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tags/tag9.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1.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3.xml" ContentType="application/vnd.openxmlformats-officedocument.theme+xml"/>
  <Override PartName="/ppt/tags/tag11.xml" ContentType="application/vnd.openxmlformats-officedocument.presentationml.tags+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5.xml" ContentType="application/vnd.openxmlformats-officedocument.theme+xml"/>
  <Override PartName="/ppt/tags/tag12.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686" r:id="rId4"/>
    <p:sldMasterId id="2147484778" r:id="rId5"/>
    <p:sldMasterId id="2147484919" r:id="rId6"/>
    <p:sldMasterId id="2147484945" r:id="rId7"/>
    <p:sldMasterId id="2147484963" r:id="rId8"/>
    <p:sldMasterId id="2147484988" r:id="rId9"/>
    <p:sldMasterId id="2147485013" r:id="rId10"/>
    <p:sldMasterId id="2147485024" r:id="rId11"/>
    <p:sldMasterId id="2147485028" r:id="rId12"/>
    <p:sldMasterId id="2147485045" r:id="rId13"/>
    <p:sldMasterId id="2147485070" r:id="rId14"/>
    <p:sldMasterId id="2147485088" r:id="rId15"/>
  </p:sldMasterIdLst>
  <p:notesMasterIdLst>
    <p:notesMasterId r:id="rId190"/>
  </p:notesMasterIdLst>
  <p:handoutMasterIdLst>
    <p:handoutMasterId r:id="rId191"/>
  </p:handoutMasterIdLst>
  <p:sldIdLst>
    <p:sldId id="258" r:id="rId16"/>
    <p:sldId id="2147480008" r:id="rId17"/>
    <p:sldId id="2147483572" r:id="rId18"/>
    <p:sldId id="2147483573" r:id="rId19"/>
    <p:sldId id="2147480949" r:id="rId20"/>
    <p:sldId id="259" r:id="rId21"/>
    <p:sldId id="2147483637" r:id="rId22"/>
    <p:sldId id="2147471659" r:id="rId23"/>
    <p:sldId id="13407" r:id="rId24"/>
    <p:sldId id="2147483567" r:id="rId25"/>
    <p:sldId id="2147480097" r:id="rId26"/>
    <p:sldId id="2147483641" r:id="rId27"/>
    <p:sldId id="2147471410" r:id="rId28"/>
    <p:sldId id="2147483642" r:id="rId29"/>
    <p:sldId id="260" r:id="rId30"/>
    <p:sldId id="2147471737" r:id="rId31"/>
    <p:sldId id="2147483647" r:id="rId32"/>
    <p:sldId id="256" r:id="rId33"/>
    <p:sldId id="275"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4" r:id="rId53"/>
    <p:sldId id="345" r:id="rId54"/>
    <p:sldId id="346" r:id="rId55"/>
    <p:sldId id="347" r:id="rId56"/>
    <p:sldId id="349" r:id="rId57"/>
    <p:sldId id="350" r:id="rId58"/>
    <p:sldId id="351" r:id="rId59"/>
    <p:sldId id="352" r:id="rId60"/>
    <p:sldId id="310" r:id="rId61"/>
    <p:sldId id="318" r:id="rId62"/>
    <p:sldId id="319" r:id="rId63"/>
    <p:sldId id="311" r:id="rId64"/>
    <p:sldId id="264" r:id="rId65"/>
    <p:sldId id="320" r:id="rId66"/>
    <p:sldId id="257" r:id="rId67"/>
    <p:sldId id="276" r:id="rId68"/>
    <p:sldId id="277" r:id="rId69"/>
    <p:sldId id="348"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4" r:id="rId88"/>
    <p:sldId id="375" r:id="rId89"/>
    <p:sldId id="376" r:id="rId90"/>
    <p:sldId id="377" r:id="rId91"/>
    <p:sldId id="378" r:id="rId92"/>
    <p:sldId id="379" r:id="rId93"/>
    <p:sldId id="380" r:id="rId94"/>
    <p:sldId id="381" r:id="rId95"/>
    <p:sldId id="382" r:id="rId96"/>
    <p:sldId id="383" r:id="rId97"/>
    <p:sldId id="312" r:id="rId98"/>
    <p:sldId id="265" r:id="rId99"/>
    <p:sldId id="2147471746" r:id="rId100"/>
    <p:sldId id="266" r:id="rId101"/>
    <p:sldId id="261" r:id="rId102"/>
    <p:sldId id="278" r:id="rId103"/>
    <p:sldId id="279" r:id="rId104"/>
    <p:sldId id="280" r:id="rId105"/>
    <p:sldId id="281" r:id="rId106"/>
    <p:sldId id="282" r:id="rId107"/>
    <p:sldId id="283" r:id="rId108"/>
    <p:sldId id="284" r:id="rId109"/>
    <p:sldId id="285" r:id="rId110"/>
    <p:sldId id="286" r:id="rId111"/>
    <p:sldId id="287" r:id="rId112"/>
    <p:sldId id="292" r:id="rId113"/>
    <p:sldId id="296" r:id="rId114"/>
    <p:sldId id="2147483560" r:id="rId115"/>
    <p:sldId id="305" r:id="rId116"/>
    <p:sldId id="343" r:id="rId117"/>
    <p:sldId id="353" r:id="rId118"/>
    <p:sldId id="371" r:id="rId119"/>
    <p:sldId id="372" r:id="rId120"/>
    <p:sldId id="373" r:id="rId121"/>
    <p:sldId id="384" r:id="rId122"/>
    <p:sldId id="385" r:id="rId123"/>
    <p:sldId id="386" r:id="rId124"/>
    <p:sldId id="387" r:id="rId125"/>
    <p:sldId id="388" r:id="rId126"/>
    <p:sldId id="389" r:id="rId127"/>
    <p:sldId id="390" r:id="rId128"/>
    <p:sldId id="268" r:id="rId129"/>
    <p:sldId id="267" r:id="rId130"/>
    <p:sldId id="321" r:id="rId131"/>
    <p:sldId id="313" r:id="rId132"/>
    <p:sldId id="269" r:id="rId133"/>
    <p:sldId id="322" r:id="rId134"/>
    <p:sldId id="262" r:id="rId135"/>
    <p:sldId id="517" r:id="rId136"/>
    <p:sldId id="303" r:id="rId137"/>
    <p:sldId id="1294" r:id="rId138"/>
    <p:sldId id="2147483032" r:id="rId139"/>
    <p:sldId id="2147469604" r:id="rId140"/>
    <p:sldId id="2147481524" r:id="rId141"/>
    <p:sldId id="306" r:id="rId142"/>
    <p:sldId id="2147469718" r:id="rId143"/>
    <p:sldId id="2147483094" r:id="rId144"/>
    <p:sldId id="308" r:id="rId145"/>
    <p:sldId id="423" r:id="rId146"/>
    <p:sldId id="309" r:id="rId147"/>
    <p:sldId id="391" r:id="rId148"/>
    <p:sldId id="392" r:id="rId149"/>
    <p:sldId id="2147482453" r:id="rId150"/>
    <p:sldId id="2147483158" r:id="rId151"/>
    <p:sldId id="2147482330" r:id="rId152"/>
    <p:sldId id="2147483639" r:id="rId153"/>
    <p:sldId id="393" r:id="rId154"/>
    <p:sldId id="394" r:id="rId155"/>
    <p:sldId id="314" r:id="rId156"/>
    <p:sldId id="270" r:id="rId157"/>
    <p:sldId id="315" r:id="rId158"/>
    <p:sldId id="271" r:id="rId159"/>
    <p:sldId id="323" r:id="rId160"/>
    <p:sldId id="263" r:id="rId161"/>
    <p:sldId id="395" r:id="rId162"/>
    <p:sldId id="396" r:id="rId163"/>
    <p:sldId id="397" r:id="rId164"/>
    <p:sldId id="398" r:id="rId165"/>
    <p:sldId id="399" r:id="rId166"/>
    <p:sldId id="400" r:id="rId167"/>
    <p:sldId id="401" r:id="rId168"/>
    <p:sldId id="402" r:id="rId169"/>
    <p:sldId id="403" r:id="rId170"/>
    <p:sldId id="404" r:id="rId171"/>
    <p:sldId id="405" r:id="rId172"/>
    <p:sldId id="406" r:id="rId173"/>
    <p:sldId id="407" r:id="rId174"/>
    <p:sldId id="408" r:id="rId175"/>
    <p:sldId id="409" r:id="rId176"/>
    <p:sldId id="410" r:id="rId177"/>
    <p:sldId id="411" r:id="rId178"/>
    <p:sldId id="412" r:id="rId179"/>
    <p:sldId id="413" r:id="rId180"/>
    <p:sldId id="414" r:id="rId181"/>
    <p:sldId id="316" r:id="rId182"/>
    <p:sldId id="272" r:id="rId183"/>
    <p:sldId id="317" r:id="rId184"/>
    <p:sldId id="274" r:id="rId185"/>
    <p:sldId id="324" r:id="rId186"/>
    <p:sldId id="307" r:id="rId187"/>
    <p:sldId id="273" r:id="rId188"/>
    <p:sldId id="300" r:id="rId189"/>
  </p:sldIdLst>
  <p:sldSz cx="12192000" cy="6858000"/>
  <p:notesSz cx="7772400" cy="10058400"/>
  <p:custDataLst>
    <p:tags r:id="rId19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3FF"/>
    <a:srgbClr val="FFFFFF"/>
    <a:srgbClr val="FF40FF"/>
    <a:srgbClr val="000000"/>
    <a:srgbClr val="002B4E"/>
    <a:srgbClr val="0432FF"/>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B79F80-F5E0-F44B-BF89-AE0E1F16AF8A}" v="30" dt="2025-06-01T16:55:00.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06" autoAdjust="0"/>
    <p:restoredTop sz="94639" autoAdjust="0"/>
  </p:normalViewPr>
  <p:slideViewPr>
    <p:cSldViewPr>
      <p:cViewPr varScale="1">
        <p:scale>
          <a:sx n="66" d="100"/>
          <a:sy n="66" d="100"/>
        </p:scale>
        <p:origin x="192" y="1728"/>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66" d="100"/>
        <a:sy n="166"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handoutMaster" Target="handoutMasters/handoutMaster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tags" Target="tags/tag1.xml"/><Relationship Id="rId12" Type="http://schemas.openxmlformats.org/officeDocument/2006/relationships/slideMaster" Target="slideMasters/slideMaster12.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6" Type="http://schemas.openxmlformats.org/officeDocument/2006/relationships/slideMaster" Target="slideMasters/slideMaster6.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commentAuthors" Target="commentAuthors.xml"/><Relationship Id="rId13" Type="http://schemas.openxmlformats.org/officeDocument/2006/relationships/slideMaster" Target="slideMasters/slideMaster13.xml"/><Relationship Id="rId109" Type="http://schemas.openxmlformats.org/officeDocument/2006/relationships/slide" Target="slides/slide94.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presProps" Target="presProps.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slide" Target="slides/slide174.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viewProps" Target="viewProps.xml"/><Relationship Id="rId190"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theme" Target="theme/theme1.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tableStyles" Target="tableStyles.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slideMaster" Target="slideMasters/slideMaster1.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microsoft.com/office/2015/10/relationships/revisionInfo" Target="revisionInfo.xml"/><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ALL</c:v>
                </c:pt>
              </c:strCache>
            </c:strRef>
          </c:tx>
          <c:invertIfNegative val="0"/>
          <c:dPt>
            <c:idx val="0"/>
            <c:invertIfNegative val="0"/>
            <c:bubble3D val="0"/>
            <c:spPr>
              <a:solidFill>
                <a:srgbClr val="517D21"/>
              </a:solidFill>
            </c:spPr>
            <c:extLst>
              <c:ext xmlns:c16="http://schemas.microsoft.com/office/drawing/2014/chart" uri="{C3380CC4-5D6E-409C-BE32-E72D297353CC}">
                <c16:uniqueId val="{00000001-9456-420C-A880-A78147DCB50E}"/>
              </c:ext>
            </c:extLst>
          </c:dPt>
          <c:dPt>
            <c:idx val="1"/>
            <c:invertIfNegative val="0"/>
            <c:bubble3D val="0"/>
            <c:spPr>
              <a:solidFill>
                <a:srgbClr val="0DFF0D"/>
              </a:solidFill>
            </c:spPr>
            <c:extLst>
              <c:ext xmlns:c16="http://schemas.microsoft.com/office/drawing/2014/chart" uri="{C3380CC4-5D6E-409C-BE32-E72D297353CC}">
                <c16:uniqueId val="{00000003-9456-420C-A880-A78147DCB50E}"/>
              </c:ext>
            </c:extLst>
          </c:dPt>
          <c:dPt>
            <c:idx val="2"/>
            <c:invertIfNegative val="0"/>
            <c:bubble3D val="0"/>
            <c:spPr>
              <a:solidFill>
                <a:srgbClr val="006C31"/>
              </a:solidFill>
            </c:spPr>
            <c:extLst>
              <c:ext xmlns:c16="http://schemas.microsoft.com/office/drawing/2014/chart" uri="{C3380CC4-5D6E-409C-BE32-E72D297353CC}">
                <c16:uniqueId val="{00000005-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Sheet1!$B$2:$B$4</c:f>
              <c:numCache>
                <c:formatCode>General</c:formatCode>
                <c:ptCount val="3"/>
                <c:pt idx="0">
                  <c:v>57.5</c:v>
                </c:pt>
                <c:pt idx="1">
                  <c:v>50</c:v>
                </c:pt>
                <c:pt idx="2">
                  <c:v>45</c:v>
                </c:pt>
              </c:numCache>
            </c:numRef>
          </c:val>
          <c:extLst>
            <c:ext xmlns:c16="http://schemas.microsoft.com/office/drawing/2014/chart" uri="{C3380CC4-5D6E-409C-BE32-E72D297353CC}">
              <c16:uniqueId val="{00000006-9456-420C-A880-A78147DCB50E}"/>
            </c:ext>
          </c:extLst>
        </c:ser>
        <c:ser>
          <c:idx val="1"/>
          <c:order val="1"/>
          <c:tx>
            <c:strRef>
              <c:f>Sheet1!$C$1</c:f>
              <c:strCache>
                <c:ptCount val="1"/>
                <c:pt idx="0">
                  <c:v>IHC 3+</c:v>
                </c:pt>
              </c:strCache>
            </c:strRef>
          </c:tx>
          <c:invertIfNegative val="0"/>
          <c:dPt>
            <c:idx val="0"/>
            <c:invertIfNegative val="0"/>
            <c:bubble3D val="0"/>
            <c:spPr>
              <a:solidFill>
                <a:srgbClr val="70AC2E"/>
              </a:solidFill>
            </c:spPr>
            <c:extLst>
              <c:ext xmlns:c16="http://schemas.microsoft.com/office/drawing/2014/chart" uri="{C3380CC4-5D6E-409C-BE32-E72D297353CC}">
                <c16:uniqueId val="{00000008-9456-420C-A880-A78147DCB50E}"/>
              </c:ext>
            </c:extLst>
          </c:dPt>
          <c:dPt>
            <c:idx val="1"/>
            <c:invertIfNegative val="0"/>
            <c:bubble3D val="0"/>
            <c:spPr>
              <a:solidFill>
                <a:srgbClr val="4BFF4B"/>
              </a:solidFill>
            </c:spPr>
            <c:extLst>
              <c:ext xmlns:c16="http://schemas.microsoft.com/office/drawing/2014/chart" uri="{C3380CC4-5D6E-409C-BE32-E72D297353CC}">
                <c16:uniqueId val="{0000000A-9456-420C-A880-A78147DCB50E}"/>
              </c:ext>
            </c:extLst>
          </c:dPt>
          <c:dPt>
            <c:idx val="2"/>
            <c:invertIfNegative val="0"/>
            <c:bubble3D val="0"/>
            <c:spPr>
              <a:solidFill>
                <a:srgbClr val="007E39"/>
              </a:solidFill>
            </c:spPr>
            <c:extLst>
              <c:ext xmlns:c16="http://schemas.microsoft.com/office/drawing/2014/chart" uri="{C3380CC4-5D6E-409C-BE32-E72D297353CC}">
                <c16:uniqueId val="{0000000C-9456-420C-A880-A78147DCB50E}"/>
              </c:ext>
            </c:extLst>
          </c:dPt>
          <c:dLbls>
            <c:dLbl>
              <c:idx val="0"/>
              <c:layout>
                <c:manualLayout>
                  <c:x val="1.3157525311918823E-3"/>
                  <c:y val="1.6625095201578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56-420C-A880-A78147DCB50E}"/>
                </c:ext>
              </c:extLst>
            </c:dLbl>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Sheet1!$C$2:$C$4</c:f>
              <c:numCache>
                <c:formatCode>General</c:formatCode>
                <c:ptCount val="3"/>
                <c:pt idx="0">
                  <c:v>84.6</c:v>
                </c:pt>
                <c:pt idx="1">
                  <c:v>75</c:v>
                </c:pt>
                <c:pt idx="2">
                  <c:v>63.6</c:v>
                </c:pt>
              </c:numCache>
            </c:numRef>
          </c:val>
          <c:extLst>
            <c:ext xmlns:c16="http://schemas.microsoft.com/office/drawing/2014/chart" uri="{C3380CC4-5D6E-409C-BE32-E72D297353CC}">
              <c16:uniqueId val="{0000000D-9456-420C-A880-A78147DCB50E}"/>
            </c:ext>
          </c:extLst>
        </c:ser>
        <c:ser>
          <c:idx val="2"/>
          <c:order val="2"/>
          <c:tx>
            <c:strRef>
              <c:f>Sheet1!$D$1</c:f>
              <c:strCache>
                <c:ptCount val="1"/>
                <c:pt idx="0">
                  <c:v>IHC 2+</c:v>
                </c:pt>
              </c:strCache>
            </c:strRef>
          </c:tx>
          <c:spPr>
            <a:solidFill>
              <a:srgbClr val="92D050"/>
            </a:solidFill>
          </c:spPr>
          <c:invertIfNegative val="0"/>
          <c:dPt>
            <c:idx val="1"/>
            <c:invertIfNegative val="0"/>
            <c:bubble3D val="0"/>
            <c:spPr>
              <a:solidFill>
                <a:srgbClr val="99FF99"/>
              </a:solidFill>
            </c:spPr>
            <c:extLst>
              <c:ext xmlns:c16="http://schemas.microsoft.com/office/drawing/2014/chart" uri="{C3380CC4-5D6E-409C-BE32-E72D297353CC}">
                <c16:uniqueId val="{0000000F-9456-420C-A880-A78147DCB50E}"/>
              </c:ext>
            </c:extLst>
          </c:dPt>
          <c:dPt>
            <c:idx val="2"/>
            <c:invertIfNegative val="0"/>
            <c:bubble3D val="0"/>
            <c:spPr>
              <a:solidFill>
                <a:srgbClr val="00B050"/>
              </a:solidFill>
            </c:spPr>
            <c:extLst>
              <c:ext xmlns:c16="http://schemas.microsoft.com/office/drawing/2014/chart" uri="{C3380CC4-5D6E-409C-BE32-E72D297353CC}">
                <c16:uniqueId val="{00000011-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Sheet1!$D$2:$D$4</c:f>
              <c:numCache>
                <c:formatCode>General</c:formatCode>
                <c:ptCount val="3"/>
                <c:pt idx="0">
                  <c:v>47.1</c:v>
                </c:pt>
                <c:pt idx="1">
                  <c:v>40</c:v>
                </c:pt>
                <c:pt idx="2">
                  <c:v>36.799999999999997</c:v>
                </c:pt>
              </c:numCache>
            </c:numRef>
          </c:val>
          <c:extLst>
            <c:ext xmlns:c16="http://schemas.microsoft.com/office/drawing/2014/chart" uri="{C3380CC4-5D6E-409C-BE32-E72D297353CC}">
              <c16:uniqueId val="{00000012-9456-420C-A880-A78147DCB50E}"/>
            </c:ext>
          </c:extLst>
        </c:ser>
        <c:ser>
          <c:idx val="3"/>
          <c:order val="3"/>
          <c:tx>
            <c:strRef>
              <c:f>Sheet1!$E$1</c:f>
              <c:strCache>
                <c:ptCount val="1"/>
                <c:pt idx="0">
                  <c:v>IHC 1+</c:v>
                </c:pt>
              </c:strCache>
            </c:strRef>
          </c:tx>
          <c:invertIfNegative val="0"/>
          <c:dPt>
            <c:idx val="0"/>
            <c:invertIfNegative val="0"/>
            <c:bubble3D val="0"/>
            <c:spPr>
              <a:solidFill>
                <a:srgbClr val="B0DD7F"/>
              </a:solidFill>
            </c:spPr>
            <c:extLst>
              <c:ext xmlns:c16="http://schemas.microsoft.com/office/drawing/2014/chart" uri="{C3380CC4-5D6E-409C-BE32-E72D297353CC}">
                <c16:uniqueId val="{00000014-9456-420C-A880-A78147DCB50E}"/>
              </c:ext>
            </c:extLst>
          </c:dPt>
          <c:dPt>
            <c:idx val="1"/>
            <c:invertIfNegative val="0"/>
            <c:bubble3D val="0"/>
            <c:spPr>
              <a:solidFill>
                <a:srgbClr val="C1FFC1"/>
              </a:solidFill>
            </c:spPr>
            <c:extLst>
              <c:ext xmlns:c16="http://schemas.microsoft.com/office/drawing/2014/chart" uri="{C3380CC4-5D6E-409C-BE32-E72D297353CC}">
                <c16:uniqueId val="{00000016-9456-420C-A880-A78147DCB50E}"/>
              </c:ext>
            </c:extLst>
          </c:dPt>
          <c:dPt>
            <c:idx val="2"/>
            <c:invertIfNegative val="0"/>
            <c:bubble3D val="0"/>
            <c:spPr>
              <a:solidFill>
                <a:srgbClr val="01FF74"/>
              </a:solidFill>
            </c:spPr>
            <c:extLst>
              <c:ext xmlns:c16="http://schemas.microsoft.com/office/drawing/2014/chart" uri="{C3380CC4-5D6E-409C-BE32-E72D297353CC}">
                <c16:uniqueId val="{00000018-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Sheet1!$E$2:$E$4</c:f>
              <c:numCache>
                <c:formatCode>General</c:formatCode>
                <c:ptCount val="3"/>
                <c:pt idx="0">
                  <c:v>25</c:v>
                </c:pt>
                <c:pt idx="1">
                  <c:v>50</c:v>
                </c:pt>
                <c:pt idx="2">
                  <c:v>20</c:v>
                </c:pt>
              </c:numCache>
            </c:numRef>
          </c:val>
          <c:extLst>
            <c:ext xmlns:c16="http://schemas.microsoft.com/office/drawing/2014/chart" uri="{C3380CC4-5D6E-409C-BE32-E72D297353CC}">
              <c16:uniqueId val="{00000019-9456-420C-A880-A78147DCB50E}"/>
            </c:ext>
          </c:extLst>
        </c:ser>
        <c:ser>
          <c:idx val="4"/>
          <c:order val="4"/>
          <c:tx>
            <c:strRef>
              <c:f>Sheet1!$F$1</c:f>
              <c:strCache>
                <c:ptCount val="1"/>
                <c:pt idx="0">
                  <c:v>IHC 0</c:v>
                </c:pt>
              </c:strCache>
            </c:strRef>
          </c:tx>
          <c:invertIfNegative val="0"/>
          <c:dPt>
            <c:idx val="0"/>
            <c:invertIfNegative val="0"/>
            <c:bubble3D val="0"/>
            <c:spPr>
              <a:solidFill>
                <a:srgbClr val="CEEAB0"/>
              </a:solidFill>
            </c:spPr>
            <c:extLst>
              <c:ext xmlns:c16="http://schemas.microsoft.com/office/drawing/2014/chart" uri="{C3380CC4-5D6E-409C-BE32-E72D297353CC}">
                <c16:uniqueId val="{0000001B-9456-420C-A880-A78147DCB50E}"/>
              </c:ext>
            </c:extLst>
          </c:dPt>
          <c:dPt>
            <c:idx val="1"/>
            <c:invertIfNegative val="0"/>
            <c:bubble3D val="0"/>
            <c:spPr>
              <a:solidFill>
                <a:srgbClr val="E7FFE7"/>
              </a:solidFill>
            </c:spPr>
            <c:extLst>
              <c:ext xmlns:c16="http://schemas.microsoft.com/office/drawing/2014/chart" uri="{C3380CC4-5D6E-409C-BE32-E72D297353CC}">
                <c16:uniqueId val="{0000001D-9456-420C-A880-A78147DCB50E}"/>
              </c:ext>
            </c:extLst>
          </c:dPt>
          <c:dPt>
            <c:idx val="2"/>
            <c:invertIfNegative val="0"/>
            <c:bubble3D val="0"/>
            <c:spPr>
              <a:solidFill>
                <a:srgbClr val="85FFBC"/>
              </a:solidFill>
            </c:spPr>
            <c:extLst>
              <c:ext xmlns:c16="http://schemas.microsoft.com/office/drawing/2014/chart" uri="{C3380CC4-5D6E-409C-BE32-E72D297353CC}">
                <c16:uniqueId val="{0000001F-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Sheet1!$F$2:$F$4</c:f>
              <c:numCache>
                <c:formatCode>General</c:formatCode>
                <c:ptCount val="3"/>
                <c:pt idx="0">
                  <c:v>60</c:v>
                </c:pt>
                <c:pt idx="1">
                  <c:v>50</c:v>
                </c:pt>
                <c:pt idx="2">
                  <c:v>60</c:v>
                </c:pt>
              </c:numCache>
            </c:numRef>
          </c:val>
          <c:extLst>
            <c:ext xmlns:c16="http://schemas.microsoft.com/office/drawing/2014/chart" uri="{C3380CC4-5D6E-409C-BE32-E72D297353CC}">
              <c16:uniqueId val="{00000020-9456-420C-A880-A78147DCB50E}"/>
            </c:ext>
          </c:extLst>
        </c:ser>
        <c:ser>
          <c:idx val="5"/>
          <c:order val="5"/>
          <c:tx>
            <c:strRef>
              <c:f>Sheet1!$G$1</c:f>
              <c:strCache>
                <c:ptCount val="1"/>
                <c:pt idx="0">
                  <c:v>IHC Unknown</c:v>
                </c:pt>
              </c:strCache>
            </c:strRef>
          </c:tx>
          <c:invertIfNegative val="0"/>
          <c:cat>
            <c:strRef>
              <c:f>Sheet1!$A$2:$A$4</c:f>
              <c:strCache>
                <c:ptCount val="3"/>
                <c:pt idx="0">
                  <c:v>Endometrial</c:v>
                </c:pt>
                <c:pt idx="1">
                  <c:v>Ovarian</c:v>
                </c:pt>
                <c:pt idx="2">
                  <c:v>Cervical</c:v>
                </c:pt>
              </c:strCache>
            </c:strRef>
          </c:cat>
          <c:val>
            <c:numRef>
              <c:f>Sheet1!$G$2:$G$4</c:f>
              <c:numCache>
                <c:formatCode>General</c:formatCode>
                <c:ptCount val="3"/>
              </c:numCache>
            </c:numRef>
          </c:val>
          <c:extLst>
            <c:ext xmlns:c16="http://schemas.microsoft.com/office/drawing/2014/chart" uri="{C3380CC4-5D6E-409C-BE32-E72D297353CC}">
              <c16:uniqueId val="{00000021-9456-420C-A880-A78147DCB50E}"/>
            </c:ext>
          </c:extLst>
        </c:ser>
        <c:dLbls>
          <c:showLegendKey val="0"/>
          <c:showVal val="0"/>
          <c:showCatName val="0"/>
          <c:showSerName val="0"/>
          <c:showPercent val="0"/>
          <c:showBubbleSize val="0"/>
        </c:dLbls>
        <c:gapWidth val="80"/>
        <c:overlap val="-11"/>
        <c:axId val="358221312"/>
        <c:axId val="358222848"/>
      </c:barChart>
      <c:catAx>
        <c:axId val="358221312"/>
        <c:scaling>
          <c:orientation val="minMax"/>
        </c:scaling>
        <c:delete val="0"/>
        <c:axPos val="b"/>
        <c:numFmt formatCode="General" sourceLinked="0"/>
        <c:majorTickMark val="none"/>
        <c:minorTickMark val="none"/>
        <c:tickLblPos val="none"/>
        <c:spPr>
          <a:ln w="38100">
            <a:solidFill>
              <a:schemeClr val="bg1"/>
            </a:solidFill>
          </a:ln>
        </c:spPr>
        <c:txPr>
          <a:bodyPr/>
          <a:lstStyle/>
          <a:p>
            <a:pPr>
              <a:defRPr sz="2000" b="1">
                <a:solidFill>
                  <a:schemeClr val="bg1"/>
                </a:solidFill>
              </a:defRPr>
            </a:pPr>
            <a:endParaRPr lang="en-US"/>
          </a:p>
        </c:txPr>
        <c:crossAx val="358222848"/>
        <c:crosses val="autoZero"/>
        <c:auto val="1"/>
        <c:lblAlgn val="ctr"/>
        <c:lblOffset val="100"/>
        <c:noMultiLvlLbl val="0"/>
      </c:catAx>
      <c:valAx>
        <c:axId val="358222848"/>
        <c:scaling>
          <c:orientation val="minMax"/>
          <c:max val="100"/>
        </c:scaling>
        <c:delete val="0"/>
        <c:axPos val="l"/>
        <c:numFmt formatCode="General" sourceLinked="1"/>
        <c:majorTickMark val="out"/>
        <c:minorTickMark val="none"/>
        <c:tickLblPos val="nextTo"/>
        <c:spPr>
          <a:ln w="38100">
            <a:solidFill>
              <a:schemeClr val="bg1"/>
            </a:solidFill>
          </a:ln>
        </c:spPr>
        <c:txPr>
          <a:bodyPr/>
          <a:lstStyle/>
          <a:p>
            <a:pPr>
              <a:defRPr sz="2400" b="1">
                <a:solidFill>
                  <a:schemeClr val="tx1"/>
                </a:solidFill>
              </a:defRPr>
            </a:pPr>
            <a:endParaRPr lang="en-US"/>
          </a:p>
        </c:txPr>
        <c:crossAx val="358221312"/>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52616811876199"/>
          <c:y val="0"/>
          <c:w val="0.79411540900443878"/>
          <c:h val="1"/>
        </c:manualLayout>
      </c:layout>
      <c:bubbleChart>
        <c:varyColors val="0"/>
        <c:ser>
          <c:idx val="0"/>
          <c:order val="0"/>
          <c:tx>
            <c:strRef>
              <c:f>Sheet1!$C$1</c:f>
              <c:strCache>
                <c:ptCount val="1"/>
                <c:pt idx="0">
                  <c:v>Y-Values</c:v>
                </c:pt>
              </c:strCache>
            </c:strRef>
          </c:tx>
          <c:spPr>
            <a:solidFill>
              <a:srgbClr val="830051"/>
            </a:solidFill>
            <a:ln>
              <a:noFill/>
            </a:ln>
            <a:effectLst/>
          </c:spPr>
          <c:invertIfNegative val="0"/>
          <c:errBars>
            <c:errDir val="x"/>
            <c:errBarType val="both"/>
            <c:errValType val="cust"/>
            <c:noEndCap val="0"/>
            <c:plus>
              <c:numRef>
                <c:f>Sheet1!$J$2:$J$18</c:f>
                <c:numCache>
                  <c:formatCode>General</c:formatCode>
                  <c:ptCount val="17"/>
                  <c:pt idx="0">
                    <c:v>0.16000000000000003</c:v>
                  </c:pt>
                  <c:pt idx="1">
                    <c:v>0.16999999999999998</c:v>
                  </c:pt>
                  <c:pt idx="2">
                    <c:v>0.41000000000000003</c:v>
                  </c:pt>
                  <c:pt idx="3">
                    <c:v>0</c:v>
                  </c:pt>
                  <c:pt idx="4">
                    <c:v>0</c:v>
                  </c:pt>
                  <c:pt idx="5">
                    <c:v>0.20000000000000007</c:v>
                  </c:pt>
                  <c:pt idx="6">
                    <c:v>0.3600000000000001</c:v>
                  </c:pt>
                  <c:pt idx="7">
                    <c:v>0.71</c:v>
                  </c:pt>
                  <c:pt idx="8">
                    <c:v>0.39</c:v>
                  </c:pt>
                  <c:pt idx="9">
                    <c:v>0.20000000000000007</c:v>
                  </c:pt>
                  <c:pt idx="10">
                    <c:v>0.71</c:v>
                  </c:pt>
                  <c:pt idx="11">
                    <c:v>0</c:v>
                  </c:pt>
                  <c:pt idx="12">
                    <c:v>0.18000000000000005</c:v>
                  </c:pt>
                  <c:pt idx="13">
                    <c:v>0.71</c:v>
                  </c:pt>
                  <c:pt idx="14">
                    <c:v>0.25</c:v>
                  </c:pt>
                  <c:pt idx="15">
                    <c:v>0.3</c:v>
                  </c:pt>
                  <c:pt idx="16">
                    <c:v>0.42000000000000004</c:v>
                  </c:pt>
                </c:numCache>
              </c:numRef>
            </c:plus>
            <c:minus>
              <c:numRef>
                <c:f>Sheet1!$I$2:$I$18</c:f>
                <c:numCache>
                  <c:formatCode>General</c:formatCode>
                  <c:ptCount val="17"/>
                  <c:pt idx="0">
                    <c:v>0.12999999999999995</c:v>
                  </c:pt>
                  <c:pt idx="1">
                    <c:v>0.13</c:v>
                  </c:pt>
                  <c:pt idx="2">
                    <c:v>0.28000000000000003</c:v>
                  </c:pt>
                  <c:pt idx="3">
                    <c:v>0</c:v>
                  </c:pt>
                  <c:pt idx="4">
                    <c:v>0</c:v>
                  </c:pt>
                  <c:pt idx="5">
                    <c:v>0.14999999999999997</c:v>
                  </c:pt>
                  <c:pt idx="6">
                    <c:v>0.24</c:v>
                  </c:pt>
                  <c:pt idx="7">
                    <c:v>0.37</c:v>
                  </c:pt>
                  <c:pt idx="8">
                    <c:v>0.20999999999999996</c:v>
                  </c:pt>
                  <c:pt idx="9">
                    <c:v>0.14999999999999997</c:v>
                  </c:pt>
                  <c:pt idx="10">
                    <c:v>0.37</c:v>
                  </c:pt>
                  <c:pt idx="11">
                    <c:v>0</c:v>
                  </c:pt>
                  <c:pt idx="12">
                    <c:v>0.13999999999999996</c:v>
                  </c:pt>
                  <c:pt idx="13">
                    <c:v>0.37</c:v>
                  </c:pt>
                  <c:pt idx="14">
                    <c:v>0.18</c:v>
                  </c:pt>
                  <c:pt idx="15">
                    <c:v>0.19</c:v>
                  </c:pt>
                  <c:pt idx="16">
                    <c:v>0.26</c:v>
                  </c:pt>
                </c:numCache>
              </c:numRef>
            </c:minus>
            <c:spPr>
              <a:noFill/>
              <a:ln w="12700" cap="flat" cmpd="sng" algn="ctr">
                <a:solidFill>
                  <a:srgbClr val="830051"/>
                </a:solidFill>
                <a:miter lim="800000"/>
              </a:ln>
              <a:effectLst/>
            </c:spPr>
          </c:errBars>
          <c:xVal>
            <c:numRef>
              <c:f>Sheet1!$B$2:$B$18</c:f>
              <c:numCache>
                <c:formatCode>General</c:formatCode>
                <c:ptCount val="17"/>
                <c:pt idx="0">
                  <c:v>0.56999999999999995</c:v>
                </c:pt>
                <c:pt idx="1">
                  <c:v>0.44</c:v>
                </c:pt>
                <c:pt idx="2">
                  <c:v>0.87</c:v>
                </c:pt>
                <c:pt idx="4">
                  <c:v>0</c:v>
                </c:pt>
                <c:pt idx="5">
                  <c:v>0.47</c:v>
                </c:pt>
                <c:pt idx="6">
                  <c:v>0.71</c:v>
                </c:pt>
                <c:pt idx="7">
                  <c:v>0.74</c:v>
                </c:pt>
                <c:pt idx="8">
                  <c:v>0.47</c:v>
                </c:pt>
                <c:pt idx="9">
                  <c:v>0.57999999999999996</c:v>
                </c:pt>
                <c:pt idx="10">
                  <c:v>0.74</c:v>
                </c:pt>
                <c:pt idx="12">
                  <c:v>0.56999999999999995</c:v>
                </c:pt>
                <c:pt idx="13">
                  <c:v>0.74</c:v>
                </c:pt>
                <c:pt idx="14">
                  <c:v>0.6</c:v>
                </c:pt>
                <c:pt idx="15">
                  <c:v>0.46</c:v>
                </c:pt>
                <c:pt idx="16">
                  <c:v>0.64</c:v>
                </c:pt>
              </c:numCache>
            </c:numRef>
          </c:xVal>
          <c:yVal>
            <c:numRef>
              <c:f>Sheet1!$C$2:$C$18</c:f>
              <c:numCache>
                <c:formatCode>General</c:formatCode>
                <c:ptCount val="17"/>
                <c:pt idx="0">
                  <c:v>19.399999999999999</c:v>
                </c:pt>
                <c:pt idx="1">
                  <c:v>18.399999999999999</c:v>
                </c:pt>
                <c:pt idx="2">
                  <c:v>17.2</c:v>
                </c:pt>
                <c:pt idx="3">
                  <c:v>16.100000000000001</c:v>
                </c:pt>
                <c:pt idx="4">
                  <c:v>15.1</c:v>
                </c:pt>
                <c:pt idx="5">
                  <c:v>14</c:v>
                </c:pt>
                <c:pt idx="6">
                  <c:v>13.1</c:v>
                </c:pt>
                <c:pt idx="7">
                  <c:v>11.9</c:v>
                </c:pt>
                <c:pt idx="8">
                  <c:v>10.8</c:v>
                </c:pt>
                <c:pt idx="9">
                  <c:v>9.8000000000000007</c:v>
                </c:pt>
                <c:pt idx="10">
                  <c:v>8.6999999999999993</c:v>
                </c:pt>
                <c:pt idx="11">
                  <c:v>7.5</c:v>
                </c:pt>
                <c:pt idx="12">
                  <c:v>6.6</c:v>
                </c:pt>
                <c:pt idx="13">
                  <c:v>5.5</c:v>
                </c:pt>
                <c:pt idx="14">
                  <c:v>4.5</c:v>
                </c:pt>
                <c:pt idx="15">
                  <c:v>3.4</c:v>
                </c:pt>
                <c:pt idx="16">
                  <c:v>2.2999999999999998</c:v>
                </c:pt>
              </c:numCache>
            </c:numRef>
          </c:yVal>
          <c:bubbleSize>
            <c:numRef>
              <c:f>Sheet1!$D$2:$D$18</c:f>
              <c:numCache>
                <c:formatCode>General</c:formatCode>
                <c:ptCount val="17"/>
                <c:pt idx="0">
                  <c:v>272</c:v>
                </c:pt>
                <c:pt idx="1">
                  <c:v>179</c:v>
                </c:pt>
                <c:pt idx="2">
                  <c:v>88</c:v>
                </c:pt>
                <c:pt idx="4">
                  <c:v>0</c:v>
                </c:pt>
                <c:pt idx="5">
                  <c:v>142</c:v>
                </c:pt>
                <c:pt idx="6">
                  <c:v>90</c:v>
                </c:pt>
                <c:pt idx="7">
                  <c:v>40</c:v>
                </c:pt>
                <c:pt idx="8">
                  <c:v>38</c:v>
                </c:pt>
                <c:pt idx="9">
                  <c:v>194</c:v>
                </c:pt>
                <c:pt idx="10">
                  <c:v>40</c:v>
                </c:pt>
                <c:pt idx="12">
                  <c:v>217</c:v>
                </c:pt>
                <c:pt idx="13">
                  <c:v>40</c:v>
                </c:pt>
                <c:pt idx="14">
                  <c:v>132</c:v>
                </c:pt>
                <c:pt idx="15">
                  <c:v>83</c:v>
                </c:pt>
                <c:pt idx="16">
                  <c:v>57</c:v>
                </c:pt>
              </c:numCache>
            </c:numRef>
          </c:bubbleSize>
          <c:bubble3D val="0"/>
          <c:extLst>
            <c:ext xmlns:c16="http://schemas.microsoft.com/office/drawing/2014/chart" uri="{C3380CC4-5D6E-409C-BE32-E72D297353CC}">
              <c16:uniqueId val="{00000000-E6A5-46B9-BC99-A7C2B27EF035}"/>
            </c:ext>
          </c:extLst>
        </c:ser>
        <c:ser>
          <c:idx val="1"/>
          <c:order val="1"/>
          <c:tx>
            <c:v>tick marks</c:v>
          </c:tx>
          <c:spPr>
            <a:noFill/>
            <a:ln w="25400">
              <a:noFill/>
            </a:ln>
            <a:effectLst/>
          </c:spPr>
          <c:invertIfNegative val="0"/>
          <c:xVal>
            <c:numRef>
              <c:f>Sheet1!$B$20:$B$24</c:f>
              <c:numCache>
                <c:formatCode>General</c:formatCode>
                <c:ptCount val="5"/>
                <c:pt idx="0">
                  <c:v>0.125</c:v>
                </c:pt>
                <c:pt idx="1">
                  <c:v>0.25</c:v>
                </c:pt>
                <c:pt idx="2">
                  <c:v>0.5</c:v>
                </c:pt>
                <c:pt idx="3">
                  <c:v>1</c:v>
                </c:pt>
                <c:pt idx="4">
                  <c:v>2</c:v>
                </c:pt>
              </c:numCache>
            </c:numRef>
          </c:xVal>
          <c:yVal>
            <c:numRef>
              <c:f>Sheet1!$C$20:$C$24</c:f>
              <c:numCache>
                <c:formatCode>General</c:formatCode>
                <c:ptCount val="5"/>
                <c:pt idx="0">
                  <c:v>-3</c:v>
                </c:pt>
                <c:pt idx="1">
                  <c:v>-3</c:v>
                </c:pt>
                <c:pt idx="2">
                  <c:v>-3</c:v>
                </c:pt>
                <c:pt idx="3">
                  <c:v>-3</c:v>
                </c:pt>
                <c:pt idx="4">
                  <c:v>-3</c:v>
                </c:pt>
              </c:numCache>
            </c:numRef>
          </c:yVal>
          <c:bubbleSize>
            <c:numRef>
              <c:f>Sheet1!$D$20:$D$24</c:f>
              <c:numCache>
                <c:formatCode>General</c:formatCode>
                <c:ptCount val="5"/>
                <c:pt idx="0">
                  <c:v>100</c:v>
                </c:pt>
                <c:pt idx="1">
                  <c:v>100</c:v>
                </c:pt>
                <c:pt idx="2">
                  <c:v>100</c:v>
                </c:pt>
                <c:pt idx="3">
                  <c:v>100</c:v>
                </c:pt>
                <c:pt idx="4">
                  <c:v>100</c:v>
                </c:pt>
              </c:numCache>
            </c:numRef>
          </c:bubbleSize>
          <c:bubble3D val="0"/>
          <c:extLst>
            <c:ext xmlns:c16="http://schemas.microsoft.com/office/drawing/2014/chart" uri="{C3380CC4-5D6E-409C-BE32-E72D297353CC}">
              <c16:uniqueId val="{00000001-E6A5-46B9-BC99-A7C2B27EF035}"/>
            </c:ext>
          </c:extLst>
        </c:ser>
        <c:dLbls>
          <c:showLegendKey val="0"/>
          <c:showVal val="0"/>
          <c:showCatName val="0"/>
          <c:showSerName val="0"/>
          <c:showPercent val="0"/>
          <c:showBubbleSize val="0"/>
        </c:dLbls>
        <c:bubbleScale val="16"/>
        <c:showNegBubbles val="0"/>
        <c:axId val="415005184"/>
        <c:axId val="293428128"/>
      </c:bubbleChart>
      <c:valAx>
        <c:axId val="415005184"/>
        <c:scaling>
          <c:logBase val="2"/>
          <c:orientation val="minMax"/>
          <c:max val="2"/>
          <c:min val="0.25"/>
        </c:scaling>
        <c:delete val="0"/>
        <c:axPos val="b"/>
        <c:numFmt formatCode="General" sourceLinked="1"/>
        <c:majorTickMark val="out"/>
        <c:minorTickMark val="none"/>
        <c:tickLblPos val="none"/>
        <c:spPr>
          <a:noFill/>
          <a:ln w="12700" cap="sq" cmpd="sng" algn="ctr">
            <a:no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93428128"/>
        <c:crosses val="autoZero"/>
        <c:crossBetween val="midCat"/>
      </c:valAx>
      <c:valAx>
        <c:axId val="293428128"/>
        <c:scaling>
          <c:orientation val="minMax"/>
          <c:max val="20.5"/>
          <c:min val="-3"/>
        </c:scaling>
        <c:delete val="1"/>
        <c:axPos val="l"/>
        <c:numFmt formatCode="General" sourceLinked="1"/>
        <c:majorTickMark val="none"/>
        <c:minorTickMark val="none"/>
        <c:tickLblPos val="none"/>
        <c:crossAx val="415005184"/>
        <c:crossesAt val="1"/>
        <c:crossBetween val="midCat"/>
        <c:maj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7A4BF9-593C-4D12-8759-CDAFF1910304}"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1358B12F-11BF-4EC1-A50F-04F1BFC2B20B}">
      <dgm:prSet phldrT="[Text]"/>
      <dgm:spPr>
        <a:solidFill>
          <a:schemeClr val="tx1"/>
        </a:solidFill>
      </dgm:spPr>
      <dgm:t>
        <a:bodyPr/>
        <a:lstStyle/>
        <a:p>
          <a:r>
            <a:rPr lang="en-US" dirty="0"/>
            <a:t>Endometrial Cancer</a:t>
          </a:r>
        </a:p>
      </dgm:t>
    </dgm:pt>
    <dgm:pt modelId="{66809634-49BC-4304-8125-C1DE9693A0EE}" type="parTrans" cxnId="{1C7FACB3-D2E8-4D63-AD00-0517A708FFC3}">
      <dgm:prSet/>
      <dgm:spPr/>
      <dgm:t>
        <a:bodyPr/>
        <a:lstStyle/>
        <a:p>
          <a:endParaRPr lang="en-US"/>
        </a:p>
      </dgm:t>
    </dgm:pt>
    <dgm:pt modelId="{1591521F-C98F-4EA3-A48A-5DCE482C9B87}" type="sibTrans" cxnId="{1C7FACB3-D2E8-4D63-AD00-0517A708FFC3}">
      <dgm:prSet/>
      <dgm:spPr/>
      <dgm:t>
        <a:bodyPr/>
        <a:lstStyle/>
        <a:p>
          <a:endParaRPr lang="en-US"/>
        </a:p>
      </dgm:t>
    </dgm:pt>
    <dgm:pt modelId="{145917AD-FCED-4E12-AA36-75C5EE31D9EE}">
      <dgm:prSet phldrT="[Text]"/>
      <dgm:spPr>
        <a:solidFill>
          <a:srgbClr val="FFC000"/>
        </a:solidFill>
      </dgm:spPr>
      <dgm:t>
        <a:bodyPr/>
        <a:lstStyle/>
        <a:p>
          <a:r>
            <a:rPr lang="en-US" dirty="0">
              <a:solidFill>
                <a:schemeClr val="tx1"/>
              </a:solidFill>
            </a:rPr>
            <a:t>PARP Inhibitors</a:t>
          </a:r>
        </a:p>
      </dgm:t>
    </dgm:pt>
    <dgm:pt modelId="{EFE0961B-CBEC-488C-ABA2-152DE39BF836}" type="parTrans" cxnId="{4DE991F7-0539-4C35-8306-8B16E5750842}">
      <dgm:prSet/>
      <dgm:spPr/>
      <dgm:t>
        <a:bodyPr/>
        <a:lstStyle/>
        <a:p>
          <a:endParaRPr lang="en-US"/>
        </a:p>
      </dgm:t>
    </dgm:pt>
    <dgm:pt modelId="{434A2BAE-EDFC-432B-9588-08669D57B4ED}" type="sibTrans" cxnId="{4DE991F7-0539-4C35-8306-8B16E5750842}">
      <dgm:prSet/>
      <dgm:spPr/>
      <dgm:t>
        <a:bodyPr/>
        <a:lstStyle/>
        <a:p>
          <a:endParaRPr lang="en-US"/>
        </a:p>
      </dgm:t>
    </dgm:pt>
    <dgm:pt modelId="{8C605C9A-B65B-4B94-BE6F-F7BE8E527823}">
      <dgm:prSet phldrT="[Text]"/>
      <dgm:spPr>
        <a:solidFill>
          <a:srgbClr val="00B0F0"/>
        </a:solidFill>
      </dgm:spPr>
      <dgm:t>
        <a:bodyPr/>
        <a:lstStyle/>
        <a:p>
          <a:r>
            <a:rPr lang="en-US" dirty="0"/>
            <a:t>WEE1 Inhibitors</a:t>
          </a:r>
        </a:p>
      </dgm:t>
    </dgm:pt>
    <dgm:pt modelId="{D25B0C0B-FF81-498D-839A-BCC938ED534F}" type="parTrans" cxnId="{29ED40C6-D34E-4684-A819-A33B9E8B7FED}">
      <dgm:prSet/>
      <dgm:spPr/>
      <dgm:t>
        <a:bodyPr/>
        <a:lstStyle/>
        <a:p>
          <a:endParaRPr lang="en-US"/>
        </a:p>
      </dgm:t>
    </dgm:pt>
    <dgm:pt modelId="{8C2B1210-333F-4DA2-99B2-A0EADCCDF16E}" type="sibTrans" cxnId="{29ED40C6-D34E-4684-A819-A33B9E8B7FED}">
      <dgm:prSet/>
      <dgm:spPr/>
      <dgm:t>
        <a:bodyPr/>
        <a:lstStyle/>
        <a:p>
          <a:endParaRPr lang="en-US"/>
        </a:p>
      </dgm:t>
    </dgm:pt>
    <dgm:pt modelId="{469F6236-CF33-4487-ADD2-2C503800EB27}">
      <dgm:prSet phldrT="[Text]"/>
      <dgm:spPr>
        <a:solidFill>
          <a:srgbClr val="FF0000"/>
        </a:solidFill>
      </dgm:spPr>
      <dgm:t>
        <a:bodyPr/>
        <a:lstStyle/>
        <a:p>
          <a:r>
            <a:rPr lang="en-US" dirty="0"/>
            <a:t>CHK1/2 Inhibitors</a:t>
          </a:r>
        </a:p>
      </dgm:t>
    </dgm:pt>
    <dgm:pt modelId="{0823CA77-237D-499F-94D2-6CC2E70D2D75}" type="parTrans" cxnId="{EC5060FA-386C-46E6-BC0F-36D47E7D9DE7}">
      <dgm:prSet/>
      <dgm:spPr/>
      <dgm:t>
        <a:bodyPr/>
        <a:lstStyle/>
        <a:p>
          <a:endParaRPr lang="en-US"/>
        </a:p>
      </dgm:t>
    </dgm:pt>
    <dgm:pt modelId="{C31F36EB-EAA2-4DF5-A392-0E5FA673B4C5}" type="sibTrans" cxnId="{EC5060FA-386C-46E6-BC0F-36D47E7D9DE7}">
      <dgm:prSet/>
      <dgm:spPr/>
      <dgm:t>
        <a:bodyPr/>
        <a:lstStyle/>
        <a:p>
          <a:endParaRPr lang="en-US"/>
        </a:p>
      </dgm:t>
    </dgm:pt>
    <dgm:pt modelId="{5826B0E6-6F46-4F4C-9A7E-B60CDCC01B41}">
      <dgm:prSet phldrT="[Text]"/>
      <dgm:spPr>
        <a:solidFill>
          <a:srgbClr val="FFFF00"/>
        </a:solidFill>
      </dgm:spPr>
      <dgm:t>
        <a:bodyPr/>
        <a:lstStyle/>
        <a:p>
          <a:r>
            <a:rPr lang="en-US" dirty="0">
              <a:solidFill>
                <a:schemeClr val="tx1"/>
              </a:solidFill>
            </a:rPr>
            <a:t>PIK3/AKT Inhibitors</a:t>
          </a:r>
        </a:p>
      </dgm:t>
    </dgm:pt>
    <dgm:pt modelId="{7DE8CB88-34E6-495C-B5CA-1ED46833D8B5}" type="parTrans" cxnId="{BBB6F7E7-A5BA-41D7-81BB-4D796E00DD8D}">
      <dgm:prSet/>
      <dgm:spPr/>
      <dgm:t>
        <a:bodyPr/>
        <a:lstStyle/>
        <a:p>
          <a:endParaRPr lang="en-US"/>
        </a:p>
      </dgm:t>
    </dgm:pt>
    <dgm:pt modelId="{43C19E9C-E147-46AF-B55F-6BB9E8F514D1}" type="sibTrans" cxnId="{BBB6F7E7-A5BA-41D7-81BB-4D796E00DD8D}">
      <dgm:prSet/>
      <dgm:spPr/>
      <dgm:t>
        <a:bodyPr/>
        <a:lstStyle/>
        <a:p>
          <a:endParaRPr lang="en-US"/>
        </a:p>
      </dgm:t>
    </dgm:pt>
    <dgm:pt modelId="{F063297B-18F8-48EF-9252-6BDC2380969E}">
      <dgm:prSet phldrT="[Text]"/>
      <dgm:spPr>
        <a:solidFill>
          <a:srgbClr val="92D050"/>
        </a:solidFill>
      </dgm:spPr>
      <dgm:t>
        <a:bodyPr/>
        <a:lstStyle/>
        <a:p>
          <a:r>
            <a:rPr lang="en-US" dirty="0"/>
            <a:t>Hormonal Therapy</a:t>
          </a:r>
        </a:p>
      </dgm:t>
    </dgm:pt>
    <dgm:pt modelId="{C78BFCE0-CDCE-41AD-8823-2BC12F69A6E5}" type="parTrans" cxnId="{6E718ECD-6ACD-452B-9693-05B1297A97C4}">
      <dgm:prSet/>
      <dgm:spPr/>
      <dgm:t>
        <a:bodyPr/>
        <a:lstStyle/>
        <a:p>
          <a:endParaRPr lang="en-US"/>
        </a:p>
      </dgm:t>
    </dgm:pt>
    <dgm:pt modelId="{6396BDF8-901F-4731-BC71-F08BB05A1F03}" type="sibTrans" cxnId="{6E718ECD-6ACD-452B-9693-05B1297A97C4}">
      <dgm:prSet/>
      <dgm:spPr/>
      <dgm:t>
        <a:bodyPr/>
        <a:lstStyle/>
        <a:p>
          <a:endParaRPr lang="en-US"/>
        </a:p>
      </dgm:t>
    </dgm:pt>
    <dgm:pt modelId="{BE0198DA-9966-4070-8176-21DEEDE26C17}">
      <dgm:prSet phldrT="[Text]"/>
      <dgm:spPr>
        <a:solidFill>
          <a:srgbClr val="7030A0"/>
        </a:solidFill>
      </dgm:spPr>
      <dgm:t>
        <a:bodyPr/>
        <a:lstStyle/>
        <a:p>
          <a:r>
            <a:rPr lang="en-US" dirty="0"/>
            <a:t>MTOR inhibitors</a:t>
          </a:r>
        </a:p>
      </dgm:t>
    </dgm:pt>
    <dgm:pt modelId="{1FCBF3B5-0879-4E92-9A1F-42649008202E}" type="parTrans" cxnId="{2560BB42-D55D-4A05-9836-5E86C799AAFE}">
      <dgm:prSet/>
      <dgm:spPr/>
      <dgm:t>
        <a:bodyPr/>
        <a:lstStyle/>
        <a:p>
          <a:endParaRPr lang="en-US"/>
        </a:p>
      </dgm:t>
    </dgm:pt>
    <dgm:pt modelId="{217573BE-0F45-4E35-9356-B0B4C6773AB1}" type="sibTrans" cxnId="{2560BB42-D55D-4A05-9836-5E86C799AAFE}">
      <dgm:prSet/>
      <dgm:spPr/>
      <dgm:t>
        <a:bodyPr/>
        <a:lstStyle/>
        <a:p>
          <a:endParaRPr lang="en-US"/>
        </a:p>
      </dgm:t>
    </dgm:pt>
    <dgm:pt modelId="{61355101-6089-4327-B744-0089B2973302}" type="pres">
      <dgm:prSet presAssocID="{387A4BF9-593C-4D12-8759-CDAFF1910304}" presName="Name0" presStyleCnt="0">
        <dgm:presLayoutVars>
          <dgm:chMax val="1"/>
          <dgm:chPref val="1"/>
          <dgm:dir/>
          <dgm:animOne val="branch"/>
          <dgm:animLvl val="lvl"/>
        </dgm:presLayoutVars>
      </dgm:prSet>
      <dgm:spPr/>
    </dgm:pt>
    <dgm:pt modelId="{27B41E43-5060-4182-A2D1-16A076B4066D}" type="pres">
      <dgm:prSet presAssocID="{1358B12F-11BF-4EC1-A50F-04F1BFC2B20B}" presName="Parent" presStyleLbl="node0" presStyleIdx="0" presStyleCnt="1">
        <dgm:presLayoutVars>
          <dgm:chMax val="6"/>
          <dgm:chPref val="6"/>
        </dgm:presLayoutVars>
      </dgm:prSet>
      <dgm:spPr/>
    </dgm:pt>
    <dgm:pt modelId="{E227E88D-80F3-4410-AF5A-061FB835D9B1}" type="pres">
      <dgm:prSet presAssocID="{145917AD-FCED-4E12-AA36-75C5EE31D9EE}" presName="Accent1" presStyleCnt="0"/>
      <dgm:spPr/>
    </dgm:pt>
    <dgm:pt modelId="{36DE738C-53C6-4A76-AA29-7E1BCFD946C0}" type="pres">
      <dgm:prSet presAssocID="{145917AD-FCED-4E12-AA36-75C5EE31D9EE}" presName="Accent" presStyleLbl="bgShp" presStyleIdx="0" presStyleCnt="6"/>
      <dgm:spPr/>
    </dgm:pt>
    <dgm:pt modelId="{8B4D91D8-0783-4B2D-86E4-9C7BCA485DE6}" type="pres">
      <dgm:prSet presAssocID="{145917AD-FCED-4E12-AA36-75C5EE31D9EE}" presName="Child1" presStyleLbl="node1" presStyleIdx="0" presStyleCnt="6">
        <dgm:presLayoutVars>
          <dgm:chMax val="0"/>
          <dgm:chPref val="0"/>
          <dgm:bulletEnabled val="1"/>
        </dgm:presLayoutVars>
      </dgm:prSet>
      <dgm:spPr/>
    </dgm:pt>
    <dgm:pt modelId="{3A35627B-9F94-415D-A12F-0A0621DC124D}" type="pres">
      <dgm:prSet presAssocID="{8C605C9A-B65B-4B94-BE6F-F7BE8E527823}" presName="Accent2" presStyleCnt="0"/>
      <dgm:spPr/>
    </dgm:pt>
    <dgm:pt modelId="{92ADB70C-0A4B-49EA-9253-5644DFF194C9}" type="pres">
      <dgm:prSet presAssocID="{8C605C9A-B65B-4B94-BE6F-F7BE8E527823}" presName="Accent" presStyleLbl="bgShp" presStyleIdx="1" presStyleCnt="6"/>
      <dgm:spPr/>
    </dgm:pt>
    <dgm:pt modelId="{369CC77A-A1D0-42AF-A1ED-43281D3C95F1}" type="pres">
      <dgm:prSet presAssocID="{8C605C9A-B65B-4B94-BE6F-F7BE8E527823}" presName="Child2" presStyleLbl="node1" presStyleIdx="1" presStyleCnt="6">
        <dgm:presLayoutVars>
          <dgm:chMax val="0"/>
          <dgm:chPref val="0"/>
          <dgm:bulletEnabled val="1"/>
        </dgm:presLayoutVars>
      </dgm:prSet>
      <dgm:spPr/>
    </dgm:pt>
    <dgm:pt modelId="{B446B051-C481-451F-A857-7B981EA83A1E}" type="pres">
      <dgm:prSet presAssocID="{469F6236-CF33-4487-ADD2-2C503800EB27}" presName="Accent3" presStyleCnt="0"/>
      <dgm:spPr/>
    </dgm:pt>
    <dgm:pt modelId="{797CBBBF-AA70-4575-A220-60C688602E77}" type="pres">
      <dgm:prSet presAssocID="{469F6236-CF33-4487-ADD2-2C503800EB27}" presName="Accent" presStyleLbl="bgShp" presStyleIdx="2" presStyleCnt="6"/>
      <dgm:spPr/>
    </dgm:pt>
    <dgm:pt modelId="{0D693BE8-8A88-4DC0-817E-F6FD031B6179}" type="pres">
      <dgm:prSet presAssocID="{469F6236-CF33-4487-ADD2-2C503800EB27}" presName="Child3" presStyleLbl="node1" presStyleIdx="2" presStyleCnt="6">
        <dgm:presLayoutVars>
          <dgm:chMax val="0"/>
          <dgm:chPref val="0"/>
          <dgm:bulletEnabled val="1"/>
        </dgm:presLayoutVars>
      </dgm:prSet>
      <dgm:spPr/>
    </dgm:pt>
    <dgm:pt modelId="{E0F875D1-7BA4-409F-99EC-9E28FAA3773A}" type="pres">
      <dgm:prSet presAssocID="{5826B0E6-6F46-4F4C-9A7E-B60CDCC01B41}" presName="Accent4" presStyleCnt="0"/>
      <dgm:spPr/>
    </dgm:pt>
    <dgm:pt modelId="{7EAC5C09-909F-4C8B-AE79-834F3EF2C617}" type="pres">
      <dgm:prSet presAssocID="{5826B0E6-6F46-4F4C-9A7E-B60CDCC01B41}" presName="Accent" presStyleLbl="bgShp" presStyleIdx="3" presStyleCnt="6"/>
      <dgm:spPr/>
    </dgm:pt>
    <dgm:pt modelId="{73678298-3D2E-4F85-8E0A-01B3B6E28F63}" type="pres">
      <dgm:prSet presAssocID="{5826B0E6-6F46-4F4C-9A7E-B60CDCC01B41}" presName="Child4" presStyleLbl="node1" presStyleIdx="3" presStyleCnt="6">
        <dgm:presLayoutVars>
          <dgm:chMax val="0"/>
          <dgm:chPref val="0"/>
          <dgm:bulletEnabled val="1"/>
        </dgm:presLayoutVars>
      </dgm:prSet>
      <dgm:spPr/>
    </dgm:pt>
    <dgm:pt modelId="{20175EB6-4173-4924-947C-5E9EB5FEFC62}" type="pres">
      <dgm:prSet presAssocID="{F063297B-18F8-48EF-9252-6BDC2380969E}" presName="Accent5" presStyleCnt="0"/>
      <dgm:spPr/>
    </dgm:pt>
    <dgm:pt modelId="{0B83E233-5F7E-4568-806C-AF8AC84DFD74}" type="pres">
      <dgm:prSet presAssocID="{F063297B-18F8-48EF-9252-6BDC2380969E}" presName="Accent" presStyleLbl="bgShp" presStyleIdx="4" presStyleCnt="6"/>
      <dgm:spPr/>
    </dgm:pt>
    <dgm:pt modelId="{B2BDEE4F-29E4-4123-9A03-246339DB4E73}" type="pres">
      <dgm:prSet presAssocID="{F063297B-18F8-48EF-9252-6BDC2380969E}" presName="Child5" presStyleLbl="node1" presStyleIdx="4" presStyleCnt="6">
        <dgm:presLayoutVars>
          <dgm:chMax val="0"/>
          <dgm:chPref val="0"/>
          <dgm:bulletEnabled val="1"/>
        </dgm:presLayoutVars>
      </dgm:prSet>
      <dgm:spPr/>
    </dgm:pt>
    <dgm:pt modelId="{91324140-E26B-4030-B143-0FD1077775C6}" type="pres">
      <dgm:prSet presAssocID="{BE0198DA-9966-4070-8176-21DEEDE26C17}" presName="Accent6" presStyleCnt="0"/>
      <dgm:spPr/>
    </dgm:pt>
    <dgm:pt modelId="{038DABEA-EF65-4617-B5BB-7516CB2627BB}" type="pres">
      <dgm:prSet presAssocID="{BE0198DA-9966-4070-8176-21DEEDE26C17}" presName="Accent" presStyleLbl="bgShp" presStyleIdx="5" presStyleCnt="6"/>
      <dgm:spPr/>
    </dgm:pt>
    <dgm:pt modelId="{F6BB6908-25F8-4C8C-8B5D-CEBB427D74B2}" type="pres">
      <dgm:prSet presAssocID="{BE0198DA-9966-4070-8176-21DEEDE26C17}" presName="Child6" presStyleLbl="node1" presStyleIdx="5" presStyleCnt="6">
        <dgm:presLayoutVars>
          <dgm:chMax val="0"/>
          <dgm:chPref val="0"/>
          <dgm:bulletEnabled val="1"/>
        </dgm:presLayoutVars>
      </dgm:prSet>
      <dgm:spPr/>
    </dgm:pt>
  </dgm:ptLst>
  <dgm:cxnLst>
    <dgm:cxn modelId="{528CB514-E434-428E-9B0F-004C075B11C4}" type="presOf" srcId="{145917AD-FCED-4E12-AA36-75C5EE31D9EE}" destId="{8B4D91D8-0783-4B2D-86E4-9C7BCA485DE6}" srcOrd="0" destOrd="0" presId="urn:microsoft.com/office/officeart/2011/layout/HexagonRadial"/>
    <dgm:cxn modelId="{E9668928-F3A2-4DE2-8FDB-04725E7803C4}" type="presOf" srcId="{1358B12F-11BF-4EC1-A50F-04F1BFC2B20B}" destId="{27B41E43-5060-4182-A2D1-16A076B4066D}" srcOrd="0" destOrd="0" presId="urn:microsoft.com/office/officeart/2011/layout/HexagonRadial"/>
    <dgm:cxn modelId="{2560BB42-D55D-4A05-9836-5E86C799AAFE}" srcId="{1358B12F-11BF-4EC1-A50F-04F1BFC2B20B}" destId="{BE0198DA-9966-4070-8176-21DEEDE26C17}" srcOrd="5" destOrd="0" parTransId="{1FCBF3B5-0879-4E92-9A1F-42649008202E}" sibTransId="{217573BE-0F45-4E35-9356-B0B4C6773AB1}"/>
    <dgm:cxn modelId="{03164245-4509-4B63-A302-16C42252DA3A}" type="presOf" srcId="{BE0198DA-9966-4070-8176-21DEEDE26C17}" destId="{F6BB6908-25F8-4C8C-8B5D-CEBB427D74B2}" srcOrd="0" destOrd="0" presId="urn:microsoft.com/office/officeart/2011/layout/HexagonRadial"/>
    <dgm:cxn modelId="{6462C455-32D0-4591-A6A8-BF94AAAF106F}" type="presOf" srcId="{387A4BF9-593C-4D12-8759-CDAFF1910304}" destId="{61355101-6089-4327-B744-0089B2973302}" srcOrd="0" destOrd="0" presId="urn:microsoft.com/office/officeart/2011/layout/HexagonRadial"/>
    <dgm:cxn modelId="{AAB2E28C-ABDF-4896-8A48-47C1B33199F2}" type="presOf" srcId="{8C605C9A-B65B-4B94-BE6F-F7BE8E527823}" destId="{369CC77A-A1D0-42AF-A1ED-43281D3C95F1}" srcOrd="0" destOrd="0" presId="urn:microsoft.com/office/officeart/2011/layout/HexagonRadial"/>
    <dgm:cxn modelId="{1C7FACB3-D2E8-4D63-AD00-0517A708FFC3}" srcId="{387A4BF9-593C-4D12-8759-CDAFF1910304}" destId="{1358B12F-11BF-4EC1-A50F-04F1BFC2B20B}" srcOrd="0" destOrd="0" parTransId="{66809634-49BC-4304-8125-C1DE9693A0EE}" sibTransId="{1591521F-C98F-4EA3-A48A-5DCE482C9B87}"/>
    <dgm:cxn modelId="{D8933EBA-24BC-4457-A758-499B22A39635}" type="presOf" srcId="{469F6236-CF33-4487-ADD2-2C503800EB27}" destId="{0D693BE8-8A88-4DC0-817E-F6FD031B6179}" srcOrd="0" destOrd="0" presId="urn:microsoft.com/office/officeart/2011/layout/HexagonRadial"/>
    <dgm:cxn modelId="{29ED40C6-D34E-4684-A819-A33B9E8B7FED}" srcId="{1358B12F-11BF-4EC1-A50F-04F1BFC2B20B}" destId="{8C605C9A-B65B-4B94-BE6F-F7BE8E527823}" srcOrd="1" destOrd="0" parTransId="{D25B0C0B-FF81-498D-839A-BCC938ED534F}" sibTransId="{8C2B1210-333F-4DA2-99B2-A0EADCCDF16E}"/>
    <dgm:cxn modelId="{27C293C6-EAA9-4C6E-B165-DD157F5C3A4D}" type="presOf" srcId="{5826B0E6-6F46-4F4C-9A7E-B60CDCC01B41}" destId="{73678298-3D2E-4F85-8E0A-01B3B6E28F63}" srcOrd="0" destOrd="0" presId="urn:microsoft.com/office/officeart/2011/layout/HexagonRadial"/>
    <dgm:cxn modelId="{6E718ECD-6ACD-452B-9693-05B1297A97C4}" srcId="{1358B12F-11BF-4EC1-A50F-04F1BFC2B20B}" destId="{F063297B-18F8-48EF-9252-6BDC2380969E}" srcOrd="4" destOrd="0" parTransId="{C78BFCE0-CDCE-41AD-8823-2BC12F69A6E5}" sibTransId="{6396BDF8-901F-4731-BC71-F08BB05A1F03}"/>
    <dgm:cxn modelId="{BBB6F7E7-A5BA-41D7-81BB-4D796E00DD8D}" srcId="{1358B12F-11BF-4EC1-A50F-04F1BFC2B20B}" destId="{5826B0E6-6F46-4F4C-9A7E-B60CDCC01B41}" srcOrd="3" destOrd="0" parTransId="{7DE8CB88-34E6-495C-B5CA-1ED46833D8B5}" sibTransId="{43C19E9C-E147-46AF-B55F-6BB9E8F514D1}"/>
    <dgm:cxn modelId="{CA1113EC-A994-4C61-ADA4-04D413A8CC67}" type="presOf" srcId="{F063297B-18F8-48EF-9252-6BDC2380969E}" destId="{B2BDEE4F-29E4-4123-9A03-246339DB4E73}" srcOrd="0" destOrd="0" presId="urn:microsoft.com/office/officeart/2011/layout/HexagonRadial"/>
    <dgm:cxn modelId="{4DE991F7-0539-4C35-8306-8B16E5750842}" srcId="{1358B12F-11BF-4EC1-A50F-04F1BFC2B20B}" destId="{145917AD-FCED-4E12-AA36-75C5EE31D9EE}" srcOrd="0" destOrd="0" parTransId="{EFE0961B-CBEC-488C-ABA2-152DE39BF836}" sibTransId="{434A2BAE-EDFC-432B-9588-08669D57B4ED}"/>
    <dgm:cxn modelId="{EC5060FA-386C-46E6-BC0F-36D47E7D9DE7}" srcId="{1358B12F-11BF-4EC1-A50F-04F1BFC2B20B}" destId="{469F6236-CF33-4487-ADD2-2C503800EB27}" srcOrd="2" destOrd="0" parTransId="{0823CA77-237D-499F-94D2-6CC2E70D2D75}" sibTransId="{C31F36EB-EAA2-4DF5-A392-0E5FA673B4C5}"/>
    <dgm:cxn modelId="{D634D276-B605-47BB-AF5C-1CC65C7A48AF}" type="presParOf" srcId="{61355101-6089-4327-B744-0089B2973302}" destId="{27B41E43-5060-4182-A2D1-16A076B4066D}" srcOrd="0" destOrd="0" presId="urn:microsoft.com/office/officeart/2011/layout/HexagonRadial"/>
    <dgm:cxn modelId="{67EE2DA0-1A05-4143-BC55-142FCFC27394}" type="presParOf" srcId="{61355101-6089-4327-B744-0089B2973302}" destId="{E227E88D-80F3-4410-AF5A-061FB835D9B1}" srcOrd="1" destOrd="0" presId="urn:microsoft.com/office/officeart/2011/layout/HexagonRadial"/>
    <dgm:cxn modelId="{136E76EE-CF32-4DB1-8912-F2C9C2844254}" type="presParOf" srcId="{E227E88D-80F3-4410-AF5A-061FB835D9B1}" destId="{36DE738C-53C6-4A76-AA29-7E1BCFD946C0}" srcOrd="0" destOrd="0" presId="urn:microsoft.com/office/officeart/2011/layout/HexagonRadial"/>
    <dgm:cxn modelId="{588A879A-E159-4B18-BE4E-5B275CA570F3}" type="presParOf" srcId="{61355101-6089-4327-B744-0089B2973302}" destId="{8B4D91D8-0783-4B2D-86E4-9C7BCA485DE6}" srcOrd="2" destOrd="0" presId="urn:microsoft.com/office/officeart/2011/layout/HexagonRadial"/>
    <dgm:cxn modelId="{3EB26DA1-0E68-45F9-A437-00C4303B29D6}" type="presParOf" srcId="{61355101-6089-4327-B744-0089B2973302}" destId="{3A35627B-9F94-415D-A12F-0A0621DC124D}" srcOrd="3" destOrd="0" presId="urn:microsoft.com/office/officeart/2011/layout/HexagonRadial"/>
    <dgm:cxn modelId="{02C48745-2B47-47F2-A712-73B8152ABA07}" type="presParOf" srcId="{3A35627B-9F94-415D-A12F-0A0621DC124D}" destId="{92ADB70C-0A4B-49EA-9253-5644DFF194C9}" srcOrd="0" destOrd="0" presId="urn:microsoft.com/office/officeart/2011/layout/HexagonRadial"/>
    <dgm:cxn modelId="{F30AEEF2-E247-4312-847E-D71FF742BCBD}" type="presParOf" srcId="{61355101-6089-4327-B744-0089B2973302}" destId="{369CC77A-A1D0-42AF-A1ED-43281D3C95F1}" srcOrd="4" destOrd="0" presId="urn:microsoft.com/office/officeart/2011/layout/HexagonRadial"/>
    <dgm:cxn modelId="{020DEB5E-309E-4BE7-8859-60CD28996CC5}" type="presParOf" srcId="{61355101-6089-4327-B744-0089B2973302}" destId="{B446B051-C481-451F-A857-7B981EA83A1E}" srcOrd="5" destOrd="0" presId="urn:microsoft.com/office/officeart/2011/layout/HexagonRadial"/>
    <dgm:cxn modelId="{8493706A-F9B1-4249-BD9F-89CA34F1F6A7}" type="presParOf" srcId="{B446B051-C481-451F-A857-7B981EA83A1E}" destId="{797CBBBF-AA70-4575-A220-60C688602E77}" srcOrd="0" destOrd="0" presId="urn:microsoft.com/office/officeart/2011/layout/HexagonRadial"/>
    <dgm:cxn modelId="{AD522F42-5AA4-4D9F-857D-2C3AC7D41EFC}" type="presParOf" srcId="{61355101-6089-4327-B744-0089B2973302}" destId="{0D693BE8-8A88-4DC0-817E-F6FD031B6179}" srcOrd="6" destOrd="0" presId="urn:microsoft.com/office/officeart/2011/layout/HexagonRadial"/>
    <dgm:cxn modelId="{C5E153AC-FC1B-46B6-A4C3-51503C81AFEE}" type="presParOf" srcId="{61355101-6089-4327-B744-0089B2973302}" destId="{E0F875D1-7BA4-409F-99EC-9E28FAA3773A}" srcOrd="7" destOrd="0" presId="urn:microsoft.com/office/officeart/2011/layout/HexagonRadial"/>
    <dgm:cxn modelId="{BBE7BBAB-3861-41BB-9058-41023CD44982}" type="presParOf" srcId="{E0F875D1-7BA4-409F-99EC-9E28FAA3773A}" destId="{7EAC5C09-909F-4C8B-AE79-834F3EF2C617}" srcOrd="0" destOrd="0" presId="urn:microsoft.com/office/officeart/2011/layout/HexagonRadial"/>
    <dgm:cxn modelId="{0CF9BB8A-08A6-4D52-A619-FFEEF781156C}" type="presParOf" srcId="{61355101-6089-4327-B744-0089B2973302}" destId="{73678298-3D2E-4F85-8E0A-01B3B6E28F63}" srcOrd="8" destOrd="0" presId="urn:microsoft.com/office/officeart/2011/layout/HexagonRadial"/>
    <dgm:cxn modelId="{4A22BECA-E101-4D48-B622-840C4368462A}" type="presParOf" srcId="{61355101-6089-4327-B744-0089B2973302}" destId="{20175EB6-4173-4924-947C-5E9EB5FEFC62}" srcOrd="9" destOrd="0" presId="urn:microsoft.com/office/officeart/2011/layout/HexagonRadial"/>
    <dgm:cxn modelId="{D907F633-AA4A-4FBE-97B9-6B4DED2259A3}" type="presParOf" srcId="{20175EB6-4173-4924-947C-5E9EB5FEFC62}" destId="{0B83E233-5F7E-4568-806C-AF8AC84DFD74}" srcOrd="0" destOrd="0" presId="urn:microsoft.com/office/officeart/2011/layout/HexagonRadial"/>
    <dgm:cxn modelId="{9560C331-B019-4152-98E6-4C50E884215C}" type="presParOf" srcId="{61355101-6089-4327-B744-0089B2973302}" destId="{B2BDEE4F-29E4-4123-9A03-246339DB4E73}" srcOrd="10" destOrd="0" presId="urn:microsoft.com/office/officeart/2011/layout/HexagonRadial"/>
    <dgm:cxn modelId="{F0CE842C-6719-4FB0-9831-651146527921}" type="presParOf" srcId="{61355101-6089-4327-B744-0089B2973302}" destId="{91324140-E26B-4030-B143-0FD1077775C6}" srcOrd="11" destOrd="0" presId="urn:microsoft.com/office/officeart/2011/layout/HexagonRadial"/>
    <dgm:cxn modelId="{B95CA3C7-B3F5-4241-817A-229895A525F9}" type="presParOf" srcId="{91324140-E26B-4030-B143-0FD1077775C6}" destId="{038DABEA-EF65-4617-B5BB-7516CB2627BB}" srcOrd="0" destOrd="0" presId="urn:microsoft.com/office/officeart/2011/layout/HexagonRadial"/>
    <dgm:cxn modelId="{4892C935-5761-4762-B886-DF2BCB236C6B}" type="presParOf" srcId="{61355101-6089-4327-B744-0089B2973302}" destId="{F6BB6908-25F8-4C8C-8B5D-CEBB427D74B2}"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41E43-5060-4182-A2D1-16A076B4066D}">
      <dsp:nvSpPr>
        <dsp:cNvPr id="0" name=""/>
        <dsp:cNvSpPr/>
      </dsp:nvSpPr>
      <dsp:spPr>
        <a:xfrm>
          <a:off x="3376289" y="1657927"/>
          <a:ext cx="2107297" cy="1822898"/>
        </a:xfrm>
        <a:prstGeom prst="hexagon">
          <a:avLst>
            <a:gd name="adj" fmla="val 28570"/>
            <a:gd name="vf" fmla="val 11547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Endometrial Cancer</a:t>
          </a:r>
        </a:p>
      </dsp:txBody>
      <dsp:txXfrm>
        <a:off x="3725498" y="1960007"/>
        <a:ext cx="1408879" cy="1218738"/>
      </dsp:txXfrm>
    </dsp:sp>
    <dsp:sp modelId="{92ADB70C-0A4B-49EA-9253-5644DFF194C9}">
      <dsp:nvSpPr>
        <dsp:cNvPr id="0" name=""/>
        <dsp:cNvSpPr/>
      </dsp:nvSpPr>
      <dsp:spPr>
        <a:xfrm>
          <a:off x="4695862" y="785793"/>
          <a:ext cx="795077" cy="6850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4D91D8-0783-4B2D-86E4-9C7BCA485DE6}">
      <dsp:nvSpPr>
        <dsp:cNvPr id="0" name=""/>
        <dsp:cNvSpPr/>
      </dsp:nvSpPr>
      <dsp:spPr>
        <a:xfrm>
          <a:off x="3570402" y="0"/>
          <a:ext cx="1726915" cy="1493984"/>
        </a:xfrm>
        <a:prstGeom prst="hexagon">
          <a:avLst>
            <a:gd name="adj" fmla="val 28570"/>
            <a:gd name="vf" fmla="val 1154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PARP Inhibitors</a:t>
          </a:r>
        </a:p>
      </dsp:txBody>
      <dsp:txXfrm>
        <a:off x="3856589" y="247585"/>
        <a:ext cx="1154541" cy="998814"/>
      </dsp:txXfrm>
    </dsp:sp>
    <dsp:sp modelId="{797CBBBF-AA70-4575-A220-60C688602E77}">
      <dsp:nvSpPr>
        <dsp:cNvPr id="0" name=""/>
        <dsp:cNvSpPr/>
      </dsp:nvSpPr>
      <dsp:spPr>
        <a:xfrm>
          <a:off x="5623779" y="2066499"/>
          <a:ext cx="795077" cy="6850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9CC77A-A1D0-42AF-A1ED-43281D3C95F1}">
      <dsp:nvSpPr>
        <dsp:cNvPr id="0" name=""/>
        <dsp:cNvSpPr/>
      </dsp:nvSpPr>
      <dsp:spPr>
        <a:xfrm>
          <a:off x="5154184" y="918900"/>
          <a:ext cx="1726915" cy="1493984"/>
        </a:xfrm>
        <a:prstGeom prst="hexagon">
          <a:avLst>
            <a:gd name="adj" fmla="val 2857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WEE1 Inhibitors</a:t>
          </a:r>
        </a:p>
      </dsp:txBody>
      <dsp:txXfrm>
        <a:off x="5440371" y="1166485"/>
        <a:ext cx="1154541" cy="998814"/>
      </dsp:txXfrm>
    </dsp:sp>
    <dsp:sp modelId="{7EAC5C09-909F-4C8B-AE79-834F3EF2C617}">
      <dsp:nvSpPr>
        <dsp:cNvPr id="0" name=""/>
        <dsp:cNvSpPr/>
      </dsp:nvSpPr>
      <dsp:spPr>
        <a:xfrm>
          <a:off x="4979188" y="3512175"/>
          <a:ext cx="795077" cy="6850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693BE8-8A88-4DC0-817E-F6FD031B6179}">
      <dsp:nvSpPr>
        <dsp:cNvPr id="0" name=""/>
        <dsp:cNvSpPr/>
      </dsp:nvSpPr>
      <dsp:spPr>
        <a:xfrm>
          <a:off x="5154184" y="2725353"/>
          <a:ext cx="1726915" cy="1493984"/>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CHK1/2 Inhibitors</a:t>
          </a:r>
        </a:p>
      </dsp:txBody>
      <dsp:txXfrm>
        <a:off x="5440371" y="2972938"/>
        <a:ext cx="1154541" cy="998814"/>
      </dsp:txXfrm>
    </dsp:sp>
    <dsp:sp modelId="{0B83E233-5F7E-4568-806C-AF8AC84DFD74}">
      <dsp:nvSpPr>
        <dsp:cNvPr id="0" name=""/>
        <dsp:cNvSpPr/>
      </dsp:nvSpPr>
      <dsp:spPr>
        <a:xfrm>
          <a:off x="3380210" y="3662241"/>
          <a:ext cx="795077" cy="6850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678298-3D2E-4F85-8E0A-01B3B6E28F63}">
      <dsp:nvSpPr>
        <dsp:cNvPr id="0" name=""/>
        <dsp:cNvSpPr/>
      </dsp:nvSpPr>
      <dsp:spPr>
        <a:xfrm>
          <a:off x="3570402" y="3645282"/>
          <a:ext cx="1726915" cy="1493984"/>
        </a:xfrm>
        <a:prstGeom prst="hexagon">
          <a:avLst>
            <a:gd name="adj" fmla="val 28570"/>
            <a:gd name="vf" fmla="val 11547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PIK3/AKT Inhibitors</a:t>
          </a:r>
        </a:p>
      </dsp:txBody>
      <dsp:txXfrm>
        <a:off x="3856589" y="3892867"/>
        <a:ext cx="1154541" cy="998814"/>
      </dsp:txXfrm>
    </dsp:sp>
    <dsp:sp modelId="{038DABEA-EF65-4617-B5BB-7516CB2627BB}">
      <dsp:nvSpPr>
        <dsp:cNvPr id="0" name=""/>
        <dsp:cNvSpPr/>
      </dsp:nvSpPr>
      <dsp:spPr>
        <a:xfrm>
          <a:off x="2437098" y="2382050"/>
          <a:ext cx="795077" cy="6850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BDEE4F-29E4-4123-9A03-246339DB4E73}">
      <dsp:nvSpPr>
        <dsp:cNvPr id="0" name=""/>
        <dsp:cNvSpPr/>
      </dsp:nvSpPr>
      <dsp:spPr>
        <a:xfrm>
          <a:off x="1979267" y="2726381"/>
          <a:ext cx="1726915" cy="1493984"/>
        </a:xfrm>
        <a:prstGeom prst="hexagon">
          <a:avLst>
            <a:gd name="adj" fmla="val 28570"/>
            <a:gd name="vf" fmla="val 11547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Hormonal Therapy</a:t>
          </a:r>
        </a:p>
      </dsp:txBody>
      <dsp:txXfrm>
        <a:off x="2265454" y="2973966"/>
        <a:ext cx="1154541" cy="998814"/>
      </dsp:txXfrm>
    </dsp:sp>
    <dsp:sp modelId="{F6BB6908-25F8-4C8C-8B5D-CEBB427D74B2}">
      <dsp:nvSpPr>
        <dsp:cNvPr id="0" name=""/>
        <dsp:cNvSpPr/>
      </dsp:nvSpPr>
      <dsp:spPr>
        <a:xfrm>
          <a:off x="1979267" y="916845"/>
          <a:ext cx="1726915" cy="1493984"/>
        </a:xfrm>
        <a:prstGeom prst="hexagon">
          <a:avLst>
            <a:gd name="adj" fmla="val 28570"/>
            <a:gd name="vf" fmla="val 1154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MTOR inhibitors</a:t>
          </a:r>
        </a:p>
      </dsp:txBody>
      <dsp:txXfrm>
        <a:off x="2265454" y="1164430"/>
        <a:ext cx="1154541" cy="99881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946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of pts progressing on </a:t>
            </a:r>
            <a:r>
              <a:rPr lang="en-US" dirty="0" err="1"/>
              <a:t>olap</a:t>
            </a:r>
            <a:r>
              <a:rPr lang="en-US" dirty="0"/>
              <a:t> in SOLO1; ~36% of pts on niraparib PRIMA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8BDBA-F2CB-45E3-A181-4CA94E2A6C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8923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1B39F-FC37-2647-BCC7-1449C6DA073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6865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C94F5-9D1B-F6E9-7012-0B7FE5341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6D0A1-8A49-1E14-EB24-D09EFFC45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4E82E-ED29-5C53-61F5-02D297CE57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E929B3-DA6E-3A75-0B07-EBA2B69A12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65EA1-25F1-4196-9B4E-60985BD7E6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786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5CE39-6BB9-6BE4-0670-6F2DA7E76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BF3FB-225E-C0B9-4CB6-DC7BB4BC7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174BB-C0A1-D9A7-70AA-915AB63C0B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FB49F4-34EC-025D-C369-0ED073B195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65EA1-25F1-4196-9B4E-60985BD7E6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060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5E34C-FACB-9598-ACFB-18419BF1A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FC252-7A12-0F48-AC05-8677EB729F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B67D8-E985-9BCB-F7C1-289266140B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4E8E53-4F35-9987-7262-DF9BE3B082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65EA1-25F1-4196-9B4E-60985BD7E6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2618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2FC10-112C-8A67-8548-3397F10CD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3C6B9-420A-D8EB-46D4-A128FDD20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E93AC-752C-D851-AAEA-652B34AACF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C451F5-CC02-6FDB-9220-76C850CED4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65EA1-25F1-4196-9B4E-60985BD7E6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439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6F6F9-4774-B68E-1CBC-B78F7D9F2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DD613-F5CD-7AB1-0420-6AD9DB623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D328C-5B97-A64F-7BCB-7737083B0A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81F205-80BA-56A1-43A2-5C151FD941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65EA1-25F1-4196-9B4E-60985BD7E6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9007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BE1D3-459C-10EF-1B47-B86FAD918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4FB36-F599-88DC-FE20-8CF032E29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5BA12-43CF-8A99-184A-79B8906EDD0B}"/>
              </a:ext>
            </a:extLst>
          </p:cNvPr>
          <p:cNvSpPr>
            <a:spLocks noGrp="1"/>
          </p:cNvSpPr>
          <p:nvPr>
            <p:ph type="body" idx="1"/>
          </p:nvPr>
        </p:nvSpPr>
        <p:spPr/>
        <p:txBody>
          <a:bodyPr/>
          <a:lstStyle/>
          <a:p>
            <a:pPr marL="171450" indent="-171450">
              <a:buFont typeface="Arial" panose="020B0604020202020204" pitchFamily="34" charset="0"/>
              <a:buChar char="•"/>
            </a:pPr>
            <a:r>
              <a:rPr lang="en-GB"/>
              <a:t>We are excited to present the Phase 2/3, REJOICE-Ovarian01 (NCT06161025) study, to further evaluate the efficacy and safety of R-</a:t>
            </a:r>
            <a:r>
              <a:rPr lang="en-GB" err="1"/>
              <a:t>DXd</a:t>
            </a:r>
            <a:r>
              <a:rPr lang="en-GB"/>
              <a:t> in patients with platinum-resistant OVC</a:t>
            </a:r>
          </a:p>
          <a:p>
            <a:pPr marL="171450" indent="-171450">
              <a:buFont typeface="Arial" panose="020B0604020202020204" pitchFamily="34" charset="0"/>
              <a:buChar char="•"/>
            </a:pPr>
            <a:r>
              <a:rPr lang="en-GB"/>
              <a:t>The study has been initiated globally and sites are expected to open in North America, South America, Europe, and Asia</a:t>
            </a:r>
          </a:p>
          <a:p>
            <a:endParaRPr lang="en-US"/>
          </a:p>
        </p:txBody>
      </p:sp>
      <p:sp>
        <p:nvSpPr>
          <p:cNvPr id="4" name="Slide Number Placeholder 3">
            <a:extLst>
              <a:ext uri="{FF2B5EF4-FFF2-40B4-BE49-F238E27FC236}">
                <a16:creationId xmlns:a16="http://schemas.microsoft.com/office/drawing/2014/main" id="{0C6776FF-01FE-DFA8-77F4-FDBEE764D5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65EA1-25F1-4196-9B4E-60985BD7E6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9689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F5B9-A535-6248-87DC-B5B544F27B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449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9F5B9-A535-6248-87DC-B5B544F27B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606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AC0C-ED72-8136-1E6F-E669DA8E0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A8522-F27B-5911-DFEC-8A0D72BF1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2F5A4-6770-5943-B83B-F1CDB02FE8DA}"/>
              </a:ext>
            </a:extLst>
          </p:cNvPr>
          <p:cNvSpPr>
            <a:spLocks noGrp="1"/>
          </p:cNvSpPr>
          <p:nvPr>
            <p:ph type="body" idx="1"/>
          </p:nvPr>
        </p:nvSpPr>
        <p:spPr/>
        <p:txBody>
          <a:bodyPr/>
          <a:lstStyle/>
          <a:p>
            <a:pPr defTabSz="931774">
              <a:defRPr/>
            </a:pPr>
            <a:r>
              <a:rPr lang="en-US" dirty="0">
                <a:solidFill>
                  <a:prstClr val="black"/>
                </a:solidFill>
                <a:latin typeface="Aptos" panose="02110004020202020204"/>
              </a:rPr>
              <a:t>-Cyclin E1 protein OE leads to cell cycle dysregulation, cells move prematurely from G1 into S phase.</a:t>
            </a:r>
          </a:p>
          <a:p>
            <a:pPr defTabSz="931774">
              <a:defRPr/>
            </a:pPr>
            <a:r>
              <a:rPr lang="en-US" dirty="0">
                <a:solidFill>
                  <a:prstClr val="black"/>
                </a:solidFill>
                <a:latin typeface="Aptos" panose="02110004020202020204"/>
              </a:rPr>
              <a:t>- Leading to high levels of replication stress, and critical reliance on G2-M checkpoint activation for DNA repair</a:t>
            </a:r>
          </a:p>
          <a:p>
            <a:pPr marL="174708" indent="-174708" defTabSz="931774">
              <a:buFontTx/>
              <a:buChar char="-"/>
              <a:defRPr/>
            </a:pPr>
            <a:r>
              <a:rPr lang="en-US" dirty="0">
                <a:solidFill>
                  <a:prstClr val="black"/>
                </a:solidFill>
                <a:latin typeface="Aptos" panose="02110004020202020204"/>
              </a:rPr>
              <a:t>WEE1 is a key regulator activating the G1-S and G2-M checkpoints </a:t>
            </a:r>
          </a:p>
          <a:p>
            <a:pPr marL="174708" indent="-174708" defTabSz="931774">
              <a:buFontTx/>
              <a:buChar char="-"/>
              <a:defRPr/>
            </a:pPr>
            <a:r>
              <a:rPr lang="en-US" dirty="0">
                <a:solidFill>
                  <a:prstClr val="black"/>
                </a:solidFill>
                <a:latin typeface="Aptos" panose="02110004020202020204"/>
              </a:rPr>
              <a:t>Targeting WEE1 with </a:t>
            </a:r>
            <a:r>
              <a:rPr lang="en-US" dirty="0" err="1">
                <a:solidFill>
                  <a:prstClr val="black"/>
                </a:solidFill>
                <a:latin typeface="Aptos" panose="02110004020202020204"/>
              </a:rPr>
              <a:t>azenosertib</a:t>
            </a:r>
            <a:r>
              <a:rPr lang="en-US" dirty="0">
                <a:solidFill>
                  <a:prstClr val="black"/>
                </a:solidFill>
                <a:latin typeface="Aptos" panose="02110004020202020204"/>
              </a:rPr>
              <a:t>, results in loss of the cell cycle checkpoints, mitotic catastrophe and cell death.</a:t>
            </a:r>
          </a:p>
          <a:p>
            <a:endParaRPr lang="en-US" dirty="0"/>
          </a:p>
        </p:txBody>
      </p:sp>
      <p:sp>
        <p:nvSpPr>
          <p:cNvPr id="4" name="Slide Number Placeholder 3">
            <a:extLst>
              <a:ext uri="{FF2B5EF4-FFF2-40B4-BE49-F238E27FC236}">
                <a16:creationId xmlns:a16="http://schemas.microsoft.com/office/drawing/2014/main" id="{B935864A-E802-9C92-84BB-E31487E20E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991A4-E734-4B19-8668-C313DF74BF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9965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34AB6-680C-E0AE-0199-FC70F2232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E300A-64E1-B41D-CDD3-00AA7147E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D37DA-7A08-BB8F-0C9B-A3AD5DB008A9}"/>
              </a:ext>
            </a:extLst>
          </p:cNvPr>
          <p:cNvSpPr>
            <a:spLocks noGrp="1"/>
          </p:cNvSpPr>
          <p:nvPr>
            <p:ph type="body" idx="1"/>
          </p:nvPr>
        </p:nvSpPr>
        <p:spPr/>
        <p:txBody>
          <a:bodyPr/>
          <a:lstStyle/>
          <a:p>
            <a:r>
              <a:rPr lang="en-US" dirty="0"/>
              <a:t>-Denali GOG 3066, is a Phase II multicenter study evaluating WEE1i, </a:t>
            </a:r>
            <a:r>
              <a:rPr lang="en-US" dirty="0" err="1"/>
              <a:t>azenosertib</a:t>
            </a:r>
            <a:r>
              <a:rPr lang="en-US" dirty="0"/>
              <a:t> in PROC.</a:t>
            </a:r>
          </a:p>
          <a:p>
            <a:r>
              <a:rPr lang="en-US" dirty="0"/>
              <a:t>-This am, I will present results of Part 1B. </a:t>
            </a:r>
          </a:p>
          <a:p>
            <a:r>
              <a:rPr lang="en-US" dirty="0"/>
              <a:t>-Key eligibility criteria were …….PROC, no more than 5 priors, prior </a:t>
            </a:r>
            <a:r>
              <a:rPr lang="en-US" dirty="0" err="1"/>
              <a:t>bev</a:t>
            </a:r>
            <a:r>
              <a:rPr lang="en-US" dirty="0"/>
              <a:t> req,  an ALL COMER or a NON –biomarker selected population</a:t>
            </a:r>
          </a:p>
          <a:p>
            <a:pPr marL="174708" indent="-174708">
              <a:buFontTx/>
              <a:buChar char="-"/>
            </a:pPr>
            <a:r>
              <a:rPr lang="en-US" dirty="0"/>
              <a:t>However tumor was required for CCNE1 CN by NGS and Cyclin E1 protein by IHC for planned assessment retrospectively </a:t>
            </a:r>
          </a:p>
          <a:p>
            <a:pPr marL="174708" indent="-174708">
              <a:buFontTx/>
              <a:buChar char="-"/>
            </a:pPr>
            <a:r>
              <a:rPr lang="en-US" dirty="0"/>
              <a:t>102 pts were treated with </a:t>
            </a:r>
            <a:r>
              <a:rPr lang="en-US" dirty="0" err="1"/>
              <a:t>azenosertib</a:t>
            </a:r>
            <a:r>
              <a:rPr lang="en-US" dirty="0"/>
              <a:t> 400 mg 5/2 off 21 day cycle, end points are as shown</a:t>
            </a:r>
          </a:p>
          <a:p>
            <a:pPr marL="174708" indent="-174708">
              <a:buFontTx/>
              <a:buChar char="-"/>
            </a:pPr>
            <a:endParaRPr lang="en-US" dirty="0"/>
          </a:p>
          <a:p>
            <a:pPr marL="174708" indent="-174708">
              <a:buFontTx/>
              <a:buChar char="-"/>
            </a:pPr>
            <a:r>
              <a:rPr lang="en-US" dirty="0"/>
              <a:t>______________</a:t>
            </a:r>
          </a:p>
          <a:p>
            <a:pPr marL="174708" indent="-174708">
              <a:buFontTx/>
              <a:buChar char="-"/>
            </a:pPr>
            <a:r>
              <a:rPr lang="en-US" dirty="0"/>
              <a:t>Primary endpoint safety and tolerability</a:t>
            </a:r>
          </a:p>
          <a:p>
            <a:r>
              <a:rPr lang="en-US" dirty="0"/>
              <a:t>Secondary Endpoints Objective response rate (ORR), duration of response (DOR), PFS</a:t>
            </a:r>
          </a:p>
          <a:p>
            <a:r>
              <a:rPr lang="en-US" dirty="0"/>
              <a:t>(data cutoff Jan, 13,2025)</a:t>
            </a:r>
          </a:p>
        </p:txBody>
      </p:sp>
      <p:sp>
        <p:nvSpPr>
          <p:cNvPr id="4" name="Slide Number Placeholder 3">
            <a:extLst>
              <a:ext uri="{FF2B5EF4-FFF2-40B4-BE49-F238E27FC236}">
                <a16:creationId xmlns:a16="http://schemas.microsoft.com/office/drawing/2014/main" id="{552E61F4-9427-45DB-A2A6-7896C18B82F6}"/>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E5991A4-E734-4B19-8668-C313DF74BF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175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F2B9-52ED-6C55-944A-6EEAF54DC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9B2F7-8367-4979-3881-E3132E868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101D8-95AE-E29A-38DA-5EE740FAF9C6}"/>
              </a:ext>
            </a:extLst>
          </p:cNvPr>
          <p:cNvSpPr>
            <a:spLocks noGrp="1"/>
          </p:cNvSpPr>
          <p:nvPr>
            <p:ph type="body" idx="1"/>
          </p:nvPr>
        </p:nvSpPr>
        <p:spPr/>
        <p:txBody>
          <a:bodyPr/>
          <a:lstStyle/>
          <a:p>
            <a:r>
              <a:rPr lang="en-US" sz="1100" b="0" dirty="0">
                <a:latin typeface="Arial" panose="020B0604020202020204" pitchFamily="34" charset="0"/>
                <a:cs typeface="Arial" panose="020B0604020202020204" pitchFamily="34" charset="0"/>
              </a:rPr>
              <a:t>-On the left is waterfall plot for “</a:t>
            </a:r>
            <a:r>
              <a:rPr lang="en-US" sz="1100" b="1" dirty="0">
                <a:latin typeface="Arial" panose="020B0604020202020204" pitchFamily="34" charset="0"/>
                <a:cs typeface="Arial" panose="020B0604020202020204" pitchFamily="34" charset="0"/>
              </a:rPr>
              <a:t>All Treated Patients irrespective of biomarker</a:t>
            </a:r>
            <a:r>
              <a:rPr lang="en-US" sz="1100" b="0" dirty="0">
                <a:latin typeface="Arial" panose="020B0604020202020204" pitchFamily="34" charset="0"/>
                <a:cs typeface="Arial" panose="020B0604020202020204" pitchFamily="34" charset="0"/>
              </a:rPr>
              <a:t>” showing objective response rate in evaluable patients (had at least 1 scan) was 20%. And in the ITT (received one dose) was 18.6%. </a:t>
            </a:r>
          </a:p>
          <a:p>
            <a:r>
              <a:rPr lang="en-US" sz="1100" b="0" dirty="0">
                <a:latin typeface="Arial" panose="020B0604020202020204" pitchFamily="34" charset="0"/>
                <a:cs typeface="Arial" panose="020B0604020202020204" pitchFamily="34" charset="0"/>
              </a:rPr>
              <a:t>-However, in the biomarker selected, </a:t>
            </a:r>
            <a:r>
              <a:rPr lang="en-US" sz="1100" b="1" dirty="0">
                <a:latin typeface="Arial" panose="020B0604020202020204" pitchFamily="34" charset="0"/>
                <a:cs typeface="Arial" panose="020B0604020202020204" pitchFamily="34" charset="0"/>
              </a:rPr>
              <a:t>Cyclin E1 +/ or OE tumors on the right, </a:t>
            </a:r>
            <a:r>
              <a:rPr lang="en-US" sz="1100" b="0" dirty="0">
                <a:latin typeface="Arial" panose="020B0604020202020204" pitchFamily="34" charset="0"/>
                <a:cs typeface="Arial" panose="020B0604020202020204" pitchFamily="34" charset="0"/>
              </a:rPr>
              <a:t>(which represented about 50% of all PROC patients treated 48 of 102 pts), ORR in eval pts was 34.9% and ITT 31%.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--ORR for biomarker negative or Cyclin E1 IHC neg/low,  was only 4.3%. </a:t>
            </a:r>
          </a:p>
          <a:p>
            <a:r>
              <a:rPr lang="en-US" sz="1100" dirty="0">
                <a:solidFill>
                  <a:srgbClr val="000000"/>
                </a:solidFill>
                <a:effectLst/>
                <a:latin typeface="Arial" panose="020B0604020202020204" pitchFamily="34" charset="0"/>
                <a:cs typeface="Arial" panose="020B0604020202020204" pitchFamily="34" charset="0"/>
              </a:rPr>
              <a:t>-Responses in pts with +IHC are seen independent of CCNE1 amplification status, as indicated by the purple squares at the bottom of the graph“</a:t>
            </a:r>
          </a:p>
          <a:p>
            <a:r>
              <a:rPr lang="en-US" sz="1100" b="0" dirty="0">
                <a:latin typeface="Arial" panose="020B0604020202020204" pitchFamily="34" charset="0"/>
                <a:cs typeface="Arial" panose="020B0604020202020204" pitchFamily="34" charset="0"/>
              </a:rPr>
              <a:t>-These data suggest that Cyclin E1 +/OE by IHC is a biomarker predicting response to </a:t>
            </a:r>
            <a:r>
              <a:rPr lang="en-US" sz="1100" b="0" dirty="0" err="1">
                <a:latin typeface="Arial" panose="020B0604020202020204" pitchFamily="34" charset="0"/>
                <a:cs typeface="Arial" panose="020B0604020202020204" pitchFamily="34" charset="0"/>
              </a:rPr>
              <a:t>Azenosertib</a:t>
            </a:r>
            <a:r>
              <a:rPr lang="en-US" sz="1100" b="0" dirty="0">
                <a:latin typeface="Arial" panose="020B0604020202020204" pitchFamily="34" charset="0"/>
                <a:cs typeface="Arial" panose="020B0604020202020204" pitchFamily="34" charset="0"/>
              </a:rPr>
              <a:t>.  </a:t>
            </a:r>
          </a:p>
          <a:p>
            <a:pPr marL="174708" indent="-174708">
              <a:buFont typeface="Arial" panose="020B0604020202020204" pitchFamily="34" charset="0"/>
              <a:buChar char="•"/>
            </a:pPr>
            <a:endParaRPr lang="en-US" sz="1100" b="1"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Zen Other:</a:t>
            </a:r>
          </a:p>
          <a:p>
            <a:pPr marL="174708" indent="-174708">
              <a:buFont typeface="Arial" panose="020B0604020202020204" pitchFamily="34" charset="0"/>
              <a:buChar char="•"/>
            </a:pPr>
            <a:r>
              <a:rPr lang="en-US" sz="1100" b="0" dirty="0">
                <a:latin typeface="Arial" panose="020B0604020202020204" pitchFamily="34" charset="0"/>
                <a:cs typeface="Arial" panose="020B0604020202020204" pitchFamily="34" charset="0"/>
              </a:rPr>
              <a:t>Of all patients enrolled about half of the enrolled patients were characterized as Cyclin E1 positive PROC as determined by the Sponsor’s central assay.</a:t>
            </a:r>
          </a:p>
          <a:p>
            <a:pPr marL="174708" indent="-174708">
              <a:buFont typeface="Arial" panose="020B0604020202020204" pitchFamily="34" charset="0"/>
              <a:buChar char="•"/>
            </a:pPr>
            <a:r>
              <a:rPr lang="en-US" sz="1100" b="0" dirty="0">
                <a:latin typeface="Arial" panose="020B0604020202020204" pitchFamily="34" charset="0"/>
                <a:cs typeface="Arial" panose="020B0604020202020204" pitchFamily="34" charset="0"/>
              </a:rPr>
              <a:t>85% of CCNE1 amp are also CyclinE1 positive </a:t>
            </a:r>
            <a:r>
              <a:rPr lang="en-US" sz="1100" b="0" i="1" dirty="0">
                <a:latin typeface="Arial" panose="020B0604020202020204" pitchFamily="34" charset="0"/>
                <a:cs typeface="Arial" panose="020B0604020202020204" pitchFamily="34" charset="0"/>
              </a:rPr>
              <a:t>(Maybe best for previous slide)</a:t>
            </a:r>
          </a:p>
          <a:p>
            <a:pPr marL="174708" indent="-174708">
              <a:buFont typeface="Arial" panose="020B0604020202020204" pitchFamily="34" charset="0"/>
              <a:buChar char="•"/>
            </a:pPr>
            <a:r>
              <a:rPr lang="en-US" sz="1100" b="0" dirty="0">
                <a:latin typeface="Arial" panose="020B0604020202020204" pitchFamily="34" charset="0"/>
                <a:cs typeface="Arial" panose="020B0604020202020204" pitchFamily="34" charset="0"/>
              </a:rPr>
              <a:t>Subgroup analysis of harboring amplification at the CCNE1 gene demonstrates a comparable ORR to the Cyclin E1 IHC defined group</a:t>
            </a:r>
          </a:p>
          <a:p>
            <a:endParaRPr lang="en-US" dirty="0"/>
          </a:p>
        </p:txBody>
      </p:sp>
      <p:sp>
        <p:nvSpPr>
          <p:cNvPr id="4" name="Slide Number Placeholder 3">
            <a:extLst>
              <a:ext uri="{FF2B5EF4-FFF2-40B4-BE49-F238E27FC236}">
                <a16:creationId xmlns:a16="http://schemas.microsoft.com/office/drawing/2014/main" id="{F9561CBD-A877-F641-C412-F3A35928A906}"/>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E5991A4-E734-4B19-8668-C313DF74BFC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9389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48606-4600-BFF2-9C93-0B59E0219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B4B3A-A354-B57F-DF31-D91C37420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1F2CB-F739-4FF6-5037-52A372E61645}"/>
              </a:ext>
            </a:extLst>
          </p:cNvPr>
          <p:cNvSpPr>
            <a:spLocks noGrp="1"/>
          </p:cNvSpPr>
          <p:nvPr>
            <p:ph type="body" idx="1"/>
          </p:nvPr>
        </p:nvSpPr>
        <p:spPr/>
        <p:txBody>
          <a:bodyPr/>
          <a:lstStyle/>
          <a:p>
            <a:r>
              <a:rPr lang="en-US" dirty="0"/>
              <a:t>Based on results from Part I, Part 2 of Denali will next evaluate </a:t>
            </a:r>
            <a:r>
              <a:rPr lang="en-US" dirty="0" err="1"/>
              <a:t>Azenosertib</a:t>
            </a:r>
            <a:r>
              <a:rPr lang="en-US" dirty="0"/>
              <a:t>, in \biomarker positive Cyclin E1+ PROC </a:t>
            </a:r>
          </a:p>
          <a:p>
            <a:r>
              <a:rPr lang="en-US" dirty="0"/>
              <a:t>-no more than 3 prior regimens, 4 if prior </a:t>
            </a:r>
            <a:r>
              <a:rPr lang="en-US" dirty="0" err="1"/>
              <a:t>Mirvetuximab</a:t>
            </a:r>
            <a:r>
              <a:rPr lang="en-US" dirty="0"/>
              <a:t>, </a:t>
            </a:r>
          </a:p>
          <a:p>
            <a:r>
              <a:rPr lang="en-US" dirty="0"/>
              <a:t>-In A pt will be randomized to 2 active doses, 300 or 400mg dose for dose optimization  </a:t>
            </a:r>
          </a:p>
          <a:p>
            <a:r>
              <a:rPr lang="en-US" dirty="0"/>
              <a:t>-In B, the optimized dose selected and further evaluated for a total of 110 pts  </a:t>
            </a:r>
          </a:p>
          <a:p>
            <a:endParaRPr lang="en-US" dirty="0"/>
          </a:p>
        </p:txBody>
      </p:sp>
      <p:sp>
        <p:nvSpPr>
          <p:cNvPr id="4" name="Slide Number Placeholder 3">
            <a:extLst>
              <a:ext uri="{FF2B5EF4-FFF2-40B4-BE49-F238E27FC236}">
                <a16:creationId xmlns:a16="http://schemas.microsoft.com/office/drawing/2014/main" id="{343E7F8F-13CF-7F5D-10AE-56EB0F7DCD9B}"/>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E5991A4-E734-4B19-8668-C313DF74BF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455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002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2C615826-407C-3491-793F-3914EFEEC19B}"/>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AC93DA7-877C-A06B-8A6E-3E82E2E7E4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2DB74641-23B6-8832-9DB8-5A42349468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10" charset="-128"/>
              </a:defRPr>
            </a:lvl1pPr>
            <a:lvl2pPr marL="38650863" indent="-38185725">
              <a:defRPr sz="2400">
                <a:solidFill>
                  <a:schemeClr val="tx1"/>
                </a:solidFill>
                <a:latin typeface="Arial" panose="020B0604020202020204" pitchFamily="34" charset="0"/>
                <a:ea typeface="ヒラギノ角ゴ Pro W3" pitchFamily="-110" charset="-128"/>
              </a:defRPr>
            </a:lvl2pPr>
            <a:lvl3pPr marL="1163638" indent="-231775">
              <a:defRPr sz="2400">
                <a:solidFill>
                  <a:schemeClr val="tx1"/>
                </a:solidFill>
                <a:latin typeface="Arial" panose="020B0604020202020204" pitchFamily="34" charset="0"/>
                <a:ea typeface="ヒラギノ角ゴ Pro W3" pitchFamily="-110" charset="-128"/>
              </a:defRPr>
            </a:lvl3pPr>
            <a:lvl4pPr marL="1630363" indent="-231775">
              <a:defRPr sz="2400">
                <a:solidFill>
                  <a:schemeClr val="tx1"/>
                </a:solidFill>
                <a:latin typeface="Arial" panose="020B0604020202020204" pitchFamily="34" charset="0"/>
                <a:ea typeface="ヒラギノ角ゴ Pro W3" pitchFamily="-110" charset="-128"/>
              </a:defRPr>
            </a:lvl4pPr>
            <a:lvl5pPr marL="2095500" indent="-231775">
              <a:defRPr sz="2400">
                <a:solidFill>
                  <a:schemeClr val="tx1"/>
                </a:solidFill>
                <a:latin typeface="Arial" panose="020B0604020202020204" pitchFamily="34" charset="0"/>
                <a:ea typeface="ヒラギノ角ゴ Pro W3" pitchFamily="-110"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51E393-6E28-BE4B-AD1F-2A5F8476516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11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10" charset="-128"/>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7332B80-D70D-899B-032B-DC03A0BF4F6B}"/>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452AFB35-6DC3-BD24-86F3-6FC2F231FD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32" name="Slide Number Placeholder 3">
            <a:extLst>
              <a:ext uri="{FF2B5EF4-FFF2-40B4-BE49-F238E27FC236}">
                <a16:creationId xmlns:a16="http://schemas.microsoft.com/office/drawing/2014/main" id="{1AD4B73C-9AA0-5B87-5622-B99BF271C4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10" charset="-128"/>
              </a:defRPr>
            </a:lvl1pPr>
            <a:lvl2pPr marL="755650" indent="-290513">
              <a:defRPr sz="2400">
                <a:solidFill>
                  <a:schemeClr val="tx1"/>
                </a:solidFill>
                <a:latin typeface="Arial" panose="020B0604020202020204" pitchFamily="34" charset="0"/>
                <a:ea typeface="ヒラギノ角ゴ Pro W3" pitchFamily="-110" charset="-128"/>
              </a:defRPr>
            </a:lvl2pPr>
            <a:lvl3pPr marL="1163638" indent="-231775">
              <a:defRPr sz="2400">
                <a:solidFill>
                  <a:schemeClr val="tx1"/>
                </a:solidFill>
                <a:latin typeface="Arial" panose="020B0604020202020204" pitchFamily="34" charset="0"/>
                <a:ea typeface="ヒラギノ角ゴ Pro W3" pitchFamily="-110" charset="-128"/>
              </a:defRPr>
            </a:lvl3pPr>
            <a:lvl4pPr marL="1630363" indent="-231775">
              <a:defRPr sz="2400">
                <a:solidFill>
                  <a:schemeClr val="tx1"/>
                </a:solidFill>
                <a:latin typeface="Arial" panose="020B0604020202020204" pitchFamily="34" charset="0"/>
                <a:ea typeface="ヒラギノ角ゴ Pro W3" pitchFamily="-110" charset="-128"/>
              </a:defRPr>
            </a:lvl4pPr>
            <a:lvl5pPr marL="2095500" indent="-231775">
              <a:defRPr sz="2400">
                <a:solidFill>
                  <a:schemeClr val="tx1"/>
                </a:solidFill>
                <a:latin typeface="Arial" panose="020B0604020202020204" pitchFamily="34" charset="0"/>
                <a:ea typeface="ヒラギノ角ゴ Pro W3" pitchFamily="-110"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AA4AE5-CDD6-6B48-A450-4528070584C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11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10"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09BA505-E7E1-3F16-C5C6-EC11B8BDE12F}"/>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5992970-6E5A-07A9-0897-15630A725D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0" name="Slide Number Placeholder 3">
            <a:extLst>
              <a:ext uri="{FF2B5EF4-FFF2-40B4-BE49-F238E27FC236}">
                <a16:creationId xmlns:a16="http://schemas.microsoft.com/office/drawing/2014/main" id="{0463D9CA-A269-D5E0-E377-D57485303D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10" charset="-128"/>
              </a:defRPr>
            </a:lvl1pPr>
            <a:lvl2pPr marL="755650" indent="-290513">
              <a:defRPr sz="2400">
                <a:solidFill>
                  <a:schemeClr val="tx1"/>
                </a:solidFill>
                <a:latin typeface="Arial" panose="020B0604020202020204" pitchFamily="34" charset="0"/>
                <a:ea typeface="ヒラギノ角ゴ Pro W3" pitchFamily="-110" charset="-128"/>
              </a:defRPr>
            </a:lvl2pPr>
            <a:lvl3pPr marL="1163638" indent="-231775">
              <a:defRPr sz="2400">
                <a:solidFill>
                  <a:schemeClr val="tx1"/>
                </a:solidFill>
                <a:latin typeface="Arial" panose="020B0604020202020204" pitchFamily="34" charset="0"/>
                <a:ea typeface="ヒラギノ角ゴ Pro W3" pitchFamily="-110" charset="-128"/>
              </a:defRPr>
            </a:lvl3pPr>
            <a:lvl4pPr marL="1630363" indent="-231775">
              <a:defRPr sz="2400">
                <a:solidFill>
                  <a:schemeClr val="tx1"/>
                </a:solidFill>
                <a:latin typeface="Arial" panose="020B0604020202020204" pitchFamily="34" charset="0"/>
                <a:ea typeface="ヒラギノ角ゴ Pro W3" pitchFamily="-110" charset="-128"/>
              </a:defRPr>
            </a:lvl4pPr>
            <a:lvl5pPr marL="2095500" indent="-231775">
              <a:defRPr sz="2400">
                <a:solidFill>
                  <a:schemeClr val="tx1"/>
                </a:solidFill>
                <a:latin typeface="Arial" panose="020B0604020202020204" pitchFamily="34" charset="0"/>
                <a:ea typeface="ヒラギノ角ゴ Pro W3" pitchFamily="-110"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AFE4D5-013A-4846-81AC-421230FA116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11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110"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4E786CF-DB1C-791B-A676-31C2B2915804}"/>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A256F2B-0F87-31EC-3123-8F742AC967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8" name="Slide Number Placeholder 3">
            <a:extLst>
              <a:ext uri="{FF2B5EF4-FFF2-40B4-BE49-F238E27FC236}">
                <a16:creationId xmlns:a16="http://schemas.microsoft.com/office/drawing/2014/main" id="{C86AB64E-0219-687F-2885-984D035FF0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D4E9D-DF30-8E47-BE24-6D5662777ED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11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110"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30A0E0E-2487-FD6C-1800-02EE363EF57B}"/>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53C7E3BC-66B0-DA6E-9BB1-0418C75F0D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a:extLst>
              <a:ext uri="{FF2B5EF4-FFF2-40B4-BE49-F238E27FC236}">
                <a16:creationId xmlns:a16="http://schemas.microsoft.com/office/drawing/2014/main" id="{03AC6155-A949-980B-1C44-1843D7BC04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10" charset="-128"/>
              </a:defRPr>
            </a:lvl1pPr>
            <a:lvl2pPr marL="755650" indent="-290513">
              <a:defRPr sz="2400">
                <a:solidFill>
                  <a:schemeClr val="tx1"/>
                </a:solidFill>
                <a:latin typeface="Arial" panose="020B0604020202020204" pitchFamily="34" charset="0"/>
                <a:ea typeface="ヒラギノ角ゴ Pro W3" pitchFamily="-110" charset="-128"/>
              </a:defRPr>
            </a:lvl2pPr>
            <a:lvl3pPr marL="1163638" indent="-231775">
              <a:defRPr sz="2400">
                <a:solidFill>
                  <a:schemeClr val="tx1"/>
                </a:solidFill>
                <a:latin typeface="Arial" panose="020B0604020202020204" pitchFamily="34" charset="0"/>
                <a:ea typeface="ヒラギノ角ゴ Pro W3" pitchFamily="-110" charset="-128"/>
              </a:defRPr>
            </a:lvl3pPr>
            <a:lvl4pPr marL="1630363" indent="-231775">
              <a:defRPr sz="2400">
                <a:solidFill>
                  <a:schemeClr val="tx1"/>
                </a:solidFill>
                <a:latin typeface="Arial" panose="020B0604020202020204" pitchFamily="34" charset="0"/>
                <a:ea typeface="ヒラギノ角ゴ Pro W3" pitchFamily="-110" charset="-128"/>
              </a:defRPr>
            </a:lvl4pPr>
            <a:lvl5pPr marL="2095500" indent="-231775">
              <a:defRPr sz="2400">
                <a:solidFill>
                  <a:schemeClr val="tx1"/>
                </a:solidFill>
                <a:latin typeface="Arial" panose="020B0604020202020204" pitchFamily="34" charset="0"/>
                <a:ea typeface="ヒラギノ角ゴ Pro W3" pitchFamily="-110"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3EE475-B687-A847-8099-EBAD8FE93A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310743"/>
            <a:ext cx="5999702" cy="4622241"/>
          </a:xfrm>
        </p:spPr>
        <p:txBody>
          <a:bodyPr>
            <a:normAutofit/>
          </a:bodyPr>
          <a:lstStyle/>
          <a:p>
            <a:pPr algn="l">
              <a:buFont typeface="+mj-lt"/>
              <a:buNone/>
            </a:pPr>
            <a:r>
              <a:rPr lang="en-US" sz="1000" b="0" i="0" dirty="0">
                <a:solidFill>
                  <a:srgbClr val="000000"/>
                </a:solidFill>
                <a:effectLst/>
                <a:latin typeface="ui-sans-serif"/>
              </a:rPr>
              <a:t>Trastuzumab deruxtecan (T-DXd) has demonstrated significant survival benefit for patients with HER2-expressing breast and gastric cancers. In DESTINY-PanTumor02, T-DXd demonstrated clinically meaningful response rates, progression-free survival (PFS), and overall survival (OS) in HER2-expressing tumors.</a:t>
            </a:r>
          </a:p>
          <a:p>
            <a:pPr algn="l">
              <a:buFont typeface="+mj-lt"/>
              <a:buNone/>
            </a:pPr>
            <a:r>
              <a:rPr lang="en-US" sz="1000" b="0" i="0" dirty="0">
                <a:solidFill>
                  <a:srgbClr val="000000"/>
                </a:solidFill>
                <a:effectLst/>
                <a:latin typeface="ui-sans-serif"/>
              </a:rPr>
              <a:t>Methods</a:t>
            </a:r>
          </a:p>
          <a:p>
            <a:pPr algn="l">
              <a:buFont typeface="+mj-lt"/>
              <a:buNone/>
            </a:pPr>
            <a:r>
              <a:rPr lang="en-US" sz="1000" b="0" i="0" dirty="0">
                <a:solidFill>
                  <a:srgbClr val="000000"/>
                </a:solidFill>
                <a:effectLst/>
                <a:latin typeface="ui-sans-serif"/>
              </a:rPr>
              <a:t>This open-label, Phase 2 study (NCT04482309) evaluated T-DXd (5.4 mg/kg Q3W) in patients across seven cohorts with HER2-expressing (immunohistochemistry [IHC] 3+/2+ by local [with retrospective central testing] or central testing) locally advanced/metastatic disease after ≥1 systemic treatment, or without alternative treatment. The primary endpoint was investigator-assessed confirmed objective response rate (ORR). Secondary endpoints included duration of response, PFS, OS, and safety. Exploratory endpoints included pharmacodynamic biomarkers.</a:t>
            </a:r>
          </a:p>
          <a:p>
            <a:pPr algn="l">
              <a:buFont typeface="+mj-lt"/>
              <a:buNone/>
            </a:pPr>
            <a:r>
              <a:rPr lang="en-US" sz="1000" b="0" i="0" dirty="0">
                <a:solidFill>
                  <a:srgbClr val="000000"/>
                </a:solidFill>
                <a:effectLst/>
                <a:latin typeface="ui-sans-serif"/>
              </a:rPr>
              <a:t>Results</a:t>
            </a:r>
          </a:p>
          <a:p>
            <a:pPr algn="l">
              <a:buFont typeface="+mj-lt"/>
              <a:buNone/>
            </a:pPr>
            <a:r>
              <a:rPr lang="en-US" sz="1000" b="0" i="0" dirty="0">
                <a:solidFill>
                  <a:srgbClr val="000000"/>
                </a:solidFill>
                <a:effectLst/>
                <a:latin typeface="ui-sans-serif"/>
              </a:rPr>
              <a:t>At data cutoff (June 2023), 120 patients in the endometrial, cervical, and ovarian cancer cohorts had received treatment (median follow-up [range]: 19.94 [0.8–31.1], 12.60 [0.9–31.0], and 13.13 [0.7–30.6] months, respectively). Overall, 80.8% received ≥2 prior lines of therapy. Table 1 shows efficacy outcomes by HER2 expression levels by cohort. Table 2 shows ORR by HER2 in situ hybridization (ISH) amplification and plasma HER2 amplification by cohort. Grade (G)≥3 drug-related adverse events occurred in 54/120 (45.0%) patients; adjudicated treatment-related interstitial lung disease/pneumonitis occurred in 13/120 (10.8%) patients (n=12 G≤2; n=1 G5).</a:t>
            </a:r>
          </a:p>
          <a:p>
            <a:pPr algn="l">
              <a:buFont typeface="+mj-lt"/>
              <a:buNone/>
            </a:pPr>
            <a:r>
              <a:rPr lang="en-US" sz="1000" b="0" i="0" dirty="0">
                <a:solidFill>
                  <a:srgbClr val="000000"/>
                </a:solidFill>
                <a:effectLst/>
                <a:latin typeface="ui-sans-serif"/>
              </a:rPr>
              <a:t>Conclusion/Implications</a:t>
            </a:r>
          </a:p>
          <a:p>
            <a:pPr algn="l">
              <a:buFont typeface="+mj-lt"/>
              <a:buNone/>
            </a:pPr>
            <a:r>
              <a:rPr lang="en-US" sz="1000" b="0" i="0" dirty="0">
                <a:solidFill>
                  <a:srgbClr val="000000"/>
                </a:solidFill>
                <a:effectLst/>
                <a:latin typeface="ui-sans-serif"/>
              </a:rPr>
              <a:t>T-DXd demonstrated clinically meaningful benefit, including responses across HER2 expression levels and in ISH+ or plasma ERBB2 amplified subgroups, and encouraging survival outcomes in patients with gynecological tumors. Safety was consistent with the known profile. These data support T-DXd as a potential treatment for patients with gynecological HER2-expressing tumors who progressed on prior therapy.</a:t>
            </a:r>
            <a:endParaRPr lang="en-US" sz="1000" b="1" i="0" dirty="0">
              <a:solidFill>
                <a:srgbClr val="000000"/>
              </a:solidFill>
              <a:effectLst/>
              <a:latin typeface="ui-sans-serif"/>
            </a:endParaRPr>
          </a:p>
          <a:p>
            <a:pPr algn="l">
              <a:buFont typeface="+mj-lt"/>
              <a:buNone/>
            </a:pPr>
            <a:endParaRPr lang="en-US" sz="800" b="0" i="0" dirty="0">
              <a:solidFill>
                <a:srgbClr val="000000"/>
              </a:solidFill>
              <a:effectLst/>
            </a:endParaRPr>
          </a:p>
          <a:p>
            <a:pPr algn="l">
              <a:buFont typeface="+mj-lt"/>
              <a:buNone/>
            </a:pPr>
            <a:r>
              <a:rPr lang="en-US" sz="800" b="0" i="0" dirty="0">
                <a:solidFill>
                  <a:srgbClr val="000000"/>
                </a:solidFill>
                <a:effectLst/>
              </a:rPr>
              <a:t>Lee J-Y, Makker V, Manso L, et al. Efficacy and safety of trastuzumab deruxtecan in patients with HER2-expressing solid tumors: results from the cervical, endometrial, and ovarian cancer cohorts of the DESTINY-PanTumor02 study. Presented at: Annual Global Meeting of the International Gynecological Cancer Society 2023; November 5-7, 2023; Seoul, North Korea.</a:t>
            </a:r>
          </a:p>
          <a:p>
            <a:r>
              <a:rPr lang="en-US" sz="800" dirty="0"/>
              <a:t>https://cslide.ctimeetingtech.com/igcs23/attendee/confcal/session/calendar?q=makker</a:t>
            </a:r>
          </a:p>
          <a:p>
            <a:r>
              <a:rPr lang="en-US" sz="800" dirty="0"/>
              <a:t>Slide courtesy D. O’Malley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085F3-267B-4721-9162-BF0C9CC87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544987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57CA3-F933-D466-3620-8DF21E3F5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D8D10-7087-E625-9E48-D8203CB89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1610B-7610-CAB5-F75B-7FA9F2F459D6}"/>
              </a:ext>
            </a:extLst>
          </p:cNvPr>
          <p:cNvSpPr>
            <a:spLocks noGrp="1"/>
          </p:cNvSpPr>
          <p:nvPr>
            <p:ph type="body" idx="1"/>
          </p:nvPr>
        </p:nvSpPr>
        <p:spPr>
          <a:xfrm>
            <a:off x="381001" y="4310743"/>
            <a:ext cx="5999702" cy="4622241"/>
          </a:xfrm>
        </p:spPr>
        <p:txBody>
          <a:bodyPr>
            <a:normAutofit/>
          </a:bodyPr>
          <a:lstStyle/>
          <a:p>
            <a:pPr algn="l">
              <a:buFont typeface="+mj-lt"/>
              <a:buNone/>
            </a:pPr>
            <a:endParaRPr lang="en-US" sz="800" dirty="0"/>
          </a:p>
        </p:txBody>
      </p:sp>
      <p:sp>
        <p:nvSpPr>
          <p:cNvPr id="4" name="Slide Number Placeholder 3">
            <a:extLst>
              <a:ext uri="{FF2B5EF4-FFF2-40B4-BE49-F238E27FC236}">
                <a16:creationId xmlns:a16="http://schemas.microsoft.com/office/drawing/2014/main" id="{97F41DD8-E923-821B-01CB-C93923C204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085F3-267B-4721-9162-BF0C9CC87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397563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29783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17044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936DB-F780-4333-8F97-1F560FC56B5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20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2158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Reiterate that this is a key slide in the deck.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CB31E-E4B8-A249-A7FC-2E39A900EA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8721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Reiterate that this is a key slide in the deck.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CB31E-E4B8-A249-A7FC-2E39A900EA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8721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936DB-F780-4333-8F97-1F560FC56B5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517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95D72-3D50-44C1-9870-15D30C9C29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056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7057D2E0-1F32-6745-AF45-A908A0E6D6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B86797D4-5189-5A46-BB95-7B63AE70D0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TCGA samples</a:t>
            </a:r>
          </a:p>
        </p:txBody>
      </p:sp>
      <p:sp>
        <p:nvSpPr>
          <p:cNvPr id="79875" name="Slide Number Placeholder 3">
            <a:extLst>
              <a:ext uri="{FF2B5EF4-FFF2-40B4-BE49-F238E27FC236}">
                <a16:creationId xmlns:a16="http://schemas.microsoft.com/office/drawing/2014/main" id="{50207E4A-29D5-204A-872C-83849F0BD8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59D439F-1AF4-6248-A4D0-E37ACEA98EE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78983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100" b="1">
                <a:latin typeface="Arial" panose="020B0604020202020204" pitchFamily="34" charset="0"/>
                <a:cs typeface="Arial" panose="020B0604020202020204" pitchFamily="34" charset="0"/>
              </a:rPr>
              <a:t>KEY MESSAGE: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solidFill>
                  <a:prstClr val="black"/>
                </a:solidFill>
                <a:highlight>
                  <a:srgbClr val="FFFF00"/>
                </a:highlight>
                <a:latin typeface="Arial" panose="020B0604020202020204" pitchFamily="34" charset="0"/>
                <a:cs typeface="Arial" panose="020B0604020202020204" pitchFamily="34" charset="0"/>
              </a:rPr>
              <a:t>Non-immunogenic, b</a:t>
            </a:r>
            <a:r>
              <a:rPr lang="en-GB" sz="1100">
                <a:solidFill>
                  <a:prstClr val="black"/>
                </a:solidFill>
                <a:latin typeface="Arial" panose="020B0604020202020204" pitchFamily="34" charset="0"/>
                <a:cs typeface="Arial" panose="020B0604020202020204" pitchFamily="34" charset="0"/>
              </a:rPr>
              <a:t>iologically heterogeneous population – diverse genomic drivers and </a:t>
            </a:r>
            <a:r>
              <a:rPr lang="en-GB" sz="1100">
                <a:highlight>
                  <a:srgbClr val="FFFF00"/>
                </a:highlight>
                <a:latin typeface="Arial" panose="020B0604020202020204" pitchFamily="34" charset="0"/>
                <a:cs typeface="Arial" panose="020B0604020202020204" pitchFamily="34" charset="0"/>
              </a:rPr>
              <a:t>limited immune infiltration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highlight>
                  <a:srgbClr val="FFFF00"/>
                </a:highlight>
                <a:latin typeface="Arial" panose="020B0604020202020204" pitchFamily="34" charset="0"/>
                <a:cs typeface="Arial" panose="020B0604020202020204" pitchFamily="34" charset="0"/>
              </a:rPr>
              <a:t>Chemotherapy and </a:t>
            </a:r>
            <a:r>
              <a:rPr lang="en-US" sz="1100">
                <a:latin typeface="Arial" panose="020B0604020202020204" pitchFamily="34" charset="0"/>
                <a:cs typeface="Arial" panose="020B0604020202020204" pitchFamily="34" charset="0"/>
              </a:rPr>
              <a:t>blockade of PD-L1 </a:t>
            </a:r>
            <a:r>
              <a:rPr lang="en-US" sz="1100">
                <a:highlight>
                  <a:srgbClr val="FFFF00"/>
                </a:highlight>
                <a:latin typeface="Arial" panose="020B0604020202020204" pitchFamily="34" charset="0"/>
                <a:cs typeface="Arial" panose="020B0604020202020204" pitchFamily="34" charset="0"/>
              </a:rPr>
              <a:t>initially</a:t>
            </a:r>
            <a:r>
              <a:rPr lang="en-US" sz="1100">
                <a:latin typeface="Arial" panose="020B0604020202020204" pitchFamily="34" charset="0"/>
                <a:cs typeface="Arial" panose="020B0604020202020204" pitchFamily="34" charset="0"/>
              </a:rPr>
              <a:t> leads to more limited anti-</a:t>
            </a:r>
            <a:r>
              <a:rPr lang="en-US" sz="1100" err="1">
                <a:latin typeface="Arial" panose="020B0604020202020204" pitchFamily="34" charset="0"/>
                <a:cs typeface="Arial" panose="020B0604020202020204" pitchFamily="34" charset="0"/>
              </a:rPr>
              <a:t>tumour</a:t>
            </a:r>
            <a:r>
              <a:rPr lang="en-US" sz="1100">
                <a:latin typeface="Arial" panose="020B0604020202020204" pitchFamily="34" charset="0"/>
                <a:cs typeface="Arial" panose="020B0604020202020204" pitchFamily="34" charset="0"/>
              </a:rPr>
              <a:t> immunity in </a:t>
            </a:r>
            <a:r>
              <a:rPr lang="en-US" sz="1100" err="1">
                <a:latin typeface="Arial" panose="020B0604020202020204" pitchFamily="34" charset="0"/>
                <a:cs typeface="Arial" panose="020B0604020202020204" pitchFamily="34" charset="0"/>
              </a:rPr>
              <a:t>pMMR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tumours</a:t>
            </a:r>
            <a:endParaRPr lang="en-GB" sz="11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Olaparib-induced DNA damage </a:t>
            </a:r>
            <a:r>
              <a:rPr lang="en-GB" sz="1100">
                <a:solidFill>
                  <a:prstClr val="black"/>
                </a:solidFill>
                <a:latin typeface="Arial" panose="020B0604020202020204" pitchFamily="34" charset="0"/>
                <a:cs typeface="Arial" panose="020B0604020202020204" pitchFamily="34" charset="0"/>
                <a:sym typeface="Wingdings" panose="05000000000000000000" pitchFamily="2" charset="2"/>
              </a:rPr>
              <a:t>leads to tumour cell death and </a:t>
            </a:r>
            <a:r>
              <a:rPr kumimoji="0" lang="en-GB" sz="1100" i="0" u="none" strike="noStrike" kern="1200" cap="none" spc="0" normalizeH="0" baseline="0" noProof="0">
                <a:ln>
                  <a:noFill/>
                </a:ln>
                <a:solidFill>
                  <a:prstClr val="black"/>
                </a:solidFill>
                <a:effectLst/>
                <a:highlight>
                  <a:srgbClr val="FFFF00"/>
                </a:highlight>
                <a:uLnTx/>
                <a:uFillTx/>
                <a:latin typeface="Arial" panose="020B0604020202020204" pitchFamily="34" charset="0"/>
                <a:cs typeface="Arial" panose="020B0604020202020204" pitchFamily="34" charset="0"/>
                <a:sym typeface="Wingdings" panose="05000000000000000000" pitchFamily="2" charset="2"/>
              </a:rPr>
              <a:t>increased immune infiltration, working in synergy with durvalumab to improve response</a:t>
            </a:r>
            <a:r>
              <a:rPr kumimoji="0" lang="en-GB" sz="11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lang="en-GB" sz="1100">
                <a:solidFill>
                  <a:prstClr val="black"/>
                </a:solidFill>
                <a:latin typeface="Arial" panose="020B0604020202020204" pitchFamily="34" charset="0"/>
                <a:cs typeface="Arial" panose="020B0604020202020204" pitchFamily="34" charset="0"/>
                <a:sym typeface="Wingdings" panose="05000000000000000000" pitchFamily="2" charset="2"/>
              </a:rPr>
              <a:t>with more durable benefit for the durvalumab + </a:t>
            </a:r>
            <a:r>
              <a:rPr lang="en-GB" sz="1100" err="1">
                <a:solidFill>
                  <a:prstClr val="black"/>
                </a:solidFill>
                <a:latin typeface="Arial" panose="020B0604020202020204" pitchFamily="34" charset="0"/>
                <a:cs typeface="Arial" panose="020B0604020202020204" pitchFamily="34" charset="0"/>
                <a:sym typeface="Wingdings" panose="05000000000000000000" pitchFamily="2" charset="2"/>
              </a:rPr>
              <a:t>olaparib</a:t>
            </a:r>
            <a:r>
              <a:rPr lang="en-GB" sz="1100">
                <a:solidFill>
                  <a:prstClr val="black"/>
                </a:solidFill>
                <a:latin typeface="Arial" panose="020B0604020202020204" pitchFamily="34" charset="0"/>
                <a:cs typeface="Arial" panose="020B0604020202020204" pitchFamily="34" charset="0"/>
                <a:sym typeface="Wingdings" panose="05000000000000000000" pitchFamily="2" charset="2"/>
              </a:rPr>
              <a:t> combination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Arial"/>
                <a:cs typeface="Arial"/>
              </a:rPr>
              <a:t>Addition of </a:t>
            </a:r>
            <a:r>
              <a:rPr lang="en-US" sz="1100" err="1">
                <a:latin typeface="Arial"/>
                <a:cs typeface="Arial"/>
              </a:rPr>
              <a:t>olaparib</a:t>
            </a:r>
            <a:r>
              <a:rPr lang="en-US" sz="1100">
                <a:latin typeface="Arial"/>
                <a:cs typeface="Arial"/>
              </a:rPr>
              <a:t> to durvalumab further enhanced the benefit in the </a:t>
            </a:r>
            <a:r>
              <a:rPr lang="en-US" sz="1100" err="1">
                <a:latin typeface="Arial"/>
                <a:cs typeface="Arial"/>
              </a:rPr>
              <a:t>pMMR</a:t>
            </a:r>
            <a:r>
              <a:rPr lang="en-US" sz="1100">
                <a:latin typeface="Arial"/>
                <a:cs typeface="Arial"/>
              </a:rPr>
              <a:t> subpopulation</a:t>
            </a:r>
            <a:endParaRPr kumimoji="0" lang="en-GB" sz="11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58750" indent="0">
              <a:buNone/>
            </a:pPr>
            <a:endParaRPr lang="en-GB"/>
          </a:p>
        </p:txBody>
      </p:sp>
    </p:spTree>
    <p:extLst>
      <p:ext uri="{BB962C8B-B14F-4D97-AF65-F5344CB8AC3E}">
        <p14:creationId xmlns:p14="http://schemas.microsoft.com/office/powerpoint/2010/main" val="1337787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4BCC6-3694-3114-0F5C-CE212D495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6AE7F-E70D-4A95-28A4-DA0984D0D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CD0D8-5579-F8D4-9969-00337AECC705}"/>
              </a:ext>
            </a:extLst>
          </p:cNvPr>
          <p:cNvSpPr>
            <a:spLocks noGrp="1"/>
          </p:cNvSpPr>
          <p:nvPr>
            <p:ph type="body" idx="1"/>
          </p:nvPr>
        </p:nvSpPr>
        <p:spPr/>
        <p:txBody>
          <a:bodyPr/>
          <a:lstStyle/>
          <a:p>
            <a:pPr marL="158750" indent="0">
              <a:buNone/>
            </a:pPr>
            <a:r>
              <a:rPr lang="en-GB" sz="1100" b="1">
                <a:latin typeface="Arial" panose="020B0604020202020204" pitchFamily="34" charset="0"/>
                <a:cs typeface="Arial" panose="020B0604020202020204" pitchFamily="34" charset="0"/>
              </a:rPr>
              <a:t>KEY MESSAGE: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solidFill>
                  <a:prstClr val="black"/>
                </a:solidFill>
                <a:highlight>
                  <a:srgbClr val="FFFF00"/>
                </a:highlight>
                <a:latin typeface="Arial" panose="020B0604020202020204" pitchFamily="34" charset="0"/>
                <a:cs typeface="Arial" panose="020B0604020202020204" pitchFamily="34" charset="0"/>
              </a:rPr>
              <a:t>Non-immunogenic, b</a:t>
            </a:r>
            <a:r>
              <a:rPr lang="en-GB" sz="1100">
                <a:solidFill>
                  <a:prstClr val="black"/>
                </a:solidFill>
                <a:latin typeface="Arial" panose="020B0604020202020204" pitchFamily="34" charset="0"/>
                <a:cs typeface="Arial" panose="020B0604020202020204" pitchFamily="34" charset="0"/>
              </a:rPr>
              <a:t>iologically heterogeneous population – diverse genomic drivers and </a:t>
            </a:r>
            <a:r>
              <a:rPr lang="en-GB" sz="1100">
                <a:highlight>
                  <a:srgbClr val="FFFF00"/>
                </a:highlight>
                <a:latin typeface="Arial" panose="020B0604020202020204" pitchFamily="34" charset="0"/>
                <a:cs typeface="Arial" panose="020B0604020202020204" pitchFamily="34" charset="0"/>
              </a:rPr>
              <a:t>limited immune infiltration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highlight>
                  <a:srgbClr val="FFFF00"/>
                </a:highlight>
                <a:latin typeface="Arial" panose="020B0604020202020204" pitchFamily="34" charset="0"/>
                <a:cs typeface="Arial" panose="020B0604020202020204" pitchFamily="34" charset="0"/>
              </a:rPr>
              <a:t>Chemotherapy and </a:t>
            </a:r>
            <a:r>
              <a:rPr lang="en-US" sz="1100">
                <a:latin typeface="Arial" panose="020B0604020202020204" pitchFamily="34" charset="0"/>
                <a:cs typeface="Arial" panose="020B0604020202020204" pitchFamily="34" charset="0"/>
              </a:rPr>
              <a:t>blockade of PD-L1 </a:t>
            </a:r>
            <a:r>
              <a:rPr lang="en-US" sz="1100">
                <a:highlight>
                  <a:srgbClr val="FFFF00"/>
                </a:highlight>
                <a:latin typeface="Arial" panose="020B0604020202020204" pitchFamily="34" charset="0"/>
                <a:cs typeface="Arial" panose="020B0604020202020204" pitchFamily="34" charset="0"/>
              </a:rPr>
              <a:t>initially</a:t>
            </a:r>
            <a:r>
              <a:rPr lang="en-US" sz="1100">
                <a:latin typeface="Arial" panose="020B0604020202020204" pitchFamily="34" charset="0"/>
                <a:cs typeface="Arial" panose="020B0604020202020204" pitchFamily="34" charset="0"/>
              </a:rPr>
              <a:t> leads to more limited anti-</a:t>
            </a:r>
            <a:r>
              <a:rPr lang="en-US" sz="1100" err="1">
                <a:latin typeface="Arial" panose="020B0604020202020204" pitchFamily="34" charset="0"/>
                <a:cs typeface="Arial" panose="020B0604020202020204" pitchFamily="34" charset="0"/>
              </a:rPr>
              <a:t>tumour</a:t>
            </a:r>
            <a:r>
              <a:rPr lang="en-US" sz="1100">
                <a:latin typeface="Arial" panose="020B0604020202020204" pitchFamily="34" charset="0"/>
                <a:cs typeface="Arial" panose="020B0604020202020204" pitchFamily="34" charset="0"/>
              </a:rPr>
              <a:t> immunity in </a:t>
            </a:r>
            <a:r>
              <a:rPr lang="en-US" sz="1100" err="1">
                <a:latin typeface="Arial" panose="020B0604020202020204" pitchFamily="34" charset="0"/>
                <a:cs typeface="Arial" panose="020B0604020202020204" pitchFamily="34" charset="0"/>
              </a:rPr>
              <a:t>pMMR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tumours</a:t>
            </a:r>
            <a:endParaRPr lang="en-GB" sz="11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Olaparib-induced DNA damage </a:t>
            </a:r>
            <a:r>
              <a:rPr lang="en-GB" sz="1100">
                <a:solidFill>
                  <a:prstClr val="black"/>
                </a:solidFill>
                <a:latin typeface="Arial" panose="020B0604020202020204" pitchFamily="34" charset="0"/>
                <a:cs typeface="Arial" panose="020B0604020202020204" pitchFamily="34" charset="0"/>
                <a:sym typeface="Wingdings" panose="05000000000000000000" pitchFamily="2" charset="2"/>
              </a:rPr>
              <a:t>leads to tumour cell death and </a:t>
            </a:r>
            <a:r>
              <a:rPr kumimoji="0" lang="en-GB" sz="1100" i="0" u="none" strike="noStrike" kern="1200" cap="none" spc="0" normalizeH="0" baseline="0" noProof="0">
                <a:ln>
                  <a:noFill/>
                </a:ln>
                <a:solidFill>
                  <a:prstClr val="black"/>
                </a:solidFill>
                <a:effectLst/>
                <a:highlight>
                  <a:srgbClr val="FFFF00"/>
                </a:highlight>
                <a:uLnTx/>
                <a:uFillTx/>
                <a:latin typeface="Arial" panose="020B0604020202020204" pitchFamily="34" charset="0"/>
                <a:cs typeface="Arial" panose="020B0604020202020204" pitchFamily="34" charset="0"/>
                <a:sym typeface="Wingdings" panose="05000000000000000000" pitchFamily="2" charset="2"/>
              </a:rPr>
              <a:t>increased immune infiltration, working in synergy with durvalumab to improve response</a:t>
            </a:r>
            <a:r>
              <a:rPr kumimoji="0" lang="en-GB" sz="11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lang="en-GB" sz="1100">
                <a:solidFill>
                  <a:prstClr val="black"/>
                </a:solidFill>
                <a:latin typeface="Arial" panose="020B0604020202020204" pitchFamily="34" charset="0"/>
                <a:cs typeface="Arial" panose="020B0604020202020204" pitchFamily="34" charset="0"/>
                <a:sym typeface="Wingdings" panose="05000000000000000000" pitchFamily="2" charset="2"/>
              </a:rPr>
              <a:t>with more durable benefit for the durvalumab + </a:t>
            </a:r>
            <a:r>
              <a:rPr lang="en-GB" sz="1100" err="1">
                <a:solidFill>
                  <a:prstClr val="black"/>
                </a:solidFill>
                <a:latin typeface="Arial" panose="020B0604020202020204" pitchFamily="34" charset="0"/>
                <a:cs typeface="Arial" panose="020B0604020202020204" pitchFamily="34" charset="0"/>
                <a:sym typeface="Wingdings" panose="05000000000000000000" pitchFamily="2" charset="2"/>
              </a:rPr>
              <a:t>olaparib</a:t>
            </a:r>
            <a:r>
              <a:rPr lang="en-GB" sz="1100">
                <a:solidFill>
                  <a:prstClr val="black"/>
                </a:solidFill>
                <a:latin typeface="Arial" panose="020B0604020202020204" pitchFamily="34" charset="0"/>
                <a:cs typeface="Arial" panose="020B0604020202020204" pitchFamily="34" charset="0"/>
                <a:sym typeface="Wingdings" panose="05000000000000000000" pitchFamily="2" charset="2"/>
              </a:rPr>
              <a:t> combination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Arial"/>
                <a:cs typeface="Arial"/>
              </a:rPr>
              <a:t>Addition of </a:t>
            </a:r>
            <a:r>
              <a:rPr lang="en-US" sz="1100" err="1">
                <a:latin typeface="Arial"/>
                <a:cs typeface="Arial"/>
              </a:rPr>
              <a:t>olaparib</a:t>
            </a:r>
            <a:r>
              <a:rPr lang="en-US" sz="1100">
                <a:latin typeface="Arial"/>
                <a:cs typeface="Arial"/>
              </a:rPr>
              <a:t> to durvalumab further enhanced the benefit in the </a:t>
            </a:r>
            <a:r>
              <a:rPr lang="en-US" sz="1100" err="1">
                <a:latin typeface="Arial"/>
                <a:cs typeface="Arial"/>
              </a:rPr>
              <a:t>pMMR</a:t>
            </a:r>
            <a:r>
              <a:rPr lang="en-US" sz="1100">
                <a:latin typeface="Arial"/>
                <a:cs typeface="Arial"/>
              </a:rPr>
              <a:t> subpopulation</a:t>
            </a:r>
            <a:endParaRPr kumimoji="0" lang="en-GB" sz="11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58750" indent="0">
              <a:buNone/>
            </a:pPr>
            <a:endParaRPr lang="en-GB"/>
          </a:p>
        </p:txBody>
      </p:sp>
    </p:spTree>
    <p:extLst>
      <p:ext uri="{BB962C8B-B14F-4D97-AF65-F5344CB8AC3E}">
        <p14:creationId xmlns:p14="http://schemas.microsoft.com/office/powerpoint/2010/main" val="26370893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95D72-3D50-44C1-9870-15D30C9C29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06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95D72-3D50-44C1-9870-15D30C9C29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1799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A5385-0A17-4797-8AE9-82F6764C9AB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8430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solidFill>
                  <a:schemeClr val="bg1"/>
                </a:solidFill>
              </a:rPr>
              <a:t>Further data in patients with TP53 mutations show benefit of adding a </a:t>
            </a:r>
            <a:r>
              <a:rPr lang="en-GB" err="1">
                <a:solidFill>
                  <a:schemeClr val="bg1"/>
                </a:solidFill>
              </a:rPr>
              <a:t>PARPi</a:t>
            </a:r>
            <a:r>
              <a:rPr lang="en-GB">
                <a:solidFill>
                  <a:schemeClr val="bg1"/>
                </a:solidFill>
              </a:rPr>
              <a:t> to IO + chemotherapy.</a:t>
            </a:r>
          </a:p>
          <a:p>
            <a:pPr marL="171450" indent="-171450">
              <a:buFont typeface="Arial" panose="020B0604020202020204" pitchFamily="34" charset="0"/>
              <a:buChar char="•"/>
            </a:pPr>
            <a:r>
              <a:rPr lang="en-GB">
                <a:solidFill>
                  <a:schemeClr val="bg1"/>
                </a:solidFill>
              </a:rPr>
              <a:t>Note small numbers in TP53</a:t>
            </a:r>
          </a:p>
          <a:p>
            <a:pPr marL="171450" indent="-171450">
              <a:buFont typeface="Arial" panose="020B0604020202020204" pitchFamily="34" charset="0"/>
              <a:buChar char="•"/>
            </a:pPr>
            <a:r>
              <a:rPr lang="en-GB">
                <a:solidFill>
                  <a:schemeClr val="bg1"/>
                </a:solidFill>
              </a:rPr>
              <a:t>Note that NSMP still received benefit of HR 0.61 – do not deny treatment</a:t>
            </a:r>
          </a:p>
          <a:p>
            <a:pPr marL="171450" indent="-171450">
              <a:buFont typeface="Arial" panose="020B0604020202020204" pitchFamily="34" charset="0"/>
              <a:buChar char="•"/>
            </a:pPr>
            <a:r>
              <a:rPr lang="en-GB">
                <a:solidFill>
                  <a:schemeClr val="bg1"/>
                </a:solidFill>
              </a:rPr>
              <a:t>These data, along with additional DUO-E biomarker data, support the use of DUO-E in </a:t>
            </a:r>
            <a:r>
              <a:rPr lang="en-GB" err="1">
                <a:solidFill>
                  <a:schemeClr val="bg1"/>
                </a:solidFill>
              </a:rPr>
              <a:t>pMMR</a:t>
            </a:r>
            <a:endParaRPr lang="en-GB">
              <a:solidFill>
                <a:schemeClr val="bg1"/>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EEF2C-D148-463F-B6AE-9AE282FC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452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286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B8F63-6C1E-684A-9447-1E59B543B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3478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383138-FC0D-024A-B467-5E8C7533CE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1878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8075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08118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5950-A46A-AE90-0196-1AA35EB7D01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0296838-6782-233E-76D8-DA801C49988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546BAD9-94BC-1211-543C-0E539F2142A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0F14AFA-F356-E5DD-2BB7-1133AD5BE3C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3588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4.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5.xml"/><Relationship Id="rId1" Type="http://schemas.openxmlformats.org/officeDocument/2006/relationships/tags" Target="../tags/tag12.xml"/><Relationship Id="rId4" Type="http://schemas.openxmlformats.org/officeDocument/2006/relationships/image" Target="../media/image20.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27993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73354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172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197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49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0708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8769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03203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24202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6390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829699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4462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72712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56409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117272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021219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755904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04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32966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685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72480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68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841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794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24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70593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3853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50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142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499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70800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61326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942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1590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69035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_Shor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4359728" y="544707"/>
            <a:ext cx="6933112" cy="2983353"/>
          </a:xfrm>
          <a:prstGeom prst="rect">
            <a:avLst/>
          </a:prstGeom>
        </p:spPr>
        <p:txBody>
          <a:bodyPr anchor="b" anchorCtr="0">
            <a:normAutofit/>
          </a:bodyPr>
          <a:lstStyle>
            <a:lvl1pPr algn="l">
              <a:defRPr sz="4600" b="1">
                <a:solidFill>
                  <a:schemeClr val="accent1"/>
                </a:solidFill>
              </a:defRPr>
            </a:lvl1pPr>
          </a:lstStyle>
          <a:p>
            <a:r>
              <a:rPr lang="en-US" dirty="0"/>
              <a:t>Arial Bold 46pt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4359728" y="3736655"/>
            <a:ext cx="6308272" cy="1535965"/>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pic>
        <p:nvPicPr>
          <p:cNvPr id="7" name="Picture 6">
            <a:extLst>
              <a:ext uri="{FF2B5EF4-FFF2-40B4-BE49-F238E27FC236}">
                <a16:creationId xmlns:a16="http://schemas.microsoft.com/office/drawing/2014/main" id="{A1DA1996-2071-8E4C-958D-33900DD39C1F}"/>
              </a:ext>
            </a:extLst>
          </p:cNvPr>
          <p:cNvPicPr>
            <a:picLocks noChangeAspect="1"/>
          </p:cNvPicPr>
          <p:nvPr userDrawn="1"/>
        </p:nvPicPr>
        <p:blipFill>
          <a:blip r:embed="rId2"/>
          <a:stretch>
            <a:fillRect/>
          </a:stretch>
        </p:blipFill>
        <p:spPr>
          <a:xfrm>
            <a:off x="0" y="0"/>
            <a:ext cx="3975100" cy="6858000"/>
          </a:xfrm>
          <a:prstGeom prst="rect">
            <a:avLst/>
          </a:prstGeom>
        </p:spPr>
      </p:pic>
      <p:pic>
        <p:nvPicPr>
          <p:cNvPr id="8" name="Picture 7">
            <a:extLst>
              <a:ext uri="{FF2B5EF4-FFF2-40B4-BE49-F238E27FC236}">
                <a16:creationId xmlns:a16="http://schemas.microsoft.com/office/drawing/2014/main" id="{7D000F65-2584-844D-818D-54FE4FF009C1}"/>
              </a:ext>
            </a:extLst>
          </p:cNvPr>
          <p:cNvPicPr>
            <a:picLocks noChangeAspect="1"/>
          </p:cNvPicPr>
          <p:nvPr userDrawn="1"/>
        </p:nvPicPr>
        <p:blipFill>
          <a:blip r:embed="rId3"/>
          <a:stretch>
            <a:fillRect/>
          </a:stretch>
        </p:blipFill>
        <p:spPr>
          <a:xfrm>
            <a:off x="8419583" y="5596469"/>
            <a:ext cx="3273665" cy="937683"/>
          </a:xfrm>
          <a:prstGeom prst="rect">
            <a:avLst/>
          </a:prstGeom>
        </p:spPr>
      </p:pic>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4359729" y="5720834"/>
            <a:ext cx="3458392" cy="554359"/>
          </a:xfrm>
          <a:prstGeom prst="rect">
            <a:avLst/>
          </a:prstGeom>
        </p:spPr>
        <p:txBody>
          <a:bodyPr anchor="ct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Date Here</a:t>
            </a:r>
          </a:p>
        </p:txBody>
      </p:sp>
    </p:spTree>
    <p:extLst>
      <p:ext uri="{BB962C8B-B14F-4D97-AF65-F5344CB8AC3E}">
        <p14:creationId xmlns:p14="http://schemas.microsoft.com/office/powerpoint/2010/main" val="38893329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ver_Long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34F7D-73B1-9C4E-B4B2-411240F69C23}"/>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4359728" y="323849"/>
            <a:ext cx="6933112" cy="3310892"/>
          </a:xfrm>
          <a:prstGeom prst="rect">
            <a:avLst/>
          </a:prstGeom>
        </p:spPr>
        <p:txBody>
          <a:bodyPr anchor="b">
            <a:normAutofit/>
          </a:bodyPr>
          <a:lstStyle>
            <a:lvl1pPr algn="l">
              <a:lnSpc>
                <a:spcPts val="4040"/>
              </a:lnSpc>
              <a:defRPr sz="3200" b="1">
                <a:solidFill>
                  <a:schemeClr val="accent1"/>
                </a:solidFill>
              </a:defRPr>
            </a:lvl1pPr>
          </a:lstStyle>
          <a:p>
            <a:r>
              <a:rPr lang="en-US" dirty="0"/>
              <a:t>Click to edit Master title two lines if needed</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4359728" y="3828095"/>
            <a:ext cx="6308272" cy="1768373"/>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A1DA1996-2071-8E4C-958D-33900DD39C1F}"/>
              </a:ext>
            </a:extLst>
          </p:cNvPr>
          <p:cNvPicPr>
            <a:picLocks noChangeAspect="1"/>
          </p:cNvPicPr>
          <p:nvPr userDrawn="1"/>
        </p:nvPicPr>
        <p:blipFill>
          <a:blip r:embed="rId2"/>
          <a:stretch>
            <a:fillRect/>
          </a:stretch>
        </p:blipFill>
        <p:spPr>
          <a:xfrm>
            <a:off x="0" y="0"/>
            <a:ext cx="3975100" cy="6858000"/>
          </a:xfrm>
          <a:prstGeom prst="rect">
            <a:avLst/>
          </a:prstGeom>
        </p:spPr>
      </p:pic>
      <p:pic>
        <p:nvPicPr>
          <p:cNvPr id="8" name="Picture 7">
            <a:extLst>
              <a:ext uri="{FF2B5EF4-FFF2-40B4-BE49-F238E27FC236}">
                <a16:creationId xmlns:a16="http://schemas.microsoft.com/office/drawing/2014/main" id="{7D000F65-2584-844D-818D-54FE4FF009C1}"/>
              </a:ext>
            </a:extLst>
          </p:cNvPr>
          <p:cNvPicPr>
            <a:picLocks noChangeAspect="1"/>
          </p:cNvPicPr>
          <p:nvPr userDrawn="1"/>
        </p:nvPicPr>
        <p:blipFill>
          <a:blip r:embed="rId3"/>
          <a:stretch>
            <a:fillRect/>
          </a:stretch>
        </p:blipFill>
        <p:spPr>
          <a:xfrm>
            <a:off x="8419583" y="5596469"/>
            <a:ext cx="3273665" cy="937683"/>
          </a:xfrm>
          <a:prstGeom prst="rect">
            <a:avLst/>
          </a:prstGeom>
        </p:spPr>
      </p:pic>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4359729" y="5720834"/>
            <a:ext cx="3458392" cy="554359"/>
          </a:xfrm>
          <a:prstGeom prst="rect">
            <a:avLst/>
          </a:prstGeom>
        </p:spPr>
        <p:txBody>
          <a:bodyPr anchor="ct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Date Here</a:t>
            </a:r>
          </a:p>
        </p:txBody>
      </p:sp>
    </p:spTree>
    <p:extLst>
      <p:ext uri="{BB962C8B-B14F-4D97-AF65-F5344CB8AC3E}">
        <p14:creationId xmlns:p14="http://schemas.microsoft.com/office/powerpoint/2010/main" val="3607092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4B2630-FC6C-9044-B681-1BF9FE1CB0C3}"/>
              </a:ext>
            </a:extLst>
          </p:cNvPr>
          <p:cNvPicPr>
            <a:picLocks noChangeAspect="1"/>
          </p:cNvPicPr>
          <p:nvPr userDrawn="1"/>
        </p:nvPicPr>
        <p:blipFill>
          <a:blip r:embed="rId2"/>
          <a:stretch>
            <a:fillRect/>
          </a:stretch>
        </p:blipFill>
        <p:spPr>
          <a:xfrm>
            <a:off x="2893093" y="0"/>
            <a:ext cx="6530295" cy="2424213"/>
          </a:xfrm>
          <a:prstGeom prst="rect">
            <a:avLst/>
          </a:prstGeom>
        </p:spPr>
      </p:pic>
      <p:sp>
        <p:nvSpPr>
          <p:cNvPr id="9" name="Text Placeholder 10">
            <a:extLst>
              <a:ext uri="{FF2B5EF4-FFF2-40B4-BE49-F238E27FC236}">
                <a16:creationId xmlns:a16="http://schemas.microsoft.com/office/drawing/2014/main" id="{24376085-60ED-9A4C-9675-FED052766FB5}"/>
              </a:ext>
            </a:extLst>
          </p:cNvPr>
          <p:cNvSpPr>
            <a:spLocks noGrp="1"/>
          </p:cNvSpPr>
          <p:nvPr>
            <p:ph type="body" sz="quarter" idx="15" hasCustomPrompt="1"/>
          </p:nvPr>
        </p:nvSpPr>
        <p:spPr>
          <a:xfrm>
            <a:off x="561975" y="3409950"/>
            <a:ext cx="11161713" cy="2424212"/>
          </a:xfrm>
          <a:prstGeom prst="rect">
            <a:avLst/>
          </a:prstGeom>
        </p:spPr>
        <p:txBody>
          <a:bodyPr>
            <a:normAutofit/>
          </a:bodyPr>
          <a:lstStyle>
            <a:lvl1pPr marL="0" indent="0" algn="ctr">
              <a:buNone/>
              <a:defRPr sz="4400" b="1">
                <a:solidFill>
                  <a:schemeClr val="tx2"/>
                </a:solidFill>
              </a:defRPr>
            </a:lvl1pPr>
          </a:lstStyle>
          <a:p>
            <a:pPr lvl="0"/>
            <a:r>
              <a:rPr lang="en-US" dirty="0"/>
              <a:t>Arial Bold 44pt Title</a:t>
            </a:r>
          </a:p>
        </p:txBody>
      </p:sp>
      <p:sp>
        <p:nvSpPr>
          <p:cNvPr id="4" name="Rectangle 3">
            <a:extLst>
              <a:ext uri="{FF2B5EF4-FFF2-40B4-BE49-F238E27FC236}">
                <a16:creationId xmlns:a16="http://schemas.microsoft.com/office/drawing/2014/main" id="{844811AC-3383-7D4B-9AD0-CEB1CDED1B02}"/>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3430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BB02-D509-CF40-AFAF-8705A9194021}"/>
              </a:ext>
            </a:extLst>
          </p:cNvPr>
          <p:cNvSpPr>
            <a:spLocks noGrp="1"/>
          </p:cNvSpPr>
          <p:nvPr>
            <p:ph type="title" hasCustomPrompt="1"/>
          </p:nvPr>
        </p:nvSpPr>
        <p:spPr>
          <a:xfrm>
            <a:off x="1329178" y="358455"/>
            <a:ext cx="10024621" cy="1332234"/>
          </a:xfrm>
          <a:prstGeom prst="rect">
            <a:avLst/>
          </a:prstGeom>
        </p:spPr>
        <p:txBody>
          <a:bodyPr anchor="ctr">
            <a:normAutofit/>
          </a:bodyPr>
          <a:lstStyle>
            <a:lvl1pPr>
              <a:defRPr sz="3000" b="1">
                <a:solidFill>
                  <a:schemeClr val="accent1"/>
                </a:solidFill>
              </a:defRPr>
            </a:lvl1pPr>
          </a:lstStyle>
          <a:p>
            <a:r>
              <a:rPr lang="en-US" sz="3000" b="1" dirty="0">
                <a:solidFill>
                  <a:srgbClr val="12689B"/>
                </a:solidFill>
              </a:rPr>
              <a:t>Arial Bold 30pt Section Header </a:t>
            </a:r>
          </a:p>
        </p:txBody>
      </p:sp>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6" name="Text Placeholder 11">
            <a:extLst>
              <a:ext uri="{FF2B5EF4-FFF2-40B4-BE49-F238E27FC236}">
                <a16:creationId xmlns:a16="http://schemas.microsoft.com/office/drawing/2014/main" id="{8862A787-F01B-D54C-89F4-0E3239919BB3}"/>
              </a:ext>
            </a:extLst>
          </p:cNvPr>
          <p:cNvSpPr>
            <a:spLocks noGrp="1"/>
          </p:cNvSpPr>
          <p:nvPr>
            <p:ph type="body" sz="quarter" idx="11" hasCustomPrompt="1"/>
          </p:nvPr>
        </p:nvSpPr>
        <p:spPr>
          <a:xfrm>
            <a:off x="1329178" y="2948941"/>
            <a:ext cx="10024621" cy="3133808"/>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12" name="Text Placeholder 10">
            <a:extLst>
              <a:ext uri="{FF2B5EF4-FFF2-40B4-BE49-F238E27FC236}">
                <a16:creationId xmlns:a16="http://schemas.microsoft.com/office/drawing/2014/main" id="{C024580C-E0EF-AE44-9E9F-FD1D4AFF92BA}"/>
              </a:ext>
            </a:extLst>
          </p:cNvPr>
          <p:cNvSpPr>
            <a:spLocks noGrp="1"/>
          </p:cNvSpPr>
          <p:nvPr>
            <p:ph type="body" sz="quarter" idx="12" hasCustomPrompt="1"/>
          </p:nvPr>
        </p:nvSpPr>
        <p:spPr>
          <a:xfrm>
            <a:off x="1329178" y="1941589"/>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41989408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029206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 Smal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BB02-D509-CF40-AFAF-8705A9194021}"/>
              </a:ext>
            </a:extLst>
          </p:cNvPr>
          <p:cNvSpPr>
            <a:spLocks noGrp="1"/>
          </p:cNvSpPr>
          <p:nvPr>
            <p:ph type="title" hasCustomPrompt="1"/>
          </p:nvPr>
        </p:nvSpPr>
        <p:spPr>
          <a:xfrm>
            <a:off x="1329178" y="358455"/>
            <a:ext cx="10024621" cy="1332234"/>
          </a:xfrm>
          <a:prstGeom prst="rect">
            <a:avLst/>
          </a:prstGeom>
        </p:spPr>
        <p:txBody>
          <a:bodyPr anchor="ctr">
            <a:normAutofit/>
          </a:bodyPr>
          <a:lstStyle>
            <a:lvl1pPr>
              <a:defRPr sz="3000" b="1">
                <a:solidFill>
                  <a:schemeClr val="accent1"/>
                </a:solidFill>
              </a:defRPr>
            </a:lvl1pPr>
          </a:lstStyle>
          <a:p>
            <a:r>
              <a:rPr lang="en-US" sz="3000" b="1" dirty="0">
                <a:solidFill>
                  <a:srgbClr val="12689B"/>
                </a:solidFill>
              </a:rPr>
              <a:t>Arial Bold 30pt Section Header </a:t>
            </a:r>
          </a:p>
        </p:txBody>
      </p:sp>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9" name="Text Placeholder 10">
            <a:extLst>
              <a:ext uri="{FF2B5EF4-FFF2-40B4-BE49-F238E27FC236}">
                <a16:creationId xmlns:a16="http://schemas.microsoft.com/office/drawing/2014/main" id="{035CC1E2-8E4B-E64F-8BBC-F6E374055600}"/>
              </a:ext>
            </a:extLst>
          </p:cNvPr>
          <p:cNvSpPr>
            <a:spLocks noGrp="1"/>
          </p:cNvSpPr>
          <p:nvPr>
            <p:ph type="body" sz="quarter" idx="12" hasCustomPrompt="1"/>
          </p:nvPr>
        </p:nvSpPr>
        <p:spPr>
          <a:xfrm>
            <a:off x="1328738" y="1947513"/>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5" name="Text Placeholder 4">
            <a:extLst>
              <a:ext uri="{FF2B5EF4-FFF2-40B4-BE49-F238E27FC236}">
                <a16:creationId xmlns:a16="http://schemas.microsoft.com/office/drawing/2014/main" id="{CF85549B-826C-F64C-9C83-973A70D03087}"/>
              </a:ext>
            </a:extLst>
          </p:cNvPr>
          <p:cNvSpPr>
            <a:spLocks noGrp="1"/>
          </p:cNvSpPr>
          <p:nvPr>
            <p:ph type="body" sz="quarter" idx="13"/>
          </p:nvPr>
        </p:nvSpPr>
        <p:spPr>
          <a:xfrm>
            <a:off x="1328738" y="2949575"/>
            <a:ext cx="10025062" cy="2917825"/>
          </a:xfrm>
          <a:prstGeom prst="rect">
            <a:avLst/>
          </a:prstGeom>
        </p:spPr>
        <p:txBody>
          <a:bodyPr>
            <a:normAutofit/>
          </a:bodyPr>
          <a:lstStyle>
            <a:lvl1pPr marL="228600" indent="-228600">
              <a:buClr>
                <a:schemeClr val="accent1"/>
              </a:buClr>
              <a:buFont typeface="Arial" panose="020B0604020202020204" pitchFamily="34" charset="0"/>
              <a:buChar char="•"/>
              <a:tabLst/>
              <a:defRPr sz="1800"/>
            </a:lvl1pPr>
            <a:lvl2pPr marL="685800" indent="-228600">
              <a:buClr>
                <a:schemeClr val="accent1"/>
              </a:buClr>
              <a:buFont typeface="Arial" panose="020B0604020202020204" pitchFamily="34" charset="0"/>
              <a:buChar char="•"/>
              <a:tabLst/>
              <a:defRPr sz="1600"/>
            </a:lvl2pPr>
            <a:lvl3pPr marL="1143000" indent="-228600">
              <a:buClr>
                <a:schemeClr val="accent1"/>
              </a:buClr>
              <a:buFont typeface="Arial" panose="020B0604020202020204" pitchFamily="34" charset="0"/>
              <a:buChar char="•"/>
              <a:tabLst/>
              <a:defRPr sz="1400"/>
            </a:lvl3pPr>
            <a:lvl4pPr marL="1524000" indent="-152400">
              <a:buClr>
                <a:schemeClr val="accent1"/>
              </a:buClr>
              <a:buFont typeface="Arial" panose="020B0604020202020204" pitchFamily="34" charset="0"/>
              <a:buChar char="•"/>
              <a:tabLst/>
              <a:defRPr sz="1200"/>
            </a:lvl4pPr>
            <a:lvl5pPr marL="1879600" indent="-50800">
              <a:buClr>
                <a:schemeClr val="accent1"/>
              </a:buClr>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54057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mal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8" name="Text Placeholder 10">
            <a:extLst>
              <a:ext uri="{FF2B5EF4-FFF2-40B4-BE49-F238E27FC236}">
                <a16:creationId xmlns:a16="http://schemas.microsoft.com/office/drawing/2014/main" id="{1312526F-0FD2-454D-BFE5-90089CB6A4B6}"/>
              </a:ext>
            </a:extLst>
          </p:cNvPr>
          <p:cNvSpPr>
            <a:spLocks noGrp="1"/>
          </p:cNvSpPr>
          <p:nvPr>
            <p:ph type="body" sz="quarter" idx="12"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10" name="Text Placeholder 4">
            <a:extLst>
              <a:ext uri="{FF2B5EF4-FFF2-40B4-BE49-F238E27FC236}">
                <a16:creationId xmlns:a16="http://schemas.microsoft.com/office/drawing/2014/main" id="{A5BAAB68-3C66-C04D-B8CB-65BBD3182273}"/>
              </a:ext>
            </a:extLst>
          </p:cNvPr>
          <p:cNvSpPr>
            <a:spLocks noGrp="1"/>
          </p:cNvSpPr>
          <p:nvPr>
            <p:ph type="body" sz="quarter" idx="13"/>
          </p:nvPr>
        </p:nvSpPr>
        <p:spPr>
          <a:xfrm>
            <a:off x="1328738" y="2047895"/>
            <a:ext cx="10025062" cy="3895705"/>
          </a:xfrm>
          <a:prstGeom prst="rect">
            <a:avLst/>
          </a:prstGeom>
        </p:spPr>
        <p:txBody>
          <a:bodyPr>
            <a:normAutofit/>
          </a:bodyPr>
          <a:lstStyle>
            <a:lvl1pPr marL="228600" indent="-228600">
              <a:buClr>
                <a:schemeClr val="accent1"/>
              </a:buClr>
              <a:buFont typeface="Arial" panose="020B0604020202020204" pitchFamily="34" charset="0"/>
              <a:buChar char="•"/>
              <a:tabLst/>
              <a:defRPr sz="1800"/>
            </a:lvl1pPr>
            <a:lvl2pPr marL="685800" indent="-228600">
              <a:buClr>
                <a:schemeClr val="accent1"/>
              </a:buClr>
              <a:buFont typeface="Arial" panose="020B0604020202020204" pitchFamily="34" charset="0"/>
              <a:buChar char="•"/>
              <a:tabLst/>
              <a:defRPr sz="1600"/>
            </a:lvl2pPr>
            <a:lvl3pPr marL="1143000" indent="-228600">
              <a:buClr>
                <a:schemeClr val="accent1"/>
              </a:buClr>
              <a:buFont typeface="Arial" panose="020B0604020202020204" pitchFamily="34" charset="0"/>
              <a:buChar char="•"/>
              <a:tabLst/>
              <a:defRPr sz="1400"/>
            </a:lvl3pPr>
            <a:lvl4pPr marL="1524000" indent="-152400">
              <a:buClr>
                <a:schemeClr val="accent1"/>
              </a:buClr>
              <a:buFont typeface="Arial" panose="020B0604020202020204" pitchFamily="34" charset="0"/>
              <a:buChar char="•"/>
              <a:tabLst/>
              <a:defRPr sz="1200"/>
            </a:lvl4pPr>
            <a:lvl5pPr marL="1879600" indent="-50800">
              <a:buClr>
                <a:schemeClr val="accent1"/>
              </a:buClr>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02005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5" name="object 14">
            <a:extLst>
              <a:ext uri="{FF2B5EF4-FFF2-40B4-BE49-F238E27FC236}">
                <a16:creationId xmlns:a16="http://schemas.microsoft.com/office/drawing/2014/main" id="{42A7C324-6C24-3E45-B7B1-6E640B9B5F11}"/>
              </a:ext>
            </a:extLst>
          </p:cNvPr>
          <p:cNvSpPr/>
          <p:nvPr userDrawn="1"/>
        </p:nvSpPr>
        <p:spPr>
          <a:xfrm>
            <a:off x="1320804" y="2237181"/>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userDrawn="1"/>
        </p:nvSpPr>
        <p:spPr>
          <a:xfrm>
            <a:off x="2120452" y="1903889"/>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9" name="object 14">
            <a:extLst>
              <a:ext uri="{FF2B5EF4-FFF2-40B4-BE49-F238E27FC236}">
                <a16:creationId xmlns:a16="http://schemas.microsoft.com/office/drawing/2014/main" id="{A6D8E8AC-0763-E449-9439-BA93A3F3D535}"/>
              </a:ext>
            </a:extLst>
          </p:cNvPr>
          <p:cNvSpPr/>
          <p:nvPr userDrawn="1"/>
        </p:nvSpPr>
        <p:spPr>
          <a:xfrm>
            <a:off x="3750736" y="2237181"/>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0" name="object 2">
            <a:extLst>
              <a:ext uri="{FF2B5EF4-FFF2-40B4-BE49-F238E27FC236}">
                <a16:creationId xmlns:a16="http://schemas.microsoft.com/office/drawing/2014/main" id="{145B9A9B-C641-6648-90EB-169E6DC4666B}"/>
              </a:ext>
            </a:extLst>
          </p:cNvPr>
          <p:cNvSpPr txBox="1"/>
          <p:nvPr userDrawn="1"/>
        </p:nvSpPr>
        <p:spPr>
          <a:xfrm>
            <a:off x="4558851" y="1903889"/>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11" name="object 14">
            <a:extLst>
              <a:ext uri="{FF2B5EF4-FFF2-40B4-BE49-F238E27FC236}">
                <a16:creationId xmlns:a16="http://schemas.microsoft.com/office/drawing/2014/main" id="{8D00E5B3-97DC-744B-BD43-DA9DD7615EB1}"/>
              </a:ext>
            </a:extLst>
          </p:cNvPr>
          <p:cNvSpPr/>
          <p:nvPr userDrawn="1"/>
        </p:nvSpPr>
        <p:spPr>
          <a:xfrm>
            <a:off x="6180668" y="2237181"/>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2" name="object 2">
            <a:extLst>
              <a:ext uri="{FF2B5EF4-FFF2-40B4-BE49-F238E27FC236}">
                <a16:creationId xmlns:a16="http://schemas.microsoft.com/office/drawing/2014/main" id="{583E4ECE-2AD0-3D4B-89C7-A6843DAE8419}"/>
              </a:ext>
            </a:extLst>
          </p:cNvPr>
          <p:cNvSpPr txBox="1"/>
          <p:nvPr userDrawn="1"/>
        </p:nvSpPr>
        <p:spPr>
          <a:xfrm>
            <a:off x="6980316" y="1903889"/>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13" name="object 14">
            <a:extLst>
              <a:ext uri="{FF2B5EF4-FFF2-40B4-BE49-F238E27FC236}">
                <a16:creationId xmlns:a16="http://schemas.microsoft.com/office/drawing/2014/main" id="{497F281A-8057-314B-AB96-DFA96A56175C}"/>
              </a:ext>
            </a:extLst>
          </p:cNvPr>
          <p:cNvSpPr/>
          <p:nvPr userDrawn="1"/>
        </p:nvSpPr>
        <p:spPr>
          <a:xfrm>
            <a:off x="8597350" y="2237181"/>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4" name="object 2">
            <a:extLst>
              <a:ext uri="{FF2B5EF4-FFF2-40B4-BE49-F238E27FC236}">
                <a16:creationId xmlns:a16="http://schemas.microsoft.com/office/drawing/2014/main" id="{A78A30B5-61FD-5A4E-B062-4D7FA42E8DB6}"/>
              </a:ext>
            </a:extLst>
          </p:cNvPr>
          <p:cNvSpPr txBox="1"/>
          <p:nvPr userDrawn="1"/>
        </p:nvSpPr>
        <p:spPr>
          <a:xfrm>
            <a:off x="9396998" y="1903889"/>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1448007" y="2683565"/>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6" name="Text Placeholder 3">
            <a:extLst>
              <a:ext uri="{FF2B5EF4-FFF2-40B4-BE49-F238E27FC236}">
                <a16:creationId xmlns:a16="http://schemas.microsoft.com/office/drawing/2014/main" id="{3EFA8B9A-B6DF-0447-B6FC-385767230D18}"/>
              </a:ext>
            </a:extLst>
          </p:cNvPr>
          <p:cNvSpPr>
            <a:spLocks noGrp="1"/>
          </p:cNvSpPr>
          <p:nvPr>
            <p:ph type="body" sz="quarter" idx="11"/>
          </p:nvPr>
        </p:nvSpPr>
        <p:spPr>
          <a:xfrm>
            <a:off x="3873154" y="2683565"/>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7" name="Text Placeholder 3">
            <a:extLst>
              <a:ext uri="{FF2B5EF4-FFF2-40B4-BE49-F238E27FC236}">
                <a16:creationId xmlns:a16="http://schemas.microsoft.com/office/drawing/2014/main" id="{D6C782E7-1725-0046-81F8-F6EE27A2C8D2}"/>
              </a:ext>
            </a:extLst>
          </p:cNvPr>
          <p:cNvSpPr>
            <a:spLocks noGrp="1"/>
          </p:cNvSpPr>
          <p:nvPr>
            <p:ph type="body" sz="quarter" idx="12"/>
          </p:nvPr>
        </p:nvSpPr>
        <p:spPr>
          <a:xfrm>
            <a:off x="6298302" y="2683565"/>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8" name="Text Placeholder 3">
            <a:extLst>
              <a:ext uri="{FF2B5EF4-FFF2-40B4-BE49-F238E27FC236}">
                <a16:creationId xmlns:a16="http://schemas.microsoft.com/office/drawing/2014/main" id="{168C8104-8E8B-B647-9BAF-F782EDC99726}"/>
              </a:ext>
            </a:extLst>
          </p:cNvPr>
          <p:cNvSpPr>
            <a:spLocks noGrp="1"/>
          </p:cNvSpPr>
          <p:nvPr>
            <p:ph type="body" sz="quarter" idx="13"/>
          </p:nvPr>
        </p:nvSpPr>
        <p:spPr>
          <a:xfrm>
            <a:off x="8710198" y="2683565"/>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1" name="Text Placeholder 20">
            <a:extLst>
              <a:ext uri="{FF2B5EF4-FFF2-40B4-BE49-F238E27FC236}">
                <a16:creationId xmlns:a16="http://schemas.microsoft.com/office/drawing/2014/main" id="{C6A3FC50-1167-9641-9AD8-CE149070431F}"/>
              </a:ext>
            </a:extLst>
          </p:cNvPr>
          <p:cNvSpPr>
            <a:spLocks noGrp="1"/>
          </p:cNvSpPr>
          <p:nvPr>
            <p:ph type="body" sz="quarter" idx="14" hasCustomPrompt="1"/>
          </p:nvPr>
        </p:nvSpPr>
        <p:spPr>
          <a:xfrm>
            <a:off x="1320800" y="3974895"/>
            <a:ext cx="2289175" cy="2015088"/>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20" name="Text Placeholder 20">
            <a:extLst>
              <a:ext uri="{FF2B5EF4-FFF2-40B4-BE49-F238E27FC236}">
                <a16:creationId xmlns:a16="http://schemas.microsoft.com/office/drawing/2014/main" id="{424D7B8D-E628-5342-A729-CD6B7FABB737}"/>
              </a:ext>
            </a:extLst>
          </p:cNvPr>
          <p:cNvSpPr>
            <a:spLocks noGrp="1"/>
          </p:cNvSpPr>
          <p:nvPr>
            <p:ph type="body" sz="quarter" idx="16" hasCustomPrompt="1"/>
          </p:nvPr>
        </p:nvSpPr>
        <p:spPr>
          <a:xfrm>
            <a:off x="3759200" y="3974895"/>
            <a:ext cx="2281176" cy="2015088"/>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2" name="Text Placeholder 20">
            <a:extLst>
              <a:ext uri="{FF2B5EF4-FFF2-40B4-BE49-F238E27FC236}">
                <a16:creationId xmlns:a16="http://schemas.microsoft.com/office/drawing/2014/main" id="{C2B6629D-1CDD-8F4F-8C54-DF8F822EE917}"/>
              </a:ext>
            </a:extLst>
          </p:cNvPr>
          <p:cNvSpPr>
            <a:spLocks noGrp="1"/>
          </p:cNvSpPr>
          <p:nvPr>
            <p:ph type="body" sz="quarter" idx="17" hasCustomPrompt="1"/>
          </p:nvPr>
        </p:nvSpPr>
        <p:spPr>
          <a:xfrm>
            <a:off x="6171096" y="3974895"/>
            <a:ext cx="2289175" cy="2015088"/>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3" name="Text Placeholder 20">
            <a:extLst>
              <a:ext uri="{FF2B5EF4-FFF2-40B4-BE49-F238E27FC236}">
                <a16:creationId xmlns:a16="http://schemas.microsoft.com/office/drawing/2014/main" id="{19E394D7-7A56-554D-A4F0-3B276A90C931}"/>
              </a:ext>
            </a:extLst>
          </p:cNvPr>
          <p:cNvSpPr>
            <a:spLocks noGrp="1"/>
          </p:cNvSpPr>
          <p:nvPr>
            <p:ph type="body" sz="quarter" idx="18" hasCustomPrompt="1"/>
          </p:nvPr>
        </p:nvSpPr>
        <p:spPr>
          <a:xfrm>
            <a:off x="8596244" y="3974895"/>
            <a:ext cx="2281176" cy="2015088"/>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Tree>
    <p:extLst>
      <p:ext uri="{BB962C8B-B14F-4D97-AF65-F5344CB8AC3E}">
        <p14:creationId xmlns:p14="http://schemas.microsoft.com/office/powerpoint/2010/main" val="9176054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32919258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eft Image + Bulleted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DFFF14-72BD-584A-955E-DF01D345E5C1}"/>
              </a:ext>
            </a:extLst>
          </p:cNvPr>
          <p:cNvPicPr>
            <a:picLocks noChangeAspect="1"/>
          </p:cNvPicPr>
          <p:nvPr userDrawn="1"/>
        </p:nvPicPr>
        <p:blipFill>
          <a:blip r:embed="rId2"/>
          <a:stretch>
            <a:fillRect/>
          </a:stretch>
        </p:blipFill>
        <p:spPr>
          <a:xfrm>
            <a:off x="5384800" y="0"/>
            <a:ext cx="1422400" cy="558800"/>
          </a:xfrm>
          <a:prstGeom prst="rect">
            <a:avLst/>
          </a:prstGeom>
        </p:spPr>
      </p:pic>
      <p:sp>
        <p:nvSpPr>
          <p:cNvPr id="9" name="Picture Placeholder 3">
            <a:extLst>
              <a:ext uri="{FF2B5EF4-FFF2-40B4-BE49-F238E27FC236}">
                <a16:creationId xmlns:a16="http://schemas.microsoft.com/office/drawing/2014/main" id="{6FC26A2D-788B-5C4B-9F35-6453359CF345}"/>
              </a:ext>
            </a:extLst>
          </p:cNvPr>
          <p:cNvSpPr>
            <a:spLocks noGrp="1"/>
          </p:cNvSpPr>
          <p:nvPr>
            <p:ph type="pic" sz="quarter" idx="17"/>
          </p:nvPr>
        </p:nvSpPr>
        <p:spPr>
          <a:xfrm>
            <a:off x="382588" y="2265363"/>
            <a:ext cx="4991395" cy="3103562"/>
          </a:xfrm>
          <a:prstGeom prst="rect">
            <a:avLst/>
          </a:prstGeom>
        </p:spPr>
        <p:txBody>
          <a:bodyPr>
            <a:normAutofit/>
          </a:bodyPr>
          <a:lstStyle/>
          <a:p>
            <a:r>
              <a:rPr lang="en-US"/>
              <a:t>Click icon to add picture</a:t>
            </a:r>
          </a:p>
        </p:txBody>
      </p:sp>
      <p:sp>
        <p:nvSpPr>
          <p:cNvPr id="13" name="Text Placeholder 10">
            <a:extLst>
              <a:ext uri="{FF2B5EF4-FFF2-40B4-BE49-F238E27FC236}">
                <a16:creationId xmlns:a16="http://schemas.microsoft.com/office/drawing/2014/main" id="{392AF6A0-0182-2B4B-85E4-76036344CF2E}"/>
              </a:ext>
            </a:extLst>
          </p:cNvPr>
          <p:cNvSpPr>
            <a:spLocks noGrp="1"/>
          </p:cNvSpPr>
          <p:nvPr>
            <p:ph type="body" sz="quarter" idx="15" hasCustomPrompt="1"/>
          </p:nvPr>
        </p:nvSpPr>
        <p:spPr>
          <a:xfrm>
            <a:off x="1073887" y="745562"/>
            <a:ext cx="10025062"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
        <p:nvSpPr>
          <p:cNvPr id="15" name="Text Placeholder 14">
            <a:extLst>
              <a:ext uri="{FF2B5EF4-FFF2-40B4-BE49-F238E27FC236}">
                <a16:creationId xmlns:a16="http://schemas.microsoft.com/office/drawing/2014/main" id="{0A31D4C7-B32E-B949-9F9B-11383709A1FC}"/>
              </a:ext>
            </a:extLst>
          </p:cNvPr>
          <p:cNvSpPr>
            <a:spLocks noGrp="1"/>
          </p:cNvSpPr>
          <p:nvPr>
            <p:ph type="body" sz="quarter" idx="19"/>
          </p:nvPr>
        </p:nvSpPr>
        <p:spPr>
          <a:xfrm>
            <a:off x="5857874" y="2143125"/>
            <a:ext cx="5495925" cy="3598863"/>
          </a:xfrm>
          <a:prstGeom prst="rect">
            <a:avLst/>
          </a:prstGeom>
        </p:spPr>
        <p:txBody>
          <a:bodyPr>
            <a:normAutofit/>
          </a:bodyPr>
          <a:lstStyle>
            <a:lvl1pPr marL="585788" indent="-585788">
              <a:lnSpc>
                <a:spcPct val="90000"/>
              </a:lnSpc>
              <a:spcBef>
                <a:spcPts val="1200"/>
              </a:spcBef>
              <a:buClr>
                <a:schemeClr val="accent1"/>
              </a:buClr>
              <a:buSzPct val="120000"/>
              <a:tabLst/>
              <a:defRPr sz="2000"/>
            </a:lvl1pPr>
            <a:lvl2pPr>
              <a:buClr>
                <a:schemeClr val="accent1"/>
              </a:buClr>
              <a:buSzPct val="120000"/>
              <a:defRPr sz="2000"/>
            </a:lvl2pPr>
            <a:lvl3pPr>
              <a:buClr>
                <a:schemeClr val="accent1"/>
              </a:buClr>
              <a:buSzPct val="120000"/>
              <a:defRPr sz="2000"/>
            </a:lvl3pPr>
            <a:lvl4pPr>
              <a:buClr>
                <a:schemeClr val="accent1"/>
              </a:buClr>
              <a:buSzPct val="120000"/>
              <a:defRPr sz="2000"/>
            </a:lvl4pPr>
            <a:lvl5pPr>
              <a:buClr>
                <a:schemeClr val="accent1"/>
              </a:buClr>
              <a:buSzPct val="120000"/>
              <a:defRPr sz="2000"/>
            </a:lvl5pPr>
          </a:lstStyle>
          <a:p>
            <a:pPr lvl="0"/>
            <a:r>
              <a:rPr lang="en-US"/>
              <a:t>Click to edit Master text styles</a:t>
            </a:r>
          </a:p>
        </p:txBody>
      </p:sp>
    </p:spTree>
    <p:extLst>
      <p:ext uri="{BB962C8B-B14F-4D97-AF65-F5344CB8AC3E}">
        <p14:creationId xmlns:p14="http://schemas.microsoft.com/office/powerpoint/2010/main" val="7493260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B6292D-30AB-BA41-A97C-A14D6A00D5CB}"/>
              </a:ext>
            </a:extLst>
          </p:cNvPr>
          <p:cNvSpPr/>
          <p:nvPr userDrawn="1"/>
        </p:nvSpPr>
        <p:spPr>
          <a:xfrm>
            <a:off x="0" y="1009650"/>
            <a:ext cx="12192000" cy="584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073887" y="745562"/>
            <a:ext cx="10100526"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pic>
        <p:nvPicPr>
          <p:cNvPr id="7" name="Picture 6">
            <a:extLst>
              <a:ext uri="{FF2B5EF4-FFF2-40B4-BE49-F238E27FC236}">
                <a16:creationId xmlns:a16="http://schemas.microsoft.com/office/drawing/2014/main" id="{50A982C5-5CC8-5340-A17A-540817317BA4}"/>
              </a:ext>
            </a:extLst>
          </p:cNvPr>
          <p:cNvPicPr>
            <a:picLocks noChangeAspect="1"/>
          </p:cNvPicPr>
          <p:nvPr userDrawn="1"/>
        </p:nvPicPr>
        <p:blipFill>
          <a:blip r:embed="rId2"/>
          <a:stretch>
            <a:fillRect/>
          </a:stretch>
        </p:blipFill>
        <p:spPr>
          <a:xfrm>
            <a:off x="5384800" y="0"/>
            <a:ext cx="1422400" cy="558800"/>
          </a:xfrm>
          <a:prstGeom prst="rect">
            <a:avLst/>
          </a:prstGeom>
        </p:spPr>
      </p:pic>
      <p:sp>
        <p:nvSpPr>
          <p:cNvPr id="12" name="Picture Placeholder 7">
            <a:extLst>
              <a:ext uri="{FF2B5EF4-FFF2-40B4-BE49-F238E27FC236}">
                <a16:creationId xmlns:a16="http://schemas.microsoft.com/office/drawing/2014/main" id="{C903DAF9-9411-4944-8139-4DCDD62E6654}"/>
              </a:ext>
            </a:extLst>
          </p:cNvPr>
          <p:cNvSpPr>
            <a:spLocks noGrp="1"/>
          </p:cNvSpPr>
          <p:nvPr>
            <p:ph type="pic" sz="quarter" idx="16"/>
          </p:nvPr>
        </p:nvSpPr>
        <p:spPr>
          <a:xfrm>
            <a:off x="1073150" y="1606550"/>
            <a:ext cx="10101263" cy="4656138"/>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24233907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with Logo Graph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82C5-5CC8-5340-A17A-540817317BA4}"/>
              </a:ext>
            </a:extLst>
          </p:cNvPr>
          <p:cNvPicPr>
            <a:picLocks noChangeAspect="1"/>
          </p:cNvPicPr>
          <p:nvPr userDrawn="1"/>
        </p:nvPicPr>
        <p:blipFill>
          <a:blip r:embed="rId2"/>
          <a:stretch>
            <a:fillRect/>
          </a:stretch>
        </p:blipFill>
        <p:spPr>
          <a:xfrm>
            <a:off x="5384800" y="0"/>
            <a:ext cx="1422400" cy="558800"/>
          </a:xfrm>
          <a:prstGeom prst="rect">
            <a:avLst/>
          </a:prstGeom>
        </p:spPr>
      </p:pic>
    </p:spTree>
    <p:extLst>
      <p:ext uri="{BB962C8B-B14F-4D97-AF65-F5344CB8AC3E}">
        <p14:creationId xmlns:p14="http://schemas.microsoft.com/office/powerpoint/2010/main" val="40366678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dd Content with Logo Graph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82C5-5CC8-5340-A17A-540817317BA4}"/>
              </a:ext>
            </a:extLst>
          </p:cNvPr>
          <p:cNvPicPr>
            <a:picLocks noChangeAspect="1"/>
          </p:cNvPicPr>
          <p:nvPr userDrawn="1"/>
        </p:nvPicPr>
        <p:blipFill>
          <a:blip r:embed="rId2"/>
          <a:stretch>
            <a:fillRect/>
          </a:stretch>
        </p:blipFill>
        <p:spPr>
          <a:xfrm>
            <a:off x="5384800" y="0"/>
            <a:ext cx="1422400" cy="558800"/>
          </a:xfrm>
          <a:prstGeom prst="rect">
            <a:avLst/>
          </a:prstGeom>
        </p:spPr>
      </p:pic>
      <p:sp>
        <p:nvSpPr>
          <p:cNvPr id="3" name="Content Placeholder 2">
            <a:extLst>
              <a:ext uri="{FF2B5EF4-FFF2-40B4-BE49-F238E27FC236}">
                <a16:creationId xmlns:a16="http://schemas.microsoft.com/office/drawing/2014/main" id="{166DA38B-722F-8448-8A48-1A4C6A6BE827}"/>
              </a:ext>
            </a:extLst>
          </p:cNvPr>
          <p:cNvSpPr>
            <a:spLocks noGrp="1"/>
          </p:cNvSpPr>
          <p:nvPr>
            <p:ph sz="quarter" idx="10"/>
          </p:nvPr>
        </p:nvSpPr>
        <p:spPr>
          <a:xfrm>
            <a:off x="701675" y="1106488"/>
            <a:ext cx="10780713" cy="4762500"/>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9537285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d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FEE279D-23AF-A840-B123-766A1216BA4A}"/>
              </a:ext>
            </a:extLst>
          </p:cNvPr>
          <p:cNvSpPr>
            <a:spLocks noGrp="1"/>
          </p:cNvSpPr>
          <p:nvPr>
            <p:ph sz="quarter" idx="10"/>
          </p:nvPr>
        </p:nvSpPr>
        <p:spPr>
          <a:xfrm>
            <a:off x="701675" y="765544"/>
            <a:ext cx="10780713" cy="51034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41472109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739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 caption + bol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9D06-7884-8D4E-BCA1-33BD28B58F21}"/>
              </a:ext>
            </a:extLst>
          </p:cNvPr>
          <p:cNvPicPr>
            <a:picLocks noChangeAspect="1"/>
          </p:cNvPicPr>
          <p:nvPr userDrawn="1"/>
        </p:nvPicPr>
        <p:blipFill>
          <a:blip r:embed="rId2"/>
          <a:stretch>
            <a:fillRect/>
          </a:stretch>
        </p:blipFill>
        <p:spPr>
          <a:xfrm>
            <a:off x="1918583" y="0"/>
            <a:ext cx="1422400" cy="558800"/>
          </a:xfrm>
          <a:prstGeom prst="rect">
            <a:avLst/>
          </a:prstGeom>
        </p:spPr>
      </p:pic>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6145213" y="1331913"/>
            <a:ext cx="5578475" cy="4343400"/>
          </a:xfrm>
          <a:prstGeom prst="rect">
            <a:avLst/>
          </a:prstGeom>
        </p:spPr>
        <p:txBody>
          <a:bodyPr>
            <a:normAutofit/>
          </a:bodyPr>
          <a:lstStyle/>
          <a:p>
            <a:r>
              <a:rPr lang="en-US"/>
              <a:t>Click icon to add picture</a:t>
            </a:r>
          </a:p>
        </p:txBody>
      </p:sp>
      <p:sp>
        <p:nvSpPr>
          <p:cNvPr id="10" name="Text Placeholder 7">
            <a:extLst>
              <a:ext uri="{FF2B5EF4-FFF2-40B4-BE49-F238E27FC236}">
                <a16:creationId xmlns:a16="http://schemas.microsoft.com/office/drawing/2014/main" id="{C48C3F50-95F9-B041-982B-4B8535450A38}"/>
              </a:ext>
            </a:extLst>
          </p:cNvPr>
          <p:cNvSpPr>
            <a:spLocks noGrp="1"/>
          </p:cNvSpPr>
          <p:nvPr>
            <p:ph type="body" sz="quarter" idx="11" hasCustomPrompt="1"/>
          </p:nvPr>
        </p:nvSpPr>
        <p:spPr>
          <a:xfrm>
            <a:off x="520700" y="1161915"/>
            <a:ext cx="4928194" cy="4248286"/>
          </a:xfrm>
          <a:prstGeom prst="rect">
            <a:avLst/>
          </a:prstGeom>
        </p:spPr>
        <p:txBody>
          <a:bodyPr>
            <a:normAutofit/>
          </a:bodyPr>
          <a:lstStyle>
            <a:lvl1pPr marL="0" indent="0">
              <a:lnSpc>
                <a:spcPts val="3200"/>
              </a:lnSpc>
              <a:spcBef>
                <a:spcPts val="2200"/>
              </a:spcBef>
              <a:buNone/>
              <a:defRPr sz="25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sz="2500" b="1" dirty="0">
                <a:solidFill>
                  <a:srgbClr val="12689B"/>
                </a:solidFill>
                <a:latin typeface="Arial" panose="020B0604020202020204" pitchFamily="34" charset="0"/>
                <a:cs typeface="Arial" panose="020B0604020202020204" pitchFamily="34" charset="0"/>
              </a:rPr>
              <a:t>Arial Bold 25pt can be long copy if that is what is needed. </a:t>
            </a:r>
          </a:p>
          <a:p>
            <a:r>
              <a:rPr lang="en-US" sz="2500" b="1" dirty="0">
                <a:solidFill>
                  <a:srgbClr val="12689B"/>
                </a:solidFill>
                <a:latin typeface="Arial" panose="020B0604020202020204" pitchFamily="34" charset="0"/>
                <a:cs typeface="Arial" panose="020B0604020202020204" pitchFamily="34" charset="0"/>
              </a:rPr>
              <a:t>The more copy you need here is just fine, copy here and then some to fill this out here as a nice pull quote here.</a:t>
            </a:r>
          </a:p>
          <a:p>
            <a:r>
              <a:rPr lang="en-US" sz="2500" b="1" dirty="0">
                <a:solidFill>
                  <a:srgbClr val="12689B"/>
                </a:solidFill>
                <a:latin typeface="Arial" panose="020B0604020202020204" pitchFamily="34" charset="0"/>
                <a:cs typeface="Arial" panose="020B0604020202020204" pitchFamily="34" charset="0"/>
              </a:rPr>
              <a:t>Arial Bold 25pt can be long copy if that is what is needed. </a:t>
            </a:r>
          </a:p>
        </p:txBody>
      </p:sp>
      <p:sp>
        <p:nvSpPr>
          <p:cNvPr id="12" name="Text Placeholder 11">
            <a:extLst>
              <a:ext uri="{FF2B5EF4-FFF2-40B4-BE49-F238E27FC236}">
                <a16:creationId xmlns:a16="http://schemas.microsoft.com/office/drawing/2014/main" id="{2C249399-0B2C-0642-A441-580E0B219DF3}"/>
              </a:ext>
            </a:extLst>
          </p:cNvPr>
          <p:cNvSpPr>
            <a:spLocks noGrp="1"/>
          </p:cNvSpPr>
          <p:nvPr>
            <p:ph type="body" sz="quarter" idx="12" hasCustomPrompt="1"/>
          </p:nvPr>
        </p:nvSpPr>
        <p:spPr>
          <a:xfrm>
            <a:off x="6145213" y="5867400"/>
            <a:ext cx="5578475" cy="419100"/>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Arial 14pt Caption copy can be typed in here.  </a:t>
            </a:r>
          </a:p>
        </p:txBody>
      </p:sp>
    </p:spTree>
    <p:extLst>
      <p:ext uri="{BB962C8B-B14F-4D97-AF65-F5344CB8AC3E}">
        <p14:creationId xmlns:p14="http://schemas.microsoft.com/office/powerpoint/2010/main" val="13031107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Right Image + Bullete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9D06-7884-8D4E-BCA1-33BD28B58F21}"/>
              </a:ext>
            </a:extLst>
          </p:cNvPr>
          <p:cNvPicPr>
            <a:picLocks noChangeAspect="1"/>
          </p:cNvPicPr>
          <p:nvPr userDrawn="1"/>
        </p:nvPicPr>
        <p:blipFill>
          <a:blip r:embed="rId2"/>
          <a:stretch>
            <a:fillRect/>
          </a:stretch>
        </p:blipFill>
        <p:spPr>
          <a:xfrm>
            <a:off x="1918583" y="0"/>
            <a:ext cx="1422400" cy="558800"/>
          </a:xfrm>
          <a:prstGeom prst="rect">
            <a:avLst/>
          </a:prstGeom>
        </p:spPr>
      </p:pic>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7038275" y="1585979"/>
            <a:ext cx="4685413" cy="4499388"/>
          </a:xfrm>
          <a:prstGeom prst="rect">
            <a:avLst/>
          </a:prstGeom>
        </p:spPr>
        <p:txBody>
          <a:bodyPr>
            <a:normAutofit/>
          </a:bodyPr>
          <a:lstStyle/>
          <a:p>
            <a:r>
              <a:rPr lang="en-US"/>
              <a:t>Click icon to add picture</a:t>
            </a:r>
          </a:p>
        </p:txBody>
      </p:sp>
      <p:sp>
        <p:nvSpPr>
          <p:cNvPr id="14" name="Text Placeholder 10">
            <a:extLst>
              <a:ext uri="{FF2B5EF4-FFF2-40B4-BE49-F238E27FC236}">
                <a16:creationId xmlns:a16="http://schemas.microsoft.com/office/drawing/2014/main" id="{4FE1CCEF-738F-2848-88C1-88E40E8981E7}"/>
              </a:ext>
            </a:extLst>
          </p:cNvPr>
          <p:cNvSpPr>
            <a:spLocks noGrp="1"/>
          </p:cNvSpPr>
          <p:nvPr>
            <p:ph type="body" sz="quarter" idx="15" hasCustomPrompt="1"/>
          </p:nvPr>
        </p:nvSpPr>
        <p:spPr>
          <a:xfrm>
            <a:off x="561975" y="741566"/>
            <a:ext cx="1116171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8" name="Text Placeholder 14">
            <a:extLst>
              <a:ext uri="{FF2B5EF4-FFF2-40B4-BE49-F238E27FC236}">
                <a16:creationId xmlns:a16="http://schemas.microsoft.com/office/drawing/2014/main" id="{1E610749-F485-AE49-8A55-FC987B16C38D}"/>
              </a:ext>
            </a:extLst>
          </p:cNvPr>
          <p:cNvSpPr>
            <a:spLocks noGrp="1"/>
          </p:cNvSpPr>
          <p:nvPr>
            <p:ph type="body" sz="quarter" idx="19"/>
          </p:nvPr>
        </p:nvSpPr>
        <p:spPr>
          <a:xfrm>
            <a:off x="561975" y="1979094"/>
            <a:ext cx="5627564" cy="3716856"/>
          </a:xfrm>
          <a:prstGeom prst="rect">
            <a:avLst/>
          </a:prstGeom>
        </p:spPr>
        <p:txBody>
          <a:bodyPr>
            <a:normAutofit/>
          </a:bodyPr>
          <a:lstStyle>
            <a:lvl1pPr marL="585788" indent="-585788">
              <a:lnSpc>
                <a:spcPct val="90000"/>
              </a:lnSpc>
              <a:spcBef>
                <a:spcPts val="1200"/>
              </a:spcBef>
              <a:buClr>
                <a:schemeClr val="accent1"/>
              </a:buClr>
              <a:buSzPct val="120000"/>
              <a:tabLst/>
              <a:defRPr sz="2000"/>
            </a:lvl1pPr>
            <a:lvl2pPr>
              <a:buClr>
                <a:schemeClr val="accent1"/>
              </a:buClr>
              <a:buSzPct val="120000"/>
              <a:defRPr sz="2000"/>
            </a:lvl2pPr>
            <a:lvl3pPr>
              <a:buClr>
                <a:schemeClr val="accent1"/>
              </a:buClr>
              <a:buSzPct val="120000"/>
              <a:defRPr sz="2000"/>
            </a:lvl3pPr>
            <a:lvl4pPr>
              <a:buClr>
                <a:schemeClr val="accent1"/>
              </a:buClr>
              <a:buSzPct val="120000"/>
              <a:defRPr sz="2000"/>
            </a:lvl4pPr>
            <a:lvl5pPr>
              <a:buClr>
                <a:schemeClr val="accent1"/>
              </a:buClr>
              <a:buSzPct val="120000"/>
              <a:defRPr sz="2000"/>
            </a:lvl5pPr>
          </a:lstStyle>
          <a:p>
            <a:pPr lvl="0"/>
            <a:r>
              <a:rPr lang="en-US"/>
              <a:t>Click to edit Master text styles</a:t>
            </a:r>
          </a:p>
        </p:txBody>
      </p:sp>
    </p:spTree>
    <p:extLst>
      <p:ext uri="{BB962C8B-B14F-4D97-AF65-F5344CB8AC3E}">
        <p14:creationId xmlns:p14="http://schemas.microsoft.com/office/powerpoint/2010/main" val="851411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ide by Side imag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9D06-7884-8D4E-BCA1-33BD28B58F21}"/>
              </a:ext>
            </a:extLst>
          </p:cNvPr>
          <p:cNvPicPr>
            <a:picLocks noChangeAspect="1"/>
          </p:cNvPicPr>
          <p:nvPr userDrawn="1"/>
        </p:nvPicPr>
        <p:blipFill>
          <a:blip r:embed="rId2"/>
          <a:stretch>
            <a:fillRect/>
          </a:stretch>
        </p:blipFill>
        <p:spPr>
          <a:xfrm>
            <a:off x="1918583" y="0"/>
            <a:ext cx="1422400" cy="558800"/>
          </a:xfrm>
          <a:prstGeom prst="rect">
            <a:avLst/>
          </a:prstGeom>
        </p:spPr>
      </p:pic>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6173495" y="1585979"/>
            <a:ext cx="5550194" cy="4499388"/>
          </a:xfrm>
          <a:prstGeom prst="rect">
            <a:avLst/>
          </a:prstGeom>
        </p:spPr>
        <p:txBody>
          <a:bodyPr>
            <a:normAutofit/>
          </a:bodyPr>
          <a:lstStyle/>
          <a:p>
            <a:r>
              <a:rPr lang="en-US"/>
              <a:t>Click icon to add picture</a:t>
            </a:r>
          </a:p>
        </p:txBody>
      </p:sp>
      <p:sp>
        <p:nvSpPr>
          <p:cNvPr id="14" name="Text Placeholder 10">
            <a:extLst>
              <a:ext uri="{FF2B5EF4-FFF2-40B4-BE49-F238E27FC236}">
                <a16:creationId xmlns:a16="http://schemas.microsoft.com/office/drawing/2014/main" id="{4FE1CCEF-738F-2848-88C1-88E40E8981E7}"/>
              </a:ext>
            </a:extLst>
          </p:cNvPr>
          <p:cNvSpPr>
            <a:spLocks noGrp="1"/>
          </p:cNvSpPr>
          <p:nvPr>
            <p:ph type="body" sz="quarter" idx="15" hasCustomPrompt="1"/>
          </p:nvPr>
        </p:nvSpPr>
        <p:spPr>
          <a:xfrm>
            <a:off x="561975" y="741566"/>
            <a:ext cx="1116171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7" name="Picture Placeholder 4">
            <a:extLst>
              <a:ext uri="{FF2B5EF4-FFF2-40B4-BE49-F238E27FC236}">
                <a16:creationId xmlns:a16="http://schemas.microsoft.com/office/drawing/2014/main" id="{F89E8AB8-6386-8E49-9611-15443E4A9806}"/>
              </a:ext>
            </a:extLst>
          </p:cNvPr>
          <p:cNvSpPr>
            <a:spLocks noGrp="1"/>
          </p:cNvSpPr>
          <p:nvPr>
            <p:ph type="pic" sz="quarter" idx="16"/>
          </p:nvPr>
        </p:nvSpPr>
        <p:spPr>
          <a:xfrm>
            <a:off x="545806" y="1585979"/>
            <a:ext cx="5472700" cy="4499388"/>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15380575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ight image + Paragraph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9D06-7884-8D4E-BCA1-33BD28B58F21}"/>
              </a:ext>
            </a:extLst>
          </p:cNvPr>
          <p:cNvPicPr>
            <a:picLocks noChangeAspect="1"/>
          </p:cNvPicPr>
          <p:nvPr userDrawn="1"/>
        </p:nvPicPr>
        <p:blipFill>
          <a:blip r:embed="rId2"/>
          <a:stretch>
            <a:fillRect/>
          </a:stretch>
        </p:blipFill>
        <p:spPr>
          <a:xfrm>
            <a:off x="1918583" y="0"/>
            <a:ext cx="1422400" cy="558800"/>
          </a:xfrm>
          <a:prstGeom prst="rect">
            <a:avLst/>
          </a:prstGeom>
        </p:spPr>
      </p:pic>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7173433" y="0"/>
            <a:ext cx="5018567" cy="6858000"/>
          </a:xfrm>
          <a:prstGeom prst="rect">
            <a:avLst/>
          </a:prstGeom>
        </p:spPr>
        <p:txBody>
          <a:bodyPr>
            <a:normAutofit/>
          </a:bodyPr>
          <a:lstStyle/>
          <a:p>
            <a:r>
              <a:rPr lang="en-US"/>
              <a:t>Click icon to add picture</a:t>
            </a:r>
          </a:p>
        </p:txBody>
      </p:sp>
      <p:sp>
        <p:nvSpPr>
          <p:cNvPr id="8" name="Text Placeholder 10">
            <a:extLst>
              <a:ext uri="{FF2B5EF4-FFF2-40B4-BE49-F238E27FC236}">
                <a16:creationId xmlns:a16="http://schemas.microsoft.com/office/drawing/2014/main" id="{191DCD2B-1860-5E46-A6C8-29AB9F16EFA5}"/>
              </a:ext>
            </a:extLst>
          </p:cNvPr>
          <p:cNvSpPr>
            <a:spLocks noGrp="1"/>
          </p:cNvSpPr>
          <p:nvPr>
            <p:ph type="body" sz="quarter" idx="15" hasCustomPrompt="1"/>
          </p:nvPr>
        </p:nvSpPr>
        <p:spPr>
          <a:xfrm>
            <a:off x="561975" y="779666"/>
            <a:ext cx="6219825" cy="674688"/>
          </a:xfrm>
          <a:prstGeom prst="rect">
            <a:avLst/>
          </a:prstGeom>
        </p:spPr>
        <p:txBody>
          <a:bodyPr>
            <a:normAutofit/>
          </a:bodyPr>
          <a:lstStyle>
            <a:lvl1pPr marL="0" indent="0">
              <a:buNone/>
              <a:defRPr sz="3200" b="1">
                <a:solidFill>
                  <a:schemeClr val="tx2"/>
                </a:solidFill>
              </a:defRPr>
            </a:lvl1pPr>
          </a:lstStyle>
          <a:p>
            <a:pPr lvl="0"/>
            <a:r>
              <a:rPr lang="en-US" dirty="0"/>
              <a:t>Arial Bold 32pt Title</a:t>
            </a:r>
          </a:p>
        </p:txBody>
      </p:sp>
      <p:sp>
        <p:nvSpPr>
          <p:cNvPr id="5" name="Text Placeholder 4">
            <a:extLst>
              <a:ext uri="{FF2B5EF4-FFF2-40B4-BE49-F238E27FC236}">
                <a16:creationId xmlns:a16="http://schemas.microsoft.com/office/drawing/2014/main" id="{6B783FC5-1B16-1E47-B596-D45B758F900A}"/>
              </a:ext>
            </a:extLst>
          </p:cNvPr>
          <p:cNvSpPr>
            <a:spLocks noGrp="1"/>
          </p:cNvSpPr>
          <p:nvPr>
            <p:ph type="body" sz="quarter" idx="16" hasCustomPrompt="1"/>
          </p:nvPr>
        </p:nvSpPr>
        <p:spPr>
          <a:xfrm>
            <a:off x="561975" y="1790700"/>
            <a:ext cx="6219825" cy="3752850"/>
          </a:xfrm>
          <a:prstGeom prst="rect">
            <a:avLst/>
          </a:prstGeo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Body copy</a:t>
            </a:r>
          </a:p>
        </p:txBody>
      </p:sp>
    </p:spTree>
    <p:extLst>
      <p:ext uri="{BB962C8B-B14F-4D97-AF65-F5344CB8AC3E}">
        <p14:creationId xmlns:p14="http://schemas.microsoft.com/office/powerpoint/2010/main" val="5472371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eft Image + Paragraph tex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0" y="0"/>
            <a:ext cx="5018567" cy="6858000"/>
          </a:xfrm>
          <a:prstGeom prst="rect">
            <a:avLst/>
          </a:prstGeom>
        </p:spPr>
        <p:txBody>
          <a:bodyPr>
            <a:normAutofit/>
          </a:bodyPr>
          <a:lstStyle/>
          <a:p>
            <a:r>
              <a:rPr lang="en-US"/>
              <a:t>Click icon to add picture</a:t>
            </a:r>
          </a:p>
        </p:txBody>
      </p:sp>
      <p:sp>
        <p:nvSpPr>
          <p:cNvPr id="8" name="Text Placeholder 10">
            <a:extLst>
              <a:ext uri="{FF2B5EF4-FFF2-40B4-BE49-F238E27FC236}">
                <a16:creationId xmlns:a16="http://schemas.microsoft.com/office/drawing/2014/main" id="{191DCD2B-1860-5E46-A6C8-29AB9F16EFA5}"/>
              </a:ext>
            </a:extLst>
          </p:cNvPr>
          <p:cNvSpPr>
            <a:spLocks noGrp="1"/>
          </p:cNvSpPr>
          <p:nvPr>
            <p:ph type="body" sz="quarter" idx="15" hasCustomPrompt="1"/>
          </p:nvPr>
        </p:nvSpPr>
        <p:spPr>
          <a:xfrm>
            <a:off x="5434417" y="779666"/>
            <a:ext cx="6219825" cy="674688"/>
          </a:xfrm>
          <a:prstGeom prst="rect">
            <a:avLst/>
          </a:prstGeom>
        </p:spPr>
        <p:txBody>
          <a:bodyPr>
            <a:normAutofit/>
          </a:bodyPr>
          <a:lstStyle>
            <a:lvl1pPr marL="0" indent="0">
              <a:buNone/>
              <a:defRPr sz="3200" b="1">
                <a:solidFill>
                  <a:schemeClr val="tx2"/>
                </a:solidFill>
              </a:defRPr>
            </a:lvl1pPr>
          </a:lstStyle>
          <a:p>
            <a:pPr lvl="0"/>
            <a:r>
              <a:rPr lang="en-US" dirty="0"/>
              <a:t>Arial Bold 32pt Title</a:t>
            </a:r>
          </a:p>
        </p:txBody>
      </p:sp>
      <p:sp>
        <p:nvSpPr>
          <p:cNvPr id="5" name="Text Placeholder 4">
            <a:extLst>
              <a:ext uri="{FF2B5EF4-FFF2-40B4-BE49-F238E27FC236}">
                <a16:creationId xmlns:a16="http://schemas.microsoft.com/office/drawing/2014/main" id="{6B783FC5-1B16-1E47-B596-D45B758F900A}"/>
              </a:ext>
            </a:extLst>
          </p:cNvPr>
          <p:cNvSpPr>
            <a:spLocks noGrp="1"/>
          </p:cNvSpPr>
          <p:nvPr>
            <p:ph type="body" sz="quarter" idx="16" hasCustomPrompt="1"/>
          </p:nvPr>
        </p:nvSpPr>
        <p:spPr>
          <a:xfrm>
            <a:off x="5434417" y="1790700"/>
            <a:ext cx="6219825" cy="3752850"/>
          </a:xfrm>
          <a:prstGeom prst="rect">
            <a:avLst/>
          </a:prstGeo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Body copy</a:t>
            </a:r>
          </a:p>
        </p:txBody>
      </p:sp>
      <p:pic>
        <p:nvPicPr>
          <p:cNvPr id="9" name="Picture 8">
            <a:extLst>
              <a:ext uri="{FF2B5EF4-FFF2-40B4-BE49-F238E27FC236}">
                <a16:creationId xmlns:a16="http://schemas.microsoft.com/office/drawing/2014/main" id="{CB38FCDA-E9C8-5C4A-B85B-A72C34BCEDBC}"/>
              </a:ext>
            </a:extLst>
          </p:cNvPr>
          <p:cNvPicPr>
            <a:picLocks noChangeAspect="1"/>
          </p:cNvPicPr>
          <p:nvPr userDrawn="1"/>
        </p:nvPicPr>
        <p:blipFill>
          <a:blip r:embed="rId2"/>
          <a:stretch>
            <a:fillRect/>
          </a:stretch>
        </p:blipFill>
        <p:spPr>
          <a:xfrm>
            <a:off x="5434417" y="0"/>
            <a:ext cx="1422400" cy="558800"/>
          </a:xfrm>
          <a:prstGeom prst="rect">
            <a:avLst/>
          </a:prstGeom>
        </p:spPr>
      </p:pic>
    </p:spTree>
    <p:extLst>
      <p:ext uri="{BB962C8B-B14F-4D97-AF65-F5344CB8AC3E}">
        <p14:creationId xmlns:p14="http://schemas.microsoft.com/office/powerpoint/2010/main" val="10072195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D88994-8FC8-BF43-A102-E43813B90CBC}"/>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4359728" y="723900"/>
            <a:ext cx="7333520" cy="2907109"/>
          </a:xfrm>
          <a:prstGeom prst="rect">
            <a:avLst/>
          </a:prstGeom>
        </p:spPr>
        <p:txBody>
          <a:bodyPr anchor="b" anchorCtr="0">
            <a:normAutofit/>
          </a:bodyPr>
          <a:lstStyle>
            <a:lvl1pPr marL="0" marR="0" indent="0" algn="l" defTabSz="914400" rtl="0" eaLnBrk="1" fontAlgn="auto" latinLnBrk="0" hangingPunct="1">
              <a:lnSpc>
                <a:spcPct val="100000"/>
              </a:lnSpc>
              <a:spcBef>
                <a:spcPts val="0"/>
              </a:spcBef>
              <a:spcAft>
                <a:spcPts val="0"/>
              </a:spcAft>
              <a:buClrTx/>
              <a:buSzTx/>
              <a:buFontTx/>
              <a:buNone/>
              <a:tabLst/>
              <a:defRPr sz="4200" b="1">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12689B"/>
                </a:solidFill>
                <a:effectLst/>
                <a:uLnTx/>
                <a:uFillTx/>
                <a:latin typeface="Arial" panose="020B0604020202020204" pitchFamily="34" charset="0"/>
                <a:ea typeface="+mn-ea"/>
                <a:cs typeface="Arial" panose="020B0604020202020204" pitchFamily="34" charset="0"/>
              </a:rPr>
              <a:t>Arial Bold 42pt Thank you</a:t>
            </a:r>
          </a:p>
        </p:txBody>
      </p:sp>
      <p:pic>
        <p:nvPicPr>
          <p:cNvPr id="7" name="Picture 6">
            <a:extLst>
              <a:ext uri="{FF2B5EF4-FFF2-40B4-BE49-F238E27FC236}">
                <a16:creationId xmlns:a16="http://schemas.microsoft.com/office/drawing/2014/main" id="{A1DA1996-2071-8E4C-958D-33900DD39C1F}"/>
              </a:ext>
            </a:extLst>
          </p:cNvPr>
          <p:cNvPicPr>
            <a:picLocks noChangeAspect="1"/>
          </p:cNvPicPr>
          <p:nvPr userDrawn="1"/>
        </p:nvPicPr>
        <p:blipFill>
          <a:blip r:embed="rId2"/>
          <a:stretch>
            <a:fillRect/>
          </a:stretch>
        </p:blipFill>
        <p:spPr>
          <a:xfrm>
            <a:off x="0" y="0"/>
            <a:ext cx="3975100" cy="6858000"/>
          </a:xfrm>
          <a:prstGeom prst="rect">
            <a:avLst/>
          </a:prstGeom>
        </p:spPr>
      </p:pic>
      <p:pic>
        <p:nvPicPr>
          <p:cNvPr id="8" name="Picture 7">
            <a:extLst>
              <a:ext uri="{FF2B5EF4-FFF2-40B4-BE49-F238E27FC236}">
                <a16:creationId xmlns:a16="http://schemas.microsoft.com/office/drawing/2014/main" id="{7D000F65-2584-844D-818D-54FE4FF009C1}"/>
              </a:ext>
            </a:extLst>
          </p:cNvPr>
          <p:cNvPicPr>
            <a:picLocks noChangeAspect="1"/>
          </p:cNvPicPr>
          <p:nvPr userDrawn="1"/>
        </p:nvPicPr>
        <p:blipFill>
          <a:blip r:embed="rId3"/>
          <a:stretch>
            <a:fillRect/>
          </a:stretch>
        </p:blipFill>
        <p:spPr>
          <a:xfrm>
            <a:off x="8419583" y="5596469"/>
            <a:ext cx="3273665" cy="937683"/>
          </a:xfrm>
          <a:prstGeom prst="rect">
            <a:avLst/>
          </a:prstGeom>
        </p:spPr>
      </p:pic>
    </p:spTree>
    <p:extLst>
      <p:ext uri="{BB962C8B-B14F-4D97-AF65-F5344CB8AC3E}">
        <p14:creationId xmlns:p14="http://schemas.microsoft.com/office/powerpoint/2010/main" val="27477210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ank you + Contact inform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760E30-999A-CA4D-BB3D-3A598DEF6260}"/>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1DA1996-2071-8E4C-958D-33900DD39C1F}"/>
              </a:ext>
            </a:extLst>
          </p:cNvPr>
          <p:cNvPicPr>
            <a:picLocks noChangeAspect="1"/>
          </p:cNvPicPr>
          <p:nvPr userDrawn="1"/>
        </p:nvPicPr>
        <p:blipFill>
          <a:blip r:embed="rId2"/>
          <a:stretch>
            <a:fillRect/>
          </a:stretch>
        </p:blipFill>
        <p:spPr>
          <a:xfrm>
            <a:off x="0" y="0"/>
            <a:ext cx="3975100" cy="6858000"/>
          </a:xfrm>
          <a:prstGeom prst="rect">
            <a:avLst/>
          </a:prstGeom>
        </p:spPr>
      </p:pic>
      <p:pic>
        <p:nvPicPr>
          <p:cNvPr id="8" name="Picture 7">
            <a:extLst>
              <a:ext uri="{FF2B5EF4-FFF2-40B4-BE49-F238E27FC236}">
                <a16:creationId xmlns:a16="http://schemas.microsoft.com/office/drawing/2014/main" id="{7D000F65-2584-844D-818D-54FE4FF009C1}"/>
              </a:ext>
            </a:extLst>
          </p:cNvPr>
          <p:cNvPicPr>
            <a:picLocks noChangeAspect="1"/>
          </p:cNvPicPr>
          <p:nvPr userDrawn="1"/>
        </p:nvPicPr>
        <p:blipFill>
          <a:blip r:embed="rId3"/>
          <a:stretch>
            <a:fillRect/>
          </a:stretch>
        </p:blipFill>
        <p:spPr>
          <a:xfrm>
            <a:off x="8419583" y="5596469"/>
            <a:ext cx="3273665" cy="937683"/>
          </a:xfrm>
          <a:prstGeom prst="rect">
            <a:avLst/>
          </a:prstGeom>
        </p:spPr>
      </p:pic>
      <p:sp>
        <p:nvSpPr>
          <p:cNvPr id="5" name="Title 1">
            <a:extLst>
              <a:ext uri="{FF2B5EF4-FFF2-40B4-BE49-F238E27FC236}">
                <a16:creationId xmlns:a16="http://schemas.microsoft.com/office/drawing/2014/main" id="{0216E7E5-EC8B-224A-89E8-8F600AB527AF}"/>
              </a:ext>
            </a:extLst>
          </p:cNvPr>
          <p:cNvSpPr>
            <a:spLocks noGrp="1"/>
          </p:cNvSpPr>
          <p:nvPr>
            <p:ph type="ctrTitle" hasCustomPrompt="1"/>
          </p:nvPr>
        </p:nvSpPr>
        <p:spPr>
          <a:xfrm>
            <a:off x="4359728" y="819151"/>
            <a:ext cx="6933112" cy="2815590"/>
          </a:xfrm>
          <a:prstGeom prst="rect">
            <a:avLst/>
          </a:prstGeo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sz="3200" b="1">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2689B"/>
                </a:solidFill>
                <a:effectLst/>
                <a:uLnTx/>
                <a:uFillTx/>
                <a:latin typeface="Arial" panose="020B0604020202020204" pitchFamily="34" charset="0"/>
                <a:ea typeface="+mn-ea"/>
                <a:cs typeface="Arial" panose="020B0604020202020204" pitchFamily="34" charset="0"/>
              </a:rPr>
              <a:t>Arial Bold 32pt Thank You Can Be Two Lines if Space is Needed Here</a:t>
            </a:r>
          </a:p>
        </p:txBody>
      </p:sp>
      <p:sp>
        <p:nvSpPr>
          <p:cNvPr id="6" name="Subtitle 2">
            <a:extLst>
              <a:ext uri="{FF2B5EF4-FFF2-40B4-BE49-F238E27FC236}">
                <a16:creationId xmlns:a16="http://schemas.microsoft.com/office/drawing/2014/main" id="{D2B2A1CE-A649-BE4E-945E-1D98D4099514}"/>
              </a:ext>
            </a:extLst>
          </p:cNvPr>
          <p:cNvSpPr>
            <a:spLocks noGrp="1"/>
          </p:cNvSpPr>
          <p:nvPr>
            <p:ph type="subTitle" idx="1" hasCustomPrompt="1"/>
          </p:nvPr>
        </p:nvSpPr>
        <p:spPr>
          <a:xfrm>
            <a:off x="4359728" y="3828095"/>
            <a:ext cx="6933112" cy="1602321"/>
          </a:xfrm>
          <a:prstGeom prst="rect">
            <a:avLst/>
          </a:prstGeo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Arial Bold 20pt</a:t>
            </a:r>
            <a:r>
              <a:rPr kumimoji="0" lang="en-US" sz="2000" b="0"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Name and contact information can go on these lines if needed</a:t>
            </a:r>
          </a:p>
        </p:txBody>
      </p:sp>
    </p:spTree>
    <p:extLst>
      <p:ext uri="{BB962C8B-B14F-4D97-AF65-F5344CB8AC3E}">
        <p14:creationId xmlns:p14="http://schemas.microsoft.com/office/powerpoint/2010/main" val="32642333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573213"/>
            <a:ext cx="10820400" cy="4205287"/>
          </a:xfrm>
          <a:prstGeom prst="rect">
            <a:avLst/>
          </a:prstGeom>
        </p:spPr>
        <p:txBody>
          <a:bodyPr>
            <a:normAutofit/>
          </a:bodyPr>
          <a:lstStyle/>
          <a:p>
            <a:pPr lvl="0"/>
            <a:r>
              <a:rPr lang="en-US"/>
              <a:t>Edit Master text styles</a:t>
            </a:r>
          </a:p>
        </p:txBody>
      </p:sp>
    </p:spTree>
    <p:extLst>
      <p:ext uri="{BB962C8B-B14F-4D97-AF65-F5344CB8AC3E}">
        <p14:creationId xmlns:p14="http://schemas.microsoft.com/office/powerpoint/2010/main" val="1799587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659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883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19016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731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394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9052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44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9572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95468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45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008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89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07778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3770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77434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52334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7881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282298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97E0D65-BFDF-4F4E-AA93-F57EBE7E9513}"/>
              </a:ext>
            </a:extLst>
          </p:cNvPr>
          <p:cNvSpPr>
            <a:spLocks noChangeArrowheads="1"/>
          </p:cNvSpPr>
          <p:nvPr userDrawn="1"/>
        </p:nvSpPr>
        <p:spPr bwMode="auto">
          <a:xfrm>
            <a:off x="0" y="17183"/>
            <a:ext cx="12192000" cy="6061645"/>
          </a:xfrm>
          <a:prstGeom prst="rect">
            <a:avLst/>
          </a:prstGeom>
          <a:solidFill>
            <a:srgbClr val="2674AE"/>
          </a:solidFill>
          <a:ln>
            <a:noFill/>
          </a:ln>
          <a:effectLst/>
        </p:spPr>
        <p:txBody>
          <a:bodyPr wrap="none" anchor="ctr"/>
          <a:lstStyle/>
          <a:p>
            <a:pPr>
              <a:defRPr/>
            </a:pPr>
            <a:endParaRPr lang="en-US" sz="4267">
              <a:cs typeface="+mn-cs"/>
            </a:endParaRPr>
          </a:p>
        </p:txBody>
      </p:sp>
      <p:sp>
        <p:nvSpPr>
          <p:cNvPr id="5" name="Rectangle 39"/>
          <p:cNvSpPr>
            <a:spLocks noGrp="1" noChangeArrowheads="1"/>
          </p:cNvSpPr>
          <p:nvPr>
            <p:ph type="ctrTitle" sz="quarter"/>
          </p:nvPr>
        </p:nvSpPr>
        <p:spPr>
          <a:xfrm>
            <a:off x="914400" y="2204571"/>
            <a:ext cx="10363200" cy="1143000"/>
          </a:xfrm>
          <a:prstGeom prst="rect">
            <a:avLst/>
          </a:prstGeom>
        </p:spPr>
        <p:txBody>
          <a:bodyPr lIns="91440" tIns="45720" rIns="91440" bIns="45720" anchor="ctr"/>
          <a:lstStyle>
            <a:lvl1pPr marL="0" indent="0">
              <a:tabLst>
                <a:tab pos="831830" algn="l"/>
              </a:tabLst>
              <a:defRPr sz="4800" baseline="0"/>
            </a:lvl1pPr>
          </a:lstStyle>
          <a:p>
            <a:pPr lvl="0"/>
            <a:r>
              <a:rPr lang="en-US" noProof="0" dirty="0"/>
              <a:t>Click to edit Master title style</a:t>
            </a:r>
          </a:p>
        </p:txBody>
      </p:sp>
      <p:sp>
        <p:nvSpPr>
          <p:cNvPr id="3" name="Rectangle 7">
            <a:extLst>
              <a:ext uri="{FF2B5EF4-FFF2-40B4-BE49-F238E27FC236}">
                <a16:creationId xmlns:a16="http://schemas.microsoft.com/office/drawing/2014/main" id="{C1CC3363-A105-1A40-9A3B-B9F690DD11B3}"/>
              </a:ext>
            </a:extLst>
          </p:cNvPr>
          <p:cNvSpPr>
            <a:spLocks noGrp="1" noChangeArrowheads="1"/>
          </p:cNvSpPr>
          <p:nvPr>
            <p:ph type="sldNum" sz="quarter" idx="10"/>
          </p:nvPr>
        </p:nvSpPr>
        <p:spPr>
          <a:ln/>
        </p:spPr>
        <p:txBody>
          <a:bodyPr/>
          <a:lstStyle>
            <a:lvl1pPr>
              <a:defRPr/>
            </a:lvl1pPr>
          </a:lstStyle>
          <a:p>
            <a:fld id="{67136BA2-72B9-934B-A722-83A47D40B47E}" type="slidenum">
              <a:rPr lang="en-US" altLang="en-US"/>
              <a:pPr/>
              <a:t>‹#›</a:t>
            </a:fld>
            <a:endParaRPr lang="en-US" altLang="en-US"/>
          </a:p>
        </p:txBody>
      </p:sp>
    </p:spTree>
    <p:extLst>
      <p:ext uri="{BB962C8B-B14F-4D97-AF65-F5344CB8AC3E}">
        <p14:creationId xmlns:p14="http://schemas.microsoft.com/office/powerpoint/2010/main" val="40383204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0B7E-4626-614A-99D7-29B1AC549318}"/>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55836542-B3A8-684F-81C6-1B4D63FCDAC0}"/>
              </a:ext>
            </a:extLst>
          </p:cNvPr>
          <p:cNvSpPr>
            <a:spLocks noGrp="1"/>
          </p:cNvSpPr>
          <p:nvPr>
            <p:ph type="sldNum" sz="quarter" idx="10"/>
          </p:nvPr>
        </p:nvSpPr>
        <p:spPr/>
        <p:txBody>
          <a:bodyPr/>
          <a:lstStyle/>
          <a:p>
            <a:fld id="{651B757F-C14A-B741-B454-7B185A1C2E7E}" type="slidenum">
              <a:rPr lang="en-US" altLang="en-US" smtClean="0"/>
              <a:pPr/>
              <a:t>‹#›</a:t>
            </a:fld>
            <a:endParaRPr lang="en-US" altLang="en-US" dirty="0"/>
          </a:p>
        </p:txBody>
      </p:sp>
      <p:sp>
        <p:nvSpPr>
          <p:cNvPr id="4" name="Content Placeholder 2">
            <a:extLst>
              <a:ext uri="{FF2B5EF4-FFF2-40B4-BE49-F238E27FC236}">
                <a16:creationId xmlns:a16="http://schemas.microsoft.com/office/drawing/2014/main" id="{D7EE037D-91F8-164B-A68B-CA5A8A91F42A}"/>
              </a:ext>
            </a:extLst>
          </p:cNvPr>
          <p:cNvSpPr>
            <a:spLocks noGrp="1"/>
          </p:cNvSpPr>
          <p:nvPr>
            <p:ph idx="1"/>
          </p:nvPr>
        </p:nvSpPr>
        <p:spPr>
          <a:xfrm>
            <a:off x="878418" y="1600200"/>
            <a:ext cx="10358967" cy="4356099"/>
          </a:xfrm>
        </p:spPr>
        <p:txBody>
          <a:bodyPr/>
          <a:lstStyle>
            <a:lvl1pPr>
              <a:defRPr sz="2667" baseline="0"/>
            </a:lvl1pPr>
            <a:lvl2pPr>
              <a:defRPr sz="2400" baseline="0"/>
            </a:lvl2pPr>
            <a:lvl3pPr>
              <a:defRPr sz="2133" baseline="0"/>
            </a:lvl3pPr>
            <a:lvl4pPr>
              <a:defRPr sz="1867" baseline="0"/>
            </a:lvl4pPr>
            <a:lvl5pPr>
              <a:defRPr sz="16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99675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 2-Column Text">
    <p:spTree>
      <p:nvGrpSpPr>
        <p:cNvPr id="1" name=""/>
        <p:cNvGrpSpPr/>
        <p:nvPr/>
      </p:nvGrpSpPr>
      <p:grpSpPr>
        <a:xfrm>
          <a:off x="0" y="0"/>
          <a:ext cx="0" cy="0"/>
          <a:chOff x="0" y="0"/>
          <a:chExt cx="0" cy="0"/>
        </a:xfrm>
      </p:grpSpPr>
      <p:sp>
        <p:nvSpPr>
          <p:cNvPr id="5" name="Line 5">
            <a:extLst>
              <a:ext uri="{FF2B5EF4-FFF2-40B4-BE49-F238E27FC236}">
                <a16:creationId xmlns:a16="http://schemas.microsoft.com/office/drawing/2014/main" id="{58FCE926-18AC-7D40-BD31-778A9E6CBDEA}"/>
              </a:ext>
            </a:extLst>
          </p:cNvPr>
          <p:cNvSpPr>
            <a:spLocks noChangeShapeType="1"/>
          </p:cNvSpPr>
          <p:nvPr userDrawn="1"/>
        </p:nvSpPr>
        <p:spPr bwMode="auto">
          <a:xfrm flipV="1">
            <a:off x="6089651" y="1695880"/>
            <a:ext cx="0" cy="4133419"/>
          </a:xfrm>
          <a:prstGeom prst="line">
            <a:avLst/>
          </a:prstGeom>
          <a:ln>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sz="2400" dirty="0">
              <a:ln>
                <a:solidFill>
                  <a:schemeClr val="bg2"/>
                </a:solidFill>
              </a:ln>
            </a:endParaRPr>
          </a:p>
        </p:txBody>
      </p:sp>
      <p:sp>
        <p:nvSpPr>
          <p:cNvPr id="3" name="Content Placeholder 2"/>
          <p:cNvSpPr>
            <a:spLocks noGrp="1"/>
          </p:cNvSpPr>
          <p:nvPr>
            <p:ph sz="half" idx="1" hasCustomPrompt="1"/>
          </p:nvPr>
        </p:nvSpPr>
        <p:spPr>
          <a:xfrm>
            <a:off x="903111"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1" hasCustomPrompt="1"/>
          </p:nvPr>
        </p:nvSpPr>
        <p:spPr>
          <a:xfrm>
            <a:off x="6276623"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57F118FF-09A0-5045-8039-32DF652BF26C}"/>
              </a:ext>
            </a:extLst>
          </p:cNvPr>
          <p:cNvSpPr>
            <a:spLocks noGrp="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8827A621-76DE-ED4A-A479-E7B00BF5D559}" type="slidenum">
              <a:rPr lang="en-US" altLang="en-US"/>
              <a:pPr/>
              <a:t>‹#›</a:t>
            </a:fld>
            <a:endParaRPr lang="en-US" altLang="en-US"/>
          </a:p>
        </p:txBody>
      </p:sp>
      <p:sp>
        <p:nvSpPr>
          <p:cNvPr id="8" name="Title 1">
            <a:extLst>
              <a:ext uri="{FF2B5EF4-FFF2-40B4-BE49-F238E27FC236}">
                <a16:creationId xmlns:a16="http://schemas.microsoft.com/office/drawing/2014/main" id="{5C72463C-1CE9-A941-8892-375C4617646B}"/>
              </a:ext>
            </a:extLst>
          </p:cNvPr>
          <p:cNvSpPr>
            <a:spLocks noGrp="1"/>
          </p:cNvSpPr>
          <p:nvPr>
            <p:ph type="title"/>
          </p:nvPr>
        </p:nvSpPr>
        <p:spPr>
          <a:xfrm>
            <a:off x="878419" y="225426"/>
            <a:ext cx="10392835" cy="913092"/>
          </a:xfrm>
        </p:spPr>
        <p:txBody>
          <a:bodyPr/>
          <a:lstStyle/>
          <a:p>
            <a:r>
              <a:rPr lang="en-US"/>
              <a:t>Click to edit Master title style</a:t>
            </a:r>
          </a:p>
        </p:txBody>
      </p:sp>
    </p:spTree>
    <p:extLst>
      <p:ext uri="{BB962C8B-B14F-4D97-AF65-F5344CB8AC3E}">
        <p14:creationId xmlns:p14="http://schemas.microsoft.com/office/powerpoint/2010/main" val="3364338796"/>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8" name="Chart Placeholder 7"/>
          <p:cNvSpPr>
            <a:spLocks noGrp="1"/>
          </p:cNvSpPr>
          <p:nvPr>
            <p:ph type="chart" sz="quarter" idx="11"/>
          </p:nvPr>
        </p:nvSpPr>
        <p:spPr>
          <a:xfrm>
            <a:off x="903113" y="1600201"/>
            <a:ext cx="5040489" cy="4356100"/>
          </a:xfrm>
        </p:spPr>
        <p:txBody>
          <a:bodyPr/>
          <a:lstStyle/>
          <a:p>
            <a:pPr lvl="0"/>
            <a:endParaRPr lang="en-US" noProof="0"/>
          </a:p>
        </p:txBody>
      </p:sp>
      <p:sp>
        <p:nvSpPr>
          <p:cNvPr id="6" name="Slide Number Placeholder 4">
            <a:extLst>
              <a:ext uri="{FF2B5EF4-FFF2-40B4-BE49-F238E27FC236}">
                <a16:creationId xmlns:a16="http://schemas.microsoft.com/office/drawing/2014/main" id="{484F98C5-1EAC-F142-8850-2BE261E3D860}"/>
              </a:ext>
            </a:extLst>
          </p:cNvPr>
          <p:cNvSpPr>
            <a:spLocks noGrp="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C7A38E5C-EECB-B84D-80F6-5463B0CBA805}" type="slidenum">
              <a:rPr lang="en-US" altLang="en-US"/>
              <a:pPr/>
              <a:t>‹#›</a:t>
            </a:fld>
            <a:endParaRPr lang="en-US" altLang="en-US"/>
          </a:p>
        </p:txBody>
      </p:sp>
      <p:sp>
        <p:nvSpPr>
          <p:cNvPr id="9" name="Title 1">
            <a:extLst>
              <a:ext uri="{FF2B5EF4-FFF2-40B4-BE49-F238E27FC236}">
                <a16:creationId xmlns:a16="http://schemas.microsoft.com/office/drawing/2014/main" id="{8A3C6577-972C-C748-9A9D-FBB174845449}"/>
              </a:ext>
            </a:extLst>
          </p:cNvPr>
          <p:cNvSpPr>
            <a:spLocks noGrp="1"/>
          </p:cNvSpPr>
          <p:nvPr>
            <p:ph type="title"/>
          </p:nvPr>
        </p:nvSpPr>
        <p:spPr>
          <a:xfrm>
            <a:off x="878419" y="225426"/>
            <a:ext cx="10392835" cy="913092"/>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FCBC1051-4AEF-CD41-BD0E-85F48EAF035C}"/>
              </a:ext>
            </a:extLst>
          </p:cNvPr>
          <p:cNvSpPr>
            <a:spLocks noGrp="1"/>
          </p:cNvSpPr>
          <p:nvPr>
            <p:ph sz="half" idx="13" hasCustomPrompt="1"/>
          </p:nvPr>
        </p:nvSpPr>
        <p:spPr>
          <a:xfrm>
            <a:off x="6228772" y="1600201"/>
            <a:ext cx="5093280"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5">
            <a:extLst>
              <a:ext uri="{FF2B5EF4-FFF2-40B4-BE49-F238E27FC236}">
                <a16:creationId xmlns:a16="http://schemas.microsoft.com/office/drawing/2014/main" id="{2E34B9BF-FE50-2248-8DA1-0ACFF143ECAF}"/>
              </a:ext>
            </a:extLst>
          </p:cNvPr>
          <p:cNvSpPr>
            <a:spLocks noChangeShapeType="1"/>
          </p:cNvSpPr>
          <p:nvPr userDrawn="1"/>
        </p:nvSpPr>
        <p:spPr bwMode="auto">
          <a:xfrm flipV="1">
            <a:off x="6089651" y="1695880"/>
            <a:ext cx="0" cy="4133419"/>
          </a:xfrm>
          <a:prstGeom prst="line">
            <a:avLst/>
          </a:prstGeom>
          <a:ln>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sz="2400" dirty="0">
              <a:ln>
                <a:solidFill>
                  <a:schemeClr val="bg2"/>
                </a:solidFill>
              </a:ln>
            </a:endParaRPr>
          </a:p>
        </p:txBody>
      </p:sp>
    </p:spTree>
    <p:extLst>
      <p:ext uri="{BB962C8B-B14F-4D97-AF65-F5344CB8AC3E}">
        <p14:creationId xmlns:p14="http://schemas.microsoft.com/office/powerpoint/2010/main" val="3402547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6091518" y="1"/>
            <a:ext cx="6100484" cy="6073833"/>
          </a:xfrm>
        </p:spPr>
        <p:txBody>
          <a:bodyPr/>
          <a:lstStyle/>
          <a:p>
            <a:pPr lvl="0"/>
            <a:endParaRPr lang="en-US" noProof="0" dirty="0"/>
          </a:p>
        </p:txBody>
      </p:sp>
      <p:sp>
        <p:nvSpPr>
          <p:cNvPr id="5" name="Rectangle 7">
            <a:extLst>
              <a:ext uri="{FF2B5EF4-FFF2-40B4-BE49-F238E27FC236}">
                <a16:creationId xmlns:a16="http://schemas.microsoft.com/office/drawing/2014/main" id="{F580F79D-3A30-9E4B-AC3F-C604690A5D19}"/>
              </a:ext>
            </a:extLst>
          </p:cNvPr>
          <p:cNvSpPr>
            <a:spLocks noGrp="1" noChangeArrowheads="1"/>
          </p:cNvSpPr>
          <p:nvPr>
            <p:ph type="sldNum" sz="quarter" idx="12"/>
          </p:nvPr>
        </p:nvSpPr>
        <p:spPr>
          <a:ln/>
        </p:spPr>
        <p:txBody>
          <a:bodyPr/>
          <a:lstStyle>
            <a:lvl1pPr>
              <a:defRPr/>
            </a:lvl1pPr>
          </a:lstStyle>
          <a:p>
            <a:fld id="{2D6351A8-0546-1C43-9C42-0838D74ABB91}" type="slidenum">
              <a:rPr lang="en-US" altLang="en-US"/>
              <a:pPr/>
              <a:t>‹#›</a:t>
            </a:fld>
            <a:endParaRPr lang="en-US" altLang="en-US"/>
          </a:p>
        </p:txBody>
      </p:sp>
      <p:sp>
        <p:nvSpPr>
          <p:cNvPr id="8" name="Title 1">
            <a:extLst>
              <a:ext uri="{FF2B5EF4-FFF2-40B4-BE49-F238E27FC236}">
                <a16:creationId xmlns:a16="http://schemas.microsoft.com/office/drawing/2014/main" id="{F3B2DB51-C66D-6648-AE47-16C9A7779D93}"/>
              </a:ext>
            </a:extLst>
          </p:cNvPr>
          <p:cNvSpPr>
            <a:spLocks noGrp="1"/>
          </p:cNvSpPr>
          <p:nvPr>
            <p:ph type="title" hasCustomPrompt="1"/>
          </p:nvPr>
        </p:nvSpPr>
        <p:spPr>
          <a:xfrm>
            <a:off x="878420" y="225426"/>
            <a:ext cx="5077881" cy="913092"/>
          </a:xfrm>
        </p:spPr>
        <p:txBody>
          <a:bodyPr/>
          <a:lstStyle>
            <a:lvl1pPr>
              <a:lnSpc>
                <a:spcPct val="90000"/>
              </a:lnSpc>
              <a:defRPr sz="2933" baseline="0"/>
            </a:lvl1pPr>
          </a:lstStyle>
          <a:p>
            <a:r>
              <a:rPr lang="en-US" dirty="0"/>
              <a:t>Click to edit </a:t>
            </a:r>
            <a:br>
              <a:rPr lang="en-US" dirty="0"/>
            </a:br>
            <a:r>
              <a:rPr lang="en-US" dirty="0"/>
              <a:t>Master title style</a:t>
            </a:r>
          </a:p>
        </p:txBody>
      </p:sp>
      <p:sp>
        <p:nvSpPr>
          <p:cNvPr id="9" name="Content Placeholder 2">
            <a:extLst>
              <a:ext uri="{FF2B5EF4-FFF2-40B4-BE49-F238E27FC236}">
                <a16:creationId xmlns:a16="http://schemas.microsoft.com/office/drawing/2014/main" id="{757E9A79-4EF2-FE4C-AD2A-5AA01B3E4FC8}"/>
              </a:ext>
            </a:extLst>
          </p:cNvPr>
          <p:cNvSpPr>
            <a:spLocks noGrp="1"/>
          </p:cNvSpPr>
          <p:nvPr>
            <p:ph sz="half" idx="1" hasCustomPrompt="1"/>
          </p:nvPr>
        </p:nvSpPr>
        <p:spPr>
          <a:xfrm>
            <a:off x="903111"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67476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xt + Photo 2">
    <p:spTree>
      <p:nvGrpSpPr>
        <p:cNvPr id="1" name=""/>
        <p:cNvGrpSpPr/>
        <p:nvPr/>
      </p:nvGrpSpPr>
      <p:grpSpPr>
        <a:xfrm>
          <a:off x="0" y="0"/>
          <a:ext cx="0" cy="0"/>
          <a:chOff x="0" y="0"/>
          <a:chExt cx="0" cy="0"/>
        </a:xfrm>
      </p:grpSpPr>
      <p:sp>
        <p:nvSpPr>
          <p:cNvPr id="5" name="Picture Placeholder 6"/>
          <p:cNvSpPr>
            <a:spLocks noGrp="1"/>
          </p:cNvSpPr>
          <p:nvPr>
            <p:ph type="pic" sz="quarter" idx="11"/>
          </p:nvPr>
        </p:nvSpPr>
        <p:spPr>
          <a:xfrm>
            <a:off x="2" y="-1"/>
            <a:ext cx="6100484" cy="6073833"/>
          </a:xfrm>
        </p:spPr>
        <p:txBody>
          <a:bodyPr/>
          <a:lstStyle/>
          <a:p>
            <a:pPr lvl="0"/>
            <a:endParaRPr lang="en-US" noProof="0" dirty="0"/>
          </a:p>
        </p:txBody>
      </p:sp>
      <p:sp>
        <p:nvSpPr>
          <p:cNvPr id="7" name="Rectangle 7">
            <a:extLst>
              <a:ext uri="{FF2B5EF4-FFF2-40B4-BE49-F238E27FC236}">
                <a16:creationId xmlns:a16="http://schemas.microsoft.com/office/drawing/2014/main" id="{4718264B-E894-FD4B-9A29-80F4C8E96E82}"/>
              </a:ext>
            </a:extLst>
          </p:cNvPr>
          <p:cNvSpPr>
            <a:spLocks noGrp="1" noChangeArrowheads="1"/>
          </p:cNvSpPr>
          <p:nvPr>
            <p:ph type="sldNum" sz="quarter" idx="12"/>
          </p:nvPr>
        </p:nvSpPr>
        <p:spPr>
          <a:ln/>
        </p:spPr>
        <p:txBody>
          <a:bodyPr/>
          <a:lstStyle>
            <a:lvl1pPr>
              <a:defRPr/>
            </a:lvl1pPr>
          </a:lstStyle>
          <a:p>
            <a:fld id="{8E2D94FA-48A1-344C-A9EE-808DEC564357}" type="slidenum">
              <a:rPr lang="en-US" altLang="en-US"/>
              <a:pPr/>
              <a:t>‹#›</a:t>
            </a:fld>
            <a:endParaRPr lang="en-US" altLang="en-US"/>
          </a:p>
        </p:txBody>
      </p:sp>
      <p:sp>
        <p:nvSpPr>
          <p:cNvPr id="12" name="Content Placeholder 2">
            <a:extLst>
              <a:ext uri="{FF2B5EF4-FFF2-40B4-BE49-F238E27FC236}">
                <a16:creationId xmlns:a16="http://schemas.microsoft.com/office/drawing/2014/main" id="{A7BCD321-8A41-9041-85C9-62EDEC75A3B0}"/>
              </a:ext>
            </a:extLst>
          </p:cNvPr>
          <p:cNvSpPr>
            <a:spLocks noGrp="1"/>
          </p:cNvSpPr>
          <p:nvPr>
            <p:ph sz="half" idx="13" hasCustomPrompt="1"/>
          </p:nvPr>
        </p:nvSpPr>
        <p:spPr>
          <a:xfrm>
            <a:off x="6389511"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14B3F9E-01C9-3D4E-8140-315E6F1A09F0}"/>
              </a:ext>
            </a:extLst>
          </p:cNvPr>
          <p:cNvSpPr>
            <a:spLocks noGrp="1"/>
          </p:cNvSpPr>
          <p:nvPr>
            <p:ph type="title" hasCustomPrompt="1"/>
          </p:nvPr>
        </p:nvSpPr>
        <p:spPr>
          <a:xfrm>
            <a:off x="6364820" y="225426"/>
            <a:ext cx="5077881" cy="913092"/>
          </a:xfrm>
        </p:spPr>
        <p:txBody>
          <a:bodyPr/>
          <a:lstStyle>
            <a:lvl1pPr>
              <a:lnSpc>
                <a:spcPct val="90000"/>
              </a:lnSpc>
              <a:defRPr sz="2933" baseline="0"/>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3016309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xt + Inset Photo">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6098691" y="1757251"/>
            <a:ext cx="5178909" cy="3791903"/>
          </a:xfrm>
        </p:spPr>
        <p:txBody>
          <a:bodyPr/>
          <a:lstStyle/>
          <a:p>
            <a:pPr lvl="0"/>
            <a:endParaRPr lang="en-US" noProof="0" dirty="0"/>
          </a:p>
        </p:txBody>
      </p:sp>
      <p:sp>
        <p:nvSpPr>
          <p:cNvPr id="5" name="Rectangle 7">
            <a:extLst>
              <a:ext uri="{FF2B5EF4-FFF2-40B4-BE49-F238E27FC236}">
                <a16:creationId xmlns:a16="http://schemas.microsoft.com/office/drawing/2014/main" id="{C7C9D9B1-AD2F-3A48-8E78-86CCEB8C6D16}"/>
              </a:ext>
            </a:extLst>
          </p:cNvPr>
          <p:cNvSpPr>
            <a:spLocks noGrp="1" noChangeArrowheads="1"/>
          </p:cNvSpPr>
          <p:nvPr>
            <p:ph type="sldNum" sz="quarter" idx="12"/>
          </p:nvPr>
        </p:nvSpPr>
        <p:spPr>
          <a:ln/>
        </p:spPr>
        <p:txBody>
          <a:bodyPr/>
          <a:lstStyle>
            <a:lvl1pPr>
              <a:defRPr/>
            </a:lvl1pPr>
          </a:lstStyle>
          <a:p>
            <a:fld id="{E8164C84-4EBB-174B-B7A6-F8BF343BC3D1}" type="slidenum">
              <a:rPr lang="en-US" altLang="en-US"/>
              <a:pPr/>
              <a:t>‹#›</a:t>
            </a:fld>
            <a:endParaRPr lang="en-US" altLang="en-US"/>
          </a:p>
        </p:txBody>
      </p:sp>
      <p:sp>
        <p:nvSpPr>
          <p:cNvPr id="6" name="Title 1">
            <a:extLst>
              <a:ext uri="{FF2B5EF4-FFF2-40B4-BE49-F238E27FC236}">
                <a16:creationId xmlns:a16="http://schemas.microsoft.com/office/drawing/2014/main" id="{466BA6F2-DFB8-2946-9794-3DFCC1B64339}"/>
              </a:ext>
            </a:extLst>
          </p:cNvPr>
          <p:cNvSpPr>
            <a:spLocks noGrp="1"/>
          </p:cNvSpPr>
          <p:nvPr>
            <p:ph type="title"/>
          </p:nvPr>
        </p:nvSpPr>
        <p:spPr>
          <a:xfrm>
            <a:off x="878419" y="225426"/>
            <a:ext cx="10392835" cy="913092"/>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09B3F134-C582-5C47-81CD-2C86606922A6}"/>
              </a:ext>
            </a:extLst>
          </p:cNvPr>
          <p:cNvSpPr>
            <a:spLocks noGrp="1"/>
          </p:cNvSpPr>
          <p:nvPr>
            <p:ph sz="half" idx="1" hasCustomPrompt="1"/>
          </p:nvPr>
        </p:nvSpPr>
        <p:spPr>
          <a:xfrm>
            <a:off x="903111"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57181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0" y="376844"/>
            <a:ext cx="12192000" cy="5696989"/>
          </a:xfrm>
        </p:spPr>
        <p:txBody>
          <a:bodyPr/>
          <a:lstStyle/>
          <a:p>
            <a:pPr lvl="0"/>
            <a:endParaRPr lang="en-US" noProof="0" dirty="0"/>
          </a:p>
        </p:txBody>
      </p:sp>
      <p:sp>
        <p:nvSpPr>
          <p:cNvPr id="3" name="Rectangle 7">
            <a:extLst>
              <a:ext uri="{FF2B5EF4-FFF2-40B4-BE49-F238E27FC236}">
                <a16:creationId xmlns:a16="http://schemas.microsoft.com/office/drawing/2014/main" id="{7A172B8F-BAA8-3742-96E2-905C1AB235C4}"/>
              </a:ext>
            </a:extLst>
          </p:cNvPr>
          <p:cNvSpPr>
            <a:spLocks noGrp="1" noChangeArrowheads="1"/>
          </p:cNvSpPr>
          <p:nvPr>
            <p:ph type="sldNum" sz="quarter" idx="12"/>
          </p:nvPr>
        </p:nvSpPr>
        <p:spPr>
          <a:ln/>
        </p:spPr>
        <p:txBody>
          <a:bodyPr/>
          <a:lstStyle>
            <a:lvl1pPr>
              <a:defRPr/>
            </a:lvl1pPr>
          </a:lstStyle>
          <a:p>
            <a:fld id="{3FB7547A-44E5-2742-A218-597A939081B9}" type="slidenum">
              <a:rPr lang="en-US" altLang="en-US"/>
              <a:pPr/>
              <a:t>‹#›</a:t>
            </a:fld>
            <a:endParaRPr lang="en-US" altLang="en-US"/>
          </a:p>
        </p:txBody>
      </p:sp>
    </p:spTree>
    <p:extLst>
      <p:ext uri="{BB962C8B-B14F-4D97-AF65-F5344CB8AC3E}">
        <p14:creationId xmlns:p14="http://schemas.microsoft.com/office/powerpoint/2010/main" val="5680923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hoto + Caption">
    <p:spTree>
      <p:nvGrpSpPr>
        <p:cNvPr id="1" name=""/>
        <p:cNvGrpSpPr/>
        <p:nvPr/>
      </p:nvGrpSpPr>
      <p:grpSpPr>
        <a:xfrm>
          <a:off x="0" y="0"/>
          <a:ext cx="0" cy="0"/>
          <a:chOff x="0" y="0"/>
          <a:chExt cx="0" cy="0"/>
        </a:xfrm>
      </p:grpSpPr>
      <p:sp>
        <p:nvSpPr>
          <p:cNvPr id="2" name="Title 1"/>
          <p:cNvSpPr>
            <a:spLocks noGrp="1"/>
          </p:cNvSpPr>
          <p:nvPr>
            <p:ph type="title"/>
          </p:nvPr>
        </p:nvSpPr>
        <p:spPr>
          <a:xfrm>
            <a:off x="912286" y="5612155"/>
            <a:ext cx="10358967" cy="342900"/>
          </a:xfrm>
          <a:prstGeom prst="rect">
            <a:avLst/>
          </a:prstGeom>
        </p:spPr>
        <p:txBody>
          <a:bodyPr/>
          <a:lstStyle>
            <a:lvl1pPr algn="r">
              <a:defRPr sz="2133" b="0" i="0" baseline="0">
                <a:solidFill>
                  <a:schemeClr val="tx1"/>
                </a:solidFill>
              </a:defRPr>
            </a:lvl1pPr>
          </a:lstStyle>
          <a:p>
            <a:r>
              <a:rPr lang="en-US" dirty="0"/>
              <a:t>Click to edit Master title style</a:t>
            </a:r>
          </a:p>
        </p:txBody>
      </p:sp>
      <p:sp>
        <p:nvSpPr>
          <p:cNvPr id="5" name="Picture Placeholder 10"/>
          <p:cNvSpPr>
            <a:spLocks noGrp="1"/>
          </p:cNvSpPr>
          <p:nvPr>
            <p:ph type="pic" sz="quarter" idx="11"/>
          </p:nvPr>
        </p:nvSpPr>
        <p:spPr>
          <a:xfrm>
            <a:off x="0" y="376844"/>
            <a:ext cx="12192000" cy="5120640"/>
          </a:xfrm>
        </p:spPr>
        <p:txBody>
          <a:bodyPr/>
          <a:lstStyle/>
          <a:p>
            <a:pPr lvl="0"/>
            <a:endParaRPr lang="en-US" noProof="0" dirty="0"/>
          </a:p>
        </p:txBody>
      </p:sp>
      <p:sp>
        <p:nvSpPr>
          <p:cNvPr id="4" name="Rectangle 7">
            <a:extLst>
              <a:ext uri="{FF2B5EF4-FFF2-40B4-BE49-F238E27FC236}">
                <a16:creationId xmlns:a16="http://schemas.microsoft.com/office/drawing/2014/main" id="{236EF39E-53EC-9D4C-8CF5-4E0F074CA0F9}"/>
              </a:ext>
            </a:extLst>
          </p:cNvPr>
          <p:cNvSpPr>
            <a:spLocks noGrp="1" noChangeArrowheads="1"/>
          </p:cNvSpPr>
          <p:nvPr>
            <p:ph type="sldNum" sz="quarter" idx="12"/>
          </p:nvPr>
        </p:nvSpPr>
        <p:spPr>
          <a:ln/>
        </p:spPr>
        <p:txBody>
          <a:bodyPr/>
          <a:lstStyle>
            <a:lvl1pPr>
              <a:defRPr/>
            </a:lvl1pPr>
          </a:lstStyle>
          <a:p>
            <a:fld id="{7B362AB2-5FA0-314A-BC43-59CD607A6585}" type="slidenum">
              <a:rPr lang="en-US" altLang="en-US"/>
              <a:pPr/>
              <a:t>‹#›</a:t>
            </a:fld>
            <a:endParaRPr lang="en-US" altLang="en-US" dirty="0"/>
          </a:p>
        </p:txBody>
      </p:sp>
    </p:spTree>
    <p:extLst>
      <p:ext uri="{BB962C8B-B14F-4D97-AF65-F5344CB8AC3E}">
        <p14:creationId xmlns:p14="http://schemas.microsoft.com/office/powerpoint/2010/main" val="15618161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4305BDC-3002-EB44-84E7-BE4B7228E040}"/>
              </a:ext>
            </a:extLst>
          </p:cNvPr>
          <p:cNvSpPr>
            <a:spLocks noGrp="1" noChangeArrowheads="1"/>
          </p:cNvSpPr>
          <p:nvPr>
            <p:ph type="sldNum" sz="quarter" idx="10"/>
          </p:nvPr>
        </p:nvSpPr>
        <p:spPr>
          <a:ln/>
        </p:spPr>
        <p:txBody>
          <a:bodyPr/>
          <a:lstStyle>
            <a:lvl1pPr>
              <a:defRPr/>
            </a:lvl1pPr>
          </a:lstStyle>
          <a:p>
            <a:fld id="{74FFF898-57C7-8D44-802E-EEEB9DBFAEBA}" type="slidenum">
              <a:rPr lang="en-US" altLang="en-US"/>
              <a:pPr/>
              <a:t>‹#›</a:t>
            </a:fld>
            <a:endParaRPr lang="en-US" altLang="en-US"/>
          </a:p>
        </p:txBody>
      </p:sp>
      <p:sp>
        <p:nvSpPr>
          <p:cNvPr id="4" name="Title 1">
            <a:extLst>
              <a:ext uri="{FF2B5EF4-FFF2-40B4-BE49-F238E27FC236}">
                <a16:creationId xmlns:a16="http://schemas.microsoft.com/office/drawing/2014/main" id="{CA70146B-00DF-5145-9D76-4E70E8014A01}"/>
              </a:ext>
            </a:extLst>
          </p:cNvPr>
          <p:cNvSpPr>
            <a:spLocks noGrp="1"/>
          </p:cNvSpPr>
          <p:nvPr>
            <p:ph type="title"/>
          </p:nvPr>
        </p:nvSpPr>
        <p:spPr>
          <a:xfrm>
            <a:off x="878419" y="225426"/>
            <a:ext cx="10392835" cy="913092"/>
          </a:xfrm>
        </p:spPr>
        <p:txBody>
          <a:bodyPr/>
          <a:lstStyle/>
          <a:p>
            <a:r>
              <a:rPr lang="en-US"/>
              <a:t>Click to edit Master title style</a:t>
            </a:r>
          </a:p>
        </p:txBody>
      </p:sp>
    </p:spTree>
    <p:extLst>
      <p:ext uri="{BB962C8B-B14F-4D97-AF65-F5344CB8AC3E}">
        <p14:creationId xmlns:p14="http://schemas.microsoft.com/office/powerpoint/2010/main" val="4584981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97E0D65-BFDF-4F4E-AA93-F57EBE7E9513}"/>
              </a:ext>
            </a:extLst>
          </p:cNvPr>
          <p:cNvSpPr>
            <a:spLocks noChangeArrowheads="1"/>
          </p:cNvSpPr>
          <p:nvPr userDrawn="1"/>
        </p:nvSpPr>
        <p:spPr bwMode="auto">
          <a:xfrm>
            <a:off x="0" y="17184"/>
            <a:ext cx="12192000" cy="6061645"/>
          </a:xfrm>
          <a:prstGeom prst="rect">
            <a:avLst/>
          </a:prstGeom>
          <a:solidFill>
            <a:srgbClr val="2674AE"/>
          </a:solidFill>
          <a:ln>
            <a:noFill/>
          </a:ln>
          <a:effectLst/>
        </p:spPr>
        <p:txBody>
          <a:bodyPr wrap="none" anchor="ctr"/>
          <a:lstStyle/>
          <a:p>
            <a:pPr>
              <a:defRPr/>
            </a:pPr>
            <a:endParaRPr lang="en-US" sz="2400" dirty="0">
              <a:cs typeface="+mn-cs"/>
            </a:endParaRPr>
          </a:p>
        </p:txBody>
      </p:sp>
      <p:sp>
        <p:nvSpPr>
          <p:cNvPr id="5" name="Rectangle 39"/>
          <p:cNvSpPr>
            <a:spLocks noGrp="1" noChangeArrowheads="1"/>
          </p:cNvSpPr>
          <p:nvPr>
            <p:ph type="ctrTitle" sz="quarter"/>
          </p:nvPr>
        </p:nvSpPr>
        <p:spPr>
          <a:xfrm>
            <a:off x="914400" y="2204571"/>
            <a:ext cx="10363200" cy="1143000"/>
          </a:xfrm>
          <a:prstGeom prst="rect">
            <a:avLst/>
          </a:prstGeom>
        </p:spPr>
        <p:txBody>
          <a:bodyPr lIns="91440" tIns="45720" rIns="91440" bIns="45720" anchor="ctr"/>
          <a:lstStyle>
            <a:lvl1pPr marL="0" indent="0">
              <a:tabLst>
                <a:tab pos="831810" algn="l"/>
              </a:tabLst>
              <a:defRPr sz="4800" baseline="0"/>
            </a:lvl1pPr>
          </a:lstStyle>
          <a:p>
            <a:pPr lvl="0"/>
            <a:r>
              <a:rPr lang="en-US" noProof="0" dirty="0"/>
              <a:t>Click to edit Master title style</a:t>
            </a:r>
          </a:p>
        </p:txBody>
      </p:sp>
      <p:sp>
        <p:nvSpPr>
          <p:cNvPr id="3" name="Rectangle 7">
            <a:extLst>
              <a:ext uri="{FF2B5EF4-FFF2-40B4-BE49-F238E27FC236}">
                <a16:creationId xmlns:a16="http://schemas.microsoft.com/office/drawing/2014/main" id="{C1CC3363-A105-1A40-9A3B-B9F690DD11B3}"/>
              </a:ext>
            </a:extLst>
          </p:cNvPr>
          <p:cNvSpPr>
            <a:spLocks noGrp="1" noChangeArrowheads="1"/>
          </p:cNvSpPr>
          <p:nvPr>
            <p:ph type="sldNum" sz="quarter" idx="10"/>
          </p:nvPr>
        </p:nvSpPr>
        <p:spPr>
          <a:ln/>
        </p:spPr>
        <p:txBody>
          <a:bodyPr/>
          <a:lstStyle>
            <a:lvl1pPr>
              <a:defRPr/>
            </a:lvl1pPr>
          </a:lstStyle>
          <a:p>
            <a:fld id="{67136BA2-72B9-934B-A722-83A47D40B47E}" type="slidenum">
              <a:rPr lang="en-US" altLang="en-US"/>
              <a:pPr/>
              <a:t>‹#›</a:t>
            </a:fld>
            <a:endParaRPr lang="en-US" altLang="en-US" dirty="0"/>
          </a:p>
        </p:txBody>
      </p:sp>
    </p:spTree>
    <p:extLst>
      <p:ext uri="{BB962C8B-B14F-4D97-AF65-F5344CB8AC3E}">
        <p14:creationId xmlns:p14="http://schemas.microsoft.com/office/powerpoint/2010/main" val="3976764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0B7E-4626-614A-99D7-29B1AC549318}"/>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55836542-B3A8-684F-81C6-1B4D63FCDAC0}"/>
              </a:ext>
            </a:extLst>
          </p:cNvPr>
          <p:cNvSpPr>
            <a:spLocks noGrp="1"/>
          </p:cNvSpPr>
          <p:nvPr>
            <p:ph type="sldNum" sz="quarter" idx="10"/>
          </p:nvPr>
        </p:nvSpPr>
        <p:spPr/>
        <p:txBody>
          <a:bodyPr/>
          <a:lstStyle/>
          <a:p>
            <a:fld id="{651B757F-C14A-B741-B454-7B185A1C2E7E}" type="slidenum">
              <a:rPr lang="en-US" altLang="en-US" smtClean="0"/>
              <a:pPr/>
              <a:t>‹#›</a:t>
            </a:fld>
            <a:endParaRPr lang="en-US" altLang="en-US" dirty="0"/>
          </a:p>
        </p:txBody>
      </p:sp>
      <p:sp>
        <p:nvSpPr>
          <p:cNvPr id="4" name="Content Placeholder 2">
            <a:extLst>
              <a:ext uri="{FF2B5EF4-FFF2-40B4-BE49-F238E27FC236}">
                <a16:creationId xmlns:a16="http://schemas.microsoft.com/office/drawing/2014/main" id="{D7EE037D-91F8-164B-A68B-CA5A8A91F42A}"/>
              </a:ext>
            </a:extLst>
          </p:cNvPr>
          <p:cNvSpPr>
            <a:spLocks noGrp="1"/>
          </p:cNvSpPr>
          <p:nvPr>
            <p:ph idx="1"/>
          </p:nvPr>
        </p:nvSpPr>
        <p:spPr>
          <a:xfrm>
            <a:off x="878419" y="1600201"/>
            <a:ext cx="10358967" cy="4356099"/>
          </a:xfrm>
        </p:spPr>
        <p:txBody>
          <a:bodyPr/>
          <a:lstStyle>
            <a:lvl1pPr>
              <a:defRPr sz="2667" baseline="0"/>
            </a:lvl1pPr>
            <a:lvl2pPr>
              <a:defRPr sz="2400" baseline="0"/>
            </a:lvl2pPr>
            <a:lvl3pPr>
              <a:defRPr sz="2133" baseline="0"/>
            </a:lvl3pPr>
            <a:lvl4pPr>
              <a:defRPr sz="1867" baseline="0"/>
            </a:lvl4pPr>
            <a:lvl5pPr>
              <a:defRPr sz="16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47848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4305BDC-3002-EB44-84E7-BE4B7228E040}"/>
              </a:ext>
            </a:extLst>
          </p:cNvPr>
          <p:cNvSpPr>
            <a:spLocks noGrp="1" noChangeArrowheads="1"/>
          </p:cNvSpPr>
          <p:nvPr>
            <p:ph type="sldNum" sz="quarter" idx="10"/>
          </p:nvPr>
        </p:nvSpPr>
        <p:spPr>
          <a:ln/>
        </p:spPr>
        <p:txBody>
          <a:bodyPr/>
          <a:lstStyle>
            <a:lvl1pPr>
              <a:defRPr/>
            </a:lvl1pPr>
          </a:lstStyle>
          <a:p>
            <a:fld id="{74FFF898-57C7-8D44-802E-EEEB9DBFAEBA}" type="slidenum">
              <a:rPr lang="en-US" altLang="en-US"/>
              <a:pPr/>
              <a:t>‹#›</a:t>
            </a:fld>
            <a:endParaRPr lang="en-US" altLang="en-US" dirty="0"/>
          </a:p>
        </p:txBody>
      </p:sp>
      <p:sp>
        <p:nvSpPr>
          <p:cNvPr id="4" name="Title 1">
            <a:extLst>
              <a:ext uri="{FF2B5EF4-FFF2-40B4-BE49-F238E27FC236}">
                <a16:creationId xmlns:a16="http://schemas.microsoft.com/office/drawing/2014/main" id="{CA70146B-00DF-5145-9D76-4E70E8014A01}"/>
              </a:ext>
            </a:extLst>
          </p:cNvPr>
          <p:cNvSpPr>
            <a:spLocks noGrp="1"/>
          </p:cNvSpPr>
          <p:nvPr>
            <p:ph type="title"/>
          </p:nvPr>
        </p:nvSpPr>
        <p:spPr>
          <a:xfrm>
            <a:off x="878420" y="225427"/>
            <a:ext cx="10392835" cy="913092"/>
          </a:xfrm>
        </p:spPr>
        <p:txBody>
          <a:bodyPr/>
          <a:lstStyle/>
          <a:p>
            <a:r>
              <a:rPr lang="en-US"/>
              <a:t>Click to edit Master title style</a:t>
            </a:r>
          </a:p>
        </p:txBody>
      </p:sp>
    </p:spTree>
    <p:extLst>
      <p:ext uri="{BB962C8B-B14F-4D97-AF65-F5344CB8AC3E}">
        <p14:creationId xmlns:p14="http://schemas.microsoft.com/office/powerpoint/2010/main" val="7239845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2CA8D4-1A8D-DB0E-99F2-3F2E6CCB1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8178B8-7084-A3BD-EA8A-CEC6F43333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BCF600-2AD5-5B93-6141-1E0AEE5A3060}"/>
              </a:ext>
            </a:extLst>
          </p:cNvPr>
          <p:cNvSpPr>
            <a:spLocks noGrp="1" noChangeArrowheads="1"/>
          </p:cNvSpPr>
          <p:nvPr>
            <p:ph type="sldNum" sz="quarter" idx="12"/>
          </p:nvPr>
        </p:nvSpPr>
        <p:spPr>
          <a:ln/>
        </p:spPr>
        <p:txBody>
          <a:bodyPr/>
          <a:lstStyle>
            <a:lvl1pPr>
              <a:defRPr/>
            </a:lvl1pPr>
          </a:lstStyle>
          <a:p>
            <a:pPr>
              <a:defRPr/>
            </a:pPr>
            <a:fld id="{454FFC1D-0968-184A-B6F7-D41234E5BB88}" type="slidenum">
              <a:rPr lang="en-US" altLang="en-US"/>
              <a:pPr>
                <a:defRPr/>
              </a:pPr>
              <a:t>‹#›</a:t>
            </a:fld>
            <a:endParaRPr lang="en-US" altLang="en-US"/>
          </a:p>
        </p:txBody>
      </p:sp>
    </p:spTree>
    <p:extLst>
      <p:ext uri="{BB962C8B-B14F-4D97-AF65-F5344CB8AC3E}">
        <p14:creationId xmlns:p14="http://schemas.microsoft.com/office/powerpoint/2010/main" val="747454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900090-C849-038C-A872-9FA2DD8106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A1D56C-844E-9882-584D-FB9E3E42BB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104060-6C46-EC73-7C8F-B9A0B33D94C5}"/>
              </a:ext>
            </a:extLst>
          </p:cNvPr>
          <p:cNvSpPr>
            <a:spLocks noGrp="1" noChangeArrowheads="1"/>
          </p:cNvSpPr>
          <p:nvPr>
            <p:ph type="sldNum" sz="quarter" idx="12"/>
          </p:nvPr>
        </p:nvSpPr>
        <p:spPr>
          <a:ln/>
        </p:spPr>
        <p:txBody>
          <a:bodyPr/>
          <a:lstStyle>
            <a:lvl1pPr>
              <a:defRPr/>
            </a:lvl1pPr>
          </a:lstStyle>
          <a:p>
            <a:pPr>
              <a:defRPr/>
            </a:pPr>
            <a:fld id="{F336DD35-5A92-A442-BF53-2616605D1A8E}" type="slidenum">
              <a:rPr lang="en-US" altLang="en-US"/>
              <a:pPr>
                <a:defRPr/>
              </a:pPr>
              <a:t>‹#›</a:t>
            </a:fld>
            <a:endParaRPr lang="en-US" altLang="en-US"/>
          </a:p>
        </p:txBody>
      </p:sp>
    </p:spTree>
    <p:extLst>
      <p:ext uri="{BB962C8B-B14F-4D97-AF65-F5344CB8AC3E}">
        <p14:creationId xmlns:p14="http://schemas.microsoft.com/office/powerpoint/2010/main" val="36547290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78A911-5DA8-8FBC-55B0-B1D88F7CE0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506840-811E-273B-0DA9-9AC8CD931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59733E-409A-BB25-2C25-78D8ADDFE854}"/>
              </a:ext>
            </a:extLst>
          </p:cNvPr>
          <p:cNvSpPr>
            <a:spLocks noGrp="1" noChangeArrowheads="1"/>
          </p:cNvSpPr>
          <p:nvPr>
            <p:ph type="sldNum" sz="quarter" idx="12"/>
          </p:nvPr>
        </p:nvSpPr>
        <p:spPr>
          <a:ln/>
        </p:spPr>
        <p:txBody>
          <a:bodyPr/>
          <a:lstStyle>
            <a:lvl1pPr>
              <a:defRPr/>
            </a:lvl1pPr>
          </a:lstStyle>
          <a:p>
            <a:pPr>
              <a:defRPr/>
            </a:pPr>
            <a:fld id="{B8836CCC-A697-D44B-8ADF-356BE26E61CF}" type="slidenum">
              <a:rPr lang="en-US" altLang="en-US"/>
              <a:pPr>
                <a:defRPr/>
              </a:pPr>
              <a:t>‹#›</a:t>
            </a:fld>
            <a:endParaRPr lang="en-US" altLang="en-US"/>
          </a:p>
        </p:txBody>
      </p:sp>
    </p:spTree>
    <p:extLst>
      <p:ext uri="{BB962C8B-B14F-4D97-AF65-F5344CB8AC3E}">
        <p14:creationId xmlns:p14="http://schemas.microsoft.com/office/powerpoint/2010/main" val="33011592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F7C9DC-BA46-503F-FEDB-4EC917B567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4B8CD0-3DC3-C3DC-4D65-582868BF5C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0C02F0-44E9-A5AA-DB3D-6B465A014515}"/>
              </a:ext>
            </a:extLst>
          </p:cNvPr>
          <p:cNvSpPr>
            <a:spLocks noGrp="1" noChangeArrowheads="1"/>
          </p:cNvSpPr>
          <p:nvPr>
            <p:ph type="sldNum" sz="quarter" idx="12"/>
          </p:nvPr>
        </p:nvSpPr>
        <p:spPr>
          <a:ln/>
        </p:spPr>
        <p:txBody>
          <a:bodyPr/>
          <a:lstStyle>
            <a:lvl1pPr>
              <a:defRPr/>
            </a:lvl1pPr>
          </a:lstStyle>
          <a:p>
            <a:pPr>
              <a:defRPr/>
            </a:pPr>
            <a:fld id="{842FD2DA-BC91-F24E-BAA2-8852EB9B9B08}" type="slidenum">
              <a:rPr lang="en-US" altLang="en-US"/>
              <a:pPr>
                <a:defRPr/>
              </a:pPr>
              <a:t>‹#›</a:t>
            </a:fld>
            <a:endParaRPr lang="en-US" altLang="en-US"/>
          </a:p>
        </p:txBody>
      </p:sp>
    </p:spTree>
    <p:extLst>
      <p:ext uri="{BB962C8B-B14F-4D97-AF65-F5344CB8AC3E}">
        <p14:creationId xmlns:p14="http://schemas.microsoft.com/office/powerpoint/2010/main" val="8284204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C30B61-1602-6FD0-0685-AFA13B2E98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73CBDEE-66A5-44AB-D306-C9A5A97F59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7B58EFD-1124-B471-0C80-87ACFE259682}"/>
              </a:ext>
            </a:extLst>
          </p:cNvPr>
          <p:cNvSpPr>
            <a:spLocks noGrp="1" noChangeArrowheads="1"/>
          </p:cNvSpPr>
          <p:nvPr>
            <p:ph type="sldNum" sz="quarter" idx="12"/>
          </p:nvPr>
        </p:nvSpPr>
        <p:spPr>
          <a:ln/>
        </p:spPr>
        <p:txBody>
          <a:bodyPr/>
          <a:lstStyle>
            <a:lvl1pPr>
              <a:defRPr/>
            </a:lvl1pPr>
          </a:lstStyle>
          <a:p>
            <a:pPr>
              <a:defRPr/>
            </a:pPr>
            <a:fld id="{431432C2-1207-F549-83BF-CDA415C72FBB}" type="slidenum">
              <a:rPr lang="en-US" altLang="en-US"/>
              <a:pPr>
                <a:defRPr/>
              </a:pPr>
              <a:t>‹#›</a:t>
            </a:fld>
            <a:endParaRPr lang="en-US" altLang="en-US"/>
          </a:p>
        </p:txBody>
      </p:sp>
    </p:spTree>
    <p:extLst>
      <p:ext uri="{BB962C8B-B14F-4D97-AF65-F5344CB8AC3E}">
        <p14:creationId xmlns:p14="http://schemas.microsoft.com/office/powerpoint/2010/main" val="1365892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5DF103-76DE-C12F-BB0C-BC5B8AB783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BB9BAC-BBD4-A7B6-9EC1-18C4F94EF3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EBF7FDF-4D8D-7223-AD08-A71FADA96807}"/>
              </a:ext>
            </a:extLst>
          </p:cNvPr>
          <p:cNvSpPr>
            <a:spLocks noGrp="1" noChangeArrowheads="1"/>
          </p:cNvSpPr>
          <p:nvPr>
            <p:ph type="sldNum" sz="quarter" idx="12"/>
          </p:nvPr>
        </p:nvSpPr>
        <p:spPr>
          <a:ln/>
        </p:spPr>
        <p:txBody>
          <a:bodyPr/>
          <a:lstStyle>
            <a:lvl1pPr>
              <a:defRPr/>
            </a:lvl1pPr>
          </a:lstStyle>
          <a:p>
            <a:pPr>
              <a:defRPr/>
            </a:pPr>
            <a:fld id="{CE3E54B9-2C8C-4D4A-98BD-D6610957DA58}" type="slidenum">
              <a:rPr lang="en-US" altLang="en-US"/>
              <a:pPr>
                <a:defRPr/>
              </a:pPr>
              <a:t>‹#›</a:t>
            </a:fld>
            <a:endParaRPr lang="en-US" altLang="en-US"/>
          </a:p>
        </p:txBody>
      </p:sp>
    </p:spTree>
    <p:extLst>
      <p:ext uri="{BB962C8B-B14F-4D97-AF65-F5344CB8AC3E}">
        <p14:creationId xmlns:p14="http://schemas.microsoft.com/office/powerpoint/2010/main" val="10079392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3DD6AC-A499-2470-2664-638CD8B820A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BE4481C-0B39-8B61-B3B4-BB6B2A5AD6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A94D4E-41E9-A7D8-5289-EA222FC5EFE2}"/>
              </a:ext>
            </a:extLst>
          </p:cNvPr>
          <p:cNvSpPr>
            <a:spLocks noGrp="1" noChangeArrowheads="1"/>
          </p:cNvSpPr>
          <p:nvPr>
            <p:ph type="sldNum" sz="quarter" idx="12"/>
          </p:nvPr>
        </p:nvSpPr>
        <p:spPr>
          <a:ln/>
        </p:spPr>
        <p:txBody>
          <a:bodyPr/>
          <a:lstStyle>
            <a:lvl1pPr>
              <a:defRPr/>
            </a:lvl1pPr>
          </a:lstStyle>
          <a:p>
            <a:pPr>
              <a:defRPr/>
            </a:pPr>
            <a:fld id="{FCDC7A8F-603E-BE40-B1FD-55B39ED49A2B}" type="slidenum">
              <a:rPr lang="en-US" altLang="en-US"/>
              <a:pPr>
                <a:defRPr/>
              </a:pPr>
              <a:t>‹#›</a:t>
            </a:fld>
            <a:endParaRPr lang="en-US" altLang="en-US"/>
          </a:p>
        </p:txBody>
      </p:sp>
    </p:spTree>
    <p:extLst>
      <p:ext uri="{BB962C8B-B14F-4D97-AF65-F5344CB8AC3E}">
        <p14:creationId xmlns:p14="http://schemas.microsoft.com/office/powerpoint/2010/main" val="37711843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D3D4B9-90C3-0DD6-83A1-711C6C8E72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264E68-E9EA-E1ED-E2A6-F5D05B928C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5275F5-0A85-A5D7-5368-6F6DC7F29150}"/>
              </a:ext>
            </a:extLst>
          </p:cNvPr>
          <p:cNvSpPr>
            <a:spLocks noGrp="1" noChangeArrowheads="1"/>
          </p:cNvSpPr>
          <p:nvPr>
            <p:ph type="sldNum" sz="quarter" idx="12"/>
          </p:nvPr>
        </p:nvSpPr>
        <p:spPr>
          <a:ln/>
        </p:spPr>
        <p:txBody>
          <a:bodyPr/>
          <a:lstStyle>
            <a:lvl1pPr>
              <a:defRPr/>
            </a:lvl1pPr>
          </a:lstStyle>
          <a:p>
            <a:pPr>
              <a:defRPr/>
            </a:pPr>
            <a:fld id="{52E3D39B-877A-4242-A9C9-9C8A1DA80003}" type="slidenum">
              <a:rPr lang="en-US" altLang="en-US"/>
              <a:pPr>
                <a:defRPr/>
              </a:pPr>
              <a:t>‹#›</a:t>
            </a:fld>
            <a:endParaRPr lang="en-US" altLang="en-US"/>
          </a:p>
        </p:txBody>
      </p:sp>
    </p:spTree>
    <p:extLst>
      <p:ext uri="{BB962C8B-B14F-4D97-AF65-F5344CB8AC3E}">
        <p14:creationId xmlns:p14="http://schemas.microsoft.com/office/powerpoint/2010/main" val="12654002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15371A-CDAD-5AE1-B9FA-B95C05F321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3EF61D-DE28-3046-4989-71F970459C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9694F1-FB6D-8214-820B-D758B7B714C9}"/>
              </a:ext>
            </a:extLst>
          </p:cNvPr>
          <p:cNvSpPr>
            <a:spLocks noGrp="1" noChangeArrowheads="1"/>
          </p:cNvSpPr>
          <p:nvPr>
            <p:ph type="sldNum" sz="quarter" idx="12"/>
          </p:nvPr>
        </p:nvSpPr>
        <p:spPr>
          <a:ln/>
        </p:spPr>
        <p:txBody>
          <a:bodyPr/>
          <a:lstStyle>
            <a:lvl1pPr>
              <a:defRPr/>
            </a:lvl1pPr>
          </a:lstStyle>
          <a:p>
            <a:pPr>
              <a:defRPr/>
            </a:pPr>
            <a:fld id="{92454262-E3D6-264C-A85D-D5E57F080B29}" type="slidenum">
              <a:rPr lang="en-US" altLang="en-US"/>
              <a:pPr>
                <a:defRPr/>
              </a:pPr>
              <a:t>‹#›</a:t>
            </a:fld>
            <a:endParaRPr lang="en-US" altLang="en-US"/>
          </a:p>
        </p:txBody>
      </p:sp>
    </p:spTree>
    <p:extLst>
      <p:ext uri="{BB962C8B-B14F-4D97-AF65-F5344CB8AC3E}">
        <p14:creationId xmlns:p14="http://schemas.microsoft.com/office/powerpoint/2010/main" val="35037368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4090FB-0CA8-35BC-94A6-3B78C96DFB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8CB2F1-C786-7CB2-D3F9-CAA33B9CD8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94A9FF-4637-5DE1-BC42-5DCF8366F909}"/>
              </a:ext>
            </a:extLst>
          </p:cNvPr>
          <p:cNvSpPr>
            <a:spLocks noGrp="1" noChangeArrowheads="1"/>
          </p:cNvSpPr>
          <p:nvPr>
            <p:ph type="sldNum" sz="quarter" idx="12"/>
          </p:nvPr>
        </p:nvSpPr>
        <p:spPr>
          <a:ln/>
        </p:spPr>
        <p:txBody>
          <a:bodyPr/>
          <a:lstStyle>
            <a:lvl1pPr>
              <a:defRPr/>
            </a:lvl1pPr>
          </a:lstStyle>
          <a:p>
            <a:pPr>
              <a:defRPr/>
            </a:pPr>
            <a:fld id="{89AE8F47-B655-8E47-835E-9ECC42D106D9}" type="slidenum">
              <a:rPr lang="en-US" altLang="en-US"/>
              <a:pPr>
                <a:defRPr/>
              </a:pPr>
              <a:t>‹#›</a:t>
            </a:fld>
            <a:endParaRPr lang="en-US" altLang="en-US"/>
          </a:p>
        </p:txBody>
      </p:sp>
    </p:spTree>
    <p:extLst>
      <p:ext uri="{BB962C8B-B14F-4D97-AF65-F5344CB8AC3E}">
        <p14:creationId xmlns:p14="http://schemas.microsoft.com/office/powerpoint/2010/main" val="21548682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85800"/>
            <a:ext cx="25908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85800"/>
            <a:ext cx="75692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B3E683-6699-071D-EDDD-B1C838E776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A315C5-FE69-C5C8-5DB0-E565FD64FA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5B6182-3E61-C77E-70E3-CFBD387D5FBF}"/>
              </a:ext>
            </a:extLst>
          </p:cNvPr>
          <p:cNvSpPr>
            <a:spLocks noGrp="1" noChangeArrowheads="1"/>
          </p:cNvSpPr>
          <p:nvPr>
            <p:ph type="sldNum" sz="quarter" idx="12"/>
          </p:nvPr>
        </p:nvSpPr>
        <p:spPr>
          <a:ln/>
        </p:spPr>
        <p:txBody>
          <a:bodyPr/>
          <a:lstStyle>
            <a:lvl1pPr>
              <a:defRPr/>
            </a:lvl1pPr>
          </a:lstStyle>
          <a:p>
            <a:pPr>
              <a:defRPr/>
            </a:pPr>
            <a:fld id="{63424E8F-9392-3640-9137-10791C86002E}" type="slidenum">
              <a:rPr lang="en-US" altLang="en-US"/>
              <a:pPr>
                <a:defRPr/>
              </a:pPr>
              <a:t>‹#›</a:t>
            </a:fld>
            <a:endParaRPr lang="en-US" altLang="en-US"/>
          </a:p>
        </p:txBody>
      </p:sp>
    </p:spTree>
    <p:extLst>
      <p:ext uri="{BB962C8B-B14F-4D97-AF65-F5344CB8AC3E}">
        <p14:creationId xmlns:p14="http://schemas.microsoft.com/office/powerpoint/2010/main" val="346830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3429000"/>
          </a:xfrm>
        </p:spPr>
        <p:txBody>
          <a:bodyPr/>
          <a:lstStyle/>
          <a:p>
            <a:pPr lvl="0"/>
            <a:endParaRPr lang="en-US" noProof="0"/>
          </a:p>
        </p:txBody>
      </p:sp>
      <p:sp>
        <p:nvSpPr>
          <p:cNvPr id="5" name="Rectangle 4">
            <a:extLst>
              <a:ext uri="{FF2B5EF4-FFF2-40B4-BE49-F238E27FC236}">
                <a16:creationId xmlns:a16="http://schemas.microsoft.com/office/drawing/2014/main" id="{35A2DE45-E829-6787-CD52-3B5F1F6B72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ABC180-C207-378F-AB5B-C75D2C0B5E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05E411-D8D4-419C-8F95-F49C4DC86FE6}"/>
              </a:ext>
            </a:extLst>
          </p:cNvPr>
          <p:cNvSpPr>
            <a:spLocks noGrp="1" noChangeArrowheads="1"/>
          </p:cNvSpPr>
          <p:nvPr>
            <p:ph type="sldNum" sz="quarter" idx="12"/>
          </p:nvPr>
        </p:nvSpPr>
        <p:spPr>
          <a:ln/>
        </p:spPr>
        <p:txBody>
          <a:bodyPr/>
          <a:lstStyle>
            <a:lvl1pPr>
              <a:defRPr/>
            </a:lvl1pPr>
          </a:lstStyle>
          <a:p>
            <a:pPr>
              <a:defRPr/>
            </a:pPr>
            <a:fld id="{E8ADD574-9482-1049-8735-8702513709F2}" type="slidenum">
              <a:rPr lang="en-US" altLang="en-US"/>
              <a:pPr>
                <a:defRPr/>
              </a:pPr>
              <a:t>‹#›</a:t>
            </a:fld>
            <a:endParaRPr lang="en-US" altLang="en-US"/>
          </a:p>
        </p:txBody>
      </p:sp>
    </p:spTree>
    <p:extLst>
      <p:ext uri="{BB962C8B-B14F-4D97-AF65-F5344CB8AC3E}">
        <p14:creationId xmlns:p14="http://schemas.microsoft.com/office/powerpoint/2010/main" val="5584848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609600" y="1600835"/>
            <a:ext cx="10972800" cy="43647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67637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Title - no content">
    <p:bg>
      <p:bgPr>
        <a:solidFill>
          <a:schemeClr val="tx2"/>
        </a:solidFill>
        <a:effectLst/>
      </p:bgPr>
    </p:bg>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8"/>
            <a:ext cx="10915203" cy="507831"/>
          </a:xfrm>
        </p:spPr>
        <p:txBody>
          <a:bodyPr/>
          <a:lstStyle>
            <a:lvl1pPr>
              <a:defRPr>
                <a:solidFill>
                  <a:schemeClr val="bg1"/>
                </a:solidFill>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CF072C59-9E6D-0DD4-BC88-AC06FED40F02}"/>
              </a:ext>
            </a:extLst>
          </p:cNvPr>
          <p:cNvSpPr>
            <a:spLocks noGrp="1"/>
          </p:cNvSpPr>
          <p:nvPr>
            <p:ph type="sldNum" sz="quarter" idx="10"/>
          </p:nvPr>
        </p:nvSpPr>
        <p:spPr/>
        <p:txBody>
          <a:bodyPr/>
          <a:lstStyle>
            <a:lvl1pPr>
              <a:defRPr>
                <a:solidFill>
                  <a:schemeClr val="bg1"/>
                </a:solidFill>
              </a:defRPr>
            </a:lvl1pPr>
          </a:lstStyle>
          <a:p>
            <a:pPr>
              <a:defRPr/>
            </a:pPr>
            <a:fld id="{C7EB4F2E-F880-E044-A95D-46A64F36AA3D}" type="slidenum">
              <a:rPr lang="en-US"/>
              <a:pPr>
                <a:defRPr/>
              </a:pPr>
              <a:t>‹#›</a:t>
            </a:fld>
            <a:endParaRPr lang="en-US" dirty="0"/>
          </a:p>
        </p:txBody>
      </p:sp>
    </p:spTree>
    <p:extLst>
      <p:ext uri="{BB962C8B-B14F-4D97-AF65-F5344CB8AC3E}">
        <p14:creationId xmlns:p14="http://schemas.microsoft.com/office/powerpoint/2010/main" val="19306228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564275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172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563968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221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459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6411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4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0947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5913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697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07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526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284884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6867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438371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98084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05232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wo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17321" y="226471"/>
            <a:ext cx="12174681" cy="851707"/>
          </a:xfrm>
          <a:prstGeom prst="rect">
            <a:avLst/>
          </a:prstGeom>
        </p:spPr>
        <p:txBody>
          <a:bodyPr lIns="114300" tIns="57150" rIns="114300" bIns="57150"/>
          <a:lstStyle>
            <a:lvl1pPr>
              <a:defRPr sz="2933" b="1">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381000" y="1226344"/>
            <a:ext cx="5632720"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86" y="1226344"/>
            <a:ext cx="5634933"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03530055"/>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Graph - Basic Slide Cente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7175EF-D198-8343-8221-FD0839CF802B}"/>
              </a:ext>
            </a:extLst>
          </p:cNvPr>
          <p:cNvSpPr>
            <a:spLocks noGrp="1"/>
          </p:cNvSpPr>
          <p:nvPr>
            <p:ph type="body" sz="quarter" idx="11" hasCustomPrompt="1"/>
          </p:nvPr>
        </p:nvSpPr>
        <p:spPr>
          <a:xfrm>
            <a:off x="0" y="1001533"/>
            <a:ext cx="12192000" cy="690563"/>
          </a:xfrm>
          <a:prstGeom prst="rect">
            <a:avLst/>
          </a:prstGeom>
        </p:spPr>
        <p:txBody>
          <a:bodyPr/>
          <a:lstStyle>
            <a:lvl1pPr marL="0" indent="0" algn="ctr">
              <a:buNone/>
              <a:defRPr sz="1600" b="1">
                <a:solidFill>
                  <a:schemeClr val="bg1">
                    <a:lumMod val="50000"/>
                  </a:schemeClr>
                </a:solidFill>
                <a:latin typeface="Arial" panose="020B0604020202020204" pitchFamily="34" charset="0"/>
                <a:cs typeface="Arial" panose="020B0604020202020204" pitchFamily="34" charset="0"/>
              </a:defRPr>
            </a:lvl1pPr>
            <a:lvl2pPr>
              <a:defRPr sz="1600" b="1">
                <a:latin typeface="Arial" panose="020B0604020202020204" pitchFamily="34" charset="0"/>
                <a:cs typeface="Arial" panose="020B0604020202020204" pitchFamily="34" charset="0"/>
              </a:defRPr>
            </a:lvl2pPr>
            <a:lvl3pPr>
              <a:defRPr sz="1600" b="1">
                <a:latin typeface="Arial" panose="020B0604020202020204" pitchFamily="34" charset="0"/>
                <a:cs typeface="Arial" panose="020B0604020202020204" pitchFamily="34" charset="0"/>
              </a:defRPr>
            </a:lvl3pPr>
            <a:lvl4pPr>
              <a:defRPr sz="1600" b="1">
                <a:latin typeface="Arial" panose="020B0604020202020204" pitchFamily="34" charset="0"/>
                <a:cs typeface="Arial" panose="020B0604020202020204" pitchFamily="34" charset="0"/>
              </a:defRPr>
            </a:lvl4pPr>
            <a:lvl5pPr>
              <a:defRPr sz="1600" b="1">
                <a:latin typeface="Arial" panose="020B0604020202020204" pitchFamily="34" charset="0"/>
                <a:cs typeface="Arial" panose="020B0604020202020204" pitchFamily="34" charset="0"/>
              </a:defRPr>
            </a:lvl5pPr>
          </a:lstStyle>
          <a:p>
            <a:pPr lvl="0"/>
            <a:r>
              <a:rPr lang="en-US"/>
              <a:t>Sub-headline when needed</a:t>
            </a:r>
          </a:p>
        </p:txBody>
      </p:sp>
      <p:sp>
        <p:nvSpPr>
          <p:cNvPr id="7" name="Text Placeholder 4">
            <a:extLst>
              <a:ext uri="{FF2B5EF4-FFF2-40B4-BE49-F238E27FC236}">
                <a16:creationId xmlns:a16="http://schemas.microsoft.com/office/drawing/2014/main" id="{27320A7F-FA01-A94D-86D4-9E7A6A61EA95}"/>
              </a:ext>
            </a:extLst>
          </p:cNvPr>
          <p:cNvSpPr>
            <a:spLocks noGrp="1"/>
          </p:cNvSpPr>
          <p:nvPr>
            <p:ph type="body" sz="quarter" idx="12" hasCustomPrompt="1"/>
          </p:nvPr>
        </p:nvSpPr>
        <p:spPr>
          <a:xfrm>
            <a:off x="0" y="204111"/>
            <a:ext cx="12192000" cy="797423"/>
          </a:xfrm>
          <a:prstGeom prst="rect">
            <a:avLst/>
          </a:prstGeom>
        </p:spPr>
        <p:txBody>
          <a:bodyPr/>
          <a:lstStyle>
            <a:lvl1pPr marL="0" indent="0" algn="ctr">
              <a:buNone/>
              <a:defRPr sz="4500" b="1">
                <a:solidFill>
                  <a:srgbClr val="29305A"/>
                </a:solidFill>
                <a:latin typeface="Arial" panose="020B0604020202020204" pitchFamily="34" charset="0"/>
                <a:cs typeface="Arial" panose="020B0604020202020204" pitchFamily="34" charset="0"/>
              </a:defRPr>
            </a:lvl1pPr>
          </a:lstStyle>
          <a:p>
            <a:pPr lvl="0"/>
            <a:r>
              <a:rPr lang="en-US"/>
              <a:t>Chapter Title</a:t>
            </a:r>
          </a:p>
        </p:txBody>
      </p:sp>
    </p:spTree>
    <p:extLst>
      <p:ext uri="{BB962C8B-B14F-4D97-AF65-F5344CB8AC3E}">
        <p14:creationId xmlns:p14="http://schemas.microsoft.com/office/powerpoint/2010/main" val="1782813"/>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Blank Content Slide">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A5BF9679-27AE-4230-8C23-FB042A7EB313}"/>
              </a:ext>
            </a:extLst>
          </p:cNvPr>
          <p:cNvCxnSpPr/>
          <p:nvPr userDrawn="1"/>
        </p:nvCxnSpPr>
        <p:spPr>
          <a:xfrm>
            <a:off x="685800" y="1333500"/>
            <a:ext cx="10820400" cy="0"/>
          </a:xfrm>
          <a:prstGeom prst="line">
            <a:avLst/>
          </a:prstGeom>
          <a:ln w="12700">
            <a:solidFill>
              <a:srgbClr val="138FAD"/>
            </a:solidFill>
          </a:ln>
        </p:spPr>
        <p:style>
          <a:lnRef idx="1">
            <a:schemeClr val="accent1"/>
          </a:lnRef>
          <a:fillRef idx="0">
            <a:schemeClr val="accent1"/>
          </a:fillRef>
          <a:effectRef idx="0">
            <a:schemeClr val="accent1"/>
          </a:effectRef>
          <a:fontRef idx="minor">
            <a:schemeClr val="tx1"/>
          </a:fontRef>
        </p:style>
      </p:cxnSp>
      <p:sp>
        <p:nvSpPr>
          <p:cNvPr id="24" name="Title 16">
            <a:extLst>
              <a:ext uri="{FF2B5EF4-FFF2-40B4-BE49-F238E27FC236}">
                <a16:creationId xmlns:a16="http://schemas.microsoft.com/office/drawing/2014/main" id="{E27BAF9C-AD0D-4AC6-8166-08211288D068}"/>
              </a:ext>
            </a:extLst>
          </p:cNvPr>
          <p:cNvSpPr>
            <a:spLocks noGrp="1"/>
          </p:cNvSpPr>
          <p:nvPr>
            <p:ph type="title" hasCustomPrompt="1"/>
          </p:nvPr>
        </p:nvSpPr>
        <p:spPr>
          <a:xfrm>
            <a:off x="685800" y="899476"/>
            <a:ext cx="10820400" cy="434024"/>
          </a:xfrm>
        </p:spPr>
        <p:txBody>
          <a:bodyPr anchor="b"/>
          <a:lstStyle>
            <a:lvl1pPr indent="-171450">
              <a:defRPr sz="2550" cap="none" baseline="0">
                <a:solidFill>
                  <a:srgbClr val="0F3C7F"/>
                </a:solidFill>
              </a:defRPr>
            </a:lvl1pPr>
          </a:lstStyle>
          <a:p>
            <a:r>
              <a:rPr lang="en-US"/>
              <a:t>Insert Slide Title</a:t>
            </a:r>
          </a:p>
        </p:txBody>
      </p:sp>
    </p:spTree>
    <p:extLst>
      <p:ext uri="{BB962C8B-B14F-4D97-AF65-F5344CB8AC3E}">
        <p14:creationId xmlns:p14="http://schemas.microsoft.com/office/powerpoint/2010/main" val="819204357"/>
      </p:ext>
    </p:extLst>
  </p:cSld>
  <p:clrMapOvr>
    <a:masterClrMapping/>
  </p:clrMapOvr>
  <p:extLst>
    <p:ext uri="{DCECCB84-F9BA-43D5-87BE-67443E8EF086}">
      <p15:sldGuideLst xmlns:p15="http://schemas.microsoft.com/office/powerpoint/2012/main">
        <p15:guide id="1" pos="432">
          <p15:clr>
            <a:srgbClr val="FBAE40"/>
          </p15:clr>
        </p15:guide>
        <p15:guide id="2" orient="horz" pos="390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12A555-CA4C-9F62-7FC4-BDFB16973CE8}"/>
              </a:ext>
            </a:extLst>
          </p:cNvPr>
          <p:cNvSpPr>
            <a:spLocks noGrp="1"/>
          </p:cNvSpPr>
          <p:nvPr>
            <p:ph idx="1"/>
          </p:nvPr>
        </p:nvSpPr>
        <p:spPr>
          <a:xfrm>
            <a:off x="838200" y="1598295"/>
            <a:ext cx="10515600" cy="4480560"/>
          </a:xfrm>
          <a:prstGeom prst="rect">
            <a:avLst/>
          </a:prstGeom>
        </p:spPr>
        <p:txBody>
          <a:bodyPr vert="horz" lIns="91440" tIns="45720" rIns="91440" bIns="45720" rtlCol="0">
            <a:normAutofit/>
          </a:bodyPr>
          <a:lstStyle>
            <a:lvl1pPr>
              <a:defRPr>
                <a:solidFill>
                  <a:srgbClr val="000000"/>
                </a:solidFill>
              </a:defRPr>
            </a:lvl1pPr>
            <a:lvl2pPr marL="685800" indent="-228600">
              <a:buFont typeface="Calibri" panose="020F0502020204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53CAE0A-166A-0D65-5CB7-9A4D285A1007}"/>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7F9E655A-2506-5E54-46AA-72F26A23B2DC}"/>
              </a:ext>
            </a:extLst>
          </p:cNvPr>
          <p:cNvSpPr>
            <a:spLocks noGrp="1"/>
          </p:cNvSpPr>
          <p:nvPr>
            <p:ph type="body" sz="quarter" idx="10" hasCustomPrompt="1"/>
          </p:nvPr>
        </p:nvSpPr>
        <p:spPr>
          <a:xfrm>
            <a:off x="838200" y="6338887"/>
            <a:ext cx="10515600" cy="409575"/>
          </a:xfrm>
        </p:spPr>
        <p:txBody>
          <a:bodyPr anchor="b">
            <a:normAutofit/>
          </a:bodyPr>
          <a:lstStyle>
            <a:lvl1pPr marL="0" indent="0">
              <a:spcBef>
                <a:spcPts val="0"/>
              </a:spcBef>
              <a:buNone/>
              <a:defRPr sz="1200">
                <a:solidFill>
                  <a:schemeClr val="tx1"/>
                </a:solidFill>
              </a:defRPr>
            </a:lvl1pPr>
          </a:lstStyle>
          <a:p>
            <a:pPr lvl="0"/>
            <a:r>
              <a:rPr lang="en-US"/>
              <a:t>Reference</a:t>
            </a:r>
          </a:p>
        </p:txBody>
      </p:sp>
    </p:spTree>
    <p:extLst>
      <p:ext uri="{BB962C8B-B14F-4D97-AF65-F5344CB8AC3E}">
        <p14:creationId xmlns:p14="http://schemas.microsoft.com/office/powerpoint/2010/main" val="151369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00">
          <p15:clr>
            <a:srgbClr val="FBAE40"/>
          </p15:clr>
        </p15:guide>
        <p15:guide id="2" pos="3840">
          <p15:clr>
            <a:srgbClr val="FBAE40"/>
          </p15:clr>
        </p15:guide>
        <p15:guide id="3" pos="528">
          <p15:clr>
            <a:srgbClr val="FBAE40"/>
          </p15:clr>
        </p15:guide>
        <p15:guide id="4" orient="horz" pos="226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itle and Content-w/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350573"/>
            <a:ext cx="10972800" cy="48724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Confidential</a:t>
            </a:r>
            <a:endParaRPr lang="en-US" dirty="0"/>
          </a:p>
        </p:txBody>
      </p:sp>
      <p:sp>
        <p:nvSpPr>
          <p:cNvPr id="6" name="Slide Number Placeholder 5"/>
          <p:cNvSpPr>
            <a:spLocks noGrp="1"/>
          </p:cNvSpPr>
          <p:nvPr>
            <p:ph type="sldNum" sz="quarter" idx="12"/>
          </p:nvPr>
        </p:nvSpPr>
        <p:spPr>
          <a:xfrm>
            <a:off x="11605945" y="6427399"/>
            <a:ext cx="522713" cy="365125"/>
          </a:xfrm>
        </p:spPr>
        <p:txBody>
          <a:bodyPr/>
          <a:lstStyle/>
          <a:p>
            <a:fld id="{A84F837D-515A-0E43-8296-758DB1AE8481}" type="slidenum">
              <a:rPr lang="en-US" smtClean="0"/>
              <a:t>‹#›</a:t>
            </a:fld>
            <a:endParaRPr lang="en-US" dirty="0"/>
          </a:p>
        </p:txBody>
      </p:sp>
      <p:sp>
        <p:nvSpPr>
          <p:cNvPr id="7" name="Text Placeholder 6"/>
          <p:cNvSpPr>
            <a:spLocks noGrp="1"/>
          </p:cNvSpPr>
          <p:nvPr>
            <p:ph type="body" sz="quarter" idx="13"/>
          </p:nvPr>
        </p:nvSpPr>
        <p:spPr>
          <a:xfrm>
            <a:off x="609601" y="5759451"/>
            <a:ext cx="10996084" cy="565149"/>
          </a:xfrm>
        </p:spPr>
        <p:txBody>
          <a:bodyPr anchor="b">
            <a:noAutofit/>
          </a:bodyPr>
          <a:lstStyle>
            <a:lvl1pPr marL="0" indent="0">
              <a:buNone/>
              <a:defRPr sz="933">
                <a:solidFill>
                  <a:schemeClr val="bg1">
                    <a:lumMod val="65000"/>
                  </a:schemeClr>
                </a:solidFill>
              </a:defRPr>
            </a:lvl1pPr>
            <a:lvl2pPr marL="230182" indent="0">
              <a:buNone/>
              <a:defRPr sz="933">
                <a:solidFill>
                  <a:schemeClr val="bg1">
                    <a:lumMod val="65000"/>
                  </a:schemeClr>
                </a:solidFill>
              </a:defRPr>
            </a:lvl2pPr>
            <a:lvl3pPr marL="514338" indent="0">
              <a:buNone/>
              <a:defRPr sz="933">
                <a:solidFill>
                  <a:schemeClr val="bg1">
                    <a:lumMod val="65000"/>
                  </a:schemeClr>
                </a:solidFill>
              </a:defRPr>
            </a:lvl3pPr>
            <a:lvl4pPr marL="684195" indent="0">
              <a:buNone/>
              <a:defRPr sz="933">
                <a:solidFill>
                  <a:schemeClr val="bg1">
                    <a:lumMod val="65000"/>
                  </a:schemeClr>
                </a:solidFill>
              </a:defRPr>
            </a:lvl4pPr>
            <a:lvl5pPr marL="914377" indent="0">
              <a:buNone/>
              <a:defRPr sz="933">
                <a:solidFill>
                  <a:schemeClr val="bg1">
                    <a:lumMod val="6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0150325"/>
      </p:ext>
    </p:extLst>
  </p:cSld>
  <p:clrMapOvr>
    <a:masterClrMapping/>
  </p:clrMapOvr>
  <p:extLst>
    <p:ext uri="{DCECCB84-F9BA-43D5-87BE-67443E8EF086}">
      <p15:sldGuideLst xmlns:p15="http://schemas.microsoft.com/office/powerpoint/2012/main">
        <p15:guide id="1" orient="horz" pos="636">
          <p15:clr>
            <a:srgbClr val="FBAE40"/>
          </p15:clr>
        </p15:guide>
        <p15:guide id="2" pos="2880">
          <p15:clr>
            <a:srgbClr val="FBAE40"/>
          </p15:clr>
        </p15:guide>
        <p15:guide id="3" orient="horz" pos="2940">
          <p15:clr>
            <a:srgbClr val="FBAE40"/>
          </p15:clr>
        </p15:guide>
        <p15:guide id="4" orient="horz" pos="410">
          <p15:clr>
            <a:srgbClr val="FBAE40"/>
          </p15:clr>
        </p15:guide>
        <p15:guide id="5" orient="horz" pos="2556">
          <p15:clr>
            <a:srgbClr val="FBAE40"/>
          </p15:clr>
        </p15:guide>
        <p15:guide id="6" pos="288">
          <p15:clr>
            <a:srgbClr val="FBAE40"/>
          </p15:clr>
        </p15:guide>
        <p15:guide id="7" pos="5472">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wo Content-w/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346202"/>
            <a:ext cx="5384800" cy="4779964"/>
          </a:xfrm>
        </p:spPr>
        <p:txBody>
          <a:bodyPr>
            <a:normAutofit/>
          </a:bodyPr>
          <a:lstStyle>
            <a:lvl1pPr>
              <a:defRPr sz="3200"/>
            </a:lvl1pPr>
            <a:lvl2pPr>
              <a:defRPr sz="2667"/>
            </a:lvl2pPr>
            <a:lvl3pPr>
              <a:defRPr sz="2400"/>
            </a:lvl3pPr>
            <a:lvl4pPr>
              <a:defRPr sz="2133"/>
            </a:lvl4pPr>
            <a:lvl5pPr>
              <a:defRPr sz="1867"/>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46202"/>
            <a:ext cx="5384800" cy="4779964"/>
          </a:xfrm>
        </p:spPr>
        <p:txBody>
          <a:bodyPr>
            <a:normAutofit/>
          </a:bodyPr>
          <a:lstStyle>
            <a:lvl1pPr>
              <a:defRPr sz="3200"/>
            </a:lvl1pPr>
            <a:lvl2pPr>
              <a:defRPr sz="2667"/>
            </a:lvl2pPr>
            <a:lvl3pPr>
              <a:defRPr sz="2400"/>
            </a:lvl3pPr>
            <a:lvl4pPr>
              <a:defRPr sz="2133"/>
            </a:lvl4pPr>
            <a:lvl5pPr>
              <a:defRPr sz="1867"/>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987D9E84-FED3-B54F-90E8-8CBDD92306C1}" type="slidenum">
              <a:rPr lang="en-US" smtClean="0"/>
              <a:t>‹#›</a:t>
            </a:fld>
            <a:endParaRPr lang="en-US"/>
          </a:p>
        </p:txBody>
      </p:sp>
      <p:sp>
        <p:nvSpPr>
          <p:cNvPr id="8" name="Text Placeholder 6"/>
          <p:cNvSpPr>
            <a:spLocks noGrp="1"/>
          </p:cNvSpPr>
          <p:nvPr>
            <p:ph type="body" sz="quarter" idx="13"/>
          </p:nvPr>
        </p:nvSpPr>
        <p:spPr>
          <a:xfrm>
            <a:off x="609602" y="5759452"/>
            <a:ext cx="10996084" cy="565149"/>
          </a:xfrm>
        </p:spPr>
        <p:txBody>
          <a:bodyPr anchor="b">
            <a:noAutofit/>
          </a:bodyPr>
          <a:lstStyle>
            <a:lvl1pPr marL="0" indent="0">
              <a:buNone/>
              <a:defRPr sz="933">
                <a:solidFill>
                  <a:schemeClr val="bg1">
                    <a:lumMod val="65000"/>
                  </a:schemeClr>
                </a:solidFill>
              </a:defRPr>
            </a:lvl1pPr>
            <a:lvl2pPr marL="230177" indent="0">
              <a:buNone/>
              <a:defRPr sz="933">
                <a:solidFill>
                  <a:schemeClr val="bg1">
                    <a:lumMod val="65000"/>
                  </a:schemeClr>
                </a:solidFill>
              </a:defRPr>
            </a:lvl2pPr>
            <a:lvl3pPr marL="514326" indent="0">
              <a:buNone/>
              <a:defRPr sz="933">
                <a:solidFill>
                  <a:schemeClr val="bg1">
                    <a:lumMod val="65000"/>
                  </a:schemeClr>
                </a:solidFill>
              </a:defRPr>
            </a:lvl3pPr>
            <a:lvl4pPr marL="684178" indent="0">
              <a:buNone/>
              <a:defRPr sz="933">
                <a:solidFill>
                  <a:schemeClr val="bg1">
                    <a:lumMod val="65000"/>
                  </a:schemeClr>
                </a:solidFill>
              </a:defRPr>
            </a:lvl4pPr>
            <a:lvl5pPr marL="914354" indent="0">
              <a:buNone/>
              <a:defRPr sz="933">
                <a:solidFill>
                  <a:schemeClr val="bg1">
                    <a:lumMod val="65000"/>
                  </a:schemeClr>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97449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Slide title"/>
          <p:cNvSpPr>
            <a:spLocks noGrp="1" noChangeArrowheads="1"/>
          </p:cNvSpPr>
          <p:nvPr>
            <p:ph type="title" hasCustomPrompt="1"/>
          </p:nvPr>
        </p:nvSpPr>
        <p:spPr bwMode="gray">
          <a:xfrm>
            <a:off x="236636" y="363248"/>
            <a:ext cx="11459786" cy="84255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nSpc>
                <a:spcPts val="2562"/>
              </a:lnSpc>
              <a:defRPr sz="2278"/>
            </a:lvl1pPr>
          </a:lstStyle>
          <a:p>
            <a:pPr lvl="0"/>
            <a:r>
              <a:rPr lang="en-US" noProof="1"/>
              <a:t>Click to insert slide title</a:t>
            </a:r>
            <a:endParaRPr lang="en-CA" noProof="1"/>
          </a:p>
        </p:txBody>
      </p:sp>
      <p:sp>
        <p:nvSpPr>
          <p:cNvPr id="6" name="Text Placeholder 5">
            <a:extLst>
              <a:ext uri="{FF2B5EF4-FFF2-40B4-BE49-F238E27FC236}">
                <a16:creationId xmlns:a16="http://schemas.microsoft.com/office/drawing/2014/main" id="{EE274344-6826-F35A-A1AE-60D4267B8AB6}"/>
              </a:ext>
            </a:extLst>
          </p:cNvPr>
          <p:cNvSpPr>
            <a:spLocks noGrp="1"/>
          </p:cNvSpPr>
          <p:nvPr>
            <p:ph type="body" sz="quarter" idx="11" hasCustomPrompt="1"/>
          </p:nvPr>
        </p:nvSpPr>
        <p:spPr>
          <a:xfrm>
            <a:off x="8044098" y="120580"/>
            <a:ext cx="3912774" cy="242668"/>
          </a:xfrm>
        </p:spPr>
        <p:txBody>
          <a:bodyPr lIns="0" tIns="0" rIns="0" bIns="0">
            <a:noAutofit/>
          </a:bodyPr>
          <a:lstStyle>
            <a:lvl1pPr marL="0" indent="0" algn="r">
              <a:buNone/>
              <a:defRPr sz="854">
                <a:solidFill>
                  <a:schemeClr val="tx2"/>
                </a:solidFill>
                <a:latin typeface="Calibri" panose="020F0502020204030204" pitchFamily="34" charset="0"/>
              </a:defRPr>
            </a:lvl1pPr>
          </a:lstStyle>
          <a:p>
            <a:pPr lvl="0"/>
            <a:r>
              <a:rPr lang="en-US"/>
              <a:t>Click to insert slide group name </a:t>
            </a:r>
          </a:p>
        </p:txBody>
      </p:sp>
      <p:sp>
        <p:nvSpPr>
          <p:cNvPr id="5" name="Text Placeholder 4">
            <a:extLst>
              <a:ext uri="{FF2B5EF4-FFF2-40B4-BE49-F238E27FC236}">
                <a16:creationId xmlns:a16="http://schemas.microsoft.com/office/drawing/2014/main" id="{B52F74FD-A167-6DA3-6491-8BACA6B185E9}"/>
              </a:ext>
            </a:extLst>
          </p:cNvPr>
          <p:cNvSpPr>
            <a:spLocks noGrp="1"/>
          </p:cNvSpPr>
          <p:nvPr>
            <p:ph type="body" sz="quarter" idx="12" hasCustomPrompt="1"/>
          </p:nvPr>
        </p:nvSpPr>
        <p:spPr>
          <a:xfrm>
            <a:off x="1320787" y="6322926"/>
            <a:ext cx="10375333" cy="411480"/>
          </a:xfrm>
        </p:spPr>
        <p:txBody>
          <a:bodyPr anchor="b">
            <a:normAutofit/>
          </a:bodyPr>
          <a:lstStyle>
            <a:lvl1pPr marL="0" indent="0" algn="l">
              <a:lnSpc>
                <a:spcPct val="100000"/>
              </a:lnSpc>
              <a:buFontTx/>
              <a:buNone/>
              <a:defRPr sz="640"/>
            </a:lvl1pPr>
            <a:lvl5pPr marL="1397103" indent="0">
              <a:buNone/>
              <a:defRPr sz="427">
                <a:latin typeface="+mn-lt"/>
              </a:defRPr>
            </a:lvl5pPr>
          </a:lstStyle>
          <a:p>
            <a:pPr lvl="0"/>
            <a:r>
              <a:rPr lang="en-AU"/>
              <a:t>Footnote placeholder</a:t>
            </a:r>
          </a:p>
        </p:txBody>
      </p:sp>
    </p:spTree>
    <p:extLst>
      <p:ext uri="{BB962C8B-B14F-4D97-AF65-F5344CB8AC3E}">
        <p14:creationId xmlns:p14="http://schemas.microsoft.com/office/powerpoint/2010/main" val="20818200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0D1CFA-2A6C-48A9-A2B1-E1987894E0B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26DCB4FC-FFC6-4755-B9FD-4DA052FBC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6EBD9547-4084-40BF-BB76-5AAAE6D4C654}"/>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5" name="Marcador de pie de página 4">
            <a:extLst>
              <a:ext uri="{FF2B5EF4-FFF2-40B4-BE49-F238E27FC236}">
                <a16:creationId xmlns:a16="http://schemas.microsoft.com/office/drawing/2014/main" id="{BD77EC57-1CA8-4D17-84CA-B3460B57350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4546EDE-083E-4918-B2F8-18AA762C3E8F}"/>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39212086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C616A-8BD4-4BD7-95B6-EBC0ECC6826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9A097B5-9FA2-44F0-8EFF-BC253A507F4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344347B-1419-4658-A10D-2AC543AA1E5D}"/>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5" name="Marcador de pie de página 4">
            <a:extLst>
              <a:ext uri="{FF2B5EF4-FFF2-40B4-BE49-F238E27FC236}">
                <a16:creationId xmlns:a16="http://schemas.microsoft.com/office/drawing/2014/main" id="{D8D7ED1C-97FA-46AB-B012-06F3D828765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E953A5E-2850-4027-B349-9092D4344888}"/>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19024272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2A89A5-5A90-4F3B-B3E7-937B342E38E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1ADCDA9-9AC2-4D46-835C-066E330B3C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863DB8C-0111-4C2B-B36A-2B5C13F1241B}"/>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5" name="Marcador de pie de página 4">
            <a:extLst>
              <a:ext uri="{FF2B5EF4-FFF2-40B4-BE49-F238E27FC236}">
                <a16:creationId xmlns:a16="http://schemas.microsoft.com/office/drawing/2014/main" id="{BC436EF0-9CC4-4424-8888-8F77A3D04CE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C80B7DC-6172-4D0F-AF94-E6850A96DB27}"/>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1660897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3C5F21-6B44-42C4-A042-53404FB1ED0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8F2E127-5889-4B37-8CB8-DF637DDF9C5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E4BECD83-5CA0-47CB-8F5C-D2FED152E4A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0E961782-A952-4155-8898-67BA5BA6D066}"/>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6" name="Marcador de pie de página 5">
            <a:extLst>
              <a:ext uri="{FF2B5EF4-FFF2-40B4-BE49-F238E27FC236}">
                <a16:creationId xmlns:a16="http://schemas.microsoft.com/office/drawing/2014/main" id="{882F8531-4EEE-4F34-8BD6-01DFE7CAAAF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29DAF14-606A-44D0-B8BC-AA43E3A41120}"/>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27356474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0D6FB-69A7-48D2-9D1A-84C3B819174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2CCA238-9D39-45A1-A236-ECCADA0AC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8C3AAEC-709F-49F0-AEA2-91AFD23E78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5E80B277-61BF-41AC-81A7-8BA610C926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DF0807F-80A5-483C-A98D-97305DC6292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33F7DD76-E28D-424F-9E18-6F304C8330AE}"/>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8" name="Marcador de pie de página 7">
            <a:extLst>
              <a:ext uri="{FF2B5EF4-FFF2-40B4-BE49-F238E27FC236}">
                <a16:creationId xmlns:a16="http://schemas.microsoft.com/office/drawing/2014/main" id="{C810B259-0BF7-436B-9E18-BF7A2D7244A1}"/>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3AF4138-86A5-4BC6-99F5-3E2B23495C6D}"/>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167886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2892C1-9E26-474E-B649-E9A70737072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561D8E66-1188-448E-B2C8-F39DE65E8976}"/>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4" name="Marcador de pie de página 3">
            <a:extLst>
              <a:ext uri="{FF2B5EF4-FFF2-40B4-BE49-F238E27FC236}">
                <a16:creationId xmlns:a16="http://schemas.microsoft.com/office/drawing/2014/main" id="{84774A17-EA66-485F-88FA-58D591BD6BAD}"/>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B6B9A63-B430-45E8-B43B-1772FBAAD4F0}"/>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1953182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591460-2289-4751-A1C6-821E3191C61E}"/>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3" name="Marcador de pie de página 2">
            <a:extLst>
              <a:ext uri="{FF2B5EF4-FFF2-40B4-BE49-F238E27FC236}">
                <a16:creationId xmlns:a16="http://schemas.microsoft.com/office/drawing/2014/main" id="{93114150-EDF9-462F-A0C0-4E39291F71CB}"/>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A92DD73-0CE1-42A0-8AEE-02138C38E9C1}"/>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16084819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C1A39-D391-4E7F-A0EF-F711D446D4B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669AC62-5BD4-4FA7-BA84-23846AF88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A456E5C9-3448-427C-BBAC-59CD1BD17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59B230-3F71-46AA-AD61-9A48ECD8E0C1}"/>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6" name="Marcador de pie de página 5">
            <a:extLst>
              <a:ext uri="{FF2B5EF4-FFF2-40B4-BE49-F238E27FC236}">
                <a16:creationId xmlns:a16="http://schemas.microsoft.com/office/drawing/2014/main" id="{ED7D62AC-0E6E-4135-8AF3-947E31D25C9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E36551C-C4A5-4823-93D5-7188D733E5D4}"/>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17056893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A474D2-2FC1-4D31-A776-455FAD14BF8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D6CA240B-0477-428B-A07F-74A23A54D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BB3BAFB4-1350-4E00-BF96-77EF5453B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AE012A-EAF1-4395-A4B4-72D697FF9680}"/>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6" name="Marcador de pie de página 5">
            <a:extLst>
              <a:ext uri="{FF2B5EF4-FFF2-40B4-BE49-F238E27FC236}">
                <a16:creationId xmlns:a16="http://schemas.microsoft.com/office/drawing/2014/main" id="{3197906D-E9DD-487C-9767-296951F7AE0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AA8A39D-07CD-4F46-9D3D-C07F19F8A2D8}"/>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18153489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3CEEBB-4A52-45F6-A38D-263ED9CDD83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0521266-F1CF-4E6C-A24E-84080DB1221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F31AF40-AA28-453A-86FA-FB097D3DA5BB}"/>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5" name="Marcador de pie de página 4">
            <a:extLst>
              <a:ext uri="{FF2B5EF4-FFF2-40B4-BE49-F238E27FC236}">
                <a16:creationId xmlns:a16="http://schemas.microsoft.com/office/drawing/2014/main" id="{806AA608-F218-4227-BDF2-13C7B63AA05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53EEE17-0C2B-4D14-BBD6-E0F1FE9C971C}"/>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29184279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56CBD6-6AED-4068-B82A-3A6EA66FF7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BC8B8E19-5BCF-4357-A28D-783EC2250DB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6A6B027-A88E-40EB-B476-A8156187BBA8}"/>
              </a:ext>
            </a:extLst>
          </p:cNvPr>
          <p:cNvSpPr>
            <a:spLocks noGrp="1"/>
          </p:cNvSpPr>
          <p:nvPr>
            <p:ph type="dt" sz="half" idx="10"/>
          </p:nvPr>
        </p:nvSpPr>
        <p:spPr/>
        <p:txBody>
          <a:bodyPr/>
          <a:lstStyle/>
          <a:p>
            <a:fld id="{A14DDA61-C0AB-48AD-A249-7763A17DF5A9}" type="datetimeFigureOut">
              <a:rPr lang="es-MX" smtClean="0"/>
              <a:t>01/06/25</a:t>
            </a:fld>
            <a:endParaRPr lang="es-MX"/>
          </a:p>
        </p:txBody>
      </p:sp>
      <p:sp>
        <p:nvSpPr>
          <p:cNvPr id="5" name="Marcador de pie de página 4">
            <a:extLst>
              <a:ext uri="{FF2B5EF4-FFF2-40B4-BE49-F238E27FC236}">
                <a16:creationId xmlns:a16="http://schemas.microsoft.com/office/drawing/2014/main" id="{805C9853-6C13-4325-B310-28B6B170362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1526E53-447B-489C-ABE5-27B0ACCFBB81}"/>
              </a:ext>
            </a:extLst>
          </p:cNvPr>
          <p:cNvSpPr>
            <a:spLocks noGrp="1"/>
          </p:cNvSpPr>
          <p:nvPr>
            <p:ph type="sldNum" sz="quarter" idx="12"/>
          </p:nvPr>
        </p:nvSpPr>
        <p:spPr/>
        <p:txBody>
          <a:bodyPr/>
          <a:lstStyle/>
          <a:p>
            <a:fld id="{FCAA1D1B-8F34-4970-91C6-6613D1F84FAC}" type="slidenum">
              <a:rPr lang="es-MX" smtClean="0"/>
              <a:t>‹#›</a:t>
            </a:fld>
            <a:endParaRPr lang="es-MX"/>
          </a:p>
        </p:txBody>
      </p:sp>
    </p:spTree>
    <p:extLst>
      <p:ext uri="{BB962C8B-B14F-4D97-AF65-F5344CB8AC3E}">
        <p14:creationId xmlns:p14="http://schemas.microsoft.com/office/powerpoint/2010/main" val="34801136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2"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6583" y="5036303"/>
            <a:ext cx="3360375" cy="1421160"/>
          </a:xfrm>
          <a:prstGeom prst="rect">
            <a:avLst/>
          </a:prstGeom>
        </p:spPr>
      </p:pic>
    </p:spTree>
    <p:extLst>
      <p:ext uri="{BB962C8B-B14F-4D97-AF65-F5344CB8AC3E}">
        <p14:creationId xmlns:p14="http://schemas.microsoft.com/office/powerpoint/2010/main" val="16190904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Arial with title">
    <p:spTree>
      <p:nvGrpSpPr>
        <p:cNvPr id="1" name=""/>
        <p:cNvGrpSpPr/>
        <p:nvPr/>
      </p:nvGrpSpPr>
      <p:grpSpPr>
        <a:xfrm>
          <a:off x="0" y="0"/>
          <a:ext cx="0" cy="0"/>
          <a:chOff x="0" y="0"/>
          <a:chExt cx="0" cy="0"/>
        </a:xfrm>
      </p:grpSpPr>
      <p:pic>
        <p:nvPicPr>
          <p:cNvPr id="10" name="Picture 9" descr="A black and white striped background&#10;&#10;Description automatically generated">
            <a:extLst>
              <a:ext uri="{FF2B5EF4-FFF2-40B4-BE49-F238E27FC236}">
                <a16:creationId xmlns:a16="http://schemas.microsoft.com/office/drawing/2014/main" id="{77D75423-1E4C-DFF1-E015-DF3D28DCD555}"/>
              </a:ext>
            </a:extLst>
          </p:cNvPr>
          <p:cNvPicPr>
            <a:picLocks noChangeAspect="1"/>
          </p:cNvPicPr>
          <p:nvPr userDrawn="1"/>
        </p:nvPicPr>
        <p:blipFill>
          <a:blip r:embed="rId2"/>
          <a:stretch>
            <a:fillRect/>
          </a:stretch>
        </p:blipFill>
        <p:spPr>
          <a:xfrm>
            <a:off x="7386663" y="0"/>
            <a:ext cx="4452706" cy="6858000"/>
          </a:xfrm>
          <a:prstGeom prst="rect">
            <a:avLst/>
          </a:prstGeom>
        </p:spPr>
      </p:pic>
      <p:sp>
        <p:nvSpPr>
          <p:cNvPr id="3" name="Content Placeholder 2">
            <a:extLst>
              <a:ext uri="{FF2B5EF4-FFF2-40B4-BE49-F238E27FC236}">
                <a16:creationId xmlns:a16="http://schemas.microsoft.com/office/drawing/2014/main" id="{6E011C94-7065-6B81-92D2-63826CD8ECD2}"/>
              </a:ext>
            </a:extLst>
          </p:cNvPr>
          <p:cNvSpPr>
            <a:spLocks noGrp="1"/>
          </p:cNvSpPr>
          <p:nvPr>
            <p:ph idx="1"/>
          </p:nvPr>
        </p:nvSpPr>
        <p:spPr>
          <a:xfrm>
            <a:off x="553337" y="1153459"/>
            <a:ext cx="11095323" cy="4557516"/>
          </a:xfrm>
        </p:spPr>
        <p:txBody>
          <a:bodyPr/>
          <a:lstStyle>
            <a:lvl1pPr marL="0" indent="0">
              <a:buNone/>
              <a:defRPr sz="3200" b="1">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sz="28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sz="24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sz="20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sz="20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E194F5-4C57-4BBC-38E4-7D4BD3F7DEF0}"/>
              </a:ext>
            </a:extLst>
          </p:cNvPr>
          <p:cNvPicPr>
            <a:picLocks noChangeAspect="1"/>
          </p:cNvPicPr>
          <p:nvPr userDrawn="1"/>
        </p:nvPicPr>
        <p:blipFill>
          <a:blip r:embed="rId3"/>
          <a:stretch>
            <a:fillRect/>
          </a:stretch>
        </p:blipFill>
        <p:spPr>
          <a:xfrm rot="16200000">
            <a:off x="5772283" y="828395"/>
            <a:ext cx="546099" cy="11125471"/>
          </a:xfrm>
          <a:prstGeom prst="rect">
            <a:avLst/>
          </a:prstGeom>
        </p:spPr>
      </p:pic>
      <p:sp>
        <p:nvSpPr>
          <p:cNvPr id="9" name="Google Shape;104;p4">
            <a:extLst>
              <a:ext uri="{FF2B5EF4-FFF2-40B4-BE49-F238E27FC236}">
                <a16:creationId xmlns:a16="http://schemas.microsoft.com/office/drawing/2014/main" id="{EEF07EDC-E2E2-1497-7CEC-AF2CA77C388B}"/>
              </a:ext>
            </a:extLst>
          </p:cNvPr>
          <p:cNvSpPr txBox="1"/>
          <p:nvPr userDrawn="1"/>
        </p:nvSpPr>
        <p:spPr>
          <a:xfrm>
            <a:off x="457084" y="6139380"/>
            <a:ext cx="4698800" cy="52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1333" b="1"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IGCS | 2024 Annual Global Meeting</a:t>
            </a:r>
            <a:endParaRPr sz="1333" b="1"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2" name="Picture 11">
            <a:extLst>
              <a:ext uri="{FF2B5EF4-FFF2-40B4-BE49-F238E27FC236}">
                <a16:creationId xmlns:a16="http://schemas.microsoft.com/office/drawing/2014/main" id="{BCBD2CEF-1CA0-A461-A766-F57AE1426B71}"/>
              </a:ext>
            </a:extLst>
          </p:cNvPr>
          <p:cNvPicPr>
            <a:picLocks noChangeAspect="1"/>
          </p:cNvPicPr>
          <p:nvPr userDrawn="1"/>
        </p:nvPicPr>
        <p:blipFill>
          <a:blip r:embed="rId4"/>
          <a:stretch>
            <a:fillRect/>
          </a:stretch>
        </p:blipFill>
        <p:spPr>
          <a:xfrm>
            <a:off x="4561803" y="6273190"/>
            <a:ext cx="3068393" cy="243406"/>
          </a:xfrm>
          <a:prstGeom prst="rect">
            <a:avLst/>
          </a:prstGeom>
        </p:spPr>
      </p:pic>
      <p:sp>
        <p:nvSpPr>
          <p:cNvPr id="2" name="Title 1">
            <a:extLst>
              <a:ext uri="{FF2B5EF4-FFF2-40B4-BE49-F238E27FC236}">
                <a16:creationId xmlns:a16="http://schemas.microsoft.com/office/drawing/2014/main" id="{6D813139-279B-6158-C1BC-16DE41B12CFD}"/>
              </a:ext>
            </a:extLst>
          </p:cNvPr>
          <p:cNvSpPr>
            <a:spLocks noGrp="1"/>
          </p:cNvSpPr>
          <p:nvPr>
            <p:ph type="title"/>
          </p:nvPr>
        </p:nvSpPr>
        <p:spPr>
          <a:xfrm>
            <a:off x="553337" y="193820"/>
            <a:ext cx="11115473" cy="959639"/>
          </a:xfrm>
        </p:spPr>
        <p:txBody>
          <a:bodyPr anchor="t">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4FC3418D-1770-7B2B-A08E-3DB60AFA267E}"/>
              </a:ext>
            </a:extLst>
          </p:cNvPr>
          <p:cNvSpPr>
            <a:spLocks noGrp="1"/>
          </p:cNvSpPr>
          <p:nvPr>
            <p:ph type="body" sz="quarter" idx="10"/>
          </p:nvPr>
        </p:nvSpPr>
        <p:spPr>
          <a:xfrm>
            <a:off x="352631" y="6118153"/>
            <a:ext cx="11296029" cy="552461"/>
          </a:xfrm>
          <a:solidFill>
            <a:schemeClr val="bg1"/>
          </a:solidFill>
        </p:spPr>
        <p:txBody>
          <a:bodyPr anchor="b">
            <a:noAutofit/>
          </a:bodyPr>
          <a:lstStyle>
            <a:lvl1pPr marL="0" indent="0" algn="l">
              <a:spcBef>
                <a:spcPts val="0"/>
              </a:spcBef>
              <a:buNone/>
              <a:defRPr sz="80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6022753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_Option 1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F5ABA4-AE0A-1BC4-C7A0-8C98DE0E2C98}"/>
              </a:ext>
            </a:extLst>
          </p:cNvPr>
          <p:cNvSpPr/>
          <p:nvPr userDrawn="1"/>
        </p:nvSpPr>
        <p:spPr>
          <a:xfrm>
            <a:off x="0" y="6265333"/>
            <a:ext cx="12192000" cy="592667"/>
          </a:xfrm>
          <a:prstGeom prst="rect">
            <a:avLst/>
          </a:prstGeom>
          <a:solidFill>
            <a:srgbClr val="104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99AD02CE-CE63-4BFD-7CFB-EF165F194A35}"/>
              </a:ext>
            </a:extLst>
          </p:cNvPr>
          <p:cNvSpPr>
            <a:spLocks noGrp="1"/>
          </p:cNvSpPr>
          <p:nvPr>
            <p:ph type="body" sz="quarter" idx="10" hasCustomPrompt="1"/>
          </p:nvPr>
        </p:nvSpPr>
        <p:spPr>
          <a:xfrm>
            <a:off x="216566" y="324612"/>
            <a:ext cx="7448551" cy="766763"/>
          </a:xfrm>
        </p:spPr>
        <p:txBody>
          <a:bodyPr>
            <a:normAutofit/>
          </a:bodyPr>
          <a:lstStyle>
            <a:lvl1pPr marL="0" indent="0">
              <a:buNone/>
              <a:defRPr sz="4000" b="1">
                <a:solidFill>
                  <a:srgbClr val="9B124F"/>
                </a:solidFill>
                <a:latin typeface="Arial" panose="020B0604020202020204" pitchFamily="34" charset="0"/>
                <a:cs typeface="Arial" panose="020B0604020202020204" pitchFamily="34" charset="0"/>
              </a:defRPr>
            </a:lvl1pPr>
          </a:lstStyle>
          <a:p>
            <a:pPr lvl="0"/>
            <a:r>
              <a:rPr lang="en-US"/>
              <a:t>Title</a:t>
            </a:r>
            <a:endParaRPr lang="en-GB"/>
          </a:p>
        </p:txBody>
      </p:sp>
    </p:spTree>
    <p:extLst>
      <p:ext uri="{BB962C8B-B14F-4D97-AF65-F5344CB8AC3E}">
        <p14:creationId xmlns:p14="http://schemas.microsoft.com/office/powerpoint/2010/main" val="1961603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8617245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6/1/25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8" indent="0">
              <a:spcBef>
                <a:spcPts val="300"/>
              </a:spcBef>
              <a:buNone/>
              <a:defRPr sz="1000"/>
            </a:lvl5pPr>
          </a:lstStyle>
          <a:p>
            <a:pPr lvl="0"/>
            <a:r>
              <a:rPr lang="en-US"/>
              <a:t>Reference(s)</a:t>
            </a:r>
          </a:p>
        </p:txBody>
      </p:sp>
    </p:spTree>
    <p:extLst>
      <p:ext uri="{BB962C8B-B14F-4D97-AF65-F5344CB8AC3E}">
        <p14:creationId xmlns:p14="http://schemas.microsoft.com/office/powerpoint/2010/main" val="2864445913"/>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27867"/>
            <a:ext cx="10515600" cy="4563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1C689188-A080-4ED3-881D-FFFCF3C6AF8C}"/>
              </a:ext>
            </a:extLst>
          </p:cNvPr>
          <p:cNvSpPr>
            <a:spLocks noGrp="1"/>
          </p:cNvSpPr>
          <p:nvPr>
            <p:ph type="title"/>
          </p:nvPr>
        </p:nvSpPr>
        <p:spPr>
          <a:xfrm>
            <a:off x="838200" y="136524"/>
            <a:ext cx="10515600" cy="838577"/>
          </a:xfrm>
        </p:spPr>
        <p:txBody>
          <a:bodyPr/>
          <a:lstStyle/>
          <a:p>
            <a:r>
              <a:rPr lang="en-US"/>
              <a:t>Click to edit Master title style</a:t>
            </a:r>
            <a:endParaRPr lang="en-GB"/>
          </a:p>
        </p:txBody>
      </p:sp>
      <p:sp>
        <p:nvSpPr>
          <p:cNvPr id="10" name="Text Placeholder 8">
            <a:extLst>
              <a:ext uri="{FF2B5EF4-FFF2-40B4-BE49-F238E27FC236}">
                <a16:creationId xmlns:a16="http://schemas.microsoft.com/office/drawing/2014/main" id="{E4A98FE4-EBD0-216E-0E61-D3EC14E0D38C}"/>
              </a:ext>
            </a:extLst>
          </p:cNvPr>
          <p:cNvSpPr>
            <a:spLocks noGrp="1"/>
          </p:cNvSpPr>
          <p:nvPr>
            <p:ph type="body" sz="quarter" idx="12" hasCustomPrompt="1"/>
          </p:nvPr>
        </p:nvSpPr>
        <p:spPr>
          <a:xfrm>
            <a:off x="3528204" y="5805519"/>
            <a:ext cx="7321858" cy="921139"/>
          </a:xfrm>
        </p:spPr>
        <p:txBody>
          <a:bodyPr anchor="b">
            <a:normAutofit/>
          </a:bodyPr>
          <a:lstStyle>
            <a:lvl1pPr marL="0" indent="0" algn="r">
              <a:spcBef>
                <a:spcPts val="0"/>
              </a:spcBef>
              <a:buNone/>
              <a:defRPr sz="9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Footer</a:t>
            </a:r>
          </a:p>
        </p:txBody>
      </p:sp>
    </p:spTree>
    <p:extLst>
      <p:ext uri="{BB962C8B-B14F-4D97-AF65-F5344CB8AC3E}">
        <p14:creationId xmlns:p14="http://schemas.microsoft.com/office/powerpoint/2010/main" val="26626399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502AC-5FC9-C4B8-1C19-A61C70670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FEE591-28D8-6CB5-E512-2668700D34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56516D9-B0EB-0A86-224A-0C19CEAB5CD1}"/>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5" name="Footer Placeholder 4">
            <a:extLst>
              <a:ext uri="{FF2B5EF4-FFF2-40B4-BE49-F238E27FC236}">
                <a16:creationId xmlns:a16="http://schemas.microsoft.com/office/drawing/2014/main" id="{964CB1A7-DAAE-6086-726B-842C747D4B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1AAFDB-A7EB-3B78-5879-4DB76F608DDF}"/>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27193017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2D0B-C910-24C3-CB77-D63D093B68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3B980B-3FB9-D9F8-4ABC-1E22D57DBF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6D3CD8-A90E-0FCC-706E-66157C55DBF1}"/>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5" name="Footer Placeholder 4">
            <a:extLst>
              <a:ext uri="{FF2B5EF4-FFF2-40B4-BE49-F238E27FC236}">
                <a16:creationId xmlns:a16="http://schemas.microsoft.com/office/drawing/2014/main" id="{99DB51C3-32CC-E82B-8D0B-20A4597FCA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543AFF-1A94-CD1F-57B7-EDBCB2FBFBF3}"/>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37463354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9D43-CF41-49BD-8A18-B4165A5EEC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BDFF16-C121-74A0-B2B4-5E12C6D9AF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2F905E-093A-AE21-1F4B-C93F8C872DF2}"/>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5" name="Footer Placeholder 4">
            <a:extLst>
              <a:ext uri="{FF2B5EF4-FFF2-40B4-BE49-F238E27FC236}">
                <a16:creationId xmlns:a16="http://schemas.microsoft.com/office/drawing/2014/main" id="{C5C45A90-CB94-19D6-CDAE-4DE697B3FB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9E1AF3-5081-79F4-A10A-935370B7DE8A}"/>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18811252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4DCDB-168F-A756-659D-8D6DF5749F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9A8C28-84CA-60A6-FFB8-D0FEDA7881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6F16A9-5067-A174-4739-94E1C381F0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307455-674A-B4E3-4EE9-AD2DE2D2948C}"/>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6" name="Footer Placeholder 5">
            <a:extLst>
              <a:ext uri="{FF2B5EF4-FFF2-40B4-BE49-F238E27FC236}">
                <a16:creationId xmlns:a16="http://schemas.microsoft.com/office/drawing/2014/main" id="{51C26648-FA00-CAC8-CF6A-CA399CDF9B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E53621-F5F4-B756-F5DA-7DB3806BFAB3}"/>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8466722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6FED-F55F-A3D2-075F-334E4948B2B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A4FCC2-BF5E-D853-74C2-0644F2D05A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2A3A1F-F6A8-2566-CA57-DEE14EFA20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8FBEEE-4F3B-AD13-F234-222818ECFC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B7AEB6-499E-16F0-9011-93E6512C54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7FB23AA-21C8-CD88-1BDE-54E11FFFEC9D}"/>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8" name="Footer Placeholder 7">
            <a:extLst>
              <a:ext uri="{FF2B5EF4-FFF2-40B4-BE49-F238E27FC236}">
                <a16:creationId xmlns:a16="http://schemas.microsoft.com/office/drawing/2014/main" id="{97B53917-4667-E693-2EF2-4A69A7CD61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A5D10A-0671-814E-C74C-4960DFAE2BEE}"/>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8820874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2E9C9-0C69-5D9C-5228-A680555DA2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1B93CC-F205-6C73-3133-869E211A6C26}"/>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4" name="Footer Placeholder 3">
            <a:extLst>
              <a:ext uri="{FF2B5EF4-FFF2-40B4-BE49-F238E27FC236}">
                <a16:creationId xmlns:a16="http://schemas.microsoft.com/office/drawing/2014/main" id="{C92E5E07-1B2A-9422-211C-D75445FB19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319645-A9A1-9CDD-D595-0A140F439C41}"/>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2198097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D6359-53D0-49C9-DE7B-E75AD63D08C1}"/>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3" name="Footer Placeholder 2">
            <a:extLst>
              <a:ext uri="{FF2B5EF4-FFF2-40B4-BE49-F238E27FC236}">
                <a16:creationId xmlns:a16="http://schemas.microsoft.com/office/drawing/2014/main" id="{1B300E53-DA26-C764-2352-52A1B78490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28748F-0C2F-5F24-7D6D-5C30121A805A}"/>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8901044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3D86-418B-FC90-EC6A-2F51BA050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6B0586-0B68-D3C7-5C64-4890464DD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B8E281-2145-53C7-F6F4-AB752DBF1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E80B0-A947-AB39-EDB5-20A141F37C1A}"/>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6" name="Footer Placeholder 5">
            <a:extLst>
              <a:ext uri="{FF2B5EF4-FFF2-40B4-BE49-F238E27FC236}">
                <a16:creationId xmlns:a16="http://schemas.microsoft.com/office/drawing/2014/main" id="{3D74F7B7-D546-6B45-03B5-C4C2AFED4A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70FFA6-2FE6-B10B-2AB4-E68E6AAC6C09}"/>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22306310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49207-FA8D-7B10-C8D3-0B09B0452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A32A3D0-B332-4F7F-AF5F-08A666775D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4D6FF4-CD21-7546-3423-C7365B792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816F9-192A-D52D-D2B4-1B89510EF3A1}"/>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6" name="Footer Placeholder 5">
            <a:extLst>
              <a:ext uri="{FF2B5EF4-FFF2-40B4-BE49-F238E27FC236}">
                <a16:creationId xmlns:a16="http://schemas.microsoft.com/office/drawing/2014/main" id="{D1429F82-5141-65D1-ACA5-BF3A06F06B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7FA912-80F8-1265-A168-191F0C98C790}"/>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21276052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F59-6AC2-C999-5991-9A24C106BE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921CDB-DDA4-EBBD-D7F9-019D16F18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9EF421-8AB1-8CA6-93B8-AFA69D314EC9}"/>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5" name="Footer Placeholder 4">
            <a:extLst>
              <a:ext uri="{FF2B5EF4-FFF2-40B4-BE49-F238E27FC236}">
                <a16:creationId xmlns:a16="http://schemas.microsoft.com/office/drawing/2014/main" id="{AAB2EFC3-4C1B-26BF-7845-332D0748BF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E4692E-747E-A5F2-ECB8-7122C06C258C}"/>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5683916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C735B2-8348-F175-39BF-951D8C9C39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7A6188-835D-18F4-A01A-6E5D172B88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51A6ED-8889-8200-08C6-3C58FC4816D6}"/>
              </a:ext>
            </a:extLst>
          </p:cNvPr>
          <p:cNvSpPr>
            <a:spLocks noGrp="1"/>
          </p:cNvSpPr>
          <p:nvPr>
            <p:ph type="dt" sz="half" idx="10"/>
          </p:nvPr>
        </p:nvSpPr>
        <p:spPr/>
        <p:txBody>
          <a:bodyPr/>
          <a:lstStyle/>
          <a:p>
            <a:fld id="{6065D33F-BAFD-443D-9249-B0260EE311D7}" type="datetimeFigureOut">
              <a:rPr lang="en-GB" smtClean="0"/>
              <a:t>01/06/2025</a:t>
            </a:fld>
            <a:endParaRPr lang="en-GB"/>
          </a:p>
        </p:txBody>
      </p:sp>
      <p:sp>
        <p:nvSpPr>
          <p:cNvPr id="5" name="Footer Placeholder 4">
            <a:extLst>
              <a:ext uri="{FF2B5EF4-FFF2-40B4-BE49-F238E27FC236}">
                <a16:creationId xmlns:a16="http://schemas.microsoft.com/office/drawing/2014/main" id="{FBCF3494-6EC7-BA76-AA94-23B9FDC198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710338-FD1A-B387-116A-97085B39D413}"/>
              </a:ext>
            </a:extLst>
          </p:cNvPr>
          <p:cNvSpPr>
            <a:spLocks noGrp="1"/>
          </p:cNvSpPr>
          <p:nvPr>
            <p:ph type="sldNum" sz="quarter" idx="12"/>
          </p:nvPr>
        </p:nvSpPr>
        <p:spPr/>
        <p:txBody>
          <a:bodyPr/>
          <a:lstStyle/>
          <a:p>
            <a:fld id="{9939A1EB-42D4-4F5C-BFF7-542C0580AD96}" type="slidenum">
              <a:rPr lang="en-GB" smtClean="0"/>
              <a:t>‹#›</a:t>
            </a:fld>
            <a:endParaRPr lang="en-GB"/>
          </a:p>
        </p:txBody>
      </p:sp>
    </p:spTree>
    <p:extLst>
      <p:ext uri="{BB962C8B-B14F-4D97-AF65-F5344CB8AC3E}">
        <p14:creationId xmlns:p14="http://schemas.microsoft.com/office/powerpoint/2010/main" val="19549228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6/1/25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8" indent="0">
              <a:spcBef>
                <a:spcPts val="300"/>
              </a:spcBef>
              <a:buNone/>
              <a:defRPr sz="1000"/>
            </a:lvl5pPr>
          </a:lstStyle>
          <a:p>
            <a:pPr lvl="0"/>
            <a:r>
              <a:rPr lang="en-US"/>
              <a:t>Reference(s)</a:t>
            </a:r>
          </a:p>
        </p:txBody>
      </p:sp>
    </p:spTree>
    <p:extLst>
      <p:ext uri="{BB962C8B-B14F-4D97-AF65-F5344CB8AC3E}">
        <p14:creationId xmlns:p14="http://schemas.microsoft.com/office/powerpoint/2010/main" val="332556925"/>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_Option 1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F5ABA4-AE0A-1BC4-C7A0-8C98DE0E2C98}"/>
              </a:ext>
            </a:extLst>
          </p:cNvPr>
          <p:cNvSpPr/>
          <p:nvPr userDrawn="1"/>
        </p:nvSpPr>
        <p:spPr>
          <a:xfrm>
            <a:off x="0" y="6265333"/>
            <a:ext cx="12192000" cy="592667"/>
          </a:xfrm>
          <a:prstGeom prst="rect">
            <a:avLst/>
          </a:prstGeom>
          <a:solidFill>
            <a:srgbClr val="104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99AD02CE-CE63-4BFD-7CFB-EF165F194A35}"/>
              </a:ext>
            </a:extLst>
          </p:cNvPr>
          <p:cNvSpPr>
            <a:spLocks noGrp="1"/>
          </p:cNvSpPr>
          <p:nvPr>
            <p:ph type="body" sz="quarter" idx="10" hasCustomPrompt="1"/>
          </p:nvPr>
        </p:nvSpPr>
        <p:spPr>
          <a:xfrm>
            <a:off x="216566" y="324612"/>
            <a:ext cx="7448551" cy="766763"/>
          </a:xfrm>
        </p:spPr>
        <p:txBody>
          <a:bodyPr>
            <a:normAutofit/>
          </a:bodyPr>
          <a:lstStyle>
            <a:lvl1pPr marL="0" indent="0">
              <a:buNone/>
              <a:defRPr sz="4000" b="1">
                <a:solidFill>
                  <a:srgbClr val="9B124F"/>
                </a:solidFill>
                <a:latin typeface="Arial" panose="020B0604020202020204" pitchFamily="34" charset="0"/>
                <a:cs typeface="Arial" panose="020B0604020202020204" pitchFamily="34" charset="0"/>
              </a:defRPr>
            </a:lvl1pPr>
          </a:lstStyle>
          <a:p>
            <a:pPr lvl="0"/>
            <a:r>
              <a:rPr lang="en-US"/>
              <a:t>Title</a:t>
            </a:r>
            <a:endParaRPr lang="en-GB"/>
          </a:p>
        </p:txBody>
      </p:sp>
    </p:spTree>
    <p:extLst>
      <p:ext uri="{BB962C8B-B14F-4D97-AF65-F5344CB8AC3E}">
        <p14:creationId xmlns:p14="http://schemas.microsoft.com/office/powerpoint/2010/main" val="1314987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27867"/>
            <a:ext cx="10515600" cy="4563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1C689188-A080-4ED3-881D-FFFCF3C6AF8C}"/>
              </a:ext>
            </a:extLst>
          </p:cNvPr>
          <p:cNvSpPr>
            <a:spLocks noGrp="1"/>
          </p:cNvSpPr>
          <p:nvPr>
            <p:ph type="title"/>
          </p:nvPr>
        </p:nvSpPr>
        <p:spPr>
          <a:xfrm>
            <a:off x="838200" y="136524"/>
            <a:ext cx="10515600" cy="838577"/>
          </a:xfrm>
        </p:spPr>
        <p:txBody>
          <a:bodyPr/>
          <a:lstStyle/>
          <a:p>
            <a:r>
              <a:rPr lang="en-US"/>
              <a:t>Click to edit Master title style</a:t>
            </a:r>
            <a:endParaRPr lang="en-GB"/>
          </a:p>
        </p:txBody>
      </p:sp>
      <p:sp>
        <p:nvSpPr>
          <p:cNvPr id="10" name="Text Placeholder 8">
            <a:extLst>
              <a:ext uri="{FF2B5EF4-FFF2-40B4-BE49-F238E27FC236}">
                <a16:creationId xmlns:a16="http://schemas.microsoft.com/office/drawing/2014/main" id="{E4A98FE4-EBD0-216E-0E61-D3EC14E0D38C}"/>
              </a:ext>
            </a:extLst>
          </p:cNvPr>
          <p:cNvSpPr>
            <a:spLocks noGrp="1"/>
          </p:cNvSpPr>
          <p:nvPr>
            <p:ph type="body" sz="quarter" idx="12" hasCustomPrompt="1"/>
          </p:nvPr>
        </p:nvSpPr>
        <p:spPr>
          <a:xfrm>
            <a:off x="3528204" y="5805519"/>
            <a:ext cx="7321858" cy="921139"/>
          </a:xfrm>
        </p:spPr>
        <p:txBody>
          <a:bodyPr anchor="b">
            <a:normAutofit/>
          </a:bodyPr>
          <a:lstStyle>
            <a:lvl1pPr marL="0" indent="0" algn="r">
              <a:spcBef>
                <a:spcPts val="0"/>
              </a:spcBef>
              <a:buNone/>
              <a:defRPr sz="9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Footer</a:t>
            </a:r>
          </a:p>
        </p:txBody>
      </p:sp>
    </p:spTree>
    <p:extLst>
      <p:ext uri="{BB962C8B-B14F-4D97-AF65-F5344CB8AC3E}">
        <p14:creationId xmlns:p14="http://schemas.microsoft.com/office/powerpoint/2010/main" val="730895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Arial with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011C94-7065-6B81-92D2-63826CD8ECD2}"/>
              </a:ext>
            </a:extLst>
          </p:cNvPr>
          <p:cNvSpPr>
            <a:spLocks noGrp="1"/>
          </p:cNvSpPr>
          <p:nvPr>
            <p:ph idx="1"/>
          </p:nvPr>
        </p:nvSpPr>
        <p:spPr>
          <a:xfrm>
            <a:off x="553337" y="1153459"/>
            <a:ext cx="11095323" cy="4557516"/>
          </a:xfrm>
        </p:spPr>
        <p:txBody>
          <a:bodyPr/>
          <a:lstStyle>
            <a:lvl1pPr marL="0" indent="0">
              <a:buNone/>
              <a:defRPr sz="3200" b="1">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sz="28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sz="24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sz="20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sz="20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E194F5-4C57-4BBC-38E4-7D4BD3F7DEF0}"/>
              </a:ext>
            </a:extLst>
          </p:cNvPr>
          <p:cNvPicPr>
            <a:picLocks noChangeAspect="1"/>
          </p:cNvPicPr>
          <p:nvPr userDrawn="1"/>
        </p:nvPicPr>
        <p:blipFill>
          <a:blip r:embed="rId2"/>
          <a:stretch>
            <a:fillRect/>
          </a:stretch>
        </p:blipFill>
        <p:spPr>
          <a:xfrm rot="16200000">
            <a:off x="5772283" y="828395"/>
            <a:ext cx="546099" cy="11125471"/>
          </a:xfrm>
          <a:prstGeom prst="rect">
            <a:avLst/>
          </a:prstGeom>
        </p:spPr>
      </p:pic>
      <p:sp>
        <p:nvSpPr>
          <p:cNvPr id="9" name="Google Shape;104;p4">
            <a:extLst>
              <a:ext uri="{FF2B5EF4-FFF2-40B4-BE49-F238E27FC236}">
                <a16:creationId xmlns:a16="http://schemas.microsoft.com/office/drawing/2014/main" id="{EEF07EDC-E2E2-1497-7CEC-AF2CA77C388B}"/>
              </a:ext>
            </a:extLst>
          </p:cNvPr>
          <p:cNvSpPr txBox="1"/>
          <p:nvPr userDrawn="1"/>
        </p:nvSpPr>
        <p:spPr>
          <a:xfrm>
            <a:off x="457084" y="6139380"/>
            <a:ext cx="4698800" cy="52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1333" b="1"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IGCS | 2024 Annual Global Meeting</a:t>
            </a:r>
            <a:endParaRPr sz="1333" b="1"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2" name="Picture 11">
            <a:extLst>
              <a:ext uri="{FF2B5EF4-FFF2-40B4-BE49-F238E27FC236}">
                <a16:creationId xmlns:a16="http://schemas.microsoft.com/office/drawing/2014/main" id="{BCBD2CEF-1CA0-A461-A766-F57AE1426B71}"/>
              </a:ext>
            </a:extLst>
          </p:cNvPr>
          <p:cNvPicPr>
            <a:picLocks noChangeAspect="1"/>
          </p:cNvPicPr>
          <p:nvPr userDrawn="1"/>
        </p:nvPicPr>
        <p:blipFill>
          <a:blip r:embed="rId3"/>
          <a:stretch>
            <a:fillRect/>
          </a:stretch>
        </p:blipFill>
        <p:spPr>
          <a:xfrm>
            <a:off x="4561803" y="6273190"/>
            <a:ext cx="3068393" cy="243406"/>
          </a:xfrm>
          <a:prstGeom prst="rect">
            <a:avLst/>
          </a:prstGeom>
        </p:spPr>
      </p:pic>
      <p:sp>
        <p:nvSpPr>
          <p:cNvPr id="2" name="Title 1">
            <a:extLst>
              <a:ext uri="{FF2B5EF4-FFF2-40B4-BE49-F238E27FC236}">
                <a16:creationId xmlns:a16="http://schemas.microsoft.com/office/drawing/2014/main" id="{6D813139-279B-6158-C1BC-16DE41B12CFD}"/>
              </a:ext>
            </a:extLst>
          </p:cNvPr>
          <p:cNvSpPr>
            <a:spLocks noGrp="1"/>
          </p:cNvSpPr>
          <p:nvPr>
            <p:ph type="title"/>
          </p:nvPr>
        </p:nvSpPr>
        <p:spPr>
          <a:xfrm>
            <a:off x="553337" y="193820"/>
            <a:ext cx="11115473" cy="959639"/>
          </a:xfrm>
        </p:spPr>
        <p:txBody>
          <a:bodyPr anchor="t">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4FC3418D-1770-7B2B-A08E-3DB60AFA267E}"/>
              </a:ext>
            </a:extLst>
          </p:cNvPr>
          <p:cNvSpPr>
            <a:spLocks noGrp="1"/>
          </p:cNvSpPr>
          <p:nvPr>
            <p:ph type="body" sz="quarter" idx="10"/>
          </p:nvPr>
        </p:nvSpPr>
        <p:spPr>
          <a:xfrm>
            <a:off x="352631" y="6118153"/>
            <a:ext cx="11296029" cy="552461"/>
          </a:xfrm>
          <a:solidFill>
            <a:schemeClr val="bg1"/>
          </a:solidFill>
        </p:spPr>
        <p:txBody>
          <a:bodyPr anchor="b">
            <a:noAutofit/>
          </a:bodyPr>
          <a:lstStyle>
            <a:lvl1pPr marL="0" indent="0" algn="l">
              <a:spcBef>
                <a:spcPts val="0"/>
              </a:spcBef>
              <a:buNone/>
              <a:defRPr sz="80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33297388"/>
      </p:ext>
    </p:extLst>
  </p:cSld>
  <p:clrMapOvr>
    <a:masterClrMapping/>
  </p:clrMapOvr>
  <p:hf sldNum="0"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4 Tables">
    <p:spTree>
      <p:nvGrpSpPr>
        <p:cNvPr id="1" name=""/>
        <p:cNvGrpSpPr/>
        <p:nvPr/>
      </p:nvGrpSpPr>
      <p:grpSpPr>
        <a:xfrm>
          <a:off x="0" y="0"/>
          <a:ext cx="0" cy="0"/>
          <a:chOff x="0" y="0"/>
          <a:chExt cx="0" cy="0"/>
        </a:xfrm>
      </p:grpSpPr>
      <p:sp>
        <p:nvSpPr>
          <p:cNvPr id="31" name="Rounded Rectangle 1">
            <a:extLst>
              <a:ext uri="{FF2B5EF4-FFF2-40B4-BE49-F238E27FC236}">
                <a16:creationId xmlns:a16="http://schemas.microsoft.com/office/drawing/2014/main" id="{BADE5229-3346-2A2A-7190-9E197A4872AF}"/>
              </a:ext>
            </a:extLst>
          </p:cNvPr>
          <p:cNvSpPr/>
          <p:nvPr userDrawn="1"/>
        </p:nvSpPr>
        <p:spPr>
          <a:xfrm>
            <a:off x="241336" y="98087"/>
            <a:ext cx="11836855" cy="6423146"/>
          </a:xfrm>
          <a:prstGeom prst="roundRect">
            <a:avLst>
              <a:gd name="adj" fmla="val 4557"/>
            </a:avLst>
          </a:prstGeom>
          <a:solidFill>
            <a:schemeClr val="bg1"/>
          </a:solidFill>
          <a:ln w="25400">
            <a:solidFill>
              <a:srgbClr val="00386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9438"/>
            <a:endParaRPr lang="en-GB" sz="2271">
              <a:solidFill>
                <a:prstClr val="white"/>
              </a:solidFill>
              <a:latin typeface="Calibri" panose="020F0502020204030204"/>
            </a:endParaRPr>
          </a:p>
        </p:txBody>
      </p:sp>
      <p:sp>
        <p:nvSpPr>
          <p:cNvPr id="41" name="Rectangle: Top Corners Rounded 40">
            <a:extLst>
              <a:ext uri="{FF2B5EF4-FFF2-40B4-BE49-F238E27FC236}">
                <a16:creationId xmlns:a16="http://schemas.microsoft.com/office/drawing/2014/main" id="{8DE91783-699C-683B-CB61-F42B7A5DCC3D}"/>
              </a:ext>
            </a:extLst>
          </p:cNvPr>
          <p:cNvSpPr/>
          <p:nvPr userDrawn="1"/>
        </p:nvSpPr>
        <p:spPr>
          <a:xfrm>
            <a:off x="241337" y="99589"/>
            <a:ext cx="11836855" cy="492895"/>
          </a:xfrm>
          <a:prstGeom prst="round2SameRect">
            <a:avLst>
              <a:gd name="adj1" fmla="val 50000"/>
              <a:gd name="adj2" fmla="val 0"/>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3" name="Text Placeholder 42">
            <a:extLst>
              <a:ext uri="{FF2B5EF4-FFF2-40B4-BE49-F238E27FC236}">
                <a16:creationId xmlns:a16="http://schemas.microsoft.com/office/drawing/2014/main" id="{BF7E2A97-D70D-18C3-8F77-153C744A72BD}"/>
              </a:ext>
            </a:extLst>
          </p:cNvPr>
          <p:cNvSpPr>
            <a:spLocks noGrp="1"/>
          </p:cNvSpPr>
          <p:nvPr userDrawn="1">
            <p:ph type="body" sz="quarter" idx="11" hasCustomPrompt="1"/>
          </p:nvPr>
        </p:nvSpPr>
        <p:spPr>
          <a:xfrm>
            <a:off x="592126" y="162268"/>
            <a:ext cx="9495291" cy="367537"/>
          </a:xfrm>
        </p:spPr>
        <p:txBody>
          <a:bodyPr anchor="ctr">
            <a:noAutofit/>
          </a:bodyPr>
          <a:lstStyle>
            <a:lvl1pPr>
              <a:defRPr sz="1800">
                <a:solidFill>
                  <a:schemeClr val="bg1"/>
                </a:solidFill>
              </a:defRPr>
            </a:lvl1pPr>
          </a:lstStyle>
          <a:p>
            <a:pPr lvl="0"/>
            <a:r>
              <a:rPr lang="en-US"/>
              <a:t>[SECTION TITLE]</a:t>
            </a:r>
          </a:p>
        </p:txBody>
      </p:sp>
      <p:pic>
        <p:nvPicPr>
          <p:cNvPr id="163" name="Graphic 162" descr="Close with solid fill">
            <a:extLst>
              <a:ext uri="{FF2B5EF4-FFF2-40B4-BE49-F238E27FC236}">
                <a16:creationId xmlns:a16="http://schemas.microsoft.com/office/drawing/2014/main" id="{F1A796C7-1AA3-A6FC-7D55-14E5CB30911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27619" y="169024"/>
            <a:ext cx="354024" cy="354024"/>
          </a:xfrm>
          <a:prstGeom prst="rect">
            <a:avLst/>
          </a:prstGeom>
        </p:spPr>
      </p:pic>
      <p:sp>
        <p:nvSpPr>
          <p:cNvPr id="47" name="Rounded Rectangle 1">
            <a:extLst>
              <a:ext uri="{FF2B5EF4-FFF2-40B4-BE49-F238E27FC236}">
                <a16:creationId xmlns:a16="http://schemas.microsoft.com/office/drawing/2014/main" id="{FA5E3354-A013-9C4D-2A9B-06D964051FD2}"/>
              </a:ext>
            </a:extLst>
          </p:cNvPr>
          <p:cNvSpPr/>
          <p:nvPr userDrawn="1"/>
        </p:nvSpPr>
        <p:spPr>
          <a:xfrm>
            <a:off x="241336" y="99589"/>
            <a:ext cx="11836855" cy="6421644"/>
          </a:xfrm>
          <a:prstGeom prst="roundRect">
            <a:avLst>
              <a:gd name="adj" fmla="val 3852"/>
            </a:avLst>
          </a:prstGeom>
          <a:noFill/>
          <a:ln w="25400">
            <a:solidFill>
              <a:srgbClr val="0038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9438"/>
            <a:endParaRPr lang="en-GB" sz="2271">
              <a:solidFill>
                <a:prstClr val="white"/>
              </a:solidFill>
              <a:latin typeface="Calibri" panose="020F0502020204030204"/>
            </a:endParaRPr>
          </a:p>
        </p:txBody>
      </p:sp>
      <p:sp>
        <p:nvSpPr>
          <p:cNvPr id="2" name="Rectangle 1">
            <a:extLst>
              <a:ext uri="{FF2B5EF4-FFF2-40B4-BE49-F238E27FC236}">
                <a16:creationId xmlns:a16="http://schemas.microsoft.com/office/drawing/2014/main" id="{CF440F6F-F2B0-8ADD-9A45-A5ABB6CDD0FB}"/>
              </a:ext>
            </a:extLst>
          </p:cNvPr>
          <p:cNvSpPr/>
          <p:nvPr userDrawn="1"/>
        </p:nvSpPr>
        <p:spPr>
          <a:xfrm>
            <a:off x="339084" y="6522740"/>
            <a:ext cx="10891567" cy="338554"/>
          </a:xfrm>
          <a:prstGeom prst="rect">
            <a:avLst/>
          </a:prstGeom>
        </p:spPr>
        <p:txBody>
          <a:bodyPr wrap="square">
            <a:spAutoFit/>
          </a:bodyPr>
          <a:lstStyle/>
          <a:p>
            <a:pPr marL="0" marR="0" lvl="0" indent="0" algn="l" defTabSz="457259" rtl="0" eaLnBrk="1" fontAlgn="auto" latinLnBrk="0" hangingPunct="1">
              <a:lnSpc>
                <a:spcPct val="100000"/>
              </a:lnSpc>
              <a:spcBef>
                <a:spcPts val="0"/>
              </a:spcBef>
              <a:spcAft>
                <a:spcPts val="0"/>
              </a:spcAft>
              <a:buClrTx/>
              <a:buSzTx/>
              <a:buFontTx/>
              <a:buNone/>
              <a:tabLst/>
              <a:defRPr/>
            </a:pPr>
            <a:r>
              <a:rPr lang="en-GB" sz="800" b="0" i="0" kern="1200">
                <a:solidFill>
                  <a:schemeClr val="bg1"/>
                </a:solidFill>
                <a:effectLst/>
                <a:latin typeface="Arial" panose="020B0604020202020204" pitchFamily="34" charset="0"/>
                <a:ea typeface="+mn-ea"/>
                <a:cs typeface="Arial" panose="020B0604020202020204" pitchFamily="34" charset="0"/>
              </a:rPr>
              <a:t>Proprietary and confidential ©AstraZeneca 2024. FOR INTERNAL USE ONLY. This training material is for educational purposes only and is not to be shared, distributed, or discussed outside AstraZeneca. Head-to-head studies were not conducted between the therapies mentioned in this tool. These data presented here are for information purposes only and no comparative claims of non-inferiority or superiority in terms of efficacy or safety are implied or intended.</a:t>
            </a:r>
          </a:p>
        </p:txBody>
      </p:sp>
    </p:spTree>
    <p:custDataLst>
      <p:tags r:id="rId1"/>
    </p:custDataLst>
    <p:extLst>
      <p:ext uri="{BB962C8B-B14F-4D97-AF65-F5344CB8AC3E}">
        <p14:creationId xmlns:p14="http://schemas.microsoft.com/office/powerpoint/2010/main" val="1639271526"/>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8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USE THIS">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969661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8957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447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01988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992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398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7723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652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89618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08699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911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399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77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92027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5930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510060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08563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27553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99282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19894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3199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097639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57584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54849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49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B21C5A-5CDE-CC00-8450-EE81FFF9F8EE}"/>
              </a:ext>
            </a:extLst>
          </p:cNvPr>
          <p:cNvSpPr>
            <a:spLocks noGrp="1"/>
          </p:cNvSpPr>
          <p:nvPr>
            <p:ph type="sldNum" sz="quarter" idx="12"/>
          </p:nvPr>
        </p:nvSpPr>
        <p:spPr/>
        <p:txBody>
          <a:bodyPr/>
          <a:lstStyle/>
          <a:p>
            <a:fld id="{EE762A11-A3F0-4D1B-B1B2-208FCF4B7D37}" type="slidenum">
              <a:rPr lang="en-CA" smtClean="0"/>
              <a:pPr/>
              <a:t>‹#›</a:t>
            </a:fld>
            <a:endParaRPr lang="en-CA"/>
          </a:p>
        </p:txBody>
      </p:sp>
      <p:sp>
        <p:nvSpPr>
          <p:cNvPr id="5" name="Footer Placeholder 4">
            <a:extLst>
              <a:ext uri="{FF2B5EF4-FFF2-40B4-BE49-F238E27FC236}">
                <a16:creationId xmlns:a16="http://schemas.microsoft.com/office/drawing/2014/main" id="{B5ECE9DB-33C6-9E74-A532-08A8BA0E14A3}"/>
              </a:ext>
            </a:extLst>
          </p:cNvPr>
          <p:cNvSpPr>
            <a:spLocks noGrp="1"/>
          </p:cNvSpPr>
          <p:nvPr>
            <p:ph type="ftr" sz="quarter" idx="11"/>
          </p:nvPr>
        </p:nvSpPr>
        <p:spPr>
          <a:xfrm>
            <a:off x="837768" y="6521883"/>
            <a:ext cx="9997011" cy="237757"/>
          </a:xfrm>
          <a:prstGeom prst="rect">
            <a:avLst/>
          </a:prstGeom>
        </p:spPr>
        <p:txBody>
          <a:bodyPr/>
          <a:lstStyle>
            <a:lvl1pPr marL="228594" indent="-228594" algn="l">
              <a:lnSpc>
                <a:spcPct val="90000"/>
              </a:lnSpc>
              <a:buFont typeface="+mj-lt"/>
              <a:buAutoNum type="arabicPeriod"/>
              <a:defRPr sz="1000"/>
            </a:lvl1pPr>
          </a:lstStyle>
          <a:p>
            <a:endParaRPr lang="en-CA"/>
          </a:p>
        </p:txBody>
      </p:sp>
      <p:sp>
        <p:nvSpPr>
          <p:cNvPr id="6" name="Content Placeholder 7">
            <a:extLst>
              <a:ext uri="{FF2B5EF4-FFF2-40B4-BE49-F238E27FC236}">
                <a16:creationId xmlns:a16="http://schemas.microsoft.com/office/drawing/2014/main" id="{AC6BD625-A2C0-1ACA-70A5-16A69600D15B}"/>
              </a:ext>
            </a:extLst>
          </p:cNvPr>
          <p:cNvSpPr>
            <a:spLocks noGrp="1"/>
          </p:cNvSpPr>
          <p:nvPr>
            <p:ph sz="quarter" idx="13"/>
          </p:nvPr>
        </p:nvSpPr>
        <p:spPr>
          <a:xfrm>
            <a:off x="838200" y="6078400"/>
            <a:ext cx="10515600" cy="230832"/>
          </a:xfrm>
        </p:spPr>
        <p:txBody>
          <a:bodyPr wrap="square" anchor="b">
            <a:spAutoFit/>
          </a:bodyPr>
          <a:lstStyle>
            <a:lvl1pPr marL="0" indent="0">
              <a:spcBef>
                <a:spcPts val="600"/>
              </a:spcBef>
              <a:buNone/>
              <a:defRPr sz="1000">
                <a:solidFill>
                  <a:schemeClr val="tx1">
                    <a:lumMod val="75000"/>
                  </a:schemeClr>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020E7FAB-D180-081F-23D2-61AEC18A3A4C}"/>
              </a:ext>
            </a:extLst>
          </p:cNvPr>
          <p:cNvSpPr>
            <a:spLocks noGrp="1"/>
          </p:cNvSpPr>
          <p:nvPr>
            <p:ph type="title"/>
          </p:nvPr>
        </p:nvSpPr>
        <p:spPr>
          <a:xfrm>
            <a:off x="838200" y="382377"/>
            <a:ext cx="10515600" cy="672843"/>
          </a:xfrm>
        </p:spPr>
        <p:txBody>
          <a:bodyPr/>
          <a:lstStyle/>
          <a:p>
            <a:r>
              <a:rPr lang="en-US"/>
              <a:t>Click to edit Master title style</a:t>
            </a:r>
          </a:p>
        </p:txBody>
      </p:sp>
    </p:spTree>
    <p:extLst>
      <p:ext uri="{BB962C8B-B14F-4D97-AF65-F5344CB8AC3E}">
        <p14:creationId xmlns:p14="http://schemas.microsoft.com/office/powerpoint/2010/main" val="1036677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55283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01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87888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33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722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803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01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image" Target="../media/image12.emf"/><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theme" Target="../theme/theme10.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8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5" Type="http://schemas.openxmlformats.org/officeDocument/2006/relationships/image" Target="../media/image12.emf"/><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6" Type="http://schemas.openxmlformats.org/officeDocument/2006/relationships/image" Target="../media/image13.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theme" Target="../theme/theme12.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21" Type="http://schemas.openxmlformats.org/officeDocument/2006/relationships/slideLayout" Target="../slideLayouts/slideLayout223.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theme" Target="../theme/theme13.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theme" Target="../theme/theme1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theme" Target="../theme/theme15.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4.png"/><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theme" Target="../theme/theme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theme" Target="../theme/theme6.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7.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4.pn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image" Target="../media/image5.jpg"/><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theme" Target="../theme/theme8.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image" Target="../media/image11.jpe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19"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6">
            <a:extLst>
              <a:ext uri="{FF2B5EF4-FFF2-40B4-BE49-F238E27FC236}">
                <a16:creationId xmlns:a16="http://schemas.microsoft.com/office/drawing/2014/main" id="{87F25ACB-BF68-754B-BC7C-EF26E79EA3D9}"/>
              </a:ext>
            </a:extLst>
          </p:cNvPr>
          <p:cNvSpPr>
            <a:spLocks noGrp="1" noChangeArrowheads="1"/>
          </p:cNvSpPr>
          <p:nvPr>
            <p:ph type="body" idx="1"/>
          </p:nvPr>
        </p:nvSpPr>
        <p:spPr bwMode="auto">
          <a:xfrm>
            <a:off x="878418" y="1600200"/>
            <a:ext cx="10358967" cy="4356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3" name="Rectangle 7">
            <a:extLst>
              <a:ext uri="{FF2B5EF4-FFF2-40B4-BE49-F238E27FC236}">
                <a16:creationId xmlns:a16="http://schemas.microsoft.com/office/drawing/2014/main" id="{112A6B38-02E0-034C-8A80-48B4B326F543}"/>
              </a:ext>
            </a:extLst>
          </p:cNvPr>
          <p:cNvSpPr>
            <a:spLocks noGrp="1" noChangeArrowheads="1"/>
          </p:cNvSpPr>
          <p:nvPr>
            <p:ph type="sldNum" sz="quarter" idx="4"/>
          </p:nvPr>
        </p:nvSpPr>
        <p:spPr bwMode="auto">
          <a:xfrm>
            <a:off x="9596967" y="6551084"/>
            <a:ext cx="2438400" cy="294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sz="1333" baseline="0"/>
            </a:lvl1pPr>
          </a:lstStyle>
          <a:p>
            <a:fld id="{651B757F-C14A-B741-B454-7B185A1C2E7E}" type="slidenum">
              <a:rPr lang="en-US" altLang="en-US" smtClean="0"/>
              <a:pPr/>
              <a:t>‹#›</a:t>
            </a:fld>
            <a:endParaRPr lang="en-US" altLang="en-US" dirty="0"/>
          </a:p>
        </p:txBody>
      </p:sp>
      <p:sp>
        <p:nvSpPr>
          <p:cNvPr id="4105" name="Rectangle 9">
            <a:extLst>
              <a:ext uri="{FF2B5EF4-FFF2-40B4-BE49-F238E27FC236}">
                <a16:creationId xmlns:a16="http://schemas.microsoft.com/office/drawing/2014/main" id="{763268D3-9AD6-B444-8968-84936FADB11D}"/>
              </a:ext>
            </a:extLst>
          </p:cNvPr>
          <p:cNvSpPr>
            <a:spLocks noChangeArrowheads="1"/>
          </p:cNvSpPr>
          <p:nvPr userDrawn="1"/>
        </p:nvSpPr>
        <p:spPr bwMode="auto">
          <a:xfrm>
            <a:off x="0" y="6072291"/>
            <a:ext cx="12192000" cy="59267"/>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2400">
                <a:latin typeface="Arial" charset="0"/>
                <a:ea typeface="ＭＳ Ｐゴシック" charset="0"/>
              </a:rPr>
              <a:t> </a:t>
            </a:r>
          </a:p>
        </p:txBody>
      </p:sp>
      <p:pic>
        <p:nvPicPr>
          <p:cNvPr id="3" name="Picture 2">
            <a:extLst>
              <a:ext uri="{FF2B5EF4-FFF2-40B4-BE49-F238E27FC236}">
                <a16:creationId xmlns:a16="http://schemas.microsoft.com/office/drawing/2014/main" id="{DBE738E6-98B0-A44E-A83C-89B7F2515605}"/>
              </a:ext>
            </a:extLst>
          </p:cNvPr>
          <p:cNvPicPr>
            <a:picLocks noChangeAspect="1"/>
          </p:cNvPicPr>
          <p:nvPr userDrawn="1"/>
        </p:nvPicPr>
        <p:blipFill>
          <a:blip r:embed="rId12"/>
          <a:stretch>
            <a:fillRect/>
          </a:stretch>
        </p:blipFill>
        <p:spPr>
          <a:xfrm>
            <a:off x="725326" y="6176871"/>
            <a:ext cx="1889063" cy="610712"/>
          </a:xfrm>
          <a:prstGeom prst="rect">
            <a:avLst/>
          </a:prstGeom>
        </p:spPr>
      </p:pic>
      <p:sp>
        <p:nvSpPr>
          <p:cNvPr id="13" name="Rectangle 4">
            <a:extLst>
              <a:ext uri="{FF2B5EF4-FFF2-40B4-BE49-F238E27FC236}">
                <a16:creationId xmlns:a16="http://schemas.microsoft.com/office/drawing/2014/main" id="{FDB1A346-1094-EE4E-B594-1E3E11D8A2F0}"/>
              </a:ext>
            </a:extLst>
          </p:cNvPr>
          <p:cNvSpPr>
            <a:spLocks noChangeArrowheads="1"/>
          </p:cNvSpPr>
          <p:nvPr userDrawn="1"/>
        </p:nvSpPr>
        <p:spPr bwMode="auto">
          <a:xfrm>
            <a:off x="0" y="0"/>
            <a:ext cx="12192000" cy="1371600"/>
          </a:xfrm>
          <a:prstGeom prst="rect">
            <a:avLst/>
          </a:prstGeom>
          <a:solidFill>
            <a:srgbClr val="2774AE"/>
          </a:solidFill>
          <a:ln>
            <a:noFill/>
          </a:ln>
          <a:effectLst/>
        </p:spPr>
        <p:txBody>
          <a:bodyPr wrap="none" anchor="ctr"/>
          <a:lstStyle/>
          <a:p>
            <a:pPr>
              <a:defRPr/>
            </a:pPr>
            <a:endParaRPr lang="en-US" sz="4267">
              <a:cs typeface="+mn-cs"/>
            </a:endParaRPr>
          </a:p>
        </p:txBody>
      </p:sp>
      <p:sp>
        <p:nvSpPr>
          <p:cNvPr id="14" name="Rectangle 5">
            <a:extLst>
              <a:ext uri="{FF2B5EF4-FFF2-40B4-BE49-F238E27FC236}">
                <a16:creationId xmlns:a16="http://schemas.microsoft.com/office/drawing/2014/main" id="{CF6F2A9C-495F-0948-9280-F79A64D57FD7}"/>
              </a:ext>
            </a:extLst>
          </p:cNvPr>
          <p:cNvSpPr>
            <a:spLocks noGrp="1" noChangeArrowheads="1"/>
          </p:cNvSpPr>
          <p:nvPr>
            <p:ph type="title"/>
          </p:nvPr>
        </p:nvSpPr>
        <p:spPr bwMode="auto">
          <a:xfrm>
            <a:off x="878419" y="225426"/>
            <a:ext cx="10392835" cy="913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635005661"/>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Lst>
  <p:hf hdr="0" ftr="0" dt="0"/>
  <p:txStyles>
    <p:titleStyle>
      <a:lvl1pPr algn="l" rtl="0" eaLnBrk="0" fontAlgn="base" hangingPunct="0">
        <a:lnSpc>
          <a:spcPct val="90000"/>
        </a:lnSpc>
        <a:spcBef>
          <a:spcPct val="0"/>
        </a:spcBef>
        <a:spcAft>
          <a:spcPct val="0"/>
        </a:spcAft>
        <a:defRPr sz="3200" b="1" i="0" baseline="0">
          <a:solidFill>
            <a:schemeClr val="bg1"/>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2pPr>
      <a:lvl3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3pPr>
      <a:lvl4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4pPr>
      <a:lvl5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5pPr>
      <a:lvl6pPr marL="609585" algn="l" rtl="0" fontAlgn="base">
        <a:spcBef>
          <a:spcPct val="0"/>
        </a:spcBef>
        <a:spcAft>
          <a:spcPct val="0"/>
        </a:spcAft>
        <a:defRPr sz="4267">
          <a:solidFill>
            <a:schemeClr val="tx1"/>
          </a:solidFill>
          <a:latin typeface="Arial" charset="0"/>
          <a:ea typeface="ＭＳ Ｐゴシック" charset="0"/>
        </a:defRPr>
      </a:lvl6pPr>
      <a:lvl7pPr marL="1219170" algn="l" rtl="0" fontAlgn="base">
        <a:spcBef>
          <a:spcPct val="0"/>
        </a:spcBef>
        <a:spcAft>
          <a:spcPct val="0"/>
        </a:spcAft>
        <a:defRPr sz="4267">
          <a:solidFill>
            <a:schemeClr val="tx1"/>
          </a:solidFill>
          <a:latin typeface="Arial" charset="0"/>
          <a:ea typeface="ＭＳ Ｐゴシック" charset="0"/>
        </a:defRPr>
      </a:lvl7pPr>
      <a:lvl8pPr marL="1828754" algn="l" rtl="0" fontAlgn="base">
        <a:spcBef>
          <a:spcPct val="0"/>
        </a:spcBef>
        <a:spcAft>
          <a:spcPct val="0"/>
        </a:spcAft>
        <a:defRPr sz="4267">
          <a:solidFill>
            <a:schemeClr val="tx1"/>
          </a:solidFill>
          <a:latin typeface="Arial" charset="0"/>
          <a:ea typeface="ＭＳ Ｐゴシック" charset="0"/>
        </a:defRPr>
      </a:lvl8pPr>
      <a:lvl9pPr marL="2438339" algn="l" rtl="0" fontAlgn="base">
        <a:spcBef>
          <a:spcPct val="0"/>
        </a:spcBef>
        <a:spcAft>
          <a:spcPct val="0"/>
        </a:spcAft>
        <a:defRPr sz="4267">
          <a:solidFill>
            <a:schemeClr val="tx1"/>
          </a:solidFill>
          <a:latin typeface="Arial" charset="0"/>
          <a:ea typeface="ＭＳ Ｐゴシック" charset="0"/>
        </a:defRPr>
      </a:lvl9pPr>
    </p:titleStyle>
    <p:bodyStyle>
      <a:lvl1pPr marL="234945" indent="-234945" algn="l" rtl="0" eaLnBrk="0" fontAlgn="base" hangingPunct="0">
        <a:lnSpc>
          <a:spcPts val="3733"/>
        </a:lnSpc>
        <a:spcBef>
          <a:spcPct val="0"/>
        </a:spcBef>
        <a:spcAft>
          <a:spcPct val="30000"/>
        </a:spcAft>
        <a:buChar char="•"/>
        <a:defRPr sz="3200" baseline="0">
          <a:solidFill>
            <a:srgbClr val="2774AE"/>
          </a:solidFill>
          <a:latin typeface="+mn-lt"/>
          <a:ea typeface="+mn-ea"/>
          <a:cs typeface="ＭＳ Ｐゴシック" charset="0"/>
        </a:defRPr>
      </a:lvl1pPr>
      <a:lvl2pPr marL="685783" indent="-152396" algn="l" rtl="0" eaLnBrk="0" fontAlgn="base" hangingPunct="0">
        <a:lnSpc>
          <a:spcPts val="2933"/>
        </a:lnSpc>
        <a:spcBef>
          <a:spcPct val="10000"/>
        </a:spcBef>
        <a:spcAft>
          <a:spcPct val="30000"/>
        </a:spcAft>
        <a:buSzPct val="80000"/>
        <a:buChar char="•"/>
        <a:defRPr sz="2667">
          <a:solidFill>
            <a:schemeClr val="tx1"/>
          </a:solidFill>
          <a:latin typeface="+mn-lt"/>
          <a:ea typeface="+mn-ea"/>
          <a:cs typeface="ＭＳ Ｐゴシック" charset="0"/>
        </a:defRPr>
      </a:lvl2pPr>
      <a:lvl3pPr marL="1140855" indent="-156629" algn="l" rtl="0" eaLnBrk="0" fontAlgn="base" hangingPunct="0">
        <a:lnSpc>
          <a:spcPts val="2667"/>
        </a:lnSpc>
        <a:spcBef>
          <a:spcPct val="10000"/>
        </a:spcBef>
        <a:spcAft>
          <a:spcPct val="30000"/>
        </a:spcAft>
        <a:buSzPct val="80000"/>
        <a:buChar char="•"/>
        <a:defRPr>
          <a:solidFill>
            <a:schemeClr val="accent2"/>
          </a:solidFill>
          <a:latin typeface="+mn-lt"/>
          <a:ea typeface="+mn-ea"/>
          <a:cs typeface="ＭＳ Ｐゴシック" charset="0"/>
        </a:defRPr>
      </a:lvl3pPr>
      <a:lvl4pPr marL="1600160" indent="-152396" algn="l" rtl="0" eaLnBrk="0" fontAlgn="base" hangingPunct="0">
        <a:lnSpc>
          <a:spcPts val="2400"/>
        </a:lnSpc>
        <a:spcBef>
          <a:spcPct val="10000"/>
        </a:spcBef>
        <a:spcAft>
          <a:spcPct val="30000"/>
        </a:spcAft>
        <a:buSzPct val="80000"/>
        <a:buChar char="•"/>
        <a:defRPr sz="2133">
          <a:solidFill>
            <a:schemeClr val="accent2"/>
          </a:solidFill>
          <a:latin typeface="+mn-lt"/>
          <a:ea typeface="+mn-ea"/>
          <a:cs typeface="ＭＳ Ｐゴシック" charset="0"/>
        </a:defRPr>
      </a:lvl4pPr>
      <a:lvl5pPr marL="2057349" indent="-152396" algn="l" rtl="0" eaLnBrk="0" fontAlgn="base" hangingPunct="0">
        <a:lnSpc>
          <a:spcPts val="2133"/>
        </a:lnSpc>
        <a:spcBef>
          <a:spcPct val="10000"/>
        </a:spcBef>
        <a:spcAft>
          <a:spcPct val="30000"/>
        </a:spcAft>
        <a:buSzPct val="80000"/>
        <a:buChar char="•"/>
        <a:defRPr sz="1867">
          <a:solidFill>
            <a:schemeClr val="accent2"/>
          </a:solidFill>
          <a:latin typeface="+mn-lt"/>
          <a:ea typeface="+mn-ea"/>
          <a:cs typeface="ＭＳ Ｐゴシック" charset="0"/>
        </a:defRPr>
      </a:lvl5pPr>
      <a:lvl6pPr marL="2666933" indent="-152396" algn="l" rtl="0" fontAlgn="base">
        <a:lnSpc>
          <a:spcPts val="2133"/>
        </a:lnSpc>
        <a:spcBef>
          <a:spcPct val="10000"/>
        </a:spcBef>
        <a:spcAft>
          <a:spcPct val="30000"/>
        </a:spcAft>
        <a:buSzPct val="80000"/>
        <a:buChar char="•"/>
        <a:defRPr sz="1867">
          <a:solidFill>
            <a:schemeClr val="accent2"/>
          </a:solidFill>
          <a:latin typeface="+mn-lt"/>
          <a:ea typeface="+mn-ea"/>
        </a:defRPr>
      </a:lvl6pPr>
      <a:lvl7pPr marL="3276518" indent="-152396" algn="l" rtl="0" fontAlgn="base">
        <a:lnSpc>
          <a:spcPts val="2133"/>
        </a:lnSpc>
        <a:spcBef>
          <a:spcPct val="10000"/>
        </a:spcBef>
        <a:spcAft>
          <a:spcPct val="30000"/>
        </a:spcAft>
        <a:buSzPct val="80000"/>
        <a:buChar char="•"/>
        <a:defRPr sz="1867">
          <a:solidFill>
            <a:schemeClr val="accent2"/>
          </a:solidFill>
          <a:latin typeface="+mn-lt"/>
          <a:ea typeface="+mn-ea"/>
        </a:defRPr>
      </a:lvl7pPr>
      <a:lvl8pPr marL="3886103" indent="-152396" algn="l" rtl="0" fontAlgn="base">
        <a:lnSpc>
          <a:spcPts val="2133"/>
        </a:lnSpc>
        <a:spcBef>
          <a:spcPct val="10000"/>
        </a:spcBef>
        <a:spcAft>
          <a:spcPct val="30000"/>
        </a:spcAft>
        <a:buSzPct val="80000"/>
        <a:buChar char="•"/>
        <a:defRPr sz="1867">
          <a:solidFill>
            <a:schemeClr val="accent2"/>
          </a:solidFill>
          <a:latin typeface="+mn-lt"/>
          <a:ea typeface="+mn-ea"/>
        </a:defRPr>
      </a:lvl8pPr>
      <a:lvl9pPr marL="4495688" indent="-152396" algn="l" rtl="0" fontAlgn="base">
        <a:lnSpc>
          <a:spcPts val="2133"/>
        </a:lnSpc>
        <a:spcBef>
          <a:spcPct val="10000"/>
        </a:spcBef>
        <a:spcAft>
          <a:spcPct val="30000"/>
        </a:spcAft>
        <a:buSzPct val="80000"/>
        <a:buChar char="•"/>
        <a:defRPr sz="1867">
          <a:solidFill>
            <a:schemeClr val="accent2"/>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6">
            <a:extLst>
              <a:ext uri="{FF2B5EF4-FFF2-40B4-BE49-F238E27FC236}">
                <a16:creationId xmlns:a16="http://schemas.microsoft.com/office/drawing/2014/main" id="{87F25ACB-BF68-754B-BC7C-EF26E79EA3D9}"/>
              </a:ext>
            </a:extLst>
          </p:cNvPr>
          <p:cNvSpPr>
            <a:spLocks noGrp="1" noChangeArrowheads="1"/>
          </p:cNvSpPr>
          <p:nvPr>
            <p:ph type="body" idx="1"/>
          </p:nvPr>
        </p:nvSpPr>
        <p:spPr bwMode="auto">
          <a:xfrm>
            <a:off x="878419" y="1600201"/>
            <a:ext cx="10358967" cy="4356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3" name="Rectangle 7">
            <a:extLst>
              <a:ext uri="{FF2B5EF4-FFF2-40B4-BE49-F238E27FC236}">
                <a16:creationId xmlns:a16="http://schemas.microsoft.com/office/drawing/2014/main" id="{112A6B38-02E0-034C-8A80-48B4B326F543}"/>
              </a:ext>
            </a:extLst>
          </p:cNvPr>
          <p:cNvSpPr>
            <a:spLocks noGrp="1" noChangeArrowheads="1"/>
          </p:cNvSpPr>
          <p:nvPr>
            <p:ph type="sldNum" sz="quarter" idx="4"/>
          </p:nvPr>
        </p:nvSpPr>
        <p:spPr bwMode="auto">
          <a:xfrm>
            <a:off x="9596967" y="6551084"/>
            <a:ext cx="2438400" cy="294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333" baseline="0"/>
            </a:lvl1pPr>
          </a:lstStyle>
          <a:p>
            <a:fld id="{651B757F-C14A-B741-B454-7B185A1C2E7E}" type="slidenum">
              <a:rPr lang="en-US" altLang="en-US" smtClean="0"/>
              <a:pPr/>
              <a:t>‹#›</a:t>
            </a:fld>
            <a:endParaRPr lang="en-US" altLang="en-US" dirty="0"/>
          </a:p>
        </p:txBody>
      </p:sp>
      <p:sp>
        <p:nvSpPr>
          <p:cNvPr id="4105" name="Rectangle 9">
            <a:extLst>
              <a:ext uri="{FF2B5EF4-FFF2-40B4-BE49-F238E27FC236}">
                <a16:creationId xmlns:a16="http://schemas.microsoft.com/office/drawing/2014/main" id="{763268D3-9AD6-B444-8968-84936FADB11D}"/>
              </a:ext>
            </a:extLst>
          </p:cNvPr>
          <p:cNvSpPr>
            <a:spLocks noChangeArrowheads="1"/>
          </p:cNvSpPr>
          <p:nvPr userDrawn="1"/>
        </p:nvSpPr>
        <p:spPr bwMode="auto">
          <a:xfrm>
            <a:off x="0" y="6072292"/>
            <a:ext cx="12192000" cy="59267"/>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2400" dirty="0">
                <a:latin typeface="Arial" charset="0"/>
                <a:ea typeface="ＭＳ Ｐゴシック" charset="0"/>
              </a:rPr>
              <a:t> </a:t>
            </a:r>
          </a:p>
        </p:txBody>
      </p:sp>
      <p:pic>
        <p:nvPicPr>
          <p:cNvPr id="3" name="Picture 2">
            <a:extLst>
              <a:ext uri="{FF2B5EF4-FFF2-40B4-BE49-F238E27FC236}">
                <a16:creationId xmlns:a16="http://schemas.microsoft.com/office/drawing/2014/main" id="{DBE738E6-98B0-A44E-A83C-89B7F2515605}"/>
              </a:ext>
            </a:extLst>
          </p:cNvPr>
          <p:cNvPicPr>
            <a:picLocks noChangeAspect="1"/>
          </p:cNvPicPr>
          <p:nvPr userDrawn="1"/>
        </p:nvPicPr>
        <p:blipFill>
          <a:blip r:embed="rId5"/>
          <a:stretch>
            <a:fillRect/>
          </a:stretch>
        </p:blipFill>
        <p:spPr>
          <a:xfrm>
            <a:off x="725327" y="6176871"/>
            <a:ext cx="1889063" cy="610712"/>
          </a:xfrm>
          <a:prstGeom prst="rect">
            <a:avLst/>
          </a:prstGeom>
        </p:spPr>
      </p:pic>
      <p:sp>
        <p:nvSpPr>
          <p:cNvPr id="13" name="Rectangle 4">
            <a:extLst>
              <a:ext uri="{FF2B5EF4-FFF2-40B4-BE49-F238E27FC236}">
                <a16:creationId xmlns:a16="http://schemas.microsoft.com/office/drawing/2014/main" id="{FDB1A346-1094-EE4E-B594-1E3E11D8A2F0}"/>
              </a:ext>
            </a:extLst>
          </p:cNvPr>
          <p:cNvSpPr>
            <a:spLocks noChangeArrowheads="1"/>
          </p:cNvSpPr>
          <p:nvPr userDrawn="1"/>
        </p:nvSpPr>
        <p:spPr bwMode="auto">
          <a:xfrm>
            <a:off x="0" y="0"/>
            <a:ext cx="12192000" cy="1371600"/>
          </a:xfrm>
          <a:prstGeom prst="rect">
            <a:avLst/>
          </a:prstGeom>
          <a:solidFill>
            <a:srgbClr val="2774AE"/>
          </a:solidFill>
          <a:ln>
            <a:noFill/>
          </a:ln>
          <a:effectLst/>
        </p:spPr>
        <p:txBody>
          <a:bodyPr wrap="none" anchor="ctr"/>
          <a:lstStyle/>
          <a:p>
            <a:pPr>
              <a:defRPr/>
            </a:pPr>
            <a:endParaRPr lang="en-US" sz="2400" dirty="0">
              <a:cs typeface="+mn-cs"/>
            </a:endParaRPr>
          </a:p>
        </p:txBody>
      </p:sp>
      <p:sp>
        <p:nvSpPr>
          <p:cNvPr id="14" name="Rectangle 5">
            <a:extLst>
              <a:ext uri="{FF2B5EF4-FFF2-40B4-BE49-F238E27FC236}">
                <a16:creationId xmlns:a16="http://schemas.microsoft.com/office/drawing/2014/main" id="{CF6F2A9C-495F-0948-9280-F79A64D57FD7}"/>
              </a:ext>
            </a:extLst>
          </p:cNvPr>
          <p:cNvSpPr>
            <a:spLocks noGrp="1" noChangeArrowheads="1"/>
          </p:cNvSpPr>
          <p:nvPr>
            <p:ph type="title"/>
          </p:nvPr>
        </p:nvSpPr>
        <p:spPr bwMode="auto">
          <a:xfrm>
            <a:off x="878420" y="225427"/>
            <a:ext cx="10392835" cy="9130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31106873"/>
      </p:ext>
    </p:extLst>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Lst>
  <p:hf sldNum="0" hdr="0" ftr="0" dt="0"/>
  <p:txStyles>
    <p:titleStyle>
      <a:lvl1pPr algn="l" rtl="0" eaLnBrk="0" fontAlgn="base" hangingPunct="0">
        <a:lnSpc>
          <a:spcPct val="90000"/>
        </a:lnSpc>
        <a:spcBef>
          <a:spcPct val="0"/>
        </a:spcBef>
        <a:spcAft>
          <a:spcPct val="0"/>
        </a:spcAft>
        <a:defRPr sz="3200" b="1" i="0" baseline="0">
          <a:solidFill>
            <a:schemeClr val="bg1"/>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2pPr>
      <a:lvl3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3pPr>
      <a:lvl4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4pPr>
      <a:lvl5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5pPr>
      <a:lvl6pPr marL="609570" algn="l" rtl="0" fontAlgn="base">
        <a:spcBef>
          <a:spcPct val="0"/>
        </a:spcBef>
        <a:spcAft>
          <a:spcPct val="0"/>
        </a:spcAft>
        <a:defRPr sz="4267">
          <a:solidFill>
            <a:schemeClr val="tx1"/>
          </a:solidFill>
          <a:latin typeface="Arial" charset="0"/>
          <a:ea typeface="ＭＳ Ｐゴシック" charset="0"/>
        </a:defRPr>
      </a:lvl6pPr>
      <a:lvl7pPr marL="1219140" algn="l" rtl="0" fontAlgn="base">
        <a:spcBef>
          <a:spcPct val="0"/>
        </a:spcBef>
        <a:spcAft>
          <a:spcPct val="0"/>
        </a:spcAft>
        <a:defRPr sz="4267">
          <a:solidFill>
            <a:schemeClr val="tx1"/>
          </a:solidFill>
          <a:latin typeface="Arial" charset="0"/>
          <a:ea typeface="ＭＳ Ｐゴシック" charset="0"/>
        </a:defRPr>
      </a:lvl7pPr>
      <a:lvl8pPr marL="1828709" algn="l" rtl="0" fontAlgn="base">
        <a:spcBef>
          <a:spcPct val="0"/>
        </a:spcBef>
        <a:spcAft>
          <a:spcPct val="0"/>
        </a:spcAft>
        <a:defRPr sz="4267">
          <a:solidFill>
            <a:schemeClr val="tx1"/>
          </a:solidFill>
          <a:latin typeface="Arial" charset="0"/>
          <a:ea typeface="ＭＳ Ｐゴシック" charset="0"/>
        </a:defRPr>
      </a:lvl8pPr>
      <a:lvl9pPr marL="2438278" algn="l" rtl="0" fontAlgn="base">
        <a:spcBef>
          <a:spcPct val="0"/>
        </a:spcBef>
        <a:spcAft>
          <a:spcPct val="0"/>
        </a:spcAft>
        <a:defRPr sz="4267">
          <a:solidFill>
            <a:schemeClr val="tx1"/>
          </a:solidFill>
          <a:latin typeface="Arial" charset="0"/>
          <a:ea typeface="ＭＳ Ｐゴシック" charset="0"/>
        </a:defRPr>
      </a:lvl9pPr>
    </p:titleStyle>
    <p:bodyStyle>
      <a:lvl1pPr marL="234939" indent="-234939" algn="l" rtl="0" eaLnBrk="0" fontAlgn="base" hangingPunct="0">
        <a:lnSpc>
          <a:spcPts val="3733"/>
        </a:lnSpc>
        <a:spcBef>
          <a:spcPct val="0"/>
        </a:spcBef>
        <a:spcAft>
          <a:spcPct val="30000"/>
        </a:spcAft>
        <a:buChar char="•"/>
        <a:defRPr sz="3200" baseline="0">
          <a:solidFill>
            <a:srgbClr val="2774AE"/>
          </a:solidFill>
          <a:latin typeface="+mn-lt"/>
          <a:ea typeface="+mn-ea"/>
          <a:cs typeface="ＭＳ Ｐゴシック" charset="0"/>
        </a:defRPr>
      </a:lvl1pPr>
      <a:lvl2pPr marL="684196" indent="-222245" algn="l" rtl="0" eaLnBrk="0" fontAlgn="base" hangingPunct="0">
        <a:lnSpc>
          <a:spcPts val="2933"/>
        </a:lnSpc>
        <a:spcBef>
          <a:spcPct val="10000"/>
        </a:spcBef>
        <a:spcAft>
          <a:spcPct val="30000"/>
        </a:spcAft>
        <a:buSzPct val="80000"/>
        <a:buChar char="•"/>
        <a:defRPr sz="2667">
          <a:solidFill>
            <a:schemeClr val="tx1"/>
          </a:solidFill>
          <a:latin typeface="+mn-lt"/>
          <a:ea typeface="+mn-ea"/>
          <a:cs typeface="ＭＳ Ｐゴシック" charset="0"/>
        </a:defRPr>
      </a:lvl2pPr>
      <a:lvl3pPr marL="1139797" indent="-225420" algn="l" rtl="0" eaLnBrk="0" fontAlgn="base" hangingPunct="0">
        <a:lnSpc>
          <a:spcPts val="2667"/>
        </a:lnSpc>
        <a:spcBef>
          <a:spcPct val="10000"/>
        </a:spcBef>
        <a:spcAft>
          <a:spcPct val="30000"/>
        </a:spcAft>
        <a:buSzPct val="80000"/>
        <a:buChar char="•"/>
        <a:defRPr>
          <a:solidFill>
            <a:schemeClr val="accent2"/>
          </a:solidFill>
          <a:latin typeface="+mn-lt"/>
          <a:ea typeface="+mn-ea"/>
          <a:cs typeface="ＭＳ Ｐゴシック" charset="0"/>
        </a:defRPr>
      </a:lvl3pPr>
      <a:lvl4pPr marL="1598573" indent="-222245" algn="l" rtl="0" eaLnBrk="0" fontAlgn="base" hangingPunct="0">
        <a:lnSpc>
          <a:spcPts val="2400"/>
        </a:lnSpc>
        <a:spcBef>
          <a:spcPct val="10000"/>
        </a:spcBef>
        <a:spcAft>
          <a:spcPct val="30000"/>
        </a:spcAft>
        <a:buSzPct val="80000"/>
        <a:buChar char="•"/>
        <a:defRPr sz="2133">
          <a:solidFill>
            <a:schemeClr val="accent2"/>
          </a:solidFill>
          <a:latin typeface="+mn-lt"/>
          <a:ea typeface="+mn-ea"/>
          <a:cs typeface="ＭＳ Ｐゴシック" charset="0"/>
        </a:defRPr>
      </a:lvl4pPr>
      <a:lvl5pPr marL="2055762" indent="-227008" algn="l" rtl="0" eaLnBrk="0" fontAlgn="base" hangingPunct="0">
        <a:lnSpc>
          <a:spcPts val="2133"/>
        </a:lnSpc>
        <a:spcBef>
          <a:spcPct val="10000"/>
        </a:spcBef>
        <a:spcAft>
          <a:spcPct val="30000"/>
        </a:spcAft>
        <a:buSzPct val="80000"/>
        <a:buChar char="•"/>
        <a:defRPr sz="1867">
          <a:solidFill>
            <a:schemeClr val="accent2"/>
          </a:solidFill>
          <a:latin typeface="+mn-lt"/>
          <a:ea typeface="+mn-ea"/>
          <a:cs typeface="ＭＳ Ｐゴシック" charset="0"/>
        </a:defRPr>
      </a:lvl5pPr>
      <a:lvl6pPr marL="2666867" indent="-152392" algn="l" rtl="0" fontAlgn="base">
        <a:lnSpc>
          <a:spcPts val="2133"/>
        </a:lnSpc>
        <a:spcBef>
          <a:spcPct val="10000"/>
        </a:spcBef>
        <a:spcAft>
          <a:spcPct val="30000"/>
        </a:spcAft>
        <a:buSzPct val="80000"/>
        <a:buChar char="•"/>
        <a:defRPr sz="1867">
          <a:solidFill>
            <a:schemeClr val="accent2"/>
          </a:solidFill>
          <a:latin typeface="+mn-lt"/>
          <a:ea typeface="+mn-ea"/>
        </a:defRPr>
      </a:lvl6pPr>
      <a:lvl7pPr marL="3276437" indent="-152392" algn="l" rtl="0" fontAlgn="base">
        <a:lnSpc>
          <a:spcPts val="2133"/>
        </a:lnSpc>
        <a:spcBef>
          <a:spcPct val="10000"/>
        </a:spcBef>
        <a:spcAft>
          <a:spcPct val="30000"/>
        </a:spcAft>
        <a:buSzPct val="80000"/>
        <a:buChar char="•"/>
        <a:defRPr sz="1867">
          <a:solidFill>
            <a:schemeClr val="accent2"/>
          </a:solidFill>
          <a:latin typeface="+mn-lt"/>
          <a:ea typeface="+mn-ea"/>
        </a:defRPr>
      </a:lvl7pPr>
      <a:lvl8pPr marL="3886006" indent="-152392" algn="l" rtl="0" fontAlgn="base">
        <a:lnSpc>
          <a:spcPts val="2133"/>
        </a:lnSpc>
        <a:spcBef>
          <a:spcPct val="10000"/>
        </a:spcBef>
        <a:spcAft>
          <a:spcPct val="30000"/>
        </a:spcAft>
        <a:buSzPct val="80000"/>
        <a:buChar char="•"/>
        <a:defRPr sz="1867">
          <a:solidFill>
            <a:schemeClr val="accent2"/>
          </a:solidFill>
          <a:latin typeface="+mn-lt"/>
          <a:ea typeface="+mn-ea"/>
        </a:defRPr>
      </a:lvl8pPr>
      <a:lvl9pPr marL="4495576" indent="-152392" algn="l" rtl="0" fontAlgn="base">
        <a:lnSpc>
          <a:spcPts val="2133"/>
        </a:lnSpc>
        <a:spcBef>
          <a:spcPct val="10000"/>
        </a:spcBef>
        <a:spcAft>
          <a:spcPct val="30000"/>
        </a:spcAft>
        <a:buSzPct val="80000"/>
        <a:buChar char="•"/>
        <a:defRPr sz="1867">
          <a:solidFill>
            <a:schemeClr val="accent2"/>
          </a:solidFill>
          <a:latin typeface="+mn-lt"/>
          <a:ea typeface="+mn-ea"/>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52FA7E18-8628-E3CA-1ADB-339C8BC27D5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1" charset="0"/>
                <a:ea typeface="ヒラギノ角ゴ Pro W3" pitchFamily="-111" charset="-128"/>
                <a:cs typeface="ヒラギノ角ゴ Pro W3" pitchFamily="-111" charset="-128"/>
              </a:defRPr>
            </a:lvl1pPr>
          </a:lstStyle>
          <a:p>
            <a:pPr>
              <a:defRPr/>
            </a:pPr>
            <a:endParaRPr lang="en-US"/>
          </a:p>
        </p:txBody>
      </p:sp>
      <p:sp>
        <p:nvSpPr>
          <p:cNvPr id="1029" name="Rectangle 5">
            <a:extLst>
              <a:ext uri="{FF2B5EF4-FFF2-40B4-BE49-F238E27FC236}">
                <a16:creationId xmlns:a16="http://schemas.microsoft.com/office/drawing/2014/main" id="{EA2A5953-1364-A973-D1B2-CA149D98B46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1" charset="0"/>
                <a:ea typeface="ヒラギノ角ゴ Pro W3" pitchFamily="-111" charset="-128"/>
                <a:cs typeface="ヒラギノ角ゴ Pro W3" pitchFamily="-111" charset="-128"/>
              </a:defRPr>
            </a:lvl1pPr>
          </a:lstStyle>
          <a:p>
            <a:pPr>
              <a:defRPr/>
            </a:pPr>
            <a:endParaRPr lang="en-US"/>
          </a:p>
        </p:txBody>
      </p:sp>
      <p:sp>
        <p:nvSpPr>
          <p:cNvPr id="1030" name="Rectangle 6">
            <a:extLst>
              <a:ext uri="{FF2B5EF4-FFF2-40B4-BE49-F238E27FC236}">
                <a16:creationId xmlns:a16="http://schemas.microsoft.com/office/drawing/2014/main" id="{98B30CF1-A933-72F3-03A7-1BE472EEF72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7A0E36B-7ABC-1C49-8D22-B42FA6D80939}" type="slidenum">
              <a:rPr lang="en-US" altLang="en-US"/>
              <a:pPr>
                <a:defRPr/>
              </a:pPr>
              <a:t>‹#›</a:t>
            </a:fld>
            <a:endParaRPr lang="en-US" altLang="en-US"/>
          </a:p>
        </p:txBody>
      </p:sp>
      <p:pic>
        <p:nvPicPr>
          <p:cNvPr id="2" name="Picture 12">
            <a:extLst>
              <a:ext uri="{FF2B5EF4-FFF2-40B4-BE49-F238E27FC236}">
                <a16:creationId xmlns:a16="http://schemas.microsoft.com/office/drawing/2014/main" id="{51016341-A360-FB4A-666D-3E6AD41DBE39}"/>
              </a:ext>
            </a:extLst>
          </p:cNvPr>
          <p:cNvPicPr>
            <a:picLocks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525"/>
            <a:ext cx="1244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a:extLst>
              <a:ext uri="{FF2B5EF4-FFF2-40B4-BE49-F238E27FC236}">
                <a16:creationId xmlns:a16="http://schemas.microsoft.com/office/drawing/2014/main" id="{757188CB-FF26-EEF6-ED80-6AD142A3BEF2}"/>
              </a:ext>
            </a:extLst>
          </p:cNvPr>
          <p:cNvSpPr>
            <a:spLocks noGrp="1" noChangeArrowheads="1"/>
          </p:cNvSpPr>
          <p:nvPr>
            <p:ph type="title"/>
          </p:nvPr>
        </p:nvSpPr>
        <p:spPr bwMode="auto">
          <a:xfrm>
            <a:off x="914400" y="6858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1" name="Rectangle 3">
            <a:extLst>
              <a:ext uri="{FF2B5EF4-FFF2-40B4-BE49-F238E27FC236}">
                <a16:creationId xmlns:a16="http://schemas.microsoft.com/office/drawing/2014/main" id="{1290E0F3-D063-4F70-4A46-2BA984B5886B}"/>
              </a:ext>
            </a:extLst>
          </p:cNvPr>
          <p:cNvSpPr>
            <a:spLocks noGrp="1" noChangeArrowheads="1"/>
          </p:cNvSpPr>
          <p:nvPr>
            <p:ph type="body" idx="1"/>
          </p:nvPr>
        </p:nvSpPr>
        <p:spPr bwMode="auto">
          <a:xfrm>
            <a:off x="914400" y="1981200"/>
            <a:ext cx="10363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 name="Picture 12">
            <a:extLst>
              <a:ext uri="{FF2B5EF4-FFF2-40B4-BE49-F238E27FC236}">
                <a16:creationId xmlns:a16="http://schemas.microsoft.com/office/drawing/2014/main" id="{986659CF-4531-25DE-D2E9-CB1C37845D04}"/>
              </a:ext>
            </a:extLst>
          </p:cNvPr>
          <p:cNvPicPr>
            <a:picLocks noChangeArrowheads="1"/>
          </p:cNvPicPr>
          <p:nvPr userDrawn="1"/>
        </p:nvPicPr>
        <p:blipFill rotWithShape="1">
          <a:blip r:embed="rId16">
            <a:extLst>
              <a:ext uri="{28A0092B-C50C-407E-A947-70E740481C1C}">
                <a14:useLocalDpi xmlns:a14="http://schemas.microsoft.com/office/drawing/2010/main" val="0"/>
              </a:ext>
            </a:extLst>
          </a:blip>
          <a:srcRect t="93333" r="60816"/>
          <a:stretch>
            <a:fillRect/>
          </a:stretch>
        </p:blipFill>
        <p:spPr bwMode="auto">
          <a:xfrm>
            <a:off x="152400" y="6410324"/>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607356"/>
      </p:ext>
    </p:extLst>
  </p:cSld>
  <p:clrMap bg1="dk2" tx1="lt1" bg2="dk1" tx2="lt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 id="2147485040" r:id="rId12"/>
    <p:sldLayoutId id="2147485041" r:id="rId13"/>
    <p:sldLayoutId id="2147485042" r:id="rId14"/>
  </p:sldLayoutIdLst>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bg1"/>
          </a:solidFill>
          <a:latin typeface="+mn-lt"/>
          <a:ea typeface="+mn-ea"/>
          <a:cs typeface="+mn-cs"/>
        </a:defRPr>
      </a:lvl3pPr>
      <a:lvl4pPr marL="1600200" indent="-228600" algn="l" rtl="0" eaLnBrk="0" fontAlgn="base" hangingPunct="0">
        <a:spcBef>
          <a:spcPct val="20000"/>
        </a:spcBef>
        <a:spcAft>
          <a:spcPct val="0"/>
        </a:spcAft>
        <a:buChar char="–"/>
        <a:defRPr>
          <a:solidFill>
            <a:schemeClr val="bg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bg1"/>
          </a:solidFill>
          <a:latin typeface="+mn-lt"/>
          <a:ea typeface="+mn-ea"/>
          <a:cs typeface="+mn-cs"/>
        </a:defRPr>
      </a:lvl5pPr>
      <a:lvl6pPr marL="2514600" indent="-228600" algn="l" rtl="0" fontAlgn="base">
        <a:spcBef>
          <a:spcPct val="20000"/>
        </a:spcBef>
        <a:spcAft>
          <a:spcPct val="0"/>
        </a:spcAft>
        <a:buChar char="»"/>
        <a:defRPr sz="1600">
          <a:solidFill>
            <a:schemeClr val="bg1"/>
          </a:solidFill>
          <a:latin typeface="+mn-lt"/>
          <a:ea typeface="+mn-ea"/>
          <a:cs typeface="+mn-cs"/>
        </a:defRPr>
      </a:lvl6pPr>
      <a:lvl7pPr marL="2971800" indent="-228600" algn="l" rtl="0" fontAlgn="base">
        <a:spcBef>
          <a:spcPct val="20000"/>
        </a:spcBef>
        <a:spcAft>
          <a:spcPct val="0"/>
        </a:spcAft>
        <a:buChar char="»"/>
        <a:defRPr sz="1600">
          <a:solidFill>
            <a:schemeClr val="bg1"/>
          </a:solidFill>
          <a:latin typeface="+mn-lt"/>
          <a:ea typeface="+mn-ea"/>
          <a:cs typeface="+mn-cs"/>
        </a:defRPr>
      </a:lvl7pPr>
      <a:lvl8pPr marL="3429000" indent="-228600" algn="l" rtl="0" fontAlgn="base">
        <a:spcBef>
          <a:spcPct val="20000"/>
        </a:spcBef>
        <a:spcAft>
          <a:spcPct val="0"/>
        </a:spcAft>
        <a:buChar char="»"/>
        <a:defRPr sz="1600">
          <a:solidFill>
            <a:schemeClr val="bg1"/>
          </a:solidFill>
          <a:latin typeface="+mn-lt"/>
          <a:ea typeface="+mn-ea"/>
          <a:cs typeface="+mn-cs"/>
        </a:defRPr>
      </a:lvl8pPr>
      <a:lvl9pPr marL="3886200" indent="-228600" algn="l" rtl="0" fontAlgn="base">
        <a:spcBef>
          <a:spcPct val="20000"/>
        </a:spcBef>
        <a:spcAft>
          <a:spcPct val="0"/>
        </a:spcAft>
        <a:buChar char="»"/>
        <a:defRPr sz="16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99907279"/>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 id="2147485057" r:id="rId12"/>
    <p:sldLayoutId id="2147485058" r:id="rId13"/>
    <p:sldLayoutId id="2147485059" r:id="rId14"/>
    <p:sldLayoutId id="2147485060" r:id="rId15"/>
    <p:sldLayoutId id="2147485061" r:id="rId16"/>
    <p:sldLayoutId id="2147485062" r:id="rId17"/>
    <p:sldLayoutId id="2147485063" r:id="rId18"/>
    <p:sldLayoutId id="2147485064" r:id="rId19"/>
    <p:sldLayoutId id="2147485065" r:id="rId20"/>
    <p:sldLayoutId id="2147485066" r:id="rId21"/>
    <p:sldLayoutId id="2147485067" r:id="rId22"/>
    <p:sldLayoutId id="2147485068" r:id="rId23"/>
    <p:sldLayoutId id="21474850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FBD3A86-DEB4-4AAA-AF2A-A433A80ED9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113C381-FAAF-45E3-A004-6EE615C77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00D2425-DBDC-479F-9BEE-9387C1C166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DDA61-C0AB-48AD-A249-7763A17DF5A9}" type="datetimeFigureOut">
              <a:rPr lang="es-MX" smtClean="0"/>
              <a:t>01/06/25</a:t>
            </a:fld>
            <a:endParaRPr lang="es-MX"/>
          </a:p>
        </p:txBody>
      </p:sp>
      <p:sp>
        <p:nvSpPr>
          <p:cNvPr id="5" name="Marcador de pie de página 4">
            <a:extLst>
              <a:ext uri="{FF2B5EF4-FFF2-40B4-BE49-F238E27FC236}">
                <a16:creationId xmlns:a16="http://schemas.microsoft.com/office/drawing/2014/main" id="{559962EF-3626-4CC4-B4A2-8FAA2374FC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51E7946-928E-48E7-B781-C9777ED6A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A1D1B-8F34-4970-91C6-6613D1F84FAC}" type="slidenum">
              <a:rPr lang="es-MX" smtClean="0"/>
              <a:t>‹#›</a:t>
            </a:fld>
            <a:endParaRPr lang="es-MX"/>
          </a:p>
        </p:txBody>
      </p:sp>
    </p:spTree>
    <p:extLst>
      <p:ext uri="{BB962C8B-B14F-4D97-AF65-F5344CB8AC3E}">
        <p14:creationId xmlns:p14="http://schemas.microsoft.com/office/powerpoint/2010/main" val="3773907876"/>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 id="2147485082" r:id="rId12"/>
    <p:sldLayoutId id="2147485083" r:id="rId13"/>
    <p:sldLayoutId id="2147485084" r:id="rId14"/>
    <p:sldLayoutId id="2147485085" r:id="rId15"/>
    <p:sldLayoutId id="2147485086" r:id="rId16"/>
    <p:sldLayoutId id="214748508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6DBF06-FC39-B2C9-08C4-F689B17CF5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54AB58-F60C-45E7-C850-DAFF3CA4E0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354829-727F-6726-264E-3D061A6FF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65D33F-BAFD-443D-9249-B0260EE311D7}" type="datetimeFigureOut">
              <a:rPr lang="en-GB" smtClean="0"/>
              <a:t>01/06/2025</a:t>
            </a:fld>
            <a:endParaRPr lang="en-GB"/>
          </a:p>
        </p:txBody>
      </p:sp>
      <p:sp>
        <p:nvSpPr>
          <p:cNvPr id="5" name="Footer Placeholder 4">
            <a:extLst>
              <a:ext uri="{FF2B5EF4-FFF2-40B4-BE49-F238E27FC236}">
                <a16:creationId xmlns:a16="http://schemas.microsoft.com/office/drawing/2014/main" id="{EF9CAB59-B09B-CB64-EC8A-BCE1621292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626FC48-72F5-AB74-FC47-ABC723D59B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39A1EB-42D4-4F5C-BFF7-542C0580AD96}" type="slidenum">
              <a:rPr lang="en-GB" smtClean="0"/>
              <a:t>‹#›</a:t>
            </a:fld>
            <a:endParaRPr lang="en-GB"/>
          </a:p>
        </p:txBody>
      </p:sp>
    </p:spTree>
    <p:extLst>
      <p:ext uri="{BB962C8B-B14F-4D97-AF65-F5344CB8AC3E}">
        <p14:creationId xmlns:p14="http://schemas.microsoft.com/office/powerpoint/2010/main" val="1586695660"/>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 id="2147485100" r:id="rId12"/>
    <p:sldLayoutId id="2147485101" r:id="rId13"/>
    <p:sldLayoutId id="2147485102" r:id="rId14"/>
    <p:sldLayoutId id="2147485103" r:id="rId15"/>
    <p:sldLayoutId id="214748510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 id="2147485044"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8164109"/>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 id="2147484698" r:id="rId12"/>
    <p:sldLayoutId id="2147484699" r:id="rId13"/>
    <p:sldLayoutId id="2147484700" r:id="rId14"/>
    <p:sldLayoutId id="2147484701" r:id="rId15"/>
    <p:sldLayoutId id="2147484702" r:id="rId16"/>
    <p:sldLayoutId id="2147484703" r:id="rId17"/>
    <p:sldLayoutId id="2147484704" r:id="rId18"/>
    <p:sldLayoutId id="2147484705" r:id="rId19"/>
    <p:sldLayoutId id="2147484706" r:id="rId20"/>
    <p:sldLayoutId id="2147484707" r:id="rId21"/>
    <p:sldLayoutId id="2147484708" r:id="rId22"/>
    <p:sldLayoutId id="2147484709" r:id="rId23"/>
    <p:sldLayoutId id="214748471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B426D7-9972-49C2-FB4C-729634D73386}"/>
              </a:ext>
            </a:extLst>
          </p:cNvPr>
          <p:cNvSpPr>
            <a:spLocks noGrp="1"/>
          </p:cNvSpPr>
          <p:nvPr>
            <p:ph type="title"/>
          </p:nvPr>
        </p:nvSpPr>
        <p:spPr>
          <a:xfrm>
            <a:off x="838200" y="243076"/>
            <a:ext cx="10515600" cy="67284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4389D1B-5AA7-285D-886B-E3460D970FB7}"/>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FE5BAE-89A2-2D0F-A586-38A17CCBFB5C}"/>
              </a:ext>
            </a:extLst>
          </p:cNvPr>
          <p:cNvSpPr>
            <a:spLocks noGrp="1"/>
          </p:cNvSpPr>
          <p:nvPr>
            <p:ph type="sldNum" sz="quarter" idx="4"/>
          </p:nvPr>
        </p:nvSpPr>
        <p:spPr>
          <a:xfrm>
            <a:off x="11672545" y="6375171"/>
            <a:ext cx="412899" cy="365125"/>
          </a:xfrm>
          <a:prstGeom prst="rect">
            <a:avLst/>
          </a:prstGeom>
        </p:spPr>
        <p:txBody>
          <a:bodyPr vert="horz" lIns="91440" tIns="45720" rIns="91440" bIns="45720" rtlCol="0" anchor="ctr"/>
          <a:lstStyle>
            <a:lvl1pPr algn="r">
              <a:defRPr sz="1100">
                <a:solidFill>
                  <a:schemeClr val="tx2"/>
                </a:solidFill>
                <a:latin typeface="Arial" panose="020B0604020202020204" pitchFamily="34" charset="0"/>
                <a:cs typeface="Arial" panose="020B0604020202020204" pitchFamily="34" charset="0"/>
              </a:defRPr>
            </a:lvl1pPr>
          </a:lstStyle>
          <a:p>
            <a:fld id="{EE762A11-A3F0-4D1B-B1B2-208FCF4B7D37}" type="slidenum">
              <a:rPr lang="en-CA" smtClean="0"/>
              <a:pPr/>
              <a:t>‹#›</a:t>
            </a:fld>
            <a:endParaRPr lang="en-CA"/>
          </a:p>
        </p:txBody>
      </p:sp>
    </p:spTree>
    <p:extLst>
      <p:ext uri="{BB962C8B-B14F-4D97-AF65-F5344CB8AC3E}">
        <p14:creationId xmlns:p14="http://schemas.microsoft.com/office/powerpoint/2010/main" val="494796478"/>
      </p:ext>
    </p:extLst>
  </p:cSld>
  <p:clrMap bg1="lt1" tx1="dk1" bg2="lt2" tx2="dk2" accent1="accent1" accent2="accent2" accent3="accent3" accent4="accent4" accent5="accent5" accent6="accent6" hlink="hlink" folHlink="folHlink"/>
  <p:sldLayoutIdLst>
    <p:sldLayoutId id="2147484779"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377" rtl="0" eaLnBrk="1" latinLnBrk="0" hangingPunct="1">
        <a:lnSpc>
          <a:spcPct val="85000"/>
        </a:lnSpc>
        <a:spcBef>
          <a:spcPct val="0"/>
        </a:spcBef>
        <a:buNone/>
        <a:defRPr sz="4400" b="0" kern="1200">
          <a:solidFill>
            <a:schemeClr val="bg1">
              <a:lumMod val="9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120">
          <p15:clr>
            <a:srgbClr val="F26B43"/>
          </p15:clr>
        </p15:guide>
        <p15:guide id="3" orient="horz" pos="301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2206656"/>
      </p:ext>
    </p:extLst>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 id="2147484931" r:id="rId12"/>
    <p:sldLayoutId id="2147484932" r:id="rId13"/>
    <p:sldLayoutId id="2147484933" r:id="rId14"/>
    <p:sldLayoutId id="2147484934" r:id="rId15"/>
    <p:sldLayoutId id="2147484935" r:id="rId16"/>
    <p:sldLayoutId id="2147484936" r:id="rId17"/>
    <p:sldLayoutId id="2147484937" r:id="rId18"/>
    <p:sldLayoutId id="2147484938" r:id="rId19"/>
    <p:sldLayoutId id="2147484939" r:id="rId20"/>
    <p:sldLayoutId id="2147484940" r:id="rId21"/>
    <p:sldLayoutId id="2147484941" r:id="rId22"/>
    <p:sldLayoutId id="2147484942" r:id="rId23"/>
    <p:sldLayoutId id="2147484943" r:id="rId24"/>
    <p:sldLayoutId id="214748494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174084657"/>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 id="2147484957" r:id="rId12"/>
    <p:sldLayoutId id="2147484958" r:id="rId13"/>
    <p:sldLayoutId id="2147484959" r:id="rId14"/>
    <p:sldLayoutId id="2147484960" r:id="rId15"/>
    <p:sldLayoutId id="2147484961" r:id="rId16"/>
    <p:sldLayoutId id="214748496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71336E-7AA6-3946-8DA3-3E0C0DD7A82B}"/>
              </a:ext>
            </a:extLst>
          </p:cNvPr>
          <p:cNvPicPr>
            <a:picLocks noChangeAspect="1"/>
          </p:cNvPicPr>
          <p:nvPr userDrawn="1"/>
        </p:nvPicPr>
        <p:blipFill>
          <a:blip r:embed="rId25"/>
          <a:stretch>
            <a:fillRect/>
          </a:stretch>
        </p:blipFill>
        <p:spPr>
          <a:xfrm>
            <a:off x="478168" y="6331795"/>
            <a:ext cx="2326195" cy="276590"/>
          </a:xfrm>
          <a:prstGeom prst="rect">
            <a:avLst/>
          </a:prstGeom>
        </p:spPr>
      </p:pic>
    </p:spTree>
    <p:extLst>
      <p:ext uri="{BB962C8B-B14F-4D97-AF65-F5344CB8AC3E}">
        <p14:creationId xmlns:p14="http://schemas.microsoft.com/office/powerpoint/2010/main" val="3725465604"/>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 id="2147484975" r:id="rId12"/>
    <p:sldLayoutId id="2147484976" r:id="rId13"/>
    <p:sldLayoutId id="2147484977" r:id="rId14"/>
    <p:sldLayoutId id="2147484978" r:id="rId15"/>
    <p:sldLayoutId id="2147484979" r:id="rId16"/>
    <p:sldLayoutId id="2147484980" r:id="rId17"/>
    <p:sldLayoutId id="2147484981" r:id="rId18"/>
    <p:sldLayoutId id="2147484982" r:id="rId19"/>
    <p:sldLayoutId id="2147484983" r:id="rId20"/>
    <p:sldLayoutId id="2147484984" r:id="rId21"/>
    <p:sldLayoutId id="2147484985" r:id="rId22"/>
    <p:sldLayoutId id="214748498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664326429"/>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 id="2147484999" r:id="rId11"/>
    <p:sldLayoutId id="2147485000" r:id="rId12"/>
    <p:sldLayoutId id="2147485001" r:id="rId13"/>
    <p:sldLayoutId id="2147485002" r:id="rId14"/>
    <p:sldLayoutId id="2147485003" r:id="rId15"/>
    <p:sldLayoutId id="2147485004" r:id="rId16"/>
    <p:sldLayoutId id="2147485005" r:id="rId17"/>
    <p:sldLayoutId id="2147485043"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3.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51.wdp"/><Relationship Id="rId7" Type="http://schemas.microsoft.com/office/2007/relationships/hdphoto" Target="../media/hdphoto53.wdp"/><Relationship Id="rId2" Type="http://schemas.openxmlformats.org/officeDocument/2006/relationships/image" Target="../media/image123.png"/><Relationship Id="rId1" Type="http://schemas.openxmlformats.org/officeDocument/2006/relationships/slideLayout" Target="../slideLayouts/slideLayout159.xml"/><Relationship Id="rId6" Type="http://schemas.openxmlformats.org/officeDocument/2006/relationships/image" Target="../media/image125.png"/><Relationship Id="rId5" Type="http://schemas.microsoft.com/office/2007/relationships/hdphoto" Target="../media/hdphoto52.wdp"/><Relationship Id="rId4" Type="http://schemas.openxmlformats.org/officeDocument/2006/relationships/image" Target="../media/image124.png"/></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190.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emf"/><Relationship Id="rId1" Type="http://schemas.openxmlformats.org/officeDocument/2006/relationships/slideLayout" Target="../slideLayouts/slideLayout201.xml"/><Relationship Id="rId4" Type="http://schemas.openxmlformats.org/officeDocument/2006/relationships/image" Target="../media/image130.jpeg"/></Relationships>
</file>

<file path=ppt/slides/_rels/slide103.xml.rels><?xml version="1.0" encoding="UTF-8" standalone="yes"?>
<Relationships xmlns="http://schemas.openxmlformats.org/package/2006/relationships"><Relationship Id="rId13" Type="http://schemas.openxmlformats.org/officeDocument/2006/relationships/hyperlink" Target="https://pubmed.ncbi.nlm.nih.gov/?term=Abdelghany+O&amp;cauthor_id=32601075" TargetMode="External"/><Relationship Id="rId18" Type="http://schemas.openxmlformats.org/officeDocument/2006/relationships/hyperlink" Target="https://pubmed.ncbi.nlm.nih.gov/?term=Havrilesky+L&amp;cauthor_id=32601075" TargetMode="External"/><Relationship Id="rId26" Type="http://schemas.openxmlformats.org/officeDocument/2006/relationships/hyperlink" Target="https://pubmed.ncbi.nlm.nih.gov/?term=Pikaart+D&amp;cauthor_id=32601075" TargetMode="External"/><Relationship Id="rId39" Type="http://schemas.openxmlformats.org/officeDocument/2006/relationships/hyperlink" Target="https://pubmed.ncbi.nlm.nih.gov/?term=Silasi+DA&amp;cauthor_id=32601075" TargetMode="External"/><Relationship Id="rId21" Type="http://schemas.openxmlformats.org/officeDocument/2006/relationships/hyperlink" Target="https://pubmed.ncbi.nlm.nih.gov/?term=Backes+FJ&amp;cauthor_id=32601075" TargetMode="External"/><Relationship Id="rId34" Type="http://schemas.openxmlformats.org/officeDocument/2006/relationships/hyperlink" Target="https://pubmed.ncbi.nlm.nih.gov/?term=Bellone+S&amp;cauthor_id=32601075" TargetMode="External"/><Relationship Id="rId42" Type="http://schemas.openxmlformats.org/officeDocument/2006/relationships/hyperlink" Target="https://pubmed.ncbi.nlm.nih.gov/32601075/#full-view-affiliation-15" TargetMode="External"/><Relationship Id="rId7" Type="http://schemas.openxmlformats.org/officeDocument/2006/relationships/hyperlink" Target="https://pubmed.ncbi.nlm.nih.gov/32601075/#full-view-affiliation-2" TargetMode="External"/><Relationship Id="rId2" Type="http://schemas.openxmlformats.org/officeDocument/2006/relationships/notesSlide" Target="../notesSlides/notesSlide30.xml"/><Relationship Id="rId16" Type="http://schemas.openxmlformats.org/officeDocument/2006/relationships/hyperlink" Target="https://pubmed.ncbi.nlm.nih.gov/?term=Secord+AA&amp;cauthor_id=32601075" TargetMode="External"/><Relationship Id="rId20" Type="http://schemas.openxmlformats.org/officeDocument/2006/relationships/hyperlink" Target="https://pubmed.ncbi.nlm.nih.gov/32601075/#full-view-affiliation-7" TargetMode="External"/><Relationship Id="rId29" Type="http://schemas.openxmlformats.org/officeDocument/2006/relationships/hyperlink" Target="https://pubmed.ncbi.nlm.nih.gov/32601075/#full-view-affiliation-11" TargetMode="External"/><Relationship Id="rId41" Type="http://schemas.openxmlformats.org/officeDocument/2006/relationships/hyperlink" Target="https://pubmed.ncbi.nlm.nih.gov/?term=Santin+AD&amp;cauthor_id=32601075" TargetMode="External"/><Relationship Id="rId1" Type="http://schemas.openxmlformats.org/officeDocument/2006/relationships/slideLayout" Target="../slideLayouts/slideLayout201.xml"/><Relationship Id="rId6" Type="http://schemas.openxmlformats.org/officeDocument/2006/relationships/hyperlink" Target="https://pubmed.ncbi.nlm.nih.gov/?term=Roque+DM&amp;cauthor_id=32601075" TargetMode="External"/><Relationship Id="rId11" Type="http://schemas.openxmlformats.org/officeDocument/2006/relationships/hyperlink" Target="https://pubmed.ncbi.nlm.nih.gov/32601075/#full-view-affiliation-4" TargetMode="External"/><Relationship Id="rId24" Type="http://schemas.openxmlformats.org/officeDocument/2006/relationships/hyperlink" Target="https://pubmed.ncbi.nlm.nih.gov/?term=Edraki+B&amp;cauthor_id=32601075" TargetMode="External"/><Relationship Id="rId32" Type="http://schemas.openxmlformats.org/officeDocument/2006/relationships/hyperlink" Target="https://pubmed.ncbi.nlm.nih.gov/?term=Celano+P&amp;cauthor_id=32601075" TargetMode="External"/><Relationship Id="rId37" Type="http://schemas.openxmlformats.org/officeDocument/2006/relationships/hyperlink" Target="https://pubmed.ncbi.nlm.nih.gov/32601075/#full-view-affiliation-14" TargetMode="External"/><Relationship Id="rId40" Type="http://schemas.openxmlformats.org/officeDocument/2006/relationships/hyperlink" Target="https://pubmed.ncbi.nlm.nih.gov/?term=Schwartz+PE&amp;cauthor_id=32601075" TargetMode="External"/><Relationship Id="rId5" Type="http://schemas.openxmlformats.org/officeDocument/2006/relationships/hyperlink" Target="https://pubmed.ncbi.nlm.nih.gov/32601075/#full-view-affiliation-1" TargetMode="External"/><Relationship Id="rId15" Type="http://schemas.openxmlformats.org/officeDocument/2006/relationships/hyperlink" Target="https://pubmed.ncbi.nlm.nih.gov/32601075/#full-view-affiliation-5" TargetMode="External"/><Relationship Id="rId23" Type="http://schemas.openxmlformats.org/officeDocument/2006/relationships/hyperlink" Target="https://pubmed.ncbi.nlm.nih.gov/32601075/#full-view-affiliation-8" TargetMode="External"/><Relationship Id="rId28" Type="http://schemas.openxmlformats.org/officeDocument/2006/relationships/hyperlink" Target="https://pubmed.ncbi.nlm.nih.gov/?term=Lowery+W&amp;cauthor_id=32601075" TargetMode="External"/><Relationship Id="rId36" Type="http://schemas.openxmlformats.org/officeDocument/2006/relationships/hyperlink" Target="https://pubmed.ncbi.nlm.nih.gov/?term=Litkouhi+B&amp;cauthor_id=32601075" TargetMode="External"/><Relationship Id="rId10" Type="http://schemas.openxmlformats.org/officeDocument/2006/relationships/hyperlink" Target="https://pubmed.ncbi.nlm.nih.gov/?term=Buza+N&amp;cauthor_id=32601075" TargetMode="External"/><Relationship Id="rId19" Type="http://schemas.openxmlformats.org/officeDocument/2006/relationships/hyperlink" Target="https://pubmed.ncbi.nlm.nih.gov/?term=O%27Malley+DM&amp;cauthor_id=32601075" TargetMode="External"/><Relationship Id="rId31" Type="http://schemas.openxmlformats.org/officeDocument/2006/relationships/hyperlink" Target="https://pubmed.ncbi.nlm.nih.gov/32601075/#full-view-affiliation-12" TargetMode="External"/><Relationship Id="rId44" Type="http://schemas.openxmlformats.org/officeDocument/2006/relationships/hyperlink" Target="https://doi.org/10.1158/1078-0432.ccr-20-0953" TargetMode="External"/><Relationship Id="rId4" Type="http://schemas.openxmlformats.org/officeDocument/2006/relationships/hyperlink" Target="https://pubmed.ncbi.nlm.nih.gov/?term=Fader+AN&amp;cauthor_id=32601075" TargetMode="External"/><Relationship Id="rId9" Type="http://schemas.openxmlformats.org/officeDocument/2006/relationships/hyperlink" Target="https://pubmed.ncbi.nlm.nih.gov/32601075/#full-view-affiliation-3" TargetMode="External"/><Relationship Id="rId14" Type="http://schemas.openxmlformats.org/officeDocument/2006/relationships/hyperlink" Target="https://pubmed.ncbi.nlm.nih.gov/?term=Chambers+S&amp;cauthor_id=32601075" TargetMode="External"/><Relationship Id="rId22" Type="http://schemas.openxmlformats.org/officeDocument/2006/relationships/hyperlink" Target="https://pubmed.ncbi.nlm.nih.gov/?term=Nevadunsky+N&amp;cauthor_id=32601075" TargetMode="External"/><Relationship Id="rId27" Type="http://schemas.openxmlformats.org/officeDocument/2006/relationships/hyperlink" Target="https://pubmed.ncbi.nlm.nih.gov/32601075/#full-view-affiliation-10" TargetMode="External"/><Relationship Id="rId30" Type="http://schemas.openxmlformats.org/officeDocument/2006/relationships/hyperlink" Target="https://pubmed.ncbi.nlm.nih.gov/?term=ElSahwi+K&amp;cauthor_id=32601075" TargetMode="External"/><Relationship Id="rId35" Type="http://schemas.openxmlformats.org/officeDocument/2006/relationships/hyperlink" Target="https://pubmed.ncbi.nlm.nih.gov/?term=Azodi+M&amp;cauthor_id=32601075" TargetMode="External"/><Relationship Id="rId43" Type="http://schemas.openxmlformats.org/officeDocument/2006/relationships/hyperlink" Target="https://pmc.ncbi.nlm.nih.gov/articles/PMC8792803/" TargetMode="External"/><Relationship Id="rId8" Type="http://schemas.openxmlformats.org/officeDocument/2006/relationships/hyperlink" Target="https://pubmed.ncbi.nlm.nih.gov/?term=Siegel+E&amp;cauthor_id=32601075" TargetMode="External"/><Relationship Id="rId3" Type="http://schemas.openxmlformats.org/officeDocument/2006/relationships/image" Target="../media/image131.emf"/><Relationship Id="rId12" Type="http://schemas.openxmlformats.org/officeDocument/2006/relationships/hyperlink" Target="https://pubmed.ncbi.nlm.nih.gov/?term=Hui+P&amp;cauthor_id=32601075" TargetMode="External"/><Relationship Id="rId17" Type="http://schemas.openxmlformats.org/officeDocument/2006/relationships/hyperlink" Target="https://pubmed.ncbi.nlm.nih.gov/32601075/#full-view-affiliation-6" TargetMode="External"/><Relationship Id="rId25" Type="http://schemas.openxmlformats.org/officeDocument/2006/relationships/hyperlink" Target="https://pubmed.ncbi.nlm.nih.gov/32601075/#full-view-affiliation-9" TargetMode="External"/><Relationship Id="rId33" Type="http://schemas.openxmlformats.org/officeDocument/2006/relationships/hyperlink" Target="https://pubmed.ncbi.nlm.nih.gov/32601075/#full-view-affiliation-13" TargetMode="External"/><Relationship Id="rId38" Type="http://schemas.openxmlformats.org/officeDocument/2006/relationships/hyperlink" Target="https://pubmed.ncbi.nlm.nih.gov/?term=Ratner+E&amp;cauthor_id=32601075"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201.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0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95.xml"/></Relationships>
</file>

<file path=ppt/slides/_rels/slide108.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36.png"/><Relationship Id="rId1" Type="http://schemas.openxmlformats.org/officeDocument/2006/relationships/slideLayout" Target="../slideLayouts/slideLayout159.xml"/><Relationship Id="rId5" Type="http://schemas.microsoft.com/office/2007/relationships/hdphoto" Target="../media/hdphoto55.wdp"/><Relationship Id="rId4" Type="http://schemas.openxmlformats.org/officeDocument/2006/relationships/image" Target="../media/image137.png"/></Relationships>
</file>

<file path=ppt/slides/_rels/slide109.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138.png"/><Relationship Id="rId1" Type="http://schemas.openxmlformats.org/officeDocument/2006/relationships/slideLayout" Target="../slideLayouts/slideLayout159.xml"/><Relationship Id="rId6" Type="http://schemas.microsoft.com/office/2007/relationships/hdphoto" Target="../media/hdphoto58.wdp"/><Relationship Id="rId5" Type="http://schemas.microsoft.com/office/2007/relationships/hdphoto" Target="../media/hdphoto57.wdp"/><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175.xml"/></Relationships>
</file>

<file path=ppt/slides/_rels/slide11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175.xml"/><Relationship Id="rId4" Type="http://schemas.microsoft.com/office/2007/relationships/hdphoto" Target="../media/hdphoto59.wdp"/></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doi.org/10.1200/OP.22.00480" TargetMode="External"/><Relationship Id="rId1" Type="http://schemas.openxmlformats.org/officeDocument/2006/relationships/slideLayout" Target="../slideLayouts/slideLayout201.xml"/><Relationship Id="rId4" Type="http://schemas.microsoft.com/office/2007/relationships/hdphoto" Target="../media/hdphoto60.wdp"/></Relationships>
</file>

<file path=ppt/slides/_rels/slide1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98.xml"/><Relationship Id="rId5" Type="http://schemas.openxmlformats.org/officeDocument/2006/relationships/image" Target="../media/image29.png"/><Relationship Id="rId4" Type="http://schemas.openxmlformats.org/officeDocument/2006/relationships/image" Target="../media/image2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233.xml"/><Relationship Id="rId5" Type="http://schemas.openxmlformats.org/officeDocument/2006/relationships/image" Target="../media/image144.png"/><Relationship Id="rId4" Type="http://schemas.openxmlformats.org/officeDocument/2006/relationships/image" Target="../media/image143.png"/></Relationships>
</file>

<file path=ppt/slides/_rels/slide1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233.xml"/><Relationship Id="rId4" Type="http://schemas.microsoft.com/office/2007/relationships/hdphoto" Target="../media/hdphoto61.wdp"/></Relationships>
</file>

<file path=ppt/slides/_rels/slide12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notesSlide" Target="../notesSlides/notesSlide35.xml"/><Relationship Id="rId1" Type="http://schemas.openxmlformats.org/officeDocument/2006/relationships/slideLayout" Target="../slideLayouts/slideLayout233.xml"/><Relationship Id="rId6" Type="http://schemas.microsoft.com/office/2007/relationships/hdphoto" Target="../media/hdphoto63.wdp"/><Relationship Id="rId5" Type="http://schemas.openxmlformats.org/officeDocument/2006/relationships/image" Target="../media/image147.png"/><Relationship Id="rId4" Type="http://schemas.microsoft.com/office/2007/relationships/hdphoto" Target="../media/hdphoto62.wdp"/><Relationship Id="rId9" Type="http://schemas.openxmlformats.org/officeDocument/2006/relationships/image" Target="../media/image150.emf"/></Relationships>
</file>

<file path=ppt/slides/_rels/slide125.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sv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3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8.xml"/></Relationships>
</file>

<file path=ppt/slides/_rels/slide127.xml.rels><?xml version="1.0" encoding="UTF-8" standalone="yes"?>
<Relationships xmlns="http://schemas.openxmlformats.org/package/2006/relationships"><Relationship Id="rId8" Type="http://schemas.microsoft.com/office/2007/relationships/hdphoto" Target="../media/hdphoto67.wdp"/><Relationship Id="rId3" Type="http://schemas.openxmlformats.org/officeDocument/2006/relationships/image" Target="../media/image159.png"/><Relationship Id="rId7" Type="http://schemas.microsoft.com/office/2007/relationships/hdphoto" Target="../media/hdphoto66.wdp"/><Relationship Id="rId2" Type="http://schemas.openxmlformats.org/officeDocument/2006/relationships/notesSlide" Target="../notesSlides/notesSlide37.xml"/><Relationship Id="rId1" Type="http://schemas.openxmlformats.org/officeDocument/2006/relationships/slideLayout" Target="../slideLayouts/slideLayout228.xml"/><Relationship Id="rId6" Type="http://schemas.microsoft.com/office/2007/relationships/hdphoto" Target="../media/hdphoto65.wdp"/><Relationship Id="rId5" Type="http://schemas.openxmlformats.org/officeDocument/2006/relationships/image" Target="../media/image160.png"/><Relationship Id="rId4" Type="http://schemas.microsoft.com/office/2007/relationships/hdphoto" Target="../media/hdphoto64.wdp"/></Relationships>
</file>

<file path=ppt/slides/_rels/slide128.xml.rels><?xml version="1.0" encoding="UTF-8" standalone="yes"?>
<Relationships xmlns="http://schemas.openxmlformats.org/package/2006/relationships"><Relationship Id="rId8" Type="http://schemas.microsoft.com/office/2007/relationships/hdphoto" Target="../media/hdphoto70.wdp"/><Relationship Id="rId3" Type="http://schemas.openxmlformats.org/officeDocument/2006/relationships/image" Target="../media/image161.png"/><Relationship Id="rId7" Type="http://schemas.openxmlformats.org/officeDocument/2006/relationships/image" Target="../media/image162.png"/><Relationship Id="rId2" Type="http://schemas.openxmlformats.org/officeDocument/2006/relationships/notesSlide" Target="../notesSlides/notesSlide38.xml"/><Relationship Id="rId1" Type="http://schemas.openxmlformats.org/officeDocument/2006/relationships/slideLayout" Target="../slideLayouts/slideLayout228.xml"/><Relationship Id="rId6" Type="http://schemas.microsoft.com/office/2007/relationships/hdphoto" Target="../media/hdphoto69.wdp"/><Relationship Id="rId5" Type="http://schemas.openxmlformats.org/officeDocument/2006/relationships/image" Target="../media/image160.png"/><Relationship Id="rId4" Type="http://schemas.microsoft.com/office/2007/relationships/hdphoto" Target="../media/hdphoto68.wdp"/></Relationships>
</file>

<file path=ppt/slides/_rels/slide129.xml.rels><?xml version="1.0" encoding="UTF-8" standalone="yes"?>
<Relationships xmlns="http://schemas.openxmlformats.org/package/2006/relationships"><Relationship Id="rId3" Type="http://schemas.openxmlformats.org/officeDocument/2006/relationships/image" Target="../media/image163.png"/><Relationship Id="rId7" Type="http://schemas.microsoft.com/office/2007/relationships/hdphoto" Target="../media/hdphoto72.wdp"/><Relationship Id="rId2" Type="http://schemas.openxmlformats.org/officeDocument/2006/relationships/notesSlide" Target="../notesSlides/notesSlide39.xml"/><Relationship Id="rId1" Type="http://schemas.openxmlformats.org/officeDocument/2006/relationships/slideLayout" Target="../slideLayouts/slideLayout233.xml"/><Relationship Id="rId6" Type="http://schemas.openxmlformats.org/officeDocument/2006/relationships/image" Target="../media/image165.png"/><Relationship Id="rId5" Type="http://schemas.microsoft.com/office/2007/relationships/hdphoto" Target="../media/hdphoto71.wdp"/><Relationship Id="rId4" Type="http://schemas.openxmlformats.org/officeDocument/2006/relationships/image" Target="../media/image16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0.xml"/><Relationship Id="rId1" Type="http://schemas.openxmlformats.org/officeDocument/2006/relationships/slideLayout" Target="../slideLayouts/slideLayout232.xml"/><Relationship Id="rId6" Type="http://schemas.microsoft.com/office/2007/relationships/hdphoto" Target="../media/hdphoto74.wdp"/><Relationship Id="rId5" Type="http://schemas.openxmlformats.org/officeDocument/2006/relationships/image" Target="../media/image167.png"/><Relationship Id="rId4" Type="http://schemas.microsoft.com/office/2007/relationships/hdphoto" Target="../media/hdphoto73.wdp"/></Relationships>
</file>

<file path=ppt/slides/_rels/slide131.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41.xml"/><Relationship Id="rId1" Type="http://schemas.openxmlformats.org/officeDocument/2006/relationships/slideLayout" Target="../slideLayouts/slideLayout233.xml"/></Relationships>
</file>

<file path=ppt/slides/_rels/slide13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2.xml"/><Relationship Id="rId1" Type="http://schemas.openxmlformats.org/officeDocument/2006/relationships/slideLayout" Target="../slideLayouts/slideLayout233.xml"/><Relationship Id="rId5" Type="http://schemas.microsoft.com/office/2007/relationships/hdphoto" Target="../media/hdphoto75.wdp"/><Relationship Id="rId4" Type="http://schemas.openxmlformats.org/officeDocument/2006/relationships/image" Target="../media/image170.png"/></Relationships>
</file>

<file path=ppt/slides/_rels/slide13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xml"/><Relationship Id="rId1" Type="http://schemas.openxmlformats.org/officeDocument/2006/relationships/slideLayout" Target="../slideLayouts/slideLayout23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3.xml"/></Relationships>
</file>

<file path=ppt/slides/_rels/slide13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5.xml"/><Relationship Id="rId1" Type="http://schemas.openxmlformats.org/officeDocument/2006/relationships/slideLayout" Target="../slideLayouts/slideLayout256.xml"/><Relationship Id="rId4" Type="http://schemas.microsoft.com/office/2007/relationships/hdphoto" Target="../media/hdphoto76.wdp"/></Relationships>
</file>

<file path=ppt/slides/_rels/slide13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6.xml"/><Relationship Id="rId1" Type="http://schemas.openxmlformats.org/officeDocument/2006/relationships/slideLayout" Target="../slideLayouts/slideLayout233.xml"/><Relationship Id="rId6" Type="http://schemas.microsoft.com/office/2007/relationships/hdphoto" Target="../media/hdphoto78.wdp"/><Relationship Id="rId5" Type="http://schemas.openxmlformats.org/officeDocument/2006/relationships/image" Target="../media/image174.png"/><Relationship Id="rId4" Type="http://schemas.microsoft.com/office/2007/relationships/hdphoto" Target="../media/hdphoto77.wdp"/></Relationships>
</file>

<file path=ppt/slides/_rels/slide1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7.xml"/><Relationship Id="rId1" Type="http://schemas.openxmlformats.org/officeDocument/2006/relationships/slideLayout" Target="../slideLayouts/slideLayout242.xml"/><Relationship Id="rId6" Type="http://schemas.microsoft.com/office/2007/relationships/hdphoto" Target="../media/hdphoto80.wdp"/><Relationship Id="rId5" Type="http://schemas.openxmlformats.org/officeDocument/2006/relationships/image" Target="../media/image176.png"/><Relationship Id="rId4" Type="http://schemas.microsoft.com/office/2007/relationships/hdphoto" Target="../media/hdphoto79.wdp"/></Relationships>
</file>

<file path=ppt/slides/_rels/slide1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8.xml"/><Relationship Id="rId1" Type="http://schemas.openxmlformats.org/officeDocument/2006/relationships/slideLayout" Target="../slideLayouts/slideLayout233.xml"/></Relationships>
</file>

<file path=ppt/slides/_rels/slide13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emf"/><Relationship Id="rId1" Type="http://schemas.openxmlformats.org/officeDocument/2006/relationships/slideLayout" Target="../slideLayouts/slideLayout23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4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28.xml"/></Relationships>
</file>

<file path=ppt/slides/_rels/slide1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7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3.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8.xml"/></Relationships>
</file>

<file path=ppt/slides/_rels/slide151.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181.png"/><Relationship Id="rId1" Type="http://schemas.openxmlformats.org/officeDocument/2006/relationships/slideLayout" Target="../slideLayouts/slideLayout187.xml"/><Relationship Id="rId5" Type="http://schemas.microsoft.com/office/2007/relationships/hdphoto" Target="../media/hdphoto82.wdp"/><Relationship Id="rId4" Type="http://schemas.openxmlformats.org/officeDocument/2006/relationships/image" Target="../media/image182.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53.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183.png"/><Relationship Id="rId1" Type="http://schemas.openxmlformats.org/officeDocument/2006/relationships/slideLayout" Target="../slideLayouts/slideLayout18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56.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84.png"/><Relationship Id="rId1" Type="http://schemas.openxmlformats.org/officeDocument/2006/relationships/slideLayout" Target="../slideLayouts/slideLayout177.xml"/><Relationship Id="rId4" Type="http://schemas.microsoft.com/office/2007/relationships/hdphoto" Target="../media/hdphoto85.wdp"/></Relationships>
</file>

<file path=ppt/slides/_rels/slide157.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185.png"/><Relationship Id="rId1" Type="http://schemas.openxmlformats.org/officeDocument/2006/relationships/slideLayout" Target="../slideLayouts/slideLayout177.xml"/></Relationships>
</file>

<file path=ppt/slides/_rels/slide158.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86.png"/><Relationship Id="rId1" Type="http://schemas.openxmlformats.org/officeDocument/2006/relationships/slideLayout" Target="../slideLayouts/slideLayout177.xml"/></Relationships>
</file>

<file path=ppt/slides/_rels/slide159.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87.png"/><Relationship Id="rId1" Type="http://schemas.openxmlformats.org/officeDocument/2006/relationships/slideLayout" Target="../slideLayouts/slideLayout177.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g"/></Relationships>
</file>

<file path=ppt/slides/_rels/slide160.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88.png"/><Relationship Id="rId1" Type="http://schemas.openxmlformats.org/officeDocument/2006/relationships/slideLayout" Target="../slideLayouts/slideLayout177.xml"/></Relationships>
</file>

<file path=ppt/slides/_rels/slide161.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89.png"/><Relationship Id="rId1" Type="http://schemas.openxmlformats.org/officeDocument/2006/relationships/slideLayout" Target="../slideLayouts/slideLayout17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3.xml"/><Relationship Id="rId1" Type="http://schemas.openxmlformats.org/officeDocument/2006/relationships/tags" Target="../tags/tag2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48.xml"/><Relationship Id="rId5" Type="http://schemas.microsoft.com/office/2007/relationships/hdphoto" Target="../media/hdphoto2.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157.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157.xml"/><Relationship Id="rId5" Type="http://schemas.microsoft.com/office/2007/relationships/hdphoto" Target="../media/hdphoto7.wdp"/><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57.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1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55.png"/><Relationship Id="rId1" Type="http://schemas.openxmlformats.org/officeDocument/2006/relationships/slideLayout" Target="../slideLayouts/slideLayout157.xml"/><Relationship Id="rId6" Type="http://schemas.openxmlformats.org/officeDocument/2006/relationships/image" Target="../media/image57.png"/><Relationship Id="rId5" Type="http://schemas.microsoft.com/office/2007/relationships/hdphoto" Target="../media/hdphoto10.wdp"/><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8.png"/><Relationship Id="rId1" Type="http://schemas.openxmlformats.org/officeDocument/2006/relationships/slideLayout" Target="../slideLayouts/slideLayout157.xml"/><Relationship Id="rId5" Type="http://schemas.microsoft.com/office/2007/relationships/hdphoto" Target="../media/hdphoto13.wdp"/><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60.png"/><Relationship Id="rId1" Type="http://schemas.openxmlformats.org/officeDocument/2006/relationships/slideLayout" Target="../slideLayouts/slideLayout157.xml"/><Relationship Id="rId6" Type="http://schemas.openxmlformats.org/officeDocument/2006/relationships/image" Target="../media/image62.png"/><Relationship Id="rId5" Type="http://schemas.microsoft.com/office/2007/relationships/hdphoto" Target="../media/hdphoto15.wdp"/><Relationship Id="rId4" Type="http://schemas.openxmlformats.org/officeDocument/2006/relationships/image" Target="../media/image61.png"/><Relationship Id="rId9" Type="http://schemas.microsoft.com/office/2007/relationships/hdphoto" Target="../media/hdphoto17.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7.xml"/><Relationship Id="rId6" Type="http://schemas.microsoft.com/office/2007/relationships/hdphoto" Target="../media/hdphoto19.wdp"/><Relationship Id="rId5" Type="http://schemas.openxmlformats.org/officeDocument/2006/relationships/image" Target="../media/image66.png"/><Relationship Id="rId4" Type="http://schemas.microsoft.com/office/2007/relationships/hdphoto" Target="../media/hdphoto18.wdp"/></Relationships>
</file>

<file path=ppt/slides/_rels/slide37.xml.rels><?xml version="1.0" encoding="UTF-8" standalone="yes"?>
<Relationships xmlns="http://schemas.openxmlformats.org/package/2006/relationships"><Relationship Id="rId3" Type="http://schemas.microsoft.com/office/2007/relationships/hdphoto" Target="../media/hdphoto20.wdp"/><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157.xml"/><Relationship Id="rId6" Type="http://schemas.openxmlformats.org/officeDocument/2006/relationships/image" Target="../media/image69.png"/><Relationship Id="rId5" Type="http://schemas.microsoft.com/office/2007/relationships/hdphoto" Target="../media/hdphoto21.wdp"/><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9.xml.rels><?xml version="1.0" encoding="UTF-8" standalone="yes"?>
<Relationships xmlns="http://schemas.openxmlformats.org/package/2006/relationships"><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71.png"/><Relationship Id="rId1" Type="http://schemas.openxmlformats.org/officeDocument/2006/relationships/slideLayout" Target="../slideLayouts/slideLayout157.xml"/><Relationship Id="rId6" Type="http://schemas.openxmlformats.org/officeDocument/2006/relationships/image" Target="../media/image73.png"/><Relationship Id="rId5" Type="http://schemas.microsoft.com/office/2007/relationships/hdphoto" Target="../media/hdphoto23.wdp"/><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4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4.png"/><Relationship Id="rId1" Type="http://schemas.openxmlformats.org/officeDocument/2006/relationships/slideLayout" Target="../slideLayouts/slideLayout157.xml"/></Relationships>
</file>

<file path=ppt/slides/_rels/slide41.xml.rels><?xml version="1.0" encoding="UTF-8" standalone="yes"?>
<Relationships xmlns="http://schemas.openxmlformats.org/package/2006/relationships"><Relationship Id="rId3" Type="http://schemas.microsoft.com/office/2007/relationships/hdphoto" Target="../media/hdphoto26.wdp"/><Relationship Id="rId7" Type="http://schemas.microsoft.com/office/2007/relationships/hdphoto" Target="../media/hdphoto28.wdp"/><Relationship Id="rId2" Type="http://schemas.openxmlformats.org/officeDocument/2006/relationships/image" Target="../media/image75.png"/><Relationship Id="rId1" Type="http://schemas.openxmlformats.org/officeDocument/2006/relationships/slideLayout" Target="../slideLayouts/slideLayout157.xml"/><Relationship Id="rId6" Type="http://schemas.openxmlformats.org/officeDocument/2006/relationships/image" Target="../media/image77.png"/><Relationship Id="rId5" Type="http://schemas.microsoft.com/office/2007/relationships/hdphoto" Target="../media/hdphoto27.wdp"/><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microsoft.com/office/2007/relationships/hdphoto" Target="../media/hdphoto31.wdp"/><Relationship Id="rId3" Type="http://schemas.microsoft.com/office/2007/relationships/hdphoto" Target="../media/hdphoto29.wdp"/><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157.xml"/><Relationship Id="rId6" Type="http://schemas.openxmlformats.org/officeDocument/2006/relationships/image" Target="../media/image80.png"/><Relationship Id="rId5" Type="http://schemas.microsoft.com/office/2007/relationships/hdphoto" Target="../media/hdphoto30.wdp"/><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82.png"/><Relationship Id="rId1" Type="http://schemas.openxmlformats.org/officeDocument/2006/relationships/slideLayout" Target="../slideLayouts/slideLayout157.xml"/></Relationships>
</file>

<file path=ppt/slides/_rels/slide4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83.png"/><Relationship Id="rId1" Type="http://schemas.openxmlformats.org/officeDocument/2006/relationships/slideLayout" Target="../slideLayouts/slideLayout157.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5.xml"/><Relationship Id="rId1" Type="http://schemas.openxmlformats.org/officeDocument/2006/relationships/tags" Target="../tags/tag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85.pn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67.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88.png"/><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221.xml"/><Relationship Id="rId5" Type="http://schemas.microsoft.com/office/2007/relationships/hdphoto" Target="../media/hdphoto36.wdp"/><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6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8.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06.xml"/><Relationship Id="rId4" Type="http://schemas.microsoft.com/office/2007/relationships/hdphoto" Target="../media/hdphoto37.wdp"/></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21.xml"/><Relationship Id="rId6" Type="http://schemas.microsoft.com/office/2007/relationships/hdphoto" Target="../media/hdphoto39.wdp"/><Relationship Id="rId5" Type="http://schemas.openxmlformats.org/officeDocument/2006/relationships/image" Target="../media/image94.png"/><Relationship Id="rId4" Type="http://schemas.microsoft.com/office/2007/relationships/hdphoto" Target="../media/hdphoto38.wdp"/></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1.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8.xml"/></Relationships>
</file>

<file path=ppt/slides/_rels/slide67.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96.png"/><Relationship Id="rId1" Type="http://schemas.openxmlformats.org/officeDocument/2006/relationships/slideLayout" Target="../slideLayouts/slideLayout223.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08.xml"/></Relationships>
</file>

<file path=ppt/slides/_rels/slide69.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99.png"/><Relationship Id="rId1" Type="http://schemas.openxmlformats.org/officeDocument/2006/relationships/slideLayout" Target="../slideLayouts/slideLayout22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04.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204.xml"/><Relationship Id="rId6" Type="http://schemas.microsoft.com/office/2007/relationships/hdphoto" Target="../media/hdphoto43.wdp"/><Relationship Id="rId5" Type="http://schemas.openxmlformats.org/officeDocument/2006/relationships/image" Target="../media/image103.png"/><Relationship Id="rId4" Type="http://schemas.microsoft.com/office/2007/relationships/hdphoto" Target="../media/hdphoto42.wdp"/></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25.xml"/><Relationship Id="rId4" Type="http://schemas.microsoft.com/office/2007/relationships/hdphoto" Target="../media/hdphoto44.wdp"/></Relationships>
</file>

<file path=ppt/slides/_rels/slide7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96.png"/><Relationship Id="rId1" Type="http://schemas.openxmlformats.org/officeDocument/2006/relationships/slideLayout" Target="../slideLayouts/slideLayout223.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8.xml"/></Relationships>
</file>

<file path=ppt/slides/_rels/slide75.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05.png"/><Relationship Id="rId1" Type="http://schemas.openxmlformats.org/officeDocument/2006/relationships/slideLayout" Target="../slideLayouts/slideLayout222.xml"/></Relationships>
</file>

<file path=ppt/slides/_rels/slide76.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05.png"/><Relationship Id="rId1" Type="http://schemas.openxmlformats.org/officeDocument/2006/relationships/slideLayout" Target="../slideLayouts/slideLayout222.xml"/><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8.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20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2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0.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0.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19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190.xml"/><Relationship Id="rId4" Type="http://schemas.microsoft.com/office/2007/relationships/hdphoto" Target="../media/hdphoto47.wdp"/></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195.xml"/><Relationship Id="rId5" Type="http://schemas.openxmlformats.org/officeDocument/2006/relationships/image" Target="../media/image115.png"/><Relationship Id="rId4" Type="http://schemas.microsoft.com/office/2007/relationships/hdphoto" Target="../media/hdphoto48.wdp"/></Relationships>
</file>

<file path=ppt/slides/_rels/slide92.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95.xml"/></Relationships>
</file>

<file path=ppt/slides/_rels/slide9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195.xml"/><Relationship Id="rId4" Type="http://schemas.openxmlformats.org/officeDocument/2006/relationships/image" Target="../media/image119.jpeg"/></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95.xml"/><Relationship Id="rId4" Type="http://schemas.microsoft.com/office/2007/relationships/hdphoto" Target="../media/hdphoto49.wdp"/></Relationships>
</file>

<file path=ppt/slides/_rels/slide95.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122.png"/><Relationship Id="rId1" Type="http://schemas.openxmlformats.org/officeDocument/2006/relationships/slideLayout" Target="../slideLayouts/slideLayout1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02.xml"/><Relationship Id="rId1" Type="http://schemas.openxmlformats.org/officeDocument/2006/relationships/themeOverride" Target="../theme/themeOverride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96202"/>
            <a:ext cx="12192000" cy="1143000"/>
          </a:xfrm>
        </p:spPr>
        <p:txBody>
          <a:bodyPr wrap="square" anchor="ctr">
            <a:noAutofit/>
          </a:bodyPr>
          <a:lstStyle/>
          <a:p>
            <a:r>
              <a:rPr lang="en-US" sz="3600" dirty="0"/>
              <a:t>Cases from the Community: Investigators </a:t>
            </a:r>
            <a:br>
              <a:rPr lang="en-US" sz="3600" dirty="0"/>
            </a:br>
            <a:r>
              <a:rPr lang="en-US" sz="3600" dirty="0"/>
              <a:t>Discuss Available Research Guiding the Care of </a:t>
            </a:r>
            <a:br>
              <a:rPr lang="en-US" sz="3600" dirty="0"/>
            </a:br>
            <a:r>
              <a:rPr lang="en-US" sz="3600" dirty="0"/>
              <a:t>Patients with Ovarian and Endometrial Cancer</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429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1336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3983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F Liu,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Ritu Salani, MD, MBA</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Alessandro D Santin,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39722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A762-CAC8-15C2-04F2-8C93E852A6A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539C18-3A45-14E3-447D-AD6992B1927D}"/>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ER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JCO </a:t>
            </a:r>
            <a:r>
              <a:rPr kumimoji="0" lang="en-US" sz="1500" b="0" i="1"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Precis Oncol</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2023 </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9C18211A-2A21-563C-B6AC-EF5551D59155}"/>
              </a:ext>
            </a:extLst>
          </p:cNvPr>
          <p:cNvSpPr>
            <a:spLocks noGrp="1"/>
          </p:cNvSpPr>
          <p:nvPr>
            <p:ph type="title"/>
          </p:nvPr>
        </p:nvSpPr>
        <p:spPr>
          <a:xfrm>
            <a:off x="419100" y="119218"/>
            <a:ext cx="6591300" cy="662782"/>
          </a:xfrm>
        </p:spPr>
        <p:txBody>
          <a:bodyPr>
            <a:normAutofit/>
          </a:bodyPr>
          <a:lstStyle/>
          <a:p>
            <a:pPr algn="l"/>
            <a:r>
              <a:rPr lang="en-US" sz="2200" dirty="0"/>
              <a:t>Phase II TAPUR Trial: Endometrial Cancer Cohort</a:t>
            </a:r>
            <a:br>
              <a:rPr lang="en-US" sz="2200" dirty="0"/>
            </a:br>
            <a:r>
              <a:rPr lang="en-US" sz="2200" dirty="0"/>
              <a:t>Pertuzumab + Trastuzumab for HER2/HER3-Amplified EC</a:t>
            </a:r>
          </a:p>
        </p:txBody>
      </p:sp>
      <p:pic>
        <p:nvPicPr>
          <p:cNvPr id="10244" name="Picture 4">
            <a:extLst>
              <a:ext uri="{FF2B5EF4-FFF2-40B4-BE49-F238E27FC236}">
                <a16:creationId xmlns:a16="http://schemas.microsoft.com/office/drawing/2014/main" id="{EBD9FD67-0EF9-9994-B5DC-F86E9A5834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104821" y="152400"/>
            <a:ext cx="4515040" cy="582412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91E84251-9E6D-EA30-603E-4EC4430ABA4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38200" y="818881"/>
            <a:ext cx="5395290" cy="241516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2BDFBFA3-14D4-FA2A-C73E-491C3FE7EF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38200" y="3303063"/>
            <a:ext cx="5395291" cy="2980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23C113-DC1B-EFD8-B561-C8651936B576}"/>
              </a:ext>
            </a:extLst>
          </p:cNvPr>
          <p:cNvSpPr txBox="1"/>
          <p:nvPr/>
        </p:nvSpPr>
        <p:spPr>
          <a:xfrm>
            <a:off x="4800600" y="6482127"/>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PR = partial response; PFS = progression-free survival; OS = overall survival</a:t>
            </a:r>
          </a:p>
        </p:txBody>
      </p:sp>
    </p:spTree>
    <p:extLst>
      <p:ext uri="{BB962C8B-B14F-4D97-AF65-F5344CB8AC3E}">
        <p14:creationId xmlns:p14="http://schemas.microsoft.com/office/powerpoint/2010/main" val="4011044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1EC9B-CBB0-7188-8233-F8E883507FCA}"/>
              </a:ext>
            </a:extLst>
          </p:cNvPr>
          <p:cNvSpPr>
            <a:spLocks noGrp="1"/>
          </p:cNvSpPr>
          <p:nvPr>
            <p:ph idx="1"/>
          </p:nvPr>
        </p:nvSpPr>
        <p:spPr>
          <a:xfrm>
            <a:off x="2076450" y="493711"/>
            <a:ext cx="8534400" cy="3429000"/>
          </a:xfrm>
        </p:spPr>
        <p:txBody>
          <a:bodyPr/>
          <a:lstStyle/>
          <a:p>
            <a:pPr marL="0" indent="0" algn="ctr">
              <a:buNone/>
              <a:defRPr/>
            </a:pPr>
            <a:r>
              <a:rPr lang="en-US" b="1" dirty="0">
                <a:cs typeface="Arial" panose="020B0604020202020204" pitchFamily="34" charset="0"/>
              </a:rPr>
              <a:t>Clinical and Molecular characteristics associated with HER2-positive gynecologic malignancies</a:t>
            </a:r>
          </a:p>
          <a:p>
            <a:pPr>
              <a:defRPr/>
            </a:pPr>
            <a:endParaRPr lang="en-US" dirty="0"/>
          </a:p>
        </p:txBody>
      </p:sp>
      <p:pic>
        <p:nvPicPr>
          <p:cNvPr id="35843" name="Picture 1" descr="A person wearing glasses and a black jacket&#10;&#10;Description automatically generated">
            <a:extLst>
              <a:ext uri="{FF2B5EF4-FFF2-40B4-BE49-F238E27FC236}">
                <a16:creationId xmlns:a16="http://schemas.microsoft.com/office/drawing/2014/main" id="{5BE41A5B-0B33-ACD0-AF84-3B86C9DFE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404" y="1876425"/>
            <a:ext cx="24098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id="{426D6E7E-59DF-E5BA-2D3E-C95DC4E81433}"/>
              </a:ext>
            </a:extLst>
          </p:cNvPr>
          <p:cNvSpPr txBox="1">
            <a:spLocks noChangeArrowheads="1"/>
          </p:cNvSpPr>
          <p:nvPr/>
        </p:nvSpPr>
        <p:spPr bwMode="auto">
          <a:xfrm>
            <a:off x="5492750" y="2362201"/>
            <a:ext cx="4495800" cy="1323975"/>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110" charset="-128"/>
              </a:defRPr>
            </a:lvl1pPr>
            <a:lvl2pPr marL="742950" indent="-285750">
              <a:defRPr sz="2400">
                <a:solidFill>
                  <a:schemeClr val="tx1"/>
                </a:solidFill>
                <a:latin typeface="Arial" panose="020B0604020202020204" pitchFamily="34" charset="0"/>
                <a:ea typeface="ヒラギノ角ゴ Pro W3" pitchFamily="-110" charset="-128"/>
              </a:defRPr>
            </a:lvl2pPr>
            <a:lvl3pPr marL="1143000" indent="-228600">
              <a:defRPr sz="2400">
                <a:solidFill>
                  <a:schemeClr val="tx1"/>
                </a:solidFill>
                <a:latin typeface="Arial" panose="020B0604020202020204" pitchFamily="34" charset="0"/>
                <a:ea typeface="ヒラギノ角ゴ Pro W3" pitchFamily="-110" charset="-128"/>
              </a:defRPr>
            </a:lvl3pPr>
            <a:lvl4pPr marL="1600200" indent="-228600">
              <a:defRPr sz="2400">
                <a:solidFill>
                  <a:schemeClr val="tx1"/>
                </a:solidFill>
                <a:latin typeface="Arial" panose="020B0604020202020204" pitchFamily="34" charset="0"/>
                <a:ea typeface="ヒラギノ角ゴ Pro W3" pitchFamily="-110" charset="-128"/>
              </a:defRPr>
            </a:lvl4pPr>
            <a:lvl5pPr marL="2057400" indent="-228600">
              <a:defRPr sz="2400">
                <a:solidFill>
                  <a:schemeClr val="tx1"/>
                </a:solidFill>
                <a:latin typeface="Arial" panose="020B0604020202020204" pitchFamily="34" charset="0"/>
                <a:ea typeface="ヒラギノ角ゴ Pro W3" pitchFamily="-11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2B5C"/>
                </a:solidFill>
                <a:effectLst/>
                <a:uLnTx/>
                <a:uFillTx/>
                <a:latin typeface="Arial"/>
                <a:ea typeface="ヒラギノ角ゴ Pro W3" pitchFamily="-110" charset="-128"/>
              </a:rPr>
              <a:t>Solid tumors from different organs </a:t>
            </a:r>
            <a:r>
              <a:rPr kumimoji="0" lang="en-US" altLang="en-US" sz="1600" b="1" i="0" u="none" strike="noStrike" kern="1200" cap="none" spc="0" normalizeH="0" baseline="0" noProof="0" dirty="0">
                <a:ln>
                  <a:noFill/>
                </a:ln>
                <a:solidFill>
                  <a:srgbClr val="002B5C"/>
                </a:solidFill>
                <a:effectLst/>
                <a:uLnTx/>
                <a:uFillTx/>
                <a:latin typeface="Arial"/>
                <a:ea typeface="ヒラギノ角ゴ Pro W3" pitchFamily="-110" charset="-128"/>
              </a:rPr>
              <a:t>have unique characteristics of HER2 protein expression and gene amplification</a:t>
            </a:r>
            <a:r>
              <a:rPr kumimoji="0" lang="en-US" altLang="en-US" sz="1600" b="0" i="0" u="none" strike="noStrike" kern="1200" cap="none" spc="0" normalizeH="0" baseline="0" noProof="0" dirty="0">
                <a:ln>
                  <a:noFill/>
                </a:ln>
                <a:solidFill>
                  <a:srgbClr val="002B5C"/>
                </a:solidFill>
                <a:effectLst/>
                <a:uLnTx/>
                <a:uFillTx/>
                <a:latin typeface="Arial"/>
                <a:ea typeface="ヒラギノ角ゴ Pro W3" pitchFamily="-110" charset="-128"/>
              </a:rPr>
              <a:t>. Accordingly,  different/specific HER2 scoring criteria should apply.</a:t>
            </a:r>
          </a:p>
        </p:txBody>
      </p:sp>
      <p:pic>
        <p:nvPicPr>
          <p:cNvPr id="35845" name="Picture 3">
            <a:extLst>
              <a:ext uri="{FF2B5EF4-FFF2-40B4-BE49-F238E27FC236}">
                <a16:creationId xmlns:a16="http://schemas.microsoft.com/office/drawing/2014/main" id="{CCD5C71F-27EB-7C87-B406-8559601DA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759" y="4649789"/>
            <a:ext cx="5023891" cy="153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a:extLst>
              <a:ext uri="{FF2B5EF4-FFF2-40B4-BE49-F238E27FC236}">
                <a16:creationId xmlns:a16="http://schemas.microsoft.com/office/drawing/2014/main" id="{0B23F10D-C388-5167-4A65-CD738D36759A}"/>
              </a:ext>
            </a:extLst>
          </p:cNvPr>
          <p:cNvSpPr txBox="1">
            <a:spLocks noChangeArrowheads="1"/>
          </p:cNvSpPr>
          <p:nvPr/>
        </p:nvSpPr>
        <p:spPr bwMode="auto">
          <a:xfrm>
            <a:off x="6648450" y="4610101"/>
            <a:ext cx="3962400" cy="1014413"/>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110" charset="-128"/>
              </a:defRPr>
            </a:lvl1pPr>
            <a:lvl2pPr marL="742950" indent="-285750">
              <a:defRPr sz="2400">
                <a:solidFill>
                  <a:schemeClr val="tx1"/>
                </a:solidFill>
                <a:latin typeface="Arial" panose="020B0604020202020204" pitchFamily="34" charset="0"/>
                <a:ea typeface="ヒラギノ角ゴ Pro W3" pitchFamily="-110" charset="-128"/>
              </a:defRPr>
            </a:lvl2pPr>
            <a:lvl3pPr marL="1143000" indent="-228600">
              <a:defRPr sz="2400">
                <a:solidFill>
                  <a:schemeClr val="tx1"/>
                </a:solidFill>
                <a:latin typeface="Arial" panose="020B0604020202020204" pitchFamily="34" charset="0"/>
                <a:ea typeface="ヒラギノ角ゴ Pro W3" pitchFamily="-110" charset="-128"/>
              </a:defRPr>
            </a:lvl3pPr>
            <a:lvl4pPr marL="1600200" indent="-228600">
              <a:defRPr sz="2400">
                <a:solidFill>
                  <a:schemeClr val="tx1"/>
                </a:solidFill>
                <a:latin typeface="Arial" panose="020B0604020202020204" pitchFamily="34" charset="0"/>
                <a:ea typeface="ヒラギノ角ゴ Pro W3" pitchFamily="-110" charset="-128"/>
              </a:defRPr>
            </a:lvl4pPr>
            <a:lvl5pPr marL="2057400" indent="-228600">
              <a:defRPr sz="2400">
                <a:solidFill>
                  <a:schemeClr val="tx1"/>
                </a:solidFill>
                <a:latin typeface="Arial" panose="020B0604020202020204" pitchFamily="34" charset="0"/>
                <a:ea typeface="ヒラギノ角ゴ Pro W3" pitchFamily="-11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2B5C"/>
                </a:solidFill>
                <a:effectLst/>
                <a:uLnTx/>
                <a:uFillTx/>
                <a:latin typeface="Arial"/>
                <a:ea typeface="ヒラギノ角ゴ Pro W3" pitchFamily="-110" charset="-128"/>
                <a:cs typeface="Times New Roman" panose="02020603050405020304" pitchFamily="18" charset="0"/>
              </a:rPr>
              <a:t>Natalia Buza, MD.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2B5C"/>
                </a:solidFill>
                <a:effectLst/>
                <a:uLnTx/>
                <a:uFillTx/>
                <a:latin typeface="Arial"/>
                <a:ea typeface="ヒラギノ角ゴ Pro W3" pitchFamily="-110" charset="-128"/>
                <a:cs typeface="Times New Roman" panose="02020603050405020304" pitchFamily="18" charset="0"/>
              </a:rPr>
              <a:t>HER2 Testing in Endometrial Serous 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2B5C"/>
                </a:solidFill>
                <a:effectLst/>
                <a:uLnTx/>
                <a:uFillTx/>
                <a:latin typeface="Arial"/>
                <a:ea typeface="ヒラギノ角ゴ Pro W3" pitchFamily="-110" charset="-128"/>
                <a:cs typeface="Times New Roman" panose="02020603050405020304" pitchFamily="18" charset="0"/>
              </a:rPr>
              <a:t>Time for Standardized Pathology Practice to Meet the Clinical Demand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2B5C"/>
                </a:solidFill>
                <a:effectLst/>
                <a:uLnTx/>
                <a:uFillTx/>
                <a:latin typeface="Arial"/>
                <a:ea typeface="ヒラギノ角ゴ Pro W3" pitchFamily="-110" charset="-128"/>
                <a:cs typeface="Times New Roman" panose="02020603050405020304" pitchFamily="18" charset="0"/>
              </a:rPr>
              <a:t>Arch </a:t>
            </a:r>
            <a:r>
              <a:rPr kumimoji="0" lang="en-US" altLang="en-US" sz="1200" b="0" i="0" u="none" strike="noStrike" kern="1200" cap="none" spc="0" normalizeH="0" baseline="0" noProof="0" dirty="0" err="1">
                <a:ln>
                  <a:noFill/>
                </a:ln>
                <a:solidFill>
                  <a:srgbClr val="002B5C"/>
                </a:solidFill>
                <a:effectLst/>
                <a:uLnTx/>
                <a:uFillTx/>
                <a:latin typeface="Arial"/>
                <a:ea typeface="ヒラギノ角ゴ Pro W3" pitchFamily="-110" charset="-128"/>
                <a:cs typeface="Times New Roman" panose="02020603050405020304" pitchFamily="18" charset="0"/>
              </a:rPr>
              <a:t>Pathol</a:t>
            </a:r>
            <a:r>
              <a:rPr kumimoji="0" lang="en-US" altLang="en-US" sz="1200" b="0" i="0" u="none" strike="noStrike" kern="1200" cap="none" spc="0" normalizeH="0" baseline="0" noProof="0" dirty="0">
                <a:ln>
                  <a:noFill/>
                </a:ln>
                <a:solidFill>
                  <a:srgbClr val="002B5C"/>
                </a:solidFill>
                <a:effectLst/>
                <a:uLnTx/>
                <a:uFillTx/>
                <a:latin typeface="Arial"/>
                <a:ea typeface="ヒラギノ角ゴ Pro W3" pitchFamily="-110" charset="-128"/>
                <a:cs typeface="Times New Roman" panose="02020603050405020304" pitchFamily="18" charset="0"/>
              </a:rPr>
              <a:t> Lab Med. 2021;145:687–691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1CCEB203-980F-CF13-1439-307DFCE3BCAC}"/>
              </a:ext>
            </a:extLst>
          </p:cNvPr>
          <p:cNvSpPr>
            <a:spLocks noGrp="1" noChangeArrowheads="1"/>
          </p:cNvSpPr>
          <p:nvPr>
            <p:ph type="title"/>
          </p:nvPr>
        </p:nvSpPr>
        <p:spPr>
          <a:xfrm>
            <a:off x="1905000" y="76200"/>
            <a:ext cx="8763000" cy="857250"/>
          </a:xfrm>
        </p:spPr>
        <p:txBody>
          <a:bodyPr/>
          <a:lstStyle/>
          <a:p>
            <a:r>
              <a:rPr lang="en-US" altLang="en-US" sz="2400" b="1" dirty="0">
                <a:ea typeface="MS PGothic" panose="020B0600070205080204" pitchFamily="34" charset="-128"/>
              </a:rPr>
              <a:t>Molecular characteristics of HER2 protein expression and gene amplification in USC </a:t>
            </a:r>
          </a:p>
        </p:txBody>
      </p:sp>
      <p:sp>
        <p:nvSpPr>
          <p:cNvPr id="36867" name="Rectangle 6">
            <a:extLst>
              <a:ext uri="{FF2B5EF4-FFF2-40B4-BE49-F238E27FC236}">
                <a16:creationId xmlns:a16="http://schemas.microsoft.com/office/drawing/2014/main" id="{4AF6E719-B86B-BA42-32FA-5F573A0DC686}"/>
              </a:ext>
            </a:extLst>
          </p:cNvPr>
          <p:cNvSpPr>
            <a:spLocks noChangeArrowheads="1"/>
          </p:cNvSpPr>
          <p:nvPr/>
        </p:nvSpPr>
        <p:spPr bwMode="auto">
          <a:xfrm>
            <a:off x="1552576" y="5472113"/>
            <a:ext cx="9267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Unlike breast cancer, </a:t>
            </a:r>
            <a:r>
              <a:rPr kumimoji="0" lang="en-US" altLang="en-US" sz="16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USC is highly heterogeneous in HER2/neu expression </a:t>
            </a:r>
            <a:r>
              <a:rPr kumimoji="0" lang="en-US" altLang="en-US" sz="16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with up to </a:t>
            </a:r>
            <a:r>
              <a:rPr kumimoji="0" lang="en-US" altLang="en-US" sz="16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53% </a:t>
            </a:r>
            <a:r>
              <a:rPr kumimoji="0" lang="en-US" altLang="en-US" sz="16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of HER2/neu 3+ by IHC demonstrating at least two-degree difference in staining intensity in tumor cells.</a:t>
            </a:r>
            <a:r>
              <a:rPr kumimoji="0" lang="en-US" altLang="en-US" sz="1600" b="0" i="0" u="none" strike="noStrike" kern="1200" cap="none" spc="0" normalizeH="0" baseline="0" noProof="0" dirty="0">
                <a:ln>
                  <a:noFill/>
                </a:ln>
                <a:solidFill>
                  <a:srgbClr val="C00000"/>
                </a:solidFill>
                <a:effectLst/>
                <a:uLnTx/>
                <a:uFillTx/>
                <a:latin typeface="Arial" panose="020B0604020202020204" pitchFamily="34" charset="0"/>
                <a:ea typeface="ヒラギノ角ゴ Pro W3" pitchFamily="-110" charset="-128"/>
              </a:rPr>
              <a:t> </a:t>
            </a:r>
            <a:r>
              <a:rPr kumimoji="0" lang="en-US" altLang="en-US" sz="16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Lack of Apical Her2 Staining: ~75% of Her2 positive cases.</a:t>
            </a:r>
          </a:p>
        </p:txBody>
      </p:sp>
      <p:pic>
        <p:nvPicPr>
          <p:cNvPr id="36868" name="Picture 7">
            <a:extLst>
              <a:ext uri="{FF2B5EF4-FFF2-40B4-BE49-F238E27FC236}">
                <a16:creationId xmlns:a16="http://schemas.microsoft.com/office/drawing/2014/main" id="{FD6C212C-FBC0-7AFE-732D-310E8E33A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9" y="969963"/>
            <a:ext cx="63071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
            <a:extLst>
              <a:ext uri="{FF2B5EF4-FFF2-40B4-BE49-F238E27FC236}">
                <a16:creationId xmlns:a16="http://schemas.microsoft.com/office/drawing/2014/main" id="{FB3F4EA4-A774-4741-D8C0-AE37FD278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3227388"/>
            <a:ext cx="3090862"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a:extLst>
              <a:ext uri="{FF2B5EF4-FFF2-40B4-BE49-F238E27FC236}">
                <a16:creationId xmlns:a16="http://schemas.microsoft.com/office/drawing/2014/main" id="{600E7189-C9AE-7B6B-B2B5-BF3640E61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613" y="3179764"/>
            <a:ext cx="3090862"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4">
            <a:extLst>
              <a:ext uri="{FF2B5EF4-FFF2-40B4-BE49-F238E27FC236}">
                <a16:creationId xmlns:a16="http://schemas.microsoft.com/office/drawing/2014/main" id="{B0912F19-5B47-4AA8-FBD8-26D177B269ED}"/>
              </a:ext>
            </a:extLst>
          </p:cNvPr>
          <p:cNvSpPr txBox="1">
            <a:spLocks noChangeArrowheads="1"/>
          </p:cNvSpPr>
          <p:nvPr/>
        </p:nvSpPr>
        <p:spPr bwMode="auto">
          <a:xfrm>
            <a:off x="6396038" y="6346826"/>
            <a:ext cx="4271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College of American Pathologists – Biomarker Reporting Template for Gynecologic Tumors, 2025</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8D55A1D3-4E8A-6B4A-5E34-494133864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2317751"/>
            <a:ext cx="8758238"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4">
            <a:extLst>
              <a:ext uri="{FF2B5EF4-FFF2-40B4-BE49-F238E27FC236}">
                <a16:creationId xmlns:a16="http://schemas.microsoft.com/office/drawing/2014/main" id="{9D643A61-AD96-9B40-3E85-C6154924BBC3}"/>
              </a:ext>
            </a:extLst>
          </p:cNvPr>
          <p:cNvSpPr>
            <a:spLocks noChangeArrowheads="1"/>
          </p:cNvSpPr>
          <p:nvPr/>
        </p:nvSpPr>
        <p:spPr bwMode="auto">
          <a:xfrm>
            <a:off x="1843089" y="69850"/>
            <a:ext cx="7310437" cy="22161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212121"/>
                </a:solidFill>
                <a:effectLst/>
                <a:uLnTx/>
                <a:uFillTx/>
                <a:latin typeface="Merriweather" panose="020F0502020204030204" pitchFamily="34" charset="0"/>
                <a:ea typeface="ヒラギノ角ゴ Pro W3" pitchFamily="-110" charset="-128"/>
              </a:rPr>
              <a:t>CLINICAL CANCER RESERACH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212121"/>
                </a:solidFill>
                <a:effectLst/>
                <a:uLnTx/>
                <a:uFillTx/>
                <a:latin typeface="Merriweather" pitchFamily="2" charset="77"/>
                <a:ea typeface="ヒラギノ角ゴ Pro W3" pitchFamily="-110" charset="-128"/>
              </a:rPr>
              <a:t>Randomized Phase II Trial of Carboplatin-Paclitaxel Compared with Carboplatin-Paclitaxel-Trastuzumab in Advanced (Stage III-IV) or Recurrent Uterine Serous Carcinomas that Overexpress Her2/Neu (NCT01367002): Updated Overall Survival Analysis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4"/>
              </a:rPr>
              <a:t>Amanda N Fader</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5" tooltip="John Hopkins School of Medicine, Baltimore, Maryland."/>
              </a:rPr>
              <a:t>1</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6"/>
              </a:rPr>
              <a:t>Dana M Roque</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7" tooltip="University of Maryland, Baltimore, Maryland."/>
              </a:rPr>
              <a:t>2</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8"/>
              </a:rPr>
              <a:t>Eric Siegel</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9" tooltip="University of Arkansas for Medical Sciences, Little Rock, Arkansas."/>
              </a:rPr>
              <a:t>3</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10"/>
              </a:rPr>
              <a:t>Natalia Buza</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1" tooltip="Yale University, New Haven, Connecticut."/>
              </a:rPr>
              <a:t>4</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12"/>
              </a:rPr>
              <a:t>Pei Hui</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1" tooltip="Yale University, New Haven, Connecticut."/>
              </a:rPr>
              <a:t>4</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13"/>
              </a:rPr>
              <a:t>Osama Abdelghany</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1" tooltip="Yale University, New Haven, Connecticut."/>
              </a:rPr>
              <a:t>4</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14"/>
              </a:rPr>
              <a:t>Setsuko Chambers</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5" tooltip="University of Arizona, Tucson, Arizona."/>
              </a:rPr>
              <a:t>5</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16"/>
              </a:rPr>
              <a:t>Angeles Alvarez Secord</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7" tooltip="Duke University School of Medicine, Durham, North Caroline."/>
              </a:rPr>
              <a:t>6</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18"/>
              </a:rPr>
              <a:t>Laura Havrilesky</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7" tooltip="Duke University School of Medicine, Durham, North Caroline."/>
              </a:rPr>
              <a:t>6</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19"/>
              </a:rPr>
              <a:t>David M O'Malley</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20" tooltip="The Ohio State University School of Medicine, Columbus, Ohio."/>
              </a:rPr>
              <a:t>7</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21"/>
              </a:rPr>
              <a:t>Floor J Backes</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20" tooltip="The Ohio State University School of Medicine, Columbus, Ohio."/>
              </a:rPr>
              <a:t>7</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22"/>
              </a:rPr>
              <a:t>Nicole Nevadunsky</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23" tooltip="Albert Einstein College/Montefiore Medical Center, Bronx, New York."/>
              </a:rPr>
              <a:t>8</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24"/>
              </a:rPr>
              <a:t>Babak Edraki</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25" tooltip="John Muir Medical Center, Walnut Creek, California."/>
              </a:rPr>
              <a:t>9</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26"/>
              </a:rPr>
              <a:t>Dirk Pikaart</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27" tooltip="Penrose Cancer Center-St. Francis, Colorado Springs, Colorado."/>
              </a:rPr>
              <a:t>10</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28"/>
              </a:rPr>
              <a:t>William Lowery</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29" tooltip="Walter Reed Medical Center, Bethesda, Maryland."/>
              </a:rPr>
              <a:t>11</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30"/>
              </a:rPr>
              <a:t>Karim ElSahwi</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31" tooltip="Hackensack Meridian Health, Neptune, New Jersey."/>
              </a:rPr>
              <a:t>12</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32"/>
              </a:rPr>
              <a:t>Paul Celano</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33" tooltip="Greater Baltimore Medical Center, Baltimore, Maryland."/>
              </a:rPr>
              <a:t>13</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34"/>
              </a:rPr>
              <a:t>Stefania Bellone</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1" tooltip="Yale University, New Haven, Connecticut."/>
              </a:rPr>
              <a:t>4</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35"/>
              </a:rPr>
              <a:t>Masoud Azodi</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1" tooltip="Yale University, New Haven, Connecticut."/>
              </a:rPr>
              <a:t>4</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36"/>
              </a:rPr>
              <a:t>Babak Litkouhi</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37" tooltip="Stanford Women's Cancer Center, Palo Alto, California."/>
              </a:rPr>
              <a:t>14</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38"/>
              </a:rPr>
              <a:t>Elena Ratner</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1" tooltip="Yale University, New Haven, Connecticut."/>
              </a:rPr>
              <a:t>4</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39"/>
              </a:rPr>
              <a:t>Dan-Arin Silasi</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1" tooltip="Yale University, New Haven, Connecticut."/>
              </a:rPr>
              <a:t>4</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40"/>
              </a:rPr>
              <a:t>Peter E Schwartz</a:t>
            </a:r>
            <a:r>
              <a:rPr kumimoji="0" lang="en-US" altLang="en-US" sz="900" b="0"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0"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11" tooltip="Yale University, New Haven, Connecticut."/>
              </a:rPr>
              <a:t>4</a:t>
            </a:r>
            <a:r>
              <a:rPr kumimoji="0" lang="en-US" altLang="en-US" sz="1200" b="0" i="0" u="none" strike="noStrike" kern="1200" cap="none" spc="0" normalizeH="0" baseline="0" noProof="0" dirty="0">
                <a:ln>
                  <a:noFill/>
                </a:ln>
                <a:solidFill>
                  <a:srgbClr val="5B616B"/>
                </a:solidFill>
                <a:effectLst/>
                <a:uLnTx/>
                <a:uFillTx/>
                <a:latin typeface="BlinkMacSystemFont"/>
                <a:ea typeface="ヒラギノ角ゴ Pro W3" pitchFamily="-110" charset="-128"/>
              </a:rPr>
              <a:t>,</a:t>
            </a:r>
            <a:r>
              <a:rPr kumimoji="0" lang="en-US" altLang="en-US" sz="1200" b="0" i="0" u="none" strike="noStrike" kern="1200" cap="none" spc="0" normalizeH="0" baseline="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1200" b="1"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41"/>
              </a:rPr>
              <a:t>Alessandro D Santin</a:t>
            </a:r>
            <a:r>
              <a:rPr kumimoji="0" lang="en-US" altLang="en-US" sz="900" b="1" i="0" u="none" strike="noStrike" kern="1200" cap="none" spc="0" normalizeH="0" baseline="30000" noProof="0" dirty="0">
                <a:ln>
                  <a:noFill/>
                </a:ln>
                <a:solidFill>
                  <a:srgbClr val="5B616B"/>
                </a:solidFill>
                <a:effectLst/>
                <a:uLnTx/>
                <a:uFillTx/>
                <a:latin typeface="Arial" panose="020B0604020202020204" pitchFamily="34" charset="0"/>
                <a:ea typeface="ヒラギノ角ゴ Pro W3" pitchFamily="-110" charset="-128"/>
              </a:rPr>
              <a:t> </a:t>
            </a:r>
            <a:r>
              <a:rPr kumimoji="0" lang="en-US" altLang="en-US" sz="900" b="1" i="0" u="none" strike="noStrike" kern="1200" cap="none" spc="0" normalizeH="0" baseline="30000" noProof="0" dirty="0">
                <a:ln>
                  <a:noFill/>
                </a:ln>
                <a:solidFill>
                  <a:srgbClr val="323A45"/>
                </a:solidFill>
                <a:effectLst/>
                <a:uLnTx/>
                <a:uFillTx/>
                <a:latin typeface="BlinkMacSystemFont"/>
                <a:ea typeface="ヒラギノ角ゴ Pro W3" pitchFamily="-110" charset="-128"/>
                <a:hlinkClick r:id="rId42" tooltip="Yale University, New Haven, Connecticut. alessandro.santin@yale.edu."/>
              </a:rPr>
              <a:t>15</a:t>
            </a:r>
            <a:endParaRPr kumimoji="0" lang="en-US" altLang="en-US" sz="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rPr>
              <a:t>PMID:</a:t>
            </a:r>
            <a:r>
              <a:rPr kumimoji="0" lang="en-US" altLang="en-US"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rPr>
              <a:t>32601075</a:t>
            </a:r>
            <a:r>
              <a:rPr kumimoji="0" lang="en-US" altLang="en-US"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rPr>
              <a:t>PMCID:</a:t>
            </a:r>
            <a:r>
              <a:rPr kumimoji="0" lang="en-US" altLang="en-US"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43"/>
              </a:rPr>
              <a:t>PMC8792803</a:t>
            </a:r>
            <a:r>
              <a:rPr kumimoji="0" lang="en-US" altLang="en-US"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rPr>
              <a:t>DOI:</a:t>
            </a:r>
            <a:r>
              <a:rPr kumimoji="0" lang="en-US" altLang="en-US"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 W3" pitchFamily="-110" charset="-128"/>
              </a:rPr>
              <a:t> </a:t>
            </a:r>
            <a:r>
              <a:rPr kumimoji="0" lang="en-US" altLang="en-US" sz="1200" b="0" i="0" u="none" strike="noStrike" kern="1200" cap="none" spc="0" normalizeH="0" baseline="0" noProof="0" dirty="0">
                <a:ln>
                  <a:noFill/>
                </a:ln>
                <a:solidFill>
                  <a:srgbClr val="0071BC"/>
                </a:solidFill>
                <a:effectLst/>
                <a:uLnTx/>
                <a:uFillTx/>
                <a:latin typeface="BlinkMacSystemFont"/>
                <a:ea typeface="ヒラギノ角ゴ Pro W3" pitchFamily="-110" charset="-128"/>
                <a:hlinkClick r:id="rId44"/>
              </a:rPr>
              <a:t>10.1158/1078-0432.CCR-20-0953</a:t>
            </a:r>
            <a:r>
              <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rPr>
              <a:t> 2020 Aug 1;26(15):3928-3935.</a:t>
            </a:r>
            <a:endParaRPr kumimoji="0" lang="en-US" altLang="en-US" sz="6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endParaRPr>
          </a:p>
        </p:txBody>
      </p:sp>
      <p:sp>
        <p:nvSpPr>
          <p:cNvPr id="40964" name="Rectangle 3">
            <a:extLst>
              <a:ext uri="{FF2B5EF4-FFF2-40B4-BE49-F238E27FC236}">
                <a16:creationId xmlns:a16="http://schemas.microsoft.com/office/drawing/2014/main" id="{F69DDE69-834C-88CA-5346-3EDBFC2BAF50}"/>
              </a:ext>
            </a:extLst>
          </p:cNvPr>
          <p:cNvSpPr>
            <a:spLocks noChangeArrowheads="1"/>
          </p:cNvSpPr>
          <p:nvPr/>
        </p:nvSpPr>
        <p:spPr bwMode="auto">
          <a:xfrm>
            <a:off x="1716089" y="4487864"/>
            <a:ext cx="8759825" cy="1476375"/>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110" charset="-128"/>
              </a:defRPr>
            </a:lvl1pPr>
            <a:lvl2pPr marL="742950" indent="-285750">
              <a:defRPr sz="2400">
                <a:solidFill>
                  <a:schemeClr val="tx1"/>
                </a:solidFill>
                <a:latin typeface="Arial" panose="020B0604020202020204" pitchFamily="34" charset="0"/>
                <a:ea typeface="ヒラギノ角ゴ Pro W3" pitchFamily="-110" charset="-128"/>
              </a:defRPr>
            </a:lvl2pPr>
            <a:lvl3pPr marL="1143000" indent="-228600">
              <a:defRPr sz="2400">
                <a:solidFill>
                  <a:schemeClr val="tx1"/>
                </a:solidFill>
                <a:latin typeface="Arial" panose="020B0604020202020204" pitchFamily="34" charset="0"/>
                <a:ea typeface="ヒラギノ角ゴ Pro W3" pitchFamily="-110" charset="-128"/>
              </a:defRPr>
            </a:lvl3pPr>
            <a:lvl4pPr marL="1600200" indent="-228600">
              <a:defRPr sz="2400">
                <a:solidFill>
                  <a:schemeClr val="tx1"/>
                </a:solidFill>
                <a:latin typeface="Arial" panose="020B0604020202020204" pitchFamily="34" charset="0"/>
                <a:ea typeface="ヒラギノ角ゴ Pro W3" pitchFamily="-110" charset="-128"/>
              </a:defRPr>
            </a:lvl4pPr>
            <a:lvl5pPr marL="2057400" indent="-228600">
              <a:defRPr sz="2400">
                <a:solidFill>
                  <a:schemeClr val="tx1"/>
                </a:solidFill>
                <a:latin typeface="Arial" panose="020B0604020202020204" pitchFamily="34" charset="0"/>
                <a:ea typeface="ヒラギノ角ゴ Pro W3" pitchFamily="-11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a:ea typeface="ヒラギノ角ゴ Pro W3" pitchFamily="-110" charset="-128"/>
                <a:cs typeface="Calibri" panose="020F0502020204030204" pitchFamily="34" charset="0"/>
              </a:rPr>
              <a:t>Revision of the National Comprehensive Cancer Network (NCCN) guidelines,</a:t>
            </a:r>
            <a:r>
              <a:rPr kumimoji="0" lang="en-US" altLang="en-US" sz="1800" b="0" i="0" u="none" strike="noStrike" kern="1200" cap="none" spc="0" normalizeH="0" baseline="0" noProof="0" dirty="0">
                <a:ln>
                  <a:noFill/>
                </a:ln>
                <a:solidFill>
                  <a:srgbClr val="000000"/>
                </a:solidFill>
                <a:effectLst/>
                <a:uLnTx/>
                <a:uFillTx/>
                <a:latin typeface="Arial"/>
                <a:ea typeface="ヒラギノ角ゴ Pro W3" pitchFamily="-110" charset="-128"/>
                <a:cs typeface="Calibri" panose="020F0502020204030204" pitchFamily="34" charset="0"/>
              </a:rPr>
              <a:t> which are widely recognized and used as the standard for clinical policy in oncology by clinicians and payers, adding carboplatin/paclitaxel trastuzumab (</a:t>
            </a:r>
            <a:r>
              <a:rPr kumimoji="0" lang="en-US" altLang="en-US" sz="1800" b="1" i="0" u="none" strike="noStrike" kern="1200" cap="none" spc="0" normalizeH="0" baseline="0" noProof="0" dirty="0">
                <a:ln>
                  <a:noFill/>
                </a:ln>
                <a:solidFill>
                  <a:srgbClr val="000000"/>
                </a:solidFill>
                <a:effectLst/>
                <a:uLnTx/>
                <a:uFillTx/>
                <a:latin typeface="Arial"/>
                <a:ea typeface="ヒラギノ角ゴ Pro W3" pitchFamily="-110" charset="-128"/>
                <a:cs typeface="Calibri" panose="020F0502020204030204" pitchFamily="34" charset="0"/>
              </a:rPr>
              <a:t>2A category recommendation</a:t>
            </a:r>
            <a:r>
              <a:rPr kumimoji="0" lang="en-US" altLang="en-US" sz="1800" b="0" i="0" u="none" strike="noStrike" kern="1200" cap="none" spc="0" normalizeH="0" baseline="0" noProof="0" dirty="0">
                <a:ln>
                  <a:noFill/>
                </a:ln>
                <a:solidFill>
                  <a:srgbClr val="000000"/>
                </a:solidFill>
                <a:effectLst/>
                <a:uLnTx/>
                <a:uFillTx/>
                <a:latin typeface="Arial"/>
                <a:ea typeface="ヒラギノ角ゴ Pro W3" pitchFamily="-110" charset="-128"/>
                <a:cs typeface="Calibri" panose="020F0502020204030204" pitchFamily="34" charset="0"/>
              </a:rPr>
              <a:t>) as the </a:t>
            </a:r>
            <a:r>
              <a:rPr kumimoji="0" lang="en-US" altLang="en-US" sz="1800" b="1" i="0" u="none" strike="noStrike" kern="1200" cap="none" spc="0" normalizeH="0" baseline="0" noProof="0" dirty="0">
                <a:ln>
                  <a:noFill/>
                </a:ln>
                <a:solidFill>
                  <a:srgbClr val="000000"/>
                </a:solidFill>
                <a:effectLst/>
                <a:uLnTx/>
                <a:uFillTx/>
                <a:latin typeface="Arial"/>
                <a:ea typeface="ヒラギノ角ゴ Pro W3" pitchFamily="-110" charset="-128"/>
                <a:cs typeface="Calibri" panose="020F0502020204030204" pitchFamily="34" charset="0"/>
              </a:rPr>
              <a:t>preferred regimen</a:t>
            </a:r>
            <a:r>
              <a:rPr kumimoji="0" lang="en-US" altLang="en-US" sz="1800" b="0" i="0" u="none" strike="noStrike" kern="1200" cap="none" spc="0" normalizeH="0" baseline="0" noProof="0" dirty="0">
                <a:ln>
                  <a:noFill/>
                </a:ln>
                <a:solidFill>
                  <a:srgbClr val="000000"/>
                </a:solidFill>
                <a:effectLst/>
                <a:uLnTx/>
                <a:uFillTx/>
                <a:latin typeface="Arial"/>
                <a:ea typeface="ヒラギノ角ゴ Pro W3" pitchFamily="-110" charset="-128"/>
                <a:cs typeface="Calibri" panose="020F0502020204030204" pitchFamily="34" charset="0"/>
              </a:rPr>
              <a:t> for women with </a:t>
            </a:r>
            <a:r>
              <a:rPr kumimoji="0" lang="en-US" altLang="en-US" sz="1800" b="1" i="0" u="none" strike="noStrike" kern="1200" cap="none" spc="0" normalizeH="0" baseline="0" noProof="0" dirty="0">
                <a:ln>
                  <a:noFill/>
                </a:ln>
                <a:solidFill>
                  <a:srgbClr val="000000"/>
                </a:solidFill>
                <a:effectLst/>
                <a:uLnTx/>
                <a:uFillTx/>
                <a:latin typeface="Arial"/>
                <a:ea typeface="ヒラギノ角ゴ Pro W3" pitchFamily="-110" charset="-128"/>
                <a:cs typeface="Calibri" panose="020F0502020204030204" pitchFamily="34" charset="0"/>
              </a:rPr>
              <a:t>HER2+, advanced or recurrent USC</a:t>
            </a:r>
            <a:r>
              <a:rPr kumimoji="0" lang="en-US" altLang="en-US" sz="1800" b="0" i="0" u="none" strike="noStrike" kern="1200" cap="none" spc="0" normalizeH="0" baseline="0" noProof="0" dirty="0">
                <a:ln>
                  <a:noFill/>
                </a:ln>
                <a:solidFill>
                  <a:srgbClr val="000000"/>
                </a:solidFill>
                <a:effectLst/>
                <a:uLnTx/>
                <a:uFillTx/>
                <a:latin typeface="Arial"/>
                <a:ea typeface="ヒラギノ角ゴ Pro W3" pitchFamily="-110" charset="-128"/>
                <a:cs typeface="Calibri" panose="020F0502020204030204" pitchFamily="34" charset="0"/>
              </a:rPr>
              <a:t> (http://www.jnccn.org).</a:t>
            </a:r>
            <a:endParaRPr kumimoji="0" lang="en-US" altLang="en-US" sz="1800" b="0" i="0" u="none" strike="noStrike" kern="1200" cap="none" spc="0" normalizeH="0" baseline="0" noProof="0" dirty="0">
              <a:ln>
                <a:noFill/>
              </a:ln>
              <a:solidFill>
                <a:srgbClr val="FFFFFF"/>
              </a:solidFill>
              <a:effectLst/>
              <a:uLnTx/>
              <a:uFillTx/>
              <a:latin typeface="Arial"/>
              <a:ea typeface="ヒラギノ角ゴ Pro W3" pitchFamily="-110" charset="-128"/>
            </a:endParaRPr>
          </a:p>
        </p:txBody>
      </p:sp>
      <p:sp>
        <p:nvSpPr>
          <p:cNvPr id="37893" name="TextBox 2">
            <a:extLst>
              <a:ext uri="{FF2B5EF4-FFF2-40B4-BE49-F238E27FC236}">
                <a16:creationId xmlns:a16="http://schemas.microsoft.com/office/drawing/2014/main" id="{B338D8B7-AEC3-70CC-8A64-D5D55C1A01D7}"/>
              </a:ext>
            </a:extLst>
          </p:cNvPr>
          <p:cNvSpPr txBox="1">
            <a:spLocks noChangeArrowheads="1"/>
          </p:cNvSpPr>
          <p:nvPr/>
        </p:nvSpPr>
        <p:spPr bwMode="auto">
          <a:xfrm>
            <a:off x="1747839" y="6005514"/>
            <a:ext cx="9077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MT"/>
                <a:ea typeface="MS PGothic" panose="020B0600070205080204" pitchFamily="34" charset="-128"/>
                <a:cs typeface="Calibri" panose="020F0502020204030204" pitchFamily="34" charset="0"/>
              </a:rPr>
              <a:t>NRG-GY026:</a:t>
            </a:r>
            <a:r>
              <a:rPr kumimoji="0" lang="en-US" altLang="en-US" sz="1400" b="0" i="0" u="none" strike="noStrike" kern="1200" cap="none" spc="0" normalizeH="0" baseline="0" noProof="0">
                <a:ln>
                  <a:noFill/>
                </a:ln>
                <a:solidFill>
                  <a:srgbClr val="000000"/>
                </a:solidFill>
                <a:effectLst/>
                <a:uLnTx/>
                <a:uFillTx/>
                <a:latin typeface="ArialMT"/>
                <a:ea typeface="MS PGothic" panose="020B0600070205080204" pitchFamily="34" charset="-128"/>
                <a:cs typeface="Calibri" panose="020F0502020204030204" pitchFamily="34" charset="0"/>
              </a:rPr>
              <a:t> in HER2 positive, stage I-IV </a:t>
            </a:r>
            <a:r>
              <a:rPr kumimoji="0" lang="en-US" altLang="en-US" sz="1400" b="1" i="0" u="none" strike="noStrike" kern="1200" cap="none" spc="0" normalizeH="0" baseline="0" noProof="0">
                <a:ln>
                  <a:noFill/>
                </a:ln>
                <a:solidFill>
                  <a:srgbClr val="000000"/>
                </a:solidFill>
                <a:effectLst/>
                <a:uLnTx/>
                <a:uFillTx/>
                <a:latin typeface="ArialMT"/>
                <a:ea typeface="MS PGothic" panose="020B0600070205080204" pitchFamily="34" charset="-128"/>
                <a:cs typeface="Calibri" panose="020F0502020204030204" pitchFamily="34" charset="0"/>
              </a:rPr>
              <a:t>initially only USC and CS and now amended to any histology.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3">
            <a:extLst>
              <a:ext uri="{FF2B5EF4-FFF2-40B4-BE49-F238E27FC236}">
                <a16:creationId xmlns:a16="http://schemas.microsoft.com/office/drawing/2014/main" id="{9599CF96-A0B6-C01C-7769-E9B137755684}"/>
              </a:ext>
            </a:extLst>
          </p:cNvPr>
          <p:cNvGrpSpPr>
            <a:grpSpLocks/>
          </p:cNvGrpSpPr>
          <p:nvPr/>
        </p:nvGrpSpPr>
        <p:grpSpPr bwMode="auto">
          <a:xfrm>
            <a:off x="1531938" y="798514"/>
            <a:ext cx="4564062" cy="3468687"/>
            <a:chOff x="-435429" y="-362858"/>
            <a:chExt cx="5921829" cy="4934858"/>
          </a:xfrm>
        </p:grpSpPr>
        <p:pic>
          <p:nvPicPr>
            <p:cNvPr id="39947" name="Picture 5">
              <a:extLst>
                <a:ext uri="{FF2B5EF4-FFF2-40B4-BE49-F238E27FC236}">
                  <a16:creationId xmlns:a16="http://schemas.microsoft.com/office/drawing/2014/main" id="{07D14434-2326-0A4B-51C2-6D0CC1768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9" y="-362858"/>
              <a:ext cx="5921829" cy="493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1">
              <a:extLst>
                <a:ext uri="{FF2B5EF4-FFF2-40B4-BE49-F238E27FC236}">
                  <a16:creationId xmlns:a16="http://schemas.microsoft.com/office/drawing/2014/main" id="{9A851DE4-BB79-853C-88B3-6048F75B9015}"/>
                </a:ext>
              </a:extLst>
            </p:cNvPr>
            <p:cNvSpPr txBox="1"/>
            <p:nvPr/>
          </p:nvSpPr>
          <p:spPr>
            <a:xfrm>
              <a:off x="575916" y="1956638"/>
              <a:ext cx="762114" cy="591731"/>
            </a:xfrm>
            <a:prstGeom prst="rect">
              <a:avLst/>
            </a:prstGeom>
            <a:noFill/>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49" b="0"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Times New Roman" panose="02020603050405020304" pitchFamily="18" charset="0"/>
                </a:rPr>
                <a:t>8.0 months</a:t>
              </a:r>
              <a:endParaRPr kumimoji="0" lang="en-US" sz="899"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
          <p:nvSpPr>
            <p:cNvPr id="8" name="TextBox 10">
              <a:extLst>
                <a:ext uri="{FF2B5EF4-FFF2-40B4-BE49-F238E27FC236}">
                  <a16:creationId xmlns:a16="http://schemas.microsoft.com/office/drawing/2014/main" id="{E0D51A18-27ED-1EC3-FEA0-89AE1E0A61C5}"/>
                </a:ext>
              </a:extLst>
            </p:cNvPr>
            <p:cNvSpPr txBox="1"/>
            <p:nvPr/>
          </p:nvSpPr>
          <p:spPr>
            <a:xfrm>
              <a:off x="1754102" y="1678841"/>
              <a:ext cx="1131873" cy="36106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49"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12.6 months</a:t>
              </a:r>
              <a:endParaRPr kumimoji="0" lang="en-US" sz="899"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
          <p:nvSpPr>
            <p:cNvPr id="22536" name="TextBox 12">
              <a:extLst>
                <a:ext uri="{FF2B5EF4-FFF2-40B4-BE49-F238E27FC236}">
                  <a16:creationId xmlns:a16="http://schemas.microsoft.com/office/drawing/2014/main" id="{0A639E7F-7E15-1D8D-1FE6-3BAB50D90A37}"/>
                </a:ext>
              </a:extLst>
            </p:cNvPr>
            <p:cNvSpPr txBox="1">
              <a:spLocks noChangeArrowheads="1"/>
            </p:cNvSpPr>
            <p:nvPr/>
          </p:nvSpPr>
          <p:spPr bwMode="auto">
            <a:xfrm>
              <a:off x="3371020" y="712196"/>
              <a:ext cx="1925881" cy="721939"/>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899"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Primary Efficacy Analysis:</a:t>
              </a:r>
              <a:endParaRPr kumimoji="0" lang="en-US" altLang="en-US" sz="899"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899"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1-sided log-rank P = 0.0052</a:t>
              </a:r>
              <a:endParaRPr kumimoji="0" lang="en-US" altLang="en-US" sz="899"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8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HR 0.44 (90% CI 0.26-0.76) </a:t>
              </a:r>
              <a:endParaRPr kumimoji="0" lang="en-US" altLang="en-US" sz="899"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Calibri" panose="020F0502020204030204" pitchFamily="34" charset="0"/>
              </a:endParaRPr>
            </a:p>
          </p:txBody>
        </p:sp>
      </p:grpSp>
      <p:sp>
        <p:nvSpPr>
          <p:cNvPr id="39939" name="Title 1">
            <a:extLst>
              <a:ext uri="{FF2B5EF4-FFF2-40B4-BE49-F238E27FC236}">
                <a16:creationId xmlns:a16="http://schemas.microsoft.com/office/drawing/2014/main" id="{B81D495F-C873-70A9-8DEE-33B5C99BE8A6}"/>
              </a:ext>
            </a:extLst>
          </p:cNvPr>
          <p:cNvSpPr>
            <a:spLocks noGrp="1" noChangeArrowheads="1"/>
          </p:cNvSpPr>
          <p:nvPr>
            <p:ph type="title"/>
          </p:nvPr>
        </p:nvSpPr>
        <p:spPr>
          <a:xfrm>
            <a:off x="1531938" y="0"/>
            <a:ext cx="9136062" cy="857250"/>
          </a:xfrm>
        </p:spPr>
        <p:txBody>
          <a:bodyPr/>
          <a:lstStyle/>
          <a:p>
            <a:pPr eaLnBrk="1" hangingPunct="1"/>
            <a:r>
              <a:rPr lang="en-US" altLang="en-US" sz="1800" b="1">
                <a:latin typeface="Helvetica" pitchFamily="2" charset="0"/>
                <a:ea typeface="MS PGothic" panose="020B0600070205080204" pitchFamily="34" charset="-128"/>
              </a:rPr>
              <a:t>Progression-Free Survival by Treatment Arm </a:t>
            </a:r>
          </a:p>
        </p:txBody>
      </p:sp>
      <p:sp>
        <p:nvSpPr>
          <p:cNvPr id="12" name="Rectangle 11">
            <a:extLst>
              <a:ext uri="{FF2B5EF4-FFF2-40B4-BE49-F238E27FC236}">
                <a16:creationId xmlns:a16="http://schemas.microsoft.com/office/drawing/2014/main" id="{1B715C60-A7F2-13BF-3128-D1B44CF0ACF5}"/>
              </a:ext>
            </a:extLst>
          </p:cNvPr>
          <p:cNvSpPr/>
          <p:nvPr/>
        </p:nvSpPr>
        <p:spPr>
          <a:xfrm>
            <a:off x="1611314" y="4500564"/>
            <a:ext cx="4414837" cy="1544637"/>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49" b="1" i="0" u="none" strike="noStrike" kern="1200" cap="none" spc="0" normalizeH="0" baseline="0" noProof="0" dirty="0">
                <a:ln>
                  <a:noFill/>
                </a:ln>
                <a:solidFill>
                  <a:prstClr val="black"/>
                </a:solidFill>
                <a:effectLst/>
                <a:uLnTx/>
                <a:uFillTx/>
                <a:latin typeface="Arial" panose="020B0604020202020204"/>
                <a:ea typeface="ヒラギノ角ゴ Pro W3"/>
              </a:rPr>
              <a:t>Advanced/recurrent patients: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49" b="0" i="0" u="none" strike="noStrike" kern="1200" cap="none" spc="0" normalizeH="0" baseline="0" noProof="0" dirty="0">
                <a:ln>
                  <a:noFill/>
                </a:ln>
                <a:solidFill>
                  <a:prstClr val="black"/>
                </a:solidFill>
                <a:effectLst/>
                <a:uLnTx/>
                <a:uFillTx/>
                <a:latin typeface="Arial" panose="020B0604020202020204"/>
                <a:ea typeface="ヒラギノ角ゴ Pro W3"/>
              </a:rPr>
              <a:t>Median progression-free survival was improved by </a:t>
            </a:r>
            <a:r>
              <a:rPr kumimoji="0" lang="en-US" sz="1349" b="1" i="0" u="none" strike="noStrike" kern="1200" cap="none" spc="0" normalizeH="0" baseline="0" noProof="0" dirty="0">
                <a:ln>
                  <a:noFill/>
                </a:ln>
                <a:solidFill>
                  <a:prstClr val="black"/>
                </a:solidFill>
                <a:effectLst/>
                <a:uLnTx/>
                <a:uFillTx/>
                <a:latin typeface="Arial" panose="020B0604020202020204"/>
                <a:ea typeface="ヒラギノ角ゴ Pro W3"/>
              </a:rPr>
              <a:t>4.6 months </a:t>
            </a:r>
            <a:r>
              <a:rPr kumimoji="0" lang="en-US" sz="1349" b="0" i="0" u="none" strike="noStrike" kern="1200" cap="none" spc="0" normalizeH="0" baseline="0" noProof="0" dirty="0">
                <a:ln>
                  <a:noFill/>
                </a:ln>
                <a:solidFill>
                  <a:prstClr val="black"/>
                </a:solidFill>
                <a:effectLst/>
                <a:uLnTx/>
                <a:uFillTx/>
                <a:latin typeface="Arial" panose="020B0604020202020204"/>
                <a:ea typeface="ヒラギノ角ゴ Pro W3"/>
              </a:rPr>
              <a:t>in patients who received trastuzumab with carboplatin-paclitaxel (12.6 months) compared to those who received carboplatin-paclitaxel alone (8.0 months) (p=0.005; hazard ratio [HR] 0.44 with 90% confidence interval [CI] of 0.26-0.76).</a:t>
            </a:r>
          </a:p>
        </p:txBody>
      </p:sp>
      <p:grpSp>
        <p:nvGrpSpPr>
          <p:cNvPr id="39941" name="Group 9">
            <a:extLst>
              <a:ext uri="{FF2B5EF4-FFF2-40B4-BE49-F238E27FC236}">
                <a16:creationId xmlns:a16="http://schemas.microsoft.com/office/drawing/2014/main" id="{EB1D1AEE-FE5C-B943-FDE7-C2C2EA71399C}"/>
              </a:ext>
            </a:extLst>
          </p:cNvPr>
          <p:cNvGrpSpPr>
            <a:grpSpLocks/>
          </p:cNvGrpSpPr>
          <p:nvPr/>
        </p:nvGrpSpPr>
        <p:grpSpPr bwMode="auto">
          <a:xfrm>
            <a:off x="6242050" y="857250"/>
            <a:ext cx="4425950" cy="3468688"/>
            <a:chOff x="0" y="0"/>
            <a:chExt cx="5486400" cy="4572000"/>
          </a:xfrm>
        </p:grpSpPr>
        <p:pic>
          <p:nvPicPr>
            <p:cNvPr id="39943" name="Picture 12">
              <a:extLst>
                <a:ext uri="{FF2B5EF4-FFF2-40B4-BE49-F238E27FC236}">
                  <a16:creationId xmlns:a16="http://schemas.microsoft.com/office/drawing/2014/main" id="{FD1C113F-81FD-0A84-710D-EAAC2987E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5">
              <a:extLst>
                <a:ext uri="{FF2B5EF4-FFF2-40B4-BE49-F238E27FC236}">
                  <a16:creationId xmlns:a16="http://schemas.microsoft.com/office/drawing/2014/main" id="{BCAF7A77-E210-4936-1269-208645B545A2}"/>
                </a:ext>
              </a:extLst>
            </p:cNvPr>
            <p:cNvSpPr txBox="1">
              <a:spLocks noChangeArrowheads="1"/>
            </p:cNvSpPr>
            <p:nvPr/>
          </p:nvSpPr>
          <p:spPr bwMode="auto">
            <a:xfrm>
              <a:off x="3477213" y="711432"/>
              <a:ext cx="1760951" cy="668855"/>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899" b="1" i="0" u="sng"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Advanced Disease:</a:t>
              </a:r>
              <a:endParaRPr kumimoji="0" lang="en-US" altLang="en-US" sz="899"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1-sided log-rank P=0.013</a:t>
              </a:r>
              <a:endParaRPr kumimoji="0" lang="en-US" altLang="en-US" sz="899"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HR 0.40 (90% CI 0.20-0.80)</a:t>
              </a:r>
              <a:endParaRPr kumimoji="0" lang="en-US" altLang="en-US" sz="899"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Calibri" panose="020F0502020204030204" pitchFamily="34" charset="0"/>
              </a:endParaRPr>
            </a:p>
          </p:txBody>
        </p:sp>
        <p:sp>
          <p:nvSpPr>
            <p:cNvPr id="5" name="TextBox 4">
              <a:extLst>
                <a:ext uri="{FF2B5EF4-FFF2-40B4-BE49-F238E27FC236}">
                  <a16:creationId xmlns:a16="http://schemas.microsoft.com/office/drawing/2014/main" id="{8D690061-21F4-EBD3-8828-17B6B361B6ED}"/>
                </a:ext>
              </a:extLst>
            </p:cNvPr>
            <p:cNvSpPr txBox="1"/>
            <p:nvPr/>
          </p:nvSpPr>
          <p:spPr>
            <a:xfrm>
              <a:off x="2190231" y="1678143"/>
              <a:ext cx="1081370" cy="33451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49" b="0" i="0" u="none" strike="noStrike" kern="1200" cap="none" spc="0" normalizeH="0" baseline="0" noProof="0" dirty="0">
                  <a:ln>
                    <a:noFill/>
                  </a:ln>
                  <a:solidFill>
                    <a:srgbClr val="CC3399"/>
                  </a:solidFill>
                  <a:effectLst/>
                  <a:uLnTx/>
                  <a:uFillTx/>
                  <a:latin typeface="Calibri" panose="020F0502020204030204" pitchFamily="34" charset="0"/>
                  <a:ea typeface="Calibri" panose="020F0502020204030204" pitchFamily="34" charset="0"/>
                  <a:cs typeface="Times New Roman" panose="02020603050405020304" pitchFamily="18" charset="0"/>
                </a:rPr>
                <a:t>17.9 months</a:t>
              </a:r>
              <a:endParaRPr kumimoji="0" lang="en-US" sz="899"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3BA205EF-62DD-4686-0900-045C34E77CB0}"/>
                </a:ext>
              </a:extLst>
            </p:cNvPr>
            <p:cNvSpPr txBox="1"/>
            <p:nvPr/>
          </p:nvSpPr>
          <p:spPr>
            <a:xfrm>
              <a:off x="844214" y="1902036"/>
              <a:ext cx="771402" cy="54732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49" b="0" i="0" u="none" strike="noStrike" kern="1200" cap="none" spc="0" normalizeH="0" baseline="0" noProof="0" dirty="0">
                  <a:ln>
                    <a:noFill/>
                  </a:ln>
                  <a:solidFill>
                    <a:srgbClr val="BF8F00"/>
                  </a:solidFill>
                  <a:effectLst/>
                  <a:uLnTx/>
                  <a:uFillTx/>
                  <a:latin typeface="Calibri" panose="020F0502020204030204" pitchFamily="34" charset="0"/>
                  <a:ea typeface="Calibri" panose="020F0502020204030204" pitchFamily="34" charset="0"/>
                  <a:cs typeface="Times New Roman" panose="02020603050405020304" pitchFamily="18" charset="0"/>
                </a:rPr>
                <a:t>9.3 months</a:t>
              </a:r>
              <a:endParaRPr kumimoji="0" lang="en-US" sz="899"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grpSp>
      <p:sp>
        <p:nvSpPr>
          <p:cNvPr id="9" name="Rectangle 8">
            <a:extLst>
              <a:ext uri="{FF2B5EF4-FFF2-40B4-BE49-F238E27FC236}">
                <a16:creationId xmlns:a16="http://schemas.microsoft.com/office/drawing/2014/main" id="{1F9471AC-3BF1-592D-CCB9-0503A6A83E8D}"/>
              </a:ext>
            </a:extLst>
          </p:cNvPr>
          <p:cNvSpPr/>
          <p:nvPr/>
        </p:nvSpPr>
        <p:spPr>
          <a:xfrm>
            <a:off x="6343650" y="4603751"/>
            <a:ext cx="4324350" cy="1338263"/>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49" b="1" i="0" u="none" strike="noStrike" kern="1200" cap="none" spc="0" normalizeH="0" baseline="0" noProof="0" dirty="0">
                <a:ln>
                  <a:noFill/>
                </a:ln>
                <a:solidFill>
                  <a:prstClr val="black"/>
                </a:solidFill>
                <a:effectLst/>
                <a:uLnTx/>
                <a:uFillTx/>
                <a:latin typeface="Arial" panose="020B0604020202020204"/>
                <a:ea typeface="ヒラギノ角ゴ Pro W3"/>
              </a:rPr>
              <a:t>Advanced (stage III/IV) patients only: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49" b="0" i="0" u="none" strike="noStrike" kern="1200" cap="none" spc="0" normalizeH="0" baseline="0" noProof="0" dirty="0">
                <a:ln>
                  <a:noFill/>
                </a:ln>
                <a:solidFill>
                  <a:prstClr val="black"/>
                </a:solidFill>
                <a:effectLst/>
                <a:uLnTx/>
                <a:uFillTx/>
                <a:latin typeface="Arial" panose="020B0604020202020204"/>
                <a:ea typeface="ヒラギノ角ゴ Pro W3"/>
              </a:rPr>
              <a:t>Median progression-free survival was improved by </a:t>
            </a:r>
            <a:r>
              <a:rPr kumimoji="0" lang="en-US" sz="1349" b="1" i="0" u="none" strike="noStrike" kern="1200" cap="none" spc="0" normalizeH="0" baseline="0" noProof="0" dirty="0">
                <a:ln>
                  <a:noFill/>
                </a:ln>
                <a:solidFill>
                  <a:prstClr val="black"/>
                </a:solidFill>
                <a:effectLst/>
                <a:uLnTx/>
                <a:uFillTx/>
                <a:latin typeface="Arial" panose="020B0604020202020204"/>
                <a:ea typeface="ヒラギノ角ゴ Pro W3"/>
              </a:rPr>
              <a:t>8.6 months </a:t>
            </a:r>
            <a:r>
              <a:rPr kumimoji="0" lang="en-US" sz="1349" b="0" i="0" u="none" strike="noStrike" kern="1200" cap="none" spc="0" normalizeH="0" baseline="0" noProof="0" dirty="0">
                <a:ln>
                  <a:noFill/>
                </a:ln>
                <a:solidFill>
                  <a:prstClr val="black"/>
                </a:solidFill>
                <a:effectLst/>
                <a:uLnTx/>
                <a:uFillTx/>
                <a:latin typeface="Arial" panose="020B0604020202020204"/>
                <a:ea typeface="ヒラギノ角ゴ Pro W3"/>
              </a:rPr>
              <a:t>in patients who received trastuzumab with carboplatin-paclitaxel (17.9 months) compared to those who received carboplatin-paclitaxel alone (9.3 months) (HR 0.40, 90% CI 0.20-0.80, p=0.013).</a:t>
            </a:r>
          </a:p>
        </p:txBody>
      </p:sp>
      <p:sp>
        <p:nvSpPr>
          <p:cNvPr id="2" name="TextBox 1">
            <a:extLst>
              <a:ext uri="{FF2B5EF4-FFF2-40B4-BE49-F238E27FC236}">
                <a16:creationId xmlns:a16="http://schemas.microsoft.com/office/drawing/2014/main" id="{CDE380A9-E3E9-7E3B-D219-8587F92B2367}"/>
              </a:ext>
            </a:extLst>
          </p:cNvPr>
          <p:cNvSpPr txBox="1"/>
          <p:nvPr/>
        </p:nvSpPr>
        <p:spPr>
          <a:xfrm>
            <a:off x="7391400" y="6396335"/>
            <a:ext cx="4800600" cy="4616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Fader AN et al. </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J Clin Oncol</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 2018 Jul 10;36(20):2044-2051.</a:t>
            </a:r>
            <a:b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b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262D97BF-0C83-E1ED-D401-BA04FECAC110}"/>
              </a:ext>
            </a:extLst>
          </p:cNvPr>
          <p:cNvSpPr>
            <a:spLocks noGrp="1" noChangeArrowheads="1"/>
          </p:cNvSpPr>
          <p:nvPr>
            <p:ph type="title"/>
          </p:nvPr>
        </p:nvSpPr>
        <p:spPr>
          <a:xfrm>
            <a:off x="1531938" y="0"/>
            <a:ext cx="9144000" cy="457200"/>
          </a:xfrm>
        </p:spPr>
        <p:txBody>
          <a:bodyPr/>
          <a:lstStyle/>
          <a:p>
            <a:pPr eaLnBrk="1" hangingPunct="1"/>
            <a:r>
              <a:rPr lang="en-US" altLang="en-US" sz="1800" b="1">
                <a:latin typeface="Helvetica" pitchFamily="2" charset="0"/>
                <a:ea typeface="MS PGothic" panose="020B0600070205080204" pitchFamily="34" charset="-128"/>
              </a:rPr>
              <a:t>Overall Survival by Treatment Arm </a:t>
            </a:r>
          </a:p>
        </p:txBody>
      </p:sp>
      <p:sp>
        <p:nvSpPr>
          <p:cNvPr id="9" name="Rectangle 8">
            <a:extLst>
              <a:ext uri="{FF2B5EF4-FFF2-40B4-BE49-F238E27FC236}">
                <a16:creationId xmlns:a16="http://schemas.microsoft.com/office/drawing/2014/main" id="{A9BAFE35-950A-976F-1470-5F51892473A9}"/>
              </a:ext>
            </a:extLst>
          </p:cNvPr>
          <p:cNvSpPr/>
          <p:nvPr/>
        </p:nvSpPr>
        <p:spPr>
          <a:xfrm>
            <a:off x="1447800" y="5410200"/>
            <a:ext cx="9448800" cy="95408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pitchFamily="-110" charset="-128"/>
              </a:rPr>
              <a:t> Left: Among all patients, OS was 24.4 (CP) versus 29.6 (CP+T) months (HR = 0.581; 90% CI, 0.339–0.994; </a:t>
            </a:r>
            <a:r>
              <a:rPr kumimoji="0" lang="en-US" sz="1400" b="0" i="1" u="none" strike="noStrike" kern="1200" cap="none" spc="0" normalizeH="0" baseline="0" noProof="0" dirty="0">
                <a:ln>
                  <a:noFill/>
                </a:ln>
                <a:solidFill>
                  <a:srgbClr val="1A1A1A"/>
                </a:solidFill>
                <a:effectLst/>
                <a:uLnTx/>
                <a:uFillTx/>
                <a:latin typeface="Arial" panose="020B0604020202020204" pitchFamily="34" charset="0"/>
                <a:ea typeface="ヒラギノ角ゴ Pro W3" pitchFamily="-110" charset="-128"/>
              </a:rPr>
              <a:t>P</a:t>
            </a:r>
            <a:r>
              <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pitchFamily="-110" charset="-128"/>
              </a:rPr>
              <a:t> = 0.0462). Right-top: Benefit was greatest in those undergoing primary therapy with advanced disease (OS 25.4 months vs. not reached; HR = 0.492; 90% CI, 0.249–0.974; </a:t>
            </a:r>
            <a:r>
              <a:rPr kumimoji="0" lang="en-US" sz="1400" b="0" i="1" u="none" strike="noStrike" kern="1200" cap="none" spc="0" normalizeH="0" baseline="0" noProof="0" dirty="0">
                <a:ln>
                  <a:noFill/>
                </a:ln>
                <a:solidFill>
                  <a:srgbClr val="1A1A1A"/>
                </a:solidFill>
                <a:effectLst/>
                <a:uLnTx/>
                <a:uFillTx/>
                <a:latin typeface="Arial" panose="020B0604020202020204" pitchFamily="34" charset="0"/>
                <a:ea typeface="ヒラギノ角ゴ Pro W3" pitchFamily="-110" charset="-128"/>
              </a:rPr>
              <a:t>P</a:t>
            </a:r>
            <a:r>
              <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pitchFamily="-110" charset="-128"/>
              </a:rPr>
              <a:t> = 0.0406). Right-bottom: Benefit was not apparent in the recurrent setting (22.5 months vs. 25.0 months; HR = 0.864; 90% CI, 0.355–2.100; </a:t>
            </a:r>
            <a:r>
              <a:rPr kumimoji="0" lang="en-US" sz="1400" b="0" i="1" u="none" strike="noStrike" kern="1200" cap="none" spc="0" normalizeH="0" baseline="0" noProof="0" dirty="0">
                <a:ln>
                  <a:noFill/>
                </a:ln>
                <a:solidFill>
                  <a:srgbClr val="1A1A1A"/>
                </a:solidFill>
                <a:effectLst/>
                <a:uLnTx/>
                <a:uFillTx/>
                <a:latin typeface="Arial" panose="020B0604020202020204" pitchFamily="34" charset="0"/>
                <a:ea typeface="ヒラギノ角ゴ Pro W3" pitchFamily="-110" charset="-128"/>
              </a:rPr>
              <a:t>P</a:t>
            </a:r>
            <a:r>
              <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pitchFamily="-110" charset="-128"/>
              </a:rPr>
              <a:t> = 0.3929).</a:t>
            </a:r>
            <a:endParaRPr kumimoji="0" lang="en-US" sz="1400" b="0" i="0" u="none" strike="noStrike" kern="1200" cap="none" spc="0" normalizeH="0" baseline="0" noProof="0" dirty="0">
              <a:ln>
                <a:noFill/>
              </a:ln>
              <a:solidFill>
                <a:prstClr val="black"/>
              </a:solidFill>
              <a:effectLst/>
              <a:uLnTx/>
              <a:uFillTx/>
              <a:latin typeface="Arial" panose="020B0604020202020204"/>
              <a:ea typeface="ヒラギノ角ゴ Pro W3"/>
            </a:endParaRPr>
          </a:p>
        </p:txBody>
      </p:sp>
      <p:pic>
        <p:nvPicPr>
          <p:cNvPr id="40964" name="Picture 2" descr="Figure 4. Addition of trastuzumab improves OS in advanced USC. Left: Among all patients, OS was 24.4 (CP) versus 29.6 (CP+T) months (HR = 0.581; 90% CI, 0.339–0.994; P = 0.0462). Right-top: Benefit was greatest in those undergoing primary therapy with advanced disease (OS 25.4 months vs. not reached; HR = 0.492; 90% CI, 0.249–0.974; P = 0.0406). Right-bottom: Benefit was not apparent in the recurrent setting (22.5 months vs. 25.0 months; HR = 0.864; 90% CI, 0.355–2.100; P = 0.3929).">
            <a:extLst>
              <a:ext uri="{FF2B5EF4-FFF2-40B4-BE49-F238E27FC236}">
                <a16:creationId xmlns:a16="http://schemas.microsoft.com/office/drawing/2014/main" id="{E8AFE819-74E4-1333-097C-9F054E1A7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1"/>
            <a:ext cx="78105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8385B0-314B-E0E3-25C1-201F3EF8E67A}"/>
              </a:ext>
            </a:extLst>
          </p:cNvPr>
          <p:cNvSpPr txBox="1"/>
          <p:nvPr/>
        </p:nvSpPr>
        <p:spPr>
          <a:xfrm>
            <a:off x="7391400" y="6396335"/>
            <a:ext cx="4800600"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Fader AN et al. </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Clin Cancer Res</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 2020 Jun 29;26(15):3928–3935.</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531A1-9751-1A9B-FAB8-D57AAF8F1DBC}"/>
              </a:ext>
            </a:extLst>
          </p:cNvPr>
          <p:cNvSpPr>
            <a:spLocks noGrp="1"/>
          </p:cNvSpPr>
          <p:nvPr>
            <p:ph idx="1"/>
          </p:nvPr>
        </p:nvSpPr>
        <p:spPr>
          <a:xfrm>
            <a:off x="1447800" y="2133600"/>
            <a:ext cx="9372600" cy="1676400"/>
          </a:xfrm>
        </p:spPr>
        <p:txBody>
          <a:bodyPr/>
          <a:lstStyle/>
          <a:p>
            <a:pPr marL="0" indent="0" algn="ctr">
              <a:buNone/>
              <a:defRPr/>
            </a:pPr>
            <a:r>
              <a:rPr lang="en-US" b="1" dirty="0">
                <a:cs typeface="Arial" panose="020B0604020202020204" pitchFamily="34" charset="0"/>
              </a:rPr>
              <a:t>Efficacy outcomes with T-</a:t>
            </a:r>
            <a:r>
              <a:rPr lang="en-US" b="1" dirty="0" err="1">
                <a:cs typeface="Arial" panose="020B0604020202020204" pitchFamily="34" charset="0"/>
              </a:rPr>
              <a:t>DXd</a:t>
            </a:r>
            <a:r>
              <a:rPr lang="en-US" b="1" dirty="0">
                <a:cs typeface="Arial" panose="020B0604020202020204" pitchFamily="34" charset="0"/>
              </a:rPr>
              <a:t> among patients with advanced OC, EC and other gynecologic cancers in the DESTINY-PanTumor02 study </a:t>
            </a:r>
          </a:p>
          <a:p>
            <a:pPr marL="0" indent="0">
              <a:buNone/>
              <a:defRPr/>
            </a:pPr>
            <a:endParaRPr lang="en-US" b="1" dirty="0">
              <a:cs typeface="Arial" panose="020B0604020202020204" pitchFamily="34" charset="0"/>
            </a:endParaRPr>
          </a:p>
          <a:p>
            <a:pPr>
              <a:defRPr/>
            </a:pP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32DEDCF-997E-885D-18F3-83E6C5A2E3B9}"/>
              </a:ext>
            </a:extLst>
          </p:cNvPr>
          <p:cNvSpPr txBox="1">
            <a:spLocks/>
          </p:cNvSpPr>
          <p:nvPr/>
        </p:nvSpPr>
        <p:spPr bwMode="auto">
          <a:xfrm>
            <a:off x="1524001" y="400050"/>
            <a:ext cx="5114925" cy="6000750"/>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1400" kern="1200">
                <a:solidFill>
                  <a:schemeClr val="tx1"/>
                </a:solidFill>
                <a:latin typeface="Arial" pitchFamily="-111" charset="0"/>
                <a:ea typeface="ヒラギノ角ゴ Pro W3" pitchFamily="-111" charset="-128"/>
                <a:cs typeface="ヒラギノ角ゴ Pro W3" pitchFamily="-111" charset="-128"/>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10"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10"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10"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10"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110"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110"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110"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110" charset="-128"/>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endParaRPr>
          </a:p>
          <a:p>
            <a:pPr marL="285486" marR="0" lvl="0" indent="-285486" algn="l" defTabSz="914400" rtl="0" eaLnBrk="0" fontAlgn="base" latinLnBrk="0" hangingPunct="0">
              <a:lnSpc>
                <a:spcPct val="100000"/>
              </a:lnSpc>
              <a:spcBef>
                <a:spcPct val="0"/>
              </a:spcBef>
              <a:spcAft>
                <a:spcPct val="0"/>
              </a:spcAft>
              <a:buClrTx/>
              <a:buSzTx/>
              <a:buFontTx/>
              <a:buChar char="-"/>
              <a:tabLst/>
              <a:defRPr/>
            </a:pPr>
            <a:r>
              <a:rPr kumimoji="0" lang="en-US" sz="1600" b="1"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Main Mechanisms of action of Trastuzumab (unconjugated Ab) </a:t>
            </a: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include: </a:t>
            </a:r>
          </a:p>
          <a:p>
            <a:pPr marL="285486" marR="0" lvl="0" indent="-285486" algn="l" defTabSz="91440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1) Inhibition of tumor cell proliferation/induction of apoptosis (secondary to </a:t>
            </a:r>
            <a:r>
              <a:rPr kumimoji="0" lang="en-US" sz="1600" b="1"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decreased</a:t>
            </a: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 HER2/neu receptor </a:t>
            </a:r>
            <a:r>
              <a:rPr kumimoji="0" lang="en-US" sz="1600" b="1"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dimerization</a:t>
            </a: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a:t>
            </a:r>
          </a:p>
          <a:p>
            <a:pPr marL="285486" marR="0" lvl="0" indent="-285486" algn="l" defTabSz="91440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 2) </a:t>
            </a:r>
            <a:r>
              <a:rPr kumimoji="0" lang="en-US" sz="1600" b="1"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ADCC </a:t>
            </a: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secondary to engagement of Fc receptors on effector cells (NK) (Dominant component of in vivo activity).</a:t>
            </a:r>
          </a:p>
          <a:p>
            <a:pPr marL="285486" marR="0" lvl="0" indent="-285486" algn="l" defTabSz="914400" rtl="0" eaLnBrk="0" fontAlgn="base" latinLnBrk="0" hangingPunct="0">
              <a:lnSpc>
                <a:spcPct val="100000"/>
              </a:lnSpc>
              <a:spcBef>
                <a:spcPct val="0"/>
              </a:spcBef>
              <a:spcAft>
                <a:spcPct val="0"/>
              </a:spcAft>
              <a:buClrTx/>
              <a:buSzTx/>
              <a:buFontTx/>
              <a:buChar char="-"/>
              <a:tabLst/>
              <a:defRPr/>
            </a:pPr>
            <a:endPar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endParaRPr>
          </a:p>
          <a:p>
            <a:pPr marL="285486" marR="0" lvl="0" indent="-285486" algn="l" defTabSz="914400" rtl="0" eaLnBrk="0" fontAlgn="base" latinLnBrk="0" hangingPunct="0">
              <a:lnSpc>
                <a:spcPct val="100000"/>
              </a:lnSpc>
              <a:spcBef>
                <a:spcPct val="0"/>
              </a:spcBef>
              <a:spcAft>
                <a:spcPct val="0"/>
              </a:spcAft>
              <a:buClrTx/>
              <a:buSzTx/>
              <a:buFontTx/>
              <a:buChar char="-"/>
              <a:tabLst/>
              <a:defRPr/>
            </a:pPr>
            <a:r>
              <a:rPr kumimoji="0" lang="en-US" sz="1600" b="1"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Main Mechanisms of action of ADC (T-</a:t>
            </a:r>
            <a:r>
              <a:rPr kumimoji="0" lang="en-US" sz="1600" b="1" i="0" u="none" strike="noStrike" kern="1200" cap="none" spc="0" normalizeH="0" baseline="0" noProof="0" dirty="0" err="1">
                <a:ln>
                  <a:noFill/>
                </a:ln>
                <a:solidFill>
                  <a:srgbClr val="002B5C"/>
                </a:solidFill>
                <a:effectLst/>
                <a:uLnTx/>
                <a:uFillTx/>
                <a:latin typeface="Arial" pitchFamily="-111" charset="0"/>
                <a:ea typeface="ヒラギノ角ゴ Pro W3" pitchFamily="-111" charset="-128"/>
              </a:rPr>
              <a:t>DXd</a:t>
            </a:r>
            <a:r>
              <a:rPr kumimoji="0" lang="en-US" sz="1600" b="1"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 T-DM1) </a:t>
            </a: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include:</a:t>
            </a:r>
          </a:p>
          <a:p>
            <a:pPr marL="285486" marR="0" lvl="0" indent="-285486" algn="l" defTabSz="91440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1) tumor cell killing directly related to its</a:t>
            </a:r>
            <a:r>
              <a:rPr kumimoji="0" lang="en-US" sz="1600" b="1"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 "toxic payload," </a:t>
            </a: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which is a highly potent cytotoxic drug specifically delivered to cancer cells by the attached antibody.</a:t>
            </a:r>
          </a:p>
          <a:p>
            <a:pPr marL="285486" marR="0" lvl="0" indent="-285486" algn="l" defTabSz="91440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2) </a:t>
            </a:r>
            <a:r>
              <a:rPr kumimoji="0" lang="en-US" sz="1600" b="1"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Bystander effect: </a:t>
            </a: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Once processed by the Tumor HER2/neu + cells, ADCs can release cytotoxic drug molecules that can diffuse out of Ag+ cells into the neighboring antigen-negative (Ag−) cells to induce their cytotoxicity.</a:t>
            </a:r>
          </a:p>
          <a:p>
            <a:pPr marL="285486" marR="0" lvl="0" indent="-285486" algn="l" defTabSz="914400" rtl="0" eaLnBrk="0" fontAlgn="base" latinLnBrk="0" hangingPunct="0">
              <a:lnSpc>
                <a:spcPct val="100000"/>
              </a:lnSpc>
              <a:spcBef>
                <a:spcPct val="0"/>
              </a:spcBef>
              <a:spcAft>
                <a:spcPct val="0"/>
              </a:spcAft>
              <a:buClrTx/>
              <a:buSzTx/>
              <a:buFontTx/>
              <a:buChar char="-"/>
              <a:tabLst/>
              <a:defRPr/>
            </a:pPr>
            <a:endPar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endParaRPr>
          </a:p>
          <a:p>
            <a:pPr marL="285486" marR="0" lvl="0" indent="-285486" algn="l" defTabSz="914400" rtl="0" eaLnBrk="0" fontAlgn="base" latinLnBrk="0" hangingPunct="0">
              <a:lnSpc>
                <a:spcPct val="100000"/>
              </a:lnSpc>
              <a:spcBef>
                <a:spcPct val="0"/>
              </a:spcBef>
              <a:spcAft>
                <a:spcPct val="0"/>
              </a:spcAft>
              <a:buClrTx/>
              <a:buSzTx/>
              <a:buFontTx/>
              <a:buChar char="-"/>
              <a:tabLst/>
              <a:defRPr/>
            </a:pPr>
            <a:r>
              <a:rPr kumimoji="0" lang="en-US" sz="1600" b="1" i="0" u="sng" strike="noStrike" kern="1200" cap="none" spc="0" normalizeH="0" baseline="0" noProof="0" dirty="0">
                <a:ln>
                  <a:noFill/>
                </a:ln>
                <a:solidFill>
                  <a:srgbClr val="002B5C"/>
                </a:solidFill>
                <a:effectLst/>
                <a:uLnTx/>
                <a:uFillTx/>
                <a:latin typeface="Arial" pitchFamily="-111" charset="0"/>
                <a:ea typeface="ヒラギノ角ゴ Pro W3" pitchFamily="-111" charset="-128"/>
              </a:rPr>
              <a:t>DESTINY TRIAL</a:t>
            </a: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 New category of targetable patients: </a:t>
            </a:r>
            <a:r>
              <a:rPr kumimoji="0" lang="en-US" sz="1600" b="1"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HER2/neu 2+ FISH- patients</a:t>
            </a:r>
            <a:r>
              <a:rPr kumimoji="0" lang="en-US" sz="1600" b="0" i="0" u="none" strike="noStrike" kern="1200" cap="none" spc="0" normalizeH="0" baseline="0" noProof="0" dirty="0">
                <a:ln>
                  <a:noFill/>
                </a:ln>
                <a:solidFill>
                  <a:srgbClr val="002B5C"/>
                </a:solidFill>
                <a:effectLst/>
                <a:uLnTx/>
                <a:uFillTx/>
                <a:latin typeface="Arial" pitchFamily="-111" charset="0"/>
                <a:ea typeface="ヒラギノ角ゴ Pro W3" pitchFamily="-111" charset="-128"/>
              </a:rPr>
              <a:t>. </a:t>
            </a:r>
          </a:p>
        </p:txBody>
      </p:sp>
      <p:sp>
        <p:nvSpPr>
          <p:cNvPr id="3" name="Title 1">
            <a:extLst>
              <a:ext uri="{FF2B5EF4-FFF2-40B4-BE49-F238E27FC236}">
                <a16:creationId xmlns:a16="http://schemas.microsoft.com/office/drawing/2014/main" id="{A6392EC4-F51C-467A-1104-BE37E8901D13}"/>
              </a:ext>
            </a:extLst>
          </p:cNvPr>
          <p:cNvSpPr txBox="1">
            <a:spLocks/>
          </p:cNvSpPr>
          <p:nvPr/>
        </p:nvSpPr>
        <p:spPr>
          <a:xfrm>
            <a:off x="1524000" y="90489"/>
            <a:ext cx="9296400" cy="541337"/>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002B5C"/>
                </a:solidFill>
                <a:effectLst/>
                <a:uLnTx/>
                <a:uFillTx/>
                <a:latin typeface="Arial" panose="020B0604020202020204" pitchFamily="34" charset="0"/>
                <a:ea typeface="ＭＳ Ｐゴシック" panose="020B0600070205080204" pitchFamily="34" charset="-128"/>
                <a:cs typeface="Arial" panose="020B0604020202020204" pitchFamily="34" charset="0"/>
              </a:rPr>
              <a:t>HER2/neu as Target unconjugated Antibody vs ADC</a:t>
            </a:r>
          </a:p>
        </p:txBody>
      </p:sp>
      <p:pic>
        <p:nvPicPr>
          <p:cNvPr id="43012" name="Picture 4">
            <a:extLst>
              <a:ext uri="{FF2B5EF4-FFF2-40B4-BE49-F238E27FC236}">
                <a16:creationId xmlns:a16="http://schemas.microsoft.com/office/drawing/2014/main" id="{69C0AC59-F63C-46AE-FAEE-36A843928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964" y="885826"/>
            <a:ext cx="398303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5">
            <a:extLst>
              <a:ext uri="{FF2B5EF4-FFF2-40B4-BE49-F238E27FC236}">
                <a16:creationId xmlns:a16="http://schemas.microsoft.com/office/drawing/2014/main" id="{E2F3D568-B770-3411-5749-312E1F185804}"/>
              </a:ext>
            </a:extLst>
          </p:cNvPr>
          <p:cNvSpPr>
            <a:spLocks noChangeArrowheads="1"/>
          </p:cNvSpPr>
          <p:nvPr/>
        </p:nvSpPr>
        <p:spPr bwMode="auto">
          <a:xfrm>
            <a:off x="6684964" y="4724401"/>
            <a:ext cx="3983037" cy="8302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rPr>
              <a:t>Meric-Bernstam F., et al. Efficacy and Safety of Trastuzumab Deruxtecan in Patients With HER2-Expressing Solid Tumors: Primary Results From the </a:t>
            </a:r>
            <a:r>
              <a:rPr kumimoji="0" lang="en-US" altLang="en-US" sz="1200" b="1" i="0" u="none" strike="noStrike" kern="1200" cap="none" spc="0" normalizeH="0" baseline="0" noProof="0" dirty="0">
                <a:ln>
                  <a:noFill/>
                </a:ln>
                <a:solidFill>
                  <a:srgbClr val="212121"/>
                </a:solidFill>
                <a:effectLst/>
                <a:uLnTx/>
                <a:uFillTx/>
                <a:latin typeface="BlinkMacSystemFont"/>
                <a:ea typeface="ヒラギノ角ゴ Pro W3" pitchFamily="-110" charset="-128"/>
              </a:rPr>
              <a:t>DESTINY-PanTumor02 Phase II Trial</a:t>
            </a:r>
            <a:r>
              <a:rPr kumimoji="0" lang="en-US" altLang="en-US" sz="1200" b="0" i="0" u="none" strike="noStrike" kern="1200" cap="none" spc="0" normalizeH="0" baseline="0" noProof="0" dirty="0">
                <a:ln>
                  <a:noFill/>
                </a:ln>
                <a:solidFill>
                  <a:srgbClr val="212121"/>
                </a:solidFill>
                <a:effectLst/>
                <a:uLnTx/>
                <a:uFillTx/>
                <a:latin typeface="BlinkMacSystemFont"/>
                <a:ea typeface="ヒラギノ角ゴ Pro W3" pitchFamily="-110" charset="-128"/>
              </a:rPr>
              <a:t>. J Clin Oncol. 2024 Jan 1;42(1):47-58. </a:t>
            </a:r>
            <a:endParaRPr kumimoji="0" lang="en-US" altLang="en-US" sz="6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endParaRPr>
          </a:p>
        </p:txBody>
      </p:sp>
      <p:sp>
        <p:nvSpPr>
          <p:cNvPr id="43014" name="TextBox 6">
            <a:extLst>
              <a:ext uri="{FF2B5EF4-FFF2-40B4-BE49-F238E27FC236}">
                <a16:creationId xmlns:a16="http://schemas.microsoft.com/office/drawing/2014/main" id="{FB267619-ACE3-30F2-3A22-486C89FC89C8}"/>
              </a:ext>
            </a:extLst>
          </p:cNvPr>
          <p:cNvSpPr txBox="1">
            <a:spLocks noChangeArrowheads="1"/>
          </p:cNvSpPr>
          <p:nvPr/>
        </p:nvSpPr>
        <p:spPr bwMode="auto">
          <a:xfrm>
            <a:off x="1752600" y="5791200"/>
            <a:ext cx="4343400" cy="32004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endParaRPr>
          </a:p>
        </p:txBody>
      </p:sp>
      <p:sp>
        <p:nvSpPr>
          <p:cNvPr id="43015" name="TextBox 8">
            <a:extLst>
              <a:ext uri="{FF2B5EF4-FFF2-40B4-BE49-F238E27FC236}">
                <a16:creationId xmlns:a16="http://schemas.microsoft.com/office/drawing/2014/main" id="{4ED8E056-7D98-1827-97B4-22A082781206}"/>
              </a:ext>
            </a:extLst>
          </p:cNvPr>
          <p:cNvSpPr txBox="1">
            <a:spLocks noChangeArrowheads="1"/>
          </p:cNvSpPr>
          <p:nvPr/>
        </p:nvSpPr>
        <p:spPr bwMode="auto">
          <a:xfrm>
            <a:off x="6638925" y="5741989"/>
            <a:ext cx="4173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212121"/>
                </a:solidFill>
                <a:effectLst/>
                <a:uLnTx/>
                <a:uFillTx/>
                <a:latin typeface="BlinkMacSystemFont"/>
                <a:ea typeface="ヒラギノ角ゴ Pro W3" pitchFamily="-110" charset="-128"/>
              </a:rPr>
              <a:t>*HER2 IHC status was assessed centrally using HER2 HercepTest (DAKO) and scored according to gastric-specific criteria</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C12F-AB66-7ECA-B736-018C6BC95E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2A57BA5-393C-E90E-749E-83B1EF1586AE}"/>
              </a:ext>
            </a:extLst>
          </p:cNvPr>
          <p:cNvSpPr/>
          <p:nvPr/>
        </p:nvSpPr>
        <p:spPr bwMode="auto">
          <a:xfrm>
            <a:off x="83515" y="1699332"/>
            <a:ext cx="11923370" cy="36085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B8D6C354-F337-280A-08DD-217D1AB2ED96}"/>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2024;42(1):47-58.</a:t>
            </a:r>
          </a:p>
        </p:txBody>
      </p:sp>
      <p:sp>
        <p:nvSpPr>
          <p:cNvPr id="2" name="Title 1">
            <a:extLst>
              <a:ext uri="{FF2B5EF4-FFF2-40B4-BE49-F238E27FC236}">
                <a16:creationId xmlns:a16="http://schemas.microsoft.com/office/drawing/2014/main" id="{908FF53F-E6FD-3024-9040-E9B3156CECB5}"/>
              </a:ext>
            </a:extLst>
          </p:cNvPr>
          <p:cNvSpPr>
            <a:spLocks noGrp="1"/>
          </p:cNvSpPr>
          <p:nvPr>
            <p:ph type="title"/>
          </p:nvPr>
        </p:nvSpPr>
        <p:spPr>
          <a:xfrm>
            <a:off x="419100" y="394706"/>
            <a:ext cx="11353800" cy="662782"/>
          </a:xfrm>
        </p:spPr>
        <p:txBody>
          <a:bodyPr>
            <a:normAutofit fontScale="90000"/>
          </a:bodyPr>
          <a:lstStyle/>
          <a:p>
            <a:pPr algn="l"/>
            <a:r>
              <a:rPr lang="en-US" sz="3200" dirty="0"/>
              <a:t>DESTINY-PanTumor02: Phase II Trial of Trastuzumab </a:t>
            </a:r>
            <a:r>
              <a:rPr lang="en-US" sz="3200" dirty="0" err="1"/>
              <a:t>Deruxtecan</a:t>
            </a:r>
            <a:r>
              <a:rPr lang="en-US" sz="3200" dirty="0"/>
              <a:t> for Patients with HER2-Expressing Solid Tumors</a:t>
            </a:r>
          </a:p>
        </p:txBody>
      </p:sp>
      <p:pic>
        <p:nvPicPr>
          <p:cNvPr id="6" name="Picture 5" descr="A graph of different colored bars&#10;&#10;AI-generated content may be incorrect.">
            <a:extLst>
              <a:ext uri="{FF2B5EF4-FFF2-40B4-BE49-F238E27FC236}">
                <a16:creationId xmlns:a16="http://schemas.microsoft.com/office/drawing/2014/main" id="{02E50E6D-FE71-C028-DCDD-CDD5D61412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515" y="1699332"/>
            <a:ext cx="7789906" cy="3060699"/>
          </a:xfrm>
          <a:prstGeom prst="rect">
            <a:avLst/>
          </a:prstGeom>
        </p:spPr>
      </p:pic>
      <p:pic>
        <p:nvPicPr>
          <p:cNvPr id="8" name="Picture 7" descr="A graph of cancer patients&#10;&#10;AI-generated content may be incorrect.">
            <a:extLst>
              <a:ext uri="{FF2B5EF4-FFF2-40B4-BE49-F238E27FC236}">
                <a16:creationId xmlns:a16="http://schemas.microsoft.com/office/drawing/2014/main" id="{1F9ECACA-E5FD-9B92-BDC9-59310FEF66F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771821" y="1699332"/>
            <a:ext cx="4235064" cy="3459335"/>
          </a:xfrm>
          <a:prstGeom prst="rect">
            <a:avLst/>
          </a:prstGeom>
        </p:spPr>
      </p:pic>
      <p:sp>
        <p:nvSpPr>
          <p:cNvPr id="3" name="TextBox 2">
            <a:extLst>
              <a:ext uri="{FF2B5EF4-FFF2-40B4-BE49-F238E27FC236}">
                <a16:creationId xmlns:a16="http://schemas.microsoft.com/office/drawing/2014/main" id="{7823E38C-A962-EC83-D394-37DB5787216B}"/>
              </a:ext>
            </a:extLst>
          </p:cNvPr>
          <p:cNvSpPr txBox="1"/>
          <p:nvPr/>
        </p:nvSpPr>
        <p:spPr>
          <a:xfrm>
            <a:off x="0" y="5457289"/>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IHC = immunohistochemistry; BTC = biliary tract cancer</a:t>
            </a:r>
          </a:p>
        </p:txBody>
      </p:sp>
    </p:spTree>
    <p:extLst>
      <p:ext uri="{BB962C8B-B14F-4D97-AF65-F5344CB8AC3E}">
        <p14:creationId xmlns:p14="http://schemas.microsoft.com/office/powerpoint/2010/main" val="2176504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3713-1F90-5AA6-7C2E-4A1A757A96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21E7941-EDBB-CEBA-9BA7-4EBAE68A1DBC}"/>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2024;42(1):47-58.</a:t>
            </a:r>
          </a:p>
        </p:txBody>
      </p:sp>
      <p:sp>
        <p:nvSpPr>
          <p:cNvPr id="2" name="Title 1">
            <a:extLst>
              <a:ext uri="{FF2B5EF4-FFF2-40B4-BE49-F238E27FC236}">
                <a16:creationId xmlns:a16="http://schemas.microsoft.com/office/drawing/2014/main" id="{A85CB8F0-67AA-6C11-F9F8-ECF642F9DC52}"/>
              </a:ext>
            </a:extLst>
          </p:cNvPr>
          <p:cNvSpPr>
            <a:spLocks noGrp="1"/>
          </p:cNvSpPr>
          <p:nvPr>
            <p:ph type="title"/>
          </p:nvPr>
        </p:nvSpPr>
        <p:spPr>
          <a:xfrm>
            <a:off x="419100" y="394706"/>
            <a:ext cx="11353800" cy="662782"/>
          </a:xfrm>
        </p:spPr>
        <p:txBody>
          <a:bodyPr>
            <a:normAutofit/>
          </a:bodyPr>
          <a:lstStyle/>
          <a:p>
            <a:r>
              <a:rPr lang="en-US" sz="3200" dirty="0"/>
              <a:t>DESTINY-PanTumor02: Survival</a:t>
            </a:r>
          </a:p>
        </p:txBody>
      </p:sp>
      <p:sp>
        <p:nvSpPr>
          <p:cNvPr id="13" name="TextBox 12">
            <a:extLst>
              <a:ext uri="{FF2B5EF4-FFF2-40B4-BE49-F238E27FC236}">
                <a16:creationId xmlns:a16="http://schemas.microsoft.com/office/drawing/2014/main" id="{DB9E848C-6470-6C17-6306-39D79740E77F}"/>
              </a:ext>
            </a:extLst>
          </p:cNvPr>
          <p:cNvSpPr txBox="1"/>
          <p:nvPr/>
        </p:nvSpPr>
        <p:spPr>
          <a:xfrm>
            <a:off x="1600200" y="1394646"/>
            <a:ext cx="175349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Endometrial</a:t>
            </a:r>
          </a:p>
        </p:txBody>
      </p:sp>
      <p:sp>
        <p:nvSpPr>
          <p:cNvPr id="14" name="TextBox 13">
            <a:extLst>
              <a:ext uri="{FF2B5EF4-FFF2-40B4-BE49-F238E27FC236}">
                <a16:creationId xmlns:a16="http://schemas.microsoft.com/office/drawing/2014/main" id="{497C1A11-D6C9-DCB4-F86C-6EC89DF03820}"/>
              </a:ext>
            </a:extLst>
          </p:cNvPr>
          <p:cNvSpPr txBox="1"/>
          <p:nvPr/>
        </p:nvSpPr>
        <p:spPr>
          <a:xfrm>
            <a:off x="6100082" y="1394645"/>
            <a:ext cx="119064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Cervical</a:t>
            </a:r>
          </a:p>
        </p:txBody>
      </p:sp>
      <p:sp>
        <p:nvSpPr>
          <p:cNvPr id="15" name="TextBox 14">
            <a:extLst>
              <a:ext uri="{FF2B5EF4-FFF2-40B4-BE49-F238E27FC236}">
                <a16:creationId xmlns:a16="http://schemas.microsoft.com/office/drawing/2014/main" id="{EF2BCF9D-46E2-EB52-150C-AEBE6AE0D00A}"/>
              </a:ext>
            </a:extLst>
          </p:cNvPr>
          <p:cNvSpPr txBox="1"/>
          <p:nvPr/>
        </p:nvSpPr>
        <p:spPr>
          <a:xfrm>
            <a:off x="9510089" y="1394645"/>
            <a:ext cx="118846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Ovarian</a:t>
            </a:r>
          </a:p>
        </p:txBody>
      </p:sp>
      <p:grpSp>
        <p:nvGrpSpPr>
          <p:cNvPr id="20" name="Group 19">
            <a:extLst>
              <a:ext uri="{FF2B5EF4-FFF2-40B4-BE49-F238E27FC236}">
                <a16:creationId xmlns:a16="http://schemas.microsoft.com/office/drawing/2014/main" id="{35ACE9C5-D2C6-9F0B-D906-A2D8AFA07C1C}"/>
              </a:ext>
            </a:extLst>
          </p:cNvPr>
          <p:cNvGrpSpPr/>
          <p:nvPr/>
        </p:nvGrpSpPr>
        <p:grpSpPr>
          <a:xfrm>
            <a:off x="272498" y="1856310"/>
            <a:ext cx="11627126" cy="3748250"/>
            <a:chOff x="272498" y="1856310"/>
            <a:chExt cx="11627126" cy="3748250"/>
          </a:xfrm>
        </p:grpSpPr>
        <p:grpSp>
          <p:nvGrpSpPr>
            <p:cNvPr id="7" name="Group 6">
              <a:extLst>
                <a:ext uri="{FF2B5EF4-FFF2-40B4-BE49-F238E27FC236}">
                  <a16:creationId xmlns:a16="http://schemas.microsoft.com/office/drawing/2014/main" id="{F98C267D-E382-B475-9681-9B8E21697468}"/>
                </a:ext>
              </a:extLst>
            </p:cNvPr>
            <p:cNvGrpSpPr/>
            <p:nvPr/>
          </p:nvGrpSpPr>
          <p:grpSpPr>
            <a:xfrm>
              <a:off x="279124" y="1856311"/>
              <a:ext cx="11620500" cy="1981200"/>
              <a:chOff x="304800" y="1305339"/>
              <a:chExt cx="11620500" cy="1981200"/>
            </a:xfrm>
          </p:grpSpPr>
          <p:pic>
            <p:nvPicPr>
              <p:cNvPr id="3" name="Picture 2">
                <a:extLst>
                  <a:ext uri="{FF2B5EF4-FFF2-40B4-BE49-F238E27FC236}">
                    <a16:creationId xmlns:a16="http://schemas.microsoft.com/office/drawing/2014/main" id="{0D2385E4-6035-D691-29D2-E8434AC642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56354" r="50490"/>
              <a:stretch/>
            </p:blipFill>
            <p:spPr>
              <a:xfrm>
                <a:off x="8077200" y="1305339"/>
                <a:ext cx="3848100" cy="1981200"/>
              </a:xfrm>
              <a:prstGeom prst="rect">
                <a:avLst/>
              </a:prstGeom>
            </p:spPr>
          </p:pic>
          <p:pic>
            <p:nvPicPr>
              <p:cNvPr id="4" name="Picture 3">
                <a:extLst>
                  <a:ext uri="{FF2B5EF4-FFF2-40B4-BE49-F238E27FC236}">
                    <a16:creationId xmlns:a16="http://schemas.microsoft.com/office/drawing/2014/main" id="{1AB1993A-9A3B-CC00-BCBF-2268879056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56354"/>
              <a:stretch/>
            </p:blipFill>
            <p:spPr>
              <a:xfrm>
                <a:off x="304800" y="1305339"/>
                <a:ext cx="7772400" cy="1981200"/>
              </a:xfrm>
              <a:prstGeom prst="rect">
                <a:avLst/>
              </a:prstGeom>
            </p:spPr>
          </p:pic>
        </p:grpSp>
        <p:grpSp>
          <p:nvGrpSpPr>
            <p:cNvPr id="12" name="Group 11">
              <a:extLst>
                <a:ext uri="{FF2B5EF4-FFF2-40B4-BE49-F238E27FC236}">
                  <a16:creationId xmlns:a16="http://schemas.microsoft.com/office/drawing/2014/main" id="{2906A0EE-19F4-B7AB-59F2-B78557243BCE}"/>
                </a:ext>
              </a:extLst>
            </p:cNvPr>
            <p:cNvGrpSpPr/>
            <p:nvPr/>
          </p:nvGrpSpPr>
          <p:grpSpPr>
            <a:xfrm>
              <a:off x="272498" y="3811007"/>
              <a:ext cx="11627126" cy="1793553"/>
              <a:chOff x="347870" y="3602986"/>
              <a:chExt cx="11088756" cy="1700851"/>
            </a:xfrm>
          </p:grpSpPr>
          <p:pic>
            <p:nvPicPr>
              <p:cNvPr id="10" name="Picture 9">
                <a:extLst>
                  <a:ext uri="{FF2B5EF4-FFF2-40B4-BE49-F238E27FC236}">
                    <a16:creationId xmlns:a16="http://schemas.microsoft.com/office/drawing/2014/main" id="{87D003E7-3EC7-62B6-6077-12F789EDBD7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58335"/>
              <a:stretch/>
            </p:blipFill>
            <p:spPr>
              <a:xfrm>
                <a:off x="347870" y="3602986"/>
                <a:ext cx="7772400" cy="1700851"/>
              </a:xfrm>
              <a:prstGeom prst="rect">
                <a:avLst/>
              </a:prstGeom>
            </p:spPr>
          </p:pic>
          <p:pic>
            <p:nvPicPr>
              <p:cNvPr id="11" name="Picture 10">
                <a:extLst>
                  <a:ext uri="{FF2B5EF4-FFF2-40B4-BE49-F238E27FC236}">
                    <a16:creationId xmlns:a16="http://schemas.microsoft.com/office/drawing/2014/main" id="{F57540DA-A013-E34A-2437-AD65EA7A7EAB}"/>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25000"/>
                        </a14:imgEffect>
                      </a14:imgLayer>
                    </a14:imgProps>
                  </a:ext>
                </a:extLst>
              </a:blip>
              <a:srcRect t="58335" r="56863"/>
              <a:stretch/>
            </p:blipFill>
            <p:spPr>
              <a:xfrm>
                <a:off x="8083826" y="3602986"/>
                <a:ext cx="3352800" cy="1700851"/>
              </a:xfrm>
              <a:prstGeom prst="rect">
                <a:avLst/>
              </a:prstGeom>
            </p:spPr>
          </p:pic>
        </p:grpSp>
        <p:sp>
          <p:nvSpPr>
            <p:cNvPr id="16" name="Rectangle 15">
              <a:extLst>
                <a:ext uri="{FF2B5EF4-FFF2-40B4-BE49-F238E27FC236}">
                  <a16:creationId xmlns:a16="http://schemas.microsoft.com/office/drawing/2014/main" id="{BC643672-54CB-D3D2-6819-15D000C55BE1}"/>
                </a:ext>
              </a:extLst>
            </p:cNvPr>
            <p:cNvSpPr/>
            <p:nvPr/>
          </p:nvSpPr>
          <p:spPr bwMode="auto">
            <a:xfrm>
              <a:off x="279124" y="1856310"/>
              <a:ext cx="406676" cy="2791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sp>
          <p:nvSpPr>
            <p:cNvPr id="17" name="Rectangle 16">
              <a:extLst>
                <a:ext uri="{FF2B5EF4-FFF2-40B4-BE49-F238E27FC236}">
                  <a16:creationId xmlns:a16="http://schemas.microsoft.com/office/drawing/2014/main" id="{B34588B5-041C-E5BD-FD94-E05860AEF927}"/>
                </a:ext>
              </a:extLst>
            </p:cNvPr>
            <p:cNvSpPr/>
            <p:nvPr/>
          </p:nvSpPr>
          <p:spPr bwMode="auto">
            <a:xfrm>
              <a:off x="4275261" y="1929146"/>
              <a:ext cx="406676" cy="2791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sp>
          <p:nvSpPr>
            <p:cNvPr id="18" name="Rectangle 17">
              <a:extLst>
                <a:ext uri="{FF2B5EF4-FFF2-40B4-BE49-F238E27FC236}">
                  <a16:creationId xmlns:a16="http://schemas.microsoft.com/office/drawing/2014/main" id="{3BD7661D-1F81-BE1F-0ACD-5BEFAAD7BF37}"/>
                </a:ext>
              </a:extLst>
            </p:cNvPr>
            <p:cNvSpPr/>
            <p:nvPr/>
          </p:nvSpPr>
          <p:spPr bwMode="auto">
            <a:xfrm>
              <a:off x="8068060" y="1915893"/>
              <a:ext cx="354196" cy="1284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sp>
          <p:nvSpPr>
            <p:cNvPr id="19" name="Rectangle 18">
              <a:extLst>
                <a:ext uri="{FF2B5EF4-FFF2-40B4-BE49-F238E27FC236}">
                  <a16:creationId xmlns:a16="http://schemas.microsoft.com/office/drawing/2014/main" id="{D6F8E51C-CA69-9CB2-201A-6FBE8B17B5A4}"/>
                </a:ext>
              </a:extLst>
            </p:cNvPr>
            <p:cNvSpPr/>
            <p:nvPr/>
          </p:nvSpPr>
          <p:spPr bwMode="auto">
            <a:xfrm>
              <a:off x="8422256" y="3438939"/>
              <a:ext cx="474150" cy="9895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grpSp>
      <p:sp>
        <p:nvSpPr>
          <p:cNvPr id="21" name="TextBox 20">
            <a:extLst>
              <a:ext uri="{FF2B5EF4-FFF2-40B4-BE49-F238E27FC236}">
                <a16:creationId xmlns:a16="http://schemas.microsoft.com/office/drawing/2014/main" id="{77BCE745-DC85-DF64-F722-0BF16C2C6113}"/>
              </a:ext>
            </a:extLst>
          </p:cNvPr>
          <p:cNvSpPr txBox="1"/>
          <p:nvPr/>
        </p:nvSpPr>
        <p:spPr>
          <a:xfrm rot="16200000">
            <a:off x="181862" y="2460108"/>
            <a:ext cx="78258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10" charset="-128"/>
                <a:cs typeface="+mn-cs"/>
              </a:rPr>
              <a:t>PFS</a:t>
            </a:r>
          </a:p>
        </p:txBody>
      </p:sp>
      <p:sp>
        <p:nvSpPr>
          <p:cNvPr id="22" name="TextBox 21">
            <a:extLst>
              <a:ext uri="{FF2B5EF4-FFF2-40B4-BE49-F238E27FC236}">
                <a16:creationId xmlns:a16="http://schemas.microsoft.com/office/drawing/2014/main" id="{D3C1D397-3A1F-FDCA-BAF7-65DDE686BDFF}"/>
              </a:ext>
            </a:extLst>
          </p:cNvPr>
          <p:cNvSpPr txBox="1"/>
          <p:nvPr/>
        </p:nvSpPr>
        <p:spPr>
          <a:xfrm rot="16200000">
            <a:off x="252711" y="4217285"/>
            <a:ext cx="62869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10" charset="-128"/>
                <a:cs typeface="+mn-cs"/>
              </a:rPr>
              <a:t>OS</a:t>
            </a:r>
          </a:p>
        </p:txBody>
      </p:sp>
    </p:spTree>
    <p:extLst>
      <p:ext uri="{BB962C8B-B14F-4D97-AF65-F5344CB8AC3E}">
        <p14:creationId xmlns:p14="http://schemas.microsoft.com/office/powerpoint/2010/main" val="435683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1953" y="94507"/>
            <a:ext cx="6008094" cy="666898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214D-5ADD-FE04-A282-8C5F5764F682}"/>
              </a:ext>
            </a:extLst>
          </p:cNvPr>
          <p:cNvSpPr>
            <a:spLocks noGrp="1"/>
          </p:cNvSpPr>
          <p:nvPr>
            <p:ph type="title"/>
          </p:nvPr>
        </p:nvSpPr>
        <p:spPr>
          <a:xfrm>
            <a:off x="1" y="89322"/>
            <a:ext cx="12209321" cy="838200"/>
          </a:xfrm>
        </p:spPr>
        <p:txBody>
          <a:bodyPr>
            <a:normAutofit/>
          </a:bodyPr>
          <a:lstStyle/>
          <a:p>
            <a:r>
              <a:rPr lang="en-US" dirty="0">
                <a:solidFill>
                  <a:srgbClr val="3333FF"/>
                </a:solidFill>
              </a:rPr>
              <a:t>DESTINY-PanTumor02: Response by HER2 Expression Level (Central)</a:t>
            </a:r>
          </a:p>
        </p:txBody>
      </p:sp>
      <p:sp>
        <p:nvSpPr>
          <p:cNvPr id="7" name="Text Placeholder 6"/>
          <p:cNvSpPr>
            <a:spLocks noGrp="1"/>
          </p:cNvSpPr>
          <p:nvPr>
            <p:ph type="body" sz="quarter" idx="10"/>
          </p:nvPr>
        </p:nvSpPr>
        <p:spPr>
          <a:xfrm>
            <a:off x="360975" y="5796722"/>
            <a:ext cx="9926025" cy="364716"/>
          </a:xfrm>
        </p:spPr>
        <p:txBody>
          <a:bodyPr anchor="t">
            <a:noAutofit/>
          </a:bodyPr>
          <a:lstStyle/>
          <a:p>
            <a:pPr>
              <a:lnSpc>
                <a:spcPct val="100000"/>
              </a:lnSpc>
            </a:pPr>
            <a:r>
              <a:rPr lang="en-US" sz="1500" b="0" dirty="0">
                <a:solidFill>
                  <a:schemeClr val="tx1"/>
                </a:solidFill>
              </a:rPr>
              <a:t>ORR = objective response rate; INV = investigator; DOR = duration of response; CR = complete response; NE = not estimable; NR = not reached</a:t>
            </a:r>
          </a:p>
        </p:txBody>
      </p:sp>
      <p:grpSp>
        <p:nvGrpSpPr>
          <p:cNvPr id="109" name="Group 108"/>
          <p:cNvGrpSpPr/>
          <p:nvPr/>
        </p:nvGrpSpPr>
        <p:grpSpPr>
          <a:xfrm>
            <a:off x="581022" y="914400"/>
            <a:ext cx="10801353" cy="4921861"/>
            <a:chOff x="871533" y="2345837"/>
            <a:chExt cx="16202030" cy="7382792"/>
          </a:xfrm>
        </p:grpSpPr>
        <p:sp>
          <p:nvSpPr>
            <p:cNvPr id="33" name="Rounded Rectangle 32"/>
            <p:cNvSpPr/>
            <p:nvPr/>
          </p:nvSpPr>
          <p:spPr>
            <a:xfrm>
              <a:off x="12416203" y="2548565"/>
              <a:ext cx="4149100" cy="644577"/>
            </a:xfrm>
            <a:prstGeom prst="roundRect">
              <a:avLst/>
            </a:prstGeom>
            <a:solidFill>
              <a:srgbClr val="00B05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Cervical cancer</a:t>
              </a:r>
            </a:p>
          </p:txBody>
        </p:sp>
        <p:sp>
          <p:nvSpPr>
            <p:cNvPr id="34" name="Rounded Rectangle 33"/>
            <p:cNvSpPr/>
            <p:nvPr/>
          </p:nvSpPr>
          <p:spPr>
            <a:xfrm>
              <a:off x="3900852" y="2529203"/>
              <a:ext cx="4149100" cy="644577"/>
            </a:xfrm>
            <a:prstGeom prst="roundRect">
              <a:avLst/>
            </a:prstGeom>
            <a:solidFill>
              <a:srgbClr val="92D05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Endometrial cancer</a:t>
              </a:r>
            </a:p>
          </p:txBody>
        </p:sp>
        <p:sp>
          <p:nvSpPr>
            <p:cNvPr id="35" name="Rounded Rectangle 34"/>
            <p:cNvSpPr/>
            <p:nvPr/>
          </p:nvSpPr>
          <p:spPr>
            <a:xfrm>
              <a:off x="8129952" y="2538416"/>
              <a:ext cx="4149100" cy="644577"/>
            </a:xfrm>
            <a:prstGeom prst="roundRect">
              <a:avLst/>
            </a:prstGeom>
            <a:solidFill>
              <a:srgbClr val="99FF99"/>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Ovarian cancer</a:t>
              </a:r>
            </a:p>
          </p:txBody>
        </p:sp>
        <p:graphicFrame>
          <p:nvGraphicFramePr>
            <p:cNvPr id="86" name="Chart 85"/>
            <p:cNvGraphicFramePr/>
            <p:nvPr/>
          </p:nvGraphicFramePr>
          <p:xfrm>
            <a:off x="2595156" y="2345837"/>
            <a:ext cx="14478407" cy="5729291"/>
          </p:xfrm>
          <a:graphic>
            <a:graphicData uri="http://schemas.openxmlformats.org/drawingml/2006/chart">
              <c:chart xmlns:c="http://schemas.openxmlformats.org/drawingml/2006/chart" xmlns:r="http://schemas.openxmlformats.org/officeDocument/2006/relationships" r:id="rId3"/>
            </a:graphicData>
          </a:graphic>
        </p:graphicFrame>
        <p:sp>
          <p:nvSpPr>
            <p:cNvPr id="87" name="TextBox 458">
              <a:extLst>
                <a:ext uri="{FF2B5EF4-FFF2-40B4-BE49-F238E27FC236}">
                  <a16:creationId xmlns:a16="http://schemas.microsoft.com/office/drawing/2014/main" id="{DF9BEF49-C8CA-6501-0E56-F5EB2016A494}"/>
                </a:ext>
              </a:extLst>
            </p:cNvPr>
            <p:cNvSpPr txBox="1"/>
            <p:nvPr/>
          </p:nvSpPr>
          <p:spPr>
            <a:xfrm rot="16200000">
              <a:off x="225526" y="4876097"/>
              <a:ext cx="4717161" cy="569484"/>
            </a:xfrm>
            <a:prstGeom prst="rect">
              <a:avLst/>
            </a:prstGeom>
            <a:noFill/>
          </p:spPr>
          <p:txBody>
            <a:bodyPr wrap="square" lIns="91440" tIns="45720" rIns="91440" bIns="45720">
              <a:spAutoFit/>
            </a:bodyPr>
            <a:lstStyle>
              <a:defPPr>
                <a:defRPr lang="en-US"/>
              </a:defPPr>
              <a:lvl1pPr marL="0" algn="l" defTabSz="636690" rtl="0" eaLnBrk="1" latinLnBrk="0" hangingPunct="1">
                <a:defRPr sz="2500" kern="1200">
                  <a:solidFill>
                    <a:schemeClr val="tx1"/>
                  </a:solidFill>
                  <a:latin typeface="+mn-lt"/>
                  <a:ea typeface="+mn-ea"/>
                  <a:cs typeface="+mn-cs"/>
                </a:defRPr>
              </a:lvl1pPr>
              <a:lvl2pPr marL="636690" algn="l" defTabSz="636690" rtl="0" eaLnBrk="1" latinLnBrk="0" hangingPunct="1">
                <a:defRPr sz="2500" kern="1200">
                  <a:solidFill>
                    <a:schemeClr val="tx1"/>
                  </a:solidFill>
                  <a:latin typeface="+mn-lt"/>
                  <a:ea typeface="+mn-ea"/>
                  <a:cs typeface="+mn-cs"/>
                </a:defRPr>
              </a:lvl2pPr>
              <a:lvl3pPr marL="1273381" algn="l" defTabSz="636690" rtl="0" eaLnBrk="1" latinLnBrk="0" hangingPunct="1">
                <a:defRPr sz="2500" kern="1200">
                  <a:solidFill>
                    <a:schemeClr val="tx1"/>
                  </a:solidFill>
                  <a:latin typeface="+mn-lt"/>
                  <a:ea typeface="+mn-ea"/>
                  <a:cs typeface="+mn-cs"/>
                </a:defRPr>
              </a:lvl3pPr>
              <a:lvl4pPr marL="1910073" algn="l" defTabSz="636690" rtl="0" eaLnBrk="1" latinLnBrk="0" hangingPunct="1">
                <a:defRPr sz="2500" kern="1200">
                  <a:solidFill>
                    <a:schemeClr val="tx1"/>
                  </a:solidFill>
                  <a:latin typeface="+mn-lt"/>
                  <a:ea typeface="+mn-ea"/>
                  <a:cs typeface="+mn-cs"/>
                </a:defRPr>
              </a:lvl4pPr>
              <a:lvl5pPr marL="2546764" algn="l" defTabSz="636690" rtl="0" eaLnBrk="1" latinLnBrk="0" hangingPunct="1">
                <a:defRPr sz="2500" kern="1200">
                  <a:solidFill>
                    <a:schemeClr val="tx1"/>
                  </a:solidFill>
                  <a:latin typeface="+mn-lt"/>
                  <a:ea typeface="+mn-ea"/>
                  <a:cs typeface="+mn-cs"/>
                </a:defRPr>
              </a:lvl5pPr>
              <a:lvl6pPr marL="3183455" algn="l" defTabSz="636690" rtl="0" eaLnBrk="1" latinLnBrk="0" hangingPunct="1">
                <a:defRPr sz="2500" kern="1200">
                  <a:solidFill>
                    <a:schemeClr val="tx1"/>
                  </a:solidFill>
                  <a:latin typeface="+mn-lt"/>
                  <a:ea typeface="+mn-ea"/>
                  <a:cs typeface="+mn-cs"/>
                </a:defRPr>
              </a:lvl6pPr>
              <a:lvl7pPr marL="3820145" algn="l" defTabSz="636690" rtl="0" eaLnBrk="1" latinLnBrk="0" hangingPunct="1">
                <a:defRPr sz="2500" kern="1200">
                  <a:solidFill>
                    <a:schemeClr val="tx1"/>
                  </a:solidFill>
                  <a:latin typeface="+mn-lt"/>
                  <a:ea typeface="+mn-ea"/>
                  <a:cs typeface="+mn-cs"/>
                </a:defRPr>
              </a:lvl7pPr>
              <a:lvl8pPr marL="4456836" algn="l" defTabSz="636690" rtl="0" eaLnBrk="1" latinLnBrk="0" hangingPunct="1">
                <a:defRPr sz="2500" kern="1200">
                  <a:solidFill>
                    <a:schemeClr val="tx1"/>
                  </a:solidFill>
                  <a:latin typeface="+mn-lt"/>
                  <a:ea typeface="+mn-ea"/>
                  <a:cs typeface="+mn-cs"/>
                </a:defRPr>
              </a:lvl8pPr>
              <a:lvl9pPr marL="5093526" algn="l" defTabSz="636690" rtl="0" eaLnBrk="1" latinLnBrk="0" hangingPunct="1">
                <a:defRPr sz="2500" kern="1200">
                  <a:solidFill>
                    <a:schemeClr val="tx1"/>
                  </a:solidFill>
                  <a:latin typeface="+mn-lt"/>
                  <a:ea typeface="+mn-ea"/>
                  <a:cs typeface="+mn-cs"/>
                </a:defRPr>
              </a:lvl9pPr>
            </a:lstStyle>
            <a:p>
              <a:pPr marL="0" marR="0" lvl="0" indent="0" algn="ctr" defTabSz="63669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a:ea typeface="+mn-ea"/>
                  <a:cs typeface="+mn-cs"/>
                </a:rPr>
                <a:t>Confirmed ORR by INV (%)</a:t>
              </a:r>
            </a:p>
          </p:txBody>
        </p:sp>
        <p:sp>
          <p:nvSpPr>
            <p:cNvPr id="88" name="TextBox 87"/>
            <p:cNvSpPr txBox="1"/>
            <p:nvPr/>
          </p:nvSpPr>
          <p:spPr>
            <a:xfrm rot="16200000">
              <a:off x="4072103"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All</a:t>
              </a:r>
            </a:p>
          </p:txBody>
        </p:sp>
        <p:sp>
          <p:nvSpPr>
            <p:cNvPr id="89" name="TextBox 88"/>
            <p:cNvSpPr txBox="1"/>
            <p:nvPr/>
          </p:nvSpPr>
          <p:spPr>
            <a:xfrm rot="16200000">
              <a:off x="4452795"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3+</a:t>
              </a:r>
            </a:p>
          </p:txBody>
        </p:sp>
        <p:sp>
          <p:nvSpPr>
            <p:cNvPr id="90" name="TextBox 89"/>
            <p:cNvSpPr txBox="1"/>
            <p:nvPr/>
          </p:nvSpPr>
          <p:spPr>
            <a:xfrm rot="16200000">
              <a:off x="5099910"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2+</a:t>
              </a:r>
            </a:p>
          </p:txBody>
        </p:sp>
        <p:sp>
          <p:nvSpPr>
            <p:cNvPr id="91" name="TextBox 90"/>
            <p:cNvSpPr txBox="1"/>
            <p:nvPr/>
          </p:nvSpPr>
          <p:spPr>
            <a:xfrm rot="16200000">
              <a:off x="5747024"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1+</a:t>
              </a:r>
            </a:p>
          </p:txBody>
        </p:sp>
        <p:sp>
          <p:nvSpPr>
            <p:cNvPr id="92" name="TextBox 91"/>
            <p:cNvSpPr txBox="1"/>
            <p:nvPr/>
          </p:nvSpPr>
          <p:spPr>
            <a:xfrm rot="16200000">
              <a:off x="6475892"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0</a:t>
              </a:r>
            </a:p>
          </p:txBody>
        </p:sp>
        <p:sp>
          <p:nvSpPr>
            <p:cNvPr id="93" name="TextBox 92"/>
            <p:cNvSpPr txBox="1"/>
            <p:nvPr/>
          </p:nvSpPr>
          <p:spPr>
            <a:xfrm rot="16200000">
              <a:off x="6603233" y="6417058"/>
              <a:ext cx="2188004"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Unknown</a:t>
              </a:r>
            </a:p>
          </p:txBody>
        </p:sp>
        <p:sp>
          <p:nvSpPr>
            <p:cNvPr id="94" name="TextBox 93"/>
            <p:cNvSpPr txBox="1"/>
            <p:nvPr/>
          </p:nvSpPr>
          <p:spPr>
            <a:xfrm rot="16200000">
              <a:off x="8386928"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All</a:t>
              </a:r>
            </a:p>
          </p:txBody>
        </p:sp>
        <p:sp>
          <p:nvSpPr>
            <p:cNvPr id="95" name="TextBox 94"/>
            <p:cNvSpPr txBox="1"/>
            <p:nvPr/>
          </p:nvSpPr>
          <p:spPr>
            <a:xfrm rot="16200000">
              <a:off x="8767620"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3+</a:t>
              </a:r>
            </a:p>
          </p:txBody>
        </p:sp>
        <p:sp>
          <p:nvSpPr>
            <p:cNvPr id="96" name="TextBox 95"/>
            <p:cNvSpPr txBox="1"/>
            <p:nvPr/>
          </p:nvSpPr>
          <p:spPr>
            <a:xfrm rot="16200000">
              <a:off x="9414734"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2+</a:t>
              </a:r>
            </a:p>
          </p:txBody>
        </p:sp>
        <p:sp>
          <p:nvSpPr>
            <p:cNvPr id="97" name="TextBox 96"/>
            <p:cNvSpPr txBox="1"/>
            <p:nvPr/>
          </p:nvSpPr>
          <p:spPr>
            <a:xfrm rot="16200000">
              <a:off x="10061849"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1+</a:t>
              </a:r>
            </a:p>
          </p:txBody>
        </p:sp>
        <p:sp>
          <p:nvSpPr>
            <p:cNvPr id="98" name="TextBox 97"/>
            <p:cNvSpPr txBox="1"/>
            <p:nvPr/>
          </p:nvSpPr>
          <p:spPr>
            <a:xfrm rot="16200000">
              <a:off x="10790717"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0</a:t>
              </a:r>
            </a:p>
          </p:txBody>
        </p:sp>
        <p:sp>
          <p:nvSpPr>
            <p:cNvPr id="99" name="TextBox 98"/>
            <p:cNvSpPr txBox="1"/>
            <p:nvPr/>
          </p:nvSpPr>
          <p:spPr>
            <a:xfrm rot="16200000">
              <a:off x="12687465"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All</a:t>
              </a:r>
            </a:p>
          </p:txBody>
        </p:sp>
        <p:sp>
          <p:nvSpPr>
            <p:cNvPr id="100" name="TextBox 99"/>
            <p:cNvSpPr txBox="1"/>
            <p:nvPr/>
          </p:nvSpPr>
          <p:spPr>
            <a:xfrm rot="16200000">
              <a:off x="13068158"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3+</a:t>
              </a:r>
            </a:p>
          </p:txBody>
        </p:sp>
        <p:sp>
          <p:nvSpPr>
            <p:cNvPr id="101" name="TextBox 100"/>
            <p:cNvSpPr txBox="1"/>
            <p:nvPr/>
          </p:nvSpPr>
          <p:spPr>
            <a:xfrm rot="16200000">
              <a:off x="13715273"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2+</a:t>
              </a:r>
            </a:p>
          </p:txBody>
        </p:sp>
        <p:sp>
          <p:nvSpPr>
            <p:cNvPr id="102" name="TextBox 101"/>
            <p:cNvSpPr txBox="1"/>
            <p:nvPr/>
          </p:nvSpPr>
          <p:spPr>
            <a:xfrm rot="16200000">
              <a:off x="14362386"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1+</a:t>
              </a:r>
            </a:p>
          </p:txBody>
        </p:sp>
        <p:sp>
          <p:nvSpPr>
            <p:cNvPr id="103" name="TextBox 102"/>
            <p:cNvSpPr txBox="1"/>
            <p:nvPr/>
          </p:nvSpPr>
          <p:spPr>
            <a:xfrm rot="16200000">
              <a:off x="15091254"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0</a:t>
              </a:r>
            </a:p>
          </p:txBody>
        </p:sp>
        <p:sp>
          <p:nvSpPr>
            <p:cNvPr id="104" name="Rectangle 103"/>
            <p:cNvSpPr/>
            <p:nvPr/>
          </p:nvSpPr>
          <p:spPr>
            <a:xfrm>
              <a:off x="871533" y="7743470"/>
              <a:ext cx="16202030" cy="19851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Total n in subgroup  	40 	13 	7 	4 	5 	1 	40 	8 	20 	8 	4 	40 	11 	19 	5 	5</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 of responders 	23 	11 	8 	1 	3 	0 	20 	6 	8 	4 	2 	18 	7 	7 	1 	3</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Median DOR, months 	NR 	NR 	18.2 	NR 	9.9 –	14.2	NR	3.8	14.2	NR		11.3 	22.1	11.3	8.3 	4.5</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95% CR 	9.9,	9.6,	3.0,	–	2.8,	– 	4.1,	9.3,	2.8,	8.3,	6.8,	4.4,	4.2,	2.8,	–	2.6,</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NE 	NE 	NE 		NE 		NE 	NE 	NE 	NE 	NE 	22.1 	NE 	NE 		NE</a:t>
              </a:r>
            </a:p>
          </p:txBody>
        </p:sp>
        <p:cxnSp>
          <p:nvCxnSpPr>
            <p:cNvPr id="106" name="Straight Connector 105"/>
            <p:cNvCxnSpPr/>
            <p:nvPr/>
          </p:nvCxnSpPr>
          <p:spPr>
            <a:xfrm>
              <a:off x="942975" y="8158162"/>
              <a:ext cx="1583055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p:cNvCxnSpPr>
            <p:nvPr/>
          </p:nvCxnSpPr>
          <p:spPr>
            <a:xfrm>
              <a:off x="871533" y="8529635"/>
              <a:ext cx="1590199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942975" y="8886823"/>
              <a:ext cx="1583055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 name="Text Placeholder 6">
            <a:extLst>
              <a:ext uri="{FF2B5EF4-FFF2-40B4-BE49-F238E27FC236}">
                <a16:creationId xmlns:a16="http://schemas.microsoft.com/office/drawing/2014/main" id="{A41D6EE4-2153-7098-AD27-6122C1BC3044}"/>
              </a:ext>
            </a:extLst>
          </p:cNvPr>
          <p:cNvSpPr txBox="1">
            <a:spLocks/>
          </p:cNvSpPr>
          <p:nvPr/>
        </p:nvSpPr>
        <p:spPr bwMode="auto">
          <a:xfrm>
            <a:off x="360974" y="6461958"/>
            <a:ext cx="11428271" cy="364716"/>
          </a:xfrm>
          <a:prstGeom prst="rect">
            <a:avLst/>
          </a:prstGeom>
          <a:noFill/>
          <a:ln w="9525">
            <a:noFill/>
            <a:miter lim="800000"/>
            <a:headEnd/>
            <a:tailEnd/>
          </a:ln>
        </p:spPr>
        <p:txBody>
          <a:bodyPr vert="horz" wrap="square" lIns="114300" tIns="57150" rIns="114300" bIns="57150" numCol="1" anchor="b" anchorCtr="0" compatLnSpc="1">
            <a:prstTxWarp prst="textNoShape">
              <a:avLst/>
            </a:prstTxWarp>
            <a:noAutofit/>
          </a:bodyPr>
          <a:lstStyle>
            <a:lvl1pPr marL="0" indent="0" algn="l" defTabSz="412750" rtl="0" eaLnBrk="0" fontAlgn="base" hangingPunct="0">
              <a:lnSpc>
                <a:spcPct val="105000"/>
              </a:lnSpc>
              <a:spcBef>
                <a:spcPct val="30000"/>
              </a:spcBef>
              <a:spcAft>
                <a:spcPts val="800"/>
              </a:spcAft>
              <a:buClr>
                <a:srgbClr val="000000"/>
              </a:buClr>
              <a:buSzPct val="100000"/>
              <a:buFont typeface="Arial" pitchFamily="-72" charset="0"/>
              <a:buNone/>
              <a:defRPr sz="933" b="1">
                <a:solidFill>
                  <a:schemeClr val="bg1"/>
                </a:solidFill>
                <a:latin typeface="Calibri" charset="0"/>
                <a:ea typeface="MS PGothic" pitchFamily="34" charset="-128"/>
                <a:cs typeface="MS PGothic" charset="0"/>
              </a:defRPr>
            </a:lvl1pPr>
            <a:lvl2pPr marL="380974" indent="0" algn="l" defTabSz="412750" rtl="0" eaLnBrk="0" fontAlgn="base" hangingPunct="0">
              <a:lnSpc>
                <a:spcPct val="90000"/>
              </a:lnSpc>
              <a:spcBef>
                <a:spcPct val="30000"/>
              </a:spcBef>
              <a:spcAft>
                <a:spcPct val="0"/>
              </a:spcAft>
              <a:buClr>
                <a:srgbClr val="000000"/>
              </a:buClr>
              <a:buSzPct val="75000"/>
              <a:buFont typeface="Symbol" pitchFamily="-72" charset="2"/>
              <a:buNone/>
              <a:defRPr sz="1000" b="1">
                <a:solidFill>
                  <a:schemeClr val="bg1"/>
                </a:solidFill>
                <a:latin typeface="Calibri" charset="0"/>
                <a:ea typeface="MS PGothic" pitchFamily="34" charset="-128"/>
              </a:defRPr>
            </a:lvl2pPr>
            <a:lvl3pPr marL="761948" indent="0" algn="l" defTabSz="412750" rtl="0" eaLnBrk="0" fontAlgn="base" hangingPunct="0">
              <a:lnSpc>
                <a:spcPct val="90000"/>
              </a:lnSpc>
              <a:spcBef>
                <a:spcPct val="30000"/>
              </a:spcBef>
              <a:spcAft>
                <a:spcPct val="0"/>
              </a:spcAft>
              <a:buClr>
                <a:srgbClr val="000000"/>
              </a:buClr>
              <a:buSzPct val="45000"/>
              <a:buFont typeface="Wingdings" pitchFamily="-72" charset="2"/>
              <a:buNone/>
              <a:defRPr sz="1000" b="1">
                <a:solidFill>
                  <a:schemeClr val="bg1"/>
                </a:solidFill>
                <a:latin typeface="Calibri" charset="0"/>
                <a:ea typeface="ＭＳ Ｐゴシック" pitchFamily="-123" charset="-128"/>
                <a:cs typeface="ＭＳ Ｐゴシック" pitchFamily="-72" charset="-128"/>
              </a:defRPr>
            </a:lvl3pPr>
            <a:lvl4pPr marL="1142922" indent="0" algn="l" defTabSz="412750" rtl="0" eaLnBrk="0" fontAlgn="base" hangingPunct="0">
              <a:lnSpc>
                <a:spcPct val="90000"/>
              </a:lnSpc>
              <a:spcBef>
                <a:spcPct val="30000"/>
              </a:spcBef>
              <a:spcAft>
                <a:spcPct val="0"/>
              </a:spcAft>
              <a:buClr>
                <a:srgbClr val="000000"/>
              </a:buClr>
              <a:buSzPct val="75000"/>
              <a:buFont typeface="Symbol" pitchFamily="-72" charset="2"/>
              <a:buNone/>
              <a:defRPr sz="1000" b="1">
                <a:solidFill>
                  <a:schemeClr val="bg1"/>
                </a:solidFill>
                <a:latin typeface="Calibri" charset="0"/>
                <a:ea typeface="ＭＳ Ｐゴシック" pitchFamily="-123" charset="-128"/>
              </a:defRPr>
            </a:lvl4pPr>
            <a:lvl5pPr marL="1523898" indent="0" algn="l" defTabSz="412750" rtl="0" eaLnBrk="0" fontAlgn="base" hangingPunct="0">
              <a:lnSpc>
                <a:spcPct val="90000"/>
              </a:lnSpc>
              <a:spcBef>
                <a:spcPct val="30000"/>
              </a:spcBef>
              <a:spcAft>
                <a:spcPct val="0"/>
              </a:spcAft>
              <a:buClr>
                <a:srgbClr val="000000"/>
              </a:buClr>
              <a:buSzPct val="45000"/>
              <a:buFont typeface="Wingdings" pitchFamily="-72" charset="2"/>
              <a:buNone/>
              <a:defRPr sz="1000" b="1">
                <a:solidFill>
                  <a:schemeClr val="bg1"/>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Lee J-Y et al. International Gynecological Cancer Society (IGCS) 2023.</a:t>
            </a:r>
            <a:endPar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44589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458D6-6F67-33F5-5A1E-EF470E6E41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18D683-1FAD-2592-F5A9-1148E0CD718E}"/>
              </a:ext>
            </a:extLst>
          </p:cNvPr>
          <p:cNvSpPr>
            <a:spLocks noGrp="1"/>
          </p:cNvSpPr>
          <p:nvPr>
            <p:ph type="title"/>
          </p:nvPr>
        </p:nvSpPr>
        <p:spPr>
          <a:xfrm>
            <a:off x="1" y="58255"/>
            <a:ext cx="12209321" cy="838200"/>
          </a:xfrm>
        </p:spPr>
        <p:txBody>
          <a:bodyPr/>
          <a:lstStyle/>
          <a:p>
            <a:r>
              <a:rPr lang="en-US" sz="2800" dirty="0">
                <a:solidFill>
                  <a:srgbClr val="3333FF"/>
                </a:solidFill>
              </a:rPr>
              <a:t>DESTINY-PanTumor02: Adverse Events</a:t>
            </a:r>
            <a:endParaRPr lang="en-US" dirty="0">
              <a:solidFill>
                <a:srgbClr val="3333FF"/>
              </a:solidFill>
            </a:endParaRPr>
          </a:p>
        </p:txBody>
      </p:sp>
      <p:pic>
        <p:nvPicPr>
          <p:cNvPr id="8" name="Picture 7">
            <a:extLst>
              <a:ext uri="{FF2B5EF4-FFF2-40B4-BE49-F238E27FC236}">
                <a16:creationId xmlns:a16="http://schemas.microsoft.com/office/drawing/2014/main" id="{221F92D3-D6BB-F48A-A851-948E7634B52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r="37086" b="9797"/>
          <a:stretch/>
        </p:blipFill>
        <p:spPr>
          <a:xfrm>
            <a:off x="1192604" y="762000"/>
            <a:ext cx="9806791" cy="5574386"/>
          </a:xfrm>
          <a:prstGeom prst="rect">
            <a:avLst/>
          </a:prstGeom>
        </p:spPr>
      </p:pic>
      <p:sp>
        <p:nvSpPr>
          <p:cNvPr id="9" name="TextBox 8">
            <a:extLst>
              <a:ext uri="{FF2B5EF4-FFF2-40B4-BE49-F238E27FC236}">
                <a16:creationId xmlns:a16="http://schemas.microsoft.com/office/drawing/2014/main" id="{71E4BDB3-0ABE-5347-9E2B-16085A017A22}"/>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2024;42(1):47-58.</a:t>
            </a:r>
          </a:p>
        </p:txBody>
      </p:sp>
    </p:spTree>
    <p:extLst>
      <p:ext uri="{BB962C8B-B14F-4D97-AF65-F5344CB8AC3E}">
        <p14:creationId xmlns:p14="http://schemas.microsoft.com/office/powerpoint/2010/main" val="202301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FF51-68BA-71FD-4413-098FF93595EA}"/>
              </a:ext>
            </a:extLst>
          </p:cNvPr>
          <p:cNvSpPr>
            <a:spLocks noGrp="1"/>
          </p:cNvSpPr>
          <p:nvPr>
            <p:ph type="title"/>
          </p:nvPr>
        </p:nvSpPr>
        <p:spPr>
          <a:xfrm>
            <a:off x="1752600" y="1828800"/>
            <a:ext cx="8686800" cy="914400"/>
          </a:xfrm>
        </p:spPr>
        <p:txBody>
          <a:bodyPr/>
          <a:lstStyle/>
          <a:p>
            <a:pPr>
              <a:defRPr/>
            </a:pPr>
            <a:r>
              <a:rPr lang="en-US" sz="2800" b="1" dirty="0">
                <a:latin typeface="+mn-lt"/>
                <a:ea typeface="+mn-ea"/>
                <a:cs typeface="Arial" panose="020B0604020202020204" pitchFamily="34" charset="0"/>
              </a:rPr>
              <a:t>Incidence of ILD and other toxicities with T-</a:t>
            </a:r>
            <a:r>
              <a:rPr lang="en-US" sz="2800" b="1" dirty="0" err="1">
                <a:latin typeface="+mn-lt"/>
                <a:ea typeface="+mn-ea"/>
                <a:cs typeface="Arial" panose="020B0604020202020204" pitchFamily="34" charset="0"/>
              </a:rPr>
              <a:t>DXd</a:t>
            </a:r>
            <a:r>
              <a:rPr lang="en-US" sz="2800" b="1" dirty="0">
                <a:latin typeface="+mn-lt"/>
                <a:ea typeface="+mn-ea"/>
                <a:cs typeface="Arial" panose="020B0604020202020204" pitchFamily="34" charset="0"/>
              </a:rPr>
              <a:t> in DESTINY-PanTumor02; recommen­dations for monitoring and management </a:t>
            </a:r>
            <a:br>
              <a:rPr lang="en-US" dirty="0">
                <a:latin typeface="Aptos" panose="020B0004020202020204" pitchFamily="34" charset="0"/>
                <a:ea typeface="Aptos" panose="020B0004020202020204" pitchFamily="34" charset="0"/>
                <a:cs typeface="Aptos" panose="020B0004020202020204" pitchFamily="34" charset="0"/>
              </a:rPr>
            </a:br>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09EE9E44-699D-9E65-2767-5F3F9057BBD5}"/>
              </a:ext>
            </a:extLst>
          </p:cNvPr>
          <p:cNvSpPr>
            <a:spLocks noGrp="1" noChangeArrowheads="1"/>
          </p:cNvSpPr>
          <p:nvPr>
            <p:ph type="title"/>
          </p:nvPr>
        </p:nvSpPr>
        <p:spPr>
          <a:xfrm>
            <a:off x="1524000" y="0"/>
            <a:ext cx="9220200" cy="1524000"/>
          </a:xfrm>
        </p:spPr>
        <p:txBody>
          <a:bodyPr/>
          <a:lstStyle/>
          <a:p>
            <a:r>
              <a:rPr lang="en-US" altLang="en-US" sz="2800">
                <a:solidFill>
                  <a:srgbClr val="001D35"/>
                </a:solidFill>
                <a:latin typeface="Google Sans"/>
              </a:rPr>
              <a:t>In DESTINY-PanTumor02, ILD incidence with T-DXd</a:t>
            </a:r>
            <a:br>
              <a:rPr lang="en-US" altLang="en-US" sz="2800">
                <a:solidFill>
                  <a:srgbClr val="001D35"/>
                </a:solidFill>
                <a:latin typeface="Google Sans"/>
              </a:rPr>
            </a:br>
            <a:r>
              <a:rPr lang="en-US" altLang="en-US" sz="2800">
                <a:solidFill>
                  <a:srgbClr val="001D35"/>
                </a:solidFill>
                <a:latin typeface="Google Sans"/>
              </a:rPr>
              <a:t> was </a:t>
            </a:r>
            <a:r>
              <a:rPr lang="en-US" altLang="en-US" sz="2800" b="1">
                <a:solidFill>
                  <a:srgbClr val="001D35"/>
                </a:solidFill>
                <a:latin typeface="Google Sans"/>
              </a:rPr>
              <a:t>5.9% at 5.4 mg/kg </a:t>
            </a:r>
            <a:r>
              <a:rPr lang="en-US" altLang="en-US" sz="2800">
                <a:solidFill>
                  <a:srgbClr val="001D35"/>
                </a:solidFill>
                <a:latin typeface="Google Sans"/>
              </a:rPr>
              <a:t>and 14% at 6.4 mg/kg. </a:t>
            </a:r>
            <a:br>
              <a:rPr lang="en-US" altLang="en-US" sz="2000">
                <a:solidFill>
                  <a:srgbClr val="001D35"/>
                </a:solidFill>
                <a:latin typeface="Google Sans"/>
              </a:rPr>
            </a:br>
            <a:br>
              <a:rPr lang="en-US" altLang="en-US" sz="2000">
                <a:solidFill>
                  <a:srgbClr val="001D35"/>
                </a:solidFill>
                <a:latin typeface="Google Sans"/>
              </a:rPr>
            </a:br>
            <a:br>
              <a:rPr lang="en-US" altLang="en-US" sz="2000">
                <a:latin typeface="Aptos" panose="020B0004020202020204" pitchFamily="34" charset="0"/>
              </a:rPr>
            </a:br>
            <a:endParaRPr lang="en-US" altLang="en-US" sz="2000"/>
          </a:p>
        </p:txBody>
      </p:sp>
      <p:sp>
        <p:nvSpPr>
          <p:cNvPr id="45060" name="Rectangle 5">
            <a:extLst>
              <a:ext uri="{FF2B5EF4-FFF2-40B4-BE49-F238E27FC236}">
                <a16:creationId xmlns:a16="http://schemas.microsoft.com/office/drawing/2014/main" id="{636F805D-02EF-1E11-561A-DD2EF516B469}"/>
              </a:ext>
            </a:extLst>
          </p:cNvPr>
          <p:cNvSpPr>
            <a:spLocks noChangeArrowheads="1"/>
          </p:cNvSpPr>
          <p:nvPr/>
        </p:nvSpPr>
        <p:spPr bwMode="auto">
          <a:xfrm>
            <a:off x="4648201" y="6096001"/>
            <a:ext cx="6219825" cy="2762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B1B1B"/>
                </a:solidFill>
                <a:effectLst/>
                <a:uLnTx/>
                <a:uFillTx/>
                <a:latin typeface="Source Sans Pro Web" panose="020B0503030403020204" pitchFamily="34" charset="77"/>
                <a:ea typeface="ヒラギノ角ゴ Pro W3" pitchFamily="-110" charset="-128"/>
              </a:rPr>
              <a:t>Rugo et al., JCO Oncol. </a:t>
            </a:r>
            <a:r>
              <a:rPr kumimoji="0" lang="en-US" altLang="en-US" sz="1200" b="0" i="0" u="none" strike="noStrike" kern="1200" cap="none" spc="0" normalizeH="0" baseline="0" noProof="0" dirty="0" err="1">
                <a:ln>
                  <a:noFill/>
                </a:ln>
                <a:solidFill>
                  <a:srgbClr val="1B1B1B"/>
                </a:solidFill>
                <a:effectLst/>
                <a:uLnTx/>
                <a:uFillTx/>
                <a:latin typeface="Source Sans Pro Web" panose="020B0503030403020204" pitchFamily="34" charset="77"/>
                <a:ea typeface="ヒラギノ角ゴ Pro W3" pitchFamily="-110" charset="-128"/>
              </a:rPr>
              <a:t>Pract</a:t>
            </a:r>
            <a:r>
              <a:rPr kumimoji="0" lang="en-US" altLang="en-US" sz="1200" b="0" i="0" u="none" strike="noStrike" kern="1200" cap="none" spc="0" normalizeH="0" baseline="0" noProof="0" dirty="0">
                <a:ln>
                  <a:noFill/>
                </a:ln>
                <a:solidFill>
                  <a:srgbClr val="1B1B1B"/>
                </a:solidFill>
                <a:effectLst/>
                <a:uLnTx/>
                <a:uFillTx/>
                <a:latin typeface="Source Sans Pro Web" panose="020B0503030403020204" pitchFamily="34" charset="77"/>
                <a:ea typeface="ヒラギノ角ゴ Pro W3" pitchFamily="-110" charset="-128"/>
              </a:rPr>
              <a:t>. 2023 May 19;19(8):539</a:t>
            </a:r>
            <a:r>
              <a:rPr kumimoji="0" lang="en-US" altLang="en-US" sz="1200" b="0" i="0" u="none" strike="noStrike" kern="1200" cap="none" spc="0" normalizeH="0" baseline="0" noProof="0" dirty="0">
                <a:ln>
                  <a:noFill/>
                </a:ln>
                <a:solidFill>
                  <a:srgbClr val="1B1B1B"/>
                </a:solidFill>
                <a:effectLst/>
                <a:uLnTx/>
                <a:uFillTx/>
                <a:latin typeface="Arial" panose="020B0604020202020204" pitchFamily="34" charset="0"/>
                <a:ea typeface="ヒラギノ角ゴ Pro W3" pitchFamily="-110" charset="-128"/>
              </a:rPr>
              <a:t>–</a:t>
            </a:r>
            <a:r>
              <a:rPr kumimoji="0" lang="en-US" altLang="en-US" sz="1200" b="0" i="0" u="none" strike="noStrike" kern="1200" cap="none" spc="0" normalizeH="0" baseline="0" noProof="0" dirty="0">
                <a:ln>
                  <a:noFill/>
                </a:ln>
                <a:solidFill>
                  <a:srgbClr val="1B1B1B"/>
                </a:solidFill>
                <a:effectLst/>
                <a:uLnTx/>
                <a:uFillTx/>
                <a:latin typeface="Source Sans Pro Web" panose="020B0503030403020204" pitchFamily="34" charset="77"/>
                <a:ea typeface="ヒラギノ角ゴ Pro W3" pitchFamily="-110" charset="-128"/>
              </a:rPr>
              <a:t>546. </a:t>
            </a:r>
            <a:r>
              <a:rPr kumimoji="0" lang="en-US" altLang="en-US" sz="1200" b="0" i="0" u="none" strike="noStrike" kern="1200" cap="none" spc="0" normalizeH="0" baseline="0" noProof="0" dirty="0" err="1">
                <a:ln>
                  <a:noFill/>
                </a:ln>
                <a:solidFill>
                  <a:srgbClr val="1B1B1B"/>
                </a:solidFill>
                <a:effectLst/>
                <a:uLnTx/>
                <a:uFillTx/>
                <a:latin typeface="Source Sans Pro Web" panose="020B0503030403020204" pitchFamily="34" charset="77"/>
                <a:ea typeface="ヒラギノ角ゴ Pro W3" pitchFamily="-110" charset="-128"/>
              </a:rPr>
              <a:t>doi</a:t>
            </a:r>
            <a:r>
              <a:rPr kumimoji="0" lang="en-US" altLang="en-US" sz="1200" b="0" i="0" u="none" strike="noStrike" kern="1200" cap="none" spc="0" normalizeH="0" baseline="0" noProof="0" dirty="0">
                <a:ln>
                  <a:noFill/>
                </a:ln>
                <a:solidFill>
                  <a:srgbClr val="1B1B1B"/>
                </a:solidFill>
                <a:effectLst/>
                <a:uLnTx/>
                <a:uFillTx/>
                <a:latin typeface="Source Sans Pro Web" panose="020B0503030403020204" pitchFamily="34" charset="77"/>
                <a:ea typeface="ヒラギノ角ゴ Pro W3" pitchFamily="-110" charset="-128"/>
              </a:rPr>
              <a:t>:</a:t>
            </a:r>
            <a:r>
              <a:rPr kumimoji="0" lang="en-US" altLang="en-US" sz="1200" b="0" i="0" u="none" strike="noStrike" kern="1200" cap="none" spc="0" normalizeH="0" baseline="0" noProof="0" dirty="0">
                <a:ln>
                  <a:noFill/>
                </a:ln>
                <a:solidFill>
                  <a:srgbClr val="1B1B1B"/>
                </a:solidFill>
                <a:effectLst/>
                <a:uLnTx/>
                <a:uFillTx/>
                <a:latin typeface="Arial" panose="020B0604020202020204" pitchFamily="34" charset="0"/>
                <a:ea typeface="ヒラギノ角ゴ Pro W3" pitchFamily="-110" charset="-128"/>
              </a:rPr>
              <a:t> </a:t>
            </a:r>
            <a:r>
              <a:rPr kumimoji="0" lang="en-US" altLang="en-US" sz="1200" b="0" i="0" u="sng" strike="noStrike" kern="1200" cap="none" spc="0" normalizeH="0" baseline="0" noProof="0" dirty="0">
                <a:ln>
                  <a:noFill/>
                </a:ln>
                <a:solidFill>
                  <a:srgbClr val="005EA2"/>
                </a:solidFill>
                <a:effectLst/>
                <a:uLnTx/>
                <a:uFillTx/>
                <a:latin typeface="Source Sans Pro Web" panose="020B0503030403020204" pitchFamily="34" charset="77"/>
                <a:ea typeface="ヒラギノ角ゴ Pro W3" pitchFamily="-110" charset="-128"/>
                <a:hlinkClick r:id="rId2"/>
              </a:rPr>
              <a:t>10.1200/OP.22.00480</a:t>
            </a:r>
            <a:r>
              <a:rPr kumimoji="0" lang="en-US" altLang="en-US" sz="6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 </a:t>
            </a:r>
            <a:endPar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endParaRPr>
          </a:p>
        </p:txBody>
      </p:sp>
      <p:sp>
        <p:nvSpPr>
          <p:cNvPr id="45061" name="TextBox 2">
            <a:extLst>
              <a:ext uri="{FF2B5EF4-FFF2-40B4-BE49-F238E27FC236}">
                <a16:creationId xmlns:a16="http://schemas.microsoft.com/office/drawing/2014/main" id="{187B363F-AFBD-4250-775A-34C1C57016FC}"/>
              </a:ext>
            </a:extLst>
          </p:cNvPr>
          <p:cNvSpPr txBox="1">
            <a:spLocks noChangeArrowheads="1"/>
          </p:cNvSpPr>
          <p:nvPr/>
        </p:nvSpPr>
        <p:spPr bwMode="auto">
          <a:xfrm>
            <a:off x="1847850" y="5387976"/>
            <a:ext cx="8572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110" charset="-128"/>
              </a:defRPr>
            </a:lvl1pPr>
            <a:lvl2pPr marL="742950" indent="-285750">
              <a:defRPr sz="2400">
                <a:solidFill>
                  <a:schemeClr val="tx1"/>
                </a:solidFill>
                <a:latin typeface="Arial" panose="020B0604020202020204" pitchFamily="34" charset="0"/>
                <a:ea typeface="ヒラギノ角ゴ Pro W3" pitchFamily="-110" charset="-128"/>
              </a:defRPr>
            </a:lvl2pPr>
            <a:lvl3pPr marL="1143000" indent="-228600">
              <a:defRPr sz="2400">
                <a:solidFill>
                  <a:schemeClr val="tx1"/>
                </a:solidFill>
                <a:latin typeface="Arial" panose="020B0604020202020204" pitchFamily="34" charset="0"/>
                <a:ea typeface="ヒラギノ角ゴ Pro W3" pitchFamily="-110" charset="-128"/>
              </a:defRPr>
            </a:lvl3pPr>
            <a:lvl4pPr marL="1600200" indent="-228600">
              <a:defRPr sz="2400">
                <a:solidFill>
                  <a:schemeClr val="tx1"/>
                </a:solidFill>
                <a:latin typeface="Arial" panose="020B0604020202020204" pitchFamily="34" charset="0"/>
                <a:ea typeface="ヒラギノ角ゴ Pro W3" pitchFamily="-110" charset="-128"/>
              </a:defRPr>
            </a:lvl4pPr>
            <a:lvl5pPr marL="2057400" indent="-228600">
              <a:defRPr sz="2400">
                <a:solidFill>
                  <a:schemeClr val="tx1"/>
                </a:solidFill>
                <a:latin typeface="Arial" panose="020B0604020202020204" pitchFamily="34" charset="0"/>
                <a:ea typeface="ヒラギノ角ゴ Pro W3" pitchFamily="-11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1D35"/>
                </a:solidFill>
                <a:effectLst/>
                <a:uLnTx/>
                <a:uFillTx/>
                <a:latin typeface="Google Sans"/>
                <a:ea typeface="ヒラギノ角ゴ Pro W3" pitchFamily="-110" charset="-128"/>
              </a:rPr>
              <a:t>Early diagnosis and prompt treatment are crucial for managing T-</a:t>
            </a:r>
            <a:r>
              <a:rPr kumimoji="0" lang="en-US" altLang="en-US" sz="2000" b="1" i="0" u="none" strike="noStrike" kern="1200" cap="none" spc="0" normalizeH="0" baseline="0" noProof="0" dirty="0" err="1">
                <a:ln>
                  <a:noFill/>
                </a:ln>
                <a:solidFill>
                  <a:srgbClr val="001D35"/>
                </a:solidFill>
                <a:effectLst/>
                <a:uLnTx/>
                <a:uFillTx/>
                <a:latin typeface="Google Sans"/>
                <a:ea typeface="ヒラギノ角ゴ Pro W3" pitchFamily="-110" charset="-128"/>
              </a:rPr>
              <a:t>DXd</a:t>
            </a:r>
            <a:r>
              <a:rPr kumimoji="0" lang="en-US" altLang="en-US" sz="2000" b="1" i="0" u="none" strike="noStrike" kern="1200" cap="none" spc="0" normalizeH="0" baseline="0" noProof="0" dirty="0">
                <a:ln>
                  <a:noFill/>
                </a:ln>
                <a:solidFill>
                  <a:srgbClr val="001D35"/>
                </a:solidFill>
                <a:effectLst/>
                <a:uLnTx/>
                <a:uFillTx/>
                <a:latin typeface="Google Sans"/>
                <a:ea typeface="ヒラギノ角ゴ Pro W3" pitchFamily="-110" charset="-128"/>
              </a:rPr>
              <a:t>-related ILD and potentially allowing for continued treatment with T-</a:t>
            </a:r>
            <a:r>
              <a:rPr kumimoji="0" lang="en-US" altLang="en-US" sz="2000" b="1" i="0" u="none" strike="noStrike" kern="1200" cap="none" spc="0" normalizeH="0" baseline="0" noProof="0" dirty="0" err="1">
                <a:ln>
                  <a:noFill/>
                </a:ln>
                <a:solidFill>
                  <a:srgbClr val="001D35"/>
                </a:solidFill>
                <a:effectLst/>
                <a:uLnTx/>
                <a:uFillTx/>
                <a:latin typeface="Google Sans"/>
                <a:ea typeface="ヒラギノ角ゴ Pro W3" pitchFamily="-110" charset="-128"/>
              </a:rPr>
              <a:t>DXd</a:t>
            </a:r>
            <a:r>
              <a:rPr kumimoji="0" lang="en-US" altLang="en-US" sz="2000" b="1" i="0" u="none" strike="noStrike" kern="1200" cap="none" spc="0" normalizeH="0" baseline="0" noProof="0" dirty="0">
                <a:ln>
                  <a:noFill/>
                </a:ln>
                <a:solidFill>
                  <a:srgbClr val="001D35"/>
                </a:solidFill>
                <a:effectLst/>
                <a:uLnTx/>
                <a:uFillTx/>
                <a:latin typeface="Google Sans"/>
                <a:ea typeface="ヒラギノ角ゴ Pro W3" pitchFamily="-110" charset="-128"/>
              </a:rPr>
              <a:t>. </a:t>
            </a: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endParaRPr>
          </a:p>
        </p:txBody>
      </p:sp>
      <p:pic>
        <p:nvPicPr>
          <p:cNvPr id="2" name="Picture 1">
            <a:extLst>
              <a:ext uri="{FF2B5EF4-FFF2-40B4-BE49-F238E27FC236}">
                <a16:creationId xmlns:a16="http://schemas.microsoft.com/office/drawing/2014/main" id="{E3B92DE5-4491-423B-C1DB-880958505C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94630" y="1036636"/>
            <a:ext cx="8878939" cy="435134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79B6F-FB57-7363-E41F-210A087DCF2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6BE5256-0315-49C3-D2CE-248FC6B32481}"/>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D4B1402F-77DC-E136-BB00-122E09044211}"/>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75-year-old woman with HER2-positive (IHC 3+) recurrent ovarian cancer (HRD-negative, PD-L1-positive, folate receptor alpha-positive) receives T-</a:t>
            </a:r>
            <a:r>
              <a:rPr lang="en-US" dirty="0" err="1">
                <a:solidFill>
                  <a:schemeClr val="bg1"/>
                </a:solidFill>
              </a:rPr>
              <a:t>DXd</a:t>
            </a:r>
            <a:endParaRPr lang="en-US" dirty="0">
              <a:solidFill>
                <a:schemeClr val="bg1"/>
              </a:solidFill>
            </a:endParaRPr>
          </a:p>
        </p:txBody>
      </p:sp>
      <p:sp>
        <p:nvSpPr>
          <p:cNvPr id="8" name="Title 1">
            <a:extLst>
              <a:ext uri="{FF2B5EF4-FFF2-40B4-BE49-F238E27FC236}">
                <a16:creationId xmlns:a16="http://schemas.microsoft.com/office/drawing/2014/main" id="{E9242005-0207-E462-FBF0-94DD30B1B41C}"/>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Kellie Schneider (Charlotte, North Carolina)</a:t>
            </a:r>
          </a:p>
        </p:txBody>
      </p:sp>
      <p:pic>
        <p:nvPicPr>
          <p:cNvPr id="3" name="Picture 2" descr="A person wearing headphones&#10;&#10;AI-generated content may be incorrect.">
            <a:extLst>
              <a:ext uri="{FF2B5EF4-FFF2-40B4-BE49-F238E27FC236}">
                <a16:creationId xmlns:a16="http://schemas.microsoft.com/office/drawing/2014/main" id="{F224B96D-C96B-4676-144F-DD3AD935376E}"/>
              </a:ext>
            </a:extLst>
          </p:cNvPr>
          <p:cNvPicPr>
            <a:picLocks noChangeAspect="1"/>
          </p:cNvPicPr>
          <p:nvPr/>
        </p:nvPicPr>
        <p:blipFill>
          <a:blip r:embed="rId2"/>
          <a:stretch>
            <a:fillRect/>
          </a:stretch>
        </p:blipFill>
        <p:spPr>
          <a:xfrm>
            <a:off x="3082317" y="2109139"/>
            <a:ext cx="6319867" cy="355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0364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F08B0-5D91-C131-2FE7-F58EEB1CD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B2A5B-1608-9285-384F-237C8B21F36C}"/>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CEC2F862-B076-FF3A-DCFC-BE8343D2B409}"/>
              </a:ext>
            </a:extLst>
          </p:cNvPr>
          <p:cNvSpPr txBox="1"/>
          <p:nvPr/>
        </p:nvSpPr>
        <p:spPr>
          <a:xfrm>
            <a:off x="633577" y="920621"/>
            <a:ext cx="11079047" cy="517064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general, for a patient with FR</a:t>
            </a:r>
            <a:r>
              <a:rPr kumimoji="0" lang="el-GR"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α-</a:t>
            </a: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positive, HER2-positive (IHC 3+) recurrent ovarian cancer, would you recommend mirvetuximab soravtansine or T-DXd first? What about for a patient like this who is concerned about peripheral neuropathy?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Given the emerging results from the KEYNOTE-B96 trial, do you expect that pembrolizumab will soon be a consideration for patients with platinum-resistant recurrent ovarian cancer? If so, how do you envision sequencing it relative to other currently available strategies? Would PD-L1 expression have any bearing on your decision? </a:t>
            </a:r>
          </a:p>
        </p:txBody>
      </p:sp>
    </p:spTree>
    <p:extLst>
      <p:ext uri="{BB962C8B-B14F-4D97-AF65-F5344CB8AC3E}">
        <p14:creationId xmlns:p14="http://schemas.microsoft.com/office/powerpoint/2010/main" val="1765173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010A-8798-F21F-9D93-4CF4AD637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AD658-3E87-3C8A-AC3B-FC4B3559DFFB}"/>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979C4525-8E26-B726-8DB5-37AD111054BB}"/>
              </a:ext>
            </a:extLst>
          </p:cNvPr>
          <p:cNvSpPr txBox="1"/>
          <p:nvPr/>
        </p:nvSpPr>
        <p:spPr>
          <a:xfrm>
            <a:off x="556476" y="2228671"/>
            <a:ext cx="11079047" cy="240065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other novel investigational strategies are you excited about for patients with advanced ovarian cancer? Given what we currently know about raludotatug deruxtecan, would you like to have access to it at the current time? If so, for which types of patients would you like to employ it?</a:t>
            </a:r>
          </a:p>
        </p:txBody>
      </p:sp>
    </p:spTree>
    <p:extLst>
      <p:ext uri="{BB962C8B-B14F-4D97-AF65-F5344CB8AC3E}">
        <p14:creationId xmlns:p14="http://schemas.microsoft.com/office/powerpoint/2010/main" val="3081588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BF501-09D1-A931-366D-300E04E9087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EAF45D2-5A5F-187F-3988-CE9050704F70}"/>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4DDA6DA0-7701-D557-CFBF-6B360A4E2AA8}"/>
              </a:ext>
            </a:extLst>
          </p:cNvPr>
          <p:cNvSpPr>
            <a:spLocks noGrp="1"/>
          </p:cNvSpPr>
          <p:nvPr>
            <p:ph type="title"/>
          </p:nvPr>
        </p:nvSpPr>
        <p:spPr>
          <a:xfrm>
            <a:off x="1442063" y="498995"/>
            <a:ext cx="8879227" cy="1085498"/>
          </a:xfrm>
        </p:spPr>
        <p:txBody>
          <a:bodyPr lIns="91440" tIns="91440" rIns="91440" bIns="182880"/>
          <a:lstStyle/>
          <a:p>
            <a:pPr algn="l"/>
            <a:r>
              <a:rPr lang="en-US" dirty="0">
                <a:solidFill>
                  <a:schemeClr val="bg1"/>
                </a:solidFill>
              </a:rPr>
              <a:t>Case Presentation: 80-year-old woman with MSS HER2-positive (IHC 3+), TP53-mutant metastatic recurrent uterine carcinosarcoma </a:t>
            </a:r>
          </a:p>
        </p:txBody>
      </p:sp>
      <p:sp>
        <p:nvSpPr>
          <p:cNvPr id="8" name="Title 1">
            <a:extLst>
              <a:ext uri="{FF2B5EF4-FFF2-40B4-BE49-F238E27FC236}">
                <a16:creationId xmlns:a16="http://schemas.microsoft.com/office/drawing/2014/main" id="{028537F8-52EF-DDBC-5BBF-C011AE10095B}"/>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Spencer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Bachow</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(Boca Raton, Florida)</a:t>
            </a:r>
          </a:p>
        </p:txBody>
      </p:sp>
      <p:pic>
        <p:nvPicPr>
          <p:cNvPr id="5" name="Picture 4" descr="A person wearing headphones and smiling&#10;&#10;AI-generated content may be incorrect.">
            <a:extLst>
              <a:ext uri="{FF2B5EF4-FFF2-40B4-BE49-F238E27FC236}">
                <a16:creationId xmlns:a16="http://schemas.microsoft.com/office/drawing/2014/main" id="{4805948E-33C5-5D7E-11E9-E3F8B93ACE6C}"/>
              </a:ext>
            </a:extLst>
          </p:cNvPr>
          <p:cNvPicPr>
            <a:picLocks noChangeAspect="1"/>
          </p:cNvPicPr>
          <p:nvPr/>
        </p:nvPicPr>
        <p:blipFill>
          <a:blip r:embed="rId2"/>
          <a:stretch>
            <a:fillRect/>
          </a:stretch>
        </p:blipFill>
        <p:spPr>
          <a:xfrm>
            <a:off x="3082316" y="2109140"/>
            <a:ext cx="6319868" cy="3554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9275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07526-10CB-B4E8-89F0-FAF62E104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EEA73-B968-239E-5BC2-A1A36239B0B7}"/>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64925DB0-1415-77B1-174C-6D8EEFC67D1F}"/>
              </a:ext>
            </a:extLst>
          </p:cNvPr>
          <p:cNvSpPr txBox="1"/>
          <p:nvPr/>
        </p:nvSpPr>
        <p:spPr>
          <a:xfrm>
            <a:off x="633577" y="920621"/>
            <a:ext cx="11079047" cy="424731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do you currently approach first-line therapy for patients with HER2-positive advanced endometrial cancer? Do you combine an anti-PD-1/PD-L1 antibody with carboplatin/paclitaxel/trastuzumab?</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If this patient’s disease recurrence were diagnosed today, what second-line treatment would you recommend — T-DXd or pembrolizumab/lenvatinib?</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p:txBody>
      </p:sp>
    </p:spTree>
    <p:extLst>
      <p:ext uri="{BB962C8B-B14F-4D97-AF65-F5344CB8AC3E}">
        <p14:creationId xmlns:p14="http://schemas.microsoft.com/office/powerpoint/2010/main" val="1882947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6931B-2811-8DE0-E3A5-38FD625BA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9BDE1-8817-0315-C6F2-E24C0041170E}"/>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2A1EB186-068D-86C0-7437-33BB257134EF}"/>
              </a:ext>
            </a:extLst>
          </p:cNvPr>
          <p:cNvSpPr txBox="1"/>
          <p:nvPr/>
        </p:nvSpPr>
        <p:spPr>
          <a:xfrm>
            <a:off x="633577" y="920621"/>
            <a:ext cx="11079047" cy="4247317"/>
          </a:xfrm>
          <a:prstGeom prst="rect">
            <a:avLst/>
          </a:prstGeom>
          <a:noFill/>
        </p:spPr>
        <p:txBody>
          <a:bodyPr wrap="square" rtlCol="0">
            <a:spAutoFit/>
          </a:bodyPr>
          <a:lstStyle/>
          <a:p>
            <a:pPr>
              <a:defRPr/>
            </a:pPr>
            <a:endParaRPr lang="en-US" sz="3000" dirty="0">
              <a:solidFill>
                <a:srgbClr val="3333CC"/>
              </a:solidFill>
              <a:latin typeface="Calibri" panose="020F0502020204030204" pitchFamily="34" charset="0"/>
              <a:cs typeface="Calibri" panose="020F0502020204030204" pitchFamily="34" charset="0"/>
            </a:endParaRPr>
          </a:p>
          <a:p>
            <a:pPr>
              <a:defRPr/>
            </a:pPr>
            <a:r>
              <a:rPr lang="en-US" sz="3000" dirty="0">
                <a:solidFill>
                  <a:srgbClr val="3333CC"/>
                </a:solidFill>
                <a:latin typeface="Calibri" panose="020F0502020204030204" pitchFamily="34" charset="0"/>
                <a:cs typeface="Calibri" panose="020F0502020204030204" pitchFamily="34" charset="0"/>
              </a:rPr>
              <a:t>What is your approach to the management of the acute nausea and vomiting associated with T-DXd? How do you manage breakthrough nausea and vomiting despite guideline-directed antiemetic prophylaxis?</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are you monitoring for ILD in your patients receiving T-DXd? Is ILD unlikely after a certain point? Can the frequency of monitoring be reduced after a particular duration of treatment?</a:t>
            </a:r>
          </a:p>
        </p:txBody>
      </p:sp>
    </p:spTree>
    <p:extLst>
      <p:ext uri="{BB962C8B-B14F-4D97-AF65-F5344CB8AC3E}">
        <p14:creationId xmlns:p14="http://schemas.microsoft.com/office/powerpoint/2010/main" val="2047995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143000"/>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893881"/>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031563"/>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lvl="0">
              <a:defRPr/>
            </a:pPr>
            <a:r>
              <a:rPr lang="en-US" sz="2100" i="1" dirty="0">
                <a:solidFill>
                  <a:srgbClr val="3133FF"/>
                </a:solidFill>
                <a:latin typeface="Calibri" panose="020F0502020204030204" pitchFamily="34" charset="0"/>
                <a:cs typeface="Calibri" panose="020F0502020204030204" pitchFamily="34" charset="0"/>
              </a:rPr>
              <a:t>Answer Survey Questions: Complete the pre- and </a:t>
            </a:r>
            <a:r>
              <a:rPr lang="en-US" sz="2100" i="1" dirty="0" err="1">
                <a:solidFill>
                  <a:srgbClr val="3133FF"/>
                </a:solidFill>
                <a:latin typeface="Calibri" panose="020F0502020204030204" pitchFamily="34" charset="0"/>
                <a:cs typeface="Calibri" panose="020F0502020204030204" pitchFamily="34" charset="0"/>
              </a:rPr>
              <a:t>postmeeting</a:t>
            </a:r>
            <a:r>
              <a:rPr lang="en-US" sz="2100" i="1">
                <a:solidFill>
                  <a:srgbClr val="3133FF"/>
                </a:solidFill>
                <a:latin typeface="Calibri" panose="020F0502020204030204" pitchFamily="34" charset="0"/>
                <a:cs typeface="Calibri" panose="020F0502020204030204" pitchFamily="34" charset="0"/>
              </a:rPr>
              <a:t> surveys.</a:t>
            </a:r>
            <a:endParaRPr lang="en-US" sz="2100" i="1" dirty="0">
              <a:solidFill>
                <a:srgbClr val="3133FF"/>
              </a:solidFill>
              <a:latin typeface="Calibri" panose="020F0502020204030204" pitchFamily="34" charset="0"/>
              <a:cs typeface="Calibri" panose="020F0502020204030204" pitchFamily="34" charset="0"/>
            </a:endParaRPr>
          </a:p>
        </p:txBody>
      </p:sp>
      <p:sp>
        <p:nvSpPr>
          <p:cNvPr id="25" name="Rectangle 13"/>
          <p:cNvSpPr>
            <a:spLocks noChangeArrowheads="1"/>
          </p:cNvSpPr>
          <p:nvPr/>
        </p:nvSpPr>
        <p:spPr bwMode="auto">
          <a:xfrm>
            <a:off x="1920479" y="4220749"/>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847655"/>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191311"/>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17092"/>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1857118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F68CF-A6B2-7CBC-04F0-D66656D4A87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171022D-D7BB-2DB1-6E7E-9D0B5936CDEF}"/>
              </a:ext>
            </a:extLst>
          </p:cNvPr>
          <p:cNvSpPr/>
          <p:nvPr/>
        </p:nvSpPr>
        <p:spPr bwMode="auto">
          <a:xfrm>
            <a:off x="767408" y="3933056"/>
            <a:ext cx="10801200" cy="504056"/>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7078E07-37CC-D586-A59E-AD9DD34390B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5A4F1270-F5B9-E9CB-DADB-36D191900FF7}"/>
              </a:ext>
            </a:extLst>
          </p:cNvPr>
          <p:cNvSpPr txBox="1">
            <a:spLocks/>
          </p:cNvSpPr>
          <p:nvPr/>
        </p:nvSpPr>
        <p:spPr bwMode="auto">
          <a:xfrm>
            <a:off x="1055440" y="1268760"/>
            <a:ext cx="10215813"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rgbClr val="3133FF"/>
                </a:solidFill>
              </a:rPr>
              <a:t>MODULE 1: </a:t>
            </a:r>
            <a:r>
              <a:rPr lang="en-US" sz="2500" kern="0" dirty="0">
                <a:solidFill>
                  <a:schemeClr val="tx1"/>
                </a:solidFill>
              </a:rPr>
              <a:t>Up-Front Treatment for Advanced Ovarian Cancer (OC) — Dr Liu</a:t>
            </a:r>
          </a:p>
          <a:p>
            <a:pPr marL="98425" indent="0">
              <a:lnSpc>
                <a:spcPct val="100000"/>
              </a:lnSpc>
              <a:spcBef>
                <a:spcPts val="0"/>
              </a:spcBef>
              <a:spcAft>
                <a:spcPts val="2200"/>
              </a:spcAft>
              <a:buNone/>
            </a:pPr>
            <a:r>
              <a:rPr lang="en-US" sz="2500" kern="0" dirty="0">
                <a:solidFill>
                  <a:srgbClr val="3133FF"/>
                </a:solidFill>
              </a:rPr>
              <a:t>MODULE 2: </a:t>
            </a:r>
            <a:r>
              <a:rPr lang="en-US" sz="2500" kern="0" dirty="0">
                <a:solidFill>
                  <a:schemeClr val="tx1"/>
                </a:solidFill>
              </a:rPr>
              <a:t>Current Management of Relapsed/Refractory (R/R) OC; Promising Novel Agents and Strategies Under Investigation — Dr O’Malley</a:t>
            </a:r>
          </a:p>
          <a:p>
            <a:pPr marL="98425" indent="0">
              <a:lnSpc>
                <a:spcPct val="100000"/>
              </a:lnSpc>
              <a:spcBef>
                <a:spcPts val="0"/>
              </a:spcBef>
              <a:spcAft>
                <a:spcPts val="2200"/>
              </a:spcAft>
              <a:buNone/>
            </a:pPr>
            <a:r>
              <a:rPr lang="en-US" sz="2500" kern="0" dirty="0">
                <a:solidFill>
                  <a:srgbClr val="3133FF"/>
                </a:solidFill>
              </a:rPr>
              <a:t>MODULE 3: </a:t>
            </a:r>
            <a:r>
              <a:rPr lang="en-US" sz="2500" kern="0" dirty="0">
                <a:solidFill>
                  <a:schemeClr val="tx1"/>
                </a:solidFill>
              </a:rPr>
              <a:t>Role of HER2-Targeted Therapy in Advanced OC, Endometrial Cancer (EC) and Other Gynecologic Cancers — Dr Santin</a:t>
            </a:r>
          </a:p>
          <a:p>
            <a:pPr marL="98425" indent="0">
              <a:lnSpc>
                <a:spcPct val="100000"/>
              </a:lnSpc>
              <a:spcBef>
                <a:spcPts val="0"/>
              </a:spcBef>
              <a:spcAft>
                <a:spcPts val="2200"/>
              </a:spcAft>
              <a:buNone/>
            </a:pPr>
            <a:r>
              <a:rPr lang="en-US" sz="2500" kern="0" dirty="0">
                <a:solidFill>
                  <a:schemeClr val="bg1"/>
                </a:solidFill>
              </a:rPr>
              <a:t>MODULE 4: First-Line Therapy for Advanced EC — Dr Westin</a:t>
            </a:r>
          </a:p>
          <a:p>
            <a:pPr marL="98425" indent="0">
              <a:lnSpc>
                <a:spcPct val="100000"/>
              </a:lnSpc>
              <a:spcBef>
                <a:spcPts val="0"/>
              </a:spcBef>
              <a:spcAft>
                <a:spcPts val="2200"/>
              </a:spcAft>
              <a:buNone/>
            </a:pPr>
            <a:r>
              <a:rPr lang="en-US" sz="2500" kern="0" dirty="0">
                <a:solidFill>
                  <a:srgbClr val="3233FF"/>
                </a:solidFill>
              </a:rPr>
              <a:t>MODULE 5: </a:t>
            </a:r>
            <a:r>
              <a:rPr lang="en-US" sz="2500" kern="0" dirty="0">
                <a:solidFill>
                  <a:schemeClr val="tx1"/>
                </a:solidFill>
              </a:rPr>
              <a:t>Current Therapeutic Options for R/R EC; Novel Investigational Strategies for Newly Diagnosed and Recurrent Disease — Dr Salani</a:t>
            </a:r>
          </a:p>
        </p:txBody>
      </p:sp>
    </p:spTree>
    <p:extLst>
      <p:ext uri="{BB962C8B-B14F-4D97-AF65-F5344CB8AC3E}">
        <p14:creationId xmlns:p14="http://schemas.microsoft.com/office/powerpoint/2010/main" val="1279581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txBox="1">
            <a:spLocks noChangeArrowheads="1"/>
          </p:cNvSpPr>
          <p:nvPr/>
        </p:nvSpPr>
        <p:spPr bwMode="auto">
          <a:xfrm>
            <a:off x="376319" y="542989"/>
            <a:ext cx="10644607" cy="1277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12121"/>
                </a:solidFill>
                <a:effectLst/>
                <a:uLnTx/>
                <a:uFillTx/>
                <a:latin typeface="Arial" panose="020B0604020202020204" pitchFamily="34" charset="0"/>
                <a:ea typeface="ＭＳ Ｐゴシック" charset="0"/>
                <a:cs typeface="+mn-cs"/>
              </a:rPr>
              <a:t>First-Line Therapy for Advanced Endometrial Cancer </a:t>
            </a:r>
            <a:endParaRPr kumimoji="0" lang="en-US" sz="4000" b="1" i="0" u="none" strike="noStrike" kern="1200" cap="none" spc="0" normalizeH="0" baseline="0" noProof="0" dirty="0">
              <a:ln>
                <a:noFill/>
              </a:ln>
              <a:solidFill>
                <a:srgbClr val="212121"/>
              </a:solidFill>
              <a:effectLst/>
              <a:uLnTx/>
              <a:uFillTx/>
              <a:latin typeface="Calibri" panose="020F0502020204030204"/>
              <a:ea typeface="ＭＳ Ｐゴシック" charset="0"/>
              <a:cs typeface="Arial" panose="020B0604020202020204" pitchFamily="34" charset="0"/>
            </a:endParaRPr>
          </a:p>
        </p:txBody>
      </p:sp>
      <p:sp>
        <p:nvSpPr>
          <p:cNvPr id="4" name="Rectangle 3"/>
          <p:cNvSpPr txBox="1">
            <a:spLocks noChangeArrowheads="1"/>
          </p:cNvSpPr>
          <p:nvPr/>
        </p:nvSpPr>
        <p:spPr bwMode="auto">
          <a:xfrm>
            <a:off x="376319" y="2225513"/>
            <a:ext cx="7397692" cy="196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Times New Roman" charset="0"/>
              </a:rPr>
              <a:t>Shannon N. Westin, MD,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Times New Roman" charset="0"/>
              </a:rPr>
              <a:t>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Times New Roman" charset="0"/>
              </a:rPr>
              <a:t>University of Texas MD Anderson Cancer Center</a:t>
            </a:r>
          </a:p>
        </p:txBody>
      </p:sp>
    </p:spTree>
    <p:extLst>
      <p:ext uri="{BB962C8B-B14F-4D97-AF65-F5344CB8AC3E}">
        <p14:creationId xmlns:p14="http://schemas.microsoft.com/office/powerpoint/2010/main" val="1064527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D25BAC-B9C0-684A-9D36-3CCF86C7027E}"/>
              </a:ext>
            </a:extLst>
          </p:cNvPr>
          <p:cNvSpPr>
            <a:spLocks noGrp="1"/>
          </p:cNvSpPr>
          <p:nvPr>
            <p:ph idx="4294967295"/>
          </p:nvPr>
        </p:nvSpPr>
        <p:spPr>
          <a:xfrm>
            <a:off x="249623" y="776609"/>
            <a:ext cx="11350625" cy="681037"/>
          </a:xfrm>
        </p:spPr>
        <p:txBody>
          <a:bodyPr>
            <a:normAutofit fontScale="92500" lnSpcReduction="20000"/>
          </a:bodyPr>
          <a:lstStyle/>
          <a:p>
            <a:pPr marL="0" indent="0">
              <a:buNone/>
            </a:pPr>
            <a:r>
              <a:rPr lang="en-US" b="1" dirty="0"/>
              <a:t>Established carboplatin and paclitaxel as the chemotherapy backbone for patients with advanced stage or recurrent disease</a:t>
            </a:r>
          </a:p>
        </p:txBody>
      </p:sp>
      <p:sp>
        <p:nvSpPr>
          <p:cNvPr id="4" name="Title 3">
            <a:extLst>
              <a:ext uri="{FF2B5EF4-FFF2-40B4-BE49-F238E27FC236}">
                <a16:creationId xmlns:a16="http://schemas.microsoft.com/office/drawing/2014/main" id="{770A53B2-96D5-0341-B3A0-E3CE172D5203}"/>
              </a:ext>
            </a:extLst>
          </p:cNvPr>
          <p:cNvSpPr>
            <a:spLocks noGrp="1"/>
          </p:cNvSpPr>
          <p:nvPr>
            <p:ph type="title" idx="4294967295"/>
          </p:nvPr>
        </p:nvSpPr>
        <p:spPr>
          <a:xfrm>
            <a:off x="249623" y="28896"/>
            <a:ext cx="9279967" cy="914400"/>
          </a:xfrm>
        </p:spPr>
        <p:txBody>
          <a:bodyPr/>
          <a:lstStyle/>
          <a:p>
            <a:pPr algn="l"/>
            <a:r>
              <a:rPr lang="en-US" b="1" dirty="0">
                <a:solidFill>
                  <a:schemeClr val="tx1"/>
                </a:solidFill>
                <a:latin typeface="+mn-lt"/>
              </a:rPr>
              <a:t>GOG 209</a:t>
            </a:r>
          </a:p>
        </p:txBody>
      </p:sp>
      <p:pic>
        <p:nvPicPr>
          <p:cNvPr id="6" name="Picture 5">
            <a:extLst>
              <a:ext uri="{FF2B5EF4-FFF2-40B4-BE49-F238E27FC236}">
                <a16:creationId xmlns:a16="http://schemas.microsoft.com/office/drawing/2014/main" id="{0C1EE5E1-AB13-0243-84BC-1F7654AB2422}"/>
              </a:ext>
            </a:extLst>
          </p:cNvPr>
          <p:cNvPicPr>
            <a:picLocks noChangeAspect="1"/>
          </p:cNvPicPr>
          <p:nvPr/>
        </p:nvPicPr>
        <p:blipFill rotWithShape="1">
          <a:blip r:embed="rId3"/>
          <a:srcRect t="405"/>
          <a:stretch/>
        </p:blipFill>
        <p:spPr>
          <a:xfrm>
            <a:off x="445262" y="1510381"/>
            <a:ext cx="6310407" cy="2710789"/>
          </a:xfrm>
          <a:prstGeom prst="rect">
            <a:avLst/>
          </a:prstGeom>
        </p:spPr>
      </p:pic>
      <p:sp>
        <p:nvSpPr>
          <p:cNvPr id="5" name="TextBox 4">
            <a:extLst>
              <a:ext uri="{FF2B5EF4-FFF2-40B4-BE49-F238E27FC236}">
                <a16:creationId xmlns:a16="http://schemas.microsoft.com/office/drawing/2014/main" id="{886734FD-6594-DEF3-A726-30798C27EE97}"/>
              </a:ext>
            </a:extLst>
          </p:cNvPr>
          <p:cNvSpPr txBox="1"/>
          <p:nvPr/>
        </p:nvSpPr>
        <p:spPr>
          <a:xfrm>
            <a:off x="3524291" y="6474119"/>
            <a:ext cx="9341276"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prstClr>
                </a:solidFill>
                <a:effectLst/>
                <a:uLnTx/>
                <a:uFillTx/>
                <a:latin typeface="Arial" charset="0"/>
                <a:ea typeface="ＭＳ Ｐゴシック" charset="0"/>
                <a:cs typeface="+mn-cs"/>
              </a:rPr>
              <a:t>Miller DS, et al. J Clin Oncol. 2020 Nov 20;38(33):3841-3850.</a:t>
            </a:r>
          </a:p>
        </p:txBody>
      </p:sp>
      <p:sp>
        <p:nvSpPr>
          <p:cNvPr id="7" name="Content Placeholder 5">
            <a:extLst>
              <a:ext uri="{FF2B5EF4-FFF2-40B4-BE49-F238E27FC236}">
                <a16:creationId xmlns:a16="http://schemas.microsoft.com/office/drawing/2014/main" id="{9627B974-1523-3FF0-0E6C-557EF9DE0AA8}"/>
              </a:ext>
            </a:extLst>
          </p:cNvPr>
          <p:cNvSpPr txBox="1">
            <a:spLocks/>
          </p:cNvSpPr>
          <p:nvPr/>
        </p:nvSpPr>
        <p:spPr>
          <a:xfrm>
            <a:off x="249623" y="4446857"/>
            <a:ext cx="5941857" cy="2027262"/>
          </a:xfrm>
          <a:prstGeom prst="rect">
            <a:avLst/>
          </a:prstGeom>
        </p:spPr>
        <p:txBody>
          <a:bodyPr vert="horz" lIns="0" tIns="0" rIns="0" bIns="0" rtlCol="0">
            <a:noAutofit/>
          </a:bodyPr>
          <a:lstStyle>
            <a:lvl1pPr marL="342854" indent="-342854"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1pPr>
            <a:lvl2pPr marL="742852" indent="-285713"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2pPr>
            <a:lvl3pPr marL="1142850" indent="-228570" algn="l" defTabSz="457139" rtl="0" eaLnBrk="1" latinLnBrk="0" hangingPunct="1">
              <a:lnSpc>
                <a:spcPct val="90000"/>
              </a:lnSpc>
              <a:spcBef>
                <a:spcPts val="600"/>
              </a:spcBef>
              <a:spcAft>
                <a:spcPts val="800"/>
              </a:spcAft>
              <a:buClr>
                <a:srgbClr val="007DBA"/>
              </a:buClr>
              <a:buFont typeface="Arial"/>
              <a:buChar char="•"/>
              <a:defRPr sz="1800" kern="1200">
                <a:solidFill>
                  <a:srgbClr val="101D3A"/>
                </a:solidFill>
                <a:latin typeface="Arial"/>
                <a:ea typeface="+mn-ea"/>
                <a:cs typeface="+mn-cs"/>
              </a:defRPr>
            </a:lvl3pPr>
            <a:lvl4pPr marL="1599991"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4pPr>
            <a:lvl5pPr marL="2057130"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39" rtl="0" eaLnBrk="1" fontAlgn="base" latinLnBrk="0" hangingPunct="1">
              <a:lnSpc>
                <a:spcPct val="90000"/>
              </a:lnSpc>
              <a:spcBef>
                <a:spcPts val="600"/>
              </a:spcBef>
              <a:spcAft>
                <a:spcPts val="800"/>
              </a:spcAft>
              <a:buClr>
                <a:srgbClr val="007DBA"/>
              </a:buClr>
              <a:buSzTx/>
              <a:buFont typeface="Arial"/>
              <a:buNone/>
              <a:tabLst/>
              <a:defRPr/>
            </a:pPr>
            <a:r>
              <a:rPr kumimoji="0" lang="en-US" sz="1600" b="1" i="0" u="sng" strike="noStrike" kern="1200" cap="none" spc="0" normalizeH="0" baseline="0" noProof="0" dirty="0">
                <a:ln>
                  <a:noFill/>
                </a:ln>
                <a:solidFill>
                  <a:srgbClr val="101D3A"/>
                </a:solidFill>
                <a:effectLst/>
                <a:uLnTx/>
                <a:uFillTx/>
                <a:latin typeface="Arial"/>
                <a:ea typeface="+mn-ea"/>
                <a:cs typeface="+mn-cs"/>
              </a:rPr>
              <a:t>Key eligibility criteria</a:t>
            </a:r>
          </a:p>
          <a:p>
            <a:pPr marL="742852" marR="0" lvl="1" indent="-285713" algn="l" defTabSz="457139" rtl="0" eaLnBrk="1" fontAlgn="base" latinLnBrk="0" hangingPunct="1">
              <a:lnSpc>
                <a:spcPct val="90000"/>
              </a:lnSpc>
              <a:spcBef>
                <a:spcPts val="600"/>
              </a:spcBef>
              <a:spcAft>
                <a:spcPts val="800"/>
              </a:spcAft>
              <a:buClr>
                <a:srgbClr val="007DBA"/>
              </a:buClr>
              <a:buSzTx/>
              <a:buFont typeface="Arial"/>
              <a:buChar char="•"/>
              <a:tabLst/>
              <a:defRPr/>
            </a:pPr>
            <a:r>
              <a:rPr kumimoji="0" lang="en-US" sz="1600" b="0" i="0" u="none" strike="noStrike" kern="1200" cap="none" spc="0" normalizeH="0" baseline="0" noProof="0" dirty="0">
                <a:ln>
                  <a:noFill/>
                </a:ln>
                <a:solidFill>
                  <a:srgbClr val="101D3A"/>
                </a:solidFill>
                <a:effectLst/>
                <a:uLnTx/>
                <a:uFillTx/>
                <a:latin typeface="Arial"/>
                <a:ea typeface="+mn-ea"/>
                <a:cs typeface="+mn-cs"/>
              </a:rPr>
              <a:t>Stage III, Stage IV or recurrent endometrial carcinoma. </a:t>
            </a:r>
            <a:r>
              <a:rPr kumimoji="0" lang="en-US" sz="1600" b="1" i="0" u="sng" strike="noStrike" kern="1200" cap="none" spc="0" normalizeH="0" baseline="0" noProof="0" dirty="0">
                <a:ln>
                  <a:noFill/>
                </a:ln>
                <a:solidFill>
                  <a:srgbClr val="101D3A"/>
                </a:solidFill>
                <a:effectLst/>
                <a:uLnTx/>
                <a:uFillTx/>
                <a:latin typeface="Arial"/>
                <a:ea typeface="+mn-ea"/>
                <a:cs typeface="+mn-cs"/>
              </a:rPr>
              <a:t>NO mandate for measurable disease</a:t>
            </a:r>
          </a:p>
          <a:p>
            <a:pPr marL="742852" marR="0" lvl="1" indent="-285713" algn="l" defTabSz="457139" rtl="0" eaLnBrk="1" fontAlgn="base" latinLnBrk="0" hangingPunct="1">
              <a:lnSpc>
                <a:spcPct val="90000"/>
              </a:lnSpc>
              <a:spcBef>
                <a:spcPts val="600"/>
              </a:spcBef>
              <a:spcAft>
                <a:spcPts val="800"/>
              </a:spcAft>
              <a:buClr>
                <a:srgbClr val="007DBA"/>
              </a:buClr>
              <a:buSzTx/>
              <a:buFont typeface="Arial"/>
              <a:buChar char="•"/>
              <a:tabLst/>
              <a:defRPr/>
            </a:pPr>
            <a:r>
              <a:rPr kumimoji="0" lang="en-US" sz="1600" b="1" i="0" u="sng" strike="noStrike" kern="1200" cap="none" spc="0" normalizeH="0" baseline="0" noProof="0" dirty="0">
                <a:ln>
                  <a:noFill/>
                </a:ln>
                <a:solidFill>
                  <a:srgbClr val="101D3A"/>
                </a:solidFill>
                <a:effectLst/>
                <a:uLnTx/>
                <a:uFillTx/>
                <a:latin typeface="Arial"/>
                <a:ea typeface="+mn-ea"/>
                <a:cs typeface="+mn-cs"/>
              </a:rPr>
              <a:t>NO prior cytotoxic chemotherapy</a:t>
            </a:r>
            <a:r>
              <a:rPr kumimoji="0" lang="en-US" sz="1600" b="0" i="0" u="none" strike="noStrike" kern="1200" cap="none" spc="0" normalizeH="0" baseline="0" noProof="0" dirty="0">
                <a:ln>
                  <a:noFill/>
                </a:ln>
                <a:solidFill>
                  <a:srgbClr val="101D3A"/>
                </a:solidFill>
                <a:effectLst/>
                <a:uLnTx/>
                <a:uFillTx/>
                <a:latin typeface="Arial"/>
                <a:ea typeface="+mn-ea"/>
                <a:cs typeface="+mn-cs"/>
              </a:rPr>
              <a:t>, including chemotherapy used for radiation sensitization</a:t>
            </a:r>
          </a:p>
          <a:p>
            <a:pPr marL="742852" marR="0" lvl="1" indent="-285713" algn="l" defTabSz="457139" rtl="0" eaLnBrk="1" fontAlgn="base" latinLnBrk="0" hangingPunct="1">
              <a:lnSpc>
                <a:spcPct val="90000"/>
              </a:lnSpc>
              <a:spcBef>
                <a:spcPts val="600"/>
              </a:spcBef>
              <a:spcAft>
                <a:spcPts val="800"/>
              </a:spcAft>
              <a:buClr>
                <a:srgbClr val="007DBA"/>
              </a:buClr>
              <a:buSzTx/>
              <a:buFont typeface="Arial"/>
              <a:buChar char="•"/>
              <a:tabLst/>
              <a:defRPr/>
            </a:pPr>
            <a:r>
              <a:rPr kumimoji="0" lang="en-US" sz="1600" b="0" i="0" u="none" strike="noStrike" kern="1200" cap="none" spc="0" normalizeH="0" baseline="0" noProof="0" dirty="0">
                <a:ln>
                  <a:noFill/>
                </a:ln>
                <a:solidFill>
                  <a:srgbClr val="101D3A"/>
                </a:solidFill>
                <a:effectLst/>
                <a:uLnTx/>
                <a:uFillTx/>
                <a:latin typeface="Arial"/>
                <a:ea typeface="+mn-ea"/>
                <a:cs typeface="+mn-cs"/>
              </a:rPr>
              <a:t>GOG PS 0,1 or 2</a:t>
            </a:r>
          </a:p>
          <a:p>
            <a:pPr marL="742852" marR="0" lvl="1" indent="-285713" algn="l" defTabSz="457139" rtl="0" eaLnBrk="1" fontAlgn="base" latinLnBrk="0" hangingPunct="1">
              <a:lnSpc>
                <a:spcPct val="90000"/>
              </a:lnSpc>
              <a:spcBef>
                <a:spcPts val="600"/>
              </a:spcBef>
              <a:spcAft>
                <a:spcPts val="800"/>
              </a:spcAft>
              <a:buClr>
                <a:srgbClr val="007DBA"/>
              </a:buClr>
              <a:buSzTx/>
              <a:buFont typeface="Arial"/>
              <a:buChar char="•"/>
              <a:tabLst/>
              <a:defRPr/>
            </a:pPr>
            <a:endParaRPr kumimoji="0" lang="en-US" sz="1600" b="0" i="0" u="none" strike="noStrike" kern="1200" cap="none" spc="0" normalizeH="0" baseline="0" noProof="0" dirty="0">
              <a:ln>
                <a:noFill/>
              </a:ln>
              <a:solidFill>
                <a:srgbClr val="101D3A"/>
              </a:solidFill>
              <a:effectLst/>
              <a:uLnTx/>
              <a:uFillTx/>
              <a:latin typeface="Arial"/>
              <a:ea typeface="+mn-ea"/>
              <a:cs typeface="+mn-cs"/>
            </a:endParaRPr>
          </a:p>
          <a:p>
            <a:pPr marL="742852" marR="0" lvl="1" indent="-285713" algn="l" defTabSz="457139" rtl="0" eaLnBrk="1" fontAlgn="base" latinLnBrk="0" hangingPunct="1">
              <a:lnSpc>
                <a:spcPct val="90000"/>
              </a:lnSpc>
              <a:spcBef>
                <a:spcPts val="600"/>
              </a:spcBef>
              <a:spcAft>
                <a:spcPts val="800"/>
              </a:spcAft>
              <a:buClr>
                <a:srgbClr val="007DBA"/>
              </a:buClr>
              <a:buSzTx/>
              <a:buFont typeface="Arial"/>
              <a:buChar char="•"/>
              <a:tabLst/>
              <a:defRPr/>
            </a:pPr>
            <a:endParaRPr kumimoji="0" lang="en-US" sz="1600" b="0" i="0" u="none" strike="noStrike" kern="1200" cap="none" spc="0" normalizeH="0" baseline="0" noProof="0" dirty="0">
              <a:ln>
                <a:noFill/>
              </a:ln>
              <a:solidFill>
                <a:srgbClr val="101D3A"/>
              </a:solidFill>
              <a:effectLst/>
              <a:uLnTx/>
              <a:uFillTx/>
              <a:latin typeface="Arial"/>
              <a:ea typeface="+mn-ea"/>
              <a:cs typeface="+mn-cs"/>
            </a:endParaRPr>
          </a:p>
          <a:p>
            <a:pPr marL="742852" marR="0" lvl="1" indent="-285713" algn="l" defTabSz="457139" rtl="0" eaLnBrk="1" fontAlgn="base" latinLnBrk="0" hangingPunct="1">
              <a:lnSpc>
                <a:spcPct val="90000"/>
              </a:lnSpc>
              <a:spcBef>
                <a:spcPts val="600"/>
              </a:spcBef>
              <a:spcAft>
                <a:spcPts val="800"/>
              </a:spcAft>
              <a:buClr>
                <a:srgbClr val="007DBA"/>
              </a:buClr>
              <a:buSzTx/>
              <a:buFont typeface="Arial"/>
              <a:buChar char="•"/>
              <a:tabLst/>
              <a:defRPr/>
            </a:pPr>
            <a:endParaRPr kumimoji="0" lang="en-US" sz="1600" b="0" i="0" u="none" strike="noStrike" kern="1200" cap="none" spc="0" normalizeH="0" baseline="0" noProof="0" dirty="0">
              <a:ln>
                <a:noFill/>
              </a:ln>
              <a:solidFill>
                <a:srgbClr val="101D3A"/>
              </a:solidFill>
              <a:effectLst/>
              <a:uLnTx/>
              <a:uFillTx/>
              <a:latin typeface="Arial"/>
              <a:ea typeface="+mn-ea"/>
              <a:cs typeface="+mn-cs"/>
            </a:endParaRPr>
          </a:p>
          <a:p>
            <a:pPr marL="742852" marR="0" lvl="1" indent="-285713" algn="l" defTabSz="457139" rtl="0" eaLnBrk="1" fontAlgn="base" latinLnBrk="0" hangingPunct="1">
              <a:lnSpc>
                <a:spcPct val="90000"/>
              </a:lnSpc>
              <a:spcBef>
                <a:spcPts val="600"/>
              </a:spcBef>
              <a:spcAft>
                <a:spcPts val="800"/>
              </a:spcAft>
              <a:buClr>
                <a:srgbClr val="007DBA"/>
              </a:buClr>
              <a:buSzTx/>
              <a:buFont typeface="Arial"/>
              <a:buChar char="•"/>
              <a:tabLst/>
              <a:defRPr/>
            </a:pPr>
            <a:endParaRPr kumimoji="0" lang="en-US" sz="1600" b="0" i="0" u="none" strike="noStrike" kern="1200" cap="none" spc="0" normalizeH="0" baseline="0" noProof="0" dirty="0">
              <a:ln>
                <a:noFill/>
              </a:ln>
              <a:solidFill>
                <a:srgbClr val="101D3A"/>
              </a:solidFill>
              <a:effectLst/>
              <a:uLnTx/>
              <a:uFillTx/>
              <a:latin typeface="Arial"/>
              <a:ea typeface="+mn-ea"/>
              <a:cs typeface="+mn-cs"/>
            </a:endParaRPr>
          </a:p>
        </p:txBody>
      </p:sp>
      <p:pic>
        <p:nvPicPr>
          <p:cNvPr id="8" name="Picture 7" descr="Graphical user interface&#10;&#10;Description automatically generated">
            <a:extLst>
              <a:ext uri="{FF2B5EF4-FFF2-40B4-BE49-F238E27FC236}">
                <a16:creationId xmlns:a16="http://schemas.microsoft.com/office/drawing/2014/main" id="{0DAFD4B9-048E-87DB-C202-ED6174511EEC}"/>
              </a:ext>
            </a:extLst>
          </p:cNvPr>
          <p:cNvPicPr>
            <a:picLocks noChangeAspect="1"/>
          </p:cNvPicPr>
          <p:nvPr/>
        </p:nvPicPr>
        <p:blipFill>
          <a:blip r:embed="rId4"/>
          <a:stretch>
            <a:fillRect/>
          </a:stretch>
        </p:blipFill>
        <p:spPr>
          <a:xfrm>
            <a:off x="8795657" y="1320175"/>
            <a:ext cx="3099790" cy="2613462"/>
          </a:xfrm>
          <a:prstGeom prst="rect">
            <a:avLst/>
          </a:prstGeom>
        </p:spPr>
      </p:pic>
      <p:pic>
        <p:nvPicPr>
          <p:cNvPr id="9" name="Picture 8">
            <a:extLst>
              <a:ext uri="{FF2B5EF4-FFF2-40B4-BE49-F238E27FC236}">
                <a16:creationId xmlns:a16="http://schemas.microsoft.com/office/drawing/2014/main" id="{9741385E-6504-83D0-4741-1A64D594E50D}"/>
              </a:ext>
            </a:extLst>
          </p:cNvPr>
          <p:cNvPicPr>
            <a:picLocks noChangeAspect="1"/>
          </p:cNvPicPr>
          <p:nvPr/>
        </p:nvPicPr>
        <p:blipFill>
          <a:blip r:embed="rId5"/>
          <a:stretch>
            <a:fillRect/>
          </a:stretch>
        </p:blipFill>
        <p:spPr>
          <a:xfrm>
            <a:off x="8795657" y="3933637"/>
            <a:ext cx="3146720" cy="2685518"/>
          </a:xfrm>
          <a:prstGeom prst="rect">
            <a:avLst/>
          </a:prstGeom>
        </p:spPr>
      </p:pic>
      <p:sp>
        <p:nvSpPr>
          <p:cNvPr id="10" name="TextBox 9">
            <a:extLst>
              <a:ext uri="{FF2B5EF4-FFF2-40B4-BE49-F238E27FC236}">
                <a16:creationId xmlns:a16="http://schemas.microsoft.com/office/drawing/2014/main" id="{FB3BDF95-BB8F-2920-6150-1B3BA606A899}"/>
              </a:ext>
            </a:extLst>
          </p:cNvPr>
          <p:cNvSpPr txBox="1"/>
          <p:nvPr/>
        </p:nvSpPr>
        <p:spPr>
          <a:xfrm rot="16200000">
            <a:off x="7206934" y="2272627"/>
            <a:ext cx="1975991" cy="70788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mn-cs"/>
              </a:rPr>
              <a:t>Progression Free Survival</a:t>
            </a:r>
          </a:p>
        </p:txBody>
      </p:sp>
      <p:sp>
        <p:nvSpPr>
          <p:cNvPr id="11" name="TextBox 10">
            <a:extLst>
              <a:ext uri="{FF2B5EF4-FFF2-40B4-BE49-F238E27FC236}">
                <a16:creationId xmlns:a16="http://schemas.microsoft.com/office/drawing/2014/main" id="{83B1BB03-EF1D-D4F5-6A35-C2077F1E5178}"/>
              </a:ext>
            </a:extLst>
          </p:cNvPr>
          <p:cNvSpPr txBox="1"/>
          <p:nvPr/>
        </p:nvSpPr>
        <p:spPr>
          <a:xfrm rot="16200000">
            <a:off x="7489274" y="4872197"/>
            <a:ext cx="1380016" cy="70788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mn-cs"/>
              </a:rPr>
              <a:t>Overall Survival</a:t>
            </a:r>
          </a:p>
        </p:txBody>
      </p:sp>
      <p:sp>
        <p:nvSpPr>
          <p:cNvPr id="12" name="TextBox 11">
            <a:extLst>
              <a:ext uri="{FF2B5EF4-FFF2-40B4-BE49-F238E27FC236}">
                <a16:creationId xmlns:a16="http://schemas.microsoft.com/office/drawing/2014/main" id="{53812D50-66F3-AC3D-C4B6-38F788A73950}"/>
              </a:ext>
            </a:extLst>
          </p:cNvPr>
          <p:cNvSpPr txBox="1"/>
          <p:nvPr/>
        </p:nvSpPr>
        <p:spPr>
          <a:xfrm>
            <a:off x="9766853" y="2123055"/>
            <a:ext cx="1881809"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Median PFS 13.2 </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0"/>
                <a:cs typeface="+mn-cs"/>
              </a:rPr>
              <a:t>mo</a:t>
            </a:r>
            <a:endPar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 name="TextBox 2">
            <a:extLst>
              <a:ext uri="{FF2B5EF4-FFF2-40B4-BE49-F238E27FC236}">
                <a16:creationId xmlns:a16="http://schemas.microsoft.com/office/drawing/2014/main" id="{CBED97F6-5974-CCC2-828A-F6DFCE32B3B5}"/>
              </a:ext>
            </a:extLst>
          </p:cNvPr>
          <p:cNvSpPr txBox="1"/>
          <p:nvPr/>
        </p:nvSpPr>
        <p:spPr>
          <a:xfrm>
            <a:off x="577850" y="3673476"/>
            <a:ext cx="536575" cy="12065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err="1">
                <a:ln>
                  <a:noFill/>
                </a:ln>
                <a:solidFill>
                  <a:prstClr val="black"/>
                </a:solidFill>
                <a:effectLst/>
                <a:uLnTx/>
                <a:uFillTx/>
                <a:latin typeface="Calibri" panose="020F0502020204030204"/>
                <a:ea typeface="+mn-ea"/>
                <a:cs typeface="+mn-cs"/>
              </a:rPr>
              <a:t>Pegfilgrastim</a:t>
            </a:r>
            <a:endParaRPr kumimoji="0" lang="en-US" sz="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8312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7CAFAC-59D9-224D-9FB2-E5020D022132}"/>
              </a:ext>
            </a:extLst>
          </p:cNvPr>
          <p:cNvSpPr>
            <a:spLocks noGrp="1"/>
          </p:cNvSpPr>
          <p:nvPr>
            <p:ph type="title" idx="4294967295"/>
          </p:nvPr>
        </p:nvSpPr>
        <p:spPr>
          <a:xfrm>
            <a:off x="0" y="26988"/>
            <a:ext cx="11371263" cy="914400"/>
          </a:xfrm>
        </p:spPr>
        <p:txBody>
          <a:bodyPr>
            <a:normAutofit/>
          </a:bodyPr>
          <a:lstStyle/>
          <a:p>
            <a:r>
              <a:rPr lang="en-US" sz="3600" b="1" dirty="0">
                <a:solidFill>
                  <a:schemeClr val="tx1"/>
                </a:solidFill>
                <a:latin typeface="+mn-lt"/>
                <a:cs typeface="Arial" panose="020B0604020202020204" pitchFamily="34" charset="0"/>
              </a:rPr>
              <a:t>Shifting the Paradigm: Lumping to Splitting</a:t>
            </a:r>
          </a:p>
        </p:txBody>
      </p:sp>
      <p:pic>
        <p:nvPicPr>
          <p:cNvPr id="5" name="Picture 267" descr="nature12113-f2">
            <a:extLst>
              <a:ext uri="{FF2B5EF4-FFF2-40B4-BE49-F238E27FC236}">
                <a16:creationId xmlns:a16="http://schemas.microsoft.com/office/drawing/2014/main" id="{A3539DB2-D085-594D-8677-8432E9B214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3340" y="1385466"/>
            <a:ext cx="9952552" cy="50308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42">
            <a:extLst>
              <a:ext uri="{FF2B5EF4-FFF2-40B4-BE49-F238E27FC236}">
                <a16:creationId xmlns:a16="http://schemas.microsoft.com/office/drawing/2014/main" id="{5DA0AC71-212A-BA49-BDCD-317D2AED117F}"/>
              </a:ext>
            </a:extLst>
          </p:cNvPr>
          <p:cNvSpPr>
            <a:spLocks noChangeArrowheads="1"/>
          </p:cNvSpPr>
          <p:nvPr/>
        </p:nvSpPr>
        <p:spPr bwMode="auto">
          <a:xfrm>
            <a:off x="4357512" y="6416284"/>
            <a:ext cx="3763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GB"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G Getz </a:t>
            </a:r>
            <a:r>
              <a:rPr kumimoji="0" lang="en-GB" altLang="en-US" sz="16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GB"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en-US" sz="1600" b="0" i="1" u="none" strike="noStrike" kern="1200" cap="none" spc="0" normalizeH="0" baseline="0" noProof="0" dirty="0">
                <a:ln>
                  <a:noFill/>
                </a:ln>
                <a:solidFill>
                  <a:prstClr val="black"/>
                </a:solidFill>
                <a:effectLst/>
                <a:uLnTx/>
                <a:uFillTx/>
                <a:latin typeface="Calibri" panose="020F0502020204030204"/>
                <a:ea typeface="+mn-ea"/>
                <a:cs typeface="+mn-cs"/>
              </a:rPr>
              <a:t>Nature</a:t>
            </a:r>
            <a:r>
              <a:rPr kumimoji="0" lang="en-GB"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497</a:t>
            </a:r>
            <a:r>
              <a:rPr kumimoji="0" lang="en-GB"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67-73</a:t>
            </a:r>
            <a:r>
              <a:rPr kumimoji="0" lang="en-GB"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(2013)</a:t>
            </a:r>
            <a:endParaRPr kumimoji="0" lang="en-US" altLang="en-US"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7" name="Straight Connector 6">
            <a:extLst>
              <a:ext uri="{FF2B5EF4-FFF2-40B4-BE49-F238E27FC236}">
                <a16:creationId xmlns:a16="http://schemas.microsoft.com/office/drawing/2014/main" id="{005EDD5F-FFF4-7F4A-A031-DBDF8CC45553}"/>
              </a:ext>
            </a:extLst>
          </p:cNvPr>
          <p:cNvCxnSpPr>
            <a:cxnSpLocks/>
          </p:cNvCxnSpPr>
          <p:nvPr/>
        </p:nvCxnSpPr>
        <p:spPr>
          <a:xfrm>
            <a:off x="5056553" y="1218179"/>
            <a:ext cx="0" cy="6184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ight Arrow 8">
            <a:extLst>
              <a:ext uri="{FF2B5EF4-FFF2-40B4-BE49-F238E27FC236}">
                <a16:creationId xmlns:a16="http://schemas.microsoft.com/office/drawing/2014/main" id="{B22117F7-A366-B143-B2BE-3B96AA6027A9}"/>
              </a:ext>
            </a:extLst>
          </p:cNvPr>
          <p:cNvSpPr/>
          <p:nvPr/>
        </p:nvSpPr>
        <p:spPr>
          <a:xfrm>
            <a:off x="5170042" y="1585810"/>
            <a:ext cx="5765849" cy="893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Right Arrow 9">
            <a:extLst>
              <a:ext uri="{FF2B5EF4-FFF2-40B4-BE49-F238E27FC236}">
                <a16:creationId xmlns:a16="http://schemas.microsoft.com/office/drawing/2014/main" id="{62D8537A-29A6-7243-B78A-9CC70758DCF8}"/>
              </a:ext>
            </a:extLst>
          </p:cNvPr>
          <p:cNvSpPr/>
          <p:nvPr/>
        </p:nvSpPr>
        <p:spPr>
          <a:xfrm rot="10800000">
            <a:off x="1659252" y="1571446"/>
            <a:ext cx="3340557" cy="103733"/>
          </a:xfrm>
          <a:prstGeom prst="rightArrow">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FED1C486-E934-434F-80FF-12BE475EBD77}"/>
              </a:ext>
            </a:extLst>
          </p:cNvPr>
          <p:cNvSpPr txBox="1"/>
          <p:nvPr/>
        </p:nvSpPr>
        <p:spPr>
          <a:xfrm>
            <a:off x="1027408" y="923801"/>
            <a:ext cx="4373392" cy="461665"/>
          </a:xfrm>
          <a:prstGeom prst="rect">
            <a:avLst/>
          </a:prstGeom>
          <a:noFill/>
        </p:spPr>
        <p:txBody>
          <a:bodyPr wrap="square" rtlCol="0">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a:ea typeface="+mn-ea"/>
                <a:cs typeface="+mn-cs"/>
              </a:rPr>
              <a:t>Immunologically Responsive</a:t>
            </a:r>
          </a:p>
        </p:txBody>
      </p:sp>
      <p:sp>
        <p:nvSpPr>
          <p:cNvPr id="12" name="TextBox 11">
            <a:extLst>
              <a:ext uri="{FF2B5EF4-FFF2-40B4-BE49-F238E27FC236}">
                <a16:creationId xmlns:a16="http://schemas.microsoft.com/office/drawing/2014/main" id="{F7733FB9-0121-9546-8661-7995637F7EB6}"/>
              </a:ext>
            </a:extLst>
          </p:cNvPr>
          <p:cNvSpPr txBox="1"/>
          <p:nvPr/>
        </p:nvSpPr>
        <p:spPr>
          <a:xfrm>
            <a:off x="5170042" y="923801"/>
            <a:ext cx="4952401" cy="461665"/>
          </a:xfrm>
          <a:prstGeom prst="rect">
            <a:avLst/>
          </a:prstGeom>
          <a:noFill/>
        </p:spPr>
        <p:txBody>
          <a:bodyPr wrap="square" rtlCol="0">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Immunologically Non-Responsive</a:t>
            </a:r>
          </a:p>
        </p:txBody>
      </p:sp>
    </p:spTree>
    <p:extLst>
      <p:ext uri="{BB962C8B-B14F-4D97-AF65-F5344CB8AC3E}">
        <p14:creationId xmlns:p14="http://schemas.microsoft.com/office/powerpoint/2010/main" val="38001378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0A0652-8D66-C981-909D-2B58ED3D443A}"/>
              </a:ext>
            </a:extLst>
          </p:cNvPr>
          <p:cNvSpPr/>
          <p:nvPr/>
        </p:nvSpPr>
        <p:spPr>
          <a:xfrm>
            <a:off x="7790397" y="1886897"/>
            <a:ext cx="272813" cy="4001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19">
            <a:extLst>
              <a:ext uri="{FF2B5EF4-FFF2-40B4-BE49-F238E27FC236}">
                <a16:creationId xmlns:a16="http://schemas.microsoft.com/office/drawing/2014/main" id="{F5A5CEC4-C034-928F-5DA1-271CCCC21E70}"/>
              </a:ext>
            </a:extLst>
          </p:cNvPr>
          <p:cNvSpPr txBox="1"/>
          <p:nvPr/>
        </p:nvSpPr>
        <p:spPr>
          <a:xfrm>
            <a:off x="7349028" y="6350169"/>
            <a:ext cx="4611550" cy="507831"/>
          </a:xfrm>
          <a:prstGeom prst="rect">
            <a:avLst/>
          </a:prstGeom>
          <a:solidFill>
            <a:schemeClr val="lt1"/>
          </a:solid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1.Levine DA, et al. </a:t>
            </a:r>
            <a:r>
              <a:rPr kumimoji="0" lang="en-GB" sz="9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Nature.</a:t>
            </a: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2013;497:67–73. doi:10.1038/nature12113; 2. </a:t>
            </a:r>
            <a:r>
              <a:rPr kumimoji="0" lang="en-US" sz="900" b="0" i="0" u="none" strike="noStrike" kern="1200" cap="none" spc="-5"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Kommoss</a:t>
            </a:r>
            <a:r>
              <a:rPr kumimoji="0" lang="en-US" sz="900" b="0" i="0" u="none" strike="noStrike" kern="1200" cap="none" spc="-5"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 </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et al. </a:t>
            </a:r>
            <a:r>
              <a:rPr kumimoji="0" lang="en-US" sz="900" b="0" i="1" u="none" strike="noStrike" kern="1200" cap="none" spc="-5"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Annals </a:t>
            </a:r>
            <a:r>
              <a:rPr kumimoji="0" lang="en-US" sz="9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a:t>
            </a:r>
            <a:r>
              <a:rPr kumimoji="0" lang="en-US" sz="900" b="0" i="1" u="none" strike="noStrike" kern="1200" cap="none" spc="-5"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Oncology. </a:t>
            </a:r>
            <a:r>
              <a:rPr kumimoji="0" lang="en-US" sz="900" b="0" i="0" u="none" strike="noStrike" kern="1200" cap="none" spc="-5"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2018;</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29:</a:t>
            </a:r>
            <a:r>
              <a:rPr kumimoji="0" lang="en-US" sz="900" b="0" i="0" u="none" strike="noStrike" kern="1200" cap="none" spc="-11"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1180–1188</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es-E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León-Castillo A, et al. </a:t>
            </a:r>
            <a:r>
              <a:rPr kumimoji="0" lang="es-ES" sz="9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a:t>
            </a:r>
            <a:r>
              <a:rPr kumimoji="0" lang="es-E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4. </a:t>
            </a: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Cosgrove CM, et al. </a:t>
            </a:r>
            <a:r>
              <a:rPr kumimoji="0" lang="en-GB" sz="9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Gynecol</a:t>
            </a:r>
            <a:r>
              <a:rPr kumimoji="0" lang="en-GB" sz="9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Oncol. </a:t>
            </a: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2018;148:174–180.</a:t>
            </a: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5">
            <a:extLst>
              <a:ext uri="{FF2B5EF4-FFF2-40B4-BE49-F238E27FC236}">
                <a16:creationId xmlns:a16="http://schemas.microsoft.com/office/drawing/2014/main" id="{B6D525BC-6CBF-AEB6-3552-43E6EA3BF0D2}"/>
              </a:ext>
            </a:extLst>
          </p:cNvPr>
          <p:cNvSpPr txBox="1"/>
          <p:nvPr/>
        </p:nvSpPr>
        <p:spPr>
          <a:xfrm>
            <a:off x="4700242" y="3689213"/>
            <a:ext cx="2779776" cy="402336"/>
          </a:xfrm>
          <a:prstGeom prst="rect">
            <a:avLst/>
          </a:prstGeom>
          <a:solidFill>
            <a:srgbClr val="830051"/>
          </a:solidFill>
        </p:spPr>
        <p:txBody>
          <a:bodyPr wrap="square" lIns="0" tIns="0" rIns="0" bIns="0" rtlCol="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600" cap="none" spc="31" normalizeH="0" baseline="0" noProof="0">
                <a:ln>
                  <a:noFill/>
                </a:ln>
                <a:solidFill>
                  <a:prstClr val="white"/>
                </a:solidFill>
                <a:effectLst/>
                <a:uLnTx/>
                <a:uFillTx/>
                <a:latin typeface="Calibri" panose="020F0502020204030204"/>
                <a:ea typeface="MS PGothic" panose="020B0600070205080204" pitchFamily="34" charset="-128"/>
                <a:cs typeface="+mn-cs"/>
              </a:rPr>
              <a:t>ProMisE</a:t>
            </a:r>
            <a:r>
              <a:rPr kumimoji="0" lang="en-US" sz="2000" b="1" i="0" u="none" strike="noStrike" kern="600" cap="none" spc="31" normalizeH="0" baseline="30000" noProof="0">
                <a:ln>
                  <a:noFill/>
                </a:ln>
                <a:solidFill>
                  <a:prstClr val="white"/>
                </a:solidFill>
                <a:effectLst/>
                <a:uLnTx/>
                <a:uFillTx/>
                <a:latin typeface="Calibri" panose="020F0502020204030204"/>
                <a:ea typeface="MS PGothic" panose="020B0600070205080204" pitchFamily="34" charset="-128"/>
                <a:cs typeface="+mn-cs"/>
              </a:rPr>
              <a:t>2</a:t>
            </a:r>
            <a:endParaRPr kumimoji="0" lang="en-US" sz="2000" b="1" i="0" u="none" strike="noStrike" kern="600" cap="none" spc="31" normalizeH="0" baseline="0" noProof="0">
              <a:ln>
                <a:noFill/>
              </a:ln>
              <a:solidFill>
                <a:prstClr val="white"/>
              </a:solidFill>
              <a:effectLst/>
              <a:uLnTx/>
              <a:uFillTx/>
              <a:latin typeface="Calibri" panose="020F0502020204030204"/>
              <a:ea typeface="MS PGothic" panose="020B0600070205080204" pitchFamily="34" charset="-128"/>
              <a:cs typeface="+mn-cs"/>
            </a:endParaRPr>
          </a:p>
        </p:txBody>
      </p:sp>
      <p:sp>
        <p:nvSpPr>
          <p:cNvPr id="10" name="TextBox 7">
            <a:extLst>
              <a:ext uri="{FF2B5EF4-FFF2-40B4-BE49-F238E27FC236}">
                <a16:creationId xmlns:a16="http://schemas.microsoft.com/office/drawing/2014/main" id="{2B48C4E2-DE10-250B-7734-EA1D121A3962}"/>
              </a:ext>
            </a:extLst>
          </p:cNvPr>
          <p:cNvSpPr txBox="1"/>
          <p:nvPr/>
        </p:nvSpPr>
        <p:spPr>
          <a:xfrm>
            <a:off x="4700242" y="747860"/>
            <a:ext cx="2779776" cy="400110"/>
          </a:xfrm>
          <a:prstGeom prst="rect">
            <a:avLst/>
          </a:prstGeom>
          <a:solidFill>
            <a:srgbClr val="83005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S PGothic" panose="020B0600070205080204" pitchFamily="34" charset="-128"/>
                <a:cs typeface="+mn-cs"/>
              </a:rPr>
              <a:t>TCGA</a:t>
            </a:r>
            <a:r>
              <a:rPr kumimoji="0" lang="en-US" sz="2000" b="1" i="0" u="none" strike="noStrike" kern="1200" cap="none" spc="0" normalizeH="0" baseline="30000" noProof="0">
                <a:ln>
                  <a:noFill/>
                </a:ln>
                <a:solidFill>
                  <a:prstClr val="white"/>
                </a:solidFill>
                <a:effectLst/>
                <a:uLnTx/>
                <a:uFillTx/>
                <a:latin typeface="Calibri" panose="020F0502020204030204"/>
                <a:ea typeface="MS PGothic" panose="020B0600070205080204" pitchFamily="34" charset="-128"/>
                <a:cs typeface="+mn-cs"/>
              </a:rPr>
              <a:t>1</a:t>
            </a:r>
            <a:endParaRPr kumimoji="0" lang="en-US" sz="2000" b="1" i="0" u="none" strike="noStrike" kern="1200" cap="none" spc="0" normalizeH="0" baseline="0" noProof="0">
              <a:ln>
                <a:noFill/>
              </a:ln>
              <a:solidFill>
                <a:prstClr val="white"/>
              </a:solidFill>
              <a:effectLst/>
              <a:uLnTx/>
              <a:uFillTx/>
              <a:latin typeface="Calibri" panose="020F0502020204030204"/>
              <a:ea typeface="MS PGothic" panose="020B0600070205080204" pitchFamily="34" charset="-128"/>
              <a:cs typeface="+mn-cs"/>
            </a:endParaRPr>
          </a:p>
        </p:txBody>
      </p:sp>
      <p:sp>
        <p:nvSpPr>
          <p:cNvPr id="11" name="TextBox 12">
            <a:extLst>
              <a:ext uri="{FF2B5EF4-FFF2-40B4-BE49-F238E27FC236}">
                <a16:creationId xmlns:a16="http://schemas.microsoft.com/office/drawing/2014/main" id="{BD8D073C-BE06-3143-A54C-A93B668C279C}"/>
              </a:ext>
            </a:extLst>
          </p:cNvPr>
          <p:cNvSpPr txBox="1"/>
          <p:nvPr/>
        </p:nvSpPr>
        <p:spPr>
          <a:xfrm>
            <a:off x="166658" y="90986"/>
            <a:ext cx="10987827" cy="707886"/>
          </a:xfrm>
          <a:prstGeom prst="rect">
            <a:avLst/>
          </a:prstGeom>
          <a:noFill/>
        </p:spPr>
        <p:txBody>
          <a:bodyPr wrap="square">
            <a:spAutoFit/>
          </a:bodyP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The Tipping Point: Bringing Biology Into the Clinic</a:t>
            </a:r>
          </a:p>
        </p:txBody>
      </p:sp>
      <p:grpSp>
        <p:nvGrpSpPr>
          <p:cNvPr id="20" name="Group 19">
            <a:extLst>
              <a:ext uri="{FF2B5EF4-FFF2-40B4-BE49-F238E27FC236}">
                <a16:creationId xmlns:a16="http://schemas.microsoft.com/office/drawing/2014/main" id="{E385EE57-E019-55AC-E9B8-BF232C1A78B9}"/>
              </a:ext>
            </a:extLst>
          </p:cNvPr>
          <p:cNvGrpSpPr/>
          <p:nvPr/>
        </p:nvGrpSpPr>
        <p:grpSpPr>
          <a:xfrm>
            <a:off x="231421" y="1028300"/>
            <a:ext cx="4158442" cy="4529818"/>
            <a:chOff x="672126" y="1146614"/>
            <a:chExt cx="3332570" cy="4529818"/>
          </a:xfrm>
        </p:grpSpPr>
        <p:pic>
          <p:nvPicPr>
            <p:cNvPr id="12" name="Picture 6">
              <a:extLst>
                <a:ext uri="{FF2B5EF4-FFF2-40B4-BE49-F238E27FC236}">
                  <a16:creationId xmlns:a16="http://schemas.microsoft.com/office/drawing/2014/main" id="{0B755BAD-2A50-608A-2A6F-7A9B7D04939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82623" y="1146614"/>
              <a:ext cx="3322073" cy="2770545"/>
            </a:xfrm>
            <a:prstGeom prst="rect">
              <a:avLst/>
            </a:prstGeom>
          </p:spPr>
        </p:pic>
        <p:pic>
          <p:nvPicPr>
            <p:cNvPr id="13" name="Picture 7">
              <a:extLst>
                <a:ext uri="{FF2B5EF4-FFF2-40B4-BE49-F238E27FC236}">
                  <a16:creationId xmlns:a16="http://schemas.microsoft.com/office/drawing/2014/main" id="{F8494D5B-A6A4-26A8-ADC0-15661224F3C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72126" y="4464790"/>
              <a:ext cx="3315083" cy="1211642"/>
            </a:xfrm>
            <a:prstGeom prst="rect">
              <a:avLst/>
            </a:prstGeom>
          </p:spPr>
        </p:pic>
        <p:sp>
          <p:nvSpPr>
            <p:cNvPr id="14" name="Flecha derecha 13">
              <a:extLst>
                <a:ext uri="{FF2B5EF4-FFF2-40B4-BE49-F238E27FC236}">
                  <a16:creationId xmlns:a16="http://schemas.microsoft.com/office/drawing/2014/main" id="{3134AC22-60F0-4A84-C29F-619AECDA4ACF}"/>
                </a:ext>
              </a:extLst>
            </p:cNvPr>
            <p:cNvSpPr/>
            <p:nvPr/>
          </p:nvSpPr>
          <p:spPr>
            <a:xfrm rot="5400000">
              <a:off x="1936885" y="3779312"/>
              <a:ext cx="693929" cy="917079"/>
            </a:xfrm>
            <a:prstGeom prst="rightArrow">
              <a:avLst/>
            </a:prstGeom>
            <a:solidFill>
              <a:srgbClr val="002060"/>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1E325F"/>
                </a:solidFill>
                <a:effectLst/>
                <a:uLnTx/>
                <a:uFillTx/>
                <a:latin typeface="Arial"/>
                <a:ea typeface="MS PGothic" panose="020B0600070205080204" pitchFamily="34" charset="-128"/>
                <a:cs typeface="+mn-cs"/>
              </a:endParaRPr>
            </a:p>
          </p:txBody>
        </p:sp>
      </p:grpSp>
      <p:sp>
        <p:nvSpPr>
          <p:cNvPr id="22" name="CuadroTexto 21">
            <a:extLst>
              <a:ext uri="{FF2B5EF4-FFF2-40B4-BE49-F238E27FC236}">
                <a16:creationId xmlns:a16="http://schemas.microsoft.com/office/drawing/2014/main" id="{BB3D2E73-F012-9F58-6FD0-14546DD89193}"/>
              </a:ext>
            </a:extLst>
          </p:cNvPr>
          <p:cNvSpPr txBox="1"/>
          <p:nvPr/>
        </p:nvSpPr>
        <p:spPr>
          <a:xfrm>
            <a:off x="8548540" y="1427362"/>
            <a:ext cx="2782915" cy="400110"/>
          </a:xfrm>
          <a:prstGeom prst="rect">
            <a:avLst/>
          </a:prstGeom>
          <a:solidFill>
            <a:srgbClr val="830051"/>
          </a:solidFill>
        </p:spPr>
        <p:txBody>
          <a:bodyPr wrap="squar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rPr>
              <a:t>PORTEC-3</a:t>
            </a:r>
            <a:r>
              <a:rPr kumimoji="0" lang="en-US" sz="2000" b="1" i="0" u="none" strike="noStrike" kern="1200" cap="none" spc="0" normalizeH="0" baseline="30000" noProof="0">
                <a:ln>
                  <a:noFill/>
                </a:ln>
                <a:solidFill>
                  <a:srgbClr val="FFFFFF"/>
                </a:solidFill>
                <a:effectLst/>
                <a:uLnTx/>
                <a:uFillTx/>
                <a:latin typeface="Calibri" panose="020F0502020204030204" pitchFamily="34" charset="0"/>
                <a:ea typeface="MS PGothic" panose="020B0600070205080204" pitchFamily="34" charset="-128"/>
                <a:cs typeface="+mn-cs"/>
              </a:rPr>
              <a:t>3</a:t>
            </a:r>
            <a:r>
              <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rPr>
              <a:t> </a:t>
            </a:r>
          </a:p>
        </p:txBody>
      </p:sp>
      <p:pic>
        <p:nvPicPr>
          <p:cNvPr id="17" name="Picture 2">
            <a:extLst>
              <a:ext uri="{FF2B5EF4-FFF2-40B4-BE49-F238E27FC236}">
                <a16:creationId xmlns:a16="http://schemas.microsoft.com/office/drawing/2014/main" id="{9A402C05-6832-7A2C-FCA7-E1C6E572A5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0922" y="1306396"/>
            <a:ext cx="3090155"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09CDDC16-2728-4F15-FA2E-EBCE8F8A6C90}"/>
              </a:ext>
            </a:extLst>
          </p:cNvPr>
          <p:cNvPicPr>
            <a:picLocks noChangeAspect="1"/>
          </p:cNvPicPr>
          <p:nvPr/>
        </p:nvPicPr>
        <p:blipFill>
          <a:blip r:embed="rId8"/>
          <a:stretch>
            <a:fillRect/>
          </a:stretch>
        </p:blipFill>
        <p:spPr>
          <a:xfrm>
            <a:off x="4681839" y="4117952"/>
            <a:ext cx="2686425" cy="2495898"/>
          </a:xfrm>
          <a:prstGeom prst="rect">
            <a:avLst/>
          </a:prstGeom>
        </p:spPr>
      </p:pic>
      <p:pic>
        <p:nvPicPr>
          <p:cNvPr id="26" name="Picture 25">
            <a:extLst>
              <a:ext uri="{FF2B5EF4-FFF2-40B4-BE49-F238E27FC236}">
                <a16:creationId xmlns:a16="http://schemas.microsoft.com/office/drawing/2014/main" id="{075DD426-A782-49B8-9160-E40A88625FDE}"/>
              </a:ext>
            </a:extLst>
          </p:cNvPr>
          <p:cNvPicPr>
            <a:picLocks noChangeAspect="1"/>
          </p:cNvPicPr>
          <p:nvPr/>
        </p:nvPicPr>
        <p:blipFill>
          <a:blip r:embed="rId9"/>
          <a:stretch>
            <a:fillRect/>
          </a:stretch>
        </p:blipFill>
        <p:spPr>
          <a:xfrm>
            <a:off x="7480018" y="1705580"/>
            <a:ext cx="4480560" cy="4159679"/>
          </a:xfrm>
          <a:prstGeom prst="rect">
            <a:avLst/>
          </a:prstGeom>
        </p:spPr>
      </p:pic>
    </p:spTree>
    <p:extLst>
      <p:ext uri="{BB962C8B-B14F-4D97-AF65-F5344CB8AC3E}">
        <p14:creationId xmlns:p14="http://schemas.microsoft.com/office/powerpoint/2010/main" val="402807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98ACBB-80D8-051F-83EA-4A360471B1A7}"/>
              </a:ext>
            </a:extLst>
          </p:cNvPr>
          <p:cNvSpPr>
            <a:spLocks noGrp="1"/>
          </p:cNvSpPr>
          <p:nvPr>
            <p:ph type="title" idx="4294967295"/>
          </p:nvPr>
        </p:nvSpPr>
        <p:spPr>
          <a:xfrm>
            <a:off x="62250" y="36761"/>
            <a:ext cx="12169468" cy="914400"/>
          </a:xfrm>
        </p:spPr>
        <p:txBody>
          <a:bodyPr>
            <a:noAutofit/>
          </a:bodyPr>
          <a:lstStyle/>
          <a:p>
            <a:r>
              <a:rPr lang="en-US" sz="3600" b="1" dirty="0">
                <a:solidFill>
                  <a:schemeClr val="tx1"/>
                </a:solidFill>
                <a:latin typeface="+mn-lt"/>
              </a:rPr>
              <a:t>Rationale for Combinatorial Approach with Chemo + IO</a:t>
            </a:r>
          </a:p>
        </p:txBody>
      </p:sp>
      <p:sp>
        <p:nvSpPr>
          <p:cNvPr id="5" name="Arrow: Right 4">
            <a:extLst>
              <a:ext uri="{FF2B5EF4-FFF2-40B4-BE49-F238E27FC236}">
                <a16:creationId xmlns:a16="http://schemas.microsoft.com/office/drawing/2014/main" id="{77545115-4885-B9F3-57F0-29BD47FA0740}"/>
              </a:ext>
            </a:extLst>
          </p:cNvPr>
          <p:cNvSpPr/>
          <p:nvPr/>
        </p:nvSpPr>
        <p:spPr bwMode="auto">
          <a:xfrm rot="5400000">
            <a:off x="5349965" y="3684189"/>
            <a:ext cx="1594039" cy="201033"/>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err="1">
              <a:ln>
                <a:noFill/>
              </a:ln>
              <a:solidFill>
                <a:srgbClr val="000000"/>
              </a:solidFill>
              <a:effectLst/>
              <a:uLnTx/>
              <a:uFillTx/>
              <a:latin typeface="GSK Precision" pitchFamily="50" charset="0"/>
              <a:ea typeface="+mn-ea"/>
              <a:cs typeface="Noto Sans"/>
            </a:endParaRPr>
          </a:p>
        </p:txBody>
      </p:sp>
      <p:sp>
        <p:nvSpPr>
          <p:cNvPr id="6" name="Subtitle 1">
            <a:extLst>
              <a:ext uri="{FF2B5EF4-FFF2-40B4-BE49-F238E27FC236}">
                <a16:creationId xmlns:a16="http://schemas.microsoft.com/office/drawing/2014/main" id="{4DD3C3CB-AF48-75C3-1907-ACEBF58616B6}"/>
              </a:ext>
            </a:extLst>
          </p:cNvPr>
          <p:cNvSpPr txBox="1">
            <a:spLocks/>
          </p:cNvSpPr>
          <p:nvPr/>
        </p:nvSpPr>
        <p:spPr>
          <a:xfrm>
            <a:off x="7704121" y="2350122"/>
            <a:ext cx="1434709" cy="326138"/>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GSK Precision" pitchFamily="50" charset="0"/>
                <a:ea typeface="+mn-ea"/>
                <a:cs typeface="Noto Sans"/>
              </a:rPr>
              <a:t>MDSC </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GSK Precision" pitchFamily="50" charset="0"/>
                <a:ea typeface="+mn-ea"/>
                <a:cs typeface="Noto Sans"/>
              </a:rPr>
              <a:t>depletion</a:t>
            </a:r>
          </a:p>
        </p:txBody>
      </p:sp>
      <p:sp>
        <p:nvSpPr>
          <p:cNvPr id="7" name="Subtitle 1">
            <a:extLst>
              <a:ext uri="{FF2B5EF4-FFF2-40B4-BE49-F238E27FC236}">
                <a16:creationId xmlns:a16="http://schemas.microsoft.com/office/drawing/2014/main" id="{83A72A7B-C242-8384-7FA2-FE3BE3E16F79}"/>
              </a:ext>
            </a:extLst>
          </p:cNvPr>
          <p:cNvSpPr txBox="1">
            <a:spLocks/>
          </p:cNvSpPr>
          <p:nvPr/>
        </p:nvSpPr>
        <p:spPr>
          <a:xfrm>
            <a:off x="7702480" y="2350122"/>
            <a:ext cx="1434709" cy="326138"/>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GSK Precision" pitchFamily="50" charset="0"/>
                <a:ea typeface="+mn-ea"/>
                <a:cs typeface="Noto Sans"/>
              </a:rPr>
              <a:t>MDSC </a:t>
            </a:r>
          </a:p>
        </p:txBody>
      </p:sp>
      <p:grpSp>
        <p:nvGrpSpPr>
          <p:cNvPr id="8" name="Group 7">
            <a:extLst>
              <a:ext uri="{FF2B5EF4-FFF2-40B4-BE49-F238E27FC236}">
                <a16:creationId xmlns:a16="http://schemas.microsoft.com/office/drawing/2014/main" id="{F6D18476-EFE6-3ECD-7C76-D6C22BF13BE3}"/>
              </a:ext>
            </a:extLst>
          </p:cNvPr>
          <p:cNvGrpSpPr/>
          <p:nvPr/>
        </p:nvGrpSpPr>
        <p:grpSpPr>
          <a:xfrm rot="10800000">
            <a:off x="4302223" y="2596293"/>
            <a:ext cx="1329293" cy="968878"/>
            <a:chOff x="6848983" y="3240606"/>
            <a:chExt cx="1329293" cy="801734"/>
          </a:xfrm>
        </p:grpSpPr>
        <p:sp>
          <p:nvSpPr>
            <p:cNvPr id="9" name="Arrow: Right 8">
              <a:extLst>
                <a:ext uri="{FF2B5EF4-FFF2-40B4-BE49-F238E27FC236}">
                  <a16:creationId xmlns:a16="http://schemas.microsoft.com/office/drawing/2014/main" id="{037877DE-5B6A-4AD8-753C-C101B8496EB8}"/>
                </a:ext>
              </a:extLst>
            </p:cNvPr>
            <p:cNvSpPr/>
            <p:nvPr/>
          </p:nvSpPr>
          <p:spPr bwMode="auto">
            <a:xfrm rot="20201779">
              <a:off x="6848983" y="3240606"/>
              <a:ext cx="1319047" cy="201033"/>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err="1">
                <a:ln>
                  <a:noFill/>
                </a:ln>
                <a:solidFill>
                  <a:srgbClr val="000000"/>
                </a:solidFill>
                <a:effectLst/>
                <a:uLnTx/>
                <a:uFillTx/>
                <a:latin typeface="GSK Precision" pitchFamily="50" charset="0"/>
                <a:ea typeface="+mn-ea"/>
                <a:cs typeface="Noto Sans"/>
              </a:endParaRPr>
            </a:p>
          </p:txBody>
        </p:sp>
        <p:sp>
          <p:nvSpPr>
            <p:cNvPr id="10" name="Arrow: Right 9">
              <a:extLst>
                <a:ext uri="{FF2B5EF4-FFF2-40B4-BE49-F238E27FC236}">
                  <a16:creationId xmlns:a16="http://schemas.microsoft.com/office/drawing/2014/main" id="{0852B7A9-3764-9597-7C98-DD334B4125E6}"/>
                </a:ext>
              </a:extLst>
            </p:cNvPr>
            <p:cNvSpPr/>
            <p:nvPr/>
          </p:nvSpPr>
          <p:spPr bwMode="auto">
            <a:xfrm rot="1161519">
              <a:off x="6859229" y="3841307"/>
              <a:ext cx="1319047" cy="201033"/>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err="1">
                <a:ln>
                  <a:noFill/>
                </a:ln>
                <a:solidFill>
                  <a:srgbClr val="000000"/>
                </a:solidFill>
                <a:effectLst/>
                <a:uLnTx/>
                <a:uFillTx/>
                <a:latin typeface="GSK Precision" pitchFamily="50" charset="0"/>
                <a:ea typeface="+mn-ea"/>
                <a:cs typeface="Noto Sans"/>
              </a:endParaRPr>
            </a:p>
          </p:txBody>
        </p:sp>
      </p:grpSp>
      <p:grpSp>
        <p:nvGrpSpPr>
          <p:cNvPr id="11" name="Group 10">
            <a:extLst>
              <a:ext uri="{FF2B5EF4-FFF2-40B4-BE49-F238E27FC236}">
                <a16:creationId xmlns:a16="http://schemas.microsoft.com/office/drawing/2014/main" id="{974CEA63-3AA2-4164-3AD1-A30E9AC570F7}"/>
              </a:ext>
            </a:extLst>
          </p:cNvPr>
          <p:cNvGrpSpPr/>
          <p:nvPr/>
        </p:nvGrpSpPr>
        <p:grpSpPr>
          <a:xfrm>
            <a:off x="6757981" y="2596293"/>
            <a:ext cx="1329293" cy="968878"/>
            <a:chOff x="6696583" y="3088206"/>
            <a:chExt cx="1329293" cy="801734"/>
          </a:xfrm>
        </p:grpSpPr>
        <p:sp>
          <p:nvSpPr>
            <p:cNvPr id="12" name="Arrow: Right 11">
              <a:extLst>
                <a:ext uri="{FF2B5EF4-FFF2-40B4-BE49-F238E27FC236}">
                  <a16:creationId xmlns:a16="http://schemas.microsoft.com/office/drawing/2014/main" id="{DF1FD46F-6B1B-6DE6-9F58-A87C8972100B}"/>
                </a:ext>
              </a:extLst>
            </p:cNvPr>
            <p:cNvSpPr/>
            <p:nvPr/>
          </p:nvSpPr>
          <p:spPr bwMode="auto">
            <a:xfrm rot="20201779">
              <a:off x="6696583" y="3088206"/>
              <a:ext cx="1319047" cy="201033"/>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err="1">
                <a:ln>
                  <a:noFill/>
                </a:ln>
                <a:solidFill>
                  <a:srgbClr val="000000"/>
                </a:solidFill>
                <a:effectLst/>
                <a:uLnTx/>
                <a:uFillTx/>
                <a:latin typeface="GSK Precision" pitchFamily="50" charset="0"/>
                <a:ea typeface="+mn-ea"/>
                <a:cs typeface="Noto Sans"/>
              </a:endParaRPr>
            </a:p>
          </p:txBody>
        </p:sp>
        <p:sp>
          <p:nvSpPr>
            <p:cNvPr id="13" name="Arrow: Right 12">
              <a:extLst>
                <a:ext uri="{FF2B5EF4-FFF2-40B4-BE49-F238E27FC236}">
                  <a16:creationId xmlns:a16="http://schemas.microsoft.com/office/drawing/2014/main" id="{318DA888-456A-FF53-C038-9C22B1835C84}"/>
                </a:ext>
              </a:extLst>
            </p:cNvPr>
            <p:cNvSpPr/>
            <p:nvPr/>
          </p:nvSpPr>
          <p:spPr bwMode="auto">
            <a:xfrm rot="1161519">
              <a:off x="6706829" y="3688907"/>
              <a:ext cx="1319047" cy="201033"/>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err="1">
                <a:ln>
                  <a:noFill/>
                </a:ln>
                <a:solidFill>
                  <a:srgbClr val="000000"/>
                </a:solidFill>
                <a:effectLst/>
                <a:uLnTx/>
                <a:uFillTx/>
                <a:latin typeface="GSK Precision" pitchFamily="50" charset="0"/>
                <a:ea typeface="+mn-ea"/>
                <a:cs typeface="Noto Sans"/>
              </a:endParaRPr>
            </a:p>
          </p:txBody>
        </p:sp>
      </p:grpSp>
      <p:sp>
        <p:nvSpPr>
          <p:cNvPr id="14" name="Subtitle 1">
            <a:extLst>
              <a:ext uri="{FF2B5EF4-FFF2-40B4-BE49-F238E27FC236}">
                <a16:creationId xmlns:a16="http://schemas.microsoft.com/office/drawing/2014/main" id="{ADB4F385-ED15-BDE5-FA71-1C02F2D7B024}"/>
              </a:ext>
            </a:extLst>
          </p:cNvPr>
          <p:cNvSpPr txBox="1">
            <a:spLocks/>
          </p:cNvSpPr>
          <p:nvPr/>
        </p:nvSpPr>
        <p:spPr>
          <a:xfrm>
            <a:off x="289745" y="1029970"/>
            <a:ext cx="11714480" cy="40535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Rockwell" panose="02060603020205020403" pitchFamily="18"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ckwell" panose="02060603020205020403" pitchFamily="18"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ckwell" panose="02060603020205020403" pitchFamily="18"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ckwell" panose="02060603020205020403" pitchFamily="18"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GSK Precision" pitchFamily="50" charset="0"/>
              <a:ea typeface="+mn-ea"/>
              <a:cs typeface="Noto Sans"/>
            </a:endParaRPr>
          </a:p>
        </p:txBody>
      </p:sp>
      <p:sp>
        <p:nvSpPr>
          <p:cNvPr id="15" name="Text Placeholder 5">
            <a:extLst>
              <a:ext uri="{FF2B5EF4-FFF2-40B4-BE49-F238E27FC236}">
                <a16:creationId xmlns:a16="http://schemas.microsoft.com/office/drawing/2014/main" id="{5C1CDB4A-64B0-CF6A-DBE8-1368C1BE4E2A}"/>
              </a:ext>
            </a:extLst>
          </p:cNvPr>
          <p:cNvSpPr txBox="1">
            <a:spLocks/>
          </p:cNvSpPr>
          <p:nvPr/>
        </p:nvSpPr>
        <p:spPr>
          <a:xfrm>
            <a:off x="1351203" y="6416000"/>
            <a:ext cx="11902255" cy="426342"/>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Rockwell" panose="02060603020205020403" pitchFamily="18"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ckwell" panose="02060603020205020403" pitchFamily="18"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ckwell" panose="02060603020205020403" pitchFamily="18"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ckwell" panose="02060603020205020403" pitchFamily="18"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0"/>
              </a:spcBef>
              <a:spcAft>
                <a:spcPts val="100"/>
              </a:spcAft>
              <a:buClr>
                <a:srgbClr val="544F40"/>
              </a:buClr>
              <a:buSzTx/>
              <a:buFont typeface="Arial" panose="020B0604020202020204" pitchFamily="34" charset="0"/>
              <a:buNone/>
              <a:tabLst/>
              <a:defRPr/>
            </a:pPr>
            <a:r>
              <a:rPr kumimoji="0" lang="en-US" sz="1600" b="0" i="0" u="none" strike="noStrike" kern="1200" cap="none" spc="0" normalizeH="0" baseline="0" noProof="0" dirty="0" err="1">
                <a:ln>
                  <a:noFill/>
                </a:ln>
                <a:solidFill>
                  <a:srgbClr val="101D3A"/>
                </a:solidFill>
                <a:effectLst/>
                <a:uLnTx/>
                <a:uFillTx/>
                <a:latin typeface="Calibri" panose="020F0502020204030204"/>
                <a:ea typeface="+mn-ea"/>
                <a:cs typeface="Arial" panose="020B0604020202020204" pitchFamily="34" charset="0"/>
              </a:rPr>
              <a:t>Hato</a:t>
            </a:r>
            <a:r>
              <a:rPr kumimoji="0" lang="en-US" sz="1600" b="0" i="0"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 SV </a:t>
            </a:r>
            <a:r>
              <a:rPr kumimoji="0" lang="en-US" sz="1600" b="0" i="1"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Clin Cancer Res.</a:t>
            </a:r>
            <a:r>
              <a:rPr kumimoji="0" lang="en-US" sz="1600" b="0" i="0"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 2014, </a:t>
            </a:r>
            <a:r>
              <a:rPr kumimoji="0" lang="es-ES" sz="1600" b="0" i="0"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Chen </a:t>
            </a:r>
            <a:r>
              <a:rPr kumimoji="0" lang="es-ES" sz="1600" b="0" i="0" u="none" strike="noStrike" kern="1200" cap="none" spc="0" normalizeH="0" baseline="0" noProof="0" dirty="0" err="1">
                <a:ln>
                  <a:noFill/>
                </a:ln>
                <a:solidFill>
                  <a:srgbClr val="101D3A"/>
                </a:solidFill>
                <a:effectLst/>
                <a:uLnTx/>
                <a:uFillTx/>
                <a:latin typeface="Calibri" panose="020F0502020204030204"/>
                <a:ea typeface="+mn-ea"/>
                <a:cs typeface="Arial" panose="020B0604020202020204" pitchFamily="34" charset="0"/>
              </a:rPr>
              <a:t>Y</a:t>
            </a:r>
            <a:r>
              <a:rPr kumimoji="0" lang="es-ES" sz="1600" b="0" i="1" u="none" strike="noStrike" kern="1200" cap="none" spc="0" normalizeH="0" baseline="0" noProof="0" dirty="0" err="1">
                <a:ln>
                  <a:noFill/>
                </a:ln>
                <a:solidFill>
                  <a:srgbClr val="101D3A"/>
                </a:solidFill>
                <a:effectLst/>
                <a:uLnTx/>
                <a:uFillTx/>
                <a:latin typeface="Calibri" panose="020F0502020204030204"/>
                <a:ea typeface="+mn-ea"/>
                <a:cs typeface="Arial" panose="020B0604020202020204" pitchFamily="34" charset="0"/>
              </a:rPr>
              <a:t>Am</a:t>
            </a:r>
            <a:r>
              <a:rPr kumimoji="0" lang="es-ES" sz="1600" b="0" i="1"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 J </a:t>
            </a:r>
            <a:r>
              <a:rPr kumimoji="0" lang="es-ES" sz="1600" b="0" i="1" u="none" strike="noStrike" kern="1200" cap="none" spc="0" normalizeH="0" baseline="0" noProof="0" dirty="0" err="1">
                <a:ln>
                  <a:noFill/>
                </a:ln>
                <a:solidFill>
                  <a:srgbClr val="101D3A"/>
                </a:solidFill>
                <a:effectLst/>
                <a:uLnTx/>
                <a:uFillTx/>
                <a:latin typeface="Calibri" panose="020F0502020204030204"/>
                <a:ea typeface="+mn-ea"/>
                <a:cs typeface="Arial" panose="020B0604020202020204" pitchFamily="34" charset="0"/>
              </a:rPr>
              <a:t>Cancer</a:t>
            </a:r>
            <a:r>
              <a:rPr kumimoji="0" lang="es-ES" sz="1600" b="0" i="1"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 Res</a:t>
            </a:r>
            <a:r>
              <a:rPr kumimoji="0" lang="es-ES" sz="1600" b="0" i="0"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 2021, </a:t>
            </a:r>
            <a:r>
              <a:rPr kumimoji="0" lang="en-US" sz="1600" b="0" i="0"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Pfannenstiel T </a:t>
            </a:r>
            <a:r>
              <a:rPr kumimoji="0" lang="en-US" sz="1600" b="0" i="1"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Cell Immunol</a:t>
            </a:r>
            <a:r>
              <a:rPr kumimoji="0" lang="en-US" sz="1600" b="0" i="0"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 2010, </a:t>
            </a:r>
            <a:r>
              <a:rPr kumimoji="0" lang="en-US" sz="1600" b="0" i="0" u="none" strike="noStrike" kern="1200" cap="none" spc="0" normalizeH="0" baseline="0" noProof="0" dirty="0" err="1">
                <a:ln>
                  <a:noFill/>
                </a:ln>
                <a:solidFill>
                  <a:srgbClr val="101D3A"/>
                </a:solidFill>
                <a:effectLst/>
                <a:uLnTx/>
                <a:uFillTx/>
                <a:latin typeface="Calibri" panose="020F0502020204030204"/>
                <a:ea typeface="+mn-ea"/>
                <a:cs typeface="Arial" panose="020B0604020202020204" pitchFamily="34" charset="0"/>
              </a:rPr>
              <a:t>Sevko</a:t>
            </a:r>
            <a:r>
              <a:rPr kumimoji="0" lang="en-US" sz="1600" b="0" i="0"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 A </a:t>
            </a:r>
            <a:r>
              <a:rPr kumimoji="0" lang="en-US" sz="1600" b="0" i="1"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J Immunol</a:t>
            </a:r>
            <a:r>
              <a:rPr kumimoji="0" lang="en-US" sz="1600" b="0" i="0" u="none" strike="noStrike" kern="1200" cap="none" spc="0" normalizeH="0" baseline="0" noProof="0" dirty="0">
                <a:ln>
                  <a:noFill/>
                </a:ln>
                <a:solidFill>
                  <a:srgbClr val="101D3A"/>
                </a:solidFill>
                <a:effectLst/>
                <a:uLnTx/>
                <a:uFillTx/>
                <a:latin typeface="Calibri" panose="020F0502020204030204"/>
                <a:ea typeface="+mn-ea"/>
                <a:cs typeface="Arial" panose="020B0604020202020204" pitchFamily="34" charset="0"/>
              </a:rPr>
              <a:t>. 2013. </a:t>
            </a:r>
          </a:p>
        </p:txBody>
      </p:sp>
      <p:sp>
        <p:nvSpPr>
          <p:cNvPr id="16" name="Subtitle 1">
            <a:extLst>
              <a:ext uri="{FF2B5EF4-FFF2-40B4-BE49-F238E27FC236}">
                <a16:creationId xmlns:a16="http://schemas.microsoft.com/office/drawing/2014/main" id="{E4DCE07A-80D2-D040-5BA6-72B8D5217342}"/>
              </a:ext>
            </a:extLst>
          </p:cNvPr>
          <p:cNvSpPr txBox="1">
            <a:spLocks/>
          </p:cNvSpPr>
          <p:nvPr/>
        </p:nvSpPr>
        <p:spPr>
          <a:xfrm>
            <a:off x="5293591" y="4545784"/>
            <a:ext cx="1748638" cy="403216"/>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GSK Precision" pitchFamily="50" charset="0"/>
                <a:ea typeface="+mn-ea"/>
                <a:cs typeface="Noto Sans"/>
              </a:rPr>
              <a:t>Homeostatic proliferation of T cells</a:t>
            </a:r>
          </a:p>
        </p:txBody>
      </p:sp>
      <p:grpSp>
        <p:nvGrpSpPr>
          <p:cNvPr id="17" name="Group 16">
            <a:extLst>
              <a:ext uri="{FF2B5EF4-FFF2-40B4-BE49-F238E27FC236}">
                <a16:creationId xmlns:a16="http://schemas.microsoft.com/office/drawing/2014/main" id="{D92EFF1D-026A-C0B0-BEE0-552851C48CA5}"/>
              </a:ext>
            </a:extLst>
          </p:cNvPr>
          <p:cNvGrpSpPr/>
          <p:nvPr/>
        </p:nvGrpSpPr>
        <p:grpSpPr>
          <a:xfrm>
            <a:off x="5227957" y="1564175"/>
            <a:ext cx="1858882" cy="2658146"/>
            <a:chOff x="4763860" y="2321415"/>
            <a:chExt cx="1858882" cy="2199582"/>
          </a:xfrm>
        </p:grpSpPr>
        <p:sp>
          <p:nvSpPr>
            <p:cNvPr id="18" name="Rectangle: Rounded Corners 18">
              <a:extLst>
                <a:ext uri="{FF2B5EF4-FFF2-40B4-BE49-F238E27FC236}">
                  <a16:creationId xmlns:a16="http://schemas.microsoft.com/office/drawing/2014/main" id="{F220A6BA-DB6D-3ECD-10C0-C74B4DFC4A4A}"/>
                </a:ext>
              </a:extLst>
            </p:cNvPr>
            <p:cNvSpPr/>
            <p:nvPr/>
          </p:nvSpPr>
          <p:spPr bwMode="auto">
            <a:xfrm>
              <a:off x="4763860" y="2321415"/>
              <a:ext cx="1858882" cy="2199582"/>
            </a:xfrm>
            <a:prstGeom prst="roundRect">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err="1">
                <a:ln>
                  <a:noFill/>
                </a:ln>
                <a:solidFill>
                  <a:srgbClr val="000000"/>
                </a:solidFill>
                <a:effectLst/>
                <a:uLnTx/>
                <a:uFillTx/>
                <a:latin typeface="GSK Precision" pitchFamily="50" charset="0"/>
                <a:ea typeface="+mn-ea"/>
                <a:cs typeface="Noto Sans"/>
              </a:endParaRPr>
            </a:p>
          </p:txBody>
        </p:sp>
        <p:grpSp>
          <p:nvGrpSpPr>
            <p:cNvPr id="19" name="Group 18">
              <a:extLst>
                <a:ext uri="{FF2B5EF4-FFF2-40B4-BE49-F238E27FC236}">
                  <a16:creationId xmlns:a16="http://schemas.microsoft.com/office/drawing/2014/main" id="{56AC771C-55D2-025C-2E4C-ABB8DB5C7528}"/>
                </a:ext>
              </a:extLst>
            </p:cNvPr>
            <p:cNvGrpSpPr/>
            <p:nvPr/>
          </p:nvGrpSpPr>
          <p:grpSpPr>
            <a:xfrm>
              <a:off x="4936591" y="3007891"/>
              <a:ext cx="1513420" cy="1276315"/>
              <a:chOff x="4742626" y="3420533"/>
              <a:chExt cx="1513420" cy="1276315"/>
            </a:xfrm>
          </p:grpSpPr>
          <p:sp>
            <p:nvSpPr>
              <p:cNvPr id="20" name="TextBox 19">
                <a:extLst>
                  <a:ext uri="{FF2B5EF4-FFF2-40B4-BE49-F238E27FC236}">
                    <a16:creationId xmlns:a16="http://schemas.microsoft.com/office/drawing/2014/main" id="{9664E5C5-F17B-43FF-A4E6-2DFC9357C289}"/>
                  </a:ext>
                </a:extLst>
              </p:cNvPr>
              <p:cNvSpPr txBox="1"/>
              <p:nvPr/>
            </p:nvSpPr>
            <p:spPr>
              <a:xfrm>
                <a:off x="4742626" y="3420533"/>
                <a:ext cx="1513420" cy="22921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36633"/>
                  </a:buClr>
                  <a:buSzTx/>
                  <a:buFontTx/>
                  <a:buNone/>
                  <a:tabLst/>
                  <a:defRPr/>
                </a:pPr>
                <a:r>
                  <a:rPr kumimoji="0" lang="en-US" sz="1200" b="1" i="0" u="none" strike="noStrike" kern="1200" cap="none" spc="0" normalizeH="0" baseline="0" noProof="0">
                    <a:ln>
                      <a:noFill/>
                    </a:ln>
                    <a:solidFill>
                      <a:srgbClr val="000000"/>
                    </a:solidFill>
                    <a:effectLst/>
                    <a:uLnTx/>
                    <a:uFillTx/>
                    <a:latin typeface="GSK Precision" pitchFamily="50" charset="0"/>
                    <a:ea typeface="+mn-ea"/>
                    <a:cs typeface="Noto Sans"/>
                  </a:rPr>
                  <a:t>Anti-PD(L)1 </a:t>
                </a:r>
              </a:p>
            </p:txBody>
          </p:sp>
          <p:grpSp>
            <p:nvGrpSpPr>
              <p:cNvPr id="21" name="Group 20">
                <a:extLst>
                  <a:ext uri="{FF2B5EF4-FFF2-40B4-BE49-F238E27FC236}">
                    <a16:creationId xmlns:a16="http://schemas.microsoft.com/office/drawing/2014/main" id="{BF0727DC-BD92-BF0B-E458-12D6EF15613B}"/>
                  </a:ext>
                </a:extLst>
              </p:cNvPr>
              <p:cNvGrpSpPr/>
              <p:nvPr/>
            </p:nvGrpSpPr>
            <p:grpSpPr>
              <a:xfrm>
                <a:off x="4742626" y="3829243"/>
                <a:ext cx="1513420" cy="867605"/>
                <a:chOff x="4742626" y="3829243"/>
                <a:chExt cx="1513420" cy="867605"/>
              </a:xfrm>
            </p:grpSpPr>
            <p:sp>
              <p:nvSpPr>
                <p:cNvPr id="22" name="TextBox 21">
                  <a:extLst>
                    <a:ext uri="{FF2B5EF4-FFF2-40B4-BE49-F238E27FC236}">
                      <a16:creationId xmlns:a16="http://schemas.microsoft.com/office/drawing/2014/main" id="{D2C08FB7-2262-AEB1-5AC7-8162FAD46250}"/>
                    </a:ext>
                  </a:extLst>
                </p:cNvPr>
                <p:cNvSpPr txBox="1"/>
                <p:nvPr/>
              </p:nvSpPr>
              <p:spPr>
                <a:xfrm>
                  <a:off x="4742626" y="4467635"/>
                  <a:ext cx="1513420" cy="22921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36633"/>
                    </a:buClr>
                    <a:buSzTx/>
                    <a:buFontTx/>
                    <a:buNone/>
                    <a:tabLst/>
                    <a:defRPr/>
                  </a:pPr>
                  <a:r>
                    <a:rPr kumimoji="0" lang="en-US" sz="1200" b="1" i="0" u="none" strike="noStrike" kern="1200" cap="none" spc="0" normalizeH="0" baseline="0" noProof="0">
                      <a:ln>
                        <a:noFill/>
                      </a:ln>
                      <a:solidFill>
                        <a:srgbClr val="000000"/>
                      </a:solidFill>
                      <a:effectLst/>
                      <a:uLnTx/>
                      <a:uFillTx/>
                      <a:latin typeface="GSK Precision" pitchFamily="50" charset="0"/>
                      <a:ea typeface="+mn-ea"/>
                      <a:cs typeface="Noto Sans"/>
                    </a:rPr>
                    <a:t>Chemo</a:t>
                  </a:r>
                  <a:endParaRPr kumimoji="0" lang="en-US" sz="1200" b="1" i="0" u="none" strike="noStrike" kern="1200" cap="none" spc="0" normalizeH="0" baseline="30000" noProof="0">
                    <a:ln>
                      <a:noFill/>
                    </a:ln>
                    <a:solidFill>
                      <a:srgbClr val="000000"/>
                    </a:solidFill>
                    <a:effectLst/>
                    <a:uLnTx/>
                    <a:uFillTx/>
                    <a:latin typeface="GSK Precision" pitchFamily="50" charset="0"/>
                    <a:ea typeface="+mn-ea"/>
                    <a:cs typeface="Noto Sans"/>
                  </a:endParaRPr>
                </a:p>
              </p:txBody>
            </p:sp>
            <p:pic>
              <p:nvPicPr>
                <p:cNvPr id="23" name="Graphic 22" descr="IV outline">
                  <a:extLst>
                    <a:ext uri="{FF2B5EF4-FFF2-40B4-BE49-F238E27FC236}">
                      <a16:creationId xmlns:a16="http://schemas.microsoft.com/office/drawing/2014/main" id="{AB00C0F4-9484-889E-894A-51BA922BB55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33576" y="3829243"/>
                  <a:ext cx="731520" cy="731520"/>
                </a:xfrm>
                <a:prstGeom prst="rect">
                  <a:avLst/>
                </a:prstGeom>
              </p:spPr>
            </p:pic>
          </p:grpSp>
        </p:grpSp>
      </p:grpSp>
      <p:sp>
        <p:nvSpPr>
          <p:cNvPr id="24" name="Subtitle 1">
            <a:extLst>
              <a:ext uri="{FF2B5EF4-FFF2-40B4-BE49-F238E27FC236}">
                <a16:creationId xmlns:a16="http://schemas.microsoft.com/office/drawing/2014/main" id="{DFA3445E-E1CF-8D7D-7BDD-4A95DE5539A0}"/>
              </a:ext>
            </a:extLst>
          </p:cNvPr>
          <p:cNvSpPr txBox="1">
            <a:spLocks/>
          </p:cNvSpPr>
          <p:nvPr/>
        </p:nvSpPr>
        <p:spPr>
          <a:xfrm>
            <a:off x="7684264" y="3503125"/>
            <a:ext cx="1434709" cy="326138"/>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GSK Precision" pitchFamily="50" charset="0"/>
                <a:ea typeface="+mn-ea"/>
                <a:cs typeface="Noto Sans"/>
              </a:rPr>
              <a:t>Treg </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GSK Precision" pitchFamily="50" charset="0"/>
                <a:ea typeface="+mn-ea"/>
                <a:cs typeface="Noto Sans"/>
              </a:rPr>
              <a:t>depletion</a:t>
            </a:r>
          </a:p>
        </p:txBody>
      </p:sp>
      <p:sp>
        <p:nvSpPr>
          <p:cNvPr id="25" name="Subtitle 1">
            <a:extLst>
              <a:ext uri="{FF2B5EF4-FFF2-40B4-BE49-F238E27FC236}">
                <a16:creationId xmlns:a16="http://schemas.microsoft.com/office/drawing/2014/main" id="{D745A9A7-BB4D-7A9E-CEE8-3DAC58833F7B}"/>
              </a:ext>
            </a:extLst>
          </p:cNvPr>
          <p:cNvSpPr txBox="1">
            <a:spLocks/>
          </p:cNvSpPr>
          <p:nvPr/>
        </p:nvSpPr>
        <p:spPr>
          <a:xfrm>
            <a:off x="2214408" y="1700312"/>
            <a:ext cx="2337869" cy="1362390"/>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GSK Precision" pitchFamily="50" charset="0"/>
                <a:ea typeface="+mn-ea"/>
                <a:cs typeface="Noto Sans"/>
              </a:rPr>
              <a:t>Tumor</a:t>
            </a:r>
            <a:r>
              <a:rPr kumimoji="0" lang="en-GB" sz="1200" b="1" i="0" u="none" strike="noStrike" kern="1200" cap="none" spc="0" normalizeH="0" baseline="0" noProof="0" dirty="0">
                <a:ln>
                  <a:noFill/>
                </a:ln>
                <a:solidFill>
                  <a:srgbClr val="000000"/>
                </a:solidFill>
                <a:effectLst/>
                <a:uLnTx/>
                <a:uFillTx/>
                <a:latin typeface="GSK Precision" pitchFamily="50" charset="0"/>
                <a:ea typeface="+mn-ea"/>
                <a:cs typeface="Noto Sans"/>
              </a:rPr>
              <a:t> cell death</a:t>
            </a:r>
          </a:p>
          <a:p>
            <a:pPr marL="171450" marR="0" lvl="0" indent="-171450"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GSK Precision" pitchFamily="50" charset="0"/>
                <a:ea typeface="+mn-ea"/>
                <a:cs typeface="Noto Sans"/>
              </a:rPr>
              <a:t>Immunogenic cell death</a:t>
            </a:r>
          </a:p>
          <a:p>
            <a:pPr marL="171450" marR="0" lvl="0" indent="-171450"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GSK Precision" pitchFamily="50" charset="0"/>
                <a:ea typeface="+mn-ea"/>
                <a:cs typeface="Noto Sans"/>
              </a:rPr>
              <a:t>Reduction of </a:t>
            </a:r>
            <a:r>
              <a:rPr kumimoji="0" lang="en-GB" sz="1200" b="0" i="0" u="none" strike="noStrike" kern="1200" cap="none" spc="0" normalizeH="0" baseline="0" noProof="0" dirty="0" err="1">
                <a:ln>
                  <a:noFill/>
                </a:ln>
                <a:solidFill>
                  <a:srgbClr val="000000"/>
                </a:solidFill>
                <a:effectLst/>
                <a:uLnTx/>
                <a:uFillTx/>
                <a:latin typeface="GSK Precision" pitchFamily="50" charset="0"/>
                <a:ea typeface="+mn-ea"/>
                <a:cs typeface="Noto Sans"/>
              </a:rPr>
              <a:t>tumor</a:t>
            </a:r>
            <a:r>
              <a:rPr kumimoji="0" lang="en-GB" sz="1200" b="0" i="0" u="none" strike="noStrike" kern="1200" cap="none" spc="0" normalizeH="0" baseline="0" noProof="0" dirty="0">
                <a:ln>
                  <a:noFill/>
                </a:ln>
                <a:solidFill>
                  <a:srgbClr val="000000"/>
                </a:solidFill>
                <a:effectLst/>
                <a:uLnTx/>
                <a:uFillTx/>
                <a:latin typeface="GSK Precision" pitchFamily="50" charset="0"/>
                <a:ea typeface="+mn-ea"/>
                <a:cs typeface="Noto Sans"/>
              </a:rPr>
              <a:t> cells producing immunosuppressive mediators</a:t>
            </a:r>
          </a:p>
        </p:txBody>
      </p:sp>
      <p:sp>
        <p:nvSpPr>
          <p:cNvPr id="26" name="Subtitle 1">
            <a:extLst>
              <a:ext uri="{FF2B5EF4-FFF2-40B4-BE49-F238E27FC236}">
                <a16:creationId xmlns:a16="http://schemas.microsoft.com/office/drawing/2014/main" id="{7540165C-402C-565A-E5A4-D0C7682D0826}"/>
              </a:ext>
            </a:extLst>
          </p:cNvPr>
          <p:cNvSpPr txBox="1">
            <a:spLocks/>
          </p:cNvSpPr>
          <p:nvPr/>
        </p:nvSpPr>
        <p:spPr>
          <a:xfrm>
            <a:off x="2341378" y="3304049"/>
            <a:ext cx="1965520" cy="913881"/>
          </a:xfrm>
          <a:prstGeom prst="rect">
            <a:avLst/>
          </a:prstGeom>
        </p:spPr>
        <p:txBody>
          <a:bodyPr vert="horz" wrap="square" lIns="0" tIns="0" rIns="0" bIns="0" rtlCol="0" anchor="ctr"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GSK Precision" pitchFamily="50" charset="0"/>
                <a:ea typeface="+mn-ea"/>
                <a:cs typeface="Noto Sans"/>
              </a:rPr>
              <a:t>Increased expression of </a:t>
            </a:r>
            <a:r>
              <a:rPr kumimoji="0" lang="en-GB" sz="1200" b="1" i="0" u="none" strike="noStrike" kern="1200" cap="none" spc="0" normalizeH="0" baseline="0" noProof="0" err="1">
                <a:ln>
                  <a:noFill/>
                </a:ln>
                <a:solidFill>
                  <a:srgbClr val="000000"/>
                </a:solidFill>
                <a:effectLst/>
                <a:uLnTx/>
                <a:uFillTx/>
                <a:latin typeface="GSK Precision" pitchFamily="50" charset="0"/>
                <a:ea typeface="+mn-ea"/>
                <a:cs typeface="Noto Sans"/>
              </a:rPr>
              <a:t>tumor</a:t>
            </a:r>
            <a:r>
              <a:rPr kumimoji="0" lang="en-GB" sz="1200" b="1" i="0" u="none" strike="noStrike" kern="1200" cap="none" spc="0" normalizeH="0" baseline="0" noProof="0">
                <a:ln>
                  <a:noFill/>
                </a:ln>
                <a:solidFill>
                  <a:srgbClr val="000000"/>
                </a:solidFill>
                <a:effectLst/>
                <a:uLnTx/>
                <a:uFillTx/>
                <a:latin typeface="GSK Precision" pitchFamily="50" charset="0"/>
                <a:ea typeface="+mn-ea"/>
                <a:cs typeface="Noto Sans"/>
              </a:rPr>
              <a:t> antigens</a:t>
            </a:r>
          </a:p>
          <a:p>
            <a:pPr marL="171450" marR="0" lvl="0" indent="-171450"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GSK Precision" pitchFamily="50" charset="0"/>
                <a:ea typeface="+mn-ea"/>
                <a:cs typeface="Noto Sans"/>
              </a:rPr>
              <a:t>Recognized and targeted by the immune system</a:t>
            </a:r>
          </a:p>
        </p:txBody>
      </p:sp>
      <p:sp>
        <p:nvSpPr>
          <p:cNvPr id="27" name="Subtitle 1">
            <a:extLst>
              <a:ext uri="{FF2B5EF4-FFF2-40B4-BE49-F238E27FC236}">
                <a16:creationId xmlns:a16="http://schemas.microsoft.com/office/drawing/2014/main" id="{C4F27F9A-F0CD-4DB5-EAB9-4A2CB29F04CC}"/>
              </a:ext>
            </a:extLst>
          </p:cNvPr>
          <p:cNvSpPr txBox="1">
            <a:spLocks/>
          </p:cNvSpPr>
          <p:nvPr/>
        </p:nvSpPr>
        <p:spPr>
          <a:xfrm>
            <a:off x="7681583" y="3504148"/>
            <a:ext cx="1434709" cy="326138"/>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GSK Precision" pitchFamily="50" charset="0"/>
                <a:ea typeface="+mn-ea"/>
                <a:cs typeface="Noto Sans"/>
              </a:rPr>
              <a:t>Treg </a:t>
            </a:r>
          </a:p>
        </p:txBody>
      </p:sp>
      <p:pic>
        <p:nvPicPr>
          <p:cNvPr id="28" name="Picture 27" descr="A picture containing durian, gear&#10;&#10;Description automatically generated">
            <a:extLst>
              <a:ext uri="{FF2B5EF4-FFF2-40B4-BE49-F238E27FC236}">
                <a16:creationId xmlns:a16="http://schemas.microsoft.com/office/drawing/2014/main" id="{94E5C608-1866-A3C6-7298-3FC612210B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13482" y="3275754"/>
            <a:ext cx="746262" cy="746262"/>
          </a:xfrm>
          <a:prstGeom prst="rect">
            <a:avLst/>
          </a:prstGeom>
        </p:spPr>
      </p:pic>
      <p:pic>
        <p:nvPicPr>
          <p:cNvPr id="29" name="Picture 28" descr="A picture containing durian, gear&#10;&#10;Description automatically generated">
            <a:extLst>
              <a:ext uri="{FF2B5EF4-FFF2-40B4-BE49-F238E27FC236}">
                <a16:creationId xmlns:a16="http://schemas.microsoft.com/office/drawing/2014/main" id="{94C27491-27E8-E54D-2CDE-E7DF947136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60587" y="3122517"/>
            <a:ext cx="746262" cy="746262"/>
          </a:xfrm>
          <a:prstGeom prst="rect">
            <a:avLst/>
          </a:prstGeom>
        </p:spPr>
      </p:pic>
      <p:pic>
        <p:nvPicPr>
          <p:cNvPr id="30" name="Picture 29" descr="A picture containing durian, gear&#10;&#10;Description automatically generated">
            <a:extLst>
              <a:ext uri="{FF2B5EF4-FFF2-40B4-BE49-F238E27FC236}">
                <a16:creationId xmlns:a16="http://schemas.microsoft.com/office/drawing/2014/main" id="{30F768BF-530D-44B2-E712-538E8A109E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89753" y="3596048"/>
            <a:ext cx="746262" cy="746262"/>
          </a:xfrm>
          <a:prstGeom prst="rect">
            <a:avLst/>
          </a:prstGeom>
        </p:spPr>
      </p:pic>
      <p:pic>
        <p:nvPicPr>
          <p:cNvPr id="31" name="Picture 30" descr="A picture containing durian, gear&#10;&#10;Description automatically generated">
            <a:extLst>
              <a:ext uri="{FF2B5EF4-FFF2-40B4-BE49-F238E27FC236}">
                <a16:creationId xmlns:a16="http://schemas.microsoft.com/office/drawing/2014/main" id="{8874E7E1-B418-1E53-98AE-C80357B0C3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4024" y="3705284"/>
            <a:ext cx="746262" cy="746262"/>
          </a:xfrm>
          <a:prstGeom prst="rect">
            <a:avLst/>
          </a:prstGeom>
        </p:spPr>
      </p:pic>
      <p:pic>
        <p:nvPicPr>
          <p:cNvPr id="32" name="Picture 31" descr="A picture containing durian, gear&#10;&#10;Description automatically generated">
            <a:extLst>
              <a:ext uri="{FF2B5EF4-FFF2-40B4-BE49-F238E27FC236}">
                <a16:creationId xmlns:a16="http://schemas.microsoft.com/office/drawing/2014/main" id="{B5B5C6B7-51D5-2BAA-AA13-1DAD3B30FC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0100" y="3408908"/>
            <a:ext cx="746262" cy="746262"/>
          </a:xfrm>
          <a:prstGeom prst="rect">
            <a:avLst/>
          </a:prstGeom>
        </p:spPr>
      </p:pic>
      <p:pic>
        <p:nvPicPr>
          <p:cNvPr id="33" name="Picture 32" descr="A picture containing durian, gear&#10;&#10;Description automatically generated">
            <a:extLst>
              <a:ext uri="{FF2B5EF4-FFF2-40B4-BE49-F238E27FC236}">
                <a16:creationId xmlns:a16="http://schemas.microsoft.com/office/drawing/2014/main" id="{89C4B126-F14E-783F-EAC6-2F981917AF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54539" y="3122909"/>
            <a:ext cx="746262" cy="746262"/>
          </a:xfrm>
          <a:prstGeom prst="rect">
            <a:avLst/>
          </a:prstGeom>
        </p:spPr>
      </p:pic>
      <p:pic>
        <p:nvPicPr>
          <p:cNvPr id="34" name="Picture 33" descr="A picture containing durian, gear&#10;&#10;Description automatically generated">
            <a:extLst>
              <a:ext uri="{FF2B5EF4-FFF2-40B4-BE49-F238E27FC236}">
                <a16:creationId xmlns:a16="http://schemas.microsoft.com/office/drawing/2014/main" id="{4A6C9853-A557-271C-3231-5F951178F1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36648" y="3198617"/>
            <a:ext cx="746262" cy="746262"/>
          </a:xfrm>
          <a:prstGeom prst="rect">
            <a:avLst/>
          </a:prstGeom>
        </p:spPr>
      </p:pic>
      <p:pic>
        <p:nvPicPr>
          <p:cNvPr id="35" name="Picture 34" descr="A picture containing durian, gear&#10;&#10;Description automatically generated">
            <a:extLst>
              <a:ext uri="{FF2B5EF4-FFF2-40B4-BE49-F238E27FC236}">
                <a16:creationId xmlns:a16="http://schemas.microsoft.com/office/drawing/2014/main" id="{B101A98F-2059-22B8-1D83-12474DE977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8137" y="3189358"/>
            <a:ext cx="746262" cy="746262"/>
          </a:xfrm>
          <a:prstGeom prst="rect">
            <a:avLst/>
          </a:prstGeom>
        </p:spPr>
      </p:pic>
      <p:pic>
        <p:nvPicPr>
          <p:cNvPr id="36" name="Picture 35" descr="A picture containing durian, gear&#10;&#10;Description automatically generated">
            <a:extLst>
              <a:ext uri="{FF2B5EF4-FFF2-40B4-BE49-F238E27FC236}">
                <a16:creationId xmlns:a16="http://schemas.microsoft.com/office/drawing/2014/main" id="{CDE987BD-7AFB-E438-B536-F72C70C2DF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0197" y="3529269"/>
            <a:ext cx="746262" cy="746262"/>
          </a:xfrm>
          <a:prstGeom prst="rect">
            <a:avLst/>
          </a:prstGeom>
        </p:spPr>
      </p:pic>
      <p:pic>
        <p:nvPicPr>
          <p:cNvPr id="37" name="Picture 36" descr="A picture containing durian, gear&#10;&#10;Description automatically generated">
            <a:extLst>
              <a:ext uri="{FF2B5EF4-FFF2-40B4-BE49-F238E27FC236}">
                <a16:creationId xmlns:a16="http://schemas.microsoft.com/office/drawing/2014/main" id="{99DB147C-9FC7-A580-F06B-61E493AA30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4468" y="3638505"/>
            <a:ext cx="746262" cy="746262"/>
          </a:xfrm>
          <a:prstGeom prst="rect">
            <a:avLst/>
          </a:prstGeom>
        </p:spPr>
      </p:pic>
      <p:pic>
        <p:nvPicPr>
          <p:cNvPr id="38" name="Picture 37" descr="A picture containing durian, gear&#10;&#10;Description automatically generated">
            <a:extLst>
              <a:ext uri="{FF2B5EF4-FFF2-40B4-BE49-F238E27FC236}">
                <a16:creationId xmlns:a16="http://schemas.microsoft.com/office/drawing/2014/main" id="{E42DD3E3-C0EB-856B-BB75-7DD04186B0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0544" y="3342129"/>
            <a:ext cx="746262" cy="746262"/>
          </a:xfrm>
          <a:prstGeom prst="rect">
            <a:avLst/>
          </a:prstGeom>
        </p:spPr>
      </p:pic>
      <p:pic>
        <p:nvPicPr>
          <p:cNvPr id="39" name="Picture 38" descr="A picture containing durian, gear&#10;&#10;Description automatically generated">
            <a:extLst>
              <a:ext uri="{FF2B5EF4-FFF2-40B4-BE49-F238E27FC236}">
                <a16:creationId xmlns:a16="http://schemas.microsoft.com/office/drawing/2014/main" id="{A737538A-9AB6-287E-BA1A-6018D4084A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2909" y="3510561"/>
            <a:ext cx="746262" cy="746262"/>
          </a:xfrm>
          <a:prstGeom prst="rect">
            <a:avLst/>
          </a:prstGeom>
        </p:spPr>
      </p:pic>
      <p:pic>
        <p:nvPicPr>
          <p:cNvPr id="40" name="Picture 39" descr="A picture containing durian, gear&#10;&#10;Description automatically generated">
            <a:extLst>
              <a:ext uri="{FF2B5EF4-FFF2-40B4-BE49-F238E27FC236}">
                <a16:creationId xmlns:a16="http://schemas.microsoft.com/office/drawing/2014/main" id="{EAFD96E1-5E3C-40A9-B730-E585EACB96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0861" y="4932392"/>
            <a:ext cx="746262" cy="746262"/>
          </a:xfrm>
          <a:prstGeom prst="rect">
            <a:avLst/>
          </a:prstGeom>
        </p:spPr>
      </p:pic>
      <p:pic>
        <p:nvPicPr>
          <p:cNvPr id="41" name="Picture 40" descr="A picture containing blue, dark, bright, blurry&#10;&#10;Description automatically generated">
            <a:extLst>
              <a:ext uri="{FF2B5EF4-FFF2-40B4-BE49-F238E27FC236}">
                <a16:creationId xmlns:a16="http://schemas.microsoft.com/office/drawing/2014/main" id="{5BC0D88D-819C-E354-0388-2EEBCAF448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9737" y="4951060"/>
            <a:ext cx="718271" cy="718271"/>
          </a:xfrm>
          <a:prstGeom prst="rect">
            <a:avLst/>
          </a:prstGeom>
        </p:spPr>
      </p:pic>
      <p:pic>
        <p:nvPicPr>
          <p:cNvPr id="42" name="Picture 41" descr="A picture containing blue, dark, bright, blurry&#10;&#10;Description automatically generated">
            <a:extLst>
              <a:ext uri="{FF2B5EF4-FFF2-40B4-BE49-F238E27FC236}">
                <a16:creationId xmlns:a16="http://schemas.microsoft.com/office/drawing/2014/main" id="{3D9C4DE8-BC5B-2DC7-6322-E33BC2C08B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48909" y="4909541"/>
            <a:ext cx="718271" cy="718271"/>
          </a:xfrm>
          <a:prstGeom prst="rect">
            <a:avLst/>
          </a:prstGeom>
        </p:spPr>
      </p:pic>
      <p:pic>
        <p:nvPicPr>
          <p:cNvPr id="43" name="Picture 42" descr="A picture containing blue, dark, bright, blurry&#10;&#10;Description automatically generated">
            <a:extLst>
              <a:ext uri="{FF2B5EF4-FFF2-40B4-BE49-F238E27FC236}">
                <a16:creationId xmlns:a16="http://schemas.microsoft.com/office/drawing/2014/main" id="{CEC4660F-388F-346E-5960-07BC34B227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33971" y="5197221"/>
            <a:ext cx="718271" cy="718271"/>
          </a:xfrm>
          <a:prstGeom prst="rect">
            <a:avLst/>
          </a:prstGeom>
        </p:spPr>
      </p:pic>
      <p:pic>
        <p:nvPicPr>
          <p:cNvPr id="44" name="Picture 43" descr="A picture containing durian, gear&#10;&#10;Description automatically generated">
            <a:extLst>
              <a:ext uri="{FF2B5EF4-FFF2-40B4-BE49-F238E27FC236}">
                <a16:creationId xmlns:a16="http://schemas.microsoft.com/office/drawing/2014/main" id="{078016D8-1F1B-C028-A97C-3582BBB780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2019" y="5330536"/>
            <a:ext cx="746262" cy="746262"/>
          </a:xfrm>
          <a:prstGeom prst="rect">
            <a:avLst/>
          </a:prstGeom>
        </p:spPr>
      </p:pic>
      <p:pic>
        <p:nvPicPr>
          <p:cNvPr id="45" name="Picture 44" descr="A picture containing blue, dark, bright, blurry&#10;&#10;Description automatically generated">
            <a:extLst>
              <a:ext uri="{FF2B5EF4-FFF2-40B4-BE49-F238E27FC236}">
                <a16:creationId xmlns:a16="http://schemas.microsoft.com/office/drawing/2014/main" id="{EC012ED1-623F-8890-7A53-C080EF1C48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8534" y="5272934"/>
            <a:ext cx="718271" cy="718271"/>
          </a:xfrm>
          <a:prstGeom prst="rect">
            <a:avLst/>
          </a:prstGeom>
        </p:spPr>
      </p:pic>
      <p:pic>
        <p:nvPicPr>
          <p:cNvPr id="46" name="Picture 45" descr="A picture containing durian, gear&#10;&#10;Description automatically generated">
            <a:extLst>
              <a:ext uri="{FF2B5EF4-FFF2-40B4-BE49-F238E27FC236}">
                <a16:creationId xmlns:a16="http://schemas.microsoft.com/office/drawing/2014/main" id="{67C5F3F9-B561-2CF8-C0F1-75A2B1C00A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1850" y="5072660"/>
            <a:ext cx="746262" cy="746262"/>
          </a:xfrm>
          <a:prstGeom prst="rect">
            <a:avLst/>
          </a:prstGeom>
        </p:spPr>
      </p:pic>
      <p:pic>
        <p:nvPicPr>
          <p:cNvPr id="47" name="Picture 46" descr="A picture containing blue, dark, bright, blurry&#10;&#10;Description automatically generated">
            <a:extLst>
              <a:ext uri="{FF2B5EF4-FFF2-40B4-BE49-F238E27FC236}">
                <a16:creationId xmlns:a16="http://schemas.microsoft.com/office/drawing/2014/main" id="{28AE9EFF-69F8-0892-FE6C-CAD0329300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88823" y="5070478"/>
            <a:ext cx="718271" cy="718271"/>
          </a:xfrm>
          <a:prstGeom prst="rect">
            <a:avLst/>
          </a:prstGeom>
        </p:spPr>
      </p:pic>
      <p:pic>
        <p:nvPicPr>
          <p:cNvPr id="48" name="Picture 47" descr="A picture containing durian, gear&#10;&#10;Description automatically generated">
            <a:extLst>
              <a:ext uri="{FF2B5EF4-FFF2-40B4-BE49-F238E27FC236}">
                <a16:creationId xmlns:a16="http://schemas.microsoft.com/office/drawing/2014/main" id="{ECD36615-684A-BDC0-937F-9535238E2A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3381" y="5291051"/>
            <a:ext cx="746262" cy="746262"/>
          </a:xfrm>
          <a:prstGeom prst="rect">
            <a:avLst/>
          </a:prstGeom>
        </p:spPr>
      </p:pic>
      <p:pic>
        <p:nvPicPr>
          <p:cNvPr id="49" name="Picture 48" descr="A picture containing indoor, plant&#10;&#10;Description automatically generated">
            <a:extLst>
              <a:ext uri="{FF2B5EF4-FFF2-40B4-BE49-F238E27FC236}">
                <a16:creationId xmlns:a16="http://schemas.microsoft.com/office/drawing/2014/main" id="{B1F8D620-334E-B5E5-2499-FC251DFC76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0197" y="4416820"/>
            <a:ext cx="442012" cy="166349"/>
          </a:xfrm>
          <a:prstGeom prst="rect">
            <a:avLst/>
          </a:prstGeom>
        </p:spPr>
      </p:pic>
      <p:pic>
        <p:nvPicPr>
          <p:cNvPr id="50" name="Picture 49" descr="A picture containing indoor, plant&#10;&#10;Description automatically generated">
            <a:extLst>
              <a:ext uri="{FF2B5EF4-FFF2-40B4-BE49-F238E27FC236}">
                <a16:creationId xmlns:a16="http://schemas.microsoft.com/office/drawing/2014/main" id="{08866E53-BCC8-F408-812D-6E5024FCA7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700597">
            <a:off x="1153102" y="4608403"/>
            <a:ext cx="442014" cy="166350"/>
          </a:xfrm>
          <a:prstGeom prst="rect">
            <a:avLst/>
          </a:prstGeom>
        </p:spPr>
      </p:pic>
      <p:pic>
        <p:nvPicPr>
          <p:cNvPr id="51" name="Picture 50" descr="A picture containing indoor, plant&#10;&#10;Description automatically generated">
            <a:extLst>
              <a:ext uri="{FF2B5EF4-FFF2-40B4-BE49-F238E27FC236}">
                <a16:creationId xmlns:a16="http://schemas.microsoft.com/office/drawing/2014/main" id="{309971BC-A39A-5F20-988F-7C87B613FB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9864633">
            <a:off x="2090954" y="4335727"/>
            <a:ext cx="442012" cy="166349"/>
          </a:xfrm>
          <a:prstGeom prst="rect">
            <a:avLst/>
          </a:prstGeom>
        </p:spPr>
      </p:pic>
      <p:pic>
        <p:nvPicPr>
          <p:cNvPr id="52" name="Picture 51" descr="A picture containing indoor, plant&#10;&#10;Description automatically generated">
            <a:extLst>
              <a:ext uri="{FF2B5EF4-FFF2-40B4-BE49-F238E27FC236}">
                <a16:creationId xmlns:a16="http://schemas.microsoft.com/office/drawing/2014/main" id="{A51D2631-E47A-E377-55E1-A0A131B9048B}"/>
              </a:ext>
            </a:extLst>
          </p:cNvPr>
          <p:cNvPicPr>
            <a:picLocks noChangeAspect="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5490816">
            <a:off x="1587604" y="5007013"/>
            <a:ext cx="442013" cy="166349"/>
          </a:xfrm>
          <a:prstGeom prst="rect">
            <a:avLst/>
          </a:prstGeom>
        </p:spPr>
      </p:pic>
      <p:pic>
        <p:nvPicPr>
          <p:cNvPr id="53" name="Picture 52" descr="A picture containing indoor, plant&#10;&#10;Description automatically generated">
            <a:extLst>
              <a:ext uri="{FF2B5EF4-FFF2-40B4-BE49-F238E27FC236}">
                <a16:creationId xmlns:a16="http://schemas.microsoft.com/office/drawing/2014/main" id="{FA589488-E9F4-353C-EA2A-3A0ABFAF42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472967">
            <a:off x="1660432" y="3979249"/>
            <a:ext cx="442013" cy="166349"/>
          </a:xfrm>
          <a:prstGeom prst="rect">
            <a:avLst/>
          </a:prstGeom>
        </p:spPr>
      </p:pic>
      <p:pic>
        <p:nvPicPr>
          <p:cNvPr id="54" name="Picture 53" descr="A picture containing indoor, plant&#10;&#10;Description automatically generated">
            <a:extLst>
              <a:ext uri="{FF2B5EF4-FFF2-40B4-BE49-F238E27FC236}">
                <a16:creationId xmlns:a16="http://schemas.microsoft.com/office/drawing/2014/main" id="{9C4BB1CC-122A-4DF9-166A-F177FC69CAA4}"/>
              </a:ext>
            </a:extLst>
          </p:cNvPr>
          <p:cNvPicPr>
            <a:picLocks noChangeAspect="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3074380">
            <a:off x="2037614" y="4977411"/>
            <a:ext cx="442012" cy="166349"/>
          </a:xfrm>
          <a:prstGeom prst="rect">
            <a:avLst/>
          </a:prstGeom>
        </p:spPr>
      </p:pic>
      <p:pic>
        <p:nvPicPr>
          <p:cNvPr id="55" name="Picture 54" descr="A picture containing indoor, plant&#10;&#10;Description automatically generated">
            <a:extLst>
              <a:ext uri="{FF2B5EF4-FFF2-40B4-BE49-F238E27FC236}">
                <a16:creationId xmlns:a16="http://schemas.microsoft.com/office/drawing/2014/main" id="{E74CC11D-89D3-D5B7-E202-C30177E796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7505902">
            <a:off x="1360539" y="4941321"/>
            <a:ext cx="442013" cy="166349"/>
          </a:xfrm>
          <a:prstGeom prst="rect">
            <a:avLst/>
          </a:prstGeom>
        </p:spPr>
      </p:pic>
      <p:pic>
        <p:nvPicPr>
          <p:cNvPr id="56" name="Picture 55" descr="A picture containing indoor, plant&#10;&#10;Description automatically generated">
            <a:extLst>
              <a:ext uri="{FF2B5EF4-FFF2-40B4-BE49-F238E27FC236}">
                <a16:creationId xmlns:a16="http://schemas.microsoft.com/office/drawing/2014/main" id="{BB195D09-EF41-0243-1321-70731505DEC1}"/>
              </a:ext>
            </a:extLst>
          </p:cNvPr>
          <p:cNvPicPr>
            <a:picLocks noChangeAspect="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6381859">
            <a:off x="1950171" y="4066861"/>
            <a:ext cx="442013" cy="166349"/>
          </a:xfrm>
          <a:prstGeom prst="rect">
            <a:avLst/>
          </a:prstGeom>
        </p:spPr>
      </p:pic>
      <p:pic>
        <p:nvPicPr>
          <p:cNvPr id="57" name="Picture 56" descr="A picture containing litchi, plant, close, dark&#10;&#10;Description automatically generated">
            <a:extLst>
              <a:ext uri="{FF2B5EF4-FFF2-40B4-BE49-F238E27FC236}">
                <a16:creationId xmlns:a16="http://schemas.microsoft.com/office/drawing/2014/main" id="{621FA38E-AAAC-7F0B-22B8-5D40E9DC309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93183" y="3950431"/>
            <a:ext cx="1105031" cy="1105032"/>
          </a:xfrm>
          <a:prstGeom prst="rect">
            <a:avLst/>
          </a:prstGeom>
        </p:spPr>
      </p:pic>
      <p:pic>
        <p:nvPicPr>
          <p:cNvPr id="58" name="Picture 57" descr="A picture containing litchi, plant, close, dark&#10;&#10;Description automatically generated">
            <a:extLst>
              <a:ext uri="{FF2B5EF4-FFF2-40B4-BE49-F238E27FC236}">
                <a16:creationId xmlns:a16="http://schemas.microsoft.com/office/drawing/2014/main" id="{A5263BDD-4FFA-9A24-5004-108957A6F9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2086" y="2019602"/>
            <a:ext cx="1105031" cy="1105032"/>
          </a:xfrm>
          <a:prstGeom prst="rect">
            <a:avLst/>
          </a:prstGeom>
        </p:spPr>
      </p:pic>
      <p:pic>
        <p:nvPicPr>
          <p:cNvPr id="59" name="Picture 58" descr="Background pattern">
            <a:extLst>
              <a:ext uri="{FF2B5EF4-FFF2-40B4-BE49-F238E27FC236}">
                <a16:creationId xmlns:a16="http://schemas.microsoft.com/office/drawing/2014/main" id="{DD0EAAC6-470C-AAB0-D277-1C16C010F770}"/>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792568" y="2052563"/>
            <a:ext cx="865633" cy="956184"/>
          </a:xfrm>
          <a:prstGeom prst="ellipse">
            <a:avLst/>
          </a:prstGeom>
        </p:spPr>
      </p:pic>
      <p:pic>
        <p:nvPicPr>
          <p:cNvPr id="60" name="Picture 59" descr="Background pattern">
            <a:extLst>
              <a:ext uri="{FF2B5EF4-FFF2-40B4-BE49-F238E27FC236}">
                <a16:creationId xmlns:a16="http://schemas.microsoft.com/office/drawing/2014/main" id="{2A489B45-824E-3A91-62C4-02EC9C82DFE7}"/>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003334" y="1596038"/>
            <a:ext cx="865633" cy="956184"/>
          </a:xfrm>
          <a:prstGeom prst="ellipse">
            <a:avLst/>
          </a:prstGeom>
        </p:spPr>
      </p:pic>
      <p:pic>
        <p:nvPicPr>
          <p:cNvPr id="61" name="Picture 60" descr="Background pattern">
            <a:extLst>
              <a:ext uri="{FF2B5EF4-FFF2-40B4-BE49-F238E27FC236}">
                <a16:creationId xmlns:a16="http://schemas.microsoft.com/office/drawing/2014/main" id="{E94BB9DC-EE67-A4A8-06AC-5C115F922C33}"/>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345287" y="2133686"/>
            <a:ext cx="865633" cy="956184"/>
          </a:xfrm>
          <a:prstGeom prst="ellipse">
            <a:avLst/>
          </a:prstGeom>
        </p:spPr>
      </p:pic>
      <p:pic>
        <p:nvPicPr>
          <p:cNvPr id="62" name="Picture 61" descr="Background pattern">
            <a:extLst>
              <a:ext uri="{FF2B5EF4-FFF2-40B4-BE49-F238E27FC236}">
                <a16:creationId xmlns:a16="http://schemas.microsoft.com/office/drawing/2014/main" id="{92E71CC1-8463-54CB-5F70-17C8EB2C29B0}"/>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647818" y="1687815"/>
            <a:ext cx="865633" cy="956184"/>
          </a:xfrm>
          <a:prstGeom prst="ellipse">
            <a:avLst/>
          </a:prstGeom>
        </p:spPr>
      </p:pic>
      <p:pic>
        <p:nvPicPr>
          <p:cNvPr id="63" name="Picture 62" descr="Background pattern">
            <a:extLst>
              <a:ext uri="{FF2B5EF4-FFF2-40B4-BE49-F238E27FC236}">
                <a16:creationId xmlns:a16="http://schemas.microsoft.com/office/drawing/2014/main" id="{490D4E78-547E-963E-D8AD-5485D723FBB1}"/>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0063228" y="2084996"/>
            <a:ext cx="865633" cy="956184"/>
          </a:xfrm>
          <a:prstGeom prst="ellipse">
            <a:avLst/>
          </a:prstGeom>
        </p:spPr>
      </p:pic>
      <p:pic>
        <p:nvPicPr>
          <p:cNvPr id="64" name="Picture 63" descr="Background pattern">
            <a:extLst>
              <a:ext uri="{FF2B5EF4-FFF2-40B4-BE49-F238E27FC236}">
                <a16:creationId xmlns:a16="http://schemas.microsoft.com/office/drawing/2014/main" id="{6EFF68C2-A1D2-DE90-3368-ED67B82F6FE0}"/>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0351773" y="1537603"/>
            <a:ext cx="865633" cy="956184"/>
          </a:xfrm>
          <a:prstGeom prst="ellipse">
            <a:avLst/>
          </a:prstGeom>
        </p:spPr>
      </p:pic>
      <p:pic>
        <p:nvPicPr>
          <p:cNvPr id="65" name="Picture 64" descr="Background pattern">
            <a:extLst>
              <a:ext uri="{FF2B5EF4-FFF2-40B4-BE49-F238E27FC236}">
                <a16:creationId xmlns:a16="http://schemas.microsoft.com/office/drawing/2014/main" id="{948DA634-B280-BD08-CFC2-3CB5C5C064AA}"/>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885626" y="1496477"/>
            <a:ext cx="865633" cy="956184"/>
          </a:xfrm>
          <a:prstGeom prst="ellipse">
            <a:avLst/>
          </a:prstGeom>
        </p:spPr>
      </p:pic>
      <p:pic>
        <p:nvPicPr>
          <p:cNvPr id="66" name="Picture 65" descr="A close up of a flower&#10;&#10;Description automatically generated">
            <a:extLst>
              <a:ext uri="{FF2B5EF4-FFF2-40B4-BE49-F238E27FC236}">
                <a16:creationId xmlns:a16="http://schemas.microsoft.com/office/drawing/2014/main" id="{A0E77823-F6C8-DD67-B4C6-5F8D205694E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31089" b="-3638"/>
          <a:stretch/>
        </p:blipFill>
        <p:spPr>
          <a:xfrm rot="20799630" flipH="1">
            <a:off x="5585712" y="1709937"/>
            <a:ext cx="913458" cy="750118"/>
          </a:xfrm>
          <a:prstGeom prst="ellipse">
            <a:avLst/>
          </a:prstGeom>
        </p:spPr>
      </p:pic>
    </p:spTree>
    <p:extLst>
      <p:ext uri="{BB962C8B-B14F-4D97-AF65-F5344CB8AC3E}">
        <p14:creationId xmlns:p14="http://schemas.microsoft.com/office/powerpoint/2010/main" val="391183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F5206-F255-8586-ADBF-D311EAA0FE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EC498F-E876-BCF6-F8EA-E49CE3EE70E0}"/>
              </a:ext>
            </a:extLst>
          </p:cNvPr>
          <p:cNvSpPr>
            <a:spLocks noGrp="1"/>
          </p:cNvSpPr>
          <p:nvPr>
            <p:ph type="title"/>
          </p:nvPr>
        </p:nvSpPr>
        <p:spPr>
          <a:xfrm>
            <a:off x="155644" y="213572"/>
            <a:ext cx="11880712" cy="1047180"/>
          </a:xfrm>
        </p:spPr>
        <p:txBody>
          <a:bodyPr>
            <a:noAutofit/>
          </a:bodyPr>
          <a:lstStyle/>
          <a:p>
            <a:r>
              <a:rPr lang="en-US" sz="3600" b="1" dirty="0">
                <a:latin typeface="+mn-lt"/>
              </a:rPr>
              <a:t>Benefit of IO + Chemo in EC: </a:t>
            </a:r>
            <a:br>
              <a:rPr lang="en-US" sz="3600" b="1" dirty="0">
                <a:latin typeface="+mn-lt"/>
              </a:rPr>
            </a:br>
            <a:r>
              <a:rPr lang="en-US" sz="3600" b="1" dirty="0">
                <a:latin typeface="+mn-lt"/>
              </a:rPr>
              <a:t>1L Studies in Patients with Advanced Stage or Recurrent EC</a:t>
            </a:r>
          </a:p>
        </p:txBody>
      </p:sp>
      <p:sp>
        <p:nvSpPr>
          <p:cNvPr id="7" name="Rounded Rectangle 4">
            <a:extLst>
              <a:ext uri="{FF2B5EF4-FFF2-40B4-BE49-F238E27FC236}">
                <a16:creationId xmlns:a16="http://schemas.microsoft.com/office/drawing/2014/main" id="{DB0F3F2D-4CCB-D487-71BD-945D72DE29DB}"/>
              </a:ext>
            </a:extLst>
          </p:cNvPr>
          <p:cNvSpPr/>
          <p:nvPr/>
        </p:nvSpPr>
        <p:spPr>
          <a:xfrm>
            <a:off x="209688" y="2492449"/>
            <a:ext cx="3238911" cy="1530588"/>
          </a:xfrm>
          <a:prstGeom prst="roundRect">
            <a:avLst/>
          </a:prstGeom>
          <a:solidFill>
            <a:srgbClr val="830051"/>
          </a:solidFill>
          <a:ln w="9525" cap="flat" cmpd="sng" algn="ctr">
            <a:noFill/>
            <a:prstDash val="soli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p:spPr>
        <p:txBody>
          <a:bodyPr lIns="12192" tIns="12192" rIns="12192" bIns="12192" rtlCol="0" anchor="t"/>
          <a:lstStyle/>
          <a:p>
            <a:pPr marL="158115" marR="0" lvl="0" indent="0" algn="l" defTabSz="1219140" rtl="0" eaLnBrk="1" fontAlgn="auto" latinLnBrk="0" hangingPunct="1">
              <a:lnSpc>
                <a:spcPct val="100000"/>
              </a:lnSpc>
              <a:spcBef>
                <a:spcPts val="30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Key Eligibility Criteria</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10515" marR="0" lvl="0" indent="-151765"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Measurable disease</a:t>
            </a:r>
          </a:p>
          <a:p>
            <a:pPr marL="310515" marR="0" lvl="0" indent="-151765"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ECOG</a:t>
            </a: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PS ≤1 (2)</a:t>
            </a:r>
          </a:p>
          <a:p>
            <a:pPr marL="310515" marR="0" lvl="0" indent="-151765"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Carcinosarcoma (±)</a:t>
            </a:r>
          </a:p>
          <a:p>
            <a:pPr marL="310515" marR="0" lvl="0" indent="-151765"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Different trials </a:t>
            </a:r>
            <a:r>
              <a:rPr kumimoji="0" lang="en-US" sz="16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pMMR</a:t>
            </a: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US" sz="16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dMRR</a:t>
            </a:r>
            <a:endPar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Rounded Rectangle 4">
            <a:extLst>
              <a:ext uri="{FF2B5EF4-FFF2-40B4-BE49-F238E27FC236}">
                <a16:creationId xmlns:a16="http://schemas.microsoft.com/office/drawing/2014/main" id="{0CCF9EFD-ABDD-3213-BB96-FB221C7B9790}"/>
              </a:ext>
            </a:extLst>
          </p:cNvPr>
          <p:cNvSpPr/>
          <p:nvPr/>
        </p:nvSpPr>
        <p:spPr>
          <a:xfrm>
            <a:off x="4492349" y="1649390"/>
            <a:ext cx="2074955" cy="1177230"/>
          </a:xfrm>
          <a:prstGeom prst="roundRect">
            <a:avLst/>
          </a:prstGeom>
          <a:solidFill>
            <a:srgbClr val="003865"/>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p:spPr>
        <p:txBody>
          <a:bodyPr lIns="12192" tIns="12192" rIns="12192" bIns="12192" rtlCol="0" anchor="ctr"/>
          <a:lstStyle/>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Carboplatin + Paclitaxel</a:t>
            </a:r>
          </a:p>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p>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Immune Checkpoint Inhibitor</a:t>
            </a:r>
          </a:p>
        </p:txBody>
      </p:sp>
      <p:cxnSp>
        <p:nvCxnSpPr>
          <p:cNvPr id="9" name="Connector: Elbow 55">
            <a:extLst>
              <a:ext uri="{FF2B5EF4-FFF2-40B4-BE49-F238E27FC236}">
                <a16:creationId xmlns:a16="http://schemas.microsoft.com/office/drawing/2014/main" id="{49A3278D-1707-7BD2-523F-D5FDC667899A}"/>
              </a:ext>
            </a:extLst>
          </p:cNvPr>
          <p:cNvCxnSpPr>
            <a:cxnSpLocks/>
            <a:stCxn id="13" idx="0"/>
            <a:endCxn id="8" idx="1"/>
          </p:cNvCxnSpPr>
          <p:nvPr/>
        </p:nvCxnSpPr>
        <p:spPr>
          <a:xfrm rot="5400000" flipH="1" flipV="1">
            <a:off x="4102481" y="2223353"/>
            <a:ext cx="375215" cy="404521"/>
          </a:xfrm>
          <a:prstGeom prst="bentConnector2">
            <a:avLst/>
          </a:prstGeom>
          <a:noFill/>
          <a:ln w="57150" cap="flat" cmpd="sng" algn="ctr">
            <a:solidFill>
              <a:srgbClr val="830051"/>
            </a:solidFill>
            <a:prstDash val="solid"/>
            <a:miter lim="800000"/>
            <a:tailEnd type="triangle"/>
          </a:ln>
          <a:effectLst/>
        </p:spPr>
      </p:cxnSp>
      <p:cxnSp>
        <p:nvCxnSpPr>
          <p:cNvPr id="10" name="Connector: Elbow 61">
            <a:extLst>
              <a:ext uri="{FF2B5EF4-FFF2-40B4-BE49-F238E27FC236}">
                <a16:creationId xmlns:a16="http://schemas.microsoft.com/office/drawing/2014/main" id="{A05BD1EA-A4C9-F38A-C526-297B8F237CC7}"/>
              </a:ext>
            </a:extLst>
          </p:cNvPr>
          <p:cNvCxnSpPr>
            <a:cxnSpLocks/>
            <a:endCxn id="11" idx="1"/>
          </p:cNvCxnSpPr>
          <p:nvPr/>
        </p:nvCxnSpPr>
        <p:spPr>
          <a:xfrm rot="16200000" flipH="1">
            <a:off x="3971821" y="3745359"/>
            <a:ext cx="675410" cy="365642"/>
          </a:xfrm>
          <a:prstGeom prst="bentConnector2">
            <a:avLst/>
          </a:prstGeom>
          <a:noFill/>
          <a:ln w="57150" cap="flat" cmpd="sng" algn="ctr">
            <a:solidFill>
              <a:srgbClr val="830051">
                <a:alpha val="98000"/>
              </a:srgbClr>
            </a:solidFill>
            <a:prstDash val="solid"/>
            <a:miter lim="800000"/>
            <a:tailEnd type="triangle"/>
          </a:ln>
          <a:effectLst/>
        </p:spPr>
      </p:cxnSp>
      <p:sp>
        <p:nvSpPr>
          <p:cNvPr id="11" name="Rounded Rectangle 4">
            <a:extLst>
              <a:ext uri="{FF2B5EF4-FFF2-40B4-BE49-F238E27FC236}">
                <a16:creationId xmlns:a16="http://schemas.microsoft.com/office/drawing/2014/main" id="{861E85B8-6D07-0C68-E008-2ABD412D0458}"/>
              </a:ext>
            </a:extLst>
          </p:cNvPr>
          <p:cNvSpPr/>
          <p:nvPr/>
        </p:nvSpPr>
        <p:spPr>
          <a:xfrm>
            <a:off x="4492347" y="3677270"/>
            <a:ext cx="2074955" cy="1177230"/>
          </a:xfrm>
          <a:prstGeom prst="roundRect">
            <a:avLst/>
          </a:prstGeom>
          <a:solidFill>
            <a:srgbClr val="68D2DF"/>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p:spPr>
        <p:txBody>
          <a:bodyPr lIns="12192" tIns="12192" rIns="12192" bIns="12192" rtlCol="0" anchor="ctr"/>
          <a:lstStyle/>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Carboplatin + Paclitaxel</a:t>
            </a:r>
          </a:p>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Placebo</a:t>
            </a:r>
          </a:p>
        </p:txBody>
      </p:sp>
      <p:sp>
        <p:nvSpPr>
          <p:cNvPr id="12" name="Rounded Rectangle 4">
            <a:extLst>
              <a:ext uri="{FF2B5EF4-FFF2-40B4-BE49-F238E27FC236}">
                <a16:creationId xmlns:a16="http://schemas.microsoft.com/office/drawing/2014/main" id="{CBE391D6-9BC9-973C-510A-C24A87286F1C}"/>
              </a:ext>
            </a:extLst>
          </p:cNvPr>
          <p:cNvSpPr/>
          <p:nvPr/>
        </p:nvSpPr>
        <p:spPr>
          <a:xfrm>
            <a:off x="9231085" y="1649390"/>
            <a:ext cx="2457409" cy="3559220"/>
          </a:xfrm>
          <a:prstGeom prst="roundRect">
            <a:avLst/>
          </a:prstGeom>
          <a:solidFill>
            <a:srgbClr val="830051"/>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p:spPr>
        <p:txBody>
          <a:bodyPr lIns="12192" tIns="12192" rIns="12192" bIns="12192" rtlCol="0" anchor="t"/>
          <a:lstStyle/>
          <a:p>
            <a:pPr marL="228600" marR="0" lvl="1" indent="-153988" algn="l" defTabSz="457239" rtl="0" eaLnBrk="1" fontAlgn="auto" latinLnBrk="0" hangingPunct="1">
              <a:lnSpc>
                <a:spcPct val="95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228600" marR="0" lvl="1" indent="-153988" algn="l" defTabSz="457239" rtl="0" eaLnBrk="1" fontAlgn="auto" latinLnBrk="0" hangingPunct="1">
              <a:lnSpc>
                <a:spcPct val="95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End Points</a:t>
            </a:r>
          </a:p>
          <a:p>
            <a:pPr marL="228600" marR="0" lvl="1" indent="-153988" algn="l" defTabSz="121914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8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PFS</a:t>
            </a:r>
            <a:r>
              <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18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BICR</a:t>
            </a:r>
            <a:r>
              <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br>
              <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Investigator) </a:t>
            </a:r>
          </a:p>
          <a:p>
            <a:pPr marL="228600" marR="0" lvl="1" indent="-153988" algn="l" defTabSz="121914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OS</a:t>
            </a:r>
          </a:p>
          <a:p>
            <a:pPr marL="228600" marR="0" lvl="1" indent="-153988" algn="l" defTabSz="121914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Safety</a:t>
            </a:r>
          </a:p>
          <a:p>
            <a:pPr marL="228600" marR="0" lvl="1" indent="-153988" algn="l" defTabSz="121914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ORR</a:t>
            </a:r>
          </a:p>
          <a:p>
            <a:pPr marL="228600" marR="0" lvl="1" indent="-153988" algn="l" defTabSz="1219140" rtl="0" eaLnBrk="1" fontAlgn="auto" latinLnBrk="0" hangingPunct="1">
              <a:lnSpc>
                <a:spcPct val="95000"/>
              </a:lnSpc>
              <a:spcBef>
                <a:spcPts val="800"/>
              </a:spcBef>
              <a:spcAft>
                <a:spcPts val="0"/>
              </a:spcAft>
              <a:buClrTx/>
              <a:buSzTx/>
              <a:buFont typeface="Arial" panose="020B0604020202020204" pitchFamily="34" charset="0"/>
              <a:buChar char="•"/>
              <a:tabLst/>
              <a:defRPr/>
            </a:pPr>
            <a:r>
              <a:rPr kumimoji="0" lang="en-US" sz="18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HRQoL</a:t>
            </a: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Rounded Rectangle 4">
            <a:extLst>
              <a:ext uri="{FF2B5EF4-FFF2-40B4-BE49-F238E27FC236}">
                <a16:creationId xmlns:a16="http://schemas.microsoft.com/office/drawing/2014/main" id="{BF2EA3CF-AB7C-3A19-9D89-EBE76DE80455}"/>
              </a:ext>
            </a:extLst>
          </p:cNvPr>
          <p:cNvSpPr/>
          <p:nvPr/>
        </p:nvSpPr>
        <p:spPr>
          <a:xfrm>
            <a:off x="3817678" y="2613220"/>
            <a:ext cx="540299" cy="1273197"/>
          </a:xfrm>
          <a:prstGeom prst="roundRect">
            <a:avLst/>
          </a:prstGeom>
          <a:solidFill>
            <a:srgbClr val="830051"/>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p:spPr>
        <p:txBody>
          <a:bodyPr vert="vert270" lIns="12192" tIns="12192" rIns="12192" bIns="12192" rtlCol="0" anchor="ctr"/>
          <a:lstStyle/>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 1:1 (2)</a:t>
            </a:r>
          </a:p>
        </p:txBody>
      </p:sp>
      <p:sp>
        <p:nvSpPr>
          <p:cNvPr id="14" name="Rounded Rectangle 4">
            <a:extLst>
              <a:ext uri="{FF2B5EF4-FFF2-40B4-BE49-F238E27FC236}">
                <a16:creationId xmlns:a16="http://schemas.microsoft.com/office/drawing/2014/main" id="{A580BC21-19BA-BE24-5E3F-8A319B87DA11}"/>
              </a:ext>
            </a:extLst>
          </p:cNvPr>
          <p:cNvSpPr/>
          <p:nvPr/>
        </p:nvSpPr>
        <p:spPr>
          <a:xfrm>
            <a:off x="6861715" y="1649390"/>
            <a:ext cx="2074955" cy="1177230"/>
          </a:xfrm>
          <a:prstGeom prst="roundRect">
            <a:avLst/>
          </a:prstGeom>
          <a:solidFill>
            <a:srgbClr val="003865"/>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p:spPr>
        <p:txBody>
          <a:bodyPr lIns="12192" tIns="12192" rIns="12192" bIns="12192" rtlCol="0" anchor="ctr"/>
          <a:lstStyle/>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Immune Checkpoint Inhibitor</a:t>
            </a:r>
          </a:p>
        </p:txBody>
      </p:sp>
      <p:sp>
        <p:nvSpPr>
          <p:cNvPr id="15" name="Rounded Rectangle 4">
            <a:extLst>
              <a:ext uri="{FF2B5EF4-FFF2-40B4-BE49-F238E27FC236}">
                <a16:creationId xmlns:a16="http://schemas.microsoft.com/office/drawing/2014/main" id="{7C7318A7-8AE9-9B83-84F3-9385186E03C8}"/>
              </a:ext>
            </a:extLst>
          </p:cNvPr>
          <p:cNvSpPr/>
          <p:nvPr/>
        </p:nvSpPr>
        <p:spPr>
          <a:xfrm>
            <a:off x="6861712" y="3677270"/>
            <a:ext cx="2074955" cy="1177230"/>
          </a:xfrm>
          <a:prstGeom prst="roundRect">
            <a:avLst/>
          </a:prstGeom>
          <a:solidFill>
            <a:srgbClr val="68D2DF"/>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p:spPr>
        <p:txBody>
          <a:bodyPr lIns="12192" tIns="12192" rIns="12192" bIns="12192" rtlCol="0" anchor="ctr"/>
          <a:lstStyle/>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Placebo</a:t>
            </a:r>
          </a:p>
        </p:txBody>
      </p:sp>
      <p:sp>
        <p:nvSpPr>
          <p:cNvPr id="16" name="Pfeil: nach rechts 5">
            <a:extLst>
              <a:ext uri="{FF2B5EF4-FFF2-40B4-BE49-F238E27FC236}">
                <a16:creationId xmlns:a16="http://schemas.microsoft.com/office/drawing/2014/main" id="{01264BC9-872E-EC15-B0DD-A3B11F227740}"/>
              </a:ext>
            </a:extLst>
          </p:cNvPr>
          <p:cNvSpPr/>
          <p:nvPr/>
        </p:nvSpPr>
        <p:spPr>
          <a:xfrm>
            <a:off x="4647518" y="4914473"/>
            <a:ext cx="4289149" cy="419076"/>
          </a:xfrm>
          <a:prstGeom prst="rightArrow">
            <a:avLst/>
          </a:prstGeom>
          <a:solidFill>
            <a:srgbClr val="83005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AT"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2-3 Y</a:t>
            </a:r>
            <a:r>
              <a:rPr kumimoji="0" lang="de-AT" sz="16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ears</a:t>
            </a:r>
            <a:r>
              <a:rPr kumimoji="0" lang="de-AT"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de-AT" sz="16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or</a:t>
            </a:r>
            <a:r>
              <a:rPr kumimoji="0" lang="de-AT"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PD</a:t>
            </a:r>
          </a:p>
        </p:txBody>
      </p:sp>
      <p:cxnSp>
        <p:nvCxnSpPr>
          <p:cNvPr id="17" name="Connector: Elbow 55">
            <a:extLst>
              <a:ext uri="{FF2B5EF4-FFF2-40B4-BE49-F238E27FC236}">
                <a16:creationId xmlns:a16="http://schemas.microsoft.com/office/drawing/2014/main" id="{ED96AAEB-291A-CE68-2F89-E02DAFE8DF2E}"/>
              </a:ext>
            </a:extLst>
          </p:cNvPr>
          <p:cNvCxnSpPr>
            <a:cxnSpLocks/>
            <a:stCxn id="7" idx="3"/>
            <a:endCxn id="13" idx="1"/>
          </p:cNvCxnSpPr>
          <p:nvPr/>
        </p:nvCxnSpPr>
        <p:spPr>
          <a:xfrm flipV="1">
            <a:off x="3448599" y="3249819"/>
            <a:ext cx="369079" cy="7924"/>
          </a:xfrm>
          <a:prstGeom prst="bentConnector3">
            <a:avLst>
              <a:gd name="adj1" fmla="val 50000"/>
            </a:avLst>
          </a:prstGeom>
          <a:noFill/>
          <a:ln w="57150" cap="flat" cmpd="sng" algn="ctr">
            <a:solidFill>
              <a:srgbClr val="830051"/>
            </a:solidFill>
            <a:prstDash val="solid"/>
            <a:miter lim="800000"/>
            <a:tailEnd type="triangle"/>
          </a:ln>
          <a:effectLst/>
        </p:spPr>
      </p:cxnSp>
      <p:sp>
        <p:nvSpPr>
          <p:cNvPr id="18" name="Rounded Rectangle 4">
            <a:extLst>
              <a:ext uri="{FF2B5EF4-FFF2-40B4-BE49-F238E27FC236}">
                <a16:creationId xmlns:a16="http://schemas.microsoft.com/office/drawing/2014/main" id="{189C407B-2546-C130-1359-9EBD36D32624}"/>
              </a:ext>
            </a:extLst>
          </p:cNvPr>
          <p:cNvSpPr/>
          <p:nvPr/>
        </p:nvSpPr>
        <p:spPr>
          <a:xfrm>
            <a:off x="209688" y="4208467"/>
            <a:ext cx="3238911" cy="1000143"/>
          </a:xfrm>
          <a:prstGeom prst="roundRect">
            <a:avLst/>
          </a:prstGeom>
          <a:solidFill>
            <a:srgbClr val="3C1053"/>
          </a:solidFill>
          <a:ln w="9525" cap="flat" cmpd="sng" algn="ctr">
            <a:noFill/>
            <a:prstDash val="soli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p:spPr>
        <p:txBody>
          <a:bodyPr lIns="12192" tIns="12192" rIns="12192" bIns="12192" rtlCol="0" anchor="t"/>
          <a:lstStyle/>
          <a:p>
            <a:pPr marL="158743" marR="0" lvl="0" indent="0" algn="l" defTabSz="1219140" rtl="0" eaLnBrk="1" fontAlgn="auto" latinLnBrk="0" hangingPunct="1">
              <a:lnSpc>
                <a:spcPct val="100000"/>
              </a:lnSpc>
              <a:spcBef>
                <a:spcPts val="30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Stratification Factors:</a:t>
            </a:r>
          </a:p>
          <a:p>
            <a:pPr marL="311135" marR="0" lvl="0" indent="-152392"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dMMR</a:t>
            </a:r>
            <a:r>
              <a:rPr kumimoji="0" lang="en-US"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vs </a:t>
            </a:r>
            <a:r>
              <a:rPr kumimoji="0" lang="en-US" sz="14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pMMR</a:t>
            </a:r>
            <a:endParaRPr kumimoji="0" lang="en-US"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311135" marR="0" lvl="0" indent="-152392"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ECOG</a:t>
            </a:r>
            <a:r>
              <a:rPr kumimoji="0" lang="en-US"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PS, geographic region, history of pelvic radiation</a:t>
            </a:r>
          </a:p>
        </p:txBody>
      </p:sp>
      <p:sp>
        <p:nvSpPr>
          <p:cNvPr id="19" name="Text Placeholder 2">
            <a:extLst>
              <a:ext uri="{FF2B5EF4-FFF2-40B4-BE49-F238E27FC236}">
                <a16:creationId xmlns:a16="http://schemas.microsoft.com/office/drawing/2014/main" id="{BE175F0B-D6C4-56F8-D64D-0D9F80ACF4B2}"/>
              </a:ext>
            </a:extLst>
          </p:cNvPr>
          <p:cNvSpPr txBox="1">
            <a:spLocks/>
          </p:cNvSpPr>
          <p:nvPr/>
        </p:nvSpPr>
        <p:spPr>
          <a:xfrm>
            <a:off x="104181" y="5938712"/>
            <a:ext cx="11322025" cy="828435"/>
          </a:xfrm>
          <a:prstGeom prst="rect">
            <a:avLst/>
          </a:prstGeom>
          <a:ln>
            <a:noFill/>
          </a:ln>
        </p:spPr>
        <p:txBody>
          <a:bodyPr lIns="0" tIns="0" rIns="0" bIns="0" anchor="ctr" anchorCtr="0"/>
          <a:lstStyle>
            <a:defPPr>
              <a:defRPr lang="en-US"/>
            </a:defPPr>
            <a:lvl1pPr marL="0" algn="l" defTabSz="457151" rtl="0" eaLnBrk="1" latinLnBrk="0" hangingPunct="1">
              <a:defRPr sz="1000" kern="1200">
                <a:solidFill>
                  <a:srgbClr val="13294B"/>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4" algn="l" defTabSz="457151" rtl="0" eaLnBrk="1" latinLnBrk="0" hangingPunct="1">
              <a:defRPr sz="1800" kern="1200">
                <a:solidFill>
                  <a:schemeClr val="tx1"/>
                </a:solidFill>
                <a:latin typeface="+mn-lt"/>
                <a:ea typeface="+mn-ea"/>
                <a:cs typeface="+mn-cs"/>
              </a:defRPr>
            </a:lvl4pPr>
            <a:lvl5pPr marL="1828606" algn="l" defTabSz="457151" rtl="0" eaLnBrk="1" latinLnBrk="0" hangingPunct="1">
              <a:defRPr sz="1800" kern="1200">
                <a:solidFill>
                  <a:schemeClr val="tx1"/>
                </a:solidFill>
                <a:latin typeface="+mn-lt"/>
                <a:ea typeface="+mn-ea"/>
                <a:cs typeface="+mn-cs"/>
              </a:defRPr>
            </a:lvl5pPr>
            <a:lvl6pPr marL="2285757" algn="l" defTabSz="457151" rtl="0" eaLnBrk="1" latinLnBrk="0" hangingPunct="1">
              <a:defRPr sz="1800" kern="1200">
                <a:solidFill>
                  <a:schemeClr val="tx1"/>
                </a:solidFill>
                <a:latin typeface="+mn-lt"/>
                <a:ea typeface="+mn-ea"/>
                <a:cs typeface="+mn-cs"/>
              </a:defRPr>
            </a:lvl6pPr>
            <a:lvl7pPr marL="2742908" algn="l" defTabSz="457151" rtl="0" eaLnBrk="1" latinLnBrk="0" hangingPunct="1">
              <a:defRPr sz="1800" kern="1200">
                <a:solidFill>
                  <a:schemeClr val="tx1"/>
                </a:solidFill>
                <a:latin typeface="+mn-lt"/>
                <a:ea typeface="+mn-ea"/>
                <a:cs typeface="+mn-cs"/>
              </a:defRPr>
            </a:lvl7pPr>
            <a:lvl8pPr marL="3200060" algn="l" defTabSz="457151" rtl="0" eaLnBrk="1" latinLnBrk="0" hangingPunct="1">
              <a:defRPr sz="1800" kern="1200">
                <a:solidFill>
                  <a:schemeClr val="tx1"/>
                </a:solidFill>
                <a:latin typeface="+mn-lt"/>
                <a:ea typeface="+mn-ea"/>
                <a:cs typeface="+mn-cs"/>
              </a:defRPr>
            </a:lvl8pPr>
            <a:lvl9pPr marL="3657211" algn="l" defTabSz="457151" rtl="0" eaLnBrk="1" latinLnBrk="0" hangingPunct="1">
              <a:defRPr sz="1800" kern="1200">
                <a:solidFill>
                  <a:schemeClr val="tx1"/>
                </a:solidFill>
                <a:latin typeface="+mn-lt"/>
                <a:ea typeface="+mn-ea"/>
                <a:cs typeface="+mn-cs"/>
              </a:defRPr>
            </a:lvl9p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BICR=blinded independent central review; </a:t>
            </a:r>
            <a:r>
              <a:rPr kumimoji="0" lang="en-US" sz="9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dMMR</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=deficient mismatch repair; ECOG PS=Eastern Cooperative Oncology Group Performance Status; </a:t>
            </a:r>
            <a:r>
              <a:rPr kumimoji="0" lang="en-US" sz="9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HRQoL</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=health-related quality of life; ORR=overall response rate; OS=overall survival; </a:t>
            </a:r>
            <a:r>
              <a:rPr kumimoji="0" lang="en-US" sz="9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pMMR</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=proficient mismatch repair; PD=progressive disease; PFS=progression-free survival; R=randomized.</a:t>
            </a:r>
          </a:p>
          <a:p>
            <a:pPr marL="0" marR="0" lvl="0" indent="0" algn="l" defTabSz="457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Mirza MR, et al. </a:t>
            </a:r>
            <a:r>
              <a:rPr kumimoji="0" lang="en-US" sz="9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Engl J Med. </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2023;388(23):2145-2158. doi:10.1056/nejmoa2216334; 2. Eskander RN, et al. </a:t>
            </a:r>
            <a:r>
              <a:rPr kumimoji="0" lang="en-US" sz="9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Engl J Med. </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2023;388(23):2159-2170. doi:10.1056/NEJMoa2302312; 3. Westin SN, et al. </a:t>
            </a:r>
            <a:r>
              <a:rPr kumimoji="0" lang="en-US" sz="9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2024;42(3):283-299.               </a:t>
            </a:r>
            <a:r>
              <a:rPr kumimoji="0" lang="en-US" sz="9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doi</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10.1200/JCO.23.02132; 4. Colombo N, et al</a:t>
            </a:r>
            <a:r>
              <a:rPr kumimoji="0" lang="en-US" sz="9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Lancet Oncol. </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2024,Sep;25(9):1135-1146. </a:t>
            </a:r>
            <a:r>
              <a:rPr kumimoji="0" lang="en-US" sz="9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doi</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10.1016/S1470-2045(24)00334-6; 5. Marth C, et al. </a:t>
            </a:r>
            <a:r>
              <a:rPr kumimoji="0" lang="en-US" sz="9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2024;00:1-18. </a:t>
            </a:r>
            <a:r>
              <a:rPr kumimoji="0" lang="en-US" sz="9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doi</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10.1200/JCO-24-0132.</a:t>
            </a:r>
            <a:endParaRPr kumimoji="0" lang="en-US" sz="9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06143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C2CD7-AEF5-CADD-3B7C-56C0E5D8297A}"/>
              </a:ext>
            </a:extLst>
          </p:cNvPr>
          <p:cNvSpPr>
            <a:spLocks noGrp="1"/>
          </p:cNvSpPr>
          <p:nvPr>
            <p:ph type="title"/>
          </p:nvPr>
        </p:nvSpPr>
        <p:spPr>
          <a:xfrm>
            <a:off x="125950" y="110936"/>
            <a:ext cx="10515600" cy="784180"/>
          </a:xfrm>
        </p:spPr>
        <p:txBody>
          <a:bodyPr>
            <a:normAutofit/>
          </a:bodyPr>
          <a:lstStyle/>
          <a:p>
            <a:r>
              <a:rPr lang="en-US" sz="3600" b="1" dirty="0">
                <a:latin typeface="+mn-lt"/>
              </a:rPr>
              <a:t>Benefit of IO + Chemo in the </a:t>
            </a:r>
            <a:r>
              <a:rPr lang="en-US" sz="3600" b="1" dirty="0" err="1">
                <a:latin typeface="+mn-lt"/>
              </a:rPr>
              <a:t>dMMR</a:t>
            </a:r>
            <a:r>
              <a:rPr lang="en-US" sz="3600" b="1" dirty="0">
                <a:latin typeface="+mn-lt"/>
              </a:rPr>
              <a:t> EC Population</a:t>
            </a:r>
          </a:p>
        </p:txBody>
      </p:sp>
      <p:pic>
        <p:nvPicPr>
          <p:cNvPr id="9" name="Picture 8" descr="A graph of a number of patients&#10;&#10;Description automatically generated">
            <a:extLst>
              <a:ext uri="{FF2B5EF4-FFF2-40B4-BE49-F238E27FC236}">
                <a16:creationId xmlns:a16="http://schemas.microsoft.com/office/drawing/2014/main" id="{3B0A0DF4-5617-409E-5D39-FB19ED8FBF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096339" y="1888702"/>
            <a:ext cx="2872333" cy="1821880"/>
          </a:xfrm>
          <a:prstGeom prst="rect">
            <a:avLst/>
          </a:prstGeom>
        </p:spPr>
      </p:pic>
      <p:pic>
        <p:nvPicPr>
          <p:cNvPr id="5" name="Content Placeholder 5" descr="A diagram of a patient's disease&#10;&#10;Description automatically generated with medium confidence">
            <a:extLst>
              <a:ext uri="{FF2B5EF4-FFF2-40B4-BE49-F238E27FC236}">
                <a16:creationId xmlns:a16="http://schemas.microsoft.com/office/drawing/2014/main" id="{6BF1663B-6206-E574-3B60-CE25A487161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34203" r="37014"/>
          <a:stretch/>
        </p:blipFill>
        <p:spPr>
          <a:xfrm>
            <a:off x="2996496" y="1556306"/>
            <a:ext cx="2768600" cy="3870033"/>
          </a:xfrm>
          <a:prstGeom prst="rect">
            <a:avLst/>
          </a:prstGeom>
        </p:spPr>
      </p:pic>
      <p:sp>
        <p:nvSpPr>
          <p:cNvPr id="10" name="TextBox 9">
            <a:extLst>
              <a:ext uri="{FF2B5EF4-FFF2-40B4-BE49-F238E27FC236}">
                <a16:creationId xmlns:a16="http://schemas.microsoft.com/office/drawing/2014/main" id="{C0EC15D9-75D3-5E02-0AF8-828A9B6CBFCB}"/>
              </a:ext>
            </a:extLst>
          </p:cNvPr>
          <p:cNvSpPr txBox="1"/>
          <p:nvPr/>
        </p:nvSpPr>
        <p:spPr>
          <a:xfrm>
            <a:off x="9160030" y="1700791"/>
            <a:ext cx="13036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251607"/>
                </a:solidFill>
                <a:effectLst/>
                <a:uLnTx/>
                <a:uFillTx/>
                <a:latin typeface="Calibri" panose="020F0502020204030204" pitchFamily="34" charset="0"/>
                <a:ea typeface="+mn-ea"/>
                <a:cs typeface="Calibri" panose="020F0502020204030204" pitchFamily="34" charset="0"/>
              </a:rPr>
              <a:t>DUO-E</a:t>
            </a:r>
          </a:p>
        </p:txBody>
      </p:sp>
      <p:graphicFrame>
        <p:nvGraphicFramePr>
          <p:cNvPr id="12" name="Table 11">
            <a:extLst>
              <a:ext uri="{FF2B5EF4-FFF2-40B4-BE49-F238E27FC236}">
                <a16:creationId xmlns:a16="http://schemas.microsoft.com/office/drawing/2014/main" id="{32A23068-0EA0-815C-20EB-13EB8F16FB60}"/>
              </a:ext>
            </a:extLst>
          </p:cNvPr>
          <p:cNvGraphicFramePr>
            <a:graphicFrameLocks noGrp="1"/>
          </p:cNvGraphicFramePr>
          <p:nvPr/>
        </p:nvGraphicFramePr>
        <p:xfrm>
          <a:off x="9317048" y="3758533"/>
          <a:ext cx="2654243" cy="1758929"/>
        </p:xfrm>
        <a:graphic>
          <a:graphicData uri="http://schemas.openxmlformats.org/drawingml/2006/table">
            <a:tbl>
              <a:tblPr firstRow="1" bandRow="1">
                <a:tableStyleId>{91EBBBCC-DAD2-459C-BE2E-F6DE35CF9A28}</a:tableStyleId>
              </a:tblPr>
              <a:tblGrid>
                <a:gridCol w="884748">
                  <a:extLst>
                    <a:ext uri="{9D8B030D-6E8A-4147-A177-3AD203B41FA5}">
                      <a16:colId xmlns:a16="http://schemas.microsoft.com/office/drawing/2014/main" val="371182454"/>
                    </a:ext>
                  </a:extLst>
                </a:gridCol>
                <a:gridCol w="802949">
                  <a:extLst>
                    <a:ext uri="{9D8B030D-6E8A-4147-A177-3AD203B41FA5}">
                      <a16:colId xmlns:a16="http://schemas.microsoft.com/office/drawing/2014/main" val="217141910"/>
                    </a:ext>
                  </a:extLst>
                </a:gridCol>
                <a:gridCol w="966546">
                  <a:extLst>
                    <a:ext uri="{9D8B030D-6E8A-4147-A177-3AD203B41FA5}">
                      <a16:colId xmlns:a16="http://schemas.microsoft.com/office/drawing/2014/main" val="2926447527"/>
                    </a:ext>
                  </a:extLst>
                </a:gridCol>
              </a:tblGrid>
              <a:tr h="449662">
                <a:tc>
                  <a:txBody>
                    <a:bodyPr/>
                    <a:lstStyle/>
                    <a:p>
                      <a:endParaRPr lang="en-US" sz="1300">
                        <a:latin typeface="Calibri" panose="020F0502020204030204" pitchFamily="34" charset="0"/>
                        <a:cs typeface="Calibri" panose="020F0502020204030204" pitchFamily="34" charset="0"/>
                      </a:endParaRPr>
                    </a:p>
                  </a:txBody>
                  <a:tcPr>
                    <a:solidFill>
                      <a:srgbClr val="29305A"/>
                    </a:solidFill>
                  </a:tcPr>
                </a:tc>
                <a:tc>
                  <a:txBody>
                    <a:bodyPr/>
                    <a:lstStyle/>
                    <a:p>
                      <a:r>
                        <a:rPr lang="en-US" sz="1200">
                          <a:latin typeface="Calibri" panose="020F0502020204030204" pitchFamily="34" charset="0"/>
                          <a:cs typeface="Calibri" panose="020F0502020204030204" pitchFamily="34" charset="0"/>
                        </a:rPr>
                        <a:t>No with events %</a:t>
                      </a:r>
                    </a:p>
                  </a:txBody>
                  <a:tcPr>
                    <a:solidFill>
                      <a:srgbClr val="29305A"/>
                    </a:solidFill>
                  </a:tcPr>
                </a:tc>
                <a:tc>
                  <a:txBody>
                    <a:bodyPr/>
                    <a:lstStyle/>
                    <a:p>
                      <a:r>
                        <a:rPr lang="en-US" sz="1200">
                          <a:latin typeface="Calibri" panose="020F0502020204030204" pitchFamily="34" charset="0"/>
                          <a:cs typeface="Calibri" panose="020F0502020204030204" pitchFamily="34" charset="0"/>
                        </a:rPr>
                        <a:t>Median</a:t>
                      </a:r>
                    </a:p>
                  </a:txBody>
                  <a:tcPr>
                    <a:solidFill>
                      <a:srgbClr val="29305A"/>
                    </a:solidFill>
                  </a:tcPr>
                </a:tc>
                <a:extLst>
                  <a:ext uri="{0D108BD9-81ED-4DB2-BD59-A6C34878D82A}">
                    <a16:rowId xmlns:a16="http://schemas.microsoft.com/office/drawing/2014/main" val="3612349974"/>
                  </a:ext>
                </a:extLst>
              </a:tr>
              <a:tr h="387329">
                <a:tc>
                  <a:txBody>
                    <a:bodyPr/>
                    <a:lstStyle/>
                    <a:p>
                      <a:r>
                        <a:rPr lang="en-US" sz="1200" b="1">
                          <a:solidFill>
                            <a:srgbClr val="3F4444"/>
                          </a:solidFill>
                          <a:latin typeface="Calibri" panose="020F0502020204030204" pitchFamily="34" charset="0"/>
                          <a:cs typeface="Calibri" panose="020F0502020204030204" pitchFamily="34" charset="0"/>
                        </a:rPr>
                        <a:t>Durva + CT</a:t>
                      </a:r>
                    </a:p>
                  </a:txBody>
                  <a:tcPr>
                    <a:solidFill>
                      <a:srgbClr val="29305A">
                        <a:alpha val="20000"/>
                      </a:srgbClr>
                    </a:solidFill>
                  </a:tcPr>
                </a:tc>
                <a:tc>
                  <a:txBody>
                    <a:bodyPr/>
                    <a:lstStyle/>
                    <a:p>
                      <a:pPr algn="ctr"/>
                      <a:r>
                        <a:rPr lang="en-US" sz="1200" b="1">
                          <a:solidFill>
                            <a:srgbClr val="3F4444"/>
                          </a:solidFill>
                          <a:latin typeface="Calibri" panose="020F0502020204030204" pitchFamily="34" charset="0"/>
                          <a:cs typeface="Calibri" panose="020F0502020204030204" pitchFamily="34" charset="0"/>
                        </a:rPr>
                        <a:t>32.6</a:t>
                      </a:r>
                    </a:p>
                  </a:txBody>
                  <a:tcPr>
                    <a:solidFill>
                      <a:srgbClr val="29305A">
                        <a:alpha val="20000"/>
                      </a:srgbClr>
                    </a:solidFill>
                  </a:tcPr>
                </a:tc>
                <a:tc>
                  <a:txBody>
                    <a:bodyPr/>
                    <a:lstStyle/>
                    <a:p>
                      <a:pPr algn="ctr"/>
                      <a:r>
                        <a:rPr lang="en-US" sz="1200" b="1">
                          <a:solidFill>
                            <a:srgbClr val="3F4444"/>
                          </a:solidFill>
                          <a:latin typeface="Calibri" panose="020F0502020204030204" pitchFamily="34" charset="0"/>
                          <a:cs typeface="Calibri" panose="020F0502020204030204" pitchFamily="34" charset="0"/>
                        </a:rPr>
                        <a:t>NR (NR-NR)</a:t>
                      </a:r>
                    </a:p>
                  </a:txBody>
                  <a:tcPr>
                    <a:solidFill>
                      <a:srgbClr val="29305A">
                        <a:alpha val="20000"/>
                      </a:srgbClr>
                    </a:solidFill>
                  </a:tcPr>
                </a:tc>
                <a:extLst>
                  <a:ext uri="{0D108BD9-81ED-4DB2-BD59-A6C34878D82A}">
                    <a16:rowId xmlns:a16="http://schemas.microsoft.com/office/drawing/2014/main" val="1716434115"/>
                  </a:ext>
                </a:extLst>
              </a:tr>
              <a:tr h="387329">
                <a:tc>
                  <a:txBody>
                    <a:bodyPr/>
                    <a:lstStyle/>
                    <a:p>
                      <a:r>
                        <a:rPr lang="en-US" sz="1200" b="1">
                          <a:solidFill>
                            <a:srgbClr val="3F4444"/>
                          </a:solidFill>
                          <a:latin typeface="Calibri" panose="020F0502020204030204" pitchFamily="34" charset="0"/>
                          <a:cs typeface="Calibri" panose="020F0502020204030204" pitchFamily="34" charset="0"/>
                        </a:rPr>
                        <a:t>Durva + O + CT</a:t>
                      </a:r>
                    </a:p>
                  </a:txBody>
                  <a:tcPr>
                    <a:solidFill>
                      <a:srgbClr val="29305A">
                        <a:alpha val="10000"/>
                      </a:srgbClr>
                    </a:solidFill>
                  </a:tcPr>
                </a:tc>
                <a:tc>
                  <a:txBody>
                    <a:bodyPr/>
                    <a:lstStyle/>
                    <a:p>
                      <a:pPr algn="ctr"/>
                      <a:r>
                        <a:rPr lang="en-US" sz="1200" b="1">
                          <a:solidFill>
                            <a:srgbClr val="3F4444"/>
                          </a:solidFill>
                          <a:latin typeface="Calibri" panose="020F0502020204030204" pitchFamily="34" charset="0"/>
                          <a:cs typeface="Calibri" panose="020F0502020204030204" pitchFamily="34" charset="0"/>
                        </a:rPr>
                        <a:t>37.5</a:t>
                      </a:r>
                    </a:p>
                  </a:txBody>
                  <a:tcPr>
                    <a:solidFill>
                      <a:srgbClr val="29305A">
                        <a:alpha val="10000"/>
                      </a:srgbClr>
                    </a:solidFill>
                  </a:tcPr>
                </a:tc>
                <a:tc>
                  <a:txBody>
                    <a:bodyPr/>
                    <a:lstStyle/>
                    <a:p>
                      <a:pPr algn="ctr"/>
                      <a:r>
                        <a:rPr lang="en-US" sz="1200" b="1">
                          <a:solidFill>
                            <a:srgbClr val="3F4444"/>
                          </a:solidFill>
                          <a:latin typeface="Calibri" panose="020F0502020204030204" pitchFamily="34" charset="0"/>
                          <a:cs typeface="Calibri" panose="020F0502020204030204" pitchFamily="34" charset="0"/>
                        </a:rPr>
                        <a:t>31.8 (12.4-NR)</a:t>
                      </a:r>
                    </a:p>
                  </a:txBody>
                  <a:tcPr>
                    <a:solidFill>
                      <a:srgbClr val="29305A">
                        <a:alpha val="10000"/>
                      </a:srgbClr>
                    </a:solidFill>
                  </a:tcPr>
                </a:tc>
                <a:extLst>
                  <a:ext uri="{0D108BD9-81ED-4DB2-BD59-A6C34878D82A}">
                    <a16:rowId xmlns:a16="http://schemas.microsoft.com/office/drawing/2014/main" val="393897324"/>
                  </a:ext>
                </a:extLst>
              </a:tr>
              <a:tr h="387329">
                <a:tc>
                  <a:txBody>
                    <a:bodyPr/>
                    <a:lstStyle/>
                    <a:p>
                      <a:r>
                        <a:rPr lang="en-US" sz="1200" b="1">
                          <a:solidFill>
                            <a:srgbClr val="3F4444"/>
                          </a:solidFill>
                          <a:latin typeface="Calibri" panose="020F0502020204030204" pitchFamily="34" charset="0"/>
                          <a:cs typeface="Calibri" panose="020F0502020204030204" pitchFamily="34" charset="0"/>
                        </a:rPr>
                        <a:t>Placebo + CT</a:t>
                      </a:r>
                    </a:p>
                  </a:txBody>
                  <a:tcPr>
                    <a:solidFill>
                      <a:srgbClr val="29305A">
                        <a:alpha val="20000"/>
                      </a:srgbClr>
                    </a:solidFill>
                  </a:tcPr>
                </a:tc>
                <a:tc>
                  <a:txBody>
                    <a:bodyPr/>
                    <a:lstStyle/>
                    <a:p>
                      <a:pPr algn="ctr"/>
                      <a:r>
                        <a:rPr lang="en-US" sz="1200" b="1">
                          <a:solidFill>
                            <a:srgbClr val="3F4444"/>
                          </a:solidFill>
                          <a:latin typeface="Calibri" panose="020F0502020204030204" pitchFamily="34" charset="0"/>
                          <a:cs typeface="Calibri" panose="020F0502020204030204" pitchFamily="34" charset="0"/>
                        </a:rPr>
                        <a:t>51</a:t>
                      </a:r>
                    </a:p>
                  </a:txBody>
                  <a:tcPr>
                    <a:solidFill>
                      <a:srgbClr val="29305A">
                        <a:alpha val="20000"/>
                      </a:srgbClr>
                    </a:solidFill>
                  </a:tcPr>
                </a:tc>
                <a:tc>
                  <a:txBody>
                    <a:bodyPr/>
                    <a:lstStyle/>
                    <a:p>
                      <a:pPr algn="ctr"/>
                      <a:r>
                        <a:rPr lang="en-US" sz="1200" b="1">
                          <a:solidFill>
                            <a:srgbClr val="3F4444"/>
                          </a:solidFill>
                          <a:latin typeface="Calibri" panose="020F0502020204030204" pitchFamily="34" charset="0"/>
                          <a:cs typeface="Calibri" panose="020F0502020204030204" pitchFamily="34" charset="0"/>
                        </a:rPr>
                        <a:t>7.0 (6.7-14.8)</a:t>
                      </a:r>
                    </a:p>
                  </a:txBody>
                  <a:tcPr>
                    <a:solidFill>
                      <a:srgbClr val="29305A">
                        <a:alpha val="20000"/>
                      </a:srgbClr>
                    </a:solidFill>
                  </a:tcPr>
                </a:tc>
                <a:extLst>
                  <a:ext uri="{0D108BD9-81ED-4DB2-BD59-A6C34878D82A}">
                    <a16:rowId xmlns:a16="http://schemas.microsoft.com/office/drawing/2014/main" val="2675774941"/>
                  </a:ext>
                </a:extLst>
              </a:tr>
            </a:tbl>
          </a:graphicData>
        </a:graphic>
      </p:graphicFrame>
      <p:sp>
        <p:nvSpPr>
          <p:cNvPr id="13" name="Rounded Rectangle 12">
            <a:extLst>
              <a:ext uri="{FF2B5EF4-FFF2-40B4-BE49-F238E27FC236}">
                <a16:creationId xmlns:a16="http://schemas.microsoft.com/office/drawing/2014/main" id="{22C69D8D-A740-1139-B36C-3C3A7C2F4A62}"/>
              </a:ext>
            </a:extLst>
          </p:cNvPr>
          <p:cNvSpPr/>
          <p:nvPr/>
        </p:nvSpPr>
        <p:spPr>
          <a:xfrm>
            <a:off x="11149104" y="1524881"/>
            <a:ext cx="923690" cy="468094"/>
          </a:xfrm>
          <a:prstGeom prst="roundRect">
            <a:avLst/>
          </a:prstGeom>
          <a:solidFill>
            <a:srgbClr val="830051">
              <a:alpha val="30000"/>
            </a:srgbClr>
          </a:solidFill>
          <a:ln w="25400">
            <a:solidFill>
              <a:srgbClr val="83005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8CD19A8-96B6-BD3F-9E45-2D6D42684675}"/>
              </a:ext>
            </a:extLst>
          </p:cNvPr>
          <p:cNvSpPr txBox="1"/>
          <p:nvPr/>
        </p:nvSpPr>
        <p:spPr>
          <a:xfrm>
            <a:off x="11157192" y="1556306"/>
            <a:ext cx="875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HR 0.42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95% CI 0.22-0.80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 + CT arm</a:t>
            </a:r>
          </a:p>
        </p:txBody>
      </p:sp>
      <p:sp>
        <p:nvSpPr>
          <p:cNvPr id="16" name="Text Placeholder 2">
            <a:extLst>
              <a:ext uri="{FF2B5EF4-FFF2-40B4-BE49-F238E27FC236}">
                <a16:creationId xmlns:a16="http://schemas.microsoft.com/office/drawing/2014/main" id="{319C6322-4843-D725-739C-82747223F587}"/>
              </a:ext>
            </a:extLst>
          </p:cNvPr>
          <p:cNvSpPr txBox="1">
            <a:spLocks/>
          </p:cNvSpPr>
          <p:nvPr/>
        </p:nvSpPr>
        <p:spPr>
          <a:xfrm>
            <a:off x="223328" y="5889696"/>
            <a:ext cx="8339983" cy="546883"/>
          </a:xfrm>
          <a:prstGeom prst="rect">
            <a:avLst/>
          </a:prstGeom>
          <a:ln>
            <a:noFill/>
          </a:ln>
        </p:spPr>
        <p:txBody>
          <a:bodyPr lIns="0" tIns="0" rIns="0" bIns="0" anchor="ctr" anchorCtr="0"/>
          <a:lstStyle>
            <a:defPPr>
              <a:defRPr lang="en-US"/>
            </a:defPPr>
            <a:lvl1pPr marL="0" algn="l" defTabSz="457151" rtl="0" eaLnBrk="1" latinLnBrk="0" hangingPunct="1">
              <a:defRPr sz="1000" kern="1200">
                <a:solidFill>
                  <a:srgbClr val="13294B"/>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4" algn="l" defTabSz="457151" rtl="0" eaLnBrk="1" latinLnBrk="0" hangingPunct="1">
              <a:defRPr sz="1800" kern="1200">
                <a:solidFill>
                  <a:schemeClr val="tx1"/>
                </a:solidFill>
                <a:latin typeface="+mn-lt"/>
                <a:ea typeface="+mn-ea"/>
                <a:cs typeface="+mn-cs"/>
              </a:defRPr>
            </a:lvl4pPr>
            <a:lvl5pPr marL="1828606" algn="l" defTabSz="457151" rtl="0" eaLnBrk="1" latinLnBrk="0" hangingPunct="1">
              <a:defRPr sz="1800" kern="1200">
                <a:solidFill>
                  <a:schemeClr val="tx1"/>
                </a:solidFill>
                <a:latin typeface="+mn-lt"/>
                <a:ea typeface="+mn-ea"/>
                <a:cs typeface="+mn-cs"/>
              </a:defRPr>
            </a:lvl5pPr>
            <a:lvl6pPr marL="2285757" algn="l" defTabSz="457151" rtl="0" eaLnBrk="1" latinLnBrk="0" hangingPunct="1">
              <a:defRPr sz="1800" kern="1200">
                <a:solidFill>
                  <a:schemeClr val="tx1"/>
                </a:solidFill>
                <a:latin typeface="+mn-lt"/>
                <a:ea typeface="+mn-ea"/>
                <a:cs typeface="+mn-cs"/>
              </a:defRPr>
            </a:lvl6pPr>
            <a:lvl7pPr marL="2742908" algn="l" defTabSz="457151" rtl="0" eaLnBrk="1" latinLnBrk="0" hangingPunct="1">
              <a:defRPr sz="1800" kern="1200">
                <a:solidFill>
                  <a:schemeClr val="tx1"/>
                </a:solidFill>
                <a:latin typeface="+mn-lt"/>
                <a:ea typeface="+mn-ea"/>
                <a:cs typeface="+mn-cs"/>
              </a:defRPr>
            </a:lvl7pPr>
            <a:lvl8pPr marL="3200060" algn="l" defTabSz="457151" rtl="0" eaLnBrk="1" latinLnBrk="0" hangingPunct="1">
              <a:defRPr sz="1800" kern="1200">
                <a:solidFill>
                  <a:schemeClr val="tx1"/>
                </a:solidFill>
                <a:latin typeface="+mn-lt"/>
                <a:ea typeface="+mn-ea"/>
                <a:cs typeface="+mn-cs"/>
              </a:defRPr>
            </a:lvl8pPr>
            <a:lvl9pPr marL="3657211" algn="l" defTabSz="457151" rtl="0" eaLnBrk="1" latinLnBrk="0" hangingPunct="1">
              <a:defRPr sz="1800" kern="1200">
                <a:solidFill>
                  <a:schemeClr val="tx1"/>
                </a:solidFill>
                <a:latin typeface="+mn-lt"/>
                <a:ea typeface="+mn-ea"/>
                <a:cs typeface="+mn-cs"/>
              </a:defRPr>
            </a:lvl9p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Please note that head-to-head studies were not conducted between these products. </a:t>
            </a: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These data are for information purposes only and no comparative claims of non-inferiority or superiority in terms of efficacy or safety are implied or intended.</a:t>
            </a:r>
          </a:p>
          <a:p>
            <a:pPr marL="0" marR="0" lvl="0" indent="0" algn="l" defTabSz="457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Mirza MR, et al. </a:t>
            </a:r>
            <a:r>
              <a:rPr kumimoji="0" lang="en-US" sz="9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Engl J Med. </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2023;388(23):2145-2158. doi:10.1056/nejmoa2216334; 2. Eskander RN, et al. </a:t>
            </a:r>
            <a:r>
              <a:rPr kumimoji="0" lang="en-US" sz="9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Engl J Med. </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2023;388(23):2159-2170. doi:10.1056/NEJMoa2302312; 3. Westin SN, et al. </a:t>
            </a:r>
            <a:r>
              <a:rPr kumimoji="0" lang="en-US" sz="9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2024;42(3):283-299. </a:t>
            </a:r>
            <a:r>
              <a:rPr kumimoji="0" lang="en-US" sz="9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doi</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10.1200/JCO.23.02132; 4. Colombo N, et al</a:t>
            </a:r>
            <a:r>
              <a:rPr kumimoji="0" lang="en-US" sz="9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Lancet Oncol. </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2024,Sep;25(9):1135-1146. </a:t>
            </a:r>
            <a:r>
              <a:rPr kumimoji="0" lang="en-US" sz="9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doi</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10.1016/S1470-2045(24)00334-6. </a:t>
            </a:r>
            <a:endPar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Content Placeholder 5" descr="A diagram of a patient's disease&#10;&#10;Description automatically generated with medium confidence">
            <a:extLst>
              <a:ext uri="{FF2B5EF4-FFF2-40B4-BE49-F238E27FC236}">
                <a16:creationId xmlns:a16="http://schemas.microsoft.com/office/drawing/2014/main" id="{FDB86679-FDBA-D713-2BF5-080AFEA35FE9}"/>
              </a:ext>
            </a:extLst>
          </p:cNvPr>
          <p:cNvPicPr>
            <a:picLocks noGrp="1" noChangeAspect="1"/>
          </p:cNvPicPr>
          <p:nvPr>
            <p:ph idx="1"/>
          </p:nvPr>
        </p:nvPicPr>
        <p:blipFill rotWithShape="1">
          <a:blip r:embed="rId5">
            <a:extLst>
              <a:ext uri="{BEBA8EAE-BF5A-486C-A8C5-ECC9F3942E4B}">
                <a14:imgProps xmlns:a14="http://schemas.microsoft.com/office/drawing/2010/main">
                  <a14:imgLayer r:embed="rId7">
                    <a14:imgEffect>
                      <a14:sharpenSoften amount="50000"/>
                    </a14:imgEffect>
                  </a14:imgLayer>
                </a14:imgProps>
              </a:ext>
            </a:extLst>
          </a:blip>
          <a:srcRect l="767" r="68141"/>
          <a:stretch/>
        </p:blipFill>
        <p:spPr>
          <a:xfrm>
            <a:off x="340" y="1556306"/>
            <a:ext cx="2997872" cy="3879380"/>
          </a:xfrm>
        </p:spPr>
      </p:pic>
      <p:pic>
        <p:nvPicPr>
          <p:cNvPr id="2" name="Content Placeholder 5" descr="A diagram of a patient's disease&#10;&#10;Description automatically generated with medium confidence">
            <a:extLst>
              <a:ext uri="{FF2B5EF4-FFF2-40B4-BE49-F238E27FC236}">
                <a16:creationId xmlns:a16="http://schemas.microsoft.com/office/drawing/2014/main" id="{5E947E8E-A443-FE33-5C6A-FDD6506CE895}"/>
              </a:ext>
            </a:extLst>
          </p:cNvPr>
          <p:cNvPicPr>
            <a:picLocks noChangeAspect="1"/>
          </p:cNvPicPr>
          <p:nvPr/>
        </p:nvPicPr>
        <p:blipFill rotWithShape="1">
          <a:blip r:embed="rId5">
            <a:extLst>
              <a:ext uri="{BEBA8EAE-BF5A-486C-A8C5-ECC9F3942E4B}">
                <a14:imgProps xmlns:a14="http://schemas.microsoft.com/office/drawing/2010/main">
                  <a14:imgLayer r:embed="rId8">
                    <a14:imgEffect>
                      <a14:sharpenSoften amount="50000"/>
                    </a14:imgEffect>
                  </a14:imgLayer>
                </a14:imgProps>
              </a:ext>
            </a:extLst>
          </a:blip>
          <a:srcRect l="66620"/>
          <a:stretch/>
        </p:blipFill>
        <p:spPr>
          <a:xfrm>
            <a:off x="5893806" y="1546958"/>
            <a:ext cx="3202533" cy="3879381"/>
          </a:xfrm>
          <a:prstGeom prst="rect">
            <a:avLst/>
          </a:prstGeom>
        </p:spPr>
      </p:pic>
      <p:sp>
        <p:nvSpPr>
          <p:cNvPr id="3" name="TextBox 2">
            <a:extLst>
              <a:ext uri="{FF2B5EF4-FFF2-40B4-BE49-F238E27FC236}">
                <a16:creationId xmlns:a16="http://schemas.microsoft.com/office/drawing/2014/main" id="{9D5B4A29-4ACB-E0CC-9138-725ED70A98F8}"/>
              </a:ext>
            </a:extLst>
          </p:cNvPr>
          <p:cNvSpPr txBox="1"/>
          <p:nvPr/>
        </p:nvSpPr>
        <p:spPr>
          <a:xfrm>
            <a:off x="438684" y="1126794"/>
            <a:ext cx="2116332" cy="307777"/>
          </a:xfrm>
          <a:prstGeom prst="rect">
            <a:avLst/>
          </a:prstGeom>
          <a:solidFill>
            <a:srgbClr val="C4D6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dMMR</a:t>
            </a:r>
            <a:r>
              <a:rPr kumimoji="0" lang="en-US" sz="1400" b="1"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 population</a:t>
            </a:r>
            <a:endParaRPr kumimoji="0" lang="en-US" sz="1800" b="0"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39502D4-3843-1867-C4B8-C637FD4D2F5C}"/>
              </a:ext>
            </a:extLst>
          </p:cNvPr>
          <p:cNvSpPr txBox="1"/>
          <p:nvPr/>
        </p:nvSpPr>
        <p:spPr>
          <a:xfrm>
            <a:off x="2999851" y="1133850"/>
            <a:ext cx="2765443" cy="307777"/>
          </a:xfrm>
          <a:prstGeom prst="rect">
            <a:avLst/>
          </a:prstGeom>
          <a:solidFill>
            <a:srgbClr val="F0AB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dMMR</a:t>
            </a:r>
            <a:r>
              <a:rPr kumimoji="0" lang="en-US" sz="1400" b="1"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a:t>
            </a:r>
            <a:r>
              <a:rPr kumimoji="0" lang="en-US" sz="1400" b="1" i="0" u="none" strike="noStrike" kern="1200" cap="none" spc="0" normalizeH="0" baseline="0" noProof="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MSI</a:t>
            </a:r>
            <a:r>
              <a:rPr kumimoji="0" lang="en-US" sz="1400" b="1"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-H population</a:t>
            </a:r>
            <a:endParaRPr kumimoji="0" lang="en-US" sz="1800" b="0"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1C5E8E1-C1F0-911E-BF11-832B75381A04}"/>
              </a:ext>
            </a:extLst>
          </p:cNvPr>
          <p:cNvSpPr txBox="1"/>
          <p:nvPr/>
        </p:nvSpPr>
        <p:spPr>
          <a:xfrm>
            <a:off x="5893806" y="1130344"/>
            <a:ext cx="2844972" cy="307777"/>
          </a:xfrm>
          <a:prstGeom prst="rect">
            <a:avLst/>
          </a:prstGeom>
          <a:solidFill>
            <a:srgbClr val="00386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dMMR</a:t>
            </a:r>
            <a:r>
              <a:rPr kumimoji="0" lang="en-US" sz="1400" b="1" i="0" u="none" strike="noStrike" kern="1200" cap="none" spc="0" normalizeH="0" baseline="0" noProof="0">
                <a:ln>
                  <a:noFill/>
                </a:ln>
                <a:solidFill>
                  <a:prstClr val="black"/>
                </a:solidFill>
                <a:effectLst>
                  <a:outerShdw blurRad="50800" dist="38100" dir="16200000" rotWithShape="0">
                    <a:srgbClr val="3F4444">
                      <a:alpha val="40000"/>
                    </a:srgbClr>
                  </a:outerShdw>
                </a:effectLst>
                <a:uLnTx/>
                <a:uFillTx/>
                <a:latin typeface="Aptos" panose="02110004020202020204"/>
                <a:ea typeface="+mn-ea"/>
                <a:cs typeface="+mn-cs"/>
              </a:rPr>
              <a:t> </a:t>
            </a:r>
            <a:r>
              <a:rPr kumimoji="0" lang="en-US" sz="1400" b="1"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population</a:t>
            </a:r>
            <a:endParaRPr kumimoji="0" lang="en-US" sz="1800" b="0"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555F873-2DFB-B60C-B389-3F1E16B4966F}"/>
              </a:ext>
            </a:extLst>
          </p:cNvPr>
          <p:cNvSpPr txBox="1"/>
          <p:nvPr/>
        </p:nvSpPr>
        <p:spPr>
          <a:xfrm>
            <a:off x="9337740" y="1135441"/>
            <a:ext cx="2758366" cy="307777"/>
          </a:xfrm>
          <a:prstGeom prst="rect">
            <a:avLst/>
          </a:prstGeom>
          <a:solidFill>
            <a:srgbClr val="83005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dMMR</a:t>
            </a:r>
            <a:r>
              <a:rPr kumimoji="0" lang="en-US" sz="1400" b="1"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 population</a:t>
            </a:r>
            <a:endParaRPr kumimoji="0" lang="en-US" sz="1800" b="0"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850358E-CB41-D359-E474-BC9829B25AF3}"/>
              </a:ext>
            </a:extLst>
          </p:cNvPr>
          <p:cNvSpPr/>
          <p:nvPr/>
        </p:nvSpPr>
        <p:spPr>
          <a:xfrm>
            <a:off x="5893806" y="5187666"/>
            <a:ext cx="3266224" cy="546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AtTEnd</a:t>
            </a: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data refers to investigational uses of treatments that are not yet licensed for use by regulatory authorities.  </a:t>
            </a:r>
          </a:p>
        </p:txBody>
      </p:sp>
      <p:sp>
        <p:nvSpPr>
          <p:cNvPr id="17" name="Rectangle 16">
            <a:extLst>
              <a:ext uri="{FF2B5EF4-FFF2-40B4-BE49-F238E27FC236}">
                <a16:creationId xmlns:a16="http://schemas.microsoft.com/office/drawing/2014/main" id="{BF22CDBA-1118-E024-8DA8-F3BD1015EEE2}"/>
              </a:ext>
            </a:extLst>
          </p:cNvPr>
          <p:cNvSpPr/>
          <p:nvPr/>
        </p:nvSpPr>
        <p:spPr>
          <a:xfrm>
            <a:off x="3145536" y="4376928"/>
            <a:ext cx="536448" cy="377952"/>
          </a:xfrm>
          <a:prstGeom prst="rect">
            <a:avLst/>
          </a:prstGeom>
          <a:solidFill>
            <a:srgbClr val="CCCD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9A699BC-53B7-D8AC-C06F-ABA9DD435E20}"/>
              </a:ext>
            </a:extLst>
          </p:cNvPr>
          <p:cNvSpPr txBox="1"/>
          <p:nvPr/>
        </p:nvSpPr>
        <p:spPr>
          <a:xfrm>
            <a:off x="3113890" y="4337683"/>
            <a:ext cx="63152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Dostar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CT</a:t>
            </a:r>
          </a:p>
        </p:txBody>
      </p:sp>
      <p:sp>
        <p:nvSpPr>
          <p:cNvPr id="18" name="TextBox 17">
            <a:extLst>
              <a:ext uri="{FF2B5EF4-FFF2-40B4-BE49-F238E27FC236}">
                <a16:creationId xmlns:a16="http://schemas.microsoft.com/office/drawing/2014/main" id="{1B02869D-D4A9-566C-249E-A4CCF43CDE39}"/>
              </a:ext>
            </a:extLst>
          </p:cNvPr>
          <p:cNvSpPr txBox="1"/>
          <p:nvPr/>
        </p:nvSpPr>
        <p:spPr>
          <a:xfrm>
            <a:off x="220709" y="3938764"/>
            <a:ext cx="42614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n-ea"/>
                <a:cs typeface="+mn-cs"/>
              </a:rPr>
              <a:t>PFS</a:t>
            </a:r>
          </a:p>
        </p:txBody>
      </p:sp>
      <p:sp>
        <p:nvSpPr>
          <p:cNvPr id="20" name="TextBox 19">
            <a:extLst>
              <a:ext uri="{FF2B5EF4-FFF2-40B4-BE49-F238E27FC236}">
                <a16:creationId xmlns:a16="http://schemas.microsoft.com/office/drawing/2014/main" id="{BF72A8DC-6BC2-9627-C5C9-142F0E1F449E}"/>
              </a:ext>
            </a:extLst>
          </p:cNvPr>
          <p:cNvSpPr txBox="1"/>
          <p:nvPr/>
        </p:nvSpPr>
        <p:spPr>
          <a:xfrm>
            <a:off x="3140693" y="3920476"/>
            <a:ext cx="42614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n-ea"/>
                <a:cs typeface="+mn-cs"/>
              </a:rPr>
              <a:t>PFS</a:t>
            </a:r>
          </a:p>
        </p:txBody>
      </p:sp>
      <p:sp>
        <p:nvSpPr>
          <p:cNvPr id="21" name="TextBox 20">
            <a:extLst>
              <a:ext uri="{FF2B5EF4-FFF2-40B4-BE49-F238E27FC236}">
                <a16:creationId xmlns:a16="http://schemas.microsoft.com/office/drawing/2014/main" id="{888583BE-8100-16BC-B756-CADCBE51ACAF}"/>
              </a:ext>
            </a:extLst>
          </p:cNvPr>
          <p:cNvSpPr txBox="1"/>
          <p:nvPr/>
        </p:nvSpPr>
        <p:spPr>
          <a:xfrm>
            <a:off x="6054581" y="3908284"/>
            <a:ext cx="42614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n-ea"/>
                <a:cs typeface="+mn-cs"/>
              </a:rPr>
              <a:t>PFS</a:t>
            </a:r>
          </a:p>
        </p:txBody>
      </p:sp>
      <p:sp>
        <p:nvSpPr>
          <p:cNvPr id="22" name="TextBox 21">
            <a:extLst>
              <a:ext uri="{FF2B5EF4-FFF2-40B4-BE49-F238E27FC236}">
                <a16:creationId xmlns:a16="http://schemas.microsoft.com/office/drawing/2014/main" id="{E72AA5F0-54B0-38F1-42BE-60D59D15A6D2}"/>
              </a:ext>
            </a:extLst>
          </p:cNvPr>
          <p:cNvSpPr txBox="1"/>
          <p:nvPr/>
        </p:nvSpPr>
        <p:spPr>
          <a:xfrm>
            <a:off x="9328133" y="3841228"/>
            <a:ext cx="42614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n-ea"/>
                <a:cs typeface="+mn-cs"/>
              </a:rPr>
              <a:t>PFS</a:t>
            </a:r>
          </a:p>
        </p:txBody>
      </p:sp>
      <p:sp>
        <p:nvSpPr>
          <p:cNvPr id="23" name="TextBox 22">
            <a:extLst>
              <a:ext uri="{FF2B5EF4-FFF2-40B4-BE49-F238E27FC236}">
                <a16:creationId xmlns:a16="http://schemas.microsoft.com/office/drawing/2014/main" id="{6B5DF306-BC40-2D46-25E2-3A244EF43AB7}"/>
              </a:ext>
            </a:extLst>
          </p:cNvPr>
          <p:cNvSpPr txBox="1"/>
          <p:nvPr/>
        </p:nvSpPr>
        <p:spPr>
          <a:xfrm>
            <a:off x="5687432" y="2372200"/>
            <a:ext cx="142684" cy="12065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mn-cs"/>
              </a:rPr>
              <a:t>CT</a:t>
            </a:r>
          </a:p>
        </p:txBody>
      </p:sp>
      <p:sp>
        <p:nvSpPr>
          <p:cNvPr id="24" name="TextBox 23">
            <a:extLst>
              <a:ext uri="{FF2B5EF4-FFF2-40B4-BE49-F238E27FC236}">
                <a16:creationId xmlns:a16="http://schemas.microsoft.com/office/drawing/2014/main" id="{5FE0ED26-99A5-EC34-E9CB-CBF06B3542BF}"/>
              </a:ext>
            </a:extLst>
          </p:cNvPr>
          <p:cNvSpPr txBox="1"/>
          <p:nvPr/>
        </p:nvSpPr>
        <p:spPr>
          <a:xfrm>
            <a:off x="2821520" y="3382462"/>
            <a:ext cx="451905" cy="207419"/>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No. at Risk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err="1">
                <a:ln>
                  <a:noFill/>
                </a:ln>
                <a:solidFill>
                  <a:prstClr val="black"/>
                </a:solidFill>
                <a:effectLst/>
                <a:uLnTx/>
                <a:uFillTx/>
                <a:latin typeface="Calibri" panose="020F0502020204030204"/>
                <a:ea typeface="+mn-ea"/>
                <a:cs typeface="+mn-cs"/>
              </a:rPr>
              <a:t>Dostarlimab</a:t>
            </a: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 + 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Placebo + CP</a:t>
            </a:r>
          </a:p>
        </p:txBody>
      </p:sp>
      <p:sp>
        <p:nvSpPr>
          <p:cNvPr id="25" name="TextBox 24">
            <a:extLst>
              <a:ext uri="{FF2B5EF4-FFF2-40B4-BE49-F238E27FC236}">
                <a16:creationId xmlns:a16="http://schemas.microsoft.com/office/drawing/2014/main" id="{7BF0649D-0727-3883-93F8-516E6972E0ED}"/>
              </a:ext>
            </a:extLst>
          </p:cNvPr>
          <p:cNvSpPr txBox="1"/>
          <p:nvPr/>
        </p:nvSpPr>
        <p:spPr>
          <a:xfrm>
            <a:off x="5687432" y="3557087"/>
            <a:ext cx="341893" cy="207419"/>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Atezolizumab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Placebo</a:t>
            </a:r>
          </a:p>
        </p:txBody>
      </p:sp>
    </p:spTree>
    <p:extLst>
      <p:ext uri="{BB962C8B-B14F-4D97-AF65-F5344CB8AC3E}">
        <p14:creationId xmlns:p14="http://schemas.microsoft.com/office/powerpoint/2010/main" val="3744720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DA9BB70-1F37-61D3-4D70-F886969B627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442" t="16048" r="8592"/>
          <a:stretch/>
        </p:blipFill>
        <p:spPr>
          <a:xfrm>
            <a:off x="9293688" y="1944522"/>
            <a:ext cx="2738675" cy="1758930"/>
          </a:xfrm>
          <a:prstGeom prst="rect">
            <a:avLst/>
          </a:prstGeom>
        </p:spPr>
      </p:pic>
      <p:sp>
        <p:nvSpPr>
          <p:cNvPr id="4" name="Title 3">
            <a:extLst>
              <a:ext uri="{FF2B5EF4-FFF2-40B4-BE49-F238E27FC236}">
                <a16:creationId xmlns:a16="http://schemas.microsoft.com/office/drawing/2014/main" id="{CEFC2CD7-AEF5-CADD-3B7C-56C0E5D8297A}"/>
              </a:ext>
            </a:extLst>
          </p:cNvPr>
          <p:cNvSpPr>
            <a:spLocks noGrp="1"/>
          </p:cNvSpPr>
          <p:nvPr>
            <p:ph type="title"/>
          </p:nvPr>
        </p:nvSpPr>
        <p:spPr>
          <a:xfrm>
            <a:off x="125950" y="117992"/>
            <a:ext cx="10515600" cy="784180"/>
          </a:xfrm>
        </p:spPr>
        <p:txBody>
          <a:bodyPr>
            <a:normAutofit/>
          </a:bodyPr>
          <a:lstStyle/>
          <a:p>
            <a:r>
              <a:rPr lang="en-US" sz="3600" b="1" dirty="0">
                <a:latin typeface="+mn-lt"/>
              </a:rPr>
              <a:t>Benefit of IO + Chemo in the </a:t>
            </a:r>
            <a:r>
              <a:rPr lang="en-US" sz="3600" b="1" dirty="0" err="1">
                <a:latin typeface="+mn-lt"/>
              </a:rPr>
              <a:t>dMMR</a:t>
            </a:r>
            <a:r>
              <a:rPr lang="en-US" sz="3600" b="1" dirty="0">
                <a:latin typeface="+mn-lt"/>
              </a:rPr>
              <a:t> EC Population</a:t>
            </a:r>
          </a:p>
        </p:txBody>
      </p:sp>
      <p:pic>
        <p:nvPicPr>
          <p:cNvPr id="5" name="Content Placeholder 5" descr="A diagram of a patient's disease&#10;&#10;Description automatically generated with medium confidence">
            <a:extLst>
              <a:ext uri="{FF2B5EF4-FFF2-40B4-BE49-F238E27FC236}">
                <a16:creationId xmlns:a16="http://schemas.microsoft.com/office/drawing/2014/main" id="{6BF1663B-6206-E574-3B60-CE25A487161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34203" r="37014"/>
          <a:stretch/>
        </p:blipFill>
        <p:spPr>
          <a:xfrm>
            <a:off x="2996496" y="1463542"/>
            <a:ext cx="2768600" cy="3870033"/>
          </a:xfrm>
          <a:prstGeom prst="rect">
            <a:avLst/>
          </a:prstGeom>
        </p:spPr>
      </p:pic>
      <p:sp>
        <p:nvSpPr>
          <p:cNvPr id="10" name="TextBox 9">
            <a:extLst>
              <a:ext uri="{FF2B5EF4-FFF2-40B4-BE49-F238E27FC236}">
                <a16:creationId xmlns:a16="http://schemas.microsoft.com/office/drawing/2014/main" id="{C0EC15D9-75D3-5E02-0AF8-828A9B6CBFCB}"/>
              </a:ext>
            </a:extLst>
          </p:cNvPr>
          <p:cNvSpPr txBox="1"/>
          <p:nvPr/>
        </p:nvSpPr>
        <p:spPr>
          <a:xfrm>
            <a:off x="9160030" y="1515115"/>
            <a:ext cx="13036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251607"/>
                </a:solidFill>
                <a:effectLst/>
                <a:uLnTx/>
                <a:uFillTx/>
                <a:latin typeface="Calibri" panose="020F0502020204030204" pitchFamily="34" charset="0"/>
                <a:ea typeface="+mn-ea"/>
                <a:cs typeface="Calibri" panose="020F0502020204030204" pitchFamily="34" charset="0"/>
              </a:rPr>
              <a:t>DUO-E</a:t>
            </a:r>
          </a:p>
        </p:txBody>
      </p:sp>
      <p:graphicFrame>
        <p:nvGraphicFramePr>
          <p:cNvPr id="12" name="Table 11">
            <a:extLst>
              <a:ext uri="{FF2B5EF4-FFF2-40B4-BE49-F238E27FC236}">
                <a16:creationId xmlns:a16="http://schemas.microsoft.com/office/drawing/2014/main" id="{32A23068-0EA0-815C-20EB-13EB8F16FB60}"/>
              </a:ext>
            </a:extLst>
          </p:cNvPr>
          <p:cNvGraphicFramePr>
            <a:graphicFrameLocks noGrp="1"/>
          </p:cNvGraphicFramePr>
          <p:nvPr/>
        </p:nvGraphicFramePr>
        <p:xfrm>
          <a:off x="9314429" y="3792598"/>
          <a:ext cx="2654243" cy="1301729"/>
        </p:xfrm>
        <a:graphic>
          <a:graphicData uri="http://schemas.openxmlformats.org/drawingml/2006/table">
            <a:tbl>
              <a:tblPr firstRow="1" bandRow="1">
                <a:tableStyleId>{91EBBBCC-DAD2-459C-BE2E-F6DE35CF9A28}</a:tableStyleId>
              </a:tblPr>
              <a:tblGrid>
                <a:gridCol w="884748">
                  <a:extLst>
                    <a:ext uri="{9D8B030D-6E8A-4147-A177-3AD203B41FA5}">
                      <a16:colId xmlns:a16="http://schemas.microsoft.com/office/drawing/2014/main" val="371182454"/>
                    </a:ext>
                  </a:extLst>
                </a:gridCol>
                <a:gridCol w="802949">
                  <a:extLst>
                    <a:ext uri="{9D8B030D-6E8A-4147-A177-3AD203B41FA5}">
                      <a16:colId xmlns:a16="http://schemas.microsoft.com/office/drawing/2014/main" val="217141910"/>
                    </a:ext>
                  </a:extLst>
                </a:gridCol>
                <a:gridCol w="966546">
                  <a:extLst>
                    <a:ext uri="{9D8B030D-6E8A-4147-A177-3AD203B41FA5}">
                      <a16:colId xmlns:a16="http://schemas.microsoft.com/office/drawing/2014/main" val="2926447527"/>
                    </a:ext>
                  </a:extLst>
                </a:gridCol>
              </a:tblGrid>
              <a:tr h="449662">
                <a:tc>
                  <a:txBody>
                    <a:bodyPr/>
                    <a:lstStyle/>
                    <a:p>
                      <a:endParaRPr lang="en-US" sz="1300" dirty="0">
                        <a:latin typeface="Calibri" panose="020F0502020204030204" pitchFamily="34" charset="0"/>
                        <a:cs typeface="Calibri" panose="020F0502020204030204" pitchFamily="34" charset="0"/>
                      </a:endParaRPr>
                    </a:p>
                  </a:txBody>
                  <a:tcPr>
                    <a:solidFill>
                      <a:srgbClr val="29305A"/>
                    </a:solidFill>
                  </a:tcPr>
                </a:tc>
                <a:tc>
                  <a:txBody>
                    <a:bodyPr/>
                    <a:lstStyle/>
                    <a:p>
                      <a:r>
                        <a:rPr lang="en-US" sz="1200">
                          <a:latin typeface="Calibri" panose="020F0502020204030204" pitchFamily="34" charset="0"/>
                          <a:cs typeface="Calibri" panose="020F0502020204030204" pitchFamily="34" charset="0"/>
                        </a:rPr>
                        <a:t>No with events %</a:t>
                      </a:r>
                    </a:p>
                  </a:txBody>
                  <a:tcPr>
                    <a:solidFill>
                      <a:srgbClr val="29305A"/>
                    </a:solidFill>
                  </a:tcPr>
                </a:tc>
                <a:tc>
                  <a:txBody>
                    <a:bodyPr/>
                    <a:lstStyle/>
                    <a:p>
                      <a:r>
                        <a:rPr lang="en-US" sz="1200">
                          <a:latin typeface="Calibri" panose="020F0502020204030204" pitchFamily="34" charset="0"/>
                          <a:cs typeface="Calibri" panose="020F0502020204030204" pitchFamily="34" charset="0"/>
                        </a:rPr>
                        <a:t>Median</a:t>
                      </a:r>
                    </a:p>
                  </a:txBody>
                  <a:tcPr>
                    <a:solidFill>
                      <a:srgbClr val="29305A"/>
                    </a:solidFill>
                  </a:tcPr>
                </a:tc>
                <a:extLst>
                  <a:ext uri="{0D108BD9-81ED-4DB2-BD59-A6C34878D82A}">
                    <a16:rowId xmlns:a16="http://schemas.microsoft.com/office/drawing/2014/main" val="3612349974"/>
                  </a:ext>
                </a:extLst>
              </a:tr>
              <a:tr h="387329">
                <a:tc>
                  <a:txBody>
                    <a:bodyPr/>
                    <a:lstStyle/>
                    <a:p>
                      <a:r>
                        <a:rPr lang="en-US" sz="1200" b="1">
                          <a:solidFill>
                            <a:srgbClr val="3F4444"/>
                          </a:solidFill>
                          <a:latin typeface="Calibri" panose="020F0502020204030204" pitchFamily="34" charset="0"/>
                          <a:cs typeface="Calibri" panose="020F0502020204030204" pitchFamily="34" charset="0"/>
                        </a:rPr>
                        <a:t>Durva + CT</a:t>
                      </a:r>
                    </a:p>
                  </a:txBody>
                  <a:tcPr>
                    <a:solidFill>
                      <a:srgbClr val="29305A">
                        <a:alpha val="20000"/>
                      </a:srgbClr>
                    </a:solidFill>
                  </a:tcPr>
                </a:tc>
                <a:tc>
                  <a:txBody>
                    <a:bodyPr/>
                    <a:lstStyle/>
                    <a:p>
                      <a:pPr algn="ctr"/>
                      <a:r>
                        <a:rPr lang="en-US" sz="1200" b="1">
                          <a:solidFill>
                            <a:srgbClr val="3F4444"/>
                          </a:solidFill>
                          <a:latin typeface="Calibri" panose="020F0502020204030204" pitchFamily="34" charset="0"/>
                          <a:cs typeface="Calibri" panose="020F0502020204030204" pitchFamily="34" charset="0"/>
                        </a:rPr>
                        <a:t>32.6</a:t>
                      </a:r>
                    </a:p>
                  </a:txBody>
                  <a:tcPr>
                    <a:solidFill>
                      <a:srgbClr val="29305A">
                        <a:alpha val="20000"/>
                      </a:srgbClr>
                    </a:solidFill>
                  </a:tcPr>
                </a:tc>
                <a:tc>
                  <a:txBody>
                    <a:bodyPr/>
                    <a:lstStyle/>
                    <a:p>
                      <a:pPr algn="ctr"/>
                      <a:r>
                        <a:rPr lang="en-US" sz="1200" b="1">
                          <a:solidFill>
                            <a:srgbClr val="3F4444"/>
                          </a:solidFill>
                          <a:latin typeface="Calibri" panose="020F0502020204030204" pitchFamily="34" charset="0"/>
                          <a:cs typeface="Calibri" panose="020F0502020204030204" pitchFamily="34" charset="0"/>
                        </a:rPr>
                        <a:t>NR (NR-NR)</a:t>
                      </a:r>
                    </a:p>
                  </a:txBody>
                  <a:tcPr>
                    <a:solidFill>
                      <a:srgbClr val="29305A">
                        <a:alpha val="20000"/>
                      </a:srgbClr>
                    </a:solidFill>
                  </a:tcPr>
                </a:tc>
                <a:extLst>
                  <a:ext uri="{0D108BD9-81ED-4DB2-BD59-A6C34878D82A}">
                    <a16:rowId xmlns:a16="http://schemas.microsoft.com/office/drawing/2014/main" val="1716434115"/>
                  </a:ext>
                </a:extLst>
              </a:tr>
              <a:tr h="387329">
                <a:tc>
                  <a:txBody>
                    <a:bodyPr/>
                    <a:lstStyle/>
                    <a:p>
                      <a:r>
                        <a:rPr lang="en-US" sz="1200" b="1" dirty="0">
                          <a:solidFill>
                            <a:srgbClr val="3F4444"/>
                          </a:solidFill>
                          <a:latin typeface="Calibri" panose="020F0502020204030204" pitchFamily="34" charset="0"/>
                          <a:cs typeface="Calibri" panose="020F0502020204030204" pitchFamily="34" charset="0"/>
                        </a:rPr>
                        <a:t>Placebo + CT</a:t>
                      </a:r>
                    </a:p>
                  </a:txBody>
                  <a:tcPr>
                    <a:solidFill>
                      <a:srgbClr val="29305A">
                        <a:alpha val="10000"/>
                      </a:srgbClr>
                    </a:solidFill>
                  </a:tcPr>
                </a:tc>
                <a:tc>
                  <a:txBody>
                    <a:bodyPr/>
                    <a:lstStyle/>
                    <a:p>
                      <a:pPr algn="ctr"/>
                      <a:r>
                        <a:rPr lang="en-US" sz="1200" b="1" dirty="0">
                          <a:solidFill>
                            <a:srgbClr val="3F4444"/>
                          </a:solidFill>
                          <a:latin typeface="Calibri" panose="020F0502020204030204" pitchFamily="34" charset="0"/>
                          <a:cs typeface="Calibri" panose="020F0502020204030204" pitchFamily="34" charset="0"/>
                        </a:rPr>
                        <a:t>51</a:t>
                      </a:r>
                    </a:p>
                  </a:txBody>
                  <a:tcPr>
                    <a:solidFill>
                      <a:srgbClr val="29305A">
                        <a:alpha val="10000"/>
                      </a:srgbClr>
                    </a:solidFill>
                  </a:tcPr>
                </a:tc>
                <a:tc>
                  <a:txBody>
                    <a:bodyPr/>
                    <a:lstStyle/>
                    <a:p>
                      <a:pPr algn="ctr"/>
                      <a:r>
                        <a:rPr lang="en-US" sz="1200" b="1" dirty="0">
                          <a:solidFill>
                            <a:srgbClr val="3F4444"/>
                          </a:solidFill>
                          <a:latin typeface="Calibri" panose="020F0502020204030204" pitchFamily="34" charset="0"/>
                          <a:cs typeface="Calibri" panose="020F0502020204030204" pitchFamily="34" charset="0"/>
                        </a:rPr>
                        <a:t>7.0 (6.7-14.8)</a:t>
                      </a:r>
                    </a:p>
                  </a:txBody>
                  <a:tcPr>
                    <a:solidFill>
                      <a:srgbClr val="29305A">
                        <a:alpha val="10000"/>
                      </a:srgbClr>
                    </a:solidFill>
                  </a:tcPr>
                </a:tc>
                <a:extLst>
                  <a:ext uri="{0D108BD9-81ED-4DB2-BD59-A6C34878D82A}">
                    <a16:rowId xmlns:a16="http://schemas.microsoft.com/office/drawing/2014/main" val="393897324"/>
                  </a:ext>
                </a:extLst>
              </a:tr>
            </a:tbl>
          </a:graphicData>
        </a:graphic>
      </p:graphicFrame>
      <p:sp>
        <p:nvSpPr>
          <p:cNvPr id="13" name="Rounded Rectangle 12">
            <a:extLst>
              <a:ext uri="{FF2B5EF4-FFF2-40B4-BE49-F238E27FC236}">
                <a16:creationId xmlns:a16="http://schemas.microsoft.com/office/drawing/2014/main" id="{22C69D8D-A740-1139-B36C-3C3A7C2F4A62}"/>
              </a:ext>
            </a:extLst>
          </p:cNvPr>
          <p:cNvSpPr/>
          <p:nvPr/>
        </p:nvSpPr>
        <p:spPr>
          <a:xfrm>
            <a:off x="11149104" y="1524881"/>
            <a:ext cx="923690" cy="468094"/>
          </a:xfrm>
          <a:prstGeom prst="roundRect">
            <a:avLst/>
          </a:prstGeom>
          <a:solidFill>
            <a:srgbClr val="830051">
              <a:alpha val="30000"/>
            </a:srgbClr>
          </a:solidFill>
          <a:ln w="25400">
            <a:solidFill>
              <a:srgbClr val="83005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8CD19A8-96B6-BD3F-9E45-2D6D42684675}"/>
              </a:ext>
            </a:extLst>
          </p:cNvPr>
          <p:cNvSpPr txBox="1"/>
          <p:nvPr/>
        </p:nvSpPr>
        <p:spPr>
          <a:xfrm>
            <a:off x="11157192" y="1556306"/>
            <a:ext cx="875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HR 0.42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95% CI 0.22-0.80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 CT arm</a:t>
            </a:r>
          </a:p>
        </p:txBody>
      </p:sp>
      <p:pic>
        <p:nvPicPr>
          <p:cNvPr id="19" name="Content Placeholder 5" descr="A diagram of a patient's disease&#10;&#10;Description automatically generated with medium confidence">
            <a:extLst>
              <a:ext uri="{FF2B5EF4-FFF2-40B4-BE49-F238E27FC236}">
                <a16:creationId xmlns:a16="http://schemas.microsoft.com/office/drawing/2014/main" id="{FDB86679-FDBA-D713-2BF5-080AFEA35FE9}"/>
              </a:ext>
            </a:extLst>
          </p:cNvPr>
          <p:cNvPicPr>
            <a:picLocks noGrp="1" noChangeAspect="1"/>
          </p:cNvPicPr>
          <p:nvPr>
            <p:ph idx="1"/>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767" r="68141"/>
          <a:stretch/>
        </p:blipFill>
        <p:spPr>
          <a:xfrm>
            <a:off x="340" y="1476794"/>
            <a:ext cx="2997872" cy="3879380"/>
          </a:xfrm>
        </p:spPr>
      </p:pic>
      <p:pic>
        <p:nvPicPr>
          <p:cNvPr id="2" name="Content Placeholder 5" descr="A diagram of a patient's disease&#10;&#10;Description automatically generated with medium confidence">
            <a:extLst>
              <a:ext uri="{FF2B5EF4-FFF2-40B4-BE49-F238E27FC236}">
                <a16:creationId xmlns:a16="http://schemas.microsoft.com/office/drawing/2014/main" id="{5E947E8E-A443-FE33-5C6A-FDD6506CE89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66620"/>
          <a:stretch/>
        </p:blipFill>
        <p:spPr>
          <a:xfrm>
            <a:off x="5929920" y="1508014"/>
            <a:ext cx="3202533" cy="3879381"/>
          </a:xfrm>
          <a:prstGeom prst="rect">
            <a:avLst/>
          </a:prstGeom>
        </p:spPr>
      </p:pic>
      <p:sp>
        <p:nvSpPr>
          <p:cNvPr id="3" name="TextBox 2">
            <a:extLst>
              <a:ext uri="{FF2B5EF4-FFF2-40B4-BE49-F238E27FC236}">
                <a16:creationId xmlns:a16="http://schemas.microsoft.com/office/drawing/2014/main" id="{9D5B4A29-4ACB-E0CC-9138-725ED70A98F8}"/>
              </a:ext>
            </a:extLst>
          </p:cNvPr>
          <p:cNvSpPr txBox="1"/>
          <p:nvPr/>
        </p:nvSpPr>
        <p:spPr>
          <a:xfrm>
            <a:off x="438684" y="1126794"/>
            <a:ext cx="2116332" cy="307777"/>
          </a:xfrm>
          <a:prstGeom prst="rect">
            <a:avLst/>
          </a:prstGeom>
          <a:solidFill>
            <a:srgbClr val="C4D6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dMMR</a:t>
            </a:r>
            <a:r>
              <a:rPr kumimoji="0" lang="en-US" sz="1400" b="1" i="0" u="none" strike="noStrike" kern="1200" cap="none" spc="0" normalizeH="0" baseline="0" noProof="0" dirty="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 population</a:t>
            </a:r>
            <a:endParaRPr kumimoji="0" lang="en-US" sz="1800" b="0" i="0" u="none" strike="noStrike" kern="1200" cap="none" spc="0" normalizeH="0" baseline="0" noProof="0" dirty="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39502D4-3843-1867-C4B8-C637FD4D2F5C}"/>
              </a:ext>
            </a:extLst>
          </p:cNvPr>
          <p:cNvSpPr txBox="1"/>
          <p:nvPr/>
        </p:nvSpPr>
        <p:spPr>
          <a:xfrm>
            <a:off x="2999851" y="1133850"/>
            <a:ext cx="2765443" cy="307777"/>
          </a:xfrm>
          <a:prstGeom prst="rect">
            <a:avLst/>
          </a:prstGeom>
          <a:solidFill>
            <a:srgbClr val="F0AB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dMMR</a:t>
            </a:r>
            <a:r>
              <a:rPr kumimoji="0" lang="en-US" sz="1400" b="1"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a:t>
            </a:r>
            <a:r>
              <a:rPr kumimoji="0" lang="en-US" sz="1400" b="1" i="0" u="none" strike="noStrike" kern="1200" cap="none" spc="0" normalizeH="0" baseline="0" noProof="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MSI</a:t>
            </a:r>
            <a:r>
              <a:rPr kumimoji="0" lang="en-US" sz="1400" b="1"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-H population</a:t>
            </a:r>
            <a:endParaRPr kumimoji="0" lang="en-US" sz="1800" b="0"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1C5E8E1-C1F0-911E-BF11-832B75381A04}"/>
              </a:ext>
            </a:extLst>
          </p:cNvPr>
          <p:cNvSpPr txBox="1"/>
          <p:nvPr/>
        </p:nvSpPr>
        <p:spPr>
          <a:xfrm>
            <a:off x="5893806" y="1130344"/>
            <a:ext cx="2844972" cy="307777"/>
          </a:xfrm>
          <a:prstGeom prst="rect">
            <a:avLst/>
          </a:prstGeom>
          <a:solidFill>
            <a:srgbClr val="00386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dMMR</a:t>
            </a:r>
            <a:r>
              <a:rPr kumimoji="0" lang="en-US" sz="1400" b="1" i="0" u="none" strike="noStrike" kern="1200" cap="none" spc="0" normalizeH="0" baseline="0" noProof="0">
                <a:ln>
                  <a:noFill/>
                </a:ln>
                <a:solidFill>
                  <a:prstClr val="black"/>
                </a:solidFill>
                <a:effectLst>
                  <a:outerShdw blurRad="50800" dist="38100" dir="16200000" rotWithShape="0">
                    <a:srgbClr val="3F4444">
                      <a:alpha val="40000"/>
                    </a:srgbClr>
                  </a:outerShdw>
                </a:effectLst>
                <a:uLnTx/>
                <a:uFillTx/>
                <a:latin typeface="Aptos" panose="02110004020202020204"/>
                <a:ea typeface="+mn-ea"/>
                <a:cs typeface="+mn-cs"/>
              </a:rPr>
              <a:t> </a:t>
            </a:r>
            <a:r>
              <a:rPr kumimoji="0" lang="en-US" sz="1400" b="1"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population</a:t>
            </a:r>
            <a:endParaRPr kumimoji="0" lang="en-US" sz="1800" b="0" i="0" u="none" strike="noStrike" kern="1200" cap="none" spc="0" normalizeH="0" baseline="0" noProof="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555F873-2DFB-B60C-B389-3F1E16B4966F}"/>
              </a:ext>
            </a:extLst>
          </p:cNvPr>
          <p:cNvSpPr txBox="1"/>
          <p:nvPr/>
        </p:nvSpPr>
        <p:spPr>
          <a:xfrm>
            <a:off x="9337740" y="1135441"/>
            <a:ext cx="2758366" cy="307777"/>
          </a:xfrm>
          <a:prstGeom prst="rect">
            <a:avLst/>
          </a:prstGeom>
          <a:solidFill>
            <a:srgbClr val="83005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dMMR</a:t>
            </a:r>
            <a:r>
              <a:rPr kumimoji="0" lang="en-US" sz="1400" b="1" i="0" u="none" strike="noStrike" kern="1200" cap="none" spc="0" normalizeH="0" baseline="0" noProof="0" dirty="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rPr>
              <a:t>/MSI-H population</a:t>
            </a:r>
            <a:endParaRPr kumimoji="0" lang="en-US" sz="1800" b="0" i="0" u="none" strike="noStrike" kern="1200" cap="none" spc="0" normalizeH="0" baseline="0" noProof="0" dirty="0">
              <a:ln>
                <a:noFill/>
              </a:ln>
              <a:solidFill>
                <a:prstClr val="white"/>
              </a:solidFill>
              <a:effectLst>
                <a:outerShdw blurRad="50800" dist="38100" dir="16200000" rotWithShape="0">
                  <a:srgbClr val="3F4444">
                    <a:alpha val="40000"/>
                  </a:srgbClr>
                </a:outerShdw>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C6EFB4FF-02F0-A7F5-A994-168A5EF0E2ED}"/>
              </a:ext>
            </a:extLst>
          </p:cNvPr>
          <p:cNvSpPr txBox="1"/>
          <p:nvPr/>
        </p:nvSpPr>
        <p:spPr>
          <a:xfrm>
            <a:off x="2067339" y="6471936"/>
            <a:ext cx="96608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Mirza NEJM 2023,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Eskander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NEJM 2023, Westin JCO 2024, Colombo Lancet Oncology 2024</a:t>
            </a:r>
          </a:p>
        </p:txBody>
      </p:sp>
      <p:sp>
        <p:nvSpPr>
          <p:cNvPr id="21" name="TextBox 20">
            <a:extLst>
              <a:ext uri="{FF2B5EF4-FFF2-40B4-BE49-F238E27FC236}">
                <a16:creationId xmlns:a16="http://schemas.microsoft.com/office/drawing/2014/main" id="{A1B3E7DB-29D1-223F-ECD9-9A6F7633A4EF}"/>
              </a:ext>
            </a:extLst>
          </p:cNvPr>
          <p:cNvSpPr txBox="1"/>
          <p:nvPr/>
        </p:nvSpPr>
        <p:spPr>
          <a:xfrm>
            <a:off x="5889489" y="1526965"/>
            <a:ext cx="1303636"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err="1">
                <a:ln>
                  <a:noFill/>
                </a:ln>
                <a:solidFill>
                  <a:srgbClr val="251607"/>
                </a:solidFill>
                <a:effectLst/>
                <a:uLnTx/>
                <a:uFillTx/>
                <a:latin typeface="Calibri" panose="020F0502020204030204" pitchFamily="34" charset="0"/>
                <a:ea typeface="+mn-ea"/>
                <a:cs typeface="Calibri" panose="020F0502020204030204" pitchFamily="34" charset="0"/>
              </a:rPr>
              <a:t>AtTEnd</a:t>
            </a:r>
            <a:endParaRPr kumimoji="0" lang="en-US" sz="2100" b="1" i="0" u="none" strike="noStrike" kern="1200" cap="none" spc="0" normalizeH="0" baseline="0" noProof="0" dirty="0">
              <a:ln>
                <a:noFill/>
              </a:ln>
              <a:solidFill>
                <a:srgbClr val="251607"/>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E6C0A69-EDC4-533D-99F5-ADDC4382A012}"/>
              </a:ext>
            </a:extLst>
          </p:cNvPr>
          <p:cNvSpPr txBox="1"/>
          <p:nvPr/>
        </p:nvSpPr>
        <p:spPr>
          <a:xfrm>
            <a:off x="3031832" y="1528445"/>
            <a:ext cx="1303636"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251607"/>
                </a:solidFill>
                <a:effectLst/>
                <a:uLnTx/>
                <a:uFillTx/>
                <a:latin typeface="Calibri" panose="020F0502020204030204" pitchFamily="34" charset="0"/>
                <a:ea typeface="+mn-ea"/>
                <a:cs typeface="Calibri" panose="020F0502020204030204" pitchFamily="34" charset="0"/>
              </a:rPr>
              <a:t>RUBY</a:t>
            </a:r>
          </a:p>
        </p:txBody>
      </p:sp>
      <p:sp>
        <p:nvSpPr>
          <p:cNvPr id="35" name="TextBox 34">
            <a:extLst>
              <a:ext uri="{FF2B5EF4-FFF2-40B4-BE49-F238E27FC236}">
                <a16:creationId xmlns:a16="http://schemas.microsoft.com/office/drawing/2014/main" id="{DCB96BD1-3902-C6A3-71A6-09850D3A0451}"/>
              </a:ext>
            </a:extLst>
          </p:cNvPr>
          <p:cNvSpPr txBox="1"/>
          <p:nvPr/>
        </p:nvSpPr>
        <p:spPr>
          <a:xfrm>
            <a:off x="3125561" y="4255822"/>
            <a:ext cx="614589" cy="240066"/>
          </a:xfrm>
          <a:prstGeom prst="rect">
            <a:avLst/>
          </a:prstGeom>
          <a:solidFill>
            <a:srgbClr val="CCCDD4"/>
          </a:solidFill>
        </p:spPr>
        <p:txBody>
          <a:bodyPr wrap="square" tIns="27432" bIns="27432"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Dostar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DE5D748-6EC0-52E1-712D-F9A865F1FE4D}"/>
              </a:ext>
            </a:extLst>
          </p:cNvPr>
          <p:cNvSpPr txBox="1"/>
          <p:nvPr/>
        </p:nvSpPr>
        <p:spPr>
          <a:xfrm>
            <a:off x="275464" y="1490054"/>
            <a:ext cx="155333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251607"/>
                </a:solidFill>
                <a:effectLst/>
                <a:uLnTx/>
                <a:uFillTx/>
                <a:latin typeface="Calibri" panose="020F0502020204030204" pitchFamily="34" charset="0"/>
                <a:ea typeface="+mn-ea"/>
                <a:cs typeface="Calibri" panose="020F0502020204030204" pitchFamily="34" charset="0"/>
              </a:rPr>
              <a:t>NRG-GY018</a:t>
            </a:r>
          </a:p>
        </p:txBody>
      </p:sp>
      <p:sp>
        <p:nvSpPr>
          <p:cNvPr id="9" name="Down Arrow 16">
            <a:extLst>
              <a:ext uri="{FF2B5EF4-FFF2-40B4-BE49-F238E27FC236}">
                <a16:creationId xmlns:a16="http://schemas.microsoft.com/office/drawing/2014/main" id="{2DA92090-1C54-6AC2-6663-24C3A9CC731E}"/>
              </a:ext>
            </a:extLst>
          </p:cNvPr>
          <p:cNvSpPr/>
          <p:nvPr/>
        </p:nvSpPr>
        <p:spPr>
          <a:xfrm rot="10800000">
            <a:off x="572684" y="2499359"/>
            <a:ext cx="566673" cy="3317301"/>
          </a:xfrm>
          <a:prstGeom prst="downArrow">
            <a:avLst/>
          </a:prstGeom>
          <a:solidFill>
            <a:srgbClr val="68D2D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Down Arrow 17">
            <a:extLst>
              <a:ext uri="{FF2B5EF4-FFF2-40B4-BE49-F238E27FC236}">
                <a16:creationId xmlns:a16="http://schemas.microsoft.com/office/drawing/2014/main" id="{332C8469-CE70-482E-AB43-4F612EB9E3C7}"/>
              </a:ext>
            </a:extLst>
          </p:cNvPr>
          <p:cNvSpPr/>
          <p:nvPr/>
        </p:nvSpPr>
        <p:spPr>
          <a:xfrm rot="10800000">
            <a:off x="3450824" y="2522246"/>
            <a:ext cx="566673" cy="3295416"/>
          </a:xfrm>
          <a:prstGeom prst="downArrow">
            <a:avLst/>
          </a:prstGeom>
          <a:solidFill>
            <a:srgbClr val="68D2D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own Arrow 18">
            <a:extLst>
              <a:ext uri="{FF2B5EF4-FFF2-40B4-BE49-F238E27FC236}">
                <a16:creationId xmlns:a16="http://schemas.microsoft.com/office/drawing/2014/main" id="{9BB60E56-0734-90BB-4181-C6ED6FD555DA}"/>
              </a:ext>
            </a:extLst>
          </p:cNvPr>
          <p:cNvSpPr/>
          <p:nvPr/>
        </p:nvSpPr>
        <p:spPr>
          <a:xfrm rot="10800000">
            <a:off x="6462104" y="2691631"/>
            <a:ext cx="566673" cy="3115681"/>
          </a:xfrm>
          <a:prstGeom prst="downArrow">
            <a:avLst/>
          </a:prstGeom>
          <a:solidFill>
            <a:srgbClr val="68D2D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Down Arrow 19">
            <a:extLst>
              <a:ext uri="{FF2B5EF4-FFF2-40B4-BE49-F238E27FC236}">
                <a16:creationId xmlns:a16="http://schemas.microsoft.com/office/drawing/2014/main" id="{7F2F23F6-5496-4B21-5F9A-3F5A94C6D3DF}"/>
              </a:ext>
            </a:extLst>
          </p:cNvPr>
          <p:cNvSpPr/>
          <p:nvPr/>
        </p:nvSpPr>
        <p:spPr>
          <a:xfrm rot="11659825">
            <a:off x="8744306" y="2303466"/>
            <a:ext cx="566673" cy="3634088"/>
          </a:xfrm>
          <a:prstGeom prst="downArrow">
            <a:avLst/>
          </a:prstGeom>
          <a:solidFill>
            <a:srgbClr val="68D2D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0B318FAD-D926-83E4-05AF-77CB5F269EA9}"/>
              </a:ext>
            </a:extLst>
          </p:cNvPr>
          <p:cNvSpPr txBox="1"/>
          <p:nvPr/>
        </p:nvSpPr>
        <p:spPr>
          <a:xfrm>
            <a:off x="454360" y="5517201"/>
            <a:ext cx="9036083" cy="584775"/>
          </a:xfrm>
          <a:prstGeom prst="rect">
            <a:avLst/>
          </a:prstGeom>
          <a:solidFill>
            <a:srgbClr val="830051">
              <a:alpha val="92000"/>
            </a:srgbClr>
          </a:solidFill>
          <a:ln w="50800">
            <a:solidFill>
              <a:srgbClr val="68D2DF"/>
            </a:solidFill>
          </a:ln>
          <a:scene3d>
            <a:camera prst="orthographicFront"/>
            <a:lightRig rig="threePt" dir="t"/>
          </a:scene3d>
          <a:sp3d>
            <a:bevelT/>
            <a:bevelB/>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Who are these 25-30% of </a:t>
            </a:r>
            <a:r>
              <a:rPr kumimoji="0" lang="en-US" sz="1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dMMR</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patients who progress on immune checkpoint inhibition?</a:t>
            </a:r>
          </a:p>
          <a:p>
            <a:pPr marL="4572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dMMR</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but TMB low…</a:t>
            </a:r>
          </a:p>
        </p:txBody>
      </p:sp>
      <p:sp>
        <p:nvSpPr>
          <p:cNvPr id="26" name="Rectangle 25">
            <a:extLst>
              <a:ext uri="{FF2B5EF4-FFF2-40B4-BE49-F238E27FC236}">
                <a16:creationId xmlns:a16="http://schemas.microsoft.com/office/drawing/2014/main" id="{CBC55649-F4CD-CDEB-D781-05AA30C4504A}"/>
              </a:ext>
            </a:extLst>
          </p:cNvPr>
          <p:cNvSpPr/>
          <p:nvPr/>
        </p:nvSpPr>
        <p:spPr>
          <a:xfrm>
            <a:off x="454360" y="2032734"/>
            <a:ext cx="880340" cy="402167"/>
          </a:xfrm>
          <a:prstGeom prst="rect">
            <a:avLst/>
          </a:prstGeom>
          <a:solidFill>
            <a:schemeClr val="accent6">
              <a:alpha val="25000"/>
            </a:schemeClr>
          </a:solidFill>
          <a:ln w="38100">
            <a:solidFill>
              <a:srgbClr val="68D2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8D592051-F81A-11E9-4F65-B86EB3E0F327}"/>
              </a:ext>
            </a:extLst>
          </p:cNvPr>
          <p:cNvSpPr/>
          <p:nvPr/>
        </p:nvSpPr>
        <p:spPr>
          <a:xfrm>
            <a:off x="3268270" y="2048867"/>
            <a:ext cx="880340" cy="402167"/>
          </a:xfrm>
          <a:prstGeom prst="rect">
            <a:avLst/>
          </a:prstGeom>
          <a:solidFill>
            <a:schemeClr val="accent6">
              <a:alpha val="25000"/>
            </a:schemeClr>
          </a:solidFill>
          <a:ln w="38100">
            <a:solidFill>
              <a:srgbClr val="68D2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9A1F52C9-80D6-B482-C2A0-2CF3B3131D8C}"/>
              </a:ext>
            </a:extLst>
          </p:cNvPr>
          <p:cNvSpPr/>
          <p:nvPr/>
        </p:nvSpPr>
        <p:spPr>
          <a:xfrm>
            <a:off x="6112109" y="2036800"/>
            <a:ext cx="1227152" cy="590373"/>
          </a:xfrm>
          <a:prstGeom prst="rect">
            <a:avLst/>
          </a:prstGeom>
          <a:solidFill>
            <a:schemeClr val="accent6">
              <a:alpha val="25000"/>
            </a:schemeClr>
          </a:solidFill>
          <a:ln w="38100">
            <a:solidFill>
              <a:srgbClr val="68D2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25A9E490-2050-AFDA-D965-AFB8B918AF0E}"/>
              </a:ext>
            </a:extLst>
          </p:cNvPr>
          <p:cNvSpPr/>
          <p:nvPr/>
        </p:nvSpPr>
        <p:spPr>
          <a:xfrm>
            <a:off x="9483882" y="2000153"/>
            <a:ext cx="1213204" cy="430887"/>
          </a:xfrm>
          <a:prstGeom prst="rect">
            <a:avLst/>
          </a:prstGeom>
          <a:solidFill>
            <a:schemeClr val="accent6">
              <a:alpha val="25000"/>
            </a:schemeClr>
          </a:solidFill>
          <a:ln w="38100">
            <a:solidFill>
              <a:srgbClr val="68D2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55B519EE-0A56-79E3-62A7-CB7BF49E37D9}"/>
              </a:ext>
            </a:extLst>
          </p:cNvPr>
          <p:cNvSpPr txBox="1"/>
          <p:nvPr/>
        </p:nvSpPr>
        <p:spPr>
          <a:xfrm>
            <a:off x="5687432" y="2296000"/>
            <a:ext cx="142684" cy="12065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mn-cs"/>
              </a:rPr>
              <a:t>CT</a:t>
            </a:r>
          </a:p>
        </p:txBody>
      </p:sp>
      <p:sp>
        <p:nvSpPr>
          <p:cNvPr id="32" name="TextBox 31">
            <a:extLst>
              <a:ext uri="{FF2B5EF4-FFF2-40B4-BE49-F238E27FC236}">
                <a16:creationId xmlns:a16="http://schemas.microsoft.com/office/drawing/2014/main" id="{9388E6DC-9EB4-0E24-E00C-2D600D1085AA}"/>
              </a:ext>
            </a:extLst>
          </p:cNvPr>
          <p:cNvSpPr txBox="1"/>
          <p:nvPr/>
        </p:nvSpPr>
        <p:spPr>
          <a:xfrm>
            <a:off x="2821520" y="3306262"/>
            <a:ext cx="451905" cy="207419"/>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No. at Risk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err="1">
                <a:ln>
                  <a:noFill/>
                </a:ln>
                <a:solidFill>
                  <a:prstClr val="black"/>
                </a:solidFill>
                <a:effectLst/>
                <a:uLnTx/>
                <a:uFillTx/>
                <a:latin typeface="Calibri" panose="020F0502020204030204"/>
                <a:ea typeface="+mn-ea"/>
                <a:cs typeface="+mn-cs"/>
              </a:rPr>
              <a:t>Dostarlimab</a:t>
            </a: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 + 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Placebo + CP</a:t>
            </a:r>
          </a:p>
        </p:txBody>
      </p:sp>
      <p:sp>
        <p:nvSpPr>
          <p:cNvPr id="33" name="TextBox 32">
            <a:extLst>
              <a:ext uri="{FF2B5EF4-FFF2-40B4-BE49-F238E27FC236}">
                <a16:creationId xmlns:a16="http://schemas.microsoft.com/office/drawing/2014/main" id="{2557647F-761A-649B-A3D8-04E42C291B19}"/>
              </a:ext>
            </a:extLst>
          </p:cNvPr>
          <p:cNvSpPr txBox="1"/>
          <p:nvPr/>
        </p:nvSpPr>
        <p:spPr>
          <a:xfrm>
            <a:off x="5687432" y="3480887"/>
            <a:ext cx="341893" cy="207419"/>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Atezolizumab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rPr>
              <a:t>Placebo</a:t>
            </a:r>
          </a:p>
        </p:txBody>
      </p:sp>
    </p:spTree>
    <p:extLst>
      <p:ext uri="{BB962C8B-B14F-4D97-AF65-F5344CB8AC3E}">
        <p14:creationId xmlns:p14="http://schemas.microsoft.com/office/powerpoint/2010/main" val="421611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animBg="1"/>
      <p:bldP spid="24" grpId="0" animBg="1"/>
      <p:bldP spid="2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9841134-C1C3-F552-0E88-C50F0BB007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19" t="7541" r="10298" b="49057"/>
          <a:stretch/>
        </p:blipFill>
        <p:spPr bwMode="auto">
          <a:xfrm>
            <a:off x="6613585" y="1234203"/>
            <a:ext cx="4286264" cy="12732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8">
            <a:extLst>
              <a:ext uri="{FF2B5EF4-FFF2-40B4-BE49-F238E27FC236}">
                <a16:creationId xmlns:a16="http://schemas.microsoft.com/office/drawing/2014/main" id="{6D0F6F55-48C1-7A6F-6F32-77233A06A48D}"/>
              </a:ext>
            </a:extLst>
          </p:cNvPr>
          <p:cNvSpPr txBox="1">
            <a:spLocks/>
          </p:cNvSpPr>
          <p:nvPr/>
        </p:nvSpPr>
        <p:spPr>
          <a:xfrm>
            <a:off x="542129" y="5181375"/>
            <a:ext cx="3999947" cy="2394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graphicFrame>
        <p:nvGraphicFramePr>
          <p:cNvPr id="6" name="Table 9">
            <a:extLst>
              <a:ext uri="{FF2B5EF4-FFF2-40B4-BE49-F238E27FC236}">
                <a16:creationId xmlns:a16="http://schemas.microsoft.com/office/drawing/2014/main" id="{E1143AE6-B600-26F2-2C29-F6D89FA3B8AB}"/>
              </a:ext>
            </a:extLst>
          </p:cNvPr>
          <p:cNvGraphicFramePr>
            <a:graphicFrameLocks/>
          </p:cNvGraphicFramePr>
          <p:nvPr/>
        </p:nvGraphicFramePr>
        <p:xfrm>
          <a:off x="3229680" y="823322"/>
          <a:ext cx="2359430" cy="836640"/>
        </p:xfrm>
        <a:graphic>
          <a:graphicData uri="http://schemas.openxmlformats.org/drawingml/2006/table">
            <a:tbl>
              <a:tblPr firstRow="1" bandRow="1">
                <a:tableStyleId>{5C22544A-7EE6-4342-B048-85BDC9FD1C3A}</a:tableStyleId>
              </a:tblPr>
              <a:tblGrid>
                <a:gridCol w="656649">
                  <a:extLst>
                    <a:ext uri="{9D8B030D-6E8A-4147-A177-3AD203B41FA5}">
                      <a16:colId xmlns:a16="http://schemas.microsoft.com/office/drawing/2014/main" val="3276624643"/>
                    </a:ext>
                  </a:extLst>
                </a:gridCol>
                <a:gridCol w="638239">
                  <a:extLst>
                    <a:ext uri="{9D8B030D-6E8A-4147-A177-3AD203B41FA5}">
                      <a16:colId xmlns:a16="http://schemas.microsoft.com/office/drawing/2014/main" val="203192983"/>
                    </a:ext>
                  </a:extLst>
                </a:gridCol>
                <a:gridCol w="564596">
                  <a:extLst>
                    <a:ext uri="{9D8B030D-6E8A-4147-A177-3AD203B41FA5}">
                      <a16:colId xmlns:a16="http://schemas.microsoft.com/office/drawing/2014/main" val="1940044539"/>
                    </a:ext>
                  </a:extLst>
                </a:gridCol>
                <a:gridCol w="499946">
                  <a:extLst>
                    <a:ext uri="{9D8B030D-6E8A-4147-A177-3AD203B41FA5}">
                      <a16:colId xmlns:a16="http://schemas.microsoft.com/office/drawing/2014/main" val="333868322"/>
                    </a:ext>
                  </a:extLst>
                </a:gridCol>
              </a:tblGrid>
              <a:tr h="0">
                <a:tc>
                  <a:txBody>
                    <a:bodyPr/>
                    <a:lstStyle/>
                    <a:p>
                      <a:pPr>
                        <a:lnSpc>
                          <a:spcPct val="100000"/>
                        </a:lnSpc>
                        <a:spcBef>
                          <a:spcPts val="0"/>
                        </a:spcBef>
                        <a:spcAft>
                          <a:spcPts val="0"/>
                        </a:spcAft>
                      </a:pPr>
                      <a:endParaRPr lang="en-GB" sz="600">
                        <a:latin typeface="Arial" panose="020B0604020202020204" pitchFamily="34" charset="0"/>
                        <a:cs typeface="Arial" panose="020B0604020202020204" pitchFamily="34" charset="0"/>
                      </a:endParaRPr>
                    </a:p>
                  </a:txBody>
                  <a:tcPr marL="72000" marR="7200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600" b="1" kern="1200">
                          <a:solidFill>
                            <a:schemeClr val="bg1"/>
                          </a:solidFill>
                          <a:latin typeface="Arial" panose="020B0604020202020204" pitchFamily="34" charset="0"/>
                          <a:ea typeface="+mn-ea"/>
                          <a:cs typeface="Arial" panose="020B0604020202020204" pitchFamily="34" charset="0"/>
                        </a:rPr>
                        <a:t>CP+D+O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 b="1">
                          <a:solidFill>
                            <a:schemeClr val="bg1"/>
                          </a:solidFill>
                          <a:latin typeface="Arial" panose="020B0604020202020204" pitchFamily="34" charset="0"/>
                          <a:cs typeface="Arial" panose="020B0604020202020204" pitchFamily="34" charset="0"/>
                        </a:rPr>
                        <a:t>(n=191)</a:t>
                      </a:r>
                    </a:p>
                  </a:txBody>
                  <a:tcPr marL="0" marR="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spcBef>
                          <a:spcPts val="0"/>
                        </a:spcBef>
                        <a:spcAft>
                          <a:spcPts val="0"/>
                        </a:spcAft>
                      </a:pPr>
                      <a:r>
                        <a:rPr lang="en-US" sz="600">
                          <a:solidFill>
                            <a:schemeClr val="bg1"/>
                          </a:solidFill>
                          <a:latin typeface="Arial" panose="020B0604020202020204" pitchFamily="34" charset="0"/>
                          <a:cs typeface="Arial" panose="020B0604020202020204" pitchFamily="34" charset="0"/>
                        </a:rPr>
                        <a:t>CP+D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chemeClr val="bg1"/>
                          </a:solidFill>
                          <a:latin typeface="Arial" panose="020B0604020202020204" pitchFamily="34" charset="0"/>
                          <a:cs typeface="Arial" panose="020B0604020202020204" pitchFamily="34" charset="0"/>
                        </a:rPr>
                        <a:t>(n=192)</a:t>
                      </a:r>
                    </a:p>
                  </a:txBody>
                  <a:tcPr marL="0" marR="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00000"/>
                        </a:lnSpc>
                        <a:spcBef>
                          <a:spcPts val="0"/>
                        </a:spcBef>
                        <a:spcAft>
                          <a:spcPts val="0"/>
                        </a:spcAft>
                      </a:pPr>
                      <a:r>
                        <a:rPr lang="en-US" sz="600">
                          <a:solidFill>
                            <a:schemeClr val="bg1"/>
                          </a:solidFill>
                          <a:latin typeface="Arial" panose="020B0604020202020204" pitchFamily="34" charset="0"/>
                          <a:cs typeface="Arial" panose="020B0604020202020204" pitchFamily="34" charset="0"/>
                        </a:rPr>
                        <a:t>CP</a:t>
                      </a:r>
                    </a:p>
                    <a:p>
                      <a:pPr algn="ctr">
                        <a:lnSpc>
                          <a:spcPct val="100000"/>
                        </a:lnSpc>
                        <a:spcBef>
                          <a:spcPts val="0"/>
                        </a:spcBef>
                        <a:spcAft>
                          <a:spcPts val="0"/>
                        </a:spcAft>
                      </a:pPr>
                      <a:r>
                        <a:rPr lang="en-US" sz="600">
                          <a:solidFill>
                            <a:schemeClr val="bg1"/>
                          </a:solidFill>
                          <a:latin typeface="Arial" panose="020B0604020202020204" pitchFamily="34" charset="0"/>
                          <a:cs typeface="Arial" panose="020B0604020202020204" pitchFamily="34" charset="0"/>
                        </a:rPr>
                        <a:t>(n=192)</a:t>
                      </a:r>
                    </a:p>
                  </a:txBody>
                  <a:tcPr marL="0" marR="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906328387"/>
                  </a:ext>
                </a:extLst>
              </a:tr>
              <a:tr h="0">
                <a:tc>
                  <a:txBody>
                    <a:bodyPr/>
                    <a:lstStyle/>
                    <a:p>
                      <a:pPr>
                        <a:lnSpc>
                          <a:spcPct val="100000"/>
                        </a:lnSpc>
                        <a:spcBef>
                          <a:spcPts val="0"/>
                        </a:spcBef>
                        <a:spcAft>
                          <a:spcPts val="0"/>
                        </a:spcAft>
                      </a:pPr>
                      <a:r>
                        <a:rPr lang="en-US" sz="600" b="1" kern="1200">
                          <a:solidFill>
                            <a:schemeClr val="tx1"/>
                          </a:solidFill>
                          <a:latin typeface="Arial" panose="020B0604020202020204" pitchFamily="34" charset="0"/>
                          <a:ea typeface="+mn-ea"/>
                          <a:cs typeface="Arial" panose="020B0604020202020204" pitchFamily="34" charset="0"/>
                        </a:rPr>
                        <a:t>Events</a:t>
                      </a:r>
                      <a:r>
                        <a:rPr lang="en-US" sz="600" b="0" kern="1200">
                          <a:solidFill>
                            <a:schemeClr val="tx1"/>
                          </a:solidFill>
                          <a:latin typeface="Arial" panose="020B0604020202020204" pitchFamily="34" charset="0"/>
                          <a:ea typeface="+mn-ea"/>
                          <a:cs typeface="Arial" panose="020B0604020202020204" pitchFamily="34" charset="0"/>
                        </a:rPr>
                        <a:t>, n (%)</a:t>
                      </a:r>
                      <a:endParaRPr lang="en-GB" sz="600" b="0" kern="1200">
                        <a:solidFill>
                          <a:schemeClr val="tx1"/>
                        </a:solidFill>
                        <a:latin typeface="Arial" panose="020B0604020202020204" pitchFamily="34" charset="0"/>
                        <a:ea typeface="+mn-ea"/>
                        <a:cs typeface="Arial" panose="020B0604020202020204" pitchFamily="34" charset="0"/>
                      </a:endParaRPr>
                    </a:p>
                  </a:txBody>
                  <a:tcPr marL="24000" marR="0" marT="36000" marB="36000" anchor="ctr">
                    <a:lnL w="12700" cmpd="sng">
                      <a:noFill/>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i="0" u="none" strike="noStrike" kern="1200" cap="none">
                          <a:solidFill>
                            <a:schemeClr val="tx1"/>
                          </a:solidFill>
                          <a:latin typeface="Arial" panose="020B0604020202020204" pitchFamily="34" charset="0"/>
                          <a:ea typeface="+mn-ea"/>
                          <a:cs typeface="Arial" panose="020B0604020202020204" pitchFamily="34" charset="0"/>
                          <a:sym typeface="Arial"/>
                        </a:rPr>
                        <a:t>46 (24.1)</a:t>
                      </a:r>
                    </a:p>
                  </a:txBody>
                  <a:tcPr marL="36000" marR="36000" marT="36000" marB="36000" anchor="ctr">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0" kern="1200">
                          <a:solidFill>
                            <a:schemeClr val="tx1"/>
                          </a:solidFill>
                          <a:latin typeface="Arial" panose="020B0604020202020204" pitchFamily="34" charset="0"/>
                          <a:ea typeface="+mn-ea"/>
                          <a:cs typeface="Arial" panose="020B0604020202020204" pitchFamily="34" charset="0"/>
                        </a:rPr>
                        <a:t>58 (30.2)</a:t>
                      </a:r>
                    </a:p>
                  </a:txBody>
                  <a:tcPr marL="0" marR="0" marT="36000" marB="36000" anchor="ctr">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0" kern="1200">
                          <a:solidFill>
                            <a:schemeClr val="tx1"/>
                          </a:solidFill>
                          <a:latin typeface="Arial" panose="020B0604020202020204" pitchFamily="34" charset="0"/>
                          <a:ea typeface="+mn-ea"/>
                          <a:cs typeface="Arial" panose="020B0604020202020204" pitchFamily="34" charset="0"/>
                        </a:rPr>
                        <a:t>64 (33.3)</a:t>
                      </a:r>
                    </a:p>
                  </a:txBody>
                  <a:tcPr marL="0" marR="0" marT="36000" marB="36000" anchor="ctr">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5731274"/>
                  </a:ext>
                </a:extLst>
              </a:tr>
              <a:tr h="0">
                <a:tc>
                  <a:txBody>
                    <a:bodyPr/>
                    <a:lstStyle/>
                    <a:p>
                      <a:pPr>
                        <a:lnSpc>
                          <a:spcPct val="100000"/>
                        </a:lnSpc>
                        <a:spcBef>
                          <a:spcPts val="0"/>
                        </a:spcBef>
                        <a:spcAft>
                          <a:spcPts val="0"/>
                        </a:spcAft>
                      </a:pPr>
                      <a:r>
                        <a:rPr lang="en-GB" sz="600" b="1" kern="1200">
                          <a:solidFill>
                            <a:schemeClr val="tx1"/>
                          </a:solidFill>
                          <a:latin typeface="Arial" panose="020B0604020202020204" pitchFamily="34" charset="0"/>
                          <a:ea typeface="+mn-ea"/>
                          <a:cs typeface="Arial" panose="020B0604020202020204" pitchFamily="34" charset="0"/>
                        </a:rPr>
                        <a:t>Median (95% CI)</a:t>
                      </a:r>
                      <a:r>
                        <a:rPr lang="en-GB" sz="600" b="0" kern="1200">
                          <a:solidFill>
                            <a:schemeClr val="tx1"/>
                          </a:solidFill>
                          <a:latin typeface="Arial" panose="020B0604020202020204" pitchFamily="34" charset="0"/>
                          <a:ea typeface="+mn-ea"/>
                          <a:cs typeface="Arial" panose="020B0604020202020204" pitchFamily="34" charset="0"/>
                        </a:rPr>
                        <a:t>,</a:t>
                      </a:r>
                      <a:r>
                        <a:rPr lang="en-GB" sz="600" b="1" kern="1200">
                          <a:solidFill>
                            <a:schemeClr val="tx1"/>
                          </a:solidFill>
                          <a:latin typeface="Arial" panose="020B0604020202020204" pitchFamily="34" charset="0"/>
                          <a:ea typeface="+mn-ea"/>
                          <a:cs typeface="Arial" panose="020B0604020202020204" pitchFamily="34" charset="0"/>
                        </a:rPr>
                        <a:t> </a:t>
                      </a:r>
                      <a:r>
                        <a:rPr lang="en-GB" sz="600" b="0" kern="1200">
                          <a:solidFill>
                            <a:schemeClr val="tx1"/>
                          </a:solidFill>
                          <a:latin typeface="Arial" panose="020B0604020202020204" pitchFamily="34" charset="0"/>
                          <a:ea typeface="+mn-ea"/>
                          <a:cs typeface="Arial" panose="020B0604020202020204" pitchFamily="34" charset="0"/>
                        </a:rPr>
                        <a:t>months</a:t>
                      </a:r>
                    </a:p>
                  </a:txBody>
                  <a:tcPr marL="24000" marR="0" marT="36000" marB="360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0" i="0" u="none" strike="noStrike" kern="1200" cap="none">
                          <a:solidFill>
                            <a:schemeClr val="tx1"/>
                          </a:solidFill>
                          <a:latin typeface="Arial" panose="020B0604020202020204" pitchFamily="34" charset="0"/>
                          <a:ea typeface="+mn-ea"/>
                          <a:cs typeface="Arial" panose="020B0604020202020204" pitchFamily="34" charset="0"/>
                          <a:sym typeface="Arial"/>
                        </a:rPr>
                        <a:t>NR</a:t>
                      </a:r>
                      <a:br>
                        <a:rPr lang="en-GB" sz="600" b="0" i="0" u="none" strike="noStrike" kern="1200" cap="none">
                          <a:solidFill>
                            <a:schemeClr val="tx1"/>
                          </a:solidFill>
                          <a:latin typeface="Arial" panose="020B0604020202020204" pitchFamily="34" charset="0"/>
                          <a:ea typeface="+mn-ea"/>
                          <a:cs typeface="Arial" panose="020B0604020202020204" pitchFamily="34" charset="0"/>
                          <a:sym typeface="Arial"/>
                        </a:rPr>
                      </a:br>
                      <a:r>
                        <a:rPr lang="en-GB" sz="600" b="0" i="0" u="none" strike="noStrike" kern="1200" cap="none">
                          <a:solidFill>
                            <a:schemeClr val="tx1"/>
                          </a:solidFill>
                          <a:latin typeface="Arial" panose="020B0604020202020204" pitchFamily="34" charset="0"/>
                          <a:ea typeface="+mn-ea"/>
                          <a:cs typeface="Arial" panose="020B0604020202020204" pitchFamily="34" charset="0"/>
                          <a:sym typeface="Arial"/>
                        </a:rPr>
                        <a:t>(NR-NR)</a:t>
                      </a:r>
                      <a:endParaRPr lang="en-US" sz="600" b="0" i="0" u="none" strike="noStrike" kern="1200" cap="none">
                        <a:solidFill>
                          <a:schemeClr val="tx1"/>
                        </a:solidFill>
                        <a:latin typeface="Arial" panose="020B0604020202020204" pitchFamily="34" charset="0"/>
                        <a:ea typeface="+mn-ea"/>
                        <a:cs typeface="Arial" panose="020B0604020202020204" pitchFamily="34" charset="0"/>
                        <a:sym typeface="Arial"/>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0" kern="1200">
                          <a:solidFill>
                            <a:schemeClr val="tx1"/>
                          </a:solidFill>
                          <a:latin typeface="Arial" panose="020B0604020202020204" pitchFamily="34" charset="0"/>
                          <a:ea typeface="+mn-ea"/>
                          <a:cs typeface="Arial" panose="020B0604020202020204" pitchFamily="34" charset="0"/>
                        </a:rPr>
                        <a:t>NR </a:t>
                      </a:r>
                      <a:br>
                        <a:rPr lang="en-GB" sz="600" b="0" kern="1200">
                          <a:solidFill>
                            <a:schemeClr val="tx1"/>
                          </a:solidFill>
                          <a:latin typeface="Arial" panose="020B0604020202020204" pitchFamily="34" charset="0"/>
                          <a:ea typeface="+mn-ea"/>
                          <a:cs typeface="Arial" panose="020B0604020202020204" pitchFamily="34" charset="0"/>
                        </a:rPr>
                      </a:br>
                      <a:r>
                        <a:rPr lang="en-GB" sz="600" b="0" kern="1200">
                          <a:solidFill>
                            <a:schemeClr val="tx1"/>
                          </a:solidFill>
                          <a:latin typeface="Arial" panose="020B0604020202020204" pitchFamily="34" charset="0"/>
                          <a:ea typeface="+mn-ea"/>
                          <a:cs typeface="Arial" panose="020B0604020202020204" pitchFamily="34" charset="0"/>
                        </a:rPr>
                        <a:t>(NR-NR)</a:t>
                      </a:r>
                    </a:p>
                  </a:txBody>
                  <a:tcPr marL="0" marR="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kern="1200">
                          <a:solidFill>
                            <a:schemeClr val="tx1"/>
                          </a:solidFill>
                          <a:latin typeface="Arial" panose="020B0604020202020204" pitchFamily="34" charset="0"/>
                          <a:ea typeface="+mn-ea"/>
                          <a:cs typeface="Arial" panose="020B0604020202020204" pitchFamily="34" charset="0"/>
                        </a:rPr>
                        <a:t>25.9</a:t>
                      </a:r>
                      <a:r>
                        <a:rPr lang="en-GB" sz="600" b="0" kern="1200">
                          <a:solidFill>
                            <a:schemeClr val="tx1"/>
                          </a:solidFill>
                          <a:latin typeface="Arial" panose="020B0604020202020204" pitchFamily="34" charset="0"/>
                          <a:ea typeface="+mn-ea"/>
                          <a:cs typeface="Arial" panose="020B0604020202020204" pitchFamily="34" charset="0"/>
                        </a:rPr>
                        <a:t> </a:t>
                      </a:r>
                      <a:br>
                        <a:rPr lang="en-GB" sz="600" b="0" kern="1200">
                          <a:solidFill>
                            <a:schemeClr val="tx1"/>
                          </a:solidFill>
                          <a:latin typeface="Arial" panose="020B0604020202020204" pitchFamily="34" charset="0"/>
                          <a:ea typeface="+mn-ea"/>
                          <a:cs typeface="Arial" panose="020B0604020202020204" pitchFamily="34" charset="0"/>
                        </a:rPr>
                      </a:br>
                      <a:r>
                        <a:rPr lang="en-GB" sz="600" b="0" kern="1200">
                          <a:solidFill>
                            <a:schemeClr val="tx1"/>
                          </a:solidFill>
                          <a:latin typeface="Arial" panose="020B0604020202020204" pitchFamily="34" charset="0"/>
                          <a:ea typeface="+mn-ea"/>
                          <a:cs typeface="Arial" panose="020B0604020202020204" pitchFamily="34" charset="0"/>
                        </a:rPr>
                        <a:t>(25.1-NR)</a:t>
                      </a:r>
                    </a:p>
                  </a:txBody>
                  <a:tcPr marL="0" marR="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63771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kern="1200">
                          <a:solidFill>
                            <a:schemeClr val="tx1"/>
                          </a:solidFill>
                          <a:latin typeface="Arial" panose="020B0604020202020204" pitchFamily="34" charset="0"/>
                          <a:ea typeface="+mn-ea"/>
                          <a:cs typeface="Arial" panose="020B0604020202020204" pitchFamily="34" charset="0"/>
                        </a:rPr>
                        <a:t>HR (95% CI)</a:t>
                      </a:r>
                      <a:endParaRPr lang="en-GB" sz="600" b="1" kern="1200" baseline="0">
                        <a:solidFill>
                          <a:schemeClr val="tx1"/>
                        </a:solidFill>
                        <a:latin typeface="Arial" panose="020B0604020202020204" pitchFamily="34" charset="0"/>
                        <a:ea typeface="+mn-ea"/>
                        <a:cs typeface="Arial" panose="020B0604020202020204" pitchFamily="34" charset="0"/>
                      </a:endParaRPr>
                    </a:p>
                  </a:txBody>
                  <a:tcPr marL="24000" marR="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i="0" u="none" strike="noStrike" kern="1200" cap="none">
                          <a:solidFill>
                            <a:schemeClr val="tx1"/>
                          </a:solidFill>
                          <a:latin typeface="Arial" panose="020B0604020202020204" pitchFamily="34" charset="0"/>
                          <a:ea typeface="+mn-ea"/>
                          <a:cs typeface="Arial" panose="020B0604020202020204" pitchFamily="34" charset="0"/>
                          <a:sym typeface="Arial"/>
                        </a:rPr>
                        <a:t>0.69 (0.47-1.00)</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algn="ctr">
                        <a:lnSpc>
                          <a:spcPct val="100000"/>
                        </a:lnSpc>
                        <a:spcBef>
                          <a:spcPts val="0"/>
                        </a:spcBef>
                        <a:spcAft>
                          <a:spcPts val="0"/>
                        </a:spcAft>
                      </a:pPr>
                      <a:r>
                        <a:rPr lang="en-GB" sz="600" b="1" kern="1200">
                          <a:solidFill>
                            <a:schemeClr val="tx1"/>
                          </a:solidFill>
                          <a:latin typeface="Arial" panose="020B0604020202020204" pitchFamily="34" charset="0"/>
                          <a:ea typeface="+mn-ea"/>
                          <a:cs typeface="Arial" panose="020B0604020202020204" pitchFamily="34" charset="0"/>
                        </a:rPr>
                        <a:t>0.91 (0.64-1.30)</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a:lnSpc>
                          <a:spcPct val="100000"/>
                        </a:lnSpc>
                      </a:pPr>
                      <a:endParaRPr lang="en-GB" sz="400" b="1" kern="120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0707465"/>
                  </a:ext>
                </a:extLst>
              </a:tr>
            </a:tbl>
          </a:graphicData>
        </a:graphic>
      </p:graphicFrame>
      <p:sp>
        <p:nvSpPr>
          <p:cNvPr id="7" name="Title 18">
            <a:extLst>
              <a:ext uri="{FF2B5EF4-FFF2-40B4-BE49-F238E27FC236}">
                <a16:creationId xmlns:a16="http://schemas.microsoft.com/office/drawing/2014/main" id="{48F65741-68AB-8C69-524E-18727682912B}"/>
              </a:ext>
            </a:extLst>
          </p:cNvPr>
          <p:cNvSpPr txBox="1">
            <a:spLocks/>
          </p:cNvSpPr>
          <p:nvPr/>
        </p:nvSpPr>
        <p:spPr>
          <a:xfrm>
            <a:off x="293073" y="801353"/>
            <a:ext cx="3999947" cy="23948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innerShdw blurRad="63500" dist="50800" dir="13500000">
                    <a:prstClr val="black">
                      <a:alpha val="50000"/>
                    </a:prstClr>
                  </a:innerShdw>
                </a:effectLst>
                <a:uLnTx/>
                <a:uFillTx/>
                <a:latin typeface="Calibri"/>
                <a:ea typeface="+mj-ea"/>
                <a:cs typeface="Arial" panose="020B0604020202020204" pitchFamily="34" charset="0"/>
              </a:rPr>
              <a:t>ENGOT-EN10/DUO-E</a:t>
            </a:r>
          </a:p>
        </p:txBody>
      </p:sp>
      <p:sp>
        <p:nvSpPr>
          <p:cNvPr id="8" name="Title 18">
            <a:extLst>
              <a:ext uri="{FF2B5EF4-FFF2-40B4-BE49-F238E27FC236}">
                <a16:creationId xmlns:a16="http://schemas.microsoft.com/office/drawing/2014/main" id="{77F1D481-800A-DFBB-BC5A-430F22B9CFD5}"/>
              </a:ext>
            </a:extLst>
          </p:cNvPr>
          <p:cNvSpPr txBox="1">
            <a:spLocks/>
          </p:cNvSpPr>
          <p:nvPr/>
        </p:nvSpPr>
        <p:spPr>
          <a:xfrm>
            <a:off x="6286500" y="801353"/>
            <a:ext cx="3999947" cy="23948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innerShdw blurRad="63500" dist="50800" dir="13500000">
                    <a:prstClr val="black">
                      <a:alpha val="50000"/>
                    </a:prstClr>
                  </a:innerShdw>
                </a:effectLst>
                <a:uLnTx/>
                <a:uFillTx/>
                <a:latin typeface="Calibri"/>
                <a:ea typeface="+mj-ea"/>
                <a:cs typeface="Arial" panose="020B0604020202020204" pitchFamily="34" charset="0"/>
              </a:rPr>
              <a:t>ENGOT-EN6/RUBY Part 1</a:t>
            </a:r>
          </a:p>
        </p:txBody>
      </p:sp>
      <p:sp>
        <p:nvSpPr>
          <p:cNvPr id="9" name="Title 18">
            <a:extLst>
              <a:ext uri="{FF2B5EF4-FFF2-40B4-BE49-F238E27FC236}">
                <a16:creationId xmlns:a16="http://schemas.microsoft.com/office/drawing/2014/main" id="{C135336F-8CC1-E718-D0B6-143703F637AB}"/>
              </a:ext>
            </a:extLst>
          </p:cNvPr>
          <p:cNvSpPr txBox="1">
            <a:spLocks/>
          </p:cNvSpPr>
          <p:nvPr/>
        </p:nvSpPr>
        <p:spPr>
          <a:xfrm>
            <a:off x="293073" y="3985648"/>
            <a:ext cx="3999947" cy="23948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innerShdw blurRad="63500" dist="50800" dir="13500000">
                    <a:prstClr val="black">
                      <a:alpha val="50000"/>
                    </a:prstClr>
                  </a:innerShdw>
                </a:effectLst>
                <a:uLnTx/>
                <a:uFillTx/>
                <a:latin typeface="Calibri"/>
                <a:ea typeface="+mj-ea"/>
                <a:cs typeface="Arial" panose="020B0604020202020204" pitchFamily="34" charset="0"/>
              </a:rPr>
              <a:t>NRG-GY018</a:t>
            </a:r>
            <a:endParaRPr kumimoji="0" lang="en-GB" sz="1600" b="1" i="0" u="none" strike="noStrike" kern="1200" cap="none" spc="0" normalizeH="0" baseline="0" noProof="0" dirty="0">
              <a:ln>
                <a:noFill/>
              </a:ln>
              <a:solidFill>
                <a:prstClr val="black"/>
              </a:solidFill>
              <a:effectLst>
                <a:innerShdw blurRad="63500" dist="50800" dir="13500000">
                  <a:prstClr val="black">
                    <a:alpha val="50000"/>
                  </a:prstClr>
                </a:innerShdw>
              </a:effectLst>
              <a:uLnTx/>
              <a:uFillTx/>
              <a:latin typeface="Calibri"/>
              <a:ea typeface="+mj-ea"/>
              <a:cs typeface="Arial" panose="020B0604020202020204" pitchFamily="34" charset="0"/>
            </a:endParaRPr>
          </a:p>
        </p:txBody>
      </p:sp>
      <p:cxnSp>
        <p:nvCxnSpPr>
          <p:cNvPr id="1534" name="Straight Connector 1533">
            <a:extLst>
              <a:ext uri="{FF2B5EF4-FFF2-40B4-BE49-F238E27FC236}">
                <a16:creationId xmlns:a16="http://schemas.microsoft.com/office/drawing/2014/main" id="{FB9CC099-D92D-3E6B-864E-C64F6F771CFE}"/>
              </a:ext>
            </a:extLst>
          </p:cNvPr>
          <p:cNvCxnSpPr>
            <a:cxnSpLocks/>
          </p:cNvCxnSpPr>
          <p:nvPr/>
        </p:nvCxnSpPr>
        <p:spPr>
          <a:xfrm flipH="1" flipV="1">
            <a:off x="1950459" y="1531558"/>
            <a:ext cx="6305" cy="1420567"/>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35" name="TextBox 1534">
            <a:extLst>
              <a:ext uri="{FF2B5EF4-FFF2-40B4-BE49-F238E27FC236}">
                <a16:creationId xmlns:a16="http://schemas.microsoft.com/office/drawing/2014/main" id="{D7A82DA0-DC5E-9A43-5EC2-2D768B99A57E}"/>
              </a:ext>
            </a:extLst>
          </p:cNvPr>
          <p:cNvSpPr txBox="1"/>
          <p:nvPr/>
        </p:nvSpPr>
        <p:spPr>
          <a:xfrm>
            <a:off x="4215286" y="2067413"/>
            <a:ext cx="65358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CP</a:t>
            </a:r>
          </a:p>
        </p:txBody>
      </p:sp>
      <p:sp>
        <p:nvSpPr>
          <p:cNvPr id="1536" name="TextBox 1535">
            <a:extLst>
              <a:ext uri="{FF2B5EF4-FFF2-40B4-BE49-F238E27FC236}">
                <a16:creationId xmlns:a16="http://schemas.microsoft.com/office/drawing/2014/main" id="{38D41F2E-B193-3334-880E-21C2B5282104}"/>
              </a:ext>
            </a:extLst>
          </p:cNvPr>
          <p:cNvSpPr txBox="1"/>
          <p:nvPr/>
        </p:nvSpPr>
        <p:spPr>
          <a:xfrm>
            <a:off x="4215286" y="1931986"/>
            <a:ext cx="76513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1E325F"/>
                </a:solidFill>
                <a:effectLst/>
                <a:uLnTx/>
                <a:uFillTx/>
                <a:latin typeface="Arial" panose="020B0604020202020204" pitchFamily="34" charset="0"/>
                <a:ea typeface="+mn-ea"/>
                <a:cs typeface="Arial" panose="020B0604020202020204" pitchFamily="34" charset="0"/>
              </a:rPr>
              <a:t>CP+D</a:t>
            </a:r>
          </a:p>
        </p:txBody>
      </p:sp>
      <p:grpSp>
        <p:nvGrpSpPr>
          <p:cNvPr id="1577" name="Group 1576">
            <a:extLst>
              <a:ext uri="{FF2B5EF4-FFF2-40B4-BE49-F238E27FC236}">
                <a16:creationId xmlns:a16="http://schemas.microsoft.com/office/drawing/2014/main" id="{126C9243-3672-2256-3282-A838A58B9A4B}"/>
              </a:ext>
            </a:extLst>
          </p:cNvPr>
          <p:cNvGrpSpPr/>
          <p:nvPr/>
        </p:nvGrpSpPr>
        <p:grpSpPr>
          <a:xfrm>
            <a:off x="338503" y="1196620"/>
            <a:ext cx="377461" cy="1856861"/>
            <a:chOff x="385619" y="1516791"/>
            <a:chExt cx="487643" cy="1900665"/>
          </a:xfrm>
        </p:grpSpPr>
        <p:sp>
          <p:nvSpPr>
            <p:cNvPr id="1590" name="TextBox 1589">
              <a:extLst>
                <a:ext uri="{FF2B5EF4-FFF2-40B4-BE49-F238E27FC236}">
                  <a16:creationId xmlns:a16="http://schemas.microsoft.com/office/drawing/2014/main" id="{5DCAE201-14ED-4264-6543-E7123932438D}"/>
                </a:ext>
              </a:extLst>
            </p:cNvPr>
            <p:cNvSpPr txBox="1"/>
            <p:nvPr/>
          </p:nvSpPr>
          <p:spPr>
            <a:xfrm>
              <a:off x="570492" y="3212682"/>
              <a:ext cx="302770" cy="2047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0</a:t>
              </a:r>
            </a:p>
          </p:txBody>
        </p:sp>
        <p:sp>
          <p:nvSpPr>
            <p:cNvPr id="1591" name="TextBox 1590">
              <a:extLst>
                <a:ext uri="{FF2B5EF4-FFF2-40B4-BE49-F238E27FC236}">
                  <a16:creationId xmlns:a16="http://schemas.microsoft.com/office/drawing/2014/main" id="{8CFC9B14-AB02-F780-A59D-B6DD389BEF18}"/>
                </a:ext>
              </a:extLst>
            </p:cNvPr>
            <p:cNvSpPr txBox="1"/>
            <p:nvPr/>
          </p:nvSpPr>
          <p:spPr>
            <a:xfrm>
              <a:off x="506293" y="2873503"/>
              <a:ext cx="366969" cy="2047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20</a:t>
              </a:r>
            </a:p>
          </p:txBody>
        </p:sp>
        <p:sp>
          <p:nvSpPr>
            <p:cNvPr id="1592" name="TextBox 1591">
              <a:extLst>
                <a:ext uri="{FF2B5EF4-FFF2-40B4-BE49-F238E27FC236}">
                  <a16:creationId xmlns:a16="http://schemas.microsoft.com/office/drawing/2014/main" id="{B35616E5-15B3-4929-8F7D-3A680E9A039E}"/>
                </a:ext>
              </a:extLst>
            </p:cNvPr>
            <p:cNvSpPr txBox="1"/>
            <p:nvPr/>
          </p:nvSpPr>
          <p:spPr>
            <a:xfrm>
              <a:off x="506293" y="2534325"/>
              <a:ext cx="366969" cy="2047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40</a:t>
              </a:r>
            </a:p>
          </p:txBody>
        </p:sp>
        <p:sp>
          <p:nvSpPr>
            <p:cNvPr id="1593" name="TextBox 1592">
              <a:extLst>
                <a:ext uri="{FF2B5EF4-FFF2-40B4-BE49-F238E27FC236}">
                  <a16:creationId xmlns:a16="http://schemas.microsoft.com/office/drawing/2014/main" id="{08CD0515-4B77-15D7-218C-EDB8090F017B}"/>
                </a:ext>
              </a:extLst>
            </p:cNvPr>
            <p:cNvSpPr txBox="1"/>
            <p:nvPr/>
          </p:nvSpPr>
          <p:spPr>
            <a:xfrm>
              <a:off x="484266" y="2195147"/>
              <a:ext cx="388996"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60</a:t>
              </a:r>
            </a:p>
          </p:txBody>
        </p:sp>
        <p:sp>
          <p:nvSpPr>
            <p:cNvPr id="1594" name="TextBox 1593">
              <a:extLst>
                <a:ext uri="{FF2B5EF4-FFF2-40B4-BE49-F238E27FC236}">
                  <a16:creationId xmlns:a16="http://schemas.microsoft.com/office/drawing/2014/main" id="{9105A3F4-0FA1-2738-73EC-69B67065E60B}"/>
                </a:ext>
              </a:extLst>
            </p:cNvPr>
            <p:cNvSpPr txBox="1"/>
            <p:nvPr/>
          </p:nvSpPr>
          <p:spPr>
            <a:xfrm>
              <a:off x="451213" y="1855969"/>
              <a:ext cx="422049"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80</a:t>
              </a:r>
            </a:p>
          </p:txBody>
        </p:sp>
        <p:sp>
          <p:nvSpPr>
            <p:cNvPr id="1595" name="TextBox 1594">
              <a:extLst>
                <a:ext uri="{FF2B5EF4-FFF2-40B4-BE49-F238E27FC236}">
                  <a16:creationId xmlns:a16="http://schemas.microsoft.com/office/drawing/2014/main" id="{FEEB7094-402A-A924-0388-AB99F831760B}"/>
                </a:ext>
              </a:extLst>
            </p:cNvPr>
            <p:cNvSpPr txBox="1"/>
            <p:nvPr/>
          </p:nvSpPr>
          <p:spPr>
            <a:xfrm>
              <a:off x="385619" y="1516791"/>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100</a:t>
              </a:r>
            </a:p>
          </p:txBody>
        </p:sp>
        <p:sp>
          <p:nvSpPr>
            <p:cNvPr id="1596" name="TextBox 1595">
              <a:extLst>
                <a:ext uri="{FF2B5EF4-FFF2-40B4-BE49-F238E27FC236}">
                  <a16:creationId xmlns:a16="http://schemas.microsoft.com/office/drawing/2014/main" id="{2F47C2E8-07ED-9AAC-492F-019B264864EB}"/>
                </a:ext>
              </a:extLst>
            </p:cNvPr>
            <p:cNvSpPr txBox="1"/>
            <p:nvPr/>
          </p:nvSpPr>
          <p:spPr>
            <a:xfrm>
              <a:off x="385619" y="1686380"/>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90</a:t>
              </a:r>
            </a:p>
          </p:txBody>
        </p:sp>
        <p:sp>
          <p:nvSpPr>
            <p:cNvPr id="1597" name="TextBox 1596">
              <a:extLst>
                <a:ext uri="{FF2B5EF4-FFF2-40B4-BE49-F238E27FC236}">
                  <a16:creationId xmlns:a16="http://schemas.microsoft.com/office/drawing/2014/main" id="{FA2156F4-4CFB-F282-8382-E31761C87BAF}"/>
                </a:ext>
              </a:extLst>
            </p:cNvPr>
            <p:cNvSpPr txBox="1"/>
            <p:nvPr/>
          </p:nvSpPr>
          <p:spPr>
            <a:xfrm>
              <a:off x="385619" y="2025558"/>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70</a:t>
              </a:r>
            </a:p>
          </p:txBody>
        </p:sp>
        <p:sp>
          <p:nvSpPr>
            <p:cNvPr id="1598" name="TextBox 1597">
              <a:extLst>
                <a:ext uri="{FF2B5EF4-FFF2-40B4-BE49-F238E27FC236}">
                  <a16:creationId xmlns:a16="http://schemas.microsoft.com/office/drawing/2014/main" id="{FD8EDB6D-C50A-3697-785B-EA1C0549DE7E}"/>
                </a:ext>
              </a:extLst>
            </p:cNvPr>
            <p:cNvSpPr txBox="1"/>
            <p:nvPr/>
          </p:nvSpPr>
          <p:spPr>
            <a:xfrm>
              <a:off x="385619" y="2364736"/>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50</a:t>
              </a:r>
            </a:p>
          </p:txBody>
        </p:sp>
        <p:sp>
          <p:nvSpPr>
            <p:cNvPr id="1599" name="TextBox 1598">
              <a:extLst>
                <a:ext uri="{FF2B5EF4-FFF2-40B4-BE49-F238E27FC236}">
                  <a16:creationId xmlns:a16="http://schemas.microsoft.com/office/drawing/2014/main" id="{D602F58E-3444-723E-3B6D-04702084443F}"/>
                </a:ext>
              </a:extLst>
            </p:cNvPr>
            <p:cNvSpPr txBox="1"/>
            <p:nvPr/>
          </p:nvSpPr>
          <p:spPr>
            <a:xfrm>
              <a:off x="385619" y="2703914"/>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30</a:t>
              </a:r>
            </a:p>
          </p:txBody>
        </p:sp>
        <p:sp>
          <p:nvSpPr>
            <p:cNvPr id="1600" name="TextBox 1599">
              <a:extLst>
                <a:ext uri="{FF2B5EF4-FFF2-40B4-BE49-F238E27FC236}">
                  <a16:creationId xmlns:a16="http://schemas.microsoft.com/office/drawing/2014/main" id="{C26C782B-040D-6BDF-D585-55E53D2ACBB3}"/>
                </a:ext>
              </a:extLst>
            </p:cNvPr>
            <p:cNvSpPr txBox="1"/>
            <p:nvPr/>
          </p:nvSpPr>
          <p:spPr>
            <a:xfrm>
              <a:off x="385619" y="3043092"/>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10</a:t>
              </a:r>
            </a:p>
          </p:txBody>
        </p:sp>
      </p:grpSp>
      <p:grpSp>
        <p:nvGrpSpPr>
          <p:cNvPr id="1578" name="Group 1577">
            <a:extLst>
              <a:ext uri="{FF2B5EF4-FFF2-40B4-BE49-F238E27FC236}">
                <a16:creationId xmlns:a16="http://schemas.microsoft.com/office/drawing/2014/main" id="{7A294A34-1E52-3363-566B-561D48CE365B}"/>
              </a:ext>
            </a:extLst>
          </p:cNvPr>
          <p:cNvGrpSpPr/>
          <p:nvPr/>
        </p:nvGrpSpPr>
        <p:grpSpPr>
          <a:xfrm>
            <a:off x="661347" y="1296458"/>
            <a:ext cx="28289" cy="1668856"/>
            <a:chOff x="834416" y="1655718"/>
            <a:chExt cx="36546" cy="1708225"/>
          </a:xfrm>
        </p:grpSpPr>
        <p:sp>
          <p:nvSpPr>
            <p:cNvPr id="1579" name="Freeform: Shape 1578">
              <a:extLst>
                <a:ext uri="{FF2B5EF4-FFF2-40B4-BE49-F238E27FC236}">
                  <a16:creationId xmlns:a16="http://schemas.microsoft.com/office/drawing/2014/main" id="{4EB907D1-8A24-9340-4200-7F8A7AF60575}"/>
                </a:ext>
              </a:extLst>
            </p:cNvPr>
            <p:cNvSpPr/>
            <p:nvPr/>
          </p:nvSpPr>
          <p:spPr>
            <a:xfrm>
              <a:off x="834416" y="1655718"/>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0" name="Freeform: Shape 1579">
              <a:extLst>
                <a:ext uri="{FF2B5EF4-FFF2-40B4-BE49-F238E27FC236}">
                  <a16:creationId xmlns:a16="http://schemas.microsoft.com/office/drawing/2014/main" id="{1DDEE673-EB87-FFBE-4639-25026A0334D5}"/>
                </a:ext>
              </a:extLst>
            </p:cNvPr>
            <p:cNvSpPr/>
            <p:nvPr/>
          </p:nvSpPr>
          <p:spPr>
            <a:xfrm>
              <a:off x="834416" y="1994974"/>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1" name="Freeform: Shape 1580">
              <a:extLst>
                <a:ext uri="{FF2B5EF4-FFF2-40B4-BE49-F238E27FC236}">
                  <a16:creationId xmlns:a16="http://schemas.microsoft.com/office/drawing/2014/main" id="{56A1AD4B-ED98-620A-FD9A-ADFE51913E35}"/>
                </a:ext>
              </a:extLst>
            </p:cNvPr>
            <p:cNvSpPr/>
            <p:nvPr/>
          </p:nvSpPr>
          <p:spPr>
            <a:xfrm>
              <a:off x="834416" y="2334230"/>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2" name="Freeform: Shape 1581">
              <a:extLst>
                <a:ext uri="{FF2B5EF4-FFF2-40B4-BE49-F238E27FC236}">
                  <a16:creationId xmlns:a16="http://schemas.microsoft.com/office/drawing/2014/main" id="{31EAD530-669C-DC3D-0EEF-985FE6BBBED5}"/>
                </a:ext>
              </a:extLst>
            </p:cNvPr>
            <p:cNvSpPr/>
            <p:nvPr/>
          </p:nvSpPr>
          <p:spPr>
            <a:xfrm>
              <a:off x="834416" y="3012742"/>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3" name="Freeform: Shape 1582">
              <a:extLst>
                <a:ext uri="{FF2B5EF4-FFF2-40B4-BE49-F238E27FC236}">
                  <a16:creationId xmlns:a16="http://schemas.microsoft.com/office/drawing/2014/main" id="{3C3629F3-C15D-1873-1A72-B59F0AAE3C89}"/>
                </a:ext>
              </a:extLst>
            </p:cNvPr>
            <p:cNvSpPr/>
            <p:nvPr/>
          </p:nvSpPr>
          <p:spPr>
            <a:xfrm>
              <a:off x="834416" y="3351994"/>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4" name="Freeform: Shape 1583">
              <a:extLst>
                <a:ext uri="{FF2B5EF4-FFF2-40B4-BE49-F238E27FC236}">
                  <a16:creationId xmlns:a16="http://schemas.microsoft.com/office/drawing/2014/main" id="{E3E0B7AC-AF05-9709-9BED-C73444DED52C}"/>
                </a:ext>
              </a:extLst>
            </p:cNvPr>
            <p:cNvSpPr/>
            <p:nvPr/>
          </p:nvSpPr>
          <p:spPr>
            <a:xfrm>
              <a:off x="834416" y="2673486"/>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5" name="Freeform: Shape 1584">
              <a:extLst>
                <a:ext uri="{FF2B5EF4-FFF2-40B4-BE49-F238E27FC236}">
                  <a16:creationId xmlns:a16="http://schemas.microsoft.com/office/drawing/2014/main" id="{88EC4F0B-BCA3-03A5-B8BF-637D5526DB4B}"/>
                </a:ext>
              </a:extLst>
            </p:cNvPr>
            <p:cNvSpPr/>
            <p:nvPr/>
          </p:nvSpPr>
          <p:spPr>
            <a:xfrm>
              <a:off x="834416" y="1825346"/>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6" name="Freeform: Shape 1585">
              <a:extLst>
                <a:ext uri="{FF2B5EF4-FFF2-40B4-BE49-F238E27FC236}">
                  <a16:creationId xmlns:a16="http://schemas.microsoft.com/office/drawing/2014/main" id="{39C95E9B-BF04-7920-EAA5-4A331F054EE1}"/>
                </a:ext>
              </a:extLst>
            </p:cNvPr>
            <p:cNvSpPr/>
            <p:nvPr/>
          </p:nvSpPr>
          <p:spPr>
            <a:xfrm>
              <a:off x="834416" y="2164602"/>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7" name="Freeform: Shape 1586">
              <a:extLst>
                <a:ext uri="{FF2B5EF4-FFF2-40B4-BE49-F238E27FC236}">
                  <a16:creationId xmlns:a16="http://schemas.microsoft.com/office/drawing/2014/main" id="{6C303471-82F4-3EE2-09AC-A03188CDDA3A}"/>
                </a:ext>
              </a:extLst>
            </p:cNvPr>
            <p:cNvSpPr/>
            <p:nvPr/>
          </p:nvSpPr>
          <p:spPr>
            <a:xfrm>
              <a:off x="834416" y="2503858"/>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8" name="Freeform: Shape 1587">
              <a:extLst>
                <a:ext uri="{FF2B5EF4-FFF2-40B4-BE49-F238E27FC236}">
                  <a16:creationId xmlns:a16="http://schemas.microsoft.com/office/drawing/2014/main" id="{607B4D30-2B92-C86B-402C-10A2E8EA2A7F}"/>
                </a:ext>
              </a:extLst>
            </p:cNvPr>
            <p:cNvSpPr/>
            <p:nvPr/>
          </p:nvSpPr>
          <p:spPr>
            <a:xfrm>
              <a:off x="834416" y="2843114"/>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9" name="Freeform: Shape 1588">
              <a:extLst>
                <a:ext uri="{FF2B5EF4-FFF2-40B4-BE49-F238E27FC236}">
                  <a16:creationId xmlns:a16="http://schemas.microsoft.com/office/drawing/2014/main" id="{E29065D2-BC71-9FBE-9979-253B7639C257}"/>
                </a:ext>
              </a:extLst>
            </p:cNvPr>
            <p:cNvSpPr/>
            <p:nvPr/>
          </p:nvSpPr>
          <p:spPr>
            <a:xfrm>
              <a:off x="834416" y="3182370"/>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539" name="Freeform: Shape 1538">
            <a:extLst>
              <a:ext uri="{FF2B5EF4-FFF2-40B4-BE49-F238E27FC236}">
                <a16:creationId xmlns:a16="http://schemas.microsoft.com/office/drawing/2014/main" id="{9D19FC24-91A7-C749-46E0-7A252E143F81}"/>
              </a:ext>
            </a:extLst>
          </p:cNvPr>
          <p:cNvSpPr/>
          <p:nvPr/>
        </p:nvSpPr>
        <p:spPr>
          <a:xfrm>
            <a:off x="689636" y="1298410"/>
            <a:ext cx="3568802" cy="1655229"/>
          </a:xfrm>
          <a:custGeom>
            <a:avLst/>
            <a:gdLst>
              <a:gd name="connsiteX0" fmla="*/ 0 w 5400435"/>
              <a:gd name="connsiteY0" fmla="*/ 0 h 1988292"/>
              <a:gd name="connsiteX1" fmla="*/ 0 w 5400435"/>
              <a:gd name="connsiteY1" fmla="*/ 1988292 h 1988292"/>
              <a:gd name="connsiteX2" fmla="*/ 5400435 w 5400435"/>
              <a:gd name="connsiteY2" fmla="*/ 1988292 h 1988292"/>
            </a:gdLst>
            <a:ahLst/>
            <a:cxnLst>
              <a:cxn ang="0">
                <a:pos x="connsiteX0" y="connsiteY0"/>
              </a:cxn>
              <a:cxn ang="0">
                <a:pos x="connsiteX1" y="connsiteY1"/>
              </a:cxn>
              <a:cxn ang="0">
                <a:pos x="connsiteX2" y="connsiteY2"/>
              </a:cxn>
            </a:cxnLst>
            <a:rect l="l" t="t" r="r" b="b"/>
            <a:pathLst>
              <a:path w="5400435" h="1988292">
                <a:moveTo>
                  <a:pt x="0" y="0"/>
                </a:moveTo>
                <a:lnTo>
                  <a:pt x="0" y="1988292"/>
                </a:lnTo>
                <a:lnTo>
                  <a:pt x="5400435" y="1988292"/>
                </a:lnTo>
              </a:path>
            </a:pathLst>
          </a:custGeom>
          <a:noFill/>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40" name="Group 1539">
            <a:extLst>
              <a:ext uri="{FF2B5EF4-FFF2-40B4-BE49-F238E27FC236}">
                <a16:creationId xmlns:a16="http://schemas.microsoft.com/office/drawing/2014/main" id="{8322295A-A4F6-1512-05EB-8301527A7043}"/>
              </a:ext>
            </a:extLst>
          </p:cNvPr>
          <p:cNvGrpSpPr/>
          <p:nvPr/>
        </p:nvGrpSpPr>
        <p:grpSpPr>
          <a:xfrm>
            <a:off x="584512" y="2955593"/>
            <a:ext cx="3812754" cy="162758"/>
            <a:chOff x="6639529" y="3353992"/>
            <a:chExt cx="4925706" cy="166598"/>
          </a:xfrm>
        </p:grpSpPr>
        <p:sp>
          <p:nvSpPr>
            <p:cNvPr id="1541" name="TextBox 1540">
              <a:extLst>
                <a:ext uri="{FF2B5EF4-FFF2-40B4-BE49-F238E27FC236}">
                  <a16:creationId xmlns:a16="http://schemas.microsoft.com/office/drawing/2014/main" id="{36B7776B-A2EF-295F-D97B-A9B8010D381F}"/>
                </a:ext>
              </a:extLst>
            </p:cNvPr>
            <p:cNvSpPr txBox="1"/>
            <p:nvPr/>
          </p:nvSpPr>
          <p:spPr>
            <a:xfrm>
              <a:off x="6639529" y="3378519"/>
              <a:ext cx="272575" cy="1420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0</a:t>
              </a:r>
            </a:p>
          </p:txBody>
        </p:sp>
        <p:sp>
          <p:nvSpPr>
            <p:cNvPr id="1542" name="Freeform: Shape 1541">
              <a:extLst>
                <a:ext uri="{FF2B5EF4-FFF2-40B4-BE49-F238E27FC236}">
                  <a16:creationId xmlns:a16="http://schemas.microsoft.com/office/drawing/2014/main" id="{B7A879C0-8248-6FE7-2E28-1855E1F44EA5}"/>
                </a:ext>
              </a:extLst>
            </p:cNvPr>
            <p:cNvSpPr/>
            <p:nvPr/>
          </p:nvSpPr>
          <p:spPr>
            <a:xfrm>
              <a:off x="677533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3" name="Freeform: Shape 1542">
              <a:extLst>
                <a:ext uri="{FF2B5EF4-FFF2-40B4-BE49-F238E27FC236}">
                  <a16:creationId xmlns:a16="http://schemas.microsoft.com/office/drawing/2014/main" id="{85F60742-093F-5B46-E8AB-05A4522DF91A}"/>
                </a:ext>
              </a:extLst>
            </p:cNvPr>
            <p:cNvSpPr/>
            <p:nvPr/>
          </p:nvSpPr>
          <p:spPr>
            <a:xfrm>
              <a:off x="7860171"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4" name="Freeform: Shape 1543">
              <a:extLst>
                <a:ext uri="{FF2B5EF4-FFF2-40B4-BE49-F238E27FC236}">
                  <a16:creationId xmlns:a16="http://schemas.microsoft.com/office/drawing/2014/main" id="{1EC36DB0-C7DF-8F4E-4651-9B8D6EFE770D}"/>
                </a:ext>
              </a:extLst>
            </p:cNvPr>
            <p:cNvSpPr/>
            <p:nvPr/>
          </p:nvSpPr>
          <p:spPr>
            <a:xfrm>
              <a:off x="704654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5" name="Freeform: Shape 1544">
              <a:extLst>
                <a:ext uri="{FF2B5EF4-FFF2-40B4-BE49-F238E27FC236}">
                  <a16:creationId xmlns:a16="http://schemas.microsoft.com/office/drawing/2014/main" id="{A944C970-1BBB-4E84-9D55-F99FDFC73B91}"/>
                </a:ext>
              </a:extLst>
            </p:cNvPr>
            <p:cNvSpPr/>
            <p:nvPr/>
          </p:nvSpPr>
          <p:spPr>
            <a:xfrm>
              <a:off x="10029835"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6" name="Freeform: Shape 1545">
              <a:extLst>
                <a:ext uri="{FF2B5EF4-FFF2-40B4-BE49-F238E27FC236}">
                  <a16:creationId xmlns:a16="http://schemas.microsoft.com/office/drawing/2014/main" id="{0138F29E-2744-1EBA-506F-4B901661A945}"/>
                </a:ext>
              </a:extLst>
            </p:cNvPr>
            <p:cNvSpPr/>
            <p:nvPr/>
          </p:nvSpPr>
          <p:spPr>
            <a:xfrm>
              <a:off x="948741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7" name="Freeform: Shape 1546">
              <a:extLst>
                <a:ext uri="{FF2B5EF4-FFF2-40B4-BE49-F238E27FC236}">
                  <a16:creationId xmlns:a16="http://schemas.microsoft.com/office/drawing/2014/main" id="{13B9BC4E-1622-A500-C067-1F20A54D3D79}"/>
                </a:ext>
              </a:extLst>
            </p:cNvPr>
            <p:cNvSpPr/>
            <p:nvPr/>
          </p:nvSpPr>
          <p:spPr>
            <a:xfrm>
              <a:off x="10572251"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8" name="Freeform: Shape 1547">
              <a:extLst>
                <a:ext uri="{FF2B5EF4-FFF2-40B4-BE49-F238E27FC236}">
                  <a16:creationId xmlns:a16="http://schemas.microsoft.com/office/drawing/2014/main" id="{255C98D4-0E28-0B21-855C-D4C2B9C6D8F2}"/>
                </a:ext>
              </a:extLst>
            </p:cNvPr>
            <p:cNvSpPr/>
            <p:nvPr/>
          </p:nvSpPr>
          <p:spPr>
            <a:xfrm>
              <a:off x="1084345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9" name="Freeform: Shape 1548">
              <a:extLst>
                <a:ext uri="{FF2B5EF4-FFF2-40B4-BE49-F238E27FC236}">
                  <a16:creationId xmlns:a16="http://schemas.microsoft.com/office/drawing/2014/main" id="{B81792F2-34D5-FA3F-6EF5-9D36FF914CCA}"/>
                </a:ext>
              </a:extLst>
            </p:cNvPr>
            <p:cNvSpPr/>
            <p:nvPr/>
          </p:nvSpPr>
          <p:spPr>
            <a:xfrm>
              <a:off x="1138588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0" name="TextBox 1549">
              <a:extLst>
                <a:ext uri="{FF2B5EF4-FFF2-40B4-BE49-F238E27FC236}">
                  <a16:creationId xmlns:a16="http://schemas.microsoft.com/office/drawing/2014/main" id="{CB91AF26-8839-EB07-53FC-6F74816C60CA}"/>
                </a:ext>
              </a:extLst>
            </p:cNvPr>
            <p:cNvSpPr txBox="1"/>
            <p:nvPr/>
          </p:nvSpPr>
          <p:spPr>
            <a:xfrm>
              <a:off x="6908190" y="3378519"/>
              <a:ext cx="272575"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a:t>
              </a:r>
            </a:p>
          </p:txBody>
        </p:sp>
        <p:sp>
          <p:nvSpPr>
            <p:cNvPr id="1551" name="TextBox 1550">
              <a:extLst>
                <a:ext uri="{FF2B5EF4-FFF2-40B4-BE49-F238E27FC236}">
                  <a16:creationId xmlns:a16="http://schemas.microsoft.com/office/drawing/2014/main" id="{AA5FDC1E-6DAF-AC94-9206-8CA146E7F162}"/>
                </a:ext>
              </a:extLst>
            </p:cNvPr>
            <p:cNvSpPr txBox="1"/>
            <p:nvPr/>
          </p:nvSpPr>
          <p:spPr>
            <a:xfrm>
              <a:off x="7180784" y="3378519"/>
              <a:ext cx="272575"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a:t>
              </a:r>
            </a:p>
          </p:txBody>
        </p:sp>
        <p:sp>
          <p:nvSpPr>
            <p:cNvPr id="1552" name="TextBox 1551">
              <a:extLst>
                <a:ext uri="{FF2B5EF4-FFF2-40B4-BE49-F238E27FC236}">
                  <a16:creationId xmlns:a16="http://schemas.microsoft.com/office/drawing/2014/main" id="{04094011-3185-1C73-48D4-8A4A6B46DB56}"/>
                </a:ext>
              </a:extLst>
            </p:cNvPr>
            <p:cNvSpPr txBox="1"/>
            <p:nvPr/>
          </p:nvSpPr>
          <p:spPr>
            <a:xfrm>
              <a:off x="7455055" y="3378519"/>
              <a:ext cx="272575"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6</a:t>
              </a:r>
            </a:p>
          </p:txBody>
        </p:sp>
        <p:sp>
          <p:nvSpPr>
            <p:cNvPr id="1553" name="TextBox 1552">
              <a:extLst>
                <a:ext uri="{FF2B5EF4-FFF2-40B4-BE49-F238E27FC236}">
                  <a16:creationId xmlns:a16="http://schemas.microsoft.com/office/drawing/2014/main" id="{4F9EF7E6-1135-4DD7-8EC1-EDAAAE7EAD75}"/>
                </a:ext>
              </a:extLst>
            </p:cNvPr>
            <p:cNvSpPr txBox="1"/>
            <p:nvPr/>
          </p:nvSpPr>
          <p:spPr>
            <a:xfrm>
              <a:off x="7685265"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8</a:t>
              </a:r>
            </a:p>
          </p:txBody>
        </p:sp>
        <p:sp>
          <p:nvSpPr>
            <p:cNvPr id="1554" name="TextBox 1553">
              <a:extLst>
                <a:ext uri="{FF2B5EF4-FFF2-40B4-BE49-F238E27FC236}">
                  <a16:creationId xmlns:a16="http://schemas.microsoft.com/office/drawing/2014/main" id="{850BD56C-5322-0EB9-75C8-A19BE2125DDC}"/>
                </a:ext>
              </a:extLst>
            </p:cNvPr>
            <p:cNvSpPr txBox="1"/>
            <p:nvPr/>
          </p:nvSpPr>
          <p:spPr>
            <a:xfrm>
              <a:off x="8223436"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12</a:t>
              </a:r>
            </a:p>
          </p:txBody>
        </p:sp>
        <p:sp>
          <p:nvSpPr>
            <p:cNvPr id="1555" name="TextBox 1554">
              <a:extLst>
                <a:ext uri="{FF2B5EF4-FFF2-40B4-BE49-F238E27FC236}">
                  <a16:creationId xmlns:a16="http://schemas.microsoft.com/office/drawing/2014/main" id="{0F6953EB-888E-E4F0-6816-49C62567FE02}"/>
                </a:ext>
              </a:extLst>
            </p:cNvPr>
            <p:cNvSpPr txBox="1"/>
            <p:nvPr/>
          </p:nvSpPr>
          <p:spPr>
            <a:xfrm>
              <a:off x="8494648"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14</a:t>
              </a:r>
            </a:p>
          </p:txBody>
        </p:sp>
        <p:sp>
          <p:nvSpPr>
            <p:cNvPr id="1556" name="TextBox 1555">
              <a:extLst>
                <a:ext uri="{FF2B5EF4-FFF2-40B4-BE49-F238E27FC236}">
                  <a16:creationId xmlns:a16="http://schemas.microsoft.com/office/drawing/2014/main" id="{D807A6C4-4318-C12E-8E85-A670F7B1C87D}"/>
                </a:ext>
              </a:extLst>
            </p:cNvPr>
            <p:cNvSpPr txBox="1"/>
            <p:nvPr/>
          </p:nvSpPr>
          <p:spPr>
            <a:xfrm>
              <a:off x="8765860"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16</a:t>
              </a:r>
            </a:p>
          </p:txBody>
        </p:sp>
        <p:sp>
          <p:nvSpPr>
            <p:cNvPr id="1557" name="TextBox 1556">
              <a:extLst>
                <a:ext uri="{FF2B5EF4-FFF2-40B4-BE49-F238E27FC236}">
                  <a16:creationId xmlns:a16="http://schemas.microsoft.com/office/drawing/2014/main" id="{C210F923-A4BE-849A-8598-942D50075B76}"/>
                </a:ext>
              </a:extLst>
            </p:cNvPr>
            <p:cNvSpPr txBox="1"/>
            <p:nvPr/>
          </p:nvSpPr>
          <p:spPr>
            <a:xfrm>
              <a:off x="9850709"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24</a:t>
              </a:r>
            </a:p>
          </p:txBody>
        </p:sp>
        <p:sp>
          <p:nvSpPr>
            <p:cNvPr id="1558" name="TextBox 1557">
              <a:extLst>
                <a:ext uri="{FF2B5EF4-FFF2-40B4-BE49-F238E27FC236}">
                  <a16:creationId xmlns:a16="http://schemas.microsoft.com/office/drawing/2014/main" id="{C3A8BD21-5F6D-CE35-EABB-A287A2B9DCFA}"/>
                </a:ext>
              </a:extLst>
            </p:cNvPr>
            <p:cNvSpPr txBox="1"/>
            <p:nvPr/>
          </p:nvSpPr>
          <p:spPr>
            <a:xfrm>
              <a:off x="9037072"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18</a:t>
              </a:r>
            </a:p>
          </p:txBody>
        </p:sp>
        <p:sp>
          <p:nvSpPr>
            <p:cNvPr id="1559" name="TextBox 1558">
              <a:extLst>
                <a:ext uri="{FF2B5EF4-FFF2-40B4-BE49-F238E27FC236}">
                  <a16:creationId xmlns:a16="http://schemas.microsoft.com/office/drawing/2014/main" id="{5D867069-8AFB-01B6-085D-C808FBF9FB56}"/>
                </a:ext>
              </a:extLst>
            </p:cNvPr>
            <p:cNvSpPr txBox="1"/>
            <p:nvPr/>
          </p:nvSpPr>
          <p:spPr>
            <a:xfrm>
              <a:off x="9308284"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20</a:t>
              </a:r>
            </a:p>
          </p:txBody>
        </p:sp>
        <p:sp>
          <p:nvSpPr>
            <p:cNvPr id="1560" name="TextBox 1559">
              <a:extLst>
                <a:ext uri="{FF2B5EF4-FFF2-40B4-BE49-F238E27FC236}">
                  <a16:creationId xmlns:a16="http://schemas.microsoft.com/office/drawing/2014/main" id="{16D84442-E6A1-0FF1-A506-DD278632BFDD}"/>
                </a:ext>
              </a:extLst>
            </p:cNvPr>
            <p:cNvSpPr txBox="1"/>
            <p:nvPr/>
          </p:nvSpPr>
          <p:spPr>
            <a:xfrm>
              <a:off x="9579496"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rtl val="0"/>
                </a:rPr>
                <a:t>22</a:t>
              </a:r>
              <a:endPar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endParaRPr>
            </a:p>
          </p:txBody>
        </p:sp>
        <p:sp>
          <p:nvSpPr>
            <p:cNvPr id="1561" name="Freeform: Shape 1560">
              <a:extLst>
                <a:ext uri="{FF2B5EF4-FFF2-40B4-BE49-F238E27FC236}">
                  <a16:creationId xmlns:a16="http://schemas.microsoft.com/office/drawing/2014/main" id="{FBEFED01-C742-42C8-00B3-2A610A279029}"/>
                </a:ext>
              </a:extLst>
            </p:cNvPr>
            <p:cNvSpPr/>
            <p:nvPr/>
          </p:nvSpPr>
          <p:spPr>
            <a:xfrm>
              <a:off x="7317755"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2" name="Freeform: Shape 1561">
              <a:extLst>
                <a:ext uri="{FF2B5EF4-FFF2-40B4-BE49-F238E27FC236}">
                  <a16:creationId xmlns:a16="http://schemas.microsoft.com/office/drawing/2014/main" id="{897B8E7C-FAE8-9390-0D1F-4E9CD87A1C69}"/>
                </a:ext>
              </a:extLst>
            </p:cNvPr>
            <p:cNvSpPr/>
            <p:nvPr/>
          </p:nvSpPr>
          <p:spPr>
            <a:xfrm>
              <a:off x="758896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3" name="Freeform: Shape 1562">
              <a:extLst>
                <a:ext uri="{FF2B5EF4-FFF2-40B4-BE49-F238E27FC236}">
                  <a16:creationId xmlns:a16="http://schemas.microsoft.com/office/drawing/2014/main" id="{5C48529F-F5FD-4415-619B-81744C02E71E}"/>
                </a:ext>
              </a:extLst>
            </p:cNvPr>
            <p:cNvSpPr/>
            <p:nvPr/>
          </p:nvSpPr>
          <p:spPr>
            <a:xfrm>
              <a:off x="813137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4" name="Freeform: Shape 1563">
              <a:extLst>
                <a:ext uri="{FF2B5EF4-FFF2-40B4-BE49-F238E27FC236}">
                  <a16:creationId xmlns:a16="http://schemas.microsoft.com/office/drawing/2014/main" id="{6A05A9B3-38C6-4EE1-EE17-237CBF201489}"/>
                </a:ext>
              </a:extLst>
            </p:cNvPr>
            <p:cNvSpPr/>
            <p:nvPr/>
          </p:nvSpPr>
          <p:spPr>
            <a:xfrm>
              <a:off x="975862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5" name="Freeform: Shape 1564">
              <a:extLst>
                <a:ext uri="{FF2B5EF4-FFF2-40B4-BE49-F238E27FC236}">
                  <a16:creationId xmlns:a16="http://schemas.microsoft.com/office/drawing/2014/main" id="{8B167F62-729D-5C61-07C0-5CB384B267CE}"/>
                </a:ext>
              </a:extLst>
            </p:cNvPr>
            <p:cNvSpPr/>
            <p:nvPr/>
          </p:nvSpPr>
          <p:spPr>
            <a:xfrm>
              <a:off x="1030104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6" name="TextBox 1565">
              <a:extLst>
                <a:ext uri="{FF2B5EF4-FFF2-40B4-BE49-F238E27FC236}">
                  <a16:creationId xmlns:a16="http://schemas.microsoft.com/office/drawing/2014/main" id="{B91132E4-AD71-7BC5-218F-69593C38A707}"/>
                </a:ext>
              </a:extLst>
            </p:cNvPr>
            <p:cNvSpPr txBox="1"/>
            <p:nvPr/>
          </p:nvSpPr>
          <p:spPr>
            <a:xfrm>
              <a:off x="7952225"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10</a:t>
              </a:r>
            </a:p>
          </p:txBody>
        </p:sp>
        <p:sp>
          <p:nvSpPr>
            <p:cNvPr id="1567" name="TextBox 1566">
              <a:extLst>
                <a:ext uri="{FF2B5EF4-FFF2-40B4-BE49-F238E27FC236}">
                  <a16:creationId xmlns:a16="http://schemas.microsoft.com/office/drawing/2014/main" id="{6286241D-AB65-02DF-CD21-CD463F95A574}"/>
                </a:ext>
              </a:extLst>
            </p:cNvPr>
            <p:cNvSpPr txBox="1"/>
            <p:nvPr/>
          </p:nvSpPr>
          <p:spPr>
            <a:xfrm>
              <a:off x="10121920"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26</a:t>
              </a:r>
            </a:p>
          </p:txBody>
        </p:sp>
        <p:sp>
          <p:nvSpPr>
            <p:cNvPr id="1568" name="TextBox 1567">
              <a:extLst>
                <a:ext uri="{FF2B5EF4-FFF2-40B4-BE49-F238E27FC236}">
                  <a16:creationId xmlns:a16="http://schemas.microsoft.com/office/drawing/2014/main" id="{8E679AB4-4D3B-837F-E263-A076B4954CB7}"/>
                </a:ext>
              </a:extLst>
            </p:cNvPr>
            <p:cNvSpPr txBox="1"/>
            <p:nvPr/>
          </p:nvSpPr>
          <p:spPr>
            <a:xfrm>
              <a:off x="10393132"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28</a:t>
              </a:r>
            </a:p>
          </p:txBody>
        </p:sp>
        <p:sp>
          <p:nvSpPr>
            <p:cNvPr id="1569" name="TextBox 1568">
              <a:extLst>
                <a:ext uri="{FF2B5EF4-FFF2-40B4-BE49-F238E27FC236}">
                  <a16:creationId xmlns:a16="http://schemas.microsoft.com/office/drawing/2014/main" id="{BFE30297-C1AD-9E45-9F8D-19FAF9E46F41}"/>
                </a:ext>
              </a:extLst>
            </p:cNvPr>
            <p:cNvSpPr txBox="1"/>
            <p:nvPr/>
          </p:nvSpPr>
          <p:spPr>
            <a:xfrm>
              <a:off x="10664345"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30</a:t>
              </a:r>
            </a:p>
          </p:txBody>
        </p:sp>
        <p:sp>
          <p:nvSpPr>
            <p:cNvPr id="1570" name="TextBox 1569">
              <a:extLst>
                <a:ext uri="{FF2B5EF4-FFF2-40B4-BE49-F238E27FC236}">
                  <a16:creationId xmlns:a16="http://schemas.microsoft.com/office/drawing/2014/main" id="{C6CC5B3A-CEFF-E80C-3D55-62DCE2E64BB2}"/>
                </a:ext>
              </a:extLst>
            </p:cNvPr>
            <p:cNvSpPr txBox="1"/>
            <p:nvPr/>
          </p:nvSpPr>
          <p:spPr>
            <a:xfrm>
              <a:off x="11206772"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34</a:t>
              </a:r>
            </a:p>
          </p:txBody>
        </p:sp>
        <p:sp>
          <p:nvSpPr>
            <p:cNvPr id="1571" name="Freeform: Shape 1570">
              <a:extLst>
                <a:ext uri="{FF2B5EF4-FFF2-40B4-BE49-F238E27FC236}">
                  <a16:creationId xmlns:a16="http://schemas.microsoft.com/office/drawing/2014/main" id="{FBE27F48-585D-BC1D-03E4-A0A041BF032F}"/>
                </a:ext>
              </a:extLst>
            </p:cNvPr>
            <p:cNvSpPr/>
            <p:nvPr/>
          </p:nvSpPr>
          <p:spPr>
            <a:xfrm>
              <a:off x="9216211"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2" name="Freeform: Shape 1571">
              <a:extLst>
                <a:ext uri="{FF2B5EF4-FFF2-40B4-BE49-F238E27FC236}">
                  <a16:creationId xmlns:a16="http://schemas.microsoft.com/office/drawing/2014/main" id="{39279960-DE46-BC6C-4C4D-51D916D58B2E}"/>
                </a:ext>
              </a:extLst>
            </p:cNvPr>
            <p:cNvSpPr/>
            <p:nvPr/>
          </p:nvSpPr>
          <p:spPr>
            <a:xfrm>
              <a:off x="894500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3" name="Freeform: Shape 1572">
              <a:extLst>
                <a:ext uri="{FF2B5EF4-FFF2-40B4-BE49-F238E27FC236}">
                  <a16:creationId xmlns:a16="http://schemas.microsoft.com/office/drawing/2014/main" id="{B1864123-4499-9B83-CEC0-A0BED1653671}"/>
                </a:ext>
              </a:extLst>
            </p:cNvPr>
            <p:cNvSpPr/>
            <p:nvPr/>
          </p:nvSpPr>
          <p:spPr>
            <a:xfrm>
              <a:off x="8673795"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4" name="Freeform: Shape 1573">
              <a:extLst>
                <a:ext uri="{FF2B5EF4-FFF2-40B4-BE49-F238E27FC236}">
                  <a16:creationId xmlns:a16="http://schemas.microsoft.com/office/drawing/2014/main" id="{CB2DC39F-0160-C820-2D18-2C4C9106F9CF}"/>
                </a:ext>
              </a:extLst>
            </p:cNvPr>
            <p:cNvSpPr/>
            <p:nvPr/>
          </p:nvSpPr>
          <p:spPr>
            <a:xfrm>
              <a:off x="840258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5" name="TextBox 1574">
              <a:extLst>
                <a:ext uri="{FF2B5EF4-FFF2-40B4-BE49-F238E27FC236}">
                  <a16:creationId xmlns:a16="http://schemas.microsoft.com/office/drawing/2014/main" id="{20CC7FC6-A96F-47F0-083C-A39959EA2115}"/>
                </a:ext>
              </a:extLst>
            </p:cNvPr>
            <p:cNvSpPr txBox="1"/>
            <p:nvPr/>
          </p:nvSpPr>
          <p:spPr>
            <a:xfrm>
              <a:off x="10935557"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32</a:t>
              </a:r>
            </a:p>
          </p:txBody>
        </p:sp>
        <p:sp>
          <p:nvSpPr>
            <p:cNvPr id="1576" name="Freeform: Shape 1575">
              <a:extLst>
                <a:ext uri="{FF2B5EF4-FFF2-40B4-BE49-F238E27FC236}">
                  <a16:creationId xmlns:a16="http://schemas.microsoft.com/office/drawing/2014/main" id="{34F7BCD4-407D-43AF-43D0-00D0F86655ED}"/>
                </a:ext>
              </a:extLst>
            </p:cNvPr>
            <p:cNvSpPr/>
            <p:nvPr/>
          </p:nvSpPr>
          <p:spPr>
            <a:xfrm>
              <a:off x="1111466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01" name="Group 471">
            <a:extLst>
              <a:ext uri="{FF2B5EF4-FFF2-40B4-BE49-F238E27FC236}">
                <a16:creationId xmlns:a16="http://schemas.microsoft.com/office/drawing/2014/main" id="{1D1E460C-AE9E-85D3-2C4E-B8FD3F66172C}"/>
              </a:ext>
            </a:extLst>
          </p:cNvPr>
          <p:cNvGrpSpPr>
            <a:grpSpLocks noChangeAspect="1"/>
          </p:cNvGrpSpPr>
          <p:nvPr/>
        </p:nvGrpSpPr>
        <p:grpSpPr bwMode="auto">
          <a:xfrm>
            <a:off x="675491" y="1295670"/>
            <a:ext cx="3574115" cy="898873"/>
            <a:chOff x="4266" y="1039"/>
            <a:chExt cx="2828" cy="564"/>
          </a:xfrm>
        </p:grpSpPr>
        <p:sp>
          <p:nvSpPr>
            <p:cNvPr id="1602" name="Freeform 473">
              <a:extLst>
                <a:ext uri="{FF2B5EF4-FFF2-40B4-BE49-F238E27FC236}">
                  <a16:creationId xmlns:a16="http://schemas.microsoft.com/office/drawing/2014/main" id="{7F6B01A1-FBD4-D175-F9F6-478C7F440472}"/>
                </a:ext>
              </a:extLst>
            </p:cNvPr>
            <p:cNvSpPr>
              <a:spLocks/>
            </p:cNvSpPr>
            <p:nvPr/>
          </p:nvSpPr>
          <p:spPr bwMode="auto">
            <a:xfrm>
              <a:off x="4266" y="1043"/>
              <a:ext cx="2813" cy="546"/>
            </a:xfrm>
            <a:custGeom>
              <a:avLst/>
              <a:gdLst>
                <a:gd name="T0" fmla="*/ 2212 w 2813"/>
                <a:gd name="T1" fmla="*/ 546 h 546"/>
                <a:gd name="T2" fmla="*/ 2210 w 2813"/>
                <a:gd name="T3" fmla="*/ 510 h 546"/>
                <a:gd name="T4" fmla="*/ 2182 w 2813"/>
                <a:gd name="T5" fmla="*/ 478 h 546"/>
                <a:gd name="T6" fmla="*/ 2143 w 2813"/>
                <a:gd name="T7" fmla="*/ 450 h 546"/>
                <a:gd name="T8" fmla="*/ 2040 w 2813"/>
                <a:gd name="T9" fmla="*/ 426 h 546"/>
                <a:gd name="T10" fmla="*/ 2009 w 2813"/>
                <a:gd name="T11" fmla="*/ 401 h 546"/>
                <a:gd name="T12" fmla="*/ 1957 w 2813"/>
                <a:gd name="T13" fmla="*/ 381 h 546"/>
                <a:gd name="T14" fmla="*/ 1792 w 2813"/>
                <a:gd name="T15" fmla="*/ 367 h 546"/>
                <a:gd name="T16" fmla="*/ 1637 w 2813"/>
                <a:gd name="T17" fmla="*/ 355 h 546"/>
                <a:gd name="T18" fmla="*/ 1596 w 2813"/>
                <a:gd name="T19" fmla="*/ 345 h 546"/>
                <a:gd name="T20" fmla="*/ 1560 w 2813"/>
                <a:gd name="T21" fmla="*/ 333 h 546"/>
                <a:gd name="T22" fmla="*/ 1531 w 2813"/>
                <a:gd name="T23" fmla="*/ 323 h 546"/>
                <a:gd name="T24" fmla="*/ 1500 w 2813"/>
                <a:gd name="T25" fmla="*/ 317 h 546"/>
                <a:gd name="T26" fmla="*/ 1493 w 2813"/>
                <a:gd name="T27" fmla="*/ 307 h 546"/>
                <a:gd name="T28" fmla="*/ 1487 w 2813"/>
                <a:gd name="T29" fmla="*/ 299 h 546"/>
                <a:gd name="T30" fmla="*/ 1414 w 2813"/>
                <a:gd name="T31" fmla="*/ 289 h 546"/>
                <a:gd name="T32" fmla="*/ 1360 w 2813"/>
                <a:gd name="T33" fmla="*/ 281 h 546"/>
                <a:gd name="T34" fmla="*/ 1247 w 2813"/>
                <a:gd name="T35" fmla="*/ 273 h 546"/>
                <a:gd name="T36" fmla="*/ 1241 w 2813"/>
                <a:gd name="T37" fmla="*/ 261 h 546"/>
                <a:gd name="T38" fmla="*/ 1238 w 2813"/>
                <a:gd name="T39" fmla="*/ 257 h 546"/>
                <a:gd name="T40" fmla="*/ 1220 w 2813"/>
                <a:gd name="T41" fmla="*/ 251 h 546"/>
                <a:gd name="T42" fmla="*/ 1101 w 2813"/>
                <a:gd name="T43" fmla="*/ 247 h 546"/>
                <a:gd name="T44" fmla="*/ 1092 w 2813"/>
                <a:gd name="T45" fmla="*/ 235 h 546"/>
                <a:gd name="T46" fmla="*/ 1071 w 2813"/>
                <a:gd name="T47" fmla="*/ 233 h 546"/>
                <a:gd name="T48" fmla="*/ 1067 w 2813"/>
                <a:gd name="T49" fmla="*/ 229 h 546"/>
                <a:gd name="T50" fmla="*/ 1063 w 2813"/>
                <a:gd name="T51" fmla="*/ 223 h 546"/>
                <a:gd name="T52" fmla="*/ 1046 w 2813"/>
                <a:gd name="T53" fmla="*/ 217 h 546"/>
                <a:gd name="T54" fmla="*/ 1030 w 2813"/>
                <a:gd name="T55" fmla="*/ 211 h 546"/>
                <a:gd name="T56" fmla="*/ 980 w 2813"/>
                <a:gd name="T57" fmla="*/ 207 h 546"/>
                <a:gd name="T58" fmla="*/ 938 w 2813"/>
                <a:gd name="T59" fmla="*/ 193 h 546"/>
                <a:gd name="T60" fmla="*/ 896 w 2813"/>
                <a:gd name="T61" fmla="*/ 189 h 546"/>
                <a:gd name="T62" fmla="*/ 879 w 2813"/>
                <a:gd name="T63" fmla="*/ 183 h 546"/>
                <a:gd name="T64" fmla="*/ 871 w 2813"/>
                <a:gd name="T65" fmla="*/ 175 h 546"/>
                <a:gd name="T66" fmla="*/ 856 w 2813"/>
                <a:gd name="T67" fmla="*/ 171 h 546"/>
                <a:gd name="T68" fmla="*/ 808 w 2813"/>
                <a:gd name="T69" fmla="*/ 163 h 546"/>
                <a:gd name="T70" fmla="*/ 802 w 2813"/>
                <a:gd name="T71" fmla="*/ 153 h 546"/>
                <a:gd name="T72" fmla="*/ 794 w 2813"/>
                <a:gd name="T73" fmla="*/ 147 h 546"/>
                <a:gd name="T74" fmla="*/ 773 w 2813"/>
                <a:gd name="T75" fmla="*/ 143 h 546"/>
                <a:gd name="T76" fmla="*/ 752 w 2813"/>
                <a:gd name="T77" fmla="*/ 138 h 546"/>
                <a:gd name="T78" fmla="*/ 725 w 2813"/>
                <a:gd name="T79" fmla="*/ 126 h 546"/>
                <a:gd name="T80" fmla="*/ 704 w 2813"/>
                <a:gd name="T81" fmla="*/ 118 h 546"/>
                <a:gd name="T82" fmla="*/ 635 w 2813"/>
                <a:gd name="T83" fmla="*/ 114 h 546"/>
                <a:gd name="T84" fmla="*/ 593 w 2813"/>
                <a:gd name="T85" fmla="*/ 106 h 546"/>
                <a:gd name="T86" fmla="*/ 583 w 2813"/>
                <a:gd name="T87" fmla="*/ 102 h 546"/>
                <a:gd name="T88" fmla="*/ 547 w 2813"/>
                <a:gd name="T89" fmla="*/ 96 h 546"/>
                <a:gd name="T90" fmla="*/ 524 w 2813"/>
                <a:gd name="T91" fmla="*/ 86 h 546"/>
                <a:gd name="T92" fmla="*/ 501 w 2813"/>
                <a:gd name="T93" fmla="*/ 78 h 546"/>
                <a:gd name="T94" fmla="*/ 474 w 2813"/>
                <a:gd name="T95" fmla="*/ 74 h 546"/>
                <a:gd name="T96" fmla="*/ 460 w 2813"/>
                <a:gd name="T97" fmla="*/ 70 h 546"/>
                <a:gd name="T98" fmla="*/ 361 w 2813"/>
                <a:gd name="T99" fmla="*/ 62 h 546"/>
                <a:gd name="T100" fmla="*/ 309 w 2813"/>
                <a:gd name="T101" fmla="*/ 58 h 546"/>
                <a:gd name="T102" fmla="*/ 288 w 2813"/>
                <a:gd name="T103" fmla="*/ 50 h 546"/>
                <a:gd name="T104" fmla="*/ 215 w 2813"/>
                <a:gd name="T105" fmla="*/ 46 h 546"/>
                <a:gd name="T106" fmla="*/ 176 w 2813"/>
                <a:gd name="T107" fmla="*/ 42 h 546"/>
                <a:gd name="T108" fmla="*/ 113 w 2813"/>
                <a:gd name="T109" fmla="*/ 34 h 546"/>
                <a:gd name="T110" fmla="*/ 104 w 2813"/>
                <a:gd name="T111" fmla="*/ 30 h 546"/>
                <a:gd name="T112" fmla="*/ 96 w 2813"/>
                <a:gd name="T113" fmla="*/ 22 h 546"/>
                <a:gd name="T114" fmla="*/ 84 w 2813"/>
                <a:gd name="T115" fmla="*/ 16 h 546"/>
                <a:gd name="T116" fmla="*/ 19 w 2813"/>
                <a:gd name="T117" fmla="*/ 10 h 546"/>
                <a:gd name="T118" fmla="*/ 15 w 2813"/>
                <a:gd name="T119" fmla="*/ 4 h 546"/>
                <a:gd name="T120" fmla="*/ 0 w 2813"/>
                <a:gd name="T121"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3" h="546">
                  <a:moveTo>
                    <a:pt x="2813" y="546"/>
                  </a:moveTo>
                  <a:lnTo>
                    <a:pt x="2212" y="546"/>
                  </a:lnTo>
                  <a:lnTo>
                    <a:pt x="2212" y="510"/>
                  </a:lnTo>
                  <a:lnTo>
                    <a:pt x="2210" y="510"/>
                  </a:lnTo>
                  <a:lnTo>
                    <a:pt x="2210" y="478"/>
                  </a:lnTo>
                  <a:lnTo>
                    <a:pt x="2182" y="478"/>
                  </a:lnTo>
                  <a:lnTo>
                    <a:pt x="2182" y="450"/>
                  </a:lnTo>
                  <a:lnTo>
                    <a:pt x="2143" y="450"/>
                  </a:lnTo>
                  <a:lnTo>
                    <a:pt x="2143" y="426"/>
                  </a:lnTo>
                  <a:lnTo>
                    <a:pt x="2040" y="426"/>
                  </a:lnTo>
                  <a:lnTo>
                    <a:pt x="2040" y="401"/>
                  </a:lnTo>
                  <a:lnTo>
                    <a:pt x="2009" y="401"/>
                  </a:lnTo>
                  <a:lnTo>
                    <a:pt x="2009" y="381"/>
                  </a:lnTo>
                  <a:lnTo>
                    <a:pt x="1957" y="381"/>
                  </a:lnTo>
                  <a:lnTo>
                    <a:pt x="1957" y="367"/>
                  </a:lnTo>
                  <a:lnTo>
                    <a:pt x="1792" y="367"/>
                  </a:lnTo>
                  <a:lnTo>
                    <a:pt x="1792" y="355"/>
                  </a:lnTo>
                  <a:lnTo>
                    <a:pt x="1637" y="355"/>
                  </a:lnTo>
                  <a:lnTo>
                    <a:pt x="1637" y="345"/>
                  </a:lnTo>
                  <a:lnTo>
                    <a:pt x="1596" y="345"/>
                  </a:lnTo>
                  <a:lnTo>
                    <a:pt x="1596" y="333"/>
                  </a:lnTo>
                  <a:lnTo>
                    <a:pt x="1560" y="333"/>
                  </a:lnTo>
                  <a:lnTo>
                    <a:pt x="1560" y="323"/>
                  </a:lnTo>
                  <a:lnTo>
                    <a:pt x="1531" y="323"/>
                  </a:lnTo>
                  <a:lnTo>
                    <a:pt x="1531" y="317"/>
                  </a:lnTo>
                  <a:lnTo>
                    <a:pt x="1500" y="317"/>
                  </a:lnTo>
                  <a:lnTo>
                    <a:pt x="1500" y="307"/>
                  </a:lnTo>
                  <a:lnTo>
                    <a:pt x="1493" y="307"/>
                  </a:lnTo>
                  <a:lnTo>
                    <a:pt x="1493" y="299"/>
                  </a:lnTo>
                  <a:lnTo>
                    <a:pt x="1487" y="299"/>
                  </a:lnTo>
                  <a:lnTo>
                    <a:pt x="1487" y="289"/>
                  </a:lnTo>
                  <a:lnTo>
                    <a:pt x="1414" y="289"/>
                  </a:lnTo>
                  <a:lnTo>
                    <a:pt x="1414" y="281"/>
                  </a:lnTo>
                  <a:lnTo>
                    <a:pt x="1360" y="281"/>
                  </a:lnTo>
                  <a:lnTo>
                    <a:pt x="1360" y="273"/>
                  </a:lnTo>
                  <a:lnTo>
                    <a:pt x="1247" y="273"/>
                  </a:lnTo>
                  <a:lnTo>
                    <a:pt x="1247" y="261"/>
                  </a:lnTo>
                  <a:lnTo>
                    <a:pt x="1241" y="261"/>
                  </a:lnTo>
                  <a:lnTo>
                    <a:pt x="1241" y="257"/>
                  </a:lnTo>
                  <a:lnTo>
                    <a:pt x="1238" y="257"/>
                  </a:lnTo>
                  <a:lnTo>
                    <a:pt x="1238" y="251"/>
                  </a:lnTo>
                  <a:lnTo>
                    <a:pt x="1220" y="251"/>
                  </a:lnTo>
                  <a:lnTo>
                    <a:pt x="1220" y="247"/>
                  </a:lnTo>
                  <a:lnTo>
                    <a:pt x="1101" y="247"/>
                  </a:lnTo>
                  <a:lnTo>
                    <a:pt x="1101" y="235"/>
                  </a:lnTo>
                  <a:lnTo>
                    <a:pt x="1092" y="235"/>
                  </a:lnTo>
                  <a:lnTo>
                    <a:pt x="1092" y="233"/>
                  </a:lnTo>
                  <a:lnTo>
                    <a:pt x="1071" y="233"/>
                  </a:lnTo>
                  <a:lnTo>
                    <a:pt x="1071" y="229"/>
                  </a:lnTo>
                  <a:lnTo>
                    <a:pt x="1067" y="229"/>
                  </a:lnTo>
                  <a:lnTo>
                    <a:pt x="1067" y="223"/>
                  </a:lnTo>
                  <a:lnTo>
                    <a:pt x="1063" y="223"/>
                  </a:lnTo>
                  <a:lnTo>
                    <a:pt x="1063" y="217"/>
                  </a:lnTo>
                  <a:lnTo>
                    <a:pt x="1046" y="217"/>
                  </a:lnTo>
                  <a:lnTo>
                    <a:pt x="1046" y="211"/>
                  </a:lnTo>
                  <a:lnTo>
                    <a:pt x="1030" y="211"/>
                  </a:lnTo>
                  <a:lnTo>
                    <a:pt x="1030" y="207"/>
                  </a:lnTo>
                  <a:lnTo>
                    <a:pt x="980" y="207"/>
                  </a:lnTo>
                  <a:lnTo>
                    <a:pt x="980" y="193"/>
                  </a:lnTo>
                  <a:lnTo>
                    <a:pt x="938" y="193"/>
                  </a:lnTo>
                  <a:lnTo>
                    <a:pt x="938" y="189"/>
                  </a:lnTo>
                  <a:lnTo>
                    <a:pt x="896" y="189"/>
                  </a:lnTo>
                  <a:lnTo>
                    <a:pt x="896" y="183"/>
                  </a:lnTo>
                  <a:lnTo>
                    <a:pt x="879" y="183"/>
                  </a:lnTo>
                  <a:lnTo>
                    <a:pt x="879" y="175"/>
                  </a:lnTo>
                  <a:lnTo>
                    <a:pt x="871" y="175"/>
                  </a:lnTo>
                  <a:lnTo>
                    <a:pt x="871" y="171"/>
                  </a:lnTo>
                  <a:lnTo>
                    <a:pt x="856" y="171"/>
                  </a:lnTo>
                  <a:lnTo>
                    <a:pt x="856" y="163"/>
                  </a:lnTo>
                  <a:lnTo>
                    <a:pt x="808" y="163"/>
                  </a:lnTo>
                  <a:lnTo>
                    <a:pt x="808" y="153"/>
                  </a:lnTo>
                  <a:lnTo>
                    <a:pt x="802" y="153"/>
                  </a:lnTo>
                  <a:lnTo>
                    <a:pt x="802" y="147"/>
                  </a:lnTo>
                  <a:lnTo>
                    <a:pt x="794" y="147"/>
                  </a:lnTo>
                  <a:lnTo>
                    <a:pt x="794" y="143"/>
                  </a:lnTo>
                  <a:lnTo>
                    <a:pt x="773" y="143"/>
                  </a:lnTo>
                  <a:lnTo>
                    <a:pt x="773" y="138"/>
                  </a:lnTo>
                  <a:lnTo>
                    <a:pt x="752" y="138"/>
                  </a:lnTo>
                  <a:lnTo>
                    <a:pt x="752" y="126"/>
                  </a:lnTo>
                  <a:lnTo>
                    <a:pt x="725" y="126"/>
                  </a:lnTo>
                  <a:lnTo>
                    <a:pt x="725" y="118"/>
                  </a:lnTo>
                  <a:lnTo>
                    <a:pt x="704" y="118"/>
                  </a:lnTo>
                  <a:lnTo>
                    <a:pt x="704" y="114"/>
                  </a:lnTo>
                  <a:lnTo>
                    <a:pt x="635" y="114"/>
                  </a:lnTo>
                  <a:lnTo>
                    <a:pt x="635" y="106"/>
                  </a:lnTo>
                  <a:lnTo>
                    <a:pt x="593" y="106"/>
                  </a:lnTo>
                  <a:lnTo>
                    <a:pt x="593" y="102"/>
                  </a:lnTo>
                  <a:lnTo>
                    <a:pt x="583" y="102"/>
                  </a:lnTo>
                  <a:lnTo>
                    <a:pt x="583" y="96"/>
                  </a:lnTo>
                  <a:lnTo>
                    <a:pt x="547" y="96"/>
                  </a:lnTo>
                  <a:lnTo>
                    <a:pt x="547" y="86"/>
                  </a:lnTo>
                  <a:lnTo>
                    <a:pt x="524" y="86"/>
                  </a:lnTo>
                  <a:lnTo>
                    <a:pt x="524" y="78"/>
                  </a:lnTo>
                  <a:lnTo>
                    <a:pt x="501" y="78"/>
                  </a:lnTo>
                  <a:lnTo>
                    <a:pt x="501" y="74"/>
                  </a:lnTo>
                  <a:lnTo>
                    <a:pt x="474" y="74"/>
                  </a:lnTo>
                  <a:lnTo>
                    <a:pt x="474" y="70"/>
                  </a:lnTo>
                  <a:lnTo>
                    <a:pt x="460" y="70"/>
                  </a:lnTo>
                  <a:lnTo>
                    <a:pt x="460" y="62"/>
                  </a:lnTo>
                  <a:lnTo>
                    <a:pt x="361" y="62"/>
                  </a:lnTo>
                  <a:lnTo>
                    <a:pt x="361" y="58"/>
                  </a:lnTo>
                  <a:lnTo>
                    <a:pt x="309" y="58"/>
                  </a:lnTo>
                  <a:lnTo>
                    <a:pt x="309" y="50"/>
                  </a:lnTo>
                  <a:lnTo>
                    <a:pt x="288" y="50"/>
                  </a:lnTo>
                  <a:lnTo>
                    <a:pt x="288" y="46"/>
                  </a:lnTo>
                  <a:lnTo>
                    <a:pt x="215" y="46"/>
                  </a:lnTo>
                  <a:lnTo>
                    <a:pt x="215" y="42"/>
                  </a:lnTo>
                  <a:lnTo>
                    <a:pt x="176" y="42"/>
                  </a:lnTo>
                  <a:lnTo>
                    <a:pt x="176" y="34"/>
                  </a:lnTo>
                  <a:lnTo>
                    <a:pt x="113" y="34"/>
                  </a:lnTo>
                  <a:lnTo>
                    <a:pt x="113" y="30"/>
                  </a:lnTo>
                  <a:lnTo>
                    <a:pt x="104" y="30"/>
                  </a:lnTo>
                  <a:lnTo>
                    <a:pt x="104" y="22"/>
                  </a:lnTo>
                  <a:lnTo>
                    <a:pt x="96" y="22"/>
                  </a:lnTo>
                  <a:lnTo>
                    <a:pt x="96" y="16"/>
                  </a:lnTo>
                  <a:lnTo>
                    <a:pt x="84" y="16"/>
                  </a:lnTo>
                  <a:lnTo>
                    <a:pt x="84" y="10"/>
                  </a:lnTo>
                  <a:lnTo>
                    <a:pt x="19" y="10"/>
                  </a:lnTo>
                  <a:lnTo>
                    <a:pt x="19" y="4"/>
                  </a:lnTo>
                  <a:lnTo>
                    <a:pt x="15" y="4"/>
                  </a:lnTo>
                  <a:lnTo>
                    <a:pt x="15" y="0"/>
                  </a:lnTo>
                  <a:lnTo>
                    <a:pt x="0" y="0"/>
                  </a:lnTo>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03" name="Line 474">
              <a:extLst>
                <a:ext uri="{FF2B5EF4-FFF2-40B4-BE49-F238E27FC236}">
                  <a16:creationId xmlns:a16="http://schemas.microsoft.com/office/drawing/2014/main" id="{34413D69-3453-4568-0678-8E4EE765EAC2}"/>
                </a:ext>
              </a:extLst>
            </p:cNvPr>
            <p:cNvSpPr>
              <a:spLocks noChangeShapeType="1"/>
            </p:cNvSpPr>
            <p:nvPr/>
          </p:nvSpPr>
          <p:spPr bwMode="auto">
            <a:xfrm>
              <a:off x="7079"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04" name="Line 475">
              <a:extLst>
                <a:ext uri="{FF2B5EF4-FFF2-40B4-BE49-F238E27FC236}">
                  <a16:creationId xmlns:a16="http://schemas.microsoft.com/office/drawing/2014/main" id="{D85F68EC-39B2-79C4-A585-FC0E81DAF432}"/>
                </a:ext>
              </a:extLst>
            </p:cNvPr>
            <p:cNvSpPr>
              <a:spLocks noChangeShapeType="1"/>
            </p:cNvSpPr>
            <p:nvPr/>
          </p:nvSpPr>
          <p:spPr bwMode="auto">
            <a:xfrm flipH="1">
              <a:off x="7064" y="1589"/>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05" name="Line 476">
              <a:extLst>
                <a:ext uri="{FF2B5EF4-FFF2-40B4-BE49-F238E27FC236}">
                  <a16:creationId xmlns:a16="http://schemas.microsoft.com/office/drawing/2014/main" id="{004DDC13-8B0B-F803-323E-324C4070E2CE}"/>
                </a:ext>
              </a:extLst>
            </p:cNvPr>
            <p:cNvSpPr>
              <a:spLocks noChangeShapeType="1"/>
            </p:cNvSpPr>
            <p:nvPr/>
          </p:nvSpPr>
          <p:spPr bwMode="auto">
            <a:xfrm>
              <a:off x="7062"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06" name="Line 477">
              <a:extLst>
                <a:ext uri="{FF2B5EF4-FFF2-40B4-BE49-F238E27FC236}">
                  <a16:creationId xmlns:a16="http://schemas.microsoft.com/office/drawing/2014/main" id="{B3D345EE-A32E-3FEF-F6F1-0647C2D732FC}"/>
                </a:ext>
              </a:extLst>
            </p:cNvPr>
            <p:cNvSpPr>
              <a:spLocks noChangeShapeType="1"/>
            </p:cNvSpPr>
            <p:nvPr/>
          </p:nvSpPr>
          <p:spPr bwMode="auto">
            <a:xfrm flipH="1">
              <a:off x="7048" y="1589"/>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07" name="Line 478">
              <a:extLst>
                <a:ext uri="{FF2B5EF4-FFF2-40B4-BE49-F238E27FC236}">
                  <a16:creationId xmlns:a16="http://schemas.microsoft.com/office/drawing/2014/main" id="{FAD2825B-FAF8-C663-276D-2A1491FB8271}"/>
                </a:ext>
              </a:extLst>
            </p:cNvPr>
            <p:cNvSpPr>
              <a:spLocks noChangeShapeType="1"/>
            </p:cNvSpPr>
            <p:nvPr/>
          </p:nvSpPr>
          <p:spPr bwMode="auto">
            <a:xfrm>
              <a:off x="6927"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08" name="Line 479">
              <a:extLst>
                <a:ext uri="{FF2B5EF4-FFF2-40B4-BE49-F238E27FC236}">
                  <a16:creationId xmlns:a16="http://schemas.microsoft.com/office/drawing/2014/main" id="{45A77F7B-5989-CD94-2543-42B356F5C015}"/>
                </a:ext>
              </a:extLst>
            </p:cNvPr>
            <p:cNvSpPr>
              <a:spLocks noChangeShapeType="1"/>
            </p:cNvSpPr>
            <p:nvPr/>
          </p:nvSpPr>
          <p:spPr bwMode="auto">
            <a:xfrm flipH="1">
              <a:off x="6912"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09" name="Line 480">
              <a:extLst>
                <a:ext uri="{FF2B5EF4-FFF2-40B4-BE49-F238E27FC236}">
                  <a16:creationId xmlns:a16="http://schemas.microsoft.com/office/drawing/2014/main" id="{9EE5C10B-78CC-1720-C044-A9B536ED24BE}"/>
                </a:ext>
              </a:extLst>
            </p:cNvPr>
            <p:cNvSpPr>
              <a:spLocks noChangeShapeType="1"/>
            </p:cNvSpPr>
            <p:nvPr/>
          </p:nvSpPr>
          <p:spPr bwMode="auto">
            <a:xfrm>
              <a:off x="6920"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0" name="Line 481">
              <a:extLst>
                <a:ext uri="{FF2B5EF4-FFF2-40B4-BE49-F238E27FC236}">
                  <a16:creationId xmlns:a16="http://schemas.microsoft.com/office/drawing/2014/main" id="{DC89DF4F-8F24-001F-0E04-15814442AB4C}"/>
                </a:ext>
              </a:extLst>
            </p:cNvPr>
            <p:cNvSpPr>
              <a:spLocks noChangeShapeType="1"/>
            </p:cNvSpPr>
            <p:nvPr/>
          </p:nvSpPr>
          <p:spPr bwMode="auto">
            <a:xfrm flipH="1">
              <a:off x="6906"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1" name="Line 482">
              <a:extLst>
                <a:ext uri="{FF2B5EF4-FFF2-40B4-BE49-F238E27FC236}">
                  <a16:creationId xmlns:a16="http://schemas.microsoft.com/office/drawing/2014/main" id="{E88C59A7-19E5-97D4-8B29-3C91A82CBB45}"/>
                </a:ext>
              </a:extLst>
            </p:cNvPr>
            <p:cNvSpPr>
              <a:spLocks noChangeShapeType="1"/>
            </p:cNvSpPr>
            <p:nvPr/>
          </p:nvSpPr>
          <p:spPr bwMode="auto">
            <a:xfrm>
              <a:off x="6826"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2" name="Line 483">
              <a:extLst>
                <a:ext uri="{FF2B5EF4-FFF2-40B4-BE49-F238E27FC236}">
                  <a16:creationId xmlns:a16="http://schemas.microsoft.com/office/drawing/2014/main" id="{2027C4A9-D0CD-B71C-F761-6016E65F72A4}"/>
                </a:ext>
              </a:extLst>
            </p:cNvPr>
            <p:cNvSpPr>
              <a:spLocks noChangeShapeType="1"/>
            </p:cNvSpPr>
            <p:nvPr/>
          </p:nvSpPr>
          <p:spPr bwMode="auto">
            <a:xfrm flipH="1">
              <a:off x="6812"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3" name="Line 484">
              <a:extLst>
                <a:ext uri="{FF2B5EF4-FFF2-40B4-BE49-F238E27FC236}">
                  <a16:creationId xmlns:a16="http://schemas.microsoft.com/office/drawing/2014/main" id="{904244CF-0B6A-BA14-86E7-CFDB8312065E}"/>
                </a:ext>
              </a:extLst>
            </p:cNvPr>
            <p:cNvSpPr>
              <a:spLocks noChangeShapeType="1"/>
            </p:cNvSpPr>
            <p:nvPr/>
          </p:nvSpPr>
          <p:spPr bwMode="auto">
            <a:xfrm>
              <a:off x="6824"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4" name="Line 485">
              <a:extLst>
                <a:ext uri="{FF2B5EF4-FFF2-40B4-BE49-F238E27FC236}">
                  <a16:creationId xmlns:a16="http://schemas.microsoft.com/office/drawing/2014/main" id="{DC12B109-B632-751E-9969-8E8D000376AF}"/>
                </a:ext>
              </a:extLst>
            </p:cNvPr>
            <p:cNvSpPr>
              <a:spLocks noChangeShapeType="1"/>
            </p:cNvSpPr>
            <p:nvPr/>
          </p:nvSpPr>
          <p:spPr bwMode="auto">
            <a:xfrm flipH="1">
              <a:off x="6810"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5" name="Line 486">
              <a:extLst>
                <a:ext uri="{FF2B5EF4-FFF2-40B4-BE49-F238E27FC236}">
                  <a16:creationId xmlns:a16="http://schemas.microsoft.com/office/drawing/2014/main" id="{3722AA0E-A4AE-9A3E-9973-F02D341A3C56}"/>
                </a:ext>
              </a:extLst>
            </p:cNvPr>
            <p:cNvSpPr>
              <a:spLocks noChangeShapeType="1"/>
            </p:cNvSpPr>
            <p:nvPr/>
          </p:nvSpPr>
          <p:spPr bwMode="auto">
            <a:xfrm>
              <a:off x="6806"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6" name="Line 487">
              <a:extLst>
                <a:ext uri="{FF2B5EF4-FFF2-40B4-BE49-F238E27FC236}">
                  <a16:creationId xmlns:a16="http://schemas.microsoft.com/office/drawing/2014/main" id="{93FBBE79-DE65-E304-6AAC-E1A2EAE3C5D5}"/>
                </a:ext>
              </a:extLst>
            </p:cNvPr>
            <p:cNvSpPr>
              <a:spLocks noChangeShapeType="1"/>
            </p:cNvSpPr>
            <p:nvPr/>
          </p:nvSpPr>
          <p:spPr bwMode="auto">
            <a:xfrm flipH="1">
              <a:off x="6791"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7" name="Line 488">
              <a:extLst>
                <a:ext uri="{FF2B5EF4-FFF2-40B4-BE49-F238E27FC236}">
                  <a16:creationId xmlns:a16="http://schemas.microsoft.com/office/drawing/2014/main" id="{C6BF0E1D-80A9-2D44-3C7F-D53AE2441D4E}"/>
                </a:ext>
              </a:extLst>
            </p:cNvPr>
            <p:cNvSpPr>
              <a:spLocks noChangeShapeType="1"/>
            </p:cNvSpPr>
            <p:nvPr/>
          </p:nvSpPr>
          <p:spPr bwMode="auto">
            <a:xfrm>
              <a:off x="6726"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8" name="Line 489">
              <a:extLst>
                <a:ext uri="{FF2B5EF4-FFF2-40B4-BE49-F238E27FC236}">
                  <a16:creationId xmlns:a16="http://schemas.microsoft.com/office/drawing/2014/main" id="{75625EBF-3A0C-F375-9F81-464250E3D57B}"/>
                </a:ext>
              </a:extLst>
            </p:cNvPr>
            <p:cNvSpPr>
              <a:spLocks noChangeShapeType="1"/>
            </p:cNvSpPr>
            <p:nvPr/>
          </p:nvSpPr>
          <p:spPr bwMode="auto">
            <a:xfrm flipH="1">
              <a:off x="6712"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19" name="Line 490">
              <a:extLst>
                <a:ext uri="{FF2B5EF4-FFF2-40B4-BE49-F238E27FC236}">
                  <a16:creationId xmlns:a16="http://schemas.microsoft.com/office/drawing/2014/main" id="{990ED299-F74B-87ED-FCFF-564FE84F02F5}"/>
                </a:ext>
              </a:extLst>
            </p:cNvPr>
            <p:cNvSpPr>
              <a:spLocks noChangeShapeType="1"/>
            </p:cNvSpPr>
            <p:nvPr/>
          </p:nvSpPr>
          <p:spPr bwMode="auto">
            <a:xfrm>
              <a:off x="6691"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0" name="Line 491">
              <a:extLst>
                <a:ext uri="{FF2B5EF4-FFF2-40B4-BE49-F238E27FC236}">
                  <a16:creationId xmlns:a16="http://schemas.microsoft.com/office/drawing/2014/main" id="{AE289403-357E-89FF-9D39-AC707F36AF16}"/>
                </a:ext>
              </a:extLst>
            </p:cNvPr>
            <p:cNvSpPr>
              <a:spLocks noChangeShapeType="1"/>
            </p:cNvSpPr>
            <p:nvPr/>
          </p:nvSpPr>
          <p:spPr bwMode="auto">
            <a:xfrm flipH="1">
              <a:off x="6676"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1" name="Line 492">
              <a:extLst>
                <a:ext uri="{FF2B5EF4-FFF2-40B4-BE49-F238E27FC236}">
                  <a16:creationId xmlns:a16="http://schemas.microsoft.com/office/drawing/2014/main" id="{F4456D6C-5C27-D781-0632-C5259F51A246}"/>
                </a:ext>
              </a:extLst>
            </p:cNvPr>
            <p:cNvSpPr>
              <a:spLocks noChangeShapeType="1"/>
            </p:cNvSpPr>
            <p:nvPr/>
          </p:nvSpPr>
          <p:spPr bwMode="auto">
            <a:xfrm>
              <a:off x="6672"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2" name="Line 493">
              <a:extLst>
                <a:ext uri="{FF2B5EF4-FFF2-40B4-BE49-F238E27FC236}">
                  <a16:creationId xmlns:a16="http://schemas.microsoft.com/office/drawing/2014/main" id="{0D4056B0-1110-D034-A0B6-60A8FA6FC437}"/>
                </a:ext>
              </a:extLst>
            </p:cNvPr>
            <p:cNvSpPr>
              <a:spLocks noChangeShapeType="1"/>
            </p:cNvSpPr>
            <p:nvPr/>
          </p:nvSpPr>
          <p:spPr bwMode="auto">
            <a:xfrm flipH="1">
              <a:off x="6657"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3" name="Line 494">
              <a:extLst>
                <a:ext uri="{FF2B5EF4-FFF2-40B4-BE49-F238E27FC236}">
                  <a16:creationId xmlns:a16="http://schemas.microsoft.com/office/drawing/2014/main" id="{FC84CE1A-4670-A061-CD43-173494320540}"/>
                </a:ext>
              </a:extLst>
            </p:cNvPr>
            <p:cNvSpPr>
              <a:spLocks noChangeShapeType="1"/>
            </p:cNvSpPr>
            <p:nvPr/>
          </p:nvSpPr>
          <p:spPr bwMode="auto">
            <a:xfrm>
              <a:off x="6593"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4" name="Line 495">
              <a:extLst>
                <a:ext uri="{FF2B5EF4-FFF2-40B4-BE49-F238E27FC236}">
                  <a16:creationId xmlns:a16="http://schemas.microsoft.com/office/drawing/2014/main" id="{C13EF249-0A1C-9842-F1FD-BF28F6D823D7}"/>
                </a:ext>
              </a:extLst>
            </p:cNvPr>
            <p:cNvSpPr>
              <a:spLocks noChangeShapeType="1"/>
            </p:cNvSpPr>
            <p:nvPr/>
          </p:nvSpPr>
          <p:spPr bwMode="auto">
            <a:xfrm flipH="1">
              <a:off x="6578"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5" name="Line 496">
              <a:extLst>
                <a:ext uri="{FF2B5EF4-FFF2-40B4-BE49-F238E27FC236}">
                  <a16:creationId xmlns:a16="http://schemas.microsoft.com/office/drawing/2014/main" id="{1DE3E69E-A9C5-0B1E-B297-3E5C855A5F3E}"/>
                </a:ext>
              </a:extLst>
            </p:cNvPr>
            <p:cNvSpPr>
              <a:spLocks noChangeShapeType="1"/>
            </p:cNvSpPr>
            <p:nvPr/>
          </p:nvSpPr>
          <p:spPr bwMode="auto">
            <a:xfrm>
              <a:off x="6528"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6" name="Line 497">
              <a:extLst>
                <a:ext uri="{FF2B5EF4-FFF2-40B4-BE49-F238E27FC236}">
                  <a16:creationId xmlns:a16="http://schemas.microsoft.com/office/drawing/2014/main" id="{4635DA86-4B0A-A7FA-FD47-2392B518484A}"/>
                </a:ext>
              </a:extLst>
            </p:cNvPr>
            <p:cNvSpPr>
              <a:spLocks noChangeShapeType="1"/>
            </p:cNvSpPr>
            <p:nvPr/>
          </p:nvSpPr>
          <p:spPr bwMode="auto">
            <a:xfrm flipH="1">
              <a:off x="6513" y="1589"/>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7" name="Line 498">
              <a:extLst>
                <a:ext uri="{FF2B5EF4-FFF2-40B4-BE49-F238E27FC236}">
                  <a16:creationId xmlns:a16="http://schemas.microsoft.com/office/drawing/2014/main" id="{25478EFC-0FC3-B6D5-329F-9D78CAAF7841}"/>
                </a:ext>
              </a:extLst>
            </p:cNvPr>
            <p:cNvSpPr>
              <a:spLocks noChangeShapeType="1"/>
            </p:cNvSpPr>
            <p:nvPr/>
          </p:nvSpPr>
          <p:spPr bwMode="auto">
            <a:xfrm>
              <a:off x="6517"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8" name="Line 499">
              <a:extLst>
                <a:ext uri="{FF2B5EF4-FFF2-40B4-BE49-F238E27FC236}">
                  <a16:creationId xmlns:a16="http://schemas.microsoft.com/office/drawing/2014/main" id="{34671EBE-74EF-4069-6581-7C0853B8FE56}"/>
                </a:ext>
              </a:extLst>
            </p:cNvPr>
            <p:cNvSpPr>
              <a:spLocks noChangeShapeType="1"/>
            </p:cNvSpPr>
            <p:nvPr/>
          </p:nvSpPr>
          <p:spPr bwMode="auto">
            <a:xfrm flipH="1">
              <a:off x="6503"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29" name="Line 500">
              <a:extLst>
                <a:ext uri="{FF2B5EF4-FFF2-40B4-BE49-F238E27FC236}">
                  <a16:creationId xmlns:a16="http://schemas.microsoft.com/office/drawing/2014/main" id="{D28C7693-1B8B-F769-4879-49D13360CCBD}"/>
                </a:ext>
              </a:extLst>
            </p:cNvPr>
            <p:cNvSpPr>
              <a:spLocks noChangeShapeType="1"/>
            </p:cNvSpPr>
            <p:nvPr/>
          </p:nvSpPr>
          <p:spPr bwMode="auto">
            <a:xfrm>
              <a:off x="6511"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0" name="Line 501">
              <a:extLst>
                <a:ext uri="{FF2B5EF4-FFF2-40B4-BE49-F238E27FC236}">
                  <a16:creationId xmlns:a16="http://schemas.microsoft.com/office/drawing/2014/main" id="{31C2FC38-5396-A885-12BD-F570A52FFBA7}"/>
                </a:ext>
              </a:extLst>
            </p:cNvPr>
            <p:cNvSpPr>
              <a:spLocks noChangeShapeType="1"/>
            </p:cNvSpPr>
            <p:nvPr/>
          </p:nvSpPr>
          <p:spPr bwMode="auto">
            <a:xfrm flipH="1">
              <a:off x="6496" y="1589"/>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1" name="Line 502">
              <a:extLst>
                <a:ext uri="{FF2B5EF4-FFF2-40B4-BE49-F238E27FC236}">
                  <a16:creationId xmlns:a16="http://schemas.microsoft.com/office/drawing/2014/main" id="{EDA8BCDD-DC53-4035-CE4B-FF2C677E52D2}"/>
                </a:ext>
              </a:extLst>
            </p:cNvPr>
            <p:cNvSpPr>
              <a:spLocks noChangeShapeType="1"/>
            </p:cNvSpPr>
            <p:nvPr/>
          </p:nvSpPr>
          <p:spPr bwMode="auto">
            <a:xfrm>
              <a:off x="6499"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2" name="Line 503">
              <a:extLst>
                <a:ext uri="{FF2B5EF4-FFF2-40B4-BE49-F238E27FC236}">
                  <a16:creationId xmlns:a16="http://schemas.microsoft.com/office/drawing/2014/main" id="{DB17C31F-4B70-1662-82A6-87014003F308}"/>
                </a:ext>
              </a:extLst>
            </p:cNvPr>
            <p:cNvSpPr>
              <a:spLocks noChangeShapeType="1"/>
            </p:cNvSpPr>
            <p:nvPr/>
          </p:nvSpPr>
          <p:spPr bwMode="auto">
            <a:xfrm flipH="1">
              <a:off x="6484"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3" name="Line 504">
              <a:extLst>
                <a:ext uri="{FF2B5EF4-FFF2-40B4-BE49-F238E27FC236}">
                  <a16:creationId xmlns:a16="http://schemas.microsoft.com/office/drawing/2014/main" id="{6BB79F77-BC99-0452-34C7-75675963B4B9}"/>
                </a:ext>
              </a:extLst>
            </p:cNvPr>
            <p:cNvSpPr>
              <a:spLocks noChangeShapeType="1"/>
            </p:cNvSpPr>
            <p:nvPr/>
          </p:nvSpPr>
          <p:spPr bwMode="auto">
            <a:xfrm>
              <a:off x="6478" y="1539"/>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4" name="Line 505">
              <a:extLst>
                <a:ext uri="{FF2B5EF4-FFF2-40B4-BE49-F238E27FC236}">
                  <a16:creationId xmlns:a16="http://schemas.microsoft.com/office/drawing/2014/main" id="{761CFA29-4822-60E3-A3EB-AE9B8814A0A3}"/>
                </a:ext>
              </a:extLst>
            </p:cNvPr>
            <p:cNvSpPr>
              <a:spLocks noChangeShapeType="1"/>
            </p:cNvSpPr>
            <p:nvPr/>
          </p:nvSpPr>
          <p:spPr bwMode="auto">
            <a:xfrm flipH="1">
              <a:off x="6463" y="1553"/>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5" name="Line 506">
              <a:extLst>
                <a:ext uri="{FF2B5EF4-FFF2-40B4-BE49-F238E27FC236}">
                  <a16:creationId xmlns:a16="http://schemas.microsoft.com/office/drawing/2014/main" id="{47BA907D-0815-4EE0-3363-51F5769EC7CE}"/>
                </a:ext>
              </a:extLst>
            </p:cNvPr>
            <p:cNvSpPr>
              <a:spLocks noChangeShapeType="1"/>
            </p:cNvSpPr>
            <p:nvPr/>
          </p:nvSpPr>
          <p:spPr bwMode="auto">
            <a:xfrm>
              <a:off x="6471" y="1507"/>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6" name="Line 507">
              <a:extLst>
                <a:ext uri="{FF2B5EF4-FFF2-40B4-BE49-F238E27FC236}">
                  <a16:creationId xmlns:a16="http://schemas.microsoft.com/office/drawing/2014/main" id="{500168CA-1C52-B51D-83B9-CE1FE4CEC201}"/>
                </a:ext>
              </a:extLst>
            </p:cNvPr>
            <p:cNvSpPr>
              <a:spLocks noChangeShapeType="1"/>
            </p:cNvSpPr>
            <p:nvPr/>
          </p:nvSpPr>
          <p:spPr bwMode="auto">
            <a:xfrm flipH="1">
              <a:off x="6457" y="1521"/>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7" name="Line 508">
              <a:extLst>
                <a:ext uri="{FF2B5EF4-FFF2-40B4-BE49-F238E27FC236}">
                  <a16:creationId xmlns:a16="http://schemas.microsoft.com/office/drawing/2014/main" id="{7CB40BF6-F32C-28C4-3FF2-4191596CC8D9}"/>
                </a:ext>
              </a:extLst>
            </p:cNvPr>
            <p:cNvSpPr>
              <a:spLocks noChangeShapeType="1"/>
            </p:cNvSpPr>
            <p:nvPr/>
          </p:nvSpPr>
          <p:spPr bwMode="auto">
            <a:xfrm>
              <a:off x="6451" y="1507"/>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8" name="Line 509">
              <a:extLst>
                <a:ext uri="{FF2B5EF4-FFF2-40B4-BE49-F238E27FC236}">
                  <a16:creationId xmlns:a16="http://schemas.microsoft.com/office/drawing/2014/main" id="{0D7101E8-D203-D1E6-07E3-9983B9070CAA}"/>
                </a:ext>
              </a:extLst>
            </p:cNvPr>
            <p:cNvSpPr>
              <a:spLocks noChangeShapeType="1"/>
            </p:cNvSpPr>
            <p:nvPr/>
          </p:nvSpPr>
          <p:spPr bwMode="auto">
            <a:xfrm flipH="1">
              <a:off x="6436" y="1521"/>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39" name="Line 510">
              <a:extLst>
                <a:ext uri="{FF2B5EF4-FFF2-40B4-BE49-F238E27FC236}">
                  <a16:creationId xmlns:a16="http://schemas.microsoft.com/office/drawing/2014/main" id="{4AD1C562-51F9-4926-BEF2-29147A9A41DC}"/>
                </a:ext>
              </a:extLst>
            </p:cNvPr>
            <p:cNvSpPr>
              <a:spLocks noChangeShapeType="1"/>
            </p:cNvSpPr>
            <p:nvPr/>
          </p:nvSpPr>
          <p:spPr bwMode="auto">
            <a:xfrm>
              <a:off x="6438" y="1479"/>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0" name="Line 511">
              <a:extLst>
                <a:ext uri="{FF2B5EF4-FFF2-40B4-BE49-F238E27FC236}">
                  <a16:creationId xmlns:a16="http://schemas.microsoft.com/office/drawing/2014/main" id="{960892EA-E22F-1D13-FBAE-BA9C1A14C531}"/>
                </a:ext>
              </a:extLst>
            </p:cNvPr>
            <p:cNvSpPr>
              <a:spLocks noChangeShapeType="1"/>
            </p:cNvSpPr>
            <p:nvPr/>
          </p:nvSpPr>
          <p:spPr bwMode="auto">
            <a:xfrm flipH="1">
              <a:off x="6423" y="1493"/>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1" name="Line 512">
              <a:extLst>
                <a:ext uri="{FF2B5EF4-FFF2-40B4-BE49-F238E27FC236}">
                  <a16:creationId xmlns:a16="http://schemas.microsoft.com/office/drawing/2014/main" id="{918806FC-69E5-B978-AF60-108534335043}"/>
                </a:ext>
              </a:extLst>
            </p:cNvPr>
            <p:cNvSpPr>
              <a:spLocks noChangeShapeType="1"/>
            </p:cNvSpPr>
            <p:nvPr/>
          </p:nvSpPr>
          <p:spPr bwMode="auto">
            <a:xfrm>
              <a:off x="6417" y="1479"/>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2" name="Line 513">
              <a:extLst>
                <a:ext uri="{FF2B5EF4-FFF2-40B4-BE49-F238E27FC236}">
                  <a16:creationId xmlns:a16="http://schemas.microsoft.com/office/drawing/2014/main" id="{1DFD9DCF-034A-23F6-F19A-A102D1FCC33E}"/>
                </a:ext>
              </a:extLst>
            </p:cNvPr>
            <p:cNvSpPr>
              <a:spLocks noChangeShapeType="1"/>
            </p:cNvSpPr>
            <p:nvPr/>
          </p:nvSpPr>
          <p:spPr bwMode="auto">
            <a:xfrm flipH="1">
              <a:off x="6402" y="1493"/>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3" name="Line 514">
              <a:extLst>
                <a:ext uri="{FF2B5EF4-FFF2-40B4-BE49-F238E27FC236}">
                  <a16:creationId xmlns:a16="http://schemas.microsoft.com/office/drawing/2014/main" id="{3599D341-5554-5798-6E11-DBA69ED67048}"/>
                </a:ext>
              </a:extLst>
            </p:cNvPr>
            <p:cNvSpPr>
              <a:spLocks noChangeShapeType="1"/>
            </p:cNvSpPr>
            <p:nvPr/>
          </p:nvSpPr>
          <p:spPr bwMode="auto">
            <a:xfrm>
              <a:off x="6407" y="1454"/>
              <a:ext cx="0" cy="29"/>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4" name="Line 515">
              <a:extLst>
                <a:ext uri="{FF2B5EF4-FFF2-40B4-BE49-F238E27FC236}">
                  <a16:creationId xmlns:a16="http://schemas.microsoft.com/office/drawing/2014/main" id="{36E11AF2-832E-250F-3E11-AFFAAE72F9DE}"/>
                </a:ext>
              </a:extLst>
            </p:cNvPr>
            <p:cNvSpPr>
              <a:spLocks noChangeShapeType="1"/>
            </p:cNvSpPr>
            <p:nvPr/>
          </p:nvSpPr>
          <p:spPr bwMode="auto">
            <a:xfrm flipH="1">
              <a:off x="6392" y="146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5" name="Line 516">
              <a:extLst>
                <a:ext uri="{FF2B5EF4-FFF2-40B4-BE49-F238E27FC236}">
                  <a16:creationId xmlns:a16="http://schemas.microsoft.com/office/drawing/2014/main" id="{B5DC7A7E-6259-ED37-8163-CD96EC9BF769}"/>
                </a:ext>
              </a:extLst>
            </p:cNvPr>
            <p:cNvSpPr>
              <a:spLocks noChangeShapeType="1"/>
            </p:cNvSpPr>
            <p:nvPr/>
          </p:nvSpPr>
          <p:spPr bwMode="auto">
            <a:xfrm>
              <a:off x="6392" y="1454"/>
              <a:ext cx="0" cy="29"/>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6" name="Line 517">
              <a:extLst>
                <a:ext uri="{FF2B5EF4-FFF2-40B4-BE49-F238E27FC236}">
                  <a16:creationId xmlns:a16="http://schemas.microsoft.com/office/drawing/2014/main" id="{02CD1A8D-7FB0-B779-E412-AA9C3742C885}"/>
                </a:ext>
              </a:extLst>
            </p:cNvPr>
            <p:cNvSpPr>
              <a:spLocks noChangeShapeType="1"/>
            </p:cNvSpPr>
            <p:nvPr/>
          </p:nvSpPr>
          <p:spPr bwMode="auto">
            <a:xfrm flipH="1">
              <a:off x="6377" y="1469"/>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7" name="Line 518">
              <a:extLst>
                <a:ext uri="{FF2B5EF4-FFF2-40B4-BE49-F238E27FC236}">
                  <a16:creationId xmlns:a16="http://schemas.microsoft.com/office/drawing/2014/main" id="{82FDCC72-085E-B5E8-926A-63DE27E1B788}"/>
                </a:ext>
              </a:extLst>
            </p:cNvPr>
            <p:cNvSpPr>
              <a:spLocks noChangeShapeType="1"/>
            </p:cNvSpPr>
            <p:nvPr/>
          </p:nvSpPr>
          <p:spPr bwMode="auto">
            <a:xfrm>
              <a:off x="6361" y="1454"/>
              <a:ext cx="0" cy="29"/>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8" name="Line 519">
              <a:extLst>
                <a:ext uri="{FF2B5EF4-FFF2-40B4-BE49-F238E27FC236}">
                  <a16:creationId xmlns:a16="http://schemas.microsoft.com/office/drawing/2014/main" id="{EDC46E6A-8051-EC66-3E8F-8FF57F9628A9}"/>
                </a:ext>
              </a:extLst>
            </p:cNvPr>
            <p:cNvSpPr>
              <a:spLocks noChangeShapeType="1"/>
            </p:cNvSpPr>
            <p:nvPr/>
          </p:nvSpPr>
          <p:spPr bwMode="auto">
            <a:xfrm flipH="1">
              <a:off x="6346" y="146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49" name="Line 520">
              <a:extLst>
                <a:ext uri="{FF2B5EF4-FFF2-40B4-BE49-F238E27FC236}">
                  <a16:creationId xmlns:a16="http://schemas.microsoft.com/office/drawing/2014/main" id="{F61D48B5-4033-669F-93F2-C4419E306C79}"/>
                </a:ext>
              </a:extLst>
            </p:cNvPr>
            <p:cNvSpPr>
              <a:spLocks noChangeShapeType="1"/>
            </p:cNvSpPr>
            <p:nvPr/>
          </p:nvSpPr>
          <p:spPr bwMode="auto">
            <a:xfrm>
              <a:off x="6260"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0" name="Line 521">
              <a:extLst>
                <a:ext uri="{FF2B5EF4-FFF2-40B4-BE49-F238E27FC236}">
                  <a16:creationId xmlns:a16="http://schemas.microsoft.com/office/drawing/2014/main" id="{EBBA1096-D631-70C9-1CCA-A5C0C99F1740}"/>
                </a:ext>
              </a:extLst>
            </p:cNvPr>
            <p:cNvSpPr>
              <a:spLocks noChangeShapeType="1"/>
            </p:cNvSpPr>
            <p:nvPr/>
          </p:nvSpPr>
          <p:spPr bwMode="auto">
            <a:xfrm flipH="1">
              <a:off x="6246"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1" name="Line 522">
              <a:extLst>
                <a:ext uri="{FF2B5EF4-FFF2-40B4-BE49-F238E27FC236}">
                  <a16:creationId xmlns:a16="http://schemas.microsoft.com/office/drawing/2014/main" id="{23512CDD-70FF-248B-1C66-CB2A9D77CC22}"/>
                </a:ext>
              </a:extLst>
            </p:cNvPr>
            <p:cNvSpPr>
              <a:spLocks noChangeShapeType="1"/>
            </p:cNvSpPr>
            <p:nvPr/>
          </p:nvSpPr>
          <p:spPr bwMode="auto">
            <a:xfrm>
              <a:off x="6256"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2" name="Line 523">
              <a:extLst>
                <a:ext uri="{FF2B5EF4-FFF2-40B4-BE49-F238E27FC236}">
                  <a16:creationId xmlns:a16="http://schemas.microsoft.com/office/drawing/2014/main" id="{3B31353E-710E-8165-AEB0-23B146ABBAFD}"/>
                </a:ext>
              </a:extLst>
            </p:cNvPr>
            <p:cNvSpPr>
              <a:spLocks noChangeShapeType="1"/>
            </p:cNvSpPr>
            <p:nvPr/>
          </p:nvSpPr>
          <p:spPr bwMode="auto">
            <a:xfrm flipH="1">
              <a:off x="6242"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3" name="Line 524">
              <a:extLst>
                <a:ext uri="{FF2B5EF4-FFF2-40B4-BE49-F238E27FC236}">
                  <a16:creationId xmlns:a16="http://schemas.microsoft.com/office/drawing/2014/main" id="{C81606A4-660C-894E-7B8E-187C679E06E8}"/>
                </a:ext>
              </a:extLst>
            </p:cNvPr>
            <p:cNvSpPr>
              <a:spLocks noChangeShapeType="1"/>
            </p:cNvSpPr>
            <p:nvPr/>
          </p:nvSpPr>
          <p:spPr bwMode="auto">
            <a:xfrm>
              <a:off x="6254"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4" name="Line 525">
              <a:extLst>
                <a:ext uri="{FF2B5EF4-FFF2-40B4-BE49-F238E27FC236}">
                  <a16:creationId xmlns:a16="http://schemas.microsoft.com/office/drawing/2014/main" id="{1434CC9C-79EA-B652-3269-ADBBCD153510}"/>
                </a:ext>
              </a:extLst>
            </p:cNvPr>
            <p:cNvSpPr>
              <a:spLocks noChangeShapeType="1"/>
            </p:cNvSpPr>
            <p:nvPr/>
          </p:nvSpPr>
          <p:spPr bwMode="auto">
            <a:xfrm flipH="1">
              <a:off x="6240"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5" name="Line 526">
              <a:extLst>
                <a:ext uri="{FF2B5EF4-FFF2-40B4-BE49-F238E27FC236}">
                  <a16:creationId xmlns:a16="http://schemas.microsoft.com/office/drawing/2014/main" id="{C685FF7A-C7E4-DE19-E9BA-1610C1A2ED72}"/>
                </a:ext>
              </a:extLst>
            </p:cNvPr>
            <p:cNvSpPr>
              <a:spLocks noChangeShapeType="1"/>
            </p:cNvSpPr>
            <p:nvPr/>
          </p:nvSpPr>
          <p:spPr bwMode="auto">
            <a:xfrm>
              <a:off x="6233"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6" name="Line 527">
              <a:extLst>
                <a:ext uri="{FF2B5EF4-FFF2-40B4-BE49-F238E27FC236}">
                  <a16:creationId xmlns:a16="http://schemas.microsoft.com/office/drawing/2014/main" id="{14CA49B3-E3F1-9622-FFD1-A8B4843FF2C0}"/>
                </a:ext>
              </a:extLst>
            </p:cNvPr>
            <p:cNvSpPr>
              <a:spLocks noChangeShapeType="1"/>
            </p:cNvSpPr>
            <p:nvPr/>
          </p:nvSpPr>
          <p:spPr bwMode="auto">
            <a:xfrm flipH="1">
              <a:off x="6219"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7" name="Line 528">
              <a:extLst>
                <a:ext uri="{FF2B5EF4-FFF2-40B4-BE49-F238E27FC236}">
                  <a16:creationId xmlns:a16="http://schemas.microsoft.com/office/drawing/2014/main" id="{581C1292-6F07-99E6-A95E-51BA52375610}"/>
                </a:ext>
              </a:extLst>
            </p:cNvPr>
            <p:cNvSpPr>
              <a:spLocks noChangeShapeType="1"/>
            </p:cNvSpPr>
            <p:nvPr/>
          </p:nvSpPr>
          <p:spPr bwMode="auto">
            <a:xfrm>
              <a:off x="6231"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8" name="Line 529">
              <a:extLst>
                <a:ext uri="{FF2B5EF4-FFF2-40B4-BE49-F238E27FC236}">
                  <a16:creationId xmlns:a16="http://schemas.microsoft.com/office/drawing/2014/main" id="{E33F3BBF-E841-2516-BE9F-650DB36C7549}"/>
                </a:ext>
              </a:extLst>
            </p:cNvPr>
            <p:cNvSpPr>
              <a:spLocks noChangeShapeType="1"/>
            </p:cNvSpPr>
            <p:nvPr/>
          </p:nvSpPr>
          <p:spPr bwMode="auto">
            <a:xfrm flipH="1">
              <a:off x="6217"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59" name="Line 530">
              <a:extLst>
                <a:ext uri="{FF2B5EF4-FFF2-40B4-BE49-F238E27FC236}">
                  <a16:creationId xmlns:a16="http://schemas.microsoft.com/office/drawing/2014/main" id="{BC4DD813-35A3-D1CB-078B-F0659BF606FE}"/>
                </a:ext>
              </a:extLst>
            </p:cNvPr>
            <p:cNvSpPr>
              <a:spLocks noChangeShapeType="1"/>
            </p:cNvSpPr>
            <p:nvPr/>
          </p:nvSpPr>
          <p:spPr bwMode="auto">
            <a:xfrm>
              <a:off x="6200"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0" name="Line 531">
              <a:extLst>
                <a:ext uri="{FF2B5EF4-FFF2-40B4-BE49-F238E27FC236}">
                  <a16:creationId xmlns:a16="http://schemas.microsoft.com/office/drawing/2014/main" id="{C67EA580-F693-17C7-FBCC-7A45EB89D665}"/>
                </a:ext>
              </a:extLst>
            </p:cNvPr>
            <p:cNvSpPr>
              <a:spLocks noChangeShapeType="1"/>
            </p:cNvSpPr>
            <p:nvPr/>
          </p:nvSpPr>
          <p:spPr bwMode="auto">
            <a:xfrm flipH="1">
              <a:off x="6185"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1" name="Line 532">
              <a:extLst>
                <a:ext uri="{FF2B5EF4-FFF2-40B4-BE49-F238E27FC236}">
                  <a16:creationId xmlns:a16="http://schemas.microsoft.com/office/drawing/2014/main" id="{FC662AF9-BD9B-3BA7-4FC5-1A1EBA640F29}"/>
                </a:ext>
              </a:extLst>
            </p:cNvPr>
            <p:cNvSpPr>
              <a:spLocks noChangeShapeType="1"/>
            </p:cNvSpPr>
            <p:nvPr/>
          </p:nvSpPr>
          <p:spPr bwMode="auto">
            <a:xfrm>
              <a:off x="6196"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2" name="Line 533">
              <a:extLst>
                <a:ext uri="{FF2B5EF4-FFF2-40B4-BE49-F238E27FC236}">
                  <a16:creationId xmlns:a16="http://schemas.microsoft.com/office/drawing/2014/main" id="{4A7A0B47-BF24-FC66-0A69-00C7FF5E41F4}"/>
                </a:ext>
              </a:extLst>
            </p:cNvPr>
            <p:cNvSpPr>
              <a:spLocks noChangeShapeType="1"/>
            </p:cNvSpPr>
            <p:nvPr/>
          </p:nvSpPr>
          <p:spPr bwMode="auto">
            <a:xfrm flipH="1">
              <a:off x="6181"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3" name="Line 534">
              <a:extLst>
                <a:ext uri="{FF2B5EF4-FFF2-40B4-BE49-F238E27FC236}">
                  <a16:creationId xmlns:a16="http://schemas.microsoft.com/office/drawing/2014/main" id="{DCC7E4A2-7659-2055-093B-F8D9E7AC2A7E}"/>
                </a:ext>
              </a:extLst>
            </p:cNvPr>
            <p:cNvSpPr>
              <a:spLocks noChangeShapeType="1"/>
            </p:cNvSpPr>
            <p:nvPr/>
          </p:nvSpPr>
          <p:spPr bwMode="auto">
            <a:xfrm>
              <a:off x="6181"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4" name="Line 535">
              <a:extLst>
                <a:ext uri="{FF2B5EF4-FFF2-40B4-BE49-F238E27FC236}">
                  <a16:creationId xmlns:a16="http://schemas.microsoft.com/office/drawing/2014/main" id="{9BD3E266-FCA8-2A29-A009-2C1057A231DD}"/>
                </a:ext>
              </a:extLst>
            </p:cNvPr>
            <p:cNvSpPr>
              <a:spLocks noChangeShapeType="1"/>
            </p:cNvSpPr>
            <p:nvPr/>
          </p:nvSpPr>
          <p:spPr bwMode="auto">
            <a:xfrm flipH="1">
              <a:off x="6166"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5" name="Line 536">
              <a:extLst>
                <a:ext uri="{FF2B5EF4-FFF2-40B4-BE49-F238E27FC236}">
                  <a16:creationId xmlns:a16="http://schemas.microsoft.com/office/drawing/2014/main" id="{D276CDFE-B03E-9627-2768-6F1A4157FCD8}"/>
                </a:ext>
              </a:extLst>
            </p:cNvPr>
            <p:cNvSpPr>
              <a:spLocks noChangeShapeType="1"/>
            </p:cNvSpPr>
            <p:nvPr/>
          </p:nvSpPr>
          <p:spPr bwMode="auto">
            <a:xfrm>
              <a:off x="6156"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6" name="Line 537">
              <a:extLst>
                <a:ext uri="{FF2B5EF4-FFF2-40B4-BE49-F238E27FC236}">
                  <a16:creationId xmlns:a16="http://schemas.microsoft.com/office/drawing/2014/main" id="{0F4A0287-65FC-ADB7-A747-EF0A452EA73B}"/>
                </a:ext>
              </a:extLst>
            </p:cNvPr>
            <p:cNvSpPr>
              <a:spLocks noChangeShapeType="1"/>
            </p:cNvSpPr>
            <p:nvPr/>
          </p:nvSpPr>
          <p:spPr bwMode="auto">
            <a:xfrm flipH="1">
              <a:off x="6141"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7" name="Line 538">
              <a:extLst>
                <a:ext uri="{FF2B5EF4-FFF2-40B4-BE49-F238E27FC236}">
                  <a16:creationId xmlns:a16="http://schemas.microsoft.com/office/drawing/2014/main" id="{10A141B7-89A6-7905-D643-19D8C23080E1}"/>
                </a:ext>
              </a:extLst>
            </p:cNvPr>
            <p:cNvSpPr>
              <a:spLocks noChangeShapeType="1"/>
            </p:cNvSpPr>
            <p:nvPr/>
          </p:nvSpPr>
          <p:spPr bwMode="auto">
            <a:xfrm>
              <a:off x="6125"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8" name="Line 539">
              <a:extLst>
                <a:ext uri="{FF2B5EF4-FFF2-40B4-BE49-F238E27FC236}">
                  <a16:creationId xmlns:a16="http://schemas.microsoft.com/office/drawing/2014/main" id="{2B664063-090F-4531-FAC6-9538D1C683AE}"/>
                </a:ext>
              </a:extLst>
            </p:cNvPr>
            <p:cNvSpPr>
              <a:spLocks noChangeShapeType="1"/>
            </p:cNvSpPr>
            <p:nvPr/>
          </p:nvSpPr>
          <p:spPr bwMode="auto">
            <a:xfrm flipH="1">
              <a:off x="6110"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69" name="Line 540">
              <a:extLst>
                <a:ext uri="{FF2B5EF4-FFF2-40B4-BE49-F238E27FC236}">
                  <a16:creationId xmlns:a16="http://schemas.microsoft.com/office/drawing/2014/main" id="{76F34163-C500-7AD1-3D84-9694AF6EDD8A}"/>
                </a:ext>
              </a:extLst>
            </p:cNvPr>
            <p:cNvSpPr>
              <a:spLocks noChangeShapeType="1"/>
            </p:cNvSpPr>
            <p:nvPr/>
          </p:nvSpPr>
          <p:spPr bwMode="auto">
            <a:xfrm>
              <a:off x="6102"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0" name="Line 541">
              <a:extLst>
                <a:ext uri="{FF2B5EF4-FFF2-40B4-BE49-F238E27FC236}">
                  <a16:creationId xmlns:a16="http://schemas.microsoft.com/office/drawing/2014/main" id="{EF540415-781D-AABF-01DD-8A76C7404B01}"/>
                </a:ext>
              </a:extLst>
            </p:cNvPr>
            <p:cNvSpPr>
              <a:spLocks noChangeShapeType="1"/>
            </p:cNvSpPr>
            <p:nvPr/>
          </p:nvSpPr>
          <p:spPr bwMode="auto">
            <a:xfrm flipH="1">
              <a:off x="6087"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1" name="Line 542">
              <a:extLst>
                <a:ext uri="{FF2B5EF4-FFF2-40B4-BE49-F238E27FC236}">
                  <a16:creationId xmlns:a16="http://schemas.microsoft.com/office/drawing/2014/main" id="{03BFF063-C714-4B02-FC98-52D6195F5E66}"/>
                </a:ext>
              </a:extLst>
            </p:cNvPr>
            <p:cNvSpPr>
              <a:spLocks noChangeShapeType="1"/>
            </p:cNvSpPr>
            <p:nvPr/>
          </p:nvSpPr>
          <p:spPr bwMode="auto">
            <a:xfrm>
              <a:off x="6098"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2" name="Line 543">
              <a:extLst>
                <a:ext uri="{FF2B5EF4-FFF2-40B4-BE49-F238E27FC236}">
                  <a16:creationId xmlns:a16="http://schemas.microsoft.com/office/drawing/2014/main" id="{74FB8C06-69DB-90E9-4E16-E856AAC03FFC}"/>
                </a:ext>
              </a:extLst>
            </p:cNvPr>
            <p:cNvSpPr>
              <a:spLocks noChangeShapeType="1"/>
            </p:cNvSpPr>
            <p:nvPr/>
          </p:nvSpPr>
          <p:spPr bwMode="auto">
            <a:xfrm flipH="1">
              <a:off x="6083"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3" name="Line 544">
              <a:extLst>
                <a:ext uri="{FF2B5EF4-FFF2-40B4-BE49-F238E27FC236}">
                  <a16:creationId xmlns:a16="http://schemas.microsoft.com/office/drawing/2014/main" id="{5C918C3B-30B9-B0F1-0124-8FE204D45BB4}"/>
                </a:ext>
              </a:extLst>
            </p:cNvPr>
            <p:cNvSpPr>
              <a:spLocks noChangeShapeType="1"/>
            </p:cNvSpPr>
            <p:nvPr/>
          </p:nvSpPr>
          <p:spPr bwMode="auto">
            <a:xfrm>
              <a:off x="6095"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4" name="Line 545">
              <a:extLst>
                <a:ext uri="{FF2B5EF4-FFF2-40B4-BE49-F238E27FC236}">
                  <a16:creationId xmlns:a16="http://schemas.microsoft.com/office/drawing/2014/main" id="{3EB06A7C-FEE9-B9E4-0600-2DCB0116F7AF}"/>
                </a:ext>
              </a:extLst>
            </p:cNvPr>
            <p:cNvSpPr>
              <a:spLocks noChangeShapeType="1"/>
            </p:cNvSpPr>
            <p:nvPr/>
          </p:nvSpPr>
          <p:spPr bwMode="auto">
            <a:xfrm flipH="1">
              <a:off x="6081"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5" name="Line 546">
              <a:extLst>
                <a:ext uri="{FF2B5EF4-FFF2-40B4-BE49-F238E27FC236}">
                  <a16:creationId xmlns:a16="http://schemas.microsoft.com/office/drawing/2014/main" id="{724BCC6F-CA3A-B6F5-ADD1-7219C4819BE8}"/>
                </a:ext>
              </a:extLst>
            </p:cNvPr>
            <p:cNvSpPr>
              <a:spLocks noChangeShapeType="1"/>
            </p:cNvSpPr>
            <p:nvPr/>
          </p:nvSpPr>
          <p:spPr bwMode="auto">
            <a:xfrm>
              <a:off x="6075"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6" name="Line 547">
              <a:extLst>
                <a:ext uri="{FF2B5EF4-FFF2-40B4-BE49-F238E27FC236}">
                  <a16:creationId xmlns:a16="http://schemas.microsoft.com/office/drawing/2014/main" id="{2EF71D66-2E71-0480-2A1A-878C73BB8C15}"/>
                </a:ext>
              </a:extLst>
            </p:cNvPr>
            <p:cNvSpPr>
              <a:spLocks noChangeShapeType="1"/>
            </p:cNvSpPr>
            <p:nvPr/>
          </p:nvSpPr>
          <p:spPr bwMode="auto">
            <a:xfrm flipH="1">
              <a:off x="6060"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7" name="Line 548">
              <a:extLst>
                <a:ext uri="{FF2B5EF4-FFF2-40B4-BE49-F238E27FC236}">
                  <a16:creationId xmlns:a16="http://schemas.microsoft.com/office/drawing/2014/main" id="{22673BAC-8A15-E595-04AB-3C3E8C621A55}"/>
                </a:ext>
              </a:extLst>
            </p:cNvPr>
            <p:cNvSpPr>
              <a:spLocks noChangeShapeType="1"/>
            </p:cNvSpPr>
            <p:nvPr/>
          </p:nvSpPr>
          <p:spPr bwMode="auto">
            <a:xfrm>
              <a:off x="6060"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8" name="Line 549">
              <a:extLst>
                <a:ext uri="{FF2B5EF4-FFF2-40B4-BE49-F238E27FC236}">
                  <a16:creationId xmlns:a16="http://schemas.microsoft.com/office/drawing/2014/main" id="{8A44D2EE-865A-719B-D8B2-063547598BFA}"/>
                </a:ext>
              </a:extLst>
            </p:cNvPr>
            <p:cNvSpPr>
              <a:spLocks noChangeShapeType="1"/>
            </p:cNvSpPr>
            <p:nvPr/>
          </p:nvSpPr>
          <p:spPr bwMode="auto">
            <a:xfrm flipH="1">
              <a:off x="6045"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79" name="Line 550">
              <a:extLst>
                <a:ext uri="{FF2B5EF4-FFF2-40B4-BE49-F238E27FC236}">
                  <a16:creationId xmlns:a16="http://schemas.microsoft.com/office/drawing/2014/main" id="{B657D8E2-9886-767A-FF60-B7928FA10102}"/>
                </a:ext>
              </a:extLst>
            </p:cNvPr>
            <p:cNvSpPr>
              <a:spLocks noChangeShapeType="1"/>
            </p:cNvSpPr>
            <p:nvPr/>
          </p:nvSpPr>
          <p:spPr bwMode="auto">
            <a:xfrm>
              <a:off x="6039"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0" name="Line 551">
              <a:extLst>
                <a:ext uri="{FF2B5EF4-FFF2-40B4-BE49-F238E27FC236}">
                  <a16:creationId xmlns:a16="http://schemas.microsoft.com/office/drawing/2014/main" id="{F1A500B3-71E5-2E80-E91A-41527C4EA238}"/>
                </a:ext>
              </a:extLst>
            </p:cNvPr>
            <p:cNvSpPr>
              <a:spLocks noChangeShapeType="1"/>
            </p:cNvSpPr>
            <p:nvPr/>
          </p:nvSpPr>
          <p:spPr bwMode="auto">
            <a:xfrm flipH="1">
              <a:off x="6024" y="1398"/>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1" name="Line 552">
              <a:extLst>
                <a:ext uri="{FF2B5EF4-FFF2-40B4-BE49-F238E27FC236}">
                  <a16:creationId xmlns:a16="http://schemas.microsoft.com/office/drawing/2014/main" id="{F8A1703E-F655-6F81-ABC7-E9C7D83A8EC7}"/>
                </a:ext>
              </a:extLst>
            </p:cNvPr>
            <p:cNvSpPr>
              <a:spLocks noChangeShapeType="1"/>
            </p:cNvSpPr>
            <p:nvPr/>
          </p:nvSpPr>
          <p:spPr bwMode="auto">
            <a:xfrm>
              <a:off x="6024"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2" name="Line 553">
              <a:extLst>
                <a:ext uri="{FF2B5EF4-FFF2-40B4-BE49-F238E27FC236}">
                  <a16:creationId xmlns:a16="http://schemas.microsoft.com/office/drawing/2014/main" id="{3986DA10-B2AC-4DB3-DD17-B5DDF0CA17F8}"/>
                </a:ext>
              </a:extLst>
            </p:cNvPr>
            <p:cNvSpPr>
              <a:spLocks noChangeShapeType="1"/>
            </p:cNvSpPr>
            <p:nvPr/>
          </p:nvSpPr>
          <p:spPr bwMode="auto">
            <a:xfrm flipH="1">
              <a:off x="6010"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3" name="Line 554">
              <a:extLst>
                <a:ext uri="{FF2B5EF4-FFF2-40B4-BE49-F238E27FC236}">
                  <a16:creationId xmlns:a16="http://schemas.microsoft.com/office/drawing/2014/main" id="{FE73DB13-0513-9CBB-4DEC-B6A8436CECA8}"/>
                </a:ext>
              </a:extLst>
            </p:cNvPr>
            <p:cNvSpPr>
              <a:spLocks noChangeShapeType="1"/>
            </p:cNvSpPr>
            <p:nvPr/>
          </p:nvSpPr>
          <p:spPr bwMode="auto">
            <a:xfrm>
              <a:off x="6016"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4" name="Line 555">
              <a:extLst>
                <a:ext uri="{FF2B5EF4-FFF2-40B4-BE49-F238E27FC236}">
                  <a16:creationId xmlns:a16="http://schemas.microsoft.com/office/drawing/2014/main" id="{90892DA8-6EED-4DF2-24EC-B560C38B1A54}"/>
                </a:ext>
              </a:extLst>
            </p:cNvPr>
            <p:cNvSpPr>
              <a:spLocks noChangeShapeType="1"/>
            </p:cNvSpPr>
            <p:nvPr/>
          </p:nvSpPr>
          <p:spPr bwMode="auto">
            <a:xfrm flipH="1">
              <a:off x="6002"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5" name="Line 556">
              <a:extLst>
                <a:ext uri="{FF2B5EF4-FFF2-40B4-BE49-F238E27FC236}">
                  <a16:creationId xmlns:a16="http://schemas.microsoft.com/office/drawing/2014/main" id="{64B2A9D9-CA0B-1E4B-2A48-1A73E99D6B85}"/>
                </a:ext>
              </a:extLst>
            </p:cNvPr>
            <p:cNvSpPr>
              <a:spLocks noChangeShapeType="1"/>
            </p:cNvSpPr>
            <p:nvPr/>
          </p:nvSpPr>
          <p:spPr bwMode="auto">
            <a:xfrm>
              <a:off x="5997"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6" name="Line 557">
              <a:extLst>
                <a:ext uri="{FF2B5EF4-FFF2-40B4-BE49-F238E27FC236}">
                  <a16:creationId xmlns:a16="http://schemas.microsoft.com/office/drawing/2014/main" id="{7A3A8C47-4F69-8300-8071-C86054928229}"/>
                </a:ext>
              </a:extLst>
            </p:cNvPr>
            <p:cNvSpPr>
              <a:spLocks noChangeShapeType="1"/>
            </p:cNvSpPr>
            <p:nvPr/>
          </p:nvSpPr>
          <p:spPr bwMode="auto">
            <a:xfrm flipH="1">
              <a:off x="5983"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7" name="Line 558">
              <a:extLst>
                <a:ext uri="{FF2B5EF4-FFF2-40B4-BE49-F238E27FC236}">
                  <a16:creationId xmlns:a16="http://schemas.microsoft.com/office/drawing/2014/main" id="{7F7BA270-7C34-1844-2FE9-FBBB70BFC08A}"/>
                </a:ext>
              </a:extLst>
            </p:cNvPr>
            <p:cNvSpPr>
              <a:spLocks noChangeShapeType="1"/>
            </p:cNvSpPr>
            <p:nvPr/>
          </p:nvSpPr>
          <p:spPr bwMode="auto">
            <a:xfrm>
              <a:off x="5983"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8" name="Line 559">
              <a:extLst>
                <a:ext uri="{FF2B5EF4-FFF2-40B4-BE49-F238E27FC236}">
                  <a16:creationId xmlns:a16="http://schemas.microsoft.com/office/drawing/2014/main" id="{C3BA0B7E-D71A-6EBF-904F-B83CC22F5A5C}"/>
                </a:ext>
              </a:extLst>
            </p:cNvPr>
            <p:cNvSpPr>
              <a:spLocks noChangeShapeType="1"/>
            </p:cNvSpPr>
            <p:nvPr/>
          </p:nvSpPr>
          <p:spPr bwMode="auto">
            <a:xfrm flipH="1">
              <a:off x="5968"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89" name="Line 560">
              <a:extLst>
                <a:ext uri="{FF2B5EF4-FFF2-40B4-BE49-F238E27FC236}">
                  <a16:creationId xmlns:a16="http://schemas.microsoft.com/office/drawing/2014/main" id="{ABA92D17-62CB-ACFF-8451-C2EEAA5E0841}"/>
                </a:ext>
              </a:extLst>
            </p:cNvPr>
            <p:cNvSpPr>
              <a:spLocks noChangeShapeType="1"/>
            </p:cNvSpPr>
            <p:nvPr/>
          </p:nvSpPr>
          <p:spPr bwMode="auto">
            <a:xfrm>
              <a:off x="5945"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0" name="Line 561">
              <a:extLst>
                <a:ext uri="{FF2B5EF4-FFF2-40B4-BE49-F238E27FC236}">
                  <a16:creationId xmlns:a16="http://schemas.microsoft.com/office/drawing/2014/main" id="{2FE57D02-0173-C117-ACC3-DDF9560371EC}"/>
                </a:ext>
              </a:extLst>
            </p:cNvPr>
            <p:cNvSpPr>
              <a:spLocks noChangeShapeType="1"/>
            </p:cNvSpPr>
            <p:nvPr/>
          </p:nvSpPr>
          <p:spPr bwMode="auto">
            <a:xfrm flipH="1">
              <a:off x="5931"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1" name="Line 562">
              <a:extLst>
                <a:ext uri="{FF2B5EF4-FFF2-40B4-BE49-F238E27FC236}">
                  <a16:creationId xmlns:a16="http://schemas.microsoft.com/office/drawing/2014/main" id="{03F27A5C-A8AC-01A9-3550-5926CA1D4A2F}"/>
                </a:ext>
              </a:extLst>
            </p:cNvPr>
            <p:cNvSpPr>
              <a:spLocks noChangeShapeType="1"/>
            </p:cNvSpPr>
            <p:nvPr/>
          </p:nvSpPr>
          <p:spPr bwMode="auto">
            <a:xfrm>
              <a:off x="5941"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2" name="Line 563">
              <a:extLst>
                <a:ext uri="{FF2B5EF4-FFF2-40B4-BE49-F238E27FC236}">
                  <a16:creationId xmlns:a16="http://schemas.microsoft.com/office/drawing/2014/main" id="{65EC8C8E-06EF-9E12-B5E4-78DAC65BB5A2}"/>
                </a:ext>
              </a:extLst>
            </p:cNvPr>
            <p:cNvSpPr>
              <a:spLocks noChangeShapeType="1"/>
            </p:cNvSpPr>
            <p:nvPr/>
          </p:nvSpPr>
          <p:spPr bwMode="auto">
            <a:xfrm flipH="1">
              <a:off x="5926" y="1398"/>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3" name="Line 564">
              <a:extLst>
                <a:ext uri="{FF2B5EF4-FFF2-40B4-BE49-F238E27FC236}">
                  <a16:creationId xmlns:a16="http://schemas.microsoft.com/office/drawing/2014/main" id="{11DF4E82-F9A0-64F8-237B-BBDD4231D66F}"/>
                </a:ext>
              </a:extLst>
            </p:cNvPr>
            <p:cNvSpPr>
              <a:spLocks noChangeShapeType="1"/>
            </p:cNvSpPr>
            <p:nvPr/>
          </p:nvSpPr>
          <p:spPr bwMode="auto">
            <a:xfrm>
              <a:off x="5920"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4" name="Line 565">
              <a:extLst>
                <a:ext uri="{FF2B5EF4-FFF2-40B4-BE49-F238E27FC236}">
                  <a16:creationId xmlns:a16="http://schemas.microsoft.com/office/drawing/2014/main" id="{9096996B-4E54-965A-BA84-2D5204AFD0A0}"/>
                </a:ext>
              </a:extLst>
            </p:cNvPr>
            <p:cNvSpPr>
              <a:spLocks noChangeShapeType="1"/>
            </p:cNvSpPr>
            <p:nvPr/>
          </p:nvSpPr>
          <p:spPr bwMode="auto">
            <a:xfrm flipH="1">
              <a:off x="5905" y="1398"/>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5" name="Line 566">
              <a:extLst>
                <a:ext uri="{FF2B5EF4-FFF2-40B4-BE49-F238E27FC236}">
                  <a16:creationId xmlns:a16="http://schemas.microsoft.com/office/drawing/2014/main" id="{BC12D989-9E24-0E26-1353-5C21F85B36C9}"/>
                </a:ext>
              </a:extLst>
            </p:cNvPr>
            <p:cNvSpPr>
              <a:spLocks noChangeShapeType="1"/>
            </p:cNvSpPr>
            <p:nvPr/>
          </p:nvSpPr>
          <p:spPr bwMode="auto">
            <a:xfrm>
              <a:off x="5882" y="1374"/>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6" name="Line 567">
              <a:extLst>
                <a:ext uri="{FF2B5EF4-FFF2-40B4-BE49-F238E27FC236}">
                  <a16:creationId xmlns:a16="http://schemas.microsoft.com/office/drawing/2014/main" id="{2C1A5168-C132-523B-4E9C-BD9FB0A83BC4}"/>
                </a:ext>
              </a:extLst>
            </p:cNvPr>
            <p:cNvSpPr>
              <a:spLocks noChangeShapeType="1"/>
            </p:cNvSpPr>
            <p:nvPr/>
          </p:nvSpPr>
          <p:spPr bwMode="auto">
            <a:xfrm flipH="1">
              <a:off x="5868" y="138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7" name="Line 568">
              <a:extLst>
                <a:ext uri="{FF2B5EF4-FFF2-40B4-BE49-F238E27FC236}">
                  <a16:creationId xmlns:a16="http://schemas.microsoft.com/office/drawing/2014/main" id="{809019B6-7BAD-2932-2FAE-62B0E7A540BF}"/>
                </a:ext>
              </a:extLst>
            </p:cNvPr>
            <p:cNvSpPr>
              <a:spLocks noChangeShapeType="1"/>
            </p:cNvSpPr>
            <p:nvPr/>
          </p:nvSpPr>
          <p:spPr bwMode="auto">
            <a:xfrm>
              <a:off x="5864" y="1374"/>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8" name="Line 569">
              <a:extLst>
                <a:ext uri="{FF2B5EF4-FFF2-40B4-BE49-F238E27FC236}">
                  <a16:creationId xmlns:a16="http://schemas.microsoft.com/office/drawing/2014/main" id="{E97547B3-F7F1-B72F-3536-A262D7E1C8E9}"/>
                </a:ext>
              </a:extLst>
            </p:cNvPr>
            <p:cNvSpPr>
              <a:spLocks noChangeShapeType="1"/>
            </p:cNvSpPr>
            <p:nvPr/>
          </p:nvSpPr>
          <p:spPr bwMode="auto">
            <a:xfrm flipH="1">
              <a:off x="5849" y="138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699" name="Line 570">
              <a:extLst>
                <a:ext uri="{FF2B5EF4-FFF2-40B4-BE49-F238E27FC236}">
                  <a16:creationId xmlns:a16="http://schemas.microsoft.com/office/drawing/2014/main" id="{34773539-389D-CDB2-F10F-E8C31B75E936}"/>
                </a:ext>
              </a:extLst>
            </p:cNvPr>
            <p:cNvSpPr>
              <a:spLocks noChangeShapeType="1"/>
            </p:cNvSpPr>
            <p:nvPr/>
          </p:nvSpPr>
          <p:spPr bwMode="auto">
            <a:xfrm>
              <a:off x="5859" y="13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0" name="Line 571">
              <a:extLst>
                <a:ext uri="{FF2B5EF4-FFF2-40B4-BE49-F238E27FC236}">
                  <a16:creationId xmlns:a16="http://schemas.microsoft.com/office/drawing/2014/main" id="{EF914765-3F24-1A8C-562C-D06E4EFE9DCA}"/>
                </a:ext>
              </a:extLst>
            </p:cNvPr>
            <p:cNvSpPr>
              <a:spLocks noChangeShapeType="1"/>
            </p:cNvSpPr>
            <p:nvPr/>
          </p:nvSpPr>
          <p:spPr bwMode="auto">
            <a:xfrm flipH="1">
              <a:off x="5845" y="137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1" name="Line 572">
              <a:extLst>
                <a:ext uri="{FF2B5EF4-FFF2-40B4-BE49-F238E27FC236}">
                  <a16:creationId xmlns:a16="http://schemas.microsoft.com/office/drawing/2014/main" id="{EA98EC4C-F3BB-B988-958A-77C120827B72}"/>
                </a:ext>
              </a:extLst>
            </p:cNvPr>
            <p:cNvSpPr>
              <a:spLocks noChangeShapeType="1"/>
            </p:cNvSpPr>
            <p:nvPr/>
          </p:nvSpPr>
          <p:spPr bwMode="auto">
            <a:xfrm>
              <a:off x="5849" y="13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2" name="Line 573">
              <a:extLst>
                <a:ext uri="{FF2B5EF4-FFF2-40B4-BE49-F238E27FC236}">
                  <a16:creationId xmlns:a16="http://schemas.microsoft.com/office/drawing/2014/main" id="{A3E19F06-F4ED-0163-C175-5848C096AE8C}"/>
                </a:ext>
              </a:extLst>
            </p:cNvPr>
            <p:cNvSpPr>
              <a:spLocks noChangeShapeType="1"/>
            </p:cNvSpPr>
            <p:nvPr/>
          </p:nvSpPr>
          <p:spPr bwMode="auto">
            <a:xfrm flipH="1">
              <a:off x="5834" y="137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3" name="Line 574">
              <a:extLst>
                <a:ext uri="{FF2B5EF4-FFF2-40B4-BE49-F238E27FC236}">
                  <a16:creationId xmlns:a16="http://schemas.microsoft.com/office/drawing/2014/main" id="{AF564237-0AA0-C5AE-CBFD-DD60B9803ABD}"/>
                </a:ext>
              </a:extLst>
            </p:cNvPr>
            <p:cNvSpPr>
              <a:spLocks noChangeShapeType="1"/>
            </p:cNvSpPr>
            <p:nvPr/>
          </p:nvSpPr>
          <p:spPr bwMode="auto">
            <a:xfrm>
              <a:off x="5843" y="13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4" name="Line 575">
              <a:extLst>
                <a:ext uri="{FF2B5EF4-FFF2-40B4-BE49-F238E27FC236}">
                  <a16:creationId xmlns:a16="http://schemas.microsoft.com/office/drawing/2014/main" id="{19CD92D3-7FFA-9BF4-8444-1F4BE7147F8A}"/>
                </a:ext>
              </a:extLst>
            </p:cNvPr>
            <p:cNvSpPr>
              <a:spLocks noChangeShapeType="1"/>
            </p:cNvSpPr>
            <p:nvPr/>
          </p:nvSpPr>
          <p:spPr bwMode="auto">
            <a:xfrm flipH="1">
              <a:off x="5828" y="137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5" name="Line 576">
              <a:extLst>
                <a:ext uri="{FF2B5EF4-FFF2-40B4-BE49-F238E27FC236}">
                  <a16:creationId xmlns:a16="http://schemas.microsoft.com/office/drawing/2014/main" id="{DEB98238-D2DB-3039-9477-D17F35038A00}"/>
                </a:ext>
              </a:extLst>
            </p:cNvPr>
            <p:cNvSpPr>
              <a:spLocks noChangeShapeType="1"/>
            </p:cNvSpPr>
            <p:nvPr/>
          </p:nvSpPr>
          <p:spPr bwMode="auto">
            <a:xfrm>
              <a:off x="5828" y="13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6" name="Line 577">
              <a:extLst>
                <a:ext uri="{FF2B5EF4-FFF2-40B4-BE49-F238E27FC236}">
                  <a16:creationId xmlns:a16="http://schemas.microsoft.com/office/drawing/2014/main" id="{2013156F-D53F-A031-7999-399F30A4527E}"/>
                </a:ext>
              </a:extLst>
            </p:cNvPr>
            <p:cNvSpPr>
              <a:spLocks noChangeShapeType="1"/>
            </p:cNvSpPr>
            <p:nvPr/>
          </p:nvSpPr>
          <p:spPr bwMode="auto">
            <a:xfrm flipH="1">
              <a:off x="5814" y="137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7" name="Line 578">
              <a:extLst>
                <a:ext uri="{FF2B5EF4-FFF2-40B4-BE49-F238E27FC236}">
                  <a16:creationId xmlns:a16="http://schemas.microsoft.com/office/drawing/2014/main" id="{FF8C77AA-BA9D-6C92-4FFD-91BFF998FF3D}"/>
                </a:ext>
              </a:extLst>
            </p:cNvPr>
            <p:cNvSpPr>
              <a:spLocks noChangeShapeType="1"/>
            </p:cNvSpPr>
            <p:nvPr/>
          </p:nvSpPr>
          <p:spPr bwMode="auto">
            <a:xfrm>
              <a:off x="5818" y="1354"/>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8" name="Line 579">
              <a:extLst>
                <a:ext uri="{FF2B5EF4-FFF2-40B4-BE49-F238E27FC236}">
                  <a16:creationId xmlns:a16="http://schemas.microsoft.com/office/drawing/2014/main" id="{26CB1B1E-3BFF-E1EC-36B2-B936BDD2D508}"/>
                </a:ext>
              </a:extLst>
            </p:cNvPr>
            <p:cNvSpPr>
              <a:spLocks noChangeShapeType="1"/>
            </p:cNvSpPr>
            <p:nvPr/>
          </p:nvSpPr>
          <p:spPr bwMode="auto">
            <a:xfrm flipH="1">
              <a:off x="5803" y="136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09" name="Line 580">
              <a:extLst>
                <a:ext uri="{FF2B5EF4-FFF2-40B4-BE49-F238E27FC236}">
                  <a16:creationId xmlns:a16="http://schemas.microsoft.com/office/drawing/2014/main" id="{27D27D72-0490-D940-FBA2-21238169C8F3}"/>
                </a:ext>
              </a:extLst>
            </p:cNvPr>
            <p:cNvSpPr>
              <a:spLocks noChangeShapeType="1"/>
            </p:cNvSpPr>
            <p:nvPr/>
          </p:nvSpPr>
          <p:spPr bwMode="auto">
            <a:xfrm>
              <a:off x="5807" y="1354"/>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0" name="Line 581">
              <a:extLst>
                <a:ext uri="{FF2B5EF4-FFF2-40B4-BE49-F238E27FC236}">
                  <a16:creationId xmlns:a16="http://schemas.microsoft.com/office/drawing/2014/main" id="{2A74B0D0-D994-46C6-582B-7FA13B50C117}"/>
                </a:ext>
              </a:extLst>
            </p:cNvPr>
            <p:cNvSpPr>
              <a:spLocks noChangeShapeType="1"/>
            </p:cNvSpPr>
            <p:nvPr/>
          </p:nvSpPr>
          <p:spPr bwMode="auto">
            <a:xfrm flipH="1">
              <a:off x="5793" y="136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1" name="Line 582">
              <a:extLst>
                <a:ext uri="{FF2B5EF4-FFF2-40B4-BE49-F238E27FC236}">
                  <a16:creationId xmlns:a16="http://schemas.microsoft.com/office/drawing/2014/main" id="{A9048A38-602E-9B59-BB18-E5FE756399A3}"/>
                </a:ext>
              </a:extLst>
            </p:cNvPr>
            <p:cNvSpPr>
              <a:spLocks noChangeShapeType="1"/>
            </p:cNvSpPr>
            <p:nvPr/>
          </p:nvSpPr>
          <p:spPr bwMode="auto">
            <a:xfrm>
              <a:off x="5782" y="134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2" name="Line 583">
              <a:extLst>
                <a:ext uri="{FF2B5EF4-FFF2-40B4-BE49-F238E27FC236}">
                  <a16:creationId xmlns:a16="http://schemas.microsoft.com/office/drawing/2014/main" id="{949A6B31-CFA0-C361-98A3-DD0A2D27175C}"/>
                </a:ext>
              </a:extLst>
            </p:cNvPr>
            <p:cNvSpPr>
              <a:spLocks noChangeShapeType="1"/>
            </p:cNvSpPr>
            <p:nvPr/>
          </p:nvSpPr>
          <p:spPr bwMode="auto">
            <a:xfrm flipH="1">
              <a:off x="5768" y="136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3" name="Line 584">
              <a:extLst>
                <a:ext uri="{FF2B5EF4-FFF2-40B4-BE49-F238E27FC236}">
                  <a16:creationId xmlns:a16="http://schemas.microsoft.com/office/drawing/2014/main" id="{09A3D27A-EC7C-625C-F85C-90A5ABD0CCC0}"/>
                </a:ext>
              </a:extLst>
            </p:cNvPr>
            <p:cNvSpPr>
              <a:spLocks noChangeShapeType="1"/>
            </p:cNvSpPr>
            <p:nvPr/>
          </p:nvSpPr>
          <p:spPr bwMode="auto">
            <a:xfrm>
              <a:off x="5749"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4" name="Line 585">
              <a:extLst>
                <a:ext uri="{FF2B5EF4-FFF2-40B4-BE49-F238E27FC236}">
                  <a16:creationId xmlns:a16="http://schemas.microsoft.com/office/drawing/2014/main" id="{B18B91DB-E176-A170-17E4-B00A195E0A50}"/>
                </a:ext>
              </a:extLst>
            </p:cNvPr>
            <p:cNvSpPr>
              <a:spLocks noChangeShapeType="1"/>
            </p:cNvSpPr>
            <p:nvPr/>
          </p:nvSpPr>
          <p:spPr bwMode="auto">
            <a:xfrm flipH="1">
              <a:off x="5734"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5" name="Line 586">
              <a:extLst>
                <a:ext uri="{FF2B5EF4-FFF2-40B4-BE49-F238E27FC236}">
                  <a16:creationId xmlns:a16="http://schemas.microsoft.com/office/drawing/2014/main" id="{0D165BD8-D3C4-780B-50AC-09B18246492C}"/>
                </a:ext>
              </a:extLst>
            </p:cNvPr>
            <p:cNvSpPr>
              <a:spLocks noChangeShapeType="1"/>
            </p:cNvSpPr>
            <p:nvPr/>
          </p:nvSpPr>
          <p:spPr bwMode="auto">
            <a:xfrm>
              <a:off x="5728"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6" name="Line 587">
              <a:extLst>
                <a:ext uri="{FF2B5EF4-FFF2-40B4-BE49-F238E27FC236}">
                  <a16:creationId xmlns:a16="http://schemas.microsoft.com/office/drawing/2014/main" id="{735775A2-DBBB-6CD5-6D28-ED60390A0C2A}"/>
                </a:ext>
              </a:extLst>
            </p:cNvPr>
            <p:cNvSpPr>
              <a:spLocks noChangeShapeType="1"/>
            </p:cNvSpPr>
            <p:nvPr/>
          </p:nvSpPr>
          <p:spPr bwMode="auto">
            <a:xfrm flipH="1">
              <a:off x="5713" y="1332"/>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7" name="Line 588">
              <a:extLst>
                <a:ext uri="{FF2B5EF4-FFF2-40B4-BE49-F238E27FC236}">
                  <a16:creationId xmlns:a16="http://schemas.microsoft.com/office/drawing/2014/main" id="{6B1C1D32-56AA-0488-2FD6-14ABD19C05F8}"/>
                </a:ext>
              </a:extLst>
            </p:cNvPr>
            <p:cNvSpPr>
              <a:spLocks noChangeShapeType="1"/>
            </p:cNvSpPr>
            <p:nvPr/>
          </p:nvSpPr>
          <p:spPr bwMode="auto">
            <a:xfrm>
              <a:off x="5724"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8" name="Line 589">
              <a:extLst>
                <a:ext uri="{FF2B5EF4-FFF2-40B4-BE49-F238E27FC236}">
                  <a16:creationId xmlns:a16="http://schemas.microsoft.com/office/drawing/2014/main" id="{ACC93C5B-8B44-7EAE-4541-81B21AA04B65}"/>
                </a:ext>
              </a:extLst>
            </p:cNvPr>
            <p:cNvSpPr>
              <a:spLocks noChangeShapeType="1"/>
            </p:cNvSpPr>
            <p:nvPr/>
          </p:nvSpPr>
          <p:spPr bwMode="auto">
            <a:xfrm flipH="1">
              <a:off x="5709"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19" name="Line 590">
              <a:extLst>
                <a:ext uri="{FF2B5EF4-FFF2-40B4-BE49-F238E27FC236}">
                  <a16:creationId xmlns:a16="http://schemas.microsoft.com/office/drawing/2014/main" id="{ED2B18D7-DF37-C042-5BA5-AD09E6A419E1}"/>
                </a:ext>
              </a:extLst>
            </p:cNvPr>
            <p:cNvSpPr>
              <a:spLocks noChangeShapeType="1"/>
            </p:cNvSpPr>
            <p:nvPr/>
          </p:nvSpPr>
          <p:spPr bwMode="auto">
            <a:xfrm>
              <a:off x="5717"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0" name="Line 591">
              <a:extLst>
                <a:ext uri="{FF2B5EF4-FFF2-40B4-BE49-F238E27FC236}">
                  <a16:creationId xmlns:a16="http://schemas.microsoft.com/office/drawing/2014/main" id="{4EB60A5D-76D5-0B1B-0B27-E20E5DBB6A17}"/>
                </a:ext>
              </a:extLst>
            </p:cNvPr>
            <p:cNvSpPr>
              <a:spLocks noChangeShapeType="1"/>
            </p:cNvSpPr>
            <p:nvPr/>
          </p:nvSpPr>
          <p:spPr bwMode="auto">
            <a:xfrm flipH="1">
              <a:off x="5703"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1" name="Line 592">
              <a:extLst>
                <a:ext uri="{FF2B5EF4-FFF2-40B4-BE49-F238E27FC236}">
                  <a16:creationId xmlns:a16="http://schemas.microsoft.com/office/drawing/2014/main" id="{AFC5170C-3222-A196-9CA2-B931F631BA4E}"/>
                </a:ext>
              </a:extLst>
            </p:cNvPr>
            <p:cNvSpPr>
              <a:spLocks noChangeShapeType="1"/>
            </p:cNvSpPr>
            <p:nvPr/>
          </p:nvSpPr>
          <p:spPr bwMode="auto">
            <a:xfrm>
              <a:off x="5709"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2" name="Line 593">
              <a:extLst>
                <a:ext uri="{FF2B5EF4-FFF2-40B4-BE49-F238E27FC236}">
                  <a16:creationId xmlns:a16="http://schemas.microsoft.com/office/drawing/2014/main" id="{E3175C11-EA3C-1A63-323D-930E0E09D812}"/>
                </a:ext>
              </a:extLst>
            </p:cNvPr>
            <p:cNvSpPr>
              <a:spLocks noChangeShapeType="1"/>
            </p:cNvSpPr>
            <p:nvPr/>
          </p:nvSpPr>
          <p:spPr bwMode="auto">
            <a:xfrm flipH="1">
              <a:off x="5695"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3" name="Line 594">
              <a:extLst>
                <a:ext uri="{FF2B5EF4-FFF2-40B4-BE49-F238E27FC236}">
                  <a16:creationId xmlns:a16="http://schemas.microsoft.com/office/drawing/2014/main" id="{D708F510-CF47-2F1B-6DAE-CFD15E5526FF}"/>
                </a:ext>
              </a:extLst>
            </p:cNvPr>
            <p:cNvSpPr>
              <a:spLocks noChangeShapeType="1"/>
            </p:cNvSpPr>
            <p:nvPr/>
          </p:nvSpPr>
          <p:spPr bwMode="auto">
            <a:xfrm>
              <a:off x="5686"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4" name="Line 595">
              <a:extLst>
                <a:ext uri="{FF2B5EF4-FFF2-40B4-BE49-F238E27FC236}">
                  <a16:creationId xmlns:a16="http://schemas.microsoft.com/office/drawing/2014/main" id="{37202401-8AF2-5534-D642-1B9474A6366E}"/>
                </a:ext>
              </a:extLst>
            </p:cNvPr>
            <p:cNvSpPr>
              <a:spLocks noChangeShapeType="1"/>
            </p:cNvSpPr>
            <p:nvPr/>
          </p:nvSpPr>
          <p:spPr bwMode="auto">
            <a:xfrm flipH="1">
              <a:off x="5672"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5" name="Line 596">
              <a:extLst>
                <a:ext uri="{FF2B5EF4-FFF2-40B4-BE49-F238E27FC236}">
                  <a16:creationId xmlns:a16="http://schemas.microsoft.com/office/drawing/2014/main" id="{987FFEFF-BB0B-7924-511B-66EE8FA95F8F}"/>
                </a:ext>
              </a:extLst>
            </p:cNvPr>
            <p:cNvSpPr>
              <a:spLocks noChangeShapeType="1"/>
            </p:cNvSpPr>
            <p:nvPr/>
          </p:nvSpPr>
          <p:spPr bwMode="auto">
            <a:xfrm>
              <a:off x="5669" y="13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6" name="Line 597">
              <a:extLst>
                <a:ext uri="{FF2B5EF4-FFF2-40B4-BE49-F238E27FC236}">
                  <a16:creationId xmlns:a16="http://schemas.microsoft.com/office/drawing/2014/main" id="{8593923B-1815-0DDF-6BDE-615EC3492397}"/>
                </a:ext>
              </a:extLst>
            </p:cNvPr>
            <p:cNvSpPr>
              <a:spLocks noChangeShapeType="1"/>
            </p:cNvSpPr>
            <p:nvPr/>
          </p:nvSpPr>
          <p:spPr bwMode="auto">
            <a:xfrm flipH="1">
              <a:off x="5655" y="13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7" name="Line 598">
              <a:extLst>
                <a:ext uri="{FF2B5EF4-FFF2-40B4-BE49-F238E27FC236}">
                  <a16:creationId xmlns:a16="http://schemas.microsoft.com/office/drawing/2014/main" id="{3C1804B2-1063-DC08-954F-BADDA48598D7}"/>
                </a:ext>
              </a:extLst>
            </p:cNvPr>
            <p:cNvSpPr>
              <a:spLocks noChangeShapeType="1"/>
            </p:cNvSpPr>
            <p:nvPr/>
          </p:nvSpPr>
          <p:spPr bwMode="auto">
            <a:xfrm>
              <a:off x="5649" y="13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8" name="Line 599">
              <a:extLst>
                <a:ext uri="{FF2B5EF4-FFF2-40B4-BE49-F238E27FC236}">
                  <a16:creationId xmlns:a16="http://schemas.microsoft.com/office/drawing/2014/main" id="{E50D1AFF-12F9-647E-A4CB-B5E9F2F1E6C2}"/>
                </a:ext>
              </a:extLst>
            </p:cNvPr>
            <p:cNvSpPr>
              <a:spLocks noChangeShapeType="1"/>
            </p:cNvSpPr>
            <p:nvPr/>
          </p:nvSpPr>
          <p:spPr bwMode="auto">
            <a:xfrm flipH="1">
              <a:off x="5634" y="13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29" name="Line 600">
              <a:extLst>
                <a:ext uri="{FF2B5EF4-FFF2-40B4-BE49-F238E27FC236}">
                  <a16:creationId xmlns:a16="http://schemas.microsoft.com/office/drawing/2014/main" id="{B3A2EC82-7252-CDA8-31B7-411259FF9CFF}"/>
                </a:ext>
              </a:extLst>
            </p:cNvPr>
            <p:cNvSpPr>
              <a:spLocks noChangeShapeType="1"/>
            </p:cNvSpPr>
            <p:nvPr/>
          </p:nvSpPr>
          <p:spPr bwMode="auto">
            <a:xfrm>
              <a:off x="5613"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0" name="Line 601">
              <a:extLst>
                <a:ext uri="{FF2B5EF4-FFF2-40B4-BE49-F238E27FC236}">
                  <a16:creationId xmlns:a16="http://schemas.microsoft.com/office/drawing/2014/main" id="{F9E24132-3570-400B-0E11-FB99AC1503C6}"/>
                </a:ext>
              </a:extLst>
            </p:cNvPr>
            <p:cNvSpPr>
              <a:spLocks noChangeShapeType="1"/>
            </p:cNvSpPr>
            <p:nvPr/>
          </p:nvSpPr>
          <p:spPr bwMode="auto">
            <a:xfrm flipH="1">
              <a:off x="5598"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1" name="Line 602">
              <a:extLst>
                <a:ext uri="{FF2B5EF4-FFF2-40B4-BE49-F238E27FC236}">
                  <a16:creationId xmlns:a16="http://schemas.microsoft.com/office/drawing/2014/main" id="{5C9E26BC-4B3D-F8A3-3772-FDBEEB93A3C5}"/>
                </a:ext>
              </a:extLst>
            </p:cNvPr>
            <p:cNvSpPr>
              <a:spLocks noChangeShapeType="1"/>
            </p:cNvSpPr>
            <p:nvPr/>
          </p:nvSpPr>
          <p:spPr bwMode="auto">
            <a:xfrm>
              <a:off x="5611"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2" name="Line 603">
              <a:extLst>
                <a:ext uri="{FF2B5EF4-FFF2-40B4-BE49-F238E27FC236}">
                  <a16:creationId xmlns:a16="http://schemas.microsoft.com/office/drawing/2014/main" id="{4F47526A-AD3E-7B82-E9D0-CFA706072499}"/>
                </a:ext>
              </a:extLst>
            </p:cNvPr>
            <p:cNvSpPr>
              <a:spLocks noChangeShapeType="1"/>
            </p:cNvSpPr>
            <p:nvPr/>
          </p:nvSpPr>
          <p:spPr bwMode="auto">
            <a:xfrm flipH="1">
              <a:off x="5596"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3" name="Line 604">
              <a:extLst>
                <a:ext uri="{FF2B5EF4-FFF2-40B4-BE49-F238E27FC236}">
                  <a16:creationId xmlns:a16="http://schemas.microsoft.com/office/drawing/2014/main" id="{360ABFB2-9450-428E-74D7-1176C9045FC5}"/>
                </a:ext>
              </a:extLst>
            </p:cNvPr>
            <p:cNvSpPr>
              <a:spLocks noChangeShapeType="1"/>
            </p:cNvSpPr>
            <p:nvPr/>
          </p:nvSpPr>
          <p:spPr bwMode="auto">
            <a:xfrm>
              <a:off x="5592"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4" name="Line 605">
              <a:extLst>
                <a:ext uri="{FF2B5EF4-FFF2-40B4-BE49-F238E27FC236}">
                  <a16:creationId xmlns:a16="http://schemas.microsoft.com/office/drawing/2014/main" id="{103871A3-317D-8FC0-1AB9-6D7DC6FF1EB3}"/>
                </a:ext>
              </a:extLst>
            </p:cNvPr>
            <p:cNvSpPr>
              <a:spLocks noChangeShapeType="1"/>
            </p:cNvSpPr>
            <p:nvPr/>
          </p:nvSpPr>
          <p:spPr bwMode="auto">
            <a:xfrm flipH="1">
              <a:off x="5580" y="1316"/>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5" name="Line 606">
              <a:extLst>
                <a:ext uri="{FF2B5EF4-FFF2-40B4-BE49-F238E27FC236}">
                  <a16:creationId xmlns:a16="http://schemas.microsoft.com/office/drawing/2014/main" id="{7840040C-FDC5-9829-00BA-8334933AA653}"/>
                </a:ext>
              </a:extLst>
            </p:cNvPr>
            <p:cNvSpPr>
              <a:spLocks noChangeShapeType="1"/>
            </p:cNvSpPr>
            <p:nvPr/>
          </p:nvSpPr>
          <p:spPr bwMode="auto">
            <a:xfrm>
              <a:off x="5588"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6" name="Line 607">
              <a:extLst>
                <a:ext uri="{FF2B5EF4-FFF2-40B4-BE49-F238E27FC236}">
                  <a16:creationId xmlns:a16="http://schemas.microsoft.com/office/drawing/2014/main" id="{14EAB5DA-4B06-6CDF-7C58-8542A72BBDD6}"/>
                </a:ext>
              </a:extLst>
            </p:cNvPr>
            <p:cNvSpPr>
              <a:spLocks noChangeShapeType="1"/>
            </p:cNvSpPr>
            <p:nvPr/>
          </p:nvSpPr>
          <p:spPr bwMode="auto">
            <a:xfrm flipH="1">
              <a:off x="5573"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7" name="Line 608">
              <a:extLst>
                <a:ext uri="{FF2B5EF4-FFF2-40B4-BE49-F238E27FC236}">
                  <a16:creationId xmlns:a16="http://schemas.microsoft.com/office/drawing/2014/main" id="{10133CDB-0088-6D04-9EA8-55E1C97E8AE5}"/>
                </a:ext>
              </a:extLst>
            </p:cNvPr>
            <p:cNvSpPr>
              <a:spLocks noChangeShapeType="1"/>
            </p:cNvSpPr>
            <p:nvPr/>
          </p:nvSpPr>
          <p:spPr bwMode="auto">
            <a:xfrm>
              <a:off x="5569"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8" name="Line 609">
              <a:extLst>
                <a:ext uri="{FF2B5EF4-FFF2-40B4-BE49-F238E27FC236}">
                  <a16:creationId xmlns:a16="http://schemas.microsoft.com/office/drawing/2014/main" id="{9E4554F1-2011-9BC6-416F-1C7DCB7C8F8D}"/>
                </a:ext>
              </a:extLst>
            </p:cNvPr>
            <p:cNvSpPr>
              <a:spLocks noChangeShapeType="1"/>
            </p:cNvSpPr>
            <p:nvPr/>
          </p:nvSpPr>
          <p:spPr bwMode="auto">
            <a:xfrm flipH="1">
              <a:off x="5555" y="131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39" name="Line 610">
              <a:extLst>
                <a:ext uri="{FF2B5EF4-FFF2-40B4-BE49-F238E27FC236}">
                  <a16:creationId xmlns:a16="http://schemas.microsoft.com/office/drawing/2014/main" id="{CB4A5D71-6F83-61B2-AB4D-E1458B78E32A}"/>
                </a:ext>
              </a:extLst>
            </p:cNvPr>
            <p:cNvSpPr>
              <a:spLocks noChangeShapeType="1"/>
            </p:cNvSpPr>
            <p:nvPr/>
          </p:nvSpPr>
          <p:spPr bwMode="auto">
            <a:xfrm>
              <a:off x="5567"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0" name="Line 611">
              <a:extLst>
                <a:ext uri="{FF2B5EF4-FFF2-40B4-BE49-F238E27FC236}">
                  <a16:creationId xmlns:a16="http://schemas.microsoft.com/office/drawing/2014/main" id="{7493AB87-56D2-28C9-54E1-BBFC4880148A}"/>
                </a:ext>
              </a:extLst>
            </p:cNvPr>
            <p:cNvSpPr>
              <a:spLocks noChangeShapeType="1"/>
            </p:cNvSpPr>
            <p:nvPr/>
          </p:nvSpPr>
          <p:spPr bwMode="auto">
            <a:xfrm flipH="1">
              <a:off x="5555" y="1316"/>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1" name="Line 612">
              <a:extLst>
                <a:ext uri="{FF2B5EF4-FFF2-40B4-BE49-F238E27FC236}">
                  <a16:creationId xmlns:a16="http://schemas.microsoft.com/office/drawing/2014/main" id="{BEA87E8B-9BE3-BDC3-5F3B-D798E67AFE03}"/>
                </a:ext>
              </a:extLst>
            </p:cNvPr>
            <p:cNvSpPr>
              <a:spLocks noChangeShapeType="1"/>
            </p:cNvSpPr>
            <p:nvPr/>
          </p:nvSpPr>
          <p:spPr bwMode="auto">
            <a:xfrm>
              <a:off x="5563"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2" name="Line 613">
              <a:extLst>
                <a:ext uri="{FF2B5EF4-FFF2-40B4-BE49-F238E27FC236}">
                  <a16:creationId xmlns:a16="http://schemas.microsoft.com/office/drawing/2014/main" id="{01F6BB04-1207-E65F-4AF6-61477BEC67E7}"/>
                </a:ext>
              </a:extLst>
            </p:cNvPr>
            <p:cNvSpPr>
              <a:spLocks noChangeShapeType="1"/>
            </p:cNvSpPr>
            <p:nvPr/>
          </p:nvSpPr>
          <p:spPr bwMode="auto">
            <a:xfrm flipH="1">
              <a:off x="5548"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3" name="Line 614">
              <a:extLst>
                <a:ext uri="{FF2B5EF4-FFF2-40B4-BE49-F238E27FC236}">
                  <a16:creationId xmlns:a16="http://schemas.microsoft.com/office/drawing/2014/main" id="{6F83EE5B-9E94-4789-E9DA-BE998E65CFCA}"/>
                </a:ext>
              </a:extLst>
            </p:cNvPr>
            <p:cNvSpPr>
              <a:spLocks noChangeShapeType="1"/>
            </p:cNvSpPr>
            <p:nvPr/>
          </p:nvSpPr>
          <p:spPr bwMode="auto">
            <a:xfrm>
              <a:off x="5544"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4" name="Line 615">
              <a:extLst>
                <a:ext uri="{FF2B5EF4-FFF2-40B4-BE49-F238E27FC236}">
                  <a16:creationId xmlns:a16="http://schemas.microsoft.com/office/drawing/2014/main" id="{AED4A944-68BC-DD43-00D6-A2A0EB7DF5CA}"/>
                </a:ext>
              </a:extLst>
            </p:cNvPr>
            <p:cNvSpPr>
              <a:spLocks noChangeShapeType="1"/>
            </p:cNvSpPr>
            <p:nvPr/>
          </p:nvSpPr>
          <p:spPr bwMode="auto">
            <a:xfrm flipH="1">
              <a:off x="5530" y="131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5" name="Line 616">
              <a:extLst>
                <a:ext uri="{FF2B5EF4-FFF2-40B4-BE49-F238E27FC236}">
                  <a16:creationId xmlns:a16="http://schemas.microsoft.com/office/drawing/2014/main" id="{8A75F3F4-B88C-5261-4136-0ACE01880E3B}"/>
                </a:ext>
              </a:extLst>
            </p:cNvPr>
            <p:cNvSpPr>
              <a:spLocks noChangeShapeType="1"/>
            </p:cNvSpPr>
            <p:nvPr/>
          </p:nvSpPr>
          <p:spPr bwMode="auto">
            <a:xfrm>
              <a:off x="5530"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6" name="Line 617">
              <a:extLst>
                <a:ext uri="{FF2B5EF4-FFF2-40B4-BE49-F238E27FC236}">
                  <a16:creationId xmlns:a16="http://schemas.microsoft.com/office/drawing/2014/main" id="{89397B97-A8CD-AFCA-75C3-C579E2C4612B}"/>
                </a:ext>
              </a:extLst>
            </p:cNvPr>
            <p:cNvSpPr>
              <a:spLocks noChangeShapeType="1"/>
            </p:cNvSpPr>
            <p:nvPr/>
          </p:nvSpPr>
          <p:spPr bwMode="auto">
            <a:xfrm flipH="1">
              <a:off x="5515" y="131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7" name="Line 618">
              <a:extLst>
                <a:ext uri="{FF2B5EF4-FFF2-40B4-BE49-F238E27FC236}">
                  <a16:creationId xmlns:a16="http://schemas.microsoft.com/office/drawing/2014/main" id="{D3843B32-E767-21D2-5D95-852C97F291AF}"/>
                </a:ext>
              </a:extLst>
            </p:cNvPr>
            <p:cNvSpPr>
              <a:spLocks noChangeShapeType="1"/>
            </p:cNvSpPr>
            <p:nvPr/>
          </p:nvSpPr>
          <p:spPr bwMode="auto">
            <a:xfrm>
              <a:off x="5525"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8" name="Line 619">
              <a:extLst>
                <a:ext uri="{FF2B5EF4-FFF2-40B4-BE49-F238E27FC236}">
                  <a16:creationId xmlns:a16="http://schemas.microsoft.com/office/drawing/2014/main" id="{DF66D8BC-A37E-9E62-4D1D-1BEEEFA8AAFE}"/>
                </a:ext>
              </a:extLst>
            </p:cNvPr>
            <p:cNvSpPr>
              <a:spLocks noChangeShapeType="1"/>
            </p:cNvSpPr>
            <p:nvPr/>
          </p:nvSpPr>
          <p:spPr bwMode="auto">
            <a:xfrm flipH="1">
              <a:off x="5511" y="131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49" name="Line 620">
              <a:extLst>
                <a:ext uri="{FF2B5EF4-FFF2-40B4-BE49-F238E27FC236}">
                  <a16:creationId xmlns:a16="http://schemas.microsoft.com/office/drawing/2014/main" id="{A7F786BA-289B-0DCC-159D-8B45D131C5AB}"/>
                </a:ext>
              </a:extLst>
            </p:cNvPr>
            <p:cNvSpPr>
              <a:spLocks noChangeShapeType="1"/>
            </p:cNvSpPr>
            <p:nvPr/>
          </p:nvSpPr>
          <p:spPr bwMode="auto">
            <a:xfrm>
              <a:off x="5515"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0" name="Line 621">
              <a:extLst>
                <a:ext uri="{FF2B5EF4-FFF2-40B4-BE49-F238E27FC236}">
                  <a16:creationId xmlns:a16="http://schemas.microsoft.com/office/drawing/2014/main" id="{47B3C1FA-4D1C-C688-D75B-E85EB5EAD4EC}"/>
                </a:ext>
              </a:extLst>
            </p:cNvPr>
            <p:cNvSpPr>
              <a:spLocks noChangeShapeType="1"/>
            </p:cNvSpPr>
            <p:nvPr/>
          </p:nvSpPr>
          <p:spPr bwMode="auto">
            <a:xfrm flipH="1">
              <a:off x="5500"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1" name="Line 622">
              <a:extLst>
                <a:ext uri="{FF2B5EF4-FFF2-40B4-BE49-F238E27FC236}">
                  <a16:creationId xmlns:a16="http://schemas.microsoft.com/office/drawing/2014/main" id="{617D4116-A7D7-C77E-69F3-6AC2C8069A0C}"/>
                </a:ext>
              </a:extLst>
            </p:cNvPr>
            <p:cNvSpPr>
              <a:spLocks noChangeShapeType="1"/>
            </p:cNvSpPr>
            <p:nvPr/>
          </p:nvSpPr>
          <p:spPr bwMode="auto">
            <a:xfrm>
              <a:off x="5509" y="129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2" name="Line 623">
              <a:extLst>
                <a:ext uri="{FF2B5EF4-FFF2-40B4-BE49-F238E27FC236}">
                  <a16:creationId xmlns:a16="http://schemas.microsoft.com/office/drawing/2014/main" id="{D99E64C2-392B-2964-DC0F-F7F74FB7EA3C}"/>
                </a:ext>
              </a:extLst>
            </p:cNvPr>
            <p:cNvSpPr>
              <a:spLocks noChangeShapeType="1"/>
            </p:cNvSpPr>
            <p:nvPr/>
          </p:nvSpPr>
          <p:spPr bwMode="auto">
            <a:xfrm flipH="1">
              <a:off x="5494" y="130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3" name="Line 624">
              <a:extLst>
                <a:ext uri="{FF2B5EF4-FFF2-40B4-BE49-F238E27FC236}">
                  <a16:creationId xmlns:a16="http://schemas.microsoft.com/office/drawing/2014/main" id="{EF9F30D6-ADEB-4517-1475-7D640BEE1FFA}"/>
                </a:ext>
              </a:extLst>
            </p:cNvPr>
            <p:cNvSpPr>
              <a:spLocks noChangeShapeType="1"/>
            </p:cNvSpPr>
            <p:nvPr/>
          </p:nvSpPr>
          <p:spPr bwMode="auto">
            <a:xfrm>
              <a:off x="5492" y="128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4" name="Line 625">
              <a:extLst>
                <a:ext uri="{FF2B5EF4-FFF2-40B4-BE49-F238E27FC236}">
                  <a16:creationId xmlns:a16="http://schemas.microsoft.com/office/drawing/2014/main" id="{D38E02A0-0FC0-D74E-5D98-FD304A7EF2BD}"/>
                </a:ext>
              </a:extLst>
            </p:cNvPr>
            <p:cNvSpPr>
              <a:spLocks noChangeShapeType="1"/>
            </p:cNvSpPr>
            <p:nvPr/>
          </p:nvSpPr>
          <p:spPr bwMode="auto">
            <a:xfrm flipH="1">
              <a:off x="5477" y="1294"/>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5" name="Line 626">
              <a:extLst>
                <a:ext uri="{FF2B5EF4-FFF2-40B4-BE49-F238E27FC236}">
                  <a16:creationId xmlns:a16="http://schemas.microsoft.com/office/drawing/2014/main" id="{0DAAB718-EDFE-16DC-932A-C1E9EDC80E64}"/>
                </a:ext>
              </a:extLst>
            </p:cNvPr>
            <p:cNvSpPr>
              <a:spLocks noChangeShapeType="1"/>
            </p:cNvSpPr>
            <p:nvPr/>
          </p:nvSpPr>
          <p:spPr bwMode="auto">
            <a:xfrm>
              <a:off x="5488" y="128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6" name="Line 627">
              <a:extLst>
                <a:ext uri="{FF2B5EF4-FFF2-40B4-BE49-F238E27FC236}">
                  <a16:creationId xmlns:a16="http://schemas.microsoft.com/office/drawing/2014/main" id="{7590D163-56D0-5EB7-5AAA-54BF98FF1ADA}"/>
                </a:ext>
              </a:extLst>
            </p:cNvPr>
            <p:cNvSpPr>
              <a:spLocks noChangeShapeType="1"/>
            </p:cNvSpPr>
            <p:nvPr/>
          </p:nvSpPr>
          <p:spPr bwMode="auto">
            <a:xfrm flipH="1">
              <a:off x="5473" y="129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7" name="Line 628">
              <a:extLst>
                <a:ext uri="{FF2B5EF4-FFF2-40B4-BE49-F238E27FC236}">
                  <a16:creationId xmlns:a16="http://schemas.microsoft.com/office/drawing/2014/main" id="{6BC6A8CA-2806-450B-5AD3-A0EE4BA700BF}"/>
                </a:ext>
              </a:extLst>
            </p:cNvPr>
            <p:cNvSpPr>
              <a:spLocks noChangeShapeType="1"/>
            </p:cNvSpPr>
            <p:nvPr/>
          </p:nvSpPr>
          <p:spPr bwMode="auto">
            <a:xfrm>
              <a:off x="5477"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8" name="Line 629">
              <a:extLst>
                <a:ext uri="{FF2B5EF4-FFF2-40B4-BE49-F238E27FC236}">
                  <a16:creationId xmlns:a16="http://schemas.microsoft.com/office/drawing/2014/main" id="{93BAF0CE-CDB5-77A1-0E62-C6C0E19F212D}"/>
                </a:ext>
              </a:extLst>
            </p:cNvPr>
            <p:cNvSpPr>
              <a:spLocks noChangeShapeType="1"/>
            </p:cNvSpPr>
            <p:nvPr/>
          </p:nvSpPr>
          <p:spPr bwMode="auto">
            <a:xfrm flipH="1">
              <a:off x="5463"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59" name="Line 630">
              <a:extLst>
                <a:ext uri="{FF2B5EF4-FFF2-40B4-BE49-F238E27FC236}">
                  <a16:creationId xmlns:a16="http://schemas.microsoft.com/office/drawing/2014/main" id="{B8F4F5F7-853F-91D1-DB9E-92B145D47CE7}"/>
                </a:ext>
              </a:extLst>
            </p:cNvPr>
            <p:cNvSpPr>
              <a:spLocks noChangeShapeType="1"/>
            </p:cNvSpPr>
            <p:nvPr/>
          </p:nvSpPr>
          <p:spPr bwMode="auto">
            <a:xfrm>
              <a:off x="5454"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0" name="Line 631">
              <a:extLst>
                <a:ext uri="{FF2B5EF4-FFF2-40B4-BE49-F238E27FC236}">
                  <a16:creationId xmlns:a16="http://schemas.microsoft.com/office/drawing/2014/main" id="{7F93728D-EA7D-C4FE-6B34-03AFB1275C9F}"/>
                </a:ext>
              </a:extLst>
            </p:cNvPr>
            <p:cNvSpPr>
              <a:spLocks noChangeShapeType="1"/>
            </p:cNvSpPr>
            <p:nvPr/>
          </p:nvSpPr>
          <p:spPr bwMode="auto">
            <a:xfrm flipH="1">
              <a:off x="5440"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1" name="Line 632">
              <a:extLst>
                <a:ext uri="{FF2B5EF4-FFF2-40B4-BE49-F238E27FC236}">
                  <a16:creationId xmlns:a16="http://schemas.microsoft.com/office/drawing/2014/main" id="{426BCECE-3663-E9D9-35EF-9142D5D042D8}"/>
                </a:ext>
              </a:extLst>
            </p:cNvPr>
            <p:cNvSpPr>
              <a:spLocks noChangeShapeType="1"/>
            </p:cNvSpPr>
            <p:nvPr/>
          </p:nvSpPr>
          <p:spPr bwMode="auto">
            <a:xfrm>
              <a:off x="5444"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2" name="Line 633">
              <a:extLst>
                <a:ext uri="{FF2B5EF4-FFF2-40B4-BE49-F238E27FC236}">
                  <a16:creationId xmlns:a16="http://schemas.microsoft.com/office/drawing/2014/main" id="{17C19BA4-A62C-579B-076D-AD5730DC39A6}"/>
                </a:ext>
              </a:extLst>
            </p:cNvPr>
            <p:cNvSpPr>
              <a:spLocks noChangeShapeType="1"/>
            </p:cNvSpPr>
            <p:nvPr/>
          </p:nvSpPr>
          <p:spPr bwMode="auto">
            <a:xfrm flipH="1">
              <a:off x="5429" y="129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3" name="Line 634">
              <a:extLst>
                <a:ext uri="{FF2B5EF4-FFF2-40B4-BE49-F238E27FC236}">
                  <a16:creationId xmlns:a16="http://schemas.microsoft.com/office/drawing/2014/main" id="{0C0B9C3D-7177-E2A2-4D79-DA5709956222}"/>
                </a:ext>
              </a:extLst>
            </p:cNvPr>
            <p:cNvSpPr>
              <a:spLocks noChangeShapeType="1"/>
            </p:cNvSpPr>
            <p:nvPr/>
          </p:nvSpPr>
          <p:spPr bwMode="auto">
            <a:xfrm>
              <a:off x="5436"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4" name="Line 635">
              <a:extLst>
                <a:ext uri="{FF2B5EF4-FFF2-40B4-BE49-F238E27FC236}">
                  <a16:creationId xmlns:a16="http://schemas.microsoft.com/office/drawing/2014/main" id="{5849BADF-44B5-113C-EE98-D3B550E1B979}"/>
                </a:ext>
              </a:extLst>
            </p:cNvPr>
            <p:cNvSpPr>
              <a:spLocks noChangeShapeType="1"/>
            </p:cNvSpPr>
            <p:nvPr/>
          </p:nvSpPr>
          <p:spPr bwMode="auto">
            <a:xfrm flipH="1">
              <a:off x="5423" y="1290"/>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5" name="Line 636">
              <a:extLst>
                <a:ext uri="{FF2B5EF4-FFF2-40B4-BE49-F238E27FC236}">
                  <a16:creationId xmlns:a16="http://schemas.microsoft.com/office/drawing/2014/main" id="{16ECCED8-6211-6CE1-9D24-35C3330218BF}"/>
                </a:ext>
              </a:extLst>
            </p:cNvPr>
            <p:cNvSpPr>
              <a:spLocks noChangeShapeType="1"/>
            </p:cNvSpPr>
            <p:nvPr/>
          </p:nvSpPr>
          <p:spPr bwMode="auto">
            <a:xfrm>
              <a:off x="5436"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6" name="Line 637">
              <a:extLst>
                <a:ext uri="{FF2B5EF4-FFF2-40B4-BE49-F238E27FC236}">
                  <a16:creationId xmlns:a16="http://schemas.microsoft.com/office/drawing/2014/main" id="{F31CC6C6-6CA0-F388-7BAC-21C347027606}"/>
                </a:ext>
              </a:extLst>
            </p:cNvPr>
            <p:cNvSpPr>
              <a:spLocks noChangeShapeType="1"/>
            </p:cNvSpPr>
            <p:nvPr/>
          </p:nvSpPr>
          <p:spPr bwMode="auto">
            <a:xfrm flipH="1">
              <a:off x="5421" y="1290"/>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7" name="Line 638">
              <a:extLst>
                <a:ext uri="{FF2B5EF4-FFF2-40B4-BE49-F238E27FC236}">
                  <a16:creationId xmlns:a16="http://schemas.microsoft.com/office/drawing/2014/main" id="{9E278E96-718D-7516-44B9-DB17ECF4A51F}"/>
                </a:ext>
              </a:extLst>
            </p:cNvPr>
            <p:cNvSpPr>
              <a:spLocks noChangeShapeType="1"/>
            </p:cNvSpPr>
            <p:nvPr/>
          </p:nvSpPr>
          <p:spPr bwMode="auto">
            <a:xfrm>
              <a:off x="5429"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8" name="Line 639">
              <a:extLst>
                <a:ext uri="{FF2B5EF4-FFF2-40B4-BE49-F238E27FC236}">
                  <a16:creationId xmlns:a16="http://schemas.microsoft.com/office/drawing/2014/main" id="{E4ED5086-7918-7389-B609-E8B409F88749}"/>
                </a:ext>
              </a:extLst>
            </p:cNvPr>
            <p:cNvSpPr>
              <a:spLocks noChangeShapeType="1"/>
            </p:cNvSpPr>
            <p:nvPr/>
          </p:nvSpPr>
          <p:spPr bwMode="auto">
            <a:xfrm flipH="1">
              <a:off x="5415"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69" name="Line 640">
              <a:extLst>
                <a:ext uri="{FF2B5EF4-FFF2-40B4-BE49-F238E27FC236}">
                  <a16:creationId xmlns:a16="http://schemas.microsoft.com/office/drawing/2014/main" id="{0025FA27-EAEB-8D18-5FCE-46BE30E566EF}"/>
                </a:ext>
              </a:extLst>
            </p:cNvPr>
            <p:cNvSpPr>
              <a:spLocks noChangeShapeType="1"/>
            </p:cNvSpPr>
            <p:nvPr/>
          </p:nvSpPr>
          <p:spPr bwMode="auto">
            <a:xfrm>
              <a:off x="5408"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0" name="Line 641">
              <a:extLst>
                <a:ext uri="{FF2B5EF4-FFF2-40B4-BE49-F238E27FC236}">
                  <a16:creationId xmlns:a16="http://schemas.microsoft.com/office/drawing/2014/main" id="{DC54CF1C-BDEB-59CA-FFF3-229D4D1E5FE1}"/>
                </a:ext>
              </a:extLst>
            </p:cNvPr>
            <p:cNvSpPr>
              <a:spLocks noChangeShapeType="1"/>
            </p:cNvSpPr>
            <p:nvPr/>
          </p:nvSpPr>
          <p:spPr bwMode="auto">
            <a:xfrm flipH="1">
              <a:off x="5394"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1" name="Line 642">
              <a:extLst>
                <a:ext uri="{FF2B5EF4-FFF2-40B4-BE49-F238E27FC236}">
                  <a16:creationId xmlns:a16="http://schemas.microsoft.com/office/drawing/2014/main" id="{759718E0-9133-8FBE-213C-7F680C486B9A}"/>
                </a:ext>
              </a:extLst>
            </p:cNvPr>
            <p:cNvSpPr>
              <a:spLocks noChangeShapeType="1"/>
            </p:cNvSpPr>
            <p:nvPr/>
          </p:nvSpPr>
          <p:spPr bwMode="auto">
            <a:xfrm>
              <a:off x="5396"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2" name="Line 643">
              <a:extLst>
                <a:ext uri="{FF2B5EF4-FFF2-40B4-BE49-F238E27FC236}">
                  <a16:creationId xmlns:a16="http://schemas.microsoft.com/office/drawing/2014/main" id="{833AD8B9-F7B7-7CFD-BDF6-C64BE7E960E1}"/>
                </a:ext>
              </a:extLst>
            </p:cNvPr>
            <p:cNvSpPr>
              <a:spLocks noChangeShapeType="1"/>
            </p:cNvSpPr>
            <p:nvPr/>
          </p:nvSpPr>
          <p:spPr bwMode="auto">
            <a:xfrm flipH="1">
              <a:off x="5381" y="129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3" name="Line 644">
              <a:extLst>
                <a:ext uri="{FF2B5EF4-FFF2-40B4-BE49-F238E27FC236}">
                  <a16:creationId xmlns:a16="http://schemas.microsoft.com/office/drawing/2014/main" id="{2000D565-1FB9-5EAF-9F09-F9F0030E41C0}"/>
                </a:ext>
              </a:extLst>
            </p:cNvPr>
            <p:cNvSpPr>
              <a:spLocks noChangeShapeType="1"/>
            </p:cNvSpPr>
            <p:nvPr/>
          </p:nvSpPr>
          <p:spPr bwMode="auto">
            <a:xfrm>
              <a:off x="5379"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4" name="Line 645">
              <a:extLst>
                <a:ext uri="{FF2B5EF4-FFF2-40B4-BE49-F238E27FC236}">
                  <a16:creationId xmlns:a16="http://schemas.microsoft.com/office/drawing/2014/main" id="{B85482AB-4256-707F-F81E-F7D88713A828}"/>
                </a:ext>
              </a:extLst>
            </p:cNvPr>
            <p:cNvSpPr>
              <a:spLocks noChangeShapeType="1"/>
            </p:cNvSpPr>
            <p:nvPr/>
          </p:nvSpPr>
          <p:spPr bwMode="auto">
            <a:xfrm flipH="1">
              <a:off x="5365"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5" name="Line 646">
              <a:extLst>
                <a:ext uri="{FF2B5EF4-FFF2-40B4-BE49-F238E27FC236}">
                  <a16:creationId xmlns:a16="http://schemas.microsoft.com/office/drawing/2014/main" id="{CFCD6433-0633-B12F-6836-7759F15C51EA}"/>
                </a:ext>
              </a:extLst>
            </p:cNvPr>
            <p:cNvSpPr>
              <a:spLocks noChangeShapeType="1"/>
            </p:cNvSpPr>
            <p:nvPr/>
          </p:nvSpPr>
          <p:spPr bwMode="auto">
            <a:xfrm>
              <a:off x="5369"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6" name="Line 647">
              <a:extLst>
                <a:ext uri="{FF2B5EF4-FFF2-40B4-BE49-F238E27FC236}">
                  <a16:creationId xmlns:a16="http://schemas.microsoft.com/office/drawing/2014/main" id="{438FCEC2-8B55-6FD5-F813-0B630C0DD16B}"/>
                </a:ext>
              </a:extLst>
            </p:cNvPr>
            <p:cNvSpPr>
              <a:spLocks noChangeShapeType="1"/>
            </p:cNvSpPr>
            <p:nvPr/>
          </p:nvSpPr>
          <p:spPr bwMode="auto">
            <a:xfrm flipH="1">
              <a:off x="5354"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7" name="Line 648">
              <a:extLst>
                <a:ext uri="{FF2B5EF4-FFF2-40B4-BE49-F238E27FC236}">
                  <a16:creationId xmlns:a16="http://schemas.microsoft.com/office/drawing/2014/main" id="{B108481F-7B37-0F48-A764-E5AFBD0CDB32}"/>
                </a:ext>
              </a:extLst>
            </p:cNvPr>
            <p:cNvSpPr>
              <a:spLocks noChangeShapeType="1"/>
            </p:cNvSpPr>
            <p:nvPr/>
          </p:nvSpPr>
          <p:spPr bwMode="auto">
            <a:xfrm>
              <a:off x="5356" y="12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8" name="Line 649">
              <a:extLst>
                <a:ext uri="{FF2B5EF4-FFF2-40B4-BE49-F238E27FC236}">
                  <a16:creationId xmlns:a16="http://schemas.microsoft.com/office/drawing/2014/main" id="{7E299242-46F8-2F51-7D3B-1892D8AB463D}"/>
                </a:ext>
              </a:extLst>
            </p:cNvPr>
            <p:cNvSpPr>
              <a:spLocks noChangeShapeType="1"/>
            </p:cNvSpPr>
            <p:nvPr/>
          </p:nvSpPr>
          <p:spPr bwMode="auto">
            <a:xfrm flipH="1">
              <a:off x="5342" y="127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79" name="Line 650">
              <a:extLst>
                <a:ext uri="{FF2B5EF4-FFF2-40B4-BE49-F238E27FC236}">
                  <a16:creationId xmlns:a16="http://schemas.microsoft.com/office/drawing/2014/main" id="{380646A1-A61C-40DC-287F-74980EBAEA84}"/>
                </a:ext>
              </a:extLst>
            </p:cNvPr>
            <p:cNvSpPr>
              <a:spLocks noChangeShapeType="1"/>
            </p:cNvSpPr>
            <p:nvPr/>
          </p:nvSpPr>
          <p:spPr bwMode="auto">
            <a:xfrm>
              <a:off x="5277" y="123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0" name="Line 651">
              <a:extLst>
                <a:ext uri="{FF2B5EF4-FFF2-40B4-BE49-F238E27FC236}">
                  <a16:creationId xmlns:a16="http://schemas.microsoft.com/office/drawing/2014/main" id="{887203FC-129F-57DD-1E16-675CE0909943}"/>
                </a:ext>
              </a:extLst>
            </p:cNvPr>
            <p:cNvSpPr>
              <a:spLocks noChangeShapeType="1"/>
            </p:cNvSpPr>
            <p:nvPr/>
          </p:nvSpPr>
          <p:spPr bwMode="auto">
            <a:xfrm flipH="1">
              <a:off x="5262" y="125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1" name="Line 652">
              <a:extLst>
                <a:ext uri="{FF2B5EF4-FFF2-40B4-BE49-F238E27FC236}">
                  <a16:creationId xmlns:a16="http://schemas.microsoft.com/office/drawing/2014/main" id="{17FFE496-E461-A0EE-522F-E9D861F2D734}"/>
                </a:ext>
              </a:extLst>
            </p:cNvPr>
            <p:cNvSpPr>
              <a:spLocks noChangeShapeType="1"/>
            </p:cNvSpPr>
            <p:nvPr/>
          </p:nvSpPr>
          <p:spPr bwMode="auto">
            <a:xfrm>
              <a:off x="5112" y="1192"/>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2" name="Line 653">
              <a:extLst>
                <a:ext uri="{FF2B5EF4-FFF2-40B4-BE49-F238E27FC236}">
                  <a16:creationId xmlns:a16="http://schemas.microsoft.com/office/drawing/2014/main" id="{B93CF2F6-CF07-3377-9644-67FEEE19A967}"/>
                </a:ext>
              </a:extLst>
            </p:cNvPr>
            <p:cNvSpPr>
              <a:spLocks noChangeShapeType="1"/>
            </p:cNvSpPr>
            <p:nvPr/>
          </p:nvSpPr>
          <p:spPr bwMode="auto">
            <a:xfrm flipH="1">
              <a:off x="5097" y="1206"/>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3" name="Line 654">
              <a:extLst>
                <a:ext uri="{FF2B5EF4-FFF2-40B4-BE49-F238E27FC236}">
                  <a16:creationId xmlns:a16="http://schemas.microsoft.com/office/drawing/2014/main" id="{FD7C6C1B-11B4-17B5-274F-B2339B86E55F}"/>
                </a:ext>
              </a:extLst>
            </p:cNvPr>
            <p:cNvSpPr>
              <a:spLocks noChangeShapeType="1"/>
            </p:cNvSpPr>
            <p:nvPr/>
          </p:nvSpPr>
          <p:spPr bwMode="auto">
            <a:xfrm>
              <a:off x="4757" y="1103"/>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4" name="Line 655">
              <a:extLst>
                <a:ext uri="{FF2B5EF4-FFF2-40B4-BE49-F238E27FC236}">
                  <a16:creationId xmlns:a16="http://schemas.microsoft.com/office/drawing/2014/main" id="{0272606F-4EA9-CCD2-B782-84A035B1763F}"/>
                </a:ext>
              </a:extLst>
            </p:cNvPr>
            <p:cNvSpPr>
              <a:spLocks noChangeShapeType="1"/>
            </p:cNvSpPr>
            <p:nvPr/>
          </p:nvSpPr>
          <p:spPr bwMode="auto">
            <a:xfrm flipH="1">
              <a:off x="4742" y="1117"/>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5" name="Line 656">
              <a:extLst>
                <a:ext uri="{FF2B5EF4-FFF2-40B4-BE49-F238E27FC236}">
                  <a16:creationId xmlns:a16="http://schemas.microsoft.com/office/drawing/2014/main" id="{7179A10F-1AC5-F2A6-9730-E6947F104BD6}"/>
                </a:ext>
              </a:extLst>
            </p:cNvPr>
            <p:cNvSpPr>
              <a:spLocks noChangeShapeType="1"/>
            </p:cNvSpPr>
            <p:nvPr/>
          </p:nvSpPr>
          <p:spPr bwMode="auto">
            <a:xfrm>
              <a:off x="4753" y="1103"/>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6" name="Line 657">
              <a:extLst>
                <a:ext uri="{FF2B5EF4-FFF2-40B4-BE49-F238E27FC236}">
                  <a16:creationId xmlns:a16="http://schemas.microsoft.com/office/drawing/2014/main" id="{A70865FB-D547-8AAB-1AF1-B374A925D700}"/>
                </a:ext>
              </a:extLst>
            </p:cNvPr>
            <p:cNvSpPr>
              <a:spLocks noChangeShapeType="1"/>
            </p:cNvSpPr>
            <p:nvPr/>
          </p:nvSpPr>
          <p:spPr bwMode="auto">
            <a:xfrm flipH="1">
              <a:off x="4738" y="1117"/>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7" name="Line 658">
              <a:extLst>
                <a:ext uri="{FF2B5EF4-FFF2-40B4-BE49-F238E27FC236}">
                  <a16:creationId xmlns:a16="http://schemas.microsoft.com/office/drawing/2014/main" id="{0726263D-C020-7848-113E-CF8D751F1B03}"/>
                </a:ext>
              </a:extLst>
            </p:cNvPr>
            <p:cNvSpPr>
              <a:spLocks noChangeShapeType="1"/>
            </p:cNvSpPr>
            <p:nvPr/>
          </p:nvSpPr>
          <p:spPr bwMode="auto">
            <a:xfrm>
              <a:off x="4310" y="1039"/>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8" name="Line 659">
              <a:extLst>
                <a:ext uri="{FF2B5EF4-FFF2-40B4-BE49-F238E27FC236}">
                  <a16:creationId xmlns:a16="http://schemas.microsoft.com/office/drawing/2014/main" id="{29FBCE26-36AE-C04A-6EAA-3A580DEEA300}"/>
                </a:ext>
              </a:extLst>
            </p:cNvPr>
            <p:cNvSpPr>
              <a:spLocks noChangeShapeType="1"/>
            </p:cNvSpPr>
            <p:nvPr/>
          </p:nvSpPr>
          <p:spPr bwMode="auto">
            <a:xfrm flipH="1">
              <a:off x="4297" y="1053"/>
              <a:ext cx="2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89" name="Line 660">
              <a:extLst>
                <a:ext uri="{FF2B5EF4-FFF2-40B4-BE49-F238E27FC236}">
                  <a16:creationId xmlns:a16="http://schemas.microsoft.com/office/drawing/2014/main" id="{7E824911-5517-B6BB-6BCF-4AFEFEACA9BE}"/>
                </a:ext>
              </a:extLst>
            </p:cNvPr>
            <p:cNvSpPr>
              <a:spLocks noChangeShapeType="1"/>
            </p:cNvSpPr>
            <p:nvPr/>
          </p:nvSpPr>
          <p:spPr bwMode="auto">
            <a:xfrm>
              <a:off x="5392"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90" name="Line 661">
              <a:extLst>
                <a:ext uri="{FF2B5EF4-FFF2-40B4-BE49-F238E27FC236}">
                  <a16:creationId xmlns:a16="http://schemas.microsoft.com/office/drawing/2014/main" id="{9D4E8C8C-0FE9-46BF-86B3-3E5615EAD8BF}"/>
                </a:ext>
              </a:extLst>
            </p:cNvPr>
            <p:cNvSpPr>
              <a:spLocks noChangeShapeType="1"/>
            </p:cNvSpPr>
            <p:nvPr/>
          </p:nvSpPr>
          <p:spPr bwMode="auto">
            <a:xfrm flipH="1">
              <a:off x="5377"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91" name="Line 662">
              <a:extLst>
                <a:ext uri="{FF2B5EF4-FFF2-40B4-BE49-F238E27FC236}">
                  <a16:creationId xmlns:a16="http://schemas.microsoft.com/office/drawing/2014/main" id="{07F47A82-D0D5-2252-8619-9D5D811180B3}"/>
                </a:ext>
              </a:extLst>
            </p:cNvPr>
            <p:cNvSpPr>
              <a:spLocks noChangeShapeType="1"/>
            </p:cNvSpPr>
            <p:nvPr/>
          </p:nvSpPr>
          <p:spPr bwMode="auto">
            <a:xfrm>
              <a:off x="5463"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92" name="Line 663">
              <a:extLst>
                <a:ext uri="{FF2B5EF4-FFF2-40B4-BE49-F238E27FC236}">
                  <a16:creationId xmlns:a16="http://schemas.microsoft.com/office/drawing/2014/main" id="{418ABE58-491C-B2CE-848A-B91F4616F8C0}"/>
                </a:ext>
              </a:extLst>
            </p:cNvPr>
            <p:cNvSpPr>
              <a:spLocks noChangeShapeType="1"/>
            </p:cNvSpPr>
            <p:nvPr/>
          </p:nvSpPr>
          <p:spPr bwMode="auto">
            <a:xfrm flipH="1">
              <a:off x="5448" y="1290"/>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93" name="Line 664">
              <a:extLst>
                <a:ext uri="{FF2B5EF4-FFF2-40B4-BE49-F238E27FC236}">
                  <a16:creationId xmlns:a16="http://schemas.microsoft.com/office/drawing/2014/main" id="{5939C55A-4A96-ED01-2880-927A98D1C4DC}"/>
                </a:ext>
              </a:extLst>
            </p:cNvPr>
            <p:cNvSpPr>
              <a:spLocks noChangeShapeType="1"/>
            </p:cNvSpPr>
            <p:nvPr/>
          </p:nvSpPr>
          <p:spPr bwMode="auto">
            <a:xfrm>
              <a:off x="6179"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94" name="Line 665">
              <a:extLst>
                <a:ext uri="{FF2B5EF4-FFF2-40B4-BE49-F238E27FC236}">
                  <a16:creationId xmlns:a16="http://schemas.microsoft.com/office/drawing/2014/main" id="{0EADBED2-864B-DEE0-A375-7F7BB53E9B30}"/>
                </a:ext>
              </a:extLst>
            </p:cNvPr>
            <p:cNvSpPr>
              <a:spLocks noChangeShapeType="1"/>
            </p:cNvSpPr>
            <p:nvPr/>
          </p:nvSpPr>
          <p:spPr bwMode="auto">
            <a:xfrm flipH="1">
              <a:off x="6164"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grpSp>
      <p:grpSp>
        <p:nvGrpSpPr>
          <p:cNvPr id="1795" name="Group 668">
            <a:extLst>
              <a:ext uri="{FF2B5EF4-FFF2-40B4-BE49-F238E27FC236}">
                <a16:creationId xmlns:a16="http://schemas.microsoft.com/office/drawing/2014/main" id="{75F290A7-C6C1-65FB-6EEA-0B29613BA99E}"/>
              </a:ext>
            </a:extLst>
          </p:cNvPr>
          <p:cNvGrpSpPr>
            <a:grpSpLocks noChangeAspect="1"/>
          </p:cNvGrpSpPr>
          <p:nvPr/>
        </p:nvGrpSpPr>
        <p:grpSpPr bwMode="auto">
          <a:xfrm>
            <a:off x="717312" y="1326790"/>
            <a:ext cx="3550382" cy="725060"/>
            <a:chOff x="4267" y="1045"/>
            <a:chExt cx="2836" cy="477"/>
          </a:xfrm>
        </p:grpSpPr>
        <p:grpSp>
          <p:nvGrpSpPr>
            <p:cNvPr id="1796" name="Group 869">
              <a:extLst>
                <a:ext uri="{FF2B5EF4-FFF2-40B4-BE49-F238E27FC236}">
                  <a16:creationId xmlns:a16="http://schemas.microsoft.com/office/drawing/2014/main" id="{8B8FF23E-2339-197B-6737-048B78D21A00}"/>
                </a:ext>
              </a:extLst>
            </p:cNvPr>
            <p:cNvGrpSpPr>
              <a:grpSpLocks/>
            </p:cNvGrpSpPr>
            <p:nvPr/>
          </p:nvGrpSpPr>
          <p:grpSpPr bwMode="auto">
            <a:xfrm>
              <a:off x="4267" y="1045"/>
              <a:ext cx="2836" cy="477"/>
              <a:chOff x="4267" y="1045"/>
              <a:chExt cx="2836" cy="477"/>
            </a:xfrm>
          </p:grpSpPr>
          <p:sp>
            <p:nvSpPr>
              <p:cNvPr id="1813" name="Freeform 670">
                <a:extLst>
                  <a:ext uri="{FF2B5EF4-FFF2-40B4-BE49-F238E27FC236}">
                    <a16:creationId xmlns:a16="http://schemas.microsoft.com/office/drawing/2014/main" id="{436B8E97-2163-007E-5EA1-9FAAF6B6F99E}"/>
                  </a:ext>
                </a:extLst>
              </p:cNvPr>
              <p:cNvSpPr>
                <a:spLocks/>
              </p:cNvSpPr>
              <p:nvPr/>
            </p:nvSpPr>
            <p:spPr bwMode="auto">
              <a:xfrm>
                <a:off x="4267" y="1045"/>
                <a:ext cx="2821" cy="463"/>
              </a:xfrm>
              <a:custGeom>
                <a:avLst/>
                <a:gdLst>
                  <a:gd name="T0" fmla="*/ 2251 w 2821"/>
                  <a:gd name="T1" fmla="*/ 463 h 463"/>
                  <a:gd name="T2" fmla="*/ 2028 w 2821"/>
                  <a:gd name="T3" fmla="*/ 425 h 463"/>
                  <a:gd name="T4" fmla="*/ 1792 w 2821"/>
                  <a:gd name="T5" fmla="*/ 401 h 463"/>
                  <a:gd name="T6" fmla="*/ 1742 w 2821"/>
                  <a:gd name="T7" fmla="*/ 387 h 463"/>
                  <a:gd name="T8" fmla="*/ 1729 w 2821"/>
                  <a:gd name="T9" fmla="*/ 359 h 463"/>
                  <a:gd name="T10" fmla="*/ 1692 w 2821"/>
                  <a:gd name="T11" fmla="*/ 347 h 463"/>
                  <a:gd name="T12" fmla="*/ 1646 w 2821"/>
                  <a:gd name="T13" fmla="*/ 337 h 463"/>
                  <a:gd name="T14" fmla="*/ 1623 w 2821"/>
                  <a:gd name="T15" fmla="*/ 327 h 463"/>
                  <a:gd name="T16" fmla="*/ 1577 w 2821"/>
                  <a:gd name="T17" fmla="*/ 313 h 463"/>
                  <a:gd name="T18" fmla="*/ 1522 w 2821"/>
                  <a:gd name="T19" fmla="*/ 303 h 463"/>
                  <a:gd name="T20" fmla="*/ 1508 w 2821"/>
                  <a:gd name="T21" fmla="*/ 293 h 463"/>
                  <a:gd name="T22" fmla="*/ 1497 w 2821"/>
                  <a:gd name="T23" fmla="*/ 287 h 463"/>
                  <a:gd name="T24" fmla="*/ 1454 w 2821"/>
                  <a:gd name="T25" fmla="*/ 274 h 463"/>
                  <a:gd name="T26" fmla="*/ 1447 w 2821"/>
                  <a:gd name="T27" fmla="*/ 258 h 463"/>
                  <a:gd name="T28" fmla="*/ 1443 w 2821"/>
                  <a:gd name="T29" fmla="*/ 250 h 463"/>
                  <a:gd name="T30" fmla="*/ 1324 w 2821"/>
                  <a:gd name="T31" fmla="*/ 240 h 463"/>
                  <a:gd name="T32" fmla="*/ 1297 w 2821"/>
                  <a:gd name="T33" fmla="*/ 234 h 463"/>
                  <a:gd name="T34" fmla="*/ 1222 w 2821"/>
                  <a:gd name="T35" fmla="*/ 228 h 463"/>
                  <a:gd name="T36" fmla="*/ 1197 w 2821"/>
                  <a:gd name="T37" fmla="*/ 220 h 463"/>
                  <a:gd name="T38" fmla="*/ 1184 w 2821"/>
                  <a:gd name="T39" fmla="*/ 212 h 463"/>
                  <a:gd name="T40" fmla="*/ 1142 w 2821"/>
                  <a:gd name="T41" fmla="*/ 208 h 463"/>
                  <a:gd name="T42" fmla="*/ 1124 w 2821"/>
                  <a:gd name="T43" fmla="*/ 200 h 463"/>
                  <a:gd name="T44" fmla="*/ 1071 w 2821"/>
                  <a:gd name="T45" fmla="*/ 194 h 463"/>
                  <a:gd name="T46" fmla="*/ 1021 w 2821"/>
                  <a:gd name="T47" fmla="*/ 186 h 463"/>
                  <a:gd name="T48" fmla="*/ 982 w 2821"/>
                  <a:gd name="T49" fmla="*/ 182 h 463"/>
                  <a:gd name="T50" fmla="*/ 923 w 2821"/>
                  <a:gd name="T51" fmla="*/ 178 h 463"/>
                  <a:gd name="T52" fmla="*/ 902 w 2821"/>
                  <a:gd name="T53" fmla="*/ 170 h 463"/>
                  <a:gd name="T54" fmla="*/ 896 w 2821"/>
                  <a:gd name="T55" fmla="*/ 164 h 463"/>
                  <a:gd name="T56" fmla="*/ 865 w 2821"/>
                  <a:gd name="T57" fmla="*/ 158 h 463"/>
                  <a:gd name="T58" fmla="*/ 808 w 2821"/>
                  <a:gd name="T59" fmla="*/ 152 h 463"/>
                  <a:gd name="T60" fmla="*/ 758 w 2821"/>
                  <a:gd name="T61" fmla="*/ 148 h 463"/>
                  <a:gd name="T62" fmla="*/ 752 w 2821"/>
                  <a:gd name="T63" fmla="*/ 140 h 463"/>
                  <a:gd name="T64" fmla="*/ 723 w 2821"/>
                  <a:gd name="T65" fmla="*/ 124 h 463"/>
                  <a:gd name="T66" fmla="*/ 714 w 2821"/>
                  <a:gd name="T67" fmla="*/ 118 h 463"/>
                  <a:gd name="T68" fmla="*/ 620 w 2821"/>
                  <a:gd name="T69" fmla="*/ 114 h 463"/>
                  <a:gd name="T70" fmla="*/ 604 w 2821"/>
                  <a:gd name="T71" fmla="*/ 106 h 463"/>
                  <a:gd name="T72" fmla="*/ 591 w 2821"/>
                  <a:gd name="T73" fmla="*/ 102 h 463"/>
                  <a:gd name="T74" fmla="*/ 568 w 2821"/>
                  <a:gd name="T75" fmla="*/ 92 h 463"/>
                  <a:gd name="T76" fmla="*/ 516 w 2821"/>
                  <a:gd name="T77" fmla="*/ 80 h 463"/>
                  <a:gd name="T78" fmla="*/ 474 w 2821"/>
                  <a:gd name="T79" fmla="*/ 74 h 463"/>
                  <a:gd name="T80" fmla="*/ 432 w 2821"/>
                  <a:gd name="T81" fmla="*/ 68 h 463"/>
                  <a:gd name="T82" fmla="*/ 395 w 2821"/>
                  <a:gd name="T83" fmla="*/ 62 h 463"/>
                  <a:gd name="T84" fmla="*/ 338 w 2821"/>
                  <a:gd name="T85" fmla="*/ 56 h 463"/>
                  <a:gd name="T86" fmla="*/ 263 w 2821"/>
                  <a:gd name="T87" fmla="*/ 52 h 463"/>
                  <a:gd name="T88" fmla="*/ 251 w 2821"/>
                  <a:gd name="T89" fmla="*/ 40 h 463"/>
                  <a:gd name="T90" fmla="*/ 155 w 2821"/>
                  <a:gd name="T91" fmla="*/ 34 h 463"/>
                  <a:gd name="T92" fmla="*/ 115 w 2821"/>
                  <a:gd name="T93" fmla="*/ 30 h 463"/>
                  <a:gd name="T94" fmla="*/ 50 w 2821"/>
                  <a:gd name="T95" fmla="*/ 24 h 463"/>
                  <a:gd name="T96" fmla="*/ 31 w 2821"/>
                  <a:gd name="T97" fmla="*/ 12 h 463"/>
                  <a:gd name="T98" fmla="*/ 15 w 2821"/>
                  <a:gd name="T99" fmla="*/ 4 h 463"/>
                  <a:gd name="T100" fmla="*/ 0 w 2821"/>
                  <a:gd name="T101"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1" h="463">
                    <a:moveTo>
                      <a:pt x="2821" y="463"/>
                    </a:moveTo>
                    <a:lnTo>
                      <a:pt x="2251" y="463"/>
                    </a:lnTo>
                    <a:lnTo>
                      <a:pt x="2251" y="425"/>
                    </a:lnTo>
                    <a:lnTo>
                      <a:pt x="2028" y="425"/>
                    </a:lnTo>
                    <a:lnTo>
                      <a:pt x="2028" y="401"/>
                    </a:lnTo>
                    <a:lnTo>
                      <a:pt x="1792" y="401"/>
                    </a:lnTo>
                    <a:lnTo>
                      <a:pt x="1792" y="387"/>
                    </a:lnTo>
                    <a:lnTo>
                      <a:pt x="1742" y="387"/>
                    </a:lnTo>
                    <a:lnTo>
                      <a:pt x="1742" y="359"/>
                    </a:lnTo>
                    <a:lnTo>
                      <a:pt x="1729" y="359"/>
                    </a:lnTo>
                    <a:lnTo>
                      <a:pt x="1729" y="347"/>
                    </a:lnTo>
                    <a:lnTo>
                      <a:pt x="1692" y="347"/>
                    </a:lnTo>
                    <a:lnTo>
                      <a:pt x="1692" y="337"/>
                    </a:lnTo>
                    <a:lnTo>
                      <a:pt x="1646" y="337"/>
                    </a:lnTo>
                    <a:lnTo>
                      <a:pt x="1646" y="327"/>
                    </a:lnTo>
                    <a:lnTo>
                      <a:pt x="1623" y="327"/>
                    </a:lnTo>
                    <a:lnTo>
                      <a:pt x="1623" y="313"/>
                    </a:lnTo>
                    <a:lnTo>
                      <a:pt x="1577" y="313"/>
                    </a:lnTo>
                    <a:lnTo>
                      <a:pt x="1577" y="303"/>
                    </a:lnTo>
                    <a:lnTo>
                      <a:pt x="1522" y="303"/>
                    </a:lnTo>
                    <a:lnTo>
                      <a:pt x="1522" y="293"/>
                    </a:lnTo>
                    <a:lnTo>
                      <a:pt x="1508" y="293"/>
                    </a:lnTo>
                    <a:lnTo>
                      <a:pt x="1508" y="287"/>
                    </a:lnTo>
                    <a:lnTo>
                      <a:pt x="1497" y="287"/>
                    </a:lnTo>
                    <a:lnTo>
                      <a:pt x="1497" y="274"/>
                    </a:lnTo>
                    <a:lnTo>
                      <a:pt x="1454" y="274"/>
                    </a:lnTo>
                    <a:lnTo>
                      <a:pt x="1454" y="258"/>
                    </a:lnTo>
                    <a:lnTo>
                      <a:pt x="1447" y="258"/>
                    </a:lnTo>
                    <a:lnTo>
                      <a:pt x="1447" y="250"/>
                    </a:lnTo>
                    <a:lnTo>
                      <a:pt x="1443" y="250"/>
                    </a:lnTo>
                    <a:lnTo>
                      <a:pt x="1443" y="240"/>
                    </a:lnTo>
                    <a:lnTo>
                      <a:pt x="1324" y="240"/>
                    </a:lnTo>
                    <a:lnTo>
                      <a:pt x="1324" y="234"/>
                    </a:lnTo>
                    <a:lnTo>
                      <a:pt x="1297" y="234"/>
                    </a:lnTo>
                    <a:lnTo>
                      <a:pt x="1297" y="228"/>
                    </a:lnTo>
                    <a:lnTo>
                      <a:pt x="1222" y="228"/>
                    </a:lnTo>
                    <a:lnTo>
                      <a:pt x="1222" y="220"/>
                    </a:lnTo>
                    <a:lnTo>
                      <a:pt x="1197" y="220"/>
                    </a:lnTo>
                    <a:lnTo>
                      <a:pt x="1197" y="212"/>
                    </a:lnTo>
                    <a:lnTo>
                      <a:pt x="1184" y="212"/>
                    </a:lnTo>
                    <a:lnTo>
                      <a:pt x="1184" y="208"/>
                    </a:lnTo>
                    <a:lnTo>
                      <a:pt x="1142" y="208"/>
                    </a:lnTo>
                    <a:lnTo>
                      <a:pt x="1142" y="200"/>
                    </a:lnTo>
                    <a:lnTo>
                      <a:pt x="1124" y="200"/>
                    </a:lnTo>
                    <a:lnTo>
                      <a:pt x="1124" y="194"/>
                    </a:lnTo>
                    <a:lnTo>
                      <a:pt x="1071" y="194"/>
                    </a:lnTo>
                    <a:lnTo>
                      <a:pt x="1071" y="186"/>
                    </a:lnTo>
                    <a:lnTo>
                      <a:pt x="1021" y="186"/>
                    </a:lnTo>
                    <a:lnTo>
                      <a:pt x="1021" y="182"/>
                    </a:lnTo>
                    <a:lnTo>
                      <a:pt x="982" y="182"/>
                    </a:lnTo>
                    <a:lnTo>
                      <a:pt x="982" y="178"/>
                    </a:lnTo>
                    <a:lnTo>
                      <a:pt x="923" y="178"/>
                    </a:lnTo>
                    <a:lnTo>
                      <a:pt x="923" y="170"/>
                    </a:lnTo>
                    <a:lnTo>
                      <a:pt x="902" y="170"/>
                    </a:lnTo>
                    <a:lnTo>
                      <a:pt x="902" y="164"/>
                    </a:lnTo>
                    <a:lnTo>
                      <a:pt x="896" y="164"/>
                    </a:lnTo>
                    <a:lnTo>
                      <a:pt x="896" y="158"/>
                    </a:lnTo>
                    <a:lnTo>
                      <a:pt x="865" y="158"/>
                    </a:lnTo>
                    <a:lnTo>
                      <a:pt x="865" y="152"/>
                    </a:lnTo>
                    <a:lnTo>
                      <a:pt x="808" y="152"/>
                    </a:lnTo>
                    <a:lnTo>
                      <a:pt x="808" y="148"/>
                    </a:lnTo>
                    <a:lnTo>
                      <a:pt x="758" y="148"/>
                    </a:lnTo>
                    <a:lnTo>
                      <a:pt x="758" y="140"/>
                    </a:lnTo>
                    <a:lnTo>
                      <a:pt x="752" y="140"/>
                    </a:lnTo>
                    <a:lnTo>
                      <a:pt x="752" y="124"/>
                    </a:lnTo>
                    <a:lnTo>
                      <a:pt x="723" y="124"/>
                    </a:lnTo>
                    <a:lnTo>
                      <a:pt x="723" y="118"/>
                    </a:lnTo>
                    <a:lnTo>
                      <a:pt x="714" y="118"/>
                    </a:lnTo>
                    <a:lnTo>
                      <a:pt x="714" y="114"/>
                    </a:lnTo>
                    <a:lnTo>
                      <a:pt x="620" y="114"/>
                    </a:lnTo>
                    <a:lnTo>
                      <a:pt x="620" y="106"/>
                    </a:lnTo>
                    <a:lnTo>
                      <a:pt x="604" y="106"/>
                    </a:lnTo>
                    <a:lnTo>
                      <a:pt x="604" y="102"/>
                    </a:lnTo>
                    <a:lnTo>
                      <a:pt x="591" y="102"/>
                    </a:lnTo>
                    <a:lnTo>
                      <a:pt x="591" y="92"/>
                    </a:lnTo>
                    <a:lnTo>
                      <a:pt x="568" y="92"/>
                    </a:lnTo>
                    <a:lnTo>
                      <a:pt x="568" y="80"/>
                    </a:lnTo>
                    <a:lnTo>
                      <a:pt x="516" y="80"/>
                    </a:lnTo>
                    <a:lnTo>
                      <a:pt x="516" y="74"/>
                    </a:lnTo>
                    <a:lnTo>
                      <a:pt x="474" y="74"/>
                    </a:lnTo>
                    <a:lnTo>
                      <a:pt x="474" y="68"/>
                    </a:lnTo>
                    <a:lnTo>
                      <a:pt x="432" y="68"/>
                    </a:lnTo>
                    <a:lnTo>
                      <a:pt x="432" y="62"/>
                    </a:lnTo>
                    <a:lnTo>
                      <a:pt x="395" y="62"/>
                    </a:lnTo>
                    <a:lnTo>
                      <a:pt x="395" y="56"/>
                    </a:lnTo>
                    <a:lnTo>
                      <a:pt x="338" y="56"/>
                    </a:lnTo>
                    <a:lnTo>
                      <a:pt x="338" y="52"/>
                    </a:lnTo>
                    <a:lnTo>
                      <a:pt x="263" y="52"/>
                    </a:lnTo>
                    <a:lnTo>
                      <a:pt x="263" y="40"/>
                    </a:lnTo>
                    <a:lnTo>
                      <a:pt x="251" y="40"/>
                    </a:lnTo>
                    <a:lnTo>
                      <a:pt x="251" y="34"/>
                    </a:lnTo>
                    <a:lnTo>
                      <a:pt x="155" y="34"/>
                    </a:lnTo>
                    <a:lnTo>
                      <a:pt x="155" y="30"/>
                    </a:lnTo>
                    <a:lnTo>
                      <a:pt x="115" y="30"/>
                    </a:lnTo>
                    <a:lnTo>
                      <a:pt x="115" y="24"/>
                    </a:lnTo>
                    <a:lnTo>
                      <a:pt x="50" y="24"/>
                    </a:lnTo>
                    <a:lnTo>
                      <a:pt x="50" y="12"/>
                    </a:lnTo>
                    <a:lnTo>
                      <a:pt x="31" y="12"/>
                    </a:lnTo>
                    <a:lnTo>
                      <a:pt x="31" y="4"/>
                    </a:lnTo>
                    <a:lnTo>
                      <a:pt x="15" y="4"/>
                    </a:lnTo>
                    <a:lnTo>
                      <a:pt x="15" y="0"/>
                    </a:lnTo>
                    <a:lnTo>
                      <a:pt x="0" y="0"/>
                    </a:lnTo>
                  </a:path>
                </a:pathLst>
              </a:custGeom>
              <a:noFill/>
              <a:ln w="12700" cap="flat">
                <a:solidFill>
                  <a:srgbClr val="1E325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14" name="Line 671">
                <a:extLst>
                  <a:ext uri="{FF2B5EF4-FFF2-40B4-BE49-F238E27FC236}">
                    <a16:creationId xmlns:a16="http://schemas.microsoft.com/office/drawing/2014/main" id="{6F106F6C-3C6B-5AB7-224C-038529177C61}"/>
                  </a:ext>
                </a:extLst>
              </p:cNvPr>
              <p:cNvSpPr>
                <a:spLocks noChangeShapeType="1"/>
              </p:cNvSpPr>
              <p:nvPr/>
            </p:nvSpPr>
            <p:spPr bwMode="auto">
              <a:xfrm>
                <a:off x="7088"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15" name="Line 672">
                <a:extLst>
                  <a:ext uri="{FF2B5EF4-FFF2-40B4-BE49-F238E27FC236}">
                    <a16:creationId xmlns:a16="http://schemas.microsoft.com/office/drawing/2014/main" id="{91EFD54A-1014-2331-439E-2860AC692DD2}"/>
                  </a:ext>
                </a:extLst>
              </p:cNvPr>
              <p:cNvSpPr>
                <a:spLocks noChangeShapeType="1"/>
              </p:cNvSpPr>
              <p:nvPr/>
            </p:nvSpPr>
            <p:spPr bwMode="auto">
              <a:xfrm flipH="1">
                <a:off x="7074"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16" name="Line 673">
                <a:extLst>
                  <a:ext uri="{FF2B5EF4-FFF2-40B4-BE49-F238E27FC236}">
                    <a16:creationId xmlns:a16="http://schemas.microsoft.com/office/drawing/2014/main" id="{D519A687-32F5-D52F-48BD-BB1475298FDB}"/>
                  </a:ext>
                </a:extLst>
              </p:cNvPr>
              <p:cNvSpPr>
                <a:spLocks noChangeShapeType="1"/>
              </p:cNvSpPr>
              <p:nvPr/>
            </p:nvSpPr>
            <p:spPr bwMode="auto">
              <a:xfrm>
                <a:off x="6907"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17" name="Line 674">
                <a:extLst>
                  <a:ext uri="{FF2B5EF4-FFF2-40B4-BE49-F238E27FC236}">
                    <a16:creationId xmlns:a16="http://schemas.microsoft.com/office/drawing/2014/main" id="{E488ED7B-30C3-DB20-55A3-BD804899FD12}"/>
                  </a:ext>
                </a:extLst>
              </p:cNvPr>
              <p:cNvSpPr>
                <a:spLocks noChangeShapeType="1"/>
              </p:cNvSpPr>
              <p:nvPr/>
            </p:nvSpPr>
            <p:spPr bwMode="auto">
              <a:xfrm flipH="1">
                <a:off x="6892"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18" name="Line 675">
                <a:extLst>
                  <a:ext uri="{FF2B5EF4-FFF2-40B4-BE49-F238E27FC236}">
                    <a16:creationId xmlns:a16="http://schemas.microsoft.com/office/drawing/2014/main" id="{029E123D-1966-F670-4C99-A99678DB7382}"/>
                  </a:ext>
                </a:extLst>
              </p:cNvPr>
              <p:cNvSpPr>
                <a:spLocks noChangeShapeType="1"/>
              </p:cNvSpPr>
              <p:nvPr/>
            </p:nvSpPr>
            <p:spPr bwMode="auto">
              <a:xfrm>
                <a:off x="6871"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19" name="Line 676">
                <a:extLst>
                  <a:ext uri="{FF2B5EF4-FFF2-40B4-BE49-F238E27FC236}">
                    <a16:creationId xmlns:a16="http://schemas.microsoft.com/office/drawing/2014/main" id="{13EF61F4-DF86-86C6-34DE-8466D8457D06}"/>
                  </a:ext>
                </a:extLst>
              </p:cNvPr>
              <p:cNvSpPr>
                <a:spLocks noChangeShapeType="1"/>
              </p:cNvSpPr>
              <p:nvPr/>
            </p:nvSpPr>
            <p:spPr bwMode="auto">
              <a:xfrm flipH="1">
                <a:off x="6857"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0" name="Line 677">
                <a:extLst>
                  <a:ext uri="{FF2B5EF4-FFF2-40B4-BE49-F238E27FC236}">
                    <a16:creationId xmlns:a16="http://schemas.microsoft.com/office/drawing/2014/main" id="{9C5244D4-FB3F-2117-D7C0-DBDFA722822C}"/>
                  </a:ext>
                </a:extLst>
              </p:cNvPr>
              <p:cNvSpPr>
                <a:spLocks noChangeShapeType="1"/>
              </p:cNvSpPr>
              <p:nvPr/>
            </p:nvSpPr>
            <p:spPr bwMode="auto">
              <a:xfrm>
                <a:off x="6771"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1" name="Line 678">
                <a:extLst>
                  <a:ext uri="{FF2B5EF4-FFF2-40B4-BE49-F238E27FC236}">
                    <a16:creationId xmlns:a16="http://schemas.microsoft.com/office/drawing/2014/main" id="{11592011-A3DC-C12D-3535-56BBEB717823}"/>
                  </a:ext>
                </a:extLst>
              </p:cNvPr>
              <p:cNvSpPr>
                <a:spLocks noChangeShapeType="1"/>
              </p:cNvSpPr>
              <p:nvPr/>
            </p:nvSpPr>
            <p:spPr bwMode="auto">
              <a:xfrm flipH="1">
                <a:off x="6756" y="1508"/>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2" name="Line 679">
                <a:extLst>
                  <a:ext uri="{FF2B5EF4-FFF2-40B4-BE49-F238E27FC236}">
                    <a16:creationId xmlns:a16="http://schemas.microsoft.com/office/drawing/2014/main" id="{92A8E36A-CA17-AAC1-F41B-9C667F0B3E3F}"/>
                  </a:ext>
                </a:extLst>
              </p:cNvPr>
              <p:cNvSpPr>
                <a:spLocks noChangeShapeType="1"/>
              </p:cNvSpPr>
              <p:nvPr/>
            </p:nvSpPr>
            <p:spPr bwMode="auto">
              <a:xfrm>
                <a:off x="6767"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3" name="Line 680">
                <a:extLst>
                  <a:ext uri="{FF2B5EF4-FFF2-40B4-BE49-F238E27FC236}">
                    <a16:creationId xmlns:a16="http://schemas.microsoft.com/office/drawing/2014/main" id="{E7126174-AF15-594D-61B9-32DD2A51882C}"/>
                  </a:ext>
                </a:extLst>
              </p:cNvPr>
              <p:cNvSpPr>
                <a:spLocks noChangeShapeType="1"/>
              </p:cNvSpPr>
              <p:nvPr/>
            </p:nvSpPr>
            <p:spPr bwMode="auto">
              <a:xfrm flipH="1">
                <a:off x="6752"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4" name="Line 681">
                <a:extLst>
                  <a:ext uri="{FF2B5EF4-FFF2-40B4-BE49-F238E27FC236}">
                    <a16:creationId xmlns:a16="http://schemas.microsoft.com/office/drawing/2014/main" id="{DDF26A03-DAA5-6E97-C375-ADF6A9368D17}"/>
                  </a:ext>
                </a:extLst>
              </p:cNvPr>
              <p:cNvSpPr>
                <a:spLocks noChangeShapeType="1"/>
              </p:cNvSpPr>
              <p:nvPr/>
            </p:nvSpPr>
            <p:spPr bwMode="auto">
              <a:xfrm>
                <a:off x="6729"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5" name="Line 682">
                <a:extLst>
                  <a:ext uri="{FF2B5EF4-FFF2-40B4-BE49-F238E27FC236}">
                    <a16:creationId xmlns:a16="http://schemas.microsoft.com/office/drawing/2014/main" id="{D4F71786-9CD0-0DE8-3F36-5499A45EC5EF}"/>
                  </a:ext>
                </a:extLst>
              </p:cNvPr>
              <p:cNvSpPr>
                <a:spLocks noChangeShapeType="1"/>
              </p:cNvSpPr>
              <p:nvPr/>
            </p:nvSpPr>
            <p:spPr bwMode="auto">
              <a:xfrm flipH="1">
                <a:off x="6715"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6" name="Line 683">
                <a:extLst>
                  <a:ext uri="{FF2B5EF4-FFF2-40B4-BE49-F238E27FC236}">
                    <a16:creationId xmlns:a16="http://schemas.microsoft.com/office/drawing/2014/main" id="{B7E2C43E-F8E8-39FF-E0F0-6927E50FDC9F}"/>
                  </a:ext>
                </a:extLst>
              </p:cNvPr>
              <p:cNvSpPr>
                <a:spLocks noChangeShapeType="1"/>
              </p:cNvSpPr>
              <p:nvPr/>
            </p:nvSpPr>
            <p:spPr bwMode="auto">
              <a:xfrm>
                <a:off x="6648"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7" name="Line 684">
                <a:extLst>
                  <a:ext uri="{FF2B5EF4-FFF2-40B4-BE49-F238E27FC236}">
                    <a16:creationId xmlns:a16="http://schemas.microsoft.com/office/drawing/2014/main" id="{1E0F75EB-29DB-7EA6-2DC9-BDC8F7847F7A}"/>
                  </a:ext>
                </a:extLst>
              </p:cNvPr>
              <p:cNvSpPr>
                <a:spLocks noChangeShapeType="1"/>
              </p:cNvSpPr>
              <p:nvPr/>
            </p:nvSpPr>
            <p:spPr bwMode="auto">
              <a:xfrm flipH="1">
                <a:off x="6633"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8" name="Line 685">
                <a:extLst>
                  <a:ext uri="{FF2B5EF4-FFF2-40B4-BE49-F238E27FC236}">
                    <a16:creationId xmlns:a16="http://schemas.microsoft.com/office/drawing/2014/main" id="{66AAF1A9-B60A-A9F0-17FE-C68A3318A795}"/>
                  </a:ext>
                </a:extLst>
              </p:cNvPr>
              <p:cNvSpPr>
                <a:spLocks noChangeShapeType="1"/>
              </p:cNvSpPr>
              <p:nvPr/>
            </p:nvSpPr>
            <p:spPr bwMode="auto">
              <a:xfrm>
                <a:off x="6637"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29" name="Line 686">
                <a:extLst>
                  <a:ext uri="{FF2B5EF4-FFF2-40B4-BE49-F238E27FC236}">
                    <a16:creationId xmlns:a16="http://schemas.microsoft.com/office/drawing/2014/main" id="{6BACA921-837E-FA32-1FD5-BD63B7342B6E}"/>
                  </a:ext>
                </a:extLst>
              </p:cNvPr>
              <p:cNvSpPr>
                <a:spLocks noChangeShapeType="1"/>
              </p:cNvSpPr>
              <p:nvPr/>
            </p:nvSpPr>
            <p:spPr bwMode="auto">
              <a:xfrm flipH="1">
                <a:off x="6623"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0" name="Line 687">
                <a:extLst>
                  <a:ext uri="{FF2B5EF4-FFF2-40B4-BE49-F238E27FC236}">
                    <a16:creationId xmlns:a16="http://schemas.microsoft.com/office/drawing/2014/main" id="{C40D2514-F797-E36E-574A-141516B1534A}"/>
                  </a:ext>
                </a:extLst>
              </p:cNvPr>
              <p:cNvSpPr>
                <a:spLocks noChangeShapeType="1"/>
              </p:cNvSpPr>
              <p:nvPr/>
            </p:nvSpPr>
            <p:spPr bwMode="auto">
              <a:xfrm>
                <a:off x="6619"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1" name="Line 688">
                <a:extLst>
                  <a:ext uri="{FF2B5EF4-FFF2-40B4-BE49-F238E27FC236}">
                    <a16:creationId xmlns:a16="http://schemas.microsoft.com/office/drawing/2014/main" id="{D810878F-2BA4-DC86-3D9F-13D11C0D65DF}"/>
                  </a:ext>
                </a:extLst>
              </p:cNvPr>
              <p:cNvSpPr>
                <a:spLocks noChangeShapeType="1"/>
              </p:cNvSpPr>
              <p:nvPr/>
            </p:nvSpPr>
            <p:spPr bwMode="auto">
              <a:xfrm flipH="1">
                <a:off x="6604"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2" name="Line 689">
                <a:extLst>
                  <a:ext uri="{FF2B5EF4-FFF2-40B4-BE49-F238E27FC236}">
                    <a16:creationId xmlns:a16="http://schemas.microsoft.com/office/drawing/2014/main" id="{4FAD627D-7082-93C5-7250-6E9E7FDACB44}"/>
                  </a:ext>
                </a:extLst>
              </p:cNvPr>
              <p:cNvSpPr>
                <a:spLocks noChangeShapeType="1"/>
              </p:cNvSpPr>
              <p:nvPr/>
            </p:nvSpPr>
            <p:spPr bwMode="auto">
              <a:xfrm>
                <a:off x="6573"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3" name="Line 690">
                <a:extLst>
                  <a:ext uri="{FF2B5EF4-FFF2-40B4-BE49-F238E27FC236}">
                    <a16:creationId xmlns:a16="http://schemas.microsoft.com/office/drawing/2014/main" id="{740A28DF-46C8-069E-B6E1-FD51832C6CDE}"/>
                  </a:ext>
                </a:extLst>
              </p:cNvPr>
              <p:cNvSpPr>
                <a:spLocks noChangeShapeType="1"/>
              </p:cNvSpPr>
              <p:nvPr/>
            </p:nvSpPr>
            <p:spPr bwMode="auto">
              <a:xfrm flipH="1">
                <a:off x="6558"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4" name="Line 691">
                <a:extLst>
                  <a:ext uri="{FF2B5EF4-FFF2-40B4-BE49-F238E27FC236}">
                    <a16:creationId xmlns:a16="http://schemas.microsoft.com/office/drawing/2014/main" id="{5D1FD06C-4188-C59B-1263-F9B4DBE09C65}"/>
                  </a:ext>
                </a:extLst>
              </p:cNvPr>
              <p:cNvSpPr>
                <a:spLocks noChangeShapeType="1"/>
              </p:cNvSpPr>
              <p:nvPr/>
            </p:nvSpPr>
            <p:spPr bwMode="auto">
              <a:xfrm>
                <a:off x="6550"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5" name="Line 692">
                <a:extLst>
                  <a:ext uri="{FF2B5EF4-FFF2-40B4-BE49-F238E27FC236}">
                    <a16:creationId xmlns:a16="http://schemas.microsoft.com/office/drawing/2014/main" id="{636AEDE9-4D8F-98E9-3F98-DCD85CCA6F2C}"/>
                  </a:ext>
                </a:extLst>
              </p:cNvPr>
              <p:cNvSpPr>
                <a:spLocks noChangeShapeType="1"/>
              </p:cNvSpPr>
              <p:nvPr/>
            </p:nvSpPr>
            <p:spPr bwMode="auto">
              <a:xfrm flipH="1">
                <a:off x="6535"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6" name="Line 693">
                <a:extLst>
                  <a:ext uri="{FF2B5EF4-FFF2-40B4-BE49-F238E27FC236}">
                    <a16:creationId xmlns:a16="http://schemas.microsoft.com/office/drawing/2014/main" id="{45FBACDF-C83E-80C0-41A7-326F489E77D5}"/>
                  </a:ext>
                </a:extLst>
              </p:cNvPr>
              <p:cNvSpPr>
                <a:spLocks noChangeShapeType="1"/>
              </p:cNvSpPr>
              <p:nvPr/>
            </p:nvSpPr>
            <p:spPr bwMode="auto">
              <a:xfrm>
                <a:off x="6535"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7" name="Line 694">
                <a:extLst>
                  <a:ext uri="{FF2B5EF4-FFF2-40B4-BE49-F238E27FC236}">
                    <a16:creationId xmlns:a16="http://schemas.microsoft.com/office/drawing/2014/main" id="{142AA999-34D3-705F-1A0B-EC918EAF70D6}"/>
                  </a:ext>
                </a:extLst>
              </p:cNvPr>
              <p:cNvSpPr>
                <a:spLocks noChangeShapeType="1"/>
              </p:cNvSpPr>
              <p:nvPr/>
            </p:nvSpPr>
            <p:spPr bwMode="auto">
              <a:xfrm flipH="1">
                <a:off x="6520" y="1508"/>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8" name="Line 695">
                <a:extLst>
                  <a:ext uri="{FF2B5EF4-FFF2-40B4-BE49-F238E27FC236}">
                    <a16:creationId xmlns:a16="http://schemas.microsoft.com/office/drawing/2014/main" id="{69797119-8538-650C-6915-4D2B385BFBC5}"/>
                  </a:ext>
                </a:extLst>
              </p:cNvPr>
              <p:cNvSpPr>
                <a:spLocks noChangeShapeType="1"/>
              </p:cNvSpPr>
              <p:nvPr/>
            </p:nvSpPr>
            <p:spPr bwMode="auto">
              <a:xfrm>
                <a:off x="6508"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39" name="Line 696">
                <a:extLst>
                  <a:ext uri="{FF2B5EF4-FFF2-40B4-BE49-F238E27FC236}">
                    <a16:creationId xmlns:a16="http://schemas.microsoft.com/office/drawing/2014/main" id="{8A619FC7-8EA2-9311-D6FC-6913CDFC45F7}"/>
                  </a:ext>
                </a:extLst>
              </p:cNvPr>
              <p:cNvSpPr>
                <a:spLocks noChangeShapeType="1"/>
              </p:cNvSpPr>
              <p:nvPr/>
            </p:nvSpPr>
            <p:spPr bwMode="auto">
              <a:xfrm flipH="1">
                <a:off x="6493" y="147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0" name="Line 697">
                <a:extLst>
                  <a:ext uri="{FF2B5EF4-FFF2-40B4-BE49-F238E27FC236}">
                    <a16:creationId xmlns:a16="http://schemas.microsoft.com/office/drawing/2014/main" id="{160AD5E2-C015-5CFA-E5BC-7B3B4E538A88}"/>
                  </a:ext>
                </a:extLst>
              </p:cNvPr>
              <p:cNvSpPr>
                <a:spLocks noChangeShapeType="1"/>
              </p:cNvSpPr>
              <p:nvPr/>
            </p:nvSpPr>
            <p:spPr bwMode="auto">
              <a:xfrm>
                <a:off x="6472"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1" name="Line 698">
                <a:extLst>
                  <a:ext uri="{FF2B5EF4-FFF2-40B4-BE49-F238E27FC236}">
                    <a16:creationId xmlns:a16="http://schemas.microsoft.com/office/drawing/2014/main" id="{3DEC187B-2D87-D8EA-6884-4A63B8D527A4}"/>
                  </a:ext>
                </a:extLst>
              </p:cNvPr>
              <p:cNvSpPr>
                <a:spLocks noChangeShapeType="1"/>
              </p:cNvSpPr>
              <p:nvPr/>
            </p:nvSpPr>
            <p:spPr bwMode="auto">
              <a:xfrm flipH="1">
                <a:off x="6458"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2" name="Line 699">
                <a:extLst>
                  <a:ext uri="{FF2B5EF4-FFF2-40B4-BE49-F238E27FC236}">
                    <a16:creationId xmlns:a16="http://schemas.microsoft.com/office/drawing/2014/main" id="{6DD3B76A-8310-AF77-67E6-FC70CFBBD8F4}"/>
                  </a:ext>
                </a:extLst>
              </p:cNvPr>
              <p:cNvSpPr>
                <a:spLocks noChangeShapeType="1"/>
              </p:cNvSpPr>
              <p:nvPr/>
            </p:nvSpPr>
            <p:spPr bwMode="auto">
              <a:xfrm>
                <a:off x="6426"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3" name="Line 700">
                <a:extLst>
                  <a:ext uri="{FF2B5EF4-FFF2-40B4-BE49-F238E27FC236}">
                    <a16:creationId xmlns:a16="http://schemas.microsoft.com/office/drawing/2014/main" id="{58542FF7-E31E-DC0B-DAD6-82D9F4851B8C}"/>
                  </a:ext>
                </a:extLst>
              </p:cNvPr>
              <p:cNvSpPr>
                <a:spLocks noChangeShapeType="1"/>
              </p:cNvSpPr>
              <p:nvPr/>
            </p:nvSpPr>
            <p:spPr bwMode="auto">
              <a:xfrm flipH="1">
                <a:off x="6412"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4" name="Line 701">
                <a:extLst>
                  <a:ext uri="{FF2B5EF4-FFF2-40B4-BE49-F238E27FC236}">
                    <a16:creationId xmlns:a16="http://schemas.microsoft.com/office/drawing/2014/main" id="{60D47898-0653-41CF-9E7C-87A2BC61B331}"/>
                  </a:ext>
                </a:extLst>
              </p:cNvPr>
              <p:cNvSpPr>
                <a:spLocks noChangeShapeType="1"/>
              </p:cNvSpPr>
              <p:nvPr/>
            </p:nvSpPr>
            <p:spPr bwMode="auto">
              <a:xfrm>
                <a:off x="6414"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5" name="Line 702">
                <a:extLst>
                  <a:ext uri="{FF2B5EF4-FFF2-40B4-BE49-F238E27FC236}">
                    <a16:creationId xmlns:a16="http://schemas.microsoft.com/office/drawing/2014/main" id="{125D7102-8F46-DFC5-B84C-FD84891733C2}"/>
                  </a:ext>
                </a:extLst>
              </p:cNvPr>
              <p:cNvSpPr>
                <a:spLocks noChangeShapeType="1"/>
              </p:cNvSpPr>
              <p:nvPr/>
            </p:nvSpPr>
            <p:spPr bwMode="auto">
              <a:xfrm flipH="1">
                <a:off x="6399" y="147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6" name="Line 703">
                <a:extLst>
                  <a:ext uri="{FF2B5EF4-FFF2-40B4-BE49-F238E27FC236}">
                    <a16:creationId xmlns:a16="http://schemas.microsoft.com/office/drawing/2014/main" id="{9D740102-EB4C-20F8-520D-70DBC4662C1D}"/>
                  </a:ext>
                </a:extLst>
              </p:cNvPr>
              <p:cNvSpPr>
                <a:spLocks noChangeShapeType="1"/>
              </p:cNvSpPr>
              <p:nvPr/>
            </p:nvSpPr>
            <p:spPr bwMode="auto">
              <a:xfrm>
                <a:off x="6389"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7" name="Line 704">
                <a:extLst>
                  <a:ext uri="{FF2B5EF4-FFF2-40B4-BE49-F238E27FC236}">
                    <a16:creationId xmlns:a16="http://schemas.microsoft.com/office/drawing/2014/main" id="{49BF1282-8B2F-98AF-1C3C-674B27843D07}"/>
                  </a:ext>
                </a:extLst>
              </p:cNvPr>
              <p:cNvSpPr>
                <a:spLocks noChangeShapeType="1"/>
              </p:cNvSpPr>
              <p:nvPr/>
            </p:nvSpPr>
            <p:spPr bwMode="auto">
              <a:xfrm flipH="1">
                <a:off x="6374"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8" name="Line 705">
                <a:extLst>
                  <a:ext uri="{FF2B5EF4-FFF2-40B4-BE49-F238E27FC236}">
                    <a16:creationId xmlns:a16="http://schemas.microsoft.com/office/drawing/2014/main" id="{52EFA7DC-CD1C-6BFE-F2FF-153AB5CDF9E8}"/>
                  </a:ext>
                </a:extLst>
              </p:cNvPr>
              <p:cNvSpPr>
                <a:spLocks noChangeShapeType="1"/>
              </p:cNvSpPr>
              <p:nvPr/>
            </p:nvSpPr>
            <p:spPr bwMode="auto">
              <a:xfrm>
                <a:off x="6343"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49" name="Line 706">
                <a:extLst>
                  <a:ext uri="{FF2B5EF4-FFF2-40B4-BE49-F238E27FC236}">
                    <a16:creationId xmlns:a16="http://schemas.microsoft.com/office/drawing/2014/main" id="{AC185736-1DE0-3CE5-ACF0-BD521C7C7FE3}"/>
                  </a:ext>
                </a:extLst>
              </p:cNvPr>
              <p:cNvSpPr>
                <a:spLocks noChangeShapeType="1"/>
              </p:cNvSpPr>
              <p:nvPr/>
            </p:nvSpPr>
            <p:spPr bwMode="auto">
              <a:xfrm flipH="1">
                <a:off x="6328" y="147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0" name="Line 707">
                <a:extLst>
                  <a:ext uri="{FF2B5EF4-FFF2-40B4-BE49-F238E27FC236}">
                    <a16:creationId xmlns:a16="http://schemas.microsoft.com/office/drawing/2014/main" id="{16BAF4F7-2AD6-4A2A-B821-5DFB0D1A79A8}"/>
                  </a:ext>
                </a:extLst>
              </p:cNvPr>
              <p:cNvSpPr>
                <a:spLocks noChangeShapeType="1"/>
              </p:cNvSpPr>
              <p:nvPr/>
            </p:nvSpPr>
            <p:spPr bwMode="auto">
              <a:xfrm>
                <a:off x="6337"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1" name="Line 708">
                <a:extLst>
                  <a:ext uri="{FF2B5EF4-FFF2-40B4-BE49-F238E27FC236}">
                    <a16:creationId xmlns:a16="http://schemas.microsoft.com/office/drawing/2014/main" id="{EB69030C-68A5-4D1D-76D6-B8EEA19669AA}"/>
                  </a:ext>
                </a:extLst>
              </p:cNvPr>
              <p:cNvSpPr>
                <a:spLocks noChangeShapeType="1"/>
              </p:cNvSpPr>
              <p:nvPr/>
            </p:nvSpPr>
            <p:spPr bwMode="auto">
              <a:xfrm flipH="1">
                <a:off x="6322"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2" name="Line 709">
                <a:extLst>
                  <a:ext uri="{FF2B5EF4-FFF2-40B4-BE49-F238E27FC236}">
                    <a16:creationId xmlns:a16="http://schemas.microsoft.com/office/drawing/2014/main" id="{98DAED7A-CF35-A8A2-48E7-8F82F91F6E50}"/>
                  </a:ext>
                </a:extLst>
              </p:cNvPr>
              <p:cNvSpPr>
                <a:spLocks noChangeShapeType="1"/>
              </p:cNvSpPr>
              <p:nvPr/>
            </p:nvSpPr>
            <p:spPr bwMode="auto">
              <a:xfrm>
                <a:off x="6295"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3" name="Line 710">
                <a:extLst>
                  <a:ext uri="{FF2B5EF4-FFF2-40B4-BE49-F238E27FC236}">
                    <a16:creationId xmlns:a16="http://schemas.microsoft.com/office/drawing/2014/main" id="{C1114926-27D9-C5D3-7783-2F0414BB8DE7}"/>
                  </a:ext>
                </a:extLst>
              </p:cNvPr>
              <p:cNvSpPr>
                <a:spLocks noChangeShapeType="1"/>
              </p:cNvSpPr>
              <p:nvPr/>
            </p:nvSpPr>
            <p:spPr bwMode="auto">
              <a:xfrm flipH="1">
                <a:off x="6280"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4" name="Line 711">
                <a:extLst>
                  <a:ext uri="{FF2B5EF4-FFF2-40B4-BE49-F238E27FC236}">
                    <a16:creationId xmlns:a16="http://schemas.microsoft.com/office/drawing/2014/main" id="{579E76C9-07C5-8213-23DF-06B5F7F85458}"/>
                  </a:ext>
                </a:extLst>
              </p:cNvPr>
              <p:cNvSpPr>
                <a:spLocks noChangeShapeType="1"/>
              </p:cNvSpPr>
              <p:nvPr/>
            </p:nvSpPr>
            <p:spPr bwMode="auto">
              <a:xfrm>
                <a:off x="6282"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5" name="Line 712">
                <a:extLst>
                  <a:ext uri="{FF2B5EF4-FFF2-40B4-BE49-F238E27FC236}">
                    <a16:creationId xmlns:a16="http://schemas.microsoft.com/office/drawing/2014/main" id="{A3842E34-EADB-288D-38F1-0B0409453E68}"/>
                  </a:ext>
                </a:extLst>
              </p:cNvPr>
              <p:cNvSpPr>
                <a:spLocks noChangeShapeType="1"/>
              </p:cNvSpPr>
              <p:nvPr/>
            </p:nvSpPr>
            <p:spPr bwMode="auto">
              <a:xfrm flipH="1">
                <a:off x="6268"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6" name="Line 713">
                <a:extLst>
                  <a:ext uri="{FF2B5EF4-FFF2-40B4-BE49-F238E27FC236}">
                    <a16:creationId xmlns:a16="http://schemas.microsoft.com/office/drawing/2014/main" id="{E91846B7-D840-B2A0-FE08-61C83F19B8FA}"/>
                  </a:ext>
                </a:extLst>
              </p:cNvPr>
              <p:cNvSpPr>
                <a:spLocks noChangeShapeType="1"/>
              </p:cNvSpPr>
              <p:nvPr/>
            </p:nvSpPr>
            <p:spPr bwMode="auto">
              <a:xfrm>
                <a:off x="6278"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7" name="Line 714">
                <a:extLst>
                  <a:ext uri="{FF2B5EF4-FFF2-40B4-BE49-F238E27FC236}">
                    <a16:creationId xmlns:a16="http://schemas.microsoft.com/office/drawing/2014/main" id="{BE30224F-21D0-7079-1120-9E39EC30B526}"/>
                  </a:ext>
                </a:extLst>
              </p:cNvPr>
              <p:cNvSpPr>
                <a:spLocks noChangeShapeType="1"/>
              </p:cNvSpPr>
              <p:nvPr/>
            </p:nvSpPr>
            <p:spPr bwMode="auto">
              <a:xfrm flipH="1">
                <a:off x="6264"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8" name="Line 715">
                <a:extLst>
                  <a:ext uri="{FF2B5EF4-FFF2-40B4-BE49-F238E27FC236}">
                    <a16:creationId xmlns:a16="http://schemas.microsoft.com/office/drawing/2014/main" id="{ED4166A7-D2FE-ABCD-3756-4096F10DB95A}"/>
                  </a:ext>
                </a:extLst>
              </p:cNvPr>
              <p:cNvSpPr>
                <a:spLocks noChangeShapeType="1"/>
              </p:cNvSpPr>
              <p:nvPr/>
            </p:nvSpPr>
            <p:spPr bwMode="auto">
              <a:xfrm>
                <a:off x="6276"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59" name="Line 716">
                <a:extLst>
                  <a:ext uri="{FF2B5EF4-FFF2-40B4-BE49-F238E27FC236}">
                    <a16:creationId xmlns:a16="http://schemas.microsoft.com/office/drawing/2014/main" id="{765F0995-A2AE-8742-43F8-22CA5F1EDEC7}"/>
                  </a:ext>
                </a:extLst>
              </p:cNvPr>
              <p:cNvSpPr>
                <a:spLocks noChangeShapeType="1"/>
              </p:cNvSpPr>
              <p:nvPr/>
            </p:nvSpPr>
            <p:spPr bwMode="auto">
              <a:xfrm flipH="1">
                <a:off x="6261" y="1446"/>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0" name="Line 717">
                <a:extLst>
                  <a:ext uri="{FF2B5EF4-FFF2-40B4-BE49-F238E27FC236}">
                    <a16:creationId xmlns:a16="http://schemas.microsoft.com/office/drawing/2014/main" id="{C922549F-8D0E-3BD9-7BA3-EEEE7BEB342D}"/>
                  </a:ext>
                </a:extLst>
              </p:cNvPr>
              <p:cNvSpPr>
                <a:spLocks noChangeShapeType="1"/>
              </p:cNvSpPr>
              <p:nvPr/>
            </p:nvSpPr>
            <p:spPr bwMode="auto">
              <a:xfrm>
                <a:off x="6257"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1" name="Line 718">
                <a:extLst>
                  <a:ext uri="{FF2B5EF4-FFF2-40B4-BE49-F238E27FC236}">
                    <a16:creationId xmlns:a16="http://schemas.microsoft.com/office/drawing/2014/main" id="{C9A69137-3CD2-3227-AED5-013B7CDDF12E}"/>
                  </a:ext>
                </a:extLst>
              </p:cNvPr>
              <p:cNvSpPr>
                <a:spLocks noChangeShapeType="1"/>
              </p:cNvSpPr>
              <p:nvPr/>
            </p:nvSpPr>
            <p:spPr bwMode="auto">
              <a:xfrm flipH="1">
                <a:off x="6243"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2" name="Line 719">
                <a:extLst>
                  <a:ext uri="{FF2B5EF4-FFF2-40B4-BE49-F238E27FC236}">
                    <a16:creationId xmlns:a16="http://schemas.microsoft.com/office/drawing/2014/main" id="{2D6CCDB0-C8AA-E4B7-A7F5-168A2505031A}"/>
                  </a:ext>
                </a:extLst>
              </p:cNvPr>
              <p:cNvSpPr>
                <a:spLocks noChangeShapeType="1"/>
              </p:cNvSpPr>
              <p:nvPr/>
            </p:nvSpPr>
            <p:spPr bwMode="auto">
              <a:xfrm>
                <a:off x="6238"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3" name="Line 720">
                <a:extLst>
                  <a:ext uri="{FF2B5EF4-FFF2-40B4-BE49-F238E27FC236}">
                    <a16:creationId xmlns:a16="http://schemas.microsoft.com/office/drawing/2014/main" id="{A4B93A6B-4F89-D159-B9F7-8B8D229592AA}"/>
                  </a:ext>
                </a:extLst>
              </p:cNvPr>
              <p:cNvSpPr>
                <a:spLocks noChangeShapeType="1"/>
              </p:cNvSpPr>
              <p:nvPr/>
            </p:nvSpPr>
            <p:spPr bwMode="auto">
              <a:xfrm flipH="1">
                <a:off x="6224"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4" name="Line 721">
                <a:extLst>
                  <a:ext uri="{FF2B5EF4-FFF2-40B4-BE49-F238E27FC236}">
                    <a16:creationId xmlns:a16="http://schemas.microsoft.com/office/drawing/2014/main" id="{C50171E2-CF5C-368A-CEB2-4A6DC8F6C4B0}"/>
                  </a:ext>
                </a:extLst>
              </p:cNvPr>
              <p:cNvSpPr>
                <a:spLocks noChangeShapeType="1"/>
              </p:cNvSpPr>
              <p:nvPr/>
            </p:nvSpPr>
            <p:spPr bwMode="auto">
              <a:xfrm>
                <a:off x="6220"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5" name="Line 722">
                <a:extLst>
                  <a:ext uri="{FF2B5EF4-FFF2-40B4-BE49-F238E27FC236}">
                    <a16:creationId xmlns:a16="http://schemas.microsoft.com/office/drawing/2014/main" id="{323FA66F-0F03-CBA5-9101-5E3016846F4A}"/>
                  </a:ext>
                </a:extLst>
              </p:cNvPr>
              <p:cNvSpPr>
                <a:spLocks noChangeShapeType="1"/>
              </p:cNvSpPr>
              <p:nvPr/>
            </p:nvSpPr>
            <p:spPr bwMode="auto">
              <a:xfrm flipH="1">
                <a:off x="6207" y="1446"/>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6" name="Line 723">
                <a:extLst>
                  <a:ext uri="{FF2B5EF4-FFF2-40B4-BE49-F238E27FC236}">
                    <a16:creationId xmlns:a16="http://schemas.microsoft.com/office/drawing/2014/main" id="{B95E2ED6-1377-9A4F-63C2-FF41E5E03F42}"/>
                  </a:ext>
                </a:extLst>
              </p:cNvPr>
              <p:cNvSpPr>
                <a:spLocks noChangeShapeType="1"/>
              </p:cNvSpPr>
              <p:nvPr/>
            </p:nvSpPr>
            <p:spPr bwMode="auto">
              <a:xfrm>
                <a:off x="6211"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7" name="Line 724">
                <a:extLst>
                  <a:ext uri="{FF2B5EF4-FFF2-40B4-BE49-F238E27FC236}">
                    <a16:creationId xmlns:a16="http://schemas.microsoft.com/office/drawing/2014/main" id="{D70C0273-6FDA-24DE-8776-BB93FD115EFE}"/>
                  </a:ext>
                </a:extLst>
              </p:cNvPr>
              <p:cNvSpPr>
                <a:spLocks noChangeShapeType="1"/>
              </p:cNvSpPr>
              <p:nvPr/>
            </p:nvSpPr>
            <p:spPr bwMode="auto">
              <a:xfrm flipH="1">
                <a:off x="6197"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8" name="Line 725">
                <a:extLst>
                  <a:ext uri="{FF2B5EF4-FFF2-40B4-BE49-F238E27FC236}">
                    <a16:creationId xmlns:a16="http://schemas.microsoft.com/office/drawing/2014/main" id="{6CEA91B2-2B16-DFEF-AD50-E82BB81A4E90}"/>
                  </a:ext>
                </a:extLst>
              </p:cNvPr>
              <p:cNvSpPr>
                <a:spLocks noChangeShapeType="1"/>
              </p:cNvSpPr>
              <p:nvPr/>
            </p:nvSpPr>
            <p:spPr bwMode="auto">
              <a:xfrm>
                <a:off x="6199"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69" name="Line 726">
                <a:extLst>
                  <a:ext uri="{FF2B5EF4-FFF2-40B4-BE49-F238E27FC236}">
                    <a16:creationId xmlns:a16="http://schemas.microsoft.com/office/drawing/2014/main" id="{0058CFB3-AADF-E770-7E90-77498062B70B}"/>
                  </a:ext>
                </a:extLst>
              </p:cNvPr>
              <p:cNvSpPr>
                <a:spLocks noChangeShapeType="1"/>
              </p:cNvSpPr>
              <p:nvPr/>
            </p:nvSpPr>
            <p:spPr bwMode="auto">
              <a:xfrm flipH="1">
                <a:off x="6184"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0" name="Line 727">
                <a:extLst>
                  <a:ext uri="{FF2B5EF4-FFF2-40B4-BE49-F238E27FC236}">
                    <a16:creationId xmlns:a16="http://schemas.microsoft.com/office/drawing/2014/main" id="{487408C9-9DEB-64F0-68EB-6F726C375DE3}"/>
                  </a:ext>
                </a:extLst>
              </p:cNvPr>
              <p:cNvSpPr>
                <a:spLocks noChangeShapeType="1"/>
              </p:cNvSpPr>
              <p:nvPr/>
            </p:nvSpPr>
            <p:spPr bwMode="auto">
              <a:xfrm>
                <a:off x="6180"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1" name="Line 728">
                <a:extLst>
                  <a:ext uri="{FF2B5EF4-FFF2-40B4-BE49-F238E27FC236}">
                    <a16:creationId xmlns:a16="http://schemas.microsoft.com/office/drawing/2014/main" id="{BE57460A-307B-C266-3E00-842CBD50E664}"/>
                  </a:ext>
                </a:extLst>
              </p:cNvPr>
              <p:cNvSpPr>
                <a:spLocks noChangeShapeType="1"/>
              </p:cNvSpPr>
              <p:nvPr/>
            </p:nvSpPr>
            <p:spPr bwMode="auto">
              <a:xfrm flipH="1">
                <a:off x="6165" y="1446"/>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2" name="Line 729">
                <a:extLst>
                  <a:ext uri="{FF2B5EF4-FFF2-40B4-BE49-F238E27FC236}">
                    <a16:creationId xmlns:a16="http://schemas.microsoft.com/office/drawing/2014/main" id="{439AA55B-03C8-04DA-2DB9-1650B683F350}"/>
                  </a:ext>
                </a:extLst>
              </p:cNvPr>
              <p:cNvSpPr>
                <a:spLocks noChangeShapeType="1"/>
              </p:cNvSpPr>
              <p:nvPr/>
            </p:nvSpPr>
            <p:spPr bwMode="auto">
              <a:xfrm>
                <a:off x="6161"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3" name="Line 730">
                <a:extLst>
                  <a:ext uri="{FF2B5EF4-FFF2-40B4-BE49-F238E27FC236}">
                    <a16:creationId xmlns:a16="http://schemas.microsoft.com/office/drawing/2014/main" id="{0E869AED-DF56-60B1-0118-F986C2238771}"/>
                  </a:ext>
                </a:extLst>
              </p:cNvPr>
              <p:cNvSpPr>
                <a:spLocks noChangeShapeType="1"/>
              </p:cNvSpPr>
              <p:nvPr/>
            </p:nvSpPr>
            <p:spPr bwMode="auto">
              <a:xfrm flipH="1">
                <a:off x="6147"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4" name="Line 731">
                <a:extLst>
                  <a:ext uri="{FF2B5EF4-FFF2-40B4-BE49-F238E27FC236}">
                    <a16:creationId xmlns:a16="http://schemas.microsoft.com/office/drawing/2014/main" id="{77536E42-6D4B-54A7-0CD1-D84DDF115645}"/>
                  </a:ext>
                </a:extLst>
              </p:cNvPr>
              <p:cNvSpPr>
                <a:spLocks noChangeShapeType="1"/>
              </p:cNvSpPr>
              <p:nvPr/>
            </p:nvSpPr>
            <p:spPr bwMode="auto">
              <a:xfrm>
                <a:off x="6140"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5" name="Line 732">
                <a:extLst>
                  <a:ext uri="{FF2B5EF4-FFF2-40B4-BE49-F238E27FC236}">
                    <a16:creationId xmlns:a16="http://schemas.microsoft.com/office/drawing/2014/main" id="{1427DC7D-643D-F302-D357-1075FF14365F}"/>
                  </a:ext>
                </a:extLst>
              </p:cNvPr>
              <p:cNvSpPr>
                <a:spLocks noChangeShapeType="1"/>
              </p:cNvSpPr>
              <p:nvPr/>
            </p:nvSpPr>
            <p:spPr bwMode="auto">
              <a:xfrm flipH="1">
                <a:off x="6126"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6" name="Line 733">
                <a:extLst>
                  <a:ext uri="{FF2B5EF4-FFF2-40B4-BE49-F238E27FC236}">
                    <a16:creationId xmlns:a16="http://schemas.microsoft.com/office/drawing/2014/main" id="{C2DD4B9D-9B0E-5496-48AE-476AD798ADE7}"/>
                  </a:ext>
                </a:extLst>
              </p:cNvPr>
              <p:cNvSpPr>
                <a:spLocks noChangeShapeType="1"/>
              </p:cNvSpPr>
              <p:nvPr/>
            </p:nvSpPr>
            <p:spPr bwMode="auto">
              <a:xfrm>
                <a:off x="6136"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7" name="Line 734">
                <a:extLst>
                  <a:ext uri="{FF2B5EF4-FFF2-40B4-BE49-F238E27FC236}">
                    <a16:creationId xmlns:a16="http://schemas.microsoft.com/office/drawing/2014/main" id="{826401D7-278B-870A-2596-6FAE5B0B29C2}"/>
                  </a:ext>
                </a:extLst>
              </p:cNvPr>
              <p:cNvSpPr>
                <a:spLocks noChangeShapeType="1"/>
              </p:cNvSpPr>
              <p:nvPr/>
            </p:nvSpPr>
            <p:spPr bwMode="auto">
              <a:xfrm flipH="1">
                <a:off x="6122"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8" name="Line 735">
                <a:extLst>
                  <a:ext uri="{FF2B5EF4-FFF2-40B4-BE49-F238E27FC236}">
                    <a16:creationId xmlns:a16="http://schemas.microsoft.com/office/drawing/2014/main" id="{8EECCF9D-C464-F267-E448-1C62B5F95E8B}"/>
                  </a:ext>
                </a:extLst>
              </p:cNvPr>
              <p:cNvSpPr>
                <a:spLocks noChangeShapeType="1"/>
              </p:cNvSpPr>
              <p:nvPr/>
            </p:nvSpPr>
            <p:spPr bwMode="auto">
              <a:xfrm>
                <a:off x="6122"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79" name="Line 736">
                <a:extLst>
                  <a:ext uri="{FF2B5EF4-FFF2-40B4-BE49-F238E27FC236}">
                    <a16:creationId xmlns:a16="http://schemas.microsoft.com/office/drawing/2014/main" id="{5DAE429C-7C76-5EA7-E576-C390F173B4E3}"/>
                  </a:ext>
                </a:extLst>
              </p:cNvPr>
              <p:cNvSpPr>
                <a:spLocks noChangeShapeType="1"/>
              </p:cNvSpPr>
              <p:nvPr/>
            </p:nvSpPr>
            <p:spPr bwMode="auto">
              <a:xfrm flipH="1">
                <a:off x="6107"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0" name="Line 737">
                <a:extLst>
                  <a:ext uri="{FF2B5EF4-FFF2-40B4-BE49-F238E27FC236}">
                    <a16:creationId xmlns:a16="http://schemas.microsoft.com/office/drawing/2014/main" id="{DA23A514-00C5-2CF8-9479-3CDDA8076EE6}"/>
                  </a:ext>
                </a:extLst>
              </p:cNvPr>
              <p:cNvSpPr>
                <a:spLocks noChangeShapeType="1"/>
              </p:cNvSpPr>
              <p:nvPr/>
            </p:nvSpPr>
            <p:spPr bwMode="auto">
              <a:xfrm>
                <a:off x="6115"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1" name="Line 738">
                <a:extLst>
                  <a:ext uri="{FF2B5EF4-FFF2-40B4-BE49-F238E27FC236}">
                    <a16:creationId xmlns:a16="http://schemas.microsoft.com/office/drawing/2014/main" id="{2A8E950F-1098-C9B7-2075-35A18260BCFC}"/>
                  </a:ext>
                </a:extLst>
              </p:cNvPr>
              <p:cNvSpPr>
                <a:spLocks noChangeShapeType="1"/>
              </p:cNvSpPr>
              <p:nvPr/>
            </p:nvSpPr>
            <p:spPr bwMode="auto">
              <a:xfrm flipH="1">
                <a:off x="6101"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2" name="Line 739">
                <a:extLst>
                  <a:ext uri="{FF2B5EF4-FFF2-40B4-BE49-F238E27FC236}">
                    <a16:creationId xmlns:a16="http://schemas.microsoft.com/office/drawing/2014/main" id="{05A64BF0-54F2-7260-270E-461CBA94609C}"/>
                  </a:ext>
                </a:extLst>
              </p:cNvPr>
              <p:cNvSpPr>
                <a:spLocks noChangeShapeType="1"/>
              </p:cNvSpPr>
              <p:nvPr/>
            </p:nvSpPr>
            <p:spPr bwMode="auto">
              <a:xfrm>
                <a:off x="6082"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3" name="Line 740">
                <a:extLst>
                  <a:ext uri="{FF2B5EF4-FFF2-40B4-BE49-F238E27FC236}">
                    <a16:creationId xmlns:a16="http://schemas.microsoft.com/office/drawing/2014/main" id="{EE35FDE0-DAEA-A926-4D53-F1BBDA6AE339}"/>
                  </a:ext>
                </a:extLst>
              </p:cNvPr>
              <p:cNvSpPr>
                <a:spLocks noChangeShapeType="1"/>
              </p:cNvSpPr>
              <p:nvPr/>
            </p:nvSpPr>
            <p:spPr bwMode="auto">
              <a:xfrm flipH="1">
                <a:off x="6067"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4" name="Line 741">
                <a:extLst>
                  <a:ext uri="{FF2B5EF4-FFF2-40B4-BE49-F238E27FC236}">
                    <a16:creationId xmlns:a16="http://schemas.microsoft.com/office/drawing/2014/main" id="{8E190A0E-6147-AC78-CF8B-4540A651758C}"/>
                  </a:ext>
                </a:extLst>
              </p:cNvPr>
              <p:cNvSpPr>
                <a:spLocks noChangeShapeType="1"/>
              </p:cNvSpPr>
              <p:nvPr/>
            </p:nvSpPr>
            <p:spPr bwMode="auto">
              <a:xfrm>
                <a:off x="6059"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5" name="Line 742">
                <a:extLst>
                  <a:ext uri="{FF2B5EF4-FFF2-40B4-BE49-F238E27FC236}">
                    <a16:creationId xmlns:a16="http://schemas.microsoft.com/office/drawing/2014/main" id="{5965A1DD-C467-64C1-DACB-D4D3713F465C}"/>
                  </a:ext>
                </a:extLst>
              </p:cNvPr>
              <p:cNvSpPr>
                <a:spLocks noChangeShapeType="1"/>
              </p:cNvSpPr>
              <p:nvPr/>
            </p:nvSpPr>
            <p:spPr bwMode="auto">
              <a:xfrm flipH="1">
                <a:off x="6044" y="1446"/>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6" name="Line 743">
                <a:extLst>
                  <a:ext uri="{FF2B5EF4-FFF2-40B4-BE49-F238E27FC236}">
                    <a16:creationId xmlns:a16="http://schemas.microsoft.com/office/drawing/2014/main" id="{B88799FD-7735-60F4-D9CC-FA43C4142A4B}"/>
                  </a:ext>
                </a:extLst>
              </p:cNvPr>
              <p:cNvSpPr>
                <a:spLocks noChangeShapeType="1"/>
              </p:cNvSpPr>
              <p:nvPr/>
            </p:nvSpPr>
            <p:spPr bwMode="auto">
              <a:xfrm>
                <a:off x="6042" y="1418"/>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7" name="Line 744">
                <a:extLst>
                  <a:ext uri="{FF2B5EF4-FFF2-40B4-BE49-F238E27FC236}">
                    <a16:creationId xmlns:a16="http://schemas.microsoft.com/office/drawing/2014/main" id="{AC0C2256-7A33-E103-2FE1-5DC74CF8C274}"/>
                  </a:ext>
                </a:extLst>
              </p:cNvPr>
              <p:cNvSpPr>
                <a:spLocks noChangeShapeType="1"/>
              </p:cNvSpPr>
              <p:nvPr/>
            </p:nvSpPr>
            <p:spPr bwMode="auto">
              <a:xfrm flipH="1">
                <a:off x="6028" y="1432"/>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8" name="Line 745">
                <a:extLst>
                  <a:ext uri="{FF2B5EF4-FFF2-40B4-BE49-F238E27FC236}">
                    <a16:creationId xmlns:a16="http://schemas.microsoft.com/office/drawing/2014/main" id="{48964771-D98E-39B5-05EB-C7CA1313628A}"/>
                  </a:ext>
                </a:extLst>
              </p:cNvPr>
              <p:cNvSpPr>
                <a:spLocks noChangeShapeType="1"/>
              </p:cNvSpPr>
              <p:nvPr/>
            </p:nvSpPr>
            <p:spPr bwMode="auto">
              <a:xfrm>
                <a:off x="6036" y="1418"/>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89" name="Line 746">
                <a:extLst>
                  <a:ext uri="{FF2B5EF4-FFF2-40B4-BE49-F238E27FC236}">
                    <a16:creationId xmlns:a16="http://schemas.microsoft.com/office/drawing/2014/main" id="{7E89DDD5-4CA5-29C5-6DCF-3CFC89B8B11E}"/>
                  </a:ext>
                </a:extLst>
              </p:cNvPr>
              <p:cNvSpPr>
                <a:spLocks noChangeShapeType="1"/>
              </p:cNvSpPr>
              <p:nvPr/>
            </p:nvSpPr>
            <p:spPr bwMode="auto">
              <a:xfrm flipH="1">
                <a:off x="6021" y="1432"/>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0" name="Line 747">
                <a:extLst>
                  <a:ext uri="{FF2B5EF4-FFF2-40B4-BE49-F238E27FC236}">
                    <a16:creationId xmlns:a16="http://schemas.microsoft.com/office/drawing/2014/main" id="{428528C3-658E-6957-CEBA-4A2AA3FDAA96}"/>
                  </a:ext>
                </a:extLst>
              </p:cNvPr>
              <p:cNvSpPr>
                <a:spLocks noChangeShapeType="1"/>
              </p:cNvSpPr>
              <p:nvPr/>
            </p:nvSpPr>
            <p:spPr bwMode="auto">
              <a:xfrm>
                <a:off x="6023" y="1418"/>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1" name="Line 748">
                <a:extLst>
                  <a:ext uri="{FF2B5EF4-FFF2-40B4-BE49-F238E27FC236}">
                    <a16:creationId xmlns:a16="http://schemas.microsoft.com/office/drawing/2014/main" id="{2AE423CE-36F1-8CFA-1E6E-0B0FE7DEA32D}"/>
                  </a:ext>
                </a:extLst>
              </p:cNvPr>
              <p:cNvSpPr>
                <a:spLocks noChangeShapeType="1"/>
              </p:cNvSpPr>
              <p:nvPr/>
            </p:nvSpPr>
            <p:spPr bwMode="auto">
              <a:xfrm flipH="1">
                <a:off x="6009" y="1432"/>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2" name="Line 749">
                <a:extLst>
                  <a:ext uri="{FF2B5EF4-FFF2-40B4-BE49-F238E27FC236}">
                    <a16:creationId xmlns:a16="http://schemas.microsoft.com/office/drawing/2014/main" id="{F63E6332-516E-7D4B-4DEC-9E1F2BE9B32D}"/>
                  </a:ext>
                </a:extLst>
              </p:cNvPr>
              <p:cNvSpPr>
                <a:spLocks noChangeShapeType="1"/>
              </p:cNvSpPr>
              <p:nvPr/>
            </p:nvSpPr>
            <p:spPr bwMode="auto">
              <a:xfrm>
                <a:off x="6007" y="1390"/>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3" name="Line 750">
                <a:extLst>
                  <a:ext uri="{FF2B5EF4-FFF2-40B4-BE49-F238E27FC236}">
                    <a16:creationId xmlns:a16="http://schemas.microsoft.com/office/drawing/2014/main" id="{C603C0ED-B15A-50F2-302E-039C8CFEE653}"/>
                  </a:ext>
                </a:extLst>
              </p:cNvPr>
              <p:cNvSpPr>
                <a:spLocks noChangeShapeType="1"/>
              </p:cNvSpPr>
              <p:nvPr/>
            </p:nvSpPr>
            <p:spPr bwMode="auto">
              <a:xfrm flipH="1">
                <a:off x="5994" y="1404"/>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4" name="Line 751">
                <a:extLst>
                  <a:ext uri="{FF2B5EF4-FFF2-40B4-BE49-F238E27FC236}">
                    <a16:creationId xmlns:a16="http://schemas.microsoft.com/office/drawing/2014/main" id="{AE47344C-0039-C8D2-5E64-5069BA695AE5}"/>
                  </a:ext>
                </a:extLst>
              </p:cNvPr>
              <p:cNvSpPr>
                <a:spLocks noChangeShapeType="1"/>
              </p:cNvSpPr>
              <p:nvPr/>
            </p:nvSpPr>
            <p:spPr bwMode="auto">
              <a:xfrm>
                <a:off x="5984" y="1380"/>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5" name="Line 752">
                <a:extLst>
                  <a:ext uri="{FF2B5EF4-FFF2-40B4-BE49-F238E27FC236}">
                    <a16:creationId xmlns:a16="http://schemas.microsoft.com/office/drawing/2014/main" id="{B00D77DC-351C-4CFC-DC2C-23881FAA7278}"/>
                  </a:ext>
                </a:extLst>
              </p:cNvPr>
              <p:cNvSpPr>
                <a:spLocks noChangeShapeType="1"/>
              </p:cNvSpPr>
              <p:nvPr/>
            </p:nvSpPr>
            <p:spPr bwMode="auto">
              <a:xfrm flipH="1">
                <a:off x="5969" y="1392"/>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6" name="Line 753">
                <a:extLst>
                  <a:ext uri="{FF2B5EF4-FFF2-40B4-BE49-F238E27FC236}">
                    <a16:creationId xmlns:a16="http://schemas.microsoft.com/office/drawing/2014/main" id="{7A082E21-6AEB-690E-E2D8-1B8F718ABB46}"/>
                  </a:ext>
                </a:extLst>
              </p:cNvPr>
              <p:cNvSpPr>
                <a:spLocks noChangeShapeType="1"/>
              </p:cNvSpPr>
              <p:nvPr/>
            </p:nvSpPr>
            <p:spPr bwMode="auto">
              <a:xfrm>
                <a:off x="5963" y="1380"/>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7" name="Line 754">
                <a:extLst>
                  <a:ext uri="{FF2B5EF4-FFF2-40B4-BE49-F238E27FC236}">
                    <a16:creationId xmlns:a16="http://schemas.microsoft.com/office/drawing/2014/main" id="{1698FC2E-08AE-3FCA-6EB0-CED9E6C5686A}"/>
                  </a:ext>
                </a:extLst>
              </p:cNvPr>
              <p:cNvSpPr>
                <a:spLocks noChangeShapeType="1"/>
              </p:cNvSpPr>
              <p:nvPr/>
            </p:nvSpPr>
            <p:spPr bwMode="auto">
              <a:xfrm flipH="1">
                <a:off x="5948" y="1392"/>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8" name="Line 755">
                <a:extLst>
                  <a:ext uri="{FF2B5EF4-FFF2-40B4-BE49-F238E27FC236}">
                    <a16:creationId xmlns:a16="http://schemas.microsoft.com/office/drawing/2014/main" id="{761CF6F7-64C6-C23C-A0E6-20E4F3AAED47}"/>
                  </a:ext>
                </a:extLst>
              </p:cNvPr>
              <p:cNvSpPr>
                <a:spLocks noChangeShapeType="1"/>
              </p:cNvSpPr>
              <p:nvPr/>
            </p:nvSpPr>
            <p:spPr bwMode="auto">
              <a:xfrm>
                <a:off x="5954" y="136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99" name="Line 756">
                <a:extLst>
                  <a:ext uri="{FF2B5EF4-FFF2-40B4-BE49-F238E27FC236}">
                    <a16:creationId xmlns:a16="http://schemas.microsoft.com/office/drawing/2014/main" id="{7D2E225B-A2AB-DA41-6875-037EB66F78C6}"/>
                  </a:ext>
                </a:extLst>
              </p:cNvPr>
              <p:cNvSpPr>
                <a:spLocks noChangeShapeType="1"/>
              </p:cNvSpPr>
              <p:nvPr/>
            </p:nvSpPr>
            <p:spPr bwMode="auto">
              <a:xfrm flipH="1">
                <a:off x="5940" y="138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0" name="Line 757">
                <a:extLst>
                  <a:ext uri="{FF2B5EF4-FFF2-40B4-BE49-F238E27FC236}">
                    <a16:creationId xmlns:a16="http://schemas.microsoft.com/office/drawing/2014/main" id="{2C4BA3DB-6FD6-B24D-2013-CF0E8B5FFE2C}"/>
                  </a:ext>
                </a:extLst>
              </p:cNvPr>
              <p:cNvSpPr>
                <a:spLocks noChangeShapeType="1"/>
              </p:cNvSpPr>
              <p:nvPr/>
            </p:nvSpPr>
            <p:spPr bwMode="auto">
              <a:xfrm>
                <a:off x="5942" y="136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1" name="Line 758">
                <a:extLst>
                  <a:ext uri="{FF2B5EF4-FFF2-40B4-BE49-F238E27FC236}">
                    <a16:creationId xmlns:a16="http://schemas.microsoft.com/office/drawing/2014/main" id="{364A1D14-E69C-BF52-3CDD-C0EC87E740FB}"/>
                  </a:ext>
                </a:extLst>
              </p:cNvPr>
              <p:cNvSpPr>
                <a:spLocks noChangeShapeType="1"/>
              </p:cNvSpPr>
              <p:nvPr/>
            </p:nvSpPr>
            <p:spPr bwMode="auto">
              <a:xfrm flipH="1">
                <a:off x="5927" y="138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2" name="Line 759">
                <a:extLst>
                  <a:ext uri="{FF2B5EF4-FFF2-40B4-BE49-F238E27FC236}">
                    <a16:creationId xmlns:a16="http://schemas.microsoft.com/office/drawing/2014/main" id="{1CFB6DF8-7A5F-7600-6899-8057AA6D1AB9}"/>
                  </a:ext>
                </a:extLst>
              </p:cNvPr>
              <p:cNvSpPr>
                <a:spLocks noChangeShapeType="1"/>
              </p:cNvSpPr>
              <p:nvPr/>
            </p:nvSpPr>
            <p:spPr bwMode="auto">
              <a:xfrm>
                <a:off x="5917" y="136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3" name="Line 760">
                <a:extLst>
                  <a:ext uri="{FF2B5EF4-FFF2-40B4-BE49-F238E27FC236}">
                    <a16:creationId xmlns:a16="http://schemas.microsoft.com/office/drawing/2014/main" id="{8C9555B0-6122-3459-9D70-8ECB5041CEDC}"/>
                  </a:ext>
                </a:extLst>
              </p:cNvPr>
              <p:cNvSpPr>
                <a:spLocks noChangeShapeType="1"/>
              </p:cNvSpPr>
              <p:nvPr/>
            </p:nvSpPr>
            <p:spPr bwMode="auto">
              <a:xfrm flipH="1">
                <a:off x="5902" y="138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4" name="Line 761">
                <a:extLst>
                  <a:ext uri="{FF2B5EF4-FFF2-40B4-BE49-F238E27FC236}">
                    <a16:creationId xmlns:a16="http://schemas.microsoft.com/office/drawing/2014/main" id="{BC3EB337-7A53-11E2-B746-23C01BC0CF17}"/>
                  </a:ext>
                </a:extLst>
              </p:cNvPr>
              <p:cNvSpPr>
                <a:spLocks noChangeShapeType="1"/>
              </p:cNvSpPr>
              <p:nvPr/>
            </p:nvSpPr>
            <p:spPr bwMode="auto">
              <a:xfrm>
                <a:off x="5909" y="13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5" name="Line 762">
                <a:extLst>
                  <a:ext uri="{FF2B5EF4-FFF2-40B4-BE49-F238E27FC236}">
                    <a16:creationId xmlns:a16="http://schemas.microsoft.com/office/drawing/2014/main" id="{777C549A-A19D-0F9C-4F6D-0146D0B4FEA2}"/>
                  </a:ext>
                </a:extLst>
              </p:cNvPr>
              <p:cNvSpPr>
                <a:spLocks noChangeShapeType="1"/>
              </p:cNvSpPr>
              <p:nvPr/>
            </p:nvSpPr>
            <p:spPr bwMode="auto">
              <a:xfrm flipH="1">
                <a:off x="5896" y="1370"/>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6" name="Line 763">
                <a:extLst>
                  <a:ext uri="{FF2B5EF4-FFF2-40B4-BE49-F238E27FC236}">
                    <a16:creationId xmlns:a16="http://schemas.microsoft.com/office/drawing/2014/main" id="{CE8565FA-1076-34F6-ECD1-33457570506B}"/>
                  </a:ext>
                </a:extLst>
              </p:cNvPr>
              <p:cNvSpPr>
                <a:spLocks noChangeShapeType="1"/>
              </p:cNvSpPr>
              <p:nvPr/>
            </p:nvSpPr>
            <p:spPr bwMode="auto">
              <a:xfrm>
                <a:off x="5888" y="134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7" name="Line 764">
                <a:extLst>
                  <a:ext uri="{FF2B5EF4-FFF2-40B4-BE49-F238E27FC236}">
                    <a16:creationId xmlns:a16="http://schemas.microsoft.com/office/drawing/2014/main" id="{5B47E6EC-197A-5ABE-B5CF-AABC20F4F696}"/>
                  </a:ext>
                </a:extLst>
              </p:cNvPr>
              <p:cNvSpPr>
                <a:spLocks noChangeShapeType="1"/>
              </p:cNvSpPr>
              <p:nvPr/>
            </p:nvSpPr>
            <p:spPr bwMode="auto">
              <a:xfrm flipH="1">
                <a:off x="5873" y="135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8" name="Line 765">
                <a:extLst>
                  <a:ext uri="{FF2B5EF4-FFF2-40B4-BE49-F238E27FC236}">
                    <a16:creationId xmlns:a16="http://schemas.microsoft.com/office/drawing/2014/main" id="{45EABD3C-E44E-7136-2D2B-4A6CF889C776}"/>
                  </a:ext>
                </a:extLst>
              </p:cNvPr>
              <p:cNvSpPr>
                <a:spLocks noChangeShapeType="1"/>
              </p:cNvSpPr>
              <p:nvPr/>
            </p:nvSpPr>
            <p:spPr bwMode="auto">
              <a:xfrm>
                <a:off x="5881" y="134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09" name="Line 766">
                <a:extLst>
                  <a:ext uri="{FF2B5EF4-FFF2-40B4-BE49-F238E27FC236}">
                    <a16:creationId xmlns:a16="http://schemas.microsoft.com/office/drawing/2014/main" id="{71D1FFC6-CEE1-89BB-F5C4-1E36AE4AF40B}"/>
                  </a:ext>
                </a:extLst>
              </p:cNvPr>
              <p:cNvSpPr>
                <a:spLocks noChangeShapeType="1"/>
              </p:cNvSpPr>
              <p:nvPr/>
            </p:nvSpPr>
            <p:spPr bwMode="auto">
              <a:xfrm flipH="1">
                <a:off x="5867" y="135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0" name="Line 767">
                <a:extLst>
                  <a:ext uri="{FF2B5EF4-FFF2-40B4-BE49-F238E27FC236}">
                    <a16:creationId xmlns:a16="http://schemas.microsoft.com/office/drawing/2014/main" id="{41458D9F-1FB3-0FCE-3D1D-2EF0D6DF7153}"/>
                  </a:ext>
                </a:extLst>
              </p:cNvPr>
              <p:cNvSpPr>
                <a:spLocks noChangeShapeType="1"/>
              </p:cNvSpPr>
              <p:nvPr/>
            </p:nvSpPr>
            <p:spPr bwMode="auto">
              <a:xfrm>
                <a:off x="5867" y="134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1" name="Line 768">
                <a:extLst>
                  <a:ext uri="{FF2B5EF4-FFF2-40B4-BE49-F238E27FC236}">
                    <a16:creationId xmlns:a16="http://schemas.microsoft.com/office/drawing/2014/main" id="{4057CFDC-7E93-DDE6-83B6-556489C21979}"/>
                  </a:ext>
                </a:extLst>
              </p:cNvPr>
              <p:cNvSpPr>
                <a:spLocks noChangeShapeType="1"/>
              </p:cNvSpPr>
              <p:nvPr/>
            </p:nvSpPr>
            <p:spPr bwMode="auto">
              <a:xfrm flipH="1">
                <a:off x="5852" y="135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2" name="Line 769">
                <a:extLst>
                  <a:ext uri="{FF2B5EF4-FFF2-40B4-BE49-F238E27FC236}">
                    <a16:creationId xmlns:a16="http://schemas.microsoft.com/office/drawing/2014/main" id="{BD8E1CB8-E56A-7E10-5B7F-AB1A500FA7D8}"/>
                  </a:ext>
                </a:extLst>
              </p:cNvPr>
              <p:cNvSpPr>
                <a:spLocks noChangeShapeType="1"/>
              </p:cNvSpPr>
              <p:nvPr/>
            </p:nvSpPr>
            <p:spPr bwMode="auto">
              <a:xfrm>
                <a:off x="5854" y="134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3" name="Line 770">
                <a:extLst>
                  <a:ext uri="{FF2B5EF4-FFF2-40B4-BE49-F238E27FC236}">
                    <a16:creationId xmlns:a16="http://schemas.microsoft.com/office/drawing/2014/main" id="{3A600A33-B3EB-14B4-D915-B5B1FA03B782}"/>
                  </a:ext>
                </a:extLst>
              </p:cNvPr>
              <p:cNvSpPr>
                <a:spLocks noChangeShapeType="1"/>
              </p:cNvSpPr>
              <p:nvPr/>
            </p:nvSpPr>
            <p:spPr bwMode="auto">
              <a:xfrm flipH="1">
                <a:off x="5840" y="135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4" name="Line 771">
                <a:extLst>
                  <a:ext uri="{FF2B5EF4-FFF2-40B4-BE49-F238E27FC236}">
                    <a16:creationId xmlns:a16="http://schemas.microsoft.com/office/drawing/2014/main" id="{78CAD36B-15A3-05EF-4638-8E6FE1BB6508}"/>
                  </a:ext>
                </a:extLst>
              </p:cNvPr>
              <p:cNvSpPr>
                <a:spLocks noChangeShapeType="1"/>
              </p:cNvSpPr>
              <p:nvPr/>
            </p:nvSpPr>
            <p:spPr bwMode="auto">
              <a:xfrm>
                <a:off x="5842"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5" name="Line 772">
                <a:extLst>
                  <a:ext uri="{FF2B5EF4-FFF2-40B4-BE49-F238E27FC236}">
                    <a16:creationId xmlns:a16="http://schemas.microsoft.com/office/drawing/2014/main" id="{A619FEA3-8C69-5BEA-D37B-C3FCA3FF741E}"/>
                  </a:ext>
                </a:extLst>
              </p:cNvPr>
              <p:cNvSpPr>
                <a:spLocks noChangeShapeType="1"/>
              </p:cNvSpPr>
              <p:nvPr/>
            </p:nvSpPr>
            <p:spPr bwMode="auto">
              <a:xfrm flipH="1">
                <a:off x="5827" y="134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6" name="Line 773">
                <a:extLst>
                  <a:ext uri="{FF2B5EF4-FFF2-40B4-BE49-F238E27FC236}">
                    <a16:creationId xmlns:a16="http://schemas.microsoft.com/office/drawing/2014/main" id="{947F8B42-C82C-CD01-5758-51D24704DD7E}"/>
                  </a:ext>
                </a:extLst>
              </p:cNvPr>
              <p:cNvSpPr>
                <a:spLocks noChangeShapeType="1"/>
              </p:cNvSpPr>
              <p:nvPr/>
            </p:nvSpPr>
            <p:spPr bwMode="auto">
              <a:xfrm>
                <a:off x="5831"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7" name="Line 774">
                <a:extLst>
                  <a:ext uri="{FF2B5EF4-FFF2-40B4-BE49-F238E27FC236}">
                    <a16:creationId xmlns:a16="http://schemas.microsoft.com/office/drawing/2014/main" id="{4A6F6589-2310-C900-7867-ABB1FBE8B33C}"/>
                  </a:ext>
                </a:extLst>
              </p:cNvPr>
              <p:cNvSpPr>
                <a:spLocks noChangeShapeType="1"/>
              </p:cNvSpPr>
              <p:nvPr/>
            </p:nvSpPr>
            <p:spPr bwMode="auto">
              <a:xfrm flipH="1">
                <a:off x="5817" y="134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8" name="Line 775">
                <a:extLst>
                  <a:ext uri="{FF2B5EF4-FFF2-40B4-BE49-F238E27FC236}">
                    <a16:creationId xmlns:a16="http://schemas.microsoft.com/office/drawing/2014/main" id="{77B1DBAE-3F4E-E2F1-6671-F848CA06F03A}"/>
                  </a:ext>
                </a:extLst>
              </p:cNvPr>
              <p:cNvSpPr>
                <a:spLocks noChangeShapeType="1"/>
              </p:cNvSpPr>
              <p:nvPr/>
            </p:nvSpPr>
            <p:spPr bwMode="auto">
              <a:xfrm>
                <a:off x="5825"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19" name="Line 776">
                <a:extLst>
                  <a:ext uri="{FF2B5EF4-FFF2-40B4-BE49-F238E27FC236}">
                    <a16:creationId xmlns:a16="http://schemas.microsoft.com/office/drawing/2014/main" id="{9C16EF5A-6840-AC3E-FDA2-2972E98665A6}"/>
                  </a:ext>
                </a:extLst>
              </p:cNvPr>
              <p:cNvSpPr>
                <a:spLocks noChangeShapeType="1"/>
              </p:cNvSpPr>
              <p:nvPr/>
            </p:nvSpPr>
            <p:spPr bwMode="auto">
              <a:xfrm flipH="1">
                <a:off x="5810" y="1348"/>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0" name="Line 777">
                <a:extLst>
                  <a:ext uri="{FF2B5EF4-FFF2-40B4-BE49-F238E27FC236}">
                    <a16:creationId xmlns:a16="http://schemas.microsoft.com/office/drawing/2014/main" id="{03C845AB-5EB9-6656-00AD-EEAD45D135AE}"/>
                  </a:ext>
                </a:extLst>
              </p:cNvPr>
              <p:cNvSpPr>
                <a:spLocks noChangeShapeType="1"/>
              </p:cNvSpPr>
              <p:nvPr/>
            </p:nvSpPr>
            <p:spPr bwMode="auto">
              <a:xfrm>
                <a:off x="5823"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1" name="Line 778">
                <a:extLst>
                  <a:ext uri="{FF2B5EF4-FFF2-40B4-BE49-F238E27FC236}">
                    <a16:creationId xmlns:a16="http://schemas.microsoft.com/office/drawing/2014/main" id="{C546D427-D299-16E4-7054-348BA903A7CD}"/>
                  </a:ext>
                </a:extLst>
              </p:cNvPr>
              <p:cNvSpPr>
                <a:spLocks noChangeShapeType="1"/>
              </p:cNvSpPr>
              <p:nvPr/>
            </p:nvSpPr>
            <p:spPr bwMode="auto">
              <a:xfrm flipH="1">
                <a:off x="5808" y="1348"/>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2" name="Line 779">
                <a:extLst>
                  <a:ext uri="{FF2B5EF4-FFF2-40B4-BE49-F238E27FC236}">
                    <a16:creationId xmlns:a16="http://schemas.microsoft.com/office/drawing/2014/main" id="{BC6FECA8-44E7-BB27-F050-5B93E4CA5518}"/>
                  </a:ext>
                </a:extLst>
              </p:cNvPr>
              <p:cNvSpPr>
                <a:spLocks noChangeShapeType="1"/>
              </p:cNvSpPr>
              <p:nvPr/>
            </p:nvSpPr>
            <p:spPr bwMode="auto">
              <a:xfrm>
                <a:off x="5819"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3" name="Line 780">
                <a:extLst>
                  <a:ext uri="{FF2B5EF4-FFF2-40B4-BE49-F238E27FC236}">
                    <a16:creationId xmlns:a16="http://schemas.microsoft.com/office/drawing/2014/main" id="{65F9DBD6-9569-B9E9-760A-38CCBB597927}"/>
                  </a:ext>
                </a:extLst>
              </p:cNvPr>
              <p:cNvSpPr>
                <a:spLocks noChangeShapeType="1"/>
              </p:cNvSpPr>
              <p:nvPr/>
            </p:nvSpPr>
            <p:spPr bwMode="auto">
              <a:xfrm flipH="1">
                <a:off x="5804" y="134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4" name="Line 781">
                <a:extLst>
                  <a:ext uri="{FF2B5EF4-FFF2-40B4-BE49-F238E27FC236}">
                    <a16:creationId xmlns:a16="http://schemas.microsoft.com/office/drawing/2014/main" id="{65277C71-D7D5-7D6B-72DD-E788865BB2AF}"/>
                  </a:ext>
                </a:extLst>
              </p:cNvPr>
              <p:cNvSpPr>
                <a:spLocks noChangeShapeType="1"/>
              </p:cNvSpPr>
              <p:nvPr/>
            </p:nvSpPr>
            <p:spPr bwMode="auto">
              <a:xfrm>
                <a:off x="5789"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5" name="Line 782">
                <a:extLst>
                  <a:ext uri="{FF2B5EF4-FFF2-40B4-BE49-F238E27FC236}">
                    <a16:creationId xmlns:a16="http://schemas.microsoft.com/office/drawing/2014/main" id="{269487C8-DF2A-34A8-A8C1-64B1DD97759E}"/>
                  </a:ext>
                </a:extLst>
              </p:cNvPr>
              <p:cNvSpPr>
                <a:spLocks noChangeShapeType="1"/>
              </p:cNvSpPr>
              <p:nvPr/>
            </p:nvSpPr>
            <p:spPr bwMode="auto">
              <a:xfrm flipH="1">
                <a:off x="5775" y="134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6" name="Line 783">
                <a:extLst>
                  <a:ext uri="{FF2B5EF4-FFF2-40B4-BE49-F238E27FC236}">
                    <a16:creationId xmlns:a16="http://schemas.microsoft.com/office/drawing/2014/main" id="{EE9A1493-6B97-BF29-5795-D5C69E7A0E2C}"/>
                  </a:ext>
                </a:extLst>
              </p:cNvPr>
              <p:cNvSpPr>
                <a:spLocks noChangeShapeType="1"/>
              </p:cNvSpPr>
              <p:nvPr/>
            </p:nvSpPr>
            <p:spPr bwMode="auto">
              <a:xfrm>
                <a:off x="5785" y="132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7" name="Line 784">
                <a:extLst>
                  <a:ext uri="{FF2B5EF4-FFF2-40B4-BE49-F238E27FC236}">
                    <a16:creationId xmlns:a16="http://schemas.microsoft.com/office/drawing/2014/main" id="{D93774E2-363B-3346-DE48-F4668B65B00A}"/>
                  </a:ext>
                </a:extLst>
              </p:cNvPr>
              <p:cNvSpPr>
                <a:spLocks noChangeShapeType="1"/>
              </p:cNvSpPr>
              <p:nvPr/>
            </p:nvSpPr>
            <p:spPr bwMode="auto">
              <a:xfrm flipH="1">
                <a:off x="5771" y="133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8" name="Line 785">
                <a:extLst>
                  <a:ext uri="{FF2B5EF4-FFF2-40B4-BE49-F238E27FC236}">
                    <a16:creationId xmlns:a16="http://schemas.microsoft.com/office/drawing/2014/main" id="{9956D655-1DB7-C04D-FAF5-5C250D7BE5B7}"/>
                  </a:ext>
                </a:extLst>
              </p:cNvPr>
              <p:cNvSpPr>
                <a:spLocks noChangeShapeType="1"/>
              </p:cNvSpPr>
              <p:nvPr/>
            </p:nvSpPr>
            <p:spPr bwMode="auto">
              <a:xfrm>
                <a:off x="5769" y="1307"/>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29" name="Line 786">
                <a:extLst>
                  <a:ext uri="{FF2B5EF4-FFF2-40B4-BE49-F238E27FC236}">
                    <a16:creationId xmlns:a16="http://schemas.microsoft.com/office/drawing/2014/main" id="{8726C13D-6AC2-7538-2C26-A2DB04921FE2}"/>
                  </a:ext>
                </a:extLst>
              </p:cNvPr>
              <p:cNvSpPr>
                <a:spLocks noChangeShapeType="1"/>
              </p:cNvSpPr>
              <p:nvPr/>
            </p:nvSpPr>
            <p:spPr bwMode="auto">
              <a:xfrm flipH="1">
                <a:off x="5754" y="1322"/>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0" name="Line 787">
                <a:extLst>
                  <a:ext uri="{FF2B5EF4-FFF2-40B4-BE49-F238E27FC236}">
                    <a16:creationId xmlns:a16="http://schemas.microsoft.com/office/drawing/2014/main" id="{3F306320-02DD-DC63-3800-17C2715CA36B}"/>
                  </a:ext>
                </a:extLst>
              </p:cNvPr>
              <p:cNvSpPr>
                <a:spLocks noChangeShapeType="1"/>
              </p:cNvSpPr>
              <p:nvPr/>
            </p:nvSpPr>
            <p:spPr bwMode="auto">
              <a:xfrm>
                <a:off x="5767"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1" name="Line 788">
                <a:extLst>
                  <a:ext uri="{FF2B5EF4-FFF2-40B4-BE49-F238E27FC236}">
                    <a16:creationId xmlns:a16="http://schemas.microsoft.com/office/drawing/2014/main" id="{ADA1AD38-DBE9-D9BF-71B0-FFB6DE800C6F}"/>
                  </a:ext>
                </a:extLst>
              </p:cNvPr>
              <p:cNvSpPr>
                <a:spLocks noChangeShapeType="1"/>
              </p:cNvSpPr>
              <p:nvPr/>
            </p:nvSpPr>
            <p:spPr bwMode="auto">
              <a:xfrm flipH="1">
                <a:off x="5752" y="1317"/>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2" name="Line 789">
                <a:extLst>
                  <a:ext uri="{FF2B5EF4-FFF2-40B4-BE49-F238E27FC236}">
                    <a16:creationId xmlns:a16="http://schemas.microsoft.com/office/drawing/2014/main" id="{9D4DCF76-94F5-6515-1D9B-0FA1574F6AF9}"/>
                  </a:ext>
                </a:extLst>
              </p:cNvPr>
              <p:cNvSpPr>
                <a:spLocks noChangeShapeType="1"/>
              </p:cNvSpPr>
              <p:nvPr/>
            </p:nvSpPr>
            <p:spPr bwMode="auto">
              <a:xfrm>
                <a:off x="5764"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3" name="Line 790">
                <a:extLst>
                  <a:ext uri="{FF2B5EF4-FFF2-40B4-BE49-F238E27FC236}">
                    <a16:creationId xmlns:a16="http://schemas.microsoft.com/office/drawing/2014/main" id="{2C7FD4E0-1A88-59AB-5BD4-FB8405ABA16E}"/>
                  </a:ext>
                </a:extLst>
              </p:cNvPr>
              <p:cNvSpPr>
                <a:spLocks noChangeShapeType="1"/>
              </p:cNvSpPr>
              <p:nvPr/>
            </p:nvSpPr>
            <p:spPr bwMode="auto">
              <a:xfrm flipH="1">
                <a:off x="5750" y="1317"/>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4" name="Line 791">
                <a:extLst>
                  <a:ext uri="{FF2B5EF4-FFF2-40B4-BE49-F238E27FC236}">
                    <a16:creationId xmlns:a16="http://schemas.microsoft.com/office/drawing/2014/main" id="{05FA6C66-9AF5-508D-4EFA-6A3AC1C378B2}"/>
                  </a:ext>
                </a:extLst>
              </p:cNvPr>
              <p:cNvSpPr>
                <a:spLocks noChangeShapeType="1"/>
              </p:cNvSpPr>
              <p:nvPr/>
            </p:nvSpPr>
            <p:spPr bwMode="auto">
              <a:xfrm>
                <a:off x="5762"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5" name="Line 792">
                <a:extLst>
                  <a:ext uri="{FF2B5EF4-FFF2-40B4-BE49-F238E27FC236}">
                    <a16:creationId xmlns:a16="http://schemas.microsoft.com/office/drawing/2014/main" id="{5E349D80-959E-7E0C-05A6-EFC169D674E9}"/>
                  </a:ext>
                </a:extLst>
              </p:cNvPr>
              <p:cNvSpPr>
                <a:spLocks noChangeShapeType="1"/>
              </p:cNvSpPr>
              <p:nvPr/>
            </p:nvSpPr>
            <p:spPr bwMode="auto">
              <a:xfrm flipH="1">
                <a:off x="5748" y="1317"/>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6" name="Line 793">
                <a:extLst>
                  <a:ext uri="{FF2B5EF4-FFF2-40B4-BE49-F238E27FC236}">
                    <a16:creationId xmlns:a16="http://schemas.microsoft.com/office/drawing/2014/main" id="{C96B2AC6-58DF-66C0-153A-CD98A2649EDF}"/>
                  </a:ext>
                </a:extLst>
              </p:cNvPr>
              <p:cNvSpPr>
                <a:spLocks noChangeShapeType="1"/>
              </p:cNvSpPr>
              <p:nvPr/>
            </p:nvSpPr>
            <p:spPr bwMode="auto">
              <a:xfrm>
                <a:off x="5741"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7" name="Line 794">
                <a:extLst>
                  <a:ext uri="{FF2B5EF4-FFF2-40B4-BE49-F238E27FC236}">
                    <a16:creationId xmlns:a16="http://schemas.microsoft.com/office/drawing/2014/main" id="{D4040CC1-9A87-5093-4A20-D9CBD9AAAA75}"/>
                  </a:ext>
                </a:extLst>
              </p:cNvPr>
              <p:cNvSpPr>
                <a:spLocks noChangeShapeType="1"/>
              </p:cNvSpPr>
              <p:nvPr/>
            </p:nvSpPr>
            <p:spPr bwMode="auto">
              <a:xfrm flipH="1">
                <a:off x="5727" y="1317"/>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8" name="Line 795">
                <a:extLst>
                  <a:ext uri="{FF2B5EF4-FFF2-40B4-BE49-F238E27FC236}">
                    <a16:creationId xmlns:a16="http://schemas.microsoft.com/office/drawing/2014/main" id="{524A1274-BE7D-B10B-2737-5921D9EFE446}"/>
                  </a:ext>
                </a:extLst>
              </p:cNvPr>
              <p:cNvSpPr>
                <a:spLocks noChangeShapeType="1"/>
              </p:cNvSpPr>
              <p:nvPr/>
            </p:nvSpPr>
            <p:spPr bwMode="auto">
              <a:xfrm>
                <a:off x="5729"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39" name="Line 796">
                <a:extLst>
                  <a:ext uri="{FF2B5EF4-FFF2-40B4-BE49-F238E27FC236}">
                    <a16:creationId xmlns:a16="http://schemas.microsoft.com/office/drawing/2014/main" id="{0C3E55C4-5748-FE2F-0926-B0682C352648}"/>
                  </a:ext>
                </a:extLst>
              </p:cNvPr>
              <p:cNvSpPr>
                <a:spLocks noChangeShapeType="1"/>
              </p:cNvSpPr>
              <p:nvPr/>
            </p:nvSpPr>
            <p:spPr bwMode="auto">
              <a:xfrm flipH="1">
                <a:off x="5714" y="1317"/>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0" name="Line 797">
                <a:extLst>
                  <a:ext uri="{FF2B5EF4-FFF2-40B4-BE49-F238E27FC236}">
                    <a16:creationId xmlns:a16="http://schemas.microsoft.com/office/drawing/2014/main" id="{709AD96C-251F-60D3-208E-FCB3B1AB193D}"/>
                  </a:ext>
                </a:extLst>
              </p:cNvPr>
              <p:cNvSpPr>
                <a:spLocks noChangeShapeType="1"/>
              </p:cNvSpPr>
              <p:nvPr/>
            </p:nvSpPr>
            <p:spPr bwMode="auto">
              <a:xfrm>
                <a:off x="5712" y="1283"/>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1" name="Line 798">
                <a:extLst>
                  <a:ext uri="{FF2B5EF4-FFF2-40B4-BE49-F238E27FC236}">
                    <a16:creationId xmlns:a16="http://schemas.microsoft.com/office/drawing/2014/main" id="{7AEC6C6D-5580-FA93-0B5E-951B32AD939F}"/>
                  </a:ext>
                </a:extLst>
              </p:cNvPr>
              <p:cNvSpPr>
                <a:spLocks noChangeShapeType="1"/>
              </p:cNvSpPr>
              <p:nvPr/>
            </p:nvSpPr>
            <p:spPr bwMode="auto">
              <a:xfrm flipH="1">
                <a:off x="5698" y="129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2" name="Line 799">
                <a:extLst>
                  <a:ext uri="{FF2B5EF4-FFF2-40B4-BE49-F238E27FC236}">
                    <a16:creationId xmlns:a16="http://schemas.microsoft.com/office/drawing/2014/main" id="{0D98828B-891A-6A21-E1C1-B2ADD8974F1F}"/>
                  </a:ext>
                </a:extLst>
              </p:cNvPr>
              <p:cNvSpPr>
                <a:spLocks noChangeShapeType="1"/>
              </p:cNvSpPr>
              <p:nvPr/>
            </p:nvSpPr>
            <p:spPr bwMode="auto">
              <a:xfrm>
                <a:off x="5712"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3" name="Line 800">
                <a:extLst>
                  <a:ext uri="{FF2B5EF4-FFF2-40B4-BE49-F238E27FC236}">
                    <a16:creationId xmlns:a16="http://schemas.microsoft.com/office/drawing/2014/main" id="{4302D211-891C-16A3-150A-62A1F2BEB6D0}"/>
                  </a:ext>
                </a:extLst>
              </p:cNvPr>
              <p:cNvSpPr>
                <a:spLocks noChangeShapeType="1"/>
              </p:cNvSpPr>
              <p:nvPr/>
            </p:nvSpPr>
            <p:spPr bwMode="auto">
              <a:xfrm flipH="1">
                <a:off x="5698"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4" name="Line 801">
                <a:extLst>
                  <a:ext uri="{FF2B5EF4-FFF2-40B4-BE49-F238E27FC236}">
                    <a16:creationId xmlns:a16="http://schemas.microsoft.com/office/drawing/2014/main" id="{9E5030C0-5196-94A5-C5A2-6A817A78EEF4}"/>
                  </a:ext>
                </a:extLst>
              </p:cNvPr>
              <p:cNvSpPr>
                <a:spLocks noChangeShapeType="1"/>
              </p:cNvSpPr>
              <p:nvPr/>
            </p:nvSpPr>
            <p:spPr bwMode="auto">
              <a:xfrm>
                <a:off x="5706"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5" name="Line 802">
                <a:extLst>
                  <a:ext uri="{FF2B5EF4-FFF2-40B4-BE49-F238E27FC236}">
                    <a16:creationId xmlns:a16="http://schemas.microsoft.com/office/drawing/2014/main" id="{D59F80DA-5811-C087-EA7C-C53333498C67}"/>
                  </a:ext>
                </a:extLst>
              </p:cNvPr>
              <p:cNvSpPr>
                <a:spLocks noChangeShapeType="1"/>
              </p:cNvSpPr>
              <p:nvPr/>
            </p:nvSpPr>
            <p:spPr bwMode="auto">
              <a:xfrm flipH="1">
                <a:off x="5691" y="128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6" name="Line 803">
                <a:extLst>
                  <a:ext uri="{FF2B5EF4-FFF2-40B4-BE49-F238E27FC236}">
                    <a16:creationId xmlns:a16="http://schemas.microsoft.com/office/drawing/2014/main" id="{CCD7F502-1409-3A77-97AE-F8E161CF782D}"/>
                  </a:ext>
                </a:extLst>
              </p:cNvPr>
              <p:cNvSpPr>
                <a:spLocks noChangeShapeType="1"/>
              </p:cNvSpPr>
              <p:nvPr/>
            </p:nvSpPr>
            <p:spPr bwMode="auto">
              <a:xfrm>
                <a:off x="5704"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7" name="Line 804">
                <a:extLst>
                  <a:ext uri="{FF2B5EF4-FFF2-40B4-BE49-F238E27FC236}">
                    <a16:creationId xmlns:a16="http://schemas.microsoft.com/office/drawing/2014/main" id="{A1053C7D-3704-CC1D-1870-13A67738D4F4}"/>
                  </a:ext>
                </a:extLst>
              </p:cNvPr>
              <p:cNvSpPr>
                <a:spLocks noChangeShapeType="1"/>
              </p:cNvSpPr>
              <p:nvPr/>
            </p:nvSpPr>
            <p:spPr bwMode="auto">
              <a:xfrm flipH="1">
                <a:off x="5689"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8" name="Line 805">
                <a:extLst>
                  <a:ext uri="{FF2B5EF4-FFF2-40B4-BE49-F238E27FC236}">
                    <a16:creationId xmlns:a16="http://schemas.microsoft.com/office/drawing/2014/main" id="{8D842942-4930-1FA7-0839-336E35400199}"/>
                  </a:ext>
                </a:extLst>
              </p:cNvPr>
              <p:cNvSpPr>
                <a:spLocks noChangeShapeType="1"/>
              </p:cNvSpPr>
              <p:nvPr/>
            </p:nvSpPr>
            <p:spPr bwMode="auto">
              <a:xfrm>
                <a:off x="5685"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49" name="Line 806">
                <a:extLst>
                  <a:ext uri="{FF2B5EF4-FFF2-40B4-BE49-F238E27FC236}">
                    <a16:creationId xmlns:a16="http://schemas.microsoft.com/office/drawing/2014/main" id="{0B0317EC-E6F3-C58E-C741-AC1C664ECDD0}"/>
                  </a:ext>
                </a:extLst>
              </p:cNvPr>
              <p:cNvSpPr>
                <a:spLocks noChangeShapeType="1"/>
              </p:cNvSpPr>
              <p:nvPr/>
            </p:nvSpPr>
            <p:spPr bwMode="auto">
              <a:xfrm flipH="1">
                <a:off x="5670" y="128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0" name="Line 807">
                <a:extLst>
                  <a:ext uri="{FF2B5EF4-FFF2-40B4-BE49-F238E27FC236}">
                    <a16:creationId xmlns:a16="http://schemas.microsoft.com/office/drawing/2014/main" id="{71143CD4-DCAB-4A90-1443-5AD79637028F}"/>
                  </a:ext>
                </a:extLst>
              </p:cNvPr>
              <p:cNvSpPr>
                <a:spLocks noChangeShapeType="1"/>
              </p:cNvSpPr>
              <p:nvPr/>
            </p:nvSpPr>
            <p:spPr bwMode="auto">
              <a:xfrm>
                <a:off x="5666"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1" name="Line 808">
                <a:extLst>
                  <a:ext uri="{FF2B5EF4-FFF2-40B4-BE49-F238E27FC236}">
                    <a16:creationId xmlns:a16="http://schemas.microsoft.com/office/drawing/2014/main" id="{322451A0-0440-85AD-CE55-70E3FAD38D4A}"/>
                  </a:ext>
                </a:extLst>
              </p:cNvPr>
              <p:cNvSpPr>
                <a:spLocks noChangeShapeType="1"/>
              </p:cNvSpPr>
              <p:nvPr/>
            </p:nvSpPr>
            <p:spPr bwMode="auto">
              <a:xfrm flipH="1">
                <a:off x="5652"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2" name="Line 809">
                <a:extLst>
                  <a:ext uri="{FF2B5EF4-FFF2-40B4-BE49-F238E27FC236}">
                    <a16:creationId xmlns:a16="http://schemas.microsoft.com/office/drawing/2014/main" id="{17D0A2B8-8956-37E1-85B0-5C251848BD75}"/>
                  </a:ext>
                </a:extLst>
              </p:cNvPr>
              <p:cNvSpPr>
                <a:spLocks noChangeShapeType="1"/>
              </p:cNvSpPr>
              <p:nvPr/>
            </p:nvSpPr>
            <p:spPr bwMode="auto">
              <a:xfrm>
                <a:off x="5652"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3" name="Line 810">
                <a:extLst>
                  <a:ext uri="{FF2B5EF4-FFF2-40B4-BE49-F238E27FC236}">
                    <a16:creationId xmlns:a16="http://schemas.microsoft.com/office/drawing/2014/main" id="{2628CA91-6EA8-0A4A-2D67-B0ED1E3E95A4}"/>
                  </a:ext>
                </a:extLst>
              </p:cNvPr>
              <p:cNvSpPr>
                <a:spLocks noChangeShapeType="1"/>
              </p:cNvSpPr>
              <p:nvPr/>
            </p:nvSpPr>
            <p:spPr bwMode="auto">
              <a:xfrm flipH="1">
                <a:off x="5637"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4" name="Line 811">
                <a:extLst>
                  <a:ext uri="{FF2B5EF4-FFF2-40B4-BE49-F238E27FC236}">
                    <a16:creationId xmlns:a16="http://schemas.microsoft.com/office/drawing/2014/main" id="{8E265D2C-2A56-F379-BFFD-2346667F515F}"/>
                  </a:ext>
                </a:extLst>
              </p:cNvPr>
              <p:cNvSpPr>
                <a:spLocks noChangeShapeType="1"/>
              </p:cNvSpPr>
              <p:nvPr/>
            </p:nvSpPr>
            <p:spPr bwMode="auto">
              <a:xfrm>
                <a:off x="5650"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5" name="Line 812">
                <a:extLst>
                  <a:ext uri="{FF2B5EF4-FFF2-40B4-BE49-F238E27FC236}">
                    <a16:creationId xmlns:a16="http://schemas.microsoft.com/office/drawing/2014/main" id="{9EDC4D6B-0601-C516-7BA3-21FCB6A94C0C}"/>
                  </a:ext>
                </a:extLst>
              </p:cNvPr>
              <p:cNvSpPr>
                <a:spLocks noChangeShapeType="1"/>
              </p:cNvSpPr>
              <p:nvPr/>
            </p:nvSpPr>
            <p:spPr bwMode="auto">
              <a:xfrm flipH="1">
                <a:off x="5635"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6" name="Line 813">
                <a:extLst>
                  <a:ext uri="{FF2B5EF4-FFF2-40B4-BE49-F238E27FC236}">
                    <a16:creationId xmlns:a16="http://schemas.microsoft.com/office/drawing/2014/main" id="{C2661A25-E16E-C4A4-F13B-2651BCD68B56}"/>
                  </a:ext>
                </a:extLst>
              </p:cNvPr>
              <p:cNvSpPr>
                <a:spLocks noChangeShapeType="1"/>
              </p:cNvSpPr>
              <p:nvPr/>
            </p:nvSpPr>
            <p:spPr bwMode="auto">
              <a:xfrm>
                <a:off x="5633"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7" name="Line 814">
                <a:extLst>
                  <a:ext uri="{FF2B5EF4-FFF2-40B4-BE49-F238E27FC236}">
                    <a16:creationId xmlns:a16="http://schemas.microsoft.com/office/drawing/2014/main" id="{146F6574-05AD-4411-B6DE-B2ECACB1460C}"/>
                  </a:ext>
                </a:extLst>
              </p:cNvPr>
              <p:cNvSpPr>
                <a:spLocks noChangeShapeType="1"/>
              </p:cNvSpPr>
              <p:nvPr/>
            </p:nvSpPr>
            <p:spPr bwMode="auto">
              <a:xfrm flipH="1">
                <a:off x="5618"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8" name="Line 815">
                <a:extLst>
                  <a:ext uri="{FF2B5EF4-FFF2-40B4-BE49-F238E27FC236}">
                    <a16:creationId xmlns:a16="http://schemas.microsoft.com/office/drawing/2014/main" id="{776823A9-5FE2-68F5-1231-E6E726FF3280}"/>
                  </a:ext>
                </a:extLst>
              </p:cNvPr>
              <p:cNvSpPr>
                <a:spLocks noChangeShapeType="1"/>
              </p:cNvSpPr>
              <p:nvPr/>
            </p:nvSpPr>
            <p:spPr bwMode="auto">
              <a:xfrm>
                <a:off x="5627"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59" name="Line 816">
                <a:extLst>
                  <a:ext uri="{FF2B5EF4-FFF2-40B4-BE49-F238E27FC236}">
                    <a16:creationId xmlns:a16="http://schemas.microsoft.com/office/drawing/2014/main" id="{5752F600-3D8A-D1D0-C4E3-902178B8CBF8}"/>
                  </a:ext>
                </a:extLst>
              </p:cNvPr>
              <p:cNvSpPr>
                <a:spLocks noChangeShapeType="1"/>
              </p:cNvSpPr>
              <p:nvPr/>
            </p:nvSpPr>
            <p:spPr bwMode="auto">
              <a:xfrm flipH="1">
                <a:off x="5612"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0" name="Line 817">
                <a:extLst>
                  <a:ext uri="{FF2B5EF4-FFF2-40B4-BE49-F238E27FC236}">
                    <a16:creationId xmlns:a16="http://schemas.microsoft.com/office/drawing/2014/main" id="{3F114C63-33CC-05EE-A201-64080BD302B8}"/>
                  </a:ext>
                </a:extLst>
              </p:cNvPr>
              <p:cNvSpPr>
                <a:spLocks noChangeShapeType="1"/>
              </p:cNvSpPr>
              <p:nvPr/>
            </p:nvSpPr>
            <p:spPr bwMode="auto">
              <a:xfrm>
                <a:off x="5614"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1" name="Line 818">
                <a:extLst>
                  <a:ext uri="{FF2B5EF4-FFF2-40B4-BE49-F238E27FC236}">
                    <a16:creationId xmlns:a16="http://schemas.microsoft.com/office/drawing/2014/main" id="{E640D75F-5EFF-64D4-8DEE-3B19D3E10CC9}"/>
                  </a:ext>
                </a:extLst>
              </p:cNvPr>
              <p:cNvSpPr>
                <a:spLocks noChangeShapeType="1"/>
              </p:cNvSpPr>
              <p:nvPr/>
            </p:nvSpPr>
            <p:spPr bwMode="auto">
              <a:xfrm flipH="1">
                <a:off x="5599" y="128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2" name="Line 819">
                <a:extLst>
                  <a:ext uri="{FF2B5EF4-FFF2-40B4-BE49-F238E27FC236}">
                    <a16:creationId xmlns:a16="http://schemas.microsoft.com/office/drawing/2014/main" id="{201B7496-0CD7-6EA6-66C9-B6AF465ABCE2}"/>
                  </a:ext>
                </a:extLst>
              </p:cNvPr>
              <p:cNvSpPr>
                <a:spLocks noChangeShapeType="1"/>
              </p:cNvSpPr>
              <p:nvPr/>
            </p:nvSpPr>
            <p:spPr bwMode="auto">
              <a:xfrm>
                <a:off x="5591"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3" name="Line 820">
                <a:extLst>
                  <a:ext uri="{FF2B5EF4-FFF2-40B4-BE49-F238E27FC236}">
                    <a16:creationId xmlns:a16="http://schemas.microsoft.com/office/drawing/2014/main" id="{9CBA29AA-5929-22DE-B3B1-204AC56A643A}"/>
                  </a:ext>
                </a:extLst>
              </p:cNvPr>
              <p:cNvSpPr>
                <a:spLocks noChangeShapeType="1"/>
              </p:cNvSpPr>
              <p:nvPr/>
            </p:nvSpPr>
            <p:spPr bwMode="auto">
              <a:xfrm flipH="1">
                <a:off x="5576" y="128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4" name="Line 821">
                <a:extLst>
                  <a:ext uri="{FF2B5EF4-FFF2-40B4-BE49-F238E27FC236}">
                    <a16:creationId xmlns:a16="http://schemas.microsoft.com/office/drawing/2014/main" id="{5D16B00A-A40F-DA05-1238-5561838AF369}"/>
                  </a:ext>
                </a:extLst>
              </p:cNvPr>
              <p:cNvSpPr>
                <a:spLocks noChangeShapeType="1"/>
              </p:cNvSpPr>
              <p:nvPr/>
            </p:nvSpPr>
            <p:spPr bwMode="auto">
              <a:xfrm>
                <a:off x="5568" y="126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5" name="Line 822">
                <a:extLst>
                  <a:ext uri="{FF2B5EF4-FFF2-40B4-BE49-F238E27FC236}">
                    <a16:creationId xmlns:a16="http://schemas.microsoft.com/office/drawing/2014/main" id="{3634CB95-2635-3AB6-3BEE-54E553613EB4}"/>
                  </a:ext>
                </a:extLst>
              </p:cNvPr>
              <p:cNvSpPr>
                <a:spLocks noChangeShapeType="1"/>
              </p:cNvSpPr>
              <p:nvPr/>
            </p:nvSpPr>
            <p:spPr bwMode="auto">
              <a:xfrm flipH="1">
                <a:off x="5554" y="127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6" name="Line 823">
                <a:extLst>
                  <a:ext uri="{FF2B5EF4-FFF2-40B4-BE49-F238E27FC236}">
                    <a16:creationId xmlns:a16="http://schemas.microsoft.com/office/drawing/2014/main" id="{9CD97A23-3B7F-6523-ED07-533B981E8116}"/>
                  </a:ext>
                </a:extLst>
              </p:cNvPr>
              <p:cNvSpPr>
                <a:spLocks noChangeShapeType="1"/>
              </p:cNvSpPr>
              <p:nvPr/>
            </p:nvSpPr>
            <p:spPr bwMode="auto">
              <a:xfrm>
                <a:off x="5545"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7" name="Line 824">
                <a:extLst>
                  <a:ext uri="{FF2B5EF4-FFF2-40B4-BE49-F238E27FC236}">
                    <a16:creationId xmlns:a16="http://schemas.microsoft.com/office/drawing/2014/main" id="{4B9FCE9D-E3C3-2260-F31A-96A7D91A7FC9}"/>
                  </a:ext>
                </a:extLst>
              </p:cNvPr>
              <p:cNvSpPr>
                <a:spLocks noChangeShapeType="1"/>
              </p:cNvSpPr>
              <p:nvPr/>
            </p:nvSpPr>
            <p:spPr bwMode="auto">
              <a:xfrm flipH="1">
                <a:off x="5531" y="1273"/>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8" name="Line 825">
                <a:extLst>
                  <a:ext uri="{FF2B5EF4-FFF2-40B4-BE49-F238E27FC236}">
                    <a16:creationId xmlns:a16="http://schemas.microsoft.com/office/drawing/2014/main" id="{AE3BB00E-AF67-D84F-0FFA-4354B28947F7}"/>
                  </a:ext>
                </a:extLst>
              </p:cNvPr>
              <p:cNvSpPr>
                <a:spLocks noChangeShapeType="1"/>
              </p:cNvSpPr>
              <p:nvPr/>
            </p:nvSpPr>
            <p:spPr bwMode="auto">
              <a:xfrm>
                <a:off x="5545"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69" name="Line 826">
                <a:extLst>
                  <a:ext uri="{FF2B5EF4-FFF2-40B4-BE49-F238E27FC236}">
                    <a16:creationId xmlns:a16="http://schemas.microsoft.com/office/drawing/2014/main" id="{48BD19C7-839A-6228-50E9-FCCD4F670B43}"/>
                  </a:ext>
                </a:extLst>
              </p:cNvPr>
              <p:cNvSpPr>
                <a:spLocks noChangeShapeType="1"/>
              </p:cNvSpPr>
              <p:nvPr/>
            </p:nvSpPr>
            <p:spPr bwMode="auto">
              <a:xfrm flipH="1">
                <a:off x="5531" y="1273"/>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0" name="Line 827">
                <a:extLst>
                  <a:ext uri="{FF2B5EF4-FFF2-40B4-BE49-F238E27FC236}">
                    <a16:creationId xmlns:a16="http://schemas.microsoft.com/office/drawing/2014/main" id="{7818FB3B-BCF5-3DE8-1075-C438CB089BCE}"/>
                  </a:ext>
                </a:extLst>
              </p:cNvPr>
              <p:cNvSpPr>
                <a:spLocks noChangeShapeType="1"/>
              </p:cNvSpPr>
              <p:nvPr/>
            </p:nvSpPr>
            <p:spPr bwMode="auto">
              <a:xfrm>
                <a:off x="5533"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1" name="Line 828">
                <a:extLst>
                  <a:ext uri="{FF2B5EF4-FFF2-40B4-BE49-F238E27FC236}">
                    <a16:creationId xmlns:a16="http://schemas.microsoft.com/office/drawing/2014/main" id="{BAA92A25-AF53-36D5-942C-D91136AA2DB1}"/>
                  </a:ext>
                </a:extLst>
              </p:cNvPr>
              <p:cNvSpPr>
                <a:spLocks noChangeShapeType="1"/>
              </p:cNvSpPr>
              <p:nvPr/>
            </p:nvSpPr>
            <p:spPr bwMode="auto">
              <a:xfrm flipH="1">
                <a:off x="5518" y="1273"/>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2" name="Line 829">
                <a:extLst>
                  <a:ext uri="{FF2B5EF4-FFF2-40B4-BE49-F238E27FC236}">
                    <a16:creationId xmlns:a16="http://schemas.microsoft.com/office/drawing/2014/main" id="{CC501BC9-D587-7BBC-31D4-EC88352ACF4D}"/>
                  </a:ext>
                </a:extLst>
              </p:cNvPr>
              <p:cNvSpPr>
                <a:spLocks noChangeShapeType="1"/>
              </p:cNvSpPr>
              <p:nvPr/>
            </p:nvSpPr>
            <p:spPr bwMode="auto">
              <a:xfrm>
                <a:off x="5528"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3" name="Line 830">
                <a:extLst>
                  <a:ext uri="{FF2B5EF4-FFF2-40B4-BE49-F238E27FC236}">
                    <a16:creationId xmlns:a16="http://schemas.microsoft.com/office/drawing/2014/main" id="{58F9615B-2751-7778-B41E-CBFEEBBB2C7C}"/>
                  </a:ext>
                </a:extLst>
              </p:cNvPr>
              <p:cNvSpPr>
                <a:spLocks noChangeShapeType="1"/>
              </p:cNvSpPr>
              <p:nvPr/>
            </p:nvSpPr>
            <p:spPr bwMode="auto">
              <a:xfrm flipH="1">
                <a:off x="5514" y="1273"/>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4" name="Line 831">
                <a:extLst>
                  <a:ext uri="{FF2B5EF4-FFF2-40B4-BE49-F238E27FC236}">
                    <a16:creationId xmlns:a16="http://schemas.microsoft.com/office/drawing/2014/main" id="{B5F94895-30DD-4081-5A7A-41A63643AE66}"/>
                  </a:ext>
                </a:extLst>
              </p:cNvPr>
              <p:cNvSpPr>
                <a:spLocks noChangeShapeType="1"/>
              </p:cNvSpPr>
              <p:nvPr/>
            </p:nvSpPr>
            <p:spPr bwMode="auto">
              <a:xfrm>
                <a:off x="5518"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5" name="Line 832">
                <a:extLst>
                  <a:ext uri="{FF2B5EF4-FFF2-40B4-BE49-F238E27FC236}">
                    <a16:creationId xmlns:a16="http://schemas.microsoft.com/office/drawing/2014/main" id="{F935B3BD-9758-FDF4-E5C1-F80C80C5F099}"/>
                  </a:ext>
                </a:extLst>
              </p:cNvPr>
              <p:cNvSpPr>
                <a:spLocks noChangeShapeType="1"/>
              </p:cNvSpPr>
              <p:nvPr/>
            </p:nvSpPr>
            <p:spPr bwMode="auto">
              <a:xfrm flipH="1">
                <a:off x="5503" y="1273"/>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6" name="Line 833">
                <a:extLst>
                  <a:ext uri="{FF2B5EF4-FFF2-40B4-BE49-F238E27FC236}">
                    <a16:creationId xmlns:a16="http://schemas.microsoft.com/office/drawing/2014/main" id="{462B6E22-C04F-7542-E6BA-860487FD3658}"/>
                  </a:ext>
                </a:extLst>
              </p:cNvPr>
              <p:cNvSpPr>
                <a:spLocks noChangeShapeType="1"/>
              </p:cNvSpPr>
              <p:nvPr/>
            </p:nvSpPr>
            <p:spPr bwMode="auto">
              <a:xfrm>
                <a:off x="5512"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7" name="Line 834">
                <a:extLst>
                  <a:ext uri="{FF2B5EF4-FFF2-40B4-BE49-F238E27FC236}">
                    <a16:creationId xmlns:a16="http://schemas.microsoft.com/office/drawing/2014/main" id="{D645F289-4E91-862E-B256-F2C0583A2543}"/>
                  </a:ext>
                </a:extLst>
              </p:cNvPr>
              <p:cNvSpPr>
                <a:spLocks noChangeShapeType="1"/>
              </p:cNvSpPr>
              <p:nvPr/>
            </p:nvSpPr>
            <p:spPr bwMode="auto">
              <a:xfrm flipH="1">
                <a:off x="5497" y="1273"/>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8" name="Line 835">
                <a:extLst>
                  <a:ext uri="{FF2B5EF4-FFF2-40B4-BE49-F238E27FC236}">
                    <a16:creationId xmlns:a16="http://schemas.microsoft.com/office/drawing/2014/main" id="{396F2F7E-8B3E-0B10-5270-52CC850FDBED}"/>
                  </a:ext>
                </a:extLst>
              </p:cNvPr>
              <p:cNvSpPr>
                <a:spLocks noChangeShapeType="1"/>
              </p:cNvSpPr>
              <p:nvPr/>
            </p:nvSpPr>
            <p:spPr bwMode="auto">
              <a:xfrm>
                <a:off x="5505"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79" name="Line 836">
                <a:extLst>
                  <a:ext uri="{FF2B5EF4-FFF2-40B4-BE49-F238E27FC236}">
                    <a16:creationId xmlns:a16="http://schemas.microsoft.com/office/drawing/2014/main" id="{75A773FA-71E0-5F77-D80E-FA7562FF7221}"/>
                  </a:ext>
                </a:extLst>
              </p:cNvPr>
              <p:cNvSpPr>
                <a:spLocks noChangeShapeType="1"/>
              </p:cNvSpPr>
              <p:nvPr/>
            </p:nvSpPr>
            <p:spPr bwMode="auto">
              <a:xfrm flipH="1">
                <a:off x="5493" y="1273"/>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0" name="Line 837">
                <a:extLst>
                  <a:ext uri="{FF2B5EF4-FFF2-40B4-BE49-F238E27FC236}">
                    <a16:creationId xmlns:a16="http://schemas.microsoft.com/office/drawing/2014/main" id="{58CD5755-BC0F-4CCB-8135-D34AFE950465}"/>
                  </a:ext>
                </a:extLst>
              </p:cNvPr>
              <p:cNvSpPr>
                <a:spLocks noChangeShapeType="1"/>
              </p:cNvSpPr>
              <p:nvPr/>
            </p:nvSpPr>
            <p:spPr bwMode="auto">
              <a:xfrm>
                <a:off x="5489" y="125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1" name="Line 838">
                <a:extLst>
                  <a:ext uri="{FF2B5EF4-FFF2-40B4-BE49-F238E27FC236}">
                    <a16:creationId xmlns:a16="http://schemas.microsoft.com/office/drawing/2014/main" id="{DB29E282-D29B-C3C9-EDE9-00B001ED905D}"/>
                  </a:ext>
                </a:extLst>
              </p:cNvPr>
              <p:cNvSpPr>
                <a:spLocks noChangeShapeType="1"/>
              </p:cNvSpPr>
              <p:nvPr/>
            </p:nvSpPr>
            <p:spPr bwMode="auto">
              <a:xfrm flipH="1">
                <a:off x="5474" y="1265"/>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2" name="Line 839">
                <a:extLst>
                  <a:ext uri="{FF2B5EF4-FFF2-40B4-BE49-F238E27FC236}">
                    <a16:creationId xmlns:a16="http://schemas.microsoft.com/office/drawing/2014/main" id="{56235753-BA96-FEF8-5ED8-3FFBCF3EB53B}"/>
                  </a:ext>
                </a:extLst>
              </p:cNvPr>
              <p:cNvSpPr>
                <a:spLocks noChangeShapeType="1"/>
              </p:cNvSpPr>
              <p:nvPr/>
            </p:nvSpPr>
            <p:spPr bwMode="auto">
              <a:xfrm>
                <a:off x="5472" y="125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3" name="Line 840">
                <a:extLst>
                  <a:ext uri="{FF2B5EF4-FFF2-40B4-BE49-F238E27FC236}">
                    <a16:creationId xmlns:a16="http://schemas.microsoft.com/office/drawing/2014/main" id="{9353D3BA-FECE-8B7B-3B9D-819008597FD7}"/>
                  </a:ext>
                </a:extLst>
              </p:cNvPr>
              <p:cNvSpPr>
                <a:spLocks noChangeShapeType="1"/>
              </p:cNvSpPr>
              <p:nvPr/>
            </p:nvSpPr>
            <p:spPr bwMode="auto">
              <a:xfrm flipH="1">
                <a:off x="5457" y="126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4" name="Line 841">
                <a:extLst>
                  <a:ext uri="{FF2B5EF4-FFF2-40B4-BE49-F238E27FC236}">
                    <a16:creationId xmlns:a16="http://schemas.microsoft.com/office/drawing/2014/main" id="{80422237-321A-8672-91DB-B6D661B7784A}"/>
                  </a:ext>
                </a:extLst>
              </p:cNvPr>
              <p:cNvSpPr>
                <a:spLocks noChangeShapeType="1"/>
              </p:cNvSpPr>
              <p:nvPr/>
            </p:nvSpPr>
            <p:spPr bwMode="auto">
              <a:xfrm>
                <a:off x="5468" y="125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5" name="Line 842">
                <a:extLst>
                  <a:ext uri="{FF2B5EF4-FFF2-40B4-BE49-F238E27FC236}">
                    <a16:creationId xmlns:a16="http://schemas.microsoft.com/office/drawing/2014/main" id="{04F5041A-AA98-4CE9-CFC6-C8CEB1E64D82}"/>
                  </a:ext>
                </a:extLst>
              </p:cNvPr>
              <p:cNvSpPr>
                <a:spLocks noChangeShapeType="1"/>
              </p:cNvSpPr>
              <p:nvPr/>
            </p:nvSpPr>
            <p:spPr bwMode="auto">
              <a:xfrm flipH="1">
                <a:off x="5453" y="126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6" name="Line 843">
                <a:extLst>
                  <a:ext uri="{FF2B5EF4-FFF2-40B4-BE49-F238E27FC236}">
                    <a16:creationId xmlns:a16="http://schemas.microsoft.com/office/drawing/2014/main" id="{A0A798A2-0AE5-7440-9D3B-353EE11808E5}"/>
                  </a:ext>
                </a:extLst>
              </p:cNvPr>
              <p:cNvSpPr>
                <a:spLocks noChangeShapeType="1"/>
              </p:cNvSpPr>
              <p:nvPr/>
            </p:nvSpPr>
            <p:spPr bwMode="auto">
              <a:xfrm>
                <a:off x="5451" y="124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7" name="Line 844">
                <a:extLst>
                  <a:ext uri="{FF2B5EF4-FFF2-40B4-BE49-F238E27FC236}">
                    <a16:creationId xmlns:a16="http://schemas.microsoft.com/office/drawing/2014/main" id="{96A85610-9CFB-2923-4776-883823869E4E}"/>
                  </a:ext>
                </a:extLst>
              </p:cNvPr>
              <p:cNvSpPr>
                <a:spLocks noChangeShapeType="1"/>
              </p:cNvSpPr>
              <p:nvPr/>
            </p:nvSpPr>
            <p:spPr bwMode="auto">
              <a:xfrm flipH="1">
                <a:off x="5437" y="125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8" name="Line 845">
                <a:extLst>
                  <a:ext uri="{FF2B5EF4-FFF2-40B4-BE49-F238E27FC236}">
                    <a16:creationId xmlns:a16="http://schemas.microsoft.com/office/drawing/2014/main" id="{C99A8C00-F97F-BD07-5D9E-5D0368C96C45}"/>
                  </a:ext>
                </a:extLst>
              </p:cNvPr>
              <p:cNvSpPr>
                <a:spLocks noChangeShapeType="1"/>
              </p:cNvSpPr>
              <p:nvPr/>
            </p:nvSpPr>
            <p:spPr bwMode="auto">
              <a:xfrm>
                <a:off x="5447" y="1239"/>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89" name="Line 846">
                <a:extLst>
                  <a:ext uri="{FF2B5EF4-FFF2-40B4-BE49-F238E27FC236}">
                    <a16:creationId xmlns:a16="http://schemas.microsoft.com/office/drawing/2014/main" id="{DC7A7994-D357-7EC7-83B5-C9F8462546D2}"/>
                  </a:ext>
                </a:extLst>
              </p:cNvPr>
              <p:cNvSpPr>
                <a:spLocks noChangeShapeType="1"/>
              </p:cNvSpPr>
              <p:nvPr/>
            </p:nvSpPr>
            <p:spPr bwMode="auto">
              <a:xfrm flipH="1">
                <a:off x="5432" y="1251"/>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0" name="Line 847">
                <a:extLst>
                  <a:ext uri="{FF2B5EF4-FFF2-40B4-BE49-F238E27FC236}">
                    <a16:creationId xmlns:a16="http://schemas.microsoft.com/office/drawing/2014/main" id="{F8EF80AC-89FA-1399-B053-9B00491BE033}"/>
                  </a:ext>
                </a:extLst>
              </p:cNvPr>
              <p:cNvSpPr>
                <a:spLocks noChangeShapeType="1"/>
              </p:cNvSpPr>
              <p:nvPr/>
            </p:nvSpPr>
            <p:spPr bwMode="auto">
              <a:xfrm>
                <a:off x="5437" y="1239"/>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1" name="Line 848">
                <a:extLst>
                  <a:ext uri="{FF2B5EF4-FFF2-40B4-BE49-F238E27FC236}">
                    <a16:creationId xmlns:a16="http://schemas.microsoft.com/office/drawing/2014/main" id="{699CF144-9C85-2286-EBB0-94ABF2EB79EC}"/>
                  </a:ext>
                </a:extLst>
              </p:cNvPr>
              <p:cNvSpPr>
                <a:spLocks noChangeShapeType="1"/>
              </p:cNvSpPr>
              <p:nvPr/>
            </p:nvSpPr>
            <p:spPr bwMode="auto">
              <a:xfrm flipH="1">
                <a:off x="5422" y="1251"/>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2" name="Line 849">
                <a:extLst>
                  <a:ext uri="{FF2B5EF4-FFF2-40B4-BE49-F238E27FC236}">
                    <a16:creationId xmlns:a16="http://schemas.microsoft.com/office/drawing/2014/main" id="{FBDEA8F4-3BB1-3B59-02C7-327CAC3C8132}"/>
                  </a:ext>
                </a:extLst>
              </p:cNvPr>
              <p:cNvSpPr>
                <a:spLocks noChangeShapeType="1"/>
              </p:cNvSpPr>
              <p:nvPr/>
            </p:nvSpPr>
            <p:spPr bwMode="auto">
              <a:xfrm>
                <a:off x="5418" y="1239"/>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3" name="Line 850">
                <a:extLst>
                  <a:ext uri="{FF2B5EF4-FFF2-40B4-BE49-F238E27FC236}">
                    <a16:creationId xmlns:a16="http://schemas.microsoft.com/office/drawing/2014/main" id="{2BFAC977-5E73-DEE8-DCC3-4EE1D7637FF8}"/>
                  </a:ext>
                </a:extLst>
              </p:cNvPr>
              <p:cNvSpPr>
                <a:spLocks noChangeShapeType="1"/>
              </p:cNvSpPr>
              <p:nvPr/>
            </p:nvSpPr>
            <p:spPr bwMode="auto">
              <a:xfrm flipH="1">
                <a:off x="5403" y="1251"/>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4" name="Line 851">
                <a:extLst>
                  <a:ext uri="{FF2B5EF4-FFF2-40B4-BE49-F238E27FC236}">
                    <a16:creationId xmlns:a16="http://schemas.microsoft.com/office/drawing/2014/main" id="{11307ED1-5DD0-F145-7A3D-E1CC0A5FEB83}"/>
                  </a:ext>
                </a:extLst>
              </p:cNvPr>
              <p:cNvSpPr>
                <a:spLocks noChangeShapeType="1"/>
              </p:cNvSpPr>
              <p:nvPr/>
            </p:nvSpPr>
            <p:spPr bwMode="auto">
              <a:xfrm>
                <a:off x="5409" y="1239"/>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5" name="Line 852">
                <a:extLst>
                  <a:ext uri="{FF2B5EF4-FFF2-40B4-BE49-F238E27FC236}">
                    <a16:creationId xmlns:a16="http://schemas.microsoft.com/office/drawing/2014/main" id="{BEB8AAE5-0450-536E-35C1-361085F072B8}"/>
                  </a:ext>
                </a:extLst>
              </p:cNvPr>
              <p:cNvSpPr>
                <a:spLocks noChangeShapeType="1"/>
              </p:cNvSpPr>
              <p:nvPr/>
            </p:nvSpPr>
            <p:spPr bwMode="auto">
              <a:xfrm flipH="1">
                <a:off x="5395" y="1251"/>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6" name="Line 853">
                <a:extLst>
                  <a:ext uri="{FF2B5EF4-FFF2-40B4-BE49-F238E27FC236}">
                    <a16:creationId xmlns:a16="http://schemas.microsoft.com/office/drawing/2014/main" id="{48CCB06C-BA00-D2E8-0FC0-72CBD774AA75}"/>
                  </a:ext>
                </a:extLst>
              </p:cNvPr>
              <p:cNvSpPr>
                <a:spLocks noChangeShapeType="1"/>
              </p:cNvSpPr>
              <p:nvPr/>
            </p:nvSpPr>
            <p:spPr bwMode="auto">
              <a:xfrm>
                <a:off x="5397" y="123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7" name="Line 854">
                <a:extLst>
                  <a:ext uri="{FF2B5EF4-FFF2-40B4-BE49-F238E27FC236}">
                    <a16:creationId xmlns:a16="http://schemas.microsoft.com/office/drawing/2014/main" id="{88AE0E9A-25C5-CF5C-EEA3-A4E527AF020F}"/>
                  </a:ext>
                </a:extLst>
              </p:cNvPr>
              <p:cNvSpPr>
                <a:spLocks noChangeShapeType="1"/>
              </p:cNvSpPr>
              <p:nvPr/>
            </p:nvSpPr>
            <p:spPr bwMode="auto">
              <a:xfrm flipH="1">
                <a:off x="5382" y="124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8" name="Line 855">
                <a:extLst>
                  <a:ext uri="{FF2B5EF4-FFF2-40B4-BE49-F238E27FC236}">
                    <a16:creationId xmlns:a16="http://schemas.microsoft.com/office/drawing/2014/main" id="{E5AA0F06-65D7-4FD2-9439-D8700BEE7BD0}"/>
                  </a:ext>
                </a:extLst>
              </p:cNvPr>
              <p:cNvSpPr>
                <a:spLocks noChangeShapeType="1"/>
              </p:cNvSpPr>
              <p:nvPr/>
            </p:nvSpPr>
            <p:spPr bwMode="auto">
              <a:xfrm>
                <a:off x="5393" y="122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999" name="Line 856">
                <a:extLst>
                  <a:ext uri="{FF2B5EF4-FFF2-40B4-BE49-F238E27FC236}">
                    <a16:creationId xmlns:a16="http://schemas.microsoft.com/office/drawing/2014/main" id="{77BE5A33-5376-F906-2642-583A06A70E08}"/>
                  </a:ext>
                </a:extLst>
              </p:cNvPr>
              <p:cNvSpPr>
                <a:spLocks noChangeShapeType="1"/>
              </p:cNvSpPr>
              <p:nvPr/>
            </p:nvSpPr>
            <p:spPr bwMode="auto">
              <a:xfrm flipH="1">
                <a:off x="5378" y="1243"/>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0" name="Line 857">
                <a:extLst>
                  <a:ext uri="{FF2B5EF4-FFF2-40B4-BE49-F238E27FC236}">
                    <a16:creationId xmlns:a16="http://schemas.microsoft.com/office/drawing/2014/main" id="{71B9198A-AE25-5C90-E4D6-8A1FA94A494C}"/>
                  </a:ext>
                </a:extLst>
              </p:cNvPr>
              <p:cNvSpPr>
                <a:spLocks noChangeShapeType="1"/>
              </p:cNvSpPr>
              <p:nvPr/>
            </p:nvSpPr>
            <p:spPr bwMode="auto">
              <a:xfrm>
                <a:off x="5386"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1" name="Line 858">
                <a:extLst>
                  <a:ext uri="{FF2B5EF4-FFF2-40B4-BE49-F238E27FC236}">
                    <a16:creationId xmlns:a16="http://schemas.microsoft.com/office/drawing/2014/main" id="{A64E2CAE-21FE-283B-A19C-AAC158B79007}"/>
                  </a:ext>
                </a:extLst>
              </p:cNvPr>
              <p:cNvSpPr>
                <a:spLocks noChangeShapeType="1"/>
              </p:cNvSpPr>
              <p:nvPr/>
            </p:nvSpPr>
            <p:spPr bwMode="auto">
              <a:xfrm flipH="1">
                <a:off x="5372" y="123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2" name="Line 859">
                <a:extLst>
                  <a:ext uri="{FF2B5EF4-FFF2-40B4-BE49-F238E27FC236}">
                    <a16:creationId xmlns:a16="http://schemas.microsoft.com/office/drawing/2014/main" id="{AB84786E-4ACC-FFBE-E1CC-93AB7165F5C0}"/>
                  </a:ext>
                </a:extLst>
              </p:cNvPr>
              <p:cNvSpPr>
                <a:spLocks noChangeShapeType="1"/>
              </p:cNvSpPr>
              <p:nvPr/>
            </p:nvSpPr>
            <p:spPr bwMode="auto">
              <a:xfrm>
                <a:off x="5380"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3" name="Line 860">
                <a:extLst>
                  <a:ext uri="{FF2B5EF4-FFF2-40B4-BE49-F238E27FC236}">
                    <a16:creationId xmlns:a16="http://schemas.microsoft.com/office/drawing/2014/main" id="{0179FCD1-EAC1-A5AE-AD0D-5CD4BBC33409}"/>
                  </a:ext>
                </a:extLst>
              </p:cNvPr>
              <p:cNvSpPr>
                <a:spLocks noChangeShapeType="1"/>
              </p:cNvSpPr>
              <p:nvPr/>
            </p:nvSpPr>
            <p:spPr bwMode="auto">
              <a:xfrm flipH="1">
                <a:off x="5366" y="123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4" name="Line 861">
                <a:extLst>
                  <a:ext uri="{FF2B5EF4-FFF2-40B4-BE49-F238E27FC236}">
                    <a16:creationId xmlns:a16="http://schemas.microsoft.com/office/drawing/2014/main" id="{3253D15D-6369-864F-4A65-B429A0AD5C8E}"/>
                  </a:ext>
                </a:extLst>
              </p:cNvPr>
              <p:cNvSpPr>
                <a:spLocks noChangeShapeType="1"/>
              </p:cNvSpPr>
              <p:nvPr/>
            </p:nvSpPr>
            <p:spPr bwMode="auto">
              <a:xfrm>
                <a:off x="5372"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5" name="Line 862">
                <a:extLst>
                  <a:ext uri="{FF2B5EF4-FFF2-40B4-BE49-F238E27FC236}">
                    <a16:creationId xmlns:a16="http://schemas.microsoft.com/office/drawing/2014/main" id="{426CC793-E2DB-7C39-0A1F-A2C1DD0F712C}"/>
                  </a:ext>
                </a:extLst>
              </p:cNvPr>
              <p:cNvSpPr>
                <a:spLocks noChangeShapeType="1"/>
              </p:cNvSpPr>
              <p:nvPr/>
            </p:nvSpPr>
            <p:spPr bwMode="auto">
              <a:xfrm flipH="1">
                <a:off x="5357" y="123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6" name="Line 863">
                <a:extLst>
                  <a:ext uri="{FF2B5EF4-FFF2-40B4-BE49-F238E27FC236}">
                    <a16:creationId xmlns:a16="http://schemas.microsoft.com/office/drawing/2014/main" id="{9EA29DE5-7798-68CC-258E-342E0BE2D044}"/>
                  </a:ext>
                </a:extLst>
              </p:cNvPr>
              <p:cNvSpPr>
                <a:spLocks noChangeShapeType="1"/>
              </p:cNvSpPr>
              <p:nvPr/>
            </p:nvSpPr>
            <p:spPr bwMode="auto">
              <a:xfrm>
                <a:off x="5359"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7" name="Line 864">
                <a:extLst>
                  <a:ext uri="{FF2B5EF4-FFF2-40B4-BE49-F238E27FC236}">
                    <a16:creationId xmlns:a16="http://schemas.microsoft.com/office/drawing/2014/main" id="{4F531706-EE93-695C-69E1-C387D5CA5FE5}"/>
                  </a:ext>
                </a:extLst>
              </p:cNvPr>
              <p:cNvSpPr>
                <a:spLocks noChangeShapeType="1"/>
              </p:cNvSpPr>
              <p:nvPr/>
            </p:nvSpPr>
            <p:spPr bwMode="auto">
              <a:xfrm flipH="1">
                <a:off x="5345" y="123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8" name="Line 865">
                <a:extLst>
                  <a:ext uri="{FF2B5EF4-FFF2-40B4-BE49-F238E27FC236}">
                    <a16:creationId xmlns:a16="http://schemas.microsoft.com/office/drawing/2014/main" id="{B8024581-7D42-BE28-966C-28C4DFB84103}"/>
                  </a:ext>
                </a:extLst>
              </p:cNvPr>
              <p:cNvSpPr>
                <a:spLocks noChangeShapeType="1"/>
              </p:cNvSpPr>
              <p:nvPr/>
            </p:nvSpPr>
            <p:spPr bwMode="auto">
              <a:xfrm>
                <a:off x="5353"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09" name="Line 866">
                <a:extLst>
                  <a:ext uri="{FF2B5EF4-FFF2-40B4-BE49-F238E27FC236}">
                    <a16:creationId xmlns:a16="http://schemas.microsoft.com/office/drawing/2014/main" id="{BE22FA07-07D5-3104-C75C-57B684FE755A}"/>
                  </a:ext>
                </a:extLst>
              </p:cNvPr>
              <p:cNvSpPr>
                <a:spLocks noChangeShapeType="1"/>
              </p:cNvSpPr>
              <p:nvPr/>
            </p:nvSpPr>
            <p:spPr bwMode="auto">
              <a:xfrm flipH="1">
                <a:off x="5338" y="1239"/>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10" name="Line 867">
                <a:extLst>
                  <a:ext uri="{FF2B5EF4-FFF2-40B4-BE49-F238E27FC236}">
                    <a16:creationId xmlns:a16="http://schemas.microsoft.com/office/drawing/2014/main" id="{C760CE8A-68A5-346E-A040-86907196D034}"/>
                  </a:ext>
                </a:extLst>
              </p:cNvPr>
              <p:cNvSpPr>
                <a:spLocks noChangeShapeType="1"/>
              </p:cNvSpPr>
              <p:nvPr/>
            </p:nvSpPr>
            <p:spPr bwMode="auto">
              <a:xfrm>
                <a:off x="5244" y="120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2011" name="Line 868">
                <a:extLst>
                  <a:ext uri="{FF2B5EF4-FFF2-40B4-BE49-F238E27FC236}">
                    <a16:creationId xmlns:a16="http://schemas.microsoft.com/office/drawing/2014/main" id="{2EE76838-F107-E7A6-C91F-363509488216}"/>
                  </a:ext>
                </a:extLst>
              </p:cNvPr>
              <p:cNvSpPr>
                <a:spLocks noChangeShapeType="1"/>
              </p:cNvSpPr>
              <p:nvPr/>
            </p:nvSpPr>
            <p:spPr bwMode="auto">
              <a:xfrm flipH="1">
                <a:off x="5232" y="1223"/>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grpSp>
        <p:sp>
          <p:nvSpPr>
            <p:cNvPr id="1797" name="Line 870">
              <a:extLst>
                <a:ext uri="{FF2B5EF4-FFF2-40B4-BE49-F238E27FC236}">
                  <a16:creationId xmlns:a16="http://schemas.microsoft.com/office/drawing/2014/main" id="{C1C8B305-6144-C6BF-882B-AD2329A43718}"/>
                </a:ext>
              </a:extLst>
            </p:cNvPr>
            <p:cNvSpPr>
              <a:spLocks noChangeShapeType="1"/>
            </p:cNvSpPr>
            <p:nvPr/>
          </p:nvSpPr>
          <p:spPr bwMode="auto">
            <a:xfrm>
              <a:off x="5211" y="120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98" name="Line 871">
              <a:extLst>
                <a:ext uri="{FF2B5EF4-FFF2-40B4-BE49-F238E27FC236}">
                  <a16:creationId xmlns:a16="http://schemas.microsoft.com/office/drawing/2014/main" id="{023B89CE-9D59-49AB-7BCF-0DED69A5E1A9}"/>
                </a:ext>
              </a:extLst>
            </p:cNvPr>
            <p:cNvSpPr>
              <a:spLocks noChangeShapeType="1"/>
            </p:cNvSpPr>
            <p:nvPr/>
          </p:nvSpPr>
          <p:spPr bwMode="auto">
            <a:xfrm flipH="1">
              <a:off x="5196" y="1223"/>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799" name="Line 872">
              <a:extLst>
                <a:ext uri="{FF2B5EF4-FFF2-40B4-BE49-F238E27FC236}">
                  <a16:creationId xmlns:a16="http://schemas.microsoft.com/office/drawing/2014/main" id="{98B6D5A3-B991-05D0-0C0F-4F05BAED8F97}"/>
                </a:ext>
              </a:extLst>
            </p:cNvPr>
            <p:cNvSpPr>
              <a:spLocks noChangeShapeType="1"/>
            </p:cNvSpPr>
            <p:nvPr/>
          </p:nvSpPr>
          <p:spPr bwMode="auto">
            <a:xfrm>
              <a:off x="5092" y="1183"/>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0" name="Line 873">
              <a:extLst>
                <a:ext uri="{FF2B5EF4-FFF2-40B4-BE49-F238E27FC236}">
                  <a16:creationId xmlns:a16="http://schemas.microsoft.com/office/drawing/2014/main" id="{AF7BFA09-2D56-15E6-F0E4-C3F89B8170AC}"/>
                </a:ext>
              </a:extLst>
            </p:cNvPr>
            <p:cNvSpPr>
              <a:spLocks noChangeShapeType="1"/>
            </p:cNvSpPr>
            <p:nvPr/>
          </p:nvSpPr>
          <p:spPr bwMode="auto">
            <a:xfrm flipH="1">
              <a:off x="5077" y="1197"/>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1" name="Line 874">
              <a:extLst>
                <a:ext uri="{FF2B5EF4-FFF2-40B4-BE49-F238E27FC236}">
                  <a16:creationId xmlns:a16="http://schemas.microsoft.com/office/drawing/2014/main" id="{76F0847B-03FC-492E-8FEF-5172E1A24879}"/>
                </a:ext>
              </a:extLst>
            </p:cNvPr>
            <p:cNvSpPr>
              <a:spLocks noChangeShapeType="1"/>
            </p:cNvSpPr>
            <p:nvPr/>
          </p:nvSpPr>
          <p:spPr bwMode="auto">
            <a:xfrm>
              <a:off x="5071" y="1177"/>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2" name="Line 875">
              <a:extLst>
                <a:ext uri="{FF2B5EF4-FFF2-40B4-BE49-F238E27FC236}">
                  <a16:creationId xmlns:a16="http://schemas.microsoft.com/office/drawing/2014/main" id="{824D7363-87FF-973B-3A2E-B1A33F7F858B}"/>
                </a:ext>
              </a:extLst>
            </p:cNvPr>
            <p:cNvSpPr>
              <a:spLocks noChangeShapeType="1"/>
            </p:cNvSpPr>
            <p:nvPr/>
          </p:nvSpPr>
          <p:spPr bwMode="auto">
            <a:xfrm flipH="1">
              <a:off x="5056" y="1191"/>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3" name="Line 876">
              <a:extLst>
                <a:ext uri="{FF2B5EF4-FFF2-40B4-BE49-F238E27FC236}">
                  <a16:creationId xmlns:a16="http://schemas.microsoft.com/office/drawing/2014/main" id="{58970D56-9C37-E2A6-7C50-F88252C31EF8}"/>
                </a:ext>
              </a:extLst>
            </p:cNvPr>
            <p:cNvSpPr>
              <a:spLocks noChangeShapeType="1"/>
            </p:cNvSpPr>
            <p:nvPr/>
          </p:nvSpPr>
          <p:spPr bwMode="auto">
            <a:xfrm>
              <a:off x="4956" y="114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4" name="Line 877">
              <a:extLst>
                <a:ext uri="{FF2B5EF4-FFF2-40B4-BE49-F238E27FC236}">
                  <a16:creationId xmlns:a16="http://schemas.microsoft.com/office/drawing/2014/main" id="{5CB80827-DE0E-8968-1DA3-792675648ECD}"/>
                </a:ext>
              </a:extLst>
            </p:cNvPr>
            <p:cNvSpPr>
              <a:spLocks noChangeShapeType="1"/>
            </p:cNvSpPr>
            <p:nvPr/>
          </p:nvSpPr>
          <p:spPr bwMode="auto">
            <a:xfrm flipH="1">
              <a:off x="4942" y="115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5" name="Line 878">
              <a:extLst>
                <a:ext uri="{FF2B5EF4-FFF2-40B4-BE49-F238E27FC236}">
                  <a16:creationId xmlns:a16="http://schemas.microsoft.com/office/drawing/2014/main" id="{734C234A-34BB-9847-CB54-3F1AD53E4A3B}"/>
                </a:ext>
              </a:extLst>
            </p:cNvPr>
            <p:cNvSpPr>
              <a:spLocks noChangeShapeType="1"/>
            </p:cNvSpPr>
            <p:nvPr/>
          </p:nvSpPr>
          <p:spPr bwMode="auto">
            <a:xfrm>
              <a:off x="4877" y="1137"/>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6" name="Line 879">
              <a:extLst>
                <a:ext uri="{FF2B5EF4-FFF2-40B4-BE49-F238E27FC236}">
                  <a16:creationId xmlns:a16="http://schemas.microsoft.com/office/drawing/2014/main" id="{8F842B10-E913-3FD7-BCA9-DFDF31F95728}"/>
                </a:ext>
              </a:extLst>
            </p:cNvPr>
            <p:cNvSpPr>
              <a:spLocks noChangeShapeType="1"/>
            </p:cNvSpPr>
            <p:nvPr/>
          </p:nvSpPr>
          <p:spPr bwMode="auto">
            <a:xfrm flipH="1">
              <a:off x="4862" y="1151"/>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7" name="Line 880">
              <a:extLst>
                <a:ext uri="{FF2B5EF4-FFF2-40B4-BE49-F238E27FC236}">
                  <a16:creationId xmlns:a16="http://schemas.microsoft.com/office/drawing/2014/main" id="{C8193EBA-A922-426F-B5EB-006E46EA631A}"/>
                </a:ext>
              </a:extLst>
            </p:cNvPr>
            <p:cNvSpPr>
              <a:spLocks noChangeShapeType="1"/>
            </p:cNvSpPr>
            <p:nvPr/>
          </p:nvSpPr>
          <p:spPr bwMode="auto">
            <a:xfrm>
              <a:off x="4465" y="106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8" name="Line 881">
              <a:extLst>
                <a:ext uri="{FF2B5EF4-FFF2-40B4-BE49-F238E27FC236}">
                  <a16:creationId xmlns:a16="http://schemas.microsoft.com/office/drawing/2014/main" id="{8B78985C-9916-B195-6C65-7FC4115993F2}"/>
                </a:ext>
              </a:extLst>
            </p:cNvPr>
            <p:cNvSpPr>
              <a:spLocks noChangeShapeType="1"/>
            </p:cNvSpPr>
            <p:nvPr/>
          </p:nvSpPr>
          <p:spPr bwMode="auto">
            <a:xfrm flipH="1">
              <a:off x="4451" y="1079"/>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09" name="Line 882">
              <a:extLst>
                <a:ext uri="{FF2B5EF4-FFF2-40B4-BE49-F238E27FC236}">
                  <a16:creationId xmlns:a16="http://schemas.microsoft.com/office/drawing/2014/main" id="{84362A16-99DE-52F8-DC4E-2B0944C838F7}"/>
                </a:ext>
              </a:extLst>
            </p:cNvPr>
            <p:cNvSpPr>
              <a:spLocks noChangeShapeType="1"/>
            </p:cNvSpPr>
            <p:nvPr/>
          </p:nvSpPr>
          <p:spPr bwMode="auto">
            <a:xfrm>
              <a:off x="4449" y="106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10" name="Line 883">
              <a:extLst>
                <a:ext uri="{FF2B5EF4-FFF2-40B4-BE49-F238E27FC236}">
                  <a16:creationId xmlns:a16="http://schemas.microsoft.com/office/drawing/2014/main" id="{58B63EE1-9D0F-DF8C-26C6-5FC466C81064}"/>
                </a:ext>
              </a:extLst>
            </p:cNvPr>
            <p:cNvSpPr>
              <a:spLocks noChangeShapeType="1"/>
            </p:cNvSpPr>
            <p:nvPr/>
          </p:nvSpPr>
          <p:spPr bwMode="auto">
            <a:xfrm flipH="1">
              <a:off x="4434" y="107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11" name="Line 884">
              <a:extLst>
                <a:ext uri="{FF2B5EF4-FFF2-40B4-BE49-F238E27FC236}">
                  <a16:creationId xmlns:a16="http://schemas.microsoft.com/office/drawing/2014/main" id="{008D54E9-9D54-5595-25F5-8E567AA67846}"/>
                </a:ext>
              </a:extLst>
            </p:cNvPr>
            <p:cNvSpPr>
              <a:spLocks noChangeShapeType="1"/>
            </p:cNvSpPr>
            <p:nvPr/>
          </p:nvSpPr>
          <p:spPr bwMode="auto">
            <a:xfrm>
              <a:off x="6571"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sp>
          <p:nvSpPr>
            <p:cNvPr id="1812" name="Line 885">
              <a:extLst>
                <a:ext uri="{FF2B5EF4-FFF2-40B4-BE49-F238E27FC236}">
                  <a16:creationId xmlns:a16="http://schemas.microsoft.com/office/drawing/2014/main" id="{6D31442F-6CD7-A4DF-C38E-4F5D622171A0}"/>
                </a:ext>
              </a:extLst>
            </p:cNvPr>
            <p:cNvSpPr>
              <a:spLocks noChangeShapeType="1"/>
            </p:cNvSpPr>
            <p:nvPr/>
          </p:nvSpPr>
          <p:spPr bwMode="auto">
            <a:xfrm flipH="1">
              <a:off x="6556"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Garamond"/>
                <a:ea typeface="+mn-ea"/>
                <a:cs typeface="+mn-cs"/>
              </a:endParaRPr>
            </a:p>
          </p:txBody>
        </p:sp>
      </p:grpSp>
      <p:sp>
        <p:nvSpPr>
          <p:cNvPr id="2012" name="TextBox 2011">
            <a:extLst>
              <a:ext uri="{FF2B5EF4-FFF2-40B4-BE49-F238E27FC236}">
                <a16:creationId xmlns:a16="http://schemas.microsoft.com/office/drawing/2014/main" id="{5AC08BD3-A2B5-53CB-5181-2D39602B4441}"/>
              </a:ext>
            </a:extLst>
          </p:cNvPr>
          <p:cNvSpPr txBox="1"/>
          <p:nvPr/>
        </p:nvSpPr>
        <p:spPr>
          <a:xfrm rot="16200000">
            <a:off x="-687873" y="2012932"/>
            <a:ext cx="199891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rtl val="0"/>
              </a:rPr>
              <a:t>OS (%)</a:t>
            </a:r>
            <a:endParaRPr kumimoji="0" lang="en-GB" sz="800" b="1"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Arial"/>
              <a:rtl val="0"/>
            </a:endParaRPr>
          </a:p>
        </p:txBody>
      </p:sp>
      <p:graphicFrame>
        <p:nvGraphicFramePr>
          <p:cNvPr id="2013" name="Table 31">
            <a:extLst>
              <a:ext uri="{FF2B5EF4-FFF2-40B4-BE49-F238E27FC236}">
                <a16:creationId xmlns:a16="http://schemas.microsoft.com/office/drawing/2014/main" id="{98BD1D35-E6AA-CFFD-5C0F-B3D30E3CDF00}"/>
              </a:ext>
            </a:extLst>
          </p:cNvPr>
          <p:cNvGraphicFramePr>
            <a:graphicFrameLocks noGrp="1"/>
          </p:cNvGraphicFramePr>
          <p:nvPr/>
        </p:nvGraphicFramePr>
        <p:xfrm>
          <a:off x="1287398" y="1758927"/>
          <a:ext cx="632606" cy="384048"/>
        </p:xfrm>
        <a:graphic>
          <a:graphicData uri="http://schemas.openxmlformats.org/drawingml/2006/table">
            <a:tbl>
              <a:tblPr firstRow="1" bandRow="1">
                <a:tableStyleId>{5940675A-B579-460E-94D1-54222C63F5DA}</a:tableStyleId>
              </a:tblPr>
              <a:tblGrid>
                <a:gridCol w="632606">
                  <a:extLst>
                    <a:ext uri="{9D8B030D-6E8A-4147-A177-3AD203B41FA5}">
                      <a16:colId xmlns:a16="http://schemas.microsoft.com/office/drawing/2014/main" val="3985297080"/>
                    </a:ext>
                  </a:extLst>
                </a:gridCol>
              </a:tblGrid>
              <a:tr h="0">
                <a:tc>
                  <a:txBody>
                    <a:bodyPr/>
                    <a:lstStyle/>
                    <a:p>
                      <a:pPr algn="r">
                        <a:lnSpc>
                          <a:spcPct val="90000"/>
                        </a:lnSpc>
                      </a:pPr>
                      <a:r>
                        <a:rPr lang="en-GB" sz="700" b="1">
                          <a:latin typeface="Arial" panose="020B0604020202020204" pitchFamily="34" charset="0"/>
                          <a:cs typeface="Arial" panose="020B0604020202020204" pitchFamily="34" charset="0"/>
                        </a:rPr>
                        <a:t>12 months</a:t>
                      </a:r>
                    </a:p>
                    <a:p>
                      <a:pPr algn="r">
                        <a:lnSpc>
                          <a:spcPct val="90000"/>
                        </a:lnSpc>
                      </a:pPr>
                      <a:r>
                        <a:rPr lang="en-GB" sz="700" b="1">
                          <a:solidFill>
                            <a:schemeClr val="accent1"/>
                          </a:solidFill>
                          <a:latin typeface="Arial" panose="020B0604020202020204" pitchFamily="34" charset="0"/>
                          <a:cs typeface="Arial" panose="020B0604020202020204" pitchFamily="34" charset="0"/>
                        </a:rPr>
                        <a:t>87.3%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2678324"/>
                  </a:ext>
                </a:extLst>
              </a:tr>
              <a:tr h="0">
                <a:tc>
                  <a:txBody>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7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82.5%</a:t>
                      </a:r>
                      <a:endParaRPr lang="en-GB" sz="700">
                        <a:solidFill>
                          <a:srgbClr val="003865"/>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6632852"/>
                  </a:ext>
                </a:extLst>
              </a:tr>
              <a:tr h="0">
                <a:tc>
                  <a:txBody>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700" b="1"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81.0%</a:t>
                      </a:r>
                      <a:endParaRPr lang="en-GB" sz="700" dirty="0">
                        <a:solidFill>
                          <a:srgbClr val="7F7F7F"/>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9884318"/>
                  </a:ext>
                </a:extLst>
              </a:tr>
            </a:tbl>
          </a:graphicData>
        </a:graphic>
      </p:graphicFrame>
      <p:graphicFrame>
        <p:nvGraphicFramePr>
          <p:cNvPr id="2014" name="Table 2013">
            <a:extLst>
              <a:ext uri="{FF2B5EF4-FFF2-40B4-BE49-F238E27FC236}">
                <a16:creationId xmlns:a16="http://schemas.microsoft.com/office/drawing/2014/main" id="{17F13341-FF41-FEEA-BC62-FCAE436FB2A8}"/>
              </a:ext>
            </a:extLst>
          </p:cNvPr>
          <p:cNvGraphicFramePr>
            <a:graphicFrameLocks noGrp="1"/>
          </p:cNvGraphicFramePr>
          <p:nvPr/>
        </p:nvGraphicFramePr>
        <p:xfrm>
          <a:off x="2712090" y="2117344"/>
          <a:ext cx="653581" cy="384048"/>
        </p:xfrm>
        <a:graphic>
          <a:graphicData uri="http://schemas.openxmlformats.org/drawingml/2006/table">
            <a:tbl>
              <a:tblPr firstRow="1" bandRow="1">
                <a:tableStyleId>{5940675A-B579-460E-94D1-54222C63F5DA}</a:tableStyleId>
              </a:tblPr>
              <a:tblGrid>
                <a:gridCol w="653581">
                  <a:extLst>
                    <a:ext uri="{9D8B030D-6E8A-4147-A177-3AD203B41FA5}">
                      <a16:colId xmlns:a16="http://schemas.microsoft.com/office/drawing/2014/main" val="3985297080"/>
                    </a:ext>
                  </a:extLst>
                </a:gridCol>
              </a:tblGrid>
              <a:tr h="31918">
                <a:tc>
                  <a:txBody>
                    <a:bodyPr/>
                    <a:lstStyle/>
                    <a:p>
                      <a:pPr algn="l">
                        <a:lnSpc>
                          <a:spcPct val="90000"/>
                        </a:lnSpc>
                      </a:pPr>
                      <a:r>
                        <a:rPr lang="en-GB" sz="700" b="1">
                          <a:latin typeface="Arial" panose="020B0604020202020204" pitchFamily="34" charset="0"/>
                          <a:cs typeface="Arial" panose="020B0604020202020204" pitchFamily="34" charset="0"/>
                        </a:rPr>
                        <a:t>18 months</a:t>
                      </a:r>
                    </a:p>
                    <a:p>
                      <a:pPr algn="l">
                        <a:lnSpc>
                          <a:spcPct val="90000"/>
                        </a:lnSpc>
                      </a:pPr>
                      <a:r>
                        <a:rPr lang="en-GB" sz="700" b="1">
                          <a:solidFill>
                            <a:schemeClr val="accent1"/>
                          </a:solidFill>
                          <a:latin typeface="Arial" panose="020B0604020202020204" pitchFamily="34" charset="0"/>
                          <a:cs typeface="Arial" panose="020B0604020202020204" pitchFamily="34" charset="0"/>
                        </a:rPr>
                        <a:t>76.9%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2678324"/>
                  </a:ext>
                </a:extLst>
              </a:tr>
              <a:tr h="39898">
                <a:tc>
                  <a: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700" b="1">
                          <a:solidFill>
                            <a:srgbClr val="003865"/>
                          </a:solidFill>
                          <a:latin typeface="Arial" panose="020B0604020202020204" pitchFamily="34" charset="0"/>
                          <a:cs typeface="Arial" panose="020B0604020202020204" pitchFamily="34" charset="0"/>
                        </a:rPr>
                        <a:t>71.1</a:t>
                      </a:r>
                      <a:r>
                        <a:rPr kumimoji="0" lang="en-US" sz="7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a:t>
                      </a:r>
                      <a:endParaRPr lang="en-GB" sz="700">
                        <a:solidFill>
                          <a:srgbClr val="003865"/>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6632852"/>
                  </a:ext>
                </a:extLst>
              </a:tr>
              <a:tr h="39898">
                <a:tc>
                  <a: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700" b="1" dirty="0">
                          <a:solidFill>
                            <a:srgbClr val="7F7F7F"/>
                          </a:solidFill>
                          <a:latin typeface="Arial" panose="020B0604020202020204" pitchFamily="34" charset="0"/>
                          <a:cs typeface="Arial" panose="020B0604020202020204" pitchFamily="34" charset="0"/>
                        </a:rPr>
                        <a:t>69.9</a:t>
                      </a:r>
                      <a:r>
                        <a:rPr kumimoji="0" lang="en-US" sz="700" b="1"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a:t>
                      </a:r>
                      <a:endParaRPr lang="en-GB" sz="700" dirty="0">
                        <a:solidFill>
                          <a:srgbClr val="7F7F7F"/>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9884318"/>
                  </a:ext>
                </a:extLst>
              </a:tr>
            </a:tbl>
          </a:graphicData>
        </a:graphic>
      </p:graphicFrame>
      <p:sp>
        <p:nvSpPr>
          <p:cNvPr id="2037" name="TextBox 2036">
            <a:extLst>
              <a:ext uri="{FF2B5EF4-FFF2-40B4-BE49-F238E27FC236}">
                <a16:creationId xmlns:a16="http://schemas.microsoft.com/office/drawing/2014/main" id="{2F8023AF-D93C-4AAD-B44D-1CD7F36274B3}"/>
              </a:ext>
            </a:extLst>
          </p:cNvPr>
          <p:cNvSpPr txBox="1"/>
          <p:nvPr/>
        </p:nvSpPr>
        <p:spPr>
          <a:xfrm>
            <a:off x="910833" y="3099541"/>
            <a:ext cx="2970977"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Time since randomisation, months</a:t>
            </a:r>
          </a:p>
        </p:txBody>
      </p:sp>
      <p:cxnSp>
        <p:nvCxnSpPr>
          <p:cNvPr id="2038" name="Straight Connector 2037">
            <a:extLst>
              <a:ext uri="{FF2B5EF4-FFF2-40B4-BE49-F238E27FC236}">
                <a16:creationId xmlns:a16="http://schemas.microsoft.com/office/drawing/2014/main" id="{63A90741-24B8-C266-3963-C67CF803DEB9}"/>
              </a:ext>
            </a:extLst>
          </p:cNvPr>
          <p:cNvCxnSpPr>
            <a:cxnSpLocks/>
          </p:cNvCxnSpPr>
          <p:nvPr/>
        </p:nvCxnSpPr>
        <p:spPr>
          <a:xfrm flipH="1" flipV="1">
            <a:off x="2561777" y="1671391"/>
            <a:ext cx="10712" cy="1255573"/>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3DE89C4-7A2D-EA31-15C9-7B27FF71598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93995" y="4189956"/>
            <a:ext cx="4607632" cy="2419245"/>
          </a:xfrm>
          <a:prstGeom prst="rect">
            <a:avLst/>
          </a:prstGeom>
        </p:spPr>
      </p:pic>
      <p:sp>
        <p:nvSpPr>
          <p:cNvPr id="2685" name="TextBox 2684">
            <a:extLst>
              <a:ext uri="{FF2B5EF4-FFF2-40B4-BE49-F238E27FC236}">
                <a16:creationId xmlns:a16="http://schemas.microsoft.com/office/drawing/2014/main" id="{D7C19095-41B2-76A1-B3CC-546BBCBC5084}"/>
              </a:ext>
            </a:extLst>
          </p:cNvPr>
          <p:cNvSpPr txBox="1"/>
          <p:nvPr/>
        </p:nvSpPr>
        <p:spPr>
          <a:xfrm>
            <a:off x="4215286" y="1773821"/>
            <a:ext cx="11200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831053"/>
                </a:solidFill>
                <a:effectLst/>
                <a:uLnTx/>
                <a:uFillTx/>
                <a:latin typeface="Arial" panose="020B0604020202020204" pitchFamily="34" charset="0"/>
                <a:ea typeface="+mn-ea"/>
                <a:cs typeface="Arial" panose="020B0604020202020204" pitchFamily="34" charset="0"/>
              </a:rPr>
              <a:t>CP+D+O</a:t>
            </a:r>
          </a:p>
        </p:txBody>
      </p:sp>
      <p:grpSp>
        <p:nvGrpSpPr>
          <p:cNvPr id="2686" name="Group 223">
            <a:extLst>
              <a:ext uri="{FF2B5EF4-FFF2-40B4-BE49-F238E27FC236}">
                <a16:creationId xmlns:a16="http://schemas.microsoft.com/office/drawing/2014/main" id="{C67146F3-0693-E659-9D51-A484B7209718}"/>
              </a:ext>
            </a:extLst>
          </p:cNvPr>
          <p:cNvGrpSpPr>
            <a:grpSpLocks noChangeAspect="1"/>
          </p:cNvGrpSpPr>
          <p:nvPr/>
        </p:nvGrpSpPr>
        <p:grpSpPr bwMode="auto">
          <a:xfrm>
            <a:off x="655017" y="1305917"/>
            <a:ext cx="3612677" cy="597471"/>
            <a:chOff x="4265" y="1045"/>
            <a:chExt cx="2878" cy="376"/>
          </a:xfrm>
        </p:grpSpPr>
        <p:grpSp>
          <p:nvGrpSpPr>
            <p:cNvPr id="2687" name="Group 424">
              <a:extLst>
                <a:ext uri="{FF2B5EF4-FFF2-40B4-BE49-F238E27FC236}">
                  <a16:creationId xmlns:a16="http://schemas.microsoft.com/office/drawing/2014/main" id="{D6C78E8A-33AD-2D4D-3714-8B3C01295AC8}"/>
                </a:ext>
              </a:extLst>
            </p:cNvPr>
            <p:cNvGrpSpPr>
              <a:grpSpLocks/>
            </p:cNvGrpSpPr>
            <p:nvPr/>
          </p:nvGrpSpPr>
          <p:grpSpPr bwMode="auto">
            <a:xfrm>
              <a:off x="4265" y="1045"/>
              <a:ext cx="2878" cy="376"/>
              <a:chOff x="4265" y="1045"/>
              <a:chExt cx="2878" cy="376"/>
            </a:xfrm>
          </p:grpSpPr>
          <p:sp>
            <p:nvSpPr>
              <p:cNvPr id="2732" name="Freeform 225">
                <a:extLst>
                  <a:ext uri="{FF2B5EF4-FFF2-40B4-BE49-F238E27FC236}">
                    <a16:creationId xmlns:a16="http://schemas.microsoft.com/office/drawing/2014/main" id="{3BB367AE-F62C-96E6-FE30-4DC3DA2A37A2}"/>
                  </a:ext>
                </a:extLst>
              </p:cNvPr>
              <p:cNvSpPr>
                <a:spLocks/>
              </p:cNvSpPr>
              <p:nvPr/>
            </p:nvSpPr>
            <p:spPr bwMode="auto">
              <a:xfrm>
                <a:off x="4265" y="1045"/>
                <a:ext cx="2863" cy="362"/>
              </a:xfrm>
              <a:custGeom>
                <a:avLst/>
                <a:gdLst>
                  <a:gd name="T0" fmla="*/ 2036 w 2863"/>
                  <a:gd name="T1" fmla="*/ 362 h 362"/>
                  <a:gd name="T2" fmla="*/ 2008 w 2863"/>
                  <a:gd name="T3" fmla="*/ 338 h 362"/>
                  <a:gd name="T4" fmla="*/ 2000 w 2863"/>
                  <a:gd name="T5" fmla="*/ 318 h 362"/>
                  <a:gd name="T6" fmla="*/ 1908 w 2863"/>
                  <a:gd name="T7" fmla="*/ 298 h 362"/>
                  <a:gd name="T8" fmla="*/ 1653 w 2863"/>
                  <a:gd name="T9" fmla="*/ 280 h 362"/>
                  <a:gd name="T10" fmla="*/ 1609 w 2863"/>
                  <a:gd name="T11" fmla="*/ 270 h 362"/>
                  <a:gd name="T12" fmla="*/ 1549 w 2863"/>
                  <a:gd name="T13" fmla="*/ 258 h 362"/>
                  <a:gd name="T14" fmla="*/ 1519 w 2863"/>
                  <a:gd name="T15" fmla="*/ 248 h 362"/>
                  <a:gd name="T16" fmla="*/ 1513 w 2863"/>
                  <a:gd name="T17" fmla="*/ 240 h 362"/>
                  <a:gd name="T18" fmla="*/ 1467 w 2863"/>
                  <a:gd name="T19" fmla="*/ 230 h 362"/>
                  <a:gd name="T20" fmla="*/ 1459 w 2863"/>
                  <a:gd name="T21" fmla="*/ 222 h 362"/>
                  <a:gd name="T22" fmla="*/ 1434 w 2863"/>
                  <a:gd name="T23" fmla="*/ 214 h 362"/>
                  <a:gd name="T24" fmla="*/ 1367 w 2863"/>
                  <a:gd name="T25" fmla="*/ 204 h 362"/>
                  <a:gd name="T26" fmla="*/ 1310 w 2863"/>
                  <a:gd name="T27" fmla="*/ 198 h 362"/>
                  <a:gd name="T28" fmla="*/ 1287 w 2863"/>
                  <a:gd name="T29" fmla="*/ 190 h 362"/>
                  <a:gd name="T30" fmla="*/ 1269 w 2863"/>
                  <a:gd name="T31" fmla="*/ 182 h 362"/>
                  <a:gd name="T32" fmla="*/ 1227 w 2863"/>
                  <a:gd name="T33" fmla="*/ 174 h 362"/>
                  <a:gd name="T34" fmla="*/ 1206 w 2863"/>
                  <a:gd name="T35" fmla="*/ 168 h 362"/>
                  <a:gd name="T36" fmla="*/ 1156 w 2863"/>
                  <a:gd name="T37" fmla="*/ 160 h 362"/>
                  <a:gd name="T38" fmla="*/ 1126 w 2863"/>
                  <a:gd name="T39" fmla="*/ 154 h 362"/>
                  <a:gd name="T40" fmla="*/ 1083 w 2863"/>
                  <a:gd name="T41" fmla="*/ 150 h 362"/>
                  <a:gd name="T42" fmla="*/ 1032 w 2863"/>
                  <a:gd name="T43" fmla="*/ 142 h 362"/>
                  <a:gd name="T44" fmla="*/ 1005 w 2863"/>
                  <a:gd name="T45" fmla="*/ 138 h 362"/>
                  <a:gd name="T46" fmla="*/ 913 w 2863"/>
                  <a:gd name="T47" fmla="*/ 130 h 362"/>
                  <a:gd name="T48" fmla="*/ 890 w 2863"/>
                  <a:gd name="T49" fmla="*/ 126 h 362"/>
                  <a:gd name="T50" fmla="*/ 874 w 2863"/>
                  <a:gd name="T51" fmla="*/ 120 h 362"/>
                  <a:gd name="T52" fmla="*/ 788 w 2863"/>
                  <a:gd name="T53" fmla="*/ 114 h 362"/>
                  <a:gd name="T54" fmla="*/ 767 w 2863"/>
                  <a:gd name="T55" fmla="*/ 108 h 362"/>
                  <a:gd name="T56" fmla="*/ 729 w 2863"/>
                  <a:gd name="T57" fmla="*/ 102 h 362"/>
                  <a:gd name="T58" fmla="*/ 690 w 2863"/>
                  <a:gd name="T59" fmla="*/ 96 h 362"/>
                  <a:gd name="T60" fmla="*/ 608 w 2863"/>
                  <a:gd name="T61" fmla="*/ 76 h 362"/>
                  <a:gd name="T62" fmla="*/ 539 w 2863"/>
                  <a:gd name="T63" fmla="*/ 68 h 362"/>
                  <a:gd name="T64" fmla="*/ 412 w 2863"/>
                  <a:gd name="T65" fmla="*/ 46 h 362"/>
                  <a:gd name="T66" fmla="*/ 353 w 2863"/>
                  <a:gd name="T67" fmla="*/ 34 h 362"/>
                  <a:gd name="T68" fmla="*/ 276 w 2863"/>
                  <a:gd name="T69" fmla="*/ 30 h 362"/>
                  <a:gd name="T70" fmla="*/ 161 w 2863"/>
                  <a:gd name="T71" fmla="*/ 24 h 362"/>
                  <a:gd name="T72" fmla="*/ 132 w 2863"/>
                  <a:gd name="T73" fmla="*/ 20 h 362"/>
                  <a:gd name="T74" fmla="*/ 71 w 2863"/>
                  <a:gd name="T75" fmla="*/ 12 h 362"/>
                  <a:gd name="T76" fmla="*/ 15 w 2863"/>
                  <a:gd name="T77" fmla="*/ 6 h 362"/>
                  <a:gd name="T78" fmla="*/ 0 w 2863"/>
                  <a:gd name="T7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63" h="362">
                    <a:moveTo>
                      <a:pt x="2863" y="362"/>
                    </a:moveTo>
                    <a:lnTo>
                      <a:pt x="2036" y="362"/>
                    </a:lnTo>
                    <a:lnTo>
                      <a:pt x="2036" y="338"/>
                    </a:lnTo>
                    <a:lnTo>
                      <a:pt x="2008" y="338"/>
                    </a:lnTo>
                    <a:lnTo>
                      <a:pt x="2008" y="318"/>
                    </a:lnTo>
                    <a:lnTo>
                      <a:pt x="2000" y="318"/>
                    </a:lnTo>
                    <a:lnTo>
                      <a:pt x="2000" y="298"/>
                    </a:lnTo>
                    <a:lnTo>
                      <a:pt x="1908" y="298"/>
                    </a:lnTo>
                    <a:lnTo>
                      <a:pt x="1908" y="280"/>
                    </a:lnTo>
                    <a:lnTo>
                      <a:pt x="1653" y="280"/>
                    </a:lnTo>
                    <a:lnTo>
                      <a:pt x="1653" y="270"/>
                    </a:lnTo>
                    <a:lnTo>
                      <a:pt x="1609" y="270"/>
                    </a:lnTo>
                    <a:lnTo>
                      <a:pt x="1609" y="258"/>
                    </a:lnTo>
                    <a:lnTo>
                      <a:pt x="1549" y="258"/>
                    </a:lnTo>
                    <a:lnTo>
                      <a:pt x="1549" y="248"/>
                    </a:lnTo>
                    <a:lnTo>
                      <a:pt x="1519" y="248"/>
                    </a:lnTo>
                    <a:lnTo>
                      <a:pt x="1519" y="240"/>
                    </a:lnTo>
                    <a:lnTo>
                      <a:pt x="1513" y="240"/>
                    </a:lnTo>
                    <a:lnTo>
                      <a:pt x="1513" y="230"/>
                    </a:lnTo>
                    <a:lnTo>
                      <a:pt x="1467" y="230"/>
                    </a:lnTo>
                    <a:lnTo>
                      <a:pt x="1467" y="222"/>
                    </a:lnTo>
                    <a:lnTo>
                      <a:pt x="1459" y="222"/>
                    </a:lnTo>
                    <a:lnTo>
                      <a:pt x="1459" y="214"/>
                    </a:lnTo>
                    <a:lnTo>
                      <a:pt x="1434" y="214"/>
                    </a:lnTo>
                    <a:lnTo>
                      <a:pt x="1434" y="204"/>
                    </a:lnTo>
                    <a:lnTo>
                      <a:pt x="1367" y="204"/>
                    </a:lnTo>
                    <a:lnTo>
                      <a:pt x="1367" y="198"/>
                    </a:lnTo>
                    <a:lnTo>
                      <a:pt x="1310" y="198"/>
                    </a:lnTo>
                    <a:lnTo>
                      <a:pt x="1310" y="190"/>
                    </a:lnTo>
                    <a:lnTo>
                      <a:pt x="1287" y="190"/>
                    </a:lnTo>
                    <a:lnTo>
                      <a:pt x="1287" y="182"/>
                    </a:lnTo>
                    <a:lnTo>
                      <a:pt x="1269" y="182"/>
                    </a:lnTo>
                    <a:lnTo>
                      <a:pt x="1269" y="174"/>
                    </a:lnTo>
                    <a:lnTo>
                      <a:pt x="1227" y="174"/>
                    </a:lnTo>
                    <a:lnTo>
                      <a:pt x="1227" y="168"/>
                    </a:lnTo>
                    <a:lnTo>
                      <a:pt x="1206" y="168"/>
                    </a:lnTo>
                    <a:lnTo>
                      <a:pt x="1206" y="160"/>
                    </a:lnTo>
                    <a:lnTo>
                      <a:pt x="1156" y="160"/>
                    </a:lnTo>
                    <a:lnTo>
                      <a:pt x="1156" y="154"/>
                    </a:lnTo>
                    <a:lnTo>
                      <a:pt x="1126" y="154"/>
                    </a:lnTo>
                    <a:lnTo>
                      <a:pt x="1126" y="150"/>
                    </a:lnTo>
                    <a:lnTo>
                      <a:pt x="1083" y="150"/>
                    </a:lnTo>
                    <a:lnTo>
                      <a:pt x="1083" y="142"/>
                    </a:lnTo>
                    <a:lnTo>
                      <a:pt x="1032" y="142"/>
                    </a:lnTo>
                    <a:lnTo>
                      <a:pt x="1032" y="138"/>
                    </a:lnTo>
                    <a:lnTo>
                      <a:pt x="1005" y="138"/>
                    </a:lnTo>
                    <a:lnTo>
                      <a:pt x="1005" y="130"/>
                    </a:lnTo>
                    <a:lnTo>
                      <a:pt x="913" y="130"/>
                    </a:lnTo>
                    <a:lnTo>
                      <a:pt x="913" y="126"/>
                    </a:lnTo>
                    <a:lnTo>
                      <a:pt x="890" y="126"/>
                    </a:lnTo>
                    <a:lnTo>
                      <a:pt x="890" y="120"/>
                    </a:lnTo>
                    <a:lnTo>
                      <a:pt x="874" y="120"/>
                    </a:lnTo>
                    <a:lnTo>
                      <a:pt x="874" y="114"/>
                    </a:lnTo>
                    <a:lnTo>
                      <a:pt x="788" y="114"/>
                    </a:lnTo>
                    <a:lnTo>
                      <a:pt x="788" y="108"/>
                    </a:lnTo>
                    <a:lnTo>
                      <a:pt x="767" y="108"/>
                    </a:lnTo>
                    <a:lnTo>
                      <a:pt x="767" y="102"/>
                    </a:lnTo>
                    <a:lnTo>
                      <a:pt x="729" y="102"/>
                    </a:lnTo>
                    <a:lnTo>
                      <a:pt x="729" y="96"/>
                    </a:lnTo>
                    <a:lnTo>
                      <a:pt x="690" y="96"/>
                    </a:lnTo>
                    <a:lnTo>
                      <a:pt x="690" y="76"/>
                    </a:lnTo>
                    <a:lnTo>
                      <a:pt x="608" y="76"/>
                    </a:lnTo>
                    <a:lnTo>
                      <a:pt x="608" y="68"/>
                    </a:lnTo>
                    <a:lnTo>
                      <a:pt x="539" y="68"/>
                    </a:lnTo>
                    <a:lnTo>
                      <a:pt x="539" y="46"/>
                    </a:lnTo>
                    <a:lnTo>
                      <a:pt x="412" y="46"/>
                    </a:lnTo>
                    <a:lnTo>
                      <a:pt x="412" y="34"/>
                    </a:lnTo>
                    <a:lnTo>
                      <a:pt x="353" y="34"/>
                    </a:lnTo>
                    <a:lnTo>
                      <a:pt x="353" y="30"/>
                    </a:lnTo>
                    <a:lnTo>
                      <a:pt x="276" y="30"/>
                    </a:lnTo>
                    <a:lnTo>
                      <a:pt x="276" y="24"/>
                    </a:lnTo>
                    <a:lnTo>
                      <a:pt x="161" y="24"/>
                    </a:lnTo>
                    <a:lnTo>
                      <a:pt x="161" y="20"/>
                    </a:lnTo>
                    <a:lnTo>
                      <a:pt x="132" y="20"/>
                    </a:lnTo>
                    <a:lnTo>
                      <a:pt x="132" y="12"/>
                    </a:lnTo>
                    <a:lnTo>
                      <a:pt x="71" y="12"/>
                    </a:lnTo>
                    <a:lnTo>
                      <a:pt x="71" y="6"/>
                    </a:lnTo>
                    <a:lnTo>
                      <a:pt x="15" y="6"/>
                    </a:lnTo>
                    <a:lnTo>
                      <a:pt x="15" y="0"/>
                    </a:lnTo>
                    <a:lnTo>
                      <a:pt x="0"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33" name="Line 226">
                <a:extLst>
                  <a:ext uri="{FF2B5EF4-FFF2-40B4-BE49-F238E27FC236}">
                    <a16:creationId xmlns:a16="http://schemas.microsoft.com/office/drawing/2014/main" id="{AA8088EA-1843-8FB6-F986-ECD7A8C43EC8}"/>
                  </a:ext>
                </a:extLst>
              </p:cNvPr>
              <p:cNvSpPr>
                <a:spLocks noChangeShapeType="1"/>
              </p:cNvSpPr>
              <p:nvPr/>
            </p:nvSpPr>
            <p:spPr bwMode="auto">
              <a:xfrm>
                <a:off x="7128"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34" name="Line 227">
                <a:extLst>
                  <a:ext uri="{FF2B5EF4-FFF2-40B4-BE49-F238E27FC236}">
                    <a16:creationId xmlns:a16="http://schemas.microsoft.com/office/drawing/2014/main" id="{AA7D134E-FA44-E241-7647-CA105F13C439}"/>
                  </a:ext>
                </a:extLst>
              </p:cNvPr>
              <p:cNvSpPr>
                <a:spLocks noChangeShapeType="1"/>
              </p:cNvSpPr>
              <p:nvPr/>
            </p:nvSpPr>
            <p:spPr bwMode="auto">
              <a:xfrm flipH="1">
                <a:off x="7113" y="140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35" name="Line 228">
                <a:extLst>
                  <a:ext uri="{FF2B5EF4-FFF2-40B4-BE49-F238E27FC236}">
                    <a16:creationId xmlns:a16="http://schemas.microsoft.com/office/drawing/2014/main" id="{6249627A-A7EE-2678-C7A8-AB9A8F73CF4E}"/>
                  </a:ext>
                </a:extLst>
              </p:cNvPr>
              <p:cNvSpPr>
                <a:spLocks noChangeShapeType="1"/>
              </p:cNvSpPr>
              <p:nvPr/>
            </p:nvSpPr>
            <p:spPr bwMode="auto">
              <a:xfrm>
                <a:off x="7109"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36" name="Line 229">
                <a:extLst>
                  <a:ext uri="{FF2B5EF4-FFF2-40B4-BE49-F238E27FC236}">
                    <a16:creationId xmlns:a16="http://schemas.microsoft.com/office/drawing/2014/main" id="{3B210C14-6C22-6A5C-7E9B-82B88267043D}"/>
                  </a:ext>
                </a:extLst>
              </p:cNvPr>
              <p:cNvSpPr>
                <a:spLocks noChangeShapeType="1"/>
              </p:cNvSpPr>
              <p:nvPr/>
            </p:nvSpPr>
            <p:spPr bwMode="auto">
              <a:xfrm flipH="1">
                <a:off x="7095"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37" name="Line 230">
                <a:extLst>
                  <a:ext uri="{FF2B5EF4-FFF2-40B4-BE49-F238E27FC236}">
                    <a16:creationId xmlns:a16="http://schemas.microsoft.com/office/drawing/2014/main" id="{A2F70CBC-1C7A-8304-69A7-49717F23963C}"/>
                  </a:ext>
                </a:extLst>
              </p:cNvPr>
              <p:cNvSpPr>
                <a:spLocks noChangeShapeType="1"/>
              </p:cNvSpPr>
              <p:nvPr/>
            </p:nvSpPr>
            <p:spPr bwMode="auto">
              <a:xfrm>
                <a:off x="6980"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38" name="Line 231">
                <a:extLst>
                  <a:ext uri="{FF2B5EF4-FFF2-40B4-BE49-F238E27FC236}">
                    <a16:creationId xmlns:a16="http://schemas.microsoft.com/office/drawing/2014/main" id="{E8438ED6-907D-5A1F-6B54-609E59F87DF6}"/>
                  </a:ext>
                </a:extLst>
              </p:cNvPr>
              <p:cNvSpPr>
                <a:spLocks noChangeShapeType="1"/>
              </p:cNvSpPr>
              <p:nvPr/>
            </p:nvSpPr>
            <p:spPr bwMode="auto">
              <a:xfrm flipH="1">
                <a:off x="6967" y="1407"/>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39" name="Line 232">
                <a:extLst>
                  <a:ext uri="{FF2B5EF4-FFF2-40B4-BE49-F238E27FC236}">
                    <a16:creationId xmlns:a16="http://schemas.microsoft.com/office/drawing/2014/main" id="{0FB1417C-0227-8BD6-BFE1-F8D13AD8E3AA}"/>
                  </a:ext>
                </a:extLst>
              </p:cNvPr>
              <p:cNvSpPr>
                <a:spLocks noChangeShapeType="1"/>
              </p:cNvSpPr>
              <p:nvPr/>
            </p:nvSpPr>
            <p:spPr bwMode="auto">
              <a:xfrm>
                <a:off x="6909"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0" name="Line 233">
                <a:extLst>
                  <a:ext uri="{FF2B5EF4-FFF2-40B4-BE49-F238E27FC236}">
                    <a16:creationId xmlns:a16="http://schemas.microsoft.com/office/drawing/2014/main" id="{A3048936-EAD3-CFCC-C7E4-C10C812A1E3A}"/>
                  </a:ext>
                </a:extLst>
              </p:cNvPr>
              <p:cNvSpPr>
                <a:spLocks noChangeShapeType="1"/>
              </p:cNvSpPr>
              <p:nvPr/>
            </p:nvSpPr>
            <p:spPr bwMode="auto">
              <a:xfrm flipH="1">
                <a:off x="6894"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1" name="Line 234">
                <a:extLst>
                  <a:ext uri="{FF2B5EF4-FFF2-40B4-BE49-F238E27FC236}">
                    <a16:creationId xmlns:a16="http://schemas.microsoft.com/office/drawing/2014/main" id="{1444F3C8-09D3-272E-6F6F-4A084DADE04E}"/>
                  </a:ext>
                </a:extLst>
              </p:cNvPr>
              <p:cNvSpPr>
                <a:spLocks noChangeShapeType="1"/>
              </p:cNvSpPr>
              <p:nvPr/>
            </p:nvSpPr>
            <p:spPr bwMode="auto">
              <a:xfrm>
                <a:off x="6871"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2" name="Line 235">
                <a:extLst>
                  <a:ext uri="{FF2B5EF4-FFF2-40B4-BE49-F238E27FC236}">
                    <a16:creationId xmlns:a16="http://schemas.microsoft.com/office/drawing/2014/main" id="{F2B85A80-0F32-E4BC-64A5-A8E20B922A9E}"/>
                  </a:ext>
                </a:extLst>
              </p:cNvPr>
              <p:cNvSpPr>
                <a:spLocks noChangeShapeType="1"/>
              </p:cNvSpPr>
              <p:nvPr/>
            </p:nvSpPr>
            <p:spPr bwMode="auto">
              <a:xfrm flipH="1">
                <a:off x="6856" y="140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3" name="Line 236">
                <a:extLst>
                  <a:ext uri="{FF2B5EF4-FFF2-40B4-BE49-F238E27FC236}">
                    <a16:creationId xmlns:a16="http://schemas.microsoft.com/office/drawing/2014/main" id="{E71C51A0-0CEE-DDA8-9A54-27AA52BFB6F7}"/>
                  </a:ext>
                </a:extLst>
              </p:cNvPr>
              <p:cNvSpPr>
                <a:spLocks noChangeShapeType="1"/>
              </p:cNvSpPr>
              <p:nvPr/>
            </p:nvSpPr>
            <p:spPr bwMode="auto">
              <a:xfrm>
                <a:off x="6744"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4" name="Line 237">
                <a:extLst>
                  <a:ext uri="{FF2B5EF4-FFF2-40B4-BE49-F238E27FC236}">
                    <a16:creationId xmlns:a16="http://schemas.microsoft.com/office/drawing/2014/main" id="{C92789E2-F86F-4628-FE98-A5622AE4AA0F}"/>
                  </a:ext>
                </a:extLst>
              </p:cNvPr>
              <p:cNvSpPr>
                <a:spLocks noChangeShapeType="1"/>
              </p:cNvSpPr>
              <p:nvPr/>
            </p:nvSpPr>
            <p:spPr bwMode="auto">
              <a:xfrm flipH="1">
                <a:off x="6729"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5" name="Line 238">
                <a:extLst>
                  <a:ext uri="{FF2B5EF4-FFF2-40B4-BE49-F238E27FC236}">
                    <a16:creationId xmlns:a16="http://schemas.microsoft.com/office/drawing/2014/main" id="{F8504E8F-2E06-15C7-F564-96AE6729D71B}"/>
                  </a:ext>
                </a:extLst>
              </p:cNvPr>
              <p:cNvSpPr>
                <a:spLocks noChangeShapeType="1"/>
              </p:cNvSpPr>
              <p:nvPr/>
            </p:nvSpPr>
            <p:spPr bwMode="auto">
              <a:xfrm>
                <a:off x="6735"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6" name="Line 239">
                <a:extLst>
                  <a:ext uri="{FF2B5EF4-FFF2-40B4-BE49-F238E27FC236}">
                    <a16:creationId xmlns:a16="http://schemas.microsoft.com/office/drawing/2014/main" id="{2C3F6FCD-55D2-ED22-C9E9-777D5D67EFE0}"/>
                  </a:ext>
                </a:extLst>
              </p:cNvPr>
              <p:cNvSpPr>
                <a:spLocks noChangeShapeType="1"/>
              </p:cNvSpPr>
              <p:nvPr/>
            </p:nvSpPr>
            <p:spPr bwMode="auto">
              <a:xfrm flipH="1">
                <a:off x="6721"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7" name="Line 240">
                <a:extLst>
                  <a:ext uri="{FF2B5EF4-FFF2-40B4-BE49-F238E27FC236}">
                    <a16:creationId xmlns:a16="http://schemas.microsoft.com/office/drawing/2014/main" id="{E34EF665-62B6-9900-08F7-832151280B88}"/>
                  </a:ext>
                </a:extLst>
              </p:cNvPr>
              <p:cNvSpPr>
                <a:spLocks noChangeShapeType="1"/>
              </p:cNvSpPr>
              <p:nvPr/>
            </p:nvSpPr>
            <p:spPr bwMode="auto">
              <a:xfrm>
                <a:off x="6696"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8" name="Line 241">
                <a:extLst>
                  <a:ext uri="{FF2B5EF4-FFF2-40B4-BE49-F238E27FC236}">
                    <a16:creationId xmlns:a16="http://schemas.microsoft.com/office/drawing/2014/main" id="{1A4771BB-E21B-D7A4-A43B-76097527384C}"/>
                  </a:ext>
                </a:extLst>
              </p:cNvPr>
              <p:cNvSpPr>
                <a:spLocks noChangeShapeType="1"/>
              </p:cNvSpPr>
              <p:nvPr/>
            </p:nvSpPr>
            <p:spPr bwMode="auto">
              <a:xfrm flipH="1">
                <a:off x="6681"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49" name="Line 242">
                <a:extLst>
                  <a:ext uri="{FF2B5EF4-FFF2-40B4-BE49-F238E27FC236}">
                    <a16:creationId xmlns:a16="http://schemas.microsoft.com/office/drawing/2014/main" id="{5A1312D0-F898-6A30-507C-74C3DB00EAB6}"/>
                  </a:ext>
                </a:extLst>
              </p:cNvPr>
              <p:cNvSpPr>
                <a:spLocks noChangeShapeType="1"/>
              </p:cNvSpPr>
              <p:nvPr/>
            </p:nvSpPr>
            <p:spPr bwMode="auto">
              <a:xfrm>
                <a:off x="6656"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0" name="Line 243">
                <a:extLst>
                  <a:ext uri="{FF2B5EF4-FFF2-40B4-BE49-F238E27FC236}">
                    <a16:creationId xmlns:a16="http://schemas.microsoft.com/office/drawing/2014/main" id="{B985ABD5-6CE0-CDA4-45AD-C2A28F61FB47}"/>
                  </a:ext>
                </a:extLst>
              </p:cNvPr>
              <p:cNvSpPr>
                <a:spLocks noChangeShapeType="1"/>
              </p:cNvSpPr>
              <p:nvPr/>
            </p:nvSpPr>
            <p:spPr bwMode="auto">
              <a:xfrm flipH="1">
                <a:off x="6641"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1" name="Line 244">
                <a:extLst>
                  <a:ext uri="{FF2B5EF4-FFF2-40B4-BE49-F238E27FC236}">
                    <a16:creationId xmlns:a16="http://schemas.microsoft.com/office/drawing/2014/main" id="{96C69996-74C7-345D-B98C-FBC4003B8F8E}"/>
                  </a:ext>
                </a:extLst>
              </p:cNvPr>
              <p:cNvSpPr>
                <a:spLocks noChangeShapeType="1"/>
              </p:cNvSpPr>
              <p:nvPr/>
            </p:nvSpPr>
            <p:spPr bwMode="auto">
              <a:xfrm>
                <a:off x="6647"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2" name="Line 245">
                <a:extLst>
                  <a:ext uri="{FF2B5EF4-FFF2-40B4-BE49-F238E27FC236}">
                    <a16:creationId xmlns:a16="http://schemas.microsoft.com/office/drawing/2014/main" id="{2992F3B0-C4E7-46EE-DDE5-F3D765F3C89C}"/>
                  </a:ext>
                </a:extLst>
              </p:cNvPr>
              <p:cNvSpPr>
                <a:spLocks noChangeShapeType="1"/>
              </p:cNvSpPr>
              <p:nvPr/>
            </p:nvSpPr>
            <p:spPr bwMode="auto">
              <a:xfrm flipH="1">
                <a:off x="6633"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3" name="Line 246">
                <a:extLst>
                  <a:ext uri="{FF2B5EF4-FFF2-40B4-BE49-F238E27FC236}">
                    <a16:creationId xmlns:a16="http://schemas.microsoft.com/office/drawing/2014/main" id="{3CE9D613-813A-AADD-240C-EE2041C311DD}"/>
                  </a:ext>
                </a:extLst>
              </p:cNvPr>
              <p:cNvSpPr>
                <a:spLocks noChangeShapeType="1"/>
              </p:cNvSpPr>
              <p:nvPr/>
            </p:nvSpPr>
            <p:spPr bwMode="auto">
              <a:xfrm>
                <a:off x="6631"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4" name="Line 247">
                <a:extLst>
                  <a:ext uri="{FF2B5EF4-FFF2-40B4-BE49-F238E27FC236}">
                    <a16:creationId xmlns:a16="http://schemas.microsoft.com/office/drawing/2014/main" id="{A20DFD63-D400-46FD-F234-D07ED04B1B62}"/>
                  </a:ext>
                </a:extLst>
              </p:cNvPr>
              <p:cNvSpPr>
                <a:spLocks noChangeShapeType="1"/>
              </p:cNvSpPr>
              <p:nvPr/>
            </p:nvSpPr>
            <p:spPr bwMode="auto">
              <a:xfrm flipH="1">
                <a:off x="6616"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5" name="Line 248">
                <a:extLst>
                  <a:ext uri="{FF2B5EF4-FFF2-40B4-BE49-F238E27FC236}">
                    <a16:creationId xmlns:a16="http://schemas.microsoft.com/office/drawing/2014/main" id="{DEC85657-A9C4-EF5D-D97D-98053E8D5620}"/>
                  </a:ext>
                </a:extLst>
              </p:cNvPr>
              <p:cNvSpPr>
                <a:spLocks noChangeShapeType="1"/>
              </p:cNvSpPr>
              <p:nvPr/>
            </p:nvSpPr>
            <p:spPr bwMode="auto">
              <a:xfrm>
                <a:off x="6618"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6" name="Line 249">
                <a:extLst>
                  <a:ext uri="{FF2B5EF4-FFF2-40B4-BE49-F238E27FC236}">
                    <a16:creationId xmlns:a16="http://schemas.microsoft.com/office/drawing/2014/main" id="{E15AD5C9-5F9D-902A-A149-95031BEE7974}"/>
                  </a:ext>
                </a:extLst>
              </p:cNvPr>
              <p:cNvSpPr>
                <a:spLocks noChangeShapeType="1"/>
              </p:cNvSpPr>
              <p:nvPr/>
            </p:nvSpPr>
            <p:spPr bwMode="auto">
              <a:xfrm flipH="1">
                <a:off x="6604"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7" name="Line 250">
                <a:extLst>
                  <a:ext uri="{FF2B5EF4-FFF2-40B4-BE49-F238E27FC236}">
                    <a16:creationId xmlns:a16="http://schemas.microsoft.com/office/drawing/2014/main" id="{05465BD3-B502-87C9-4F08-CB58AF6A7E89}"/>
                  </a:ext>
                </a:extLst>
              </p:cNvPr>
              <p:cNvSpPr>
                <a:spLocks noChangeShapeType="1"/>
              </p:cNvSpPr>
              <p:nvPr/>
            </p:nvSpPr>
            <p:spPr bwMode="auto">
              <a:xfrm>
                <a:off x="6616"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8" name="Line 251">
                <a:extLst>
                  <a:ext uri="{FF2B5EF4-FFF2-40B4-BE49-F238E27FC236}">
                    <a16:creationId xmlns:a16="http://schemas.microsoft.com/office/drawing/2014/main" id="{D7F1B3C0-D007-7301-1DAB-649864D0CEE3}"/>
                  </a:ext>
                </a:extLst>
              </p:cNvPr>
              <p:cNvSpPr>
                <a:spLocks noChangeShapeType="1"/>
              </p:cNvSpPr>
              <p:nvPr/>
            </p:nvSpPr>
            <p:spPr bwMode="auto">
              <a:xfrm flipH="1">
                <a:off x="6601" y="140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59" name="Line 252">
                <a:extLst>
                  <a:ext uri="{FF2B5EF4-FFF2-40B4-BE49-F238E27FC236}">
                    <a16:creationId xmlns:a16="http://schemas.microsoft.com/office/drawing/2014/main" id="{C3C8E1F6-D5F3-DB7C-2C21-AC3E83078FE5}"/>
                  </a:ext>
                </a:extLst>
              </p:cNvPr>
              <p:cNvSpPr>
                <a:spLocks noChangeShapeType="1"/>
              </p:cNvSpPr>
              <p:nvPr/>
            </p:nvSpPr>
            <p:spPr bwMode="auto">
              <a:xfrm>
                <a:off x="6587"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0" name="Line 253">
                <a:extLst>
                  <a:ext uri="{FF2B5EF4-FFF2-40B4-BE49-F238E27FC236}">
                    <a16:creationId xmlns:a16="http://schemas.microsoft.com/office/drawing/2014/main" id="{B0DE90D6-B866-6AB8-0686-39BE83E58ECB}"/>
                  </a:ext>
                </a:extLst>
              </p:cNvPr>
              <p:cNvSpPr>
                <a:spLocks noChangeShapeType="1"/>
              </p:cNvSpPr>
              <p:nvPr/>
            </p:nvSpPr>
            <p:spPr bwMode="auto">
              <a:xfrm flipH="1">
                <a:off x="6572"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1" name="Line 254">
                <a:extLst>
                  <a:ext uri="{FF2B5EF4-FFF2-40B4-BE49-F238E27FC236}">
                    <a16:creationId xmlns:a16="http://schemas.microsoft.com/office/drawing/2014/main" id="{50CBE36D-35DC-AD09-C21F-944C2B6BF311}"/>
                  </a:ext>
                </a:extLst>
              </p:cNvPr>
              <p:cNvSpPr>
                <a:spLocks noChangeShapeType="1"/>
              </p:cNvSpPr>
              <p:nvPr/>
            </p:nvSpPr>
            <p:spPr bwMode="auto">
              <a:xfrm>
                <a:off x="6572"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2" name="Line 255">
                <a:extLst>
                  <a:ext uri="{FF2B5EF4-FFF2-40B4-BE49-F238E27FC236}">
                    <a16:creationId xmlns:a16="http://schemas.microsoft.com/office/drawing/2014/main" id="{DE040A7A-66EB-079F-5EBE-A1A03C702AF5}"/>
                  </a:ext>
                </a:extLst>
              </p:cNvPr>
              <p:cNvSpPr>
                <a:spLocks noChangeShapeType="1"/>
              </p:cNvSpPr>
              <p:nvPr/>
            </p:nvSpPr>
            <p:spPr bwMode="auto">
              <a:xfrm flipH="1">
                <a:off x="6558"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3" name="Line 256">
                <a:extLst>
                  <a:ext uri="{FF2B5EF4-FFF2-40B4-BE49-F238E27FC236}">
                    <a16:creationId xmlns:a16="http://schemas.microsoft.com/office/drawing/2014/main" id="{D6F1DA44-10EF-3E52-49A7-EF5127289B4C}"/>
                  </a:ext>
                </a:extLst>
              </p:cNvPr>
              <p:cNvSpPr>
                <a:spLocks noChangeShapeType="1"/>
              </p:cNvSpPr>
              <p:nvPr/>
            </p:nvSpPr>
            <p:spPr bwMode="auto">
              <a:xfrm>
                <a:off x="6570"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4" name="Line 257">
                <a:extLst>
                  <a:ext uri="{FF2B5EF4-FFF2-40B4-BE49-F238E27FC236}">
                    <a16:creationId xmlns:a16="http://schemas.microsoft.com/office/drawing/2014/main" id="{9696E100-F441-C970-F974-3F9E229F1A77}"/>
                  </a:ext>
                </a:extLst>
              </p:cNvPr>
              <p:cNvSpPr>
                <a:spLocks noChangeShapeType="1"/>
              </p:cNvSpPr>
              <p:nvPr/>
            </p:nvSpPr>
            <p:spPr bwMode="auto">
              <a:xfrm flipH="1">
                <a:off x="6555" y="140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 name="Line 258">
                <a:extLst>
                  <a:ext uri="{FF2B5EF4-FFF2-40B4-BE49-F238E27FC236}">
                    <a16:creationId xmlns:a16="http://schemas.microsoft.com/office/drawing/2014/main" id="{5F2214B9-D640-0E4B-F718-7E83042B6A9C}"/>
                  </a:ext>
                </a:extLst>
              </p:cNvPr>
              <p:cNvSpPr>
                <a:spLocks noChangeShapeType="1"/>
              </p:cNvSpPr>
              <p:nvPr/>
            </p:nvSpPr>
            <p:spPr bwMode="auto">
              <a:xfrm>
                <a:off x="6526"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 name="Line 259">
                <a:extLst>
                  <a:ext uri="{FF2B5EF4-FFF2-40B4-BE49-F238E27FC236}">
                    <a16:creationId xmlns:a16="http://schemas.microsoft.com/office/drawing/2014/main" id="{0A1446FA-FFDC-6846-3B57-0583D91AAF9F}"/>
                  </a:ext>
                </a:extLst>
              </p:cNvPr>
              <p:cNvSpPr>
                <a:spLocks noChangeShapeType="1"/>
              </p:cNvSpPr>
              <p:nvPr/>
            </p:nvSpPr>
            <p:spPr bwMode="auto">
              <a:xfrm flipH="1">
                <a:off x="6512"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 name="Line 260">
                <a:extLst>
                  <a:ext uri="{FF2B5EF4-FFF2-40B4-BE49-F238E27FC236}">
                    <a16:creationId xmlns:a16="http://schemas.microsoft.com/office/drawing/2014/main" id="{0F9A5BBD-D525-041C-E3E5-F37F1F6FBBF5}"/>
                  </a:ext>
                </a:extLst>
              </p:cNvPr>
              <p:cNvSpPr>
                <a:spLocks noChangeShapeType="1"/>
              </p:cNvSpPr>
              <p:nvPr/>
            </p:nvSpPr>
            <p:spPr bwMode="auto">
              <a:xfrm>
                <a:off x="6499"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8" name="Line 261">
                <a:extLst>
                  <a:ext uri="{FF2B5EF4-FFF2-40B4-BE49-F238E27FC236}">
                    <a16:creationId xmlns:a16="http://schemas.microsoft.com/office/drawing/2014/main" id="{BB393BF3-A09B-40FE-A200-5D772474105F}"/>
                  </a:ext>
                </a:extLst>
              </p:cNvPr>
              <p:cNvSpPr>
                <a:spLocks noChangeShapeType="1"/>
              </p:cNvSpPr>
              <p:nvPr/>
            </p:nvSpPr>
            <p:spPr bwMode="auto">
              <a:xfrm flipH="1">
                <a:off x="6484" y="140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69" name="Line 262">
                <a:extLst>
                  <a:ext uri="{FF2B5EF4-FFF2-40B4-BE49-F238E27FC236}">
                    <a16:creationId xmlns:a16="http://schemas.microsoft.com/office/drawing/2014/main" id="{BDB2AAE8-5F5B-889E-09D4-78CCB2C50E47}"/>
                  </a:ext>
                </a:extLst>
              </p:cNvPr>
              <p:cNvSpPr>
                <a:spLocks noChangeShapeType="1"/>
              </p:cNvSpPr>
              <p:nvPr/>
            </p:nvSpPr>
            <p:spPr bwMode="auto">
              <a:xfrm>
                <a:off x="6495"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0" name="Line 263">
                <a:extLst>
                  <a:ext uri="{FF2B5EF4-FFF2-40B4-BE49-F238E27FC236}">
                    <a16:creationId xmlns:a16="http://schemas.microsoft.com/office/drawing/2014/main" id="{2893F5BD-9673-1EF9-116F-7F2E01847CD2}"/>
                  </a:ext>
                </a:extLst>
              </p:cNvPr>
              <p:cNvSpPr>
                <a:spLocks noChangeShapeType="1"/>
              </p:cNvSpPr>
              <p:nvPr/>
            </p:nvSpPr>
            <p:spPr bwMode="auto">
              <a:xfrm flipH="1">
                <a:off x="6480" y="140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1" name="Line 264">
                <a:extLst>
                  <a:ext uri="{FF2B5EF4-FFF2-40B4-BE49-F238E27FC236}">
                    <a16:creationId xmlns:a16="http://schemas.microsoft.com/office/drawing/2014/main" id="{0989E8D3-8C15-536D-6F9B-21456E3A91DD}"/>
                  </a:ext>
                </a:extLst>
              </p:cNvPr>
              <p:cNvSpPr>
                <a:spLocks noChangeShapeType="1"/>
              </p:cNvSpPr>
              <p:nvPr/>
            </p:nvSpPr>
            <p:spPr bwMode="auto">
              <a:xfrm>
                <a:off x="6487"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2" name="Line 265">
                <a:extLst>
                  <a:ext uri="{FF2B5EF4-FFF2-40B4-BE49-F238E27FC236}">
                    <a16:creationId xmlns:a16="http://schemas.microsoft.com/office/drawing/2014/main" id="{2531DA29-68A5-453F-4B05-28FF73DD81AC}"/>
                  </a:ext>
                </a:extLst>
              </p:cNvPr>
              <p:cNvSpPr>
                <a:spLocks noChangeShapeType="1"/>
              </p:cNvSpPr>
              <p:nvPr/>
            </p:nvSpPr>
            <p:spPr bwMode="auto">
              <a:xfrm flipH="1">
                <a:off x="6472"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3" name="Line 266">
                <a:extLst>
                  <a:ext uri="{FF2B5EF4-FFF2-40B4-BE49-F238E27FC236}">
                    <a16:creationId xmlns:a16="http://schemas.microsoft.com/office/drawing/2014/main" id="{FC261716-66A3-1D40-FF7C-A40B3D338B79}"/>
                  </a:ext>
                </a:extLst>
              </p:cNvPr>
              <p:cNvSpPr>
                <a:spLocks noChangeShapeType="1"/>
              </p:cNvSpPr>
              <p:nvPr/>
            </p:nvSpPr>
            <p:spPr bwMode="auto">
              <a:xfrm>
                <a:off x="6459"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4" name="Line 267">
                <a:extLst>
                  <a:ext uri="{FF2B5EF4-FFF2-40B4-BE49-F238E27FC236}">
                    <a16:creationId xmlns:a16="http://schemas.microsoft.com/office/drawing/2014/main" id="{A6C9D061-409D-2BB5-28D9-1ADEDEB19593}"/>
                  </a:ext>
                </a:extLst>
              </p:cNvPr>
              <p:cNvSpPr>
                <a:spLocks noChangeShapeType="1"/>
              </p:cNvSpPr>
              <p:nvPr/>
            </p:nvSpPr>
            <p:spPr bwMode="auto">
              <a:xfrm flipH="1">
                <a:off x="6445"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5" name="Line 268">
                <a:extLst>
                  <a:ext uri="{FF2B5EF4-FFF2-40B4-BE49-F238E27FC236}">
                    <a16:creationId xmlns:a16="http://schemas.microsoft.com/office/drawing/2014/main" id="{76D15382-7484-5DBB-0698-864BD32D53C7}"/>
                  </a:ext>
                </a:extLst>
              </p:cNvPr>
              <p:cNvSpPr>
                <a:spLocks noChangeShapeType="1"/>
              </p:cNvSpPr>
              <p:nvPr/>
            </p:nvSpPr>
            <p:spPr bwMode="auto">
              <a:xfrm>
                <a:off x="6453"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6" name="Line 269">
                <a:extLst>
                  <a:ext uri="{FF2B5EF4-FFF2-40B4-BE49-F238E27FC236}">
                    <a16:creationId xmlns:a16="http://schemas.microsoft.com/office/drawing/2014/main" id="{BA54895E-489D-B5A1-46EA-8E76890A029B}"/>
                  </a:ext>
                </a:extLst>
              </p:cNvPr>
              <p:cNvSpPr>
                <a:spLocks noChangeShapeType="1"/>
              </p:cNvSpPr>
              <p:nvPr/>
            </p:nvSpPr>
            <p:spPr bwMode="auto">
              <a:xfrm flipH="1">
                <a:off x="6438" y="140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7" name="Line 270">
                <a:extLst>
                  <a:ext uri="{FF2B5EF4-FFF2-40B4-BE49-F238E27FC236}">
                    <a16:creationId xmlns:a16="http://schemas.microsoft.com/office/drawing/2014/main" id="{15E02E05-FF28-09E0-4A51-C5BD97D8498D}"/>
                  </a:ext>
                </a:extLst>
              </p:cNvPr>
              <p:cNvSpPr>
                <a:spLocks noChangeShapeType="1"/>
              </p:cNvSpPr>
              <p:nvPr/>
            </p:nvSpPr>
            <p:spPr bwMode="auto">
              <a:xfrm>
                <a:off x="6436"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8" name="Line 271">
                <a:extLst>
                  <a:ext uri="{FF2B5EF4-FFF2-40B4-BE49-F238E27FC236}">
                    <a16:creationId xmlns:a16="http://schemas.microsoft.com/office/drawing/2014/main" id="{0F8C5171-118D-66CB-3762-C3975C579C84}"/>
                  </a:ext>
                </a:extLst>
              </p:cNvPr>
              <p:cNvSpPr>
                <a:spLocks noChangeShapeType="1"/>
              </p:cNvSpPr>
              <p:nvPr/>
            </p:nvSpPr>
            <p:spPr bwMode="auto">
              <a:xfrm flipH="1">
                <a:off x="6422"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79" name="Line 272">
                <a:extLst>
                  <a:ext uri="{FF2B5EF4-FFF2-40B4-BE49-F238E27FC236}">
                    <a16:creationId xmlns:a16="http://schemas.microsoft.com/office/drawing/2014/main" id="{22E6A5F1-AB15-3D19-F567-38557EAC58D4}"/>
                  </a:ext>
                </a:extLst>
              </p:cNvPr>
              <p:cNvSpPr>
                <a:spLocks noChangeShapeType="1"/>
              </p:cNvSpPr>
              <p:nvPr/>
            </p:nvSpPr>
            <p:spPr bwMode="auto">
              <a:xfrm>
                <a:off x="6422"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0" name="Line 273">
                <a:extLst>
                  <a:ext uri="{FF2B5EF4-FFF2-40B4-BE49-F238E27FC236}">
                    <a16:creationId xmlns:a16="http://schemas.microsoft.com/office/drawing/2014/main" id="{86DC541B-008E-70F2-F66F-5A5700BEFFD3}"/>
                  </a:ext>
                </a:extLst>
              </p:cNvPr>
              <p:cNvSpPr>
                <a:spLocks noChangeShapeType="1"/>
              </p:cNvSpPr>
              <p:nvPr/>
            </p:nvSpPr>
            <p:spPr bwMode="auto">
              <a:xfrm flipH="1">
                <a:off x="6407" y="1407"/>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1" name="Line 274">
                <a:extLst>
                  <a:ext uri="{FF2B5EF4-FFF2-40B4-BE49-F238E27FC236}">
                    <a16:creationId xmlns:a16="http://schemas.microsoft.com/office/drawing/2014/main" id="{6ACF08A1-D9DE-33E3-EBEC-DFF0E55D519A}"/>
                  </a:ext>
                </a:extLst>
              </p:cNvPr>
              <p:cNvSpPr>
                <a:spLocks noChangeShapeType="1"/>
              </p:cNvSpPr>
              <p:nvPr/>
            </p:nvSpPr>
            <p:spPr bwMode="auto">
              <a:xfrm>
                <a:off x="6380"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2" name="Line 275">
                <a:extLst>
                  <a:ext uri="{FF2B5EF4-FFF2-40B4-BE49-F238E27FC236}">
                    <a16:creationId xmlns:a16="http://schemas.microsoft.com/office/drawing/2014/main" id="{1AB5247F-9CD6-C370-892D-B3656F8370FD}"/>
                  </a:ext>
                </a:extLst>
              </p:cNvPr>
              <p:cNvSpPr>
                <a:spLocks noChangeShapeType="1"/>
              </p:cNvSpPr>
              <p:nvPr/>
            </p:nvSpPr>
            <p:spPr bwMode="auto">
              <a:xfrm flipH="1">
                <a:off x="6365" y="140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3" name="Line 276">
                <a:extLst>
                  <a:ext uri="{FF2B5EF4-FFF2-40B4-BE49-F238E27FC236}">
                    <a16:creationId xmlns:a16="http://schemas.microsoft.com/office/drawing/2014/main" id="{D8B72BD7-CC95-F205-A2A7-68DE2EB3590D}"/>
                  </a:ext>
                </a:extLst>
              </p:cNvPr>
              <p:cNvSpPr>
                <a:spLocks noChangeShapeType="1"/>
              </p:cNvSpPr>
              <p:nvPr/>
            </p:nvSpPr>
            <p:spPr bwMode="auto">
              <a:xfrm>
                <a:off x="6351"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4" name="Line 277">
                <a:extLst>
                  <a:ext uri="{FF2B5EF4-FFF2-40B4-BE49-F238E27FC236}">
                    <a16:creationId xmlns:a16="http://schemas.microsoft.com/office/drawing/2014/main" id="{25390E82-C35D-0CC2-45EB-D2C27B23F1D1}"/>
                  </a:ext>
                </a:extLst>
              </p:cNvPr>
              <p:cNvSpPr>
                <a:spLocks noChangeShapeType="1"/>
              </p:cNvSpPr>
              <p:nvPr/>
            </p:nvSpPr>
            <p:spPr bwMode="auto">
              <a:xfrm flipH="1">
                <a:off x="6336"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5" name="Line 278">
                <a:extLst>
                  <a:ext uri="{FF2B5EF4-FFF2-40B4-BE49-F238E27FC236}">
                    <a16:creationId xmlns:a16="http://schemas.microsoft.com/office/drawing/2014/main" id="{BC67D1B6-E44B-3015-32D0-8C4B70ADB817}"/>
                  </a:ext>
                </a:extLst>
              </p:cNvPr>
              <p:cNvSpPr>
                <a:spLocks noChangeShapeType="1"/>
              </p:cNvSpPr>
              <p:nvPr/>
            </p:nvSpPr>
            <p:spPr bwMode="auto">
              <a:xfrm>
                <a:off x="6342"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6" name="Line 279">
                <a:extLst>
                  <a:ext uri="{FF2B5EF4-FFF2-40B4-BE49-F238E27FC236}">
                    <a16:creationId xmlns:a16="http://schemas.microsoft.com/office/drawing/2014/main" id="{8FB8762D-29BB-1A95-A563-F2F12A8E7F9A}"/>
                  </a:ext>
                </a:extLst>
              </p:cNvPr>
              <p:cNvSpPr>
                <a:spLocks noChangeShapeType="1"/>
              </p:cNvSpPr>
              <p:nvPr/>
            </p:nvSpPr>
            <p:spPr bwMode="auto">
              <a:xfrm flipH="1">
                <a:off x="6328"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7" name="Line 280">
                <a:extLst>
                  <a:ext uri="{FF2B5EF4-FFF2-40B4-BE49-F238E27FC236}">
                    <a16:creationId xmlns:a16="http://schemas.microsoft.com/office/drawing/2014/main" id="{98090AA5-DEDD-76F5-8714-54BA890C92F8}"/>
                  </a:ext>
                </a:extLst>
              </p:cNvPr>
              <p:cNvSpPr>
                <a:spLocks noChangeShapeType="1"/>
              </p:cNvSpPr>
              <p:nvPr/>
            </p:nvSpPr>
            <p:spPr bwMode="auto">
              <a:xfrm>
                <a:off x="6334"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8" name="Line 281">
                <a:extLst>
                  <a:ext uri="{FF2B5EF4-FFF2-40B4-BE49-F238E27FC236}">
                    <a16:creationId xmlns:a16="http://schemas.microsoft.com/office/drawing/2014/main" id="{08CDABAA-4477-6D64-6F42-12D4F99398B1}"/>
                  </a:ext>
                </a:extLst>
              </p:cNvPr>
              <p:cNvSpPr>
                <a:spLocks noChangeShapeType="1"/>
              </p:cNvSpPr>
              <p:nvPr/>
            </p:nvSpPr>
            <p:spPr bwMode="auto">
              <a:xfrm flipH="1">
                <a:off x="6319" y="140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89" name="Line 282">
                <a:extLst>
                  <a:ext uri="{FF2B5EF4-FFF2-40B4-BE49-F238E27FC236}">
                    <a16:creationId xmlns:a16="http://schemas.microsoft.com/office/drawing/2014/main" id="{99D460DC-021F-478D-DA5A-63E0ADE83AA0}"/>
                  </a:ext>
                </a:extLst>
              </p:cNvPr>
              <p:cNvSpPr>
                <a:spLocks noChangeShapeType="1"/>
              </p:cNvSpPr>
              <p:nvPr/>
            </p:nvSpPr>
            <p:spPr bwMode="auto">
              <a:xfrm>
                <a:off x="6315"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0" name="Line 283">
                <a:extLst>
                  <a:ext uri="{FF2B5EF4-FFF2-40B4-BE49-F238E27FC236}">
                    <a16:creationId xmlns:a16="http://schemas.microsoft.com/office/drawing/2014/main" id="{D15CFE00-C43E-0863-8FAD-65CC98237515}"/>
                  </a:ext>
                </a:extLst>
              </p:cNvPr>
              <p:cNvSpPr>
                <a:spLocks noChangeShapeType="1"/>
              </p:cNvSpPr>
              <p:nvPr/>
            </p:nvSpPr>
            <p:spPr bwMode="auto">
              <a:xfrm flipH="1">
                <a:off x="6301"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1" name="Line 284">
                <a:extLst>
                  <a:ext uri="{FF2B5EF4-FFF2-40B4-BE49-F238E27FC236}">
                    <a16:creationId xmlns:a16="http://schemas.microsoft.com/office/drawing/2014/main" id="{37109D5C-EB71-501A-3F37-4B90CF035756}"/>
                  </a:ext>
                </a:extLst>
              </p:cNvPr>
              <p:cNvSpPr>
                <a:spLocks noChangeShapeType="1"/>
              </p:cNvSpPr>
              <p:nvPr/>
            </p:nvSpPr>
            <p:spPr bwMode="auto">
              <a:xfrm>
                <a:off x="6298" y="139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2" name="Line 285">
                <a:extLst>
                  <a:ext uri="{FF2B5EF4-FFF2-40B4-BE49-F238E27FC236}">
                    <a16:creationId xmlns:a16="http://schemas.microsoft.com/office/drawing/2014/main" id="{E2BD5E08-53D4-982E-5894-01FEA6C1502F}"/>
                  </a:ext>
                </a:extLst>
              </p:cNvPr>
              <p:cNvSpPr>
                <a:spLocks noChangeShapeType="1"/>
              </p:cNvSpPr>
              <p:nvPr/>
            </p:nvSpPr>
            <p:spPr bwMode="auto">
              <a:xfrm flipH="1">
                <a:off x="6284" y="140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3" name="Line 286">
                <a:extLst>
                  <a:ext uri="{FF2B5EF4-FFF2-40B4-BE49-F238E27FC236}">
                    <a16:creationId xmlns:a16="http://schemas.microsoft.com/office/drawing/2014/main" id="{8181F4C7-47A3-D924-6C77-FDD9809B5364}"/>
                  </a:ext>
                </a:extLst>
              </p:cNvPr>
              <p:cNvSpPr>
                <a:spLocks noChangeShapeType="1"/>
              </p:cNvSpPr>
              <p:nvPr/>
            </p:nvSpPr>
            <p:spPr bwMode="auto">
              <a:xfrm>
                <a:off x="6298" y="136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4" name="Line 287">
                <a:extLst>
                  <a:ext uri="{FF2B5EF4-FFF2-40B4-BE49-F238E27FC236}">
                    <a16:creationId xmlns:a16="http://schemas.microsoft.com/office/drawing/2014/main" id="{9E3EC35D-D003-56EB-F09D-2E25DF705325}"/>
                  </a:ext>
                </a:extLst>
              </p:cNvPr>
              <p:cNvSpPr>
                <a:spLocks noChangeShapeType="1"/>
              </p:cNvSpPr>
              <p:nvPr/>
            </p:nvSpPr>
            <p:spPr bwMode="auto">
              <a:xfrm flipH="1">
                <a:off x="6284" y="138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5" name="Line 288">
                <a:extLst>
                  <a:ext uri="{FF2B5EF4-FFF2-40B4-BE49-F238E27FC236}">
                    <a16:creationId xmlns:a16="http://schemas.microsoft.com/office/drawing/2014/main" id="{70D9834A-8877-DFAA-C4AC-3C7F3596FBE5}"/>
                  </a:ext>
                </a:extLst>
              </p:cNvPr>
              <p:cNvSpPr>
                <a:spLocks noChangeShapeType="1"/>
              </p:cNvSpPr>
              <p:nvPr/>
            </p:nvSpPr>
            <p:spPr bwMode="auto">
              <a:xfrm>
                <a:off x="6290" y="136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6" name="Line 289">
                <a:extLst>
                  <a:ext uri="{FF2B5EF4-FFF2-40B4-BE49-F238E27FC236}">
                    <a16:creationId xmlns:a16="http://schemas.microsoft.com/office/drawing/2014/main" id="{9DE119C3-D030-2948-A16D-D445F0719F83}"/>
                  </a:ext>
                </a:extLst>
              </p:cNvPr>
              <p:cNvSpPr>
                <a:spLocks noChangeShapeType="1"/>
              </p:cNvSpPr>
              <p:nvPr/>
            </p:nvSpPr>
            <p:spPr bwMode="auto">
              <a:xfrm flipH="1">
                <a:off x="6275" y="1383"/>
                <a:ext cx="28"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7" name="Line 290">
                <a:extLst>
                  <a:ext uri="{FF2B5EF4-FFF2-40B4-BE49-F238E27FC236}">
                    <a16:creationId xmlns:a16="http://schemas.microsoft.com/office/drawing/2014/main" id="{68F9445D-33B1-C00C-BF9F-3360443C35D6}"/>
                  </a:ext>
                </a:extLst>
              </p:cNvPr>
              <p:cNvSpPr>
                <a:spLocks noChangeShapeType="1"/>
              </p:cNvSpPr>
              <p:nvPr/>
            </p:nvSpPr>
            <p:spPr bwMode="auto">
              <a:xfrm>
                <a:off x="6275" y="136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8" name="Line 291">
                <a:extLst>
                  <a:ext uri="{FF2B5EF4-FFF2-40B4-BE49-F238E27FC236}">
                    <a16:creationId xmlns:a16="http://schemas.microsoft.com/office/drawing/2014/main" id="{B73077F9-711F-7C75-B11D-D70CACDC7F83}"/>
                  </a:ext>
                </a:extLst>
              </p:cNvPr>
              <p:cNvSpPr>
                <a:spLocks noChangeShapeType="1"/>
              </p:cNvSpPr>
              <p:nvPr/>
            </p:nvSpPr>
            <p:spPr bwMode="auto">
              <a:xfrm flipH="1">
                <a:off x="6261" y="138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99" name="Line 292">
                <a:extLst>
                  <a:ext uri="{FF2B5EF4-FFF2-40B4-BE49-F238E27FC236}">
                    <a16:creationId xmlns:a16="http://schemas.microsoft.com/office/drawing/2014/main" id="{7153F98E-9D85-DAA3-7FE9-09FDC301B6D3}"/>
                  </a:ext>
                </a:extLst>
              </p:cNvPr>
              <p:cNvSpPr>
                <a:spLocks noChangeShapeType="1"/>
              </p:cNvSpPr>
              <p:nvPr/>
            </p:nvSpPr>
            <p:spPr bwMode="auto">
              <a:xfrm>
                <a:off x="6259" y="13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0" name="Line 293">
                <a:extLst>
                  <a:ext uri="{FF2B5EF4-FFF2-40B4-BE49-F238E27FC236}">
                    <a16:creationId xmlns:a16="http://schemas.microsoft.com/office/drawing/2014/main" id="{5C15A8A0-5EFC-CA5B-357E-49A9D4584353}"/>
                  </a:ext>
                </a:extLst>
              </p:cNvPr>
              <p:cNvSpPr>
                <a:spLocks noChangeShapeType="1"/>
              </p:cNvSpPr>
              <p:nvPr/>
            </p:nvSpPr>
            <p:spPr bwMode="auto">
              <a:xfrm flipH="1">
                <a:off x="6244" y="134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1" name="Line 294">
                <a:extLst>
                  <a:ext uri="{FF2B5EF4-FFF2-40B4-BE49-F238E27FC236}">
                    <a16:creationId xmlns:a16="http://schemas.microsoft.com/office/drawing/2014/main" id="{83EAD5AA-5561-061F-3DE1-F1C65F11A53D}"/>
                  </a:ext>
                </a:extLst>
              </p:cNvPr>
              <p:cNvSpPr>
                <a:spLocks noChangeShapeType="1"/>
              </p:cNvSpPr>
              <p:nvPr/>
            </p:nvSpPr>
            <p:spPr bwMode="auto">
              <a:xfrm>
                <a:off x="6240" y="13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2" name="Line 295">
                <a:extLst>
                  <a:ext uri="{FF2B5EF4-FFF2-40B4-BE49-F238E27FC236}">
                    <a16:creationId xmlns:a16="http://schemas.microsoft.com/office/drawing/2014/main" id="{17FBA5D0-AEE6-3AE4-0D26-0688BE2069D0}"/>
                  </a:ext>
                </a:extLst>
              </p:cNvPr>
              <p:cNvSpPr>
                <a:spLocks noChangeShapeType="1"/>
              </p:cNvSpPr>
              <p:nvPr/>
            </p:nvSpPr>
            <p:spPr bwMode="auto">
              <a:xfrm flipH="1">
                <a:off x="6225" y="1343"/>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3" name="Line 296">
                <a:extLst>
                  <a:ext uri="{FF2B5EF4-FFF2-40B4-BE49-F238E27FC236}">
                    <a16:creationId xmlns:a16="http://schemas.microsoft.com/office/drawing/2014/main" id="{93A25064-71D0-2289-932E-61616D5C7435}"/>
                  </a:ext>
                </a:extLst>
              </p:cNvPr>
              <p:cNvSpPr>
                <a:spLocks noChangeShapeType="1"/>
              </p:cNvSpPr>
              <p:nvPr/>
            </p:nvSpPr>
            <p:spPr bwMode="auto">
              <a:xfrm>
                <a:off x="6234" y="13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4" name="Line 297">
                <a:extLst>
                  <a:ext uri="{FF2B5EF4-FFF2-40B4-BE49-F238E27FC236}">
                    <a16:creationId xmlns:a16="http://schemas.microsoft.com/office/drawing/2014/main" id="{1868A461-0AA8-88FE-8C39-D413FE18AB59}"/>
                  </a:ext>
                </a:extLst>
              </p:cNvPr>
              <p:cNvSpPr>
                <a:spLocks noChangeShapeType="1"/>
              </p:cNvSpPr>
              <p:nvPr/>
            </p:nvSpPr>
            <p:spPr bwMode="auto">
              <a:xfrm flipH="1">
                <a:off x="6219" y="134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5" name="Line 298">
                <a:extLst>
                  <a:ext uri="{FF2B5EF4-FFF2-40B4-BE49-F238E27FC236}">
                    <a16:creationId xmlns:a16="http://schemas.microsoft.com/office/drawing/2014/main" id="{A0806D44-D081-42CA-34B1-CACC50542006}"/>
                  </a:ext>
                </a:extLst>
              </p:cNvPr>
              <p:cNvSpPr>
                <a:spLocks noChangeShapeType="1"/>
              </p:cNvSpPr>
              <p:nvPr/>
            </p:nvSpPr>
            <p:spPr bwMode="auto">
              <a:xfrm>
                <a:off x="6219" y="13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6" name="Line 299">
                <a:extLst>
                  <a:ext uri="{FF2B5EF4-FFF2-40B4-BE49-F238E27FC236}">
                    <a16:creationId xmlns:a16="http://schemas.microsoft.com/office/drawing/2014/main" id="{4CDE110B-3BB1-B250-0E66-34555599BCB6}"/>
                  </a:ext>
                </a:extLst>
              </p:cNvPr>
              <p:cNvSpPr>
                <a:spLocks noChangeShapeType="1"/>
              </p:cNvSpPr>
              <p:nvPr/>
            </p:nvSpPr>
            <p:spPr bwMode="auto">
              <a:xfrm flipH="1">
                <a:off x="6204" y="1343"/>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7" name="Line 300">
                <a:extLst>
                  <a:ext uri="{FF2B5EF4-FFF2-40B4-BE49-F238E27FC236}">
                    <a16:creationId xmlns:a16="http://schemas.microsoft.com/office/drawing/2014/main" id="{F3B08858-3353-34D2-3CE0-8FF1FF9A3E5D}"/>
                  </a:ext>
                </a:extLst>
              </p:cNvPr>
              <p:cNvSpPr>
                <a:spLocks noChangeShapeType="1"/>
              </p:cNvSpPr>
              <p:nvPr/>
            </p:nvSpPr>
            <p:spPr bwMode="auto">
              <a:xfrm>
                <a:off x="6196" y="13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8" name="Line 301">
                <a:extLst>
                  <a:ext uri="{FF2B5EF4-FFF2-40B4-BE49-F238E27FC236}">
                    <a16:creationId xmlns:a16="http://schemas.microsoft.com/office/drawing/2014/main" id="{A07FEEA5-3520-FB96-4F07-3C6EF1FE2D03}"/>
                  </a:ext>
                </a:extLst>
              </p:cNvPr>
              <p:cNvSpPr>
                <a:spLocks noChangeShapeType="1"/>
              </p:cNvSpPr>
              <p:nvPr/>
            </p:nvSpPr>
            <p:spPr bwMode="auto">
              <a:xfrm flipH="1">
                <a:off x="6181" y="1343"/>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09" name="Line 302">
                <a:extLst>
                  <a:ext uri="{FF2B5EF4-FFF2-40B4-BE49-F238E27FC236}">
                    <a16:creationId xmlns:a16="http://schemas.microsoft.com/office/drawing/2014/main" id="{3639521E-1986-4CF6-D449-BCAD25150EF9}"/>
                  </a:ext>
                </a:extLst>
              </p:cNvPr>
              <p:cNvSpPr>
                <a:spLocks noChangeShapeType="1"/>
              </p:cNvSpPr>
              <p:nvPr/>
            </p:nvSpPr>
            <p:spPr bwMode="auto">
              <a:xfrm>
                <a:off x="6173" y="13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0" name="Line 303">
                <a:extLst>
                  <a:ext uri="{FF2B5EF4-FFF2-40B4-BE49-F238E27FC236}">
                    <a16:creationId xmlns:a16="http://schemas.microsoft.com/office/drawing/2014/main" id="{1B4D63EA-C5E8-584B-9D26-788C1F75D9D4}"/>
                  </a:ext>
                </a:extLst>
              </p:cNvPr>
              <p:cNvSpPr>
                <a:spLocks noChangeShapeType="1"/>
              </p:cNvSpPr>
              <p:nvPr/>
            </p:nvSpPr>
            <p:spPr bwMode="auto">
              <a:xfrm flipH="1">
                <a:off x="6158" y="1343"/>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1" name="Line 304">
                <a:extLst>
                  <a:ext uri="{FF2B5EF4-FFF2-40B4-BE49-F238E27FC236}">
                    <a16:creationId xmlns:a16="http://schemas.microsoft.com/office/drawing/2014/main" id="{A3077FCA-D15A-C1F6-0716-21A07F5BA1BF}"/>
                  </a:ext>
                </a:extLst>
              </p:cNvPr>
              <p:cNvSpPr>
                <a:spLocks noChangeShapeType="1"/>
              </p:cNvSpPr>
              <p:nvPr/>
            </p:nvSpPr>
            <p:spPr bwMode="auto">
              <a:xfrm>
                <a:off x="6156"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2" name="Line 305">
                <a:extLst>
                  <a:ext uri="{FF2B5EF4-FFF2-40B4-BE49-F238E27FC236}">
                    <a16:creationId xmlns:a16="http://schemas.microsoft.com/office/drawing/2014/main" id="{4D724E38-0658-59DA-58D1-8EDB2288F11D}"/>
                  </a:ext>
                </a:extLst>
              </p:cNvPr>
              <p:cNvSpPr>
                <a:spLocks noChangeShapeType="1"/>
              </p:cNvSpPr>
              <p:nvPr/>
            </p:nvSpPr>
            <p:spPr bwMode="auto">
              <a:xfrm flipH="1">
                <a:off x="6142"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3" name="Line 306">
                <a:extLst>
                  <a:ext uri="{FF2B5EF4-FFF2-40B4-BE49-F238E27FC236}">
                    <a16:creationId xmlns:a16="http://schemas.microsoft.com/office/drawing/2014/main" id="{EEA24AD3-7014-DDDA-BF36-EB3AF930B79D}"/>
                  </a:ext>
                </a:extLst>
              </p:cNvPr>
              <p:cNvSpPr>
                <a:spLocks noChangeShapeType="1"/>
              </p:cNvSpPr>
              <p:nvPr/>
            </p:nvSpPr>
            <p:spPr bwMode="auto">
              <a:xfrm>
                <a:off x="6133"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4" name="Line 307">
                <a:extLst>
                  <a:ext uri="{FF2B5EF4-FFF2-40B4-BE49-F238E27FC236}">
                    <a16:creationId xmlns:a16="http://schemas.microsoft.com/office/drawing/2014/main" id="{97401B80-94CD-F7E5-54BC-5D179D89DDB3}"/>
                  </a:ext>
                </a:extLst>
              </p:cNvPr>
              <p:cNvSpPr>
                <a:spLocks noChangeShapeType="1"/>
              </p:cNvSpPr>
              <p:nvPr/>
            </p:nvSpPr>
            <p:spPr bwMode="auto">
              <a:xfrm flipH="1">
                <a:off x="6119"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5" name="Line 308">
                <a:extLst>
                  <a:ext uri="{FF2B5EF4-FFF2-40B4-BE49-F238E27FC236}">
                    <a16:creationId xmlns:a16="http://schemas.microsoft.com/office/drawing/2014/main" id="{5617AA98-D328-0420-3DF4-0CC41EFA4E93}"/>
                  </a:ext>
                </a:extLst>
              </p:cNvPr>
              <p:cNvSpPr>
                <a:spLocks noChangeShapeType="1"/>
              </p:cNvSpPr>
              <p:nvPr/>
            </p:nvSpPr>
            <p:spPr bwMode="auto">
              <a:xfrm>
                <a:off x="6125"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6" name="Line 309">
                <a:extLst>
                  <a:ext uri="{FF2B5EF4-FFF2-40B4-BE49-F238E27FC236}">
                    <a16:creationId xmlns:a16="http://schemas.microsoft.com/office/drawing/2014/main" id="{D4F38F72-6C8A-F07B-0B62-B82FF4CDFE99}"/>
                  </a:ext>
                </a:extLst>
              </p:cNvPr>
              <p:cNvSpPr>
                <a:spLocks noChangeShapeType="1"/>
              </p:cNvSpPr>
              <p:nvPr/>
            </p:nvSpPr>
            <p:spPr bwMode="auto">
              <a:xfrm flipH="1">
                <a:off x="6110" y="1325"/>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7" name="Line 310">
                <a:extLst>
                  <a:ext uri="{FF2B5EF4-FFF2-40B4-BE49-F238E27FC236}">
                    <a16:creationId xmlns:a16="http://schemas.microsoft.com/office/drawing/2014/main" id="{331D7B63-7CA1-FAA2-A3E1-9FC6165E673D}"/>
                  </a:ext>
                </a:extLst>
              </p:cNvPr>
              <p:cNvSpPr>
                <a:spLocks noChangeShapeType="1"/>
              </p:cNvSpPr>
              <p:nvPr/>
            </p:nvSpPr>
            <p:spPr bwMode="auto">
              <a:xfrm>
                <a:off x="6121"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8" name="Line 311">
                <a:extLst>
                  <a:ext uri="{FF2B5EF4-FFF2-40B4-BE49-F238E27FC236}">
                    <a16:creationId xmlns:a16="http://schemas.microsoft.com/office/drawing/2014/main" id="{6ED3BBC8-279E-0757-DE13-FE6680B85D88}"/>
                  </a:ext>
                </a:extLst>
              </p:cNvPr>
              <p:cNvSpPr>
                <a:spLocks noChangeShapeType="1"/>
              </p:cNvSpPr>
              <p:nvPr/>
            </p:nvSpPr>
            <p:spPr bwMode="auto">
              <a:xfrm flipH="1">
                <a:off x="6106"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19" name="Line 312">
                <a:extLst>
                  <a:ext uri="{FF2B5EF4-FFF2-40B4-BE49-F238E27FC236}">
                    <a16:creationId xmlns:a16="http://schemas.microsoft.com/office/drawing/2014/main" id="{5C2E6EF7-5C4F-129E-0BAD-4DC167A4878E}"/>
                  </a:ext>
                </a:extLst>
              </p:cNvPr>
              <p:cNvSpPr>
                <a:spLocks noChangeShapeType="1"/>
              </p:cNvSpPr>
              <p:nvPr/>
            </p:nvSpPr>
            <p:spPr bwMode="auto">
              <a:xfrm>
                <a:off x="6115"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0" name="Line 313">
                <a:extLst>
                  <a:ext uri="{FF2B5EF4-FFF2-40B4-BE49-F238E27FC236}">
                    <a16:creationId xmlns:a16="http://schemas.microsoft.com/office/drawing/2014/main" id="{BA9AB771-0DB5-F9E6-9FB4-35D0A83961D2}"/>
                  </a:ext>
                </a:extLst>
              </p:cNvPr>
              <p:cNvSpPr>
                <a:spLocks noChangeShapeType="1"/>
              </p:cNvSpPr>
              <p:nvPr/>
            </p:nvSpPr>
            <p:spPr bwMode="auto">
              <a:xfrm flipH="1">
                <a:off x="6100"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1" name="Line 314">
                <a:extLst>
                  <a:ext uri="{FF2B5EF4-FFF2-40B4-BE49-F238E27FC236}">
                    <a16:creationId xmlns:a16="http://schemas.microsoft.com/office/drawing/2014/main" id="{058E5F5E-8C24-AF6C-2C5F-4BF0257C6937}"/>
                  </a:ext>
                </a:extLst>
              </p:cNvPr>
              <p:cNvSpPr>
                <a:spLocks noChangeShapeType="1"/>
              </p:cNvSpPr>
              <p:nvPr/>
            </p:nvSpPr>
            <p:spPr bwMode="auto">
              <a:xfrm>
                <a:off x="6087"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2" name="Line 315">
                <a:extLst>
                  <a:ext uri="{FF2B5EF4-FFF2-40B4-BE49-F238E27FC236}">
                    <a16:creationId xmlns:a16="http://schemas.microsoft.com/office/drawing/2014/main" id="{6D304917-29AD-1D0C-1303-3AC629C1E0A7}"/>
                  </a:ext>
                </a:extLst>
              </p:cNvPr>
              <p:cNvSpPr>
                <a:spLocks noChangeShapeType="1"/>
              </p:cNvSpPr>
              <p:nvPr/>
            </p:nvSpPr>
            <p:spPr bwMode="auto">
              <a:xfrm flipH="1">
                <a:off x="6073"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3" name="Line 316">
                <a:extLst>
                  <a:ext uri="{FF2B5EF4-FFF2-40B4-BE49-F238E27FC236}">
                    <a16:creationId xmlns:a16="http://schemas.microsoft.com/office/drawing/2014/main" id="{C87F4F3D-D3BE-0844-66D8-3EB417721C97}"/>
                  </a:ext>
                </a:extLst>
              </p:cNvPr>
              <p:cNvSpPr>
                <a:spLocks noChangeShapeType="1"/>
              </p:cNvSpPr>
              <p:nvPr/>
            </p:nvSpPr>
            <p:spPr bwMode="auto">
              <a:xfrm>
                <a:off x="6081"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4" name="Line 317">
                <a:extLst>
                  <a:ext uri="{FF2B5EF4-FFF2-40B4-BE49-F238E27FC236}">
                    <a16:creationId xmlns:a16="http://schemas.microsoft.com/office/drawing/2014/main" id="{0BAEB8FF-BC94-BDDE-E8BB-DAF83B13DA7D}"/>
                  </a:ext>
                </a:extLst>
              </p:cNvPr>
              <p:cNvSpPr>
                <a:spLocks noChangeShapeType="1"/>
              </p:cNvSpPr>
              <p:nvPr/>
            </p:nvSpPr>
            <p:spPr bwMode="auto">
              <a:xfrm flipH="1">
                <a:off x="6066" y="1325"/>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5" name="Line 318">
                <a:extLst>
                  <a:ext uri="{FF2B5EF4-FFF2-40B4-BE49-F238E27FC236}">
                    <a16:creationId xmlns:a16="http://schemas.microsoft.com/office/drawing/2014/main" id="{E99BAF92-6F1B-9161-C937-23B987945640}"/>
                  </a:ext>
                </a:extLst>
              </p:cNvPr>
              <p:cNvSpPr>
                <a:spLocks noChangeShapeType="1"/>
              </p:cNvSpPr>
              <p:nvPr/>
            </p:nvSpPr>
            <p:spPr bwMode="auto">
              <a:xfrm>
                <a:off x="6077"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6" name="Line 319">
                <a:extLst>
                  <a:ext uri="{FF2B5EF4-FFF2-40B4-BE49-F238E27FC236}">
                    <a16:creationId xmlns:a16="http://schemas.microsoft.com/office/drawing/2014/main" id="{347C5A23-6DFC-B1CC-F0FC-FE7D59076E60}"/>
                  </a:ext>
                </a:extLst>
              </p:cNvPr>
              <p:cNvSpPr>
                <a:spLocks noChangeShapeType="1"/>
              </p:cNvSpPr>
              <p:nvPr/>
            </p:nvSpPr>
            <p:spPr bwMode="auto">
              <a:xfrm flipH="1">
                <a:off x="6062" y="1325"/>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7" name="Line 320">
                <a:extLst>
                  <a:ext uri="{FF2B5EF4-FFF2-40B4-BE49-F238E27FC236}">
                    <a16:creationId xmlns:a16="http://schemas.microsoft.com/office/drawing/2014/main" id="{76ED6565-B3D8-8C2B-7587-170D31EBBC69}"/>
                  </a:ext>
                </a:extLst>
              </p:cNvPr>
              <p:cNvSpPr>
                <a:spLocks noChangeShapeType="1"/>
              </p:cNvSpPr>
              <p:nvPr/>
            </p:nvSpPr>
            <p:spPr bwMode="auto">
              <a:xfrm>
                <a:off x="6075"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8" name="Line 321">
                <a:extLst>
                  <a:ext uri="{FF2B5EF4-FFF2-40B4-BE49-F238E27FC236}">
                    <a16:creationId xmlns:a16="http://schemas.microsoft.com/office/drawing/2014/main" id="{4383BD5F-AED5-D8C2-2B60-6951A228E732}"/>
                  </a:ext>
                </a:extLst>
              </p:cNvPr>
              <p:cNvSpPr>
                <a:spLocks noChangeShapeType="1"/>
              </p:cNvSpPr>
              <p:nvPr/>
            </p:nvSpPr>
            <p:spPr bwMode="auto">
              <a:xfrm flipH="1">
                <a:off x="6060"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29" name="Line 322">
                <a:extLst>
                  <a:ext uri="{FF2B5EF4-FFF2-40B4-BE49-F238E27FC236}">
                    <a16:creationId xmlns:a16="http://schemas.microsoft.com/office/drawing/2014/main" id="{5452464F-22BA-78B3-EF40-E7DC1A556EE7}"/>
                  </a:ext>
                </a:extLst>
              </p:cNvPr>
              <p:cNvSpPr>
                <a:spLocks noChangeShapeType="1"/>
              </p:cNvSpPr>
              <p:nvPr/>
            </p:nvSpPr>
            <p:spPr bwMode="auto">
              <a:xfrm>
                <a:off x="6006"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0" name="Line 323">
                <a:extLst>
                  <a:ext uri="{FF2B5EF4-FFF2-40B4-BE49-F238E27FC236}">
                    <a16:creationId xmlns:a16="http://schemas.microsoft.com/office/drawing/2014/main" id="{FC33F987-8645-FF53-046D-BC80F3557D28}"/>
                  </a:ext>
                </a:extLst>
              </p:cNvPr>
              <p:cNvSpPr>
                <a:spLocks noChangeShapeType="1"/>
              </p:cNvSpPr>
              <p:nvPr/>
            </p:nvSpPr>
            <p:spPr bwMode="auto">
              <a:xfrm flipH="1">
                <a:off x="5993" y="1325"/>
                <a:ext cx="28"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1" name="Line 324">
                <a:extLst>
                  <a:ext uri="{FF2B5EF4-FFF2-40B4-BE49-F238E27FC236}">
                    <a16:creationId xmlns:a16="http://schemas.microsoft.com/office/drawing/2014/main" id="{07CFE32A-3A9E-C621-C8A3-0BE791D5006C}"/>
                  </a:ext>
                </a:extLst>
              </p:cNvPr>
              <p:cNvSpPr>
                <a:spLocks noChangeShapeType="1"/>
              </p:cNvSpPr>
              <p:nvPr/>
            </p:nvSpPr>
            <p:spPr bwMode="auto">
              <a:xfrm>
                <a:off x="6006"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2" name="Line 325">
                <a:extLst>
                  <a:ext uri="{FF2B5EF4-FFF2-40B4-BE49-F238E27FC236}">
                    <a16:creationId xmlns:a16="http://schemas.microsoft.com/office/drawing/2014/main" id="{7BEB21ED-1617-23B9-64B3-B76D94EDF531}"/>
                  </a:ext>
                </a:extLst>
              </p:cNvPr>
              <p:cNvSpPr>
                <a:spLocks noChangeShapeType="1"/>
              </p:cNvSpPr>
              <p:nvPr/>
            </p:nvSpPr>
            <p:spPr bwMode="auto">
              <a:xfrm flipH="1">
                <a:off x="5991" y="1325"/>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3" name="Line 326">
                <a:extLst>
                  <a:ext uri="{FF2B5EF4-FFF2-40B4-BE49-F238E27FC236}">
                    <a16:creationId xmlns:a16="http://schemas.microsoft.com/office/drawing/2014/main" id="{1E1199C1-016D-DD69-852A-89363266AE0A}"/>
                  </a:ext>
                </a:extLst>
              </p:cNvPr>
              <p:cNvSpPr>
                <a:spLocks noChangeShapeType="1"/>
              </p:cNvSpPr>
              <p:nvPr/>
            </p:nvSpPr>
            <p:spPr bwMode="auto">
              <a:xfrm>
                <a:off x="6000"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4" name="Line 327">
                <a:extLst>
                  <a:ext uri="{FF2B5EF4-FFF2-40B4-BE49-F238E27FC236}">
                    <a16:creationId xmlns:a16="http://schemas.microsoft.com/office/drawing/2014/main" id="{642BC5EA-5617-6F70-A57B-B572F750EB5E}"/>
                  </a:ext>
                </a:extLst>
              </p:cNvPr>
              <p:cNvSpPr>
                <a:spLocks noChangeShapeType="1"/>
              </p:cNvSpPr>
              <p:nvPr/>
            </p:nvSpPr>
            <p:spPr bwMode="auto">
              <a:xfrm flipH="1">
                <a:off x="5985"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5" name="Line 328">
                <a:extLst>
                  <a:ext uri="{FF2B5EF4-FFF2-40B4-BE49-F238E27FC236}">
                    <a16:creationId xmlns:a16="http://schemas.microsoft.com/office/drawing/2014/main" id="{BA508065-FEBE-C1E2-52E8-C87A3D29D46B}"/>
                  </a:ext>
                </a:extLst>
              </p:cNvPr>
              <p:cNvSpPr>
                <a:spLocks noChangeShapeType="1"/>
              </p:cNvSpPr>
              <p:nvPr/>
            </p:nvSpPr>
            <p:spPr bwMode="auto">
              <a:xfrm>
                <a:off x="5998"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6" name="Line 329">
                <a:extLst>
                  <a:ext uri="{FF2B5EF4-FFF2-40B4-BE49-F238E27FC236}">
                    <a16:creationId xmlns:a16="http://schemas.microsoft.com/office/drawing/2014/main" id="{00F25D35-BEA7-BBF3-1C2C-EA3FCFF6FB1B}"/>
                  </a:ext>
                </a:extLst>
              </p:cNvPr>
              <p:cNvSpPr>
                <a:spLocks noChangeShapeType="1"/>
              </p:cNvSpPr>
              <p:nvPr/>
            </p:nvSpPr>
            <p:spPr bwMode="auto">
              <a:xfrm flipH="1">
                <a:off x="5983"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7" name="Line 330">
                <a:extLst>
                  <a:ext uri="{FF2B5EF4-FFF2-40B4-BE49-F238E27FC236}">
                    <a16:creationId xmlns:a16="http://schemas.microsoft.com/office/drawing/2014/main" id="{7FF91A07-FA3A-72B8-2EAE-A332B1A115A8}"/>
                  </a:ext>
                </a:extLst>
              </p:cNvPr>
              <p:cNvSpPr>
                <a:spLocks noChangeShapeType="1"/>
              </p:cNvSpPr>
              <p:nvPr/>
            </p:nvSpPr>
            <p:spPr bwMode="auto">
              <a:xfrm>
                <a:off x="5985"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8" name="Line 331">
                <a:extLst>
                  <a:ext uri="{FF2B5EF4-FFF2-40B4-BE49-F238E27FC236}">
                    <a16:creationId xmlns:a16="http://schemas.microsoft.com/office/drawing/2014/main" id="{DA7F6F8B-00A3-CDC1-CEC5-BD8575897A12}"/>
                  </a:ext>
                </a:extLst>
              </p:cNvPr>
              <p:cNvSpPr>
                <a:spLocks noChangeShapeType="1"/>
              </p:cNvSpPr>
              <p:nvPr/>
            </p:nvSpPr>
            <p:spPr bwMode="auto">
              <a:xfrm flipH="1">
                <a:off x="5970" y="1325"/>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39" name="Line 332">
                <a:extLst>
                  <a:ext uri="{FF2B5EF4-FFF2-40B4-BE49-F238E27FC236}">
                    <a16:creationId xmlns:a16="http://schemas.microsoft.com/office/drawing/2014/main" id="{1556DEDA-3D44-52E2-D519-EC5D48D136EF}"/>
                  </a:ext>
                </a:extLst>
              </p:cNvPr>
              <p:cNvSpPr>
                <a:spLocks noChangeShapeType="1"/>
              </p:cNvSpPr>
              <p:nvPr/>
            </p:nvSpPr>
            <p:spPr bwMode="auto">
              <a:xfrm>
                <a:off x="5977"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0" name="Line 333">
                <a:extLst>
                  <a:ext uri="{FF2B5EF4-FFF2-40B4-BE49-F238E27FC236}">
                    <a16:creationId xmlns:a16="http://schemas.microsoft.com/office/drawing/2014/main" id="{4A2973CC-D5CF-F68F-29AE-57DB7F53EB66}"/>
                  </a:ext>
                </a:extLst>
              </p:cNvPr>
              <p:cNvSpPr>
                <a:spLocks noChangeShapeType="1"/>
              </p:cNvSpPr>
              <p:nvPr/>
            </p:nvSpPr>
            <p:spPr bwMode="auto">
              <a:xfrm flipH="1">
                <a:off x="5962"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1" name="Line 334">
                <a:extLst>
                  <a:ext uri="{FF2B5EF4-FFF2-40B4-BE49-F238E27FC236}">
                    <a16:creationId xmlns:a16="http://schemas.microsoft.com/office/drawing/2014/main" id="{F936DA26-A35B-FCFE-8C5A-6410E80C276C}"/>
                  </a:ext>
                </a:extLst>
              </p:cNvPr>
              <p:cNvSpPr>
                <a:spLocks noChangeShapeType="1"/>
              </p:cNvSpPr>
              <p:nvPr/>
            </p:nvSpPr>
            <p:spPr bwMode="auto">
              <a:xfrm>
                <a:off x="5966"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2" name="Line 335">
                <a:extLst>
                  <a:ext uri="{FF2B5EF4-FFF2-40B4-BE49-F238E27FC236}">
                    <a16:creationId xmlns:a16="http://schemas.microsoft.com/office/drawing/2014/main" id="{F8245517-830C-BEAD-52F0-4F0156B94898}"/>
                  </a:ext>
                </a:extLst>
              </p:cNvPr>
              <p:cNvSpPr>
                <a:spLocks noChangeShapeType="1"/>
              </p:cNvSpPr>
              <p:nvPr/>
            </p:nvSpPr>
            <p:spPr bwMode="auto">
              <a:xfrm flipH="1">
                <a:off x="5952"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3" name="Line 336">
                <a:extLst>
                  <a:ext uri="{FF2B5EF4-FFF2-40B4-BE49-F238E27FC236}">
                    <a16:creationId xmlns:a16="http://schemas.microsoft.com/office/drawing/2014/main" id="{87D45ACD-7C77-D531-4CE6-0D9C72547A6D}"/>
                  </a:ext>
                </a:extLst>
              </p:cNvPr>
              <p:cNvSpPr>
                <a:spLocks noChangeShapeType="1"/>
              </p:cNvSpPr>
              <p:nvPr/>
            </p:nvSpPr>
            <p:spPr bwMode="auto">
              <a:xfrm>
                <a:off x="5947"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4" name="Line 337">
                <a:extLst>
                  <a:ext uri="{FF2B5EF4-FFF2-40B4-BE49-F238E27FC236}">
                    <a16:creationId xmlns:a16="http://schemas.microsoft.com/office/drawing/2014/main" id="{3A16E53F-4326-450A-6FC3-F7170F2C5CF8}"/>
                  </a:ext>
                </a:extLst>
              </p:cNvPr>
              <p:cNvSpPr>
                <a:spLocks noChangeShapeType="1"/>
              </p:cNvSpPr>
              <p:nvPr/>
            </p:nvSpPr>
            <p:spPr bwMode="auto">
              <a:xfrm flipH="1">
                <a:off x="5933"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5" name="Line 338">
                <a:extLst>
                  <a:ext uri="{FF2B5EF4-FFF2-40B4-BE49-F238E27FC236}">
                    <a16:creationId xmlns:a16="http://schemas.microsoft.com/office/drawing/2014/main" id="{FB44FC73-EB52-F24D-FCFA-9E5328AE85CD}"/>
                  </a:ext>
                </a:extLst>
              </p:cNvPr>
              <p:cNvSpPr>
                <a:spLocks noChangeShapeType="1"/>
              </p:cNvSpPr>
              <p:nvPr/>
            </p:nvSpPr>
            <p:spPr bwMode="auto">
              <a:xfrm>
                <a:off x="5941"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6" name="Line 339">
                <a:extLst>
                  <a:ext uri="{FF2B5EF4-FFF2-40B4-BE49-F238E27FC236}">
                    <a16:creationId xmlns:a16="http://schemas.microsoft.com/office/drawing/2014/main" id="{407BF7B5-AABE-6E06-4473-73392D7A19B6}"/>
                  </a:ext>
                </a:extLst>
              </p:cNvPr>
              <p:cNvSpPr>
                <a:spLocks noChangeShapeType="1"/>
              </p:cNvSpPr>
              <p:nvPr/>
            </p:nvSpPr>
            <p:spPr bwMode="auto">
              <a:xfrm flipH="1">
                <a:off x="5926" y="1325"/>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7" name="Line 340">
                <a:extLst>
                  <a:ext uri="{FF2B5EF4-FFF2-40B4-BE49-F238E27FC236}">
                    <a16:creationId xmlns:a16="http://schemas.microsoft.com/office/drawing/2014/main" id="{EBBF5D29-4A7E-2D08-1CB3-CFC310847AD5}"/>
                  </a:ext>
                </a:extLst>
              </p:cNvPr>
              <p:cNvSpPr>
                <a:spLocks noChangeShapeType="1"/>
              </p:cNvSpPr>
              <p:nvPr/>
            </p:nvSpPr>
            <p:spPr bwMode="auto">
              <a:xfrm>
                <a:off x="5937"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8" name="Line 341">
                <a:extLst>
                  <a:ext uri="{FF2B5EF4-FFF2-40B4-BE49-F238E27FC236}">
                    <a16:creationId xmlns:a16="http://schemas.microsoft.com/office/drawing/2014/main" id="{C0875E55-5EB2-36C9-9057-497792FD04B3}"/>
                  </a:ext>
                </a:extLst>
              </p:cNvPr>
              <p:cNvSpPr>
                <a:spLocks noChangeShapeType="1"/>
              </p:cNvSpPr>
              <p:nvPr/>
            </p:nvSpPr>
            <p:spPr bwMode="auto">
              <a:xfrm flipH="1">
                <a:off x="5922" y="1325"/>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49" name="Line 342">
                <a:extLst>
                  <a:ext uri="{FF2B5EF4-FFF2-40B4-BE49-F238E27FC236}">
                    <a16:creationId xmlns:a16="http://schemas.microsoft.com/office/drawing/2014/main" id="{E091BEAB-2EA8-B852-199C-F5A1C6BF46A3}"/>
                  </a:ext>
                </a:extLst>
              </p:cNvPr>
              <p:cNvSpPr>
                <a:spLocks noChangeShapeType="1"/>
              </p:cNvSpPr>
              <p:nvPr/>
            </p:nvSpPr>
            <p:spPr bwMode="auto">
              <a:xfrm>
                <a:off x="5926"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0" name="Line 343">
                <a:extLst>
                  <a:ext uri="{FF2B5EF4-FFF2-40B4-BE49-F238E27FC236}">
                    <a16:creationId xmlns:a16="http://schemas.microsoft.com/office/drawing/2014/main" id="{C63147A9-0EF6-9D4F-B21D-0D03420930C4}"/>
                  </a:ext>
                </a:extLst>
              </p:cNvPr>
              <p:cNvSpPr>
                <a:spLocks noChangeShapeType="1"/>
              </p:cNvSpPr>
              <p:nvPr/>
            </p:nvSpPr>
            <p:spPr bwMode="auto">
              <a:xfrm flipH="1">
                <a:off x="5912"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1" name="Line 344">
                <a:extLst>
                  <a:ext uri="{FF2B5EF4-FFF2-40B4-BE49-F238E27FC236}">
                    <a16:creationId xmlns:a16="http://schemas.microsoft.com/office/drawing/2014/main" id="{0FABA401-BA97-EBC4-CC2C-74F41A896D85}"/>
                  </a:ext>
                </a:extLst>
              </p:cNvPr>
              <p:cNvSpPr>
                <a:spLocks noChangeShapeType="1"/>
              </p:cNvSpPr>
              <p:nvPr/>
            </p:nvSpPr>
            <p:spPr bwMode="auto">
              <a:xfrm>
                <a:off x="5920" y="131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2" name="Line 345">
                <a:extLst>
                  <a:ext uri="{FF2B5EF4-FFF2-40B4-BE49-F238E27FC236}">
                    <a16:creationId xmlns:a16="http://schemas.microsoft.com/office/drawing/2014/main" id="{4324BE79-A2B8-BBCC-2CA3-0588C7FAAA59}"/>
                  </a:ext>
                </a:extLst>
              </p:cNvPr>
              <p:cNvSpPr>
                <a:spLocks noChangeShapeType="1"/>
              </p:cNvSpPr>
              <p:nvPr/>
            </p:nvSpPr>
            <p:spPr bwMode="auto">
              <a:xfrm flipH="1">
                <a:off x="5906" y="132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3" name="Line 346">
                <a:extLst>
                  <a:ext uri="{FF2B5EF4-FFF2-40B4-BE49-F238E27FC236}">
                    <a16:creationId xmlns:a16="http://schemas.microsoft.com/office/drawing/2014/main" id="{1BA69349-5CC8-DA6E-6700-3B142EC56B20}"/>
                  </a:ext>
                </a:extLst>
              </p:cNvPr>
              <p:cNvSpPr>
                <a:spLocks noChangeShapeType="1"/>
              </p:cNvSpPr>
              <p:nvPr/>
            </p:nvSpPr>
            <p:spPr bwMode="auto">
              <a:xfrm>
                <a:off x="5906" y="130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4" name="Line 347">
                <a:extLst>
                  <a:ext uri="{FF2B5EF4-FFF2-40B4-BE49-F238E27FC236}">
                    <a16:creationId xmlns:a16="http://schemas.microsoft.com/office/drawing/2014/main" id="{347F78E9-3A2D-0BDC-A8B5-86CF773745E6}"/>
                  </a:ext>
                </a:extLst>
              </p:cNvPr>
              <p:cNvSpPr>
                <a:spLocks noChangeShapeType="1"/>
              </p:cNvSpPr>
              <p:nvPr/>
            </p:nvSpPr>
            <p:spPr bwMode="auto">
              <a:xfrm flipH="1">
                <a:off x="5891" y="131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5" name="Line 348">
                <a:extLst>
                  <a:ext uri="{FF2B5EF4-FFF2-40B4-BE49-F238E27FC236}">
                    <a16:creationId xmlns:a16="http://schemas.microsoft.com/office/drawing/2014/main" id="{12BC2307-B8B8-CB18-436C-9F03C6FC1307}"/>
                  </a:ext>
                </a:extLst>
              </p:cNvPr>
              <p:cNvSpPr>
                <a:spLocks noChangeShapeType="1"/>
              </p:cNvSpPr>
              <p:nvPr/>
            </p:nvSpPr>
            <p:spPr bwMode="auto">
              <a:xfrm>
                <a:off x="5897" y="130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6" name="Line 349">
                <a:extLst>
                  <a:ext uri="{FF2B5EF4-FFF2-40B4-BE49-F238E27FC236}">
                    <a16:creationId xmlns:a16="http://schemas.microsoft.com/office/drawing/2014/main" id="{8A70C9DF-9419-6BB6-00BF-0D9723889097}"/>
                  </a:ext>
                </a:extLst>
              </p:cNvPr>
              <p:cNvSpPr>
                <a:spLocks noChangeShapeType="1"/>
              </p:cNvSpPr>
              <p:nvPr/>
            </p:nvSpPr>
            <p:spPr bwMode="auto">
              <a:xfrm flipH="1">
                <a:off x="5885" y="1315"/>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7" name="Line 350">
                <a:extLst>
                  <a:ext uri="{FF2B5EF4-FFF2-40B4-BE49-F238E27FC236}">
                    <a16:creationId xmlns:a16="http://schemas.microsoft.com/office/drawing/2014/main" id="{A27E7173-6FB3-0871-E604-66E8C25F5904}"/>
                  </a:ext>
                </a:extLst>
              </p:cNvPr>
              <p:cNvSpPr>
                <a:spLocks noChangeShapeType="1"/>
              </p:cNvSpPr>
              <p:nvPr/>
            </p:nvSpPr>
            <p:spPr bwMode="auto">
              <a:xfrm>
                <a:off x="5868" y="128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8" name="Line 351">
                <a:extLst>
                  <a:ext uri="{FF2B5EF4-FFF2-40B4-BE49-F238E27FC236}">
                    <a16:creationId xmlns:a16="http://schemas.microsoft.com/office/drawing/2014/main" id="{69D788FA-34B1-328A-ABB7-4E1EFBC266B1}"/>
                  </a:ext>
                </a:extLst>
              </p:cNvPr>
              <p:cNvSpPr>
                <a:spLocks noChangeShapeType="1"/>
              </p:cNvSpPr>
              <p:nvPr/>
            </p:nvSpPr>
            <p:spPr bwMode="auto">
              <a:xfrm flipH="1">
                <a:off x="5853" y="1303"/>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59" name="Line 352">
                <a:extLst>
                  <a:ext uri="{FF2B5EF4-FFF2-40B4-BE49-F238E27FC236}">
                    <a16:creationId xmlns:a16="http://schemas.microsoft.com/office/drawing/2014/main" id="{C510BB31-F5FA-DE46-B7D0-CF3B7921E77B}"/>
                  </a:ext>
                </a:extLst>
              </p:cNvPr>
              <p:cNvSpPr>
                <a:spLocks noChangeShapeType="1"/>
              </p:cNvSpPr>
              <p:nvPr/>
            </p:nvSpPr>
            <p:spPr bwMode="auto">
              <a:xfrm>
                <a:off x="5860" y="128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0" name="Line 353">
                <a:extLst>
                  <a:ext uri="{FF2B5EF4-FFF2-40B4-BE49-F238E27FC236}">
                    <a16:creationId xmlns:a16="http://schemas.microsoft.com/office/drawing/2014/main" id="{A3C7B2C6-E497-EA5C-C494-0F607AA1508A}"/>
                  </a:ext>
                </a:extLst>
              </p:cNvPr>
              <p:cNvSpPr>
                <a:spLocks noChangeShapeType="1"/>
              </p:cNvSpPr>
              <p:nvPr/>
            </p:nvSpPr>
            <p:spPr bwMode="auto">
              <a:xfrm flipH="1">
                <a:off x="5845" y="130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1" name="Line 354">
                <a:extLst>
                  <a:ext uri="{FF2B5EF4-FFF2-40B4-BE49-F238E27FC236}">
                    <a16:creationId xmlns:a16="http://schemas.microsoft.com/office/drawing/2014/main" id="{06129D63-88CB-3C1E-7485-7BC4E47846F6}"/>
                  </a:ext>
                </a:extLst>
              </p:cNvPr>
              <p:cNvSpPr>
                <a:spLocks noChangeShapeType="1"/>
              </p:cNvSpPr>
              <p:nvPr/>
            </p:nvSpPr>
            <p:spPr bwMode="auto">
              <a:xfrm>
                <a:off x="5841" y="128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2" name="Line 355">
                <a:extLst>
                  <a:ext uri="{FF2B5EF4-FFF2-40B4-BE49-F238E27FC236}">
                    <a16:creationId xmlns:a16="http://schemas.microsoft.com/office/drawing/2014/main" id="{016E716B-5B7B-6EB7-7485-A1F19732B932}"/>
                  </a:ext>
                </a:extLst>
              </p:cNvPr>
              <p:cNvSpPr>
                <a:spLocks noChangeShapeType="1"/>
              </p:cNvSpPr>
              <p:nvPr/>
            </p:nvSpPr>
            <p:spPr bwMode="auto">
              <a:xfrm flipH="1">
                <a:off x="5826" y="130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3" name="Line 356">
                <a:extLst>
                  <a:ext uri="{FF2B5EF4-FFF2-40B4-BE49-F238E27FC236}">
                    <a16:creationId xmlns:a16="http://schemas.microsoft.com/office/drawing/2014/main" id="{96FEC5FB-2416-BD0C-0FAE-8A234B6A558A}"/>
                  </a:ext>
                </a:extLst>
              </p:cNvPr>
              <p:cNvSpPr>
                <a:spLocks noChangeShapeType="1"/>
              </p:cNvSpPr>
              <p:nvPr/>
            </p:nvSpPr>
            <p:spPr bwMode="auto">
              <a:xfrm>
                <a:off x="5828" y="128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4" name="Line 357">
                <a:extLst>
                  <a:ext uri="{FF2B5EF4-FFF2-40B4-BE49-F238E27FC236}">
                    <a16:creationId xmlns:a16="http://schemas.microsoft.com/office/drawing/2014/main" id="{A18BD0E9-11FB-2B86-AAA2-52B01175ED35}"/>
                  </a:ext>
                </a:extLst>
              </p:cNvPr>
              <p:cNvSpPr>
                <a:spLocks noChangeShapeType="1"/>
              </p:cNvSpPr>
              <p:nvPr/>
            </p:nvSpPr>
            <p:spPr bwMode="auto">
              <a:xfrm flipH="1">
                <a:off x="5814" y="130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5" name="Line 358">
                <a:extLst>
                  <a:ext uri="{FF2B5EF4-FFF2-40B4-BE49-F238E27FC236}">
                    <a16:creationId xmlns:a16="http://schemas.microsoft.com/office/drawing/2014/main" id="{62685B69-0113-8CE5-CE82-341F51FC897D}"/>
                  </a:ext>
                </a:extLst>
              </p:cNvPr>
              <p:cNvSpPr>
                <a:spLocks noChangeShapeType="1"/>
              </p:cNvSpPr>
              <p:nvPr/>
            </p:nvSpPr>
            <p:spPr bwMode="auto">
              <a:xfrm>
                <a:off x="5824" y="128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6" name="Line 359">
                <a:extLst>
                  <a:ext uri="{FF2B5EF4-FFF2-40B4-BE49-F238E27FC236}">
                    <a16:creationId xmlns:a16="http://schemas.microsoft.com/office/drawing/2014/main" id="{BC68A633-F3CE-5676-4F78-84D97747F6B8}"/>
                  </a:ext>
                </a:extLst>
              </p:cNvPr>
              <p:cNvSpPr>
                <a:spLocks noChangeShapeType="1"/>
              </p:cNvSpPr>
              <p:nvPr/>
            </p:nvSpPr>
            <p:spPr bwMode="auto">
              <a:xfrm flipH="1">
                <a:off x="5809" y="1303"/>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7" name="Line 360">
                <a:extLst>
                  <a:ext uri="{FF2B5EF4-FFF2-40B4-BE49-F238E27FC236}">
                    <a16:creationId xmlns:a16="http://schemas.microsoft.com/office/drawing/2014/main" id="{E6C08DFB-C33B-7840-E10B-811EC4933CBD}"/>
                  </a:ext>
                </a:extLst>
              </p:cNvPr>
              <p:cNvSpPr>
                <a:spLocks noChangeShapeType="1"/>
              </p:cNvSpPr>
              <p:nvPr/>
            </p:nvSpPr>
            <p:spPr bwMode="auto">
              <a:xfrm>
                <a:off x="5805" y="127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8" name="Line 361">
                <a:extLst>
                  <a:ext uri="{FF2B5EF4-FFF2-40B4-BE49-F238E27FC236}">
                    <a16:creationId xmlns:a16="http://schemas.microsoft.com/office/drawing/2014/main" id="{2E8FDE7B-98EC-1F92-1C84-649295220772}"/>
                  </a:ext>
                </a:extLst>
              </p:cNvPr>
              <p:cNvSpPr>
                <a:spLocks noChangeShapeType="1"/>
              </p:cNvSpPr>
              <p:nvPr/>
            </p:nvSpPr>
            <p:spPr bwMode="auto">
              <a:xfrm flipH="1">
                <a:off x="5791" y="129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69" name="Line 362">
                <a:extLst>
                  <a:ext uri="{FF2B5EF4-FFF2-40B4-BE49-F238E27FC236}">
                    <a16:creationId xmlns:a16="http://schemas.microsoft.com/office/drawing/2014/main" id="{097C0168-B159-C904-C87E-F7393C2F87BE}"/>
                  </a:ext>
                </a:extLst>
              </p:cNvPr>
              <p:cNvSpPr>
                <a:spLocks noChangeShapeType="1"/>
              </p:cNvSpPr>
              <p:nvPr/>
            </p:nvSpPr>
            <p:spPr bwMode="auto">
              <a:xfrm>
                <a:off x="5801" y="127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0" name="Line 363">
                <a:extLst>
                  <a:ext uri="{FF2B5EF4-FFF2-40B4-BE49-F238E27FC236}">
                    <a16:creationId xmlns:a16="http://schemas.microsoft.com/office/drawing/2014/main" id="{65174B2F-7DCE-2A1C-5828-ED5B11B72805}"/>
                  </a:ext>
                </a:extLst>
              </p:cNvPr>
              <p:cNvSpPr>
                <a:spLocks noChangeShapeType="1"/>
              </p:cNvSpPr>
              <p:nvPr/>
            </p:nvSpPr>
            <p:spPr bwMode="auto">
              <a:xfrm flipH="1">
                <a:off x="5786" y="1293"/>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1" name="Line 364">
                <a:extLst>
                  <a:ext uri="{FF2B5EF4-FFF2-40B4-BE49-F238E27FC236}">
                    <a16:creationId xmlns:a16="http://schemas.microsoft.com/office/drawing/2014/main" id="{56579EBB-266F-E6E8-9C90-3782C78972D3}"/>
                  </a:ext>
                </a:extLst>
              </p:cNvPr>
              <p:cNvSpPr>
                <a:spLocks noChangeShapeType="1"/>
              </p:cNvSpPr>
              <p:nvPr/>
            </p:nvSpPr>
            <p:spPr bwMode="auto">
              <a:xfrm>
                <a:off x="5789" y="127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2" name="Line 365">
                <a:extLst>
                  <a:ext uri="{FF2B5EF4-FFF2-40B4-BE49-F238E27FC236}">
                    <a16:creationId xmlns:a16="http://schemas.microsoft.com/office/drawing/2014/main" id="{0A2427FA-1445-9B20-54EE-F76BD80600FF}"/>
                  </a:ext>
                </a:extLst>
              </p:cNvPr>
              <p:cNvSpPr>
                <a:spLocks noChangeShapeType="1"/>
              </p:cNvSpPr>
              <p:nvPr/>
            </p:nvSpPr>
            <p:spPr bwMode="auto">
              <a:xfrm flipH="1">
                <a:off x="5774" y="129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3" name="Line 366">
                <a:extLst>
                  <a:ext uri="{FF2B5EF4-FFF2-40B4-BE49-F238E27FC236}">
                    <a16:creationId xmlns:a16="http://schemas.microsoft.com/office/drawing/2014/main" id="{8EC58DB8-C172-7F62-D557-DB1737430E8D}"/>
                  </a:ext>
                </a:extLst>
              </p:cNvPr>
              <p:cNvSpPr>
                <a:spLocks noChangeShapeType="1"/>
              </p:cNvSpPr>
              <p:nvPr/>
            </p:nvSpPr>
            <p:spPr bwMode="auto">
              <a:xfrm>
                <a:off x="5789" y="127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4" name="Line 367">
                <a:extLst>
                  <a:ext uri="{FF2B5EF4-FFF2-40B4-BE49-F238E27FC236}">
                    <a16:creationId xmlns:a16="http://schemas.microsoft.com/office/drawing/2014/main" id="{27875EE6-2F01-62E5-E8F0-8900B9378D56}"/>
                  </a:ext>
                </a:extLst>
              </p:cNvPr>
              <p:cNvSpPr>
                <a:spLocks noChangeShapeType="1"/>
              </p:cNvSpPr>
              <p:nvPr/>
            </p:nvSpPr>
            <p:spPr bwMode="auto">
              <a:xfrm flipH="1">
                <a:off x="5774" y="1293"/>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5" name="Line 368">
                <a:extLst>
                  <a:ext uri="{FF2B5EF4-FFF2-40B4-BE49-F238E27FC236}">
                    <a16:creationId xmlns:a16="http://schemas.microsoft.com/office/drawing/2014/main" id="{BC5196CA-C437-C144-C36B-B607B7F514CA}"/>
                  </a:ext>
                </a:extLst>
              </p:cNvPr>
              <p:cNvSpPr>
                <a:spLocks noChangeShapeType="1"/>
              </p:cNvSpPr>
              <p:nvPr/>
            </p:nvSpPr>
            <p:spPr bwMode="auto">
              <a:xfrm>
                <a:off x="5763" y="126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6" name="Line 369">
                <a:extLst>
                  <a:ext uri="{FF2B5EF4-FFF2-40B4-BE49-F238E27FC236}">
                    <a16:creationId xmlns:a16="http://schemas.microsoft.com/office/drawing/2014/main" id="{D80082EA-6C6C-2E74-515D-F6EA6799622E}"/>
                  </a:ext>
                </a:extLst>
              </p:cNvPr>
              <p:cNvSpPr>
                <a:spLocks noChangeShapeType="1"/>
              </p:cNvSpPr>
              <p:nvPr/>
            </p:nvSpPr>
            <p:spPr bwMode="auto">
              <a:xfrm flipH="1">
                <a:off x="5749" y="127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7" name="Line 370">
                <a:extLst>
                  <a:ext uri="{FF2B5EF4-FFF2-40B4-BE49-F238E27FC236}">
                    <a16:creationId xmlns:a16="http://schemas.microsoft.com/office/drawing/2014/main" id="{64214C2C-3457-AA62-F10E-68E2168D91E7}"/>
                  </a:ext>
                </a:extLst>
              </p:cNvPr>
              <p:cNvSpPr>
                <a:spLocks noChangeShapeType="1"/>
              </p:cNvSpPr>
              <p:nvPr/>
            </p:nvSpPr>
            <p:spPr bwMode="auto">
              <a:xfrm>
                <a:off x="5759" y="126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8" name="Line 371">
                <a:extLst>
                  <a:ext uri="{FF2B5EF4-FFF2-40B4-BE49-F238E27FC236}">
                    <a16:creationId xmlns:a16="http://schemas.microsoft.com/office/drawing/2014/main" id="{4535D629-99E2-5F2B-FB46-959B476BCB14}"/>
                  </a:ext>
                </a:extLst>
              </p:cNvPr>
              <p:cNvSpPr>
                <a:spLocks noChangeShapeType="1"/>
              </p:cNvSpPr>
              <p:nvPr/>
            </p:nvSpPr>
            <p:spPr bwMode="auto">
              <a:xfrm flipH="1">
                <a:off x="5745" y="127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79" name="Line 372">
                <a:extLst>
                  <a:ext uri="{FF2B5EF4-FFF2-40B4-BE49-F238E27FC236}">
                    <a16:creationId xmlns:a16="http://schemas.microsoft.com/office/drawing/2014/main" id="{EA11914F-E69C-0FF7-A144-6A78008EE73D}"/>
                  </a:ext>
                </a:extLst>
              </p:cNvPr>
              <p:cNvSpPr>
                <a:spLocks noChangeShapeType="1"/>
              </p:cNvSpPr>
              <p:nvPr/>
            </p:nvSpPr>
            <p:spPr bwMode="auto">
              <a:xfrm>
                <a:off x="5743" y="126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0" name="Line 373">
                <a:extLst>
                  <a:ext uri="{FF2B5EF4-FFF2-40B4-BE49-F238E27FC236}">
                    <a16:creationId xmlns:a16="http://schemas.microsoft.com/office/drawing/2014/main" id="{DAD8CAA5-8B77-82AA-7DDB-EBA205071695}"/>
                  </a:ext>
                </a:extLst>
              </p:cNvPr>
              <p:cNvSpPr>
                <a:spLocks noChangeShapeType="1"/>
              </p:cNvSpPr>
              <p:nvPr/>
            </p:nvSpPr>
            <p:spPr bwMode="auto">
              <a:xfrm flipH="1">
                <a:off x="5728" y="127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1" name="Line 374">
                <a:extLst>
                  <a:ext uri="{FF2B5EF4-FFF2-40B4-BE49-F238E27FC236}">
                    <a16:creationId xmlns:a16="http://schemas.microsoft.com/office/drawing/2014/main" id="{3996F151-CB2A-F9BD-B6C6-C9D44D9E03F1}"/>
                  </a:ext>
                </a:extLst>
              </p:cNvPr>
              <p:cNvSpPr>
                <a:spLocks noChangeShapeType="1"/>
              </p:cNvSpPr>
              <p:nvPr/>
            </p:nvSpPr>
            <p:spPr bwMode="auto">
              <a:xfrm>
                <a:off x="5728" y="125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2" name="Line 375">
                <a:extLst>
                  <a:ext uri="{FF2B5EF4-FFF2-40B4-BE49-F238E27FC236}">
                    <a16:creationId xmlns:a16="http://schemas.microsoft.com/office/drawing/2014/main" id="{06F9A1FB-F5B4-8D08-91D2-54FC86532F2F}"/>
                  </a:ext>
                </a:extLst>
              </p:cNvPr>
              <p:cNvSpPr>
                <a:spLocks noChangeShapeType="1"/>
              </p:cNvSpPr>
              <p:nvPr/>
            </p:nvSpPr>
            <p:spPr bwMode="auto">
              <a:xfrm flipH="1">
                <a:off x="5713" y="126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3" name="Line 376">
                <a:extLst>
                  <a:ext uri="{FF2B5EF4-FFF2-40B4-BE49-F238E27FC236}">
                    <a16:creationId xmlns:a16="http://schemas.microsoft.com/office/drawing/2014/main" id="{F7533C58-3F88-7616-FDA8-D6ACA1FAFD7C}"/>
                  </a:ext>
                </a:extLst>
              </p:cNvPr>
              <p:cNvSpPr>
                <a:spLocks noChangeShapeType="1"/>
              </p:cNvSpPr>
              <p:nvPr/>
            </p:nvSpPr>
            <p:spPr bwMode="auto">
              <a:xfrm>
                <a:off x="5726" y="125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4" name="Line 377">
                <a:extLst>
                  <a:ext uri="{FF2B5EF4-FFF2-40B4-BE49-F238E27FC236}">
                    <a16:creationId xmlns:a16="http://schemas.microsoft.com/office/drawing/2014/main" id="{7CA8DF6F-5B92-FA4A-523F-1816BB326233}"/>
                  </a:ext>
                </a:extLst>
              </p:cNvPr>
              <p:cNvSpPr>
                <a:spLocks noChangeShapeType="1"/>
              </p:cNvSpPr>
              <p:nvPr/>
            </p:nvSpPr>
            <p:spPr bwMode="auto">
              <a:xfrm flipH="1">
                <a:off x="5713" y="1267"/>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5" name="Line 378">
                <a:extLst>
                  <a:ext uri="{FF2B5EF4-FFF2-40B4-BE49-F238E27FC236}">
                    <a16:creationId xmlns:a16="http://schemas.microsoft.com/office/drawing/2014/main" id="{169A7798-71A2-FCBD-15A7-B6D7B1F1A884}"/>
                  </a:ext>
                </a:extLst>
              </p:cNvPr>
              <p:cNvSpPr>
                <a:spLocks noChangeShapeType="1"/>
              </p:cNvSpPr>
              <p:nvPr/>
            </p:nvSpPr>
            <p:spPr bwMode="auto">
              <a:xfrm>
                <a:off x="5709" y="124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6" name="Line 379">
                <a:extLst>
                  <a:ext uri="{FF2B5EF4-FFF2-40B4-BE49-F238E27FC236}">
                    <a16:creationId xmlns:a16="http://schemas.microsoft.com/office/drawing/2014/main" id="{A58698F7-C5A7-BA96-A22A-323DCC0ADD2E}"/>
                  </a:ext>
                </a:extLst>
              </p:cNvPr>
              <p:cNvSpPr>
                <a:spLocks noChangeShapeType="1"/>
              </p:cNvSpPr>
              <p:nvPr/>
            </p:nvSpPr>
            <p:spPr bwMode="auto">
              <a:xfrm flipH="1">
                <a:off x="5694" y="125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7" name="Line 380">
                <a:extLst>
                  <a:ext uri="{FF2B5EF4-FFF2-40B4-BE49-F238E27FC236}">
                    <a16:creationId xmlns:a16="http://schemas.microsoft.com/office/drawing/2014/main" id="{1ABAFE3E-21B1-1474-F32E-06CCF45497DD}"/>
                  </a:ext>
                </a:extLst>
              </p:cNvPr>
              <p:cNvSpPr>
                <a:spLocks noChangeShapeType="1"/>
              </p:cNvSpPr>
              <p:nvPr/>
            </p:nvSpPr>
            <p:spPr bwMode="auto">
              <a:xfrm>
                <a:off x="5690" y="1235"/>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8" name="Line 381">
                <a:extLst>
                  <a:ext uri="{FF2B5EF4-FFF2-40B4-BE49-F238E27FC236}">
                    <a16:creationId xmlns:a16="http://schemas.microsoft.com/office/drawing/2014/main" id="{7DF4EF23-5DBD-842F-3538-37B7D219D386}"/>
                  </a:ext>
                </a:extLst>
              </p:cNvPr>
              <p:cNvSpPr>
                <a:spLocks noChangeShapeType="1"/>
              </p:cNvSpPr>
              <p:nvPr/>
            </p:nvSpPr>
            <p:spPr bwMode="auto">
              <a:xfrm flipH="1">
                <a:off x="5676" y="1249"/>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89" name="Line 382">
                <a:extLst>
                  <a:ext uri="{FF2B5EF4-FFF2-40B4-BE49-F238E27FC236}">
                    <a16:creationId xmlns:a16="http://schemas.microsoft.com/office/drawing/2014/main" id="{7FE36F3F-E31F-78C9-019E-712C954A2E95}"/>
                  </a:ext>
                </a:extLst>
              </p:cNvPr>
              <p:cNvSpPr>
                <a:spLocks noChangeShapeType="1"/>
              </p:cNvSpPr>
              <p:nvPr/>
            </p:nvSpPr>
            <p:spPr bwMode="auto">
              <a:xfrm>
                <a:off x="5688" y="1235"/>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0" name="Line 383">
                <a:extLst>
                  <a:ext uri="{FF2B5EF4-FFF2-40B4-BE49-F238E27FC236}">
                    <a16:creationId xmlns:a16="http://schemas.microsoft.com/office/drawing/2014/main" id="{6A56EBAF-1763-E1F5-B230-254136092B61}"/>
                  </a:ext>
                </a:extLst>
              </p:cNvPr>
              <p:cNvSpPr>
                <a:spLocks noChangeShapeType="1"/>
              </p:cNvSpPr>
              <p:nvPr/>
            </p:nvSpPr>
            <p:spPr bwMode="auto">
              <a:xfrm flipH="1">
                <a:off x="5674" y="1249"/>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1" name="Line 384">
                <a:extLst>
                  <a:ext uri="{FF2B5EF4-FFF2-40B4-BE49-F238E27FC236}">
                    <a16:creationId xmlns:a16="http://schemas.microsoft.com/office/drawing/2014/main" id="{356E437B-6247-6E1D-0294-C1497FB54F73}"/>
                  </a:ext>
                </a:extLst>
              </p:cNvPr>
              <p:cNvSpPr>
                <a:spLocks noChangeShapeType="1"/>
              </p:cNvSpPr>
              <p:nvPr/>
            </p:nvSpPr>
            <p:spPr bwMode="auto">
              <a:xfrm>
                <a:off x="5663" y="1235"/>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2" name="Line 385">
                <a:extLst>
                  <a:ext uri="{FF2B5EF4-FFF2-40B4-BE49-F238E27FC236}">
                    <a16:creationId xmlns:a16="http://schemas.microsoft.com/office/drawing/2014/main" id="{23893322-FEE8-7014-EA02-26E50108F0D5}"/>
                  </a:ext>
                </a:extLst>
              </p:cNvPr>
              <p:cNvSpPr>
                <a:spLocks noChangeShapeType="1"/>
              </p:cNvSpPr>
              <p:nvPr/>
            </p:nvSpPr>
            <p:spPr bwMode="auto">
              <a:xfrm flipH="1">
                <a:off x="5651" y="1249"/>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3" name="Line 386">
                <a:extLst>
                  <a:ext uri="{FF2B5EF4-FFF2-40B4-BE49-F238E27FC236}">
                    <a16:creationId xmlns:a16="http://schemas.microsoft.com/office/drawing/2014/main" id="{1A769FF8-F08B-AA12-DF1E-6A78BB7CD91F}"/>
                  </a:ext>
                </a:extLst>
              </p:cNvPr>
              <p:cNvSpPr>
                <a:spLocks noChangeShapeType="1"/>
              </p:cNvSpPr>
              <p:nvPr/>
            </p:nvSpPr>
            <p:spPr bwMode="auto">
              <a:xfrm>
                <a:off x="5661" y="1235"/>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4" name="Line 387">
                <a:extLst>
                  <a:ext uri="{FF2B5EF4-FFF2-40B4-BE49-F238E27FC236}">
                    <a16:creationId xmlns:a16="http://schemas.microsoft.com/office/drawing/2014/main" id="{CE3F527A-49B5-05A5-20B1-88F563AB32AB}"/>
                  </a:ext>
                </a:extLst>
              </p:cNvPr>
              <p:cNvSpPr>
                <a:spLocks noChangeShapeType="1"/>
              </p:cNvSpPr>
              <p:nvPr/>
            </p:nvSpPr>
            <p:spPr bwMode="auto">
              <a:xfrm flipH="1">
                <a:off x="5646" y="1249"/>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5" name="Line 388">
                <a:extLst>
                  <a:ext uri="{FF2B5EF4-FFF2-40B4-BE49-F238E27FC236}">
                    <a16:creationId xmlns:a16="http://schemas.microsoft.com/office/drawing/2014/main" id="{D827FBC3-AACC-D862-4D40-7136E959CAD4}"/>
                  </a:ext>
                </a:extLst>
              </p:cNvPr>
              <p:cNvSpPr>
                <a:spLocks noChangeShapeType="1"/>
              </p:cNvSpPr>
              <p:nvPr/>
            </p:nvSpPr>
            <p:spPr bwMode="auto">
              <a:xfrm>
                <a:off x="5634" y="1235"/>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6" name="Line 389">
                <a:extLst>
                  <a:ext uri="{FF2B5EF4-FFF2-40B4-BE49-F238E27FC236}">
                    <a16:creationId xmlns:a16="http://schemas.microsoft.com/office/drawing/2014/main" id="{DBB89BAC-BDCF-0CA7-C0B8-47C4B8C1B168}"/>
                  </a:ext>
                </a:extLst>
              </p:cNvPr>
              <p:cNvSpPr>
                <a:spLocks noChangeShapeType="1"/>
              </p:cNvSpPr>
              <p:nvPr/>
            </p:nvSpPr>
            <p:spPr bwMode="auto">
              <a:xfrm flipH="1">
                <a:off x="5619" y="1249"/>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7" name="Line 390">
                <a:extLst>
                  <a:ext uri="{FF2B5EF4-FFF2-40B4-BE49-F238E27FC236}">
                    <a16:creationId xmlns:a16="http://schemas.microsoft.com/office/drawing/2014/main" id="{8C749B68-033F-4E7F-9FA9-CDE5F9C71863}"/>
                  </a:ext>
                </a:extLst>
              </p:cNvPr>
              <p:cNvSpPr>
                <a:spLocks noChangeShapeType="1"/>
              </p:cNvSpPr>
              <p:nvPr/>
            </p:nvSpPr>
            <p:spPr bwMode="auto">
              <a:xfrm>
                <a:off x="5626" y="12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8" name="Line 391">
                <a:extLst>
                  <a:ext uri="{FF2B5EF4-FFF2-40B4-BE49-F238E27FC236}">
                    <a16:creationId xmlns:a16="http://schemas.microsoft.com/office/drawing/2014/main" id="{B8A13010-6397-DF77-F38B-EFC26BD10BA3}"/>
                  </a:ext>
                </a:extLst>
              </p:cNvPr>
              <p:cNvSpPr>
                <a:spLocks noChangeShapeType="1"/>
              </p:cNvSpPr>
              <p:nvPr/>
            </p:nvSpPr>
            <p:spPr bwMode="auto">
              <a:xfrm flipH="1">
                <a:off x="5611" y="124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99" name="Line 392">
                <a:extLst>
                  <a:ext uri="{FF2B5EF4-FFF2-40B4-BE49-F238E27FC236}">
                    <a16:creationId xmlns:a16="http://schemas.microsoft.com/office/drawing/2014/main" id="{58E79D01-015F-73F9-2F60-3E540E1404D6}"/>
                  </a:ext>
                </a:extLst>
              </p:cNvPr>
              <p:cNvSpPr>
                <a:spLocks noChangeShapeType="1"/>
              </p:cNvSpPr>
              <p:nvPr/>
            </p:nvSpPr>
            <p:spPr bwMode="auto">
              <a:xfrm>
                <a:off x="5613" y="12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0" name="Line 393">
                <a:extLst>
                  <a:ext uri="{FF2B5EF4-FFF2-40B4-BE49-F238E27FC236}">
                    <a16:creationId xmlns:a16="http://schemas.microsoft.com/office/drawing/2014/main" id="{4E66DA85-152F-5A43-9DC2-D42819520E58}"/>
                  </a:ext>
                </a:extLst>
              </p:cNvPr>
              <p:cNvSpPr>
                <a:spLocks noChangeShapeType="1"/>
              </p:cNvSpPr>
              <p:nvPr/>
            </p:nvSpPr>
            <p:spPr bwMode="auto">
              <a:xfrm flipH="1">
                <a:off x="5598" y="1243"/>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1" name="Line 394">
                <a:extLst>
                  <a:ext uri="{FF2B5EF4-FFF2-40B4-BE49-F238E27FC236}">
                    <a16:creationId xmlns:a16="http://schemas.microsoft.com/office/drawing/2014/main" id="{BC72C474-60EE-C262-A6D3-CCE481A778E0}"/>
                  </a:ext>
                </a:extLst>
              </p:cNvPr>
              <p:cNvSpPr>
                <a:spLocks noChangeShapeType="1"/>
              </p:cNvSpPr>
              <p:nvPr/>
            </p:nvSpPr>
            <p:spPr bwMode="auto">
              <a:xfrm>
                <a:off x="5592" y="12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2" name="Line 395">
                <a:extLst>
                  <a:ext uri="{FF2B5EF4-FFF2-40B4-BE49-F238E27FC236}">
                    <a16:creationId xmlns:a16="http://schemas.microsoft.com/office/drawing/2014/main" id="{AC0B3A55-3538-4470-379F-DA24BE8B612E}"/>
                  </a:ext>
                </a:extLst>
              </p:cNvPr>
              <p:cNvSpPr>
                <a:spLocks noChangeShapeType="1"/>
              </p:cNvSpPr>
              <p:nvPr/>
            </p:nvSpPr>
            <p:spPr bwMode="auto">
              <a:xfrm flipH="1">
                <a:off x="5577" y="1243"/>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3" name="Line 396">
                <a:extLst>
                  <a:ext uri="{FF2B5EF4-FFF2-40B4-BE49-F238E27FC236}">
                    <a16:creationId xmlns:a16="http://schemas.microsoft.com/office/drawing/2014/main" id="{D73E77A2-C85F-6427-2ABF-EB03660FB628}"/>
                  </a:ext>
                </a:extLst>
              </p:cNvPr>
              <p:cNvSpPr>
                <a:spLocks noChangeShapeType="1"/>
              </p:cNvSpPr>
              <p:nvPr/>
            </p:nvSpPr>
            <p:spPr bwMode="auto">
              <a:xfrm>
                <a:off x="5575" y="122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4" name="Line 397">
                <a:extLst>
                  <a:ext uri="{FF2B5EF4-FFF2-40B4-BE49-F238E27FC236}">
                    <a16:creationId xmlns:a16="http://schemas.microsoft.com/office/drawing/2014/main" id="{3141D8AC-65F2-D86F-890C-1A291B967410}"/>
                  </a:ext>
                </a:extLst>
              </p:cNvPr>
              <p:cNvSpPr>
                <a:spLocks noChangeShapeType="1"/>
              </p:cNvSpPr>
              <p:nvPr/>
            </p:nvSpPr>
            <p:spPr bwMode="auto">
              <a:xfrm flipH="1">
                <a:off x="5561" y="124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5" name="Line 398">
                <a:extLst>
                  <a:ext uri="{FF2B5EF4-FFF2-40B4-BE49-F238E27FC236}">
                    <a16:creationId xmlns:a16="http://schemas.microsoft.com/office/drawing/2014/main" id="{6F0C8482-3D2E-E034-E541-73FDFDEAEC9E}"/>
                  </a:ext>
                </a:extLst>
              </p:cNvPr>
              <p:cNvSpPr>
                <a:spLocks noChangeShapeType="1"/>
              </p:cNvSpPr>
              <p:nvPr/>
            </p:nvSpPr>
            <p:spPr bwMode="auto">
              <a:xfrm>
                <a:off x="5531" y="1207"/>
                <a:ext cx="0" cy="2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6" name="Line 399">
                <a:extLst>
                  <a:ext uri="{FF2B5EF4-FFF2-40B4-BE49-F238E27FC236}">
                    <a16:creationId xmlns:a16="http://schemas.microsoft.com/office/drawing/2014/main" id="{15E01E58-8295-5F15-291A-0B72FD070D7B}"/>
                  </a:ext>
                </a:extLst>
              </p:cNvPr>
              <p:cNvSpPr>
                <a:spLocks noChangeShapeType="1"/>
              </p:cNvSpPr>
              <p:nvPr/>
            </p:nvSpPr>
            <p:spPr bwMode="auto">
              <a:xfrm flipH="1">
                <a:off x="5517" y="122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7" name="Line 400">
                <a:extLst>
                  <a:ext uri="{FF2B5EF4-FFF2-40B4-BE49-F238E27FC236}">
                    <a16:creationId xmlns:a16="http://schemas.microsoft.com/office/drawing/2014/main" id="{9930FA58-020E-9A42-108E-5E535E4C175E}"/>
                  </a:ext>
                </a:extLst>
              </p:cNvPr>
              <p:cNvSpPr>
                <a:spLocks noChangeShapeType="1"/>
              </p:cNvSpPr>
              <p:nvPr/>
            </p:nvSpPr>
            <p:spPr bwMode="auto">
              <a:xfrm>
                <a:off x="5529" y="1207"/>
                <a:ext cx="0" cy="2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8" name="Line 401">
                <a:extLst>
                  <a:ext uri="{FF2B5EF4-FFF2-40B4-BE49-F238E27FC236}">
                    <a16:creationId xmlns:a16="http://schemas.microsoft.com/office/drawing/2014/main" id="{D70DBE14-C0F3-ECE7-D3F2-4BB7168B4776}"/>
                  </a:ext>
                </a:extLst>
              </p:cNvPr>
              <p:cNvSpPr>
                <a:spLocks noChangeShapeType="1"/>
              </p:cNvSpPr>
              <p:nvPr/>
            </p:nvSpPr>
            <p:spPr bwMode="auto">
              <a:xfrm flipH="1">
                <a:off x="5515" y="122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09" name="Line 402">
                <a:extLst>
                  <a:ext uri="{FF2B5EF4-FFF2-40B4-BE49-F238E27FC236}">
                    <a16:creationId xmlns:a16="http://schemas.microsoft.com/office/drawing/2014/main" id="{8CA667A9-485D-6123-90B1-B5EC6B3CCB3D}"/>
                  </a:ext>
                </a:extLst>
              </p:cNvPr>
              <p:cNvSpPr>
                <a:spLocks noChangeShapeType="1"/>
              </p:cNvSpPr>
              <p:nvPr/>
            </p:nvSpPr>
            <p:spPr bwMode="auto">
              <a:xfrm>
                <a:off x="5523" y="1207"/>
                <a:ext cx="0" cy="2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0" name="Line 403">
                <a:extLst>
                  <a:ext uri="{FF2B5EF4-FFF2-40B4-BE49-F238E27FC236}">
                    <a16:creationId xmlns:a16="http://schemas.microsoft.com/office/drawing/2014/main" id="{5FCF04C8-B89D-EDBC-846C-AD5169E4E471}"/>
                  </a:ext>
                </a:extLst>
              </p:cNvPr>
              <p:cNvSpPr>
                <a:spLocks noChangeShapeType="1"/>
              </p:cNvSpPr>
              <p:nvPr/>
            </p:nvSpPr>
            <p:spPr bwMode="auto">
              <a:xfrm flipH="1">
                <a:off x="5511" y="1221"/>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1" name="Line 404">
                <a:extLst>
                  <a:ext uri="{FF2B5EF4-FFF2-40B4-BE49-F238E27FC236}">
                    <a16:creationId xmlns:a16="http://schemas.microsoft.com/office/drawing/2014/main" id="{6974F14D-05F2-CCF0-0F29-F8411F4D38B5}"/>
                  </a:ext>
                </a:extLst>
              </p:cNvPr>
              <p:cNvSpPr>
                <a:spLocks noChangeShapeType="1"/>
              </p:cNvSpPr>
              <p:nvPr/>
            </p:nvSpPr>
            <p:spPr bwMode="auto">
              <a:xfrm>
                <a:off x="5515" y="1207"/>
                <a:ext cx="0" cy="2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2" name="Line 405">
                <a:extLst>
                  <a:ext uri="{FF2B5EF4-FFF2-40B4-BE49-F238E27FC236}">
                    <a16:creationId xmlns:a16="http://schemas.microsoft.com/office/drawing/2014/main" id="{F307CC68-D6D7-E8C8-4F62-545C8F1F4B86}"/>
                  </a:ext>
                </a:extLst>
              </p:cNvPr>
              <p:cNvSpPr>
                <a:spLocks noChangeShapeType="1"/>
              </p:cNvSpPr>
              <p:nvPr/>
            </p:nvSpPr>
            <p:spPr bwMode="auto">
              <a:xfrm flipH="1">
                <a:off x="5500" y="122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3" name="Line 406">
                <a:extLst>
                  <a:ext uri="{FF2B5EF4-FFF2-40B4-BE49-F238E27FC236}">
                    <a16:creationId xmlns:a16="http://schemas.microsoft.com/office/drawing/2014/main" id="{81EFEF92-C332-0788-C80C-BAF43D67EF16}"/>
                  </a:ext>
                </a:extLst>
              </p:cNvPr>
              <p:cNvSpPr>
                <a:spLocks noChangeShapeType="1"/>
              </p:cNvSpPr>
              <p:nvPr/>
            </p:nvSpPr>
            <p:spPr bwMode="auto">
              <a:xfrm>
                <a:off x="5511" y="1207"/>
                <a:ext cx="0" cy="2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4" name="Line 407">
                <a:extLst>
                  <a:ext uri="{FF2B5EF4-FFF2-40B4-BE49-F238E27FC236}">
                    <a16:creationId xmlns:a16="http://schemas.microsoft.com/office/drawing/2014/main" id="{0190FCA0-1306-066D-6EA5-96766F61F8DA}"/>
                  </a:ext>
                </a:extLst>
              </p:cNvPr>
              <p:cNvSpPr>
                <a:spLocks noChangeShapeType="1"/>
              </p:cNvSpPr>
              <p:nvPr/>
            </p:nvSpPr>
            <p:spPr bwMode="auto">
              <a:xfrm flipH="1">
                <a:off x="5498" y="1221"/>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5" name="Line 408">
                <a:extLst>
                  <a:ext uri="{FF2B5EF4-FFF2-40B4-BE49-F238E27FC236}">
                    <a16:creationId xmlns:a16="http://schemas.microsoft.com/office/drawing/2014/main" id="{AFA8A6E6-42F7-0F11-84B6-A2A0B98C4B18}"/>
                  </a:ext>
                </a:extLst>
              </p:cNvPr>
              <p:cNvSpPr>
                <a:spLocks noChangeShapeType="1"/>
              </p:cNvSpPr>
              <p:nvPr/>
            </p:nvSpPr>
            <p:spPr bwMode="auto">
              <a:xfrm>
                <a:off x="5492" y="1207"/>
                <a:ext cx="0" cy="2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6" name="Line 409">
                <a:extLst>
                  <a:ext uri="{FF2B5EF4-FFF2-40B4-BE49-F238E27FC236}">
                    <a16:creationId xmlns:a16="http://schemas.microsoft.com/office/drawing/2014/main" id="{0F8596A4-3CC2-7B97-EB9A-229A7371C9B9}"/>
                  </a:ext>
                </a:extLst>
              </p:cNvPr>
              <p:cNvSpPr>
                <a:spLocks noChangeShapeType="1"/>
              </p:cNvSpPr>
              <p:nvPr/>
            </p:nvSpPr>
            <p:spPr bwMode="auto">
              <a:xfrm flipH="1">
                <a:off x="5477" y="122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7" name="Line 410">
                <a:extLst>
                  <a:ext uri="{FF2B5EF4-FFF2-40B4-BE49-F238E27FC236}">
                    <a16:creationId xmlns:a16="http://schemas.microsoft.com/office/drawing/2014/main" id="{258497BE-81B4-78F0-AA55-551F79B25079}"/>
                  </a:ext>
                </a:extLst>
              </p:cNvPr>
              <p:cNvSpPr>
                <a:spLocks noChangeShapeType="1"/>
              </p:cNvSpPr>
              <p:nvPr/>
            </p:nvSpPr>
            <p:spPr bwMode="auto">
              <a:xfrm>
                <a:off x="5492" y="119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8" name="Line 411">
                <a:extLst>
                  <a:ext uri="{FF2B5EF4-FFF2-40B4-BE49-F238E27FC236}">
                    <a16:creationId xmlns:a16="http://schemas.microsoft.com/office/drawing/2014/main" id="{D35F3B63-8AF5-5093-6FEB-EA2B45A967D5}"/>
                  </a:ext>
                </a:extLst>
              </p:cNvPr>
              <p:cNvSpPr>
                <a:spLocks noChangeShapeType="1"/>
              </p:cNvSpPr>
              <p:nvPr/>
            </p:nvSpPr>
            <p:spPr bwMode="auto">
              <a:xfrm flipH="1">
                <a:off x="5477" y="1213"/>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19" name="Line 412">
                <a:extLst>
                  <a:ext uri="{FF2B5EF4-FFF2-40B4-BE49-F238E27FC236}">
                    <a16:creationId xmlns:a16="http://schemas.microsoft.com/office/drawing/2014/main" id="{09B02B08-051C-68AA-EF64-903ECD40BCD5}"/>
                  </a:ext>
                </a:extLst>
              </p:cNvPr>
              <p:cNvSpPr>
                <a:spLocks noChangeShapeType="1"/>
              </p:cNvSpPr>
              <p:nvPr/>
            </p:nvSpPr>
            <p:spPr bwMode="auto">
              <a:xfrm>
                <a:off x="5488" y="119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0" name="Line 413">
                <a:extLst>
                  <a:ext uri="{FF2B5EF4-FFF2-40B4-BE49-F238E27FC236}">
                    <a16:creationId xmlns:a16="http://schemas.microsoft.com/office/drawing/2014/main" id="{B9E9FABA-06BF-97AC-1B30-B10E75988702}"/>
                  </a:ext>
                </a:extLst>
              </p:cNvPr>
              <p:cNvSpPr>
                <a:spLocks noChangeShapeType="1"/>
              </p:cNvSpPr>
              <p:nvPr/>
            </p:nvSpPr>
            <p:spPr bwMode="auto">
              <a:xfrm flipH="1">
                <a:off x="5473" y="1213"/>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1" name="Line 414">
                <a:extLst>
                  <a:ext uri="{FF2B5EF4-FFF2-40B4-BE49-F238E27FC236}">
                    <a16:creationId xmlns:a16="http://schemas.microsoft.com/office/drawing/2014/main" id="{B2095E50-BC6A-42B8-112C-C3225ACEAD34}"/>
                  </a:ext>
                </a:extLst>
              </p:cNvPr>
              <p:cNvSpPr>
                <a:spLocks noChangeShapeType="1"/>
              </p:cNvSpPr>
              <p:nvPr/>
            </p:nvSpPr>
            <p:spPr bwMode="auto">
              <a:xfrm>
                <a:off x="5469" y="119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2" name="Line 415">
                <a:extLst>
                  <a:ext uri="{FF2B5EF4-FFF2-40B4-BE49-F238E27FC236}">
                    <a16:creationId xmlns:a16="http://schemas.microsoft.com/office/drawing/2014/main" id="{0DB8E044-78F1-782D-DF1E-DE9AE8CA7C4A}"/>
                  </a:ext>
                </a:extLst>
              </p:cNvPr>
              <p:cNvSpPr>
                <a:spLocks noChangeShapeType="1"/>
              </p:cNvSpPr>
              <p:nvPr/>
            </p:nvSpPr>
            <p:spPr bwMode="auto">
              <a:xfrm flipH="1">
                <a:off x="5454" y="120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3" name="Line 416">
                <a:extLst>
                  <a:ext uri="{FF2B5EF4-FFF2-40B4-BE49-F238E27FC236}">
                    <a16:creationId xmlns:a16="http://schemas.microsoft.com/office/drawing/2014/main" id="{A468455A-F525-88B4-7AA1-FCB2EC73646E}"/>
                  </a:ext>
                </a:extLst>
              </p:cNvPr>
              <p:cNvSpPr>
                <a:spLocks noChangeShapeType="1"/>
              </p:cNvSpPr>
              <p:nvPr/>
            </p:nvSpPr>
            <p:spPr bwMode="auto">
              <a:xfrm>
                <a:off x="5467" y="119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4" name="Line 417">
                <a:extLst>
                  <a:ext uri="{FF2B5EF4-FFF2-40B4-BE49-F238E27FC236}">
                    <a16:creationId xmlns:a16="http://schemas.microsoft.com/office/drawing/2014/main" id="{CBA9F192-2AA3-CBDE-E8AE-0BEE211F5322}"/>
                  </a:ext>
                </a:extLst>
              </p:cNvPr>
              <p:cNvSpPr>
                <a:spLocks noChangeShapeType="1"/>
              </p:cNvSpPr>
              <p:nvPr/>
            </p:nvSpPr>
            <p:spPr bwMode="auto">
              <a:xfrm flipH="1">
                <a:off x="5452" y="120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5" name="Line 418">
                <a:extLst>
                  <a:ext uri="{FF2B5EF4-FFF2-40B4-BE49-F238E27FC236}">
                    <a16:creationId xmlns:a16="http://schemas.microsoft.com/office/drawing/2014/main" id="{8C951737-3655-616F-78C8-0AB0393DFBBD}"/>
                  </a:ext>
                </a:extLst>
              </p:cNvPr>
              <p:cNvSpPr>
                <a:spLocks noChangeShapeType="1"/>
              </p:cNvSpPr>
              <p:nvPr/>
            </p:nvSpPr>
            <p:spPr bwMode="auto">
              <a:xfrm>
                <a:off x="5456" y="119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6" name="Line 419">
                <a:extLst>
                  <a:ext uri="{FF2B5EF4-FFF2-40B4-BE49-F238E27FC236}">
                    <a16:creationId xmlns:a16="http://schemas.microsoft.com/office/drawing/2014/main" id="{1C5E47CE-6297-CE11-61CD-297AFCFF4566}"/>
                  </a:ext>
                </a:extLst>
              </p:cNvPr>
              <p:cNvSpPr>
                <a:spLocks noChangeShapeType="1"/>
              </p:cNvSpPr>
              <p:nvPr/>
            </p:nvSpPr>
            <p:spPr bwMode="auto">
              <a:xfrm flipH="1">
                <a:off x="5442" y="120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7" name="Line 420">
                <a:extLst>
                  <a:ext uri="{FF2B5EF4-FFF2-40B4-BE49-F238E27FC236}">
                    <a16:creationId xmlns:a16="http://schemas.microsoft.com/office/drawing/2014/main" id="{8AF3D6B0-067C-2EF9-A3F4-E9C4673BCE03}"/>
                  </a:ext>
                </a:extLst>
              </p:cNvPr>
              <p:cNvSpPr>
                <a:spLocks noChangeShapeType="1"/>
              </p:cNvSpPr>
              <p:nvPr/>
            </p:nvSpPr>
            <p:spPr bwMode="auto">
              <a:xfrm>
                <a:off x="5452" y="119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8" name="Line 421">
                <a:extLst>
                  <a:ext uri="{FF2B5EF4-FFF2-40B4-BE49-F238E27FC236}">
                    <a16:creationId xmlns:a16="http://schemas.microsoft.com/office/drawing/2014/main" id="{AE6EB0C2-3FCC-2574-EB5A-BCDD4A9C842D}"/>
                  </a:ext>
                </a:extLst>
              </p:cNvPr>
              <p:cNvSpPr>
                <a:spLocks noChangeShapeType="1"/>
              </p:cNvSpPr>
              <p:nvPr/>
            </p:nvSpPr>
            <p:spPr bwMode="auto">
              <a:xfrm flipH="1">
                <a:off x="5437" y="1205"/>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29" name="Line 422">
                <a:extLst>
                  <a:ext uri="{FF2B5EF4-FFF2-40B4-BE49-F238E27FC236}">
                    <a16:creationId xmlns:a16="http://schemas.microsoft.com/office/drawing/2014/main" id="{5AB04898-0481-904F-8744-A7BEFC02F527}"/>
                  </a:ext>
                </a:extLst>
              </p:cNvPr>
              <p:cNvSpPr>
                <a:spLocks noChangeShapeType="1"/>
              </p:cNvSpPr>
              <p:nvPr/>
            </p:nvSpPr>
            <p:spPr bwMode="auto">
              <a:xfrm>
                <a:off x="5446" y="119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30" name="Line 423">
                <a:extLst>
                  <a:ext uri="{FF2B5EF4-FFF2-40B4-BE49-F238E27FC236}">
                    <a16:creationId xmlns:a16="http://schemas.microsoft.com/office/drawing/2014/main" id="{7C2D690C-F17B-A143-C8D7-D344F37DAD3B}"/>
                  </a:ext>
                </a:extLst>
              </p:cNvPr>
              <p:cNvSpPr>
                <a:spLocks noChangeShapeType="1"/>
              </p:cNvSpPr>
              <p:nvPr/>
            </p:nvSpPr>
            <p:spPr bwMode="auto">
              <a:xfrm flipH="1">
                <a:off x="5431" y="120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88" name="Line 425">
              <a:extLst>
                <a:ext uri="{FF2B5EF4-FFF2-40B4-BE49-F238E27FC236}">
                  <a16:creationId xmlns:a16="http://schemas.microsoft.com/office/drawing/2014/main" id="{E3103F18-C9BC-8608-2526-ECB522464885}"/>
                </a:ext>
              </a:extLst>
            </p:cNvPr>
            <p:cNvSpPr>
              <a:spLocks noChangeShapeType="1"/>
            </p:cNvSpPr>
            <p:nvPr/>
          </p:nvSpPr>
          <p:spPr bwMode="auto">
            <a:xfrm>
              <a:off x="5433" y="119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89" name="Line 426">
              <a:extLst>
                <a:ext uri="{FF2B5EF4-FFF2-40B4-BE49-F238E27FC236}">
                  <a16:creationId xmlns:a16="http://schemas.microsoft.com/office/drawing/2014/main" id="{24F41625-642D-20FF-34F7-6BB9AA29ABDB}"/>
                </a:ext>
              </a:extLst>
            </p:cNvPr>
            <p:cNvSpPr>
              <a:spLocks noChangeShapeType="1"/>
            </p:cNvSpPr>
            <p:nvPr/>
          </p:nvSpPr>
          <p:spPr bwMode="auto">
            <a:xfrm flipH="1">
              <a:off x="5419" y="120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0" name="Line 427">
              <a:extLst>
                <a:ext uri="{FF2B5EF4-FFF2-40B4-BE49-F238E27FC236}">
                  <a16:creationId xmlns:a16="http://schemas.microsoft.com/office/drawing/2014/main" id="{5831D143-BD4F-8791-0C9F-7AFAAFE60275}"/>
                </a:ext>
              </a:extLst>
            </p:cNvPr>
            <p:cNvSpPr>
              <a:spLocks noChangeShapeType="1"/>
            </p:cNvSpPr>
            <p:nvPr/>
          </p:nvSpPr>
          <p:spPr bwMode="auto">
            <a:xfrm>
              <a:off x="5431" y="119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1" name="Line 428">
              <a:extLst>
                <a:ext uri="{FF2B5EF4-FFF2-40B4-BE49-F238E27FC236}">
                  <a16:creationId xmlns:a16="http://schemas.microsoft.com/office/drawing/2014/main" id="{AF1497C3-1086-4B80-42BB-F2040F285C9B}"/>
                </a:ext>
              </a:extLst>
            </p:cNvPr>
            <p:cNvSpPr>
              <a:spLocks noChangeShapeType="1"/>
            </p:cNvSpPr>
            <p:nvPr/>
          </p:nvSpPr>
          <p:spPr bwMode="auto">
            <a:xfrm flipH="1">
              <a:off x="5417" y="120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2" name="Line 429">
              <a:extLst>
                <a:ext uri="{FF2B5EF4-FFF2-40B4-BE49-F238E27FC236}">
                  <a16:creationId xmlns:a16="http://schemas.microsoft.com/office/drawing/2014/main" id="{1F9FB408-6BE1-7C13-A08F-7EDA7F83AFCD}"/>
                </a:ext>
              </a:extLst>
            </p:cNvPr>
            <p:cNvSpPr>
              <a:spLocks noChangeShapeType="1"/>
            </p:cNvSpPr>
            <p:nvPr/>
          </p:nvSpPr>
          <p:spPr bwMode="auto">
            <a:xfrm>
              <a:off x="5425" y="119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3" name="Line 430">
              <a:extLst>
                <a:ext uri="{FF2B5EF4-FFF2-40B4-BE49-F238E27FC236}">
                  <a16:creationId xmlns:a16="http://schemas.microsoft.com/office/drawing/2014/main" id="{A7007278-3F37-7ADC-F433-E812D45EE038}"/>
                </a:ext>
              </a:extLst>
            </p:cNvPr>
            <p:cNvSpPr>
              <a:spLocks noChangeShapeType="1"/>
            </p:cNvSpPr>
            <p:nvPr/>
          </p:nvSpPr>
          <p:spPr bwMode="auto">
            <a:xfrm flipH="1">
              <a:off x="5412" y="1205"/>
              <a:ext cx="28"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4" name="Line 431">
              <a:extLst>
                <a:ext uri="{FF2B5EF4-FFF2-40B4-BE49-F238E27FC236}">
                  <a16:creationId xmlns:a16="http://schemas.microsoft.com/office/drawing/2014/main" id="{7E48FB36-74A1-68D4-93C4-DC98708117EC}"/>
                </a:ext>
              </a:extLst>
            </p:cNvPr>
            <p:cNvSpPr>
              <a:spLocks noChangeShapeType="1"/>
            </p:cNvSpPr>
            <p:nvPr/>
          </p:nvSpPr>
          <p:spPr bwMode="auto">
            <a:xfrm>
              <a:off x="5417" y="1187"/>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5" name="Line 432">
              <a:extLst>
                <a:ext uri="{FF2B5EF4-FFF2-40B4-BE49-F238E27FC236}">
                  <a16:creationId xmlns:a16="http://schemas.microsoft.com/office/drawing/2014/main" id="{56D9406E-6A34-D5A3-0015-BBF6B662D540}"/>
                </a:ext>
              </a:extLst>
            </p:cNvPr>
            <p:cNvSpPr>
              <a:spLocks noChangeShapeType="1"/>
            </p:cNvSpPr>
            <p:nvPr/>
          </p:nvSpPr>
          <p:spPr bwMode="auto">
            <a:xfrm flipH="1">
              <a:off x="5402" y="120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6" name="Line 433">
              <a:extLst>
                <a:ext uri="{FF2B5EF4-FFF2-40B4-BE49-F238E27FC236}">
                  <a16:creationId xmlns:a16="http://schemas.microsoft.com/office/drawing/2014/main" id="{6A3CA656-0CFC-6CFC-6CDA-C2A9CAA393A2}"/>
                </a:ext>
              </a:extLst>
            </p:cNvPr>
            <p:cNvSpPr>
              <a:spLocks noChangeShapeType="1"/>
            </p:cNvSpPr>
            <p:nvPr/>
          </p:nvSpPr>
          <p:spPr bwMode="auto">
            <a:xfrm>
              <a:off x="5412" y="1187"/>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7" name="Line 434">
              <a:extLst>
                <a:ext uri="{FF2B5EF4-FFF2-40B4-BE49-F238E27FC236}">
                  <a16:creationId xmlns:a16="http://schemas.microsoft.com/office/drawing/2014/main" id="{365876C3-C1AF-D074-686E-9FF26E27D933}"/>
                </a:ext>
              </a:extLst>
            </p:cNvPr>
            <p:cNvSpPr>
              <a:spLocks noChangeShapeType="1"/>
            </p:cNvSpPr>
            <p:nvPr/>
          </p:nvSpPr>
          <p:spPr bwMode="auto">
            <a:xfrm flipH="1">
              <a:off x="5398" y="120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8" name="Line 435">
              <a:extLst>
                <a:ext uri="{FF2B5EF4-FFF2-40B4-BE49-F238E27FC236}">
                  <a16:creationId xmlns:a16="http://schemas.microsoft.com/office/drawing/2014/main" id="{C6E22EDA-583C-19AC-A278-883CFAF0E330}"/>
                </a:ext>
              </a:extLst>
            </p:cNvPr>
            <p:cNvSpPr>
              <a:spLocks noChangeShapeType="1"/>
            </p:cNvSpPr>
            <p:nvPr/>
          </p:nvSpPr>
          <p:spPr bwMode="auto">
            <a:xfrm>
              <a:off x="5412" y="1187"/>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99" name="Line 436">
              <a:extLst>
                <a:ext uri="{FF2B5EF4-FFF2-40B4-BE49-F238E27FC236}">
                  <a16:creationId xmlns:a16="http://schemas.microsoft.com/office/drawing/2014/main" id="{6855D7DE-4642-0D44-63B1-1A27FACA876F}"/>
                </a:ext>
              </a:extLst>
            </p:cNvPr>
            <p:cNvSpPr>
              <a:spLocks noChangeShapeType="1"/>
            </p:cNvSpPr>
            <p:nvPr/>
          </p:nvSpPr>
          <p:spPr bwMode="auto">
            <a:xfrm flipH="1">
              <a:off x="5398" y="1201"/>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0" name="Line 437">
              <a:extLst>
                <a:ext uri="{FF2B5EF4-FFF2-40B4-BE49-F238E27FC236}">
                  <a16:creationId xmlns:a16="http://schemas.microsoft.com/office/drawing/2014/main" id="{9B1108A5-8748-0150-D7CA-6DAF8F7C3FCE}"/>
                </a:ext>
              </a:extLst>
            </p:cNvPr>
            <p:cNvSpPr>
              <a:spLocks noChangeShapeType="1"/>
            </p:cNvSpPr>
            <p:nvPr/>
          </p:nvSpPr>
          <p:spPr bwMode="auto">
            <a:xfrm>
              <a:off x="5406" y="1187"/>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1" name="Line 438">
              <a:extLst>
                <a:ext uri="{FF2B5EF4-FFF2-40B4-BE49-F238E27FC236}">
                  <a16:creationId xmlns:a16="http://schemas.microsoft.com/office/drawing/2014/main" id="{F50A85CC-0E05-E038-27F6-161596F035A1}"/>
                </a:ext>
              </a:extLst>
            </p:cNvPr>
            <p:cNvSpPr>
              <a:spLocks noChangeShapeType="1"/>
            </p:cNvSpPr>
            <p:nvPr/>
          </p:nvSpPr>
          <p:spPr bwMode="auto">
            <a:xfrm flipH="1">
              <a:off x="5391" y="1201"/>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2" name="Line 439">
              <a:extLst>
                <a:ext uri="{FF2B5EF4-FFF2-40B4-BE49-F238E27FC236}">
                  <a16:creationId xmlns:a16="http://schemas.microsoft.com/office/drawing/2014/main" id="{C83E6A87-4E09-A7C9-0222-46A0EF4C1338}"/>
                </a:ext>
              </a:extLst>
            </p:cNvPr>
            <p:cNvSpPr>
              <a:spLocks noChangeShapeType="1"/>
            </p:cNvSpPr>
            <p:nvPr/>
          </p:nvSpPr>
          <p:spPr bwMode="auto">
            <a:xfrm>
              <a:off x="5396" y="1187"/>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3" name="Line 440">
              <a:extLst>
                <a:ext uri="{FF2B5EF4-FFF2-40B4-BE49-F238E27FC236}">
                  <a16:creationId xmlns:a16="http://schemas.microsoft.com/office/drawing/2014/main" id="{828D46B1-F845-5600-7FF8-B7DCA25503BB}"/>
                </a:ext>
              </a:extLst>
            </p:cNvPr>
            <p:cNvSpPr>
              <a:spLocks noChangeShapeType="1"/>
            </p:cNvSpPr>
            <p:nvPr/>
          </p:nvSpPr>
          <p:spPr bwMode="auto">
            <a:xfrm flipH="1">
              <a:off x="5381" y="120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4" name="Line 441">
              <a:extLst>
                <a:ext uri="{FF2B5EF4-FFF2-40B4-BE49-F238E27FC236}">
                  <a16:creationId xmlns:a16="http://schemas.microsoft.com/office/drawing/2014/main" id="{E5607725-9292-9D17-59AF-5B5CB2F7B8C2}"/>
                </a:ext>
              </a:extLst>
            </p:cNvPr>
            <p:cNvSpPr>
              <a:spLocks noChangeShapeType="1"/>
            </p:cNvSpPr>
            <p:nvPr/>
          </p:nvSpPr>
          <p:spPr bwMode="auto">
            <a:xfrm>
              <a:off x="5394" y="1187"/>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5" name="Line 442">
              <a:extLst>
                <a:ext uri="{FF2B5EF4-FFF2-40B4-BE49-F238E27FC236}">
                  <a16:creationId xmlns:a16="http://schemas.microsoft.com/office/drawing/2014/main" id="{996D57C7-BCA9-1AC3-E985-E0303929C6FF}"/>
                </a:ext>
              </a:extLst>
            </p:cNvPr>
            <p:cNvSpPr>
              <a:spLocks noChangeShapeType="1"/>
            </p:cNvSpPr>
            <p:nvPr/>
          </p:nvSpPr>
          <p:spPr bwMode="auto">
            <a:xfrm flipH="1">
              <a:off x="5379" y="120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6" name="Line 443">
              <a:extLst>
                <a:ext uri="{FF2B5EF4-FFF2-40B4-BE49-F238E27FC236}">
                  <a16:creationId xmlns:a16="http://schemas.microsoft.com/office/drawing/2014/main" id="{4CEB8297-9A26-41FF-9D14-36047A654A4E}"/>
                </a:ext>
              </a:extLst>
            </p:cNvPr>
            <p:cNvSpPr>
              <a:spLocks noChangeShapeType="1"/>
            </p:cNvSpPr>
            <p:nvPr/>
          </p:nvSpPr>
          <p:spPr bwMode="auto">
            <a:xfrm>
              <a:off x="5391" y="1187"/>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7" name="Line 444">
              <a:extLst>
                <a:ext uri="{FF2B5EF4-FFF2-40B4-BE49-F238E27FC236}">
                  <a16:creationId xmlns:a16="http://schemas.microsoft.com/office/drawing/2014/main" id="{4070A2A7-20F6-0A2D-5845-B02FC35036F4}"/>
                </a:ext>
              </a:extLst>
            </p:cNvPr>
            <p:cNvSpPr>
              <a:spLocks noChangeShapeType="1"/>
            </p:cNvSpPr>
            <p:nvPr/>
          </p:nvSpPr>
          <p:spPr bwMode="auto">
            <a:xfrm flipH="1">
              <a:off x="5377" y="120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8" name="Line 445">
              <a:extLst>
                <a:ext uri="{FF2B5EF4-FFF2-40B4-BE49-F238E27FC236}">
                  <a16:creationId xmlns:a16="http://schemas.microsoft.com/office/drawing/2014/main" id="{D9D7011B-3C43-EBEC-D977-7B3C03F0DF29}"/>
                </a:ext>
              </a:extLst>
            </p:cNvPr>
            <p:cNvSpPr>
              <a:spLocks noChangeShapeType="1"/>
            </p:cNvSpPr>
            <p:nvPr/>
          </p:nvSpPr>
          <p:spPr bwMode="auto">
            <a:xfrm>
              <a:off x="5379" y="118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9" name="Line 446">
              <a:extLst>
                <a:ext uri="{FF2B5EF4-FFF2-40B4-BE49-F238E27FC236}">
                  <a16:creationId xmlns:a16="http://schemas.microsoft.com/office/drawing/2014/main" id="{F13D5D2B-CA43-B8DE-5E8C-440A14F3E10D}"/>
                </a:ext>
              </a:extLst>
            </p:cNvPr>
            <p:cNvSpPr>
              <a:spLocks noChangeShapeType="1"/>
            </p:cNvSpPr>
            <p:nvPr/>
          </p:nvSpPr>
          <p:spPr bwMode="auto">
            <a:xfrm flipH="1">
              <a:off x="5364" y="1195"/>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0" name="Line 447">
              <a:extLst>
                <a:ext uri="{FF2B5EF4-FFF2-40B4-BE49-F238E27FC236}">
                  <a16:creationId xmlns:a16="http://schemas.microsoft.com/office/drawing/2014/main" id="{75833AB5-99D7-0C38-7E6E-9FE1C69407DF}"/>
                </a:ext>
              </a:extLst>
            </p:cNvPr>
            <p:cNvSpPr>
              <a:spLocks noChangeShapeType="1"/>
            </p:cNvSpPr>
            <p:nvPr/>
          </p:nvSpPr>
          <p:spPr bwMode="auto">
            <a:xfrm>
              <a:off x="5354" y="1181"/>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1" name="Line 448">
              <a:extLst>
                <a:ext uri="{FF2B5EF4-FFF2-40B4-BE49-F238E27FC236}">
                  <a16:creationId xmlns:a16="http://schemas.microsoft.com/office/drawing/2014/main" id="{6E685441-CBC7-84E8-9D6E-42306AD6E0E7}"/>
                </a:ext>
              </a:extLst>
            </p:cNvPr>
            <p:cNvSpPr>
              <a:spLocks noChangeShapeType="1"/>
            </p:cNvSpPr>
            <p:nvPr/>
          </p:nvSpPr>
          <p:spPr bwMode="auto">
            <a:xfrm flipH="1">
              <a:off x="5339" y="1195"/>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2" name="Line 449">
              <a:extLst>
                <a:ext uri="{FF2B5EF4-FFF2-40B4-BE49-F238E27FC236}">
                  <a16:creationId xmlns:a16="http://schemas.microsoft.com/office/drawing/2014/main" id="{29073844-978F-1323-7077-A5375A15C12F}"/>
                </a:ext>
              </a:extLst>
            </p:cNvPr>
            <p:cNvSpPr>
              <a:spLocks noChangeShapeType="1"/>
            </p:cNvSpPr>
            <p:nvPr/>
          </p:nvSpPr>
          <p:spPr bwMode="auto">
            <a:xfrm>
              <a:off x="5343" y="117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3" name="Line 450">
              <a:extLst>
                <a:ext uri="{FF2B5EF4-FFF2-40B4-BE49-F238E27FC236}">
                  <a16:creationId xmlns:a16="http://schemas.microsoft.com/office/drawing/2014/main" id="{95961692-5C37-516C-C8E8-14B9389A3AFD}"/>
                </a:ext>
              </a:extLst>
            </p:cNvPr>
            <p:cNvSpPr>
              <a:spLocks noChangeShapeType="1"/>
            </p:cNvSpPr>
            <p:nvPr/>
          </p:nvSpPr>
          <p:spPr bwMode="auto">
            <a:xfrm flipH="1">
              <a:off x="5329" y="118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4" name="Line 451">
              <a:extLst>
                <a:ext uri="{FF2B5EF4-FFF2-40B4-BE49-F238E27FC236}">
                  <a16:creationId xmlns:a16="http://schemas.microsoft.com/office/drawing/2014/main" id="{96D3BE47-A76B-9628-FBD3-44B8CE478230}"/>
                </a:ext>
              </a:extLst>
            </p:cNvPr>
            <p:cNvSpPr>
              <a:spLocks noChangeShapeType="1"/>
            </p:cNvSpPr>
            <p:nvPr/>
          </p:nvSpPr>
          <p:spPr bwMode="auto">
            <a:xfrm>
              <a:off x="5005" y="113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5" name="Line 452">
              <a:extLst>
                <a:ext uri="{FF2B5EF4-FFF2-40B4-BE49-F238E27FC236}">
                  <a16:creationId xmlns:a16="http://schemas.microsoft.com/office/drawing/2014/main" id="{EE81BF60-D9CD-7113-7FDE-1ACB8B10C324}"/>
                </a:ext>
              </a:extLst>
            </p:cNvPr>
            <p:cNvSpPr>
              <a:spLocks noChangeShapeType="1"/>
            </p:cNvSpPr>
            <p:nvPr/>
          </p:nvSpPr>
          <p:spPr bwMode="auto">
            <a:xfrm flipH="1">
              <a:off x="4990" y="114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6" name="Line 453">
              <a:extLst>
                <a:ext uri="{FF2B5EF4-FFF2-40B4-BE49-F238E27FC236}">
                  <a16:creationId xmlns:a16="http://schemas.microsoft.com/office/drawing/2014/main" id="{AB112EE2-72FB-7861-EF85-BA01B7D8FF74}"/>
                </a:ext>
              </a:extLst>
            </p:cNvPr>
            <p:cNvSpPr>
              <a:spLocks noChangeShapeType="1"/>
            </p:cNvSpPr>
            <p:nvPr/>
          </p:nvSpPr>
          <p:spPr bwMode="auto">
            <a:xfrm>
              <a:off x="4990" y="1127"/>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7" name="Line 454">
              <a:extLst>
                <a:ext uri="{FF2B5EF4-FFF2-40B4-BE49-F238E27FC236}">
                  <a16:creationId xmlns:a16="http://schemas.microsoft.com/office/drawing/2014/main" id="{C8F33CF6-F28D-3214-6B5A-1A5903573BEC}"/>
                </a:ext>
              </a:extLst>
            </p:cNvPr>
            <p:cNvSpPr>
              <a:spLocks noChangeShapeType="1"/>
            </p:cNvSpPr>
            <p:nvPr/>
          </p:nvSpPr>
          <p:spPr bwMode="auto">
            <a:xfrm flipH="1">
              <a:off x="4976" y="114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8" name="Line 455">
              <a:extLst>
                <a:ext uri="{FF2B5EF4-FFF2-40B4-BE49-F238E27FC236}">
                  <a16:creationId xmlns:a16="http://schemas.microsoft.com/office/drawing/2014/main" id="{631CF8AC-5FF9-7391-8B67-71CA2478F11B}"/>
                </a:ext>
              </a:extLst>
            </p:cNvPr>
            <p:cNvSpPr>
              <a:spLocks noChangeShapeType="1"/>
            </p:cNvSpPr>
            <p:nvPr/>
          </p:nvSpPr>
          <p:spPr bwMode="auto">
            <a:xfrm>
              <a:off x="4861" y="1099"/>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9" name="Line 456">
              <a:extLst>
                <a:ext uri="{FF2B5EF4-FFF2-40B4-BE49-F238E27FC236}">
                  <a16:creationId xmlns:a16="http://schemas.microsoft.com/office/drawing/2014/main" id="{D392CCA2-EF17-6D1A-AFCF-63CC4D27068F}"/>
                </a:ext>
              </a:extLst>
            </p:cNvPr>
            <p:cNvSpPr>
              <a:spLocks noChangeShapeType="1"/>
            </p:cNvSpPr>
            <p:nvPr/>
          </p:nvSpPr>
          <p:spPr bwMode="auto">
            <a:xfrm flipH="1">
              <a:off x="4846" y="1113"/>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0" name="Line 457">
              <a:extLst>
                <a:ext uri="{FF2B5EF4-FFF2-40B4-BE49-F238E27FC236}">
                  <a16:creationId xmlns:a16="http://schemas.microsoft.com/office/drawing/2014/main" id="{6DB005DC-C25F-CF1E-7E32-8C7DE372116D}"/>
                </a:ext>
              </a:extLst>
            </p:cNvPr>
            <p:cNvSpPr>
              <a:spLocks noChangeShapeType="1"/>
            </p:cNvSpPr>
            <p:nvPr/>
          </p:nvSpPr>
          <p:spPr bwMode="auto">
            <a:xfrm>
              <a:off x="4520" y="1055"/>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1" name="Line 458">
              <a:extLst>
                <a:ext uri="{FF2B5EF4-FFF2-40B4-BE49-F238E27FC236}">
                  <a16:creationId xmlns:a16="http://schemas.microsoft.com/office/drawing/2014/main" id="{CFD2CCCD-C6C5-6F25-390E-995714960A1F}"/>
                </a:ext>
              </a:extLst>
            </p:cNvPr>
            <p:cNvSpPr>
              <a:spLocks noChangeShapeType="1"/>
            </p:cNvSpPr>
            <p:nvPr/>
          </p:nvSpPr>
          <p:spPr bwMode="auto">
            <a:xfrm flipH="1">
              <a:off x="4505" y="1069"/>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2" name="Line 459">
              <a:extLst>
                <a:ext uri="{FF2B5EF4-FFF2-40B4-BE49-F238E27FC236}">
                  <a16:creationId xmlns:a16="http://schemas.microsoft.com/office/drawing/2014/main" id="{81010D80-B189-0AEA-E1F0-F813B4774EAB}"/>
                </a:ext>
              </a:extLst>
            </p:cNvPr>
            <p:cNvSpPr>
              <a:spLocks noChangeShapeType="1"/>
            </p:cNvSpPr>
            <p:nvPr/>
          </p:nvSpPr>
          <p:spPr bwMode="auto">
            <a:xfrm>
              <a:off x="5506" y="1207"/>
              <a:ext cx="0" cy="2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3" name="Line 460">
              <a:extLst>
                <a:ext uri="{FF2B5EF4-FFF2-40B4-BE49-F238E27FC236}">
                  <a16:creationId xmlns:a16="http://schemas.microsoft.com/office/drawing/2014/main" id="{57C589C1-BA49-00FD-047B-39CE5DDD6592}"/>
                </a:ext>
              </a:extLst>
            </p:cNvPr>
            <p:cNvSpPr>
              <a:spLocks noChangeShapeType="1"/>
            </p:cNvSpPr>
            <p:nvPr/>
          </p:nvSpPr>
          <p:spPr bwMode="auto">
            <a:xfrm flipH="1">
              <a:off x="5494" y="1221"/>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4" name="Line 461">
              <a:extLst>
                <a:ext uri="{FF2B5EF4-FFF2-40B4-BE49-F238E27FC236}">
                  <a16:creationId xmlns:a16="http://schemas.microsoft.com/office/drawing/2014/main" id="{8DC47F13-5E3E-D31E-E30A-7F115E2A295F}"/>
                </a:ext>
              </a:extLst>
            </p:cNvPr>
            <p:cNvSpPr>
              <a:spLocks noChangeShapeType="1"/>
            </p:cNvSpPr>
            <p:nvPr/>
          </p:nvSpPr>
          <p:spPr bwMode="auto">
            <a:xfrm>
              <a:off x="5550" y="121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5" name="Line 462">
              <a:extLst>
                <a:ext uri="{FF2B5EF4-FFF2-40B4-BE49-F238E27FC236}">
                  <a16:creationId xmlns:a16="http://schemas.microsoft.com/office/drawing/2014/main" id="{1A6970FF-C0CF-DC66-0386-C5B7100CC212}"/>
                </a:ext>
              </a:extLst>
            </p:cNvPr>
            <p:cNvSpPr>
              <a:spLocks noChangeShapeType="1"/>
            </p:cNvSpPr>
            <p:nvPr/>
          </p:nvSpPr>
          <p:spPr bwMode="auto">
            <a:xfrm flipH="1">
              <a:off x="5536" y="1227"/>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6" name="Line 463">
              <a:extLst>
                <a:ext uri="{FF2B5EF4-FFF2-40B4-BE49-F238E27FC236}">
                  <a16:creationId xmlns:a16="http://schemas.microsoft.com/office/drawing/2014/main" id="{2823F120-E315-3C02-1C7F-AA9D2D2C4514}"/>
                </a:ext>
              </a:extLst>
            </p:cNvPr>
            <p:cNvSpPr>
              <a:spLocks noChangeShapeType="1"/>
            </p:cNvSpPr>
            <p:nvPr/>
          </p:nvSpPr>
          <p:spPr bwMode="auto">
            <a:xfrm>
              <a:off x="5544" y="1213"/>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7" name="Line 464">
              <a:extLst>
                <a:ext uri="{FF2B5EF4-FFF2-40B4-BE49-F238E27FC236}">
                  <a16:creationId xmlns:a16="http://schemas.microsoft.com/office/drawing/2014/main" id="{A955FC6F-4714-4C7F-D769-80CF182224CA}"/>
                </a:ext>
              </a:extLst>
            </p:cNvPr>
            <p:cNvSpPr>
              <a:spLocks noChangeShapeType="1"/>
            </p:cNvSpPr>
            <p:nvPr/>
          </p:nvSpPr>
          <p:spPr bwMode="auto">
            <a:xfrm flipH="1">
              <a:off x="5529" y="1227"/>
              <a:ext cx="3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8" name="Line 465">
              <a:extLst>
                <a:ext uri="{FF2B5EF4-FFF2-40B4-BE49-F238E27FC236}">
                  <a16:creationId xmlns:a16="http://schemas.microsoft.com/office/drawing/2014/main" id="{E2BAE87C-1FB0-6106-0352-9800BC88A29A}"/>
                </a:ext>
              </a:extLst>
            </p:cNvPr>
            <p:cNvSpPr>
              <a:spLocks noChangeShapeType="1"/>
            </p:cNvSpPr>
            <p:nvPr/>
          </p:nvSpPr>
          <p:spPr bwMode="auto">
            <a:xfrm>
              <a:off x="5782" y="1267"/>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9" name="Line 466">
              <a:extLst>
                <a:ext uri="{FF2B5EF4-FFF2-40B4-BE49-F238E27FC236}">
                  <a16:creationId xmlns:a16="http://schemas.microsoft.com/office/drawing/2014/main" id="{D0954725-CBE1-2D23-64AE-38CA8C2457CB}"/>
                </a:ext>
              </a:extLst>
            </p:cNvPr>
            <p:cNvSpPr>
              <a:spLocks noChangeShapeType="1"/>
            </p:cNvSpPr>
            <p:nvPr/>
          </p:nvSpPr>
          <p:spPr bwMode="auto">
            <a:xfrm flipH="1">
              <a:off x="5768" y="1281"/>
              <a:ext cx="2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30" name="Line 467">
              <a:extLst>
                <a:ext uri="{FF2B5EF4-FFF2-40B4-BE49-F238E27FC236}">
                  <a16:creationId xmlns:a16="http://schemas.microsoft.com/office/drawing/2014/main" id="{0E7CDACF-6127-DE38-B5AC-9431360FF552}"/>
                </a:ext>
              </a:extLst>
            </p:cNvPr>
            <p:cNvSpPr>
              <a:spLocks noChangeShapeType="1"/>
            </p:cNvSpPr>
            <p:nvPr/>
          </p:nvSpPr>
          <p:spPr bwMode="auto">
            <a:xfrm>
              <a:off x="5784" y="1275"/>
              <a:ext cx="0" cy="2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31" name="Line 468">
              <a:extLst>
                <a:ext uri="{FF2B5EF4-FFF2-40B4-BE49-F238E27FC236}">
                  <a16:creationId xmlns:a16="http://schemas.microsoft.com/office/drawing/2014/main" id="{A9BFCF9A-9456-882A-66D5-3F895923A1D7}"/>
                </a:ext>
              </a:extLst>
            </p:cNvPr>
            <p:cNvSpPr>
              <a:spLocks noChangeShapeType="1"/>
            </p:cNvSpPr>
            <p:nvPr/>
          </p:nvSpPr>
          <p:spPr bwMode="auto">
            <a:xfrm flipH="1">
              <a:off x="5770" y="1289"/>
              <a:ext cx="27"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42B576B3-7A39-8F5F-24BE-233D8D687400}"/>
              </a:ext>
            </a:extLst>
          </p:cNvPr>
          <p:cNvSpPr txBox="1"/>
          <p:nvPr/>
        </p:nvSpPr>
        <p:spPr>
          <a:xfrm>
            <a:off x="674177" y="2754849"/>
            <a:ext cx="587019" cy="18466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E7E6E6">
                    <a:lumMod val="50000"/>
                  </a:srgbClr>
                </a:solidFill>
                <a:effectLst/>
                <a:uLnTx/>
                <a:uFillTx/>
                <a:latin typeface="Arial" panose="020B0604020202020204" pitchFamily="34" charset="0"/>
                <a:ea typeface="Open Sans" panose="020B0606030504020204" pitchFamily="34" charset="0"/>
                <a:cs typeface="Arial" panose="020B0604020202020204" pitchFamily="34" charset="0"/>
                <a:rtl val="0"/>
              </a:rPr>
              <a:t>+ Censored</a:t>
            </a:r>
          </a:p>
        </p:txBody>
      </p:sp>
      <p:sp>
        <p:nvSpPr>
          <p:cNvPr id="20" name="TextBox 19">
            <a:extLst>
              <a:ext uri="{FF2B5EF4-FFF2-40B4-BE49-F238E27FC236}">
                <a16:creationId xmlns:a16="http://schemas.microsoft.com/office/drawing/2014/main" id="{1A6777AC-E9A1-021D-24D8-1069BEF2F26F}"/>
              </a:ext>
            </a:extLst>
          </p:cNvPr>
          <p:cNvSpPr txBox="1"/>
          <p:nvPr/>
        </p:nvSpPr>
        <p:spPr>
          <a:xfrm>
            <a:off x="1040477" y="5611865"/>
            <a:ext cx="587019" cy="18466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E7E6E6">
                    <a:lumMod val="50000"/>
                  </a:srgbClr>
                </a:solidFill>
                <a:effectLst/>
                <a:uLnTx/>
                <a:uFillTx/>
                <a:latin typeface="Arial" panose="020B0604020202020204" pitchFamily="34" charset="0"/>
                <a:ea typeface="Open Sans" panose="020B0606030504020204" pitchFamily="34" charset="0"/>
                <a:cs typeface="Arial" panose="020B0604020202020204" pitchFamily="34" charset="0"/>
                <a:rtl val="0"/>
              </a:rPr>
              <a:t>+ Censored</a:t>
            </a:r>
          </a:p>
        </p:txBody>
      </p:sp>
      <p:graphicFrame>
        <p:nvGraphicFramePr>
          <p:cNvPr id="13" name="Table 9">
            <a:extLst>
              <a:ext uri="{FF2B5EF4-FFF2-40B4-BE49-F238E27FC236}">
                <a16:creationId xmlns:a16="http://schemas.microsoft.com/office/drawing/2014/main" id="{8AE8878E-33BE-5B27-BB2B-3DF650ECBEF3}"/>
              </a:ext>
            </a:extLst>
          </p:cNvPr>
          <p:cNvGraphicFramePr>
            <a:graphicFrameLocks/>
          </p:cNvGraphicFramePr>
          <p:nvPr/>
        </p:nvGraphicFramePr>
        <p:xfrm>
          <a:off x="3383064" y="4004500"/>
          <a:ext cx="2544901" cy="836640"/>
        </p:xfrm>
        <a:graphic>
          <a:graphicData uri="http://schemas.openxmlformats.org/drawingml/2006/table">
            <a:tbl>
              <a:tblPr firstRow="1" bandRow="1">
                <a:tableStyleId>{5C22544A-7EE6-4342-B048-85BDC9FD1C3A}</a:tableStyleId>
              </a:tblPr>
              <a:tblGrid>
                <a:gridCol w="964271">
                  <a:extLst>
                    <a:ext uri="{9D8B030D-6E8A-4147-A177-3AD203B41FA5}">
                      <a16:colId xmlns:a16="http://schemas.microsoft.com/office/drawing/2014/main" val="3276624643"/>
                    </a:ext>
                  </a:extLst>
                </a:gridCol>
                <a:gridCol w="818096">
                  <a:extLst>
                    <a:ext uri="{9D8B030D-6E8A-4147-A177-3AD203B41FA5}">
                      <a16:colId xmlns:a16="http://schemas.microsoft.com/office/drawing/2014/main" val="1940044539"/>
                    </a:ext>
                  </a:extLst>
                </a:gridCol>
                <a:gridCol w="762534">
                  <a:extLst>
                    <a:ext uri="{9D8B030D-6E8A-4147-A177-3AD203B41FA5}">
                      <a16:colId xmlns:a16="http://schemas.microsoft.com/office/drawing/2014/main" val="333868322"/>
                    </a:ext>
                  </a:extLst>
                </a:gridCol>
              </a:tblGrid>
              <a:tr h="0">
                <a:tc>
                  <a:txBody>
                    <a:bodyPr/>
                    <a:lstStyle/>
                    <a:p>
                      <a:pPr>
                        <a:lnSpc>
                          <a:spcPct val="100000"/>
                        </a:lnSpc>
                        <a:spcBef>
                          <a:spcPts val="0"/>
                        </a:spcBef>
                        <a:spcAft>
                          <a:spcPts val="0"/>
                        </a:spcAft>
                      </a:pPr>
                      <a:endParaRPr lang="en-GB" sz="600">
                        <a:latin typeface="Arial" panose="020B0604020202020204" pitchFamily="34" charset="0"/>
                        <a:cs typeface="Arial" panose="020B0604020202020204" pitchFamily="34" charset="0"/>
                      </a:endParaRPr>
                    </a:p>
                  </a:txBody>
                  <a:tcPr marL="72000" marR="7200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600" err="1">
                          <a:solidFill>
                            <a:schemeClr val="tx1"/>
                          </a:solidFill>
                          <a:latin typeface="Arial" panose="020B0604020202020204" pitchFamily="34" charset="0"/>
                          <a:cs typeface="Arial" panose="020B0604020202020204" pitchFamily="34" charset="0"/>
                        </a:rPr>
                        <a:t>Pembro</a:t>
                      </a:r>
                      <a:r>
                        <a:rPr lang="en-US" sz="600">
                          <a:solidFill>
                            <a:schemeClr val="tx1"/>
                          </a:solidFill>
                          <a:latin typeface="Arial" panose="020B0604020202020204" pitchFamily="34" charset="0"/>
                          <a:cs typeface="Arial" panose="020B0604020202020204" pitchFamily="34" charset="0"/>
                        </a:rPr>
                        <a:t> + CP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chemeClr val="tx1"/>
                          </a:solidFill>
                          <a:latin typeface="Arial" panose="020B0604020202020204" pitchFamily="34" charset="0"/>
                          <a:cs typeface="Arial" panose="020B0604020202020204" pitchFamily="34" charset="0"/>
                        </a:rPr>
                        <a:t>(n=294)</a:t>
                      </a:r>
                    </a:p>
                  </a:txBody>
                  <a:tcPr marL="0" marR="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100000"/>
                        </a:lnSpc>
                        <a:spcBef>
                          <a:spcPts val="0"/>
                        </a:spcBef>
                        <a:spcAft>
                          <a:spcPts val="0"/>
                        </a:spcAft>
                      </a:pPr>
                      <a:r>
                        <a:rPr lang="en-US" sz="600">
                          <a:solidFill>
                            <a:schemeClr val="bg1"/>
                          </a:solidFill>
                          <a:latin typeface="Arial" panose="020B0604020202020204" pitchFamily="34" charset="0"/>
                          <a:cs typeface="Arial" panose="020B0604020202020204" pitchFamily="34" charset="0"/>
                        </a:rPr>
                        <a:t>Placebo + CP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chemeClr val="bg1"/>
                          </a:solidFill>
                          <a:latin typeface="Arial" panose="020B0604020202020204" pitchFamily="34" charset="0"/>
                          <a:cs typeface="Arial" panose="020B0604020202020204" pitchFamily="34" charset="0"/>
                        </a:rPr>
                        <a:t>(n=294)</a:t>
                      </a:r>
                    </a:p>
                  </a:txBody>
                  <a:tcPr marL="0" marR="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906328387"/>
                  </a:ext>
                </a:extLst>
              </a:tr>
              <a:tr h="0">
                <a:tc>
                  <a:txBody>
                    <a:bodyPr/>
                    <a:lstStyle/>
                    <a:p>
                      <a:pPr>
                        <a:lnSpc>
                          <a:spcPct val="100000"/>
                        </a:lnSpc>
                        <a:spcBef>
                          <a:spcPts val="0"/>
                        </a:spcBef>
                        <a:spcAft>
                          <a:spcPts val="0"/>
                        </a:spcAft>
                      </a:pPr>
                      <a:r>
                        <a:rPr lang="en-US" sz="600" b="1" kern="1200">
                          <a:solidFill>
                            <a:schemeClr val="tx1"/>
                          </a:solidFill>
                          <a:latin typeface="Arial" panose="020B0604020202020204" pitchFamily="34" charset="0"/>
                          <a:ea typeface="+mn-ea"/>
                          <a:cs typeface="Arial" panose="020B0604020202020204" pitchFamily="34" charset="0"/>
                        </a:rPr>
                        <a:t>Events</a:t>
                      </a:r>
                      <a:r>
                        <a:rPr lang="en-US" sz="600" b="0" kern="1200">
                          <a:solidFill>
                            <a:schemeClr val="tx1"/>
                          </a:solidFill>
                          <a:latin typeface="Arial" panose="020B0604020202020204" pitchFamily="34" charset="0"/>
                          <a:ea typeface="+mn-ea"/>
                          <a:cs typeface="Arial" panose="020B0604020202020204" pitchFamily="34" charset="0"/>
                        </a:rPr>
                        <a:t>, n (%)</a:t>
                      </a:r>
                      <a:endParaRPr lang="en-GB" sz="600" b="0" kern="1200">
                        <a:solidFill>
                          <a:schemeClr val="tx1"/>
                        </a:solidFill>
                        <a:latin typeface="Arial" panose="020B0604020202020204" pitchFamily="34" charset="0"/>
                        <a:ea typeface="+mn-ea"/>
                        <a:cs typeface="Arial" panose="020B0604020202020204" pitchFamily="34" charset="0"/>
                      </a:endParaRPr>
                    </a:p>
                  </a:txBody>
                  <a:tcPr marL="24000" marR="0" marT="36000" marB="36000" anchor="ctr">
                    <a:lnL w="12700" cmpd="sng">
                      <a:noFill/>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kern="1200">
                          <a:solidFill>
                            <a:schemeClr val="tx1"/>
                          </a:solidFill>
                          <a:latin typeface="Arial" panose="020B0604020202020204" pitchFamily="34" charset="0"/>
                          <a:ea typeface="+mn-ea"/>
                          <a:cs typeface="Arial" panose="020B0604020202020204" pitchFamily="34" charset="0"/>
                        </a:rPr>
                        <a:t>45 (15.3)</a:t>
                      </a:r>
                      <a:endParaRPr lang="en-GB" sz="600" b="0" kern="1200">
                        <a:solidFill>
                          <a:schemeClr val="tx1"/>
                        </a:solidFill>
                        <a:latin typeface="Arial" panose="020B0604020202020204" pitchFamily="34" charset="0"/>
                        <a:ea typeface="+mn-ea"/>
                        <a:cs typeface="Arial" panose="020B0604020202020204" pitchFamily="34" charset="0"/>
                      </a:endParaRPr>
                    </a:p>
                  </a:txBody>
                  <a:tcPr marL="0" marR="0" marT="36000" marB="36000" anchor="ctr">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kern="1200">
                          <a:solidFill>
                            <a:schemeClr val="tx1"/>
                          </a:solidFill>
                          <a:latin typeface="Arial" panose="020B0604020202020204" pitchFamily="34" charset="0"/>
                          <a:ea typeface="+mn-ea"/>
                          <a:cs typeface="Arial" panose="020B0604020202020204" pitchFamily="34" charset="0"/>
                        </a:rPr>
                        <a:t>5</a:t>
                      </a:r>
                      <a:r>
                        <a:rPr lang="en-GB" sz="600" b="0" kern="1200">
                          <a:solidFill>
                            <a:schemeClr val="tx1"/>
                          </a:solidFill>
                          <a:latin typeface="Arial" panose="020B0604020202020204" pitchFamily="34" charset="0"/>
                          <a:ea typeface="+mn-ea"/>
                          <a:cs typeface="Arial" panose="020B0604020202020204" pitchFamily="34" charset="0"/>
                        </a:rPr>
                        <a:t>4 (18.4)</a:t>
                      </a:r>
                    </a:p>
                  </a:txBody>
                  <a:tcPr marL="0" marR="0" marT="36000" marB="36000" anchor="ctr">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5731274"/>
                  </a:ext>
                </a:extLst>
              </a:tr>
              <a:tr h="0">
                <a:tc>
                  <a:txBody>
                    <a:bodyPr/>
                    <a:lstStyle/>
                    <a:p>
                      <a:pPr>
                        <a:lnSpc>
                          <a:spcPct val="100000"/>
                        </a:lnSpc>
                        <a:spcBef>
                          <a:spcPts val="0"/>
                        </a:spcBef>
                        <a:spcAft>
                          <a:spcPts val="0"/>
                        </a:spcAft>
                      </a:pPr>
                      <a:r>
                        <a:rPr lang="en-GB" sz="600" b="1" kern="1200">
                          <a:solidFill>
                            <a:schemeClr val="tx1"/>
                          </a:solidFill>
                          <a:latin typeface="Arial" panose="020B0604020202020204" pitchFamily="34" charset="0"/>
                          <a:ea typeface="+mn-ea"/>
                          <a:cs typeface="Arial" panose="020B0604020202020204" pitchFamily="34" charset="0"/>
                        </a:rPr>
                        <a:t>Median (95% CI)</a:t>
                      </a:r>
                      <a:r>
                        <a:rPr lang="en-GB" sz="600" b="0" kern="1200">
                          <a:solidFill>
                            <a:schemeClr val="tx1"/>
                          </a:solidFill>
                          <a:latin typeface="Arial" panose="020B0604020202020204" pitchFamily="34" charset="0"/>
                          <a:ea typeface="+mn-ea"/>
                          <a:cs typeface="Arial" panose="020B0604020202020204" pitchFamily="34" charset="0"/>
                        </a:rPr>
                        <a:t>, months</a:t>
                      </a:r>
                    </a:p>
                  </a:txBody>
                  <a:tcPr marL="24000" marR="0" marT="36000" marB="360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kern="1200">
                          <a:solidFill>
                            <a:schemeClr val="tx1"/>
                          </a:solidFill>
                          <a:latin typeface="Arial" panose="020B0604020202020204" pitchFamily="34" charset="0"/>
                          <a:ea typeface="+mn-ea"/>
                          <a:cs typeface="Arial" panose="020B0604020202020204" pitchFamily="34" charset="0"/>
                        </a:rPr>
                        <a:t>2</a:t>
                      </a:r>
                      <a:r>
                        <a:rPr lang="en-GB" sz="600" b="0" kern="1200">
                          <a:solidFill>
                            <a:schemeClr val="tx1"/>
                          </a:solidFill>
                          <a:latin typeface="Arial" panose="020B0604020202020204" pitchFamily="34" charset="0"/>
                          <a:ea typeface="+mn-ea"/>
                          <a:cs typeface="Arial" panose="020B0604020202020204" pitchFamily="34" charset="0"/>
                        </a:rPr>
                        <a:t>7.96 (21.42-NR)</a:t>
                      </a:r>
                    </a:p>
                  </a:txBody>
                  <a:tcPr marL="0" marR="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kern="1200">
                          <a:solidFill>
                            <a:schemeClr val="tx1"/>
                          </a:solidFill>
                          <a:latin typeface="Arial" panose="020B0604020202020204" pitchFamily="34" charset="0"/>
                          <a:ea typeface="+mn-ea"/>
                          <a:cs typeface="Arial" panose="020B0604020202020204" pitchFamily="34" charset="0"/>
                        </a:rPr>
                        <a:t>2</a:t>
                      </a:r>
                      <a:r>
                        <a:rPr lang="en-GB" sz="600" b="0" kern="1200">
                          <a:solidFill>
                            <a:schemeClr val="tx1"/>
                          </a:solidFill>
                          <a:latin typeface="Arial" panose="020B0604020202020204" pitchFamily="34" charset="0"/>
                          <a:ea typeface="+mn-ea"/>
                          <a:cs typeface="Arial" panose="020B0604020202020204" pitchFamily="34" charset="0"/>
                        </a:rPr>
                        <a:t>7.37 (19.52-NR)</a:t>
                      </a:r>
                    </a:p>
                  </a:txBody>
                  <a:tcPr marL="0" marR="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63771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kern="1200">
                          <a:solidFill>
                            <a:schemeClr val="tx1"/>
                          </a:solidFill>
                          <a:latin typeface="Arial" panose="020B0604020202020204" pitchFamily="34" charset="0"/>
                          <a:ea typeface="+mn-ea"/>
                          <a:cs typeface="Arial" panose="020B0604020202020204" pitchFamily="34" charset="0"/>
                        </a:rPr>
                        <a:t>HR (95% CI)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1" kern="1200" baseline="0">
                          <a:solidFill>
                            <a:schemeClr val="tx1"/>
                          </a:solidFill>
                          <a:latin typeface="Arial" panose="020B0604020202020204" pitchFamily="34" charset="0"/>
                          <a:ea typeface="+mn-ea"/>
                          <a:cs typeface="Arial" panose="020B0604020202020204" pitchFamily="34" charset="0"/>
                        </a:rPr>
                        <a:t>P</a:t>
                      </a:r>
                      <a:r>
                        <a:rPr lang="en-GB" sz="600" b="0" kern="1200" baseline="0">
                          <a:solidFill>
                            <a:schemeClr val="tx1"/>
                          </a:solidFill>
                          <a:latin typeface="Arial" panose="020B0604020202020204" pitchFamily="34" charset="0"/>
                          <a:ea typeface="+mn-ea"/>
                          <a:cs typeface="Arial" panose="020B0604020202020204" pitchFamily="34" charset="0"/>
                        </a:rPr>
                        <a:t> value</a:t>
                      </a:r>
                    </a:p>
                  </a:txBody>
                  <a:tcPr marL="24000" marR="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gridSpan="2">
                  <a:txBody>
                    <a:bodyPr/>
                    <a:lstStyle/>
                    <a:p>
                      <a:pPr algn="ctr">
                        <a:lnSpc>
                          <a:spcPct val="100000"/>
                        </a:lnSpc>
                        <a:spcBef>
                          <a:spcPts val="0"/>
                        </a:spcBef>
                        <a:spcAft>
                          <a:spcPts val="0"/>
                        </a:spcAft>
                      </a:pPr>
                      <a:r>
                        <a:rPr lang="en-GB" sz="600" b="1" kern="1200">
                          <a:solidFill>
                            <a:schemeClr val="tx1"/>
                          </a:solidFill>
                          <a:latin typeface="Arial" panose="020B0604020202020204" pitchFamily="34" charset="0"/>
                          <a:ea typeface="+mn-ea"/>
                          <a:cs typeface="Arial" panose="020B0604020202020204" pitchFamily="34" charset="0"/>
                        </a:rPr>
                        <a:t>0.79 (0.53-1.17)</a:t>
                      </a:r>
                    </a:p>
                    <a:p>
                      <a:pPr algn="ctr">
                        <a:lnSpc>
                          <a:spcPct val="100000"/>
                        </a:lnSpc>
                        <a:spcBef>
                          <a:spcPts val="0"/>
                        </a:spcBef>
                        <a:spcAft>
                          <a:spcPts val="0"/>
                        </a:spcAft>
                      </a:pPr>
                      <a:r>
                        <a:rPr lang="en-GB" sz="600" b="0" i="1" kern="1200">
                          <a:solidFill>
                            <a:schemeClr val="tx1"/>
                          </a:solidFill>
                          <a:latin typeface="Arial" panose="020B0604020202020204" pitchFamily="34" charset="0"/>
                          <a:ea typeface="+mn-ea"/>
                          <a:cs typeface="Arial" panose="020B0604020202020204" pitchFamily="34" charset="0"/>
                        </a:rPr>
                        <a:t>P</a:t>
                      </a:r>
                      <a:r>
                        <a:rPr lang="en-GB" sz="600" b="0" i="0" kern="1200">
                          <a:solidFill>
                            <a:schemeClr val="tx1"/>
                          </a:solidFill>
                          <a:latin typeface="Arial" panose="020B0604020202020204" pitchFamily="34" charset="0"/>
                          <a:ea typeface="+mn-ea"/>
                          <a:cs typeface="Arial" panose="020B0604020202020204" pitchFamily="34" charset="0"/>
                        </a:rPr>
                        <a:t>=0.1157</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0707465"/>
                  </a:ext>
                </a:extLst>
              </a:tr>
            </a:tbl>
          </a:graphicData>
        </a:graphic>
      </p:graphicFrame>
      <p:graphicFrame>
        <p:nvGraphicFramePr>
          <p:cNvPr id="12" name="Table 9">
            <a:extLst>
              <a:ext uri="{FF2B5EF4-FFF2-40B4-BE49-F238E27FC236}">
                <a16:creationId xmlns:a16="http://schemas.microsoft.com/office/drawing/2014/main" id="{B06DD7DF-232F-DD80-36CC-F249B9914768}"/>
              </a:ext>
            </a:extLst>
          </p:cNvPr>
          <p:cNvGraphicFramePr>
            <a:graphicFrameLocks/>
          </p:cNvGraphicFramePr>
          <p:nvPr/>
        </p:nvGraphicFramePr>
        <p:xfrm>
          <a:off x="9507886" y="798217"/>
          <a:ext cx="2406287" cy="836640"/>
        </p:xfrm>
        <a:graphic>
          <a:graphicData uri="http://schemas.openxmlformats.org/drawingml/2006/table">
            <a:tbl>
              <a:tblPr firstRow="1" bandRow="1">
                <a:tableStyleId>{5C22544A-7EE6-4342-B048-85BDC9FD1C3A}</a:tableStyleId>
              </a:tblPr>
              <a:tblGrid>
                <a:gridCol w="1012799">
                  <a:extLst>
                    <a:ext uri="{9D8B030D-6E8A-4147-A177-3AD203B41FA5}">
                      <a16:colId xmlns:a16="http://schemas.microsoft.com/office/drawing/2014/main" val="3276624643"/>
                    </a:ext>
                  </a:extLst>
                </a:gridCol>
                <a:gridCol w="794201">
                  <a:extLst>
                    <a:ext uri="{9D8B030D-6E8A-4147-A177-3AD203B41FA5}">
                      <a16:colId xmlns:a16="http://schemas.microsoft.com/office/drawing/2014/main" val="1940044539"/>
                    </a:ext>
                  </a:extLst>
                </a:gridCol>
                <a:gridCol w="599287">
                  <a:extLst>
                    <a:ext uri="{9D8B030D-6E8A-4147-A177-3AD203B41FA5}">
                      <a16:colId xmlns:a16="http://schemas.microsoft.com/office/drawing/2014/main" val="333868322"/>
                    </a:ext>
                  </a:extLst>
                </a:gridCol>
              </a:tblGrid>
              <a:tr h="0">
                <a:tc>
                  <a:txBody>
                    <a:bodyPr/>
                    <a:lstStyle/>
                    <a:p>
                      <a:pPr>
                        <a:lnSpc>
                          <a:spcPct val="100000"/>
                        </a:lnSpc>
                        <a:spcBef>
                          <a:spcPts val="0"/>
                        </a:spcBef>
                        <a:spcAft>
                          <a:spcPts val="0"/>
                        </a:spcAft>
                      </a:pPr>
                      <a:endParaRPr lang="en-GB" sz="600">
                        <a:latin typeface="Arial" panose="020B0604020202020204" pitchFamily="34" charset="0"/>
                        <a:cs typeface="Arial" panose="020B0604020202020204" pitchFamily="34" charset="0"/>
                      </a:endParaRPr>
                    </a:p>
                  </a:txBody>
                  <a:tcPr marL="72000" marR="7200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600">
                          <a:solidFill>
                            <a:schemeClr val="tx1"/>
                          </a:solidFill>
                          <a:latin typeface="Arial" panose="020B0604020202020204" pitchFamily="34" charset="0"/>
                          <a:cs typeface="Arial" panose="020B0604020202020204" pitchFamily="34" charset="0"/>
                        </a:rPr>
                        <a:t>Dostarlimab + CP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chemeClr val="tx1"/>
                          </a:solidFill>
                          <a:latin typeface="Arial" panose="020B0604020202020204" pitchFamily="34" charset="0"/>
                          <a:cs typeface="Arial" panose="020B0604020202020204" pitchFamily="34" charset="0"/>
                        </a:rPr>
                        <a:t>n=192</a:t>
                      </a:r>
                    </a:p>
                  </a:txBody>
                  <a:tcPr marL="0" marR="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00000"/>
                        </a:lnSpc>
                        <a:spcBef>
                          <a:spcPts val="0"/>
                        </a:spcBef>
                        <a:spcAft>
                          <a:spcPts val="0"/>
                        </a:spcAft>
                      </a:pPr>
                      <a:r>
                        <a:rPr lang="en-US" sz="600">
                          <a:solidFill>
                            <a:schemeClr val="bg1"/>
                          </a:solidFill>
                          <a:latin typeface="Arial" panose="020B0604020202020204" pitchFamily="34" charset="0"/>
                          <a:cs typeface="Arial" panose="020B0604020202020204" pitchFamily="34" charset="0"/>
                        </a:rPr>
                        <a:t>Placebo + CP</a:t>
                      </a:r>
                    </a:p>
                    <a:p>
                      <a:pPr algn="ctr">
                        <a:lnSpc>
                          <a:spcPct val="100000"/>
                        </a:lnSpc>
                        <a:spcBef>
                          <a:spcPts val="0"/>
                        </a:spcBef>
                        <a:spcAft>
                          <a:spcPts val="0"/>
                        </a:spcAft>
                      </a:pPr>
                      <a:r>
                        <a:rPr lang="en-US" sz="600">
                          <a:solidFill>
                            <a:schemeClr val="bg1"/>
                          </a:solidFill>
                          <a:latin typeface="Arial" panose="020B0604020202020204" pitchFamily="34" charset="0"/>
                          <a:cs typeface="Arial" panose="020B0604020202020204" pitchFamily="34" charset="0"/>
                        </a:rPr>
                        <a:t>n=184</a:t>
                      </a:r>
                    </a:p>
                  </a:txBody>
                  <a:tcPr marL="0" marR="0" marT="36000" marB="36000"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906328387"/>
                  </a:ext>
                </a:extLst>
              </a:tr>
              <a:tr h="0">
                <a:tc>
                  <a:txBody>
                    <a:bodyPr/>
                    <a:lstStyle/>
                    <a:p>
                      <a:pPr>
                        <a:lnSpc>
                          <a:spcPct val="100000"/>
                        </a:lnSpc>
                        <a:spcBef>
                          <a:spcPts val="0"/>
                        </a:spcBef>
                        <a:spcAft>
                          <a:spcPts val="0"/>
                        </a:spcAft>
                      </a:pPr>
                      <a:r>
                        <a:rPr lang="en-US" sz="600" b="1" kern="1200">
                          <a:solidFill>
                            <a:schemeClr val="tx1"/>
                          </a:solidFill>
                          <a:latin typeface="Arial" panose="020B0604020202020204" pitchFamily="34" charset="0"/>
                          <a:ea typeface="+mn-ea"/>
                          <a:cs typeface="Arial" panose="020B0604020202020204" pitchFamily="34" charset="0"/>
                        </a:rPr>
                        <a:t>Events</a:t>
                      </a:r>
                      <a:r>
                        <a:rPr lang="en-US" sz="600" b="0" kern="1200">
                          <a:solidFill>
                            <a:schemeClr val="tx1"/>
                          </a:solidFill>
                          <a:latin typeface="Arial" panose="020B0604020202020204" pitchFamily="34" charset="0"/>
                          <a:ea typeface="+mn-ea"/>
                          <a:cs typeface="Arial" panose="020B0604020202020204" pitchFamily="34" charset="0"/>
                        </a:rPr>
                        <a:t>, n (%)</a:t>
                      </a:r>
                      <a:endParaRPr lang="en-GB" sz="600" b="0" kern="1200">
                        <a:solidFill>
                          <a:schemeClr val="tx1"/>
                        </a:solidFill>
                        <a:latin typeface="Arial" panose="020B0604020202020204" pitchFamily="34" charset="0"/>
                        <a:ea typeface="+mn-ea"/>
                        <a:cs typeface="Arial" panose="020B0604020202020204" pitchFamily="34" charset="0"/>
                      </a:endParaRPr>
                    </a:p>
                  </a:txBody>
                  <a:tcPr marL="24000" marR="0" marT="36000" marB="36000" anchor="ctr">
                    <a:lnL w="12700" cmpd="sng">
                      <a:noFill/>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0" kern="1200">
                          <a:solidFill>
                            <a:schemeClr val="tx1"/>
                          </a:solidFill>
                          <a:latin typeface="Arial" panose="020B0604020202020204" pitchFamily="34" charset="0"/>
                          <a:ea typeface="+mn-ea"/>
                          <a:cs typeface="Arial" panose="020B0604020202020204" pitchFamily="34" charset="0"/>
                        </a:rPr>
                        <a:t>97 (50.5)</a:t>
                      </a:r>
                    </a:p>
                  </a:txBody>
                  <a:tcPr marL="0" marR="0" marT="36000" marB="36000" anchor="ctr">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0" kern="1200">
                          <a:solidFill>
                            <a:schemeClr val="tx1"/>
                          </a:solidFill>
                          <a:latin typeface="Arial" panose="020B0604020202020204" pitchFamily="34" charset="0"/>
                          <a:ea typeface="+mn-ea"/>
                          <a:cs typeface="Arial" panose="020B0604020202020204" pitchFamily="34" charset="0"/>
                        </a:rPr>
                        <a:t>109 (59.2)</a:t>
                      </a:r>
                    </a:p>
                  </a:txBody>
                  <a:tcPr marL="0" marR="0" marT="36000" marB="36000" anchor="ctr">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5731274"/>
                  </a:ext>
                </a:extLst>
              </a:tr>
              <a:tr h="0">
                <a:tc>
                  <a:txBody>
                    <a:bodyPr/>
                    <a:lstStyle/>
                    <a:p>
                      <a:pPr>
                        <a:lnSpc>
                          <a:spcPct val="100000"/>
                        </a:lnSpc>
                        <a:spcBef>
                          <a:spcPts val="0"/>
                        </a:spcBef>
                        <a:spcAft>
                          <a:spcPts val="0"/>
                        </a:spcAft>
                      </a:pPr>
                      <a:r>
                        <a:rPr lang="en-GB" sz="600" b="1" kern="1200">
                          <a:solidFill>
                            <a:schemeClr val="tx1"/>
                          </a:solidFill>
                          <a:latin typeface="Arial" panose="020B0604020202020204" pitchFamily="34" charset="0"/>
                          <a:ea typeface="+mn-ea"/>
                          <a:cs typeface="Arial" panose="020B0604020202020204" pitchFamily="34" charset="0"/>
                        </a:rPr>
                        <a:t>Median (95% CI)</a:t>
                      </a:r>
                      <a:r>
                        <a:rPr lang="en-GB" sz="600" b="0" kern="1200">
                          <a:solidFill>
                            <a:schemeClr val="tx1"/>
                          </a:solidFill>
                          <a:latin typeface="Arial" panose="020B0604020202020204" pitchFamily="34" charset="0"/>
                          <a:ea typeface="+mn-ea"/>
                          <a:cs typeface="Arial" panose="020B0604020202020204" pitchFamily="34" charset="0"/>
                        </a:rPr>
                        <a:t>, months</a:t>
                      </a:r>
                    </a:p>
                  </a:txBody>
                  <a:tcPr marL="24000" marR="0" marT="36000" marB="360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0" kern="1200">
                          <a:solidFill>
                            <a:schemeClr val="tx1"/>
                          </a:solidFill>
                          <a:latin typeface="Arial" panose="020B0604020202020204" pitchFamily="34" charset="0"/>
                          <a:ea typeface="+mn-ea"/>
                          <a:cs typeface="Arial" panose="020B0604020202020204" pitchFamily="34" charset="0"/>
                        </a:rPr>
                        <a:t>34.0 (28.6-NE)</a:t>
                      </a:r>
                    </a:p>
                  </a:txBody>
                  <a:tcPr marL="0" marR="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kern="1200">
                          <a:solidFill>
                            <a:schemeClr val="tx1"/>
                          </a:solidFill>
                          <a:latin typeface="Arial" panose="020B0604020202020204" pitchFamily="34" charset="0"/>
                          <a:ea typeface="+mn-ea"/>
                          <a:cs typeface="Arial" panose="020B0604020202020204" pitchFamily="34" charset="0"/>
                        </a:rPr>
                        <a:t>27 </a:t>
                      </a:r>
                      <a:r>
                        <a:rPr lang="en-GB" sz="600" b="0" kern="1200">
                          <a:solidFill>
                            <a:schemeClr val="tx1"/>
                          </a:solidFill>
                          <a:latin typeface="Arial" panose="020B0604020202020204" pitchFamily="34" charset="0"/>
                          <a:ea typeface="+mn-ea"/>
                          <a:cs typeface="Arial" panose="020B0604020202020204" pitchFamily="34" charset="0"/>
                        </a:rPr>
                        <a:t>(21.5-35.6)</a:t>
                      </a:r>
                    </a:p>
                  </a:txBody>
                  <a:tcPr marL="0" marR="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63771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kern="1200">
                          <a:solidFill>
                            <a:schemeClr val="tx1"/>
                          </a:solidFill>
                          <a:latin typeface="Arial" panose="020B0604020202020204" pitchFamily="34" charset="0"/>
                          <a:ea typeface="+mn-ea"/>
                          <a:cs typeface="Arial" panose="020B0604020202020204" pitchFamily="34" charset="0"/>
                        </a:rPr>
                        <a:t>HR (95% CI)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1" kern="1200" baseline="0">
                          <a:solidFill>
                            <a:schemeClr val="tx1"/>
                          </a:solidFill>
                          <a:latin typeface="Arial" panose="020B0604020202020204" pitchFamily="34" charset="0"/>
                          <a:ea typeface="+mn-ea"/>
                          <a:cs typeface="Arial" panose="020B0604020202020204" pitchFamily="34" charset="0"/>
                        </a:rPr>
                        <a:t>P</a:t>
                      </a:r>
                      <a:r>
                        <a:rPr lang="en-GB" sz="600" b="0" kern="1200" baseline="0">
                          <a:solidFill>
                            <a:schemeClr val="tx1"/>
                          </a:solidFill>
                          <a:latin typeface="Arial" panose="020B0604020202020204" pitchFamily="34" charset="0"/>
                          <a:ea typeface="+mn-ea"/>
                          <a:cs typeface="Arial" panose="020B0604020202020204" pitchFamily="34" charset="0"/>
                        </a:rPr>
                        <a:t> value</a:t>
                      </a:r>
                    </a:p>
                  </a:txBody>
                  <a:tcPr marL="24000" marR="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gridSpan="2">
                  <a:txBody>
                    <a:bodyPr/>
                    <a:lstStyle/>
                    <a:p>
                      <a:pPr algn="ctr">
                        <a:lnSpc>
                          <a:spcPct val="100000"/>
                        </a:lnSpc>
                        <a:spcBef>
                          <a:spcPts val="0"/>
                        </a:spcBef>
                        <a:spcAft>
                          <a:spcPts val="0"/>
                        </a:spcAft>
                      </a:pPr>
                      <a:r>
                        <a:rPr lang="en-GB" sz="600" b="1" kern="1200">
                          <a:solidFill>
                            <a:schemeClr val="tx1"/>
                          </a:solidFill>
                          <a:latin typeface="Arial" panose="020B0604020202020204" pitchFamily="34" charset="0"/>
                          <a:ea typeface="+mn-ea"/>
                          <a:cs typeface="Arial" panose="020B0604020202020204" pitchFamily="34" charset="0"/>
                        </a:rPr>
                        <a:t>0.79 (0.60-1.04),</a:t>
                      </a:r>
                    </a:p>
                    <a:p>
                      <a:pPr algn="ctr">
                        <a:lnSpc>
                          <a:spcPct val="100000"/>
                        </a:lnSpc>
                        <a:spcBef>
                          <a:spcPts val="0"/>
                        </a:spcBef>
                        <a:spcAft>
                          <a:spcPts val="0"/>
                        </a:spcAft>
                      </a:pPr>
                      <a:r>
                        <a:rPr lang="en-GB" sz="600" b="0" i="1" kern="1200">
                          <a:solidFill>
                            <a:schemeClr val="tx1"/>
                          </a:solidFill>
                          <a:latin typeface="Arial" panose="020B0604020202020204" pitchFamily="34" charset="0"/>
                          <a:ea typeface="+mn-ea"/>
                          <a:cs typeface="Arial" panose="020B0604020202020204" pitchFamily="34" charset="0"/>
                        </a:rPr>
                        <a:t>P</a:t>
                      </a:r>
                      <a:r>
                        <a:rPr lang="en-GB" sz="600" b="0" i="0" kern="1200">
                          <a:solidFill>
                            <a:schemeClr val="tx1"/>
                          </a:solidFill>
                          <a:latin typeface="Arial" panose="020B0604020202020204" pitchFamily="34" charset="0"/>
                          <a:ea typeface="+mn-ea"/>
                          <a:cs typeface="Arial" panose="020B0604020202020204" pitchFamily="34" charset="0"/>
                        </a:rPr>
                        <a:t>=0.0493</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a:lnSpc>
                          <a:spcPct val="100000"/>
                        </a:lnSpc>
                      </a:pPr>
                      <a:endParaRPr lang="en-GB" sz="400" b="1" kern="120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0707465"/>
                  </a:ext>
                </a:extLst>
              </a:tr>
            </a:tbl>
          </a:graphicData>
        </a:graphic>
      </p:graphicFrame>
      <p:sp>
        <p:nvSpPr>
          <p:cNvPr id="22" name="TextBox 21">
            <a:extLst>
              <a:ext uri="{FF2B5EF4-FFF2-40B4-BE49-F238E27FC236}">
                <a16:creationId xmlns:a16="http://schemas.microsoft.com/office/drawing/2014/main" id="{51AF36B0-B473-2EDD-AB16-0BC445163FB3}"/>
              </a:ext>
            </a:extLst>
          </p:cNvPr>
          <p:cNvSpPr txBox="1"/>
          <p:nvPr/>
        </p:nvSpPr>
        <p:spPr>
          <a:xfrm>
            <a:off x="361620" y="6087499"/>
            <a:ext cx="542129" cy="374461"/>
          </a:xfrm>
          <a:prstGeom prst="rect">
            <a:avLst/>
          </a:prstGeom>
          <a:solidFill>
            <a:schemeClr val="bg1"/>
          </a:solidFill>
        </p:spPr>
        <p:txBody>
          <a:bodyPr wrap="square" lIns="36000" rIns="36000" rtlCol="0">
            <a:spAutoFit/>
          </a:bodyPr>
          <a:lstStyle/>
          <a:p>
            <a:pPr marL="0" marR="0" lvl="0" indent="0" algn="r" defTabSz="457200" rtl="0" eaLnBrk="1" fontAlgn="auto" latinLnBrk="0" hangingPunct="1">
              <a:lnSpc>
                <a:spcPct val="100000"/>
              </a:lnSpc>
              <a:spcBef>
                <a:spcPts val="0"/>
              </a:spcBef>
              <a:spcAft>
                <a:spcPts val="200"/>
              </a:spcAft>
              <a:buClrTx/>
              <a:buSzTx/>
              <a:buFontTx/>
              <a:buNone/>
              <a:tabLst/>
              <a:defRPr/>
            </a:pPr>
            <a:r>
              <a:rPr kumimoji="0" lang="en-GB" sz="50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No. at risk</a:t>
            </a:r>
          </a:p>
          <a:p>
            <a:pPr marL="0" marR="0" lvl="0" indent="0" algn="r" defTabSz="457200" rtl="0" eaLnBrk="1" fontAlgn="auto" latinLnBrk="0" hangingPunct="1">
              <a:lnSpc>
                <a:spcPct val="100000"/>
              </a:lnSpc>
              <a:spcBef>
                <a:spcPts val="0"/>
              </a:spcBef>
              <a:spcAft>
                <a:spcPts val="200"/>
              </a:spcAft>
              <a:buClrTx/>
              <a:buSzTx/>
              <a:buFontTx/>
              <a:buNone/>
              <a:tabLst/>
              <a:defRPr/>
            </a:pPr>
            <a:r>
              <a:rPr kumimoji="0" lang="en-GB" sz="500" b="1" i="0" u="none" strike="noStrike" kern="1200" cap="none" spc="0" normalizeH="0" baseline="0" noProof="0">
                <a:ln/>
                <a:solidFill>
                  <a:srgbClr val="EFAC00"/>
                </a:solidFill>
                <a:effectLst/>
                <a:uLnTx/>
                <a:uFillTx/>
                <a:latin typeface="Arial" panose="020B0604020202020204" pitchFamily="34" charset="0"/>
                <a:ea typeface="+mn-ea"/>
                <a:cs typeface="Arial" panose="020B0604020202020204" pitchFamily="34" charset="0"/>
                <a:sym typeface="Arial"/>
                <a:rtl val="0"/>
              </a:rPr>
              <a:t>Pembro + CP</a:t>
            </a:r>
          </a:p>
          <a:p>
            <a:pPr marL="0" marR="0" lvl="0" indent="0" algn="r" defTabSz="457200" rtl="0" eaLnBrk="1" fontAlgn="auto" latinLnBrk="0" hangingPunct="1">
              <a:lnSpc>
                <a:spcPct val="100000"/>
              </a:lnSpc>
              <a:spcBef>
                <a:spcPts val="0"/>
              </a:spcBef>
              <a:spcAft>
                <a:spcPts val="200"/>
              </a:spcAft>
              <a:buClrTx/>
              <a:buSzTx/>
              <a:buFontTx/>
              <a:buNone/>
              <a:tabLst/>
              <a:defRPr/>
            </a:pPr>
            <a:r>
              <a:rPr kumimoji="0" lang="en-GB" sz="500" b="1" i="0" u="none" strike="noStrike" kern="1200" cap="none" spc="0" normalizeH="0" baseline="0" noProof="0">
                <a:ln/>
                <a:solidFill>
                  <a:srgbClr val="6D6E70"/>
                </a:solidFill>
                <a:effectLst/>
                <a:uLnTx/>
                <a:uFillTx/>
                <a:latin typeface="Arial" panose="020B0604020202020204" pitchFamily="34" charset="0"/>
                <a:ea typeface="+mn-ea"/>
                <a:cs typeface="Arial" panose="020B0604020202020204" pitchFamily="34" charset="0"/>
                <a:sym typeface="Arial"/>
                <a:rtl val="0"/>
              </a:rPr>
              <a:t>Placebo + CP</a:t>
            </a:r>
          </a:p>
        </p:txBody>
      </p:sp>
      <p:sp>
        <p:nvSpPr>
          <p:cNvPr id="10" name="TextBox 9">
            <a:extLst>
              <a:ext uri="{FF2B5EF4-FFF2-40B4-BE49-F238E27FC236}">
                <a16:creationId xmlns:a16="http://schemas.microsoft.com/office/drawing/2014/main" id="{85F5B428-A15C-9DBE-A4BD-9D2FE922A5B7}"/>
              </a:ext>
            </a:extLst>
          </p:cNvPr>
          <p:cNvSpPr txBox="1"/>
          <p:nvPr/>
        </p:nvSpPr>
        <p:spPr>
          <a:xfrm>
            <a:off x="4103309" y="5025711"/>
            <a:ext cx="65358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Placebo + CP</a:t>
            </a:r>
          </a:p>
        </p:txBody>
      </p:sp>
      <p:sp>
        <p:nvSpPr>
          <p:cNvPr id="18" name="TextBox 17">
            <a:extLst>
              <a:ext uri="{FF2B5EF4-FFF2-40B4-BE49-F238E27FC236}">
                <a16:creationId xmlns:a16="http://schemas.microsoft.com/office/drawing/2014/main" id="{DF0413AF-42EF-7B3E-BC7D-E971D92969B9}"/>
              </a:ext>
            </a:extLst>
          </p:cNvPr>
          <p:cNvSpPr txBox="1"/>
          <p:nvPr/>
        </p:nvSpPr>
        <p:spPr>
          <a:xfrm>
            <a:off x="3978295" y="5280891"/>
            <a:ext cx="65358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err="1">
                <a:ln>
                  <a:noFill/>
                </a:ln>
                <a:solidFill>
                  <a:srgbClr val="EFAC00"/>
                </a:solidFill>
                <a:effectLst/>
                <a:uLnTx/>
                <a:uFillTx/>
                <a:latin typeface="Arial" panose="020B0604020202020204" pitchFamily="34" charset="0"/>
                <a:ea typeface="+mn-ea"/>
                <a:cs typeface="Arial" panose="020B0604020202020204" pitchFamily="34" charset="0"/>
              </a:rPr>
              <a:t>Pembro</a:t>
            </a:r>
            <a:r>
              <a:rPr kumimoji="0" lang="en-GB" sz="800" b="1" i="0" u="none" strike="noStrike" kern="1200" cap="none" spc="0" normalizeH="0" baseline="0" noProof="0">
                <a:ln>
                  <a:noFill/>
                </a:ln>
                <a:solidFill>
                  <a:srgbClr val="EFAC00"/>
                </a:solidFill>
                <a:effectLst/>
                <a:uLnTx/>
                <a:uFillTx/>
                <a:latin typeface="Arial" panose="020B0604020202020204" pitchFamily="34" charset="0"/>
                <a:ea typeface="+mn-ea"/>
                <a:cs typeface="Arial" panose="020B0604020202020204" pitchFamily="34" charset="0"/>
              </a:rPr>
              <a:t> + CP</a:t>
            </a:r>
          </a:p>
        </p:txBody>
      </p:sp>
      <p:graphicFrame>
        <p:nvGraphicFramePr>
          <p:cNvPr id="27" name="Table 31">
            <a:extLst>
              <a:ext uri="{FF2B5EF4-FFF2-40B4-BE49-F238E27FC236}">
                <a16:creationId xmlns:a16="http://schemas.microsoft.com/office/drawing/2014/main" id="{738EA384-0BE5-C723-59EC-E6AD026B8E10}"/>
              </a:ext>
            </a:extLst>
          </p:cNvPr>
          <p:cNvGraphicFramePr>
            <a:graphicFrameLocks noGrp="1"/>
          </p:cNvGraphicFramePr>
          <p:nvPr/>
        </p:nvGraphicFramePr>
        <p:xfrm>
          <a:off x="9176674" y="2446326"/>
          <a:ext cx="538817" cy="384048"/>
        </p:xfrm>
        <a:graphic>
          <a:graphicData uri="http://schemas.openxmlformats.org/drawingml/2006/table">
            <a:tbl>
              <a:tblPr firstRow="1" bandRow="1">
                <a:tableStyleId>{5940675A-B579-460E-94D1-54222C63F5DA}</a:tableStyleId>
              </a:tblPr>
              <a:tblGrid>
                <a:gridCol w="538817">
                  <a:extLst>
                    <a:ext uri="{9D8B030D-6E8A-4147-A177-3AD203B41FA5}">
                      <a16:colId xmlns:a16="http://schemas.microsoft.com/office/drawing/2014/main" val="3985297080"/>
                    </a:ext>
                  </a:extLst>
                </a:gridCol>
              </a:tblGrid>
              <a:tr h="0">
                <a:tc>
                  <a:txBody>
                    <a:bodyPr/>
                    <a:lstStyle/>
                    <a:p>
                      <a:pPr algn="r">
                        <a:lnSpc>
                          <a:spcPct val="90000"/>
                        </a:lnSpc>
                      </a:pPr>
                      <a:r>
                        <a:rPr lang="en-GB" sz="700" b="1">
                          <a:latin typeface="Arial" panose="020B0604020202020204" pitchFamily="34" charset="0"/>
                          <a:cs typeface="Arial" panose="020B0604020202020204" pitchFamily="34" charset="0"/>
                        </a:rPr>
                        <a:t>36 months</a:t>
                      </a:r>
                    </a:p>
                    <a:p>
                      <a:pPr algn="r">
                        <a:lnSpc>
                          <a:spcPct val="90000"/>
                        </a:lnSpc>
                      </a:pPr>
                      <a:r>
                        <a:rPr lang="en-GB" sz="700" b="1">
                          <a:solidFill>
                            <a:schemeClr val="accent3"/>
                          </a:solidFill>
                          <a:latin typeface="Arial" panose="020B0604020202020204" pitchFamily="34" charset="0"/>
                          <a:cs typeface="Arial" panose="020B0604020202020204" pitchFamily="34" charset="0"/>
                        </a:rPr>
                        <a:t>48.6%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2678324"/>
                  </a:ext>
                </a:extLst>
              </a:tr>
              <a:tr h="0">
                <a:tc>
                  <a:txBody>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700" b="1"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sym typeface="Arial"/>
                        </a:rPr>
                        <a:t>41.9%</a:t>
                      </a:r>
                      <a:endParaRPr lang="en-GB" sz="700">
                        <a:solidFill>
                          <a:schemeClr val="bg1">
                            <a:lumMod val="50000"/>
                          </a:schemeClr>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6632852"/>
                  </a:ext>
                </a:extLst>
              </a:tr>
              <a:tr h="0">
                <a:tc>
                  <a:txBody>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endParaRPr lang="en-GB" sz="700">
                        <a:solidFill>
                          <a:srgbClr val="7F7F7F"/>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9884318"/>
                  </a:ext>
                </a:extLst>
              </a:tr>
            </a:tbl>
          </a:graphicData>
        </a:graphic>
      </p:graphicFrame>
      <p:sp>
        <p:nvSpPr>
          <p:cNvPr id="28" name="Rectangle 27">
            <a:extLst>
              <a:ext uri="{FF2B5EF4-FFF2-40B4-BE49-F238E27FC236}">
                <a16:creationId xmlns:a16="http://schemas.microsoft.com/office/drawing/2014/main" id="{FA8421BA-5D79-582B-2D01-1CEA7CD390BF}"/>
              </a:ext>
            </a:extLst>
          </p:cNvPr>
          <p:cNvSpPr/>
          <p:nvPr/>
        </p:nvSpPr>
        <p:spPr>
          <a:xfrm>
            <a:off x="8754949" y="1746813"/>
            <a:ext cx="305339" cy="1082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F2B8E32C-6647-7C78-8005-0EBD9D7EB42A}"/>
              </a:ext>
            </a:extLst>
          </p:cNvPr>
          <p:cNvSpPr/>
          <p:nvPr/>
        </p:nvSpPr>
        <p:spPr>
          <a:xfrm>
            <a:off x="8788507" y="2180245"/>
            <a:ext cx="305339" cy="131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0D0C063D-88BE-3405-B629-6075167D0E3F}"/>
              </a:ext>
            </a:extLst>
          </p:cNvPr>
          <p:cNvSpPr/>
          <p:nvPr/>
        </p:nvSpPr>
        <p:spPr>
          <a:xfrm>
            <a:off x="9820121" y="2435778"/>
            <a:ext cx="322372" cy="140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8B1C1013-4697-4EB9-6750-4C3B26883A2D}"/>
              </a:ext>
            </a:extLst>
          </p:cNvPr>
          <p:cNvSpPr/>
          <p:nvPr/>
        </p:nvSpPr>
        <p:spPr>
          <a:xfrm>
            <a:off x="9841141" y="2000173"/>
            <a:ext cx="308415" cy="149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8A9EA87-47AF-2220-566C-AF93578A35AF}"/>
              </a:ext>
            </a:extLst>
          </p:cNvPr>
          <p:cNvSpPr txBox="1"/>
          <p:nvPr/>
        </p:nvSpPr>
        <p:spPr>
          <a:xfrm>
            <a:off x="1229020" y="5928266"/>
            <a:ext cx="2970977"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Time since randomisation, months</a:t>
            </a:r>
          </a:p>
        </p:txBody>
      </p:sp>
      <p:sp>
        <p:nvSpPr>
          <p:cNvPr id="40" name="TextBox 39">
            <a:extLst>
              <a:ext uri="{FF2B5EF4-FFF2-40B4-BE49-F238E27FC236}">
                <a16:creationId xmlns:a16="http://schemas.microsoft.com/office/drawing/2014/main" id="{E01B5BE1-D0CA-EBEC-84B8-E690BDCB2C2C}"/>
              </a:ext>
            </a:extLst>
          </p:cNvPr>
          <p:cNvSpPr txBox="1"/>
          <p:nvPr/>
        </p:nvSpPr>
        <p:spPr>
          <a:xfrm rot="16200000">
            <a:off x="5204733" y="2034198"/>
            <a:ext cx="199891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rtl val="0"/>
              </a:rPr>
              <a:t>Probability of survival (%)</a:t>
            </a:r>
            <a:endParaRPr kumimoji="0" lang="en-GB" sz="800" b="1"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Arial"/>
              <a:rtl val="0"/>
            </a:endParaRPr>
          </a:p>
        </p:txBody>
      </p:sp>
      <p:sp>
        <p:nvSpPr>
          <p:cNvPr id="42" name="Rectangle 41">
            <a:extLst>
              <a:ext uri="{FF2B5EF4-FFF2-40B4-BE49-F238E27FC236}">
                <a16:creationId xmlns:a16="http://schemas.microsoft.com/office/drawing/2014/main" id="{BBFB87FA-8B46-F305-7B70-734931724933}"/>
              </a:ext>
            </a:extLst>
          </p:cNvPr>
          <p:cNvSpPr/>
          <p:nvPr/>
        </p:nvSpPr>
        <p:spPr>
          <a:xfrm>
            <a:off x="8554880" y="2776115"/>
            <a:ext cx="378985" cy="156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1D2051DE-AC10-F973-76C8-9CBF2A64ADDA}"/>
              </a:ext>
            </a:extLst>
          </p:cNvPr>
          <p:cNvGrpSpPr/>
          <p:nvPr/>
        </p:nvGrpSpPr>
        <p:grpSpPr>
          <a:xfrm>
            <a:off x="6557540" y="1277867"/>
            <a:ext cx="45719" cy="1668856"/>
            <a:chOff x="834416" y="1655718"/>
            <a:chExt cx="36546" cy="1708225"/>
          </a:xfrm>
        </p:grpSpPr>
        <p:sp>
          <p:nvSpPr>
            <p:cNvPr id="56" name="Freeform: Shape 55">
              <a:extLst>
                <a:ext uri="{FF2B5EF4-FFF2-40B4-BE49-F238E27FC236}">
                  <a16:creationId xmlns:a16="http://schemas.microsoft.com/office/drawing/2014/main" id="{8A1337A8-EA73-E847-3B1B-3737B00F4CDF}"/>
                </a:ext>
              </a:extLst>
            </p:cNvPr>
            <p:cNvSpPr/>
            <p:nvPr/>
          </p:nvSpPr>
          <p:spPr>
            <a:xfrm>
              <a:off x="834416" y="1655718"/>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Freeform: Shape 56">
              <a:extLst>
                <a:ext uri="{FF2B5EF4-FFF2-40B4-BE49-F238E27FC236}">
                  <a16:creationId xmlns:a16="http://schemas.microsoft.com/office/drawing/2014/main" id="{17D9E519-6F28-CC40-DDE1-006DF4AD216D}"/>
                </a:ext>
              </a:extLst>
            </p:cNvPr>
            <p:cNvSpPr/>
            <p:nvPr/>
          </p:nvSpPr>
          <p:spPr>
            <a:xfrm>
              <a:off x="834416" y="1994974"/>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Freeform: Shape 57">
              <a:extLst>
                <a:ext uri="{FF2B5EF4-FFF2-40B4-BE49-F238E27FC236}">
                  <a16:creationId xmlns:a16="http://schemas.microsoft.com/office/drawing/2014/main" id="{739A60B9-FBB1-324C-6C98-B7FBE86CDECB}"/>
                </a:ext>
              </a:extLst>
            </p:cNvPr>
            <p:cNvSpPr/>
            <p:nvPr/>
          </p:nvSpPr>
          <p:spPr>
            <a:xfrm>
              <a:off x="834416" y="2334230"/>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Freeform: Shape 58">
              <a:extLst>
                <a:ext uri="{FF2B5EF4-FFF2-40B4-BE49-F238E27FC236}">
                  <a16:creationId xmlns:a16="http://schemas.microsoft.com/office/drawing/2014/main" id="{3E973162-295D-DAAA-01D7-CCA3DD2F9BDC}"/>
                </a:ext>
              </a:extLst>
            </p:cNvPr>
            <p:cNvSpPr/>
            <p:nvPr/>
          </p:nvSpPr>
          <p:spPr>
            <a:xfrm>
              <a:off x="834416" y="3012742"/>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BB1DED8B-B4E0-2043-28B6-5AAB1897D688}"/>
                </a:ext>
              </a:extLst>
            </p:cNvPr>
            <p:cNvSpPr/>
            <p:nvPr/>
          </p:nvSpPr>
          <p:spPr>
            <a:xfrm>
              <a:off x="834416" y="3351994"/>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042CF0C5-52E2-0DAD-97B7-855C32353B66}"/>
                </a:ext>
              </a:extLst>
            </p:cNvPr>
            <p:cNvSpPr/>
            <p:nvPr/>
          </p:nvSpPr>
          <p:spPr>
            <a:xfrm>
              <a:off x="834416" y="2673486"/>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D3268871-FCD7-8D76-008F-532622FA87CD}"/>
                </a:ext>
              </a:extLst>
            </p:cNvPr>
            <p:cNvSpPr/>
            <p:nvPr/>
          </p:nvSpPr>
          <p:spPr>
            <a:xfrm>
              <a:off x="834416" y="1825346"/>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Freeform: Shape 62">
              <a:extLst>
                <a:ext uri="{FF2B5EF4-FFF2-40B4-BE49-F238E27FC236}">
                  <a16:creationId xmlns:a16="http://schemas.microsoft.com/office/drawing/2014/main" id="{692B744E-EBD0-C548-1D86-37247EFABF6E}"/>
                </a:ext>
              </a:extLst>
            </p:cNvPr>
            <p:cNvSpPr/>
            <p:nvPr/>
          </p:nvSpPr>
          <p:spPr>
            <a:xfrm>
              <a:off x="834416" y="2164602"/>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9" name="Freeform: Shape 2038">
              <a:extLst>
                <a:ext uri="{FF2B5EF4-FFF2-40B4-BE49-F238E27FC236}">
                  <a16:creationId xmlns:a16="http://schemas.microsoft.com/office/drawing/2014/main" id="{F8A0555C-43DD-88A3-C3F9-66BEAE8D4D28}"/>
                </a:ext>
              </a:extLst>
            </p:cNvPr>
            <p:cNvSpPr/>
            <p:nvPr/>
          </p:nvSpPr>
          <p:spPr>
            <a:xfrm>
              <a:off x="834416" y="2503858"/>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0" name="Freeform: Shape 2039">
              <a:extLst>
                <a:ext uri="{FF2B5EF4-FFF2-40B4-BE49-F238E27FC236}">
                  <a16:creationId xmlns:a16="http://schemas.microsoft.com/office/drawing/2014/main" id="{20699718-FF61-1052-D44F-6602ED74212E}"/>
                </a:ext>
              </a:extLst>
            </p:cNvPr>
            <p:cNvSpPr/>
            <p:nvPr/>
          </p:nvSpPr>
          <p:spPr>
            <a:xfrm>
              <a:off x="834416" y="2843114"/>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1" name="Freeform: Shape 2040">
              <a:extLst>
                <a:ext uri="{FF2B5EF4-FFF2-40B4-BE49-F238E27FC236}">
                  <a16:creationId xmlns:a16="http://schemas.microsoft.com/office/drawing/2014/main" id="{57DBB6ED-EA96-9807-80C1-2827BC2DF915}"/>
                </a:ext>
              </a:extLst>
            </p:cNvPr>
            <p:cNvSpPr/>
            <p:nvPr/>
          </p:nvSpPr>
          <p:spPr>
            <a:xfrm>
              <a:off x="834416" y="3182370"/>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3" name="Group 42">
            <a:extLst>
              <a:ext uri="{FF2B5EF4-FFF2-40B4-BE49-F238E27FC236}">
                <a16:creationId xmlns:a16="http://schemas.microsoft.com/office/drawing/2014/main" id="{95D7843B-AFCB-AF3A-EBD8-4C1F80178E56}"/>
              </a:ext>
            </a:extLst>
          </p:cNvPr>
          <p:cNvGrpSpPr/>
          <p:nvPr/>
        </p:nvGrpSpPr>
        <p:grpSpPr>
          <a:xfrm>
            <a:off x="6065162" y="1178252"/>
            <a:ext cx="531810" cy="1856861"/>
            <a:chOff x="385619" y="1516791"/>
            <a:chExt cx="487643" cy="1900665"/>
          </a:xfrm>
        </p:grpSpPr>
        <p:sp>
          <p:nvSpPr>
            <p:cNvPr id="44" name="TextBox 43">
              <a:extLst>
                <a:ext uri="{FF2B5EF4-FFF2-40B4-BE49-F238E27FC236}">
                  <a16:creationId xmlns:a16="http://schemas.microsoft.com/office/drawing/2014/main" id="{DD1BC3FC-962E-72F0-A6BD-47F5B0A46860}"/>
                </a:ext>
              </a:extLst>
            </p:cNvPr>
            <p:cNvSpPr txBox="1"/>
            <p:nvPr/>
          </p:nvSpPr>
          <p:spPr>
            <a:xfrm>
              <a:off x="570492" y="3212682"/>
              <a:ext cx="302770" cy="2047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0</a:t>
              </a:r>
            </a:p>
          </p:txBody>
        </p:sp>
        <p:sp>
          <p:nvSpPr>
            <p:cNvPr id="45" name="TextBox 44">
              <a:extLst>
                <a:ext uri="{FF2B5EF4-FFF2-40B4-BE49-F238E27FC236}">
                  <a16:creationId xmlns:a16="http://schemas.microsoft.com/office/drawing/2014/main" id="{25C289CD-5EC5-47C6-E003-5C92DCD95958}"/>
                </a:ext>
              </a:extLst>
            </p:cNvPr>
            <p:cNvSpPr txBox="1"/>
            <p:nvPr/>
          </p:nvSpPr>
          <p:spPr>
            <a:xfrm>
              <a:off x="506293" y="2873503"/>
              <a:ext cx="366969" cy="2047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20</a:t>
              </a:r>
            </a:p>
          </p:txBody>
        </p:sp>
        <p:sp>
          <p:nvSpPr>
            <p:cNvPr id="46" name="TextBox 45">
              <a:extLst>
                <a:ext uri="{FF2B5EF4-FFF2-40B4-BE49-F238E27FC236}">
                  <a16:creationId xmlns:a16="http://schemas.microsoft.com/office/drawing/2014/main" id="{47AE8B5B-2998-48BD-6C25-99BB4EAC1D87}"/>
                </a:ext>
              </a:extLst>
            </p:cNvPr>
            <p:cNvSpPr txBox="1"/>
            <p:nvPr/>
          </p:nvSpPr>
          <p:spPr>
            <a:xfrm>
              <a:off x="506293" y="2534325"/>
              <a:ext cx="366969" cy="2047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40</a:t>
              </a:r>
            </a:p>
          </p:txBody>
        </p:sp>
        <p:sp>
          <p:nvSpPr>
            <p:cNvPr id="47" name="TextBox 46">
              <a:extLst>
                <a:ext uri="{FF2B5EF4-FFF2-40B4-BE49-F238E27FC236}">
                  <a16:creationId xmlns:a16="http://schemas.microsoft.com/office/drawing/2014/main" id="{99BA1193-222C-4CAC-ADA4-FB1BA06C4845}"/>
                </a:ext>
              </a:extLst>
            </p:cNvPr>
            <p:cNvSpPr txBox="1"/>
            <p:nvPr/>
          </p:nvSpPr>
          <p:spPr>
            <a:xfrm>
              <a:off x="484266" y="2195147"/>
              <a:ext cx="388996"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60</a:t>
              </a:r>
            </a:p>
          </p:txBody>
        </p:sp>
        <p:sp>
          <p:nvSpPr>
            <p:cNvPr id="48" name="TextBox 47">
              <a:extLst>
                <a:ext uri="{FF2B5EF4-FFF2-40B4-BE49-F238E27FC236}">
                  <a16:creationId xmlns:a16="http://schemas.microsoft.com/office/drawing/2014/main" id="{C7FFF247-C6FD-C457-1C07-05D7923D8CCC}"/>
                </a:ext>
              </a:extLst>
            </p:cNvPr>
            <p:cNvSpPr txBox="1"/>
            <p:nvPr/>
          </p:nvSpPr>
          <p:spPr>
            <a:xfrm>
              <a:off x="451213" y="1855969"/>
              <a:ext cx="422049"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80</a:t>
              </a:r>
            </a:p>
          </p:txBody>
        </p:sp>
        <p:sp>
          <p:nvSpPr>
            <p:cNvPr id="49" name="TextBox 48">
              <a:extLst>
                <a:ext uri="{FF2B5EF4-FFF2-40B4-BE49-F238E27FC236}">
                  <a16:creationId xmlns:a16="http://schemas.microsoft.com/office/drawing/2014/main" id="{3307948E-D396-5401-8F82-94F7A56A4DD7}"/>
                </a:ext>
              </a:extLst>
            </p:cNvPr>
            <p:cNvSpPr txBox="1"/>
            <p:nvPr/>
          </p:nvSpPr>
          <p:spPr>
            <a:xfrm>
              <a:off x="385619" y="1516791"/>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100</a:t>
              </a:r>
            </a:p>
          </p:txBody>
        </p:sp>
        <p:sp>
          <p:nvSpPr>
            <p:cNvPr id="50" name="TextBox 49">
              <a:extLst>
                <a:ext uri="{FF2B5EF4-FFF2-40B4-BE49-F238E27FC236}">
                  <a16:creationId xmlns:a16="http://schemas.microsoft.com/office/drawing/2014/main" id="{FC3FB7B6-A2EE-E02E-42A7-53A6DA8E9404}"/>
                </a:ext>
              </a:extLst>
            </p:cNvPr>
            <p:cNvSpPr txBox="1"/>
            <p:nvPr/>
          </p:nvSpPr>
          <p:spPr>
            <a:xfrm>
              <a:off x="385619" y="1686380"/>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90</a:t>
              </a:r>
            </a:p>
          </p:txBody>
        </p:sp>
        <p:sp>
          <p:nvSpPr>
            <p:cNvPr id="51" name="TextBox 50">
              <a:extLst>
                <a:ext uri="{FF2B5EF4-FFF2-40B4-BE49-F238E27FC236}">
                  <a16:creationId xmlns:a16="http://schemas.microsoft.com/office/drawing/2014/main" id="{77E5CB88-0A9A-0F25-6267-6D75CF63C60F}"/>
                </a:ext>
              </a:extLst>
            </p:cNvPr>
            <p:cNvSpPr txBox="1"/>
            <p:nvPr/>
          </p:nvSpPr>
          <p:spPr>
            <a:xfrm>
              <a:off x="385619" y="2025558"/>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70</a:t>
              </a:r>
            </a:p>
          </p:txBody>
        </p:sp>
        <p:sp>
          <p:nvSpPr>
            <p:cNvPr id="52" name="TextBox 51">
              <a:extLst>
                <a:ext uri="{FF2B5EF4-FFF2-40B4-BE49-F238E27FC236}">
                  <a16:creationId xmlns:a16="http://schemas.microsoft.com/office/drawing/2014/main" id="{E096EC15-A9DD-AD37-7DAC-F09F609216E8}"/>
                </a:ext>
              </a:extLst>
            </p:cNvPr>
            <p:cNvSpPr txBox="1"/>
            <p:nvPr/>
          </p:nvSpPr>
          <p:spPr>
            <a:xfrm>
              <a:off x="385619" y="2364736"/>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50</a:t>
              </a:r>
            </a:p>
          </p:txBody>
        </p:sp>
        <p:sp>
          <p:nvSpPr>
            <p:cNvPr id="53" name="TextBox 52">
              <a:extLst>
                <a:ext uri="{FF2B5EF4-FFF2-40B4-BE49-F238E27FC236}">
                  <a16:creationId xmlns:a16="http://schemas.microsoft.com/office/drawing/2014/main" id="{85AF0D83-B527-4B77-862D-D20B44C9C060}"/>
                </a:ext>
              </a:extLst>
            </p:cNvPr>
            <p:cNvSpPr txBox="1"/>
            <p:nvPr/>
          </p:nvSpPr>
          <p:spPr>
            <a:xfrm>
              <a:off x="385619" y="2703914"/>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30</a:t>
              </a:r>
            </a:p>
          </p:txBody>
        </p:sp>
        <p:sp>
          <p:nvSpPr>
            <p:cNvPr id="54" name="TextBox 53">
              <a:extLst>
                <a:ext uri="{FF2B5EF4-FFF2-40B4-BE49-F238E27FC236}">
                  <a16:creationId xmlns:a16="http://schemas.microsoft.com/office/drawing/2014/main" id="{01AE2194-6301-231F-3A87-9B31BF29AEA3}"/>
                </a:ext>
              </a:extLst>
            </p:cNvPr>
            <p:cNvSpPr txBox="1"/>
            <p:nvPr/>
          </p:nvSpPr>
          <p:spPr>
            <a:xfrm>
              <a:off x="385619" y="3043092"/>
              <a:ext cx="487643" cy="204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10</a:t>
              </a:r>
            </a:p>
          </p:txBody>
        </p:sp>
      </p:grpSp>
      <p:sp>
        <p:nvSpPr>
          <p:cNvPr id="2042" name="Freeform: Shape 2041">
            <a:extLst>
              <a:ext uri="{FF2B5EF4-FFF2-40B4-BE49-F238E27FC236}">
                <a16:creationId xmlns:a16="http://schemas.microsoft.com/office/drawing/2014/main" id="{7DAF5099-698B-B42D-AA55-5B2ACFB57BAF}"/>
              </a:ext>
            </a:extLst>
          </p:cNvPr>
          <p:cNvSpPr/>
          <p:nvPr/>
        </p:nvSpPr>
        <p:spPr>
          <a:xfrm>
            <a:off x="6607555" y="1280043"/>
            <a:ext cx="4249337" cy="1654860"/>
          </a:xfrm>
          <a:custGeom>
            <a:avLst/>
            <a:gdLst>
              <a:gd name="connsiteX0" fmla="*/ 0 w 5400435"/>
              <a:gd name="connsiteY0" fmla="*/ 0 h 1988292"/>
              <a:gd name="connsiteX1" fmla="*/ 0 w 5400435"/>
              <a:gd name="connsiteY1" fmla="*/ 1988292 h 1988292"/>
              <a:gd name="connsiteX2" fmla="*/ 5400435 w 5400435"/>
              <a:gd name="connsiteY2" fmla="*/ 1988292 h 1988292"/>
            </a:gdLst>
            <a:ahLst/>
            <a:cxnLst>
              <a:cxn ang="0">
                <a:pos x="connsiteX0" y="connsiteY0"/>
              </a:cxn>
              <a:cxn ang="0">
                <a:pos x="connsiteX1" y="connsiteY1"/>
              </a:cxn>
              <a:cxn ang="0">
                <a:pos x="connsiteX2" y="connsiteY2"/>
              </a:cxn>
            </a:cxnLst>
            <a:rect l="l" t="t" r="r" b="b"/>
            <a:pathLst>
              <a:path w="5400435" h="1988292">
                <a:moveTo>
                  <a:pt x="0" y="0"/>
                </a:moveTo>
                <a:lnTo>
                  <a:pt x="0" y="1988292"/>
                </a:lnTo>
                <a:lnTo>
                  <a:pt x="5400435" y="1988292"/>
                </a:lnTo>
              </a:path>
            </a:pathLst>
          </a:custGeom>
          <a:noFill/>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43" name="Group 2042">
            <a:extLst>
              <a:ext uri="{FF2B5EF4-FFF2-40B4-BE49-F238E27FC236}">
                <a16:creationId xmlns:a16="http://schemas.microsoft.com/office/drawing/2014/main" id="{26496A04-9673-A949-68A1-CEA5AA4388DF}"/>
              </a:ext>
            </a:extLst>
          </p:cNvPr>
          <p:cNvGrpSpPr/>
          <p:nvPr/>
        </p:nvGrpSpPr>
        <p:grpSpPr>
          <a:xfrm>
            <a:off x="6521480" y="2937213"/>
            <a:ext cx="3291939" cy="208628"/>
            <a:chOff x="6639529" y="3353992"/>
            <a:chExt cx="4993146" cy="213551"/>
          </a:xfrm>
        </p:grpSpPr>
        <p:sp>
          <p:nvSpPr>
            <p:cNvPr id="2044" name="TextBox 2043">
              <a:extLst>
                <a:ext uri="{FF2B5EF4-FFF2-40B4-BE49-F238E27FC236}">
                  <a16:creationId xmlns:a16="http://schemas.microsoft.com/office/drawing/2014/main" id="{C1DE7F58-A065-7654-FCF4-5D8DC3F919CE}"/>
                </a:ext>
              </a:extLst>
            </p:cNvPr>
            <p:cNvSpPr txBox="1"/>
            <p:nvPr/>
          </p:nvSpPr>
          <p:spPr>
            <a:xfrm>
              <a:off x="6639529" y="3378519"/>
              <a:ext cx="272575" cy="1420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0</a:t>
              </a:r>
            </a:p>
          </p:txBody>
        </p:sp>
        <p:sp>
          <p:nvSpPr>
            <p:cNvPr id="2045" name="Freeform: Shape 2044">
              <a:extLst>
                <a:ext uri="{FF2B5EF4-FFF2-40B4-BE49-F238E27FC236}">
                  <a16:creationId xmlns:a16="http://schemas.microsoft.com/office/drawing/2014/main" id="{CF8175A1-9500-0ABD-D4C5-7C5B8C5F99E5}"/>
                </a:ext>
              </a:extLst>
            </p:cNvPr>
            <p:cNvSpPr/>
            <p:nvPr/>
          </p:nvSpPr>
          <p:spPr>
            <a:xfrm>
              <a:off x="677533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6" name="Freeform: Shape 2045">
              <a:extLst>
                <a:ext uri="{FF2B5EF4-FFF2-40B4-BE49-F238E27FC236}">
                  <a16:creationId xmlns:a16="http://schemas.microsoft.com/office/drawing/2014/main" id="{A0E8ED6C-F341-25A8-C2CE-AE9DD86EA0BF}"/>
                </a:ext>
              </a:extLst>
            </p:cNvPr>
            <p:cNvSpPr/>
            <p:nvPr/>
          </p:nvSpPr>
          <p:spPr>
            <a:xfrm>
              <a:off x="7860171"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7" name="Freeform: Shape 2046">
              <a:extLst>
                <a:ext uri="{FF2B5EF4-FFF2-40B4-BE49-F238E27FC236}">
                  <a16:creationId xmlns:a16="http://schemas.microsoft.com/office/drawing/2014/main" id="{950EA17D-DDAE-B6CE-0AAA-E19C035DF7C6}"/>
                </a:ext>
              </a:extLst>
            </p:cNvPr>
            <p:cNvSpPr/>
            <p:nvPr/>
          </p:nvSpPr>
          <p:spPr>
            <a:xfrm>
              <a:off x="704654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4" name="Freeform: Shape 2623">
              <a:extLst>
                <a:ext uri="{FF2B5EF4-FFF2-40B4-BE49-F238E27FC236}">
                  <a16:creationId xmlns:a16="http://schemas.microsoft.com/office/drawing/2014/main" id="{73D784D1-900B-B84F-013D-66D546E5EDB8}"/>
                </a:ext>
              </a:extLst>
            </p:cNvPr>
            <p:cNvSpPr/>
            <p:nvPr/>
          </p:nvSpPr>
          <p:spPr>
            <a:xfrm>
              <a:off x="10029835"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5" name="Freeform: Shape 2624">
              <a:extLst>
                <a:ext uri="{FF2B5EF4-FFF2-40B4-BE49-F238E27FC236}">
                  <a16:creationId xmlns:a16="http://schemas.microsoft.com/office/drawing/2014/main" id="{13F3D5BD-3F02-E0B0-5C29-4A836ED733A5}"/>
                </a:ext>
              </a:extLst>
            </p:cNvPr>
            <p:cNvSpPr/>
            <p:nvPr/>
          </p:nvSpPr>
          <p:spPr>
            <a:xfrm>
              <a:off x="948741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6" name="Freeform: Shape 2625">
              <a:extLst>
                <a:ext uri="{FF2B5EF4-FFF2-40B4-BE49-F238E27FC236}">
                  <a16:creationId xmlns:a16="http://schemas.microsoft.com/office/drawing/2014/main" id="{5D7FAA3A-21F5-84C1-5ACD-506DEFBCE293}"/>
                </a:ext>
              </a:extLst>
            </p:cNvPr>
            <p:cNvSpPr/>
            <p:nvPr/>
          </p:nvSpPr>
          <p:spPr>
            <a:xfrm>
              <a:off x="10572251"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7" name="Freeform: Shape 2626">
              <a:extLst>
                <a:ext uri="{FF2B5EF4-FFF2-40B4-BE49-F238E27FC236}">
                  <a16:creationId xmlns:a16="http://schemas.microsoft.com/office/drawing/2014/main" id="{51F21500-553B-FC83-04DC-2BC8A98C5D66}"/>
                </a:ext>
              </a:extLst>
            </p:cNvPr>
            <p:cNvSpPr/>
            <p:nvPr/>
          </p:nvSpPr>
          <p:spPr>
            <a:xfrm>
              <a:off x="1084345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8" name="Freeform: Shape 2627">
              <a:extLst>
                <a:ext uri="{FF2B5EF4-FFF2-40B4-BE49-F238E27FC236}">
                  <a16:creationId xmlns:a16="http://schemas.microsoft.com/office/drawing/2014/main" id="{E93A54F5-020B-8400-7A35-22A30A196595}"/>
                </a:ext>
              </a:extLst>
            </p:cNvPr>
            <p:cNvSpPr/>
            <p:nvPr/>
          </p:nvSpPr>
          <p:spPr>
            <a:xfrm>
              <a:off x="1138588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9" name="TextBox 2628">
              <a:extLst>
                <a:ext uri="{FF2B5EF4-FFF2-40B4-BE49-F238E27FC236}">
                  <a16:creationId xmlns:a16="http://schemas.microsoft.com/office/drawing/2014/main" id="{F179FD5B-2F15-0D0B-DAEA-28C3F2231D34}"/>
                </a:ext>
              </a:extLst>
            </p:cNvPr>
            <p:cNvSpPr txBox="1"/>
            <p:nvPr/>
          </p:nvSpPr>
          <p:spPr>
            <a:xfrm>
              <a:off x="6908190" y="3378519"/>
              <a:ext cx="272575"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a:t>
              </a:r>
            </a:p>
          </p:txBody>
        </p:sp>
        <p:sp>
          <p:nvSpPr>
            <p:cNvPr id="2630" name="TextBox 2629">
              <a:extLst>
                <a:ext uri="{FF2B5EF4-FFF2-40B4-BE49-F238E27FC236}">
                  <a16:creationId xmlns:a16="http://schemas.microsoft.com/office/drawing/2014/main" id="{6A47086F-5654-58C5-BF5A-22EF00687851}"/>
                </a:ext>
              </a:extLst>
            </p:cNvPr>
            <p:cNvSpPr txBox="1"/>
            <p:nvPr/>
          </p:nvSpPr>
          <p:spPr>
            <a:xfrm>
              <a:off x="7180784" y="3378519"/>
              <a:ext cx="272575"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a:t>
              </a:r>
            </a:p>
          </p:txBody>
        </p:sp>
        <p:sp>
          <p:nvSpPr>
            <p:cNvPr id="2631" name="TextBox 2630">
              <a:extLst>
                <a:ext uri="{FF2B5EF4-FFF2-40B4-BE49-F238E27FC236}">
                  <a16:creationId xmlns:a16="http://schemas.microsoft.com/office/drawing/2014/main" id="{6BC43E5C-9584-01F5-88E9-AA2B4C9E1E6C}"/>
                </a:ext>
              </a:extLst>
            </p:cNvPr>
            <p:cNvSpPr txBox="1"/>
            <p:nvPr/>
          </p:nvSpPr>
          <p:spPr>
            <a:xfrm>
              <a:off x="7455055" y="3378519"/>
              <a:ext cx="272575"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6</a:t>
              </a:r>
            </a:p>
          </p:txBody>
        </p:sp>
        <p:sp>
          <p:nvSpPr>
            <p:cNvPr id="2632" name="TextBox 2631">
              <a:extLst>
                <a:ext uri="{FF2B5EF4-FFF2-40B4-BE49-F238E27FC236}">
                  <a16:creationId xmlns:a16="http://schemas.microsoft.com/office/drawing/2014/main" id="{AB7EE06E-8686-7A39-D103-6E8BD6382938}"/>
                </a:ext>
              </a:extLst>
            </p:cNvPr>
            <p:cNvSpPr txBox="1"/>
            <p:nvPr/>
          </p:nvSpPr>
          <p:spPr>
            <a:xfrm>
              <a:off x="7685265" y="3378519"/>
              <a:ext cx="358463" cy="1420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8</a:t>
              </a:r>
            </a:p>
          </p:txBody>
        </p:sp>
        <p:sp>
          <p:nvSpPr>
            <p:cNvPr id="2633" name="TextBox 2632">
              <a:extLst>
                <a:ext uri="{FF2B5EF4-FFF2-40B4-BE49-F238E27FC236}">
                  <a16:creationId xmlns:a16="http://schemas.microsoft.com/office/drawing/2014/main" id="{F9F88BCB-B011-E9EA-A860-3D519F931131}"/>
                </a:ext>
              </a:extLst>
            </p:cNvPr>
            <p:cNvSpPr txBox="1"/>
            <p:nvPr/>
          </p:nvSpPr>
          <p:spPr>
            <a:xfrm>
              <a:off x="8165646" y="3378519"/>
              <a:ext cx="482654" cy="1890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12</a:t>
              </a:r>
            </a:p>
          </p:txBody>
        </p:sp>
        <p:sp>
          <p:nvSpPr>
            <p:cNvPr id="2634" name="TextBox 2633">
              <a:extLst>
                <a:ext uri="{FF2B5EF4-FFF2-40B4-BE49-F238E27FC236}">
                  <a16:creationId xmlns:a16="http://schemas.microsoft.com/office/drawing/2014/main" id="{19DBE168-EF89-4F2C-A5C2-FEB057D981DB}"/>
                </a:ext>
              </a:extLst>
            </p:cNvPr>
            <p:cNvSpPr txBox="1"/>
            <p:nvPr/>
          </p:nvSpPr>
          <p:spPr>
            <a:xfrm>
              <a:off x="8427227" y="3378518"/>
              <a:ext cx="517361"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14</a:t>
              </a:r>
            </a:p>
          </p:txBody>
        </p:sp>
        <p:sp>
          <p:nvSpPr>
            <p:cNvPr id="2635" name="TextBox 2634">
              <a:extLst>
                <a:ext uri="{FF2B5EF4-FFF2-40B4-BE49-F238E27FC236}">
                  <a16:creationId xmlns:a16="http://schemas.microsoft.com/office/drawing/2014/main" id="{D05E7F62-A229-27FF-FD99-EE8A5BB15DEF}"/>
                </a:ext>
              </a:extLst>
            </p:cNvPr>
            <p:cNvSpPr txBox="1"/>
            <p:nvPr/>
          </p:nvSpPr>
          <p:spPr>
            <a:xfrm>
              <a:off x="8717700" y="3378519"/>
              <a:ext cx="443177"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16</a:t>
              </a:r>
            </a:p>
          </p:txBody>
        </p:sp>
        <p:sp>
          <p:nvSpPr>
            <p:cNvPr id="2636" name="TextBox 2635">
              <a:extLst>
                <a:ext uri="{FF2B5EF4-FFF2-40B4-BE49-F238E27FC236}">
                  <a16:creationId xmlns:a16="http://schemas.microsoft.com/office/drawing/2014/main" id="{1DE2EE5C-57C5-1528-8B3B-7B789C2EDD85}"/>
                </a:ext>
              </a:extLst>
            </p:cNvPr>
            <p:cNvSpPr txBox="1"/>
            <p:nvPr/>
          </p:nvSpPr>
          <p:spPr>
            <a:xfrm>
              <a:off x="9821815" y="3378519"/>
              <a:ext cx="425262"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24</a:t>
              </a:r>
            </a:p>
          </p:txBody>
        </p:sp>
        <p:sp>
          <p:nvSpPr>
            <p:cNvPr id="2637" name="TextBox 2636">
              <a:extLst>
                <a:ext uri="{FF2B5EF4-FFF2-40B4-BE49-F238E27FC236}">
                  <a16:creationId xmlns:a16="http://schemas.microsoft.com/office/drawing/2014/main" id="{7AF05854-9035-0682-D794-33DE0CFFA6DB}"/>
                </a:ext>
              </a:extLst>
            </p:cNvPr>
            <p:cNvSpPr txBox="1"/>
            <p:nvPr/>
          </p:nvSpPr>
          <p:spPr>
            <a:xfrm>
              <a:off x="8969649" y="3378519"/>
              <a:ext cx="484051"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18</a:t>
              </a:r>
            </a:p>
          </p:txBody>
        </p:sp>
        <p:sp>
          <p:nvSpPr>
            <p:cNvPr id="2638" name="TextBox 2637">
              <a:extLst>
                <a:ext uri="{FF2B5EF4-FFF2-40B4-BE49-F238E27FC236}">
                  <a16:creationId xmlns:a16="http://schemas.microsoft.com/office/drawing/2014/main" id="{4E5C64CC-3C37-70D5-5877-AB5B2B93D650}"/>
                </a:ext>
              </a:extLst>
            </p:cNvPr>
            <p:cNvSpPr txBox="1"/>
            <p:nvPr/>
          </p:nvSpPr>
          <p:spPr>
            <a:xfrm>
              <a:off x="9260125" y="3378519"/>
              <a:ext cx="435869"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20</a:t>
              </a:r>
            </a:p>
          </p:txBody>
        </p:sp>
        <p:sp>
          <p:nvSpPr>
            <p:cNvPr id="2639" name="TextBox 2638">
              <a:extLst>
                <a:ext uri="{FF2B5EF4-FFF2-40B4-BE49-F238E27FC236}">
                  <a16:creationId xmlns:a16="http://schemas.microsoft.com/office/drawing/2014/main" id="{C3F6B25A-7068-3AC2-8D90-B3FC599AC4CE}"/>
                </a:ext>
              </a:extLst>
            </p:cNvPr>
            <p:cNvSpPr txBox="1"/>
            <p:nvPr/>
          </p:nvSpPr>
          <p:spPr>
            <a:xfrm>
              <a:off x="9535390" y="3378518"/>
              <a:ext cx="441096"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rtl val="0"/>
                </a:rPr>
                <a:t>22</a:t>
              </a:r>
              <a:endPar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endParaRPr>
            </a:p>
          </p:txBody>
        </p:sp>
        <p:sp>
          <p:nvSpPr>
            <p:cNvPr id="2640" name="Freeform: Shape 2639">
              <a:extLst>
                <a:ext uri="{FF2B5EF4-FFF2-40B4-BE49-F238E27FC236}">
                  <a16:creationId xmlns:a16="http://schemas.microsoft.com/office/drawing/2014/main" id="{369D6E06-F715-0DE7-DE55-E03170F67FD1}"/>
                </a:ext>
              </a:extLst>
            </p:cNvPr>
            <p:cNvSpPr/>
            <p:nvPr/>
          </p:nvSpPr>
          <p:spPr>
            <a:xfrm>
              <a:off x="7317755"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1" name="Freeform: Shape 2640">
              <a:extLst>
                <a:ext uri="{FF2B5EF4-FFF2-40B4-BE49-F238E27FC236}">
                  <a16:creationId xmlns:a16="http://schemas.microsoft.com/office/drawing/2014/main" id="{775FD6B3-F55F-0372-39ED-A89BA0F05B64}"/>
                </a:ext>
              </a:extLst>
            </p:cNvPr>
            <p:cNvSpPr/>
            <p:nvPr/>
          </p:nvSpPr>
          <p:spPr>
            <a:xfrm>
              <a:off x="758896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2" name="Freeform: Shape 2641">
              <a:extLst>
                <a:ext uri="{FF2B5EF4-FFF2-40B4-BE49-F238E27FC236}">
                  <a16:creationId xmlns:a16="http://schemas.microsoft.com/office/drawing/2014/main" id="{6748F9C2-342F-33D5-12BF-1022721CC9C4}"/>
                </a:ext>
              </a:extLst>
            </p:cNvPr>
            <p:cNvSpPr/>
            <p:nvPr/>
          </p:nvSpPr>
          <p:spPr>
            <a:xfrm>
              <a:off x="813137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3" name="Freeform: Shape 2642">
              <a:extLst>
                <a:ext uri="{FF2B5EF4-FFF2-40B4-BE49-F238E27FC236}">
                  <a16:creationId xmlns:a16="http://schemas.microsoft.com/office/drawing/2014/main" id="{A2B02C3A-A172-08D8-9F75-9BD45C0D68AB}"/>
                </a:ext>
              </a:extLst>
            </p:cNvPr>
            <p:cNvSpPr/>
            <p:nvPr/>
          </p:nvSpPr>
          <p:spPr>
            <a:xfrm>
              <a:off x="975862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4" name="Freeform: Shape 2643">
              <a:extLst>
                <a:ext uri="{FF2B5EF4-FFF2-40B4-BE49-F238E27FC236}">
                  <a16:creationId xmlns:a16="http://schemas.microsoft.com/office/drawing/2014/main" id="{3850D485-A847-779B-02BC-B753BAF240A1}"/>
                </a:ext>
              </a:extLst>
            </p:cNvPr>
            <p:cNvSpPr/>
            <p:nvPr/>
          </p:nvSpPr>
          <p:spPr>
            <a:xfrm>
              <a:off x="1030104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5" name="TextBox 2644">
              <a:extLst>
                <a:ext uri="{FF2B5EF4-FFF2-40B4-BE49-F238E27FC236}">
                  <a16:creationId xmlns:a16="http://schemas.microsoft.com/office/drawing/2014/main" id="{AE916153-01BE-E8B4-D239-F7B8410B121B}"/>
                </a:ext>
              </a:extLst>
            </p:cNvPr>
            <p:cNvSpPr txBox="1"/>
            <p:nvPr/>
          </p:nvSpPr>
          <p:spPr>
            <a:xfrm>
              <a:off x="7923329" y="3378489"/>
              <a:ext cx="422943" cy="1890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10</a:t>
              </a:r>
            </a:p>
          </p:txBody>
        </p:sp>
        <p:sp>
          <p:nvSpPr>
            <p:cNvPr id="2646" name="TextBox 2645">
              <a:extLst>
                <a:ext uri="{FF2B5EF4-FFF2-40B4-BE49-F238E27FC236}">
                  <a16:creationId xmlns:a16="http://schemas.microsoft.com/office/drawing/2014/main" id="{B0B7F5DA-D2A3-C718-A46A-39817FE841D9}"/>
                </a:ext>
              </a:extLst>
            </p:cNvPr>
            <p:cNvSpPr txBox="1"/>
            <p:nvPr/>
          </p:nvSpPr>
          <p:spPr>
            <a:xfrm>
              <a:off x="10073763" y="3378519"/>
              <a:ext cx="437958"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26</a:t>
              </a:r>
            </a:p>
          </p:txBody>
        </p:sp>
        <p:sp>
          <p:nvSpPr>
            <p:cNvPr id="2647" name="TextBox 2646">
              <a:extLst>
                <a:ext uri="{FF2B5EF4-FFF2-40B4-BE49-F238E27FC236}">
                  <a16:creationId xmlns:a16="http://schemas.microsoft.com/office/drawing/2014/main" id="{FEBEF2E2-A6DC-6CF7-3F3D-6F9A93A99606}"/>
                </a:ext>
              </a:extLst>
            </p:cNvPr>
            <p:cNvSpPr txBox="1"/>
            <p:nvPr/>
          </p:nvSpPr>
          <p:spPr>
            <a:xfrm>
              <a:off x="10344973" y="3378519"/>
              <a:ext cx="450327"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28</a:t>
              </a:r>
            </a:p>
          </p:txBody>
        </p:sp>
        <p:sp>
          <p:nvSpPr>
            <p:cNvPr id="2648" name="TextBox 2647">
              <a:extLst>
                <a:ext uri="{FF2B5EF4-FFF2-40B4-BE49-F238E27FC236}">
                  <a16:creationId xmlns:a16="http://schemas.microsoft.com/office/drawing/2014/main" id="{3C7EC55F-A241-89D0-7333-AF7C10B3AD7A}"/>
                </a:ext>
              </a:extLst>
            </p:cNvPr>
            <p:cNvSpPr txBox="1"/>
            <p:nvPr/>
          </p:nvSpPr>
          <p:spPr>
            <a:xfrm>
              <a:off x="10625817" y="3378519"/>
              <a:ext cx="411528"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30</a:t>
              </a:r>
            </a:p>
          </p:txBody>
        </p:sp>
        <p:sp>
          <p:nvSpPr>
            <p:cNvPr id="2649" name="TextBox 2648">
              <a:extLst>
                <a:ext uri="{FF2B5EF4-FFF2-40B4-BE49-F238E27FC236}">
                  <a16:creationId xmlns:a16="http://schemas.microsoft.com/office/drawing/2014/main" id="{E3B47ED2-7756-F4C4-5965-6FD0583B8711}"/>
                </a:ext>
              </a:extLst>
            </p:cNvPr>
            <p:cNvSpPr txBox="1"/>
            <p:nvPr/>
          </p:nvSpPr>
          <p:spPr>
            <a:xfrm>
              <a:off x="11129723" y="3378519"/>
              <a:ext cx="502952"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34</a:t>
              </a:r>
            </a:p>
          </p:txBody>
        </p:sp>
        <p:sp>
          <p:nvSpPr>
            <p:cNvPr id="2650" name="Freeform: Shape 2649">
              <a:extLst>
                <a:ext uri="{FF2B5EF4-FFF2-40B4-BE49-F238E27FC236}">
                  <a16:creationId xmlns:a16="http://schemas.microsoft.com/office/drawing/2014/main" id="{2AC345CB-A244-E607-A596-99C7018DE7BF}"/>
                </a:ext>
              </a:extLst>
            </p:cNvPr>
            <p:cNvSpPr/>
            <p:nvPr/>
          </p:nvSpPr>
          <p:spPr>
            <a:xfrm>
              <a:off x="9216211"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1" name="Freeform: Shape 2650">
              <a:extLst>
                <a:ext uri="{FF2B5EF4-FFF2-40B4-BE49-F238E27FC236}">
                  <a16:creationId xmlns:a16="http://schemas.microsoft.com/office/drawing/2014/main" id="{F77D93E3-7F31-0302-3B6C-FBAE676F4160}"/>
                </a:ext>
              </a:extLst>
            </p:cNvPr>
            <p:cNvSpPr/>
            <p:nvPr/>
          </p:nvSpPr>
          <p:spPr>
            <a:xfrm>
              <a:off x="894500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2" name="Freeform: Shape 2651">
              <a:extLst>
                <a:ext uri="{FF2B5EF4-FFF2-40B4-BE49-F238E27FC236}">
                  <a16:creationId xmlns:a16="http://schemas.microsoft.com/office/drawing/2014/main" id="{D06A8662-E967-2BA2-DA1A-C845696EAC06}"/>
                </a:ext>
              </a:extLst>
            </p:cNvPr>
            <p:cNvSpPr/>
            <p:nvPr/>
          </p:nvSpPr>
          <p:spPr>
            <a:xfrm>
              <a:off x="8673795"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3" name="Freeform: Shape 2652">
              <a:extLst>
                <a:ext uri="{FF2B5EF4-FFF2-40B4-BE49-F238E27FC236}">
                  <a16:creationId xmlns:a16="http://schemas.microsoft.com/office/drawing/2014/main" id="{FFA96DD9-DF5C-3675-95A4-159090DFF523}"/>
                </a:ext>
              </a:extLst>
            </p:cNvPr>
            <p:cNvSpPr/>
            <p:nvPr/>
          </p:nvSpPr>
          <p:spPr>
            <a:xfrm>
              <a:off x="840258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4" name="TextBox 2653">
              <a:extLst>
                <a:ext uri="{FF2B5EF4-FFF2-40B4-BE49-F238E27FC236}">
                  <a16:creationId xmlns:a16="http://schemas.microsoft.com/office/drawing/2014/main" id="{F1E156A7-0256-0A01-F87D-7F0E3564A263}"/>
                </a:ext>
              </a:extLst>
            </p:cNvPr>
            <p:cNvSpPr txBox="1"/>
            <p:nvPr/>
          </p:nvSpPr>
          <p:spPr>
            <a:xfrm>
              <a:off x="10887397" y="3378519"/>
              <a:ext cx="462285" cy="1890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32</a:t>
              </a:r>
            </a:p>
          </p:txBody>
        </p:sp>
        <p:sp>
          <p:nvSpPr>
            <p:cNvPr id="2655" name="Freeform: Shape 2654">
              <a:extLst>
                <a:ext uri="{FF2B5EF4-FFF2-40B4-BE49-F238E27FC236}">
                  <a16:creationId xmlns:a16="http://schemas.microsoft.com/office/drawing/2014/main" id="{72EAEC8C-163E-F5D7-168D-7FDB6D2F2C34}"/>
                </a:ext>
              </a:extLst>
            </p:cNvPr>
            <p:cNvSpPr/>
            <p:nvPr/>
          </p:nvSpPr>
          <p:spPr>
            <a:xfrm>
              <a:off x="1111466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657" name="TextBox 2656">
            <a:extLst>
              <a:ext uri="{FF2B5EF4-FFF2-40B4-BE49-F238E27FC236}">
                <a16:creationId xmlns:a16="http://schemas.microsoft.com/office/drawing/2014/main" id="{261565EE-844A-BF4B-62AC-F41A3FD08E92}"/>
              </a:ext>
            </a:extLst>
          </p:cNvPr>
          <p:cNvSpPr txBox="1"/>
          <p:nvPr/>
        </p:nvSpPr>
        <p:spPr>
          <a:xfrm>
            <a:off x="7499548" y="3099541"/>
            <a:ext cx="2530503"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Time since randomisation, months</a:t>
            </a:r>
          </a:p>
        </p:txBody>
      </p:sp>
      <p:sp>
        <p:nvSpPr>
          <p:cNvPr id="2659" name="TextBox 2658">
            <a:extLst>
              <a:ext uri="{FF2B5EF4-FFF2-40B4-BE49-F238E27FC236}">
                <a16:creationId xmlns:a16="http://schemas.microsoft.com/office/drawing/2014/main" id="{39302B34-7F50-F9FC-3415-CE478F144B6B}"/>
              </a:ext>
            </a:extLst>
          </p:cNvPr>
          <p:cNvSpPr txBox="1"/>
          <p:nvPr/>
        </p:nvSpPr>
        <p:spPr>
          <a:xfrm>
            <a:off x="6560186" y="2746637"/>
            <a:ext cx="720184"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E7E6E6">
                    <a:lumMod val="50000"/>
                  </a:srgbClr>
                </a:solidFill>
                <a:effectLst/>
                <a:uLnTx/>
                <a:uFillTx/>
                <a:latin typeface="Arial" panose="020B0604020202020204" pitchFamily="34" charset="0"/>
                <a:ea typeface="Open Sans" panose="020B0606030504020204" pitchFamily="34" charset="0"/>
                <a:cs typeface="Arial" panose="020B0604020202020204" pitchFamily="34" charset="0"/>
                <a:rtl val="0"/>
              </a:rPr>
              <a:t>+ Censored</a:t>
            </a:r>
          </a:p>
        </p:txBody>
      </p:sp>
      <p:sp>
        <p:nvSpPr>
          <p:cNvPr id="1047" name="Freeform: Shape 1046">
            <a:extLst>
              <a:ext uri="{FF2B5EF4-FFF2-40B4-BE49-F238E27FC236}">
                <a16:creationId xmlns:a16="http://schemas.microsoft.com/office/drawing/2014/main" id="{148EB242-3974-D424-8BED-85314E81CABA}"/>
              </a:ext>
            </a:extLst>
          </p:cNvPr>
          <p:cNvSpPr/>
          <p:nvPr/>
        </p:nvSpPr>
        <p:spPr>
          <a:xfrm>
            <a:off x="9962868" y="2937360"/>
            <a:ext cx="7884" cy="37822"/>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9" name="Freeform: Shape 1048">
            <a:extLst>
              <a:ext uri="{FF2B5EF4-FFF2-40B4-BE49-F238E27FC236}">
                <a16:creationId xmlns:a16="http://schemas.microsoft.com/office/drawing/2014/main" id="{04A551F1-801F-2226-FAA6-C5C775A12DD2}"/>
              </a:ext>
            </a:extLst>
          </p:cNvPr>
          <p:cNvSpPr/>
          <p:nvPr/>
        </p:nvSpPr>
        <p:spPr>
          <a:xfrm>
            <a:off x="10320478" y="2937360"/>
            <a:ext cx="7884" cy="37822"/>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0" name="Freeform: Shape 1049">
            <a:extLst>
              <a:ext uri="{FF2B5EF4-FFF2-40B4-BE49-F238E27FC236}">
                <a16:creationId xmlns:a16="http://schemas.microsoft.com/office/drawing/2014/main" id="{DEFBE7EA-BD0C-2005-1381-E6215DF51846}"/>
              </a:ext>
            </a:extLst>
          </p:cNvPr>
          <p:cNvSpPr/>
          <p:nvPr/>
        </p:nvSpPr>
        <p:spPr>
          <a:xfrm>
            <a:off x="10499284" y="2937360"/>
            <a:ext cx="7884" cy="37822"/>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1" name="Freeform: Shape 1050">
            <a:extLst>
              <a:ext uri="{FF2B5EF4-FFF2-40B4-BE49-F238E27FC236}">
                <a16:creationId xmlns:a16="http://schemas.microsoft.com/office/drawing/2014/main" id="{DCE343EB-4630-09B0-4BB9-485D496CAF59}"/>
              </a:ext>
            </a:extLst>
          </p:cNvPr>
          <p:cNvSpPr/>
          <p:nvPr/>
        </p:nvSpPr>
        <p:spPr>
          <a:xfrm>
            <a:off x="10856899" y="2937360"/>
            <a:ext cx="7884" cy="37822"/>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9" name="TextBox 1058">
            <a:extLst>
              <a:ext uri="{FF2B5EF4-FFF2-40B4-BE49-F238E27FC236}">
                <a16:creationId xmlns:a16="http://schemas.microsoft.com/office/drawing/2014/main" id="{CE65CEDC-9571-DE84-76EA-0E9922D7C612}"/>
              </a:ext>
            </a:extLst>
          </p:cNvPr>
          <p:cNvSpPr txBox="1"/>
          <p:nvPr/>
        </p:nvSpPr>
        <p:spPr>
          <a:xfrm>
            <a:off x="9825722" y="2961322"/>
            <a:ext cx="280372"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38</a:t>
            </a:r>
          </a:p>
        </p:txBody>
      </p:sp>
      <p:sp>
        <p:nvSpPr>
          <p:cNvPr id="1062" name="TextBox 1061">
            <a:extLst>
              <a:ext uri="{FF2B5EF4-FFF2-40B4-BE49-F238E27FC236}">
                <a16:creationId xmlns:a16="http://schemas.microsoft.com/office/drawing/2014/main" id="{663B687D-0D5F-50E0-A6B2-5D92747EB4A6}"/>
              </a:ext>
            </a:extLst>
          </p:cNvPr>
          <p:cNvSpPr txBox="1"/>
          <p:nvPr/>
        </p:nvSpPr>
        <p:spPr>
          <a:xfrm>
            <a:off x="9636885" y="2961321"/>
            <a:ext cx="290811"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rtl val="0"/>
              </a:rPr>
              <a:t>36</a:t>
            </a:r>
            <a:endPar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endParaRPr>
          </a:p>
        </p:txBody>
      </p:sp>
      <p:sp>
        <p:nvSpPr>
          <p:cNvPr id="1066" name="Freeform: Shape 1065">
            <a:extLst>
              <a:ext uri="{FF2B5EF4-FFF2-40B4-BE49-F238E27FC236}">
                <a16:creationId xmlns:a16="http://schemas.microsoft.com/office/drawing/2014/main" id="{506FE7C1-5C19-19D2-88D5-23FB7BBE1F8F}"/>
              </a:ext>
            </a:extLst>
          </p:cNvPr>
          <p:cNvSpPr/>
          <p:nvPr/>
        </p:nvSpPr>
        <p:spPr>
          <a:xfrm>
            <a:off x="9784063" y="2937360"/>
            <a:ext cx="7884" cy="37822"/>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7" name="Freeform: Shape 1066">
            <a:extLst>
              <a:ext uri="{FF2B5EF4-FFF2-40B4-BE49-F238E27FC236}">
                <a16:creationId xmlns:a16="http://schemas.microsoft.com/office/drawing/2014/main" id="{6E6EB183-55F1-7AC9-8DDE-010F18D566AA}"/>
              </a:ext>
            </a:extLst>
          </p:cNvPr>
          <p:cNvSpPr/>
          <p:nvPr/>
        </p:nvSpPr>
        <p:spPr>
          <a:xfrm>
            <a:off x="10141673" y="2937360"/>
            <a:ext cx="7884" cy="37822"/>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9" name="TextBox 1068">
            <a:extLst>
              <a:ext uri="{FF2B5EF4-FFF2-40B4-BE49-F238E27FC236}">
                <a16:creationId xmlns:a16="http://schemas.microsoft.com/office/drawing/2014/main" id="{271767B0-36D7-9A0E-02F0-510E7F005A54}"/>
              </a:ext>
            </a:extLst>
          </p:cNvPr>
          <p:cNvSpPr txBox="1"/>
          <p:nvPr/>
        </p:nvSpPr>
        <p:spPr>
          <a:xfrm>
            <a:off x="9991829" y="2961322"/>
            <a:ext cx="288742"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40</a:t>
            </a:r>
          </a:p>
        </p:txBody>
      </p:sp>
      <p:sp>
        <p:nvSpPr>
          <p:cNvPr id="1070" name="TextBox 1069">
            <a:extLst>
              <a:ext uri="{FF2B5EF4-FFF2-40B4-BE49-F238E27FC236}">
                <a16:creationId xmlns:a16="http://schemas.microsoft.com/office/drawing/2014/main" id="{7F92C472-E332-657F-1A8A-9324CE73BC77}"/>
              </a:ext>
            </a:extLst>
          </p:cNvPr>
          <p:cNvSpPr txBox="1"/>
          <p:nvPr/>
        </p:nvSpPr>
        <p:spPr>
          <a:xfrm>
            <a:off x="10170636" y="2961322"/>
            <a:ext cx="296897"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42</a:t>
            </a:r>
          </a:p>
        </p:txBody>
      </p:sp>
      <p:sp>
        <p:nvSpPr>
          <p:cNvPr id="1071" name="TextBox 1070">
            <a:extLst>
              <a:ext uri="{FF2B5EF4-FFF2-40B4-BE49-F238E27FC236}">
                <a16:creationId xmlns:a16="http://schemas.microsoft.com/office/drawing/2014/main" id="{A4857402-9C42-20F1-A04A-74EA615B6AF3}"/>
              </a:ext>
            </a:extLst>
          </p:cNvPr>
          <p:cNvSpPr txBox="1"/>
          <p:nvPr/>
        </p:nvSpPr>
        <p:spPr>
          <a:xfrm>
            <a:off x="10355794" y="2961322"/>
            <a:ext cx="271317"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44</a:t>
            </a:r>
          </a:p>
        </p:txBody>
      </p:sp>
      <p:sp>
        <p:nvSpPr>
          <p:cNvPr id="1072" name="TextBox 1071">
            <a:extLst>
              <a:ext uri="{FF2B5EF4-FFF2-40B4-BE49-F238E27FC236}">
                <a16:creationId xmlns:a16="http://schemas.microsoft.com/office/drawing/2014/main" id="{EC64829F-A9B8-2E7D-3C94-7793C75D4EC8}"/>
              </a:ext>
            </a:extLst>
          </p:cNvPr>
          <p:cNvSpPr txBox="1"/>
          <p:nvPr/>
        </p:nvSpPr>
        <p:spPr>
          <a:xfrm>
            <a:off x="10688015" y="2961322"/>
            <a:ext cx="331592"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48</a:t>
            </a:r>
          </a:p>
        </p:txBody>
      </p:sp>
      <p:sp>
        <p:nvSpPr>
          <p:cNvPr id="1077" name="TextBox 1076">
            <a:extLst>
              <a:ext uri="{FF2B5EF4-FFF2-40B4-BE49-F238E27FC236}">
                <a16:creationId xmlns:a16="http://schemas.microsoft.com/office/drawing/2014/main" id="{8428072C-87AC-49A9-21B0-7F6C0525B94B}"/>
              </a:ext>
            </a:extLst>
          </p:cNvPr>
          <p:cNvSpPr txBox="1"/>
          <p:nvPr/>
        </p:nvSpPr>
        <p:spPr>
          <a:xfrm>
            <a:off x="10528252" y="2961322"/>
            <a:ext cx="304781"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46</a:t>
            </a:r>
          </a:p>
        </p:txBody>
      </p:sp>
      <p:sp>
        <p:nvSpPr>
          <p:cNvPr id="1078" name="Freeform: Shape 1077">
            <a:extLst>
              <a:ext uri="{FF2B5EF4-FFF2-40B4-BE49-F238E27FC236}">
                <a16:creationId xmlns:a16="http://schemas.microsoft.com/office/drawing/2014/main" id="{350F0DA3-11CF-0B18-4163-58584AA35732}"/>
              </a:ext>
            </a:extLst>
          </p:cNvPr>
          <p:cNvSpPr/>
          <p:nvPr/>
        </p:nvSpPr>
        <p:spPr>
          <a:xfrm>
            <a:off x="10678089" y="2937360"/>
            <a:ext cx="7884" cy="37822"/>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9" name="Rectangle 1078">
            <a:extLst>
              <a:ext uri="{FF2B5EF4-FFF2-40B4-BE49-F238E27FC236}">
                <a16:creationId xmlns:a16="http://schemas.microsoft.com/office/drawing/2014/main" id="{8657C3E6-735E-36AC-379B-DB00565CA372}"/>
              </a:ext>
            </a:extLst>
          </p:cNvPr>
          <p:cNvSpPr/>
          <p:nvPr/>
        </p:nvSpPr>
        <p:spPr>
          <a:xfrm>
            <a:off x="8916435" y="2776377"/>
            <a:ext cx="298469" cy="149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81" name="TextBox 1080">
            <a:extLst>
              <a:ext uri="{FF2B5EF4-FFF2-40B4-BE49-F238E27FC236}">
                <a16:creationId xmlns:a16="http://schemas.microsoft.com/office/drawing/2014/main" id="{7758F2CC-FE5F-02DD-1C65-EC93195173E3}"/>
              </a:ext>
            </a:extLst>
          </p:cNvPr>
          <p:cNvSpPr txBox="1"/>
          <p:nvPr/>
        </p:nvSpPr>
        <p:spPr>
          <a:xfrm>
            <a:off x="10446678" y="2509610"/>
            <a:ext cx="65358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Placebo + CP</a:t>
            </a:r>
          </a:p>
        </p:txBody>
      </p:sp>
      <p:sp>
        <p:nvSpPr>
          <p:cNvPr id="1082" name="TextBox 1081">
            <a:extLst>
              <a:ext uri="{FF2B5EF4-FFF2-40B4-BE49-F238E27FC236}">
                <a16:creationId xmlns:a16="http://schemas.microsoft.com/office/drawing/2014/main" id="{858AC034-F4B6-95E1-FE13-86565C0DF047}"/>
              </a:ext>
            </a:extLst>
          </p:cNvPr>
          <p:cNvSpPr txBox="1"/>
          <p:nvPr/>
        </p:nvSpPr>
        <p:spPr>
          <a:xfrm>
            <a:off x="10569265" y="2176513"/>
            <a:ext cx="1279870" cy="21544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err="1">
                <a:ln>
                  <a:noFill/>
                </a:ln>
                <a:solidFill>
                  <a:srgbClr val="C4D600"/>
                </a:solidFill>
                <a:effectLst/>
                <a:uLnTx/>
                <a:uFillTx/>
                <a:latin typeface="Arial" panose="020B0604020202020204" pitchFamily="34" charset="0"/>
                <a:ea typeface="+mn-ea"/>
                <a:cs typeface="Arial" panose="020B0604020202020204" pitchFamily="34" charset="0"/>
              </a:rPr>
              <a:t>Dostarlimab</a:t>
            </a:r>
            <a:r>
              <a:rPr kumimoji="0" lang="en-GB" sz="800" b="1" i="0" u="none" strike="noStrike" kern="1200" cap="none" spc="0" normalizeH="0" baseline="0" noProof="0">
                <a:ln>
                  <a:noFill/>
                </a:ln>
                <a:solidFill>
                  <a:srgbClr val="C4D600"/>
                </a:solidFill>
                <a:effectLst/>
                <a:uLnTx/>
                <a:uFillTx/>
                <a:latin typeface="Arial" panose="020B0604020202020204" pitchFamily="34" charset="0"/>
                <a:ea typeface="+mn-ea"/>
                <a:cs typeface="Arial" panose="020B0604020202020204" pitchFamily="34" charset="0"/>
              </a:rPr>
              <a:t> + CP</a:t>
            </a:r>
          </a:p>
        </p:txBody>
      </p:sp>
      <p:sp>
        <p:nvSpPr>
          <p:cNvPr id="1083" name="Rectangle 1082">
            <a:extLst>
              <a:ext uri="{FF2B5EF4-FFF2-40B4-BE49-F238E27FC236}">
                <a16:creationId xmlns:a16="http://schemas.microsoft.com/office/drawing/2014/main" id="{82D54B1C-2624-73A3-9032-32FFBCF6D375}"/>
              </a:ext>
            </a:extLst>
          </p:cNvPr>
          <p:cNvSpPr/>
          <p:nvPr/>
        </p:nvSpPr>
        <p:spPr>
          <a:xfrm>
            <a:off x="8483167" y="2106850"/>
            <a:ext cx="305339" cy="401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6" name="Table 31">
            <a:extLst>
              <a:ext uri="{FF2B5EF4-FFF2-40B4-BE49-F238E27FC236}">
                <a16:creationId xmlns:a16="http://schemas.microsoft.com/office/drawing/2014/main" id="{4F0B1068-0F5B-72FE-CD9A-4FCF7D06340D}"/>
              </a:ext>
            </a:extLst>
          </p:cNvPr>
          <p:cNvGraphicFramePr>
            <a:graphicFrameLocks noGrp="1"/>
          </p:cNvGraphicFramePr>
          <p:nvPr/>
        </p:nvGraphicFramePr>
        <p:xfrm>
          <a:off x="8098853" y="2243996"/>
          <a:ext cx="538817" cy="384048"/>
        </p:xfrm>
        <a:graphic>
          <a:graphicData uri="http://schemas.openxmlformats.org/drawingml/2006/table">
            <a:tbl>
              <a:tblPr firstRow="1" bandRow="1">
                <a:tableStyleId>{5940675A-B579-460E-94D1-54222C63F5DA}</a:tableStyleId>
              </a:tblPr>
              <a:tblGrid>
                <a:gridCol w="538817">
                  <a:extLst>
                    <a:ext uri="{9D8B030D-6E8A-4147-A177-3AD203B41FA5}">
                      <a16:colId xmlns:a16="http://schemas.microsoft.com/office/drawing/2014/main" val="3985297080"/>
                    </a:ext>
                  </a:extLst>
                </a:gridCol>
              </a:tblGrid>
              <a:tr h="0">
                <a:tc>
                  <a:txBody>
                    <a:bodyPr/>
                    <a:lstStyle/>
                    <a:p>
                      <a:pPr algn="r">
                        <a:lnSpc>
                          <a:spcPct val="90000"/>
                        </a:lnSpc>
                      </a:pPr>
                      <a:r>
                        <a:rPr lang="en-GB" sz="700" b="1">
                          <a:latin typeface="Arial" panose="020B0604020202020204" pitchFamily="34" charset="0"/>
                          <a:cs typeface="Arial" panose="020B0604020202020204" pitchFamily="34" charset="0"/>
                        </a:rPr>
                        <a:t>24 months</a:t>
                      </a:r>
                    </a:p>
                    <a:p>
                      <a:pPr algn="r">
                        <a:lnSpc>
                          <a:spcPct val="90000"/>
                        </a:lnSpc>
                      </a:pPr>
                      <a:r>
                        <a:rPr lang="en-GB" sz="700" b="1">
                          <a:solidFill>
                            <a:schemeClr val="accent3"/>
                          </a:solidFill>
                          <a:latin typeface="Arial" panose="020B0604020202020204" pitchFamily="34" charset="0"/>
                          <a:cs typeface="Arial" panose="020B0604020202020204" pitchFamily="34" charset="0"/>
                        </a:rPr>
                        <a:t>66.5%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2678324"/>
                  </a:ext>
                </a:extLst>
              </a:tr>
              <a:tr h="0">
                <a:tc>
                  <a:txBody>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700" b="1"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sym typeface="Arial"/>
                        </a:rPr>
                        <a:t>53.2%</a:t>
                      </a:r>
                      <a:endParaRPr lang="en-GB" sz="700">
                        <a:solidFill>
                          <a:schemeClr val="bg1">
                            <a:lumMod val="50000"/>
                          </a:schemeClr>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6632852"/>
                  </a:ext>
                </a:extLst>
              </a:tr>
              <a:tr h="0">
                <a:tc>
                  <a:txBody>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endParaRPr lang="en-GB" sz="700">
                        <a:solidFill>
                          <a:srgbClr val="7F7F7F"/>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9884318"/>
                  </a:ext>
                </a:extLst>
              </a:tr>
            </a:tbl>
          </a:graphicData>
        </a:graphic>
      </p:graphicFrame>
      <p:sp>
        <p:nvSpPr>
          <p:cNvPr id="1084" name="Rectangle 1083">
            <a:extLst>
              <a:ext uri="{FF2B5EF4-FFF2-40B4-BE49-F238E27FC236}">
                <a16:creationId xmlns:a16="http://schemas.microsoft.com/office/drawing/2014/main" id="{C59FF405-C06D-8717-3E02-F786C09F2C59}"/>
              </a:ext>
            </a:extLst>
          </p:cNvPr>
          <p:cNvSpPr/>
          <p:nvPr/>
        </p:nvSpPr>
        <p:spPr>
          <a:xfrm>
            <a:off x="8702458" y="1673441"/>
            <a:ext cx="45719" cy="1680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85" name="Rectangle 1084">
            <a:extLst>
              <a:ext uri="{FF2B5EF4-FFF2-40B4-BE49-F238E27FC236}">
                <a16:creationId xmlns:a16="http://schemas.microsoft.com/office/drawing/2014/main" id="{91BCF46E-C439-E345-E555-8776E1268004}"/>
              </a:ext>
            </a:extLst>
          </p:cNvPr>
          <p:cNvSpPr/>
          <p:nvPr/>
        </p:nvSpPr>
        <p:spPr>
          <a:xfrm>
            <a:off x="8698553" y="1870283"/>
            <a:ext cx="45719" cy="197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80" name="Straight Connector 1079">
            <a:extLst>
              <a:ext uri="{FF2B5EF4-FFF2-40B4-BE49-F238E27FC236}">
                <a16:creationId xmlns:a16="http://schemas.microsoft.com/office/drawing/2014/main" id="{76D024D8-CC66-38B5-74F6-1F9979D5A715}"/>
              </a:ext>
            </a:extLst>
          </p:cNvPr>
          <p:cNvCxnSpPr>
            <a:cxnSpLocks/>
          </p:cNvCxnSpPr>
          <p:nvPr/>
        </p:nvCxnSpPr>
        <p:spPr>
          <a:xfrm flipH="1" flipV="1">
            <a:off x="8738018" y="1841480"/>
            <a:ext cx="11723" cy="1113945"/>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87" name="Rectangle 1086">
            <a:extLst>
              <a:ext uri="{FF2B5EF4-FFF2-40B4-BE49-F238E27FC236}">
                <a16:creationId xmlns:a16="http://schemas.microsoft.com/office/drawing/2014/main" id="{F1E73DC2-691F-9B15-E192-CFB5D833783B}"/>
              </a:ext>
            </a:extLst>
          </p:cNvPr>
          <p:cNvSpPr/>
          <p:nvPr/>
        </p:nvSpPr>
        <p:spPr>
          <a:xfrm>
            <a:off x="9766816" y="2184069"/>
            <a:ext cx="45719" cy="599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31" name="Rectangle 2930">
            <a:extLst>
              <a:ext uri="{FF2B5EF4-FFF2-40B4-BE49-F238E27FC236}">
                <a16:creationId xmlns:a16="http://schemas.microsoft.com/office/drawing/2014/main" id="{9941740F-F1A9-359F-DBCC-E6BF7C76EDFB}"/>
              </a:ext>
            </a:extLst>
          </p:cNvPr>
          <p:cNvSpPr/>
          <p:nvPr/>
        </p:nvSpPr>
        <p:spPr>
          <a:xfrm>
            <a:off x="9743956" y="2296457"/>
            <a:ext cx="47991" cy="234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32" name="Straight Connector 2931">
            <a:extLst>
              <a:ext uri="{FF2B5EF4-FFF2-40B4-BE49-F238E27FC236}">
                <a16:creationId xmlns:a16="http://schemas.microsoft.com/office/drawing/2014/main" id="{5D739B51-D1E5-F4F9-A884-9234534B3757}"/>
              </a:ext>
            </a:extLst>
          </p:cNvPr>
          <p:cNvCxnSpPr>
            <a:cxnSpLocks/>
          </p:cNvCxnSpPr>
          <p:nvPr/>
        </p:nvCxnSpPr>
        <p:spPr>
          <a:xfrm flipV="1">
            <a:off x="9786908" y="2135934"/>
            <a:ext cx="0" cy="804969"/>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8BA5E3D7-4CF3-6D5C-9836-725A815222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59" t="83824" r="9615" b="7592"/>
          <a:stretch/>
        </p:blipFill>
        <p:spPr bwMode="auto">
          <a:xfrm>
            <a:off x="6556209" y="3280273"/>
            <a:ext cx="4397479" cy="273817"/>
          </a:xfrm>
          <a:prstGeom prst="rect">
            <a:avLst/>
          </a:prstGeom>
          <a:noFill/>
          <a:extLst>
            <a:ext uri="{909E8E84-426E-40DD-AFC4-6F175D3DCCD1}">
              <a14:hiddenFill xmlns:a14="http://schemas.microsoft.com/office/drawing/2010/main">
                <a:solidFill>
                  <a:srgbClr val="FFFFFF"/>
                </a:solidFill>
              </a14:hiddenFill>
            </a:ext>
          </a:extLst>
        </p:spPr>
      </p:pic>
      <p:sp>
        <p:nvSpPr>
          <p:cNvPr id="2934" name="TextBox 2933">
            <a:extLst>
              <a:ext uri="{FF2B5EF4-FFF2-40B4-BE49-F238E27FC236}">
                <a16:creationId xmlns:a16="http://schemas.microsoft.com/office/drawing/2014/main" id="{D501C64B-9A69-0B4E-B020-4D6F85C8D18A}"/>
              </a:ext>
            </a:extLst>
          </p:cNvPr>
          <p:cNvSpPr txBox="1"/>
          <p:nvPr/>
        </p:nvSpPr>
        <p:spPr>
          <a:xfrm>
            <a:off x="5801361" y="3186669"/>
            <a:ext cx="700170" cy="374461"/>
          </a:xfrm>
          <a:prstGeom prst="rect">
            <a:avLst/>
          </a:prstGeom>
          <a:solidFill>
            <a:schemeClr val="bg1"/>
          </a:solidFill>
        </p:spPr>
        <p:txBody>
          <a:bodyPr wrap="square" lIns="36000" rIns="36000" rtlCol="0">
            <a:spAutoFit/>
          </a:bodyPr>
          <a:lstStyle/>
          <a:p>
            <a:pPr marL="0" marR="0" lvl="0" indent="0" algn="r" defTabSz="457200" rtl="0" eaLnBrk="1" fontAlgn="auto" latinLnBrk="0" hangingPunct="1">
              <a:lnSpc>
                <a:spcPct val="100000"/>
              </a:lnSpc>
              <a:spcBef>
                <a:spcPts val="0"/>
              </a:spcBef>
              <a:spcAft>
                <a:spcPts val="200"/>
              </a:spcAft>
              <a:buClrTx/>
              <a:buSzTx/>
              <a:buFontTx/>
              <a:buNone/>
              <a:tabLst/>
              <a:defRPr/>
            </a:pPr>
            <a:r>
              <a:rPr kumimoji="0" lang="en-GB" sz="50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No. at risk</a:t>
            </a:r>
          </a:p>
          <a:p>
            <a:pPr marL="0" marR="0" lvl="0" indent="0" algn="r" defTabSz="457200" rtl="0" eaLnBrk="1" fontAlgn="auto" latinLnBrk="0" hangingPunct="1">
              <a:lnSpc>
                <a:spcPct val="100000"/>
              </a:lnSpc>
              <a:spcBef>
                <a:spcPts val="0"/>
              </a:spcBef>
              <a:spcAft>
                <a:spcPts val="200"/>
              </a:spcAft>
              <a:buClrTx/>
              <a:buSzTx/>
              <a:buFontTx/>
              <a:buNone/>
              <a:tabLst/>
              <a:defRPr/>
            </a:pPr>
            <a:r>
              <a:rPr kumimoji="0" lang="en-GB" sz="500" b="1" i="0" u="none" strike="noStrike" kern="1200" cap="none" spc="0" normalizeH="0" baseline="0" noProof="0" err="1">
                <a:ln/>
                <a:solidFill>
                  <a:srgbClr val="C4D600"/>
                </a:solidFill>
                <a:effectLst/>
                <a:uLnTx/>
                <a:uFillTx/>
                <a:latin typeface="Arial" panose="020B0604020202020204" pitchFamily="34" charset="0"/>
                <a:ea typeface="+mn-ea"/>
                <a:cs typeface="Arial" panose="020B0604020202020204" pitchFamily="34" charset="0"/>
                <a:sym typeface="Arial"/>
                <a:rtl val="0"/>
              </a:rPr>
              <a:t>Dostarlimab</a:t>
            </a:r>
            <a:r>
              <a:rPr kumimoji="0" lang="en-GB" sz="500" b="1" i="0" u="none" strike="noStrike" kern="1200" cap="none" spc="0" normalizeH="0" baseline="0" noProof="0">
                <a:ln/>
                <a:solidFill>
                  <a:srgbClr val="C4D600"/>
                </a:solidFill>
                <a:effectLst/>
                <a:uLnTx/>
                <a:uFillTx/>
                <a:latin typeface="Arial" panose="020B0604020202020204" pitchFamily="34" charset="0"/>
                <a:ea typeface="+mn-ea"/>
                <a:cs typeface="Arial" panose="020B0604020202020204" pitchFamily="34" charset="0"/>
                <a:sym typeface="Arial"/>
                <a:rtl val="0"/>
              </a:rPr>
              <a:t> + CP</a:t>
            </a:r>
          </a:p>
          <a:p>
            <a:pPr marL="0" marR="0" lvl="0" indent="0" algn="r" defTabSz="457200" rtl="0" eaLnBrk="1" fontAlgn="auto" latinLnBrk="0" hangingPunct="1">
              <a:lnSpc>
                <a:spcPct val="100000"/>
              </a:lnSpc>
              <a:spcBef>
                <a:spcPts val="0"/>
              </a:spcBef>
              <a:spcAft>
                <a:spcPts val="200"/>
              </a:spcAft>
              <a:buClrTx/>
              <a:buSzTx/>
              <a:buFontTx/>
              <a:buNone/>
              <a:tabLst/>
              <a:defRPr/>
            </a:pPr>
            <a:r>
              <a:rPr kumimoji="0" lang="en-GB" sz="500" b="1" i="0" u="none" strike="noStrike" kern="1200" cap="none" spc="0" normalizeH="0" baseline="0" noProof="0">
                <a:ln/>
                <a:solidFill>
                  <a:srgbClr val="6D6E70"/>
                </a:solidFill>
                <a:effectLst/>
                <a:uLnTx/>
                <a:uFillTx/>
                <a:latin typeface="Arial" panose="020B0604020202020204" pitchFamily="34" charset="0"/>
                <a:ea typeface="+mn-ea"/>
                <a:cs typeface="Arial" panose="020B0604020202020204" pitchFamily="34" charset="0"/>
                <a:sym typeface="Arial"/>
                <a:rtl val="0"/>
              </a:rPr>
              <a:t>Placebo + CP</a:t>
            </a:r>
          </a:p>
        </p:txBody>
      </p:sp>
      <p:grpSp>
        <p:nvGrpSpPr>
          <p:cNvPr id="2935" name="Group 2934">
            <a:extLst>
              <a:ext uri="{FF2B5EF4-FFF2-40B4-BE49-F238E27FC236}">
                <a16:creationId xmlns:a16="http://schemas.microsoft.com/office/drawing/2014/main" id="{6971C066-E698-C5AC-4CC9-701D1BAD473C}"/>
              </a:ext>
            </a:extLst>
          </p:cNvPr>
          <p:cNvGrpSpPr/>
          <p:nvPr/>
        </p:nvGrpSpPr>
        <p:grpSpPr>
          <a:xfrm>
            <a:off x="533525" y="3286121"/>
            <a:ext cx="3827365" cy="293873"/>
            <a:chOff x="6339989" y="3638264"/>
            <a:chExt cx="4060087" cy="293873"/>
          </a:xfrm>
        </p:grpSpPr>
        <p:sp>
          <p:nvSpPr>
            <p:cNvPr id="2936" name="TextBox 2935">
              <a:extLst>
                <a:ext uri="{FF2B5EF4-FFF2-40B4-BE49-F238E27FC236}">
                  <a16:creationId xmlns:a16="http://schemas.microsoft.com/office/drawing/2014/main" id="{C9C0F3C5-E5D4-9DAD-5442-1D006775A8A5}"/>
                </a:ext>
              </a:extLst>
            </p:cNvPr>
            <p:cNvSpPr txBox="1"/>
            <p:nvPr/>
          </p:nvSpPr>
          <p:spPr>
            <a:xfrm>
              <a:off x="6339989" y="3638264"/>
              <a:ext cx="2877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192</a:t>
              </a:r>
            </a:p>
          </p:txBody>
        </p:sp>
        <p:sp>
          <p:nvSpPr>
            <p:cNvPr id="2937" name="TextBox 2936">
              <a:extLst>
                <a:ext uri="{FF2B5EF4-FFF2-40B4-BE49-F238E27FC236}">
                  <a16:creationId xmlns:a16="http://schemas.microsoft.com/office/drawing/2014/main" id="{7443DE33-2098-0F30-50EB-805014241958}"/>
                </a:ext>
              </a:extLst>
            </p:cNvPr>
            <p:cNvSpPr txBox="1"/>
            <p:nvPr/>
          </p:nvSpPr>
          <p:spPr>
            <a:xfrm>
              <a:off x="6585109" y="3638264"/>
              <a:ext cx="2877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185</a:t>
              </a:r>
            </a:p>
          </p:txBody>
        </p:sp>
        <p:sp>
          <p:nvSpPr>
            <p:cNvPr id="2938" name="TextBox 2937">
              <a:extLst>
                <a:ext uri="{FF2B5EF4-FFF2-40B4-BE49-F238E27FC236}">
                  <a16:creationId xmlns:a16="http://schemas.microsoft.com/office/drawing/2014/main" id="{B7CEC3DC-440B-CD8D-0E19-E55456D11FF5}"/>
                </a:ext>
              </a:extLst>
            </p:cNvPr>
            <p:cNvSpPr txBox="1"/>
            <p:nvPr/>
          </p:nvSpPr>
          <p:spPr>
            <a:xfrm>
              <a:off x="6803968" y="3638264"/>
              <a:ext cx="2877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181</a:t>
              </a:r>
            </a:p>
          </p:txBody>
        </p:sp>
        <p:sp>
          <p:nvSpPr>
            <p:cNvPr id="2939" name="TextBox 2938">
              <a:extLst>
                <a:ext uri="{FF2B5EF4-FFF2-40B4-BE49-F238E27FC236}">
                  <a16:creationId xmlns:a16="http://schemas.microsoft.com/office/drawing/2014/main" id="{6FCFBB0D-6875-6506-1E77-06D27053B00D}"/>
                </a:ext>
              </a:extLst>
            </p:cNvPr>
            <p:cNvSpPr txBox="1"/>
            <p:nvPr/>
          </p:nvSpPr>
          <p:spPr>
            <a:xfrm>
              <a:off x="7029530" y="3638264"/>
              <a:ext cx="2877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175</a:t>
              </a:r>
            </a:p>
          </p:txBody>
        </p:sp>
        <p:sp>
          <p:nvSpPr>
            <p:cNvPr id="2940" name="TextBox 2939">
              <a:extLst>
                <a:ext uri="{FF2B5EF4-FFF2-40B4-BE49-F238E27FC236}">
                  <a16:creationId xmlns:a16="http://schemas.microsoft.com/office/drawing/2014/main" id="{C36ECC5A-0280-86D9-940E-C42D0722472B}"/>
                </a:ext>
              </a:extLst>
            </p:cNvPr>
            <p:cNvSpPr txBox="1"/>
            <p:nvPr/>
          </p:nvSpPr>
          <p:spPr>
            <a:xfrm>
              <a:off x="7255815" y="3641441"/>
              <a:ext cx="2877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169</a:t>
              </a:r>
            </a:p>
          </p:txBody>
        </p:sp>
        <p:sp>
          <p:nvSpPr>
            <p:cNvPr id="2941" name="TextBox 2940">
              <a:extLst>
                <a:ext uri="{FF2B5EF4-FFF2-40B4-BE49-F238E27FC236}">
                  <a16:creationId xmlns:a16="http://schemas.microsoft.com/office/drawing/2014/main" id="{375DCEAA-4A44-0CA5-F1C0-6BFFCEED3173}"/>
                </a:ext>
              </a:extLst>
            </p:cNvPr>
            <p:cNvSpPr txBox="1"/>
            <p:nvPr/>
          </p:nvSpPr>
          <p:spPr>
            <a:xfrm>
              <a:off x="7469244" y="3641441"/>
              <a:ext cx="2877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158</a:t>
              </a:r>
            </a:p>
          </p:txBody>
        </p:sp>
        <p:sp>
          <p:nvSpPr>
            <p:cNvPr id="2942" name="TextBox 2941">
              <a:extLst>
                <a:ext uri="{FF2B5EF4-FFF2-40B4-BE49-F238E27FC236}">
                  <a16:creationId xmlns:a16="http://schemas.microsoft.com/office/drawing/2014/main" id="{E51F7940-3E36-5F60-2DC8-67040185AE5C}"/>
                </a:ext>
              </a:extLst>
            </p:cNvPr>
            <p:cNvSpPr txBox="1"/>
            <p:nvPr/>
          </p:nvSpPr>
          <p:spPr>
            <a:xfrm>
              <a:off x="7908959" y="3644378"/>
              <a:ext cx="2877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125</a:t>
              </a:r>
            </a:p>
          </p:txBody>
        </p:sp>
        <p:sp>
          <p:nvSpPr>
            <p:cNvPr id="2943" name="TextBox 2942">
              <a:extLst>
                <a:ext uri="{FF2B5EF4-FFF2-40B4-BE49-F238E27FC236}">
                  <a16:creationId xmlns:a16="http://schemas.microsoft.com/office/drawing/2014/main" id="{04A0F5BD-AC01-C5DD-27B7-C51476E505EC}"/>
                </a:ext>
              </a:extLst>
            </p:cNvPr>
            <p:cNvSpPr txBox="1"/>
            <p:nvPr/>
          </p:nvSpPr>
          <p:spPr>
            <a:xfrm>
              <a:off x="8137831" y="3648582"/>
              <a:ext cx="2877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99</a:t>
              </a:r>
            </a:p>
          </p:txBody>
        </p:sp>
        <p:sp>
          <p:nvSpPr>
            <p:cNvPr id="2048" name="TextBox 2047">
              <a:extLst>
                <a:ext uri="{FF2B5EF4-FFF2-40B4-BE49-F238E27FC236}">
                  <a16:creationId xmlns:a16="http://schemas.microsoft.com/office/drawing/2014/main" id="{2FB9F70C-FB24-5D36-B8AD-14C459460F40}"/>
                </a:ext>
              </a:extLst>
            </p:cNvPr>
            <p:cNvSpPr txBox="1"/>
            <p:nvPr/>
          </p:nvSpPr>
          <p:spPr>
            <a:xfrm>
              <a:off x="8388855" y="3644546"/>
              <a:ext cx="25711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84</a:t>
              </a:r>
            </a:p>
          </p:txBody>
        </p:sp>
        <p:sp>
          <p:nvSpPr>
            <p:cNvPr id="2049" name="TextBox 2048">
              <a:extLst>
                <a:ext uri="{FF2B5EF4-FFF2-40B4-BE49-F238E27FC236}">
                  <a16:creationId xmlns:a16="http://schemas.microsoft.com/office/drawing/2014/main" id="{8B8B9A5F-468F-4503-65DC-BF1513F61814}"/>
                </a:ext>
              </a:extLst>
            </p:cNvPr>
            <p:cNvSpPr txBox="1"/>
            <p:nvPr/>
          </p:nvSpPr>
          <p:spPr>
            <a:xfrm>
              <a:off x="8593468" y="3646564"/>
              <a:ext cx="25711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66</a:t>
              </a:r>
            </a:p>
          </p:txBody>
        </p:sp>
        <p:sp>
          <p:nvSpPr>
            <p:cNvPr id="2051" name="TextBox 2050">
              <a:extLst>
                <a:ext uri="{FF2B5EF4-FFF2-40B4-BE49-F238E27FC236}">
                  <a16:creationId xmlns:a16="http://schemas.microsoft.com/office/drawing/2014/main" id="{4BE8FF35-0317-0D4B-44FC-0FA35F5ABDB2}"/>
                </a:ext>
              </a:extLst>
            </p:cNvPr>
            <p:cNvSpPr txBox="1"/>
            <p:nvPr/>
          </p:nvSpPr>
          <p:spPr>
            <a:xfrm>
              <a:off x="8806238" y="3651775"/>
              <a:ext cx="25711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a:t>
              </a:r>
            </a:p>
          </p:txBody>
        </p:sp>
        <p:sp>
          <p:nvSpPr>
            <p:cNvPr id="2052" name="TextBox 2051">
              <a:extLst>
                <a:ext uri="{FF2B5EF4-FFF2-40B4-BE49-F238E27FC236}">
                  <a16:creationId xmlns:a16="http://schemas.microsoft.com/office/drawing/2014/main" id="{1CCA2000-3AE0-E167-C4E3-D6F5F699B612}"/>
                </a:ext>
              </a:extLst>
            </p:cNvPr>
            <p:cNvSpPr txBox="1"/>
            <p:nvPr/>
          </p:nvSpPr>
          <p:spPr>
            <a:xfrm>
              <a:off x="9044318" y="3655138"/>
              <a:ext cx="25711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2053" name="TextBox 2052">
              <a:extLst>
                <a:ext uri="{FF2B5EF4-FFF2-40B4-BE49-F238E27FC236}">
                  <a16:creationId xmlns:a16="http://schemas.microsoft.com/office/drawing/2014/main" id="{3B33D2F1-6EE0-0A8F-805C-E1201AFBA886}"/>
                </a:ext>
              </a:extLst>
            </p:cNvPr>
            <p:cNvSpPr txBox="1"/>
            <p:nvPr/>
          </p:nvSpPr>
          <p:spPr>
            <a:xfrm>
              <a:off x="9263409" y="3655138"/>
              <a:ext cx="25711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a:t>
              </a:r>
            </a:p>
          </p:txBody>
        </p:sp>
        <p:sp>
          <p:nvSpPr>
            <p:cNvPr id="2054" name="TextBox 2053">
              <a:extLst>
                <a:ext uri="{FF2B5EF4-FFF2-40B4-BE49-F238E27FC236}">
                  <a16:creationId xmlns:a16="http://schemas.microsoft.com/office/drawing/2014/main" id="{6982377F-0353-5F2D-D940-464DAF066FEE}"/>
                </a:ext>
              </a:extLst>
            </p:cNvPr>
            <p:cNvSpPr txBox="1"/>
            <p:nvPr/>
          </p:nvSpPr>
          <p:spPr>
            <a:xfrm>
              <a:off x="9460936" y="3641317"/>
              <a:ext cx="3288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2055" name="TextBox 2054">
              <a:extLst>
                <a:ext uri="{FF2B5EF4-FFF2-40B4-BE49-F238E27FC236}">
                  <a16:creationId xmlns:a16="http://schemas.microsoft.com/office/drawing/2014/main" id="{E5395770-21EE-ECF0-8311-0F2C9AF2BE3C}"/>
                </a:ext>
              </a:extLst>
            </p:cNvPr>
            <p:cNvSpPr txBox="1"/>
            <p:nvPr/>
          </p:nvSpPr>
          <p:spPr>
            <a:xfrm>
              <a:off x="9722652" y="3645014"/>
              <a:ext cx="2265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2056" name="TextBox 2055">
              <a:extLst>
                <a:ext uri="{FF2B5EF4-FFF2-40B4-BE49-F238E27FC236}">
                  <a16:creationId xmlns:a16="http://schemas.microsoft.com/office/drawing/2014/main" id="{25262E2D-466B-FAD5-6296-7E0026B3EC01}"/>
                </a:ext>
              </a:extLst>
            </p:cNvPr>
            <p:cNvSpPr txBox="1"/>
            <p:nvPr/>
          </p:nvSpPr>
          <p:spPr>
            <a:xfrm>
              <a:off x="9960352" y="3645014"/>
              <a:ext cx="2265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057" name="TextBox 2056">
              <a:extLst>
                <a:ext uri="{FF2B5EF4-FFF2-40B4-BE49-F238E27FC236}">
                  <a16:creationId xmlns:a16="http://schemas.microsoft.com/office/drawing/2014/main" id="{1E7AF6CA-9F19-CA90-C31A-30E3DE02E1B5}"/>
                </a:ext>
              </a:extLst>
            </p:cNvPr>
            <p:cNvSpPr txBox="1"/>
            <p:nvPr/>
          </p:nvSpPr>
          <p:spPr>
            <a:xfrm>
              <a:off x="10173573" y="3644378"/>
              <a:ext cx="2265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058" name="TextBox 2057">
              <a:extLst>
                <a:ext uri="{FF2B5EF4-FFF2-40B4-BE49-F238E27FC236}">
                  <a16:creationId xmlns:a16="http://schemas.microsoft.com/office/drawing/2014/main" id="{1F82A851-DF44-863F-32EE-16C7516F8FBF}"/>
                </a:ext>
              </a:extLst>
            </p:cNvPr>
            <p:cNvSpPr txBox="1"/>
            <p:nvPr/>
          </p:nvSpPr>
          <p:spPr>
            <a:xfrm>
              <a:off x="7697897" y="3641646"/>
              <a:ext cx="2877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151</a:t>
              </a:r>
            </a:p>
          </p:txBody>
        </p:sp>
      </p:grpSp>
      <p:sp>
        <p:nvSpPr>
          <p:cNvPr id="2059" name="TextBox 2058">
            <a:extLst>
              <a:ext uri="{FF2B5EF4-FFF2-40B4-BE49-F238E27FC236}">
                <a16:creationId xmlns:a16="http://schemas.microsoft.com/office/drawing/2014/main" id="{956B24DB-6963-8AA7-3A23-66EEF7B6FF59}"/>
              </a:ext>
            </a:extLst>
          </p:cNvPr>
          <p:cNvSpPr txBox="1"/>
          <p:nvPr/>
        </p:nvSpPr>
        <p:spPr>
          <a:xfrm>
            <a:off x="170619" y="3252512"/>
            <a:ext cx="39305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 b="1" i="0" u="none" strike="noStrike" kern="1200" cap="none" spc="0" normalizeH="0" baseline="0" noProof="0">
                <a:ln>
                  <a:noFill/>
                </a:ln>
                <a:solidFill>
                  <a:srgbClr val="6E1E50"/>
                </a:solidFill>
                <a:effectLst/>
                <a:uLnTx/>
                <a:uFillTx/>
                <a:latin typeface="Arial" panose="020B0604020202020204" pitchFamily="34" charset="0"/>
                <a:ea typeface="+mn-ea"/>
                <a:cs typeface="Arial" panose="020B0604020202020204" pitchFamily="34" charset="0"/>
              </a:rPr>
              <a:t>CP+D+O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 b="1" i="0" u="none" strike="noStrike" kern="1200" cap="none" spc="0" normalizeH="0" baseline="0" noProof="0">
                <a:ln>
                  <a:noFill/>
                </a:ln>
                <a:solidFill>
                  <a:srgbClr val="1E325F"/>
                </a:solidFill>
                <a:effectLst/>
                <a:uLnTx/>
                <a:uFillTx/>
                <a:latin typeface="Arial" panose="020B0604020202020204" pitchFamily="34" charset="0"/>
                <a:ea typeface="+mn-ea"/>
                <a:cs typeface="Arial" panose="020B0604020202020204" pitchFamily="34" charset="0"/>
              </a:rPr>
              <a:t>CP+D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CP</a:t>
            </a:r>
            <a:endParaRPr kumimoji="0" lang="en-GB" sz="2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060" name="TextBox 2059">
            <a:extLst>
              <a:ext uri="{FF2B5EF4-FFF2-40B4-BE49-F238E27FC236}">
                <a16:creationId xmlns:a16="http://schemas.microsoft.com/office/drawing/2014/main" id="{412EA5D7-866D-A734-12A6-D94F69AE114F}"/>
              </a:ext>
            </a:extLst>
          </p:cNvPr>
          <p:cNvSpPr txBox="1"/>
          <p:nvPr/>
        </p:nvSpPr>
        <p:spPr>
          <a:xfrm>
            <a:off x="170619" y="3186646"/>
            <a:ext cx="434734" cy="1538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No. at risk</a:t>
            </a:r>
          </a:p>
        </p:txBody>
      </p:sp>
      <p:sp>
        <p:nvSpPr>
          <p:cNvPr id="14" name="TextBox 13">
            <a:extLst>
              <a:ext uri="{FF2B5EF4-FFF2-40B4-BE49-F238E27FC236}">
                <a16:creationId xmlns:a16="http://schemas.microsoft.com/office/drawing/2014/main" id="{E5AAC77A-46F0-3E7E-4C67-D749E72191CB}"/>
              </a:ext>
            </a:extLst>
          </p:cNvPr>
          <p:cNvSpPr txBox="1"/>
          <p:nvPr/>
        </p:nvSpPr>
        <p:spPr>
          <a:xfrm>
            <a:off x="3274406" y="6554828"/>
            <a:ext cx="7026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Mirza NEJM 2023,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Eskander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NEJM 2023, Westin JCO 2024, Colombo Lancet Oncology 2024</a:t>
            </a:r>
          </a:p>
        </p:txBody>
      </p:sp>
      <p:pic>
        <p:nvPicPr>
          <p:cNvPr id="23" name="Picture 22">
            <a:extLst>
              <a:ext uri="{FF2B5EF4-FFF2-40B4-BE49-F238E27FC236}">
                <a16:creationId xmlns:a16="http://schemas.microsoft.com/office/drawing/2014/main" id="{51A56EAF-FC69-9F1C-C7B9-CFD7ECD12BB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417290" y="3616477"/>
            <a:ext cx="3767379" cy="2797150"/>
          </a:xfrm>
          <a:prstGeom prst="rect">
            <a:avLst/>
          </a:prstGeom>
        </p:spPr>
      </p:pic>
      <p:sp>
        <p:nvSpPr>
          <p:cNvPr id="25" name="Title 18">
            <a:extLst>
              <a:ext uri="{FF2B5EF4-FFF2-40B4-BE49-F238E27FC236}">
                <a16:creationId xmlns:a16="http://schemas.microsoft.com/office/drawing/2014/main" id="{1707D8FD-3683-14E8-03BF-016020083C04}"/>
              </a:ext>
            </a:extLst>
          </p:cNvPr>
          <p:cNvSpPr txBox="1">
            <a:spLocks/>
          </p:cNvSpPr>
          <p:nvPr/>
        </p:nvSpPr>
        <p:spPr>
          <a:xfrm>
            <a:off x="6501531" y="3858456"/>
            <a:ext cx="3999947" cy="23948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innerShdw blurRad="63500" dist="50800" dir="13500000">
                    <a:prstClr val="black">
                      <a:alpha val="50000"/>
                    </a:prstClr>
                  </a:innerShdw>
                </a:effectLst>
                <a:uLnTx/>
                <a:uFillTx/>
                <a:latin typeface="Calibri"/>
                <a:ea typeface="+mj-ea"/>
                <a:cs typeface="Arial" panose="020B0604020202020204" pitchFamily="34" charset="0"/>
              </a:rPr>
              <a:t>AtTEnd</a:t>
            </a:r>
            <a:endParaRPr kumimoji="0" lang="en-GB" sz="1600" b="1" i="0" u="none" strike="noStrike" kern="1200" cap="none" spc="0" normalizeH="0" baseline="0" noProof="0" dirty="0">
              <a:ln>
                <a:noFill/>
              </a:ln>
              <a:solidFill>
                <a:prstClr val="black"/>
              </a:solidFill>
              <a:effectLst>
                <a:innerShdw blurRad="63500" dist="50800" dir="13500000">
                  <a:prstClr val="black">
                    <a:alpha val="50000"/>
                  </a:prstClr>
                </a:innerShdw>
              </a:effectLst>
              <a:uLnTx/>
              <a:uFillTx/>
              <a:latin typeface="Calibri"/>
              <a:ea typeface="+mj-ea"/>
              <a:cs typeface="Arial" panose="020B0604020202020204" pitchFamily="34" charset="0"/>
            </a:endParaRPr>
          </a:p>
        </p:txBody>
      </p:sp>
      <p:sp>
        <p:nvSpPr>
          <p:cNvPr id="2" name="Content Placeholder 2">
            <a:extLst>
              <a:ext uri="{FF2B5EF4-FFF2-40B4-BE49-F238E27FC236}">
                <a16:creationId xmlns:a16="http://schemas.microsoft.com/office/drawing/2014/main" id="{F0F15D0C-08E8-4A81-D3C1-D603493C6872}"/>
              </a:ext>
            </a:extLst>
          </p:cNvPr>
          <p:cNvSpPr txBox="1">
            <a:spLocks/>
          </p:cNvSpPr>
          <p:nvPr/>
        </p:nvSpPr>
        <p:spPr>
          <a:xfrm>
            <a:off x="0" y="163513"/>
            <a:ext cx="11687175" cy="3381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Chemotherapy + ICI OS Results in pMMR</a:t>
            </a:r>
          </a:p>
        </p:txBody>
      </p:sp>
      <p:sp>
        <p:nvSpPr>
          <p:cNvPr id="21" name="TextBox 20">
            <a:extLst>
              <a:ext uri="{FF2B5EF4-FFF2-40B4-BE49-F238E27FC236}">
                <a16:creationId xmlns:a16="http://schemas.microsoft.com/office/drawing/2014/main" id="{32B149D1-C5D3-6375-B45B-7617DCAC7DAA}"/>
              </a:ext>
            </a:extLst>
          </p:cNvPr>
          <p:cNvSpPr txBox="1"/>
          <p:nvPr/>
        </p:nvSpPr>
        <p:spPr>
          <a:xfrm>
            <a:off x="4203956" y="5081186"/>
            <a:ext cx="4293224"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Benefit much lower in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pMMR</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 UNMET NEED AND OPPORTUNITY </a:t>
            </a:r>
          </a:p>
        </p:txBody>
      </p:sp>
    </p:spTree>
    <p:extLst>
      <p:ext uri="{BB962C8B-B14F-4D97-AF65-F5344CB8AC3E}">
        <p14:creationId xmlns:p14="http://schemas.microsoft.com/office/powerpoint/2010/main" val="424758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3133FF"/>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1" u="none" strike="noStrike" kern="1200" cap="none" spc="0" normalizeH="0" baseline="0" noProof="0" dirty="0" err="1">
                <a:ln>
                  <a:noFill/>
                </a:ln>
                <a:solidFill>
                  <a:srgbClr val="3133FF"/>
                </a:solidFill>
                <a:effectLst/>
                <a:uLnTx/>
                <a:uFillTx/>
                <a:latin typeface="Calibri" panose="020F0502020204030204" pitchFamily="34" charset="0"/>
                <a:ea typeface="MS PGothic" charset="0"/>
                <a:cs typeface="Calibri" panose="020F0502020204030204" pitchFamily="34" charset="0"/>
              </a:rPr>
              <a:t>postmeeting</a:t>
            </a:r>
            <a:r>
              <a:rPr kumimoji="0" lang="en-US" sz="2100" b="1" i="1" u="none" strike="noStrike" kern="1200" cap="none" spc="0" normalizeH="0" baseline="0" noProof="0" dirty="0">
                <a:ln>
                  <a:noFill/>
                </a:ln>
                <a:solidFill>
                  <a:srgbClr val="3133FF"/>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CME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218217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5E9FA-27BD-281F-A30E-51593955C94D}"/>
            </a:ext>
          </a:extLst>
        </p:cNvPr>
        <p:cNvGrpSpPr/>
        <p:nvPr/>
      </p:nvGrpSpPr>
      <p:grpSpPr>
        <a:xfrm>
          <a:off x="0" y="0"/>
          <a:ext cx="0" cy="0"/>
          <a:chOff x="0" y="0"/>
          <a:chExt cx="0" cy="0"/>
        </a:xfrm>
      </p:grpSpPr>
      <p:sp>
        <p:nvSpPr>
          <p:cNvPr id="5" name="Content Placeholder 10">
            <a:extLst>
              <a:ext uri="{FF2B5EF4-FFF2-40B4-BE49-F238E27FC236}">
                <a16:creationId xmlns:a16="http://schemas.microsoft.com/office/drawing/2014/main" id="{249CA259-F5A4-CBCF-E95B-4ACC2364DCC2}"/>
              </a:ext>
            </a:extLst>
          </p:cNvPr>
          <p:cNvSpPr txBox="1">
            <a:spLocks/>
          </p:cNvSpPr>
          <p:nvPr/>
        </p:nvSpPr>
        <p:spPr>
          <a:xfrm>
            <a:off x="0" y="204397"/>
            <a:ext cx="11686934" cy="6443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1607"/>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1607"/>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1607"/>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1607"/>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1607"/>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831053"/>
              </a:buClr>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Chemotherapy + ICI Options - OS Results in </a:t>
            </a:r>
            <a:r>
              <a:rPr kumimoji="0" lang="en-US" sz="32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pMMR</a:t>
            </a:r>
            <a:endParaRPr kumimoji="0" lang="en-US" sz="3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 name="Content Placeholder 9">
            <a:extLst>
              <a:ext uri="{FF2B5EF4-FFF2-40B4-BE49-F238E27FC236}">
                <a16:creationId xmlns:a16="http://schemas.microsoft.com/office/drawing/2014/main" id="{0100A2A8-C810-B817-F79F-E63DB12909C7}"/>
              </a:ext>
            </a:extLst>
          </p:cNvPr>
          <p:cNvSpPr txBox="1">
            <a:spLocks/>
          </p:cNvSpPr>
          <p:nvPr/>
        </p:nvSpPr>
        <p:spPr>
          <a:xfrm>
            <a:off x="239479" y="6322237"/>
            <a:ext cx="10398041" cy="53317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1607"/>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1607"/>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1607"/>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1607"/>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1607"/>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Please note that head-to-head studies were not conducted between these products. These data are for information purposes only and no comparative claims of non-inferiority or superiority in terms of efficacy or safety are implied or intended. </a:t>
            </a:r>
            <a:r>
              <a:rPr kumimoji="0" lang="en-US" sz="9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Some of the therapeutic approaches discussed are currently under investigational use and do not yet have licensed therapeutic treatments available.</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GB" sz="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European Medicines Agency (EMA). </a:t>
            </a:r>
            <a:r>
              <a:rPr kumimoji="0" lang="en-GB" sz="6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Keytruda-H-C-003820-II-0153: EPAR – Assessment Report – Variation. </a:t>
            </a:r>
            <a:r>
              <a:rPr kumimoji="0" lang="en-GB" sz="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Reference Number: EMA/480904/2024. First published: 06/11/2024. https://www.ema.europa.eu/en/documents/variation-report/keytruda-h-c-003820-ii-0153-epar-assessment-report-variation_en.pdf.; 2. EMA. </a:t>
            </a:r>
            <a:r>
              <a:rPr kumimoji="0" lang="en-GB" sz="6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Jemperli-H-C-005204-II-0032: EPAR – Assessment Report – Variation. </a:t>
            </a:r>
            <a:r>
              <a:rPr kumimoji="0" lang="en-GB" sz="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Reference Number: </a:t>
            </a:r>
            <a:r>
              <a:rPr kumimoji="0" lang="en-US" sz="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EMA/4794/2025. First published: 21/01/2025.</a:t>
            </a:r>
            <a:r>
              <a:rPr kumimoji="0" lang="en-GB" sz="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https://www.ema.europa.eu/en/documents/variation-report/jemperli-h-c-005204-ii-0032-epar-assessment-report-variation_en.pdf.</a:t>
            </a:r>
            <a:endParaRPr kumimoji="0" lang="en-US" sz="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itle 18">
            <a:extLst>
              <a:ext uri="{FF2B5EF4-FFF2-40B4-BE49-F238E27FC236}">
                <a16:creationId xmlns:a16="http://schemas.microsoft.com/office/drawing/2014/main" id="{C1BF892F-FB61-1D6A-9041-FEDD7B11C34C}"/>
              </a:ext>
            </a:extLst>
          </p:cNvPr>
          <p:cNvSpPr txBox="1">
            <a:spLocks/>
          </p:cNvSpPr>
          <p:nvPr/>
        </p:nvSpPr>
        <p:spPr>
          <a:xfrm>
            <a:off x="6979464" y="790366"/>
            <a:ext cx="4077268" cy="396984"/>
          </a:xfrm>
          <a:prstGeom prst="rect">
            <a:avLst/>
          </a:prstGeom>
          <a:solidFill>
            <a:srgbClr val="FFC000"/>
          </a:solidFill>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alibri"/>
                <a:ea typeface="+mj-ea"/>
                <a:cs typeface="Arial" panose="020B0604020202020204" pitchFamily="34" charset="0"/>
              </a:rPr>
              <a:t>ENGOT-EN6/RUBY Part 1</a:t>
            </a:r>
            <a:r>
              <a:rPr kumimoji="0" lang="en-GB" sz="2000" b="1" i="0" u="none" strike="noStrike" kern="1200" cap="none" spc="0" normalizeH="0" baseline="30000" noProof="0">
                <a:ln>
                  <a:noFill/>
                </a:ln>
                <a:solidFill>
                  <a:srgbClr val="000000"/>
                </a:solidFill>
                <a:effectLst/>
                <a:uLnTx/>
                <a:uFillTx/>
                <a:latin typeface="Calibri"/>
                <a:ea typeface="+mj-ea"/>
                <a:cs typeface="Arial" panose="020B0604020202020204" pitchFamily="34" charset="0"/>
              </a:rPr>
              <a:t>2</a:t>
            </a:r>
            <a:endParaRPr kumimoji="0" lang="en-GB" sz="2000" b="1" i="0" u="none" strike="noStrike" kern="1200" cap="none" spc="0" normalizeH="0" baseline="0" noProof="0">
              <a:ln>
                <a:noFill/>
              </a:ln>
              <a:solidFill>
                <a:srgbClr val="000000"/>
              </a:solidFill>
              <a:effectLst/>
              <a:uLnTx/>
              <a:uFillTx/>
              <a:latin typeface="Calibri"/>
              <a:ea typeface="+mj-ea"/>
              <a:cs typeface="Arial" panose="020B0604020202020204" pitchFamily="34" charset="0"/>
            </a:endParaRPr>
          </a:p>
        </p:txBody>
      </p:sp>
      <p:sp>
        <p:nvSpPr>
          <p:cNvPr id="9" name="Rectangle 8">
            <a:extLst>
              <a:ext uri="{FF2B5EF4-FFF2-40B4-BE49-F238E27FC236}">
                <a16:creationId xmlns:a16="http://schemas.microsoft.com/office/drawing/2014/main" id="{50CE103D-29BD-A410-9833-2FDD9600117A}"/>
              </a:ext>
            </a:extLst>
          </p:cNvPr>
          <p:cNvSpPr/>
          <p:nvPr/>
        </p:nvSpPr>
        <p:spPr>
          <a:xfrm>
            <a:off x="11622024" y="4690872"/>
            <a:ext cx="374904" cy="397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1C782F1-477B-20B2-7A4D-C797CF313F23}"/>
              </a:ext>
            </a:extLst>
          </p:cNvPr>
          <p:cNvSpPr/>
          <p:nvPr/>
        </p:nvSpPr>
        <p:spPr>
          <a:xfrm>
            <a:off x="6441897" y="2313708"/>
            <a:ext cx="287676" cy="4294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DB04FF3-0986-7CBC-ADA8-BED1BA39659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96000" y="1200853"/>
            <a:ext cx="5641878" cy="3017520"/>
          </a:xfrm>
          <a:prstGeom prst="rect">
            <a:avLst/>
          </a:prstGeom>
        </p:spPr>
      </p:pic>
      <p:sp>
        <p:nvSpPr>
          <p:cNvPr id="2" name="Title 18">
            <a:extLst>
              <a:ext uri="{FF2B5EF4-FFF2-40B4-BE49-F238E27FC236}">
                <a16:creationId xmlns:a16="http://schemas.microsoft.com/office/drawing/2014/main" id="{38159272-F3DA-1370-0556-BF8C56D3944F}"/>
              </a:ext>
            </a:extLst>
          </p:cNvPr>
          <p:cNvSpPr txBox="1">
            <a:spLocks/>
          </p:cNvSpPr>
          <p:nvPr/>
        </p:nvSpPr>
        <p:spPr>
          <a:xfrm>
            <a:off x="1054728" y="790366"/>
            <a:ext cx="4077268" cy="396984"/>
          </a:xfrm>
          <a:prstGeom prst="rect">
            <a:avLst/>
          </a:prstGeom>
          <a:solidFill>
            <a:srgbClr val="C4D600"/>
          </a:solidFill>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alibri"/>
                <a:ea typeface="+mj-ea"/>
                <a:cs typeface="Arial" panose="020B0604020202020204" pitchFamily="34" charset="0"/>
              </a:rPr>
              <a:t>NRG-GY018</a:t>
            </a:r>
            <a:r>
              <a:rPr kumimoji="0" lang="en-GB" sz="2000" b="1" i="0" u="none" strike="noStrike" kern="1200" cap="none" spc="0" normalizeH="0" baseline="30000" noProof="0">
                <a:ln>
                  <a:noFill/>
                </a:ln>
                <a:solidFill>
                  <a:srgbClr val="000000"/>
                </a:solidFill>
                <a:effectLst/>
                <a:uLnTx/>
                <a:uFillTx/>
                <a:latin typeface="Calibri"/>
                <a:ea typeface="+mj-ea"/>
                <a:cs typeface="Arial" panose="020B0604020202020204" pitchFamily="34" charset="0"/>
              </a:rPr>
              <a:t>1</a:t>
            </a:r>
            <a:endParaRPr kumimoji="0" lang="en-GB" sz="2000" b="1" i="0" u="none" strike="noStrike" kern="1200" cap="none" spc="0" normalizeH="0" baseline="0" noProof="0">
              <a:ln>
                <a:noFill/>
              </a:ln>
              <a:solidFill>
                <a:srgbClr val="000000"/>
              </a:solidFill>
              <a:effectLst/>
              <a:uLnTx/>
              <a:uFillTx/>
              <a:latin typeface="Calibri"/>
              <a:ea typeface="+mj-ea"/>
              <a:cs typeface="Arial" panose="020B0604020202020204" pitchFamily="34" charset="0"/>
            </a:endParaRPr>
          </a:p>
        </p:txBody>
      </p:sp>
      <p:graphicFrame>
        <p:nvGraphicFramePr>
          <p:cNvPr id="4" name="Table 3">
            <a:extLst>
              <a:ext uri="{FF2B5EF4-FFF2-40B4-BE49-F238E27FC236}">
                <a16:creationId xmlns:a16="http://schemas.microsoft.com/office/drawing/2014/main" id="{2E36702A-E1D1-A813-6760-D7F7F1326DBF}"/>
              </a:ext>
            </a:extLst>
          </p:cNvPr>
          <p:cNvGraphicFramePr>
            <a:graphicFrameLocks/>
          </p:cNvGraphicFramePr>
          <p:nvPr/>
        </p:nvGraphicFramePr>
        <p:xfrm>
          <a:off x="735843" y="4230656"/>
          <a:ext cx="4396155" cy="2066991"/>
        </p:xfrm>
        <a:graphic>
          <a:graphicData uri="http://schemas.openxmlformats.org/drawingml/2006/table">
            <a:tbl>
              <a:tblPr firstRow="1" bandRow="1">
                <a:tableStyleId>{5C22544A-7EE6-4342-B048-85BDC9FD1C3A}</a:tableStyleId>
              </a:tblPr>
              <a:tblGrid>
                <a:gridCol w="1665716">
                  <a:extLst>
                    <a:ext uri="{9D8B030D-6E8A-4147-A177-3AD203B41FA5}">
                      <a16:colId xmlns:a16="http://schemas.microsoft.com/office/drawing/2014/main" val="3276624643"/>
                    </a:ext>
                  </a:extLst>
                </a:gridCol>
                <a:gridCol w="1365220">
                  <a:extLst>
                    <a:ext uri="{9D8B030D-6E8A-4147-A177-3AD203B41FA5}">
                      <a16:colId xmlns:a16="http://schemas.microsoft.com/office/drawing/2014/main" val="1940044539"/>
                    </a:ext>
                  </a:extLst>
                </a:gridCol>
                <a:gridCol w="47991">
                  <a:extLst>
                    <a:ext uri="{9D8B030D-6E8A-4147-A177-3AD203B41FA5}">
                      <a16:colId xmlns:a16="http://schemas.microsoft.com/office/drawing/2014/main" val="2895430837"/>
                    </a:ext>
                  </a:extLst>
                </a:gridCol>
                <a:gridCol w="1317228">
                  <a:extLst>
                    <a:ext uri="{9D8B030D-6E8A-4147-A177-3AD203B41FA5}">
                      <a16:colId xmlns:a16="http://schemas.microsoft.com/office/drawing/2014/main" val="333868322"/>
                    </a:ext>
                  </a:extLst>
                </a:gridCol>
              </a:tblGrid>
              <a:tr h="438865">
                <a:tc>
                  <a:txBody>
                    <a:bodyPr/>
                    <a:lstStyle/>
                    <a:p>
                      <a:pPr>
                        <a:lnSpc>
                          <a:spcPct val="100000"/>
                        </a:lnSpc>
                        <a:spcBef>
                          <a:spcPts val="0"/>
                        </a:spcBef>
                        <a:spcAft>
                          <a:spcPts val="0"/>
                        </a:spcAft>
                      </a:pPr>
                      <a:endParaRPr lang="en-GB" sz="1200">
                        <a:latin typeface="Calibri" panose="020F0502020204030204" pitchFamily="34" charset="0"/>
                        <a:ea typeface="Calibri" panose="020F0502020204030204" pitchFamily="34" charset="0"/>
                        <a:cs typeface="Calibri" panose="020F0502020204030204" pitchFamily="34" charset="0"/>
                      </a:endParaRPr>
                    </a:p>
                  </a:txBody>
                  <a:tcPr marL="97966" marR="97966" marT="48983" marB="48983"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0000"/>
                        </a:lnSpc>
                        <a:spcBef>
                          <a:spcPts val="0"/>
                        </a:spcBef>
                        <a:spcAft>
                          <a:spcPts val="0"/>
                        </a:spcAft>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Pembrolizumab + CP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(n=294)</a:t>
                      </a:r>
                    </a:p>
                  </a:txBody>
                  <a:tcPr marL="0" marR="0" marT="48983" marB="48983"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D600"/>
                    </a:solidFill>
                  </a:tcPr>
                </a:tc>
                <a:tc hMerge="1">
                  <a:txBody>
                    <a:bodyPr/>
                    <a:lstStyle/>
                    <a:p>
                      <a:endParaRPr lang="en-US"/>
                    </a:p>
                  </a:txBody>
                  <a:tcPr/>
                </a:tc>
                <a:tc>
                  <a:txBody>
                    <a:bodyPr/>
                    <a:lstStyle/>
                    <a:p>
                      <a:pPr algn="ctr">
                        <a:lnSpc>
                          <a:spcPct val="100000"/>
                        </a:lnSpc>
                        <a:spcBef>
                          <a:spcPts val="0"/>
                        </a:spcBef>
                        <a:spcAft>
                          <a:spcPts val="0"/>
                        </a:spcAft>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Placebo + CP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(n=294)</a:t>
                      </a:r>
                    </a:p>
                  </a:txBody>
                  <a:tcPr marL="0" marR="0" marT="48983" marB="48983"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906328387"/>
                  </a:ext>
                </a:extLst>
              </a:tr>
              <a:tr h="272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Events, n (%)</a:t>
                      </a:r>
                    </a:p>
                  </a:txBody>
                  <a:tcPr marL="32656" marR="0" marT="48983" marB="48983" anchor="ctr">
                    <a:lnL w="12700" cmpd="sng">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4</a:t>
                      </a:r>
                      <a:r>
                        <a:rPr lang="en-US"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5 (15.3%)</a:t>
                      </a:r>
                      <a:endParaRPr lang="en-GB"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54</a:t>
                      </a: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en-US"/>
                    </a:p>
                  </a:txBody>
                  <a:tcPr/>
                </a:tc>
                <a:extLst>
                  <a:ext uri="{0D108BD9-81ED-4DB2-BD59-A6C34878D82A}">
                    <a16:rowId xmlns:a16="http://schemas.microsoft.com/office/drawing/2014/main" val="3178502933"/>
                  </a:ext>
                </a:extLst>
              </a:tr>
              <a:tr h="272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Data Maturity</a:t>
                      </a:r>
                    </a:p>
                  </a:txBody>
                  <a:tcPr marL="32656" marR="0" marT="48983" marB="48983" anchor="ctr">
                    <a:lnL w="12700" cmpd="sng">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lnSpc>
                          <a:spcPct val="100000"/>
                        </a:lnSpc>
                        <a:spcBef>
                          <a:spcPts val="0"/>
                        </a:spcBef>
                        <a:spcAft>
                          <a:spcPts val="0"/>
                        </a:spcAft>
                      </a:pPr>
                      <a:r>
                        <a:rPr lang="en-GB" sz="1200" b="1" i="0" kern="1200">
                          <a:solidFill>
                            <a:schemeClr val="tx1"/>
                          </a:solidFill>
                          <a:latin typeface="Calibri" panose="020F0502020204030204" pitchFamily="34" charset="0"/>
                          <a:ea typeface="Calibri" panose="020F0502020204030204" pitchFamily="34" charset="0"/>
                          <a:cs typeface="Calibri" panose="020F050202020403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6748368"/>
                  </a:ext>
                </a:extLst>
              </a:tr>
              <a:tr h="272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DCO</a:t>
                      </a:r>
                    </a:p>
                  </a:txBody>
                  <a:tcPr marL="32656" marR="0" marT="48983" marB="48983" anchor="ctr">
                    <a:lnL w="12700" cmpd="sng">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lnSpc>
                          <a:spcPct val="100000"/>
                        </a:lnSpc>
                        <a:spcBef>
                          <a:spcPts val="0"/>
                        </a:spcBef>
                        <a:spcAft>
                          <a:spcPts val="0"/>
                        </a:spcAft>
                      </a:pPr>
                      <a:r>
                        <a:rPr lang="en-GB" sz="1200" b="0" i="0" dirty="0">
                          <a:solidFill>
                            <a:srgbClr val="000000"/>
                          </a:solidFill>
                          <a:latin typeface="Calibri" panose="020F0502020204030204" pitchFamily="34" charset="0"/>
                          <a:ea typeface="Calibri" panose="020F0502020204030204" pitchFamily="34" charset="0"/>
                          <a:cs typeface="Calibri" panose="020F0502020204030204" pitchFamily="34" charset="0"/>
                        </a:rPr>
                        <a:t>06/12/2022</a:t>
                      </a:r>
                      <a:endParaRPr lang="en-GB" sz="1200" b="1" i="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4580998"/>
                  </a:ext>
                </a:extLst>
              </a:tr>
              <a:tr h="297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Median, (95% CI), </a:t>
                      </a:r>
                      <a:r>
                        <a:rPr lang="en-GB" sz="1200" b="1" kern="1200" baseline="0" err="1">
                          <a:solidFill>
                            <a:schemeClr val="tx1"/>
                          </a:solidFill>
                          <a:latin typeface="Calibri" panose="020F0502020204030204" pitchFamily="34" charset="0"/>
                          <a:ea typeface="Calibri" panose="020F0502020204030204" pitchFamily="34" charset="0"/>
                          <a:cs typeface="Calibri" panose="020F0502020204030204" pitchFamily="34" charset="0"/>
                        </a:rPr>
                        <a:t>mos</a:t>
                      </a:r>
                      <a:endParaRPr lang="en-GB" sz="1200" b="1" kern="120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32656" marR="0" marT="48983" marB="48983" anchor="ctr">
                    <a:lnL w="12700" cmpd="sng">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28 (21.4, NR)</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GB" sz="1200" b="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alibri" panose="020F0502020204030204" pitchFamily="34" charset="0"/>
                          <a:cs typeface="Calibri" panose="020F0502020204030204" pitchFamily="34" charset="0"/>
                        </a:rPr>
                        <a:t>27.4 (19.5, NR)</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9477278"/>
                  </a:ext>
                </a:extLst>
              </a:tr>
              <a:tr h="438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latin typeface="Calibri" panose="020F0502020204030204" pitchFamily="34" charset="0"/>
                          <a:ea typeface="Calibri" panose="020F0502020204030204" pitchFamily="34" charset="0"/>
                          <a:cs typeface="Calibri" panose="020F0502020204030204" pitchFamily="34" charset="0"/>
                        </a:rPr>
                        <a:t>HR (95% CI)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p</a:t>
                      </a:r>
                      <a:r>
                        <a:rPr lang="en-GB" sz="1200" b="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value</a:t>
                      </a:r>
                    </a:p>
                  </a:txBody>
                  <a:tcPr marL="32656" marR="0" marT="48983" marB="48983" anchor="ctr">
                    <a:lnL w="12700" cmpd="sng">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gridSpan="3">
                  <a:txBody>
                    <a:bodyPr/>
                    <a:lstStyle/>
                    <a:p>
                      <a:pPr algn="ctr">
                        <a:lnSpc>
                          <a:spcPct val="100000"/>
                        </a:lnSpc>
                        <a:spcBef>
                          <a:spcPts val="0"/>
                        </a:spcBef>
                        <a:spcAft>
                          <a:spcPts val="0"/>
                        </a:spcAft>
                      </a:pPr>
                      <a:r>
                        <a:rPr lang="en-GB"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0.79 </a:t>
                      </a:r>
                      <a:r>
                        <a:rPr lang="en-GB"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(0.53, 1.17)</a:t>
                      </a:r>
                    </a:p>
                    <a:p>
                      <a:pPr algn="ctr">
                        <a:lnSpc>
                          <a:spcPct val="100000"/>
                        </a:lnSpc>
                        <a:spcBef>
                          <a:spcPts val="0"/>
                        </a:spcBef>
                        <a:spcAft>
                          <a:spcPts val="0"/>
                        </a:spcAft>
                      </a:pPr>
                      <a:r>
                        <a:rPr lang="en-GB" sz="1200" b="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p</a:t>
                      </a:r>
                      <a:r>
                        <a:rPr lang="en-GB" sz="12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&lt;0.0001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en-US"/>
                    </a:p>
                  </a:txBody>
                  <a:tcPr/>
                </a:tc>
                <a:tc hMerge="1">
                  <a:txBody>
                    <a:bodyPr/>
                    <a:lstStyle/>
                    <a:p>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0707465"/>
                  </a:ext>
                </a:extLst>
              </a:tr>
            </a:tbl>
          </a:graphicData>
        </a:graphic>
      </p:graphicFrame>
      <p:graphicFrame>
        <p:nvGraphicFramePr>
          <p:cNvPr id="6" name="Table 9">
            <a:extLst>
              <a:ext uri="{FF2B5EF4-FFF2-40B4-BE49-F238E27FC236}">
                <a16:creationId xmlns:a16="http://schemas.microsoft.com/office/drawing/2014/main" id="{CB486A96-8839-5134-DF4C-C062E3814E67}"/>
              </a:ext>
            </a:extLst>
          </p:cNvPr>
          <p:cNvGraphicFramePr>
            <a:graphicFrameLocks/>
          </p:cNvGraphicFramePr>
          <p:nvPr/>
        </p:nvGraphicFramePr>
        <p:xfrm>
          <a:off x="6879704" y="4194886"/>
          <a:ext cx="4370008" cy="2108977"/>
        </p:xfrm>
        <a:graphic>
          <a:graphicData uri="http://schemas.openxmlformats.org/drawingml/2006/table">
            <a:tbl>
              <a:tblPr firstRow="1" bandRow="1">
                <a:tableStyleId>{5C22544A-7EE6-4342-B048-85BDC9FD1C3A}</a:tableStyleId>
              </a:tblPr>
              <a:tblGrid>
                <a:gridCol w="1310628">
                  <a:extLst>
                    <a:ext uri="{9D8B030D-6E8A-4147-A177-3AD203B41FA5}">
                      <a16:colId xmlns:a16="http://schemas.microsoft.com/office/drawing/2014/main" val="3276624643"/>
                    </a:ext>
                  </a:extLst>
                </a:gridCol>
                <a:gridCol w="1677259">
                  <a:extLst>
                    <a:ext uri="{9D8B030D-6E8A-4147-A177-3AD203B41FA5}">
                      <a16:colId xmlns:a16="http://schemas.microsoft.com/office/drawing/2014/main" val="1940044539"/>
                    </a:ext>
                  </a:extLst>
                </a:gridCol>
                <a:gridCol w="1382121">
                  <a:extLst>
                    <a:ext uri="{9D8B030D-6E8A-4147-A177-3AD203B41FA5}">
                      <a16:colId xmlns:a16="http://schemas.microsoft.com/office/drawing/2014/main" val="821616653"/>
                    </a:ext>
                  </a:extLst>
                </a:gridCol>
              </a:tblGrid>
              <a:tr h="418290">
                <a:tc>
                  <a:txBody>
                    <a:bodyPr/>
                    <a:lstStyle/>
                    <a:p>
                      <a:pPr>
                        <a:lnSpc>
                          <a:spcPct val="100000"/>
                        </a:lnSpc>
                        <a:spcBef>
                          <a:spcPts val="0"/>
                        </a:spcBef>
                        <a:spcAft>
                          <a:spcPts val="0"/>
                        </a:spcAft>
                      </a:pPr>
                      <a:r>
                        <a:rPr lang="en-GB" sz="1200" dirty="0">
                          <a:latin typeface="Calibri" panose="020F0502020204030204" pitchFamily="34" charset="0"/>
                          <a:ea typeface="Calibri" panose="020F0502020204030204" pitchFamily="34" charset="0"/>
                          <a:cs typeface="Calibri" panose="020F0502020204030204" pitchFamily="34" charset="0"/>
                        </a:rPr>
                        <a:t>9.9</a:t>
                      </a:r>
                    </a:p>
                  </a:txBody>
                  <a:tcPr marL="73704" marR="73704" marT="36852" marB="36852"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Dostarlimab + CP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n=192</a:t>
                      </a:r>
                    </a:p>
                  </a:txBody>
                  <a:tcPr marL="0" marR="0" marT="36852" marB="36852"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lnSpc>
                          <a:spcPct val="100000"/>
                        </a:lnSpc>
                        <a:spcBef>
                          <a:spcPts val="0"/>
                        </a:spcBef>
                        <a:spcAft>
                          <a:spcPts val="0"/>
                        </a:spcAft>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Placebo + CP</a:t>
                      </a:r>
                    </a:p>
                    <a:p>
                      <a:pPr algn="ctr">
                        <a:lnSpc>
                          <a:spcPct val="100000"/>
                        </a:lnSpc>
                        <a:spcBef>
                          <a:spcPts val="0"/>
                        </a:spcBef>
                        <a:spcAft>
                          <a:spcPts val="0"/>
                        </a:spcAft>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n=184</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0" marR="0" marT="36852" marB="36852" anchor="ctr">
                    <a:lnL w="12700" cmpd="sng">
                      <a:noFill/>
                    </a:lnL>
                    <a:lnR w="12700" cmpd="sng">
                      <a:noFill/>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906328387"/>
                  </a:ext>
                </a:extLst>
              </a:tr>
              <a:tr h="276917">
                <a:tc>
                  <a:txBody>
                    <a:bodyPr/>
                    <a:lstStyle/>
                    <a:p>
                      <a:pPr>
                        <a:lnSpc>
                          <a:spcPct val="100000"/>
                        </a:lnSpc>
                        <a:spcBef>
                          <a:spcPts val="0"/>
                        </a:spcBef>
                        <a:spcAft>
                          <a:spcPts val="0"/>
                        </a:spcAft>
                      </a:pPr>
                      <a:r>
                        <a:rPr lang="en-US"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Events</a:t>
                      </a:r>
                      <a:r>
                        <a:rPr lang="en-US"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 (%)</a:t>
                      </a:r>
                      <a:endParaRPr lang="en-GB"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24568" marR="0" marT="36852" marB="36852" anchor="ctr">
                    <a:lnL w="12700" cmpd="sng">
                      <a:noFill/>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latin typeface="Calibri" panose="020F0502020204030204" pitchFamily="34" charset="0"/>
                          <a:ea typeface="Calibri" panose="020F0502020204030204" pitchFamily="34" charset="0"/>
                          <a:cs typeface="Calibri" panose="020F0502020204030204" pitchFamily="34" charset="0"/>
                        </a:rPr>
                        <a:t>97 (50.5%) </a:t>
                      </a:r>
                    </a:p>
                  </a:txBody>
                  <a:tcPr marL="0" marR="0" marT="36852" marB="36852" anchor="ctr">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latin typeface="Calibri" panose="020F0502020204030204" pitchFamily="34" charset="0"/>
                          <a:ea typeface="Calibri" panose="020F0502020204030204" pitchFamily="34" charset="0"/>
                          <a:cs typeface="Calibri" panose="020F0502020204030204" pitchFamily="34" charset="0"/>
                        </a:rPr>
                        <a:t>109 (59.2%)</a:t>
                      </a:r>
                    </a:p>
                  </a:txBody>
                  <a:tcPr marL="0" marR="0" marT="36852" marB="36852" anchor="ctr">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5731274"/>
                  </a:ext>
                </a:extLst>
              </a:tr>
              <a:tr h="276917">
                <a:tc>
                  <a:txBody>
                    <a:bodyPr/>
                    <a:lstStyle/>
                    <a:p>
                      <a:pPr>
                        <a:lnSpc>
                          <a:spcPct val="100000"/>
                        </a:lnSpc>
                        <a:spcBef>
                          <a:spcPts val="0"/>
                        </a:spcBef>
                        <a:spcAft>
                          <a:spcPts val="0"/>
                        </a:spcAft>
                      </a:pPr>
                      <a:r>
                        <a:rPr lang="en-GB" sz="1200" b="1" kern="1200">
                          <a:solidFill>
                            <a:schemeClr val="tx1"/>
                          </a:solidFill>
                          <a:latin typeface="Calibri" panose="020F0502020204030204" pitchFamily="34" charset="0"/>
                          <a:ea typeface="Calibri" panose="020F0502020204030204" pitchFamily="34" charset="0"/>
                          <a:cs typeface="Calibri" panose="020F0502020204030204" pitchFamily="34" charset="0"/>
                        </a:rPr>
                        <a:t>Data Maturity</a:t>
                      </a:r>
                      <a:endParaRPr lang="en-GB" sz="1200" b="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33429" marR="0" marT="50143" marB="50143"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latin typeface="Calibri" panose="020F0502020204030204" pitchFamily="34" charset="0"/>
                          <a:ea typeface="Calibri" panose="020F0502020204030204" pitchFamily="34" charset="0"/>
                          <a:cs typeface="Calibri" panose="020F0502020204030204" pitchFamily="34" charset="0"/>
                        </a:rPr>
                        <a:t>             55%</a:t>
                      </a:r>
                    </a:p>
                  </a:txBody>
                  <a:tcPr marL="93605" marR="93605" marT="46802" marB="46802"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SE"/>
                    </a:p>
                  </a:txBody>
                  <a:tcPr/>
                </a:tc>
                <a:extLst>
                  <a:ext uri="{0D108BD9-81ED-4DB2-BD59-A6C34878D82A}">
                    <a16:rowId xmlns:a16="http://schemas.microsoft.com/office/drawing/2014/main" val="2041169378"/>
                  </a:ext>
                </a:extLst>
              </a:tr>
              <a:tr h="276917">
                <a:tc>
                  <a:txBody>
                    <a:bodyPr/>
                    <a:lstStyle/>
                    <a:p>
                      <a:pPr>
                        <a:lnSpc>
                          <a:spcPct val="100000"/>
                        </a:lnSpc>
                        <a:spcBef>
                          <a:spcPts val="0"/>
                        </a:spcBef>
                        <a:spcAft>
                          <a:spcPts val="0"/>
                        </a:spcAft>
                      </a:pPr>
                      <a:r>
                        <a:rPr lang="en-GB" sz="1200" b="1" kern="1200">
                          <a:solidFill>
                            <a:schemeClr val="tx1"/>
                          </a:solidFill>
                          <a:latin typeface="Calibri" panose="020F0502020204030204" pitchFamily="34" charset="0"/>
                          <a:ea typeface="Calibri" panose="020F0502020204030204" pitchFamily="34" charset="0"/>
                          <a:cs typeface="Calibri" panose="020F0502020204030204" pitchFamily="34" charset="0"/>
                        </a:rPr>
                        <a:t>DCO</a:t>
                      </a:r>
                    </a:p>
                  </a:txBody>
                  <a:tcPr marL="33429" marR="0" marT="50143" marB="50143"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latin typeface="Calibri" panose="020F0502020204030204" pitchFamily="34" charset="0"/>
                          <a:cs typeface="Calibri" panose="020F0502020204030204" pitchFamily="34" charset="0"/>
                        </a:rPr>
                        <a:t>22/09/2023 </a:t>
                      </a:r>
                      <a:endParaRPr lang="en-GB" sz="1200" b="0" i="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93605" marR="93605" marT="46802" marB="46802"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531745789"/>
                  </a:ext>
                </a:extLst>
              </a:tr>
              <a:tr h="357309">
                <a:tc>
                  <a:txBody>
                    <a:bodyPr/>
                    <a:lstStyle/>
                    <a:p>
                      <a:pPr>
                        <a:lnSpc>
                          <a:spcPct val="100000"/>
                        </a:lnSpc>
                        <a:spcBef>
                          <a:spcPts val="0"/>
                        </a:spcBef>
                        <a:spcAft>
                          <a:spcPts val="0"/>
                        </a:spcAft>
                      </a:pPr>
                      <a:r>
                        <a:rPr lang="en-GB" sz="1200" b="1" kern="1200">
                          <a:solidFill>
                            <a:schemeClr val="tx1"/>
                          </a:solidFill>
                          <a:latin typeface="Calibri" panose="020F0502020204030204" pitchFamily="34" charset="0"/>
                          <a:ea typeface="Calibri" panose="020F0502020204030204" pitchFamily="34" charset="0"/>
                          <a:cs typeface="Calibri" panose="020F0502020204030204" pitchFamily="34" charset="0"/>
                        </a:rPr>
                        <a:t>Median (95% CI)</a:t>
                      </a:r>
                      <a:r>
                        <a:rPr lang="en-GB" sz="1200" b="0" kern="120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200" b="1" kern="1200" err="1">
                          <a:solidFill>
                            <a:schemeClr val="tx1"/>
                          </a:solidFill>
                          <a:latin typeface="Calibri" panose="020F0502020204030204" pitchFamily="34" charset="0"/>
                          <a:ea typeface="Calibri" panose="020F0502020204030204" pitchFamily="34" charset="0"/>
                          <a:cs typeface="Calibri" panose="020F0502020204030204" pitchFamily="34" charset="0"/>
                        </a:rPr>
                        <a:t>mos</a:t>
                      </a:r>
                      <a:endParaRPr lang="en-GB" sz="1200" b="1" kern="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24568" marR="0" marT="36852" marB="3685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n-NO" sz="1200" b="0" strike="noStrike">
                          <a:latin typeface="Calibri" panose="020F0502020204030204" pitchFamily="34" charset="0"/>
                          <a:ea typeface="Calibri" panose="020F0502020204030204" pitchFamily="34" charset="0"/>
                          <a:cs typeface="Calibri" panose="020F0502020204030204" pitchFamily="34" charset="0"/>
                        </a:rPr>
                        <a:t>34.0 (28.6-NR</a:t>
                      </a:r>
                      <a:r>
                        <a:rPr lang="nn-NO" sz="1200" strike="noStrike">
                          <a:latin typeface="Calibri" panose="020F0502020204030204" pitchFamily="34" charset="0"/>
                          <a:ea typeface="Calibri" panose="020F0502020204030204" pitchFamily="34" charset="0"/>
                          <a:cs typeface="Calibri" panose="020F0502020204030204" pitchFamily="34" charset="0"/>
                        </a:rPr>
                        <a:t>) </a:t>
                      </a:r>
                      <a:endParaRPr lang="en-GB" sz="1200" b="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0" marR="0" marT="36852" marB="36852"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n-NO" sz="1200" strike="noStrike">
                          <a:latin typeface="Calibri" panose="020F0502020204030204" pitchFamily="34" charset="0"/>
                          <a:ea typeface="Calibri" panose="020F0502020204030204" pitchFamily="34" charset="0"/>
                          <a:cs typeface="Calibri" panose="020F0502020204030204" pitchFamily="34" charset="0"/>
                        </a:rPr>
                        <a:t>27 (21.5-35.6)</a:t>
                      </a:r>
                      <a:endParaRPr lang="en-GB" sz="1200" b="0" kern="120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0" marR="0" marT="36852" marB="36852"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637711"/>
                  </a:ext>
                </a:extLst>
              </a:tr>
              <a:tr h="386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latin typeface="Calibri" panose="020F0502020204030204" pitchFamily="34" charset="0"/>
                          <a:ea typeface="Calibri" panose="020F0502020204030204" pitchFamily="34" charset="0"/>
                          <a:cs typeface="Calibri" panose="020F0502020204030204" pitchFamily="34" charset="0"/>
                        </a:rPr>
                        <a:t>HR (95% CI)</a:t>
                      </a:r>
                    </a:p>
                  </a:txBody>
                  <a:tcPr marL="24568" marR="0" marT="36852" marB="368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gridSpan="2">
                  <a:txBody>
                    <a:bodyPr/>
                    <a:lstStyle/>
                    <a:p>
                      <a:pPr algn="ctr">
                        <a:lnSpc>
                          <a:spcPct val="100000"/>
                        </a:lnSpc>
                        <a:spcBef>
                          <a:spcPts val="0"/>
                        </a:spcBef>
                        <a:spcAft>
                          <a:spcPts val="0"/>
                        </a:spcAft>
                      </a:pPr>
                      <a:r>
                        <a:rPr lang="en-GB"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0.79</a:t>
                      </a:r>
                      <a:r>
                        <a:rPr lang="en-GB"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 (0.60-1.04)</a:t>
                      </a:r>
                    </a:p>
                  </a:txBody>
                  <a:tcPr marL="93605" marR="93605" marT="46802" marB="468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en-SE"/>
                    </a:p>
                  </a:txBody>
                  <a:tcPr/>
                </a:tc>
                <a:extLst>
                  <a:ext uri="{0D108BD9-81ED-4DB2-BD59-A6C34878D82A}">
                    <a16:rowId xmlns:a16="http://schemas.microsoft.com/office/drawing/2014/main" val="90707465"/>
                  </a:ext>
                </a:extLst>
              </a:tr>
            </a:tbl>
          </a:graphicData>
        </a:graphic>
      </p:graphicFrame>
      <p:pic>
        <p:nvPicPr>
          <p:cNvPr id="14" name="Picture 13">
            <a:extLst>
              <a:ext uri="{FF2B5EF4-FFF2-40B4-BE49-F238E27FC236}">
                <a16:creationId xmlns:a16="http://schemas.microsoft.com/office/drawing/2014/main" id="{78B26925-B308-DCFB-A11C-1C570ED676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35842" y="1231991"/>
            <a:ext cx="4396154" cy="2856138"/>
          </a:xfrm>
          <a:prstGeom prst="rect">
            <a:avLst/>
          </a:prstGeom>
        </p:spPr>
      </p:pic>
      <p:sp>
        <p:nvSpPr>
          <p:cNvPr id="8" name="TextBox 7">
            <a:extLst>
              <a:ext uri="{FF2B5EF4-FFF2-40B4-BE49-F238E27FC236}">
                <a16:creationId xmlns:a16="http://schemas.microsoft.com/office/drawing/2014/main" id="{95B141D0-4354-6840-EC0F-A6321CD6C425}"/>
              </a:ext>
            </a:extLst>
          </p:cNvPr>
          <p:cNvSpPr txBox="1"/>
          <p:nvPr/>
        </p:nvSpPr>
        <p:spPr>
          <a:xfrm>
            <a:off x="6879704" y="1325283"/>
            <a:ext cx="177644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Pre-specified subgroup analysis</a:t>
            </a:r>
            <a:endParaRPr kumimoji="0" lang="en-SE"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8583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a:extLst>
              <a:ext uri="{FF2B5EF4-FFF2-40B4-BE49-F238E27FC236}">
                <a16:creationId xmlns:a16="http://schemas.microsoft.com/office/drawing/2014/main" id="{B440BF63-9C39-FC42-9A94-497BE126C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89" b="45207"/>
          <a:stretch>
            <a:fillRect/>
          </a:stretch>
        </p:blipFill>
        <p:spPr bwMode="auto">
          <a:xfrm>
            <a:off x="1524000" y="881349"/>
            <a:ext cx="9144000" cy="327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itle 1">
            <a:extLst>
              <a:ext uri="{FF2B5EF4-FFF2-40B4-BE49-F238E27FC236}">
                <a16:creationId xmlns:a16="http://schemas.microsoft.com/office/drawing/2014/main" id="{5B4A613A-D3A8-5A44-9672-E0F82433493B}"/>
              </a:ext>
            </a:extLst>
          </p:cNvPr>
          <p:cNvSpPr txBox="1">
            <a:spLocks/>
          </p:cNvSpPr>
          <p:nvPr/>
        </p:nvSpPr>
        <p:spPr bwMode="auto">
          <a:xfrm>
            <a:off x="71919" y="96839"/>
            <a:ext cx="1139404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Homologous Recombination Defects in EC</a:t>
            </a:r>
          </a:p>
        </p:txBody>
      </p:sp>
      <p:sp>
        <p:nvSpPr>
          <p:cNvPr id="78851" name="Content Placeholder 3">
            <a:extLst>
              <a:ext uri="{FF2B5EF4-FFF2-40B4-BE49-F238E27FC236}">
                <a16:creationId xmlns:a16="http://schemas.microsoft.com/office/drawing/2014/main" id="{B051A867-DDBA-6A47-8319-883C1C6B5FB7}"/>
              </a:ext>
            </a:extLst>
          </p:cNvPr>
          <p:cNvSpPr txBox="1">
            <a:spLocks/>
          </p:cNvSpPr>
          <p:nvPr/>
        </p:nvSpPr>
        <p:spPr bwMode="auto">
          <a:xfrm>
            <a:off x="1701800" y="4243389"/>
            <a:ext cx="8777288"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MetaPlusNormal-Roman" charset="0"/>
                <a:ea typeface="ＭＳ Ｐゴシック" panose="020B0600070205080204" pitchFamily="34" charset="-128"/>
                <a:cs typeface="+mn-cs"/>
              </a:rPr>
              <a:t>Classic HRD members: 22%</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MetaPlusNormal-Roman" charset="0"/>
                <a:ea typeface="ＭＳ Ｐゴシック" panose="020B0600070205080204" pitchFamily="34" charset="-128"/>
                <a:cs typeface="+mn-cs"/>
              </a:rPr>
              <a:t>ARID1A: 41%</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MetaPlusNormal-Roman" charset="0"/>
                <a:ea typeface="ＭＳ Ｐゴシック" panose="020B0600070205080204" pitchFamily="34" charset="-128"/>
                <a:cs typeface="+mn-cs"/>
              </a:rPr>
              <a:t>HRD + ARID1A: 48%</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MetaPlusNormal-Roman" charset="0"/>
                <a:ea typeface="ＭＳ Ｐゴシック" panose="020B0600070205080204" pitchFamily="34" charset="-128"/>
                <a:cs typeface="+mn-cs"/>
              </a:rPr>
              <a:t>HRD, ARID1A, PTEN: 77%</a:t>
            </a:r>
          </a:p>
        </p:txBody>
      </p:sp>
      <p:sp>
        <p:nvSpPr>
          <p:cNvPr id="68612" name="TextBox 4">
            <a:extLst>
              <a:ext uri="{FF2B5EF4-FFF2-40B4-BE49-F238E27FC236}">
                <a16:creationId xmlns:a16="http://schemas.microsoft.com/office/drawing/2014/main" id="{CA32DF11-14BB-444E-BDC7-BDC0C873F69D}"/>
              </a:ext>
            </a:extLst>
          </p:cNvPr>
          <p:cNvSpPr txBox="1">
            <a:spLocks noChangeArrowheads="1"/>
          </p:cNvSpPr>
          <p:nvPr/>
        </p:nvSpPr>
        <p:spPr bwMode="auto">
          <a:xfrm>
            <a:off x="4147344" y="6488668"/>
            <a:ext cx="3886200" cy="369332"/>
          </a:xfrm>
          <a:prstGeom prst="rect">
            <a:avLst/>
          </a:prstGeom>
          <a:noFill/>
          <a:ln w="22225">
            <a:solidFill>
              <a:schemeClr val="bg1"/>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Liang H, et al. </a:t>
            </a:r>
            <a:r>
              <a:rPr kumimoji="0" lang="en-US" altLang="en-US" sz="1800" b="1"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Genome Res</a:t>
            </a:r>
            <a:r>
              <a:rPr kumimoji="0" lang="en-US" altLang="en-US" sz="1800" b="1"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 2012.</a:t>
            </a:r>
          </a:p>
        </p:txBody>
      </p:sp>
    </p:spTree>
    <p:extLst>
      <p:ext uri="{BB962C8B-B14F-4D97-AF65-F5344CB8AC3E}">
        <p14:creationId xmlns:p14="http://schemas.microsoft.com/office/powerpoint/2010/main" val="24069068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1CBF3-4866-6E42-9F97-BFBCBDC88515}"/>
              </a:ext>
            </a:extLst>
          </p:cNvPr>
          <p:cNvSpPr>
            <a:spLocks noGrp="1"/>
          </p:cNvSpPr>
          <p:nvPr>
            <p:ph type="title" idx="4294967295"/>
          </p:nvPr>
        </p:nvSpPr>
        <p:spPr>
          <a:xfrm>
            <a:off x="73840" y="-23137"/>
            <a:ext cx="12352338" cy="676275"/>
          </a:xfrm>
        </p:spPr>
        <p:txBody>
          <a:bodyPr>
            <a:noAutofit/>
          </a:bodyPr>
          <a:lstStyle/>
          <a:p>
            <a:pPr>
              <a:lnSpc>
                <a:spcPct val="100000"/>
              </a:lnSpc>
              <a:spcBef>
                <a:spcPts val="0"/>
              </a:spcBef>
              <a:defRPr/>
            </a:pPr>
            <a:r>
              <a:rPr lang="en-US" sz="2400" b="1" dirty="0">
                <a:latin typeface="+mn-lt"/>
                <a:cs typeface="Arial"/>
              </a:rPr>
              <a:t>Addition of Olaparib to Durvalumab Enhanced PFS Benefit in </a:t>
            </a:r>
            <a:r>
              <a:rPr lang="en-US" sz="2400" b="1" dirty="0" err="1">
                <a:latin typeface="+mn-lt"/>
                <a:cs typeface="Arial"/>
              </a:rPr>
              <a:t>pMMR</a:t>
            </a:r>
            <a:r>
              <a:rPr lang="en-US" sz="2400" b="1" dirty="0">
                <a:latin typeface="+mn-lt"/>
                <a:cs typeface="Arial"/>
              </a:rPr>
              <a:t> Subpopulation</a:t>
            </a:r>
            <a:endParaRPr kumimoji="0" lang="en-GB" sz="2400" b="1" i="0" u="none" strike="noStrike" kern="1200" cap="none" spc="0" normalizeH="0" baseline="0" noProof="0" dirty="0">
              <a:ln>
                <a:noFill/>
              </a:ln>
              <a:effectLst/>
              <a:uLnTx/>
              <a:uFillTx/>
              <a:latin typeface="+mn-lt"/>
              <a:cs typeface="Arial" panose="020B0604020202020204" pitchFamily="34" charset="0"/>
            </a:endParaRPr>
          </a:p>
        </p:txBody>
      </p:sp>
      <p:sp>
        <p:nvSpPr>
          <p:cNvPr id="719" name="TextBox 718">
            <a:extLst>
              <a:ext uri="{FF2B5EF4-FFF2-40B4-BE49-F238E27FC236}">
                <a16:creationId xmlns:a16="http://schemas.microsoft.com/office/drawing/2014/main" id="{95326BDA-688C-A5D6-E62B-5F67C2DBB8AA}"/>
              </a:ext>
            </a:extLst>
          </p:cNvPr>
          <p:cNvSpPr txBox="1"/>
          <p:nvPr/>
        </p:nvSpPr>
        <p:spPr>
          <a:xfrm>
            <a:off x="899938" y="3903020"/>
            <a:ext cx="1675448" cy="216982"/>
          </a:xfrm>
          <a:prstGeom prst="rect">
            <a:avLst/>
          </a:prstGeom>
          <a:noFill/>
        </p:spPr>
        <p:txBody>
          <a:bodyPr wrap="square" rtlCol="0">
            <a:spAutoFit/>
          </a:bodyPr>
          <a:lstStyle>
            <a:defPPr>
              <a:defRPr lang="en-US"/>
            </a:defPPr>
            <a:lvl1pPr>
              <a:lnSpc>
                <a:spcPct val="90000"/>
              </a:lnSpc>
              <a:spcAft>
                <a:spcPts val="600"/>
              </a:spcAft>
              <a:defRPr sz="800"/>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mn-ea"/>
                <a:cs typeface="Arial" panose="020B0604020202020204" pitchFamily="34" charset="0"/>
              </a:rPr>
              <a:t>Olaparib</a:t>
            </a:r>
          </a:p>
        </p:txBody>
      </p:sp>
      <p:sp>
        <p:nvSpPr>
          <p:cNvPr id="720" name="Right Brace 719">
            <a:extLst>
              <a:ext uri="{FF2B5EF4-FFF2-40B4-BE49-F238E27FC236}">
                <a16:creationId xmlns:a16="http://schemas.microsoft.com/office/drawing/2014/main" id="{4B381BB9-A3E3-8AB9-4AFC-DCB663A5BFFB}"/>
              </a:ext>
            </a:extLst>
          </p:cNvPr>
          <p:cNvSpPr/>
          <p:nvPr/>
        </p:nvSpPr>
        <p:spPr>
          <a:xfrm rot="16200000">
            <a:off x="8820924" y="-805461"/>
            <a:ext cx="87053" cy="6120000"/>
          </a:xfrm>
          <a:prstGeom prst="rightBrace">
            <a:avLst>
              <a:gd name="adj1" fmla="val 8333"/>
              <a:gd name="adj2" fmla="val 46846"/>
            </a:avLst>
          </a:prstGeom>
          <a:noFill/>
          <a:ln w="12700" cap="flat" cmpd="sng" algn="ctr">
            <a:solidFill>
              <a:srgbClr val="83005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722" name="TextBox 721">
            <a:extLst>
              <a:ext uri="{FF2B5EF4-FFF2-40B4-BE49-F238E27FC236}">
                <a16:creationId xmlns:a16="http://schemas.microsoft.com/office/drawing/2014/main" id="{38F633D8-C013-A901-2741-8A26C6898C25}"/>
              </a:ext>
            </a:extLst>
          </p:cNvPr>
          <p:cNvSpPr txBox="1"/>
          <p:nvPr/>
        </p:nvSpPr>
        <p:spPr>
          <a:xfrm>
            <a:off x="899938" y="3593663"/>
            <a:ext cx="1860920"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C00000"/>
                </a:solidFill>
                <a:effectLst/>
                <a:uLnTx/>
                <a:uFillTx/>
                <a:latin typeface="Calibri" panose="020F0502020204030204"/>
                <a:ea typeface="+mn-ea"/>
                <a:cs typeface="Arial" panose="020B0604020202020204" pitchFamily="34" charset="0"/>
              </a:rPr>
              <a:t>Immuno-suppressive, pro-tumour immune cells and signals</a:t>
            </a:r>
          </a:p>
        </p:txBody>
      </p:sp>
      <p:sp>
        <p:nvSpPr>
          <p:cNvPr id="723" name="TextBox 722">
            <a:extLst>
              <a:ext uri="{FF2B5EF4-FFF2-40B4-BE49-F238E27FC236}">
                <a16:creationId xmlns:a16="http://schemas.microsoft.com/office/drawing/2014/main" id="{597732F9-3B5D-6958-D7E0-008069FB7144}"/>
              </a:ext>
            </a:extLst>
          </p:cNvPr>
          <p:cNvSpPr txBox="1"/>
          <p:nvPr/>
        </p:nvSpPr>
        <p:spPr>
          <a:xfrm>
            <a:off x="869098" y="4602848"/>
            <a:ext cx="1675449"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mn-ea"/>
                <a:cs typeface="Arial" panose="020B0604020202020204" pitchFamily="34" charset="0"/>
              </a:rPr>
              <a:t>T cell/</a:t>
            </a:r>
            <a:br>
              <a:rPr kumimoji="0" lang="en-GB" sz="900" b="0" i="0" u="none" strike="noStrike" kern="1200" cap="none" spc="0" normalizeH="0" baseline="0" noProof="0">
                <a:ln>
                  <a:noFill/>
                </a:ln>
                <a:solidFill>
                  <a:srgbClr val="3F4444"/>
                </a:solidFill>
                <a:effectLst/>
                <a:uLnTx/>
                <a:uFillTx/>
                <a:latin typeface="Calibri" panose="020F0502020204030204"/>
                <a:ea typeface="+mn-ea"/>
                <a:cs typeface="Arial" panose="020B0604020202020204" pitchFamily="34" charset="0"/>
              </a:rPr>
            </a:br>
            <a:r>
              <a:rPr kumimoji="0" lang="en-GB" sz="900" b="0" i="0" u="none" strike="noStrike" kern="1200" cap="none" spc="0" normalizeH="0" baseline="0" noProof="0">
                <a:ln>
                  <a:noFill/>
                </a:ln>
                <a:solidFill>
                  <a:srgbClr val="3F4444"/>
                </a:solidFill>
                <a:effectLst/>
                <a:uLnTx/>
                <a:uFillTx/>
                <a:latin typeface="Calibri" panose="020F0502020204030204"/>
                <a:ea typeface="+mn-ea"/>
                <a:cs typeface="Arial" panose="020B0604020202020204" pitchFamily="34" charset="0"/>
              </a:rPr>
              <a:t>immune infiltration</a:t>
            </a:r>
          </a:p>
        </p:txBody>
      </p:sp>
      <p:sp>
        <p:nvSpPr>
          <p:cNvPr id="724" name="TextBox 723">
            <a:extLst>
              <a:ext uri="{FF2B5EF4-FFF2-40B4-BE49-F238E27FC236}">
                <a16:creationId xmlns:a16="http://schemas.microsoft.com/office/drawing/2014/main" id="{F8F37B3C-967D-D8A4-BC37-A3BC963708A6}"/>
              </a:ext>
            </a:extLst>
          </p:cNvPr>
          <p:cNvSpPr txBox="1"/>
          <p:nvPr/>
        </p:nvSpPr>
        <p:spPr>
          <a:xfrm>
            <a:off x="899938" y="4142288"/>
            <a:ext cx="1675448" cy="2169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mn-ea"/>
                <a:cs typeface="Arial" panose="020B0604020202020204" pitchFamily="34" charset="0"/>
              </a:rPr>
              <a:t>Chemotherapy</a:t>
            </a:r>
          </a:p>
        </p:txBody>
      </p:sp>
      <p:sp>
        <p:nvSpPr>
          <p:cNvPr id="725" name="TextBox 724">
            <a:extLst>
              <a:ext uri="{FF2B5EF4-FFF2-40B4-BE49-F238E27FC236}">
                <a16:creationId xmlns:a16="http://schemas.microsoft.com/office/drawing/2014/main" id="{AF542547-8BAC-E000-E112-ABB1F7736E8B}"/>
              </a:ext>
            </a:extLst>
          </p:cNvPr>
          <p:cNvSpPr txBox="1"/>
          <p:nvPr/>
        </p:nvSpPr>
        <p:spPr>
          <a:xfrm>
            <a:off x="869098" y="4405861"/>
            <a:ext cx="1675448" cy="2169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mn-ea"/>
                <a:cs typeface="Arial" panose="020B0604020202020204" pitchFamily="34" charset="0"/>
              </a:rPr>
              <a:t>Durvalumab</a:t>
            </a:r>
          </a:p>
        </p:txBody>
      </p:sp>
      <p:sp>
        <p:nvSpPr>
          <p:cNvPr id="726" name="TextBox 725">
            <a:extLst>
              <a:ext uri="{FF2B5EF4-FFF2-40B4-BE49-F238E27FC236}">
                <a16:creationId xmlns:a16="http://schemas.microsoft.com/office/drawing/2014/main" id="{080D09C0-8F96-B31B-5F1F-0DF5AAA8D9DE}"/>
              </a:ext>
            </a:extLst>
          </p:cNvPr>
          <p:cNvSpPr txBox="1"/>
          <p:nvPr/>
        </p:nvSpPr>
        <p:spPr>
          <a:xfrm>
            <a:off x="869098" y="4933329"/>
            <a:ext cx="1675449"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mn-ea"/>
                <a:cs typeface="Arial" panose="020B0604020202020204" pitchFamily="34" charset="0"/>
              </a:rPr>
              <a:t>Activated T cell with cytotoxic/anti-tumour activity</a:t>
            </a:r>
          </a:p>
        </p:txBody>
      </p:sp>
      <p:sp>
        <p:nvSpPr>
          <p:cNvPr id="727" name="TextBox 726">
            <a:extLst>
              <a:ext uri="{FF2B5EF4-FFF2-40B4-BE49-F238E27FC236}">
                <a16:creationId xmlns:a16="http://schemas.microsoft.com/office/drawing/2014/main" id="{36222EF3-0406-8821-40A4-2152AE012319}"/>
              </a:ext>
            </a:extLst>
          </p:cNvPr>
          <p:cNvSpPr txBox="1"/>
          <p:nvPr/>
        </p:nvSpPr>
        <p:spPr>
          <a:xfrm>
            <a:off x="899938" y="3087664"/>
            <a:ext cx="1829896"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C4D600">
                    <a:lumMod val="50000"/>
                  </a:srgbClr>
                </a:solidFill>
                <a:effectLst/>
                <a:uLnTx/>
                <a:uFillTx/>
                <a:latin typeface="Calibri" panose="020F0502020204030204"/>
                <a:ea typeface="+mn-ea"/>
                <a:cs typeface="Arial" panose="020B0604020202020204" pitchFamily="34" charset="0"/>
              </a:rPr>
              <a:t>Immuno-stimulatory, anti-tumour immune cells and signals</a:t>
            </a:r>
          </a:p>
        </p:txBody>
      </p:sp>
      <p:grpSp>
        <p:nvGrpSpPr>
          <p:cNvPr id="728" name="Group 727">
            <a:extLst>
              <a:ext uri="{FF2B5EF4-FFF2-40B4-BE49-F238E27FC236}">
                <a16:creationId xmlns:a16="http://schemas.microsoft.com/office/drawing/2014/main" id="{7AC17AD8-28E4-A7B5-7418-DF49300E1BE4}"/>
              </a:ext>
            </a:extLst>
          </p:cNvPr>
          <p:cNvGrpSpPr/>
          <p:nvPr/>
        </p:nvGrpSpPr>
        <p:grpSpPr>
          <a:xfrm>
            <a:off x="607542" y="3931598"/>
            <a:ext cx="224742" cy="147733"/>
            <a:chOff x="6888355" y="1728963"/>
            <a:chExt cx="403784" cy="265424"/>
          </a:xfrm>
        </p:grpSpPr>
        <p:sp>
          <p:nvSpPr>
            <p:cNvPr id="729" name="Oval 728">
              <a:extLst>
                <a:ext uri="{FF2B5EF4-FFF2-40B4-BE49-F238E27FC236}">
                  <a16:creationId xmlns:a16="http://schemas.microsoft.com/office/drawing/2014/main" id="{34F76E55-AB21-F33B-5D9D-383013910C8C}"/>
                </a:ext>
              </a:extLst>
            </p:cNvPr>
            <p:cNvSpPr/>
            <p:nvPr/>
          </p:nvSpPr>
          <p:spPr>
            <a:xfrm rot="20248136" flipH="1">
              <a:off x="6967837" y="1740478"/>
              <a:ext cx="219883" cy="219883"/>
            </a:xfrm>
            <a:prstGeom prst="ellipse">
              <a:avLst/>
            </a:prstGeom>
            <a:solidFill>
              <a:srgbClr val="830051">
                <a:lumMod val="50000"/>
              </a:srgbClr>
            </a:solidFill>
            <a:ln w="3175" cap="flat" cmpd="sng" algn="ctr">
              <a:solidFill>
                <a:srgbClr val="FFFFFF"/>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0" name="TextBox 729">
              <a:extLst>
                <a:ext uri="{FF2B5EF4-FFF2-40B4-BE49-F238E27FC236}">
                  <a16:creationId xmlns:a16="http://schemas.microsoft.com/office/drawing/2014/main" id="{6C4D44D0-460E-C367-791C-FB172799310E}"/>
                </a:ext>
              </a:extLst>
            </p:cNvPr>
            <p:cNvSpPr txBox="1"/>
            <p:nvPr/>
          </p:nvSpPr>
          <p:spPr>
            <a:xfrm flipH="1">
              <a:off x="6888355" y="1728963"/>
              <a:ext cx="403784" cy="265424"/>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a:t>
              </a:r>
            </a:p>
          </p:txBody>
        </p:sp>
      </p:grpSp>
      <p:sp>
        <p:nvSpPr>
          <p:cNvPr id="731" name="Rectangle: Rounded Corners 730">
            <a:extLst>
              <a:ext uri="{FF2B5EF4-FFF2-40B4-BE49-F238E27FC236}">
                <a16:creationId xmlns:a16="http://schemas.microsoft.com/office/drawing/2014/main" id="{A2060BFF-35AC-1E3C-459A-B5A78BA336F8}"/>
              </a:ext>
            </a:extLst>
          </p:cNvPr>
          <p:cNvSpPr/>
          <p:nvPr/>
        </p:nvSpPr>
        <p:spPr>
          <a:xfrm>
            <a:off x="557834" y="3655582"/>
            <a:ext cx="290399" cy="189413"/>
          </a:xfrm>
          <a:prstGeom prst="roundRect">
            <a:avLst>
              <a:gd name="adj" fmla="val 28300"/>
            </a:avLst>
          </a:prstGeom>
          <a:solidFill>
            <a:srgbClr val="FFC9C9"/>
          </a:solidFill>
          <a:ln w="28575" cap="flat" cmpd="sng" algn="ctr">
            <a:noFill/>
            <a:prstDash val="solid"/>
            <a:miter lim="800000"/>
          </a:ln>
          <a:effectLst>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32" name="Group 731">
            <a:extLst>
              <a:ext uri="{FF2B5EF4-FFF2-40B4-BE49-F238E27FC236}">
                <a16:creationId xmlns:a16="http://schemas.microsoft.com/office/drawing/2014/main" id="{BC09AD38-46AB-DF40-28AA-CCBCBD1BBB60}"/>
              </a:ext>
            </a:extLst>
          </p:cNvPr>
          <p:cNvGrpSpPr/>
          <p:nvPr/>
        </p:nvGrpSpPr>
        <p:grpSpPr>
          <a:xfrm>
            <a:off x="617598" y="4653141"/>
            <a:ext cx="170869" cy="175326"/>
            <a:chOff x="9068499" y="5045774"/>
            <a:chExt cx="119929" cy="119929"/>
          </a:xfrm>
        </p:grpSpPr>
        <p:sp>
          <p:nvSpPr>
            <p:cNvPr id="733" name="Oval 732">
              <a:extLst>
                <a:ext uri="{FF2B5EF4-FFF2-40B4-BE49-F238E27FC236}">
                  <a16:creationId xmlns:a16="http://schemas.microsoft.com/office/drawing/2014/main" id="{4536E495-4AA5-E6FB-5AB4-73DF89F5F25C}"/>
                </a:ext>
              </a:extLst>
            </p:cNvPr>
            <p:cNvSpPr/>
            <p:nvPr/>
          </p:nvSpPr>
          <p:spPr>
            <a:xfrm>
              <a:off x="9068499" y="5045774"/>
              <a:ext cx="119929" cy="119929"/>
            </a:xfrm>
            <a:prstGeom prst="ellipse">
              <a:avLst/>
            </a:prstGeom>
            <a:solidFill>
              <a:srgbClr val="6688A3"/>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4" name="Oval 733">
              <a:extLst>
                <a:ext uri="{FF2B5EF4-FFF2-40B4-BE49-F238E27FC236}">
                  <a16:creationId xmlns:a16="http://schemas.microsoft.com/office/drawing/2014/main" id="{82236BE5-3C10-6D0C-53AC-B08EFB4C4AA3}"/>
                </a:ext>
              </a:extLst>
            </p:cNvPr>
            <p:cNvSpPr/>
            <p:nvPr/>
          </p:nvSpPr>
          <p:spPr>
            <a:xfrm flipH="1">
              <a:off x="9128456" y="5098660"/>
              <a:ext cx="45719" cy="45719"/>
            </a:xfrm>
            <a:prstGeom prst="ellipse">
              <a:avLst/>
            </a:prstGeom>
            <a:solidFill>
              <a:srgbClr val="003865"/>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35" name="Group 734">
            <a:extLst>
              <a:ext uri="{FF2B5EF4-FFF2-40B4-BE49-F238E27FC236}">
                <a16:creationId xmlns:a16="http://schemas.microsoft.com/office/drawing/2014/main" id="{332A8602-E0A8-457D-E7A4-970B65280D99}"/>
              </a:ext>
            </a:extLst>
          </p:cNvPr>
          <p:cNvGrpSpPr/>
          <p:nvPr/>
        </p:nvGrpSpPr>
        <p:grpSpPr>
          <a:xfrm rot="5735711">
            <a:off x="625632" y="4366443"/>
            <a:ext cx="154802" cy="258063"/>
            <a:chOff x="3493052" y="3006448"/>
            <a:chExt cx="170522" cy="295921"/>
          </a:xfrm>
        </p:grpSpPr>
        <p:grpSp>
          <p:nvGrpSpPr>
            <p:cNvPr id="736" name="Group 735">
              <a:extLst>
                <a:ext uri="{FF2B5EF4-FFF2-40B4-BE49-F238E27FC236}">
                  <a16:creationId xmlns:a16="http://schemas.microsoft.com/office/drawing/2014/main" id="{E246B466-63E5-58F6-662D-062C01439977}"/>
                </a:ext>
              </a:extLst>
            </p:cNvPr>
            <p:cNvGrpSpPr/>
            <p:nvPr/>
          </p:nvGrpSpPr>
          <p:grpSpPr>
            <a:xfrm rot="981756">
              <a:off x="3510260" y="3006448"/>
              <a:ext cx="63268" cy="76600"/>
              <a:chOff x="3701140" y="952436"/>
              <a:chExt cx="63268" cy="76600"/>
            </a:xfrm>
          </p:grpSpPr>
          <p:cxnSp>
            <p:nvCxnSpPr>
              <p:cNvPr id="745" name="Straight Connector 744">
                <a:extLst>
                  <a:ext uri="{FF2B5EF4-FFF2-40B4-BE49-F238E27FC236}">
                    <a16:creationId xmlns:a16="http://schemas.microsoft.com/office/drawing/2014/main" id="{6BB456D4-231C-B6B6-5FB8-E0C22DC28347}"/>
                  </a:ext>
                </a:extLst>
              </p:cNvPr>
              <p:cNvCxnSpPr/>
              <p:nvPr/>
            </p:nvCxnSpPr>
            <p:spPr>
              <a:xfrm>
                <a:off x="3701140" y="952436"/>
                <a:ext cx="36000" cy="36000"/>
              </a:xfrm>
              <a:prstGeom prst="line">
                <a:avLst/>
              </a:prstGeom>
              <a:noFill/>
              <a:ln w="28575" cap="flat" cmpd="sng" algn="ctr">
                <a:solidFill>
                  <a:srgbClr val="D0006F"/>
                </a:solidFill>
                <a:prstDash val="solid"/>
                <a:miter lim="800000"/>
              </a:ln>
              <a:effectLst/>
            </p:spPr>
          </p:cxnSp>
          <p:cxnSp>
            <p:nvCxnSpPr>
              <p:cNvPr id="746" name="Straight Connector 745">
                <a:extLst>
                  <a:ext uri="{FF2B5EF4-FFF2-40B4-BE49-F238E27FC236}">
                    <a16:creationId xmlns:a16="http://schemas.microsoft.com/office/drawing/2014/main" id="{1EAAEE19-B73A-0BFC-519D-70881DBD8CC5}"/>
                  </a:ext>
                </a:extLst>
              </p:cNvPr>
              <p:cNvCxnSpPr>
                <a:cxnSpLocks/>
              </p:cNvCxnSpPr>
              <p:nvPr/>
            </p:nvCxnSpPr>
            <p:spPr>
              <a:xfrm flipH="1">
                <a:off x="3728408" y="952436"/>
                <a:ext cx="36000" cy="36000"/>
              </a:xfrm>
              <a:prstGeom prst="line">
                <a:avLst/>
              </a:prstGeom>
              <a:noFill/>
              <a:ln w="28575" cap="flat" cmpd="sng" algn="ctr">
                <a:solidFill>
                  <a:srgbClr val="D0006F"/>
                </a:solidFill>
                <a:prstDash val="solid"/>
                <a:miter lim="800000"/>
              </a:ln>
              <a:effectLst/>
            </p:spPr>
          </p:cxnSp>
          <p:cxnSp>
            <p:nvCxnSpPr>
              <p:cNvPr id="747" name="Straight Connector 746">
                <a:extLst>
                  <a:ext uri="{FF2B5EF4-FFF2-40B4-BE49-F238E27FC236}">
                    <a16:creationId xmlns:a16="http://schemas.microsoft.com/office/drawing/2014/main" id="{19177249-4D7E-5C99-5265-CA905B90C5AA}"/>
                  </a:ext>
                </a:extLst>
              </p:cNvPr>
              <p:cNvCxnSpPr>
                <a:cxnSpLocks/>
              </p:cNvCxnSpPr>
              <p:nvPr/>
            </p:nvCxnSpPr>
            <p:spPr>
              <a:xfrm>
                <a:off x="3729266" y="979671"/>
                <a:ext cx="1818" cy="49365"/>
              </a:xfrm>
              <a:prstGeom prst="line">
                <a:avLst/>
              </a:prstGeom>
              <a:noFill/>
              <a:ln w="28575" cap="flat" cmpd="sng" algn="ctr">
                <a:solidFill>
                  <a:srgbClr val="D0006F"/>
                </a:solidFill>
                <a:prstDash val="solid"/>
                <a:miter lim="800000"/>
              </a:ln>
              <a:effectLst/>
            </p:spPr>
          </p:cxnSp>
        </p:grpSp>
        <p:grpSp>
          <p:nvGrpSpPr>
            <p:cNvPr id="737" name="Group 736">
              <a:extLst>
                <a:ext uri="{FF2B5EF4-FFF2-40B4-BE49-F238E27FC236}">
                  <a16:creationId xmlns:a16="http://schemas.microsoft.com/office/drawing/2014/main" id="{84AE2DDD-72B1-1EB2-B4A6-A37CCBAE3D87}"/>
                </a:ext>
              </a:extLst>
            </p:cNvPr>
            <p:cNvGrpSpPr/>
            <p:nvPr/>
          </p:nvGrpSpPr>
          <p:grpSpPr>
            <a:xfrm rot="19180030">
              <a:off x="3600306" y="3133793"/>
              <a:ext cx="63268" cy="76600"/>
              <a:chOff x="3701140" y="952436"/>
              <a:chExt cx="63268" cy="76600"/>
            </a:xfrm>
          </p:grpSpPr>
          <p:cxnSp>
            <p:nvCxnSpPr>
              <p:cNvPr id="742" name="Straight Connector 741">
                <a:extLst>
                  <a:ext uri="{FF2B5EF4-FFF2-40B4-BE49-F238E27FC236}">
                    <a16:creationId xmlns:a16="http://schemas.microsoft.com/office/drawing/2014/main" id="{5F82F430-C115-A299-8701-B0FDB38DBBCC}"/>
                  </a:ext>
                </a:extLst>
              </p:cNvPr>
              <p:cNvCxnSpPr/>
              <p:nvPr/>
            </p:nvCxnSpPr>
            <p:spPr>
              <a:xfrm>
                <a:off x="3701140" y="952436"/>
                <a:ext cx="36000" cy="36000"/>
              </a:xfrm>
              <a:prstGeom prst="line">
                <a:avLst/>
              </a:prstGeom>
              <a:noFill/>
              <a:ln w="28575" cap="flat" cmpd="sng" algn="ctr">
                <a:solidFill>
                  <a:srgbClr val="D0006F"/>
                </a:solidFill>
                <a:prstDash val="solid"/>
                <a:miter lim="800000"/>
              </a:ln>
              <a:effectLst/>
            </p:spPr>
          </p:cxnSp>
          <p:cxnSp>
            <p:nvCxnSpPr>
              <p:cNvPr id="743" name="Straight Connector 742">
                <a:extLst>
                  <a:ext uri="{FF2B5EF4-FFF2-40B4-BE49-F238E27FC236}">
                    <a16:creationId xmlns:a16="http://schemas.microsoft.com/office/drawing/2014/main" id="{ABA46902-4F97-7AB1-AFCF-0516DB4BF51F}"/>
                  </a:ext>
                </a:extLst>
              </p:cNvPr>
              <p:cNvCxnSpPr>
                <a:cxnSpLocks/>
              </p:cNvCxnSpPr>
              <p:nvPr/>
            </p:nvCxnSpPr>
            <p:spPr>
              <a:xfrm flipH="1">
                <a:off x="3728408" y="952436"/>
                <a:ext cx="36000" cy="36000"/>
              </a:xfrm>
              <a:prstGeom prst="line">
                <a:avLst/>
              </a:prstGeom>
              <a:noFill/>
              <a:ln w="28575" cap="flat" cmpd="sng" algn="ctr">
                <a:solidFill>
                  <a:srgbClr val="D0006F"/>
                </a:solidFill>
                <a:prstDash val="solid"/>
                <a:miter lim="800000"/>
              </a:ln>
              <a:effectLst/>
            </p:spPr>
          </p:cxnSp>
          <p:cxnSp>
            <p:nvCxnSpPr>
              <p:cNvPr id="744" name="Straight Connector 743">
                <a:extLst>
                  <a:ext uri="{FF2B5EF4-FFF2-40B4-BE49-F238E27FC236}">
                    <a16:creationId xmlns:a16="http://schemas.microsoft.com/office/drawing/2014/main" id="{9F181397-87B9-023A-307E-3F2BD03A1F6A}"/>
                  </a:ext>
                </a:extLst>
              </p:cNvPr>
              <p:cNvCxnSpPr>
                <a:cxnSpLocks/>
              </p:cNvCxnSpPr>
              <p:nvPr/>
            </p:nvCxnSpPr>
            <p:spPr>
              <a:xfrm>
                <a:off x="3729266" y="979671"/>
                <a:ext cx="1818" cy="49365"/>
              </a:xfrm>
              <a:prstGeom prst="line">
                <a:avLst/>
              </a:prstGeom>
              <a:noFill/>
              <a:ln w="28575" cap="flat" cmpd="sng" algn="ctr">
                <a:solidFill>
                  <a:srgbClr val="D0006F"/>
                </a:solidFill>
                <a:prstDash val="solid"/>
                <a:miter lim="800000"/>
              </a:ln>
              <a:effectLst/>
            </p:spPr>
          </p:cxnSp>
        </p:grpSp>
        <p:grpSp>
          <p:nvGrpSpPr>
            <p:cNvPr id="738" name="Group 737">
              <a:extLst>
                <a:ext uri="{FF2B5EF4-FFF2-40B4-BE49-F238E27FC236}">
                  <a16:creationId xmlns:a16="http://schemas.microsoft.com/office/drawing/2014/main" id="{50419935-F293-1E5A-D3D7-2ACCFD4B4670}"/>
                </a:ext>
              </a:extLst>
            </p:cNvPr>
            <p:cNvGrpSpPr/>
            <p:nvPr/>
          </p:nvGrpSpPr>
          <p:grpSpPr>
            <a:xfrm rot="16200000">
              <a:off x="3499718" y="3232435"/>
              <a:ext cx="63268" cy="76600"/>
              <a:chOff x="3701140" y="952436"/>
              <a:chExt cx="63268" cy="76600"/>
            </a:xfrm>
          </p:grpSpPr>
          <p:cxnSp>
            <p:nvCxnSpPr>
              <p:cNvPr id="739" name="Straight Connector 738">
                <a:extLst>
                  <a:ext uri="{FF2B5EF4-FFF2-40B4-BE49-F238E27FC236}">
                    <a16:creationId xmlns:a16="http://schemas.microsoft.com/office/drawing/2014/main" id="{999C90C7-2EF4-6688-E95E-EE557F19C090}"/>
                  </a:ext>
                </a:extLst>
              </p:cNvPr>
              <p:cNvCxnSpPr/>
              <p:nvPr/>
            </p:nvCxnSpPr>
            <p:spPr>
              <a:xfrm>
                <a:off x="3701140" y="952436"/>
                <a:ext cx="36000" cy="36000"/>
              </a:xfrm>
              <a:prstGeom prst="line">
                <a:avLst/>
              </a:prstGeom>
              <a:noFill/>
              <a:ln w="28575" cap="flat" cmpd="sng" algn="ctr">
                <a:solidFill>
                  <a:srgbClr val="D0006F"/>
                </a:solidFill>
                <a:prstDash val="solid"/>
                <a:miter lim="800000"/>
              </a:ln>
              <a:effectLst/>
            </p:spPr>
          </p:cxnSp>
          <p:cxnSp>
            <p:nvCxnSpPr>
              <p:cNvPr id="740" name="Straight Connector 739">
                <a:extLst>
                  <a:ext uri="{FF2B5EF4-FFF2-40B4-BE49-F238E27FC236}">
                    <a16:creationId xmlns:a16="http://schemas.microsoft.com/office/drawing/2014/main" id="{DE36182D-466C-9E0D-0DD4-C8EBD3B30ACD}"/>
                  </a:ext>
                </a:extLst>
              </p:cNvPr>
              <p:cNvCxnSpPr>
                <a:cxnSpLocks/>
              </p:cNvCxnSpPr>
              <p:nvPr/>
            </p:nvCxnSpPr>
            <p:spPr>
              <a:xfrm flipH="1">
                <a:off x="3728408" y="952436"/>
                <a:ext cx="36000" cy="36000"/>
              </a:xfrm>
              <a:prstGeom prst="line">
                <a:avLst/>
              </a:prstGeom>
              <a:noFill/>
              <a:ln w="28575" cap="flat" cmpd="sng" algn="ctr">
                <a:solidFill>
                  <a:srgbClr val="D0006F"/>
                </a:solidFill>
                <a:prstDash val="solid"/>
                <a:miter lim="800000"/>
              </a:ln>
              <a:effectLst/>
            </p:spPr>
          </p:cxnSp>
          <p:cxnSp>
            <p:nvCxnSpPr>
              <p:cNvPr id="741" name="Straight Connector 740">
                <a:extLst>
                  <a:ext uri="{FF2B5EF4-FFF2-40B4-BE49-F238E27FC236}">
                    <a16:creationId xmlns:a16="http://schemas.microsoft.com/office/drawing/2014/main" id="{C9633950-A9A8-7DE8-B46B-8E693125771C}"/>
                  </a:ext>
                </a:extLst>
              </p:cNvPr>
              <p:cNvCxnSpPr>
                <a:cxnSpLocks/>
              </p:cNvCxnSpPr>
              <p:nvPr/>
            </p:nvCxnSpPr>
            <p:spPr>
              <a:xfrm>
                <a:off x="3729266" y="979671"/>
                <a:ext cx="1818" cy="49365"/>
              </a:xfrm>
              <a:prstGeom prst="line">
                <a:avLst/>
              </a:prstGeom>
              <a:noFill/>
              <a:ln w="28575" cap="flat" cmpd="sng" algn="ctr">
                <a:solidFill>
                  <a:srgbClr val="D0006F"/>
                </a:solidFill>
                <a:prstDash val="solid"/>
                <a:miter lim="800000"/>
              </a:ln>
              <a:effectLst/>
            </p:spPr>
          </p:cxnSp>
        </p:grpSp>
      </p:grpSp>
      <p:grpSp>
        <p:nvGrpSpPr>
          <p:cNvPr id="748" name="Group 747">
            <a:extLst>
              <a:ext uri="{FF2B5EF4-FFF2-40B4-BE49-F238E27FC236}">
                <a16:creationId xmlns:a16="http://schemas.microsoft.com/office/drawing/2014/main" id="{47395AD2-7359-007E-2739-A7D11A401CCA}"/>
              </a:ext>
            </a:extLst>
          </p:cNvPr>
          <p:cNvGrpSpPr/>
          <p:nvPr/>
        </p:nvGrpSpPr>
        <p:grpSpPr>
          <a:xfrm rot="17773919">
            <a:off x="567251" y="4982545"/>
            <a:ext cx="271565" cy="260157"/>
            <a:chOff x="7380595" y="3401856"/>
            <a:chExt cx="383831" cy="367706"/>
          </a:xfrm>
        </p:grpSpPr>
        <p:grpSp>
          <p:nvGrpSpPr>
            <p:cNvPr id="749" name="Group 748">
              <a:extLst>
                <a:ext uri="{FF2B5EF4-FFF2-40B4-BE49-F238E27FC236}">
                  <a16:creationId xmlns:a16="http://schemas.microsoft.com/office/drawing/2014/main" id="{430FAE41-570F-4152-AB99-EADC8581E91C}"/>
                </a:ext>
              </a:extLst>
            </p:cNvPr>
            <p:cNvGrpSpPr/>
            <p:nvPr/>
          </p:nvGrpSpPr>
          <p:grpSpPr>
            <a:xfrm>
              <a:off x="7511210" y="3509739"/>
              <a:ext cx="253216" cy="259823"/>
              <a:chOff x="6601407" y="2246707"/>
              <a:chExt cx="147739" cy="151594"/>
            </a:xfrm>
          </p:grpSpPr>
          <p:sp>
            <p:nvSpPr>
              <p:cNvPr id="765" name="Oval 764">
                <a:extLst>
                  <a:ext uri="{FF2B5EF4-FFF2-40B4-BE49-F238E27FC236}">
                    <a16:creationId xmlns:a16="http://schemas.microsoft.com/office/drawing/2014/main" id="{19ACCBAA-33FB-FA18-00B9-006008F6F18E}"/>
                  </a:ext>
                </a:extLst>
              </p:cNvPr>
              <p:cNvSpPr/>
              <p:nvPr/>
            </p:nvSpPr>
            <p:spPr>
              <a:xfrm>
                <a:off x="6601407" y="2246707"/>
                <a:ext cx="147739" cy="151594"/>
              </a:xfrm>
              <a:prstGeom prst="ellipse">
                <a:avLst/>
              </a:prstGeom>
              <a:solidFill>
                <a:srgbClr val="003865"/>
              </a:solidFill>
              <a:ln w="12700" cap="flat" cmpd="sng" algn="ctr">
                <a:solidFill>
                  <a:srgbClr val="003865"/>
                </a:solidFill>
                <a:prstDash val="solid"/>
                <a:miter lim="800000"/>
              </a:ln>
              <a:effectLst/>
            </p:spPr>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6" name="Oval 765">
                <a:extLst>
                  <a:ext uri="{FF2B5EF4-FFF2-40B4-BE49-F238E27FC236}">
                    <a16:creationId xmlns:a16="http://schemas.microsoft.com/office/drawing/2014/main" id="{F971E892-26C5-891D-D7DE-995CAB433379}"/>
                  </a:ext>
                </a:extLst>
              </p:cNvPr>
              <p:cNvSpPr/>
              <p:nvPr/>
            </p:nvSpPr>
            <p:spPr>
              <a:xfrm flipH="1">
                <a:off x="6675276" y="2313557"/>
                <a:ext cx="56321" cy="57790"/>
              </a:xfrm>
              <a:prstGeom prst="ellipse">
                <a:avLst/>
              </a:prstGeom>
              <a:solidFill>
                <a:srgbClr val="9DB0AC">
                  <a:lumMod val="60000"/>
                  <a:lumOff val="40000"/>
                </a:srgbClr>
              </a:solidFill>
              <a:ln w="12700" cap="flat" cmpd="sng" algn="ctr">
                <a:solidFill>
                  <a:srgbClr val="003865"/>
                </a:solidFill>
                <a:prstDash val="solid"/>
                <a:miter lim="800000"/>
              </a:ln>
              <a:effectLst/>
            </p:spPr>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50" name="Group 749">
              <a:extLst>
                <a:ext uri="{FF2B5EF4-FFF2-40B4-BE49-F238E27FC236}">
                  <a16:creationId xmlns:a16="http://schemas.microsoft.com/office/drawing/2014/main" id="{7BFFE213-348A-79C3-9901-09CCFD640EFE}"/>
                </a:ext>
              </a:extLst>
            </p:cNvPr>
            <p:cNvGrpSpPr/>
            <p:nvPr/>
          </p:nvGrpSpPr>
          <p:grpSpPr>
            <a:xfrm rot="1047045">
              <a:off x="7455540" y="3401856"/>
              <a:ext cx="134729" cy="89746"/>
              <a:chOff x="7606296" y="3383281"/>
              <a:chExt cx="212549" cy="141583"/>
            </a:xfrm>
          </p:grpSpPr>
          <p:sp>
            <p:nvSpPr>
              <p:cNvPr id="761" name="Oval 760">
                <a:extLst>
                  <a:ext uri="{FF2B5EF4-FFF2-40B4-BE49-F238E27FC236}">
                    <a16:creationId xmlns:a16="http://schemas.microsoft.com/office/drawing/2014/main" id="{61609B53-42DD-E630-F406-5F34775E6225}"/>
                  </a:ext>
                </a:extLst>
              </p:cNvPr>
              <p:cNvSpPr/>
              <p:nvPr/>
            </p:nvSpPr>
            <p:spPr>
              <a:xfrm>
                <a:off x="7773126" y="3479145"/>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2" name="Oval 761">
                <a:extLst>
                  <a:ext uri="{FF2B5EF4-FFF2-40B4-BE49-F238E27FC236}">
                    <a16:creationId xmlns:a16="http://schemas.microsoft.com/office/drawing/2014/main" id="{466127BD-E743-9227-BAA4-D18BE5617F5C}"/>
                  </a:ext>
                </a:extLst>
              </p:cNvPr>
              <p:cNvSpPr/>
              <p:nvPr/>
            </p:nvSpPr>
            <p:spPr>
              <a:xfrm>
                <a:off x="7722689" y="3446119"/>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3" name="Oval 762">
                <a:extLst>
                  <a:ext uri="{FF2B5EF4-FFF2-40B4-BE49-F238E27FC236}">
                    <a16:creationId xmlns:a16="http://schemas.microsoft.com/office/drawing/2014/main" id="{2B9CC1CD-2E20-F4B1-EBC9-6842B6539147}"/>
                  </a:ext>
                </a:extLst>
              </p:cNvPr>
              <p:cNvSpPr/>
              <p:nvPr/>
            </p:nvSpPr>
            <p:spPr>
              <a:xfrm>
                <a:off x="7666698" y="3417954"/>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4" name="Oval 763">
                <a:extLst>
                  <a:ext uri="{FF2B5EF4-FFF2-40B4-BE49-F238E27FC236}">
                    <a16:creationId xmlns:a16="http://schemas.microsoft.com/office/drawing/2014/main" id="{754CFA76-ECC9-16A7-5029-4238625A6D08}"/>
                  </a:ext>
                </a:extLst>
              </p:cNvPr>
              <p:cNvSpPr/>
              <p:nvPr/>
            </p:nvSpPr>
            <p:spPr>
              <a:xfrm>
                <a:off x="7606296" y="3383281"/>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51" name="Group 750">
              <a:extLst>
                <a:ext uri="{FF2B5EF4-FFF2-40B4-BE49-F238E27FC236}">
                  <a16:creationId xmlns:a16="http://schemas.microsoft.com/office/drawing/2014/main" id="{11029A97-9617-9045-C530-0F31195746FC}"/>
                </a:ext>
              </a:extLst>
            </p:cNvPr>
            <p:cNvGrpSpPr/>
            <p:nvPr/>
          </p:nvGrpSpPr>
          <p:grpSpPr>
            <a:xfrm rot="20824646">
              <a:off x="7380595" y="3498883"/>
              <a:ext cx="134729" cy="89746"/>
              <a:chOff x="7606296" y="3383281"/>
              <a:chExt cx="212549" cy="141583"/>
            </a:xfrm>
          </p:grpSpPr>
          <p:sp>
            <p:nvSpPr>
              <p:cNvPr id="757" name="Oval 756">
                <a:extLst>
                  <a:ext uri="{FF2B5EF4-FFF2-40B4-BE49-F238E27FC236}">
                    <a16:creationId xmlns:a16="http://schemas.microsoft.com/office/drawing/2014/main" id="{DAF879EF-66E2-F500-78DD-036FD2CA2935}"/>
                  </a:ext>
                </a:extLst>
              </p:cNvPr>
              <p:cNvSpPr/>
              <p:nvPr/>
            </p:nvSpPr>
            <p:spPr>
              <a:xfrm>
                <a:off x="7773126" y="3479145"/>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58" name="Oval 757">
                <a:extLst>
                  <a:ext uri="{FF2B5EF4-FFF2-40B4-BE49-F238E27FC236}">
                    <a16:creationId xmlns:a16="http://schemas.microsoft.com/office/drawing/2014/main" id="{2970FEA1-147B-05A4-F859-D306F5267981}"/>
                  </a:ext>
                </a:extLst>
              </p:cNvPr>
              <p:cNvSpPr/>
              <p:nvPr/>
            </p:nvSpPr>
            <p:spPr>
              <a:xfrm>
                <a:off x="7722689" y="3446119"/>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59" name="Oval 758">
                <a:extLst>
                  <a:ext uri="{FF2B5EF4-FFF2-40B4-BE49-F238E27FC236}">
                    <a16:creationId xmlns:a16="http://schemas.microsoft.com/office/drawing/2014/main" id="{8A7CD89D-3CC8-EAA0-4424-544587ADBE40}"/>
                  </a:ext>
                </a:extLst>
              </p:cNvPr>
              <p:cNvSpPr/>
              <p:nvPr/>
            </p:nvSpPr>
            <p:spPr>
              <a:xfrm>
                <a:off x="7666698" y="3417954"/>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0" name="Oval 759">
                <a:extLst>
                  <a:ext uri="{FF2B5EF4-FFF2-40B4-BE49-F238E27FC236}">
                    <a16:creationId xmlns:a16="http://schemas.microsoft.com/office/drawing/2014/main" id="{9A99A3E7-8C55-3F4E-A294-E5E00E882E51}"/>
                  </a:ext>
                </a:extLst>
              </p:cNvPr>
              <p:cNvSpPr/>
              <p:nvPr/>
            </p:nvSpPr>
            <p:spPr>
              <a:xfrm>
                <a:off x="7606296" y="3383281"/>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52" name="Group 751">
              <a:extLst>
                <a:ext uri="{FF2B5EF4-FFF2-40B4-BE49-F238E27FC236}">
                  <a16:creationId xmlns:a16="http://schemas.microsoft.com/office/drawing/2014/main" id="{4536BD2D-F139-30D4-250A-5493B7F0F5EE}"/>
                </a:ext>
              </a:extLst>
            </p:cNvPr>
            <p:cNvGrpSpPr/>
            <p:nvPr/>
          </p:nvGrpSpPr>
          <p:grpSpPr>
            <a:xfrm rot="532232">
              <a:off x="7415444" y="3451330"/>
              <a:ext cx="134729" cy="89746"/>
              <a:chOff x="7606296" y="3383281"/>
              <a:chExt cx="212549" cy="141583"/>
            </a:xfrm>
          </p:grpSpPr>
          <p:sp>
            <p:nvSpPr>
              <p:cNvPr id="753" name="Oval 752">
                <a:extLst>
                  <a:ext uri="{FF2B5EF4-FFF2-40B4-BE49-F238E27FC236}">
                    <a16:creationId xmlns:a16="http://schemas.microsoft.com/office/drawing/2014/main" id="{A47D8987-0769-C229-84F3-F964E7F5E3E3}"/>
                  </a:ext>
                </a:extLst>
              </p:cNvPr>
              <p:cNvSpPr/>
              <p:nvPr/>
            </p:nvSpPr>
            <p:spPr>
              <a:xfrm>
                <a:off x="7773126" y="3479145"/>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54" name="Oval 753">
                <a:extLst>
                  <a:ext uri="{FF2B5EF4-FFF2-40B4-BE49-F238E27FC236}">
                    <a16:creationId xmlns:a16="http://schemas.microsoft.com/office/drawing/2014/main" id="{12554A6D-D7F2-7926-358F-D38304DD88BA}"/>
                  </a:ext>
                </a:extLst>
              </p:cNvPr>
              <p:cNvSpPr/>
              <p:nvPr/>
            </p:nvSpPr>
            <p:spPr>
              <a:xfrm>
                <a:off x="7722689" y="3446119"/>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55" name="Oval 754">
                <a:extLst>
                  <a:ext uri="{FF2B5EF4-FFF2-40B4-BE49-F238E27FC236}">
                    <a16:creationId xmlns:a16="http://schemas.microsoft.com/office/drawing/2014/main" id="{F60B048F-FB9A-8951-81F7-A7766A9648F2}"/>
                  </a:ext>
                </a:extLst>
              </p:cNvPr>
              <p:cNvSpPr/>
              <p:nvPr/>
            </p:nvSpPr>
            <p:spPr>
              <a:xfrm>
                <a:off x="7666698" y="3417954"/>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56" name="Oval 755">
                <a:extLst>
                  <a:ext uri="{FF2B5EF4-FFF2-40B4-BE49-F238E27FC236}">
                    <a16:creationId xmlns:a16="http://schemas.microsoft.com/office/drawing/2014/main" id="{078C19B7-9399-71F8-02E8-4F649A1841F6}"/>
                  </a:ext>
                </a:extLst>
              </p:cNvPr>
              <p:cNvSpPr/>
              <p:nvPr/>
            </p:nvSpPr>
            <p:spPr>
              <a:xfrm>
                <a:off x="7606296" y="3383281"/>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767" name="Group 766">
            <a:extLst>
              <a:ext uri="{FF2B5EF4-FFF2-40B4-BE49-F238E27FC236}">
                <a16:creationId xmlns:a16="http://schemas.microsoft.com/office/drawing/2014/main" id="{7703B8C6-450A-4BC1-A2A9-688D7EF1F5EF}"/>
              </a:ext>
            </a:extLst>
          </p:cNvPr>
          <p:cNvGrpSpPr/>
          <p:nvPr/>
        </p:nvGrpSpPr>
        <p:grpSpPr>
          <a:xfrm rot="5092282">
            <a:off x="632480" y="4111168"/>
            <a:ext cx="141107" cy="222690"/>
            <a:chOff x="3753021" y="2041803"/>
            <a:chExt cx="184464" cy="300725"/>
          </a:xfrm>
          <a:solidFill>
            <a:srgbClr val="68D2DF"/>
          </a:solidFill>
        </p:grpSpPr>
        <p:sp>
          <p:nvSpPr>
            <p:cNvPr id="768" name="Star: 7 Points 2143">
              <a:extLst>
                <a:ext uri="{FF2B5EF4-FFF2-40B4-BE49-F238E27FC236}">
                  <a16:creationId xmlns:a16="http://schemas.microsoft.com/office/drawing/2014/main" id="{4ACF0B03-4941-6A3B-8544-863494745E28}"/>
                </a:ext>
              </a:extLst>
            </p:cNvPr>
            <p:cNvSpPr/>
            <p:nvPr/>
          </p:nvSpPr>
          <p:spPr>
            <a:xfrm>
              <a:off x="3790793" y="2041803"/>
              <a:ext cx="72000" cy="72000"/>
            </a:xfrm>
            <a:prstGeom prst="ellipse">
              <a:avLst/>
            </a:prstGeom>
            <a:grpFill/>
            <a:ln w="12700" cap="flat" cmpd="sng" algn="ctr">
              <a:solidFill>
                <a:srgbClr val="3F4444"/>
              </a:solidFill>
              <a:prstDash val="solid"/>
              <a:miter lim="800000"/>
            </a:ln>
            <a:effectLst/>
            <a:scene3d>
              <a:camera prst="orthographicFront"/>
              <a:lightRig rig="threePt" dir="t"/>
            </a:scene3d>
            <a:sp3d>
              <a:bevelT w="139700" h="139700" prst="divot"/>
            </a:sp3d>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9" name="Star: 7 Points 2144">
              <a:extLst>
                <a:ext uri="{FF2B5EF4-FFF2-40B4-BE49-F238E27FC236}">
                  <a16:creationId xmlns:a16="http://schemas.microsoft.com/office/drawing/2014/main" id="{7F5F518C-E0F0-AC2B-2035-53E8610F6B1B}"/>
                </a:ext>
              </a:extLst>
            </p:cNvPr>
            <p:cNvSpPr/>
            <p:nvPr/>
          </p:nvSpPr>
          <p:spPr>
            <a:xfrm>
              <a:off x="3838813" y="2147129"/>
              <a:ext cx="72000" cy="72000"/>
            </a:xfrm>
            <a:prstGeom prst="ellipse">
              <a:avLst/>
            </a:prstGeom>
            <a:grpFill/>
            <a:ln w="12700" cap="flat" cmpd="sng" algn="ctr">
              <a:solidFill>
                <a:srgbClr val="3F4444"/>
              </a:solidFill>
              <a:prstDash val="solid"/>
              <a:miter lim="800000"/>
            </a:ln>
            <a:effectLst/>
            <a:scene3d>
              <a:camera prst="orthographicFront"/>
              <a:lightRig rig="threePt" dir="t"/>
            </a:scene3d>
            <a:sp3d>
              <a:bevelT w="139700" h="139700" prst="divot"/>
            </a:sp3d>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0" name="Star: 7 Points 2145">
              <a:extLst>
                <a:ext uri="{FF2B5EF4-FFF2-40B4-BE49-F238E27FC236}">
                  <a16:creationId xmlns:a16="http://schemas.microsoft.com/office/drawing/2014/main" id="{14E131BE-147D-79F9-B91F-A661BB1A7F62}"/>
                </a:ext>
              </a:extLst>
            </p:cNvPr>
            <p:cNvSpPr/>
            <p:nvPr/>
          </p:nvSpPr>
          <p:spPr>
            <a:xfrm>
              <a:off x="3753021" y="2270528"/>
              <a:ext cx="72000" cy="72000"/>
            </a:xfrm>
            <a:prstGeom prst="ellipse">
              <a:avLst/>
            </a:prstGeom>
            <a:grpFill/>
            <a:ln w="12700" cap="flat" cmpd="sng" algn="ctr">
              <a:solidFill>
                <a:srgbClr val="3F4444"/>
              </a:solidFill>
              <a:prstDash val="solid"/>
              <a:miter lim="800000"/>
            </a:ln>
            <a:effectLst/>
            <a:scene3d>
              <a:camera prst="orthographicFront"/>
              <a:lightRig rig="threePt" dir="t"/>
            </a:scene3d>
            <a:sp3d>
              <a:bevelT w="139700" h="139700" prst="divot"/>
            </a:sp3d>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1" name="Star: 7 Points 2147">
              <a:extLst>
                <a:ext uri="{FF2B5EF4-FFF2-40B4-BE49-F238E27FC236}">
                  <a16:creationId xmlns:a16="http://schemas.microsoft.com/office/drawing/2014/main" id="{E5679DCD-D1E3-6D66-9AEF-A6674831F9CE}"/>
                </a:ext>
              </a:extLst>
            </p:cNvPr>
            <p:cNvSpPr/>
            <p:nvPr/>
          </p:nvSpPr>
          <p:spPr>
            <a:xfrm>
              <a:off x="3865485" y="2251416"/>
              <a:ext cx="72000" cy="72000"/>
            </a:xfrm>
            <a:prstGeom prst="ellipse">
              <a:avLst/>
            </a:prstGeom>
            <a:grpFill/>
            <a:ln w="12700" cap="flat" cmpd="sng" algn="ctr">
              <a:solidFill>
                <a:srgbClr val="3F4444"/>
              </a:solidFill>
              <a:prstDash val="solid"/>
              <a:miter lim="800000"/>
            </a:ln>
            <a:effectLst/>
            <a:scene3d>
              <a:camera prst="orthographicFront"/>
              <a:lightRig rig="threePt" dir="t"/>
            </a:scene3d>
            <a:sp3d>
              <a:bevelT w="139700" h="139700" prst="divot"/>
            </a:sp3d>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772" name="Rectangle: Rounded Corners 771">
            <a:extLst>
              <a:ext uri="{FF2B5EF4-FFF2-40B4-BE49-F238E27FC236}">
                <a16:creationId xmlns:a16="http://schemas.microsoft.com/office/drawing/2014/main" id="{8A9C371B-57B1-73C7-32D0-48E2B1599DA6}"/>
              </a:ext>
            </a:extLst>
          </p:cNvPr>
          <p:cNvSpPr/>
          <p:nvPr/>
        </p:nvSpPr>
        <p:spPr>
          <a:xfrm>
            <a:off x="557834" y="3402098"/>
            <a:ext cx="290399" cy="189413"/>
          </a:xfrm>
          <a:prstGeom prst="roundRect">
            <a:avLst>
              <a:gd name="adj" fmla="val 28300"/>
            </a:avLst>
          </a:prstGeom>
          <a:solidFill>
            <a:srgbClr val="FFEFC9"/>
          </a:solidFill>
          <a:ln w="28575" cap="flat" cmpd="sng" algn="ctr">
            <a:noFill/>
            <a:prstDash val="solid"/>
            <a:miter lim="800000"/>
          </a:ln>
          <a:effectLst>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3" name="Rectangle: Rounded Corners 772">
            <a:extLst>
              <a:ext uri="{FF2B5EF4-FFF2-40B4-BE49-F238E27FC236}">
                <a16:creationId xmlns:a16="http://schemas.microsoft.com/office/drawing/2014/main" id="{45684592-2559-6AB3-C99E-F68A4B921506}"/>
              </a:ext>
            </a:extLst>
          </p:cNvPr>
          <p:cNvSpPr/>
          <p:nvPr/>
        </p:nvSpPr>
        <p:spPr>
          <a:xfrm>
            <a:off x="557834" y="3149924"/>
            <a:ext cx="290399" cy="189413"/>
          </a:xfrm>
          <a:prstGeom prst="roundRect">
            <a:avLst>
              <a:gd name="adj" fmla="val 28300"/>
            </a:avLst>
          </a:prstGeom>
          <a:solidFill>
            <a:srgbClr val="D0E3C3"/>
          </a:solidFill>
          <a:ln w="28575" cap="flat" cmpd="sng" algn="ctr">
            <a:noFill/>
            <a:prstDash val="solid"/>
            <a:miter lim="800000"/>
          </a:ln>
          <a:effectLst>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87" name="TextBox 886">
            <a:extLst>
              <a:ext uri="{FF2B5EF4-FFF2-40B4-BE49-F238E27FC236}">
                <a16:creationId xmlns:a16="http://schemas.microsoft.com/office/drawing/2014/main" id="{9686230B-655B-DC40-56CE-B5B26EE78023}"/>
              </a:ext>
            </a:extLst>
          </p:cNvPr>
          <p:cNvSpPr txBox="1"/>
          <p:nvPr/>
        </p:nvSpPr>
        <p:spPr>
          <a:xfrm>
            <a:off x="899938" y="3393024"/>
            <a:ext cx="1722121" cy="2169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F0AB00">
                    <a:lumMod val="75000"/>
                  </a:srgbClr>
                </a:solidFill>
                <a:effectLst/>
                <a:uLnTx/>
                <a:uFillTx/>
                <a:latin typeface="Calibri" panose="020F0502020204030204"/>
                <a:ea typeface="+mn-ea"/>
                <a:cs typeface="Arial" panose="020B0604020202020204" pitchFamily="34" charset="0"/>
              </a:rPr>
              <a:t>Immunogenic microenvironment </a:t>
            </a:r>
          </a:p>
        </p:txBody>
      </p:sp>
      <p:sp>
        <p:nvSpPr>
          <p:cNvPr id="905" name="Right Brace 904">
            <a:extLst>
              <a:ext uri="{FF2B5EF4-FFF2-40B4-BE49-F238E27FC236}">
                <a16:creationId xmlns:a16="http://schemas.microsoft.com/office/drawing/2014/main" id="{EC706966-0442-06A7-A730-7268B4FCF17B}"/>
              </a:ext>
            </a:extLst>
          </p:cNvPr>
          <p:cNvSpPr/>
          <p:nvPr/>
        </p:nvSpPr>
        <p:spPr>
          <a:xfrm rot="16200000">
            <a:off x="5150315" y="1734231"/>
            <a:ext cx="83891" cy="1043778"/>
          </a:xfrm>
          <a:prstGeom prst="rightBrace">
            <a:avLst/>
          </a:prstGeom>
          <a:noFill/>
          <a:ln w="12700" cap="flat" cmpd="sng" algn="ctr">
            <a:solidFill>
              <a:srgbClr val="83005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043" name="TextBox 1042">
            <a:extLst>
              <a:ext uri="{FF2B5EF4-FFF2-40B4-BE49-F238E27FC236}">
                <a16:creationId xmlns:a16="http://schemas.microsoft.com/office/drawing/2014/main" id="{5FCB5B8C-9051-8371-9383-3ADD7B7A89B9}"/>
              </a:ext>
            </a:extLst>
          </p:cNvPr>
          <p:cNvSpPr txBox="1"/>
          <p:nvPr/>
        </p:nvSpPr>
        <p:spPr>
          <a:xfrm>
            <a:off x="11089617" y="4737298"/>
            <a:ext cx="969134" cy="15388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marR="0" lvl="0">
              <a:lnSpc>
                <a:spcPct val="100000"/>
              </a:lnSpc>
              <a:spcBef>
                <a:spcPts val="0"/>
              </a:spcBef>
              <a:spcAft>
                <a:spcPts val="0"/>
              </a:spcAft>
              <a:buClr>
                <a:srgbClr val="000000"/>
              </a:buClr>
              <a:buFont typeface="Arial"/>
              <a:defRPr sz="1000" b="1" i="0" u="none" strike="noStrike" cap="none">
                <a:ln/>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3865"/>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CP+D</a:t>
            </a:r>
          </a:p>
        </p:txBody>
      </p:sp>
      <p:sp>
        <p:nvSpPr>
          <p:cNvPr id="1044" name="TextBox 1043">
            <a:extLst>
              <a:ext uri="{FF2B5EF4-FFF2-40B4-BE49-F238E27FC236}">
                <a16:creationId xmlns:a16="http://schemas.microsoft.com/office/drawing/2014/main" id="{221C7D3D-1B64-55AF-03AB-656EF01C8032}"/>
              </a:ext>
            </a:extLst>
          </p:cNvPr>
          <p:cNvSpPr txBox="1"/>
          <p:nvPr/>
        </p:nvSpPr>
        <p:spPr>
          <a:xfrm>
            <a:off x="11089617" y="5094609"/>
            <a:ext cx="847627" cy="15388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marR="0" lvl="0">
              <a:lnSpc>
                <a:spcPct val="100000"/>
              </a:lnSpc>
              <a:spcBef>
                <a:spcPts val="0"/>
              </a:spcBef>
              <a:spcAft>
                <a:spcPts val="0"/>
              </a:spcAft>
              <a:buClr>
                <a:srgbClr val="000000"/>
              </a:buClr>
              <a:buFont typeface="Arial"/>
              <a:defRPr sz="1000" b="1" i="0" u="none" strike="noStrike" cap="none">
                <a:ln/>
                <a:solidFill>
                  <a:schemeClr val="tx1">
                    <a:lumMod val="50000"/>
                    <a:lumOff val="50000"/>
                  </a:schemeClr>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7F7F7F"/>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CP</a:t>
            </a:r>
          </a:p>
        </p:txBody>
      </p:sp>
      <p:grpSp>
        <p:nvGrpSpPr>
          <p:cNvPr id="1436" name="Group 1435">
            <a:extLst>
              <a:ext uri="{FF2B5EF4-FFF2-40B4-BE49-F238E27FC236}">
                <a16:creationId xmlns:a16="http://schemas.microsoft.com/office/drawing/2014/main" id="{729E89FD-4D57-33E4-D6B8-036D3F1C109C}"/>
              </a:ext>
            </a:extLst>
          </p:cNvPr>
          <p:cNvGrpSpPr/>
          <p:nvPr/>
        </p:nvGrpSpPr>
        <p:grpSpPr>
          <a:xfrm>
            <a:off x="3618829" y="2703215"/>
            <a:ext cx="7564583" cy="3265566"/>
            <a:chOff x="2683167" y="2373340"/>
            <a:chExt cx="7564583" cy="3265566"/>
          </a:xfrm>
        </p:grpSpPr>
        <p:sp>
          <p:nvSpPr>
            <p:cNvPr id="1307" name="Freeform: Shape 1306">
              <a:extLst>
                <a:ext uri="{FF2B5EF4-FFF2-40B4-BE49-F238E27FC236}">
                  <a16:creationId xmlns:a16="http://schemas.microsoft.com/office/drawing/2014/main" id="{F11412EA-5FAA-9D80-5F61-BB96515EE928}"/>
                </a:ext>
              </a:extLst>
            </p:cNvPr>
            <p:cNvSpPr/>
            <p:nvPr/>
          </p:nvSpPr>
          <p:spPr>
            <a:xfrm>
              <a:off x="3730929" y="2373340"/>
              <a:ext cx="6516821" cy="2687250"/>
            </a:xfrm>
            <a:custGeom>
              <a:avLst/>
              <a:gdLst>
                <a:gd name="connsiteX0" fmla="*/ 0 w 5400435"/>
                <a:gd name="connsiteY0" fmla="*/ 0 h 1988292"/>
                <a:gd name="connsiteX1" fmla="*/ 0 w 5400435"/>
                <a:gd name="connsiteY1" fmla="*/ 1988292 h 1988292"/>
                <a:gd name="connsiteX2" fmla="*/ 5400435 w 5400435"/>
                <a:gd name="connsiteY2" fmla="*/ 1988292 h 1988292"/>
              </a:gdLst>
              <a:ahLst/>
              <a:cxnLst>
                <a:cxn ang="0">
                  <a:pos x="connsiteX0" y="connsiteY0"/>
                </a:cxn>
                <a:cxn ang="0">
                  <a:pos x="connsiteX1" y="connsiteY1"/>
                </a:cxn>
                <a:cxn ang="0">
                  <a:pos x="connsiteX2" y="connsiteY2"/>
                </a:cxn>
              </a:cxnLst>
              <a:rect l="l" t="t" r="r" b="b"/>
              <a:pathLst>
                <a:path w="5400435" h="1988292">
                  <a:moveTo>
                    <a:pt x="0" y="0"/>
                  </a:moveTo>
                  <a:lnTo>
                    <a:pt x="0" y="1988292"/>
                  </a:lnTo>
                  <a:lnTo>
                    <a:pt x="5400435" y="1988292"/>
                  </a:lnTo>
                </a:path>
              </a:pathLst>
            </a:custGeom>
            <a:noFill/>
            <a:ln w="1270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308" name="TextBox 1307">
              <a:extLst>
                <a:ext uri="{FF2B5EF4-FFF2-40B4-BE49-F238E27FC236}">
                  <a16:creationId xmlns:a16="http://schemas.microsoft.com/office/drawing/2014/main" id="{5B64E6F0-3772-5A95-CD02-A716A1CC613E}"/>
                </a:ext>
              </a:extLst>
            </p:cNvPr>
            <p:cNvSpPr txBox="1"/>
            <p:nvPr/>
          </p:nvSpPr>
          <p:spPr>
            <a:xfrm>
              <a:off x="2683167" y="5392685"/>
              <a:ext cx="801823"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1" i="0" u="none" strike="noStrike" cap="none" spc="0" baseline="0">
                  <a:ln/>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No. at risk</a:t>
              </a:r>
            </a:p>
          </p:txBody>
        </p:sp>
      </p:grpSp>
      <p:sp>
        <p:nvSpPr>
          <p:cNvPr id="1350" name="TextBox 1349">
            <a:extLst>
              <a:ext uri="{FF2B5EF4-FFF2-40B4-BE49-F238E27FC236}">
                <a16:creationId xmlns:a16="http://schemas.microsoft.com/office/drawing/2014/main" id="{1DCC546A-5704-D510-5D7D-0180B7C4547B}"/>
              </a:ext>
            </a:extLst>
          </p:cNvPr>
          <p:cNvSpPr txBox="1"/>
          <p:nvPr/>
        </p:nvSpPr>
        <p:spPr>
          <a:xfrm>
            <a:off x="3721595" y="5895407"/>
            <a:ext cx="705642"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830051"/>
                </a:solidFill>
                <a:effectLst/>
                <a:uLnTx/>
                <a:uFillTx/>
                <a:latin typeface="Arial" panose="020B0604020202020204" pitchFamily="34" charset="0"/>
                <a:cs typeface="Arial" panose="020B0604020202020204" pitchFamily="34" charset="0"/>
                <a:sym typeface="Arial"/>
                <a:rtl val="0"/>
              </a:rPr>
              <a:t>CP+D+O</a:t>
            </a:r>
          </a:p>
        </p:txBody>
      </p:sp>
      <p:sp>
        <p:nvSpPr>
          <p:cNvPr id="1351" name="TextBox 1350">
            <a:extLst>
              <a:ext uri="{FF2B5EF4-FFF2-40B4-BE49-F238E27FC236}">
                <a16:creationId xmlns:a16="http://schemas.microsoft.com/office/drawing/2014/main" id="{DBAAF558-8C90-24A4-52A7-A44AC0D39BD3}"/>
              </a:ext>
            </a:extLst>
          </p:cNvPr>
          <p:cNvSpPr txBox="1"/>
          <p:nvPr/>
        </p:nvSpPr>
        <p:spPr>
          <a:xfrm>
            <a:off x="3891298" y="6047531"/>
            <a:ext cx="530915"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3865"/>
                </a:solidFill>
                <a:effectLst/>
                <a:uLnTx/>
                <a:uFillTx/>
                <a:latin typeface="Arial" panose="020B0604020202020204" pitchFamily="34" charset="0"/>
                <a:cs typeface="Arial" panose="020B0604020202020204" pitchFamily="34" charset="0"/>
                <a:sym typeface="Arial"/>
                <a:rtl val="0"/>
              </a:rPr>
              <a:t>CP+D</a:t>
            </a:r>
          </a:p>
        </p:txBody>
      </p:sp>
      <p:sp>
        <p:nvSpPr>
          <p:cNvPr id="1352" name="TextBox 1351">
            <a:extLst>
              <a:ext uri="{FF2B5EF4-FFF2-40B4-BE49-F238E27FC236}">
                <a16:creationId xmlns:a16="http://schemas.microsoft.com/office/drawing/2014/main" id="{65A3B5F9-5632-12E6-FC4C-B6C35E5C6400}"/>
              </a:ext>
            </a:extLst>
          </p:cNvPr>
          <p:cNvSpPr txBox="1"/>
          <p:nvPr/>
        </p:nvSpPr>
        <p:spPr>
          <a:xfrm>
            <a:off x="4057461" y="6199655"/>
            <a:ext cx="362600"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797979"/>
                </a:solidFill>
                <a:effectLst/>
                <a:uLnTx/>
                <a:uFillTx/>
                <a:latin typeface="Arial" panose="020B0604020202020204" pitchFamily="34" charset="0"/>
                <a:cs typeface="Arial" panose="020B0604020202020204" pitchFamily="34" charset="0"/>
                <a:sym typeface="Arial"/>
                <a:rtl val="0"/>
              </a:rPr>
              <a:t>CP</a:t>
            </a:r>
          </a:p>
        </p:txBody>
      </p:sp>
      <p:graphicFrame>
        <p:nvGraphicFramePr>
          <p:cNvPr id="1430" name="Table 1429">
            <a:extLst>
              <a:ext uri="{FF2B5EF4-FFF2-40B4-BE49-F238E27FC236}">
                <a16:creationId xmlns:a16="http://schemas.microsoft.com/office/drawing/2014/main" id="{775FC1D8-E090-9F73-A4C5-7CCC40844865}"/>
              </a:ext>
            </a:extLst>
          </p:cNvPr>
          <p:cNvGraphicFramePr>
            <a:graphicFrameLocks/>
          </p:cNvGraphicFramePr>
          <p:nvPr/>
        </p:nvGraphicFramePr>
        <p:xfrm>
          <a:off x="8239421" y="2341499"/>
          <a:ext cx="2880000" cy="1237800"/>
        </p:xfrm>
        <a:graphic>
          <a:graphicData uri="http://schemas.openxmlformats.org/drawingml/2006/table">
            <a:tbl>
              <a:tblPr firstRow="1" bandRow="1"/>
              <a:tblGrid>
                <a:gridCol w="1440000">
                  <a:extLst>
                    <a:ext uri="{9D8B030D-6E8A-4147-A177-3AD203B41FA5}">
                      <a16:colId xmlns:a16="http://schemas.microsoft.com/office/drawing/2014/main" val="3276624643"/>
                    </a:ext>
                  </a:extLst>
                </a:gridCol>
                <a:gridCol w="720000">
                  <a:extLst>
                    <a:ext uri="{9D8B030D-6E8A-4147-A177-3AD203B41FA5}">
                      <a16:colId xmlns:a16="http://schemas.microsoft.com/office/drawing/2014/main" val="508861547"/>
                    </a:ext>
                  </a:extLst>
                </a:gridCol>
                <a:gridCol w="720000">
                  <a:extLst>
                    <a:ext uri="{9D8B030D-6E8A-4147-A177-3AD203B41FA5}">
                      <a16:colId xmlns:a16="http://schemas.microsoft.com/office/drawing/2014/main" val="1940044539"/>
                    </a:ext>
                  </a:extLst>
                </a:gridCol>
              </a:tblGrid>
              <a:tr h="19531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pPr>
                      <a:endParaRPr lang="en-GB" sz="1000" b="1">
                        <a:latin typeface="Arial" panose="020B0604020202020204" pitchFamily="34" charset="0"/>
                        <a:cs typeface="Arial" panose="020B0604020202020204" pitchFamily="34" charset="0"/>
                      </a:endParaRPr>
                    </a:p>
                  </a:txBody>
                  <a:tcPr marL="0" marR="0" marT="0" marB="0">
                    <a:lnL w="12700" cmpd="sng">
                      <a:noFill/>
                    </a:lnL>
                    <a:lnR w="12700" cmpd="sng">
                      <a:noFill/>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hangingPunct="1">
                        <a:lnSpc>
                          <a:spcPct val="100000"/>
                        </a:lnSpc>
                        <a:spcBef>
                          <a:spcPts val="0"/>
                        </a:spcBef>
                        <a:spcAft>
                          <a:spcPts val="0"/>
                        </a:spcAft>
                        <a:buFontTx/>
                        <a:buNone/>
                      </a:pPr>
                      <a:r>
                        <a:rPr kumimoji="0" lang="en-GB" sz="1000" b="1" i="0" u="none" strike="noStrike" kern="1200" cap="none" spc="0" baseline="0">
                          <a:solidFill>
                            <a:schemeClr val="bg1"/>
                          </a:solidFill>
                          <a:latin typeface="Arial" panose="020B0604020202020204" pitchFamily="34" charset="0"/>
                          <a:ea typeface="+mn-ea"/>
                          <a:cs typeface="Arial" panose="020B0604020202020204" pitchFamily="34" charset="0"/>
                        </a:rPr>
                        <a:t>CP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baseline="0">
                          <a:solidFill>
                            <a:schemeClr val="bg1"/>
                          </a:solidFill>
                          <a:latin typeface="Arial" panose="020B0604020202020204" pitchFamily="34" charset="0"/>
                          <a:cs typeface="Arial" panose="020B0604020202020204" pitchFamily="34" charset="0"/>
                        </a:rPr>
                        <a:t>(n=192)</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000" b="1" i="0" u="none" strike="noStrike" kern="1200" cap="none" spc="0" baseline="0">
                          <a:solidFill>
                            <a:schemeClr val="bg1"/>
                          </a:solidFill>
                          <a:latin typeface="Arial" panose="020B0604020202020204" pitchFamily="34" charset="0"/>
                          <a:ea typeface="+mn-ea"/>
                          <a:cs typeface="Arial" panose="020B0604020202020204" pitchFamily="34" charset="0"/>
                        </a:rPr>
                        <a:t>CP+D</a:t>
                      </a:r>
                      <a:endParaRPr kumimoji="0" lang="en-GB" sz="1000" b="1" i="0" u="none" strike="noStrike" kern="0" cap="none" spc="0" baseline="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baseline="0">
                          <a:solidFill>
                            <a:schemeClr val="bg1"/>
                          </a:solidFill>
                          <a:latin typeface="Arial" panose="020B0604020202020204" pitchFamily="34" charset="0"/>
                          <a:cs typeface="Arial" panose="020B0604020202020204" pitchFamily="34" charset="0"/>
                        </a:rPr>
                        <a:t>(n=192)</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003865"/>
                    </a:solidFill>
                  </a:tcPr>
                </a:tc>
                <a:extLst>
                  <a:ext uri="{0D108BD9-81ED-4DB2-BD59-A6C34878D82A}">
                    <a16:rowId xmlns:a16="http://schemas.microsoft.com/office/drawing/2014/main" val="1906328387"/>
                  </a:ext>
                </a:extLst>
              </a:tr>
              <a:tr h="14379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hangingPunct="1">
                        <a:lnSpc>
                          <a:spcPct val="100000"/>
                        </a:lnSpc>
                        <a:spcBef>
                          <a:spcPts val="0"/>
                        </a:spcBef>
                        <a:spcAft>
                          <a:spcPts val="0"/>
                        </a:spcAft>
                        <a:buFontTx/>
                        <a:buNone/>
                      </a:pPr>
                      <a:r>
                        <a:rPr kumimoji="0" lang="en-US" sz="1000" b="1" i="0" u="none" strike="noStrike" kern="1200" cap="none" spc="0" baseline="0">
                          <a:solidFill>
                            <a:schemeClr val="tx1"/>
                          </a:solidFill>
                          <a:latin typeface="Arial" panose="020B0604020202020204" pitchFamily="34" charset="0"/>
                          <a:ea typeface="+mn-ea"/>
                          <a:cs typeface="Arial" panose="020B0604020202020204" pitchFamily="34" charset="0"/>
                        </a:rPr>
                        <a:t>Events, </a:t>
                      </a:r>
                      <a:r>
                        <a:rPr kumimoji="0" lang="en-US" sz="1000" b="0" i="0" u="none" strike="noStrike" kern="1200" cap="none" spc="0" baseline="0">
                          <a:solidFill>
                            <a:schemeClr val="tx1"/>
                          </a:solidFill>
                          <a:latin typeface="Arial" panose="020B0604020202020204" pitchFamily="34" charset="0"/>
                          <a:ea typeface="+mn-ea"/>
                          <a:cs typeface="Arial" panose="020B0604020202020204" pitchFamily="34" charset="0"/>
                        </a:rPr>
                        <a:t>n (%)</a:t>
                      </a:r>
                      <a:endParaRPr kumimoji="0" lang="en-GB" sz="1000" b="0" i="0" u="none" strike="noStrike" kern="1200" cap="none" spc="0" baseline="0">
                        <a:solidFill>
                          <a:schemeClr val="tx1"/>
                        </a:solidFill>
                        <a:latin typeface="Arial" panose="020B0604020202020204" pitchFamily="34" charset="0"/>
                        <a:ea typeface="+mn-ea"/>
                        <a:cs typeface="Arial" panose="020B0604020202020204" pitchFamily="34" charset="0"/>
                      </a:endParaRPr>
                    </a:p>
                  </a:txBody>
                  <a:tcPr marL="36000" marR="36000" marT="36000" marB="36000">
                    <a:lnL w="12700" cmpd="sng">
                      <a:noFill/>
                    </a:lnL>
                    <a:lnR w="12700" cmpd="sng">
                      <a:noFill/>
                    </a:lnR>
                    <a:lnT w="12700" cap="flat" cmpd="sng" algn="ctr">
                      <a:solidFill>
                        <a:srgbClr val="00386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148 (77.1)</a:t>
                      </a:r>
                    </a:p>
                  </a:txBody>
                  <a:tcPr marL="27000" marR="27000" marT="13500" marB="13500" anchor="ctr">
                    <a:lnL w="12700" cmpd="sng">
                      <a:noFill/>
                    </a:lnL>
                    <a:lnR w="12700" cmpd="sng">
                      <a:noFill/>
                    </a:lnR>
                    <a:lnT w="12700" cap="flat" cmpd="sng" algn="ctr">
                      <a:solidFill>
                        <a:srgbClr val="00386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124 (64.6)</a:t>
                      </a:r>
                    </a:p>
                  </a:txBody>
                  <a:tcPr marL="27000" marR="27000" marT="13500" marB="13500" anchor="ctr">
                    <a:lnL w="12700" cmpd="sng">
                      <a:noFill/>
                    </a:lnL>
                    <a:lnR w="12700" cmpd="sng">
                      <a:noFill/>
                    </a:lnR>
                    <a:lnT w="12700" cap="flat" cmpd="sng" algn="ctr">
                      <a:solidFill>
                        <a:srgbClr val="00386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3101989"/>
                  </a:ext>
                </a:extLst>
              </a:tr>
              <a:tr h="2126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1200" cap="none" spc="0" baseline="0">
                          <a:solidFill>
                            <a:schemeClr val="tx1"/>
                          </a:solidFill>
                          <a:latin typeface="Arial" panose="020B0604020202020204" pitchFamily="34" charset="0"/>
                          <a:ea typeface="+mn-ea"/>
                          <a:cs typeface="Arial" panose="020B0604020202020204" pitchFamily="34" charset="0"/>
                        </a:rPr>
                        <a:t>Median PFS (95% CI)</a:t>
                      </a:r>
                      <a:r>
                        <a:rPr kumimoji="0" lang="en-US" sz="1000" b="0" i="0" u="none" strike="noStrike" kern="1200" cap="none" spc="0" baseline="0">
                          <a:solidFill>
                            <a:schemeClr val="tx1"/>
                          </a:solidFill>
                          <a:latin typeface="Arial" panose="020B0604020202020204" pitchFamily="34" charset="0"/>
                          <a:ea typeface="+mn-ea"/>
                          <a:cs typeface="Arial" panose="020B0604020202020204" pitchFamily="34" charset="0"/>
                        </a:rPr>
                        <a:t>,* months</a:t>
                      </a:r>
                      <a:endParaRPr kumimoji="0" lang="en-GB" sz="1000" b="0" i="0" u="none" strike="noStrike" kern="1200" cap="none" spc="0" baseline="0">
                        <a:solidFill>
                          <a:schemeClr val="tx1"/>
                        </a:solidFill>
                        <a:latin typeface="Arial" panose="020B0604020202020204" pitchFamily="34" charset="0"/>
                        <a:ea typeface="+mn-ea"/>
                        <a:cs typeface="Arial" panose="020B0604020202020204" pitchFamily="34" charset="0"/>
                      </a:endParaRPr>
                    </a:p>
                  </a:txBody>
                  <a:tcPr marL="36000" marR="36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9.7 </a:t>
                      </a:r>
                      <a:b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(9.2–10.1)</a:t>
                      </a:r>
                      <a:endPar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endParaRP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9.9</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 </a:t>
                      </a:r>
                      <a:b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(9.4</a:t>
                      </a: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12.5)</a:t>
                      </a: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75122507"/>
                  </a:ext>
                </a:extLst>
              </a:tr>
              <a:tr h="2126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hangingPunct="1">
                        <a:lnSpc>
                          <a:spcPct val="100000"/>
                        </a:lnSpc>
                        <a:spcBef>
                          <a:spcPts val="0"/>
                        </a:spcBef>
                        <a:spcAft>
                          <a:spcPts val="0"/>
                        </a:spcAft>
                        <a:buFontTx/>
                        <a:buNone/>
                      </a:pPr>
                      <a:r>
                        <a:rPr kumimoji="0" lang="en-GB" sz="1000" b="1" i="0" u="none" strike="noStrike" kern="1200" cap="none" spc="0" baseline="0">
                          <a:solidFill>
                            <a:schemeClr val="tx1"/>
                          </a:solidFill>
                          <a:latin typeface="Arial" panose="020B0604020202020204" pitchFamily="34" charset="0"/>
                          <a:ea typeface="+mn-ea"/>
                          <a:cs typeface="Arial" panose="020B0604020202020204" pitchFamily="34" charset="0"/>
                        </a:rPr>
                        <a:t>HR (95% CI) vs CP</a:t>
                      </a:r>
                      <a:r>
                        <a:rPr kumimoji="0" lang="en-US" sz="1000" b="1" i="0" u="none" strike="noStrike" kern="0" cap="none" spc="0" baseline="30000">
                          <a:solidFill>
                            <a:schemeClr val="tx1"/>
                          </a:solidFill>
                          <a:latin typeface="Arial" panose="020B0604020202020204" pitchFamily="34" charset="0"/>
                          <a:ea typeface="MS PGothic" panose="020B0600070205080204" pitchFamily="34" charset="-128"/>
                          <a:cs typeface="Arial" panose="020B0604020202020204" pitchFamily="34" charset="0"/>
                        </a:rPr>
                        <a:t>†</a:t>
                      </a:r>
                      <a:endParaRPr kumimoji="0" lang="en-GB" sz="1000" b="1" i="0" u="none" strike="noStrike" kern="0" cap="none" spc="0" baseline="30000">
                        <a:solidFill>
                          <a:schemeClr val="tx1"/>
                        </a:solidFill>
                        <a:latin typeface="Arial" panose="020B0604020202020204" pitchFamily="34" charset="0"/>
                        <a:ea typeface="+mn-ea"/>
                        <a:cs typeface="Arial" panose="020B0604020202020204" pitchFamily="34" charset="0"/>
                      </a:endParaRPr>
                    </a:p>
                  </a:txBody>
                  <a:tcPr marL="36000" marR="36000" marT="36000" marB="36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1" i="0" u="none" strike="noStrike" kern="1200" cap="none">
                        <a:solidFill>
                          <a:schemeClr val="tx1"/>
                        </a:solidFill>
                        <a:latin typeface="Arial" panose="020B0604020202020204" pitchFamily="34" charset="0"/>
                        <a:ea typeface="Open Sans" panose="020B0606030504020204" pitchFamily="34" charset="0"/>
                        <a:cs typeface="Arial" panose="020B0604020202020204" pitchFamily="34" charset="0"/>
                        <a:sym typeface="Arial"/>
                      </a:endParaRP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0.77 </a:t>
                      </a:r>
                      <a:b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(0.60</a:t>
                      </a: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0.97)</a:t>
                      </a:r>
                      <a:endPar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endParaRP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90707465"/>
                  </a:ext>
                </a:extLst>
              </a:tr>
            </a:tbl>
          </a:graphicData>
        </a:graphic>
      </p:graphicFrame>
      <p:graphicFrame>
        <p:nvGraphicFramePr>
          <p:cNvPr id="1433" name="Table 1432">
            <a:extLst>
              <a:ext uri="{FF2B5EF4-FFF2-40B4-BE49-F238E27FC236}">
                <a16:creationId xmlns:a16="http://schemas.microsoft.com/office/drawing/2014/main" id="{24AB6E18-0B35-8F21-F2D8-97C33E65D00D}"/>
              </a:ext>
            </a:extLst>
          </p:cNvPr>
          <p:cNvGraphicFramePr>
            <a:graphicFrameLocks noGrp="1"/>
          </p:cNvGraphicFramePr>
          <p:nvPr/>
        </p:nvGraphicFramePr>
        <p:xfrm>
          <a:off x="11110771" y="2341499"/>
          <a:ext cx="792000" cy="1237800"/>
        </p:xfrm>
        <a:graphic>
          <a:graphicData uri="http://schemas.openxmlformats.org/drawingml/2006/table">
            <a:tbl>
              <a:tblPr firstRow="1" bandRow="1"/>
              <a:tblGrid>
                <a:gridCol w="792000">
                  <a:extLst>
                    <a:ext uri="{9D8B030D-6E8A-4147-A177-3AD203B41FA5}">
                      <a16:colId xmlns:a16="http://schemas.microsoft.com/office/drawing/2014/main" val="3853161153"/>
                    </a:ext>
                  </a:extLst>
                </a:gridCol>
              </a:tblGrid>
              <a:tr h="19531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000" b="1" i="0" u="none" strike="noStrike" kern="1200" cap="none" spc="0" baseline="0">
                          <a:solidFill>
                            <a:schemeClr val="bg1"/>
                          </a:solidFill>
                          <a:latin typeface="Arial" panose="020B0604020202020204" pitchFamily="34" charset="0"/>
                          <a:ea typeface="+mn-ea"/>
                          <a:cs typeface="Arial" panose="020B0604020202020204" pitchFamily="34" charset="0"/>
                        </a:rPr>
                        <a:t>CP+D+O</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baseline="0">
                          <a:solidFill>
                            <a:schemeClr val="bg1"/>
                          </a:solidFill>
                          <a:latin typeface="Arial" panose="020B0604020202020204" pitchFamily="34" charset="0"/>
                          <a:cs typeface="Arial" panose="020B0604020202020204" pitchFamily="34" charset="0"/>
                        </a:rPr>
                        <a:t>(n=191)</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830051"/>
                    </a:solidFill>
                  </a:tcPr>
                </a:tc>
                <a:extLst>
                  <a:ext uri="{0D108BD9-81ED-4DB2-BD59-A6C34878D82A}">
                    <a16:rowId xmlns:a16="http://schemas.microsoft.com/office/drawing/2014/main" val="2804042543"/>
                  </a:ext>
                </a:extLst>
              </a:tr>
              <a:tr h="223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108 (56.5)</a:t>
                      </a:r>
                    </a:p>
                  </a:txBody>
                  <a:tcPr marL="27000" marR="27000" marT="13500" marB="13500" anchor="ctr">
                    <a:lnL w="12700" cmpd="sng">
                      <a:noFill/>
                    </a:lnL>
                    <a:lnR w="12700" cmpd="sng">
                      <a:noFill/>
                    </a:lnR>
                    <a:lnT w="12700" cap="flat" cmpd="sng" algn="ctr">
                      <a:solidFill>
                        <a:srgbClr val="00386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8380081"/>
                  </a:ext>
                </a:extLst>
              </a:tr>
              <a:tr h="378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15.0 </a:t>
                      </a:r>
                      <a:b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(12.4</a:t>
                      </a: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18.0)</a:t>
                      </a: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490357"/>
                  </a:ext>
                </a:extLst>
              </a:tr>
              <a:tr h="2126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0.57 </a:t>
                      </a:r>
                      <a:b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(0.44</a:t>
                      </a: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0.73)</a:t>
                      </a: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800411284"/>
                  </a:ext>
                </a:extLst>
              </a:tr>
            </a:tbl>
          </a:graphicData>
        </a:graphic>
      </p:graphicFrame>
      <p:sp>
        <p:nvSpPr>
          <p:cNvPr id="1434" name="TextBox 1433">
            <a:extLst>
              <a:ext uri="{FF2B5EF4-FFF2-40B4-BE49-F238E27FC236}">
                <a16:creationId xmlns:a16="http://schemas.microsoft.com/office/drawing/2014/main" id="{AC0C9E16-F20C-F264-33BC-92745A2CCDAA}"/>
              </a:ext>
            </a:extLst>
          </p:cNvPr>
          <p:cNvSpPr txBox="1"/>
          <p:nvPr/>
        </p:nvSpPr>
        <p:spPr>
          <a:xfrm>
            <a:off x="9446240" y="3594690"/>
            <a:ext cx="3087914" cy="21698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Overall data maturity, 66.1%</a:t>
            </a:r>
            <a:endParaRPr kumimoji="0" lang="en-GB" sz="9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aphicFrame>
        <p:nvGraphicFramePr>
          <p:cNvPr id="1569" name="Table 1568">
            <a:extLst>
              <a:ext uri="{FF2B5EF4-FFF2-40B4-BE49-F238E27FC236}">
                <a16:creationId xmlns:a16="http://schemas.microsoft.com/office/drawing/2014/main" id="{A4C90F86-1394-8E9E-BE81-661F02C57A9B}"/>
              </a:ext>
            </a:extLst>
          </p:cNvPr>
          <p:cNvGraphicFramePr>
            <a:graphicFrameLocks noGrp="1"/>
          </p:cNvGraphicFramePr>
          <p:nvPr/>
        </p:nvGraphicFramePr>
        <p:xfrm>
          <a:off x="7885041" y="3643052"/>
          <a:ext cx="759849" cy="137160"/>
        </p:xfrm>
        <a:graphic>
          <a:graphicData uri="http://schemas.openxmlformats.org/drawingml/2006/table">
            <a:tbl>
              <a:tblPr firstRow="1" bandRow="1"/>
              <a:tblGrid>
                <a:gridCol w="759849">
                  <a:extLst>
                    <a:ext uri="{9D8B030D-6E8A-4147-A177-3AD203B41FA5}">
                      <a16:colId xmlns:a16="http://schemas.microsoft.com/office/drawing/2014/main" val="3985297080"/>
                    </a:ext>
                  </a:extLst>
                </a:gridCol>
              </a:tblGrid>
              <a:tr h="132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hangingPunct="1">
                        <a:lnSpc>
                          <a:spcPct val="90000"/>
                        </a:lnSpc>
                        <a:spcBef>
                          <a:spcPts val="0"/>
                        </a:spcBef>
                        <a:spcAft>
                          <a:spcPts val="0"/>
                        </a:spcAft>
                        <a:buFontTx/>
                        <a:buNone/>
                      </a:pPr>
                      <a:r>
                        <a:rPr kumimoji="0" lang="en-GB" sz="1000" b="1" i="0" u="none" strike="noStrike" kern="0" cap="none" spc="0" baseline="0">
                          <a:solidFill>
                            <a:schemeClr val="tx1"/>
                          </a:solidFill>
                          <a:latin typeface="Arial" panose="020B0604020202020204" pitchFamily="34" charset="0"/>
                          <a:cs typeface="Arial" panose="020B0604020202020204" pitchFamily="34" charset="0"/>
                        </a:rPr>
                        <a:t>18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0" name="Table 1569">
            <a:extLst>
              <a:ext uri="{FF2B5EF4-FFF2-40B4-BE49-F238E27FC236}">
                <a16:creationId xmlns:a16="http://schemas.microsoft.com/office/drawing/2014/main" id="{D805181D-BE5E-A5DC-9433-46830F3FC454}"/>
              </a:ext>
            </a:extLst>
          </p:cNvPr>
          <p:cNvGraphicFramePr>
            <a:graphicFrameLocks noGrp="1"/>
          </p:cNvGraphicFramePr>
          <p:nvPr/>
        </p:nvGraphicFramePr>
        <p:xfrm>
          <a:off x="8004336" y="3797553"/>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baseline="0">
                          <a:solidFill>
                            <a:srgbClr val="830051"/>
                          </a:solidFill>
                          <a:latin typeface="Arial" panose="020B0604020202020204" pitchFamily="34" charset="0"/>
                          <a:cs typeface="Arial" panose="020B0604020202020204" pitchFamily="34" charset="0"/>
                        </a:rPr>
                        <a:t>42.0</a:t>
                      </a:r>
                      <a:r>
                        <a:rPr kumimoji="0" lang="en-US" sz="1000" b="1" i="0" u="none" strike="noStrike" kern="0" cap="none" spc="0" normalizeH="0" baseline="0" noProof="0">
                          <a:ln>
                            <a:noFill/>
                          </a:ln>
                          <a:solidFill>
                            <a:srgbClr val="830051"/>
                          </a:solidFill>
                          <a:effectLst/>
                          <a:uLnTx/>
                          <a:uFillTx/>
                          <a:latin typeface="Arial" panose="020B0604020202020204" pitchFamily="34" charset="0"/>
                          <a:cs typeface="Arial" panose="020B0604020202020204" pitchFamily="34" charset="0"/>
                          <a:sym typeface="Arial"/>
                        </a:rPr>
                        <a:t>%</a:t>
                      </a:r>
                      <a:endParaRPr kumimoji="0" lang="en-GB" sz="1000" b="1" i="0" u="none" strike="noStrike" kern="0" cap="none" spc="0" baseline="0">
                        <a:solidFill>
                          <a:srgbClr val="83005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1" name="Table 1570">
            <a:extLst>
              <a:ext uri="{FF2B5EF4-FFF2-40B4-BE49-F238E27FC236}">
                <a16:creationId xmlns:a16="http://schemas.microsoft.com/office/drawing/2014/main" id="{44D1066C-85B4-A5CB-BCB9-E9788054A527}"/>
              </a:ext>
            </a:extLst>
          </p:cNvPr>
          <p:cNvGraphicFramePr>
            <a:graphicFrameLocks noGrp="1"/>
          </p:cNvGraphicFramePr>
          <p:nvPr/>
        </p:nvGraphicFramePr>
        <p:xfrm>
          <a:off x="8004336" y="3949953"/>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31.3%</a:t>
                      </a:r>
                      <a:endParaRPr kumimoji="0" lang="en-GB" sz="1000" b="1" i="0" u="none" strike="noStrike" kern="0" cap="none" spc="0" baseline="0">
                        <a:solidFill>
                          <a:srgbClr val="003865"/>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2" name="Table 1571">
            <a:extLst>
              <a:ext uri="{FF2B5EF4-FFF2-40B4-BE49-F238E27FC236}">
                <a16:creationId xmlns:a16="http://schemas.microsoft.com/office/drawing/2014/main" id="{01E143D6-A3DC-F2AB-D5DF-752E341BE29A}"/>
              </a:ext>
            </a:extLst>
          </p:cNvPr>
          <p:cNvGraphicFramePr>
            <a:graphicFrameLocks noGrp="1"/>
          </p:cNvGraphicFramePr>
          <p:nvPr/>
        </p:nvGraphicFramePr>
        <p:xfrm>
          <a:off x="8004336" y="4102353"/>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baseline="0">
                          <a:solidFill>
                            <a:srgbClr val="7F7F7F"/>
                          </a:solidFill>
                          <a:latin typeface="Arial" panose="020B0604020202020204" pitchFamily="34" charset="0"/>
                          <a:cs typeface="Arial" panose="020B0604020202020204" pitchFamily="34" charset="0"/>
                        </a:rPr>
                        <a:t>20.0</a:t>
                      </a:r>
                      <a:r>
                        <a:rPr kumimoji="0" lang="en-US" sz="1000" b="1" i="0" u="none" strike="noStrike" kern="0" cap="none" spc="0" normalizeH="0" baseline="0" noProof="0">
                          <a:ln>
                            <a:noFill/>
                          </a:ln>
                          <a:solidFill>
                            <a:srgbClr val="7F7F7F"/>
                          </a:solidFill>
                          <a:effectLst/>
                          <a:uLnTx/>
                          <a:uFillTx/>
                          <a:latin typeface="Arial" panose="020B0604020202020204" pitchFamily="34" charset="0"/>
                          <a:cs typeface="Arial" panose="020B0604020202020204" pitchFamily="34" charset="0"/>
                          <a:sym typeface="Arial"/>
                        </a:rPr>
                        <a:t>%</a:t>
                      </a:r>
                      <a:endParaRPr kumimoji="0" lang="en-GB" sz="1000" b="1" i="0" u="none" strike="noStrike" kern="0" cap="none" spc="0" baseline="0">
                        <a:solidFill>
                          <a:srgbClr val="7F7F7F"/>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3" name="Table 1572">
            <a:extLst>
              <a:ext uri="{FF2B5EF4-FFF2-40B4-BE49-F238E27FC236}">
                <a16:creationId xmlns:a16="http://schemas.microsoft.com/office/drawing/2014/main" id="{36577BF8-5085-5B45-1FF0-A5F834CD09C2}"/>
              </a:ext>
            </a:extLst>
          </p:cNvPr>
          <p:cNvGraphicFramePr>
            <a:graphicFrameLocks noGrp="1"/>
          </p:cNvGraphicFramePr>
          <p:nvPr/>
        </p:nvGraphicFramePr>
        <p:xfrm>
          <a:off x="6640460" y="3154731"/>
          <a:ext cx="841717" cy="137160"/>
        </p:xfrm>
        <a:graphic>
          <a:graphicData uri="http://schemas.openxmlformats.org/drawingml/2006/table">
            <a:tbl>
              <a:tblPr firstRow="1" bandRow="1"/>
              <a:tblGrid>
                <a:gridCol w="841717">
                  <a:extLst>
                    <a:ext uri="{9D8B030D-6E8A-4147-A177-3AD203B41FA5}">
                      <a16:colId xmlns:a16="http://schemas.microsoft.com/office/drawing/2014/main" val="3985297080"/>
                    </a:ext>
                  </a:extLst>
                </a:gridCol>
              </a:tblGrid>
              <a:tr h="132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hangingPunct="1">
                        <a:lnSpc>
                          <a:spcPct val="90000"/>
                        </a:lnSpc>
                        <a:spcBef>
                          <a:spcPts val="0"/>
                        </a:spcBef>
                        <a:spcAft>
                          <a:spcPts val="0"/>
                        </a:spcAft>
                        <a:buFontTx/>
                        <a:buNone/>
                      </a:pPr>
                      <a:r>
                        <a:rPr kumimoji="0" lang="en-GB" sz="1000" b="1" i="0" u="none" strike="noStrike" kern="0" cap="none" spc="0" baseline="0">
                          <a:solidFill>
                            <a:schemeClr val="tx1"/>
                          </a:solidFill>
                          <a:latin typeface="Arial" panose="020B0604020202020204" pitchFamily="34" charset="0"/>
                          <a:cs typeface="Arial" panose="020B0604020202020204" pitchFamily="34" charset="0"/>
                        </a:rPr>
                        <a:t>12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4" name="Table 1573">
            <a:extLst>
              <a:ext uri="{FF2B5EF4-FFF2-40B4-BE49-F238E27FC236}">
                <a16:creationId xmlns:a16="http://schemas.microsoft.com/office/drawing/2014/main" id="{35BDFD6E-8B58-90B5-DF95-5AFF80ACE81E}"/>
              </a:ext>
            </a:extLst>
          </p:cNvPr>
          <p:cNvGraphicFramePr>
            <a:graphicFrameLocks noGrp="1"/>
          </p:cNvGraphicFramePr>
          <p:nvPr/>
        </p:nvGraphicFramePr>
        <p:xfrm>
          <a:off x="6800689" y="3292369"/>
          <a:ext cx="521259" cy="150876"/>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baseline="0">
                          <a:solidFill>
                            <a:srgbClr val="830051"/>
                          </a:solidFill>
                          <a:latin typeface="Arial" panose="020B0604020202020204" pitchFamily="34" charset="0"/>
                          <a:cs typeface="Arial" panose="020B0604020202020204" pitchFamily="34" charset="0"/>
                        </a:rPr>
                        <a:t>59.4</a:t>
                      </a:r>
                      <a:r>
                        <a:rPr kumimoji="0" lang="en-US" sz="1100" b="1" i="0" u="none" strike="noStrike" kern="0" cap="none" spc="0" normalizeH="0" baseline="0" noProof="0">
                          <a:ln>
                            <a:noFill/>
                          </a:ln>
                          <a:solidFill>
                            <a:srgbClr val="830051"/>
                          </a:solidFill>
                          <a:effectLst/>
                          <a:uLnTx/>
                          <a:uFillTx/>
                          <a:latin typeface="Arial" panose="020B0604020202020204" pitchFamily="34" charset="0"/>
                          <a:cs typeface="Arial" panose="020B0604020202020204" pitchFamily="34" charset="0"/>
                          <a:sym typeface="Arial"/>
                        </a:rPr>
                        <a:t>%</a:t>
                      </a:r>
                      <a:endParaRPr kumimoji="0" lang="en-GB" sz="1100" b="1" i="0" u="none" strike="noStrike" kern="0" cap="none" spc="0" baseline="0">
                        <a:solidFill>
                          <a:srgbClr val="83005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5" name="Table 1574">
            <a:extLst>
              <a:ext uri="{FF2B5EF4-FFF2-40B4-BE49-F238E27FC236}">
                <a16:creationId xmlns:a16="http://schemas.microsoft.com/office/drawing/2014/main" id="{586AB1E0-2F5D-13CC-213E-0D65404FB487}"/>
              </a:ext>
            </a:extLst>
          </p:cNvPr>
          <p:cNvGraphicFramePr>
            <a:graphicFrameLocks noGrp="1"/>
          </p:cNvGraphicFramePr>
          <p:nvPr/>
        </p:nvGraphicFramePr>
        <p:xfrm>
          <a:off x="6800689" y="3444769"/>
          <a:ext cx="521259" cy="150876"/>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44.4</a:t>
                      </a:r>
                      <a:r>
                        <a:rPr kumimoji="0" lang="en-US" sz="11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a:t>
                      </a:r>
                      <a:endParaRPr kumimoji="0" lang="en-GB" sz="1100" b="1" i="0" u="none" strike="noStrike" kern="0" cap="none" spc="0" baseline="0">
                        <a:solidFill>
                          <a:srgbClr val="003865"/>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6" name="Table 1575">
            <a:extLst>
              <a:ext uri="{FF2B5EF4-FFF2-40B4-BE49-F238E27FC236}">
                <a16:creationId xmlns:a16="http://schemas.microsoft.com/office/drawing/2014/main" id="{48247E3F-7A53-BAC7-6CFB-F20B9A93FBB7}"/>
              </a:ext>
            </a:extLst>
          </p:cNvPr>
          <p:cNvGraphicFramePr>
            <a:graphicFrameLocks noGrp="1"/>
          </p:cNvGraphicFramePr>
          <p:nvPr/>
        </p:nvGraphicFramePr>
        <p:xfrm>
          <a:off x="6800689" y="3597169"/>
          <a:ext cx="521259" cy="150876"/>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baseline="0">
                          <a:solidFill>
                            <a:srgbClr val="7F7F7F"/>
                          </a:solidFill>
                          <a:latin typeface="Arial" panose="020B0604020202020204" pitchFamily="34" charset="0"/>
                          <a:cs typeface="Arial" panose="020B0604020202020204" pitchFamily="34" charset="0"/>
                        </a:rPr>
                        <a:t>40.8</a:t>
                      </a:r>
                      <a:r>
                        <a:rPr kumimoji="0" lang="en-US" sz="1100" b="1" i="0" u="none" strike="noStrike" kern="0" cap="none" spc="0" normalizeH="0" baseline="0" noProof="0">
                          <a:ln>
                            <a:noFill/>
                          </a:ln>
                          <a:solidFill>
                            <a:srgbClr val="7F7F7F"/>
                          </a:solidFill>
                          <a:effectLst/>
                          <a:uLnTx/>
                          <a:uFillTx/>
                          <a:latin typeface="Arial" panose="020B0604020202020204" pitchFamily="34" charset="0"/>
                          <a:cs typeface="Arial" panose="020B0604020202020204" pitchFamily="34" charset="0"/>
                          <a:sym typeface="Arial"/>
                        </a:rPr>
                        <a:t>%</a:t>
                      </a:r>
                      <a:endParaRPr kumimoji="0" lang="en-GB" sz="1100" b="1" i="0" u="none" strike="noStrike" kern="0" cap="none" spc="0" baseline="0">
                        <a:solidFill>
                          <a:srgbClr val="7F7F7F"/>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7" name="Table 1576">
            <a:extLst>
              <a:ext uri="{FF2B5EF4-FFF2-40B4-BE49-F238E27FC236}">
                <a16:creationId xmlns:a16="http://schemas.microsoft.com/office/drawing/2014/main" id="{A16C2B14-0395-DE41-7781-FA1992B26135}"/>
              </a:ext>
            </a:extLst>
          </p:cNvPr>
          <p:cNvGraphicFramePr>
            <a:graphicFrameLocks noGrp="1"/>
          </p:cNvGraphicFramePr>
          <p:nvPr/>
        </p:nvGraphicFramePr>
        <p:xfrm>
          <a:off x="5495758" y="2541076"/>
          <a:ext cx="768036" cy="137160"/>
        </p:xfrm>
        <a:graphic>
          <a:graphicData uri="http://schemas.openxmlformats.org/drawingml/2006/table">
            <a:tbl>
              <a:tblPr firstRow="1" bandRow="1"/>
              <a:tblGrid>
                <a:gridCol w="768036">
                  <a:extLst>
                    <a:ext uri="{9D8B030D-6E8A-4147-A177-3AD203B41FA5}">
                      <a16:colId xmlns:a16="http://schemas.microsoft.com/office/drawing/2014/main" val="3985297080"/>
                    </a:ext>
                  </a:extLst>
                </a:gridCol>
              </a:tblGrid>
              <a:tr h="132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hangingPunct="1">
                        <a:lnSpc>
                          <a:spcPct val="90000"/>
                        </a:lnSpc>
                        <a:spcBef>
                          <a:spcPts val="0"/>
                        </a:spcBef>
                        <a:spcAft>
                          <a:spcPts val="0"/>
                        </a:spcAft>
                        <a:buFontTx/>
                        <a:buNone/>
                      </a:pPr>
                      <a:r>
                        <a:rPr kumimoji="0" lang="en-GB" sz="1000" b="1" i="0" u="none" strike="noStrike" kern="0" cap="none" spc="0" baseline="0">
                          <a:solidFill>
                            <a:schemeClr val="tx1"/>
                          </a:solidFill>
                          <a:latin typeface="Arial" panose="020B0604020202020204" pitchFamily="34" charset="0"/>
                          <a:cs typeface="Arial" panose="020B0604020202020204" pitchFamily="34" charset="0"/>
                        </a:rPr>
                        <a:t>6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8" name="Table 1577">
            <a:extLst>
              <a:ext uri="{FF2B5EF4-FFF2-40B4-BE49-F238E27FC236}">
                <a16:creationId xmlns:a16="http://schemas.microsoft.com/office/drawing/2014/main" id="{5EFB9CFE-E706-4D5E-C8EE-B80072246D43}"/>
              </a:ext>
            </a:extLst>
          </p:cNvPr>
          <p:cNvGraphicFramePr>
            <a:graphicFrameLocks noGrp="1"/>
          </p:cNvGraphicFramePr>
          <p:nvPr/>
        </p:nvGraphicFramePr>
        <p:xfrm>
          <a:off x="5619147" y="2675814"/>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baseline="0">
                          <a:solidFill>
                            <a:srgbClr val="830051"/>
                          </a:solidFill>
                          <a:latin typeface="Arial" panose="020B0604020202020204" pitchFamily="34" charset="0"/>
                          <a:cs typeface="Arial" panose="020B0604020202020204" pitchFamily="34" charset="0"/>
                        </a:rPr>
                        <a:t>83.1</a:t>
                      </a:r>
                      <a:r>
                        <a:rPr kumimoji="0" lang="en-US" sz="1000" b="1" i="0" u="none" strike="noStrike" kern="0" cap="none" spc="0" normalizeH="0" baseline="0" noProof="0">
                          <a:ln>
                            <a:noFill/>
                          </a:ln>
                          <a:solidFill>
                            <a:srgbClr val="830051"/>
                          </a:solidFill>
                          <a:effectLst/>
                          <a:uLnTx/>
                          <a:uFillTx/>
                          <a:latin typeface="Arial" panose="020B0604020202020204" pitchFamily="34" charset="0"/>
                          <a:cs typeface="Arial" panose="020B0604020202020204" pitchFamily="34" charset="0"/>
                          <a:sym typeface="Arial"/>
                        </a:rPr>
                        <a:t>%</a:t>
                      </a:r>
                      <a:endParaRPr kumimoji="0" lang="en-GB" sz="1000" b="1" i="0" u="none" strike="noStrike" kern="0" cap="none" spc="0" baseline="0">
                        <a:solidFill>
                          <a:srgbClr val="83005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9" name="Table 1578">
            <a:extLst>
              <a:ext uri="{FF2B5EF4-FFF2-40B4-BE49-F238E27FC236}">
                <a16:creationId xmlns:a16="http://schemas.microsoft.com/office/drawing/2014/main" id="{92103914-027D-5384-438F-676863F1E574}"/>
              </a:ext>
            </a:extLst>
          </p:cNvPr>
          <p:cNvGraphicFramePr>
            <a:graphicFrameLocks noGrp="1"/>
          </p:cNvGraphicFramePr>
          <p:nvPr/>
        </p:nvGraphicFramePr>
        <p:xfrm>
          <a:off x="5619147" y="2828214"/>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82.4%</a:t>
                      </a:r>
                      <a:endParaRPr kumimoji="0" lang="en-GB" sz="1000" b="1" i="0" u="none" strike="noStrike" kern="0" cap="none" spc="0" baseline="0">
                        <a:solidFill>
                          <a:srgbClr val="003865"/>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80" name="Table 1579">
            <a:extLst>
              <a:ext uri="{FF2B5EF4-FFF2-40B4-BE49-F238E27FC236}">
                <a16:creationId xmlns:a16="http://schemas.microsoft.com/office/drawing/2014/main" id="{959C7BCF-B293-8862-C952-20EF8E1F3D51}"/>
              </a:ext>
            </a:extLst>
          </p:cNvPr>
          <p:cNvGraphicFramePr>
            <a:graphicFrameLocks noGrp="1"/>
          </p:cNvGraphicFramePr>
          <p:nvPr/>
        </p:nvGraphicFramePr>
        <p:xfrm>
          <a:off x="5619147" y="2980614"/>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baseline="0">
                          <a:solidFill>
                            <a:srgbClr val="7F7F7F"/>
                          </a:solidFill>
                          <a:latin typeface="Arial" panose="020B0604020202020204" pitchFamily="34" charset="0"/>
                          <a:cs typeface="Arial" panose="020B0604020202020204" pitchFamily="34" charset="0"/>
                        </a:rPr>
                        <a:t>84.4</a:t>
                      </a:r>
                      <a:r>
                        <a:rPr kumimoji="0" lang="en-US" sz="1000" b="1" i="0" u="none" strike="noStrike" kern="0" cap="none" spc="0" normalizeH="0" baseline="0" noProof="0">
                          <a:ln>
                            <a:noFill/>
                          </a:ln>
                          <a:solidFill>
                            <a:srgbClr val="7F7F7F"/>
                          </a:solidFill>
                          <a:effectLst/>
                          <a:uLnTx/>
                          <a:uFillTx/>
                          <a:latin typeface="Arial Narrow" panose="020B0606020202030204" pitchFamily="34" charset="0"/>
                          <a:cs typeface="Arial"/>
                          <a:sym typeface="Arial"/>
                        </a:rPr>
                        <a:t>%</a:t>
                      </a:r>
                      <a:endParaRPr kumimoji="0" lang="en-GB" sz="1000" b="1" i="0" u="none" strike="noStrike" kern="0" cap="none" spc="0" baseline="0">
                        <a:solidFill>
                          <a:srgbClr val="7F7F7F"/>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pSp>
        <p:nvGrpSpPr>
          <p:cNvPr id="1345" name="Group 1344">
            <a:extLst>
              <a:ext uri="{FF2B5EF4-FFF2-40B4-BE49-F238E27FC236}">
                <a16:creationId xmlns:a16="http://schemas.microsoft.com/office/drawing/2014/main" id="{DB94B971-8F07-10E1-49C2-FD5D3EEA4D15}"/>
              </a:ext>
            </a:extLst>
          </p:cNvPr>
          <p:cNvGrpSpPr/>
          <p:nvPr/>
        </p:nvGrpSpPr>
        <p:grpSpPr>
          <a:xfrm>
            <a:off x="4648930" y="5491324"/>
            <a:ext cx="6422598" cy="199694"/>
            <a:chOff x="1914165" y="4443939"/>
            <a:chExt cx="7096411" cy="227854"/>
          </a:xfrm>
        </p:grpSpPr>
        <p:sp>
          <p:nvSpPr>
            <p:cNvPr id="1375" name="Freeform: Shape 1374">
              <a:extLst>
                <a:ext uri="{FF2B5EF4-FFF2-40B4-BE49-F238E27FC236}">
                  <a16:creationId xmlns:a16="http://schemas.microsoft.com/office/drawing/2014/main" id="{3DD097CD-F6D3-3673-4ED6-7AA5420C3061}"/>
                </a:ext>
              </a:extLst>
            </p:cNvPr>
            <p:cNvSpPr/>
            <p:nvPr/>
          </p:nvSpPr>
          <p:spPr>
            <a:xfrm>
              <a:off x="3695699"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76" name="Freeform: Shape 1375">
              <a:extLst>
                <a:ext uri="{FF2B5EF4-FFF2-40B4-BE49-F238E27FC236}">
                  <a16:creationId xmlns:a16="http://schemas.microsoft.com/office/drawing/2014/main" id="{338510B3-8824-C624-9745-341604619708}"/>
                </a:ext>
              </a:extLst>
            </p:cNvPr>
            <p:cNvSpPr/>
            <p:nvPr/>
          </p:nvSpPr>
          <p:spPr>
            <a:xfrm>
              <a:off x="2385699"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77" name="Freeform: Shape 1376">
              <a:extLst>
                <a:ext uri="{FF2B5EF4-FFF2-40B4-BE49-F238E27FC236}">
                  <a16:creationId xmlns:a16="http://schemas.microsoft.com/office/drawing/2014/main" id="{281F9F1D-4F74-0DF0-515D-2B345F1FD85E}"/>
                </a:ext>
              </a:extLst>
            </p:cNvPr>
            <p:cNvSpPr/>
            <p:nvPr/>
          </p:nvSpPr>
          <p:spPr>
            <a:xfrm>
              <a:off x="5442365"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78" name="Freeform: Shape 1377">
              <a:extLst>
                <a:ext uri="{FF2B5EF4-FFF2-40B4-BE49-F238E27FC236}">
                  <a16:creationId xmlns:a16="http://schemas.microsoft.com/office/drawing/2014/main" id="{4E4B40BC-CB26-6EBA-ED16-A7AFCE9F55FE}"/>
                </a:ext>
              </a:extLst>
            </p:cNvPr>
            <p:cNvSpPr/>
            <p:nvPr/>
          </p:nvSpPr>
          <p:spPr>
            <a:xfrm>
              <a:off x="4569033"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79" name="Freeform: Shape 1378">
              <a:extLst>
                <a:ext uri="{FF2B5EF4-FFF2-40B4-BE49-F238E27FC236}">
                  <a16:creationId xmlns:a16="http://schemas.microsoft.com/office/drawing/2014/main" id="{B3816086-F0FF-F1B3-281F-1C971DB01870}"/>
                </a:ext>
              </a:extLst>
            </p:cNvPr>
            <p:cNvSpPr/>
            <p:nvPr/>
          </p:nvSpPr>
          <p:spPr>
            <a:xfrm>
              <a:off x="6315697"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0" name="Freeform: Shape 1379">
              <a:extLst>
                <a:ext uri="{FF2B5EF4-FFF2-40B4-BE49-F238E27FC236}">
                  <a16:creationId xmlns:a16="http://schemas.microsoft.com/office/drawing/2014/main" id="{B5F617B6-9C9B-84EB-C351-1E8D9B884ADF}"/>
                </a:ext>
              </a:extLst>
            </p:cNvPr>
            <p:cNvSpPr/>
            <p:nvPr/>
          </p:nvSpPr>
          <p:spPr>
            <a:xfrm>
              <a:off x="7189031"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1" name="Freeform: Shape 1380">
              <a:extLst>
                <a:ext uri="{FF2B5EF4-FFF2-40B4-BE49-F238E27FC236}">
                  <a16:creationId xmlns:a16="http://schemas.microsoft.com/office/drawing/2014/main" id="{2BFCDFF0-2ACC-4BCD-C9E0-92295213E3FD}"/>
                </a:ext>
              </a:extLst>
            </p:cNvPr>
            <p:cNvSpPr/>
            <p:nvPr/>
          </p:nvSpPr>
          <p:spPr>
            <a:xfrm>
              <a:off x="7625698"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2" name="Freeform: Shape 1381">
              <a:extLst>
                <a:ext uri="{FF2B5EF4-FFF2-40B4-BE49-F238E27FC236}">
                  <a16:creationId xmlns:a16="http://schemas.microsoft.com/office/drawing/2014/main" id="{ED28EC3E-1723-1099-6B3E-1FD9A61A276E}"/>
                </a:ext>
              </a:extLst>
            </p:cNvPr>
            <p:cNvSpPr/>
            <p:nvPr/>
          </p:nvSpPr>
          <p:spPr>
            <a:xfrm>
              <a:off x="8062363"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3" name="Freeform: Shape 1382">
              <a:extLst>
                <a:ext uri="{FF2B5EF4-FFF2-40B4-BE49-F238E27FC236}">
                  <a16:creationId xmlns:a16="http://schemas.microsoft.com/office/drawing/2014/main" id="{8BDE58B2-002E-2E67-6BDC-688B1C92D39F}"/>
                </a:ext>
              </a:extLst>
            </p:cNvPr>
            <p:cNvSpPr/>
            <p:nvPr/>
          </p:nvSpPr>
          <p:spPr>
            <a:xfrm>
              <a:off x="8499031"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4" name="Freeform: Shape 1383">
              <a:extLst>
                <a:ext uri="{FF2B5EF4-FFF2-40B4-BE49-F238E27FC236}">
                  <a16:creationId xmlns:a16="http://schemas.microsoft.com/office/drawing/2014/main" id="{C684484F-64DC-D229-7B8C-567EB18352EB}"/>
                </a:ext>
              </a:extLst>
            </p:cNvPr>
            <p:cNvSpPr/>
            <p:nvPr/>
          </p:nvSpPr>
          <p:spPr>
            <a:xfrm>
              <a:off x="8935701"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5" name="Freeform: Shape 1384">
              <a:extLst>
                <a:ext uri="{FF2B5EF4-FFF2-40B4-BE49-F238E27FC236}">
                  <a16:creationId xmlns:a16="http://schemas.microsoft.com/office/drawing/2014/main" id="{53822994-9419-D621-83C3-CC58DAF89DBD}"/>
                </a:ext>
              </a:extLst>
            </p:cNvPr>
            <p:cNvSpPr/>
            <p:nvPr/>
          </p:nvSpPr>
          <p:spPr>
            <a:xfrm>
              <a:off x="2822365"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6" name="Freeform: Shape 1385">
              <a:extLst>
                <a:ext uri="{FF2B5EF4-FFF2-40B4-BE49-F238E27FC236}">
                  <a16:creationId xmlns:a16="http://schemas.microsoft.com/office/drawing/2014/main" id="{9FD845A2-5060-FABC-5BF2-85C50235E2A0}"/>
                </a:ext>
              </a:extLst>
            </p:cNvPr>
            <p:cNvSpPr/>
            <p:nvPr/>
          </p:nvSpPr>
          <p:spPr>
            <a:xfrm>
              <a:off x="3259033"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7" name="Freeform: Shape 1386">
              <a:extLst>
                <a:ext uri="{FF2B5EF4-FFF2-40B4-BE49-F238E27FC236}">
                  <a16:creationId xmlns:a16="http://schemas.microsoft.com/office/drawing/2014/main" id="{8A5D8AEB-5718-8DD4-F67F-3C2FD7583160}"/>
                </a:ext>
              </a:extLst>
            </p:cNvPr>
            <p:cNvSpPr/>
            <p:nvPr/>
          </p:nvSpPr>
          <p:spPr>
            <a:xfrm>
              <a:off x="4132365"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8" name="Freeform: Shape 1387">
              <a:extLst>
                <a:ext uri="{FF2B5EF4-FFF2-40B4-BE49-F238E27FC236}">
                  <a16:creationId xmlns:a16="http://schemas.microsoft.com/office/drawing/2014/main" id="{9A720ED7-4834-88C0-1DF6-6484E4759A26}"/>
                </a:ext>
              </a:extLst>
            </p:cNvPr>
            <p:cNvSpPr/>
            <p:nvPr/>
          </p:nvSpPr>
          <p:spPr>
            <a:xfrm>
              <a:off x="5005699"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9" name="Freeform: Shape 1388">
              <a:extLst>
                <a:ext uri="{FF2B5EF4-FFF2-40B4-BE49-F238E27FC236}">
                  <a16:creationId xmlns:a16="http://schemas.microsoft.com/office/drawing/2014/main" id="{960D6A01-9F97-31CF-96D9-10042E67A03F}"/>
                </a:ext>
              </a:extLst>
            </p:cNvPr>
            <p:cNvSpPr/>
            <p:nvPr/>
          </p:nvSpPr>
          <p:spPr>
            <a:xfrm>
              <a:off x="5879031"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90" name="Freeform: Shape 1389">
              <a:extLst>
                <a:ext uri="{FF2B5EF4-FFF2-40B4-BE49-F238E27FC236}">
                  <a16:creationId xmlns:a16="http://schemas.microsoft.com/office/drawing/2014/main" id="{9A6C432B-4DE1-E04E-3721-87A33537BEAC}"/>
                </a:ext>
              </a:extLst>
            </p:cNvPr>
            <p:cNvSpPr/>
            <p:nvPr/>
          </p:nvSpPr>
          <p:spPr>
            <a:xfrm>
              <a:off x="6752365"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91" name="TextBox 1390">
              <a:extLst>
                <a:ext uri="{FF2B5EF4-FFF2-40B4-BE49-F238E27FC236}">
                  <a16:creationId xmlns:a16="http://schemas.microsoft.com/office/drawing/2014/main" id="{B3BE12D3-2496-D73A-4C64-F9D9986E22B5}"/>
                </a:ext>
              </a:extLst>
            </p:cNvPr>
            <p:cNvSpPr txBox="1"/>
            <p:nvPr/>
          </p:nvSpPr>
          <p:spPr>
            <a:xfrm>
              <a:off x="1914165" y="4534065"/>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1392" name="TextBox 1391">
              <a:extLst>
                <a:ext uri="{FF2B5EF4-FFF2-40B4-BE49-F238E27FC236}">
                  <a16:creationId xmlns:a16="http://schemas.microsoft.com/office/drawing/2014/main" id="{8E89AFF3-6D0E-9800-27FA-08892E346AC9}"/>
                </a:ext>
              </a:extLst>
            </p:cNvPr>
            <p:cNvSpPr txBox="1"/>
            <p:nvPr/>
          </p:nvSpPr>
          <p:spPr>
            <a:xfrm>
              <a:off x="2805030" y="4534066"/>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1393" name="TextBox 1392">
              <a:extLst>
                <a:ext uri="{FF2B5EF4-FFF2-40B4-BE49-F238E27FC236}">
                  <a16:creationId xmlns:a16="http://schemas.microsoft.com/office/drawing/2014/main" id="{68163D2F-251F-B6A3-304C-CAB093184C3B}"/>
                </a:ext>
              </a:extLst>
            </p:cNvPr>
            <p:cNvSpPr txBox="1"/>
            <p:nvPr/>
          </p:nvSpPr>
          <p:spPr>
            <a:xfrm>
              <a:off x="3218189" y="4534066"/>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1394" name="TextBox 1393">
              <a:extLst>
                <a:ext uri="{FF2B5EF4-FFF2-40B4-BE49-F238E27FC236}">
                  <a16:creationId xmlns:a16="http://schemas.microsoft.com/office/drawing/2014/main" id="{AB91DBD5-5886-6E9F-6D43-C6AFB4AA283C}"/>
                </a:ext>
              </a:extLst>
            </p:cNvPr>
            <p:cNvSpPr txBox="1"/>
            <p:nvPr/>
          </p:nvSpPr>
          <p:spPr>
            <a:xfrm>
              <a:off x="3662032" y="4534066"/>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1395" name="TextBox 1394">
              <a:extLst>
                <a:ext uri="{FF2B5EF4-FFF2-40B4-BE49-F238E27FC236}">
                  <a16:creationId xmlns:a16="http://schemas.microsoft.com/office/drawing/2014/main" id="{7FF68864-A22D-04BA-E10F-543D9EFE027A}"/>
                </a:ext>
              </a:extLst>
            </p:cNvPr>
            <p:cNvSpPr txBox="1"/>
            <p:nvPr/>
          </p:nvSpPr>
          <p:spPr>
            <a:xfrm>
              <a:off x="4071049"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1396" name="TextBox 1395">
              <a:extLst>
                <a:ext uri="{FF2B5EF4-FFF2-40B4-BE49-F238E27FC236}">
                  <a16:creationId xmlns:a16="http://schemas.microsoft.com/office/drawing/2014/main" id="{C9C19664-3308-17F9-7D18-1396E4D28F2B}"/>
                </a:ext>
              </a:extLst>
            </p:cNvPr>
            <p:cNvSpPr txBox="1"/>
            <p:nvPr/>
          </p:nvSpPr>
          <p:spPr>
            <a:xfrm>
              <a:off x="4497776"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12</a:t>
              </a:r>
            </a:p>
          </p:txBody>
        </p:sp>
        <p:sp>
          <p:nvSpPr>
            <p:cNvPr id="1397" name="TextBox 1396">
              <a:extLst>
                <a:ext uri="{FF2B5EF4-FFF2-40B4-BE49-F238E27FC236}">
                  <a16:creationId xmlns:a16="http://schemas.microsoft.com/office/drawing/2014/main" id="{1362618B-2AC0-7AD5-1ADF-26BBD4DEADD6}"/>
                </a:ext>
              </a:extLst>
            </p:cNvPr>
            <p:cNvSpPr txBox="1"/>
            <p:nvPr/>
          </p:nvSpPr>
          <p:spPr>
            <a:xfrm>
              <a:off x="4942697"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14</a:t>
              </a:r>
            </a:p>
          </p:txBody>
        </p:sp>
        <p:sp>
          <p:nvSpPr>
            <p:cNvPr id="1398" name="TextBox 1397">
              <a:extLst>
                <a:ext uri="{FF2B5EF4-FFF2-40B4-BE49-F238E27FC236}">
                  <a16:creationId xmlns:a16="http://schemas.microsoft.com/office/drawing/2014/main" id="{59626707-AFD3-854C-4E17-46A461C12261}"/>
                </a:ext>
              </a:extLst>
            </p:cNvPr>
            <p:cNvSpPr txBox="1"/>
            <p:nvPr/>
          </p:nvSpPr>
          <p:spPr>
            <a:xfrm>
              <a:off x="5371212"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16</a:t>
              </a:r>
            </a:p>
          </p:txBody>
        </p:sp>
        <p:sp>
          <p:nvSpPr>
            <p:cNvPr id="1399" name="TextBox 1398">
              <a:extLst>
                <a:ext uri="{FF2B5EF4-FFF2-40B4-BE49-F238E27FC236}">
                  <a16:creationId xmlns:a16="http://schemas.microsoft.com/office/drawing/2014/main" id="{6B6A560D-CE6A-7D63-E0BF-1CD97AE4C8F3}"/>
                </a:ext>
              </a:extLst>
            </p:cNvPr>
            <p:cNvSpPr txBox="1"/>
            <p:nvPr/>
          </p:nvSpPr>
          <p:spPr>
            <a:xfrm>
              <a:off x="5809217"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18</a:t>
              </a:r>
            </a:p>
          </p:txBody>
        </p:sp>
        <p:sp>
          <p:nvSpPr>
            <p:cNvPr id="1400" name="TextBox 1399">
              <a:extLst>
                <a:ext uri="{FF2B5EF4-FFF2-40B4-BE49-F238E27FC236}">
                  <a16:creationId xmlns:a16="http://schemas.microsoft.com/office/drawing/2014/main" id="{245BDA54-A2E1-6683-24C7-A0A3292DB348}"/>
                </a:ext>
              </a:extLst>
            </p:cNvPr>
            <p:cNvSpPr txBox="1"/>
            <p:nvPr/>
          </p:nvSpPr>
          <p:spPr>
            <a:xfrm>
              <a:off x="6242346"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1401" name="TextBox 1400">
              <a:extLst>
                <a:ext uri="{FF2B5EF4-FFF2-40B4-BE49-F238E27FC236}">
                  <a16:creationId xmlns:a16="http://schemas.microsoft.com/office/drawing/2014/main" id="{B76C28DF-21C7-1A9C-A9AC-3EEFFCF4A5D9}"/>
                </a:ext>
              </a:extLst>
            </p:cNvPr>
            <p:cNvSpPr txBox="1"/>
            <p:nvPr/>
          </p:nvSpPr>
          <p:spPr>
            <a:xfrm>
              <a:off x="6686494"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22</a:t>
              </a:r>
            </a:p>
          </p:txBody>
        </p:sp>
        <p:sp>
          <p:nvSpPr>
            <p:cNvPr id="1402" name="TextBox 1401">
              <a:extLst>
                <a:ext uri="{FF2B5EF4-FFF2-40B4-BE49-F238E27FC236}">
                  <a16:creationId xmlns:a16="http://schemas.microsoft.com/office/drawing/2014/main" id="{167E9EAA-10AE-402A-98D0-35C3FF38A756}"/>
                </a:ext>
              </a:extLst>
            </p:cNvPr>
            <p:cNvSpPr txBox="1"/>
            <p:nvPr/>
          </p:nvSpPr>
          <p:spPr>
            <a:xfrm>
              <a:off x="7116297"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24</a:t>
              </a:r>
            </a:p>
          </p:txBody>
        </p:sp>
        <p:sp>
          <p:nvSpPr>
            <p:cNvPr id="1403" name="TextBox 1402">
              <a:extLst>
                <a:ext uri="{FF2B5EF4-FFF2-40B4-BE49-F238E27FC236}">
                  <a16:creationId xmlns:a16="http://schemas.microsoft.com/office/drawing/2014/main" id="{BAF6B47B-287D-C35F-5BEF-EC2B6E44233D}"/>
                </a:ext>
              </a:extLst>
            </p:cNvPr>
            <p:cNvSpPr txBox="1"/>
            <p:nvPr/>
          </p:nvSpPr>
          <p:spPr>
            <a:xfrm>
              <a:off x="7559421"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26</a:t>
              </a:r>
            </a:p>
          </p:txBody>
        </p:sp>
        <p:sp>
          <p:nvSpPr>
            <p:cNvPr id="1404" name="TextBox 1403">
              <a:extLst>
                <a:ext uri="{FF2B5EF4-FFF2-40B4-BE49-F238E27FC236}">
                  <a16:creationId xmlns:a16="http://schemas.microsoft.com/office/drawing/2014/main" id="{84CDCF0B-5C6F-98B7-E3C2-61C49372B62F}"/>
                </a:ext>
              </a:extLst>
            </p:cNvPr>
            <p:cNvSpPr txBox="1"/>
            <p:nvPr/>
          </p:nvSpPr>
          <p:spPr>
            <a:xfrm>
              <a:off x="7988194"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28</a:t>
              </a:r>
            </a:p>
          </p:txBody>
        </p:sp>
        <p:sp>
          <p:nvSpPr>
            <p:cNvPr id="1405" name="TextBox 1404">
              <a:extLst>
                <a:ext uri="{FF2B5EF4-FFF2-40B4-BE49-F238E27FC236}">
                  <a16:creationId xmlns:a16="http://schemas.microsoft.com/office/drawing/2014/main" id="{7D194571-DB10-443F-63EF-EB013C6EF429}"/>
                </a:ext>
              </a:extLst>
            </p:cNvPr>
            <p:cNvSpPr txBox="1"/>
            <p:nvPr/>
          </p:nvSpPr>
          <p:spPr>
            <a:xfrm>
              <a:off x="8426450"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1406" name="TextBox 1405">
              <a:extLst>
                <a:ext uri="{FF2B5EF4-FFF2-40B4-BE49-F238E27FC236}">
                  <a16:creationId xmlns:a16="http://schemas.microsoft.com/office/drawing/2014/main" id="{7E349DBC-3E77-D018-7FFF-9A12451448A0}"/>
                </a:ext>
              </a:extLst>
            </p:cNvPr>
            <p:cNvSpPr txBox="1"/>
            <p:nvPr/>
          </p:nvSpPr>
          <p:spPr>
            <a:xfrm>
              <a:off x="8868882" y="4531900"/>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32</a:t>
              </a:r>
            </a:p>
          </p:txBody>
        </p:sp>
        <p:sp>
          <p:nvSpPr>
            <p:cNvPr id="1407" name="TextBox 1406">
              <a:extLst>
                <a:ext uri="{FF2B5EF4-FFF2-40B4-BE49-F238E27FC236}">
                  <a16:creationId xmlns:a16="http://schemas.microsoft.com/office/drawing/2014/main" id="{EFFCE8FA-2BB4-3B0D-EA81-37F2DEC2CE98}"/>
                </a:ext>
              </a:extLst>
            </p:cNvPr>
            <p:cNvSpPr txBox="1"/>
            <p:nvPr/>
          </p:nvSpPr>
          <p:spPr>
            <a:xfrm>
              <a:off x="2355917" y="4534066"/>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a:t>
              </a:r>
            </a:p>
          </p:txBody>
        </p:sp>
      </p:grpSp>
      <p:grpSp>
        <p:nvGrpSpPr>
          <p:cNvPr id="1346" name="Group 1345">
            <a:extLst>
              <a:ext uri="{FF2B5EF4-FFF2-40B4-BE49-F238E27FC236}">
                <a16:creationId xmlns:a16="http://schemas.microsoft.com/office/drawing/2014/main" id="{49FBB869-D224-5523-BFBA-5B399885E727}"/>
              </a:ext>
            </a:extLst>
          </p:cNvPr>
          <p:cNvGrpSpPr/>
          <p:nvPr/>
        </p:nvGrpSpPr>
        <p:grpSpPr>
          <a:xfrm>
            <a:off x="4293445" y="2675582"/>
            <a:ext cx="377165" cy="2916325"/>
            <a:chOff x="1521386" y="1698014"/>
            <a:chExt cx="416734" cy="3327570"/>
          </a:xfrm>
        </p:grpSpPr>
        <p:sp>
          <p:nvSpPr>
            <p:cNvPr id="1364" name="TextBox 1363">
              <a:extLst>
                <a:ext uri="{FF2B5EF4-FFF2-40B4-BE49-F238E27FC236}">
                  <a16:creationId xmlns:a16="http://schemas.microsoft.com/office/drawing/2014/main" id="{A12ADCB5-3332-4216-EF69-F3F7BBD742FA}"/>
                </a:ext>
              </a:extLst>
            </p:cNvPr>
            <p:cNvSpPr txBox="1"/>
            <p:nvPr/>
          </p:nvSpPr>
          <p:spPr>
            <a:xfrm>
              <a:off x="1663233" y="4770535"/>
              <a:ext cx="274887"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1365" name="TextBox 1364">
              <a:extLst>
                <a:ext uri="{FF2B5EF4-FFF2-40B4-BE49-F238E27FC236}">
                  <a16:creationId xmlns:a16="http://schemas.microsoft.com/office/drawing/2014/main" id="{9FBB795D-F11D-7836-76EF-D44161996276}"/>
                </a:ext>
              </a:extLst>
            </p:cNvPr>
            <p:cNvSpPr txBox="1"/>
            <p:nvPr/>
          </p:nvSpPr>
          <p:spPr>
            <a:xfrm>
              <a:off x="1592154" y="4463282"/>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1366" name="TextBox 1365">
              <a:extLst>
                <a:ext uri="{FF2B5EF4-FFF2-40B4-BE49-F238E27FC236}">
                  <a16:creationId xmlns:a16="http://schemas.microsoft.com/office/drawing/2014/main" id="{8D03C6C8-760F-0401-19ED-4340E1F2D57D}"/>
                </a:ext>
              </a:extLst>
            </p:cNvPr>
            <p:cNvSpPr txBox="1"/>
            <p:nvPr/>
          </p:nvSpPr>
          <p:spPr>
            <a:xfrm>
              <a:off x="1592154" y="4156030"/>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1367" name="TextBox 1366">
              <a:extLst>
                <a:ext uri="{FF2B5EF4-FFF2-40B4-BE49-F238E27FC236}">
                  <a16:creationId xmlns:a16="http://schemas.microsoft.com/office/drawing/2014/main" id="{EC263AC3-7FEC-0863-1D8F-D34EE0B6AF97}"/>
                </a:ext>
              </a:extLst>
            </p:cNvPr>
            <p:cNvSpPr txBox="1"/>
            <p:nvPr/>
          </p:nvSpPr>
          <p:spPr>
            <a:xfrm>
              <a:off x="1592154" y="3848778"/>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1368" name="TextBox 1367">
              <a:extLst>
                <a:ext uri="{FF2B5EF4-FFF2-40B4-BE49-F238E27FC236}">
                  <a16:creationId xmlns:a16="http://schemas.microsoft.com/office/drawing/2014/main" id="{730E9D80-80D4-1B30-B84C-C622DD10C1A0}"/>
                </a:ext>
              </a:extLst>
            </p:cNvPr>
            <p:cNvSpPr txBox="1"/>
            <p:nvPr/>
          </p:nvSpPr>
          <p:spPr>
            <a:xfrm>
              <a:off x="1592154" y="3541525"/>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40</a:t>
              </a:r>
            </a:p>
          </p:txBody>
        </p:sp>
        <p:sp>
          <p:nvSpPr>
            <p:cNvPr id="1369" name="TextBox 1368">
              <a:extLst>
                <a:ext uri="{FF2B5EF4-FFF2-40B4-BE49-F238E27FC236}">
                  <a16:creationId xmlns:a16="http://schemas.microsoft.com/office/drawing/2014/main" id="{5DDA5C42-661A-F407-DE38-CC5A0F158D28}"/>
                </a:ext>
              </a:extLst>
            </p:cNvPr>
            <p:cNvSpPr txBox="1"/>
            <p:nvPr/>
          </p:nvSpPr>
          <p:spPr>
            <a:xfrm>
              <a:off x="1592154" y="3234274"/>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50</a:t>
              </a:r>
            </a:p>
          </p:txBody>
        </p:sp>
        <p:sp>
          <p:nvSpPr>
            <p:cNvPr id="1370" name="TextBox 1369">
              <a:extLst>
                <a:ext uri="{FF2B5EF4-FFF2-40B4-BE49-F238E27FC236}">
                  <a16:creationId xmlns:a16="http://schemas.microsoft.com/office/drawing/2014/main" id="{17410FF7-D5FE-E0DD-821F-37697D9A5314}"/>
                </a:ext>
              </a:extLst>
            </p:cNvPr>
            <p:cNvSpPr txBox="1"/>
            <p:nvPr/>
          </p:nvSpPr>
          <p:spPr>
            <a:xfrm>
              <a:off x="1592154" y="2927021"/>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60</a:t>
              </a:r>
            </a:p>
          </p:txBody>
        </p:sp>
        <p:sp>
          <p:nvSpPr>
            <p:cNvPr id="1371" name="TextBox 1370">
              <a:extLst>
                <a:ext uri="{FF2B5EF4-FFF2-40B4-BE49-F238E27FC236}">
                  <a16:creationId xmlns:a16="http://schemas.microsoft.com/office/drawing/2014/main" id="{B2D0CDF3-CA7D-2F1B-7ED5-8C3A4090A29F}"/>
                </a:ext>
              </a:extLst>
            </p:cNvPr>
            <p:cNvSpPr txBox="1"/>
            <p:nvPr/>
          </p:nvSpPr>
          <p:spPr>
            <a:xfrm>
              <a:off x="1592154" y="2619770"/>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70</a:t>
              </a:r>
            </a:p>
          </p:txBody>
        </p:sp>
        <p:sp>
          <p:nvSpPr>
            <p:cNvPr id="1372" name="TextBox 1371">
              <a:extLst>
                <a:ext uri="{FF2B5EF4-FFF2-40B4-BE49-F238E27FC236}">
                  <a16:creationId xmlns:a16="http://schemas.microsoft.com/office/drawing/2014/main" id="{E40E066A-67EC-4D15-D594-B244CCFF6598}"/>
                </a:ext>
              </a:extLst>
            </p:cNvPr>
            <p:cNvSpPr txBox="1"/>
            <p:nvPr/>
          </p:nvSpPr>
          <p:spPr>
            <a:xfrm>
              <a:off x="1592154" y="2312518"/>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80</a:t>
              </a:r>
            </a:p>
          </p:txBody>
        </p:sp>
        <p:sp>
          <p:nvSpPr>
            <p:cNvPr id="1373" name="TextBox 1372">
              <a:extLst>
                <a:ext uri="{FF2B5EF4-FFF2-40B4-BE49-F238E27FC236}">
                  <a16:creationId xmlns:a16="http://schemas.microsoft.com/office/drawing/2014/main" id="{738E7DA8-77F1-2252-5432-D274A644A84B}"/>
                </a:ext>
              </a:extLst>
            </p:cNvPr>
            <p:cNvSpPr txBox="1"/>
            <p:nvPr/>
          </p:nvSpPr>
          <p:spPr>
            <a:xfrm>
              <a:off x="1592154" y="2005266"/>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90</a:t>
              </a:r>
            </a:p>
          </p:txBody>
        </p:sp>
        <p:sp>
          <p:nvSpPr>
            <p:cNvPr id="1374" name="TextBox 1373">
              <a:extLst>
                <a:ext uri="{FF2B5EF4-FFF2-40B4-BE49-F238E27FC236}">
                  <a16:creationId xmlns:a16="http://schemas.microsoft.com/office/drawing/2014/main" id="{ABD34FAF-2A9E-C795-9D2C-262DC3FF967F}"/>
                </a:ext>
              </a:extLst>
            </p:cNvPr>
            <p:cNvSpPr txBox="1"/>
            <p:nvPr/>
          </p:nvSpPr>
          <p:spPr>
            <a:xfrm>
              <a:off x="1521386" y="1698014"/>
              <a:ext cx="416580"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100</a:t>
              </a:r>
            </a:p>
          </p:txBody>
        </p:sp>
      </p:grpSp>
      <p:grpSp>
        <p:nvGrpSpPr>
          <p:cNvPr id="1347" name="Group 1346">
            <a:extLst>
              <a:ext uri="{FF2B5EF4-FFF2-40B4-BE49-F238E27FC236}">
                <a16:creationId xmlns:a16="http://schemas.microsoft.com/office/drawing/2014/main" id="{50126D29-1D54-62A4-49C7-EF2896A2F38D}"/>
              </a:ext>
            </a:extLst>
          </p:cNvPr>
          <p:cNvGrpSpPr/>
          <p:nvPr/>
        </p:nvGrpSpPr>
        <p:grpSpPr>
          <a:xfrm>
            <a:off x="4611202" y="2797342"/>
            <a:ext cx="55389" cy="2689479"/>
            <a:chOff x="1872480" y="1853430"/>
            <a:chExt cx="61200" cy="3052250"/>
          </a:xfrm>
        </p:grpSpPr>
        <p:cxnSp>
          <p:nvCxnSpPr>
            <p:cNvPr id="1353" name="Straight Connector 1352">
              <a:extLst>
                <a:ext uri="{FF2B5EF4-FFF2-40B4-BE49-F238E27FC236}">
                  <a16:creationId xmlns:a16="http://schemas.microsoft.com/office/drawing/2014/main" id="{358C1099-EA8E-DD08-245E-EC81BE705071}"/>
                </a:ext>
              </a:extLst>
            </p:cNvPr>
            <p:cNvCxnSpPr>
              <a:cxnSpLocks/>
            </p:cNvCxnSpPr>
            <p:nvPr/>
          </p:nvCxnSpPr>
          <p:spPr>
            <a:xfrm>
              <a:off x="1872480" y="1853430"/>
              <a:ext cx="61200" cy="0"/>
            </a:xfrm>
            <a:prstGeom prst="line">
              <a:avLst/>
            </a:prstGeom>
            <a:noFill/>
            <a:ln w="6350" cap="flat" cmpd="sng" algn="ctr">
              <a:solidFill>
                <a:srgbClr val="000000"/>
              </a:solidFill>
              <a:prstDash val="solid"/>
              <a:miter lim="800000"/>
            </a:ln>
            <a:effectLst/>
          </p:spPr>
        </p:cxnSp>
        <p:cxnSp>
          <p:nvCxnSpPr>
            <p:cNvPr id="1354" name="Straight Connector 1353">
              <a:extLst>
                <a:ext uri="{FF2B5EF4-FFF2-40B4-BE49-F238E27FC236}">
                  <a16:creationId xmlns:a16="http://schemas.microsoft.com/office/drawing/2014/main" id="{66EAAA2A-9D39-DC6D-C4CF-8EC80943E002}"/>
                </a:ext>
              </a:extLst>
            </p:cNvPr>
            <p:cNvCxnSpPr>
              <a:cxnSpLocks/>
            </p:cNvCxnSpPr>
            <p:nvPr/>
          </p:nvCxnSpPr>
          <p:spPr>
            <a:xfrm>
              <a:off x="1872480" y="2158655"/>
              <a:ext cx="61200" cy="0"/>
            </a:xfrm>
            <a:prstGeom prst="line">
              <a:avLst/>
            </a:prstGeom>
            <a:noFill/>
            <a:ln w="6350" cap="flat" cmpd="sng" algn="ctr">
              <a:solidFill>
                <a:srgbClr val="000000"/>
              </a:solidFill>
              <a:prstDash val="solid"/>
              <a:miter lim="800000"/>
            </a:ln>
            <a:effectLst/>
          </p:spPr>
        </p:cxnSp>
        <p:cxnSp>
          <p:nvCxnSpPr>
            <p:cNvPr id="1355" name="Straight Connector 1354">
              <a:extLst>
                <a:ext uri="{FF2B5EF4-FFF2-40B4-BE49-F238E27FC236}">
                  <a16:creationId xmlns:a16="http://schemas.microsoft.com/office/drawing/2014/main" id="{7972240E-1937-9380-94FB-F984D1C77D77}"/>
                </a:ext>
              </a:extLst>
            </p:cNvPr>
            <p:cNvCxnSpPr>
              <a:cxnSpLocks/>
            </p:cNvCxnSpPr>
            <p:nvPr/>
          </p:nvCxnSpPr>
          <p:spPr>
            <a:xfrm>
              <a:off x="1872480" y="2769105"/>
              <a:ext cx="61200" cy="0"/>
            </a:xfrm>
            <a:prstGeom prst="line">
              <a:avLst/>
            </a:prstGeom>
            <a:noFill/>
            <a:ln w="6350" cap="flat" cmpd="sng" algn="ctr">
              <a:solidFill>
                <a:srgbClr val="000000"/>
              </a:solidFill>
              <a:prstDash val="solid"/>
              <a:miter lim="800000"/>
            </a:ln>
            <a:effectLst/>
          </p:spPr>
        </p:cxnSp>
        <p:cxnSp>
          <p:nvCxnSpPr>
            <p:cNvPr id="1356" name="Straight Connector 1355">
              <a:extLst>
                <a:ext uri="{FF2B5EF4-FFF2-40B4-BE49-F238E27FC236}">
                  <a16:creationId xmlns:a16="http://schemas.microsoft.com/office/drawing/2014/main" id="{B18AF7DA-3B34-C811-D19B-56C4F7F1BE06}"/>
                </a:ext>
              </a:extLst>
            </p:cNvPr>
            <p:cNvCxnSpPr>
              <a:cxnSpLocks/>
            </p:cNvCxnSpPr>
            <p:nvPr/>
          </p:nvCxnSpPr>
          <p:spPr>
            <a:xfrm>
              <a:off x="1872480" y="3379555"/>
              <a:ext cx="61200" cy="0"/>
            </a:xfrm>
            <a:prstGeom prst="line">
              <a:avLst/>
            </a:prstGeom>
            <a:noFill/>
            <a:ln w="6350" cap="flat" cmpd="sng" algn="ctr">
              <a:solidFill>
                <a:srgbClr val="000000"/>
              </a:solidFill>
              <a:prstDash val="solid"/>
              <a:miter lim="800000"/>
            </a:ln>
            <a:effectLst/>
          </p:spPr>
        </p:cxnSp>
        <p:cxnSp>
          <p:nvCxnSpPr>
            <p:cNvPr id="1357" name="Straight Connector 1356">
              <a:extLst>
                <a:ext uri="{FF2B5EF4-FFF2-40B4-BE49-F238E27FC236}">
                  <a16:creationId xmlns:a16="http://schemas.microsoft.com/office/drawing/2014/main" id="{A36B786E-B78E-87AF-9EA4-7E4CF27053C7}"/>
                </a:ext>
              </a:extLst>
            </p:cNvPr>
            <p:cNvCxnSpPr>
              <a:cxnSpLocks/>
            </p:cNvCxnSpPr>
            <p:nvPr/>
          </p:nvCxnSpPr>
          <p:spPr>
            <a:xfrm>
              <a:off x="1872480" y="3990005"/>
              <a:ext cx="61200" cy="0"/>
            </a:xfrm>
            <a:prstGeom prst="line">
              <a:avLst/>
            </a:prstGeom>
            <a:noFill/>
            <a:ln w="6350" cap="flat" cmpd="sng" algn="ctr">
              <a:solidFill>
                <a:srgbClr val="000000"/>
              </a:solidFill>
              <a:prstDash val="solid"/>
              <a:miter lim="800000"/>
            </a:ln>
            <a:effectLst/>
          </p:spPr>
        </p:cxnSp>
        <p:cxnSp>
          <p:nvCxnSpPr>
            <p:cNvPr id="1358" name="Straight Connector 1357">
              <a:extLst>
                <a:ext uri="{FF2B5EF4-FFF2-40B4-BE49-F238E27FC236}">
                  <a16:creationId xmlns:a16="http://schemas.microsoft.com/office/drawing/2014/main" id="{6051100D-3ACF-EE97-AF0F-38834A39C143}"/>
                </a:ext>
              </a:extLst>
            </p:cNvPr>
            <p:cNvCxnSpPr>
              <a:cxnSpLocks/>
            </p:cNvCxnSpPr>
            <p:nvPr/>
          </p:nvCxnSpPr>
          <p:spPr>
            <a:xfrm>
              <a:off x="1872480" y="4905680"/>
              <a:ext cx="61200" cy="0"/>
            </a:xfrm>
            <a:prstGeom prst="line">
              <a:avLst/>
            </a:prstGeom>
            <a:noFill/>
            <a:ln w="6350" cap="flat" cmpd="sng" algn="ctr">
              <a:solidFill>
                <a:srgbClr val="000000"/>
              </a:solidFill>
              <a:prstDash val="solid"/>
              <a:miter lim="800000"/>
            </a:ln>
            <a:effectLst/>
          </p:spPr>
        </p:cxnSp>
        <p:cxnSp>
          <p:nvCxnSpPr>
            <p:cNvPr id="1359" name="Straight Connector 1358">
              <a:extLst>
                <a:ext uri="{FF2B5EF4-FFF2-40B4-BE49-F238E27FC236}">
                  <a16:creationId xmlns:a16="http://schemas.microsoft.com/office/drawing/2014/main" id="{03811730-956D-0DE7-938F-C3A0C3018B1B}"/>
                </a:ext>
              </a:extLst>
            </p:cNvPr>
            <p:cNvCxnSpPr>
              <a:cxnSpLocks/>
            </p:cNvCxnSpPr>
            <p:nvPr/>
          </p:nvCxnSpPr>
          <p:spPr>
            <a:xfrm>
              <a:off x="1872480" y="2463880"/>
              <a:ext cx="61200" cy="0"/>
            </a:xfrm>
            <a:prstGeom prst="line">
              <a:avLst/>
            </a:prstGeom>
            <a:noFill/>
            <a:ln w="6350" cap="flat" cmpd="sng" algn="ctr">
              <a:solidFill>
                <a:srgbClr val="000000"/>
              </a:solidFill>
              <a:prstDash val="solid"/>
              <a:miter lim="800000"/>
            </a:ln>
            <a:effectLst/>
          </p:spPr>
        </p:cxnSp>
        <p:cxnSp>
          <p:nvCxnSpPr>
            <p:cNvPr id="1360" name="Straight Connector 1359">
              <a:extLst>
                <a:ext uri="{FF2B5EF4-FFF2-40B4-BE49-F238E27FC236}">
                  <a16:creationId xmlns:a16="http://schemas.microsoft.com/office/drawing/2014/main" id="{B689502E-B8E6-8D2A-212A-9713E1322319}"/>
                </a:ext>
              </a:extLst>
            </p:cNvPr>
            <p:cNvCxnSpPr>
              <a:cxnSpLocks/>
            </p:cNvCxnSpPr>
            <p:nvPr/>
          </p:nvCxnSpPr>
          <p:spPr>
            <a:xfrm>
              <a:off x="1872480" y="3074330"/>
              <a:ext cx="61200" cy="0"/>
            </a:xfrm>
            <a:prstGeom prst="line">
              <a:avLst/>
            </a:prstGeom>
            <a:noFill/>
            <a:ln w="6350" cap="flat" cmpd="sng" algn="ctr">
              <a:solidFill>
                <a:srgbClr val="000000"/>
              </a:solidFill>
              <a:prstDash val="solid"/>
              <a:miter lim="800000"/>
            </a:ln>
            <a:effectLst/>
          </p:spPr>
        </p:cxnSp>
        <p:cxnSp>
          <p:nvCxnSpPr>
            <p:cNvPr id="1361" name="Straight Connector 1360">
              <a:extLst>
                <a:ext uri="{FF2B5EF4-FFF2-40B4-BE49-F238E27FC236}">
                  <a16:creationId xmlns:a16="http://schemas.microsoft.com/office/drawing/2014/main" id="{BB09A21C-5BF9-8D61-D057-C177AD61D652}"/>
                </a:ext>
              </a:extLst>
            </p:cNvPr>
            <p:cNvCxnSpPr>
              <a:cxnSpLocks/>
            </p:cNvCxnSpPr>
            <p:nvPr/>
          </p:nvCxnSpPr>
          <p:spPr>
            <a:xfrm>
              <a:off x="1872480" y="3684780"/>
              <a:ext cx="61200" cy="0"/>
            </a:xfrm>
            <a:prstGeom prst="line">
              <a:avLst/>
            </a:prstGeom>
            <a:noFill/>
            <a:ln w="6350" cap="flat" cmpd="sng" algn="ctr">
              <a:solidFill>
                <a:srgbClr val="000000"/>
              </a:solidFill>
              <a:prstDash val="solid"/>
              <a:miter lim="800000"/>
            </a:ln>
            <a:effectLst/>
          </p:spPr>
        </p:cxnSp>
        <p:cxnSp>
          <p:nvCxnSpPr>
            <p:cNvPr id="1362" name="Straight Connector 1361">
              <a:extLst>
                <a:ext uri="{FF2B5EF4-FFF2-40B4-BE49-F238E27FC236}">
                  <a16:creationId xmlns:a16="http://schemas.microsoft.com/office/drawing/2014/main" id="{13C1C71F-5391-2F7A-6DAA-B176655523B6}"/>
                </a:ext>
              </a:extLst>
            </p:cNvPr>
            <p:cNvCxnSpPr>
              <a:cxnSpLocks/>
            </p:cNvCxnSpPr>
            <p:nvPr/>
          </p:nvCxnSpPr>
          <p:spPr>
            <a:xfrm>
              <a:off x="1872480" y="4295230"/>
              <a:ext cx="61200" cy="0"/>
            </a:xfrm>
            <a:prstGeom prst="line">
              <a:avLst/>
            </a:prstGeom>
            <a:noFill/>
            <a:ln w="6350" cap="flat" cmpd="sng" algn="ctr">
              <a:solidFill>
                <a:srgbClr val="000000"/>
              </a:solidFill>
              <a:prstDash val="solid"/>
              <a:miter lim="800000"/>
            </a:ln>
            <a:effectLst/>
          </p:spPr>
        </p:cxnSp>
        <p:cxnSp>
          <p:nvCxnSpPr>
            <p:cNvPr id="1363" name="Straight Connector 1362">
              <a:extLst>
                <a:ext uri="{FF2B5EF4-FFF2-40B4-BE49-F238E27FC236}">
                  <a16:creationId xmlns:a16="http://schemas.microsoft.com/office/drawing/2014/main" id="{9BE1B24E-3B45-7DB4-EE0A-A5BC7A433D74}"/>
                </a:ext>
              </a:extLst>
            </p:cNvPr>
            <p:cNvCxnSpPr>
              <a:cxnSpLocks/>
            </p:cNvCxnSpPr>
            <p:nvPr/>
          </p:nvCxnSpPr>
          <p:spPr>
            <a:xfrm>
              <a:off x="1872480" y="4600455"/>
              <a:ext cx="61200" cy="0"/>
            </a:xfrm>
            <a:prstGeom prst="line">
              <a:avLst/>
            </a:prstGeom>
            <a:noFill/>
            <a:ln w="6350" cap="flat" cmpd="sng" algn="ctr">
              <a:solidFill>
                <a:srgbClr val="000000"/>
              </a:solidFill>
              <a:prstDash val="solid"/>
              <a:miter lim="800000"/>
            </a:ln>
            <a:effectLst/>
          </p:spPr>
        </p:cxnSp>
      </p:grpSp>
      <p:sp>
        <p:nvSpPr>
          <p:cNvPr id="1348" name="TextBox 1347">
            <a:extLst>
              <a:ext uri="{FF2B5EF4-FFF2-40B4-BE49-F238E27FC236}">
                <a16:creationId xmlns:a16="http://schemas.microsoft.com/office/drawing/2014/main" id="{A9FD6A13-4F23-74EE-5134-334B6249BC17}"/>
              </a:ext>
            </a:extLst>
          </p:cNvPr>
          <p:cNvSpPr txBox="1"/>
          <p:nvPr/>
        </p:nvSpPr>
        <p:spPr>
          <a:xfrm>
            <a:off x="6755450" y="5640261"/>
            <a:ext cx="2339102" cy="238430"/>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1000" b="1"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Time since randomization (months)</a:t>
            </a:r>
          </a:p>
        </p:txBody>
      </p:sp>
      <p:sp>
        <p:nvSpPr>
          <p:cNvPr id="1349" name="TextBox 1348">
            <a:extLst>
              <a:ext uri="{FF2B5EF4-FFF2-40B4-BE49-F238E27FC236}">
                <a16:creationId xmlns:a16="http://schemas.microsoft.com/office/drawing/2014/main" id="{7AC94344-CA40-1CB6-356B-745456350890}"/>
              </a:ext>
            </a:extLst>
          </p:cNvPr>
          <p:cNvSpPr txBox="1"/>
          <p:nvPr/>
        </p:nvSpPr>
        <p:spPr>
          <a:xfrm rot="16200000">
            <a:off x="3790301" y="4018971"/>
            <a:ext cx="597940" cy="246221"/>
          </a:xfrm>
          <a:prstGeom prst="rect">
            <a:avLst/>
          </a:prstGeom>
          <a:noFill/>
        </p:spPr>
        <p:txBody>
          <a:bodyPr wrap="none" rtlCol="0">
            <a:spAutoFit/>
          </a:bodyPr>
          <a:lstStyle>
            <a:defPPr marR="0" lvl="0" algn="l" rtl="0">
              <a:lnSpc>
                <a:spcPct val="100000"/>
              </a:lnSpc>
              <a:spcBef>
                <a:spcPts val="0"/>
              </a:spcBef>
              <a:spcAft>
                <a:spcPts val="0"/>
              </a:spcAft>
            </a:defPPr>
            <a:lvl1pPr marR="0" lvl="0">
              <a:lnSpc>
                <a:spcPct val="100000"/>
              </a:lnSpc>
              <a:spcBef>
                <a:spcPts val="0"/>
              </a:spcBef>
              <a:spcAft>
                <a:spcPts val="0"/>
              </a:spcAft>
              <a:buClr>
                <a:srgbClr val="000000"/>
              </a:buClr>
              <a:buFont typeface="Arial"/>
              <a:defRPr sz="1000" b="1" i="0" u="none" strike="noStrike" cap="none" spc="0" baseline="0">
                <a:ln/>
                <a:solidFill>
                  <a:srgbClr val="000000"/>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PFS, %</a:t>
            </a:r>
          </a:p>
        </p:txBody>
      </p:sp>
      <p:sp>
        <p:nvSpPr>
          <p:cNvPr id="1425" name="Freeform: Shape 1424">
            <a:extLst>
              <a:ext uri="{FF2B5EF4-FFF2-40B4-BE49-F238E27FC236}">
                <a16:creationId xmlns:a16="http://schemas.microsoft.com/office/drawing/2014/main" id="{EE71E5A8-13BA-CB03-FDC9-BAE0C49A523A}"/>
              </a:ext>
            </a:extLst>
          </p:cNvPr>
          <p:cNvSpPr/>
          <p:nvPr/>
        </p:nvSpPr>
        <p:spPr>
          <a:xfrm>
            <a:off x="4666591" y="5462934"/>
            <a:ext cx="16896" cy="61367"/>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nvGrpSpPr>
          <p:cNvPr id="1451" name="Group 1450">
            <a:extLst>
              <a:ext uri="{FF2B5EF4-FFF2-40B4-BE49-F238E27FC236}">
                <a16:creationId xmlns:a16="http://schemas.microsoft.com/office/drawing/2014/main" id="{8AEE8E2B-47AC-26AA-2903-A20844FEB3B4}"/>
              </a:ext>
            </a:extLst>
          </p:cNvPr>
          <p:cNvGrpSpPr/>
          <p:nvPr/>
        </p:nvGrpSpPr>
        <p:grpSpPr>
          <a:xfrm>
            <a:off x="4675761" y="2813524"/>
            <a:ext cx="6258007" cy="2422018"/>
            <a:chOff x="4675761" y="2109419"/>
            <a:chExt cx="6258007" cy="2501156"/>
          </a:xfrm>
        </p:grpSpPr>
        <p:grpSp>
          <p:nvGrpSpPr>
            <p:cNvPr id="1449" name="Group 1448">
              <a:extLst>
                <a:ext uri="{FF2B5EF4-FFF2-40B4-BE49-F238E27FC236}">
                  <a16:creationId xmlns:a16="http://schemas.microsoft.com/office/drawing/2014/main" id="{C78A1246-B938-2F20-FD52-C4EB36B07E73}"/>
                </a:ext>
              </a:extLst>
            </p:cNvPr>
            <p:cNvGrpSpPr/>
            <p:nvPr/>
          </p:nvGrpSpPr>
          <p:grpSpPr>
            <a:xfrm>
              <a:off x="5025081" y="2210724"/>
              <a:ext cx="5908687" cy="2399851"/>
              <a:chOff x="5025081" y="2210724"/>
              <a:chExt cx="5908687" cy="2399851"/>
            </a:xfrm>
          </p:grpSpPr>
          <p:grpSp>
            <p:nvGrpSpPr>
              <p:cNvPr id="1448" name="Group 1447">
                <a:extLst>
                  <a:ext uri="{FF2B5EF4-FFF2-40B4-BE49-F238E27FC236}">
                    <a16:creationId xmlns:a16="http://schemas.microsoft.com/office/drawing/2014/main" id="{97A5765A-669E-E8E2-61A4-1EB5C903BA73}"/>
                  </a:ext>
                </a:extLst>
              </p:cNvPr>
              <p:cNvGrpSpPr/>
              <p:nvPr/>
            </p:nvGrpSpPr>
            <p:grpSpPr>
              <a:xfrm>
                <a:off x="6078609" y="3053411"/>
                <a:ext cx="4855159" cy="1557164"/>
                <a:chOff x="6078609" y="3053411"/>
                <a:chExt cx="4855159" cy="1557164"/>
              </a:xfrm>
            </p:grpSpPr>
            <p:sp>
              <p:nvSpPr>
                <p:cNvPr id="1238" name="Line 206">
                  <a:extLst>
                    <a:ext uri="{FF2B5EF4-FFF2-40B4-BE49-F238E27FC236}">
                      <a16:creationId xmlns:a16="http://schemas.microsoft.com/office/drawing/2014/main" id="{D8416B2F-3642-31B8-F0D8-BB44AC0328B9}"/>
                    </a:ext>
                  </a:extLst>
                </p:cNvPr>
                <p:cNvSpPr>
                  <a:spLocks noChangeShapeType="1"/>
                </p:cNvSpPr>
                <p:nvPr/>
              </p:nvSpPr>
              <p:spPr bwMode="auto">
                <a:xfrm>
                  <a:off x="10905894" y="4546155"/>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39" name="Line 207">
                  <a:extLst>
                    <a:ext uri="{FF2B5EF4-FFF2-40B4-BE49-F238E27FC236}">
                      <a16:creationId xmlns:a16="http://schemas.microsoft.com/office/drawing/2014/main" id="{67D84099-C4A8-6CB1-831D-AAB548CE4270}"/>
                    </a:ext>
                  </a:extLst>
                </p:cNvPr>
                <p:cNvSpPr>
                  <a:spLocks noChangeShapeType="1"/>
                </p:cNvSpPr>
                <p:nvPr/>
              </p:nvSpPr>
              <p:spPr bwMode="auto">
                <a:xfrm flipH="1">
                  <a:off x="10879882" y="457725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0" name="Line 208">
                  <a:extLst>
                    <a:ext uri="{FF2B5EF4-FFF2-40B4-BE49-F238E27FC236}">
                      <a16:creationId xmlns:a16="http://schemas.microsoft.com/office/drawing/2014/main" id="{FCA8DEC1-DD26-60A0-D488-32FD299B8AF2}"/>
                    </a:ext>
                  </a:extLst>
                </p:cNvPr>
                <p:cNvSpPr>
                  <a:spLocks noChangeShapeType="1"/>
                </p:cNvSpPr>
                <p:nvPr/>
              </p:nvSpPr>
              <p:spPr bwMode="auto">
                <a:xfrm>
                  <a:off x="9356256" y="4546155"/>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1" name="Line 209">
                  <a:extLst>
                    <a:ext uri="{FF2B5EF4-FFF2-40B4-BE49-F238E27FC236}">
                      <a16:creationId xmlns:a16="http://schemas.microsoft.com/office/drawing/2014/main" id="{AE23954A-ACE5-EB76-E86C-A9CFB44FAB53}"/>
                    </a:ext>
                  </a:extLst>
                </p:cNvPr>
                <p:cNvSpPr>
                  <a:spLocks noChangeShapeType="1"/>
                </p:cNvSpPr>
                <p:nvPr/>
              </p:nvSpPr>
              <p:spPr bwMode="auto">
                <a:xfrm flipH="1">
                  <a:off x="9328387" y="457725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2" name="Line 210">
                  <a:extLst>
                    <a:ext uri="{FF2B5EF4-FFF2-40B4-BE49-F238E27FC236}">
                      <a16:creationId xmlns:a16="http://schemas.microsoft.com/office/drawing/2014/main" id="{5EB856A3-857B-5B7A-58EF-A01F6DBF2FD4}"/>
                    </a:ext>
                  </a:extLst>
                </p:cNvPr>
                <p:cNvSpPr>
                  <a:spLocks noChangeShapeType="1"/>
                </p:cNvSpPr>
                <p:nvPr/>
              </p:nvSpPr>
              <p:spPr bwMode="auto">
                <a:xfrm>
                  <a:off x="9311663" y="4546155"/>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3" name="Line 211">
                  <a:extLst>
                    <a:ext uri="{FF2B5EF4-FFF2-40B4-BE49-F238E27FC236}">
                      <a16:creationId xmlns:a16="http://schemas.microsoft.com/office/drawing/2014/main" id="{3A345BC7-FF43-F236-4F96-FA4460D3A30A}"/>
                    </a:ext>
                  </a:extLst>
                </p:cNvPr>
                <p:cNvSpPr>
                  <a:spLocks noChangeShapeType="1"/>
                </p:cNvSpPr>
                <p:nvPr/>
              </p:nvSpPr>
              <p:spPr bwMode="auto">
                <a:xfrm flipH="1">
                  <a:off x="9283794" y="4577254"/>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4" name="Line 212">
                  <a:extLst>
                    <a:ext uri="{FF2B5EF4-FFF2-40B4-BE49-F238E27FC236}">
                      <a16:creationId xmlns:a16="http://schemas.microsoft.com/office/drawing/2014/main" id="{1EA5C37F-982E-1E9C-305A-A9450AEE0E63}"/>
                    </a:ext>
                  </a:extLst>
                </p:cNvPr>
                <p:cNvSpPr>
                  <a:spLocks noChangeShapeType="1"/>
                </p:cNvSpPr>
                <p:nvPr/>
              </p:nvSpPr>
              <p:spPr bwMode="auto">
                <a:xfrm>
                  <a:off x="8817415" y="4448416"/>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5" name="Line 213">
                  <a:extLst>
                    <a:ext uri="{FF2B5EF4-FFF2-40B4-BE49-F238E27FC236}">
                      <a16:creationId xmlns:a16="http://schemas.microsoft.com/office/drawing/2014/main" id="{8F28393A-3DF9-54D5-5BDC-E80FF0586A9B}"/>
                    </a:ext>
                  </a:extLst>
                </p:cNvPr>
                <p:cNvSpPr>
                  <a:spLocks noChangeShapeType="1"/>
                </p:cNvSpPr>
                <p:nvPr/>
              </p:nvSpPr>
              <p:spPr bwMode="auto">
                <a:xfrm flipH="1">
                  <a:off x="8789546" y="4477293"/>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6" name="Line 214">
                  <a:extLst>
                    <a:ext uri="{FF2B5EF4-FFF2-40B4-BE49-F238E27FC236}">
                      <a16:creationId xmlns:a16="http://schemas.microsoft.com/office/drawing/2014/main" id="{117AB4EF-914C-7E42-B898-34967F6FF110}"/>
                    </a:ext>
                  </a:extLst>
                </p:cNvPr>
                <p:cNvSpPr>
                  <a:spLocks noChangeShapeType="1"/>
                </p:cNvSpPr>
                <p:nvPr/>
              </p:nvSpPr>
              <p:spPr bwMode="auto">
                <a:xfrm>
                  <a:off x="8789546" y="4448416"/>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7" name="Line 215">
                  <a:extLst>
                    <a:ext uri="{FF2B5EF4-FFF2-40B4-BE49-F238E27FC236}">
                      <a16:creationId xmlns:a16="http://schemas.microsoft.com/office/drawing/2014/main" id="{87491946-DEB2-89A4-EEC6-193321AFF512}"/>
                    </a:ext>
                  </a:extLst>
                </p:cNvPr>
                <p:cNvSpPr>
                  <a:spLocks noChangeShapeType="1"/>
                </p:cNvSpPr>
                <p:nvPr/>
              </p:nvSpPr>
              <p:spPr bwMode="auto">
                <a:xfrm flipH="1">
                  <a:off x="8763529" y="4477293"/>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8" name="Line 216">
                  <a:extLst>
                    <a:ext uri="{FF2B5EF4-FFF2-40B4-BE49-F238E27FC236}">
                      <a16:creationId xmlns:a16="http://schemas.microsoft.com/office/drawing/2014/main" id="{140EDBAC-653E-8EEA-7B41-3116FA1F5476}"/>
                    </a:ext>
                  </a:extLst>
                </p:cNvPr>
                <p:cNvSpPr>
                  <a:spLocks noChangeShapeType="1"/>
                </p:cNvSpPr>
                <p:nvPr/>
              </p:nvSpPr>
              <p:spPr bwMode="auto">
                <a:xfrm>
                  <a:off x="8756098" y="440398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9" name="Line 217">
                  <a:extLst>
                    <a:ext uri="{FF2B5EF4-FFF2-40B4-BE49-F238E27FC236}">
                      <a16:creationId xmlns:a16="http://schemas.microsoft.com/office/drawing/2014/main" id="{3F89129F-5785-25A1-AD26-47E8B545F975}"/>
                    </a:ext>
                  </a:extLst>
                </p:cNvPr>
                <p:cNvSpPr>
                  <a:spLocks noChangeShapeType="1"/>
                </p:cNvSpPr>
                <p:nvPr/>
              </p:nvSpPr>
              <p:spPr bwMode="auto">
                <a:xfrm flipH="1">
                  <a:off x="8731944" y="4432865"/>
                  <a:ext cx="48311"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0" name="Line 218">
                  <a:extLst>
                    <a:ext uri="{FF2B5EF4-FFF2-40B4-BE49-F238E27FC236}">
                      <a16:creationId xmlns:a16="http://schemas.microsoft.com/office/drawing/2014/main" id="{5C2DCEAF-ECCA-9ADF-5169-BAC0AD592D41}"/>
                    </a:ext>
                  </a:extLst>
                </p:cNvPr>
                <p:cNvSpPr>
                  <a:spLocks noChangeShapeType="1"/>
                </p:cNvSpPr>
                <p:nvPr/>
              </p:nvSpPr>
              <p:spPr bwMode="auto">
                <a:xfrm>
                  <a:off x="8258134" y="440398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1" name="Line 219">
                  <a:extLst>
                    <a:ext uri="{FF2B5EF4-FFF2-40B4-BE49-F238E27FC236}">
                      <a16:creationId xmlns:a16="http://schemas.microsoft.com/office/drawing/2014/main" id="{B9FBC9FE-7BF7-9BC8-D292-3DAE2806496F}"/>
                    </a:ext>
                  </a:extLst>
                </p:cNvPr>
                <p:cNvSpPr>
                  <a:spLocks noChangeShapeType="1"/>
                </p:cNvSpPr>
                <p:nvPr/>
              </p:nvSpPr>
              <p:spPr bwMode="auto">
                <a:xfrm flipH="1">
                  <a:off x="8228404" y="4432865"/>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2" name="Line 220">
                  <a:extLst>
                    <a:ext uri="{FF2B5EF4-FFF2-40B4-BE49-F238E27FC236}">
                      <a16:creationId xmlns:a16="http://schemas.microsoft.com/office/drawing/2014/main" id="{6B3B5765-12D6-8D60-4F5D-CA5A42D4C563}"/>
                    </a:ext>
                  </a:extLst>
                </p:cNvPr>
                <p:cNvSpPr>
                  <a:spLocks noChangeShapeType="1"/>
                </p:cNvSpPr>
                <p:nvPr/>
              </p:nvSpPr>
              <p:spPr bwMode="auto">
                <a:xfrm>
                  <a:off x="8258134" y="4383994"/>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3" name="Line 221">
                  <a:extLst>
                    <a:ext uri="{FF2B5EF4-FFF2-40B4-BE49-F238E27FC236}">
                      <a16:creationId xmlns:a16="http://schemas.microsoft.com/office/drawing/2014/main" id="{6241EA15-96DF-FE07-5357-39D1F57C3E01}"/>
                    </a:ext>
                  </a:extLst>
                </p:cNvPr>
                <p:cNvSpPr>
                  <a:spLocks noChangeShapeType="1"/>
                </p:cNvSpPr>
                <p:nvPr/>
              </p:nvSpPr>
              <p:spPr bwMode="auto">
                <a:xfrm flipH="1">
                  <a:off x="8232122" y="4417316"/>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4" name="Line 222">
                  <a:extLst>
                    <a:ext uri="{FF2B5EF4-FFF2-40B4-BE49-F238E27FC236}">
                      <a16:creationId xmlns:a16="http://schemas.microsoft.com/office/drawing/2014/main" id="{418A4E9D-8A46-25B5-1928-DF9A89AF0F44}"/>
                    </a:ext>
                  </a:extLst>
                </p:cNvPr>
                <p:cNvSpPr>
                  <a:spLocks noChangeShapeType="1"/>
                </p:cNvSpPr>
                <p:nvPr/>
              </p:nvSpPr>
              <p:spPr bwMode="auto">
                <a:xfrm>
                  <a:off x="8232122" y="4348455"/>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5" name="Line 223">
                  <a:extLst>
                    <a:ext uri="{FF2B5EF4-FFF2-40B4-BE49-F238E27FC236}">
                      <a16:creationId xmlns:a16="http://schemas.microsoft.com/office/drawing/2014/main" id="{8A9E6EDB-D145-B399-F06A-CF2D0EBBCB31}"/>
                    </a:ext>
                  </a:extLst>
                </p:cNvPr>
                <p:cNvSpPr>
                  <a:spLocks noChangeShapeType="1"/>
                </p:cNvSpPr>
                <p:nvPr/>
              </p:nvSpPr>
              <p:spPr bwMode="auto">
                <a:xfrm flipH="1">
                  <a:off x="8207967" y="4383994"/>
                  <a:ext cx="50170"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6" name="Line 224">
                  <a:extLst>
                    <a:ext uri="{FF2B5EF4-FFF2-40B4-BE49-F238E27FC236}">
                      <a16:creationId xmlns:a16="http://schemas.microsoft.com/office/drawing/2014/main" id="{1205FE89-E974-0D1B-0E71-546F63398210}"/>
                    </a:ext>
                  </a:extLst>
                </p:cNvPr>
                <p:cNvSpPr>
                  <a:spLocks noChangeShapeType="1"/>
                </p:cNvSpPr>
                <p:nvPr/>
              </p:nvSpPr>
              <p:spPr bwMode="auto">
                <a:xfrm>
                  <a:off x="8224689" y="4275152"/>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7" name="Line 225">
                  <a:extLst>
                    <a:ext uri="{FF2B5EF4-FFF2-40B4-BE49-F238E27FC236}">
                      <a16:creationId xmlns:a16="http://schemas.microsoft.com/office/drawing/2014/main" id="{08645E94-85CF-3F01-96B2-938C5D765B5A}"/>
                    </a:ext>
                  </a:extLst>
                </p:cNvPr>
                <p:cNvSpPr>
                  <a:spLocks noChangeShapeType="1"/>
                </p:cNvSpPr>
                <p:nvPr/>
              </p:nvSpPr>
              <p:spPr bwMode="auto">
                <a:xfrm flipH="1">
                  <a:off x="8200535" y="4308470"/>
                  <a:ext cx="48311"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8" name="Line 226">
                  <a:extLst>
                    <a:ext uri="{FF2B5EF4-FFF2-40B4-BE49-F238E27FC236}">
                      <a16:creationId xmlns:a16="http://schemas.microsoft.com/office/drawing/2014/main" id="{7DB44B79-2C1F-276E-2C0D-F45D76ABA966}"/>
                    </a:ext>
                  </a:extLst>
                </p:cNvPr>
                <p:cNvSpPr>
                  <a:spLocks noChangeShapeType="1"/>
                </p:cNvSpPr>
                <p:nvPr/>
              </p:nvSpPr>
              <p:spPr bwMode="auto">
                <a:xfrm>
                  <a:off x="8044454" y="424405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9" name="Line 227">
                  <a:extLst>
                    <a:ext uri="{FF2B5EF4-FFF2-40B4-BE49-F238E27FC236}">
                      <a16:creationId xmlns:a16="http://schemas.microsoft.com/office/drawing/2014/main" id="{97EF2DA6-849C-EB68-91AE-6C0FDF13744F}"/>
                    </a:ext>
                  </a:extLst>
                </p:cNvPr>
                <p:cNvSpPr>
                  <a:spLocks noChangeShapeType="1"/>
                </p:cNvSpPr>
                <p:nvPr/>
              </p:nvSpPr>
              <p:spPr bwMode="auto">
                <a:xfrm flipH="1">
                  <a:off x="8014727" y="4275152"/>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0" name="Line 228">
                  <a:extLst>
                    <a:ext uri="{FF2B5EF4-FFF2-40B4-BE49-F238E27FC236}">
                      <a16:creationId xmlns:a16="http://schemas.microsoft.com/office/drawing/2014/main" id="{E92EBABC-B196-B00E-3F4C-93521483D58B}"/>
                    </a:ext>
                  </a:extLst>
                </p:cNvPr>
                <p:cNvSpPr>
                  <a:spLocks noChangeShapeType="1"/>
                </p:cNvSpPr>
                <p:nvPr/>
              </p:nvSpPr>
              <p:spPr bwMode="auto">
                <a:xfrm>
                  <a:off x="7723010" y="424405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1" name="Line 229">
                  <a:extLst>
                    <a:ext uri="{FF2B5EF4-FFF2-40B4-BE49-F238E27FC236}">
                      <a16:creationId xmlns:a16="http://schemas.microsoft.com/office/drawing/2014/main" id="{ACCFE959-BA11-6D30-E72B-A072C9D85311}"/>
                    </a:ext>
                  </a:extLst>
                </p:cNvPr>
                <p:cNvSpPr>
                  <a:spLocks noChangeShapeType="1"/>
                </p:cNvSpPr>
                <p:nvPr/>
              </p:nvSpPr>
              <p:spPr bwMode="auto">
                <a:xfrm flipH="1">
                  <a:off x="7696994" y="4275152"/>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2" name="Line 230">
                  <a:extLst>
                    <a:ext uri="{FF2B5EF4-FFF2-40B4-BE49-F238E27FC236}">
                      <a16:creationId xmlns:a16="http://schemas.microsoft.com/office/drawing/2014/main" id="{68FE8B4C-3B2C-020C-5D71-274D99D4B774}"/>
                    </a:ext>
                  </a:extLst>
                </p:cNvPr>
                <p:cNvSpPr>
                  <a:spLocks noChangeShapeType="1"/>
                </p:cNvSpPr>
                <p:nvPr/>
              </p:nvSpPr>
              <p:spPr bwMode="auto">
                <a:xfrm>
                  <a:off x="7680271" y="4166304"/>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3" name="Line 231">
                  <a:extLst>
                    <a:ext uri="{FF2B5EF4-FFF2-40B4-BE49-F238E27FC236}">
                      <a16:creationId xmlns:a16="http://schemas.microsoft.com/office/drawing/2014/main" id="{31F1C98F-7E89-6518-1957-9341F0E275F1}"/>
                    </a:ext>
                  </a:extLst>
                </p:cNvPr>
                <p:cNvSpPr>
                  <a:spLocks noChangeShapeType="1"/>
                </p:cNvSpPr>
                <p:nvPr/>
              </p:nvSpPr>
              <p:spPr bwMode="auto">
                <a:xfrm flipH="1">
                  <a:off x="7652401" y="419518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4" name="Line 232">
                  <a:extLst>
                    <a:ext uri="{FF2B5EF4-FFF2-40B4-BE49-F238E27FC236}">
                      <a16:creationId xmlns:a16="http://schemas.microsoft.com/office/drawing/2014/main" id="{96A63C10-21D4-1748-E9C2-578871D64F4E}"/>
                    </a:ext>
                  </a:extLst>
                </p:cNvPr>
                <p:cNvSpPr>
                  <a:spLocks noChangeShapeType="1"/>
                </p:cNvSpPr>
                <p:nvPr/>
              </p:nvSpPr>
              <p:spPr bwMode="auto">
                <a:xfrm>
                  <a:off x="7405277" y="3988596"/>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5" name="Line 233">
                  <a:extLst>
                    <a:ext uri="{FF2B5EF4-FFF2-40B4-BE49-F238E27FC236}">
                      <a16:creationId xmlns:a16="http://schemas.microsoft.com/office/drawing/2014/main" id="{F35C10CE-97A1-FAE6-94C8-458C53B8CFA0}"/>
                    </a:ext>
                  </a:extLst>
                </p:cNvPr>
                <p:cNvSpPr>
                  <a:spLocks noChangeShapeType="1"/>
                </p:cNvSpPr>
                <p:nvPr/>
              </p:nvSpPr>
              <p:spPr bwMode="auto">
                <a:xfrm flipH="1">
                  <a:off x="7375545" y="401747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6" name="Line 234">
                  <a:extLst>
                    <a:ext uri="{FF2B5EF4-FFF2-40B4-BE49-F238E27FC236}">
                      <a16:creationId xmlns:a16="http://schemas.microsoft.com/office/drawing/2014/main" id="{8A519D48-709B-12B6-BC25-96A67C6B9187}"/>
                    </a:ext>
                  </a:extLst>
                </p:cNvPr>
                <p:cNvSpPr>
                  <a:spLocks noChangeShapeType="1"/>
                </p:cNvSpPr>
                <p:nvPr/>
              </p:nvSpPr>
              <p:spPr bwMode="auto">
                <a:xfrm>
                  <a:off x="7327238" y="3988596"/>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7" name="Line 235">
                  <a:extLst>
                    <a:ext uri="{FF2B5EF4-FFF2-40B4-BE49-F238E27FC236}">
                      <a16:creationId xmlns:a16="http://schemas.microsoft.com/office/drawing/2014/main" id="{3A484ABD-C42C-9937-0CB8-4ACE81FC9D9F}"/>
                    </a:ext>
                  </a:extLst>
                </p:cNvPr>
                <p:cNvSpPr>
                  <a:spLocks noChangeShapeType="1"/>
                </p:cNvSpPr>
                <p:nvPr/>
              </p:nvSpPr>
              <p:spPr bwMode="auto">
                <a:xfrm flipH="1">
                  <a:off x="7303084" y="4017474"/>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8" name="Line 236">
                  <a:extLst>
                    <a:ext uri="{FF2B5EF4-FFF2-40B4-BE49-F238E27FC236}">
                      <a16:creationId xmlns:a16="http://schemas.microsoft.com/office/drawing/2014/main" id="{1B5B4C76-A69A-3689-6754-96E121DB798A}"/>
                    </a:ext>
                  </a:extLst>
                </p:cNvPr>
                <p:cNvSpPr>
                  <a:spLocks noChangeShapeType="1"/>
                </p:cNvSpPr>
                <p:nvPr/>
              </p:nvSpPr>
              <p:spPr bwMode="auto">
                <a:xfrm>
                  <a:off x="7212038" y="3953057"/>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9" name="Line 237">
                  <a:extLst>
                    <a:ext uri="{FF2B5EF4-FFF2-40B4-BE49-F238E27FC236}">
                      <a16:creationId xmlns:a16="http://schemas.microsoft.com/office/drawing/2014/main" id="{EAACE487-49E8-7D85-6D49-1DE4BD196091}"/>
                    </a:ext>
                  </a:extLst>
                </p:cNvPr>
                <p:cNvSpPr>
                  <a:spLocks noChangeShapeType="1"/>
                </p:cNvSpPr>
                <p:nvPr/>
              </p:nvSpPr>
              <p:spPr bwMode="auto">
                <a:xfrm flipH="1">
                  <a:off x="7182307" y="398415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0" name="Line 238">
                  <a:extLst>
                    <a:ext uri="{FF2B5EF4-FFF2-40B4-BE49-F238E27FC236}">
                      <a16:creationId xmlns:a16="http://schemas.microsoft.com/office/drawing/2014/main" id="{D1AFA190-2EC8-4CA8-72D9-87FF5FD2A521}"/>
                    </a:ext>
                  </a:extLst>
                </p:cNvPr>
                <p:cNvSpPr>
                  <a:spLocks noChangeShapeType="1"/>
                </p:cNvSpPr>
                <p:nvPr/>
              </p:nvSpPr>
              <p:spPr bwMode="auto">
                <a:xfrm>
                  <a:off x="7182307" y="3953057"/>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1" name="Line 239">
                  <a:extLst>
                    <a:ext uri="{FF2B5EF4-FFF2-40B4-BE49-F238E27FC236}">
                      <a16:creationId xmlns:a16="http://schemas.microsoft.com/office/drawing/2014/main" id="{A895E1A1-9EE0-7398-4299-35992937352E}"/>
                    </a:ext>
                  </a:extLst>
                </p:cNvPr>
                <p:cNvSpPr>
                  <a:spLocks noChangeShapeType="1"/>
                </p:cNvSpPr>
                <p:nvPr/>
              </p:nvSpPr>
              <p:spPr bwMode="auto">
                <a:xfrm flipH="1">
                  <a:off x="7158153" y="398415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2" name="Line 240">
                  <a:extLst>
                    <a:ext uri="{FF2B5EF4-FFF2-40B4-BE49-F238E27FC236}">
                      <a16:creationId xmlns:a16="http://schemas.microsoft.com/office/drawing/2014/main" id="{894B441E-DC35-F5B6-2CF3-AF435EFE68E7}"/>
                    </a:ext>
                  </a:extLst>
                </p:cNvPr>
                <p:cNvSpPr>
                  <a:spLocks noChangeShapeType="1"/>
                </p:cNvSpPr>
                <p:nvPr/>
              </p:nvSpPr>
              <p:spPr bwMode="auto">
                <a:xfrm>
                  <a:off x="7174876" y="3953057"/>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3" name="Line 241">
                  <a:extLst>
                    <a:ext uri="{FF2B5EF4-FFF2-40B4-BE49-F238E27FC236}">
                      <a16:creationId xmlns:a16="http://schemas.microsoft.com/office/drawing/2014/main" id="{55D086EF-BF38-4F0D-CC18-1587D7156434}"/>
                    </a:ext>
                  </a:extLst>
                </p:cNvPr>
                <p:cNvSpPr>
                  <a:spLocks noChangeShapeType="1"/>
                </p:cNvSpPr>
                <p:nvPr/>
              </p:nvSpPr>
              <p:spPr bwMode="auto">
                <a:xfrm flipH="1">
                  <a:off x="7150722" y="3984154"/>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4" name="Line 242">
                  <a:extLst>
                    <a:ext uri="{FF2B5EF4-FFF2-40B4-BE49-F238E27FC236}">
                      <a16:creationId xmlns:a16="http://schemas.microsoft.com/office/drawing/2014/main" id="{FB5223EA-CD73-78F3-7106-732E7DC9EDF0}"/>
                    </a:ext>
                  </a:extLst>
                </p:cNvPr>
                <p:cNvSpPr>
                  <a:spLocks noChangeShapeType="1"/>
                </p:cNvSpPr>
                <p:nvPr/>
              </p:nvSpPr>
              <p:spPr bwMode="auto">
                <a:xfrm>
                  <a:off x="7154437" y="391306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5" name="Line 243">
                  <a:extLst>
                    <a:ext uri="{FF2B5EF4-FFF2-40B4-BE49-F238E27FC236}">
                      <a16:creationId xmlns:a16="http://schemas.microsoft.com/office/drawing/2014/main" id="{BFED8627-5C6D-8473-FF12-6BCD4328560F}"/>
                    </a:ext>
                  </a:extLst>
                </p:cNvPr>
                <p:cNvSpPr>
                  <a:spLocks noChangeShapeType="1"/>
                </p:cNvSpPr>
                <p:nvPr/>
              </p:nvSpPr>
              <p:spPr bwMode="auto">
                <a:xfrm flipH="1">
                  <a:off x="7130281" y="3944170"/>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6" name="Line 244">
                  <a:extLst>
                    <a:ext uri="{FF2B5EF4-FFF2-40B4-BE49-F238E27FC236}">
                      <a16:creationId xmlns:a16="http://schemas.microsoft.com/office/drawing/2014/main" id="{CF82EECA-2D44-F0AB-780E-FD9AD1C6B733}"/>
                    </a:ext>
                  </a:extLst>
                </p:cNvPr>
                <p:cNvSpPr>
                  <a:spLocks noChangeShapeType="1"/>
                </p:cNvSpPr>
                <p:nvPr/>
              </p:nvSpPr>
              <p:spPr bwMode="auto">
                <a:xfrm>
                  <a:off x="7133996" y="391306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7" name="Line 245">
                  <a:extLst>
                    <a:ext uri="{FF2B5EF4-FFF2-40B4-BE49-F238E27FC236}">
                      <a16:creationId xmlns:a16="http://schemas.microsoft.com/office/drawing/2014/main" id="{B503870F-A995-1399-8D86-98E45DFE0D7E}"/>
                    </a:ext>
                  </a:extLst>
                </p:cNvPr>
                <p:cNvSpPr>
                  <a:spLocks noChangeShapeType="1"/>
                </p:cNvSpPr>
                <p:nvPr/>
              </p:nvSpPr>
              <p:spPr bwMode="auto">
                <a:xfrm flipH="1">
                  <a:off x="7104269" y="3944170"/>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8" name="Line 246">
                  <a:extLst>
                    <a:ext uri="{FF2B5EF4-FFF2-40B4-BE49-F238E27FC236}">
                      <a16:creationId xmlns:a16="http://schemas.microsoft.com/office/drawing/2014/main" id="{C3C3EDE7-E821-DB78-D3F6-736B7B2AED19}"/>
                    </a:ext>
                  </a:extLst>
                </p:cNvPr>
                <p:cNvSpPr>
                  <a:spLocks noChangeShapeType="1"/>
                </p:cNvSpPr>
                <p:nvPr/>
              </p:nvSpPr>
              <p:spPr bwMode="auto">
                <a:xfrm>
                  <a:off x="7133996" y="3895300"/>
                  <a:ext cx="0" cy="62197"/>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9" name="Line 247">
                  <a:extLst>
                    <a:ext uri="{FF2B5EF4-FFF2-40B4-BE49-F238E27FC236}">
                      <a16:creationId xmlns:a16="http://schemas.microsoft.com/office/drawing/2014/main" id="{FEE2D0D9-218A-3086-7467-1BC4EF8148FC}"/>
                    </a:ext>
                  </a:extLst>
                </p:cNvPr>
                <p:cNvSpPr>
                  <a:spLocks noChangeShapeType="1"/>
                </p:cNvSpPr>
                <p:nvPr/>
              </p:nvSpPr>
              <p:spPr bwMode="auto">
                <a:xfrm flipH="1">
                  <a:off x="7104269" y="3924179"/>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0" name="Line 248">
                  <a:extLst>
                    <a:ext uri="{FF2B5EF4-FFF2-40B4-BE49-F238E27FC236}">
                      <a16:creationId xmlns:a16="http://schemas.microsoft.com/office/drawing/2014/main" id="{0FD38CE5-CC9C-2CC4-891B-5EB31879BAE7}"/>
                    </a:ext>
                  </a:extLst>
                </p:cNvPr>
                <p:cNvSpPr>
                  <a:spLocks noChangeShapeType="1"/>
                </p:cNvSpPr>
                <p:nvPr/>
              </p:nvSpPr>
              <p:spPr bwMode="auto">
                <a:xfrm>
                  <a:off x="7087545" y="377978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1" name="Line 249">
                  <a:extLst>
                    <a:ext uri="{FF2B5EF4-FFF2-40B4-BE49-F238E27FC236}">
                      <a16:creationId xmlns:a16="http://schemas.microsoft.com/office/drawing/2014/main" id="{592F77DF-9BBD-2830-9B7A-6EC648C586E2}"/>
                    </a:ext>
                  </a:extLst>
                </p:cNvPr>
                <p:cNvSpPr>
                  <a:spLocks noChangeShapeType="1"/>
                </p:cNvSpPr>
                <p:nvPr/>
              </p:nvSpPr>
              <p:spPr bwMode="auto">
                <a:xfrm flipH="1">
                  <a:off x="7063391" y="3815330"/>
                  <a:ext cx="50170"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2" name="Line 250">
                  <a:extLst>
                    <a:ext uri="{FF2B5EF4-FFF2-40B4-BE49-F238E27FC236}">
                      <a16:creationId xmlns:a16="http://schemas.microsoft.com/office/drawing/2014/main" id="{EDE8CFCF-ABDB-F7CB-EEC9-F2EDF576742B}"/>
                    </a:ext>
                  </a:extLst>
                </p:cNvPr>
                <p:cNvSpPr>
                  <a:spLocks noChangeShapeType="1"/>
                </p:cNvSpPr>
                <p:nvPr/>
              </p:nvSpPr>
              <p:spPr bwMode="auto">
                <a:xfrm>
                  <a:off x="6626742" y="3626517"/>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3" name="Line 251">
                  <a:extLst>
                    <a:ext uri="{FF2B5EF4-FFF2-40B4-BE49-F238E27FC236}">
                      <a16:creationId xmlns:a16="http://schemas.microsoft.com/office/drawing/2014/main" id="{AF56906A-2DC8-B3DB-BBB5-364C25441781}"/>
                    </a:ext>
                  </a:extLst>
                </p:cNvPr>
                <p:cNvSpPr>
                  <a:spLocks noChangeShapeType="1"/>
                </p:cNvSpPr>
                <p:nvPr/>
              </p:nvSpPr>
              <p:spPr bwMode="auto">
                <a:xfrm flipH="1">
                  <a:off x="6602588" y="3657616"/>
                  <a:ext cx="50470"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4" name="Line 252">
                  <a:extLst>
                    <a:ext uri="{FF2B5EF4-FFF2-40B4-BE49-F238E27FC236}">
                      <a16:creationId xmlns:a16="http://schemas.microsoft.com/office/drawing/2014/main" id="{48E82D68-73CF-1804-5A2A-8405F0006E67}"/>
                    </a:ext>
                  </a:extLst>
                </p:cNvPr>
                <p:cNvSpPr>
                  <a:spLocks noChangeShapeType="1"/>
                </p:cNvSpPr>
                <p:nvPr/>
              </p:nvSpPr>
              <p:spPr bwMode="auto">
                <a:xfrm>
                  <a:off x="6494819" y="3208232"/>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5" name="Line 253">
                  <a:extLst>
                    <a:ext uri="{FF2B5EF4-FFF2-40B4-BE49-F238E27FC236}">
                      <a16:creationId xmlns:a16="http://schemas.microsoft.com/office/drawing/2014/main" id="{EB5A6523-6C95-14A9-05EC-EF4ACA8ECDE5}"/>
                    </a:ext>
                  </a:extLst>
                </p:cNvPr>
                <p:cNvSpPr>
                  <a:spLocks noChangeShapeType="1"/>
                </p:cNvSpPr>
                <p:nvPr/>
              </p:nvSpPr>
              <p:spPr bwMode="auto">
                <a:xfrm flipH="1">
                  <a:off x="6470665" y="3243775"/>
                  <a:ext cx="50170"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6" name="Line 254">
                  <a:extLst>
                    <a:ext uri="{FF2B5EF4-FFF2-40B4-BE49-F238E27FC236}">
                      <a16:creationId xmlns:a16="http://schemas.microsoft.com/office/drawing/2014/main" id="{4F146A91-808A-3CE6-2F25-B573D2DABC54}"/>
                    </a:ext>
                  </a:extLst>
                </p:cNvPr>
                <p:cNvSpPr>
                  <a:spLocks noChangeShapeType="1"/>
                </p:cNvSpPr>
                <p:nvPr/>
              </p:nvSpPr>
              <p:spPr bwMode="auto">
                <a:xfrm>
                  <a:off x="6108336" y="305341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7" name="Line 255">
                  <a:extLst>
                    <a:ext uri="{FF2B5EF4-FFF2-40B4-BE49-F238E27FC236}">
                      <a16:creationId xmlns:a16="http://schemas.microsoft.com/office/drawing/2014/main" id="{3ED8949A-5CD3-7859-5659-D209C565B6BC}"/>
                    </a:ext>
                  </a:extLst>
                </p:cNvPr>
                <p:cNvSpPr>
                  <a:spLocks noChangeShapeType="1"/>
                </p:cNvSpPr>
                <p:nvPr/>
              </p:nvSpPr>
              <p:spPr bwMode="auto">
                <a:xfrm flipH="1">
                  <a:off x="6078609" y="3088952"/>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sp>
            <p:nvSpPr>
              <p:cNvPr id="1288" name="Line 256">
                <a:extLst>
                  <a:ext uri="{FF2B5EF4-FFF2-40B4-BE49-F238E27FC236}">
                    <a16:creationId xmlns:a16="http://schemas.microsoft.com/office/drawing/2014/main" id="{B4839702-A6E9-FD88-CDC7-7E18D6E461D3}"/>
                  </a:ext>
                </a:extLst>
              </p:cNvPr>
              <p:cNvSpPr>
                <a:spLocks noChangeShapeType="1"/>
              </p:cNvSpPr>
              <p:nvPr/>
            </p:nvSpPr>
            <p:spPr bwMode="auto">
              <a:xfrm>
                <a:off x="5482168" y="233956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9" name="Line 257">
                <a:extLst>
                  <a:ext uri="{FF2B5EF4-FFF2-40B4-BE49-F238E27FC236}">
                    <a16:creationId xmlns:a16="http://schemas.microsoft.com/office/drawing/2014/main" id="{D9DE270B-DDDF-3C91-314F-57F5D79FCB48}"/>
                  </a:ext>
                </a:extLst>
              </p:cNvPr>
              <p:cNvSpPr>
                <a:spLocks noChangeShapeType="1"/>
              </p:cNvSpPr>
              <p:nvPr/>
            </p:nvSpPr>
            <p:spPr bwMode="auto">
              <a:xfrm flipH="1">
                <a:off x="5454296" y="2375102"/>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90" name="Line 258">
                <a:extLst>
                  <a:ext uri="{FF2B5EF4-FFF2-40B4-BE49-F238E27FC236}">
                    <a16:creationId xmlns:a16="http://schemas.microsoft.com/office/drawing/2014/main" id="{9079EFA8-6D3B-01AA-54EA-908A2F35B494}"/>
                  </a:ext>
                </a:extLst>
              </p:cNvPr>
              <p:cNvSpPr>
                <a:spLocks noChangeShapeType="1"/>
              </p:cNvSpPr>
              <p:nvPr/>
            </p:nvSpPr>
            <p:spPr bwMode="auto">
              <a:xfrm>
                <a:off x="5143997" y="227514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91" name="Line 259">
                <a:extLst>
                  <a:ext uri="{FF2B5EF4-FFF2-40B4-BE49-F238E27FC236}">
                    <a16:creationId xmlns:a16="http://schemas.microsoft.com/office/drawing/2014/main" id="{3DE2D2AB-B2CA-DFD1-1274-6E157794DF88}"/>
                  </a:ext>
                </a:extLst>
              </p:cNvPr>
              <p:cNvSpPr>
                <a:spLocks noChangeShapeType="1"/>
              </p:cNvSpPr>
              <p:nvPr/>
            </p:nvSpPr>
            <p:spPr bwMode="auto">
              <a:xfrm flipH="1">
                <a:off x="5119840" y="2306242"/>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92" name="Line 260">
                <a:extLst>
                  <a:ext uri="{FF2B5EF4-FFF2-40B4-BE49-F238E27FC236}">
                    <a16:creationId xmlns:a16="http://schemas.microsoft.com/office/drawing/2014/main" id="{6986868F-FCA9-C15C-2DEC-9D416D54B62A}"/>
                  </a:ext>
                </a:extLst>
              </p:cNvPr>
              <p:cNvSpPr>
                <a:spLocks noChangeShapeType="1"/>
              </p:cNvSpPr>
              <p:nvPr/>
            </p:nvSpPr>
            <p:spPr bwMode="auto">
              <a:xfrm>
                <a:off x="5049235" y="2210724"/>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93" name="Line 261">
                <a:extLst>
                  <a:ext uri="{FF2B5EF4-FFF2-40B4-BE49-F238E27FC236}">
                    <a16:creationId xmlns:a16="http://schemas.microsoft.com/office/drawing/2014/main" id="{6C49A5B8-3519-F7E7-8FE0-F21956D6AE80}"/>
                  </a:ext>
                </a:extLst>
              </p:cNvPr>
              <p:cNvSpPr>
                <a:spLocks noChangeShapeType="1"/>
              </p:cNvSpPr>
              <p:nvPr/>
            </p:nvSpPr>
            <p:spPr bwMode="auto">
              <a:xfrm flipH="1">
                <a:off x="5025081" y="2246263"/>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sp>
          <p:nvSpPr>
            <p:cNvPr id="1450" name="Freeform 205">
              <a:extLst>
                <a:ext uri="{FF2B5EF4-FFF2-40B4-BE49-F238E27FC236}">
                  <a16:creationId xmlns:a16="http://schemas.microsoft.com/office/drawing/2014/main" id="{9606F970-F6E2-ADB7-C0DA-C0572B5CC5E7}"/>
                </a:ext>
              </a:extLst>
            </p:cNvPr>
            <p:cNvSpPr>
              <a:spLocks/>
            </p:cNvSpPr>
            <p:nvPr/>
          </p:nvSpPr>
          <p:spPr bwMode="auto">
            <a:xfrm>
              <a:off x="4675761" y="2109419"/>
              <a:ext cx="6230133" cy="2467836"/>
            </a:xfrm>
            <a:custGeom>
              <a:avLst/>
              <a:gdLst>
                <a:gd name="T0" fmla="*/ 24 w 3353"/>
                <a:gd name="T1" fmla="*/ 23 h 1131"/>
                <a:gd name="T2" fmla="*/ 128 w 3353"/>
                <a:gd name="T3" fmla="*/ 29 h 1131"/>
                <a:gd name="T4" fmla="*/ 137 w 3353"/>
                <a:gd name="T5" fmla="*/ 49 h 1131"/>
                <a:gd name="T6" fmla="*/ 208 w 3353"/>
                <a:gd name="T7" fmla="*/ 56 h 1131"/>
                <a:gd name="T8" fmla="*/ 219 w 3353"/>
                <a:gd name="T9" fmla="*/ 83 h 1131"/>
                <a:gd name="T10" fmla="*/ 365 w 3353"/>
                <a:gd name="T11" fmla="*/ 96 h 1131"/>
                <a:gd name="T12" fmla="*/ 407 w 3353"/>
                <a:gd name="T13" fmla="*/ 114 h 1131"/>
                <a:gd name="T14" fmla="*/ 485 w 3353"/>
                <a:gd name="T15" fmla="*/ 136 h 1131"/>
                <a:gd name="T16" fmla="*/ 505 w 3353"/>
                <a:gd name="T17" fmla="*/ 152 h 1131"/>
                <a:gd name="T18" fmla="*/ 583 w 3353"/>
                <a:gd name="T19" fmla="*/ 158 h 1131"/>
                <a:gd name="T20" fmla="*/ 589 w 3353"/>
                <a:gd name="T21" fmla="*/ 178 h 1131"/>
                <a:gd name="T22" fmla="*/ 627 w 3353"/>
                <a:gd name="T23" fmla="*/ 192 h 1131"/>
                <a:gd name="T24" fmla="*/ 658 w 3353"/>
                <a:gd name="T25" fmla="*/ 203 h 1131"/>
                <a:gd name="T26" fmla="*/ 678 w 3353"/>
                <a:gd name="T27" fmla="*/ 216 h 1131"/>
                <a:gd name="T28" fmla="*/ 689 w 3353"/>
                <a:gd name="T29" fmla="*/ 238 h 1131"/>
                <a:gd name="T30" fmla="*/ 711 w 3353"/>
                <a:gd name="T31" fmla="*/ 256 h 1131"/>
                <a:gd name="T32" fmla="*/ 722 w 3353"/>
                <a:gd name="T33" fmla="*/ 303 h 1131"/>
                <a:gd name="T34" fmla="*/ 740 w 3353"/>
                <a:gd name="T35" fmla="*/ 367 h 1131"/>
                <a:gd name="T36" fmla="*/ 744 w 3353"/>
                <a:gd name="T37" fmla="*/ 407 h 1131"/>
                <a:gd name="T38" fmla="*/ 762 w 3353"/>
                <a:gd name="T39" fmla="*/ 421 h 1131"/>
                <a:gd name="T40" fmla="*/ 786 w 3353"/>
                <a:gd name="T41" fmla="*/ 470 h 1131"/>
                <a:gd name="T42" fmla="*/ 842 w 3353"/>
                <a:gd name="T43" fmla="*/ 479 h 1131"/>
                <a:gd name="T44" fmla="*/ 864 w 3353"/>
                <a:gd name="T45" fmla="*/ 496 h 1131"/>
                <a:gd name="T46" fmla="*/ 930 w 3353"/>
                <a:gd name="T47" fmla="*/ 503 h 1131"/>
                <a:gd name="T48" fmla="*/ 957 w 3353"/>
                <a:gd name="T49" fmla="*/ 532 h 1131"/>
                <a:gd name="T50" fmla="*/ 1010 w 3353"/>
                <a:gd name="T51" fmla="*/ 579 h 1131"/>
                <a:gd name="T52" fmla="*/ 1026 w 3353"/>
                <a:gd name="T53" fmla="*/ 663 h 1131"/>
                <a:gd name="T54" fmla="*/ 1050 w 3353"/>
                <a:gd name="T55" fmla="*/ 697 h 1131"/>
                <a:gd name="T56" fmla="*/ 1072 w 3353"/>
                <a:gd name="T57" fmla="*/ 726 h 1131"/>
                <a:gd name="T58" fmla="*/ 1230 w 3353"/>
                <a:gd name="T59" fmla="*/ 732 h 1131"/>
                <a:gd name="T60" fmla="*/ 1278 w 3353"/>
                <a:gd name="T61" fmla="*/ 755 h 1131"/>
                <a:gd name="T62" fmla="*/ 1301 w 3353"/>
                <a:gd name="T63" fmla="*/ 763 h 1131"/>
                <a:gd name="T64" fmla="*/ 1314 w 3353"/>
                <a:gd name="T65" fmla="*/ 803 h 1131"/>
                <a:gd name="T66" fmla="*/ 1345 w 3353"/>
                <a:gd name="T67" fmla="*/ 846 h 1131"/>
                <a:gd name="T68" fmla="*/ 1396 w 3353"/>
                <a:gd name="T69" fmla="*/ 879 h 1131"/>
                <a:gd name="T70" fmla="*/ 1578 w 3353"/>
                <a:gd name="T71" fmla="*/ 888 h 1131"/>
                <a:gd name="T72" fmla="*/ 1589 w 3353"/>
                <a:gd name="T73" fmla="*/ 908 h 1131"/>
                <a:gd name="T74" fmla="*/ 1611 w 3353"/>
                <a:gd name="T75" fmla="*/ 919 h 1131"/>
                <a:gd name="T76" fmla="*/ 1617 w 3353"/>
                <a:gd name="T77" fmla="*/ 959 h 1131"/>
                <a:gd name="T78" fmla="*/ 1633 w 3353"/>
                <a:gd name="T79" fmla="*/ 977 h 1131"/>
                <a:gd name="T80" fmla="*/ 1906 w 3353"/>
                <a:gd name="T81" fmla="*/ 1008 h 1131"/>
                <a:gd name="T82" fmla="*/ 1926 w 3353"/>
                <a:gd name="T83" fmla="*/ 1042 h 1131"/>
                <a:gd name="T84" fmla="*/ 2211 w 3353"/>
                <a:gd name="T85" fmla="*/ 1086 h 1131"/>
                <a:gd name="T86" fmla="*/ 2409 w 3353"/>
                <a:gd name="T87" fmla="*/ 1106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53" h="1131">
                  <a:moveTo>
                    <a:pt x="0" y="0"/>
                  </a:moveTo>
                  <a:lnTo>
                    <a:pt x="24" y="0"/>
                  </a:lnTo>
                  <a:lnTo>
                    <a:pt x="24" y="23"/>
                  </a:lnTo>
                  <a:lnTo>
                    <a:pt x="53" y="23"/>
                  </a:lnTo>
                  <a:lnTo>
                    <a:pt x="53" y="29"/>
                  </a:lnTo>
                  <a:lnTo>
                    <a:pt x="128" y="29"/>
                  </a:lnTo>
                  <a:lnTo>
                    <a:pt x="128" y="43"/>
                  </a:lnTo>
                  <a:lnTo>
                    <a:pt x="137" y="43"/>
                  </a:lnTo>
                  <a:lnTo>
                    <a:pt x="137" y="49"/>
                  </a:lnTo>
                  <a:lnTo>
                    <a:pt x="168" y="49"/>
                  </a:lnTo>
                  <a:lnTo>
                    <a:pt x="168" y="56"/>
                  </a:lnTo>
                  <a:lnTo>
                    <a:pt x="208" y="56"/>
                  </a:lnTo>
                  <a:lnTo>
                    <a:pt x="208" y="72"/>
                  </a:lnTo>
                  <a:lnTo>
                    <a:pt x="219" y="72"/>
                  </a:lnTo>
                  <a:lnTo>
                    <a:pt x="219" y="83"/>
                  </a:lnTo>
                  <a:lnTo>
                    <a:pt x="266" y="83"/>
                  </a:lnTo>
                  <a:lnTo>
                    <a:pt x="266" y="96"/>
                  </a:lnTo>
                  <a:lnTo>
                    <a:pt x="365" y="96"/>
                  </a:lnTo>
                  <a:lnTo>
                    <a:pt x="365" y="105"/>
                  </a:lnTo>
                  <a:lnTo>
                    <a:pt x="407" y="105"/>
                  </a:lnTo>
                  <a:lnTo>
                    <a:pt x="407" y="114"/>
                  </a:lnTo>
                  <a:lnTo>
                    <a:pt x="452" y="114"/>
                  </a:lnTo>
                  <a:lnTo>
                    <a:pt x="452" y="136"/>
                  </a:lnTo>
                  <a:lnTo>
                    <a:pt x="485" y="136"/>
                  </a:lnTo>
                  <a:lnTo>
                    <a:pt x="485" y="141"/>
                  </a:lnTo>
                  <a:lnTo>
                    <a:pt x="505" y="141"/>
                  </a:lnTo>
                  <a:lnTo>
                    <a:pt x="505" y="152"/>
                  </a:lnTo>
                  <a:lnTo>
                    <a:pt x="567" y="152"/>
                  </a:lnTo>
                  <a:lnTo>
                    <a:pt x="567" y="158"/>
                  </a:lnTo>
                  <a:lnTo>
                    <a:pt x="583" y="158"/>
                  </a:lnTo>
                  <a:lnTo>
                    <a:pt x="583" y="167"/>
                  </a:lnTo>
                  <a:lnTo>
                    <a:pt x="589" y="167"/>
                  </a:lnTo>
                  <a:lnTo>
                    <a:pt x="589" y="178"/>
                  </a:lnTo>
                  <a:lnTo>
                    <a:pt x="616" y="178"/>
                  </a:lnTo>
                  <a:lnTo>
                    <a:pt x="616" y="192"/>
                  </a:lnTo>
                  <a:lnTo>
                    <a:pt x="627" y="192"/>
                  </a:lnTo>
                  <a:lnTo>
                    <a:pt x="627" y="198"/>
                  </a:lnTo>
                  <a:lnTo>
                    <a:pt x="658" y="198"/>
                  </a:lnTo>
                  <a:lnTo>
                    <a:pt x="658" y="203"/>
                  </a:lnTo>
                  <a:lnTo>
                    <a:pt x="671" y="203"/>
                  </a:lnTo>
                  <a:lnTo>
                    <a:pt x="671" y="216"/>
                  </a:lnTo>
                  <a:lnTo>
                    <a:pt x="678" y="216"/>
                  </a:lnTo>
                  <a:lnTo>
                    <a:pt x="678" y="230"/>
                  </a:lnTo>
                  <a:lnTo>
                    <a:pt x="689" y="230"/>
                  </a:lnTo>
                  <a:lnTo>
                    <a:pt x="689" y="238"/>
                  </a:lnTo>
                  <a:lnTo>
                    <a:pt x="704" y="238"/>
                  </a:lnTo>
                  <a:lnTo>
                    <a:pt x="704" y="256"/>
                  </a:lnTo>
                  <a:lnTo>
                    <a:pt x="711" y="256"/>
                  </a:lnTo>
                  <a:lnTo>
                    <a:pt x="711" y="278"/>
                  </a:lnTo>
                  <a:lnTo>
                    <a:pt x="722" y="278"/>
                  </a:lnTo>
                  <a:lnTo>
                    <a:pt x="722" y="303"/>
                  </a:lnTo>
                  <a:lnTo>
                    <a:pt x="733" y="303"/>
                  </a:lnTo>
                  <a:lnTo>
                    <a:pt x="733" y="367"/>
                  </a:lnTo>
                  <a:lnTo>
                    <a:pt x="740" y="367"/>
                  </a:lnTo>
                  <a:lnTo>
                    <a:pt x="740" y="385"/>
                  </a:lnTo>
                  <a:lnTo>
                    <a:pt x="744" y="385"/>
                  </a:lnTo>
                  <a:lnTo>
                    <a:pt x="744" y="407"/>
                  </a:lnTo>
                  <a:lnTo>
                    <a:pt x="751" y="407"/>
                  </a:lnTo>
                  <a:lnTo>
                    <a:pt x="751" y="421"/>
                  </a:lnTo>
                  <a:lnTo>
                    <a:pt x="762" y="421"/>
                  </a:lnTo>
                  <a:lnTo>
                    <a:pt x="762" y="459"/>
                  </a:lnTo>
                  <a:lnTo>
                    <a:pt x="786" y="459"/>
                  </a:lnTo>
                  <a:lnTo>
                    <a:pt x="786" y="470"/>
                  </a:lnTo>
                  <a:lnTo>
                    <a:pt x="811" y="470"/>
                  </a:lnTo>
                  <a:lnTo>
                    <a:pt x="811" y="479"/>
                  </a:lnTo>
                  <a:lnTo>
                    <a:pt x="842" y="479"/>
                  </a:lnTo>
                  <a:lnTo>
                    <a:pt x="842" y="485"/>
                  </a:lnTo>
                  <a:lnTo>
                    <a:pt x="864" y="485"/>
                  </a:lnTo>
                  <a:lnTo>
                    <a:pt x="864" y="496"/>
                  </a:lnTo>
                  <a:lnTo>
                    <a:pt x="880" y="496"/>
                  </a:lnTo>
                  <a:lnTo>
                    <a:pt x="880" y="503"/>
                  </a:lnTo>
                  <a:lnTo>
                    <a:pt x="930" y="503"/>
                  </a:lnTo>
                  <a:lnTo>
                    <a:pt x="930" y="516"/>
                  </a:lnTo>
                  <a:lnTo>
                    <a:pt x="957" y="516"/>
                  </a:lnTo>
                  <a:lnTo>
                    <a:pt x="957" y="532"/>
                  </a:lnTo>
                  <a:lnTo>
                    <a:pt x="1004" y="532"/>
                  </a:lnTo>
                  <a:lnTo>
                    <a:pt x="1004" y="579"/>
                  </a:lnTo>
                  <a:lnTo>
                    <a:pt x="1010" y="579"/>
                  </a:lnTo>
                  <a:lnTo>
                    <a:pt x="1010" y="612"/>
                  </a:lnTo>
                  <a:lnTo>
                    <a:pt x="1026" y="612"/>
                  </a:lnTo>
                  <a:lnTo>
                    <a:pt x="1026" y="663"/>
                  </a:lnTo>
                  <a:lnTo>
                    <a:pt x="1035" y="663"/>
                  </a:lnTo>
                  <a:lnTo>
                    <a:pt x="1035" y="697"/>
                  </a:lnTo>
                  <a:lnTo>
                    <a:pt x="1050" y="697"/>
                  </a:lnTo>
                  <a:lnTo>
                    <a:pt x="1050" y="717"/>
                  </a:lnTo>
                  <a:lnTo>
                    <a:pt x="1072" y="717"/>
                  </a:lnTo>
                  <a:lnTo>
                    <a:pt x="1072" y="726"/>
                  </a:lnTo>
                  <a:lnTo>
                    <a:pt x="1208" y="726"/>
                  </a:lnTo>
                  <a:lnTo>
                    <a:pt x="1208" y="732"/>
                  </a:lnTo>
                  <a:lnTo>
                    <a:pt x="1230" y="732"/>
                  </a:lnTo>
                  <a:lnTo>
                    <a:pt x="1230" y="748"/>
                  </a:lnTo>
                  <a:lnTo>
                    <a:pt x="1278" y="748"/>
                  </a:lnTo>
                  <a:lnTo>
                    <a:pt x="1278" y="755"/>
                  </a:lnTo>
                  <a:lnTo>
                    <a:pt x="1294" y="755"/>
                  </a:lnTo>
                  <a:lnTo>
                    <a:pt x="1294" y="763"/>
                  </a:lnTo>
                  <a:lnTo>
                    <a:pt x="1301" y="763"/>
                  </a:lnTo>
                  <a:lnTo>
                    <a:pt x="1301" y="786"/>
                  </a:lnTo>
                  <a:lnTo>
                    <a:pt x="1314" y="786"/>
                  </a:lnTo>
                  <a:lnTo>
                    <a:pt x="1314" y="803"/>
                  </a:lnTo>
                  <a:lnTo>
                    <a:pt x="1323" y="803"/>
                  </a:lnTo>
                  <a:lnTo>
                    <a:pt x="1323" y="846"/>
                  </a:lnTo>
                  <a:lnTo>
                    <a:pt x="1345" y="846"/>
                  </a:lnTo>
                  <a:lnTo>
                    <a:pt x="1345" y="864"/>
                  </a:lnTo>
                  <a:lnTo>
                    <a:pt x="1396" y="864"/>
                  </a:lnTo>
                  <a:lnTo>
                    <a:pt x="1396" y="879"/>
                  </a:lnTo>
                  <a:lnTo>
                    <a:pt x="1491" y="879"/>
                  </a:lnTo>
                  <a:lnTo>
                    <a:pt x="1491" y="888"/>
                  </a:lnTo>
                  <a:lnTo>
                    <a:pt x="1578" y="888"/>
                  </a:lnTo>
                  <a:lnTo>
                    <a:pt x="1578" y="901"/>
                  </a:lnTo>
                  <a:lnTo>
                    <a:pt x="1589" y="901"/>
                  </a:lnTo>
                  <a:lnTo>
                    <a:pt x="1589" y="908"/>
                  </a:lnTo>
                  <a:lnTo>
                    <a:pt x="1604" y="908"/>
                  </a:lnTo>
                  <a:lnTo>
                    <a:pt x="1604" y="919"/>
                  </a:lnTo>
                  <a:lnTo>
                    <a:pt x="1611" y="919"/>
                  </a:lnTo>
                  <a:lnTo>
                    <a:pt x="1611" y="926"/>
                  </a:lnTo>
                  <a:lnTo>
                    <a:pt x="1617" y="926"/>
                  </a:lnTo>
                  <a:lnTo>
                    <a:pt x="1617" y="959"/>
                  </a:lnTo>
                  <a:lnTo>
                    <a:pt x="1624" y="959"/>
                  </a:lnTo>
                  <a:lnTo>
                    <a:pt x="1624" y="977"/>
                  </a:lnTo>
                  <a:lnTo>
                    <a:pt x="1633" y="977"/>
                  </a:lnTo>
                  <a:lnTo>
                    <a:pt x="1633" y="995"/>
                  </a:lnTo>
                  <a:lnTo>
                    <a:pt x="1906" y="995"/>
                  </a:lnTo>
                  <a:lnTo>
                    <a:pt x="1906" y="1008"/>
                  </a:lnTo>
                  <a:lnTo>
                    <a:pt x="1910" y="1008"/>
                  </a:lnTo>
                  <a:lnTo>
                    <a:pt x="1910" y="1042"/>
                  </a:lnTo>
                  <a:lnTo>
                    <a:pt x="1926" y="1042"/>
                  </a:lnTo>
                  <a:lnTo>
                    <a:pt x="1926" y="1066"/>
                  </a:lnTo>
                  <a:lnTo>
                    <a:pt x="2211" y="1066"/>
                  </a:lnTo>
                  <a:lnTo>
                    <a:pt x="2211" y="1086"/>
                  </a:lnTo>
                  <a:lnTo>
                    <a:pt x="2254" y="1086"/>
                  </a:lnTo>
                  <a:lnTo>
                    <a:pt x="2254" y="1106"/>
                  </a:lnTo>
                  <a:lnTo>
                    <a:pt x="2409" y="1106"/>
                  </a:lnTo>
                  <a:lnTo>
                    <a:pt x="2409" y="1131"/>
                  </a:lnTo>
                  <a:lnTo>
                    <a:pt x="3353" y="1131"/>
                  </a:lnTo>
                </a:path>
              </a:pathLst>
            </a:custGeom>
            <a:noFill/>
            <a:ln w="1905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cxnSp>
        <p:nvCxnSpPr>
          <p:cNvPr id="1562" name="Straight Connector 1561">
            <a:extLst>
              <a:ext uri="{FF2B5EF4-FFF2-40B4-BE49-F238E27FC236}">
                <a16:creationId xmlns:a16="http://schemas.microsoft.com/office/drawing/2014/main" id="{CBC6B5FE-9CFC-65AA-92C3-00430C946D5E}"/>
              </a:ext>
            </a:extLst>
          </p:cNvPr>
          <p:cNvCxnSpPr>
            <a:cxnSpLocks/>
          </p:cNvCxnSpPr>
          <p:nvPr/>
        </p:nvCxnSpPr>
        <p:spPr>
          <a:xfrm>
            <a:off x="7053808" y="3879252"/>
            <a:ext cx="1" cy="410161"/>
          </a:xfrm>
          <a:prstGeom prst="line">
            <a:avLst/>
          </a:prstGeom>
          <a:noFill/>
          <a:ln w="9525" cap="flat" cmpd="sng" algn="ctr">
            <a:solidFill>
              <a:srgbClr val="000000"/>
            </a:solidFill>
            <a:prstDash val="dash"/>
            <a:round/>
            <a:headEnd type="none" w="med" len="med"/>
            <a:tailEnd type="none" w="med" len="med"/>
          </a:ln>
          <a:effectLst/>
        </p:spPr>
      </p:cxnSp>
      <p:cxnSp>
        <p:nvCxnSpPr>
          <p:cNvPr id="1563" name="Straight Connector 1562">
            <a:extLst>
              <a:ext uri="{FF2B5EF4-FFF2-40B4-BE49-F238E27FC236}">
                <a16:creationId xmlns:a16="http://schemas.microsoft.com/office/drawing/2014/main" id="{691ADBFD-8325-2F40-B33E-BEAF4E731C89}"/>
              </a:ext>
            </a:extLst>
          </p:cNvPr>
          <p:cNvCxnSpPr>
            <a:cxnSpLocks/>
          </p:cNvCxnSpPr>
          <p:nvPr/>
        </p:nvCxnSpPr>
        <p:spPr>
          <a:xfrm>
            <a:off x="8239421" y="4353033"/>
            <a:ext cx="1" cy="252407"/>
          </a:xfrm>
          <a:prstGeom prst="line">
            <a:avLst/>
          </a:prstGeom>
          <a:noFill/>
          <a:ln w="9525" cap="flat" cmpd="sng" algn="ctr">
            <a:solidFill>
              <a:srgbClr val="000000"/>
            </a:solidFill>
            <a:prstDash val="dash"/>
            <a:round/>
            <a:headEnd type="none" w="med" len="med"/>
            <a:tailEnd type="none" w="med" len="med"/>
          </a:ln>
          <a:effectLst/>
        </p:spPr>
      </p:cxnSp>
      <p:cxnSp>
        <p:nvCxnSpPr>
          <p:cNvPr id="1564" name="Straight Connector 1563">
            <a:extLst>
              <a:ext uri="{FF2B5EF4-FFF2-40B4-BE49-F238E27FC236}">
                <a16:creationId xmlns:a16="http://schemas.microsoft.com/office/drawing/2014/main" id="{56F2519B-351F-3B7A-14B7-70E8B1F73F13}"/>
              </a:ext>
            </a:extLst>
          </p:cNvPr>
          <p:cNvCxnSpPr>
            <a:cxnSpLocks/>
          </p:cNvCxnSpPr>
          <p:nvPr/>
        </p:nvCxnSpPr>
        <p:spPr>
          <a:xfrm>
            <a:off x="5867374" y="3254973"/>
            <a:ext cx="1" cy="2208559"/>
          </a:xfrm>
          <a:prstGeom prst="line">
            <a:avLst/>
          </a:prstGeom>
          <a:noFill/>
          <a:ln w="9525" cap="flat" cmpd="sng" algn="ctr">
            <a:solidFill>
              <a:srgbClr val="000000"/>
            </a:solidFill>
            <a:prstDash val="dash"/>
            <a:round/>
            <a:headEnd type="none" w="med" len="med"/>
            <a:tailEnd type="none" w="med" len="med"/>
          </a:ln>
          <a:effectLst/>
        </p:spPr>
      </p:cxnSp>
      <p:cxnSp>
        <p:nvCxnSpPr>
          <p:cNvPr id="1565" name="Straight Connector 1564">
            <a:extLst>
              <a:ext uri="{FF2B5EF4-FFF2-40B4-BE49-F238E27FC236}">
                <a16:creationId xmlns:a16="http://schemas.microsoft.com/office/drawing/2014/main" id="{F201AB64-3BF7-F6AE-22E8-75C67D30DB27}"/>
              </a:ext>
            </a:extLst>
          </p:cNvPr>
          <p:cNvCxnSpPr>
            <a:cxnSpLocks/>
          </p:cNvCxnSpPr>
          <p:nvPr/>
        </p:nvCxnSpPr>
        <p:spPr>
          <a:xfrm>
            <a:off x="8239421" y="4632274"/>
            <a:ext cx="1" cy="410161"/>
          </a:xfrm>
          <a:prstGeom prst="line">
            <a:avLst/>
          </a:prstGeom>
          <a:noFill/>
          <a:ln w="9525" cap="flat" cmpd="sng" algn="ctr">
            <a:solidFill>
              <a:srgbClr val="000000"/>
            </a:solidFill>
            <a:prstDash val="dash"/>
            <a:round/>
            <a:headEnd type="none" w="med" len="med"/>
            <a:tailEnd type="none" w="med" len="med"/>
          </a:ln>
          <a:effectLst/>
        </p:spPr>
      </p:cxnSp>
      <p:cxnSp>
        <p:nvCxnSpPr>
          <p:cNvPr id="1566" name="Straight Connector 1565">
            <a:extLst>
              <a:ext uri="{FF2B5EF4-FFF2-40B4-BE49-F238E27FC236}">
                <a16:creationId xmlns:a16="http://schemas.microsoft.com/office/drawing/2014/main" id="{AFC8E816-1474-5E63-530B-B297FD1C1AED}"/>
              </a:ext>
            </a:extLst>
          </p:cNvPr>
          <p:cNvCxnSpPr>
            <a:cxnSpLocks/>
          </p:cNvCxnSpPr>
          <p:nvPr/>
        </p:nvCxnSpPr>
        <p:spPr>
          <a:xfrm>
            <a:off x="8239421" y="5087271"/>
            <a:ext cx="0" cy="403006"/>
          </a:xfrm>
          <a:prstGeom prst="line">
            <a:avLst/>
          </a:prstGeom>
          <a:noFill/>
          <a:ln w="9525" cap="flat" cmpd="sng" algn="ctr">
            <a:solidFill>
              <a:srgbClr val="000000"/>
            </a:solidFill>
            <a:prstDash val="dash"/>
            <a:round/>
            <a:headEnd type="none" w="med" len="med"/>
            <a:tailEnd type="none" w="med" len="med"/>
          </a:ln>
          <a:effectLst/>
        </p:spPr>
      </p:cxnSp>
      <p:cxnSp>
        <p:nvCxnSpPr>
          <p:cNvPr id="1567" name="Straight Connector 1566">
            <a:extLst>
              <a:ext uri="{FF2B5EF4-FFF2-40B4-BE49-F238E27FC236}">
                <a16:creationId xmlns:a16="http://schemas.microsoft.com/office/drawing/2014/main" id="{16B98444-1639-D386-D8C0-59827A2540D8}"/>
              </a:ext>
            </a:extLst>
          </p:cNvPr>
          <p:cNvCxnSpPr>
            <a:cxnSpLocks/>
          </p:cNvCxnSpPr>
          <p:nvPr/>
        </p:nvCxnSpPr>
        <p:spPr>
          <a:xfrm>
            <a:off x="7053808" y="4441786"/>
            <a:ext cx="0" cy="1042141"/>
          </a:xfrm>
          <a:prstGeom prst="line">
            <a:avLst/>
          </a:prstGeom>
          <a:noFill/>
          <a:ln w="9525" cap="flat" cmpd="sng" algn="ctr">
            <a:solidFill>
              <a:srgbClr val="000000"/>
            </a:solidFill>
            <a:prstDash val="dash"/>
            <a:round/>
            <a:headEnd type="none" w="med" len="med"/>
            <a:tailEnd type="none" w="med" len="med"/>
          </a:ln>
          <a:effectLst/>
        </p:spPr>
      </p:cxnSp>
      <p:cxnSp>
        <p:nvCxnSpPr>
          <p:cNvPr id="1568" name="Straight Connector 1567">
            <a:extLst>
              <a:ext uri="{FF2B5EF4-FFF2-40B4-BE49-F238E27FC236}">
                <a16:creationId xmlns:a16="http://schemas.microsoft.com/office/drawing/2014/main" id="{0810F0F7-E53C-77B1-6029-ABDAE3C20F5A}"/>
              </a:ext>
            </a:extLst>
          </p:cNvPr>
          <p:cNvCxnSpPr>
            <a:cxnSpLocks/>
          </p:cNvCxnSpPr>
          <p:nvPr/>
        </p:nvCxnSpPr>
        <p:spPr>
          <a:xfrm>
            <a:off x="7053808" y="4287758"/>
            <a:ext cx="1" cy="126203"/>
          </a:xfrm>
          <a:prstGeom prst="line">
            <a:avLst/>
          </a:prstGeom>
          <a:noFill/>
          <a:ln w="9525" cap="flat" cmpd="sng" algn="ctr">
            <a:solidFill>
              <a:srgbClr val="000000"/>
            </a:solidFill>
            <a:prstDash val="dash"/>
            <a:round/>
            <a:headEnd type="none" w="med" len="med"/>
            <a:tailEnd type="none" w="med" len="med"/>
          </a:ln>
          <a:effectLst/>
        </p:spPr>
      </p:cxnSp>
      <p:grpSp>
        <p:nvGrpSpPr>
          <p:cNvPr id="1581" name="Group 1580">
            <a:extLst>
              <a:ext uri="{FF2B5EF4-FFF2-40B4-BE49-F238E27FC236}">
                <a16:creationId xmlns:a16="http://schemas.microsoft.com/office/drawing/2014/main" id="{7EC1E6E2-8F8E-F3E2-4344-5A98B92AB0B0}"/>
              </a:ext>
            </a:extLst>
          </p:cNvPr>
          <p:cNvGrpSpPr/>
          <p:nvPr/>
        </p:nvGrpSpPr>
        <p:grpSpPr>
          <a:xfrm>
            <a:off x="4681918" y="2813524"/>
            <a:ext cx="5747038" cy="2057863"/>
            <a:chOff x="4681918" y="2109419"/>
            <a:chExt cx="5747038" cy="2125103"/>
          </a:xfrm>
        </p:grpSpPr>
        <p:grpSp>
          <p:nvGrpSpPr>
            <p:cNvPr id="1582" name="Group 1581">
              <a:extLst>
                <a:ext uri="{FF2B5EF4-FFF2-40B4-BE49-F238E27FC236}">
                  <a16:creationId xmlns:a16="http://schemas.microsoft.com/office/drawing/2014/main" id="{A9D80679-2625-1207-039A-60DE43638CE7}"/>
                </a:ext>
              </a:extLst>
            </p:cNvPr>
            <p:cNvGrpSpPr/>
            <p:nvPr/>
          </p:nvGrpSpPr>
          <p:grpSpPr>
            <a:xfrm>
              <a:off x="4681918" y="2109419"/>
              <a:ext cx="5747038" cy="2125103"/>
              <a:chOff x="1938281" y="1784362"/>
              <a:chExt cx="6349977" cy="2050062"/>
            </a:xfrm>
          </p:grpSpPr>
          <p:sp>
            <p:nvSpPr>
              <p:cNvPr id="1585" name="Line 115">
                <a:extLst>
                  <a:ext uri="{FF2B5EF4-FFF2-40B4-BE49-F238E27FC236}">
                    <a16:creationId xmlns:a16="http://schemas.microsoft.com/office/drawing/2014/main" id="{58B63B5B-01F2-BD8E-C565-2762A75BAD99}"/>
                  </a:ext>
                </a:extLst>
              </p:cNvPr>
              <p:cNvSpPr>
                <a:spLocks noChangeShapeType="1"/>
              </p:cNvSpPr>
              <p:nvPr/>
            </p:nvSpPr>
            <p:spPr bwMode="auto">
              <a:xfrm>
                <a:off x="8261567" y="3776651"/>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6" name="Line 116">
                <a:extLst>
                  <a:ext uri="{FF2B5EF4-FFF2-40B4-BE49-F238E27FC236}">
                    <a16:creationId xmlns:a16="http://schemas.microsoft.com/office/drawing/2014/main" id="{B4D1F454-D2E6-05C3-0C5D-3B6724E65E54}"/>
                  </a:ext>
                </a:extLst>
              </p:cNvPr>
              <p:cNvSpPr>
                <a:spLocks noChangeShapeType="1"/>
              </p:cNvSpPr>
              <p:nvPr/>
            </p:nvSpPr>
            <p:spPr bwMode="auto">
              <a:xfrm flipH="1">
                <a:off x="8228719" y="3806607"/>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7" name="Line 117">
                <a:extLst>
                  <a:ext uri="{FF2B5EF4-FFF2-40B4-BE49-F238E27FC236}">
                    <a16:creationId xmlns:a16="http://schemas.microsoft.com/office/drawing/2014/main" id="{429F24DD-F48C-F8E6-36F1-B6C0907EE309}"/>
                  </a:ext>
                </a:extLst>
              </p:cNvPr>
              <p:cNvSpPr>
                <a:spLocks noChangeShapeType="1"/>
              </p:cNvSpPr>
              <p:nvPr/>
            </p:nvSpPr>
            <p:spPr bwMode="auto">
              <a:xfrm>
                <a:off x="7816064" y="3776651"/>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8" name="Line 118">
                <a:extLst>
                  <a:ext uri="{FF2B5EF4-FFF2-40B4-BE49-F238E27FC236}">
                    <a16:creationId xmlns:a16="http://schemas.microsoft.com/office/drawing/2014/main" id="{78BA99A6-5294-B771-B16B-1C2AE230752C}"/>
                  </a:ext>
                </a:extLst>
              </p:cNvPr>
              <p:cNvSpPr>
                <a:spLocks noChangeShapeType="1"/>
              </p:cNvSpPr>
              <p:nvPr/>
            </p:nvSpPr>
            <p:spPr bwMode="auto">
              <a:xfrm flipH="1">
                <a:off x="7787318" y="3806607"/>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9" name="Line 119">
                <a:extLst>
                  <a:ext uri="{FF2B5EF4-FFF2-40B4-BE49-F238E27FC236}">
                    <a16:creationId xmlns:a16="http://schemas.microsoft.com/office/drawing/2014/main" id="{03249A08-E2B4-A972-86D8-C8E19FB49915}"/>
                  </a:ext>
                </a:extLst>
              </p:cNvPr>
              <p:cNvSpPr>
                <a:spLocks noChangeShapeType="1"/>
              </p:cNvSpPr>
              <p:nvPr/>
            </p:nvSpPr>
            <p:spPr bwMode="auto">
              <a:xfrm>
                <a:off x="7764738" y="3776651"/>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0" name="Line 120">
                <a:extLst>
                  <a:ext uri="{FF2B5EF4-FFF2-40B4-BE49-F238E27FC236}">
                    <a16:creationId xmlns:a16="http://schemas.microsoft.com/office/drawing/2014/main" id="{4685FA63-3EF2-DE94-61BA-169696D543D2}"/>
                  </a:ext>
                </a:extLst>
              </p:cNvPr>
              <p:cNvSpPr>
                <a:spLocks noChangeShapeType="1"/>
              </p:cNvSpPr>
              <p:nvPr/>
            </p:nvSpPr>
            <p:spPr bwMode="auto">
              <a:xfrm flipH="1">
                <a:off x="7738047" y="3806607"/>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1" name="Line 121">
                <a:extLst>
                  <a:ext uri="{FF2B5EF4-FFF2-40B4-BE49-F238E27FC236}">
                    <a16:creationId xmlns:a16="http://schemas.microsoft.com/office/drawing/2014/main" id="{980EF405-B266-F7C7-8D74-370C48A621E4}"/>
                  </a:ext>
                </a:extLst>
              </p:cNvPr>
              <p:cNvSpPr>
                <a:spLocks noChangeShapeType="1"/>
              </p:cNvSpPr>
              <p:nvPr/>
            </p:nvSpPr>
            <p:spPr bwMode="auto">
              <a:xfrm>
                <a:off x="7651821" y="3776651"/>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2" name="Line 122">
                <a:extLst>
                  <a:ext uri="{FF2B5EF4-FFF2-40B4-BE49-F238E27FC236}">
                    <a16:creationId xmlns:a16="http://schemas.microsoft.com/office/drawing/2014/main" id="{7AA16FF7-7E1A-B920-2D3B-0853A4BF0BD8}"/>
                  </a:ext>
                </a:extLst>
              </p:cNvPr>
              <p:cNvSpPr>
                <a:spLocks noChangeShapeType="1"/>
              </p:cNvSpPr>
              <p:nvPr/>
            </p:nvSpPr>
            <p:spPr bwMode="auto">
              <a:xfrm flipH="1">
                <a:off x="7625133" y="3806607"/>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3" name="Line 123">
                <a:extLst>
                  <a:ext uri="{FF2B5EF4-FFF2-40B4-BE49-F238E27FC236}">
                    <a16:creationId xmlns:a16="http://schemas.microsoft.com/office/drawing/2014/main" id="{EFAED03D-4CF1-FB9A-E3BC-F721234A19D2}"/>
                  </a:ext>
                </a:extLst>
              </p:cNvPr>
              <p:cNvSpPr>
                <a:spLocks noChangeShapeType="1"/>
              </p:cNvSpPr>
              <p:nvPr/>
            </p:nvSpPr>
            <p:spPr bwMode="auto">
              <a:xfrm>
                <a:off x="7187841"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4" name="Line 124">
                <a:extLst>
                  <a:ext uri="{FF2B5EF4-FFF2-40B4-BE49-F238E27FC236}">
                    <a16:creationId xmlns:a16="http://schemas.microsoft.com/office/drawing/2014/main" id="{E718B6DE-0975-3DE8-B846-0740884D6774}"/>
                  </a:ext>
                </a:extLst>
              </p:cNvPr>
              <p:cNvSpPr>
                <a:spLocks noChangeShapeType="1"/>
              </p:cNvSpPr>
              <p:nvPr/>
            </p:nvSpPr>
            <p:spPr bwMode="auto">
              <a:xfrm flipH="1">
                <a:off x="7157048" y="3697482"/>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5" name="Line 125">
                <a:extLst>
                  <a:ext uri="{FF2B5EF4-FFF2-40B4-BE49-F238E27FC236}">
                    <a16:creationId xmlns:a16="http://schemas.microsoft.com/office/drawing/2014/main" id="{EB9D03BC-A390-A363-2229-E007011D86E3}"/>
                  </a:ext>
                </a:extLst>
              </p:cNvPr>
              <p:cNvSpPr>
                <a:spLocks noChangeShapeType="1"/>
              </p:cNvSpPr>
              <p:nvPr/>
            </p:nvSpPr>
            <p:spPr bwMode="auto">
              <a:xfrm>
                <a:off x="7060555"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6" name="Line 126">
                <a:extLst>
                  <a:ext uri="{FF2B5EF4-FFF2-40B4-BE49-F238E27FC236}">
                    <a16:creationId xmlns:a16="http://schemas.microsoft.com/office/drawing/2014/main" id="{49DB2FA6-5F63-8307-B1C0-769211CD4BD3}"/>
                  </a:ext>
                </a:extLst>
              </p:cNvPr>
              <p:cNvSpPr>
                <a:spLocks noChangeShapeType="1"/>
              </p:cNvSpPr>
              <p:nvPr/>
            </p:nvSpPr>
            <p:spPr bwMode="auto">
              <a:xfrm flipH="1">
                <a:off x="7033866" y="3697482"/>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7" name="Line 127">
                <a:extLst>
                  <a:ext uri="{FF2B5EF4-FFF2-40B4-BE49-F238E27FC236}">
                    <a16:creationId xmlns:a16="http://schemas.microsoft.com/office/drawing/2014/main" id="{E384E61E-B4EB-7332-8BBB-F123184F6666}"/>
                  </a:ext>
                </a:extLst>
              </p:cNvPr>
              <p:cNvSpPr>
                <a:spLocks noChangeShapeType="1"/>
              </p:cNvSpPr>
              <p:nvPr/>
            </p:nvSpPr>
            <p:spPr bwMode="auto">
              <a:xfrm>
                <a:off x="7042076"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8" name="Line 128">
                <a:extLst>
                  <a:ext uri="{FF2B5EF4-FFF2-40B4-BE49-F238E27FC236}">
                    <a16:creationId xmlns:a16="http://schemas.microsoft.com/office/drawing/2014/main" id="{F2B07B66-17E3-379D-0A06-4A60C8635EDB}"/>
                  </a:ext>
                </a:extLst>
              </p:cNvPr>
              <p:cNvSpPr>
                <a:spLocks noChangeShapeType="1"/>
              </p:cNvSpPr>
              <p:nvPr/>
            </p:nvSpPr>
            <p:spPr bwMode="auto">
              <a:xfrm flipH="1">
                <a:off x="7015388" y="3697482"/>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9" name="Line 129">
                <a:extLst>
                  <a:ext uri="{FF2B5EF4-FFF2-40B4-BE49-F238E27FC236}">
                    <a16:creationId xmlns:a16="http://schemas.microsoft.com/office/drawing/2014/main" id="{7B2FCEBB-A8D6-1EAA-9B81-C7C530F4915B}"/>
                  </a:ext>
                </a:extLst>
              </p:cNvPr>
              <p:cNvSpPr>
                <a:spLocks noChangeShapeType="1"/>
              </p:cNvSpPr>
              <p:nvPr/>
            </p:nvSpPr>
            <p:spPr bwMode="auto">
              <a:xfrm>
                <a:off x="7001016"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0" name="Line 130">
                <a:extLst>
                  <a:ext uri="{FF2B5EF4-FFF2-40B4-BE49-F238E27FC236}">
                    <a16:creationId xmlns:a16="http://schemas.microsoft.com/office/drawing/2014/main" id="{33BD4B24-1871-2475-C441-13122965AACF}"/>
                  </a:ext>
                </a:extLst>
              </p:cNvPr>
              <p:cNvSpPr>
                <a:spLocks noChangeShapeType="1"/>
              </p:cNvSpPr>
              <p:nvPr/>
            </p:nvSpPr>
            <p:spPr bwMode="auto">
              <a:xfrm flipH="1">
                <a:off x="6974327" y="3697482"/>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1" name="Line 131">
                <a:extLst>
                  <a:ext uri="{FF2B5EF4-FFF2-40B4-BE49-F238E27FC236}">
                    <a16:creationId xmlns:a16="http://schemas.microsoft.com/office/drawing/2014/main" id="{986B2A95-7FCB-DE94-D7F7-336C52E44365}"/>
                  </a:ext>
                </a:extLst>
              </p:cNvPr>
              <p:cNvSpPr>
                <a:spLocks noChangeShapeType="1"/>
              </p:cNvSpPr>
              <p:nvPr/>
            </p:nvSpPr>
            <p:spPr bwMode="auto">
              <a:xfrm>
                <a:off x="6615051"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2" name="Line 132">
                <a:extLst>
                  <a:ext uri="{FF2B5EF4-FFF2-40B4-BE49-F238E27FC236}">
                    <a16:creationId xmlns:a16="http://schemas.microsoft.com/office/drawing/2014/main" id="{CD5914E9-2D35-D27E-7CED-55F5650AD183}"/>
                  </a:ext>
                </a:extLst>
              </p:cNvPr>
              <p:cNvSpPr>
                <a:spLocks noChangeShapeType="1"/>
              </p:cNvSpPr>
              <p:nvPr/>
            </p:nvSpPr>
            <p:spPr bwMode="auto">
              <a:xfrm flipH="1">
                <a:off x="6588360" y="3697482"/>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3" name="Line 133">
                <a:extLst>
                  <a:ext uri="{FF2B5EF4-FFF2-40B4-BE49-F238E27FC236}">
                    <a16:creationId xmlns:a16="http://schemas.microsoft.com/office/drawing/2014/main" id="{27416846-54C9-327F-359F-7E5D2DC0083F}"/>
                  </a:ext>
                </a:extLst>
              </p:cNvPr>
              <p:cNvSpPr>
                <a:spLocks noChangeShapeType="1"/>
              </p:cNvSpPr>
              <p:nvPr/>
            </p:nvSpPr>
            <p:spPr bwMode="auto">
              <a:xfrm>
                <a:off x="6551407"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4" name="Line 134">
                <a:extLst>
                  <a:ext uri="{FF2B5EF4-FFF2-40B4-BE49-F238E27FC236}">
                    <a16:creationId xmlns:a16="http://schemas.microsoft.com/office/drawing/2014/main" id="{72CAF8DD-5674-FD3A-B565-9EC0A97356FF}"/>
                  </a:ext>
                </a:extLst>
              </p:cNvPr>
              <p:cNvSpPr>
                <a:spLocks noChangeShapeType="1"/>
              </p:cNvSpPr>
              <p:nvPr/>
            </p:nvSpPr>
            <p:spPr bwMode="auto">
              <a:xfrm flipH="1">
                <a:off x="6520612" y="3697482"/>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5" name="Line 135">
                <a:extLst>
                  <a:ext uri="{FF2B5EF4-FFF2-40B4-BE49-F238E27FC236}">
                    <a16:creationId xmlns:a16="http://schemas.microsoft.com/office/drawing/2014/main" id="{27072962-9B9A-C861-DA0E-35938E5A4639}"/>
                  </a:ext>
                </a:extLst>
              </p:cNvPr>
              <p:cNvSpPr>
                <a:spLocks noChangeShapeType="1"/>
              </p:cNvSpPr>
              <p:nvPr/>
            </p:nvSpPr>
            <p:spPr bwMode="auto">
              <a:xfrm>
                <a:off x="6491868"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6" name="Line 136">
                <a:extLst>
                  <a:ext uri="{FF2B5EF4-FFF2-40B4-BE49-F238E27FC236}">
                    <a16:creationId xmlns:a16="http://schemas.microsoft.com/office/drawing/2014/main" id="{3E5ACCAC-C128-92E1-0FDF-1C640B00B74C}"/>
                  </a:ext>
                </a:extLst>
              </p:cNvPr>
              <p:cNvSpPr>
                <a:spLocks noChangeShapeType="1"/>
              </p:cNvSpPr>
              <p:nvPr/>
            </p:nvSpPr>
            <p:spPr bwMode="auto">
              <a:xfrm flipH="1">
                <a:off x="6465179" y="3697482"/>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7" name="Line 137">
                <a:extLst>
                  <a:ext uri="{FF2B5EF4-FFF2-40B4-BE49-F238E27FC236}">
                    <a16:creationId xmlns:a16="http://schemas.microsoft.com/office/drawing/2014/main" id="{39B29D54-7538-5174-6344-B851B91D9EA9}"/>
                  </a:ext>
                </a:extLst>
              </p:cNvPr>
              <p:cNvSpPr>
                <a:spLocks noChangeShapeType="1"/>
              </p:cNvSpPr>
              <p:nvPr/>
            </p:nvSpPr>
            <p:spPr bwMode="auto">
              <a:xfrm>
                <a:off x="6479550"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8" name="Line 138">
                <a:extLst>
                  <a:ext uri="{FF2B5EF4-FFF2-40B4-BE49-F238E27FC236}">
                    <a16:creationId xmlns:a16="http://schemas.microsoft.com/office/drawing/2014/main" id="{47A4C698-0535-1231-4880-E5612E401CEE}"/>
                  </a:ext>
                </a:extLst>
              </p:cNvPr>
              <p:cNvSpPr>
                <a:spLocks noChangeShapeType="1"/>
              </p:cNvSpPr>
              <p:nvPr/>
            </p:nvSpPr>
            <p:spPr bwMode="auto">
              <a:xfrm flipH="1">
                <a:off x="6450809" y="3697482"/>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9" name="Line 139">
                <a:extLst>
                  <a:ext uri="{FF2B5EF4-FFF2-40B4-BE49-F238E27FC236}">
                    <a16:creationId xmlns:a16="http://schemas.microsoft.com/office/drawing/2014/main" id="{71058A26-967A-27FB-B54A-59244606F4AC}"/>
                  </a:ext>
                </a:extLst>
              </p:cNvPr>
              <p:cNvSpPr>
                <a:spLocks noChangeShapeType="1"/>
              </p:cNvSpPr>
              <p:nvPr/>
            </p:nvSpPr>
            <p:spPr bwMode="auto">
              <a:xfrm>
                <a:off x="6465179"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0" name="Line 140">
                <a:extLst>
                  <a:ext uri="{FF2B5EF4-FFF2-40B4-BE49-F238E27FC236}">
                    <a16:creationId xmlns:a16="http://schemas.microsoft.com/office/drawing/2014/main" id="{D17FDBD1-9BE9-72B1-77AA-4EF9C2EC2681}"/>
                  </a:ext>
                </a:extLst>
              </p:cNvPr>
              <p:cNvSpPr>
                <a:spLocks noChangeShapeType="1"/>
              </p:cNvSpPr>
              <p:nvPr/>
            </p:nvSpPr>
            <p:spPr bwMode="auto">
              <a:xfrm flipH="1">
                <a:off x="6434384" y="3697482"/>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1" name="Line 141">
                <a:extLst>
                  <a:ext uri="{FF2B5EF4-FFF2-40B4-BE49-F238E27FC236}">
                    <a16:creationId xmlns:a16="http://schemas.microsoft.com/office/drawing/2014/main" id="{EB16400F-01A0-6649-4B76-B8B1A213F2A7}"/>
                  </a:ext>
                </a:extLst>
              </p:cNvPr>
              <p:cNvSpPr>
                <a:spLocks noChangeShapeType="1"/>
              </p:cNvSpPr>
              <p:nvPr/>
            </p:nvSpPr>
            <p:spPr bwMode="auto">
              <a:xfrm>
                <a:off x="6446704" y="3596919"/>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2" name="Line 142">
                <a:extLst>
                  <a:ext uri="{FF2B5EF4-FFF2-40B4-BE49-F238E27FC236}">
                    <a16:creationId xmlns:a16="http://schemas.microsoft.com/office/drawing/2014/main" id="{2F076DA5-09D6-3625-3191-4776C635EB33}"/>
                  </a:ext>
                </a:extLst>
              </p:cNvPr>
              <p:cNvSpPr>
                <a:spLocks noChangeShapeType="1"/>
              </p:cNvSpPr>
              <p:nvPr/>
            </p:nvSpPr>
            <p:spPr bwMode="auto">
              <a:xfrm flipH="1">
                <a:off x="6420013" y="3624733"/>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3" name="Line 143">
                <a:extLst>
                  <a:ext uri="{FF2B5EF4-FFF2-40B4-BE49-F238E27FC236}">
                    <a16:creationId xmlns:a16="http://schemas.microsoft.com/office/drawing/2014/main" id="{BCF56F85-E227-5D05-08DD-ADA6980C279F}"/>
                  </a:ext>
                </a:extLst>
              </p:cNvPr>
              <p:cNvSpPr>
                <a:spLocks noChangeShapeType="1"/>
              </p:cNvSpPr>
              <p:nvPr/>
            </p:nvSpPr>
            <p:spPr bwMode="auto">
              <a:xfrm>
                <a:off x="6420013" y="3596919"/>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4" name="Line 144">
                <a:extLst>
                  <a:ext uri="{FF2B5EF4-FFF2-40B4-BE49-F238E27FC236}">
                    <a16:creationId xmlns:a16="http://schemas.microsoft.com/office/drawing/2014/main" id="{16BB9109-A883-5793-7326-DADEB5CBC855}"/>
                  </a:ext>
                </a:extLst>
              </p:cNvPr>
              <p:cNvSpPr>
                <a:spLocks noChangeShapeType="1"/>
              </p:cNvSpPr>
              <p:nvPr/>
            </p:nvSpPr>
            <p:spPr bwMode="auto">
              <a:xfrm flipH="1">
                <a:off x="6387165" y="3624733"/>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5" name="Line 145">
                <a:extLst>
                  <a:ext uri="{FF2B5EF4-FFF2-40B4-BE49-F238E27FC236}">
                    <a16:creationId xmlns:a16="http://schemas.microsoft.com/office/drawing/2014/main" id="{F54344D9-6FE1-4C55-282B-B505BF893658}"/>
                  </a:ext>
                </a:extLst>
              </p:cNvPr>
              <p:cNvSpPr>
                <a:spLocks noChangeShapeType="1"/>
              </p:cNvSpPr>
              <p:nvPr/>
            </p:nvSpPr>
            <p:spPr bwMode="auto">
              <a:xfrm>
                <a:off x="5900603" y="3577662"/>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6" name="Line 146">
                <a:extLst>
                  <a:ext uri="{FF2B5EF4-FFF2-40B4-BE49-F238E27FC236}">
                    <a16:creationId xmlns:a16="http://schemas.microsoft.com/office/drawing/2014/main" id="{E917D604-62D6-8AC7-B28A-C51597823C4F}"/>
                  </a:ext>
                </a:extLst>
              </p:cNvPr>
              <p:cNvSpPr>
                <a:spLocks noChangeShapeType="1"/>
              </p:cNvSpPr>
              <p:nvPr/>
            </p:nvSpPr>
            <p:spPr bwMode="auto">
              <a:xfrm flipH="1">
                <a:off x="5869805" y="3611895"/>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7" name="Line 147">
                <a:extLst>
                  <a:ext uri="{FF2B5EF4-FFF2-40B4-BE49-F238E27FC236}">
                    <a16:creationId xmlns:a16="http://schemas.microsoft.com/office/drawing/2014/main" id="{7902B59D-CA87-CC7A-13C9-CA98D6DA8021}"/>
                  </a:ext>
                </a:extLst>
              </p:cNvPr>
              <p:cNvSpPr>
                <a:spLocks noChangeShapeType="1"/>
              </p:cNvSpPr>
              <p:nvPr/>
            </p:nvSpPr>
            <p:spPr bwMode="auto">
              <a:xfrm>
                <a:off x="5865699" y="3577662"/>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8" name="Line 148">
                <a:extLst>
                  <a:ext uri="{FF2B5EF4-FFF2-40B4-BE49-F238E27FC236}">
                    <a16:creationId xmlns:a16="http://schemas.microsoft.com/office/drawing/2014/main" id="{1B6E5E37-99BD-EFA6-1D7D-BA153DBB7CB0}"/>
                  </a:ext>
                </a:extLst>
              </p:cNvPr>
              <p:cNvSpPr>
                <a:spLocks noChangeShapeType="1"/>
              </p:cNvSpPr>
              <p:nvPr/>
            </p:nvSpPr>
            <p:spPr bwMode="auto">
              <a:xfrm flipH="1">
                <a:off x="5839009" y="3611895"/>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9" name="Line 149">
                <a:extLst>
                  <a:ext uri="{FF2B5EF4-FFF2-40B4-BE49-F238E27FC236}">
                    <a16:creationId xmlns:a16="http://schemas.microsoft.com/office/drawing/2014/main" id="{EEC2C658-2B2A-D414-442A-46F461925719}"/>
                  </a:ext>
                </a:extLst>
              </p:cNvPr>
              <p:cNvSpPr>
                <a:spLocks noChangeShapeType="1"/>
              </p:cNvSpPr>
              <p:nvPr/>
            </p:nvSpPr>
            <p:spPr bwMode="auto">
              <a:xfrm>
                <a:off x="5843114" y="3539146"/>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0" name="Line 150">
                <a:extLst>
                  <a:ext uri="{FF2B5EF4-FFF2-40B4-BE49-F238E27FC236}">
                    <a16:creationId xmlns:a16="http://schemas.microsoft.com/office/drawing/2014/main" id="{307B9E45-BF39-EB44-711D-FE3F07604927}"/>
                  </a:ext>
                </a:extLst>
              </p:cNvPr>
              <p:cNvSpPr>
                <a:spLocks noChangeShapeType="1"/>
              </p:cNvSpPr>
              <p:nvPr/>
            </p:nvSpPr>
            <p:spPr bwMode="auto">
              <a:xfrm flipH="1">
                <a:off x="5814376" y="3569102"/>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1" name="Line 151">
                <a:extLst>
                  <a:ext uri="{FF2B5EF4-FFF2-40B4-BE49-F238E27FC236}">
                    <a16:creationId xmlns:a16="http://schemas.microsoft.com/office/drawing/2014/main" id="{2A00CFBE-A57E-3436-52D2-C3F45A338A4D}"/>
                  </a:ext>
                </a:extLst>
              </p:cNvPr>
              <p:cNvSpPr>
                <a:spLocks noChangeShapeType="1"/>
              </p:cNvSpPr>
              <p:nvPr/>
            </p:nvSpPr>
            <p:spPr bwMode="auto">
              <a:xfrm>
                <a:off x="5820531" y="3539146"/>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2" name="Line 152">
                <a:extLst>
                  <a:ext uri="{FF2B5EF4-FFF2-40B4-BE49-F238E27FC236}">
                    <a16:creationId xmlns:a16="http://schemas.microsoft.com/office/drawing/2014/main" id="{714F4854-C598-C889-27D1-8B6E5D2DDAB0}"/>
                  </a:ext>
                </a:extLst>
              </p:cNvPr>
              <p:cNvSpPr>
                <a:spLocks noChangeShapeType="1"/>
              </p:cNvSpPr>
              <p:nvPr/>
            </p:nvSpPr>
            <p:spPr bwMode="auto">
              <a:xfrm flipH="1">
                <a:off x="5791790" y="3569102"/>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3" name="Line 153">
                <a:extLst>
                  <a:ext uri="{FF2B5EF4-FFF2-40B4-BE49-F238E27FC236}">
                    <a16:creationId xmlns:a16="http://schemas.microsoft.com/office/drawing/2014/main" id="{F53D1E92-E335-470F-5773-C7B443254F8C}"/>
                  </a:ext>
                </a:extLst>
              </p:cNvPr>
              <p:cNvSpPr>
                <a:spLocks noChangeShapeType="1"/>
              </p:cNvSpPr>
              <p:nvPr/>
            </p:nvSpPr>
            <p:spPr bwMode="auto">
              <a:xfrm>
                <a:off x="5311383" y="3539146"/>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4" name="Line 154">
                <a:extLst>
                  <a:ext uri="{FF2B5EF4-FFF2-40B4-BE49-F238E27FC236}">
                    <a16:creationId xmlns:a16="http://schemas.microsoft.com/office/drawing/2014/main" id="{D9BA9CE8-9A10-1C34-69E2-38CC912B5F3C}"/>
                  </a:ext>
                </a:extLst>
              </p:cNvPr>
              <p:cNvSpPr>
                <a:spLocks noChangeShapeType="1"/>
              </p:cNvSpPr>
              <p:nvPr/>
            </p:nvSpPr>
            <p:spPr bwMode="auto">
              <a:xfrm flipH="1">
                <a:off x="5278537" y="3569102"/>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5" name="Line 155">
                <a:extLst>
                  <a:ext uri="{FF2B5EF4-FFF2-40B4-BE49-F238E27FC236}">
                    <a16:creationId xmlns:a16="http://schemas.microsoft.com/office/drawing/2014/main" id="{F33AA2D0-7D48-DF0F-096E-B7EF2E8D8FA7}"/>
                  </a:ext>
                </a:extLst>
              </p:cNvPr>
              <p:cNvSpPr>
                <a:spLocks noChangeShapeType="1"/>
              </p:cNvSpPr>
              <p:nvPr/>
            </p:nvSpPr>
            <p:spPr bwMode="auto">
              <a:xfrm>
                <a:off x="5251847" y="3496354"/>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6" name="Line 156">
                <a:extLst>
                  <a:ext uri="{FF2B5EF4-FFF2-40B4-BE49-F238E27FC236}">
                    <a16:creationId xmlns:a16="http://schemas.microsoft.com/office/drawing/2014/main" id="{F5731AB6-B533-7C10-17A1-B9D760D3852B}"/>
                  </a:ext>
                </a:extLst>
              </p:cNvPr>
              <p:cNvSpPr>
                <a:spLocks noChangeShapeType="1"/>
              </p:cNvSpPr>
              <p:nvPr/>
            </p:nvSpPr>
            <p:spPr bwMode="auto">
              <a:xfrm flipH="1">
                <a:off x="5225158" y="3526308"/>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7" name="Line 157">
                <a:extLst>
                  <a:ext uri="{FF2B5EF4-FFF2-40B4-BE49-F238E27FC236}">
                    <a16:creationId xmlns:a16="http://schemas.microsoft.com/office/drawing/2014/main" id="{F39366B9-842F-C064-93D9-6A61B8EC8514}"/>
                  </a:ext>
                </a:extLst>
              </p:cNvPr>
              <p:cNvSpPr>
                <a:spLocks noChangeShapeType="1"/>
              </p:cNvSpPr>
              <p:nvPr/>
            </p:nvSpPr>
            <p:spPr bwMode="auto">
              <a:xfrm>
                <a:off x="5255954" y="3457839"/>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8" name="Line 158">
                <a:extLst>
                  <a:ext uri="{FF2B5EF4-FFF2-40B4-BE49-F238E27FC236}">
                    <a16:creationId xmlns:a16="http://schemas.microsoft.com/office/drawing/2014/main" id="{ED012560-CD55-7151-E137-3FC554D3C814}"/>
                  </a:ext>
                </a:extLst>
              </p:cNvPr>
              <p:cNvSpPr>
                <a:spLocks noChangeShapeType="1"/>
              </p:cNvSpPr>
              <p:nvPr/>
            </p:nvSpPr>
            <p:spPr bwMode="auto">
              <a:xfrm flipH="1">
                <a:off x="5225158" y="3487794"/>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9" name="Line 159">
                <a:extLst>
                  <a:ext uri="{FF2B5EF4-FFF2-40B4-BE49-F238E27FC236}">
                    <a16:creationId xmlns:a16="http://schemas.microsoft.com/office/drawing/2014/main" id="{CEF2C69D-67FC-1BBE-CD25-15E92C213FA1}"/>
                  </a:ext>
                </a:extLst>
              </p:cNvPr>
              <p:cNvSpPr>
                <a:spLocks noChangeShapeType="1"/>
              </p:cNvSpPr>
              <p:nvPr/>
            </p:nvSpPr>
            <p:spPr bwMode="auto">
              <a:xfrm>
                <a:off x="5237475" y="3434303"/>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0" name="Line 160">
                <a:extLst>
                  <a:ext uri="{FF2B5EF4-FFF2-40B4-BE49-F238E27FC236}">
                    <a16:creationId xmlns:a16="http://schemas.microsoft.com/office/drawing/2014/main" id="{802D4D60-62D0-5793-DF7B-51B1B03E3C6B}"/>
                  </a:ext>
                </a:extLst>
              </p:cNvPr>
              <p:cNvSpPr>
                <a:spLocks noChangeShapeType="1"/>
              </p:cNvSpPr>
              <p:nvPr/>
            </p:nvSpPr>
            <p:spPr bwMode="auto">
              <a:xfrm flipH="1">
                <a:off x="5210787" y="3464260"/>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1" name="Line 161">
                <a:extLst>
                  <a:ext uri="{FF2B5EF4-FFF2-40B4-BE49-F238E27FC236}">
                    <a16:creationId xmlns:a16="http://schemas.microsoft.com/office/drawing/2014/main" id="{BFAFA144-D2DD-23B5-1FE0-6826272ED35F}"/>
                  </a:ext>
                </a:extLst>
              </p:cNvPr>
              <p:cNvSpPr>
                <a:spLocks noChangeShapeType="1"/>
              </p:cNvSpPr>
              <p:nvPr/>
            </p:nvSpPr>
            <p:spPr bwMode="auto">
              <a:xfrm>
                <a:off x="5210787" y="3434303"/>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2" name="Line 162">
                <a:extLst>
                  <a:ext uri="{FF2B5EF4-FFF2-40B4-BE49-F238E27FC236}">
                    <a16:creationId xmlns:a16="http://schemas.microsoft.com/office/drawing/2014/main" id="{B980EB6C-2AA6-6CF0-3465-2B680030B2E9}"/>
                  </a:ext>
                </a:extLst>
              </p:cNvPr>
              <p:cNvSpPr>
                <a:spLocks noChangeShapeType="1"/>
              </p:cNvSpPr>
              <p:nvPr/>
            </p:nvSpPr>
            <p:spPr bwMode="auto">
              <a:xfrm flipH="1">
                <a:off x="5177940" y="3464260"/>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3" name="Line 163">
                <a:extLst>
                  <a:ext uri="{FF2B5EF4-FFF2-40B4-BE49-F238E27FC236}">
                    <a16:creationId xmlns:a16="http://schemas.microsoft.com/office/drawing/2014/main" id="{71EA53B7-637F-5F6D-BE78-601CD3B9EADD}"/>
                  </a:ext>
                </a:extLst>
              </p:cNvPr>
              <p:cNvSpPr>
                <a:spLocks noChangeShapeType="1"/>
              </p:cNvSpPr>
              <p:nvPr/>
            </p:nvSpPr>
            <p:spPr bwMode="auto">
              <a:xfrm>
                <a:off x="5060915" y="3372253"/>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4" name="Line 164">
                <a:extLst>
                  <a:ext uri="{FF2B5EF4-FFF2-40B4-BE49-F238E27FC236}">
                    <a16:creationId xmlns:a16="http://schemas.microsoft.com/office/drawing/2014/main" id="{0E544C31-4597-2711-1243-F826B652A417}"/>
                  </a:ext>
                </a:extLst>
              </p:cNvPr>
              <p:cNvSpPr>
                <a:spLocks noChangeShapeType="1"/>
              </p:cNvSpPr>
              <p:nvPr/>
            </p:nvSpPr>
            <p:spPr bwMode="auto">
              <a:xfrm flipH="1">
                <a:off x="5034227" y="3406486"/>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5" name="Line 165">
                <a:extLst>
                  <a:ext uri="{FF2B5EF4-FFF2-40B4-BE49-F238E27FC236}">
                    <a16:creationId xmlns:a16="http://schemas.microsoft.com/office/drawing/2014/main" id="{34F9771E-37EF-9E0D-E9DF-17F40E92D66F}"/>
                  </a:ext>
                </a:extLst>
              </p:cNvPr>
              <p:cNvSpPr>
                <a:spLocks noChangeShapeType="1"/>
              </p:cNvSpPr>
              <p:nvPr/>
            </p:nvSpPr>
            <p:spPr bwMode="auto">
              <a:xfrm>
                <a:off x="4716011" y="3372253"/>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6" name="Line 166">
                <a:extLst>
                  <a:ext uri="{FF2B5EF4-FFF2-40B4-BE49-F238E27FC236}">
                    <a16:creationId xmlns:a16="http://schemas.microsoft.com/office/drawing/2014/main" id="{43236F77-ECFE-EE57-6C73-C1D0CA5D995B}"/>
                  </a:ext>
                </a:extLst>
              </p:cNvPr>
              <p:cNvSpPr>
                <a:spLocks noChangeShapeType="1"/>
              </p:cNvSpPr>
              <p:nvPr/>
            </p:nvSpPr>
            <p:spPr bwMode="auto">
              <a:xfrm flipH="1">
                <a:off x="4687268" y="3406486"/>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7" name="Line 167">
                <a:extLst>
                  <a:ext uri="{FF2B5EF4-FFF2-40B4-BE49-F238E27FC236}">
                    <a16:creationId xmlns:a16="http://schemas.microsoft.com/office/drawing/2014/main" id="{4930098D-C6A7-E68B-DEAE-FE0F7AD0B03F}"/>
                  </a:ext>
                </a:extLst>
              </p:cNvPr>
              <p:cNvSpPr>
                <a:spLocks noChangeShapeType="1"/>
              </p:cNvSpPr>
              <p:nvPr/>
            </p:nvSpPr>
            <p:spPr bwMode="auto">
              <a:xfrm>
                <a:off x="4697533" y="3359415"/>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8" name="Line 168">
                <a:extLst>
                  <a:ext uri="{FF2B5EF4-FFF2-40B4-BE49-F238E27FC236}">
                    <a16:creationId xmlns:a16="http://schemas.microsoft.com/office/drawing/2014/main" id="{20ABE856-74F7-D856-2F3C-369993688893}"/>
                  </a:ext>
                </a:extLst>
              </p:cNvPr>
              <p:cNvSpPr>
                <a:spLocks noChangeShapeType="1"/>
              </p:cNvSpPr>
              <p:nvPr/>
            </p:nvSpPr>
            <p:spPr bwMode="auto">
              <a:xfrm flipH="1">
                <a:off x="4668791" y="3387231"/>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9" name="Line 169">
                <a:extLst>
                  <a:ext uri="{FF2B5EF4-FFF2-40B4-BE49-F238E27FC236}">
                    <a16:creationId xmlns:a16="http://schemas.microsoft.com/office/drawing/2014/main" id="{AFC01462-7452-E615-DBF1-0F6A2F8DD938}"/>
                  </a:ext>
                </a:extLst>
              </p:cNvPr>
              <p:cNvSpPr>
                <a:spLocks noChangeShapeType="1"/>
              </p:cNvSpPr>
              <p:nvPr/>
            </p:nvSpPr>
            <p:spPr bwMode="auto">
              <a:xfrm>
                <a:off x="4697533" y="3320899"/>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0" name="Line 170">
                <a:extLst>
                  <a:ext uri="{FF2B5EF4-FFF2-40B4-BE49-F238E27FC236}">
                    <a16:creationId xmlns:a16="http://schemas.microsoft.com/office/drawing/2014/main" id="{CD2C149F-E43B-FA22-F1BA-169E83ADAAB3}"/>
                  </a:ext>
                </a:extLst>
              </p:cNvPr>
              <p:cNvSpPr>
                <a:spLocks noChangeShapeType="1"/>
              </p:cNvSpPr>
              <p:nvPr/>
            </p:nvSpPr>
            <p:spPr bwMode="auto">
              <a:xfrm flipH="1">
                <a:off x="4668791" y="3348716"/>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1" name="Line 171">
                <a:extLst>
                  <a:ext uri="{FF2B5EF4-FFF2-40B4-BE49-F238E27FC236}">
                    <a16:creationId xmlns:a16="http://schemas.microsoft.com/office/drawing/2014/main" id="{FEC9167A-385F-4912-B669-10883958337C}"/>
                  </a:ext>
                </a:extLst>
              </p:cNvPr>
              <p:cNvSpPr>
                <a:spLocks noChangeShapeType="1"/>
              </p:cNvSpPr>
              <p:nvPr/>
            </p:nvSpPr>
            <p:spPr bwMode="auto">
              <a:xfrm>
                <a:off x="4668791" y="3320899"/>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2" name="Line 172">
                <a:extLst>
                  <a:ext uri="{FF2B5EF4-FFF2-40B4-BE49-F238E27FC236}">
                    <a16:creationId xmlns:a16="http://schemas.microsoft.com/office/drawing/2014/main" id="{63B333F5-3232-CD04-C637-1EC35558BDFC}"/>
                  </a:ext>
                </a:extLst>
              </p:cNvPr>
              <p:cNvSpPr>
                <a:spLocks noChangeShapeType="1"/>
              </p:cNvSpPr>
              <p:nvPr/>
            </p:nvSpPr>
            <p:spPr bwMode="auto">
              <a:xfrm flipH="1">
                <a:off x="4642101" y="3348716"/>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3" name="Line 173">
                <a:extLst>
                  <a:ext uri="{FF2B5EF4-FFF2-40B4-BE49-F238E27FC236}">
                    <a16:creationId xmlns:a16="http://schemas.microsoft.com/office/drawing/2014/main" id="{CA241DDB-A4AF-22D1-FB42-A0FB84222F32}"/>
                  </a:ext>
                </a:extLst>
              </p:cNvPr>
              <p:cNvSpPr>
                <a:spLocks noChangeShapeType="1"/>
              </p:cNvSpPr>
              <p:nvPr/>
            </p:nvSpPr>
            <p:spPr bwMode="auto">
              <a:xfrm>
                <a:off x="4668791" y="3301642"/>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4" name="Line 174">
                <a:extLst>
                  <a:ext uri="{FF2B5EF4-FFF2-40B4-BE49-F238E27FC236}">
                    <a16:creationId xmlns:a16="http://schemas.microsoft.com/office/drawing/2014/main" id="{6EB05564-CB7F-50CC-C8FB-ABF690294DBD}"/>
                  </a:ext>
                </a:extLst>
              </p:cNvPr>
              <p:cNvSpPr>
                <a:spLocks noChangeShapeType="1"/>
              </p:cNvSpPr>
              <p:nvPr/>
            </p:nvSpPr>
            <p:spPr bwMode="auto">
              <a:xfrm flipH="1">
                <a:off x="4642101" y="3329457"/>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5" name="Line 175">
                <a:extLst>
                  <a:ext uri="{FF2B5EF4-FFF2-40B4-BE49-F238E27FC236}">
                    <a16:creationId xmlns:a16="http://schemas.microsoft.com/office/drawing/2014/main" id="{DBFFDD17-6C00-C1FE-F58A-5D3176624FC5}"/>
                  </a:ext>
                </a:extLst>
              </p:cNvPr>
              <p:cNvSpPr>
                <a:spLocks noChangeShapeType="1"/>
              </p:cNvSpPr>
              <p:nvPr/>
            </p:nvSpPr>
            <p:spPr bwMode="auto">
              <a:xfrm>
                <a:off x="4668791" y="3263130"/>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6" name="Line 176">
                <a:extLst>
                  <a:ext uri="{FF2B5EF4-FFF2-40B4-BE49-F238E27FC236}">
                    <a16:creationId xmlns:a16="http://schemas.microsoft.com/office/drawing/2014/main" id="{7584F589-8C82-44FD-B7CC-D1A7ED261AFA}"/>
                  </a:ext>
                </a:extLst>
              </p:cNvPr>
              <p:cNvSpPr>
                <a:spLocks noChangeShapeType="1"/>
              </p:cNvSpPr>
              <p:nvPr/>
            </p:nvSpPr>
            <p:spPr bwMode="auto">
              <a:xfrm flipH="1">
                <a:off x="4642101" y="3293084"/>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7" name="Line 177">
                <a:extLst>
                  <a:ext uri="{FF2B5EF4-FFF2-40B4-BE49-F238E27FC236}">
                    <a16:creationId xmlns:a16="http://schemas.microsoft.com/office/drawing/2014/main" id="{7953622F-25AE-B6F6-A9A5-1EC6A4CD1DCE}"/>
                  </a:ext>
                </a:extLst>
              </p:cNvPr>
              <p:cNvSpPr>
                <a:spLocks noChangeShapeType="1"/>
              </p:cNvSpPr>
              <p:nvPr/>
            </p:nvSpPr>
            <p:spPr bwMode="auto">
              <a:xfrm>
                <a:off x="4646208" y="3263130"/>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8" name="Line 178">
                <a:extLst>
                  <a:ext uri="{FF2B5EF4-FFF2-40B4-BE49-F238E27FC236}">
                    <a16:creationId xmlns:a16="http://schemas.microsoft.com/office/drawing/2014/main" id="{33C549A2-3456-343C-0450-99F826287F33}"/>
                  </a:ext>
                </a:extLst>
              </p:cNvPr>
              <p:cNvSpPr>
                <a:spLocks noChangeShapeType="1"/>
              </p:cNvSpPr>
              <p:nvPr/>
            </p:nvSpPr>
            <p:spPr bwMode="auto">
              <a:xfrm flipH="1">
                <a:off x="4619520" y="3293084"/>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9" name="Line 179">
                <a:extLst>
                  <a:ext uri="{FF2B5EF4-FFF2-40B4-BE49-F238E27FC236}">
                    <a16:creationId xmlns:a16="http://schemas.microsoft.com/office/drawing/2014/main" id="{F41B57F7-2C64-9C39-E323-7A298A211464}"/>
                  </a:ext>
                </a:extLst>
              </p:cNvPr>
              <p:cNvSpPr>
                <a:spLocks noChangeShapeType="1"/>
              </p:cNvSpPr>
              <p:nvPr/>
            </p:nvSpPr>
            <p:spPr bwMode="auto">
              <a:xfrm>
                <a:off x="4623626" y="3254571"/>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0" name="Line 180">
                <a:extLst>
                  <a:ext uri="{FF2B5EF4-FFF2-40B4-BE49-F238E27FC236}">
                    <a16:creationId xmlns:a16="http://schemas.microsoft.com/office/drawing/2014/main" id="{C93DF1D1-4486-3206-35A3-70633AD68574}"/>
                  </a:ext>
                </a:extLst>
              </p:cNvPr>
              <p:cNvSpPr>
                <a:spLocks noChangeShapeType="1"/>
              </p:cNvSpPr>
              <p:nvPr/>
            </p:nvSpPr>
            <p:spPr bwMode="auto">
              <a:xfrm flipH="1">
                <a:off x="4596935" y="3286664"/>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1" name="Line 181">
                <a:extLst>
                  <a:ext uri="{FF2B5EF4-FFF2-40B4-BE49-F238E27FC236}">
                    <a16:creationId xmlns:a16="http://schemas.microsoft.com/office/drawing/2014/main" id="{47ED686B-73E3-6E14-F037-1E72F3253779}"/>
                  </a:ext>
                </a:extLst>
              </p:cNvPr>
              <p:cNvSpPr>
                <a:spLocks noChangeShapeType="1"/>
              </p:cNvSpPr>
              <p:nvPr/>
            </p:nvSpPr>
            <p:spPr bwMode="auto">
              <a:xfrm>
                <a:off x="4611307" y="3226755"/>
                <a:ext cx="0" cy="5991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2" name="Line 182">
                <a:extLst>
                  <a:ext uri="{FF2B5EF4-FFF2-40B4-BE49-F238E27FC236}">
                    <a16:creationId xmlns:a16="http://schemas.microsoft.com/office/drawing/2014/main" id="{CB9DED67-24AE-D442-1494-9DE51231CECD}"/>
                  </a:ext>
                </a:extLst>
              </p:cNvPr>
              <p:cNvSpPr>
                <a:spLocks noChangeShapeType="1"/>
              </p:cNvSpPr>
              <p:nvPr/>
            </p:nvSpPr>
            <p:spPr bwMode="auto">
              <a:xfrm flipH="1">
                <a:off x="4582564" y="3254571"/>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3" name="Line 183">
                <a:extLst>
                  <a:ext uri="{FF2B5EF4-FFF2-40B4-BE49-F238E27FC236}">
                    <a16:creationId xmlns:a16="http://schemas.microsoft.com/office/drawing/2014/main" id="{8F8CB977-669C-B05A-A905-732EF9713344}"/>
                  </a:ext>
                </a:extLst>
              </p:cNvPr>
              <p:cNvSpPr>
                <a:spLocks noChangeShapeType="1"/>
              </p:cNvSpPr>
              <p:nvPr/>
            </p:nvSpPr>
            <p:spPr bwMode="auto">
              <a:xfrm>
                <a:off x="4596935" y="3226755"/>
                <a:ext cx="0" cy="5991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4" name="Line 184">
                <a:extLst>
                  <a:ext uri="{FF2B5EF4-FFF2-40B4-BE49-F238E27FC236}">
                    <a16:creationId xmlns:a16="http://schemas.microsoft.com/office/drawing/2014/main" id="{034DE5DB-6722-B4D8-9EE8-DF9733A4BF62}"/>
                  </a:ext>
                </a:extLst>
              </p:cNvPr>
              <p:cNvSpPr>
                <a:spLocks noChangeShapeType="1"/>
              </p:cNvSpPr>
              <p:nvPr/>
            </p:nvSpPr>
            <p:spPr bwMode="auto">
              <a:xfrm flipH="1">
                <a:off x="4570247" y="3254571"/>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5" name="Line 185">
                <a:extLst>
                  <a:ext uri="{FF2B5EF4-FFF2-40B4-BE49-F238E27FC236}">
                    <a16:creationId xmlns:a16="http://schemas.microsoft.com/office/drawing/2014/main" id="{19CE24FF-71D8-90C3-CC46-8B724D139187}"/>
                  </a:ext>
                </a:extLst>
              </p:cNvPr>
              <p:cNvSpPr>
                <a:spLocks noChangeShapeType="1"/>
              </p:cNvSpPr>
              <p:nvPr/>
            </p:nvSpPr>
            <p:spPr bwMode="auto">
              <a:xfrm>
                <a:off x="4605148" y="3226755"/>
                <a:ext cx="0" cy="5991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6" name="Line 186">
                <a:extLst>
                  <a:ext uri="{FF2B5EF4-FFF2-40B4-BE49-F238E27FC236}">
                    <a16:creationId xmlns:a16="http://schemas.microsoft.com/office/drawing/2014/main" id="{51588E12-D58C-7F33-A91F-538C6923C489}"/>
                  </a:ext>
                </a:extLst>
              </p:cNvPr>
              <p:cNvSpPr>
                <a:spLocks noChangeShapeType="1"/>
              </p:cNvSpPr>
              <p:nvPr/>
            </p:nvSpPr>
            <p:spPr bwMode="auto">
              <a:xfrm flipH="1">
                <a:off x="4578459" y="3254571"/>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7" name="Line 187">
                <a:extLst>
                  <a:ext uri="{FF2B5EF4-FFF2-40B4-BE49-F238E27FC236}">
                    <a16:creationId xmlns:a16="http://schemas.microsoft.com/office/drawing/2014/main" id="{55D84AD4-E722-003B-6A03-E8BBE5A1F1B0}"/>
                  </a:ext>
                </a:extLst>
              </p:cNvPr>
              <p:cNvSpPr>
                <a:spLocks noChangeShapeType="1"/>
              </p:cNvSpPr>
              <p:nvPr/>
            </p:nvSpPr>
            <p:spPr bwMode="auto">
              <a:xfrm>
                <a:off x="4032358" y="2925060"/>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8" name="Line 188">
                <a:extLst>
                  <a:ext uri="{FF2B5EF4-FFF2-40B4-BE49-F238E27FC236}">
                    <a16:creationId xmlns:a16="http://schemas.microsoft.com/office/drawing/2014/main" id="{4F93877C-E158-0FAC-7EA7-350C46B8B353}"/>
                  </a:ext>
                </a:extLst>
              </p:cNvPr>
              <p:cNvSpPr>
                <a:spLocks noChangeShapeType="1"/>
              </p:cNvSpPr>
              <p:nvPr/>
            </p:nvSpPr>
            <p:spPr bwMode="auto">
              <a:xfrm flipH="1">
                <a:off x="4001562" y="2955015"/>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9" name="Line 189">
                <a:extLst>
                  <a:ext uri="{FF2B5EF4-FFF2-40B4-BE49-F238E27FC236}">
                    <a16:creationId xmlns:a16="http://schemas.microsoft.com/office/drawing/2014/main" id="{05408AEE-E3C0-0501-11C2-AF6D0E585DC7}"/>
                  </a:ext>
                </a:extLst>
              </p:cNvPr>
              <p:cNvSpPr>
                <a:spLocks noChangeShapeType="1"/>
              </p:cNvSpPr>
              <p:nvPr/>
            </p:nvSpPr>
            <p:spPr bwMode="auto">
              <a:xfrm>
                <a:off x="3619701" y="2726070"/>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0" name="Line 190">
                <a:extLst>
                  <a:ext uri="{FF2B5EF4-FFF2-40B4-BE49-F238E27FC236}">
                    <a16:creationId xmlns:a16="http://schemas.microsoft.com/office/drawing/2014/main" id="{872AEE83-D0F3-F4CD-2EFF-34B4EFECC323}"/>
                  </a:ext>
                </a:extLst>
              </p:cNvPr>
              <p:cNvSpPr>
                <a:spLocks noChangeShapeType="1"/>
              </p:cNvSpPr>
              <p:nvPr/>
            </p:nvSpPr>
            <p:spPr bwMode="auto">
              <a:xfrm flipH="1">
                <a:off x="3593013" y="2760305"/>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1" name="Line 192">
                <a:extLst>
                  <a:ext uri="{FF2B5EF4-FFF2-40B4-BE49-F238E27FC236}">
                    <a16:creationId xmlns:a16="http://schemas.microsoft.com/office/drawing/2014/main" id="{EC16FED0-2AB2-765A-7C62-EE763390EC02}"/>
                  </a:ext>
                </a:extLst>
              </p:cNvPr>
              <p:cNvSpPr>
                <a:spLocks noChangeShapeType="1"/>
              </p:cNvSpPr>
              <p:nvPr/>
            </p:nvSpPr>
            <p:spPr bwMode="auto">
              <a:xfrm flipH="1">
                <a:off x="3424666" y="2488566"/>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2" name="Line 193">
                <a:extLst>
                  <a:ext uri="{FF2B5EF4-FFF2-40B4-BE49-F238E27FC236}">
                    <a16:creationId xmlns:a16="http://schemas.microsoft.com/office/drawing/2014/main" id="{059BBA1B-2B8A-CAEF-6EAE-E250EF3077D7}"/>
                  </a:ext>
                </a:extLst>
              </p:cNvPr>
              <p:cNvSpPr>
                <a:spLocks noChangeShapeType="1"/>
              </p:cNvSpPr>
              <p:nvPr/>
            </p:nvSpPr>
            <p:spPr bwMode="auto">
              <a:xfrm>
                <a:off x="2892935" y="2049933"/>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3" name="Line 194">
                <a:extLst>
                  <a:ext uri="{FF2B5EF4-FFF2-40B4-BE49-F238E27FC236}">
                    <a16:creationId xmlns:a16="http://schemas.microsoft.com/office/drawing/2014/main" id="{240C701F-1E3D-B557-0FA5-883FB2D56CDC}"/>
                  </a:ext>
                </a:extLst>
              </p:cNvPr>
              <p:cNvSpPr>
                <a:spLocks noChangeShapeType="1"/>
              </p:cNvSpPr>
              <p:nvPr/>
            </p:nvSpPr>
            <p:spPr bwMode="auto">
              <a:xfrm flipH="1">
                <a:off x="2864192" y="2079888"/>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4" name="Line 195">
                <a:extLst>
                  <a:ext uri="{FF2B5EF4-FFF2-40B4-BE49-F238E27FC236}">
                    <a16:creationId xmlns:a16="http://schemas.microsoft.com/office/drawing/2014/main" id="{CC21B647-83FF-D432-3F69-60D05657E89F}"/>
                  </a:ext>
                </a:extLst>
              </p:cNvPr>
              <p:cNvSpPr>
                <a:spLocks noChangeShapeType="1"/>
              </p:cNvSpPr>
              <p:nvPr/>
            </p:nvSpPr>
            <p:spPr bwMode="auto">
              <a:xfrm>
                <a:off x="2800550" y="1960066"/>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5" name="Line 198">
                <a:extLst>
                  <a:ext uri="{FF2B5EF4-FFF2-40B4-BE49-F238E27FC236}">
                    <a16:creationId xmlns:a16="http://schemas.microsoft.com/office/drawing/2014/main" id="{6409C956-A838-F6D3-873D-42CCB3CA1928}"/>
                  </a:ext>
                </a:extLst>
              </p:cNvPr>
              <p:cNvSpPr>
                <a:spLocks noChangeShapeType="1"/>
              </p:cNvSpPr>
              <p:nvPr/>
            </p:nvSpPr>
            <p:spPr bwMode="auto">
              <a:xfrm flipH="1">
                <a:off x="2361204" y="1912992"/>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6" name="Line 199">
                <a:extLst>
                  <a:ext uri="{FF2B5EF4-FFF2-40B4-BE49-F238E27FC236}">
                    <a16:creationId xmlns:a16="http://schemas.microsoft.com/office/drawing/2014/main" id="{D8520DFA-9EF5-3E82-7C47-121A4D0EC231}"/>
                  </a:ext>
                </a:extLst>
              </p:cNvPr>
              <p:cNvSpPr>
                <a:spLocks noChangeShapeType="1"/>
              </p:cNvSpPr>
              <p:nvPr/>
            </p:nvSpPr>
            <p:spPr bwMode="auto">
              <a:xfrm>
                <a:off x="2387892" y="1855222"/>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7" name="Line 200">
                <a:extLst>
                  <a:ext uri="{FF2B5EF4-FFF2-40B4-BE49-F238E27FC236}">
                    <a16:creationId xmlns:a16="http://schemas.microsoft.com/office/drawing/2014/main" id="{91DA6A4F-DCBB-E9E3-D767-11E7807A625D}"/>
                  </a:ext>
                </a:extLst>
              </p:cNvPr>
              <p:cNvSpPr>
                <a:spLocks noChangeShapeType="1"/>
              </p:cNvSpPr>
              <p:nvPr/>
            </p:nvSpPr>
            <p:spPr bwMode="auto">
              <a:xfrm flipH="1">
                <a:off x="2361204" y="1885177"/>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8" name="Freeform 114">
                <a:extLst>
                  <a:ext uri="{FF2B5EF4-FFF2-40B4-BE49-F238E27FC236}">
                    <a16:creationId xmlns:a16="http://schemas.microsoft.com/office/drawing/2014/main" id="{C8A24E0D-289B-9374-A22F-F1167C710535}"/>
                  </a:ext>
                </a:extLst>
              </p:cNvPr>
              <p:cNvSpPr>
                <a:spLocks/>
              </p:cNvSpPr>
              <p:nvPr/>
            </p:nvSpPr>
            <p:spPr bwMode="auto">
              <a:xfrm>
                <a:off x="1938281" y="1784362"/>
                <a:ext cx="6323285" cy="2022246"/>
              </a:xfrm>
              <a:custGeom>
                <a:avLst/>
                <a:gdLst>
                  <a:gd name="T0" fmla="*/ 24 w 3080"/>
                  <a:gd name="T1" fmla="*/ 0 h 961"/>
                  <a:gd name="T2" fmla="*/ 53 w 3080"/>
                  <a:gd name="T3" fmla="*/ 7 h 961"/>
                  <a:gd name="T4" fmla="*/ 137 w 3080"/>
                  <a:gd name="T5" fmla="*/ 29 h 961"/>
                  <a:gd name="T6" fmla="*/ 223 w 3080"/>
                  <a:gd name="T7" fmla="*/ 49 h 961"/>
                  <a:gd name="T8" fmla="*/ 338 w 3080"/>
                  <a:gd name="T9" fmla="*/ 83 h 961"/>
                  <a:gd name="T10" fmla="*/ 420 w 3080"/>
                  <a:gd name="T11" fmla="*/ 96 h 961"/>
                  <a:gd name="T12" fmla="*/ 440 w 3080"/>
                  <a:gd name="T13" fmla="*/ 114 h 961"/>
                  <a:gd name="T14" fmla="*/ 485 w 3080"/>
                  <a:gd name="T15" fmla="*/ 154 h 961"/>
                  <a:gd name="T16" fmla="*/ 536 w 3080"/>
                  <a:gd name="T17" fmla="*/ 176 h 961"/>
                  <a:gd name="T18" fmla="*/ 575 w 3080"/>
                  <a:gd name="T19" fmla="*/ 183 h 961"/>
                  <a:gd name="T20" fmla="*/ 624 w 3080"/>
                  <a:gd name="T21" fmla="*/ 203 h 961"/>
                  <a:gd name="T22" fmla="*/ 699 w 3080"/>
                  <a:gd name="T23" fmla="*/ 227 h 961"/>
                  <a:gd name="T24" fmla="*/ 722 w 3080"/>
                  <a:gd name="T25" fmla="*/ 263 h 961"/>
                  <a:gd name="T26" fmla="*/ 739 w 3080"/>
                  <a:gd name="T27" fmla="*/ 323 h 961"/>
                  <a:gd name="T28" fmla="*/ 757 w 3080"/>
                  <a:gd name="T29" fmla="*/ 401 h 961"/>
                  <a:gd name="T30" fmla="*/ 784 w 3080"/>
                  <a:gd name="T31" fmla="*/ 441 h 961"/>
                  <a:gd name="T32" fmla="*/ 815 w 3080"/>
                  <a:gd name="T33" fmla="*/ 456 h 961"/>
                  <a:gd name="T34" fmla="*/ 874 w 3080"/>
                  <a:gd name="T35" fmla="*/ 472 h 961"/>
                  <a:gd name="T36" fmla="*/ 905 w 3080"/>
                  <a:gd name="T37" fmla="*/ 487 h 961"/>
                  <a:gd name="T38" fmla="*/ 939 w 3080"/>
                  <a:gd name="T39" fmla="*/ 498 h 961"/>
                  <a:gd name="T40" fmla="*/ 954 w 3080"/>
                  <a:gd name="T41" fmla="*/ 514 h 961"/>
                  <a:gd name="T42" fmla="*/ 1003 w 3080"/>
                  <a:gd name="T43" fmla="*/ 532 h 961"/>
                  <a:gd name="T44" fmla="*/ 1020 w 3080"/>
                  <a:gd name="T45" fmla="*/ 549 h 961"/>
                  <a:gd name="T46" fmla="*/ 1027 w 3080"/>
                  <a:gd name="T47" fmla="*/ 583 h 961"/>
                  <a:gd name="T48" fmla="*/ 1036 w 3080"/>
                  <a:gd name="T49" fmla="*/ 601 h 961"/>
                  <a:gd name="T50" fmla="*/ 1049 w 3080"/>
                  <a:gd name="T51" fmla="*/ 621 h 961"/>
                  <a:gd name="T52" fmla="*/ 1071 w 3080"/>
                  <a:gd name="T53" fmla="*/ 672 h 961"/>
                  <a:gd name="T54" fmla="*/ 1120 w 3080"/>
                  <a:gd name="T55" fmla="*/ 681 h 961"/>
                  <a:gd name="T56" fmla="*/ 1189 w 3080"/>
                  <a:gd name="T57" fmla="*/ 687 h 961"/>
                  <a:gd name="T58" fmla="*/ 1220 w 3080"/>
                  <a:gd name="T59" fmla="*/ 696 h 961"/>
                  <a:gd name="T60" fmla="*/ 1302 w 3080"/>
                  <a:gd name="T61" fmla="*/ 703 h 961"/>
                  <a:gd name="T62" fmla="*/ 1330 w 3080"/>
                  <a:gd name="T63" fmla="*/ 721 h 961"/>
                  <a:gd name="T64" fmla="*/ 1344 w 3080"/>
                  <a:gd name="T65" fmla="*/ 747 h 961"/>
                  <a:gd name="T66" fmla="*/ 1587 w 3080"/>
                  <a:gd name="T67" fmla="*/ 774 h 961"/>
                  <a:gd name="T68" fmla="*/ 1614 w 3080"/>
                  <a:gd name="T69" fmla="*/ 798 h 961"/>
                  <a:gd name="T70" fmla="*/ 1638 w 3080"/>
                  <a:gd name="T71" fmla="*/ 830 h 961"/>
                  <a:gd name="T72" fmla="*/ 1911 w 3080"/>
                  <a:gd name="T73" fmla="*/ 852 h 961"/>
                  <a:gd name="T74" fmla="*/ 1984 w 3080"/>
                  <a:gd name="T75" fmla="*/ 870 h 961"/>
                  <a:gd name="T76" fmla="*/ 2205 w 3080"/>
                  <a:gd name="T77" fmla="*/ 878 h 961"/>
                  <a:gd name="T78" fmla="*/ 2783 w 3080"/>
                  <a:gd name="T79" fmla="*/ 910 h 961"/>
                  <a:gd name="T80" fmla="*/ 3080 w 3080"/>
                  <a:gd name="T81" fmla="*/ 96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0" h="961">
                    <a:moveTo>
                      <a:pt x="0" y="0"/>
                    </a:moveTo>
                    <a:lnTo>
                      <a:pt x="24" y="0"/>
                    </a:lnTo>
                    <a:lnTo>
                      <a:pt x="24" y="7"/>
                    </a:lnTo>
                    <a:lnTo>
                      <a:pt x="53" y="7"/>
                    </a:lnTo>
                    <a:lnTo>
                      <a:pt x="53" y="29"/>
                    </a:lnTo>
                    <a:lnTo>
                      <a:pt x="137" y="29"/>
                    </a:lnTo>
                    <a:lnTo>
                      <a:pt x="137" y="49"/>
                    </a:lnTo>
                    <a:lnTo>
                      <a:pt x="223" y="49"/>
                    </a:lnTo>
                    <a:lnTo>
                      <a:pt x="223" y="83"/>
                    </a:lnTo>
                    <a:lnTo>
                      <a:pt x="338" y="83"/>
                    </a:lnTo>
                    <a:lnTo>
                      <a:pt x="338" y="96"/>
                    </a:lnTo>
                    <a:lnTo>
                      <a:pt x="420" y="96"/>
                    </a:lnTo>
                    <a:lnTo>
                      <a:pt x="420" y="114"/>
                    </a:lnTo>
                    <a:lnTo>
                      <a:pt x="440" y="114"/>
                    </a:lnTo>
                    <a:lnTo>
                      <a:pt x="440" y="154"/>
                    </a:lnTo>
                    <a:lnTo>
                      <a:pt x="485" y="154"/>
                    </a:lnTo>
                    <a:lnTo>
                      <a:pt x="485" y="176"/>
                    </a:lnTo>
                    <a:lnTo>
                      <a:pt x="536" y="176"/>
                    </a:lnTo>
                    <a:lnTo>
                      <a:pt x="536" y="183"/>
                    </a:lnTo>
                    <a:lnTo>
                      <a:pt x="575" y="183"/>
                    </a:lnTo>
                    <a:lnTo>
                      <a:pt x="575" y="203"/>
                    </a:lnTo>
                    <a:lnTo>
                      <a:pt x="624" y="203"/>
                    </a:lnTo>
                    <a:lnTo>
                      <a:pt x="624" y="227"/>
                    </a:lnTo>
                    <a:lnTo>
                      <a:pt x="699" y="227"/>
                    </a:lnTo>
                    <a:lnTo>
                      <a:pt x="699" y="263"/>
                    </a:lnTo>
                    <a:lnTo>
                      <a:pt x="722" y="263"/>
                    </a:lnTo>
                    <a:lnTo>
                      <a:pt x="722" y="323"/>
                    </a:lnTo>
                    <a:lnTo>
                      <a:pt x="739" y="323"/>
                    </a:lnTo>
                    <a:lnTo>
                      <a:pt x="739" y="401"/>
                    </a:lnTo>
                    <a:lnTo>
                      <a:pt x="757" y="401"/>
                    </a:lnTo>
                    <a:lnTo>
                      <a:pt x="757" y="441"/>
                    </a:lnTo>
                    <a:lnTo>
                      <a:pt x="784" y="441"/>
                    </a:lnTo>
                    <a:lnTo>
                      <a:pt x="784" y="456"/>
                    </a:lnTo>
                    <a:lnTo>
                      <a:pt x="815" y="456"/>
                    </a:lnTo>
                    <a:lnTo>
                      <a:pt x="815" y="472"/>
                    </a:lnTo>
                    <a:lnTo>
                      <a:pt x="874" y="472"/>
                    </a:lnTo>
                    <a:lnTo>
                      <a:pt x="874" y="487"/>
                    </a:lnTo>
                    <a:lnTo>
                      <a:pt x="905" y="487"/>
                    </a:lnTo>
                    <a:lnTo>
                      <a:pt x="905" y="498"/>
                    </a:lnTo>
                    <a:lnTo>
                      <a:pt x="939" y="498"/>
                    </a:lnTo>
                    <a:lnTo>
                      <a:pt x="939" y="514"/>
                    </a:lnTo>
                    <a:lnTo>
                      <a:pt x="954" y="514"/>
                    </a:lnTo>
                    <a:lnTo>
                      <a:pt x="954" y="532"/>
                    </a:lnTo>
                    <a:lnTo>
                      <a:pt x="1003" y="532"/>
                    </a:lnTo>
                    <a:lnTo>
                      <a:pt x="1003" y="549"/>
                    </a:lnTo>
                    <a:lnTo>
                      <a:pt x="1020" y="549"/>
                    </a:lnTo>
                    <a:lnTo>
                      <a:pt x="1020" y="583"/>
                    </a:lnTo>
                    <a:lnTo>
                      <a:pt x="1027" y="583"/>
                    </a:lnTo>
                    <a:lnTo>
                      <a:pt x="1027" y="601"/>
                    </a:lnTo>
                    <a:lnTo>
                      <a:pt x="1036" y="601"/>
                    </a:lnTo>
                    <a:lnTo>
                      <a:pt x="1036" y="621"/>
                    </a:lnTo>
                    <a:lnTo>
                      <a:pt x="1049" y="621"/>
                    </a:lnTo>
                    <a:lnTo>
                      <a:pt x="1049" y="672"/>
                    </a:lnTo>
                    <a:lnTo>
                      <a:pt x="1071" y="672"/>
                    </a:lnTo>
                    <a:lnTo>
                      <a:pt x="1071" y="681"/>
                    </a:lnTo>
                    <a:lnTo>
                      <a:pt x="1120" y="681"/>
                    </a:lnTo>
                    <a:lnTo>
                      <a:pt x="1120" y="687"/>
                    </a:lnTo>
                    <a:lnTo>
                      <a:pt x="1189" y="687"/>
                    </a:lnTo>
                    <a:lnTo>
                      <a:pt x="1189" y="696"/>
                    </a:lnTo>
                    <a:lnTo>
                      <a:pt x="1220" y="696"/>
                    </a:lnTo>
                    <a:lnTo>
                      <a:pt x="1220" y="703"/>
                    </a:lnTo>
                    <a:lnTo>
                      <a:pt x="1302" y="703"/>
                    </a:lnTo>
                    <a:lnTo>
                      <a:pt x="1302" y="721"/>
                    </a:lnTo>
                    <a:lnTo>
                      <a:pt x="1330" y="721"/>
                    </a:lnTo>
                    <a:lnTo>
                      <a:pt x="1330" y="747"/>
                    </a:lnTo>
                    <a:lnTo>
                      <a:pt x="1344" y="747"/>
                    </a:lnTo>
                    <a:lnTo>
                      <a:pt x="1344" y="774"/>
                    </a:lnTo>
                    <a:lnTo>
                      <a:pt x="1587" y="774"/>
                    </a:lnTo>
                    <a:lnTo>
                      <a:pt x="1587" y="798"/>
                    </a:lnTo>
                    <a:lnTo>
                      <a:pt x="1614" y="798"/>
                    </a:lnTo>
                    <a:lnTo>
                      <a:pt x="1614" y="830"/>
                    </a:lnTo>
                    <a:lnTo>
                      <a:pt x="1638" y="830"/>
                    </a:lnTo>
                    <a:lnTo>
                      <a:pt x="1638" y="852"/>
                    </a:lnTo>
                    <a:lnTo>
                      <a:pt x="1911" y="852"/>
                    </a:lnTo>
                    <a:lnTo>
                      <a:pt x="1911" y="870"/>
                    </a:lnTo>
                    <a:lnTo>
                      <a:pt x="1984" y="870"/>
                    </a:lnTo>
                    <a:lnTo>
                      <a:pt x="1984" y="878"/>
                    </a:lnTo>
                    <a:lnTo>
                      <a:pt x="2205" y="878"/>
                    </a:lnTo>
                    <a:lnTo>
                      <a:pt x="2205" y="910"/>
                    </a:lnTo>
                    <a:lnTo>
                      <a:pt x="2783" y="910"/>
                    </a:lnTo>
                    <a:lnTo>
                      <a:pt x="2783" y="961"/>
                    </a:lnTo>
                    <a:lnTo>
                      <a:pt x="3080" y="961"/>
                    </a:lnTo>
                  </a:path>
                </a:pathLst>
              </a:custGeom>
              <a:noFill/>
              <a:ln w="19050" cap="flat">
                <a:solidFill>
                  <a:srgbClr val="00386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sp>
          <p:nvSpPr>
            <p:cNvPr id="1583" name="Line 196">
              <a:extLst>
                <a:ext uri="{FF2B5EF4-FFF2-40B4-BE49-F238E27FC236}">
                  <a16:creationId xmlns:a16="http://schemas.microsoft.com/office/drawing/2014/main" id="{E6D53FDE-BCA8-1ECA-6BDF-63B21D58132F}"/>
                </a:ext>
              </a:extLst>
            </p:cNvPr>
            <p:cNvSpPr>
              <a:spLocks noChangeShapeType="1"/>
            </p:cNvSpPr>
            <p:nvPr/>
          </p:nvSpPr>
          <p:spPr bwMode="auto">
            <a:xfrm flipH="1">
              <a:off x="5438157" y="2327042"/>
              <a:ext cx="50170"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4" name="Line 197">
              <a:extLst>
                <a:ext uri="{FF2B5EF4-FFF2-40B4-BE49-F238E27FC236}">
                  <a16:creationId xmlns:a16="http://schemas.microsoft.com/office/drawing/2014/main" id="{E32C04D7-2F1A-B34D-0ED2-443B89CD273F}"/>
                </a:ext>
              </a:extLst>
            </p:cNvPr>
            <p:cNvSpPr>
              <a:spLocks noChangeShapeType="1"/>
            </p:cNvSpPr>
            <p:nvPr/>
          </p:nvSpPr>
          <p:spPr bwMode="auto">
            <a:xfrm>
              <a:off x="5088838" y="2213924"/>
              <a:ext cx="0" cy="6432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cxnSp>
        <p:nvCxnSpPr>
          <p:cNvPr id="1670" name="Straight Arrow Connector 1669">
            <a:extLst>
              <a:ext uri="{FF2B5EF4-FFF2-40B4-BE49-F238E27FC236}">
                <a16:creationId xmlns:a16="http://schemas.microsoft.com/office/drawing/2014/main" id="{082EC940-8EB7-B695-3CA3-8FD261DD3033}"/>
              </a:ext>
            </a:extLst>
          </p:cNvPr>
          <p:cNvCxnSpPr>
            <a:cxnSpLocks/>
          </p:cNvCxnSpPr>
          <p:nvPr/>
        </p:nvCxnSpPr>
        <p:spPr>
          <a:xfrm>
            <a:off x="2296756" y="1669188"/>
            <a:ext cx="9665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1" name="TextBox 1670">
            <a:extLst>
              <a:ext uri="{FF2B5EF4-FFF2-40B4-BE49-F238E27FC236}">
                <a16:creationId xmlns:a16="http://schemas.microsoft.com/office/drawing/2014/main" id="{B091C506-433A-FD63-3C4E-8C196F181F93}"/>
              </a:ext>
            </a:extLst>
          </p:cNvPr>
          <p:cNvSpPr txBox="1"/>
          <p:nvPr/>
        </p:nvSpPr>
        <p:spPr>
          <a:xfrm>
            <a:off x="177287" y="776384"/>
            <a:ext cx="3030723" cy="2862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1200" cap="none" spc="0" normalizeH="0" baseline="0" noProof="0" err="1">
                <a:ln>
                  <a:noFill/>
                </a:ln>
                <a:solidFill>
                  <a:srgbClr val="000000"/>
                </a:solidFill>
                <a:effectLst/>
                <a:uLnTx/>
                <a:uFillTx/>
                <a:latin typeface="Calibri" panose="020F0502020204030204"/>
                <a:ea typeface="+mn-ea"/>
                <a:cs typeface="Arial" panose="020B0604020202020204" pitchFamily="34" charset="0"/>
              </a:rPr>
              <a:t>pMMR</a:t>
            </a:r>
            <a:r>
              <a:rPr kumimoji="0" lang="en-GB" sz="14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 endometrial cancer</a:t>
            </a:r>
          </a:p>
        </p:txBody>
      </p:sp>
      <p:sp>
        <p:nvSpPr>
          <p:cNvPr id="1681" name="TextBox 1680">
            <a:extLst>
              <a:ext uri="{FF2B5EF4-FFF2-40B4-BE49-F238E27FC236}">
                <a16:creationId xmlns:a16="http://schemas.microsoft.com/office/drawing/2014/main" id="{ED0A4BDF-D58C-2233-B572-8AD3E6472316}"/>
              </a:ext>
            </a:extLst>
          </p:cNvPr>
          <p:cNvSpPr txBox="1"/>
          <p:nvPr/>
        </p:nvSpPr>
        <p:spPr>
          <a:xfrm>
            <a:off x="266409" y="2036299"/>
            <a:ext cx="3366722" cy="415498"/>
          </a:xfrm>
          <a:prstGeom prst="rect">
            <a:avLst/>
          </a:prstGeom>
          <a:noFill/>
        </p:spPr>
        <p:txBody>
          <a:bodyPr wrap="square">
            <a:spAutoFit/>
          </a:bodyPr>
          <a:lstStyle>
            <a:defPPr>
              <a:defRPr lang="en-US"/>
            </a:defPPr>
            <a:lvl1pPr algn="ctr">
              <a:defRPr kumimoji="0" sz="1400" b="1" i="0" u="none" strike="noStrike" cap="none" spc="0" normalizeH="0" baseline="0">
                <a:ln>
                  <a:noFill/>
                </a:ln>
                <a:solidFill>
                  <a:prstClr val="black"/>
                </a:solidFill>
                <a:effectLst/>
                <a:uLnTx/>
                <a:uFillTx/>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Biologically heterogeneous population – diverse genomic drivers and variable immune priming</a:t>
            </a:r>
            <a:r>
              <a:rPr kumimoji="0" lang="en-GB" sz="1050" b="0" i="0" u="none" strike="noStrike" kern="1200" cap="none" spc="0" normalizeH="0" baseline="30000" noProof="0">
                <a:ln>
                  <a:noFill/>
                </a:ln>
                <a:solidFill>
                  <a:prstClr val="black"/>
                </a:solidFill>
                <a:effectLst/>
                <a:uLnTx/>
                <a:uFillTx/>
                <a:latin typeface="Calibri" panose="020F0502020204030204"/>
                <a:ea typeface="+mn-ea"/>
                <a:cs typeface="Arial" panose="020B0604020202020204" pitchFamily="34" charset="0"/>
              </a:rPr>
              <a:t>2-4</a:t>
            </a:r>
          </a:p>
        </p:txBody>
      </p:sp>
      <p:sp>
        <p:nvSpPr>
          <p:cNvPr id="1682" name="TextBox 1681">
            <a:extLst>
              <a:ext uri="{FF2B5EF4-FFF2-40B4-BE49-F238E27FC236}">
                <a16:creationId xmlns:a16="http://schemas.microsoft.com/office/drawing/2014/main" id="{D152B540-8148-CFA0-0F70-E6DCA0CF409C}"/>
              </a:ext>
            </a:extLst>
          </p:cNvPr>
          <p:cNvSpPr txBox="1"/>
          <p:nvPr/>
        </p:nvSpPr>
        <p:spPr>
          <a:xfrm>
            <a:off x="6800671" y="726714"/>
            <a:ext cx="3195684"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MAINTENANCE: d</a:t>
            </a:r>
            <a:r>
              <a:rPr kumimoji="0" lang="en-GB" sz="1400" b="1"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urvalumab</a:t>
            </a:r>
            <a:r>
              <a:rPr kumimoji="0" lang="en-GB" sz="14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 olaparib </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grpSp>
        <p:nvGrpSpPr>
          <p:cNvPr id="1683" name="Group 1682">
            <a:extLst>
              <a:ext uri="{FF2B5EF4-FFF2-40B4-BE49-F238E27FC236}">
                <a16:creationId xmlns:a16="http://schemas.microsoft.com/office/drawing/2014/main" id="{AF106FE4-26CF-478C-45CB-4F454D42AC17}"/>
              </a:ext>
            </a:extLst>
          </p:cNvPr>
          <p:cNvGrpSpPr/>
          <p:nvPr/>
        </p:nvGrpSpPr>
        <p:grpSpPr>
          <a:xfrm rot="5735711">
            <a:off x="2774595" y="1711481"/>
            <a:ext cx="122041" cy="211474"/>
            <a:chOff x="3493052" y="3006448"/>
            <a:chExt cx="170522" cy="295921"/>
          </a:xfrm>
        </p:grpSpPr>
        <p:grpSp>
          <p:nvGrpSpPr>
            <p:cNvPr id="1684" name="Group 1683">
              <a:extLst>
                <a:ext uri="{FF2B5EF4-FFF2-40B4-BE49-F238E27FC236}">
                  <a16:creationId xmlns:a16="http://schemas.microsoft.com/office/drawing/2014/main" id="{35B629B2-1796-06F3-154F-65DB747D1FDD}"/>
                </a:ext>
              </a:extLst>
            </p:cNvPr>
            <p:cNvGrpSpPr/>
            <p:nvPr/>
          </p:nvGrpSpPr>
          <p:grpSpPr>
            <a:xfrm rot="981756">
              <a:off x="3510260" y="3006448"/>
              <a:ext cx="63268" cy="76600"/>
              <a:chOff x="3701140" y="952436"/>
              <a:chExt cx="63268" cy="76600"/>
            </a:xfrm>
          </p:grpSpPr>
          <p:cxnSp>
            <p:nvCxnSpPr>
              <p:cNvPr id="1693" name="Straight Connector 1692">
                <a:extLst>
                  <a:ext uri="{FF2B5EF4-FFF2-40B4-BE49-F238E27FC236}">
                    <a16:creationId xmlns:a16="http://schemas.microsoft.com/office/drawing/2014/main" id="{BDBF7B4F-5A9C-CAC2-A8B5-0B44D8D2039C}"/>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4" name="Straight Connector 1693">
                <a:extLst>
                  <a:ext uri="{FF2B5EF4-FFF2-40B4-BE49-F238E27FC236}">
                    <a16:creationId xmlns:a16="http://schemas.microsoft.com/office/drawing/2014/main" id="{6E40A7CC-FC75-BB79-40D0-C4CF88623682}"/>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5" name="Straight Connector 1694">
                <a:extLst>
                  <a:ext uri="{FF2B5EF4-FFF2-40B4-BE49-F238E27FC236}">
                    <a16:creationId xmlns:a16="http://schemas.microsoft.com/office/drawing/2014/main" id="{4244EC99-8E26-3C3C-B9DB-D97606550EF5}"/>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685" name="Group 1684">
              <a:extLst>
                <a:ext uri="{FF2B5EF4-FFF2-40B4-BE49-F238E27FC236}">
                  <a16:creationId xmlns:a16="http://schemas.microsoft.com/office/drawing/2014/main" id="{FD66090C-451D-9799-325C-E95E89C2BC36}"/>
                </a:ext>
              </a:extLst>
            </p:cNvPr>
            <p:cNvGrpSpPr/>
            <p:nvPr/>
          </p:nvGrpSpPr>
          <p:grpSpPr>
            <a:xfrm rot="19180030">
              <a:off x="3600306" y="3133793"/>
              <a:ext cx="63268" cy="76600"/>
              <a:chOff x="3701140" y="952436"/>
              <a:chExt cx="63268" cy="76600"/>
            </a:xfrm>
          </p:grpSpPr>
          <p:cxnSp>
            <p:nvCxnSpPr>
              <p:cNvPr id="1690" name="Straight Connector 1689">
                <a:extLst>
                  <a:ext uri="{FF2B5EF4-FFF2-40B4-BE49-F238E27FC236}">
                    <a16:creationId xmlns:a16="http://schemas.microsoft.com/office/drawing/2014/main" id="{9F9EFD4E-03D2-5C33-B356-BAF6EEA72C1B}"/>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1" name="Straight Connector 1690">
                <a:extLst>
                  <a:ext uri="{FF2B5EF4-FFF2-40B4-BE49-F238E27FC236}">
                    <a16:creationId xmlns:a16="http://schemas.microsoft.com/office/drawing/2014/main" id="{694D0913-8CB6-D000-F3A6-54A1F564A74D}"/>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2" name="Straight Connector 1691">
                <a:extLst>
                  <a:ext uri="{FF2B5EF4-FFF2-40B4-BE49-F238E27FC236}">
                    <a16:creationId xmlns:a16="http://schemas.microsoft.com/office/drawing/2014/main" id="{49A29442-45CC-D770-0990-19BD1F3A5BCD}"/>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686" name="Group 1685">
              <a:extLst>
                <a:ext uri="{FF2B5EF4-FFF2-40B4-BE49-F238E27FC236}">
                  <a16:creationId xmlns:a16="http://schemas.microsoft.com/office/drawing/2014/main" id="{404E6C01-2AF7-2A4A-E49C-05B165A58F49}"/>
                </a:ext>
              </a:extLst>
            </p:cNvPr>
            <p:cNvGrpSpPr/>
            <p:nvPr/>
          </p:nvGrpSpPr>
          <p:grpSpPr>
            <a:xfrm rot="16200000">
              <a:off x="3499718" y="3232435"/>
              <a:ext cx="63268" cy="76600"/>
              <a:chOff x="3701140" y="952436"/>
              <a:chExt cx="63268" cy="76600"/>
            </a:xfrm>
          </p:grpSpPr>
          <p:cxnSp>
            <p:nvCxnSpPr>
              <p:cNvPr id="1687" name="Straight Connector 1686">
                <a:extLst>
                  <a:ext uri="{FF2B5EF4-FFF2-40B4-BE49-F238E27FC236}">
                    <a16:creationId xmlns:a16="http://schemas.microsoft.com/office/drawing/2014/main" id="{70879FBD-AFF0-28C2-2D38-9A2ACC3844DB}"/>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88" name="Straight Connector 1687">
                <a:extLst>
                  <a:ext uri="{FF2B5EF4-FFF2-40B4-BE49-F238E27FC236}">
                    <a16:creationId xmlns:a16="http://schemas.microsoft.com/office/drawing/2014/main" id="{C7A6A406-9A3A-C883-7A1D-74CF92895230}"/>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89" name="Straight Connector 1688">
                <a:extLst>
                  <a:ext uri="{FF2B5EF4-FFF2-40B4-BE49-F238E27FC236}">
                    <a16:creationId xmlns:a16="http://schemas.microsoft.com/office/drawing/2014/main" id="{6B32174C-2769-980B-3E1A-F02D223C16C8}"/>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696" name="TextBox 1695">
            <a:extLst>
              <a:ext uri="{FF2B5EF4-FFF2-40B4-BE49-F238E27FC236}">
                <a16:creationId xmlns:a16="http://schemas.microsoft.com/office/drawing/2014/main" id="{670C95F1-19CE-EE2C-81F4-B8DDD897E820}"/>
              </a:ext>
            </a:extLst>
          </p:cNvPr>
          <p:cNvSpPr txBox="1"/>
          <p:nvPr/>
        </p:nvSpPr>
        <p:spPr>
          <a:xfrm>
            <a:off x="4173318" y="1389780"/>
            <a:ext cx="1658818" cy="738664"/>
          </a:xfrm>
          <a:prstGeom prst="rect">
            <a:avLst/>
          </a:prstGeom>
          <a:noFill/>
        </p:spPr>
        <p:txBody>
          <a:bodyPr wrap="square">
            <a:sp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CP + durvalumab drives direct </a:t>
            </a:r>
            <a:r>
              <a:rPr kumimoji="0" lang="en-US" sz="1050" b="0" i="0" u="none" strike="noStrike" kern="1200" cap="none" spc="0" normalizeH="0" baseline="0" noProof="0" err="1">
                <a:ln>
                  <a:noFill/>
                </a:ln>
                <a:solidFill>
                  <a:srgbClr val="000000"/>
                </a:solidFill>
                <a:effectLst/>
                <a:uLnTx/>
                <a:uFillTx/>
                <a:latin typeface="Calibri" panose="020F0502020204030204"/>
                <a:ea typeface="+mn-ea"/>
                <a:cs typeface="Arial" panose="020B0604020202020204" pitchFamily="34" charset="0"/>
              </a:rPr>
              <a:t>tumour</a:t>
            </a:r>
            <a:r>
              <a:rPr kumimoji="0" lang="en-US" sz="105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 killing, which may promote immune priming</a:t>
            </a:r>
            <a:r>
              <a:rPr kumimoji="0" lang="en-US" sz="1050" b="0" i="0" u="none" strike="noStrike" kern="1200" cap="none" spc="0" normalizeH="0" baseline="30000" noProof="0">
                <a:ln>
                  <a:noFill/>
                </a:ln>
                <a:solidFill>
                  <a:srgbClr val="000000"/>
                </a:solidFill>
                <a:effectLst/>
                <a:uLnTx/>
                <a:uFillTx/>
                <a:latin typeface="Calibri" panose="020F0502020204030204"/>
                <a:ea typeface="+mn-ea"/>
                <a:cs typeface="Arial" panose="020B0604020202020204" pitchFamily="34" charset="0"/>
              </a:rPr>
              <a:t>3-8</a:t>
            </a:r>
          </a:p>
        </p:txBody>
      </p:sp>
      <p:sp>
        <p:nvSpPr>
          <p:cNvPr id="1697" name="TextBox 1696">
            <a:extLst>
              <a:ext uri="{FF2B5EF4-FFF2-40B4-BE49-F238E27FC236}">
                <a16:creationId xmlns:a16="http://schemas.microsoft.com/office/drawing/2014/main" id="{3C819FE0-98A2-A659-10E8-2B84B3E3FD0E}"/>
              </a:ext>
            </a:extLst>
          </p:cNvPr>
          <p:cNvSpPr txBox="1"/>
          <p:nvPr/>
        </p:nvSpPr>
        <p:spPr>
          <a:xfrm>
            <a:off x="3364653" y="758073"/>
            <a:ext cx="2431634"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INDUCTION: CP + durvalumab </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grpSp>
        <p:nvGrpSpPr>
          <p:cNvPr id="1778" name="Group 1777">
            <a:extLst>
              <a:ext uri="{FF2B5EF4-FFF2-40B4-BE49-F238E27FC236}">
                <a16:creationId xmlns:a16="http://schemas.microsoft.com/office/drawing/2014/main" id="{6618788D-8A92-E30D-9409-D4E33F817983}"/>
              </a:ext>
            </a:extLst>
          </p:cNvPr>
          <p:cNvGrpSpPr/>
          <p:nvPr/>
        </p:nvGrpSpPr>
        <p:grpSpPr>
          <a:xfrm rot="5092282">
            <a:off x="2540526" y="1732205"/>
            <a:ext cx="84093" cy="137949"/>
            <a:chOff x="3753021" y="2041803"/>
            <a:chExt cx="184464" cy="300725"/>
          </a:xfrm>
          <a:solidFill>
            <a:schemeClr val="accent6"/>
          </a:solidFill>
        </p:grpSpPr>
        <p:sp>
          <p:nvSpPr>
            <p:cNvPr id="1779" name="Star: 7 Points 2143">
              <a:extLst>
                <a:ext uri="{FF2B5EF4-FFF2-40B4-BE49-F238E27FC236}">
                  <a16:creationId xmlns:a16="http://schemas.microsoft.com/office/drawing/2014/main" id="{8D81680B-51F3-627B-B2EC-A9221E46DD3F}"/>
                </a:ext>
              </a:extLst>
            </p:cNvPr>
            <p:cNvSpPr/>
            <p:nvPr/>
          </p:nvSpPr>
          <p:spPr>
            <a:xfrm>
              <a:off x="3790793" y="2041803"/>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0" name="Star: 7 Points 2144">
              <a:extLst>
                <a:ext uri="{FF2B5EF4-FFF2-40B4-BE49-F238E27FC236}">
                  <a16:creationId xmlns:a16="http://schemas.microsoft.com/office/drawing/2014/main" id="{BB045260-81B8-DFE5-49CE-F6E493C7C34D}"/>
                </a:ext>
              </a:extLst>
            </p:cNvPr>
            <p:cNvSpPr/>
            <p:nvPr/>
          </p:nvSpPr>
          <p:spPr>
            <a:xfrm>
              <a:off x="3838813" y="2147129"/>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 name="Star: 7 Points 2145">
              <a:extLst>
                <a:ext uri="{FF2B5EF4-FFF2-40B4-BE49-F238E27FC236}">
                  <a16:creationId xmlns:a16="http://schemas.microsoft.com/office/drawing/2014/main" id="{07676105-7216-5355-512A-F633B1159DFF}"/>
                </a:ext>
              </a:extLst>
            </p:cNvPr>
            <p:cNvSpPr/>
            <p:nvPr/>
          </p:nvSpPr>
          <p:spPr>
            <a:xfrm>
              <a:off x="3753021" y="2270528"/>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 name="Star: 7 Points 2147">
              <a:extLst>
                <a:ext uri="{FF2B5EF4-FFF2-40B4-BE49-F238E27FC236}">
                  <a16:creationId xmlns:a16="http://schemas.microsoft.com/office/drawing/2014/main" id="{0AE96AE6-0AA5-4583-00AA-4292C002577F}"/>
                </a:ext>
              </a:extLst>
            </p:cNvPr>
            <p:cNvSpPr/>
            <p:nvPr/>
          </p:nvSpPr>
          <p:spPr>
            <a:xfrm>
              <a:off x="3865485" y="2251416"/>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C1FCCC1-0625-0519-624C-4873C40B1ABD}"/>
              </a:ext>
            </a:extLst>
          </p:cNvPr>
          <p:cNvGrpSpPr/>
          <p:nvPr/>
        </p:nvGrpSpPr>
        <p:grpSpPr>
          <a:xfrm>
            <a:off x="4669603" y="2799716"/>
            <a:ext cx="7477153" cy="1866781"/>
            <a:chOff x="4669603" y="2767264"/>
            <a:chExt cx="7477153" cy="1866781"/>
          </a:xfrm>
        </p:grpSpPr>
        <p:sp>
          <p:nvSpPr>
            <p:cNvPr id="1042" name="TextBox 1041">
              <a:extLst>
                <a:ext uri="{FF2B5EF4-FFF2-40B4-BE49-F238E27FC236}">
                  <a16:creationId xmlns:a16="http://schemas.microsoft.com/office/drawing/2014/main" id="{A023D781-213A-D97B-B2EC-C910AF243817}"/>
                </a:ext>
              </a:extLst>
            </p:cNvPr>
            <p:cNvSpPr txBox="1"/>
            <p:nvPr/>
          </p:nvSpPr>
          <p:spPr>
            <a:xfrm>
              <a:off x="11089617" y="4466800"/>
              <a:ext cx="1057139" cy="15388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marR="0" lvl="0">
                <a:lnSpc>
                  <a:spcPct val="100000"/>
                </a:lnSpc>
                <a:spcBef>
                  <a:spcPts val="0"/>
                </a:spcBef>
                <a:spcAft>
                  <a:spcPts val="0"/>
                </a:spcAft>
                <a:buClr>
                  <a:srgbClr val="000000"/>
                </a:buClr>
                <a:buFont typeface="Arial"/>
                <a:defRPr sz="1000" b="1" i="0" u="none" strike="noStrike" cap="none">
                  <a:ln/>
                  <a:solidFill>
                    <a:schemeClr val="bg2"/>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830051"/>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CP+D+O </a:t>
              </a:r>
            </a:p>
          </p:txBody>
        </p:sp>
        <p:grpSp>
          <p:nvGrpSpPr>
            <p:cNvPr id="1452" name="Group 1451">
              <a:extLst>
                <a:ext uri="{FF2B5EF4-FFF2-40B4-BE49-F238E27FC236}">
                  <a16:creationId xmlns:a16="http://schemas.microsoft.com/office/drawing/2014/main" id="{307688E6-1BF1-7ED3-5503-E3138E1E3B40}"/>
                </a:ext>
              </a:extLst>
            </p:cNvPr>
            <p:cNvGrpSpPr/>
            <p:nvPr/>
          </p:nvGrpSpPr>
          <p:grpSpPr>
            <a:xfrm>
              <a:off x="4669603" y="2767264"/>
              <a:ext cx="6265436" cy="1866781"/>
              <a:chOff x="4669603" y="2095160"/>
              <a:chExt cx="6265436" cy="1927777"/>
            </a:xfrm>
          </p:grpSpPr>
          <p:grpSp>
            <p:nvGrpSpPr>
              <p:cNvPr id="1453" name="Group 1452">
                <a:extLst>
                  <a:ext uri="{FF2B5EF4-FFF2-40B4-BE49-F238E27FC236}">
                    <a16:creationId xmlns:a16="http://schemas.microsoft.com/office/drawing/2014/main" id="{A0A1BC49-3302-5499-F431-90CED23CC843}"/>
                  </a:ext>
                </a:extLst>
              </p:cNvPr>
              <p:cNvGrpSpPr/>
              <p:nvPr/>
            </p:nvGrpSpPr>
            <p:grpSpPr>
              <a:xfrm>
                <a:off x="4669603" y="2095160"/>
                <a:ext cx="6265436" cy="1927777"/>
                <a:chOff x="4669603" y="2095160"/>
                <a:chExt cx="6265436" cy="1927777"/>
              </a:xfrm>
            </p:grpSpPr>
            <p:sp>
              <p:nvSpPr>
                <p:cNvPr id="1455" name="Freeform 5">
                  <a:extLst>
                    <a:ext uri="{FF2B5EF4-FFF2-40B4-BE49-F238E27FC236}">
                      <a16:creationId xmlns:a16="http://schemas.microsoft.com/office/drawing/2014/main" id="{911F0974-0521-50C7-8F1B-4354C18AB73C}"/>
                    </a:ext>
                  </a:extLst>
                </p:cNvPr>
                <p:cNvSpPr>
                  <a:spLocks/>
                </p:cNvSpPr>
                <p:nvPr/>
              </p:nvSpPr>
              <p:spPr bwMode="auto">
                <a:xfrm>
                  <a:off x="4669603" y="2095160"/>
                  <a:ext cx="6237567" cy="1898736"/>
                </a:xfrm>
                <a:custGeom>
                  <a:avLst/>
                  <a:gdLst>
                    <a:gd name="T0" fmla="*/ 20 w 3357"/>
                    <a:gd name="T1" fmla="*/ 0 h 860"/>
                    <a:gd name="T2" fmla="*/ 42 w 3357"/>
                    <a:gd name="T3" fmla="*/ 13 h 860"/>
                    <a:gd name="T4" fmla="*/ 88 w 3357"/>
                    <a:gd name="T5" fmla="*/ 22 h 860"/>
                    <a:gd name="T6" fmla="*/ 197 w 3357"/>
                    <a:gd name="T7" fmla="*/ 33 h 860"/>
                    <a:gd name="T8" fmla="*/ 219 w 3357"/>
                    <a:gd name="T9" fmla="*/ 49 h 860"/>
                    <a:gd name="T10" fmla="*/ 232 w 3357"/>
                    <a:gd name="T11" fmla="*/ 88 h 860"/>
                    <a:gd name="T12" fmla="*/ 250 w 3357"/>
                    <a:gd name="T13" fmla="*/ 113 h 860"/>
                    <a:gd name="T14" fmla="*/ 356 w 3357"/>
                    <a:gd name="T15" fmla="*/ 137 h 860"/>
                    <a:gd name="T16" fmla="*/ 402 w 3357"/>
                    <a:gd name="T17" fmla="*/ 144 h 860"/>
                    <a:gd name="T18" fmla="*/ 427 w 3357"/>
                    <a:gd name="T19" fmla="*/ 159 h 860"/>
                    <a:gd name="T20" fmla="*/ 449 w 3357"/>
                    <a:gd name="T21" fmla="*/ 188 h 860"/>
                    <a:gd name="T22" fmla="*/ 511 w 3357"/>
                    <a:gd name="T23" fmla="*/ 195 h 860"/>
                    <a:gd name="T24" fmla="*/ 566 w 3357"/>
                    <a:gd name="T25" fmla="*/ 202 h 860"/>
                    <a:gd name="T26" fmla="*/ 663 w 3357"/>
                    <a:gd name="T27" fmla="*/ 215 h 860"/>
                    <a:gd name="T28" fmla="*/ 712 w 3357"/>
                    <a:gd name="T29" fmla="*/ 233 h 860"/>
                    <a:gd name="T30" fmla="*/ 732 w 3357"/>
                    <a:gd name="T31" fmla="*/ 257 h 860"/>
                    <a:gd name="T32" fmla="*/ 756 w 3357"/>
                    <a:gd name="T33" fmla="*/ 321 h 860"/>
                    <a:gd name="T34" fmla="*/ 791 w 3357"/>
                    <a:gd name="T35" fmla="*/ 332 h 860"/>
                    <a:gd name="T36" fmla="*/ 829 w 3357"/>
                    <a:gd name="T37" fmla="*/ 341 h 860"/>
                    <a:gd name="T38" fmla="*/ 897 w 3357"/>
                    <a:gd name="T39" fmla="*/ 348 h 860"/>
                    <a:gd name="T40" fmla="*/ 979 w 3357"/>
                    <a:gd name="T41" fmla="*/ 361 h 860"/>
                    <a:gd name="T42" fmla="*/ 1008 w 3357"/>
                    <a:gd name="T43" fmla="*/ 368 h 860"/>
                    <a:gd name="T44" fmla="*/ 1028 w 3357"/>
                    <a:gd name="T45" fmla="*/ 386 h 860"/>
                    <a:gd name="T46" fmla="*/ 1048 w 3357"/>
                    <a:gd name="T47" fmla="*/ 441 h 860"/>
                    <a:gd name="T48" fmla="*/ 1079 w 3357"/>
                    <a:gd name="T49" fmla="*/ 479 h 860"/>
                    <a:gd name="T50" fmla="*/ 1107 w 3357"/>
                    <a:gd name="T51" fmla="*/ 499 h 860"/>
                    <a:gd name="T52" fmla="*/ 1251 w 3357"/>
                    <a:gd name="T53" fmla="*/ 503 h 860"/>
                    <a:gd name="T54" fmla="*/ 1300 w 3357"/>
                    <a:gd name="T55" fmla="*/ 512 h 860"/>
                    <a:gd name="T56" fmla="*/ 1333 w 3357"/>
                    <a:gd name="T57" fmla="*/ 567 h 860"/>
                    <a:gd name="T58" fmla="*/ 1357 w 3357"/>
                    <a:gd name="T59" fmla="*/ 601 h 860"/>
                    <a:gd name="T60" fmla="*/ 1372 w 3357"/>
                    <a:gd name="T61" fmla="*/ 609 h 860"/>
                    <a:gd name="T62" fmla="*/ 1589 w 3357"/>
                    <a:gd name="T63" fmla="*/ 618 h 860"/>
                    <a:gd name="T64" fmla="*/ 1600 w 3357"/>
                    <a:gd name="T65" fmla="*/ 647 h 860"/>
                    <a:gd name="T66" fmla="*/ 1616 w 3357"/>
                    <a:gd name="T67" fmla="*/ 680 h 860"/>
                    <a:gd name="T68" fmla="*/ 1629 w 3357"/>
                    <a:gd name="T69" fmla="*/ 689 h 860"/>
                    <a:gd name="T70" fmla="*/ 1905 w 3357"/>
                    <a:gd name="T71" fmla="*/ 703 h 860"/>
                    <a:gd name="T72" fmla="*/ 2071 w 3357"/>
                    <a:gd name="T73" fmla="*/ 745 h 860"/>
                    <a:gd name="T74" fmla="*/ 2153 w 3357"/>
                    <a:gd name="T75" fmla="*/ 760 h 860"/>
                    <a:gd name="T76" fmla="*/ 2197 w 3357"/>
                    <a:gd name="T77" fmla="*/ 776 h 860"/>
                    <a:gd name="T78" fmla="*/ 2203 w 3357"/>
                    <a:gd name="T79" fmla="*/ 811 h 860"/>
                    <a:gd name="T80" fmla="*/ 2477 w 3357"/>
                    <a:gd name="T81" fmla="*/ 831 h 860"/>
                    <a:gd name="T82" fmla="*/ 3357 w 3357"/>
                    <a:gd name="T8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7" h="860">
                      <a:moveTo>
                        <a:pt x="0" y="0"/>
                      </a:moveTo>
                      <a:lnTo>
                        <a:pt x="20" y="0"/>
                      </a:lnTo>
                      <a:lnTo>
                        <a:pt x="20" y="13"/>
                      </a:lnTo>
                      <a:lnTo>
                        <a:pt x="42" y="13"/>
                      </a:lnTo>
                      <a:lnTo>
                        <a:pt x="42" y="22"/>
                      </a:lnTo>
                      <a:lnTo>
                        <a:pt x="88" y="22"/>
                      </a:lnTo>
                      <a:lnTo>
                        <a:pt x="88" y="33"/>
                      </a:lnTo>
                      <a:lnTo>
                        <a:pt x="197" y="33"/>
                      </a:lnTo>
                      <a:lnTo>
                        <a:pt x="197" y="49"/>
                      </a:lnTo>
                      <a:lnTo>
                        <a:pt x="219" y="49"/>
                      </a:lnTo>
                      <a:lnTo>
                        <a:pt x="219" y="88"/>
                      </a:lnTo>
                      <a:lnTo>
                        <a:pt x="232" y="88"/>
                      </a:lnTo>
                      <a:lnTo>
                        <a:pt x="232" y="113"/>
                      </a:lnTo>
                      <a:lnTo>
                        <a:pt x="250" y="113"/>
                      </a:lnTo>
                      <a:lnTo>
                        <a:pt x="250" y="137"/>
                      </a:lnTo>
                      <a:lnTo>
                        <a:pt x="356" y="137"/>
                      </a:lnTo>
                      <a:lnTo>
                        <a:pt x="356" y="144"/>
                      </a:lnTo>
                      <a:lnTo>
                        <a:pt x="402" y="144"/>
                      </a:lnTo>
                      <a:lnTo>
                        <a:pt x="402" y="159"/>
                      </a:lnTo>
                      <a:lnTo>
                        <a:pt x="427" y="159"/>
                      </a:lnTo>
                      <a:lnTo>
                        <a:pt x="427" y="188"/>
                      </a:lnTo>
                      <a:lnTo>
                        <a:pt x="449" y="188"/>
                      </a:lnTo>
                      <a:lnTo>
                        <a:pt x="449" y="195"/>
                      </a:lnTo>
                      <a:lnTo>
                        <a:pt x="511" y="195"/>
                      </a:lnTo>
                      <a:lnTo>
                        <a:pt x="511" y="202"/>
                      </a:lnTo>
                      <a:lnTo>
                        <a:pt x="566" y="202"/>
                      </a:lnTo>
                      <a:lnTo>
                        <a:pt x="566" y="215"/>
                      </a:lnTo>
                      <a:lnTo>
                        <a:pt x="663" y="215"/>
                      </a:lnTo>
                      <a:lnTo>
                        <a:pt x="663" y="233"/>
                      </a:lnTo>
                      <a:lnTo>
                        <a:pt x="712" y="233"/>
                      </a:lnTo>
                      <a:lnTo>
                        <a:pt x="712" y="257"/>
                      </a:lnTo>
                      <a:lnTo>
                        <a:pt x="732" y="257"/>
                      </a:lnTo>
                      <a:lnTo>
                        <a:pt x="732" y="321"/>
                      </a:lnTo>
                      <a:lnTo>
                        <a:pt x="756" y="321"/>
                      </a:lnTo>
                      <a:lnTo>
                        <a:pt x="756" y="332"/>
                      </a:lnTo>
                      <a:lnTo>
                        <a:pt x="791" y="332"/>
                      </a:lnTo>
                      <a:lnTo>
                        <a:pt x="791" y="341"/>
                      </a:lnTo>
                      <a:lnTo>
                        <a:pt x="829" y="341"/>
                      </a:lnTo>
                      <a:lnTo>
                        <a:pt x="829" y="348"/>
                      </a:lnTo>
                      <a:lnTo>
                        <a:pt x="897" y="348"/>
                      </a:lnTo>
                      <a:lnTo>
                        <a:pt x="897" y="361"/>
                      </a:lnTo>
                      <a:lnTo>
                        <a:pt x="979" y="361"/>
                      </a:lnTo>
                      <a:lnTo>
                        <a:pt x="979" y="368"/>
                      </a:lnTo>
                      <a:lnTo>
                        <a:pt x="1008" y="368"/>
                      </a:lnTo>
                      <a:lnTo>
                        <a:pt x="1008" y="386"/>
                      </a:lnTo>
                      <a:lnTo>
                        <a:pt x="1028" y="386"/>
                      </a:lnTo>
                      <a:lnTo>
                        <a:pt x="1028" y="441"/>
                      </a:lnTo>
                      <a:lnTo>
                        <a:pt x="1048" y="441"/>
                      </a:lnTo>
                      <a:lnTo>
                        <a:pt x="1048" y="479"/>
                      </a:lnTo>
                      <a:lnTo>
                        <a:pt x="1079" y="479"/>
                      </a:lnTo>
                      <a:lnTo>
                        <a:pt x="1079" y="499"/>
                      </a:lnTo>
                      <a:lnTo>
                        <a:pt x="1107" y="499"/>
                      </a:lnTo>
                      <a:lnTo>
                        <a:pt x="1107" y="503"/>
                      </a:lnTo>
                      <a:lnTo>
                        <a:pt x="1251" y="503"/>
                      </a:lnTo>
                      <a:lnTo>
                        <a:pt x="1251" y="512"/>
                      </a:lnTo>
                      <a:lnTo>
                        <a:pt x="1300" y="512"/>
                      </a:lnTo>
                      <a:lnTo>
                        <a:pt x="1300" y="567"/>
                      </a:lnTo>
                      <a:lnTo>
                        <a:pt x="1333" y="567"/>
                      </a:lnTo>
                      <a:lnTo>
                        <a:pt x="1333" y="601"/>
                      </a:lnTo>
                      <a:lnTo>
                        <a:pt x="1357" y="601"/>
                      </a:lnTo>
                      <a:lnTo>
                        <a:pt x="1357" y="609"/>
                      </a:lnTo>
                      <a:lnTo>
                        <a:pt x="1372" y="609"/>
                      </a:lnTo>
                      <a:lnTo>
                        <a:pt x="1372" y="618"/>
                      </a:lnTo>
                      <a:lnTo>
                        <a:pt x="1589" y="618"/>
                      </a:lnTo>
                      <a:lnTo>
                        <a:pt x="1589" y="647"/>
                      </a:lnTo>
                      <a:lnTo>
                        <a:pt x="1600" y="647"/>
                      </a:lnTo>
                      <a:lnTo>
                        <a:pt x="1600" y="680"/>
                      </a:lnTo>
                      <a:lnTo>
                        <a:pt x="1616" y="680"/>
                      </a:lnTo>
                      <a:lnTo>
                        <a:pt x="1616" y="689"/>
                      </a:lnTo>
                      <a:lnTo>
                        <a:pt x="1629" y="689"/>
                      </a:lnTo>
                      <a:lnTo>
                        <a:pt x="1629" y="703"/>
                      </a:lnTo>
                      <a:lnTo>
                        <a:pt x="1905" y="703"/>
                      </a:lnTo>
                      <a:lnTo>
                        <a:pt x="1905" y="745"/>
                      </a:lnTo>
                      <a:lnTo>
                        <a:pt x="2071" y="745"/>
                      </a:lnTo>
                      <a:lnTo>
                        <a:pt x="2071" y="760"/>
                      </a:lnTo>
                      <a:lnTo>
                        <a:pt x="2153" y="760"/>
                      </a:lnTo>
                      <a:lnTo>
                        <a:pt x="2153" y="776"/>
                      </a:lnTo>
                      <a:lnTo>
                        <a:pt x="2197" y="776"/>
                      </a:lnTo>
                      <a:lnTo>
                        <a:pt x="2197" y="811"/>
                      </a:lnTo>
                      <a:lnTo>
                        <a:pt x="2203" y="811"/>
                      </a:lnTo>
                      <a:lnTo>
                        <a:pt x="2203" y="831"/>
                      </a:lnTo>
                      <a:lnTo>
                        <a:pt x="2477" y="831"/>
                      </a:lnTo>
                      <a:lnTo>
                        <a:pt x="2477" y="860"/>
                      </a:lnTo>
                      <a:lnTo>
                        <a:pt x="3357" y="860"/>
                      </a:lnTo>
                    </a:path>
                  </a:pathLst>
                </a:custGeom>
                <a:noFill/>
                <a:ln w="19050" cap="flat">
                  <a:solidFill>
                    <a:srgbClr val="8300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nvGrpSpPr>
                <p:cNvPr id="1456" name="Group 1455">
                  <a:extLst>
                    <a:ext uri="{FF2B5EF4-FFF2-40B4-BE49-F238E27FC236}">
                      <a16:creationId xmlns:a16="http://schemas.microsoft.com/office/drawing/2014/main" id="{97A2475E-DD6C-7D35-7074-FE96A0106BC6}"/>
                    </a:ext>
                  </a:extLst>
                </p:cNvPr>
                <p:cNvGrpSpPr/>
                <p:nvPr/>
              </p:nvGrpSpPr>
              <p:grpSpPr>
                <a:xfrm>
                  <a:off x="8138629" y="3607455"/>
                  <a:ext cx="2796410" cy="415482"/>
                  <a:chOff x="8138629" y="3607455"/>
                  <a:chExt cx="2796410" cy="415482"/>
                </a:xfrm>
              </p:grpSpPr>
              <p:sp>
                <p:nvSpPr>
                  <p:cNvPr id="1506" name="Line 6">
                    <a:extLst>
                      <a:ext uri="{FF2B5EF4-FFF2-40B4-BE49-F238E27FC236}">
                        <a16:creationId xmlns:a16="http://schemas.microsoft.com/office/drawing/2014/main" id="{C033A208-7629-9098-2ED3-9E96289B4DCD}"/>
                      </a:ext>
                    </a:extLst>
                  </p:cNvPr>
                  <p:cNvSpPr>
                    <a:spLocks noChangeShapeType="1"/>
                  </p:cNvSpPr>
                  <p:nvPr/>
                </p:nvSpPr>
                <p:spPr bwMode="auto">
                  <a:xfrm>
                    <a:off x="10907167"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7" name="Line 7">
                    <a:extLst>
                      <a:ext uri="{FF2B5EF4-FFF2-40B4-BE49-F238E27FC236}">
                        <a16:creationId xmlns:a16="http://schemas.microsoft.com/office/drawing/2014/main" id="{218503C5-C71E-8B31-F9BD-E4418A481AB5}"/>
                      </a:ext>
                    </a:extLst>
                  </p:cNvPr>
                  <p:cNvSpPr>
                    <a:spLocks noChangeShapeType="1"/>
                  </p:cNvSpPr>
                  <p:nvPr/>
                </p:nvSpPr>
                <p:spPr bwMode="auto">
                  <a:xfrm flipH="1">
                    <a:off x="10883013" y="3993898"/>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8" name="Line 8">
                    <a:extLst>
                      <a:ext uri="{FF2B5EF4-FFF2-40B4-BE49-F238E27FC236}">
                        <a16:creationId xmlns:a16="http://schemas.microsoft.com/office/drawing/2014/main" id="{73720053-8DBC-F962-C272-89C8A32BC955}"/>
                      </a:ext>
                    </a:extLst>
                  </p:cNvPr>
                  <p:cNvSpPr>
                    <a:spLocks noChangeShapeType="1"/>
                  </p:cNvSpPr>
                  <p:nvPr/>
                </p:nvSpPr>
                <p:spPr bwMode="auto">
                  <a:xfrm>
                    <a:off x="10849567"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9" name="Line 9">
                    <a:extLst>
                      <a:ext uri="{FF2B5EF4-FFF2-40B4-BE49-F238E27FC236}">
                        <a16:creationId xmlns:a16="http://schemas.microsoft.com/office/drawing/2014/main" id="{045D28FB-C226-24C3-D954-D7FAA2ADAC5C}"/>
                      </a:ext>
                    </a:extLst>
                  </p:cNvPr>
                  <p:cNvSpPr>
                    <a:spLocks noChangeShapeType="1"/>
                  </p:cNvSpPr>
                  <p:nvPr/>
                </p:nvSpPr>
                <p:spPr bwMode="auto">
                  <a:xfrm flipH="1">
                    <a:off x="10825413" y="3993898"/>
                    <a:ext cx="4831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0" name="Line 10">
                    <a:extLst>
                      <a:ext uri="{FF2B5EF4-FFF2-40B4-BE49-F238E27FC236}">
                        <a16:creationId xmlns:a16="http://schemas.microsoft.com/office/drawing/2014/main" id="{EA49C9FD-DE85-58A8-4F4D-EF1AE3200ADB}"/>
                      </a:ext>
                    </a:extLst>
                  </p:cNvPr>
                  <p:cNvSpPr>
                    <a:spLocks noChangeShapeType="1"/>
                  </p:cNvSpPr>
                  <p:nvPr/>
                </p:nvSpPr>
                <p:spPr bwMode="auto">
                  <a:xfrm>
                    <a:off x="10492816"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1" name="Line 11">
                    <a:extLst>
                      <a:ext uri="{FF2B5EF4-FFF2-40B4-BE49-F238E27FC236}">
                        <a16:creationId xmlns:a16="http://schemas.microsoft.com/office/drawing/2014/main" id="{4B82606A-F470-79A4-2536-952B3A4BAE02}"/>
                      </a:ext>
                    </a:extLst>
                  </p:cNvPr>
                  <p:cNvSpPr>
                    <a:spLocks noChangeShapeType="1"/>
                  </p:cNvSpPr>
                  <p:nvPr/>
                </p:nvSpPr>
                <p:spPr bwMode="auto">
                  <a:xfrm flipH="1">
                    <a:off x="10466803" y="3993898"/>
                    <a:ext cx="50169"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2" name="Line 12">
                    <a:extLst>
                      <a:ext uri="{FF2B5EF4-FFF2-40B4-BE49-F238E27FC236}">
                        <a16:creationId xmlns:a16="http://schemas.microsoft.com/office/drawing/2014/main" id="{F7446BA6-0737-A6C9-2F9E-48C3C36FBFD2}"/>
                      </a:ext>
                    </a:extLst>
                  </p:cNvPr>
                  <p:cNvSpPr>
                    <a:spLocks noChangeShapeType="1"/>
                  </p:cNvSpPr>
                  <p:nvPr/>
                </p:nvSpPr>
                <p:spPr bwMode="auto">
                  <a:xfrm>
                    <a:off x="10405485"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3" name="Line 13">
                    <a:extLst>
                      <a:ext uri="{FF2B5EF4-FFF2-40B4-BE49-F238E27FC236}">
                        <a16:creationId xmlns:a16="http://schemas.microsoft.com/office/drawing/2014/main" id="{44F1010E-3F43-2DB0-501E-91071E43E480}"/>
                      </a:ext>
                    </a:extLst>
                  </p:cNvPr>
                  <p:cNvSpPr>
                    <a:spLocks noChangeShapeType="1"/>
                  </p:cNvSpPr>
                  <p:nvPr/>
                </p:nvSpPr>
                <p:spPr bwMode="auto">
                  <a:xfrm flipH="1">
                    <a:off x="10377615"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4" name="Line 14">
                    <a:extLst>
                      <a:ext uri="{FF2B5EF4-FFF2-40B4-BE49-F238E27FC236}">
                        <a16:creationId xmlns:a16="http://schemas.microsoft.com/office/drawing/2014/main" id="{077407F2-06C3-B5C5-CBB3-618618749B14}"/>
                      </a:ext>
                    </a:extLst>
                  </p:cNvPr>
                  <p:cNvSpPr>
                    <a:spLocks noChangeShapeType="1"/>
                  </p:cNvSpPr>
                  <p:nvPr/>
                </p:nvSpPr>
                <p:spPr bwMode="auto">
                  <a:xfrm>
                    <a:off x="10336736"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5" name="Line 15">
                    <a:extLst>
                      <a:ext uri="{FF2B5EF4-FFF2-40B4-BE49-F238E27FC236}">
                        <a16:creationId xmlns:a16="http://schemas.microsoft.com/office/drawing/2014/main" id="{B4EBC60F-CB9C-3A35-7B96-4E88F1257825}"/>
                      </a:ext>
                    </a:extLst>
                  </p:cNvPr>
                  <p:cNvSpPr>
                    <a:spLocks noChangeShapeType="1"/>
                  </p:cNvSpPr>
                  <p:nvPr/>
                </p:nvSpPr>
                <p:spPr bwMode="auto">
                  <a:xfrm flipH="1">
                    <a:off x="10307008"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6" name="Line 16">
                    <a:extLst>
                      <a:ext uri="{FF2B5EF4-FFF2-40B4-BE49-F238E27FC236}">
                        <a16:creationId xmlns:a16="http://schemas.microsoft.com/office/drawing/2014/main" id="{503440B8-84F1-3247-75B2-30A0731EC96C}"/>
                      </a:ext>
                    </a:extLst>
                  </p:cNvPr>
                  <p:cNvSpPr>
                    <a:spLocks noChangeShapeType="1"/>
                  </p:cNvSpPr>
                  <p:nvPr/>
                </p:nvSpPr>
                <p:spPr bwMode="auto">
                  <a:xfrm>
                    <a:off x="9875934"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7" name="Line 17">
                    <a:extLst>
                      <a:ext uri="{FF2B5EF4-FFF2-40B4-BE49-F238E27FC236}">
                        <a16:creationId xmlns:a16="http://schemas.microsoft.com/office/drawing/2014/main" id="{4F18BBD3-5015-331F-F933-2D012905DB3B}"/>
                      </a:ext>
                    </a:extLst>
                  </p:cNvPr>
                  <p:cNvSpPr>
                    <a:spLocks noChangeShapeType="1"/>
                  </p:cNvSpPr>
                  <p:nvPr/>
                </p:nvSpPr>
                <p:spPr bwMode="auto">
                  <a:xfrm flipH="1">
                    <a:off x="9851777"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8" name="Line 18">
                    <a:extLst>
                      <a:ext uri="{FF2B5EF4-FFF2-40B4-BE49-F238E27FC236}">
                        <a16:creationId xmlns:a16="http://schemas.microsoft.com/office/drawing/2014/main" id="{A70B27E6-DC04-43FF-18EF-F6CC6EC3E04F}"/>
                      </a:ext>
                    </a:extLst>
                  </p:cNvPr>
                  <p:cNvSpPr>
                    <a:spLocks noChangeShapeType="1"/>
                  </p:cNvSpPr>
                  <p:nvPr/>
                </p:nvSpPr>
                <p:spPr bwMode="auto">
                  <a:xfrm>
                    <a:off x="9835056"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9" name="Line 19">
                    <a:extLst>
                      <a:ext uri="{FF2B5EF4-FFF2-40B4-BE49-F238E27FC236}">
                        <a16:creationId xmlns:a16="http://schemas.microsoft.com/office/drawing/2014/main" id="{B185BE70-B8F8-4BC0-D8C9-EC7BEA6D85B6}"/>
                      </a:ext>
                    </a:extLst>
                  </p:cNvPr>
                  <p:cNvSpPr>
                    <a:spLocks noChangeShapeType="1"/>
                  </p:cNvSpPr>
                  <p:nvPr/>
                </p:nvSpPr>
                <p:spPr bwMode="auto">
                  <a:xfrm flipH="1">
                    <a:off x="9810900"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0" name="Line 20">
                    <a:extLst>
                      <a:ext uri="{FF2B5EF4-FFF2-40B4-BE49-F238E27FC236}">
                        <a16:creationId xmlns:a16="http://schemas.microsoft.com/office/drawing/2014/main" id="{10E7DDEA-278A-8D62-0EEC-7ECE466872CD}"/>
                      </a:ext>
                    </a:extLst>
                  </p:cNvPr>
                  <p:cNvSpPr>
                    <a:spLocks noChangeShapeType="1"/>
                  </p:cNvSpPr>
                  <p:nvPr/>
                </p:nvSpPr>
                <p:spPr bwMode="auto">
                  <a:xfrm>
                    <a:off x="9818331"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1" name="Line 21">
                    <a:extLst>
                      <a:ext uri="{FF2B5EF4-FFF2-40B4-BE49-F238E27FC236}">
                        <a16:creationId xmlns:a16="http://schemas.microsoft.com/office/drawing/2014/main" id="{B60FB8F4-80E5-F48A-CB5F-7CE6E19EC17E}"/>
                      </a:ext>
                    </a:extLst>
                  </p:cNvPr>
                  <p:cNvSpPr>
                    <a:spLocks noChangeShapeType="1"/>
                  </p:cNvSpPr>
                  <p:nvPr/>
                </p:nvSpPr>
                <p:spPr bwMode="auto">
                  <a:xfrm flipH="1">
                    <a:off x="9794177"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2" name="Line 22">
                    <a:extLst>
                      <a:ext uri="{FF2B5EF4-FFF2-40B4-BE49-F238E27FC236}">
                        <a16:creationId xmlns:a16="http://schemas.microsoft.com/office/drawing/2014/main" id="{D65937D9-9679-B09F-5ED8-0BCEB685242A}"/>
                      </a:ext>
                    </a:extLst>
                  </p:cNvPr>
                  <p:cNvSpPr>
                    <a:spLocks noChangeShapeType="1"/>
                  </p:cNvSpPr>
                  <p:nvPr/>
                </p:nvSpPr>
                <p:spPr bwMode="auto">
                  <a:xfrm>
                    <a:off x="9773738"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3" name="Line 23">
                    <a:extLst>
                      <a:ext uri="{FF2B5EF4-FFF2-40B4-BE49-F238E27FC236}">
                        <a16:creationId xmlns:a16="http://schemas.microsoft.com/office/drawing/2014/main" id="{E33FA417-AC27-9751-F674-9CF53101AE9D}"/>
                      </a:ext>
                    </a:extLst>
                  </p:cNvPr>
                  <p:cNvSpPr>
                    <a:spLocks noChangeShapeType="1"/>
                  </p:cNvSpPr>
                  <p:nvPr/>
                </p:nvSpPr>
                <p:spPr bwMode="auto">
                  <a:xfrm flipH="1">
                    <a:off x="9745869" y="3993898"/>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4" name="Line 24">
                    <a:extLst>
                      <a:ext uri="{FF2B5EF4-FFF2-40B4-BE49-F238E27FC236}">
                        <a16:creationId xmlns:a16="http://schemas.microsoft.com/office/drawing/2014/main" id="{0BA5795D-477F-07A7-3452-729FE6E09D9A}"/>
                      </a:ext>
                    </a:extLst>
                  </p:cNvPr>
                  <p:cNvSpPr>
                    <a:spLocks noChangeShapeType="1"/>
                  </p:cNvSpPr>
                  <p:nvPr/>
                </p:nvSpPr>
                <p:spPr bwMode="auto">
                  <a:xfrm>
                    <a:off x="9428136"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5" name="Line 25">
                    <a:extLst>
                      <a:ext uri="{FF2B5EF4-FFF2-40B4-BE49-F238E27FC236}">
                        <a16:creationId xmlns:a16="http://schemas.microsoft.com/office/drawing/2014/main" id="{0A8FE991-4AAF-E749-0983-91A209C50FE7}"/>
                      </a:ext>
                    </a:extLst>
                  </p:cNvPr>
                  <p:cNvSpPr>
                    <a:spLocks noChangeShapeType="1"/>
                  </p:cNvSpPr>
                  <p:nvPr/>
                </p:nvSpPr>
                <p:spPr bwMode="auto">
                  <a:xfrm flipH="1">
                    <a:off x="9403982" y="3993898"/>
                    <a:ext cx="50169"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6" name="Line 26">
                    <a:extLst>
                      <a:ext uri="{FF2B5EF4-FFF2-40B4-BE49-F238E27FC236}">
                        <a16:creationId xmlns:a16="http://schemas.microsoft.com/office/drawing/2014/main" id="{060C0186-19CD-37F0-66D5-5B2550503BFE}"/>
                      </a:ext>
                    </a:extLst>
                  </p:cNvPr>
                  <p:cNvSpPr>
                    <a:spLocks noChangeShapeType="1"/>
                  </p:cNvSpPr>
                  <p:nvPr/>
                </p:nvSpPr>
                <p:spPr bwMode="auto">
                  <a:xfrm>
                    <a:off x="9329659"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7" name="Line 27">
                    <a:extLst>
                      <a:ext uri="{FF2B5EF4-FFF2-40B4-BE49-F238E27FC236}">
                        <a16:creationId xmlns:a16="http://schemas.microsoft.com/office/drawing/2014/main" id="{E2EB1BFF-C311-1657-A047-582DAF4E2598}"/>
                      </a:ext>
                    </a:extLst>
                  </p:cNvPr>
                  <p:cNvSpPr>
                    <a:spLocks noChangeShapeType="1"/>
                  </p:cNvSpPr>
                  <p:nvPr/>
                </p:nvSpPr>
                <p:spPr bwMode="auto">
                  <a:xfrm flipH="1">
                    <a:off x="9301787"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8" name="Line 28">
                    <a:extLst>
                      <a:ext uri="{FF2B5EF4-FFF2-40B4-BE49-F238E27FC236}">
                        <a16:creationId xmlns:a16="http://schemas.microsoft.com/office/drawing/2014/main" id="{912F77C9-5474-D42F-145A-41EE1572E0D8}"/>
                      </a:ext>
                    </a:extLst>
                  </p:cNvPr>
                  <p:cNvSpPr>
                    <a:spLocks noChangeShapeType="1"/>
                  </p:cNvSpPr>
                  <p:nvPr/>
                </p:nvSpPr>
                <p:spPr bwMode="auto">
                  <a:xfrm>
                    <a:off x="9301787"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9" name="Line 29">
                    <a:extLst>
                      <a:ext uri="{FF2B5EF4-FFF2-40B4-BE49-F238E27FC236}">
                        <a16:creationId xmlns:a16="http://schemas.microsoft.com/office/drawing/2014/main" id="{0B44922C-E577-EEE0-1ED2-9F8BF2EE9151}"/>
                      </a:ext>
                    </a:extLst>
                  </p:cNvPr>
                  <p:cNvSpPr>
                    <a:spLocks noChangeShapeType="1"/>
                  </p:cNvSpPr>
                  <p:nvPr/>
                </p:nvSpPr>
                <p:spPr bwMode="auto">
                  <a:xfrm flipH="1">
                    <a:off x="9277633" y="3993898"/>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0" name="Line 30">
                    <a:extLst>
                      <a:ext uri="{FF2B5EF4-FFF2-40B4-BE49-F238E27FC236}">
                        <a16:creationId xmlns:a16="http://schemas.microsoft.com/office/drawing/2014/main" id="{15596325-0FC5-9162-ED8C-67A929B439EC}"/>
                      </a:ext>
                    </a:extLst>
                  </p:cNvPr>
                  <p:cNvSpPr>
                    <a:spLocks noChangeShapeType="1"/>
                  </p:cNvSpPr>
                  <p:nvPr/>
                </p:nvSpPr>
                <p:spPr bwMode="auto">
                  <a:xfrm>
                    <a:off x="9277633"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1" name="Line 31">
                    <a:extLst>
                      <a:ext uri="{FF2B5EF4-FFF2-40B4-BE49-F238E27FC236}">
                        <a16:creationId xmlns:a16="http://schemas.microsoft.com/office/drawing/2014/main" id="{5C6CD7B3-CA85-4DE2-20BB-76EE9A2DCD8F}"/>
                      </a:ext>
                    </a:extLst>
                  </p:cNvPr>
                  <p:cNvSpPr>
                    <a:spLocks noChangeShapeType="1"/>
                  </p:cNvSpPr>
                  <p:nvPr/>
                </p:nvSpPr>
                <p:spPr bwMode="auto">
                  <a:xfrm flipH="1">
                    <a:off x="9251620" y="3993898"/>
                    <a:ext cx="50169"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2" name="Line 32">
                    <a:extLst>
                      <a:ext uri="{FF2B5EF4-FFF2-40B4-BE49-F238E27FC236}">
                        <a16:creationId xmlns:a16="http://schemas.microsoft.com/office/drawing/2014/main" id="{486BF336-77F7-7920-8761-B52AD88DDED9}"/>
                      </a:ext>
                    </a:extLst>
                  </p:cNvPr>
                  <p:cNvSpPr>
                    <a:spLocks noChangeShapeType="1"/>
                  </p:cNvSpPr>
                  <p:nvPr/>
                </p:nvSpPr>
                <p:spPr bwMode="auto">
                  <a:xfrm>
                    <a:off x="9272058" y="3900080"/>
                    <a:ext cx="0" cy="6477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3" name="Line 33">
                    <a:extLst>
                      <a:ext uri="{FF2B5EF4-FFF2-40B4-BE49-F238E27FC236}">
                        <a16:creationId xmlns:a16="http://schemas.microsoft.com/office/drawing/2014/main" id="{FEECB93A-6E1B-F709-9E89-5FBDCB1B9C6A}"/>
                      </a:ext>
                    </a:extLst>
                  </p:cNvPr>
                  <p:cNvSpPr>
                    <a:spLocks noChangeShapeType="1"/>
                  </p:cNvSpPr>
                  <p:nvPr/>
                </p:nvSpPr>
                <p:spPr bwMode="auto">
                  <a:xfrm flipH="1">
                    <a:off x="9247904" y="3929117"/>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4" name="Line 34">
                    <a:extLst>
                      <a:ext uri="{FF2B5EF4-FFF2-40B4-BE49-F238E27FC236}">
                        <a16:creationId xmlns:a16="http://schemas.microsoft.com/office/drawing/2014/main" id="{24A6E4C0-2865-D52F-0A5C-1627B3D68D65}"/>
                      </a:ext>
                    </a:extLst>
                  </p:cNvPr>
                  <p:cNvSpPr>
                    <a:spLocks noChangeShapeType="1"/>
                  </p:cNvSpPr>
                  <p:nvPr/>
                </p:nvSpPr>
                <p:spPr bwMode="auto">
                  <a:xfrm>
                    <a:off x="9244187" y="3900080"/>
                    <a:ext cx="0" cy="6477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5" name="Line 35">
                    <a:extLst>
                      <a:ext uri="{FF2B5EF4-FFF2-40B4-BE49-F238E27FC236}">
                        <a16:creationId xmlns:a16="http://schemas.microsoft.com/office/drawing/2014/main" id="{0A41C036-B939-EBAB-0B16-8A157CDF046F}"/>
                      </a:ext>
                    </a:extLst>
                  </p:cNvPr>
                  <p:cNvSpPr>
                    <a:spLocks noChangeShapeType="1"/>
                  </p:cNvSpPr>
                  <p:nvPr/>
                </p:nvSpPr>
                <p:spPr bwMode="auto">
                  <a:xfrm flipH="1">
                    <a:off x="9220030" y="3929117"/>
                    <a:ext cx="4831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6" name="Line 36">
                    <a:extLst>
                      <a:ext uri="{FF2B5EF4-FFF2-40B4-BE49-F238E27FC236}">
                        <a16:creationId xmlns:a16="http://schemas.microsoft.com/office/drawing/2014/main" id="{562EAE5A-4AA0-26BC-8C08-1AD88F92FB3A}"/>
                      </a:ext>
                    </a:extLst>
                  </p:cNvPr>
                  <p:cNvSpPr>
                    <a:spLocks noChangeShapeType="1"/>
                  </p:cNvSpPr>
                  <p:nvPr/>
                </p:nvSpPr>
                <p:spPr bwMode="auto">
                  <a:xfrm>
                    <a:off x="8826118" y="3900080"/>
                    <a:ext cx="0" cy="6477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7" name="Line 37">
                    <a:extLst>
                      <a:ext uri="{FF2B5EF4-FFF2-40B4-BE49-F238E27FC236}">
                        <a16:creationId xmlns:a16="http://schemas.microsoft.com/office/drawing/2014/main" id="{26193BD2-5C67-F246-F1E3-87C0FB80B402}"/>
                      </a:ext>
                    </a:extLst>
                  </p:cNvPr>
                  <p:cNvSpPr>
                    <a:spLocks noChangeShapeType="1"/>
                  </p:cNvSpPr>
                  <p:nvPr/>
                </p:nvSpPr>
                <p:spPr bwMode="auto">
                  <a:xfrm flipH="1">
                    <a:off x="8796390" y="3929117"/>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8" name="Line 38">
                    <a:extLst>
                      <a:ext uri="{FF2B5EF4-FFF2-40B4-BE49-F238E27FC236}">
                        <a16:creationId xmlns:a16="http://schemas.microsoft.com/office/drawing/2014/main" id="{2C7852E4-4EDB-B4DB-C443-FAF1CA857B7D}"/>
                      </a:ext>
                    </a:extLst>
                  </p:cNvPr>
                  <p:cNvSpPr>
                    <a:spLocks noChangeShapeType="1"/>
                  </p:cNvSpPr>
                  <p:nvPr/>
                </p:nvSpPr>
                <p:spPr bwMode="auto">
                  <a:xfrm>
                    <a:off x="8788957" y="3900080"/>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9" name="Line 39">
                    <a:extLst>
                      <a:ext uri="{FF2B5EF4-FFF2-40B4-BE49-F238E27FC236}">
                        <a16:creationId xmlns:a16="http://schemas.microsoft.com/office/drawing/2014/main" id="{824FD69E-46AD-77FD-B747-1420509A3FCC}"/>
                      </a:ext>
                    </a:extLst>
                  </p:cNvPr>
                  <p:cNvSpPr>
                    <a:spLocks noChangeShapeType="1"/>
                  </p:cNvSpPr>
                  <p:nvPr/>
                </p:nvSpPr>
                <p:spPr bwMode="auto">
                  <a:xfrm flipH="1">
                    <a:off x="8762944" y="3929117"/>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0" name="Line 40">
                    <a:extLst>
                      <a:ext uri="{FF2B5EF4-FFF2-40B4-BE49-F238E27FC236}">
                        <a16:creationId xmlns:a16="http://schemas.microsoft.com/office/drawing/2014/main" id="{9BD954C2-255D-46A8-CE02-C6E8CD00B165}"/>
                      </a:ext>
                    </a:extLst>
                  </p:cNvPr>
                  <p:cNvSpPr>
                    <a:spLocks noChangeShapeType="1"/>
                  </p:cNvSpPr>
                  <p:nvPr/>
                </p:nvSpPr>
                <p:spPr bwMode="auto">
                  <a:xfrm>
                    <a:off x="8762944" y="3855403"/>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1" name="Line 41">
                    <a:extLst>
                      <a:ext uri="{FF2B5EF4-FFF2-40B4-BE49-F238E27FC236}">
                        <a16:creationId xmlns:a16="http://schemas.microsoft.com/office/drawing/2014/main" id="{A81EB900-D61D-7191-1ABD-80103C7556E7}"/>
                      </a:ext>
                    </a:extLst>
                  </p:cNvPr>
                  <p:cNvSpPr>
                    <a:spLocks noChangeShapeType="1"/>
                  </p:cNvSpPr>
                  <p:nvPr/>
                </p:nvSpPr>
                <p:spPr bwMode="auto">
                  <a:xfrm flipH="1">
                    <a:off x="8735073" y="3884441"/>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2" name="Line 42">
                    <a:extLst>
                      <a:ext uri="{FF2B5EF4-FFF2-40B4-BE49-F238E27FC236}">
                        <a16:creationId xmlns:a16="http://schemas.microsoft.com/office/drawing/2014/main" id="{E7111B29-7099-68A7-71A1-7FC7734FDDFE}"/>
                      </a:ext>
                    </a:extLst>
                  </p:cNvPr>
                  <p:cNvSpPr>
                    <a:spLocks noChangeShapeType="1"/>
                  </p:cNvSpPr>
                  <p:nvPr/>
                </p:nvSpPr>
                <p:spPr bwMode="auto">
                  <a:xfrm>
                    <a:off x="8751794" y="381519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3" name="Line 43">
                    <a:extLst>
                      <a:ext uri="{FF2B5EF4-FFF2-40B4-BE49-F238E27FC236}">
                        <a16:creationId xmlns:a16="http://schemas.microsoft.com/office/drawing/2014/main" id="{D22FC590-205E-51CE-F435-1DE6DE327EA7}"/>
                      </a:ext>
                    </a:extLst>
                  </p:cNvPr>
                  <p:cNvSpPr>
                    <a:spLocks noChangeShapeType="1"/>
                  </p:cNvSpPr>
                  <p:nvPr/>
                </p:nvSpPr>
                <p:spPr bwMode="auto">
                  <a:xfrm flipH="1">
                    <a:off x="8725783" y="3850936"/>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4" name="Line 44">
                    <a:extLst>
                      <a:ext uri="{FF2B5EF4-FFF2-40B4-BE49-F238E27FC236}">
                        <a16:creationId xmlns:a16="http://schemas.microsoft.com/office/drawing/2014/main" id="{FECEBD65-872C-92B6-1DA8-51CBF4B21E97}"/>
                      </a:ext>
                    </a:extLst>
                  </p:cNvPr>
                  <p:cNvSpPr>
                    <a:spLocks noChangeShapeType="1"/>
                  </p:cNvSpPr>
                  <p:nvPr/>
                </p:nvSpPr>
                <p:spPr bwMode="auto">
                  <a:xfrm>
                    <a:off x="8748079" y="3774987"/>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5" name="Line 45">
                    <a:extLst>
                      <a:ext uri="{FF2B5EF4-FFF2-40B4-BE49-F238E27FC236}">
                        <a16:creationId xmlns:a16="http://schemas.microsoft.com/office/drawing/2014/main" id="{9D517423-4CCB-E4E8-44B9-FA4780606440}"/>
                      </a:ext>
                    </a:extLst>
                  </p:cNvPr>
                  <p:cNvSpPr>
                    <a:spLocks noChangeShapeType="1"/>
                  </p:cNvSpPr>
                  <p:nvPr/>
                </p:nvSpPr>
                <p:spPr bwMode="auto">
                  <a:xfrm flipH="1">
                    <a:off x="8722067" y="3806261"/>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6" name="Line 46">
                    <a:extLst>
                      <a:ext uri="{FF2B5EF4-FFF2-40B4-BE49-F238E27FC236}">
                        <a16:creationId xmlns:a16="http://schemas.microsoft.com/office/drawing/2014/main" id="{3A3A6CFE-D310-C0AA-9856-A673AE896948}"/>
                      </a:ext>
                    </a:extLst>
                  </p:cNvPr>
                  <p:cNvSpPr>
                    <a:spLocks noChangeShapeType="1"/>
                  </p:cNvSpPr>
                  <p:nvPr/>
                </p:nvSpPr>
                <p:spPr bwMode="auto">
                  <a:xfrm>
                    <a:off x="8722067" y="3774987"/>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7" name="Line 47">
                    <a:extLst>
                      <a:ext uri="{FF2B5EF4-FFF2-40B4-BE49-F238E27FC236}">
                        <a16:creationId xmlns:a16="http://schemas.microsoft.com/office/drawing/2014/main" id="{C500C8C1-CBBC-5D3A-EA63-3EB28397FA9D}"/>
                      </a:ext>
                    </a:extLst>
                  </p:cNvPr>
                  <p:cNvSpPr>
                    <a:spLocks noChangeShapeType="1"/>
                  </p:cNvSpPr>
                  <p:nvPr/>
                </p:nvSpPr>
                <p:spPr bwMode="auto">
                  <a:xfrm flipH="1">
                    <a:off x="8694195" y="3806261"/>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8" name="Line 48">
                    <a:extLst>
                      <a:ext uri="{FF2B5EF4-FFF2-40B4-BE49-F238E27FC236}">
                        <a16:creationId xmlns:a16="http://schemas.microsoft.com/office/drawing/2014/main" id="{1760395E-A942-3967-29E0-5A7DABB622C9}"/>
                      </a:ext>
                    </a:extLst>
                  </p:cNvPr>
                  <p:cNvSpPr>
                    <a:spLocks noChangeShapeType="1"/>
                  </p:cNvSpPr>
                  <p:nvPr/>
                </p:nvSpPr>
                <p:spPr bwMode="auto">
                  <a:xfrm>
                    <a:off x="8378325" y="3705741"/>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9" name="Line 49">
                    <a:extLst>
                      <a:ext uri="{FF2B5EF4-FFF2-40B4-BE49-F238E27FC236}">
                        <a16:creationId xmlns:a16="http://schemas.microsoft.com/office/drawing/2014/main" id="{4E1F2B81-8195-0558-901A-11CF5A8A06A4}"/>
                      </a:ext>
                    </a:extLst>
                  </p:cNvPr>
                  <p:cNvSpPr>
                    <a:spLocks noChangeShapeType="1"/>
                  </p:cNvSpPr>
                  <p:nvPr/>
                </p:nvSpPr>
                <p:spPr bwMode="auto">
                  <a:xfrm flipH="1">
                    <a:off x="8352308" y="3737013"/>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0" name="Line 50">
                    <a:extLst>
                      <a:ext uri="{FF2B5EF4-FFF2-40B4-BE49-F238E27FC236}">
                        <a16:creationId xmlns:a16="http://schemas.microsoft.com/office/drawing/2014/main" id="{D7C22DFD-7E07-646D-FCA9-2999073B7D16}"/>
                      </a:ext>
                    </a:extLst>
                  </p:cNvPr>
                  <p:cNvSpPr>
                    <a:spLocks noChangeShapeType="1"/>
                  </p:cNvSpPr>
                  <p:nvPr/>
                </p:nvSpPr>
                <p:spPr bwMode="auto">
                  <a:xfrm>
                    <a:off x="8315150" y="3705741"/>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1" name="Line 51">
                    <a:extLst>
                      <a:ext uri="{FF2B5EF4-FFF2-40B4-BE49-F238E27FC236}">
                        <a16:creationId xmlns:a16="http://schemas.microsoft.com/office/drawing/2014/main" id="{19C52B5A-E3C5-F14A-B84B-C8415D843272}"/>
                      </a:ext>
                    </a:extLst>
                  </p:cNvPr>
                  <p:cNvSpPr>
                    <a:spLocks noChangeShapeType="1"/>
                  </p:cNvSpPr>
                  <p:nvPr/>
                </p:nvSpPr>
                <p:spPr bwMode="auto">
                  <a:xfrm flipH="1">
                    <a:off x="8287278" y="3737013"/>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2" name="Line 52">
                    <a:extLst>
                      <a:ext uri="{FF2B5EF4-FFF2-40B4-BE49-F238E27FC236}">
                        <a16:creationId xmlns:a16="http://schemas.microsoft.com/office/drawing/2014/main" id="{AB090C19-8B6F-435C-A9E5-47B9E2E397A2}"/>
                      </a:ext>
                    </a:extLst>
                  </p:cNvPr>
                  <p:cNvSpPr>
                    <a:spLocks noChangeShapeType="1"/>
                  </p:cNvSpPr>
                  <p:nvPr/>
                </p:nvSpPr>
                <p:spPr bwMode="auto">
                  <a:xfrm>
                    <a:off x="8225960" y="3705741"/>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3" name="Line 53">
                    <a:extLst>
                      <a:ext uri="{FF2B5EF4-FFF2-40B4-BE49-F238E27FC236}">
                        <a16:creationId xmlns:a16="http://schemas.microsoft.com/office/drawing/2014/main" id="{BD6BF1B8-3141-A743-865E-A174DBC809F5}"/>
                      </a:ext>
                    </a:extLst>
                  </p:cNvPr>
                  <p:cNvSpPr>
                    <a:spLocks noChangeShapeType="1"/>
                  </p:cNvSpPr>
                  <p:nvPr/>
                </p:nvSpPr>
                <p:spPr bwMode="auto">
                  <a:xfrm flipH="1">
                    <a:off x="8201805" y="3737013"/>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4" name="Line 54">
                    <a:extLst>
                      <a:ext uri="{FF2B5EF4-FFF2-40B4-BE49-F238E27FC236}">
                        <a16:creationId xmlns:a16="http://schemas.microsoft.com/office/drawing/2014/main" id="{1A36B6C1-AFE0-8A30-EAA3-CB9BAFD27306}"/>
                      </a:ext>
                    </a:extLst>
                  </p:cNvPr>
                  <p:cNvSpPr>
                    <a:spLocks noChangeShapeType="1"/>
                  </p:cNvSpPr>
                  <p:nvPr/>
                </p:nvSpPr>
                <p:spPr bwMode="auto">
                  <a:xfrm>
                    <a:off x="8209238" y="3667768"/>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5" name="Line 55">
                    <a:extLst>
                      <a:ext uri="{FF2B5EF4-FFF2-40B4-BE49-F238E27FC236}">
                        <a16:creationId xmlns:a16="http://schemas.microsoft.com/office/drawing/2014/main" id="{89CF7968-EB32-6A77-AC9F-8A8EDD3B7E47}"/>
                      </a:ext>
                    </a:extLst>
                  </p:cNvPr>
                  <p:cNvSpPr>
                    <a:spLocks noChangeShapeType="1"/>
                  </p:cNvSpPr>
                  <p:nvPr/>
                </p:nvSpPr>
                <p:spPr bwMode="auto">
                  <a:xfrm flipH="1">
                    <a:off x="8181366" y="3696803"/>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6" name="Line 56">
                    <a:extLst>
                      <a:ext uri="{FF2B5EF4-FFF2-40B4-BE49-F238E27FC236}">
                        <a16:creationId xmlns:a16="http://schemas.microsoft.com/office/drawing/2014/main" id="{357652EF-8CCD-97F9-2CFF-4538A1047496}"/>
                      </a:ext>
                    </a:extLst>
                  </p:cNvPr>
                  <p:cNvSpPr>
                    <a:spLocks noChangeShapeType="1"/>
                  </p:cNvSpPr>
                  <p:nvPr/>
                </p:nvSpPr>
                <p:spPr bwMode="auto">
                  <a:xfrm>
                    <a:off x="8201805"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7" name="Line 57">
                    <a:extLst>
                      <a:ext uri="{FF2B5EF4-FFF2-40B4-BE49-F238E27FC236}">
                        <a16:creationId xmlns:a16="http://schemas.microsoft.com/office/drawing/2014/main" id="{69797A1A-E5F1-2ABB-182A-B2FEBB157959}"/>
                      </a:ext>
                    </a:extLst>
                  </p:cNvPr>
                  <p:cNvSpPr>
                    <a:spLocks noChangeShapeType="1"/>
                  </p:cNvSpPr>
                  <p:nvPr/>
                </p:nvSpPr>
                <p:spPr bwMode="auto">
                  <a:xfrm flipH="1">
                    <a:off x="8175793" y="3636494"/>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8" name="Line 58">
                    <a:extLst>
                      <a:ext uri="{FF2B5EF4-FFF2-40B4-BE49-F238E27FC236}">
                        <a16:creationId xmlns:a16="http://schemas.microsoft.com/office/drawing/2014/main" id="{A3855A0C-4473-9500-7875-C58F5801E251}"/>
                      </a:ext>
                    </a:extLst>
                  </p:cNvPr>
                  <p:cNvSpPr>
                    <a:spLocks noChangeShapeType="1"/>
                  </p:cNvSpPr>
                  <p:nvPr/>
                </p:nvSpPr>
                <p:spPr bwMode="auto">
                  <a:xfrm>
                    <a:off x="8181366"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9" name="Line 59">
                    <a:extLst>
                      <a:ext uri="{FF2B5EF4-FFF2-40B4-BE49-F238E27FC236}">
                        <a16:creationId xmlns:a16="http://schemas.microsoft.com/office/drawing/2014/main" id="{0E601B10-2ABE-FF88-9784-F97BA81D1ACA}"/>
                      </a:ext>
                    </a:extLst>
                  </p:cNvPr>
                  <p:cNvSpPr>
                    <a:spLocks noChangeShapeType="1"/>
                  </p:cNvSpPr>
                  <p:nvPr/>
                </p:nvSpPr>
                <p:spPr bwMode="auto">
                  <a:xfrm flipH="1">
                    <a:off x="8155352" y="3636494"/>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60" name="Line 60">
                    <a:extLst>
                      <a:ext uri="{FF2B5EF4-FFF2-40B4-BE49-F238E27FC236}">
                        <a16:creationId xmlns:a16="http://schemas.microsoft.com/office/drawing/2014/main" id="{4F04E7EE-E07F-6D9A-E4D1-1D749C4FBCCC}"/>
                      </a:ext>
                    </a:extLst>
                  </p:cNvPr>
                  <p:cNvSpPr>
                    <a:spLocks noChangeShapeType="1"/>
                  </p:cNvSpPr>
                  <p:nvPr/>
                </p:nvSpPr>
                <p:spPr bwMode="auto">
                  <a:xfrm>
                    <a:off x="8164645"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61" name="Line 61">
                    <a:extLst>
                      <a:ext uri="{FF2B5EF4-FFF2-40B4-BE49-F238E27FC236}">
                        <a16:creationId xmlns:a16="http://schemas.microsoft.com/office/drawing/2014/main" id="{DD2574CC-3C98-BFCB-054B-4450D8C286F9}"/>
                      </a:ext>
                    </a:extLst>
                  </p:cNvPr>
                  <p:cNvSpPr>
                    <a:spLocks noChangeShapeType="1"/>
                  </p:cNvSpPr>
                  <p:nvPr/>
                </p:nvSpPr>
                <p:spPr bwMode="auto">
                  <a:xfrm flipH="1">
                    <a:off x="8138629" y="3636494"/>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1457" name="Group 1456">
                  <a:extLst>
                    <a:ext uri="{FF2B5EF4-FFF2-40B4-BE49-F238E27FC236}">
                      <a16:creationId xmlns:a16="http://schemas.microsoft.com/office/drawing/2014/main" id="{0111C5A0-C3C2-3072-B60B-2B8415474A80}"/>
                    </a:ext>
                  </a:extLst>
                </p:cNvPr>
                <p:cNvGrpSpPr/>
                <p:nvPr/>
              </p:nvGrpSpPr>
              <p:grpSpPr>
                <a:xfrm>
                  <a:off x="6969901" y="3180805"/>
                  <a:ext cx="800832" cy="491428"/>
                  <a:chOff x="6969901" y="3180805"/>
                  <a:chExt cx="800832" cy="491428"/>
                </a:xfrm>
              </p:grpSpPr>
              <p:sp>
                <p:nvSpPr>
                  <p:cNvPr id="1471" name="Line 80">
                    <a:extLst>
                      <a:ext uri="{FF2B5EF4-FFF2-40B4-BE49-F238E27FC236}">
                        <a16:creationId xmlns:a16="http://schemas.microsoft.com/office/drawing/2014/main" id="{2BDF9139-9341-5EA5-196D-A26A6DC3462E}"/>
                      </a:ext>
                    </a:extLst>
                  </p:cNvPr>
                  <p:cNvSpPr>
                    <a:spLocks noChangeShapeType="1"/>
                  </p:cNvSpPr>
                  <p:nvPr/>
                </p:nvSpPr>
                <p:spPr bwMode="auto">
                  <a:xfrm>
                    <a:off x="7400974" y="3419816"/>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nvGrpSpPr>
                  <p:cNvPr id="1472" name="Group 1471">
                    <a:extLst>
                      <a:ext uri="{FF2B5EF4-FFF2-40B4-BE49-F238E27FC236}">
                        <a16:creationId xmlns:a16="http://schemas.microsoft.com/office/drawing/2014/main" id="{5A84E4B9-1D46-9B74-A27E-B295A5D42303}"/>
                      </a:ext>
                    </a:extLst>
                  </p:cNvPr>
                  <p:cNvGrpSpPr/>
                  <p:nvPr/>
                </p:nvGrpSpPr>
                <p:grpSpPr>
                  <a:xfrm>
                    <a:off x="7374961" y="3453323"/>
                    <a:ext cx="395772" cy="218910"/>
                    <a:chOff x="7374961" y="3453323"/>
                    <a:chExt cx="395772" cy="218910"/>
                  </a:xfrm>
                </p:grpSpPr>
                <p:sp>
                  <p:nvSpPr>
                    <p:cNvPr id="1487" name="Line 62">
                      <a:extLst>
                        <a:ext uri="{FF2B5EF4-FFF2-40B4-BE49-F238E27FC236}">
                          <a16:creationId xmlns:a16="http://schemas.microsoft.com/office/drawing/2014/main" id="{C8125971-E54E-928D-2485-C1BAD398E43C}"/>
                        </a:ext>
                      </a:extLst>
                    </p:cNvPr>
                    <p:cNvSpPr>
                      <a:spLocks noChangeShapeType="1"/>
                    </p:cNvSpPr>
                    <p:nvPr/>
                  </p:nvSpPr>
                  <p:spPr bwMode="auto">
                    <a:xfrm>
                      <a:off x="7744717"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8" name="Line 63">
                      <a:extLst>
                        <a:ext uri="{FF2B5EF4-FFF2-40B4-BE49-F238E27FC236}">
                          <a16:creationId xmlns:a16="http://schemas.microsoft.com/office/drawing/2014/main" id="{07B7B9B9-B25E-958F-66EF-7718874AD93A}"/>
                        </a:ext>
                      </a:extLst>
                    </p:cNvPr>
                    <p:cNvSpPr>
                      <a:spLocks noChangeShapeType="1"/>
                    </p:cNvSpPr>
                    <p:nvPr/>
                  </p:nvSpPr>
                  <p:spPr bwMode="auto">
                    <a:xfrm flipH="1">
                      <a:off x="7720563" y="3636494"/>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9" name="Line 64">
                      <a:extLst>
                        <a:ext uri="{FF2B5EF4-FFF2-40B4-BE49-F238E27FC236}">
                          <a16:creationId xmlns:a16="http://schemas.microsoft.com/office/drawing/2014/main" id="{04FF2FC0-EC13-777A-CE82-1018C2710E7C}"/>
                        </a:ext>
                      </a:extLst>
                    </p:cNvPr>
                    <p:cNvSpPr>
                      <a:spLocks noChangeShapeType="1"/>
                    </p:cNvSpPr>
                    <p:nvPr/>
                  </p:nvSpPr>
                  <p:spPr bwMode="auto">
                    <a:xfrm>
                      <a:off x="7713130"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0" name="Line 65">
                      <a:extLst>
                        <a:ext uri="{FF2B5EF4-FFF2-40B4-BE49-F238E27FC236}">
                          <a16:creationId xmlns:a16="http://schemas.microsoft.com/office/drawing/2014/main" id="{4E32C138-006D-CF6D-EABC-6BDE4497F98B}"/>
                        </a:ext>
                      </a:extLst>
                    </p:cNvPr>
                    <p:cNvSpPr>
                      <a:spLocks noChangeShapeType="1"/>
                    </p:cNvSpPr>
                    <p:nvPr/>
                  </p:nvSpPr>
                  <p:spPr bwMode="auto">
                    <a:xfrm flipH="1">
                      <a:off x="7687118" y="3636494"/>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1" name="Line 66">
                      <a:extLst>
                        <a:ext uri="{FF2B5EF4-FFF2-40B4-BE49-F238E27FC236}">
                          <a16:creationId xmlns:a16="http://schemas.microsoft.com/office/drawing/2014/main" id="{A80FFB11-BC47-2269-57AA-8155D8F4EBA4}"/>
                        </a:ext>
                      </a:extLst>
                    </p:cNvPr>
                    <p:cNvSpPr>
                      <a:spLocks noChangeShapeType="1"/>
                    </p:cNvSpPr>
                    <p:nvPr/>
                  </p:nvSpPr>
                  <p:spPr bwMode="auto">
                    <a:xfrm>
                      <a:off x="7696409" y="3578417"/>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2" name="Line 67">
                      <a:extLst>
                        <a:ext uri="{FF2B5EF4-FFF2-40B4-BE49-F238E27FC236}">
                          <a16:creationId xmlns:a16="http://schemas.microsoft.com/office/drawing/2014/main" id="{3DDFA638-FF37-C70C-E4F5-A76C21BC6315}"/>
                        </a:ext>
                      </a:extLst>
                    </p:cNvPr>
                    <p:cNvSpPr>
                      <a:spLocks noChangeShapeType="1"/>
                    </p:cNvSpPr>
                    <p:nvPr/>
                  </p:nvSpPr>
                  <p:spPr bwMode="auto">
                    <a:xfrm flipH="1">
                      <a:off x="7666679" y="3611922"/>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3" name="Line 68">
                      <a:extLst>
                        <a:ext uri="{FF2B5EF4-FFF2-40B4-BE49-F238E27FC236}">
                          <a16:creationId xmlns:a16="http://schemas.microsoft.com/office/drawing/2014/main" id="{230D8527-B5DE-6FA1-27E9-4E2487B0D75B}"/>
                        </a:ext>
                      </a:extLst>
                    </p:cNvPr>
                    <p:cNvSpPr>
                      <a:spLocks noChangeShapeType="1"/>
                    </p:cNvSpPr>
                    <p:nvPr/>
                  </p:nvSpPr>
                  <p:spPr bwMode="auto">
                    <a:xfrm>
                      <a:off x="7675970" y="3578417"/>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4" name="Line 69">
                      <a:extLst>
                        <a:ext uri="{FF2B5EF4-FFF2-40B4-BE49-F238E27FC236}">
                          <a16:creationId xmlns:a16="http://schemas.microsoft.com/office/drawing/2014/main" id="{FCA92784-9019-50C4-94FF-1C9D96B790D5}"/>
                        </a:ext>
                      </a:extLst>
                    </p:cNvPr>
                    <p:cNvSpPr>
                      <a:spLocks noChangeShapeType="1"/>
                    </p:cNvSpPr>
                    <p:nvPr/>
                  </p:nvSpPr>
                  <p:spPr bwMode="auto">
                    <a:xfrm flipH="1">
                      <a:off x="7646240" y="3607455"/>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5" name="Line 70">
                      <a:extLst>
                        <a:ext uri="{FF2B5EF4-FFF2-40B4-BE49-F238E27FC236}">
                          <a16:creationId xmlns:a16="http://schemas.microsoft.com/office/drawing/2014/main" id="{B684A72F-0897-CB67-BDDE-03218E50CE89}"/>
                        </a:ext>
                      </a:extLst>
                    </p:cNvPr>
                    <p:cNvSpPr>
                      <a:spLocks noChangeShapeType="1"/>
                    </p:cNvSpPr>
                    <p:nvPr/>
                  </p:nvSpPr>
                  <p:spPr bwMode="auto">
                    <a:xfrm>
                      <a:off x="7642525" y="3562778"/>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6" name="Line 71">
                      <a:extLst>
                        <a:ext uri="{FF2B5EF4-FFF2-40B4-BE49-F238E27FC236}">
                          <a16:creationId xmlns:a16="http://schemas.microsoft.com/office/drawing/2014/main" id="{9330A978-B19D-56D8-22E4-D2C447E1ED36}"/>
                        </a:ext>
                      </a:extLst>
                    </p:cNvPr>
                    <p:cNvSpPr>
                      <a:spLocks noChangeShapeType="1"/>
                    </p:cNvSpPr>
                    <p:nvPr/>
                  </p:nvSpPr>
                  <p:spPr bwMode="auto">
                    <a:xfrm flipH="1">
                      <a:off x="7618368" y="3591819"/>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7" name="Line 72">
                      <a:extLst>
                        <a:ext uri="{FF2B5EF4-FFF2-40B4-BE49-F238E27FC236}">
                          <a16:creationId xmlns:a16="http://schemas.microsoft.com/office/drawing/2014/main" id="{3115E409-B831-31D6-5B91-D580E805BA6B}"/>
                        </a:ext>
                      </a:extLst>
                    </p:cNvPr>
                    <p:cNvSpPr>
                      <a:spLocks noChangeShapeType="1"/>
                    </p:cNvSpPr>
                    <p:nvPr/>
                  </p:nvSpPr>
                  <p:spPr bwMode="auto">
                    <a:xfrm>
                      <a:off x="7642525" y="3562778"/>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8" name="Line 73">
                      <a:extLst>
                        <a:ext uri="{FF2B5EF4-FFF2-40B4-BE49-F238E27FC236}">
                          <a16:creationId xmlns:a16="http://schemas.microsoft.com/office/drawing/2014/main" id="{1588FDBF-DFD8-2B04-A116-168DB0D1D6D3}"/>
                        </a:ext>
                      </a:extLst>
                    </p:cNvPr>
                    <p:cNvSpPr>
                      <a:spLocks noChangeShapeType="1"/>
                    </p:cNvSpPr>
                    <p:nvPr/>
                  </p:nvSpPr>
                  <p:spPr bwMode="auto">
                    <a:xfrm flipH="1">
                      <a:off x="7618368" y="3591819"/>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9" name="Line 74">
                      <a:extLst>
                        <a:ext uri="{FF2B5EF4-FFF2-40B4-BE49-F238E27FC236}">
                          <a16:creationId xmlns:a16="http://schemas.microsoft.com/office/drawing/2014/main" id="{47043F45-78CB-58F4-7CF1-245A02137127}"/>
                        </a:ext>
                      </a:extLst>
                    </p:cNvPr>
                    <p:cNvSpPr>
                      <a:spLocks noChangeShapeType="1"/>
                    </p:cNvSpPr>
                    <p:nvPr/>
                  </p:nvSpPr>
                  <p:spPr bwMode="auto">
                    <a:xfrm>
                      <a:off x="7642525" y="3529274"/>
                      <a:ext cx="0" cy="6254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0" name="Line 75">
                      <a:extLst>
                        <a:ext uri="{FF2B5EF4-FFF2-40B4-BE49-F238E27FC236}">
                          <a16:creationId xmlns:a16="http://schemas.microsoft.com/office/drawing/2014/main" id="{C270E4FB-A796-FADB-5905-B094F9E91CC4}"/>
                        </a:ext>
                      </a:extLst>
                    </p:cNvPr>
                    <p:cNvSpPr>
                      <a:spLocks noChangeShapeType="1"/>
                    </p:cNvSpPr>
                    <p:nvPr/>
                  </p:nvSpPr>
                  <p:spPr bwMode="auto">
                    <a:xfrm flipH="1">
                      <a:off x="7618368" y="3562778"/>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1" name="Line 76">
                      <a:extLst>
                        <a:ext uri="{FF2B5EF4-FFF2-40B4-BE49-F238E27FC236}">
                          <a16:creationId xmlns:a16="http://schemas.microsoft.com/office/drawing/2014/main" id="{2189F64B-3A5C-2746-938F-CE6ECBA14BE1}"/>
                        </a:ext>
                      </a:extLst>
                    </p:cNvPr>
                    <p:cNvSpPr>
                      <a:spLocks noChangeShapeType="1"/>
                    </p:cNvSpPr>
                    <p:nvPr/>
                  </p:nvSpPr>
                  <p:spPr bwMode="auto">
                    <a:xfrm>
                      <a:off x="7642525" y="3493534"/>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2" name="Line 77">
                      <a:extLst>
                        <a:ext uri="{FF2B5EF4-FFF2-40B4-BE49-F238E27FC236}">
                          <a16:creationId xmlns:a16="http://schemas.microsoft.com/office/drawing/2014/main" id="{BDF36F7D-2B5F-815E-8DC9-A08FE58F9FC4}"/>
                        </a:ext>
                      </a:extLst>
                    </p:cNvPr>
                    <p:cNvSpPr>
                      <a:spLocks noChangeShapeType="1"/>
                    </p:cNvSpPr>
                    <p:nvPr/>
                  </p:nvSpPr>
                  <p:spPr bwMode="auto">
                    <a:xfrm flipH="1">
                      <a:off x="7618368" y="3522571"/>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3" name="Line 78">
                      <a:extLst>
                        <a:ext uri="{FF2B5EF4-FFF2-40B4-BE49-F238E27FC236}">
                          <a16:creationId xmlns:a16="http://schemas.microsoft.com/office/drawing/2014/main" id="{9BCA3669-958A-2C40-87A7-CCDC0CF4ADF2}"/>
                        </a:ext>
                      </a:extLst>
                    </p:cNvPr>
                    <p:cNvSpPr>
                      <a:spLocks noChangeShapeType="1"/>
                    </p:cNvSpPr>
                    <p:nvPr/>
                  </p:nvSpPr>
                  <p:spPr bwMode="auto">
                    <a:xfrm>
                      <a:off x="7618368" y="3493534"/>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4" name="Line 79">
                      <a:extLst>
                        <a:ext uri="{FF2B5EF4-FFF2-40B4-BE49-F238E27FC236}">
                          <a16:creationId xmlns:a16="http://schemas.microsoft.com/office/drawing/2014/main" id="{E68DAF82-F69D-40A0-B994-38B2F5327B82}"/>
                        </a:ext>
                      </a:extLst>
                    </p:cNvPr>
                    <p:cNvSpPr>
                      <a:spLocks noChangeShapeType="1"/>
                    </p:cNvSpPr>
                    <p:nvPr/>
                  </p:nvSpPr>
                  <p:spPr bwMode="auto">
                    <a:xfrm flipH="1">
                      <a:off x="7594214" y="3522571"/>
                      <a:ext cx="48311"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5" name="Line 81">
                      <a:extLst>
                        <a:ext uri="{FF2B5EF4-FFF2-40B4-BE49-F238E27FC236}">
                          <a16:creationId xmlns:a16="http://schemas.microsoft.com/office/drawing/2014/main" id="{C0C06D5D-163B-0FE8-F6BE-25F2E91B3EEB}"/>
                        </a:ext>
                      </a:extLst>
                    </p:cNvPr>
                    <p:cNvSpPr>
                      <a:spLocks noChangeShapeType="1"/>
                    </p:cNvSpPr>
                    <p:nvPr/>
                  </p:nvSpPr>
                  <p:spPr bwMode="auto">
                    <a:xfrm flipH="1">
                      <a:off x="7374961" y="3453323"/>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sp>
                <p:nvSpPr>
                  <p:cNvPr id="1473" name="Line 82">
                    <a:extLst>
                      <a:ext uri="{FF2B5EF4-FFF2-40B4-BE49-F238E27FC236}">
                        <a16:creationId xmlns:a16="http://schemas.microsoft.com/office/drawing/2014/main" id="{ABB0A979-FC5F-720B-369E-81A4AD0F7616}"/>
                      </a:ext>
                    </a:extLst>
                  </p:cNvPr>
                  <p:cNvSpPr>
                    <a:spLocks noChangeShapeType="1"/>
                  </p:cNvSpPr>
                  <p:nvPr/>
                </p:nvSpPr>
                <p:spPr bwMode="auto">
                  <a:xfrm>
                    <a:off x="7218882" y="3399714"/>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4" name="Line 83">
                    <a:extLst>
                      <a:ext uri="{FF2B5EF4-FFF2-40B4-BE49-F238E27FC236}">
                        <a16:creationId xmlns:a16="http://schemas.microsoft.com/office/drawing/2014/main" id="{0F3BB5D2-E95F-7585-066F-3036232D05D2}"/>
                      </a:ext>
                    </a:extLst>
                  </p:cNvPr>
                  <p:cNvSpPr>
                    <a:spLocks noChangeShapeType="1"/>
                  </p:cNvSpPr>
                  <p:nvPr/>
                </p:nvSpPr>
                <p:spPr bwMode="auto">
                  <a:xfrm flipH="1">
                    <a:off x="7194726" y="3433219"/>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5" name="Line 84">
                    <a:extLst>
                      <a:ext uri="{FF2B5EF4-FFF2-40B4-BE49-F238E27FC236}">
                        <a16:creationId xmlns:a16="http://schemas.microsoft.com/office/drawing/2014/main" id="{DBC529F4-3177-BEBA-408A-EE33D5889A0F}"/>
                      </a:ext>
                    </a:extLst>
                  </p:cNvPr>
                  <p:cNvSpPr>
                    <a:spLocks noChangeShapeType="1"/>
                  </p:cNvSpPr>
                  <p:nvPr/>
                </p:nvSpPr>
                <p:spPr bwMode="auto">
                  <a:xfrm>
                    <a:off x="7166857" y="3384078"/>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6" name="Line 85">
                    <a:extLst>
                      <a:ext uri="{FF2B5EF4-FFF2-40B4-BE49-F238E27FC236}">
                        <a16:creationId xmlns:a16="http://schemas.microsoft.com/office/drawing/2014/main" id="{AA4468E2-022C-4752-4C4C-F61C8DCE457A}"/>
                      </a:ext>
                    </a:extLst>
                  </p:cNvPr>
                  <p:cNvSpPr>
                    <a:spLocks noChangeShapeType="1"/>
                  </p:cNvSpPr>
                  <p:nvPr/>
                </p:nvSpPr>
                <p:spPr bwMode="auto">
                  <a:xfrm flipH="1">
                    <a:off x="7140843" y="3415350"/>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7" name="Line 86">
                    <a:extLst>
                      <a:ext uri="{FF2B5EF4-FFF2-40B4-BE49-F238E27FC236}">
                        <a16:creationId xmlns:a16="http://schemas.microsoft.com/office/drawing/2014/main" id="{5EA63E75-9B9F-A4AD-A852-D62D2424659D}"/>
                      </a:ext>
                    </a:extLst>
                  </p:cNvPr>
                  <p:cNvSpPr>
                    <a:spLocks noChangeShapeType="1"/>
                  </p:cNvSpPr>
                  <p:nvPr/>
                </p:nvSpPr>
                <p:spPr bwMode="auto">
                  <a:xfrm>
                    <a:off x="7146418" y="3346105"/>
                    <a:ext cx="0" cy="6254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8" name="Line 87">
                    <a:extLst>
                      <a:ext uri="{FF2B5EF4-FFF2-40B4-BE49-F238E27FC236}">
                        <a16:creationId xmlns:a16="http://schemas.microsoft.com/office/drawing/2014/main" id="{C2D11F55-B70C-CFBB-7B84-2AFDB17C3226}"/>
                      </a:ext>
                    </a:extLst>
                  </p:cNvPr>
                  <p:cNvSpPr>
                    <a:spLocks noChangeShapeType="1"/>
                  </p:cNvSpPr>
                  <p:nvPr/>
                </p:nvSpPr>
                <p:spPr bwMode="auto">
                  <a:xfrm flipH="1">
                    <a:off x="7120403" y="3375143"/>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9" name="Line 88">
                    <a:extLst>
                      <a:ext uri="{FF2B5EF4-FFF2-40B4-BE49-F238E27FC236}">
                        <a16:creationId xmlns:a16="http://schemas.microsoft.com/office/drawing/2014/main" id="{0E38B0A6-B35A-703E-E85D-9CDB126944C8}"/>
                      </a:ext>
                    </a:extLst>
                  </p:cNvPr>
                  <p:cNvSpPr>
                    <a:spLocks noChangeShapeType="1"/>
                  </p:cNvSpPr>
                  <p:nvPr/>
                </p:nvSpPr>
                <p:spPr bwMode="auto">
                  <a:xfrm>
                    <a:off x="7120403" y="3310366"/>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0" name="Line 89">
                    <a:extLst>
                      <a:ext uri="{FF2B5EF4-FFF2-40B4-BE49-F238E27FC236}">
                        <a16:creationId xmlns:a16="http://schemas.microsoft.com/office/drawing/2014/main" id="{2CC327DF-5C3C-CF70-585D-C7F9549A9A2F}"/>
                      </a:ext>
                    </a:extLst>
                  </p:cNvPr>
                  <p:cNvSpPr>
                    <a:spLocks noChangeShapeType="1"/>
                  </p:cNvSpPr>
                  <p:nvPr/>
                </p:nvSpPr>
                <p:spPr bwMode="auto">
                  <a:xfrm flipH="1">
                    <a:off x="7096248" y="3339401"/>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1" name="Line 90">
                    <a:extLst>
                      <a:ext uri="{FF2B5EF4-FFF2-40B4-BE49-F238E27FC236}">
                        <a16:creationId xmlns:a16="http://schemas.microsoft.com/office/drawing/2014/main" id="{FC25B7FF-75C2-3C9F-1EC4-708EB73216FB}"/>
                      </a:ext>
                    </a:extLst>
                  </p:cNvPr>
                  <p:cNvSpPr>
                    <a:spLocks noChangeShapeType="1"/>
                  </p:cNvSpPr>
                  <p:nvPr/>
                </p:nvSpPr>
                <p:spPr bwMode="auto">
                  <a:xfrm>
                    <a:off x="7085101" y="3232182"/>
                    <a:ext cx="0" cy="6254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2" name="Line 91">
                    <a:extLst>
                      <a:ext uri="{FF2B5EF4-FFF2-40B4-BE49-F238E27FC236}">
                        <a16:creationId xmlns:a16="http://schemas.microsoft.com/office/drawing/2014/main" id="{9A119413-D43B-A284-80F1-A68289DC76B3}"/>
                      </a:ext>
                    </a:extLst>
                  </p:cNvPr>
                  <p:cNvSpPr>
                    <a:spLocks noChangeShapeType="1"/>
                  </p:cNvSpPr>
                  <p:nvPr/>
                </p:nvSpPr>
                <p:spPr bwMode="auto">
                  <a:xfrm flipH="1">
                    <a:off x="7055372" y="3265689"/>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3" name="Line 92">
                    <a:extLst>
                      <a:ext uri="{FF2B5EF4-FFF2-40B4-BE49-F238E27FC236}">
                        <a16:creationId xmlns:a16="http://schemas.microsoft.com/office/drawing/2014/main" id="{6CCA0919-8CEA-B0EB-E0D9-CDECE1ED2207}"/>
                      </a:ext>
                    </a:extLst>
                  </p:cNvPr>
                  <p:cNvSpPr>
                    <a:spLocks noChangeShapeType="1"/>
                  </p:cNvSpPr>
                  <p:nvPr/>
                </p:nvSpPr>
                <p:spPr bwMode="auto">
                  <a:xfrm>
                    <a:off x="7085101" y="3216547"/>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4" name="Line 93">
                    <a:extLst>
                      <a:ext uri="{FF2B5EF4-FFF2-40B4-BE49-F238E27FC236}">
                        <a16:creationId xmlns:a16="http://schemas.microsoft.com/office/drawing/2014/main" id="{C15A27B1-DAEE-CB2F-AB44-2944120DC062}"/>
                      </a:ext>
                    </a:extLst>
                  </p:cNvPr>
                  <p:cNvSpPr>
                    <a:spLocks noChangeShapeType="1"/>
                  </p:cNvSpPr>
                  <p:nvPr/>
                </p:nvSpPr>
                <p:spPr bwMode="auto">
                  <a:xfrm flipH="1">
                    <a:off x="7055372" y="3245585"/>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5" name="Line 94">
                    <a:extLst>
                      <a:ext uri="{FF2B5EF4-FFF2-40B4-BE49-F238E27FC236}">
                        <a16:creationId xmlns:a16="http://schemas.microsoft.com/office/drawing/2014/main" id="{2B24FEB3-CBA5-0483-9B8A-3FD319FB19E3}"/>
                      </a:ext>
                    </a:extLst>
                  </p:cNvPr>
                  <p:cNvSpPr>
                    <a:spLocks noChangeShapeType="1"/>
                  </p:cNvSpPr>
                  <p:nvPr/>
                </p:nvSpPr>
                <p:spPr bwMode="auto">
                  <a:xfrm>
                    <a:off x="6994055" y="318080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6" name="Line 95">
                    <a:extLst>
                      <a:ext uri="{FF2B5EF4-FFF2-40B4-BE49-F238E27FC236}">
                        <a16:creationId xmlns:a16="http://schemas.microsoft.com/office/drawing/2014/main" id="{40C50FF6-7B03-DCE3-E058-06C3A0682A3C}"/>
                      </a:ext>
                    </a:extLst>
                  </p:cNvPr>
                  <p:cNvSpPr>
                    <a:spLocks noChangeShapeType="1"/>
                  </p:cNvSpPr>
                  <p:nvPr/>
                </p:nvSpPr>
                <p:spPr bwMode="auto">
                  <a:xfrm flipH="1">
                    <a:off x="6969901" y="3216545"/>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1458" name="Group 1457">
                  <a:extLst>
                    <a:ext uri="{FF2B5EF4-FFF2-40B4-BE49-F238E27FC236}">
                      <a16:creationId xmlns:a16="http://schemas.microsoft.com/office/drawing/2014/main" id="{DE29DF45-A808-6F1E-FCB3-11304028D406}"/>
                    </a:ext>
                  </a:extLst>
                </p:cNvPr>
                <p:cNvGrpSpPr/>
                <p:nvPr/>
              </p:nvGrpSpPr>
              <p:grpSpPr>
                <a:xfrm>
                  <a:off x="6553692" y="3028910"/>
                  <a:ext cx="135637" cy="142957"/>
                  <a:chOff x="6553692" y="3028910"/>
                  <a:chExt cx="135637" cy="142957"/>
                </a:xfrm>
              </p:grpSpPr>
              <p:sp>
                <p:nvSpPr>
                  <p:cNvPr id="1467" name="Line 96">
                    <a:extLst>
                      <a:ext uri="{FF2B5EF4-FFF2-40B4-BE49-F238E27FC236}">
                        <a16:creationId xmlns:a16="http://schemas.microsoft.com/office/drawing/2014/main" id="{6F869800-A094-0445-2446-61BFD4A63600}"/>
                      </a:ext>
                    </a:extLst>
                  </p:cNvPr>
                  <p:cNvSpPr>
                    <a:spLocks noChangeShapeType="1"/>
                  </p:cNvSpPr>
                  <p:nvPr/>
                </p:nvSpPr>
                <p:spPr bwMode="auto">
                  <a:xfrm>
                    <a:off x="6661459" y="3107089"/>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8" name="Line 97">
                    <a:extLst>
                      <a:ext uri="{FF2B5EF4-FFF2-40B4-BE49-F238E27FC236}">
                        <a16:creationId xmlns:a16="http://schemas.microsoft.com/office/drawing/2014/main" id="{83F417AB-1750-2E63-EEF0-1A0EB73E9614}"/>
                      </a:ext>
                    </a:extLst>
                  </p:cNvPr>
                  <p:cNvSpPr>
                    <a:spLocks noChangeShapeType="1"/>
                  </p:cNvSpPr>
                  <p:nvPr/>
                </p:nvSpPr>
                <p:spPr bwMode="auto">
                  <a:xfrm flipH="1">
                    <a:off x="6637303" y="3142832"/>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9" name="Line 98">
                    <a:extLst>
                      <a:ext uri="{FF2B5EF4-FFF2-40B4-BE49-F238E27FC236}">
                        <a16:creationId xmlns:a16="http://schemas.microsoft.com/office/drawing/2014/main" id="{8828A582-F305-CB44-9F34-956CA768A7B1}"/>
                      </a:ext>
                    </a:extLst>
                  </p:cNvPr>
                  <p:cNvSpPr>
                    <a:spLocks noChangeShapeType="1"/>
                  </p:cNvSpPr>
                  <p:nvPr/>
                </p:nvSpPr>
                <p:spPr bwMode="auto">
                  <a:xfrm>
                    <a:off x="6579704" y="3028910"/>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0" name="Line 99">
                    <a:extLst>
                      <a:ext uri="{FF2B5EF4-FFF2-40B4-BE49-F238E27FC236}">
                        <a16:creationId xmlns:a16="http://schemas.microsoft.com/office/drawing/2014/main" id="{E06E7AEF-AB9D-6486-9901-AE0A977A7608}"/>
                      </a:ext>
                    </a:extLst>
                  </p:cNvPr>
                  <p:cNvSpPr>
                    <a:spLocks noChangeShapeType="1"/>
                  </p:cNvSpPr>
                  <p:nvPr/>
                </p:nvSpPr>
                <p:spPr bwMode="auto">
                  <a:xfrm flipH="1">
                    <a:off x="6553692" y="3057947"/>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1459" name="Group 1458">
                  <a:extLst>
                    <a:ext uri="{FF2B5EF4-FFF2-40B4-BE49-F238E27FC236}">
                      <a16:creationId xmlns:a16="http://schemas.microsoft.com/office/drawing/2014/main" id="{486026A5-3185-0F68-EEF1-5547861647DB}"/>
                    </a:ext>
                  </a:extLst>
                </p:cNvPr>
                <p:cNvGrpSpPr/>
                <p:nvPr/>
              </p:nvGrpSpPr>
              <p:grpSpPr>
                <a:xfrm>
                  <a:off x="5847621" y="2524076"/>
                  <a:ext cx="237836" cy="340436"/>
                  <a:chOff x="5847621" y="2524076"/>
                  <a:chExt cx="237836" cy="340436"/>
                </a:xfrm>
              </p:grpSpPr>
              <p:sp>
                <p:nvSpPr>
                  <p:cNvPr id="1460" name="Line 191">
                    <a:extLst>
                      <a:ext uri="{FF2B5EF4-FFF2-40B4-BE49-F238E27FC236}">
                        <a16:creationId xmlns:a16="http://schemas.microsoft.com/office/drawing/2014/main" id="{D8185F4E-E840-E87D-488A-CDC4D1B3F972}"/>
                      </a:ext>
                    </a:extLst>
                  </p:cNvPr>
                  <p:cNvSpPr>
                    <a:spLocks noChangeShapeType="1"/>
                  </p:cNvSpPr>
                  <p:nvPr/>
                </p:nvSpPr>
                <p:spPr bwMode="auto">
                  <a:xfrm>
                    <a:off x="6053869" y="2806435"/>
                    <a:ext cx="0" cy="5807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1" name="Line 100">
                    <a:extLst>
                      <a:ext uri="{FF2B5EF4-FFF2-40B4-BE49-F238E27FC236}">
                        <a16:creationId xmlns:a16="http://schemas.microsoft.com/office/drawing/2014/main" id="{2E4F0C1E-91C8-76FB-091B-817F8A1D361C}"/>
                      </a:ext>
                    </a:extLst>
                  </p:cNvPr>
                  <p:cNvSpPr>
                    <a:spLocks noChangeShapeType="1"/>
                  </p:cNvSpPr>
                  <p:nvPr/>
                </p:nvSpPr>
                <p:spPr bwMode="auto">
                  <a:xfrm>
                    <a:off x="6061300" y="2756389"/>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2" name="Line 101">
                    <a:extLst>
                      <a:ext uri="{FF2B5EF4-FFF2-40B4-BE49-F238E27FC236}">
                        <a16:creationId xmlns:a16="http://schemas.microsoft.com/office/drawing/2014/main" id="{A7974EB1-47D3-03CD-671E-B3FBF2EE2662}"/>
                      </a:ext>
                    </a:extLst>
                  </p:cNvPr>
                  <p:cNvSpPr>
                    <a:spLocks noChangeShapeType="1"/>
                  </p:cNvSpPr>
                  <p:nvPr/>
                </p:nvSpPr>
                <p:spPr bwMode="auto">
                  <a:xfrm flipH="1">
                    <a:off x="6037146" y="2789893"/>
                    <a:ext cx="48311"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3" name="Line 102">
                    <a:extLst>
                      <a:ext uri="{FF2B5EF4-FFF2-40B4-BE49-F238E27FC236}">
                        <a16:creationId xmlns:a16="http://schemas.microsoft.com/office/drawing/2014/main" id="{2BEEFC7E-6466-325C-2AFA-53A6E001317B}"/>
                      </a:ext>
                    </a:extLst>
                  </p:cNvPr>
                  <p:cNvSpPr>
                    <a:spLocks noChangeShapeType="1"/>
                  </p:cNvSpPr>
                  <p:nvPr/>
                </p:nvSpPr>
                <p:spPr bwMode="auto">
                  <a:xfrm>
                    <a:off x="6033428" y="2707246"/>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4" name="Line 103">
                    <a:extLst>
                      <a:ext uri="{FF2B5EF4-FFF2-40B4-BE49-F238E27FC236}">
                        <a16:creationId xmlns:a16="http://schemas.microsoft.com/office/drawing/2014/main" id="{FB61CEAC-2344-BA94-0ECA-CAFDDB5714C8}"/>
                      </a:ext>
                    </a:extLst>
                  </p:cNvPr>
                  <p:cNvSpPr>
                    <a:spLocks noChangeShapeType="1"/>
                  </p:cNvSpPr>
                  <p:nvPr/>
                </p:nvSpPr>
                <p:spPr bwMode="auto">
                  <a:xfrm flipH="1">
                    <a:off x="6003699" y="2736285"/>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5" name="Line 104">
                    <a:extLst>
                      <a:ext uri="{FF2B5EF4-FFF2-40B4-BE49-F238E27FC236}">
                        <a16:creationId xmlns:a16="http://schemas.microsoft.com/office/drawing/2014/main" id="{42E32328-BD7F-5BC6-B147-A81C7982C8F6}"/>
                      </a:ext>
                    </a:extLst>
                  </p:cNvPr>
                  <p:cNvSpPr>
                    <a:spLocks noChangeShapeType="1"/>
                  </p:cNvSpPr>
                  <p:nvPr/>
                </p:nvSpPr>
                <p:spPr bwMode="auto">
                  <a:xfrm>
                    <a:off x="5873634" y="2524076"/>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6" name="Line 105">
                    <a:extLst>
                      <a:ext uri="{FF2B5EF4-FFF2-40B4-BE49-F238E27FC236}">
                        <a16:creationId xmlns:a16="http://schemas.microsoft.com/office/drawing/2014/main" id="{EE119995-6D13-9FCC-60E2-3C79D1A2E363}"/>
                      </a:ext>
                    </a:extLst>
                  </p:cNvPr>
                  <p:cNvSpPr>
                    <a:spLocks noChangeShapeType="1"/>
                  </p:cNvSpPr>
                  <p:nvPr/>
                </p:nvSpPr>
                <p:spPr bwMode="auto">
                  <a:xfrm flipH="1">
                    <a:off x="5847621" y="2553116"/>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sp>
            <p:nvSpPr>
              <p:cNvPr id="1454" name="Line 107">
                <a:extLst>
                  <a:ext uri="{FF2B5EF4-FFF2-40B4-BE49-F238E27FC236}">
                    <a16:creationId xmlns:a16="http://schemas.microsoft.com/office/drawing/2014/main" id="{0DEA8D44-690F-3FE8-3808-AF0F9A41579D}"/>
                  </a:ext>
                </a:extLst>
              </p:cNvPr>
              <p:cNvSpPr>
                <a:spLocks noChangeShapeType="1"/>
              </p:cNvSpPr>
              <p:nvPr/>
            </p:nvSpPr>
            <p:spPr bwMode="auto">
              <a:xfrm flipH="1">
                <a:off x="5046788" y="2276129"/>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sp>
        <p:nvSpPr>
          <p:cNvPr id="1669" name="TextBox 1668">
            <a:extLst>
              <a:ext uri="{FF2B5EF4-FFF2-40B4-BE49-F238E27FC236}">
                <a16:creationId xmlns:a16="http://schemas.microsoft.com/office/drawing/2014/main" id="{DEC10E5A-A2E1-0B82-BC20-31ABEF7AF57A}"/>
              </a:ext>
            </a:extLst>
          </p:cNvPr>
          <p:cNvSpPr txBox="1"/>
          <p:nvPr/>
        </p:nvSpPr>
        <p:spPr>
          <a:xfrm>
            <a:off x="8917815" y="1023341"/>
            <a:ext cx="3136871" cy="1061829"/>
          </a:xfrm>
          <a:prstGeom prst="rect">
            <a:avLst/>
          </a:prstGeom>
          <a:noFill/>
        </p:spPr>
        <p:txBody>
          <a:bodyPr wrap="square">
            <a:sp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Olaparib induces DNA damage </a:t>
            </a:r>
            <a:r>
              <a:rPr kumimoji="0" lang="en-GB" sz="105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sym typeface="Wingdings" panose="05000000000000000000" pitchFamily="2" charset="2"/>
              </a:rPr>
              <a:t>and further immune priming, which may promote more robust anti-tumour immunity and potentially more durable benefit for the </a:t>
            </a:r>
            <a:r>
              <a:rPr kumimoji="0" lang="en-GB" sz="105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sym typeface="Wingdings" panose="05000000000000000000" pitchFamily="2" charset="2"/>
              </a:rPr>
              <a:t>durvalumab + olaparib </a:t>
            </a:r>
            <a:r>
              <a:rPr kumimoji="0" lang="en-GB" sz="105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sym typeface="Wingdings" panose="05000000000000000000" pitchFamily="2" charset="2"/>
              </a:rPr>
              <a:t>combination</a:t>
            </a:r>
            <a:r>
              <a:rPr kumimoji="0" lang="en-GB" sz="1050" b="0" i="0" u="none" strike="noStrike" kern="1200" cap="none" spc="0" normalizeH="0" baseline="30000" noProof="0">
                <a:ln>
                  <a:noFill/>
                </a:ln>
                <a:solidFill>
                  <a:srgbClr val="000000"/>
                </a:solidFill>
                <a:effectLst/>
                <a:uLnTx/>
                <a:uFillTx/>
                <a:latin typeface="Calibri" panose="020F0502020204030204"/>
                <a:ea typeface="+mn-ea"/>
                <a:cs typeface="Arial" panose="020B0604020202020204" pitchFamily="34" charset="0"/>
                <a:sym typeface="Wingdings" panose="05000000000000000000" pitchFamily="2" charset="2"/>
              </a:rPr>
              <a:t>9-11</a:t>
            </a:r>
            <a:endParaRPr kumimoji="0" lang="en-GB" sz="1050" b="0" i="0" u="none" strike="noStrike" kern="1200" cap="none" spc="0" normalizeH="0" baseline="30000" noProof="0">
              <a:ln>
                <a:noFill/>
              </a:ln>
              <a:solidFill>
                <a:srgbClr val="000000"/>
              </a:solidFill>
              <a:effectLst/>
              <a:uLnTx/>
              <a:uFillTx/>
              <a:latin typeface="Calibri" panose="020F0502020204030204"/>
              <a:ea typeface="+mn-ea"/>
              <a:cs typeface="Arial" panose="020B0604020202020204" pitchFamily="34" charset="0"/>
            </a:endParaRPr>
          </a:p>
        </p:txBody>
      </p:sp>
      <p:grpSp>
        <p:nvGrpSpPr>
          <p:cNvPr id="2864" name="Group 2863">
            <a:extLst>
              <a:ext uri="{FF2B5EF4-FFF2-40B4-BE49-F238E27FC236}">
                <a16:creationId xmlns:a16="http://schemas.microsoft.com/office/drawing/2014/main" id="{6CBB38E8-2647-BB22-D2D5-C5C1F77AABC8}"/>
              </a:ext>
            </a:extLst>
          </p:cNvPr>
          <p:cNvGrpSpPr/>
          <p:nvPr/>
        </p:nvGrpSpPr>
        <p:grpSpPr>
          <a:xfrm>
            <a:off x="5883575" y="1627274"/>
            <a:ext cx="658961" cy="259478"/>
            <a:chOff x="5764661" y="1691458"/>
            <a:chExt cx="658961" cy="259478"/>
          </a:xfrm>
        </p:grpSpPr>
        <p:cxnSp>
          <p:nvCxnSpPr>
            <p:cNvPr id="1783" name="Straight Arrow Connector 1782">
              <a:extLst>
                <a:ext uri="{FF2B5EF4-FFF2-40B4-BE49-F238E27FC236}">
                  <a16:creationId xmlns:a16="http://schemas.microsoft.com/office/drawing/2014/main" id="{ED0A8037-D1CD-9534-FB33-04524C56F79B}"/>
                </a:ext>
              </a:extLst>
            </p:cNvPr>
            <p:cNvCxnSpPr>
              <a:cxnSpLocks/>
            </p:cNvCxnSpPr>
            <p:nvPr/>
          </p:nvCxnSpPr>
          <p:spPr>
            <a:xfrm>
              <a:off x="5775622" y="1691458"/>
              <a:ext cx="648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84" name="Group 1783">
              <a:extLst>
                <a:ext uri="{FF2B5EF4-FFF2-40B4-BE49-F238E27FC236}">
                  <a16:creationId xmlns:a16="http://schemas.microsoft.com/office/drawing/2014/main" id="{D06DC81B-245F-71FF-BB70-56188F71ED4F}"/>
                </a:ext>
              </a:extLst>
            </p:cNvPr>
            <p:cNvGrpSpPr/>
            <p:nvPr/>
          </p:nvGrpSpPr>
          <p:grpSpPr>
            <a:xfrm rot="5735711">
              <a:off x="5791127" y="1764623"/>
              <a:ext cx="117595" cy="170527"/>
              <a:chOff x="3493052" y="3006448"/>
              <a:chExt cx="170522" cy="295921"/>
            </a:xfrm>
          </p:grpSpPr>
          <p:grpSp>
            <p:nvGrpSpPr>
              <p:cNvPr id="1785" name="Group 1784">
                <a:extLst>
                  <a:ext uri="{FF2B5EF4-FFF2-40B4-BE49-F238E27FC236}">
                    <a16:creationId xmlns:a16="http://schemas.microsoft.com/office/drawing/2014/main" id="{81D0A9B1-2F4F-08D1-9F93-F87C38EA8AE2}"/>
                  </a:ext>
                </a:extLst>
              </p:cNvPr>
              <p:cNvGrpSpPr/>
              <p:nvPr/>
            </p:nvGrpSpPr>
            <p:grpSpPr>
              <a:xfrm rot="981756">
                <a:off x="3510260" y="3006448"/>
                <a:ext cx="63268" cy="76600"/>
                <a:chOff x="3701140" y="952436"/>
                <a:chExt cx="63268" cy="76600"/>
              </a:xfrm>
            </p:grpSpPr>
            <p:cxnSp>
              <p:nvCxnSpPr>
                <p:cNvPr id="1794" name="Straight Connector 1793">
                  <a:extLst>
                    <a:ext uri="{FF2B5EF4-FFF2-40B4-BE49-F238E27FC236}">
                      <a16:creationId xmlns:a16="http://schemas.microsoft.com/office/drawing/2014/main" id="{741A7048-167C-2EE2-026C-361E6056A443}"/>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5" name="Straight Connector 1794">
                  <a:extLst>
                    <a:ext uri="{FF2B5EF4-FFF2-40B4-BE49-F238E27FC236}">
                      <a16:creationId xmlns:a16="http://schemas.microsoft.com/office/drawing/2014/main" id="{53F9BAFF-8425-EDDA-7C34-3B7259BF8CA4}"/>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6" name="Straight Connector 1795">
                  <a:extLst>
                    <a:ext uri="{FF2B5EF4-FFF2-40B4-BE49-F238E27FC236}">
                      <a16:creationId xmlns:a16="http://schemas.microsoft.com/office/drawing/2014/main" id="{739D172F-8750-FC38-5C63-67C36311DF37}"/>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786" name="Group 1785">
                <a:extLst>
                  <a:ext uri="{FF2B5EF4-FFF2-40B4-BE49-F238E27FC236}">
                    <a16:creationId xmlns:a16="http://schemas.microsoft.com/office/drawing/2014/main" id="{98A8B22D-1BA7-05E1-AB7E-8D4C1E65DA26}"/>
                  </a:ext>
                </a:extLst>
              </p:cNvPr>
              <p:cNvGrpSpPr/>
              <p:nvPr/>
            </p:nvGrpSpPr>
            <p:grpSpPr>
              <a:xfrm rot="19180030">
                <a:off x="3600306" y="3133793"/>
                <a:ext cx="63268" cy="76600"/>
                <a:chOff x="3701140" y="952436"/>
                <a:chExt cx="63268" cy="76600"/>
              </a:xfrm>
            </p:grpSpPr>
            <p:cxnSp>
              <p:nvCxnSpPr>
                <p:cNvPr id="1791" name="Straight Connector 1790">
                  <a:extLst>
                    <a:ext uri="{FF2B5EF4-FFF2-40B4-BE49-F238E27FC236}">
                      <a16:creationId xmlns:a16="http://schemas.microsoft.com/office/drawing/2014/main" id="{EBA77C78-9D48-C5D1-E7EC-89D9ED0B2828}"/>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2" name="Straight Connector 1791">
                  <a:extLst>
                    <a:ext uri="{FF2B5EF4-FFF2-40B4-BE49-F238E27FC236}">
                      <a16:creationId xmlns:a16="http://schemas.microsoft.com/office/drawing/2014/main" id="{EA8B6F60-A97A-0719-6E1E-98A4DFA27088}"/>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3" name="Straight Connector 1792">
                  <a:extLst>
                    <a:ext uri="{FF2B5EF4-FFF2-40B4-BE49-F238E27FC236}">
                      <a16:creationId xmlns:a16="http://schemas.microsoft.com/office/drawing/2014/main" id="{1404A43D-1D92-112A-7E81-487D3109398A}"/>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787" name="Group 1786">
                <a:extLst>
                  <a:ext uri="{FF2B5EF4-FFF2-40B4-BE49-F238E27FC236}">
                    <a16:creationId xmlns:a16="http://schemas.microsoft.com/office/drawing/2014/main" id="{A7FA2515-D279-42FE-0D0A-60751F07B470}"/>
                  </a:ext>
                </a:extLst>
              </p:cNvPr>
              <p:cNvGrpSpPr/>
              <p:nvPr/>
            </p:nvGrpSpPr>
            <p:grpSpPr>
              <a:xfrm rot="16200000">
                <a:off x="3499718" y="3232435"/>
                <a:ext cx="63268" cy="76600"/>
                <a:chOff x="3701140" y="952436"/>
                <a:chExt cx="63268" cy="76600"/>
              </a:xfrm>
            </p:grpSpPr>
            <p:cxnSp>
              <p:nvCxnSpPr>
                <p:cNvPr id="1788" name="Straight Connector 1787">
                  <a:extLst>
                    <a:ext uri="{FF2B5EF4-FFF2-40B4-BE49-F238E27FC236}">
                      <a16:creationId xmlns:a16="http://schemas.microsoft.com/office/drawing/2014/main" id="{BA35D617-2781-24C9-44DA-225E176DC9BF}"/>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89" name="Straight Connector 1788">
                  <a:extLst>
                    <a:ext uri="{FF2B5EF4-FFF2-40B4-BE49-F238E27FC236}">
                      <a16:creationId xmlns:a16="http://schemas.microsoft.com/office/drawing/2014/main" id="{1E72356B-2314-95D3-0A1F-D9BE9A78A49C}"/>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a:extLst>
                    <a:ext uri="{FF2B5EF4-FFF2-40B4-BE49-F238E27FC236}">
                      <a16:creationId xmlns:a16="http://schemas.microsoft.com/office/drawing/2014/main" id="{D38968D1-DF7D-88D7-232C-8CA37BB0059C}"/>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1797" name="Group 1796">
              <a:extLst>
                <a:ext uri="{FF2B5EF4-FFF2-40B4-BE49-F238E27FC236}">
                  <a16:creationId xmlns:a16="http://schemas.microsoft.com/office/drawing/2014/main" id="{7986785A-F86D-D2F4-4714-572E51FB2137}"/>
                </a:ext>
              </a:extLst>
            </p:cNvPr>
            <p:cNvGrpSpPr/>
            <p:nvPr/>
          </p:nvGrpSpPr>
          <p:grpSpPr>
            <a:xfrm>
              <a:off x="5927056" y="1745981"/>
              <a:ext cx="422739" cy="204955"/>
              <a:chOff x="6867184" y="1740485"/>
              <a:chExt cx="436318" cy="219884"/>
            </a:xfrm>
          </p:grpSpPr>
          <p:sp>
            <p:nvSpPr>
              <p:cNvPr id="1798" name="Oval 1797">
                <a:extLst>
                  <a:ext uri="{FF2B5EF4-FFF2-40B4-BE49-F238E27FC236}">
                    <a16:creationId xmlns:a16="http://schemas.microsoft.com/office/drawing/2014/main" id="{4720B1C5-3A42-53C4-689D-3CE47D1887CB}"/>
                  </a:ext>
                </a:extLst>
              </p:cNvPr>
              <p:cNvSpPr/>
              <p:nvPr/>
            </p:nvSpPr>
            <p:spPr>
              <a:xfrm rot="20248136" flipH="1">
                <a:off x="6967837" y="1740485"/>
                <a:ext cx="219882" cy="219884"/>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99" name="TextBox 1798">
                <a:extLst>
                  <a:ext uri="{FF2B5EF4-FFF2-40B4-BE49-F238E27FC236}">
                    <a16:creationId xmlns:a16="http://schemas.microsoft.com/office/drawing/2014/main" id="{0AC62DFD-6AD2-3719-2611-BE0A3C35782C}"/>
                  </a:ext>
                </a:extLst>
              </p:cNvPr>
              <p:cNvSpPr txBox="1"/>
              <p:nvPr/>
            </p:nvSpPr>
            <p:spPr>
              <a:xfrm flipH="1">
                <a:off x="6867184" y="1769313"/>
                <a:ext cx="436318" cy="176213"/>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Olaparib</a:t>
                </a:r>
              </a:p>
            </p:txBody>
          </p:sp>
        </p:grpSp>
      </p:grpSp>
      <p:grpSp>
        <p:nvGrpSpPr>
          <p:cNvPr id="8" name="Group 7">
            <a:extLst>
              <a:ext uri="{FF2B5EF4-FFF2-40B4-BE49-F238E27FC236}">
                <a16:creationId xmlns:a16="http://schemas.microsoft.com/office/drawing/2014/main" id="{516B51F8-200B-7537-9063-801A75060941}"/>
              </a:ext>
            </a:extLst>
          </p:cNvPr>
          <p:cNvGrpSpPr/>
          <p:nvPr/>
        </p:nvGrpSpPr>
        <p:grpSpPr>
          <a:xfrm>
            <a:off x="4508101" y="5885562"/>
            <a:ext cx="6659286" cy="215444"/>
            <a:chOff x="4508101" y="5853110"/>
            <a:chExt cx="6659286" cy="215444"/>
          </a:xfrm>
        </p:grpSpPr>
        <p:sp>
          <p:nvSpPr>
            <p:cNvPr id="1311" name="TextBox 1310">
              <a:extLst>
                <a:ext uri="{FF2B5EF4-FFF2-40B4-BE49-F238E27FC236}">
                  <a16:creationId xmlns:a16="http://schemas.microsoft.com/office/drawing/2014/main" id="{DA012F4F-2806-75D7-5454-10B506DD8607}"/>
                </a:ext>
              </a:extLst>
            </p:cNvPr>
            <p:cNvSpPr txBox="1"/>
            <p:nvPr/>
          </p:nvSpPr>
          <p:spPr>
            <a:xfrm>
              <a:off x="4508101"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191</a:t>
              </a:r>
            </a:p>
          </p:txBody>
        </p:sp>
        <p:sp>
          <p:nvSpPr>
            <p:cNvPr id="1313" name="TextBox 1312">
              <a:extLst>
                <a:ext uri="{FF2B5EF4-FFF2-40B4-BE49-F238E27FC236}">
                  <a16:creationId xmlns:a16="http://schemas.microsoft.com/office/drawing/2014/main" id="{F2965C90-592C-FFA3-CE77-4285717E5E33}"/>
                </a:ext>
              </a:extLst>
            </p:cNvPr>
            <p:cNvSpPr txBox="1"/>
            <p:nvPr/>
          </p:nvSpPr>
          <p:spPr>
            <a:xfrm>
              <a:off x="10843387"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0</a:t>
              </a:r>
            </a:p>
          </p:txBody>
        </p:sp>
        <p:sp>
          <p:nvSpPr>
            <p:cNvPr id="1315" name="TextBox 1314">
              <a:extLst>
                <a:ext uri="{FF2B5EF4-FFF2-40B4-BE49-F238E27FC236}">
                  <a16:creationId xmlns:a16="http://schemas.microsoft.com/office/drawing/2014/main" id="{21592EA6-BF5A-4291-ECEA-A861F91B9350}"/>
                </a:ext>
              </a:extLst>
            </p:cNvPr>
            <p:cNvSpPr txBox="1"/>
            <p:nvPr/>
          </p:nvSpPr>
          <p:spPr>
            <a:xfrm>
              <a:off x="4904057"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183</a:t>
              </a:r>
            </a:p>
          </p:txBody>
        </p:sp>
        <p:sp>
          <p:nvSpPr>
            <p:cNvPr id="1317" name="TextBox 1316">
              <a:extLst>
                <a:ext uri="{FF2B5EF4-FFF2-40B4-BE49-F238E27FC236}">
                  <a16:creationId xmlns:a16="http://schemas.microsoft.com/office/drawing/2014/main" id="{981EB405-0A75-3A59-2F3D-6C1EB15BBE1C}"/>
                </a:ext>
              </a:extLst>
            </p:cNvPr>
            <p:cNvSpPr txBox="1"/>
            <p:nvPr/>
          </p:nvSpPr>
          <p:spPr>
            <a:xfrm>
              <a:off x="5300013"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164</a:t>
              </a:r>
            </a:p>
          </p:txBody>
        </p:sp>
        <p:sp>
          <p:nvSpPr>
            <p:cNvPr id="1319" name="TextBox 1318">
              <a:extLst>
                <a:ext uri="{FF2B5EF4-FFF2-40B4-BE49-F238E27FC236}">
                  <a16:creationId xmlns:a16="http://schemas.microsoft.com/office/drawing/2014/main" id="{7F3E3A96-4232-5A1E-649C-CB15E3FCF359}"/>
                </a:ext>
              </a:extLst>
            </p:cNvPr>
            <p:cNvSpPr txBox="1"/>
            <p:nvPr/>
          </p:nvSpPr>
          <p:spPr>
            <a:xfrm>
              <a:off x="5695969"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157</a:t>
              </a:r>
            </a:p>
          </p:txBody>
        </p:sp>
        <p:sp>
          <p:nvSpPr>
            <p:cNvPr id="1321" name="TextBox 1320">
              <a:extLst>
                <a:ext uri="{FF2B5EF4-FFF2-40B4-BE49-F238E27FC236}">
                  <a16:creationId xmlns:a16="http://schemas.microsoft.com/office/drawing/2014/main" id="{B2132D14-3020-09ED-0400-0C3D9D30F9F2}"/>
                </a:ext>
              </a:extLst>
            </p:cNvPr>
            <p:cNvSpPr txBox="1"/>
            <p:nvPr/>
          </p:nvSpPr>
          <p:spPr>
            <a:xfrm>
              <a:off x="6091925"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134</a:t>
              </a:r>
            </a:p>
          </p:txBody>
        </p:sp>
        <p:sp>
          <p:nvSpPr>
            <p:cNvPr id="1323" name="TextBox 1322">
              <a:extLst>
                <a:ext uri="{FF2B5EF4-FFF2-40B4-BE49-F238E27FC236}">
                  <a16:creationId xmlns:a16="http://schemas.microsoft.com/office/drawing/2014/main" id="{96434856-67C6-0B57-EB16-5DBD480BAF31}"/>
                </a:ext>
              </a:extLst>
            </p:cNvPr>
            <p:cNvSpPr txBox="1"/>
            <p:nvPr/>
          </p:nvSpPr>
          <p:spPr>
            <a:xfrm>
              <a:off x="6487881"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114</a:t>
              </a:r>
            </a:p>
          </p:txBody>
        </p:sp>
        <p:sp>
          <p:nvSpPr>
            <p:cNvPr id="1325" name="TextBox 1324">
              <a:extLst>
                <a:ext uri="{FF2B5EF4-FFF2-40B4-BE49-F238E27FC236}">
                  <a16:creationId xmlns:a16="http://schemas.microsoft.com/office/drawing/2014/main" id="{095C01B2-4668-4FCB-D57B-F4AB6A943ECB}"/>
                </a:ext>
              </a:extLst>
            </p:cNvPr>
            <p:cNvSpPr txBox="1"/>
            <p:nvPr/>
          </p:nvSpPr>
          <p:spPr>
            <a:xfrm>
              <a:off x="6883837"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107</a:t>
              </a:r>
            </a:p>
          </p:txBody>
        </p:sp>
        <p:sp>
          <p:nvSpPr>
            <p:cNvPr id="1327" name="TextBox 1326">
              <a:extLst>
                <a:ext uri="{FF2B5EF4-FFF2-40B4-BE49-F238E27FC236}">
                  <a16:creationId xmlns:a16="http://schemas.microsoft.com/office/drawing/2014/main" id="{FE360A10-07B0-1289-DDC7-1D73A6036192}"/>
                </a:ext>
              </a:extLst>
            </p:cNvPr>
            <p:cNvSpPr txBox="1"/>
            <p:nvPr/>
          </p:nvSpPr>
          <p:spPr>
            <a:xfrm>
              <a:off x="7279793"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75</a:t>
              </a:r>
            </a:p>
          </p:txBody>
        </p:sp>
        <p:sp>
          <p:nvSpPr>
            <p:cNvPr id="1329" name="TextBox 1328">
              <a:extLst>
                <a:ext uri="{FF2B5EF4-FFF2-40B4-BE49-F238E27FC236}">
                  <a16:creationId xmlns:a16="http://schemas.microsoft.com/office/drawing/2014/main" id="{6DB1B55A-2193-B517-77CF-8A196717FBED}"/>
                </a:ext>
              </a:extLst>
            </p:cNvPr>
            <p:cNvSpPr txBox="1"/>
            <p:nvPr/>
          </p:nvSpPr>
          <p:spPr>
            <a:xfrm>
              <a:off x="7675749"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46</a:t>
              </a:r>
            </a:p>
          </p:txBody>
        </p:sp>
        <p:sp>
          <p:nvSpPr>
            <p:cNvPr id="1331" name="TextBox 1330">
              <a:extLst>
                <a:ext uri="{FF2B5EF4-FFF2-40B4-BE49-F238E27FC236}">
                  <a16:creationId xmlns:a16="http://schemas.microsoft.com/office/drawing/2014/main" id="{3B9D050E-7395-80CF-9BD7-5D29962D914A}"/>
                </a:ext>
              </a:extLst>
            </p:cNvPr>
            <p:cNvSpPr txBox="1"/>
            <p:nvPr/>
          </p:nvSpPr>
          <p:spPr>
            <a:xfrm>
              <a:off x="8071705"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35</a:t>
              </a:r>
            </a:p>
          </p:txBody>
        </p:sp>
        <p:sp>
          <p:nvSpPr>
            <p:cNvPr id="1333" name="TextBox 1332">
              <a:extLst>
                <a:ext uri="{FF2B5EF4-FFF2-40B4-BE49-F238E27FC236}">
                  <a16:creationId xmlns:a16="http://schemas.microsoft.com/office/drawing/2014/main" id="{A052DB10-5414-1183-1D13-04566649A84F}"/>
                </a:ext>
              </a:extLst>
            </p:cNvPr>
            <p:cNvSpPr txBox="1"/>
            <p:nvPr/>
          </p:nvSpPr>
          <p:spPr>
            <a:xfrm>
              <a:off x="8467661"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31</a:t>
              </a:r>
            </a:p>
          </p:txBody>
        </p:sp>
        <p:sp>
          <p:nvSpPr>
            <p:cNvPr id="1335" name="TextBox 1334">
              <a:extLst>
                <a:ext uri="{FF2B5EF4-FFF2-40B4-BE49-F238E27FC236}">
                  <a16:creationId xmlns:a16="http://schemas.microsoft.com/office/drawing/2014/main" id="{33C35CFD-7005-5DD1-9387-B89BA16B98FE}"/>
                </a:ext>
              </a:extLst>
            </p:cNvPr>
            <p:cNvSpPr txBox="1"/>
            <p:nvPr/>
          </p:nvSpPr>
          <p:spPr>
            <a:xfrm>
              <a:off x="8863617"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19</a:t>
              </a:r>
            </a:p>
          </p:txBody>
        </p:sp>
        <p:sp>
          <p:nvSpPr>
            <p:cNvPr id="1337" name="TextBox 1336">
              <a:extLst>
                <a:ext uri="{FF2B5EF4-FFF2-40B4-BE49-F238E27FC236}">
                  <a16:creationId xmlns:a16="http://schemas.microsoft.com/office/drawing/2014/main" id="{891B5E4F-BA60-F1D4-D126-2DEAA3931ECE}"/>
                </a:ext>
              </a:extLst>
            </p:cNvPr>
            <p:cNvSpPr txBox="1"/>
            <p:nvPr/>
          </p:nvSpPr>
          <p:spPr>
            <a:xfrm>
              <a:off x="9259573"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12</a:t>
              </a:r>
            </a:p>
          </p:txBody>
        </p:sp>
        <p:sp>
          <p:nvSpPr>
            <p:cNvPr id="1339" name="TextBox 1338">
              <a:extLst>
                <a:ext uri="{FF2B5EF4-FFF2-40B4-BE49-F238E27FC236}">
                  <a16:creationId xmlns:a16="http://schemas.microsoft.com/office/drawing/2014/main" id="{EDD8B1A3-7D27-F45E-5E93-4611E7FEF6F2}"/>
                </a:ext>
              </a:extLst>
            </p:cNvPr>
            <p:cNvSpPr txBox="1"/>
            <p:nvPr/>
          </p:nvSpPr>
          <p:spPr>
            <a:xfrm>
              <a:off x="9655529"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10</a:t>
              </a:r>
            </a:p>
          </p:txBody>
        </p:sp>
        <p:sp>
          <p:nvSpPr>
            <p:cNvPr id="1341" name="TextBox 1340">
              <a:extLst>
                <a:ext uri="{FF2B5EF4-FFF2-40B4-BE49-F238E27FC236}">
                  <a16:creationId xmlns:a16="http://schemas.microsoft.com/office/drawing/2014/main" id="{41837C15-6B86-243C-CA4F-28E9ACD965B1}"/>
                </a:ext>
              </a:extLst>
            </p:cNvPr>
            <p:cNvSpPr txBox="1"/>
            <p:nvPr/>
          </p:nvSpPr>
          <p:spPr>
            <a:xfrm>
              <a:off x="10051485"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a:t>
              </a:r>
            </a:p>
          </p:txBody>
        </p:sp>
        <p:sp>
          <p:nvSpPr>
            <p:cNvPr id="1343" name="TextBox 1342">
              <a:extLst>
                <a:ext uri="{FF2B5EF4-FFF2-40B4-BE49-F238E27FC236}">
                  <a16:creationId xmlns:a16="http://schemas.microsoft.com/office/drawing/2014/main" id="{810FF52B-4814-BC50-2686-E9FE80D7DB82}"/>
                </a:ext>
              </a:extLst>
            </p:cNvPr>
            <p:cNvSpPr txBox="1"/>
            <p:nvPr/>
          </p:nvSpPr>
          <p:spPr>
            <a:xfrm>
              <a:off x="10447441"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a:t>
              </a:r>
            </a:p>
          </p:txBody>
        </p:sp>
        <p:sp>
          <p:nvSpPr>
            <p:cNvPr id="1940" name="TextBox 1939">
              <a:extLst>
                <a:ext uri="{FF2B5EF4-FFF2-40B4-BE49-F238E27FC236}">
                  <a16:creationId xmlns:a16="http://schemas.microsoft.com/office/drawing/2014/main" id="{8E211B37-AEBE-5835-BB0B-76F546EC0B97}"/>
                </a:ext>
              </a:extLst>
            </p:cNvPr>
            <p:cNvSpPr txBox="1"/>
            <p:nvPr/>
          </p:nvSpPr>
          <p:spPr>
            <a:xfrm>
              <a:off x="4706079"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185</a:t>
              </a:r>
            </a:p>
          </p:txBody>
        </p:sp>
        <p:sp>
          <p:nvSpPr>
            <p:cNvPr id="1943" name="TextBox 1942">
              <a:extLst>
                <a:ext uri="{FF2B5EF4-FFF2-40B4-BE49-F238E27FC236}">
                  <a16:creationId xmlns:a16="http://schemas.microsoft.com/office/drawing/2014/main" id="{C33D43DD-9D37-3CE8-3AF8-0F3DE0D10015}"/>
                </a:ext>
              </a:extLst>
            </p:cNvPr>
            <p:cNvSpPr txBox="1"/>
            <p:nvPr/>
          </p:nvSpPr>
          <p:spPr>
            <a:xfrm>
              <a:off x="5102035"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168</a:t>
              </a:r>
            </a:p>
          </p:txBody>
        </p:sp>
        <p:sp>
          <p:nvSpPr>
            <p:cNvPr id="1946" name="TextBox 1945">
              <a:extLst>
                <a:ext uri="{FF2B5EF4-FFF2-40B4-BE49-F238E27FC236}">
                  <a16:creationId xmlns:a16="http://schemas.microsoft.com/office/drawing/2014/main" id="{CDB1DFAB-76A5-84D9-1B1D-137368D6C07C}"/>
                </a:ext>
              </a:extLst>
            </p:cNvPr>
            <p:cNvSpPr txBox="1"/>
            <p:nvPr/>
          </p:nvSpPr>
          <p:spPr>
            <a:xfrm>
              <a:off x="5497991"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159</a:t>
              </a:r>
            </a:p>
          </p:txBody>
        </p:sp>
        <p:sp>
          <p:nvSpPr>
            <p:cNvPr id="1949" name="TextBox 1948">
              <a:extLst>
                <a:ext uri="{FF2B5EF4-FFF2-40B4-BE49-F238E27FC236}">
                  <a16:creationId xmlns:a16="http://schemas.microsoft.com/office/drawing/2014/main" id="{4906664A-A995-6601-9C17-FAC8D536D054}"/>
                </a:ext>
              </a:extLst>
            </p:cNvPr>
            <p:cNvSpPr txBox="1"/>
            <p:nvPr/>
          </p:nvSpPr>
          <p:spPr>
            <a:xfrm>
              <a:off x="5893947"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141</a:t>
              </a:r>
            </a:p>
          </p:txBody>
        </p:sp>
        <p:sp>
          <p:nvSpPr>
            <p:cNvPr id="1952" name="TextBox 1951">
              <a:extLst>
                <a:ext uri="{FF2B5EF4-FFF2-40B4-BE49-F238E27FC236}">
                  <a16:creationId xmlns:a16="http://schemas.microsoft.com/office/drawing/2014/main" id="{16C0E1F3-2C7F-DF58-7216-741E1A824CB8}"/>
                </a:ext>
              </a:extLst>
            </p:cNvPr>
            <p:cNvSpPr txBox="1"/>
            <p:nvPr/>
          </p:nvSpPr>
          <p:spPr>
            <a:xfrm>
              <a:off x="6289903"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132</a:t>
              </a:r>
            </a:p>
          </p:txBody>
        </p:sp>
        <p:sp>
          <p:nvSpPr>
            <p:cNvPr id="1955" name="TextBox 1954">
              <a:extLst>
                <a:ext uri="{FF2B5EF4-FFF2-40B4-BE49-F238E27FC236}">
                  <a16:creationId xmlns:a16="http://schemas.microsoft.com/office/drawing/2014/main" id="{3B4D2181-A9C9-0218-8C77-4261AEC8355D}"/>
                </a:ext>
              </a:extLst>
            </p:cNvPr>
            <p:cNvSpPr txBox="1"/>
            <p:nvPr/>
          </p:nvSpPr>
          <p:spPr>
            <a:xfrm>
              <a:off x="6685859"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109</a:t>
              </a:r>
            </a:p>
          </p:txBody>
        </p:sp>
        <p:sp>
          <p:nvSpPr>
            <p:cNvPr id="1958" name="TextBox 1957">
              <a:extLst>
                <a:ext uri="{FF2B5EF4-FFF2-40B4-BE49-F238E27FC236}">
                  <a16:creationId xmlns:a16="http://schemas.microsoft.com/office/drawing/2014/main" id="{7E686374-EFCB-25E1-6382-E7D765A209D3}"/>
                </a:ext>
              </a:extLst>
            </p:cNvPr>
            <p:cNvSpPr txBox="1"/>
            <p:nvPr/>
          </p:nvSpPr>
          <p:spPr>
            <a:xfrm>
              <a:off x="7081815"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77</a:t>
              </a:r>
            </a:p>
          </p:txBody>
        </p:sp>
        <p:sp>
          <p:nvSpPr>
            <p:cNvPr id="1961" name="TextBox 1960">
              <a:extLst>
                <a:ext uri="{FF2B5EF4-FFF2-40B4-BE49-F238E27FC236}">
                  <a16:creationId xmlns:a16="http://schemas.microsoft.com/office/drawing/2014/main" id="{547DADD8-2274-500E-F01C-3CB7F96509A8}"/>
                </a:ext>
              </a:extLst>
            </p:cNvPr>
            <p:cNvSpPr txBox="1"/>
            <p:nvPr/>
          </p:nvSpPr>
          <p:spPr>
            <a:xfrm>
              <a:off x="7477771"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72</a:t>
              </a:r>
            </a:p>
          </p:txBody>
        </p:sp>
        <p:sp>
          <p:nvSpPr>
            <p:cNvPr id="1964" name="TextBox 1963">
              <a:extLst>
                <a:ext uri="{FF2B5EF4-FFF2-40B4-BE49-F238E27FC236}">
                  <a16:creationId xmlns:a16="http://schemas.microsoft.com/office/drawing/2014/main" id="{E8806AFD-3D55-E0FB-C16F-CF1A511B7CA4}"/>
                </a:ext>
              </a:extLst>
            </p:cNvPr>
            <p:cNvSpPr txBox="1"/>
            <p:nvPr/>
          </p:nvSpPr>
          <p:spPr>
            <a:xfrm>
              <a:off x="7873727"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46</a:t>
              </a:r>
            </a:p>
          </p:txBody>
        </p:sp>
        <p:sp>
          <p:nvSpPr>
            <p:cNvPr id="1967" name="TextBox 1966">
              <a:extLst>
                <a:ext uri="{FF2B5EF4-FFF2-40B4-BE49-F238E27FC236}">
                  <a16:creationId xmlns:a16="http://schemas.microsoft.com/office/drawing/2014/main" id="{4874BFE0-BE3A-06E3-837D-94C0D127BFFA}"/>
                </a:ext>
              </a:extLst>
            </p:cNvPr>
            <p:cNvSpPr txBox="1"/>
            <p:nvPr/>
          </p:nvSpPr>
          <p:spPr>
            <a:xfrm>
              <a:off x="8269683"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32</a:t>
              </a:r>
            </a:p>
          </p:txBody>
        </p:sp>
        <p:sp>
          <p:nvSpPr>
            <p:cNvPr id="1970" name="TextBox 1969">
              <a:extLst>
                <a:ext uri="{FF2B5EF4-FFF2-40B4-BE49-F238E27FC236}">
                  <a16:creationId xmlns:a16="http://schemas.microsoft.com/office/drawing/2014/main" id="{CA200E41-FECF-C1C8-168B-1880DD171C03}"/>
                </a:ext>
              </a:extLst>
            </p:cNvPr>
            <p:cNvSpPr txBox="1"/>
            <p:nvPr/>
          </p:nvSpPr>
          <p:spPr>
            <a:xfrm>
              <a:off x="8665639"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20</a:t>
              </a:r>
            </a:p>
          </p:txBody>
        </p:sp>
        <p:sp>
          <p:nvSpPr>
            <p:cNvPr id="1973" name="TextBox 1972">
              <a:extLst>
                <a:ext uri="{FF2B5EF4-FFF2-40B4-BE49-F238E27FC236}">
                  <a16:creationId xmlns:a16="http://schemas.microsoft.com/office/drawing/2014/main" id="{AA4982A8-5228-918F-9AD1-09A689334313}"/>
                </a:ext>
              </a:extLst>
            </p:cNvPr>
            <p:cNvSpPr txBox="1"/>
            <p:nvPr/>
          </p:nvSpPr>
          <p:spPr>
            <a:xfrm>
              <a:off x="9061595"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19</a:t>
              </a:r>
            </a:p>
          </p:txBody>
        </p:sp>
        <p:sp>
          <p:nvSpPr>
            <p:cNvPr id="1976" name="TextBox 1975">
              <a:extLst>
                <a:ext uri="{FF2B5EF4-FFF2-40B4-BE49-F238E27FC236}">
                  <a16:creationId xmlns:a16="http://schemas.microsoft.com/office/drawing/2014/main" id="{604FDB99-7219-A2DA-2FB0-2AFB7B0057E8}"/>
                </a:ext>
              </a:extLst>
            </p:cNvPr>
            <p:cNvSpPr txBox="1"/>
            <p:nvPr/>
          </p:nvSpPr>
          <p:spPr>
            <a:xfrm>
              <a:off x="9457551"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11</a:t>
              </a:r>
            </a:p>
          </p:txBody>
        </p:sp>
        <p:sp>
          <p:nvSpPr>
            <p:cNvPr id="1979" name="TextBox 1978">
              <a:extLst>
                <a:ext uri="{FF2B5EF4-FFF2-40B4-BE49-F238E27FC236}">
                  <a16:creationId xmlns:a16="http://schemas.microsoft.com/office/drawing/2014/main" id="{C8F51BE0-2526-F401-1A69-7CC94B038575}"/>
                </a:ext>
              </a:extLst>
            </p:cNvPr>
            <p:cNvSpPr txBox="1"/>
            <p:nvPr/>
          </p:nvSpPr>
          <p:spPr>
            <a:xfrm>
              <a:off x="9853507"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a:t>
              </a:r>
            </a:p>
          </p:txBody>
        </p:sp>
        <p:sp>
          <p:nvSpPr>
            <p:cNvPr id="1982" name="TextBox 1981">
              <a:extLst>
                <a:ext uri="{FF2B5EF4-FFF2-40B4-BE49-F238E27FC236}">
                  <a16:creationId xmlns:a16="http://schemas.microsoft.com/office/drawing/2014/main" id="{F70219B3-EA0F-B82F-5A75-DC0C400A7CB0}"/>
                </a:ext>
              </a:extLst>
            </p:cNvPr>
            <p:cNvSpPr txBox="1"/>
            <p:nvPr/>
          </p:nvSpPr>
          <p:spPr>
            <a:xfrm>
              <a:off x="10249463"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4</a:t>
              </a:r>
            </a:p>
          </p:txBody>
        </p:sp>
        <p:sp>
          <p:nvSpPr>
            <p:cNvPr id="1985" name="TextBox 1984">
              <a:extLst>
                <a:ext uri="{FF2B5EF4-FFF2-40B4-BE49-F238E27FC236}">
                  <a16:creationId xmlns:a16="http://schemas.microsoft.com/office/drawing/2014/main" id="{5FABB8CD-22D2-500E-CBE9-37A50F656C1C}"/>
                </a:ext>
              </a:extLst>
            </p:cNvPr>
            <p:cNvSpPr txBox="1"/>
            <p:nvPr/>
          </p:nvSpPr>
          <p:spPr>
            <a:xfrm>
              <a:off x="10645419"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a:t>
              </a:r>
            </a:p>
          </p:txBody>
        </p:sp>
      </p:grpSp>
      <p:grpSp>
        <p:nvGrpSpPr>
          <p:cNvPr id="5" name="Group 4">
            <a:extLst>
              <a:ext uri="{FF2B5EF4-FFF2-40B4-BE49-F238E27FC236}">
                <a16:creationId xmlns:a16="http://schemas.microsoft.com/office/drawing/2014/main" id="{CF306BEC-D77D-6D16-E541-8C5F43D76310}"/>
              </a:ext>
            </a:extLst>
          </p:cNvPr>
          <p:cNvGrpSpPr/>
          <p:nvPr/>
        </p:nvGrpSpPr>
        <p:grpSpPr>
          <a:xfrm>
            <a:off x="4507149" y="6041066"/>
            <a:ext cx="6661191" cy="215444"/>
            <a:chOff x="4508101" y="6015079"/>
            <a:chExt cx="6661191" cy="215444"/>
          </a:xfrm>
        </p:grpSpPr>
        <p:sp>
          <p:nvSpPr>
            <p:cNvPr id="1310" name="TextBox 1309">
              <a:extLst>
                <a:ext uri="{FF2B5EF4-FFF2-40B4-BE49-F238E27FC236}">
                  <a16:creationId xmlns:a16="http://schemas.microsoft.com/office/drawing/2014/main" id="{D30A6B1E-3AB1-8C33-2046-CECA99C626B3}"/>
                </a:ext>
              </a:extLst>
            </p:cNvPr>
            <p:cNvSpPr txBox="1"/>
            <p:nvPr/>
          </p:nvSpPr>
          <p:spPr>
            <a:xfrm>
              <a:off x="4508101"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192</a:t>
              </a:r>
            </a:p>
          </p:txBody>
        </p:sp>
        <p:sp>
          <p:nvSpPr>
            <p:cNvPr id="1312" name="TextBox 1311">
              <a:extLst>
                <a:ext uri="{FF2B5EF4-FFF2-40B4-BE49-F238E27FC236}">
                  <a16:creationId xmlns:a16="http://schemas.microsoft.com/office/drawing/2014/main" id="{46EBED7A-A5CD-8397-8F4A-5428E062814F}"/>
                </a:ext>
              </a:extLst>
            </p:cNvPr>
            <p:cNvSpPr txBox="1"/>
            <p:nvPr/>
          </p:nvSpPr>
          <p:spPr>
            <a:xfrm>
              <a:off x="10845292"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0</a:t>
              </a:r>
            </a:p>
          </p:txBody>
        </p:sp>
        <p:sp>
          <p:nvSpPr>
            <p:cNvPr id="1314" name="TextBox 1313">
              <a:extLst>
                <a:ext uri="{FF2B5EF4-FFF2-40B4-BE49-F238E27FC236}">
                  <a16:creationId xmlns:a16="http://schemas.microsoft.com/office/drawing/2014/main" id="{8972FF44-5B05-F870-0E28-582D692FEB04}"/>
                </a:ext>
              </a:extLst>
            </p:cNvPr>
            <p:cNvSpPr txBox="1"/>
            <p:nvPr/>
          </p:nvSpPr>
          <p:spPr>
            <a:xfrm>
              <a:off x="4904175"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182</a:t>
              </a:r>
            </a:p>
          </p:txBody>
        </p:sp>
        <p:sp>
          <p:nvSpPr>
            <p:cNvPr id="1316" name="TextBox 1315">
              <a:extLst>
                <a:ext uri="{FF2B5EF4-FFF2-40B4-BE49-F238E27FC236}">
                  <a16:creationId xmlns:a16="http://schemas.microsoft.com/office/drawing/2014/main" id="{54FCEE8D-EBFC-E2CC-5F14-9E75338DBF63}"/>
                </a:ext>
              </a:extLst>
            </p:cNvPr>
            <p:cNvSpPr txBox="1"/>
            <p:nvPr/>
          </p:nvSpPr>
          <p:spPr>
            <a:xfrm>
              <a:off x="5300249"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169</a:t>
              </a:r>
            </a:p>
          </p:txBody>
        </p:sp>
        <p:sp>
          <p:nvSpPr>
            <p:cNvPr id="1318" name="TextBox 1317">
              <a:extLst>
                <a:ext uri="{FF2B5EF4-FFF2-40B4-BE49-F238E27FC236}">
                  <a16:creationId xmlns:a16="http://schemas.microsoft.com/office/drawing/2014/main" id="{F52C8262-B5C4-47F4-3DC3-C436C6DCB640}"/>
                </a:ext>
              </a:extLst>
            </p:cNvPr>
            <p:cNvSpPr txBox="1"/>
            <p:nvPr/>
          </p:nvSpPr>
          <p:spPr>
            <a:xfrm>
              <a:off x="5696323"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152</a:t>
              </a:r>
            </a:p>
          </p:txBody>
        </p:sp>
        <p:sp>
          <p:nvSpPr>
            <p:cNvPr id="1320" name="TextBox 1319">
              <a:extLst>
                <a:ext uri="{FF2B5EF4-FFF2-40B4-BE49-F238E27FC236}">
                  <a16:creationId xmlns:a16="http://schemas.microsoft.com/office/drawing/2014/main" id="{7F3CDC74-9110-729A-7386-872C4F9EAE33}"/>
                </a:ext>
              </a:extLst>
            </p:cNvPr>
            <p:cNvSpPr txBox="1"/>
            <p:nvPr/>
          </p:nvSpPr>
          <p:spPr>
            <a:xfrm>
              <a:off x="6092397"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113</a:t>
              </a:r>
            </a:p>
          </p:txBody>
        </p:sp>
        <p:sp>
          <p:nvSpPr>
            <p:cNvPr id="1322" name="TextBox 1321">
              <a:extLst>
                <a:ext uri="{FF2B5EF4-FFF2-40B4-BE49-F238E27FC236}">
                  <a16:creationId xmlns:a16="http://schemas.microsoft.com/office/drawing/2014/main" id="{71BF465F-0584-8E48-1083-2A2DA2263C7B}"/>
                </a:ext>
              </a:extLst>
            </p:cNvPr>
            <p:cNvSpPr txBox="1"/>
            <p:nvPr/>
          </p:nvSpPr>
          <p:spPr>
            <a:xfrm>
              <a:off x="6488471"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83</a:t>
              </a:r>
            </a:p>
          </p:txBody>
        </p:sp>
        <p:sp>
          <p:nvSpPr>
            <p:cNvPr id="1324" name="TextBox 1323">
              <a:extLst>
                <a:ext uri="{FF2B5EF4-FFF2-40B4-BE49-F238E27FC236}">
                  <a16:creationId xmlns:a16="http://schemas.microsoft.com/office/drawing/2014/main" id="{F25D333B-AF6F-9594-5D38-DC8B000AD941}"/>
                </a:ext>
              </a:extLst>
            </p:cNvPr>
            <p:cNvSpPr txBox="1"/>
            <p:nvPr/>
          </p:nvSpPr>
          <p:spPr>
            <a:xfrm>
              <a:off x="6884545"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79</a:t>
              </a:r>
            </a:p>
          </p:txBody>
        </p:sp>
        <p:sp>
          <p:nvSpPr>
            <p:cNvPr id="1326" name="TextBox 1325">
              <a:extLst>
                <a:ext uri="{FF2B5EF4-FFF2-40B4-BE49-F238E27FC236}">
                  <a16:creationId xmlns:a16="http://schemas.microsoft.com/office/drawing/2014/main" id="{53A21C88-FEF9-4098-265A-41DCAEE6FA8B}"/>
                </a:ext>
              </a:extLst>
            </p:cNvPr>
            <p:cNvSpPr txBox="1"/>
            <p:nvPr/>
          </p:nvSpPr>
          <p:spPr>
            <a:xfrm>
              <a:off x="7280619"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53</a:t>
              </a:r>
            </a:p>
          </p:txBody>
        </p:sp>
        <p:sp>
          <p:nvSpPr>
            <p:cNvPr id="1328" name="TextBox 1327">
              <a:extLst>
                <a:ext uri="{FF2B5EF4-FFF2-40B4-BE49-F238E27FC236}">
                  <a16:creationId xmlns:a16="http://schemas.microsoft.com/office/drawing/2014/main" id="{E878B26C-5545-8821-E535-26483708C6B8}"/>
                </a:ext>
              </a:extLst>
            </p:cNvPr>
            <p:cNvSpPr txBox="1"/>
            <p:nvPr/>
          </p:nvSpPr>
          <p:spPr>
            <a:xfrm>
              <a:off x="7676693"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36</a:t>
              </a:r>
            </a:p>
          </p:txBody>
        </p:sp>
        <p:sp>
          <p:nvSpPr>
            <p:cNvPr id="1330" name="TextBox 1329">
              <a:extLst>
                <a:ext uri="{FF2B5EF4-FFF2-40B4-BE49-F238E27FC236}">
                  <a16:creationId xmlns:a16="http://schemas.microsoft.com/office/drawing/2014/main" id="{9832AB61-B38C-19D5-6EC9-BBFC852DC564}"/>
                </a:ext>
              </a:extLst>
            </p:cNvPr>
            <p:cNvSpPr txBox="1"/>
            <p:nvPr/>
          </p:nvSpPr>
          <p:spPr>
            <a:xfrm>
              <a:off x="8072767"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31</a:t>
              </a:r>
            </a:p>
          </p:txBody>
        </p:sp>
        <p:sp>
          <p:nvSpPr>
            <p:cNvPr id="1332" name="TextBox 1331">
              <a:extLst>
                <a:ext uri="{FF2B5EF4-FFF2-40B4-BE49-F238E27FC236}">
                  <a16:creationId xmlns:a16="http://schemas.microsoft.com/office/drawing/2014/main" id="{66BB36E1-5C9D-AC27-A9C8-C0F004E010EE}"/>
                </a:ext>
              </a:extLst>
            </p:cNvPr>
            <p:cNvSpPr txBox="1"/>
            <p:nvPr/>
          </p:nvSpPr>
          <p:spPr>
            <a:xfrm>
              <a:off x="8468841"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27</a:t>
              </a:r>
            </a:p>
          </p:txBody>
        </p:sp>
        <p:sp>
          <p:nvSpPr>
            <p:cNvPr id="1334" name="TextBox 1333">
              <a:extLst>
                <a:ext uri="{FF2B5EF4-FFF2-40B4-BE49-F238E27FC236}">
                  <a16:creationId xmlns:a16="http://schemas.microsoft.com/office/drawing/2014/main" id="{13BF3F53-AB86-C0E0-33B8-41CF34F742E2}"/>
                </a:ext>
              </a:extLst>
            </p:cNvPr>
            <p:cNvSpPr txBox="1"/>
            <p:nvPr/>
          </p:nvSpPr>
          <p:spPr>
            <a:xfrm>
              <a:off x="8864915"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a:t>
              </a:r>
            </a:p>
          </p:txBody>
        </p:sp>
        <p:sp>
          <p:nvSpPr>
            <p:cNvPr id="1336" name="TextBox 1335">
              <a:extLst>
                <a:ext uri="{FF2B5EF4-FFF2-40B4-BE49-F238E27FC236}">
                  <a16:creationId xmlns:a16="http://schemas.microsoft.com/office/drawing/2014/main" id="{C07EE549-7D60-C0EA-9C8E-5C26D769B05F}"/>
                </a:ext>
              </a:extLst>
            </p:cNvPr>
            <p:cNvSpPr txBox="1"/>
            <p:nvPr/>
          </p:nvSpPr>
          <p:spPr>
            <a:xfrm>
              <a:off x="9260989"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8</a:t>
              </a:r>
            </a:p>
          </p:txBody>
        </p:sp>
        <p:sp>
          <p:nvSpPr>
            <p:cNvPr id="1338" name="TextBox 1337">
              <a:extLst>
                <a:ext uri="{FF2B5EF4-FFF2-40B4-BE49-F238E27FC236}">
                  <a16:creationId xmlns:a16="http://schemas.microsoft.com/office/drawing/2014/main" id="{C615CB0A-E130-7387-CD12-A9489EB0BD8C}"/>
                </a:ext>
              </a:extLst>
            </p:cNvPr>
            <p:cNvSpPr txBox="1"/>
            <p:nvPr/>
          </p:nvSpPr>
          <p:spPr>
            <a:xfrm>
              <a:off x="9657063"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a:t>
              </a:r>
            </a:p>
          </p:txBody>
        </p:sp>
        <p:sp>
          <p:nvSpPr>
            <p:cNvPr id="1340" name="TextBox 1339">
              <a:extLst>
                <a:ext uri="{FF2B5EF4-FFF2-40B4-BE49-F238E27FC236}">
                  <a16:creationId xmlns:a16="http://schemas.microsoft.com/office/drawing/2014/main" id="{8F34B464-8A92-BFCC-B8BA-660A33AD6701}"/>
                </a:ext>
              </a:extLst>
            </p:cNvPr>
            <p:cNvSpPr txBox="1"/>
            <p:nvPr/>
          </p:nvSpPr>
          <p:spPr>
            <a:xfrm>
              <a:off x="10053137"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a:t>
              </a:r>
            </a:p>
          </p:txBody>
        </p:sp>
        <p:sp>
          <p:nvSpPr>
            <p:cNvPr id="1342" name="TextBox 1341">
              <a:extLst>
                <a:ext uri="{FF2B5EF4-FFF2-40B4-BE49-F238E27FC236}">
                  <a16:creationId xmlns:a16="http://schemas.microsoft.com/office/drawing/2014/main" id="{22F9A5C7-EDE9-EE18-F230-D7D1B736B80D}"/>
                </a:ext>
              </a:extLst>
            </p:cNvPr>
            <p:cNvSpPr txBox="1"/>
            <p:nvPr/>
          </p:nvSpPr>
          <p:spPr>
            <a:xfrm>
              <a:off x="10449211"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0</a:t>
              </a:r>
            </a:p>
          </p:txBody>
        </p:sp>
        <p:sp>
          <p:nvSpPr>
            <p:cNvPr id="1941" name="TextBox 1940">
              <a:extLst>
                <a:ext uri="{FF2B5EF4-FFF2-40B4-BE49-F238E27FC236}">
                  <a16:creationId xmlns:a16="http://schemas.microsoft.com/office/drawing/2014/main" id="{CACF872D-94EE-0692-AAF8-EC096D8CC548}"/>
                </a:ext>
              </a:extLst>
            </p:cNvPr>
            <p:cNvSpPr txBox="1"/>
            <p:nvPr/>
          </p:nvSpPr>
          <p:spPr>
            <a:xfrm>
              <a:off x="4706138"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186</a:t>
              </a:r>
            </a:p>
          </p:txBody>
        </p:sp>
        <p:sp>
          <p:nvSpPr>
            <p:cNvPr id="1944" name="TextBox 1943">
              <a:extLst>
                <a:ext uri="{FF2B5EF4-FFF2-40B4-BE49-F238E27FC236}">
                  <a16:creationId xmlns:a16="http://schemas.microsoft.com/office/drawing/2014/main" id="{BD14C3CA-2C5D-3BD1-D0BD-746314BAB207}"/>
                </a:ext>
              </a:extLst>
            </p:cNvPr>
            <p:cNvSpPr txBox="1"/>
            <p:nvPr/>
          </p:nvSpPr>
          <p:spPr>
            <a:xfrm>
              <a:off x="5102212"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174</a:t>
              </a:r>
            </a:p>
          </p:txBody>
        </p:sp>
        <p:sp>
          <p:nvSpPr>
            <p:cNvPr id="1947" name="TextBox 1946">
              <a:extLst>
                <a:ext uri="{FF2B5EF4-FFF2-40B4-BE49-F238E27FC236}">
                  <a16:creationId xmlns:a16="http://schemas.microsoft.com/office/drawing/2014/main" id="{88B804D6-03C7-24CD-93B9-28D1561024EB}"/>
                </a:ext>
              </a:extLst>
            </p:cNvPr>
            <p:cNvSpPr txBox="1"/>
            <p:nvPr/>
          </p:nvSpPr>
          <p:spPr>
            <a:xfrm>
              <a:off x="5498286"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159</a:t>
              </a:r>
            </a:p>
          </p:txBody>
        </p:sp>
        <p:sp>
          <p:nvSpPr>
            <p:cNvPr id="1950" name="TextBox 1949">
              <a:extLst>
                <a:ext uri="{FF2B5EF4-FFF2-40B4-BE49-F238E27FC236}">
                  <a16:creationId xmlns:a16="http://schemas.microsoft.com/office/drawing/2014/main" id="{9DC443ED-4AA7-8339-956C-0300A34C95A6}"/>
                </a:ext>
              </a:extLst>
            </p:cNvPr>
            <p:cNvSpPr txBox="1"/>
            <p:nvPr/>
          </p:nvSpPr>
          <p:spPr>
            <a:xfrm>
              <a:off x="5894360"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128</a:t>
              </a:r>
            </a:p>
          </p:txBody>
        </p:sp>
        <p:sp>
          <p:nvSpPr>
            <p:cNvPr id="1953" name="TextBox 1952">
              <a:extLst>
                <a:ext uri="{FF2B5EF4-FFF2-40B4-BE49-F238E27FC236}">
                  <a16:creationId xmlns:a16="http://schemas.microsoft.com/office/drawing/2014/main" id="{C203A5F0-6A1B-A313-E324-F37B47F1E811}"/>
                </a:ext>
              </a:extLst>
            </p:cNvPr>
            <p:cNvSpPr txBox="1"/>
            <p:nvPr/>
          </p:nvSpPr>
          <p:spPr>
            <a:xfrm>
              <a:off x="6290434"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107</a:t>
              </a:r>
            </a:p>
          </p:txBody>
        </p:sp>
        <p:sp>
          <p:nvSpPr>
            <p:cNvPr id="1956" name="TextBox 1955">
              <a:extLst>
                <a:ext uri="{FF2B5EF4-FFF2-40B4-BE49-F238E27FC236}">
                  <a16:creationId xmlns:a16="http://schemas.microsoft.com/office/drawing/2014/main" id="{302EEFEB-4D12-F40F-984F-C8F8680DB23C}"/>
                </a:ext>
              </a:extLst>
            </p:cNvPr>
            <p:cNvSpPr txBox="1"/>
            <p:nvPr/>
          </p:nvSpPr>
          <p:spPr>
            <a:xfrm>
              <a:off x="6686508"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81</a:t>
              </a:r>
            </a:p>
          </p:txBody>
        </p:sp>
        <p:sp>
          <p:nvSpPr>
            <p:cNvPr id="1959" name="TextBox 1958">
              <a:extLst>
                <a:ext uri="{FF2B5EF4-FFF2-40B4-BE49-F238E27FC236}">
                  <a16:creationId xmlns:a16="http://schemas.microsoft.com/office/drawing/2014/main" id="{F2497415-2A82-DC86-F0A1-5D62DDC0F85E}"/>
                </a:ext>
              </a:extLst>
            </p:cNvPr>
            <p:cNvSpPr txBox="1"/>
            <p:nvPr/>
          </p:nvSpPr>
          <p:spPr>
            <a:xfrm>
              <a:off x="7082582"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53</a:t>
              </a:r>
            </a:p>
          </p:txBody>
        </p:sp>
        <p:sp>
          <p:nvSpPr>
            <p:cNvPr id="1962" name="TextBox 1961">
              <a:extLst>
                <a:ext uri="{FF2B5EF4-FFF2-40B4-BE49-F238E27FC236}">
                  <a16:creationId xmlns:a16="http://schemas.microsoft.com/office/drawing/2014/main" id="{2EDB1444-46F2-ACD0-63C9-4BA43C4627A8}"/>
                </a:ext>
              </a:extLst>
            </p:cNvPr>
            <p:cNvSpPr txBox="1"/>
            <p:nvPr/>
          </p:nvSpPr>
          <p:spPr>
            <a:xfrm>
              <a:off x="7478656"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50</a:t>
              </a:r>
            </a:p>
          </p:txBody>
        </p:sp>
        <p:sp>
          <p:nvSpPr>
            <p:cNvPr id="1965" name="TextBox 1964">
              <a:extLst>
                <a:ext uri="{FF2B5EF4-FFF2-40B4-BE49-F238E27FC236}">
                  <a16:creationId xmlns:a16="http://schemas.microsoft.com/office/drawing/2014/main" id="{6FFF6642-46EA-D326-0B91-4C87A6040535}"/>
                </a:ext>
              </a:extLst>
            </p:cNvPr>
            <p:cNvSpPr txBox="1"/>
            <p:nvPr/>
          </p:nvSpPr>
          <p:spPr>
            <a:xfrm>
              <a:off x="7874730"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36</a:t>
              </a:r>
            </a:p>
          </p:txBody>
        </p:sp>
        <p:sp>
          <p:nvSpPr>
            <p:cNvPr id="1968" name="TextBox 1967">
              <a:extLst>
                <a:ext uri="{FF2B5EF4-FFF2-40B4-BE49-F238E27FC236}">
                  <a16:creationId xmlns:a16="http://schemas.microsoft.com/office/drawing/2014/main" id="{2685288E-5D7B-7C59-C731-08B61128CE7D}"/>
                </a:ext>
              </a:extLst>
            </p:cNvPr>
            <p:cNvSpPr txBox="1"/>
            <p:nvPr/>
          </p:nvSpPr>
          <p:spPr>
            <a:xfrm>
              <a:off x="8270804"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27</a:t>
              </a:r>
            </a:p>
          </p:txBody>
        </p:sp>
        <p:sp>
          <p:nvSpPr>
            <p:cNvPr id="1971" name="TextBox 1970">
              <a:extLst>
                <a:ext uri="{FF2B5EF4-FFF2-40B4-BE49-F238E27FC236}">
                  <a16:creationId xmlns:a16="http://schemas.microsoft.com/office/drawing/2014/main" id="{175A6A96-49F4-AB1F-882B-156CCA77AD0E}"/>
                </a:ext>
              </a:extLst>
            </p:cNvPr>
            <p:cNvSpPr txBox="1"/>
            <p:nvPr/>
          </p:nvSpPr>
          <p:spPr>
            <a:xfrm>
              <a:off x="8666878"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17</a:t>
              </a:r>
            </a:p>
          </p:txBody>
        </p:sp>
        <p:sp>
          <p:nvSpPr>
            <p:cNvPr id="1974" name="TextBox 1973">
              <a:extLst>
                <a:ext uri="{FF2B5EF4-FFF2-40B4-BE49-F238E27FC236}">
                  <a16:creationId xmlns:a16="http://schemas.microsoft.com/office/drawing/2014/main" id="{69B7362B-911D-D8B1-7FE0-ABC332593ED1}"/>
                </a:ext>
              </a:extLst>
            </p:cNvPr>
            <p:cNvSpPr txBox="1"/>
            <p:nvPr/>
          </p:nvSpPr>
          <p:spPr>
            <a:xfrm>
              <a:off x="9062952"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a:t>
              </a:r>
            </a:p>
          </p:txBody>
        </p:sp>
        <p:sp>
          <p:nvSpPr>
            <p:cNvPr id="1977" name="TextBox 1976">
              <a:extLst>
                <a:ext uri="{FF2B5EF4-FFF2-40B4-BE49-F238E27FC236}">
                  <a16:creationId xmlns:a16="http://schemas.microsoft.com/office/drawing/2014/main" id="{21B7B90F-E870-9E77-15A9-99AE5260169B}"/>
                </a:ext>
              </a:extLst>
            </p:cNvPr>
            <p:cNvSpPr txBox="1"/>
            <p:nvPr/>
          </p:nvSpPr>
          <p:spPr>
            <a:xfrm>
              <a:off x="9459026"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a:t>
              </a:r>
            </a:p>
          </p:txBody>
        </p:sp>
        <p:sp>
          <p:nvSpPr>
            <p:cNvPr id="1980" name="TextBox 1979">
              <a:extLst>
                <a:ext uri="{FF2B5EF4-FFF2-40B4-BE49-F238E27FC236}">
                  <a16:creationId xmlns:a16="http://schemas.microsoft.com/office/drawing/2014/main" id="{074F4E48-5A2D-1F64-D773-7AB36C976D9E}"/>
                </a:ext>
              </a:extLst>
            </p:cNvPr>
            <p:cNvSpPr txBox="1"/>
            <p:nvPr/>
          </p:nvSpPr>
          <p:spPr>
            <a:xfrm>
              <a:off x="9855100"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a:t>
              </a:r>
            </a:p>
          </p:txBody>
        </p:sp>
        <p:sp>
          <p:nvSpPr>
            <p:cNvPr id="1983" name="TextBox 1982">
              <a:extLst>
                <a:ext uri="{FF2B5EF4-FFF2-40B4-BE49-F238E27FC236}">
                  <a16:creationId xmlns:a16="http://schemas.microsoft.com/office/drawing/2014/main" id="{A4A12DA4-591B-760C-9C41-2A076F5A532A}"/>
                </a:ext>
              </a:extLst>
            </p:cNvPr>
            <p:cNvSpPr txBox="1"/>
            <p:nvPr/>
          </p:nvSpPr>
          <p:spPr>
            <a:xfrm>
              <a:off x="10251174"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a:t>
              </a:r>
            </a:p>
          </p:txBody>
        </p:sp>
        <p:sp>
          <p:nvSpPr>
            <p:cNvPr id="1986" name="TextBox 1985">
              <a:extLst>
                <a:ext uri="{FF2B5EF4-FFF2-40B4-BE49-F238E27FC236}">
                  <a16:creationId xmlns:a16="http://schemas.microsoft.com/office/drawing/2014/main" id="{5DF5FEF0-37E4-572C-6797-E600D34F0EBA}"/>
                </a:ext>
              </a:extLst>
            </p:cNvPr>
            <p:cNvSpPr txBox="1"/>
            <p:nvPr/>
          </p:nvSpPr>
          <p:spPr>
            <a:xfrm>
              <a:off x="10647248"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0</a:t>
              </a:r>
            </a:p>
          </p:txBody>
        </p:sp>
      </p:grpSp>
      <p:grpSp>
        <p:nvGrpSpPr>
          <p:cNvPr id="2642" name="Group 2641">
            <a:extLst>
              <a:ext uri="{FF2B5EF4-FFF2-40B4-BE49-F238E27FC236}">
                <a16:creationId xmlns:a16="http://schemas.microsoft.com/office/drawing/2014/main" id="{6A872686-3FED-E4D0-2821-F0EB61620AF8}"/>
              </a:ext>
            </a:extLst>
          </p:cNvPr>
          <p:cNvGrpSpPr/>
          <p:nvPr/>
        </p:nvGrpSpPr>
        <p:grpSpPr>
          <a:xfrm>
            <a:off x="721352" y="937856"/>
            <a:ext cx="1269482" cy="1229291"/>
            <a:chOff x="641942" y="456530"/>
            <a:chExt cx="1882980" cy="1758832"/>
          </a:xfrm>
        </p:grpSpPr>
        <p:sp>
          <p:nvSpPr>
            <p:cNvPr id="2643" name="Rectangle: Rounded Corners 2642">
              <a:extLst>
                <a:ext uri="{FF2B5EF4-FFF2-40B4-BE49-F238E27FC236}">
                  <a16:creationId xmlns:a16="http://schemas.microsoft.com/office/drawing/2014/main" id="{37D001D4-9E50-EA86-D1C0-BA766DBE4E6A}"/>
                </a:ext>
              </a:extLst>
            </p:cNvPr>
            <p:cNvSpPr/>
            <p:nvPr/>
          </p:nvSpPr>
          <p:spPr>
            <a:xfrm>
              <a:off x="641942" y="456530"/>
              <a:ext cx="1882980" cy="1758832"/>
            </a:xfrm>
            <a:prstGeom prst="roundRect">
              <a:avLst>
                <a:gd name="adj" fmla="val 28300"/>
              </a:avLst>
            </a:prstGeom>
            <a:solidFill>
              <a:srgbClr val="FFC9C9"/>
            </a:solidFill>
            <a:ln w="285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644" name="Picture 2" descr="19,917 Tumor Icon Illustrations &amp;amp; Clip Art - iStock">
              <a:extLst>
                <a:ext uri="{FF2B5EF4-FFF2-40B4-BE49-F238E27FC236}">
                  <a16:creationId xmlns:a16="http://schemas.microsoft.com/office/drawing/2014/main" id="{0C3A3F8B-F2EA-ED53-4B48-1BF4DB4742E9}"/>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alphaModFix amt="85000"/>
              <a:extLst>
                <a:ext uri="{28A0092B-C50C-407E-A947-70E740481C1C}">
                  <a14:useLocalDpi xmlns:a14="http://schemas.microsoft.com/office/drawing/2010/main" val="0"/>
                </a:ext>
              </a:extLst>
            </a:blip>
            <a:srcRect l="18699" t="20843" r="17446" b="21298"/>
            <a:stretch/>
          </p:blipFill>
          <p:spPr bwMode="auto">
            <a:xfrm rot="13032104">
              <a:off x="1040567" y="865297"/>
              <a:ext cx="1158175" cy="979236"/>
            </a:xfrm>
            <a:prstGeom prst="rect">
              <a:avLst/>
            </a:prstGeom>
            <a:noFill/>
            <a:extLst>
              <a:ext uri="{909E8E84-426E-40DD-AFC4-6F175D3DCCD1}">
                <a14:hiddenFill xmlns:a14="http://schemas.microsoft.com/office/drawing/2010/main">
                  <a:solidFill>
                    <a:srgbClr val="FFFFFF"/>
                  </a:solidFill>
                </a14:hiddenFill>
              </a:ext>
            </a:extLst>
          </p:spPr>
        </p:pic>
        <p:grpSp>
          <p:nvGrpSpPr>
            <p:cNvPr id="2645" name="Group 2644">
              <a:extLst>
                <a:ext uri="{FF2B5EF4-FFF2-40B4-BE49-F238E27FC236}">
                  <a16:creationId xmlns:a16="http://schemas.microsoft.com/office/drawing/2014/main" id="{900EBD61-F12C-3795-B338-8412B5260DF5}"/>
                </a:ext>
              </a:extLst>
            </p:cNvPr>
            <p:cNvGrpSpPr/>
            <p:nvPr/>
          </p:nvGrpSpPr>
          <p:grpSpPr>
            <a:xfrm>
              <a:off x="804619" y="954934"/>
              <a:ext cx="267530" cy="264092"/>
              <a:chOff x="9068499" y="5045774"/>
              <a:chExt cx="119929" cy="119929"/>
            </a:xfrm>
          </p:grpSpPr>
          <p:sp>
            <p:nvSpPr>
              <p:cNvPr id="2649" name="Oval 2648">
                <a:extLst>
                  <a:ext uri="{FF2B5EF4-FFF2-40B4-BE49-F238E27FC236}">
                    <a16:creationId xmlns:a16="http://schemas.microsoft.com/office/drawing/2014/main" id="{6BE9DFA4-C38B-B5DE-4DF3-0D19AD18FD84}"/>
                  </a:ext>
                </a:extLst>
              </p:cNvPr>
              <p:cNvSpPr/>
              <p:nvPr/>
            </p:nvSpPr>
            <p:spPr>
              <a:xfrm>
                <a:off x="9068499" y="5045774"/>
                <a:ext cx="119929" cy="119929"/>
              </a:xfrm>
              <a:prstGeom prst="ellipse">
                <a:avLst/>
              </a:prstGeom>
              <a:solidFill>
                <a:srgbClr val="66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50" name="Oval 2649">
                <a:extLst>
                  <a:ext uri="{FF2B5EF4-FFF2-40B4-BE49-F238E27FC236}">
                    <a16:creationId xmlns:a16="http://schemas.microsoft.com/office/drawing/2014/main" id="{860B6654-2CA7-C6B0-47D7-1F7C581C665C}"/>
                  </a:ext>
                </a:extLst>
              </p:cNvPr>
              <p:cNvSpPr/>
              <p:nvPr/>
            </p:nvSpPr>
            <p:spPr>
              <a:xfrm flipH="1">
                <a:off x="9128463" y="5098660"/>
                <a:ext cx="45719" cy="457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46" name="Group 2645">
              <a:extLst>
                <a:ext uri="{FF2B5EF4-FFF2-40B4-BE49-F238E27FC236}">
                  <a16:creationId xmlns:a16="http://schemas.microsoft.com/office/drawing/2014/main" id="{41A7062B-5479-60FD-0141-09AA9688D227}"/>
                </a:ext>
              </a:extLst>
            </p:cNvPr>
            <p:cNvGrpSpPr/>
            <p:nvPr/>
          </p:nvGrpSpPr>
          <p:grpSpPr>
            <a:xfrm>
              <a:off x="1796640" y="681029"/>
              <a:ext cx="267530" cy="264092"/>
              <a:chOff x="9068499" y="5045774"/>
              <a:chExt cx="119929" cy="119929"/>
            </a:xfrm>
          </p:grpSpPr>
          <p:sp>
            <p:nvSpPr>
              <p:cNvPr id="2647" name="Oval 2646">
                <a:extLst>
                  <a:ext uri="{FF2B5EF4-FFF2-40B4-BE49-F238E27FC236}">
                    <a16:creationId xmlns:a16="http://schemas.microsoft.com/office/drawing/2014/main" id="{523D0BE2-BF90-AABB-08BB-80304BBC8061}"/>
                  </a:ext>
                </a:extLst>
              </p:cNvPr>
              <p:cNvSpPr/>
              <p:nvPr/>
            </p:nvSpPr>
            <p:spPr>
              <a:xfrm>
                <a:off x="9068499" y="5045774"/>
                <a:ext cx="119929" cy="119929"/>
              </a:xfrm>
              <a:prstGeom prst="ellipse">
                <a:avLst/>
              </a:prstGeom>
              <a:solidFill>
                <a:srgbClr val="66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48" name="Oval 2647">
                <a:extLst>
                  <a:ext uri="{FF2B5EF4-FFF2-40B4-BE49-F238E27FC236}">
                    <a16:creationId xmlns:a16="http://schemas.microsoft.com/office/drawing/2014/main" id="{52833345-866C-B63A-0A57-103631DB200F}"/>
                  </a:ext>
                </a:extLst>
              </p:cNvPr>
              <p:cNvSpPr/>
              <p:nvPr/>
            </p:nvSpPr>
            <p:spPr>
              <a:xfrm flipH="1">
                <a:off x="9128456" y="5098660"/>
                <a:ext cx="45719" cy="457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651" name="Group 2650">
            <a:extLst>
              <a:ext uri="{FF2B5EF4-FFF2-40B4-BE49-F238E27FC236}">
                <a16:creationId xmlns:a16="http://schemas.microsoft.com/office/drawing/2014/main" id="{6901954F-6F8F-9A01-E9FB-90B89F57882A}"/>
              </a:ext>
            </a:extLst>
          </p:cNvPr>
          <p:cNvGrpSpPr/>
          <p:nvPr/>
        </p:nvGrpSpPr>
        <p:grpSpPr>
          <a:xfrm>
            <a:off x="3255678" y="1062765"/>
            <a:ext cx="1040560" cy="972576"/>
            <a:chOff x="3715513" y="746077"/>
            <a:chExt cx="1040560" cy="972576"/>
          </a:xfrm>
        </p:grpSpPr>
        <p:pic>
          <p:nvPicPr>
            <p:cNvPr id="2652" name="Picture 2" descr="19,917 Tumor Icon Illustrations &amp;amp; Clip Art - iStock">
              <a:extLst>
                <a:ext uri="{FF2B5EF4-FFF2-40B4-BE49-F238E27FC236}">
                  <a16:creationId xmlns:a16="http://schemas.microsoft.com/office/drawing/2014/main" id="{67ABE53C-6E82-9B27-C9BB-30113A970C8A}"/>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alphaModFix amt="85000"/>
              <a:extLst>
                <a:ext uri="{28A0092B-C50C-407E-A947-70E740481C1C}">
                  <a14:useLocalDpi xmlns:a14="http://schemas.microsoft.com/office/drawing/2010/main" val="0"/>
                </a:ext>
              </a:extLst>
            </a:blip>
            <a:srcRect l="18699" t="20843" r="17446" b="21298"/>
            <a:stretch/>
          </p:blipFill>
          <p:spPr bwMode="auto">
            <a:xfrm rot="13032104">
              <a:off x="3882056" y="856503"/>
              <a:ext cx="677812" cy="590655"/>
            </a:xfrm>
            <a:prstGeom prst="rect">
              <a:avLst/>
            </a:prstGeom>
            <a:noFill/>
            <a:extLst>
              <a:ext uri="{909E8E84-426E-40DD-AFC4-6F175D3DCCD1}">
                <a14:hiddenFill xmlns:a14="http://schemas.microsoft.com/office/drawing/2010/main">
                  <a:solidFill>
                    <a:srgbClr val="FFFFFF"/>
                  </a:solidFill>
                </a14:hiddenFill>
              </a:ext>
            </a:extLst>
          </p:spPr>
        </p:pic>
        <p:grpSp>
          <p:nvGrpSpPr>
            <p:cNvPr id="2653" name="Group 2652">
              <a:extLst>
                <a:ext uri="{FF2B5EF4-FFF2-40B4-BE49-F238E27FC236}">
                  <a16:creationId xmlns:a16="http://schemas.microsoft.com/office/drawing/2014/main" id="{A2FC6F29-C571-28D3-7443-46A3DBB38E06}"/>
                </a:ext>
              </a:extLst>
            </p:cNvPr>
            <p:cNvGrpSpPr/>
            <p:nvPr/>
          </p:nvGrpSpPr>
          <p:grpSpPr>
            <a:xfrm rot="17773919">
              <a:off x="4475010" y="860850"/>
              <a:ext cx="285899" cy="276226"/>
              <a:chOff x="7380595" y="3401856"/>
              <a:chExt cx="383831" cy="367706"/>
            </a:xfrm>
          </p:grpSpPr>
          <p:grpSp>
            <p:nvGrpSpPr>
              <p:cNvPr id="2713" name="Group 2712">
                <a:extLst>
                  <a:ext uri="{FF2B5EF4-FFF2-40B4-BE49-F238E27FC236}">
                    <a16:creationId xmlns:a16="http://schemas.microsoft.com/office/drawing/2014/main" id="{5649415D-07EC-494A-BDCA-954F8F189A94}"/>
                  </a:ext>
                </a:extLst>
              </p:cNvPr>
              <p:cNvGrpSpPr/>
              <p:nvPr/>
            </p:nvGrpSpPr>
            <p:grpSpPr>
              <a:xfrm>
                <a:off x="7511210" y="3509739"/>
                <a:ext cx="253216" cy="259823"/>
                <a:chOff x="6601407" y="2246707"/>
                <a:chExt cx="147739" cy="151594"/>
              </a:xfrm>
            </p:grpSpPr>
            <p:sp>
              <p:nvSpPr>
                <p:cNvPr id="2729" name="Oval 2728">
                  <a:extLst>
                    <a:ext uri="{FF2B5EF4-FFF2-40B4-BE49-F238E27FC236}">
                      <a16:creationId xmlns:a16="http://schemas.microsoft.com/office/drawing/2014/main" id="{E79DDAB3-D31E-750E-7035-8DAEB0C0CBEA}"/>
                    </a:ext>
                  </a:extLst>
                </p:cNvPr>
                <p:cNvSpPr/>
                <p:nvPr/>
              </p:nvSpPr>
              <p:spPr>
                <a:xfrm>
                  <a:off x="6601407" y="2246707"/>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30" name="Oval 2729">
                  <a:extLst>
                    <a:ext uri="{FF2B5EF4-FFF2-40B4-BE49-F238E27FC236}">
                      <a16:creationId xmlns:a16="http://schemas.microsoft.com/office/drawing/2014/main" id="{DA8EE58E-15C2-89E9-BB0F-7E60FCA7006A}"/>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14" name="Group 2713">
                <a:extLst>
                  <a:ext uri="{FF2B5EF4-FFF2-40B4-BE49-F238E27FC236}">
                    <a16:creationId xmlns:a16="http://schemas.microsoft.com/office/drawing/2014/main" id="{6BC8FD8D-776A-51DA-574A-8D325BB0DEFB}"/>
                  </a:ext>
                </a:extLst>
              </p:cNvPr>
              <p:cNvGrpSpPr/>
              <p:nvPr/>
            </p:nvGrpSpPr>
            <p:grpSpPr>
              <a:xfrm rot="1047045">
                <a:off x="7455540" y="3401856"/>
                <a:ext cx="134729" cy="89746"/>
                <a:chOff x="7606296" y="3383281"/>
                <a:chExt cx="212549" cy="141583"/>
              </a:xfrm>
            </p:grpSpPr>
            <p:sp>
              <p:nvSpPr>
                <p:cNvPr id="2725" name="Oval 2724">
                  <a:extLst>
                    <a:ext uri="{FF2B5EF4-FFF2-40B4-BE49-F238E27FC236}">
                      <a16:creationId xmlns:a16="http://schemas.microsoft.com/office/drawing/2014/main" id="{6F2D97D3-6B2F-8E84-04EF-5BF47FB7D9C9}"/>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6" name="Oval 2725">
                  <a:extLst>
                    <a:ext uri="{FF2B5EF4-FFF2-40B4-BE49-F238E27FC236}">
                      <a16:creationId xmlns:a16="http://schemas.microsoft.com/office/drawing/2014/main" id="{8F823D45-5964-C85F-1240-D44186D6A72C}"/>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7" name="Oval 2726">
                  <a:extLst>
                    <a:ext uri="{FF2B5EF4-FFF2-40B4-BE49-F238E27FC236}">
                      <a16:creationId xmlns:a16="http://schemas.microsoft.com/office/drawing/2014/main" id="{23F9903C-30D6-F2E2-3A0F-4DB039270569}"/>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8" name="Oval 2727">
                  <a:extLst>
                    <a:ext uri="{FF2B5EF4-FFF2-40B4-BE49-F238E27FC236}">
                      <a16:creationId xmlns:a16="http://schemas.microsoft.com/office/drawing/2014/main" id="{EE16BBC6-D7D9-EEE5-7FB3-5C2DA5CC9745}"/>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15" name="Group 2714">
                <a:extLst>
                  <a:ext uri="{FF2B5EF4-FFF2-40B4-BE49-F238E27FC236}">
                    <a16:creationId xmlns:a16="http://schemas.microsoft.com/office/drawing/2014/main" id="{F8B4E176-5A2F-75E0-574E-D3AECE4DA350}"/>
                  </a:ext>
                </a:extLst>
              </p:cNvPr>
              <p:cNvGrpSpPr/>
              <p:nvPr/>
            </p:nvGrpSpPr>
            <p:grpSpPr>
              <a:xfrm rot="20824646">
                <a:off x="7380595" y="3498883"/>
                <a:ext cx="134729" cy="89746"/>
                <a:chOff x="7606296" y="3383281"/>
                <a:chExt cx="212549" cy="141583"/>
              </a:xfrm>
            </p:grpSpPr>
            <p:sp>
              <p:nvSpPr>
                <p:cNvPr id="2721" name="Oval 2720">
                  <a:extLst>
                    <a:ext uri="{FF2B5EF4-FFF2-40B4-BE49-F238E27FC236}">
                      <a16:creationId xmlns:a16="http://schemas.microsoft.com/office/drawing/2014/main" id="{E029519A-05D1-5EC3-8C84-0CF47E7A93E1}"/>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2" name="Oval 2721">
                  <a:extLst>
                    <a:ext uri="{FF2B5EF4-FFF2-40B4-BE49-F238E27FC236}">
                      <a16:creationId xmlns:a16="http://schemas.microsoft.com/office/drawing/2014/main" id="{2EA3D8E8-1215-1F8B-6580-5164CEF43537}"/>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3" name="Oval 2722">
                  <a:extLst>
                    <a:ext uri="{FF2B5EF4-FFF2-40B4-BE49-F238E27FC236}">
                      <a16:creationId xmlns:a16="http://schemas.microsoft.com/office/drawing/2014/main" id="{DABACA57-C632-71A5-B52B-27F77F66644C}"/>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4" name="Oval 2723">
                  <a:extLst>
                    <a:ext uri="{FF2B5EF4-FFF2-40B4-BE49-F238E27FC236}">
                      <a16:creationId xmlns:a16="http://schemas.microsoft.com/office/drawing/2014/main" id="{14C7121A-6EAD-5501-7EB9-C5A7884F8E99}"/>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16" name="Group 2715">
                <a:extLst>
                  <a:ext uri="{FF2B5EF4-FFF2-40B4-BE49-F238E27FC236}">
                    <a16:creationId xmlns:a16="http://schemas.microsoft.com/office/drawing/2014/main" id="{382A3E7C-24E8-BD36-9509-9075F5B9DD0E}"/>
                  </a:ext>
                </a:extLst>
              </p:cNvPr>
              <p:cNvGrpSpPr/>
              <p:nvPr/>
            </p:nvGrpSpPr>
            <p:grpSpPr>
              <a:xfrm rot="532232">
                <a:off x="7415444" y="3451330"/>
                <a:ext cx="134729" cy="89746"/>
                <a:chOff x="7606296" y="3383281"/>
                <a:chExt cx="212549" cy="141583"/>
              </a:xfrm>
            </p:grpSpPr>
            <p:sp>
              <p:nvSpPr>
                <p:cNvPr id="2717" name="Oval 2716">
                  <a:extLst>
                    <a:ext uri="{FF2B5EF4-FFF2-40B4-BE49-F238E27FC236}">
                      <a16:creationId xmlns:a16="http://schemas.microsoft.com/office/drawing/2014/main" id="{D93EDE9F-F330-1E52-AAB3-93F836557D22}"/>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8" name="Oval 2717">
                  <a:extLst>
                    <a:ext uri="{FF2B5EF4-FFF2-40B4-BE49-F238E27FC236}">
                      <a16:creationId xmlns:a16="http://schemas.microsoft.com/office/drawing/2014/main" id="{C6101F0A-6922-8438-4075-B91B1E45AC43}"/>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9" name="Oval 2718">
                  <a:extLst>
                    <a:ext uri="{FF2B5EF4-FFF2-40B4-BE49-F238E27FC236}">
                      <a16:creationId xmlns:a16="http://schemas.microsoft.com/office/drawing/2014/main" id="{2F8B7332-A51A-361B-7E65-7044ECFEADD1}"/>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0" name="Oval 2719">
                  <a:extLst>
                    <a:ext uri="{FF2B5EF4-FFF2-40B4-BE49-F238E27FC236}">
                      <a16:creationId xmlns:a16="http://schemas.microsoft.com/office/drawing/2014/main" id="{A289FAD8-C7C5-7FF3-8BCB-F9C39E99879A}"/>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654" name="Group 2653">
              <a:extLst>
                <a:ext uri="{FF2B5EF4-FFF2-40B4-BE49-F238E27FC236}">
                  <a16:creationId xmlns:a16="http://schemas.microsoft.com/office/drawing/2014/main" id="{111EBFAA-6011-0ED5-575B-1605E79179E7}"/>
                </a:ext>
              </a:extLst>
            </p:cNvPr>
            <p:cNvGrpSpPr/>
            <p:nvPr/>
          </p:nvGrpSpPr>
          <p:grpSpPr>
            <a:xfrm rot="10800000">
              <a:off x="3715513" y="746077"/>
              <a:ext cx="288339" cy="273888"/>
              <a:chOff x="7380595" y="3401856"/>
              <a:chExt cx="383831" cy="367706"/>
            </a:xfrm>
          </p:grpSpPr>
          <p:grpSp>
            <p:nvGrpSpPr>
              <p:cNvPr id="2695" name="Group 2694">
                <a:extLst>
                  <a:ext uri="{FF2B5EF4-FFF2-40B4-BE49-F238E27FC236}">
                    <a16:creationId xmlns:a16="http://schemas.microsoft.com/office/drawing/2014/main" id="{9AC9AB9C-D3C3-7C6F-39D2-8F4AF0989CAB}"/>
                  </a:ext>
                </a:extLst>
              </p:cNvPr>
              <p:cNvGrpSpPr/>
              <p:nvPr/>
            </p:nvGrpSpPr>
            <p:grpSpPr>
              <a:xfrm>
                <a:off x="7511210" y="3509739"/>
                <a:ext cx="253216" cy="259823"/>
                <a:chOff x="6601407" y="2246707"/>
                <a:chExt cx="147739" cy="151594"/>
              </a:xfrm>
            </p:grpSpPr>
            <p:sp>
              <p:nvSpPr>
                <p:cNvPr id="2711" name="Oval 2710">
                  <a:extLst>
                    <a:ext uri="{FF2B5EF4-FFF2-40B4-BE49-F238E27FC236}">
                      <a16:creationId xmlns:a16="http://schemas.microsoft.com/office/drawing/2014/main" id="{E4DE1125-D2E7-8953-4589-E5D0F7DFC07C}"/>
                    </a:ext>
                  </a:extLst>
                </p:cNvPr>
                <p:cNvSpPr/>
                <p:nvPr/>
              </p:nvSpPr>
              <p:spPr>
                <a:xfrm>
                  <a:off x="6601407" y="2246707"/>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2" name="Oval 2711">
                  <a:extLst>
                    <a:ext uri="{FF2B5EF4-FFF2-40B4-BE49-F238E27FC236}">
                      <a16:creationId xmlns:a16="http://schemas.microsoft.com/office/drawing/2014/main" id="{9FB58465-657E-C731-52E9-F0259B333411}"/>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96" name="Group 2695">
                <a:extLst>
                  <a:ext uri="{FF2B5EF4-FFF2-40B4-BE49-F238E27FC236}">
                    <a16:creationId xmlns:a16="http://schemas.microsoft.com/office/drawing/2014/main" id="{235BE640-7069-44FB-93FA-E94250A1598C}"/>
                  </a:ext>
                </a:extLst>
              </p:cNvPr>
              <p:cNvGrpSpPr/>
              <p:nvPr/>
            </p:nvGrpSpPr>
            <p:grpSpPr>
              <a:xfrm rot="1047045">
                <a:off x="7455540" y="3401856"/>
                <a:ext cx="134729" cy="89746"/>
                <a:chOff x="7606296" y="3383281"/>
                <a:chExt cx="212549" cy="141583"/>
              </a:xfrm>
            </p:grpSpPr>
            <p:sp>
              <p:nvSpPr>
                <p:cNvPr id="2707" name="Oval 2706">
                  <a:extLst>
                    <a:ext uri="{FF2B5EF4-FFF2-40B4-BE49-F238E27FC236}">
                      <a16:creationId xmlns:a16="http://schemas.microsoft.com/office/drawing/2014/main" id="{F1ED1A30-FEFF-4751-1A51-8567916F9E03}"/>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8" name="Oval 2707">
                  <a:extLst>
                    <a:ext uri="{FF2B5EF4-FFF2-40B4-BE49-F238E27FC236}">
                      <a16:creationId xmlns:a16="http://schemas.microsoft.com/office/drawing/2014/main" id="{48A7B844-809A-A20D-873E-582D0E36B6C3}"/>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9" name="Oval 2708">
                  <a:extLst>
                    <a:ext uri="{FF2B5EF4-FFF2-40B4-BE49-F238E27FC236}">
                      <a16:creationId xmlns:a16="http://schemas.microsoft.com/office/drawing/2014/main" id="{6A8B4042-B544-CD4D-0FB3-2B9133399D68}"/>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0" name="Oval 2709">
                  <a:extLst>
                    <a:ext uri="{FF2B5EF4-FFF2-40B4-BE49-F238E27FC236}">
                      <a16:creationId xmlns:a16="http://schemas.microsoft.com/office/drawing/2014/main" id="{F64BC339-EAEA-177F-563F-B0435FB03DDF}"/>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97" name="Group 2696">
                <a:extLst>
                  <a:ext uri="{FF2B5EF4-FFF2-40B4-BE49-F238E27FC236}">
                    <a16:creationId xmlns:a16="http://schemas.microsoft.com/office/drawing/2014/main" id="{F5A2EB51-3890-2643-4912-A1387E91FBFE}"/>
                  </a:ext>
                </a:extLst>
              </p:cNvPr>
              <p:cNvGrpSpPr/>
              <p:nvPr/>
            </p:nvGrpSpPr>
            <p:grpSpPr>
              <a:xfrm rot="20824646">
                <a:off x="7380595" y="3498883"/>
                <a:ext cx="134729" cy="89746"/>
                <a:chOff x="7606296" y="3383281"/>
                <a:chExt cx="212549" cy="141583"/>
              </a:xfrm>
            </p:grpSpPr>
            <p:sp>
              <p:nvSpPr>
                <p:cNvPr id="2703" name="Oval 2702">
                  <a:extLst>
                    <a:ext uri="{FF2B5EF4-FFF2-40B4-BE49-F238E27FC236}">
                      <a16:creationId xmlns:a16="http://schemas.microsoft.com/office/drawing/2014/main" id="{96288D3D-4ECA-D6F8-E97C-EF80A91F7BF2}"/>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4" name="Oval 2703">
                  <a:extLst>
                    <a:ext uri="{FF2B5EF4-FFF2-40B4-BE49-F238E27FC236}">
                      <a16:creationId xmlns:a16="http://schemas.microsoft.com/office/drawing/2014/main" id="{3B336A7A-A951-B206-FF39-E7E92A16F253}"/>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5" name="Oval 2704">
                  <a:extLst>
                    <a:ext uri="{FF2B5EF4-FFF2-40B4-BE49-F238E27FC236}">
                      <a16:creationId xmlns:a16="http://schemas.microsoft.com/office/drawing/2014/main" id="{385F9E2B-F0E2-ED14-6A71-12373F371D7E}"/>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6" name="Oval 2705">
                  <a:extLst>
                    <a:ext uri="{FF2B5EF4-FFF2-40B4-BE49-F238E27FC236}">
                      <a16:creationId xmlns:a16="http://schemas.microsoft.com/office/drawing/2014/main" id="{3B207285-AC24-3B81-FDE6-FB2B6B7AD1D4}"/>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98" name="Group 2697">
                <a:extLst>
                  <a:ext uri="{FF2B5EF4-FFF2-40B4-BE49-F238E27FC236}">
                    <a16:creationId xmlns:a16="http://schemas.microsoft.com/office/drawing/2014/main" id="{8647D97E-6F86-F8A9-27FA-2D42F7A2B573}"/>
                  </a:ext>
                </a:extLst>
              </p:cNvPr>
              <p:cNvGrpSpPr/>
              <p:nvPr/>
            </p:nvGrpSpPr>
            <p:grpSpPr>
              <a:xfrm rot="532232">
                <a:off x="7415444" y="3451330"/>
                <a:ext cx="134729" cy="89746"/>
                <a:chOff x="7606296" y="3383281"/>
                <a:chExt cx="212549" cy="141583"/>
              </a:xfrm>
            </p:grpSpPr>
            <p:sp>
              <p:nvSpPr>
                <p:cNvPr id="2699" name="Oval 2698">
                  <a:extLst>
                    <a:ext uri="{FF2B5EF4-FFF2-40B4-BE49-F238E27FC236}">
                      <a16:creationId xmlns:a16="http://schemas.microsoft.com/office/drawing/2014/main" id="{4D860BF3-B601-09E4-196B-96914E46D66B}"/>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0" name="Oval 2699">
                  <a:extLst>
                    <a:ext uri="{FF2B5EF4-FFF2-40B4-BE49-F238E27FC236}">
                      <a16:creationId xmlns:a16="http://schemas.microsoft.com/office/drawing/2014/main" id="{38202354-3B52-411A-C1AB-EABFB41E2254}"/>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1" name="Oval 2700">
                  <a:extLst>
                    <a:ext uri="{FF2B5EF4-FFF2-40B4-BE49-F238E27FC236}">
                      <a16:creationId xmlns:a16="http://schemas.microsoft.com/office/drawing/2014/main" id="{EDAC6A6E-45D0-9F8F-BD91-45971C0FFF02}"/>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2" name="Oval 2701">
                  <a:extLst>
                    <a:ext uri="{FF2B5EF4-FFF2-40B4-BE49-F238E27FC236}">
                      <a16:creationId xmlns:a16="http://schemas.microsoft.com/office/drawing/2014/main" id="{4FE64E7F-2F72-7925-DEF2-68B88A7B80C4}"/>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655" name="Group 2654">
              <a:extLst>
                <a:ext uri="{FF2B5EF4-FFF2-40B4-BE49-F238E27FC236}">
                  <a16:creationId xmlns:a16="http://schemas.microsoft.com/office/drawing/2014/main" id="{C2FC6399-0B0B-E56A-2B6D-626A833F3C76}"/>
                </a:ext>
              </a:extLst>
            </p:cNvPr>
            <p:cNvGrpSpPr/>
            <p:nvPr/>
          </p:nvGrpSpPr>
          <p:grpSpPr>
            <a:xfrm rot="6717467">
              <a:off x="4009315" y="1136551"/>
              <a:ext cx="60467" cy="70926"/>
              <a:chOff x="3701140" y="952436"/>
              <a:chExt cx="63268" cy="76600"/>
            </a:xfrm>
          </p:grpSpPr>
          <p:cxnSp>
            <p:nvCxnSpPr>
              <p:cNvPr id="2692" name="Straight Connector 2691">
                <a:extLst>
                  <a:ext uri="{FF2B5EF4-FFF2-40B4-BE49-F238E27FC236}">
                    <a16:creationId xmlns:a16="http://schemas.microsoft.com/office/drawing/2014/main" id="{45CB669C-B0E5-6275-B5B5-CDEBAD9659F9}"/>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93" name="Straight Connector 2692">
                <a:extLst>
                  <a:ext uri="{FF2B5EF4-FFF2-40B4-BE49-F238E27FC236}">
                    <a16:creationId xmlns:a16="http://schemas.microsoft.com/office/drawing/2014/main" id="{BFEE46B9-650B-292C-B94A-6A2ECB52CA8E}"/>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94" name="Straight Connector 2693">
                <a:extLst>
                  <a:ext uri="{FF2B5EF4-FFF2-40B4-BE49-F238E27FC236}">
                    <a16:creationId xmlns:a16="http://schemas.microsoft.com/office/drawing/2014/main" id="{1912A318-6CFE-BB94-C599-8D299C10507F}"/>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56" name="Group 2655">
              <a:extLst>
                <a:ext uri="{FF2B5EF4-FFF2-40B4-BE49-F238E27FC236}">
                  <a16:creationId xmlns:a16="http://schemas.microsoft.com/office/drawing/2014/main" id="{9BF1B9B7-BDBB-347E-B97F-D74011C2979B}"/>
                </a:ext>
              </a:extLst>
            </p:cNvPr>
            <p:cNvGrpSpPr/>
            <p:nvPr/>
          </p:nvGrpSpPr>
          <p:grpSpPr>
            <a:xfrm rot="3315741">
              <a:off x="4304702" y="1426990"/>
              <a:ext cx="60467" cy="70926"/>
              <a:chOff x="3701140" y="952436"/>
              <a:chExt cx="63268" cy="76600"/>
            </a:xfrm>
          </p:grpSpPr>
          <p:cxnSp>
            <p:nvCxnSpPr>
              <p:cNvPr id="2689" name="Straight Connector 2688">
                <a:extLst>
                  <a:ext uri="{FF2B5EF4-FFF2-40B4-BE49-F238E27FC236}">
                    <a16:creationId xmlns:a16="http://schemas.microsoft.com/office/drawing/2014/main" id="{D8D43360-C733-7515-FDFE-47F256B52828}"/>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90" name="Straight Connector 2689">
                <a:extLst>
                  <a:ext uri="{FF2B5EF4-FFF2-40B4-BE49-F238E27FC236}">
                    <a16:creationId xmlns:a16="http://schemas.microsoft.com/office/drawing/2014/main" id="{8F06962D-811A-C509-B2CB-15A55C97A560}"/>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91" name="Straight Connector 2690">
                <a:extLst>
                  <a:ext uri="{FF2B5EF4-FFF2-40B4-BE49-F238E27FC236}">
                    <a16:creationId xmlns:a16="http://schemas.microsoft.com/office/drawing/2014/main" id="{182A0062-3847-20CB-D3EC-C21C3AAA72DA}"/>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57" name="Group 2656">
              <a:extLst>
                <a:ext uri="{FF2B5EF4-FFF2-40B4-BE49-F238E27FC236}">
                  <a16:creationId xmlns:a16="http://schemas.microsoft.com/office/drawing/2014/main" id="{558473E4-BE6E-77B9-1A73-445E3753A99C}"/>
                </a:ext>
              </a:extLst>
            </p:cNvPr>
            <p:cNvGrpSpPr/>
            <p:nvPr/>
          </p:nvGrpSpPr>
          <p:grpSpPr>
            <a:xfrm rot="335711">
              <a:off x="4129038" y="901464"/>
              <a:ext cx="58582" cy="73208"/>
              <a:chOff x="3701140" y="952436"/>
              <a:chExt cx="63268" cy="76600"/>
            </a:xfrm>
          </p:grpSpPr>
          <p:cxnSp>
            <p:nvCxnSpPr>
              <p:cNvPr id="2686" name="Straight Connector 2685">
                <a:extLst>
                  <a:ext uri="{FF2B5EF4-FFF2-40B4-BE49-F238E27FC236}">
                    <a16:creationId xmlns:a16="http://schemas.microsoft.com/office/drawing/2014/main" id="{F01BF3FF-AEB6-0E3A-F591-4416A71BB7A7}"/>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87" name="Straight Connector 2686">
                <a:extLst>
                  <a:ext uri="{FF2B5EF4-FFF2-40B4-BE49-F238E27FC236}">
                    <a16:creationId xmlns:a16="http://schemas.microsoft.com/office/drawing/2014/main" id="{C07218C4-A4A2-22C7-D6E2-3613D029487D}"/>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88" name="Straight Connector 2687">
                <a:extLst>
                  <a:ext uri="{FF2B5EF4-FFF2-40B4-BE49-F238E27FC236}">
                    <a16:creationId xmlns:a16="http://schemas.microsoft.com/office/drawing/2014/main" id="{4F71BC6D-B32E-C860-720A-404CB58BC4EF}"/>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58" name="Group 2657">
              <a:extLst>
                <a:ext uri="{FF2B5EF4-FFF2-40B4-BE49-F238E27FC236}">
                  <a16:creationId xmlns:a16="http://schemas.microsoft.com/office/drawing/2014/main" id="{6DD3D631-608B-E1A4-378B-31D0DF3C344F}"/>
                </a:ext>
              </a:extLst>
            </p:cNvPr>
            <p:cNvGrpSpPr/>
            <p:nvPr/>
          </p:nvGrpSpPr>
          <p:grpSpPr>
            <a:xfrm rot="4170188">
              <a:off x="4013689" y="1437591"/>
              <a:ext cx="285899" cy="276226"/>
              <a:chOff x="7380595" y="3401856"/>
              <a:chExt cx="383831" cy="367706"/>
            </a:xfrm>
          </p:grpSpPr>
          <p:grpSp>
            <p:nvGrpSpPr>
              <p:cNvPr id="2668" name="Group 2667">
                <a:extLst>
                  <a:ext uri="{FF2B5EF4-FFF2-40B4-BE49-F238E27FC236}">
                    <a16:creationId xmlns:a16="http://schemas.microsoft.com/office/drawing/2014/main" id="{A349D9DF-1291-908F-5044-7A53ED5E51D6}"/>
                  </a:ext>
                </a:extLst>
              </p:cNvPr>
              <p:cNvGrpSpPr/>
              <p:nvPr/>
            </p:nvGrpSpPr>
            <p:grpSpPr>
              <a:xfrm>
                <a:off x="7511210" y="3509739"/>
                <a:ext cx="253216" cy="259823"/>
                <a:chOff x="6601407" y="2246707"/>
                <a:chExt cx="147739" cy="151594"/>
              </a:xfrm>
            </p:grpSpPr>
            <p:sp>
              <p:nvSpPr>
                <p:cNvPr id="2684" name="Oval 2683">
                  <a:extLst>
                    <a:ext uri="{FF2B5EF4-FFF2-40B4-BE49-F238E27FC236}">
                      <a16:creationId xmlns:a16="http://schemas.microsoft.com/office/drawing/2014/main" id="{7E193568-2F7D-042B-19DC-C3B0976CE283}"/>
                    </a:ext>
                  </a:extLst>
                </p:cNvPr>
                <p:cNvSpPr/>
                <p:nvPr/>
              </p:nvSpPr>
              <p:spPr>
                <a:xfrm>
                  <a:off x="6601407" y="2246707"/>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85" name="Oval 2684">
                  <a:extLst>
                    <a:ext uri="{FF2B5EF4-FFF2-40B4-BE49-F238E27FC236}">
                      <a16:creationId xmlns:a16="http://schemas.microsoft.com/office/drawing/2014/main" id="{C9BB92D2-10BA-C2E0-2866-20660260785F}"/>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69" name="Group 2668">
                <a:extLst>
                  <a:ext uri="{FF2B5EF4-FFF2-40B4-BE49-F238E27FC236}">
                    <a16:creationId xmlns:a16="http://schemas.microsoft.com/office/drawing/2014/main" id="{416371A1-58F2-3BC9-19FF-1BE40C6A4FC9}"/>
                  </a:ext>
                </a:extLst>
              </p:cNvPr>
              <p:cNvGrpSpPr/>
              <p:nvPr/>
            </p:nvGrpSpPr>
            <p:grpSpPr>
              <a:xfrm rot="1047045">
                <a:off x="7455540" y="3401856"/>
                <a:ext cx="134729" cy="89746"/>
                <a:chOff x="7606296" y="3383281"/>
                <a:chExt cx="212549" cy="141583"/>
              </a:xfrm>
            </p:grpSpPr>
            <p:sp>
              <p:nvSpPr>
                <p:cNvPr id="2680" name="Oval 2679">
                  <a:extLst>
                    <a:ext uri="{FF2B5EF4-FFF2-40B4-BE49-F238E27FC236}">
                      <a16:creationId xmlns:a16="http://schemas.microsoft.com/office/drawing/2014/main" id="{A58FB76C-6E39-8310-C5A1-7FC8F7CEA251}"/>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81" name="Oval 2680">
                  <a:extLst>
                    <a:ext uri="{FF2B5EF4-FFF2-40B4-BE49-F238E27FC236}">
                      <a16:creationId xmlns:a16="http://schemas.microsoft.com/office/drawing/2014/main" id="{570A95DB-88F3-1CAE-1A68-9344CE085107}"/>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82" name="Oval 2681">
                  <a:extLst>
                    <a:ext uri="{FF2B5EF4-FFF2-40B4-BE49-F238E27FC236}">
                      <a16:creationId xmlns:a16="http://schemas.microsoft.com/office/drawing/2014/main" id="{CA9ED665-BBB7-A06C-DC31-0BE485A47A47}"/>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83" name="Oval 2682">
                  <a:extLst>
                    <a:ext uri="{FF2B5EF4-FFF2-40B4-BE49-F238E27FC236}">
                      <a16:creationId xmlns:a16="http://schemas.microsoft.com/office/drawing/2014/main" id="{D543AE5E-EA3D-FAD3-A1E9-57E69258CF50}"/>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70" name="Group 2669">
                <a:extLst>
                  <a:ext uri="{FF2B5EF4-FFF2-40B4-BE49-F238E27FC236}">
                    <a16:creationId xmlns:a16="http://schemas.microsoft.com/office/drawing/2014/main" id="{330BF7C7-5595-7CF2-0CF9-FB019DFC355E}"/>
                  </a:ext>
                </a:extLst>
              </p:cNvPr>
              <p:cNvGrpSpPr/>
              <p:nvPr/>
            </p:nvGrpSpPr>
            <p:grpSpPr>
              <a:xfrm rot="20824646">
                <a:off x="7380595" y="3498883"/>
                <a:ext cx="134729" cy="89746"/>
                <a:chOff x="7606296" y="3383281"/>
                <a:chExt cx="212549" cy="141583"/>
              </a:xfrm>
            </p:grpSpPr>
            <p:sp>
              <p:nvSpPr>
                <p:cNvPr id="2676" name="Oval 2675">
                  <a:extLst>
                    <a:ext uri="{FF2B5EF4-FFF2-40B4-BE49-F238E27FC236}">
                      <a16:creationId xmlns:a16="http://schemas.microsoft.com/office/drawing/2014/main" id="{798C6B17-069F-9CB9-490E-6CB31DAC47FF}"/>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7" name="Oval 2676">
                  <a:extLst>
                    <a:ext uri="{FF2B5EF4-FFF2-40B4-BE49-F238E27FC236}">
                      <a16:creationId xmlns:a16="http://schemas.microsoft.com/office/drawing/2014/main" id="{F6465BB2-F9BD-BC27-F336-4E2ADCF166DA}"/>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8" name="Oval 2677">
                  <a:extLst>
                    <a:ext uri="{FF2B5EF4-FFF2-40B4-BE49-F238E27FC236}">
                      <a16:creationId xmlns:a16="http://schemas.microsoft.com/office/drawing/2014/main" id="{25C1338F-9EB9-675B-3561-3909FEF2ADCB}"/>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9" name="Oval 2678">
                  <a:extLst>
                    <a:ext uri="{FF2B5EF4-FFF2-40B4-BE49-F238E27FC236}">
                      <a16:creationId xmlns:a16="http://schemas.microsoft.com/office/drawing/2014/main" id="{DD97D22D-198C-CB26-74E8-BAAA9CF6D892}"/>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71" name="Group 2670">
                <a:extLst>
                  <a:ext uri="{FF2B5EF4-FFF2-40B4-BE49-F238E27FC236}">
                    <a16:creationId xmlns:a16="http://schemas.microsoft.com/office/drawing/2014/main" id="{C75CADB1-EBE4-49F3-F997-097C70003426}"/>
                  </a:ext>
                </a:extLst>
              </p:cNvPr>
              <p:cNvGrpSpPr/>
              <p:nvPr/>
            </p:nvGrpSpPr>
            <p:grpSpPr>
              <a:xfrm rot="532232">
                <a:off x="7415444" y="3451330"/>
                <a:ext cx="134729" cy="89746"/>
                <a:chOff x="7606296" y="3383281"/>
                <a:chExt cx="212549" cy="141583"/>
              </a:xfrm>
            </p:grpSpPr>
            <p:sp>
              <p:nvSpPr>
                <p:cNvPr id="2672" name="Oval 2671">
                  <a:extLst>
                    <a:ext uri="{FF2B5EF4-FFF2-40B4-BE49-F238E27FC236}">
                      <a16:creationId xmlns:a16="http://schemas.microsoft.com/office/drawing/2014/main" id="{FB72F973-CBB3-6CC9-6FEA-4134A21E0892}"/>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3" name="Oval 2672">
                  <a:extLst>
                    <a:ext uri="{FF2B5EF4-FFF2-40B4-BE49-F238E27FC236}">
                      <a16:creationId xmlns:a16="http://schemas.microsoft.com/office/drawing/2014/main" id="{D0A4E841-863E-754B-5B39-5FB3D17652B3}"/>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4" name="Oval 2673">
                  <a:extLst>
                    <a:ext uri="{FF2B5EF4-FFF2-40B4-BE49-F238E27FC236}">
                      <a16:creationId xmlns:a16="http://schemas.microsoft.com/office/drawing/2014/main" id="{5587DF5A-D4FE-7FBD-9997-DC7374E121F8}"/>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5" name="Oval 2674">
                  <a:extLst>
                    <a:ext uri="{FF2B5EF4-FFF2-40B4-BE49-F238E27FC236}">
                      <a16:creationId xmlns:a16="http://schemas.microsoft.com/office/drawing/2014/main" id="{7343AFF6-7CD9-A06C-A8F9-5DD0AB8A790F}"/>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659" name="Group 2658">
              <a:extLst>
                <a:ext uri="{FF2B5EF4-FFF2-40B4-BE49-F238E27FC236}">
                  <a16:creationId xmlns:a16="http://schemas.microsoft.com/office/drawing/2014/main" id="{CE0DBE67-5ACA-F8B0-8A2D-F9A7264339F1}"/>
                </a:ext>
              </a:extLst>
            </p:cNvPr>
            <p:cNvGrpSpPr/>
            <p:nvPr/>
          </p:nvGrpSpPr>
          <p:grpSpPr>
            <a:xfrm rot="3315741">
              <a:off x="4275587" y="1111821"/>
              <a:ext cx="60467" cy="70926"/>
              <a:chOff x="3701140" y="952436"/>
              <a:chExt cx="63268" cy="76600"/>
            </a:xfrm>
          </p:grpSpPr>
          <p:cxnSp>
            <p:nvCxnSpPr>
              <p:cNvPr id="2665" name="Straight Connector 2664">
                <a:extLst>
                  <a:ext uri="{FF2B5EF4-FFF2-40B4-BE49-F238E27FC236}">
                    <a16:creationId xmlns:a16="http://schemas.microsoft.com/office/drawing/2014/main" id="{1CF81B52-86F1-3B9C-AF5B-0A99EA47B687}"/>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66" name="Straight Connector 2665">
                <a:extLst>
                  <a:ext uri="{FF2B5EF4-FFF2-40B4-BE49-F238E27FC236}">
                    <a16:creationId xmlns:a16="http://schemas.microsoft.com/office/drawing/2014/main" id="{F291154C-9501-0D54-8FFF-B85AD9AAB173}"/>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67" name="Straight Connector 2666">
                <a:extLst>
                  <a:ext uri="{FF2B5EF4-FFF2-40B4-BE49-F238E27FC236}">
                    <a16:creationId xmlns:a16="http://schemas.microsoft.com/office/drawing/2014/main" id="{2446D3FB-9E16-EE0C-D96E-AAA5E1488A8E}"/>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60" name="Group 2659">
              <a:extLst>
                <a:ext uri="{FF2B5EF4-FFF2-40B4-BE49-F238E27FC236}">
                  <a16:creationId xmlns:a16="http://schemas.microsoft.com/office/drawing/2014/main" id="{64B97F45-7DF2-E705-CDA1-26B5E49F4424}"/>
                </a:ext>
              </a:extLst>
            </p:cNvPr>
            <p:cNvGrpSpPr/>
            <p:nvPr/>
          </p:nvGrpSpPr>
          <p:grpSpPr>
            <a:xfrm rot="8509303">
              <a:off x="4153700" y="1067570"/>
              <a:ext cx="149822" cy="234444"/>
              <a:chOff x="3753021" y="2041803"/>
              <a:chExt cx="184464" cy="300725"/>
            </a:xfrm>
            <a:solidFill>
              <a:schemeClr val="accent6"/>
            </a:solidFill>
          </p:grpSpPr>
          <p:sp>
            <p:nvSpPr>
              <p:cNvPr id="2661" name="Star: 7 Points 2143">
                <a:extLst>
                  <a:ext uri="{FF2B5EF4-FFF2-40B4-BE49-F238E27FC236}">
                    <a16:creationId xmlns:a16="http://schemas.microsoft.com/office/drawing/2014/main" id="{2BEC61BD-00D9-53C7-DE40-B00C23DF8E14}"/>
                  </a:ext>
                </a:extLst>
              </p:cNvPr>
              <p:cNvSpPr/>
              <p:nvPr/>
            </p:nvSpPr>
            <p:spPr>
              <a:xfrm>
                <a:off x="3790793" y="2041803"/>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2" name="Star: 7 Points 2144">
                <a:extLst>
                  <a:ext uri="{FF2B5EF4-FFF2-40B4-BE49-F238E27FC236}">
                    <a16:creationId xmlns:a16="http://schemas.microsoft.com/office/drawing/2014/main" id="{27A1A721-B0AA-9AC3-8661-A819BD368FC2}"/>
                  </a:ext>
                </a:extLst>
              </p:cNvPr>
              <p:cNvSpPr/>
              <p:nvPr/>
            </p:nvSpPr>
            <p:spPr>
              <a:xfrm>
                <a:off x="3838813" y="2147129"/>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3" name="Star: 7 Points 2145">
                <a:extLst>
                  <a:ext uri="{FF2B5EF4-FFF2-40B4-BE49-F238E27FC236}">
                    <a16:creationId xmlns:a16="http://schemas.microsoft.com/office/drawing/2014/main" id="{C751DA6C-0E51-B033-78CF-525379E52205}"/>
                  </a:ext>
                </a:extLst>
              </p:cNvPr>
              <p:cNvSpPr/>
              <p:nvPr/>
            </p:nvSpPr>
            <p:spPr>
              <a:xfrm>
                <a:off x="3753021" y="2270528"/>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4" name="Star: 7 Points 2147">
                <a:extLst>
                  <a:ext uri="{FF2B5EF4-FFF2-40B4-BE49-F238E27FC236}">
                    <a16:creationId xmlns:a16="http://schemas.microsoft.com/office/drawing/2014/main" id="{63D6EBC6-FFE5-C8A0-88A8-F2D609A42666}"/>
                  </a:ext>
                </a:extLst>
              </p:cNvPr>
              <p:cNvSpPr/>
              <p:nvPr/>
            </p:nvSpPr>
            <p:spPr>
              <a:xfrm>
                <a:off x="3865485" y="2251416"/>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1" name="Group 2730">
            <a:extLst>
              <a:ext uri="{FF2B5EF4-FFF2-40B4-BE49-F238E27FC236}">
                <a16:creationId xmlns:a16="http://schemas.microsoft.com/office/drawing/2014/main" id="{44BC6FAC-263E-31A0-6AFB-76389951969E}"/>
              </a:ext>
            </a:extLst>
          </p:cNvPr>
          <p:cNvGrpSpPr/>
          <p:nvPr/>
        </p:nvGrpSpPr>
        <p:grpSpPr>
          <a:xfrm>
            <a:off x="6723930" y="911098"/>
            <a:ext cx="2244686" cy="1306354"/>
            <a:chOff x="7140632" y="302892"/>
            <a:chExt cx="2244686" cy="1306354"/>
          </a:xfrm>
        </p:grpSpPr>
        <p:sp>
          <p:nvSpPr>
            <p:cNvPr id="2732" name="Rectangle: Rounded Corners 2731">
              <a:extLst>
                <a:ext uri="{FF2B5EF4-FFF2-40B4-BE49-F238E27FC236}">
                  <a16:creationId xmlns:a16="http://schemas.microsoft.com/office/drawing/2014/main" id="{5D24132D-D3A5-0D52-0D28-A6F4AC18F3A1}"/>
                </a:ext>
              </a:extLst>
            </p:cNvPr>
            <p:cNvSpPr/>
            <p:nvPr/>
          </p:nvSpPr>
          <p:spPr>
            <a:xfrm>
              <a:off x="8065210" y="302892"/>
              <a:ext cx="1320108" cy="1306354"/>
            </a:xfrm>
            <a:prstGeom prst="roundRect">
              <a:avLst>
                <a:gd name="adj" fmla="val 28300"/>
              </a:avLst>
            </a:prstGeom>
            <a:solidFill>
              <a:srgbClr val="D0E3C3"/>
            </a:solidFill>
            <a:ln w="285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733" name="Picture 2" descr="19,917 Tumor Icon Illustrations &amp;amp; Clip Art - iStock">
              <a:extLst>
                <a:ext uri="{FF2B5EF4-FFF2-40B4-BE49-F238E27FC236}">
                  <a16:creationId xmlns:a16="http://schemas.microsoft.com/office/drawing/2014/main" id="{0E4EF1A1-AF05-945D-EA5E-35A42950948F}"/>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alphaModFix amt="85000"/>
              <a:extLst>
                <a:ext uri="{28A0092B-C50C-407E-A947-70E740481C1C}">
                  <a14:useLocalDpi xmlns:a14="http://schemas.microsoft.com/office/drawing/2010/main" val="0"/>
                </a:ext>
              </a:extLst>
            </a:blip>
            <a:srcRect l="18699" t="20843" r="17446" b="21298"/>
            <a:stretch/>
          </p:blipFill>
          <p:spPr bwMode="auto">
            <a:xfrm rot="13032104">
              <a:off x="8505536" y="682966"/>
              <a:ext cx="496382" cy="433951"/>
            </a:xfrm>
            <a:prstGeom prst="rect">
              <a:avLst/>
            </a:prstGeom>
            <a:noFill/>
            <a:extLst>
              <a:ext uri="{909E8E84-426E-40DD-AFC4-6F175D3DCCD1}">
                <a14:hiddenFill xmlns:a14="http://schemas.microsoft.com/office/drawing/2010/main">
                  <a:solidFill>
                    <a:srgbClr val="FFFFFF"/>
                  </a:solidFill>
                </a14:hiddenFill>
              </a:ext>
            </a:extLst>
          </p:spPr>
        </p:pic>
        <p:grpSp>
          <p:nvGrpSpPr>
            <p:cNvPr id="2734" name="Group 2733">
              <a:extLst>
                <a:ext uri="{FF2B5EF4-FFF2-40B4-BE49-F238E27FC236}">
                  <a16:creationId xmlns:a16="http://schemas.microsoft.com/office/drawing/2014/main" id="{2FB5C841-EF12-9C49-FBA7-C50497F804F5}"/>
                </a:ext>
              </a:extLst>
            </p:cNvPr>
            <p:cNvGrpSpPr/>
            <p:nvPr/>
          </p:nvGrpSpPr>
          <p:grpSpPr>
            <a:xfrm rot="6682005">
              <a:off x="8323857" y="961457"/>
              <a:ext cx="294067" cy="283204"/>
              <a:chOff x="7380590" y="3401866"/>
              <a:chExt cx="383823" cy="367709"/>
            </a:xfrm>
          </p:grpSpPr>
          <p:grpSp>
            <p:nvGrpSpPr>
              <p:cNvPr id="2846" name="Group 2845">
                <a:extLst>
                  <a:ext uri="{FF2B5EF4-FFF2-40B4-BE49-F238E27FC236}">
                    <a16:creationId xmlns:a16="http://schemas.microsoft.com/office/drawing/2014/main" id="{3A4B6DF3-C13E-06E3-5417-8F94D6452C77}"/>
                  </a:ext>
                </a:extLst>
              </p:cNvPr>
              <p:cNvGrpSpPr/>
              <p:nvPr/>
            </p:nvGrpSpPr>
            <p:grpSpPr>
              <a:xfrm>
                <a:off x="7511198" y="3509751"/>
                <a:ext cx="253215" cy="259824"/>
                <a:chOff x="6601432" y="2246712"/>
                <a:chExt cx="147740" cy="151594"/>
              </a:xfrm>
            </p:grpSpPr>
            <p:sp>
              <p:nvSpPr>
                <p:cNvPr id="2862" name="Oval 2861">
                  <a:extLst>
                    <a:ext uri="{FF2B5EF4-FFF2-40B4-BE49-F238E27FC236}">
                      <a16:creationId xmlns:a16="http://schemas.microsoft.com/office/drawing/2014/main" id="{EA83E7C8-6B7C-D0A0-2EF3-38BC85156715}"/>
                    </a:ext>
                  </a:extLst>
                </p:cNvPr>
                <p:cNvSpPr/>
                <p:nvPr/>
              </p:nvSpPr>
              <p:spPr>
                <a:xfrm>
                  <a:off x="6601432" y="2246712"/>
                  <a:ext cx="147740"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3" name="Oval 2862">
                  <a:extLst>
                    <a:ext uri="{FF2B5EF4-FFF2-40B4-BE49-F238E27FC236}">
                      <a16:creationId xmlns:a16="http://schemas.microsoft.com/office/drawing/2014/main" id="{0670DCF7-1BDB-3216-E631-6815427A53F7}"/>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47" name="Group 2846">
                <a:extLst>
                  <a:ext uri="{FF2B5EF4-FFF2-40B4-BE49-F238E27FC236}">
                    <a16:creationId xmlns:a16="http://schemas.microsoft.com/office/drawing/2014/main" id="{F184B4ED-EB84-D06A-53DE-AFE07DDF1884}"/>
                  </a:ext>
                </a:extLst>
              </p:cNvPr>
              <p:cNvGrpSpPr/>
              <p:nvPr/>
            </p:nvGrpSpPr>
            <p:grpSpPr>
              <a:xfrm rot="1047045">
                <a:off x="7455514" y="3401866"/>
                <a:ext cx="134729" cy="89746"/>
                <a:chOff x="7606295" y="3383281"/>
                <a:chExt cx="212638" cy="141601"/>
              </a:xfrm>
            </p:grpSpPr>
            <p:sp>
              <p:nvSpPr>
                <p:cNvPr id="2858" name="Oval 2857">
                  <a:extLst>
                    <a:ext uri="{FF2B5EF4-FFF2-40B4-BE49-F238E27FC236}">
                      <a16:creationId xmlns:a16="http://schemas.microsoft.com/office/drawing/2014/main" id="{AB5C459D-3907-98E2-AB3B-6541D6C093D4}"/>
                    </a:ext>
                  </a:extLst>
                </p:cNvPr>
                <p:cNvSpPr/>
                <p:nvPr/>
              </p:nvSpPr>
              <p:spPr>
                <a:xfrm>
                  <a:off x="7773213" y="3479163"/>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9" name="Oval 2858">
                  <a:extLst>
                    <a:ext uri="{FF2B5EF4-FFF2-40B4-BE49-F238E27FC236}">
                      <a16:creationId xmlns:a16="http://schemas.microsoft.com/office/drawing/2014/main" id="{6A59ECFE-2321-F98B-1AD3-261FFA8F3AED}"/>
                    </a:ext>
                  </a:extLst>
                </p:cNvPr>
                <p:cNvSpPr/>
                <p:nvPr/>
              </p:nvSpPr>
              <p:spPr>
                <a:xfrm>
                  <a:off x="7722749" y="3446137"/>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0" name="Oval 2859">
                  <a:extLst>
                    <a:ext uri="{FF2B5EF4-FFF2-40B4-BE49-F238E27FC236}">
                      <a16:creationId xmlns:a16="http://schemas.microsoft.com/office/drawing/2014/main" id="{FDAD73FC-F0F6-2E9D-0F24-40EFA6626683}"/>
                    </a:ext>
                  </a:extLst>
                </p:cNvPr>
                <p:cNvSpPr/>
                <p:nvPr/>
              </p:nvSpPr>
              <p:spPr>
                <a:xfrm>
                  <a:off x="7666743" y="3417959"/>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1" name="Oval 2860">
                  <a:extLst>
                    <a:ext uri="{FF2B5EF4-FFF2-40B4-BE49-F238E27FC236}">
                      <a16:creationId xmlns:a16="http://schemas.microsoft.com/office/drawing/2014/main" id="{03DDEBD2-348B-1B65-06C2-857D35CC2B88}"/>
                    </a:ext>
                  </a:extLst>
                </p:cNvPr>
                <p:cNvSpPr/>
                <p:nvPr/>
              </p:nvSpPr>
              <p:spPr>
                <a:xfrm>
                  <a:off x="7606295" y="3383281"/>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48" name="Group 2847">
                <a:extLst>
                  <a:ext uri="{FF2B5EF4-FFF2-40B4-BE49-F238E27FC236}">
                    <a16:creationId xmlns:a16="http://schemas.microsoft.com/office/drawing/2014/main" id="{988568D2-22A5-0269-4C1A-4C529B066702}"/>
                  </a:ext>
                </a:extLst>
              </p:cNvPr>
              <p:cNvGrpSpPr/>
              <p:nvPr/>
            </p:nvGrpSpPr>
            <p:grpSpPr>
              <a:xfrm rot="20824646">
                <a:off x="7380590" y="3498884"/>
                <a:ext cx="134729" cy="89746"/>
                <a:chOff x="7606296" y="3383281"/>
                <a:chExt cx="212658" cy="141605"/>
              </a:xfrm>
            </p:grpSpPr>
            <p:sp>
              <p:nvSpPr>
                <p:cNvPr id="2854" name="Oval 2853">
                  <a:extLst>
                    <a:ext uri="{FF2B5EF4-FFF2-40B4-BE49-F238E27FC236}">
                      <a16:creationId xmlns:a16="http://schemas.microsoft.com/office/drawing/2014/main" id="{171094D7-E7D0-020D-DE8F-31E070A9B652}"/>
                    </a:ext>
                  </a:extLst>
                </p:cNvPr>
                <p:cNvSpPr/>
                <p:nvPr/>
              </p:nvSpPr>
              <p:spPr>
                <a:xfrm>
                  <a:off x="7773234" y="3479167"/>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5" name="Oval 2854">
                  <a:extLst>
                    <a:ext uri="{FF2B5EF4-FFF2-40B4-BE49-F238E27FC236}">
                      <a16:creationId xmlns:a16="http://schemas.microsoft.com/office/drawing/2014/main" id="{9CD1615A-DF89-3A33-32EA-26513D441D01}"/>
                    </a:ext>
                  </a:extLst>
                </p:cNvPr>
                <p:cNvSpPr/>
                <p:nvPr/>
              </p:nvSpPr>
              <p:spPr>
                <a:xfrm>
                  <a:off x="7722783" y="3446120"/>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6" name="Oval 2855">
                  <a:extLst>
                    <a:ext uri="{FF2B5EF4-FFF2-40B4-BE49-F238E27FC236}">
                      <a16:creationId xmlns:a16="http://schemas.microsoft.com/office/drawing/2014/main" id="{F5D6D2DC-39AD-61C0-37C1-D3F745119373}"/>
                    </a:ext>
                  </a:extLst>
                </p:cNvPr>
                <p:cNvSpPr/>
                <p:nvPr/>
              </p:nvSpPr>
              <p:spPr>
                <a:xfrm>
                  <a:off x="7666743" y="3417960"/>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7" name="Oval 2856">
                  <a:extLst>
                    <a:ext uri="{FF2B5EF4-FFF2-40B4-BE49-F238E27FC236}">
                      <a16:creationId xmlns:a16="http://schemas.microsoft.com/office/drawing/2014/main" id="{873C40E5-D1AE-A7C5-8014-A92B6DD62E4F}"/>
                    </a:ext>
                  </a:extLst>
                </p:cNvPr>
                <p:cNvSpPr/>
                <p:nvPr/>
              </p:nvSpPr>
              <p:spPr>
                <a:xfrm>
                  <a:off x="7606296" y="3383281"/>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49" name="Group 2848">
                <a:extLst>
                  <a:ext uri="{FF2B5EF4-FFF2-40B4-BE49-F238E27FC236}">
                    <a16:creationId xmlns:a16="http://schemas.microsoft.com/office/drawing/2014/main" id="{9FDEF871-4223-684A-3283-137C44E301C1}"/>
                  </a:ext>
                </a:extLst>
              </p:cNvPr>
              <p:cNvGrpSpPr/>
              <p:nvPr/>
            </p:nvGrpSpPr>
            <p:grpSpPr>
              <a:xfrm rot="532232">
                <a:off x="7415444" y="3451330"/>
                <a:ext cx="134729" cy="89746"/>
                <a:chOff x="7606295" y="3383280"/>
                <a:chExt cx="212593" cy="141562"/>
              </a:xfrm>
            </p:grpSpPr>
            <p:sp>
              <p:nvSpPr>
                <p:cNvPr id="2850" name="Oval 2849">
                  <a:extLst>
                    <a:ext uri="{FF2B5EF4-FFF2-40B4-BE49-F238E27FC236}">
                      <a16:creationId xmlns:a16="http://schemas.microsoft.com/office/drawing/2014/main" id="{8130D4C8-AE2A-3029-20D4-072F2BB57415}"/>
                    </a:ext>
                  </a:extLst>
                </p:cNvPr>
                <p:cNvSpPr/>
                <p:nvPr/>
              </p:nvSpPr>
              <p:spPr>
                <a:xfrm>
                  <a:off x="7773168" y="3479123"/>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1" name="Oval 2850">
                  <a:extLst>
                    <a:ext uri="{FF2B5EF4-FFF2-40B4-BE49-F238E27FC236}">
                      <a16:creationId xmlns:a16="http://schemas.microsoft.com/office/drawing/2014/main" id="{50A51BD1-1119-0191-CF47-724D76423C3F}"/>
                    </a:ext>
                  </a:extLst>
                </p:cNvPr>
                <p:cNvSpPr/>
                <p:nvPr/>
              </p:nvSpPr>
              <p:spPr>
                <a:xfrm>
                  <a:off x="7722714" y="3446102"/>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2" name="Oval 2851">
                  <a:extLst>
                    <a:ext uri="{FF2B5EF4-FFF2-40B4-BE49-F238E27FC236}">
                      <a16:creationId xmlns:a16="http://schemas.microsoft.com/office/drawing/2014/main" id="{0A5907BD-1BFC-880C-2E8A-CE69DAC6E793}"/>
                    </a:ext>
                  </a:extLst>
                </p:cNvPr>
                <p:cNvSpPr/>
                <p:nvPr/>
              </p:nvSpPr>
              <p:spPr>
                <a:xfrm>
                  <a:off x="7666744" y="3417960"/>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3" name="Oval 2852">
                  <a:extLst>
                    <a:ext uri="{FF2B5EF4-FFF2-40B4-BE49-F238E27FC236}">
                      <a16:creationId xmlns:a16="http://schemas.microsoft.com/office/drawing/2014/main" id="{C0AA60A9-CCF3-8411-5801-FE4D1382EAF2}"/>
                    </a:ext>
                  </a:extLst>
                </p:cNvPr>
                <p:cNvSpPr/>
                <p:nvPr/>
              </p:nvSpPr>
              <p:spPr>
                <a:xfrm>
                  <a:off x="7606295" y="3383280"/>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5" name="Group 2734">
              <a:extLst>
                <a:ext uri="{FF2B5EF4-FFF2-40B4-BE49-F238E27FC236}">
                  <a16:creationId xmlns:a16="http://schemas.microsoft.com/office/drawing/2014/main" id="{EC905B66-6020-0AC0-0D9B-89EAFB75B9FD}"/>
                </a:ext>
              </a:extLst>
            </p:cNvPr>
            <p:cNvGrpSpPr/>
            <p:nvPr/>
          </p:nvGrpSpPr>
          <p:grpSpPr>
            <a:xfrm rot="206263">
              <a:off x="8940051" y="959758"/>
              <a:ext cx="295623" cy="281714"/>
              <a:chOff x="7380604" y="3401853"/>
              <a:chExt cx="383829" cy="367697"/>
            </a:xfrm>
          </p:grpSpPr>
          <p:grpSp>
            <p:nvGrpSpPr>
              <p:cNvPr id="2828" name="Group 2827">
                <a:extLst>
                  <a:ext uri="{FF2B5EF4-FFF2-40B4-BE49-F238E27FC236}">
                    <a16:creationId xmlns:a16="http://schemas.microsoft.com/office/drawing/2014/main" id="{0FD24493-46A6-1AF3-422A-5FA1ED1CBCF7}"/>
                  </a:ext>
                </a:extLst>
              </p:cNvPr>
              <p:cNvGrpSpPr/>
              <p:nvPr/>
            </p:nvGrpSpPr>
            <p:grpSpPr>
              <a:xfrm>
                <a:off x="7511217" y="3509728"/>
                <a:ext cx="253216" cy="259822"/>
                <a:chOff x="6601398" y="2246704"/>
                <a:chExt cx="147739" cy="151594"/>
              </a:xfrm>
            </p:grpSpPr>
            <p:sp>
              <p:nvSpPr>
                <p:cNvPr id="2844" name="Oval 2843">
                  <a:extLst>
                    <a:ext uri="{FF2B5EF4-FFF2-40B4-BE49-F238E27FC236}">
                      <a16:creationId xmlns:a16="http://schemas.microsoft.com/office/drawing/2014/main" id="{45CA3F3C-6F2C-A2F0-86C2-936AD08AC83E}"/>
                    </a:ext>
                  </a:extLst>
                </p:cNvPr>
                <p:cNvSpPr/>
                <p:nvPr/>
              </p:nvSpPr>
              <p:spPr>
                <a:xfrm>
                  <a:off x="6601398" y="2246704"/>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5" name="Oval 2844">
                  <a:extLst>
                    <a:ext uri="{FF2B5EF4-FFF2-40B4-BE49-F238E27FC236}">
                      <a16:creationId xmlns:a16="http://schemas.microsoft.com/office/drawing/2014/main" id="{889E80B2-38C2-60B1-9BCB-8DC6E3F76E41}"/>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29" name="Group 2828">
                <a:extLst>
                  <a:ext uri="{FF2B5EF4-FFF2-40B4-BE49-F238E27FC236}">
                    <a16:creationId xmlns:a16="http://schemas.microsoft.com/office/drawing/2014/main" id="{4C550E3D-DCEF-9D0A-7128-A14E61D01F14}"/>
                  </a:ext>
                </a:extLst>
              </p:cNvPr>
              <p:cNvGrpSpPr/>
              <p:nvPr/>
            </p:nvGrpSpPr>
            <p:grpSpPr>
              <a:xfrm rot="1047045">
                <a:off x="7455559" y="3401853"/>
                <a:ext cx="134729" cy="89746"/>
                <a:chOff x="7606297" y="3383280"/>
                <a:chExt cx="212547" cy="141522"/>
              </a:xfrm>
            </p:grpSpPr>
            <p:sp>
              <p:nvSpPr>
                <p:cNvPr id="2840" name="Oval 2839">
                  <a:extLst>
                    <a:ext uri="{FF2B5EF4-FFF2-40B4-BE49-F238E27FC236}">
                      <a16:creationId xmlns:a16="http://schemas.microsoft.com/office/drawing/2014/main" id="{D76B2801-41BB-3A7E-F6A8-A3D113C1961F}"/>
                    </a:ext>
                  </a:extLst>
                </p:cNvPr>
                <p:cNvSpPr/>
                <p:nvPr/>
              </p:nvSpPr>
              <p:spPr>
                <a:xfrm>
                  <a:off x="7773125" y="3479083"/>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1" name="Oval 2840">
                  <a:extLst>
                    <a:ext uri="{FF2B5EF4-FFF2-40B4-BE49-F238E27FC236}">
                      <a16:creationId xmlns:a16="http://schemas.microsoft.com/office/drawing/2014/main" id="{673D7767-B771-3F4D-8D00-B1A5A0EDFB3D}"/>
                    </a:ext>
                  </a:extLst>
                </p:cNvPr>
                <p:cNvSpPr/>
                <p:nvPr/>
              </p:nvSpPr>
              <p:spPr>
                <a:xfrm>
                  <a:off x="7722681" y="3446066"/>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2" name="Oval 2841">
                  <a:extLst>
                    <a:ext uri="{FF2B5EF4-FFF2-40B4-BE49-F238E27FC236}">
                      <a16:creationId xmlns:a16="http://schemas.microsoft.com/office/drawing/2014/main" id="{1D63E430-EC9C-FEA9-9913-AB2850D628E5}"/>
                    </a:ext>
                  </a:extLst>
                </p:cNvPr>
                <p:cNvSpPr/>
                <p:nvPr/>
              </p:nvSpPr>
              <p:spPr>
                <a:xfrm>
                  <a:off x="7666658"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3" name="Oval 2842">
                  <a:extLst>
                    <a:ext uri="{FF2B5EF4-FFF2-40B4-BE49-F238E27FC236}">
                      <a16:creationId xmlns:a16="http://schemas.microsoft.com/office/drawing/2014/main" id="{BC6A7CB5-291D-4DE5-C7C2-0BD51CEEA5FB}"/>
                    </a:ext>
                  </a:extLst>
                </p:cNvPr>
                <p:cNvSpPr/>
                <p:nvPr/>
              </p:nvSpPr>
              <p:spPr>
                <a:xfrm>
                  <a:off x="7606297"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30" name="Group 2829">
                <a:extLst>
                  <a:ext uri="{FF2B5EF4-FFF2-40B4-BE49-F238E27FC236}">
                    <a16:creationId xmlns:a16="http://schemas.microsoft.com/office/drawing/2014/main" id="{BDE7FC58-CB5D-D54D-48D8-8EEECBB97167}"/>
                  </a:ext>
                </a:extLst>
              </p:cNvPr>
              <p:cNvGrpSpPr/>
              <p:nvPr/>
            </p:nvGrpSpPr>
            <p:grpSpPr>
              <a:xfrm rot="20824646">
                <a:off x="7380604" y="3498881"/>
                <a:ext cx="134729" cy="89746"/>
                <a:chOff x="7606296" y="3383282"/>
                <a:chExt cx="212508" cy="141570"/>
              </a:xfrm>
            </p:grpSpPr>
            <p:sp>
              <p:nvSpPr>
                <p:cNvPr id="2836" name="Oval 2835">
                  <a:extLst>
                    <a:ext uri="{FF2B5EF4-FFF2-40B4-BE49-F238E27FC236}">
                      <a16:creationId xmlns:a16="http://schemas.microsoft.com/office/drawing/2014/main" id="{B8B1CA65-CDB9-1177-A39B-A230ECEEAC9F}"/>
                    </a:ext>
                  </a:extLst>
                </p:cNvPr>
                <p:cNvSpPr/>
                <p:nvPr/>
              </p:nvSpPr>
              <p:spPr>
                <a:xfrm>
                  <a:off x="7773085" y="3479133"/>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7" name="Oval 2836">
                  <a:extLst>
                    <a:ext uri="{FF2B5EF4-FFF2-40B4-BE49-F238E27FC236}">
                      <a16:creationId xmlns:a16="http://schemas.microsoft.com/office/drawing/2014/main" id="{23578AC2-DE6B-BD4E-47D6-D2F5D53A1F66}"/>
                    </a:ext>
                  </a:extLst>
                </p:cNvPr>
                <p:cNvSpPr/>
                <p:nvPr/>
              </p:nvSpPr>
              <p:spPr>
                <a:xfrm>
                  <a:off x="7722682" y="3446108"/>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8" name="Oval 2837">
                  <a:extLst>
                    <a:ext uri="{FF2B5EF4-FFF2-40B4-BE49-F238E27FC236}">
                      <a16:creationId xmlns:a16="http://schemas.microsoft.com/office/drawing/2014/main" id="{4F854A89-4867-C25B-F21E-57AA71A5BAC9}"/>
                    </a:ext>
                  </a:extLst>
                </p:cNvPr>
                <p:cNvSpPr/>
                <p:nvPr/>
              </p:nvSpPr>
              <p:spPr>
                <a:xfrm>
                  <a:off x="7666657"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9" name="Oval 2838">
                  <a:extLst>
                    <a:ext uri="{FF2B5EF4-FFF2-40B4-BE49-F238E27FC236}">
                      <a16:creationId xmlns:a16="http://schemas.microsoft.com/office/drawing/2014/main" id="{75082B08-021E-7743-C358-36C398986748}"/>
                    </a:ext>
                  </a:extLst>
                </p:cNvPr>
                <p:cNvSpPr/>
                <p:nvPr/>
              </p:nvSpPr>
              <p:spPr>
                <a:xfrm>
                  <a:off x="7606296" y="3383282"/>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31" name="Group 2830">
                <a:extLst>
                  <a:ext uri="{FF2B5EF4-FFF2-40B4-BE49-F238E27FC236}">
                    <a16:creationId xmlns:a16="http://schemas.microsoft.com/office/drawing/2014/main" id="{5DA2454E-E7DA-5BC8-B874-F47A87CFADFA}"/>
                  </a:ext>
                </a:extLst>
              </p:cNvPr>
              <p:cNvGrpSpPr/>
              <p:nvPr/>
            </p:nvGrpSpPr>
            <p:grpSpPr>
              <a:xfrm rot="532232">
                <a:off x="7415444" y="3451330"/>
                <a:ext cx="134729" cy="89746"/>
                <a:chOff x="7606296" y="3383280"/>
                <a:chExt cx="212507" cy="141523"/>
              </a:xfrm>
            </p:grpSpPr>
            <p:sp>
              <p:nvSpPr>
                <p:cNvPr id="2832" name="Oval 2831">
                  <a:extLst>
                    <a:ext uri="{FF2B5EF4-FFF2-40B4-BE49-F238E27FC236}">
                      <a16:creationId xmlns:a16="http://schemas.microsoft.com/office/drawing/2014/main" id="{31403361-12B7-D0F8-617B-3BD4E12D8018}"/>
                    </a:ext>
                  </a:extLst>
                </p:cNvPr>
                <p:cNvSpPr/>
                <p:nvPr/>
              </p:nvSpPr>
              <p:spPr>
                <a:xfrm>
                  <a:off x="7773084" y="347908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3" name="Oval 2832">
                  <a:extLst>
                    <a:ext uri="{FF2B5EF4-FFF2-40B4-BE49-F238E27FC236}">
                      <a16:creationId xmlns:a16="http://schemas.microsoft.com/office/drawing/2014/main" id="{907337A1-58F8-19BF-2429-65B6C782AC22}"/>
                    </a:ext>
                  </a:extLst>
                </p:cNvPr>
                <p:cNvSpPr/>
                <p:nvPr/>
              </p:nvSpPr>
              <p:spPr>
                <a:xfrm>
                  <a:off x="7722682" y="3446066"/>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4" name="Oval 2833">
                  <a:extLst>
                    <a:ext uri="{FF2B5EF4-FFF2-40B4-BE49-F238E27FC236}">
                      <a16:creationId xmlns:a16="http://schemas.microsoft.com/office/drawing/2014/main" id="{7DDB956E-37A6-2EDB-8505-EFF89F956F5F}"/>
                    </a:ext>
                  </a:extLst>
                </p:cNvPr>
                <p:cNvSpPr/>
                <p:nvPr/>
              </p:nvSpPr>
              <p:spPr>
                <a:xfrm>
                  <a:off x="7666657"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5" name="Oval 2834">
                  <a:extLst>
                    <a:ext uri="{FF2B5EF4-FFF2-40B4-BE49-F238E27FC236}">
                      <a16:creationId xmlns:a16="http://schemas.microsoft.com/office/drawing/2014/main" id="{D9FDB4E0-5DA9-5C94-866B-B3B2CB8A0E0A}"/>
                    </a:ext>
                  </a:extLst>
                </p:cNvPr>
                <p:cNvSpPr/>
                <p:nvPr/>
              </p:nvSpPr>
              <p:spPr>
                <a:xfrm>
                  <a:off x="7606296"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6" name="Group 2735">
              <a:extLst>
                <a:ext uri="{FF2B5EF4-FFF2-40B4-BE49-F238E27FC236}">
                  <a16:creationId xmlns:a16="http://schemas.microsoft.com/office/drawing/2014/main" id="{0F670C1E-2E55-7FEE-4888-A37BD0899A63}"/>
                </a:ext>
              </a:extLst>
            </p:cNvPr>
            <p:cNvGrpSpPr/>
            <p:nvPr/>
          </p:nvGrpSpPr>
          <p:grpSpPr>
            <a:xfrm rot="2686617">
              <a:off x="8659713" y="1125072"/>
              <a:ext cx="295623" cy="281714"/>
              <a:chOff x="7380604" y="3401855"/>
              <a:chExt cx="383828" cy="367713"/>
            </a:xfrm>
          </p:grpSpPr>
          <p:grpSp>
            <p:nvGrpSpPr>
              <p:cNvPr id="2810" name="Group 2809">
                <a:extLst>
                  <a:ext uri="{FF2B5EF4-FFF2-40B4-BE49-F238E27FC236}">
                    <a16:creationId xmlns:a16="http://schemas.microsoft.com/office/drawing/2014/main" id="{E932E8E5-1C8A-87D0-888E-ED6793642043}"/>
                  </a:ext>
                </a:extLst>
              </p:cNvPr>
              <p:cNvGrpSpPr/>
              <p:nvPr/>
            </p:nvGrpSpPr>
            <p:grpSpPr>
              <a:xfrm>
                <a:off x="7511216" y="3509745"/>
                <a:ext cx="253216" cy="259823"/>
                <a:chOff x="6601398" y="2246704"/>
                <a:chExt cx="147739" cy="151594"/>
              </a:xfrm>
            </p:grpSpPr>
            <p:sp>
              <p:nvSpPr>
                <p:cNvPr id="2826" name="Oval 2825">
                  <a:extLst>
                    <a:ext uri="{FF2B5EF4-FFF2-40B4-BE49-F238E27FC236}">
                      <a16:creationId xmlns:a16="http://schemas.microsoft.com/office/drawing/2014/main" id="{9A010254-D3E6-1F59-18F8-4354D2C33C4A}"/>
                    </a:ext>
                  </a:extLst>
                </p:cNvPr>
                <p:cNvSpPr/>
                <p:nvPr/>
              </p:nvSpPr>
              <p:spPr>
                <a:xfrm>
                  <a:off x="6601398" y="2246704"/>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7" name="Oval 2826">
                  <a:extLst>
                    <a:ext uri="{FF2B5EF4-FFF2-40B4-BE49-F238E27FC236}">
                      <a16:creationId xmlns:a16="http://schemas.microsoft.com/office/drawing/2014/main" id="{0D43CDA0-36A8-B2C0-FE5C-864597FB5C05}"/>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11" name="Group 2810">
                <a:extLst>
                  <a:ext uri="{FF2B5EF4-FFF2-40B4-BE49-F238E27FC236}">
                    <a16:creationId xmlns:a16="http://schemas.microsoft.com/office/drawing/2014/main" id="{74A6BBA8-3283-A7F3-93BF-40F4F78060A5}"/>
                  </a:ext>
                </a:extLst>
              </p:cNvPr>
              <p:cNvGrpSpPr/>
              <p:nvPr/>
            </p:nvGrpSpPr>
            <p:grpSpPr>
              <a:xfrm rot="1047045">
                <a:off x="7455559" y="3401855"/>
                <a:ext cx="134729" cy="89746"/>
                <a:chOff x="7606296" y="3383280"/>
                <a:chExt cx="212441" cy="141506"/>
              </a:xfrm>
            </p:grpSpPr>
            <p:sp>
              <p:nvSpPr>
                <p:cNvPr id="2822" name="Oval 2821">
                  <a:extLst>
                    <a:ext uri="{FF2B5EF4-FFF2-40B4-BE49-F238E27FC236}">
                      <a16:creationId xmlns:a16="http://schemas.microsoft.com/office/drawing/2014/main" id="{9B3F12E7-9ADD-CCF8-CEFE-B71EF7639393}"/>
                    </a:ext>
                  </a:extLst>
                </p:cNvPr>
                <p:cNvSpPr/>
                <p:nvPr/>
              </p:nvSpPr>
              <p:spPr>
                <a:xfrm>
                  <a:off x="7773018" y="3479068"/>
                  <a:ext cx="45719" cy="45718"/>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3" name="Oval 2822">
                  <a:extLst>
                    <a:ext uri="{FF2B5EF4-FFF2-40B4-BE49-F238E27FC236}">
                      <a16:creationId xmlns:a16="http://schemas.microsoft.com/office/drawing/2014/main" id="{C5A17FD7-71CE-FA05-2737-917137891D15}"/>
                    </a:ext>
                  </a:extLst>
                </p:cNvPr>
                <p:cNvSpPr/>
                <p:nvPr/>
              </p:nvSpPr>
              <p:spPr>
                <a:xfrm>
                  <a:off x="7722608" y="3446067"/>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4" name="Oval 2823">
                  <a:extLst>
                    <a:ext uri="{FF2B5EF4-FFF2-40B4-BE49-F238E27FC236}">
                      <a16:creationId xmlns:a16="http://schemas.microsoft.com/office/drawing/2014/main" id="{B5B6F6EA-C137-5977-D8A3-6D85E624530E}"/>
                    </a:ext>
                  </a:extLst>
                </p:cNvPr>
                <p:cNvSpPr/>
                <p:nvPr/>
              </p:nvSpPr>
              <p:spPr>
                <a:xfrm>
                  <a:off x="7666656"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5" name="Oval 2824">
                  <a:extLst>
                    <a:ext uri="{FF2B5EF4-FFF2-40B4-BE49-F238E27FC236}">
                      <a16:creationId xmlns:a16="http://schemas.microsoft.com/office/drawing/2014/main" id="{74F01672-ACA3-9EBE-FB52-FC3F3A4022E6}"/>
                    </a:ext>
                  </a:extLst>
                </p:cNvPr>
                <p:cNvSpPr/>
                <p:nvPr/>
              </p:nvSpPr>
              <p:spPr>
                <a:xfrm>
                  <a:off x="7606296"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12" name="Group 2811">
                <a:extLst>
                  <a:ext uri="{FF2B5EF4-FFF2-40B4-BE49-F238E27FC236}">
                    <a16:creationId xmlns:a16="http://schemas.microsoft.com/office/drawing/2014/main" id="{F70DE94C-7A47-5B67-357F-2CE5E22D5FA2}"/>
                  </a:ext>
                </a:extLst>
              </p:cNvPr>
              <p:cNvGrpSpPr/>
              <p:nvPr/>
            </p:nvGrpSpPr>
            <p:grpSpPr>
              <a:xfrm rot="20824646">
                <a:off x="7380604" y="3498881"/>
                <a:ext cx="134729" cy="89746"/>
                <a:chOff x="7606296" y="3383280"/>
                <a:chExt cx="212504" cy="141572"/>
              </a:xfrm>
            </p:grpSpPr>
            <p:sp>
              <p:nvSpPr>
                <p:cNvPr id="2818" name="Oval 2817">
                  <a:extLst>
                    <a:ext uri="{FF2B5EF4-FFF2-40B4-BE49-F238E27FC236}">
                      <a16:creationId xmlns:a16="http://schemas.microsoft.com/office/drawing/2014/main" id="{EB558179-DEA5-347A-1711-65546FCD2896}"/>
                    </a:ext>
                  </a:extLst>
                </p:cNvPr>
                <p:cNvSpPr/>
                <p:nvPr/>
              </p:nvSpPr>
              <p:spPr>
                <a:xfrm>
                  <a:off x="7773081" y="3479133"/>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19" name="Oval 2818">
                  <a:extLst>
                    <a:ext uri="{FF2B5EF4-FFF2-40B4-BE49-F238E27FC236}">
                      <a16:creationId xmlns:a16="http://schemas.microsoft.com/office/drawing/2014/main" id="{E60E87FD-6CFA-B1AC-63D8-210BC40EF49F}"/>
                    </a:ext>
                  </a:extLst>
                </p:cNvPr>
                <p:cNvSpPr/>
                <p:nvPr/>
              </p:nvSpPr>
              <p:spPr>
                <a:xfrm>
                  <a:off x="7722652" y="344610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0" name="Oval 2819">
                  <a:extLst>
                    <a:ext uri="{FF2B5EF4-FFF2-40B4-BE49-F238E27FC236}">
                      <a16:creationId xmlns:a16="http://schemas.microsoft.com/office/drawing/2014/main" id="{82D8B6E3-5FDA-1CD5-7F47-98B22538D83C}"/>
                    </a:ext>
                  </a:extLst>
                </p:cNvPr>
                <p:cNvSpPr/>
                <p:nvPr/>
              </p:nvSpPr>
              <p:spPr>
                <a:xfrm>
                  <a:off x="7666658" y="341792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1" name="Oval 2820">
                  <a:extLst>
                    <a:ext uri="{FF2B5EF4-FFF2-40B4-BE49-F238E27FC236}">
                      <a16:creationId xmlns:a16="http://schemas.microsoft.com/office/drawing/2014/main" id="{54CDC905-536E-CF5E-56A7-0A5DECD688DD}"/>
                    </a:ext>
                  </a:extLst>
                </p:cNvPr>
                <p:cNvSpPr/>
                <p:nvPr/>
              </p:nvSpPr>
              <p:spPr>
                <a:xfrm>
                  <a:off x="7606296"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13" name="Group 2812">
                <a:extLst>
                  <a:ext uri="{FF2B5EF4-FFF2-40B4-BE49-F238E27FC236}">
                    <a16:creationId xmlns:a16="http://schemas.microsoft.com/office/drawing/2014/main" id="{841C8FB9-ACB8-47F1-932B-CE3F23FAC44C}"/>
                  </a:ext>
                </a:extLst>
              </p:cNvPr>
              <p:cNvGrpSpPr/>
              <p:nvPr/>
            </p:nvGrpSpPr>
            <p:grpSpPr>
              <a:xfrm rot="532232">
                <a:off x="7415444" y="3451330"/>
                <a:ext cx="134729" cy="89746"/>
                <a:chOff x="7606295" y="3383281"/>
                <a:chExt cx="212504" cy="141537"/>
              </a:xfrm>
            </p:grpSpPr>
            <p:sp>
              <p:nvSpPr>
                <p:cNvPr id="2814" name="Oval 2813">
                  <a:extLst>
                    <a:ext uri="{FF2B5EF4-FFF2-40B4-BE49-F238E27FC236}">
                      <a16:creationId xmlns:a16="http://schemas.microsoft.com/office/drawing/2014/main" id="{99F64932-5788-1D56-3074-AEF348AD715A}"/>
                    </a:ext>
                  </a:extLst>
                </p:cNvPr>
                <p:cNvSpPr/>
                <p:nvPr/>
              </p:nvSpPr>
              <p:spPr>
                <a:xfrm>
                  <a:off x="7773080" y="347909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15" name="Oval 2814">
                  <a:extLst>
                    <a:ext uri="{FF2B5EF4-FFF2-40B4-BE49-F238E27FC236}">
                      <a16:creationId xmlns:a16="http://schemas.microsoft.com/office/drawing/2014/main" id="{69E38038-49EC-CEB1-EE02-5232B5281315}"/>
                    </a:ext>
                  </a:extLst>
                </p:cNvPr>
                <p:cNvSpPr/>
                <p:nvPr/>
              </p:nvSpPr>
              <p:spPr>
                <a:xfrm>
                  <a:off x="7722651" y="3446066"/>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16" name="Oval 2815">
                  <a:extLst>
                    <a:ext uri="{FF2B5EF4-FFF2-40B4-BE49-F238E27FC236}">
                      <a16:creationId xmlns:a16="http://schemas.microsoft.com/office/drawing/2014/main" id="{2ECA083B-1163-DBB0-F620-A214F28A36BA}"/>
                    </a:ext>
                  </a:extLst>
                </p:cNvPr>
                <p:cNvSpPr/>
                <p:nvPr/>
              </p:nvSpPr>
              <p:spPr>
                <a:xfrm>
                  <a:off x="7666657" y="341792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17" name="Oval 2816">
                  <a:extLst>
                    <a:ext uri="{FF2B5EF4-FFF2-40B4-BE49-F238E27FC236}">
                      <a16:creationId xmlns:a16="http://schemas.microsoft.com/office/drawing/2014/main" id="{604C4463-CD3E-BD2B-A4FE-ABD8877C6D22}"/>
                    </a:ext>
                  </a:extLst>
                </p:cNvPr>
                <p:cNvSpPr/>
                <p:nvPr/>
              </p:nvSpPr>
              <p:spPr>
                <a:xfrm>
                  <a:off x="7606295"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7" name="Group 2736">
              <a:extLst>
                <a:ext uri="{FF2B5EF4-FFF2-40B4-BE49-F238E27FC236}">
                  <a16:creationId xmlns:a16="http://schemas.microsoft.com/office/drawing/2014/main" id="{E7117889-E87C-5161-E271-51702512CAE0}"/>
                </a:ext>
              </a:extLst>
            </p:cNvPr>
            <p:cNvGrpSpPr/>
            <p:nvPr/>
          </p:nvGrpSpPr>
          <p:grpSpPr>
            <a:xfrm rot="17773919">
              <a:off x="8902972" y="582596"/>
              <a:ext cx="294067" cy="283204"/>
              <a:chOff x="7380589" y="3401866"/>
              <a:chExt cx="383801" cy="367709"/>
            </a:xfrm>
          </p:grpSpPr>
          <p:grpSp>
            <p:nvGrpSpPr>
              <p:cNvPr id="2792" name="Group 2791">
                <a:extLst>
                  <a:ext uri="{FF2B5EF4-FFF2-40B4-BE49-F238E27FC236}">
                    <a16:creationId xmlns:a16="http://schemas.microsoft.com/office/drawing/2014/main" id="{6D9D4153-5FE8-AAB4-1D2F-34D14073F9C3}"/>
                  </a:ext>
                </a:extLst>
              </p:cNvPr>
              <p:cNvGrpSpPr/>
              <p:nvPr/>
            </p:nvGrpSpPr>
            <p:grpSpPr>
              <a:xfrm>
                <a:off x="7511176" y="3509751"/>
                <a:ext cx="253214" cy="259824"/>
                <a:chOff x="6601432" y="2246712"/>
                <a:chExt cx="147740" cy="151594"/>
              </a:xfrm>
            </p:grpSpPr>
            <p:sp>
              <p:nvSpPr>
                <p:cNvPr id="2808" name="Oval 2807">
                  <a:extLst>
                    <a:ext uri="{FF2B5EF4-FFF2-40B4-BE49-F238E27FC236}">
                      <a16:creationId xmlns:a16="http://schemas.microsoft.com/office/drawing/2014/main" id="{DE3C5810-F6D1-AFCB-B3EA-789E4C5CA3EC}"/>
                    </a:ext>
                  </a:extLst>
                </p:cNvPr>
                <p:cNvSpPr/>
                <p:nvPr/>
              </p:nvSpPr>
              <p:spPr>
                <a:xfrm>
                  <a:off x="6601432" y="2246712"/>
                  <a:ext cx="147740"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9" name="Oval 2808">
                  <a:extLst>
                    <a:ext uri="{FF2B5EF4-FFF2-40B4-BE49-F238E27FC236}">
                      <a16:creationId xmlns:a16="http://schemas.microsoft.com/office/drawing/2014/main" id="{1780ECB4-A571-0BE8-38C3-1D5873135FA3}"/>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93" name="Group 2792">
                <a:extLst>
                  <a:ext uri="{FF2B5EF4-FFF2-40B4-BE49-F238E27FC236}">
                    <a16:creationId xmlns:a16="http://schemas.microsoft.com/office/drawing/2014/main" id="{7A122932-93BA-7369-8F33-A9AC9784A5B6}"/>
                  </a:ext>
                </a:extLst>
              </p:cNvPr>
              <p:cNvGrpSpPr/>
              <p:nvPr/>
            </p:nvGrpSpPr>
            <p:grpSpPr>
              <a:xfrm rot="1047045">
                <a:off x="7455518" y="3401866"/>
                <a:ext cx="134729" cy="89746"/>
                <a:chOff x="7606296" y="3383282"/>
                <a:chExt cx="212635" cy="141588"/>
              </a:xfrm>
            </p:grpSpPr>
            <p:sp>
              <p:nvSpPr>
                <p:cNvPr id="2804" name="Oval 2803">
                  <a:extLst>
                    <a:ext uri="{FF2B5EF4-FFF2-40B4-BE49-F238E27FC236}">
                      <a16:creationId xmlns:a16="http://schemas.microsoft.com/office/drawing/2014/main" id="{F3B16031-1663-EEC0-59F8-3BC3B847B2FF}"/>
                    </a:ext>
                  </a:extLst>
                </p:cNvPr>
                <p:cNvSpPr/>
                <p:nvPr/>
              </p:nvSpPr>
              <p:spPr>
                <a:xfrm>
                  <a:off x="7773211" y="3479151"/>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5" name="Oval 2804">
                  <a:extLst>
                    <a:ext uri="{FF2B5EF4-FFF2-40B4-BE49-F238E27FC236}">
                      <a16:creationId xmlns:a16="http://schemas.microsoft.com/office/drawing/2014/main" id="{E2162958-D1BF-533C-9AE9-107AE202328F}"/>
                    </a:ext>
                  </a:extLst>
                </p:cNvPr>
                <p:cNvSpPr/>
                <p:nvPr/>
              </p:nvSpPr>
              <p:spPr>
                <a:xfrm>
                  <a:off x="7722784" y="3446112"/>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6" name="Oval 2805">
                  <a:extLst>
                    <a:ext uri="{FF2B5EF4-FFF2-40B4-BE49-F238E27FC236}">
                      <a16:creationId xmlns:a16="http://schemas.microsoft.com/office/drawing/2014/main" id="{F7B92FAB-3413-8F05-5A92-4D38BD32738B}"/>
                    </a:ext>
                  </a:extLst>
                </p:cNvPr>
                <p:cNvSpPr/>
                <p:nvPr/>
              </p:nvSpPr>
              <p:spPr>
                <a:xfrm>
                  <a:off x="7666743" y="3417958"/>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7" name="Oval 2806">
                  <a:extLst>
                    <a:ext uri="{FF2B5EF4-FFF2-40B4-BE49-F238E27FC236}">
                      <a16:creationId xmlns:a16="http://schemas.microsoft.com/office/drawing/2014/main" id="{CE4FC723-D553-E061-6298-65B23B8FC300}"/>
                    </a:ext>
                  </a:extLst>
                </p:cNvPr>
                <p:cNvSpPr/>
                <p:nvPr/>
              </p:nvSpPr>
              <p:spPr>
                <a:xfrm>
                  <a:off x="7606296" y="3383282"/>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94" name="Group 2793">
                <a:extLst>
                  <a:ext uri="{FF2B5EF4-FFF2-40B4-BE49-F238E27FC236}">
                    <a16:creationId xmlns:a16="http://schemas.microsoft.com/office/drawing/2014/main" id="{645A5F76-F168-6B8D-0005-FE243E707F98}"/>
                  </a:ext>
                </a:extLst>
              </p:cNvPr>
              <p:cNvGrpSpPr/>
              <p:nvPr/>
            </p:nvGrpSpPr>
            <p:grpSpPr>
              <a:xfrm rot="20824646">
                <a:off x="7380589" y="3498884"/>
                <a:ext cx="134729" cy="89746"/>
                <a:chOff x="7606295" y="3383281"/>
                <a:chExt cx="212592" cy="141587"/>
              </a:xfrm>
            </p:grpSpPr>
            <p:sp>
              <p:nvSpPr>
                <p:cNvPr id="2800" name="Oval 2799">
                  <a:extLst>
                    <a:ext uri="{FF2B5EF4-FFF2-40B4-BE49-F238E27FC236}">
                      <a16:creationId xmlns:a16="http://schemas.microsoft.com/office/drawing/2014/main" id="{85B0846D-8175-D594-3CB5-5E82C8221B71}"/>
                    </a:ext>
                  </a:extLst>
                </p:cNvPr>
                <p:cNvSpPr/>
                <p:nvPr/>
              </p:nvSpPr>
              <p:spPr>
                <a:xfrm>
                  <a:off x="7773167" y="3479149"/>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1" name="Oval 2800">
                  <a:extLst>
                    <a:ext uri="{FF2B5EF4-FFF2-40B4-BE49-F238E27FC236}">
                      <a16:creationId xmlns:a16="http://schemas.microsoft.com/office/drawing/2014/main" id="{5FD82053-CCE0-F3AF-8EBE-5AE555451D74}"/>
                    </a:ext>
                  </a:extLst>
                </p:cNvPr>
                <p:cNvSpPr/>
                <p:nvPr/>
              </p:nvSpPr>
              <p:spPr>
                <a:xfrm>
                  <a:off x="7722714" y="3446138"/>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2" name="Oval 2801">
                  <a:extLst>
                    <a:ext uri="{FF2B5EF4-FFF2-40B4-BE49-F238E27FC236}">
                      <a16:creationId xmlns:a16="http://schemas.microsoft.com/office/drawing/2014/main" id="{A9B3C8AD-7890-4E70-2B5D-0FA59885BDD3}"/>
                    </a:ext>
                  </a:extLst>
                </p:cNvPr>
                <p:cNvSpPr/>
                <p:nvPr/>
              </p:nvSpPr>
              <p:spPr>
                <a:xfrm>
                  <a:off x="7666744" y="3417959"/>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3" name="Oval 2802">
                  <a:extLst>
                    <a:ext uri="{FF2B5EF4-FFF2-40B4-BE49-F238E27FC236}">
                      <a16:creationId xmlns:a16="http://schemas.microsoft.com/office/drawing/2014/main" id="{B1FAA4CE-EA83-5BA7-84FC-6F355DF0A1A1}"/>
                    </a:ext>
                  </a:extLst>
                </p:cNvPr>
                <p:cNvSpPr/>
                <p:nvPr/>
              </p:nvSpPr>
              <p:spPr>
                <a:xfrm>
                  <a:off x="7606295" y="3383281"/>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95" name="Group 2794">
                <a:extLst>
                  <a:ext uri="{FF2B5EF4-FFF2-40B4-BE49-F238E27FC236}">
                    <a16:creationId xmlns:a16="http://schemas.microsoft.com/office/drawing/2014/main" id="{8ED78BB1-ABDD-0818-9941-250EB2319824}"/>
                  </a:ext>
                </a:extLst>
              </p:cNvPr>
              <p:cNvGrpSpPr/>
              <p:nvPr/>
            </p:nvGrpSpPr>
            <p:grpSpPr>
              <a:xfrm rot="532232">
                <a:off x="7415444" y="3451330"/>
                <a:ext cx="134729" cy="89746"/>
                <a:chOff x="7606296" y="3383282"/>
                <a:chExt cx="212635" cy="141544"/>
              </a:xfrm>
            </p:grpSpPr>
            <p:sp>
              <p:nvSpPr>
                <p:cNvPr id="2796" name="Oval 2795">
                  <a:extLst>
                    <a:ext uri="{FF2B5EF4-FFF2-40B4-BE49-F238E27FC236}">
                      <a16:creationId xmlns:a16="http://schemas.microsoft.com/office/drawing/2014/main" id="{8C2CD4A0-278B-EEA0-AFD4-49E393AD5B01}"/>
                    </a:ext>
                  </a:extLst>
                </p:cNvPr>
                <p:cNvSpPr/>
                <p:nvPr/>
              </p:nvSpPr>
              <p:spPr>
                <a:xfrm>
                  <a:off x="7773211" y="3479108"/>
                  <a:ext cx="45720" cy="45718"/>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97" name="Oval 2796">
                  <a:extLst>
                    <a:ext uri="{FF2B5EF4-FFF2-40B4-BE49-F238E27FC236}">
                      <a16:creationId xmlns:a16="http://schemas.microsoft.com/office/drawing/2014/main" id="{41D5D319-EF27-67E4-3E6D-A03367F06A9E}"/>
                    </a:ext>
                  </a:extLst>
                </p:cNvPr>
                <p:cNvSpPr/>
                <p:nvPr/>
              </p:nvSpPr>
              <p:spPr>
                <a:xfrm>
                  <a:off x="7722784" y="3446095"/>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98" name="Oval 2797">
                  <a:extLst>
                    <a:ext uri="{FF2B5EF4-FFF2-40B4-BE49-F238E27FC236}">
                      <a16:creationId xmlns:a16="http://schemas.microsoft.com/office/drawing/2014/main" id="{EAD05EE6-1BA2-7C1B-E75E-E0A5F978707E}"/>
                    </a:ext>
                  </a:extLst>
                </p:cNvPr>
                <p:cNvSpPr/>
                <p:nvPr/>
              </p:nvSpPr>
              <p:spPr>
                <a:xfrm>
                  <a:off x="7666743" y="3417959"/>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99" name="Oval 2798">
                  <a:extLst>
                    <a:ext uri="{FF2B5EF4-FFF2-40B4-BE49-F238E27FC236}">
                      <a16:creationId xmlns:a16="http://schemas.microsoft.com/office/drawing/2014/main" id="{B451F320-1349-55DD-8B42-207DD1ACF663}"/>
                    </a:ext>
                  </a:extLst>
                </p:cNvPr>
                <p:cNvSpPr/>
                <p:nvPr/>
              </p:nvSpPr>
              <p:spPr>
                <a:xfrm>
                  <a:off x="7606296" y="3383282"/>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8" name="Group 2737">
              <a:extLst>
                <a:ext uri="{FF2B5EF4-FFF2-40B4-BE49-F238E27FC236}">
                  <a16:creationId xmlns:a16="http://schemas.microsoft.com/office/drawing/2014/main" id="{8200A361-5EB2-5948-9E6F-AECEC6427D76}"/>
                </a:ext>
              </a:extLst>
            </p:cNvPr>
            <p:cNvGrpSpPr/>
            <p:nvPr/>
          </p:nvGrpSpPr>
          <p:grpSpPr>
            <a:xfrm rot="10282671">
              <a:off x="8286499" y="574080"/>
              <a:ext cx="295622" cy="281714"/>
              <a:chOff x="7380604" y="3401854"/>
              <a:chExt cx="383829" cy="367697"/>
            </a:xfrm>
          </p:grpSpPr>
          <p:grpSp>
            <p:nvGrpSpPr>
              <p:cNvPr id="2774" name="Group 2773">
                <a:extLst>
                  <a:ext uri="{FF2B5EF4-FFF2-40B4-BE49-F238E27FC236}">
                    <a16:creationId xmlns:a16="http://schemas.microsoft.com/office/drawing/2014/main" id="{E3636955-BBD9-D30D-D4A8-3EA77771D28F}"/>
                  </a:ext>
                </a:extLst>
              </p:cNvPr>
              <p:cNvGrpSpPr/>
              <p:nvPr/>
            </p:nvGrpSpPr>
            <p:grpSpPr>
              <a:xfrm>
                <a:off x="7511217" y="3509729"/>
                <a:ext cx="253216" cy="259822"/>
                <a:chOff x="6601398" y="2246704"/>
                <a:chExt cx="147739" cy="151594"/>
              </a:xfrm>
            </p:grpSpPr>
            <p:sp>
              <p:nvSpPr>
                <p:cNvPr id="2790" name="Oval 2789">
                  <a:extLst>
                    <a:ext uri="{FF2B5EF4-FFF2-40B4-BE49-F238E27FC236}">
                      <a16:creationId xmlns:a16="http://schemas.microsoft.com/office/drawing/2014/main" id="{8D131FB6-B296-B890-9757-8B683B5ECEE0}"/>
                    </a:ext>
                  </a:extLst>
                </p:cNvPr>
                <p:cNvSpPr/>
                <p:nvPr/>
              </p:nvSpPr>
              <p:spPr>
                <a:xfrm>
                  <a:off x="6601398" y="2246704"/>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91" name="Oval 2790">
                  <a:extLst>
                    <a:ext uri="{FF2B5EF4-FFF2-40B4-BE49-F238E27FC236}">
                      <a16:creationId xmlns:a16="http://schemas.microsoft.com/office/drawing/2014/main" id="{5621B7C7-2630-73C5-C02B-8E3D1CF6693E}"/>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75" name="Group 2774">
                <a:extLst>
                  <a:ext uri="{FF2B5EF4-FFF2-40B4-BE49-F238E27FC236}">
                    <a16:creationId xmlns:a16="http://schemas.microsoft.com/office/drawing/2014/main" id="{3C8500CA-9507-F514-30E0-B6BE0699A25B}"/>
                  </a:ext>
                </a:extLst>
              </p:cNvPr>
              <p:cNvGrpSpPr/>
              <p:nvPr/>
            </p:nvGrpSpPr>
            <p:grpSpPr>
              <a:xfrm rot="1047045">
                <a:off x="7455559" y="3401854"/>
                <a:ext cx="134729" cy="89746"/>
                <a:chOff x="7606295" y="3383281"/>
                <a:chExt cx="212507" cy="141570"/>
              </a:xfrm>
            </p:grpSpPr>
            <p:sp>
              <p:nvSpPr>
                <p:cNvPr id="2786" name="Oval 2785">
                  <a:extLst>
                    <a:ext uri="{FF2B5EF4-FFF2-40B4-BE49-F238E27FC236}">
                      <a16:creationId xmlns:a16="http://schemas.microsoft.com/office/drawing/2014/main" id="{296CC3DA-78A0-C092-6577-1546CAF39E92}"/>
                    </a:ext>
                  </a:extLst>
                </p:cNvPr>
                <p:cNvSpPr/>
                <p:nvPr/>
              </p:nvSpPr>
              <p:spPr>
                <a:xfrm>
                  <a:off x="7773083" y="3479132"/>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7" name="Oval 2786">
                  <a:extLst>
                    <a:ext uri="{FF2B5EF4-FFF2-40B4-BE49-F238E27FC236}">
                      <a16:creationId xmlns:a16="http://schemas.microsoft.com/office/drawing/2014/main" id="{AAA22FEC-26C4-1456-160E-8805444CBD85}"/>
                    </a:ext>
                  </a:extLst>
                </p:cNvPr>
                <p:cNvSpPr/>
                <p:nvPr/>
              </p:nvSpPr>
              <p:spPr>
                <a:xfrm>
                  <a:off x="7722681" y="3446107"/>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8" name="Oval 2787">
                  <a:extLst>
                    <a:ext uri="{FF2B5EF4-FFF2-40B4-BE49-F238E27FC236}">
                      <a16:creationId xmlns:a16="http://schemas.microsoft.com/office/drawing/2014/main" id="{4B7A9FAC-4E87-6613-3C06-5B38E9268B49}"/>
                    </a:ext>
                  </a:extLst>
                </p:cNvPr>
                <p:cNvSpPr/>
                <p:nvPr/>
              </p:nvSpPr>
              <p:spPr>
                <a:xfrm>
                  <a:off x="7666656" y="34179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9" name="Oval 2788">
                  <a:extLst>
                    <a:ext uri="{FF2B5EF4-FFF2-40B4-BE49-F238E27FC236}">
                      <a16:creationId xmlns:a16="http://schemas.microsoft.com/office/drawing/2014/main" id="{F1E8F8EA-EB23-4FDF-3D7A-6AFDFDEDDD2E}"/>
                    </a:ext>
                  </a:extLst>
                </p:cNvPr>
                <p:cNvSpPr/>
                <p:nvPr/>
              </p:nvSpPr>
              <p:spPr>
                <a:xfrm>
                  <a:off x="7606295"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76" name="Group 2775">
                <a:extLst>
                  <a:ext uri="{FF2B5EF4-FFF2-40B4-BE49-F238E27FC236}">
                    <a16:creationId xmlns:a16="http://schemas.microsoft.com/office/drawing/2014/main" id="{8256BFF4-A3C3-5CB3-885C-8EA23B655469}"/>
                  </a:ext>
                </a:extLst>
              </p:cNvPr>
              <p:cNvGrpSpPr/>
              <p:nvPr/>
            </p:nvGrpSpPr>
            <p:grpSpPr>
              <a:xfrm rot="20824646">
                <a:off x="7380604" y="3498881"/>
                <a:ext cx="134729" cy="89746"/>
                <a:chOff x="7606295" y="3383280"/>
                <a:chExt cx="212544" cy="141522"/>
              </a:xfrm>
            </p:grpSpPr>
            <p:sp>
              <p:nvSpPr>
                <p:cNvPr id="2782" name="Oval 2781">
                  <a:extLst>
                    <a:ext uri="{FF2B5EF4-FFF2-40B4-BE49-F238E27FC236}">
                      <a16:creationId xmlns:a16="http://schemas.microsoft.com/office/drawing/2014/main" id="{60B288C6-C6FF-C770-6408-92B02EF8E35D}"/>
                    </a:ext>
                  </a:extLst>
                </p:cNvPr>
                <p:cNvSpPr/>
                <p:nvPr/>
              </p:nvSpPr>
              <p:spPr>
                <a:xfrm>
                  <a:off x="7773120" y="3479083"/>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3" name="Oval 2782">
                  <a:extLst>
                    <a:ext uri="{FF2B5EF4-FFF2-40B4-BE49-F238E27FC236}">
                      <a16:creationId xmlns:a16="http://schemas.microsoft.com/office/drawing/2014/main" id="{7BF58447-A806-F19C-A852-82F54F0701BF}"/>
                    </a:ext>
                  </a:extLst>
                </p:cNvPr>
                <p:cNvSpPr/>
                <p:nvPr/>
              </p:nvSpPr>
              <p:spPr>
                <a:xfrm>
                  <a:off x="7722649" y="3446066"/>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4" name="Oval 2783">
                  <a:extLst>
                    <a:ext uri="{FF2B5EF4-FFF2-40B4-BE49-F238E27FC236}">
                      <a16:creationId xmlns:a16="http://schemas.microsoft.com/office/drawing/2014/main" id="{161986DD-0421-C0CE-EDE3-CC5795145C0C}"/>
                    </a:ext>
                  </a:extLst>
                </p:cNvPr>
                <p:cNvSpPr/>
                <p:nvPr/>
              </p:nvSpPr>
              <p:spPr>
                <a:xfrm>
                  <a:off x="7666657"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5" name="Oval 2784">
                  <a:extLst>
                    <a:ext uri="{FF2B5EF4-FFF2-40B4-BE49-F238E27FC236}">
                      <a16:creationId xmlns:a16="http://schemas.microsoft.com/office/drawing/2014/main" id="{66376971-916E-DDE3-754B-CCB702B88876}"/>
                    </a:ext>
                  </a:extLst>
                </p:cNvPr>
                <p:cNvSpPr/>
                <p:nvPr/>
              </p:nvSpPr>
              <p:spPr>
                <a:xfrm>
                  <a:off x="7606295"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77" name="Group 2776">
                <a:extLst>
                  <a:ext uri="{FF2B5EF4-FFF2-40B4-BE49-F238E27FC236}">
                    <a16:creationId xmlns:a16="http://schemas.microsoft.com/office/drawing/2014/main" id="{25423BBA-BC51-AD4E-53A2-306FBD3AD561}"/>
                  </a:ext>
                </a:extLst>
              </p:cNvPr>
              <p:cNvGrpSpPr/>
              <p:nvPr/>
            </p:nvGrpSpPr>
            <p:grpSpPr>
              <a:xfrm rot="532232">
                <a:off x="7415444" y="3451330"/>
                <a:ext cx="134729" cy="89746"/>
                <a:chOff x="7606296" y="3383280"/>
                <a:chExt cx="212461" cy="141538"/>
              </a:xfrm>
            </p:grpSpPr>
            <p:sp>
              <p:nvSpPr>
                <p:cNvPr id="2778" name="Oval 2777">
                  <a:extLst>
                    <a:ext uri="{FF2B5EF4-FFF2-40B4-BE49-F238E27FC236}">
                      <a16:creationId xmlns:a16="http://schemas.microsoft.com/office/drawing/2014/main" id="{46B49822-6ADA-BF58-8A1C-65985C0098ED}"/>
                    </a:ext>
                  </a:extLst>
                </p:cNvPr>
                <p:cNvSpPr/>
                <p:nvPr/>
              </p:nvSpPr>
              <p:spPr>
                <a:xfrm>
                  <a:off x="7773038" y="347909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79" name="Oval 2778">
                  <a:extLst>
                    <a:ext uri="{FF2B5EF4-FFF2-40B4-BE49-F238E27FC236}">
                      <a16:creationId xmlns:a16="http://schemas.microsoft.com/office/drawing/2014/main" id="{B2295AA0-CFD8-9EB5-7672-C04E3169E6AB}"/>
                    </a:ext>
                  </a:extLst>
                </p:cNvPr>
                <p:cNvSpPr/>
                <p:nvPr/>
              </p:nvSpPr>
              <p:spPr>
                <a:xfrm>
                  <a:off x="7722607" y="344606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0" name="Oval 2779">
                  <a:extLst>
                    <a:ext uri="{FF2B5EF4-FFF2-40B4-BE49-F238E27FC236}">
                      <a16:creationId xmlns:a16="http://schemas.microsoft.com/office/drawing/2014/main" id="{F027041D-817A-2821-4EB8-30E1DC27BAD7}"/>
                    </a:ext>
                  </a:extLst>
                </p:cNvPr>
                <p:cNvSpPr/>
                <p:nvPr/>
              </p:nvSpPr>
              <p:spPr>
                <a:xfrm>
                  <a:off x="7666656"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1" name="Oval 2780">
                  <a:extLst>
                    <a:ext uri="{FF2B5EF4-FFF2-40B4-BE49-F238E27FC236}">
                      <a16:creationId xmlns:a16="http://schemas.microsoft.com/office/drawing/2014/main" id="{772EC368-ACEE-7893-1161-C8A721DF8863}"/>
                    </a:ext>
                  </a:extLst>
                </p:cNvPr>
                <p:cNvSpPr/>
                <p:nvPr/>
              </p:nvSpPr>
              <p:spPr>
                <a:xfrm>
                  <a:off x="7606296"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9" name="Group 2738">
              <a:extLst>
                <a:ext uri="{FF2B5EF4-FFF2-40B4-BE49-F238E27FC236}">
                  <a16:creationId xmlns:a16="http://schemas.microsoft.com/office/drawing/2014/main" id="{9F78BE4D-17D7-9705-0268-189341AD910D}"/>
                </a:ext>
              </a:extLst>
            </p:cNvPr>
            <p:cNvGrpSpPr/>
            <p:nvPr/>
          </p:nvGrpSpPr>
          <p:grpSpPr>
            <a:xfrm rot="6717467">
              <a:off x="8565489" y="911216"/>
              <a:ext cx="62194" cy="72718"/>
              <a:chOff x="3701125" y="952434"/>
              <a:chExt cx="63240" cy="76602"/>
            </a:xfrm>
          </p:grpSpPr>
          <p:cxnSp>
            <p:nvCxnSpPr>
              <p:cNvPr id="2771" name="Straight Connector 2770">
                <a:extLst>
                  <a:ext uri="{FF2B5EF4-FFF2-40B4-BE49-F238E27FC236}">
                    <a16:creationId xmlns:a16="http://schemas.microsoft.com/office/drawing/2014/main" id="{7EE92784-311B-4917-F174-2DF015381A97}"/>
                  </a:ext>
                </a:extLst>
              </p:cNvPr>
              <p:cNvCxnSpPr/>
              <p:nvPr/>
            </p:nvCxnSpPr>
            <p:spPr>
              <a:xfrm>
                <a:off x="3701125" y="952434"/>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72" name="Straight Connector 2771">
                <a:extLst>
                  <a:ext uri="{FF2B5EF4-FFF2-40B4-BE49-F238E27FC236}">
                    <a16:creationId xmlns:a16="http://schemas.microsoft.com/office/drawing/2014/main" id="{BA65BD18-59BC-9445-284F-EF7FCF740F66}"/>
                  </a:ext>
                </a:extLst>
              </p:cNvPr>
              <p:cNvCxnSpPr>
                <a:cxnSpLocks/>
              </p:cNvCxnSpPr>
              <p:nvPr/>
            </p:nvCxnSpPr>
            <p:spPr>
              <a:xfrm flipH="1">
                <a:off x="3728366" y="952439"/>
                <a:ext cx="35999"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73" name="Straight Connector 2772">
                <a:extLst>
                  <a:ext uri="{FF2B5EF4-FFF2-40B4-BE49-F238E27FC236}">
                    <a16:creationId xmlns:a16="http://schemas.microsoft.com/office/drawing/2014/main" id="{F511B6BF-A0B9-6DE8-0A26-DDFEA3F5A503}"/>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740" name="Group 2739">
              <a:extLst>
                <a:ext uri="{FF2B5EF4-FFF2-40B4-BE49-F238E27FC236}">
                  <a16:creationId xmlns:a16="http://schemas.microsoft.com/office/drawing/2014/main" id="{83463CC6-8A6D-B69C-6D29-EE397490DB20}"/>
                </a:ext>
              </a:extLst>
            </p:cNvPr>
            <p:cNvGrpSpPr/>
            <p:nvPr/>
          </p:nvGrpSpPr>
          <p:grpSpPr>
            <a:xfrm rot="335711">
              <a:off x="8748517" y="699001"/>
              <a:ext cx="60062" cy="75300"/>
              <a:chOff x="3701646" y="952442"/>
              <a:chExt cx="63251" cy="76594"/>
            </a:xfrm>
          </p:grpSpPr>
          <p:cxnSp>
            <p:nvCxnSpPr>
              <p:cNvPr id="2768" name="Straight Connector 2767">
                <a:extLst>
                  <a:ext uri="{FF2B5EF4-FFF2-40B4-BE49-F238E27FC236}">
                    <a16:creationId xmlns:a16="http://schemas.microsoft.com/office/drawing/2014/main" id="{359C24AC-2B0A-7405-21D9-4399EA6A9543}"/>
                  </a:ext>
                </a:extLst>
              </p:cNvPr>
              <p:cNvCxnSpPr/>
              <p:nvPr/>
            </p:nvCxnSpPr>
            <p:spPr>
              <a:xfrm>
                <a:off x="3701646" y="952443"/>
                <a:ext cx="36005"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69" name="Straight Connector 2768">
                <a:extLst>
                  <a:ext uri="{FF2B5EF4-FFF2-40B4-BE49-F238E27FC236}">
                    <a16:creationId xmlns:a16="http://schemas.microsoft.com/office/drawing/2014/main" id="{618EB39F-F3CB-ECFA-D74A-026C23300ED0}"/>
                  </a:ext>
                </a:extLst>
              </p:cNvPr>
              <p:cNvCxnSpPr>
                <a:cxnSpLocks/>
              </p:cNvCxnSpPr>
              <p:nvPr/>
            </p:nvCxnSpPr>
            <p:spPr>
              <a:xfrm flipH="1">
                <a:off x="3728892" y="952442"/>
                <a:ext cx="36005"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70" name="Straight Connector 2769">
                <a:extLst>
                  <a:ext uri="{FF2B5EF4-FFF2-40B4-BE49-F238E27FC236}">
                    <a16:creationId xmlns:a16="http://schemas.microsoft.com/office/drawing/2014/main" id="{FE5EBCF8-976C-2E84-7D69-ACEC7C65C360}"/>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741" name="Group 2740">
              <a:extLst>
                <a:ext uri="{FF2B5EF4-FFF2-40B4-BE49-F238E27FC236}">
                  <a16:creationId xmlns:a16="http://schemas.microsoft.com/office/drawing/2014/main" id="{874B74DD-1C09-3FAE-4F9C-9E4D3EF0C9D2}"/>
                </a:ext>
              </a:extLst>
            </p:cNvPr>
            <p:cNvGrpSpPr/>
            <p:nvPr/>
          </p:nvGrpSpPr>
          <p:grpSpPr>
            <a:xfrm rot="3315741">
              <a:off x="8868657" y="951135"/>
              <a:ext cx="62194" cy="72718"/>
              <a:chOff x="3701125" y="952435"/>
              <a:chExt cx="63240" cy="76601"/>
            </a:xfrm>
          </p:grpSpPr>
          <p:cxnSp>
            <p:nvCxnSpPr>
              <p:cNvPr id="2765" name="Straight Connector 2764">
                <a:extLst>
                  <a:ext uri="{FF2B5EF4-FFF2-40B4-BE49-F238E27FC236}">
                    <a16:creationId xmlns:a16="http://schemas.microsoft.com/office/drawing/2014/main" id="{09299DAE-38BA-A8D2-B6AF-21012857267B}"/>
                  </a:ext>
                </a:extLst>
              </p:cNvPr>
              <p:cNvCxnSpPr/>
              <p:nvPr/>
            </p:nvCxnSpPr>
            <p:spPr>
              <a:xfrm>
                <a:off x="3701125" y="952435"/>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66" name="Straight Connector 2765">
                <a:extLst>
                  <a:ext uri="{FF2B5EF4-FFF2-40B4-BE49-F238E27FC236}">
                    <a16:creationId xmlns:a16="http://schemas.microsoft.com/office/drawing/2014/main" id="{03B391D2-CF35-4C64-C4A5-768E7E753948}"/>
                  </a:ext>
                </a:extLst>
              </p:cNvPr>
              <p:cNvCxnSpPr>
                <a:cxnSpLocks/>
              </p:cNvCxnSpPr>
              <p:nvPr/>
            </p:nvCxnSpPr>
            <p:spPr>
              <a:xfrm flipH="1">
                <a:off x="3728366" y="952439"/>
                <a:ext cx="35999"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67" name="Straight Connector 2766">
                <a:extLst>
                  <a:ext uri="{FF2B5EF4-FFF2-40B4-BE49-F238E27FC236}">
                    <a16:creationId xmlns:a16="http://schemas.microsoft.com/office/drawing/2014/main" id="{F6658CF2-5EFB-D09E-DE45-BDA84C94BE3C}"/>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742" name="Group 2741">
              <a:extLst>
                <a:ext uri="{FF2B5EF4-FFF2-40B4-BE49-F238E27FC236}">
                  <a16:creationId xmlns:a16="http://schemas.microsoft.com/office/drawing/2014/main" id="{AC0AFA27-9A7F-1213-7B78-DCE4AB5BA07B}"/>
                </a:ext>
              </a:extLst>
            </p:cNvPr>
            <p:cNvGrpSpPr/>
            <p:nvPr/>
          </p:nvGrpSpPr>
          <p:grpSpPr>
            <a:xfrm>
              <a:off x="7140632" y="735576"/>
              <a:ext cx="1402184" cy="825638"/>
              <a:chOff x="2944877" y="2195629"/>
              <a:chExt cx="1630349" cy="984797"/>
            </a:xfrm>
          </p:grpSpPr>
          <p:sp>
            <p:nvSpPr>
              <p:cNvPr id="2752" name="Isosceles Triangle 2751">
                <a:extLst>
                  <a:ext uri="{FF2B5EF4-FFF2-40B4-BE49-F238E27FC236}">
                    <a16:creationId xmlns:a16="http://schemas.microsoft.com/office/drawing/2014/main" id="{E4B09C5A-FCBE-DBDB-55D7-664EDB123FFE}"/>
                  </a:ext>
                </a:extLst>
              </p:cNvPr>
              <p:cNvSpPr/>
              <p:nvPr/>
            </p:nvSpPr>
            <p:spPr>
              <a:xfrm rot="4679791">
                <a:off x="3572290" y="2046347"/>
                <a:ext cx="853653" cy="1152218"/>
              </a:xfrm>
              <a:prstGeom prst="triangle">
                <a:avLst>
                  <a:gd name="adj" fmla="val 34358"/>
                </a:avLst>
              </a:prstGeom>
              <a:solidFill>
                <a:srgbClr val="BE5109">
                  <a:alpha val="20000"/>
                </a:srgb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753" name="Group 2752">
                <a:extLst>
                  <a:ext uri="{FF2B5EF4-FFF2-40B4-BE49-F238E27FC236}">
                    <a16:creationId xmlns:a16="http://schemas.microsoft.com/office/drawing/2014/main" id="{187A134B-9AE8-DD22-0DC2-7E0B4D7E5F4C}"/>
                  </a:ext>
                </a:extLst>
              </p:cNvPr>
              <p:cNvGrpSpPr/>
              <p:nvPr/>
            </p:nvGrpSpPr>
            <p:grpSpPr>
              <a:xfrm>
                <a:off x="2944877" y="2324395"/>
                <a:ext cx="857292" cy="856031"/>
                <a:chOff x="6513415" y="4813864"/>
                <a:chExt cx="969973" cy="968546"/>
              </a:xfrm>
            </p:grpSpPr>
            <p:sp>
              <p:nvSpPr>
                <p:cNvPr id="2754" name="Oval 2753">
                  <a:extLst>
                    <a:ext uri="{FF2B5EF4-FFF2-40B4-BE49-F238E27FC236}">
                      <a16:creationId xmlns:a16="http://schemas.microsoft.com/office/drawing/2014/main" id="{58107C09-2553-4DCD-A0F3-088E9B6F2B6C}"/>
                    </a:ext>
                  </a:extLst>
                </p:cNvPr>
                <p:cNvSpPr/>
                <p:nvPr/>
              </p:nvSpPr>
              <p:spPr>
                <a:xfrm>
                  <a:off x="6513415" y="4813864"/>
                  <a:ext cx="969973" cy="968546"/>
                </a:xfrm>
                <a:prstGeom prst="ellipse">
                  <a:avLst/>
                </a:prstGeom>
                <a:solidFill>
                  <a:srgbClr val="BE5109"/>
                </a:solidFill>
                <a:ln w="9525" cap="flat" cmpd="sng" algn="ctr">
                  <a:solidFill>
                    <a:schemeClr val="accent2">
                      <a:lumMod val="50000"/>
                    </a:schemeClr>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755" name="Group 2754">
                  <a:extLst>
                    <a:ext uri="{FF2B5EF4-FFF2-40B4-BE49-F238E27FC236}">
                      <a16:creationId xmlns:a16="http://schemas.microsoft.com/office/drawing/2014/main" id="{34FCAF5A-93B7-E0E9-2AEA-8BE55F5BBE76}"/>
                    </a:ext>
                  </a:extLst>
                </p:cNvPr>
                <p:cNvGrpSpPr/>
                <p:nvPr/>
              </p:nvGrpSpPr>
              <p:grpSpPr>
                <a:xfrm rot="1351864">
                  <a:off x="6729702" y="5116144"/>
                  <a:ext cx="650662" cy="657278"/>
                  <a:chOff x="7510646" y="2907599"/>
                  <a:chExt cx="263451" cy="266130"/>
                </a:xfrm>
              </p:grpSpPr>
              <p:pic>
                <p:nvPicPr>
                  <p:cNvPr id="2763" name="Picture 2">
                    <a:extLst>
                      <a:ext uri="{FF2B5EF4-FFF2-40B4-BE49-F238E27FC236}">
                        <a16:creationId xmlns:a16="http://schemas.microsoft.com/office/drawing/2014/main" id="{26A933FA-06D4-4FE8-E2DA-7537FFD07D25}"/>
                      </a:ext>
                    </a:extLst>
                  </p:cNvPr>
                  <p:cNvPicPr>
                    <a:picLocks noChangeAspect="1" noChangeArrowheads="1"/>
                  </p:cNvPicPr>
                  <p:nvPr/>
                </p:nvPicPr>
                <p:blipFill rotWithShape="1">
                  <a:blip r:embed="rId4">
                    <a:duotone>
                      <a:prstClr val="black"/>
                      <a:srgbClr val="FFFFFF">
                        <a:tint val="45000"/>
                        <a:satMod val="400000"/>
                      </a:srgb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2922" t="9364" r="15666" b="19378"/>
                  <a:stretch/>
                </p:blipFill>
                <p:spPr bwMode="auto">
                  <a:xfrm>
                    <a:off x="7510646" y="2907599"/>
                    <a:ext cx="263451" cy="262881"/>
                  </a:xfrm>
                  <a:prstGeom prst="rect">
                    <a:avLst/>
                  </a:prstGeom>
                  <a:noFill/>
                  <a:extLst>
                    <a:ext uri="{909E8E84-426E-40DD-AFC4-6F175D3DCCD1}">
                      <a14:hiddenFill xmlns:a14="http://schemas.microsoft.com/office/drawing/2010/main">
                        <a:solidFill>
                          <a:srgbClr val="FFFFFF"/>
                        </a:solidFill>
                      </a14:hiddenFill>
                    </a:ext>
                  </a:extLst>
                </p:spPr>
              </p:pic>
              <p:sp>
                <p:nvSpPr>
                  <p:cNvPr id="2764" name="Oval 654">
                    <a:extLst>
                      <a:ext uri="{FF2B5EF4-FFF2-40B4-BE49-F238E27FC236}">
                        <a16:creationId xmlns:a16="http://schemas.microsoft.com/office/drawing/2014/main" id="{0276BBE9-D004-6025-E108-7B6D35E0F72C}"/>
                      </a:ext>
                    </a:extLst>
                  </p:cNvPr>
                  <p:cNvSpPr/>
                  <p:nvPr/>
                </p:nvSpPr>
                <p:spPr>
                  <a:xfrm rot="15513401">
                    <a:off x="7520870" y="3006228"/>
                    <a:ext cx="251065" cy="83937"/>
                  </a:xfrm>
                  <a:custGeom>
                    <a:avLst/>
                    <a:gdLst>
                      <a:gd name="connsiteX0" fmla="*/ 0 w 86650"/>
                      <a:gd name="connsiteY0" fmla="*/ 43325 h 86650"/>
                      <a:gd name="connsiteX1" fmla="*/ 43325 w 86650"/>
                      <a:gd name="connsiteY1" fmla="*/ 0 h 86650"/>
                      <a:gd name="connsiteX2" fmla="*/ 86650 w 86650"/>
                      <a:gd name="connsiteY2" fmla="*/ 43325 h 86650"/>
                      <a:gd name="connsiteX3" fmla="*/ 43325 w 86650"/>
                      <a:gd name="connsiteY3" fmla="*/ 86650 h 86650"/>
                      <a:gd name="connsiteX4" fmla="*/ 0 w 86650"/>
                      <a:gd name="connsiteY4" fmla="*/ 43325 h 86650"/>
                      <a:gd name="connsiteX0" fmla="*/ 54 w 86704"/>
                      <a:gd name="connsiteY0" fmla="*/ 23259 h 66584"/>
                      <a:gd name="connsiteX1" fmla="*/ 50900 w 86704"/>
                      <a:gd name="connsiteY1" fmla="*/ 2 h 66584"/>
                      <a:gd name="connsiteX2" fmla="*/ 86704 w 86704"/>
                      <a:gd name="connsiteY2" fmla="*/ 23259 h 66584"/>
                      <a:gd name="connsiteX3" fmla="*/ 43379 w 86704"/>
                      <a:gd name="connsiteY3" fmla="*/ 66584 h 66584"/>
                      <a:gd name="connsiteX4" fmla="*/ 54 w 86704"/>
                      <a:gd name="connsiteY4" fmla="*/ 23259 h 66584"/>
                      <a:gd name="connsiteX0" fmla="*/ 274 w 88593"/>
                      <a:gd name="connsiteY0" fmla="*/ 23259 h 81362"/>
                      <a:gd name="connsiteX1" fmla="*/ 51120 w 88593"/>
                      <a:gd name="connsiteY1" fmla="*/ 2 h 81362"/>
                      <a:gd name="connsiteX2" fmla="*/ 86924 w 88593"/>
                      <a:gd name="connsiteY2" fmla="*/ 23259 h 81362"/>
                      <a:gd name="connsiteX3" fmla="*/ 72023 w 88593"/>
                      <a:gd name="connsiteY3" fmla="*/ 81362 h 81362"/>
                      <a:gd name="connsiteX4" fmla="*/ 274 w 88593"/>
                      <a:gd name="connsiteY4" fmla="*/ 23259 h 81362"/>
                      <a:gd name="connsiteX0" fmla="*/ 149 w 109045"/>
                      <a:gd name="connsiteY0" fmla="*/ 61762 h 85057"/>
                      <a:gd name="connsiteX1" fmla="*/ 73021 w 109045"/>
                      <a:gd name="connsiteY1" fmla="*/ 2278 h 85057"/>
                      <a:gd name="connsiteX2" fmla="*/ 108825 w 109045"/>
                      <a:gd name="connsiteY2" fmla="*/ 25535 h 85057"/>
                      <a:gd name="connsiteX3" fmla="*/ 93924 w 109045"/>
                      <a:gd name="connsiteY3" fmla="*/ 83638 h 85057"/>
                      <a:gd name="connsiteX4" fmla="*/ 149 w 109045"/>
                      <a:gd name="connsiteY4" fmla="*/ 61762 h 85057"/>
                      <a:gd name="connsiteX0" fmla="*/ 3 w 108899"/>
                      <a:gd name="connsiteY0" fmla="*/ 67710 h 91081"/>
                      <a:gd name="connsiteX1" fmla="*/ 90713 w 108899"/>
                      <a:gd name="connsiteY1" fmla="*/ 1541 h 91081"/>
                      <a:gd name="connsiteX2" fmla="*/ 108679 w 108899"/>
                      <a:gd name="connsiteY2" fmla="*/ 31483 h 91081"/>
                      <a:gd name="connsiteX3" fmla="*/ 93778 w 108899"/>
                      <a:gd name="connsiteY3" fmla="*/ 89586 h 91081"/>
                      <a:gd name="connsiteX4" fmla="*/ 3 w 108899"/>
                      <a:gd name="connsiteY4" fmla="*/ 67710 h 91081"/>
                      <a:gd name="connsiteX0" fmla="*/ 3 w 170001"/>
                      <a:gd name="connsiteY0" fmla="*/ 81933 h 107403"/>
                      <a:gd name="connsiteX1" fmla="*/ 90713 w 170001"/>
                      <a:gd name="connsiteY1" fmla="*/ 15764 h 107403"/>
                      <a:gd name="connsiteX2" fmla="*/ 170001 w 170001"/>
                      <a:gd name="connsiteY2" fmla="*/ 12554 h 107403"/>
                      <a:gd name="connsiteX3" fmla="*/ 93778 w 170001"/>
                      <a:gd name="connsiteY3" fmla="*/ 103809 h 107403"/>
                      <a:gd name="connsiteX4" fmla="*/ 3 w 170001"/>
                      <a:gd name="connsiteY4" fmla="*/ 81933 h 107403"/>
                      <a:gd name="connsiteX0" fmla="*/ 83 w 170081"/>
                      <a:gd name="connsiteY0" fmla="*/ 81933 h 88590"/>
                      <a:gd name="connsiteX1" fmla="*/ 90793 w 170081"/>
                      <a:gd name="connsiteY1" fmla="*/ 15764 h 88590"/>
                      <a:gd name="connsiteX2" fmla="*/ 170081 w 170081"/>
                      <a:gd name="connsiteY2" fmla="*/ 12554 h 88590"/>
                      <a:gd name="connsiteX3" fmla="*/ 107241 w 170081"/>
                      <a:gd name="connsiteY3" fmla="*/ 78450 h 88590"/>
                      <a:gd name="connsiteX4" fmla="*/ 83 w 170081"/>
                      <a:gd name="connsiteY4" fmla="*/ 81933 h 88590"/>
                      <a:gd name="connsiteX0" fmla="*/ 110 w 151434"/>
                      <a:gd name="connsiteY0" fmla="*/ 77277 h 85762"/>
                      <a:gd name="connsiteX1" fmla="*/ 72146 w 151434"/>
                      <a:gd name="connsiteY1" fmla="*/ 15564 h 85762"/>
                      <a:gd name="connsiteX2" fmla="*/ 151434 w 151434"/>
                      <a:gd name="connsiteY2" fmla="*/ 12354 h 85762"/>
                      <a:gd name="connsiteX3" fmla="*/ 88594 w 151434"/>
                      <a:gd name="connsiteY3" fmla="*/ 78250 h 85762"/>
                      <a:gd name="connsiteX4" fmla="*/ 110 w 151434"/>
                      <a:gd name="connsiteY4" fmla="*/ 77277 h 85762"/>
                      <a:gd name="connsiteX0" fmla="*/ 962 w 152286"/>
                      <a:gd name="connsiteY0" fmla="*/ 77277 h 96218"/>
                      <a:gd name="connsiteX1" fmla="*/ 72998 w 152286"/>
                      <a:gd name="connsiteY1" fmla="*/ 15564 h 96218"/>
                      <a:gd name="connsiteX2" fmla="*/ 152286 w 152286"/>
                      <a:gd name="connsiteY2" fmla="*/ 12354 h 96218"/>
                      <a:gd name="connsiteX3" fmla="*/ 89446 w 152286"/>
                      <a:gd name="connsiteY3" fmla="*/ 78250 h 96218"/>
                      <a:gd name="connsiteX4" fmla="*/ 35344 w 152286"/>
                      <a:gd name="connsiteY4" fmla="*/ 96214 h 96218"/>
                      <a:gd name="connsiteX5" fmla="*/ 962 w 152286"/>
                      <a:gd name="connsiteY5" fmla="*/ 77277 h 96218"/>
                      <a:gd name="connsiteX0" fmla="*/ 748 w 160987"/>
                      <a:gd name="connsiteY0" fmla="*/ 59544 h 95488"/>
                      <a:gd name="connsiteX1" fmla="*/ 81699 w 160987"/>
                      <a:gd name="connsiteY1" fmla="*/ 14834 h 95488"/>
                      <a:gd name="connsiteX2" fmla="*/ 160987 w 160987"/>
                      <a:gd name="connsiteY2" fmla="*/ 11624 h 95488"/>
                      <a:gd name="connsiteX3" fmla="*/ 98147 w 160987"/>
                      <a:gd name="connsiteY3" fmla="*/ 77520 h 95488"/>
                      <a:gd name="connsiteX4" fmla="*/ 44045 w 160987"/>
                      <a:gd name="connsiteY4" fmla="*/ 95484 h 95488"/>
                      <a:gd name="connsiteX5" fmla="*/ 748 w 160987"/>
                      <a:gd name="connsiteY5" fmla="*/ 59544 h 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87" h="95488">
                        <a:moveTo>
                          <a:pt x="748" y="59544"/>
                        </a:moveTo>
                        <a:cubicBezTo>
                          <a:pt x="7024" y="46102"/>
                          <a:pt x="54993" y="22821"/>
                          <a:pt x="81699" y="14834"/>
                        </a:cubicBezTo>
                        <a:cubicBezTo>
                          <a:pt x="108405" y="6847"/>
                          <a:pt x="160987" y="-12304"/>
                          <a:pt x="160987" y="11624"/>
                        </a:cubicBezTo>
                        <a:cubicBezTo>
                          <a:pt x="160987" y="35552"/>
                          <a:pt x="117637" y="63543"/>
                          <a:pt x="98147" y="77520"/>
                        </a:cubicBezTo>
                        <a:cubicBezTo>
                          <a:pt x="78657" y="91497"/>
                          <a:pt x="58792" y="95646"/>
                          <a:pt x="44045" y="95484"/>
                        </a:cubicBezTo>
                        <a:cubicBezTo>
                          <a:pt x="29298" y="95322"/>
                          <a:pt x="-5528" y="72986"/>
                          <a:pt x="748" y="59544"/>
                        </a:cubicBezTo>
                        <a:close/>
                      </a:path>
                    </a:pathLst>
                  </a:custGeom>
                  <a:solidFill>
                    <a:srgbClr val="BE5109"/>
                  </a:solidFill>
                  <a:ln w="12700" cap="flat" cmpd="sng" algn="ctr">
                    <a:no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756" name="Oval 2755">
                  <a:extLst>
                    <a:ext uri="{FF2B5EF4-FFF2-40B4-BE49-F238E27FC236}">
                      <a16:creationId xmlns:a16="http://schemas.microsoft.com/office/drawing/2014/main" id="{2D3DF875-3BE5-43BA-D007-4416840734D6}"/>
                    </a:ext>
                  </a:extLst>
                </p:cNvPr>
                <p:cNvSpPr/>
                <p:nvPr/>
              </p:nvSpPr>
              <p:spPr>
                <a:xfrm rot="1351864">
                  <a:off x="6826893" y="5251952"/>
                  <a:ext cx="239987" cy="239987"/>
                </a:xfrm>
                <a:prstGeom prst="ellipse">
                  <a:avLst/>
                </a:prstGeom>
                <a:solidFill>
                  <a:srgbClr val="FFFFFF">
                    <a:lumMod val="75000"/>
                  </a:srgbClr>
                </a:solidFill>
                <a:ln w="12700" cap="flat" cmpd="sng" algn="ctr">
                  <a:solidFill>
                    <a:srgbClr val="FFFFFF"/>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57" name="Oval 2756">
                  <a:extLst>
                    <a:ext uri="{FF2B5EF4-FFF2-40B4-BE49-F238E27FC236}">
                      <a16:creationId xmlns:a16="http://schemas.microsoft.com/office/drawing/2014/main" id="{EBA52046-1912-80C1-82AA-1A0192831B14}"/>
                    </a:ext>
                  </a:extLst>
                </p:cNvPr>
                <p:cNvSpPr/>
                <p:nvPr/>
              </p:nvSpPr>
              <p:spPr>
                <a:xfrm rot="1351864">
                  <a:off x="6849263" y="4855519"/>
                  <a:ext cx="248784" cy="248784"/>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58" name="TextBox 2757">
                  <a:extLst>
                    <a:ext uri="{FF2B5EF4-FFF2-40B4-BE49-F238E27FC236}">
                      <a16:creationId xmlns:a16="http://schemas.microsoft.com/office/drawing/2014/main" id="{0B5F20C0-BE06-35C2-62E5-A0D3EA35719D}"/>
                    </a:ext>
                  </a:extLst>
                </p:cNvPr>
                <p:cNvSpPr txBox="1"/>
                <p:nvPr/>
              </p:nvSpPr>
              <p:spPr>
                <a:xfrm>
                  <a:off x="6713310" y="5258099"/>
                  <a:ext cx="519194" cy="23675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600"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PARP</a:t>
                  </a:r>
                </a:p>
              </p:txBody>
            </p:sp>
            <p:sp>
              <p:nvSpPr>
                <p:cNvPr id="2759" name="TextBox 2758">
                  <a:extLst>
                    <a:ext uri="{FF2B5EF4-FFF2-40B4-BE49-F238E27FC236}">
                      <a16:creationId xmlns:a16="http://schemas.microsoft.com/office/drawing/2014/main" id="{42CCF0EF-4EAB-4782-F79A-FA98069D5508}"/>
                    </a:ext>
                  </a:extLst>
                </p:cNvPr>
                <p:cNvSpPr txBox="1"/>
                <p:nvPr/>
              </p:nvSpPr>
              <p:spPr>
                <a:xfrm>
                  <a:off x="6746535" y="4882340"/>
                  <a:ext cx="500213" cy="19937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Olaparib</a:t>
                  </a:r>
                </a:p>
              </p:txBody>
            </p:sp>
            <p:grpSp>
              <p:nvGrpSpPr>
                <p:cNvPr id="2760" name="Group 2759">
                  <a:extLst>
                    <a:ext uri="{FF2B5EF4-FFF2-40B4-BE49-F238E27FC236}">
                      <a16:creationId xmlns:a16="http://schemas.microsoft.com/office/drawing/2014/main" id="{E487E069-E129-6F81-DB2B-6FE2608FAAF9}"/>
                    </a:ext>
                  </a:extLst>
                </p:cNvPr>
                <p:cNvGrpSpPr/>
                <p:nvPr/>
              </p:nvGrpSpPr>
              <p:grpSpPr>
                <a:xfrm rot="170412">
                  <a:off x="6913958" y="5116196"/>
                  <a:ext cx="96605" cy="110487"/>
                  <a:chOff x="9825037" y="3418638"/>
                  <a:chExt cx="111919" cy="187722"/>
                </a:xfrm>
              </p:grpSpPr>
              <p:cxnSp>
                <p:nvCxnSpPr>
                  <p:cNvPr id="2761" name="Straight Connector 2760">
                    <a:extLst>
                      <a:ext uri="{FF2B5EF4-FFF2-40B4-BE49-F238E27FC236}">
                        <a16:creationId xmlns:a16="http://schemas.microsoft.com/office/drawing/2014/main" id="{6F1D5149-BD0C-B99C-5F7C-14A946A44E4D}"/>
                      </a:ext>
                    </a:extLst>
                  </p:cNvPr>
                  <p:cNvCxnSpPr/>
                  <p:nvPr/>
                </p:nvCxnSpPr>
                <p:spPr>
                  <a:xfrm>
                    <a:off x="9882324" y="3418638"/>
                    <a:ext cx="0" cy="187722"/>
                  </a:xfrm>
                  <a:prstGeom prst="line">
                    <a:avLst/>
                  </a:prstGeom>
                  <a:noFill/>
                  <a:ln w="12700" cap="flat" cmpd="sng" algn="ctr">
                    <a:solidFill>
                      <a:srgbClr val="FFFFFF"/>
                    </a:solidFill>
                    <a:prstDash val="solid"/>
                    <a:miter lim="800000"/>
                  </a:ln>
                  <a:effectLst/>
                </p:spPr>
              </p:cxnSp>
              <p:cxnSp>
                <p:nvCxnSpPr>
                  <p:cNvPr id="2762" name="Straight Connector 2761">
                    <a:extLst>
                      <a:ext uri="{FF2B5EF4-FFF2-40B4-BE49-F238E27FC236}">
                        <a16:creationId xmlns:a16="http://schemas.microsoft.com/office/drawing/2014/main" id="{417C9701-4752-D9F7-6929-44F29713153C}"/>
                      </a:ext>
                    </a:extLst>
                  </p:cNvPr>
                  <p:cNvCxnSpPr/>
                  <p:nvPr/>
                </p:nvCxnSpPr>
                <p:spPr>
                  <a:xfrm>
                    <a:off x="9825037" y="3606360"/>
                    <a:ext cx="111919" cy="0"/>
                  </a:xfrm>
                  <a:prstGeom prst="line">
                    <a:avLst/>
                  </a:prstGeom>
                  <a:noFill/>
                  <a:ln w="12700" cap="flat" cmpd="sng" algn="ctr">
                    <a:solidFill>
                      <a:srgbClr val="FFFFFF"/>
                    </a:solidFill>
                    <a:prstDash val="solid"/>
                    <a:miter lim="800000"/>
                  </a:ln>
                  <a:effectLst/>
                </p:spPr>
              </p:cxnSp>
            </p:grpSp>
          </p:grpSp>
        </p:grpSp>
        <p:grpSp>
          <p:nvGrpSpPr>
            <p:cNvPr id="2743" name="Group 2742">
              <a:extLst>
                <a:ext uri="{FF2B5EF4-FFF2-40B4-BE49-F238E27FC236}">
                  <a16:creationId xmlns:a16="http://schemas.microsoft.com/office/drawing/2014/main" id="{C2372F91-7781-D0F1-7601-A0A6E05B238A}"/>
                </a:ext>
              </a:extLst>
            </p:cNvPr>
            <p:cNvGrpSpPr/>
            <p:nvPr/>
          </p:nvGrpSpPr>
          <p:grpSpPr>
            <a:xfrm>
              <a:off x="8589296" y="775056"/>
              <a:ext cx="215123" cy="133883"/>
              <a:chOff x="8002994" y="1344951"/>
              <a:chExt cx="325797" cy="202762"/>
            </a:xfrm>
          </p:grpSpPr>
          <p:sp>
            <p:nvSpPr>
              <p:cNvPr id="2750" name="Oval 2749">
                <a:extLst>
                  <a:ext uri="{FF2B5EF4-FFF2-40B4-BE49-F238E27FC236}">
                    <a16:creationId xmlns:a16="http://schemas.microsoft.com/office/drawing/2014/main" id="{B0E1113A-EAA0-D8F8-D9A3-17C1595D4B11}"/>
                  </a:ext>
                </a:extLst>
              </p:cNvPr>
              <p:cNvSpPr/>
              <p:nvPr/>
            </p:nvSpPr>
            <p:spPr>
              <a:xfrm rot="20248136" flipH="1">
                <a:off x="8055695" y="1354592"/>
                <a:ext cx="191618" cy="180000"/>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3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51" name="TextBox 2750">
                <a:extLst>
                  <a:ext uri="{FF2B5EF4-FFF2-40B4-BE49-F238E27FC236}">
                    <a16:creationId xmlns:a16="http://schemas.microsoft.com/office/drawing/2014/main" id="{7973ABFE-2F73-2A01-AC82-1792B4688294}"/>
                  </a:ext>
                </a:extLst>
              </p:cNvPr>
              <p:cNvSpPr txBox="1"/>
              <p:nvPr/>
            </p:nvSpPr>
            <p:spPr>
              <a:xfrm flipH="1">
                <a:off x="8002994" y="1344951"/>
                <a:ext cx="325797" cy="20276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3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a:t>
                </a:r>
              </a:p>
            </p:txBody>
          </p:sp>
        </p:grpSp>
        <p:grpSp>
          <p:nvGrpSpPr>
            <p:cNvPr id="2744" name="Group 2743">
              <a:extLst>
                <a:ext uri="{FF2B5EF4-FFF2-40B4-BE49-F238E27FC236}">
                  <a16:creationId xmlns:a16="http://schemas.microsoft.com/office/drawing/2014/main" id="{15F484C6-09C5-F607-B69A-B13C4124074F}"/>
                </a:ext>
              </a:extLst>
            </p:cNvPr>
            <p:cNvGrpSpPr/>
            <p:nvPr/>
          </p:nvGrpSpPr>
          <p:grpSpPr>
            <a:xfrm>
              <a:off x="8144796" y="889356"/>
              <a:ext cx="215123" cy="133883"/>
              <a:chOff x="8002994" y="1344951"/>
              <a:chExt cx="325797" cy="202762"/>
            </a:xfrm>
          </p:grpSpPr>
          <p:sp>
            <p:nvSpPr>
              <p:cNvPr id="2748" name="Oval 2747">
                <a:extLst>
                  <a:ext uri="{FF2B5EF4-FFF2-40B4-BE49-F238E27FC236}">
                    <a16:creationId xmlns:a16="http://schemas.microsoft.com/office/drawing/2014/main" id="{60E2E0D8-F300-18C9-05F2-D7C762E9E17E}"/>
                  </a:ext>
                </a:extLst>
              </p:cNvPr>
              <p:cNvSpPr/>
              <p:nvPr/>
            </p:nvSpPr>
            <p:spPr>
              <a:xfrm rot="20248136" flipH="1">
                <a:off x="8055695" y="1354592"/>
                <a:ext cx="191618" cy="180000"/>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3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49" name="TextBox 2748">
                <a:extLst>
                  <a:ext uri="{FF2B5EF4-FFF2-40B4-BE49-F238E27FC236}">
                    <a16:creationId xmlns:a16="http://schemas.microsoft.com/office/drawing/2014/main" id="{17DB6E6D-3F06-4D91-3DD9-F452F72E91B1}"/>
                  </a:ext>
                </a:extLst>
              </p:cNvPr>
              <p:cNvSpPr txBox="1"/>
              <p:nvPr/>
            </p:nvSpPr>
            <p:spPr>
              <a:xfrm flipH="1">
                <a:off x="8002994" y="1344951"/>
                <a:ext cx="325797" cy="20276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3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a:t>
                </a:r>
              </a:p>
            </p:txBody>
          </p:sp>
        </p:grpSp>
        <p:grpSp>
          <p:nvGrpSpPr>
            <p:cNvPr id="2745" name="Group 2744">
              <a:extLst>
                <a:ext uri="{FF2B5EF4-FFF2-40B4-BE49-F238E27FC236}">
                  <a16:creationId xmlns:a16="http://schemas.microsoft.com/office/drawing/2014/main" id="{6E2786C1-09F1-A336-D886-E40C94AAD9AE}"/>
                </a:ext>
              </a:extLst>
            </p:cNvPr>
            <p:cNvGrpSpPr/>
            <p:nvPr/>
          </p:nvGrpSpPr>
          <p:grpSpPr>
            <a:xfrm>
              <a:off x="8646446" y="981431"/>
              <a:ext cx="215123" cy="133883"/>
              <a:chOff x="8002994" y="1344951"/>
              <a:chExt cx="325797" cy="202762"/>
            </a:xfrm>
          </p:grpSpPr>
          <p:sp>
            <p:nvSpPr>
              <p:cNvPr id="2746" name="Oval 2745">
                <a:extLst>
                  <a:ext uri="{FF2B5EF4-FFF2-40B4-BE49-F238E27FC236}">
                    <a16:creationId xmlns:a16="http://schemas.microsoft.com/office/drawing/2014/main" id="{98197D06-4ED2-E33B-0E6C-CDFFDD1C1A49}"/>
                  </a:ext>
                </a:extLst>
              </p:cNvPr>
              <p:cNvSpPr/>
              <p:nvPr/>
            </p:nvSpPr>
            <p:spPr>
              <a:xfrm rot="20248136" flipH="1">
                <a:off x="8055695" y="1354592"/>
                <a:ext cx="191618" cy="180000"/>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3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47" name="TextBox 2746">
                <a:extLst>
                  <a:ext uri="{FF2B5EF4-FFF2-40B4-BE49-F238E27FC236}">
                    <a16:creationId xmlns:a16="http://schemas.microsoft.com/office/drawing/2014/main" id="{DA1A57E7-6131-3AFF-A167-3B74CBC049BD}"/>
                  </a:ext>
                </a:extLst>
              </p:cNvPr>
              <p:cNvSpPr txBox="1"/>
              <p:nvPr/>
            </p:nvSpPr>
            <p:spPr>
              <a:xfrm flipH="1">
                <a:off x="8002994" y="1344951"/>
                <a:ext cx="325797" cy="20276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3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a:t>
                </a:r>
              </a:p>
            </p:txBody>
          </p:sp>
        </p:grpSp>
      </p:grpSp>
      <p:sp>
        <p:nvSpPr>
          <p:cNvPr id="10" name="TextBox 9">
            <a:extLst>
              <a:ext uri="{FF2B5EF4-FFF2-40B4-BE49-F238E27FC236}">
                <a16:creationId xmlns:a16="http://schemas.microsoft.com/office/drawing/2014/main" id="{AC26D6BC-FA73-9412-EDFD-13E3D297546A}"/>
              </a:ext>
            </a:extLst>
          </p:cNvPr>
          <p:cNvSpPr txBox="1"/>
          <p:nvPr/>
        </p:nvSpPr>
        <p:spPr>
          <a:xfrm>
            <a:off x="4584861" y="2247673"/>
            <a:ext cx="341487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Calibri"/>
                <a:cs typeface="Arial"/>
              </a:rPr>
              <a:t>prespecified exploratory analysis – PFS in pMMR</a:t>
            </a:r>
            <a:r>
              <a:rPr kumimoji="0" lang="en-US" sz="1200" b="1" i="0" u="none" strike="noStrike" kern="1200" cap="none" spc="0" normalizeH="0" baseline="30000" noProof="0">
                <a:ln>
                  <a:noFill/>
                </a:ln>
                <a:solidFill>
                  <a:srgbClr val="000000"/>
                </a:solidFill>
                <a:effectLst/>
                <a:uLnTx/>
                <a:uFillTx/>
                <a:latin typeface="Calibri" panose="020F0502020204030204"/>
                <a:ea typeface="Calibri"/>
                <a:cs typeface="Arial"/>
              </a:rPr>
              <a:t>1</a:t>
            </a:r>
            <a:endParaRPr kumimoji="0" lang="en-SE" sz="1200" b="1" i="0" u="none" strike="noStrike" kern="1200" cap="none" spc="0" normalizeH="0" baseline="3000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D8F9D29-8323-E4E6-0FD5-E552D5E86D8C}"/>
              </a:ext>
            </a:extLst>
          </p:cNvPr>
          <p:cNvSpPr txBox="1"/>
          <p:nvPr/>
        </p:nvSpPr>
        <p:spPr>
          <a:xfrm>
            <a:off x="601099" y="6440097"/>
            <a:ext cx="11323349" cy="43088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Westin SN </a:t>
            </a: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J Clin Oncol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2024</a:t>
            </a:r>
            <a:r>
              <a:rPr kumimoji="0" lang="it-IT" sz="1100" b="0" i="0" u="none" strike="noStrike" kern="1200" cap="none" spc="0" normalizeH="0" baseline="0" noProof="0" dirty="0">
                <a:ln>
                  <a:noFill/>
                </a:ln>
                <a:solidFill>
                  <a:srgbClr val="000000"/>
                </a:solidFill>
                <a:effectLst/>
                <a:uLnTx/>
                <a:uFillTx/>
                <a:latin typeface="Calibri" panose="020F0502020204030204"/>
                <a:ea typeface="+mn-ea"/>
                <a:cs typeface="+mn-cs"/>
              </a:rPr>
              <a:t>, Rizzo A </a:t>
            </a:r>
            <a:r>
              <a:rPr kumimoji="0" lang="it-IT" sz="1100" b="0" i="1" u="none" strike="noStrike" kern="1200" cap="none" spc="0" normalizeH="0" baseline="0" noProof="0" dirty="0" err="1">
                <a:ln>
                  <a:noFill/>
                </a:ln>
                <a:solidFill>
                  <a:srgbClr val="000000"/>
                </a:solidFill>
                <a:effectLst/>
                <a:uLnTx/>
                <a:uFillTx/>
                <a:latin typeface="Calibri" panose="020F0502020204030204"/>
                <a:ea typeface="+mn-ea"/>
                <a:cs typeface="+mn-cs"/>
              </a:rPr>
              <a:t>J</a:t>
            </a:r>
            <a:r>
              <a:rPr kumimoji="0" lang="it-IT" sz="11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it-IT" sz="1100" b="0" i="1" u="none" strike="noStrike" kern="1200" cap="none" spc="0" normalizeH="0" baseline="0" noProof="0" dirty="0" err="1">
                <a:ln>
                  <a:noFill/>
                </a:ln>
                <a:solidFill>
                  <a:srgbClr val="000000"/>
                </a:solidFill>
                <a:effectLst/>
                <a:uLnTx/>
                <a:uFillTx/>
                <a:latin typeface="Calibri" panose="020F0502020204030204"/>
                <a:ea typeface="+mn-ea"/>
                <a:cs typeface="+mn-cs"/>
              </a:rPr>
              <a:t>Clin</a:t>
            </a:r>
            <a:r>
              <a:rPr kumimoji="0" lang="it-IT" sz="11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it-IT" sz="1100" b="0" i="1" u="none" strike="noStrike" kern="1200" cap="none" spc="0" normalizeH="0" baseline="0" noProof="0" dirty="0" err="1">
                <a:ln>
                  <a:noFill/>
                </a:ln>
                <a:solidFill>
                  <a:srgbClr val="000000"/>
                </a:solidFill>
                <a:effectLst/>
                <a:uLnTx/>
                <a:uFillTx/>
                <a:latin typeface="Calibri" panose="020F0502020204030204"/>
                <a:ea typeface="+mn-ea"/>
                <a:cs typeface="+mn-cs"/>
              </a:rPr>
              <a:t>Med</a:t>
            </a:r>
            <a:r>
              <a:rPr kumimoji="0" lang="it-IT" sz="11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it-IT" sz="1100" b="0" i="0" u="none" strike="noStrike" kern="1200" cap="none" spc="0" normalizeH="0" baseline="0" noProof="0" dirty="0">
                <a:ln>
                  <a:noFill/>
                </a:ln>
                <a:solidFill>
                  <a:srgbClr val="000000"/>
                </a:solidFill>
                <a:effectLst/>
                <a:uLnTx/>
                <a:uFillTx/>
                <a:latin typeface="Calibri" panose="020F0502020204030204"/>
                <a:ea typeface="+mn-ea"/>
                <a:cs typeface="+mn-cs"/>
              </a:rPr>
              <a:t>2022;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Yang Y</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Int J Gynaecol Obstet</a:t>
            </a: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2024;</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1100" b="0" i="0" u="none" strike="noStrike" kern="1200" cap="none" spc="0" normalizeH="0" baseline="0" noProof="0" dirty="0" err="1">
                <a:ln>
                  <a:noFill/>
                </a:ln>
                <a:solidFill>
                  <a:srgbClr val="000000"/>
                </a:solidFill>
                <a:effectLst/>
                <a:uLnTx/>
                <a:uFillTx/>
                <a:latin typeface="Calibri" panose="020F0502020204030204"/>
                <a:ea typeface="+mn-ea"/>
                <a:cs typeface="+mn-cs"/>
              </a:rPr>
              <a:t>Antill</a:t>
            </a:r>
            <a:r>
              <a:rPr kumimoji="0" lang="es-ES" sz="1100" b="0" i="0" u="none" strike="noStrike" kern="1200" cap="none" spc="0" normalizeH="0" baseline="0" noProof="0" dirty="0">
                <a:ln>
                  <a:noFill/>
                </a:ln>
                <a:solidFill>
                  <a:srgbClr val="000000"/>
                </a:solidFill>
                <a:effectLst/>
                <a:uLnTx/>
                <a:uFillTx/>
                <a:latin typeface="Calibri" panose="020F0502020204030204"/>
                <a:ea typeface="+mn-ea"/>
                <a:cs typeface="+mn-cs"/>
              </a:rPr>
              <a:t> Y </a:t>
            </a:r>
            <a:r>
              <a:rPr kumimoji="0" lang="es-ES" sz="1100" b="0" i="1" u="none" strike="noStrike" kern="1200" cap="none" spc="0" normalizeH="0" baseline="0" noProof="0" dirty="0" err="1">
                <a:ln>
                  <a:noFill/>
                </a:ln>
                <a:solidFill>
                  <a:srgbClr val="000000"/>
                </a:solidFill>
                <a:effectLst/>
                <a:uLnTx/>
                <a:uFillTx/>
                <a:latin typeface="Calibri" panose="020F0502020204030204"/>
                <a:ea typeface="+mn-ea"/>
                <a:cs typeface="+mn-cs"/>
              </a:rPr>
              <a:t>Cancer</a:t>
            </a:r>
            <a:r>
              <a:rPr kumimoji="0" lang="es-ES" sz="11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1100" b="0" i="0" u="none" strike="noStrike" kern="1200" cap="none" spc="0" normalizeH="0" baseline="0" noProof="0" dirty="0">
                <a:ln>
                  <a:noFill/>
                </a:ln>
                <a:solidFill>
                  <a:srgbClr val="000000"/>
                </a:solidFill>
                <a:effectLst/>
                <a:uLnTx/>
                <a:uFillTx/>
                <a:latin typeface="Calibri" panose="020F0502020204030204"/>
                <a:ea typeface="+mn-ea"/>
                <a:cs typeface="+mn-cs"/>
              </a:rPr>
              <a:t>2022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Corr B, </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BMJ Med</a:t>
            </a: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2022;</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Eskander RN &amp; Powell MA. </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Ther Adv Med Oncol</a:t>
            </a: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2021;</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Liu T-Y</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Theranostics</a:t>
            </a: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 2021;</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El-ghazzi N</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Onco Targets Ther</a:t>
            </a: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2023; Stewart RA</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Cancer Res</a:t>
            </a: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2018</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it-IT" sz="1100" b="0" i="0" u="none" strike="noStrike" kern="1200" cap="none" spc="0" normalizeH="0" baseline="0" noProof="0" dirty="0">
                <a:ln>
                  <a:noFill/>
                </a:ln>
                <a:solidFill>
                  <a:srgbClr val="000000"/>
                </a:solidFill>
                <a:effectLst/>
                <a:uLnTx/>
                <a:uFillTx/>
                <a:latin typeface="Calibri" panose="020F0502020204030204"/>
                <a:ea typeface="+mn-ea"/>
                <a:cs typeface="+mn-cs"/>
              </a:rPr>
              <a:t>Musacchio L </a:t>
            </a:r>
            <a:r>
              <a:rPr kumimoji="0" lang="it-IT" sz="1100" b="0" i="1" u="none" strike="noStrike" kern="1200" cap="none" spc="0" normalizeH="0" baseline="0" noProof="0" dirty="0">
                <a:ln>
                  <a:noFill/>
                </a:ln>
                <a:solidFill>
                  <a:srgbClr val="000000"/>
                </a:solidFill>
                <a:effectLst/>
                <a:uLnTx/>
                <a:uFillTx/>
                <a:latin typeface="Calibri" panose="020F0502020204030204"/>
                <a:ea typeface="+mn-ea"/>
                <a:cs typeface="+mn-cs"/>
              </a:rPr>
              <a:t>Cancer </a:t>
            </a:r>
            <a:r>
              <a:rPr kumimoji="0" lang="it-IT" sz="1100" b="0" i="1" u="none" strike="noStrike" kern="1200" cap="none" spc="0" normalizeH="0" baseline="0" noProof="0" dirty="0" err="1">
                <a:ln>
                  <a:noFill/>
                </a:ln>
                <a:solidFill>
                  <a:srgbClr val="000000"/>
                </a:solidFill>
                <a:effectLst/>
                <a:uLnTx/>
                <a:uFillTx/>
                <a:latin typeface="Calibri" panose="020F0502020204030204"/>
                <a:ea typeface="+mn-ea"/>
                <a:cs typeface="+mn-cs"/>
              </a:rPr>
              <a:t>Manag</a:t>
            </a:r>
            <a:r>
              <a:rPr kumimoji="0" lang="it-IT" sz="1100" b="0" i="1" u="none" strike="noStrike" kern="1200" cap="none" spc="0" normalizeH="0" baseline="0" noProof="0" dirty="0">
                <a:ln>
                  <a:noFill/>
                </a:ln>
                <a:solidFill>
                  <a:srgbClr val="000000"/>
                </a:solidFill>
                <a:effectLst/>
                <a:uLnTx/>
                <a:uFillTx/>
                <a:latin typeface="Calibri" panose="020F0502020204030204"/>
                <a:ea typeface="+mn-ea"/>
                <a:cs typeface="+mn-cs"/>
              </a:rPr>
              <a:t> Res. </a:t>
            </a:r>
            <a:r>
              <a:rPr kumimoji="0" lang="it-IT" sz="1100" b="0" i="0" u="none" strike="noStrike" kern="1200" cap="none" spc="0" normalizeH="0" baseline="0" noProof="0" dirty="0">
                <a:ln>
                  <a:noFill/>
                </a:ln>
                <a:solidFill>
                  <a:srgbClr val="000000"/>
                </a:solidFill>
                <a:effectLst/>
                <a:uLnTx/>
                <a:uFillTx/>
                <a:latin typeface="Calibri" panose="020F0502020204030204"/>
                <a:ea typeface="+mn-ea"/>
                <a:cs typeface="+mn-cs"/>
              </a:rPr>
              <a:t>2020;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Post CCB, </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Crit Rev Oncol Hematol</a:t>
            </a: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SE" sz="11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SE" sz="1100" b="0" i="0" u="none" strike="noStrike" kern="1200" cap="none" spc="0" normalizeH="0" baseline="0" noProof="0">
                <a:ln>
                  <a:noFill/>
                </a:ln>
                <a:solidFill>
                  <a:srgbClr val="000000"/>
                </a:solidFill>
                <a:effectLst/>
                <a:uLnTx/>
                <a:uFillTx/>
                <a:latin typeface="Calibri" panose="020F0502020204030204"/>
                <a:ea typeface="+mn-ea"/>
                <a:cs typeface="+mn-cs"/>
              </a:rPr>
              <a:t>2020</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0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animBg="1"/>
      <p:bldP spid="1682" grpId="0"/>
      <p:bldP spid="166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1B8B2-1F37-4487-C1FA-FB0298E029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EBDEF0-9717-89C5-2CA6-A271474A7322}"/>
              </a:ext>
            </a:extLst>
          </p:cNvPr>
          <p:cNvSpPr>
            <a:spLocks noGrp="1"/>
          </p:cNvSpPr>
          <p:nvPr>
            <p:ph type="title" idx="4294967295"/>
          </p:nvPr>
        </p:nvSpPr>
        <p:spPr>
          <a:xfrm>
            <a:off x="73840" y="-23137"/>
            <a:ext cx="12352338" cy="676275"/>
          </a:xfrm>
        </p:spPr>
        <p:txBody>
          <a:bodyPr>
            <a:noAutofit/>
          </a:bodyPr>
          <a:lstStyle/>
          <a:p>
            <a:pPr>
              <a:lnSpc>
                <a:spcPct val="100000"/>
              </a:lnSpc>
              <a:spcBef>
                <a:spcPts val="0"/>
              </a:spcBef>
              <a:defRPr/>
            </a:pPr>
            <a:r>
              <a:rPr lang="en-US" sz="2400" b="1" dirty="0" err="1">
                <a:latin typeface="+mn-lt"/>
                <a:cs typeface="Arial"/>
              </a:rPr>
              <a:t>dMMR</a:t>
            </a:r>
            <a:r>
              <a:rPr lang="en-US" sz="2400" b="1" dirty="0">
                <a:latin typeface="+mn-lt"/>
                <a:cs typeface="Arial"/>
              </a:rPr>
              <a:t> Subpopulation PFS Results</a:t>
            </a:r>
            <a:endParaRPr kumimoji="0" lang="en-GB" sz="2400" b="1" i="0" u="none" strike="noStrike" kern="1200" cap="none" spc="0" normalizeH="0" baseline="0" noProof="0" dirty="0">
              <a:ln>
                <a:noFill/>
              </a:ln>
              <a:effectLst/>
              <a:uLnTx/>
              <a:uFillTx/>
              <a:latin typeface="+mn-lt"/>
              <a:cs typeface="Arial" panose="020B0604020202020204" pitchFamily="34" charset="0"/>
            </a:endParaRPr>
          </a:p>
        </p:txBody>
      </p:sp>
      <p:sp>
        <p:nvSpPr>
          <p:cNvPr id="4" name="TextBox 3">
            <a:extLst>
              <a:ext uri="{FF2B5EF4-FFF2-40B4-BE49-F238E27FC236}">
                <a16:creationId xmlns:a16="http://schemas.microsoft.com/office/drawing/2014/main" id="{B80F57C2-9D75-E4A1-DF37-41D4689B37CE}"/>
              </a:ext>
            </a:extLst>
          </p:cNvPr>
          <p:cNvSpPr txBox="1"/>
          <p:nvPr/>
        </p:nvSpPr>
        <p:spPr>
          <a:xfrm>
            <a:off x="601099" y="6440097"/>
            <a:ext cx="11323349"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Westin SN </a:t>
            </a: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J Clin Oncol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2024</a:t>
            </a:r>
            <a:r>
              <a:rPr kumimoji="0" lang="it-IT" sz="11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graph of a number of patients&#10;&#10;AI-generated content may be incorrect.">
            <a:extLst>
              <a:ext uri="{FF2B5EF4-FFF2-40B4-BE49-F238E27FC236}">
                <a16:creationId xmlns:a16="http://schemas.microsoft.com/office/drawing/2014/main" id="{195B58B0-6257-F520-E93D-DAA61CE97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458" y="1008926"/>
            <a:ext cx="9287510" cy="4840147"/>
          </a:xfrm>
          <a:prstGeom prst="rect">
            <a:avLst/>
          </a:prstGeom>
        </p:spPr>
      </p:pic>
      <p:sp>
        <p:nvSpPr>
          <p:cNvPr id="9" name="Rectangle 8">
            <a:extLst>
              <a:ext uri="{FF2B5EF4-FFF2-40B4-BE49-F238E27FC236}">
                <a16:creationId xmlns:a16="http://schemas.microsoft.com/office/drawing/2014/main" id="{FFE78CA0-819B-A501-958F-380E89E7C361}"/>
              </a:ext>
            </a:extLst>
          </p:cNvPr>
          <p:cNvSpPr/>
          <p:nvPr/>
        </p:nvSpPr>
        <p:spPr>
          <a:xfrm>
            <a:off x="1036320" y="1085088"/>
            <a:ext cx="536448" cy="316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7328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337DDAF-9337-C947-32D8-5C8C35D8DB69}"/>
              </a:ext>
            </a:extLst>
          </p:cNvPr>
          <p:cNvSpPr>
            <a:spLocks noGrp="1"/>
          </p:cNvSpPr>
          <p:nvPr>
            <p:ph type="body" sz="quarter" idx="12"/>
          </p:nvPr>
        </p:nvSpPr>
        <p:spPr>
          <a:xfrm>
            <a:off x="398073" y="6331544"/>
            <a:ext cx="10133715" cy="530218"/>
          </a:xfrm>
        </p:spPr>
        <p:txBody>
          <a:bodyPr>
            <a:noAutofit/>
          </a:bodyPr>
          <a:lstStyle/>
          <a:p>
            <a:pPr algn="l"/>
            <a:r>
              <a:rPr lang="en-US" sz="800" b="1" dirty="0">
                <a:latin typeface="Calibri" panose="020F0502020204030204" pitchFamily="34" charset="0"/>
                <a:ea typeface="Calibri" panose="020F0502020204030204" pitchFamily="34" charset="0"/>
                <a:cs typeface="Calibri" panose="020F0502020204030204" pitchFamily="34" charset="0"/>
              </a:rPr>
              <a:t>DCO: April 12, 2023. For </a:t>
            </a:r>
            <a:r>
              <a:rPr lang="en-US" sz="800" b="1" dirty="0" err="1">
                <a:latin typeface="Calibri" panose="020F0502020204030204" pitchFamily="34" charset="0"/>
                <a:ea typeface="Calibri" panose="020F0502020204030204" pitchFamily="34" charset="0"/>
                <a:cs typeface="Calibri" panose="020F0502020204030204" pitchFamily="34" charset="0"/>
              </a:rPr>
              <a:t>dMMR</a:t>
            </a:r>
            <a:r>
              <a:rPr lang="en-US" sz="800" b="1" dirty="0">
                <a:latin typeface="Calibri" panose="020F0502020204030204" pitchFamily="34" charset="0"/>
                <a:ea typeface="Calibri" panose="020F0502020204030204" pitchFamily="34" charset="0"/>
                <a:cs typeface="Calibri" panose="020F0502020204030204" pitchFamily="34" charset="0"/>
              </a:rPr>
              <a:t> subpopulation, median duration of follow-up for OS was 18.4 (CP), 19.1 (CP+D) and 19.9 months (CP+D+O) in censored patients; for </a:t>
            </a:r>
            <a:r>
              <a:rPr lang="en-US" sz="800" b="1" dirty="0" err="1">
                <a:latin typeface="Calibri" panose="020F0502020204030204" pitchFamily="34" charset="0"/>
                <a:ea typeface="Calibri" panose="020F0502020204030204" pitchFamily="34" charset="0"/>
                <a:cs typeface="Calibri" panose="020F0502020204030204" pitchFamily="34" charset="0"/>
              </a:rPr>
              <a:t>pMMR</a:t>
            </a:r>
            <a:r>
              <a:rPr lang="en-US" sz="800" b="1" dirty="0">
                <a:latin typeface="Calibri" panose="020F0502020204030204" pitchFamily="34" charset="0"/>
                <a:ea typeface="Calibri" panose="020F0502020204030204" pitchFamily="34" charset="0"/>
                <a:cs typeface="Calibri" panose="020F0502020204030204" pitchFamily="34" charset="0"/>
              </a:rPr>
              <a:t> subpopulation, median duration of follow-up was 18.6 (CP), 18.2 (CP+D) and 18.4 months (CP+D+O) in censored patients. MMR status was evaluated using the Ventana MMR immunohistochemistry panel. OS rates were estimated by the Kaplan–Meier method. </a:t>
            </a:r>
          </a:p>
          <a:p>
            <a:pPr algn="l"/>
            <a:r>
              <a:rPr lang="en-US" sz="800" b="1" dirty="0">
                <a:latin typeface="Calibri" panose="020F0502020204030204" pitchFamily="34" charset="0"/>
                <a:ea typeface="Calibri" panose="020F0502020204030204" pitchFamily="34" charset="0"/>
                <a:cs typeface="Calibri" panose="020F0502020204030204" pitchFamily="34" charset="0"/>
              </a:rPr>
              <a:t>*HRs and CIs were estimated from an unstratified Cox proportional hazards model.</a:t>
            </a:r>
          </a:p>
          <a:p>
            <a:pPr algn="l"/>
            <a:endParaRPr lang="en-US" sz="800" b="1" dirty="0">
              <a:latin typeface="Calibri" panose="020F0502020204030204" pitchFamily="34" charset="0"/>
              <a:ea typeface="Calibri" panose="020F0502020204030204" pitchFamily="34" charset="0"/>
              <a:cs typeface="Calibri" panose="020F0502020204030204" pitchFamily="34" charset="0"/>
            </a:endParaRPr>
          </a:p>
          <a:p>
            <a:pPr algn="l"/>
            <a:r>
              <a:rPr kumimoji="0" lang="fr-FR"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fr-FR"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Westin</a:t>
            </a:r>
            <a:r>
              <a:rPr kumimoji="0" lang="fr-FR"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SN, et al. </a:t>
            </a:r>
            <a:r>
              <a:rPr kumimoji="0" lang="fr-FR" sz="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 Clin </a:t>
            </a:r>
            <a:r>
              <a:rPr kumimoji="0" lang="fr-FR" sz="8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Oncol</a:t>
            </a:r>
            <a:r>
              <a:rPr kumimoji="0" lang="fr-FR"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2024;42:283–99. </a:t>
            </a:r>
            <a:r>
              <a:rPr lang="en-GB" sz="800" dirty="0" err="1">
                <a:solidFill>
                  <a:srgbClr val="000000"/>
                </a:solidFill>
                <a:latin typeface="Calibri" panose="020F0502020204030204" pitchFamily="34" charset="0"/>
                <a:ea typeface="Calibri" panose="020F0502020204030204" pitchFamily="34" charset="0"/>
                <a:cs typeface="Calibri" panose="020F0502020204030204" pitchFamily="34" charset="0"/>
              </a:rPr>
              <a:t>doi</a:t>
            </a:r>
            <a:r>
              <a:rPr lang="en-GB" sz="800" dirty="0">
                <a:solidFill>
                  <a:srgbClr val="000000"/>
                </a:solidFill>
                <a:latin typeface="Calibri" panose="020F0502020204030204" pitchFamily="34" charset="0"/>
                <a:ea typeface="Calibri" panose="020F0502020204030204" pitchFamily="34" charset="0"/>
                <a:cs typeface="Calibri" panose="020F0502020204030204" pitchFamily="34" charset="0"/>
              </a:rPr>
              <a:t>/full/10.1200/JCO.23.02132.</a:t>
            </a:r>
            <a:r>
              <a:rPr kumimoji="0" lang="fr-FR"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European Medicines Agency (EMA). </a:t>
            </a:r>
            <a:r>
              <a:rPr lang="en-GB" sz="800" i="1" dirty="0">
                <a:solidFill>
                  <a:srgbClr val="000000"/>
                </a:solidFill>
                <a:latin typeface="Calibri" panose="020F0502020204030204" pitchFamily="34" charset="0"/>
                <a:cs typeface="Calibri" panose="020F0502020204030204" pitchFamily="34" charset="0"/>
              </a:rPr>
              <a:t>Summary of product characteristics: durvalumab. </a:t>
            </a:r>
            <a:r>
              <a:rPr lang="en-GB" sz="800" dirty="0">
                <a:solidFill>
                  <a:srgbClr val="000000"/>
                </a:solidFill>
                <a:latin typeface="Calibri" panose="020F0502020204030204" pitchFamily="34" charset="0"/>
                <a:cs typeface="Calibri" panose="020F0502020204030204" pitchFamily="34" charset="0"/>
              </a:rPr>
              <a:t>Last updated: 23/10/2024; </a:t>
            </a:r>
          </a:p>
          <a:p>
            <a:pPr algn="l"/>
            <a:r>
              <a:rPr lang="en-GB" sz="800" dirty="0">
                <a:solidFill>
                  <a:srgbClr val="000000"/>
                </a:solidFill>
                <a:latin typeface="Calibri" panose="020F0502020204030204" pitchFamily="34" charset="0"/>
                <a:cs typeface="Calibri" panose="020F0502020204030204" pitchFamily="34" charset="0"/>
              </a:rPr>
              <a:t>https://www.ema.europa.eu/en/documents/product-information/imfinzi-epar-product-information_en.pdf.</a:t>
            </a:r>
            <a:endParaRPr lang="en-US" sz="8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2446" name="TextBox 2445">
            <a:extLst>
              <a:ext uri="{FF2B5EF4-FFF2-40B4-BE49-F238E27FC236}">
                <a16:creationId xmlns:a16="http://schemas.microsoft.com/office/drawing/2014/main" id="{58862E62-4500-0238-E6CF-FAF91F303632}"/>
              </a:ext>
            </a:extLst>
          </p:cNvPr>
          <p:cNvSpPr txBox="1"/>
          <p:nvPr/>
        </p:nvSpPr>
        <p:spPr>
          <a:xfrm>
            <a:off x="1947556" y="2006448"/>
            <a:ext cx="3129383"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pMMR</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(80% of ITT population)</a:t>
            </a:r>
            <a:endPar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1EDAB781-8A42-3542-6AAF-3A4DBF6C01BC}"/>
              </a:ext>
            </a:extLst>
          </p:cNvPr>
          <p:cNvGraphicFramePr>
            <a:graphicFrameLocks/>
          </p:cNvGraphicFramePr>
          <p:nvPr/>
        </p:nvGraphicFramePr>
        <p:xfrm>
          <a:off x="7090929" y="1455478"/>
          <a:ext cx="4954216" cy="2188800"/>
        </p:xfrm>
        <a:graphic>
          <a:graphicData uri="http://schemas.openxmlformats.org/drawingml/2006/table">
            <a:tbl>
              <a:tblPr firstRow="1" bandRow="1">
                <a:tableStyleId>{5C22544A-7EE6-4342-B048-85BDC9FD1C3A}</a:tableStyleId>
              </a:tblPr>
              <a:tblGrid>
                <a:gridCol w="1825237">
                  <a:extLst>
                    <a:ext uri="{9D8B030D-6E8A-4147-A177-3AD203B41FA5}">
                      <a16:colId xmlns:a16="http://schemas.microsoft.com/office/drawing/2014/main" val="3276624643"/>
                    </a:ext>
                  </a:extLst>
                </a:gridCol>
                <a:gridCol w="1042993">
                  <a:extLst>
                    <a:ext uri="{9D8B030D-6E8A-4147-A177-3AD203B41FA5}">
                      <a16:colId xmlns:a16="http://schemas.microsoft.com/office/drawing/2014/main" val="508861547"/>
                    </a:ext>
                  </a:extLst>
                </a:gridCol>
                <a:gridCol w="1042993">
                  <a:extLst>
                    <a:ext uri="{9D8B030D-6E8A-4147-A177-3AD203B41FA5}">
                      <a16:colId xmlns:a16="http://schemas.microsoft.com/office/drawing/2014/main" val="1940044539"/>
                    </a:ext>
                  </a:extLst>
                </a:gridCol>
                <a:gridCol w="1042993">
                  <a:extLst>
                    <a:ext uri="{9D8B030D-6E8A-4147-A177-3AD203B41FA5}">
                      <a16:colId xmlns:a16="http://schemas.microsoft.com/office/drawing/2014/main" val="2521129276"/>
                    </a:ext>
                  </a:extLst>
                </a:gridCol>
              </a:tblGrid>
              <a:tr h="324000">
                <a:tc>
                  <a:txBody>
                    <a:bodyPr/>
                    <a:lstStyle/>
                    <a:p>
                      <a:endParaRPr lang="en-GB" sz="1200" b="1">
                        <a:latin typeface="Arial" panose="020B0604020202020204" pitchFamily="34" charset="0"/>
                        <a:cs typeface="Arial" panose="020B0604020202020204" pitchFamily="34" charset="0"/>
                      </a:endParaRPr>
                    </a:p>
                  </a:txBody>
                  <a:tcPr marL="0" marR="0" marT="0" marB="0">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1" kern="1200" dirty="0">
                          <a:solidFill>
                            <a:schemeClr val="bg1"/>
                          </a:solidFill>
                          <a:latin typeface="Arial" panose="020B0604020202020204" pitchFamily="34" charset="0"/>
                          <a:ea typeface="+mn-ea"/>
                          <a:cs typeface="Arial" panose="020B0604020202020204" pitchFamily="34" charset="0"/>
                        </a:rPr>
                        <a:t>CP arm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(n=192)</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kern="1200">
                          <a:solidFill>
                            <a:schemeClr val="bg1"/>
                          </a:solidFill>
                          <a:latin typeface="Arial" panose="020B0604020202020204" pitchFamily="34" charset="0"/>
                          <a:ea typeface="+mn-ea"/>
                          <a:cs typeface="Arial" panose="020B0604020202020204" pitchFamily="34" charset="0"/>
                        </a:rPr>
                        <a:t>CP+D arm</a:t>
                      </a:r>
                      <a:endParaRPr lang="en-GB" sz="1200" b="1">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(n=192)</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E325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kern="1200">
                          <a:solidFill>
                            <a:schemeClr val="bg1"/>
                          </a:solidFill>
                          <a:latin typeface="Arial" panose="020B0604020202020204" pitchFamily="34" charset="0"/>
                          <a:ea typeface="+mn-ea"/>
                          <a:cs typeface="Arial" panose="020B0604020202020204" pitchFamily="34" charset="0"/>
                        </a:rPr>
                        <a:t>CP+D+O arm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bg1"/>
                          </a:solidFill>
                          <a:latin typeface="Arial" panose="020B0604020202020204" pitchFamily="34" charset="0"/>
                          <a:cs typeface="Arial" panose="020B0604020202020204" pitchFamily="34" charset="0"/>
                        </a:rPr>
                        <a:t>(n=191)</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E1E50"/>
                    </a:solidFill>
                  </a:tcPr>
                </a:tc>
                <a:extLst>
                  <a:ext uri="{0D108BD9-81ED-4DB2-BD59-A6C34878D82A}">
                    <a16:rowId xmlns:a16="http://schemas.microsoft.com/office/drawing/2014/main" val="1906328387"/>
                  </a:ext>
                </a:extLst>
              </a:tr>
              <a:tr h="223200">
                <a:tc>
                  <a:txBody>
                    <a:bodyPr/>
                    <a:lstStyle/>
                    <a:p>
                      <a:pPr>
                        <a:lnSpc>
                          <a:spcPct val="90000"/>
                        </a:lnSpc>
                      </a:pPr>
                      <a:r>
                        <a:rPr lang="en-US" sz="1200" b="0" kern="1200">
                          <a:solidFill>
                            <a:schemeClr val="tx1"/>
                          </a:solidFill>
                          <a:latin typeface="Arial" panose="020B0604020202020204" pitchFamily="34" charset="0"/>
                          <a:ea typeface="+mn-ea"/>
                          <a:cs typeface="Arial" panose="020B0604020202020204" pitchFamily="34" charset="0"/>
                        </a:rPr>
                        <a:t>Events, n (%)</a:t>
                      </a:r>
                      <a:endParaRPr lang="en-GB" sz="1200" b="0" kern="1200">
                        <a:solidFill>
                          <a:schemeClr val="tx1"/>
                        </a:solidFill>
                        <a:latin typeface="Arial" panose="020B0604020202020204" pitchFamily="34" charset="0"/>
                        <a:ea typeface="+mn-ea"/>
                        <a:cs typeface="Arial" panose="020B0604020202020204" pitchFamily="34" charset="0"/>
                      </a:endParaRPr>
                    </a:p>
                  </a:txBody>
                  <a:tcPr marL="36000" marR="36000" marT="36000" marB="3600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t>64 (33.3)</a:t>
                      </a:r>
                    </a:p>
                  </a:txBody>
                  <a:tcPr marL="36000" marR="36000" marT="36000" marB="3600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rPr>
                        <a:t>58 (30.2)</a:t>
                      </a:r>
                    </a:p>
                  </a:txBody>
                  <a:tcPr marL="36000" marR="36000" marT="36000" marB="3600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rPr>
                        <a:t>46 (24.1)</a:t>
                      </a:r>
                    </a:p>
                  </a:txBody>
                  <a:tcPr marL="36000" marR="36000" marT="36000" marB="3600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5122507"/>
                  </a:ext>
                </a:extLst>
              </a:tr>
              <a:tr h="223200">
                <a:tc>
                  <a: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1200" b="0" kern="1200">
                          <a:solidFill>
                            <a:schemeClr val="tx1"/>
                          </a:solidFill>
                          <a:latin typeface="Arial" panose="020B0604020202020204" pitchFamily="34" charset="0"/>
                          <a:ea typeface="+mn-ea"/>
                          <a:cs typeface="Arial" panose="020B0604020202020204" pitchFamily="34" charset="0"/>
                        </a:rPr>
                        <a:t>Median OS (95% CI), months</a:t>
                      </a:r>
                      <a:endParaRPr lang="en-GB" sz="1200" b="0" kern="1200">
                        <a:solidFill>
                          <a:schemeClr val="tx1"/>
                        </a:solidFill>
                        <a:latin typeface="Arial" panose="020B0604020202020204" pitchFamily="34" charset="0"/>
                        <a:ea typeface="+mn-ea"/>
                        <a:cs typeface="Arial" panose="020B0604020202020204" pitchFamily="34" charset="0"/>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t>25.9</a:t>
                      </a:r>
                      <a:b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br>
                      <a: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t>(25.1–NR)</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t>NR</a:t>
                      </a:r>
                      <a:b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br>
                      <a: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t>(NR–NR)</a:t>
                      </a:r>
                      <a:endPar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t>NR</a:t>
                      </a:r>
                      <a:b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br>
                      <a:r>
                        <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rPr>
                        <a:t>(NR–NR)</a:t>
                      </a:r>
                      <a:endPar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7595821"/>
                  </a:ext>
                </a:extLst>
              </a:tr>
              <a:tr h="378000">
                <a:tc>
                  <a:txBody>
                    <a:bodyPr/>
                    <a:lstStyle/>
                    <a:p>
                      <a:pPr>
                        <a:lnSpc>
                          <a:spcPct val="90000"/>
                        </a:lnSpc>
                      </a:pPr>
                      <a:r>
                        <a:rPr lang="en-GB" sz="1200" b="0" kern="1200" dirty="0">
                          <a:solidFill>
                            <a:schemeClr val="tx1"/>
                          </a:solidFill>
                          <a:latin typeface="Arial" panose="020B0604020202020204" pitchFamily="34" charset="0"/>
                          <a:ea typeface="+mn-ea"/>
                          <a:cs typeface="Arial" panose="020B0604020202020204" pitchFamily="34" charset="0"/>
                        </a:rPr>
                        <a:t>HR (95% CI) vs CP arm</a:t>
                      </a:r>
                      <a:r>
                        <a:rPr lang="en-US" sz="1200" b="0" kern="1200" baseline="0" dirty="0">
                          <a:solidFill>
                            <a:schemeClr val="tx1"/>
                          </a:solidFill>
                          <a:latin typeface="Arial" panose="020B0604020202020204" pitchFamily="34" charset="0"/>
                          <a:ea typeface="MS PGothic" panose="020B0600070205080204" pitchFamily="34" charset="-128"/>
                          <a:cs typeface="Arial" panose="020B0604020202020204" pitchFamily="34" charset="0"/>
                        </a:rPr>
                        <a:t>*</a:t>
                      </a:r>
                      <a:endParaRPr lang="en-GB" sz="1200" b="0" kern="1200" baseline="0" dirty="0">
                        <a:solidFill>
                          <a:schemeClr val="tx1"/>
                        </a:solidFill>
                        <a:latin typeface="Arial" panose="020B0604020202020204" pitchFamily="34" charset="0"/>
                        <a:ea typeface="+mn-ea"/>
                        <a:cs typeface="Arial" panose="020B0604020202020204" pitchFamily="34" charset="0"/>
                      </a:endParaRPr>
                    </a:p>
                  </a:txBody>
                  <a:tcPr marL="36000" marR="3600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rPr>
                        <a:t>0.91 </a:t>
                      </a:r>
                      <a:br>
                        <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rPr>
                      </a:br>
                      <a:r>
                        <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rPr>
                        <a:t>(0.64–1.30)</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rPr>
                        <a:t>0.69 </a:t>
                      </a:r>
                      <a:br>
                        <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rPr>
                      </a:br>
                      <a:r>
                        <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rPr>
                        <a:t>(0.47–1.00)</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707465"/>
                  </a:ext>
                </a:extLst>
              </a:tr>
              <a:tr h="223200">
                <a:tc>
                  <a: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GB" sz="1200" b="0" kern="1200">
                          <a:solidFill>
                            <a:schemeClr val="tx1"/>
                          </a:solidFill>
                          <a:latin typeface="Arial" panose="020B0604020202020204" pitchFamily="34" charset="0"/>
                          <a:ea typeface="+mn-ea"/>
                          <a:cs typeface="Arial" panose="020B0604020202020204" pitchFamily="34" charset="0"/>
                        </a:rPr>
                        <a:t>HR (95% CI) vs CP+D arm</a:t>
                      </a:r>
                      <a:r>
                        <a:rPr lang="en-US" sz="1200" b="0" kern="1200" baseline="0">
                          <a:solidFill>
                            <a:schemeClr val="tx1"/>
                          </a:solidFill>
                          <a:latin typeface="Arial" panose="020B0604020202020204" pitchFamily="34" charset="0"/>
                          <a:ea typeface="MS PGothic" panose="020B0600070205080204" pitchFamily="34" charset="-128"/>
                          <a:cs typeface="Arial" panose="020B0604020202020204" pitchFamily="34" charset="0"/>
                        </a:rPr>
                        <a:t>*</a:t>
                      </a:r>
                      <a:endParaRPr lang="en-GB" sz="1200" b="0" kern="1200" baseline="0">
                        <a:solidFill>
                          <a:schemeClr val="tx1"/>
                        </a:solidFill>
                        <a:latin typeface="Arial" panose="020B0604020202020204" pitchFamily="34" charset="0"/>
                        <a:ea typeface="+mn-ea"/>
                        <a:cs typeface="Arial" panose="020B0604020202020204" pitchFamily="34" charset="0"/>
                      </a:endParaRPr>
                    </a:p>
                  </a:txBody>
                  <a:tcPr marL="36000" marR="3600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latin typeface="Arial" panose="020B0604020202020204" pitchFamily="34" charset="0"/>
                        <a:ea typeface="+mn-ea"/>
                        <a:cs typeface="Arial" panose="020B0604020202020204" pitchFamily="34" charset="0"/>
                        <a:sym typeface="Aria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a:solidFill>
                          <a:schemeClr val="tx1"/>
                        </a:solidFill>
                        <a:latin typeface="Arial" panose="020B0604020202020204" pitchFamily="34" charset="0"/>
                        <a:ea typeface="+mn-ea"/>
                        <a:cs typeface="Arial" panose="020B0604020202020204" pitchFamily="34" charset="0"/>
                        <a:sym typeface="Aria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a:solidFill>
                            <a:schemeClr val="tx1"/>
                          </a:solidFill>
                          <a:latin typeface="Arial" panose="020B0604020202020204" pitchFamily="34" charset="0"/>
                          <a:ea typeface="+mn-ea"/>
                          <a:cs typeface="Arial" panose="020B0604020202020204" pitchFamily="34" charset="0"/>
                          <a:sym typeface="Arial"/>
                        </a:rPr>
                        <a:t>0.75 </a:t>
                      </a:r>
                      <a:br>
                        <a:rPr lang="en-US" sz="1200" b="1" i="0" u="none" strike="noStrike" kern="1200" cap="none">
                          <a:solidFill>
                            <a:schemeClr val="tx1"/>
                          </a:solidFill>
                          <a:latin typeface="Arial" panose="020B0604020202020204" pitchFamily="34" charset="0"/>
                          <a:ea typeface="+mn-ea"/>
                          <a:cs typeface="Arial" panose="020B0604020202020204" pitchFamily="34" charset="0"/>
                          <a:sym typeface="Arial"/>
                        </a:rPr>
                      </a:br>
                      <a:r>
                        <a:rPr lang="en-US" sz="1200" b="1" i="0" u="none" strike="noStrike" kern="1200" cap="none">
                          <a:solidFill>
                            <a:schemeClr val="tx1"/>
                          </a:solidFill>
                          <a:latin typeface="Arial" panose="020B0604020202020204" pitchFamily="34" charset="0"/>
                          <a:ea typeface="+mn-ea"/>
                          <a:cs typeface="Arial" panose="020B0604020202020204" pitchFamily="34" charset="0"/>
                          <a:sym typeface="Arial"/>
                        </a:rPr>
                        <a:t>(0.51–1.11)</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82165635"/>
                  </a:ext>
                </a:extLst>
              </a:tr>
              <a:tr h="223200">
                <a:tc>
                  <a: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lang="en-GB" sz="1200" b="1" kern="1200" baseline="30000">
                        <a:solidFill>
                          <a:schemeClr val="tx1"/>
                        </a:solidFill>
                        <a:latin typeface="Arial" panose="020B0604020202020204" pitchFamily="34" charset="0"/>
                        <a:ea typeface="+mn-ea"/>
                        <a:cs typeface="Arial" panose="020B0604020202020204" pitchFamily="34" charset="0"/>
                      </a:endParaRPr>
                    </a:p>
                  </a:txBody>
                  <a:tcPr marL="36000" marR="3600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tx1"/>
                          </a:solidFill>
                          <a:latin typeface="Arial" panose="020B0604020202020204" pitchFamily="34" charset="0"/>
                          <a:ea typeface="+mn-ea"/>
                          <a:cs typeface="Arial" panose="020B0604020202020204" pitchFamily="34" charset="0"/>
                          <a:sym typeface="Arial"/>
                        </a:rPr>
                        <a:t>Overall data maturity: 29.2%</a:t>
                      </a:r>
                      <a:endParaRPr lang="en-GB" sz="1200" b="1" i="0" u="none" strike="noStrike" kern="1200" cap="none" dirty="0">
                        <a:solidFill>
                          <a:schemeClr val="tx1"/>
                        </a:solidFill>
                        <a:latin typeface="Arial" panose="020B0604020202020204" pitchFamily="34" charset="0"/>
                        <a:ea typeface="+mn-ea"/>
                        <a:cs typeface="Arial" panose="020B0604020202020204" pitchFamily="34" charset="0"/>
                        <a:sym typeface="Aria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u="none" strike="noStrike" kern="1200" cap="none">
                        <a:solidFill>
                          <a:schemeClr val="accent1"/>
                        </a:solidFill>
                        <a:latin typeface="Arial Narrow" panose="020B0606020202030204" pitchFamily="34" charset="0"/>
                        <a:ea typeface="+mn-ea"/>
                        <a:cs typeface="Arial"/>
                        <a:sym typeface="Aria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u="none" strike="noStrike" kern="1200" cap="none">
                        <a:solidFill>
                          <a:schemeClr val="accent1"/>
                        </a:solidFill>
                        <a:latin typeface="Arial Narrow" panose="020B0606020202030204" pitchFamily="34" charset="0"/>
                        <a:ea typeface="+mn-ea"/>
                        <a:cs typeface="Arial"/>
                        <a:sym typeface="Aria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3403084"/>
                  </a:ext>
                </a:extLst>
              </a:tr>
            </a:tbl>
          </a:graphicData>
        </a:graphic>
      </p:graphicFrame>
      <p:cxnSp>
        <p:nvCxnSpPr>
          <p:cNvPr id="3431" name="Straight Connector 3430">
            <a:extLst>
              <a:ext uri="{FF2B5EF4-FFF2-40B4-BE49-F238E27FC236}">
                <a16:creationId xmlns:a16="http://schemas.microsoft.com/office/drawing/2014/main" id="{4F02760A-F4FE-89C9-349B-62E82DD6A23B}"/>
              </a:ext>
            </a:extLst>
          </p:cNvPr>
          <p:cNvCxnSpPr>
            <a:cxnSpLocks/>
          </p:cNvCxnSpPr>
          <p:nvPr/>
        </p:nvCxnSpPr>
        <p:spPr>
          <a:xfrm flipV="1">
            <a:off x="2665555" y="2692681"/>
            <a:ext cx="11934" cy="2101549"/>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33" name="TextBox 3432">
            <a:extLst>
              <a:ext uri="{FF2B5EF4-FFF2-40B4-BE49-F238E27FC236}">
                <a16:creationId xmlns:a16="http://schemas.microsoft.com/office/drawing/2014/main" id="{3BDF358C-DC25-17A1-CB8D-B5C1534B3B1D}"/>
              </a:ext>
            </a:extLst>
          </p:cNvPr>
          <p:cNvSpPr txBox="1"/>
          <p:nvPr/>
        </p:nvSpPr>
        <p:spPr>
          <a:xfrm>
            <a:off x="5707513" y="3845757"/>
            <a:ext cx="75599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CP arm</a:t>
            </a:r>
          </a:p>
        </p:txBody>
      </p:sp>
      <p:sp>
        <p:nvSpPr>
          <p:cNvPr id="3434" name="TextBox 3433">
            <a:extLst>
              <a:ext uri="{FF2B5EF4-FFF2-40B4-BE49-F238E27FC236}">
                <a16:creationId xmlns:a16="http://schemas.microsoft.com/office/drawing/2014/main" id="{52901C70-A106-D5B0-7573-B8E2579E0B94}"/>
              </a:ext>
            </a:extLst>
          </p:cNvPr>
          <p:cNvSpPr txBox="1"/>
          <p:nvPr/>
        </p:nvSpPr>
        <p:spPr>
          <a:xfrm>
            <a:off x="6315668" y="3549942"/>
            <a:ext cx="88503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1E325F"/>
                </a:solidFill>
                <a:effectLst/>
                <a:uLnTx/>
                <a:uFillTx/>
                <a:latin typeface="Arial" panose="020B0604020202020204" pitchFamily="34" charset="0"/>
                <a:ea typeface="+mn-ea"/>
                <a:cs typeface="Arial" panose="020B0604020202020204" pitchFamily="34" charset="0"/>
              </a:rPr>
              <a:t>CP+D arm</a:t>
            </a:r>
          </a:p>
        </p:txBody>
      </p:sp>
      <p:sp>
        <p:nvSpPr>
          <p:cNvPr id="3435" name="TextBox 3434">
            <a:extLst>
              <a:ext uri="{FF2B5EF4-FFF2-40B4-BE49-F238E27FC236}">
                <a16:creationId xmlns:a16="http://schemas.microsoft.com/office/drawing/2014/main" id="{CC5D77C1-7B09-5CA3-DF81-BFC8AABF6D09}"/>
              </a:ext>
            </a:extLst>
          </p:cNvPr>
          <p:cNvSpPr txBox="1"/>
          <p:nvPr/>
        </p:nvSpPr>
        <p:spPr>
          <a:xfrm>
            <a:off x="5164595" y="3024496"/>
            <a:ext cx="112006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6E1E50"/>
                </a:solidFill>
                <a:effectLst/>
                <a:uLnTx/>
                <a:uFillTx/>
                <a:latin typeface="Arial" panose="020B0604020202020204" pitchFamily="34" charset="0"/>
                <a:ea typeface="+mn-ea"/>
                <a:cs typeface="Arial" panose="020B0604020202020204" pitchFamily="34" charset="0"/>
              </a:rPr>
              <a:t>CP+D+O arm</a:t>
            </a:r>
          </a:p>
        </p:txBody>
      </p:sp>
      <p:grpSp>
        <p:nvGrpSpPr>
          <p:cNvPr id="13" name="Group 12">
            <a:extLst>
              <a:ext uri="{FF2B5EF4-FFF2-40B4-BE49-F238E27FC236}">
                <a16:creationId xmlns:a16="http://schemas.microsoft.com/office/drawing/2014/main" id="{944CE0F8-0D1E-6C6E-B913-5EBA98195445}"/>
              </a:ext>
            </a:extLst>
          </p:cNvPr>
          <p:cNvGrpSpPr/>
          <p:nvPr/>
        </p:nvGrpSpPr>
        <p:grpSpPr>
          <a:xfrm>
            <a:off x="-50785" y="2444312"/>
            <a:ext cx="6774284" cy="2779953"/>
            <a:chOff x="487281" y="2119983"/>
            <a:chExt cx="5275239" cy="2138727"/>
          </a:xfrm>
        </p:grpSpPr>
        <p:grpSp>
          <p:nvGrpSpPr>
            <p:cNvPr id="2435" name="Group 2434">
              <a:extLst>
                <a:ext uri="{FF2B5EF4-FFF2-40B4-BE49-F238E27FC236}">
                  <a16:creationId xmlns:a16="http://schemas.microsoft.com/office/drawing/2014/main" id="{8F14914C-2028-B671-3953-4B4038F35547}"/>
                </a:ext>
              </a:extLst>
            </p:cNvPr>
            <p:cNvGrpSpPr/>
            <p:nvPr/>
          </p:nvGrpSpPr>
          <p:grpSpPr>
            <a:xfrm>
              <a:off x="487281" y="2119983"/>
              <a:ext cx="5275239" cy="2138727"/>
              <a:chOff x="6289996" y="1516791"/>
              <a:chExt cx="5275239" cy="2138727"/>
            </a:xfrm>
          </p:grpSpPr>
          <p:grpSp>
            <p:nvGrpSpPr>
              <p:cNvPr id="2436" name="Group 2435">
                <a:extLst>
                  <a:ext uri="{FF2B5EF4-FFF2-40B4-BE49-F238E27FC236}">
                    <a16:creationId xmlns:a16="http://schemas.microsoft.com/office/drawing/2014/main" id="{19A17264-4AA5-C038-77B0-9851796D6122}"/>
                  </a:ext>
                </a:extLst>
              </p:cNvPr>
              <p:cNvGrpSpPr/>
              <p:nvPr/>
            </p:nvGrpSpPr>
            <p:grpSpPr>
              <a:xfrm>
                <a:off x="6289996" y="1516791"/>
                <a:ext cx="487643" cy="1972890"/>
                <a:chOff x="538019" y="1669191"/>
                <a:chExt cx="487643" cy="1972890"/>
              </a:xfrm>
            </p:grpSpPr>
            <p:grpSp>
              <p:nvGrpSpPr>
                <p:cNvPr id="3407" name="Group 3406">
                  <a:extLst>
                    <a:ext uri="{FF2B5EF4-FFF2-40B4-BE49-F238E27FC236}">
                      <a16:creationId xmlns:a16="http://schemas.microsoft.com/office/drawing/2014/main" id="{BAADC5FF-951F-AD6E-E8EE-DBFBC6F607F7}"/>
                    </a:ext>
                  </a:extLst>
                </p:cNvPr>
                <p:cNvGrpSpPr/>
                <p:nvPr/>
              </p:nvGrpSpPr>
              <p:grpSpPr>
                <a:xfrm>
                  <a:off x="538019" y="1669191"/>
                  <a:ext cx="487643" cy="1972890"/>
                  <a:chOff x="385619" y="1516791"/>
                  <a:chExt cx="487643" cy="1972890"/>
                </a:xfrm>
              </p:grpSpPr>
              <p:sp>
                <p:nvSpPr>
                  <p:cNvPr id="3420" name="TextBox 3419">
                    <a:extLst>
                      <a:ext uri="{FF2B5EF4-FFF2-40B4-BE49-F238E27FC236}">
                        <a16:creationId xmlns:a16="http://schemas.microsoft.com/office/drawing/2014/main" id="{0ABC4B55-3293-F2EC-CF5E-DE362A63180C}"/>
                      </a:ext>
                    </a:extLst>
                  </p:cNvPr>
                  <p:cNvSpPr txBox="1"/>
                  <p:nvPr/>
                </p:nvSpPr>
                <p:spPr>
                  <a:xfrm>
                    <a:off x="603636" y="3212682"/>
                    <a:ext cx="269626"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0</a:t>
                    </a:r>
                  </a:p>
                </p:txBody>
              </p:sp>
              <p:sp>
                <p:nvSpPr>
                  <p:cNvPr id="3421" name="TextBox 3420">
                    <a:extLst>
                      <a:ext uri="{FF2B5EF4-FFF2-40B4-BE49-F238E27FC236}">
                        <a16:creationId xmlns:a16="http://schemas.microsoft.com/office/drawing/2014/main" id="{D8618938-C049-FF0E-2EE3-EA3D5E981601}"/>
                      </a:ext>
                    </a:extLst>
                  </p:cNvPr>
                  <p:cNvSpPr txBox="1"/>
                  <p:nvPr/>
                </p:nvSpPr>
                <p:spPr>
                  <a:xfrm>
                    <a:off x="518677" y="2873503"/>
                    <a:ext cx="354585"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20</a:t>
                    </a:r>
                  </a:p>
                </p:txBody>
              </p:sp>
              <p:sp>
                <p:nvSpPr>
                  <p:cNvPr id="3422" name="TextBox 3421">
                    <a:extLst>
                      <a:ext uri="{FF2B5EF4-FFF2-40B4-BE49-F238E27FC236}">
                        <a16:creationId xmlns:a16="http://schemas.microsoft.com/office/drawing/2014/main" id="{C71E9CC3-B2B5-C768-5662-A2F973BA66F9}"/>
                      </a:ext>
                    </a:extLst>
                  </p:cNvPr>
                  <p:cNvSpPr txBox="1"/>
                  <p:nvPr/>
                </p:nvSpPr>
                <p:spPr>
                  <a:xfrm>
                    <a:off x="518677" y="2534325"/>
                    <a:ext cx="354585"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40</a:t>
                    </a:r>
                  </a:p>
                </p:txBody>
              </p:sp>
              <p:sp>
                <p:nvSpPr>
                  <p:cNvPr id="3423" name="TextBox 3422">
                    <a:extLst>
                      <a:ext uri="{FF2B5EF4-FFF2-40B4-BE49-F238E27FC236}">
                        <a16:creationId xmlns:a16="http://schemas.microsoft.com/office/drawing/2014/main" id="{49F0AB23-F12A-777D-3A90-B04B6B256D6F}"/>
                      </a:ext>
                    </a:extLst>
                  </p:cNvPr>
                  <p:cNvSpPr txBox="1"/>
                  <p:nvPr/>
                </p:nvSpPr>
                <p:spPr>
                  <a:xfrm>
                    <a:off x="484265" y="2195147"/>
                    <a:ext cx="38899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60</a:t>
                    </a:r>
                  </a:p>
                </p:txBody>
              </p:sp>
              <p:sp>
                <p:nvSpPr>
                  <p:cNvPr id="3424" name="TextBox 3423">
                    <a:extLst>
                      <a:ext uri="{FF2B5EF4-FFF2-40B4-BE49-F238E27FC236}">
                        <a16:creationId xmlns:a16="http://schemas.microsoft.com/office/drawing/2014/main" id="{D9EA169B-D5EB-9EFE-BA5C-255CBE77172D}"/>
                      </a:ext>
                    </a:extLst>
                  </p:cNvPr>
                  <p:cNvSpPr txBox="1"/>
                  <p:nvPr/>
                </p:nvSpPr>
                <p:spPr>
                  <a:xfrm>
                    <a:off x="451213" y="1855969"/>
                    <a:ext cx="422049"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80</a:t>
                    </a:r>
                  </a:p>
                </p:txBody>
              </p:sp>
              <p:sp>
                <p:nvSpPr>
                  <p:cNvPr id="3425" name="TextBox 3424">
                    <a:extLst>
                      <a:ext uri="{FF2B5EF4-FFF2-40B4-BE49-F238E27FC236}">
                        <a16:creationId xmlns:a16="http://schemas.microsoft.com/office/drawing/2014/main" id="{B222FB0C-9BF6-961C-1CAE-285AD06376D6}"/>
                      </a:ext>
                    </a:extLst>
                  </p:cNvPr>
                  <p:cNvSpPr txBox="1"/>
                  <p:nvPr/>
                </p:nvSpPr>
                <p:spPr>
                  <a:xfrm>
                    <a:off x="385619" y="1516791"/>
                    <a:ext cx="487643"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100</a:t>
                    </a:r>
                  </a:p>
                </p:txBody>
              </p:sp>
              <p:sp>
                <p:nvSpPr>
                  <p:cNvPr id="3426" name="TextBox 3425">
                    <a:extLst>
                      <a:ext uri="{FF2B5EF4-FFF2-40B4-BE49-F238E27FC236}">
                        <a16:creationId xmlns:a16="http://schemas.microsoft.com/office/drawing/2014/main" id="{C0AD9445-6554-28DB-8F08-EA6EBE7B4820}"/>
                      </a:ext>
                    </a:extLst>
                  </p:cNvPr>
                  <p:cNvSpPr txBox="1"/>
                  <p:nvPr/>
                </p:nvSpPr>
                <p:spPr>
                  <a:xfrm>
                    <a:off x="385619" y="1686380"/>
                    <a:ext cx="487643"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90</a:t>
                    </a:r>
                  </a:p>
                </p:txBody>
              </p:sp>
              <p:sp>
                <p:nvSpPr>
                  <p:cNvPr id="3427" name="TextBox 3426">
                    <a:extLst>
                      <a:ext uri="{FF2B5EF4-FFF2-40B4-BE49-F238E27FC236}">
                        <a16:creationId xmlns:a16="http://schemas.microsoft.com/office/drawing/2014/main" id="{8CBD1A37-F1C6-8BC3-A2DD-CFA71AB608D1}"/>
                      </a:ext>
                    </a:extLst>
                  </p:cNvPr>
                  <p:cNvSpPr txBox="1"/>
                  <p:nvPr/>
                </p:nvSpPr>
                <p:spPr>
                  <a:xfrm>
                    <a:off x="385619" y="2025558"/>
                    <a:ext cx="487643"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70</a:t>
                    </a:r>
                  </a:p>
                </p:txBody>
              </p:sp>
              <p:sp>
                <p:nvSpPr>
                  <p:cNvPr id="3428" name="TextBox 3427">
                    <a:extLst>
                      <a:ext uri="{FF2B5EF4-FFF2-40B4-BE49-F238E27FC236}">
                        <a16:creationId xmlns:a16="http://schemas.microsoft.com/office/drawing/2014/main" id="{54445488-5EE3-068B-6986-621DF68B5838}"/>
                      </a:ext>
                    </a:extLst>
                  </p:cNvPr>
                  <p:cNvSpPr txBox="1"/>
                  <p:nvPr/>
                </p:nvSpPr>
                <p:spPr>
                  <a:xfrm>
                    <a:off x="385619" y="2364736"/>
                    <a:ext cx="487643"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50</a:t>
                    </a:r>
                  </a:p>
                </p:txBody>
              </p:sp>
              <p:sp>
                <p:nvSpPr>
                  <p:cNvPr id="3429" name="TextBox 3428">
                    <a:extLst>
                      <a:ext uri="{FF2B5EF4-FFF2-40B4-BE49-F238E27FC236}">
                        <a16:creationId xmlns:a16="http://schemas.microsoft.com/office/drawing/2014/main" id="{4BB0F4BC-E9AF-C8F1-E0DA-89819C7B622C}"/>
                      </a:ext>
                    </a:extLst>
                  </p:cNvPr>
                  <p:cNvSpPr txBox="1"/>
                  <p:nvPr/>
                </p:nvSpPr>
                <p:spPr>
                  <a:xfrm>
                    <a:off x="385619" y="2703914"/>
                    <a:ext cx="487643"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30</a:t>
                    </a:r>
                  </a:p>
                </p:txBody>
              </p:sp>
              <p:sp>
                <p:nvSpPr>
                  <p:cNvPr id="3430" name="TextBox 3429">
                    <a:extLst>
                      <a:ext uri="{FF2B5EF4-FFF2-40B4-BE49-F238E27FC236}">
                        <a16:creationId xmlns:a16="http://schemas.microsoft.com/office/drawing/2014/main" id="{0C26957D-5F36-DBE3-5E74-DEC6DCB14060}"/>
                      </a:ext>
                    </a:extLst>
                  </p:cNvPr>
                  <p:cNvSpPr txBox="1"/>
                  <p:nvPr/>
                </p:nvSpPr>
                <p:spPr>
                  <a:xfrm>
                    <a:off x="385619" y="3043092"/>
                    <a:ext cx="487643"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10</a:t>
                    </a:r>
                  </a:p>
                </p:txBody>
              </p:sp>
            </p:grpSp>
            <p:grpSp>
              <p:nvGrpSpPr>
                <p:cNvPr id="3408" name="Group 3407">
                  <a:extLst>
                    <a:ext uri="{FF2B5EF4-FFF2-40B4-BE49-F238E27FC236}">
                      <a16:creationId xmlns:a16="http://schemas.microsoft.com/office/drawing/2014/main" id="{5D27278C-76F3-C12A-0B23-359AB24C3C6A}"/>
                    </a:ext>
                  </a:extLst>
                </p:cNvPr>
                <p:cNvGrpSpPr/>
                <p:nvPr/>
              </p:nvGrpSpPr>
              <p:grpSpPr>
                <a:xfrm>
                  <a:off x="986816" y="1808118"/>
                  <a:ext cx="36546" cy="1708225"/>
                  <a:chOff x="834416" y="1655718"/>
                  <a:chExt cx="36546" cy="1708225"/>
                </a:xfrm>
              </p:grpSpPr>
              <p:sp>
                <p:nvSpPr>
                  <p:cNvPr id="3409" name="Freeform: Shape 3408">
                    <a:extLst>
                      <a:ext uri="{FF2B5EF4-FFF2-40B4-BE49-F238E27FC236}">
                        <a16:creationId xmlns:a16="http://schemas.microsoft.com/office/drawing/2014/main" id="{56E45D08-5EE9-B3FB-6A2C-CCA42C1A1E71}"/>
                      </a:ext>
                    </a:extLst>
                  </p:cNvPr>
                  <p:cNvSpPr/>
                  <p:nvPr/>
                </p:nvSpPr>
                <p:spPr>
                  <a:xfrm>
                    <a:off x="834416" y="1655718"/>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0" name="Freeform: Shape 3409">
                    <a:extLst>
                      <a:ext uri="{FF2B5EF4-FFF2-40B4-BE49-F238E27FC236}">
                        <a16:creationId xmlns:a16="http://schemas.microsoft.com/office/drawing/2014/main" id="{E47B2AAD-B085-8099-1870-BD24F653ACFA}"/>
                      </a:ext>
                    </a:extLst>
                  </p:cNvPr>
                  <p:cNvSpPr/>
                  <p:nvPr/>
                </p:nvSpPr>
                <p:spPr>
                  <a:xfrm>
                    <a:off x="834416" y="1994974"/>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1" name="Freeform: Shape 3410">
                    <a:extLst>
                      <a:ext uri="{FF2B5EF4-FFF2-40B4-BE49-F238E27FC236}">
                        <a16:creationId xmlns:a16="http://schemas.microsoft.com/office/drawing/2014/main" id="{8F455F10-D5F2-880B-04CB-67D00DA9F455}"/>
                      </a:ext>
                    </a:extLst>
                  </p:cNvPr>
                  <p:cNvSpPr/>
                  <p:nvPr/>
                </p:nvSpPr>
                <p:spPr>
                  <a:xfrm>
                    <a:off x="834416" y="2334230"/>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2" name="Freeform: Shape 3411">
                    <a:extLst>
                      <a:ext uri="{FF2B5EF4-FFF2-40B4-BE49-F238E27FC236}">
                        <a16:creationId xmlns:a16="http://schemas.microsoft.com/office/drawing/2014/main" id="{3E2411B9-2548-FC61-73B8-D2ADB40DAC2A}"/>
                      </a:ext>
                    </a:extLst>
                  </p:cNvPr>
                  <p:cNvSpPr/>
                  <p:nvPr/>
                </p:nvSpPr>
                <p:spPr>
                  <a:xfrm>
                    <a:off x="834416" y="3012742"/>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3" name="Freeform: Shape 3412">
                    <a:extLst>
                      <a:ext uri="{FF2B5EF4-FFF2-40B4-BE49-F238E27FC236}">
                        <a16:creationId xmlns:a16="http://schemas.microsoft.com/office/drawing/2014/main" id="{D97AAB4E-EC5B-92E8-E89A-A34D1E7A0722}"/>
                      </a:ext>
                    </a:extLst>
                  </p:cNvPr>
                  <p:cNvSpPr/>
                  <p:nvPr/>
                </p:nvSpPr>
                <p:spPr>
                  <a:xfrm>
                    <a:off x="834416" y="3351994"/>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4" name="Freeform: Shape 3413">
                    <a:extLst>
                      <a:ext uri="{FF2B5EF4-FFF2-40B4-BE49-F238E27FC236}">
                        <a16:creationId xmlns:a16="http://schemas.microsoft.com/office/drawing/2014/main" id="{460BE7A1-F426-B63B-335E-1DBFFD870FCF}"/>
                      </a:ext>
                    </a:extLst>
                  </p:cNvPr>
                  <p:cNvSpPr/>
                  <p:nvPr/>
                </p:nvSpPr>
                <p:spPr>
                  <a:xfrm>
                    <a:off x="834416" y="2673486"/>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5" name="Freeform: Shape 3414">
                    <a:extLst>
                      <a:ext uri="{FF2B5EF4-FFF2-40B4-BE49-F238E27FC236}">
                        <a16:creationId xmlns:a16="http://schemas.microsoft.com/office/drawing/2014/main" id="{55188503-4CDE-E70C-2F7E-D35187BFC2D3}"/>
                      </a:ext>
                    </a:extLst>
                  </p:cNvPr>
                  <p:cNvSpPr/>
                  <p:nvPr/>
                </p:nvSpPr>
                <p:spPr>
                  <a:xfrm>
                    <a:off x="834416" y="1825346"/>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6" name="Freeform: Shape 3415">
                    <a:extLst>
                      <a:ext uri="{FF2B5EF4-FFF2-40B4-BE49-F238E27FC236}">
                        <a16:creationId xmlns:a16="http://schemas.microsoft.com/office/drawing/2014/main" id="{8BBD7213-C198-88CA-41B1-213767FFD05A}"/>
                      </a:ext>
                    </a:extLst>
                  </p:cNvPr>
                  <p:cNvSpPr/>
                  <p:nvPr/>
                </p:nvSpPr>
                <p:spPr>
                  <a:xfrm>
                    <a:off x="834416" y="2164602"/>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7" name="Freeform: Shape 3416">
                    <a:extLst>
                      <a:ext uri="{FF2B5EF4-FFF2-40B4-BE49-F238E27FC236}">
                        <a16:creationId xmlns:a16="http://schemas.microsoft.com/office/drawing/2014/main" id="{C1171588-1C69-6744-CFD3-5CD47A0DDA90}"/>
                      </a:ext>
                    </a:extLst>
                  </p:cNvPr>
                  <p:cNvSpPr/>
                  <p:nvPr/>
                </p:nvSpPr>
                <p:spPr>
                  <a:xfrm>
                    <a:off x="834416" y="2503858"/>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8" name="Freeform: Shape 3417">
                    <a:extLst>
                      <a:ext uri="{FF2B5EF4-FFF2-40B4-BE49-F238E27FC236}">
                        <a16:creationId xmlns:a16="http://schemas.microsoft.com/office/drawing/2014/main" id="{C3FC8897-696A-6D77-A030-D2ACC30070C9}"/>
                      </a:ext>
                    </a:extLst>
                  </p:cNvPr>
                  <p:cNvSpPr/>
                  <p:nvPr/>
                </p:nvSpPr>
                <p:spPr>
                  <a:xfrm>
                    <a:off x="834416" y="2843114"/>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9" name="Freeform: Shape 3418">
                    <a:extLst>
                      <a:ext uri="{FF2B5EF4-FFF2-40B4-BE49-F238E27FC236}">
                        <a16:creationId xmlns:a16="http://schemas.microsoft.com/office/drawing/2014/main" id="{5C0675F3-DA11-9F28-0929-4D42E2A46C72}"/>
                      </a:ext>
                    </a:extLst>
                  </p:cNvPr>
                  <p:cNvSpPr/>
                  <p:nvPr/>
                </p:nvSpPr>
                <p:spPr>
                  <a:xfrm>
                    <a:off x="834416" y="3182370"/>
                    <a:ext cx="36546" cy="11949"/>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437" name="Freeform: Shape 2436">
                <a:extLst>
                  <a:ext uri="{FF2B5EF4-FFF2-40B4-BE49-F238E27FC236}">
                    <a16:creationId xmlns:a16="http://schemas.microsoft.com/office/drawing/2014/main" id="{BCB1056B-5C77-5A6F-9B07-59BC4ADC4EAE}"/>
                  </a:ext>
                </a:extLst>
              </p:cNvPr>
              <p:cNvSpPr/>
              <p:nvPr/>
            </p:nvSpPr>
            <p:spPr>
              <a:xfrm>
                <a:off x="6775339" y="1657716"/>
                <a:ext cx="4610544" cy="1694277"/>
              </a:xfrm>
              <a:custGeom>
                <a:avLst/>
                <a:gdLst>
                  <a:gd name="connsiteX0" fmla="*/ 0 w 5400435"/>
                  <a:gd name="connsiteY0" fmla="*/ 0 h 1988292"/>
                  <a:gd name="connsiteX1" fmla="*/ 0 w 5400435"/>
                  <a:gd name="connsiteY1" fmla="*/ 1988292 h 1988292"/>
                  <a:gd name="connsiteX2" fmla="*/ 5400435 w 5400435"/>
                  <a:gd name="connsiteY2" fmla="*/ 1988292 h 1988292"/>
                </a:gdLst>
                <a:ahLst/>
                <a:cxnLst>
                  <a:cxn ang="0">
                    <a:pos x="connsiteX0" y="connsiteY0"/>
                  </a:cxn>
                  <a:cxn ang="0">
                    <a:pos x="connsiteX1" y="connsiteY1"/>
                  </a:cxn>
                  <a:cxn ang="0">
                    <a:pos x="connsiteX2" y="connsiteY2"/>
                  </a:cxn>
                </a:cxnLst>
                <a:rect l="l" t="t" r="r" b="b"/>
                <a:pathLst>
                  <a:path w="5400435" h="1988292">
                    <a:moveTo>
                      <a:pt x="0" y="0"/>
                    </a:moveTo>
                    <a:lnTo>
                      <a:pt x="0" y="1988292"/>
                    </a:lnTo>
                    <a:lnTo>
                      <a:pt x="5400435" y="1988292"/>
                    </a:lnTo>
                  </a:path>
                </a:pathLst>
              </a:custGeom>
              <a:noFill/>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438" name="Group 2437">
                <a:extLst>
                  <a:ext uri="{FF2B5EF4-FFF2-40B4-BE49-F238E27FC236}">
                    <a16:creationId xmlns:a16="http://schemas.microsoft.com/office/drawing/2014/main" id="{67FC11AA-A765-4CA3-2DC8-DD7EFCA8AAF4}"/>
                  </a:ext>
                </a:extLst>
              </p:cNvPr>
              <p:cNvGrpSpPr/>
              <p:nvPr/>
            </p:nvGrpSpPr>
            <p:grpSpPr>
              <a:xfrm>
                <a:off x="6639529" y="3353992"/>
                <a:ext cx="4925706" cy="301526"/>
                <a:chOff x="6639529" y="3353992"/>
                <a:chExt cx="4925706" cy="301526"/>
              </a:xfrm>
            </p:grpSpPr>
            <p:sp>
              <p:nvSpPr>
                <p:cNvPr id="2439" name="TextBox 2438">
                  <a:extLst>
                    <a:ext uri="{FF2B5EF4-FFF2-40B4-BE49-F238E27FC236}">
                      <a16:creationId xmlns:a16="http://schemas.microsoft.com/office/drawing/2014/main" id="{ED2BCADE-625B-0824-6630-A4CFF32A9506}"/>
                    </a:ext>
                  </a:extLst>
                </p:cNvPr>
                <p:cNvSpPr txBox="1"/>
                <p:nvPr/>
              </p:nvSpPr>
              <p:spPr>
                <a:xfrm>
                  <a:off x="6639529" y="3378519"/>
                  <a:ext cx="2725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0</a:t>
                  </a:r>
                </a:p>
              </p:txBody>
            </p:sp>
            <p:sp>
              <p:nvSpPr>
                <p:cNvPr id="2440" name="Freeform: Shape 2439">
                  <a:extLst>
                    <a:ext uri="{FF2B5EF4-FFF2-40B4-BE49-F238E27FC236}">
                      <a16:creationId xmlns:a16="http://schemas.microsoft.com/office/drawing/2014/main" id="{54A9F36E-C8CE-9F2B-8127-CF022404D1A4}"/>
                    </a:ext>
                  </a:extLst>
                </p:cNvPr>
                <p:cNvSpPr/>
                <p:nvPr/>
              </p:nvSpPr>
              <p:spPr>
                <a:xfrm>
                  <a:off x="677533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1" name="Freeform: Shape 2440">
                  <a:extLst>
                    <a:ext uri="{FF2B5EF4-FFF2-40B4-BE49-F238E27FC236}">
                      <a16:creationId xmlns:a16="http://schemas.microsoft.com/office/drawing/2014/main" id="{1EE7D468-043E-5041-B9D3-664950606FB8}"/>
                    </a:ext>
                  </a:extLst>
                </p:cNvPr>
                <p:cNvSpPr/>
                <p:nvPr/>
              </p:nvSpPr>
              <p:spPr>
                <a:xfrm>
                  <a:off x="7860171"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2" name="Freeform: Shape 2441">
                  <a:extLst>
                    <a:ext uri="{FF2B5EF4-FFF2-40B4-BE49-F238E27FC236}">
                      <a16:creationId xmlns:a16="http://schemas.microsoft.com/office/drawing/2014/main" id="{4DED0A29-88BD-2A57-5DAE-FF3E2654AA18}"/>
                    </a:ext>
                  </a:extLst>
                </p:cNvPr>
                <p:cNvSpPr/>
                <p:nvPr/>
              </p:nvSpPr>
              <p:spPr>
                <a:xfrm>
                  <a:off x="704654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3" name="Freeform: Shape 2442">
                  <a:extLst>
                    <a:ext uri="{FF2B5EF4-FFF2-40B4-BE49-F238E27FC236}">
                      <a16:creationId xmlns:a16="http://schemas.microsoft.com/office/drawing/2014/main" id="{0AADFC9F-6A04-7E1B-7014-161FA8B65DB2}"/>
                    </a:ext>
                  </a:extLst>
                </p:cNvPr>
                <p:cNvSpPr/>
                <p:nvPr/>
              </p:nvSpPr>
              <p:spPr>
                <a:xfrm>
                  <a:off x="10029835"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4" name="Freeform: Shape 2443">
                  <a:extLst>
                    <a:ext uri="{FF2B5EF4-FFF2-40B4-BE49-F238E27FC236}">
                      <a16:creationId xmlns:a16="http://schemas.microsoft.com/office/drawing/2014/main" id="{5BD9D189-46FC-3083-D1D2-660F1810FC54}"/>
                    </a:ext>
                  </a:extLst>
                </p:cNvPr>
                <p:cNvSpPr/>
                <p:nvPr/>
              </p:nvSpPr>
              <p:spPr>
                <a:xfrm>
                  <a:off x="948741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5" name="Freeform: Shape 2444">
                  <a:extLst>
                    <a:ext uri="{FF2B5EF4-FFF2-40B4-BE49-F238E27FC236}">
                      <a16:creationId xmlns:a16="http://schemas.microsoft.com/office/drawing/2014/main" id="{896CC4A8-80F9-5FB8-3CD9-E2E081691C87}"/>
                    </a:ext>
                  </a:extLst>
                </p:cNvPr>
                <p:cNvSpPr/>
                <p:nvPr/>
              </p:nvSpPr>
              <p:spPr>
                <a:xfrm>
                  <a:off x="10572251"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2" name="Freeform: Shape 1381">
                  <a:extLst>
                    <a:ext uri="{FF2B5EF4-FFF2-40B4-BE49-F238E27FC236}">
                      <a16:creationId xmlns:a16="http://schemas.microsoft.com/office/drawing/2014/main" id="{BD2245C8-780F-2E59-FF2B-E131E6265C07}"/>
                    </a:ext>
                  </a:extLst>
                </p:cNvPr>
                <p:cNvSpPr/>
                <p:nvPr/>
              </p:nvSpPr>
              <p:spPr>
                <a:xfrm>
                  <a:off x="1084345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3" name="Freeform: Shape 1382">
                  <a:extLst>
                    <a:ext uri="{FF2B5EF4-FFF2-40B4-BE49-F238E27FC236}">
                      <a16:creationId xmlns:a16="http://schemas.microsoft.com/office/drawing/2014/main" id="{1F3B7C63-93F9-2AA6-34A2-D184ED44448E}"/>
                    </a:ext>
                  </a:extLst>
                </p:cNvPr>
                <p:cNvSpPr/>
                <p:nvPr/>
              </p:nvSpPr>
              <p:spPr>
                <a:xfrm>
                  <a:off x="1138588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4" name="TextBox 1383">
                  <a:extLst>
                    <a:ext uri="{FF2B5EF4-FFF2-40B4-BE49-F238E27FC236}">
                      <a16:creationId xmlns:a16="http://schemas.microsoft.com/office/drawing/2014/main" id="{B6B0D13E-DF46-F0AA-2742-55D0A45689B5}"/>
                    </a:ext>
                  </a:extLst>
                </p:cNvPr>
                <p:cNvSpPr txBox="1"/>
                <p:nvPr/>
              </p:nvSpPr>
              <p:spPr>
                <a:xfrm>
                  <a:off x="6908191" y="3378519"/>
                  <a:ext cx="2725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a:t>
                  </a:r>
                </a:p>
              </p:txBody>
            </p:sp>
            <p:sp>
              <p:nvSpPr>
                <p:cNvPr id="1385" name="TextBox 1384">
                  <a:extLst>
                    <a:ext uri="{FF2B5EF4-FFF2-40B4-BE49-F238E27FC236}">
                      <a16:creationId xmlns:a16="http://schemas.microsoft.com/office/drawing/2014/main" id="{14291187-BAE2-2234-0A9F-272A2A99F40C}"/>
                    </a:ext>
                  </a:extLst>
                </p:cNvPr>
                <p:cNvSpPr txBox="1"/>
                <p:nvPr/>
              </p:nvSpPr>
              <p:spPr>
                <a:xfrm>
                  <a:off x="7180785" y="3378519"/>
                  <a:ext cx="2725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4</a:t>
                  </a:r>
                </a:p>
              </p:txBody>
            </p:sp>
            <p:sp>
              <p:nvSpPr>
                <p:cNvPr id="1386" name="TextBox 1385">
                  <a:extLst>
                    <a:ext uri="{FF2B5EF4-FFF2-40B4-BE49-F238E27FC236}">
                      <a16:creationId xmlns:a16="http://schemas.microsoft.com/office/drawing/2014/main" id="{97930EA3-42C0-D709-459F-CB166940E43C}"/>
                    </a:ext>
                  </a:extLst>
                </p:cNvPr>
                <p:cNvSpPr txBox="1"/>
                <p:nvPr/>
              </p:nvSpPr>
              <p:spPr>
                <a:xfrm>
                  <a:off x="7455056" y="3378519"/>
                  <a:ext cx="2725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6</a:t>
                  </a:r>
                </a:p>
              </p:txBody>
            </p:sp>
            <p:sp>
              <p:nvSpPr>
                <p:cNvPr id="1387" name="TextBox 1386">
                  <a:extLst>
                    <a:ext uri="{FF2B5EF4-FFF2-40B4-BE49-F238E27FC236}">
                      <a16:creationId xmlns:a16="http://schemas.microsoft.com/office/drawing/2014/main" id="{51776CFF-DDA1-B701-1828-D9E9F9BD26EF}"/>
                    </a:ext>
                  </a:extLst>
                </p:cNvPr>
                <p:cNvSpPr txBox="1"/>
                <p:nvPr/>
              </p:nvSpPr>
              <p:spPr>
                <a:xfrm>
                  <a:off x="7685264"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8</a:t>
                  </a:r>
                </a:p>
              </p:txBody>
            </p:sp>
            <p:sp>
              <p:nvSpPr>
                <p:cNvPr id="1388" name="TextBox 1387">
                  <a:extLst>
                    <a:ext uri="{FF2B5EF4-FFF2-40B4-BE49-F238E27FC236}">
                      <a16:creationId xmlns:a16="http://schemas.microsoft.com/office/drawing/2014/main" id="{8E687B32-3932-827F-44CD-076779B58395}"/>
                    </a:ext>
                  </a:extLst>
                </p:cNvPr>
                <p:cNvSpPr txBox="1"/>
                <p:nvPr/>
              </p:nvSpPr>
              <p:spPr>
                <a:xfrm>
                  <a:off x="8223436"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12</a:t>
                  </a:r>
                </a:p>
              </p:txBody>
            </p:sp>
            <p:sp>
              <p:nvSpPr>
                <p:cNvPr id="1389" name="TextBox 1388">
                  <a:extLst>
                    <a:ext uri="{FF2B5EF4-FFF2-40B4-BE49-F238E27FC236}">
                      <a16:creationId xmlns:a16="http://schemas.microsoft.com/office/drawing/2014/main" id="{CF9DB5ED-A322-795C-4550-BBF1F8AABEDD}"/>
                    </a:ext>
                  </a:extLst>
                </p:cNvPr>
                <p:cNvSpPr txBox="1"/>
                <p:nvPr/>
              </p:nvSpPr>
              <p:spPr>
                <a:xfrm>
                  <a:off x="8494648"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14</a:t>
                  </a:r>
                </a:p>
              </p:txBody>
            </p:sp>
            <p:sp>
              <p:nvSpPr>
                <p:cNvPr id="1390" name="TextBox 1389">
                  <a:extLst>
                    <a:ext uri="{FF2B5EF4-FFF2-40B4-BE49-F238E27FC236}">
                      <a16:creationId xmlns:a16="http://schemas.microsoft.com/office/drawing/2014/main" id="{36741160-6ECA-F616-8151-DC031B60EE68}"/>
                    </a:ext>
                  </a:extLst>
                </p:cNvPr>
                <p:cNvSpPr txBox="1"/>
                <p:nvPr/>
              </p:nvSpPr>
              <p:spPr>
                <a:xfrm>
                  <a:off x="8765860"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16</a:t>
                  </a:r>
                </a:p>
              </p:txBody>
            </p:sp>
            <p:sp>
              <p:nvSpPr>
                <p:cNvPr id="1391" name="TextBox 1390">
                  <a:extLst>
                    <a:ext uri="{FF2B5EF4-FFF2-40B4-BE49-F238E27FC236}">
                      <a16:creationId xmlns:a16="http://schemas.microsoft.com/office/drawing/2014/main" id="{9E7CD011-5B8D-1662-4C69-E40D11358277}"/>
                    </a:ext>
                  </a:extLst>
                </p:cNvPr>
                <p:cNvSpPr txBox="1"/>
                <p:nvPr/>
              </p:nvSpPr>
              <p:spPr>
                <a:xfrm>
                  <a:off x="9850708"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24</a:t>
                  </a:r>
                </a:p>
              </p:txBody>
            </p:sp>
            <p:sp>
              <p:nvSpPr>
                <p:cNvPr id="1392" name="TextBox 1391">
                  <a:extLst>
                    <a:ext uri="{FF2B5EF4-FFF2-40B4-BE49-F238E27FC236}">
                      <a16:creationId xmlns:a16="http://schemas.microsoft.com/office/drawing/2014/main" id="{E081CC1A-B608-8077-D6A7-185804EFA3B1}"/>
                    </a:ext>
                  </a:extLst>
                </p:cNvPr>
                <p:cNvSpPr txBox="1"/>
                <p:nvPr/>
              </p:nvSpPr>
              <p:spPr>
                <a:xfrm>
                  <a:off x="9037072"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18</a:t>
                  </a:r>
                </a:p>
              </p:txBody>
            </p:sp>
            <p:sp>
              <p:nvSpPr>
                <p:cNvPr id="1393" name="TextBox 1392">
                  <a:extLst>
                    <a:ext uri="{FF2B5EF4-FFF2-40B4-BE49-F238E27FC236}">
                      <a16:creationId xmlns:a16="http://schemas.microsoft.com/office/drawing/2014/main" id="{C267ADD3-C6BB-54CB-CC47-3C3D029A6CFA}"/>
                    </a:ext>
                  </a:extLst>
                </p:cNvPr>
                <p:cNvSpPr txBox="1"/>
                <p:nvPr/>
              </p:nvSpPr>
              <p:spPr>
                <a:xfrm>
                  <a:off x="9308284"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20</a:t>
                  </a:r>
                </a:p>
              </p:txBody>
            </p:sp>
            <p:sp>
              <p:nvSpPr>
                <p:cNvPr id="1394" name="TextBox 1393">
                  <a:extLst>
                    <a:ext uri="{FF2B5EF4-FFF2-40B4-BE49-F238E27FC236}">
                      <a16:creationId xmlns:a16="http://schemas.microsoft.com/office/drawing/2014/main" id="{46A2AB91-ADF6-ABDC-71FE-17596DE104DD}"/>
                    </a:ext>
                  </a:extLst>
                </p:cNvPr>
                <p:cNvSpPr txBox="1"/>
                <p:nvPr/>
              </p:nvSpPr>
              <p:spPr>
                <a:xfrm>
                  <a:off x="9579496"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rtl val="0"/>
                    </a:rPr>
                    <a:t>22</a:t>
                  </a:r>
                  <a:endPar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endParaRPr>
                </a:p>
              </p:txBody>
            </p:sp>
            <p:sp>
              <p:nvSpPr>
                <p:cNvPr id="1395" name="Freeform: Shape 1394">
                  <a:extLst>
                    <a:ext uri="{FF2B5EF4-FFF2-40B4-BE49-F238E27FC236}">
                      <a16:creationId xmlns:a16="http://schemas.microsoft.com/office/drawing/2014/main" id="{1794D0B7-3294-0F41-B9FA-AEF1BC67BD98}"/>
                    </a:ext>
                  </a:extLst>
                </p:cNvPr>
                <p:cNvSpPr/>
                <p:nvPr/>
              </p:nvSpPr>
              <p:spPr>
                <a:xfrm>
                  <a:off x="7317755"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6" name="Freeform: Shape 1395">
                  <a:extLst>
                    <a:ext uri="{FF2B5EF4-FFF2-40B4-BE49-F238E27FC236}">
                      <a16:creationId xmlns:a16="http://schemas.microsoft.com/office/drawing/2014/main" id="{E519C332-7CF7-A242-BAA4-A0A6E92CB391}"/>
                    </a:ext>
                  </a:extLst>
                </p:cNvPr>
                <p:cNvSpPr/>
                <p:nvPr/>
              </p:nvSpPr>
              <p:spPr>
                <a:xfrm>
                  <a:off x="758896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7" name="Freeform: Shape 1396">
                  <a:extLst>
                    <a:ext uri="{FF2B5EF4-FFF2-40B4-BE49-F238E27FC236}">
                      <a16:creationId xmlns:a16="http://schemas.microsoft.com/office/drawing/2014/main" id="{712FFA85-9503-9678-59D1-B3F8EAD56E46}"/>
                    </a:ext>
                  </a:extLst>
                </p:cNvPr>
                <p:cNvSpPr/>
                <p:nvPr/>
              </p:nvSpPr>
              <p:spPr>
                <a:xfrm>
                  <a:off x="8131379"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8" name="Freeform: Shape 1397">
                  <a:extLst>
                    <a:ext uri="{FF2B5EF4-FFF2-40B4-BE49-F238E27FC236}">
                      <a16:creationId xmlns:a16="http://schemas.microsoft.com/office/drawing/2014/main" id="{0E26461F-EAEC-E40D-9E45-8BBAB04CE283}"/>
                    </a:ext>
                  </a:extLst>
                </p:cNvPr>
                <p:cNvSpPr/>
                <p:nvPr/>
              </p:nvSpPr>
              <p:spPr>
                <a:xfrm>
                  <a:off x="975862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9" name="Freeform: Shape 1398">
                  <a:extLst>
                    <a:ext uri="{FF2B5EF4-FFF2-40B4-BE49-F238E27FC236}">
                      <a16:creationId xmlns:a16="http://schemas.microsoft.com/office/drawing/2014/main" id="{CD5A9A35-5421-4D34-740B-8CBF1EA5953C}"/>
                    </a:ext>
                  </a:extLst>
                </p:cNvPr>
                <p:cNvSpPr/>
                <p:nvPr/>
              </p:nvSpPr>
              <p:spPr>
                <a:xfrm>
                  <a:off x="1030104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0" name="TextBox 1399">
                  <a:extLst>
                    <a:ext uri="{FF2B5EF4-FFF2-40B4-BE49-F238E27FC236}">
                      <a16:creationId xmlns:a16="http://schemas.microsoft.com/office/drawing/2014/main" id="{B41B4B36-0A8B-DF43-00B6-8259AC5E1B2F}"/>
                    </a:ext>
                  </a:extLst>
                </p:cNvPr>
                <p:cNvSpPr txBox="1"/>
                <p:nvPr/>
              </p:nvSpPr>
              <p:spPr>
                <a:xfrm>
                  <a:off x="7952224"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10</a:t>
                  </a:r>
                </a:p>
              </p:txBody>
            </p:sp>
            <p:sp>
              <p:nvSpPr>
                <p:cNvPr id="1401" name="TextBox 1400">
                  <a:extLst>
                    <a:ext uri="{FF2B5EF4-FFF2-40B4-BE49-F238E27FC236}">
                      <a16:creationId xmlns:a16="http://schemas.microsoft.com/office/drawing/2014/main" id="{C77502E3-9894-E5DA-94C4-E1BB86F10A91}"/>
                    </a:ext>
                  </a:extLst>
                </p:cNvPr>
                <p:cNvSpPr txBox="1"/>
                <p:nvPr/>
              </p:nvSpPr>
              <p:spPr>
                <a:xfrm>
                  <a:off x="10121920"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26</a:t>
                  </a:r>
                </a:p>
              </p:txBody>
            </p:sp>
            <p:sp>
              <p:nvSpPr>
                <p:cNvPr id="1402" name="TextBox 1401">
                  <a:extLst>
                    <a:ext uri="{FF2B5EF4-FFF2-40B4-BE49-F238E27FC236}">
                      <a16:creationId xmlns:a16="http://schemas.microsoft.com/office/drawing/2014/main" id="{A54D690C-509B-C2F1-6DFD-D85B92364AB6}"/>
                    </a:ext>
                  </a:extLst>
                </p:cNvPr>
                <p:cNvSpPr txBox="1"/>
                <p:nvPr/>
              </p:nvSpPr>
              <p:spPr>
                <a:xfrm>
                  <a:off x="10393132"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28</a:t>
                  </a:r>
                </a:p>
              </p:txBody>
            </p:sp>
            <p:sp>
              <p:nvSpPr>
                <p:cNvPr id="1403" name="TextBox 1402">
                  <a:extLst>
                    <a:ext uri="{FF2B5EF4-FFF2-40B4-BE49-F238E27FC236}">
                      <a16:creationId xmlns:a16="http://schemas.microsoft.com/office/drawing/2014/main" id="{9EF49D29-1F42-378C-7699-363F22F011CD}"/>
                    </a:ext>
                  </a:extLst>
                </p:cNvPr>
                <p:cNvSpPr txBox="1"/>
                <p:nvPr/>
              </p:nvSpPr>
              <p:spPr>
                <a:xfrm>
                  <a:off x="10664344"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30</a:t>
                  </a:r>
                </a:p>
              </p:txBody>
            </p:sp>
            <p:sp>
              <p:nvSpPr>
                <p:cNvPr id="1404" name="TextBox 1403">
                  <a:extLst>
                    <a:ext uri="{FF2B5EF4-FFF2-40B4-BE49-F238E27FC236}">
                      <a16:creationId xmlns:a16="http://schemas.microsoft.com/office/drawing/2014/main" id="{B0D4D5E7-FE43-12E7-912C-87681250CB64}"/>
                    </a:ext>
                  </a:extLst>
                </p:cNvPr>
                <p:cNvSpPr txBox="1"/>
                <p:nvPr/>
              </p:nvSpPr>
              <p:spPr>
                <a:xfrm>
                  <a:off x="11206772"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34</a:t>
                  </a:r>
                </a:p>
              </p:txBody>
            </p:sp>
            <p:sp>
              <p:nvSpPr>
                <p:cNvPr id="1405" name="Freeform: Shape 1404">
                  <a:extLst>
                    <a:ext uri="{FF2B5EF4-FFF2-40B4-BE49-F238E27FC236}">
                      <a16:creationId xmlns:a16="http://schemas.microsoft.com/office/drawing/2014/main" id="{5A878FCE-429F-4E7C-5682-6A8F46BE5C1A}"/>
                    </a:ext>
                  </a:extLst>
                </p:cNvPr>
                <p:cNvSpPr/>
                <p:nvPr/>
              </p:nvSpPr>
              <p:spPr>
                <a:xfrm>
                  <a:off x="9216211"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6" name="Freeform: Shape 1405">
                  <a:extLst>
                    <a:ext uri="{FF2B5EF4-FFF2-40B4-BE49-F238E27FC236}">
                      <a16:creationId xmlns:a16="http://schemas.microsoft.com/office/drawing/2014/main" id="{907F0E91-E17D-3BD0-0D08-6B0A808B7D90}"/>
                    </a:ext>
                  </a:extLst>
                </p:cNvPr>
                <p:cNvSpPr/>
                <p:nvPr/>
              </p:nvSpPr>
              <p:spPr>
                <a:xfrm>
                  <a:off x="8945003"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7" name="Freeform: Shape 1406">
                  <a:extLst>
                    <a:ext uri="{FF2B5EF4-FFF2-40B4-BE49-F238E27FC236}">
                      <a16:creationId xmlns:a16="http://schemas.microsoft.com/office/drawing/2014/main" id="{617CBD58-2B87-03EF-C66C-A895A08AC395}"/>
                    </a:ext>
                  </a:extLst>
                </p:cNvPr>
                <p:cNvSpPr/>
                <p:nvPr/>
              </p:nvSpPr>
              <p:spPr>
                <a:xfrm>
                  <a:off x="8673795"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8" name="Freeform: Shape 3397">
                  <a:extLst>
                    <a:ext uri="{FF2B5EF4-FFF2-40B4-BE49-F238E27FC236}">
                      <a16:creationId xmlns:a16="http://schemas.microsoft.com/office/drawing/2014/main" id="{BC127AE3-919C-00B8-2B2E-E98B34D7B198}"/>
                    </a:ext>
                  </a:extLst>
                </p:cNvPr>
                <p:cNvSpPr/>
                <p:nvPr/>
              </p:nvSpPr>
              <p:spPr>
                <a:xfrm>
                  <a:off x="840258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9" name="TextBox 3398">
                  <a:extLst>
                    <a:ext uri="{FF2B5EF4-FFF2-40B4-BE49-F238E27FC236}">
                      <a16:creationId xmlns:a16="http://schemas.microsoft.com/office/drawing/2014/main" id="{8AFB4223-2D40-9D06-D654-5E010BA5BABE}"/>
                    </a:ext>
                  </a:extLst>
                </p:cNvPr>
                <p:cNvSpPr txBox="1"/>
                <p:nvPr/>
              </p:nvSpPr>
              <p:spPr>
                <a:xfrm>
                  <a:off x="10935556" y="3378519"/>
                  <a:ext cx="3584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32</a:t>
                  </a:r>
                </a:p>
              </p:txBody>
            </p:sp>
            <p:sp>
              <p:nvSpPr>
                <p:cNvPr id="3400" name="Freeform: Shape 3399">
                  <a:extLst>
                    <a:ext uri="{FF2B5EF4-FFF2-40B4-BE49-F238E27FC236}">
                      <a16:creationId xmlns:a16="http://schemas.microsoft.com/office/drawing/2014/main" id="{FDBA01D0-99D5-370C-F4EB-372ED1EECD4E}"/>
                    </a:ext>
                  </a:extLst>
                </p:cNvPr>
                <p:cNvSpPr/>
                <p:nvPr/>
              </p:nvSpPr>
              <p:spPr>
                <a:xfrm>
                  <a:off x="11114667" y="3353992"/>
                  <a:ext cx="11958" cy="38714"/>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3436" name="Group 223">
              <a:extLst>
                <a:ext uri="{FF2B5EF4-FFF2-40B4-BE49-F238E27FC236}">
                  <a16:creationId xmlns:a16="http://schemas.microsoft.com/office/drawing/2014/main" id="{B4DEC499-0B60-5EA8-4412-852D542F3BF6}"/>
                </a:ext>
              </a:extLst>
            </p:cNvPr>
            <p:cNvGrpSpPr>
              <a:grpSpLocks noChangeAspect="1"/>
            </p:cNvGrpSpPr>
            <p:nvPr/>
          </p:nvGrpSpPr>
          <p:grpSpPr bwMode="auto">
            <a:xfrm>
              <a:off x="967974" y="2257367"/>
              <a:ext cx="4568825" cy="597471"/>
              <a:chOff x="4265" y="1045"/>
              <a:chExt cx="2878" cy="376"/>
            </a:xfrm>
          </p:grpSpPr>
          <p:grpSp>
            <p:nvGrpSpPr>
              <p:cNvPr id="3437" name="Group 424">
                <a:extLst>
                  <a:ext uri="{FF2B5EF4-FFF2-40B4-BE49-F238E27FC236}">
                    <a16:creationId xmlns:a16="http://schemas.microsoft.com/office/drawing/2014/main" id="{C638A4D0-7DF4-FB67-D2DA-96A1F2BE96D4}"/>
                  </a:ext>
                </a:extLst>
              </p:cNvPr>
              <p:cNvGrpSpPr>
                <a:grpSpLocks/>
              </p:cNvGrpSpPr>
              <p:nvPr/>
            </p:nvGrpSpPr>
            <p:grpSpPr bwMode="auto">
              <a:xfrm>
                <a:off x="4265" y="1045"/>
                <a:ext cx="2878" cy="376"/>
                <a:chOff x="4265" y="1045"/>
                <a:chExt cx="2878" cy="376"/>
              </a:xfrm>
            </p:grpSpPr>
            <p:sp>
              <p:nvSpPr>
                <p:cNvPr id="3482" name="Freeform 225">
                  <a:extLst>
                    <a:ext uri="{FF2B5EF4-FFF2-40B4-BE49-F238E27FC236}">
                      <a16:creationId xmlns:a16="http://schemas.microsoft.com/office/drawing/2014/main" id="{9EFAC69E-9DA8-7A11-73BE-C1DC87AA47CB}"/>
                    </a:ext>
                  </a:extLst>
                </p:cNvPr>
                <p:cNvSpPr>
                  <a:spLocks/>
                </p:cNvSpPr>
                <p:nvPr/>
              </p:nvSpPr>
              <p:spPr bwMode="auto">
                <a:xfrm>
                  <a:off x="4265" y="1045"/>
                  <a:ext cx="2863" cy="362"/>
                </a:xfrm>
                <a:custGeom>
                  <a:avLst/>
                  <a:gdLst>
                    <a:gd name="T0" fmla="*/ 2036 w 2863"/>
                    <a:gd name="T1" fmla="*/ 362 h 362"/>
                    <a:gd name="T2" fmla="*/ 2008 w 2863"/>
                    <a:gd name="T3" fmla="*/ 338 h 362"/>
                    <a:gd name="T4" fmla="*/ 2000 w 2863"/>
                    <a:gd name="T5" fmla="*/ 318 h 362"/>
                    <a:gd name="T6" fmla="*/ 1908 w 2863"/>
                    <a:gd name="T7" fmla="*/ 298 h 362"/>
                    <a:gd name="T8" fmla="*/ 1653 w 2863"/>
                    <a:gd name="T9" fmla="*/ 280 h 362"/>
                    <a:gd name="T10" fmla="*/ 1609 w 2863"/>
                    <a:gd name="T11" fmla="*/ 270 h 362"/>
                    <a:gd name="T12" fmla="*/ 1549 w 2863"/>
                    <a:gd name="T13" fmla="*/ 258 h 362"/>
                    <a:gd name="T14" fmla="*/ 1519 w 2863"/>
                    <a:gd name="T15" fmla="*/ 248 h 362"/>
                    <a:gd name="T16" fmla="*/ 1513 w 2863"/>
                    <a:gd name="T17" fmla="*/ 240 h 362"/>
                    <a:gd name="T18" fmla="*/ 1467 w 2863"/>
                    <a:gd name="T19" fmla="*/ 230 h 362"/>
                    <a:gd name="T20" fmla="*/ 1459 w 2863"/>
                    <a:gd name="T21" fmla="*/ 222 h 362"/>
                    <a:gd name="T22" fmla="*/ 1434 w 2863"/>
                    <a:gd name="T23" fmla="*/ 214 h 362"/>
                    <a:gd name="T24" fmla="*/ 1367 w 2863"/>
                    <a:gd name="T25" fmla="*/ 204 h 362"/>
                    <a:gd name="T26" fmla="*/ 1310 w 2863"/>
                    <a:gd name="T27" fmla="*/ 198 h 362"/>
                    <a:gd name="T28" fmla="*/ 1287 w 2863"/>
                    <a:gd name="T29" fmla="*/ 190 h 362"/>
                    <a:gd name="T30" fmla="*/ 1269 w 2863"/>
                    <a:gd name="T31" fmla="*/ 182 h 362"/>
                    <a:gd name="T32" fmla="*/ 1227 w 2863"/>
                    <a:gd name="T33" fmla="*/ 174 h 362"/>
                    <a:gd name="T34" fmla="*/ 1206 w 2863"/>
                    <a:gd name="T35" fmla="*/ 168 h 362"/>
                    <a:gd name="T36" fmla="*/ 1156 w 2863"/>
                    <a:gd name="T37" fmla="*/ 160 h 362"/>
                    <a:gd name="T38" fmla="*/ 1126 w 2863"/>
                    <a:gd name="T39" fmla="*/ 154 h 362"/>
                    <a:gd name="T40" fmla="*/ 1083 w 2863"/>
                    <a:gd name="T41" fmla="*/ 150 h 362"/>
                    <a:gd name="T42" fmla="*/ 1032 w 2863"/>
                    <a:gd name="T43" fmla="*/ 142 h 362"/>
                    <a:gd name="T44" fmla="*/ 1005 w 2863"/>
                    <a:gd name="T45" fmla="*/ 138 h 362"/>
                    <a:gd name="T46" fmla="*/ 913 w 2863"/>
                    <a:gd name="T47" fmla="*/ 130 h 362"/>
                    <a:gd name="T48" fmla="*/ 890 w 2863"/>
                    <a:gd name="T49" fmla="*/ 126 h 362"/>
                    <a:gd name="T50" fmla="*/ 874 w 2863"/>
                    <a:gd name="T51" fmla="*/ 120 h 362"/>
                    <a:gd name="T52" fmla="*/ 788 w 2863"/>
                    <a:gd name="T53" fmla="*/ 114 h 362"/>
                    <a:gd name="T54" fmla="*/ 767 w 2863"/>
                    <a:gd name="T55" fmla="*/ 108 h 362"/>
                    <a:gd name="T56" fmla="*/ 729 w 2863"/>
                    <a:gd name="T57" fmla="*/ 102 h 362"/>
                    <a:gd name="T58" fmla="*/ 690 w 2863"/>
                    <a:gd name="T59" fmla="*/ 96 h 362"/>
                    <a:gd name="T60" fmla="*/ 608 w 2863"/>
                    <a:gd name="T61" fmla="*/ 76 h 362"/>
                    <a:gd name="T62" fmla="*/ 539 w 2863"/>
                    <a:gd name="T63" fmla="*/ 68 h 362"/>
                    <a:gd name="T64" fmla="*/ 412 w 2863"/>
                    <a:gd name="T65" fmla="*/ 46 h 362"/>
                    <a:gd name="T66" fmla="*/ 353 w 2863"/>
                    <a:gd name="T67" fmla="*/ 34 h 362"/>
                    <a:gd name="T68" fmla="*/ 276 w 2863"/>
                    <a:gd name="T69" fmla="*/ 30 h 362"/>
                    <a:gd name="T70" fmla="*/ 161 w 2863"/>
                    <a:gd name="T71" fmla="*/ 24 h 362"/>
                    <a:gd name="T72" fmla="*/ 132 w 2863"/>
                    <a:gd name="T73" fmla="*/ 20 h 362"/>
                    <a:gd name="T74" fmla="*/ 71 w 2863"/>
                    <a:gd name="T75" fmla="*/ 12 h 362"/>
                    <a:gd name="T76" fmla="*/ 15 w 2863"/>
                    <a:gd name="T77" fmla="*/ 6 h 362"/>
                    <a:gd name="T78" fmla="*/ 0 w 2863"/>
                    <a:gd name="T7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63" h="362">
                      <a:moveTo>
                        <a:pt x="2863" y="362"/>
                      </a:moveTo>
                      <a:lnTo>
                        <a:pt x="2036" y="362"/>
                      </a:lnTo>
                      <a:lnTo>
                        <a:pt x="2036" y="338"/>
                      </a:lnTo>
                      <a:lnTo>
                        <a:pt x="2008" y="338"/>
                      </a:lnTo>
                      <a:lnTo>
                        <a:pt x="2008" y="318"/>
                      </a:lnTo>
                      <a:lnTo>
                        <a:pt x="2000" y="318"/>
                      </a:lnTo>
                      <a:lnTo>
                        <a:pt x="2000" y="298"/>
                      </a:lnTo>
                      <a:lnTo>
                        <a:pt x="1908" y="298"/>
                      </a:lnTo>
                      <a:lnTo>
                        <a:pt x="1908" y="280"/>
                      </a:lnTo>
                      <a:lnTo>
                        <a:pt x="1653" y="280"/>
                      </a:lnTo>
                      <a:lnTo>
                        <a:pt x="1653" y="270"/>
                      </a:lnTo>
                      <a:lnTo>
                        <a:pt x="1609" y="270"/>
                      </a:lnTo>
                      <a:lnTo>
                        <a:pt x="1609" y="258"/>
                      </a:lnTo>
                      <a:lnTo>
                        <a:pt x="1549" y="258"/>
                      </a:lnTo>
                      <a:lnTo>
                        <a:pt x="1549" y="248"/>
                      </a:lnTo>
                      <a:lnTo>
                        <a:pt x="1519" y="248"/>
                      </a:lnTo>
                      <a:lnTo>
                        <a:pt x="1519" y="240"/>
                      </a:lnTo>
                      <a:lnTo>
                        <a:pt x="1513" y="240"/>
                      </a:lnTo>
                      <a:lnTo>
                        <a:pt x="1513" y="230"/>
                      </a:lnTo>
                      <a:lnTo>
                        <a:pt x="1467" y="230"/>
                      </a:lnTo>
                      <a:lnTo>
                        <a:pt x="1467" y="222"/>
                      </a:lnTo>
                      <a:lnTo>
                        <a:pt x="1459" y="222"/>
                      </a:lnTo>
                      <a:lnTo>
                        <a:pt x="1459" y="214"/>
                      </a:lnTo>
                      <a:lnTo>
                        <a:pt x="1434" y="214"/>
                      </a:lnTo>
                      <a:lnTo>
                        <a:pt x="1434" y="204"/>
                      </a:lnTo>
                      <a:lnTo>
                        <a:pt x="1367" y="204"/>
                      </a:lnTo>
                      <a:lnTo>
                        <a:pt x="1367" y="198"/>
                      </a:lnTo>
                      <a:lnTo>
                        <a:pt x="1310" y="198"/>
                      </a:lnTo>
                      <a:lnTo>
                        <a:pt x="1310" y="190"/>
                      </a:lnTo>
                      <a:lnTo>
                        <a:pt x="1287" y="190"/>
                      </a:lnTo>
                      <a:lnTo>
                        <a:pt x="1287" y="182"/>
                      </a:lnTo>
                      <a:lnTo>
                        <a:pt x="1269" y="182"/>
                      </a:lnTo>
                      <a:lnTo>
                        <a:pt x="1269" y="174"/>
                      </a:lnTo>
                      <a:lnTo>
                        <a:pt x="1227" y="174"/>
                      </a:lnTo>
                      <a:lnTo>
                        <a:pt x="1227" y="168"/>
                      </a:lnTo>
                      <a:lnTo>
                        <a:pt x="1206" y="168"/>
                      </a:lnTo>
                      <a:lnTo>
                        <a:pt x="1206" y="160"/>
                      </a:lnTo>
                      <a:lnTo>
                        <a:pt x="1156" y="160"/>
                      </a:lnTo>
                      <a:lnTo>
                        <a:pt x="1156" y="154"/>
                      </a:lnTo>
                      <a:lnTo>
                        <a:pt x="1126" y="154"/>
                      </a:lnTo>
                      <a:lnTo>
                        <a:pt x="1126" y="150"/>
                      </a:lnTo>
                      <a:lnTo>
                        <a:pt x="1083" y="150"/>
                      </a:lnTo>
                      <a:lnTo>
                        <a:pt x="1083" y="142"/>
                      </a:lnTo>
                      <a:lnTo>
                        <a:pt x="1032" y="142"/>
                      </a:lnTo>
                      <a:lnTo>
                        <a:pt x="1032" y="138"/>
                      </a:lnTo>
                      <a:lnTo>
                        <a:pt x="1005" y="138"/>
                      </a:lnTo>
                      <a:lnTo>
                        <a:pt x="1005" y="130"/>
                      </a:lnTo>
                      <a:lnTo>
                        <a:pt x="913" y="130"/>
                      </a:lnTo>
                      <a:lnTo>
                        <a:pt x="913" y="126"/>
                      </a:lnTo>
                      <a:lnTo>
                        <a:pt x="890" y="126"/>
                      </a:lnTo>
                      <a:lnTo>
                        <a:pt x="890" y="120"/>
                      </a:lnTo>
                      <a:lnTo>
                        <a:pt x="874" y="120"/>
                      </a:lnTo>
                      <a:lnTo>
                        <a:pt x="874" y="114"/>
                      </a:lnTo>
                      <a:lnTo>
                        <a:pt x="788" y="114"/>
                      </a:lnTo>
                      <a:lnTo>
                        <a:pt x="788" y="108"/>
                      </a:lnTo>
                      <a:lnTo>
                        <a:pt x="767" y="108"/>
                      </a:lnTo>
                      <a:lnTo>
                        <a:pt x="767" y="102"/>
                      </a:lnTo>
                      <a:lnTo>
                        <a:pt x="729" y="102"/>
                      </a:lnTo>
                      <a:lnTo>
                        <a:pt x="729" y="96"/>
                      </a:lnTo>
                      <a:lnTo>
                        <a:pt x="690" y="96"/>
                      </a:lnTo>
                      <a:lnTo>
                        <a:pt x="690" y="76"/>
                      </a:lnTo>
                      <a:lnTo>
                        <a:pt x="608" y="76"/>
                      </a:lnTo>
                      <a:lnTo>
                        <a:pt x="608" y="68"/>
                      </a:lnTo>
                      <a:lnTo>
                        <a:pt x="539" y="68"/>
                      </a:lnTo>
                      <a:lnTo>
                        <a:pt x="539" y="46"/>
                      </a:lnTo>
                      <a:lnTo>
                        <a:pt x="412" y="46"/>
                      </a:lnTo>
                      <a:lnTo>
                        <a:pt x="412" y="34"/>
                      </a:lnTo>
                      <a:lnTo>
                        <a:pt x="353" y="34"/>
                      </a:lnTo>
                      <a:lnTo>
                        <a:pt x="353" y="30"/>
                      </a:lnTo>
                      <a:lnTo>
                        <a:pt x="276" y="30"/>
                      </a:lnTo>
                      <a:lnTo>
                        <a:pt x="276" y="24"/>
                      </a:lnTo>
                      <a:lnTo>
                        <a:pt x="161" y="24"/>
                      </a:lnTo>
                      <a:lnTo>
                        <a:pt x="161" y="20"/>
                      </a:lnTo>
                      <a:lnTo>
                        <a:pt x="132" y="20"/>
                      </a:lnTo>
                      <a:lnTo>
                        <a:pt x="132" y="12"/>
                      </a:lnTo>
                      <a:lnTo>
                        <a:pt x="71" y="12"/>
                      </a:lnTo>
                      <a:lnTo>
                        <a:pt x="71" y="6"/>
                      </a:lnTo>
                      <a:lnTo>
                        <a:pt x="15" y="6"/>
                      </a:lnTo>
                      <a:lnTo>
                        <a:pt x="15" y="0"/>
                      </a:lnTo>
                      <a:lnTo>
                        <a:pt x="0" y="0"/>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83" name="Line 226">
                  <a:extLst>
                    <a:ext uri="{FF2B5EF4-FFF2-40B4-BE49-F238E27FC236}">
                      <a16:creationId xmlns:a16="http://schemas.microsoft.com/office/drawing/2014/main" id="{C9CE90F1-36FB-0B35-A253-C943899C73C6}"/>
                    </a:ext>
                  </a:extLst>
                </p:cNvPr>
                <p:cNvSpPr>
                  <a:spLocks noChangeShapeType="1"/>
                </p:cNvSpPr>
                <p:nvPr/>
              </p:nvSpPr>
              <p:spPr bwMode="auto">
                <a:xfrm>
                  <a:off x="7128"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84" name="Line 227">
                  <a:extLst>
                    <a:ext uri="{FF2B5EF4-FFF2-40B4-BE49-F238E27FC236}">
                      <a16:creationId xmlns:a16="http://schemas.microsoft.com/office/drawing/2014/main" id="{E6E05F49-469A-5CE6-F985-02B7802C6AD1}"/>
                    </a:ext>
                  </a:extLst>
                </p:cNvPr>
                <p:cNvSpPr>
                  <a:spLocks noChangeShapeType="1"/>
                </p:cNvSpPr>
                <p:nvPr/>
              </p:nvSpPr>
              <p:spPr bwMode="auto">
                <a:xfrm flipH="1">
                  <a:off x="7113" y="140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85" name="Line 228">
                  <a:extLst>
                    <a:ext uri="{FF2B5EF4-FFF2-40B4-BE49-F238E27FC236}">
                      <a16:creationId xmlns:a16="http://schemas.microsoft.com/office/drawing/2014/main" id="{B0709BA9-4CEC-924A-E706-AD282D9C6EB4}"/>
                    </a:ext>
                  </a:extLst>
                </p:cNvPr>
                <p:cNvSpPr>
                  <a:spLocks noChangeShapeType="1"/>
                </p:cNvSpPr>
                <p:nvPr/>
              </p:nvSpPr>
              <p:spPr bwMode="auto">
                <a:xfrm>
                  <a:off x="7109"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86" name="Line 229">
                  <a:extLst>
                    <a:ext uri="{FF2B5EF4-FFF2-40B4-BE49-F238E27FC236}">
                      <a16:creationId xmlns:a16="http://schemas.microsoft.com/office/drawing/2014/main" id="{DD36258B-B20A-49FF-5A21-DEB5354D798C}"/>
                    </a:ext>
                  </a:extLst>
                </p:cNvPr>
                <p:cNvSpPr>
                  <a:spLocks noChangeShapeType="1"/>
                </p:cNvSpPr>
                <p:nvPr/>
              </p:nvSpPr>
              <p:spPr bwMode="auto">
                <a:xfrm flipH="1">
                  <a:off x="7095"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87" name="Line 230">
                  <a:extLst>
                    <a:ext uri="{FF2B5EF4-FFF2-40B4-BE49-F238E27FC236}">
                      <a16:creationId xmlns:a16="http://schemas.microsoft.com/office/drawing/2014/main" id="{5545675B-5937-DA65-1321-AA12BA419970}"/>
                    </a:ext>
                  </a:extLst>
                </p:cNvPr>
                <p:cNvSpPr>
                  <a:spLocks noChangeShapeType="1"/>
                </p:cNvSpPr>
                <p:nvPr/>
              </p:nvSpPr>
              <p:spPr bwMode="auto">
                <a:xfrm>
                  <a:off x="6980"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88" name="Line 231">
                  <a:extLst>
                    <a:ext uri="{FF2B5EF4-FFF2-40B4-BE49-F238E27FC236}">
                      <a16:creationId xmlns:a16="http://schemas.microsoft.com/office/drawing/2014/main" id="{D4F8FAA8-C836-CF1C-8DFD-09B2A557F6A0}"/>
                    </a:ext>
                  </a:extLst>
                </p:cNvPr>
                <p:cNvSpPr>
                  <a:spLocks noChangeShapeType="1"/>
                </p:cNvSpPr>
                <p:nvPr/>
              </p:nvSpPr>
              <p:spPr bwMode="auto">
                <a:xfrm flipH="1">
                  <a:off x="6967" y="1407"/>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89" name="Line 232">
                  <a:extLst>
                    <a:ext uri="{FF2B5EF4-FFF2-40B4-BE49-F238E27FC236}">
                      <a16:creationId xmlns:a16="http://schemas.microsoft.com/office/drawing/2014/main" id="{35BDFBF4-5008-7990-A12D-38313D067566}"/>
                    </a:ext>
                  </a:extLst>
                </p:cNvPr>
                <p:cNvSpPr>
                  <a:spLocks noChangeShapeType="1"/>
                </p:cNvSpPr>
                <p:nvPr/>
              </p:nvSpPr>
              <p:spPr bwMode="auto">
                <a:xfrm>
                  <a:off x="6909"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0" name="Line 233">
                  <a:extLst>
                    <a:ext uri="{FF2B5EF4-FFF2-40B4-BE49-F238E27FC236}">
                      <a16:creationId xmlns:a16="http://schemas.microsoft.com/office/drawing/2014/main" id="{3F95BB6C-112E-F765-2462-41D78C65C66D}"/>
                    </a:ext>
                  </a:extLst>
                </p:cNvPr>
                <p:cNvSpPr>
                  <a:spLocks noChangeShapeType="1"/>
                </p:cNvSpPr>
                <p:nvPr/>
              </p:nvSpPr>
              <p:spPr bwMode="auto">
                <a:xfrm flipH="1">
                  <a:off x="6894"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1" name="Line 234">
                  <a:extLst>
                    <a:ext uri="{FF2B5EF4-FFF2-40B4-BE49-F238E27FC236}">
                      <a16:creationId xmlns:a16="http://schemas.microsoft.com/office/drawing/2014/main" id="{510710A4-BB7A-1426-F896-06B7157013EA}"/>
                    </a:ext>
                  </a:extLst>
                </p:cNvPr>
                <p:cNvSpPr>
                  <a:spLocks noChangeShapeType="1"/>
                </p:cNvSpPr>
                <p:nvPr/>
              </p:nvSpPr>
              <p:spPr bwMode="auto">
                <a:xfrm>
                  <a:off x="6871"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2" name="Line 235">
                  <a:extLst>
                    <a:ext uri="{FF2B5EF4-FFF2-40B4-BE49-F238E27FC236}">
                      <a16:creationId xmlns:a16="http://schemas.microsoft.com/office/drawing/2014/main" id="{F7744B03-9651-FD88-5D74-FB1650CDAF91}"/>
                    </a:ext>
                  </a:extLst>
                </p:cNvPr>
                <p:cNvSpPr>
                  <a:spLocks noChangeShapeType="1"/>
                </p:cNvSpPr>
                <p:nvPr/>
              </p:nvSpPr>
              <p:spPr bwMode="auto">
                <a:xfrm flipH="1">
                  <a:off x="6856" y="140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3" name="Line 236">
                  <a:extLst>
                    <a:ext uri="{FF2B5EF4-FFF2-40B4-BE49-F238E27FC236}">
                      <a16:creationId xmlns:a16="http://schemas.microsoft.com/office/drawing/2014/main" id="{1905B6F7-10E3-2F8F-729D-151D809FAE31}"/>
                    </a:ext>
                  </a:extLst>
                </p:cNvPr>
                <p:cNvSpPr>
                  <a:spLocks noChangeShapeType="1"/>
                </p:cNvSpPr>
                <p:nvPr/>
              </p:nvSpPr>
              <p:spPr bwMode="auto">
                <a:xfrm>
                  <a:off x="6744"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4" name="Line 237">
                  <a:extLst>
                    <a:ext uri="{FF2B5EF4-FFF2-40B4-BE49-F238E27FC236}">
                      <a16:creationId xmlns:a16="http://schemas.microsoft.com/office/drawing/2014/main" id="{2D93F80E-ACCB-57B0-BA45-5FFF18DBD99F}"/>
                    </a:ext>
                  </a:extLst>
                </p:cNvPr>
                <p:cNvSpPr>
                  <a:spLocks noChangeShapeType="1"/>
                </p:cNvSpPr>
                <p:nvPr/>
              </p:nvSpPr>
              <p:spPr bwMode="auto">
                <a:xfrm flipH="1">
                  <a:off x="6729"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5" name="Line 238">
                  <a:extLst>
                    <a:ext uri="{FF2B5EF4-FFF2-40B4-BE49-F238E27FC236}">
                      <a16:creationId xmlns:a16="http://schemas.microsoft.com/office/drawing/2014/main" id="{6B8636F7-31A0-7360-4CE1-D4A988756520}"/>
                    </a:ext>
                  </a:extLst>
                </p:cNvPr>
                <p:cNvSpPr>
                  <a:spLocks noChangeShapeType="1"/>
                </p:cNvSpPr>
                <p:nvPr/>
              </p:nvSpPr>
              <p:spPr bwMode="auto">
                <a:xfrm>
                  <a:off x="6735"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6" name="Line 239">
                  <a:extLst>
                    <a:ext uri="{FF2B5EF4-FFF2-40B4-BE49-F238E27FC236}">
                      <a16:creationId xmlns:a16="http://schemas.microsoft.com/office/drawing/2014/main" id="{3EA23CE3-CE21-3F10-1480-30E33C38D060}"/>
                    </a:ext>
                  </a:extLst>
                </p:cNvPr>
                <p:cNvSpPr>
                  <a:spLocks noChangeShapeType="1"/>
                </p:cNvSpPr>
                <p:nvPr/>
              </p:nvSpPr>
              <p:spPr bwMode="auto">
                <a:xfrm flipH="1">
                  <a:off x="6721"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7" name="Line 240">
                  <a:extLst>
                    <a:ext uri="{FF2B5EF4-FFF2-40B4-BE49-F238E27FC236}">
                      <a16:creationId xmlns:a16="http://schemas.microsoft.com/office/drawing/2014/main" id="{7B3A210A-4BDB-44FC-06E4-34D8EF4AA9B5}"/>
                    </a:ext>
                  </a:extLst>
                </p:cNvPr>
                <p:cNvSpPr>
                  <a:spLocks noChangeShapeType="1"/>
                </p:cNvSpPr>
                <p:nvPr/>
              </p:nvSpPr>
              <p:spPr bwMode="auto">
                <a:xfrm>
                  <a:off x="6696"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8" name="Line 241">
                  <a:extLst>
                    <a:ext uri="{FF2B5EF4-FFF2-40B4-BE49-F238E27FC236}">
                      <a16:creationId xmlns:a16="http://schemas.microsoft.com/office/drawing/2014/main" id="{2C942167-EA96-B9E7-93F9-FA5B5A50BBD8}"/>
                    </a:ext>
                  </a:extLst>
                </p:cNvPr>
                <p:cNvSpPr>
                  <a:spLocks noChangeShapeType="1"/>
                </p:cNvSpPr>
                <p:nvPr/>
              </p:nvSpPr>
              <p:spPr bwMode="auto">
                <a:xfrm flipH="1">
                  <a:off x="6681"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99" name="Line 242">
                  <a:extLst>
                    <a:ext uri="{FF2B5EF4-FFF2-40B4-BE49-F238E27FC236}">
                      <a16:creationId xmlns:a16="http://schemas.microsoft.com/office/drawing/2014/main" id="{DA4EC5C0-80FF-27DC-E02E-26ACC4754D39}"/>
                    </a:ext>
                  </a:extLst>
                </p:cNvPr>
                <p:cNvSpPr>
                  <a:spLocks noChangeShapeType="1"/>
                </p:cNvSpPr>
                <p:nvPr/>
              </p:nvSpPr>
              <p:spPr bwMode="auto">
                <a:xfrm>
                  <a:off x="6656"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0" name="Line 243">
                  <a:extLst>
                    <a:ext uri="{FF2B5EF4-FFF2-40B4-BE49-F238E27FC236}">
                      <a16:creationId xmlns:a16="http://schemas.microsoft.com/office/drawing/2014/main" id="{135D8DC3-2EFE-B9B5-2B4B-F333C3C77E69}"/>
                    </a:ext>
                  </a:extLst>
                </p:cNvPr>
                <p:cNvSpPr>
                  <a:spLocks noChangeShapeType="1"/>
                </p:cNvSpPr>
                <p:nvPr/>
              </p:nvSpPr>
              <p:spPr bwMode="auto">
                <a:xfrm flipH="1">
                  <a:off x="6641"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1" name="Line 244">
                  <a:extLst>
                    <a:ext uri="{FF2B5EF4-FFF2-40B4-BE49-F238E27FC236}">
                      <a16:creationId xmlns:a16="http://schemas.microsoft.com/office/drawing/2014/main" id="{7AD31928-7235-FBBC-C887-EF3A46762A8E}"/>
                    </a:ext>
                  </a:extLst>
                </p:cNvPr>
                <p:cNvSpPr>
                  <a:spLocks noChangeShapeType="1"/>
                </p:cNvSpPr>
                <p:nvPr/>
              </p:nvSpPr>
              <p:spPr bwMode="auto">
                <a:xfrm>
                  <a:off x="6647"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2" name="Line 245">
                  <a:extLst>
                    <a:ext uri="{FF2B5EF4-FFF2-40B4-BE49-F238E27FC236}">
                      <a16:creationId xmlns:a16="http://schemas.microsoft.com/office/drawing/2014/main" id="{FCE2C21E-A569-B545-3B82-52CA898BE294}"/>
                    </a:ext>
                  </a:extLst>
                </p:cNvPr>
                <p:cNvSpPr>
                  <a:spLocks noChangeShapeType="1"/>
                </p:cNvSpPr>
                <p:nvPr/>
              </p:nvSpPr>
              <p:spPr bwMode="auto">
                <a:xfrm flipH="1">
                  <a:off x="6633"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3" name="Line 246">
                  <a:extLst>
                    <a:ext uri="{FF2B5EF4-FFF2-40B4-BE49-F238E27FC236}">
                      <a16:creationId xmlns:a16="http://schemas.microsoft.com/office/drawing/2014/main" id="{39CC2464-113E-3258-7239-9DFC22499B63}"/>
                    </a:ext>
                  </a:extLst>
                </p:cNvPr>
                <p:cNvSpPr>
                  <a:spLocks noChangeShapeType="1"/>
                </p:cNvSpPr>
                <p:nvPr/>
              </p:nvSpPr>
              <p:spPr bwMode="auto">
                <a:xfrm>
                  <a:off x="6631"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4" name="Line 247">
                  <a:extLst>
                    <a:ext uri="{FF2B5EF4-FFF2-40B4-BE49-F238E27FC236}">
                      <a16:creationId xmlns:a16="http://schemas.microsoft.com/office/drawing/2014/main" id="{0E7E2506-73B1-F0D7-C400-9F4F52250BBD}"/>
                    </a:ext>
                  </a:extLst>
                </p:cNvPr>
                <p:cNvSpPr>
                  <a:spLocks noChangeShapeType="1"/>
                </p:cNvSpPr>
                <p:nvPr/>
              </p:nvSpPr>
              <p:spPr bwMode="auto">
                <a:xfrm flipH="1">
                  <a:off x="6616"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5" name="Line 248">
                  <a:extLst>
                    <a:ext uri="{FF2B5EF4-FFF2-40B4-BE49-F238E27FC236}">
                      <a16:creationId xmlns:a16="http://schemas.microsoft.com/office/drawing/2014/main" id="{D3EAC9AE-DFE7-D9D7-626B-34DD9F090736}"/>
                    </a:ext>
                  </a:extLst>
                </p:cNvPr>
                <p:cNvSpPr>
                  <a:spLocks noChangeShapeType="1"/>
                </p:cNvSpPr>
                <p:nvPr/>
              </p:nvSpPr>
              <p:spPr bwMode="auto">
                <a:xfrm>
                  <a:off x="6618"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6" name="Line 249">
                  <a:extLst>
                    <a:ext uri="{FF2B5EF4-FFF2-40B4-BE49-F238E27FC236}">
                      <a16:creationId xmlns:a16="http://schemas.microsoft.com/office/drawing/2014/main" id="{FFB5327A-705A-A0D6-51F3-CA764F476F22}"/>
                    </a:ext>
                  </a:extLst>
                </p:cNvPr>
                <p:cNvSpPr>
                  <a:spLocks noChangeShapeType="1"/>
                </p:cNvSpPr>
                <p:nvPr/>
              </p:nvSpPr>
              <p:spPr bwMode="auto">
                <a:xfrm flipH="1">
                  <a:off x="6604"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7" name="Line 250">
                  <a:extLst>
                    <a:ext uri="{FF2B5EF4-FFF2-40B4-BE49-F238E27FC236}">
                      <a16:creationId xmlns:a16="http://schemas.microsoft.com/office/drawing/2014/main" id="{D5D05BE2-A230-E795-D24C-D9D329167929}"/>
                    </a:ext>
                  </a:extLst>
                </p:cNvPr>
                <p:cNvSpPr>
                  <a:spLocks noChangeShapeType="1"/>
                </p:cNvSpPr>
                <p:nvPr/>
              </p:nvSpPr>
              <p:spPr bwMode="auto">
                <a:xfrm>
                  <a:off x="6616"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8" name="Line 251">
                  <a:extLst>
                    <a:ext uri="{FF2B5EF4-FFF2-40B4-BE49-F238E27FC236}">
                      <a16:creationId xmlns:a16="http://schemas.microsoft.com/office/drawing/2014/main" id="{2F937787-19DF-264C-D267-7D0CA4744867}"/>
                    </a:ext>
                  </a:extLst>
                </p:cNvPr>
                <p:cNvSpPr>
                  <a:spLocks noChangeShapeType="1"/>
                </p:cNvSpPr>
                <p:nvPr/>
              </p:nvSpPr>
              <p:spPr bwMode="auto">
                <a:xfrm flipH="1">
                  <a:off x="6601" y="140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09" name="Line 252">
                  <a:extLst>
                    <a:ext uri="{FF2B5EF4-FFF2-40B4-BE49-F238E27FC236}">
                      <a16:creationId xmlns:a16="http://schemas.microsoft.com/office/drawing/2014/main" id="{DD8FE609-C21B-6CD8-EE74-BF8D26EA865D}"/>
                    </a:ext>
                  </a:extLst>
                </p:cNvPr>
                <p:cNvSpPr>
                  <a:spLocks noChangeShapeType="1"/>
                </p:cNvSpPr>
                <p:nvPr/>
              </p:nvSpPr>
              <p:spPr bwMode="auto">
                <a:xfrm>
                  <a:off x="6587"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0" name="Line 253">
                  <a:extLst>
                    <a:ext uri="{FF2B5EF4-FFF2-40B4-BE49-F238E27FC236}">
                      <a16:creationId xmlns:a16="http://schemas.microsoft.com/office/drawing/2014/main" id="{5574C1CB-EB63-E1F5-ECB9-479FEFC6B1A6}"/>
                    </a:ext>
                  </a:extLst>
                </p:cNvPr>
                <p:cNvSpPr>
                  <a:spLocks noChangeShapeType="1"/>
                </p:cNvSpPr>
                <p:nvPr/>
              </p:nvSpPr>
              <p:spPr bwMode="auto">
                <a:xfrm flipH="1">
                  <a:off x="6572"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1" name="Line 254">
                  <a:extLst>
                    <a:ext uri="{FF2B5EF4-FFF2-40B4-BE49-F238E27FC236}">
                      <a16:creationId xmlns:a16="http://schemas.microsoft.com/office/drawing/2014/main" id="{000BC789-66EA-7310-2E78-AD537EAE2387}"/>
                    </a:ext>
                  </a:extLst>
                </p:cNvPr>
                <p:cNvSpPr>
                  <a:spLocks noChangeShapeType="1"/>
                </p:cNvSpPr>
                <p:nvPr/>
              </p:nvSpPr>
              <p:spPr bwMode="auto">
                <a:xfrm>
                  <a:off x="6572"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2" name="Line 255">
                  <a:extLst>
                    <a:ext uri="{FF2B5EF4-FFF2-40B4-BE49-F238E27FC236}">
                      <a16:creationId xmlns:a16="http://schemas.microsoft.com/office/drawing/2014/main" id="{ED18379B-F5C4-A08E-89C3-6A9F11B5DFA4}"/>
                    </a:ext>
                  </a:extLst>
                </p:cNvPr>
                <p:cNvSpPr>
                  <a:spLocks noChangeShapeType="1"/>
                </p:cNvSpPr>
                <p:nvPr/>
              </p:nvSpPr>
              <p:spPr bwMode="auto">
                <a:xfrm flipH="1">
                  <a:off x="6558"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3" name="Line 256">
                  <a:extLst>
                    <a:ext uri="{FF2B5EF4-FFF2-40B4-BE49-F238E27FC236}">
                      <a16:creationId xmlns:a16="http://schemas.microsoft.com/office/drawing/2014/main" id="{B40C429B-B0AC-22B4-A3D9-B08ED25A1E1A}"/>
                    </a:ext>
                  </a:extLst>
                </p:cNvPr>
                <p:cNvSpPr>
                  <a:spLocks noChangeShapeType="1"/>
                </p:cNvSpPr>
                <p:nvPr/>
              </p:nvSpPr>
              <p:spPr bwMode="auto">
                <a:xfrm>
                  <a:off x="6570"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4" name="Line 257">
                  <a:extLst>
                    <a:ext uri="{FF2B5EF4-FFF2-40B4-BE49-F238E27FC236}">
                      <a16:creationId xmlns:a16="http://schemas.microsoft.com/office/drawing/2014/main" id="{AAF1A9EF-E4F8-CF3D-7017-A003B41F3AB8}"/>
                    </a:ext>
                  </a:extLst>
                </p:cNvPr>
                <p:cNvSpPr>
                  <a:spLocks noChangeShapeType="1"/>
                </p:cNvSpPr>
                <p:nvPr/>
              </p:nvSpPr>
              <p:spPr bwMode="auto">
                <a:xfrm flipH="1">
                  <a:off x="6555" y="140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5" name="Line 258">
                  <a:extLst>
                    <a:ext uri="{FF2B5EF4-FFF2-40B4-BE49-F238E27FC236}">
                      <a16:creationId xmlns:a16="http://schemas.microsoft.com/office/drawing/2014/main" id="{FF824676-579B-3541-CB74-6B24C6C8497D}"/>
                    </a:ext>
                  </a:extLst>
                </p:cNvPr>
                <p:cNvSpPr>
                  <a:spLocks noChangeShapeType="1"/>
                </p:cNvSpPr>
                <p:nvPr/>
              </p:nvSpPr>
              <p:spPr bwMode="auto">
                <a:xfrm>
                  <a:off x="6526"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6" name="Line 259">
                  <a:extLst>
                    <a:ext uri="{FF2B5EF4-FFF2-40B4-BE49-F238E27FC236}">
                      <a16:creationId xmlns:a16="http://schemas.microsoft.com/office/drawing/2014/main" id="{19ACC163-AF05-5E28-DEF9-C43EA404CA8E}"/>
                    </a:ext>
                  </a:extLst>
                </p:cNvPr>
                <p:cNvSpPr>
                  <a:spLocks noChangeShapeType="1"/>
                </p:cNvSpPr>
                <p:nvPr/>
              </p:nvSpPr>
              <p:spPr bwMode="auto">
                <a:xfrm flipH="1">
                  <a:off x="6512"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7" name="Line 260">
                  <a:extLst>
                    <a:ext uri="{FF2B5EF4-FFF2-40B4-BE49-F238E27FC236}">
                      <a16:creationId xmlns:a16="http://schemas.microsoft.com/office/drawing/2014/main" id="{41B3710E-874E-C929-DABA-E1B7E04EB786}"/>
                    </a:ext>
                  </a:extLst>
                </p:cNvPr>
                <p:cNvSpPr>
                  <a:spLocks noChangeShapeType="1"/>
                </p:cNvSpPr>
                <p:nvPr/>
              </p:nvSpPr>
              <p:spPr bwMode="auto">
                <a:xfrm>
                  <a:off x="6499"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8" name="Line 261">
                  <a:extLst>
                    <a:ext uri="{FF2B5EF4-FFF2-40B4-BE49-F238E27FC236}">
                      <a16:creationId xmlns:a16="http://schemas.microsoft.com/office/drawing/2014/main" id="{FB36E4DD-83F7-F510-E501-56EB85935040}"/>
                    </a:ext>
                  </a:extLst>
                </p:cNvPr>
                <p:cNvSpPr>
                  <a:spLocks noChangeShapeType="1"/>
                </p:cNvSpPr>
                <p:nvPr/>
              </p:nvSpPr>
              <p:spPr bwMode="auto">
                <a:xfrm flipH="1">
                  <a:off x="6484" y="140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19" name="Line 262">
                  <a:extLst>
                    <a:ext uri="{FF2B5EF4-FFF2-40B4-BE49-F238E27FC236}">
                      <a16:creationId xmlns:a16="http://schemas.microsoft.com/office/drawing/2014/main" id="{9D7BB099-244B-6F95-1544-2708F574B3D0}"/>
                    </a:ext>
                  </a:extLst>
                </p:cNvPr>
                <p:cNvSpPr>
                  <a:spLocks noChangeShapeType="1"/>
                </p:cNvSpPr>
                <p:nvPr/>
              </p:nvSpPr>
              <p:spPr bwMode="auto">
                <a:xfrm>
                  <a:off x="6495"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0" name="Line 263">
                  <a:extLst>
                    <a:ext uri="{FF2B5EF4-FFF2-40B4-BE49-F238E27FC236}">
                      <a16:creationId xmlns:a16="http://schemas.microsoft.com/office/drawing/2014/main" id="{AD0DD88E-4CDD-F0BC-6D19-9B3F078C0442}"/>
                    </a:ext>
                  </a:extLst>
                </p:cNvPr>
                <p:cNvSpPr>
                  <a:spLocks noChangeShapeType="1"/>
                </p:cNvSpPr>
                <p:nvPr/>
              </p:nvSpPr>
              <p:spPr bwMode="auto">
                <a:xfrm flipH="1">
                  <a:off x="6480" y="140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1" name="Line 264">
                  <a:extLst>
                    <a:ext uri="{FF2B5EF4-FFF2-40B4-BE49-F238E27FC236}">
                      <a16:creationId xmlns:a16="http://schemas.microsoft.com/office/drawing/2014/main" id="{7473DDC2-A3C4-7245-298B-CF87C04637EB}"/>
                    </a:ext>
                  </a:extLst>
                </p:cNvPr>
                <p:cNvSpPr>
                  <a:spLocks noChangeShapeType="1"/>
                </p:cNvSpPr>
                <p:nvPr/>
              </p:nvSpPr>
              <p:spPr bwMode="auto">
                <a:xfrm>
                  <a:off x="6487"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2" name="Line 265">
                  <a:extLst>
                    <a:ext uri="{FF2B5EF4-FFF2-40B4-BE49-F238E27FC236}">
                      <a16:creationId xmlns:a16="http://schemas.microsoft.com/office/drawing/2014/main" id="{722EB6C8-E964-750E-D131-7426FCAC0A56}"/>
                    </a:ext>
                  </a:extLst>
                </p:cNvPr>
                <p:cNvSpPr>
                  <a:spLocks noChangeShapeType="1"/>
                </p:cNvSpPr>
                <p:nvPr/>
              </p:nvSpPr>
              <p:spPr bwMode="auto">
                <a:xfrm flipH="1">
                  <a:off x="6472"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3" name="Line 266">
                  <a:extLst>
                    <a:ext uri="{FF2B5EF4-FFF2-40B4-BE49-F238E27FC236}">
                      <a16:creationId xmlns:a16="http://schemas.microsoft.com/office/drawing/2014/main" id="{255407E0-5731-73B1-6680-6D0D26FC25C4}"/>
                    </a:ext>
                  </a:extLst>
                </p:cNvPr>
                <p:cNvSpPr>
                  <a:spLocks noChangeShapeType="1"/>
                </p:cNvSpPr>
                <p:nvPr/>
              </p:nvSpPr>
              <p:spPr bwMode="auto">
                <a:xfrm>
                  <a:off x="6459"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4" name="Line 267">
                  <a:extLst>
                    <a:ext uri="{FF2B5EF4-FFF2-40B4-BE49-F238E27FC236}">
                      <a16:creationId xmlns:a16="http://schemas.microsoft.com/office/drawing/2014/main" id="{F5AD971D-96FE-E7F6-D885-9D31FB1A4DB5}"/>
                    </a:ext>
                  </a:extLst>
                </p:cNvPr>
                <p:cNvSpPr>
                  <a:spLocks noChangeShapeType="1"/>
                </p:cNvSpPr>
                <p:nvPr/>
              </p:nvSpPr>
              <p:spPr bwMode="auto">
                <a:xfrm flipH="1">
                  <a:off x="6445"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5" name="Line 268">
                  <a:extLst>
                    <a:ext uri="{FF2B5EF4-FFF2-40B4-BE49-F238E27FC236}">
                      <a16:creationId xmlns:a16="http://schemas.microsoft.com/office/drawing/2014/main" id="{EEDF2EE9-63F7-7E28-D513-99D5F17CD67A}"/>
                    </a:ext>
                  </a:extLst>
                </p:cNvPr>
                <p:cNvSpPr>
                  <a:spLocks noChangeShapeType="1"/>
                </p:cNvSpPr>
                <p:nvPr/>
              </p:nvSpPr>
              <p:spPr bwMode="auto">
                <a:xfrm>
                  <a:off x="6453"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6" name="Line 269">
                  <a:extLst>
                    <a:ext uri="{FF2B5EF4-FFF2-40B4-BE49-F238E27FC236}">
                      <a16:creationId xmlns:a16="http://schemas.microsoft.com/office/drawing/2014/main" id="{5EAE460F-A46D-9B26-3675-4BE32B6038C9}"/>
                    </a:ext>
                  </a:extLst>
                </p:cNvPr>
                <p:cNvSpPr>
                  <a:spLocks noChangeShapeType="1"/>
                </p:cNvSpPr>
                <p:nvPr/>
              </p:nvSpPr>
              <p:spPr bwMode="auto">
                <a:xfrm flipH="1">
                  <a:off x="6438" y="140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7" name="Line 270">
                  <a:extLst>
                    <a:ext uri="{FF2B5EF4-FFF2-40B4-BE49-F238E27FC236}">
                      <a16:creationId xmlns:a16="http://schemas.microsoft.com/office/drawing/2014/main" id="{AC73DA1D-3828-1CC2-D3B1-3B82AF311D32}"/>
                    </a:ext>
                  </a:extLst>
                </p:cNvPr>
                <p:cNvSpPr>
                  <a:spLocks noChangeShapeType="1"/>
                </p:cNvSpPr>
                <p:nvPr/>
              </p:nvSpPr>
              <p:spPr bwMode="auto">
                <a:xfrm>
                  <a:off x="6436"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8" name="Line 271">
                  <a:extLst>
                    <a:ext uri="{FF2B5EF4-FFF2-40B4-BE49-F238E27FC236}">
                      <a16:creationId xmlns:a16="http://schemas.microsoft.com/office/drawing/2014/main" id="{E2B39D9E-83EB-C32F-655F-3B082D60AEAB}"/>
                    </a:ext>
                  </a:extLst>
                </p:cNvPr>
                <p:cNvSpPr>
                  <a:spLocks noChangeShapeType="1"/>
                </p:cNvSpPr>
                <p:nvPr/>
              </p:nvSpPr>
              <p:spPr bwMode="auto">
                <a:xfrm flipH="1">
                  <a:off x="6422"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29" name="Line 272">
                  <a:extLst>
                    <a:ext uri="{FF2B5EF4-FFF2-40B4-BE49-F238E27FC236}">
                      <a16:creationId xmlns:a16="http://schemas.microsoft.com/office/drawing/2014/main" id="{0973836E-AB49-8436-B2A1-6DB3D23077EB}"/>
                    </a:ext>
                  </a:extLst>
                </p:cNvPr>
                <p:cNvSpPr>
                  <a:spLocks noChangeShapeType="1"/>
                </p:cNvSpPr>
                <p:nvPr/>
              </p:nvSpPr>
              <p:spPr bwMode="auto">
                <a:xfrm>
                  <a:off x="6422"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0" name="Line 273">
                  <a:extLst>
                    <a:ext uri="{FF2B5EF4-FFF2-40B4-BE49-F238E27FC236}">
                      <a16:creationId xmlns:a16="http://schemas.microsoft.com/office/drawing/2014/main" id="{2EE2969E-AA97-0BA5-F1F6-7FD24E91BC6F}"/>
                    </a:ext>
                  </a:extLst>
                </p:cNvPr>
                <p:cNvSpPr>
                  <a:spLocks noChangeShapeType="1"/>
                </p:cNvSpPr>
                <p:nvPr/>
              </p:nvSpPr>
              <p:spPr bwMode="auto">
                <a:xfrm flipH="1">
                  <a:off x="6407" y="1407"/>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1" name="Line 274">
                  <a:extLst>
                    <a:ext uri="{FF2B5EF4-FFF2-40B4-BE49-F238E27FC236}">
                      <a16:creationId xmlns:a16="http://schemas.microsoft.com/office/drawing/2014/main" id="{E3BDE478-69BE-97A7-2C11-0AD2C236C764}"/>
                    </a:ext>
                  </a:extLst>
                </p:cNvPr>
                <p:cNvSpPr>
                  <a:spLocks noChangeShapeType="1"/>
                </p:cNvSpPr>
                <p:nvPr/>
              </p:nvSpPr>
              <p:spPr bwMode="auto">
                <a:xfrm>
                  <a:off x="6380"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2" name="Line 275">
                  <a:extLst>
                    <a:ext uri="{FF2B5EF4-FFF2-40B4-BE49-F238E27FC236}">
                      <a16:creationId xmlns:a16="http://schemas.microsoft.com/office/drawing/2014/main" id="{C08AF8DC-D85A-FAF5-56C9-727B7FD48F89}"/>
                    </a:ext>
                  </a:extLst>
                </p:cNvPr>
                <p:cNvSpPr>
                  <a:spLocks noChangeShapeType="1"/>
                </p:cNvSpPr>
                <p:nvPr/>
              </p:nvSpPr>
              <p:spPr bwMode="auto">
                <a:xfrm flipH="1">
                  <a:off x="6365" y="140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3" name="Line 276">
                  <a:extLst>
                    <a:ext uri="{FF2B5EF4-FFF2-40B4-BE49-F238E27FC236}">
                      <a16:creationId xmlns:a16="http://schemas.microsoft.com/office/drawing/2014/main" id="{813E486B-799E-D53D-86A0-402A0702A26D}"/>
                    </a:ext>
                  </a:extLst>
                </p:cNvPr>
                <p:cNvSpPr>
                  <a:spLocks noChangeShapeType="1"/>
                </p:cNvSpPr>
                <p:nvPr/>
              </p:nvSpPr>
              <p:spPr bwMode="auto">
                <a:xfrm>
                  <a:off x="6351"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4" name="Line 277">
                  <a:extLst>
                    <a:ext uri="{FF2B5EF4-FFF2-40B4-BE49-F238E27FC236}">
                      <a16:creationId xmlns:a16="http://schemas.microsoft.com/office/drawing/2014/main" id="{5E7FD68F-2A6D-A81F-6D9B-A5DF45B55F4D}"/>
                    </a:ext>
                  </a:extLst>
                </p:cNvPr>
                <p:cNvSpPr>
                  <a:spLocks noChangeShapeType="1"/>
                </p:cNvSpPr>
                <p:nvPr/>
              </p:nvSpPr>
              <p:spPr bwMode="auto">
                <a:xfrm flipH="1">
                  <a:off x="6336"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5" name="Line 278">
                  <a:extLst>
                    <a:ext uri="{FF2B5EF4-FFF2-40B4-BE49-F238E27FC236}">
                      <a16:creationId xmlns:a16="http://schemas.microsoft.com/office/drawing/2014/main" id="{EDD2E4F9-6110-6A34-278F-1DFB16B75E31}"/>
                    </a:ext>
                  </a:extLst>
                </p:cNvPr>
                <p:cNvSpPr>
                  <a:spLocks noChangeShapeType="1"/>
                </p:cNvSpPr>
                <p:nvPr/>
              </p:nvSpPr>
              <p:spPr bwMode="auto">
                <a:xfrm>
                  <a:off x="6342"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6" name="Line 279">
                  <a:extLst>
                    <a:ext uri="{FF2B5EF4-FFF2-40B4-BE49-F238E27FC236}">
                      <a16:creationId xmlns:a16="http://schemas.microsoft.com/office/drawing/2014/main" id="{070B6888-2162-2B30-AEA1-F8260F79C8E1}"/>
                    </a:ext>
                  </a:extLst>
                </p:cNvPr>
                <p:cNvSpPr>
                  <a:spLocks noChangeShapeType="1"/>
                </p:cNvSpPr>
                <p:nvPr/>
              </p:nvSpPr>
              <p:spPr bwMode="auto">
                <a:xfrm flipH="1">
                  <a:off x="6328"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7" name="Line 280">
                  <a:extLst>
                    <a:ext uri="{FF2B5EF4-FFF2-40B4-BE49-F238E27FC236}">
                      <a16:creationId xmlns:a16="http://schemas.microsoft.com/office/drawing/2014/main" id="{089D6A20-3518-A39E-971F-84747DD0093B}"/>
                    </a:ext>
                  </a:extLst>
                </p:cNvPr>
                <p:cNvSpPr>
                  <a:spLocks noChangeShapeType="1"/>
                </p:cNvSpPr>
                <p:nvPr/>
              </p:nvSpPr>
              <p:spPr bwMode="auto">
                <a:xfrm>
                  <a:off x="6334"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8" name="Line 281">
                  <a:extLst>
                    <a:ext uri="{FF2B5EF4-FFF2-40B4-BE49-F238E27FC236}">
                      <a16:creationId xmlns:a16="http://schemas.microsoft.com/office/drawing/2014/main" id="{35D165BF-0B48-6832-BE2A-F12ECBEB7331}"/>
                    </a:ext>
                  </a:extLst>
                </p:cNvPr>
                <p:cNvSpPr>
                  <a:spLocks noChangeShapeType="1"/>
                </p:cNvSpPr>
                <p:nvPr/>
              </p:nvSpPr>
              <p:spPr bwMode="auto">
                <a:xfrm flipH="1">
                  <a:off x="6319" y="140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39" name="Line 282">
                  <a:extLst>
                    <a:ext uri="{FF2B5EF4-FFF2-40B4-BE49-F238E27FC236}">
                      <a16:creationId xmlns:a16="http://schemas.microsoft.com/office/drawing/2014/main" id="{6E1B3B4F-7304-87B1-AF9F-0D084017C5EF}"/>
                    </a:ext>
                  </a:extLst>
                </p:cNvPr>
                <p:cNvSpPr>
                  <a:spLocks noChangeShapeType="1"/>
                </p:cNvSpPr>
                <p:nvPr/>
              </p:nvSpPr>
              <p:spPr bwMode="auto">
                <a:xfrm>
                  <a:off x="6315"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0" name="Line 283">
                  <a:extLst>
                    <a:ext uri="{FF2B5EF4-FFF2-40B4-BE49-F238E27FC236}">
                      <a16:creationId xmlns:a16="http://schemas.microsoft.com/office/drawing/2014/main" id="{348C7174-11A8-5E51-21E3-41F577AFD955}"/>
                    </a:ext>
                  </a:extLst>
                </p:cNvPr>
                <p:cNvSpPr>
                  <a:spLocks noChangeShapeType="1"/>
                </p:cNvSpPr>
                <p:nvPr/>
              </p:nvSpPr>
              <p:spPr bwMode="auto">
                <a:xfrm flipH="1">
                  <a:off x="6301"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1" name="Line 284">
                  <a:extLst>
                    <a:ext uri="{FF2B5EF4-FFF2-40B4-BE49-F238E27FC236}">
                      <a16:creationId xmlns:a16="http://schemas.microsoft.com/office/drawing/2014/main" id="{F5612E20-A9D3-1854-D65D-DFA90B9092E7}"/>
                    </a:ext>
                  </a:extLst>
                </p:cNvPr>
                <p:cNvSpPr>
                  <a:spLocks noChangeShapeType="1"/>
                </p:cNvSpPr>
                <p:nvPr/>
              </p:nvSpPr>
              <p:spPr bwMode="auto">
                <a:xfrm>
                  <a:off x="6298" y="139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2" name="Line 285">
                  <a:extLst>
                    <a:ext uri="{FF2B5EF4-FFF2-40B4-BE49-F238E27FC236}">
                      <a16:creationId xmlns:a16="http://schemas.microsoft.com/office/drawing/2014/main" id="{EECDFD90-1BBE-8652-B4BB-69B46D0E3582}"/>
                    </a:ext>
                  </a:extLst>
                </p:cNvPr>
                <p:cNvSpPr>
                  <a:spLocks noChangeShapeType="1"/>
                </p:cNvSpPr>
                <p:nvPr/>
              </p:nvSpPr>
              <p:spPr bwMode="auto">
                <a:xfrm flipH="1">
                  <a:off x="6284" y="140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3" name="Line 286">
                  <a:extLst>
                    <a:ext uri="{FF2B5EF4-FFF2-40B4-BE49-F238E27FC236}">
                      <a16:creationId xmlns:a16="http://schemas.microsoft.com/office/drawing/2014/main" id="{01B78256-BB1B-4B1E-CD24-ED02F5A537D9}"/>
                    </a:ext>
                  </a:extLst>
                </p:cNvPr>
                <p:cNvSpPr>
                  <a:spLocks noChangeShapeType="1"/>
                </p:cNvSpPr>
                <p:nvPr/>
              </p:nvSpPr>
              <p:spPr bwMode="auto">
                <a:xfrm>
                  <a:off x="6298" y="136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4" name="Line 287">
                  <a:extLst>
                    <a:ext uri="{FF2B5EF4-FFF2-40B4-BE49-F238E27FC236}">
                      <a16:creationId xmlns:a16="http://schemas.microsoft.com/office/drawing/2014/main" id="{D2DF8338-FF49-CC58-5666-C92576A64580}"/>
                    </a:ext>
                  </a:extLst>
                </p:cNvPr>
                <p:cNvSpPr>
                  <a:spLocks noChangeShapeType="1"/>
                </p:cNvSpPr>
                <p:nvPr/>
              </p:nvSpPr>
              <p:spPr bwMode="auto">
                <a:xfrm flipH="1">
                  <a:off x="6284" y="138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5" name="Line 288">
                  <a:extLst>
                    <a:ext uri="{FF2B5EF4-FFF2-40B4-BE49-F238E27FC236}">
                      <a16:creationId xmlns:a16="http://schemas.microsoft.com/office/drawing/2014/main" id="{6E0CB051-7C68-2630-B2CD-5BB56C479112}"/>
                    </a:ext>
                  </a:extLst>
                </p:cNvPr>
                <p:cNvSpPr>
                  <a:spLocks noChangeShapeType="1"/>
                </p:cNvSpPr>
                <p:nvPr/>
              </p:nvSpPr>
              <p:spPr bwMode="auto">
                <a:xfrm>
                  <a:off x="6290" y="136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6" name="Line 289">
                  <a:extLst>
                    <a:ext uri="{FF2B5EF4-FFF2-40B4-BE49-F238E27FC236}">
                      <a16:creationId xmlns:a16="http://schemas.microsoft.com/office/drawing/2014/main" id="{D88A390D-D41F-E179-68B4-274EC036E38A}"/>
                    </a:ext>
                  </a:extLst>
                </p:cNvPr>
                <p:cNvSpPr>
                  <a:spLocks noChangeShapeType="1"/>
                </p:cNvSpPr>
                <p:nvPr/>
              </p:nvSpPr>
              <p:spPr bwMode="auto">
                <a:xfrm flipH="1">
                  <a:off x="6275" y="1383"/>
                  <a:ext cx="2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7" name="Line 290">
                  <a:extLst>
                    <a:ext uri="{FF2B5EF4-FFF2-40B4-BE49-F238E27FC236}">
                      <a16:creationId xmlns:a16="http://schemas.microsoft.com/office/drawing/2014/main" id="{66D7533F-FF6F-46F1-D0DB-37587375BC60}"/>
                    </a:ext>
                  </a:extLst>
                </p:cNvPr>
                <p:cNvSpPr>
                  <a:spLocks noChangeShapeType="1"/>
                </p:cNvSpPr>
                <p:nvPr/>
              </p:nvSpPr>
              <p:spPr bwMode="auto">
                <a:xfrm>
                  <a:off x="6275" y="136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8" name="Line 291">
                  <a:extLst>
                    <a:ext uri="{FF2B5EF4-FFF2-40B4-BE49-F238E27FC236}">
                      <a16:creationId xmlns:a16="http://schemas.microsoft.com/office/drawing/2014/main" id="{BF36E8FD-43FB-9676-E0B5-C428E76D17F3}"/>
                    </a:ext>
                  </a:extLst>
                </p:cNvPr>
                <p:cNvSpPr>
                  <a:spLocks noChangeShapeType="1"/>
                </p:cNvSpPr>
                <p:nvPr/>
              </p:nvSpPr>
              <p:spPr bwMode="auto">
                <a:xfrm flipH="1">
                  <a:off x="6261" y="138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49" name="Line 292">
                  <a:extLst>
                    <a:ext uri="{FF2B5EF4-FFF2-40B4-BE49-F238E27FC236}">
                      <a16:creationId xmlns:a16="http://schemas.microsoft.com/office/drawing/2014/main" id="{212AC1E4-35B4-E551-7BC7-87CD0ABEF076}"/>
                    </a:ext>
                  </a:extLst>
                </p:cNvPr>
                <p:cNvSpPr>
                  <a:spLocks noChangeShapeType="1"/>
                </p:cNvSpPr>
                <p:nvPr/>
              </p:nvSpPr>
              <p:spPr bwMode="auto">
                <a:xfrm>
                  <a:off x="6259" y="13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0" name="Line 293">
                  <a:extLst>
                    <a:ext uri="{FF2B5EF4-FFF2-40B4-BE49-F238E27FC236}">
                      <a16:creationId xmlns:a16="http://schemas.microsoft.com/office/drawing/2014/main" id="{10096B28-D760-F4CA-6C3F-FFF55BF72D55}"/>
                    </a:ext>
                  </a:extLst>
                </p:cNvPr>
                <p:cNvSpPr>
                  <a:spLocks noChangeShapeType="1"/>
                </p:cNvSpPr>
                <p:nvPr/>
              </p:nvSpPr>
              <p:spPr bwMode="auto">
                <a:xfrm flipH="1">
                  <a:off x="6244" y="134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1" name="Line 294">
                  <a:extLst>
                    <a:ext uri="{FF2B5EF4-FFF2-40B4-BE49-F238E27FC236}">
                      <a16:creationId xmlns:a16="http://schemas.microsoft.com/office/drawing/2014/main" id="{74DC810C-A0E3-3C22-1425-42217DD0B378}"/>
                    </a:ext>
                  </a:extLst>
                </p:cNvPr>
                <p:cNvSpPr>
                  <a:spLocks noChangeShapeType="1"/>
                </p:cNvSpPr>
                <p:nvPr/>
              </p:nvSpPr>
              <p:spPr bwMode="auto">
                <a:xfrm>
                  <a:off x="6240" y="13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2" name="Line 295">
                  <a:extLst>
                    <a:ext uri="{FF2B5EF4-FFF2-40B4-BE49-F238E27FC236}">
                      <a16:creationId xmlns:a16="http://schemas.microsoft.com/office/drawing/2014/main" id="{3FF4FC7F-9881-581C-C373-DBA2B5C3BDE7}"/>
                    </a:ext>
                  </a:extLst>
                </p:cNvPr>
                <p:cNvSpPr>
                  <a:spLocks noChangeShapeType="1"/>
                </p:cNvSpPr>
                <p:nvPr/>
              </p:nvSpPr>
              <p:spPr bwMode="auto">
                <a:xfrm flipH="1">
                  <a:off x="6225" y="1343"/>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3" name="Line 296">
                  <a:extLst>
                    <a:ext uri="{FF2B5EF4-FFF2-40B4-BE49-F238E27FC236}">
                      <a16:creationId xmlns:a16="http://schemas.microsoft.com/office/drawing/2014/main" id="{DAE1C3AC-70E7-CE46-4881-CE26862139EF}"/>
                    </a:ext>
                  </a:extLst>
                </p:cNvPr>
                <p:cNvSpPr>
                  <a:spLocks noChangeShapeType="1"/>
                </p:cNvSpPr>
                <p:nvPr/>
              </p:nvSpPr>
              <p:spPr bwMode="auto">
                <a:xfrm>
                  <a:off x="6234" y="13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4" name="Line 297">
                  <a:extLst>
                    <a:ext uri="{FF2B5EF4-FFF2-40B4-BE49-F238E27FC236}">
                      <a16:creationId xmlns:a16="http://schemas.microsoft.com/office/drawing/2014/main" id="{2B35F691-90DB-E6BD-724D-D8EE0CB235FD}"/>
                    </a:ext>
                  </a:extLst>
                </p:cNvPr>
                <p:cNvSpPr>
                  <a:spLocks noChangeShapeType="1"/>
                </p:cNvSpPr>
                <p:nvPr/>
              </p:nvSpPr>
              <p:spPr bwMode="auto">
                <a:xfrm flipH="1">
                  <a:off x="6219" y="134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5" name="Line 298">
                  <a:extLst>
                    <a:ext uri="{FF2B5EF4-FFF2-40B4-BE49-F238E27FC236}">
                      <a16:creationId xmlns:a16="http://schemas.microsoft.com/office/drawing/2014/main" id="{014AA5E8-3439-A929-FDE1-F83DDFAA6BDF}"/>
                    </a:ext>
                  </a:extLst>
                </p:cNvPr>
                <p:cNvSpPr>
                  <a:spLocks noChangeShapeType="1"/>
                </p:cNvSpPr>
                <p:nvPr/>
              </p:nvSpPr>
              <p:spPr bwMode="auto">
                <a:xfrm>
                  <a:off x="6219" y="13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6" name="Line 299">
                  <a:extLst>
                    <a:ext uri="{FF2B5EF4-FFF2-40B4-BE49-F238E27FC236}">
                      <a16:creationId xmlns:a16="http://schemas.microsoft.com/office/drawing/2014/main" id="{E9E31F91-3428-7AAD-D385-417A334ED58A}"/>
                    </a:ext>
                  </a:extLst>
                </p:cNvPr>
                <p:cNvSpPr>
                  <a:spLocks noChangeShapeType="1"/>
                </p:cNvSpPr>
                <p:nvPr/>
              </p:nvSpPr>
              <p:spPr bwMode="auto">
                <a:xfrm flipH="1">
                  <a:off x="6204" y="1343"/>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7" name="Line 300">
                  <a:extLst>
                    <a:ext uri="{FF2B5EF4-FFF2-40B4-BE49-F238E27FC236}">
                      <a16:creationId xmlns:a16="http://schemas.microsoft.com/office/drawing/2014/main" id="{E6AD6AC9-7D34-9108-B800-4848A6D72D70}"/>
                    </a:ext>
                  </a:extLst>
                </p:cNvPr>
                <p:cNvSpPr>
                  <a:spLocks noChangeShapeType="1"/>
                </p:cNvSpPr>
                <p:nvPr/>
              </p:nvSpPr>
              <p:spPr bwMode="auto">
                <a:xfrm>
                  <a:off x="6196" y="13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8" name="Line 301">
                  <a:extLst>
                    <a:ext uri="{FF2B5EF4-FFF2-40B4-BE49-F238E27FC236}">
                      <a16:creationId xmlns:a16="http://schemas.microsoft.com/office/drawing/2014/main" id="{295C4030-ED84-FEDC-896A-10EFC1A078B3}"/>
                    </a:ext>
                  </a:extLst>
                </p:cNvPr>
                <p:cNvSpPr>
                  <a:spLocks noChangeShapeType="1"/>
                </p:cNvSpPr>
                <p:nvPr/>
              </p:nvSpPr>
              <p:spPr bwMode="auto">
                <a:xfrm flipH="1">
                  <a:off x="6181" y="1343"/>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59" name="Line 302">
                  <a:extLst>
                    <a:ext uri="{FF2B5EF4-FFF2-40B4-BE49-F238E27FC236}">
                      <a16:creationId xmlns:a16="http://schemas.microsoft.com/office/drawing/2014/main" id="{282962E6-4B5B-ECF6-F5B3-E15E1225841E}"/>
                    </a:ext>
                  </a:extLst>
                </p:cNvPr>
                <p:cNvSpPr>
                  <a:spLocks noChangeShapeType="1"/>
                </p:cNvSpPr>
                <p:nvPr/>
              </p:nvSpPr>
              <p:spPr bwMode="auto">
                <a:xfrm>
                  <a:off x="6173" y="13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0" name="Line 303">
                  <a:extLst>
                    <a:ext uri="{FF2B5EF4-FFF2-40B4-BE49-F238E27FC236}">
                      <a16:creationId xmlns:a16="http://schemas.microsoft.com/office/drawing/2014/main" id="{84A2039D-C54E-5306-EF93-7EDD61CA9349}"/>
                    </a:ext>
                  </a:extLst>
                </p:cNvPr>
                <p:cNvSpPr>
                  <a:spLocks noChangeShapeType="1"/>
                </p:cNvSpPr>
                <p:nvPr/>
              </p:nvSpPr>
              <p:spPr bwMode="auto">
                <a:xfrm flipH="1">
                  <a:off x="6158" y="1343"/>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1" name="Line 304">
                  <a:extLst>
                    <a:ext uri="{FF2B5EF4-FFF2-40B4-BE49-F238E27FC236}">
                      <a16:creationId xmlns:a16="http://schemas.microsoft.com/office/drawing/2014/main" id="{F7A82FBB-90DF-38EE-53D2-A5FB3EC73164}"/>
                    </a:ext>
                  </a:extLst>
                </p:cNvPr>
                <p:cNvSpPr>
                  <a:spLocks noChangeShapeType="1"/>
                </p:cNvSpPr>
                <p:nvPr/>
              </p:nvSpPr>
              <p:spPr bwMode="auto">
                <a:xfrm>
                  <a:off x="6156"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2" name="Line 305">
                  <a:extLst>
                    <a:ext uri="{FF2B5EF4-FFF2-40B4-BE49-F238E27FC236}">
                      <a16:creationId xmlns:a16="http://schemas.microsoft.com/office/drawing/2014/main" id="{8564B014-EB55-848C-BF4D-176FB7163FF8}"/>
                    </a:ext>
                  </a:extLst>
                </p:cNvPr>
                <p:cNvSpPr>
                  <a:spLocks noChangeShapeType="1"/>
                </p:cNvSpPr>
                <p:nvPr/>
              </p:nvSpPr>
              <p:spPr bwMode="auto">
                <a:xfrm flipH="1">
                  <a:off x="6142"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3" name="Line 306">
                  <a:extLst>
                    <a:ext uri="{FF2B5EF4-FFF2-40B4-BE49-F238E27FC236}">
                      <a16:creationId xmlns:a16="http://schemas.microsoft.com/office/drawing/2014/main" id="{749084A1-266B-450C-85C0-5915EDBBFF27}"/>
                    </a:ext>
                  </a:extLst>
                </p:cNvPr>
                <p:cNvSpPr>
                  <a:spLocks noChangeShapeType="1"/>
                </p:cNvSpPr>
                <p:nvPr/>
              </p:nvSpPr>
              <p:spPr bwMode="auto">
                <a:xfrm>
                  <a:off x="6133"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4" name="Line 307">
                  <a:extLst>
                    <a:ext uri="{FF2B5EF4-FFF2-40B4-BE49-F238E27FC236}">
                      <a16:creationId xmlns:a16="http://schemas.microsoft.com/office/drawing/2014/main" id="{0E4EB807-E22E-B98E-302B-30C89AF680B7}"/>
                    </a:ext>
                  </a:extLst>
                </p:cNvPr>
                <p:cNvSpPr>
                  <a:spLocks noChangeShapeType="1"/>
                </p:cNvSpPr>
                <p:nvPr/>
              </p:nvSpPr>
              <p:spPr bwMode="auto">
                <a:xfrm flipH="1">
                  <a:off x="6119"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5" name="Line 308">
                  <a:extLst>
                    <a:ext uri="{FF2B5EF4-FFF2-40B4-BE49-F238E27FC236}">
                      <a16:creationId xmlns:a16="http://schemas.microsoft.com/office/drawing/2014/main" id="{74DB08BE-4EA8-9872-188A-2736E64A13B1}"/>
                    </a:ext>
                  </a:extLst>
                </p:cNvPr>
                <p:cNvSpPr>
                  <a:spLocks noChangeShapeType="1"/>
                </p:cNvSpPr>
                <p:nvPr/>
              </p:nvSpPr>
              <p:spPr bwMode="auto">
                <a:xfrm>
                  <a:off x="6125"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6" name="Line 309">
                  <a:extLst>
                    <a:ext uri="{FF2B5EF4-FFF2-40B4-BE49-F238E27FC236}">
                      <a16:creationId xmlns:a16="http://schemas.microsoft.com/office/drawing/2014/main" id="{ACCB2AE4-F2A1-0B27-2992-EDA8E2A26B8F}"/>
                    </a:ext>
                  </a:extLst>
                </p:cNvPr>
                <p:cNvSpPr>
                  <a:spLocks noChangeShapeType="1"/>
                </p:cNvSpPr>
                <p:nvPr/>
              </p:nvSpPr>
              <p:spPr bwMode="auto">
                <a:xfrm flipH="1">
                  <a:off x="6110" y="1325"/>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7" name="Line 310">
                  <a:extLst>
                    <a:ext uri="{FF2B5EF4-FFF2-40B4-BE49-F238E27FC236}">
                      <a16:creationId xmlns:a16="http://schemas.microsoft.com/office/drawing/2014/main" id="{8494ACAA-2ED4-9584-62DA-E7E02F4A1B4E}"/>
                    </a:ext>
                  </a:extLst>
                </p:cNvPr>
                <p:cNvSpPr>
                  <a:spLocks noChangeShapeType="1"/>
                </p:cNvSpPr>
                <p:nvPr/>
              </p:nvSpPr>
              <p:spPr bwMode="auto">
                <a:xfrm>
                  <a:off x="6121"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8" name="Line 311">
                  <a:extLst>
                    <a:ext uri="{FF2B5EF4-FFF2-40B4-BE49-F238E27FC236}">
                      <a16:creationId xmlns:a16="http://schemas.microsoft.com/office/drawing/2014/main" id="{1E796B80-3D96-439C-7BD4-826C18959C14}"/>
                    </a:ext>
                  </a:extLst>
                </p:cNvPr>
                <p:cNvSpPr>
                  <a:spLocks noChangeShapeType="1"/>
                </p:cNvSpPr>
                <p:nvPr/>
              </p:nvSpPr>
              <p:spPr bwMode="auto">
                <a:xfrm flipH="1">
                  <a:off x="6106"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69" name="Line 312">
                  <a:extLst>
                    <a:ext uri="{FF2B5EF4-FFF2-40B4-BE49-F238E27FC236}">
                      <a16:creationId xmlns:a16="http://schemas.microsoft.com/office/drawing/2014/main" id="{33165531-FD99-EDFC-FBA6-4BC07A4AD594}"/>
                    </a:ext>
                  </a:extLst>
                </p:cNvPr>
                <p:cNvSpPr>
                  <a:spLocks noChangeShapeType="1"/>
                </p:cNvSpPr>
                <p:nvPr/>
              </p:nvSpPr>
              <p:spPr bwMode="auto">
                <a:xfrm>
                  <a:off x="6115"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0" name="Line 313">
                  <a:extLst>
                    <a:ext uri="{FF2B5EF4-FFF2-40B4-BE49-F238E27FC236}">
                      <a16:creationId xmlns:a16="http://schemas.microsoft.com/office/drawing/2014/main" id="{60C26153-2751-6ECE-C583-E4404EB48B9D}"/>
                    </a:ext>
                  </a:extLst>
                </p:cNvPr>
                <p:cNvSpPr>
                  <a:spLocks noChangeShapeType="1"/>
                </p:cNvSpPr>
                <p:nvPr/>
              </p:nvSpPr>
              <p:spPr bwMode="auto">
                <a:xfrm flipH="1">
                  <a:off x="6100"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1" name="Line 314">
                  <a:extLst>
                    <a:ext uri="{FF2B5EF4-FFF2-40B4-BE49-F238E27FC236}">
                      <a16:creationId xmlns:a16="http://schemas.microsoft.com/office/drawing/2014/main" id="{9A742974-98E2-CE6C-AE76-3AC674FE42DB}"/>
                    </a:ext>
                  </a:extLst>
                </p:cNvPr>
                <p:cNvSpPr>
                  <a:spLocks noChangeShapeType="1"/>
                </p:cNvSpPr>
                <p:nvPr/>
              </p:nvSpPr>
              <p:spPr bwMode="auto">
                <a:xfrm>
                  <a:off x="6087"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2" name="Line 315">
                  <a:extLst>
                    <a:ext uri="{FF2B5EF4-FFF2-40B4-BE49-F238E27FC236}">
                      <a16:creationId xmlns:a16="http://schemas.microsoft.com/office/drawing/2014/main" id="{F6434468-1131-3701-6B9C-EFACC59B8160}"/>
                    </a:ext>
                  </a:extLst>
                </p:cNvPr>
                <p:cNvSpPr>
                  <a:spLocks noChangeShapeType="1"/>
                </p:cNvSpPr>
                <p:nvPr/>
              </p:nvSpPr>
              <p:spPr bwMode="auto">
                <a:xfrm flipH="1">
                  <a:off x="6073"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3" name="Line 316">
                  <a:extLst>
                    <a:ext uri="{FF2B5EF4-FFF2-40B4-BE49-F238E27FC236}">
                      <a16:creationId xmlns:a16="http://schemas.microsoft.com/office/drawing/2014/main" id="{460904AB-80E7-E623-D66F-20B864AE7F9F}"/>
                    </a:ext>
                  </a:extLst>
                </p:cNvPr>
                <p:cNvSpPr>
                  <a:spLocks noChangeShapeType="1"/>
                </p:cNvSpPr>
                <p:nvPr/>
              </p:nvSpPr>
              <p:spPr bwMode="auto">
                <a:xfrm>
                  <a:off x="6081"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4" name="Line 317">
                  <a:extLst>
                    <a:ext uri="{FF2B5EF4-FFF2-40B4-BE49-F238E27FC236}">
                      <a16:creationId xmlns:a16="http://schemas.microsoft.com/office/drawing/2014/main" id="{EF7E02FE-F230-4DE5-7419-08D7F38E5255}"/>
                    </a:ext>
                  </a:extLst>
                </p:cNvPr>
                <p:cNvSpPr>
                  <a:spLocks noChangeShapeType="1"/>
                </p:cNvSpPr>
                <p:nvPr/>
              </p:nvSpPr>
              <p:spPr bwMode="auto">
                <a:xfrm flipH="1">
                  <a:off x="6066" y="1325"/>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5" name="Line 318">
                  <a:extLst>
                    <a:ext uri="{FF2B5EF4-FFF2-40B4-BE49-F238E27FC236}">
                      <a16:creationId xmlns:a16="http://schemas.microsoft.com/office/drawing/2014/main" id="{2C4707EE-08B1-F49B-F10F-CAC38630E08A}"/>
                    </a:ext>
                  </a:extLst>
                </p:cNvPr>
                <p:cNvSpPr>
                  <a:spLocks noChangeShapeType="1"/>
                </p:cNvSpPr>
                <p:nvPr/>
              </p:nvSpPr>
              <p:spPr bwMode="auto">
                <a:xfrm>
                  <a:off x="6077"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6" name="Line 319">
                  <a:extLst>
                    <a:ext uri="{FF2B5EF4-FFF2-40B4-BE49-F238E27FC236}">
                      <a16:creationId xmlns:a16="http://schemas.microsoft.com/office/drawing/2014/main" id="{3FEF668A-0B28-5A30-E84F-483F573DD8DD}"/>
                    </a:ext>
                  </a:extLst>
                </p:cNvPr>
                <p:cNvSpPr>
                  <a:spLocks noChangeShapeType="1"/>
                </p:cNvSpPr>
                <p:nvPr/>
              </p:nvSpPr>
              <p:spPr bwMode="auto">
                <a:xfrm flipH="1">
                  <a:off x="6062" y="1325"/>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7" name="Line 320">
                  <a:extLst>
                    <a:ext uri="{FF2B5EF4-FFF2-40B4-BE49-F238E27FC236}">
                      <a16:creationId xmlns:a16="http://schemas.microsoft.com/office/drawing/2014/main" id="{B06FA29A-4766-9DA5-752B-1ADDD489B4E0}"/>
                    </a:ext>
                  </a:extLst>
                </p:cNvPr>
                <p:cNvSpPr>
                  <a:spLocks noChangeShapeType="1"/>
                </p:cNvSpPr>
                <p:nvPr/>
              </p:nvSpPr>
              <p:spPr bwMode="auto">
                <a:xfrm>
                  <a:off x="6075"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8" name="Line 321">
                  <a:extLst>
                    <a:ext uri="{FF2B5EF4-FFF2-40B4-BE49-F238E27FC236}">
                      <a16:creationId xmlns:a16="http://schemas.microsoft.com/office/drawing/2014/main" id="{828BF993-72EE-44D9-2FDB-BE5EA27C7C43}"/>
                    </a:ext>
                  </a:extLst>
                </p:cNvPr>
                <p:cNvSpPr>
                  <a:spLocks noChangeShapeType="1"/>
                </p:cNvSpPr>
                <p:nvPr/>
              </p:nvSpPr>
              <p:spPr bwMode="auto">
                <a:xfrm flipH="1">
                  <a:off x="6060"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79" name="Line 322">
                  <a:extLst>
                    <a:ext uri="{FF2B5EF4-FFF2-40B4-BE49-F238E27FC236}">
                      <a16:creationId xmlns:a16="http://schemas.microsoft.com/office/drawing/2014/main" id="{AD36417D-97D0-1075-550E-4D163D2BB655}"/>
                    </a:ext>
                  </a:extLst>
                </p:cNvPr>
                <p:cNvSpPr>
                  <a:spLocks noChangeShapeType="1"/>
                </p:cNvSpPr>
                <p:nvPr/>
              </p:nvSpPr>
              <p:spPr bwMode="auto">
                <a:xfrm>
                  <a:off x="6006"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0" name="Line 323">
                  <a:extLst>
                    <a:ext uri="{FF2B5EF4-FFF2-40B4-BE49-F238E27FC236}">
                      <a16:creationId xmlns:a16="http://schemas.microsoft.com/office/drawing/2014/main" id="{660E9EB6-15FC-EBF1-E328-DE536EC9DF42}"/>
                    </a:ext>
                  </a:extLst>
                </p:cNvPr>
                <p:cNvSpPr>
                  <a:spLocks noChangeShapeType="1"/>
                </p:cNvSpPr>
                <p:nvPr/>
              </p:nvSpPr>
              <p:spPr bwMode="auto">
                <a:xfrm flipH="1">
                  <a:off x="5993" y="1325"/>
                  <a:ext cx="2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1" name="Line 324">
                  <a:extLst>
                    <a:ext uri="{FF2B5EF4-FFF2-40B4-BE49-F238E27FC236}">
                      <a16:creationId xmlns:a16="http://schemas.microsoft.com/office/drawing/2014/main" id="{6D3A9E2D-92E2-1070-3A3B-7F28C7E1BC1D}"/>
                    </a:ext>
                  </a:extLst>
                </p:cNvPr>
                <p:cNvSpPr>
                  <a:spLocks noChangeShapeType="1"/>
                </p:cNvSpPr>
                <p:nvPr/>
              </p:nvSpPr>
              <p:spPr bwMode="auto">
                <a:xfrm>
                  <a:off x="6006"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2" name="Line 325">
                  <a:extLst>
                    <a:ext uri="{FF2B5EF4-FFF2-40B4-BE49-F238E27FC236}">
                      <a16:creationId xmlns:a16="http://schemas.microsoft.com/office/drawing/2014/main" id="{930705D4-3FF9-3589-60BB-724546F18A0B}"/>
                    </a:ext>
                  </a:extLst>
                </p:cNvPr>
                <p:cNvSpPr>
                  <a:spLocks noChangeShapeType="1"/>
                </p:cNvSpPr>
                <p:nvPr/>
              </p:nvSpPr>
              <p:spPr bwMode="auto">
                <a:xfrm flipH="1">
                  <a:off x="5991" y="1325"/>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3" name="Line 326">
                  <a:extLst>
                    <a:ext uri="{FF2B5EF4-FFF2-40B4-BE49-F238E27FC236}">
                      <a16:creationId xmlns:a16="http://schemas.microsoft.com/office/drawing/2014/main" id="{6E6C80FF-BEA9-6B14-B5D2-70BCEF190D44}"/>
                    </a:ext>
                  </a:extLst>
                </p:cNvPr>
                <p:cNvSpPr>
                  <a:spLocks noChangeShapeType="1"/>
                </p:cNvSpPr>
                <p:nvPr/>
              </p:nvSpPr>
              <p:spPr bwMode="auto">
                <a:xfrm>
                  <a:off x="6000"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4" name="Line 327">
                  <a:extLst>
                    <a:ext uri="{FF2B5EF4-FFF2-40B4-BE49-F238E27FC236}">
                      <a16:creationId xmlns:a16="http://schemas.microsoft.com/office/drawing/2014/main" id="{C789368C-F4BE-59D9-C492-6386ADC99900}"/>
                    </a:ext>
                  </a:extLst>
                </p:cNvPr>
                <p:cNvSpPr>
                  <a:spLocks noChangeShapeType="1"/>
                </p:cNvSpPr>
                <p:nvPr/>
              </p:nvSpPr>
              <p:spPr bwMode="auto">
                <a:xfrm flipH="1">
                  <a:off x="5985"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5" name="Line 328">
                  <a:extLst>
                    <a:ext uri="{FF2B5EF4-FFF2-40B4-BE49-F238E27FC236}">
                      <a16:creationId xmlns:a16="http://schemas.microsoft.com/office/drawing/2014/main" id="{7272903F-85CD-7D79-F3DD-5385BEB26BF4}"/>
                    </a:ext>
                  </a:extLst>
                </p:cNvPr>
                <p:cNvSpPr>
                  <a:spLocks noChangeShapeType="1"/>
                </p:cNvSpPr>
                <p:nvPr/>
              </p:nvSpPr>
              <p:spPr bwMode="auto">
                <a:xfrm>
                  <a:off x="5998"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6" name="Line 329">
                  <a:extLst>
                    <a:ext uri="{FF2B5EF4-FFF2-40B4-BE49-F238E27FC236}">
                      <a16:creationId xmlns:a16="http://schemas.microsoft.com/office/drawing/2014/main" id="{0DD5312B-BA07-51A6-9DAD-E02CDC5A5631}"/>
                    </a:ext>
                  </a:extLst>
                </p:cNvPr>
                <p:cNvSpPr>
                  <a:spLocks noChangeShapeType="1"/>
                </p:cNvSpPr>
                <p:nvPr/>
              </p:nvSpPr>
              <p:spPr bwMode="auto">
                <a:xfrm flipH="1">
                  <a:off x="5983"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7" name="Line 330">
                  <a:extLst>
                    <a:ext uri="{FF2B5EF4-FFF2-40B4-BE49-F238E27FC236}">
                      <a16:creationId xmlns:a16="http://schemas.microsoft.com/office/drawing/2014/main" id="{8FB20F04-D19A-F88C-055C-8E0A6AF22674}"/>
                    </a:ext>
                  </a:extLst>
                </p:cNvPr>
                <p:cNvSpPr>
                  <a:spLocks noChangeShapeType="1"/>
                </p:cNvSpPr>
                <p:nvPr/>
              </p:nvSpPr>
              <p:spPr bwMode="auto">
                <a:xfrm>
                  <a:off x="5985"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8" name="Line 331">
                  <a:extLst>
                    <a:ext uri="{FF2B5EF4-FFF2-40B4-BE49-F238E27FC236}">
                      <a16:creationId xmlns:a16="http://schemas.microsoft.com/office/drawing/2014/main" id="{59B9D67A-FE0B-4216-8F09-46DC4BC0AB36}"/>
                    </a:ext>
                  </a:extLst>
                </p:cNvPr>
                <p:cNvSpPr>
                  <a:spLocks noChangeShapeType="1"/>
                </p:cNvSpPr>
                <p:nvPr/>
              </p:nvSpPr>
              <p:spPr bwMode="auto">
                <a:xfrm flipH="1">
                  <a:off x="5970" y="1325"/>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89" name="Line 332">
                  <a:extLst>
                    <a:ext uri="{FF2B5EF4-FFF2-40B4-BE49-F238E27FC236}">
                      <a16:creationId xmlns:a16="http://schemas.microsoft.com/office/drawing/2014/main" id="{35803F86-376B-2610-FB2B-3D028FEC8641}"/>
                    </a:ext>
                  </a:extLst>
                </p:cNvPr>
                <p:cNvSpPr>
                  <a:spLocks noChangeShapeType="1"/>
                </p:cNvSpPr>
                <p:nvPr/>
              </p:nvSpPr>
              <p:spPr bwMode="auto">
                <a:xfrm>
                  <a:off x="5977"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0" name="Line 333">
                  <a:extLst>
                    <a:ext uri="{FF2B5EF4-FFF2-40B4-BE49-F238E27FC236}">
                      <a16:creationId xmlns:a16="http://schemas.microsoft.com/office/drawing/2014/main" id="{376E206A-E1C7-1EDD-D73A-AA5B13644802}"/>
                    </a:ext>
                  </a:extLst>
                </p:cNvPr>
                <p:cNvSpPr>
                  <a:spLocks noChangeShapeType="1"/>
                </p:cNvSpPr>
                <p:nvPr/>
              </p:nvSpPr>
              <p:spPr bwMode="auto">
                <a:xfrm flipH="1">
                  <a:off x="5962"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1" name="Line 334">
                  <a:extLst>
                    <a:ext uri="{FF2B5EF4-FFF2-40B4-BE49-F238E27FC236}">
                      <a16:creationId xmlns:a16="http://schemas.microsoft.com/office/drawing/2014/main" id="{1D0B4D1D-E0A0-2EBB-7C1B-4178CD8FC8E8}"/>
                    </a:ext>
                  </a:extLst>
                </p:cNvPr>
                <p:cNvSpPr>
                  <a:spLocks noChangeShapeType="1"/>
                </p:cNvSpPr>
                <p:nvPr/>
              </p:nvSpPr>
              <p:spPr bwMode="auto">
                <a:xfrm>
                  <a:off x="5966"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2" name="Line 335">
                  <a:extLst>
                    <a:ext uri="{FF2B5EF4-FFF2-40B4-BE49-F238E27FC236}">
                      <a16:creationId xmlns:a16="http://schemas.microsoft.com/office/drawing/2014/main" id="{8917B858-CB51-CA87-09D0-476908E983FA}"/>
                    </a:ext>
                  </a:extLst>
                </p:cNvPr>
                <p:cNvSpPr>
                  <a:spLocks noChangeShapeType="1"/>
                </p:cNvSpPr>
                <p:nvPr/>
              </p:nvSpPr>
              <p:spPr bwMode="auto">
                <a:xfrm flipH="1">
                  <a:off x="5952"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3" name="Line 336">
                  <a:extLst>
                    <a:ext uri="{FF2B5EF4-FFF2-40B4-BE49-F238E27FC236}">
                      <a16:creationId xmlns:a16="http://schemas.microsoft.com/office/drawing/2014/main" id="{C72B7350-2326-6224-AECF-3C34FEC1272E}"/>
                    </a:ext>
                  </a:extLst>
                </p:cNvPr>
                <p:cNvSpPr>
                  <a:spLocks noChangeShapeType="1"/>
                </p:cNvSpPr>
                <p:nvPr/>
              </p:nvSpPr>
              <p:spPr bwMode="auto">
                <a:xfrm>
                  <a:off x="5947"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4" name="Line 337">
                  <a:extLst>
                    <a:ext uri="{FF2B5EF4-FFF2-40B4-BE49-F238E27FC236}">
                      <a16:creationId xmlns:a16="http://schemas.microsoft.com/office/drawing/2014/main" id="{223FC536-6968-EE30-8A05-A96C79D4EA28}"/>
                    </a:ext>
                  </a:extLst>
                </p:cNvPr>
                <p:cNvSpPr>
                  <a:spLocks noChangeShapeType="1"/>
                </p:cNvSpPr>
                <p:nvPr/>
              </p:nvSpPr>
              <p:spPr bwMode="auto">
                <a:xfrm flipH="1">
                  <a:off x="5933"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5" name="Line 338">
                  <a:extLst>
                    <a:ext uri="{FF2B5EF4-FFF2-40B4-BE49-F238E27FC236}">
                      <a16:creationId xmlns:a16="http://schemas.microsoft.com/office/drawing/2014/main" id="{A41F3EBC-C0C9-B848-86B3-A844F7F48C97}"/>
                    </a:ext>
                  </a:extLst>
                </p:cNvPr>
                <p:cNvSpPr>
                  <a:spLocks noChangeShapeType="1"/>
                </p:cNvSpPr>
                <p:nvPr/>
              </p:nvSpPr>
              <p:spPr bwMode="auto">
                <a:xfrm>
                  <a:off x="5941"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6" name="Line 339">
                  <a:extLst>
                    <a:ext uri="{FF2B5EF4-FFF2-40B4-BE49-F238E27FC236}">
                      <a16:creationId xmlns:a16="http://schemas.microsoft.com/office/drawing/2014/main" id="{0A5F1D00-9954-6776-A54F-7B15F6B38B24}"/>
                    </a:ext>
                  </a:extLst>
                </p:cNvPr>
                <p:cNvSpPr>
                  <a:spLocks noChangeShapeType="1"/>
                </p:cNvSpPr>
                <p:nvPr/>
              </p:nvSpPr>
              <p:spPr bwMode="auto">
                <a:xfrm flipH="1">
                  <a:off x="5926" y="1325"/>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7" name="Line 340">
                  <a:extLst>
                    <a:ext uri="{FF2B5EF4-FFF2-40B4-BE49-F238E27FC236}">
                      <a16:creationId xmlns:a16="http://schemas.microsoft.com/office/drawing/2014/main" id="{C53F2302-8AD9-D797-5CB4-B651E897ABB4}"/>
                    </a:ext>
                  </a:extLst>
                </p:cNvPr>
                <p:cNvSpPr>
                  <a:spLocks noChangeShapeType="1"/>
                </p:cNvSpPr>
                <p:nvPr/>
              </p:nvSpPr>
              <p:spPr bwMode="auto">
                <a:xfrm>
                  <a:off x="5937"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8" name="Line 341">
                  <a:extLst>
                    <a:ext uri="{FF2B5EF4-FFF2-40B4-BE49-F238E27FC236}">
                      <a16:creationId xmlns:a16="http://schemas.microsoft.com/office/drawing/2014/main" id="{7AD377C6-7CFC-3B15-389C-323E77C22D90}"/>
                    </a:ext>
                  </a:extLst>
                </p:cNvPr>
                <p:cNvSpPr>
                  <a:spLocks noChangeShapeType="1"/>
                </p:cNvSpPr>
                <p:nvPr/>
              </p:nvSpPr>
              <p:spPr bwMode="auto">
                <a:xfrm flipH="1">
                  <a:off x="5922" y="1325"/>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599" name="Line 342">
                  <a:extLst>
                    <a:ext uri="{FF2B5EF4-FFF2-40B4-BE49-F238E27FC236}">
                      <a16:creationId xmlns:a16="http://schemas.microsoft.com/office/drawing/2014/main" id="{246535B8-ED9D-5F53-3F9A-44B110365BB8}"/>
                    </a:ext>
                  </a:extLst>
                </p:cNvPr>
                <p:cNvSpPr>
                  <a:spLocks noChangeShapeType="1"/>
                </p:cNvSpPr>
                <p:nvPr/>
              </p:nvSpPr>
              <p:spPr bwMode="auto">
                <a:xfrm>
                  <a:off x="5926"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0" name="Line 343">
                  <a:extLst>
                    <a:ext uri="{FF2B5EF4-FFF2-40B4-BE49-F238E27FC236}">
                      <a16:creationId xmlns:a16="http://schemas.microsoft.com/office/drawing/2014/main" id="{71A25145-EBA7-4880-B95F-FE1589BB3A38}"/>
                    </a:ext>
                  </a:extLst>
                </p:cNvPr>
                <p:cNvSpPr>
                  <a:spLocks noChangeShapeType="1"/>
                </p:cNvSpPr>
                <p:nvPr/>
              </p:nvSpPr>
              <p:spPr bwMode="auto">
                <a:xfrm flipH="1">
                  <a:off x="5912"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1" name="Line 344">
                  <a:extLst>
                    <a:ext uri="{FF2B5EF4-FFF2-40B4-BE49-F238E27FC236}">
                      <a16:creationId xmlns:a16="http://schemas.microsoft.com/office/drawing/2014/main" id="{4D3B5C3D-6BE7-4B11-7822-A5789F175E39}"/>
                    </a:ext>
                  </a:extLst>
                </p:cNvPr>
                <p:cNvSpPr>
                  <a:spLocks noChangeShapeType="1"/>
                </p:cNvSpPr>
                <p:nvPr/>
              </p:nvSpPr>
              <p:spPr bwMode="auto">
                <a:xfrm>
                  <a:off x="5920" y="131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2" name="Line 345">
                  <a:extLst>
                    <a:ext uri="{FF2B5EF4-FFF2-40B4-BE49-F238E27FC236}">
                      <a16:creationId xmlns:a16="http://schemas.microsoft.com/office/drawing/2014/main" id="{426F7EB8-D92D-B74B-2EE9-CB46C1A9C3D1}"/>
                    </a:ext>
                  </a:extLst>
                </p:cNvPr>
                <p:cNvSpPr>
                  <a:spLocks noChangeShapeType="1"/>
                </p:cNvSpPr>
                <p:nvPr/>
              </p:nvSpPr>
              <p:spPr bwMode="auto">
                <a:xfrm flipH="1">
                  <a:off x="5906" y="132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3" name="Line 346">
                  <a:extLst>
                    <a:ext uri="{FF2B5EF4-FFF2-40B4-BE49-F238E27FC236}">
                      <a16:creationId xmlns:a16="http://schemas.microsoft.com/office/drawing/2014/main" id="{2C0E5AEA-9317-45C9-CDD0-C25332870556}"/>
                    </a:ext>
                  </a:extLst>
                </p:cNvPr>
                <p:cNvSpPr>
                  <a:spLocks noChangeShapeType="1"/>
                </p:cNvSpPr>
                <p:nvPr/>
              </p:nvSpPr>
              <p:spPr bwMode="auto">
                <a:xfrm>
                  <a:off x="5906" y="130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4" name="Line 347">
                  <a:extLst>
                    <a:ext uri="{FF2B5EF4-FFF2-40B4-BE49-F238E27FC236}">
                      <a16:creationId xmlns:a16="http://schemas.microsoft.com/office/drawing/2014/main" id="{DEFDA50E-0304-A381-8887-79ADD6CC9C1B}"/>
                    </a:ext>
                  </a:extLst>
                </p:cNvPr>
                <p:cNvSpPr>
                  <a:spLocks noChangeShapeType="1"/>
                </p:cNvSpPr>
                <p:nvPr/>
              </p:nvSpPr>
              <p:spPr bwMode="auto">
                <a:xfrm flipH="1">
                  <a:off x="5891" y="131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5" name="Line 348">
                  <a:extLst>
                    <a:ext uri="{FF2B5EF4-FFF2-40B4-BE49-F238E27FC236}">
                      <a16:creationId xmlns:a16="http://schemas.microsoft.com/office/drawing/2014/main" id="{A4A12BC8-5BD4-4C94-7C62-AE531DDF3902}"/>
                    </a:ext>
                  </a:extLst>
                </p:cNvPr>
                <p:cNvSpPr>
                  <a:spLocks noChangeShapeType="1"/>
                </p:cNvSpPr>
                <p:nvPr/>
              </p:nvSpPr>
              <p:spPr bwMode="auto">
                <a:xfrm>
                  <a:off x="5897" y="130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6" name="Line 349">
                  <a:extLst>
                    <a:ext uri="{FF2B5EF4-FFF2-40B4-BE49-F238E27FC236}">
                      <a16:creationId xmlns:a16="http://schemas.microsoft.com/office/drawing/2014/main" id="{5E0AE9EA-2AD4-E4ED-CE9C-5FFCF04704AC}"/>
                    </a:ext>
                  </a:extLst>
                </p:cNvPr>
                <p:cNvSpPr>
                  <a:spLocks noChangeShapeType="1"/>
                </p:cNvSpPr>
                <p:nvPr/>
              </p:nvSpPr>
              <p:spPr bwMode="auto">
                <a:xfrm flipH="1">
                  <a:off x="5885" y="1315"/>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7" name="Line 350">
                  <a:extLst>
                    <a:ext uri="{FF2B5EF4-FFF2-40B4-BE49-F238E27FC236}">
                      <a16:creationId xmlns:a16="http://schemas.microsoft.com/office/drawing/2014/main" id="{F9933BB2-602E-C93A-A807-ADC3AE8B10CB}"/>
                    </a:ext>
                  </a:extLst>
                </p:cNvPr>
                <p:cNvSpPr>
                  <a:spLocks noChangeShapeType="1"/>
                </p:cNvSpPr>
                <p:nvPr/>
              </p:nvSpPr>
              <p:spPr bwMode="auto">
                <a:xfrm>
                  <a:off x="5868" y="128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8" name="Line 351">
                  <a:extLst>
                    <a:ext uri="{FF2B5EF4-FFF2-40B4-BE49-F238E27FC236}">
                      <a16:creationId xmlns:a16="http://schemas.microsoft.com/office/drawing/2014/main" id="{F4E82031-1DF6-3800-1027-9AA31A60713C}"/>
                    </a:ext>
                  </a:extLst>
                </p:cNvPr>
                <p:cNvSpPr>
                  <a:spLocks noChangeShapeType="1"/>
                </p:cNvSpPr>
                <p:nvPr/>
              </p:nvSpPr>
              <p:spPr bwMode="auto">
                <a:xfrm flipH="1">
                  <a:off x="5853" y="1303"/>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09" name="Line 352">
                  <a:extLst>
                    <a:ext uri="{FF2B5EF4-FFF2-40B4-BE49-F238E27FC236}">
                      <a16:creationId xmlns:a16="http://schemas.microsoft.com/office/drawing/2014/main" id="{1F49A314-2BFB-9BA4-FB8E-1647AA8EA0C4}"/>
                    </a:ext>
                  </a:extLst>
                </p:cNvPr>
                <p:cNvSpPr>
                  <a:spLocks noChangeShapeType="1"/>
                </p:cNvSpPr>
                <p:nvPr/>
              </p:nvSpPr>
              <p:spPr bwMode="auto">
                <a:xfrm>
                  <a:off x="5860" y="128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0" name="Line 353">
                  <a:extLst>
                    <a:ext uri="{FF2B5EF4-FFF2-40B4-BE49-F238E27FC236}">
                      <a16:creationId xmlns:a16="http://schemas.microsoft.com/office/drawing/2014/main" id="{1E8018CF-58BE-CF96-6071-14F770FFC2A1}"/>
                    </a:ext>
                  </a:extLst>
                </p:cNvPr>
                <p:cNvSpPr>
                  <a:spLocks noChangeShapeType="1"/>
                </p:cNvSpPr>
                <p:nvPr/>
              </p:nvSpPr>
              <p:spPr bwMode="auto">
                <a:xfrm flipH="1">
                  <a:off x="5845" y="130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1" name="Line 354">
                  <a:extLst>
                    <a:ext uri="{FF2B5EF4-FFF2-40B4-BE49-F238E27FC236}">
                      <a16:creationId xmlns:a16="http://schemas.microsoft.com/office/drawing/2014/main" id="{ABCBC6D7-95D8-09A5-F049-F80BC21D725E}"/>
                    </a:ext>
                  </a:extLst>
                </p:cNvPr>
                <p:cNvSpPr>
                  <a:spLocks noChangeShapeType="1"/>
                </p:cNvSpPr>
                <p:nvPr/>
              </p:nvSpPr>
              <p:spPr bwMode="auto">
                <a:xfrm>
                  <a:off x="5841" y="128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2" name="Line 355">
                  <a:extLst>
                    <a:ext uri="{FF2B5EF4-FFF2-40B4-BE49-F238E27FC236}">
                      <a16:creationId xmlns:a16="http://schemas.microsoft.com/office/drawing/2014/main" id="{471E98C6-932C-B651-F992-0CD6A26224A8}"/>
                    </a:ext>
                  </a:extLst>
                </p:cNvPr>
                <p:cNvSpPr>
                  <a:spLocks noChangeShapeType="1"/>
                </p:cNvSpPr>
                <p:nvPr/>
              </p:nvSpPr>
              <p:spPr bwMode="auto">
                <a:xfrm flipH="1">
                  <a:off x="5826" y="130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3" name="Line 356">
                  <a:extLst>
                    <a:ext uri="{FF2B5EF4-FFF2-40B4-BE49-F238E27FC236}">
                      <a16:creationId xmlns:a16="http://schemas.microsoft.com/office/drawing/2014/main" id="{38ADC7F1-C987-285D-25BE-A88451C35DDD}"/>
                    </a:ext>
                  </a:extLst>
                </p:cNvPr>
                <p:cNvSpPr>
                  <a:spLocks noChangeShapeType="1"/>
                </p:cNvSpPr>
                <p:nvPr/>
              </p:nvSpPr>
              <p:spPr bwMode="auto">
                <a:xfrm>
                  <a:off x="5828" y="128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4" name="Line 357">
                  <a:extLst>
                    <a:ext uri="{FF2B5EF4-FFF2-40B4-BE49-F238E27FC236}">
                      <a16:creationId xmlns:a16="http://schemas.microsoft.com/office/drawing/2014/main" id="{242658C2-C094-1330-CC40-D167BA284DB3}"/>
                    </a:ext>
                  </a:extLst>
                </p:cNvPr>
                <p:cNvSpPr>
                  <a:spLocks noChangeShapeType="1"/>
                </p:cNvSpPr>
                <p:nvPr/>
              </p:nvSpPr>
              <p:spPr bwMode="auto">
                <a:xfrm flipH="1">
                  <a:off x="5814" y="130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5" name="Line 358">
                  <a:extLst>
                    <a:ext uri="{FF2B5EF4-FFF2-40B4-BE49-F238E27FC236}">
                      <a16:creationId xmlns:a16="http://schemas.microsoft.com/office/drawing/2014/main" id="{911D1C56-AE08-C73F-ED17-37711241C842}"/>
                    </a:ext>
                  </a:extLst>
                </p:cNvPr>
                <p:cNvSpPr>
                  <a:spLocks noChangeShapeType="1"/>
                </p:cNvSpPr>
                <p:nvPr/>
              </p:nvSpPr>
              <p:spPr bwMode="auto">
                <a:xfrm>
                  <a:off x="5824" y="128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6" name="Line 359">
                  <a:extLst>
                    <a:ext uri="{FF2B5EF4-FFF2-40B4-BE49-F238E27FC236}">
                      <a16:creationId xmlns:a16="http://schemas.microsoft.com/office/drawing/2014/main" id="{A334A2E4-0B2D-B610-3DE8-3A2C9C0D3F4C}"/>
                    </a:ext>
                  </a:extLst>
                </p:cNvPr>
                <p:cNvSpPr>
                  <a:spLocks noChangeShapeType="1"/>
                </p:cNvSpPr>
                <p:nvPr/>
              </p:nvSpPr>
              <p:spPr bwMode="auto">
                <a:xfrm flipH="1">
                  <a:off x="5809" y="1303"/>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7" name="Line 360">
                  <a:extLst>
                    <a:ext uri="{FF2B5EF4-FFF2-40B4-BE49-F238E27FC236}">
                      <a16:creationId xmlns:a16="http://schemas.microsoft.com/office/drawing/2014/main" id="{BF3FC797-73C6-D440-4FE0-10778157F7BD}"/>
                    </a:ext>
                  </a:extLst>
                </p:cNvPr>
                <p:cNvSpPr>
                  <a:spLocks noChangeShapeType="1"/>
                </p:cNvSpPr>
                <p:nvPr/>
              </p:nvSpPr>
              <p:spPr bwMode="auto">
                <a:xfrm>
                  <a:off x="5805" y="127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8" name="Line 361">
                  <a:extLst>
                    <a:ext uri="{FF2B5EF4-FFF2-40B4-BE49-F238E27FC236}">
                      <a16:creationId xmlns:a16="http://schemas.microsoft.com/office/drawing/2014/main" id="{200E5AFA-E125-918C-860D-3A95D1F1A567}"/>
                    </a:ext>
                  </a:extLst>
                </p:cNvPr>
                <p:cNvSpPr>
                  <a:spLocks noChangeShapeType="1"/>
                </p:cNvSpPr>
                <p:nvPr/>
              </p:nvSpPr>
              <p:spPr bwMode="auto">
                <a:xfrm flipH="1">
                  <a:off x="5791" y="129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19" name="Line 362">
                  <a:extLst>
                    <a:ext uri="{FF2B5EF4-FFF2-40B4-BE49-F238E27FC236}">
                      <a16:creationId xmlns:a16="http://schemas.microsoft.com/office/drawing/2014/main" id="{D105A99E-2C9D-5D4F-D4F2-E9A4852C599F}"/>
                    </a:ext>
                  </a:extLst>
                </p:cNvPr>
                <p:cNvSpPr>
                  <a:spLocks noChangeShapeType="1"/>
                </p:cNvSpPr>
                <p:nvPr/>
              </p:nvSpPr>
              <p:spPr bwMode="auto">
                <a:xfrm>
                  <a:off x="5801" y="127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0" name="Line 363">
                  <a:extLst>
                    <a:ext uri="{FF2B5EF4-FFF2-40B4-BE49-F238E27FC236}">
                      <a16:creationId xmlns:a16="http://schemas.microsoft.com/office/drawing/2014/main" id="{105061D0-C779-8373-CDBB-CE3D3D49EB53}"/>
                    </a:ext>
                  </a:extLst>
                </p:cNvPr>
                <p:cNvSpPr>
                  <a:spLocks noChangeShapeType="1"/>
                </p:cNvSpPr>
                <p:nvPr/>
              </p:nvSpPr>
              <p:spPr bwMode="auto">
                <a:xfrm flipH="1">
                  <a:off x="5786" y="1293"/>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1" name="Line 364">
                  <a:extLst>
                    <a:ext uri="{FF2B5EF4-FFF2-40B4-BE49-F238E27FC236}">
                      <a16:creationId xmlns:a16="http://schemas.microsoft.com/office/drawing/2014/main" id="{5DC67311-550B-3101-D580-FFC76C2A2AFB}"/>
                    </a:ext>
                  </a:extLst>
                </p:cNvPr>
                <p:cNvSpPr>
                  <a:spLocks noChangeShapeType="1"/>
                </p:cNvSpPr>
                <p:nvPr/>
              </p:nvSpPr>
              <p:spPr bwMode="auto">
                <a:xfrm>
                  <a:off x="5789" y="127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2" name="Line 365">
                  <a:extLst>
                    <a:ext uri="{FF2B5EF4-FFF2-40B4-BE49-F238E27FC236}">
                      <a16:creationId xmlns:a16="http://schemas.microsoft.com/office/drawing/2014/main" id="{3104B9A7-41A3-9E10-B2E4-D5FCBED4C04B}"/>
                    </a:ext>
                  </a:extLst>
                </p:cNvPr>
                <p:cNvSpPr>
                  <a:spLocks noChangeShapeType="1"/>
                </p:cNvSpPr>
                <p:nvPr/>
              </p:nvSpPr>
              <p:spPr bwMode="auto">
                <a:xfrm flipH="1">
                  <a:off x="5774" y="129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3" name="Line 366">
                  <a:extLst>
                    <a:ext uri="{FF2B5EF4-FFF2-40B4-BE49-F238E27FC236}">
                      <a16:creationId xmlns:a16="http://schemas.microsoft.com/office/drawing/2014/main" id="{279B0002-1B05-1136-3DFD-5ADBC82718A8}"/>
                    </a:ext>
                  </a:extLst>
                </p:cNvPr>
                <p:cNvSpPr>
                  <a:spLocks noChangeShapeType="1"/>
                </p:cNvSpPr>
                <p:nvPr/>
              </p:nvSpPr>
              <p:spPr bwMode="auto">
                <a:xfrm>
                  <a:off x="5789" y="127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4" name="Line 367">
                  <a:extLst>
                    <a:ext uri="{FF2B5EF4-FFF2-40B4-BE49-F238E27FC236}">
                      <a16:creationId xmlns:a16="http://schemas.microsoft.com/office/drawing/2014/main" id="{681C0E24-1836-6D82-9049-474196020636}"/>
                    </a:ext>
                  </a:extLst>
                </p:cNvPr>
                <p:cNvSpPr>
                  <a:spLocks noChangeShapeType="1"/>
                </p:cNvSpPr>
                <p:nvPr/>
              </p:nvSpPr>
              <p:spPr bwMode="auto">
                <a:xfrm flipH="1">
                  <a:off x="5774" y="1293"/>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5" name="Line 368">
                  <a:extLst>
                    <a:ext uri="{FF2B5EF4-FFF2-40B4-BE49-F238E27FC236}">
                      <a16:creationId xmlns:a16="http://schemas.microsoft.com/office/drawing/2014/main" id="{EBF468C0-84B0-3A62-F3F0-725BEC3B552B}"/>
                    </a:ext>
                  </a:extLst>
                </p:cNvPr>
                <p:cNvSpPr>
                  <a:spLocks noChangeShapeType="1"/>
                </p:cNvSpPr>
                <p:nvPr/>
              </p:nvSpPr>
              <p:spPr bwMode="auto">
                <a:xfrm>
                  <a:off x="5763" y="126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6" name="Line 369">
                  <a:extLst>
                    <a:ext uri="{FF2B5EF4-FFF2-40B4-BE49-F238E27FC236}">
                      <a16:creationId xmlns:a16="http://schemas.microsoft.com/office/drawing/2014/main" id="{9A62B885-B20D-CBE4-5946-EE9184163664}"/>
                    </a:ext>
                  </a:extLst>
                </p:cNvPr>
                <p:cNvSpPr>
                  <a:spLocks noChangeShapeType="1"/>
                </p:cNvSpPr>
                <p:nvPr/>
              </p:nvSpPr>
              <p:spPr bwMode="auto">
                <a:xfrm flipH="1">
                  <a:off x="5749" y="127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7" name="Line 370">
                  <a:extLst>
                    <a:ext uri="{FF2B5EF4-FFF2-40B4-BE49-F238E27FC236}">
                      <a16:creationId xmlns:a16="http://schemas.microsoft.com/office/drawing/2014/main" id="{3777E698-AAE1-98D9-4457-34391449AD4A}"/>
                    </a:ext>
                  </a:extLst>
                </p:cNvPr>
                <p:cNvSpPr>
                  <a:spLocks noChangeShapeType="1"/>
                </p:cNvSpPr>
                <p:nvPr/>
              </p:nvSpPr>
              <p:spPr bwMode="auto">
                <a:xfrm>
                  <a:off x="5759" y="126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8" name="Line 371">
                  <a:extLst>
                    <a:ext uri="{FF2B5EF4-FFF2-40B4-BE49-F238E27FC236}">
                      <a16:creationId xmlns:a16="http://schemas.microsoft.com/office/drawing/2014/main" id="{980F0438-0A40-2F9F-FECA-2DF5D8CFF956}"/>
                    </a:ext>
                  </a:extLst>
                </p:cNvPr>
                <p:cNvSpPr>
                  <a:spLocks noChangeShapeType="1"/>
                </p:cNvSpPr>
                <p:nvPr/>
              </p:nvSpPr>
              <p:spPr bwMode="auto">
                <a:xfrm flipH="1">
                  <a:off x="5745" y="127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29" name="Line 372">
                  <a:extLst>
                    <a:ext uri="{FF2B5EF4-FFF2-40B4-BE49-F238E27FC236}">
                      <a16:creationId xmlns:a16="http://schemas.microsoft.com/office/drawing/2014/main" id="{70506324-CE80-9726-A870-B3107DC2EA2F}"/>
                    </a:ext>
                  </a:extLst>
                </p:cNvPr>
                <p:cNvSpPr>
                  <a:spLocks noChangeShapeType="1"/>
                </p:cNvSpPr>
                <p:nvPr/>
              </p:nvSpPr>
              <p:spPr bwMode="auto">
                <a:xfrm>
                  <a:off x="5743" y="126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0" name="Line 373">
                  <a:extLst>
                    <a:ext uri="{FF2B5EF4-FFF2-40B4-BE49-F238E27FC236}">
                      <a16:creationId xmlns:a16="http://schemas.microsoft.com/office/drawing/2014/main" id="{F9CECDF8-29F8-2AAF-1827-824E3CCE91AC}"/>
                    </a:ext>
                  </a:extLst>
                </p:cNvPr>
                <p:cNvSpPr>
                  <a:spLocks noChangeShapeType="1"/>
                </p:cNvSpPr>
                <p:nvPr/>
              </p:nvSpPr>
              <p:spPr bwMode="auto">
                <a:xfrm flipH="1">
                  <a:off x="5728" y="127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1" name="Line 374">
                  <a:extLst>
                    <a:ext uri="{FF2B5EF4-FFF2-40B4-BE49-F238E27FC236}">
                      <a16:creationId xmlns:a16="http://schemas.microsoft.com/office/drawing/2014/main" id="{45B71D3D-F167-11A2-7087-BA58875ADEF2}"/>
                    </a:ext>
                  </a:extLst>
                </p:cNvPr>
                <p:cNvSpPr>
                  <a:spLocks noChangeShapeType="1"/>
                </p:cNvSpPr>
                <p:nvPr/>
              </p:nvSpPr>
              <p:spPr bwMode="auto">
                <a:xfrm>
                  <a:off x="5728" y="125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2" name="Line 375">
                  <a:extLst>
                    <a:ext uri="{FF2B5EF4-FFF2-40B4-BE49-F238E27FC236}">
                      <a16:creationId xmlns:a16="http://schemas.microsoft.com/office/drawing/2014/main" id="{F2138BCF-7A37-FE1E-2165-80B3F1E3B30E}"/>
                    </a:ext>
                  </a:extLst>
                </p:cNvPr>
                <p:cNvSpPr>
                  <a:spLocks noChangeShapeType="1"/>
                </p:cNvSpPr>
                <p:nvPr/>
              </p:nvSpPr>
              <p:spPr bwMode="auto">
                <a:xfrm flipH="1">
                  <a:off x="5713" y="126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3" name="Line 376">
                  <a:extLst>
                    <a:ext uri="{FF2B5EF4-FFF2-40B4-BE49-F238E27FC236}">
                      <a16:creationId xmlns:a16="http://schemas.microsoft.com/office/drawing/2014/main" id="{8AB78BAB-28EB-FBB4-2867-41C454CEEBDC}"/>
                    </a:ext>
                  </a:extLst>
                </p:cNvPr>
                <p:cNvSpPr>
                  <a:spLocks noChangeShapeType="1"/>
                </p:cNvSpPr>
                <p:nvPr/>
              </p:nvSpPr>
              <p:spPr bwMode="auto">
                <a:xfrm>
                  <a:off x="5726" y="125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4" name="Line 377">
                  <a:extLst>
                    <a:ext uri="{FF2B5EF4-FFF2-40B4-BE49-F238E27FC236}">
                      <a16:creationId xmlns:a16="http://schemas.microsoft.com/office/drawing/2014/main" id="{A12F273D-872C-5F3A-9664-EFA61EAD936C}"/>
                    </a:ext>
                  </a:extLst>
                </p:cNvPr>
                <p:cNvSpPr>
                  <a:spLocks noChangeShapeType="1"/>
                </p:cNvSpPr>
                <p:nvPr/>
              </p:nvSpPr>
              <p:spPr bwMode="auto">
                <a:xfrm flipH="1">
                  <a:off x="5713" y="1267"/>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5" name="Line 378">
                  <a:extLst>
                    <a:ext uri="{FF2B5EF4-FFF2-40B4-BE49-F238E27FC236}">
                      <a16:creationId xmlns:a16="http://schemas.microsoft.com/office/drawing/2014/main" id="{60AF5C9C-ECC0-0982-B084-7790481E17E5}"/>
                    </a:ext>
                  </a:extLst>
                </p:cNvPr>
                <p:cNvSpPr>
                  <a:spLocks noChangeShapeType="1"/>
                </p:cNvSpPr>
                <p:nvPr/>
              </p:nvSpPr>
              <p:spPr bwMode="auto">
                <a:xfrm>
                  <a:off x="5709" y="124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6" name="Line 379">
                  <a:extLst>
                    <a:ext uri="{FF2B5EF4-FFF2-40B4-BE49-F238E27FC236}">
                      <a16:creationId xmlns:a16="http://schemas.microsoft.com/office/drawing/2014/main" id="{7047606D-39C4-49CC-D840-736191633402}"/>
                    </a:ext>
                  </a:extLst>
                </p:cNvPr>
                <p:cNvSpPr>
                  <a:spLocks noChangeShapeType="1"/>
                </p:cNvSpPr>
                <p:nvPr/>
              </p:nvSpPr>
              <p:spPr bwMode="auto">
                <a:xfrm flipH="1">
                  <a:off x="5694" y="125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7" name="Line 380">
                  <a:extLst>
                    <a:ext uri="{FF2B5EF4-FFF2-40B4-BE49-F238E27FC236}">
                      <a16:creationId xmlns:a16="http://schemas.microsoft.com/office/drawing/2014/main" id="{4B8C0262-4D07-37E7-DCE7-519D4965AE63}"/>
                    </a:ext>
                  </a:extLst>
                </p:cNvPr>
                <p:cNvSpPr>
                  <a:spLocks noChangeShapeType="1"/>
                </p:cNvSpPr>
                <p:nvPr/>
              </p:nvSpPr>
              <p:spPr bwMode="auto">
                <a:xfrm>
                  <a:off x="5690" y="1235"/>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8" name="Line 381">
                  <a:extLst>
                    <a:ext uri="{FF2B5EF4-FFF2-40B4-BE49-F238E27FC236}">
                      <a16:creationId xmlns:a16="http://schemas.microsoft.com/office/drawing/2014/main" id="{AF17C75B-0A53-EC6B-EECB-C565664247F0}"/>
                    </a:ext>
                  </a:extLst>
                </p:cNvPr>
                <p:cNvSpPr>
                  <a:spLocks noChangeShapeType="1"/>
                </p:cNvSpPr>
                <p:nvPr/>
              </p:nvSpPr>
              <p:spPr bwMode="auto">
                <a:xfrm flipH="1">
                  <a:off x="5676" y="1249"/>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39" name="Line 382">
                  <a:extLst>
                    <a:ext uri="{FF2B5EF4-FFF2-40B4-BE49-F238E27FC236}">
                      <a16:creationId xmlns:a16="http://schemas.microsoft.com/office/drawing/2014/main" id="{350EA629-F238-8562-AC42-F8E6B404C0C2}"/>
                    </a:ext>
                  </a:extLst>
                </p:cNvPr>
                <p:cNvSpPr>
                  <a:spLocks noChangeShapeType="1"/>
                </p:cNvSpPr>
                <p:nvPr/>
              </p:nvSpPr>
              <p:spPr bwMode="auto">
                <a:xfrm>
                  <a:off x="5688" y="1235"/>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0" name="Line 383">
                  <a:extLst>
                    <a:ext uri="{FF2B5EF4-FFF2-40B4-BE49-F238E27FC236}">
                      <a16:creationId xmlns:a16="http://schemas.microsoft.com/office/drawing/2014/main" id="{438391D0-944D-156E-F20A-7B573E398847}"/>
                    </a:ext>
                  </a:extLst>
                </p:cNvPr>
                <p:cNvSpPr>
                  <a:spLocks noChangeShapeType="1"/>
                </p:cNvSpPr>
                <p:nvPr/>
              </p:nvSpPr>
              <p:spPr bwMode="auto">
                <a:xfrm flipH="1">
                  <a:off x="5674" y="1249"/>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1" name="Line 384">
                  <a:extLst>
                    <a:ext uri="{FF2B5EF4-FFF2-40B4-BE49-F238E27FC236}">
                      <a16:creationId xmlns:a16="http://schemas.microsoft.com/office/drawing/2014/main" id="{2AF87BDF-5A6B-1F9D-D42C-B79417C67E16}"/>
                    </a:ext>
                  </a:extLst>
                </p:cNvPr>
                <p:cNvSpPr>
                  <a:spLocks noChangeShapeType="1"/>
                </p:cNvSpPr>
                <p:nvPr/>
              </p:nvSpPr>
              <p:spPr bwMode="auto">
                <a:xfrm>
                  <a:off x="5663" y="1235"/>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2" name="Line 385">
                  <a:extLst>
                    <a:ext uri="{FF2B5EF4-FFF2-40B4-BE49-F238E27FC236}">
                      <a16:creationId xmlns:a16="http://schemas.microsoft.com/office/drawing/2014/main" id="{87701E6E-6030-892E-16BC-6DF502E3EC7C}"/>
                    </a:ext>
                  </a:extLst>
                </p:cNvPr>
                <p:cNvSpPr>
                  <a:spLocks noChangeShapeType="1"/>
                </p:cNvSpPr>
                <p:nvPr/>
              </p:nvSpPr>
              <p:spPr bwMode="auto">
                <a:xfrm flipH="1">
                  <a:off x="5651" y="1249"/>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3" name="Line 386">
                  <a:extLst>
                    <a:ext uri="{FF2B5EF4-FFF2-40B4-BE49-F238E27FC236}">
                      <a16:creationId xmlns:a16="http://schemas.microsoft.com/office/drawing/2014/main" id="{A849F977-875E-7F15-1587-E1C78CF945A5}"/>
                    </a:ext>
                  </a:extLst>
                </p:cNvPr>
                <p:cNvSpPr>
                  <a:spLocks noChangeShapeType="1"/>
                </p:cNvSpPr>
                <p:nvPr/>
              </p:nvSpPr>
              <p:spPr bwMode="auto">
                <a:xfrm>
                  <a:off x="5661" y="1235"/>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4" name="Line 387">
                  <a:extLst>
                    <a:ext uri="{FF2B5EF4-FFF2-40B4-BE49-F238E27FC236}">
                      <a16:creationId xmlns:a16="http://schemas.microsoft.com/office/drawing/2014/main" id="{BEF5B3C8-DF65-A89C-4F48-EEEE6F5C4E5F}"/>
                    </a:ext>
                  </a:extLst>
                </p:cNvPr>
                <p:cNvSpPr>
                  <a:spLocks noChangeShapeType="1"/>
                </p:cNvSpPr>
                <p:nvPr/>
              </p:nvSpPr>
              <p:spPr bwMode="auto">
                <a:xfrm flipH="1">
                  <a:off x="5646" y="1249"/>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5" name="Line 388">
                  <a:extLst>
                    <a:ext uri="{FF2B5EF4-FFF2-40B4-BE49-F238E27FC236}">
                      <a16:creationId xmlns:a16="http://schemas.microsoft.com/office/drawing/2014/main" id="{B3B54031-BEB8-DB44-03B6-9FDEB101B3FE}"/>
                    </a:ext>
                  </a:extLst>
                </p:cNvPr>
                <p:cNvSpPr>
                  <a:spLocks noChangeShapeType="1"/>
                </p:cNvSpPr>
                <p:nvPr/>
              </p:nvSpPr>
              <p:spPr bwMode="auto">
                <a:xfrm>
                  <a:off x="5634" y="1235"/>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6" name="Line 389">
                  <a:extLst>
                    <a:ext uri="{FF2B5EF4-FFF2-40B4-BE49-F238E27FC236}">
                      <a16:creationId xmlns:a16="http://schemas.microsoft.com/office/drawing/2014/main" id="{B52E7ADC-0964-0B2D-FDDB-9CAD51D2E2BB}"/>
                    </a:ext>
                  </a:extLst>
                </p:cNvPr>
                <p:cNvSpPr>
                  <a:spLocks noChangeShapeType="1"/>
                </p:cNvSpPr>
                <p:nvPr/>
              </p:nvSpPr>
              <p:spPr bwMode="auto">
                <a:xfrm flipH="1">
                  <a:off x="5619" y="1249"/>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7" name="Line 390">
                  <a:extLst>
                    <a:ext uri="{FF2B5EF4-FFF2-40B4-BE49-F238E27FC236}">
                      <a16:creationId xmlns:a16="http://schemas.microsoft.com/office/drawing/2014/main" id="{59074A6A-A78C-4142-F1BE-5A3EADE258F6}"/>
                    </a:ext>
                  </a:extLst>
                </p:cNvPr>
                <p:cNvSpPr>
                  <a:spLocks noChangeShapeType="1"/>
                </p:cNvSpPr>
                <p:nvPr/>
              </p:nvSpPr>
              <p:spPr bwMode="auto">
                <a:xfrm>
                  <a:off x="5626" y="12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8" name="Line 391">
                  <a:extLst>
                    <a:ext uri="{FF2B5EF4-FFF2-40B4-BE49-F238E27FC236}">
                      <a16:creationId xmlns:a16="http://schemas.microsoft.com/office/drawing/2014/main" id="{CBA7AE2F-2AC6-E570-B16C-551AF6AE3169}"/>
                    </a:ext>
                  </a:extLst>
                </p:cNvPr>
                <p:cNvSpPr>
                  <a:spLocks noChangeShapeType="1"/>
                </p:cNvSpPr>
                <p:nvPr/>
              </p:nvSpPr>
              <p:spPr bwMode="auto">
                <a:xfrm flipH="1">
                  <a:off x="5611" y="124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49" name="Line 392">
                  <a:extLst>
                    <a:ext uri="{FF2B5EF4-FFF2-40B4-BE49-F238E27FC236}">
                      <a16:creationId xmlns:a16="http://schemas.microsoft.com/office/drawing/2014/main" id="{92A1A4EA-7030-EE2D-68C2-A29106D2DBE0}"/>
                    </a:ext>
                  </a:extLst>
                </p:cNvPr>
                <p:cNvSpPr>
                  <a:spLocks noChangeShapeType="1"/>
                </p:cNvSpPr>
                <p:nvPr/>
              </p:nvSpPr>
              <p:spPr bwMode="auto">
                <a:xfrm>
                  <a:off x="5613" y="12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0" name="Line 393">
                  <a:extLst>
                    <a:ext uri="{FF2B5EF4-FFF2-40B4-BE49-F238E27FC236}">
                      <a16:creationId xmlns:a16="http://schemas.microsoft.com/office/drawing/2014/main" id="{62BD6122-04F1-FD13-4FE9-D5524E543B51}"/>
                    </a:ext>
                  </a:extLst>
                </p:cNvPr>
                <p:cNvSpPr>
                  <a:spLocks noChangeShapeType="1"/>
                </p:cNvSpPr>
                <p:nvPr/>
              </p:nvSpPr>
              <p:spPr bwMode="auto">
                <a:xfrm flipH="1">
                  <a:off x="5598" y="1243"/>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1" name="Line 394">
                  <a:extLst>
                    <a:ext uri="{FF2B5EF4-FFF2-40B4-BE49-F238E27FC236}">
                      <a16:creationId xmlns:a16="http://schemas.microsoft.com/office/drawing/2014/main" id="{6D0DDC88-7128-07A3-1AD6-B7FCE4F498C0}"/>
                    </a:ext>
                  </a:extLst>
                </p:cNvPr>
                <p:cNvSpPr>
                  <a:spLocks noChangeShapeType="1"/>
                </p:cNvSpPr>
                <p:nvPr/>
              </p:nvSpPr>
              <p:spPr bwMode="auto">
                <a:xfrm>
                  <a:off x="5592" y="12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2" name="Line 395">
                  <a:extLst>
                    <a:ext uri="{FF2B5EF4-FFF2-40B4-BE49-F238E27FC236}">
                      <a16:creationId xmlns:a16="http://schemas.microsoft.com/office/drawing/2014/main" id="{2E22CE6E-61F1-77D2-79E5-18BE5666671A}"/>
                    </a:ext>
                  </a:extLst>
                </p:cNvPr>
                <p:cNvSpPr>
                  <a:spLocks noChangeShapeType="1"/>
                </p:cNvSpPr>
                <p:nvPr/>
              </p:nvSpPr>
              <p:spPr bwMode="auto">
                <a:xfrm flipH="1">
                  <a:off x="5577" y="1243"/>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3" name="Line 396">
                  <a:extLst>
                    <a:ext uri="{FF2B5EF4-FFF2-40B4-BE49-F238E27FC236}">
                      <a16:creationId xmlns:a16="http://schemas.microsoft.com/office/drawing/2014/main" id="{2B313372-90F6-9191-C52E-9214A0B06ECB}"/>
                    </a:ext>
                  </a:extLst>
                </p:cNvPr>
                <p:cNvSpPr>
                  <a:spLocks noChangeShapeType="1"/>
                </p:cNvSpPr>
                <p:nvPr/>
              </p:nvSpPr>
              <p:spPr bwMode="auto">
                <a:xfrm>
                  <a:off x="5575" y="122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4" name="Line 397">
                  <a:extLst>
                    <a:ext uri="{FF2B5EF4-FFF2-40B4-BE49-F238E27FC236}">
                      <a16:creationId xmlns:a16="http://schemas.microsoft.com/office/drawing/2014/main" id="{E8874551-68CF-1D96-59AA-E3CD18F0699D}"/>
                    </a:ext>
                  </a:extLst>
                </p:cNvPr>
                <p:cNvSpPr>
                  <a:spLocks noChangeShapeType="1"/>
                </p:cNvSpPr>
                <p:nvPr/>
              </p:nvSpPr>
              <p:spPr bwMode="auto">
                <a:xfrm flipH="1">
                  <a:off x="5561" y="124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5" name="Line 398">
                  <a:extLst>
                    <a:ext uri="{FF2B5EF4-FFF2-40B4-BE49-F238E27FC236}">
                      <a16:creationId xmlns:a16="http://schemas.microsoft.com/office/drawing/2014/main" id="{45F83831-AAEE-3AE1-5052-121A72E76F4B}"/>
                    </a:ext>
                  </a:extLst>
                </p:cNvPr>
                <p:cNvSpPr>
                  <a:spLocks noChangeShapeType="1"/>
                </p:cNvSpPr>
                <p:nvPr/>
              </p:nvSpPr>
              <p:spPr bwMode="auto">
                <a:xfrm>
                  <a:off x="5531" y="1207"/>
                  <a:ext cx="0" cy="26"/>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6" name="Line 399">
                  <a:extLst>
                    <a:ext uri="{FF2B5EF4-FFF2-40B4-BE49-F238E27FC236}">
                      <a16:creationId xmlns:a16="http://schemas.microsoft.com/office/drawing/2014/main" id="{639BDAE5-C150-EEFC-6F70-629A9A959387}"/>
                    </a:ext>
                  </a:extLst>
                </p:cNvPr>
                <p:cNvSpPr>
                  <a:spLocks noChangeShapeType="1"/>
                </p:cNvSpPr>
                <p:nvPr/>
              </p:nvSpPr>
              <p:spPr bwMode="auto">
                <a:xfrm flipH="1">
                  <a:off x="5517" y="122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7" name="Line 400">
                  <a:extLst>
                    <a:ext uri="{FF2B5EF4-FFF2-40B4-BE49-F238E27FC236}">
                      <a16:creationId xmlns:a16="http://schemas.microsoft.com/office/drawing/2014/main" id="{DDB50F5F-F00E-0639-91A8-F812DCBA3023}"/>
                    </a:ext>
                  </a:extLst>
                </p:cNvPr>
                <p:cNvSpPr>
                  <a:spLocks noChangeShapeType="1"/>
                </p:cNvSpPr>
                <p:nvPr/>
              </p:nvSpPr>
              <p:spPr bwMode="auto">
                <a:xfrm>
                  <a:off x="5529" y="1207"/>
                  <a:ext cx="0" cy="26"/>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8" name="Line 401">
                  <a:extLst>
                    <a:ext uri="{FF2B5EF4-FFF2-40B4-BE49-F238E27FC236}">
                      <a16:creationId xmlns:a16="http://schemas.microsoft.com/office/drawing/2014/main" id="{3E158875-DE16-A847-19E3-D54EF1509478}"/>
                    </a:ext>
                  </a:extLst>
                </p:cNvPr>
                <p:cNvSpPr>
                  <a:spLocks noChangeShapeType="1"/>
                </p:cNvSpPr>
                <p:nvPr/>
              </p:nvSpPr>
              <p:spPr bwMode="auto">
                <a:xfrm flipH="1">
                  <a:off x="5515" y="122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59" name="Line 402">
                  <a:extLst>
                    <a:ext uri="{FF2B5EF4-FFF2-40B4-BE49-F238E27FC236}">
                      <a16:creationId xmlns:a16="http://schemas.microsoft.com/office/drawing/2014/main" id="{C8E96B25-6B29-DF25-1707-E3B2A6403DAB}"/>
                    </a:ext>
                  </a:extLst>
                </p:cNvPr>
                <p:cNvSpPr>
                  <a:spLocks noChangeShapeType="1"/>
                </p:cNvSpPr>
                <p:nvPr/>
              </p:nvSpPr>
              <p:spPr bwMode="auto">
                <a:xfrm>
                  <a:off x="5523" y="1207"/>
                  <a:ext cx="0" cy="26"/>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0" name="Line 403">
                  <a:extLst>
                    <a:ext uri="{FF2B5EF4-FFF2-40B4-BE49-F238E27FC236}">
                      <a16:creationId xmlns:a16="http://schemas.microsoft.com/office/drawing/2014/main" id="{EE8C420E-3AF9-6DB2-F9B2-B08466A3001B}"/>
                    </a:ext>
                  </a:extLst>
                </p:cNvPr>
                <p:cNvSpPr>
                  <a:spLocks noChangeShapeType="1"/>
                </p:cNvSpPr>
                <p:nvPr/>
              </p:nvSpPr>
              <p:spPr bwMode="auto">
                <a:xfrm flipH="1">
                  <a:off x="5511" y="1221"/>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1" name="Line 404">
                  <a:extLst>
                    <a:ext uri="{FF2B5EF4-FFF2-40B4-BE49-F238E27FC236}">
                      <a16:creationId xmlns:a16="http://schemas.microsoft.com/office/drawing/2014/main" id="{8FAC7BAD-4405-9227-39E3-A282982BC365}"/>
                    </a:ext>
                  </a:extLst>
                </p:cNvPr>
                <p:cNvSpPr>
                  <a:spLocks noChangeShapeType="1"/>
                </p:cNvSpPr>
                <p:nvPr/>
              </p:nvSpPr>
              <p:spPr bwMode="auto">
                <a:xfrm>
                  <a:off x="5515" y="1207"/>
                  <a:ext cx="0" cy="26"/>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2" name="Line 405">
                  <a:extLst>
                    <a:ext uri="{FF2B5EF4-FFF2-40B4-BE49-F238E27FC236}">
                      <a16:creationId xmlns:a16="http://schemas.microsoft.com/office/drawing/2014/main" id="{0CF098B3-F7C4-B0C0-5491-8FCC0CDE5BF0}"/>
                    </a:ext>
                  </a:extLst>
                </p:cNvPr>
                <p:cNvSpPr>
                  <a:spLocks noChangeShapeType="1"/>
                </p:cNvSpPr>
                <p:nvPr/>
              </p:nvSpPr>
              <p:spPr bwMode="auto">
                <a:xfrm flipH="1">
                  <a:off x="5500" y="122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3" name="Line 406">
                  <a:extLst>
                    <a:ext uri="{FF2B5EF4-FFF2-40B4-BE49-F238E27FC236}">
                      <a16:creationId xmlns:a16="http://schemas.microsoft.com/office/drawing/2014/main" id="{48E276A1-1FD0-9CA6-26CD-BFF99C7AF1E5}"/>
                    </a:ext>
                  </a:extLst>
                </p:cNvPr>
                <p:cNvSpPr>
                  <a:spLocks noChangeShapeType="1"/>
                </p:cNvSpPr>
                <p:nvPr/>
              </p:nvSpPr>
              <p:spPr bwMode="auto">
                <a:xfrm>
                  <a:off x="5511" y="1207"/>
                  <a:ext cx="0" cy="26"/>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4" name="Line 407">
                  <a:extLst>
                    <a:ext uri="{FF2B5EF4-FFF2-40B4-BE49-F238E27FC236}">
                      <a16:creationId xmlns:a16="http://schemas.microsoft.com/office/drawing/2014/main" id="{0263A614-F1CC-8E80-4F2A-D949F4B165EF}"/>
                    </a:ext>
                  </a:extLst>
                </p:cNvPr>
                <p:cNvSpPr>
                  <a:spLocks noChangeShapeType="1"/>
                </p:cNvSpPr>
                <p:nvPr/>
              </p:nvSpPr>
              <p:spPr bwMode="auto">
                <a:xfrm flipH="1">
                  <a:off x="5498" y="1221"/>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5" name="Line 408">
                  <a:extLst>
                    <a:ext uri="{FF2B5EF4-FFF2-40B4-BE49-F238E27FC236}">
                      <a16:creationId xmlns:a16="http://schemas.microsoft.com/office/drawing/2014/main" id="{F09B749E-49AF-E794-3333-1B7A08603365}"/>
                    </a:ext>
                  </a:extLst>
                </p:cNvPr>
                <p:cNvSpPr>
                  <a:spLocks noChangeShapeType="1"/>
                </p:cNvSpPr>
                <p:nvPr/>
              </p:nvSpPr>
              <p:spPr bwMode="auto">
                <a:xfrm>
                  <a:off x="5492" y="1207"/>
                  <a:ext cx="0" cy="26"/>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6" name="Line 409">
                  <a:extLst>
                    <a:ext uri="{FF2B5EF4-FFF2-40B4-BE49-F238E27FC236}">
                      <a16:creationId xmlns:a16="http://schemas.microsoft.com/office/drawing/2014/main" id="{42F9E075-10D1-F8DC-1E98-3AA63C9B0584}"/>
                    </a:ext>
                  </a:extLst>
                </p:cNvPr>
                <p:cNvSpPr>
                  <a:spLocks noChangeShapeType="1"/>
                </p:cNvSpPr>
                <p:nvPr/>
              </p:nvSpPr>
              <p:spPr bwMode="auto">
                <a:xfrm flipH="1">
                  <a:off x="5477" y="122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7" name="Line 410">
                  <a:extLst>
                    <a:ext uri="{FF2B5EF4-FFF2-40B4-BE49-F238E27FC236}">
                      <a16:creationId xmlns:a16="http://schemas.microsoft.com/office/drawing/2014/main" id="{9864219F-6DEA-76D4-D71D-D78A1031A7DE}"/>
                    </a:ext>
                  </a:extLst>
                </p:cNvPr>
                <p:cNvSpPr>
                  <a:spLocks noChangeShapeType="1"/>
                </p:cNvSpPr>
                <p:nvPr/>
              </p:nvSpPr>
              <p:spPr bwMode="auto">
                <a:xfrm>
                  <a:off x="5492" y="119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8" name="Line 411">
                  <a:extLst>
                    <a:ext uri="{FF2B5EF4-FFF2-40B4-BE49-F238E27FC236}">
                      <a16:creationId xmlns:a16="http://schemas.microsoft.com/office/drawing/2014/main" id="{7D80D1B4-C604-79C5-D076-EB1C71628FBA}"/>
                    </a:ext>
                  </a:extLst>
                </p:cNvPr>
                <p:cNvSpPr>
                  <a:spLocks noChangeShapeType="1"/>
                </p:cNvSpPr>
                <p:nvPr/>
              </p:nvSpPr>
              <p:spPr bwMode="auto">
                <a:xfrm flipH="1">
                  <a:off x="5477" y="1213"/>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69" name="Line 412">
                  <a:extLst>
                    <a:ext uri="{FF2B5EF4-FFF2-40B4-BE49-F238E27FC236}">
                      <a16:creationId xmlns:a16="http://schemas.microsoft.com/office/drawing/2014/main" id="{B779D6DF-8F2F-F322-94D1-771FC187B638}"/>
                    </a:ext>
                  </a:extLst>
                </p:cNvPr>
                <p:cNvSpPr>
                  <a:spLocks noChangeShapeType="1"/>
                </p:cNvSpPr>
                <p:nvPr/>
              </p:nvSpPr>
              <p:spPr bwMode="auto">
                <a:xfrm>
                  <a:off x="5488" y="119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0" name="Line 413">
                  <a:extLst>
                    <a:ext uri="{FF2B5EF4-FFF2-40B4-BE49-F238E27FC236}">
                      <a16:creationId xmlns:a16="http://schemas.microsoft.com/office/drawing/2014/main" id="{BF15174E-0BC7-4705-553E-0EBC741E85EB}"/>
                    </a:ext>
                  </a:extLst>
                </p:cNvPr>
                <p:cNvSpPr>
                  <a:spLocks noChangeShapeType="1"/>
                </p:cNvSpPr>
                <p:nvPr/>
              </p:nvSpPr>
              <p:spPr bwMode="auto">
                <a:xfrm flipH="1">
                  <a:off x="5473" y="1213"/>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1" name="Line 414">
                  <a:extLst>
                    <a:ext uri="{FF2B5EF4-FFF2-40B4-BE49-F238E27FC236}">
                      <a16:creationId xmlns:a16="http://schemas.microsoft.com/office/drawing/2014/main" id="{71B5D138-6013-687A-E1F0-E694E3AFB90F}"/>
                    </a:ext>
                  </a:extLst>
                </p:cNvPr>
                <p:cNvSpPr>
                  <a:spLocks noChangeShapeType="1"/>
                </p:cNvSpPr>
                <p:nvPr/>
              </p:nvSpPr>
              <p:spPr bwMode="auto">
                <a:xfrm>
                  <a:off x="5469" y="119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2" name="Line 415">
                  <a:extLst>
                    <a:ext uri="{FF2B5EF4-FFF2-40B4-BE49-F238E27FC236}">
                      <a16:creationId xmlns:a16="http://schemas.microsoft.com/office/drawing/2014/main" id="{21C84C99-49CE-2078-4771-64B5A9F223A9}"/>
                    </a:ext>
                  </a:extLst>
                </p:cNvPr>
                <p:cNvSpPr>
                  <a:spLocks noChangeShapeType="1"/>
                </p:cNvSpPr>
                <p:nvPr/>
              </p:nvSpPr>
              <p:spPr bwMode="auto">
                <a:xfrm flipH="1">
                  <a:off x="5454" y="120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3" name="Line 416">
                  <a:extLst>
                    <a:ext uri="{FF2B5EF4-FFF2-40B4-BE49-F238E27FC236}">
                      <a16:creationId xmlns:a16="http://schemas.microsoft.com/office/drawing/2014/main" id="{8979F3BA-CFF4-CA69-F6BC-AE55025E838F}"/>
                    </a:ext>
                  </a:extLst>
                </p:cNvPr>
                <p:cNvSpPr>
                  <a:spLocks noChangeShapeType="1"/>
                </p:cNvSpPr>
                <p:nvPr/>
              </p:nvSpPr>
              <p:spPr bwMode="auto">
                <a:xfrm>
                  <a:off x="5467" y="119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4" name="Line 417">
                  <a:extLst>
                    <a:ext uri="{FF2B5EF4-FFF2-40B4-BE49-F238E27FC236}">
                      <a16:creationId xmlns:a16="http://schemas.microsoft.com/office/drawing/2014/main" id="{69FD037D-070F-B496-8270-AEC73D396A91}"/>
                    </a:ext>
                  </a:extLst>
                </p:cNvPr>
                <p:cNvSpPr>
                  <a:spLocks noChangeShapeType="1"/>
                </p:cNvSpPr>
                <p:nvPr/>
              </p:nvSpPr>
              <p:spPr bwMode="auto">
                <a:xfrm flipH="1">
                  <a:off x="5452" y="120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5" name="Line 418">
                  <a:extLst>
                    <a:ext uri="{FF2B5EF4-FFF2-40B4-BE49-F238E27FC236}">
                      <a16:creationId xmlns:a16="http://schemas.microsoft.com/office/drawing/2014/main" id="{CE748228-DAB3-9774-9602-A1B7A40A04DE}"/>
                    </a:ext>
                  </a:extLst>
                </p:cNvPr>
                <p:cNvSpPr>
                  <a:spLocks noChangeShapeType="1"/>
                </p:cNvSpPr>
                <p:nvPr/>
              </p:nvSpPr>
              <p:spPr bwMode="auto">
                <a:xfrm>
                  <a:off x="5456" y="119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6" name="Line 419">
                  <a:extLst>
                    <a:ext uri="{FF2B5EF4-FFF2-40B4-BE49-F238E27FC236}">
                      <a16:creationId xmlns:a16="http://schemas.microsoft.com/office/drawing/2014/main" id="{B218C116-FDBD-F370-8BDF-7E1027D2BC90}"/>
                    </a:ext>
                  </a:extLst>
                </p:cNvPr>
                <p:cNvSpPr>
                  <a:spLocks noChangeShapeType="1"/>
                </p:cNvSpPr>
                <p:nvPr/>
              </p:nvSpPr>
              <p:spPr bwMode="auto">
                <a:xfrm flipH="1">
                  <a:off x="5442" y="120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7" name="Line 420">
                  <a:extLst>
                    <a:ext uri="{FF2B5EF4-FFF2-40B4-BE49-F238E27FC236}">
                      <a16:creationId xmlns:a16="http://schemas.microsoft.com/office/drawing/2014/main" id="{6E804DB7-7D8D-0B9F-E28F-0CCBE6D28374}"/>
                    </a:ext>
                  </a:extLst>
                </p:cNvPr>
                <p:cNvSpPr>
                  <a:spLocks noChangeShapeType="1"/>
                </p:cNvSpPr>
                <p:nvPr/>
              </p:nvSpPr>
              <p:spPr bwMode="auto">
                <a:xfrm>
                  <a:off x="5452" y="119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8" name="Line 421">
                  <a:extLst>
                    <a:ext uri="{FF2B5EF4-FFF2-40B4-BE49-F238E27FC236}">
                      <a16:creationId xmlns:a16="http://schemas.microsoft.com/office/drawing/2014/main" id="{EF73110D-A815-D1AD-2C99-1C9874719BAD}"/>
                    </a:ext>
                  </a:extLst>
                </p:cNvPr>
                <p:cNvSpPr>
                  <a:spLocks noChangeShapeType="1"/>
                </p:cNvSpPr>
                <p:nvPr/>
              </p:nvSpPr>
              <p:spPr bwMode="auto">
                <a:xfrm flipH="1">
                  <a:off x="5437" y="1205"/>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79" name="Line 422">
                  <a:extLst>
                    <a:ext uri="{FF2B5EF4-FFF2-40B4-BE49-F238E27FC236}">
                      <a16:creationId xmlns:a16="http://schemas.microsoft.com/office/drawing/2014/main" id="{D74B11DB-D257-F63D-0C19-BD09E5A78AC9}"/>
                    </a:ext>
                  </a:extLst>
                </p:cNvPr>
                <p:cNvSpPr>
                  <a:spLocks noChangeShapeType="1"/>
                </p:cNvSpPr>
                <p:nvPr/>
              </p:nvSpPr>
              <p:spPr bwMode="auto">
                <a:xfrm>
                  <a:off x="5446" y="119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80" name="Line 423">
                  <a:extLst>
                    <a:ext uri="{FF2B5EF4-FFF2-40B4-BE49-F238E27FC236}">
                      <a16:creationId xmlns:a16="http://schemas.microsoft.com/office/drawing/2014/main" id="{BDD72CF3-4270-824B-D268-51D2789410E3}"/>
                    </a:ext>
                  </a:extLst>
                </p:cNvPr>
                <p:cNvSpPr>
                  <a:spLocks noChangeShapeType="1"/>
                </p:cNvSpPr>
                <p:nvPr/>
              </p:nvSpPr>
              <p:spPr bwMode="auto">
                <a:xfrm flipH="1">
                  <a:off x="5431" y="120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grpSp>
          <p:sp>
            <p:nvSpPr>
              <p:cNvPr id="3438" name="Line 425">
                <a:extLst>
                  <a:ext uri="{FF2B5EF4-FFF2-40B4-BE49-F238E27FC236}">
                    <a16:creationId xmlns:a16="http://schemas.microsoft.com/office/drawing/2014/main" id="{171AC1BB-7ABF-150E-7B18-2DD7D82149B6}"/>
                  </a:ext>
                </a:extLst>
              </p:cNvPr>
              <p:cNvSpPr>
                <a:spLocks noChangeShapeType="1"/>
              </p:cNvSpPr>
              <p:nvPr/>
            </p:nvSpPr>
            <p:spPr bwMode="auto">
              <a:xfrm>
                <a:off x="5433" y="119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39" name="Line 426">
                <a:extLst>
                  <a:ext uri="{FF2B5EF4-FFF2-40B4-BE49-F238E27FC236}">
                    <a16:creationId xmlns:a16="http://schemas.microsoft.com/office/drawing/2014/main" id="{FF20F220-994C-A7AE-C187-27430FDAD032}"/>
                  </a:ext>
                </a:extLst>
              </p:cNvPr>
              <p:cNvSpPr>
                <a:spLocks noChangeShapeType="1"/>
              </p:cNvSpPr>
              <p:nvPr/>
            </p:nvSpPr>
            <p:spPr bwMode="auto">
              <a:xfrm flipH="1">
                <a:off x="5419" y="120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0" name="Line 427">
                <a:extLst>
                  <a:ext uri="{FF2B5EF4-FFF2-40B4-BE49-F238E27FC236}">
                    <a16:creationId xmlns:a16="http://schemas.microsoft.com/office/drawing/2014/main" id="{20162556-A582-432B-A04E-E516A730B2D2}"/>
                  </a:ext>
                </a:extLst>
              </p:cNvPr>
              <p:cNvSpPr>
                <a:spLocks noChangeShapeType="1"/>
              </p:cNvSpPr>
              <p:nvPr/>
            </p:nvSpPr>
            <p:spPr bwMode="auto">
              <a:xfrm>
                <a:off x="5431" y="119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1" name="Line 428">
                <a:extLst>
                  <a:ext uri="{FF2B5EF4-FFF2-40B4-BE49-F238E27FC236}">
                    <a16:creationId xmlns:a16="http://schemas.microsoft.com/office/drawing/2014/main" id="{955147ED-D940-5378-8E00-9D76048A9E1D}"/>
                  </a:ext>
                </a:extLst>
              </p:cNvPr>
              <p:cNvSpPr>
                <a:spLocks noChangeShapeType="1"/>
              </p:cNvSpPr>
              <p:nvPr/>
            </p:nvSpPr>
            <p:spPr bwMode="auto">
              <a:xfrm flipH="1">
                <a:off x="5417" y="120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2" name="Line 429">
                <a:extLst>
                  <a:ext uri="{FF2B5EF4-FFF2-40B4-BE49-F238E27FC236}">
                    <a16:creationId xmlns:a16="http://schemas.microsoft.com/office/drawing/2014/main" id="{FDD8ECCE-462C-21B0-6BE7-60AF4F047BCC}"/>
                  </a:ext>
                </a:extLst>
              </p:cNvPr>
              <p:cNvSpPr>
                <a:spLocks noChangeShapeType="1"/>
              </p:cNvSpPr>
              <p:nvPr/>
            </p:nvSpPr>
            <p:spPr bwMode="auto">
              <a:xfrm>
                <a:off x="5425" y="119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3" name="Line 430">
                <a:extLst>
                  <a:ext uri="{FF2B5EF4-FFF2-40B4-BE49-F238E27FC236}">
                    <a16:creationId xmlns:a16="http://schemas.microsoft.com/office/drawing/2014/main" id="{2D5E2093-D1BB-DE7D-2F2A-7C14146520A0}"/>
                  </a:ext>
                </a:extLst>
              </p:cNvPr>
              <p:cNvSpPr>
                <a:spLocks noChangeShapeType="1"/>
              </p:cNvSpPr>
              <p:nvPr/>
            </p:nvSpPr>
            <p:spPr bwMode="auto">
              <a:xfrm flipH="1">
                <a:off x="5412" y="1205"/>
                <a:ext cx="2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4" name="Line 431">
                <a:extLst>
                  <a:ext uri="{FF2B5EF4-FFF2-40B4-BE49-F238E27FC236}">
                    <a16:creationId xmlns:a16="http://schemas.microsoft.com/office/drawing/2014/main" id="{76A445E1-3948-C8EF-5232-C6BF589D13F1}"/>
                  </a:ext>
                </a:extLst>
              </p:cNvPr>
              <p:cNvSpPr>
                <a:spLocks noChangeShapeType="1"/>
              </p:cNvSpPr>
              <p:nvPr/>
            </p:nvSpPr>
            <p:spPr bwMode="auto">
              <a:xfrm>
                <a:off x="5417" y="1187"/>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5" name="Line 432">
                <a:extLst>
                  <a:ext uri="{FF2B5EF4-FFF2-40B4-BE49-F238E27FC236}">
                    <a16:creationId xmlns:a16="http://schemas.microsoft.com/office/drawing/2014/main" id="{0D84A666-66D5-B3E1-74BF-023534C5C8C5}"/>
                  </a:ext>
                </a:extLst>
              </p:cNvPr>
              <p:cNvSpPr>
                <a:spLocks noChangeShapeType="1"/>
              </p:cNvSpPr>
              <p:nvPr/>
            </p:nvSpPr>
            <p:spPr bwMode="auto">
              <a:xfrm flipH="1">
                <a:off x="5402" y="120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6" name="Line 433">
                <a:extLst>
                  <a:ext uri="{FF2B5EF4-FFF2-40B4-BE49-F238E27FC236}">
                    <a16:creationId xmlns:a16="http://schemas.microsoft.com/office/drawing/2014/main" id="{CBC7812A-DEFF-2A76-AF49-709216670C92}"/>
                  </a:ext>
                </a:extLst>
              </p:cNvPr>
              <p:cNvSpPr>
                <a:spLocks noChangeShapeType="1"/>
              </p:cNvSpPr>
              <p:nvPr/>
            </p:nvSpPr>
            <p:spPr bwMode="auto">
              <a:xfrm>
                <a:off x="5412" y="1187"/>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7" name="Line 434">
                <a:extLst>
                  <a:ext uri="{FF2B5EF4-FFF2-40B4-BE49-F238E27FC236}">
                    <a16:creationId xmlns:a16="http://schemas.microsoft.com/office/drawing/2014/main" id="{64F2D863-3A19-5D0F-3F2F-4CEF7EDC8A82}"/>
                  </a:ext>
                </a:extLst>
              </p:cNvPr>
              <p:cNvSpPr>
                <a:spLocks noChangeShapeType="1"/>
              </p:cNvSpPr>
              <p:nvPr/>
            </p:nvSpPr>
            <p:spPr bwMode="auto">
              <a:xfrm flipH="1">
                <a:off x="5398" y="120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8" name="Line 435">
                <a:extLst>
                  <a:ext uri="{FF2B5EF4-FFF2-40B4-BE49-F238E27FC236}">
                    <a16:creationId xmlns:a16="http://schemas.microsoft.com/office/drawing/2014/main" id="{7A2F169E-2B21-313A-6AB6-6438C81D4360}"/>
                  </a:ext>
                </a:extLst>
              </p:cNvPr>
              <p:cNvSpPr>
                <a:spLocks noChangeShapeType="1"/>
              </p:cNvSpPr>
              <p:nvPr/>
            </p:nvSpPr>
            <p:spPr bwMode="auto">
              <a:xfrm>
                <a:off x="5412" y="1187"/>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49" name="Line 436">
                <a:extLst>
                  <a:ext uri="{FF2B5EF4-FFF2-40B4-BE49-F238E27FC236}">
                    <a16:creationId xmlns:a16="http://schemas.microsoft.com/office/drawing/2014/main" id="{0BDDEEFB-DC7C-A4E8-0AE4-B11F7B4D3A82}"/>
                  </a:ext>
                </a:extLst>
              </p:cNvPr>
              <p:cNvSpPr>
                <a:spLocks noChangeShapeType="1"/>
              </p:cNvSpPr>
              <p:nvPr/>
            </p:nvSpPr>
            <p:spPr bwMode="auto">
              <a:xfrm flipH="1">
                <a:off x="5398" y="1201"/>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0" name="Line 437">
                <a:extLst>
                  <a:ext uri="{FF2B5EF4-FFF2-40B4-BE49-F238E27FC236}">
                    <a16:creationId xmlns:a16="http://schemas.microsoft.com/office/drawing/2014/main" id="{2759D523-45CA-1EB9-A3E6-54AF89E48D31}"/>
                  </a:ext>
                </a:extLst>
              </p:cNvPr>
              <p:cNvSpPr>
                <a:spLocks noChangeShapeType="1"/>
              </p:cNvSpPr>
              <p:nvPr/>
            </p:nvSpPr>
            <p:spPr bwMode="auto">
              <a:xfrm>
                <a:off x="5406" y="1187"/>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1" name="Line 438">
                <a:extLst>
                  <a:ext uri="{FF2B5EF4-FFF2-40B4-BE49-F238E27FC236}">
                    <a16:creationId xmlns:a16="http://schemas.microsoft.com/office/drawing/2014/main" id="{B2018AE9-565A-A229-8865-B4CBEFD56093}"/>
                  </a:ext>
                </a:extLst>
              </p:cNvPr>
              <p:cNvSpPr>
                <a:spLocks noChangeShapeType="1"/>
              </p:cNvSpPr>
              <p:nvPr/>
            </p:nvSpPr>
            <p:spPr bwMode="auto">
              <a:xfrm flipH="1">
                <a:off x="5391" y="1201"/>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2" name="Line 439">
                <a:extLst>
                  <a:ext uri="{FF2B5EF4-FFF2-40B4-BE49-F238E27FC236}">
                    <a16:creationId xmlns:a16="http://schemas.microsoft.com/office/drawing/2014/main" id="{864CF0C6-7126-AC97-F60C-75C2D3A769AD}"/>
                  </a:ext>
                </a:extLst>
              </p:cNvPr>
              <p:cNvSpPr>
                <a:spLocks noChangeShapeType="1"/>
              </p:cNvSpPr>
              <p:nvPr/>
            </p:nvSpPr>
            <p:spPr bwMode="auto">
              <a:xfrm>
                <a:off x="5396" y="1187"/>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3" name="Line 440">
                <a:extLst>
                  <a:ext uri="{FF2B5EF4-FFF2-40B4-BE49-F238E27FC236}">
                    <a16:creationId xmlns:a16="http://schemas.microsoft.com/office/drawing/2014/main" id="{97CEF749-85D5-9003-9D28-67EEC64C3043}"/>
                  </a:ext>
                </a:extLst>
              </p:cNvPr>
              <p:cNvSpPr>
                <a:spLocks noChangeShapeType="1"/>
              </p:cNvSpPr>
              <p:nvPr/>
            </p:nvSpPr>
            <p:spPr bwMode="auto">
              <a:xfrm flipH="1">
                <a:off x="5381" y="120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4" name="Line 441">
                <a:extLst>
                  <a:ext uri="{FF2B5EF4-FFF2-40B4-BE49-F238E27FC236}">
                    <a16:creationId xmlns:a16="http://schemas.microsoft.com/office/drawing/2014/main" id="{B8380B21-3130-6CEC-F8E1-7E821F47C97F}"/>
                  </a:ext>
                </a:extLst>
              </p:cNvPr>
              <p:cNvSpPr>
                <a:spLocks noChangeShapeType="1"/>
              </p:cNvSpPr>
              <p:nvPr/>
            </p:nvSpPr>
            <p:spPr bwMode="auto">
              <a:xfrm>
                <a:off x="5394" y="1187"/>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5" name="Line 442">
                <a:extLst>
                  <a:ext uri="{FF2B5EF4-FFF2-40B4-BE49-F238E27FC236}">
                    <a16:creationId xmlns:a16="http://schemas.microsoft.com/office/drawing/2014/main" id="{303053AA-82F1-3737-F02F-6EF8E4FBD7E0}"/>
                  </a:ext>
                </a:extLst>
              </p:cNvPr>
              <p:cNvSpPr>
                <a:spLocks noChangeShapeType="1"/>
              </p:cNvSpPr>
              <p:nvPr/>
            </p:nvSpPr>
            <p:spPr bwMode="auto">
              <a:xfrm flipH="1">
                <a:off x="5379" y="120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6" name="Line 443">
                <a:extLst>
                  <a:ext uri="{FF2B5EF4-FFF2-40B4-BE49-F238E27FC236}">
                    <a16:creationId xmlns:a16="http://schemas.microsoft.com/office/drawing/2014/main" id="{D1B1743B-34BD-2884-CD6B-2EEDAF30BA62}"/>
                  </a:ext>
                </a:extLst>
              </p:cNvPr>
              <p:cNvSpPr>
                <a:spLocks noChangeShapeType="1"/>
              </p:cNvSpPr>
              <p:nvPr/>
            </p:nvSpPr>
            <p:spPr bwMode="auto">
              <a:xfrm>
                <a:off x="5391" y="1187"/>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7" name="Line 444">
                <a:extLst>
                  <a:ext uri="{FF2B5EF4-FFF2-40B4-BE49-F238E27FC236}">
                    <a16:creationId xmlns:a16="http://schemas.microsoft.com/office/drawing/2014/main" id="{7BD8242D-0BA0-8316-4FC8-F5E6D17AA223}"/>
                  </a:ext>
                </a:extLst>
              </p:cNvPr>
              <p:cNvSpPr>
                <a:spLocks noChangeShapeType="1"/>
              </p:cNvSpPr>
              <p:nvPr/>
            </p:nvSpPr>
            <p:spPr bwMode="auto">
              <a:xfrm flipH="1">
                <a:off x="5377" y="120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8" name="Line 445">
                <a:extLst>
                  <a:ext uri="{FF2B5EF4-FFF2-40B4-BE49-F238E27FC236}">
                    <a16:creationId xmlns:a16="http://schemas.microsoft.com/office/drawing/2014/main" id="{634D32DE-F201-32A0-2C7E-7588F84A8E34}"/>
                  </a:ext>
                </a:extLst>
              </p:cNvPr>
              <p:cNvSpPr>
                <a:spLocks noChangeShapeType="1"/>
              </p:cNvSpPr>
              <p:nvPr/>
            </p:nvSpPr>
            <p:spPr bwMode="auto">
              <a:xfrm>
                <a:off x="5379" y="118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59" name="Line 446">
                <a:extLst>
                  <a:ext uri="{FF2B5EF4-FFF2-40B4-BE49-F238E27FC236}">
                    <a16:creationId xmlns:a16="http://schemas.microsoft.com/office/drawing/2014/main" id="{11934083-1854-CCDB-65E6-9852F4D6AF19}"/>
                  </a:ext>
                </a:extLst>
              </p:cNvPr>
              <p:cNvSpPr>
                <a:spLocks noChangeShapeType="1"/>
              </p:cNvSpPr>
              <p:nvPr/>
            </p:nvSpPr>
            <p:spPr bwMode="auto">
              <a:xfrm flipH="1">
                <a:off x="5364" y="1195"/>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0" name="Line 447">
                <a:extLst>
                  <a:ext uri="{FF2B5EF4-FFF2-40B4-BE49-F238E27FC236}">
                    <a16:creationId xmlns:a16="http://schemas.microsoft.com/office/drawing/2014/main" id="{A4970CE1-E4D8-64ED-55E4-72460ABB2866}"/>
                  </a:ext>
                </a:extLst>
              </p:cNvPr>
              <p:cNvSpPr>
                <a:spLocks noChangeShapeType="1"/>
              </p:cNvSpPr>
              <p:nvPr/>
            </p:nvSpPr>
            <p:spPr bwMode="auto">
              <a:xfrm>
                <a:off x="5354" y="1181"/>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1" name="Line 448">
                <a:extLst>
                  <a:ext uri="{FF2B5EF4-FFF2-40B4-BE49-F238E27FC236}">
                    <a16:creationId xmlns:a16="http://schemas.microsoft.com/office/drawing/2014/main" id="{ACB2837E-DE67-8319-77A1-9DF55FD853EB}"/>
                  </a:ext>
                </a:extLst>
              </p:cNvPr>
              <p:cNvSpPr>
                <a:spLocks noChangeShapeType="1"/>
              </p:cNvSpPr>
              <p:nvPr/>
            </p:nvSpPr>
            <p:spPr bwMode="auto">
              <a:xfrm flipH="1">
                <a:off x="5339" y="1195"/>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2" name="Line 449">
                <a:extLst>
                  <a:ext uri="{FF2B5EF4-FFF2-40B4-BE49-F238E27FC236}">
                    <a16:creationId xmlns:a16="http://schemas.microsoft.com/office/drawing/2014/main" id="{239A3984-D617-3A75-7771-AB4F4A86B3BE}"/>
                  </a:ext>
                </a:extLst>
              </p:cNvPr>
              <p:cNvSpPr>
                <a:spLocks noChangeShapeType="1"/>
              </p:cNvSpPr>
              <p:nvPr/>
            </p:nvSpPr>
            <p:spPr bwMode="auto">
              <a:xfrm>
                <a:off x="5343" y="117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3" name="Line 450">
                <a:extLst>
                  <a:ext uri="{FF2B5EF4-FFF2-40B4-BE49-F238E27FC236}">
                    <a16:creationId xmlns:a16="http://schemas.microsoft.com/office/drawing/2014/main" id="{429B5E26-7679-BFB3-B774-DDECE2F346C4}"/>
                  </a:ext>
                </a:extLst>
              </p:cNvPr>
              <p:cNvSpPr>
                <a:spLocks noChangeShapeType="1"/>
              </p:cNvSpPr>
              <p:nvPr/>
            </p:nvSpPr>
            <p:spPr bwMode="auto">
              <a:xfrm flipH="1">
                <a:off x="5329" y="118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4" name="Line 451">
                <a:extLst>
                  <a:ext uri="{FF2B5EF4-FFF2-40B4-BE49-F238E27FC236}">
                    <a16:creationId xmlns:a16="http://schemas.microsoft.com/office/drawing/2014/main" id="{7ABB573C-4218-FBE2-7400-7193F7B97727}"/>
                  </a:ext>
                </a:extLst>
              </p:cNvPr>
              <p:cNvSpPr>
                <a:spLocks noChangeShapeType="1"/>
              </p:cNvSpPr>
              <p:nvPr/>
            </p:nvSpPr>
            <p:spPr bwMode="auto">
              <a:xfrm>
                <a:off x="5005" y="113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5" name="Line 452">
                <a:extLst>
                  <a:ext uri="{FF2B5EF4-FFF2-40B4-BE49-F238E27FC236}">
                    <a16:creationId xmlns:a16="http://schemas.microsoft.com/office/drawing/2014/main" id="{40ACC35C-7FA2-BCB3-12FA-520A4D6AD753}"/>
                  </a:ext>
                </a:extLst>
              </p:cNvPr>
              <p:cNvSpPr>
                <a:spLocks noChangeShapeType="1"/>
              </p:cNvSpPr>
              <p:nvPr/>
            </p:nvSpPr>
            <p:spPr bwMode="auto">
              <a:xfrm flipH="1">
                <a:off x="4990" y="114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6" name="Line 453">
                <a:extLst>
                  <a:ext uri="{FF2B5EF4-FFF2-40B4-BE49-F238E27FC236}">
                    <a16:creationId xmlns:a16="http://schemas.microsoft.com/office/drawing/2014/main" id="{2910E438-0E5E-ABC7-44D8-5E8A1A3E4F7A}"/>
                  </a:ext>
                </a:extLst>
              </p:cNvPr>
              <p:cNvSpPr>
                <a:spLocks noChangeShapeType="1"/>
              </p:cNvSpPr>
              <p:nvPr/>
            </p:nvSpPr>
            <p:spPr bwMode="auto">
              <a:xfrm>
                <a:off x="4990" y="1127"/>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7" name="Line 454">
                <a:extLst>
                  <a:ext uri="{FF2B5EF4-FFF2-40B4-BE49-F238E27FC236}">
                    <a16:creationId xmlns:a16="http://schemas.microsoft.com/office/drawing/2014/main" id="{65762A7A-F8D1-1B7A-816C-FE72B0588787}"/>
                  </a:ext>
                </a:extLst>
              </p:cNvPr>
              <p:cNvSpPr>
                <a:spLocks noChangeShapeType="1"/>
              </p:cNvSpPr>
              <p:nvPr/>
            </p:nvSpPr>
            <p:spPr bwMode="auto">
              <a:xfrm flipH="1">
                <a:off x="4976" y="114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8" name="Line 455">
                <a:extLst>
                  <a:ext uri="{FF2B5EF4-FFF2-40B4-BE49-F238E27FC236}">
                    <a16:creationId xmlns:a16="http://schemas.microsoft.com/office/drawing/2014/main" id="{705EF31E-CF52-6EE9-81B8-50069695BD7F}"/>
                  </a:ext>
                </a:extLst>
              </p:cNvPr>
              <p:cNvSpPr>
                <a:spLocks noChangeShapeType="1"/>
              </p:cNvSpPr>
              <p:nvPr/>
            </p:nvSpPr>
            <p:spPr bwMode="auto">
              <a:xfrm>
                <a:off x="4861" y="1099"/>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69" name="Line 456">
                <a:extLst>
                  <a:ext uri="{FF2B5EF4-FFF2-40B4-BE49-F238E27FC236}">
                    <a16:creationId xmlns:a16="http://schemas.microsoft.com/office/drawing/2014/main" id="{7A17E2AD-61B8-FC2E-2759-446D345D4881}"/>
                  </a:ext>
                </a:extLst>
              </p:cNvPr>
              <p:cNvSpPr>
                <a:spLocks noChangeShapeType="1"/>
              </p:cNvSpPr>
              <p:nvPr/>
            </p:nvSpPr>
            <p:spPr bwMode="auto">
              <a:xfrm flipH="1">
                <a:off x="4846" y="1113"/>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0" name="Line 457">
                <a:extLst>
                  <a:ext uri="{FF2B5EF4-FFF2-40B4-BE49-F238E27FC236}">
                    <a16:creationId xmlns:a16="http://schemas.microsoft.com/office/drawing/2014/main" id="{F8DADA2E-ACB2-3403-3084-A238EB99C0E6}"/>
                  </a:ext>
                </a:extLst>
              </p:cNvPr>
              <p:cNvSpPr>
                <a:spLocks noChangeShapeType="1"/>
              </p:cNvSpPr>
              <p:nvPr/>
            </p:nvSpPr>
            <p:spPr bwMode="auto">
              <a:xfrm>
                <a:off x="4520" y="1055"/>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1" name="Line 458">
                <a:extLst>
                  <a:ext uri="{FF2B5EF4-FFF2-40B4-BE49-F238E27FC236}">
                    <a16:creationId xmlns:a16="http://schemas.microsoft.com/office/drawing/2014/main" id="{51AB9711-4804-D6DF-A1A8-4D093C6254EB}"/>
                  </a:ext>
                </a:extLst>
              </p:cNvPr>
              <p:cNvSpPr>
                <a:spLocks noChangeShapeType="1"/>
              </p:cNvSpPr>
              <p:nvPr/>
            </p:nvSpPr>
            <p:spPr bwMode="auto">
              <a:xfrm flipH="1">
                <a:off x="4505" y="1069"/>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2" name="Line 459">
                <a:extLst>
                  <a:ext uri="{FF2B5EF4-FFF2-40B4-BE49-F238E27FC236}">
                    <a16:creationId xmlns:a16="http://schemas.microsoft.com/office/drawing/2014/main" id="{C2982C6F-47B5-B7C0-F727-387E0098EC7F}"/>
                  </a:ext>
                </a:extLst>
              </p:cNvPr>
              <p:cNvSpPr>
                <a:spLocks noChangeShapeType="1"/>
              </p:cNvSpPr>
              <p:nvPr/>
            </p:nvSpPr>
            <p:spPr bwMode="auto">
              <a:xfrm>
                <a:off x="5506" y="1207"/>
                <a:ext cx="0" cy="26"/>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3" name="Line 460">
                <a:extLst>
                  <a:ext uri="{FF2B5EF4-FFF2-40B4-BE49-F238E27FC236}">
                    <a16:creationId xmlns:a16="http://schemas.microsoft.com/office/drawing/2014/main" id="{67EBE27F-72B2-A609-CC5B-F5403C755AA4}"/>
                  </a:ext>
                </a:extLst>
              </p:cNvPr>
              <p:cNvSpPr>
                <a:spLocks noChangeShapeType="1"/>
              </p:cNvSpPr>
              <p:nvPr/>
            </p:nvSpPr>
            <p:spPr bwMode="auto">
              <a:xfrm flipH="1">
                <a:off x="5494" y="1221"/>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4" name="Line 461">
                <a:extLst>
                  <a:ext uri="{FF2B5EF4-FFF2-40B4-BE49-F238E27FC236}">
                    <a16:creationId xmlns:a16="http://schemas.microsoft.com/office/drawing/2014/main" id="{4D3FCD23-F749-2619-696A-304D55363081}"/>
                  </a:ext>
                </a:extLst>
              </p:cNvPr>
              <p:cNvSpPr>
                <a:spLocks noChangeShapeType="1"/>
              </p:cNvSpPr>
              <p:nvPr/>
            </p:nvSpPr>
            <p:spPr bwMode="auto">
              <a:xfrm>
                <a:off x="5550" y="121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5" name="Line 462">
                <a:extLst>
                  <a:ext uri="{FF2B5EF4-FFF2-40B4-BE49-F238E27FC236}">
                    <a16:creationId xmlns:a16="http://schemas.microsoft.com/office/drawing/2014/main" id="{757C38C0-1DB3-0C0E-2E7D-EE2A779E0249}"/>
                  </a:ext>
                </a:extLst>
              </p:cNvPr>
              <p:cNvSpPr>
                <a:spLocks noChangeShapeType="1"/>
              </p:cNvSpPr>
              <p:nvPr/>
            </p:nvSpPr>
            <p:spPr bwMode="auto">
              <a:xfrm flipH="1">
                <a:off x="5536" y="1227"/>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6" name="Line 463">
                <a:extLst>
                  <a:ext uri="{FF2B5EF4-FFF2-40B4-BE49-F238E27FC236}">
                    <a16:creationId xmlns:a16="http://schemas.microsoft.com/office/drawing/2014/main" id="{5D93EF2A-60B3-2275-B855-94CE60DA74A1}"/>
                  </a:ext>
                </a:extLst>
              </p:cNvPr>
              <p:cNvSpPr>
                <a:spLocks noChangeShapeType="1"/>
              </p:cNvSpPr>
              <p:nvPr/>
            </p:nvSpPr>
            <p:spPr bwMode="auto">
              <a:xfrm>
                <a:off x="5544" y="1213"/>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7" name="Line 464">
                <a:extLst>
                  <a:ext uri="{FF2B5EF4-FFF2-40B4-BE49-F238E27FC236}">
                    <a16:creationId xmlns:a16="http://schemas.microsoft.com/office/drawing/2014/main" id="{A87CDBD8-5340-609A-E4F7-35233F6A85EA}"/>
                  </a:ext>
                </a:extLst>
              </p:cNvPr>
              <p:cNvSpPr>
                <a:spLocks noChangeShapeType="1"/>
              </p:cNvSpPr>
              <p:nvPr/>
            </p:nvSpPr>
            <p:spPr bwMode="auto">
              <a:xfrm flipH="1">
                <a:off x="5529" y="1227"/>
                <a:ext cx="3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8" name="Line 465">
                <a:extLst>
                  <a:ext uri="{FF2B5EF4-FFF2-40B4-BE49-F238E27FC236}">
                    <a16:creationId xmlns:a16="http://schemas.microsoft.com/office/drawing/2014/main" id="{A2EB7EE1-FDE6-F2A4-4E4A-0FBC58220C3C}"/>
                  </a:ext>
                </a:extLst>
              </p:cNvPr>
              <p:cNvSpPr>
                <a:spLocks noChangeShapeType="1"/>
              </p:cNvSpPr>
              <p:nvPr/>
            </p:nvSpPr>
            <p:spPr bwMode="auto">
              <a:xfrm>
                <a:off x="5782" y="1267"/>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79" name="Line 466">
                <a:extLst>
                  <a:ext uri="{FF2B5EF4-FFF2-40B4-BE49-F238E27FC236}">
                    <a16:creationId xmlns:a16="http://schemas.microsoft.com/office/drawing/2014/main" id="{60CF1B38-41E4-5ED7-FEE3-1048DE0C5BD4}"/>
                  </a:ext>
                </a:extLst>
              </p:cNvPr>
              <p:cNvSpPr>
                <a:spLocks noChangeShapeType="1"/>
              </p:cNvSpPr>
              <p:nvPr/>
            </p:nvSpPr>
            <p:spPr bwMode="auto">
              <a:xfrm flipH="1">
                <a:off x="5768" y="1281"/>
                <a:ext cx="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80" name="Line 467">
                <a:extLst>
                  <a:ext uri="{FF2B5EF4-FFF2-40B4-BE49-F238E27FC236}">
                    <a16:creationId xmlns:a16="http://schemas.microsoft.com/office/drawing/2014/main" id="{8ADB36BF-F0C0-8749-7C38-728464D62B6F}"/>
                  </a:ext>
                </a:extLst>
              </p:cNvPr>
              <p:cNvSpPr>
                <a:spLocks noChangeShapeType="1"/>
              </p:cNvSpPr>
              <p:nvPr/>
            </p:nvSpPr>
            <p:spPr bwMode="auto">
              <a:xfrm>
                <a:off x="5784" y="1275"/>
                <a:ext cx="0" cy="2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481" name="Line 468">
                <a:extLst>
                  <a:ext uri="{FF2B5EF4-FFF2-40B4-BE49-F238E27FC236}">
                    <a16:creationId xmlns:a16="http://schemas.microsoft.com/office/drawing/2014/main" id="{35EC8204-808C-2ECF-E335-47BFDD634284}"/>
                  </a:ext>
                </a:extLst>
              </p:cNvPr>
              <p:cNvSpPr>
                <a:spLocks noChangeShapeType="1"/>
              </p:cNvSpPr>
              <p:nvPr/>
            </p:nvSpPr>
            <p:spPr bwMode="auto">
              <a:xfrm flipH="1">
                <a:off x="5770" y="1289"/>
                <a:ext cx="27"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grpSp>
        <p:grpSp>
          <p:nvGrpSpPr>
            <p:cNvPr id="3681" name="Group 471">
              <a:extLst>
                <a:ext uri="{FF2B5EF4-FFF2-40B4-BE49-F238E27FC236}">
                  <a16:creationId xmlns:a16="http://schemas.microsoft.com/office/drawing/2014/main" id="{C18349E6-8716-1FEA-C2FD-2250D69D894D}"/>
                </a:ext>
              </a:extLst>
            </p:cNvPr>
            <p:cNvGrpSpPr>
              <a:grpSpLocks noChangeAspect="1"/>
            </p:cNvGrpSpPr>
            <p:nvPr/>
          </p:nvGrpSpPr>
          <p:grpSpPr bwMode="auto">
            <a:xfrm>
              <a:off x="969561" y="2247844"/>
              <a:ext cx="4489451" cy="895292"/>
              <a:chOff x="4266" y="1039"/>
              <a:chExt cx="2828" cy="564"/>
            </a:xfrm>
          </p:grpSpPr>
          <p:sp>
            <p:nvSpPr>
              <p:cNvPr id="3682" name="Freeform 473">
                <a:extLst>
                  <a:ext uri="{FF2B5EF4-FFF2-40B4-BE49-F238E27FC236}">
                    <a16:creationId xmlns:a16="http://schemas.microsoft.com/office/drawing/2014/main" id="{34E2D844-C1BE-3416-DDDC-AAFA5A57A5C4}"/>
                  </a:ext>
                </a:extLst>
              </p:cNvPr>
              <p:cNvSpPr>
                <a:spLocks/>
              </p:cNvSpPr>
              <p:nvPr/>
            </p:nvSpPr>
            <p:spPr bwMode="auto">
              <a:xfrm>
                <a:off x="4266" y="1043"/>
                <a:ext cx="2813" cy="546"/>
              </a:xfrm>
              <a:custGeom>
                <a:avLst/>
                <a:gdLst>
                  <a:gd name="T0" fmla="*/ 2212 w 2813"/>
                  <a:gd name="T1" fmla="*/ 546 h 546"/>
                  <a:gd name="T2" fmla="*/ 2210 w 2813"/>
                  <a:gd name="T3" fmla="*/ 510 h 546"/>
                  <a:gd name="T4" fmla="*/ 2182 w 2813"/>
                  <a:gd name="T5" fmla="*/ 478 h 546"/>
                  <a:gd name="T6" fmla="*/ 2143 w 2813"/>
                  <a:gd name="T7" fmla="*/ 450 h 546"/>
                  <a:gd name="T8" fmla="*/ 2040 w 2813"/>
                  <a:gd name="T9" fmla="*/ 426 h 546"/>
                  <a:gd name="T10" fmla="*/ 2009 w 2813"/>
                  <a:gd name="T11" fmla="*/ 401 h 546"/>
                  <a:gd name="T12" fmla="*/ 1957 w 2813"/>
                  <a:gd name="T13" fmla="*/ 381 h 546"/>
                  <a:gd name="T14" fmla="*/ 1792 w 2813"/>
                  <a:gd name="T15" fmla="*/ 367 h 546"/>
                  <a:gd name="T16" fmla="*/ 1637 w 2813"/>
                  <a:gd name="T17" fmla="*/ 355 h 546"/>
                  <a:gd name="T18" fmla="*/ 1596 w 2813"/>
                  <a:gd name="T19" fmla="*/ 345 h 546"/>
                  <a:gd name="T20" fmla="*/ 1560 w 2813"/>
                  <a:gd name="T21" fmla="*/ 333 h 546"/>
                  <a:gd name="T22" fmla="*/ 1531 w 2813"/>
                  <a:gd name="T23" fmla="*/ 323 h 546"/>
                  <a:gd name="T24" fmla="*/ 1500 w 2813"/>
                  <a:gd name="T25" fmla="*/ 317 h 546"/>
                  <a:gd name="T26" fmla="*/ 1493 w 2813"/>
                  <a:gd name="T27" fmla="*/ 307 h 546"/>
                  <a:gd name="T28" fmla="*/ 1487 w 2813"/>
                  <a:gd name="T29" fmla="*/ 299 h 546"/>
                  <a:gd name="T30" fmla="*/ 1414 w 2813"/>
                  <a:gd name="T31" fmla="*/ 289 h 546"/>
                  <a:gd name="T32" fmla="*/ 1360 w 2813"/>
                  <a:gd name="T33" fmla="*/ 281 h 546"/>
                  <a:gd name="T34" fmla="*/ 1247 w 2813"/>
                  <a:gd name="T35" fmla="*/ 273 h 546"/>
                  <a:gd name="T36" fmla="*/ 1241 w 2813"/>
                  <a:gd name="T37" fmla="*/ 261 h 546"/>
                  <a:gd name="T38" fmla="*/ 1238 w 2813"/>
                  <a:gd name="T39" fmla="*/ 257 h 546"/>
                  <a:gd name="T40" fmla="*/ 1220 w 2813"/>
                  <a:gd name="T41" fmla="*/ 251 h 546"/>
                  <a:gd name="T42" fmla="*/ 1101 w 2813"/>
                  <a:gd name="T43" fmla="*/ 247 h 546"/>
                  <a:gd name="T44" fmla="*/ 1092 w 2813"/>
                  <a:gd name="T45" fmla="*/ 235 h 546"/>
                  <a:gd name="T46" fmla="*/ 1071 w 2813"/>
                  <a:gd name="T47" fmla="*/ 233 h 546"/>
                  <a:gd name="T48" fmla="*/ 1067 w 2813"/>
                  <a:gd name="T49" fmla="*/ 229 h 546"/>
                  <a:gd name="T50" fmla="*/ 1063 w 2813"/>
                  <a:gd name="T51" fmla="*/ 223 h 546"/>
                  <a:gd name="T52" fmla="*/ 1046 w 2813"/>
                  <a:gd name="T53" fmla="*/ 217 h 546"/>
                  <a:gd name="T54" fmla="*/ 1030 w 2813"/>
                  <a:gd name="T55" fmla="*/ 211 h 546"/>
                  <a:gd name="T56" fmla="*/ 980 w 2813"/>
                  <a:gd name="T57" fmla="*/ 207 h 546"/>
                  <a:gd name="T58" fmla="*/ 938 w 2813"/>
                  <a:gd name="T59" fmla="*/ 193 h 546"/>
                  <a:gd name="T60" fmla="*/ 896 w 2813"/>
                  <a:gd name="T61" fmla="*/ 189 h 546"/>
                  <a:gd name="T62" fmla="*/ 879 w 2813"/>
                  <a:gd name="T63" fmla="*/ 183 h 546"/>
                  <a:gd name="T64" fmla="*/ 871 w 2813"/>
                  <a:gd name="T65" fmla="*/ 175 h 546"/>
                  <a:gd name="T66" fmla="*/ 856 w 2813"/>
                  <a:gd name="T67" fmla="*/ 171 h 546"/>
                  <a:gd name="T68" fmla="*/ 808 w 2813"/>
                  <a:gd name="T69" fmla="*/ 163 h 546"/>
                  <a:gd name="T70" fmla="*/ 802 w 2813"/>
                  <a:gd name="T71" fmla="*/ 153 h 546"/>
                  <a:gd name="T72" fmla="*/ 794 w 2813"/>
                  <a:gd name="T73" fmla="*/ 147 h 546"/>
                  <a:gd name="T74" fmla="*/ 773 w 2813"/>
                  <a:gd name="T75" fmla="*/ 143 h 546"/>
                  <a:gd name="T76" fmla="*/ 752 w 2813"/>
                  <a:gd name="T77" fmla="*/ 138 h 546"/>
                  <a:gd name="T78" fmla="*/ 725 w 2813"/>
                  <a:gd name="T79" fmla="*/ 126 h 546"/>
                  <a:gd name="T80" fmla="*/ 704 w 2813"/>
                  <a:gd name="T81" fmla="*/ 118 h 546"/>
                  <a:gd name="T82" fmla="*/ 635 w 2813"/>
                  <a:gd name="T83" fmla="*/ 114 h 546"/>
                  <a:gd name="T84" fmla="*/ 593 w 2813"/>
                  <a:gd name="T85" fmla="*/ 106 h 546"/>
                  <a:gd name="T86" fmla="*/ 583 w 2813"/>
                  <a:gd name="T87" fmla="*/ 102 h 546"/>
                  <a:gd name="T88" fmla="*/ 547 w 2813"/>
                  <a:gd name="T89" fmla="*/ 96 h 546"/>
                  <a:gd name="T90" fmla="*/ 524 w 2813"/>
                  <a:gd name="T91" fmla="*/ 86 h 546"/>
                  <a:gd name="T92" fmla="*/ 501 w 2813"/>
                  <a:gd name="T93" fmla="*/ 78 h 546"/>
                  <a:gd name="T94" fmla="*/ 474 w 2813"/>
                  <a:gd name="T95" fmla="*/ 74 h 546"/>
                  <a:gd name="T96" fmla="*/ 460 w 2813"/>
                  <a:gd name="T97" fmla="*/ 70 h 546"/>
                  <a:gd name="T98" fmla="*/ 361 w 2813"/>
                  <a:gd name="T99" fmla="*/ 62 h 546"/>
                  <a:gd name="T100" fmla="*/ 309 w 2813"/>
                  <a:gd name="T101" fmla="*/ 58 h 546"/>
                  <a:gd name="T102" fmla="*/ 288 w 2813"/>
                  <a:gd name="T103" fmla="*/ 50 h 546"/>
                  <a:gd name="T104" fmla="*/ 215 w 2813"/>
                  <a:gd name="T105" fmla="*/ 46 h 546"/>
                  <a:gd name="T106" fmla="*/ 176 w 2813"/>
                  <a:gd name="T107" fmla="*/ 42 h 546"/>
                  <a:gd name="T108" fmla="*/ 113 w 2813"/>
                  <a:gd name="T109" fmla="*/ 34 h 546"/>
                  <a:gd name="T110" fmla="*/ 104 w 2813"/>
                  <a:gd name="T111" fmla="*/ 30 h 546"/>
                  <a:gd name="T112" fmla="*/ 96 w 2813"/>
                  <a:gd name="T113" fmla="*/ 22 h 546"/>
                  <a:gd name="T114" fmla="*/ 84 w 2813"/>
                  <a:gd name="T115" fmla="*/ 16 h 546"/>
                  <a:gd name="T116" fmla="*/ 19 w 2813"/>
                  <a:gd name="T117" fmla="*/ 10 h 546"/>
                  <a:gd name="T118" fmla="*/ 15 w 2813"/>
                  <a:gd name="T119" fmla="*/ 4 h 546"/>
                  <a:gd name="T120" fmla="*/ 0 w 2813"/>
                  <a:gd name="T121"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3" h="546">
                    <a:moveTo>
                      <a:pt x="2813" y="546"/>
                    </a:moveTo>
                    <a:lnTo>
                      <a:pt x="2212" y="546"/>
                    </a:lnTo>
                    <a:lnTo>
                      <a:pt x="2212" y="510"/>
                    </a:lnTo>
                    <a:lnTo>
                      <a:pt x="2210" y="510"/>
                    </a:lnTo>
                    <a:lnTo>
                      <a:pt x="2210" y="478"/>
                    </a:lnTo>
                    <a:lnTo>
                      <a:pt x="2182" y="478"/>
                    </a:lnTo>
                    <a:lnTo>
                      <a:pt x="2182" y="450"/>
                    </a:lnTo>
                    <a:lnTo>
                      <a:pt x="2143" y="450"/>
                    </a:lnTo>
                    <a:lnTo>
                      <a:pt x="2143" y="426"/>
                    </a:lnTo>
                    <a:lnTo>
                      <a:pt x="2040" y="426"/>
                    </a:lnTo>
                    <a:lnTo>
                      <a:pt x="2040" y="401"/>
                    </a:lnTo>
                    <a:lnTo>
                      <a:pt x="2009" y="401"/>
                    </a:lnTo>
                    <a:lnTo>
                      <a:pt x="2009" y="381"/>
                    </a:lnTo>
                    <a:lnTo>
                      <a:pt x="1957" y="381"/>
                    </a:lnTo>
                    <a:lnTo>
                      <a:pt x="1957" y="367"/>
                    </a:lnTo>
                    <a:lnTo>
                      <a:pt x="1792" y="367"/>
                    </a:lnTo>
                    <a:lnTo>
                      <a:pt x="1792" y="355"/>
                    </a:lnTo>
                    <a:lnTo>
                      <a:pt x="1637" y="355"/>
                    </a:lnTo>
                    <a:lnTo>
                      <a:pt x="1637" y="345"/>
                    </a:lnTo>
                    <a:lnTo>
                      <a:pt x="1596" y="345"/>
                    </a:lnTo>
                    <a:lnTo>
                      <a:pt x="1596" y="333"/>
                    </a:lnTo>
                    <a:lnTo>
                      <a:pt x="1560" y="333"/>
                    </a:lnTo>
                    <a:lnTo>
                      <a:pt x="1560" y="323"/>
                    </a:lnTo>
                    <a:lnTo>
                      <a:pt x="1531" y="323"/>
                    </a:lnTo>
                    <a:lnTo>
                      <a:pt x="1531" y="317"/>
                    </a:lnTo>
                    <a:lnTo>
                      <a:pt x="1500" y="317"/>
                    </a:lnTo>
                    <a:lnTo>
                      <a:pt x="1500" y="307"/>
                    </a:lnTo>
                    <a:lnTo>
                      <a:pt x="1493" y="307"/>
                    </a:lnTo>
                    <a:lnTo>
                      <a:pt x="1493" y="299"/>
                    </a:lnTo>
                    <a:lnTo>
                      <a:pt x="1487" y="299"/>
                    </a:lnTo>
                    <a:lnTo>
                      <a:pt x="1487" y="289"/>
                    </a:lnTo>
                    <a:lnTo>
                      <a:pt x="1414" y="289"/>
                    </a:lnTo>
                    <a:lnTo>
                      <a:pt x="1414" y="281"/>
                    </a:lnTo>
                    <a:lnTo>
                      <a:pt x="1360" y="281"/>
                    </a:lnTo>
                    <a:lnTo>
                      <a:pt x="1360" y="273"/>
                    </a:lnTo>
                    <a:lnTo>
                      <a:pt x="1247" y="273"/>
                    </a:lnTo>
                    <a:lnTo>
                      <a:pt x="1247" y="261"/>
                    </a:lnTo>
                    <a:lnTo>
                      <a:pt x="1241" y="261"/>
                    </a:lnTo>
                    <a:lnTo>
                      <a:pt x="1241" y="257"/>
                    </a:lnTo>
                    <a:lnTo>
                      <a:pt x="1238" y="257"/>
                    </a:lnTo>
                    <a:lnTo>
                      <a:pt x="1238" y="251"/>
                    </a:lnTo>
                    <a:lnTo>
                      <a:pt x="1220" y="251"/>
                    </a:lnTo>
                    <a:lnTo>
                      <a:pt x="1220" y="247"/>
                    </a:lnTo>
                    <a:lnTo>
                      <a:pt x="1101" y="247"/>
                    </a:lnTo>
                    <a:lnTo>
                      <a:pt x="1101" y="235"/>
                    </a:lnTo>
                    <a:lnTo>
                      <a:pt x="1092" y="235"/>
                    </a:lnTo>
                    <a:lnTo>
                      <a:pt x="1092" y="233"/>
                    </a:lnTo>
                    <a:lnTo>
                      <a:pt x="1071" y="233"/>
                    </a:lnTo>
                    <a:lnTo>
                      <a:pt x="1071" y="229"/>
                    </a:lnTo>
                    <a:lnTo>
                      <a:pt x="1067" y="229"/>
                    </a:lnTo>
                    <a:lnTo>
                      <a:pt x="1067" y="223"/>
                    </a:lnTo>
                    <a:lnTo>
                      <a:pt x="1063" y="223"/>
                    </a:lnTo>
                    <a:lnTo>
                      <a:pt x="1063" y="217"/>
                    </a:lnTo>
                    <a:lnTo>
                      <a:pt x="1046" y="217"/>
                    </a:lnTo>
                    <a:lnTo>
                      <a:pt x="1046" y="211"/>
                    </a:lnTo>
                    <a:lnTo>
                      <a:pt x="1030" y="211"/>
                    </a:lnTo>
                    <a:lnTo>
                      <a:pt x="1030" y="207"/>
                    </a:lnTo>
                    <a:lnTo>
                      <a:pt x="980" y="207"/>
                    </a:lnTo>
                    <a:lnTo>
                      <a:pt x="980" y="193"/>
                    </a:lnTo>
                    <a:lnTo>
                      <a:pt x="938" y="193"/>
                    </a:lnTo>
                    <a:lnTo>
                      <a:pt x="938" y="189"/>
                    </a:lnTo>
                    <a:lnTo>
                      <a:pt x="896" y="189"/>
                    </a:lnTo>
                    <a:lnTo>
                      <a:pt x="896" y="183"/>
                    </a:lnTo>
                    <a:lnTo>
                      <a:pt x="879" y="183"/>
                    </a:lnTo>
                    <a:lnTo>
                      <a:pt x="879" y="175"/>
                    </a:lnTo>
                    <a:lnTo>
                      <a:pt x="871" y="175"/>
                    </a:lnTo>
                    <a:lnTo>
                      <a:pt x="871" y="171"/>
                    </a:lnTo>
                    <a:lnTo>
                      <a:pt x="856" y="171"/>
                    </a:lnTo>
                    <a:lnTo>
                      <a:pt x="856" y="163"/>
                    </a:lnTo>
                    <a:lnTo>
                      <a:pt x="808" y="163"/>
                    </a:lnTo>
                    <a:lnTo>
                      <a:pt x="808" y="153"/>
                    </a:lnTo>
                    <a:lnTo>
                      <a:pt x="802" y="153"/>
                    </a:lnTo>
                    <a:lnTo>
                      <a:pt x="802" y="147"/>
                    </a:lnTo>
                    <a:lnTo>
                      <a:pt x="794" y="147"/>
                    </a:lnTo>
                    <a:lnTo>
                      <a:pt x="794" y="143"/>
                    </a:lnTo>
                    <a:lnTo>
                      <a:pt x="773" y="143"/>
                    </a:lnTo>
                    <a:lnTo>
                      <a:pt x="773" y="138"/>
                    </a:lnTo>
                    <a:lnTo>
                      <a:pt x="752" y="138"/>
                    </a:lnTo>
                    <a:lnTo>
                      <a:pt x="752" y="126"/>
                    </a:lnTo>
                    <a:lnTo>
                      <a:pt x="725" y="126"/>
                    </a:lnTo>
                    <a:lnTo>
                      <a:pt x="725" y="118"/>
                    </a:lnTo>
                    <a:lnTo>
                      <a:pt x="704" y="118"/>
                    </a:lnTo>
                    <a:lnTo>
                      <a:pt x="704" y="114"/>
                    </a:lnTo>
                    <a:lnTo>
                      <a:pt x="635" y="114"/>
                    </a:lnTo>
                    <a:lnTo>
                      <a:pt x="635" y="106"/>
                    </a:lnTo>
                    <a:lnTo>
                      <a:pt x="593" y="106"/>
                    </a:lnTo>
                    <a:lnTo>
                      <a:pt x="593" y="102"/>
                    </a:lnTo>
                    <a:lnTo>
                      <a:pt x="583" y="102"/>
                    </a:lnTo>
                    <a:lnTo>
                      <a:pt x="583" y="96"/>
                    </a:lnTo>
                    <a:lnTo>
                      <a:pt x="547" y="96"/>
                    </a:lnTo>
                    <a:lnTo>
                      <a:pt x="547" y="86"/>
                    </a:lnTo>
                    <a:lnTo>
                      <a:pt x="524" y="86"/>
                    </a:lnTo>
                    <a:lnTo>
                      <a:pt x="524" y="78"/>
                    </a:lnTo>
                    <a:lnTo>
                      <a:pt x="501" y="78"/>
                    </a:lnTo>
                    <a:lnTo>
                      <a:pt x="501" y="74"/>
                    </a:lnTo>
                    <a:lnTo>
                      <a:pt x="474" y="74"/>
                    </a:lnTo>
                    <a:lnTo>
                      <a:pt x="474" y="70"/>
                    </a:lnTo>
                    <a:lnTo>
                      <a:pt x="460" y="70"/>
                    </a:lnTo>
                    <a:lnTo>
                      <a:pt x="460" y="62"/>
                    </a:lnTo>
                    <a:lnTo>
                      <a:pt x="361" y="62"/>
                    </a:lnTo>
                    <a:lnTo>
                      <a:pt x="361" y="58"/>
                    </a:lnTo>
                    <a:lnTo>
                      <a:pt x="309" y="58"/>
                    </a:lnTo>
                    <a:lnTo>
                      <a:pt x="309" y="50"/>
                    </a:lnTo>
                    <a:lnTo>
                      <a:pt x="288" y="50"/>
                    </a:lnTo>
                    <a:lnTo>
                      <a:pt x="288" y="46"/>
                    </a:lnTo>
                    <a:lnTo>
                      <a:pt x="215" y="46"/>
                    </a:lnTo>
                    <a:lnTo>
                      <a:pt x="215" y="42"/>
                    </a:lnTo>
                    <a:lnTo>
                      <a:pt x="176" y="42"/>
                    </a:lnTo>
                    <a:lnTo>
                      <a:pt x="176" y="34"/>
                    </a:lnTo>
                    <a:lnTo>
                      <a:pt x="113" y="34"/>
                    </a:lnTo>
                    <a:lnTo>
                      <a:pt x="113" y="30"/>
                    </a:lnTo>
                    <a:lnTo>
                      <a:pt x="104" y="30"/>
                    </a:lnTo>
                    <a:lnTo>
                      <a:pt x="104" y="22"/>
                    </a:lnTo>
                    <a:lnTo>
                      <a:pt x="96" y="22"/>
                    </a:lnTo>
                    <a:lnTo>
                      <a:pt x="96" y="16"/>
                    </a:lnTo>
                    <a:lnTo>
                      <a:pt x="84" y="16"/>
                    </a:lnTo>
                    <a:lnTo>
                      <a:pt x="84" y="10"/>
                    </a:lnTo>
                    <a:lnTo>
                      <a:pt x="19" y="10"/>
                    </a:lnTo>
                    <a:lnTo>
                      <a:pt x="19" y="4"/>
                    </a:lnTo>
                    <a:lnTo>
                      <a:pt x="15" y="4"/>
                    </a:lnTo>
                    <a:lnTo>
                      <a:pt x="15" y="0"/>
                    </a:lnTo>
                    <a:lnTo>
                      <a:pt x="0" y="0"/>
                    </a:lnTo>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83" name="Line 474">
                <a:extLst>
                  <a:ext uri="{FF2B5EF4-FFF2-40B4-BE49-F238E27FC236}">
                    <a16:creationId xmlns:a16="http://schemas.microsoft.com/office/drawing/2014/main" id="{9F266B57-A15F-B9BC-4AD4-B16C04656D31}"/>
                  </a:ext>
                </a:extLst>
              </p:cNvPr>
              <p:cNvSpPr>
                <a:spLocks noChangeShapeType="1"/>
              </p:cNvSpPr>
              <p:nvPr/>
            </p:nvSpPr>
            <p:spPr bwMode="auto">
              <a:xfrm>
                <a:off x="7079"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84" name="Line 475">
                <a:extLst>
                  <a:ext uri="{FF2B5EF4-FFF2-40B4-BE49-F238E27FC236}">
                    <a16:creationId xmlns:a16="http://schemas.microsoft.com/office/drawing/2014/main" id="{133466FC-BE30-3F47-8401-26011988CC87}"/>
                  </a:ext>
                </a:extLst>
              </p:cNvPr>
              <p:cNvSpPr>
                <a:spLocks noChangeShapeType="1"/>
              </p:cNvSpPr>
              <p:nvPr/>
            </p:nvSpPr>
            <p:spPr bwMode="auto">
              <a:xfrm flipH="1">
                <a:off x="7064" y="1589"/>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85" name="Line 476">
                <a:extLst>
                  <a:ext uri="{FF2B5EF4-FFF2-40B4-BE49-F238E27FC236}">
                    <a16:creationId xmlns:a16="http://schemas.microsoft.com/office/drawing/2014/main" id="{90AC90CA-5E4A-5F2A-AC0B-690AAF74E9D9}"/>
                  </a:ext>
                </a:extLst>
              </p:cNvPr>
              <p:cNvSpPr>
                <a:spLocks noChangeShapeType="1"/>
              </p:cNvSpPr>
              <p:nvPr/>
            </p:nvSpPr>
            <p:spPr bwMode="auto">
              <a:xfrm>
                <a:off x="7062"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86" name="Line 477">
                <a:extLst>
                  <a:ext uri="{FF2B5EF4-FFF2-40B4-BE49-F238E27FC236}">
                    <a16:creationId xmlns:a16="http://schemas.microsoft.com/office/drawing/2014/main" id="{5B17EDFD-A4EB-885A-AB61-EE83DBEA940B}"/>
                  </a:ext>
                </a:extLst>
              </p:cNvPr>
              <p:cNvSpPr>
                <a:spLocks noChangeShapeType="1"/>
              </p:cNvSpPr>
              <p:nvPr/>
            </p:nvSpPr>
            <p:spPr bwMode="auto">
              <a:xfrm flipH="1">
                <a:off x="7048" y="1589"/>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87" name="Line 478">
                <a:extLst>
                  <a:ext uri="{FF2B5EF4-FFF2-40B4-BE49-F238E27FC236}">
                    <a16:creationId xmlns:a16="http://schemas.microsoft.com/office/drawing/2014/main" id="{2C428F7D-C22B-716A-B93A-7FF0D6EA2BB0}"/>
                  </a:ext>
                </a:extLst>
              </p:cNvPr>
              <p:cNvSpPr>
                <a:spLocks noChangeShapeType="1"/>
              </p:cNvSpPr>
              <p:nvPr/>
            </p:nvSpPr>
            <p:spPr bwMode="auto">
              <a:xfrm>
                <a:off x="6927"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88" name="Line 479">
                <a:extLst>
                  <a:ext uri="{FF2B5EF4-FFF2-40B4-BE49-F238E27FC236}">
                    <a16:creationId xmlns:a16="http://schemas.microsoft.com/office/drawing/2014/main" id="{72F5A2DB-EDE8-CC03-540C-02E102A4787F}"/>
                  </a:ext>
                </a:extLst>
              </p:cNvPr>
              <p:cNvSpPr>
                <a:spLocks noChangeShapeType="1"/>
              </p:cNvSpPr>
              <p:nvPr/>
            </p:nvSpPr>
            <p:spPr bwMode="auto">
              <a:xfrm flipH="1">
                <a:off x="6912"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89" name="Line 480">
                <a:extLst>
                  <a:ext uri="{FF2B5EF4-FFF2-40B4-BE49-F238E27FC236}">
                    <a16:creationId xmlns:a16="http://schemas.microsoft.com/office/drawing/2014/main" id="{F2B730CA-9EEE-D33F-A00D-CFCA7E3665EA}"/>
                  </a:ext>
                </a:extLst>
              </p:cNvPr>
              <p:cNvSpPr>
                <a:spLocks noChangeShapeType="1"/>
              </p:cNvSpPr>
              <p:nvPr/>
            </p:nvSpPr>
            <p:spPr bwMode="auto">
              <a:xfrm>
                <a:off x="6920"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0" name="Line 481">
                <a:extLst>
                  <a:ext uri="{FF2B5EF4-FFF2-40B4-BE49-F238E27FC236}">
                    <a16:creationId xmlns:a16="http://schemas.microsoft.com/office/drawing/2014/main" id="{ED8514E0-BB78-38B6-49A6-AC043500AD1E}"/>
                  </a:ext>
                </a:extLst>
              </p:cNvPr>
              <p:cNvSpPr>
                <a:spLocks noChangeShapeType="1"/>
              </p:cNvSpPr>
              <p:nvPr/>
            </p:nvSpPr>
            <p:spPr bwMode="auto">
              <a:xfrm flipH="1">
                <a:off x="6906"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1" name="Line 482">
                <a:extLst>
                  <a:ext uri="{FF2B5EF4-FFF2-40B4-BE49-F238E27FC236}">
                    <a16:creationId xmlns:a16="http://schemas.microsoft.com/office/drawing/2014/main" id="{E9C6A750-9CC5-2BC2-961A-7FBECE82311E}"/>
                  </a:ext>
                </a:extLst>
              </p:cNvPr>
              <p:cNvSpPr>
                <a:spLocks noChangeShapeType="1"/>
              </p:cNvSpPr>
              <p:nvPr/>
            </p:nvSpPr>
            <p:spPr bwMode="auto">
              <a:xfrm>
                <a:off x="6826"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2" name="Line 483">
                <a:extLst>
                  <a:ext uri="{FF2B5EF4-FFF2-40B4-BE49-F238E27FC236}">
                    <a16:creationId xmlns:a16="http://schemas.microsoft.com/office/drawing/2014/main" id="{FB2FE4BA-D227-FC06-2018-ABB9AD4EB244}"/>
                  </a:ext>
                </a:extLst>
              </p:cNvPr>
              <p:cNvSpPr>
                <a:spLocks noChangeShapeType="1"/>
              </p:cNvSpPr>
              <p:nvPr/>
            </p:nvSpPr>
            <p:spPr bwMode="auto">
              <a:xfrm flipH="1">
                <a:off x="6812"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3" name="Line 484">
                <a:extLst>
                  <a:ext uri="{FF2B5EF4-FFF2-40B4-BE49-F238E27FC236}">
                    <a16:creationId xmlns:a16="http://schemas.microsoft.com/office/drawing/2014/main" id="{F93D2BB9-6F52-265E-304B-487A6D926718}"/>
                  </a:ext>
                </a:extLst>
              </p:cNvPr>
              <p:cNvSpPr>
                <a:spLocks noChangeShapeType="1"/>
              </p:cNvSpPr>
              <p:nvPr/>
            </p:nvSpPr>
            <p:spPr bwMode="auto">
              <a:xfrm>
                <a:off x="6824"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4" name="Line 485">
                <a:extLst>
                  <a:ext uri="{FF2B5EF4-FFF2-40B4-BE49-F238E27FC236}">
                    <a16:creationId xmlns:a16="http://schemas.microsoft.com/office/drawing/2014/main" id="{DA3E1F5A-4260-D4A7-E80D-0377340D9231}"/>
                  </a:ext>
                </a:extLst>
              </p:cNvPr>
              <p:cNvSpPr>
                <a:spLocks noChangeShapeType="1"/>
              </p:cNvSpPr>
              <p:nvPr/>
            </p:nvSpPr>
            <p:spPr bwMode="auto">
              <a:xfrm flipH="1">
                <a:off x="6810"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5" name="Line 486">
                <a:extLst>
                  <a:ext uri="{FF2B5EF4-FFF2-40B4-BE49-F238E27FC236}">
                    <a16:creationId xmlns:a16="http://schemas.microsoft.com/office/drawing/2014/main" id="{313F6B0D-988B-79AE-4CD8-D89368379555}"/>
                  </a:ext>
                </a:extLst>
              </p:cNvPr>
              <p:cNvSpPr>
                <a:spLocks noChangeShapeType="1"/>
              </p:cNvSpPr>
              <p:nvPr/>
            </p:nvSpPr>
            <p:spPr bwMode="auto">
              <a:xfrm>
                <a:off x="6806"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6" name="Line 487">
                <a:extLst>
                  <a:ext uri="{FF2B5EF4-FFF2-40B4-BE49-F238E27FC236}">
                    <a16:creationId xmlns:a16="http://schemas.microsoft.com/office/drawing/2014/main" id="{A0CDE50C-FBD4-4657-D5E4-C666C1F8DAD2}"/>
                  </a:ext>
                </a:extLst>
              </p:cNvPr>
              <p:cNvSpPr>
                <a:spLocks noChangeShapeType="1"/>
              </p:cNvSpPr>
              <p:nvPr/>
            </p:nvSpPr>
            <p:spPr bwMode="auto">
              <a:xfrm flipH="1">
                <a:off x="6791"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7" name="Line 488">
                <a:extLst>
                  <a:ext uri="{FF2B5EF4-FFF2-40B4-BE49-F238E27FC236}">
                    <a16:creationId xmlns:a16="http://schemas.microsoft.com/office/drawing/2014/main" id="{63A6B579-24D4-AA52-A1A2-DEAFDDA87FEA}"/>
                  </a:ext>
                </a:extLst>
              </p:cNvPr>
              <p:cNvSpPr>
                <a:spLocks noChangeShapeType="1"/>
              </p:cNvSpPr>
              <p:nvPr/>
            </p:nvSpPr>
            <p:spPr bwMode="auto">
              <a:xfrm>
                <a:off x="6726"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8" name="Line 489">
                <a:extLst>
                  <a:ext uri="{FF2B5EF4-FFF2-40B4-BE49-F238E27FC236}">
                    <a16:creationId xmlns:a16="http://schemas.microsoft.com/office/drawing/2014/main" id="{B2DC8BA1-7839-4935-05FA-CCA80AE815AF}"/>
                  </a:ext>
                </a:extLst>
              </p:cNvPr>
              <p:cNvSpPr>
                <a:spLocks noChangeShapeType="1"/>
              </p:cNvSpPr>
              <p:nvPr/>
            </p:nvSpPr>
            <p:spPr bwMode="auto">
              <a:xfrm flipH="1">
                <a:off x="6712"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699" name="Line 490">
                <a:extLst>
                  <a:ext uri="{FF2B5EF4-FFF2-40B4-BE49-F238E27FC236}">
                    <a16:creationId xmlns:a16="http://schemas.microsoft.com/office/drawing/2014/main" id="{A663C507-15C2-A007-A544-5A94742725F6}"/>
                  </a:ext>
                </a:extLst>
              </p:cNvPr>
              <p:cNvSpPr>
                <a:spLocks noChangeShapeType="1"/>
              </p:cNvSpPr>
              <p:nvPr/>
            </p:nvSpPr>
            <p:spPr bwMode="auto">
              <a:xfrm>
                <a:off x="6691"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0" name="Line 491">
                <a:extLst>
                  <a:ext uri="{FF2B5EF4-FFF2-40B4-BE49-F238E27FC236}">
                    <a16:creationId xmlns:a16="http://schemas.microsoft.com/office/drawing/2014/main" id="{9DFE442C-118C-8BC6-2908-8D0F1814D389}"/>
                  </a:ext>
                </a:extLst>
              </p:cNvPr>
              <p:cNvSpPr>
                <a:spLocks noChangeShapeType="1"/>
              </p:cNvSpPr>
              <p:nvPr/>
            </p:nvSpPr>
            <p:spPr bwMode="auto">
              <a:xfrm flipH="1">
                <a:off x="6676"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1" name="Line 492">
                <a:extLst>
                  <a:ext uri="{FF2B5EF4-FFF2-40B4-BE49-F238E27FC236}">
                    <a16:creationId xmlns:a16="http://schemas.microsoft.com/office/drawing/2014/main" id="{99768943-803E-B1C5-0EA3-50C6B34F9369}"/>
                  </a:ext>
                </a:extLst>
              </p:cNvPr>
              <p:cNvSpPr>
                <a:spLocks noChangeShapeType="1"/>
              </p:cNvSpPr>
              <p:nvPr/>
            </p:nvSpPr>
            <p:spPr bwMode="auto">
              <a:xfrm>
                <a:off x="6672"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2" name="Line 493">
                <a:extLst>
                  <a:ext uri="{FF2B5EF4-FFF2-40B4-BE49-F238E27FC236}">
                    <a16:creationId xmlns:a16="http://schemas.microsoft.com/office/drawing/2014/main" id="{92C6AD11-4E70-F8FB-EEB9-9D786BEC26AA}"/>
                  </a:ext>
                </a:extLst>
              </p:cNvPr>
              <p:cNvSpPr>
                <a:spLocks noChangeShapeType="1"/>
              </p:cNvSpPr>
              <p:nvPr/>
            </p:nvSpPr>
            <p:spPr bwMode="auto">
              <a:xfrm flipH="1">
                <a:off x="6657"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3" name="Line 494">
                <a:extLst>
                  <a:ext uri="{FF2B5EF4-FFF2-40B4-BE49-F238E27FC236}">
                    <a16:creationId xmlns:a16="http://schemas.microsoft.com/office/drawing/2014/main" id="{B14ED8EC-83BC-764E-33E0-E7907BBAD4C5}"/>
                  </a:ext>
                </a:extLst>
              </p:cNvPr>
              <p:cNvSpPr>
                <a:spLocks noChangeShapeType="1"/>
              </p:cNvSpPr>
              <p:nvPr/>
            </p:nvSpPr>
            <p:spPr bwMode="auto">
              <a:xfrm>
                <a:off x="6593"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4" name="Line 495">
                <a:extLst>
                  <a:ext uri="{FF2B5EF4-FFF2-40B4-BE49-F238E27FC236}">
                    <a16:creationId xmlns:a16="http://schemas.microsoft.com/office/drawing/2014/main" id="{D2779A85-AC63-F574-9D5C-E6AFE90D87A2}"/>
                  </a:ext>
                </a:extLst>
              </p:cNvPr>
              <p:cNvSpPr>
                <a:spLocks noChangeShapeType="1"/>
              </p:cNvSpPr>
              <p:nvPr/>
            </p:nvSpPr>
            <p:spPr bwMode="auto">
              <a:xfrm flipH="1">
                <a:off x="6578"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5" name="Line 496">
                <a:extLst>
                  <a:ext uri="{FF2B5EF4-FFF2-40B4-BE49-F238E27FC236}">
                    <a16:creationId xmlns:a16="http://schemas.microsoft.com/office/drawing/2014/main" id="{98F4048B-604E-D057-0CB7-34321AA9ED1E}"/>
                  </a:ext>
                </a:extLst>
              </p:cNvPr>
              <p:cNvSpPr>
                <a:spLocks noChangeShapeType="1"/>
              </p:cNvSpPr>
              <p:nvPr/>
            </p:nvSpPr>
            <p:spPr bwMode="auto">
              <a:xfrm>
                <a:off x="6528"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6" name="Line 497">
                <a:extLst>
                  <a:ext uri="{FF2B5EF4-FFF2-40B4-BE49-F238E27FC236}">
                    <a16:creationId xmlns:a16="http://schemas.microsoft.com/office/drawing/2014/main" id="{AF9A44E9-BAA9-F216-944D-FE14609633CE}"/>
                  </a:ext>
                </a:extLst>
              </p:cNvPr>
              <p:cNvSpPr>
                <a:spLocks noChangeShapeType="1"/>
              </p:cNvSpPr>
              <p:nvPr/>
            </p:nvSpPr>
            <p:spPr bwMode="auto">
              <a:xfrm flipH="1">
                <a:off x="6513" y="1589"/>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7" name="Line 498">
                <a:extLst>
                  <a:ext uri="{FF2B5EF4-FFF2-40B4-BE49-F238E27FC236}">
                    <a16:creationId xmlns:a16="http://schemas.microsoft.com/office/drawing/2014/main" id="{9FB071A3-7B99-0C1E-41FF-6DDA74AF4E2B}"/>
                  </a:ext>
                </a:extLst>
              </p:cNvPr>
              <p:cNvSpPr>
                <a:spLocks noChangeShapeType="1"/>
              </p:cNvSpPr>
              <p:nvPr/>
            </p:nvSpPr>
            <p:spPr bwMode="auto">
              <a:xfrm>
                <a:off x="6517"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8" name="Line 499">
                <a:extLst>
                  <a:ext uri="{FF2B5EF4-FFF2-40B4-BE49-F238E27FC236}">
                    <a16:creationId xmlns:a16="http://schemas.microsoft.com/office/drawing/2014/main" id="{0C373F47-E167-6A12-B767-EF4456E5322F}"/>
                  </a:ext>
                </a:extLst>
              </p:cNvPr>
              <p:cNvSpPr>
                <a:spLocks noChangeShapeType="1"/>
              </p:cNvSpPr>
              <p:nvPr/>
            </p:nvSpPr>
            <p:spPr bwMode="auto">
              <a:xfrm flipH="1">
                <a:off x="6503"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09" name="Line 500">
                <a:extLst>
                  <a:ext uri="{FF2B5EF4-FFF2-40B4-BE49-F238E27FC236}">
                    <a16:creationId xmlns:a16="http://schemas.microsoft.com/office/drawing/2014/main" id="{897D9ABB-81E9-5E25-774F-507B7ACA9526}"/>
                  </a:ext>
                </a:extLst>
              </p:cNvPr>
              <p:cNvSpPr>
                <a:spLocks noChangeShapeType="1"/>
              </p:cNvSpPr>
              <p:nvPr/>
            </p:nvSpPr>
            <p:spPr bwMode="auto">
              <a:xfrm>
                <a:off x="6511"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0" name="Line 501">
                <a:extLst>
                  <a:ext uri="{FF2B5EF4-FFF2-40B4-BE49-F238E27FC236}">
                    <a16:creationId xmlns:a16="http://schemas.microsoft.com/office/drawing/2014/main" id="{EB839065-09DA-CAE3-96B8-B3ABE363BE45}"/>
                  </a:ext>
                </a:extLst>
              </p:cNvPr>
              <p:cNvSpPr>
                <a:spLocks noChangeShapeType="1"/>
              </p:cNvSpPr>
              <p:nvPr/>
            </p:nvSpPr>
            <p:spPr bwMode="auto">
              <a:xfrm flipH="1">
                <a:off x="6496" y="1589"/>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1" name="Line 502">
                <a:extLst>
                  <a:ext uri="{FF2B5EF4-FFF2-40B4-BE49-F238E27FC236}">
                    <a16:creationId xmlns:a16="http://schemas.microsoft.com/office/drawing/2014/main" id="{3135F80E-7E85-F594-6CC7-555D9913F102}"/>
                  </a:ext>
                </a:extLst>
              </p:cNvPr>
              <p:cNvSpPr>
                <a:spLocks noChangeShapeType="1"/>
              </p:cNvSpPr>
              <p:nvPr/>
            </p:nvSpPr>
            <p:spPr bwMode="auto">
              <a:xfrm>
                <a:off x="6499" y="1575"/>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2" name="Line 503">
                <a:extLst>
                  <a:ext uri="{FF2B5EF4-FFF2-40B4-BE49-F238E27FC236}">
                    <a16:creationId xmlns:a16="http://schemas.microsoft.com/office/drawing/2014/main" id="{69B307B8-F90E-78BD-E212-BE9B6C530A8D}"/>
                  </a:ext>
                </a:extLst>
              </p:cNvPr>
              <p:cNvSpPr>
                <a:spLocks noChangeShapeType="1"/>
              </p:cNvSpPr>
              <p:nvPr/>
            </p:nvSpPr>
            <p:spPr bwMode="auto">
              <a:xfrm flipH="1">
                <a:off x="6484" y="158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3" name="Line 504">
                <a:extLst>
                  <a:ext uri="{FF2B5EF4-FFF2-40B4-BE49-F238E27FC236}">
                    <a16:creationId xmlns:a16="http://schemas.microsoft.com/office/drawing/2014/main" id="{41837272-3B1F-4995-CA81-8DB94F9A5FB4}"/>
                  </a:ext>
                </a:extLst>
              </p:cNvPr>
              <p:cNvSpPr>
                <a:spLocks noChangeShapeType="1"/>
              </p:cNvSpPr>
              <p:nvPr/>
            </p:nvSpPr>
            <p:spPr bwMode="auto">
              <a:xfrm>
                <a:off x="6478" y="1539"/>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4" name="Line 505">
                <a:extLst>
                  <a:ext uri="{FF2B5EF4-FFF2-40B4-BE49-F238E27FC236}">
                    <a16:creationId xmlns:a16="http://schemas.microsoft.com/office/drawing/2014/main" id="{62FB33C4-18F6-CF97-F894-3DC3B03B67F0}"/>
                  </a:ext>
                </a:extLst>
              </p:cNvPr>
              <p:cNvSpPr>
                <a:spLocks noChangeShapeType="1"/>
              </p:cNvSpPr>
              <p:nvPr/>
            </p:nvSpPr>
            <p:spPr bwMode="auto">
              <a:xfrm flipH="1">
                <a:off x="6463" y="1553"/>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5" name="Line 506">
                <a:extLst>
                  <a:ext uri="{FF2B5EF4-FFF2-40B4-BE49-F238E27FC236}">
                    <a16:creationId xmlns:a16="http://schemas.microsoft.com/office/drawing/2014/main" id="{D3F639DA-BDFA-4180-79D0-A7DC7AAC4C37}"/>
                  </a:ext>
                </a:extLst>
              </p:cNvPr>
              <p:cNvSpPr>
                <a:spLocks noChangeShapeType="1"/>
              </p:cNvSpPr>
              <p:nvPr/>
            </p:nvSpPr>
            <p:spPr bwMode="auto">
              <a:xfrm>
                <a:off x="6471" y="1507"/>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6" name="Line 507">
                <a:extLst>
                  <a:ext uri="{FF2B5EF4-FFF2-40B4-BE49-F238E27FC236}">
                    <a16:creationId xmlns:a16="http://schemas.microsoft.com/office/drawing/2014/main" id="{A478C870-9C58-E2C0-13F6-8C12992E2CC1}"/>
                  </a:ext>
                </a:extLst>
              </p:cNvPr>
              <p:cNvSpPr>
                <a:spLocks noChangeShapeType="1"/>
              </p:cNvSpPr>
              <p:nvPr/>
            </p:nvSpPr>
            <p:spPr bwMode="auto">
              <a:xfrm flipH="1">
                <a:off x="6457" y="1521"/>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7" name="Line 508">
                <a:extLst>
                  <a:ext uri="{FF2B5EF4-FFF2-40B4-BE49-F238E27FC236}">
                    <a16:creationId xmlns:a16="http://schemas.microsoft.com/office/drawing/2014/main" id="{7D0BB7D5-56D9-867B-5D1B-E52F6A4C8496}"/>
                  </a:ext>
                </a:extLst>
              </p:cNvPr>
              <p:cNvSpPr>
                <a:spLocks noChangeShapeType="1"/>
              </p:cNvSpPr>
              <p:nvPr/>
            </p:nvSpPr>
            <p:spPr bwMode="auto">
              <a:xfrm>
                <a:off x="6451" y="1507"/>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8" name="Line 509">
                <a:extLst>
                  <a:ext uri="{FF2B5EF4-FFF2-40B4-BE49-F238E27FC236}">
                    <a16:creationId xmlns:a16="http://schemas.microsoft.com/office/drawing/2014/main" id="{C841ED43-9D7C-5428-791F-32901DE069DF}"/>
                  </a:ext>
                </a:extLst>
              </p:cNvPr>
              <p:cNvSpPr>
                <a:spLocks noChangeShapeType="1"/>
              </p:cNvSpPr>
              <p:nvPr/>
            </p:nvSpPr>
            <p:spPr bwMode="auto">
              <a:xfrm flipH="1">
                <a:off x="6436" y="1521"/>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19" name="Line 510">
                <a:extLst>
                  <a:ext uri="{FF2B5EF4-FFF2-40B4-BE49-F238E27FC236}">
                    <a16:creationId xmlns:a16="http://schemas.microsoft.com/office/drawing/2014/main" id="{8C7DAD1D-CA75-7507-233D-003192121CEF}"/>
                  </a:ext>
                </a:extLst>
              </p:cNvPr>
              <p:cNvSpPr>
                <a:spLocks noChangeShapeType="1"/>
              </p:cNvSpPr>
              <p:nvPr/>
            </p:nvSpPr>
            <p:spPr bwMode="auto">
              <a:xfrm>
                <a:off x="6438" y="1479"/>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0" name="Line 511">
                <a:extLst>
                  <a:ext uri="{FF2B5EF4-FFF2-40B4-BE49-F238E27FC236}">
                    <a16:creationId xmlns:a16="http://schemas.microsoft.com/office/drawing/2014/main" id="{E3062C68-B8BF-2D0A-42D8-BBC1EEB4EBF1}"/>
                  </a:ext>
                </a:extLst>
              </p:cNvPr>
              <p:cNvSpPr>
                <a:spLocks noChangeShapeType="1"/>
              </p:cNvSpPr>
              <p:nvPr/>
            </p:nvSpPr>
            <p:spPr bwMode="auto">
              <a:xfrm flipH="1">
                <a:off x="6423" y="1493"/>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1" name="Line 512">
                <a:extLst>
                  <a:ext uri="{FF2B5EF4-FFF2-40B4-BE49-F238E27FC236}">
                    <a16:creationId xmlns:a16="http://schemas.microsoft.com/office/drawing/2014/main" id="{3F5B1FBD-2A65-287A-C2B1-45F4E019863F}"/>
                  </a:ext>
                </a:extLst>
              </p:cNvPr>
              <p:cNvSpPr>
                <a:spLocks noChangeShapeType="1"/>
              </p:cNvSpPr>
              <p:nvPr/>
            </p:nvSpPr>
            <p:spPr bwMode="auto">
              <a:xfrm>
                <a:off x="6417" y="1479"/>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2" name="Line 513">
                <a:extLst>
                  <a:ext uri="{FF2B5EF4-FFF2-40B4-BE49-F238E27FC236}">
                    <a16:creationId xmlns:a16="http://schemas.microsoft.com/office/drawing/2014/main" id="{0B048B5F-0A32-3D83-FF2C-F78C4F8B078D}"/>
                  </a:ext>
                </a:extLst>
              </p:cNvPr>
              <p:cNvSpPr>
                <a:spLocks noChangeShapeType="1"/>
              </p:cNvSpPr>
              <p:nvPr/>
            </p:nvSpPr>
            <p:spPr bwMode="auto">
              <a:xfrm flipH="1">
                <a:off x="6402" y="1493"/>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3" name="Line 514">
                <a:extLst>
                  <a:ext uri="{FF2B5EF4-FFF2-40B4-BE49-F238E27FC236}">
                    <a16:creationId xmlns:a16="http://schemas.microsoft.com/office/drawing/2014/main" id="{EAC9D2A9-9DED-589F-26FE-F63122D25929}"/>
                  </a:ext>
                </a:extLst>
              </p:cNvPr>
              <p:cNvSpPr>
                <a:spLocks noChangeShapeType="1"/>
              </p:cNvSpPr>
              <p:nvPr/>
            </p:nvSpPr>
            <p:spPr bwMode="auto">
              <a:xfrm>
                <a:off x="6407" y="1454"/>
                <a:ext cx="0" cy="29"/>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4" name="Line 515">
                <a:extLst>
                  <a:ext uri="{FF2B5EF4-FFF2-40B4-BE49-F238E27FC236}">
                    <a16:creationId xmlns:a16="http://schemas.microsoft.com/office/drawing/2014/main" id="{16297285-0D77-A248-F33E-9FB078DF2D71}"/>
                  </a:ext>
                </a:extLst>
              </p:cNvPr>
              <p:cNvSpPr>
                <a:spLocks noChangeShapeType="1"/>
              </p:cNvSpPr>
              <p:nvPr/>
            </p:nvSpPr>
            <p:spPr bwMode="auto">
              <a:xfrm flipH="1">
                <a:off x="6392" y="146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5" name="Line 516">
                <a:extLst>
                  <a:ext uri="{FF2B5EF4-FFF2-40B4-BE49-F238E27FC236}">
                    <a16:creationId xmlns:a16="http://schemas.microsoft.com/office/drawing/2014/main" id="{DFC722E9-366E-CDFC-E111-0AE787AA5722}"/>
                  </a:ext>
                </a:extLst>
              </p:cNvPr>
              <p:cNvSpPr>
                <a:spLocks noChangeShapeType="1"/>
              </p:cNvSpPr>
              <p:nvPr/>
            </p:nvSpPr>
            <p:spPr bwMode="auto">
              <a:xfrm>
                <a:off x="6392" y="1454"/>
                <a:ext cx="0" cy="29"/>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6" name="Line 517">
                <a:extLst>
                  <a:ext uri="{FF2B5EF4-FFF2-40B4-BE49-F238E27FC236}">
                    <a16:creationId xmlns:a16="http://schemas.microsoft.com/office/drawing/2014/main" id="{40AD946C-ECC9-C611-9236-4F40250AB333}"/>
                  </a:ext>
                </a:extLst>
              </p:cNvPr>
              <p:cNvSpPr>
                <a:spLocks noChangeShapeType="1"/>
              </p:cNvSpPr>
              <p:nvPr/>
            </p:nvSpPr>
            <p:spPr bwMode="auto">
              <a:xfrm flipH="1">
                <a:off x="6377" y="1469"/>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7" name="Line 518">
                <a:extLst>
                  <a:ext uri="{FF2B5EF4-FFF2-40B4-BE49-F238E27FC236}">
                    <a16:creationId xmlns:a16="http://schemas.microsoft.com/office/drawing/2014/main" id="{7376FE87-DD63-5C5F-3EB6-2583735C1797}"/>
                  </a:ext>
                </a:extLst>
              </p:cNvPr>
              <p:cNvSpPr>
                <a:spLocks noChangeShapeType="1"/>
              </p:cNvSpPr>
              <p:nvPr/>
            </p:nvSpPr>
            <p:spPr bwMode="auto">
              <a:xfrm>
                <a:off x="6361" y="1454"/>
                <a:ext cx="0" cy="29"/>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8" name="Line 519">
                <a:extLst>
                  <a:ext uri="{FF2B5EF4-FFF2-40B4-BE49-F238E27FC236}">
                    <a16:creationId xmlns:a16="http://schemas.microsoft.com/office/drawing/2014/main" id="{E6C54A31-4549-3983-BC3F-C2A5770A9C42}"/>
                  </a:ext>
                </a:extLst>
              </p:cNvPr>
              <p:cNvSpPr>
                <a:spLocks noChangeShapeType="1"/>
              </p:cNvSpPr>
              <p:nvPr/>
            </p:nvSpPr>
            <p:spPr bwMode="auto">
              <a:xfrm flipH="1">
                <a:off x="6346" y="1469"/>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29" name="Line 520">
                <a:extLst>
                  <a:ext uri="{FF2B5EF4-FFF2-40B4-BE49-F238E27FC236}">
                    <a16:creationId xmlns:a16="http://schemas.microsoft.com/office/drawing/2014/main" id="{E0DAD289-5DEE-05C3-8C04-EB5235061008}"/>
                  </a:ext>
                </a:extLst>
              </p:cNvPr>
              <p:cNvSpPr>
                <a:spLocks noChangeShapeType="1"/>
              </p:cNvSpPr>
              <p:nvPr/>
            </p:nvSpPr>
            <p:spPr bwMode="auto">
              <a:xfrm>
                <a:off x="6260"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0" name="Line 521">
                <a:extLst>
                  <a:ext uri="{FF2B5EF4-FFF2-40B4-BE49-F238E27FC236}">
                    <a16:creationId xmlns:a16="http://schemas.microsoft.com/office/drawing/2014/main" id="{95FFDF7D-77BE-A91F-EAD4-3E4AB6BB1264}"/>
                  </a:ext>
                </a:extLst>
              </p:cNvPr>
              <p:cNvSpPr>
                <a:spLocks noChangeShapeType="1"/>
              </p:cNvSpPr>
              <p:nvPr/>
            </p:nvSpPr>
            <p:spPr bwMode="auto">
              <a:xfrm flipH="1">
                <a:off x="6246"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1" name="Line 522">
                <a:extLst>
                  <a:ext uri="{FF2B5EF4-FFF2-40B4-BE49-F238E27FC236}">
                    <a16:creationId xmlns:a16="http://schemas.microsoft.com/office/drawing/2014/main" id="{9E192561-8E1F-F329-4A33-DA68FDD087A6}"/>
                  </a:ext>
                </a:extLst>
              </p:cNvPr>
              <p:cNvSpPr>
                <a:spLocks noChangeShapeType="1"/>
              </p:cNvSpPr>
              <p:nvPr/>
            </p:nvSpPr>
            <p:spPr bwMode="auto">
              <a:xfrm>
                <a:off x="6256"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2" name="Line 523">
                <a:extLst>
                  <a:ext uri="{FF2B5EF4-FFF2-40B4-BE49-F238E27FC236}">
                    <a16:creationId xmlns:a16="http://schemas.microsoft.com/office/drawing/2014/main" id="{E38E7EAC-9526-8A3E-B5F1-EEB4467B42B6}"/>
                  </a:ext>
                </a:extLst>
              </p:cNvPr>
              <p:cNvSpPr>
                <a:spLocks noChangeShapeType="1"/>
              </p:cNvSpPr>
              <p:nvPr/>
            </p:nvSpPr>
            <p:spPr bwMode="auto">
              <a:xfrm flipH="1">
                <a:off x="6242"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3" name="Line 524">
                <a:extLst>
                  <a:ext uri="{FF2B5EF4-FFF2-40B4-BE49-F238E27FC236}">
                    <a16:creationId xmlns:a16="http://schemas.microsoft.com/office/drawing/2014/main" id="{8EB6AE83-7F59-8B05-617C-ABC5E296328E}"/>
                  </a:ext>
                </a:extLst>
              </p:cNvPr>
              <p:cNvSpPr>
                <a:spLocks noChangeShapeType="1"/>
              </p:cNvSpPr>
              <p:nvPr/>
            </p:nvSpPr>
            <p:spPr bwMode="auto">
              <a:xfrm>
                <a:off x="6254"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4" name="Line 525">
                <a:extLst>
                  <a:ext uri="{FF2B5EF4-FFF2-40B4-BE49-F238E27FC236}">
                    <a16:creationId xmlns:a16="http://schemas.microsoft.com/office/drawing/2014/main" id="{DD7F5FDF-F09C-8347-3898-5BBB6EA9998D}"/>
                  </a:ext>
                </a:extLst>
              </p:cNvPr>
              <p:cNvSpPr>
                <a:spLocks noChangeShapeType="1"/>
              </p:cNvSpPr>
              <p:nvPr/>
            </p:nvSpPr>
            <p:spPr bwMode="auto">
              <a:xfrm flipH="1">
                <a:off x="6240"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5" name="Line 526">
                <a:extLst>
                  <a:ext uri="{FF2B5EF4-FFF2-40B4-BE49-F238E27FC236}">
                    <a16:creationId xmlns:a16="http://schemas.microsoft.com/office/drawing/2014/main" id="{9715D7F0-D0A3-11FA-B0E3-A5BAC391ABF8}"/>
                  </a:ext>
                </a:extLst>
              </p:cNvPr>
              <p:cNvSpPr>
                <a:spLocks noChangeShapeType="1"/>
              </p:cNvSpPr>
              <p:nvPr/>
            </p:nvSpPr>
            <p:spPr bwMode="auto">
              <a:xfrm>
                <a:off x="6233"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6" name="Line 527">
                <a:extLst>
                  <a:ext uri="{FF2B5EF4-FFF2-40B4-BE49-F238E27FC236}">
                    <a16:creationId xmlns:a16="http://schemas.microsoft.com/office/drawing/2014/main" id="{FFA29FCC-EA40-558D-D0D0-5A4617911F33}"/>
                  </a:ext>
                </a:extLst>
              </p:cNvPr>
              <p:cNvSpPr>
                <a:spLocks noChangeShapeType="1"/>
              </p:cNvSpPr>
              <p:nvPr/>
            </p:nvSpPr>
            <p:spPr bwMode="auto">
              <a:xfrm flipH="1">
                <a:off x="6219"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7" name="Line 528">
                <a:extLst>
                  <a:ext uri="{FF2B5EF4-FFF2-40B4-BE49-F238E27FC236}">
                    <a16:creationId xmlns:a16="http://schemas.microsoft.com/office/drawing/2014/main" id="{63198FAC-0500-70A3-F89E-310E1DD36D17}"/>
                  </a:ext>
                </a:extLst>
              </p:cNvPr>
              <p:cNvSpPr>
                <a:spLocks noChangeShapeType="1"/>
              </p:cNvSpPr>
              <p:nvPr/>
            </p:nvSpPr>
            <p:spPr bwMode="auto">
              <a:xfrm>
                <a:off x="6231" y="14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8" name="Line 529">
                <a:extLst>
                  <a:ext uri="{FF2B5EF4-FFF2-40B4-BE49-F238E27FC236}">
                    <a16:creationId xmlns:a16="http://schemas.microsoft.com/office/drawing/2014/main" id="{92F9947A-92C8-68BE-E759-5B8D4ECFF433}"/>
                  </a:ext>
                </a:extLst>
              </p:cNvPr>
              <p:cNvSpPr>
                <a:spLocks noChangeShapeType="1"/>
              </p:cNvSpPr>
              <p:nvPr/>
            </p:nvSpPr>
            <p:spPr bwMode="auto">
              <a:xfrm flipH="1">
                <a:off x="6217" y="14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39" name="Line 530">
                <a:extLst>
                  <a:ext uri="{FF2B5EF4-FFF2-40B4-BE49-F238E27FC236}">
                    <a16:creationId xmlns:a16="http://schemas.microsoft.com/office/drawing/2014/main" id="{B0F70ED3-B714-B46F-5A6F-56C9CA6FF469}"/>
                  </a:ext>
                </a:extLst>
              </p:cNvPr>
              <p:cNvSpPr>
                <a:spLocks noChangeShapeType="1"/>
              </p:cNvSpPr>
              <p:nvPr/>
            </p:nvSpPr>
            <p:spPr bwMode="auto">
              <a:xfrm>
                <a:off x="6200"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0" name="Line 531">
                <a:extLst>
                  <a:ext uri="{FF2B5EF4-FFF2-40B4-BE49-F238E27FC236}">
                    <a16:creationId xmlns:a16="http://schemas.microsoft.com/office/drawing/2014/main" id="{B2A5F1DD-5465-3AE2-A01D-70036E320F1C}"/>
                  </a:ext>
                </a:extLst>
              </p:cNvPr>
              <p:cNvSpPr>
                <a:spLocks noChangeShapeType="1"/>
              </p:cNvSpPr>
              <p:nvPr/>
            </p:nvSpPr>
            <p:spPr bwMode="auto">
              <a:xfrm flipH="1">
                <a:off x="6185"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1" name="Line 532">
                <a:extLst>
                  <a:ext uri="{FF2B5EF4-FFF2-40B4-BE49-F238E27FC236}">
                    <a16:creationId xmlns:a16="http://schemas.microsoft.com/office/drawing/2014/main" id="{1B3782B7-CA45-1943-43E8-68A6F3D01178}"/>
                  </a:ext>
                </a:extLst>
              </p:cNvPr>
              <p:cNvSpPr>
                <a:spLocks noChangeShapeType="1"/>
              </p:cNvSpPr>
              <p:nvPr/>
            </p:nvSpPr>
            <p:spPr bwMode="auto">
              <a:xfrm>
                <a:off x="6196"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2" name="Line 533">
                <a:extLst>
                  <a:ext uri="{FF2B5EF4-FFF2-40B4-BE49-F238E27FC236}">
                    <a16:creationId xmlns:a16="http://schemas.microsoft.com/office/drawing/2014/main" id="{B7D72460-5D47-B0D2-3DDC-66364FB259CF}"/>
                  </a:ext>
                </a:extLst>
              </p:cNvPr>
              <p:cNvSpPr>
                <a:spLocks noChangeShapeType="1"/>
              </p:cNvSpPr>
              <p:nvPr/>
            </p:nvSpPr>
            <p:spPr bwMode="auto">
              <a:xfrm flipH="1">
                <a:off x="6181"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3" name="Line 534">
                <a:extLst>
                  <a:ext uri="{FF2B5EF4-FFF2-40B4-BE49-F238E27FC236}">
                    <a16:creationId xmlns:a16="http://schemas.microsoft.com/office/drawing/2014/main" id="{50B0B7DD-F5BA-3CE4-7ACB-A8C9D9E6FBF0}"/>
                  </a:ext>
                </a:extLst>
              </p:cNvPr>
              <p:cNvSpPr>
                <a:spLocks noChangeShapeType="1"/>
              </p:cNvSpPr>
              <p:nvPr/>
            </p:nvSpPr>
            <p:spPr bwMode="auto">
              <a:xfrm>
                <a:off x="6181"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4" name="Line 535">
                <a:extLst>
                  <a:ext uri="{FF2B5EF4-FFF2-40B4-BE49-F238E27FC236}">
                    <a16:creationId xmlns:a16="http://schemas.microsoft.com/office/drawing/2014/main" id="{1D54F658-F285-0308-DFD3-F1DEDD627D61}"/>
                  </a:ext>
                </a:extLst>
              </p:cNvPr>
              <p:cNvSpPr>
                <a:spLocks noChangeShapeType="1"/>
              </p:cNvSpPr>
              <p:nvPr/>
            </p:nvSpPr>
            <p:spPr bwMode="auto">
              <a:xfrm flipH="1">
                <a:off x="6166"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5" name="Line 536">
                <a:extLst>
                  <a:ext uri="{FF2B5EF4-FFF2-40B4-BE49-F238E27FC236}">
                    <a16:creationId xmlns:a16="http://schemas.microsoft.com/office/drawing/2014/main" id="{DED17859-3CEB-60F1-B155-8DF48CC4AF2F}"/>
                  </a:ext>
                </a:extLst>
              </p:cNvPr>
              <p:cNvSpPr>
                <a:spLocks noChangeShapeType="1"/>
              </p:cNvSpPr>
              <p:nvPr/>
            </p:nvSpPr>
            <p:spPr bwMode="auto">
              <a:xfrm>
                <a:off x="6156"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6" name="Line 537">
                <a:extLst>
                  <a:ext uri="{FF2B5EF4-FFF2-40B4-BE49-F238E27FC236}">
                    <a16:creationId xmlns:a16="http://schemas.microsoft.com/office/drawing/2014/main" id="{537E803B-D0B6-F8DB-757B-3A15E3C811BC}"/>
                  </a:ext>
                </a:extLst>
              </p:cNvPr>
              <p:cNvSpPr>
                <a:spLocks noChangeShapeType="1"/>
              </p:cNvSpPr>
              <p:nvPr/>
            </p:nvSpPr>
            <p:spPr bwMode="auto">
              <a:xfrm flipH="1">
                <a:off x="6141"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7" name="Line 538">
                <a:extLst>
                  <a:ext uri="{FF2B5EF4-FFF2-40B4-BE49-F238E27FC236}">
                    <a16:creationId xmlns:a16="http://schemas.microsoft.com/office/drawing/2014/main" id="{9CF9A722-DC0F-8430-3164-1DEF6862A816}"/>
                  </a:ext>
                </a:extLst>
              </p:cNvPr>
              <p:cNvSpPr>
                <a:spLocks noChangeShapeType="1"/>
              </p:cNvSpPr>
              <p:nvPr/>
            </p:nvSpPr>
            <p:spPr bwMode="auto">
              <a:xfrm>
                <a:off x="6125"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8" name="Line 539">
                <a:extLst>
                  <a:ext uri="{FF2B5EF4-FFF2-40B4-BE49-F238E27FC236}">
                    <a16:creationId xmlns:a16="http://schemas.microsoft.com/office/drawing/2014/main" id="{CEA3E70A-BEDE-68FE-C0D6-1D1E95D08B86}"/>
                  </a:ext>
                </a:extLst>
              </p:cNvPr>
              <p:cNvSpPr>
                <a:spLocks noChangeShapeType="1"/>
              </p:cNvSpPr>
              <p:nvPr/>
            </p:nvSpPr>
            <p:spPr bwMode="auto">
              <a:xfrm flipH="1">
                <a:off x="6110"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49" name="Line 540">
                <a:extLst>
                  <a:ext uri="{FF2B5EF4-FFF2-40B4-BE49-F238E27FC236}">
                    <a16:creationId xmlns:a16="http://schemas.microsoft.com/office/drawing/2014/main" id="{DC9B0674-0AF1-8F94-F5EF-1793F1F8E00C}"/>
                  </a:ext>
                </a:extLst>
              </p:cNvPr>
              <p:cNvSpPr>
                <a:spLocks noChangeShapeType="1"/>
              </p:cNvSpPr>
              <p:nvPr/>
            </p:nvSpPr>
            <p:spPr bwMode="auto">
              <a:xfrm>
                <a:off x="6102"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0" name="Line 541">
                <a:extLst>
                  <a:ext uri="{FF2B5EF4-FFF2-40B4-BE49-F238E27FC236}">
                    <a16:creationId xmlns:a16="http://schemas.microsoft.com/office/drawing/2014/main" id="{1B4C1F48-B48F-A452-2B65-83322B67ADB5}"/>
                  </a:ext>
                </a:extLst>
              </p:cNvPr>
              <p:cNvSpPr>
                <a:spLocks noChangeShapeType="1"/>
              </p:cNvSpPr>
              <p:nvPr/>
            </p:nvSpPr>
            <p:spPr bwMode="auto">
              <a:xfrm flipH="1">
                <a:off x="6087"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1" name="Line 542">
                <a:extLst>
                  <a:ext uri="{FF2B5EF4-FFF2-40B4-BE49-F238E27FC236}">
                    <a16:creationId xmlns:a16="http://schemas.microsoft.com/office/drawing/2014/main" id="{4A563F5E-D636-F931-ADC6-AD6C4E24F097}"/>
                  </a:ext>
                </a:extLst>
              </p:cNvPr>
              <p:cNvSpPr>
                <a:spLocks noChangeShapeType="1"/>
              </p:cNvSpPr>
              <p:nvPr/>
            </p:nvSpPr>
            <p:spPr bwMode="auto">
              <a:xfrm>
                <a:off x="6098"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2" name="Line 543">
                <a:extLst>
                  <a:ext uri="{FF2B5EF4-FFF2-40B4-BE49-F238E27FC236}">
                    <a16:creationId xmlns:a16="http://schemas.microsoft.com/office/drawing/2014/main" id="{EEF672CB-08E2-75DC-2860-EE8C4439A057}"/>
                  </a:ext>
                </a:extLst>
              </p:cNvPr>
              <p:cNvSpPr>
                <a:spLocks noChangeShapeType="1"/>
              </p:cNvSpPr>
              <p:nvPr/>
            </p:nvSpPr>
            <p:spPr bwMode="auto">
              <a:xfrm flipH="1">
                <a:off x="6083"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3" name="Line 544">
                <a:extLst>
                  <a:ext uri="{FF2B5EF4-FFF2-40B4-BE49-F238E27FC236}">
                    <a16:creationId xmlns:a16="http://schemas.microsoft.com/office/drawing/2014/main" id="{6B86ACCF-D1B7-865B-B487-849BA33429EA}"/>
                  </a:ext>
                </a:extLst>
              </p:cNvPr>
              <p:cNvSpPr>
                <a:spLocks noChangeShapeType="1"/>
              </p:cNvSpPr>
              <p:nvPr/>
            </p:nvSpPr>
            <p:spPr bwMode="auto">
              <a:xfrm>
                <a:off x="6095"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4" name="Line 545">
                <a:extLst>
                  <a:ext uri="{FF2B5EF4-FFF2-40B4-BE49-F238E27FC236}">
                    <a16:creationId xmlns:a16="http://schemas.microsoft.com/office/drawing/2014/main" id="{D90E4F5C-2145-7DCA-3ACF-1EB2B7417222}"/>
                  </a:ext>
                </a:extLst>
              </p:cNvPr>
              <p:cNvSpPr>
                <a:spLocks noChangeShapeType="1"/>
              </p:cNvSpPr>
              <p:nvPr/>
            </p:nvSpPr>
            <p:spPr bwMode="auto">
              <a:xfrm flipH="1">
                <a:off x="6081"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5" name="Line 546">
                <a:extLst>
                  <a:ext uri="{FF2B5EF4-FFF2-40B4-BE49-F238E27FC236}">
                    <a16:creationId xmlns:a16="http://schemas.microsoft.com/office/drawing/2014/main" id="{E2E8A997-57D8-3849-2C1A-83BA53E602C2}"/>
                  </a:ext>
                </a:extLst>
              </p:cNvPr>
              <p:cNvSpPr>
                <a:spLocks noChangeShapeType="1"/>
              </p:cNvSpPr>
              <p:nvPr/>
            </p:nvSpPr>
            <p:spPr bwMode="auto">
              <a:xfrm>
                <a:off x="6075"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6" name="Line 547">
                <a:extLst>
                  <a:ext uri="{FF2B5EF4-FFF2-40B4-BE49-F238E27FC236}">
                    <a16:creationId xmlns:a16="http://schemas.microsoft.com/office/drawing/2014/main" id="{7ACCEC42-88D0-A344-ABAF-D52CC835A151}"/>
                  </a:ext>
                </a:extLst>
              </p:cNvPr>
              <p:cNvSpPr>
                <a:spLocks noChangeShapeType="1"/>
              </p:cNvSpPr>
              <p:nvPr/>
            </p:nvSpPr>
            <p:spPr bwMode="auto">
              <a:xfrm flipH="1">
                <a:off x="6060" y="141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7" name="Line 548">
                <a:extLst>
                  <a:ext uri="{FF2B5EF4-FFF2-40B4-BE49-F238E27FC236}">
                    <a16:creationId xmlns:a16="http://schemas.microsoft.com/office/drawing/2014/main" id="{2CD61B6F-3D00-5145-1077-F774F2D0441F}"/>
                  </a:ext>
                </a:extLst>
              </p:cNvPr>
              <p:cNvSpPr>
                <a:spLocks noChangeShapeType="1"/>
              </p:cNvSpPr>
              <p:nvPr/>
            </p:nvSpPr>
            <p:spPr bwMode="auto">
              <a:xfrm>
                <a:off x="6060"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8" name="Line 549">
                <a:extLst>
                  <a:ext uri="{FF2B5EF4-FFF2-40B4-BE49-F238E27FC236}">
                    <a16:creationId xmlns:a16="http://schemas.microsoft.com/office/drawing/2014/main" id="{4034BBAF-F59F-BD1A-3808-086A61994F57}"/>
                  </a:ext>
                </a:extLst>
              </p:cNvPr>
              <p:cNvSpPr>
                <a:spLocks noChangeShapeType="1"/>
              </p:cNvSpPr>
              <p:nvPr/>
            </p:nvSpPr>
            <p:spPr bwMode="auto">
              <a:xfrm flipH="1">
                <a:off x="6045"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59" name="Line 550">
                <a:extLst>
                  <a:ext uri="{FF2B5EF4-FFF2-40B4-BE49-F238E27FC236}">
                    <a16:creationId xmlns:a16="http://schemas.microsoft.com/office/drawing/2014/main" id="{2382359B-292D-07AE-4079-0FA1A33FF0F6}"/>
                  </a:ext>
                </a:extLst>
              </p:cNvPr>
              <p:cNvSpPr>
                <a:spLocks noChangeShapeType="1"/>
              </p:cNvSpPr>
              <p:nvPr/>
            </p:nvSpPr>
            <p:spPr bwMode="auto">
              <a:xfrm>
                <a:off x="6039"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0" name="Line 551">
                <a:extLst>
                  <a:ext uri="{FF2B5EF4-FFF2-40B4-BE49-F238E27FC236}">
                    <a16:creationId xmlns:a16="http://schemas.microsoft.com/office/drawing/2014/main" id="{3393B115-FCBE-C460-2636-B78C8BEAA311}"/>
                  </a:ext>
                </a:extLst>
              </p:cNvPr>
              <p:cNvSpPr>
                <a:spLocks noChangeShapeType="1"/>
              </p:cNvSpPr>
              <p:nvPr/>
            </p:nvSpPr>
            <p:spPr bwMode="auto">
              <a:xfrm flipH="1">
                <a:off x="6024" y="1398"/>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1" name="Line 552">
                <a:extLst>
                  <a:ext uri="{FF2B5EF4-FFF2-40B4-BE49-F238E27FC236}">
                    <a16:creationId xmlns:a16="http://schemas.microsoft.com/office/drawing/2014/main" id="{3BF0451D-8F58-A357-5D08-98C71276197C}"/>
                  </a:ext>
                </a:extLst>
              </p:cNvPr>
              <p:cNvSpPr>
                <a:spLocks noChangeShapeType="1"/>
              </p:cNvSpPr>
              <p:nvPr/>
            </p:nvSpPr>
            <p:spPr bwMode="auto">
              <a:xfrm>
                <a:off x="6024"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2" name="Line 553">
                <a:extLst>
                  <a:ext uri="{FF2B5EF4-FFF2-40B4-BE49-F238E27FC236}">
                    <a16:creationId xmlns:a16="http://schemas.microsoft.com/office/drawing/2014/main" id="{04D2FC5E-77E5-345B-96E7-61FF5C6D46D9}"/>
                  </a:ext>
                </a:extLst>
              </p:cNvPr>
              <p:cNvSpPr>
                <a:spLocks noChangeShapeType="1"/>
              </p:cNvSpPr>
              <p:nvPr/>
            </p:nvSpPr>
            <p:spPr bwMode="auto">
              <a:xfrm flipH="1">
                <a:off x="6010"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3" name="Line 554">
                <a:extLst>
                  <a:ext uri="{FF2B5EF4-FFF2-40B4-BE49-F238E27FC236}">
                    <a16:creationId xmlns:a16="http://schemas.microsoft.com/office/drawing/2014/main" id="{CD548281-225F-B68C-AB74-E2295BDB477C}"/>
                  </a:ext>
                </a:extLst>
              </p:cNvPr>
              <p:cNvSpPr>
                <a:spLocks noChangeShapeType="1"/>
              </p:cNvSpPr>
              <p:nvPr/>
            </p:nvSpPr>
            <p:spPr bwMode="auto">
              <a:xfrm>
                <a:off x="6016"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4" name="Line 555">
                <a:extLst>
                  <a:ext uri="{FF2B5EF4-FFF2-40B4-BE49-F238E27FC236}">
                    <a16:creationId xmlns:a16="http://schemas.microsoft.com/office/drawing/2014/main" id="{3CA996EE-593F-A93D-6965-49CBA6C2218C}"/>
                  </a:ext>
                </a:extLst>
              </p:cNvPr>
              <p:cNvSpPr>
                <a:spLocks noChangeShapeType="1"/>
              </p:cNvSpPr>
              <p:nvPr/>
            </p:nvSpPr>
            <p:spPr bwMode="auto">
              <a:xfrm flipH="1">
                <a:off x="6002"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5" name="Line 556">
                <a:extLst>
                  <a:ext uri="{FF2B5EF4-FFF2-40B4-BE49-F238E27FC236}">
                    <a16:creationId xmlns:a16="http://schemas.microsoft.com/office/drawing/2014/main" id="{4DE92C63-8E8D-6417-77E4-13DE76F243DE}"/>
                  </a:ext>
                </a:extLst>
              </p:cNvPr>
              <p:cNvSpPr>
                <a:spLocks noChangeShapeType="1"/>
              </p:cNvSpPr>
              <p:nvPr/>
            </p:nvSpPr>
            <p:spPr bwMode="auto">
              <a:xfrm>
                <a:off x="5997"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6" name="Line 557">
                <a:extLst>
                  <a:ext uri="{FF2B5EF4-FFF2-40B4-BE49-F238E27FC236}">
                    <a16:creationId xmlns:a16="http://schemas.microsoft.com/office/drawing/2014/main" id="{C3D8060A-21B1-BFC1-DE7A-5759D030456D}"/>
                  </a:ext>
                </a:extLst>
              </p:cNvPr>
              <p:cNvSpPr>
                <a:spLocks noChangeShapeType="1"/>
              </p:cNvSpPr>
              <p:nvPr/>
            </p:nvSpPr>
            <p:spPr bwMode="auto">
              <a:xfrm flipH="1">
                <a:off x="5983"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7" name="Line 558">
                <a:extLst>
                  <a:ext uri="{FF2B5EF4-FFF2-40B4-BE49-F238E27FC236}">
                    <a16:creationId xmlns:a16="http://schemas.microsoft.com/office/drawing/2014/main" id="{374F48B1-8C9B-79F5-C567-523A0F2C0299}"/>
                  </a:ext>
                </a:extLst>
              </p:cNvPr>
              <p:cNvSpPr>
                <a:spLocks noChangeShapeType="1"/>
              </p:cNvSpPr>
              <p:nvPr/>
            </p:nvSpPr>
            <p:spPr bwMode="auto">
              <a:xfrm>
                <a:off x="5983"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8" name="Line 559">
                <a:extLst>
                  <a:ext uri="{FF2B5EF4-FFF2-40B4-BE49-F238E27FC236}">
                    <a16:creationId xmlns:a16="http://schemas.microsoft.com/office/drawing/2014/main" id="{B0407C5A-18ED-37DA-FC57-A12592D7B943}"/>
                  </a:ext>
                </a:extLst>
              </p:cNvPr>
              <p:cNvSpPr>
                <a:spLocks noChangeShapeType="1"/>
              </p:cNvSpPr>
              <p:nvPr/>
            </p:nvSpPr>
            <p:spPr bwMode="auto">
              <a:xfrm flipH="1">
                <a:off x="5968"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69" name="Line 560">
                <a:extLst>
                  <a:ext uri="{FF2B5EF4-FFF2-40B4-BE49-F238E27FC236}">
                    <a16:creationId xmlns:a16="http://schemas.microsoft.com/office/drawing/2014/main" id="{0EDCBEAB-E3E2-8F2B-4EFF-80B5E7EDFBCA}"/>
                  </a:ext>
                </a:extLst>
              </p:cNvPr>
              <p:cNvSpPr>
                <a:spLocks noChangeShapeType="1"/>
              </p:cNvSpPr>
              <p:nvPr/>
            </p:nvSpPr>
            <p:spPr bwMode="auto">
              <a:xfrm>
                <a:off x="5945"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0" name="Line 561">
                <a:extLst>
                  <a:ext uri="{FF2B5EF4-FFF2-40B4-BE49-F238E27FC236}">
                    <a16:creationId xmlns:a16="http://schemas.microsoft.com/office/drawing/2014/main" id="{DCAC817F-F669-3064-5E27-14DAE4FD3F6C}"/>
                  </a:ext>
                </a:extLst>
              </p:cNvPr>
              <p:cNvSpPr>
                <a:spLocks noChangeShapeType="1"/>
              </p:cNvSpPr>
              <p:nvPr/>
            </p:nvSpPr>
            <p:spPr bwMode="auto">
              <a:xfrm flipH="1">
                <a:off x="5931" y="1398"/>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1" name="Line 562">
                <a:extLst>
                  <a:ext uri="{FF2B5EF4-FFF2-40B4-BE49-F238E27FC236}">
                    <a16:creationId xmlns:a16="http://schemas.microsoft.com/office/drawing/2014/main" id="{94245474-758F-92C6-0B0D-4EF64AF3A6A7}"/>
                  </a:ext>
                </a:extLst>
              </p:cNvPr>
              <p:cNvSpPr>
                <a:spLocks noChangeShapeType="1"/>
              </p:cNvSpPr>
              <p:nvPr/>
            </p:nvSpPr>
            <p:spPr bwMode="auto">
              <a:xfrm>
                <a:off x="5941"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2" name="Line 563">
                <a:extLst>
                  <a:ext uri="{FF2B5EF4-FFF2-40B4-BE49-F238E27FC236}">
                    <a16:creationId xmlns:a16="http://schemas.microsoft.com/office/drawing/2014/main" id="{E3602478-4737-5A7E-0D88-B037F604D5E3}"/>
                  </a:ext>
                </a:extLst>
              </p:cNvPr>
              <p:cNvSpPr>
                <a:spLocks noChangeShapeType="1"/>
              </p:cNvSpPr>
              <p:nvPr/>
            </p:nvSpPr>
            <p:spPr bwMode="auto">
              <a:xfrm flipH="1">
                <a:off x="5926" y="1398"/>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3" name="Line 564">
                <a:extLst>
                  <a:ext uri="{FF2B5EF4-FFF2-40B4-BE49-F238E27FC236}">
                    <a16:creationId xmlns:a16="http://schemas.microsoft.com/office/drawing/2014/main" id="{01784251-FEFD-5086-B807-FF459F7FCAF6}"/>
                  </a:ext>
                </a:extLst>
              </p:cNvPr>
              <p:cNvSpPr>
                <a:spLocks noChangeShapeType="1"/>
              </p:cNvSpPr>
              <p:nvPr/>
            </p:nvSpPr>
            <p:spPr bwMode="auto">
              <a:xfrm>
                <a:off x="5920" y="1384"/>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4" name="Line 565">
                <a:extLst>
                  <a:ext uri="{FF2B5EF4-FFF2-40B4-BE49-F238E27FC236}">
                    <a16:creationId xmlns:a16="http://schemas.microsoft.com/office/drawing/2014/main" id="{550B65DE-9242-A024-6AF7-EE3B1644948C}"/>
                  </a:ext>
                </a:extLst>
              </p:cNvPr>
              <p:cNvSpPr>
                <a:spLocks noChangeShapeType="1"/>
              </p:cNvSpPr>
              <p:nvPr/>
            </p:nvSpPr>
            <p:spPr bwMode="auto">
              <a:xfrm flipH="1">
                <a:off x="5905" y="1398"/>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5" name="Line 566">
                <a:extLst>
                  <a:ext uri="{FF2B5EF4-FFF2-40B4-BE49-F238E27FC236}">
                    <a16:creationId xmlns:a16="http://schemas.microsoft.com/office/drawing/2014/main" id="{338FB587-6409-E9C5-014C-B6B042047167}"/>
                  </a:ext>
                </a:extLst>
              </p:cNvPr>
              <p:cNvSpPr>
                <a:spLocks noChangeShapeType="1"/>
              </p:cNvSpPr>
              <p:nvPr/>
            </p:nvSpPr>
            <p:spPr bwMode="auto">
              <a:xfrm>
                <a:off x="5882" y="1374"/>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6" name="Line 567">
                <a:extLst>
                  <a:ext uri="{FF2B5EF4-FFF2-40B4-BE49-F238E27FC236}">
                    <a16:creationId xmlns:a16="http://schemas.microsoft.com/office/drawing/2014/main" id="{67C91B4C-E683-23FE-0DBE-C20C3D4E2EF4}"/>
                  </a:ext>
                </a:extLst>
              </p:cNvPr>
              <p:cNvSpPr>
                <a:spLocks noChangeShapeType="1"/>
              </p:cNvSpPr>
              <p:nvPr/>
            </p:nvSpPr>
            <p:spPr bwMode="auto">
              <a:xfrm flipH="1">
                <a:off x="5868" y="138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7" name="Line 568">
                <a:extLst>
                  <a:ext uri="{FF2B5EF4-FFF2-40B4-BE49-F238E27FC236}">
                    <a16:creationId xmlns:a16="http://schemas.microsoft.com/office/drawing/2014/main" id="{B10FC1A9-6A3E-634C-5CCA-38182D54DBEF}"/>
                  </a:ext>
                </a:extLst>
              </p:cNvPr>
              <p:cNvSpPr>
                <a:spLocks noChangeShapeType="1"/>
              </p:cNvSpPr>
              <p:nvPr/>
            </p:nvSpPr>
            <p:spPr bwMode="auto">
              <a:xfrm>
                <a:off x="5864" y="1374"/>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8" name="Line 569">
                <a:extLst>
                  <a:ext uri="{FF2B5EF4-FFF2-40B4-BE49-F238E27FC236}">
                    <a16:creationId xmlns:a16="http://schemas.microsoft.com/office/drawing/2014/main" id="{27164C7A-CF64-1BDA-F5D0-F9D79897A15D}"/>
                  </a:ext>
                </a:extLst>
              </p:cNvPr>
              <p:cNvSpPr>
                <a:spLocks noChangeShapeType="1"/>
              </p:cNvSpPr>
              <p:nvPr/>
            </p:nvSpPr>
            <p:spPr bwMode="auto">
              <a:xfrm flipH="1">
                <a:off x="5849" y="138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79" name="Line 570">
                <a:extLst>
                  <a:ext uri="{FF2B5EF4-FFF2-40B4-BE49-F238E27FC236}">
                    <a16:creationId xmlns:a16="http://schemas.microsoft.com/office/drawing/2014/main" id="{64B1E339-8D6E-F98B-5F1A-DAB43263DA6D}"/>
                  </a:ext>
                </a:extLst>
              </p:cNvPr>
              <p:cNvSpPr>
                <a:spLocks noChangeShapeType="1"/>
              </p:cNvSpPr>
              <p:nvPr/>
            </p:nvSpPr>
            <p:spPr bwMode="auto">
              <a:xfrm>
                <a:off x="5859" y="13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0" name="Line 571">
                <a:extLst>
                  <a:ext uri="{FF2B5EF4-FFF2-40B4-BE49-F238E27FC236}">
                    <a16:creationId xmlns:a16="http://schemas.microsoft.com/office/drawing/2014/main" id="{1B2EA2E5-A1DB-1CB6-72A6-BD9D930FE069}"/>
                  </a:ext>
                </a:extLst>
              </p:cNvPr>
              <p:cNvSpPr>
                <a:spLocks noChangeShapeType="1"/>
              </p:cNvSpPr>
              <p:nvPr/>
            </p:nvSpPr>
            <p:spPr bwMode="auto">
              <a:xfrm flipH="1">
                <a:off x="5845" y="137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1" name="Line 572">
                <a:extLst>
                  <a:ext uri="{FF2B5EF4-FFF2-40B4-BE49-F238E27FC236}">
                    <a16:creationId xmlns:a16="http://schemas.microsoft.com/office/drawing/2014/main" id="{74883C1D-1714-0E1E-E868-4C2B63E698C7}"/>
                  </a:ext>
                </a:extLst>
              </p:cNvPr>
              <p:cNvSpPr>
                <a:spLocks noChangeShapeType="1"/>
              </p:cNvSpPr>
              <p:nvPr/>
            </p:nvSpPr>
            <p:spPr bwMode="auto">
              <a:xfrm>
                <a:off x="5849" y="13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2" name="Line 573">
                <a:extLst>
                  <a:ext uri="{FF2B5EF4-FFF2-40B4-BE49-F238E27FC236}">
                    <a16:creationId xmlns:a16="http://schemas.microsoft.com/office/drawing/2014/main" id="{F6C0A281-C7F5-AAE7-C608-E35C8E205A4A}"/>
                  </a:ext>
                </a:extLst>
              </p:cNvPr>
              <p:cNvSpPr>
                <a:spLocks noChangeShapeType="1"/>
              </p:cNvSpPr>
              <p:nvPr/>
            </p:nvSpPr>
            <p:spPr bwMode="auto">
              <a:xfrm flipH="1">
                <a:off x="5834" y="137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3" name="Line 574">
                <a:extLst>
                  <a:ext uri="{FF2B5EF4-FFF2-40B4-BE49-F238E27FC236}">
                    <a16:creationId xmlns:a16="http://schemas.microsoft.com/office/drawing/2014/main" id="{C9306C5B-8F4F-50BC-EB32-2D81124FBFB2}"/>
                  </a:ext>
                </a:extLst>
              </p:cNvPr>
              <p:cNvSpPr>
                <a:spLocks noChangeShapeType="1"/>
              </p:cNvSpPr>
              <p:nvPr/>
            </p:nvSpPr>
            <p:spPr bwMode="auto">
              <a:xfrm>
                <a:off x="5843" y="13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4" name="Line 575">
                <a:extLst>
                  <a:ext uri="{FF2B5EF4-FFF2-40B4-BE49-F238E27FC236}">
                    <a16:creationId xmlns:a16="http://schemas.microsoft.com/office/drawing/2014/main" id="{EA7467CF-F426-74EA-0B8E-B6AF6E1F7DFD}"/>
                  </a:ext>
                </a:extLst>
              </p:cNvPr>
              <p:cNvSpPr>
                <a:spLocks noChangeShapeType="1"/>
              </p:cNvSpPr>
              <p:nvPr/>
            </p:nvSpPr>
            <p:spPr bwMode="auto">
              <a:xfrm flipH="1">
                <a:off x="5828" y="137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5" name="Line 576">
                <a:extLst>
                  <a:ext uri="{FF2B5EF4-FFF2-40B4-BE49-F238E27FC236}">
                    <a16:creationId xmlns:a16="http://schemas.microsoft.com/office/drawing/2014/main" id="{515964B0-A8BF-35E3-6847-67BFFC37B4DB}"/>
                  </a:ext>
                </a:extLst>
              </p:cNvPr>
              <p:cNvSpPr>
                <a:spLocks noChangeShapeType="1"/>
              </p:cNvSpPr>
              <p:nvPr/>
            </p:nvSpPr>
            <p:spPr bwMode="auto">
              <a:xfrm>
                <a:off x="5828" y="13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6" name="Line 577">
                <a:extLst>
                  <a:ext uri="{FF2B5EF4-FFF2-40B4-BE49-F238E27FC236}">
                    <a16:creationId xmlns:a16="http://schemas.microsoft.com/office/drawing/2014/main" id="{B2AE7600-9333-1B3B-8934-F96FA427460C}"/>
                  </a:ext>
                </a:extLst>
              </p:cNvPr>
              <p:cNvSpPr>
                <a:spLocks noChangeShapeType="1"/>
              </p:cNvSpPr>
              <p:nvPr/>
            </p:nvSpPr>
            <p:spPr bwMode="auto">
              <a:xfrm flipH="1">
                <a:off x="5814" y="137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7" name="Line 578">
                <a:extLst>
                  <a:ext uri="{FF2B5EF4-FFF2-40B4-BE49-F238E27FC236}">
                    <a16:creationId xmlns:a16="http://schemas.microsoft.com/office/drawing/2014/main" id="{D132A104-0D87-DBA5-221D-06B6B1733778}"/>
                  </a:ext>
                </a:extLst>
              </p:cNvPr>
              <p:cNvSpPr>
                <a:spLocks noChangeShapeType="1"/>
              </p:cNvSpPr>
              <p:nvPr/>
            </p:nvSpPr>
            <p:spPr bwMode="auto">
              <a:xfrm>
                <a:off x="5818" y="1354"/>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8" name="Line 579">
                <a:extLst>
                  <a:ext uri="{FF2B5EF4-FFF2-40B4-BE49-F238E27FC236}">
                    <a16:creationId xmlns:a16="http://schemas.microsoft.com/office/drawing/2014/main" id="{78F046EB-4F56-97C7-A907-925F29411597}"/>
                  </a:ext>
                </a:extLst>
              </p:cNvPr>
              <p:cNvSpPr>
                <a:spLocks noChangeShapeType="1"/>
              </p:cNvSpPr>
              <p:nvPr/>
            </p:nvSpPr>
            <p:spPr bwMode="auto">
              <a:xfrm flipH="1">
                <a:off x="5803" y="136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89" name="Line 580">
                <a:extLst>
                  <a:ext uri="{FF2B5EF4-FFF2-40B4-BE49-F238E27FC236}">
                    <a16:creationId xmlns:a16="http://schemas.microsoft.com/office/drawing/2014/main" id="{C732AD4A-FFBA-B1CC-74A7-22ED329ECA03}"/>
                  </a:ext>
                </a:extLst>
              </p:cNvPr>
              <p:cNvSpPr>
                <a:spLocks noChangeShapeType="1"/>
              </p:cNvSpPr>
              <p:nvPr/>
            </p:nvSpPr>
            <p:spPr bwMode="auto">
              <a:xfrm>
                <a:off x="5807" y="1354"/>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0" name="Line 581">
                <a:extLst>
                  <a:ext uri="{FF2B5EF4-FFF2-40B4-BE49-F238E27FC236}">
                    <a16:creationId xmlns:a16="http://schemas.microsoft.com/office/drawing/2014/main" id="{81F218FB-3BE8-FB71-C399-CFA6765141B5}"/>
                  </a:ext>
                </a:extLst>
              </p:cNvPr>
              <p:cNvSpPr>
                <a:spLocks noChangeShapeType="1"/>
              </p:cNvSpPr>
              <p:nvPr/>
            </p:nvSpPr>
            <p:spPr bwMode="auto">
              <a:xfrm flipH="1">
                <a:off x="5793" y="136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1" name="Line 582">
                <a:extLst>
                  <a:ext uri="{FF2B5EF4-FFF2-40B4-BE49-F238E27FC236}">
                    <a16:creationId xmlns:a16="http://schemas.microsoft.com/office/drawing/2014/main" id="{953B2117-F53B-C4E8-3558-3F035BF45088}"/>
                  </a:ext>
                </a:extLst>
              </p:cNvPr>
              <p:cNvSpPr>
                <a:spLocks noChangeShapeType="1"/>
              </p:cNvSpPr>
              <p:nvPr/>
            </p:nvSpPr>
            <p:spPr bwMode="auto">
              <a:xfrm>
                <a:off x="5782" y="134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2" name="Line 583">
                <a:extLst>
                  <a:ext uri="{FF2B5EF4-FFF2-40B4-BE49-F238E27FC236}">
                    <a16:creationId xmlns:a16="http://schemas.microsoft.com/office/drawing/2014/main" id="{EBB9E8CB-4876-F230-1FAC-57E811C02B79}"/>
                  </a:ext>
                </a:extLst>
              </p:cNvPr>
              <p:cNvSpPr>
                <a:spLocks noChangeShapeType="1"/>
              </p:cNvSpPr>
              <p:nvPr/>
            </p:nvSpPr>
            <p:spPr bwMode="auto">
              <a:xfrm flipH="1">
                <a:off x="5768" y="136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3" name="Line 584">
                <a:extLst>
                  <a:ext uri="{FF2B5EF4-FFF2-40B4-BE49-F238E27FC236}">
                    <a16:creationId xmlns:a16="http://schemas.microsoft.com/office/drawing/2014/main" id="{CB130B5B-FEA4-493D-65DC-1C17412DBBEC}"/>
                  </a:ext>
                </a:extLst>
              </p:cNvPr>
              <p:cNvSpPr>
                <a:spLocks noChangeShapeType="1"/>
              </p:cNvSpPr>
              <p:nvPr/>
            </p:nvSpPr>
            <p:spPr bwMode="auto">
              <a:xfrm>
                <a:off x="5749"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4" name="Line 585">
                <a:extLst>
                  <a:ext uri="{FF2B5EF4-FFF2-40B4-BE49-F238E27FC236}">
                    <a16:creationId xmlns:a16="http://schemas.microsoft.com/office/drawing/2014/main" id="{EFFDD6D4-DD2F-638F-E279-367A0A06E143}"/>
                  </a:ext>
                </a:extLst>
              </p:cNvPr>
              <p:cNvSpPr>
                <a:spLocks noChangeShapeType="1"/>
              </p:cNvSpPr>
              <p:nvPr/>
            </p:nvSpPr>
            <p:spPr bwMode="auto">
              <a:xfrm flipH="1">
                <a:off x="5734"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5" name="Line 586">
                <a:extLst>
                  <a:ext uri="{FF2B5EF4-FFF2-40B4-BE49-F238E27FC236}">
                    <a16:creationId xmlns:a16="http://schemas.microsoft.com/office/drawing/2014/main" id="{54AA7C45-BCF8-93E8-C900-3EC1B1337A40}"/>
                  </a:ext>
                </a:extLst>
              </p:cNvPr>
              <p:cNvSpPr>
                <a:spLocks noChangeShapeType="1"/>
              </p:cNvSpPr>
              <p:nvPr/>
            </p:nvSpPr>
            <p:spPr bwMode="auto">
              <a:xfrm>
                <a:off x="5728"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6" name="Line 587">
                <a:extLst>
                  <a:ext uri="{FF2B5EF4-FFF2-40B4-BE49-F238E27FC236}">
                    <a16:creationId xmlns:a16="http://schemas.microsoft.com/office/drawing/2014/main" id="{2C3EF0B5-3333-5167-46AE-429D1DD7C0D1}"/>
                  </a:ext>
                </a:extLst>
              </p:cNvPr>
              <p:cNvSpPr>
                <a:spLocks noChangeShapeType="1"/>
              </p:cNvSpPr>
              <p:nvPr/>
            </p:nvSpPr>
            <p:spPr bwMode="auto">
              <a:xfrm flipH="1">
                <a:off x="5713" y="1332"/>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7" name="Line 588">
                <a:extLst>
                  <a:ext uri="{FF2B5EF4-FFF2-40B4-BE49-F238E27FC236}">
                    <a16:creationId xmlns:a16="http://schemas.microsoft.com/office/drawing/2014/main" id="{1BD07AD3-64E8-AFA2-764D-FC04B51FAB62}"/>
                  </a:ext>
                </a:extLst>
              </p:cNvPr>
              <p:cNvSpPr>
                <a:spLocks noChangeShapeType="1"/>
              </p:cNvSpPr>
              <p:nvPr/>
            </p:nvSpPr>
            <p:spPr bwMode="auto">
              <a:xfrm>
                <a:off x="5724"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8" name="Line 589">
                <a:extLst>
                  <a:ext uri="{FF2B5EF4-FFF2-40B4-BE49-F238E27FC236}">
                    <a16:creationId xmlns:a16="http://schemas.microsoft.com/office/drawing/2014/main" id="{F673E977-5062-0EA6-1C0E-0423D574D46C}"/>
                  </a:ext>
                </a:extLst>
              </p:cNvPr>
              <p:cNvSpPr>
                <a:spLocks noChangeShapeType="1"/>
              </p:cNvSpPr>
              <p:nvPr/>
            </p:nvSpPr>
            <p:spPr bwMode="auto">
              <a:xfrm flipH="1">
                <a:off x="5709"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799" name="Line 590">
                <a:extLst>
                  <a:ext uri="{FF2B5EF4-FFF2-40B4-BE49-F238E27FC236}">
                    <a16:creationId xmlns:a16="http://schemas.microsoft.com/office/drawing/2014/main" id="{CBC1E4E2-CE25-E53E-B808-75CE6FA738F7}"/>
                  </a:ext>
                </a:extLst>
              </p:cNvPr>
              <p:cNvSpPr>
                <a:spLocks noChangeShapeType="1"/>
              </p:cNvSpPr>
              <p:nvPr/>
            </p:nvSpPr>
            <p:spPr bwMode="auto">
              <a:xfrm>
                <a:off x="5717"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0" name="Line 591">
                <a:extLst>
                  <a:ext uri="{FF2B5EF4-FFF2-40B4-BE49-F238E27FC236}">
                    <a16:creationId xmlns:a16="http://schemas.microsoft.com/office/drawing/2014/main" id="{4F3373DE-0251-7488-D34D-EBBB28489CFD}"/>
                  </a:ext>
                </a:extLst>
              </p:cNvPr>
              <p:cNvSpPr>
                <a:spLocks noChangeShapeType="1"/>
              </p:cNvSpPr>
              <p:nvPr/>
            </p:nvSpPr>
            <p:spPr bwMode="auto">
              <a:xfrm flipH="1">
                <a:off x="5703"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1" name="Line 592">
                <a:extLst>
                  <a:ext uri="{FF2B5EF4-FFF2-40B4-BE49-F238E27FC236}">
                    <a16:creationId xmlns:a16="http://schemas.microsoft.com/office/drawing/2014/main" id="{0AEBF3F3-3816-3511-404B-061F49C1399F}"/>
                  </a:ext>
                </a:extLst>
              </p:cNvPr>
              <p:cNvSpPr>
                <a:spLocks noChangeShapeType="1"/>
              </p:cNvSpPr>
              <p:nvPr/>
            </p:nvSpPr>
            <p:spPr bwMode="auto">
              <a:xfrm>
                <a:off x="5709"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2" name="Line 593">
                <a:extLst>
                  <a:ext uri="{FF2B5EF4-FFF2-40B4-BE49-F238E27FC236}">
                    <a16:creationId xmlns:a16="http://schemas.microsoft.com/office/drawing/2014/main" id="{2A980184-B5A8-34E1-7E41-169908CE7B40}"/>
                  </a:ext>
                </a:extLst>
              </p:cNvPr>
              <p:cNvSpPr>
                <a:spLocks noChangeShapeType="1"/>
              </p:cNvSpPr>
              <p:nvPr/>
            </p:nvSpPr>
            <p:spPr bwMode="auto">
              <a:xfrm flipH="1">
                <a:off x="5695"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3" name="Line 594">
                <a:extLst>
                  <a:ext uri="{FF2B5EF4-FFF2-40B4-BE49-F238E27FC236}">
                    <a16:creationId xmlns:a16="http://schemas.microsoft.com/office/drawing/2014/main" id="{CB200706-DEBE-A3C9-0DD9-CDD81EB53E38}"/>
                  </a:ext>
                </a:extLst>
              </p:cNvPr>
              <p:cNvSpPr>
                <a:spLocks noChangeShapeType="1"/>
              </p:cNvSpPr>
              <p:nvPr/>
            </p:nvSpPr>
            <p:spPr bwMode="auto">
              <a:xfrm>
                <a:off x="5686" y="1318"/>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4" name="Line 595">
                <a:extLst>
                  <a:ext uri="{FF2B5EF4-FFF2-40B4-BE49-F238E27FC236}">
                    <a16:creationId xmlns:a16="http://schemas.microsoft.com/office/drawing/2014/main" id="{E1DE921D-709E-6452-C743-0DA250F4026F}"/>
                  </a:ext>
                </a:extLst>
              </p:cNvPr>
              <p:cNvSpPr>
                <a:spLocks noChangeShapeType="1"/>
              </p:cNvSpPr>
              <p:nvPr/>
            </p:nvSpPr>
            <p:spPr bwMode="auto">
              <a:xfrm flipH="1">
                <a:off x="5672" y="1332"/>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5" name="Line 596">
                <a:extLst>
                  <a:ext uri="{FF2B5EF4-FFF2-40B4-BE49-F238E27FC236}">
                    <a16:creationId xmlns:a16="http://schemas.microsoft.com/office/drawing/2014/main" id="{B4405753-A02D-1FF1-426A-0ACE5BB65966}"/>
                  </a:ext>
                </a:extLst>
              </p:cNvPr>
              <p:cNvSpPr>
                <a:spLocks noChangeShapeType="1"/>
              </p:cNvSpPr>
              <p:nvPr/>
            </p:nvSpPr>
            <p:spPr bwMode="auto">
              <a:xfrm>
                <a:off x="5669" y="13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6" name="Line 597">
                <a:extLst>
                  <a:ext uri="{FF2B5EF4-FFF2-40B4-BE49-F238E27FC236}">
                    <a16:creationId xmlns:a16="http://schemas.microsoft.com/office/drawing/2014/main" id="{A62974F7-380F-D19B-E933-A9840CF0441C}"/>
                  </a:ext>
                </a:extLst>
              </p:cNvPr>
              <p:cNvSpPr>
                <a:spLocks noChangeShapeType="1"/>
              </p:cNvSpPr>
              <p:nvPr/>
            </p:nvSpPr>
            <p:spPr bwMode="auto">
              <a:xfrm flipH="1">
                <a:off x="5655" y="13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7" name="Line 598">
                <a:extLst>
                  <a:ext uri="{FF2B5EF4-FFF2-40B4-BE49-F238E27FC236}">
                    <a16:creationId xmlns:a16="http://schemas.microsoft.com/office/drawing/2014/main" id="{046AE38E-CC02-17D5-9519-E8909D902578}"/>
                  </a:ext>
                </a:extLst>
              </p:cNvPr>
              <p:cNvSpPr>
                <a:spLocks noChangeShapeType="1"/>
              </p:cNvSpPr>
              <p:nvPr/>
            </p:nvSpPr>
            <p:spPr bwMode="auto">
              <a:xfrm>
                <a:off x="5649" y="131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8" name="Line 599">
                <a:extLst>
                  <a:ext uri="{FF2B5EF4-FFF2-40B4-BE49-F238E27FC236}">
                    <a16:creationId xmlns:a16="http://schemas.microsoft.com/office/drawing/2014/main" id="{AA4C2112-7DA7-5F10-3ACF-761CE35B488F}"/>
                  </a:ext>
                </a:extLst>
              </p:cNvPr>
              <p:cNvSpPr>
                <a:spLocks noChangeShapeType="1"/>
              </p:cNvSpPr>
              <p:nvPr/>
            </p:nvSpPr>
            <p:spPr bwMode="auto">
              <a:xfrm flipH="1">
                <a:off x="5634" y="132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09" name="Line 600">
                <a:extLst>
                  <a:ext uri="{FF2B5EF4-FFF2-40B4-BE49-F238E27FC236}">
                    <a16:creationId xmlns:a16="http://schemas.microsoft.com/office/drawing/2014/main" id="{C8E2307A-A293-0780-9533-3612B4AF547C}"/>
                  </a:ext>
                </a:extLst>
              </p:cNvPr>
              <p:cNvSpPr>
                <a:spLocks noChangeShapeType="1"/>
              </p:cNvSpPr>
              <p:nvPr/>
            </p:nvSpPr>
            <p:spPr bwMode="auto">
              <a:xfrm>
                <a:off x="5613"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0" name="Line 601">
                <a:extLst>
                  <a:ext uri="{FF2B5EF4-FFF2-40B4-BE49-F238E27FC236}">
                    <a16:creationId xmlns:a16="http://schemas.microsoft.com/office/drawing/2014/main" id="{2403A2BE-9350-7B36-7591-C9F51E0FBDB7}"/>
                  </a:ext>
                </a:extLst>
              </p:cNvPr>
              <p:cNvSpPr>
                <a:spLocks noChangeShapeType="1"/>
              </p:cNvSpPr>
              <p:nvPr/>
            </p:nvSpPr>
            <p:spPr bwMode="auto">
              <a:xfrm flipH="1">
                <a:off x="5598"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1" name="Line 602">
                <a:extLst>
                  <a:ext uri="{FF2B5EF4-FFF2-40B4-BE49-F238E27FC236}">
                    <a16:creationId xmlns:a16="http://schemas.microsoft.com/office/drawing/2014/main" id="{D7E2ED13-04CE-A037-685B-ACDF924C1DF5}"/>
                  </a:ext>
                </a:extLst>
              </p:cNvPr>
              <p:cNvSpPr>
                <a:spLocks noChangeShapeType="1"/>
              </p:cNvSpPr>
              <p:nvPr/>
            </p:nvSpPr>
            <p:spPr bwMode="auto">
              <a:xfrm>
                <a:off x="5611"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2" name="Line 603">
                <a:extLst>
                  <a:ext uri="{FF2B5EF4-FFF2-40B4-BE49-F238E27FC236}">
                    <a16:creationId xmlns:a16="http://schemas.microsoft.com/office/drawing/2014/main" id="{1AB5BEA8-E6EA-9138-6D59-1A67338868D7}"/>
                  </a:ext>
                </a:extLst>
              </p:cNvPr>
              <p:cNvSpPr>
                <a:spLocks noChangeShapeType="1"/>
              </p:cNvSpPr>
              <p:nvPr/>
            </p:nvSpPr>
            <p:spPr bwMode="auto">
              <a:xfrm flipH="1">
                <a:off x="5596"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3" name="Line 604">
                <a:extLst>
                  <a:ext uri="{FF2B5EF4-FFF2-40B4-BE49-F238E27FC236}">
                    <a16:creationId xmlns:a16="http://schemas.microsoft.com/office/drawing/2014/main" id="{4C0DACCA-C65F-071D-2457-CAC791AFFE9F}"/>
                  </a:ext>
                </a:extLst>
              </p:cNvPr>
              <p:cNvSpPr>
                <a:spLocks noChangeShapeType="1"/>
              </p:cNvSpPr>
              <p:nvPr/>
            </p:nvSpPr>
            <p:spPr bwMode="auto">
              <a:xfrm>
                <a:off x="5592"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4" name="Line 605">
                <a:extLst>
                  <a:ext uri="{FF2B5EF4-FFF2-40B4-BE49-F238E27FC236}">
                    <a16:creationId xmlns:a16="http://schemas.microsoft.com/office/drawing/2014/main" id="{A320B2E9-0E6C-1EF4-B5A2-D5BA8BACD408}"/>
                  </a:ext>
                </a:extLst>
              </p:cNvPr>
              <p:cNvSpPr>
                <a:spLocks noChangeShapeType="1"/>
              </p:cNvSpPr>
              <p:nvPr/>
            </p:nvSpPr>
            <p:spPr bwMode="auto">
              <a:xfrm flipH="1">
                <a:off x="5580" y="1316"/>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5" name="Line 606">
                <a:extLst>
                  <a:ext uri="{FF2B5EF4-FFF2-40B4-BE49-F238E27FC236}">
                    <a16:creationId xmlns:a16="http://schemas.microsoft.com/office/drawing/2014/main" id="{36D03603-3CF8-B78D-5EC3-01A7F198FDE9}"/>
                  </a:ext>
                </a:extLst>
              </p:cNvPr>
              <p:cNvSpPr>
                <a:spLocks noChangeShapeType="1"/>
              </p:cNvSpPr>
              <p:nvPr/>
            </p:nvSpPr>
            <p:spPr bwMode="auto">
              <a:xfrm>
                <a:off x="5588"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6" name="Line 607">
                <a:extLst>
                  <a:ext uri="{FF2B5EF4-FFF2-40B4-BE49-F238E27FC236}">
                    <a16:creationId xmlns:a16="http://schemas.microsoft.com/office/drawing/2014/main" id="{DBF74857-5488-45DD-0F81-53E26D3AD7D6}"/>
                  </a:ext>
                </a:extLst>
              </p:cNvPr>
              <p:cNvSpPr>
                <a:spLocks noChangeShapeType="1"/>
              </p:cNvSpPr>
              <p:nvPr/>
            </p:nvSpPr>
            <p:spPr bwMode="auto">
              <a:xfrm flipH="1">
                <a:off x="5573"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7" name="Line 608">
                <a:extLst>
                  <a:ext uri="{FF2B5EF4-FFF2-40B4-BE49-F238E27FC236}">
                    <a16:creationId xmlns:a16="http://schemas.microsoft.com/office/drawing/2014/main" id="{6DE14D12-F18D-DB73-2A52-6926BA9B4CE8}"/>
                  </a:ext>
                </a:extLst>
              </p:cNvPr>
              <p:cNvSpPr>
                <a:spLocks noChangeShapeType="1"/>
              </p:cNvSpPr>
              <p:nvPr/>
            </p:nvSpPr>
            <p:spPr bwMode="auto">
              <a:xfrm>
                <a:off x="5569"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8" name="Line 609">
                <a:extLst>
                  <a:ext uri="{FF2B5EF4-FFF2-40B4-BE49-F238E27FC236}">
                    <a16:creationId xmlns:a16="http://schemas.microsoft.com/office/drawing/2014/main" id="{271DC99B-56C2-DAD3-2C3F-C62AE84393DB}"/>
                  </a:ext>
                </a:extLst>
              </p:cNvPr>
              <p:cNvSpPr>
                <a:spLocks noChangeShapeType="1"/>
              </p:cNvSpPr>
              <p:nvPr/>
            </p:nvSpPr>
            <p:spPr bwMode="auto">
              <a:xfrm flipH="1">
                <a:off x="5555" y="131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19" name="Line 610">
                <a:extLst>
                  <a:ext uri="{FF2B5EF4-FFF2-40B4-BE49-F238E27FC236}">
                    <a16:creationId xmlns:a16="http://schemas.microsoft.com/office/drawing/2014/main" id="{1277203F-EC64-ED69-6F4C-1F72D576EEC8}"/>
                  </a:ext>
                </a:extLst>
              </p:cNvPr>
              <p:cNvSpPr>
                <a:spLocks noChangeShapeType="1"/>
              </p:cNvSpPr>
              <p:nvPr/>
            </p:nvSpPr>
            <p:spPr bwMode="auto">
              <a:xfrm>
                <a:off x="5567"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0" name="Line 611">
                <a:extLst>
                  <a:ext uri="{FF2B5EF4-FFF2-40B4-BE49-F238E27FC236}">
                    <a16:creationId xmlns:a16="http://schemas.microsoft.com/office/drawing/2014/main" id="{4587FBA6-0270-E1F9-89FD-FC8A33A1E632}"/>
                  </a:ext>
                </a:extLst>
              </p:cNvPr>
              <p:cNvSpPr>
                <a:spLocks noChangeShapeType="1"/>
              </p:cNvSpPr>
              <p:nvPr/>
            </p:nvSpPr>
            <p:spPr bwMode="auto">
              <a:xfrm flipH="1">
                <a:off x="5555" y="1316"/>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1" name="Line 612">
                <a:extLst>
                  <a:ext uri="{FF2B5EF4-FFF2-40B4-BE49-F238E27FC236}">
                    <a16:creationId xmlns:a16="http://schemas.microsoft.com/office/drawing/2014/main" id="{3BA4077B-5800-5DB9-2C6C-90C50DB3F38A}"/>
                  </a:ext>
                </a:extLst>
              </p:cNvPr>
              <p:cNvSpPr>
                <a:spLocks noChangeShapeType="1"/>
              </p:cNvSpPr>
              <p:nvPr/>
            </p:nvSpPr>
            <p:spPr bwMode="auto">
              <a:xfrm>
                <a:off x="5563"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2" name="Line 613">
                <a:extLst>
                  <a:ext uri="{FF2B5EF4-FFF2-40B4-BE49-F238E27FC236}">
                    <a16:creationId xmlns:a16="http://schemas.microsoft.com/office/drawing/2014/main" id="{2F6E7FD1-41C1-DFC5-FE76-18D2CD6AEA3C}"/>
                  </a:ext>
                </a:extLst>
              </p:cNvPr>
              <p:cNvSpPr>
                <a:spLocks noChangeShapeType="1"/>
              </p:cNvSpPr>
              <p:nvPr/>
            </p:nvSpPr>
            <p:spPr bwMode="auto">
              <a:xfrm flipH="1">
                <a:off x="5548"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3" name="Line 614">
                <a:extLst>
                  <a:ext uri="{FF2B5EF4-FFF2-40B4-BE49-F238E27FC236}">
                    <a16:creationId xmlns:a16="http://schemas.microsoft.com/office/drawing/2014/main" id="{B1A69E32-19A0-EC74-76CF-1648EE0A4010}"/>
                  </a:ext>
                </a:extLst>
              </p:cNvPr>
              <p:cNvSpPr>
                <a:spLocks noChangeShapeType="1"/>
              </p:cNvSpPr>
              <p:nvPr/>
            </p:nvSpPr>
            <p:spPr bwMode="auto">
              <a:xfrm>
                <a:off x="5544"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4" name="Line 615">
                <a:extLst>
                  <a:ext uri="{FF2B5EF4-FFF2-40B4-BE49-F238E27FC236}">
                    <a16:creationId xmlns:a16="http://schemas.microsoft.com/office/drawing/2014/main" id="{646059B9-5E09-61BD-4CBE-FC74923514AE}"/>
                  </a:ext>
                </a:extLst>
              </p:cNvPr>
              <p:cNvSpPr>
                <a:spLocks noChangeShapeType="1"/>
              </p:cNvSpPr>
              <p:nvPr/>
            </p:nvSpPr>
            <p:spPr bwMode="auto">
              <a:xfrm flipH="1">
                <a:off x="5530" y="131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5" name="Line 616">
                <a:extLst>
                  <a:ext uri="{FF2B5EF4-FFF2-40B4-BE49-F238E27FC236}">
                    <a16:creationId xmlns:a16="http://schemas.microsoft.com/office/drawing/2014/main" id="{DF25DDF3-59C7-249D-6B49-A0978A7AB0F2}"/>
                  </a:ext>
                </a:extLst>
              </p:cNvPr>
              <p:cNvSpPr>
                <a:spLocks noChangeShapeType="1"/>
              </p:cNvSpPr>
              <p:nvPr/>
            </p:nvSpPr>
            <p:spPr bwMode="auto">
              <a:xfrm>
                <a:off x="5530"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6" name="Line 617">
                <a:extLst>
                  <a:ext uri="{FF2B5EF4-FFF2-40B4-BE49-F238E27FC236}">
                    <a16:creationId xmlns:a16="http://schemas.microsoft.com/office/drawing/2014/main" id="{E0A84963-437E-FD26-3520-AC91FCA93CAC}"/>
                  </a:ext>
                </a:extLst>
              </p:cNvPr>
              <p:cNvSpPr>
                <a:spLocks noChangeShapeType="1"/>
              </p:cNvSpPr>
              <p:nvPr/>
            </p:nvSpPr>
            <p:spPr bwMode="auto">
              <a:xfrm flipH="1">
                <a:off x="5515" y="131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7" name="Line 618">
                <a:extLst>
                  <a:ext uri="{FF2B5EF4-FFF2-40B4-BE49-F238E27FC236}">
                    <a16:creationId xmlns:a16="http://schemas.microsoft.com/office/drawing/2014/main" id="{785E9288-3847-2299-FB8B-7037EB656274}"/>
                  </a:ext>
                </a:extLst>
              </p:cNvPr>
              <p:cNvSpPr>
                <a:spLocks noChangeShapeType="1"/>
              </p:cNvSpPr>
              <p:nvPr/>
            </p:nvSpPr>
            <p:spPr bwMode="auto">
              <a:xfrm>
                <a:off x="5525"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8" name="Line 619">
                <a:extLst>
                  <a:ext uri="{FF2B5EF4-FFF2-40B4-BE49-F238E27FC236}">
                    <a16:creationId xmlns:a16="http://schemas.microsoft.com/office/drawing/2014/main" id="{407A2741-41DC-2B93-1397-22A769568DCF}"/>
                  </a:ext>
                </a:extLst>
              </p:cNvPr>
              <p:cNvSpPr>
                <a:spLocks noChangeShapeType="1"/>
              </p:cNvSpPr>
              <p:nvPr/>
            </p:nvSpPr>
            <p:spPr bwMode="auto">
              <a:xfrm flipH="1">
                <a:off x="5511" y="131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29" name="Line 620">
                <a:extLst>
                  <a:ext uri="{FF2B5EF4-FFF2-40B4-BE49-F238E27FC236}">
                    <a16:creationId xmlns:a16="http://schemas.microsoft.com/office/drawing/2014/main" id="{4A7B3DD6-9D18-59C9-EBC2-DEDAD27C6A61}"/>
                  </a:ext>
                </a:extLst>
              </p:cNvPr>
              <p:cNvSpPr>
                <a:spLocks noChangeShapeType="1"/>
              </p:cNvSpPr>
              <p:nvPr/>
            </p:nvSpPr>
            <p:spPr bwMode="auto">
              <a:xfrm>
                <a:off x="5515" y="130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0" name="Line 621">
                <a:extLst>
                  <a:ext uri="{FF2B5EF4-FFF2-40B4-BE49-F238E27FC236}">
                    <a16:creationId xmlns:a16="http://schemas.microsoft.com/office/drawing/2014/main" id="{48EEFAF9-2A90-FA23-5EF3-0464EF671AF0}"/>
                  </a:ext>
                </a:extLst>
              </p:cNvPr>
              <p:cNvSpPr>
                <a:spLocks noChangeShapeType="1"/>
              </p:cNvSpPr>
              <p:nvPr/>
            </p:nvSpPr>
            <p:spPr bwMode="auto">
              <a:xfrm flipH="1">
                <a:off x="5500" y="1316"/>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1" name="Line 622">
                <a:extLst>
                  <a:ext uri="{FF2B5EF4-FFF2-40B4-BE49-F238E27FC236}">
                    <a16:creationId xmlns:a16="http://schemas.microsoft.com/office/drawing/2014/main" id="{A9BD9CC7-AD9D-D94F-9E05-19ECE0E28BA9}"/>
                  </a:ext>
                </a:extLst>
              </p:cNvPr>
              <p:cNvSpPr>
                <a:spLocks noChangeShapeType="1"/>
              </p:cNvSpPr>
              <p:nvPr/>
            </p:nvSpPr>
            <p:spPr bwMode="auto">
              <a:xfrm>
                <a:off x="5509" y="129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2" name="Line 623">
                <a:extLst>
                  <a:ext uri="{FF2B5EF4-FFF2-40B4-BE49-F238E27FC236}">
                    <a16:creationId xmlns:a16="http://schemas.microsoft.com/office/drawing/2014/main" id="{CF9FA2FF-0DD6-00AB-7ACB-070003B8D32C}"/>
                  </a:ext>
                </a:extLst>
              </p:cNvPr>
              <p:cNvSpPr>
                <a:spLocks noChangeShapeType="1"/>
              </p:cNvSpPr>
              <p:nvPr/>
            </p:nvSpPr>
            <p:spPr bwMode="auto">
              <a:xfrm flipH="1">
                <a:off x="5494" y="130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3" name="Line 624">
                <a:extLst>
                  <a:ext uri="{FF2B5EF4-FFF2-40B4-BE49-F238E27FC236}">
                    <a16:creationId xmlns:a16="http://schemas.microsoft.com/office/drawing/2014/main" id="{726985B3-E3DF-78FA-B851-922E5EB8F333}"/>
                  </a:ext>
                </a:extLst>
              </p:cNvPr>
              <p:cNvSpPr>
                <a:spLocks noChangeShapeType="1"/>
              </p:cNvSpPr>
              <p:nvPr/>
            </p:nvSpPr>
            <p:spPr bwMode="auto">
              <a:xfrm>
                <a:off x="5492" y="128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4" name="Line 625">
                <a:extLst>
                  <a:ext uri="{FF2B5EF4-FFF2-40B4-BE49-F238E27FC236}">
                    <a16:creationId xmlns:a16="http://schemas.microsoft.com/office/drawing/2014/main" id="{F3A48235-5B2E-EF25-1874-B355F2A0BE76}"/>
                  </a:ext>
                </a:extLst>
              </p:cNvPr>
              <p:cNvSpPr>
                <a:spLocks noChangeShapeType="1"/>
              </p:cNvSpPr>
              <p:nvPr/>
            </p:nvSpPr>
            <p:spPr bwMode="auto">
              <a:xfrm flipH="1">
                <a:off x="5477" y="1294"/>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5" name="Line 626">
                <a:extLst>
                  <a:ext uri="{FF2B5EF4-FFF2-40B4-BE49-F238E27FC236}">
                    <a16:creationId xmlns:a16="http://schemas.microsoft.com/office/drawing/2014/main" id="{B902BA7F-E5F2-8B6D-27C2-7647A9447F6F}"/>
                  </a:ext>
                </a:extLst>
              </p:cNvPr>
              <p:cNvSpPr>
                <a:spLocks noChangeShapeType="1"/>
              </p:cNvSpPr>
              <p:nvPr/>
            </p:nvSpPr>
            <p:spPr bwMode="auto">
              <a:xfrm>
                <a:off x="5488" y="1280"/>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6" name="Line 627">
                <a:extLst>
                  <a:ext uri="{FF2B5EF4-FFF2-40B4-BE49-F238E27FC236}">
                    <a16:creationId xmlns:a16="http://schemas.microsoft.com/office/drawing/2014/main" id="{47560F58-A1BE-8179-13DD-C4F70A3549FC}"/>
                  </a:ext>
                </a:extLst>
              </p:cNvPr>
              <p:cNvSpPr>
                <a:spLocks noChangeShapeType="1"/>
              </p:cNvSpPr>
              <p:nvPr/>
            </p:nvSpPr>
            <p:spPr bwMode="auto">
              <a:xfrm flipH="1">
                <a:off x="5473" y="1294"/>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7" name="Line 628">
                <a:extLst>
                  <a:ext uri="{FF2B5EF4-FFF2-40B4-BE49-F238E27FC236}">
                    <a16:creationId xmlns:a16="http://schemas.microsoft.com/office/drawing/2014/main" id="{D9B9884D-B822-0A46-3F36-611A14F1B5B3}"/>
                  </a:ext>
                </a:extLst>
              </p:cNvPr>
              <p:cNvSpPr>
                <a:spLocks noChangeShapeType="1"/>
              </p:cNvSpPr>
              <p:nvPr/>
            </p:nvSpPr>
            <p:spPr bwMode="auto">
              <a:xfrm>
                <a:off x="5477"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8" name="Line 629">
                <a:extLst>
                  <a:ext uri="{FF2B5EF4-FFF2-40B4-BE49-F238E27FC236}">
                    <a16:creationId xmlns:a16="http://schemas.microsoft.com/office/drawing/2014/main" id="{D48B52BB-92B1-8786-889E-5917361AB418}"/>
                  </a:ext>
                </a:extLst>
              </p:cNvPr>
              <p:cNvSpPr>
                <a:spLocks noChangeShapeType="1"/>
              </p:cNvSpPr>
              <p:nvPr/>
            </p:nvSpPr>
            <p:spPr bwMode="auto">
              <a:xfrm flipH="1">
                <a:off x="5463"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39" name="Line 630">
                <a:extLst>
                  <a:ext uri="{FF2B5EF4-FFF2-40B4-BE49-F238E27FC236}">
                    <a16:creationId xmlns:a16="http://schemas.microsoft.com/office/drawing/2014/main" id="{D36C7E85-6EB8-96BA-A72B-E2152A7C199E}"/>
                  </a:ext>
                </a:extLst>
              </p:cNvPr>
              <p:cNvSpPr>
                <a:spLocks noChangeShapeType="1"/>
              </p:cNvSpPr>
              <p:nvPr/>
            </p:nvSpPr>
            <p:spPr bwMode="auto">
              <a:xfrm>
                <a:off x="5454"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0" name="Line 631">
                <a:extLst>
                  <a:ext uri="{FF2B5EF4-FFF2-40B4-BE49-F238E27FC236}">
                    <a16:creationId xmlns:a16="http://schemas.microsoft.com/office/drawing/2014/main" id="{DBCEC01F-FAAC-A094-A178-327C720144B4}"/>
                  </a:ext>
                </a:extLst>
              </p:cNvPr>
              <p:cNvSpPr>
                <a:spLocks noChangeShapeType="1"/>
              </p:cNvSpPr>
              <p:nvPr/>
            </p:nvSpPr>
            <p:spPr bwMode="auto">
              <a:xfrm flipH="1">
                <a:off x="5440"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1" name="Line 632">
                <a:extLst>
                  <a:ext uri="{FF2B5EF4-FFF2-40B4-BE49-F238E27FC236}">
                    <a16:creationId xmlns:a16="http://schemas.microsoft.com/office/drawing/2014/main" id="{2034930A-5A0E-E61D-A74D-52C35D233DD1}"/>
                  </a:ext>
                </a:extLst>
              </p:cNvPr>
              <p:cNvSpPr>
                <a:spLocks noChangeShapeType="1"/>
              </p:cNvSpPr>
              <p:nvPr/>
            </p:nvSpPr>
            <p:spPr bwMode="auto">
              <a:xfrm>
                <a:off x="5444"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2" name="Line 633">
                <a:extLst>
                  <a:ext uri="{FF2B5EF4-FFF2-40B4-BE49-F238E27FC236}">
                    <a16:creationId xmlns:a16="http://schemas.microsoft.com/office/drawing/2014/main" id="{4D0EE529-72A2-0CD0-A9A6-93309D35B919}"/>
                  </a:ext>
                </a:extLst>
              </p:cNvPr>
              <p:cNvSpPr>
                <a:spLocks noChangeShapeType="1"/>
              </p:cNvSpPr>
              <p:nvPr/>
            </p:nvSpPr>
            <p:spPr bwMode="auto">
              <a:xfrm flipH="1">
                <a:off x="5429" y="129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3" name="Line 634">
                <a:extLst>
                  <a:ext uri="{FF2B5EF4-FFF2-40B4-BE49-F238E27FC236}">
                    <a16:creationId xmlns:a16="http://schemas.microsoft.com/office/drawing/2014/main" id="{2000B895-86AA-0467-3360-6E0852FDB104}"/>
                  </a:ext>
                </a:extLst>
              </p:cNvPr>
              <p:cNvSpPr>
                <a:spLocks noChangeShapeType="1"/>
              </p:cNvSpPr>
              <p:nvPr/>
            </p:nvSpPr>
            <p:spPr bwMode="auto">
              <a:xfrm>
                <a:off x="5436"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4" name="Line 635">
                <a:extLst>
                  <a:ext uri="{FF2B5EF4-FFF2-40B4-BE49-F238E27FC236}">
                    <a16:creationId xmlns:a16="http://schemas.microsoft.com/office/drawing/2014/main" id="{EF8DA160-4AFF-B343-26D8-9CFCAFD35CB8}"/>
                  </a:ext>
                </a:extLst>
              </p:cNvPr>
              <p:cNvSpPr>
                <a:spLocks noChangeShapeType="1"/>
              </p:cNvSpPr>
              <p:nvPr/>
            </p:nvSpPr>
            <p:spPr bwMode="auto">
              <a:xfrm flipH="1">
                <a:off x="5423" y="1290"/>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5" name="Line 636">
                <a:extLst>
                  <a:ext uri="{FF2B5EF4-FFF2-40B4-BE49-F238E27FC236}">
                    <a16:creationId xmlns:a16="http://schemas.microsoft.com/office/drawing/2014/main" id="{CCB98172-F5AC-522E-6B98-A6007E9F5F10}"/>
                  </a:ext>
                </a:extLst>
              </p:cNvPr>
              <p:cNvSpPr>
                <a:spLocks noChangeShapeType="1"/>
              </p:cNvSpPr>
              <p:nvPr/>
            </p:nvSpPr>
            <p:spPr bwMode="auto">
              <a:xfrm>
                <a:off x="5436"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6" name="Line 637">
                <a:extLst>
                  <a:ext uri="{FF2B5EF4-FFF2-40B4-BE49-F238E27FC236}">
                    <a16:creationId xmlns:a16="http://schemas.microsoft.com/office/drawing/2014/main" id="{5795DE1F-EE7E-3469-EE23-AE207DB45A3E}"/>
                  </a:ext>
                </a:extLst>
              </p:cNvPr>
              <p:cNvSpPr>
                <a:spLocks noChangeShapeType="1"/>
              </p:cNvSpPr>
              <p:nvPr/>
            </p:nvSpPr>
            <p:spPr bwMode="auto">
              <a:xfrm flipH="1">
                <a:off x="5421" y="1290"/>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7" name="Line 638">
                <a:extLst>
                  <a:ext uri="{FF2B5EF4-FFF2-40B4-BE49-F238E27FC236}">
                    <a16:creationId xmlns:a16="http://schemas.microsoft.com/office/drawing/2014/main" id="{D15EC313-377B-3AA4-D945-FE35570589E9}"/>
                  </a:ext>
                </a:extLst>
              </p:cNvPr>
              <p:cNvSpPr>
                <a:spLocks noChangeShapeType="1"/>
              </p:cNvSpPr>
              <p:nvPr/>
            </p:nvSpPr>
            <p:spPr bwMode="auto">
              <a:xfrm>
                <a:off x="5429"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8" name="Line 639">
                <a:extLst>
                  <a:ext uri="{FF2B5EF4-FFF2-40B4-BE49-F238E27FC236}">
                    <a16:creationId xmlns:a16="http://schemas.microsoft.com/office/drawing/2014/main" id="{3F4F5F13-219A-351A-093E-7D3207B4FB0A}"/>
                  </a:ext>
                </a:extLst>
              </p:cNvPr>
              <p:cNvSpPr>
                <a:spLocks noChangeShapeType="1"/>
              </p:cNvSpPr>
              <p:nvPr/>
            </p:nvSpPr>
            <p:spPr bwMode="auto">
              <a:xfrm flipH="1">
                <a:off x="5415"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49" name="Line 640">
                <a:extLst>
                  <a:ext uri="{FF2B5EF4-FFF2-40B4-BE49-F238E27FC236}">
                    <a16:creationId xmlns:a16="http://schemas.microsoft.com/office/drawing/2014/main" id="{ACA67C36-5ABC-43DD-2519-71B0F6BE9EEA}"/>
                  </a:ext>
                </a:extLst>
              </p:cNvPr>
              <p:cNvSpPr>
                <a:spLocks noChangeShapeType="1"/>
              </p:cNvSpPr>
              <p:nvPr/>
            </p:nvSpPr>
            <p:spPr bwMode="auto">
              <a:xfrm>
                <a:off x="5408"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0" name="Line 641">
                <a:extLst>
                  <a:ext uri="{FF2B5EF4-FFF2-40B4-BE49-F238E27FC236}">
                    <a16:creationId xmlns:a16="http://schemas.microsoft.com/office/drawing/2014/main" id="{0753C1C4-06F9-54F2-DC53-16783E3376E2}"/>
                  </a:ext>
                </a:extLst>
              </p:cNvPr>
              <p:cNvSpPr>
                <a:spLocks noChangeShapeType="1"/>
              </p:cNvSpPr>
              <p:nvPr/>
            </p:nvSpPr>
            <p:spPr bwMode="auto">
              <a:xfrm flipH="1">
                <a:off x="5394"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1" name="Line 642">
                <a:extLst>
                  <a:ext uri="{FF2B5EF4-FFF2-40B4-BE49-F238E27FC236}">
                    <a16:creationId xmlns:a16="http://schemas.microsoft.com/office/drawing/2014/main" id="{3A6EB2B1-FAB7-ACAD-6967-8DEB0DE0E094}"/>
                  </a:ext>
                </a:extLst>
              </p:cNvPr>
              <p:cNvSpPr>
                <a:spLocks noChangeShapeType="1"/>
              </p:cNvSpPr>
              <p:nvPr/>
            </p:nvSpPr>
            <p:spPr bwMode="auto">
              <a:xfrm>
                <a:off x="5396"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2" name="Line 643">
                <a:extLst>
                  <a:ext uri="{FF2B5EF4-FFF2-40B4-BE49-F238E27FC236}">
                    <a16:creationId xmlns:a16="http://schemas.microsoft.com/office/drawing/2014/main" id="{DDD5F96C-9D3D-C79C-221A-0469027C78B8}"/>
                  </a:ext>
                </a:extLst>
              </p:cNvPr>
              <p:cNvSpPr>
                <a:spLocks noChangeShapeType="1"/>
              </p:cNvSpPr>
              <p:nvPr/>
            </p:nvSpPr>
            <p:spPr bwMode="auto">
              <a:xfrm flipH="1">
                <a:off x="5381" y="129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3" name="Line 644">
                <a:extLst>
                  <a:ext uri="{FF2B5EF4-FFF2-40B4-BE49-F238E27FC236}">
                    <a16:creationId xmlns:a16="http://schemas.microsoft.com/office/drawing/2014/main" id="{D0855F7C-FC56-68D1-0937-82E8C730A96B}"/>
                  </a:ext>
                </a:extLst>
              </p:cNvPr>
              <p:cNvSpPr>
                <a:spLocks noChangeShapeType="1"/>
              </p:cNvSpPr>
              <p:nvPr/>
            </p:nvSpPr>
            <p:spPr bwMode="auto">
              <a:xfrm>
                <a:off x="5379"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4" name="Line 645">
                <a:extLst>
                  <a:ext uri="{FF2B5EF4-FFF2-40B4-BE49-F238E27FC236}">
                    <a16:creationId xmlns:a16="http://schemas.microsoft.com/office/drawing/2014/main" id="{A66401C3-2C60-19D0-5111-79552BFE8D3A}"/>
                  </a:ext>
                </a:extLst>
              </p:cNvPr>
              <p:cNvSpPr>
                <a:spLocks noChangeShapeType="1"/>
              </p:cNvSpPr>
              <p:nvPr/>
            </p:nvSpPr>
            <p:spPr bwMode="auto">
              <a:xfrm flipH="1">
                <a:off x="5365"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5" name="Line 646">
                <a:extLst>
                  <a:ext uri="{FF2B5EF4-FFF2-40B4-BE49-F238E27FC236}">
                    <a16:creationId xmlns:a16="http://schemas.microsoft.com/office/drawing/2014/main" id="{D7538C4B-277E-DF83-90D8-E97DBF392451}"/>
                  </a:ext>
                </a:extLst>
              </p:cNvPr>
              <p:cNvSpPr>
                <a:spLocks noChangeShapeType="1"/>
              </p:cNvSpPr>
              <p:nvPr/>
            </p:nvSpPr>
            <p:spPr bwMode="auto">
              <a:xfrm>
                <a:off x="5369"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6" name="Line 647">
                <a:extLst>
                  <a:ext uri="{FF2B5EF4-FFF2-40B4-BE49-F238E27FC236}">
                    <a16:creationId xmlns:a16="http://schemas.microsoft.com/office/drawing/2014/main" id="{235C12C8-3C10-7F64-5548-C45BCA19AA73}"/>
                  </a:ext>
                </a:extLst>
              </p:cNvPr>
              <p:cNvSpPr>
                <a:spLocks noChangeShapeType="1"/>
              </p:cNvSpPr>
              <p:nvPr/>
            </p:nvSpPr>
            <p:spPr bwMode="auto">
              <a:xfrm flipH="1">
                <a:off x="5354"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7" name="Line 648">
                <a:extLst>
                  <a:ext uri="{FF2B5EF4-FFF2-40B4-BE49-F238E27FC236}">
                    <a16:creationId xmlns:a16="http://schemas.microsoft.com/office/drawing/2014/main" id="{CE19F0CE-8B8E-F826-725F-C860DD719362}"/>
                  </a:ext>
                </a:extLst>
              </p:cNvPr>
              <p:cNvSpPr>
                <a:spLocks noChangeShapeType="1"/>
              </p:cNvSpPr>
              <p:nvPr/>
            </p:nvSpPr>
            <p:spPr bwMode="auto">
              <a:xfrm>
                <a:off x="5356" y="1262"/>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8" name="Line 649">
                <a:extLst>
                  <a:ext uri="{FF2B5EF4-FFF2-40B4-BE49-F238E27FC236}">
                    <a16:creationId xmlns:a16="http://schemas.microsoft.com/office/drawing/2014/main" id="{A47208B7-2E07-A67C-D2E1-A339288CA38B}"/>
                  </a:ext>
                </a:extLst>
              </p:cNvPr>
              <p:cNvSpPr>
                <a:spLocks noChangeShapeType="1"/>
              </p:cNvSpPr>
              <p:nvPr/>
            </p:nvSpPr>
            <p:spPr bwMode="auto">
              <a:xfrm flipH="1">
                <a:off x="5342" y="1276"/>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59" name="Line 650">
                <a:extLst>
                  <a:ext uri="{FF2B5EF4-FFF2-40B4-BE49-F238E27FC236}">
                    <a16:creationId xmlns:a16="http://schemas.microsoft.com/office/drawing/2014/main" id="{2339AF6C-7CF0-196D-32E7-8CE412FF822A}"/>
                  </a:ext>
                </a:extLst>
              </p:cNvPr>
              <p:cNvSpPr>
                <a:spLocks noChangeShapeType="1"/>
              </p:cNvSpPr>
              <p:nvPr/>
            </p:nvSpPr>
            <p:spPr bwMode="auto">
              <a:xfrm>
                <a:off x="5277" y="123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0" name="Line 651">
                <a:extLst>
                  <a:ext uri="{FF2B5EF4-FFF2-40B4-BE49-F238E27FC236}">
                    <a16:creationId xmlns:a16="http://schemas.microsoft.com/office/drawing/2014/main" id="{28EF23E8-D1B7-D494-6F4B-71CE98D7B496}"/>
                  </a:ext>
                </a:extLst>
              </p:cNvPr>
              <p:cNvSpPr>
                <a:spLocks noChangeShapeType="1"/>
              </p:cNvSpPr>
              <p:nvPr/>
            </p:nvSpPr>
            <p:spPr bwMode="auto">
              <a:xfrm flipH="1">
                <a:off x="5262" y="125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1" name="Line 652">
                <a:extLst>
                  <a:ext uri="{FF2B5EF4-FFF2-40B4-BE49-F238E27FC236}">
                    <a16:creationId xmlns:a16="http://schemas.microsoft.com/office/drawing/2014/main" id="{1FBD3AE8-31E5-1AB9-AEC0-FBE23D533D5C}"/>
                  </a:ext>
                </a:extLst>
              </p:cNvPr>
              <p:cNvSpPr>
                <a:spLocks noChangeShapeType="1"/>
              </p:cNvSpPr>
              <p:nvPr/>
            </p:nvSpPr>
            <p:spPr bwMode="auto">
              <a:xfrm>
                <a:off x="5112" y="1192"/>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2" name="Line 653">
                <a:extLst>
                  <a:ext uri="{FF2B5EF4-FFF2-40B4-BE49-F238E27FC236}">
                    <a16:creationId xmlns:a16="http://schemas.microsoft.com/office/drawing/2014/main" id="{C90F16FA-EB77-F947-2D7B-FFC13FDCD240}"/>
                  </a:ext>
                </a:extLst>
              </p:cNvPr>
              <p:cNvSpPr>
                <a:spLocks noChangeShapeType="1"/>
              </p:cNvSpPr>
              <p:nvPr/>
            </p:nvSpPr>
            <p:spPr bwMode="auto">
              <a:xfrm flipH="1">
                <a:off x="5097" y="1206"/>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3" name="Line 654">
                <a:extLst>
                  <a:ext uri="{FF2B5EF4-FFF2-40B4-BE49-F238E27FC236}">
                    <a16:creationId xmlns:a16="http://schemas.microsoft.com/office/drawing/2014/main" id="{440271F4-AE17-A296-A9E3-4CD3494B41C0}"/>
                  </a:ext>
                </a:extLst>
              </p:cNvPr>
              <p:cNvSpPr>
                <a:spLocks noChangeShapeType="1"/>
              </p:cNvSpPr>
              <p:nvPr/>
            </p:nvSpPr>
            <p:spPr bwMode="auto">
              <a:xfrm>
                <a:off x="4757" y="1103"/>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4" name="Line 655">
                <a:extLst>
                  <a:ext uri="{FF2B5EF4-FFF2-40B4-BE49-F238E27FC236}">
                    <a16:creationId xmlns:a16="http://schemas.microsoft.com/office/drawing/2014/main" id="{CD484B39-BB5D-F9D3-8ED1-FEBE4C3A4321}"/>
                  </a:ext>
                </a:extLst>
              </p:cNvPr>
              <p:cNvSpPr>
                <a:spLocks noChangeShapeType="1"/>
              </p:cNvSpPr>
              <p:nvPr/>
            </p:nvSpPr>
            <p:spPr bwMode="auto">
              <a:xfrm flipH="1">
                <a:off x="4742" y="1117"/>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5" name="Line 656">
                <a:extLst>
                  <a:ext uri="{FF2B5EF4-FFF2-40B4-BE49-F238E27FC236}">
                    <a16:creationId xmlns:a16="http://schemas.microsoft.com/office/drawing/2014/main" id="{0FA32643-2035-D44A-79FC-056E9F216D66}"/>
                  </a:ext>
                </a:extLst>
              </p:cNvPr>
              <p:cNvSpPr>
                <a:spLocks noChangeShapeType="1"/>
              </p:cNvSpPr>
              <p:nvPr/>
            </p:nvSpPr>
            <p:spPr bwMode="auto">
              <a:xfrm>
                <a:off x="4753" y="1103"/>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6" name="Line 657">
                <a:extLst>
                  <a:ext uri="{FF2B5EF4-FFF2-40B4-BE49-F238E27FC236}">
                    <a16:creationId xmlns:a16="http://schemas.microsoft.com/office/drawing/2014/main" id="{B0EABA79-D32F-D3FD-5429-597D55C2BA40}"/>
                  </a:ext>
                </a:extLst>
              </p:cNvPr>
              <p:cNvSpPr>
                <a:spLocks noChangeShapeType="1"/>
              </p:cNvSpPr>
              <p:nvPr/>
            </p:nvSpPr>
            <p:spPr bwMode="auto">
              <a:xfrm flipH="1">
                <a:off x="4738" y="1117"/>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7" name="Line 658">
                <a:extLst>
                  <a:ext uri="{FF2B5EF4-FFF2-40B4-BE49-F238E27FC236}">
                    <a16:creationId xmlns:a16="http://schemas.microsoft.com/office/drawing/2014/main" id="{60CC532A-7476-E408-C386-96910EAC1191}"/>
                  </a:ext>
                </a:extLst>
              </p:cNvPr>
              <p:cNvSpPr>
                <a:spLocks noChangeShapeType="1"/>
              </p:cNvSpPr>
              <p:nvPr/>
            </p:nvSpPr>
            <p:spPr bwMode="auto">
              <a:xfrm>
                <a:off x="4310" y="1039"/>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8" name="Line 659">
                <a:extLst>
                  <a:ext uri="{FF2B5EF4-FFF2-40B4-BE49-F238E27FC236}">
                    <a16:creationId xmlns:a16="http://schemas.microsoft.com/office/drawing/2014/main" id="{06E9ED57-CFBE-49AE-591C-F67862DD69CB}"/>
                  </a:ext>
                </a:extLst>
              </p:cNvPr>
              <p:cNvSpPr>
                <a:spLocks noChangeShapeType="1"/>
              </p:cNvSpPr>
              <p:nvPr/>
            </p:nvSpPr>
            <p:spPr bwMode="auto">
              <a:xfrm flipH="1">
                <a:off x="4297" y="1053"/>
                <a:ext cx="2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69" name="Line 660">
                <a:extLst>
                  <a:ext uri="{FF2B5EF4-FFF2-40B4-BE49-F238E27FC236}">
                    <a16:creationId xmlns:a16="http://schemas.microsoft.com/office/drawing/2014/main" id="{2373BE43-913C-6218-B184-349C822ABFEB}"/>
                  </a:ext>
                </a:extLst>
              </p:cNvPr>
              <p:cNvSpPr>
                <a:spLocks noChangeShapeType="1"/>
              </p:cNvSpPr>
              <p:nvPr/>
            </p:nvSpPr>
            <p:spPr bwMode="auto">
              <a:xfrm>
                <a:off x="5392"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70" name="Line 661">
                <a:extLst>
                  <a:ext uri="{FF2B5EF4-FFF2-40B4-BE49-F238E27FC236}">
                    <a16:creationId xmlns:a16="http://schemas.microsoft.com/office/drawing/2014/main" id="{AB683D1F-CE08-69A1-588B-A7566F3BCF62}"/>
                  </a:ext>
                </a:extLst>
              </p:cNvPr>
              <p:cNvSpPr>
                <a:spLocks noChangeShapeType="1"/>
              </p:cNvSpPr>
              <p:nvPr/>
            </p:nvSpPr>
            <p:spPr bwMode="auto">
              <a:xfrm flipH="1">
                <a:off x="5377" y="1290"/>
                <a:ext cx="29"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71" name="Line 662">
                <a:extLst>
                  <a:ext uri="{FF2B5EF4-FFF2-40B4-BE49-F238E27FC236}">
                    <a16:creationId xmlns:a16="http://schemas.microsoft.com/office/drawing/2014/main" id="{3DBFC84A-7B83-AC00-2DD9-0390F56FE45B}"/>
                  </a:ext>
                </a:extLst>
              </p:cNvPr>
              <p:cNvSpPr>
                <a:spLocks noChangeShapeType="1"/>
              </p:cNvSpPr>
              <p:nvPr/>
            </p:nvSpPr>
            <p:spPr bwMode="auto">
              <a:xfrm>
                <a:off x="5463" y="1276"/>
                <a:ext cx="0" cy="28"/>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72" name="Line 663">
                <a:extLst>
                  <a:ext uri="{FF2B5EF4-FFF2-40B4-BE49-F238E27FC236}">
                    <a16:creationId xmlns:a16="http://schemas.microsoft.com/office/drawing/2014/main" id="{24E5028D-C5B6-DB00-AF14-7ED41BE072FC}"/>
                  </a:ext>
                </a:extLst>
              </p:cNvPr>
              <p:cNvSpPr>
                <a:spLocks noChangeShapeType="1"/>
              </p:cNvSpPr>
              <p:nvPr/>
            </p:nvSpPr>
            <p:spPr bwMode="auto">
              <a:xfrm flipH="1">
                <a:off x="5448" y="1290"/>
                <a:ext cx="2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73" name="Line 664">
                <a:extLst>
                  <a:ext uri="{FF2B5EF4-FFF2-40B4-BE49-F238E27FC236}">
                    <a16:creationId xmlns:a16="http://schemas.microsoft.com/office/drawing/2014/main" id="{904244F0-5E76-0B4D-0006-EAFE7974557A}"/>
                  </a:ext>
                </a:extLst>
              </p:cNvPr>
              <p:cNvSpPr>
                <a:spLocks noChangeShapeType="1"/>
              </p:cNvSpPr>
              <p:nvPr/>
            </p:nvSpPr>
            <p:spPr bwMode="auto">
              <a:xfrm>
                <a:off x="6179" y="1396"/>
                <a:ext cx="0" cy="26"/>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74" name="Line 665">
                <a:extLst>
                  <a:ext uri="{FF2B5EF4-FFF2-40B4-BE49-F238E27FC236}">
                    <a16:creationId xmlns:a16="http://schemas.microsoft.com/office/drawing/2014/main" id="{295DF454-0477-C651-2EC9-C8BE71CC23A2}"/>
                  </a:ext>
                </a:extLst>
              </p:cNvPr>
              <p:cNvSpPr>
                <a:spLocks noChangeShapeType="1"/>
              </p:cNvSpPr>
              <p:nvPr/>
            </p:nvSpPr>
            <p:spPr bwMode="auto">
              <a:xfrm flipH="1">
                <a:off x="6164" y="1410"/>
                <a:ext cx="3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grpSp>
        <p:grpSp>
          <p:nvGrpSpPr>
            <p:cNvPr id="3875" name="Group 668">
              <a:extLst>
                <a:ext uri="{FF2B5EF4-FFF2-40B4-BE49-F238E27FC236}">
                  <a16:creationId xmlns:a16="http://schemas.microsoft.com/office/drawing/2014/main" id="{5B2E4BC5-BBA6-7AEA-134F-AD39A289F05C}"/>
                </a:ext>
              </a:extLst>
            </p:cNvPr>
            <p:cNvGrpSpPr>
              <a:grpSpLocks noChangeAspect="1"/>
            </p:cNvGrpSpPr>
            <p:nvPr/>
          </p:nvGrpSpPr>
          <p:grpSpPr bwMode="auto">
            <a:xfrm>
              <a:off x="971149" y="2262131"/>
              <a:ext cx="4502150" cy="754632"/>
              <a:chOff x="4267" y="1045"/>
              <a:chExt cx="2836" cy="477"/>
            </a:xfrm>
          </p:grpSpPr>
          <p:grpSp>
            <p:nvGrpSpPr>
              <p:cNvPr id="3876" name="Group 869">
                <a:extLst>
                  <a:ext uri="{FF2B5EF4-FFF2-40B4-BE49-F238E27FC236}">
                    <a16:creationId xmlns:a16="http://schemas.microsoft.com/office/drawing/2014/main" id="{4F909B21-3DB8-AFD4-BEBA-952A240C81E2}"/>
                  </a:ext>
                </a:extLst>
              </p:cNvPr>
              <p:cNvGrpSpPr>
                <a:grpSpLocks/>
              </p:cNvGrpSpPr>
              <p:nvPr/>
            </p:nvGrpSpPr>
            <p:grpSpPr bwMode="auto">
              <a:xfrm>
                <a:off x="4267" y="1045"/>
                <a:ext cx="2836" cy="477"/>
                <a:chOff x="4267" y="1045"/>
                <a:chExt cx="2836" cy="477"/>
              </a:xfrm>
            </p:grpSpPr>
            <p:sp>
              <p:nvSpPr>
                <p:cNvPr id="3893" name="Freeform 670">
                  <a:extLst>
                    <a:ext uri="{FF2B5EF4-FFF2-40B4-BE49-F238E27FC236}">
                      <a16:creationId xmlns:a16="http://schemas.microsoft.com/office/drawing/2014/main" id="{FEDEC47B-76BC-EAF4-538B-16688B10BDF2}"/>
                    </a:ext>
                  </a:extLst>
                </p:cNvPr>
                <p:cNvSpPr>
                  <a:spLocks/>
                </p:cNvSpPr>
                <p:nvPr/>
              </p:nvSpPr>
              <p:spPr bwMode="auto">
                <a:xfrm>
                  <a:off x="4267" y="1045"/>
                  <a:ext cx="2821" cy="463"/>
                </a:xfrm>
                <a:custGeom>
                  <a:avLst/>
                  <a:gdLst>
                    <a:gd name="T0" fmla="*/ 2251 w 2821"/>
                    <a:gd name="T1" fmla="*/ 463 h 463"/>
                    <a:gd name="T2" fmla="*/ 2028 w 2821"/>
                    <a:gd name="T3" fmla="*/ 425 h 463"/>
                    <a:gd name="T4" fmla="*/ 1792 w 2821"/>
                    <a:gd name="T5" fmla="*/ 401 h 463"/>
                    <a:gd name="T6" fmla="*/ 1742 w 2821"/>
                    <a:gd name="T7" fmla="*/ 387 h 463"/>
                    <a:gd name="T8" fmla="*/ 1729 w 2821"/>
                    <a:gd name="T9" fmla="*/ 359 h 463"/>
                    <a:gd name="T10" fmla="*/ 1692 w 2821"/>
                    <a:gd name="T11" fmla="*/ 347 h 463"/>
                    <a:gd name="T12" fmla="*/ 1646 w 2821"/>
                    <a:gd name="T13" fmla="*/ 337 h 463"/>
                    <a:gd name="T14" fmla="*/ 1623 w 2821"/>
                    <a:gd name="T15" fmla="*/ 327 h 463"/>
                    <a:gd name="T16" fmla="*/ 1577 w 2821"/>
                    <a:gd name="T17" fmla="*/ 313 h 463"/>
                    <a:gd name="T18" fmla="*/ 1522 w 2821"/>
                    <a:gd name="T19" fmla="*/ 303 h 463"/>
                    <a:gd name="T20" fmla="*/ 1508 w 2821"/>
                    <a:gd name="T21" fmla="*/ 293 h 463"/>
                    <a:gd name="T22" fmla="*/ 1497 w 2821"/>
                    <a:gd name="T23" fmla="*/ 287 h 463"/>
                    <a:gd name="T24" fmla="*/ 1454 w 2821"/>
                    <a:gd name="T25" fmla="*/ 274 h 463"/>
                    <a:gd name="T26" fmla="*/ 1447 w 2821"/>
                    <a:gd name="T27" fmla="*/ 258 h 463"/>
                    <a:gd name="T28" fmla="*/ 1443 w 2821"/>
                    <a:gd name="T29" fmla="*/ 250 h 463"/>
                    <a:gd name="T30" fmla="*/ 1324 w 2821"/>
                    <a:gd name="T31" fmla="*/ 240 h 463"/>
                    <a:gd name="T32" fmla="*/ 1297 w 2821"/>
                    <a:gd name="T33" fmla="*/ 234 h 463"/>
                    <a:gd name="T34" fmla="*/ 1222 w 2821"/>
                    <a:gd name="T35" fmla="*/ 228 h 463"/>
                    <a:gd name="T36" fmla="*/ 1197 w 2821"/>
                    <a:gd name="T37" fmla="*/ 220 h 463"/>
                    <a:gd name="T38" fmla="*/ 1184 w 2821"/>
                    <a:gd name="T39" fmla="*/ 212 h 463"/>
                    <a:gd name="T40" fmla="*/ 1142 w 2821"/>
                    <a:gd name="T41" fmla="*/ 208 h 463"/>
                    <a:gd name="T42" fmla="*/ 1124 w 2821"/>
                    <a:gd name="T43" fmla="*/ 200 h 463"/>
                    <a:gd name="T44" fmla="*/ 1071 w 2821"/>
                    <a:gd name="T45" fmla="*/ 194 h 463"/>
                    <a:gd name="T46" fmla="*/ 1021 w 2821"/>
                    <a:gd name="T47" fmla="*/ 186 h 463"/>
                    <a:gd name="T48" fmla="*/ 982 w 2821"/>
                    <a:gd name="T49" fmla="*/ 182 h 463"/>
                    <a:gd name="T50" fmla="*/ 923 w 2821"/>
                    <a:gd name="T51" fmla="*/ 178 h 463"/>
                    <a:gd name="T52" fmla="*/ 902 w 2821"/>
                    <a:gd name="T53" fmla="*/ 170 h 463"/>
                    <a:gd name="T54" fmla="*/ 896 w 2821"/>
                    <a:gd name="T55" fmla="*/ 164 h 463"/>
                    <a:gd name="T56" fmla="*/ 865 w 2821"/>
                    <a:gd name="T57" fmla="*/ 158 h 463"/>
                    <a:gd name="T58" fmla="*/ 808 w 2821"/>
                    <a:gd name="T59" fmla="*/ 152 h 463"/>
                    <a:gd name="T60" fmla="*/ 758 w 2821"/>
                    <a:gd name="T61" fmla="*/ 148 h 463"/>
                    <a:gd name="T62" fmla="*/ 752 w 2821"/>
                    <a:gd name="T63" fmla="*/ 140 h 463"/>
                    <a:gd name="T64" fmla="*/ 723 w 2821"/>
                    <a:gd name="T65" fmla="*/ 124 h 463"/>
                    <a:gd name="T66" fmla="*/ 714 w 2821"/>
                    <a:gd name="T67" fmla="*/ 118 h 463"/>
                    <a:gd name="T68" fmla="*/ 620 w 2821"/>
                    <a:gd name="T69" fmla="*/ 114 h 463"/>
                    <a:gd name="T70" fmla="*/ 604 w 2821"/>
                    <a:gd name="T71" fmla="*/ 106 h 463"/>
                    <a:gd name="T72" fmla="*/ 591 w 2821"/>
                    <a:gd name="T73" fmla="*/ 102 h 463"/>
                    <a:gd name="T74" fmla="*/ 568 w 2821"/>
                    <a:gd name="T75" fmla="*/ 92 h 463"/>
                    <a:gd name="T76" fmla="*/ 516 w 2821"/>
                    <a:gd name="T77" fmla="*/ 80 h 463"/>
                    <a:gd name="T78" fmla="*/ 474 w 2821"/>
                    <a:gd name="T79" fmla="*/ 74 h 463"/>
                    <a:gd name="T80" fmla="*/ 432 w 2821"/>
                    <a:gd name="T81" fmla="*/ 68 h 463"/>
                    <a:gd name="T82" fmla="*/ 395 w 2821"/>
                    <a:gd name="T83" fmla="*/ 62 h 463"/>
                    <a:gd name="T84" fmla="*/ 338 w 2821"/>
                    <a:gd name="T85" fmla="*/ 56 h 463"/>
                    <a:gd name="T86" fmla="*/ 263 w 2821"/>
                    <a:gd name="T87" fmla="*/ 52 h 463"/>
                    <a:gd name="T88" fmla="*/ 251 w 2821"/>
                    <a:gd name="T89" fmla="*/ 40 h 463"/>
                    <a:gd name="T90" fmla="*/ 155 w 2821"/>
                    <a:gd name="T91" fmla="*/ 34 h 463"/>
                    <a:gd name="T92" fmla="*/ 115 w 2821"/>
                    <a:gd name="T93" fmla="*/ 30 h 463"/>
                    <a:gd name="T94" fmla="*/ 50 w 2821"/>
                    <a:gd name="T95" fmla="*/ 24 h 463"/>
                    <a:gd name="T96" fmla="*/ 31 w 2821"/>
                    <a:gd name="T97" fmla="*/ 12 h 463"/>
                    <a:gd name="T98" fmla="*/ 15 w 2821"/>
                    <a:gd name="T99" fmla="*/ 4 h 463"/>
                    <a:gd name="T100" fmla="*/ 0 w 2821"/>
                    <a:gd name="T101"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1" h="463">
                      <a:moveTo>
                        <a:pt x="2821" y="463"/>
                      </a:moveTo>
                      <a:lnTo>
                        <a:pt x="2251" y="463"/>
                      </a:lnTo>
                      <a:lnTo>
                        <a:pt x="2251" y="425"/>
                      </a:lnTo>
                      <a:lnTo>
                        <a:pt x="2028" y="425"/>
                      </a:lnTo>
                      <a:lnTo>
                        <a:pt x="2028" y="401"/>
                      </a:lnTo>
                      <a:lnTo>
                        <a:pt x="1792" y="401"/>
                      </a:lnTo>
                      <a:lnTo>
                        <a:pt x="1792" y="387"/>
                      </a:lnTo>
                      <a:lnTo>
                        <a:pt x="1742" y="387"/>
                      </a:lnTo>
                      <a:lnTo>
                        <a:pt x="1742" y="359"/>
                      </a:lnTo>
                      <a:lnTo>
                        <a:pt x="1729" y="359"/>
                      </a:lnTo>
                      <a:lnTo>
                        <a:pt x="1729" y="347"/>
                      </a:lnTo>
                      <a:lnTo>
                        <a:pt x="1692" y="347"/>
                      </a:lnTo>
                      <a:lnTo>
                        <a:pt x="1692" y="337"/>
                      </a:lnTo>
                      <a:lnTo>
                        <a:pt x="1646" y="337"/>
                      </a:lnTo>
                      <a:lnTo>
                        <a:pt x="1646" y="327"/>
                      </a:lnTo>
                      <a:lnTo>
                        <a:pt x="1623" y="327"/>
                      </a:lnTo>
                      <a:lnTo>
                        <a:pt x="1623" y="313"/>
                      </a:lnTo>
                      <a:lnTo>
                        <a:pt x="1577" y="313"/>
                      </a:lnTo>
                      <a:lnTo>
                        <a:pt x="1577" y="303"/>
                      </a:lnTo>
                      <a:lnTo>
                        <a:pt x="1522" y="303"/>
                      </a:lnTo>
                      <a:lnTo>
                        <a:pt x="1522" y="293"/>
                      </a:lnTo>
                      <a:lnTo>
                        <a:pt x="1508" y="293"/>
                      </a:lnTo>
                      <a:lnTo>
                        <a:pt x="1508" y="287"/>
                      </a:lnTo>
                      <a:lnTo>
                        <a:pt x="1497" y="287"/>
                      </a:lnTo>
                      <a:lnTo>
                        <a:pt x="1497" y="274"/>
                      </a:lnTo>
                      <a:lnTo>
                        <a:pt x="1454" y="274"/>
                      </a:lnTo>
                      <a:lnTo>
                        <a:pt x="1454" y="258"/>
                      </a:lnTo>
                      <a:lnTo>
                        <a:pt x="1447" y="258"/>
                      </a:lnTo>
                      <a:lnTo>
                        <a:pt x="1447" y="250"/>
                      </a:lnTo>
                      <a:lnTo>
                        <a:pt x="1443" y="250"/>
                      </a:lnTo>
                      <a:lnTo>
                        <a:pt x="1443" y="240"/>
                      </a:lnTo>
                      <a:lnTo>
                        <a:pt x="1324" y="240"/>
                      </a:lnTo>
                      <a:lnTo>
                        <a:pt x="1324" y="234"/>
                      </a:lnTo>
                      <a:lnTo>
                        <a:pt x="1297" y="234"/>
                      </a:lnTo>
                      <a:lnTo>
                        <a:pt x="1297" y="228"/>
                      </a:lnTo>
                      <a:lnTo>
                        <a:pt x="1222" y="228"/>
                      </a:lnTo>
                      <a:lnTo>
                        <a:pt x="1222" y="220"/>
                      </a:lnTo>
                      <a:lnTo>
                        <a:pt x="1197" y="220"/>
                      </a:lnTo>
                      <a:lnTo>
                        <a:pt x="1197" y="212"/>
                      </a:lnTo>
                      <a:lnTo>
                        <a:pt x="1184" y="212"/>
                      </a:lnTo>
                      <a:lnTo>
                        <a:pt x="1184" y="208"/>
                      </a:lnTo>
                      <a:lnTo>
                        <a:pt x="1142" y="208"/>
                      </a:lnTo>
                      <a:lnTo>
                        <a:pt x="1142" y="200"/>
                      </a:lnTo>
                      <a:lnTo>
                        <a:pt x="1124" y="200"/>
                      </a:lnTo>
                      <a:lnTo>
                        <a:pt x="1124" y="194"/>
                      </a:lnTo>
                      <a:lnTo>
                        <a:pt x="1071" y="194"/>
                      </a:lnTo>
                      <a:lnTo>
                        <a:pt x="1071" y="186"/>
                      </a:lnTo>
                      <a:lnTo>
                        <a:pt x="1021" y="186"/>
                      </a:lnTo>
                      <a:lnTo>
                        <a:pt x="1021" y="182"/>
                      </a:lnTo>
                      <a:lnTo>
                        <a:pt x="982" y="182"/>
                      </a:lnTo>
                      <a:lnTo>
                        <a:pt x="982" y="178"/>
                      </a:lnTo>
                      <a:lnTo>
                        <a:pt x="923" y="178"/>
                      </a:lnTo>
                      <a:lnTo>
                        <a:pt x="923" y="170"/>
                      </a:lnTo>
                      <a:lnTo>
                        <a:pt x="902" y="170"/>
                      </a:lnTo>
                      <a:lnTo>
                        <a:pt x="902" y="164"/>
                      </a:lnTo>
                      <a:lnTo>
                        <a:pt x="896" y="164"/>
                      </a:lnTo>
                      <a:lnTo>
                        <a:pt x="896" y="158"/>
                      </a:lnTo>
                      <a:lnTo>
                        <a:pt x="865" y="158"/>
                      </a:lnTo>
                      <a:lnTo>
                        <a:pt x="865" y="152"/>
                      </a:lnTo>
                      <a:lnTo>
                        <a:pt x="808" y="152"/>
                      </a:lnTo>
                      <a:lnTo>
                        <a:pt x="808" y="148"/>
                      </a:lnTo>
                      <a:lnTo>
                        <a:pt x="758" y="148"/>
                      </a:lnTo>
                      <a:lnTo>
                        <a:pt x="758" y="140"/>
                      </a:lnTo>
                      <a:lnTo>
                        <a:pt x="752" y="140"/>
                      </a:lnTo>
                      <a:lnTo>
                        <a:pt x="752" y="124"/>
                      </a:lnTo>
                      <a:lnTo>
                        <a:pt x="723" y="124"/>
                      </a:lnTo>
                      <a:lnTo>
                        <a:pt x="723" y="118"/>
                      </a:lnTo>
                      <a:lnTo>
                        <a:pt x="714" y="118"/>
                      </a:lnTo>
                      <a:lnTo>
                        <a:pt x="714" y="114"/>
                      </a:lnTo>
                      <a:lnTo>
                        <a:pt x="620" y="114"/>
                      </a:lnTo>
                      <a:lnTo>
                        <a:pt x="620" y="106"/>
                      </a:lnTo>
                      <a:lnTo>
                        <a:pt x="604" y="106"/>
                      </a:lnTo>
                      <a:lnTo>
                        <a:pt x="604" y="102"/>
                      </a:lnTo>
                      <a:lnTo>
                        <a:pt x="591" y="102"/>
                      </a:lnTo>
                      <a:lnTo>
                        <a:pt x="591" y="92"/>
                      </a:lnTo>
                      <a:lnTo>
                        <a:pt x="568" y="92"/>
                      </a:lnTo>
                      <a:lnTo>
                        <a:pt x="568" y="80"/>
                      </a:lnTo>
                      <a:lnTo>
                        <a:pt x="516" y="80"/>
                      </a:lnTo>
                      <a:lnTo>
                        <a:pt x="516" y="74"/>
                      </a:lnTo>
                      <a:lnTo>
                        <a:pt x="474" y="74"/>
                      </a:lnTo>
                      <a:lnTo>
                        <a:pt x="474" y="68"/>
                      </a:lnTo>
                      <a:lnTo>
                        <a:pt x="432" y="68"/>
                      </a:lnTo>
                      <a:lnTo>
                        <a:pt x="432" y="62"/>
                      </a:lnTo>
                      <a:lnTo>
                        <a:pt x="395" y="62"/>
                      </a:lnTo>
                      <a:lnTo>
                        <a:pt x="395" y="56"/>
                      </a:lnTo>
                      <a:lnTo>
                        <a:pt x="338" y="56"/>
                      </a:lnTo>
                      <a:lnTo>
                        <a:pt x="338" y="52"/>
                      </a:lnTo>
                      <a:lnTo>
                        <a:pt x="263" y="52"/>
                      </a:lnTo>
                      <a:lnTo>
                        <a:pt x="263" y="40"/>
                      </a:lnTo>
                      <a:lnTo>
                        <a:pt x="251" y="40"/>
                      </a:lnTo>
                      <a:lnTo>
                        <a:pt x="251" y="34"/>
                      </a:lnTo>
                      <a:lnTo>
                        <a:pt x="155" y="34"/>
                      </a:lnTo>
                      <a:lnTo>
                        <a:pt x="155" y="30"/>
                      </a:lnTo>
                      <a:lnTo>
                        <a:pt x="115" y="30"/>
                      </a:lnTo>
                      <a:lnTo>
                        <a:pt x="115" y="24"/>
                      </a:lnTo>
                      <a:lnTo>
                        <a:pt x="50" y="24"/>
                      </a:lnTo>
                      <a:lnTo>
                        <a:pt x="50" y="12"/>
                      </a:lnTo>
                      <a:lnTo>
                        <a:pt x="31" y="12"/>
                      </a:lnTo>
                      <a:lnTo>
                        <a:pt x="31" y="4"/>
                      </a:lnTo>
                      <a:lnTo>
                        <a:pt x="15" y="4"/>
                      </a:lnTo>
                      <a:lnTo>
                        <a:pt x="15" y="0"/>
                      </a:lnTo>
                      <a:lnTo>
                        <a:pt x="0" y="0"/>
                      </a:lnTo>
                    </a:path>
                  </a:pathLst>
                </a:custGeom>
                <a:noFill/>
                <a:ln w="12700" cap="flat">
                  <a:solidFill>
                    <a:srgbClr val="1E325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94" name="Line 671">
                  <a:extLst>
                    <a:ext uri="{FF2B5EF4-FFF2-40B4-BE49-F238E27FC236}">
                      <a16:creationId xmlns:a16="http://schemas.microsoft.com/office/drawing/2014/main" id="{537ACD4B-7E73-3D9E-D2C2-2D8FE777D983}"/>
                    </a:ext>
                  </a:extLst>
                </p:cNvPr>
                <p:cNvSpPr>
                  <a:spLocks noChangeShapeType="1"/>
                </p:cNvSpPr>
                <p:nvPr/>
              </p:nvSpPr>
              <p:spPr bwMode="auto">
                <a:xfrm>
                  <a:off x="7088"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95" name="Line 672">
                  <a:extLst>
                    <a:ext uri="{FF2B5EF4-FFF2-40B4-BE49-F238E27FC236}">
                      <a16:creationId xmlns:a16="http://schemas.microsoft.com/office/drawing/2014/main" id="{7414AC9C-80A2-73ED-7933-9D56E8E19AB1}"/>
                    </a:ext>
                  </a:extLst>
                </p:cNvPr>
                <p:cNvSpPr>
                  <a:spLocks noChangeShapeType="1"/>
                </p:cNvSpPr>
                <p:nvPr/>
              </p:nvSpPr>
              <p:spPr bwMode="auto">
                <a:xfrm flipH="1">
                  <a:off x="7074"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96" name="Line 673">
                  <a:extLst>
                    <a:ext uri="{FF2B5EF4-FFF2-40B4-BE49-F238E27FC236}">
                      <a16:creationId xmlns:a16="http://schemas.microsoft.com/office/drawing/2014/main" id="{5E0F61AE-7241-BBA5-9C4D-73A0A8E06EEC}"/>
                    </a:ext>
                  </a:extLst>
                </p:cNvPr>
                <p:cNvSpPr>
                  <a:spLocks noChangeShapeType="1"/>
                </p:cNvSpPr>
                <p:nvPr/>
              </p:nvSpPr>
              <p:spPr bwMode="auto">
                <a:xfrm>
                  <a:off x="6907"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97" name="Line 674">
                  <a:extLst>
                    <a:ext uri="{FF2B5EF4-FFF2-40B4-BE49-F238E27FC236}">
                      <a16:creationId xmlns:a16="http://schemas.microsoft.com/office/drawing/2014/main" id="{3FCFD4AC-0C49-DA46-235E-B3EB5E5AC45F}"/>
                    </a:ext>
                  </a:extLst>
                </p:cNvPr>
                <p:cNvSpPr>
                  <a:spLocks noChangeShapeType="1"/>
                </p:cNvSpPr>
                <p:nvPr/>
              </p:nvSpPr>
              <p:spPr bwMode="auto">
                <a:xfrm flipH="1">
                  <a:off x="6892"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98" name="Line 675">
                  <a:extLst>
                    <a:ext uri="{FF2B5EF4-FFF2-40B4-BE49-F238E27FC236}">
                      <a16:creationId xmlns:a16="http://schemas.microsoft.com/office/drawing/2014/main" id="{1400EF3A-946B-A14F-B3CC-588DEDE86FFD}"/>
                    </a:ext>
                  </a:extLst>
                </p:cNvPr>
                <p:cNvSpPr>
                  <a:spLocks noChangeShapeType="1"/>
                </p:cNvSpPr>
                <p:nvPr/>
              </p:nvSpPr>
              <p:spPr bwMode="auto">
                <a:xfrm>
                  <a:off x="6871"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99" name="Line 676">
                  <a:extLst>
                    <a:ext uri="{FF2B5EF4-FFF2-40B4-BE49-F238E27FC236}">
                      <a16:creationId xmlns:a16="http://schemas.microsoft.com/office/drawing/2014/main" id="{B9BCAF24-4519-1F22-6D54-57AF87103656}"/>
                    </a:ext>
                  </a:extLst>
                </p:cNvPr>
                <p:cNvSpPr>
                  <a:spLocks noChangeShapeType="1"/>
                </p:cNvSpPr>
                <p:nvPr/>
              </p:nvSpPr>
              <p:spPr bwMode="auto">
                <a:xfrm flipH="1">
                  <a:off x="6857"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0" name="Line 677">
                  <a:extLst>
                    <a:ext uri="{FF2B5EF4-FFF2-40B4-BE49-F238E27FC236}">
                      <a16:creationId xmlns:a16="http://schemas.microsoft.com/office/drawing/2014/main" id="{0E9348EF-D1DF-2791-E5C3-7B393FC7F0B3}"/>
                    </a:ext>
                  </a:extLst>
                </p:cNvPr>
                <p:cNvSpPr>
                  <a:spLocks noChangeShapeType="1"/>
                </p:cNvSpPr>
                <p:nvPr/>
              </p:nvSpPr>
              <p:spPr bwMode="auto">
                <a:xfrm>
                  <a:off x="6771"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1" name="Line 678">
                  <a:extLst>
                    <a:ext uri="{FF2B5EF4-FFF2-40B4-BE49-F238E27FC236}">
                      <a16:creationId xmlns:a16="http://schemas.microsoft.com/office/drawing/2014/main" id="{42CF3632-2719-3DEE-B2F3-CBABE9726801}"/>
                    </a:ext>
                  </a:extLst>
                </p:cNvPr>
                <p:cNvSpPr>
                  <a:spLocks noChangeShapeType="1"/>
                </p:cNvSpPr>
                <p:nvPr/>
              </p:nvSpPr>
              <p:spPr bwMode="auto">
                <a:xfrm flipH="1">
                  <a:off x="6756" y="1508"/>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2" name="Line 679">
                  <a:extLst>
                    <a:ext uri="{FF2B5EF4-FFF2-40B4-BE49-F238E27FC236}">
                      <a16:creationId xmlns:a16="http://schemas.microsoft.com/office/drawing/2014/main" id="{6336F424-DA20-617F-7789-ED670DDCD9AA}"/>
                    </a:ext>
                  </a:extLst>
                </p:cNvPr>
                <p:cNvSpPr>
                  <a:spLocks noChangeShapeType="1"/>
                </p:cNvSpPr>
                <p:nvPr/>
              </p:nvSpPr>
              <p:spPr bwMode="auto">
                <a:xfrm>
                  <a:off x="6767"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3" name="Line 680">
                  <a:extLst>
                    <a:ext uri="{FF2B5EF4-FFF2-40B4-BE49-F238E27FC236}">
                      <a16:creationId xmlns:a16="http://schemas.microsoft.com/office/drawing/2014/main" id="{9A483D81-9DAF-FCB4-492A-E72C27E1D380}"/>
                    </a:ext>
                  </a:extLst>
                </p:cNvPr>
                <p:cNvSpPr>
                  <a:spLocks noChangeShapeType="1"/>
                </p:cNvSpPr>
                <p:nvPr/>
              </p:nvSpPr>
              <p:spPr bwMode="auto">
                <a:xfrm flipH="1">
                  <a:off x="6752"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4" name="Line 681">
                  <a:extLst>
                    <a:ext uri="{FF2B5EF4-FFF2-40B4-BE49-F238E27FC236}">
                      <a16:creationId xmlns:a16="http://schemas.microsoft.com/office/drawing/2014/main" id="{FFBFB047-AF81-916D-1749-F791E36E67F5}"/>
                    </a:ext>
                  </a:extLst>
                </p:cNvPr>
                <p:cNvSpPr>
                  <a:spLocks noChangeShapeType="1"/>
                </p:cNvSpPr>
                <p:nvPr/>
              </p:nvSpPr>
              <p:spPr bwMode="auto">
                <a:xfrm>
                  <a:off x="6729"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5" name="Line 682">
                  <a:extLst>
                    <a:ext uri="{FF2B5EF4-FFF2-40B4-BE49-F238E27FC236}">
                      <a16:creationId xmlns:a16="http://schemas.microsoft.com/office/drawing/2014/main" id="{036D093A-D95E-C805-964B-1D2621EE1FD6}"/>
                    </a:ext>
                  </a:extLst>
                </p:cNvPr>
                <p:cNvSpPr>
                  <a:spLocks noChangeShapeType="1"/>
                </p:cNvSpPr>
                <p:nvPr/>
              </p:nvSpPr>
              <p:spPr bwMode="auto">
                <a:xfrm flipH="1">
                  <a:off x="6715"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6" name="Line 683">
                  <a:extLst>
                    <a:ext uri="{FF2B5EF4-FFF2-40B4-BE49-F238E27FC236}">
                      <a16:creationId xmlns:a16="http://schemas.microsoft.com/office/drawing/2014/main" id="{2F88E607-E5FC-9944-C0A2-212F21C14725}"/>
                    </a:ext>
                  </a:extLst>
                </p:cNvPr>
                <p:cNvSpPr>
                  <a:spLocks noChangeShapeType="1"/>
                </p:cNvSpPr>
                <p:nvPr/>
              </p:nvSpPr>
              <p:spPr bwMode="auto">
                <a:xfrm>
                  <a:off x="6648"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7" name="Line 684">
                  <a:extLst>
                    <a:ext uri="{FF2B5EF4-FFF2-40B4-BE49-F238E27FC236}">
                      <a16:creationId xmlns:a16="http://schemas.microsoft.com/office/drawing/2014/main" id="{6633BEB0-1F2E-28E4-4B1F-C12CFB3A9835}"/>
                    </a:ext>
                  </a:extLst>
                </p:cNvPr>
                <p:cNvSpPr>
                  <a:spLocks noChangeShapeType="1"/>
                </p:cNvSpPr>
                <p:nvPr/>
              </p:nvSpPr>
              <p:spPr bwMode="auto">
                <a:xfrm flipH="1">
                  <a:off x="6633"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8" name="Line 685">
                  <a:extLst>
                    <a:ext uri="{FF2B5EF4-FFF2-40B4-BE49-F238E27FC236}">
                      <a16:creationId xmlns:a16="http://schemas.microsoft.com/office/drawing/2014/main" id="{D8C5E590-F96D-E5A7-13F1-C0420C8F7E83}"/>
                    </a:ext>
                  </a:extLst>
                </p:cNvPr>
                <p:cNvSpPr>
                  <a:spLocks noChangeShapeType="1"/>
                </p:cNvSpPr>
                <p:nvPr/>
              </p:nvSpPr>
              <p:spPr bwMode="auto">
                <a:xfrm>
                  <a:off x="6637"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09" name="Line 686">
                  <a:extLst>
                    <a:ext uri="{FF2B5EF4-FFF2-40B4-BE49-F238E27FC236}">
                      <a16:creationId xmlns:a16="http://schemas.microsoft.com/office/drawing/2014/main" id="{B57F499C-7475-727D-B9C3-16EFD1CD7C4A}"/>
                    </a:ext>
                  </a:extLst>
                </p:cNvPr>
                <p:cNvSpPr>
                  <a:spLocks noChangeShapeType="1"/>
                </p:cNvSpPr>
                <p:nvPr/>
              </p:nvSpPr>
              <p:spPr bwMode="auto">
                <a:xfrm flipH="1">
                  <a:off x="6623"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0" name="Line 687">
                  <a:extLst>
                    <a:ext uri="{FF2B5EF4-FFF2-40B4-BE49-F238E27FC236}">
                      <a16:creationId xmlns:a16="http://schemas.microsoft.com/office/drawing/2014/main" id="{ACAE3CA6-CB16-EA10-02B8-77C10671859E}"/>
                    </a:ext>
                  </a:extLst>
                </p:cNvPr>
                <p:cNvSpPr>
                  <a:spLocks noChangeShapeType="1"/>
                </p:cNvSpPr>
                <p:nvPr/>
              </p:nvSpPr>
              <p:spPr bwMode="auto">
                <a:xfrm>
                  <a:off x="6619"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1" name="Line 688">
                  <a:extLst>
                    <a:ext uri="{FF2B5EF4-FFF2-40B4-BE49-F238E27FC236}">
                      <a16:creationId xmlns:a16="http://schemas.microsoft.com/office/drawing/2014/main" id="{DC30D545-5331-D191-B408-9FF7F85F7995}"/>
                    </a:ext>
                  </a:extLst>
                </p:cNvPr>
                <p:cNvSpPr>
                  <a:spLocks noChangeShapeType="1"/>
                </p:cNvSpPr>
                <p:nvPr/>
              </p:nvSpPr>
              <p:spPr bwMode="auto">
                <a:xfrm flipH="1">
                  <a:off x="6604"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2" name="Line 689">
                  <a:extLst>
                    <a:ext uri="{FF2B5EF4-FFF2-40B4-BE49-F238E27FC236}">
                      <a16:creationId xmlns:a16="http://schemas.microsoft.com/office/drawing/2014/main" id="{CCD0219E-0A30-AA7A-B4AE-86B654C46C0D}"/>
                    </a:ext>
                  </a:extLst>
                </p:cNvPr>
                <p:cNvSpPr>
                  <a:spLocks noChangeShapeType="1"/>
                </p:cNvSpPr>
                <p:nvPr/>
              </p:nvSpPr>
              <p:spPr bwMode="auto">
                <a:xfrm>
                  <a:off x="6573"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3" name="Line 690">
                  <a:extLst>
                    <a:ext uri="{FF2B5EF4-FFF2-40B4-BE49-F238E27FC236}">
                      <a16:creationId xmlns:a16="http://schemas.microsoft.com/office/drawing/2014/main" id="{D3A58C35-4C48-2FE4-6758-77B9CEE08348}"/>
                    </a:ext>
                  </a:extLst>
                </p:cNvPr>
                <p:cNvSpPr>
                  <a:spLocks noChangeShapeType="1"/>
                </p:cNvSpPr>
                <p:nvPr/>
              </p:nvSpPr>
              <p:spPr bwMode="auto">
                <a:xfrm flipH="1">
                  <a:off x="6558"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4" name="Line 691">
                  <a:extLst>
                    <a:ext uri="{FF2B5EF4-FFF2-40B4-BE49-F238E27FC236}">
                      <a16:creationId xmlns:a16="http://schemas.microsoft.com/office/drawing/2014/main" id="{C4F9F012-137D-BB69-9E2C-71E4CD76C80C}"/>
                    </a:ext>
                  </a:extLst>
                </p:cNvPr>
                <p:cNvSpPr>
                  <a:spLocks noChangeShapeType="1"/>
                </p:cNvSpPr>
                <p:nvPr/>
              </p:nvSpPr>
              <p:spPr bwMode="auto">
                <a:xfrm>
                  <a:off x="6550"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5" name="Line 692">
                  <a:extLst>
                    <a:ext uri="{FF2B5EF4-FFF2-40B4-BE49-F238E27FC236}">
                      <a16:creationId xmlns:a16="http://schemas.microsoft.com/office/drawing/2014/main" id="{3BA829CD-5B91-8D53-EE23-310621BA0365}"/>
                    </a:ext>
                  </a:extLst>
                </p:cNvPr>
                <p:cNvSpPr>
                  <a:spLocks noChangeShapeType="1"/>
                </p:cNvSpPr>
                <p:nvPr/>
              </p:nvSpPr>
              <p:spPr bwMode="auto">
                <a:xfrm flipH="1">
                  <a:off x="6535"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6" name="Line 693">
                  <a:extLst>
                    <a:ext uri="{FF2B5EF4-FFF2-40B4-BE49-F238E27FC236}">
                      <a16:creationId xmlns:a16="http://schemas.microsoft.com/office/drawing/2014/main" id="{1F8300BF-D7CC-E5D1-65BE-5DFB62E16867}"/>
                    </a:ext>
                  </a:extLst>
                </p:cNvPr>
                <p:cNvSpPr>
                  <a:spLocks noChangeShapeType="1"/>
                </p:cNvSpPr>
                <p:nvPr/>
              </p:nvSpPr>
              <p:spPr bwMode="auto">
                <a:xfrm>
                  <a:off x="6535"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7" name="Line 694">
                  <a:extLst>
                    <a:ext uri="{FF2B5EF4-FFF2-40B4-BE49-F238E27FC236}">
                      <a16:creationId xmlns:a16="http://schemas.microsoft.com/office/drawing/2014/main" id="{1E84E6FB-2B24-F513-7272-1998B88B6367}"/>
                    </a:ext>
                  </a:extLst>
                </p:cNvPr>
                <p:cNvSpPr>
                  <a:spLocks noChangeShapeType="1"/>
                </p:cNvSpPr>
                <p:nvPr/>
              </p:nvSpPr>
              <p:spPr bwMode="auto">
                <a:xfrm flipH="1">
                  <a:off x="6520" y="1508"/>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8" name="Line 695">
                  <a:extLst>
                    <a:ext uri="{FF2B5EF4-FFF2-40B4-BE49-F238E27FC236}">
                      <a16:creationId xmlns:a16="http://schemas.microsoft.com/office/drawing/2014/main" id="{40F6548F-A73C-C223-A31F-A80308F94642}"/>
                    </a:ext>
                  </a:extLst>
                </p:cNvPr>
                <p:cNvSpPr>
                  <a:spLocks noChangeShapeType="1"/>
                </p:cNvSpPr>
                <p:nvPr/>
              </p:nvSpPr>
              <p:spPr bwMode="auto">
                <a:xfrm>
                  <a:off x="6508"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19" name="Line 696">
                  <a:extLst>
                    <a:ext uri="{FF2B5EF4-FFF2-40B4-BE49-F238E27FC236}">
                      <a16:creationId xmlns:a16="http://schemas.microsoft.com/office/drawing/2014/main" id="{504561D4-C8C3-6704-DC95-147B7D5CD234}"/>
                    </a:ext>
                  </a:extLst>
                </p:cNvPr>
                <p:cNvSpPr>
                  <a:spLocks noChangeShapeType="1"/>
                </p:cNvSpPr>
                <p:nvPr/>
              </p:nvSpPr>
              <p:spPr bwMode="auto">
                <a:xfrm flipH="1">
                  <a:off x="6493" y="147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0" name="Line 697">
                  <a:extLst>
                    <a:ext uri="{FF2B5EF4-FFF2-40B4-BE49-F238E27FC236}">
                      <a16:creationId xmlns:a16="http://schemas.microsoft.com/office/drawing/2014/main" id="{2FFD8F24-9A03-767A-DF1F-045440293D9F}"/>
                    </a:ext>
                  </a:extLst>
                </p:cNvPr>
                <p:cNvSpPr>
                  <a:spLocks noChangeShapeType="1"/>
                </p:cNvSpPr>
                <p:nvPr/>
              </p:nvSpPr>
              <p:spPr bwMode="auto">
                <a:xfrm>
                  <a:off x="6472"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1" name="Line 698">
                  <a:extLst>
                    <a:ext uri="{FF2B5EF4-FFF2-40B4-BE49-F238E27FC236}">
                      <a16:creationId xmlns:a16="http://schemas.microsoft.com/office/drawing/2014/main" id="{61C3883B-5BD9-9D82-0A4F-36C7376BDC50}"/>
                    </a:ext>
                  </a:extLst>
                </p:cNvPr>
                <p:cNvSpPr>
                  <a:spLocks noChangeShapeType="1"/>
                </p:cNvSpPr>
                <p:nvPr/>
              </p:nvSpPr>
              <p:spPr bwMode="auto">
                <a:xfrm flipH="1">
                  <a:off x="6458"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2" name="Line 699">
                  <a:extLst>
                    <a:ext uri="{FF2B5EF4-FFF2-40B4-BE49-F238E27FC236}">
                      <a16:creationId xmlns:a16="http://schemas.microsoft.com/office/drawing/2014/main" id="{D0EB3DDE-E132-A06B-EDC3-37CC930425A7}"/>
                    </a:ext>
                  </a:extLst>
                </p:cNvPr>
                <p:cNvSpPr>
                  <a:spLocks noChangeShapeType="1"/>
                </p:cNvSpPr>
                <p:nvPr/>
              </p:nvSpPr>
              <p:spPr bwMode="auto">
                <a:xfrm>
                  <a:off x="6426"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3" name="Line 700">
                  <a:extLst>
                    <a:ext uri="{FF2B5EF4-FFF2-40B4-BE49-F238E27FC236}">
                      <a16:creationId xmlns:a16="http://schemas.microsoft.com/office/drawing/2014/main" id="{DF91BC09-51BF-AB01-DBBE-C97AF97A1E12}"/>
                    </a:ext>
                  </a:extLst>
                </p:cNvPr>
                <p:cNvSpPr>
                  <a:spLocks noChangeShapeType="1"/>
                </p:cNvSpPr>
                <p:nvPr/>
              </p:nvSpPr>
              <p:spPr bwMode="auto">
                <a:xfrm flipH="1">
                  <a:off x="6412"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4" name="Line 701">
                  <a:extLst>
                    <a:ext uri="{FF2B5EF4-FFF2-40B4-BE49-F238E27FC236}">
                      <a16:creationId xmlns:a16="http://schemas.microsoft.com/office/drawing/2014/main" id="{FC1D6C8D-D382-F80C-9455-CE4CD12C8992}"/>
                    </a:ext>
                  </a:extLst>
                </p:cNvPr>
                <p:cNvSpPr>
                  <a:spLocks noChangeShapeType="1"/>
                </p:cNvSpPr>
                <p:nvPr/>
              </p:nvSpPr>
              <p:spPr bwMode="auto">
                <a:xfrm>
                  <a:off x="6414"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5" name="Line 702">
                  <a:extLst>
                    <a:ext uri="{FF2B5EF4-FFF2-40B4-BE49-F238E27FC236}">
                      <a16:creationId xmlns:a16="http://schemas.microsoft.com/office/drawing/2014/main" id="{F6E56E9C-5E92-58E8-4632-40462E195607}"/>
                    </a:ext>
                  </a:extLst>
                </p:cNvPr>
                <p:cNvSpPr>
                  <a:spLocks noChangeShapeType="1"/>
                </p:cNvSpPr>
                <p:nvPr/>
              </p:nvSpPr>
              <p:spPr bwMode="auto">
                <a:xfrm flipH="1">
                  <a:off x="6399" y="147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6" name="Line 703">
                  <a:extLst>
                    <a:ext uri="{FF2B5EF4-FFF2-40B4-BE49-F238E27FC236}">
                      <a16:creationId xmlns:a16="http://schemas.microsoft.com/office/drawing/2014/main" id="{A42F1F8C-0B5A-DF77-3E6F-637A12D0C8BB}"/>
                    </a:ext>
                  </a:extLst>
                </p:cNvPr>
                <p:cNvSpPr>
                  <a:spLocks noChangeShapeType="1"/>
                </p:cNvSpPr>
                <p:nvPr/>
              </p:nvSpPr>
              <p:spPr bwMode="auto">
                <a:xfrm>
                  <a:off x="6389"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7" name="Line 704">
                  <a:extLst>
                    <a:ext uri="{FF2B5EF4-FFF2-40B4-BE49-F238E27FC236}">
                      <a16:creationId xmlns:a16="http://schemas.microsoft.com/office/drawing/2014/main" id="{F67C27BB-B16A-8797-B605-78AB52DF9322}"/>
                    </a:ext>
                  </a:extLst>
                </p:cNvPr>
                <p:cNvSpPr>
                  <a:spLocks noChangeShapeType="1"/>
                </p:cNvSpPr>
                <p:nvPr/>
              </p:nvSpPr>
              <p:spPr bwMode="auto">
                <a:xfrm flipH="1">
                  <a:off x="6374"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8" name="Line 705">
                  <a:extLst>
                    <a:ext uri="{FF2B5EF4-FFF2-40B4-BE49-F238E27FC236}">
                      <a16:creationId xmlns:a16="http://schemas.microsoft.com/office/drawing/2014/main" id="{99B76004-011B-F827-51C3-BC9FB0B545F0}"/>
                    </a:ext>
                  </a:extLst>
                </p:cNvPr>
                <p:cNvSpPr>
                  <a:spLocks noChangeShapeType="1"/>
                </p:cNvSpPr>
                <p:nvPr/>
              </p:nvSpPr>
              <p:spPr bwMode="auto">
                <a:xfrm>
                  <a:off x="6343"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29" name="Line 706">
                  <a:extLst>
                    <a:ext uri="{FF2B5EF4-FFF2-40B4-BE49-F238E27FC236}">
                      <a16:creationId xmlns:a16="http://schemas.microsoft.com/office/drawing/2014/main" id="{C8535F12-F945-C246-A51F-CA1D71E59E09}"/>
                    </a:ext>
                  </a:extLst>
                </p:cNvPr>
                <p:cNvSpPr>
                  <a:spLocks noChangeShapeType="1"/>
                </p:cNvSpPr>
                <p:nvPr/>
              </p:nvSpPr>
              <p:spPr bwMode="auto">
                <a:xfrm flipH="1">
                  <a:off x="6328" y="147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0" name="Line 707">
                  <a:extLst>
                    <a:ext uri="{FF2B5EF4-FFF2-40B4-BE49-F238E27FC236}">
                      <a16:creationId xmlns:a16="http://schemas.microsoft.com/office/drawing/2014/main" id="{6DB60A2F-2E83-EBB1-2173-679130107E16}"/>
                    </a:ext>
                  </a:extLst>
                </p:cNvPr>
                <p:cNvSpPr>
                  <a:spLocks noChangeShapeType="1"/>
                </p:cNvSpPr>
                <p:nvPr/>
              </p:nvSpPr>
              <p:spPr bwMode="auto">
                <a:xfrm>
                  <a:off x="6337"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1" name="Line 708">
                  <a:extLst>
                    <a:ext uri="{FF2B5EF4-FFF2-40B4-BE49-F238E27FC236}">
                      <a16:creationId xmlns:a16="http://schemas.microsoft.com/office/drawing/2014/main" id="{1FAD958A-EE13-BDCE-D9E7-8EC11C036FF3}"/>
                    </a:ext>
                  </a:extLst>
                </p:cNvPr>
                <p:cNvSpPr>
                  <a:spLocks noChangeShapeType="1"/>
                </p:cNvSpPr>
                <p:nvPr/>
              </p:nvSpPr>
              <p:spPr bwMode="auto">
                <a:xfrm flipH="1">
                  <a:off x="6322"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2" name="Line 709">
                  <a:extLst>
                    <a:ext uri="{FF2B5EF4-FFF2-40B4-BE49-F238E27FC236}">
                      <a16:creationId xmlns:a16="http://schemas.microsoft.com/office/drawing/2014/main" id="{BF54E486-BF64-A3E8-CB65-763540C3F864}"/>
                    </a:ext>
                  </a:extLst>
                </p:cNvPr>
                <p:cNvSpPr>
                  <a:spLocks noChangeShapeType="1"/>
                </p:cNvSpPr>
                <p:nvPr/>
              </p:nvSpPr>
              <p:spPr bwMode="auto">
                <a:xfrm>
                  <a:off x="6295" y="14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3" name="Line 710">
                  <a:extLst>
                    <a:ext uri="{FF2B5EF4-FFF2-40B4-BE49-F238E27FC236}">
                      <a16:creationId xmlns:a16="http://schemas.microsoft.com/office/drawing/2014/main" id="{7B5BA349-B76F-A57D-FD7B-D6297B14C215}"/>
                    </a:ext>
                  </a:extLst>
                </p:cNvPr>
                <p:cNvSpPr>
                  <a:spLocks noChangeShapeType="1"/>
                </p:cNvSpPr>
                <p:nvPr/>
              </p:nvSpPr>
              <p:spPr bwMode="auto">
                <a:xfrm flipH="1">
                  <a:off x="6280" y="147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4" name="Line 711">
                  <a:extLst>
                    <a:ext uri="{FF2B5EF4-FFF2-40B4-BE49-F238E27FC236}">
                      <a16:creationId xmlns:a16="http://schemas.microsoft.com/office/drawing/2014/main" id="{6F78F421-FF7B-9FD8-7E7D-1FF5A5CF78E7}"/>
                    </a:ext>
                  </a:extLst>
                </p:cNvPr>
                <p:cNvSpPr>
                  <a:spLocks noChangeShapeType="1"/>
                </p:cNvSpPr>
                <p:nvPr/>
              </p:nvSpPr>
              <p:spPr bwMode="auto">
                <a:xfrm>
                  <a:off x="6282"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5" name="Line 712">
                  <a:extLst>
                    <a:ext uri="{FF2B5EF4-FFF2-40B4-BE49-F238E27FC236}">
                      <a16:creationId xmlns:a16="http://schemas.microsoft.com/office/drawing/2014/main" id="{EE71359D-7DE1-973D-1537-6CD704C258F0}"/>
                    </a:ext>
                  </a:extLst>
                </p:cNvPr>
                <p:cNvSpPr>
                  <a:spLocks noChangeShapeType="1"/>
                </p:cNvSpPr>
                <p:nvPr/>
              </p:nvSpPr>
              <p:spPr bwMode="auto">
                <a:xfrm flipH="1">
                  <a:off x="6268"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6" name="Line 713">
                  <a:extLst>
                    <a:ext uri="{FF2B5EF4-FFF2-40B4-BE49-F238E27FC236}">
                      <a16:creationId xmlns:a16="http://schemas.microsoft.com/office/drawing/2014/main" id="{442305A2-88D1-0095-EF06-B261D17F9669}"/>
                    </a:ext>
                  </a:extLst>
                </p:cNvPr>
                <p:cNvSpPr>
                  <a:spLocks noChangeShapeType="1"/>
                </p:cNvSpPr>
                <p:nvPr/>
              </p:nvSpPr>
              <p:spPr bwMode="auto">
                <a:xfrm>
                  <a:off x="6278"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7" name="Line 714">
                  <a:extLst>
                    <a:ext uri="{FF2B5EF4-FFF2-40B4-BE49-F238E27FC236}">
                      <a16:creationId xmlns:a16="http://schemas.microsoft.com/office/drawing/2014/main" id="{0FCF3E85-DBEE-170D-D053-271F1B2A1B57}"/>
                    </a:ext>
                  </a:extLst>
                </p:cNvPr>
                <p:cNvSpPr>
                  <a:spLocks noChangeShapeType="1"/>
                </p:cNvSpPr>
                <p:nvPr/>
              </p:nvSpPr>
              <p:spPr bwMode="auto">
                <a:xfrm flipH="1">
                  <a:off x="6264"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8" name="Line 715">
                  <a:extLst>
                    <a:ext uri="{FF2B5EF4-FFF2-40B4-BE49-F238E27FC236}">
                      <a16:creationId xmlns:a16="http://schemas.microsoft.com/office/drawing/2014/main" id="{C7478C0B-045D-B23A-9CAE-7F01115669B1}"/>
                    </a:ext>
                  </a:extLst>
                </p:cNvPr>
                <p:cNvSpPr>
                  <a:spLocks noChangeShapeType="1"/>
                </p:cNvSpPr>
                <p:nvPr/>
              </p:nvSpPr>
              <p:spPr bwMode="auto">
                <a:xfrm>
                  <a:off x="6276"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39" name="Line 716">
                  <a:extLst>
                    <a:ext uri="{FF2B5EF4-FFF2-40B4-BE49-F238E27FC236}">
                      <a16:creationId xmlns:a16="http://schemas.microsoft.com/office/drawing/2014/main" id="{DC62DB23-34F2-AB9F-E885-4322975894C7}"/>
                    </a:ext>
                  </a:extLst>
                </p:cNvPr>
                <p:cNvSpPr>
                  <a:spLocks noChangeShapeType="1"/>
                </p:cNvSpPr>
                <p:nvPr/>
              </p:nvSpPr>
              <p:spPr bwMode="auto">
                <a:xfrm flipH="1">
                  <a:off x="6261" y="1446"/>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0" name="Line 717">
                  <a:extLst>
                    <a:ext uri="{FF2B5EF4-FFF2-40B4-BE49-F238E27FC236}">
                      <a16:creationId xmlns:a16="http://schemas.microsoft.com/office/drawing/2014/main" id="{D30D548D-8E3A-C414-DB9E-0CCBA22E02C4}"/>
                    </a:ext>
                  </a:extLst>
                </p:cNvPr>
                <p:cNvSpPr>
                  <a:spLocks noChangeShapeType="1"/>
                </p:cNvSpPr>
                <p:nvPr/>
              </p:nvSpPr>
              <p:spPr bwMode="auto">
                <a:xfrm>
                  <a:off x="6257"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1" name="Line 718">
                  <a:extLst>
                    <a:ext uri="{FF2B5EF4-FFF2-40B4-BE49-F238E27FC236}">
                      <a16:creationId xmlns:a16="http://schemas.microsoft.com/office/drawing/2014/main" id="{61BBC501-7EFE-456A-1639-BBE47022AD16}"/>
                    </a:ext>
                  </a:extLst>
                </p:cNvPr>
                <p:cNvSpPr>
                  <a:spLocks noChangeShapeType="1"/>
                </p:cNvSpPr>
                <p:nvPr/>
              </p:nvSpPr>
              <p:spPr bwMode="auto">
                <a:xfrm flipH="1">
                  <a:off x="6243"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2" name="Line 719">
                  <a:extLst>
                    <a:ext uri="{FF2B5EF4-FFF2-40B4-BE49-F238E27FC236}">
                      <a16:creationId xmlns:a16="http://schemas.microsoft.com/office/drawing/2014/main" id="{32AAC5EB-FF09-0DF8-EABC-830CFF16471A}"/>
                    </a:ext>
                  </a:extLst>
                </p:cNvPr>
                <p:cNvSpPr>
                  <a:spLocks noChangeShapeType="1"/>
                </p:cNvSpPr>
                <p:nvPr/>
              </p:nvSpPr>
              <p:spPr bwMode="auto">
                <a:xfrm>
                  <a:off x="6238"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3" name="Line 720">
                  <a:extLst>
                    <a:ext uri="{FF2B5EF4-FFF2-40B4-BE49-F238E27FC236}">
                      <a16:creationId xmlns:a16="http://schemas.microsoft.com/office/drawing/2014/main" id="{9B311C1B-00B8-A410-80CB-F5361D6D4F76}"/>
                    </a:ext>
                  </a:extLst>
                </p:cNvPr>
                <p:cNvSpPr>
                  <a:spLocks noChangeShapeType="1"/>
                </p:cNvSpPr>
                <p:nvPr/>
              </p:nvSpPr>
              <p:spPr bwMode="auto">
                <a:xfrm flipH="1">
                  <a:off x="6224"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4" name="Line 721">
                  <a:extLst>
                    <a:ext uri="{FF2B5EF4-FFF2-40B4-BE49-F238E27FC236}">
                      <a16:creationId xmlns:a16="http://schemas.microsoft.com/office/drawing/2014/main" id="{C859CB3D-9756-1A43-C723-8701737F116D}"/>
                    </a:ext>
                  </a:extLst>
                </p:cNvPr>
                <p:cNvSpPr>
                  <a:spLocks noChangeShapeType="1"/>
                </p:cNvSpPr>
                <p:nvPr/>
              </p:nvSpPr>
              <p:spPr bwMode="auto">
                <a:xfrm>
                  <a:off x="6220"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5" name="Line 722">
                  <a:extLst>
                    <a:ext uri="{FF2B5EF4-FFF2-40B4-BE49-F238E27FC236}">
                      <a16:creationId xmlns:a16="http://schemas.microsoft.com/office/drawing/2014/main" id="{53C56D07-1338-07EC-1031-75A653A7990C}"/>
                    </a:ext>
                  </a:extLst>
                </p:cNvPr>
                <p:cNvSpPr>
                  <a:spLocks noChangeShapeType="1"/>
                </p:cNvSpPr>
                <p:nvPr/>
              </p:nvSpPr>
              <p:spPr bwMode="auto">
                <a:xfrm flipH="1">
                  <a:off x="6207" y="1446"/>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6" name="Line 723">
                  <a:extLst>
                    <a:ext uri="{FF2B5EF4-FFF2-40B4-BE49-F238E27FC236}">
                      <a16:creationId xmlns:a16="http://schemas.microsoft.com/office/drawing/2014/main" id="{9CDDF8C1-3387-7B6F-A077-3CDB8B9D1EF2}"/>
                    </a:ext>
                  </a:extLst>
                </p:cNvPr>
                <p:cNvSpPr>
                  <a:spLocks noChangeShapeType="1"/>
                </p:cNvSpPr>
                <p:nvPr/>
              </p:nvSpPr>
              <p:spPr bwMode="auto">
                <a:xfrm>
                  <a:off x="6211"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7" name="Line 724">
                  <a:extLst>
                    <a:ext uri="{FF2B5EF4-FFF2-40B4-BE49-F238E27FC236}">
                      <a16:creationId xmlns:a16="http://schemas.microsoft.com/office/drawing/2014/main" id="{B989C757-E7B5-555B-1F94-987CAE18C448}"/>
                    </a:ext>
                  </a:extLst>
                </p:cNvPr>
                <p:cNvSpPr>
                  <a:spLocks noChangeShapeType="1"/>
                </p:cNvSpPr>
                <p:nvPr/>
              </p:nvSpPr>
              <p:spPr bwMode="auto">
                <a:xfrm flipH="1">
                  <a:off x="6197"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8" name="Line 725">
                  <a:extLst>
                    <a:ext uri="{FF2B5EF4-FFF2-40B4-BE49-F238E27FC236}">
                      <a16:creationId xmlns:a16="http://schemas.microsoft.com/office/drawing/2014/main" id="{3EDAED54-B897-A21A-A70B-D418D2AE803D}"/>
                    </a:ext>
                  </a:extLst>
                </p:cNvPr>
                <p:cNvSpPr>
                  <a:spLocks noChangeShapeType="1"/>
                </p:cNvSpPr>
                <p:nvPr/>
              </p:nvSpPr>
              <p:spPr bwMode="auto">
                <a:xfrm>
                  <a:off x="6199"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49" name="Line 726">
                  <a:extLst>
                    <a:ext uri="{FF2B5EF4-FFF2-40B4-BE49-F238E27FC236}">
                      <a16:creationId xmlns:a16="http://schemas.microsoft.com/office/drawing/2014/main" id="{48207DD1-C890-5A8C-577A-9AF72D845D98}"/>
                    </a:ext>
                  </a:extLst>
                </p:cNvPr>
                <p:cNvSpPr>
                  <a:spLocks noChangeShapeType="1"/>
                </p:cNvSpPr>
                <p:nvPr/>
              </p:nvSpPr>
              <p:spPr bwMode="auto">
                <a:xfrm flipH="1">
                  <a:off x="6184"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0" name="Line 727">
                  <a:extLst>
                    <a:ext uri="{FF2B5EF4-FFF2-40B4-BE49-F238E27FC236}">
                      <a16:creationId xmlns:a16="http://schemas.microsoft.com/office/drawing/2014/main" id="{7DF62269-D26A-82FB-F9E9-727D6A315D37}"/>
                    </a:ext>
                  </a:extLst>
                </p:cNvPr>
                <p:cNvSpPr>
                  <a:spLocks noChangeShapeType="1"/>
                </p:cNvSpPr>
                <p:nvPr/>
              </p:nvSpPr>
              <p:spPr bwMode="auto">
                <a:xfrm>
                  <a:off x="6180"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1" name="Line 728">
                  <a:extLst>
                    <a:ext uri="{FF2B5EF4-FFF2-40B4-BE49-F238E27FC236}">
                      <a16:creationId xmlns:a16="http://schemas.microsoft.com/office/drawing/2014/main" id="{F36BEB93-5151-4602-A38B-4D3C3892539F}"/>
                    </a:ext>
                  </a:extLst>
                </p:cNvPr>
                <p:cNvSpPr>
                  <a:spLocks noChangeShapeType="1"/>
                </p:cNvSpPr>
                <p:nvPr/>
              </p:nvSpPr>
              <p:spPr bwMode="auto">
                <a:xfrm flipH="1">
                  <a:off x="6165" y="1446"/>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2" name="Line 729">
                  <a:extLst>
                    <a:ext uri="{FF2B5EF4-FFF2-40B4-BE49-F238E27FC236}">
                      <a16:creationId xmlns:a16="http://schemas.microsoft.com/office/drawing/2014/main" id="{1907054E-5344-0CAF-D399-5211864C6E8B}"/>
                    </a:ext>
                  </a:extLst>
                </p:cNvPr>
                <p:cNvSpPr>
                  <a:spLocks noChangeShapeType="1"/>
                </p:cNvSpPr>
                <p:nvPr/>
              </p:nvSpPr>
              <p:spPr bwMode="auto">
                <a:xfrm>
                  <a:off x="6161"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3" name="Line 730">
                  <a:extLst>
                    <a:ext uri="{FF2B5EF4-FFF2-40B4-BE49-F238E27FC236}">
                      <a16:creationId xmlns:a16="http://schemas.microsoft.com/office/drawing/2014/main" id="{C7D570DC-D072-4FB0-4BE2-C8DAC67ED484}"/>
                    </a:ext>
                  </a:extLst>
                </p:cNvPr>
                <p:cNvSpPr>
                  <a:spLocks noChangeShapeType="1"/>
                </p:cNvSpPr>
                <p:nvPr/>
              </p:nvSpPr>
              <p:spPr bwMode="auto">
                <a:xfrm flipH="1">
                  <a:off x="6147"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4" name="Line 731">
                  <a:extLst>
                    <a:ext uri="{FF2B5EF4-FFF2-40B4-BE49-F238E27FC236}">
                      <a16:creationId xmlns:a16="http://schemas.microsoft.com/office/drawing/2014/main" id="{6DC63FF4-AEE2-423B-FEB7-AF8D3C05D6BD}"/>
                    </a:ext>
                  </a:extLst>
                </p:cNvPr>
                <p:cNvSpPr>
                  <a:spLocks noChangeShapeType="1"/>
                </p:cNvSpPr>
                <p:nvPr/>
              </p:nvSpPr>
              <p:spPr bwMode="auto">
                <a:xfrm>
                  <a:off x="6140"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5" name="Line 732">
                  <a:extLst>
                    <a:ext uri="{FF2B5EF4-FFF2-40B4-BE49-F238E27FC236}">
                      <a16:creationId xmlns:a16="http://schemas.microsoft.com/office/drawing/2014/main" id="{453D944D-B771-8D99-3EFE-11386AB903E4}"/>
                    </a:ext>
                  </a:extLst>
                </p:cNvPr>
                <p:cNvSpPr>
                  <a:spLocks noChangeShapeType="1"/>
                </p:cNvSpPr>
                <p:nvPr/>
              </p:nvSpPr>
              <p:spPr bwMode="auto">
                <a:xfrm flipH="1">
                  <a:off x="6126"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6" name="Line 733">
                  <a:extLst>
                    <a:ext uri="{FF2B5EF4-FFF2-40B4-BE49-F238E27FC236}">
                      <a16:creationId xmlns:a16="http://schemas.microsoft.com/office/drawing/2014/main" id="{3A8575CA-EDCA-5B14-EEC3-24117ED2F01A}"/>
                    </a:ext>
                  </a:extLst>
                </p:cNvPr>
                <p:cNvSpPr>
                  <a:spLocks noChangeShapeType="1"/>
                </p:cNvSpPr>
                <p:nvPr/>
              </p:nvSpPr>
              <p:spPr bwMode="auto">
                <a:xfrm>
                  <a:off x="6136"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7" name="Line 734">
                  <a:extLst>
                    <a:ext uri="{FF2B5EF4-FFF2-40B4-BE49-F238E27FC236}">
                      <a16:creationId xmlns:a16="http://schemas.microsoft.com/office/drawing/2014/main" id="{F2AA6B4B-2B59-EBFA-561F-0697ED3910BA}"/>
                    </a:ext>
                  </a:extLst>
                </p:cNvPr>
                <p:cNvSpPr>
                  <a:spLocks noChangeShapeType="1"/>
                </p:cNvSpPr>
                <p:nvPr/>
              </p:nvSpPr>
              <p:spPr bwMode="auto">
                <a:xfrm flipH="1">
                  <a:off x="6122"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8" name="Line 735">
                  <a:extLst>
                    <a:ext uri="{FF2B5EF4-FFF2-40B4-BE49-F238E27FC236}">
                      <a16:creationId xmlns:a16="http://schemas.microsoft.com/office/drawing/2014/main" id="{8B50AD76-EED4-7A17-2166-3CB0669D514D}"/>
                    </a:ext>
                  </a:extLst>
                </p:cNvPr>
                <p:cNvSpPr>
                  <a:spLocks noChangeShapeType="1"/>
                </p:cNvSpPr>
                <p:nvPr/>
              </p:nvSpPr>
              <p:spPr bwMode="auto">
                <a:xfrm>
                  <a:off x="6122"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59" name="Line 736">
                  <a:extLst>
                    <a:ext uri="{FF2B5EF4-FFF2-40B4-BE49-F238E27FC236}">
                      <a16:creationId xmlns:a16="http://schemas.microsoft.com/office/drawing/2014/main" id="{277D71FF-623B-A4BA-09CE-563F175B1D72}"/>
                    </a:ext>
                  </a:extLst>
                </p:cNvPr>
                <p:cNvSpPr>
                  <a:spLocks noChangeShapeType="1"/>
                </p:cNvSpPr>
                <p:nvPr/>
              </p:nvSpPr>
              <p:spPr bwMode="auto">
                <a:xfrm flipH="1">
                  <a:off x="6107"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0" name="Line 737">
                  <a:extLst>
                    <a:ext uri="{FF2B5EF4-FFF2-40B4-BE49-F238E27FC236}">
                      <a16:creationId xmlns:a16="http://schemas.microsoft.com/office/drawing/2014/main" id="{753D8C34-2492-2026-7149-A38C4258B7AF}"/>
                    </a:ext>
                  </a:extLst>
                </p:cNvPr>
                <p:cNvSpPr>
                  <a:spLocks noChangeShapeType="1"/>
                </p:cNvSpPr>
                <p:nvPr/>
              </p:nvSpPr>
              <p:spPr bwMode="auto">
                <a:xfrm>
                  <a:off x="6115"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1" name="Line 738">
                  <a:extLst>
                    <a:ext uri="{FF2B5EF4-FFF2-40B4-BE49-F238E27FC236}">
                      <a16:creationId xmlns:a16="http://schemas.microsoft.com/office/drawing/2014/main" id="{2F714AFE-C100-0A0C-F743-CD01F3A5B8F1}"/>
                    </a:ext>
                  </a:extLst>
                </p:cNvPr>
                <p:cNvSpPr>
                  <a:spLocks noChangeShapeType="1"/>
                </p:cNvSpPr>
                <p:nvPr/>
              </p:nvSpPr>
              <p:spPr bwMode="auto">
                <a:xfrm flipH="1">
                  <a:off x="6101"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2" name="Line 739">
                  <a:extLst>
                    <a:ext uri="{FF2B5EF4-FFF2-40B4-BE49-F238E27FC236}">
                      <a16:creationId xmlns:a16="http://schemas.microsoft.com/office/drawing/2014/main" id="{731ED1E1-0C66-EF20-1ED0-CE9A112F17AB}"/>
                    </a:ext>
                  </a:extLst>
                </p:cNvPr>
                <p:cNvSpPr>
                  <a:spLocks noChangeShapeType="1"/>
                </p:cNvSpPr>
                <p:nvPr/>
              </p:nvSpPr>
              <p:spPr bwMode="auto">
                <a:xfrm>
                  <a:off x="6082"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3" name="Line 740">
                  <a:extLst>
                    <a:ext uri="{FF2B5EF4-FFF2-40B4-BE49-F238E27FC236}">
                      <a16:creationId xmlns:a16="http://schemas.microsoft.com/office/drawing/2014/main" id="{A9F8DF01-5A9F-609A-DE4F-0E36E9FE8E1D}"/>
                    </a:ext>
                  </a:extLst>
                </p:cNvPr>
                <p:cNvSpPr>
                  <a:spLocks noChangeShapeType="1"/>
                </p:cNvSpPr>
                <p:nvPr/>
              </p:nvSpPr>
              <p:spPr bwMode="auto">
                <a:xfrm flipH="1">
                  <a:off x="6067" y="1446"/>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4" name="Line 741">
                  <a:extLst>
                    <a:ext uri="{FF2B5EF4-FFF2-40B4-BE49-F238E27FC236}">
                      <a16:creationId xmlns:a16="http://schemas.microsoft.com/office/drawing/2014/main" id="{0882C596-D9B2-E21B-38B5-45DAB11644B0}"/>
                    </a:ext>
                  </a:extLst>
                </p:cNvPr>
                <p:cNvSpPr>
                  <a:spLocks noChangeShapeType="1"/>
                </p:cNvSpPr>
                <p:nvPr/>
              </p:nvSpPr>
              <p:spPr bwMode="auto">
                <a:xfrm>
                  <a:off x="6059" y="1432"/>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5" name="Line 742">
                  <a:extLst>
                    <a:ext uri="{FF2B5EF4-FFF2-40B4-BE49-F238E27FC236}">
                      <a16:creationId xmlns:a16="http://schemas.microsoft.com/office/drawing/2014/main" id="{BF3DD1BE-BECB-7E94-2558-6783F887BF9A}"/>
                    </a:ext>
                  </a:extLst>
                </p:cNvPr>
                <p:cNvSpPr>
                  <a:spLocks noChangeShapeType="1"/>
                </p:cNvSpPr>
                <p:nvPr/>
              </p:nvSpPr>
              <p:spPr bwMode="auto">
                <a:xfrm flipH="1">
                  <a:off x="6044" y="1446"/>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6" name="Line 743">
                  <a:extLst>
                    <a:ext uri="{FF2B5EF4-FFF2-40B4-BE49-F238E27FC236}">
                      <a16:creationId xmlns:a16="http://schemas.microsoft.com/office/drawing/2014/main" id="{D7C4E00E-2D30-470C-5DC4-FE0A1B75F211}"/>
                    </a:ext>
                  </a:extLst>
                </p:cNvPr>
                <p:cNvSpPr>
                  <a:spLocks noChangeShapeType="1"/>
                </p:cNvSpPr>
                <p:nvPr/>
              </p:nvSpPr>
              <p:spPr bwMode="auto">
                <a:xfrm>
                  <a:off x="6042" y="1418"/>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7" name="Line 744">
                  <a:extLst>
                    <a:ext uri="{FF2B5EF4-FFF2-40B4-BE49-F238E27FC236}">
                      <a16:creationId xmlns:a16="http://schemas.microsoft.com/office/drawing/2014/main" id="{4F7E7D1F-3E46-D587-A73D-2B437523A925}"/>
                    </a:ext>
                  </a:extLst>
                </p:cNvPr>
                <p:cNvSpPr>
                  <a:spLocks noChangeShapeType="1"/>
                </p:cNvSpPr>
                <p:nvPr/>
              </p:nvSpPr>
              <p:spPr bwMode="auto">
                <a:xfrm flipH="1">
                  <a:off x="6028" y="1432"/>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8" name="Line 745">
                  <a:extLst>
                    <a:ext uri="{FF2B5EF4-FFF2-40B4-BE49-F238E27FC236}">
                      <a16:creationId xmlns:a16="http://schemas.microsoft.com/office/drawing/2014/main" id="{480AA678-0B22-0340-5CD8-C67F8D82080E}"/>
                    </a:ext>
                  </a:extLst>
                </p:cNvPr>
                <p:cNvSpPr>
                  <a:spLocks noChangeShapeType="1"/>
                </p:cNvSpPr>
                <p:nvPr/>
              </p:nvSpPr>
              <p:spPr bwMode="auto">
                <a:xfrm>
                  <a:off x="6036" y="1418"/>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69" name="Line 746">
                  <a:extLst>
                    <a:ext uri="{FF2B5EF4-FFF2-40B4-BE49-F238E27FC236}">
                      <a16:creationId xmlns:a16="http://schemas.microsoft.com/office/drawing/2014/main" id="{5BEA9DC1-973A-0679-0720-2B72C252B141}"/>
                    </a:ext>
                  </a:extLst>
                </p:cNvPr>
                <p:cNvSpPr>
                  <a:spLocks noChangeShapeType="1"/>
                </p:cNvSpPr>
                <p:nvPr/>
              </p:nvSpPr>
              <p:spPr bwMode="auto">
                <a:xfrm flipH="1">
                  <a:off x="6021" y="1432"/>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0" name="Line 747">
                  <a:extLst>
                    <a:ext uri="{FF2B5EF4-FFF2-40B4-BE49-F238E27FC236}">
                      <a16:creationId xmlns:a16="http://schemas.microsoft.com/office/drawing/2014/main" id="{4A1C4988-FEB5-7657-507F-15A397CF1371}"/>
                    </a:ext>
                  </a:extLst>
                </p:cNvPr>
                <p:cNvSpPr>
                  <a:spLocks noChangeShapeType="1"/>
                </p:cNvSpPr>
                <p:nvPr/>
              </p:nvSpPr>
              <p:spPr bwMode="auto">
                <a:xfrm>
                  <a:off x="6023" y="1418"/>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1" name="Line 748">
                  <a:extLst>
                    <a:ext uri="{FF2B5EF4-FFF2-40B4-BE49-F238E27FC236}">
                      <a16:creationId xmlns:a16="http://schemas.microsoft.com/office/drawing/2014/main" id="{6AE0D430-9843-B08F-DA5E-0D24E549F9AC}"/>
                    </a:ext>
                  </a:extLst>
                </p:cNvPr>
                <p:cNvSpPr>
                  <a:spLocks noChangeShapeType="1"/>
                </p:cNvSpPr>
                <p:nvPr/>
              </p:nvSpPr>
              <p:spPr bwMode="auto">
                <a:xfrm flipH="1">
                  <a:off x="6009" y="1432"/>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2" name="Line 749">
                  <a:extLst>
                    <a:ext uri="{FF2B5EF4-FFF2-40B4-BE49-F238E27FC236}">
                      <a16:creationId xmlns:a16="http://schemas.microsoft.com/office/drawing/2014/main" id="{AB1DC45C-110A-A61B-9018-55728D87C017}"/>
                    </a:ext>
                  </a:extLst>
                </p:cNvPr>
                <p:cNvSpPr>
                  <a:spLocks noChangeShapeType="1"/>
                </p:cNvSpPr>
                <p:nvPr/>
              </p:nvSpPr>
              <p:spPr bwMode="auto">
                <a:xfrm>
                  <a:off x="6007" y="1390"/>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3" name="Line 750">
                  <a:extLst>
                    <a:ext uri="{FF2B5EF4-FFF2-40B4-BE49-F238E27FC236}">
                      <a16:creationId xmlns:a16="http://schemas.microsoft.com/office/drawing/2014/main" id="{FE962FFE-AFA1-2726-6067-37CA6270143F}"/>
                    </a:ext>
                  </a:extLst>
                </p:cNvPr>
                <p:cNvSpPr>
                  <a:spLocks noChangeShapeType="1"/>
                </p:cNvSpPr>
                <p:nvPr/>
              </p:nvSpPr>
              <p:spPr bwMode="auto">
                <a:xfrm flipH="1">
                  <a:off x="5994" y="1404"/>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4" name="Line 751">
                  <a:extLst>
                    <a:ext uri="{FF2B5EF4-FFF2-40B4-BE49-F238E27FC236}">
                      <a16:creationId xmlns:a16="http://schemas.microsoft.com/office/drawing/2014/main" id="{7FBC06BD-4172-DD35-96AF-C0EB1D922B55}"/>
                    </a:ext>
                  </a:extLst>
                </p:cNvPr>
                <p:cNvSpPr>
                  <a:spLocks noChangeShapeType="1"/>
                </p:cNvSpPr>
                <p:nvPr/>
              </p:nvSpPr>
              <p:spPr bwMode="auto">
                <a:xfrm>
                  <a:off x="5984" y="1380"/>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5" name="Line 752">
                  <a:extLst>
                    <a:ext uri="{FF2B5EF4-FFF2-40B4-BE49-F238E27FC236}">
                      <a16:creationId xmlns:a16="http://schemas.microsoft.com/office/drawing/2014/main" id="{5688EA5B-8B1C-F7A1-DCCE-AAD2DF16A353}"/>
                    </a:ext>
                  </a:extLst>
                </p:cNvPr>
                <p:cNvSpPr>
                  <a:spLocks noChangeShapeType="1"/>
                </p:cNvSpPr>
                <p:nvPr/>
              </p:nvSpPr>
              <p:spPr bwMode="auto">
                <a:xfrm flipH="1">
                  <a:off x="5969" y="1392"/>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6" name="Line 753">
                  <a:extLst>
                    <a:ext uri="{FF2B5EF4-FFF2-40B4-BE49-F238E27FC236}">
                      <a16:creationId xmlns:a16="http://schemas.microsoft.com/office/drawing/2014/main" id="{7B5AE183-E124-DCD9-CB23-BA20BA5EC5D1}"/>
                    </a:ext>
                  </a:extLst>
                </p:cNvPr>
                <p:cNvSpPr>
                  <a:spLocks noChangeShapeType="1"/>
                </p:cNvSpPr>
                <p:nvPr/>
              </p:nvSpPr>
              <p:spPr bwMode="auto">
                <a:xfrm>
                  <a:off x="5963" y="1380"/>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7" name="Line 754">
                  <a:extLst>
                    <a:ext uri="{FF2B5EF4-FFF2-40B4-BE49-F238E27FC236}">
                      <a16:creationId xmlns:a16="http://schemas.microsoft.com/office/drawing/2014/main" id="{42DFDB53-FEB4-867C-844A-4B775346AAEA}"/>
                    </a:ext>
                  </a:extLst>
                </p:cNvPr>
                <p:cNvSpPr>
                  <a:spLocks noChangeShapeType="1"/>
                </p:cNvSpPr>
                <p:nvPr/>
              </p:nvSpPr>
              <p:spPr bwMode="auto">
                <a:xfrm flipH="1">
                  <a:off x="5948" y="1392"/>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8" name="Line 755">
                  <a:extLst>
                    <a:ext uri="{FF2B5EF4-FFF2-40B4-BE49-F238E27FC236}">
                      <a16:creationId xmlns:a16="http://schemas.microsoft.com/office/drawing/2014/main" id="{854416CC-A2DF-C142-9095-8CA535526D45}"/>
                    </a:ext>
                  </a:extLst>
                </p:cNvPr>
                <p:cNvSpPr>
                  <a:spLocks noChangeShapeType="1"/>
                </p:cNvSpPr>
                <p:nvPr/>
              </p:nvSpPr>
              <p:spPr bwMode="auto">
                <a:xfrm>
                  <a:off x="5954" y="136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79" name="Line 756">
                  <a:extLst>
                    <a:ext uri="{FF2B5EF4-FFF2-40B4-BE49-F238E27FC236}">
                      <a16:creationId xmlns:a16="http://schemas.microsoft.com/office/drawing/2014/main" id="{15B8484F-37A5-986C-46BF-C8C5D6FEA723}"/>
                    </a:ext>
                  </a:extLst>
                </p:cNvPr>
                <p:cNvSpPr>
                  <a:spLocks noChangeShapeType="1"/>
                </p:cNvSpPr>
                <p:nvPr/>
              </p:nvSpPr>
              <p:spPr bwMode="auto">
                <a:xfrm flipH="1">
                  <a:off x="5940" y="1380"/>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0" name="Line 757">
                  <a:extLst>
                    <a:ext uri="{FF2B5EF4-FFF2-40B4-BE49-F238E27FC236}">
                      <a16:creationId xmlns:a16="http://schemas.microsoft.com/office/drawing/2014/main" id="{6D720E6F-A049-A382-270B-D2F90DB88B7D}"/>
                    </a:ext>
                  </a:extLst>
                </p:cNvPr>
                <p:cNvSpPr>
                  <a:spLocks noChangeShapeType="1"/>
                </p:cNvSpPr>
                <p:nvPr/>
              </p:nvSpPr>
              <p:spPr bwMode="auto">
                <a:xfrm>
                  <a:off x="5942" y="136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1" name="Line 758">
                  <a:extLst>
                    <a:ext uri="{FF2B5EF4-FFF2-40B4-BE49-F238E27FC236}">
                      <a16:creationId xmlns:a16="http://schemas.microsoft.com/office/drawing/2014/main" id="{1D40C5B7-C31D-5232-A51A-136E7EE87EC7}"/>
                    </a:ext>
                  </a:extLst>
                </p:cNvPr>
                <p:cNvSpPr>
                  <a:spLocks noChangeShapeType="1"/>
                </p:cNvSpPr>
                <p:nvPr/>
              </p:nvSpPr>
              <p:spPr bwMode="auto">
                <a:xfrm flipH="1">
                  <a:off x="5927" y="138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2" name="Line 759">
                  <a:extLst>
                    <a:ext uri="{FF2B5EF4-FFF2-40B4-BE49-F238E27FC236}">
                      <a16:creationId xmlns:a16="http://schemas.microsoft.com/office/drawing/2014/main" id="{8BEA4EED-BB3F-E99F-B1D7-F78F2668EB1C}"/>
                    </a:ext>
                  </a:extLst>
                </p:cNvPr>
                <p:cNvSpPr>
                  <a:spLocks noChangeShapeType="1"/>
                </p:cNvSpPr>
                <p:nvPr/>
              </p:nvSpPr>
              <p:spPr bwMode="auto">
                <a:xfrm>
                  <a:off x="5917" y="136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3" name="Line 760">
                  <a:extLst>
                    <a:ext uri="{FF2B5EF4-FFF2-40B4-BE49-F238E27FC236}">
                      <a16:creationId xmlns:a16="http://schemas.microsoft.com/office/drawing/2014/main" id="{F2D6A04E-9670-A0E8-1B29-1FE769719174}"/>
                    </a:ext>
                  </a:extLst>
                </p:cNvPr>
                <p:cNvSpPr>
                  <a:spLocks noChangeShapeType="1"/>
                </p:cNvSpPr>
                <p:nvPr/>
              </p:nvSpPr>
              <p:spPr bwMode="auto">
                <a:xfrm flipH="1">
                  <a:off x="5902" y="1380"/>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4" name="Line 761">
                  <a:extLst>
                    <a:ext uri="{FF2B5EF4-FFF2-40B4-BE49-F238E27FC236}">
                      <a16:creationId xmlns:a16="http://schemas.microsoft.com/office/drawing/2014/main" id="{6C188EFD-FAB8-0C9E-7CCB-2315C6B21BFA}"/>
                    </a:ext>
                  </a:extLst>
                </p:cNvPr>
                <p:cNvSpPr>
                  <a:spLocks noChangeShapeType="1"/>
                </p:cNvSpPr>
                <p:nvPr/>
              </p:nvSpPr>
              <p:spPr bwMode="auto">
                <a:xfrm>
                  <a:off x="5909" y="1356"/>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5" name="Line 762">
                  <a:extLst>
                    <a:ext uri="{FF2B5EF4-FFF2-40B4-BE49-F238E27FC236}">
                      <a16:creationId xmlns:a16="http://schemas.microsoft.com/office/drawing/2014/main" id="{C744A9F5-7241-1EA5-B515-05CD7AAE7BE3}"/>
                    </a:ext>
                  </a:extLst>
                </p:cNvPr>
                <p:cNvSpPr>
                  <a:spLocks noChangeShapeType="1"/>
                </p:cNvSpPr>
                <p:nvPr/>
              </p:nvSpPr>
              <p:spPr bwMode="auto">
                <a:xfrm flipH="1">
                  <a:off x="5896" y="1370"/>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6" name="Line 763">
                  <a:extLst>
                    <a:ext uri="{FF2B5EF4-FFF2-40B4-BE49-F238E27FC236}">
                      <a16:creationId xmlns:a16="http://schemas.microsoft.com/office/drawing/2014/main" id="{4D6FC04E-098E-62A9-FBF3-6E73B40AE612}"/>
                    </a:ext>
                  </a:extLst>
                </p:cNvPr>
                <p:cNvSpPr>
                  <a:spLocks noChangeShapeType="1"/>
                </p:cNvSpPr>
                <p:nvPr/>
              </p:nvSpPr>
              <p:spPr bwMode="auto">
                <a:xfrm>
                  <a:off x="5888" y="134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7" name="Line 764">
                  <a:extLst>
                    <a:ext uri="{FF2B5EF4-FFF2-40B4-BE49-F238E27FC236}">
                      <a16:creationId xmlns:a16="http://schemas.microsoft.com/office/drawing/2014/main" id="{A8CBDA86-584A-2107-F945-093C50126A62}"/>
                    </a:ext>
                  </a:extLst>
                </p:cNvPr>
                <p:cNvSpPr>
                  <a:spLocks noChangeShapeType="1"/>
                </p:cNvSpPr>
                <p:nvPr/>
              </p:nvSpPr>
              <p:spPr bwMode="auto">
                <a:xfrm flipH="1">
                  <a:off x="5873" y="135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8" name="Line 765">
                  <a:extLst>
                    <a:ext uri="{FF2B5EF4-FFF2-40B4-BE49-F238E27FC236}">
                      <a16:creationId xmlns:a16="http://schemas.microsoft.com/office/drawing/2014/main" id="{AB1FAF59-AC50-28DC-2C60-5CF38D7B1299}"/>
                    </a:ext>
                  </a:extLst>
                </p:cNvPr>
                <p:cNvSpPr>
                  <a:spLocks noChangeShapeType="1"/>
                </p:cNvSpPr>
                <p:nvPr/>
              </p:nvSpPr>
              <p:spPr bwMode="auto">
                <a:xfrm>
                  <a:off x="5881" y="134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89" name="Line 766">
                  <a:extLst>
                    <a:ext uri="{FF2B5EF4-FFF2-40B4-BE49-F238E27FC236}">
                      <a16:creationId xmlns:a16="http://schemas.microsoft.com/office/drawing/2014/main" id="{19462698-027F-70D7-D79F-7F10F7746916}"/>
                    </a:ext>
                  </a:extLst>
                </p:cNvPr>
                <p:cNvSpPr>
                  <a:spLocks noChangeShapeType="1"/>
                </p:cNvSpPr>
                <p:nvPr/>
              </p:nvSpPr>
              <p:spPr bwMode="auto">
                <a:xfrm flipH="1">
                  <a:off x="5867" y="135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0" name="Line 767">
                  <a:extLst>
                    <a:ext uri="{FF2B5EF4-FFF2-40B4-BE49-F238E27FC236}">
                      <a16:creationId xmlns:a16="http://schemas.microsoft.com/office/drawing/2014/main" id="{5E96FB2C-2B87-AE3D-E258-D9937B7BD3ED}"/>
                    </a:ext>
                  </a:extLst>
                </p:cNvPr>
                <p:cNvSpPr>
                  <a:spLocks noChangeShapeType="1"/>
                </p:cNvSpPr>
                <p:nvPr/>
              </p:nvSpPr>
              <p:spPr bwMode="auto">
                <a:xfrm>
                  <a:off x="5867" y="134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1" name="Line 768">
                  <a:extLst>
                    <a:ext uri="{FF2B5EF4-FFF2-40B4-BE49-F238E27FC236}">
                      <a16:creationId xmlns:a16="http://schemas.microsoft.com/office/drawing/2014/main" id="{66E50FB1-3368-6791-31DD-514BC52046AC}"/>
                    </a:ext>
                  </a:extLst>
                </p:cNvPr>
                <p:cNvSpPr>
                  <a:spLocks noChangeShapeType="1"/>
                </p:cNvSpPr>
                <p:nvPr/>
              </p:nvSpPr>
              <p:spPr bwMode="auto">
                <a:xfrm flipH="1">
                  <a:off x="5852" y="135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2" name="Line 769">
                  <a:extLst>
                    <a:ext uri="{FF2B5EF4-FFF2-40B4-BE49-F238E27FC236}">
                      <a16:creationId xmlns:a16="http://schemas.microsoft.com/office/drawing/2014/main" id="{281A9CCB-267B-BDE3-86E9-99287AE7F8EA}"/>
                    </a:ext>
                  </a:extLst>
                </p:cNvPr>
                <p:cNvSpPr>
                  <a:spLocks noChangeShapeType="1"/>
                </p:cNvSpPr>
                <p:nvPr/>
              </p:nvSpPr>
              <p:spPr bwMode="auto">
                <a:xfrm>
                  <a:off x="5854" y="134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3" name="Line 770">
                  <a:extLst>
                    <a:ext uri="{FF2B5EF4-FFF2-40B4-BE49-F238E27FC236}">
                      <a16:creationId xmlns:a16="http://schemas.microsoft.com/office/drawing/2014/main" id="{5E4676EB-FEA4-07E7-92CC-B722FD8C5880}"/>
                    </a:ext>
                  </a:extLst>
                </p:cNvPr>
                <p:cNvSpPr>
                  <a:spLocks noChangeShapeType="1"/>
                </p:cNvSpPr>
                <p:nvPr/>
              </p:nvSpPr>
              <p:spPr bwMode="auto">
                <a:xfrm flipH="1">
                  <a:off x="5840" y="135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4" name="Line 771">
                  <a:extLst>
                    <a:ext uri="{FF2B5EF4-FFF2-40B4-BE49-F238E27FC236}">
                      <a16:creationId xmlns:a16="http://schemas.microsoft.com/office/drawing/2014/main" id="{046CDCC0-DB69-F3CC-F201-DC43E9AECA4C}"/>
                    </a:ext>
                  </a:extLst>
                </p:cNvPr>
                <p:cNvSpPr>
                  <a:spLocks noChangeShapeType="1"/>
                </p:cNvSpPr>
                <p:nvPr/>
              </p:nvSpPr>
              <p:spPr bwMode="auto">
                <a:xfrm>
                  <a:off x="5842"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5" name="Line 772">
                  <a:extLst>
                    <a:ext uri="{FF2B5EF4-FFF2-40B4-BE49-F238E27FC236}">
                      <a16:creationId xmlns:a16="http://schemas.microsoft.com/office/drawing/2014/main" id="{9BBCD3B5-2ADE-B782-FAA5-41FF376255F5}"/>
                    </a:ext>
                  </a:extLst>
                </p:cNvPr>
                <p:cNvSpPr>
                  <a:spLocks noChangeShapeType="1"/>
                </p:cNvSpPr>
                <p:nvPr/>
              </p:nvSpPr>
              <p:spPr bwMode="auto">
                <a:xfrm flipH="1">
                  <a:off x="5827" y="134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6" name="Line 773">
                  <a:extLst>
                    <a:ext uri="{FF2B5EF4-FFF2-40B4-BE49-F238E27FC236}">
                      <a16:creationId xmlns:a16="http://schemas.microsoft.com/office/drawing/2014/main" id="{B97BD288-D6BA-AD07-766B-3C4D02AE5579}"/>
                    </a:ext>
                  </a:extLst>
                </p:cNvPr>
                <p:cNvSpPr>
                  <a:spLocks noChangeShapeType="1"/>
                </p:cNvSpPr>
                <p:nvPr/>
              </p:nvSpPr>
              <p:spPr bwMode="auto">
                <a:xfrm>
                  <a:off x="5831"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7" name="Line 774">
                  <a:extLst>
                    <a:ext uri="{FF2B5EF4-FFF2-40B4-BE49-F238E27FC236}">
                      <a16:creationId xmlns:a16="http://schemas.microsoft.com/office/drawing/2014/main" id="{CA6DCF75-D05D-8454-11B1-AF69171FE274}"/>
                    </a:ext>
                  </a:extLst>
                </p:cNvPr>
                <p:cNvSpPr>
                  <a:spLocks noChangeShapeType="1"/>
                </p:cNvSpPr>
                <p:nvPr/>
              </p:nvSpPr>
              <p:spPr bwMode="auto">
                <a:xfrm flipH="1">
                  <a:off x="5817" y="134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8" name="Line 775">
                  <a:extLst>
                    <a:ext uri="{FF2B5EF4-FFF2-40B4-BE49-F238E27FC236}">
                      <a16:creationId xmlns:a16="http://schemas.microsoft.com/office/drawing/2014/main" id="{7D39BD2C-75E4-A240-930B-D3EADEE8A7C5}"/>
                    </a:ext>
                  </a:extLst>
                </p:cNvPr>
                <p:cNvSpPr>
                  <a:spLocks noChangeShapeType="1"/>
                </p:cNvSpPr>
                <p:nvPr/>
              </p:nvSpPr>
              <p:spPr bwMode="auto">
                <a:xfrm>
                  <a:off x="5825"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999" name="Line 776">
                  <a:extLst>
                    <a:ext uri="{FF2B5EF4-FFF2-40B4-BE49-F238E27FC236}">
                      <a16:creationId xmlns:a16="http://schemas.microsoft.com/office/drawing/2014/main" id="{AEF6EFD3-F815-53BC-8E8D-BD98A993E836}"/>
                    </a:ext>
                  </a:extLst>
                </p:cNvPr>
                <p:cNvSpPr>
                  <a:spLocks noChangeShapeType="1"/>
                </p:cNvSpPr>
                <p:nvPr/>
              </p:nvSpPr>
              <p:spPr bwMode="auto">
                <a:xfrm flipH="1">
                  <a:off x="5810" y="1348"/>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0" name="Line 777">
                  <a:extLst>
                    <a:ext uri="{FF2B5EF4-FFF2-40B4-BE49-F238E27FC236}">
                      <a16:creationId xmlns:a16="http://schemas.microsoft.com/office/drawing/2014/main" id="{0F9C5C11-2C4F-5C06-9F9E-8E70F1841F5A}"/>
                    </a:ext>
                  </a:extLst>
                </p:cNvPr>
                <p:cNvSpPr>
                  <a:spLocks noChangeShapeType="1"/>
                </p:cNvSpPr>
                <p:nvPr/>
              </p:nvSpPr>
              <p:spPr bwMode="auto">
                <a:xfrm>
                  <a:off x="5823"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1" name="Line 778">
                  <a:extLst>
                    <a:ext uri="{FF2B5EF4-FFF2-40B4-BE49-F238E27FC236}">
                      <a16:creationId xmlns:a16="http://schemas.microsoft.com/office/drawing/2014/main" id="{58713BB4-B9E9-772F-310D-2E7BF59C6EE2}"/>
                    </a:ext>
                  </a:extLst>
                </p:cNvPr>
                <p:cNvSpPr>
                  <a:spLocks noChangeShapeType="1"/>
                </p:cNvSpPr>
                <p:nvPr/>
              </p:nvSpPr>
              <p:spPr bwMode="auto">
                <a:xfrm flipH="1">
                  <a:off x="5808" y="1348"/>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2" name="Line 779">
                  <a:extLst>
                    <a:ext uri="{FF2B5EF4-FFF2-40B4-BE49-F238E27FC236}">
                      <a16:creationId xmlns:a16="http://schemas.microsoft.com/office/drawing/2014/main" id="{AD4CF1FC-F56C-F1B6-B787-799A0685C873}"/>
                    </a:ext>
                  </a:extLst>
                </p:cNvPr>
                <p:cNvSpPr>
                  <a:spLocks noChangeShapeType="1"/>
                </p:cNvSpPr>
                <p:nvPr/>
              </p:nvSpPr>
              <p:spPr bwMode="auto">
                <a:xfrm>
                  <a:off x="5819"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3" name="Line 780">
                  <a:extLst>
                    <a:ext uri="{FF2B5EF4-FFF2-40B4-BE49-F238E27FC236}">
                      <a16:creationId xmlns:a16="http://schemas.microsoft.com/office/drawing/2014/main" id="{06FD647C-95A2-115A-D78D-FFA91748BEBA}"/>
                    </a:ext>
                  </a:extLst>
                </p:cNvPr>
                <p:cNvSpPr>
                  <a:spLocks noChangeShapeType="1"/>
                </p:cNvSpPr>
                <p:nvPr/>
              </p:nvSpPr>
              <p:spPr bwMode="auto">
                <a:xfrm flipH="1">
                  <a:off x="5804" y="134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4" name="Line 781">
                  <a:extLst>
                    <a:ext uri="{FF2B5EF4-FFF2-40B4-BE49-F238E27FC236}">
                      <a16:creationId xmlns:a16="http://schemas.microsoft.com/office/drawing/2014/main" id="{B570BCF6-20A3-2E68-7761-258A216C2354}"/>
                    </a:ext>
                  </a:extLst>
                </p:cNvPr>
                <p:cNvSpPr>
                  <a:spLocks noChangeShapeType="1"/>
                </p:cNvSpPr>
                <p:nvPr/>
              </p:nvSpPr>
              <p:spPr bwMode="auto">
                <a:xfrm>
                  <a:off x="5789" y="133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5" name="Line 782">
                  <a:extLst>
                    <a:ext uri="{FF2B5EF4-FFF2-40B4-BE49-F238E27FC236}">
                      <a16:creationId xmlns:a16="http://schemas.microsoft.com/office/drawing/2014/main" id="{E2B7F32D-54EC-4233-141A-CD2264F20559}"/>
                    </a:ext>
                  </a:extLst>
                </p:cNvPr>
                <p:cNvSpPr>
                  <a:spLocks noChangeShapeType="1"/>
                </p:cNvSpPr>
                <p:nvPr/>
              </p:nvSpPr>
              <p:spPr bwMode="auto">
                <a:xfrm flipH="1">
                  <a:off x="5775" y="134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6" name="Line 783">
                  <a:extLst>
                    <a:ext uri="{FF2B5EF4-FFF2-40B4-BE49-F238E27FC236}">
                      <a16:creationId xmlns:a16="http://schemas.microsoft.com/office/drawing/2014/main" id="{B5D1631A-42BC-DFE9-6488-09937D3CB0CB}"/>
                    </a:ext>
                  </a:extLst>
                </p:cNvPr>
                <p:cNvSpPr>
                  <a:spLocks noChangeShapeType="1"/>
                </p:cNvSpPr>
                <p:nvPr/>
              </p:nvSpPr>
              <p:spPr bwMode="auto">
                <a:xfrm>
                  <a:off x="5785" y="132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7" name="Line 784">
                  <a:extLst>
                    <a:ext uri="{FF2B5EF4-FFF2-40B4-BE49-F238E27FC236}">
                      <a16:creationId xmlns:a16="http://schemas.microsoft.com/office/drawing/2014/main" id="{941941A3-6387-E067-5579-01EFF2A51191}"/>
                    </a:ext>
                  </a:extLst>
                </p:cNvPr>
                <p:cNvSpPr>
                  <a:spLocks noChangeShapeType="1"/>
                </p:cNvSpPr>
                <p:nvPr/>
              </p:nvSpPr>
              <p:spPr bwMode="auto">
                <a:xfrm flipH="1">
                  <a:off x="5771" y="133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8" name="Line 785">
                  <a:extLst>
                    <a:ext uri="{FF2B5EF4-FFF2-40B4-BE49-F238E27FC236}">
                      <a16:creationId xmlns:a16="http://schemas.microsoft.com/office/drawing/2014/main" id="{A720E561-EB56-FB8E-D7DB-FB50E0421ACC}"/>
                    </a:ext>
                  </a:extLst>
                </p:cNvPr>
                <p:cNvSpPr>
                  <a:spLocks noChangeShapeType="1"/>
                </p:cNvSpPr>
                <p:nvPr/>
              </p:nvSpPr>
              <p:spPr bwMode="auto">
                <a:xfrm>
                  <a:off x="5769" y="1307"/>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09" name="Line 786">
                  <a:extLst>
                    <a:ext uri="{FF2B5EF4-FFF2-40B4-BE49-F238E27FC236}">
                      <a16:creationId xmlns:a16="http://schemas.microsoft.com/office/drawing/2014/main" id="{77D0CC03-0C61-7E60-F87E-C5B71894783D}"/>
                    </a:ext>
                  </a:extLst>
                </p:cNvPr>
                <p:cNvSpPr>
                  <a:spLocks noChangeShapeType="1"/>
                </p:cNvSpPr>
                <p:nvPr/>
              </p:nvSpPr>
              <p:spPr bwMode="auto">
                <a:xfrm flipH="1">
                  <a:off x="5754" y="1322"/>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0" name="Line 787">
                  <a:extLst>
                    <a:ext uri="{FF2B5EF4-FFF2-40B4-BE49-F238E27FC236}">
                      <a16:creationId xmlns:a16="http://schemas.microsoft.com/office/drawing/2014/main" id="{2576CBBB-22E1-DD55-21D6-FF7DBD17B27A}"/>
                    </a:ext>
                  </a:extLst>
                </p:cNvPr>
                <p:cNvSpPr>
                  <a:spLocks noChangeShapeType="1"/>
                </p:cNvSpPr>
                <p:nvPr/>
              </p:nvSpPr>
              <p:spPr bwMode="auto">
                <a:xfrm>
                  <a:off x="5767"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1" name="Line 788">
                  <a:extLst>
                    <a:ext uri="{FF2B5EF4-FFF2-40B4-BE49-F238E27FC236}">
                      <a16:creationId xmlns:a16="http://schemas.microsoft.com/office/drawing/2014/main" id="{3AE8BF7C-C457-2584-567D-B35B95E9236E}"/>
                    </a:ext>
                  </a:extLst>
                </p:cNvPr>
                <p:cNvSpPr>
                  <a:spLocks noChangeShapeType="1"/>
                </p:cNvSpPr>
                <p:nvPr/>
              </p:nvSpPr>
              <p:spPr bwMode="auto">
                <a:xfrm flipH="1">
                  <a:off x="5752" y="1317"/>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2" name="Line 789">
                  <a:extLst>
                    <a:ext uri="{FF2B5EF4-FFF2-40B4-BE49-F238E27FC236}">
                      <a16:creationId xmlns:a16="http://schemas.microsoft.com/office/drawing/2014/main" id="{4E38C600-52AA-DD19-0334-2BF33CE0344D}"/>
                    </a:ext>
                  </a:extLst>
                </p:cNvPr>
                <p:cNvSpPr>
                  <a:spLocks noChangeShapeType="1"/>
                </p:cNvSpPr>
                <p:nvPr/>
              </p:nvSpPr>
              <p:spPr bwMode="auto">
                <a:xfrm>
                  <a:off x="5764"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3" name="Line 790">
                  <a:extLst>
                    <a:ext uri="{FF2B5EF4-FFF2-40B4-BE49-F238E27FC236}">
                      <a16:creationId xmlns:a16="http://schemas.microsoft.com/office/drawing/2014/main" id="{E4606BD2-59FB-8279-9F1D-54E02C9E4170}"/>
                    </a:ext>
                  </a:extLst>
                </p:cNvPr>
                <p:cNvSpPr>
                  <a:spLocks noChangeShapeType="1"/>
                </p:cNvSpPr>
                <p:nvPr/>
              </p:nvSpPr>
              <p:spPr bwMode="auto">
                <a:xfrm flipH="1">
                  <a:off x="5750" y="1317"/>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4" name="Line 791">
                  <a:extLst>
                    <a:ext uri="{FF2B5EF4-FFF2-40B4-BE49-F238E27FC236}">
                      <a16:creationId xmlns:a16="http://schemas.microsoft.com/office/drawing/2014/main" id="{1EB8DA68-F5ED-4333-CBCA-0DA83CF491A0}"/>
                    </a:ext>
                  </a:extLst>
                </p:cNvPr>
                <p:cNvSpPr>
                  <a:spLocks noChangeShapeType="1"/>
                </p:cNvSpPr>
                <p:nvPr/>
              </p:nvSpPr>
              <p:spPr bwMode="auto">
                <a:xfrm>
                  <a:off x="5762"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5" name="Line 792">
                  <a:extLst>
                    <a:ext uri="{FF2B5EF4-FFF2-40B4-BE49-F238E27FC236}">
                      <a16:creationId xmlns:a16="http://schemas.microsoft.com/office/drawing/2014/main" id="{70ED7C21-60CA-DFF6-B478-979D6EB2751D}"/>
                    </a:ext>
                  </a:extLst>
                </p:cNvPr>
                <p:cNvSpPr>
                  <a:spLocks noChangeShapeType="1"/>
                </p:cNvSpPr>
                <p:nvPr/>
              </p:nvSpPr>
              <p:spPr bwMode="auto">
                <a:xfrm flipH="1">
                  <a:off x="5748" y="1317"/>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6" name="Line 793">
                  <a:extLst>
                    <a:ext uri="{FF2B5EF4-FFF2-40B4-BE49-F238E27FC236}">
                      <a16:creationId xmlns:a16="http://schemas.microsoft.com/office/drawing/2014/main" id="{002BA0C7-35BD-5BF7-4B84-95E05ED03568}"/>
                    </a:ext>
                  </a:extLst>
                </p:cNvPr>
                <p:cNvSpPr>
                  <a:spLocks noChangeShapeType="1"/>
                </p:cNvSpPr>
                <p:nvPr/>
              </p:nvSpPr>
              <p:spPr bwMode="auto">
                <a:xfrm>
                  <a:off x="5741"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7" name="Line 794">
                  <a:extLst>
                    <a:ext uri="{FF2B5EF4-FFF2-40B4-BE49-F238E27FC236}">
                      <a16:creationId xmlns:a16="http://schemas.microsoft.com/office/drawing/2014/main" id="{D1C02268-F61F-D833-E8C9-5A2650B8EC54}"/>
                    </a:ext>
                  </a:extLst>
                </p:cNvPr>
                <p:cNvSpPr>
                  <a:spLocks noChangeShapeType="1"/>
                </p:cNvSpPr>
                <p:nvPr/>
              </p:nvSpPr>
              <p:spPr bwMode="auto">
                <a:xfrm flipH="1">
                  <a:off x="5727" y="1317"/>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8" name="Line 795">
                  <a:extLst>
                    <a:ext uri="{FF2B5EF4-FFF2-40B4-BE49-F238E27FC236}">
                      <a16:creationId xmlns:a16="http://schemas.microsoft.com/office/drawing/2014/main" id="{5235C9E7-6C04-103A-96A1-C6CD63AF5DBB}"/>
                    </a:ext>
                  </a:extLst>
                </p:cNvPr>
                <p:cNvSpPr>
                  <a:spLocks noChangeShapeType="1"/>
                </p:cNvSpPr>
                <p:nvPr/>
              </p:nvSpPr>
              <p:spPr bwMode="auto">
                <a:xfrm>
                  <a:off x="5729" y="1303"/>
                  <a:ext cx="0" cy="29"/>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19" name="Line 796">
                  <a:extLst>
                    <a:ext uri="{FF2B5EF4-FFF2-40B4-BE49-F238E27FC236}">
                      <a16:creationId xmlns:a16="http://schemas.microsoft.com/office/drawing/2014/main" id="{B621F7E6-826C-3332-A4D5-E6D2E3E4B1E0}"/>
                    </a:ext>
                  </a:extLst>
                </p:cNvPr>
                <p:cNvSpPr>
                  <a:spLocks noChangeShapeType="1"/>
                </p:cNvSpPr>
                <p:nvPr/>
              </p:nvSpPr>
              <p:spPr bwMode="auto">
                <a:xfrm flipH="1">
                  <a:off x="5714" y="1317"/>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0" name="Line 797">
                  <a:extLst>
                    <a:ext uri="{FF2B5EF4-FFF2-40B4-BE49-F238E27FC236}">
                      <a16:creationId xmlns:a16="http://schemas.microsoft.com/office/drawing/2014/main" id="{D948A27D-B588-5435-32E9-4A2FBCF9E324}"/>
                    </a:ext>
                  </a:extLst>
                </p:cNvPr>
                <p:cNvSpPr>
                  <a:spLocks noChangeShapeType="1"/>
                </p:cNvSpPr>
                <p:nvPr/>
              </p:nvSpPr>
              <p:spPr bwMode="auto">
                <a:xfrm>
                  <a:off x="5712" y="1283"/>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1" name="Line 798">
                  <a:extLst>
                    <a:ext uri="{FF2B5EF4-FFF2-40B4-BE49-F238E27FC236}">
                      <a16:creationId xmlns:a16="http://schemas.microsoft.com/office/drawing/2014/main" id="{0F049AEE-5E87-5DBA-9CB0-AE819C40F182}"/>
                    </a:ext>
                  </a:extLst>
                </p:cNvPr>
                <p:cNvSpPr>
                  <a:spLocks noChangeShapeType="1"/>
                </p:cNvSpPr>
                <p:nvPr/>
              </p:nvSpPr>
              <p:spPr bwMode="auto">
                <a:xfrm flipH="1">
                  <a:off x="5698" y="129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2" name="Line 799">
                  <a:extLst>
                    <a:ext uri="{FF2B5EF4-FFF2-40B4-BE49-F238E27FC236}">
                      <a16:creationId xmlns:a16="http://schemas.microsoft.com/office/drawing/2014/main" id="{032FEA38-238C-A02E-DF04-DA2DFFF5ACD7}"/>
                    </a:ext>
                  </a:extLst>
                </p:cNvPr>
                <p:cNvSpPr>
                  <a:spLocks noChangeShapeType="1"/>
                </p:cNvSpPr>
                <p:nvPr/>
              </p:nvSpPr>
              <p:spPr bwMode="auto">
                <a:xfrm>
                  <a:off x="5712"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3" name="Line 800">
                  <a:extLst>
                    <a:ext uri="{FF2B5EF4-FFF2-40B4-BE49-F238E27FC236}">
                      <a16:creationId xmlns:a16="http://schemas.microsoft.com/office/drawing/2014/main" id="{349AC018-C580-12AB-411E-895A1F6FDD41}"/>
                    </a:ext>
                  </a:extLst>
                </p:cNvPr>
                <p:cNvSpPr>
                  <a:spLocks noChangeShapeType="1"/>
                </p:cNvSpPr>
                <p:nvPr/>
              </p:nvSpPr>
              <p:spPr bwMode="auto">
                <a:xfrm flipH="1">
                  <a:off x="5698"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4" name="Line 801">
                  <a:extLst>
                    <a:ext uri="{FF2B5EF4-FFF2-40B4-BE49-F238E27FC236}">
                      <a16:creationId xmlns:a16="http://schemas.microsoft.com/office/drawing/2014/main" id="{421D8AB2-5ED1-6322-D1F8-617F8F51683F}"/>
                    </a:ext>
                  </a:extLst>
                </p:cNvPr>
                <p:cNvSpPr>
                  <a:spLocks noChangeShapeType="1"/>
                </p:cNvSpPr>
                <p:nvPr/>
              </p:nvSpPr>
              <p:spPr bwMode="auto">
                <a:xfrm>
                  <a:off x="5706"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5" name="Line 802">
                  <a:extLst>
                    <a:ext uri="{FF2B5EF4-FFF2-40B4-BE49-F238E27FC236}">
                      <a16:creationId xmlns:a16="http://schemas.microsoft.com/office/drawing/2014/main" id="{A13B6D06-8486-9B91-CAAE-11EA794C362E}"/>
                    </a:ext>
                  </a:extLst>
                </p:cNvPr>
                <p:cNvSpPr>
                  <a:spLocks noChangeShapeType="1"/>
                </p:cNvSpPr>
                <p:nvPr/>
              </p:nvSpPr>
              <p:spPr bwMode="auto">
                <a:xfrm flipH="1">
                  <a:off x="5691" y="128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6" name="Line 803">
                  <a:extLst>
                    <a:ext uri="{FF2B5EF4-FFF2-40B4-BE49-F238E27FC236}">
                      <a16:creationId xmlns:a16="http://schemas.microsoft.com/office/drawing/2014/main" id="{62D9C149-C7F7-FA2F-A820-C8F0F0F90AE9}"/>
                    </a:ext>
                  </a:extLst>
                </p:cNvPr>
                <p:cNvSpPr>
                  <a:spLocks noChangeShapeType="1"/>
                </p:cNvSpPr>
                <p:nvPr/>
              </p:nvSpPr>
              <p:spPr bwMode="auto">
                <a:xfrm>
                  <a:off x="5704"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7" name="Line 804">
                  <a:extLst>
                    <a:ext uri="{FF2B5EF4-FFF2-40B4-BE49-F238E27FC236}">
                      <a16:creationId xmlns:a16="http://schemas.microsoft.com/office/drawing/2014/main" id="{54A278C0-46AC-87AD-49D9-F7D2CC00857F}"/>
                    </a:ext>
                  </a:extLst>
                </p:cNvPr>
                <p:cNvSpPr>
                  <a:spLocks noChangeShapeType="1"/>
                </p:cNvSpPr>
                <p:nvPr/>
              </p:nvSpPr>
              <p:spPr bwMode="auto">
                <a:xfrm flipH="1">
                  <a:off x="5689"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8" name="Line 805">
                  <a:extLst>
                    <a:ext uri="{FF2B5EF4-FFF2-40B4-BE49-F238E27FC236}">
                      <a16:creationId xmlns:a16="http://schemas.microsoft.com/office/drawing/2014/main" id="{61A3D47B-F044-8AA6-A839-F65B1E23C780}"/>
                    </a:ext>
                  </a:extLst>
                </p:cNvPr>
                <p:cNvSpPr>
                  <a:spLocks noChangeShapeType="1"/>
                </p:cNvSpPr>
                <p:nvPr/>
              </p:nvSpPr>
              <p:spPr bwMode="auto">
                <a:xfrm>
                  <a:off x="5685"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29" name="Line 806">
                  <a:extLst>
                    <a:ext uri="{FF2B5EF4-FFF2-40B4-BE49-F238E27FC236}">
                      <a16:creationId xmlns:a16="http://schemas.microsoft.com/office/drawing/2014/main" id="{0FA4EC53-6A00-7ACD-B4E0-D2F30D96A899}"/>
                    </a:ext>
                  </a:extLst>
                </p:cNvPr>
                <p:cNvSpPr>
                  <a:spLocks noChangeShapeType="1"/>
                </p:cNvSpPr>
                <p:nvPr/>
              </p:nvSpPr>
              <p:spPr bwMode="auto">
                <a:xfrm flipH="1">
                  <a:off x="5670" y="128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0" name="Line 807">
                  <a:extLst>
                    <a:ext uri="{FF2B5EF4-FFF2-40B4-BE49-F238E27FC236}">
                      <a16:creationId xmlns:a16="http://schemas.microsoft.com/office/drawing/2014/main" id="{CFB75E83-C76F-ADBE-CF77-7ABE37CA1EEA}"/>
                    </a:ext>
                  </a:extLst>
                </p:cNvPr>
                <p:cNvSpPr>
                  <a:spLocks noChangeShapeType="1"/>
                </p:cNvSpPr>
                <p:nvPr/>
              </p:nvSpPr>
              <p:spPr bwMode="auto">
                <a:xfrm>
                  <a:off x="5666"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1" name="Line 808">
                  <a:extLst>
                    <a:ext uri="{FF2B5EF4-FFF2-40B4-BE49-F238E27FC236}">
                      <a16:creationId xmlns:a16="http://schemas.microsoft.com/office/drawing/2014/main" id="{63C1736C-093F-5A36-3A20-A39ACAA39C06}"/>
                    </a:ext>
                  </a:extLst>
                </p:cNvPr>
                <p:cNvSpPr>
                  <a:spLocks noChangeShapeType="1"/>
                </p:cNvSpPr>
                <p:nvPr/>
              </p:nvSpPr>
              <p:spPr bwMode="auto">
                <a:xfrm flipH="1">
                  <a:off x="5652"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2" name="Line 809">
                  <a:extLst>
                    <a:ext uri="{FF2B5EF4-FFF2-40B4-BE49-F238E27FC236}">
                      <a16:creationId xmlns:a16="http://schemas.microsoft.com/office/drawing/2014/main" id="{7A25C424-20C3-C2C0-6089-078645CAB7A7}"/>
                    </a:ext>
                  </a:extLst>
                </p:cNvPr>
                <p:cNvSpPr>
                  <a:spLocks noChangeShapeType="1"/>
                </p:cNvSpPr>
                <p:nvPr/>
              </p:nvSpPr>
              <p:spPr bwMode="auto">
                <a:xfrm>
                  <a:off x="5652"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3" name="Line 810">
                  <a:extLst>
                    <a:ext uri="{FF2B5EF4-FFF2-40B4-BE49-F238E27FC236}">
                      <a16:creationId xmlns:a16="http://schemas.microsoft.com/office/drawing/2014/main" id="{535A769A-3ED9-E689-72C2-20644AF8727A}"/>
                    </a:ext>
                  </a:extLst>
                </p:cNvPr>
                <p:cNvSpPr>
                  <a:spLocks noChangeShapeType="1"/>
                </p:cNvSpPr>
                <p:nvPr/>
              </p:nvSpPr>
              <p:spPr bwMode="auto">
                <a:xfrm flipH="1">
                  <a:off x="5637"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4" name="Line 811">
                  <a:extLst>
                    <a:ext uri="{FF2B5EF4-FFF2-40B4-BE49-F238E27FC236}">
                      <a16:creationId xmlns:a16="http://schemas.microsoft.com/office/drawing/2014/main" id="{72A8EB6E-0EBB-BF10-86D8-B3997BBB82FA}"/>
                    </a:ext>
                  </a:extLst>
                </p:cNvPr>
                <p:cNvSpPr>
                  <a:spLocks noChangeShapeType="1"/>
                </p:cNvSpPr>
                <p:nvPr/>
              </p:nvSpPr>
              <p:spPr bwMode="auto">
                <a:xfrm>
                  <a:off x="5650"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5" name="Line 812">
                  <a:extLst>
                    <a:ext uri="{FF2B5EF4-FFF2-40B4-BE49-F238E27FC236}">
                      <a16:creationId xmlns:a16="http://schemas.microsoft.com/office/drawing/2014/main" id="{6CBC01B7-6309-2E0B-2177-2704B1957FB1}"/>
                    </a:ext>
                  </a:extLst>
                </p:cNvPr>
                <p:cNvSpPr>
                  <a:spLocks noChangeShapeType="1"/>
                </p:cNvSpPr>
                <p:nvPr/>
              </p:nvSpPr>
              <p:spPr bwMode="auto">
                <a:xfrm flipH="1">
                  <a:off x="5635"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6" name="Line 813">
                  <a:extLst>
                    <a:ext uri="{FF2B5EF4-FFF2-40B4-BE49-F238E27FC236}">
                      <a16:creationId xmlns:a16="http://schemas.microsoft.com/office/drawing/2014/main" id="{01FF3852-FD32-23B7-59F8-BF23F154F2A9}"/>
                    </a:ext>
                  </a:extLst>
                </p:cNvPr>
                <p:cNvSpPr>
                  <a:spLocks noChangeShapeType="1"/>
                </p:cNvSpPr>
                <p:nvPr/>
              </p:nvSpPr>
              <p:spPr bwMode="auto">
                <a:xfrm>
                  <a:off x="5633"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7" name="Line 814">
                  <a:extLst>
                    <a:ext uri="{FF2B5EF4-FFF2-40B4-BE49-F238E27FC236}">
                      <a16:creationId xmlns:a16="http://schemas.microsoft.com/office/drawing/2014/main" id="{DE47AB71-4707-2B0D-D40D-A7F0489C8A0A}"/>
                    </a:ext>
                  </a:extLst>
                </p:cNvPr>
                <p:cNvSpPr>
                  <a:spLocks noChangeShapeType="1"/>
                </p:cNvSpPr>
                <p:nvPr/>
              </p:nvSpPr>
              <p:spPr bwMode="auto">
                <a:xfrm flipH="1">
                  <a:off x="5618"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8" name="Line 815">
                  <a:extLst>
                    <a:ext uri="{FF2B5EF4-FFF2-40B4-BE49-F238E27FC236}">
                      <a16:creationId xmlns:a16="http://schemas.microsoft.com/office/drawing/2014/main" id="{2A560073-471D-185A-0A6C-FE2E49BAE919}"/>
                    </a:ext>
                  </a:extLst>
                </p:cNvPr>
                <p:cNvSpPr>
                  <a:spLocks noChangeShapeType="1"/>
                </p:cNvSpPr>
                <p:nvPr/>
              </p:nvSpPr>
              <p:spPr bwMode="auto">
                <a:xfrm>
                  <a:off x="5627"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39" name="Line 816">
                  <a:extLst>
                    <a:ext uri="{FF2B5EF4-FFF2-40B4-BE49-F238E27FC236}">
                      <a16:creationId xmlns:a16="http://schemas.microsoft.com/office/drawing/2014/main" id="{17ACD15C-C997-D982-08B7-4EBF786FE341}"/>
                    </a:ext>
                  </a:extLst>
                </p:cNvPr>
                <p:cNvSpPr>
                  <a:spLocks noChangeShapeType="1"/>
                </p:cNvSpPr>
                <p:nvPr/>
              </p:nvSpPr>
              <p:spPr bwMode="auto">
                <a:xfrm flipH="1">
                  <a:off x="5612" y="128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0" name="Line 817">
                  <a:extLst>
                    <a:ext uri="{FF2B5EF4-FFF2-40B4-BE49-F238E27FC236}">
                      <a16:creationId xmlns:a16="http://schemas.microsoft.com/office/drawing/2014/main" id="{4A87B9B5-597A-C96C-7B19-5FD69156903A}"/>
                    </a:ext>
                  </a:extLst>
                </p:cNvPr>
                <p:cNvSpPr>
                  <a:spLocks noChangeShapeType="1"/>
                </p:cNvSpPr>
                <p:nvPr/>
              </p:nvSpPr>
              <p:spPr bwMode="auto">
                <a:xfrm>
                  <a:off x="5614"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1" name="Line 818">
                  <a:extLst>
                    <a:ext uri="{FF2B5EF4-FFF2-40B4-BE49-F238E27FC236}">
                      <a16:creationId xmlns:a16="http://schemas.microsoft.com/office/drawing/2014/main" id="{0A448351-9DF8-632B-F204-33387F45136B}"/>
                    </a:ext>
                  </a:extLst>
                </p:cNvPr>
                <p:cNvSpPr>
                  <a:spLocks noChangeShapeType="1"/>
                </p:cNvSpPr>
                <p:nvPr/>
              </p:nvSpPr>
              <p:spPr bwMode="auto">
                <a:xfrm flipH="1">
                  <a:off x="5599" y="128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2" name="Line 819">
                  <a:extLst>
                    <a:ext uri="{FF2B5EF4-FFF2-40B4-BE49-F238E27FC236}">
                      <a16:creationId xmlns:a16="http://schemas.microsoft.com/office/drawing/2014/main" id="{D79BD089-A8DA-4F7F-8E1D-1522D6879413}"/>
                    </a:ext>
                  </a:extLst>
                </p:cNvPr>
                <p:cNvSpPr>
                  <a:spLocks noChangeShapeType="1"/>
                </p:cNvSpPr>
                <p:nvPr/>
              </p:nvSpPr>
              <p:spPr bwMode="auto">
                <a:xfrm>
                  <a:off x="5591" y="127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3" name="Line 820">
                  <a:extLst>
                    <a:ext uri="{FF2B5EF4-FFF2-40B4-BE49-F238E27FC236}">
                      <a16:creationId xmlns:a16="http://schemas.microsoft.com/office/drawing/2014/main" id="{063EF0D0-0B53-9554-62A4-83D93145E679}"/>
                    </a:ext>
                  </a:extLst>
                </p:cNvPr>
                <p:cNvSpPr>
                  <a:spLocks noChangeShapeType="1"/>
                </p:cNvSpPr>
                <p:nvPr/>
              </p:nvSpPr>
              <p:spPr bwMode="auto">
                <a:xfrm flipH="1">
                  <a:off x="5576" y="128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4" name="Line 821">
                  <a:extLst>
                    <a:ext uri="{FF2B5EF4-FFF2-40B4-BE49-F238E27FC236}">
                      <a16:creationId xmlns:a16="http://schemas.microsoft.com/office/drawing/2014/main" id="{8294A1E2-E371-B8D6-D4DF-3D87473CF545}"/>
                    </a:ext>
                  </a:extLst>
                </p:cNvPr>
                <p:cNvSpPr>
                  <a:spLocks noChangeShapeType="1"/>
                </p:cNvSpPr>
                <p:nvPr/>
              </p:nvSpPr>
              <p:spPr bwMode="auto">
                <a:xfrm>
                  <a:off x="5568" y="126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5" name="Line 822">
                  <a:extLst>
                    <a:ext uri="{FF2B5EF4-FFF2-40B4-BE49-F238E27FC236}">
                      <a16:creationId xmlns:a16="http://schemas.microsoft.com/office/drawing/2014/main" id="{4E3BBEB4-0EFA-ECFE-222A-7ABE1F634E0A}"/>
                    </a:ext>
                  </a:extLst>
                </p:cNvPr>
                <p:cNvSpPr>
                  <a:spLocks noChangeShapeType="1"/>
                </p:cNvSpPr>
                <p:nvPr/>
              </p:nvSpPr>
              <p:spPr bwMode="auto">
                <a:xfrm flipH="1">
                  <a:off x="5554" y="127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6" name="Line 823">
                  <a:extLst>
                    <a:ext uri="{FF2B5EF4-FFF2-40B4-BE49-F238E27FC236}">
                      <a16:creationId xmlns:a16="http://schemas.microsoft.com/office/drawing/2014/main" id="{5D4524F1-9478-D22D-77FF-7966D2B538A6}"/>
                    </a:ext>
                  </a:extLst>
                </p:cNvPr>
                <p:cNvSpPr>
                  <a:spLocks noChangeShapeType="1"/>
                </p:cNvSpPr>
                <p:nvPr/>
              </p:nvSpPr>
              <p:spPr bwMode="auto">
                <a:xfrm>
                  <a:off x="5545"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7" name="Line 824">
                  <a:extLst>
                    <a:ext uri="{FF2B5EF4-FFF2-40B4-BE49-F238E27FC236}">
                      <a16:creationId xmlns:a16="http://schemas.microsoft.com/office/drawing/2014/main" id="{03163BFA-CB42-1D88-6F90-675439A4DE44}"/>
                    </a:ext>
                  </a:extLst>
                </p:cNvPr>
                <p:cNvSpPr>
                  <a:spLocks noChangeShapeType="1"/>
                </p:cNvSpPr>
                <p:nvPr/>
              </p:nvSpPr>
              <p:spPr bwMode="auto">
                <a:xfrm flipH="1">
                  <a:off x="5531" y="1273"/>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8" name="Line 825">
                  <a:extLst>
                    <a:ext uri="{FF2B5EF4-FFF2-40B4-BE49-F238E27FC236}">
                      <a16:creationId xmlns:a16="http://schemas.microsoft.com/office/drawing/2014/main" id="{3220BA78-3983-7ACA-3E2D-5E4D9F07B65A}"/>
                    </a:ext>
                  </a:extLst>
                </p:cNvPr>
                <p:cNvSpPr>
                  <a:spLocks noChangeShapeType="1"/>
                </p:cNvSpPr>
                <p:nvPr/>
              </p:nvSpPr>
              <p:spPr bwMode="auto">
                <a:xfrm>
                  <a:off x="5545"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49" name="Line 826">
                  <a:extLst>
                    <a:ext uri="{FF2B5EF4-FFF2-40B4-BE49-F238E27FC236}">
                      <a16:creationId xmlns:a16="http://schemas.microsoft.com/office/drawing/2014/main" id="{6374A6C9-5FA0-702F-E2E2-B8C691BBEF47}"/>
                    </a:ext>
                  </a:extLst>
                </p:cNvPr>
                <p:cNvSpPr>
                  <a:spLocks noChangeShapeType="1"/>
                </p:cNvSpPr>
                <p:nvPr/>
              </p:nvSpPr>
              <p:spPr bwMode="auto">
                <a:xfrm flipH="1">
                  <a:off x="5531" y="1273"/>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0" name="Line 827">
                  <a:extLst>
                    <a:ext uri="{FF2B5EF4-FFF2-40B4-BE49-F238E27FC236}">
                      <a16:creationId xmlns:a16="http://schemas.microsoft.com/office/drawing/2014/main" id="{3EB07672-8451-F364-5C98-2F9EA1A55335}"/>
                    </a:ext>
                  </a:extLst>
                </p:cNvPr>
                <p:cNvSpPr>
                  <a:spLocks noChangeShapeType="1"/>
                </p:cNvSpPr>
                <p:nvPr/>
              </p:nvSpPr>
              <p:spPr bwMode="auto">
                <a:xfrm>
                  <a:off x="5533"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1" name="Line 828">
                  <a:extLst>
                    <a:ext uri="{FF2B5EF4-FFF2-40B4-BE49-F238E27FC236}">
                      <a16:creationId xmlns:a16="http://schemas.microsoft.com/office/drawing/2014/main" id="{8E87F211-35F1-3329-CF25-BAA0948A1BAB}"/>
                    </a:ext>
                  </a:extLst>
                </p:cNvPr>
                <p:cNvSpPr>
                  <a:spLocks noChangeShapeType="1"/>
                </p:cNvSpPr>
                <p:nvPr/>
              </p:nvSpPr>
              <p:spPr bwMode="auto">
                <a:xfrm flipH="1">
                  <a:off x="5518" y="1273"/>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2" name="Line 829">
                  <a:extLst>
                    <a:ext uri="{FF2B5EF4-FFF2-40B4-BE49-F238E27FC236}">
                      <a16:creationId xmlns:a16="http://schemas.microsoft.com/office/drawing/2014/main" id="{7A7555C1-0B0E-5DBA-E0B2-577051818193}"/>
                    </a:ext>
                  </a:extLst>
                </p:cNvPr>
                <p:cNvSpPr>
                  <a:spLocks noChangeShapeType="1"/>
                </p:cNvSpPr>
                <p:nvPr/>
              </p:nvSpPr>
              <p:spPr bwMode="auto">
                <a:xfrm>
                  <a:off x="5528"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3" name="Line 830">
                  <a:extLst>
                    <a:ext uri="{FF2B5EF4-FFF2-40B4-BE49-F238E27FC236}">
                      <a16:creationId xmlns:a16="http://schemas.microsoft.com/office/drawing/2014/main" id="{ABAD3267-23B4-0AF4-0610-F8C97ABA95B0}"/>
                    </a:ext>
                  </a:extLst>
                </p:cNvPr>
                <p:cNvSpPr>
                  <a:spLocks noChangeShapeType="1"/>
                </p:cNvSpPr>
                <p:nvPr/>
              </p:nvSpPr>
              <p:spPr bwMode="auto">
                <a:xfrm flipH="1">
                  <a:off x="5514" y="1273"/>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4" name="Line 831">
                  <a:extLst>
                    <a:ext uri="{FF2B5EF4-FFF2-40B4-BE49-F238E27FC236}">
                      <a16:creationId xmlns:a16="http://schemas.microsoft.com/office/drawing/2014/main" id="{4D3FFD1D-30A6-4BC1-CA01-B278BB035BB3}"/>
                    </a:ext>
                  </a:extLst>
                </p:cNvPr>
                <p:cNvSpPr>
                  <a:spLocks noChangeShapeType="1"/>
                </p:cNvSpPr>
                <p:nvPr/>
              </p:nvSpPr>
              <p:spPr bwMode="auto">
                <a:xfrm>
                  <a:off x="5518"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5" name="Line 832">
                  <a:extLst>
                    <a:ext uri="{FF2B5EF4-FFF2-40B4-BE49-F238E27FC236}">
                      <a16:creationId xmlns:a16="http://schemas.microsoft.com/office/drawing/2014/main" id="{D6874BD0-B499-4E0F-A32B-1BDDEA4EB471}"/>
                    </a:ext>
                  </a:extLst>
                </p:cNvPr>
                <p:cNvSpPr>
                  <a:spLocks noChangeShapeType="1"/>
                </p:cNvSpPr>
                <p:nvPr/>
              </p:nvSpPr>
              <p:spPr bwMode="auto">
                <a:xfrm flipH="1">
                  <a:off x="5503" y="1273"/>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6" name="Line 833">
                  <a:extLst>
                    <a:ext uri="{FF2B5EF4-FFF2-40B4-BE49-F238E27FC236}">
                      <a16:creationId xmlns:a16="http://schemas.microsoft.com/office/drawing/2014/main" id="{F60D4DD1-CDB8-6986-B6AA-894DF7204D3B}"/>
                    </a:ext>
                  </a:extLst>
                </p:cNvPr>
                <p:cNvSpPr>
                  <a:spLocks noChangeShapeType="1"/>
                </p:cNvSpPr>
                <p:nvPr/>
              </p:nvSpPr>
              <p:spPr bwMode="auto">
                <a:xfrm>
                  <a:off x="5512"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7" name="Line 834">
                  <a:extLst>
                    <a:ext uri="{FF2B5EF4-FFF2-40B4-BE49-F238E27FC236}">
                      <a16:creationId xmlns:a16="http://schemas.microsoft.com/office/drawing/2014/main" id="{2F42B534-567F-362C-8352-698B9F103D1A}"/>
                    </a:ext>
                  </a:extLst>
                </p:cNvPr>
                <p:cNvSpPr>
                  <a:spLocks noChangeShapeType="1"/>
                </p:cNvSpPr>
                <p:nvPr/>
              </p:nvSpPr>
              <p:spPr bwMode="auto">
                <a:xfrm flipH="1">
                  <a:off x="5497" y="1273"/>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8" name="Line 835">
                  <a:extLst>
                    <a:ext uri="{FF2B5EF4-FFF2-40B4-BE49-F238E27FC236}">
                      <a16:creationId xmlns:a16="http://schemas.microsoft.com/office/drawing/2014/main" id="{2D010DA2-B4EA-29F3-5B06-A856E2D475E4}"/>
                    </a:ext>
                  </a:extLst>
                </p:cNvPr>
                <p:cNvSpPr>
                  <a:spLocks noChangeShapeType="1"/>
                </p:cNvSpPr>
                <p:nvPr/>
              </p:nvSpPr>
              <p:spPr bwMode="auto">
                <a:xfrm>
                  <a:off x="5505" y="125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59" name="Line 836">
                  <a:extLst>
                    <a:ext uri="{FF2B5EF4-FFF2-40B4-BE49-F238E27FC236}">
                      <a16:creationId xmlns:a16="http://schemas.microsoft.com/office/drawing/2014/main" id="{3ACD436C-B83C-0889-CA4D-CC0F9E2372C8}"/>
                    </a:ext>
                  </a:extLst>
                </p:cNvPr>
                <p:cNvSpPr>
                  <a:spLocks noChangeShapeType="1"/>
                </p:cNvSpPr>
                <p:nvPr/>
              </p:nvSpPr>
              <p:spPr bwMode="auto">
                <a:xfrm flipH="1">
                  <a:off x="5493" y="1273"/>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0" name="Line 837">
                  <a:extLst>
                    <a:ext uri="{FF2B5EF4-FFF2-40B4-BE49-F238E27FC236}">
                      <a16:creationId xmlns:a16="http://schemas.microsoft.com/office/drawing/2014/main" id="{0F3C8920-573E-620F-0065-2D6955404502}"/>
                    </a:ext>
                  </a:extLst>
                </p:cNvPr>
                <p:cNvSpPr>
                  <a:spLocks noChangeShapeType="1"/>
                </p:cNvSpPr>
                <p:nvPr/>
              </p:nvSpPr>
              <p:spPr bwMode="auto">
                <a:xfrm>
                  <a:off x="5489" y="125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1" name="Line 838">
                  <a:extLst>
                    <a:ext uri="{FF2B5EF4-FFF2-40B4-BE49-F238E27FC236}">
                      <a16:creationId xmlns:a16="http://schemas.microsoft.com/office/drawing/2014/main" id="{D7C6FBFA-8A9F-8761-3506-B88C37256244}"/>
                    </a:ext>
                  </a:extLst>
                </p:cNvPr>
                <p:cNvSpPr>
                  <a:spLocks noChangeShapeType="1"/>
                </p:cNvSpPr>
                <p:nvPr/>
              </p:nvSpPr>
              <p:spPr bwMode="auto">
                <a:xfrm flipH="1">
                  <a:off x="5474" y="1265"/>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2" name="Line 839">
                  <a:extLst>
                    <a:ext uri="{FF2B5EF4-FFF2-40B4-BE49-F238E27FC236}">
                      <a16:creationId xmlns:a16="http://schemas.microsoft.com/office/drawing/2014/main" id="{656D490B-750A-BA39-4148-D81325B58121}"/>
                    </a:ext>
                  </a:extLst>
                </p:cNvPr>
                <p:cNvSpPr>
                  <a:spLocks noChangeShapeType="1"/>
                </p:cNvSpPr>
                <p:nvPr/>
              </p:nvSpPr>
              <p:spPr bwMode="auto">
                <a:xfrm>
                  <a:off x="5472" y="125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3" name="Line 840">
                  <a:extLst>
                    <a:ext uri="{FF2B5EF4-FFF2-40B4-BE49-F238E27FC236}">
                      <a16:creationId xmlns:a16="http://schemas.microsoft.com/office/drawing/2014/main" id="{65A21023-7593-F47D-50F8-F52379C18697}"/>
                    </a:ext>
                  </a:extLst>
                </p:cNvPr>
                <p:cNvSpPr>
                  <a:spLocks noChangeShapeType="1"/>
                </p:cNvSpPr>
                <p:nvPr/>
              </p:nvSpPr>
              <p:spPr bwMode="auto">
                <a:xfrm flipH="1">
                  <a:off x="5457" y="126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4" name="Line 841">
                  <a:extLst>
                    <a:ext uri="{FF2B5EF4-FFF2-40B4-BE49-F238E27FC236}">
                      <a16:creationId xmlns:a16="http://schemas.microsoft.com/office/drawing/2014/main" id="{65D04AF8-27B3-FCDB-3AD2-A24B4BC49920}"/>
                    </a:ext>
                  </a:extLst>
                </p:cNvPr>
                <p:cNvSpPr>
                  <a:spLocks noChangeShapeType="1"/>
                </p:cNvSpPr>
                <p:nvPr/>
              </p:nvSpPr>
              <p:spPr bwMode="auto">
                <a:xfrm>
                  <a:off x="5468" y="125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5" name="Line 842">
                  <a:extLst>
                    <a:ext uri="{FF2B5EF4-FFF2-40B4-BE49-F238E27FC236}">
                      <a16:creationId xmlns:a16="http://schemas.microsoft.com/office/drawing/2014/main" id="{6C40C28C-9C8F-EFDA-3C53-1972869EA82F}"/>
                    </a:ext>
                  </a:extLst>
                </p:cNvPr>
                <p:cNvSpPr>
                  <a:spLocks noChangeShapeType="1"/>
                </p:cNvSpPr>
                <p:nvPr/>
              </p:nvSpPr>
              <p:spPr bwMode="auto">
                <a:xfrm flipH="1">
                  <a:off x="5453" y="126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6" name="Line 843">
                  <a:extLst>
                    <a:ext uri="{FF2B5EF4-FFF2-40B4-BE49-F238E27FC236}">
                      <a16:creationId xmlns:a16="http://schemas.microsoft.com/office/drawing/2014/main" id="{5EFF8173-FD95-FA78-1427-C1EF0A18BC35}"/>
                    </a:ext>
                  </a:extLst>
                </p:cNvPr>
                <p:cNvSpPr>
                  <a:spLocks noChangeShapeType="1"/>
                </p:cNvSpPr>
                <p:nvPr/>
              </p:nvSpPr>
              <p:spPr bwMode="auto">
                <a:xfrm>
                  <a:off x="5451" y="124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7" name="Line 844">
                  <a:extLst>
                    <a:ext uri="{FF2B5EF4-FFF2-40B4-BE49-F238E27FC236}">
                      <a16:creationId xmlns:a16="http://schemas.microsoft.com/office/drawing/2014/main" id="{3CA75891-00DC-0967-936B-5856CA9C28ED}"/>
                    </a:ext>
                  </a:extLst>
                </p:cNvPr>
                <p:cNvSpPr>
                  <a:spLocks noChangeShapeType="1"/>
                </p:cNvSpPr>
                <p:nvPr/>
              </p:nvSpPr>
              <p:spPr bwMode="auto">
                <a:xfrm flipH="1">
                  <a:off x="5437" y="1255"/>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8" name="Line 845">
                  <a:extLst>
                    <a:ext uri="{FF2B5EF4-FFF2-40B4-BE49-F238E27FC236}">
                      <a16:creationId xmlns:a16="http://schemas.microsoft.com/office/drawing/2014/main" id="{87100A9C-A3CA-35D4-BAD4-70929E884346}"/>
                    </a:ext>
                  </a:extLst>
                </p:cNvPr>
                <p:cNvSpPr>
                  <a:spLocks noChangeShapeType="1"/>
                </p:cNvSpPr>
                <p:nvPr/>
              </p:nvSpPr>
              <p:spPr bwMode="auto">
                <a:xfrm>
                  <a:off x="5447" y="1239"/>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69" name="Line 846">
                  <a:extLst>
                    <a:ext uri="{FF2B5EF4-FFF2-40B4-BE49-F238E27FC236}">
                      <a16:creationId xmlns:a16="http://schemas.microsoft.com/office/drawing/2014/main" id="{FC7D4C07-2A27-2927-D943-92149568961A}"/>
                    </a:ext>
                  </a:extLst>
                </p:cNvPr>
                <p:cNvSpPr>
                  <a:spLocks noChangeShapeType="1"/>
                </p:cNvSpPr>
                <p:nvPr/>
              </p:nvSpPr>
              <p:spPr bwMode="auto">
                <a:xfrm flipH="1">
                  <a:off x="5432" y="1251"/>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0" name="Line 847">
                  <a:extLst>
                    <a:ext uri="{FF2B5EF4-FFF2-40B4-BE49-F238E27FC236}">
                      <a16:creationId xmlns:a16="http://schemas.microsoft.com/office/drawing/2014/main" id="{C0AC8F14-3BD4-8AFF-8174-48C334DFCBDB}"/>
                    </a:ext>
                  </a:extLst>
                </p:cNvPr>
                <p:cNvSpPr>
                  <a:spLocks noChangeShapeType="1"/>
                </p:cNvSpPr>
                <p:nvPr/>
              </p:nvSpPr>
              <p:spPr bwMode="auto">
                <a:xfrm>
                  <a:off x="5437" y="1239"/>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1" name="Line 848">
                  <a:extLst>
                    <a:ext uri="{FF2B5EF4-FFF2-40B4-BE49-F238E27FC236}">
                      <a16:creationId xmlns:a16="http://schemas.microsoft.com/office/drawing/2014/main" id="{CC9390CD-B0D8-1F18-D40D-8215750D7508}"/>
                    </a:ext>
                  </a:extLst>
                </p:cNvPr>
                <p:cNvSpPr>
                  <a:spLocks noChangeShapeType="1"/>
                </p:cNvSpPr>
                <p:nvPr/>
              </p:nvSpPr>
              <p:spPr bwMode="auto">
                <a:xfrm flipH="1">
                  <a:off x="5422" y="1251"/>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2" name="Line 849">
                  <a:extLst>
                    <a:ext uri="{FF2B5EF4-FFF2-40B4-BE49-F238E27FC236}">
                      <a16:creationId xmlns:a16="http://schemas.microsoft.com/office/drawing/2014/main" id="{F5863B66-90D3-58FE-8108-D2604FCB2422}"/>
                    </a:ext>
                  </a:extLst>
                </p:cNvPr>
                <p:cNvSpPr>
                  <a:spLocks noChangeShapeType="1"/>
                </p:cNvSpPr>
                <p:nvPr/>
              </p:nvSpPr>
              <p:spPr bwMode="auto">
                <a:xfrm>
                  <a:off x="5418" y="1239"/>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3" name="Line 850">
                  <a:extLst>
                    <a:ext uri="{FF2B5EF4-FFF2-40B4-BE49-F238E27FC236}">
                      <a16:creationId xmlns:a16="http://schemas.microsoft.com/office/drawing/2014/main" id="{7D78DD6B-61A8-446E-35AB-1436D5192090}"/>
                    </a:ext>
                  </a:extLst>
                </p:cNvPr>
                <p:cNvSpPr>
                  <a:spLocks noChangeShapeType="1"/>
                </p:cNvSpPr>
                <p:nvPr/>
              </p:nvSpPr>
              <p:spPr bwMode="auto">
                <a:xfrm flipH="1">
                  <a:off x="5403" y="1251"/>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4" name="Line 851">
                  <a:extLst>
                    <a:ext uri="{FF2B5EF4-FFF2-40B4-BE49-F238E27FC236}">
                      <a16:creationId xmlns:a16="http://schemas.microsoft.com/office/drawing/2014/main" id="{13246F0C-5B35-9110-7B2A-6A023666BE92}"/>
                    </a:ext>
                  </a:extLst>
                </p:cNvPr>
                <p:cNvSpPr>
                  <a:spLocks noChangeShapeType="1"/>
                </p:cNvSpPr>
                <p:nvPr/>
              </p:nvSpPr>
              <p:spPr bwMode="auto">
                <a:xfrm>
                  <a:off x="5409" y="1239"/>
                  <a:ext cx="0" cy="26"/>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5" name="Line 852">
                  <a:extLst>
                    <a:ext uri="{FF2B5EF4-FFF2-40B4-BE49-F238E27FC236}">
                      <a16:creationId xmlns:a16="http://schemas.microsoft.com/office/drawing/2014/main" id="{CB0C4060-1D52-4B3F-78FA-C1461D9FA546}"/>
                    </a:ext>
                  </a:extLst>
                </p:cNvPr>
                <p:cNvSpPr>
                  <a:spLocks noChangeShapeType="1"/>
                </p:cNvSpPr>
                <p:nvPr/>
              </p:nvSpPr>
              <p:spPr bwMode="auto">
                <a:xfrm flipH="1">
                  <a:off x="5395" y="1251"/>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6" name="Line 853">
                  <a:extLst>
                    <a:ext uri="{FF2B5EF4-FFF2-40B4-BE49-F238E27FC236}">
                      <a16:creationId xmlns:a16="http://schemas.microsoft.com/office/drawing/2014/main" id="{A927F908-A99C-B03E-4E94-178629AD01E7}"/>
                    </a:ext>
                  </a:extLst>
                </p:cNvPr>
                <p:cNvSpPr>
                  <a:spLocks noChangeShapeType="1"/>
                </p:cNvSpPr>
                <p:nvPr/>
              </p:nvSpPr>
              <p:spPr bwMode="auto">
                <a:xfrm>
                  <a:off x="5397" y="1231"/>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7" name="Line 854">
                  <a:extLst>
                    <a:ext uri="{FF2B5EF4-FFF2-40B4-BE49-F238E27FC236}">
                      <a16:creationId xmlns:a16="http://schemas.microsoft.com/office/drawing/2014/main" id="{7B6C082E-5232-5548-BDA9-8EB57C93BB81}"/>
                    </a:ext>
                  </a:extLst>
                </p:cNvPr>
                <p:cNvSpPr>
                  <a:spLocks noChangeShapeType="1"/>
                </p:cNvSpPr>
                <p:nvPr/>
              </p:nvSpPr>
              <p:spPr bwMode="auto">
                <a:xfrm flipH="1">
                  <a:off x="5382" y="1245"/>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8" name="Line 855">
                  <a:extLst>
                    <a:ext uri="{FF2B5EF4-FFF2-40B4-BE49-F238E27FC236}">
                      <a16:creationId xmlns:a16="http://schemas.microsoft.com/office/drawing/2014/main" id="{8557BFD5-B202-8E79-9CC9-79EAE53F9D5E}"/>
                    </a:ext>
                  </a:extLst>
                </p:cNvPr>
                <p:cNvSpPr>
                  <a:spLocks noChangeShapeType="1"/>
                </p:cNvSpPr>
                <p:nvPr/>
              </p:nvSpPr>
              <p:spPr bwMode="auto">
                <a:xfrm>
                  <a:off x="5393" y="122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79" name="Line 856">
                  <a:extLst>
                    <a:ext uri="{FF2B5EF4-FFF2-40B4-BE49-F238E27FC236}">
                      <a16:creationId xmlns:a16="http://schemas.microsoft.com/office/drawing/2014/main" id="{3394F0C1-4EB6-B920-895C-D0A7D94E7945}"/>
                    </a:ext>
                  </a:extLst>
                </p:cNvPr>
                <p:cNvSpPr>
                  <a:spLocks noChangeShapeType="1"/>
                </p:cNvSpPr>
                <p:nvPr/>
              </p:nvSpPr>
              <p:spPr bwMode="auto">
                <a:xfrm flipH="1">
                  <a:off x="5378" y="1243"/>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0" name="Line 857">
                  <a:extLst>
                    <a:ext uri="{FF2B5EF4-FFF2-40B4-BE49-F238E27FC236}">
                      <a16:creationId xmlns:a16="http://schemas.microsoft.com/office/drawing/2014/main" id="{8AB2DDA9-3C41-95B1-8BA5-B865E34E3B7C}"/>
                    </a:ext>
                  </a:extLst>
                </p:cNvPr>
                <p:cNvSpPr>
                  <a:spLocks noChangeShapeType="1"/>
                </p:cNvSpPr>
                <p:nvPr/>
              </p:nvSpPr>
              <p:spPr bwMode="auto">
                <a:xfrm>
                  <a:off x="5386"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1" name="Line 858">
                  <a:extLst>
                    <a:ext uri="{FF2B5EF4-FFF2-40B4-BE49-F238E27FC236}">
                      <a16:creationId xmlns:a16="http://schemas.microsoft.com/office/drawing/2014/main" id="{F5839091-458E-3A8F-4C39-CE652D41CF1F}"/>
                    </a:ext>
                  </a:extLst>
                </p:cNvPr>
                <p:cNvSpPr>
                  <a:spLocks noChangeShapeType="1"/>
                </p:cNvSpPr>
                <p:nvPr/>
              </p:nvSpPr>
              <p:spPr bwMode="auto">
                <a:xfrm flipH="1">
                  <a:off x="5372" y="123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2" name="Line 859">
                  <a:extLst>
                    <a:ext uri="{FF2B5EF4-FFF2-40B4-BE49-F238E27FC236}">
                      <a16:creationId xmlns:a16="http://schemas.microsoft.com/office/drawing/2014/main" id="{9455D255-059F-2B81-E0DD-479EEC1C5C5B}"/>
                    </a:ext>
                  </a:extLst>
                </p:cNvPr>
                <p:cNvSpPr>
                  <a:spLocks noChangeShapeType="1"/>
                </p:cNvSpPr>
                <p:nvPr/>
              </p:nvSpPr>
              <p:spPr bwMode="auto">
                <a:xfrm>
                  <a:off x="5380"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3" name="Line 860">
                  <a:extLst>
                    <a:ext uri="{FF2B5EF4-FFF2-40B4-BE49-F238E27FC236}">
                      <a16:creationId xmlns:a16="http://schemas.microsoft.com/office/drawing/2014/main" id="{2919E4CF-6D64-9630-AFBD-249AC4AB232E}"/>
                    </a:ext>
                  </a:extLst>
                </p:cNvPr>
                <p:cNvSpPr>
                  <a:spLocks noChangeShapeType="1"/>
                </p:cNvSpPr>
                <p:nvPr/>
              </p:nvSpPr>
              <p:spPr bwMode="auto">
                <a:xfrm flipH="1">
                  <a:off x="5366" y="123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4" name="Line 861">
                  <a:extLst>
                    <a:ext uri="{FF2B5EF4-FFF2-40B4-BE49-F238E27FC236}">
                      <a16:creationId xmlns:a16="http://schemas.microsoft.com/office/drawing/2014/main" id="{B6FB29F1-1ABA-821F-9629-79A7137EDEBB}"/>
                    </a:ext>
                  </a:extLst>
                </p:cNvPr>
                <p:cNvSpPr>
                  <a:spLocks noChangeShapeType="1"/>
                </p:cNvSpPr>
                <p:nvPr/>
              </p:nvSpPr>
              <p:spPr bwMode="auto">
                <a:xfrm>
                  <a:off x="5372"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5" name="Line 862">
                  <a:extLst>
                    <a:ext uri="{FF2B5EF4-FFF2-40B4-BE49-F238E27FC236}">
                      <a16:creationId xmlns:a16="http://schemas.microsoft.com/office/drawing/2014/main" id="{257EE9B0-CD70-5F92-F593-CE3B119AE5FD}"/>
                    </a:ext>
                  </a:extLst>
                </p:cNvPr>
                <p:cNvSpPr>
                  <a:spLocks noChangeShapeType="1"/>
                </p:cNvSpPr>
                <p:nvPr/>
              </p:nvSpPr>
              <p:spPr bwMode="auto">
                <a:xfrm flipH="1">
                  <a:off x="5357" y="123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6" name="Line 863">
                  <a:extLst>
                    <a:ext uri="{FF2B5EF4-FFF2-40B4-BE49-F238E27FC236}">
                      <a16:creationId xmlns:a16="http://schemas.microsoft.com/office/drawing/2014/main" id="{0131EC0A-626B-12AE-8A7D-F34B949672A6}"/>
                    </a:ext>
                  </a:extLst>
                </p:cNvPr>
                <p:cNvSpPr>
                  <a:spLocks noChangeShapeType="1"/>
                </p:cNvSpPr>
                <p:nvPr/>
              </p:nvSpPr>
              <p:spPr bwMode="auto">
                <a:xfrm>
                  <a:off x="5359"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7" name="Line 864">
                  <a:extLst>
                    <a:ext uri="{FF2B5EF4-FFF2-40B4-BE49-F238E27FC236}">
                      <a16:creationId xmlns:a16="http://schemas.microsoft.com/office/drawing/2014/main" id="{A67B46F6-2D27-8760-FD51-1FCB91944998}"/>
                    </a:ext>
                  </a:extLst>
                </p:cNvPr>
                <p:cNvSpPr>
                  <a:spLocks noChangeShapeType="1"/>
                </p:cNvSpPr>
                <p:nvPr/>
              </p:nvSpPr>
              <p:spPr bwMode="auto">
                <a:xfrm flipH="1">
                  <a:off x="5345" y="123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8" name="Line 865">
                  <a:extLst>
                    <a:ext uri="{FF2B5EF4-FFF2-40B4-BE49-F238E27FC236}">
                      <a16:creationId xmlns:a16="http://schemas.microsoft.com/office/drawing/2014/main" id="{C71974F5-91C8-6734-4E0C-7BB6A5A382E1}"/>
                    </a:ext>
                  </a:extLst>
                </p:cNvPr>
                <p:cNvSpPr>
                  <a:spLocks noChangeShapeType="1"/>
                </p:cNvSpPr>
                <p:nvPr/>
              </p:nvSpPr>
              <p:spPr bwMode="auto">
                <a:xfrm>
                  <a:off x="5353" y="122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89" name="Line 866">
                  <a:extLst>
                    <a:ext uri="{FF2B5EF4-FFF2-40B4-BE49-F238E27FC236}">
                      <a16:creationId xmlns:a16="http://schemas.microsoft.com/office/drawing/2014/main" id="{898F3433-1621-ED65-E017-CAEBE0E5D99E}"/>
                    </a:ext>
                  </a:extLst>
                </p:cNvPr>
                <p:cNvSpPr>
                  <a:spLocks noChangeShapeType="1"/>
                </p:cNvSpPr>
                <p:nvPr/>
              </p:nvSpPr>
              <p:spPr bwMode="auto">
                <a:xfrm flipH="1">
                  <a:off x="5338" y="1239"/>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90" name="Line 867">
                  <a:extLst>
                    <a:ext uri="{FF2B5EF4-FFF2-40B4-BE49-F238E27FC236}">
                      <a16:creationId xmlns:a16="http://schemas.microsoft.com/office/drawing/2014/main" id="{8A7B49CA-D0C2-7E32-ED2C-CB43E02A40AA}"/>
                    </a:ext>
                  </a:extLst>
                </p:cNvPr>
                <p:cNvSpPr>
                  <a:spLocks noChangeShapeType="1"/>
                </p:cNvSpPr>
                <p:nvPr/>
              </p:nvSpPr>
              <p:spPr bwMode="auto">
                <a:xfrm>
                  <a:off x="5244" y="120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4091" name="Line 868">
                  <a:extLst>
                    <a:ext uri="{FF2B5EF4-FFF2-40B4-BE49-F238E27FC236}">
                      <a16:creationId xmlns:a16="http://schemas.microsoft.com/office/drawing/2014/main" id="{55D8D9E7-CACC-1C6B-48B6-0748011259BC}"/>
                    </a:ext>
                  </a:extLst>
                </p:cNvPr>
                <p:cNvSpPr>
                  <a:spLocks noChangeShapeType="1"/>
                </p:cNvSpPr>
                <p:nvPr/>
              </p:nvSpPr>
              <p:spPr bwMode="auto">
                <a:xfrm flipH="1">
                  <a:off x="5232" y="1223"/>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grpSp>
          <p:sp>
            <p:nvSpPr>
              <p:cNvPr id="3877" name="Line 870">
                <a:extLst>
                  <a:ext uri="{FF2B5EF4-FFF2-40B4-BE49-F238E27FC236}">
                    <a16:creationId xmlns:a16="http://schemas.microsoft.com/office/drawing/2014/main" id="{7B7EB67D-523A-4183-2550-C8EFF2FC6496}"/>
                  </a:ext>
                </a:extLst>
              </p:cNvPr>
              <p:cNvSpPr>
                <a:spLocks noChangeShapeType="1"/>
              </p:cNvSpPr>
              <p:nvPr/>
            </p:nvSpPr>
            <p:spPr bwMode="auto">
              <a:xfrm>
                <a:off x="5211" y="1209"/>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78" name="Line 871">
                <a:extLst>
                  <a:ext uri="{FF2B5EF4-FFF2-40B4-BE49-F238E27FC236}">
                    <a16:creationId xmlns:a16="http://schemas.microsoft.com/office/drawing/2014/main" id="{9C183C54-9EBD-034B-3FE4-EBA1556D4831}"/>
                  </a:ext>
                </a:extLst>
              </p:cNvPr>
              <p:cNvSpPr>
                <a:spLocks noChangeShapeType="1"/>
              </p:cNvSpPr>
              <p:nvPr/>
            </p:nvSpPr>
            <p:spPr bwMode="auto">
              <a:xfrm flipH="1">
                <a:off x="5196" y="1223"/>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79" name="Line 872">
                <a:extLst>
                  <a:ext uri="{FF2B5EF4-FFF2-40B4-BE49-F238E27FC236}">
                    <a16:creationId xmlns:a16="http://schemas.microsoft.com/office/drawing/2014/main" id="{65B0DA28-D44A-14FD-293F-2AD5D28476C7}"/>
                  </a:ext>
                </a:extLst>
              </p:cNvPr>
              <p:cNvSpPr>
                <a:spLocks noChangeShapeType="1"/>
              </p:cNvSpPr>
              <p:nvPr/>
            </p:nvSpPr>
            <p:spPr bwMode="auto">
              <a:xfrm>
                <a:off x="5092" y="1183"/>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0" name="Line 873">
                <a:extLst>
                  <a:ext uri="{FF2B5EF4-FFF2-40B4-BE49-F238E27FC236}">
                    <a16:creationId xmlns:a16="http://schemas.microsoft.com/office/drawing/2014/main" id="{B478139E-11A2-BC61-9081-FB988954E08F}"/>
                  </a:ext>
                </a:extLst>
              </p:cNvPr>
              <p:cNvSpPr>
                <a:spLocks noChangeShapeType="1"/>
              </p:cNvSpPr>
              <p:nvPr/>
            </p:nvSpPr>
            <p:spPr bwMode="auto">
              <a:xfrm flipH="1">
                <a:off x="5077" y="1197"/>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1" name="Line 874">
                <a:extLst>
                  <a:ext uri="{FF2B5EF4-FFF2-40B4-BE49-F238E27FC236}">
                    <a16:creationId xmlns:a16="http://schemas.microsoft.com/office/drawing/2014/main" id="{2A4E25D7-CD0F-3834-34F4-E23CA902FAF6}"/>
                  </a:ext>
                </a:extLst>
              </p:cNvPr>
              <p:cNvSpPr>
                <a:spLocks noChangeShapeType="1"/>
              </p:cNvSpPr>
              <p:nvPr/>
            </p:nvSpPr>
            <p:spPr bwMode="auto">
              <a:xfrm>
                <a:off x="5071" y="1177"/>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2" name="Line 875">
                <a:extLst>
                  <a:ext uri="{FF2B5EF4-FFF2-40B4-BE49-F238E27FC236}">
                    <a16:creationId xmlns:a16="http://schemas.microsoft.com/office/drawing/2014/main" id="{BF1A7F29-2B0E-E759-112C-9B197D6507B2}"/>
                  </a:ext>
                </a:extLst>
              </p:cNvPr>
              <p:cNvSpPr>
                <a:spLocks noChangeShapeType="1"/>
              </p:cNvSpPr>
              <p:nvPr/>
            </p:nvSpPr>
            <p:spPr bwMode="auto">
              <a:xfrm flipH="1">
                <a:off x="5056" y="1191"/>
                <a:ext cx="30"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3" name="Line 876">
                <a:extLst>
                  <a:ext uri="{FF2B5EF4-FFF2-40B4-BE49-F238E27FC236}">
                    <a16:creationId xmlns:a16="http://schemas.microsoft.com/office/drawing/2014/main" id="{5B82D7AE-5AE1-C0BF-BE0F-4EA74AA91F60}"/>
                  </a:ext>
                </a:extLst>
              </p:cNvPr>
              <p:cNvSpPr>
                <a:spLocks noChangeShapeType="1"/>
              </p:cNvSpPr>
              <p:nvPr/>
            </p:nvSpPr>
            <p:spPr bwMode="auto">
              <a:xfrm>
                <a:off x="4956" y="114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4" name="Line 877">
                <a:extLst>
                  <a:ext uri="{FF2B5EF4-FFF2-40B4-BE49-F238E27FC236}">
                    <a16:creationId xmlns:a16="http://schemas.microsoft.com/office/drawing/2014/main" id="{D4C64725-EF9A-F3CC-EB08-8B1298ECDAEB}"/>
                  </a:ext>
                </a:extLst>
              </p:cNvPr>
              <p:cNvSpPr>
                <a:spLocks noChangeShapeType="1"/>
              </p:cNvSpPr>
              <p:nvPr/>
            </p:nvSpPr>
            <p:spPr bwMode="auto">
              <a:xfrm flipH="1">
                <a:off x="4942" y="115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5" name="Line 878">
                <a:extLst>
                  <a:ext uri="{FF2B5EF4-FFF2-40B4-BE49-F238E27FC236}">
                    <a16:creationId xmlns:a16="http://schemas.microsoft.com/office/drawing/2014/main" id="{0F7CEB95-DD0A-66B1-1CE5-817320F3C141}"/>
                  </a:ext>
                </a:extLst>
              </p:cNvPr>
              <p:cNvSpPr>
                <a:spLocks noChangeShapeType="1"/>
              </p:cNvSpPr>
              <p:nvPr/>
            </p:nvSpPr>
            <p:spPr bwMode="auto">
              <a:xfrm>
                <a:off x="4877" y="1137"/>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6" name="Line 879">
                <a:extLst>
                  <a:ext uri="{FF2B5EF4-FFF2-40B4-BE49-F238E27FC236}">
                    <a16:creationId xmlns:a16="http://schemas.microsoft.com/office/drawing/2014/main" id="{D158CF4E-E248-7AF8-8E3B-5CBA123475C2}"/>
                  </a:ext>
                </a:extLst>
              </p:cNvPr>
              <p:cNvSpPr>
                <a:spLocks noChangeShapeType="1"/>
              </p:cNvSpPr>
              <p:nvPr/>
            </p:nvSpPr>
            <p:spPr bwMode="auto">
              <a:xfrm flipH="1">
                <a:off x="4862" y="1151"/>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7" name="Line 880">
                <a:extLst>
                  <a:ext uri="{FF2B5EF4-FFF2-40B4-BE49-F238E27FC236}">
                    <a16:creationId xmlns:a16="http://schemas.microsoft.com/office/drawing/2014/main" id="{107CC84C-6769-B2BC-D3B6-2871F10D528E}"/>
                  </a:ext>
                </a:extLst>
              </p:cNvPr>
              <p:cNvSpPr>
                <a:spLocks noChangeShapeType="1"/>
              </p:cNvSpPr>
              <p:nvPr/>
            </p:nvSpPr>
            <p:spPr bwMode="auto">
              <a:xfrm>
                <a:off x="4465" y="106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8" name="Line 881">
                <a:extLst>
                  <a:ext uri="{FF2B5EF4-FFF2-40B4-BE49-F238E27FC236}">
                    <a16:creationId xmlns:a16="http://schemas.microsoft.com/office/drawing/2014/main" id="{0539B85F-6BF8-EAE6-5DED-500689248CC4}"/>
                  </a:ext>
                </a:extLst>
              </p:cNvPr>
              <p:cNvSpPr>
                <a:spLocks noChangeShapeType="1"/>
              </p:cNvSpPr>
              <p:nvPr/>
            </p:nvSpPr>
            <p:spPr bwMode="auto">
              <a:xfrm flipH="1">
                <a:off x="4451" y="1079"/>
                <a:ext cx="27"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89" name="Line 882">
                <a:extLst>
                  <a:ext uri="{FF2B5EF4-FFF2-40B4-BE49-F238E27FC236}">
                    <a16:creationId xmlns:a16="http://schemas.microsoft.com/office/drawing/2014/main" id="{5C7A1C40-D6F6-B987-5DBC-FD2ECEEA785D}"/>
                  </a:ext>
                </a:extLst>
              </p:cNvPr>
              <p:cNvSpPr>
                <a:spLocks noChangeShapeType="1"/>
              </p:cNvSpPr>
              <p:nvPr/>
            </p:nvSpPr>
            <p:spPr bwMode="auto">
              <a:xfrm>
                <a:off x="4449" y="1065"/>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90" name="Line 883">
                <a:extLst>
                  <a:ext uri="{FF2B5EF4-FFF2-40B4-BE49-F238E27FC236}">
                    <a16:creationId xmlns:a16="http://schemas.microsoft.com/office/drawing/2014/main" id="{F94B7803-1B95-6765-599E-6DE6FDD37E9F}"/>
                  </a:ext>
                </a:extLst>
              </p:cNvPr>
              <p:cNvSpPr>
                <a:spLocks noChangeShapeType="1"/>
              </p:cNvSpPr>
              <p:nvPr/>
            </p:nvSpPr>
            <p:spPr bwMode="auto">
              <a:xfrm flipH="1">
                <a:off x="4434" y="1079"/>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91" name="Line 884">
                <a:extLst>
                  <a:ext uri="{FF2B5EF4-FFF2-40B4-BE49-F238E27FC236}">
                    <a16:creationId xmlns:a16="http://schemas.microsoft.com/office/drawing/2014/main" id="{CA4226E5-E3C8-15C6-8206-46A2FFE51D06}"/>
                  </a:ext>
                </a:extLst>
              </p:cNvPr>
              <p:cNvSpPr>
                <a:spLocks noChangeShapeType="1"/>
              </p:cNvSpPr>
              <p:nvPr/>
            </p:nvSpPr>
            <p:spPr bwMode="auto">
              <a:xfrm>
                <a:off x="6571" y="1494"/>
                <a:ext cx="0" cy="28"/>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sp>
            <p:nvSpPr>
              <p:cNvPr id="3892" name="Line 885">
                <a:extLst>
                  <a:ext uri="{FF2B5EF4-FFF2-40B4-BE49-F238E27FC236}">
                    <a16:creationId xmlns:a16="http://schemas.microsoft.com/office/drawing/2014/main" id="{131CB62D-4DF1-E11C-E43A-AAB814F9F5DF}"/>
                  </a:ext>
                </a:extLst>
              </p:cNvPr>
              <p:cNvSpPr>
                <a:spLocks noChangeShapeType="1"/>
              </p:cNvSpPr>
              <p:nvPr/>
            </p:nvSpPr>
            <p:spPr bwMode="auto">
              <a:xfrm flipH="1">
                <a:off x="6556" y="1508"/>
                <a:ext cx="29" cy="0"/>
              </a:xfrm>
              <a:prstGeom prst="line">
                <a:avLst/>
              </a:prstGeom>
              <a:noFill/>
              <a:ln w="1270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aramond"/>
                  <a:ea typeface="+mn-ea"/>
                  <a:cs typeface="+mn-cs"/>
                </a:endParaRPr>
              </a:p>
            </p:txBody>
          </p:sp>
        </p:grpSp>
      </p:grpSp>
      <p:sp>
        <p:nvSpPr>
          <p:cNvPr id="4092" name="TextBox 4091">
            <a:extLst>
              <a:ext uri="{FF2B5EF4-FFF2-40B4-BE49-F238E27FC236}">
                <a16:creationId xmlns:a16="http://schemas.microsoft.com/office/drawing/2014/main" id="{B9DB7813-4EFC-37CE-1E42-D4B95C464AEF}"/>
              </a:ext>
            </a:extLst>
          </p:cNvPr>
          <p:cNvSpPr txBox="1"/>
          <p:nvPr/>
        </p:nvSpPr>
        <p:spPr>
          <a:xfrm rot="16200000">
            <a:off x="-797223" y="3705332"/>
            <a:ext cx="199891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rtl val="0"/>
              </a:rPr>
              <a:t>OS (%)</a:t>
            </a:r>
            <a:endParaRPr kumimoji="0" lang="en-GB" sz="1200" b="1"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Arial"/>
              <a:rtl val="0"/>
            </a:endParaRPr>
          </a:p>
        </p:txBody>
      </p:sp>
      <p:graphicFrame>
        <p:nvGraphicFramePr>
          <p:cNvPr id="4414" name="Table 31">
            <a:extLst>
              <a:ext uri="{FF2B5EF4-FFF2-40B4-BE49-F238E27FC236}">
                <a16:creationId xmlns:a16="http://schemas.microsoft.com/office/drawing/2014/main" id="{DEFE57BF-DE14-2CA2-33AF-DCD771B784D3}"/>
              </a:ext>
            </a:extLst>
          </p:cNvPr>
          <p:cNvGraphicFramePr>
            <a:graphicFrameLocks noGrp="1"/>
          </p:cNvGraphicFramePr>
          <p:nvPr/>
        </p:nvGraphicFramePr>
        <p:xfrm>
          <a:off x="1861148" y="3769415"/>
          <a:ext cx="731739" cy="699516"/>
        </p:xfrm>
        <a:graphic>
          <a:graphicData uri="http://schemas.openxmlformats.org/drawingml/2006/table">
            <a:tbl>
              <a:tblPr firstRow="1" bandRow="1">
                <a:tableStyleId>{5940675A-B579-460E-94D1-54222C63F5DA}</a:tableStyleId>
              </a:tblPr>
              <a:tblGrid>
                <a:gridCol w="731739">
                  <a:extLst>
                    <a:ext uri="{9D8B030D-6E8A-4147-A177-3AD203B41FA5}">
                      <a16:colId xmlns:a16="http://schemas.microsoft.com/office/drawing/2014/main" val="3985297080"/>
                    </a:ext>
                  </a:extLst>
                </a:gridCol>
              </a:tblGrid>
              <a:tr h="146304">
                <a:tc>
                  <a:txBody>
                    <a:bodyPr/>
                    <a:lstStyle/>
                    <a:p>
                      <a:pPr algn="r">
                        <a:lnSpc>
                          <a:spcPct val="90000"/>
                        </a:lnSpc>
                      </a:pPr>
                      <a:r>
                        <a:rPr lang="en-GB" sz="1100" b="1">
                          <a:latin typeface="Arial" panose="020B0604020202020204" pitchFamily="34" charset="0"/>
                          <a:cs typeface="Arial" panose="020B0604020202020204" pitchFamily="34" charset="0"/>
                        </a:rPr>
                        <a:t>12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2678324"/>
                  </a:ext>
                </a:extLst>
              </a:tr>
              <a:tr h="182880">
                <a:tc>
                  <a:txBody>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830051"/>
                          </a:solidFill>
                          <a:effectLst/>
                          <a:uLnTx/>
                          <a:uFillTx/>
                          <a:latin typeface="Arial" panose="020B0604020202020204" pitchFamily="34" charset="0"/>
                          <a:cs typeface="Arial" panose="020B0604020202020204" pitchFamily="34" charset="0"/>
                          <a:sym typeface="Arial"/>
                        </a:rPr>
                        <a:t>87.3%</a:t>
                      </a:r>
                      <a:endParaRPr lang="en-GB" sz="1100">
                        <a:solidFill>
                          <a:srgbClr val="830051"/>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9249021"/>
                  </a:ext>
                </a:extLst>
              </a:tr>
              <a:tr h="182880">
                <a:tc>
                  <a:txBody>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82.5%</a:t>
                      </a:r>
                      <a:endParaRPr lang="en-GB" sz="1100">
                        <a:solidFill>
                          <a:srgbClr val="003865"/>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6632852"/>
                  </a:ext>
                </a:extLst>
              </a:tr>
              <a:tr h="182880">
                <a:tc>
                  <a:txBody>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7F7F7F"/>
                          </a:solidFill>
                          <a:effectLst/>
                          <a:uLnTx/>
                          <a:uFillTx/>
                          <a:latin typeface="Arial" panose="020B0604020202020204" pitchFamily="34" charset="0"/>
                          <a:cs typeface="Arial" panose="020B0604020202020204" pitchFamily="34" charset="0"/>
                          <a:sym typeface="Arial"/>
                        </a:rPr>
                        <a:t>81.0%</a:t>
                      </a:r>
                      <a:endParaRPr lang="en-GB" sz="1100">
                        <a:solidFill>
                          <a:srgbClr val="7F7F7F"/>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9884318"/>
                  </a:ext>
                </a:extLst>
              </a:tr>
            </a:tbl>
          </a:graphicData>
        </a:graphic>
      </p:graphicFrame>
      <p:graphicFrame>
        <p:nvGraphicFramePr>
          <p:cNvPr id="4415" name="Table 4414">
            <a:extLst>
              <a:ext uri="{FF2B5EF4-FFF2-40B4-BE49-F238E27FC236}">
                <a16:creationId xmlns:a16="http://schemas.microsoft.com/office/drawing/2014/main" id="{E34BAA8E-A73E-B19B-BACE-E21A66D44B9D}"/>
              </a:ext>
            </a:extLst>
          </p:cNvPr>
          <p:cNvGraphicFramePr>
            <a:graphicFrameLocks noGrp="1"/>
          </p:cNvGraphicFramePr>
          <p:nvPr/>
        </p:nvGraphicFramePr>
        <p:xfrm>
          <a:off x="3832364" y="3779481"/>
          <a:ext cx="756000" cy="699516"/>
        </p:xfrm>
        <a:graphic>
          <a:graphicData uri="http://schemas.openxmlformats.org/drawingml/2006/table">
            <a:tbl>
              <a:tblPr firstRow="1" bandRow="1">
                <a:tableStyleId>{5940675A-B579-460E-94D1-54222C63F5DA}</a:tableStyleId>
              </a:tblPr>
              <a:tblGrid>
                <a:gridCol w="756000">
                  <a:extLst>
                    <a:ext uri="{9D8B030D-6E8A-4147-A177-3AD203B41FA5}">
                      <a16:colId xmlns:a16="http://schemas.microsoft.com/office/drawing/2014/main" val="3985297080"/>
                    </a:ext>
                  </a:extLst>
                </a:gridCol>
              </a:tblGrid>
              <a:tr h="146304">
                <a:tc>
                  <a:txBody>
                    <a:bodyPr/>
                    <a:lstStyle/>
                    <a:p>
                      <a:pPr algn="l">
                        <a:lnSpc>
                          <a:spcPct val="90000"/>
                        </a:lnSpc>
                      </a:pPr>
                      <a:r>
                        <a:rPr lang="en-GB" sz="1100" b="1">
                          <a:latin typeface="Arial" panose="020B0604020202020204" pitchFamily="34" charset="0"/>
                          <a:cs typeface="Arial" panose="020B0604020202020204" pitchFamily="34" charset="0"/>
                        </a:rPr>
                        <a:t>18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2678324"/>
                  </a:ext>
                </a:extLst>
              </a:tr>
              <a:tr h="182880">
                <a:tc>
                  <a: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1100" b="1">
                          <a:solidFill>
                            <a:srgbClr val="830051"/>
                          </a:solidFill>
                          <a:latin typeface="Arial" panose="020B0604020202020204" pitchFamily="34" charset="0"/>
                          <a:cs typeface="Arial" panose="020B0604020202020204" pitchFamily="34" charset="0"/>
                        </a:rPr>
                        <a:t>76.9</a:t>
                      </a:r>
                      <a:r>
                        <a:rPr kumimoji="0" lang="en-US" sz="1100" b="1" i="0" u="none" strike="noStrike" kern="0" cap="none" spc="0" normalizeH="0" baseline="0" noProof="0">
                          <a:ln>
                            <a:noFill/>
                          </a:ln>
                          <a:solidFill>
                            <a:srgbClr val="830051"/>
                          </a:solidFill>
                          <a:effectLst/>
                          <a:uLnTx/>
                          <a:uFillTx/>
                          <a:latin typeface="Arial" panose="020B0604020202020204" pitchFamily="34" charset="0"/>
                          <a:cs typeface="Arial" panose="020B0604020202020204" pitchFamily="34" charset="0"/>
                          <a:sym typeface="Arial"/>
                        </a:rPr>
                        <a:t>%</a:t>
                      </a:r>
                      <a:endParaRPr lang="en-GB" sz="1100">
                        <a:solidFill>
                          <a:srgbClr val="830051"/>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9249021"/>
                  </a:ext>
                </a:extLst>
              </a:tr>
              <a:tr h="182880">
                <a:tc>
                  <a: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1100" b="1">
                          <a:solidFill>
                            <a:srgbClr val="003865"/>
                          </a:solidFill>
                          <a:latin typeface="Arial" panose="020B0604020202020204" pitchFamily="34" charset="0"/>
                          <a:cs typeface="Arial" panose="020B0604020202020204" pitchFamily="34" charset="0"/>
                        </a:rPr>
                        <a:t>71.1</a:t>
                      </a:r>
                      <a:r>
                        <a:rPr kumimoji="0" lang="en-US" sz="11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a:t>
                      </a:r>
                      <a:endParaRPr lang="en-GB" sz="1100">
                        <a:solidFill>
                          <a:srgbClr val="003865"/>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6632852"/>
                  </a:ext>
                </a:extLst>
              </a:tr>
              <a:tr h="182880">
                <a:tc>
                  <a: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1100" b="1">
                          <a:solidFill>
                            <a:srgbClr val="7F7F7F"/>
                          </a:solidFill>
                          <a:latin typeface="Arial" panose="020B0604020202020204" pitchFamily="34" charset="0"/>
                          <a:cs typeface="Arial" panose="020B0604020202020204" pitchFamily="34" charset="0"/>
                        </a:rPr>
                        <a:t>69.9</a:t>
                      </a:r>
                      <a:r>
                        <a:rPr kumimoji="0" lang="en-US" sz="1100" b="1" i="0" u="none" strike="noStrike" kern="0" cap="none" spc="0" normalizeH="0" baseline="0" noProof="0">
                          <a:ln>
                            <a:noFill/>
                          </a:ln>
                          <a:solidFill>
                            <a:srgbClr val="7F7F7F"/>
                          </a:solidFill>
                          <a:effectLst/>
                          <a:uLnTx/>
                          <a:uFillTx/>
                          <a:latin typeface="Arial" panose="020B0604020202020204" pitchFamily="34" charset="0"/>
                          <a:cs typeface="Arial" panose="020B0604020202020204" pitchFamily="34" charset="0"/>
                          <a:sym typeface="Arial"/>
                        </a:rPr>
                        <a:t>%</a:t>
                      </a:r>
                      <a:endParaRPr lang="en-GB" sz="1100">
                        <a:solidFill>
                          <a:srgbClr val="7F7F7F"/>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9884318"/>
                  </a:ext>
                </a:extLst>
              </a:tr>
            </a:tbl>
          </a:graphicData>
        </a:graphic>
      </p:graphicFrame>
      <p:grpSp>
        <p:nvGrpSpPr>
          <p:cNvPr id="12" name="Group 11">
            <a:extLst>
              <a:ext uri="{FF2B5EF4-FFF2-40B4-BE49-F238E27FC236}">
                <a16:creationId xmlns:a16="http://schemas.microsoft.com/office/drawing/2014/main" id="{2FC9CCA6-7978-5713-0344-27AF55E1CD1E}"/>
              </a:ext>
            </a:extLst>
          </p:cNvPr>
          <p:cNvGrpSpPr/>
          <p:nvPr/>
        </p:nvGrpSpPr>
        <p:grpSpPr>
          <a:xfrm>
            <a:off x="302196" y="5424853"/>
            <a:ext cx="6331686" cy="585406"/>
            <a:chOff x="229988" y="4305401"/>
            <a:chExt cx="5474571" cy="585406"/>
          </a:xfrm>
        </p:grpSpPr>
        <p:grpSp>
          <p:nvGrpSpPr>
            <p:cNvPr id="4093" name="Group 4092">
              <a:extLst>
                <a:ext uri="{FF2B5EF4-FFF2-40B4-BE49-F238E27FC236}">
                  <a16:creationId xmlns:a16="http://schemas.microsoft.com/office/drawing/2014/main" id="{2C7C80CF-EC28-81A1-C31B-970514D6C4D0}"/>
                </a:ext>
              </a:extLst>
            </p:cNvPr>
            <p:cNvGrpSpPr/>
            <p:nvPr/>
          </p:nvGrpSpPr>
          <p:grpSpPr>
            <a:xfrm>
              <a:off x="791643" y="4419811"/>
              <a:ext cx="4912916" cy="461665"/>
              <a:chOff x="6294077" y="3638264"/>
              <a:chExt cx="5211646" cy="461665"/>
            </a:xfrm>
          </p:grpSpPr>
          <p:sp>
            <p:nvSpPr>
              <p:cNvPr id="4094" name="TextBox 4093">
                <a:extLst>
                  <a:ext uri="{FF2B5EF4-FFF2-40B4-BE49-F238E27FC236}">
                    <a16:creationId xmlns:a16="http://schemas.microsoft.com/office/drawing/2014/main" id="{89B7BFF6-9E5A-CC02-D9BC-0C8E7679C455}"/>
                  </a:ext>
                </a:extLst>
              </p:cNvPr>
              <p:cNvSpPr txBox="1"/>
              <p:nvPr/>
            </p:nvSpPr>
            <p:spPr>
              <a:xfrm>
                <a:off x="6294077" y="3638264"/>
                <a:ext cx="37954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192</a:t>
                </a:r>
              </a:p>
            </p:txBody>
          </p:sp>
          <p:sp>
            <p:nvSpPr>
              <p:cNvPr id="4095" name="TextBox 4094">
                <a:extLst>
                  <a:ext uri="{FF2B5EF4-FFF2-40B4-BE49-F238E27FC236}">
                    <a16:creationId xmlns:a16="http://schemas.microsoft.com/office/drawing/2014/main" id="{90D52E83-65EA-4A3B-87AC-FEAF33C7B04C}"/>
                  </a:ext>
                </a:extLst>
              </p:cNvPr>
              <p:cNvSpPr txBox="1"/>
              <p:nvPr/>
            </p:nvSpPr>
            <p:spPr>
              <a:xfrm>
                <a:off x="6582676" y="3638264"/>
                <a:ext cx="37954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185</a:t>
                </a:r>
              </a:p>
            </p:txBody>
          </p:sp>
          <p:sp>
            <p:nvSpPr>
              <p:cNvPr id="4096" name="TextBox 4095">
                <a:extLst>
                  <a:ext uri="{FF2B5EF4-FFF2-40B4-BE49-F238E27FC236}">
                    <a16:creationId xmlns:a16="http://schemas.microsoft.com/office/drawing/2014/main" id="{37DE4DB0-05D3-E40E-D36E-CAE6DD05D07C}"/>
                  </a:ext>
                </a:extLst>
              </p:cNvPr>
              <p:cNvSpPr txBox="1"/>
              <p:nvPr/>
            </p:nvSpPr>
            <p:spPr>
              <a:xfrm>
                <a:off x="6874305" y="3638264"/>
                <a:ext cx="37954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181</a:t>
                </a:r>
              </a:p>
            </p:txBody>
          </p:sp>
          <p:sp>
            <p:nvSpPr>
              <p:cNvPr id="4097" name="TextBox 4096">
                <a:extLst>
                  <a:ext uri="{FF2B5EF4-FFF2-40B4-BE49-F238E27FC236}">
                    <a16:creationId xmlns:a16="http://schemas.microsoft.com/office/drawing/2014/main" id="{D94980F7-CC64-ED5D-FDC6-2E8022C7345D}"/>
                  </a:ext>
                </a:extLst>
              </p:cNvPr>
              <p:cNvSpPr txBox="1"/>
              <p:nvPr/>
            </p:nvSpPr>
            <p:spPr>
              <a:xfrm>
                <a:off x="7162902" y="3638264"/>
                <a:ext cx="37954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175</a:t>
                </a:r>
              </a:p>
            </p:txBody>
          </p:sp>
          <p:sp>
            <p:nvSpPr>
              <p:cNvPr id="4098" name="TextBox 4097">
                <a:extLst>
                  <a:ext uri="{FF2B5EF4-FFF2-40B4-BE49-F238E27FC236}">
                    <a16:creationId xmlns:a16="http://schemas.microsoft.com/office/drawing/2014/main" id="{45E16CA2-480D-85FA-0C43-6CB2D7F558AB}"/>
                  </a:ext>
                </a:extLst>
              </p:cNvPr>
              <p:cNvSpPr txBox="1"/>
              <p:nvPr/>
            </p:nvSpPr>
            <p:spPr>
              <a:xfrm>
                <a:off x="7448467" y="3638264"/>
                <a:ext cx="37954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169</a:t>
                </a:r>
              </a:p>
            </p:txBody>
          </p:sp>
          <p:sp>
            <p:nvSpPr>
              <p:cNvPr id="4099" name="TextBox 4098">
                <a:extLst>
                  <a:ext uri="{FF2B5EF4-FFF2-40B4-BE49-F238E27FC236}">
                    <a16:creationId xmlns:a16="http://schemas.microsoft.com/office/drawing/2014/main" id="{1BAB3752-CA81-7FCF-1715-680D5E32496D}"/>
                  </a:ext>
                </a:extLst>
              </p:cNvPr>
              <p:cNvSpPr txBox="1"/>
              <p:nvPr/>
            </p:nvSpPr>
            <p:spPr>
              <a:xfrm>
                <a:off x="7740096" y="3638264"/>
                <a:ext cx="37954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158</a:t>
                </a:r>
              </a:p>
            </p:txBody>
          </p:sp>
          <p:sp>
            <p:nvSpPr>
              <p:cNvPr id="4100" name="TextBox 4099">
                <a:extLst>
                  <a:ext uri="{FF2B5EF4-FFF2-40B4-BE49-F238E27FC236}">
                    <a16:creationId xmlns:a16="http://schemas.microsoft.com/office/drawing/2014/main" id="{E20FB19A-4240-4B5C-E4C1-2A1196AC32CF}"/>
                  </a:ext>
                </a:extLst>
              </p:cNvPr>
              <p:cNvSpPr txBox="1"/>
              <p:nvPr/>
            </p:nvSpPr>
            <p:spPr>
              <a:xfrm>
                <a:off x="8311227" y="3638264"/>
                <a:ext cx="37954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125</a:t>
                </a:r>
              </a:p>
            </p:txBody>
          </p:sp>
          <p:sp>
            <p:nvSpPr>
              <p:cNvPr id="4101" name="TextBox 4100">
                <a:extLst>
                  <a:ext uri="{FF2B5EF4-FFF2-40B4-BE49-F238E27FC236}">
                    <a16:creationId xmlns:a16="http://schemas.microsoft.com/office/drawing/2014/main" id="{7566BF55-7E2F-060C-824A-7D28589BA0AC}"/>
                  </a:ext>
                </a:extLst>
              </p:cNvPr>
              <p:cNvSpPr txBox="1"/>
              <p:nvPr/>
            </p:nvSpPr>
            <p:spPr>
              <a:xfrm>
                <a:off x="8596792" y="3638264"/>
                <a:ext cx="37954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99</a:t>
                </a:r>
              </a:p>
            </p:txBody>
          </p:sp>
          <p:sp>
            <p:nvSpPr>
              <p:cNvPr id="4102" name="TextBox 4101">
                <a:extLst>
                  <a:ext uri="{FF2B5EF4-FFF2-40B4-BE49-F238E27FC236}">
                    <a16:creationId xmlns:a16="http://schemas.microsoft.com/office/drawing/2014/main" id="{11035C61-4906-54F9-D215-B3EE0DAA1E6F}"/>
                  </a:ext>
                </a:extLst>
              </p:cNvPr>
              <p:cNvSpPr txBox="1"/>
              <p:nvPr/>
            </p:nvSpPr>
            <p:spPr>
              <a:xfrm>
                <a:off x="8916924" y="3638264"/>
                <a:ext cx="31832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84</a:t>
                </a:r>
              </a:p>
            </p:txBody>
          </p:sp>
          <p:sp>
            <p:nvSpPr>
              <p:cNvPr id="4103" name="TextBox 4102">
                <a:extLst>
                  <a:ext uri="{FF2B5EF4-FFF2-40B4-BE49-F238E27FC236}">
                    <a16:creationId xmlns:a16="http://schemas.microsoft.com/office/drawing/2014/main" id="{415C95CB-791C-3D9C-F346-2163E11F5E88}"/>
                  </a:ext>
                </a:extLst>
              </p:cNvPr>
              <p:cNvSpPr txBox="1"/>
              <p:nvPr/>
            </p:nvSpPr>
            <p:spPr>
              <a:xfrm>
                <a:off x="9206028" y="3638264"/>
                <a:ext cx="31832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66</a:t>
                </a:r>
              </a:p>
            </p:txBody>
          </p:sp>
          <p:sp>
            <p:nvSpPr>
              <p:cNvPr id="4104" name="TextBox 4103">
                <a:extLst>
                  <a:ext uri="{FF2B5EF4-FFF2-40B4-BE49-F238E27FC236}">
                    <a16:creationId xmlns:a16="http://schemas.microsoft.com/office/drawing/2014/main" id="{ACED48F3-E4A9-FCD7-6F3E-95FC7AA17376}"/>
                  </a:ext>
                </a:extLst>
              </p:cNvPr>
              <p:cNvSpPr txBox="1"/>
              <p:nvPr/>
            </p:nvSpPr>
            <p:spPr>
              <a:xfrm>
                <a:off x="9492100" y="3638264"/>
                <a:ext cx="31832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a:t>
                </a:r>
              </a:p>
            </p:txBody>
          </p:sp>
          <p:sp>
            <p:nvSpPr>
              <p:cNvPr id="4105" name="TextBox 4104">
                <a:extLst>
                  <a:ext uri="{FF2B5EF4-FFF2-40B4-BE49-F238E27FC236}">
                    <a16:creationId xmlns:a16="http://schemas.microsoft.com/office/drawing/2014/main" id="{4318146B-4098-6946-18F3-FB78BB7612B5}"/>
                  </a:ext>
                </a:extLst>
              </p:cNvPr>
              <p:cNvSpPr txBox="1"/>
              <p:nvPr/>
            </p:nvSpPr>
            <p:spPr>
              <a:xfrm>
                <a:off x="9781204" y="3638264"/>
                <a:ext cx="31832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4106" name="TextBox 4105">
                <a:extLst>
                  <a:ext uri="{FF2B5EF4-FFF2-40B4-BE49-F238E27FC236}">
                    <a16:creationId xmlns:a16="http://schemas.microsoft.com/office/drawing/2014/main" id="{576095B6-09E6-D3E9-4AC6-CE2484EF2241}"/>
                  </a:ext>
                </a:extLst>
              </p:cNvPr>
              <p:cNvSpPr txBox="1"/>
              <p:nvPr/>
            </p:nvSpPr>
            <p:spPr>
              <a:xfrm>
                <a:off x="10064245" y="3638264"/>
                <a:ext cx="31832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a:t>
                </a:r>
              </a:p>
            </p:txBody>
          </p:sp>
          <p:sp>
            <p:nvSpPr>
              <p:cNvPr id="4107" name="TextBox 4106">
                <a:extLst>
                  <a:ext uri="{FF2B5EF4-FFF2-40B4-BE49-F238E27FC236}">
                    <a16:creationId xmlns:a16="http://schemas.microsoft.com/office/drawing/2014/main" id="{339C9EAF-5B12-81EE-CEEA-80A667EF50FE}"/>
                  </a:ext>
                </a:extLst>
              </p:cNvPr>
              <p:cNvSpPr txBox="1"/>
              <p:nvPr/>
            </p:nvSpPr>
            <p:spPr>
              <a:xfrm>
                <a:off x="10349613" y="3638264"/>
                <a:ext cx="32885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4108" name="TextBox 4107">
                <a:extLst>
                  <a:ext uri="{FF2B5EF4-FFF2-40B4-BE49-F238E27FC236}">
                    <a16:creationId xmlns:a16="http://schemas.microsoft.com/office/drawing/2014/main" id="{B6DBADFA-6D51-D7BF-31EA-2EB22297C700}"/>
                  </a:ext>
                </a:extLst>
              </p:cNvPr>
              <p:cNvSpPr txBox="1"/>
              <p:nvPr/>
            </p:nvSpPr>
            <p:spPr>
              <a:xfrm>
                <a:off x="10672407" y="3638264"/>
                <a:ext cx="25711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4109" name="TextBox 4108">
                <a:extLst>
                  <a:ext uri="{FF2B5EF4-FFF2-40B4-BE49-F238E27FC236}">
                    <a16:creationId xmlns:a16="http://schemas.microsoft.com/office/drawing/2014/main" id="{FE164941-F5A8-5276-664A-9A6F0707FDD5}"/>
                  </a:ext>
                </a:extLst>
              </p:cNvPr>
              <p:cNvSpPr txBox="1"/>
              <p:nvPr/>
            </p:nvSpPr>
            <p:spPr>
              <a:xfrm>
                <a:off x="10962024" y="3638264"/>
                <a:ext cx="25711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4110" name="TextBox 4109">
                <a:extLst>
                  <a:ext uri="{FF2B5EF4-FFF2-40B4-BE49-F238E27FC236}">
                    <a16:creationId xmlns:a16="http://schemas.microsoft.com/office/drawing/2014/main" id="{7408FCC8-815F-70CC-997B-3F3AAD51F053}"/>
                  </a:ext>
                </a:extLst>
              </p:cNvPr>
              <p:cNvSpPr txBox="1"/>
              <p:nvPr/>
            </p:nvSpPr>
            <p:spPr>
              <a:xfrm>
                <a:off x="11248612" y="3638264"/>
                <a:ext cx="25711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4111" name="TextBox 4110">
                <a:extLst>
                  <a:ext uri="{FF2B5EF4-FFF2-40B4-BE49-F238E27FC236}">
                    <a16:creationId xmlns:a16="http://schemas.microsoft.com/office/drawing/2014/main" id="{642ADC88-D195-4294-6DEA-133FF755F5C8}"/>
                  </a:ext>
                </a:extLst>
              </p:cNvPr>
              <p:cNvSpPr txBox="1"/>
              <p:nvPr/>
            </p:nvSpPr>
            <p:spPr>
              <a:xfrm>
                <a:off x="8025662" y="3638264"/>
                <a:ext cx="37954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151</a:t>
                </a:r>
              </a:p>
            </p:txBody>
          </p:sp>
        </p:grpSp>
        <p:sp>
          <p:nvSpPr>
            <p:cNvPr id="4416" name="TextBox 4415">
              <a:extLst>
                <a:ext uri="{FF2B5EF4-FFF2-40B4-BE49-F238E27FC236}">
                  <a16:creationId xmlns:a16="http://schemas.microsoft.com/office/drawing/2014/main" id="{1A56BD54-CEE8-1C0F-EDB8-49A336C6B6F6}"/>
                </a:ext>
              </a:extLst>
            </p:cNvPr>
            <p:cNvSpPr txBox="1"/>
            <p:nvPr/>
          </p:nvSpPr>
          <p:spPr>
            <a:xfrm>
              <a:off x="229988" y="4429142"/>
              <a:ext cx="59984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6E1E50"/>
                  </a:solidFill>
                  <a:effectLst/>
                  <a:uLnTx/>
                  <a:uFillTx/>
                  <a:latin typeface="Arial" panose="020B0604020202020204" pitchFamily="34" charset="0"/>
                  <a:ea typeface="+mn-ea"/>
                  <a:cs typeface="Arial" panose="020B0604020202020204" pitchFamily="34" charset="0"/>
                </a:rPr>
                <a:t>CP+D+O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1E325F"/>
                  </a:solidFill>
                  <a:effectLst/>
                  <a:uLnTx/>
                  <a:uFillTx/>
                  <a:latin typeface="Arial" panose="020B0604020202020204" pitchFamily="34" charset="0"/>
                  <a:ea typeface="+mn-ea"/>
                  <a:cs typeface="Arial" panose="020B0604020202020204" pitchFamily="34" charset="0"/>
                </a:rPr>
                <a:t>CP+D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CP</a:t>
              </a:r>
              <a:endParaRPr kumimoji="0" lang="en-GB"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4417" name="TextBox 4416">
              <a:extLst>
                <a:ext uri="{FF2B5EF4-FFF2-40B4-BE49-F238E27FC236}">
                  <a16:creationId xmlns:a16="http://schemas.microsoft.com/office/drawing/2014/main" id="{E3A60B1F-931B-61C4-54A8-0A310D3A9E0B}"/>
                </a:ext>
              </a:extLst>
            </p:cNvPr>
            <p:cNvSpPr txBox="1"/>
            <p:nvPr/>
          </p:nvSpPr>
          <p:spPr>
            <a:xfrm>
              <a:off x="229988" y="4305401"/>
              <a:ext cx="68320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No. at risk</a:t>
              </a:r>
            </a:p>
          </p:txBody>
        </p:sp>
      </p:grpSp>
      <p:sp>
        <p:nvSpPr>
          <p:cNvPr id="4418" name="TextBox 4417">
            <a:extLst>
              <a:ext uri="{FF2B5EF4-FFF2-40B4-BE49-F238E27FC236}">
                <a16:creationId xmlns:a16="http://schemas.microsoft.com/office/drawing/2014/main" id="{2EF00E7B-2F5D-BCF7-293D-10A0F9C9CDE4}"/>
              </a:ext>
            </a:extLst>
          </p:cNvPr>
          <p:cNvSpPr txBox="1"/>
          <p:nvPr/>
        </p:nvSpPr>
        <p:spPr>
          <a:xfrm>
            <a:off x="1706677" y="5093577"/>
            <a:ext cx="343654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solidFill>
                  <a:srgbClr val="010101"/>
                </a:solidFill>
                <a:effectLst/>
                <a:uLnTx/>
                <a:uFillTx/>
                <a:latin typeface="Arial" panose="020B0604020202020204" pitchFamily="34" charset="0"/>
                <a:ea typeface="+mn-ea"/>
                <a:cs typeface="Arial" panose="020B0604020202020204" pitchFamily="34" charset="0"/>
                <a:sym typeface="Arial"/>
                <a:rtl val="0"/>
              </a:rPr>
              <a:t>Time since randomization (months)</a:t>
            </a:r>
          </a:p>
        </p:txBody>
      </p:sp>
      <p:sp>
        <p:nvSpPr>
          <p:cNvPr id="7" name="Rectangle 6">
            <a:extLst>
              <a:ext uri="{FF2B5EF4-FFF2-40B4-BE49-F238E27FC236}">
                <a16:creationId xmlns:a16="http://schemas.microsoft.com/office/drawing/2014/main" id="{4359F61C-F88A-86FD-B41A-00096747B03B}"/>
              </a:ext>
            </a:extLst>
          </p:cNvPr>
          <p:cNvSpPr/>
          <p:nvPr/>
        </p:nvSpPr>
        <p:spPr>
          <a:xfrm>
            <a:off x="11008838" y="2523744"/>
            <a:ext cx="1009261" cy="844601"/>
          </a:xfrm>
          <a:prstGeom prst="rect">
            <a:avLst/>
          </a:prstGeom>
          <a:noFill/>
          <a:ln w="28575">
            <a:solidFill>
              <a:srgbClr val="F0A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a:ea typeface="+mn-ea"/>
              <a:cs typeface="+mn-cs"/>
            </a:endParaRPr>
          </a:p>
        </p:txBody>
      </p:sp>
      <p:sp>
        <p:nvSpPr>
          <p:cNvPr id="6" name="Text Placeholder 15">
            <a:extLst>
              <a:ext uri="{FF2B5EF4-FFF2-40B4-BE49-F238E27FC236}">
                <a16:creationId xmlns:a16="http://schemas.microsoft.com/office/drawing/2014/main" id="{C37CEAF1-4A8D-932C-233A-438EC6585BD4}"/>
              </a:ext>
            </a:extLst>
          </p:cNvPr>
          <p:cNvSpPr txBox="1">
            <a:spLocks/>
          </p:cNvSpPr>
          <p:nvPr/>
        </p:nvSpPr>
        <p:spPr>
          <a:xfrm>
            <a:off x="63732" y="64069"/>
            <a:ext cx="11807434" cy="7667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9B12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Post-hoc Exploratory Analysis: Interim OS Data – Adding Olaparib Maintenance to Durvalumab + Chemotherapy in Patients with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pMMR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EC</a:t>
            </a:r>
          </a:p>
        </p:txBody>
      </p:sp>
      <p:cxnSp>
        <p:nvCxnSpPr>
          <p:cNvPr id="15" name="Straight Connector 14">
            <a:extLst>
              <a:ext uri="{FF2B5EF4-FFF2-40B4-BE49-F238E27FC236}">
                <a16:creationId xmlns:a16="http://schemas.microsoft.com/office/drawing/2014/main" id="{6F093337-7B31-944B-422D-DCA485EFE82A}"/>
              </a:ext>
            </a:extLst>
          </p:cNvPr>
          <p:cNvCxnSpPr>
            <a:cxnSpLocks/>
          </p:cNvCxnSpPr>
          <p:nvPr/>
        </p:nvCxnSpPr>
        <p:spPr>
          <a:xfrm flipV="1">
            <a:off x="3705454" y="2719562"/>
            <a:ext cx="11934" cy="2101549"/>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5344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441DFE-80C5-2B6F-9723-635D2897E608}"/>
              </a:ext>
            </a:extLst>
          </p:cNvPr>
          <p:cNvSpPr>
            <a:spLocks noGrp="1"/>
          </p:cNvSpPr>
          <p:nvPr>
            <p:ph type="body" sz="quarter" idx="10"/>
          </p:nvPr>
        </p:nvSpPr>
        <p:spPr>
          <a:xfrm>
            <a:off x="78599" y="151513"/>
            <a:ext cx="11962460" cy="766763"/>
          </a:xfrm>
        </p:spPr>
        <p:txBody>
          <a:bodyPr>
            <a:normAutofit/>
          </a:bodyPr>
          <a:lstStyle/>
          <a:p>
            <a:r>
              <a:rPr lang="en-US" sz="3600" dirty="0">
                <a:solidFill>
                  <a:schemeClr val="tx1"/>
                </a:solidFill>
                <a:latin typeface="Calibri" panose="020F0502020204030204" pitchFamily="34" charset="0"/>
                <a:cs typeface="Calibri" panose="020F0502020204030204" pitchFamily="34" charset="0"/>
              </a:rPr>
              <a:t>ENGOT-EN6-NSGO/GOG-3031/RUBY Part 2 Study Design</a:t>
            </a:r>
            <a:endParaRPr lang="en-GB" sz="3600" dirty="0">
              <a:solidFill>
                <a:schemeClr val="tx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D353BFEA-0B2A-066F-A21F-3AF04EA8E0A5}"/>
              </a:ext>
            </a:extLst>
          </p:cNvPr>
          <p:cNvGrpSpPr/>
          <p:nvPr/>
        </p:nvGrpSpPr>
        <p:grpSpPr>
          <a:xfrm>
            <a:off x="150941" y="918276"/>
            <a:ext cx="11824960" cy="4371564"/>
            <a:chOff x="564836" y="1083600"/>
            <a:chExt cx="11130420" cy="4206240"/>
          </a:xfrm>
        </p:grpSpPr>
        <p:pic>
          <p:nvPicPr>
            <p:cNvPr id="5" name="Picture 4">
              <a:extLst>
                <a:ext uri="{FF2B5EF4-FFF2-40B4-BE49-F238E27FC236}">
                  <a16:creationId xmlns:a16="http://schemas.microsoft.com/office/drawing/2014/main" id="{9BFFF714-AC39-DF50-6F48-3DEBAA43720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7402" b="15146"/>
            <a:stretch/>
          </p:blipFill>
          <p:spPr>
            <a:xfrm>
              <a:off x="564836" y="1083600"/>
              <a:ext cx="11062327" cy="4206240"/>
            </a:xfrm>
            <a:prstGeom prst="rect">
              <a:avLst/>
            </a:prstGeom>
          </p:spPr>
        </p:pic>
        <p:sp>
          <p:nvSpPr>
            <p:cNvPr id="6" name="Rectangle 5">
              <a:extLst>
                <a:ext uri="{FF2B5EF4-FFF2-40B4-BE49-F238E27FC236}">
                  <a16:creationId xmlns:a16="http://schemas.microsoft.com/office/drawing/2014/main" id="{4517EDCD-2F6E-D400-8C1F-273E197345E8}"/>
                </a:ext>
              </a:extLst>
            </p:cNvPr>
            <p:cNvSpPr/>
            <p:nvPr/>
          </p:nvSpPr>
          <p:spPr>
            <a:xfrm>
              <a:off x="10537567" y="4993111"/>
              <a:ext cx="1157689" cy="296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31"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EEF3C78B-6A10-6F7E-1277-AE4D4E553B46}"/>
              </a:ext>
            </a:extLst>
          </p:cNvPr>
          <p:cNvSpPr txBox="1"/>
          <p:nvPr/>
        </p:nvSpPr>
        <p:spPr>
          <a:xfrm>
            <a:off x="216566" y="6151025"/>
            <a:ext cx="10432384" cy="630942"/>
          </a:xfrm>
          <a:prstGeom prst="rect">
            <a:avLst/>
          </a:prstGeom>
          <a:noFill/>
        </p:spPr>
        <p:txBody>
          <a:bodyPr wrap="square" anchor="b">
            <a:sp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dirty="0" err="1">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en-US" sz="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Histologically</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/cytologically proven advanced or recurrent EC; stage III/IV disease or first recurrent EC with low potential for cure by radiation therapy or surgery alone or in combination. </a:t>
            </a:r>
            <a:r>
              <a:rPr kumimoji="0" lang="en-US" sz="700" b="0" i="0" u="none" strike="noStrike" kern="1200" cap="none" spc="0" normalizeH="0" baseline="30000" noProof="0" dirty="0" err="1">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en-US" sz="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Carcinoma</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clear cell, serous, or mixed histology permitted. </a:t>
            </a:r>
            <a:r>
              <a:rPr kumimoji="0" lang="en-US" sz="700" b="0" i="0" u="none" strike="noStrike" kern="1200" cap="none" spc="0" normalizeH="0" baseline="30000" noProof="0" dirty="0" err="1">
                <a:ln>
                  <a:noFill/>
                </a:ln>
                <a:solidFill>
                  <a:srgbClr val="000000"/>
                </a:solidFill>
                <a:effectLst/>
                <a:uLnTx/>
                <a:uFillTx/>
                <a:latin typeface="Calibri" panose="020F0502020204030204" pitchFamily="34" charset="0"/>
                <a:ea typeface="+mn-ea"/>
                <a:cs typeface="Calibri" panose="020F0502020204030204" pitchFamily="34" charset="0"/>
              </a:rPr>
              <a:t>c</a:t>
            </a:r>
            <a:r>
              <a:rPr kumimoji="0" lang="en-US" sz="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Patients</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were randomized based on either local or central MMR/MSI testing results. </a:t>
            </a:r>
            <a:r>
              <a:rPr kumimoji="0" lang="en-US" sz="700" b="0" i="0" u="none" strike="noStrike" kern="1200" cap="none" spc="0" normalizeH="0" baseline="30000" noProof="0" dirty="0" err="1">
                <a:ln>
                  <a:noFill/>
                </a:ln>
                <a:solidFill>
                  <a:srgbClr val="000000"/>
                </a:solidFill>
                <a:effectLst/>
                <a:uLnTx/>
                <a:uFillTx/>
                <a:latin typeface="Calibri" panose="020F0502020204030204" pitchFamily="34" charset="0"/>
                <a:ea typeface="+mn-ea"/>
                <a:cs typeface="Calibri" panose="020F0502020204030204" pitchFamily="34" charset="0"/>
              </a:rPr>
              <a:t>D</a:t>
            </a:r>
            <a:r>
              <a:rPr kumimoji="0" lang="en-US" sz="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carboplatin</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AUC 5mg/mL/min and paclitaxel 175 mg/m</a:t>
            </a:r>
            <a:r>
              <a:rPr kumimoji="0" lang="en-US" sz="7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00" b="0" i="0" u="none" strike="noStrike" kern="1200" cap="none" spc="0" normalizeH="0" baseline="30000" noProof="0" dirty="0" err="1">
                <a:ln>
                  <a:noFill/>
                </a:ln>
                <a:solidFill>
                  <a:srgbClr val="000000"/>
                </a:solidFill>
                <a:effectLst/>
                <a:uLnTx/>
                <a:uFillTx/>
                <a:latin typeface="Calibri" panose="020F0502020204030204" pitchFamily="34" charset="0"/>
                <a:ea typeface="+mn-ea"/>
                <a:cs typeface="Calibri" panose="020F0502020204030204" pitchFamily="34" charset="0"/>
              </a:rPr>
              <a:t>e</a:t>
            </a:r>
            <a:r>
              <a:rPr kumimoji="0" lang="en-US" sz="7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Treatment</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ends after 3 years, PD, toxicity, withdrawal of consent, investigators decision, or death, whichever occurs first. </a:t>
            </a:r>
          </a:p>
          <a:p>
            <a:pPr marL="0" marR="0" lvl="0" indent="0" algn="l" defTabSz="121903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BOR, best overall response; CP, carboplatin/paclitaxel; CR, complete response; DCR, disease control rate; DOR, duration of response; EC, endometrial cancer; HRQOL, health related quality of life; MSI, microsatellite stability; (d)(p)MMR, mismatch repair (deficient) (proficient); ORR, objective response rate; OS, overall survival; PD, progressive disease; PFS, progression free survival; PK, pharmacokinetics; PR, partial response; PRO, patient reported outcome; QD, once a day; SD, stable disease</a:t>
            </a:r>
          </a:p>
          <a:p>
            <a:pPr marL="0" marR="0" lvl="0" indent="0" algn="l" defTabSz="121903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Mirza MR, et al. Presented at </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Society of Gynecologic Oncology (SGO) Annual Meeting on Women’s Cancer</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16-18 March 2024; San Diego, California USA.</a:t>
            </a:r>
          </a:p>
        </p:txBody>
      </p:sp>
      <p:sp>
        <p:nvSpPr>
          <p:cNvPr id="9" name="TextBox 8">
            <a:extLst>
              <a:ext uri="{FF2B5EF4-FFF2-40B4-BE49-F238E27FC236}">
                <a16:creationId xmlns:a16="http://schemas.microsoft.com/office/drawing/2014/main" id="{24658DEF-DE1B-783F-2D6E-FF79690119F6}"/>
              </a:ext>
            </a:extLst>
          </p:cNvPr>
          <p:cNvSpPr txBox="1"/>
          <p:nvPr/>
        </p:nvSpPr>
        <p:spPr>
          <a:xfrm>
            <a:off x="3452480" y="5499393"/>
            <a:ext cx="5287040" cy="369332"/>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Dostarlimab</a:t>
            </a:r>
            <a:r>
              <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 CT + niraparib is not indicated in </a:t>
            </a:r>
            <a:r>
              <a:rPr kumimoji="0" lang="en-GB" sz="18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pMMR</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62091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8DA4ECB-C657-E3F3-3FBB-826117FAC50F}"/>
              </a:ext>
            </a:extLst>
          </p:cNvPr>
          <p:cNvSpPr/>
          <p:nvPr/>
        </p:nvSpPr>
        <p:spPr>
          <a:xfrm>
            <a:off x="0" y="5561885"/>
            <a:ext cx="1042416" cy="1112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6" name="Rectangle 365">
            <a:extLst>
              <a:ext uri="{FF2B5EF4-FFF2-40B4-BE49-F238E27FC236}">
                <a16:creationId xmlns:a16="http://schemas.microsoft.com/office/drawing/2014/main" id="{19A3A58F-5771-3EAE-8A39-FBC16120504F}"/>
              </a:ext>
            </a:extLst>
          </p:cNvPr>
          <p:cNvSpPr/>
          <p:nvPr/>
        </p:nvSpPr>
        <p:spPr>
          <a:xfrm>
            <a:off x="1042416" y="5607653"/>
            <a:ext cx="2600023" cy="87132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 Placeholder 9">
            <a:extLst>
              <a:ext uri="{FF2B5EF4-FFF2-40B4-BE49-F238E27FC236}">
                <a16:creationId xmlns:a16="http://schemas.microsoft.com/office/drawing/2014/main" id="{8B02BD63-37D4-F9AC-F2A6-E3FBEFB45F1B}"/>
              </a:ext>
            </a:extLst>
          </p:cNvPr>
          <p:cNvSpPr txBox="1">
            <a:spLocks/>
          </p:cNvSpPr>
          <p:nvPr/>
        </p:nvSpPr>
        <p:spPr>
          <a:xfrm>
            <a:off x="431533" y="5544457"/>
            <a:ext cx="10481373" cy="365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err="1">
                <a:ln>
                  <a:noFill/>
                </a:ln>
                <a:solidFill>
                  <a:srgbClr val="3F4444"/>
                </a:solidFill>
                <a:effectLst/>
                <a:uLnTx/>
                <a:uFillTx/>
                <a:latin typeface="Calibri" panose="020F0502020204030204" pitchFamily="34" charset="0"/>
                <a:ea typeface="+mn-ea"/>
                <a:cs typeface="Calibri" panose="020F0502020204030204" pitchFamily="34" charset="0"/>
              </a:rPr>
              <a:t>a</a:t>
            </a:r>
            <a:r>
              <a:rPr kumimoji="0" lang="en-GB" sz="800" b="0" i="0" u="none" strike="noStrike" kern="1200" cap="none" spc="0" normalizeH="0" baseline="0" noProof="0" err="1">
                <a:ln>
                  <a:noFill/>
                </a:ln>
                <a:solidFill>
                  <a:srgbClr val="3F4444"/>
                </a:solidFill>
                <a:effectLst/>
                <a:uLnTx/>
                <a:uFillTx/>
                <a:latin typeface="Calibri" panose="020F0502020204030204" pitchFamily="34" charset="0"/>
                <a:ea typeface="+mn-ea"/>
                <a:cs typeface="Calibri" panose="020F0502020204030204" pitchFamily="34" charset="0"/>
              </a:rPr>
              <a:t>Median</a:t>
            </a:r>
            <a:r>
              <a:rPr kumimoji="0" lang="en-GB" sz="800" b="0"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 expected duration of follow-up. </a:t>
            </a:r>
            <a:br>
              <a:rPr kumimoji="0" lang="en-GB" sz="800" b="0"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br>
            <a:r>
              <a:rPr kumimoji="0" lang="en-GB" sz="800" b="0"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CP, carboplatin-paclitaxel; </a:t>
            </a:r>
            <a:r>
              <a:rPr kumimoji="0" lang="en-US" sz="800" b="0" i="0" u="none" strike="noStrike" kern="1200" cap="none" spc="0" normalizeH="0" baseline="0" noProof="0" err="1">
                <a:ln>
                  <a:noFill/>
                </a:ln>
                <a:solidFill>
                  <a:srgbClr val="3F4444"/>
                </a:solidFill>
                <a:effectLst/>
                <a:uLnTx/>
                <a:uFillTx/>
                <a:latin typeface="Calibri" panose="020F0502020204030204" pitchFamily="34" charset="0"/>
                <a:ea typeface="+mn-ea"/>
                <a:cs typeface="Calibri" panose="020F0502020204030204" pitchFamily="34" charset="0"/>
              </a:rPr>
              <a:t>dostar</a:t>
            </a:r>
            <a:r>
              <a:rPr kumimoji="0" lang="en-US" sz="800" b="0"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 </a:t>
            </a:r>
            <a:r>
              <a:rPr kumimoji="0" lang="en-US" sz="800" b="0" i="0" u="none" strike="noStrike" kern="1200" cap="none" spc="0" normalizeH="0" baseline="0" noProof="0" err="1">
                <a:ln>
                  <a:noFill/>
                </a:ln>
                <a:solidFill>
                  <a:srgbClr val="3F4444"/>
                </a:solidFill>
                <a:effectLst/>
                <a:uLnTx/>
                <a:uFillTx/>
                <a:latin typeface="Calibri" panose="020F0502020204030204" pitchFamily="34" charset="0"/>
                <a:ea typeface="+mn-ea"/>
                <a:cs typeface="Calibri" panose="020F0502020204030204" pitchFamily="34" charset="0"/>
              </a:rPr>
              <a:t>dostarlimab</a:t>
            </a:r>
            <a:r>
              <a:rPr kumimoji="0" lang="en-US" sz="800" b="0"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 </a:t>
            </a:r>
            <a:r>
              <a:rPr kumimoji="0" lang="en-GB" sz="800" b="0"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HR, hazard ratio; </a:t>
            </a:r>
            <a:r>
              <a:rPr kumimoji="0" lang="en-GB" sz="800" b="0" i="0" u="none" strike="noStrike" kern="1200" cap="none" spc="0" normalizeH="0" baseline="0" noProof="0" err="1">
                <a:ln>
                  <a:noFill/>
                </a:ln>
                <a:solidFill>
                  <a:srgbClr val="3F4444"/>
                </a:solidFill>
                <a:effectLst/>
                <a:uLnTx/>
                <a:uFillTx/>
                <a:latin typeface="Calibri" panose="020F0502020204030204" pitchFamily="34" charset="0"/>
                <a:ea typeface="+mn-ea"/>
                <a:cs typeface="Calibri" panose="020F0502020204030204" pitchFamily="34" charset="0"/>
              </a:rPr>
              <a:t>nira</a:t>
            </a:r>
            <a:r>
              <a:rPr kumimoji="0" lang="en-GB" sz="800" b="0"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 niraparib; PFS, progression-free survival.</a:t>
            </a:r>
          </a:p>
        </p:txBody>
      </p:sp>
      <p:sp>
        <p:nvSpPr>
          <p:cNvPr id="3" name="Title 2">
            <a:extLst>
              <a:ext uri="{FF2B5EF4-FFF2-40B4-BE49-F238E27FC236}">
                <a16:creationId xmlns:a16="http://schemas.microsoft.com/office/drawing/2014/main" id="{EF2A2FCA-3D8D-9B88-2E79-A380C7B314CF}"/>
              </a:ext>
            </a:extLst>
          </p:cNvPr>
          <p:cNvSpPr>
            <a:spLocks noGrp="1"/>
          </p:cNvSpPr>
          <p:nvPr>
            <p:ph type="title" idx="4294967295"/>
          </p:nvPr>
        </p:nvSpPr>
        <p:spPr>
          <a:xfrm>
            <a:off x="178296" y="251247"/>
            <a:ext cx="11397753" cy="822325"/>
          </a:xfrm>
        </p:spPr>
        <p:txBody>
          <a:bodyPr>
            <a:noAutofit/>
          </a:bodyPr>
          <a:lstStyle/>
          <a:p>
            <a:r>
              <a:rPr lang="en-US" sz="3600" b="1" dirty="0">
                <a:latin typeface="+mn-lt"/>
              </a:rPr>
              <a:t>RUBY Part 2 Demonstrated Statistically Significant PFS Benefit in the Overall and </a:t>
            </a:r>
            <a:r>
              <a:rPr lang="en-US" sz="3600" b="1" dirty="0" err="1">
                <a:latin typeface="+mn-lt"/>
              </a:rPr>
              <a:t>pMMR</a:t>
            </a:r>
            <a:r>
              <a:rPr lang="en-US" sz="3600" b="1" dirty="0">
                <a:latin typeface="+mn-lt"/>
              </a:rPr>
              <a:t> Populations</a:t>
            </a:r>
          </a:p>
        </p:txBody>
      </p:sp>
      <p:pic>
        <p:nvPicPr>
          <p:cNvPr id="34" name="Picture 33">
            <a:extLst>
              <a:ext uri="{FF2B5EF4-FFF2-40B4-BE49-F238E27FC236}">
                <a16:creationId xmlns:a16="http://schemas.microsoft.com/office/drawing/2014/main" id="{7803E3F1-1C75-6470-379F-0D17BC3F30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 y="2303188"/>
            <a:ext cx="5918312" cy="2562930"/>
          </a:xfrm>
          <a:prstGeom prst="rect">
            <a:avLst/>
          </a:prstGeom>
        </p:spPr>
      </p:pic>
      <p:pic>
        <p:nvPicPr>
          <p:cNvPr id="357" name="Picture 356">
            <a:extLst>
              <a:ext uri="{FF2B5EF4-FFF2-40B4-BE49-F238E27FC236}">
                <a16:creationId xmlns:a16="http://schemas.microsoft.com/office/drawing/2014/main" id="{18477CF2-A7F2-2C85-678F-415A7712076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918313" y="2258387"/>
            <a:ext cx="6096000" cy="2721840"/>
          </a:xfrm>
          <a:prstGeom prst="rect">
            <a:avLst/>
          </a:prstGeom>
        </p:spPr>
      </p:pic>
      <p:sp>
        <p:nvSpPr>
          <p:cNvPr id="360" name="Rectangle 359">
            <a:extLst>
              <a:ext uri="{FF2B5EF4-FFF2-40B4-BE49-F238E27FC236}">
                <a16:creationId xmlns:a16="http://schemas.microsoft.com/office/drawing/2014/main" id="{AF71F44C-BCA2-030B-C7E9-44FE91C899D7}"/>
              </a:ext>
            </a:extLst>
          </p:cNvPr>
          <p:cNvSpPr/>
          <p:nvPr/>
        </p:nvSpPr>
        <p:spPr>
          <a:xfrm>
            <a:off x="11502189" y="4482623"/>
            <a:ext cx="577516" cy="9625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1" name="TextBox 360">
            <a:extLst>
              <a:ext uri="{FF2B5EF4-FFF2-40B4-BE49-F238E27FC236}">
                <a16:creationId xmlns:a16="http://schemas.microsoft.com/office/drawing/2014/main" id="{73AD1FAA-5665-3E28-3ABC-816047FAED49}"/>
              </a:ext>
            </a:extLst>
          </p:cNvPr>
          <p:cNvSpPr txBox="1"/>
          <p:nvPr/>
        </p:nvSpPr>
        <p:spPr>
          <a:xfrm>
            <a:off x="1875751" y="1694129"/>
            <a:ext cx="21668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C1053"/>
                </a:solidFill>
                <a:effectLst/>
                <a:uLnTx/>
                <a:uFillTx/>
                <a:latin typeface="Calibri" panose="020F0502020204030204" pitchFamily="34" charset="0"/>
                <a:ea typeface="+mn-ea"/>
                <a:cs typeface="Calibri" panose="020F0502020204030204" pitchFamily="34" charset="0"/>
              </a:rPr>
              <a:t>Overall population</a:t>
            </a:r>
          </a:p>
        </p:txBody>
      </p:sp>
      <p:sp>
        <p:nvSpPr>
          <p:cNvPr id="363" name="TextBox 362">
            <a:extLst>
              <a:ext uri="{FF2B5EF4-FFF2-40B4-BE49-F238E27FC236}">
                <a16:creationId xmlns:a16="http://schemas.microsoft.com/office/drawing/2014/main" id="{B8A5CEC8-AAEA-3A62-E1AC-C5C7041C42CF}"/>
              </a:ext>
            </a:extLst>
          </p:cNvPr>
          <p:cNvSpPr txBox="1"/>
          <p:nvPr/>
        </p:nvSpPr>
        <p:spPr>
          <a:xfrm>
            <a:off x="7607992" y="1734123"/>
            <a:ext cx="27166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3C1053"/>
                </a:solidFill>
                <a:effectLst/>
                <a:uLnTx/>
                <a:uFillTx/>
                <a:latin typeface="Calibri" panose="020F0502020204030204" pitchFamily="34" charset="0"/>
                <a:ea typeface="+mn-ea"/>
                <a:cs typeface="Calibri" panose="020F0502020204030204" pitchFamily="34" charset="0"/>
              </a:rPr>
              <a:t>MMRp</a:t>
            </a:r>
            <a:r>
              <a:rPr kumimoji="0" lang="en-US" sz="2000" b="1" i="0" u="none" strike="noStrike" kern="1200" cap="none" spc="0" normalizeH="0" baseline="0" noProof="0">
                <a:ln>
                  <a:noFill/>
                </a:ln>
                <a:solidFill>
                  <a:srgbClr val="3C1053"/>
                </a:solidFill>
                <a:effectLst/>
                <a:uLnTx/>
                <a:uFillTx/>
                <a:latin typeface="Calibri" panose="020F0502020204030204" pitchFamily="34" charset="0"/>
                <a:ea typeface="+mn-ea"/>
                <a:cs typeface="Calibri" panose="020F0502020204030204" pitchFamily="34" charset="0"/>
              </a:rPr>
              <a:t>/MSS population</a:t>
            </a:r>
          </a:p>
        </p:txBody>
      </p:sp>
      <p:sp>
        <p:nvSpPr>
          <p:cNvPr id="367" name="Text Placeholder 9">
            <a:extLst>
              <a:ext uri="{FF2B5EF4-FFF2-40B4-BE49-F238E27FC236}">
                <a16:creationId xmlns:a16="http://schemas.microsoft.com/office/drawing/2014/main" id="{38226E83-4F94-A631-E20A-1DBBCFD3409D}"/>
              </a:ext>
            </a:extLst>
          </p:cNvPr>
          <p:cNvSpPr txBox="1">
            <a:spLocks/>
          </p:cNvSpPr>
          <p:nvPr/>
        </p:nvSpPr>
        <p:spPr>
          <a:xfrm>
            <a:off x="178297" y="6587920"/>
            <a:ext cx="10481373" cy="182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03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Mirza MR, et al. Presented at </a:t>
            </a:r>
            <a:r>
              <a:rPr kumimoji="0" lang="en-US" sz="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Society of Gynecologic Oncology (SGO) Annual Meeting on Women’s Cancer</a:t>
            </a:r>
            <a:r>
              <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16-18 March 2024; San Diego, California USA.</a:t>
            </a:r>
          </a:p>
          <a:p>
            <a:pPr marL="0" marR="0" lvl="0" indent="0" algn="l" defTabSz="1219031"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51607"/>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68487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32FC7C-7F40-97B6-6979-499A304F9AC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14745" y="2345543"/>
            <a:ext cx="5792215" cy="3128600"/>
          </a:xfrm>
          <a:prstGeom prst="rect">
            <a:avLst/>
          </a:prstGeom>
          <a:ln>
            <a:solidFill>
              <a:schemeClr val="tx2">
                <a:lumMod val="20000"/>
                <a:lumOff val="80000"/>
              </a:schemeClr>
            </a:solidFill>
          </a:ln>
        </p:spPr>
      </p:pic>
      <p:pic>
        <p:nvPicPr>
          <p:cNvPr id="14" name="Picture 13">
            <a:extLst>
              <a:ext uri="{FF2B5EF4-FFF2-40B4-BE49-F238E27FC236}">
                <a16:creationId xmlns:a16="http://schemas.microsoft.com/office/drawing/2014/main" id="{826E6FF1-3E0C-0086-26ED-61FDCCECB80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297556" y="2345543"/>
            <a:ext cx="5807233" cy="3136714"/>
          </a:xfrm>
          <a:prstGeom prst="rect">
            <a:avLst/>
          </a:prstGeom>
          <a:ln>
            <a:solidFill>
              <a:schemeClr val="tx2">
                <a:lumMod val="20000"/>
                <a:lumOff val="80000"/>
              </a:schemeClr>
            </a:solidFill>
          </a:ln>
        </p:spPr>
      </p:pic>
      <p:sp>
        <p:nvSpPr>
          <p:cNvPr id="7" name="Title 6">
            <a:extLst>
              <a:ext uri="{FF2B5EF4-FFF2-40B4-BE49-F238E27FC236}">
                <a16:creationId xmlns:a16="http://schemas.microsoft.com/office/drawing/2014/main" id="{8524D842-7C12-F470-045C-69041C621BEB}"/>
              </a:ext>
            </a:extLst>
          </p:cNvPr>
          <p:cNvSpPr>
            <a:spLocks noGrp="1"/>
          </p:cNvSpPr>
          <p:nvPr>
            <p:ph type="title"/>
          </p:nvPr>
        </p:nvSpPr>
        <p:spPr>
          <a:xfrm>
            <a:off x="199922" y="260980"/>
            <a:ext cx="11277600" cy="571499"/>
          </a:xfrm>
        </p:spPr>
        <p:txBody>
          <a:bodyPr>
            <a:noAutofit/>
          </a:bodyPr>
          <a:lstStyle/>
          <a:p>
            <a:pPr>
              <a:lnSpc>
                <a:spcPct val="100000"/>
              </a:lnSpc>
            </a:pPr>
            <a:r>
              <a:rPr lang="en-GB" sz="3600" b="1" dirty="0">
                <a:latin typeface="Calibri"/>
                <a:ea typeface="Calibri"/>
                <a:cs typeface="Calibri"/>
              </a:rPr>
              <a:t>RUBY Part 2 PFS Analyses of Exploratory Biomarkers</a:t>
            </a:r>
            <a:endParaRPr lang="en-SE" sz="3600" b="1">
              <a:latin typeface="Calibri"/>
              <a:ea typeface="Calibri"/>
              <a:cs typeface="Calibri"/>
            </a:endParaRPr>
          </a:p>
        </p:txBody>
      </p:sp>
      <p:sp>
        <p:nvSpPr>
          <p:cNvPr id="4" name="Rectangle 3">
            <a:extLst>
              <a:ext uri="{FF2B5EF4-FFF2-40B4-BE49-F238E27FC236}">
                <a16:creationId xmlns:a16="http://schemas.microsoft.com/office/drawing/2014/main" id="{B0929221-A96C-6B33-C771-B32211A6CE66}"/>
              </a:ext>
            </a:extLst>
          </p:cNvPr>
          <p:cNvSpPr/>
          <p:nvPr/>
        </p:nvSpPr>
        <p:spPr>
          <a:xfrm>
            <a:off x="2490961" y="3996008"/>
            <a:ext cx="570640" cy="309383"/>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C7E16933-E099-EE5B-B6AE-2413485EEF03}"/>
              </a:ext>
            </a:extLst>
          </p:cNvPr>
          <p:cNvSpPr txBox="1"/>
          <p:nvPr/>
        </p:nvSpPr>
        <p:spPr>
          <a:xfrm>
            <a:off x="7845704" y="1955357"/>
            <a:ext cx="27109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52C91"/>
                </a:solidFill>
                <a:effectLst/>
                <a:uLnTx/>
                <a:uFillTx/>
                <a:latin typeface="Calibri" panose="020F0502020204030204" pitchFamily="34" charset="0"/>
                <a:ea typeface="+mn-ea"/>
                <a:cs typeface="Calibri" panose="020F0502020204030204" pitchFamily="34" charset="0"/>
              </a:rPr>
              <a:t>MMRp/MSS Population</a:t>
            </a:r>
          </a:p>
        </p:txBody>
      </p:sp>
      <p:sp>
        <p:nvSpPr>
          <p:cNvPr id="5" name="TextBox 4">
            <a:extLst>
              <a:ext uri="{FF2B5EF4-FFF2-40B4-BE49-F238E27FC236}">
                <a16:creationId xmlns:a16="http://schemas.microsoft.com/office/drawing/2014/main" id="{A4C49698-5FB2-312D-3D44-37F945D3D911}"/>
              </a:ext>
            </a:extLst>
          </p:cNvPr>
          <p:cNvSpPr txBox="1"/>
          <p:nvPr/>
        </p:nvSpPr>
        <p:spPr>
          <a:xfrm>
            <a:off x="714516" y="1945433"/>
            <a:ext cx="46941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52C91"/>
                </a:solidFill>
                <a:effectLst/>
                <a:uLnTx/>
                <a:uFillTx/>
                <a:latin typeface="Calibri" panose="020F0502020204030204" pitchFamily="34" charset="0"/>
                <a:ea typeface="+mn-ea"/>
                <a:cs typeface="Calibri" panose="020F0502020204030204" pitchFamily="34" charset="0"/>
              </a:rPr>
              <a:t>Overall Population by Molecular Subgroup</a:t>
            </a:r>
          </a:p>
        </p:txBody>
      </p:sp>
      <p:sp>
        <p:nvSpPr>
          <p:cNvPr id="6" name="Title 1">
            <a:extLst>
              <a:ext uri="{FF2B5EF4-FFF2-40B4-BE49-F238E27FC236}">
                <a16:creationId xmlns:a16="http://schemas.microsoft.com/office/drawing/2014/main" id="{C1AEBC1F-11F7-C4E4-9C50-F2D0FF6B39B4}"/>
              </a:ext>
            </a:extLst>
          </p:cNvPr>
          <p:cNvSpPr txBox="1">
            <a:spLocks/>
          </p:cNvSpPr>
          <p:nvPr/>
        </p:nvSpPr>
        <p:spPr>
          <a:xfrm>
            <a:off x="199922" y="840611"/>
            <a:ext cx="11316641" cy="57149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Exploratory PFS Subgroup Analyses in Overall and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pMMR</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Populations</a:t>
            </a:r>
            <a:b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b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868DCFA-22E7-C57A-32AC-CF6BBDC2A9D4}"/>
              </a:ext>
            </a:extLst>
          </p:cNvPr>
          <p:cNvSpPr txBox="1"/>
          <p:nvPr/>
        </p:nvSpPr>
        <p:spPr>
          <a:xfrm>
            <a:off x="553997" y="632269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Mirza SGO 2024</a:t>
            </a:r>
          </a:p>
        </p:txBody>
      </p:sp>
      <p:sp>
        <p:nvSpPr>
          <p:cNvPr id="15" name="TextBox 14">
            <a:extLst>
              <a:ext uri="{FF2B5EF4-FFF2-40B4-BE49-F238E27FC236}">
                <a16:creationId xmlns:a16="http://schemas.microsoft.com/office/drawing/2014/main" id="{D805BB47-E90E-DD7A-0B85-9D40EA44B394}"/>
              </a:ext>
            </a:extLst>
          </p:cNvPr>
          <p:cNvSpPr txBox="1"/>
          <p:nvPr/>
        </p:nvSpPr>
        <p:spPr>
          <a:xfrm>
            <a:off x="414745" y="3964928"/>
            <a:ext cx="4700594" cy="395548"/>
          </a:xfrm>
          <a:prstGeom prst="rect">
            <a:avLst/>
          </a:prstGeom>
          <a:noFill/>
          <a:ln w="539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75CD11A-2302-6BE8-70B7-E9383E808B81}"/>
              </a:ext>
            </a:extLst>
          </p:cNvPr>
          <p:cNvSpPr txBox="1"/>
          <p:nvPr/>
        </p:nvSpPr>
        <p:spPr>
          <a:xfrm>
            <a:off x="6288685" y="3722497"/>
            <a:ext cx="4896149" cy="1220563"/>
          </a:xfrm>
          <a:prstGeom prst="rect">
            <a:avLst/>
          </a:prstGeom>
          <a:noFill/>
          <a:ln w="539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 Box 15">
            <a:extLst>
              <a:ext uri="{FF2B5EF4-FFF2-40B4-BE49-F238E27FC236}">
                <a16:creationId xmlns:a16="http://schemas.microsoft.com/office/drawing/2014/main" id="{39572B59-B38F-5286-72AA-C91CE7E5C816}"/>
              </a:ext>
            </a:extLst>
          </p:cNvPr>
          <p:cNvSpPr txBox="1">
            <a:spLocks noChangeArrowheads="1"/>
          </p:cNvSpPr>
          <p:nvPr/>
        </p:nvSpPr>
        <p:spPr bwMode="auto">
          <a:xfrm>
            <a:off x="4865915" y="6400803"/>
            <a:ext cx="7853362" cy="3693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Mirza. SGO 2024 </a:t>
            </a:r>
            <a:endParaRPr kumimoji="0" lang="en-US" altLang="en-US" sz="1800" b="1" i="0" u="none" strike="noStrike" kern="1200" cap="none" spc="-10" normalizeH="0" baseline="0" noProof="0" dirty="0">
              <a:ln>
                <a:noFill/>
              </a:ln>
              <a:solidFill>
                <a:srgbClr val="455560"/>
              </a:solidFill>
              <a:effectLst/>
              <a:highlight>
                <a:srgbClr val="FFFF00"/>
              </a:highligh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13477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409">
            <a:extLst>
              <a:ext uri="{FF2B5EF4-FFF2-40B4-BE49-F238E27FC236}">
                <a16:creationId xmlns:a16="http://schemas.microsoft.com/office/drawing/2014/main" id="{F547B328-1F1D-3182-704E-49DFCA7FC9CF}"/>
              </a:ext>
            </a:extLst>
          </p:cNvPr>
          <p:cNvSpPr txBox="1">
            <a:spLocks/>
          </p:cNvSpPr>
          <p:nvPr/>
        </p:nvSpPr>
        <p:spPr>
          <a:xfrm>
            <a:off x="553337" y="193820"/>
            <a:ext cx="11115473" cy="959639"/>
          </a:xfrm>
          <a:prstGeom prst="rect">
            <a:avLst/>
          </a:prstGeom>
        </p:spPr>
        <p:txBody>
          <a:bodyPr vert="horz" lIns="91440" tIns="45720" rIns="91440" bIns="45720" rtlCol="0" anchor="t">
            <a:noAutofit/>
          </a:bodyPr>
          <a:lstStyle>
            <a:lvl1pPr>
              <a:lnSpc>
                <a:spcPct val="100000"/>
              </a:lnSpc>
              <a:spcBef>
                <a:spcPct val="0"/>
              </a:spcBef>
              <a:buNone/>
              <a:defRPr sz="3200" b="1">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900" b="1" i="0" u="none" strike="noStrike" kern="1200" cap="none" spc="0" normalizeH="0" baseline="0" noProof="0" err="1">
                <a:ln>
                  <a:noFill/>
                </a:ln>
                <a:solidFill>
                  <a:srgbClr val="830051"/>
                </a:solidFill>
                <a:effectLst/>
                <a:uLnTx/>
                <a:uFillTx/>
                <a:latin typeface="Arial" panose="020B0604020202020204" pitchFamily="34" charset="0"/>
                <a:ea typeface="+mj-ea"/>
                <a:cs typeface="Arial" panose="020B0604020202020204" pitchFamily="34" charset="0"/>
              </a:rPr>
              <a:t>pMMR</a:t>
            </a:r>
            <a:r>
              <a:rPr kumimoji="0" lang="en-GB" sz="2900" b="1" i="0" u="none" strike="noStrike" kern="1200" cap="none" spc="0" normalizeH="0" baseline="0" noProof="0">
                <a:ln>
                  <a:noFill/>
                </a:ln>
                <a:solidFill>
                  <a:srgbClr val="830051"/>
                </a:solidFill>
                <a:effectLst/>
                <a:uLnTx/>
                <a:uFillTx/>
                <a:latin typeface="Arial" panose="020B0604020202020204" pitchFamily="34" charset="0"/>
                <a:ea typeface="+mj-ea"/>
                <a:cs typeface="Arial" panose="020B0604020202020204" pitchFamily="34" charset="0"/>
              </a:rPr>
              <a:t> Subpopulation: PFS by Biomarker S</a:t>
            </a:r>
            <a:r>
              <a:rPr kumimoji="0" lang="en-GB" sz="2900" b="1" i="0" u="none" strike="noStrike" kern="1200" cap="none" spc="0" normalizeH="0" baseline="0" noProof="0" err="1">
                <a:ln>
                  <a:noFill/>
                </a:ln>
                <a:solidFill>
                  <a:srgbClr val="830051"/>
                </a:solidFill>
                <a:effectLst/>
                <a:uLnTx/>
                <a:uFillTx/>
                <a:latin typeface="Arial" panose="020B0604020202020204" pitchFamily="34" charset="0"/>
                <a:ea typeface="+mj-ea"/>
                <a:cs typeface="Arial" panose="020B0604020202020204" pitchFamily="34" charset="0"/>
              </a:rPr>
              <a:t>ubgroup</a:t>
            </a:r>
            <a:r>
              <a:rPr kumimoji="0" lang="en-GB" sz="2900" b="1" i="0" u="none" strike="noStrike" kern="1200" cap="none" spc="0" normalizeH="0" baseline="0" noProof="0">
                <a:ln>
                  <a:noFill/>
                </a:ln>
                <a:solidFill>
                  <a:srgbClr val="830051"/>
                </a:solidFill>
                <a:effectLst/>
                <a:uLnTx/>
                <a:uFillTx/>
                <a:latin typeface="Arial" panose="020B0604020202020204" pitchFamily="34" charset="0"/>
                <a:ea typeface="+mj-ea"/>
                <a:cs typeface="Arial" panose="020B0604020202020204" pitchFamily="34" charset="0"/>
              </a:rPr>
              <a:t> </a:t>
            </a:r>
            <a:br>
              <a:rPr kumimoji="0" lang="en-GB" sz="2900" b="1" i="0" u="none" strike="noStrike" kern="1200" cap="none" spc="0" normalizeH="0" baseline="0" noProof="0">
                <a:ln>
                  <a:noFill/>
                </a:ln>
                <a:solidFill>
                  <a:srgbClr val="003865"/>
                </a:solidFill>
                <a:effectLst/>
                <a:uLnTx/>
                <a:uFillTx/>
                <a:latin typeface="Arial" panose="020B0604020202020204" pitchFamily="34" charset="0"/>
                <a:ea typeface="+mj-ea"/>
                <a:cs typeface="Arial" panose="020B0604020202020204" pitchFamily="34" charset="0"/>
              </a:rPr>
            </a:br>
            <a:r>
              <a:rPr kumimoji="0" lang="en-GB" sz="2900" b="1" i="0" u="none" strike="noStrike" kern="1200" cap="none" spc="0" normalizeH="0" baseline="0" noProof="0">
                <a:ln>
                  <a:noFill/>
                </a:ln>
                <a:solidFill>
                  <a:srgbClr val="003865"/>
                </a:solidFill>
                <a:effectLst/>
                <a:uLnTx/>
                <a:uFillTx/>
                <a:latin typeface="Arial" panose="020B0604020202020204" pitchFamily="34" charset="0"/>
                <a:ea typeface="+mj-ea"/>
                <a:cs typeface="Arial" panose="020B0604020202020204" pitchFamily="34" charset="0"/>
              </a:rPr>
              <a:t>CP + Durvalumab + O</a:t>
            </a:r>
            <a:r>
              <a:rPr kumimoji="0" lang="en-GB" sz="2900" b="1" i="0" u="none" strike="noStrike" kern="1200" cap="none" spc="0" normalizeH="0" baseline="0" noProof="0" err="1">
                <a:ln>
                  <a:noFill/>
                </a:ln>
                <a:solidFill>
                  <a:srgbClr val="003865"/>
                </a:solidFill>
                <a:effectLst/>
                <a:uLnTx/>
                <a:uFillTx/>
                <a:latin typeface="Arial" panose="020B0604020202020204" pitchFamily="34" charset="0"/>
                <a:ea typeface="+mj-ea"/>
                <a:cs typeface="Arial" panose="020B0604020202020204" pitchFamily="34" charset="0"/>
              </a:rPr>
              <a:t>laparib</a:t>
            </a:r>
            <a:r>
              <a:rPr kumimoji="0" lang="en-GB" sz="2900" b="1" i="0" u="none" strike="noStrike" kern="1200" cap="none" spc="0" normalizeH="0" baseline="0" noProof="0">
                <a:ln>
                  <a:noFill/>
                </a:ln>
                <a:solidFill>
                  <a:srgbClr val="003865"/>
                </a:solidFill>
                <a:effectLst/>
                <a:uLnTx/>
                <a:uFillTx/>
                <a:latin typeface="Arial" panose="020B0604020202020204" pitchFamily="34" charset="0"/>
                <a:ea typeface="+mj-ea"/>
                <a:cs typeface="Arial" panose="020B0604020202020204" pitchFamily="34" charset="0"/>
              </a:rPr>
              <a:t> vs </a:t>
            </a:r>
            <a:r>
              <a:rPr kumimoji="0" lang="en-GB" sz="2900" b="1" i="0" u="none" strike="noStrike" kern="1200" cap="none" spc="0" normalizeH="0" baseline="0" noProof="0">
                <a:ln>
                  <a:noFill/>
                </a:ln>
                <a:solidFill>
                  <a:srgbClr val="8C8F8F"/>
                </a:solidFill>
                <a:effectLst/>
                <a:uLnTx/>
                <a:uFillTx/>
                <a:latin typeface="Arial" panose="020B0604020202020204" pitchFamily="34" charset="0"/>
                <a:ea typeface="+mj-ea"/>
                <a:cs typeface="Arial" panose="020B0604020202020204" pitchFamily="34" charset="0"/>
              </a:rPr>
              <a:t>CP </a:t>
            </a:r>
          </a:p>
        </p:txBody>
      </p:sp>
      <p:sp>
        <p:nvSpPr>
          <p:cNvPr id="79" name="Rectangle 78">
            <a:extLst>
              <a:ext uri="{FF2B5EF4-FFF2-40B4-BE49-F238E27FC236}">
                <a16:creationId xmlns:a16="http://schemas.microsoft.com/office/drawing/2014/main" id="{CE0DAA2E-E7DA-7D13-6F9A-2A7F2F1F15DD}"/>
              </a:ext>
            </a:extLst>
          </p:cNvPr>
          <p:cNvSpPr/>
          <p:nvPr/>
        </p:nvSpPr>
        <p:spPr>
          <a:xfrm>
            <a:off x="553337" y="1188433"/>
            <a:ext cx="4844977" cy="367141"/>
          </a:xfrm>
          <a:prstGeom prst="rect">
            <a:avLst/>
          </a:prstGeom>
          <a:no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Post hoc</a:t>
            </a:r>
            <a:r>
              <a:rPr kumimoji="0" lang="en-GB" sz="2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exploratory analysis</a:t>
            </a:r>
          </a:p>
        </p:txBody>
      </p:sp>
      <p:grpSp>
        <p:nvGrpSpPr>
          <p:cNvPr id="80" name="Group 79">
            <a:extLst>
              <a:ext uri="{FF2B5EF4-FFF2-40B4-BE49-F238E27FC236}">
                <a16:creationId xmlns:a16="http://schemas.microsoft.com/office/drawing/2014/main" id="{7E2BD49F-E9B5-2CE3-75E5-2B8CADC0CE4A}"/>
              </a:ext>
            </a:extLst>
          </p:cNvPr>
          <p:cNvGrpSpPr>
            <a:grpSpLocks/>
          </p:cNvGrpSpPr>
          <p:nvPr/>
        </p:nvGrpSpPr>
        <p:grpSpPr>
          <a:xfrm>
            <a:off x="4757111" y="5491778"/>
            <a:ext cx="2013131" cy="307777"/>
            <a:chOff x="4037317" y="5391919"/>
            <a:chExt cx="2013131" cy="307777"/>
          </a:xfrm>
        </p:grpSpPr>
        <p:sp>
          <p:nvSpPr>
            <p:cNvPr id="81" name="TextBox 80">
              <a:extLst>
                <a:ext uri="{FF2B5EF4-FFF2-40B4-BE49-F238E27FC236}">
                  <a16:creationId xmlns:a16="http://schemas.microsoft.com/office/drawing/2014/main" id="{5F7561BB-4810-D0DA-9266-6DE07DDA65E8}"/>
                </a:ext>
              </a:extLst>
            </p:cNvPr>
            <p:cNvSpPr txBox="1">
              <a:spLocks/>
            </p:cNvSpPr>
            <p:nvPr/>
          </p:nvSpPr>
          <p:spPr>
            <a:xfrm>
              <a:off x="4392622" y="5391919"/>
              <a:ext cx="1657826" cy="307777"/>
            </a:xfrm>
            <a:prstGeom prst="rect">
              <a:avLst/>
            </a:prstGeom>
            <a:noFill/>
          </p:spPr>
          <p:txBody>
            <a:bodyPr wrap="none" rtlCol="0">
              <a:spAutoFit/>
            </a:bodyPr>
            <a:lstStyle>
              <a:defPPr>
                <a:defRPr lang="en-US"/>
              </a:defPPr>
              <a:lvl1pPr algn="r">
                <a:defRPr sz="1400" b="1">
                  <a:ln/>
                  <a:solidFill>
                    <a:srgbClr val="830051"/>
                  </a:solidFill>
                  <a:latin typeface="Arial" panose="020B0604020202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solidFill>
                    <a:srgbClr val="7F134C"/>
                  </a:solidFill>
                  <a:effectLst/>
                  <a:uLnTx/>
                  <a:uFillTx/>
                  <a:latin typeface="Arial" panose="020B0604020202020204" pitchFamily="34" charset="0"/>
                  <a:ea typeface="+mn-ea"/>
                  <a:cs typeface="Arial" panose="020B0604020202020204" pitchFamily="34" charset="0"/>
                  <a:sym typeface="Arial"/>
                  <a:rtl val="0"/>
                </a:rPr>
                <a:t>Favours CP+D+O</a:t>
              </a:r>
            </a:p>
          </p:txBody>
        </p:sp>
        <p:sp>
          <p:nvSpPr>
            <p:cNvPr id="82" name="Freeform: Shape 81">
              <a:extLst>
                <a:ext uri="{FF2B5EF4-FFF2-40B4-BE49-F238E27FC236}">
                  <a16:creationId xmlns:a16="http://schemas.microsoft.com/office/drawing/2014/main" id="{059C3912-F72B-B5C4-3CEA-77C3347D4B09}"/>
                </a:ext>
              </a:extLst>
            </p:cNvPr>
            <p:cNvSpPr>
              <a:spLocks/>
            </p:cNvSpPr>
            <p:nvPr/>
          </p:nvSpPr>
          <p:spPr>
            <a:xfrm>
              <a:off x="4037317" y="5518877"/>
              <a:ext cx="437822" cy="23082"/>
            </a:xfrm>
            <a:custGeom>
              <a:avLst/>
              <a:gdLst>
                <a:gd name="connsiteX0" fmla="*/ 218576 w 218576"/>
                <a:gd name="connsiteY0" fmla="*/ 0 h 12348"/>
                <a:gd name="connsiteX1" fmla="*/ 0 w 218576"/>
                <a:gd name="connsiteY1" fmla="*/ 0 h 12348"/>
              </a:gdLst>
              <a:ahLst/>
              <a:cxnLst>
                <a:cxn ang="0">
                  <a:pos x="connsiteX0" y="connsiteY0"/>
                </a:cxn>
                <a:cxn ang="0">
                  <a:pos x="connsiteX1" y="connsiteY1"/>
                </a:cxn>
              </a:cxnLst>
              <a:rect l="l" t="t" r="r" b="b"/>
              <a:pathLst>
                <a:path w="218576" h="12348">
                  <a:moveTo>
                    <a:pt x="218576" y="0"/>
                  </a:moveTo>
                  <a:lnTo>
                    <a:pt x="0" y="0"/>
                  </a:lnTo>
                </a:path>
              </a:pathLst>
            </a:custGeom>
            <a:solidFill>
              <a:srgbClr val="830051"/>
            </a:solidFill>
            <a:ln w="19050" cap="flat">
              <a:solidFill>
                <a:srgbClr val="7F134C"/>
              </a:solidFill>
              <a:prstDash val="solid"/>
              <a:miter/>
              <a:headEnd type="none"/>
              <a:tailEnd type="triangle"/>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grpSp>
      <p:sp>
        <p:nvSpPr>
          <p:cNvPr id="83" name="Rectangle 82">
            <a:extLst>
              <a:ext uri="{FF2B5EF4-FFF2-40B4-BE49-F238E27FC236}">
                <a16:creationId xmlns:a16="http://schemas.microsoft.com/office/drawing/2014/main" id="{69860227-F267-4DEB-E365-493D58CCE3A9}"/>
              </a:ext>
            </a:extLst>
          </p:cNvPr>
          <p:cNvSpPr>
            <a:spLocks/>
          </p:cNvSpPr>
          <p:nvPr/>
        </p:nvSpPr>
        <p:spPr>
          <a:xfrm>
            <a:off x="5814117" y="1832026"/>
            <a:ext cx="558000" cy="3409200"/>
          </a:xfrm>
          <a:prstGeom prst="rect">
            <a:avLst/>
          </a:prstGeom>
          <a:solidFill>
            <a:srgbClr val="99AFC1"/>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84" name="Chart 83">
            <a:extLst>
              <a:ext uri="{FF2B5EF4-FFF2-40B4-BE49-F238E27FC236}">
                <a16:creationId xmlns:a16="http://schemas.microsoft.com/office/drawing/2014/main" id="{C8E3AAAC-C183-271D-1511-1D99CB52AF67}"/>
              </a:ext>
            </a:extLst>
          </p:cNvPr>
          <p:cNvGraphicFramePr>
            <a:graphicFrameLocks/>
          </p:cNvGraphicFramePr>
          <p:nvPr/>
        </p:nvGraphicFramePr>
        <p:xfrm>
          <a:off x="4769883" y="1736882"/>
          <a:ext cx="2878025" cy="4314323"/>
        </p:xfrm>
        <a:graphic>
          <a:graphicData uri="http://schemas.openxmlformats.org/drawingml/2006/chart">
            <c:chart xmlns:c="http://schemas.openxmlformats.org/drawingml/2006/chart" xmlns:r="http://schemas.openxmlformats.org/officeDocument/2006/relationships" r:id="rId3"/>
          </a:graphicData>
        </a:graphic>
      </p:graphicFrame>
      <p:cxnSp>
        <p:nvCxnSpPr>
          <p:cNvPr id="85" name="Straight Connector 84">
            <a:extLst>
              <a:ext uri="{FF2B5EF4-FFF2-40B4-BE49-F238E27FC236}">
                <a16:creationId xmlns:a16="http://schemas.microsoft.com/office/drawing/2014/main" id="{033A7747-07DF-FCE9-14D7-54E52E901CAA}"/>
              </a:ext>
            </a:extLst>
          </p:cNvPr>
          <p:cNvCxnSpPr>
            <a:cxnSpLocks/>
          </p:cNvCxnSpPr>
          <p:nvPr/>
        </p:nvCxnSpPr>
        <p:spPr>
          <a:xfrm>
            <a:off x="6716026" y="1832025"/>
            <a:ext cx="0" cy="3516045"/>
          </a:xfrm>
          <a:prstGeom prst="line">
            <a:avLst/>
          </a:prstGeom>
          <a:noFill/>
          <a:ln w="12700" cap="flat" cmpd="sng" algn="ctr">
            <a:solidFill>
              <a:srgbClr val="000000"/>
            </a:solidFill>
            <a:prstDash val="solid"/>
            <a:miter lim="800000"/>
          </a:ln>
          <a:effectLst/>
        </p:spPr>
      </p:cxnSp>
      <p:graphicFrame>
        <p:nvGraphicFramePr>
          <p:cNvPr id="86" name="Table 85">
            <a:extLst>
              <a:ext uri="{FF2B5EF4-FFF2-40B4-BE49-F238E27FC236}">
                <a16:creationId xmlns:a16="http://schemas.microsoft.com/office/drawing/2014/main" id="{491FC151-33E5-D98E-D556-AAA917FC0DED}"/>
              </a:ext>
            </a:extLst>
          </p:cNvPr>
          <p:cNvGraphicFramePr>
            <a:graphicFrameLocks/>
          </p:cNvGraphicFramePr>
          <p:nvPr/>
        </p:nvGraphicFramePr>
        <p:xfrm>
          <a:off x="291455" y="1883625"/>
          <a:ext cx="11664776" cy="3330266"/>
        </p:xfrm>
        <a:graphic>
          <a:graphicData uri="http://schemas.openxmlformats.org/drawingml/2006/table">
            <a:tbl>
              <a:tblPr firstRow="1" bandRow="1"/>
              <a:tblGrid>
                <a:gridCol w="2608253">
                  <a:extLst>
                    <a:ext uri="{9D8B030D-6E8A-4147-A177-3AD203B41FA5}">
                      <a16:colId xmlns:a16="http://schemas.microsoft.com/office/drawing/2014/main" val="2938034359"/>
                    </a:ext>
                  </a:extLst>
                </a:gridCol>
                <a:gridCol w="4886832">
                  <a:extLst>
                    <a:ext uri="{9D8B030D-6E8A-4147-A177-3AD203B41FA5}">
                      <a16:colId xmlns:a16="http://schemas.microsoft.com/office/drawing/2014/main" val="2843053963"/>
                    </a:ext>
                  </a:extLst>
                </a:gridCol>
                <a:gridCol w="1649691">
                  <a:extLst>
                    <a:ext uri="{9D8B030D-6E8A-4147-A177-3AD203B41FA5}">
                      <a16:colId xmlns:a16="http://schemas.microsoft.com/office/drawing/2014/main" val="4225951171"/>
                    </a:ext>
                  </a:extLst>
                </a:gridCol>
                <a:gridCol w="1260000">
                  <a:extLst>
                    <a:ext uri="{9D8B030D-6E8A-4147-A177-3AD203B41FA5}">
                      <a16:colId xmlns:a16="http://schemas.microsoft.com/office/drawing/2014/main" val="496625914"/>
                    </a:ext>
                  </a:extLst>
                </a:gridCol>
                <a:gridCol w="1260000">
                  <a:extLst>
                    <a:ext uri="{9D8B030D-6E8A-4147-A177-3AD203B41FA5}">
                      <a16:colId xmlns:a16="http://schemas.microsoft.com/office/drawing/2014/main" val="977035322"/>
                    </a:ext>
                  </a:extLst>
                </a:gridCol>
              </a:tblGrid>
              <a:tr h="195898">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All </a:t>
                      </a:r>
                      <a:r>
                        <a:rPr kumimoji="0" lang="en-GB" sz="1400" b="1" i="0" u="none" strike="noStrike" kern="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pMMR</a:t>
                      </a: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 patients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0.57 (0.44–0.73)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108/191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148/192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6813909"/>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PD-L1 expression*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Positive (TAP score ≥1%)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0.44 (0.31–0.61)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54/112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94/124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759124"/>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Negative (TAP score &lt;1%)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0.87 (0.59–1.28)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52/73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53/67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021011"/>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Unknown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NC (NC–NC)</a:t>
                      </a:r>
                      <a:r>
                        <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a:rPr>
                        <a:t>ǁ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233292"/>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1"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POLE</a:t>
                      </a:r>
                      <a:r>
                        <a:rPr kumimoji="0" lang="en-GB" sz="1400" b="1" i="0"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m</a:t>
                      </a:r>
                      <a:r>
                        <a:rPr kumimoji="0" lang="en-GB" sz="14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and </a:t>
                      </a:r>
                      <a:r>
                        <a:rPr kumimoji="0" lang="en-GB" sz="1400" b="1"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TP53</a:t>
                      </a:r>
                      <a:r>
                        <a:rPr kumimoji="0" lang="en-GB" sz="14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 status</a:t>
                      </a:r>
                      <a:r>
                        <a:rPr kumimoji="0" lang="en-GB" sz="1400" b="0" i="0" u="none" strike="noStrike" kern="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1" u="none" strike="noStrike" kern="1200" cap="none" spc="0" baseline="0" err="1">
                          <a:solidFill>
                            <a:schemeClr val="tx1"/>
                          </a:solidFill>
                          <a:latin typeface="Arial" panose="020B0604020202020204" pitchFamily="34" charset="0"/>
                          <a:cs typeface="Arial" panose="020B0604020202020204" pitchFamily="34" charset="0"/>
                        </a:rPr>
                        <a:t>POLE</a:t>
                      </a:r>
                      <a:r>
                        <a:rPr kumimoji="0" lang="en-GB" sz="1400" b="0" i="0" u="none" strike="noStrike" kern="1200" cap="none" spc="0" baseline="0" err="1">
                          <a:solidFill>
                            <a:schemeClr val="tx1"/>
                          </a:solidFill>
                          <a:latin typeface="Arial" panose="020B0604020202020204" pitchFamily="34" charset="0"/>
                          <a:cs typeface="Arial" panose="020B0604020202020204" pitchFamily="34" charset="0"/>
                        </a:rPr>
                        <a:t>m</a:t>
                      </a:r>
                      <a:endParaRPr kumimoji="0" lang="en-GB" sz="1400" b="0" i="0" u="none" strike="noStrike" kern="1200" cap="none" spc="0" baseline="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NC (NC–NC)</a:t>
                      </a:r>
                      <a:r>
                        <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a:rPr>
                        <a:t>ǁ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1/5</a:t>
                      </a:r>
                      <a:endParaRPr kumimoji="0" lang="en-GB" sz="1400" b="0" i="0" u="none" strike="noStrike" kern="1200" cap="none" spc="0" baseline="0">
                        <a:solidFill>
                          <a:srgbClr val="003865"/>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8224587"/>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1" u="none" strike="noStrike" kern="1200" cap="none" spc="0" baseline="0">
                          <a:solidFill>
                            <a:schemeClr val="tx1"/>
                          </a:solidFill>
                          <a:latin typeface="Arial" panose="020B0604020202020204" pitchFamily="34" charset="0"/>
                          <a:cs typeface="Arial" panose="020B0604020202020204" pitchFamily="34" charset="0"/>
                        </a:rPr>
                        <a:t>TP53</a:t>
                      </a: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0.47 (0.32–0.67)</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52/89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73/90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71407"/>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1" u="none" strike="noStrike" kern="1200" cap="none" spc="0" baseline="0">
                          <a:solidFill>
                            <a:schemeClr val="tx1"/>
                          </a:solidFill>
                          <a:latin typeface="Arial" panose="020B0604020202020204" pitchFamily="34" charset="0"/>
                          <a:cs typeface="Arial" panose="020B0604020202020204" pitchFamily="34" charset="0"/>
                        </a:rPr>
                        <a:t>TP53 </a:t>
                      </a: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wild-type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0.71 (0.47–1.07)</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41/72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54/71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512362"/>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Unknown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0.74 (0.37–1.45)</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14/25</a:t>
                      </a:r>
                      <a:endParaRPr kumimoji="0" lang="pt-BR" sz="1400" b="0" i="0" u="none" strike="noStrike" kern="1200" cap="none" spc="0" baseline="0">
                        <a:solidFill>
                          <a:srgbClr val="003865"/>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21/30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651253"/>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HRRm status</a:t>
                      </a:r>
                      <a:r>
                        <a:rPr kumimoji="0" lang="en-GB" sz="14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rPr>
                        <a:t>†,§</a:t>
                      </a:r>
                      <a:endParaRPr kumimoji="0" lang="en-GB" sz="1400" b="0" i="0" u="none" strike="noStrike" kern="0" cap="none" spc="0" normalizeH="0" baseline="3000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HRRm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0.47 (0.26–0.86)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22/40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22/27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45769"/>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Non-HRRm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0.58 (0.43–0.78)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72/126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105/135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056201"/>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Unknown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0.74 (0.37–1.45)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14/25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21/30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4868406"/>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BRCAm status</a:t>
                      </a:r>
                      <a:r>
                        <a:rPr kumimoji="0" lang="en-GB" sz="14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BRCAm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NC (NC–NC)</a:t>
                      </a:r>
                      <a:r>
                        <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a:rPr>
                        <a:t>ǁ</a:t>
                      </a:r>
                      <a:endParaRPr kumimoji="0" lang="fr-FR"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7/14</a:t>
                      </a:r>
                      <a:endParaRPr kumimoji="0" lang="pt-BR" sz="1400" b="0" i="0" u="none" strike="noStrike" kern="1200" cap="none" spc="0" baseline="0">
                        <a:solidFill>
                          <a:srgbClr val="003865"/>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8C8F8F"/>
                          </a:solidFill>
                          <a:latin typeface="Arial" panose="020B0604020202020204" pitchFamily="34" charset="0"/>
                          <a:cs typeface="Arial" panose="020B0604020202020204" pitchFamily="34" charset="0"/>
                        </a:rPr>
                        <a:t>11/13</a:t>
                      </a:r>
                      <a:endParaRPr kumimoji="0" lang="pt-BR" sz="1400" b="0" i="0" u="none" strike="noStrike" kern="1200" cap="none" spc="0" baseline="0">
                        <a:solidFill>
                          <a:srgbClr val="8C8F8F"/>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7663508"/>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i="0" u="none" strike="noStrike" kern="0" cap="none" spc="0" normalizeH="0" baseline="30000" noProof="0">
                        <a:ln>
                          <a:noFill/>
                        </a:ln>
                        <a:solidFill>
                          <a:sysClr val="windowText" lastClr="000000"/>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Non-BRCAm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0.57 (0.43–0.75)</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87/152</a:t>
                      </a:r>
                      <a:endParaRPr kumimoji="0" lang="pt-BR" sz="1400" b="0" i="0" u="none" strike="noStrike" kern="1200" cap="none" spc="0" baseline="0">
                        <a:solidFill>
                          <a:srgbClr val="003865"/>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8C8F8F"/>
                          </a:solidFill>
                          <a:latin typeface="Arial" panose="020B0604020202020204" pitchFamily="34" charset="0"/>
                          <a:cs typeface="Arial" panose="020B0604020202020204" pitchFamily="34" charset="0"/>
                        </a:rPr>
                        <a:t>116/149</a:t>
                      </a:r>
                      <a:endParaRPr kumimoji="0" lang="pt-BR" sz="1400" b="0" i="0" u="none" strike="noStrike" kern="1200" cap="none" spc="0" baseline="0">
                        <a:solidFill>
                          <a:srgbClr val="8C8F8F"/>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928132"/>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i="0" u="none" strike="noStrike" kern="0" cap="none" spc="0" normalizeH="0" baseline="30000" noProof="0">
                        <a:ln>
                          <a:noFill/>
                        </a:ln>
                        <a:solidFill>
                          <a:sysClr val="windowText" lastClr="000000"/>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Unknown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0.74 (0.37</a:t>
                      </a: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–1.45)</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14/25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8C8F8F"/>
                          </a:solidFill>
                          <a:latin typeface="Arial" panose="020B0604020202020204" pitchFamily="34" charset="0"/>
                          <a:cs typeface="Arial" panose="020B0604020202020204" pitchFamily="34" charset="0"/>
                        </a:rPr>
                        <a:t>21/30</a:t>
                      </a:r>
                      <a:endParaRPr kumimoji="0" lang="pt-BR" sz="1400" b="0" i="0" u="none" strike="noStrike" kern="1200" cap="none" spc="0" baseline="0">
                        <a:solidFill>
                          <a:srgbClr val="8C8F8F"/>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0307247"/>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Histology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Endometrioid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0.60 (0.42–0.85)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56/107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71/98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716325"/>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Serous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0.46 (0.27–0.76)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24/42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43/52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4907165"/>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Other</a:t>
                      </a:r>
                      <a:r>
                        <a:rPr kumimoji="0" lang="en-GB" sz="14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rPr>
                        <a:t>¶</a:t>
                      </a:r>
                      <a:endParaRPr kumimoji="0" lang="en-GB" sz="1400" b="0" i="0" u="none" strike="noStrike" kern="0" cap="none" spc="0" baseline="300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0.64 (0.38–1.06)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28/42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dirty="0">
                          <a:solidFill>
                            <a:srgbClr val="8C8F8F"/>
                          </a:solidFill>
                          <a:latin typeface="Arial" panose="020B0604020202020204" pitchFamily="34" charset="0"/>
                          <a:cs typeface="Arial" panose="020B0604020202020204" pitchFamily="34" charset="0"/>
                        </a:rPr>
                        <a:t>34/42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083024"/>
                  </a:ext>
                </a:extLst>
              </a:tr>
            </a:tbl>
          </a:graphicData>
        </a:graphic>
      </p:graphicFrame>
      <p:sp>
        <p:nvSpPr>
          <p:cNvPr id="87" name="Rectangle 86">
            <a:extLst>
              <a:ext uri="{FF2B5EF4-FFF2-40B4-BE49-F238E27FC236}">
                <a16:creationId xmlns:a16="http://schemas.microsoft.com/office/drawing/2014/main" id="{2A2B0055-1EEF-95B6-1A6D-8B7050BB2B1C}"/>
              </a:ext>
            </a:extLst>
          </p:cNvPr>
          <p:cNvSpPr>
            <a:spLocks/>
          </p:cNvSpPr>
          <p:nvPr/>
        </p:nvSpPr>
        <p:spPr>
          <a:xfrm>
            <a:off x="7943729" y="1415761"/>
            <a:ext cx="1221151" cy="410452"/>
          </a:xfrm>
          <a:prstGeom prst="rect">
            <a:avLst/>
          </a:prstGeom>
          <a:noFill/>
          <a:ln w="12700" cap="flat" cmpd="sng" algn="ctr">
            <a:noFill/>
            <a:prstDash val="solid"/>
            <a:miter lim="800000"/>
          </a:ln>
          <a:effectLst/>
        </p:spPr>
        <p:txBody>
          <a:bodyPr tIns="36000" bIns="36000" rtlCol="0" anchor="ctr"/>
          <a:lstStyle/>
          <a:p>
            <a:pPr marL="0" marR="0" lvl="0" indent="0" algn="ctr" defTabSz="914400" rtl="0" eaLnBrk="1" fontAlgn="auto" latinLnBrk="0" hangingPunct="1">
              <a:lnSpc>
                <a:spcPts val="1440"/>
              </a:lnSpc>
              <a:spcBef>
                <a:spcPts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HR (95% CI)</a:t>
            </a:r>
          </a:p>
        </p:txBody>
      </p:sp>
      <p:sp>
        <p:nvSpPr>
          <p:cNvPr id="88" name="Rectangle 87">
            <a:extLst>
              <a:ext uri="{FF2B5EF4-FFF2-40B4-BE49-F238E27FC236}">
                <a16:creationId xmlns:a16="http://schemas.microsoft.com/office/drawing/2014/main" id="{AC57A425-7EA9-6790-99CC-A02131EAF6D4}"/>
              </a:ext>
            </a:extLst>
          </p:cNvPr>
          <p:cNvSpPr/>
          <p:nvPr/>
        </p:nvSpPr>
        <p:spPr>
          <a:xfrm>
            <a:off x="9409697" y="1085374"/>
            <a:ext cx="1312206" cy="410452"/>
          </a:xfrm>
          <a:prstGeom prst="rect">
            <a:avLst/>
          </a:prstGeom>
          <a:noFill/>
          <a:ln w="12700" cap="flat" cmpd="sng" algn="ctr">
            <a:noFill/>
            <a:prstDash val="solid"/>
            <a:miter lim="800000"/>
          </a:ln>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003865"/>
                </a:solidFill>
                <a:effectLst/>
                <a:uLnTx/>
                <a:uFillTx/>
                <a:latin typeface="Arial" panose="020B0604020202020204" pitchFamily="34" charset="0"/>
                <a:ea typeface="+mn-ea"/>
                <a:cs typeface="Arial" panose="020B0604020202020204" pitchFamily="34" charset="0"/>
              </a:rPr>
              <a:t>CP+D+O</a:t>
            </a:r>
            <a:endParaRPr kumimoji="0" lang="en-US" sz="1400" b="1" i="0" u="none" strike="noStrike" kern="0" cap="none" spc="0" normalizeH="0" baseline="0" noProof="0">
              <a:ln>
                <a:noFill/>
              </a:ln>
              <a:solidFill>
                <a:srgbClr val="003865"/>
              </a:solidFill>
              <a:effectLst/>
              <a:uLnTx/>
              <a:uFillTx/>
              <a:latin typeface="Arial" panose="020B060402020202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D85974CD-F316-E254-D486-110CAA4F6D29}"/>
              </a:ext>
            </a:extLst>
          </p:cNvPr>
          <p:cNvSpPr/>
          <p:nvPr/>
        </p:nvSpPr>
        <p:spPr>
          <a:xfrm>
            <a:off x="10601421" y="1075823"/>
            <a:ext cx="1312206" cy="410452"/>
          </a:xfrm>
          <a:prstGeom prst="rect">
            <a:avLst/>
          </a:prstGeom>
          <a:noFill/>
          <a:ln w="12700" cap="flat" cmpd="sng" algn="ctr">
            <a:noFill/>
            <a:prstDash val="solid"/>
            <a:miter lim="800000"/>
          </a:ln>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9DB0AC"/>
                </a:solidFill>
                <a:effectLst/>
                <a:uLnTx/>
                <a:uFillTx/>
                <a:latin typeface="Arial" panose="020B0604020202020204" pitchFamily="34" charset="0"/>
                <a:ea typeface="+mn-ea"/>
                <a:cs typeface="Arial" panose="020B0604020202020204" pitchFamily="34" charset="0"/>
              </a:rPr>
              <a:t>CP</a:t>
            </a:r>
          </a:p>
        </p:txBody>
      </p:sp>
      <p:sp>
        <p:nvSpPr>
          <p:cNvPr id="90" name="TextBox 89">
            <a:extLst>
              <a:ext uri="{FF2B5EF4-FFF2-40B4-BE49-F238E27FC236}">
                <a16:creationId xmlns:a16="http://schemas.microsoft.com/office/drawing/2014/main" id="{DECD73D1-E6A6-F63E-C95B-75871761D32B}"/>
              </a:ext>
            </a:extLst>
          </p:cNvPr>
          <p:cNvSpPr txBox="1"/>
          <p:nvPr/>
        </p:nvSpPr>
        <p:spPr>
          <a:xfrm>
            <a:off x="9880855" y="1481955"/>
            <a:ext cx="1634215" cy="30777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n/N</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91" name="Straight Connector 90">
            <a:extLst>
              <a:ext uri="{FF2B5EF4-FFF2-40B4-BE49-F238E27FC236}">
                <a16:creationId xmlns:a16="http://schemas.microsoft.com/office/drawing/2014/main" id="{22701850-63F1-C0E3-141C-3435112E8CED}"/>
              </a:ext>
            </a:extLst>
          </p:cNvPr>
          <p:cNvCxnSpPr>
            <a:cxnSpLocks/>
          </p:cNvCxnSpPr>
          <p:nvPr/>
        </p:nvCxnSpPr>
        <p:spPr>
          <a:xfrm>
            <a:off x="9451182" y="1470951"/>
            <a:ext cx="2480792" cy="0"/>
          </a:xfrm>
          <a:prstGeom prst="line">
            <a:avLst/>
          </a:prstGeom>
          <a:noFill/>
          <a:ln w="28575" cap="flat" cmpd="sng" algn="ctr">
            <a:solidFill>
              <a:srgbClr val="000000"/>
            </a:solidFill>
            <a:prstDash val="solid"/>
            <a:miter lim="800000"/>
          </a:ln>
          <a:effectLst/>
        </p:spPr>
      </p:cxnSp>
      <p:cxnSp>
        <p:nvCxnSpPr>
          <p:cNvPr id="92" name="Straight Connector 91">
            <a:extLst>
              <a:ext uri="{FF2B5EF4-FFF2-40B4-BE49-F238E27FC236}">
                <a16:creationId xmlns:a16="http://schemas.microsoft.com/office/drawing/2014/main" id="{AC894457-0A0F-02D0-CED3-F7BDD28A2FDF}"/>
              </a:ext>
            </a:extLst>
          </p:cNvPr>
          <p:cNvCxnSpPr>
            <a:cxnSpLocks/>
          </p:cNvCxnSpPr>
          <p:nvPr/>
        </p:nvCxnSpPr>
        <p:spPr>
          <a:xfrm>
            <a:off x="5185057" y="5241073"/>
            <a:ext cx="2283855" cy="0"/>
          </a:xfrm>
          <a:prstGeom prst="line">
            <a:avLst/>
          </a:prstGeom>
          <a:noFill/>
          <a:ln w="9525" cap="sq" cmpd="sng" algn="ctr">
            <a:solidFill>
              <a:srgbClr val="000000"/>
            </a:solidFill>
            <a:prstDash val="solid"/>
            <a:miter lim="800000"/>
          </a:ln>
          <a:effectLst/>
        </p:spPr>
      </p:cxnSp>
      <p:cxnSp>
        <p:nvCxnSpPr>
          <p:cNvPr id="93" name="Straight Connector 92">
            <a:extLst>
              <a:ext uri="{FF2B5EF4-FFF2-40B4-BE49-F238E27FC236}">
                <a16:creationId xmlns:a16="http://schemas.microsoft.com/office/drawing/2014/main" id="{12D95678-F97F-D67F-B3E5-02F7C285AA27}"/>
              </a:ext>
            </a:extLst>
          </p:cNvPr>
          <p:cNvCxnSpPr>
            <a:cxnSpLocks/>
          </p:cNvCxnSpPr>
          <p:nvPr/>
        </p:nvCxnSpPr>
        <p:spPr>
          <a:xfrm rot="5400000">
            <a:off x="7434317" y="5279788"/>
            <a:ext cx="77429" cy="0"/>
          </a:xfrm>
          <a:prstGeom prst="line">
            <a:avLst/>
          </a:prstGeom>
          <a:noFill/>
          <a:ln w="9525" cap="sq" cmpd="sng" algn="ctr">
            <a:solidFill>
              <a:srgbClr val="000000"/>
            </a:solidFill>
            <a:prstDash val="solid"/>
            <a:miter lim="800000"/>
          </a:ln>
          <a:effectLst/>
        </p:spPr>
      </p:cxnSp>
      <p:grpSp>
        <p:nvGrpSpPr>
          <p:cNvPr id="94" name="Group 93">
            <a:extLst>
              <a:ext uri="{FF2B5EF4-FFF2-40B4-BE49-F238E27FC236}">
                <a16:creationId xmlns:a16="http://schemas.microsoft.com/office/drawing/2014/main" id="{440677BE-419F-E7BA-5879-026FCA79A50F}"/>
              </a:ext>
            </a:extLst>
          </p:cNvPr>
          <p:cNvGrpSpPr>
            <a:grpSpLocks/>
          </p:cNvGrpSpPr>
          <p:nvPr/>
        </p:nvGrpSpPr>
        <p:grpSpPr>
          <a:xfrm>
            <a:off x="5007801" y="5335985"/>
            <a:ext cx="2600941" cy="215444"/>
            <a:chOff x="5672597" y="5575512"/>
            <a:chExt cx="1813933" cy="150253"/>
          </a:xfrm>
        </p:grpSpPr>
        <p:sp>
          <p:nvSpPr>
            <p:cNvPr id="95" name="TextBox 94">
              <a:extLst>
                <a:ext uri="{FF2B5EF4-FFF2-40B4-BE49-F238E27FC236}">
                  <a16:creationId xmlns:a16="http://schemas.microsoft.com/office/drawing/2014/main" id="{D87CD9A2-204B-7CAB-8171-59579D960F68}"/>
                </a:ext>
              </a:extLst>
            </p:cNvPr>
            <p:cNvSpPr txBox="1">
              <a:spLocks/>
            </p:cNvSpPr>
            <p:nvPr/>
          </p:nvSpPr>
          <p:spPr>
            <a:xfrm>
              <a:off x="5672597" y="5575512"/>
              <a:ext cx="304230" cy="150253"/>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0.25</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 name="TextBox 95">
              <a:extLst>
                <a:ext uri="{FF2B5EF4-FFF2-40B4-BE49-F238E27FC236}">
                  <a16:creationId xmlns:a16="http://schemas.microsoft.com/office/drawing/2014/main" id="{0FD82F08-F5DB-755C-1212-97F68E85F2E4}"/>
                </a:ext>
              </a:extLst>
            </p:cNvPr>
            <p:cNvSpPr txBox="1">
              <a:spLocks/>
            </p:cNvSpPr>
            <p:nvPr/>
          </p:nvSpPr>
          <p:spPr>
            <a:xfrm>
              <a:off x="6187546" y="5575512"/>
              <a:ext cx="275415" cy="150253"/>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0.5</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 name="TextBox 96">
              <a:extLst>
                <a:ext uri="{FF2B5EF4-FFF2-40B4-BE49-F238E27FC236}">
                  <a16:creationId xmlns:a16="http://schemas.microsoft.com/office/drawing/2014/main" id="{9742A44E-D8B4-6325-924F-A54CCA59B87B}"/>
                </a:ext>
              </a:extLst>
            </p:cNvPr>
            <p:cNvSpPr txBox="1">
              <a:spLocks/>
            </p:cNvSpPr>
            <p:nvPr/>
          </p:nvSpPr>
          <p:spPr>
            <a:xfrm>
              <a:off x="6761665" y="5575512"/>
              <a:ext cx="186141" cy="150253"/>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 name="TextBox 97">
              <a:extLst>
                <a:ext uri="{FF2B5EF4-FFF2-40B4-BE49-F238E27FC236}">
                  <a16:creationId xmlns:a16="http://schemas.microsoft.com/office/drawing/2014/main" id="{9ECA0B59-4384-8E82-E86D-E9F346EA705B}"/>
                </a:ext>
              </a:extLst>
            </p:cNvPr>
            <p:cNvSpPr txBox="1">
              <a:spLocks/>
            </p:cNvSpPr>
            <p:nvPr/>
          </p:nvSpPr>
          <p:spPr>
            <a:xfrm>
              <a:off x="7297226" y="5575512"/>
              <a:ext cx="189304" cy="150253"/>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cxnSp>
        <p:nvCxnSpPr>
          <p:cNvPr id="99" name="Straight Connector 98">
            <a:extLst>
              <a:ext uri="{FF2B5EF4-FFF2-40B4-BE49-F238E27FC236}">
                <a16:creationId xmlns:a16="http://schemas.microsoft.com/office/drawing/2014/main" id="{5699B99D-19AC-62FF-C650-DC4FC30B3206}"/>
              </a:ext>
            </a:extLst>
          </p:cNvPr>
          <p:cNvCxnSpPr>
            <a:cxnSpLocks/>
          </p:cNvCxnSpPr>
          <p:nvPr/>
        </p:nvCxnSpPr>
        <p:spPr>
          <a:xfrm rot="5400000">
            <a:off x="5146343" y="5279787"/>
            <a:ext cx="77429" cy="0"/>
          </a:xfrm>
          <a:prstGeom prst="line">
            <a:avLst/>
          </a:prstGeom>
          <a:noFill/>
          <a:ln w="9525" cap="sq" cmpd="sng" algn="ctr">
            <a:solidFill>
              <a:srgbClr val="000000"/>
            </a:solidFill>
            <a:prstDash val="solid"/>
            <a:miter lim="800000"/>
          </a:ln>
          <a:effectLst/>
        </p:spPr>
      </p:cxnSp>
      <p:cxnSp>
        <p:nvCxnSpPr>
          <p:cNvPr id="100" name="Straight Connector 99">
            <a:extLst>
              <a:ext uri="{FF2B5EF4-FFF2-40B4-BE49-F238E27FC236}">
                <a16:creationId xmlns:a16="http://schemas.microsoft.com/office/drawing/2014/main" id="{4F78069D-14AC-FF87-611D-9FDAC9063774}"/>
              </a:ext>
            </a:extLst>
          </p:cNvPr>
          <p:cNvCxnSpPr>
            <a:cxnSpLocks/>
          </p:cNvCxnSpPr>
          <p:nvPr/>
        </p:nvCxnSpPr>
        <p:spPr>
          <a:xfrm>
            <a:off x="5934113" y="5241073"/>
            <a:ext cx="0" cy="77429"/>
          </a:xfrm>
          <a:prstGeom prst="line">
            <a:avLst/>
          </a:prstGeom>
          <a:noFill/>
          <a:ln w="9525" cap="sq" cmpd="sng" algn="ctr">
            <a:solidFill>
              <a:srgbClr val="3F4444"/>
            </a:solidFill>
            <a:prstDash val="solid"/>
            <a:miter lim="800000"/>
          </a:ln>
          <a:effectLst/>
        </p:spPr>
      </p:cxnSp>
      <p:sp>
        <p:nvSpPr>
          <p:cNvPr id="101" name="Freeform: Shape 100">
            <a:extLst>
              <a:ext uri="{FF2B5EF4-FFF2-40B4-BE49-F238E27FC236}">
                <a16:creationId xmlns:a16="http://schemas.microsoft.com/office/drawing/2014/main" id="{50C4D24C-60EC-3B65-1875-CE1F294A601C}"/>
              </a:ext>
            </a:extLst>
          </p:cNvPr>
          <p:cNvSpPr>
            <a:spLocks/>
          </p:cNvSpPr>
          <p:nvPr/>
        </p:nvSpPr>
        <p:spPr>
          <a:xfrm>
            <a:off x="7914644" y="5610873"/>
            <a:ext cx="437577" cy="23082"/>
          </a:xfrm>
          <a:custGeom>
            <a:avLst/>
            <a:gdLst>
              <a:gd name="connsiteX0" fmla="*/ 0 w 218452"/>
              <a:gd name="connsiteY0" fmla="*/ 0 h 12348"/>
              <a:gd name="connsiteX1" fmla="*/ 218453 w 218452"/>
              <a:gd name="connsiteY1" fmla="*/ 0 h 12348"/>
            </a:gdLst>
            <a:ahLst/>
            <a:cxnLst>
              <a:cxn ang="0">
                <a:pos x="connsiteX0" y="connsiteY0"/>
              </a:cxn>
              <a:cxn ang="0">
                <a:pos x="connsiteX1" y="connsiteY1"/>
              </a:cxn>
            </a:cxnLst>
            <a:rect l="l" t="t" r="r" b="b"/>
            <a:pathLst>
              <a:path w="218452" h="12348">
                <a:moveTo>
                  <a:pt x="0" y="0"/>
                </a:moveTo>
                <a:lnTo>
                  <a:pt x="218453" y="0"/>
                </a:lnTo>
              </a:path>
            </a:pathLst>
          </a:custGeom>
          <a:solidFill>
            <a:srgbClr val="D0006F"/>
          </a:solidFill>
          <a:ln w="19050" cap="flat">
            <a:solidFill>
              <a:srgbClr val="8C8F8F"/>
            </a:solidFill>
            <a:prstDash val="solid"/>
            <a:miter/>
            <a:tailEnd type="triangle"/>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02" name="TextBox 101">
            <a:extLst>
              <a:ext uri="{FF2B5EF4-FFF2-40B4-BE49-F238E27FC236}">
                <a16:creationId xmlns:a16="http://schemas.microsoft.com/office/drawing/2014/main" id="{B76DD890-FF89-0F13-4CA4-E5FC74E91117}"/>
              </a:ext>
            </a:extLst>
          </p:cNvPr>
          <p:cNvSpPr txBox="1">
            <a:spLocks/>
          </p:cNvSpPr>
          <p:nvPr/>
        </p:nvSpPr>
        <p:spPr>
          <a:xfrm>
            <a:off x="6816616" y="5483915"/>
            <a:ext cx="1261562" cy="307777"/>
          </a:xfrm>
          <a:prstGeom prst="rect">
            <a:avLst/>
          </a:prstGeom>
          <a:noFill/>
        </p:spPr>
        <p:txBody>
          <a:bodyPr wrap="square" rtlCol="0">
            <a:spAutoFit/>
          </a:bodyPr>
          <a:lstStyle>
            <a:defPPr>
              <a:defRPr lang="en-US"/>
            </a:defPPr>
            <a:lvl1pPr>
              <a:defRPr sz="1400" b="1">
                <a:ln/>
                <a:solidFill>
                  <a:srgbClr val="7F7F7F"/>
                </a:solidFill>
                <a:latin typeface="Arial" panose="020B0604020202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solidFill>
                  <a:srgbClr val="9DB0AC"/>
                </a:solidFill>
                <a:effectLst/>
                <a:uLnTx/>
                <a:uFillTx/>
                <a:latin typeface="Arial" panose="020B0604020202020204" pitchFamily="34" charset="0"/>
                <a:ea typeface="+mn-ea"/>
                <a:cs typeface="Arial" panose="020B0604020202020204" pitchFamily="34" charset="0"/>
                <a:sym typeface="Arial"/>
                <a:rtl val="0"/>
              </a:rPr>
              <a:t>Favours CP</a:t>
            </a:r>
          </a:p>
        </p:txBody>
      </p:sp>
      <p:grpSp>
        <p:nvGrpSpPr>
          <p:cNvPr id="103" name="Group 102">
            <a:extLst>
              <a:ext uri="{FF2B5EF4-FFF2-40B4-BE49-F238E27FC236}">
                <a16:creationId xmlns:a16="http://schemas.microsoft.com/office/drawing/2014/main" id="{841FDA81-0B62-3E55-A3D2-81A0F35D2FCB}"/>
              </a:ext>
            </a:extLst>
          </p:cNvPr>
          <p:cNvGrpSpPr>
            <a:grpSpLocks/>
          </p:cNvGrpSpPr>
          <p:nvPr/>
        </p:nvGrpSpPr>
        <p:grpSpPr>
          <a:xfrm>
            <a:off x="235769" y="2031854"/>
            <a:ext cx="11720462" cy="2551628"/>
            <a:chOff x="392549" y="2296132"/>
            <a:chExt cx="11256111" cy="2270142"/>
          </a:xfrm>
        </p:grpSpPr>
        <p:cxnSp>
          <p:nvCxnSpPr>
            <p:cNvPr id="104" name="Straight Connector 103">
              <a:extLst>
                <a:ext uri="{FF2B5EF4-FFF2-40B4-BE49-F238E27FC236}">
                  <a16:creationId xmlns:a16="http://schemas.microsoft.com/office/drawing/2014/main" id="{6714C82C-FB1B-FD07-4411-D075451B1478}"/>
                </a:ext>
              </a:extLst>
            </p:cNvPr>
            <p:cNvCxnSpPr>
              <a:cxnSpLocks/>
            </p:cNvCxnSpPr>
            <p:nvPr/>
          </p:nvCxnSpPr>
          <p:spPr>
            <a:xfrm>
              <a:off x="392549" y="2821305"/>
              <a:ext cx="11256111" cy="0"/>
            </a:xfrm>
            <a:prstGeom prst="line">
              <a:avLst/>
            </a:prstGeom>
            <a:noFill/>
            <a:ln w="3175" cap="flat" cmpd="sng" algn="ctr">
              <a:solidFill>
                <a:srgbClr val="000000"/>
              </a:solidFill>
              <a:prstDash val="solid"/>
              <a:miter lim="800000"/>
            </a:ln>
            <a:effectLst/>
          </p:spPr>
        </p:cxnSp>
        <p:cxnSp>
          <p:nvCxnSpPr>
            <p:cNvPr id="105" name="Straight Connector 104">
              <a:extLst>
                <a:ext uri="{FF2B5EF4-FFF2-40B4-BE49-F238E27FC236}">
                  <a16:creationId xmlns:a16="http://schemas.microsoft.com/office/drawing/2014/main" id="{F5D20D1E-D141-E743-5B5D-54CF4049ACDE}"/>
                </a:ext>
              </a:extLst>
            </p:cNvPr>
            <p:cNvCxnSpPr>
              <a:cxnSpLocks/>
            </p:cNvCxnSpPr>
            <p:nvPr/>
          </p:nvCxnSpPr>
          <p:spPr>
            <a:xfrm>
              <a:off x="392549" y="3520259"/>
              <a:ext cx="11256111" cy="0"/>
            </a:xfrm>
            <a:prstGeom prst="line">
              <a:avLst/>
            </a:prstGeom>
            <a:noFill/>
            <a:ln w="3175" cap="flat" cmpd="sng" algn="ctr">
              <a:solidFill>
                <a:srgbClr val="000000"/>
              </a:solidFill>
              <a:prstDash val="solid"/>
              <a:miter lim="800000"/>
            </a:ln>
            <a:effectLst/>
          </p:spPr>
        </p:cxnSp>
        <p:cxnSp>
          <p:nvCxnSpPr>
            <p:cNvPr id="106" name="Straight Connector 105">
              <a:extLst>
                <a:ext uri="{FF2B5EF4-FFF2-40B4-BE49-F238E27FC236}">
                  <a16:creationId xmlns:a16="http://schemas.microsoft.com/office/drawing/2014/main" id="{5DB109F2-FEF0-A0B6-8A57-6015F6EAD5F5}"/>
                </a:ext>
              </a:extLst>
            </p:cNvPr>
            <p:cNvCxnSpPr>
              <a:cxnSpLocks/>
            </p:cNvCxnSpPr>
            <p:nvPr/>
          </p:nvCxnSpPr>
          <p:spPr>
            <a:xfrm>
              <a:off x="392549" y="4035971"/>
              <a:ext cx="11256111" cy="0"/>
            </a:xfrm>
            <a:prstGeom prst="line">
              <a:avLst/>
            </a:prstGeom>
            <a:noFill/>
            <a:ln w="3175" cap="flat" cmpd="sng" algn="ctr">
              <a:solidFill>
                <a:srgbClr val="000000"/>
              </a:solidFill>
              <a:prstDash val="solid"/>
              <a:miter lim="800000"/>
            </a:ln>
            <a:effectLst/>
          </p:spPr>
        </p:cxnSp>
        <p:cxnSp>
          <p:nvCxnSpPr>
            <p:cNvPr id="107" name="Straight Connector 106">
              <a:extLst>
                <a:ext uri="{FF2B5EF4-FFF2-40B4-BE49-F238E27FC236}">
                  <a16:creationId xmlns:a16="http://schemas.microsoft.com/office/drawing/2014/main" id="{84DEB1D7-92D9-7C9B-7F90-943BFC8BAC7D}"/>
                </a:ext>
              </a:extLst>
            </p:cNvPr>
            <p:cNvCxnSpPr>
              <a:cxnSpLocks/>
            </p:cNvCxnSpPr>
            <p:nvPr/>
          </p:nvCxnSpPr>
          <p:spPr>
            <a:xfrm>
              <a:off x="392549" y="4566274"/>
              <a:ext cx="11256111" cy="0"/>
            </a:xfrm>
            <a:prstGeom prst="line">
              <a:avLst/>
            </a:prstGeom>
            <a:noFill/>
            <a:ln w="3175" cap="flat" cmpd="sng" algn="ctr">
              <a:solidFill>
                <a:srgbClr val="000000"/>
              </a:solidFill>
              <a:prstDash val="solid"/>
              <a:miter lim="800000"/>
            </a:ln>
            <a:effectLst/>
          </p:spPr>
        </p:cxnSp>
        <p:cxnSp>
          <p:nvCxnSpPr>
            <p:cNvPr id="108" name="Straight Connector 107">
              <a:extLst>
                <a:ext uri="{FF2B5EF4-FFF2-40B4-BE49-F238E27FC236}">
                  <a16:creationId xmlns:a16="http://schemas.microsoft.com/office/drawing/2014/main" id="{56BA99DA-87DF-57A9-F7BE-31B9F97D59AE}"/>
                </a:ext>
              </a:extLst>
            </p:cNvPr>
            <p:cNvCxnSpPr>
              <a:cxnSpLocks/>
            </p:cNvCxnSpPr>
            <p:nvPr/>
          </p:nvCxnSpPr>
          <p:spPr>
            <a:xfrm>
              <a:off x="392549" y="2296132"/>
              <a:ext cx="11256111" cy="0"/>
            </a:xfrm>
            <a:prstGeom prst="line">
              <a:avLst/>
            </a:prstGeom>
            <a:noFill/>
            <a:ln w="3175" cap="flat" cmpd="sng" algn="ctr">
              <a:solidFill>
                <a:srgbClr val="000000"/>
              </a:solidFill>
              <a:prstDash val="solid"/>
              <a:miter lim="800000"/>
            </a:ln>
            <a:effectLst/>
          </p:spPr>
        </p:cxnSp>
      </p:grpSp>
      <p:cxnSp>
        <p:nvCxnSpPr>
          <p:cNvPr id="109" name="Straight Connector 108">
            <a:extLst>
              <a:ext uri="{FF2B5EF4-FFF2-40B4-BE49-F238E27FC236}">
                <a16:creationId xmlns:a16="http://schemas.microsoft.com/office/drawing/2014/main" id="{1CC760AD-9E60-584F-796C-179CA081014F}"/>
              </a:ext>
            </a:extLst>
          </p:cNvPr>
          <p:cNvCxnSpPr>
            <a:cxnSpLocks/>
          </p:cNvCxnSpPr>
          <p:nvPr/>
        </p:nvCxnSpPr>
        <p:spPr>
          <a:xfrm>
            <a:off x="9451182" y="1764156"/>
            <a:ext cx="2480792" cy="0"/>
          </a:xfrm>
          <a:prstGeom prst="line">
            <a:avLst/>
          </a:prstGeom>
          <a:noFill/>
          <a:ln w="28575" cap="flat" cmpd="sng" algn="ctr">
            <a:solidFill>
              <a:srgbClr val="000000"/>
            </a:solidFill>
            <a:prstDash val="solid"/>
            <a:miter lim="800000"/>
          </a:ln>
          <a:effectLst/>
        </p:spPr>
      </p:cxnSp>
      <p:sp>
        <p:nvSpPr>
          <p:cNvPr id="4" name="TextBox 3">
            <a:extLst>
              <a:ext uri="{FF2B5EF4-FFF2-40B4-BE49-F238E27FC236}">
                <a16:creationId xmlns:a16="http://schemas.microsoft.com/office/drawing/2014/main" id="{6EB62016-316D-A2EA-60DF-1F3BC148EF04}"/>
              </a:ext>
            </a:extLst>
          </p:cNvPr>
          <p:cNvSpPr txBox="1"/>
          <p:nvPr/>
        </p:nvSpPr>
        <p:spPr>
          <a:xfrm>
            <a:off x="5161524" y="637925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Westin IGCS 2024</a:t>
            </a:r>
          </a:p>
        </p:txBody>
      </p:sp>
      <p:sp>
        <p:nvSpPr>
          <p:cNvPr id="5" name="TextBox 4">
            <a:extLst>
              <a:ext uri="{FF2B5EF4-FFF2-40B4-BE49-F238E27FC236}">
                <a16:creationId xmlns:a16="http://schemas.microsoft.com/office/drawing/2014/main" id="{0003530F-86BC-086C-6C76-BC53666A67AE}"/>
              </a:ext>
            </a:extLst>
          </p:cNvPr>
          <p:cNvSpPr txBox="1"/>
          <p:nvPr/>
        </p:nvSpPr>
        <p:spPr>
          <a:xfrm>
            <a:off x="2746802" y="2822893"/>
            <a:ext cx="6704379" cy="395548"/>
          </a:xfrm>
          <a:prstGeom prst="rect">
            <a:avLst/>
          </a:prstGeom>
          <a:noFill/>
          <a:ln w="539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5F06987-36A0-8B4C-6DB3-485AB0602B3B}"/>
              </a:ext>
            </a:extLst>
          </p:cNvPr>
          <p:cNvSpPr txBox="1"/>
          <p:nvPr/>
        </p:nvSpPr>
        <p:spPr>
          <a:xfrm>
            <a:off x="275427" y="3392272"/>
            <a:ext cx="9175754" cy="1173727"/>
          </a:xfrm>
          <a:prstGeom prst="rect">
            <a:avLst/>
          </a:prstGeom>
          <a:noFill/>
          <a:ln w="539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0320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3CD4B-F62C-68CF-EE8E-AB2653875446}"/>
              </a:ext>
            </a:extLst>
          </p:cNvPr>
          <p:cNvSpPr>
            <a:spLocks noGrp="1"/>
          </p:cNvSpPr>
          <p:nvPr>
            <p:ph type="title" idx="4294967295"/>
          </p:nvPr>
        </p:nvSpPr>
        <p:spPr>
          <a:xfrm>
            <a:off x="162759" y="129312"/>
            <a:ext cx="11914187" cy="914400"/>
          </a:xfrm>
        </p:spPr>
        <p:txBody>
          <a:bodyPr>
            <a:noAutofit/>
          </a:bodyPr>
          <a:lstStyle/>
          <a:p>
            <a:r>
              <a:rPr lang="en-US" sz="3600" b="1" dirty="0">
                <a:solidFill>
                  <a:schemeClr val="tx1"/>
                </a:solidFill>
                <a:latin typeface="+mn-lt"/>
              </a:rPr>
              <a:t>Moving Immunotherapy Efforts into the Frontline as Chemotherapy Replacement…</a:t>
            </a:r>
          </a:p>
        </p:txBody>
      </p:sp>
      <p:pic>
        <p:nvPicPr>
          <p:cNvPr id="5" name="Grafik 1">
            <a:extLst>
              <a:ext uri="{FF2B5EF4-FFF2-40B4-BE49-F238E27FC236}">
                <a16:creationId xmlns:a16="http://schemas.microsoft.com/office/drawing/2014/main" id="{9FD3C328-79C6-4F88-EEDF-4B08A74C88DE}"/>
              </a:ext>
            </a:extLst>
          </p:cNvPr>
          <p:cNvPicPr>
            <a:picLocks noChangeAspect="1"/>
          </p:cNvPicPr>
          <p:nvPr/>
        </p:nvPicPr>
        <p:blipFill rotWithShape="1">
          <a:blip r:embed="rId2"/>
          <a:srcRect b="2232"/>
          <a:stretch/>
        </p:blipFill>
        <p:spPr>
          <a:xfrm>
            <a:off x="186304" y="1124851"/>
            <a:ext cx="11819392" cy="5130797"/>
          </a:xfrm>
          <a:prstGeom prst="rect">
            <a:avLst/>
          </a:prstGeom>
        </p:spPr>
      </p:pic>
      <p:sp>
        <p:nvSpPr>
          <p:cNvPr id="6" name="Abgerundetes Rechteck 5">
            <a:extLst>
              <a:ext uri="{FF2B5EF4-FFF2-40B4-BE49-F238E27FC236}">
                <a16:creationId xmlns:a16="http://schemas.microsoft.com/office/drawing/2014/main" id="{F2F2D271-2DCA-FDA8-ED8B-77D43FE4A38B}"/>
              </a:ext>
            </a:extLst>
          </p:cNvPr>
          <p:cNvSpPr/>
          <p:nvPr/>
        </p:nvSpPr>
        <p:spPr>
          <a:xfrm>
            <a:off x="4394406" y="1201276"/>
            <a:ext cx="2290355" cy="809897"/>
          </a:xfrm>
          <a:prstGeom prst="roundRect">
            <a:avLst/>
          </a:prstGeom>
          <a:solidFill>
            <a:srgbClr val="0083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srgbClr val="FFFFFF"/>
                </a:solidFill>
                <a:effectLst/>
                <a:uLnTx/>
                <a:uFillTx/>
                <a:latin typeface="Arial"/>
                <a:ea typeface="+mn-ea"/>
                <a:cs typeface="+mn-cs"/>
              </a:rPr>
              <a:t>ENGOT-en13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srgbClr val="FFFFFF"/>
                </a:solidFill>
                <a:effectLst/>
                <a:uLnTx/>
                <a:uFillTx/>
                <a:latin typeface="Arial"/>
                <a:ea typeface="+mn-ea"/>
                <a:cs typeface="+mn-cs"/>
              </a:rPr>
              <a:t>DOMENICA</a:t>
            </a:r>
            <a:endParaRPr kumimoji="0" lang="de-DE"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Abgerundetes Rechteck 6">
            <a:extLst>
              <a:ext uri="{FF2B5EF4-FFF2-40B4-BE49-F238E27FC236}">
                <a16:creationId xmlns:a16="http://schemas.microsoft.com/office/drawing/2014/main" id="{064BCB48-AE2F-AB81-50FF-1EB2C0C1C996}"/>
              </a:ext>
            </a:extLst>
          </p:cNvPr>
          <p:cNvSpPr/>
          <p:nvPr/>
        </p:nvSpPr>
        <p:spPr>
          <a:xfrm>
            <a:off x="523446" y="1201275"/>
            <a:ext cx="2290355" cy="809897"/>
          </a:xfrm>
          <a:prstGeom prst="roundRect">
            <a:avLst/>
          </a:prstGeom>
          <a:solidFill>
            <a:srgbClr val="0083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srgbClr val="FFFFFF"/>
                </a:solidFill>
                <a:effectLst/>
                <a:uLnTx/>
                <a:uFillTx/>
                <a:latin typeface="Arial"/>
                <a:ea typeface="+mn-ea"/>
                <a:cs typeface="+mn-cs"/>
              </a:rPr>
              <a:t>GOG 3064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srgbClr val="FFFFFF"/>
                </a:solidFill>
                <a:effectLst/>
                <a:uLnTx/>
                <a:uFillTx/>
                <a:latin typeface="Arial"/>
                <a:ea typeface="+mn-ea"/>
                <a:cs typeface="+mn-cs"/>
              </a:rPr>
              <a:t>KN-C93</a:t>
            </a:r>
          </a:p>
        </p:txBody>
      </p:sp>
      <p:sp>
        <p:nvSpPr>
          <p:cNvPr id="8" name="Abgerundetes Rechteck 7">
            <a:extLst>
              <a:ext uri="{FF2B5EF4-FFF2-40B4-BE49-F238E27FC236}">
                <a16:creationId xmlns:a16="http://schemas.microsoft.com/office/drawing/2014/main" id="{B8A18EC1-195B-50EC-F3B2-2E4E0E584519}"/>
              </a:ext>
            </a:extLst>
          </p:cNvPr>
          <p:cNvSpPr/>
          <p:nvPr/>
        </p:nvSpPr>
        <p:spPr>
          <a:xfrm>
            <a:off x="8200050" y="1201275"/>
            <a:ext cx="2360024" cy="809897"/>
          </a:xfrm>
          <a:prstGeom prst="roundRect">
            <a:avLst/>
          </a:prstGeom>
          <a:solidFill>
            <a:srgbClr val="0083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srgbClr val="FFFFFF"/>
                </a:solidFill>
                <a:effectLst/>
                <a:uLnTx/>
                <a:uFillTx/>
                <a:latin typeface="Arial"/>
                <a:ea typeface="+mn-ea"/>
                <a:cs typeface="+mn-cs"/>
              </a:rPr>
              <a:t>ENGOT-en9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srgbClr val="FFFFFF"/>
                </a:solidFill>
                <a:effectLst/>
                <a:uLnTx/>
                <a:uFillTx/>
                <a:latin typeface="Arial"/>
                <a:ea typeface="+mn-ea"/>
                <a:cs typeface="+mn-cs"/>
              </a:rPr>
              <a:t>LEAP-001</a:t>
            </a:r>
            <a:endParaRPr kumimoji="0" lang="de-DE"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Abgerundetes Rechteck 8">
            <a:extLst>
              <a:ext uri="{FF2B5EF4-FFF2-40B4-BE49-F238E27FC236}">
                <a16:creationId xmlns:a16="http://schemas.microsoft.com/office/drawing/2014/main" id="{580207EE-8A65-6132-EEE7-F7FB7DA9CA33}"/>
              </a:ext>
            </a:extLst>
          </p:cNvPr>
          <p:cNvSpPr/>
          <p:nvPr/>
        </p:nvSpPr>
        <p:spPr>
          <a:xfrm>
            <a:off x="815184" y="5593796"/>
            <a:ext cx="827314" cy="49638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bgerundetes Rechteck 9">
            <a:extLst>
              <a:ext uri="{FF2B5EF4-FFF2-40B4-BE49-F238E27FC236}">
                <a16:creationId xmlns:a16="http://schemas.microsoft.com/office/drawing/2014/main" id="{2AE05E29-96C1-82A9-6E93-E8D57EE1547C}"/>
              </a:ext>
            </a:extLst>
          </p:cNvPr>
          <p:cNvSpPr/>
          <p:nvPr/>
        </p:nvSpPr>
        <p:spPr>
          <a:xfrm>
            <a:off x="4642602" y="5598150"/>
            <a:ext cx="827314" cy="49203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descr="A black text on a white background&#10;&#10;Description automatically generated">
            <a:extLst>
              <a:ext uri="{FF2B5EF4-FFF2-40B4-BE49-F238E27FC236}">
                <a16:creationId xmlns:a16="http://schemas.microsoft.com/office/drawing/2014/main" id="{FC176F01-DD0F-7E19-6812-D32EBE76179D}"/>
              </a:ext>
            </a:extLst>
          </p:cNvPr>
          <p:cNvPicPr>
            <a:picLocks noChangeAspect="1"/>
          </p:cNvPicPr>
          <p:nvPr/>
        </p:nvPicPr>
        <p:blipFill>
          <a:blip r:embed="rId3"/>
          <a:stretch>
            <a:fillRect/>
          </a:stretch>
        </p:blipFill>
        <p:spPr>
          <a:xfrm>
            <a:off x="8056886" y="3267203"/>
            <a:ext cx="4020060" cy="1458366"/>
          </a:xfrm>
          <a:prstGeom prst="rect">
            <a:avLst/>
          </a:prstGeom>
          <a:ln w="50800">
            <a:solidFill>
              <a:srgbClr val="002060"/>
            </a:solidFill>
          </a:ln>
        </p:spPr>
      </p:pic>
      <p:sp>
        <p:nvSpPr>
          <p:cNvPr id="2" name="TextBox 1">
            <a:extLst>
              <a:ext uri="{FF2B5EF4-FFF2-40B4-BE49-F238E27FC236}">
                <a16:creationId xmlns:a16="http://schemas.microsoft.com/office/drawing/2014/main" id="{B60593BC-9DBB-D969-F66A-0B6CF21F2FFA}"/>
              </a:ext>
            </a:extLst>
          </p:cNvPr>
          <p:cNvSpPr txBox="1"/>
          <p:nvPr/>
        </p:nvSpPr>
        <p:spPr>
          <a:xfrm>
            <a:off x="8629940" y="4897601"/>
            <a:ext cx="2782251" cy="338554"/>
          </a:xfrm>
          <a:prstGeom prst="rect">
            <a:avLst/>
          </a:prstGeom>
          <a:solidFill>
            <a:srgbClr val="FFC000"/>
          </a:solidFill>
          <a:ln w="50800">
            <a:solidFill>
              <a:schemeClr val="accent1">
                <a:shade val="95000"/>
                <a:satMod val="10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Questions Remain….</a:t>
            </a:r>
          </a:p>
        </p:txBody>
      </p:sp>
    </p:spTree>
    <p:extLst>
      <p:ext uri="{BB962C8B-B14F-4D97-AF65-F5344CB8AC3E}">
        <p14:creationId xmlns:p14="http://schemas.microsoft.com/office/powerpoint/2010/main" val="278688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59FA2BDC-D13E-6EC5-FEEC-4D0ED2F2513F}"/>
              </a:ext>
            </a:extLst>
          </p:cNvPr>
          <p:cNvPicPr>
            <a:picLocks noChangeAspect="1"/>
          </p:cNvPicPr>
          <p:nvPr/>
        </p:nvPicPr>
        <p:blipFill>
          <a:blip r:embed="rId3">
            <a:extLst>
              <a:ext uri="{28A0092B-C50C-407E-A947-70E740481C1C}">
                <a14:useLocalDpi xmlns:a14="http://schemas.microsoft.com/office/drawing/2010/main" val="0"/>
              </a:ext>
            </a:extLst>
          </a:blip>
          <a:srcRect t="125" b="125"/>
          <a:stretch/>
        </p:blipFill>
        <p:spPr>
          <a:xfrm>
            <a:off x="7527016" y="1268760"/>
            <a:ext cx="4123944" cy="27424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1123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20" y="0"/>
            <a:ext cx="8229600" cy="1143000"/>
          </a:xfrm>
          <a:prstGeom prst="rect">
            <a:avLst/>
          </a:prstGeom>
        </p:spPr>
        <p:txBody>
          <a:bodyPr>
            <a:normAutofit/>
          </a:bodyPr>
          <a:lstStyle/>
          <a:p>
            <a:r>
              <a:rPr lang="en-US" sz="3600" b="1" dirty="0">
                <a:solidFill>
                  <a:schemeClr val="tx1"/>
                </a:solidFill>
                <a:latin typeface="+mn-lt"/>
                <a:cs typeface="Arial" panose="020B0604020202020204" pitchFamily="34" charset="0"/>
              </a:rPr>
              <a:t>Conclusions</a:t>
            </a:r>
          </a:p>
        </p:txBody>
      </p:sp>
      <p:sp>
        <p:nvSpPr>
          <p:cNvPr id="3" name="Content Placeholder 2"/>
          <p:cNvSpPr>
            <a:spLocks noGrp="1"/>
          </p:cNvSpPr>
          <p:nvPr>
            <p:ph idx="1"/>
          </p:nvPr>
        </p:nvSpPr>
        <p:spPr>
          <a:xfrm>
            <a:off x="380158" y="1142999"/>
            <a:ext cx="11431684" cy="5522843"/>
          </a:xfrm>
          <a:prstGeom prst="rect">
            <a:avLst/>
          </a:prstGeom>
        </p:spPr>
        <p:txBody>
          <a:bodyPr>
            <a:normAutofit/>
          </a:bodyPr>
          <a:lstStyle/>
          <a:p>
            <a:r>
              <a:rPr lang="en-US" dirty="0">
                <a:latin typeface="+mj-lt"/>
              </a:rPr>
              <a:t>Clear role for immunotherapy in endometrial cancer, especially in </a:t>
            </a:r>
            <a:r>
              <a:rPr lang="en-US" dirty="0" err="1">
                <a:latin typeface="+mj-lt"/>
              </a:rPr>
              <a:t>MMRd</a:t>
            </a:r>
            <a:endParaRPr lang="en-US" dirty="0">
              <a:latin typeface="+mj-lt"/>
            </a:endParaRPr>
          </a:p>
          <a:p>
            <a:pPr lvl="1"/>
            <a:r>
              <a:rPr lang="en-US" dirty="0">
                <a:latin typeface="+mj-lt"/>
              </a:rPr>
              <a:t>Will single agent IO overthrow chemotherapy + IO?</a:t>
            </a:r>
          </a:p>
          <a:p>
            <a:r>
              <a:rPr lang="en-US" dirty="0">
                <a:latin typeface="+mj-lt"/>
              </a:rPr>
              <a:t>Evolving understanding of the best treatment of </a:t>
            </a:r>
            <a:r>
              <a:rPr lang="en-US" dirty="0" err="1">
                <a:latin typeface="+mj-lt"/>
              </a:rPr>
              <a:t>MMRp</a:t>
            </a:r>
            <a:r>
              <a:rPr lang="en-US" dirty="0">
                <a:latin typeface="+mj-lt"/>
              </a:rPr>
              <a:t> – need to further split this subtype</a:t>
            </a:r>
          </a:p>
          <a:p>
            <a:pPr lvl="1"/>
            <a:r>
              <a:rPr lang="en-US" dirty="0">
                <a:latin typeface="+mj-lt"/>
              </a:rPr>
              <a:t>P53, NSMP, HER2, ER/PR+</a:t>
            </a:r>
          </a:p>
          <a:p>
            <a:pPr lvl="1"/>
            <a:r>
              <a:rPr lang="en-US" dirty="0" err="1">
                <a:latin typeface="+mj-lt"/>
              </a:rPr>
              <a:t>PARPi</a:t>
            </a:r>
            <a:r>
              <a:rPr lang="en-US" dirty="0">
                <a:latin typeface="+mj-lt"/>
              </a:rPr>
              <a:t> appears to provide benefit – do we tease out or just treat everyone right now?</a:t>
            </a:r>
          </a:p>
          <a:p>
            <a:r>
              <a:rPr lang="en-US" dirty="0">
                <a:latin typeface="+mj-lt"/>
              </a:rPr>
              <a:t>2nd line – can we use IO after IO?</a:t>
            </a:r>
          </a:p>
          <a:p>
            <a:pPr marL="457200" lvl="1" indent="0">
              <a:buNone/>
            </a:pPr>
            <a:endParaRPr lang="en-US" dirty="0">
              <a:latin typeface="+mj-lt"/>
            </a:endParaRPr>
          </a:p>
          <a:p>
            <a:pPr lvl="1"/>
            <a:endParaRPr lang="en-US" dirty="0">
              <a:latin typeface="+mj-lt"/>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51607"/>
              </a:solidFill>
              <a:effectLst/>
              <a:uLnTx/>
              <a:uFillTx/>
              <a:latin typeface="Calibri" panose="020F0502020204030204" pitchFamily="34" charset="0"/>
              <a:ea typeface="+mn-ea"/>
              <a:cs typeface="Calibri" panose="020F0502020204030204" pitchFamily="34" charset="0"/>
            </a:endParaRPr>
          </a:p>
          <a:p>
            <a:endParaRPr lang="en-US" b="1" dirty="0">
              <a:solidFill>
                <a:schemeClr val="tx1"/>
              </a:solidFill>
              <a:latin typeface="+mj-lt"/>
              <a:cs typeface="Arial" panose="020B0604020202020204" pitchFamily="34" charset="0"/>
            </a:endParaRPr>
          </a:p>
        </p:txBody>
      </p:sp>
      <p:pic>
        <p:nvPicPr>
          <p:cNvPr id="4" name="Picture 3">
            <a:extLst>
              <a:ext uri="{FF2B5EF4-FFF2-40B4-BE49-F238E27FC236}">
                <a16:creationId xmlns:a16="http://schemas.microsoft.com/office/drawing/2014/main" id="{37259034-C726-E62F-C32C-31204E02E024}"/>
              </a:ext>
            </a:extLst>
          </p:cNvPr>
          <p:cNvPicPr>
            <a:picLocks noChangeAspect="1"/>
          </p:cNvPicPr>
          <p:nvPr/>
        </p:nvPicPr>
        <p:blipFill>
          <a:blip r:embed="rId2"/>
          <a:stretch>
            <a:fillRect/>
          </a:stretch>
        </p:blipFill>
        <p:spPr>
          <a:xfrm>
            <a:off x="9361010" y="3904420"/>
            <a:ext cx="2450832" cy="2647884"/>
          </a:xfrm>
          <a:prstGeom prst="rect">
            <a:avLst/>
          </a:prstGeom>
        </p:spPr>
      </p:pic>
    </p:spTree>
    <p:extLst>
      <p:ext uri="{BB962C8B-B14F-4D97-AF65-F5344CB8AC3E}">
        <p14:creationId xmlns:p14="http://schemas.microsoft.com/office/powerpoint/2010/main" val="16605446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82252-6572-FF38-32FB-1E1B422A7C9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E699422-AF63-7E0D-0CE8-BF6CD64C62E1}"/>
              </a:ext>
            </a:extLst>
          </p:cNvPr>
          <p:cNvSpPr/>
          <p:nvPr/>
        </p:nvSpPr>
        <p:spPr bwMode="auto">
          <a:xfrm>
            <a:off x="1007221" y="188640"/>
            <a:ext cx="10177558" cy="17773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4F9B213-51DD-AD90-0F00-B500F618469E}"/>
              </a:ext>
            </a:extLst>
          </p:cNvPr>
          <p:cNvSpPr>
            <a:spLocks noGrp="1"/>
          </p:cNvSpPr>
          <p:nvPr>
            <p:ph type="title"/>
          </p:nvPr>
        </p:nvSpPr>
        <p:spPr>
          <a:xfrm>
            <a:off x="1122023" y="605830"/>
            <a:ext cx="10062756" cy="1085498"/>
          </a:xfrm>
        </p:spPr>
        <p:txBody>
          <a:bodyPr lIns="91440" tIns="91440" rIns="91440" bIns="182880"/>
          <a:lstStyle/>
          <a:p>
            <a:pPr algn="l"/>
            <a:r>
              <a:rPr lang="en-US" dirty="0">
                <a:solidFill>
                  <a:schemeClr val="bg1"/>
                </a:solidFill>
              </a:rPr>
              <a:t>Case Presentation: 61-year-old woman with Stage IIIC </a:t>
            </a:r>
            <a:r>
              <a:rPr lang="en-US" dirty="0" err="1">
                <a:solidFill>
                  <a:schemeClr val="bg1"/>
                </a:solidFill>
              </a:rPr>
              <a:t>dMMR</a:t>
            </a:r>
            <a:r>
              <a:rPr lang="en-US" dirty="0">
                <a:solidFill>
                  <a:schemeClr val="bg1"/>
                </a:solidFill>
              </a:rPr>
              <a:t> endometrial cancer and Lynch syndrome undergoes debulking surgery and receives carboplatin/docetaxel/pembrolizumab followed by pembrolizumab maintenance</a:t>
            </a:r>
          </a:p>
        </p:txBody>
      </p:sp>
      <p:sp>
        <p:nvSpPr>
          <p:cNvPr id="8" name="Title 1">
            <a:extLst>
              <a:ext uri="{FF2B5EF4-FFF2-40B4-BE49-F238E27FC236}">
                <a16:creationId xmlns:a16="http://schemas.microsoft.com/office/drawing/2014/main" id="{0B6A36A6-C94A-24BE-74BB-89E39FD80F4A}"/>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Gigi Chen </a:t>
            </a:r>
            <a:r>
              <a:rPr lang="en-US" sz="2800" dirty="0">
                <a:solidFill>
                  <a:srgbClr val="062060"/>
                </a:solidFill>
              </a:rPr>
              <a:t>(Walnut Creek, </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California)</a:t>
            </a:r>
          </a:p>
        </p:txBody>
      </p:sp>
      <p:pic>
        <p:nvPicPr>
          <p:cNvPr id="2" name="Picture 1" descr="A person wearing a headset&#10;&#10;AI-generated content may be incorrect.">
            <a:extLst>
              <a:ext uri="{FF2B5EF4-FFF2-40B4-BE49-F238E27FC236}">
                <a16:creationId xmlns:a16="http://schemas.microsoft.com/office/drawing/2014/main" id="{9B674600-6B56-DBA7-C3B3-8D834E4E114C}"/>
              </a:ext>
            </a:extLst>
          </p:cNvPr>
          <p:cNvPicPr>
            <a:picLocks noChangeAspect="1"/>
          </p:cNvPicPr>
          <p:nvPr/>
        </p:nvPicPr>
        <p:blipFill>
          <a:blip r:embed="rId2"/>
          <a:stretch>
            <a:fillRect/>
          </a:stretch>
        </p:blipFill>
        <p:spPr>
          <a:xfrm>
            <a:off x="3082316" y="2109140"/>
            <a:ext cx="6319868" cy="3554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9992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6EF86-E502-3863-0C07-019D70456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E5772-8F20-A7A8-2848-AB406020A5D9}"/>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12D80A63-21A9-CBB1-4BCD-AF39B0DCF252}"/>
              </a:ext>
            </a:extLst>
          </p:cNvPr>
          <p:cNvSpPr txBox="1"/>
          <p:nvPr/>
        </p:nvSpPr>
        <p:spPr>
          <a:xfrm>
            <a:off x="633577" y="920621"/>
            <a:ext cx="11079047" cy="569386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do you decide whether to incorporate an anti-PD-1/PD-L1 antibody for a patient such as this? Would you prefer a specific anti-PD-1/PD-L1 antibody, or do you consider them essentially equivalent in terms of efficacy and tolerability?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Have you encountered increased GI toxicity when anti-PD-1/PD-L1 antibodies are administered during radiation therapy? For your patients with Stage III/IV endometrial cancer who are going to receive chemoimmunotherapy and radiation therapy, do you hold the anti-PD-1/PD-L1 antibody during the radiation therapy?</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do you approach first-line therapy for patients with endometrial cancer who develop metastatic disease after adjuvant chemotherapy? </a:t>
            </a:r>
          </a:p>
        </p:txBody>
      </p:sp>
    </p:spTree>
    <p:extLst>
      <p:ext uri="{BB962C8B-B14F-4D97-AF65-F5344CB8AC3E}">
        <p14:creationId xmlns:p14="http://schemas.microsoft.com/office/powerpoint/2010/main" val="557446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2C027-DFF9-2A5A-722D-08A20EF641F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0B077FF-2AA1-31F3-60C8-24FC5E1E2603}"/>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691F01C-E751-8040-F8D5-A349C1941FB9}"/>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67-year-old woman with MSS high-grade serous endometrial cancer and recurrence in vaginal cuff after hysterectomy receives carboplatin/paclitaxel/pembrolizumab</a:t>
            </a:r>
          </a:p>
        </p:txBody>
      </p:sp>
      <p:sp>
        <p:nvSpPr>
          <p:cNvPr id="8" name="Title 1">
            <a:extLst>
              <a:ext uri="{FF2B5EF4-FFF2-40B4-BE49-F238E27FC236}">
                <a16:creationId xmlns:a16="http://schemas.microsoft.com/office/drawing/2014/main" id="{05C45F46-1146-153C-E0C8-53E0A4F32286}"/>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Erik Rupard (Hershey, Pennsylvania)</a:t>
            </a:r>
          </a:p>
        </p:txBody>
      </p:sp>
      <p:pic>
        <p:nvPicPr>
          <p:cNvPr id="3" name="Picture 2" descr="A person wearing a headset and smiling&#10;&#10;AI-generated content may be incorrect.">
            <a:extLst>
              <a:ext uri="{FF2B5EF4-FFF2-40B4-BE49-F238E27FC236}">
                <a16:creationId xmlns:a16="http://schemas.microsoft.com/office/drawing/2014/main" id="{B5B8F8BD-2163-591F-68FD-876FF3816C20}"/>
              </a:ext>
            </a:extLst>
          </p:cNvPr>
          <p:cNvPicPr>
            <a:picLocks noChangeAspect="1"/>
          </p:cNvPicPr>
          <p:nvPr/>
        </p:nvPicPr>
        <p:blipFill>
          <a:blip r:embed="rId2"/>
          <a:stretch>
            <a:fillRect/>
          </a:stretch>
        </p:blipFill>
        <p:spPr>
          <a:xfrm>
            <a:off x="3082318" y="2109466"/>
            <a:ext cx="6319866" cy="355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5068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53AA9-FCCD-8DB1-3C7F-B2DABA069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0947C-4125-3438-B8D7-A0294CEAE3F9}"/>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445C6F06-EE53-A908-E72F-419AFCCA2B42}"/>
              </a:ext>
            </a:extLst>
          </p:cNvPr>
          <p:cNvSpPr txBox="1"/>
          <p:nvPr/>
        </p:nvSpPr>
        <p:spPr>
          <a:xfrm>
            <a:off x="633577" y="920621"/>
            <a:ext cx="11079047" cy="569386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For patients with advanced endometrial cancer who are receiving up-front chemotherapy in combination with an anti-PD-1/PD-L1 antibody, how long do you continue the anti-PD-1/PD-L1 antibody in the maintenance setting?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general, how does the addition of anti-PD-1/PD-L1 antibodies to up-front chemotherapy affect tolerability for patients with advanced endometrial cancer? What are the most common tolerability issues that you encounter with these combinations?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Do you believe there is the potential for cure or long-term survivorship for patients with advanced endometrial cancer who receive up-front therapy with chemotherapy and an anti-PD-1/PD-L1 antibody? </a:t>
            </a:r>
          </a:p>
        </p:txBody>
      </p:sp>
    </p:spTree>
    <p:extLst>
      <p:ext uri="{BB962C8B-B14F-4D97-AF65-F5344CB8AC3E}">
        <p14:creationId xmlns:p14="http://schemas.microsoft.com/office/powerpoint/2010/main" val="1989042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4AD6F-E39B-42EB-4361-53AF01B6F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CB1CF-57F7-8CD9-FC0F-897EF94FBB7E}"/>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6352E70D-B355-5D03-C4C2-AA2C158E369B}"/>
              </a:ext>
            </a:extLst>
          </p:cNvPr>
          <p:cNvSpPr txBox="1"/>
          <p:nvPr/>
        </p:nvSpPr>
        <p:spPr>
          <a:xfrm>
            <a:off x="633577" y="920621"/>
            <a:ext cx="11079047" cy="569386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Does histologic subtype (pure endometrioid carcinoma, endometrial carcinoma, high- or low-grade serous, </a:t>
            </a:r>
            <a:r>
              <a:rPr kumimoji="0" lang="en-US" sz="2800" b="1"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etc</a:t>
            </a: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affect the likelihood of response to first-line anti-PD-1/PD-L1 antibody-containing regimens? What about level of PD-L1 expression? Are there any situations in which you still prefer chemotherapy alone?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Do you think regimens combining PARP inhibitors with immune checkpoint inhibitors may eventually have a role in newly diagnosed advanced endometrial cancer? If these regimens were to become available, in which patients can you envision prioritizing their use?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would you recommend next for this patient at the time of disease progression? Is there any role for anti-CTLA-4 antibodies in this setting?</a:t>
            </a:r>
          </a:p>
        </p:txBody>
      </p:sp>
    </p:spTree>
    <p:extLst>
      <p:ext uri="{BB962C8B-B14F-4D97-AF65-F5344CB8AC3E}">
        <p14:creationId xmlns:p14="http://schemas.microsoft.com/office/powerpoint/2010/main" val="1745474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6FC3B-6C58-689F-0C25-4A2A5817D3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2AAC83-3ACC-3191-D5D9-F620CED80E49}"/>
              </a:ext>
            </a:extLst>
          </p:cNvPr>
          <p:cNvSpPr/>
          <p:nvPr/>
        </p:nvSpPr>
        <p:spPr bwMode="auto">
          <a:xfrm>
            <a:off x="767408" y="4653136"/>
            <a:ext cx="10801200" cy="93610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46AAA96-3BA7-6749-203B-CC2F14060321}"/>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E0E90408-2721-2A40-C57D-796327E335CA}"/>
              </a:ext>
            </a:extLst>
          </p:cNvPr>
          <p:cNvSpPr txBox="1">
            <a:spLocks/>
          </p:cNvSpPr>
          <p:nvPr/>
        </p:nvSpPr>
        <p:spPr bwMode="auto">
          <a:xfrm>
            <a:off x="1055440" y="1268760"/>
            <a:ext cx="10215813"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rgbClr val="3133FF"/>
                </a:solidFill>
              </a:rPr>
              <a:t>MODULE 1: </a:t>
            </a:r>
            <a:r>
              <a:rPr lang="en-US" sz="2500" kern="0" dirty="0">
                <a:solidFill>
                  <a:schemeClr val="tx1"/>
                </a:solidFill>
              </a:rPr>
              <a:t>Up-Front Treatment for Advanced Ovarian Cancer (OC) — Dr Liu</a:t>
            </a:r>
          </a:p>
          <a:p>
            <a:pPr marL="98425" indent="0">
              <a:lnSpc>
                <a:spcPct val="100000"/>
              </a:lnSpc>
              <a:spcBef>
                <a:spcPts val="0"/>
              </a:spcBef>
              <a:spcAft>
                <a:spcPts val="2200"/>
              </a:spcAft>
              <a:buNone/>
            </a:pPr>
            <a:r>
              <a:rPr lang="en-US" sz="2500" kern="0" dirty="0">
                <a:solidFill>
                  <a:srgbClr val="3133FF"/>
                </a:solidFill>
              </a:rPr>
              <a:t>MODULE 2: </a:t>
            </a:r>
            <a:r>
              <a:rPr lang="en-US" sz="2500" kern="0" dirty="0">
                <a:solidFill>
                  <a:schemeClr val="tx1"/>
                </a:solidFill>
              </a:rPr>
              <a:t>Current Management of Relapsed/Refractory (R/R) OC; Promising Novel Agents and Strategies Under Investigation — Dr O’Malley</a:t>
            </a:r>
          </a:p>
          <a:p>
            <a:pPr marL="98425" indent="0">
              <a:lnSpc>
                <a:spcPct val="100000"/>
              </a:lnSpc>
              <a:spcBef>
                <a:spcPts val="0"/>
              </a:spcBef>
              <a:spcAft>
                <a:spcPts val="2200"/>
              </a:spcAft>
              <a:buNone/>
            </a:pPr>
            <a:r>
              <a:rPr lang="en-US" sz="2500" kern="0" dirty="0">
                <a:solidFill>
                  <a:srgbClr val="3133FF"/>
                </a:solidFill>
              </a:rPr>
              <a:t>MODULE 3: </a:t>
            </a:r>
            <a:r>
              <a:rPr lang="en-US" sz="2500" kern="0" dirty="0">
                <a:solidFill>
                  <a:schemeClr val="tx1"/>
                </a:solidFill>
              </a:rPr>
              <a:t>Role of HER2-Targeted Therapy in Advanced OC, Endometrial Cancer (EC) and Other Gynecologic Cancers — Dr Santin</a:t>
            </a:r>
          </a:p>
          <a:p>
            <a:pPr marL="98425" indent="0">
              <a:lnSpc>
                <a:spcPct val="100000"/>
              </a:lnSpc>
              <a:spcBef>
                <a:spcPts val="0"/>
              </a:spcBef>
              <a:spcAft>
                <a:spcPts val="2200"/>
              </a:spcAft>
              <a:buNone/>
            </a:pPr>
            <a:r>
              <a:rPr lang="en-US" sz="2500" kern="0" dirty="0">
                <a:solidFill>
                  <a:srgbClr val="3133FF"/>
                </a:solidFill>
              </a:rPr>
              <a:t>MODULE 4: </a:t>
            </a:r>
            <a:r>
              <a:rPr lang="en-US" sz="2500" kern="0" dirty="0">
                <a:solidFill>
                  <a:schemeClr val="tx1"/>
                </a:solidFill>
              </a:rPr>
              <a:t>First-Line Therapy for Advanced EC — Dr Westin</a:t>
            </a:r>
          </a:p>
          <a:p>
            <a:pPr marL="98425" indent="0">
              <a:lnSpc>
                <a:spcPct val="100000"/>
              </a:lnSpc>
              <a:spcBef>
                <a:spcPts val="0"/>
              </a:spcBef>
              <a:spcAft>
                <a:spcPts val="2200"/>
              </a:spcAft>
              <a:buNone/>
            </a:pPr>
            <a:r>
              <a:rPr lang="en-US" sz="2500" kern="0" dirty="0">
                <a:solidFill>
                  <a:schemeClr val="bg1"/>
                </a:solidFill>
              </a:rPr>
              <a:t>MODULE 5: Current Therapeutic Options for R/R EC; Novel Investigational Strategies for Newly Diagnosed and Recurrent Disease — Dr Salani</a:t>
            </a:r>
          </a:p>
        </p:txBody>
      </p:sp>
    </p:spTree>
    <p:extLst>
      <p:ext uri="{BB962C8B-B14F-4D97-AF65-F5344CB8AC3E}">
        <p14:creationId xmlns:p14="http://schemas.microsoft.com/office/powerpoint/2010/main" val="2631341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170EAF-477C-5D44-9B4D-19B291A38F52}"/>
              </a:ext>
            </a:extLst>
          </p:cNvPr>
          <p:cNvSpPr>
            <a:spLocks noGrp="1"/>
          </p:cNvSpPr>
          <p:nvPr>
            <p:ph type="ctrTitle" sz="quarter"/>
          </p:nvPr>
        </p:nvSpPr>
        <p:spPr>
          <a:xfrm>
            <a:off x="275877" y="765337"/>
            <a:ext cx="12040712" cy="2663663"/>
          </a:xfrm>
        </p:spPr>
        <p:txBody>
          <a:bodyPr/>
          <a:lstStyle/>
          <a:p>
            <a:pPr algn="ctr">
              <a:defRPr/>
            </a:pPr>
            <a:r>
              <a:rPr lang="en-US" sz="4267" dirty="0">
                <a:latin typeface="Aptos" panose="020B0004020202020204" pitchFamily="34" charset="0"/>
                <a:ea typeface="Aptos" panose="020B0004020202020204" pitchFamily="34" charset="0"/>
                <a:cs typeface="Aptos" panose="020B0004020202020204" pitchFamily="34" charset="0"/>
              </a:rPr>
              <a:t>Therapeutic Options for Endometrial Cancer: </a:t>
            </a:r>
            <a:br>
              <a:rPr lang="en-US" sz="4267" dirty="0">
                <a:latin typeface="Aptos" panose="020B0004020202020204" pitchFamily="34" charset="0"/>
                <a:ea typeface="Aptos" panose="020B0004020202020204" pitchFamily="34" charset="0"/>
                <a:cs typeface="Aptos" panose="020B0004020202020204" pitchFamily="34" charset="0"/>
              </a:rPr>
            </a:br>
            <a:r>
              <a:rPr lang="en-US" sz="4267" dirty="0">
                <a:latin typeface="Aptos" panose="020B0004020202020204" pitchFamily="34" charset="0"/>
                <a:ea typeface="Aptos" panose="020B0004020202020204" pitchFamily="34" charset="0"/>
                <a:cs typeface="Aptos" panose="020B0004020202020204" pitchFamily="34" charset="0"/>
              </a:rPr>
              <a:t>Current and Novel Investigational Strategies</a:t>
            </a:r>
            <a:endParaRPr lang="en-US" sz="8000" dirty="0">
              <a:solidFill>
                <a:srgbClr val="FFB50D"/>
              </a:solidFill>
            </a:endParaRPr>
          </a:p>
        </p:txBody>
      </p:sp>
      <p:sp>
        <p:nvSpPr>
          <p:cNvPr id="4" name="Subtitle 2">
            <a:extLst>
              <a:ext uri="{FF2B5EF4-FFF2-40B4-BE49-F238E27FC236}">
                <a16:creationId xmlns:a16="http://schemas.microsoft.com/office/drawing/2014/main" id="{A787EE11-94AF-47F9-807A-913D4866B01A}"/>
              </a:ext>
            </a:extLst>
          </p:cNvPr>
          <p:cNvSpPr txBox="1">
            <a:spLocks/>
          </p:cNvSpPr>
          <p:nvPr/>
        </p:nvSpPr>
        <p:spPr>
          <a:xfrm>
            <a:off x="711075" y="3554081"/>
            <a:ext cx="7210185" cy="1437149"/>
          </a:xfrm>
          <a:prstGeom prst="rect">
            <a:avLst/>
          </a:prstGeom>
        </p:spPr>
        <p:txBody>
          <a:bodyPr/>
          <a:lstStyle>
            <a:lvl1pPr marL="176213" indent="-176213" algn="l" rtl="0" eaLnBrk="0" fontAlgn="base" hangingPunct="0">
              <a:lnSpc>
                <a:spcPts val="2800"/>
              </a:lnSpc>
              <a:spcBef>
                <a:spcPct val="0"/>
              </a:spcBef>
              <a:spcAft>
                <a:spcPct val="30000"/>
              </a:spcAft>
              <a:buChar char="•"/>
              <a:defRPr sz="2400" baseline="0">
                <a:solidFill>
                  <a:srgbClr val="2774AE"/>
                </a:solidFill>
                <a:latin typeface="+mn-lt"/>
                <a:ea typeface="+mn-ea"/>
                <a:cs typeface="ＭＳ Ｐゴシック" charset="0"/>
              </a:defRPr>
            </a:lvl1pPr>
            <a:lvl2pPr marL="514350" indent="-114300" algn="l" rtl="0" eaLnBrk="0" fontAlgn="base" hangingPunct="0">
              <a:lnSpc>
                <a:spcPts val="2200"/>
              </a:lnSpc>
              <a:spcBef>
                <a:spcPct val="10000"/>
              </a:spcBef>
              <a:spcAft>
                <a:spcPct val="30000"/>
              </a:spcAft>
              <a:buSzPct val="80000"/>
              <a:buChar char="•"/>
              <a:defRPr sz="2000">
                <a:solidFill>
                  <a:schemeClr val="tx1"/>
                </a:solidFill>
                <a:latin typeface="+mn-lt"/>
                <a:ea typeface="+mn-ea"/>
                <a:cs typeface="ＭＳ Ｐゴシック" charset="0"/>
              </a:defRPr>
            </a:lvl2pPr>
            <a:lvl3pPr marL="855663" indent="-117475" algn="l" rtl="0" eaLnBrk="0" fontAlgn="base" hangingPunct="0">
              <a:lnSpc>
                <a:spcPts val="2000"/>
              </a:lnSpc>
              <a:spcBef>
                <a:spcPct val="10000"/>
              </a:spcBef>
              <a:spcAft>
                <a:spcPct val="30000"/>
              </a:spcAft>
              <a:buSzPct val="80000"/>
              <a:buChar char="•"/>
              <a:defRPr>
                <a:solidFill>
                  <a:schemeClr val="accent2"/>
                </a:solidFill>
                <a:latin typeface="+mn-lt"/>
                <a:ea typeface="+mn-ea"/>
                <a:cs typeface="ＭＳ Ｐゴシック" charset="0"/>
              </a:defRPr>
            </a:lvl3pPr>
            <a:lvl4pPr marL="1200150" indent="-114300" algn="l" rtl="0" eaLnBrk="0" fontAlgn="base" hangingPunct="0">
              <a:lnSpc>
                <a:spcPts val="1800"/>
              </a:lnSpc>
              <a:spcBef>
                <a:spcPct val="10000"/>
              </a:spcBef>
              <a:spcAft>
                <a:spcPct val="30000"/>
              </a:spcAft>
              <a:buSzPct val="80000"/>
              <a:buChar char="•"/>
              <a:defRPr sz="1600">
                <a:solidFill>
                  <a:schemeClr val="accent2"/>
                </a:solidFill>
                <a:latin typeface="+mn-lt"/>
                <a:ea typeface="+mn-ea"/>
                <a:cs typeface="ＭＳ Ｐゴシック" charset="0"/>
              </a:defRPr>
            </a:lvl4pPr>
            <a:lvl5pPr marL="1543050" indent="-114300" algn="l" rtl="0" eaLnBrk="0" fontAlgn="base" hangingPunct="0">
              <a:lnSpc>
                <a:spcPts val="1600"/>
              </a:lnSpc>
              <a:spcBef>
                <a:spcPct val="10000"/>
              </a:spcBef>
              <a:spcAft>
                <a:spcPct val="30000"/>
              </a:spcAft>
              <a:buSzPct val="80000"/>
              <a:buChar char="•"/>
              <a:defRPr sz="1400">
                <a:solidFill>
                  <a:schemeClr val="accent2"/>
                </a:solidFill>
                <a:latin typeface="+mn-lt"/>
                <a:ea typeface="+mn-ea"/>
                <a:cs typeface="ＭＳ Ｐゴシック" charset="0"/>
              </a:defRPr>
            </a:lvl5pPr>
            <a:lvl6pPr marL="2000250" indent="-114300" algn="l" rtl="0" fontAlgn="base">
              <a:lnSpc>
                <a:spcPts val="1600"/>
              </a:lnSpc>
              <a:spcBef>
                <a:spcPct val="10000"/>
              </a:spcBef>
              <a:spcAft>
                <a:spcPct val="30000"/>
              </a:spcAft>
              <a:buSzPct val="80000"/>
              <a:buChar char="•"/>
              <a:defRPr sz="1400">
                <a:solidFill>
                  <a:schemeClr val="accent2"/>
                </a:solidFill>
                <a:latin typeface="+mn-lt"/>
                <a:ea typeface="+mn-ea"/>
              </a:defRPr>
            </a:lvl6pPr>
            <a:lvl7pPr marL="2457450" indent="-114300" algn="l" rtl="0" fontAlgn="base">
              <a:lnSpc>
                <a:spcPts val="1600"/>
              </a:lnSpc>
              <a:spcBef>
                <a:spcPct val="10000"/>
              </a:spcBef>
              <a:spcAft>
                <a:spcPct val="30000"/>
              </a:spcAft>
              <a:buSzPct val="80000"/>
              <a:buChar char="•"/>
              <a:defRPr sz="1400">
                <a:solidFill>
                  <a:schemeClr val="accent2"/>
                </a:solidFill>
                <a:latin typeface="+mn-lt"/>
                <a:ea typeface="+mn-ea"/>
              </a:defRPr>
            </a:lvl7pPr>
            <a:lvl8pPr marL="2914650" indent="-114300" algn="l" rtl="0" fontAlgn="base">
              <a:lnSpc>
                <a:spcPts val="1600"/>
              </a:lnSpc>
              <a:spcBef>
                <a:spcPct val="10000"/>
              </a:spcBef>
              <a:spcAft>
                <a:spcPct val="30000"/>
              </a:spcAft>
              <a:buSzPct val="80000"/>
              <a:buChar char="•"/>
              <a:defRPr sz="1400">
                <a:solidFill>
                  <a:schemeClr val="accent2"/>
                </a:solidFill>
                <a:latin typeface="+mn-lt"/>
                <a:ea typeface="+mn-ea"/>
              </a:defRPr>
            </a:lvl8pPr>
            <a:lvl9pPr marL="3371850" indent="-114300" algn="l" rtl="0" fontAlgn="base">
              <a:lnSpc>
                <a:spcPts val="1600"/>
              </a:lnSpc>
              <a:spcBef>
                <a:spcPct val="10000"/>
              </a:spcBef>
              <a:spcAft>
                <a:spcPct val="30000"/>
              </a:spcAft>
              <a:buSzPct val="80000"/>
              <a:buChar char="•"/>
              <a:defRPr sz="1400">
                <a:solidFill>
                  <a:schemeClr val="accent2"/>
                </a:solidFill>
                <a:latin typeface="+mn-lt"/>
                <a:ea typeface="+mn-ea"/>
              </a:defRPr>
            </a:lvl9pPr>
          </a:lstStyle>
          <a:p>
            <a:pPr marL="0" marR="0" lvl="0" indent="0" algn="l" defTabSz="914400" rtl="0" eaLnBrk="0" fontAlgn="base" latinLnBrk="0" hangingPunct="0">
              <a:lnSpc>
                <a:spcPts val="2800"/>
              </a:lnSpc>
              <a:spcBef>
                <a:spcPct val="20000"/>
              </a:spcBef>
              <a:spcAft>
                <a:spcPct val="3000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a:rPr>
              <a:t>Ritu Salani, M.D., M.B.A.</a:t>
            </a:r>
            <a:br>
              <a:rPr kumimoji="0" lang="en-US" sz="3200" b="0" i="0" u="none" strike="noStrike" kern="0" cap="none" spc="0" normalizeH="0" baseline="0" noProof="0" dirty="0">
                <a:ln>
                  <a:noFill/>
                </a:ln>
                <a:solidFill>
                  <a:srgbClr val="FFFFFF"/>
                </a:solidFill>
                <a:effectLst/>
                <a:uLnTx/>
                <a:uFillTx/>
                <a:latin typeface="Arial"/>
                <a:ea typeface="ＭＳ Ｐゴシック"/>
              </a:rPr>
            </a:br>
            <a:r>
              <a:rPr kumimoji="0" lang="en-US" sz="3200" b="0" i="0" u="none" strike="noStrike" kern="0" cap="none" spc="0" normalizeH="0" baseline="0" noProof="0" dirty="0">
                <a:ln>
                  <a:noFill/>
                </a:ln>
                <a:solidFill>
                  <a:srgbClr val="FFFFFF"/>
                </a:solidFill>
                <a:effectLst/>
                <a:uLnTx/>
                <a:uFillTx/>
                <a:latin typeface="Arial"/>
                <a:ea typeface="ＭＳ Ｐゴシック"/>
              </a:rPr>
              <a:t>Professor</a:t>
            </a:r>
            <a:br>
              <a:rPr kumimoji="0" lang="en-US" sz="2667" b="0" i="0" u="none" strike="noStrike" kern="0" cap="none" spc="0" normalizeH="0" baseline="0" noProof="0" dirty="0">
                <a:ln>
                  <a:noFill/>
                </a:ln>
                <a:solidFill>
                  <a:srgbClr val="FFFFFF"/>
                </a:solidFill>
                <a:effectLst/>
                <a:uLnTx/>
                <a:uFillTx/>
                <a:latin typeface="Arial"/>
                <a:ea typeface="ＭＳ Ｐゴシック"/>
              </a:rPr>
            </a:br>
            <a:endParaRPr kumimoji="0" lang="en-US" sz="2667" b="0" i="0" u="none" strike="noStrike" kern="0" cap="none" spc="0" normalizeH="0" baseline="0" noProof="0" dirty="0">
              <a:ln>
                <a:noFill/>
              </a:ln>
              <a:solidFill>
                <a:srgbClr val="FFFFFF"/>
              </a:solidFill>
              <a:effectLst/>
              <a:uLnTx/>
              <a:uFillTx/>
              <a:latin typeface="Arial"/>
              <a:ea typeface="ＭＳ Ｐゴシック"/>
            </a:endParaRPr>
          </a:p>
        </p:txBody>
      </p:sp>
      <p:pic>
        <p:nvPicPr>
          <p:cNvPr id="5" name="Picture 4">
            <a:extLst>
              <a:ext uri="{FF2B5EF4-FFF2-40B4-BE49-F238E27FC236}">
                <a16:creationId xmlns:a16="http://schemas.microsoft.com/office/drawing/2014/main" id="{198FE54A-46F5-49A8-B820-7544637F76B2}"/>
              </a:ext>
            </a:extLst>
          </p:cNvPr>
          <p:cNvPicPr>
            <a:picLocks noChangeAspect="1"/>
          </p:cNvPicPr>
          <p:nvPr/>
        </p:nvPicPr>
        <p:blipFill>
          <a:blip r:embed="rId2"/>
          <a:stretch>
            <a:fillRect/>
          </a:stretch>
        </p:blipFill>
        <p:spPr>
          <a:xfrm>
            <a:off x="8344969" y="4220308"/>
            <a:ext cx="3135956" cy="1541845"/>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63C82-FA91-4975-BBEB-115D8F286A34}"/>
              </a:ext>
            </a:extLst>
          </p:cNvPr>
          <p:cNvSpPr>
            <a:spLocks noGrp="1"/>
          </p:cNvSpPr>
          <p:nvPr>
            <p:ph type="title"/>
          </p:nvPr>
        </p:nvSpPr>
        <p:spPr/>
        <p:txBody>
          <a:bodyPr/>
          <a:lstStyle/>
          <a:p>
            <a:r>
              <a:rPr lang="en-US" dirty="0"/>
              <a:t>Objectives</a:t>
            </a:r>
          </a:p>
        </p:txBody>
      </p:sp>
      <p:sp>
        <p:nvSpPr>
          <p:cNvPr id="4" name="Content Placeholder 3">
            <a:extLst>
              <a:ext uri="{FF2B5EF4-FFF2-40B4-BE49-F238E27FC236}">
                <a16:creationId xmlns:a16="http://schemas.microsoft.com/office/drawing/2014/main" id="{D70AC001-3C10-4CE7-95AC-5D6F9212C510}"/>
              </a:ext>
            </a:extLst>
          </p:cNvPr>
          <p:cNvSpPr>
            <a:spLocks noGrp="1"/>
          </p:cNvSpPr>
          <p:nvPr>
            <p:ph idx="1"/>
          </p:nvPr>
        </p:nvSpPr>
        <p:spPr/>
        <p:txBody>
          <a:bodyPr/>
          <a:lstStyle/>
          <a:p>
            <a:r>
              <a:rPr lang="en-US" dirty="0"/>
              <a:t>Review up to date management of recurrent endometrial cancer, pMMR with lenvatinib and pembrolizumab</a:t>
            </a:r>
          </a:p>
          <a:p>
            <a:r>
              <a:rPr lang="en-US" dirty="0"/>
              <a:t>Discuss emerging targeted therapy options</a:t>
            </a:r>
          </a:p>
          <a:p>
            <a:pPr lvl="1"/>
            <a:r>
              <a:rPr lang="en-US" dirty="0"/>
              <a:t>Selinexor</a:t>
            </a:r>
          </a:p>
          <a:p>
            <a:pPr lvl="1"/>
            <a:r>
              <a:rPr lang="en-US" dirty="0"/>
              <a:t>TROP2 ADC</a:t>
            </a:r>
          </a:p>
          <a:p>
            <a:pPr lvl="1"/>
            <a:r>
              <a:rPr lang="en-US" dirty="0"/>
              <a:t>FOLR1 ADC</a:t>
            </a:r>
          </a:p>
          <a:p>
            <a:pPr lvl="1"/>
            <a:r>
              <a:rPr lang="en-US" dirty="0"/>
              <a:t>Non-ADC options</a:t>
            </a:r>
          </a:p>
        </p:txBody>
      </p:sp>
    </p:spTree>
    <p:extLst>
      <p:ext uri="{BB962C8B-B14F-4D97-AF65-F5344CB8AC3E}">
        <p14:creationId xmlns:p14="http://schemas.microsoft.com/office/powerpoint/2010/main" val="40617918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1E56D-B87C-4794-8F8C-22F596A8AB39}"/>
              </a:ext>
            </a:extLst>
          </p:cNvPr>
          <p:cNvSpPr>
            <a:spLocks noGrp="1"/>
          </p:cNvSpPr>
          <p:nvPr>
            <p:ph type="title"/>
          </p:nvPr>
        </p:nvSpPr>
        <p:spPr/>
        <p:txBody>
          <a:bodyPr/>
          <a:lstStyle/>
          <a:p>
            <a:r>
              <a:rPr lang="en-US" noProof="0" dirty="0"/>
              <a:t>Advanced Endometrial Cancer</a:t>
            </a:r>
          </a:p>
        </p:txBody>
      </p:sp>
      <p:sp>
        <p:nvSpPr>
          <p:cNvPr id="4" name="Content Placeholder 3">
            <a:extLst>
              <a:ext uri="{FF2B5EF4-FFF2-40B4-BE49-F238E27FC236}">
                <a16:creationId xmlns:a16="http://schemas.microsoft.com/office/drawing/2014/main" id="{D936714E-E00C-458C-99CC-A3398D281759}"/>
              </a:ext>
            </a:extLst>
          </p:cNvPr>
          <p:cNvSpPr>
            <a:spLocks noGrp="1"/>
          </p:cNvSpPr>
          <p:nvPr>
            <p:ph idx="1"/>
          </p:nvPr>
        </p:nvSpPr>
        <p:spPr>
          <a:xfrm>
            <a:off x="680486" y="1472608"/>
            <a:ext cx="10588799" cy="4356099"/>
          </a:xfrm>
        </p:spPr>
        <p:txBody>
          <a:bodyPr/>
          <a:lstStyle/>
          <a:p>
            <a:r>
              <a:rPr lang="en-US" sz="2800" dirty="0"/>
              <a:t>2000s: Chemotherapy became standard of care</a:t>
            </a:r>
          </a:p>
          <a:p>
            <a:pPr lvl="1"/>
            <a:r>
              <a:rPr lang="en-US" sz="2533" dirty="0"/>
              <a:t>2010: Carboplatin and paclitaxel became the preferred regimen</a:t>
            </a:r>
          </a:p>
          <a:p>
            <a:r>
              <a:rPr lang="en-US" sz="2933" dirty="0"/>
              <a:t>80% will experience recurrence within first 2 years</a:t>
            </a:r>
            <a:endParaRPr lang="en-US" sz="2800" dirty="0"/>
          </a:p>
          <a:p>
            <a:endParaRPr lang="en-US" sz="2800" dirty="0"/>
          </a:p>
        </p:txBody>
      </p:sp>
      <p:sp>
        <p:nvSpPr>
          <p:cNvPr id="7" name="TextBox 6">
            <a:extLst>
              <a:ext uri="{FF2B5EF4-FFF2-40B4-BE49-F238E27FC236}">
                <a16:creationId xmlns:a16="http://schemas.microsoft.com/office/drawing/2014/main" id="{DA3EBCF4-A783-4665-803C-BC2F97E09382}"/>
              </a:ext>
            </a:extLst>
          </p:cNvPr>
          <p:cNvSpPr txBox="1"/>
          <p:nvPr/>
        </p:nvSpPr>
        <p:spPr>
          <a:xfrm>
            <a:off x="8637822" y="6581002"/>
            <a:ext cx="3554178"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Miller DS, et al. </a:t>
            </a:r>
            <a:r>
              <a:rPr kumimoji="0" lang="en-US" sz="1200" b="0" i="1" u="none" strike="noStrike" kern="1200" cap="none" spc="0" normalizeH="0" baseline="0" noProof="0" dirty="0">
                <a:ln>
                  <a:noFill/>
                </a:ln>
                <a:solidFill>
                  <a:srgbClr val="000000"/>
                </a:solidFill>
                <a:effectLst/>
                <a:uLnTx/>
                <a:uFillTx/>
                <a:latin typeface="Arial"/>
                <a:ea typeface="ＭＳ Ｐゴシック"/>
                <a:cs typeface="+mn-cs"/>
              </a:rPr>
              <a:t>J Clin Oncol</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 2020;38:3841-3850.</a:t>
            </a:r>
          </a:p>
        </p:txBody>
      </p:sp>
      <p:graphicFrame>
        <p:nvGraphicFramePr>
          <p:cNvPr id="3" name="Table 13">
            <a:extLst>
              <a:ext uri="{FF2B5EF4-FFF2-40B4-BE49-F238E27FC236}">
                <a16:creationId xmlns:a16="http://schemas.microsoft.com/office/drawing/2014/main" id="{4F4F8ACC-E4E4-829B-7B23-85E44311F2E9}"/>
              </a:ext>
            </a:extLst>
          </p:cNvPr>
          <p:cNvGraphicFramePr>
            <a:graphicFrameLocks/>
          </p:cNvGraphicFramePr>
          <p:nvPr/>
        </p:nvGraphicFramePr>
        <p:xfrm>
          <a:off x="603255" y="3120232"/>
          <a:ext cx="10515600" cy="295776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34174080"/>
                    </a:ext>
                  </a:extLst>
                </a:gridCol>
                <a:gridCol w="5257800">
                  <a:extLst>
                    <a:ext uri="{9D8B030D-6E8A-4147-A177-3AD203B41FA5}">
                      <a16:colId xmlns:a16="http://schemas.microsoft.com/office/drawing/2014/main" val="737906656"/>
                    </a:ext>
                  </a:extLst>
                </a:gridCol>
              </a:tblGrid>
              <a:tr h="545835">
                <a:tc>
                  <a:txBody>
                    <a:bodyPr/>
                    <a:lstStyle/>
                    <a:p>
                      <a:pPr algn="ctr"/>
                      <a:r>
                        <a:rPr lang="en-US" sz="2100" dirty="0"/>
                        <a:t>Study (control arm)</a:t>
                      </a:r>
                    </a:p>
                  </a:txBody>
                  <a:tcPr marL="210312" marR="210312" anchor="ctr">
                    <a:solidFill>
                      <a:srgbClr val="2774AE"/>
                    </a:solidFill>
                  </a:tcPr>
                </a:tc>
                <a:tc>
                  <a:txBody>
                    <a:bodyPr/>
                    <a:lstStyle/>
                    <a:p>
                      <a:pPr algn="ctr"/>
                      <a:r>
                        <a:rPr lang="en-US" sz="2100" dirty="0"/>
                        <a:t>Median PFS, mo</a:t>
                      </a:r>
                    </a:p>
                  </a:txBody>
                  <a:tcPr marL="210312" marR="210312" anchor="ctr">
                    <a:solidFill>
                      <a:srgbClr val="2774AE"/>
                    </a:solidFill>
                  </a:tcPr>
                </a:tc>
                <a:extLst>
                  <a:ext uri="{0D108BD9-81ED-4DB2-BD59-A6C34878D82A}">
                    <a16:rowId xmlns:a16="http://schemas.microsoft.com/office/drawing/2014/main" val="1333680602"/>
                  </a:ext>
                </a:extLst>
              </a:tr>
              <a:tr h="482600">
                <a:tc>
                  <a:txBody>
                    <a:bodyPr/>
                    <a:lstStyle/>
                    <a:p>
                      <a:pPr algn="ctr"/>
                      <a:r>
                        <a:rPr lang="en-US" sz="2100" dirty="0"/>
                        <a:t>GOG 209 </a:t>
                      </a:r>
                    </a:p>
                  </a:txBody>
                  <a:tcPr marL="210312" marR="210312" anchor="ctr"/>
                </a:tc>
                <a:tc>
                  <a:txBody>
                    <a:bodyPr/>
                    <a:lstStyle/>
                    <a:p>
                      <a:pPr algn="ctr"/>
                      <a:r>
                        <a:rPr lang="en-US" sz="2100" dirty="0"/>
                        <a:t>13</a:t>
                      </a:r>
                    </a:p>
                  </a:txBody>
                  <a:tcPr marL="210312" marR="210312" anchor="ctr"/>
                </a:tc>
                <a:extLst>
                  <a:ext uri="{0D108BD9-81ED-4DB2-BD59-A6C34878D82A}">
                    <a16:rowId xmlns:a16="http://schemas.microsoft.com/office/drawing/2014/main" val="2878389392"/>
                  </a:ext>
                </a:extLst>
              </a:tr>
              <a:tr h="482600">
                <a:tc>
                  <a:txBody>
                    <a:bodyPr/>
                    <a:lstStyle/>
                    <a:p>
                      <a:pPr algn="ctr"/>
                      <a:r>
                        <a:rPr lang="en-US" sz="2100" dirty="0"/>
                        <a:t>GY018</a:t>
                      </a:r>
                    </a:p>
                  </a:txBody>
                  <a:tcPr marL="210312" marR="210312" anchor="ctr"/>
                </a:tc>
                <a:tc>
                  <a:txBody>
                    <a:bodyPr/>
                    <a:lstStyle/>
                    <a:p>
                      <a:pPr algn="ctr"/>
                      <a:r>
                        <a:rPr lang="en-US" sz="2100" dirty="0"/>
                        <a:t>8.7</a:t>
                      </a:r>
                    </a:p>
                  </a:txBody>
                  <a:tcPr marL="210312" marR="210312" anchor="ctr"/>
                </a:tc>
                <a:extLst>
                  <a:ext uri="{0D108BD9-81ED-4DB2-BD59-A6C34878D82A}">
                    <a16:rowId xmlns:a16="http://schemas.microsoft.com/office/drawing/2014/main" val="3558540640"/>
                  </a:ext>
                </a:extLst>
              </a:tr>
              <a:tr h="463973">
                <a:tc>
                  <a:txBody>
                    <a:bodyPr/>
                    <a:lstStyle/>
                    <a:p>
                      <a:pPr algn="ctr"/>
                      <a:r>
                        <a:rPr lang="en-US" sz="2100" dirty="0"/>
                        <a:t>RUBY</a:t>
                      </a:r>
                    </a:p>
                  </a:txBody>
                  <a:tcPr marL="210312" marR="210312" anchor="ctr"/>
                </a:tc>
                <a:tc>
                  <a:txBody>
                    <a:bodyPr/>
                    <a:lstStyle/>
                    <a:p>
                      <a:pPr algn="ctr"/>
                      <a:r>
                        <a:rPr lang="en-US" sz="2100" dirty="0"/>
                        <a:t>7.9</a:t>
                      </a:r>
                    </a:p>
                  </a:txBody>
                  <a:tcPr marL="210312" marR="210312" anchor="ctr"/>
                </a:tc>
                <a:extLst>
                  <a:ext uri="{0D108BD9-81ED-4DB2-BD59-A6C34878D82A}">
                    <a16:rowId xmlns:a16="http://schemas.microsoft.com/office/drawing/2014/main" val="1451110228"/>
                  </a:ext>
                </a:extLst>
              </a:tr>
              <a:tr h="491380">
                <a:tc>
                  <a:txBody>
                    <a:bodyPr/>
                    <a:lstStyle/>
                    <a:p>
                      <a:pPr algn="ctr"/>
                      <a:r>
                        <a:rPr lang="en-US" sz="2100" dirty="0"/>
                        <a:t>MITO END-2 </a:t>
                      </a:r>
                    </a:p>
                  </a:txBody>
                  <a:tcPr marL="210312" marR="210312" anchor="ctr"/>
                </a:tc>
                <a:tc>
                  <a:txBody>
                    <a:bodyPr/>
                    <a:lstStyle/>
                    <a:p>
                      <a:pPr algn="ctr"/>
                      <a:r>
                        <a:rPr lang="en-US" sz="2100" dirty="0"/>
                        <a:t>10.5</a:t>
                      </a:r>
                    </a:p>
                  </a:txBody>
                  <a:tcPr marL="210312" marR="210312" anchor="ctr"/>
                </a:tc>
                <a:extLst>
                  <a:ext uri="{0D108BD9-81ED-4DB2-BD59-A6C34878D82A}">
                    <a16:rowId xmlns:a16="http://schemas.microsoft.com/office/drawing/2014/main" val="1671165742"/>
                  </a:ext>
                </a:extLst>
              </a:tr>
              <a:tr h="491380">
                <a:tc>
                  <a:txBody>
                    <a:bodyPr/>
                    <a:lstStyle/>
                    <a:p>
                      <a:pPr algn="ctr"/>
                      <a:r>
                        <a:rPr lang="en-US" sz="2100" dirty="0"/>
                        <a:t>FANDANGO </a:t>
                      </a:r>
                    </a:p>
                  </a:txBody>
                  <a:tcPr marL="210312" marR="210312" anchor="ctr"/>
                </a:tc>
                <a:tc>
                  <a:txBody>
                    <a:bodyPr/>
                    <a:lstStyle/>
                    <a:p>
                      <a:pPr algn="ctr"/>
                      <a:r>
                        <a:rPr lang="en-US" sz="2100" dirty="0"/>
                        <a:t>7.2</a:t>
                      </a:r>
                    </a:p>
                  </a:txBody>
                  <a:tcPr marL="210312" marR="210312" anchor="ctr"/>
                </a:tc>
                <a:extLst>
                  <a:ext uri="{0D108BD9-81ED-4DB2-BD59-A6C34878D82A}">
                    <a16:rowId xmlns:a16="http://schemas.microsoft.com/office/drawing/2014/main" val="3701469708"/>
                  </a:ext>
                </a:extLst>
              </a:tr>
            </a:tbl>
          </a:graphicData>
        </a:graphic>
      </p:graphicFrame>
    </p:spTree>
    <p:extLst>
      <p:ext uri="{BB962C8B-B14F-4D97-AF65-F5344CB8AC3E}">
        <p14:creationId xmlns:p14="http://schemas.microsoft.com/office/powerpoint/2010/main" val="4936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42DF0-19C3-D246-A1B5-BD8F43F4AB1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51CFB67-0493-2B1F-11EF-897593791B8B}"/>
              </a:ext>
            </a:extLst>
          </p:cNvPr>
          <p:cNvSpPr>
            <a:spLocks noGrp="1" noChangeArrowheads="1"/>
          </p:cNvSpPr>
          <p:nvPr>
            <p:ph type="title"/>
          </p:nvPr>
        </p:nvSpPr>
        <p:spPr>
          <a:xfrm>
            <a:off x="-26623" y="496202"/>
            <a:ext cx="12192000" cy="1143000"/>
          </a:xfrm>
        </p:spPr>
        <p:txBody>
          <a:bodyPr wrap="square" anchor="ctr">
            <a:noAutofit/>
          </a:bodyPr>
          <a:lstStyle/>
          <a:p>
            <a:r>
              <a:rPr lang="en-US" sz="3600" dirty="0"/>
              <a:t>Cases from the Community: Investigators </a:t>
            </a:r>
            <a:br>
              <a:rPr lang="en-US" sz="3600" dirty="0"/>
            </a:br>
            <a:r>
              <a:rPr lang="en-US" sz="3600" dirty="0"/>
              <a:t>Discuss Available Research Guiding the Care of </a:t>
            </a:r>
            <a:br>
              <a:rPr lang="en-US" sz="3600" dirty="0"/>
            </a:br>
            <a:r>
              <a:rPr lang="en-US" sz="3600" dirty="0"/>
              <a:t>Patients with Ovarian and Endometrial Cancer</a:t>
            </a:r>
          </a:p>
        </p:txBody>
      </p:sp>
      <p:sp>
        <p:nvSpPr>
          <p:cNvPr id="12" name="Text Box 3">
            <a:extLst>
              <a:ext uri="{FF2B5EF4-FFF2-40B4-BE49-F238E27FC236}">
                <a16:creationId xmlns:a16="http://schemas.microsoft.com/office/drawing/2014/main" id="{6DC02C7F-372B-25AC-874B-EC998089A51A}"/>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13" name="Text Box 7">
            <a:extLst>
              <a:ext uri="{FF2B5EF4-FFF2-40B4-BE49-F238E27FC236}">
                <a16:creationId xmlns:a16="http://schemas.microsoft.com/office/drawing/2014/main" id="{274DEB7E-B347-F99C-96DE-EC3046EC6612}"/>
              </a:ext>
            </a:extLst>
          </p:cNvPr>
          <p:cNvSpPr txBox="1">
            <a:spLocks noChangeArrowheads="1"/>
          </p:cNvSpPr>
          <p:nvPr/>
        </p:nvSpPr>
        <p:spPr bwMode="auto">
          <a:xfrm>
            <a:off x="4647392" y="3429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A354D17-9C14-E645-0E6E-4B860D0911A2}"/>
              </a:ext>
            </a:extLst>
          </p:cNvPr>
          <p:cNvSpPr txBox="1">
            <a:spLocks noChangeArrowheads="1"/>
          </p:cNvSpPr>
          <p:nvPr/>
        </p:nvSpPr>
        <p:spPr bwMode="auto">
          <a:xfrm>
            <a:off x="0" y="21336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3AEFD664-2416-7CC1-2746-04F170121A84}"/>
              </a:ext>
            </a:extLst>
          </p:cNvPr>
          <p:cNvSpPr txBox="1">
            <a:spLocks noChangeArrowheads="1"/>
          </p:cNvSpPr>
          <p:nvPr/>
        </p:nvSpPr>
        <p:spPr bwMode="auto">
          <a:xfrm>
            <a:off x="152400" y="3983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F Liu,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Ritu Salani, MD, MBA</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Alessandro D Santin,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49553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BAC2E-1480-4432-B969-BAB5202E2BBC}"/>
              </a:ext>
            </a:extLst>
          </p:cNvPr>
          <p:cNvSpPr>
            <a:spLocks noGrp="1"/>
          </p:cNvSpPr>
          <p:nvPr>
            <p:ph type="title"/>
          </p:nvPr>
        </p:nvSpPr>
        <p:spPr/>
        <p:txBody>
          <a:bodyPr>
            <a:normAutofit/>
          </a:bodyPr>
          <a:lstStyle/>
          <a:p>
            <a:r>
              <a:rPr lang="en-US" noProof="0" dirty="0">
                <a:latin typeface="+mn-lt"/>
              </a:rPr>
              <a:t>KEYNOTE-775: Recurrent Endometrial Cancer</a:t>
            </a:r>
          </a:p>
        </p:txBody>
      </p:sp>
      <p:sp>
        <p:nvSpPr>
          <p:cNvPr id="5" name="Rounded Rectangle 11">
            <a:extLst>
              <a:ext uri="{FF2B5EF4-FFF2-40B4-BE49-F238E27FC236}">
                <a16:creationId xmlns:a16="http://schemas.microsoft.com/office/drawing/2014/main" id="{A1FD41EA-2283-4097-9CCA-DB9E2E5555A4}"/>
              </a:ext>
            </a:extLst>
          </p:cNvPr>
          <p:cNvSpPr/>
          <p:nvPr/>
        </p:nvSpPr>
        <p:spPr bwMode="auto">
          <a:xfrm>
            <a:off x="253981" y="3938257"/>
            <a:ext cx="3428153" cy="1866899"/>
          </a:xfrm>
          <a:prstGeom prst="rect">
            <a:avLst/>
          </a:prstGeom>
          <a:solidFill>
            <a:srgbClr val="006DA1"/>
          </a:solidFill>
          <a:ln w="9525" cap="flat" cmpd="sng" algn="ctr">
            <a:solidFill>
              <a:srgbClr val="BCD8FF"/>
            </a:solidFill>
            <a:prstDash val="solid"/>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Lenvatinib </a:t>
            </a:r>
          </a:p>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20 mg po qd </a:t>
            </a:r>
          </a:p>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a:t>
            </a:r>
          </a:p>
          <a:p>
            <a:pPr marL="0" marR="0" lvl="0" indent="0" algn="ctr" defTabSz="457189"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 Pembrolizumab</a:t>
            </a:r>
          </a:p>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200 mg IV q3w</a:t>
            </a:r>
          </a:p>
        </p:txBody>
      </p:sp>
      <p:sp>
        <p:nvSpPr>
          <p:cNvPr id="6" name="Rectangle 5">
            <a:extLst>
              <a:ext uri="{FF2B5EF4-FFF2-40B4-BE49-F238E27FC236}">
                <a16:creationId xmlns:a16="http://schemas.microsoft.com/office/drawing/2014/main" id="{4C0BD4C3-FA80-4DD5-8B64-FEEA0122807D}"/>
              </a:ext>
            </a:extLst>
          </p:cNvPr>
          <p:cNvSpPr/>
          <p:nvPr/>
        </p:nvSpPr>
        <p:spPr bwMode="auto">
          <a:xfrm>
            <a:off x="8136558" y="3879341"/>
            <a:ext cx="3253959" cy="566399"/>
          </a:xfrm>
          <a:prstGeom prst="rect">
            <a:avLst/>
          </a:prstGeom>
          <a:solidFill>
            <a:srgbClr val="7E3864">
              <a:alpha val="10000"/>
            </a:srgbClr>
          </a:solidFill>
          <a:ln w="952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marL="0" marR="0" lvl="0" indent="0" algn="l"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600" b="1" i="0" u="none" strike="noStrike" kern="0" cap="none" spc="0" normalizeH="0" baseline="0" noProof="0" dirty="0">
                <a:ln>
                  <a:noFill/>
                </a:ln>
                <a:solidFill>
                  <a:srgbClr val="000000"/>
                </a:solidFill>
                <a:effectLst/>
                <a:uLnTx/>
                <a:uFillTx/>
                <a:latin typeface="Arial"/>
                <a:ea typeface="ＭＳ Ｐゴシック"/>
                <a:cs typeface="+mn-cs"/>
              </a:rPr>
              <a:t>Primary Endpoints</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PFS by BICR and OS</a:t>
            </a:r>
          </a:p>
        </p:txBody>
      </p:sp>
      <p:sp>
        <p:nvSpPr>
          <p:cNvPr id="8" name="Rectangle 7">
            <a:extLst>
              <a:ext uri="{FF2B5EF4-FFF2-40B4-BE49-F238E27FC236}">
                <a16:creationId xmlns:a16="http://schemas.microsoft.com/office/drawing/2014/main" id="{01777516-BCF5-4496-8E76-9B1E088D52C5}"/>
              </a:ext>
            </a:extLst>
          </p:cNvPr>
          <p:cNvSpPr/>
          <p:nvPr/>
        </p:nvSpPr>
        <p:spPr bwMode="auto">
          <a:xfrm>
            <a:off x="7881538" y="1974740"/>
            <a:ext cx="3763999" cy="1454261"/>
          </a:xfrm>
          <a:prstGeom prst="rect">
            <a:avLst/>
          </a:prstGeom>
          <a:solidFill>
            <a:schemeClr val="accent3">
              <a:lumMod val="50000"/>
              <a:alpha val="10000"/>
            </a:schemeClr>
          </a:solidFill>
          <a:ln w="952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marL="0" marR="0" lvl="0" indent="0" algn="l"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600" b="1" i="0" u="none" strike="noStrike" kern="0" cap="none" spc="0" normalizeH="0" baseline="0" noProof="0" dirty="0">
                <a:ln>
                  <a:noFill/>
                </a:ln>
                <a:solidFill>
                  <a:srgbClr val="000000"/>
                </a:solidFill>
                <a:effectLst/>
                <a:uLnTx/>
                <a:uFillTx/>
                <a:latin typeface="Arial"/>
                <a:ea typeface="ＭＳ Ｐゴシック"/>
                <a:cs typeface="+mn-cs"/>
              </a:rPr>
              <a:t>Stratification Factors</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MMR status (dMMR vs MMRp)</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ECOG PS</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Geographic region</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Prior pelvic radiation</a:t>
            </a:r>
          </a:p>
        </p:txBody>
      </p:sp>
      <p:sp>
        <p:nvSpPr>
          <p:cNvPr id="10" name="Rounded Rectangle 11">
            <a:extLst>
              <a:ext uri="{FF2B5EF4-FFF2-40B4-BE49-F238E27FC236}">
                <a16:creationId xmlns:a16="http://schemas.microsoft.com/office/drawing/2014/main" id="{9AE7AECA-DE15-40AF-AA0B-B436A2DB564E}"/>
              </a:ext>
            </a:extLst>
          </p:cNvPr>
          <p:cNvSpPr/>
          <p:nvPr/>
        </p:nvSpPr>
        <p:spPr bwMode="auto">
          <a:xfrm>
            <a:off x="3943874" y="3938257"/>
            <a:ext cx="3428153" cy="1866899"/>
          </a:xfrm>
          <a:prstGeom prst="rect">
            <a:avLst/>
          </a:prstGeom>
          <a:solidFill>
            <a:srgbClr val="AD1F2E"/>
          </a:solidFill>
          <a:ln w="9525" cap="flat" cmpd="sng" algn="ctr">
            <a:noFill/>
            <a:prstDash val="solid"/>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Physician’s Choice:</a:t>
            </a:r>
            <a:b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b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Doxorubicin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60 mg/m</a:t>
            </a:r>
            <a:r>
              <a:rPr kumimoji="0" lang="en-US" sz="1800" b="0" i="0" u="none" strike="noStrike" kern="0" cap="none" spc="0" normalizeH="0" baseline="30000" noProof="0" dirty="0">
                <a:ln>
                  <a:noFill/>
                </a:ln>
                <a:solidFill>
                  <a:srgbClr val="FFFFFF"/>
                </a:solidFill>
                <a:effectLst/>
                <a:uLnTx/>
                <a:uFillTx/>
                <a:latin typeface="Arial"/>
                <a:ea typeface="ＭＳ Ｐゴシック"/>
                <a:cs typeface="+mn-cs"/>
              </a:rPr>
              <a:t>2</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 IV q3w</a:t>
            </a:r>
            <a:br>
              <a:rPr kumimoji="0" lang="en-US" sz="1800" b="0" i="0" u="none" strike="noStrike" kern="0" cap="none" spc="0" normalizeH="0" baseline="30000" noProof="0" dirty="0">
                <a:ln>
                  <a:noFill/>
                </a:ln>
                <a:solidFill>
                  <a:srgbClr val="FFFFFF"/>
                </a:solidFill>
                <a:effectLst/>
                <a:uLnTx/>
                <a:uFillTx/>
                <a:latin typeface="Arial"/>
                <a:ea typeface="ＭＳ Ｐゴシック"/>
                <a:cs typeface="+mn-cs"/>
              </a:rPr>
            </a:b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OR </a:t>
            </a:r>
            <a:b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b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Paclitaxel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80</a:t>
            </a: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mg IV mg/m</a:t>
            </a:r>
            <a:r>
              <a:rPr kumimoji="0" lang="en-US" sz="1800" b="0" i="0" u="none" strike="noStrike" kern="0" cap="none" spc="0" normalizeH="0" baseline="30000" noProof="0" dirty="0">
                <a:ln>
                  <a:noFill/>
                </a:ln>
                <a:solidFill>
                  <a:srgbClr val="FFFFFF"/>
                </a:solidFill>
                <a:effectLst/>
                <a:uLnTx/>
                <a:uFillTx/>
                <a:latin typeface="Arial"/>
                <a:ea typeface="ＭＳ Ｐゴシック"/>
                <a:cs typeface="+mn-cs"/>
              </a:rPr>
              <a:t>2</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 IV q1w</a:t>
            </a:r>
          </a:p>
        </p:txBody>
      </p:sp>
      <p:cxnSp>
        <p:nvCxnSpPr>
          <p:cNvPr id="13" name="Elbow Connector 14">
            <a:extLst>
              <a:ext uri="{FF2B5EF4-FFF2-40B4-BE49-F238E27FC236}">
                <a16:creationId xmlns:a16="http://schemas.microsoft.com/office/drawing/2014/main" id="{8E57CD14-BEA9-4932-B256-656E2ABB892B}"/>
              </a:ext>
            </a:extLst>
          </p:cNvPr>
          <p:cNvCxnSpPr>
            <a:cxnSpLocks/>
            <a:endCxn id="5" idx="0"/>
          </p:cNvCxnSpPr>
          <p:nvPr/>
        </p:nvCxnSpPr>
        <p:spPr>
          <a:xfrm rot="10800000" flipV="1">
            <a:off x="1968057" y="3418615"/>
            <a:ext cx="2206843" cy="519643"/>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8">
            <a:extLst>
              <a:ext uri="{FF2B5EF4-FFF2-40B4-BE49-F238E27FC236}">
                <a16:creationId xmlns:a16="http://schemas.microsoft.com/office/drawing/2014/main" id="{E34F2BBD-905B-444B-BCA6-81AE95FE12FC}"/>
              </a:ext>
            </a:extLst>
          </p:cNvPr>
          <p:cNvCxnSpPr>
            <a:cxnSpLocks/>
          </p:cNvCxnSpPr>
          <p:nvPr/>
        </p:nvCxnSpPr>
        <p:spPr>
          <a:xfrm>
            <a:off x="3708699" y="3418618"/>
            <a:ext cx="2046636" cy="528175"/>
          </a:xfrm>
          <a:prstGeom prst="bentConnector3">
            <a:avLst>
              <a:gd name="adj1" fmla="val 9979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CF5DEB-BD7E-45EE-B91E-BF166460212F}"/>
              </a:ext>
            </a:extLst>
          </p:cNvPr>
          <p:cNvCxnSpPr/>
          <p:nvPr/>
        </p:nvCxnSpPr>
        <p:spPr bwMode="auto">
          <a:xfrm>
            <a:off x="3825659" y="3058967"/>
            <a:ext cx="0" cy="35111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165">
            <a:extLst>
              <a:ext uri="{FF2B5EF4-FFF2-40B4-BE49-F238E27FC236}">
                <a16:creationId xmlns:a16="http://schemas.microsoft.com/office/drawing/2014/main" id="{CACE65EE-5A8C-4F54-922C-DB06A7A04A5B}"/>
              </a:ext>
            </a:extLst>
          </p:cNvPr>
          <p:cNvSpPr txBox="1"/>
          <p:nvPr/>
        </p:nvSpPr>
        <p:spPr bwMode="auto">
          <a:xfrm>
            <a:off x="8664128" y="6581002"/>
            <a:ext cx="35278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457239"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11"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Makker V, et al. </a:t>
            </a:r>
            <a:r>
              <a:rPr kumimoji="0" lang="en-US" altLang="en-US" sz="1200" b="0" i="1" u="none" strike="noStrike" kern="1200" cap="none" spc="-11"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N Engl J Med</a:t>
            </a:r>
            <a:r>
              <a:rPr kumimoji="0" lang="en-US" altLang="en-US" sz="1200" b="0" i="0" u="none" strike="noStrike" kern="1200" cap="none" spc="-11"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 2022;386:437-448.</a:t>
            </a:r>
            <a:endParaRPr kumimoji="0" lang="en-US" sz="1200" b="0" i="0" u="none" strike="noStrike" kern="1200" cap="none" spc="0" normalizeH="0" baseline="0" noProof="0" dirty="0">
              <a:ln>
                <a:noFill/>
              </a:ln>
              <a:solidFill>
                <a:srgbClr val="000000"/>
              </a:solidFill>
              <a:effectLst/>
              <a:uLnTx/>
              <a:uFillTx/>
              <a:latin typeface="Arial"/>
              <a:ea typeface="ＭＳ Ｐゴシック"/>
              <a:cs typeface="Calibri" panose="020F0502020204030204" pitchFamily="34" charset="0"/>
              <a:sym typeface="Helvetica Neue"/>
            </a:endParaRPr>
          </a:p>
        </p:txBody>
      </p:sp>
      <p:sp>
        <p:nvSpPr>
          <p:cNvPr id="4" name="Rectangle 3">
            <a:extLst>
              <a:ext uri="{FF2B5EF4-FFF2-40B4-BE49-F238E27FC236}">
                <a16:creationId xmlns:a16="http://schemas.microsoft.com/office/drawing/2014/main" id="{4C7E6932-196D-46D8-93B0-2CFA11579D1A}"/>
              </a:ext>
            </a:extLst>
          </p:cNvPr>
          <p:cNvSpPr/>
          <p:nvPr/>
        </p:nvSpPr>
        <p:spPr bwMode="auto">
          <a:xfrm>
            <a:off x="711523" y="1546638"/>
            <a:ext cx="6252803" cy="1565495"/>
          </a:xfrm>
          <a:prstGeom prst="rect">
            <a:avLst/>
          </a:prstGeom>
          <a:solidFill>
            <a:srgbClr val="EBEDF0"/>
          </a:solidFill>
          <a:ln w="952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45720" rIns="121920" bIns="1219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Key Eligibility Criteria</a:t>
            </a:r>
          </a:p>
          <a:p>
            <a:pPr marL="285744" marR="0" lvl="0" indent="-285744" algn="l" defTabSz="914377"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Advanced, metastatic, or recurrent EC</a:t>
            </a:r>
          </a:p>
          <a:p>
            <a:pPr marL="285744" marR="0" lvl="0" indent="-285744" algn="l" defTabSz="914377"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Measurable disease by BICR</a:t>
            </a:r>
          </a:p>
          <a:p>
            <a:pPr marL="285744" marR="0" lvl="0" indent="-285744" algn="l" defTabSz="914377"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1 prior platinum-based chemotherapy regimen</a:t>
            </a:r>
            <a:endParaRPr kumimoji="0" lang="en-US" sz="1800" b="0" i="0" u="none" strike="noStrike" kern="0" cap="none" spc="0" normalizeH="0" baseline="30000" noProof="0" dirty="0">
              <a:ln>
                <a:noFill/>
              </a:ln>
              <a:solidFill>
                <a:srgbClr val="000000"/>
              </a:solidFill>
              <a:effectLst/>
              <a:uLnTx/>
              <a:uFillTx/>
              <a:latin typeface="Arial"/>
              <a:ea typeface="ＭＳ Ｐゴシック"/>
              <a:cs typeface="+mn-cs"/>
            </a:endParaRPr>
          </a:p>
          <a:p>
            <a:pPr marL="285744" marR="0" lvl="0" indent="-285744" algn="l" defTabSz="914377"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ECOG PS 0–1</a:t>
            </a:r>
          </a:p>
        </p:txBody>
      </p:sp>
    </p:spTree>
    <p:extLst>
      <p:ext uri="{BB962C8B-B14F-4D97-AF65-F5344CB8AC3E}">
        <p14:creationId xmlns:p14="http://schemas.microsoft.com/office/powerpoint/2010/main" val="12307258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8FF4B-389C-331F-D253-7F26C1518E72}"/>
              </a:ext>
            </a:extLst>
          </p:cNvPr>
          <p:cNvSpPr>
            <a:spLocks noGrp="1"/>
          </p:cNvSpPr>
          <p:nvPr>
            <p:ph type="title"/>
          </p:nvPr>
        </p:nvSpPr>
        <p:spPr/>
        <p:txBody>
          <a:bodyPr/>
          <a:lstStyle/>
          <a:p>
            <a:r>
              <a:rPr lang="en-US" dirty="0"/>
              <a:t>KEYNOTE-775: Survival Outcomes pMMR</a:t>
            </a:r>
          </a:p>
        </p:txBody>
      </p:sp>
      <p:sp>
        <p:nvSpPr>
          <p:cNvPr id="4" name="TextBox 3">
            <a:extLst>
              <a:ext uri="{FF2B5EF4-FFF2-40B4-BE49-F238E27FC236}">
                <a16:creationId xmlns:a16="http://schemas.microsoft.com/office/drawing/2014/main" id="{ADB5BF96-FE9A-57EF-7960-D7CBCE4A4492}"/>
              </a:ext>
            </a:extLst>
          </p:cNvPr>
          <p:cNvSpPr txBox="1"/>
          <p:nvPr/>
        </p:nvSpPr>
        <p:spPr>
          <a:xfrm>
            <a:off x="8946561" y="6629451"/>
            <a:ext cx="3385003" cy="307987"/>
          </a:xfrm>
          <a:prstGeom prst="rect">
            <a:avLst/>
          </a:prstGeom>
        </p:spPr>
        <p:txBody>
          <a:bodyPr vert="horz" lIns="91440" tIns="45720" rIns="91440" bIns="45720" rtlCol="0">
            <a:normAutofit/>
          </a:bodyPr>
          <a:lstStyle/>
          <a:p>
            <a:pPr marL="0" marR="0" lvl="0" indent="0" algn="l" defTabSz="914377"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ＭＳ Ｐゴシック"/>
                <a:cs typeface="+mn-cs"/>
                <a:sym typeface="Helvetica Neue"/>
              </a:rPr>
              <a:t>Makker</a:t>
            </a:r>
            <a:r>
              <a:rPr kumimoji="0" lang="en-US" sz="1200" b="0" i="0" u="none" strike="noStrike" kern="1200" cap="none" spc="0" normalizeH="0" baseline="0" noProof="0" dirty="0">
                <a:ln>
                  <a:noFill/>
                </a:ln>
                <a:solidFill>
                  <a:prstClr val="black"/>
                </a:solidFill>
                <a:effectLst/>
                <a:uLnTx/>
                <a:uFillTx/>
                <a:latin typeface="Aptos" panose="02110004020202020204"/>
                <a:ea typeface="ＭＳ Ｐゴシック"/>
                <a:cs typeface="+mn-cs"/>
                <a:sym typeface="Helvetica Neue"/>
              </a:rPr>
              <a:t> V. </a:t>
            </a:r>
            <a:r>
              <a:rPr kumimoji="0" lang="en-US" sz="1200" b="0" i="1" u="none" strike="noStrike" kern="1200" cap="none" spc="0" normalizeH="0" baseline="0" noProof="0" dirty="0">
                <a:ln>
                  <a:noFill/>
                </a:ln>
                <a:solidFill>
                  <a:prstClr val="black"/>
                </a:solidFill>
                <a:effectLst/>
                <a:uLnTx/>
                <a:uFillTx/>
                <a:latin typeface="Aptos" panose="02110004020202020204"/>
                <a:ea typeface="ＭＳ Ｐゴシック"/>
                <a:cs typeface="+mn-cs"/>
                <a:sym typeface="Helvetica Neue"/>
              </a:rPr>
              <a:t>J Clin Oncol</a:t>
            </a:r>
            <a:r>
              <a:rPr kumimoji="0" lang="en-US" sz="1200" b="0" i="0" u="none" strike="noStrike" kern="1200" cap="none" spc="0" normalizeH="0" baseline="0" noProof="0" dirty="0">
                <a:ln>
                  <a:noFill/>
                </a:ln>
                <a:solidFill>
                  <a:prstClr val="black"/>
                </a:solidFill>
                <a:effectLst/>
                <a:uLnTx/>
                <a:uFillTx/>
                <a:latin typeface="Aptos" panose="02110004020202020204"/>
                <a:ea typeface="ＭＳ Ｐゴシック"/>
                <a:cs typeface="+mn-cs"/>
                <a:sym typeface="Helvetica Neue"/>
              </a:rPr>
              <a:t>. 2023;41:2904-2910.</a:t>
            </a:r>
          </a:p>
        </p:txBody>
      </p:sp>
      <p:pic>
        <p:nvPicPr>
          <p:cNvPr id="5" name="Picture 4">
            <a:extLst>
              <a:ext uri="{FF2B5EF4-FFF2-40B4-BE49-F238E27FC236}">
                <a16:creationId xmlns:a16="http://schemas.microsoft.com/office/drawing/2014/main" id="{61969AE3-CCC4-4ECD-22F2-A347CBF9085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4248" t="6240" b="14702"/>
          <a:stretch/>
        </p:blipFill>
        <p:spPr>
          <a:xfrm>
            <a:off x="6023549" y="1693841"/>
            <a:ext cx="6168452" cy="3059951"/>
          </a:xfrm>
          <a:prstGeom prst="rect">
            <a:avLst/>
          </a:prstGeom>
        </p:spPr>
      </p:pic>
      <p:pic>
        <p:nvPicPr>
          <p:cNvPr id="6" name="Picture 5">
            <a:extLst>
              <a:ext uri="{FF2B5EF4-FFF2-40B4-BE49-F238E27FC236}">
                <a16:creationId xmlns:a16="http://schemas.microsoft.com/office/drawing/2014/main" id="{9DA02D05-5C73-183E-2BB4-4BF81F86DDE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283" t="10105" r="3934" b="17957"/>
          <a:stretch/>
        </p:blipFill>
        <p:spPr>
          <a:xfrm>
            <a:off x="109979" y="1786202"/>
            <a:ext cx="5910520" cy="2875231"/>
          </a:xfrm>
          <a:prstGeom prst="rect">
            <a:avLst/>
          </a:prstGeom>
        </p:spPr>
      </p:pic>
      <p:sp>
        <p:nvSpPr>
          <p:cNvPr id="7" name="TextBox 6">
            <a:extLst>
              <a:ext uri="{FF2B5EF4-FFF2-40B4-BE49-F238E27FC236}">
                <a16:creationId xmlns:a16="http://schemas.microsoft.com/office/drawing/2014/main" id="{E0DC0C9C-0189-F8F7-C3FD-F99A2A977C7F}"/>
              </a:ext>
            </a:extLst>
          </p:cNvPr>
          <p:cNvSpPr txBox="1"/>
          <p:nvPr/>
        </p:nvSpPr>
        <p:spPr>
          <a:xfrm>
            <a:off x="1778467" y="1416868"/>
            <a:ext cx="2669513"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ＭＳ Ｐゴシック"/>
                <a:cs typeface="+mn-cs"/>
              </a:rPr>
              <a:t>Progression Free Survival</a:t>
            </a:r>
          </a:p>
        </p:txBody>
      </p:sp>
      <p:sp>
        <p:nvSpPr>
          <p:cNvPr id="8" name="TextBox 7">
            <a:extLst>
              <a:ext uri="{FF2B5EF4-FFF2-40B4-BE49-F238E27FC236}">
                <a16:creationId xmlns:a16="http://schemas.microsoft.com/office/drawing/2014/main" id="{57A3C530-2C43-000D-14A7-9C4F34D2825B}"/>
              </a:ext>
            </a:extLst>
          </p:cNvPr>
          <p:cNvSpPr txBox="1"/>
          <p:nvPr/>
        </p:nvSpPr>
        <p:spPr>
          <a:xfrm>
            <a:off x="8387968" y="1416868"/>
            <a:ext cx="171874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ＭＳ Ｐゴシック"/>
                <a:cs typeface="+mn-cs"/>
              </a:rPr>
              <a:t>Overall Survival</a:t>
            </a:r>
          </a:p>
        </p:txBody>
      </p:sp>
      <p:graphicFrame>
        <p:nvGraphicFramePr>
          <p:cNvPr id="9" name="Table 8">
            <a:extLst>
              <a:ext uri="{FF2B5EF4-FFF2-40B4-BE49-F238E27FC236}">
                <a16:creationId xmlns:a16="http://schemas.microsoft.com/office/drawing/2014/main" id="{2D40C3AB-544A-B513-2103-13D01320C2DC}"/>
              </a:ext>
            </a:extLst>
          </p:cNvPr>
          <p:cNvGraphicFramePr>
            <a:graphicFrameLocks noGrp="1"/>
          </p:cNvGraphicFramePr>
          <p:nvPr/>
        </p:nvGraphicFramePr>
        <p:xfrm>
          <a:off x="358847" y="4791068"/>
          <a:ext cx="11474305" cy="1188720"/>
        </p:xfrm>
        <a:graphic>
          <a:graphicData uri="http://schemas.openxmlformats.org/drawingml/2006/table">
            <a:tbl>
              <a:tblPr firstRow="1">
                <a:tableStyleId>{5C22544A-7EE6-4342-B048-85BDC9FD1C3A}</a:tableStyleId>
              </a:tblPr>
              <a:tblGrid>
                <a:gridCol w="2048933">
                  <a:extLst>
                    <a:ext uri="{9D8B030D-6E8A-4147-A177-3AD203B41FA5}">
                      <a16:colId xmlns:a16="http://schemas.microsoft.com/office/drawing/2014/main" val="191007522"/>
                    </a:ext>
                  </a:extLst>
                </a:gridCol>
                <a:gridCol w="2269067">
                  <a:extLst>
                    <a:ext uri="{9D8B030D-6E8A-4147-A177-3AD203B41FA5}">
                      <a16:colId xmlns:a16="http://schemas.microsoft.com/office/drawing/2014/main" val="2522818689"/>
                    </a:ext>
                  </a:extLst>
                </a:gridCol>
                <a:gridCol w="2607733">
                  <a:extLst>
                    <a:ext uri="{9D8B030D-6E8A-4147-A177-3AD203B41FA5}">
                      <a16:colId xmlns:a16="http://schemas.microsoft.com/office/drawing/2014/main" val="1229731811"/>
                    </a:ext>
                  </a:extLst>
                </a:gridCol>
                <a:gridCol w="2302933">
                  <a:extLst>
                    <a:ext uri="{9D8B030D-6E8A-4147-A177-3AD203B41FA5}">
                      <a16:colId xmlns:a16="http://schemas.microsoft.com/office/drawing/2014/main" val="3813602360"/>
                    </a:ext>
                  </a:extLst>
                </a:gridCol>
                <a:gridCol w="2245639">
                  <a:extLst>
                    <a:ext uri="{9D8B030D-6E8A-4147-A177-3AD203B41FA5}">
                      <a16:colId xmlns:a16="http://schemas.microsoft.com/office/drawing/2014/main" val="1048282872"/>
                    </a:ext>
                  </a:extLst>
                </a:gridCol>
              </a:tblGrid>
              <a:tr h="331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rPr>
                        <a:t>pMMR Population</a:t>
                      </a:r>
                      <a:endParaRPr lang="en-US" sz="1500" dirty="0">
                        <a:solidFill>
                          <a:schemeClr val="bg1"/>
                        </a:solidFill>
                        <a:latin typeface="+mj-lt"/>
                      </a:endParaRPr>
                    </a:p>
                  </a:txBody>
                  <a:tcPr anchor="ctr">
                    <a:solidFill>
                      <a:srgbClr val="595959"/>
                    </a:solidFill>
                  </a:tcPr>
                </a:tc>
                <a:tc>
                  <a:txBody>
                    <a:bodyPr/>
                    <a:lstStyle/>
                    <a:p>
                      <a:pPr algn="ctr"/>
                      <a:r>
                        <a:rPr lang="en-US" sz="1500" dirty="0">
                          <a:solidFill>
                            <a:schemeClr val="bg1"/>
                          </a:solidFill>
                        </a:rPr>
                        <a:t>ORR, (95% CI)</a:t>
                      </a:r>
                      <a:endParaRPr lang="en-US" sz="1500" dirty="0">
                        <a:solidFill>
                          <a:schemeClr val="bg1"/>
                        </a:solidFill>
                        <a:latin typeface="+mj-lt"/>
                      </a:endParaRPr>
                    </a:p>
                  </a:txBody>
                  <a:tcPr anchor="ctr">
                    <a:solidFill>
                      <a:srgbClr val="595959"/>
                    </a:solidFill>
                  </a:tcPr>
                </a:tc>
                <a:tc>
                  <a:txBody>
                    <a:bodyPr/>
                    <a:lstStyle/>
                    <a:p>
                      <a:pPr algn="ctr"/>
                      <a:r>
                        <a:rPr lang="en-US" sz="1500" dirty="0">
                          <a:solidFill>
                            <a:schemeClr val="bg1"/>
                          </a:solidFill>
                        </a:rPr>
                        <a:t>mDOR, mo (range)</a:t>
                      </a:r>
                      <a:endParaRPr lang="en-US" sz="1500" dirty="0">
                        <a:solidFill>
                          <a:schemeClr val="bg1"/>
                        </a:solidFill>
                        <a:latin typeface="+mj-lt"/>
                      </a:endParaRPr>
                    </a:p>
                  </a:txBody>
                  <a:tcPr anchor="ctr">
                    <a:solidFill>
                      <a:srgbClr val="595959"/>
                    </a:solidFill>
                  </a:tcPr>
                </a:tc>
                <a:tc>
                  <a:txBody>
                    <a:bodyPr/>
                    <a:lstStyle/>
                    <a:p>
                      <a:pPr algn="ctr"/>
                      <a:r>
                        <a:rPr lang="en-US" sz="1500" dirty="0">
                          <a:solidFill>
                            <a:schemeClr val="bg1"/>
                          </a:solidFill>
                        </a:rPr>
                        <a:t>mOS,</a:t>
                      </a:r>
                      <a:r>
                        <a:rPr lang="en-US" sz="1500" baseline="30000" dirty="0">
                          <a:solidFill>
                            <a:schemeClr val="bg1"/>
                          </a:solidFill>
                        </a:rPr>
                        <a:t> </a:t>
                      </a:r>
                      <a:r>
                        <a:rPr lang="en-US" sz="1500" dirty="0">
                          <a:solidFill>
                            <a:schemeClr val="bg1"/>
                          </a:solidFill>
                        </a:rPr>
                        <a:t>mo</a:t>
                      </a:r>
                    </a:p>
                    <a:p>
                      <a:pPr algn="ctr"/>
                      <a:r>
                        <a:rPr lang="en-US" sz="1500" dirty="0">
                          <a:solidFill>
                            <a:schemeClr val="bg1"/>
                          </a:solidFill>
                        </a:rPr>
                        <a:t>(95% CI)</a:t>
                      </a:r>
                      <a:endParaRPr lang="en-US" sz="1500" dirty="0">
                        <a:solidFill>
                          <a:schemeClr val="bg1"/>
                        </a:solidFill>
                        <a:latin typeface="+mj-lt"/>
                      </a:endParaRPr>
                    </a:p>
                  </a:txBody>
                  <a:tcPr anchor="ctr">
                    <a:solidFill>
                      <a:srgbClr val="595959"/>
                    </a:solidFill>
                  </a:tcPr>
                </a:tc>
                <a:tc>
                  <a:txBody>
                    <a:bodyPr/>
                    <a:lstStyle/>
                    <a:p>
                      <a:pPr algn="ctr"/>
                      <a:r>
                        <a:rPr lang="en-US" sz="1500" dirty="0">
                          <a:solidFill>
                            <a:schemeClr val="bg1"/>
                          </a:solidFill>
                        </a:rPr>
                        <a:t>HR</a:t>
                      </a:r>
                      <a:endParaRPr lang="en-US" sz="1500" dirty="0">
                        <a:solidFill>
                          <a:schemeClr val="bg1"/>
                        </a:solidFill>
                        <a:latin typeface="+mj-lt"/>
                      </a:endParaRPr>
                    </a:p>
                  </a:txBody>
                  <a:tcPr anchor="ctr">
                    <a:solidFill>
                      <a:srgbClr val="595959"/>
                    </a:solidFill>
                  </a:tcPr>
                </a:tc>
                <a:extLst>
                  <a:ext uri="{0D108BD9-81ED-4DB2-BD59-A6C34878D82A}">
                    <a16:rowId xmlns:a16="http://schemas.microsoft.com/office/drawing/2014/main" val="1373928085"/>
                  </a:ext>
                </a:extLst>
              </a:tr>
              <a:tr h="293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2774AE"/>
                          </a:solidFill>
                        </a:rPr>
                        <a:t>Len + Pem </a:t>
                      </a:r>
                      <a:endParaRPr lang="en-US" sz="1500" b="1" dirty="0">
                        <a:solidFill>
                          <a:srgbClr val="2774AE"/>
                        </a:solidFill>
                        <a:latin typeface="+mj-lt"/>
                      </a:endParaRPr>
                    </a:p>
                  </a:txBody>
                  <a:tcPr anchor="ctr">
                    <a:solidFill>
                      <a:srgbClr val="F2F2F2"/>
                    </a:solidFill>
                  </a:tcPr>
                </a:tc>
                <a:tc>
                  <a:txBody>
                    <a:bodyPr/>
                    <a:lstStyle/>
                    <a:p>
                      <a:pPr algn="ctr"/>
                      <a:r>
                        <a:rPr lang="en-US" sz="1500" b="0" dirty="0">
                          <a:solidFill>
                            <a:schemeClr val="tx1"/>
                          </a:solidFill>
                        </a:rPr>
                        <a:t>32.4% (27.5–37.6)</a:t>
                      </a:r>
                      <a:endParaRPr lang="en-US" sz="1500" b="0" dirty="0">
                        <a:solidFill>
                          <a:schemeClr val="tx1"/>
                        </a:solidFill>
                        <a:latin typeface="+mj-lt"/>
                      </a:endParaRPr>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rPr>
                        <a:t>9.3 (1.6+ to 39.5+)</a:t>
                      </a:r>
                      <a:endParaRPr lang="en-US" sz="1500" b="0" dirty="0">
                        <a:solidFill>
                          <a:schemeClr val="tx1"/>
                        </a:solidFill>
                        <a:latin typeface="+mj-lt"/>
                      </a:endParaRPr>
                    </a:p>
                  </a:txBody>
                  <a:tcPr anchor="ctr">
                    <a:solidFill>
                      <a:srgbClr val="F2F2F2"/>
                    </a:solidFill>
                  </a:tcPr>
                </a:tc>
                <a:tc>
                  <a:txBody>
                    <a:bodyPr/>
                    <a:lstStyle/>
                    <a:p>
                      <a:pPr algn="ctr"/>
                      <a:r>
                        <a:rPr lang="en-US" sz="1500" b="0" dirty="0">
                          <a:solidFill>
                            <a:schemeClr val="tx1"/>
                          </a:solidFill>
                        </a:rPr>
                        <a:t>18.0 (14.2–19.)</a:t>
                      </a:r>
                      <a:endParaRPr lang="en-US" sz="1500" b="0" dirty="0">
                        <a:solidFill>
                          <a:schemeClr val="tx1"/>
                        </a:solidFill>
                        <a:latin typeface="+mj-lt"/>
                      </a:endParaRPr>
                    </a:p>
                  </a:txBody>
                  <a:tcPr anchor="ctr">
                    <a:solidFill>
                      <a:srgbClr val="F2F2F2"/>
                    </a:solidFill>
                  </a:tcPr>
                </a:tc>
                <a:tc rowSpan="2">
                  <a:txBody>
                    <a:bodyPr/>
                    <a:lstStyle/>
                    <a:p>
                      <a:pPr algn="ctr"/>
                      <a:r>
                        <a:rPr lang="en-US" sz="1500" dirty="0">
                          <a:solidFill>
                            <a:schemeClr val="tx1"/>
                          </a:solidFill>
                        </a:rPr>
                        <a:t>0.70 (0.56</a:t>
                      </a:r>
                      <a:r>
                        <a:rPr lang="en-US" sz="1500" b="0" dirty="0">
                          <a:solidFill>
                            <a:schemeClr val="tx1"/>
                          </a:solidFill>
                        </a:rPr>
                        <a:t>–</a:t>
                      </a:r>
                      <a:r>
                        <a:rPr lang="en-US" sz="1500" dirty="0">
                          <a:solidFill>
                            <a:schemeClr val="tx1"/>
                          </a:solidFill>
                        </a:rPr>
                        <a:t>0.83)</a:t>
                      </a:r>
                      <a:endParaRPr lang="en-US" sz="3200" dirty="0">
                        <a:solidFill>
                          <a:schemeClr val="tx1"/>
                        </a:solidFill>
                        <a:latin typeface="+mj-lt"/>
                      </a:endParaRPr>
                    </a:p>
                  </a:txBody>
                  <a:tcPr anchor="ctr">
                    <a:solidFill>
                      <a:srgbClr val="F2F2F2"/>
                    </a:solidFill>
                  </a:tcPr>
                </a:tc>
                <a:extLst>
                  <a:ext uri="{0D108BD9-81ED-4DB2-BD59-A6C34878D82A}">
                    <a16:rowId xmlns:a16="http://schemas.microsoft.com/office/drawing/2014/main" val="3599373507"/>
                  </a:ext>
                </a:extLst>
              </a:tr>
              <a:tr h="288129">
                <a:tc>
                  <a:txBody>
                    <a:bodyPr/>
                    <a:lstStyle/>
                    <a:p>
                      <a:pPr algn="l"/>
                      <a:r>
                        <a:rPr lang="en-US" sz="1500" b="1" dirty="0">
                          <a:solidFill>
                            <a:srgbClr val="AD1F2E"/>
                          </a:solidFill>
                        </a:rPr>
                        <a:t>Chemotherapy</a:t>
                      </a:r>
                      <a:endParaRPr lang="en-US" sz="1500" b="1" dirty="0">
                        <a:solidFill>
                          <a:srgbClr val="AD1F2E"/>
                        </a:solidFill>
                        <a:latin typeface="+mj-lt"/>
                      </a:endParaRPr>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rPr>
                        <a:t>15.1% (11.5</a:t>
                      </a:r>
                      <a:r>
                        <a:rPr lang="en-US" sz="1500" b="0" dirty="0">
                          <a:solidFill>
                            <a:schemeClr val="tx1"/>
                          </a:solidFill>
                        </a:rPr>
                        <a:t>–</a:t>
                      </a:r>
                      <a:r>
                        <a:rPr lang="en-US" sz="1500" dirty="0">
                          <a:solidFill>
                            <a:schemeClr val="tx1"/>
                          </a:solidFill>
                        </a:rPr>
                        <a:t>19.3)</a:t>
                      </a:r>
                      <a:endParaRPr lang="en-US" sz="1500" dirty="0">
                        <a:solidFill>
                          <a:schemeClr val="tx1"/>
                        </a:solidFill>
                        <a:latin typeface="+mj-lt"/>
                      </a:endParaRPr>
                    </a:p>
                  </a:txBody>
                  <a:tcPr anchor="ctr">
                    <a:solidFill>
                      <a:srgbClr val="F2F2F2"/>
                    </a:solidFill>
                  </a:tcPr>
                </a:tc>
                <a:tc>
                  <a:txBody>
                    <a:bodyPr/>
                    <a:lstStyle/>
                    <a:p>
                      <a:pPr algn="ctr"/>
                      <a:r>
                        <a:rPr lang="en-US" sz="1500" dirty="0">
                          <a:solidFill>
                            <a:schemeClr val="tx1"/>
                          </a:solidFill>
                        </a:rPr>
                        <a:t>5.7 (0.0+ to 37.1+)</a:t>
                      </a:r>
                      <a:endParaRPr lang="en-US" sz="1500" dirty="0">
                        <a:solidFill>
                          <a:schemeClr val="tx1"/>
                        </a:solidFill>
                        <a:latin typeface="+mj-lt"/>
                      </a:endParaRPr>
                    </a:p>
                  </a:txBody>
                  <a:tcPr anchor="ctr">
                    <a:solidFill>
                      <a:srgbClr val="F2F2F2"/>
                    </a:solidFill>
                  </a:tcPr>
                </a:tc>
                <a:tc>
                  <a:txBody>
                    <a:bodyPr/>
                    <a:lstStyle/>
                    <a:p>
                      <a:pPr algn="ctr"/>
                      <a:r>
                        <a:rPr lang="en-US" sz="1500" dirty="0">
                          <a:solidFill>
                            <a:schemeClr val="tx1"/>
                          </a:solidFill>
                        </a:rPr>
                        <a:t>12.2 (11.0</a:t>
                      </a:r>
                      <a:r>
                        <a:rPr lang="en-US" sz="1500" b="0" dirty="0">
                          <a:solidFill>
                            <a:schemeClr val="tx1"/>
                          </a:solidFill>
                        </a:rPr>
                        <a:t>–</a:t>
                      </a:r>
                      <a:r>
                        <a:rPr lang="en-US" sz="1500" dirty="0">
                          <a:solidFill>
                            <a:schemeClr val="tx1"/>
                          </a:solidFill>
                        </a:rPr>
                        <a:t>14.1)</a:t>
                      </a:r>
                      <a:endParaRPr lang="en-US" sz="3200" dirty="0">
                        <a:solidFill>
                          <a:schemeClr val="tx1"/>
                        </a:solidFill>
                        <a:latin typeface="+mj-lt"/>
                      </a:endParaRPr>
                    </a:p>
                  </a:txBody>
                  <a:tcPr anchor="ctr">
                    <a:solidFill>
                      <a:srgbClr val="F2F2F2"/>
                    </a:solidFill>
                  </a:tcPr>
                </a:tc>
                <a:tc vMerge="1">
                  <a:txBody>
                    <a:bodyPr/>
                    <a:lstStyle/>
                    <a:p>
                      <a:pPr algn="ctr"/>
                      <a:endParaRPr lang="en-US" sz="1200"/>
                    </a:p>
                  </a:txBody>
                  <a:tcPr marL="45720" marR="45720" marT="12192" marB="12192" anchor="ctr"/>
                </a:tc>
                <a:extLst>
                  <a:ext uri="{0D108BD9-81ED-4DB2-BD59-A6C34878D82A}">
                    <a16:rowId xmlns:a16="http://schemas.microsoft.com/office/drawing/2014/main" val="3949996172"/>
                  </a:ext>
                </a:extLst>
              </a:tr>
            </a:tbl>
          </a:graphicData>
        </a:graphic>
      </p:graphicFrame>
    </p:spTree>
    <p:extLst>
      <p:ext uri="{BB962C8B-B14F-4D97-AF65-F5344CB8AC3E}">
        <p14:creationId xmlns:p14="http://schemas.microsoft.com/office/powerpoint/2010/main" val="15255534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55">
            <a:extLst>
              <a:ext uri="{FF2B5EF4-FFF2-40B4-BE49-F238E27FC236}">
                <a16:creationId xmlns:a16="http://schemas.microsoft.com/office/drawing/2014/main" id="{14D3B3C2-35D3-CB06-99F3-9ADC198DE18B}"/>
              </a:ext>
            </a:extLst>
          </p:cNvPr>
          <p:cNvGraphicFramePr>
            <a:graphicFrameLocks/>
          </p:cNvGraphicFramePr>
          <p:nvPr/>
        </p:nvGraphicFramePr>
        <p:xfrm>
          <a:off x="349329" y="1671031"/>
          <a:ext cx="6033758" cy="3474720"/>
        </p:xfrm>
        <a:graphic>
          <a:graphicData uri="http://schemas.openxmlformats.org/drawingml/2006/table">
            <a:tbl>
              <a:tblPr/>
              <a:tblGrid>
                <a:gridCol w="2138032">
                  <a:extLst>
                    <a:ext uri="{9D8B030D-6E8A-4147-A177-3AD203B41FA5}">
                      <a16:colId xmlns:a16="http://schemas.microsoft.com/office/drawing/2014/main" val="20000"/>
                    </a:ext>
                  </a:extLst>
                </a:gridCol>
                <a:gridCol w="869083">
                  <a:extLst>
                    <a:ext uri="{9D8B030D-6E8A-4147-A177-3AD203B41FA5}">
                      <a16:colId xmlns:a16="http://schemas.microsoft.com/office/drawing/2014/main" val="1238656420"/>
                    </a:ext>
                  </a:extLst>
                </a:gridCol>
                <a:gridCol w="1008881">
                  <a:extLst>
                    <a:ext uri="{9D8B030D-6E8A-4147-A177-3AD203B41FA5}">
                      <a16:colId xmlns:a16="http://schemas.microsoft.com/office/drawing/2014/main" val="3873078834"/>
                    </a:ext>
                  </a:extLst>
                </a:gridCol>
                <a:gridCol w="1008881">
                  <a:extLst>
                    <a:ext uri="{9D8B030D-6E8A-4147-A177-3AD203B41FA5}">
                      <a16:colId xmlns:a16="http://schemas.microsoft.com/office/drawing/2014/main" val="1328308896"/>
                    </a:ext>
                  </a:extLst>
                </a:gridCol>
                <a:gridCol w="1008881">
                  <a:extLst>
                    <a:ext uri="{9D8B030D-6E8A-4147-A177-3AD203B41FA5}">
                      <a16:colId xmlns:a16="http://schemas.microsoft.com/office/drawing/2014/main" val="3105812049"/>
                    </a:ext>
                  </a:extLst>
                </a:gridCol>
              </a:tblGrid>
              <a:tr h="777240">
                <a:tc row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mn-lt"/>
                        </a:rPr>
                        <a:t>TEAE, %</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65000"/>
                        <a:lumOff val="35000"/>
                      </a:schemeClr>
                    </a:solidFill>
                  </a:tcPr>
                </a:tc>
                <a:tc grid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Lenvatinib + Pembrolizumab</a:t>
                      </a:r>
                    </a:p>
                    <a:p>
                      <a:pPr algn="ctr">
                        <a:spcBef>
                          <a:spcPts val="0"/>
                        </a:spcBef>
                        <a:spcAft>
                          <a:spcPts val="0"/>
                        </a:spcAft>
                      </a:pPr>
                      <a:r>
                        <a:rPr lang="en-US" sz="1500" b="1" dirty="0">
                          <a:solidFill>
                            <a:schemeClr val="bg1"/>
                          </a:solidFill>
                          <a:latin typeface="+mn-lt"/>
                          <a:cs typeface="Calibri" panose="020F0502020204030204" pitchFamily="34" charset="0"/>
                        </a:rPr>
                        <a:t>(n = 406)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DA1"/>
                    </a:solidFill>
                  </a:tcPr>
                </a:tc>
                <a:tc hMerge="1">
                  <a:txBody>
                    <a:bodyPr/>
                    <a:lstStyle/>
                    <a:p>
                      <a:pPr algn="ctr"/>
                      <a:endParaRPr lang="en-US" sz="1600" b="1"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482"/>
                    </a:solidFill>
                  </a:tcPr>
                </a:tc>
                <a:tc grid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Doxorubicin or Paclitaxel</a:t>
                      </a:r>
                    </a:p>
                    <a:p>
                      <a:pPr algn="ctr">
                        <a:spcBef>
                          <a:spcPts val="0"/>
                        </a:spcBef>
                        <a:spcAft>
                          <a:spcPts val="0"/>
                        </a:spcAft>
                      </a:pPr>
                      <a:r>
                        <a:rPr lang="en-US" sz="1500" b="1" dirty="0">
                          <a:solidFill>
                            <a:schemeClr val="bg1"/>
                          </a:solidFill>
                          <a:latin typeface="+mn-lt"/>
                          <a:cs typeface="Calibri" panose="020F0502020204030204" pitchFamily="34" charset="0"/>
                        </a:rPr>
                        <a:t>(n = 388)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D1F2E"/>
                    </a:solidFill>
                  </a:tcPr>
                </a:tc>
                <a:tc hMerge="1">
                  <a:txBody>
                    <a:bodyPr/>
                    <a:lstStyle/>
                    <a:p>
                      <a:pPr algn="ctr"/>
                      <a:endParaRPr lang="en-US" sz="1600" b="1"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482"/>
                    </a:solidFill>
                  </a:tcPr>
                </a:tc>
                <a:extLst>
                  <a:ext uri="{0D108BD9-81ED-4DB2-BD59-A6C34878D82A}">
                    <a16:rowId xmlns:a16="http://schemas.microsoft.com/office/drawing/2014/main" val="45661163"/>
                  </a:ext>
                </a:extLst>
              </a:tr>
              <a:tr h="548640">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1" i="0" u="none" strike="noStrike" cap="none" normalizeH="0" baseline="0">
                        <a:ln>
                          <a:noFill/>
                        </a:ln>
                        <a:solidFill>
                          <a:schemeClr val="tx1"/>
                        </a:solidFill>
                        <a:effectLst/>
                        <a:latin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Any Grade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DA1"/>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DA1"/>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Any Grade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1F2E"/>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1F2E"/>
                    </a:solidFill>
                  </a:tcPr>
                </a:tc>
                <a:extLst>
                  <a:ext uri="{0D108BD9-81ED-4DB2-BD59-A6C34878D82A}">
                    <a16:rowId xmlns:a16="http://schemas.microsoft.com/office/drawing/2014/main" val="10000"/>
                  </a:ext>
                </a:extLst>
              </a:tr>
              <a:tr h="2148840">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Hypertension</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Hypothyroidism</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Diarrhea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Nausea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Decreased appetite</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Vomiting</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Weight decrease</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Fatigue</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Arthralgias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65.0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58.9</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55.7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51.7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46.6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37.7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35.5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34.0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32.3</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39.2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8.1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7.6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10.8</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1.7</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0.8</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20.4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46.4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21.4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21.1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5.9</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27.6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8.0</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5" name="Group 155">
            <a:extLst>
              <a:ext uri="{FF2B5EF4-FFF2-40B4-BE49-F238E27FC236}">
                <a16:creationId xmlns:a16="http://schemas.microsoft.com/office/drawing/2014/main" id="{7B79655A-B1CF-5FB0-6A8F-11CB0F4F440F}"/>
              </a:ext>
            </a:extLst>
          </p:cNvPr>
          <p:cNvGraphicFramePr>
            <a:graphicFrameLocks/>
          </p:cNvGraphicFramePr>
          <p:nvPr/>
        </p:nvGraphicFramePr>
        <p:xfrm>
          <a:off x="6773556" y="1677217"/>
          <a:ext cx="5004986" cy="3017520"/>
        </p:xfrm>
        <a:graphic>
          <a:graphicData uri="http://schemas.openxmlformats.org/drawingml/2006/table">
            <a:tbl>
              <a:tblPr/>
              <a:tblGrid>
                <a:gridCol w="1468811">
                  <a:extLst>
                    <a:ext uri="{9D8B030D-6E8A-4147-A177-3AD203B41FA5}">
                      <a16:colId xmlns:a16="http://schemas.microsoft.com/office/drawing/2014/main" val="20000"/>
                    </a:ext>
                  </a:extLst>
                </a:gridCol>
                <a:gridCol w="810939">
                  <a:extLst>
                    <a:ext uri="{9D8B030D-6E8A-4147-A177-3AD203B41FA5}">
                      <a16:colId xmlns:a16="http://schemas.microsoft.com/office/drawing/2014/main" val="1238656420"/>
                    </a:ext>
                  </a:extLst>
                </a:gridCol>
                <a:gridCol w="908412">
                  <a:extLst>
                    <a:ext uri="{9D8B030D-6E8A-4147-A177-3AD203B41FA5}">
                      <a16:colId xmlns:a16="http://schemas.microsoft.com/office/drawing/2014/main" val="3873078834"/>
                    </a:ext>
                  </a:extLst>
                </a:gridCol>
                <a:gridCol w="908412">
                  <a:extLst>
                    <a:ext uri="{9D8B030D-6E8A-4147-A177-3AD203B41FA5}">
                      <a16:colId xmlns:a16="http://schemas.microsoft.com/office/drawing/2014/main" val="1328308896"/>
                    </a:ext>
                  </a:extLst>
                </a:gridCol>
                <a:gridCol w="908412">
                  <a:extLst>
                    <a:ext uri="{9D8B030D-6E8A-4147-A177-3AD203B41FA5}">
                      <a16:colId xmlns:a16="http://schemas.microsoft.com/office/drawing/2014/main" val="3105812049"/>
                    </a:ext>
                  </a:extLst>
                </a:gridCol>
              </a:tblGrid>
              <a:tr h="777240">
                <a:tc row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mn-lt"/>
                        </a:rPr>
                        <a:t>TEAE, %  </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595959"/>
                    </a:solidFill>
                  </a:tcPr>
                </a:tc>
                <a:tc grid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Lenvatinib + Pembrolizumab</a:t>
                      </a:r>
                    </a:p>
                    <a:p>
                      <a:pPr algn="ctr">
                        <a:spcBef>
                          <a:spcPts val="0"/>
                        </a:spcBef>
                        <a:spcAft>
                          <a:spcPts val="0"/>
                        </a:spcAft>
                      </a:pPr>
                      <a:r>
                        <a:rPr lang="en-US" sz="1500" b="1" dirty="0">
                          <a:solidFill>
                            <a:schemeClr val="bg1"/>
                          </a:solidFill>
                          <a:latin typeface="+mn-lt"/>
                          <a:cs typeface="Calibri" panose="020F0502020204030204" pitchFamily="34" charset="0"/>
                        </a:rPr>
                        <a:t>(n = 406)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hMerge="1">
                  <a:txBody>
                    <a:bodyPr/>
                    <a:lstStyle/>
                    <a:p>
                      <a:pPr algn="ctr"/>
                      <a:endParaRPr lang="en-US" sz="1600" b="1"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482"/>
                    </a:solidFill>
                  </a:tcPr>
                </a:tc>
                <a:tc grid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Doxorubicin or Paclitaxel</a:t>
                      </a:r>
                    </a:p>
                    <a:p>
                      <a:pPr algn="ctr">
                        <a:spcBef>
                          <a:spcPts val="0"/>
                        </a:spcBef>
                        <a:spcAft>
                          <a:spcPts val="0"/>
                        </a:spcAft>
                      </a:pPr>
                      <a:r>
                        <a:rPr lang="en-US" sz="1500" b="1" dirty="0">
                          <a:solidFill>
                            <a:schemeClr val="bg1"/>
                          </a:solidFill>
                          <a:latin typeface="+mn-lt"/>
                          <a:cs typeface="Calibri" panose="020F0502020204030204" pitchFamily="34" charset="0"/>
                        </a:rPr>
                        <a:t>(n = 388)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D1F2E"/>
                    </a:solidFill>
                  </a:tcPr>
                </a:tc>
                <a:tc hMerge="1">
                  <a:txBody>
                    <a:bodyPr/>
                    <a:lstStyle/>
                    <a:p>
                      <a:pPr algn="ctr"/>
                      <a:endParaRPr lang="en-US" sz="1600" b="1"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482"/>
                    </a:solidFill>
                  </a:tcPr>
                </a:tc>
                <a:extLst>
                  <a:ext uri="{0D108BD9-81ED-4DB2-BD59-A6C34878D82A}">
                    <a16:rowId xmlns:a16="http://schemas.microsoft.com/office/drawing/2014/main" val="45661163"/>
                  </a:ext>
                </a:extLst>
              </a:tr>
              <a:tr h="548640">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1" i="0" u="none" strike="noStrike" cap="none" normalizeH="0" baseline="0">
                        <a:ln>
                          <a:noFill/>
                        </a:ln>
                        <a:solidFill>
                          <a:schemeClr val="tx1"/>
                        </a:solidFill>
                        <a:effectLst/>
                        <a:latin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Any Grade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Any Grade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1F2E"/>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1F2E"/>
                    </a:solidFill>
                  </a:tcPr>
                </a:tc>
                <a:extLst>
                  <a:ext uri="{0D108BD9-81ED-4DB2-BD59-A6C34878D82A}">
                    <a16:rowId xmlns:a16="http://schemas.microsoft.com/office/drawing/2014/main" val="10000"/>
                  </a:ext>
                </a:extLst>
              </a:tr>
              <a:tr h="1691640">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Proteinuria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500" b="0" i="0" u="none" strike="noStrike" cap="none" normalizeH="0" baseline="0" dirty="0">
                          <a:ln>
                            <a:noFill/>
                          </a:ln>
                          <a:solidFill>
                            <a:srgbClr val="37424A"/>
                          </a:solidFill>
                          <a:effectLst/>
                          <a:latin typeface="+mn-lt"/>
                        </a:rPr>
                        <a:t>Constipation</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Anemia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UTI</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Headache</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Neutropenia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Alopecia</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30.5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28.3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28.1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27.6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26.4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9.1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5.9</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6.9</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4.2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24.5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48.7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10.3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9.0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34.0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30.9</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15.5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26.0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0.3</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6" name="TextBox 2">
            <a:extLst>
              <a:ext uri="{FF2B5EF4-FFF2-40B4-BE49-F238E27FC236}">
                <a16:creationId xmlns:a16="http://schemas.microsoft.com/office/drawing/2014/main" id="{50EB83C0-1DA0-1067-5B43-988FEF71DC71}"/>
              </a:ext>
            </a:extLst>
          </p:cNvPr>
          <p:cNvSpPr txBox="1"/>
          <p:nvPr/>
        </p:nvSpPr>
        <p:spPr bwMode="auto">
          <a:xfrm>
            <a:off x="349329" y="5243037"/>
            <a:ext cx="1091657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457239"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a:cs typeface="+mn-cs"/>
                <a:sym typeface="Helvetica Neue"/>
              </a:rPr>
              <a:t>*In the lenvatinib and pembrolizumab arm, 6.4% of patients suffered grade 5 AEs, and 5.2% of patients in the TPC arm suffered grade 5 AEs.</a:t>
            </a:r>
          </a:p>
        </p:txBody>
      </p:sp>
      <p:sp>
        <p:nvSpPr>
          <p:cNvPr id="7" name="Text Box 15">
            <a:extLst>
              <a:ext uri="{FF2B5EF4-FFF2-40B4-BE49-F238E27FC236}">
                <a16:creationId xmlns:a16="http://schemas.microsoft.com/office/drawing/2014/main" id="{BDB92CE9-ABF8-47CD-D321-506485E275A4}"/>
              </a:ext>
            </a:extLst>
          </p:cNvPr>
          <p:cNvSpPr txBox="1">
            <a:spLocks noChangeArrowheads="1"/>
          </p:cNvSpPr>
          <p:nvPr/>
        </p:nvSpPr>
        <p:spPr bwMode="auto">
          <a:xfrm>
            <a:off x="8591554" y="6396336"/>
            <a:ext cx="3600447" cy="4616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457239"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11"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Makker V, et al. </a:t>
            </a:r>
            <a:r>
              <a:rPr kumimoji="0" lang="en-US" altLang="en-US" sz="1200" b="0" i="1" u="none" strike="noStrike" kern="1200" cap="none" spc="-11"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N Engl J Med</a:t>
            </a:r>
            <a:r>
              <a:rPr kumimoji="0" lang="en-US" altLang="en-US" sz="1200" b="0" i="0" u="none" strike="noStrike" kern="1200" cap="none" spc="-11"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 2022;386:437-448; </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sym typeface="Helvetica Neue"/>
              </a:rPr>
              <a:t>Makker V, et al. </a:t>
            </a:r>
            <a:r>
              <a:rPr kumimoji="0" lang="en-US" sz="1200" b="0" i="1" u="none" strike="noStrike" kern="1200" cap="none" spc="0" normalizeH="0" baseline="0" noProof="0" dirty="0">
                <a:ln>
                  <a:noFill/>
                </a:ln>
                <a:solidFill>
                  <a:srgbClr val="000000"/>
                </a:solidFill>
                <a:effectLst/>
                <a:uLnTx/>
                <a:uFillTx/>
                <a:latin typeface="Arial"/>
                <a:ea typeface="ＭＳ Ｐゴシック"/>
                <a:cs typeface="+mn-cs"/>
                <a:sym typeface="Helvetica Neue"/>
              </a:rPr>
              <a:t>J Clin Oncol</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sym typeface="Helvetica Neue"/>
              </a:rPr>
              <a:t>. 2023;41:2904-2910.</a:t>
            </a:r>
            <a:endParaRPr kumimoji="0" lang="en-US" altLang="en-US" sz="1200" b="0" i="0" u="none" strike="noStrike" kern="1200" cap="none" spc="-11" normalizeH="0" baseline="0" noProof="0" dirty="0">
              <a:ln>
                <a:noFill/>
              </a:ln>
              <a:solidFill>
                <a:srgbClr val="000000"/>
              </a:solidFill>
              <a:effectLst/>
              <a:uLnTx/>
              <a:uFillTx/>
              <a:latin typeface="Arial"/>
              <a:ea typeface="ＭＳ Ｐゴシック"/>
              <a:cs typeface="+mn-cs"/>
              <a:sym typeface="Helvetica Neue"/>
            </a:endParaRPr>
          </a:p>
        </p:txBody>
      </p:sp>
      <p:sp>
        <p:nvSpPr>
          <p:cNvPr id="8" name="Rectangle 7">
            <a:extLst>
              <a:ext uri="{FF2B5EF4-FFF2-40B4-BE49-F238E27FC236}">
                <a16:creationId xmlns:a16="http://schemas.microsoft.com/office/drawing/2014/main" id="{0F02EEF9-3BE4-E301-27E6-0A7A79B7AFC2}"/>
              </a:ext>
            </a:extLst>
          </p:cNvPr>
          <p:cNvSpPr/>
          <p:nvPr/>
        </p:nvSpPr>
        <p:spPr bwMode="auto">
          <a:xfrm>
            <a:off x="349328" y="3050023"/>
            <a:ext cx="3841749" cy="2286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9" name="Rectangle 8">
            <a:extLst>
              <a:ext uri="{FF2B5EF4-FFF2-40B4-BE49-F238E27FC236}">
                <a16:creationId xmlns:a16="http://schemas.microsoft.com/office/drawing/2014/main" id="{C41871B9-DF1E-78EA-ACF6-5D386670F170}"/>
              </a:ext>
            </a:extLst>
          </p:cNvPr>
          <p:cNvSpPr/>
          <p:nvPr/>
        </p:nvSpPr>
        <p:spPr bwMode="auto">
          <a:xfrm>
            <a:off x="349328" y="3507388"/>
            <a:ext cx="3841749" cy="2286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0" name="Rectangle 9">
            <a:extLst>
              <a:ext uri="{FF2B5EF4-FFF2-40B4-BE49-F238E27FC236}">
                <a16:creationId xmlns:a16="http://schemas.microsoft.com/office/drawing/2014/main" id="{9DD46472-0D27-CC9F-4EB9-B14EBD70701C}"/>
              </a:ext>
            </a:extLst>
          </p:cNvPr>
          <p:cNvSpPr/>
          <p:nvPr/>
        </p:nvSpPr>
        <p:spPr bwMode="auto">
          <a:xfrm>
            <a:off x="349328" y="4422787"/>
            <a:ext cx="3841749" cy="2286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1" name="Rectangle 10">
            <a:extLst>
              <a:ext uri="{FF2B5EF4-FFF2-40B4-BE49-F238E27FC236}">
                <a16:creationId xmlns:a16="http://schemas.microsoft.com/office/drawing/2014/main" id="{6091C85A-380E-D654-7DC0-58390DCF6EEA}"/>
              </a:ext>
            </a:extLst>
          </p:cNvPr>
          <p:cNvSpPr/>
          <p:nvPr/>
        </p:nvSpPr>
        <p:spPr bwMode="auto">
          <a:xfrm>
            <a:off x="6776789" y="3511713"/>
            <a:ext cx="5001753" cy="2286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2" name="Rectangle 11">
            <a:extLst>
              <a:ext uri="{FF2B5EF4-FFF2-40B4-BE49-F238E27FC236}">
                <a16:creationId xmlns:a16="http://schemas.microsoft.com/office/drawing/2014/main" id="{BE85D046-4437-99D7-8664-1B2C38D9AAB6}"/>
              </a:ext>
            </a:extLst>
          </p:cNvPr>
          <p:cNvSpPr/>
          <p:nvPr/>
        </p:nvSpPr>
        <p:spPr bwMode="auto">
          <a:xfrm>
            <a:off x="6776789" y="4203153"/>
            <a:ext cx="5001753" cy="2286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3" name="Rectangle: Rounded Corners 12">
            <a:extLst>
              <a:ext uri="{FF2B5EF4-FFF2-40B4-BE49-F238E27FC236}">
                <a16:creationId xmlns:a16="http://schemas.microsoft.com/office/drawing/2014/main" id="{8E03A51A-25B9-1970-BA5E-847D58F08F2C}"/>
              </a:ext>
            </a:extLst>
          </p:cNvPr>
          <p:cNvSpPr/>
          <p:nvPr/>
        </p:nvSpPr>
        <p:spPr>
          <a:xfrm>
            <a:off x="614617" y="5694049"/>
            <a:ext cx="5503179" cy="10311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ＭＳ Ｐゴシック"/>
                <a:cs typeface="+mn-cs"/>
              </a:rPr>
              <a:t>Dose reductions 66.5%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ＭＳ Ｐゴシック"/>
                <a:cs typeface="+mn-cs"/>
              </a:rPr>
              <a:t>Dose interruptions 69.2%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ＭＳ Ｐゴシック"/>
                <a:cs typeface="+mn-cs"/>
              </a:rPr>
              <a:t>Discontinuation secondary to AE 33.0%</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ＭＳ Ｐゴシック"/>
              <a:cs typeface="+mn-cs"/>
            </a:endParaRPr>
          </a:p>
        </p:txBody>
      </p:sp>
    </p:spTree>
    <p:extLst>
      <p:ext uri="{BB962C8B-B14F-4D97-AF65-F5344CB8AC3E}">
        <p14:creationId xmlns:p14="http://schemas.microsoft.com/office/powerpoint/2010/main" val="21149483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EA99-7412-99CB-A540-7154731D4FC5}"/>
              </a:ext>
            </a:extLst>
          </p:cNvPr>
          <p:cNvSpPr>
            <a:spLocks noGrp="1"/>
          </p:cNvSpPr>
          <p:nvPr>
            <p:ph type="title"/>
          </p:nvPr>
        </p:nvSpPr>
        <p:spPr/>
        <p:txBody>
          <a:bodyPr/>
          <a:lstStyle/>
          <a:p>
            <a:br>
              <a:rPr lang="en-US" b="1" noProof="0" dirty="0"/>
            </a:br>
            <a:r>
              <a:rPr lang="en-US" b="1" noProof="0" dirty="0"/>
              <a:t>Lenvatinib and Pembrolizumab: Adverse Events</a:t>
            </a:r>
            <a:endParaRPr lang="en-US" noProof="0" dirty="0"/>
          </a:p>
        </p:txBody>
      </p:sp>
      <p:sp>
        <p:nvSpPr>
          <p:cNvPr id="3" name="Footer Placeholder 3">
            <a:extLst>
              <a:ext uri="{FF2B5EF4-FFF2-40B4-BE49-F238E27FC236}">
                <a16:creationId xmlns:a16="http://schemas.microsoft.com/office/drawing/2014/main" id="{D793D4B4-191C-AC47-FD47-CBEA2DB6E789}"/>
              </a:ext>
            </a:extLst>
          </p:cNvPr>
          <p:cNvSpPr txBox="1">
            <a:spLocks/>
          </p:cNvSpPr>
          <p:nvPr/>
        </p:nvSpPr>
        <p:spPr>
          <a:xfrm>
            <a:off x="8539800" y="6492876"/>
            <a:ext cx="3652200" cy="365125"/>
          </a:xfrm>
          <a:prstGeom prst="rect">
            <a:avLst/>
          </a:prstGeom>
        </p:spPr>
        <p:txBody>
          <a:bodyPr lIns="91440" tIns="0" rIns="91440" bIns="45720" anchor="b" anchorCtr="0"/>
          <a:lstStyle>
            <a:defPPr>
              <a:defRPr lang="en-US"/>
            </a:defPPr>
            <a:lvl1pPr marL="0" algn="l" defTabSz="914400" rtl="0" eaLnBrk="1" latinLnBrk="0" hangingPunct="1">
              <a:defRPr sz="1000" kern="1200">
                <a:solidFill>
                  <a:srgbClr val="1329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Makker V, et al</a:t>
            </a:r>
            <a:r>
              <a:rPr kumimoji="0" lang="en-US" sz="1200" b="0" i="1" u="none" strike="noStrike" kern="1200" cap="none" spc="0" normalizeH="0" baseline="0" noProof="0" dirty="0">
                <a:ln>
                  <a:noFill/>
                </a:ln>
                <a:solidFill>
                  <a:srgbClr val="000000"/>
                </a:solidFill>
                <a:effectLst/>
                <a:uLnTx/>
                <a:uFillTx/>
                <a:latin typeface="Arial"/>
                <a:ea typeface="ＭＳ Ｐゴシック"/>
                <a:cs typeface="+mn-cs"/>
              </a:rPr>
              <a:t>. Oncologist. </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2021.</a:t>
            </a:r>
            <a:endParaRPr kumimoji="0" lang="en-US" sz="1200" b="0" i="0" u="none" strike="noStrike" kern="1200" cap="none" spc="0" normalizeH="0" baseline="0" noProof="0" dirty="0">
              <a:ln>
                <a:noFill/>
              </a:ln>
              <a:solidFill>
                <a:srgbClr val="13294B"/>
              </a:solidFill>
              <a:effectLst/>
              <a:uLnTx/>
              <a:uFillTx/>
              <a:latin typeface="Arial"/>
              <a:ea typeface="ＭＳ Ｐゴシック"/>
              <a:cs typeface="+mn-cs"/>
            </a:endParaRPr>
          </a:p>
        </p:txBody>
      </p:sp>
      <p:pic>
        <p:nvPicPr>
          <p:cNvPr id="4" name="Picture 2" descr="Details are in the caption following the image">
            <a:extLst>
              <a:ext uri="{FF2B5EF4-FFF2-40B4-BE49-F238E27FC236}">
                <a16:creationId xmlns:a16="http://schemas.microsoft.com/office/drawing/2014/main" id="{0F420BB7-C568-B3F7-296A-F9BFD2E047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1339159"/>
            <a:ext cx="9481457" cy="546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0850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FD9A-14FF-45F7-D3DA-1D4D703E8104}"/>
              </a:ext>
            </a:extLst>
          </p:cNvPr>
          <p:cNvSpPr>
            <a:spLocks noGrp="1"/>
          </p:cNvSpPr>
          <p:nvPr>
            <p:ph type="ctrTitle" sz="quarter"/>
          </p:nvPr>
        </p:nvSpPr>
        <p:spPr>
          <a:xfrm>
            <a:off x="914400" y="1992086"/>
            <a:ext cx="10363200" cy="1355485"/>
          </a:xfrm>
        </p:spPr>
        <p:txBody>
          <a:bodyPr/>
          <a:lstStyle/>
          <a:p>
            <a:r>
              <a:rPr lang="en-US" dirty="0"/>
              <a:t>Maintenance Therapy in Endometrial Cancer </a:t>
            </a:r>
          </a:p>
        </p:txBody>
      </p:sp>
    </p:spTree>
    <p:extLst>
      <p:ext uri="{BB962C8B-B14F-4D97-AF65-F5344CB8AC3E}">
        <p14:creationId xmlns:p14="http://schemas.microsoft.com/office/powerpoint/2010/main" val="33390210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B594-21FE-8BB9-BA38-E37E82719D85}"/>
              </a:ext>
            </a:extLst>
          </p:cNvPr>
          <p:cNvSpPr>
            <a:spLocks noGrp="1"/>
          </p:cNvSpPr>
          <p:nvPr>
            <p:ph type="title"/>
          </p:nvPr>
        </p:nvSpPr>
        <p:spPr/>
        <p:txBody>
          <a:bodyPr/>
          <a:lstStyle/>
          <a:p>
            <a:r>
              <a:rPr lang="en-US" dirty="0"/>
              <a:t>Selinexor</a:t>
            </a:r>
          </a:p>
        </p:txBody>
      </p:sp>
      <p:sp>
        <p:nvSpPr>
          <p:cNvPr id="4" name="Content Placeholder 3">
            <a:extLst>
              <a:ext uri="{FF2B5EF4-FFF2-40B4-BE49-F238E27FC236}">
                <a16:creationId xmlns:a16="http://schemas.microsoft.com/office/drawing/2014/main" id="{1215047C-A5A4-3FE9-B257-BF41512C966D}"/>
              </a:ext>
            </a:extLst>
          </p:cNvPr>
          <p:cNvSpPr>
            <a:spLocks noGrp="1"/>
          </p:cNvSpPr>
          <p:nvPr>
            <p:ph idx="1"/>
          </p:nvPr>
        </p:nvSpPr>
        <p:spPr>
          <a:xfrm>
            <a:off x="298146" y="1663547"/>
            <a:ext cx="8195615" cy="4470940"/>
          </a:xfrm>
        </p:spPr>
        <p:txBody>
          <a:bodyPr/>
          <a:lstStyle/>
          <a:p>
            <a:r>
              <a:rPr lang="en-US" dirty="0"/>
              <a:t>Frontline EC treatment includes checkpoint inhibitors and maintenance</a:t>
            </a:r>
          </a:p>
          <a:p>
            <a:pPr lvl="1"/>
            <a:r>
              <a:rPr lang="en-US" dirty="0"/>
              <a:t>Highest benefit in dMMR EC</a:t>
            </a:r>
          </a:p>
          <a:p>
            <a:pPr lvl="1"/>
            <a:r>
              <a:rPr lang="en-US" dirty="0"/>
              <a:t>Modest benefit in pMMR tumors </a:t>
            </a:r>
          </a:p>
          <a:p>
            <a:r>
              <a:rPr lang="en-US" dirty="0"/>
              <a:t>Over 50% of advanced/recurrent EC are TP53wt</a:t>
            </a:r>
          </a:p>
          <a:p>
            <a:pPr lvl="1"/>
            <a:r>
              <a:rPr lang="en-US" dirty="0"/>
              <a:t>40-55% are TP53 and pMMR</a:t>
            </a:r>
          </a:p>
        </p:txBody>
      </p:sp>
      <p:sp>
        <p:nvSpPr>
          <p:cNvPr id="6" name="TextBox 5">
            <a:extLst>
              <a:ext uri="{FF2B5EF4-FFF2-40B4-BE49-F238E27FC236}">
                <a16:creationId xmlns:a16="http://schemas.microsoft.com/office/drawing/2014/main" id="{386257BC-9649-5CC6-E9C9-018040879F0D}"/>
              </a:ext>
            </a:extLst>
          </p:cNvPr>
          <p:cNvSpPr txBox="1"/>
          <p:nvPr/>
        </p:nvSpPr>
        <p:spPr>
          <a:xfrm>
            <a:off x="5814910" y="6529706"/>
            <a:ext cx="2940227" cy="297454"/>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Bogani</a:t>
            </a:r>
            <a:r>
              <a:rPr kumimoji="0" lang="en-US" sz="13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 Curr Prob in Cancer 2023</a:t>
            </a:r>
          </a:p>
        </p:txBody>
      </p:sp>
    </p:spTree>
    <p:extLst>
      <p:ext uri="{BB962C8B-B14F-4D97-AF65-F5344CB8AC3E}">
        <p14:creationId xmlns:p14="http://schemas.microsoft.com/office/powerpoint/2010/main" val="2961440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800D148-1240-A139-1E7B-F6F7CCFBBEF1}"/>
              </a:ext>
            </a:extLst>
          </p:cNvPr>
          <p:cNvSpPr>
            <a:spLocks noGrp="1"/>
          </p:cNvSpPr>
          <p:nvPr>
            <p:ph idx="1"/>
          </p:nvPr>
        </p:nvSpPr>
        <p:spPr>
          <a:xfrm>
            <a:off x="878418" y="1600200"/>
            <a:ext cx="3911297" cy="4356099"/>
          </a:xfrm>
        </p:spPr>
        <p:txBody>
          <a:bodyPr/>
          <a:lstStyle/>
          <a:p>
            <a:r>
              <a:rPr lang="en-US" dirty="0"/>
              <a:t>Selinexor is an oral XPO1 inhibitor</a:t>
            </a:r>
          </a:p>
          <a:p>
            <a:pPr lvl="1"/>
            <a:r>
              <a:rPr lang="en-US" dirty="0"/>
              <a:t>Prevents XPO1 mediated export of several tumor suppressor proteins</a:t>
            </a:r>
          </a:p>
          <a:p>
            <a:pPr lvl="2"/>
            <a:r>
              <a:rPr lang="en-US" dirty="0"/>
              <a:t>Including TP53</a:t>
            </a:r>
          </a:p>
          <a:p>
            <a:endParaRPr lang="en-US" dirty="0"/>
          </a:p>
        </p:txBody>
      </p:sp>
      <p:pic>
        <p:nvPicPr>
          <p:cNvPr id="1026" name="Picture 2">
            <a:extLst>
              <a:ext uri="{FF2B5EF4-FFF2-40B4-BE49-F238E27FC236}">
                <a16:creationId xmlns:a16="http://schemas.microsoft.com/office/drawing/2014/main" id="{940FA512-83FD-0A5C-7D20-FABD53CEAEA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38154"/>
          <a:stretch/>
        </p:blipFill>
        <p:spPr bwMode="auto">
          <a:xfrm>
            <a:off x="5001659" y="1658352"/>
            <a:ext cx="4119062" cy="4016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D08EC53-1311-B72D-C5F0-73CECCF5EE47}"/>
              </a:ext>
            </a:extLst>
          </p:cNvPr>
          <p:cNvPicPr>
            <a:picLocks noChangeAspect="1" noChangeArrowheads="1"/>
          </p:cNvPicPr>
          <p:nvPr/>
        </p:nvPicPr>
        <p:blipFill rotWithShape="1">
          <a:blip r:embed="rId2">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2765" t="37894"/>
          <a:stretch/>
        </p:blipFill>
        <p:spPr bwMode="auto">
          <a:xfrm>
            <a:off x="9384696" y="2145315"/>
            <a:ext cx="2552699" cy="256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114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E933-2A2E-CE71-DCFC-4ACDF165C312}"/>
              </a:ext>
            </a:extLst>
          </p:cNvPr>
          <p:cNvSpPr>
            <a:spLocks noGrp="1"/>
          </p:cNvSpPr>
          <p:nvPr>
            <p:ph type="title"/>
          </p:nvPr>
        </p:nvSpPr>
        <p:spPr/>
        <p:txBody>
          <a:bodyPr/>
          <a:lstStyle/>
          <a:p>
            <a:r>
              <a:rPr lang="en-US" dirty="0"/>
              <a:t>Phase II SIENDO Trial: Selinexor Maintenance</a:t>
            </a:r>
          </a:p>
        </p:txBody>
      </p:sp>
      <p:pic>
        <p:nvPicPr>
          <p:cNvPr id="6" name="Picture 5">
            <a:extLst>
              <a:ext uri="{FF2B5EF4-FFF2-40B4-BE49-F238E27FC236}">
                <a16:creationId xmlns:a16="http://schemas.microsoft.com/office/drawing/2014/main" id="{A06B5781-C5E2-B7AF-24F9-91836269CB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999" t="2591" r="1177"/>
          <a:stretch/>
        </p:blipFill>
        <p:spPr>
          <a:xfrm>
            <a:off x="1914525" y="1400174"/>
            <a:ext cx="9101138" cy="4661509"/>
          </a:xfrm>
          <a:prstGeom prst="rect">
            <a:avLst/>
          </a:prstGeom>
        </p:spPr>
      </p:pic>
      <p:sp>
        <p:nvSpPr>
          <p:cNvPr id="9" name="TextBox 8">
            <a:extLst>
              <a:ext uri="{FF2B5EF4-FFF2-40B4-BE49-F238E27FC236}">
                <a16:creationId xmlns:a16="http://schemas.microsoft.com/office/drawing/2014/main" id="{52DBCD09-A9A5-B754-7491-D0607BED7B73}"/>
              </a:ext>
            </a:extLst>
          </p:cNvPr>
          <p:cNvSpPr txBox="1"/>
          <p:nvPr/>
        </p:nvSpPr>
        <p:spPr>
          <a:xfrm>
            <a:off x="8977748" y="6551084"/>
            <a:ext cx="2579873" cy="297454"/>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Makkar V. Gynecol Oncol 2024.</a:t>
            </a:r>
          </a:p>
        </p:txBody>
      </p:sp>
    </p:spTree>
    <p:extLst>
      <p:ext uri="{BB962C8B-B14F-4D97-AF65-F5344CB8AC3E}">
        <p14:creationId xmlns:p14="http://schemas.microsoft.com/office/powerpoint/2010/main" val="24036922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E933-2A2E-CE71-DCFC-4ACDF165C312}"/>
              </a:ext>
            </a:extLst>
          </p:cNvPr>
          <p:cNvSpPr>
            <a:spLocks noGrp="1"/>
          </p:cNvSpPr>
          <p:nvPr>
            <p:ph type="title"/>
          </p:nvPr>
        </p:nvSpPr>
        <p:spPr/>
        <p:txBody>
          <a:bodyPr/>
          <a:lstStyle/>
          <a:p>
            <a:r>
              <a:rPr lang="en-US" dirty="0"/>
              <a:t>Phase II SIENDO Trial: Selinexor Maintenance</a:t>
            </a:r>
          </a:p>
        </p:txBody>
      </p:sp>
      <p:pic>
        <p:nvPicPr>
          <p:cNvPr id="7" name="Picture 6">
            <a:extLst>
              <a:ext uri="{FF2B5EF4-FFF2-40B4-BE49-F238E27FC236}">
                <a16:creationId xmlns:a16="http://schemas.microsoft.com/office/drawing/2014/main" id="{08D17E91-3D1F-BD8E-213F-F615689678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004" t="4861" r="851" b="9689"/>
          <a:stretch/>
        </p:blipFill>
        <p:spPr>
          <a:xfrm>
            <a:off x="1485900" y="1428749"/>
            <a:ext cx="9158288" cy="4500565"/>
          </a:xfrm>
          <a:prstGeom prst="rect">
            <a:avLst/>
          </a:prstGeom>
        </p:spPr>
      </p:pic>
      <p:sp>
        <p:nvSpPr>
          <p:cNvPr id="9" name="TextBox 8">
            <a:extLst>
              <a:ext uri="{FF2B5EF4-FFF2-40B4-BE49-F238E27FC236}">
                <a16:creationId xmlns:a16="http://schemas.microsoft.com/office/drawing/2014/main" id="{52DBCD09-A9A5-B754-7491-D0607BED7B73}"/>
              </a:ext>
            </a:extLst>
          </p:cNvPr>
          <p:cNvSpPr txBox="1"/>
          <p:nvPr/>
        </p:nvSpPr>
        <p:spPr>
          <a:xfrm>
            <a:off x="8977748" y="6551084"/>
            <a:ext cx="2579873" cy="297454"/>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Makkar V. Gynecol Oncol 2024.</a:t>
            </a:r>
          </a:p>
        </p:txBody>
      </p:sp>
    </p:spTree>
    <p:extLst>
      <p:ext uri="{BB962C8B-B14F-4D97-AF65-F5344CB8AC3E}">
        <p14:creationId xmlns:p14="http://schemas.microsoft.com/office/powerpoint/2010/main" val="4029606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334A-EB94-7A01-189F-09C00C9CB09E}"/>
              </a:ext>
            </a:extLst>
          </p:cNvPr>
          <p:cNvSpPr>
            <a:spLocks noGrp="1"/>
          </p:cNvSpPr>
          <p:nvPr>
            <p:ph type="title"/>
          </p:nvPr>
        </p:nvSpPr>
        <p:spPr/>
        <p:txBody>
          <a:bodyPr/>
          <a:lstStyle/>
          <a:p>
            <a:r>
              <a:rPr lang="en-US" dirty="0"/>
              <a:t>Phase II SIENDO Trial: Selinexor Maintenance</a:t>
            </a:r>
          </a:p>
        </p:txBody>
      </p:sp>
      <p:pic>
        <p:nvPicPr>
          <p:cNvPr id="6" name="Picture 5">
            <a:extLst>
              <a:ext uri="{FF2B5EF4-FFF2-40B4-BE49-F238E27FC236}">
                <a16:creationId xmlns:a16="http://schemas.microsoft.com/office/drawing/2014/main" id="{F158FAC6-BC78-AA28-489B-5C00E9B8E4A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6146" t="10093" r="7517" b="17150"/>
          <a:stretch/>
        </p:blipFill>
        <p:spPr>
          <a:xfrm>
            <a:off x="6456" y="1369060"/>
            <a:ext cx="12136760" cy="4410769"/>
          </a:xfrm>
          <a:prstGeom prst="rect">
            <a:avLst/>
          </a:prstGeom>
        </p:spPr>
      </p:pic>
      <p:sp>
        <p:nvSpPr>
          <p:cNvPr id="7" name="TextBox 6">
            <a:extLst>
              <a:ext uri="{FF2B5EF4-FFF2-40B4-BE49-F238E27FC236}">
                <a16:creationId xmlns:a16="http://schemas.microsoft.com/office/drawing/2014/main" id="{AD387EAC-ACE8-5818-B443-AEC53E317B29}"/>
              </a:ext>
            </a:extLst>
          </p:cNvPr>
          <p:cNvSpPr txBox="1"/>
          <p:nvPr/>
        </p:nvSpPr>
        <p:spPr>
          <a:xfrm>
            <a:off x="7302988" y="6551084"/>
            <a:ext cx="3968266" cy="297454"/>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Makker</a:t>
            </a:r>
            <a:r>
              <a:rPr kumimoji="0" lang="en-US" sz="13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V. ASCO 2024. Richardson D. SGO 2025.</a:t>
            </a:r>
          </a:p>
        </p:txBody>
      </p:sp>
      <p:sp>
        <p:nvSpPr>
          <p:cNvPr id="8" name="TextBox 7">
            <a:extLst>
              <a:ext uri="{FF2B5EF4-FFF2-40B4-BE49-F238E27FC236}">
                <a16:creationId xmlns:a16="http://schemas.microsoft.com/office/drawing/2014/main" id="{CDB49701-7B3B-4596-5C0E-67177D6DFBDD}"/>
              </a:ext>
            </a:extLst>
          </p:cNvPr>
          <p:cNvSpPr txBox="1"/>
          <p:nvPr/>
        </p:nvSpPr>
        <p:spPr>
          <a:xfrm>
            <a:off x="2635804" y="5779829"/>
            <a:ext cx="6400598" cy="646331"/>
          </a:xfrm>
          <a:prstGeom prst="rect">
            <a:avLst/>
          </a:prstGeom>
          <a:solidFill>
            <a:srgbClr val="F2F4F8"/>
          </a:solid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Benefits in TFST, PFS2, TSST</a:t>
            </a:r>
          </a:p>
        </p:txBody>
      </p:sp>
    </p:spTree>
    <p:extLst>
      <p:ext uri="{BB962C8B-B14F-4D97-AF65-F5344CB8AC3E}">
        <p14:creationId xmlns:p14="http://schemas.microsoft.com/office/powerpoint/2010/main" val="196745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209EF-53F8-80DF-A6C0-141A8C41D65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34634A6-A324-8EEF-EE3C-800783B35F23}"/>
              </a:ext>
            </a:extLst>
          </p:cNvPr>
          <p:cNvSpPr txBox="1">
            <a:spLocks/>
          </p:cNvSpPr>
          <p:nvPr/>
        </p:nvSpPr>
        <p:spPr>
          <a:xfrm>
            <a:off x="912286" y="44624"/>
            <a:ext cx="10358967" cy="727837"/>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Contributing General Medical Oncologists</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27" name="Picture 26" descr="A person wearing a white coat and headphones&#10;&#10;AI-generated content may be incorrect.">
            <a:extLst>
              <a:ext uri="{FF2B5EF4-FFF2-40B4-BE49-F238E27FC236}">
                <a16:creationId xmlns:a16="http://schemas.microsoft.com/office/drawing/2014/main" id="{B1877DCC-EE11-E466-FC5B-5D58CD86B1C4}"/>
              </a:ext>
            </a:extLst>
          </p:cNvPr>
          <p:cNvPicPr>
            <a:picLocks noChangeAspect="1"/>
          </p:cNvPicPr>
          <p:nvPr/>
        </p:nvPicPr>
        <p:blipFill>
          <a:blip r:embed="rId2"/>
          <a:stretch>
            <a:fillRect/>
          </a:stretch>
        </p:blipFill>
        <p:spPr>
          <a:xfrm>
            <a:off x="495256" y="5339243"/>
            <a:ext cx="2468880" cy="1388745"/>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EA26E9FC-99ED-4934-5A9E-6988F258C7D7}"/>
              </a:ext>
            </a:extLst>
          </p:cNvPr>
          <p:cNvSpPr txBox="1"/>
          <p:nvPr/>
        </p:nvSpPr>
        <p:spPr>
          <a:xfrm>
            <a:off x="2995989" y="5339243"/>
            <a:ext cx="2386629"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D1F25"/>
                </a:solidFill>
                <a:effectLst/>
                <a:uLnTx/>
                <a:uFillTx/>
                <a:latin typeface="Calibri"/>
                <a:ea typeface="+mn-ea"/>
                <a:cs typeface="+mn-cs"/>
              </a:rPr>
              <a:t>Victoria </a:t>
            </a:r>
            <a:r>
              <a:rPr kumimoji="0" lang="en-US" sz="1700" b="1" i="0" u="none" strike="noStrike" kern="1200" cap="none" spc="0" normalizeH="0" baseline="0" noProof="0" dirty="0" err="1">
                <a:ln>
                  <a:noFill/>
                </a:ln>
                <a:solidFill>
                  <a:srgbClr val="1D1F25"/>
                </a:solidFill>
                <a:effectLst/>
                <a:uLnTx/>
                <a:uFillTx/>
                <a:latin typeface="Calibri"/>
                <a:ea typeface="+mn-ea"/>
                <a:cs typeface="+mn-cs"/>
              </a:rPr>
              <a:t>Giffi</a:t>
            </a:r>
            <a:r>
              <a:rPr kumimoji="0" lang="en-US" sz="1700" b="1" i="0" u="none" strike="noStrike" kern="1200" cap="none" spc="0" normalizeH="0" baseline="0" noProof="0" dirty="0">
                <a:ln>
                  <a:noFill/>
                </a:ln>
                <a:solidFill>
                  <a:srgbClr val="1D1F25"/>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D1F25"/>
                </a:solidFill>
                <a:effectLst/>
                <a:uLnTx/>
                <a:uFillTx/>
                <a:latin typeface="Calibri"/>
                <a:ea typeface="+mn-ea"/>
                <a:cs typeface="+mn-cs"/>
              </a:rPr>
              <a:t>Meritus Hematology and Oncology Specialists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D1F25"/>
                </a:solidFill>
                <a:effectLst/>
                <a:uLnTx/>
                <a:uFillTx/>
                <a:latin typeface="Calibri"/>
                <a:ea typeface="+mn-ea"/>
                <a:cs typeface="+mn-cs"/>
              </a:rPr>
              <a:t>Hagerstown, Maryland</a:t>
            </a:r>
          </a:p>
        </p:txBody>
      </p:sp>
      <p:pic>
        <p:nvPicPr>
          <p:cNvPr id="3" name="Picture 2" descr="A person wearing headphones and smiling&#10;&#10;AI-generated content may be incorrect.">
            <a:extLst>
              <a:ext uri="{FF2B5EF4-FFF2-40B4-BE49-F238E27FC236}">
                <a16:creationId xmlns:a16="http://schemas.microsoft.com/office/drawing/2014/main" id="{7857CFBC-5094-0D80-9DF2-AE0B717A2958}"/>
              </a:ext>
            </a:extLst>
          </p:cNvPr>
          <p:cNvPicPr>
            <a:picLocks noChangeAspect="1"/>
          </p:cNvPicPr>
          <p:nvPr/>
        </p:nvPicPr>
        <p:blipFill>
          <a:blip r:embed="rId3"/>
          <a:stretch>
            <a:fillRect/>
          </a:stretch>
        </p:blipFill>
        <p:spPr>
          <a:xfrm>
            <a:off x="495256" y="707276"/>
            <a:ext cx="2468880" cy="138874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4480CA8-5393-B93C-4A39-218D1B1D8AB2}"/>
              </a:ext>
            </a:extLst>
          </p:cNvPr>
          <p:cNvSpPr txBox="1"/>
          <p:nvPr/>
        </p:nvSpPr>
        <p:spPr>
          <a:xfrm>
            <a:off x="2995989" y="707276"/>
            <a:ext cx="2659635"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Spencer H </a:t>
            </a:r>
            <a:r>
              <a:rPr kumimoji="0" lang="en-US" sz="1700" b="1" i="0" u="none" strike="noStrike" kern="1200" cap="none" spc="0" normalizeH="0" baseline="0" noProof="0" dirty="0" err="1">
                <a:ln>
                  <a:noFill/>
                </a:ln>
                <a:solidFill>
                  <a:srgbClr val="000000"/>
                </a:solidFill>
                <a:effectLst/>
                <a:uLnTx/>
                <a:uFillTx/>
                <a:latin typeface="Calibri"/>
                <a:ea typeface="+mn-ea"/>
                <a:cs typeface="+mn-cs"/>
              </a:rPr>
              <a:t>Bachow</a:t>
            </a:r>
            <a:r>
              <a:rPr kumimoji="0" lang="en-US" sz="17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Lynn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Boca Raton, Florida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descr="A person wearing a headset&#10;&#10;AI-generated content may be incorrect.">
            <a:extLst>
              <a:ext uri="{FF2B5EF4-FFF2-40B4-BE49-F238E27FC236}">
                <a16:creationId xmlns:a16="http://schemas.microsoft.com/office/drawing/2014/main" id="{A41266F9-12DB-67C9-23F5-EC496F00F2EB}"/>
              </a:ext>
            </a:extLst>
          </p:cNvPr>
          <p:cNvPicPr>
            <a:picLocks noChangeAspect="1"/>
          </p:cNvPicPr>
          <p:nvPr/>
        </p:nvPicPr>
        <p:blipFill>
          <a:blip r:embed="rId4"/>
          <a:stretch>
            <a:fillRect/>
          </a:stretch>
        </p:blipFill>
        <p:spPr>
          <a:xfrm>
            <a:off x="495256" y="2251265"/>
            <a:ext cx="2468880" cy="138874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E934DF5D-9012-DFB4-7C80-F9064D1F7A9F}"/>
              </a:ext>
            </a:extLst>
          </p:cNvPr>
          <p:cNvSpPr txBox="1"/>
          <p:nvPr/>
        </p:nvSpPr>
        <p:spPr>
          <a:xfrm>
            <a:off x="2995989" y="2251265"/>
            <a:ext cx="3047082"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Gigi Chen,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John Muir Health </a:t>
            </a:r>
          </a:p>
          <a:p>
            <a:pPr lvl="0" defTabSz="914400" fontAlgn="auto">
              <a:spcBef>
                <a:spcPts val="0"/>
              </a:spcBef>
              <a:spcAft>
                <a:spcPts val="0"/>
              </a:spcAft>
              <a:defRPr/>
            </a:pPr>
            <a:r>
              <a:rPr lang="en-US" sz="1700" b="0" dirty="0">
                <a:solidFill>
                  <a:srgbClr val="000000"/>
                </a:solidFill>
                <a:latin typeface="Calibri"/>
                <a:ea typeface="+mn-ea"/>
                <a:cs typeface="+mn-cs"/>
              </a:rPr>
              <a:t>Walnut Creek, </a:t>
            </a:r>
            <a:r>
              <a:rPr kumimoji="0" lang="en-US" sz="1700" b="0" i="0" u="none" strike="noStrike" kern="1200" cap="none" spc="0" normalizeH="0" baseline="0" noProof="0" dirty="0">
                <a:ln>
                  <a:noFill/>
                </a:ln>
                <a:solidFill>
                  <a:srgbClr val="000000"/>
                </a:solidFill>
                <a:effectLst/>
                <a:uLnTx/>
                <a:uFillTx/>
                <a:latin typeface="Calibri"/>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Picture 7" descr="A person wearing headphones and a microphone&#10;&#10;AI-generated content may be incorrect.">
            <a:extLst>
              <a:ext uri="{FF2B5EF4-FFF2-40B4-BE49-F238E27FC236}">
                <a16:creationId xmlns:a16="http://schemas.microsoft.com/office/drawing/2014/main" id="{1F6D4F4F-2755-8C2A-FEC7-BFD78BEDF972}"/>
              </a:ext>
            </a:extLst>
          </p:cNvPr>
          <p:cNvPicPr>
            <a:picLocks noChangeAspect="1"/>
          </p:cNvPicPr>
          <p:nvPr/>
        </p:nvPicPr>
        <p:blipFill>
          <a:blip r:embed="rId5"/>
          <a:stretch>
            <a:fillRect/>
          </a:stretch>
        </p:blipFill>
        <p:spPr>
          <a:xfrm>
            <a:off x="495256" y="3795254"/>
            <a:ext cx="2468880" cy="138874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2356B27-3B47-5B2F-09A8-F21026892CD3}"/>
              </a:ext>
            </a:extLst>
          </p:cNvPr>
          <p:cNvSpPr txBox="1"/>
          <p:nvPr/>
        </p:nvSpPr>
        <p:spPr>
          <a:xfrm>
            <a:off x="2995989" y="3795254"/>
            <a:ext cx="285864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Karim </a:t>
            </a:r>
            <a:r>
              <a:rPr kumimoji="0" lang="en-US" sz="1700" b="1" i="0" u="none" strike="noStrike" kern="1200" cap="none" spc="0" normalizeH="0" baseline="0" noProof="0" dirty="0" err="1">
                <a:ln>
                  <a:noFill/>
                </a:ln>
                <a:solidFill>
                  <a:srgbClr val="000000"/>
                </a:solidFill>
                <a:effectLst/>
                <a:uLnTx/>
                <a:uFillTx/>
                <a:latin typeface="Calibri"/>
                <a:ea typeface="+mn-ea"/>
                <a:cs typeface="+mn-cs"/>
              </a:rPr>
              <a:t>ElSahwi</a:t>
            </a:r>
            <a:r>
              <a:rPr kumimoji="0" lang="en-US" sz="17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Hackensack Meridian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Neptune City, New Jersey</a:t>
            </a:r>
          </a:p>
        </p:txBody>
      </p:sp>
      <p:sp>
        <p:nvSpPr>
          <p:cNvPr id="12" name="TextBox 11">
            <a:extLst>
              <a:ext uri="{FF2B5EF4-FFF2-40B4-BE49-F238E27FC236}">
                <a16:creationId xmlns:a16="http://schemas.microsoft.com/office/drawing/2014/main" id="{839DA775-5767-0C87-431A-D316BFDDFDED}"/>
              </a:ext>
            </a:extLst>
          </p:cNvPr>
          <p:cNvSpPr txBox="1"/>
          <p:nvPr/>
        </p:nvSpPr>
        <p:spPr>
          <a:xfrm>
            <a:off x="8657726" y="707276"/>
            <a:ext cx="296629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Erik Rupard, MD</a:t>
            </a:r>
          </a:p>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Penn State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Hershey, Pennsylvania</a:t>
            </a:r>
          </a:p>
        </p:txBody>
      </p:sp>
      <p:pic>
        <p:nvPicPr>
          <p:cNvPr id="13" name="Picture 12" descr="A person wearing a headset and smiling&#10;&#10;AI-generated content may be incorrect.">
            <a:extLst>
              <a:ext uri="{FF2B5EF4-FFF2-40B4-BE49-F238E27FC236}">
                <a16:creationId xmlns:a16="http://schemas.microsoft.com/office/drawing/2014/main" id="{D2650892-5F61-D296-E7FC-586223F90A32}"/>
              </a:ext>
            </a:extLst>
          </p:cNvPr>
          <p:cNvPicPr>
            <a:picLocks noChangeAspect="1"/>
          </p:cNvPicPr>
          <p:nvPr/>
        </p:nvPicPr>
        <p:blipFill>
          <a:blip r:embed="rId6"/>
          <a:stretch>
            <a:fillRect/>
          </a:stretch>
        </p:blipFill>
        <p:spPr>
          <a:xfrm>
            <a:off x="6145562" y="707276"/>
            <a:ext cx="2468880" cy="1388745"/>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3343FED5-041D-4D48-AEF5-FFDA2854E47A}"/>
              </a:ext>
            </a:extLst>
          </p:cNvPr>
          <p:cNvSpPr txBox="1"/>
          <p:nvPr/>
        </p:nvSpPr>
        <p:spPr>
          <a:xfrm>
            <a:off x="8657726" y="2251265"/>
            <a:ext cx="296629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Kellie E Schneider,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Novant Health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Charlotte, North Carolina</a:t>
            </a:r>
          </a:p>
        </p:txBody>
      </p:sp>
      <p:pic>
        <p:nvPicPr>
          <p:cNvPr id="15" name="Picture 14" descr="A person wearing headphones&#10;&#10;AI-generated content may be incorrect.">
            <a:extLst>
              <a:ext uri="{FF2B5EF4-FFF2-40B4-BE49-F238E27FC236}">
                <a16:creationId xmlns:a16="http://schemas.microsoft.com/office/drawing/2014/main" id="{A059D6C2-6511-05D6-14E6-18AD2087D484}"/>
              </a:ext>
            </a:extLst>
          </p:cNvPr>
          <p:cNvPicPr>
            <a:picLocks noChangeAspect="1"/>
          </p:cNvPicPr>
          <p:nvPr/>
        </p:nvPicPr>
        <p:blipFill>
          <a:blip r:embed="rId7"/>
          <a:stretch>
            <a:fillRect/>
          </a:stretch>
        </p:blipFill>
        <p:spPr>
          <a:xfrm>
            <a:off x="6145563" y="2251265"/>
            <a:ext cx="2468880" cy="138874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2C0E876-5E68-5A1F-CF30-7888EE515D6F}"/>
              </a:ext>
            </a:extLst>
          </p:cNvPr>
          <p:cNvSpPr txBox="1"/>
          <p:nvPr/>
        </p:nvSpPr>
        <p:spPr>
          <a:xfrm>
            <a:off x="8657726" y="3795254"/>
            <a:ext cx="3534274"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Lyndsay J Willmott,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Virginia G Piper Cancer Care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Phoenix, Arizona</a:t>
            </a:r>
          </a:p>
        </p:txBody>
      </p:sp>
      <p:pic>
        <p:nvPicPr>
          <p:cNvPr id="16" name="Picture 15" descr="A person wearing a headset&#10;&#10;AI-generated content may be incorrect.">
            <a:extLst>
              <a:ext uri="{FF2B5EF4-FFF2-40B4-BE49-F238E27FC236}">
                <a16:creationId xmlns:a16="http://schemas.microsoft.com/office/drawing/2014/main" id="{3C5CC9C4-9DB1-04B7-A006-D9CB41D524DD}"/>
              </a:ext>
            </a:extLst>
          </p:cNvPr>
          <p:cNvPicPr>
            <a:picLocks noChangeAspect="1"/>
          </p:cNvPicPr>
          <p:nvPr/>
        </p:nvPicPr>
        <p:blipFill>
          <a:blip r:embed="rId8"/>
          <a:stretch>
            <a:fillRect/>
          </a:stretch>
        </p:blipFill>
        <p:spPr>
          <a:xfrm>
            <a:off x="6145562" y="3795254"/>
            <a:ext cx="2468880" cy="1388745"/>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E6BDF94-1212-B6F4-A2C6-564E80BF3E6A}"/>
              </a:ext>
            </a:extLst>
          </p:cNvPr>
          <p:cNvSpPr txBox="1"/>
          <p:nvPr/>
        </p:nvSpPr>
        <p:spPr>
          <a:xfrm>
            <a:off x="8657726" y="5339243"/>
            <a:ext cx="2834640" cy="1066959"/>
          </a:xfrm>
          <a:prstGeom prst="rect">
            <a:avLst/>
          </a:prstGeom>
          <a:noFill/>
        </p:spPr>
        <p:txBody>
          <a:bodyPr wrap="square" t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Neil Love,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Research To Practice</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Miami, Florida</a:t>
            </a:r>
          </a:p>
        </p:txBody>
      </p:sp>
      <p:pic>
        <p:nvPicPr>
          <p:cNvPr id="4" name="Picture 3">
            <a:extLst>
              <a:ext uri="{FF2B5EF4-FFF2-40B4-BE49-F238E27FC236}">
                <a16:creationId xmlns:a16="http://schemas.microsoft.com/office/drawing/2014/main" id="{174332FB-3C14-8923-0F85-9867512617D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145562" y="5339243"/>
            <a:ext cx="2468880" cy="13893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6344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795B-12F6-FA39-12C5-490611EEEE72}"/>
              </a:ext>
            </a:extLst>
          </p:cNvPr>
          <p:cNvSpPr>
            <a:spLocks noGrp="1"/>
          </p:cNvSpPr>
          <p:nvPr>
            <p:ph type="title"/>
          </p:nvPr>
        </p:nvSpPr>
        <p:spPr/>
        <p:txBody>
          <a:bodyPr/>
          <a:lstStyle/>
          <a:p>
            <a:r>
              <a:rPr lang="en-US" dirty="0"/>
              <a:t>SIENDO: Adverse Events</a:t>
            </a:r>
          </a:p>
        </p:txBody>
      </p:sp>
      <p:pic>
        <p:nvPicPr>
          <p:cNvPr id="5" name="Picture 4">
            <a:extLst>
              <a:ext uri="{FF2B5EF4-FFF2-40B4-BE49-F238E27FC236}">
                <a16:creationId xmlns:a16="http://schemas.microsoft.com/office/drawing/2014/main" id="{532F001E-E8B1-9FF5-3209-7B4F7D0F37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1852" t="17920" r="13817" b="16160"/>
          <a:stretch/>
        </p:blipFill>
        <p:spPr>
          <a:xfrm>
            <a:off x="1377953" y="1369578"/>
            <a:ext cx="10023923" cy="4667665"/>
          </a:xfrm>
          <a:prstGeom prst="rect">
            <a:avLst/>
          </a:prstGeom>
        </p:spPr>
      </p:pic>
      <p:sp>
        <p:nvSpPr>
          <p:cNvPr id="6" name="TextBox 5">
            <a:extLst>
              <a:ext uri="{FF2B5EF4-FFF2-40B4-BE49-F238E27FC236}">
                <a16:creationId xmlns:a16="http://schemas.microsoft.com/office/drawing/2014/main" id="{6B75C19F-9A02-051B-F7B0-30AB46F4360D}"/>
              </a:ext>
            </a:extLst>
          </p:cNvPr>
          <p:cNvSpPr txBox="1"/>
          <p:nvPr/>
        </p:nvSpPr>
        <p:spPr>
          <a:xfrm>
            <a:off x="9119709" y="6509187"/>
            <a:ext cx="2369558" cy="318100"/>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Richardson D. SGO 2025.</a:t>
            </a:r>
          </a:p>
        </p:txBody>
      </p:sp>
      <p:sp>
        <p:nvSpPr>
          <p:cNvPr id="7" name="Rectangle 6">
            <a:extLst>
              <a:ext uri="{FF2B5EF4-FFF2-40B4-BE49-F238E27FC236}">
                <a16:creationId xmlns:a16="http://schemas.microsoft.com/office/drawing/2014/main" id="{DAE8F85B-408C-9426-04E8-554BE387B872}"/>
              </a:ext>
            </a:extLst>
          </p:cNvPr>
          <p:cNvSpPr/>
          <p:nvPr/>
        </p:nvSpPr>
        <p:spPr bwMode="auto">
          <a:xfrm>
            <a:off x="1266940" y="5816906"/>
            <a:ext cx="870332" cy="22033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2497379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1904-C495-925B-BE20-92923F903BF4}"/>
              </a:ext>
            </a:extLst>
          </p:cNvPr>
          <p:cNvSpPr>
            <a:spLocks noGrp="1"/>
          </p:cNvSpPr>
          <p:nvPr>
            <p:ph type="title"/>
          </p:nvPr>
        </p:nvSpPr>
        <p:spPr/>
        <p:txBody>
          <a:bodyPr/>
          <a:lstStyle/>
          <a:p>
            <a:r>
              <a:rPr lang="en-US" dirty="0"/>
              <a:t>Phase 3 Confirmatory Trial: XPORT-EC-042</a:t>
            </a:r>
          </a:p>
        </p:txBody>
      </p:sp>
      <p:sp>
        <p:nvSpPr>
          <p:cNvPr id="3" name="Slide Number Placeholder 2">
            <a:extLst>
              <a:ext uri="{FF2B5EF4-FFF2-40B4-BE49-F238E27FC236}">
                <a16:creationId xmlns:a16="http://schemas.microsoft.com/office/drawing/2014/main" id="{C85C361C-50E2-2BF4-0D4C-9F203953EDE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B757F-C14A-B741-B454-7B185A1C2E7E}" type="slidenum">
              <a:rPr kumimoji="0" lang="en-US" altLang="en-US" sz="1333"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 name="Content Placeholder 3">
            <a:extLst>
              <a:ext uri="{FF2B5EF4-FFF2-40B4-BE49-F238E27FC236}">
                <a16:creationId xmlns:a16="http://schemas.microsoft.com/office/drawing/2014/main" id="{7486C5E3-C55A-52F4-0BA1-03CDB88FDE1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44EC05C-782C-AFE2-9CD3-9FAF52E692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91920"/>
            <a:ext cx="12194600" cy="5466080"/>
          </a:xfrm>
          <a:prstGeom prst="rect">
            <a:avLst/>
          </a:prstGeom>
        </p:spPr>
      </p:pic>
    </p:spTree>
    <p:extLst>
      <p:ext uri="{BB962C8B-B14F-4D97-AF65-F5344CB8AC3E}">
        <p14:creationId xmlns:p14="http://schemas.microsoft.com/office/powerpoint/2010/main" val="28731143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FD9A-14FF-45F7-D3DA-1D4D703E8104}"/>
              </a:ext>
            </a:extLst>
          </p:cNvPr>
          <p:cNvSpPr>
            <a:spLocks noGrp="1"/>
          </p:cNvSpPr>
          <p:nvPr>
            <p:ph type="ctrTitle" sz="quarter"/>
          </p:nvPr>
        </p:nvSpPr>
        <p:spPr/>
        <p:txBody>
          <a:bodyPr/>
          <a:lstStyle/>
          <a:p>
            <a:r>
              <a:rPr lang="en-US" dirty="0"/>
              <a:t>Emerging Therapies</a:t>
            </a:r>
          </a:p>
        </p:txBody>
      </p:sp>
    </p:spTree>
    <p:extLst>
      <p:ext uri="{BB962C8B-B14F-4D97-AF65-F5344CB8AC3E}">
        <p14:creationId xmlns:p14="http://schemas.microsoft.com/office/powerpoint/2010/main" val="15261192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46B9C-FE6A-B626-B58D-C7B97ACB3D51}"/>
              </a:ext>
            </a:extLst>
          </p:cNvPr>
          <p:cNvSpPr>
            <a:spLocks noGrp="1"/>
          </p:cNvSpPr>
          <p:nvPr>
            <p:ph type="title"/>
          </p:nvPr>
        </p:nvSpPr>
        <p:spPr/>
        <p:txBody>
          <a:bodyPr/>
          <a:lstStyle/>
          <a:p>
            <a:r>
              <a:rPr lang="en-US" dirty="0"/>
              <a:t>TROP-2 ADCs </a:t>
            </a:r>
          </a:p>
        </p:txBody>
      </p:sp>
      <p:sp>
        <p:nvSpPr>
          <p:cNvPr id="4" name="Content Placeholder 3">
            <a:extLst>
              <a:ext uri="{FF2B5EF4-FFF2-40B4-BE49-F238E27FC236}">
                <a16:creationId xmlns:a16="http://schemas.microsoft.com/office/drawing/2014/main" id="{7662E040-B61B-D3B0-313E-8807120B85D8}"/>
              </a:ext>
            </a:extLst>
          </p:cNvPr>
          <p:cNvSpPr>
            <a:spLocks noGrp="1"/>
          </p:cNvSpPr>
          <p:nvPr>
            <p:ph idx="1"/>
          </p:nvPr>
        </p:nvSpPr>
        <p:spPr/>
        <p:txBody>
          <a:bodyPr/>
          <a:lstStyle/>
          <a:p>
            <a:endParaRPr lang="en-US"/>
          </a:p>
        </p:txBody>
      </p:sp>
      <p:graphicFrame>
        <p:nvGraphicFramePr>
          <p:cNvPr id="5" name="Table 4">
            <a:extLst>
              <a:ext uri="{FF2B5EF4-FFF2-40B4-BE49-F238E27FC236}">
                <a16:creationId xmlns:a16="http://schemas.microsoft.com/office/drawing/2014/main" id="{A5822299-F362-AF58-71B6-79BEDFCFB9FC}"/>
              </a:ext>
            </a:extLst>
          </p:cNvPr>
          <p:cNvGraphicFramePr>
            <a:graphicFrameLocks noGrp="1"/>
          </p:cNvGraphicFramePr>
          <p:nvPr/>
        </p:nvGraphicFramePr>
        <p:xfrm>
          <a:off x="300671" y="1514632"/>
          <a:ext cx="11548329" cy="4426824"/>
        </p:xfrm>
        <a:graphic>
          <a:graphicData uri="http://schemas.openxmlformats.org/drawingml/2006/table">
            <a:tbl>
              <a:tblPr firstRow="1" bandRow="1">
                <a:tableStyleId>{B301B821-A1FF-4177-AEE7-76D212191A09}</a:tableStyleId>
              </a:tblPr>
              <a:tblGrid>
                <a:gridCol w="1648328">
                  <a:extLst>
                    <a:ext uri="{9D8B030D-6E8A-4147-A177-3AD203B41FA5}">
                      <a16:colId xmlns:a16="http://schemas.microsoft.com/office/drawing/2014/main" val="1774136587"/>
                    </a:ext>
                  </a:extLst>
                </a:gridCol>
                <a:gridCol w="3300897">
                  <a:extLst>
                    <a:ext uri="{9D8B030D-6E8A-4147-A177-3AD203B41FA5}">
                      <a16:colId xmlns:a16="http://schemas.microsoft.com/office/drawing/2014/main" val="3032966540"/>
                    </a:ext>
                  </a:extLst>
                </a:gridCol>
                <a:gridCol w="3415229">
                  <a:extLst>
                    <a:ext uri="{9D8B030D-6E8A-4147-A177-3AD203B41FA5}">
                      <a16:colId xmlns:a16="http://schemas.microsoft.com/office/drawing/2014/main" val="2535418086"/>
                    </a:ext>
                  </a:extLst>
                </a:gridCol>
                <a:gridCol w="3183875">
                  <a:extLst>
                    <a:ext uri="{9D8B030D-6E8A-4147-A177-3AD203B41FA5}">
                      <a16:colId xmlns:a16="http://schemas.microsoft.com/office/drawing/2014/main" val="5446461"/>
                    </a:ext>
                  </a:extLst>
                </a:gridCol>
              </a:tblGrid>
              <a:tr h="418704">
                <a:tc>
                  <a:txBody>
                    <a:bodyPr/>
                    <a:lstStyle/>
                    <a:p>
                      <a:pPr algn="ctr"/>
                      <a:endParaRPr lang="en-US" sz="1700" dirty="0"/>
                    </a:p>
                  </a:txBody>
                  <a:tcPr>
                    <a:solidFill>
                      <a:srgbClr val="00B050"/>
                    </a:solidFill>
                  </a:tcPr>
                </a:tc>
                <a:tc>
                  <a:txBody>
                    <a:bodyPr/>
                    <a:lstStyle/>
                    <a:p>
                      <a:pPr algn="ctr"/>
                      <a:r>
                        <a:rPr lang="en-US" sz="1700" dirty="0"/>
                        <a:t>Sacituzumab Govitecan</a:t>
                      </a:r>
                    </a:p>
                  </a:txBody>
                  <a:tcPr anchor="ctr">
                    <a:solidFill>
                      <a:srgbClr val="00B050"/>
                    </a:solidFill>
                  </a:tcPr>
                </a:tc>
                <a:tc>
                  <a:txBody>
                    <a:bodyPr/>
                    <a:lstStyle/>
                    <a:p>
                      <a:pPr algn="ctr"/>
                      <a:r>
                        <a:rPr lang="en-US" sz="1700" dirty="0"/>
                        <a:t>Datopotamab Deruxtecan </a:t>
                      </a:r>
                    </a:p>
                  </a:txBody>
                  <a:tcPr anchor="ctr">
                    <a:solidFill>
                      <a:srgbClr val="00B050"/>
                    </a:solidFill>
                  </a:tcPr>
                </a:tc>
                <a:tc>
                  <a:txBody>
                    <a:bodyPr/>
                    <a:lstStyle/>
                    <a:p>
                      <a:pPr algn="ctr"/>
                      <a:r>
                        <a:rPr lang="en-US" sz="1700" dirty="0"/>
                        <a:t>Sacituzumab Tirumotecan</a:t>
                      </a:r>
                    </a:p>
                  </a:txBody>
                  <a:tcPr anchor="ctr">
                    <a:solidFill>
                      <a:srgbClr val="00B050"/>
                    </a:solidFill>
                  </a:tcPr>
                </a:tc>
                <a:extLst>
                  <a:ext uri="{0D108BD9-81ED-4DB2-BD59-A6C34878D82A}">
                    <a16:rowId xmlns:a16="http://schemas.microsoft.com/office/drawing/2014/main" val="2514391118"/>
                  </a:ext>
                </a:extLst>
              </a:tr>
              <a:tr h="531296">
                <a:tc>
                  <a:txBody>
                    <a:bodyPr/>
                    <a:lstStyle/>
                    <a:p>
                      <a:pPr algn="ctr"/>
                      <a:r>
                        <a:rPr lang="en-US" sz="1700" b="1" dirty="0"/>
                        <a:t>Payload</a:t>
                      </a:r>
                    </a:p>
                  </a:txBody>
                  <a:tcPr/>
                </a:tc>
                <a:tc>
                  <a:txBody>
                    <a:bodyPr/>
                    <a:lstStyle/>
                    <a:p>
                      <a:pPr algn="ctr"/>
                      <a:r>
                        <a:rPr lang="en-US" sz="1700" dirty="0"/>
                        <a:t>SN-38 (metabolite of Topo-I inhibitor)</a:t>
                      </a:r>
                    </a:p>
                  </a:txBody>
                  <a:tcPr anchor="ctr"/>
                </a:tc>
                <a:tc>
                  <a:txBody>
                    <a:bodyPr/>
                    <a:lstStyle/>
                    <a:p>
                      <a:pPr algn="ctr"/>
                      <a:r>
                        <a:rPr lang="en-US" sz="1700" dirty="0"/>
                        <a:t>Deruxtecan (Topo-I payload)</a:t>
                      </a:r>
                    </a:p>
                  </a:txBody>
                  <a:tcPr anchor="ctr"/>
                </a:tc>
                <a:tc>
                  <a:txBody>
                    <a:bodyPr/>
                    <a:lstStyle/>
                    <a:p>
                      <a:pPr algn="ctr"/>
                      <a:r>
                        <a:rPr lang="en-US" sz="1700" dirty="0"/>
                        <a:t>Novel Topo-I inhibitor (KL610023)</a:t>
                      </a:r>
                    </a:p>
                  </a:txBody>
                  <a:tcPr anchor="ctr"/>
                </a:tc>
                <a:extLst>
                  <a:ext uri="{0D108BD9-81ED-4DB2-BD59-A6C34878D82A}">
                    <a16:rowId xmlns:a16="http://schemas.microsoft.com/office/drawing/2014/main" val="1550378915"/>
                  </a:ext>
                </a:extLst>
              </a:tr>
              <a:tr h="318738">
                <a:tc>
                  <a:txBody>
                    <a:bodyPr/>
                    <a:lstStyle/>
                    <a:p>
                      <a:pPr algn="ctr"/>
                      <a:r>
                        <a:rPr lang="en-US" sz="1700" b="1" dirty="0"/>
                        <a:t>DAR</a:t>
                      </a:r>
                    </a:p>
                  </a:txBody>
                  <a:tcPr/>
                </a:tc>
                <a:tc>
                  <a:txBody>
                    <a:bodyPr/>
                    <a:lstStyle/>
                    <a:p>
                      <a:pPr algn="ctr"/>
                      <a:r>
                        <a:rPr lang="en-US" sz="1700" dirty="0"/>
                        <a:t>7.6</a:t>
                      </a:r>
                    </a:p>
                  </a:txBody>
                  <a:tcPr anchor="ctr"/>
                </a:tc>
                <a:tc>
                  <a:txBody>
                    <a:bodyPr/>
                    <a:lstStyle/>
                    <a:p>
                      <a:pPr algn="ctr"/>
                      <a:r>
                        <a:rPr lang="en-US" sz="1700" dirty="0"/>
                        <a:t>4</a:t>
                      </a:r>
                    </a:p>
                  </a:txBody>
                  <a:tcPr anchor="ctr"/>
                </a:tc>
                <a:tc>
                  <a:txBody>
                    <a:bodyPr/>
                    <a:lstStyle/>
                    <a:p>
                      <a:pPr algn="ctr"/>
                      <a:r>
                        <a:rPr lang="en-US" sz="1700" dirty="0"/>
                        <a:t>7.4</a:t>
                      </a:r>
                    </a:p>
                  </a:txBody>
                  <a:tcPr anchor="ctr"/>
                </a:tc>
                <a:extLst>
                  <a:ext uri="{0D108BD9-81ED-4DB2-BD59-A6C34878D82A}">
                    <a16:rowId xmlns:a16="http://schemas.microsoft.com/office/drawing/2014/main" val="225349444"/>
                  </a:ext>
                </a:extLst>
              </a:tr>
              <a:tr h="318738">
                <a:tc>
                  <a:txBody>
                    <a:bodyPr/>
                    <a:lstStyle/>
                    <a:p>
                      <a:pPr algn="ctr"/>
                      <a:r>
                        <a:rPr lang="en-US" sz="1700" b="1" dirty="0"/>
                        <a:t>Study Size</a:t>
                      </a:r>
                    </a:p>
                  </a:txBody>
                  <a:tcPr/>
                </a:tc>
                <a:tc>
                  <a:txBody>
                    <a:bodyPr/>
                    <a:lstStyle/>
                    <a:p>
                      <a:pPr algn="ctr"/>
                      <a:r>
                        <a:rPr lang="en-US" sz="1700" dirty="0"/>
                        <a:t>N=21</a:t>
                      </a:r>
                    </a:p>
                  </a:txBody>
                  <a:tcPr anchor="ctr"/>
                </a:tc>
                <a:tc>
                  <a:txBody>
                    <a:bodyPr/>
                    <a:lstStyle/>
                    <a:p>
                      <a:pPr algn="ctr"/>
                      <a:r>
                        <a:rPr lang="en-US" sz="1700" dirty="0"/>
                        <a:t>N=40</a:t>
                      </a:r>
                    </a:p>
                  </a:txBody>
                  <a:tcPr anchor="ctr"/>
                </a:tc>
                <a:tc>
                  <a:txBody>
                    <a:bodyPr/>
                    <a:lstStyle/>
                    <a:p>
                      <a:pPr algn="ctr"/>
                      <a:r>
                        <a:rPr lang="en-US" sz="1700" dirty="0"/>
                        <a:t>N=44</a:t>
                      </a:r>
                    </a:p>
                  </a:txBody>
                  <a:tcPr anchor="ctr"/>
                </a:tc>
                <a:extLst>
                  <a:ext uri="{0D108BD9-81ED-4DB2-BD59-A6C34878D82A}">
                    <a16:rowId xmlns:a16="http://schemas.microsoft.com/office/drawing/2014/main" val="27988663"/>
                  </a:ext>
                </a:extLst>
              </a:tr>
              <a:tr h="531296">
                <a:tc>
                  <a:txBody>
                    <a:bodyPr/>
                    <a:lstStyle/>
                    <a:p>
                      <a:pPr algn="ctr"/>
                      <a:r>
                        <a:rPr lang="en-US" sz="1700" b="1" dirty="0"/>
                        <a:t>Patient Population</a:t>
                      </a:r>
                    </a:p>
                  </a:txBody>
                  <a:tcPr/>
                </a:tc>
                <a:tc>
                  <a:txBody>
                    <a:bodyPr/>
                    <a:lstStyle/>
                    <a:p>
                      <a:pPr marL="285750" indent="-285750" algn="l">
                        <a:buFontTx/>
                        <a:buChar char="-"/>
                      </a:pPr>
                      <a:r>
                        <a:rPr lang="en-US" sz="1700" dirty="0"/>
                        <a:t>47% with &gt;3 prior lines</a:t>
                      </a:r>
                    </a:p>
                  </a:txBody>
                  <a:tcPr anchor="ctr"/>
                </a:tc>
                <a:tc>
                  <a:txBody>
                    <a:bodyPr/>
                    <a:lstStyle/>
                    <a:p>
                      <a:pPr marL="285750" indent="-285750" algn="l">
                        <a:buFontTx/>
                        <a:buChar char="-"/>
                      </a:pPr>
                      <a:r>
                        <a:rPr lang="en-US" sz="1700" dirty="0"/>
                        <a:t>73% with 1 prior line</a:t>
                      </a:r>
                    </a:p>
                    <a:p>
                      <a:pPr marL="285750" indent="-285750" algn="l">
                        <a:buFontTx/>
                        <a:buChar char="-"/>
                      </a:pPr>
                      <a:r>
                        <a:rPr lang="en-US" sz="1700" dirty="0"/>
                        <a:t>22.5% prior IO</a:t>
                      </a:r>
                    </a:p>
                  </a:txBody>
                  <a:tcPr anchor="ctr"/>
                </a:tc>
                <a:tc>
                  <a:txBody>
                    <a:bodyPr/>
                    <a:lstStyle/>
                    <a:p>
                      <a:pPr marL="285750" indent="-285750" algn="l">
                        <a:buFontTx/>
                        <a:buChar char="-"/>
                      </a:pPr>
                      <a:r>
                        <a:rPr lang="en-US" sz="1700" dirty="0"/>
                        <a:t>48% with 1 prior line</a:t>
                      </a:r>
                    </a:p>
                    <a:p>
                      <a:pPr marL="285750" indent="-285750" algn="l">
                        <a:buFontTx/>
                        <a:buChar char="-"/>
                      </a:pPr>
                      <a:r>
                        <a:rPr lang="en-US" sz="1700" dirty="0"/>
                        <a:t>36% prior IO</a:t>
                      </a:r>
                    </a:p>
                  </a:txBody>
                  <a:tcPr anchor="ctr"/>
                </a:tc>
                <a:extLst>
                  <a:ext uri="{0D108BD9-81ED-4DB2-BD59-A6C34878D82A}">
                    <a16:rowId xmlns:a16="http://schemas.microsoft.com/office/drawing/2014/main" val="1161277919"/>
                  </a:ext>
                </a:extLst>
              </a:tr>
              <a:tr h="531296">
                <a:tc>
                  <a:txBody>
                    <a:bodyPr/>
                    <a:lstStyle/>
                    <a:p>
                      <a:pPr algn="ctr"/>
                      <a:r>
                        <a:rPr lang="en-US" sz="1700" b="1" dirty="0"/>
                        <a:t>Region Trial conducted</a:t>
                      </a:r>
                    </a:p>
                  </a:txBody>
                  <a:tcPr/>
                </a:tc>
                <a:tc>
                  <a:txBody>
                    <a:bodyPr/>
                    <a:lstStyle/>
                    <a:p>
                      <a:pPr algn="ctr"/>
                      <a:r>
                        <a:rPr lang="en-US" sz="1700" dirty="0"/>
                        <a:t>United States</a:t>
                      </a:r>
                    </a:p>
                  </a:txBody>
                  <a:tcPr anchor="ctr"/>
                </a:tc>
                <a:tc>
                  <a:txBody>
                    <a:bodyPr/>
                    <a:lstStyle/>
                    <a:p>
                      <a:pPr marL="295275" lvl="2" indent="-285750" algn="l">
                        <a:buFontTx/>
                        <a:buChar char="-"/>
                        <a:tabLst/>
                      </a:pPr>
                      <a:r>
                        <a:rPr lang="en-US" sz="1700" dirty="0"/>
                        <a:t>EU (45%)</a:t>
                      </a:r>
                    </a:p>
                    <a:p>
                      <a:pPr marL="295275" lvl="2" indent="-285750" algn="l">
                        <a:buFontTx/>
                        <a:buChar char="-"/>
                        <a:tabLst/>
                      </a:pPr>
                      <a:r>
                        <a:rPr lang="en-US" sz="1700" dirty="0"/>
                        <a:t>Asia  (45%)</a:t>
                      </a:r>
                    </a:p>
                  </a:txBody>
                  <a:tcPr anchor="ctr"/>
                </a:tc>
                <a:tc>
                  <a:txBody>
                    <a:bodyPr/>
                    <a:lstStyle/>
                    <a:p>
                      <a:pPr algn="ctr"/>
                      <a:r>
                        <a:rPr lang="en-US" sz="1700" dirty="0"/>
                        <a:t>- Almost entirely China</a:t>
                      </a:r>
                    </a:p>
                  </a:txBody>
                  <a:tcPr anchor="ctr"/>
                </a:tc>
                <a:extLst>
                  <a:ext uri="{0D108BD9-81ED-4DB2-BD59-A6C34878D82A}">
                    <a16:rowId xmlns:a16="http://schemas.microsoft.com/office/drawing/2014/main" val="3852180560"/>
                  </a:ext>
                </a:extLst>
              </a:tr>
              <a:tr h="531296">
                <a:tc>
                  <a:txBody>
                    <a:bodyPr/>
                    <a:lstStyle/>
                    <a:p>
                      <a:pPr algn="ctr"/>
                      <a:r>
                        <a:rPr lang="en-US" sz="1700" b="1" dirty="0"/>
                        <a:t>Efficacy</a:t>
                      </a:r>
                    </a:p>
                  </a:txBody>
                  <a:tcPr/>
                </a:tc>
                <a:tc>
                  <a:txBody>
                    <a:bodyPr/>
                    <a:lstStyle/>
                    <a:p>
                      <a:pPr algn="ctr"/>
                      <a:r>
                        <a:rPr lang="en-US" sz="1700" dirty="0"/>
                        <a:t>ORR 33%</a:t>
                      </a:r>
                    </a:p>
                  </a:txBody>
                  <a:tcPr anchor="ctr"/>
                </a:tc>
                <a:tc>
                  <a:txBody>
                    <a:bodyPr/>
                    <a:lstStyle/>
                    <a:p>
                      <a:pPr algn="ctr"/>
                      <a:r>
                        <a:rPr lang="en-US" sz="1700" dirty="0"/>
                        <a:t>ORR 27.5%</a:t>
                      </a:r>
                    </a:p>
                  </a:txBody>
                  <a:tcPr anchor="ctr"/>
                </a:tc>
                <a:tc>
                  <a:txBody>
                    <a:bodyPr/>
                    <a:lstStyle/>
                    <a:p>
                      <a:pPr algn="ctr"/>
                      <a:r>
                        <a:rPr lang="en-US" sz="1700" dirty="0"/>
                        <a:t>ORR 27.3%</a:t>
                      </a:r>
                    </a:p>
                    <a:p>
                      <a:pPr algn="ctr"/>
                      <a:r>
                        <a:rPr lang="en-US" sz="1700" dirty="0"/>
                        <a:t>(41.7% H-score&gt;200)</a:t>
                      </a:r>
                    </a:p>
                  </a:txBody>
                  <a:tcPr anchor="ctr"/>
                </a:tc>
                <a:extLst>
                  <a:ext uri="{0D108BD9-81ED-4DB2-BD59-A6C34878D82A}">
                    <a16:rowId xmlns:a16="http://schemas.microsoft.com/office/drawing/2014/main" val="365941597"/>
                  </a:ext>
                </a:extLst>
              </a:tr>
              <a:tr h="759607">
                <a:tc>
                  <a:txBody>
                    <a:bodyPr/>
                    <a:lstStyle/>
                    <a:p>
                      <a:pPr algn="ctr"/>
                      <a:r>
                        <a:rPr lang="en-US" sz="1700" b="1" dirty="0"/>
                        <a:t>SAEs</a:t>
                      </a:r>
                    </a:p>
                  </a:txBody>
                  <a:tcPr/>
                </a:tc>
                <a:tc>
                  <a:txBody>
                    <a:bodyPr/>
                    <a:lstStyle/>
                    <a:p>
                      <a:pPr marL="285750" indent="-285750" algn="l">
                        <a:buFontTx/>
                        <a:buChar char="-"/>
                      </a:pPr>
                      <a:r>
                        <a:rPr lang="en-US" sz="1700" dirty="0"/>
                        <a:t>Neutropenia</a:t>
                      </a:r>
                    </a:p>
                    <a:p>
                      <a:pPr marL="285750" indent="-285750" algn="l">
                        <a:buFontTx/>
                        <a:buChar char="-"/>
                      </a:pPr>
                      <a:r>
                        <a:rPr lang="en-US" sz="1700" dirty="0"/>
                        <a:t>Diarrhea</a:t>
                      </a:r>
                    </a:p>
                  </a:txBody>
                  <a:tcPr anchor="ctr"/>
                </a:tc>
                <a:tc>
                  <a:txBody>
                    <a:bodyPr/>
                    <a:lstStyle/>
                    <a:p>
                      <a:pPr marL="285750" indent="-285750" algn="l">
                        <a:buFontTx/>
                        <a:buChar char="-"/>
                      </a:pPr>
                      <a:r>
                        <a:rPr lang="en-US" sz="1700" dirty="0"/>
                        <a:t>Stomatitis</a:t>
                      </a:r>
                    </a:p>
                    <a:p>
                      <a:pPr marL="285750" indent="-285750" algn="l">
                        <a:buFontTx/>
                        <a:buChar char="-"/>
                      </a:pPr>
                      <a:r>
                        <a:rPr lang="en-US" sz="1700" dirty="0"/>
                        <a:t>Anemia</a:t>
                      </a:r>
                    </a:p>
                    <a:p>
                      <a:pPr marL="285750" indent="-285750" algn="l">
                        <a:buFontTx/>
                        <a:buChar char="-"/>
                      </a:pPr>
                      <a:r>
                        <a:rPr lang="en-US" sz="1700" dirty="0"/>
                        <a:t>Amylase Increase</a:t>
                      </a:r>
                    </a:p>
                  </a:txBody>
                  <a:tcPr anchor="ctr"/>
                </a:tc>
                <a:tc>
                  <a:txBody>
                    <a:bodyPr/>
                    <a:lstStyle/>
                    <a:p>
                      <a:pPr marL="742950" indent="-284163" algn="l">
                        <a:buFontTx/>
                        <a:buChar char="-"/>
                        <a:tabLst/>
                      </a:pPr>
                      <a:r>
                        <a:rPr lang="en-US" sz="1700" dirty="0"/>
                        <a:t>Stomatitis</a:t>
                      </a:r>
                    </a:p>
                    <a:p>
                      <a:pPr marL="742950" indent="-284163" algn="l">
                        <a:buFontTx/>
                        <a:buChar char="-"/>
                        <a:tabLst/>
                      </a:pPr>
                      <a:r>
                        <a:rPr lang="en-US" sz="1700" dirty="0"/>
                        <a:t>Anemia</a:t>
                      </a:r>
                    </a:p>
                    <a:p>
                      <a:pPr marL="742950" indent="-284163" algn="l">
                        <a:buFontTx/>
                        <a:buChar char="-"/>
                        <a:tabLst/>
                      </a:pPr>
                      <a:r>
                        <a:rPr lang="en-US" sz="1700" dirty="0"/>
                        <a:t>Neutropenia</a:t>
                      </a:r>
                    </a:p>
                  </a:txBody>
                  <a:tcPr anchor="ctr"/>
                </a:tc>
                <a:extLst>
                  <a:ext uri="{0D108BD9-81ED-4DB2-BD59-A6C34878D82A}">
                    <a16:rowId xmlns:a16="http://schemas.microsoft.com/office/drawing/2014/main" val="3341878380"/>
                  </a:ext>
                </a:extLst>
              </a:tr>
            </a:tbl>
          </a:graphicData>
        </a:graphic>
      </p:graphicFrame>
      <p:sp>
        <p:nvSpPr>
          <p:cNvPr id="6" name="TextBox 5">
            <a:extLst>
              <a:ext uri="{FF2B5EF4-FFF2-40B4-BE49-F238E27FC236}">
                <a16:creationId xmlns:a16="http://schemas.microsoft.com/office/drawing/2014/main" id="{C36FD5B6-6EDA-77E1-87A0-8849731C5EA8}"/>
              </a:ext>
            </a:extLst>
          </p:cNvPr>
          <p:cNvSpPr txBox="1"/>
          <p:nvPr/>
        </p:nvSpPr>
        <p:spPr>
          <a:xfrm>
            <a:off x="3536892" y="6525776"/>
            <a:ext cx="8460375" cy="297454"/>
          </a:xfrm>
          <a:prstGeom prst="rect">
            <a:avLst/>
          </a:prstGeom>
          <a:noFill/>
        </p:spPr>
        <p:txBody>
          <a:bodyPr wrap="square">
            <a:spAutoFit/>
          </a:bodyPr>
          <a:lstStyle/>
          <a:p>
            <a:pPr marL="0" marR="0" lvl="0" indent="0" algn="r" defTabSz="1219139" rtl="0" eaLnBrk="1" fontAlgn="base" latinLnBrk="0" hangingPunct="1">
              <a:lnSpc>
                <a:spcPct val="100000"/>
              </a:lnSpc>
              <a:spcBef>
                <a:spcPct val="0"/>
              </a:spcBef>
              <a:spcAft>
                <a:spcPct val="0"/>
              </a:spcAft>
              <a:buClrTx/>
              <a:buSzTx/>
              <a:buFontTx/>
              <a:buNone/>
              <a:tabLst/>
              <a:defRPr/>
            </a:pPr>
            <a:r>
              <a:rPr kumimoji="0" lang="en-SG" sz="13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Santin A. ASCO 2023. </a:t>
            </a:r>
            <a:r>
              <a:rPr kumimoji="0" lang="en-SG" sz="1333"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Oaknin</a:t>
            </a:r>
            <a:r>
              <a:rPr kumimoji="0" lang="en-SG" sz="13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A. ESMO 2024. Wang. ESMO 2024. Lee. ESMO 2024. </a:t>
            </a:r>
          </a:p>
        </p:txBody>
      </p:sp>
    </p:spTree>
    <p:extLst>
      <p:ext uri="{BB962C8B-B14F-4D97-AF65-F5344CB8AC3E}">
        <p14:creationId xmlns:p14="http://schemas.microsoft.com/office/powerpoint/2010/main" val="228028964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A8F3-99C9-D182-8959-B6FBF8F6ED22}"/>
              </a:ext>
            </a:extLst>
          </p:cNvPr>
          <p:cNvSpPr>
            <a:spLocks noGrp="1"/>
          </p:cNvSpPr>
          <p:nvPr>
            <p:ph type="title"/>
          </p:nvPr>
        </p:nvSpPr>
        <p:spPr/>
        <p:txBody>
          <a:bodyPr/>
          <a:lstStyle/>
          <a:p>
            <a:r>
              <a:rPr lang="en-US" dirty="0"/>
              <a:t>ADCs in Development for Endometrial Cancer </a:t>
            </a:r>
          </a:p>
        </p:txBody>
      </p:sp>
      <p:sp>
        <p:nvSpPr>
          <p:cNvPr id="5" name="Rectangle: Rounded Corners 13">
            <a:extLst>
              <a:ext uri="{FF2B5EF4-FFF2-40B4-BE49-F238E27FC236}">
                <a16:creationId xmlns:a16="http://schemas.microsoft.com/office/drawing/2014/main" id="{E0984B8A-FD3A-B449-F063-B78AAA115A07}"/>
              </a:ext>
            </a:extLst>
          </p:cNvPr>
          <p:cNvSpPr/>
          <p:nvPr/>
        </p:nvSpPr>
        <p:spPr>
          <a:xfrm>
            <a:off x="7875571" y="1459271"/>
            <a:ext cx="3224945" cy="1034880"/>
          </a:xfrm>
          <a:prstGeom prst="roundRect">
            <a:avLst/>
          </a:prstGeom>
          <a:solidFill>
            <a:srgbClr val="92D050"/>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tab pos="1643022" algn="l"/>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T-DXd: ORR 3+: 56%</a:t>
            </a: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 </a:t>
            </a:r>
          </a:p>
          <a:p>
            <a:pPr marL="0" marR="0" lvl="0" indent="0" algn="ctr" defTabSz="914400" rtl="0" eaLnBrk="1" fontAlgn="base" latinLnBrk="0" hangingPunct="1">
              <a:lnSpc>
                <a:spcPct val="100000"/>
              </a:lnSpc>
              <a:spcBef>
                <a:spcPct val="0"/>
              </a:spcBef>
              <a:spcAft>
                <a:spcPct val="0"/>
              </a:spcAft>
              <a:buClrTx/>
              <a:buSzTx/>
              <a:buFontTx/>
              <a:buNone/>
              <a:tabLst>
                <a:tab pos="1643022" algn="l"/>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BNT-323: ORR: 59%</a:t>
            </a:r>
          </a:p>
        </p:txBody>
      </p:sp>
      <p:sp>
        <p:nvSpPr>
          <p:cNvPr id="6" name="Rectangle: Rounded Corners 10">
            <a:extLst>
              <a:ext uri="{FF2B5EF4-FFF2-40B4-BE49-F238E27FC236}">
                <a16:creationId xmlns:a16="http://schemas.microsoft.com/office/drawing/2014/main" id="{61176329-F329-3ACC-E872-A330AE58E4A0}"/>
              </a:ext>
            </a:extLst>
          </p:cNvPr>
          <p:cNvSpPr/>
          <p:nvPr/>
        </p:nvSpPr>
        <p:spPr>
          <a:xfrm>
            <a:off x="1037676" y="1411494"/>
            <a:ext cx="1533439" cy="108265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HER2</a:t>
            </a:r>
          </a:p>
        </p:txBody>
      </p:sp>
      <p:sp>
        <p:nvSpPr>
          <p:cNvPr id="7" name="Rectangle: Rounded Corners 11">
            <a:extLst>
              <a:ext uri="{FF2B5EF4-FFF2-40B4-BE49-F238E27FC236}">
                <a16:creationId xmlns:a16="http://schemas.microsoft.com/office/drawing/2014/main" id="{188C5451-2B6C-C023-AF23-51B56BC6A26B}"/>
              </a:ext>
            </a:extLst>
          </p:cNvPr>
          <p:cNvSpPr/>
          <p:nvPr/>
        </p:nvSpPr>
        <p:spPr>
          <a:xfrm>
            <a:off x="2762153" y="1450687"/>
            <a:ext cx="2896937" cy="1043464"/>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ＭＳ Ｐゴシック"/>
                <a:cs typeface="+mn-cs"/>
              </a:rPr>
              <a:t>Trastuzumab deruxtecan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ＭＳ Ｐゴシック"/>
                <a:cs typeface="+mn-cs"/>
              </a:rPr>
              <a:t>DB-1303/BNT323</a:t>
            </a:r>
          </a:p>
        </p:txBody>
      </p:sp>
      <p:sp>
        <p:nvSpPr>
          <p:cNvPr id="8" name="Rectangle: Rounded Corners 1">
            <a:extLst>
              <a:ext uri="{FF2B5EF4-FFF2-40B4-BE49-F238E27FC236}">
                <a16:creationId xmlns:a16="http://schemas.microsoft.com/office/drawing/2014/main" id="{B4202B83-2D34-1688-A28E-B91DFC11B787}"/>
              </a:ext>
            </a:extLst>
          </p:cNvPr>
          <p:cNvSpPr/>
          <p:nvPr/>
        </p:nvSpPr>
        <p:spPr>
          <a:xfrm>
            <a:off x="1037675" y="2707968"/>
            <a:ext cx="1533439" cy="992075"/>
          </a:xfrm>
          <a:prstGeom prst="roundRect">
            <a:avLst/>
          </a:prstGeom>
          <a:solidFill>
            <a:srgbClr val="7030A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TROP2</a:t>
            </a:r>
          </a:p>
        </p:txBody>
      </p:sp>
      <p:sp>
        <p:nvSpPr>
          <p:cNvPr id="9" name="Rectangle: Rounded Corners 3">
            <a:extLst>
              <a:ext uri="{FF2B5EF4-FFF2-40B4-BE49-F238E27FC236}">
                <a16:creationId xmlns:a16="http://schemas.microsoft.com/office/drawing/2014/main" id="{C0B45B30-8DC2-6402-33D6-651B511FD8A8}"/>
              </a:ext>
            </a:extLst>
          </p:cNvPr>
          <p:cNvSpPr/>
          <p:nvPr/>
        </p:nvSpPr>
        <p:spPr>
          <a:xfrm>
            <a:off x="2762152" y="2707968"/>
            <a:ext cx="2896936" cy="992075"/>
          </a:xfrm>
          <a:prstGeom prst="roundRect">
            <a:avLst/>
          </a:prstGeom>
          <a:solidFill>
            <a:srgbClr val="7030A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Sacituzumab govitecan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Sacituzumab tirumotecan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Datopotamab Deruxtecan</a:t>
            </a:r>
          </a:p>
        </p:txBody>
      </p:sp>
      <p:sp>
        <p:nvSpPr>
          <p:cNvPr id="10" name="Rectangle: Rounded Corners 13">
            <a:extLst>
              <a:ext uri="{FF2B5EF4-FFF2-40B4-BE49-F238E27FC236}">
                <a16:creationId xmlns:a16="http://schemas.microsoft.com/office/drawing/2014/main" id="{FD02F2DF-1079-0124-6C67-18875C149B8B}"/>
              </a:ext>
            </a:extLst>
          </p:cNvPr>
          <p:cNvSpPr/>
          <p:nvPr/>
        </p:nvSpPr>
        <p:spPr>
          <a:xfrm>
            <a:off x="7875570" y="2706996"/>
            <a:ext cx="3224945" cy="1052315"/>
          </a:xfrm>
          <a:prstGeom prst="roundRect">
            <a:avLst/>
          </a:prstGeom>
          <a:solidFill>
            <a:srgbClr val="9966FF"/>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Sac-Gov: ORR: 22-33%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Sac-TMT: ORR: 34%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Dato-DXd: ORR: 28%</a:t>
            </a:r>
          </a:p>
        </p:txBody>
      </p:sp>
      <p:sp>
        <p:nvSpPr>
          <p:cNvPr id="11" name="Rectangle: Rounded Corners 6">
            <a:extLst>
              <a:ext uri="{FF2B5EF4-FFF2-40B4-BE49-F238E27FC236}">
                <a16:creationId xmlns:a16="http://schemas.microsoft.com/office/drawing/2014/main" id="{FE72473E-5273-8E3D-F6DB-E92C658D2A06}"/>
              </a:ext>
            </a:extLst>
          </p:cNvPr>
          <p:cNvSpPr/>
          <p:nvPr/>
        </p:nvSpPr>
        <p:spPr>
          <a:xfrm>
            <a:off x="1037675" y="3853787"/>
            <a:ext cx="1533439" cy="1109508"/>
          </a:xfrm>
          <a:prstGeom prst="roundRect">
            <a:avLst/>
          </a:prstGeom>
          <a:solidFill>
            <a:srgbClr val="2674AE"/>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FRα</a:t>
            </a:r>
          </a:p>
        </p:txBody>
      </p:sp>
      <p:sp>
        <p:nvSpPr>
          <p:cNvPr id="12" name="Rectangle: Rounded Corners 7">
            <a:extLst>
              <a:ext uri="{FF2B5EF4-FFF2-40B4-BE49-F238E27FC236}">
                <a16:creationId xmlns:a16="http://schemas.microsoft.com/office/drawing/2014/main" id="{718ED30C-9E27-9CFE-02EB-4092BD0C177B}"/>
              </a:ext>
            </a:extLst>
          </p:cNvPr>
          <p:cNvSpPr/>
          <p:nvPr/>
        </p:nvSpPr>
        <p:spPr>
          <a:xfrm>
            <a:off x="2762152" y="3853786"/>
            <a:ext cx="2896936" cy="1109509"/>
          </a:xfrm>
          <a:prstGeom prst="roundRect">
            <a:avLst/>
          </a:prstGeom>
          <a:solidFill>
            <a:srgbClr val="2674AE"/>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Noto Sans" panose="020B0502040204020203" pitchFamily="34" charset="0"/>
                <a:ea typeface="ＭＳ Ｐゴシック"/>
                <a:cs typeface="+mn-cs"/>
              </a:rPr>
              <a:t>Mirvetuximab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ＭＳ Ｐゴシック"/>
                <a:cs typeface="+mn-cs"/>
              </a:rPr>
              <a:t>IMGN-151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ＭＳ Ｐゴシック"/>
                <a:cs typeface="+mn-cs"/>
              </a:rPr>
              <a:t>Rinatabart Sesutecan</a:t>
            </a:r>
          </a:p>
        </p:txBody>
      </p:sp>
      <p:sp>
        <p:nvSpPr>
          <p:cNvPr id="13" name="Rectangle: Rounded Corners 13">
            <a:extLst>
              <a:ext uri="{FF2B5EF4-FFF2-40B4-BE49-F238E27FC236}">
                <a16:creationId xmlns:a16="http://schemas.microsoft.com/office/drawing/2014/main" id="{D80D8D7C-3429-8924-394B-84B1600B0EF3}"/>
              </a:ext>
            </a:extLst>
          </p:cNvPr>
          <p:cNvSpPr/>
          <p:nvPr/>
        </p:nvSpPr>
        <p:spPr>
          <a:xfrm>
            <a:off x="7875570" y="3834895"/>
            <a:ext cx="3224945" cy="1128400"/>
          </a:xfrm>
          <a:prstGeom prst="roundRect">
            <a:avLst/>
          </a:prstGeom>
          <a:solidFill>
            <a:srgbClr val="00B0F0"/>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ＭＳ Ｐゴシック"/>
                <a:cs typeface="+mn-cs"/>
              </a:rPr>
              <a:t>Mirv</a:t>
            </a: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 ORR: 38%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IMGN-151: Pending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Rina-S: </a:t>
            </a: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sym typeface="Wingdings" pitchFamily="2" charset="2"/>
              </a:rPr>
              <a:t>Pending</a:t>
            </a:r>
            <a:endParaRPr kumimoji="0" lang="en-US" sz="16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14" name="Rectangle: Rounded Corners 13">
            <a:extLst>
              <a:ext uri="{FF2B5EF4-FFF2-40B4-BE49-F238E27FC236}">
                <a16:creationId xmlns:a16="http://schemas.microsoft.com/office/drawing/2014/main" id="{9EAB5A92-6CC8-8F75-3954-D6438AA33527}"/>
              </a:ext>
            </a:extLst>
          </p:cNvPr>
          <p:cNvSpPr/>
          <p:nvPr/>
        </p:nvSpPr>
        <p:spPr>
          <a:xfrm>
            <a:off x="966555" y="5195560"/>
            <a:ext cx="10062839" cy="801288"/>
          </a:xfrm>
          <a:prstGeom prst="roundRect">
            <a:avLst/>
          </a:prstGeom>
          <a:solidFill>
            <a:srgbClr val="FFFF00"/>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95000"/>
                    <a:lumOff val="5000"/>
                  </a:srgbClr>
                </a:solidFill>
                <a:effectLst/>
                <a:uLnTx/>
                <a:uFillTx/>
                <a:latin typeface="Arial"/>
                <a:ea typeface="ＭＳ Ｐゴシック"/>
                <a:cs typeface="+mn-cs"/>
              </a:rPr>
              <a:t>…and many others on the horizon!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95000"/>
                    <a:lumOff val="5000"/>
                  </a:srgbClr>
                </a:solidFill>
                <a:effectLst/>
                <a:uLnTx/>
                <a:uFillTx/>
                <a:latin typeface="Arial"/>
                <a:ea typeface="ＭＳ Ｐゴシック"/>
                <a:cs typeface="+mn-cs"/>
              </a:rPr>
              <a:t>B7H4, CDH6, CLDN6</a:t>
            </a:r>
          </a:p>
        </p:txBody>
      </p:sp>
      <p:sp>
        <p:nvSpPr>
          <p:cNvPr id="15" name="Rectangle: Rounded Corners 13">
            <a:extLst>
              <a:ext uri="{FF2B5EF4-FFF2-40B4-BE49-F238E27FC236}">
                <a16:creationId xmlns:a16="http://schemas.microsoft.com/office/drawing/2014/main" id="{9BEC155C-0D37-7378-F9A7-B73F573DCA78}"/>
              </a:ext>
            </a:extLst>
          </p:cNvPr>
          <p:cNvSpPr/>
          <p:nvPr/>
        </p:nvSpPr>
        <p:spPr>
          <a:xfrm>
            <a:off x="5727679" y="1468059"/>
            <a:ext cx="2079303" cy="1034880"/>
          </a:xfrm>
          <a:prstGeom prst="roundRect">
            <a:avLst/>
          </a:prstGeom>
          <a:solidFill>
            <a:srgbClr val="92D050"/>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HER2: 18-80%</a:t>
            </a:r>
          </a:p>
        </p:txBody>
      </p:sp>
      <p:sp>
        <p:nvSpPr>
          <p:cNvPr id="16" name="Rectangle: Rounded Corners 13">
            <a:extLst>
              <a:ext uri="{FF2B5EF4-FFF2-40B4-BE49-F238E27FC236}">
                <a16:creationId xmlns:a16="http://schemas.microsoft.com/office/drawing/2014/main" id="{FF45A7B7-E404-998B-F60B-050C4B444634}"/>
              </a:ext>
            </a:extLst>
          </p:cNvPr>
          <p:cNvSpPr/>
          <p:nvPr/>
        </p:nvSpPr>
        <p:spPr>
          <a:xfrm>
            <a:off x="5727679" y="2706996"/>
            <a:ext cx="2079303" cy="1052315"/>
          </a:xfrm>
          <a:prstGeom prst="roundRect">
            <a:avLst/>
          </a:prstGeom>
          <a:solidFill>
            <a:srgbClr val="9966FF"/>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TROP2: ~50% high expression</a:t>
            </a:r>
          </a:p>
        </p:txBody>
      </p:sp>
      <p:sp>
        <p:nvSpPr>
          <p:cNvPr id="17" name="Rectangle: Rounded Corners 13">
            <a:extLst>
              <a:ext uri="{FF2B5EF4-FFF2-40B4-BE49-F238E27FC236}">
                <a16:creationId xmlns:a16="http://schemas.microsoft.com/office/drawing/2014/main" id="{45F0B4E1-0455-E4B4-E9AD-0CD48FC043B7}"/>
              </a:ext>
            </a:extLst>
          </p:cNvPr>
          <p:cNvSpPr/>
          <p:nvPr/>
        </p:nvSpPr>
        <p:spPr>
          <a:xfrm>
            <a:off x="5727679" y="3834895"/>
            <a:ext cx="2079303" cy="1109509"/>
          </a:xfrm>
          <a:prstGeom prst="roundRect">
            <a:avLst/>
          </a:prstGeom>
          <a:solidFill>
            <a:srgbClr val="00B0F0"/>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FRα: 33% high expression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(PS2+ ≥50%)</a:t>
            </a:r>
          </a:p>
        </p:txBody>
      </p:sp>
    </p:spTree>
    <p:extLst>
      <p:ext uri="{BB962C8B-B14F-4D97-AF65-F5344CB8AC3E}">
        <p14:creationId xmlns:p14="http://schemas.microsoft.com/office/powerpoint/2010/main" val="4585595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1016-605F-6852-6936-728D524E9D5D}"/>
              </a:ext>
            </a:extLst>
          </p:cNvPr>
          <p:cNvSpPr>
            <a:spLocks noGrp="1"/>
          </p:cNvSpPr>
          <p:nvPr>
            <p:ph type="title"/>
          </p:nvPr>
        </p:nvSpPr>
        <p:spPr/>
        <p:txBody>
          <a:bodyPr/>
          <a:lstStyle/>
          <a:p>
            <a:r>
              <a:rPr lang="en-US" dirty="0"/>
              <a:t>Non-ADC Targeted Therapies</a:t>
            </a:r>
          </a:p>
        </p:txBody>
      </p:sp>
      <p:graphicFrame>
        <p:nvGraphicFramePr>
          <p:cNvPr id="5" name="Content Placeholder 4">
            <a:extLst>
              <a:ext uri="{FF2B5EF4-FFF2-40B4-BE49-F238E27FC236}">
                <a16:creationId xmlns:a16="http://schemas.microsoft.com/office/drawing/2014/main" id="{A8F73A3D-21AF-131B-82C8-D34205CE81D7}"/>
              </a:ext>
            </a:extLst>
          </p:cNvPr>
          <p:cNvGraphicFramePr>
            <a:graphicFrameLocks noGrp="1"/>
          </p:cNvGraphicFramePr>
          <p:nvPr>
            <p:ph idx="1"/>
          </p:nvPr>
        </p:nvGraphicFramePr>
        <p:xfrm>
          <a:off x="1765301" y="1411817"/>
          <a:ext cx="8860367" cy="5139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29164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9E9AE-232A-D702-DE8B-021724BAF2EB}"/>
              </a:ext>
            </a:extLst>
          </p:cNvPr>
          <p:cNvSpPr>
            <a:spLocks noGrp="1"/>
          </p:cNvSpPr>
          <p:nvPr>
            <p:ph type="title"/>
          </p:nvPr>
        </p:nvSpPr>
        <p:spPr/>
        <p:txBody>
          <a:bodyPr/>
          <a:lstStyle/>
          <a:p>
            <a:r>
              <a:rPr lang="en-US" dirty="0"/>
              <a:t>Conclusions</a:t>
            </a:r>
          </a:p>
        </p:txBody>
      </p:sp>
      <p:sp>
        <p:nvSpPr>
          <p:cNvPr id="4" name="Content Placeholder 3">
            <a:extLst>
              <a:ext uri="{FF2B5EF4-FFF2-40B4-BE49-F238E27FC236}">
                <a16:creationId xmlns:a16="http://schemas.microsoft.com/office/drawing/2014/main" id="{CD6CA6C2-1CC7-2D7B-15C2-ED2E0AA8C177}"/>
              </a:ext>
            </a:extLst>
          </p:cNvPr>
          <p:cNvSpPr>
            <a:spLocks noGrp="1"/>
          </p:cNvSpPr>
          <p:nvPr>
            <p:ph idx="1"/>
          </p:nvPr>
        </p:nvSpPr>
        <p:spPr>
          <a:xfrm>
            <a:off x="878419" y="1534885"/>
            <a:ext cx="10358967" cy="4356099"/>
          </a:xfrm>
        </p:spPr>
        <p:txBody>
          <a:bodyPr/>
          <a:lstStyle/>
          <a:p>
            <a:r>
              <a:rPr lang="en-US" dirty="0"/>
              <a:t>Recent FDA approvals</a:t>
            </a:r>
          </a:p>
          <a:p>
            <a:pPr lvl="1"/>
            <a:r>
              <a:rPr lang="en-US" dirty="0"/>
              <a:t>Lenvatinib and Pembrolizumab</a:t>
            </a:r>
          </a:p>
          <a:p>
            <a:pPr lvl="1"/>
            <a:r>
              <a:rPr lang="en-US" dirty="0"/>
              <a:t>Trastuzumab deruxtecan (accelerated)</a:t>
            </a:r>
          </a:p>
          <a:p>
            <a:r>
              <a:rPr lang="en-US" dirty="0"/>
              <a:t>The potential landscape for management is rapidly evolving</a:t>
            </a:r>
          </a:p>
          <a:p>
            <a:pPr lvl="1"/>
            <a:r>
              <a:rPr lang="en-US" dirty="0"/>
              <a:t>Strategies to determine the most efficacious therapy are needed</a:t>
            </a:r>
          </a:p>
          <a:p>
            <a:pPr lvl="2"/>
            <a:r>
              <a:rPr lang="en-US" dirty="0"/>
              <a:t>Biomarker directed versus all-comer options</a:t>
            </a:r>
          </a:p>
          <a:p>
            <a:pPr lvl="1"/>
            <a:r>
              <a:rPr lang="en-US" dirty="0"/>
              <a:t>Ideal sequencing of therapies remains unclear</a:t>
            </a:r>
          </a:p>
        </p:txBody>
      </p:sp>
    </p:spTree>
    <p:extLst>
      <p:ext uri="{BB962C8B-B14F-4D97-AF65-F5344CB8AC3E}">
        <p14:creationId xmlns:p14="http://schemas.microsoft.com/office/powerpoint/2010/main" val="27743107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D4F2-D4D6-323A-C979-4D6681BD945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74F61E2-4755-0FE1-965C-93D7688D4B14}"/>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24A54528-59CF-5458-98AE-41FE448FD4E0}"/>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79-year-old woman with Stage IV MSI-H endometrial cancer receives 1 cycle of carboplatin/paclitaxel/ pembrolizumab with poor tolerance</a:t>
            </a:r>
          </a:p>
        </p:txBody>
      </p:sp>
      <p:sp>
        <p:nvSpPr>
          <p:cNvPr id="8" name="Title 1">
            <a:extLst>
              <a:ext uri="{FF2B5EF4-FFF2-40B4-BE49-F238E27FC236}">
                <a16:creationId xmlns:a16="http://schemas.microsoft.com/office/drawing/2014/main" id="{A0A103BE-F537-86D4-C967-33C403B1D763}"/>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Victoria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Giffi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(Hagerstown, Maryland)</a:t>
            </a:r>
          </a:p>
        </p:txBody>
      </p:sp>
      <p:pic>
        <p:nvPicPr>
          <p:cNvPr id="2" name="Picture 1" descr="A person wearing a white coat and headphones&#10;&#10;AI-generated content may be incorrect.">
            <a:extLst>
              <a:ext uri="{FF2B5EF4-FFF2-40B4-BE49-F238E27FC236}">
                <a16:creationId xmlns:a16="http://schemas.microsoft.com/office/drawing/2014/main" id="{9D2015FA-6ABA-0A46-7DE1-112F4F1350E4}"/>
              </a:ext>
            </a:extLst>
          </p:cNvPr>
          <p:cNvPicPr>
            <a:picLocks noChangeAspect="1"/>
          </p:cNvPicPr>
          <p:nvPr/>
        </p:nvPicPr>
        <p:blipFill>
          <a:blip r:embed="rId2"/>
          <a:stretch>
            <a:fillRect/>
          </a:stretch>
        </p:blipFill>
        <p:spPr>
          <a:xfrm>
            <a:off x="2987042" y="2147480"/>
            <a:ext cx="6326294" cy="35585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526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36CDD-B80C-EF9E-371C-71E61004AF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CB886-3FE6-AF1D-D5CF-23C46847CCDC}"/>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57E9FF7A-2DDC-C5B6-0012-F72BBC0D6003}"/>
              </a:ext>
            </a:extLst>
          </p:cNvPr>
          <p:cNvSpPr txBox="1"/>
          <p:nvPr/>
        </p:nvSpPr>
        <p:spPr>
          <a:xfrm>
            <a:off x="633577" y="920621"/>
            <a:ext cx="11079047" cy="569386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For a patient like this with MSI-high disease for whom chemotherapy might be problematic, would it be reasonable to administer anti-PD-1/PD-L1 monotherapy in the front-line setting? Would you ever employ first-line lenvatinib/pembrolizumab for a patient who wasn’t fit enough for chemotherapy?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do you approach initial dosing of the lenvatinib for patients receiving lenvatinib/pembrolizumab? Do you prefer to start at the recommended dose and dose-reduce as needed or start at a lower dose and increase it if it is well tolerated?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strategies would you recommend to prevent or manage mucositis in patients receiving lenvatinib?</a:t>
            </a:r>
          </a:p>
        </p:txBody>
      </p:sp>
    </p:spTree>
    <p:extLst>
      <p:ext uri="{BB962C8B-B14F-4D97-AF65-F5344CB8AC3E}">
        <p14:creationId xmlns:p14="http://schemas.microsoft.com/office/powerpoint/2010/main" val="3656513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F5102-99EF-1C19-6C09-E004D598ECB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6C04D1E-C580-89AB-62C1-B0771EF52C56}"/>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6D2E74C-6B47-7C47-7827-1FAAF31670CB}"/>
              </a:ext>
            </a:extLst>
          </p:cNvPr>
          <p:cNvSpPr>
            <a:spLocks noGrp="1"/>
          </p:cNvSpPr>
          <p:nvPr>
            <p:ph type="title"/>
          </p:nvPr>
        </p:nvSpPr>
        <p:spPr>
          <a:xfrm>
            <a:off x="1302061" y="487565"/>
            <a:ext cx="9407849" cy="1085498"/>
          </a:xfrm>
        </p:spPr>
        <p:txBody>
          <a:bodyPr lIns="91440" tIns="91440" rIns="91440" bIns="182880"/>
          <a:lstStyle/>
          <a:p>
            <a:pPr algn="l"/>
            <a:r>
              <a:rPr lang="en-US" dirty="0">
                <a:solidFill>
                  <a:schemeClr val="bg1"/>
                </a:solidFill>
              </a:rPr>
              <a:t>Case Presentation: 63-year-old woman with </a:t>
            </a:r>
            <a:r>
              <a:rPr lang="en-US">
                <a:solidFill>
                  <a:schemeClr val="bg1"/>
                </a:solidFill>
              </a:rPr>
              <a:t>recurrent POLE-mutant, TP53-mutant </a:t>
            </a:r>
            <a:r>
              <a:rPr lang="en-US" dirty="0">
                <a:solidFill>
                  <a:schemeClr val="bg1"/>
                </a:solidFill>
              </a:rPr>
              <a:t>endometrial cancer receives pembrolizumab/</a:t>
            </a:r>
            <a:r>
              <a:rPr lang="en-US" dirty="0" err="1">
                <a:solidFill>
                  <a:schemeClr val="bg1"/>
                </a:solidFill>
              </a:rPr>
              <a:t>lenvatinib</a:t>
            </a:r>
            <a:r>
              <a:rPr lang="en-US" dirty="0">
                <a:solidFill>
                  <a:schemeClr val="bg1"/>
                </a:solidFill>
              </a:rPr>
              <a:t> </a:t>
            </a:r>
          </a:p>
        </p:txBody>
      </p:sp>
      <p:sp>
        <p:nvSpPr>
          <p:cNvPr id="8" name="Title 1">
            <a:extLst>
              <a:ext uri="{FF2B5EF4-FFF2-40B4-BE49-F238E27FC236}">
                <a16:creationId xmlns:a16="http://schemas.microsoft.com/office/drawing/2014/main" id="{2F6A78BA-17BF-0016-83DC-5460990C9F5C}"/>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Kellie Schneider (Charlotte, North Carolina)</a:t>
            </a:r>
          </a:p>
        </p:txBody>
      </p:sp>
      <p:pic>
        <p:nvPicPr>
          <p:cNvPr id="3" name="Picture 2" descr="A person wearing headphones&#10;&#10;AI-generated content may be incorrect.">
            <a:extLst>
              <a:ext uri="{FF2B5EF4-FFF2-40B4-BE49-F238E27FC236}">
                <a16:creationId xmlns:a16="http://schemas.microsoft.com/office/drawing/2014/main" id="{AF50F383-3F24-A717-85EF-F6388D94CD6F}"/>
              </a:ext>
            </a:extLst>
          </p:cNvPr>
          <p:cNvPicPr>
            <a:picLocks noChangeAspect="1"/>
          </p:cNvPicPr>
          <p:nvPr/>
        </p:nvPicPr>
        <p:blipFill>
          <a:blip r:embed="rId2"/>
          <a:stretch>
            <a:fillRect/>
          </a:stretch>
        </p:blipFill>
        <p:spPr>
          <a:xfrm>
            <a:off x="3082317" y="2109139"/>
            <a:ext cx="6319867" cy="355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1501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AAAA4775-A15D-CE0A-072E-A6681E12EF68}"/>
              </a:ext>
            </a:extLst>
          </p:cNvPr>
          <p:cNvSpPr txBox="1">
            <a:spLocks/>
          </p:cNvSpPr>
          <p:nvPr/>
        </p:nvSpPr>
        <p:spPr bwMode="auto">
          <a:xfrm>
            <a:off x="1055440" y="1268760"/>
            <a:ext cx="10215813"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rgbClr val="3233FF"/>
                </a:solidFill>
              </a:rPr>
              <a:t>MODULE 1: </a:t>
            </a:r>
            <a:r>
              <a:rPr lang="en-US" sz="2500" kern="0" dirty="0">
                <a:solidFill>
                  <a:schemeClr val="tx1"/>
                </a:solidFill>
              </a:rPr>
              <a:t>Up-Front Treatment for Advanced Ovarian Cancer (OC) — Dr Liu</a:t>
            </a:r>
          </a:p>
          <a:p>
            <a:pPr marL="98425" indent="0">
              <a:lnSpc>
                <a:spcPct val="100000"/>
              </a:lnSpc>
              <a:spcBef>
                <a:spcPts val="0"/>
              </a:spcBef>
              <a:spcAft>
                <a:spcPts val="2200"/>
              </a:spcAft>
              <a:buNone/>
            </a:pPr>
            <a:r>
              <a:rPr lang="en-US" sz="2500" kern="0" dirty="0">
                <a:solidFill>
                  <a:srgbClr val="3233FF"/>
                </a:solidFill>
              </a:rPr>
              <a:t>MODULE 2: </a:t>
            </a:r>
            <a:r>
              <a:rPr lang="en-US" sz="2500" kern="0" dirty="0">
                <a:solidFill>
                  <a:schemeClr val="tx1"/>
                </a:solidFill>
              </a:rPr>
              <a:t>Current Management of Relapsed/Refractory (R/R) OC; Promising Novel Agents and Strategies Under Investigation — Dr O’Malley</a:t>
            </a:r>
          </a:p>
          <a:p>
            <a:pPr marL="98425" indent="0">
              <a:lnSpc>
                <a:spcPct val="100000"/>
              </a:lnSpc>
              <a:spcBef>
                <a:spcPts val="0"/>
              </a:spcBef>
              <a:spcAft>
                <a:spcPts val="2200"/>
              </a:spcAft>
              <a:buNone/>
            </a:pPr>
            <a:r>
              <a:rPr lang="en-US" sz="2500" kern="0" dirty="0">
                <a:solidFill>
                  <a:srgbClr val="3233FF"/>
                </a:solidFill>
              </a:rPr>
              <a:t>MODULE 3: </a:t>
            </a:r>
            <a:r>
              <a:rPr lang="en-US" sz="2500" kern="0" dirty="0">
                <a:solidFill>
                  <a:schemeClr val="tx1"/>
                </a:solidFill>
              </a:rPr>
              <a:t>Role of HER2-Targeted Therapy in Advanced OC, Endometrial Cancer (EC) and Other Gynecologic Cancers — Dr Santin</a:t>
            </a:r>
          </a:p>
          <a:p>
            <a:pPr marL="98425" indent="0">
              <a:lnSpc>
                <a:spcPct val="100000"/>
              </a:lnSpc>
              <a:spcBef>
                <a:spcPts val="0"/>
              </a:spcBef>
              <a:spcAft>
                <a:spcPts val="2200"/>
              </a:spcAft>
              <a:buNone/>
            </a:pPr>
            <a:r>
              <a:rPr lang="en-US" sz="2500" kern="0" dirty="0">
                <a:solidFill>
                  <a:srgbClr val="3233FF"/>
                </a:solidFill>
              </a:rPr>
              <a:t>MODULE 4: </a:t>
            </a:r>
            <a:r>
              <a:rPr lang="en-US" sz="2500" kern="0" dirty="0">
                <a:solidFill>
                  <a:schemeClr val="tx1"/>
                </a:solidFill>
              </a:rPr>
              <a:t>First-Line Therapy for Advanced EC — Dr Westin</a:t>
            </a:r>
          </a:p>
          <a:p>
            <a:pPr marL="98425" indent="0">
              <a:lnSpc>
                <a:spcPct val="100000"/>
              </a:lnSpc>
              <a:spcBef>
                <a:spcPts val="0"/>
              </a:spcBef>
              <a:spcAft>
                <a:spcPts val="2200"/>
              </a:spcAft>
              <a:buNone/>
            </a:pPr>
            <a:r>
              <a:rPr lang="en-US" sz="2500" kern="0" dirty="0">
                <a:solidFill>
                  <a:srgbClr val="3233FF"/>
                </a:solidFill>
              </a:rPr>
              <a:t>MODULE 5: </a:t>
            </a:r>
            <a:r>
              <a:rPr lang="en-US" sz="2500" kern="0" dirty="0">
                <a:solidFill>
                  <a:schemeClr val="tx1"/>
                </a:solidFill>
              </a:rPr>
              <a:t>Current Therapeutic Options for R/R EC; Novel Investigational Strategies for Newly Diagnosed and Recurrent Disease — Dr Salani</a:t>
            </a:r>
          </a:p>
        </p:txBody>
      </p:sp>
    </p:spTree>
    <p:extLst>
      <p:ext uri="{BB962C8B-B14F-4D97-AF65-F5344CB8AC3E}">
        <p14:creationId xmlns:p14="http://schemas.microsoft.com/office/powerpoint/2010/main" val="3573484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3B9C4-B89D-CAAC-1599-1FEBE7ECEA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AF39B-22C3-F705-2D17-BF6815C25113}"/>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8309C42E-57BD-09CD-DCCA-67C662A6EBEB}"/>
              </a:ext>
            </a:extLst>
          </p:cNvPr>
          <p:cNvSpPr txBox="1"/>
          <p:nvPr/>
        </p:nvSpPr>
        <p:spPr>
          <a:xfrm>
            <a:off x="658167" y="1997839"/>
            <a:ext cx="11079047" cy="286232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If this patient with a POLE mutation presented with newly diagnosed disease today, how would you think through initial treatment?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would you recommend at this point? Would you be comfortable discontinuing lenvatinib/pembrolizumab?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237832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B260-772A-433D-586C-7CBFE5798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3F4037-DE12-5945-05A3-F33A30484AF6}"/>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68D1472E-801D-855C-8507-A87B3B4CE167}"/>
              </a:ext>
            </a:extLst>
          </p:cNvPr>
          <p:cNvSpPr txBox="1"/>
          <p:nvPr/>
        </p:nvSpPr>
        <p:spPr>
          <a:xfrm>
            <a:off x="633577" y="920621"/>
            <a:ext cx="11079047" cy="517064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novel investigational strategies are you excited about for patients with advanced endometrial cancer? How optimistic are you that selinexor will eventually be an option for TP53 wild-type disease? If selinexor were available, would you add it for a patient who received up-front chemoimmunotherapy followed by anti-PD-1/PD-L1 antibody maintenance? If so, would you administer selinexor and the anti-PD-1/PD-L1 antibody concurrently or sequentially?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Do you see TROP2-targeted antibody-drug conjugates playing a role in advanced endometrial cancer in the future?</a:t>
            </a:r>
          </a:p>
        </p:txBody>
      </p:sp>
    </p:spTree>
    <p:extLst>
      <p:ext uri="{BB962C8B-B14F-4D97-AF65-F5344CB8AC3E}">
        <p14:creationId xmlns:p14="http://schemas.microsoft.com/office/powerpoint/2010/main" val="4249086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3209EF-53F8-80DF-A6C0-141A8C41D65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34634A6-A324-8EEF-EE3C-800783B35F23}"/>
              </a:ext>
            </a:extLst>
          </p:cNvPr>
          <p:cNvSpPr txBox="1">
            <a:spLocks/>
          </p:cNvSpPr>
          <p:nvPr/>
        </p:nvSpPr>
        <p:spPr>
          <a:xfrm>
            <a:off x="912286" y="44624"/>
            <a:ext cx="10358967" cy="727837"/>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Contributing General Medical Oncologists</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27" name="Picture 26" descr="A person wearing a white coat and headphones&#10;&#10;AI-generated content may be incorrect.">
            <a:extLst>
              <a:ext uri="{FF2B5EF4-FFF2-40B4-BE49-F238E27FC236}">
                <a16:creationId xmlns:a16="http://schemas.microsoft.com/office/drawing/2014/main" id="{B1877DCC-EE11-E466-FC5B-5D58CD86B1C4}"/>
              </a:ext>
            </a:extLst>
          </p:cNvPr>
          <p:cNvPicPr>
            <a:picLocks noChangeAspect="1"/>
          </p:cNvPicPr>
          <p:nvPr/>
        </p:nvPicPr>
        <p:blipFill>
          <a:blip r:embed="rId2"/>
          <a:stretch>
            <a:fillRect/>
          </a:stretch>
        </p:blipFill>
        <p:spPr>
          <a:xfrm>
            <a:off x="495256" y="5339243"/>
            <a:ext cx="2468880" cy="1388745"/>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EA26E9FC-99ED-4934-5A9E-6988F258C7D7}"/>
              </a:ext>
            </a:extLst>
          </p:cNvPr>
          <p:cNvSpPr txBox="1"/>
          <p:nvPr/>
        </p:nvSpPr>
        <p:spPr>
          <a:xfrm>
            <a:off x="2995989" y="5339243"/>
            <a:ext cx="2386629"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D1F25"/>
                </a:solidFill>
                <a:effectLst/>
                <a:uLnTx/>
                <a:uFillTx/>
                <a:latin typeface="Calibri"/>
                <a:ea typeface="+mn-ea"/>
                <a:cs typeface="+mn-cs"/>
              </a:rPr>
              <a:t>Victoria </a:t>
            </a:r>
            <a:r>
              <a:rPr kumimoji="0" lang="en-US" sz="1700" b="1" i="0" u="none" strike="noStrike" kern="1200" cap="none" spc="0" normalizeH="0" baseline="0" noProof="0" dirty="0" err="1">
                <a:ln>
                  <a:noFill/>
                </a:ln>
                <a:solidFill>
                  <a:srgbClr val="1D1F25"/>
                </a:solidFill>
                <a:effectLst/>
                <a:uLnTx/>
                <a:uFillTx/>
                <a:latin typeface="Calibri"/>
                <a:ea typeface="+mn-ea"/>
                <a:cs typeface="+mn-cs"/>
              </a:rPr>
              <a:t>Giffi</a:t>
            </a:r>
            <a:r>
              <a:rPr kumimoji="0" lang="en-US" sz="1700" b="1" i="0" u="none" strike="noStrike" kern="1200" cap="none" spc="0" normalizeH="0" baseline="0" noProof="0" dirty="0">
                <a:ln>
                  <a:noFill/>
                </a:ln>
                <a:solidFill>
                  <a:srgbClr val="1D1F25"/>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D1F25"/>
                </a:solidFill>
                <a:effectLst/>
                <a:uLnTx/>
                <a:uFillTx/>
                <a:latin typeface="Calibri"/>
                <a:ea typeface="+mn-ea"/>
                <a:cs typeface="+mn-cs"/>
              </a:rPr>
              <a:t>Meritus Hematology and Oncology Specialists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D1F25"/>
                </a:solidFill>
                <a:effectLst/>
                <a:uLnTx/>
                <a:uFillTx/>
                <a:latin typeface="Calibri"/>
                <a:ea typeface="+mn-ea"/>
                <a:cs typeface="+mn-cs"/>
              </a:rPr>
              <a:t>Hagerstown, Maryland</a:t>
            </a:r>
          </a:p>
        </p:txBody>
      </p:sp>
      <p:pic>
        <p:nvPicPr>
          <p:cNvPr id="3" name="Picture 2" descr="A person wearing headphones and smiling&#10;&#10;AI-generated content may be incorrect.">
            <a:extLst>
              <a:ext uri="{FF2B5EF4-FFF2-40B4-BE49-F238E27FC236}">
                <a16:creationId xmlns:a16="http://schemas.microsoft.com/office/drawing/2014/main" id="{7857CFBC-5094-0D80-9DF2-AE0B717A2958}"/>
              </a:ext>
            </a:extLst>
          </p:cNvPr>
          <p:cNvPicPr>
            <a:picLocks noChangeAspect="1"/>
          </p:cNvPicPr>
          <p:nvPr/>
        </p:nvPicPr>
        <p:blipFill>
          <a:blip r:embed="rId3"/>
          <a:stretch>
            <a:fillRect/>
          </a:stretch>
        </p:blipFill>
        <p:spPr>
          <a:xfrm>
            <a:off x="495256" y="707276"/>
            <a:ext cx="2468880" cy="138874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4480CA8-5393-B93C-4A39-218D1B1D8AB2}"/>
              </a:ext>
            </a:extLst>
          </p:cNvPr>
          <p:cNvSpPr txBox="1"/>
          <p:nvPr/>
        </p:nvSpPr>
        <p:spPr>
          <a:xfrm>
            <a:off x="2995989" y="707276"/>
            <a:ext cx="2659635"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Spencer H </a:t>
            </a:r>
            <a:r>
              <a:rPr kumimoji="0" lang="en-US" sz="1700" b="1" i="0" u="none" strike="noStrike" kern="1200" cap="none" spc="0" normalizeH="0" baseline="0" noProof="0" dirty="0" err="1">
                <a:ln>
                  <a:noFill/>
                </a:ln>
                <a:solidFill>
                  <a:srgbClr val="000000"/>
                </a:solidFill>
                <a:effectLst/>
                <a:uLnTx/>
                <a:uFillTx/>
                <a:latin typeface="Calibri"/>
                <a:ea typeface="+mn-ea"/>
                <a:cs typeface="+mn-cs"/>
              </a:rPr>
              <a:t>Bachow</a:t>
            </a:r>
            <a:r>
              <a:rPr kumimoji="0" lang="en-US" sz="17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Lynn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Boca Raton, Florida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descr="A person wearing a headset&#10;&#10;AI-generated content may be incorrect.">
            <a:extLst>
              <a:ext uri="{FF2B5EF4-FFF2-40B4-BE49-F238E27FC236}">
                <a16:creationId xmlns:a16="http://schemas.microsoft.com/office/drawing/2014/main" id="{A41266F9-12DB-67C9-23F5-EC496F00F2EB}"/>
              </a:ext>
            </a:extLst>
          </p:cNvPr>
          <p:cNvPicPr>
            <a:picLocks noChangeAspect="1"/>
          </p:cNvPicPr>
          <p:nvPr/>
        </p:nvPicPr>
        <p:blipFill>
          <a:blip r:embed="rId4"/>
          <a:stretch>
            <a:fillRect/>
          </a:stretch>
        </p:blipFill>
        <p:spPr>
          <a:xfrm>
            <a:off x="495256" y="2251265"/>
            <a:ext cx="2468880" cy="138874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E934DF5D-9012-DFB4-7C80-F9064D1F7A9F}"/>
              </a:ext>
            </a:extLst>
          </p:cNvPr>
          <p:cNvSpPr txBox="1"/>
          <p:nvPr/>
        </p:nvSpPr>
        <p:spPr>
          <a:xfrm>
            <a:off x="2995989" y="2251265"/>
            <a:ext cx="3047082"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Gigi Chen,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John Muir Health </a:t>
            </a:r>
          </a:p>
          <a:p>
            <a:pPr lvl="0" defTabSz="914400" fontAlgn="auto">
              <a:spcBef>
                <a:spcPts val="0"/>
              </a:spcBef>
              <a:spcAft>
                <a:spcPts val="0"/>
              </a:spcAft>
              <a:defRPr/>
            </a:pPr>
            <a:r>
              <a:rPr lang="en-US" sz="1700" b="0">
                <a:solidFill>
                  <a:srgbClr val="000000"/>
                </a:solidFill>
                <a:latin typeface="Calibri"/>
                <a:ea typeface="+mn-ea"/>
                <a:cs typeface="+mn-cs"/>
              </a:rPr>
              <a:t>Walnut Creek, </a:t>
            </a:r>
            <a:r>
              <a:rPr kumimoji="0" lang="en-US" sz="1700" b="0" i="0" u="none" strike="noStrike" kern="1200" cap="none" spc="0" normalizeH="0" baseline="0" noProof="0" dirty="0">
                <a:ln>
                  <a:noFill/>
                </a:ln>
                <a:solidFill>
                  <a:srgbClr val="000000"/>
                </a:solidFill>
                <a:effectLst/>
                <a:uLnTx/>
                <a:uFillTx/>
                <a:latin typeface="Calibri"/>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Picture 7" descr="A person wearing headphones and a microphone&#10;&#10;AI-generated content may be incorrect.">
            <a:extLst>
              <a:ext uri="{FF2B5EF4-FFF2-40B4-BE49-F238E27FC236}">
                <a16:creationId xmlns:a16="http://schemas.microsoft.com/office/drawing/2014/main" id="{1F6D4F4F-2755-8C2A-FEC7-BFD78BEDF972}"/>
              </a:ext>
            </a:extLst>
          </p:cNvPr>
          <p:cNvPicPr>
            <a:picLocks noChangeAspect="1"/>
          </p:cNvPicPr>
          <p:nvPr/>
        </p:nvPicPr>
        <p:blipFill>
          <a:blip r:embed="rId5"/>
          <a:stretch>
            <a:fillRect/>
          </a:stretch>
        </p:blipFill>
        <p:spPr>
          <a:xfrm>
            <a:off x="495256" y="3795254"/>
            <a:ext cx="2468880" cy="138874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2356B27-3B47-5B2F-09A8-F21026892CD3}"/>
              </a:ext>
            </a:extLst>
          </p:cNvPr>
          <p:cNvSpPr txBox="1"/>
          <p:nvPr/>
        </p:nvSpPr>
        <p:spPr>
          <a:xfrm>
            <a:off x="2995989" y="3795254"/>
            <a:ext cx="285864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Karim </a:t>
            </a:r>
            <a:r>
              <a:rPr kumimoji="0" lang="en-US" sz="1700" b="1" i="0" u="none" strike="noStrike" kern="1200" cap="none" spc="0" normalizeH="0" baseline="0" noProof="0" dirty="0" err="1">
                <a:ln>
                  <a:noFill/>
                </a:ln>
                <a:solidFill>
                  <a:srgbClr val="000000"/>
                </a:solidFill>
                <a:effectLst/>
                <a:uLnTx/>
                <a:uFillTx/>
                <a:latin typeface="Calibri"/>
                <a:ea typeface="+mn-ea"/>
                <a:cs typeface="+mn-cs"/>
              </a:rPr>
              <a:t>ElSahwi</a:t>
            </a:r>
            <a:r>
              <a:rPr kumimoji="0" lang="en-US" sz="17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Hackensack Meridian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Neptune City, New Jersey</a:t>
            </a:r>
          </a:p>
        </p:txBody>
      </p:sp>
      <p:sp>
        <p:nvSpPr>
          <p:cNvPr id="12" name="TextBox 11">
            <a:extLst>
              <a:ext uri="{FF2B5EF4-FFF2-40B4-BE49-F238E27FC236}">
                <a16:creationId xmlns:a16="http://schemas.microsoft.com/office/drawing/2014/main" id="{839DA775-5767-0C87-431A-D316BFDDFDED}"/>
              </a:ext>
            </a:extLst>
          </p:cNvPr>
          <p:cNvSpPr txBox="1"/>
          <p:nvPr/>
        </p:nvSpPr>
        <p:spPr>
          <a:xfrm>
            <a:off x="8657726" y="707276"/>
            <a:ext cx="296629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Erik Rupard, MD</a:t>
            </a:r>
          </a:p>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Penn State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Hershey, Pennsylvania</a:t>
            </a:r>
          </a:p>
        </p:txBody>
      </p:sp>
      <p:pic>
        <p:nvPicPr>
          <p:cNvPr id="13" name="Picture 12" descr="A person wearing a headset and smiling&#10;&#10;AI-generated content may be incorrect.">
            <a:extLst>
              <a:ext uri="{FF2B5EF4-FFF2-40B4-BE49-F238E27FC236}">
                <a16:creationId xmlns:a16="http://schemas.microsoft.com/office/drawing/2014/main" id="{D2650892-5F61-D296-E7FC-586223F90A32}"/>
              </a:ext>
            </a:extLst>
          </p:cNvPr>
          <p:cNvPicPr>
            <a:picLocks noChangeAspect="1"/>
          </p:cNvPicPr>
          <p:nvPr/>
        </p:nvPicPr>
        <p:blipFill>
          <a:blip r:embed="rId6"/>
          <a:stretch>
            <a:fillRect/>
          </a:stretch>
        </p:blipFill>
        <p:spPr>
          <a:xfrm>
            <a:off x="6145562" y="707276"/>
            <a:ext cx="2468880" cy="1388745"/>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3343FED5-041D-4D48-AEF5-FFDA2854E47A}"/>
              </a:ext>
            </a:extLst>
          </p:cNvPr>
          <p:cNvSpPr txBox="1"/>
          <p:nvPr/>
        </p:nvSpPr>
        <p:spPr>
          <a:xfrm>
            <a:off x="8657726" y="2251265"/>
            <a:ext cx="2966293"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Kellie E Schneider,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Novant Health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Charlotte, North Carolina</a:t>
            </a:r>
          </a:p>
        </p:txBody>
      </p:sp>
      <p:pic>
        <p:nvPicPr>
          <p:cNvPr id="15" name="Picture 14" descr="A person wearing headphones&#10;&#10;AI-generated content may be incorrect.">
            <a:extLst>
              <a:ext uri="{FF2B5EF4-FFF2-40B4-BE49-F238E27FC236}">
                <a16:creationId xmlns:a16="http://schemas.microsoft.com/office/drawing/2014/main" id="{A059D6C2-6511-05D6-14E6-18AD2087D484}"/>
              </a:ext>
            </a:extLst>
          </p:cNvPr>
          <p:cNvPicPr>
            <a:picLocks noChangeAspect="1"/>
          </p:cNvPicPr>
          <p:nvPr/>
        </p:nvPicPr>
        <p:blipFill>
          <a:blip r:embed="rId7"/>
          <a:stretch>
            <a:fillRect/>
          </a:stretch>
        </p:blipFill>
        <p:spPr>
          <a:xfrm>
            <a:off x="6145563" y="2251265"/>
            <a:ext cx="2468880" cy="138874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2C0E876-5E68-5A1F-CF30-7888EE515D6F}"/>
              </a:ext>
            </a:extLst>
          </p:cNvPr>
          <p:cNvSpPr txBox="1"/>
          <p:nvPr/>
        </p:nvSpPr>
        <p:spPr>
          <a:xfrm>
            <a:off x="8657726" y="3795254"/>
            <a:ext cx="3534274"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Lyndsay J Willmott,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Virginia G Piper Cancer Care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Phoenix, Arizona</a:t>
            </a:r>
          </a:p>
        </p:txBody>
      </p:sp>
      <p:pic>
        <p:nvPicPr>
          <p:cNvPr id="16" name="Picture 15" descr="A person wearing a headset&#10;&#10;AI-generated content may be incorrect.">
            <a:extLst>
              <a:ext uri="{FF2B5EF4-FFF2-40B4-BE49-F238E27FC236}">
                <a16:creationId xmlns:a16="http://schemas.microsoft.com/office/drawing/2014/main" id="{3C5CC9C4-9DB1-04B7-A006-D9CB41D524DD}"/>
              </a:ext>
            </a:extLst>
          </p:cNvPr>
          <p:cNvPicPr>
            <a:picLocks noChangeAspect="1"/>
          </p:cNvPicPr>
          <p:nvPr/>
        </p:nvPicPr>
        <p:blipFill>
          <a:blip r:embed="rId8"/>
          <a:stretch>
            <a:fillRect/>
          </a:stretch>
        </p:blipFill>
        <p:spPr>
          <a:xfrm>
            <a:off x="6145562" y="3795254"/>
            <a:ext cx="2468880" cy="1388745"/>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E6BDF94-1212-B6F4-A2C6-564E80BF3E6A}"/>
              </a:ext>
            </a:extLst>
          </p:cNvPr>
          <p:cNvSpPr txBox="1"/>
          <p:nvPr/>
        </p:nvSpPr>
        <p:spPr>
          <a:xfrm>
            <a:off x="8657726" y="5339243"/>
            <a:ext cx="2834640" cy="1066959"/>
          </a:xfrm>
          <a:prstGeom prst="rect">
            <a:avLst/>
          </a:prstGeom>
          <a:noFill/>
        </p:spPr>
        <p:txBody>
          <a:bodyPr wrap="square" t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Neil Love,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Research To Practice</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Miami, Florida</a:t>
            </a:r>
          </a:p>
        </p:txBody>
      </p:sp>
      <p:pic>
        <p:nvPicPr>
          <p:cNvPr id="4" name="Picture 3">
            <a:extLst>
              <a:ext uri="{FF2B5EF4-FFF2-40B4-BE49-F238E27FC236}">
                <a16:creationId xmlns:a16="http://schemas.microsoft.com/office/drawing/2014/main" id="{174332FB-3C14-8923-0F85-9867512617D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145562" y="5339243"/>
            <a:ext cx="2468880" cy="1389344"/>
          </a:xfrm>
          <a:prstGeom prst="rect">
            <a:avLst/>
          </a:prstGeom>
          <a:effectLst>
            <a:outerShdw blurRad="50800" dist="38100" dir="2700000" algn="tl" rotWithShape="0">
              <a:prstClr val="black">
                <a:alpha val="40000"/>
              </a:prstClr>
            </a:outerShdw>
          </a:effectLst>
        </p:spPr>
      </p:pic>
      <p:sp>
        <p:nvSpPr>
          <p:cNvPr id="17" name="Title 1">
            <a:extLst>
              <a:ext uri="{FF2B5EF4-FFF2-40B4-BE49-F238E27FC236}">
                <a16:creationId xmlns:a16="http://schemas.microsoft.com/office/drawing/2014/main" id="{20A69224-CDB3-0C99-D870-20C72148E370}"/>
              </a:ext>
            </a:extLst>
          </p:cNvPr>
          <p:cNvSpPr txBox="1">
            <a:spLocks/>
          </p:cNvSpPr>
          <p:nvPr/>
        </p:nvSpPr>
        <p:spPr>
          <a:xfrm>
            <a:off x="6456040" y="6217045"/>
            <a:ext cx="5519935" cy="640955"/>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gn="r">
              <a:spcBef>
                <a:spcPts val="1200"/>
              </a:spcBef>
              <a:defRPr/>
            </a:pPr>
            <a:r>
              <a:rPr lang="en-US" kern="0" dirty="0"/>
              <a:t>Thank you</a:t>
            </a:r>
            <a:endParaRPr kumimoji="0" lang="en-US" sz="2400" b="1" i="0" u="none" strike="noStrike" kern="0" cap="none" spc="0" normalizeH="0" baseline="0" noProof="0" dirty="0">
              <a:ln>
                <a:noFill/>
              </a:ln>
              <a:effectLst/>
              <a:uLnTx/>
              <a:uFillTx/>
              <a:latin typeface="Calibri"/>
              <a:ea typeface="MS PGothic" pitchFamily="34" charset="-128"/>
              <a:cs typeface="Calibri"/>
            </a:endParaRPr>
          </a:p>
        </p:txBody>
      </p:sp>
    </p:spTree>
    <p:extLst>
      <p:ext uri="{BB962C8B-B14F-4D97-AF65-F5344CB8AC3E}">
        <p14:creationId xmlns:p14="http://schemas.microsoft.com/office/powerpoint/2010/main" val="3485113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26574"/>
            <a:ext cx="12192000" cy="1143000"/>
          </a:xfrm>
        </p:spPr>
        <p:txBody>
          <a:bodyPr wrap="square" anchor="ctr">
            <a:noAutofit/>
          </a:bodyPr>
          <a:lstStyle/>
          <a:p>
            <a:r>
              <a:rPr lang="en-US" sz="3600" dirty="0"/>
              <a:t>RTP Live from Chicago: Investigator Perspectives on </a:t>
            </a:r>
            <a:br>
              <a:rPr lang="en-US" sz="3600" dirty="0"/>
            </a:br>
            <a:r>
              <a:rPr lang="en-US" sz="3600" dirty="0"/>
              <a:t>Available Research Findings and Challenging Questions </a:t>
            </a:r>
            <a:br>
              <a:rPr lang="en-US" sz="3600" dirty="0"/>
            </a:br>
            <a:r>
              <a:rPr lang="en-US" sz="3600" dirty="0"/>
              <a:t>in the Management of Renal Cell Carcinoma</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66841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40471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89610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34819DC3-72BE-97BA-E4D5-4309360BA212}"/>
              </a:ext>
            </a:extLst>
          </p:cNvPr>
          <p:cNvSpPr txBox="1">
            <a:spLocks noChangeArrowheads="1"/>
          </p:cNvSpPr>
          <p:nvPr/>
        </p:nvSpPr>
        <p:spPr bwMode="auto">
          <a:xfrm>
            <a:off x="0" y="197311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Virtual Event Held in Conjunction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with the 2025 ASCO® Annual Meeting</a:t>
            </a: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6016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Laurence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Albiges</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a:t>
            </a:r>
          </a:p>
        </p:txBody>
      </p:sp>
    </p:spTree>
    <p:custDataLst>
      <p:tags r:id="rId1"/>
    </p:custDataLst>
    <p:extLst>
      <p:ext uri="{BB962C8B-B14F-4D97-AF65-F5344CB8AC3E}">
        <p14:creationId xmlns:p14="http://schemas.microsoft.com/office/powerpoint/2010/main" val="79730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862064"/>
            <a:ext cx="10791877" cy="1143000"/>
          </a:xfrm>
        </p:spPr>
        <p:txBody>
          <a:bodyPr/>
          <a:lstStyle/>
          <a:p>
            <a:r>
              <a:rPr lang="en-US" sz="3600" i="1" dirty="0"/>
              <a:t>Thank you for joining us!</a:t>
            </a:r>
            <a:br>
              <a:rPr lang="en-US" sz="3600" i="1" dirty="0"/>
            </a:br>
            <a:r>
              <a:rPr lang="en-US" sz="3600" i="1" dirty="0"/>
              <a:t>Your feedback is very important to us.</a:t>
            </a:r>
            <a:br>
              <a:rPr lang="en-US" sz="3600" i="1" dirty="0"/>
            </a:br>
            <a:br>
              <a:rPr lang="en-US" sz="2000" i="1" dirty="0"/>
            </a:br>
            <a:r>
              <a:rPr lang="en-US" sz="3600" i="1" dirty="0"/>
              <a:t>Please complete the survey currently up on the iPads </a:t>
            </a:r>
            <a:br>
              <a:rPr lang="en-US" sz="3600" i="1" dirty="0"/>
            </a:br>
            <a:r>
              <a:rPr lang="en-US" sz="3600" i="1" dirty="0"/>
              <a:t>for attendees in the room and on Zoom for </a:t>
            </a:r>
            <a:br>
              <a:rPr lang="en-US" sz="3600" i="1" dirty="0"/>
            </a:br>
            <a:r>
              <a:rPr lang="en-US" sz="3600" i="1" dirty="0"/>
              <a:t>those attending virtually. The survey will remain open up to 5 minutes after the meeting ends.</a:t>
            </a:r>
            <a:br>
              <a:rPr lang="en-US" sz="3600" i="1" dirty="0"/>
            </a:br>
            <a:br>
              <a:rPr lang="en-US" sz="2000" i="1" dirty="0"/>
            </a:br>
            <a:r>
              <a:rPr lang="en-US" sz="3600" i="1" u="sng" dirty="0"/>
              <a:t>How to Obtain CME Credit</a:t>
            </a:r>
            <a:br>
              <a:rPr lang="en-US" sz="3600" i="1" dirty="0"/>
            </a:br>
            <a:r>
              <a:rPr lang="en-US" sz="3600" i="1" dirty="0"/>
              <a:t>In-person attendees: Please refer to the program</a:t>
            </a:r>
            <a:br>
              <a:rPr lang="en-US" sz="3600" i="1" dirty="0"/>
            </a:br>
            <a:r>
              <a:rPr lang="en-US" sz="3600" i="1" dirty="0"/>
              <a:t>syllabus for the CME credit link or QR code.</a:t>
            </a:r>
            <a:br>
              <a:rPr lang="en-US" sz="3600" i="1" dirty="0"/>
            </a:br>
            <a:r>
              <a:rPr lang="en-US" sz="3600" i="1" dirty="0"/>
              <a:t>Online/Zoom attendees: The CME credit link</a:t>
            </a:r>
            <a:br>
              <a:rPr lang="en-US" sz="3600" i="1" dirty="0"/>
            </a:br>
            <a:r>
              <a:rPr lang="en-US" sz="3600" i="1" dirty="0"/>
              <a:t>is posted in the chat room.</a:t>
            </a:r>
          </a:p>
        </p:txBody>
      </p:sp>
    </p:spTree>
    <p:extLst>
      <p:ext uri="{BB962C8B-B14F-4D97-AF65-F5344CB8AC3E}">
        <p14:creationId xmlns:p14="http://schemas.microsoft.com/office/powerpoint/2010/main" val="2680132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149C8-009A-73FB-0990-2648092303BC}"/>
              </a:ext>
            </a:extLst>
          </p:cNvPr>
          <p:cNvSpPr/>
          <p:nvPr/>
        </p:nvSpPr>
        <p:spPr bwMode="auto">
          <a:xfrm>
            <a:off x="767408" y="1124745"/>
            <a:ext cx="10801200" cy="64807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AAAA4775-A15D-CE0A-072E-A6681E12EF68}"/>
              </a:ext>
            </a:extLst>
          </p:cNvPr>
          <p:cNvSpPr txBox="1">
            <a:spLocks/>
          </p:cNvSpPr>
          <p:nvPr/>
        </p:nvSpPr>
        <p:spPr bwMode="auto">
          <a:xfrm>
            <a:off x="1055440" y="1268760"/>
            <a:ext cx="10215813"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chemeClr val="bg1"/>
                </a:solidFill>
              </a:rPr>
              <a:t>MODULE 1: Up-Front Treatment for Advanced Ovarian Cancer (OC) — Dr Liu</a:t>
            </a:r>
          </a:p>
          <a:p>
            <a:pPr marL="98425" indent="0">
              <a:lnSpc>
                <a:spcPct val="100000"/>
              </a:lnSpc>
              <a:spcBef>
                <a:spcPts val="0"/>
              </a:spcBef>
              <a:spcAft>
                <a:spcPts val="2200"/>
              </a:spcAft>
              <a:buNone/>
            </a:pPr>
            <a:r>
              <a:rPr lang="en-US" sz="2500" kern="0" dirty="0">
                <a:solidFill>
                  <a:srgbClr val="3233FF"/>
                </a:solidFill>
              </a:rPr>
              <a:t>MODULE 2: </a:t>
            </a:r>
            <a:r>
              <a:rPr lang="en-US" sz="2500" kern="0" dirty="0">
                <a:solidFill>
                  <a:schemeClr val="tx1"/>
                </a:solidFill>
              </a:rPr>
              <a:t>Current Management of Relapsed/Refractory (R/R) OC; Promising Novel Agents and Strategies Under Investigation — Dr O’Malley</a:t>
            </a:r>
          </a:p>
          <a:p>
            <a:pPr marL="98425" indent="0">
              <a:lnSpc>
                <a:spcPct val="100000"/>
              </a:lnSpc>
              <a:spcBef>
                <a:spcPts val="0"/>
              </a:spcBef>
              <a:spcAft>
                <a:spcPts val="2200"/>
              </a:spcAft>
              <a:buNone/>
            </a:pPr>
            <a:r>
              <a:rPr lang="en-US" sz="2500" kern="0" dirty="0">
                <a:solidFill>
                  <a:srgbClr val="3233FF"/>
                </a:solidFill>
              </a:rPr>
              <a:t>MODULE 3: </a:t>
            </a:r>
            <a:r>
              <a:rPr lang="en-US" sz="2500" kern="0" dirty="0">
                <a:solidFill>
                  <a:schemeClr val="tx1"/>
                </a:solidFill>
              </a:rPr>
              <a:t>Role of HER2-Targeted Therapy in Advanced OC, Endometrial Cancer (EC) and Other Gynecologic Cancers — Dr Santin</a:t>
            </a:r>
          </a:p>
          <a:p>
            <a:pPr marL="98425" indent="0">
              <a:lnSpc>
                <a:spcPct val="100000"/>
              </a:lnSpc>
              <a:spcBef>
                <a:spcPts val="0"/>
              </a:spcBef>
              <a:spcAft>
                <a:spcPts val="2200"/>
              </a:spcAft>
              <a:buNone/>
            </a:pPr>
            <a:r>
              <a:rPr lang="en-US" sz="2500" kern="0" dirty="0">
                <a:solidFill>
                  <a:srgbClr val="3233FF"/>
                </a:solidFill>
              </a:rPr>
              <a:t>MODULE 4: </a:t>
            </a:r>
            <a:r>
              <a:rPr lang="en-US" sz="2500" kern="0" dirty="0">
                <a:solidFill>
                  <a:schemeClr val="tx1"/>
                </a:solidFill>
              </a:rPr>
              <a:t>First-Line Therapy for Advanced EC — Dr Westin</a:t>
            </a:r>
          </a:p>
          <a:p>
            <a:pPr marL="98425" indent="0">
              <a:lnSpc>
                <a:spcPct val="100000"/>
              </a:lnSpc>
              <a:spcBef>
                <a:spcPts val="0"/>
              </a:spcBef>
              <a:spcAft>
                <a:spcPts val="2200"/>
              </a:spcAft>
              <a:buNone/>
            </a:pPr>
            <a:r>
              <a:rPr lang="en-US" sz="2500" kern="0" dirty="0">
                <a:solidFill>
                  <a:srgbClr val="3233FF"/>
                </a:solidFill>
              </a:rPr>
              <a:t>MODULE 5: </a:t>
            </a:r>
            <a:r>
              <a:rPr lang="en-US" sz="2500" kern="0" dirty="0">
                <a:solidFill>
                  <a:schemeClr val="tx1"/>
                </a:solidFill>
              </a:rPr>
              <a:t>Current Therapeutic Options for R/R EC; Novel Investigational Strategies for Newly Diagnosed and Recurrent Disease — Dr Salani</a:t>
            </a:r>
          </a:p>
        </p:txBody>
      </p:sp>
    </p:spTree>
    <p:extLst>
      <p:ext uri="{BB962C8B-B14F-4D97-AF65-F5344CB8AC3E}">
        <p14:creationId xmlns:p14="http://schemas.microsoft.com/office/powerpoint/2010/main" val="2124700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FBA8906-DF21-5EBB-F417-B2A156B30D56}"/>
              </a:ext>
            </a:extLst>
          </p:cNvPr>
          <p:cNvSpPr>
            <a:spLocks noGrp="1"/>
          </p:cNvSpPr>
          <p:nvPr>
            <p:ph type="body" sz="quarter" idx="11"/>
          </p:nvPr>
        </p:nvSpPr>
        <p:spPr>
          <a:xfrm>
            <a:off x="1329178" y="4267200"/>
            <a:ext cx="10024621" cy="1815548"/>
          </a:xfrm>
        </p:spPr>
        <p:txBody>
          <a:bodyPr>
            <a:normAutofit/>
          </a:bodyPr>
          <a:lstStyle/>
          <a:p>
            <a:pPr marL="0" indent="0">
              <a:lnSpc>
                <a:spcPct val="100000"/>
              </a:lnSpc>
              <a:buNone/>
            </a:pPr>
            <a:r>
              <a:rPr lang="en-US" sz="2400" dirty="0"/>
              <a:t>Joyce Liu, MD, MPH</a:t>
            </a:r>
          </a:p>
          <a:p>
            <a:pPr marL="0" indent="0">
              <a:lnSpc>
                <a:spcPct val="100000"/>
              </a:lnSpc>
              <a:buNone/>
            </a:pPr>
            <a:r>
              <a:rPr lang="en-US" sz="2400" dirty="0"/>
              <a:t>Associate Chief and Director of Clinical Research</a:t>
            </a:r>
          </a:p>
          <a:p>
            <a:pPr marL="0" indent="0">
              <a:lnSpc>
                <a:spcPct val="100000"/>
              </a:lnSpc>
              <a:buNone/>
            </a:pPr>
            <a:r>
              <a:rPr lang="en-US" sz="2400" dirty="0"/>
              <a:t>Division of Gynecologic Oncology</a:t>
            </a:r>
          </a:p>
          <a:p>
            <a:pPr marL="0" indent="0">
              <a:lnSpc>
                <a:spcPct val="100000"/>
              </a:lnSpc>
              <a:buNone/>
            </a:pPr>
            <a:r>
              <a:rPr lang="en-US" sz="2400" dirty="0"/>
              <a:t>Dana-Farber Cancer Institute, Boston, MA</a:t>
            </a:r>
          </a:p>
        </p:txBody>
      </p:sp>
      <p:sp>
        <p:nvSpPr>
          <p:cNvPr id="13" name="Text Placeholder 12">
            <a:extLst>
              <a:ext uri="{FF2B5EF4-FFF2-40B4-BE49-F238E27FC236}">
                <a16:creationId xmlns:a16="http://schemas.microsoft.com/office/drawing/2014/main" id="{E272539F-FB4B-2BD0-1411-251DD40EC53A}"/>
              </a:ext>
            </a:extLst>
          </p:cNvPr>
          <p:cNvSpPr>
            <a:spLocks noGrp="1"/>
          </p:cNvSpPr>
          <p:nvPr>
            <p:ph type="body" sz="quarter" idx="12"/>
          </p:nvPr>
        </p:nvSpPr>
        <p:spPr>
          <a:xfrm>
            <a:off x="1328737" y="2354302"/>
            <a:ext cx="10025062" cy="1105520"/>
          </a:xfrm>
        </p:spPr>
        <p:txBody>
          <a:bodyPr>
            <a:normAutofit lnSpcReduction="10000"/>
          </a:bodyPr>
          <a:lstStyle/>
          <a:p>
            <a:r>
              <a:rPr lang="en-US" dirty="0"/>
              <a:t>Upfront Treatment for Advanced Ovarian Cancer</a:t>
            </a:r>
          </a:p>
        </p:txBody>
      </p:sp>
    </p:spTree>
    <p:extLst>
      <p:ext uri="{BB962C8B-B14F-4D97-AF65-F5344CB8AC3E}">
        <p14:creationId xmlns:p14="http://schemas.microsoft.com/office/powerpoint/2010/main" val="1167173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7733437" y="3081784"/>
            <a:ext cx="4222978" cy="1531803"/>
          </a:xfrm>
          <a:prstGeom prst="rect">
            <a:avLst/>
          </a:prstGeom>
          <a:noFill/>
          <a:ln w="9525">
            <a:noFill/>
            <a:miter lim="800000"/>
            <a:headEnd/>
            <a:tailEnd/>
          </a:ln>
        </p:spPr>
        <p:txBody>
          <a:bodyPr lIns="91440" tIns="0" rIns="0" bIns="0">
            <a:prstTxWarp prst="textNoShape">
              <a:avLst/>
            </a:prstTxWarp>
          </a:bodyPr>
          <a:lstStyle/>
          <a:p>
            <a:pPr lvl="0">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Shannon N Westin, MD, MPH, FASCO, FACOG</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Medical Director, Gynecologic Oncology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Early Drug Development</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Gynecologic Oncology and Reproductive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University of Texas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MD Anderson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Houston, Texas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1798" y="3081784"/>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982543"/>
            <a:ext cx="4317373"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Joyce F Liu, MD, MPH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Chief and Director of Clinical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Dana-Farber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982542"/>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50635" y="2636912"/>
            <a:ext cx="4533397"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David M O’Malley,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and 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Gynecologic Oncology in Obstetrics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and Gynecology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John G </a:t>
            </a:r>
            <a:r>
              <a:rPr lang="en-US" sz="1600" b="0" dirty="0" err="1">
                <a:solidFill>
                  <a:srgbClr val="000000"/>
                </a:solidFill>
                <a:latin typeface="Calibri" panose="020F0502020204030204" pitchFamily="34" charset="0"/>
                <a:ea typeface="ＭＳ Ｐゴシック" charset="0"/>
                <a:cs typeface="Calibri" panose="020F0502020204030204" pitchFamily="34" charset="0"/>
              </a:rPr>
              <a:t>Boutselis</a:t>
            </a:r>
            <a:r>
              <a:rPr lang="en-US" sz="1600" b="0" dirty="0">
                <a:solidFill>
                  <a:srgbClr val="000000"/>
                </a:solidFill>
                <a:latin typeface="Calibri" panose="020F0502020204030204" pitchFamily="34" charset="0"/>
                <a:ea typeface="ＭＳ Ｐゴシック" charset="0"/>
                <a:cs typeface="Calibri" panose="020F0502020204030204" pitchFamily="34" charset="0"/>
              </a:rPr>
              <a:t> Chair in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Ohio State University and The James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Columbus, Ohio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996" y="2636912"/>
            <a:ext cx="1261872" cy="1261872"/>
          </a:xfrm>
          <a:prstGeom prst="rect">
            <a:avLst/>
          </a:prstGeom>
        </p:spPr>
      </p:pic>
      <p:sp>
        <p:nvSpPr>
          <p:cNvPr id="4" name="Text Box 7">
            <a:extLst>
              <a:ext uri="{FF2B5EF4-FFF2-40B4-BE49-F238E27FC236}">
                <a16:creationId xmlns:a16="http://schemas.microsoft.com/office/drawing/2014/main" id="{EC7BB3CB-A66B-4AFE-0BDA-6B1094AF6B92}"/>
              </a:ext>
            </a:extLst>
          </p:cNvPr>
          <p:cNvSpPr txBox="1">
            <a:spLocks noChangeArrowheads="1"/>
          </p:cNvSpPr>
          <p:nvPr/>
        </p:nvSpPr>
        <p:spPr bwMode="auto">
          <a:xfrm>
            <a:off x="7733437" y="982542"/>
            <a:ext cx="4126289"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Alessandro D Santin,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Obstetrics and Gynecology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Co-Chief,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Yale University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New Haven, Connecticut</a:t>
            </a:r>
          </a:p>
        </p:txBody>
      </p:sp>
      <p:pic>
        <p:nvPicPr>
          <p:cNvPr id="5" name="Picture 4">
            <a:extLst>
              <a:ext uri="{FF2B5EF4-FFF2-40B4-BE49-F238E27FC236}">
                <a16:creationId xmlns:a16="http://schemas.microsoft.com/office/drawing/2014/main" id="{80C166FE-DC07-4696-C387-F08343CB2F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11798" y="982542"/>
            <a:ext cx="1261872" cy="1261872"/>
          </a:xfrm>
          <a:prstGeom prst="rect">
            <a:avLst/>
          </a:prstGeom>
        </p:spPr>
      </p:pic>
      <p:sp>
        <p:nvSpPr>
          <p:cNvPr id="3" name="Text Box 7">
            <a:extLst>
              <a:ext uri="{FF2B5EF4-FFF2-40B4-BE49-F238E27FC236}">
                <a16:creationId xmlns:a16="http://schemas.microsoft.com/office/drawing/2014/main" id="{2090241B-25A6-C253-C671-CDBF8791F9A4}"/>
              </a:ext>
            </a:extLst>
          </p:cNvPr>
          <p:cNvSpPr txBox="1">
            <a:spLocks noChangeArrowheads="1"/>
          </p:cNvSpPr>
          <p:nvPr/>
        </p:nvSpPr>
        <p:spPr bwMode="auto">
          <a:xfrm>
            <a:off x="1850635" y="4941168"/>
            <a:ext cx="4533397"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Ritu Salani, MD, MBA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Division of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Department of Obstetrics and Gynecology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David Geffen School of Medicine at UCLA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Los Angeles, California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6" name="Picture 5">
            <a:extLst>
              <a:ext uri="{FF2B5EF4-FFF2-40B4-BE49-F238E27FC236}">
                <a16:creationId xmlns:a16="http://schemas.microsoft.com/office/drawing/2014/main" id="{31F25AD7-FBC8-530B-01AA-941B776DFD5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8996" y="4941168"/>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6D50-0F17-F60C-B01C-CAC33C5BB1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A2AB0E9-F1F2-ABCD-B94D-596747D7BDD9}"/>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Agenda</a:t>
            </a:r>
          </a:p>
        </p:txBody>
      </p:sp>
      <p:sp>
        <p:nvSpPr>
          <p:cNvPr id="5" name="Content Placeholder 2">
            <a:extLst>
              <a:ext uri="{FF2B5EF4-FFF2-40B4-BE49-F238E27FC236}">
                <a16:creationId xmlns:a16="http://schemas.microsoft.com/office/drawing/2014/main" id="{59F03570-C9B1-F884-428E-9B830BF032E7}"/>
              </a:ext>
            </a:extLst>
          </p:cNvPr>
          <p:cNvSpPr>
            <a:spLocks noGrp="1"/>
          </p:cNvSpPr>
          <p:nvPr/>
        </p:nvSpPr>
        <p:spPr>
          <a:xfrm>
            <a:off x="681829" y="1495425"/>
            <a:ext cx="10662446" cy="45387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Biomarker testing in newly diagnosed ovarian cancer</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PARP inhibitors as 1L maintenance for ovarian cancer</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PARP inhibitors + IO therapy in 1L ovarian cancer maintenance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Future considerations</a:t>
            </a:r>
          </a:p>
        </p:txBody>
      </p:sp>
    </p:spTree>
    <p:extLst>
      <p:ext uri="{BB962C8B-B14F-4D97-AF65-F5344CB8AC3E}">
        <p14:creationId xmlns:p14="http://schemas.microsoft.com/office/powerpoint/2010/main" val="3668449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377EB9-AB84-0B94-726D-BBB3E34E855F}"/>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646569"/>
                </a:solidFill>
                <a:effectLst/>
                <a:uLnTx/>
                <a:uFillTx/>
                <a:latin typeface="Arial" panose="020B0604020202020204"/>
                <a:ea typeface="+mj-ea"/>
                <a:cs typeface="+mj-cs"/>
              </a:rPr>
              <a:t>BRCA</a:t>
            </a: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 mutations and HRD are common in ovarian cancer</a:t>
            </a:r>
          </a:p>
        </p:txBody>
      </p:sp>
      <p:sp>
        <p:nvSpPr>
          <p:cNvPr id="5" name="Text Box 6">
            <a:extLst>
              <a:ext uri="{FF2B5EF4-FFF2-40B4-BE49-F238E27FC236}">
                <a16:creationId xmlns:a16="http://schemas.microsoft.com/office/drawing/2014/main" id="{02F6855E-857B-814E-DCE5-ACD6985E906E}"/>
              </a:ext>
            </a:extLst>
          </p:cNvPr>
          <p:cNvSpPr txBox="1">
            <a:spLocks noChangeArrowheads="1"/>
          </p:cNvSpPr>
          <p:nvPr/>
        </p:nvSpPr>
        <p:spPr bwMode="auto">
          <a:xfrm>
            <a:off x="3428444" y="5899725"/>
            <a:ext cx="2447658"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Norquist et al,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JAMA Oncol</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2016</a:t>
            </a:r>
          </a:p>
        </p:txBody>
      </p:sp>
      <p:pic>
        <p:nvPicPr>
          <p:cNvPr id="6" name="Picture 2">
            <a:extLst>
              <a:ext uri="{FF2B5EF4-FFF2-40B4-BE49-F238E27FC236}">
                <a16:creationId xmlns:a16="http://schemas.microsoft.com/office/drawing/2014/main" id="{FB8CC55C-A4BF-349B-CEA7-764762C656A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275019" y="2491393"/>
            <a:ext cx="5571831" cy="2820440"/>
          </a:xfrm>
          <a:prstGeom prst="rect">
            <a:avLst/>
          </a:prstGeom>
          <a:noFill/>
          <a:ln w="9525">
            <a:noFill/>
            <a:miter lim="800000"/>
            <a:headEnd/>
            <a:tailEnd/>
          </a:ln>
        </p:spPr>
      </p:pic>
      <p:sp>
        <p:nvSpPr>
          <p:cNvPr id="7" name="Title 1">
            <a:extLst>
              <a:ext uri="{FF2B5EF4-FFF2-40B4-BE49-F238E27FC236}">
                <a16:creationId xmlns:a16="http://schemas.microsoft.com/office/drawing/2014/main" id="{555784B0-8C07-371A-58E7-8D2F3E5CB9F4}"/>
              </a:ext>
            </a:extLst>
          </p:cNvPr>
          <p:cNvSpPr txBox="1">
            <a:spLocks/>
          </p:cNvSpPr>
          <p:nvPr/>
        </p:nvSpPr>
        <p:spPr>
          <a:xfrm>
            <a:off x="596560" y="1424046"/>
            <a:ext cx="4928748" cy="67148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ysClr val="windowText" lastClr="000000"/>
                </a:solidFill>
                <a:effectLst/>
                <a:uLnTx/>
                <a:uFillTx/>
                <a:latin typeface="Calibri"/>
                <a:ea typeface="+mj-ea"/>
                <a:cs typeface="+mj-cs"/>
              </a:rPr>
              <a:t>BRCA1/2 </a:t>
            </a:r>
            <a:r>
              <a:rPr kumimoji="0" lang="en-US" sz="2800" b="0" i="0" u="none" strike="noStrike" kern="1200" cap="none" spc="0" normalizeH="0" baseline="0" noProof="0" dirty="0">
                <a:ln>
                  <a:noFill/>
                </a:ln>
                <a:solidFill>
                  <a:sysClr val="windowText" lastClr="000000"/>
                </a:solidFill>
                <a:effectLst/>
                <a:uLnTx/>
                <a:uFillTx/>
                <a:latin typeface="Calibri"/>
                <a:ea typeface="+mj-ea"/>
                <a:cs typeface="+mj-cs"/>
              </a:rPr>
              <a:t>mutations occur across EOC subtypes</a:t>
            </a:r>
          </a:p>
        </p:txBody>
      </p:sp>
      <p:sp>
        <p:nvSpPr>
          <p:cNvPr id="8" name="Text Box 6">
            <a:extLst>
              <a:ext uri="{FF2B5EF4-FFF2-40B4-BE49-F238E27FC236}">
                <a16:creationId xmlns:a16="http://schemas.microsoft.com/office/drawing/2014/main" id="{CDF17BBE-FADA-2CD1-DAFD-CAFCAC5E0D2C}"/>
              </a:ext>
            </a:extLst>
          </p:cNvPr>
          <p:cNvSpPr txBox="1">
            <a:spLocks noChangeArrowheads="1"/>
          </p:cNvSpPr>
          <p:nvPr/>
        </p:nvSpPr>
        <p:spPr bwMode="auto">
          <a:xfrm>
            <a:off x="8549243" y="5908626"/>
            <a:ext cx="3288080"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Konstantinopoulos et al,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Cancer Discov</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2015</a:t>
            </a:r>
          </a:p>
        </p:txBody>
      </p:sp>
      <p:pic>
        <p:nvPicPr>
          <p:cNvPr id="9" name="Picture 2" descr="https://cancerdiscovery.aacrjournals.org/content/candisc/5/11/1137/F2.large.jpg?width=800&amp;height=600&amp;carousel=1">
            <a:extLst>
              <a:ext uri="{FF2B5EF4-FFF2-40B4-BE49-F238E27FC236}">
                <a16:creationId xmlns:a16="http://schemas.microsoft.com/office/drawing/2014/main" id="{26898C38-A7DC-030C-772D-A2E8641320C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6622880" y="2340980"/>
            <a:ext cx="5083919" cy="3558745"/>
          </a:xfrm>
          <a:prstGeom prst="rect">
            <a:avLst/>
          </a:prstGeom>
          <a:noFill/>
        </p:spPr>
      </p:pic>
      <p:sp>
        <p:nvSpPr>
          <p:cNvPr id="11" name="Title 1">
            <a:extLst>
              <a:ext uri="{FF2B5EF4-FFF2-40B4-BE49-F238E27FC236}">
                <a16:creationId xmlns:a16="http://schemas.microsoft.com/office/drawing/2014/main" id="{3EF92763-E2C0-1959-633E-0B141B7DE044}"/>
              </a:ext>
            </a:extLst>
          </p:cNvPr>
          <p:cNvSpPr txBox="1">
            <a:spLocks/>
          </p:cNvSpPr>
          <p:nvPr/>
        </p:nvSpPr>
        <p:spPr>
          <a:xfrm>
            <a:off x="6700465" y="1420836"/>
            <a:ext cx="4928748" cy="67148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j-ea"/>
                <a:cs typeface="+mj-cs"/>
              </a:rPr>
              <a:t>~50% of HGSOC have evidence of HR deficiency</a:t>
            </a:r>
          </a:p>
        </p:txBody>
      </p:sp>
      <p:sp>
        <p:nvSpPr>
          <p:cNvPr id="10" name="Rectangle 9">
            <a:extLst>
              <a:ext uri="{FF2B5EF4-FFF2-40B4-BE49-F238E27FC236}">
                <a16:creationId xmlns:a16="http://schemas.microsoft.com/office/drawing/2014/main" id="{0EB8C6B6-4A3B-E248-8EFC-38D3C14995CF}"/>
              </a:ext>
            </a:extLst>
          </p:cNvPr>
          <p:cNvSpPr/>
          <p:nvPr/>
        </p:nvSpPr>
        <p:spPr>
          <a:xfrm>
            <a:off x="9232112" y="2194852"/>
            <a:ext cx="2605211" cy="3413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D49C0073-A782-7AEC-C7AD-2EF7A2B691E8}"/>
              </a:ext>
            </a:extLst>
          </p:cNvPr>
          <p:cNvSpPr/>
          <p:nvPr/>
        </p:nvSpPr>
        <p:spPr>
          <a:xfrm>
            <a:off x="9325215" y="2388860"/>
            <a:ext cx="2419003" cy="149318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87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31FE6-8F5C-3D97-F960-0F90FEBD6BDA}"/>
              </a:ext>
            </a:extLst>
          </p:cNvPr>
          <p:cNvPicPr>
            <a:picLocks noChangeAspect="1"/>
          </p:cNvPicPr>
          <p:nvPr/>
        </p:nvPicPr>
        <p:blipFill>
          <a:blip r:embed="rId2"/>
          <a:stretch>
            <a:fillRect/>
          </a:stretch>
        </p:blipFill>
        <p:spPr>
          <a:xfrm>
            <a:off x="2134469" y="930563"/>
            <a:ext cx="7760971" cy="5208768"/>
          </a:xfrm>
          <a:prstGeom prst="rect">
            <a:avLst/>
          </a:prstGeom>
        </p:spPr>
      </p:pic>
      <p:sp>
        <p:nvSpPr>
          <p:cNvPr id="5" name="Title 1">
            <a:extLst>
              <a:ext uri="{FF2B5EF4-FFF2-40B4-BE49-F238E27FC236}">
                <a16:creationId xmlns:a16="http://schemas.microsoft.com/office/drawing/2014/main" id="{CEB41BBA-A17A-9E04-E690-A60930E5E096}"/>
              </a:ext>
            </a:extLst>
          </p:cNvPr>
          <p:cNvSpPr>
            <a:spLocks noGrp="1"/>
          </p:cNvSpPr>
          <p:nvPr>
            <p:ph type="ctrTitle"/>
          </p:nvPr>
        </p:nvSpPr>
        <p:spPr>
          <a:xfrm>
            <a:off x="713507" y="300282"/>
            <a:ext cx="10820401" cy="595457"/>
          </a:xfrm>
        </p:spPr>
        <p:txBody>
          <a:bodyPr>
            <a:normAutofit/>
          </a:bodyPr>
          <a:lstStyle/>
          <a:p>
            <a:r>
              <a:rPr lang="en-US" dirty="0"/>
              <a:t>Testing for Homologous Recombination Deficiency (HRD)</a:t>
            </a:r>
          </a:p>
        </p:txBody>
      </p:sp>
      <p:sp>
        <p:nvSpPr>
          <p:cNvPr id="6" name="Text Box 6">
            <a:extLst>
              <a:ext uri="{FF2B5EF4-FFF2-40B4-BE49-F238E27FC236}">
                <a16:creationId xmlns:a16="http://schemas.microsoft.com/office/drawing/2014/main" id="{2D425DBF-A52B-CD82-AFFF-C3811D3282CE}"/>
              </a:ext>
            </a:extLst>
          </p:cNvPr>
          <p:cNvSpPr txBox="1">
            <a:spLocks noChangeArrowheads="1"/>
          </p:cNvSpPr>
          <p:nvPr/>
        </p:nvSpPr>
        <p:spPr bwMode="auto">
          <a:xfrm>
            <a:off x="8657280" y="6280719"/>
            <a:ext cx="2476319"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Witz et al,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Biomarker Research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2025</a:t>
            </a:r>
          </a:p>
        </p:txBody>
      </p:sp>
      <p:sp>
        <p:nvSpPr>
          <p:cNvPr id="7" name="Rectangle 6">
            <a:extLst>
              <a:ext uri="{FF2B5EF4-FFF2-40B4-BE49-F238E27FC236}">
                <a16:creationId xmlns:a16="http://schemas.microsoft.com/office/drawing/2014/main" id="{0CCD1776-1352-0C73-738D-552F2CD593EC}"/>
              </a:ext>
            </a:extLst>
          </p:cNvPr>
          <p:cNvSpPr/>
          <p:nvPr/>
        </p:nvSpPr>
        <p:spPr>
          <a:xfrm>
            <a:off x="2134469" y="895739"/>
            <a:ext cx="1932434" cy="52435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2640DB47-18C4-6C7E-B4AF-C96062ACF7C8}"/>
              </a:ext>
            </a:extLst>
          </p:cNvPr>
          <p:cNvSpPr/>
          <p:nvPr/>
        </p:nvSpPr>
        <p:spPr>
          <a:xfrm>
            <a:off x="4058194" y="895733"/>
            <a:ext cx="940526" cy="52435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D3D85FC3-4AA9-2DD7-BA1F-6894CC5999F5}"/>
              </a:ext>
            </a:extLst>
          </p:cNvPr>
          <p:cNvSpPr/>
          <p:nvPr/>
        </p:nvSpPr>
        <p:spPr>
          <a:xfrm>
            <a:off x="4990011" y="904436"/>
            <a:ext cx="4833258" cy="52435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99BE8F29-6EA6-B455-E898-64AE03D95490}"/>
              </a:ext>
            </a:extLst>
          </p:cNvPr>
          <p:cNvSpPr/>
          <p:nvPr/>
        </p:nvSpPr>
        <p:spPr>
          <a:xfrm>
            <a:off x="6785955" y="3429000"/>
            <a:ext cx="3073400" cy="24420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55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C253-059B-5136-C247-51318B453417}"/>
              </a:ext>
            </a:extLst>
          </p:cNvPr>
          <p:cNvSpPr>
            <a:spLocks noGrp="1"/>
          </p:cNvSpPr>
          <p:nvPr>
            <p:ph type="ctrTitle"/>
          </p:nvPr>
        </p:nvSpPr>
        <p:spPr>
          <a:xfrm>
            <a:off x="532708" y="236382"/>
            <a:ext cx="11126584" cy="654763"/>
          </a:xfrm>
        </p:spPr>
        <p:txBody>
          <a:bodyPr/>
          <a:lstStyle/>
          <a:p>
            <a:r>
              <a:rPr lang="en-US" dirty="0"/>
              <a:t>Randomized studies informing front-line PARPi maintenance</a:t>
            </a:r>
          </a:p>
        </p:txBody>
      </p:sp>
      <p:sp>
        <p:nvSpPr>
          <p:cNvPr id="4" name="Rectangle: Rounded Corners 3">
            <a:extLst>
              <a:ext uri="{FF2B5EF4-FFF2-40B4-BE49-F238E27FC236}">
                <a16:creationId xmlns:a16="http://schemas.microsoft.com/office/drawing/2014/main" id="{37BCFBA1-F780-2BF1-787D-5FC5140965E4}"/>
              </a:ext>
            </a:extLst>
          </p:cNvPr>
          <p:cNvSpPr/>
          <p:nvPr/>
        </p:nvSpPr>
        <p:spPr>
          <a:xfrm>
            <a:off x="2108666"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30A9F15A-86FD-7CB2-F915-CAE2F0AFDFE1}"/>
              </a:ext>
            </a:extLst>
          </p:cNvPr>
          <p:cNvSpPr/>
          <p:nvPr/>
        </p:nvSpPr>
        <p:spPr>
          <a:xfrm>
            <a:off x="5430984"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pos</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9497F0E4-5B97-DB9E-3B3B-F4D5F206E8E0}"/>
              </a:ext>
            </a:extLst>
          </p:cNvPr>
          <p:cNvSpPr/>
          <p:nvPr/>
        </p:nvSpPr>
        <p:spPr>
          <a:xfrm>
            <a:off x="8753302" y="1026199"/>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neg</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B95A0868-D609-18EF-2BAE-C95C17DD1250}"/>
              </a:ext>
            </a:extLst>
          </p:cNvPr>
          <p:cNvSpPr txBox="1"/>
          <p:nvPr/>
        </p:nvSpPr>
        <p:spPr>
          <a:xfrm>
            <a:off x="290945" y="1815708"/>
            <a:ext cx="1695796"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monotherapy</a:t>
            </a:r>
          </a:p>
        </p:txBody>
      </p:sp>
      <p:sp>
        <p:nvSpPr>
          <p:cNvPr id="9" name="Rectangle 8">
            <a:extLst>
              <a:ext uri="{FF2B5EF4-FFF2-40B4-BE49-F238E27FC236}">
                <a16:creationId xmlns:a16="http://schemas.microsoft.com/office/drawing/2014/main" id="{9B345B71-C755-2581-4C78-34CBEA5B135A}"/>
              </a:ext>
            </a:extLst>
          </p:cNvPr>
          <p:cNvSpPr/>
          <p:nvPr/>
        </p:nvSpPr>
        <p:spPr>
          <a:xfrm>
            <a:off x="2108667"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FF91114C-29D2-BA45-F48C-3DDF7A888E7C}"/>
              </a:ext>
            </a:extLst>
          </p:cNvPr>
          <p:cNvSpPr/>
          <p:nvPr/>
        </p:nvSpPr>
        <p:spPr>
          <a:xfrm>
            <a:off x="2110400"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3" name="Table 12">
            <a:extLst>
              <a:ext uri="{FF2B5EF4-FFF2-40B4-BE49-F238E27FC236}">
                <a16:creationId xmlns:a16="http://schemas.microsoft.com/office/drawing/2014/main" id="{AEC2FE09-A883-AADD-C92D-6969ACBB4D63}"/>
              </a:ext>
            </a:extLst>
          </p:cNvPr>
          <p:cNvGraphicFramePr>
            <a:graphicFrameLocks noGrp="1"/>
          </p:cNvGraphicFramePr>
          <p:nvPr/>
        </p:nvGraphicFramePr>
        <p:xfrm>
          <a:off x="2227504" y="1595218"/>
          <a:ext cx="2948174" cy="345383"/>
        </p:xfrm>
        <a:graphic>
          <a:graphicData uri="http://schemas.openxmlformats.org/drawingml/2006/table">
            <a:tbl>
              <a:tblPr firstRow="1" bandRow="1">
                <a:tableStyleId>{5C22544A-7EE6-4342-B048-85BDC9FD1C3A}</a:tableStyleId>
              </a:tblPr>
              <a:tblGrid>
                <a:gridCol w="1589893">
                  <a:extLst>
                    <a:ext uri="{9D8B030D-6E8A-4147-A177-3AD203B41FA5}">
                      <a16:colId xmlns:a16="http://schemas.microsoft.com/office/drawing/2014/main" val="1867731819"/>
                    </a:ext>
                  </a:extLst>
                </a:gridCol>
                <a:gridCol w="1358281">
                  <a:extLst>
                    <a:ext uri="{9D8B030D-6E8A-4147-A177-3AD203B41FA5}">
                      <a16:colId xmlns:a16="http://schemas.microsoft.com/office/drawing/2014/main" val="4059338196"/>
                    </a:ext>
                  </a:extLst>
                </a:gridCol>
              </a:tblGrid>
              <a:tr h="345383">
                <a:tc>
                  <a:txBody>
                    <a:bodyPr/>
                    <a:lstStyle/>
                    <a:p>
                      <a:r>
                        <a:rPr lang="en-US" sz="1300" dirty="0"/>
                        <a:t>SOLO-1</a:t>
                      </a:r>
                    </a:p>
                  </a:txBody>
                  <a:tcPr anchor="ctr">
                    <a:lnL w="6350" cap="flat" cmpd="sng" algn="ctr">
                      <a:solidFill>
                        <a:srgbClr val="CC0066"/>
                      </a:solidFill>
                      <a:prstDash val="solid"/>
                      <a:round/>
                      <a:headEnd type="none" w="med" len="med"/>
                      <a:tailEnd type="none" w="med" len="med"/>
                    </a:lnL>
                    <a:lnR w="3175"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rgbClr val="CC0066"/>
                    </a:solidFill>
                  </a:tcPr>
                </a:tc>
                <a:tc>
                  <a:txBody>
                    <a:bodyPr/>
                    <a:lstStyle/>
                    <a:p>
                      <a:r>
                        <a:rPr lang="en-US" sz="1200" b="0" dirty="0">
                          <a:solidFill>
                            <a:srgbClr val="CC0066"/>
                          </a:solidFill>
                        </a:rPr>
                        <a:t>Olaparib</a:t>
                      </a:r>
                    </a:p>
                  </a:txBody>
                  <a:tcPr anchor="ctr">
                    <a:lnL w="3175" cap="flat" cmpd="sng" algn="ctr">
                      <a:solidFill>
                        <a:srgbClr val="CC0066"/>
                      </a:solidFill>
                      <a:prstDash val="solid"/>
                      <a:round/>
                      <a:headEnd type="none" w="med" len="med"/>
                      <a:tailEnd type="none" w="med" len="med"/>
                    </a:lnL>
                    <a:lnR w="6350"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14" name="Table 13">
            <a:extLst>
              <a:ext uri="{FF2B5EF4-FFF2-40B4-BE49-F238E27FC236}">
                <a16:creationId xmlns:a16="http://schemas.microsoft.com/office/drawing/2014/main" id="{488140C8-0E45-E7C4-1E10-C88ADC385BCE}"/>
              </a:ext>
            </a:extLst>
          </p:cNvPr>
          <p:cNvGraphicFramePr>
            <a:graphicFrameLocks noGrp="1"/>
          </p:cNvGraphicFramePr>
          <p:nvPr/>
        </p:nvGraphicFramePr>
        <p:xfrm>
          <a:off x="2227504" y="2008795"/>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5" name="Table 14">
            <a:extLst>
              <a:ext uri="{FF2B5EF4-FFF2-40B4-BE49-F238E27FC236}">
                <a16:creationId xmlns:a16="http://schemas.microsoft.com/office/drawing/2014/main" id="{7C4DE281-3005-E46C-A19B-CD030A20E043}"/>
              </a:ext>
            </a:extLst>
          </p:cNvPr>
          <p:cNvGraphicFramePr>
            <a:graphicFrameLocks noGrp="1"/>
          </p:cNvGraphicFramePr>
          <p:nvPr/>
        </p:nvGraphicFramePr>
        <p:xfrm>
          <a:off x="2227504" y="2425600"/>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16" name="Rectangle 15">
            <a:extLst>
              <a:ext uri="{FF2B5EF4-FFF2-40B4-BE49-F238E27FC236}">
                <a16:creationId xmlns:a16="http://schemas.microsoft.com/office/drawing/2014/main" id="{EF3A47E3-9A08-8812-75FE-49F6471D5BF0}"/>
              </a:ext>
            </a:extLst>
          </p:cNvPr>
          <p:cNvSpPr/>
          <p:nvPr/>
        </p:nvSpPr>
        <p:spPr>
          <a:xfrm>
            <a:off x="5430984"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8" name="Table 17">
            <a:extLst>
              <a:ext uri="{FF2B5EF4-FFF2-40B4-BE49-F238E27FC236}">
                <a16:creationId xmlns:a16="http://schemas.microsoft.com/office/drawing/2014/main" id="{5B1CB830-900C-C3AA-92B8-1035761F8B75}"/>
              </a:ext>
            </a:extLst>
          </p:cNvPr>
          <p:cNvGraphicFramePr>
            <a:graphicFrameLocks noGrp="1"/>
          </p:cNvGraphicFramePr>
          <p:nvPr/>
        </p:nvGraphicFramePr>
        <p:xfrm>
          <a:off x="5538918" y="2008795"/>
          <a:ext cx="2948134" cy="345383"/>
        </p:xfrm>
        <a:graphic>
          <a:graphicData uri="http://schemas.openxmlformats.org/drawingml/2006/table">
            <a:tbl>
              <a:tblPr firstRow="1" bandRow="1">
                <a:tableStyleId>{5C22544A-7EE6-4342-B048-85BDC9FD1C3A}</a:tableStyleId>
              </a:tblPr>
              <a:tblGrid>
                <a:gridCol w="1598729">
                  <a:extLst>
                    <a:ext uri="{9D8B030D-6E8A-4147-A177-3AD203B41FA5}">
                      <a16:colId xmlns:a16="http://schemas.microsoft.com/office/drawing/2014/main" val="1867731819"/>
                    </a:ext>
                  </a:extLst>
                </a:gridCol>
                <a:gridCol w="1349405">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9" name="Table 18">
            <a:extLst>
              <a:ext uri="{FF2B5EF4-FFF2-40B4-BE49-F238E27FC236}">
                <a16:creationId xmlns:a16="http://schemas.microsoft.com/office/drawing/2014/main" id="{7552257D-E1E9-B92D-7027-F329F36FCA8A}"/>
              </a:ext>
            </a:extLst>
          </p:cNvPr>
          <p:cNvGraphicFramePr>
            <a:graphicFrameLocks noGrp="1"/>
          </p:cNvGraphicFramePr>
          <p:nvPr/>
        </p:nvGraphicFramePr>
        <p:xfrm>
          <a:off x="5538917" y="2425600"/>
          <a:ext cx="2948136" cy="345383"/>
        </p:xfrm>
        <a:graphic>
          <a:graphicData uri="http://schemas.openxmlformats.org/drawingml/2006/table">
            <a:tbl>
              <a:tblPr firstRow="1" bandRow="1">
                <a:tableStyleId>{5C22544A-7EE6-4342-B048-85BDC9FD1C3A}</a:tableStyleId>
              </a:tblPr>
              <a:tblGrid>
                <a:gridCol w="1598730">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0" name="Rectangle 19">
            <a:extLst>
              <a:ext uri="{FF2B5EF4-FFF2-40B4-BE49-F238E27FC236}">
                <a16:creationId xmlns:a16="http://schemas.microsoft.com/office/drawing/2014/main" id="{A0DC29C1-7482-EA98-CE66-F56085152108}"/>
              </a:ext>
            </a:extLst>
          </p:cNvPr>
          <p:cNvSpPr/>
          <p:nvPr/>
        </p:nvSpPr>
        <p:spPr>
          <a:xfrm>
            <a:off x="8753302"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1" name="Table 20">
            <a:extLst>
              <a:ext uri="{FF2B5EF4-FFF2-40B4-BE49-F238E27FC236}">
                <a16:creationId xmlns:a16="http://schemas.microsoft.com/office/drawing/2014/main" id="{CEC181E8-9548-C6C1-21DC-D8E72E1CE947}"/>
              </a:ext>
            </a:extLst>
          </p:cNvPr>
          <p:cNvGraphicFramePr>
            <a:graphicFrameLocks noGrp="1"/>
          </p:cNvGraphicFramePr>
          <p:nvPr/>
        </p:nvGraphicFramePr>
        <p:xfrm>
          <a:off x="8866349" y="2008795"/>
          <a:ext cx="2944707" cy="345383"/>
        </p:xfrm>
        <a:graphic>
          <a:graphicData uri="http://schemas.openxmlformats.org/drawingml/2006/table">
            <a:tbl>
              <a:tblPr firstRow="1" bandRow="1">
                <a:tableStyleId>{5C22544A-7EE6-4342-B048-85BDC9FD1C3A}</a:tableStyleId>
              </a:tblPr>
              <a:tblGrid>
                <a:gridCol w="1600424">
                  <a:extLst>
                    <a:ext uri="{9D8B030D-6E8A-4147-A177-3AD203B41FA5}">
                      <a16:colId xmlns:a16="http://schemas.microsoft.com/office/drawing/2014/main" val="1867731819"/>
                    </a:ext>
                  </a:extLst>
                </a:gridCol>
                <a:gridCol w="134428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22" name="Table 21">
            <a:extLst>
              <a:ext uri="{FF2B5EF4-FFF2-40B4-BE49-F238E27FC236}">
                <a16:creationId xmlns:a16="http://schemas.microsoft.com/office/drawing/2014/main" id="{0C4BB554-E2E8-05C9-D5E5-265F35DAA5EF}"/>
              </a:ext>
            </a:extLst>
          </p:cNvPr>
          <p:cNvGraphicFramePr>
            <a:graphicFrameLocks noGrp="1"/>
          </p:cNvGraphicFramePr>
          <p:nvPr/>
        </p:nvGraphicFramePr>
        <p:xfrm>
          <a:off x="8866349" y="2425600"/>
          <a:ext cx="2944707" cy="345383"/>
        </p:xfrm>
        <a:graphic>
          <a:graphicData uri="http://schemas.openxmlformats.org/drawingml/2006/table">
            <a:tbl>
              <a:tblPr firstRow="1" bandRow="1">
                <a:tableStyleId>{5C22544A-7EE6-4342-B048-85BDC9FD1C3A}</a:tableStyleId>
              </a:tblPr>
              <a:tblGrid>
                <a:gridCol w="1609301">
                  <a:extLst>
                    <a:ext uri="{9D8B030D-6E8A-4147-A177-3AD203B41FA5}">
                      <a16:colId xmlns:a16="http://schemas.microsoft.com/office/drawing/2014/main" val="1867731819"/>
                    </a:ext>
                  </a:extLst>
                </a:gridCol>
                <a:gridCol w="1335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3" name="TextBox 22">
            <a:extLst>
              <a:ext uri="{FF2B5EF4-FFF2-40B4-BE49-F238E27FC236}">
                <a16:creationId xmlns:a16="http://schemas.microsoft.com/office/drawing/2014/main" id="{D587C922-04BE-11BD-D6C3-E33BAFD01BC7}"/>
              </a:ext>
            </a:extLst>
          </p:cNvPr>
          <p:cNvSpPr txBox="1"/>
          <p:nvPr/>
        </p:nvSpPr>
        <p:spPr>
          <a:xfrm>
            <a:off x="294414" y="3068372"/>
            <a:ext cx="16957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bevacizumab</a:t>
            </a:r>
          </a:p>
        </p:txBody>
      </p:sp>
      <p:graphicFrame>
        <p:nvGraphicFramePr>
          <p:cNvPr id="24" name="Table 23">
            <a:extLst>
              <a:ext uri="{FF2B5EF4-FFF2-40B4-BE49-F238E27FC236}">
                <a16:creationId xmlns:a16="http://schemas.microsoft.com/office/drawing/2014/main" id="{5BA967AE-73A9-F8B8-5540-182097D5125F}"/>
              </a:ext>
            </a:extLst>
          </p:cNvPr>
          <p:cNvGraphicFramePr>
            <a:graphicFrameLocks noGrp="1"/>
          </p:cNvGraphicFramePr>
          <p:nvPr/>
        </p:nvGraphicFramePr>
        <p:xfrm>
          <a:off x="2229237" y="3155585"/>
          <a:ext cx="2946441" cy="457200"/>
        </p:xfrm>
        <a:graphic>
          <a:graphicData uri="http://schemas.openxmlformats.org/drawingml/2006/table">
            <a:tbl>
              <a:tblPr firstRow="1" bandRow="1">
                <a:tableStyleId>{5C22544A-7EE6-4342-B048-85BDC9FD1C3A}</a:tableStyleId>
              </a:tblPr>
              <a:tblGrid>
                <a:gridCol w="1597038">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5" name="Rectangle 24">
            <a:extLst>
              <a:ext uri="{FF2B5EF4-FFF2-40B4-BE49-F238E27FC236}">
                <a16:creationId xmlns:a16="http://schemas.microsoft.com/office/drawing/2014/main" id="{CFD2565B-13F4-96BD-7F82-CBE6207E7CBE}"/>
              </a:ext>
            </a:extLst>
          </p:cNvPr>
          <p:cNvSpPr/>
          <p:nvPr/>
        </p:nvSpPr>
        <p:spPr>
          <a:xfrm>
            <a:off x="5432718"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6" name="Table 25">
            <a:extLst>
              <a:ext uri="{FF2B5EF4-FFF2-40B4-BE49-F238E27FC236}">
                <a16:creationId xmlns:a16="http://schemas.microsoft.com/office/drawing/2014/main" id="{1926B3EF-F133-449A-9568-5639C436623A}"/>
              </a:ext>
            </a:extLst>
          </p:cNvPr>
          <p:cNvGraphicFramePr>
            <a:graphicFrameLocks noGrp="1"/>
          </p:cNvGraphicFramePr>
          <p:nvPr/>
        </p:nvGraphicFramePr>
        <p:xfrm>
          <a:off x="5538914" y="3155585"/>
          <a:ext cx="2946442" cy="457200"/>
        </p:xfrm>
        <a:graphic>
          <a:graphicData uri="http://schemas.openxmlformats.org/drawingml/2006/table">
            <a:tbl>
              <a:tblPr firstRow="1" bandRow="1">
                <a:tableStyleId>{5C22544A-7EE6-4342-B048-85BDC9FD1C3A}</a:tableStyleId>
              </a:tblPr>
              <a:tblGrid>
                <a:gridCol w="1598733">
                  <a:extLst>
                    <a:ext uri="{9D8B030D-6E8A-4147-A177-3AD203B41FA5}">
                      <a16:colId xmlns:a16="http://schemas.microsoft.com/office/drawing/2014/main" val="1867731819"/>
                    </a:ext>
                  </a:extLst>
                </a:gridCol>
                <a:gridCol w="1347709">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7" name="Rectangle 26">
            <a:extLst>
              <a:ext uri="{FF2B5EF4-FFF2-40B4-BE49-F238E27FC236}">
                <a16:creationId xmlns:a16="http://schemas.microsoft.com/office/drawing/2014/main" id="{A03036E9-149C-670F-C2C9-D39C4A7408DD}"/>
              </a:ext>
            </a:extLst>
          </p:cNvPr>
          <p:cNvSpPr/>
          <p:nvPr/>
        </p:nvSpPr>
        <p:spPr>
          <a:xfrm>
            <a:off x="8755036" y="3011649"/>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8" name="Table 27">
            <a:extLst>
              <a:ext uri="{FF2B5EF4-FFF2-40B4-BE49-F238E27FC236}">
                <a16:creationId xmlns:a16="http://schemas.microsoft.com/office/drawing/2014/main" id="{D57E06BA-93BD-F49E-EF41-A369BE3F780F}"/>
              </a:ext>
            </a:extLst>
          </p:cNvPr>
          <p:cNvGraphicFramePr>
            <a:graphicFrameLocks noGrp="1"/>
          </p:cNvGraphicFramePr>
          <p:nvPr/>
        </p:nvGraphicFramePr>
        <p:xfrm>
          <a:off x="8868084" y="3158357"/>
          <a:ext cx="2944707" cy="457200"/>
        </p:xfrm>
        <a:graphic>
          <a:graphicData uri="http://schemas.openxmlformats.org/drawingml/2006/table">
            <a:tbl>
              <a:tblPr firstRow="1" bandRow="1">
                <a:tableStyleId>{5C22544A-7EE6-4342-B048-85BDC9FD1C3A}</a:tableStyleId>
              </a:tblPr>
              <a:tblGrid>
                <a:gridCol w="1607566">
                  <a:extLst>
                    <a:ext uri="{9D8B030D-6E8A-4147-A177-3AD203B41FA5}">
                      <a16:colId xmlns:a16="http://schemas.microsoft.com/office/drawing/2014/main" val="1867731819"/>
                    </a:ext>
                  </a:extLst>
                </a:gridCol>
                <a:gridCol w="1337141">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9" name="TextBox 28">
            <a:extLst>
              <a:ext uri="{FF2B5EF4-FFF2-40B4-BE49-F238E27FC236}">
                <a16:creationId xmlns:a16="http://schemas.microsoft.com/office/drawing/2014/main" id="{98E3FD04-0911-E8BA-28BD-91201A37033A}"/>
              </a:ext>
            </a:extLst>
          </p:cNvPr>
          <p:cNvSpPr txBox="1"/>
          <p:nvPr/>
        </p:nvSpPr>
        <p:spPr>
          <a:xfrm>
            <a:off x="294414" y="4768264"/>
            <a:ext cx="169579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IO</a:t>
            </a:r>
          </a:p>
        </p:txBody>
      </p:sp>
      <p:sp>
        <p:nvSpPr>
          <p:cNvPr id="33" name="Rectangle 32">
            <a:extLst>
              <a:ext uri="{FF2B5EF4-FFF2-40B4-BE49-F238E27FC236}">
                <a16:creationId xmlns:a16="http://schemas.microsoft.com/office/drawing/2014/main" id="{F06B7C66-27AA-4F16-0122-4F2A321A31CD}"/>
              </a:ext>
            </a:extLst>
          </p:cNvPr>
          <p:cNvSpPr/>
          <p:nvPr/>
        </p:nvSpPr>
        <p:spPr>
          <a:xfrm>
            <a:off x="2110402" y="3920337"/>
            <a:ext cx="3158836" cy="208304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243246AF-E9FC-C19A-CC27-0BCA9852407F}"/>
              </a:ext>
            </a:extLst>
          </p:cNvPr>
          <p:cNvSpPr/>
          <p:nvPr/>
        </p:nvSpPr>
        <p:spPr>
          <a:xfrm>
            <a:off x="5432719" y="3917158"/>
            <a:ext cx="3158836" cy="208304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A1CCACEF-B655-983E-1185-9AF217672669}"/>
              </a:ext>
            </a:extLst>
          </p:cNvPr>
          <p:cNvSpPr/>
          <p:nvPr/>
        </p:nvSpPr>
        <p:spPr>
          <a:xfrm>
            <a:off x="8755036" y="3920337"/>
            <a:ext cx="3158836" cy="207855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B0D36FC6-D9DF-1F78-9401-46AA2F80E3CF}"/>
              </a:ext>
            </a:extLst>
          </p:cNvPr>
          <p:cNvGraphicFramePr>
            <a:graphicFrameLocks noGrp="1"/>
          </p:cNvGraphicFramePr>
          <p:nvPr/>
        </p:nvGraphicFramePr>
        <p:xfrm>
          <a:off x="2229241" y="4021827"/>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1" name="Table 30">
            <a:extLst>
              <a:ext uri="{FF2B5EF4-FFF2-40B4-BE49-F238E27FC236}">
                <a16:creationId xmlns:a16="http://schemas.microsoft.com/office/drawing/2014/main" id="{C521D3CB-CB77-0116-F3E4-3A6721F38EF2}"/>
              </a:ext>
            </a:extLst>
          </p:cNvPr>
          <p:cNvGraphicFramePr>
            <a:graphicFrameLocks noGrp="1"/>
          </p:cNvGraphicFramePr>
          <p:nvPr/>
        </p:nvGraphicFramePr>
        <p:xfrm>
          <a:off x="5538914" y="4551404"/>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2" name="Table 31">
            <a:extLst>
              <a:ext uri="{FF2B5EF4-FFF2-40B4-BE49-F238E27FC236}">
                <a16:creationId xmlns:a16="http://schemas.microsoft.com/office/drawing/2014/main" id="{5032EAFE-8190-4575-EA87-B8B07041EE55}"/>
              </a:ext>
            </a:extLst>
          </p:cNvPr>
          <p:cNvGraphicFramePr>
            <a:graphicFrameLocks noGrp="1"/>
          </p:cNvGraphicFramePr>
          <p:nvPr/>
        </p:nvGraphicFramePr>
        <p:xfrm>
          <a:off x="5538916" y="4015765"/>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9" name="Table 38">
            <a:extLst>
              <a:ext uri="{FF2B5EF4-FFF2-40B4-BE49-F238E27FC236}">
                <a16:creationId xmlns:a16="http://schemas.microsoft.com/office/drawing/2014/main" id="{3A4B2A09-8BA9-BFB4-BCFB-583DD0F0F198}"/>
              </a:ext>
            </a:extLst>
          </p:cNvPr>
          <p:cNvGraphicFramePr>
            <a:graphicFrameLocks noGrp="1"/>
          </p:cNvGraphicFramePr>
          <p:nvPr/>
        </p:nvGraphicFramePr>
        <p:xfrm>
          <a:off x="5538915" y="5268921"/>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1" name="Table 40">
            <a:extLst>
              <a:ext uri="{FF2B5EF4-FFF2-40B4-BE49-F238E27FC236}">
                <a16:creationId xmlns:a16="http://schemas.microsoft.com/office/drawing/2014/main" id="{4DC45A6B-11EC-9C90-339F-E6A22AA2C9C6}"/>
              </a:ext>
            </a:extLst>
          </p:cNvPr>
          <p:cNvGraphicFramePr>
            <a:graphicFrameLocks noGrp="1"/>
          </p:cNvGraphicFramePr>
          <p:nvPr/>
        </p:nvGraphicFramePr>
        <p:xfrm>
          <a:off x="8866350" y="4563211"/>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2" name="Table 41">
            <a:extLst>
              <a:ext uri="{FF2B5EF4-FFF2-40B4-BE49-F238E27FC236}">
                <a16:creationId xmlns:a16="http://schemas.microsoft.com/office/drawing/2014/main" id="{D491FDBD-8EFE-513F-177D-5BF371F95839}"/>
              </a:ext>
            </a:extLst>
          </p:cNvPr>
          <p:cNvGraphicFramePr>
            <a:graphicFrameLocks noGrp="1"/>
          </p:cNvGraphicFramePr>
          <p:nvPr/>
        </p:nvGraphicFramePr>
        <p:xfrm>
          <a:off x="8866352" y="4027572"/>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3" name="Table 42">
            <a:extLst>
              <a:ext uri="{FF2B5EF4-FFF2-40B4-BE49-F238E27FC236}">
                <a16:creationId xmlns:a16="http://schemas.microsoft.com/office/drawing/2014/main" id="{E14338A7-0F7F-E81B-A22B-EE46D9B77278}"/>
              </a:ext>
            </a:extLst>
          </p:cNvPr>
          <p:cNvGraphicFramePr>
            <a:graphicFrameLocks noGrp="1"/>
          </p:cNvGraphicFramePr>
          <p:nvPr/>
        </p:nvGraphicFramePr>
        <p:xfrm>
          <a:off x="8866351" y="5280728"/>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Tree>
    <p:extLst>
      <p:ext uri="{BB962C8B-B14F-4D97-AF65-F5344CB8AC3E}">
        <p14:creationId xmlns:p14="http://schemas.microsoft.com/office/powerpoint/2010/main" val="111290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0EFE6-4957-FCBC-EA7C-6D2BFA0BF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0BCE0-538A-6873-788F-AE92509A0BFE}"/>
              </a:ext>
            </a:extLst>
          </p:cNvPr>
          <p:cNvSpPr>
            <a:spLocks noGrp="1"/>
          </p:cNvSpPr>
          <p:nvPr>
            <p:ph type="ctrTitle"/>
          </p:nvPr>
        </p:nvSpPr>
        <p:spPr>
          <a:xfrm>
            <a:off x="532708" y="236382"/>
            <a:ext cx="11126584" cy="654763"/>
          </a:xfrm>
        </p:spPr>
        <p:txBody>
          <a:bodyPr/>
          <a:lstStyle/>
          <a:p>
            <a:r>
              <a:rPr lang="en-US" dirty="0"/>
              <a:t>Randomized studies informing front-line PARPi maintenance</a:t>
            </a:r>
          </a:p>
        </p:txBody>
      </p:sp>
      <p:sp>
        <p:nvSpPr>
          <p:cNvPr id="4" name="Rectangle: Rounded Corners 3">
            <a:extLst>
              <a:ext uri="{FF2B5EF4-FFF2-40B4-BE49-F238E27FC236}">
                <a16:creationId xmlns:a16="http://schemas.microsoft.com/office/drawing/2014/main" id="{CDCFBD0E-F5C5-A6EF-A99F-5DCCC6E7B98C}"/>
              </a:ext>
            </a:extLst>
          </p:cNvPr>
          <p:cNvSpPr/>
          <p:nvPr/>
        </p:nvSpPr>
        <p:spPr>
          <a:xfrm>
            <a:off x="2108666"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B3602558-CC7C-6A09-639B-C0E2DA156492}"/>
              </a:ext>
            </a:extLst>
          </p:cNvPr>
          <p:cNvSpPr/>
          <p:nvPr/>
        </p:nvSpPr>
        <p:spPr>
          <a:xfrm>
            <a:off x="5430984"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pos</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AA041E3B-286F-E33F-0DA2-C6C6EDE8CFB9}"/>
              </a:ext>
            </a:extLst>
          </p:cNvPr>
          <p:cNvSpPr/>
          <p:nvPr/>
        </p:nvSpPr>
        <p:spPr>
          <a:xfrm>
            <a:off x="8753302" y="1026199"/>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neg</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DF3CB93D-BFFD-51A9-452D-41FF7B8D7768}"/>
              </a:ext>
            </a:extLst>
          </p:cNvPr>
          <p:cNvSpPr txBox="1"/>
          <p:nvPr/>
        </p:nvSpPr>
        <p:spPr>
          <a:xfrm>
            <a:off x="290945" y="1815708"/>
            <a:ext cx="1695796"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monotherapy</a:t>
            </a:r>
          </a:p>
        </p:txBody>
      </p:sp>
      <p:sp>
        <p:nvSpPr>
          <p:cNvPr id="9" name="Rectangle 8">
            <a:extLst>
              <a:ext uri="{FF2B5EF4-FFF2-40B4-BE49-F238E27FC236}">
                <a16:creationId xmlns:a16="http://schemas.microsoft.com/office/drawing/2014/main" id="{2F0D12DD-F525-05C2-6EE3-8FFF044BE692}"/>
              </a:ext>
            </a:extLst>
          </p:cNvPr>
          <p:cNvSpPr/>
          <p:nvPr/>
        </p:nvSpPr>
        <p:spPr>
          <a:xfrm>
            <a:off x="2108667"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AE902EEE-1D1D-875C-5EEC-77116B5CF2F7}"/>
              </a:ext>
            </a:extLst>
          </p:cNvPr>
          <p:cNvSpPr/>
          <p:nvPr/>
        </p:nvSpPr>
        <p:spPr>
          <a:xfrm>
            <a:off x="2110400"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3" name="Table 12">
            <a:extLst>
              <a:ext uri="{FF2B5EF4-FFF2-40B4-BE49-F238E27FC236}">
                <a16:creationId xmlns:a16="http://schemas.microsoft.com/office/drawing/2014/main" id="{4C769D5E-8398-4B83-EDFE-EC656AF68E02}"/>
              </a:ext>
            </a:extLst>
          </p:cNvPr>
          <p:cNvGraphicFramePr>
            <a:graphicFrameLocks noGrp="1"/>
          </p:cNvGraphicFramePr>
          <p:nvPr/>
        </p:nvGraphicFramePr>
        <p:xfrm>
          <a:off x="2227504" y="1595218"/>
          <a:ext cx="2948174" cy="345383"/>
        </p:xfrm>
        <a:graphic>
          <a:graphicData uri="http://schemas.openxmlformats.org/drawingml/2006/table">
            <a:tbl>
              <a:tblPr firstRow="1" bandRow="1">
                <a:tableStyleId>{5C22544A-7EE6-4342-B048-85BDC9FD1C3A}</a:tableStyleId>
              </a:tblPr>
              <a:tblGrid>
                <a:gridCol w="1589893">
                  <a:extLst>
                    <a:ext uri="{9D8B030D-6E8A-4147-A177-3AD203B41FA5}">
                      <a16:colId xmlns:a16="http://schemas.microsoft.com/office/drawing/2014/main" val="1867731819"/>
                    </a:ext>
                  </a:extLst>
                </a:gridCol>
                <a:gridCol w="1358281">
                  <a:extLst>
                    <a:ext uri="{9D8B030D-6E8A-4147-A177-3AD203B41FA5}">
                      <a16:colId xmlns:a16="http://schemas.microsoft.com/office/drawing/2014/main" val="4059338196"/>
                    </a:ext>
                  </a:extLst>
                </a:gridCol>
              </a:tblGrid>
              <a:tr h="345383">
                <a:tc>
                  <a:txBody>
                    <a:bodyPr/>
                    <a:lstStyle/>
                    <a:p>
                      <a:r>
                        <a:rPr lang="en-US" sz="1300" dirty="0"/>
                        <a:t>SOLO-1</a:t>
                      </a:r>
                    </a:p>
                  </a:txBody>
                  <a:tcPr anchor="ctr">
                    <a:lnL w="6350" cap="flat" cmpd="sng" algn="ctr">
                      <a:solidFill>
                        <a:srgbClr val="CC0066"/>
                      </a:solidFill>
                      <a:prstDash val="solid"/>
                      <a:round/>
                      <a:headEnd type="none" w="med" len="med"/>
                      <a:tailEnd type="none" w="med" len="med"/>
                    </a:lnL>
                    <a:lnR w="3175"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rgbClr val="CC0066"/>
                    </a:solidFill>
                  </a:tcPr>
                </a:tc>
                <a:tc>
                  <a:txBody>
                    <a:bodyPr/>
                    <a:lstStyle/>
                    <a:p>
                      <a:r>
                        <a:rPr lang="en-US" sz="1200" b="0" dirty="0">
                          <a:solidFill>
                            <a:srgbClr val="CC0066"/>
                          </a:solidFill>
                        </a:rPr>
                        <a:t>Olaparib</a:t>
                      </a:r>
                    </a:p>
                  </a:txBody>
                  <a:tcPr anchor="ctr">
                    <a:lnL w="3175" cap="flat" cmpd="sng" algn="ctr">
                      <a:solidFill>
                        <a:srgbClr val="CC0066"/>
                      </a:solidFill>
                      <a:prstDash val="solid"/>
                      <a:round/>
                      <a:headEnd type="none" w="med" len="med"/>
                      <a:tailEnd type="none" w="med" len="med"/>
                    </a:lnL>
                    <a:lnR w="6350"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14" name="Table 13">
            <a:extLst>
              <a:ext uri="{FF2B5EF4-FFF2-40B4-BE49-F238E27FC236}">
                <a16:creationId xmlns:a16="http://schemas.microsoft.com/office/drawing/2014/main" id="{17667F7D-124C-9B42-459C-CF6456BC5E52}"/>
              </a:ext>
            </a:extLst>
          </p:cNvPr>
          <p:cNvGraphicFramePr>
            <a:graphicFrameLocks noGrp="1"/>
          </p:cNvGraphicFramePr>
          <p:nvPr/>
        </p:nvGraphicFramePr>
        <p:xfrm>
          <a:off x="2227504" y="2008795"/>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5" name="Table 14">
            <a:extLst>
              <a:ext uri="{FF2B5EF4-FFF2-40B4-BE49-F238E27FC236}">
                <a16:creationId xmlns:a16="http://schemas.microsoft.com/office/drawing/2014/main" id="{73752BCA-0E8A-D7FE-0723-FB2C8817A93B}"/>
              </a:ext>
            </a:extLst>
          </p:cNvPr>
          <p:cNvGraphicFramePr>
            <a:graphicFrameLocks noGrp="1"/>
          </p:cNvGraphicFramePr>
          <p:nvPr/>
        </p:nvGraphicFramePr>
        <p:xfrm>
          <a:off x="2227504" y="2425600"/>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16" name="Rectangle 15">
            <a:extLst>
              <a:ext uri="{FF2B5EF4-FFF2-40B4-BE49-F238E27FC236}">
                <a16:creationId xmlns:a16="http://schemas.microsoft.com/office/drawing/2014/main" id="{168B7706-66B1-D7C0-075F-4267CFBD0DAF}"/>
              </a:ext>
            </a:extLst>
          </p:cNvPr>
          <p:cNvSpPr/>
          <p:nvPr/>
        </p:nvSpPr>
        <p:spPr>
          <a:xfrm>
            <a:off x="5430984"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8" name="Table 17">
            <a:extLst>
              <a:ext uri="{FF2B5EF4-FFF2-40B4-BE49-F238E27FC236}">
                <a16:creationId xmlns:a16="http://schemas.microsoft.com/office/drawing/2014/main" id="{5A660CBE-660E-2A2F-2C8D-79C15E3DC1C7}"/>
              </a:ext>
            </a:extLst>
          </p:cNvPr>
          <p:cNvGraphicFramePr>
            <a:graphicFrameLocks noGrp="1"/>
          </p:cNvGraphicFramePr>
          <p:nvPr/>
        </p:nvGraphicFramePr>
        <p:xfrm>
          <a:off x="5538918" y="2008795"/>
          <a:ext cx="2948134" cy="345383"/>
        </p:xfrm>
        <a:graphic>
          <a:graphicData uri="http://schemas.openxmlformats.org/drawingml/2006/table">
            <a:tbl>
              <a:tblPr firstRow="1" bandRow="1">
                <a:tableStyleId>{5C22544A-7EE6-4342-B048-85BDC9FD1C3A}</a:tableStyleId>
              </a:tblPr>
              <a:tblGrid>
                <a:gridCol w="1598729">
                  <a:extLst>
                    <a:ext uri="{9D8B030D-6E8A-4147-A177-3AD203B41FA5}">
                      <a16:colId xmlns:a16="http://schemas.microsoft.com/office/drawing/2014/main" val="1867731819"/>
                    </a:ext>
                  </a:extLst>
                </a:gridCol>
                <a:gridCol w="1349405">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9" name="Table 18">
            <a:extLst>
              <a:ext uri="{FF2B5EF4-FFF2-40B4-BE49-F238E27FC236}">
                <a16:creationId xmlns:a16="http://schemas.microsoft.com/office/drawing/2014/main" id="{195C0201-D019-B296-31B1-E3C58F69B72A}"/>
              </a:ext>
            </a:extLst>
          </p:cNvPr>
          <p:cNvGraphicFramePr>
            <a:graphicFrameLocks noGrp="1"/>
          </p:cNvGraphicFramePr>
          <p:nvPr/>
        </p:nvGraphicFramePr>
        <p:xfrm>
          <a:off x="5538917" y="2425600"/>
          <a:ext cx="2948136" cy="345383"/>
        </p:xfrm>
        <a:graphic>
          <a:graphicData uri="http://schemas.openxmlformats.org/drawingml/2006/table">
            <a:tbl>
              <a:tblPr firstRow="1" bandRow="1">
                <a:tableStyleId>{5C22544A-7EE6-4342-B048-85BDC9FD1C3A}</a:tableStyleId>
              </a:tblPr>
              <a:tblGrid>
                <a:gridCol w="1598730">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0" name="Rectangle 19">
            <a:extLst>
              <a:ext uri="{FF2B5EF4-FFF2-40B4-BE49-F238E27FC236}">
                <a16:creationId xmlns:a16="http://schemas.microsoft.com/office/drawing/2014/main" id="{C8E26EF4-4677-24E1-6B77-4F1864F05215}"/>
              </a:ext>
            </a:extLst>
          </p:cNvPr>
          <p:cNvSpPr/>
          <p:nvPr/>
        </p:nvSpPr>
        <p:spPr>
          <a:xfrm>
            <a:off x="8753302"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1" name="Table 20">
            <a:extLst>
              <a:ext uri="{FF2B5EF4-FFF2-40B4-BE49-F238E27FC236}">
                <a16:creationId xmlns:a16="http://schemas.microsoft.com/office/drawing/2014/main" id="{E4D0F54F-74A2-65C6-43CE-B6A9BDE9482C}"/>
              </a:ext>
            </a:extLst>
          </p:cNvPr>
          <p:cNvGraphicFramePr>
            <a:graphicFrameLocks noGrp="1"/>
          </p:cNvGraphicFramePr>
          <p:nvPr/>
        </p:nvGraphicFramePr>
        <p:xfrm>
          <a:off x="8866349" y="2008795"/>
          <a:ext cx="2944707" cy="345383"/>
        </p:xfrm>
        <a:graphic>
          <a:graphicData uri="http://schemas.openxmlformats.org/drawingml/2006/table">
            <a:tbl>
              <a:tblPr firstRow="1" bandRow="1">
                <a:tableStyleId>{5C22544A-7EE6-4342-B048-85BDC9FD1C3A}</a:tableStyleId>
              </a:tblPr>
              <a:tblGrid>
                <a:gridCol w="1600424">
                  <a:extLst>
                    <a:ext uri="{9D8B030D-6E8A-4147-A177-3AD203B41FA5}">
                      <a16:colId xmlns:a16="http://schemas.microsoft.com/office/drawing/2014/main" val="1867731819"/>
                    </a:ext>
                  </a:extLst>
                </a:gridCol>
                <a:gridCol w="134428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22" name="Table 21">
            <a:extLst>
              <a:ext uri="{FF2B5EF4-FFF2-40B4-BE49-F238E27FC236}">
                <a16:creationId xmlns:a16="http://schemas.microsoft.com/office/drawing/2014/main" id="{6371F505-EAA2-7C0A-A718-158C2A18BFB0}"/>
              </a:ext>
            </a:extLst>
          </p:cNvPr>
          <p:cNvGraphicFramePr>
            <a:graphicFrameLocks noGrp="1"/>
          </p:cNvGraphicFramePr>
          <p:nvPr/>
        </p:nvGraphicFramePr>
        <p:xfrm>
          <a:off x="8866349" y="2425600"/>
          <a:ext cx="2944707" cy="345383"/>
        </p:xfrm>
        <a:graphic>
          <a:graphicData uri="http://schemas.openxmlformats.org/drawingml/2006/table">
            <a:tbl>
              <a:tblPr firstRow="1" bandRow="1">
                <a:tableStyleId>{5C22544A-7EE6-4342-B048-85BDC9FD1C3A}</a:tableStyleId>
              </a:tblPr>
              <a:tblGrid>
                <a:gridCol w="1609301">
                  <a:extLst>
                    <a:ext uri="{9D8B030D-6E8A-4147-A177-3AD203B41FA5}">
                      <a16:colId xmlns:a16="http://schemas.microsoft.com/office/drawing/2014/main" val="1867731819"/>
                    </a:ext>
                  </a:extLst>
                </a:gridCol>
                <a:gridCol w="1335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3" name="TextBox 22">
            <a:extLst>
              <a:ext uri="{FF2B5EF4-FFF2-40B4-BE49-F238E27FC236}">
                <a16:creationId xmlns:a16="http://schemas.microsoft.com/office/drawing/2014/main" id="{7C015D3E-5FA5-C5DE-DECB-C9B7651BD5C7}"/>
              </a:ext>
            </a:extLst>
          </p:cNvPr>
          <p:cNvSpPr txBox="1"/>
          <p:nvPr/>
        </p:nvSpPr>
        <p:spPr>
          <a:xfrm>
            <a:off x="294414" y="3068372"/>
            <a:ext cx="16957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bevacizumab</a:t>
            </a:r>
          </a:p>
        </p:txBody>
      </p:sp>
      <p:graphicFrame>
        <p:nvGraphicFramePr>
          <p:cNvPr id="24" name="Table 23">
            <a:extLst>
              <a:ext uri="{FF2B5EF4-FFF2-40B4-BE49-F238E27FC236}">
                <a16:creationId xmlns:a16="http://schemas.microsoft.com/office/drawing/2014/main" id="{3538EBD5-670D-3FD8-FF74-819D0D6E9B03}"/>
              </a:ext>
            </a:extLst>
          </p:cNvPr>
          <p:cNvGraphicFramePr>
            <a:graphicFrameLocks noGrp="1"/>
          </p:cNvGraphicFramePr>
          <p:nvPr/>
        </p:nvGraphicFramePr>
        <p:xfrm>
          <a:off x="2229237" y="3155585"/>
          <a:ext cx="2946441" cy="457200"/>
        </p:xfrm>
        <a:graphic>
          <a:graphicData uri="http://schemas.openxmlformats.org/drawingml/2006/table">
            <a:tbl>
              <a:tblPr firstRow="1" bandRow="1">
                <a:tableStyleId>{5C22544A-7EE6-4342-B048-85BDC9FD1C3A}</a:tableStyleId>
              </a:tblPr>
              <a:tblGrid>
                <a:gridCol w="1597038">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5" name="Rectangle 24">
            <a:extLst>
              <a:ext uri="{FF2B5EF4-FFF2-40B4-BE49-F238E27FC236}">
                <a16:creationId xmlns:a16="http://schemas.microsoft.com/office/drawing/2014/main" id="{1567830D-C67E-9EF3-7EBB-55AB9652C2B8}"/>
              </a:ext>
            </a:extLst>
          </p:cNvPr>
          <p:cNvSpPr/>
          <p:nvPr/>
        </p:nvSpPr>
        <p:spPr>
          <a:xfrm>
            <a:off x="5432718"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6" name="Table 25">
            <a:extLst>
              <a:ext uri="{FF2B5EF4-FFF2-40B4-BE49-F238E27FC236}">
                <a16:creationId xmlns:a16="http://schemas.microsoft.com/office/drawing/2014/main" id="{E6A60A0D-99B7-5B24-A0D3-8E56D5E01E2A}"/>
              </a:ext>
            </a:extLst>
          </p:cNvPr>
          <p:cNvGraphicFramePr>
            <a:graphicFrameLocks noGrp="1"/>
          </p:cNvGraphicFramePr>
          <p:nvPr/>
        </p:nvGraphicFramePr>
        <p:xfrm>
          <a:off x="5538914" y="3155585"/>
          <a:ext cx="2946442" cy="457200"/>
        </p:xfrm>
        <a:graphic>
          <a:graphicData uri="http://schemas.openxmlformats.org/drawingml/2006/table">
            <a:tbl>
              <a:tblPr firstRow="1" bandRow="1">
                <a:tableStyleId>{5C22544A-7EE6-4342-B048-85BDC9FD1C3A}</a:tableStyleId>
              </a:tblPr>
              <a:tblGrid>
                <a:gridCol w="1598733">
                  <a:extLst>
                    <a:ext uri="{9D8B030D-6E8A-4147-A177-3AD203B41FA5}">
                      <a16:colId xmlns:a16="http://schemas.microsoft.com/office/drawing/2014/main" val="1867731819"/>
                    </a:ext>
                  </a:extLst>
                </a:gridCol>
                <a:gridCol w="1347709">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7" name="Rectangle 26">
            <a:extLst>
              <a:ext uri="{FF2B5EF4-FFF2-40B4-BE49-F238E27FC236}">
                <a16:creationId xmlns:a16="http://schemas.microsoft.com/office/drawing/2014/main" id="{E8E4DCB4-B143-6793-CF8D-AABEB9A3E4C1}"/>
              </a:ext>
            </a:extLst>
          </p:cNvPr>
          <p:cNvSpPr/>
          <p:nvPr/>
        </p:nvSpPr>
        <p:spPr>
          <a:xfrm>
            <a:off x="8755036" y="3011649"/>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8" name="Table 27">
            <a:extLst>
              <a:ext uri="{FF2B5EF4-FFF2-40B4-BE49-F238E27FC236}">
                <a16:creationId xmlns:a16="http://schemas.microsoft.com/office/drawing/2014/main" id="{8E8F4256-84C5-3C79-BE54-A0965FA71BCA}"/>
              </a:ext>
            </a:extLst>
          </p:cNvPr>
          <p:cNvGraphicFramePr>
            <a:graphicFrameLocks noGrp="1"/>
          </p:cNvGraphicFramePr>
          <p:nvPr/>
        </p:nvGraphicFramePr>
        <p:xfrm>
          <a:off x="8868084" y="3158357"/>
          <a:ext cx="2944707" cy="457200"/>
        </p:xfrm>
        <a:graphic>
          <a:graphicData uri="http://schemas.openxmlformats.org/drawingml/2006/table">
            <a:tbl>
              <a:tblPr firstRow="1" bandRow="1">
                <a:tableStyleId>{5C22544A-7EE6-4342-B048-85BDC9FD1C3A}</a:tableStyleId>
              </a:tblPr>
              <a:tblGrid>
                <a:gridCol w="1607566">
                  <a:extLst>
                    <a:ext uri="{9D8B030D-6E8A-4147-A177-3AD203B41FA5}">
                      <a16:colId xmlns:a16="http://schemas.microsoft.com/office/drawing/2014/main" val="1867731819"/>
                    </a:ext>
                  </a:extLst>
                </a:gridCol>
                <a:gridCol w="1337141">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9" name="TextBox 28">
            <a:extLst>
              <a:ext uri="{FF2B5EF4-FFF2-40B4-BE49-F238E27FC236}">
                <a16:creationId xmlns:a16="http://schemas.microsoft.com/office/drawing/2014/main" id="{32B30F13-F697-EDC1-292D-A38742DCF8A2}"/>
              </a:ext>
            </a:extLst>
          </p:cNvPr>
          <p:cNvSpPr txBox="1"/>
          <p:nvPr/>
        </p:nvSpPr>
        <p:spPr>
          <a:xfrm>
            <a:off x="294414" y="4768264"/>
            <a:ext cx="169579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IO</a:t>
            </a:r>
          </a:p>
        </p:txBody>
      </p:sp>
      <p:sp>
        <p:nvSpPr>
          <p:cNvPr id="33" name="Rectangle 32">
            <a:extLst>
              <a:ext uri="{FF2B5EF4-FFF2-40B4-BE49-F238E27FC236}">
                <a16:creationId xmlns:a16="http://schemas.microsoft.com/office/drawing/2014/main" id="{5B70AD9E-C5AC-A059-4E69-01C36E972850}"/>
              </a:ext>
            </a:extLst>
          </p:cNvPr>
          <p:cNvSpPr/>
          <p:nvPr/>
        </p:nvSpPr>
        <p:spPr>
          <a:xfrm>
            <a:off x="2110402" y="3920337"/>
            <a:ext cx="3158836" cy="208304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FA9E6BD7-7D37-1C2F-ED02-1DBFA02C8931}"/>
              </a:ext>
            </a:extLst>
          </p:cNvPr>
          <p:cNvSpPr/>
          <p:nvPr/>
        </p:nvSpPr>
        <p:spPr>
          <a:xfrm>
            <a:off x="5432719" y="3917158"/>
            <a:ext cx="3158836" cy="208304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BDCE6D46-46AF-0F59-10D2-8DA86A7478B4}"/>
              </a:ext>
            </a:extLst>
          </p:cNvPr>
          <p:cNvSpPr/>
          <p:nvPr/>
        </p:nvSpPr>
        <p:spPr>
          <a:xfrm>
            <a:off x="8755036" y="3920337"/>
            <a:ext cx="3158836" cy="207855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B4EAA8B3-622C-8F6B-F54B-BC356BE0054A}"/>
              </a:ext>
            </a:extLst>
          </p:cNvPr>
          <p:cNvGraphicFramePr>
            <a:graphicFrameLocks noGrp="1"/>
          </p:cNvGraphicFramePr>
          <p:nvPr/>
        </p:nvGraphicFramePr>
        <p:xfrm>
          <a:off x="2229241" y="4021827"/>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1" name="Table 30">
            <a:extLst>
              <a:ext uri="{FF2B5EF4-FFF2-40B4-BE49-F238E27FC236}">
                <a16:creationId xmlns:a16="http://schemas.microsoft.com/office/drawing/2014/main" id="{38FB82DC-A334-4245-7134-7F93B511A501}"/>
              </a:ext>
            </a:extLst>
          </p:cNvPr>
          <p:cNvGraphicFramePr>
            <a:graphicFrameLocks noGrp="1"/>
          </p:cNvGraphicFramePr>
          <p:nvPr/>
        </p:nvGraphicFramePr>
        <p:xfrm>
          <a:off x="5538914" y="4551404"/>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2" name="Table 31">
            <a:extLst>
              <a:ext uri="{FF2B5EF4-FFF2-40B4-BE49-F238E27FC236}">
                <a16:creationId xmlns:a16="http://schemas.microsoft.com/office/drawing/2014/main" id="{E3DFA0C2-4AEE-ED84-17A0-0A14E2192BD0}"/>
              </a:ext>
            </a:extLst>
          </p:cNvPr>
          <p:cNvGraphicFramePr>
            <a:graphicFrameLocks noGrp="1"/>
          </p:cNvGraphicFramePr>
          <p:nvPr/>
        </p:nvGraphicFramePr>
        <p:xfrm>
          <a:off x="5538916" y="4015765"/>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9" name="Table 38">
            <a:extLst>
              <a:ext uri="{FF2B5EF4-FFF2-40B4-BE49-F238E27FC236}">
                <a16:creationId xmlns:a16="http://schemas.microsoft.com/office/drawing/2014/main" id="{46FE129F-E6BB-75D1-DE7E-DA64F6F876BA}"/>
              </a:ext>
            </a:extLst>
          </p:cNvPr>
          <p:cNvGraphicFramePr>
            <a:graphicFrameLocks noGrp="1"/>
          </p:cNvGraphicFramePr>
          <p:nvPr/>
        </p:nvGraphicFramePr>
        <p:xfrm>
          <a:off x="5538915" y="5268921"/>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1" name="Table 40">
            <a:extLst>
              <a:ext uri="{FF2B5EF4-FFF2-40B4-BE49-F238E27FC236}">
                <a16:creationId xmlns:a16="http://schemas.microsoft.com/office/drawing/2014/main" id="{240F3F9B-E19D-8870-8F0D-1673ED83E40E}"/>
              </a:ext>
            </a:extLst>
          </p:cNvPr>
          <p:cNvGraphicFramePr>
            <a:graphicFrameLocks noGrp="1"/>
          </p:cNvGraphicFramePr>
          <p:nvPr/>
        </p:nvGraphicFramePr>
        <p:xfrm>
          <a:off x="8866350" y="4563211"/>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2" name="Table 41">
            <a:extLst>
              <a:ext uri="{FF2B5EF4-FFF2-40B4-BE49-F238E27FC236}">
                <a16:creationId xmlns:a16="http://schemas.microsoft.com/office/drawing/2014/main" id="{C652EA20-8E2C-70FC-61A6-35CE7F28FF0B}"/>
              </a:ext>
            </a:extLst>
          </p:cNvPr>
          <p:cNvGraphicFramePr>
            <a:graphicFrameLocks noGrp="1"/>
          </p:cNvGraphicFramePr>
          <p:nvPr/>
        </p:nvGraphicFramePr>
        <p:xfrm>
          <a:off x="8866352" y="4027572"/>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3" name="Table 42">
            <a:extLst>
              <a:ext uri="{FF2B5EF4-FFF2-40B4-BE49-F238E27FC236}">
                <a16:creationId xmlns:a16="http://schemas.microsoft.com/office/drawing/2014/main" id="{3FDE35B2-EC32-593A-B80C-F9AA77D0FA89}"/>
              </a:ext>
            </a:extLst>
          </p:cNvPr>
          <p:cNvGraphicFramePr>
            <a:graphicFrameLocks noGrp="1"/>
          </p:cNvGraphicFramePr>
          <p:nvPr/>
        </p:nvGraphicFramePr>
        <p:xfrm>
          <a:off x="8866351" y="5280728"/>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8" name="Rectangle 7">
            <a:extLst>
              <a:ext uri="{FF2B5EF4-FFF2-40B4-BE49-F238E27FC236}">
                <a16:creationId xmlns:a16="http://schemas.microsoft.com/office/drawing/2014/main" id="{A06D0886-A5E3-2FAA-09C0-D27AAC68DB1E}"/>
              </a:ext>
            </a:extLst>
          </p:cNvPr>
          <p:cNvSpPr/>
          <p:nvPr/>
        </p:nvSpPr>
        <p:spPr>
          <a:xfrm>
            <a:off x="5389427" y="937193"/>
            <a:ext cx="6614151" cy="5130232"/>
          </a:xfrm>
          <a:prstGeom prst="rect">
            <a:avLst/>
          </a:prstGeom>
          <a:solidFill>
            <a:srgbClr val="FFFF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1646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AB9F-2014-4F10-AC30-D25E427FC91F}"/>
              </a:ext>
            </a:extLst>
          </p:cNvPr>
          <p:cNvSpPr>
            <a:spLocks noGrp="1"/>
          </p:cNvSpPr>
          <p:nvPr>
            <p:ph type="ctrTitle"/>
          </p:nvPr>
        </p:nvSpPr>
        <p:spPr>
          <a:xfrm>
            <a:off x="713507" y="300282"/>
            <a:ext cx="10820401" cy="646558"/>
          </a:xfrm>
        </p:spPr>
        <p:txBody>
          <a:bodyPr>
            <a:normAutofit/>
          </a:bodyPr>
          <a:lstStyle/>
          <a:p>
            <a:r>
              <a:rPr lang="en-US" i="1" dirty="0"/>
              <a:t>BRCA</a:t>
            </a:r>
            <a:r>
              <a:rPr lang="en-US" dirty="0"/>
              <a:t>m tumors: PARP inhibitor monotherapy maintenance</a:t>
            </a:r>
          </a:p>
        </p:txBody>
      </p:sp>
      <p:pic>
        <p:nvPicPr>
          <p:cNvPr id="27" name="Picture 26">
            <a:extLst>
              <a:ext uri="{FF2B5EF4-FFF2-40B4-BE49-F238E27FC236}">
                <a16:creationId xmlns:a16="http://schemas.microsoft.com/office/drawing/2014/main" id="{AAF5A4ED-E32C-09B5-8306-05436E8AA26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8270"/>
          <a:stretch/>
        </p:blipFill>
        <p:spPr>
          <a:xfrm>
            <a:off x="7853619" y="2055473"/>
            <a:ext cx="2777304" cy="2275495"/>
          </a:xfrm>
          <a:prstGeom prst="rect">
            <a:avLst/>
          </a:prstGeom>
        </p:spPr>
      </p:pic>
      <p:pic>
        <p:nvPicPr>
          <p:cNvPr id="29" name="Picture 3">
            <a:extLst>
              <a:ext uri="{FF2B5EF4-FFF2-40B4-BE49-F238E27FC236}">
                <a16:creationId xmlns:a16="http://schemas.microsoft.com/office/drawing/2014/main" id="{933C2F39-ECC1-D3D6-EF30-4CB1E9CB59A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54562" y="1905384"/>
            <a:ext cx="295469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a:extLst>
              <a:ext uri="{FF2B5EF4-FFF2-40B4-BE49-F238E27FC236}">
                <a16:creationId xmlns:a16="http://schemas.microsoft.com/office/drawing/2014/main" id="{41AF921B-164E-F59A-AA78-3B2D4CC2074A}"/>
              </a:ext>
            </a:extLst>
          </p:cNvPr>
          <p:cNvSpPr/>
          <p:nvPr/>
        </p:nvSpPr>
        <p:spPr>
          <a:xfrm>
            <a:off x="1254561" y="1902720"/>
            <a:ext cx="2993232" cy="2438400"/>
          </a:xfrm>
          <a:prstGeom prst="rect">
            <a:avLst/>
          </a:prstGeom>
          <a:noFill/>
          <a:ln w="9525" cap="flat" cmpd="sng" algn="ctr">
            <a:solidFill>
              <a:sysClr val="window" lastClr="FFFFFF">
                <a:lumMod val="75000"/>
              </a:sys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32" name="Rounded Rectangle 7">
            <a:extLst>
              <a:ext uri="{FF2B5EF4-FFF2-40B4-BE49-F238E27FC236}">
                <a16:creationId xmlns:a16="http://schemas.microsoft.com/office/drawing/2014/main" id="{994BEB87-2564-DFB1-983A-082EAC095BF6}"/>
              </a:ext>
            </a:extLst>
          </p:cNvPr>
          <p:cNvSpPr/>
          <p:nvPr/>
        </p:nvSpPr>
        <p:spPr>
          <a:xfrm>
            <a:off x="1648358" y="1154562"/>
            <a:ext cx="2404871" cy="646558"/>
          </a:xfrm>
          <a:prstGeom prst="roundRect">
            <a:avLst/>
          </a:prstGeom>
          <a:solidFill>
            <a:srgbClr val="CC0066"/>
          </a:solidFill>
          <a:ln w="9525" cap="flat" cmpd="sng" algn="ctr">
            <a:solidFill>
              <a:srgbClr val="A80054"/>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SOLO-1</a:t>
            </a:r>
          </a:p>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Olaparib</a:t>
            </a:r>
          </a:p>
        </p:txBody>
      </p:sp>
      <p:sp>
        <p:nvSpPr>
          <p:cNvPr id="33" name="Rounded Rectangle 14">
            <a:extLst>
              <a:ext uri="{FF2B5EF4-FFF2-40B4-BE49-F238E27FC236}">
                <a16:creationId xmlns:a16="http://schemas.microsoft.com/office/drawing/2014/main" id="{B75E858C-5219-6E71-D016-87A27F98E001}"/>
              </a:ext>
            </a:extLst>
          </p:cNvPr>
          <p:cNvSpPr/>
          <p:nvPr/>
        </p:nvSpPr>
        <p:spPr>
          <a:xfrm>
            <a:off x="4831020" y="1154562"/>
            <a:ext cx="2404871" cy="646558"/>
          </a:xfrm>
          <a:prstGeom prst="roundRect">
            <a:avLst/>
          </a:prstGeom>
          <a:solidFill>
            <a:srgbClr val="7030A0"/>
          </a:solidFill>
          <a:ln w="9525" cap="flat" cmpd="sng" algn="ctr">
            <a:solidFill>
              <a:srgbClr val="4F2270"/>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PRIMA</a:t>
            </a:r>
          </a:p>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Niraparib</a:t>
            </a:r>
          </a:p>
        </p:txBody>
      </p:sp>
      <p:sp>
        <p:nvSpPr>
          <p:cNvPr id="34" name="Rounded Rectangle 15">
            <a:extLst>
              <a:ext uri="{FF2B5EF4-FFF2-40B4-BE49-F238E27FC236}">
                <a16:creationId xmlns:a16="http://schemas.microsoft.com/office/drawing/2014/main" id="{6AFF6FC4-3769-53F3-617E-2F1AC1F7FC85}"/>
              </a:ext>
            </a:extLst>
          </p:cNvPr>
          <p:cNvSpPr/>
          <p:nvPr/>
        </p:nvSpPr>
        <p:spPr>
          <a:xfrm>
            <a:off x="8022783" y="1136112"/>
            <a:ext cx="2404871" cy="646558"/>
          </a:xfrm>
          <a:prstGeom prst="roundRect">
            <a:avLst/>
          </a:prstGeom>
          <a:solidFill>
            <a:srgbClr val="009900"/>
          </a:solidFill>
          <a:ln w="9525" cap="flat" cmpd="sng" algn="ctr">
            <a:solidFill>
              <a:srgbClr val="006C00"/>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ATHENA-MONO</a:t>
            </a:r>
          </a:p>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Rucaparib</a:t>
            </a:r>
          </a:p>
        </p:txBody>
      </p:sp>
      <p:graphicFrame>
        <p:nvGraphicFramePr>
          <p:cNvPr id="36" name="Table 35">
            <a:extLst>
              <a:ext uri="{FF2B5EF4-FFF2-40B4-BE49-F238E27FC236}">
                <a16:creationId xmlns:a16="http://schemas.microsoft.com/office/drawing/2014/main" id="{C72EDEC5-AA9B-EDFD-A6F3-525E2E254200}"/>
              </a:ext>
            </a:extLst>
          </p:cNvPr>
          <p:cNvGraphicFramePr>
            <a:graphicFrameLocks noGrp="1"/>
          </p:cNvGraphicFramePr>
          <p:nvPr/>
        </p:nvGraphicFramePr>
        <p:xfrm>
          <a:off x="1254561" y="4403344"/>
          <a:ext cx="9540957" cy="1666240"/>
        </p:xfrm>
        <a:graphic>
          <a:graphicData uri="http://schemas.openxmlformats.org/drawingml/2006/table">
            <a:tbl>
              <a:tblPr firstRow="1" bandRow="1">
                <a:tableStyleId>{5C22544A-7EE6-4342-B048-85BDC9FD1C3A}</a:tableStyleId>
              </a:tblPr>
              <a:tblGrid>
                <a:gridCol w="3180319">
                  <a:extLst>
                    <a:ext uri="{9D8B030D-6E8A-4147-A177-3AD203B41FA5}">
                      <a16:colId xmlns:a16="http://schemas.microsoft.com/office/drawing/2014/main" val="20000"/>
                    </a:ext>
                  </a:extLst>
                </a:gridCol>
                <a:gridCol w="3180319">
                  <a:extLst>
                    <a:ext uri="{9D8B030D-6E8A-4147-A177-3AD203B41FA5}">
                      <a16:colId xmlns:a16="http://schemas.microsoft.com/office/drawing/2014/main" val="20001"/>
                    </a:ext>
                  </a:extLst>
                </a:gridCol>
                <a:gridCol w="3180319">
                  <a:extLst>
                    <a:ext uri="{9D8B030D-6E8A-4147-A177-3AD203B41FA5}">
                      <a16:colId xmlns:a16="http://schemas.microsoft.com/office/drawing/2014/main" val="20002"/>
                    </a:ext>
                  </a:extLst>
                </a:gridCol>
              </a:tblGrid>
              <a:tr h="447040">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100" dirty="0"/>
                        <a:t>N = 391</a:t>
                      </a:r>
                    </a:p>
                  </a:txBody>
                  <a:tcPr marL="121920" marR="121920" marT="60960" marB="6096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100" dirty="0"/>
                        <a:t>N = 223</a:t>
                      </a:r>
                    </a:p>
                  </a:txBody>
                  <a:tcPr marL="121920" marR="121920" marT="60960" marB="6096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100" dirty="0"/>
                        <a:t>N = 235</a:t>
                      </a:r>
                    </a:p>
                  </a:txBody>
                  <a:tcPr marL="121920" marR="121920" marT="60960" marB="60960"/>
                </a:tc>
                <a:extLst>
                  <a:ext uri="{0D108BD9-81ED-4DB2-BD59-A6C34878D82A}">
                    <a16:rowId xmlns:a16="http://schemas.microsoft.com/office/drawing/2014/main" val="10000"/>
                  </a:ext>
                </a:extLst>
              </a:tr>
              <a:tr h="77216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2100" b="1" dirty="0"/>
                        <a:t>HR 0.30</a:t>
                      </a:r>
                    </a:p>
                    <a:p>
                      <a:pPr algn="ctr"/>
                      <a:r>
                        <a:rPr lang="en-US" sz="2100" dirty="0"/>
                        <a:t>95%</a:t>
                      </a:r>
                      <a:r>
                        <a:rPr lang="en-US" sz="2100" baseline="0" dirty="0"/>
                        <a:t> CI 0.23-0.41</a:t>
                      </a:r>
                      <a:endParaRPr lang="en-US" sz="2100" dirty="0"/>
                    </a:p>
                  </a:txBody>
                  <a:tcPr marL="121920" marR="121920" marT="60960" marB="6096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2100" b="1" dirty="0"/>
                        <a:t>HR 0.40</a:t>
                      </a:r>
                    </a:p>
                    <a:p>
                      <a:pPr algn="ctr"/>
                      <a:r>
                        <a:rPr lang="en-US" sz="2100" dirty="0"/>
                        <a:t>95% CI 0.27-0.62</a:t>
                      </a:r>
                    </a:p>
                  </a:txBody>
                  <a:tcPr marL="121920" marR="121920" marT="60960" marB="6096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2100" b="1" dirty="0"/>
                        <a:t>HR</a:t>
                      </a:r>
                      <a:r>
                        <a:rPr lang="en-US" sz="2100" b="1" baseline="0" dirty="0"/>
                        <a:t> 0.40</a:t>
                      </a:r>
                    </a:p>
                    <a:p>
                      <a:pPr algn="ctr"/>
                      <a:r>
                        <a:rPr lang="en-US" sz="2100" baseline="0" dirty="0"/>
                        <a:t>95% CI 0.21-0.75</a:t>
                      </a:r>
                      <a:endParaRPr lang="en-US" sz="2100" dirty="0"/>
                    </a:p>
                  </a:txBody>
                  <a:tcPr marL="121920" marR="121920" marT="60960" marB="60960"/>
                </a:tc>
                <a:extLst>
                  <a:ext uri="{0D108BD9-81ED-4DB2-BD59-A6C34878D82A}">
                    <a16:rowId xmlns:a16="http://schemas.microsoft.com/office/drawing/2014/main" val="10001"/>
                  </a:ext>
                </a:extLst>
              </a:tr>
              <a:tr h="44704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2100" dirty="0"/>
                        <a:t>13.8 mos vs NR</a:t>
                      </a:r>
                    </a:p>
                  </a:txBody>
                  <a:tcPr marL="121920" marR="121920" marT="60960" marB="6096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2100" dirty="0"/>
                        <a:t>10.9 vs 22.1 mos</a:t>
                      </a:r>
                    </a:p>
                  </a:txBody>
                  <a:tcPr marL="121920" marR="121920" marT="60960" marB="6096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2100" dirty="0"/>
                        <a:t>14.7 mos vs NR</a:t>
                      </a:r>
                    </a:p>
                  </a:txBody>
                  <a:tcPr marL="121920" marR="121920" marT="60960" marB="60960"/>
                </a:tc>
                <a:extLst>
                  <a:ext uri="{0D108BD9-81ED-4DB2-BD59-A6C34878D82A}">
                    <a16:rowId xmlns:a16="http://schemas.microsoft.com/office/drawing/2014/main" val="10002"/>
                  </a:ext>
                </a:extLst>
              </a:tr>
            </a:tbl>
          </a:graphicData>
        </a:graphic>
      </p:graphicFrame>
      <p:grpSp>
        <p:nvGrpSpPr>
          <p:cNvPr id="37" name="Group 36">
            <a:extLst>
              <a:ext uri="{FF2B5EF4-FFF2-40B4-BE49-F238E27FC236}">
                <a16:creationId xmlns:a16="http://schemas.microsoft.com/office/drawing/2014/main" id="{348C2F6D-4354-300F-C286-C03FB6298266}"/>
              </a:ext>
            </a:extLst>
          </p:cNvPr>
          <p:cNvGrpSpPr/>
          <p:nvPr/>
        </p:nvGrpSpPr>
        <p:grpSpPr>
          <a:xfrm>
            <a:off x="4436918" y="2031297"/>
            <a:ext cx="2891869" cy="2219681"/>
            <a:chOff x="2556378" y="1504950"/>
            <a:chExt cx="1913845" cy="1664761"/>
          </a:xfrm>
        </p:grpSpPr>
        <p:pic>
          <p:nvPicPr>
            <p:cNvPr id="38" name="Picture 4">
              <a:extLst>
                <a:ext uri="{FF2B5EF4-FFF2-40B4-BE49-F238E27FC236}">
                  <a16:creationId xmlns:a16="http://schemas.microsoft.com/office/drawing/2014/main" id="{640C5B09-A59A-05AF-9508-1382E5EE971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56378" y="1536920"/>
              <a:ext cx="1913845" cy="163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a:extLst>
                <a:ext uri="{FF2B5EF4-FFF2-40B4-BE49-F238E27FC236}">
                  <a16:creationId xmlns:a16="http://schemas.microsoft.com/office/drawing/2014/main" id="{460039D2-85F3-F540-0E6E-E15067E69ACA}"/>
                </a:ext>
              </a:extLst>
            </p:cNvPr>
            <p:cNvSpPr/>
            <p:nvPr/>
          </p:nvSpPr>
          <p:spPr>
            <a:xfrm>
              <a:off x="2667000" y="1504950"/>
              <a:ext cx="152400" cy="1524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D1DDCEBD-99D9-EE09-D5B3-16CF99EA4F2E}"/>
                </a:ext>
              </a:extLst>
            </p:cNvPr>
            <p:cNvSpPr/>
            <p:nvPr/>
          </p:nvSpPr>
          <p:spPr>
            <a:xfrm flipV="1">
              <a:off x="3193293" y="1765812"/>
              <a:ext cx="1207259" cy="101090"/>
            </a:xfrm>
            <a:prstGeom prst="rect">
              <a:avLst/>
            </a:prstGeom>
            <a:solidFill>
              <a:sysClr val="window" lastClr="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44" name="Group 43">
            <a:extLst>
              <a:ext uri="{FF2B5EF4-FFF2-40B4-BE49-F238E27FC236}">
                <a16:creationId xmlns:a16="http://schemas.microsoft.com/office/drawing/2014/main" id="{F132040C-147C-4161-B3CD-E8363B268815}"/>
              </a:ext>
            </a:extLst>
          </p:cNvPr>
          <p:cNvGrpSpPr/>
          <p:nvPr/>
        </p:nvGrpSpPr>
        <p:grpSpPr>
          <a:xfrm>
            <a:off x="7752020" y="1902720"/>
            <a:ext cx="2954696" cy="2438400"/>
            <a:chOff x="4546424" y="1422356"/>
            <a:chExt cx="2216022" cy="1828800"/>
          </a:xfrm>
        </p:grpSpPr>
        <p:sp>
          <p:nvSpPr>
            <p:cNvPr id="45" name="Rectangle 44">
              <a:extLst>
                <a:ext uri="{FF2B5EF4-FFF2-40B4-BE49-F238E27FC236}">
                  <a16:creationId xmlns:a16="http://schemas.microsoft.com/office/drawing/2014/main" id="{63BBC2F4-9534-85B6-22E6-D97625A55AA1}"/>
                </a:ext>
              </a:extLst>
            </p:cNvPr>
            <p:cNvSpPr/>
            <p:nvPr/>
          </p:nvSpPr>
          <p:spPr>
            <a:xfrm>
              <a:off x="5732426" y="1497507"/>
              <a:ext cx="1001598" cy="369397"/>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09A02BED-B985-5B9A-271D-F0712C3F9010}"/>
                </a:ext>
              </a:extLst>
            </p:cNvPr>
            <p:cNvSpPr/>
            <p:nvPr/>
          </p:nvSpPr>
          <p:spPr>
            <a:xfrm>
              <a:off x="4546424" y="1422356"/>
              <a:ext cx="2216022" cy="1828800"/>
            </a:xfrm>
            <a:prstGeom prst="rect">
              <a:avLst/>
            </a:prstGeom>
            <a:noFill/>
            <a:ln w="9525" cap="flat" cmpd="sng" algn="ctr">
              <a:solidFill>
                <a:sysClr val="window" lastClr="FFFFFF">
                  <a:lumMod val="75000"/>
                </a:sys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47" name="Rectangle 46">
            <a:extLst>
              <a:ext uri="{FF2B5EF4-FFF2-40B4-BE49-F238E27FC236}">
                <a16:creationId xmlns:a16="http://schemas.microsoft.com/office/drawing/2014/main" id="{D313EE49-839B-E972-653C-240A2F0E9969}"/>
              </a:ext>
            </a:extLst>
          </p:cNvPr>
          <p:cNvSpPr/>
          <p:nvPr/>
        </p:nvSpPr>
        <p:spPr>
          <a:xfrm>
            <a:off x="1254561" y="4827004"/>
            <a:ext cx="9540957" cy="8061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4F2689AA-65AD-8D7C-D0FF-0010280125E7}"/>
              </a:ext>
            </a:extLst>
          </p:cNvPr>
          <p:cNvSpPr txBox="1"/>
          <p:nvPr/>
        </p:nvSpPr>
        <p:spPr>
          <a:xfrm>
            <a:off x="5755016" y="6354744"/>
            <a:ext cx="5629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Moore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2018; Gonzalez-Martin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2019; Monk </a:t>
            </a:r>
            <a:r>
              <a:rPr kumimoji="0" lang="en-US" sz="12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200" b="0" i="0" u="none" strike="noStrike" kern="1200" cap="none" spc="0" normalizeH="0" baseline="0" noProof="0" dirty="0">
                <a:ln>
                  <a:noFill/>
                </a:ln>
                <a:solidFill>
                  <a:srgbClr val="000000"/>
                </a:solidFill>
                <a:effectLst/>
                <a:uLnTx/>
                <a:uFillTx/>
                <a:latin typeface="Calibri"/>
                <a:ea typeface="+mn-ea"/>
                <a:cs typeface="+mn-cs"/>
              </a:rPr>
              <a:t>2022</a:t>
            </a:r>
          </a:p>
        </p:txBody>
      </p:sp>
      <p:sp>
        <p:nvSpPr>
          <p:cNvPr id="31" name="Rectangle 30">
            <a:extLst>
              <a:ext uri="{FF2B5EF4-FFF2-40B4-BE49-F238E27FC236}">
                <a16:creationId xmlns:a16="http://schemas.microsoft.com/office/drawing/2014/main" id="{11E6AC0C-83BB-A264-251E-1EB5AD9E408C}"/>
              </a:ext>
            </a:extLst>
          </p:cNvPr>
          <p:cNvSpPr/>
          <p:nvPr/>
        </p:nvSpPr>
        <p:spPr>
          <a:xfrm>
            <a:off x="4436918" y="1912645"/>
            <a:ext cx="2993468" cy="2438400"/>
          </a:xfrm>
          <a:prstGeom prst="rect">
            <a:avLst/>
          </a:prstGeom>
          <a:noFill/>
          <a:ln w="9525" cap="flat" cmpd="sng" algn="ctr">
            <a:solidFill>
              <a:sysClr val="window" lastClr="FFFFFF">
                <a:lumMod val="75000"/>
              </a:sys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3943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A561-3F9B-8C57-0E7D-FD990235D2E6}"/>
              </a:ext>
            </a:extLst>
          </p:cNvPr>
          <p:cNvSpPr>
            <a:spLocks noGrp="1"/>
          </p:cNvSpPr>
          <p:nvPr>
            <p:ph type="ctrTitle"/>
          </p:nvPr>
        </p:nvSpPr>
        <p:spPr>
          <a:xfrm>
            <a:off x="743759" y="148688"/>
            <a:ext cx="10820401" cy="988192"/>
          </a:xfrm>
        </p:spPr>
        <p:txBody>
          <a:bodyPr/>
          <a:lstStyle/>
          <a:p>
            <a:r>
              <a:rPr lang="en-US" dirty="0"/>
              <a:t>Olaparib maintenance demonstrates long-term benefit in individuals with </a:t>
            </a:r>
            <a:r>
              <a:rPr lang="en-US" i="1" dirty="0"/>
              <a:t>BRCA</a:t>
            </a:r>
            <a:r>
              <a:rPr lang="en-US" dirty="0"/>
              <a:t>m ovarian cancers</a:t>
            </a:r>
          </a:p>
        </p:txBody>
      </p:sp>
      <p:sp>
        <p:nvSpPr>
          <p:cNvPr id="4" name="TextBox 3">
            <a:extLst>
              <a:ext uri="{FF2B5EF4-FFF2-40B4-BE49-F238E27FC236}">
                <a16:creationId xmlns:a16="http://schemas.microsoft.com/office/drawing/2014/main" id="{1772B608-7AC7-454F-7427-E764464C4376}"/>
              </a:ext>
            </a:extLst>
          </p:cNvPr>
          <p:cNvSpPr txBox="1"/>
          <p:nvPr/>
        </p:nvSpPr>
        <p:spPr>
          <a:xfrm>
            <a:off x="2052384" y="1848881"/>
            <a:ext cx="201891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Overall Survival</a:t>
            </a:r>
          </a:p>
        </p:txBody>
      </p:sp>
      <p:pic>
        <p:nvPicPr>
          <p:cNvPr id="5" name="Picture 4">
            <a:extLst>
              <a:ext uri="{FF2B5EF4-FFF2-40B4-BE49-F238E27FC236}">
                <a16:creationId xmlns:a16="http://schemas.microsoft.com/office/drawing/2014/main" id="{AF2325D6-CB34-1BB8-1721-C1E8792392E1}"/>
              </a:ext>
            </a:extLst>
          </p:cNvPr>
          <p:cNvPicPr>
            <a:picLocks noChangeAspect="1"/>
          </p:cNvPicPr>
          <p:nvPr/>
        </p:nvPicPr>
        <p:blipFill>
          <a:blip r:embed="rId2"/>
          <a:stretch>
            <a:fillRect/>
          </a:stretch>
        </p:blipFill>
        <p:spPr>
          <a:xfrm>
            <a:off x="666090" y="2346930"/>
            <a:ext cx="5001018" cy="3652654"/>
          </a:xfrm>
          <a:prstGeom prst="rect">
            <a:avLst/>
          </a:prstGeom>
        </p:spPr>
      </p:pic>
      <p:pic>
        <p:nvPicPr>
          <p:cNvPr id="6" name="Picture 5">
            <a:extLst>
              <a:ext uri="{FF2B5EF4-FFF2-40B4-BE49-F238E27FC236}">
                <a16:creationId xmlns:a16="http://schemas.microsoft.com/office/drawing/2014/main" id="{3AED0D22-88DB-25AF-B4C2-AB82FD25786C}"/>
              </a:ext>
            </a:extLst>
          </p:cNvPr>
          <p:cNvPicPr>
            <a:picLocks noChangeAspect="1"/>
          </p:cNvPicPr>
          <p:nvPr/>
        </p:nvPicPr>
        <p:blipFill>
          <a:blip r:embed="rId3"/>
          <a:stretch>
            <a:fillRect/>
          </a:stretch>
        </p:blipFill>
        <p:spPr>
          <a:xfrm>
            <a:off x="6542158" y="2405964"/>
            <a:ext cx="4994009" cy="3593619"/>
          </a:xfrm>
          <a:prstGeom prst="rect">
            <a:avLst/>
          </a:prstGeom>
        </p:spPr>
      </p:pic>
      <p:sp>
        <p:nvSpPr>
          <p:cNvPr id="7" name="TextBox 6">
            <a:extLst>
              <a:ext uri="{FF2B5EF4-FFF2-40B4-BE49-F238E27FC236}">
                <a16:creationId xmlns:a16="http://schemas.microsoft.com/office/drawing/2014/main" id="{D5B57861-DD1A-E3DC-0421-77BFC484E6AF}"/>
              </a:ext>
            </a:extLst>
          </p:cNvPr>
          <p:cNvSpPr txBox="1"/>
          <p:nvPr/>
        </p:nvSpPr>
        <p:spPr>
          <a:xfrm>
            <a:off x="6914195" y="1854468"/>
            <a:ext cx="405079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Time to First Subsequent Therapy</a:t>
            </a:r>
          </a:p>
        </p:txBody>
      </p:sp>
      <p:sp>
        <p:nvSpPr>
          <p:cNvPr id="8" name="TextBox 7">
            <a:extLst>
              <a:ext uri="{FF2B5EF4-FFF2-40B4-BE49-F238E27FC236}">
                <a16:creationId xmlns:a16="http://schemas.microsoft.com/office/drawing/2014/main" id="{07AB9BFA-DC45-63BB-A48C-59BBF1CE21F6}"/>
              </a:ext>
            </a:extLst>
          </p:cNvPr>
          <p:cNvSpPr txBox="1"/>
          <p:nvPr/>
        </p:nvSpPr>
        <p:spPr>
          <a:xfrm>
            <a:off x="3256167" y="1199276"/>
            <a:ext cx="5324857" cy="400110"/>
          </a:xfrm>
          <a:prstGeom prst="rect">
            <a:avLst/>
          </a:prstGeom>
          <a:solidFill>
            <a:srgbClr val="CC0066"/>
          </a:solidFill>
          <a:ln>
            <a:solidFill>
              <a:srgbClr val="A80054"/>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SOLO1: 7 year follow-up</a:t>
            </a:r>
          </a:p>
        </p:txBody>
      </p:sp>
      <p:sp>
        <p:nvSpPr>
          <p:cNvPr id="9" name="Rectangle: Rounded Corners 8">
            <a:extLst>
              <a:ext uri="{FF2B5EF4-FFF2-40B4-BE49-F238E27FC236}">
                <a16:creationId xmlns:a16="http://schemas.microsoft.com/office/drawing/2014/main" id="{C8D06016-F9EE-3DE2-FC1B-549252C6D734}"/>
              </a:ext>
            </a:extLst>
          </p:cNvPr>
          <p:cNvSpPr/>
          <p:nvPr/>
        </p:nvSpPr>
        <p:spPr>
          <a:xfrm>
            <a:off x="474132" y="1720164"/>
            <a:ext cx="5281366" cy="4354064"/>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8C3B6584-69E6-4217-2539-ECB629BDE271}"/>
              </a:ext>
            </a:extLst>
          </p:cNvPr>
          <p:cNvSpPr/>
          <p:nvPr/>
        </p:nvSpPr>
        <p:spPr>
          <a:xfrm>
            <a:off x="6161316" y="1720164"/>
            <a:ext cx="5556551" cy="4354064"/>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E00D8F9-546A-245C-FFB3-D0AACFF15F4D}"/>
              </a:ext>
            </a:extLst>
          </p:cNvPr>
          <p:cNvSpPr txBox="1"/>
          <p:nvPr/>
        </p:nvSpPr>
        <p:spPr>
          <a:xfrm>
            <a:off x="1542087" y="3902791"/>
            <a:ext cx="1519753"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rPr>
              <a:t>Median 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rPr>
              <a:t>75.2 vs NR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rPr>
              <a:t>HR=0.55</a:t>
            </a:r>
          </a:p>
        </p:txBody>
      </p:sp>
      <p:cxnSp>
        <p:nvCxnSpPr>
          <p:cNvPr id="12" name="Straight Connector 11">
            <a:extLst>
              <a:ext uri="{FF2B5EF4-FFF2-40B4-BE49-F238E27FC236}">
                <a16:creationId xmlns:a16="http://schemas.microsoft.com/office/drawing/2014/main" id="{99AC7529-1B81-6DF4-30F4-99F1234F9E79}"/>
              </a:ext>
            </a:extLst>
          </p:cNvPr>
          <p:cNvCxnSpPr>
            <a:cxnSpLocks/>
          </p:cNvCxnSpPr>
          <p:nvPr/>
        </p:nvCxnSpPr>
        <p:spPr>
          <a:xfrm flipV="1">
            <a:off x="8385649" y="2929236"/>
            <a:ext cx="0" cy="219924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6F2F1F5-0748-EFD9-C97D-D3E319ED76EE}"/>
              </a:ext>
            </a:extLst>
          </p:cNvPr>
          <p:cNvSpPr/>
          <p:nvPr/>
        </p:nvSpPr>
        <p:spPr>
          <a:xfrm>
            <a:off x="10354982" y="3419669"/>
            <a:ext cx="697317" cy="12945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03B0CD2E-B720-6BFD-C706-E54FCC8C43B7}"/>
              </a:ext>
            </a:extLst>
          </p:cNvPr>
          <p:cNvSpPr txBox="1"/>
          <p:nvPr/>
        </p:nvSpPr>
        <p:spPr>
          <a:xfrm>
            <a:off x="9551625" y="6117892"/>
            <a:ext cx="23040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Disilvestro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200" b="0" i="0" u="none" strike="noStrike" kern="1200" cap="none" spc="0" normalizeH="0" baseline="0" noProof="0" dirty="0">
                <a:ln>
                  <a:noFill/>
                </a:ln>
                <a:solidFill>
                  <a:srgbClr val="000000"/>
                </a:solidFill>
                <a:effectLst/>
                <a:uLnTx/>
                <a:uFillTx/>
                <a:latin typeface="Calibri"/>
                <a:ea typeface="+mn-ea"/>
                <a:cs typeface="+mn-cs"/>
              </a:rPr>
              <a:t>2022</a:t>
            </a:r>
          </a:p>
        </p:txBody>
      </p:sp>
    </p:spTree>
    <p:extLst>
      <p:ext uri="{BB962C8B-B14F-4D97-AF65-F5344CB8AC3E}">
        <p14:creationId xmlns:p14="http://schemas.microsoft.com/office/powerpoint/2010/main" val="107273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7BD89-B4AD-B568-3FCF-50896EFEC8A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59363EE-AC64-2475-A150-14A9F369B2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438263" y="2413771"/>
            <a:ext cx="4927811" cy="3546982"/>
          </a:xfrm>
          <a:prstGeom prst="rect">
            <a:avLst/>
          </a:prstGeom>
        </p:spPr>
      </p:pic>
      <p:pic>
        <p:nvPicPr>
          <p:cNvPr id="5" name="Picture 4">
            <a:extLst>
              <a:ext uri="{FF2B5EF4-FFF2-40B4-BE49-F238E27FC236}">
                <a16:creationId xmlns:a16="http://schemas.microsoft.com/office/drawing/2014/main" id="{20A4EAC4-C6EB-20CA-B9ED-0DFACD95042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40372" y="2067580"/>
            <a:ext cx="5204895" cy="3903427"/>
          </a:xfrm>
          <a:prstGeom prst="rect">
            <a:avLst/>
          </a:prstGeom>
        </p:spPr>
      </p:pic>
      <p:sp>
        <p:nvSpPr>
          <p:cNvPr id="2" name="Title 1">
            <a:extLst>
              <a:ext uri="{FF2B5EF4-FFF2-40B4-BE49-F238E27FC236}">
                <a16:creationId xmlns:a16="http://schemas.microsoft.com/office/drawing/2014/main" id="{A565415B-CD08-2839-1F88-1277CB897C64}"/>
              </a:ext>
            </a:extLst>
          </p:cNvPr>
          <p:cNvSpPr>
            <a:spLocks noGrp="1"/>
          </p:cNvSpPr>
          <p:nvPr>
            <p:ph type="ctrTitle"/>
          </p:nvPr>
        </p:nvSpPr>
        <p:spPr>
          <a:xfrm>
            <a:off x="743759" y="148688"/>
            <a:ext cx="10820401" cy="988192"/>
          </a:xfrm>
        </p:spPr>
        <p:txBody>
          <a:bodyPr>
            <a:normAutofit fontScale="90000"/>
          </a:bodyPr>
          <a:lstStyle/>
          <a:p>
            <a:r>
              <a:rPr lang="en-US" dirty="0"/>
              <a:t>Niraparib maintenance demonstrates continued PFS benefit but no OS benefit in </a:t>
            </a:r>
            <a:r>
              <a:rPr lang="en-US" i="1" dirty="0"/>
              <a:t>BRCA</a:t>
            </a:r>
            <a:r>
              <a:rPr lang="en-US" dirty="0"/>
              <a:t>m ovarian cancers in final analysis</a:t>
            </a:r>
          </a:p>
        </p:txBody>
      </p:sp>
      <p:sp>
        <p:nvSpPr>
          <p:cNvPr id="4" name="TextBox 3">
            <a:extLst>
              <a:ext uri="{FF2B5EF4-FFF2-40B4-BE49-F238E27FC236}">
                <a16:creationId xmlns:a16="http://schemas.microsoft.com/office/drawing/2014/main" id="{56A9BDEF-DFD1-643E-0B24-9135D5F6AB1B}"/>
              </a:ext>
            </a:extLst>
          </p:cNvPr>
          <p:cNvSpPr txBox="1"/>
          <p:nvPr/>
        </p:nvSpPr>
        <p:spPr>
          <a:xfrm>
            <a:off x="1542087" y="1845974"/>
            <a:ext cx="33560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PFS HRD/</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a:t>
            </a:r>
          </a:p>
        </p:txBody>
      </p:sp>
      <p:sp>
        <p:nvSpPr>
          <p:cNvPr id="7" name="TextBox 6">
            <a:extLst>
              <a:ext uri="{FF2B5EF4-FFF2-40B4-BE49-F238E27FC236}">
                <a16:creationId xmlns:a16="http://schemas.microsoft.com/office/drawing/2014/main" id="{349F5499-C72E-A320-DB96-FDD47A051DCD}"/>
              </a:ext>
            </a:extLst>
          </p:cNvPr>
          <p:cNvSpPr txBox="1"/>
          <p:nvPr/>
        </p:nvSpPr>
        <p:spPr>
          <a:xfrm>
            <a:off x="6914195" y="1854468"/>
            <a:ext cx="405079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OS HRD/</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a:t>
            </a:r>
          </a:p>
        </p:txBody>
      </p:sp>
      <p:sp>
        <p:nvSpPr>
          <p:cNvPr id="8" name="TextBox 7">
            <a:extLst>
              <a:ext uri="{FF2B5EF4-FFF2-40B4-BE49-F238E27FC236}">
                <a16:creationId xmlns:a16="http://schemas.microsoft.com/office/drawing/2014/main" id="{BDCF2107-C272-4B14-3B63-F496CFA05B57}"/>
              </a:ext>
            </a:extLst>
          </p:cNvPr>
          <p:cNvSpPr txBox="1"/>
          <p:nvPr/>
        </p:nvSpPr>
        <p:spPr>
          <a:xfrm>
            <a:off x="2966033" y="1169874"/>
            <a:ext cx="5973558" cy="400110"/>
          </a:xfrm>
          <a:prstGeom prst="rect">
            <a:avLst/>
          </a:prstGeom>
          <a:solidFill>
            <a:srgbClr val="7030A0"/>
          </a:solidFill>
          <a:ln>
            <a:solidFill>
              <a:srgbClr val="4F227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PRIMA Final OS Analysis: ~6.2 year follow-up</a:t>
            </a:r>
          </a:p>
        </p:txBody>
      </p:sp>
      <p:sp>
        <p:nvSpPr>
          <p:cNvPr id="9" name="Rectangle: Rounded Corners 8">
            <a:extLst>
              <a:ext uri="{FF2B5EF4-FFF2-40B4-BE49-F238E27FC236}">
                <a16:creationId xmlns:a16="http://schemas.microsoft.com/office/drawing/2014/main" id="{AAF740B8-C3FA-1931-35E7-3D5C9CD47338}"/>
              </a:ext>
            </a:extLst>
          </p:cNvPr>
          <p:cNvSpPr/>
          <p:nvPr/>
        </p:nvSpPr>
        <p:spPr>
          <a:xfrm>
            <a:off x="474132" y="1720164"/>
            <a:ext cx="5281366" cy="4354064"/>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61499C1F-A98E-1B97-81C7-1FE8CE0306FE}"/>
              </a:ext>
            </a:extLst>
          </p:cNvPr>
          <p:cNvSpPr/>
          <p:nvPr/>
        </p:nvSpPr>
        <p:spPr>
          <a:xfrm>
            <a:off x="6161316" y="1720164"/>
            <a:ext cx="5556551" cy="4354064"/>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3AF31AAB-5601-5574-07AE-AC0175C6E81B}"/>
              </a:ext>
            </a:extLst>
          </p:cNvPr>
          <p:cNvSpPr txBox="1"/>
          <p:nvPr/>
        </p:nvSpPr>
        <p:spPr>
          <a:xfrm>
            <a:off x="7405066" y="6122613"/>
            <a:ext cx="44694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Gonzalez-Martin, 2024 ESMO Congress; Monk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Ann Oncol</a:t>
            </a:r>
            <a:r>
              <a:rPr kumimoji="0" lang="en-US" sz="1200" b="0" i="0" u="none" strike="noStrike" kern="1200" cap="none" spc="0" normalizeH="0" baseline="0" noProof="0" dirty="0">
                <a:ln>
                  <a:noFill/>
                </a:ln>
                <a:solidFill>
                  <a:srgbClr val="000000"/>
                </a:solidFill>
                <a:effectLst/>
                <a:uLnTx/>
                <a:uFillTx/>
                <a:latin typeface="Calibri"/>
                <a:ea typeface="+mn-ea"/>
                <a:cs typeface="+mn-cs"/>
              </a:rPr>
              <a:t> 2024</a:t>
            </a:r>
          </a:p>
        </p:txBody>
      </p:sp>
      <p:sp>
        <p:nvSpPr>
          <p:cNvPr id="11" name="TextBox 10">
            <a:extLst>
              <a:ext uri="{FF2B5EF4-FFF2-40B4-BE49-F238E27FC236}">
                <a16:creationId xmlns:a16="http://schemas.microsoft.com/office/drawing/2014/main" id="{01CF1F7A-F6AB-6F72-E7E3-44E01B86E7A5}"/>
              </a:ext>
            </a:extLst>
          </p:cNvPr>
          <p:cNvSpPr txBox="1"/>
          <p:nvPr/>
        </p:nvSpPr>
        <p:spPr>
          <a:xfrm>
            <a:off x="9351819" y="2917407"/>
            <a:ext cx="1801852"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HR 0.94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(95% CI 0.63-1.41)</a:t>
            </a:r>
          </a:p>
        </p:txBody>
      </p:sp>
      <p:sp>
        <p:nvSpPr>
          <p:cNvPr id="20" name="Rectangle 19">
            <a:extLst>
              <a:ext uri="{FF2B5EF4-FFF2-40B4-BE49-F238E27FC236}">
                <a16:creationId xmlns:a16="http://schemas.microsoft.com/office/drawing/2014/main" id="{0390898B-2B27-DF96-B68F-859773169AA4}"/>
              </a:ext>
            </a:extLst>
          </p:cNvPr>
          <p:cNvSpPr/>
          <p:nvPr/>
        </p:nvSpPr>
        <p:spPr>
          <a:xfrm>
            <a:off x="6228826" y="2375671"/>
            <a:ext cx="171974" cy="2913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1" name="Straight Connector 20">
            <a:extLst>
              <a:ext uri="{FF2B5EF4-FFF2-40B4-BE49-F238E27FC236}">
                <a16:creationId xmlns:a16="http://schemas.microsoft.com/office/drawing/2014/main" id="{4C37E605-17B5-7475-31EB-42A4A324F397}"/>
              </a:ext>
            </a:extLst>
          </p:cNvPr>
          <p:cNvCxnSpPr>
            <a:cxnSpLocks/>
          </p:cNvCxnSpPr>
          <p:nvPr/>
        </p:nvCxnSpPr>
        <p:spPr>
          <a:xfrm flipV="1">
            <a:off x="2975558" y="3253086"/>
            <a:ext cx="0" cy="219924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A6DC32F-59E6-2DF0-8A8F-90010BF7D23B}"/>
              </a:ext>
            </a:extLst>
          </p:cNvPr>
          <p:cNvSpPr txBox="1"/>
          <p:nvPr/>
        </p:nvSpPr>
        <p:spPr>
          <a:xfrm>
            <a:off x="3479603" y="2845808"/>
            <a:ext cx="1770343"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11.5 vs 30.1 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HR 0.43</a:t>
            </a:r>
          </a:p>
        </p:txBody>
      </p:sp>
    </p:spTree>
    <p:extLst>
      <p:ext uri="{BB962C8B-B14F-4D97-AF65-F5344CB8AC3E}">
        <p14:creationId xmlns:p14="http://schemas.microsoft.com/office/powerpoint/2010/main" val="30275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79992-2313-77EC-B071-B6150ED7CA7A}"/>
              </a:ext>
            </a:extLst>
          </p:cNvPr>
          <p:cNvPicPr>
            <a:picLocks noChangeAspect="1"/>
          </p:cNvPicPr>
          <p:nvPr/>
        </p:nvPicPr>
        <p:blipFill>
          <a:blip r:embed="rId3"/>
          <a:srcRect r="2302"/>
          <a:stretch/>
        </p:blipFill>
        <p:spPr>
          <a:xfrm>
            <a:off x="4488566" y="1476447"/>
            <a:ext cx="7703434" cy="4274861"/>
          </a:xfrm>
          <a:prstGeom prst="rect">
            <a:avLst/>
          </a:prstGeom>
        </p:spPr>
      </p:pic>
      <p:sp>
        <p:nvSpPr>
          <p:cNvPr id="2" name="Title 1">
            <a:extLst>
              <a:ext uri="{FF2B5EF4-FFF2-40B4-BE49-F238E27FC236}">
                <a16:creationId xmlns:a16="http://schemas.microsoft.com/office/drawing/2014/main" id="{656367AC-2895-3B2E-C5EB-A6B3CC714AFB}"/>
              </a:ext>
            </a:extLst>
          </p:cNvPr>
          <p:cNvSpPr>
            <a:spLocks noGrp="1"/>
          </p:cNvSpPr>
          <p:nvPr>
            <p:ph type="ctrTitle"/>
          </p:nvPr>
        </p:nvSpPr>
        <p:spPr>
          <a:xfrm>
            <a:off x="713507" y="300282"/>
            <a:ext cx="10820401" cy="642693"/>
          </a:xfrm>
        </p:spPr>
        <p:txBody>
          <a:bodyPr/>
          <a:lstStyle/>
          <a:p>
            <a:r>
              <a:rPr lang="en-US" dirty="0"/>
              <a:t>What happened?</a:t>
            </a:r>
          </a:p>
        </p:txBody>
      </p:sp>
      <p:sp>
        <p:nvSpPr>
          <p:cNvPr id="28" name="Content Placeholder 2">
            <a:extLst>
              <a:ext uri="{FF2B5EF4-FFF2-40B4-BE49-F238E27FC236}">
                <a16:creationId xmlns:a16="http://schemas.microsoft.com/office/drawing/2014/main" id="{8DB0B288-51D9-9CFE-5DA1-3E92EDF02350}"/>
              </a:ext>
            </a:extLst>
          </p:cNvPr>
          <p:cNvSpPr>
            <a:spLocks noGrp="1"/>
          </p:cNvSpPr>
          <p:nvPr/>
        </p:nvSpPr>
        <p:spPr>
          <a:xfrm>
            <a:off x="249878" y="1147053"/>
            <a:ext cx="5084122" cy="46042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Different patient populations? </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Percentage cross-over to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PARPi</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685800" marR="0" lvl="1"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SOLO1 44.3% placebo; 14.6% </a:t>
            </a:r>
            <a:r>
              <a:rPr kumimoji="0" lang="en-US" sz="2400" b="0" i="0" u="none" strike="noStrike" kern="1200" cap="none" spc="0" normalizeH="0" baseline="0" noProof="0" dirty="0" err="1">
                <a:ln>
                  <a:noFill/>
                </a:ln>
                <a:solidFill>
                  <a:srgbClr val="000000"/>
                </a:solidFill>
                <a:effectLst/>
                <a:uLnTx/>
                <a:uFillTx/>
                <a:latin typeface="Arial" panose="020B0604020202020204"/>
                <a:ea typeface="+mn-ea"/>
                <a:cs typeface="+mn-cs"/>
              </a:rPr>
              <a:t>olaparib</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685800" marR="0" lvl="1"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PRIMA 57.7% placebo; 19.1% niraparib</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Impact of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PARPi</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on future therapies?</a:t>
            </a:r>
          </a:p>
        </p:txBody>
      </p:sp>
      <p:sp>
        <p:nvSpPr>
          <p:cNvPr id="7" name="TextBox 6">
            <a:extLst>
              <a:ext uri="{FF2B5EF4-FFF2-40B4-BE49-F238E27FC236}">
                <a16:creationId xmlns:a16="http://schemas.microsoft.com/office/drawing/2014/main" id="{C77B60D8-6657-D920-989A-B53C21F79291}"/>
              </a:ext>
            </a:extLst>
          </p:cNvPr>
          <p:cNvSpPr txBox="1"/>
          <p:nvPr/>
        </p:nvSpPr>
        <p:spPr>
          <a:xfrm>
            <a:off x="9948243" y="6122613"/>
            <a:ext cx="19938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Harter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Ann Oncol </a:t>
            </a:r>
            <a:r>
              <a:rPr kumimoji="0" lang="en-US" sz="1200" b="0" i="0" u="none" strike="noStrike" kern="1200" cap="none" spc="0" normalizeH="0" baseline="0" noProof="0" dirty="0">
                <a:ln>
                  <a:noFill/>
                </a:ln>
                <a:solidFill>
                  <a:srgbClr val="000000"/>
                </a:solidFill>
                <a:effectLst/>
                <a:uLnTx/>
                <a:uFillTx/>
                <a:latin typeface="Calibri"/>
                <a:ea typeface="+mn-ea"/>
                <a:cs typeface="+mn-cs"/>
              </a:rPr>
              <a:t>2025</a:t>
            </a:r>
          </a:p>
        </p:txBody>
      </p:sp>
      <p:sp>
        <p:nvSpPr>
          <p:cNvPr id="8" name="Arrow: Right 7">
            <a:extLst>
              <a:ext uri="{FF2B5EF4-FFF2-40B4-BE49-F238E27FC236}">
                <a16:creationId xmlns:a16="http://schemas.microsoft.com/office/drawing/2014/main" id="{1A0DA6BE-F863-9444-98CE-64536FA2A699}"/>
              </a:ext>
            </a:extLst>
          </p:cNvPr>
          <p:cNvSpPr/>
          <p:nvPr/>
        </p:nvSpPr>
        <p:spPr>
          <a:xfrm rot="18843624">
            <a:off x="7116599" y="4042878"/>
            <a:ext cx="235102" cy="304800"/>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629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710C587-8237-831F-336F-762C832FD4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0945" y="165173"/>
            <a:ext cx="11668991" cy="6101451"/>
          </a:xfrm>
          <a:prstGeom prst="rect">
            <a:avLst/>
          </a:prstGeom>
        </p:spPr>
      </p:pic>
      <p:sp>
        <p:nvSpPr>
          <p:cNvPr id="29" name="TextBox 28">
            <a:extLst>
              <a:ext uri="{FF2B5EF4-FFF2-40B4-BE49-F238E27FC236}">
                <a16:creationId xmlns:a16="http://schemas.microsoft.com/office/drawing/2014/main" id="{F8CCF098-0463-3ABA-4C15-F27EB2036E3F}"/>
              </a:ext>
            </a:extLst>
          </p:cNvPr>
          <p:cNvSpPr txBox="1"/>
          <p:nvPr/>
        </p:nvSpPr>
        <p:spPr>
          <a:xfrm>
            <a:off x="9210083" y="6256391"/>
            <a:ext cx="22109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Ray-Coquard,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2019</a:t>
            </a:r>
          </a:p>
        </p:txBody>
      </p:sp>
    </p:spTree>
    <p:extLst>
      <p:ext uri="{BB962C8B-B14F-4D97-AF65-F5344CB8AC3E}">
        <p14:creationId xmlns:p14="http://schemas.microsoft.com/office/powerpoint/2010/main" val="207893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Liu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986F8D23-40C2-EF4F-2F8D-4AF46B2FA7A4}"/>
              </a:ext>
            </a:extLst>
          </p:cNvPr>
          <p:cNvGraphicFramePr>
            <a:graphicFrameLocks/>
          </p:cNvGraphicFramePr>
          <p:nvPr>
            <p:extLst>
              <p:ext uri="{D42A27DB-BD31-4B8C-83A1-F6EECF244321}">
                <p14:modId xmlns:p14="http://schemas.microsoft.com/office/powerpoint/2010/main" val="1710153477"/>
              </p:ext>
            </p:extLst>
          </p:nvPr>
        </p:nvGraphicFramePr>
        <p:xfrm>
          <a:off x="1473507" y="2060848"/>
          <a:ext cx="9800208" cy="2399435"/>
        </p:xfrm>
        <a:graphic>
          <a:graphicData uri="http://schemas.openxmlformats.org/drawingml/2006/table">
            <a:tbl>
              <a:tblPr firstRow="1" bandRow="1">
                <a:tableStyleId>{F2DE63D5-997A-4646-A377-4702673A728D}</a:tableStyleId>
              </a:tblPr>
              <a:tblGrid>
                <a:gridCol w="2393650">
                  <a:extLst>
                    <a:ext uri="{9D8B030D-6E8A-4147-A177-3AD203B41FA5}">
                      <a16:colId xmlns:a16="http://schemas.microsoft.com/office/drawing/2014/main" val="20000"/>
                    </a:ext>
                  </a:extLst>
                </a:gridCol>
                <a:gridCol w="7406558">
                  <a:extLst>
                    <a:ext uri="{9D8B030D-6E8A-4147-A177-3AD203B41FA5}">
                      <a16:colId xmlns:a16="http://schemas.microsoft.com/office/drawing/2014/main" val="20001"/>
                    </a:ext>
                  </a:extLst>
                </a:gridCol>
              </a:tblGrid>
              <a:tr h="93610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GSK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63331">
                <a:tc>
                  <a:txBody>
                    <a:bodyPr/>
                    <a:lstStyle/>
                    <a:p>
                      <a:r>
                        <a:rPr lang="en-US" sz="1800" b="1" kern="1200" dirty="0">
                          <a:solidFill>
                            <a:schemeClr val="tx1"/>
                          </a:solidFill>
                          <a:effectLst/>
                          <a:latin typeface="+mn-lt"/>
                          <a:ea typeface="+mn-ea"/>
                          <a:cs typeface="+mn-cs"/>
                        </a:rPr>
                        <a:t>Advisory Boards (Compensated)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Daiichi Sankyo Inc, Eisai Inc, Genentech, a member of the Roche Group, GSK,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Merck, Regeneron Pharmaceuticals Inc, Revolution Medicines,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2277518"/>
                  </a:ext>
                </a:extLst>
              </a:tr>
            </a:tbl>
          </a:graphicData>
        </a:graphic>
      </p:graphicFrame>
    </p:spTree>
    <p:custDataLst>
      <p:tags r:id="rId1"/>
    </p:custDataLst>
    <p:extLst>
      <p:ext uri="{BB962C8B-B14F-4D97-AF65-F5344CB8AC3E}">
        <p14:creationId xmlns:p14="http://schemas.microsoft.com/office/powerpoint/2010/main" val="38440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A4CAC64-F05E-56D5-A93F-A39F6C256194}"/>
              </a:ext>
            </a:extLst>
          </p:cNvPr>
          <p:cNvPicPr>
            <a:picLocks noChangeAspect="1"/>
          </p:cNvPicPr>
          <p:nvPr/>
        </p:nvPicPr>
        <p:blipFill rotWithShape="1">
          <a:blip r:embed="rId2"/>
          <a:srcRect t="4263"/>
          <a:stretch/>
        </p:blipFill>
        <p:spPr>
          <a:xfrm>
            <a:off x="6173100" y="2279042"/>
            <a:ext cx="5274993" cy="2896042"/>
          </a:xfrm>
          <a:prstGeom prst="rect">
            <a:avLst/>
          </a:prstGeom>
        </p:spPr>
      </p:pic>
      <p:sp>
        <p:nvSpPr>
          <p:cNvPr id="2" name="Title 1">
            <a:extLst>
              <a:ext uri="{FF2B5EF4-FFF2-40B4-BE49-F238E27FC236}">
                <a16:creationId xmlns:a16="http://schemas.microsoft.com/office/drawing/2014/main" id="{989307B3-A996-20FA-562C-611DE7FEC350}"/>
              </a:ext>
            </a:extLst>
          </p:cNvPr>
          <p:cNvSpPr>
            <a:spLocks noGrp="1"/>
          </p:cNvSpPr>
          <p:nvPr>
            <p:ph type="ctrTitle"/>
          </p:nvPr>
        </p:nvSpPr>
        <p:spPr/>
        <p:txBody>
          <a:bodyPr/>
          <a:lstStyle/>
          <a:p>
            <a:r>
              <a:rPr lang="en-US" dirty="0"/>
              <a:t>Olaparib/bevacizumab improves outcomes compared to bevacizumab in </a:t>
            </a:r>
            <a:r>
              <a:rPr lang="en-US" i="1" dirty="0"/>
              <a:t>BRCA</a:t>
            </a:r>
            <a:r>
              <a:rPr lang="en-US" dirty="0"/>
              <a:t>m ovarian cancer</a:t>
            </a:r>
          </a:p>
        </p:txBody>
      </p:sp>
      <p:sp>
        <p:nvSpPr>
          <p:cNvPr id="5" name="TextBox 4">
            <a:extLst>
              <a:ext uri="{FF2B5EF4-FFF2-40B4-BE49-F238E27FC236}">
                <a16:creationId xmlns:a16="http://schemas.microsoft.com/office/drawing/2014/main" id="{BB2236C9-3AB8-91DE-DDEA-7A53708B1095}"/>
              </a:ext>
            </a:extLst>
          </p:cNvPr>
          <p:cNvSpPr txBox="1"/>
          <p:nvPr/>
        </p:nvSpPr>
        <p:spPr>
          <a:xfrm>
            <a:off x="1242671" y="1841955"/>
            <a:ext cx="374428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Primary analysis PFS t</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a:t>
            </a:r>
          </a:p>
        </p:txBody>
      </p:sp>
      <p:sp>
        <p:nvSpPr>
          <p:cNvPr id="6" name="TextBox 5">
            <a:extLst>
              <a:ext uri="{FF2B5EF4-FFF2-40B4-BE49-F238E27FC236}">
                <a16:creationId xmlns:a16="http://schemas.microsoft.com/office/drawing/2014/main" id="{41B16F14-231A-9783-39DD-7330A7A00958}"/>
              </a:ext>
            </a:extLst>
          </p:cNvPr>
          <p:cNvSpPr txBox="1"/>
          <p:nvPr/>
        </p:nvSpPr>
        <p:spPr>
          <a:xfrm>
            <a:off x="6905575" y="1841955"/>
            <a:ext cx="4068031"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Final OS analysis t</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a:t>
            </a:r>
          </a:p>
        </p:txBody>
      </p:sp>
      <p:sp>
        <p:nvSpPr>
          <p:cNvPr id="7" name="Rectangle: Rounded Corners 6">
            <a:extLst>
              <a:ext uri="{FF2B5EF4-FFF2-40B4-BE49-F238E27FC236}">
                <a16:creationId xmlns:a16="http://schemas.microsoft.com/office/drawing/2014/main" id="{A17C6868-8435-0FBA-8E46-1AAE98F41629}"/>
              </a:ext>
            </a:extLst>
          </p:cNvPr>
          <p:cNvSpPr/>
          <p:nvPr/>
        </p:nvSpPr>
        <p:spPr>
          <a:xfrm>
            <a:off x="474132" y="1720163"/>
            <a:ext cx="5281366" cy="4674727"/>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E0583015-7683-DE6D-B30A-BBD31CC04A7D}"/>
              </a:ext>
            </a:extLst>
          </p:cNvPr>
          <p:cNvSpPr/>
          <p:nvPr/>
        </p:nvSpPr>
        <p:spPr>
          <a:xfrm>
            <a:off x="6161316" y="1720164"/>
            <a:ext cx="5556551" cy="4674726"/>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6D113F1-D4A7-48D9-16E2-A3FBA152614B}"/>
              </a:ext>
            </a:extLst>
          </p:cNvPr>
          <p:cNvSpPr txBox="1"/>
          <p:nvPr/>
        </p:nvSpPr>
        <p:spPr>
          <a:xfrm>
            <a:off x="7377491" y="6505918"/>
            <a:ext cx="40706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Ray-Coquard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2019; Ray-Coquard </a:t>
            </a:r>
            <a:r>
              <a:rPr kumimoji="0" lang="en-US" sz="1200" b="0" i="1" u="none" strike="noStrike" kern="1200" cap="none" spc="0" normalizeH="0" baseline="0" noProof="0" dirty="0">
                <a:ln>
                  <a:noFill/>
                </a:ln>
                <a:solidFill>
                  <a:srgbClr val="000000"/>
                </a:solidFill>
                <a:effectLst/>
                <a:uLnTx/>
                <a:uFillTx/>
                <a:latin typeface="Calibri"/>
                <a:ea typeface="+mn-ea"/>
                <a:cs typeface="+mn-cs"/>
              </a:rPr>
              <a:t>Ann Oncol</a:t>
            </a:r>
            <a:r>
              <a:rPr kumimoji="0" lang="en-US" sz="1200" b="0" i="0" u="none" strike="noStrike" kern="1200" cap="none" spc="0" normalizeH="0" baseline="0" noProof="0" dirty="0">
                <a:ln>
                  <a:noFill/>
                </a:ln>
                <a:solidFill>
                  <a:srgbClr val="000000"/>
                </a:solidFill>
                <a:effectLst/>
                <a:uLnTx/>
                <a:uFillTx/>
                <a:latin typeface="Calibri"/>
                <a:ea typeface="+mn-ea"/>
                <a:cs typeface="+mn-cs"/>
              </a:rPr>
              <a:t> 2023</a:t>
            </a:r>
          </a:p>
        </p:txBody>
      </p:sp>
      <p:sp>
        <p:nvSpPr>
          <p:cNvPr id="13" name="Rectangle 12">
            <a:extLst>
              <a:ext uri="{FF2B5EF4-FFF2-40B4-BE49-F238E27FC236}">
                <a16:creationId xmlns:a16="http://schemas.microsoft.com/office/drawing/2014/main" id="{41D614BA-80EB-2E11-14A3-438DB78F2FFA}"/>
              </a:ext>
            </a:extLst>
          </p:cNvPr>
          <p:cNvSpPr/>
          <p:nvPr/>
        </p:nvSpPr>
        <p:spPr>
          <a:xfrm>
            <a:off x="6228826" y="2375671"/>
            <a:ext cx="171974" cy="2913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E87E1E27-660B-C5FF-C663-EF0A0ADD02DA}"/>
              </a:ext>
            </a:extLst>
          </p:cNvPr>
          <p:cNvPicPr>
            <a:picLocks noChangeAspect="1"/>
          </p:cNvPicPr>
          <p:nvPr/>
        </p:nvPicPr>
        <p:blipFill>
          <a:blip r:embed="rId3"/>
          <a:stretch>
            <a:fillRect/>
          </a:stretch>
        </p:blipFill>
        <p:spPr>
          <a:xfrm>
            <a:off x="943638" y="2341116"/>
            <a:ext cx="4552950" cy="4027610"/>
          </a:xfrm>
          <a:prstGeom prst="rect">
            <a:avLst/>
          </a:prstGeom>
        </p:spPr>
      </p:pic>
      <p:sp>
        <p:nvSpPr>
          <p:cNvPr id="12" name="TextBox 11">
            <a:extLst>
              <a:ext uri="{FF2B5EF4-FFF2-40B4-BE49-F238E27FC236}">
                <a16:creationId xmlns:a16="http://schemas.microsoft.com/office/drawing/2014/main" id="{DCE64AC0-D5A9-4304-23C4-89364B5A4314}"/>
              </a:ext>
            </a:extLst>
          </p:cNvPr>
          <p:cNvSpPr txBox="1"/>
          <p:nvPr/>
        </p:nvSpPr>
        <p:spPr>
          <a:xfrm>
            <a:off x="4231686" y="2341116"/>
            <a:ext cx="1263917"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21.7 vs 37.2 HR 0.31</a:t>
            </a:r>
          </a:p>
        </p:txBody>
      </p:sp>
      <p:pic>
        <p:nvPicPr>
          <p:cNvPr id="29" name="Picture 28">
            <a:extLst>
              <a:ext uri="{FF2B5EF4-FFF2-40B4-BE49-F238E27FC236}">
                <a16:creationId xmlns:a16="http://schemas.microsoft.com/office/drawing/2014/main" id="{E2B86C3E-2629-B085-8E3D-B2B7307A0907}"/>
              </a:ext>
            </a:extLst>
          </p:cNvPr>
          <p:cNvPicPr>
            <a:picLocks noChangeAspect="1"/>
          </p:cNvPicPr>
          <p:nvPr/>
        </p:nvPicPr>
        <p:blipFill rotWithShape="1">
          <a:blip r:embed="rId4"/>
          <a:srcRect b="21444"/>
          <a:stretch/>
        </p:blipFill>
        <p:spPr>
          <a:xfrm>
            <a:off x="6591300" y="5230598"/>
            <a:ext cx="3848905" cy="1138127"/>
          </a:xfrm>
          <a:prstGeom prst="rect">
            <a:avLst/>
          </a:prstGeom>
        </p:spPr>
      </p:pic>
      <p:sp>
        <p:nvSpPr>
          <p:cNvPr id="32" name="TextBox 31">
            <a:extLst>
              <a:ext uri="{FF2B5EF4-FFF2-40B4-BE49-F238E27FC236}">
                <a16:creationId xmlns:a16="http://schemas.microsoft.com/office/drawing/2014/main" id="{E49B2D45-79AD-6539-BE5C-59DED4963401}"/>
              </a:ext>
            </a:extLst>
          </p:cNvPr>
          <p:cNvSpPr txBox="1"/>
          <p:nvPr/>
        </p:nvSpPr>
        <p:spPr>
          <a:xfrm>
            <a:off x="10421155" y="2350574"/>
            <a:ext cx="1263917"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Median 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66.9 vs 75.2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HR 0.60</a:t>
            </a:r>
          </a:p>
        </p:txBody>
      </p:sp>
      <p:sp>
        <p:nvSpPr>
          <p:cNvPr id="43" name="TextBox 42">
            <a:extLst>
              <a:ext uri="{FF2B5EF4-FFF2-40B4-BE49-F238E27FC236}">
                <a16:creationId xmlns:a16="http://schemas.microsoft.com/office/drawing/2014/main" id="{CABA69CD-482B-7B57-34E0-E7763982AF8F}"/>
              </a:ext>
            </a:extLst>
          </p:cNvPr>
          <p:cNvSpPr txBox="1"/>
          <p:nvPr/>
        </p:nvSpPr>
        <p:spPr>
          <a:xfrm>
            <a:off x="3194226" y="1276304"/>
            <a:ext cx="5556551" cy="400110"/>
          </a:xfrm>
          <a:prstGeom prst="rect">
            <a:avLst/>
          </a:prstGeom>
          <a:solidFill>
            <a:schemeClr val="accent2"/>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PAOLA1: Primary PFS and Final OS analyses</a:t>
            </a:r>
          </a:p>
        </p:txBody>
      </p:sp>
      <p:sp>
        <p:nvSpPr>
          <p:cNvPr id="3" name="Rectangle 2">
            <a:extLst>
              <a:ext uri="{FF2B5EF4-FFF2-40B4-BE49-F238E27FC236}">
                <a16:creationId xmlns:a16="http://schemas.microsoft.com/office/drawing/2014/main" id="{81C8D3FB-8DC3-C83F-77D9-FA804E921651}"/>
              </a:ext>
            </a:extLst>
          </p:cNvPr>
          <p:cNvSpPr/>
          <p:nvPr/>
        </p:nvSpPr>
        <p:spPr>
          <a:xfrm>
            <a:off x="2159238" y="5204433"/>
            <a:ext cx="7429500" cy="11381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But how does it compare to olaparib alone?  Unknown.</a:t>
            </a:r>
          </a:p>
        </p:txBody>
      </p:sp>
    </p:spTree>
    <p:extLst>
      <p:ext uri="{BB962C8B-B14F-4D97-AF65-F5344CB8AC3E}">
        <p14:creationId xmlns:p14="http://schemas.microsoft.com/office/powerpoint/2010/main" val="92782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4B3BB-BC35-CACF-1082-34CA40F0B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573D6-7907-3498-88C3-80E4CF443CCF}"/>
              </a:ext>
            </a:extLst>
          </p:cNvPr>
          <p:cNvSpPr>
            <a:spLocks noGrp="1"/>
          </p:cNvSpPr>
          <p:nvPr>
            <p:ph type="ctrTitle"/>
          </p:nvPr>
        </p:nvSpPr>
        <p:spPr>
          <a:xfrm>
            <a:off x="532708" y="236382"/>
            <a:ext cx="11126584" cy="654763"/>
          </a:xfrm>
        </p:spPr>
        <p:txBody>
          <a:bodyPr/>
          <a:lstStyle/>
          <a:p>
            <a:r>
              <a:rPr lang="en-US" dirty="0"/>
              <a:t>Randomized studies informing front-line PARPi maintenance</a:t>
            </a:r>
          </a:p>
        </p:txBody>
      </p:sp>
      <p:sp>
        <p:nvSpPr>
          <p:cNvPr id="4" name="Rectangle: Rounded Corners 3">
            <a:extLst>
              <a:ext uri="{FF2B5EF4-FFF2-40B4-BE49-F238E27FC236}">
                <a16:creationId xmlns:a16="http://schemas.microsoft.com/office/drawing/2014/main" id="{9D110908-731B-DABB-5819-A84B35ABD770}"/>
              </a:ext>
            </a:extLst>
          </p:cNvPr>
          <p:cNvSpPr/>
          <p:nvPr/>
        </p:nvSpPr>
        <p:spPr>
          <a:xfrm>
            <a:off x="2108666"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46E67444-A0AB-AD6E-14C8-247610F8D6C2}"/>
              </a:ext>
            </a:extLst>
          </p:cNvPr>
          <p:cNvSpPr/>
          <p:nvPr/>
        </p:nvSpPr>
        <p:spPr>
          <a:xfrm>
            <a:off x="5430984"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pos</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948887B2-5572-D6C9-CE0E-B6F899D9455E}"/>
              </a:ext>
            </a:extLst>
          </p:cNvPr>
          <p:cNvSpPr/>
          <p:nvPr/>
        </p:nvSpPr>
        <p:spPr>
          <a:xfrm>
            <a:off x="8753302" y="1026199"/>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neg</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99D65D4-E03B-73F9-C9D1-EAC60EA55764}"/>
              </a:ext>
            </a:extLst>
          </p:cNvPr>
          <p:cNvSpPr txBox="1"/>
          <p:nvPr/>
        </p:nvSpPr>
        <p:spPr>
          <a:xfrm>
            <a:off x="290945" y="1815708"/>
            <a:ext cx="1695796"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monotherapy</a:t>
            </a:r>
          </a:p>
        </p:txBody>
      </p:sp>
      <p:sp>
        <p:nvSpPr>
          <p:cNvPr id="9" name="Rectangle 8">
            <a:extLst>
              <a:ext uri="{FF2B5EF4-FFF2-40B4-BE49-F238E27FC236}">
                <a16:creationId xmlns:a16="http://schemas.microsoft.com/office/drawing/2014/main" id="{3B80945F-664D-0BB6-3839-6DB28FF390E7}"/>
              </a:ext>
            </a:extLst>
          </p:cNvPr>
          <p:cNvSpPr/>
          <p:nvPr/>
        </p:nvSpPr>
        <p:spPr>
          <a:xfrm>
            <a:off x="2108667"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A4BC193E-3B4A-5034-10F2-2600FDB081D5}"/>
              </a:ext>
            </a:extLst>
          </p:cNvPr>
          <p:cNvSpPr/>
          <p:nvPr/>
        </p:nvSpPr>
        <p:spPr>
          <a:xfrm>
            <a:off x="2110400"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3" name="Table 12">
            <a:extLst>
              <a:ext uri="{FF2B5EF4-FFF2-40B4-BE49-F238E27FC236}">
                <a16:creationId xmlns:a16="http://schemas.microsoft.com/office/drawing/2014/main" id="{68AF27D1-25C7-E0CF-EE53-C44A03B97361}"/>
              </a:ext>
            </a:extLst>
          </p:cNvPr>
          <p:cNvGraphicFramePr>
            <a:graphicFrameLocks noGrp="1"/>
          </p:cNvGraphicFramePr>
          <p:nvPr/>
        </p:nvGraphicFramePr>
        <p:xfrm>
          <a:off x="2227504" y="1595218"/>
          <a:ext cx="2948174" cy="345383"/>
        </p:xfrm>
        <a:graphic>
          <a:graphicData uri="http://schemas.openxmlformats.org/drawingml/2006/table">
            <a:tbl>
              <a:tblPr firstRow="1" bandRow="1">
                <a:tableStyleId>{5C22544A-7EE6-4342-B048-85BDC9FD1C3A}</a:tableStyleId>
              </a:tblPr>
              <a:tblGrid>
                <a:gridCol w="1589893">
                  <a:extLst>
                    <a:ext uri="{9D8B030D-6E8A-4147-A177-3AD203B41FA5}">
                      <a16:colId xmlns:a16="http://schemas.microsoft.com/office/drawing/2014/main" val="1867731819"/>
                    </a:ext>
                  </a:extLst>
                </a:gridCol>
                <a:gridCol w="1358281">
                  <a:extLst>
                    <a:ext uri="{9D8B030D-6E8A-4147-A177-3AD203B41FA5}">
                      <a16:colId xmlns:a16="http://schemas.microsoft.com/office/drawing/2014/main" val="4059338196"/>
                    </a:ext>
                  </a:extLst>
                </a:gridCol>
              </a:tblGrid>
              <a:tr h="345383">
                <a:tc>
                  <a:txBody>
                    <a:bodyPr/>
                    <a:lstStyle/>
                    <a:p>
                      <a:r>
                        <a:rPr lang="en-US" sz="1300" dirty="0"/>
                        <a:t>SOLO-1</a:t>
                      </a:r>
                    </a:p>
                  </a:txBody>
                  <a:tcPr anchor="ctr">
                    <a:lnL w="6350" cap="flat" cmpd="sng" algn="ctr">
                      <a:solidFill>
                        <a:srgbClr val="CC0066"/>
                      </a:solidFill>
                      <a:prstDash val="solid"/>
                      <a:round/>
                      <a:headEnd type="none" w="med" len="med"/>
                      <a:tailEnd type="none" w="med" len="med"/>
                    </a:lnL>
                    <a:lnR w="3175"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rgbClr val="CC0066"/>
                    </a:solidFill>
                  </a:tcPr>
                </a:tc>
                <a:tc>
                  <a:txBody>
                    <a:bodyPr/>
                    <a:lstStyle/>
                    <a:p>
                      <a:r>
                        <a:rPr lang="en-US" sz="1200" b="0" dirty="0">
                          <a:solidFill>
                            <a:srgbClr val="CC0066"/>
                          </a:solidFill>
                        </a:rPr>
                        <a:t>Olaparib</a:t>
                      </a:r>
                    </a:p>
                  </a:txBody>
                  <a:tcPr anchor="ctr">
                    <a:lnL w="3175" cap="flat" cmpd="sng" algn="ctr">
                      <a:solidFill>
                        <a:srgbClr val="CC0066"/>
                      </a:solidFill>
                      <a:prstDash val="solid"/>
                      <a:round/>
                      <a:headEnd type="none" w="med" len="med"/>
                      <a:tailEnd type="none" w="med" len="med"/>
                    </a:lnL>
                    <a:lnR w="6350"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14" name="Table 13">
            <a:extLst>
              <a:ext uri="{FF2B5EF4-FFF2-40B4-BE49-F238E27FC236}">
                <a16:creationId xmlns:a16="http://schemas.microsoft.com/office/drawing/2014/main" id="{8513F922-15A1-8B55-127E-CA8864402800}"/>
              </a:ext>
            </a:extLst>
          </p:cNvPr>
          <p:cNvGraphicFramePr>
            <a:graphicFrameLocks noGrp="1"/>
          </p:cNvGraphicFramePr>
          <p:nvPr/>
        </p:nvGraphicFramePr>
        <p:xfrm>
          <a:off x="2227504" y="2008795"/>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5" name="Table 14">
            <a:extLst>
              <a:ext uri="{FF2B5EF4-FFF2-40B4-BE49-F238E27FC236}">
                <a16:creationId xmlns:a16="http://schemas.microsoft.com/office/drawing/2014/main" id="{14E8CB9F-1D3C-81CC-91E3-D725E3B7D48D}"/>
              </a:ext>
            </a:extLst>
          </p:cNvPr>
          <p:cNvGraphicFramePr>
            <a:graphicFrameLocks noGrp="1"/>
          </p:cNvGraphicFramePr>
          <p:nvPr/>
        </p:nvGraphicFramePr>
        <p:xfrm>
          <a:off x="2227504" y="2425600"/>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16" name="Rectangle 15">
            <a:extLst>
              <a:ext uri="{FF2B5EF4-FFF2-40B4-BE49-F238E27FC236}">
                <a16:creationId xmlns:a16="http://schemas.microsoft.com/office/drawing/2014/main" id="{465888F1-73A0-89BF-B4BD-A77417560CC8}"/>
              </a:ext>
            </a:extLst>
          </p:cNvPr>
          <p:cNvSpPr/>
          <p:nvPr/>
        </p:nvSpPr>
        <p:spPr>
          <a:xfrm>
            <a:off x="5430984"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8" name="Table 17">
            <a:extLst>
              <a:ext uri="{FF2B5EF4-FFF2-40B4-BE49-F238E27FC236}">
                <a16:creationId xmlns:a16="http://schemas.microsoft.com/office/drawing/2014/main" id="{59E251A2-F939-BEB7-EAE1-6DCFA6185D6F}"/>
              </a:ext>
            </a:extLst>
          </p:cNvPr>
          <p:cNvGraphicFramePr>
            <a:graphicFrameLocks noGrp="1"/>
          </p:cNvGraphicFramePr>
          <p:nvPr/>
        </p:nvGraphicFramePr>
        <p:xfrm>
          <a:off x="5538918" y="2008795"/>
          <a:ext cx="2948134" cy="345383"/>
        </p:xfrm>
        <a:graphic>
          <a:graphicData uri="http://schemas.openxmlformats.org/drawingml/2006/table">
            <a:tbl>
              <a:tblPr firstRow="1" bandRow="1">
                <a:tableStyleId>{5C22544A-7EE6-4342-B048-85BDC9FD1C3A}</a:tableStyleId>
              </a:tblPr>
              <a:tblGrid>
                <a:gridCol w="1598729">
                  <a:extLst>
                    <a:ext uri="{9D8B030D-6E8A-4147-A177-3AD203B41FA5}">
                      <a16:colId xmlns:a16="http://schemas.microsoft.com/office/drawing/2014/main" val="1867731819"/>
                    </a:ext>
                  </a:extLst>
                </a:gridCol>
                <a:gridCol w="1349405">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9" name="Table 18">
            <a:extLst>
              <a:ext uri="{FF2B5EF4-FFF2-40B4-BE49-F238E27FC236}">
                <a16:creationId xmlns:a16="http://schemas.microsoft.com/office/drawing/2014/main" id="{6C6F612C-B9CE-5604-0644-1591D0F90B2D}"/>
              </a:ext>
            </a:extLst>
          </p:cNvPr>
          <p:cNvGraphicFramePr>
            <a:graphicFrameLocks noGrp="1"/>
          </p:cNvGraphicFramePr>
          <p:nvPr/>
        </p:nvGraphicFramePr>
        <p:xfrm>
          <a:off x="5538917" y="2425600"/>
          <a:ext cx="2948136" cy="345383"/>
        </p:xfrm>
        <a:graphic>
          <a:graphicData uri="http://schemas.openxmlformats.org/drawingml/2006/table">
            <a:tbl>
              <a:tblPr firstRow="1" bandRow="1">
                <a:tableStyleId>{5C22544A-7EE6-4342-B048-85BDC9FD1C3A}</a:tableStyleId>
              </a:tblPr>
              <a:tblGrid>
                <a:gridCol w="1598730">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0" name="Rectangle 19">
            <a:extLst>
              <a:ext uri="{FF2B5EF4-FFF2-40B4-BE49-F238E27FC236}">
                <a16:creationId xmlns:a16="http://schemas.microsoft.com/office/drawing/2014/main" id="{3187552E-EEFC-8504-7210-BC5DD643FAA4}"/>
              </a:ext>
            </a:extLst>
          </p:cNvPr>
          <p:cNvSpPr/>
          <p:nvPr/>
        </p:nvSpPr>
        <p:spPr>
          <a:xfrm>
            <a:off x="8753302"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1" name="Table 20">
            <a:extLst>
              <a:ext uri="{FF2B5EF4-FFF2-40B4-BE49-F238E27FC236}">
                <a16:creationId xmlns:a16="http://schemas.microsoft.com/office/drawing/2014/main" id="{0A5619C3-BD27-F6A0-9EE8-D9D72349B960}"/>
              </a:ext>
            </a:extLst>
          </p:cNvPr>
          <p:cNvGraphicFramePr>
            <a:graphicFrameLocks noGrp="1"/>
          </p:cNvGraphicFramePr>
          <p:nvPr/>
        </p:nvGraphicFramePr>
        <p:xfrm>
          <a:off x="8866349" y="2008795"/>
          <a:ext cx="2944707" cy="345383"/>
        </p:xfrm>
        <a:graphic>
          <a:graphicData uri="http://schemas.openxmlformats.org/drawingml/2006/table">
            <a:tbl>
              <a:tblPr firstRow="1" bandRow="1">
                <a:tableStyleId>{5C22544A-7EE6-4342-B048-85BDC9FD1C3A}</a:tableStyleId>
              </a:tblPr>
              <a:tblGrid>
                <a:gridCol w="1600424">
                  <a:extLst>
                    <a:ext uri="{9D8B030D-6E8A-4147-A177-3AD203B41FA5}">
                      <a16:colId xmlns:a16="http://schemas.microsoft.com/office/drawing/2014/main" val="1867731819"/>
                    </a:ext>
                  </a:extLst>
                </a:gridCol>
                <a:gridCol w="134428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22" name="Table 21">
            <a:extLst>
              <a:ext uri="{FF2B5EF4-FFF2-40B4-BE49-F238E27FC236}">
                <a16:creationId xmlns:a16="http://schemas.microsoft.com/office/drawing/2014/main" id="{1AF99CF3-9D08-4480-3943-3401033678E6}"/>
              </a:ext>
            </a:extLst>
          </p:cNvPr>
          <p:cNvGraphicFramePr>
            <a:graphicFrameLocks noGrp="1"/>
          </p:cNvGraphicFramePr>
          <p:nvPr/>
        </p:nvGraphicFramePr>
        <p:xfrm>
          <a:off x="8866349" y="2425600"/>
          <a:ext cx="2944707" cy="345383"/>
        </p:xfrm>
        <a:graphic>
          <a:graphicData uri="http://schemas.openxmlformats.org/drawingml/2006/table">
            <a:tbl>
              <a:tblPr firstRow="1" bandRow="1">
                <a:tableStyleId>{5C22544A-7EE6-4342-B048-85BDC9FD1C3A}</a:tableStyleId>
              </a:tblPr>
              <a:tblGrid>
                <a:gridCol w="1609301">
                  <a:extLst>
                    <a:ext uri="{9D8B030D-6E8A-4147-A177-3AD203B41FA5}">
                      <a16:colId xmlns:a16="http://schemas.microsoft.com/office/drawing/2014/main" val="1867731819"/>
                    </a:ext>
                  </a:extLst>
                </a:gridCol>
                <a:gridCol w="1335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3" name="TextBox 22">
            <a:extLst>
              <a:ext uri="{FF2B5EF4-FFF2-40B4-BE49-F238E27FC236}">
                <a16:creationId xmlns:a16="http://schemas.microsoft.com/office/drawing/2014/main" id="{58727D55-4535-1BCC-2903-9A9301AA6BBD}"/>
              </a:ext>
            </a:extLst>
          </p:cNvPr>
          <p:cNvSpPr txBox="1"/>
          <p:nvPr/>
        </p:nvSpPr>
        <p:spPr>
          <a:xfrm>
            <a:off x="294414" y="3068372"/>
            <a:ext cx="16957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bevacizumab</a:t>
            </a:r>
          </a:p>
        </p:txBody>
      </p:sp>
      <p:graphicFrame>
        <p:nvGraphicFramePr>
          <p:cNvPr id="24" name="Table 23">
            <a:extLst>
              <a:ext uri="{FF2B5EF4-FFF2-40B4-BE49-F238E27FC236}">
                <a16:creationId xmlns:a16="http://schemas.microsoft.com/office/drawing/2014/main" id="{1A545DCB-F16A-EC8F-B6CF-8FC5145D4F36}"/>
              </a:ext>
            </a:extLst>
          </p:cNvPr>
          <p:cNvGraphicFramePr>
            <a:graphicFrameLocks noGrp="1"/>
          </p:cNvGraphicFramePr>
          <p:nvPr/>
        </p:nvGraphicFramePr>
        <p:xfrm>
          <a:off x="2229237" y="3155585"/>
          <a:ext cx="2946441" cy="457200"/>
        </p:xfrm>
        <a:graphic>
          <a:graphicData uri="http://schemas.openxmlformats.org/drawingml/2006/table">
            <a:tbl>
              <a:tblPr firstRow="1" bandRow="1">
                <a:tableStyleId>{5C22544A-7EE6-4342-B048-85BDC9FD1C3A}</a:tableStyleId>
              </a:tblPr>
              <a:tblGrid>
                <a:gridCol w="1597038">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5" name="Rectangle 24">
            <a:extLst>
              <a:ext uri="{FF2B5EF4-FFF2-40B4-BE49-F238E27FC236}">
                <a16:creationId xmlns:a16="http://schemas.microsoft.com/office/drawing/2014/main" id="{BCEF1F29-6762-60F1-1EDD-46CC96836389}"/>
              </a:ext>
            </a:extLst>
          </p:cNvPr>
          <p:cNvSpPr/>
          <p:nvPr/>
        </p:nvSpPr>
        <p:spPr>
          <a:xfrm>
            <a:off x="5432718"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6" name="Table 25">
            <a:extLst>
              <a:ext uri="{FF2B5EF4-FFF2-40B4-BE49-F238E27FC236}">
                <a16:creationId xmlns:a16="http://schemas.microsoft.com/office/drawing/2014/main" id="{D1C79A3B-D0D9-3B8E-FCF0-3EC9D0FCD64C}"/>
              </a:ext>
            </a:extLst>
          </p:cNvPr>
          <p:cNvGraphicFramePr>
            <a:graphicFrameLocks noGrp="1"/>
          </p:cNvGraphicFramePr>
          <p:nvPr/>
        </p:nvGraphicFramePr>
        <p:xfrm>
          <a:off x="5538914" y="3155585"/>
          <a:ext cx="2946442" cy="457200"/>
        </p:xfrm>
        <a:graphic>
          <a:graphicData uri="http://schemas.openxmlformats.org/drawingml/2006/table">
            <a:tbl>
              <a:tblPr firstRow="1" bandRow="1">
                <a:tableStyleId>{5C22544A-7EE6-4342-B048-85BDC9FD1C3A}</a:tableStyleId>
              </a:tblPr>
              <a:tblGrid>
                <a:gridCol w="1598733">
                  <a:extLst>
                    <a:ext uri="{9D8B030D-6E8A-4147-A177-3AD203B41FA5}">
                      <a16:colId xmlns:a16="http://schemas.microsoft.com/office/drawing/2014/main" val="1867731819"/>
                    </a:ext>
                  </a:extLst>
                </a:gridCol>
                <a:gridCol w="1347709">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7" name="Rectangle 26">
            <a:extLst>
              <a:ext uri="{FF2B5EF4-FFF2-40B4-BE49-F238E27FC236}">
                <a16:creationId xmlns:a16="http://schemas.microsoft.com/office/drawing/2014/main" id="{03929269-205E-D81F-7F7E-5D70765B9706}"/>
              </a:ext>
            </a:extLst>
          </p:cNvPr>
          <p:cNvSpPr/>
          <p:nvPr/>
        </p:nvSpPr>
        <p:spPr>
          <a:xfrm>
            <a:off x="8755036" y="3011649"/>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8" name="Table 27">
            <a:extLst>
              <a:ext uri="{FF2B5EF4-FFF2-40B4-BE49-F238E27FC236}">
                <a16:creationId xmlns:a16="http://schemas.microsoft.com/office/drawing/2014/main" id="{F3A2608D-9C1E-578C-04B9-01E49852D384}"/>
              </a:ext>
            </a:extLst>
          </p:cNvPr>
          <p:cNvGraphicFramePr>
            <a:graphicFrameLocks noGrp="1"/>
          </p:cNvGraphicFramePr>
          <p:nvPr/>
        </p:nvGraphicFramePr>
        <p:xfrm>
          <a:off x="8868084" y="3158357"/>
          <a:ext cx="2944707" cy="457200"/>
        </p:xfrm>
        <a:graphic>
          <a:graphicData uri="http://schemas.openxmlformats.org/drawingml/2006/table">
            <a:tbl>
              <a:tblPr firstRow="1" bandRow="1">
                <a:tableStyleId>{5C22544A-7EE6-4342-B048-85BDC9FD1C3A}</a:tableStyleId>
              </a:tblPr>
              <a:tblGrid>
                <a:gridCol w="1607566">
                  <a:extLst>
                    <a:ext uri="{9D8B030D-6E8A-4147-A177-3AD203B41FA5}">
                      <a16:colId xmlns:a16="http://schemas.microsoft.com/office/drawing/2014/main" val="1867731819"/>
                    </a:ext>
                  </a:extLst>
                </a:gridCol>
                <a:gridCol w="1337141">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9" name="TextBox 28">
            <a:extLst>
              <a:ext uri="{FF2B5EF4-FFF2-40B4-BE49-F238E27FC236}">
                <a16:creationId xmlns:a16="http://schemas.microsoft.com/office/drawing/2014/main" id="{C9EDE2F8-A025-DE6D-42B4-05E29018268A}"/>
              </a:ext>
            </a:extLst>
          </p:cNvPr>
          <p:cNvSpPr txBox="1"/>
          <p:nvPr/>
        </p:nvSpPr>
        <p:spPr>
          <a:xfrm>
            <a:off x="294414" y="4768264"/>
            <a:ext cx="169579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IO</a:t>
            </a:r>
          </a:p>
        </p:txBody>
      </p:sp>
      <p:sp>
        <p:nvSpPr>
          <p:cNvPr id="33" name="Rectangle 32">
            <a:extLst>
              <a:ext uri="{FF2B5EF4-FFF2-40B4-BE49-F238E27FC236}">
                <a16:creationId xmlns:a16="http://schemas.microsoft.com/office/drawing/2014/main" id="{55E4C838-A10F-F05C-CE98-66FA09C9F699}"/>
              </a:ext>
            </a:extLst>
          </p:cNvPr>
          <p:cNvSpPr/>
          <p:nvPr/>
        </p:nvSpPr>
        <p:spPr>
          <a:xfrm>
            <a:off x="2110402" y="3920337"/>
            <a:ext cx="3158836" cy="208304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4A6A8FA8-906F-5D28-B0B6-F2C1ED283959}"/>
              </a:ext>
            </a:extLst>
          </p:cNvPr>
          <p:cNvSpPr/>
          <p:nvPr/>
        </p:nvSpPr>
        <p:spPr>
          <a:xfrm>
            <a:off x="5432719" y="3917158"/>
            <a:ext cx="3158836" cy="208304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EAAE48D1-DC56-BB6C-A753-73714D394878}"/>
              </a:ext>
            </a:extLst>
          </p:cNvPr>
          <p:cNvSpPr/>
          <p:nvPr/>
        </p:nvSpPr>
        <p:spPr>
          <a:xfrm>
            <a:off x="8755036" y="3920337"/>
            <a:ext cx="3158836" cy="207855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892682F5-EFDA-65DE-8F69-A5AAA05B9FFF}"/>
              </a:ext>
            </a:extLst>
          </p:cNvPr>
          <p:cNvGraphicFramePr>
            <a:graphicFrameLocks noGrp="1"/>
          </p:cNvGraphicFramePr>
          <p:nvPr/>
        </p:nvGraphicFramePr>
        <p:xfrm>
          <a:off x="2229241" y="4021827"/>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1" name="Table 30">
            <a:extLst>
              <a:ext uri="{FF2B5EF4-FFF2-40B4-BE49-F238E27FC236}">
                <a16:creationId xmlns:a16="http://schemas.microsoft.com/office/drawing/2014/main" id="{E79E2A49-4932-61E4-5593-FE072233BCD4}"/>
              </a:ext>
            </a:extLst>
          </p:cNvPr>
          <p:cNvGraphicFramePr>
            <a:graphicFrameLocks noGrp="1"/>
          </p:cNvGraphicFramePr>
          <p:nvPr/>
        </p:nvGraphicFramePr>
        <p:xfrm>
          <a:off x="5538914" y="4551404"/>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2" name="Table 31">
            <a:extLst>
              <a:ext uri="{FF2B5EF4-FFF2-40B4-BE49-F238E27FC236}">
                <a16:creationId xmlns:a16="http://schemas.microsoft.com/office/drawing/2014/main" id="{D2052A73-8A61-5C61-D626-E403C9AAB092}"/>
              </a:ext>
            </a:extLst>
          </p:cNvPr>
          <p:cNvGraphicFramePr>
            <a:graphicFrameLocks noGrp="1"/>
          </p:cNvGraphicFramePr>
          <p:nvPr/>
        </p:nvGraphicFramePr>
        <p:xfrm>
          <a:off x="5538916" y="4015765"/>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9" name="Table 38">
            <a:extLst>
              <a:ext uri="{FF2B5EF4-FFF2-40B4-BE49-F238E27FC236}">
                <a16:creationId xmlns:a16="http://schemas.microsoft.com/office/drawing/2014/main" id="{238C8BFE-B771-9A6B-2CFC-0971FE81076E}"/>
              </a:ext>
            </a:extLst>
          </p:cNvPr>
          <p:cNvGraphicFramePr>
            <a:graphicFrameLocks noGrp="1"/>
          </p:cNvGraphicFramePr>
          <p:nvPr/>
        </p:nvGraphicFramePr>
        <p:xfrm>
          <a:off x="5538915" y="5268921"/>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1" name="Table 40">
            <a:extLst>
              <a:ext uri="{FF2B5EF4-FFF2-40B4-BE49-F238E27FC236}">
                <a16:creationId xmlns:a16="http://schemas.microsoft.com/office/drawing/2014/main" id="{F680638E-3DE7-F7A6-976F-AF34E3B5A43D}"/>
              </a:ext>
            </a:extLst>
          </p:cNvPr>
          <p:cNvGraphicFramePr>
            <a:graphicFrameLocks noGrp="1"/>
          </p:cNvGraphicFramePr>
          <p:nvPr/>
        </p:nvGraphicFramePr>
        <p:xfrm>
          <a:off x="8866350" y="4563211"/>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2" name="Table 41">
            <a:extLst>
              <a:ext uri="{FF2B5EF4-FFF2-40B4-BE49-F238E27FC236}">
                <a16:creationId xmlns:a16="http://schemas.microsoft.com/office/drawing/2014/main" id="{96D2696A-0E1F-2225-653A-F3A50FD40176}"/>
              </a:ext>
            </a:extLst>
          </p:cNvPr>
          <p:cNvGraphicFramePr>
            <a:graphicFrameLocks noGrp="1"/>
          </p:cNvGraphicFramePr>
          <p:nvPr/>
        </p:nvGraphicFramePr>
        <p:xfrm>
          <a:off x="8866352" y="4027572"/>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3" name="Table 42">
            <a:extLst>
              <a:ext uri="{FF2B5EF4-FFF2-40B4-BE49-F238E27FC236}">
                <a16:creationId xmlns:a16="http://schemas.microsoft.com/office/drawing/2014/main" id="{3FF4D5A3-718A-476C-4AA0-660EBA854AEB}"/>
              </a:ext>
            </a:extLst>
          </p:cNvPr>
          <p:cNvGraphicFramePr>
            <a:graphicFrameLocks noGrp="1"/>
          </p:cNvGraphicFramePr>
          <p:nvPr/>
        </p:nvGraphicFramePr>
        <p:xfrm>
          <a:off x="8866351" y="5280728"/>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10" name="Rectangle 9">
            <a:extLst>
              <a:ext uri="{FF2B5EF4-FFF2-40B4-BE49-F238E27FC236}">
                <a16:creationId xmlns:a16="http://schemas.microsoft.com/office/drawing/2014/main" id="{569115D7-6193-0897-059D-A2C9F7359752}"/>
              </a:ext>
            </a:extLst>
          </p:cNvPr>
          <p:cNvSpPr/>
          <p:nvPr/>
        </p:nvSpPr>
        <p:spPr>
          <a:xfrm>
            <a:off x="8706025" y="859111"/>
            <a:ext cx="3322318" cy="5208314"/>
          </a:xfrm>
          <a:prstGeom prst="rect">
            <a:avLst/>
          </a:prstGeom>
          <a:solidFill>
            <a:srgbClr val="FFFF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7B628EF4-EE02-EB4D-7E6A-8B9A17E1F6A8}"/>
              </a:ext>
            </a:extLst>
          </p:cNvPr>
          <p:cNvSpPr/>
          <p:nvPr/>
        </p:nvSpPr>
        <p:spPr>
          <a:xfrm>
            <a:off x="2046155" y="859111"/>
            <a:ext cx="3318154" cy="5208314"/>
          </a:xfrm>
          <a:prstGeom prst="rect">
            <a:avLst/>
          </a:prstGeom>
          <a:solidFill>
            <a:srgbClr val="FFFF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2975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A1ADD-933A-741B-CB8F-2AEA66BF7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2E342-617E-0D27-AA19-958268700E97}"/>
              </a:ext>
            </a:extLst>
          </p:cNvPr>
          <p:cNvSpPr>
            <a:spLocks noGrp="1"/>
          </p:cNvSpPr>
          <p:nvPr>
            <p:ph type="ctrTitle"/>
          </p:nvPr>
        </p:nvSpPr>
        <p:spPr>
          <a:xfrm>
            <a:off x="713507" y="160569"/>
            <a:ext cx="10820401" cy="988192"/>
          </a:xfrm>
        </p:spPr>
        <p:txBody>
          <a:bodyPr/>
          <a:lstStyle/>
          <a:p>
            <a:r>
              <a:rPr lang="en-US" dirty="0"/>
              <a:t>PARPi monotherapy maintenance results in PFS benefit in </a:t>
            </a:r>
            <a:r>
              <a:rPr lang="en-US" i="1" dirty="0"/>
              <a:t>BRCA</a:t>
            </a:r>
            <a:r>
              <a:rPr lang="en-US" dirty="0"/>
              <a:t>wt HRD test positive tumors</a:t>
            </a:r>
          </a:p>
        </p:txBody>
      </p:sp>
      <p:sp>
        <p:nvSpPr>
          <p:cNvPr id="15" name="Rectangle: Rounded Corners 14">
            <a:extLst>
              <a:ext uri="{FF2B5EF4-FFF2-40B4-BE49-F238E27FC236}">
                <a16:creationId xmlns:a16="http://schemas.microsoft.com/office/drawing/2014/main" id="{56B7FCE3-1FE2-2FC9-0EDB-38C033A44CC2}"/>
              </a:ext>
            </a:extLst>
          </p:cNvPr>
          <p:cNvSpPr/>
          <p:nvPr/>
        </p:nvSpPr>
        <p:spPr>
          <a:xfrm>
            <a:off x="362593" y="1409700"/>
            <a:ext cx="7457768" cy="4713079"/>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Rounded Corners 15">
            <a:extLst>
              <a:ext uri="{FF2B5EF4-FFF2-40B4-BE49-F238E27FC236}">
                <a16:creationId xmlns:a16="http://schemas.microsoft.com/office/drawing/2014/main" id="{3FAD5775-32A0-CE51-77C2-73FFB136FAAF}"/>
              </a:ext>
            </a:extLst>
          </p:cNvPr>
          <p:cNvSpPr/>
          <p:nvPr/>
        </p:nvSpPr>
        <p:spPr>
          <a:xfrm>
            <a:off x="8172449" y="1409700"/>
            <a:ext cx="3932959" cy="4713079"/>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432AF0BF-3B86-F772-7F25-0E0B32FB2A21}"/>
              </a:ext>
            </a:extLst>
          </p:cNvPr>
          <p:cNvSpPr txBox="1"/>
          <p:nvPr/>
        </p:nvSpPr>
        <p:spPr>
          <a:xfrm>
            <a:off x="6857628" y="6377301"/>
            <a:ext cx="46762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Gonzalez-Martin </a:t>
            </a:r>
            <a:r>
              <a:rPr kumimoji="0" lang="en-US" sz="9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900" b="0" i="0" u="none" strike="noStrike" kern="1200" cap="none" spc="0" normalizeH="0" baseline="0" noProof="0" dirty="0">
                <a:ln>
                  <a:noFill/>
                </a:ln>
                <a:solidFill>
                  <a:srgbClr val="000000"/>
                </a:solidFill>
                <a:effectLst/>
                <a:uLnTx/>
                <a:uFillTx/>
                <a:latin typeface="Calibri"/>
                <a:ea typeface="+mn-ea"/>
                <a:cs typeface="+mn-cs"/>
              </a:rPr>
              <a:t>2019; Gonzalez-Martin</a:t>
            </a:r>
            <a:r>
              <a:rPr kumimoji="0" lang="en-US" sz="900" b="0" i="1" u="none" strike="noStrike" kern="1200" cap="none" spc="0" normalizeH="0" baseline="0" noProof="0" dirty="0">
                <a:ln>
                  <a:noFill/>
                </a:ln>
                <a:solidFill>
                  <a:srgbClr val="000000"/>
                </a:solidFill>
                <a:effectLst/>
                <a:uLnTx/>
                <a:uFillTx/>
                <a:latin typeface="Calibri"/>
                <a:ea typeface="+mn-ea"/>
                <a:cs typeface="+mn-cs"/>
              </a:rPr>
              <a:t> Eur J Cancer </a:t>
            </a:r>
            <a:r>
              <a:rPr kumimoji="0" lang="en-US" sz="900" b="0" i="0" u="none" strike="noStrike" kern="1200" cap="none" spc="0" normalizeH="0" baseline="0" noProof="0" dirty="0">
                <a:ln>
                  <a:noFill/>
                </a:ln>
                <a:solidFill>
                  <a:srgbClr val="000000"/>
                </a:solidFill>
                <a:effectLst/>
                <a:uLnTx/>
                <a:uFillTx/>
                <a:latin typeface="Calibri"/>
                <a:ea typeface="+mn-ea"/>
                <a:cs typeface="+mn-cs"/>
              </a:rPr>
              <a:t>2023; Monk </a:t>
            </a:r>
            <a:r>
              <a:rPr kumimoji="0" lang="en-US" sz="9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900" b="0" i="0" u="none" strike="noStrike" kern="1200" cap="none" spc="0" normalizeH="0" baseline="0" noProof="0" dirty="0">
                <a:ln>
                  <a:noFill/>
                </a:ln>
                <a:solidFill>
                  <a:srgbClr val="000000"/>
                </a:solidFill>
                <a:effectLst/>
                <a:uLnTx/>
                <a:uFillTx/>
                <a:latin typeface="Calibri"/>
                <a:ea typeface="+mn-ea"/>
                <a:cs typeface="+mn-cs"/>
              </a:rPr>
              <a:t>2022</a:t>
            </a:r>
          </a:p>
        </p:txBody>
      </p:sp>
      <p:sp>
        <p:nvSpPr>
          <p:cNvPr id="3" name="Rounded Rectangle 14">
            <a:extLst>
              <a:ext uri="{FF2B5EF4-FFF2-40B4-BE49-F238E27FC236}">
                <a16:creationId xmlns:a16="http://schemas.microsoft.com/office/drawing/2014/main" id="{F7CECC04-37BB-2A57-2AAC-5AE3B42E711D}"/>
              </a:ext>
            </a:extLst>
          </p:cNvPr>
          <p:cNvSpPr/>
          <p:nvPr/>
        </p:nvSpPr>
        <p:spPr>
          <a:xfrm>
            <a:off x="2442288" y="1525623"/>
            <a:ext cx="3367961" cy="690926"/>
          </a:xfrm>
          <a:prstGeom prst="roundRect">
            <a:avLst/>
          </a:prstGeom>
          <a:solidFill>
            <a:srgbClr val="7030A0"/>
          </a:solidFill>
          <a:ln w="9525" cap="flat" cmpd="sng" algn="ctr">
            <a:solidFill>
              <a:srgbClr val="4F2270"/>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PRIMA </a:t>
            </a:r>
          </a:p>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(HRD by GIS ≥42)</a:t>
            </a:r>
          </a:p>
        </p:txBody>
      </p:sp>
      <p:sp>
        <p:nvSpPr>
          <p:cNvPr id="19" name="TextBox 18">
            <a:extLst>
              <a:ext uri="{FF2B5EF4-FFF2-40B4-BE49-F238E27FC236}">
                <a16:creationId xmlns:a16="http://schemas.microsoft.com/office/drawing/2014/main" id="{17FA8067-DFBC-6D54-75B7-4501C9FA0B72}"/>
              </a:ext>
            </a:extLst>
          </p:cNvPr>
          <p:cNvSpPr txBox="1"/>
          <p:nvPr/>
        </p:nvSpPr>
        <p:spPr>
          <a:xfrm>
            <a:off x="1417657" y="2312872"/>
            <a:ext cx="1877437"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Primary analysis</a:t>
            </a:r>
          </a:p>
        </p:txBody>
      </p:sp>
      <p:sp>
        <p:nvSpPr>
          <p:cNvPr id="20" name="TextBox 19">
            <a:extLst>
              <a:ext uri="{FF2B5EF4-FFF2-40B4-BE49-F238E27FC236}">
                <a16:creationId xmlns:a16="http://schemas.microsoft.com/office/drawing/2014/main" id="{B3617355-F160-656C-8086-6DF43E5160B5}"/>
              </a:ext>
            </a:extLst>
          </p:cNvPr>
          <p:cNvSpPr txBox="1"/>
          <p:nvPr/>
        </p:nvSpPr>
        <p:spPr>
          <a:xfrm>
            <a:off x="5135820" y="2315339"/>
            <a:ext cx="2005677"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3.5 year follow-up</a:t>
            </a:r>
          </a:p>
        </p:txBody>
      </p:sp>
      <p:sp>
        <p:nvSpPr>
          <p:cNvPr id="21" name="Rounded Rectangle 15">
            <a:extLst>
              <a:ext uri="{FF2B5EF4-FFF2-40B4-BE49-F238E27FC236}">
                <a16:creationId xmlns:a16="http://schemas.microsoft.com/office/drawing/2014/main" id="{9A777FCB-E89B-0641-D093-521B7C6D1AC8}"/>
              </a:ext>
            </a:extLst>
          </p:cNvPr>
          <p:cNvSpPr/>
          <p:nvPr/>
        </p:nvSpPr>
        <p:spPr>
          <a:xfrm>
            <a:off x="8681927" y="1525623"/>
            <a:ext cx="2707069" cy="690926"/>
          </a:xfrm>
          <a:prstGeom prst="roundRect">
            <a:avLst/>
          </a:prstGeom>
          <a:solidFill>
            <a:srgbClr val="009900"/>
          </a:solidFill>
          <a:ln w="9525" cap="flat" cmpd="sng" algn="ctr">
            <a:solidFill>
              <a:srgbClr val="006C00"/>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ATHENA-MONO</a:t>
            </a:r>
          </a:p>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(HRD by LOH ≥16%)</a:t>
            </a:r>
          </a:p>
        </p:txBody>
      </p:sp>
      <p:pic>
        <p:nvPicPr>
          <p:cNvPr id="23" name="Picture 22">
            <a:extLst>
              <a:ext uri="{FF2B5EF4-FFF2-40B4-BE49-F238E27FC236}">
                <a16:creationId xmlns:a16="http://schemas.microsoft.com/office/drawing/2014/main" id="{D55D0F11-434A-6493-EC8B-EBF724B5D9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5329" y="2778527"/>
            <a:ext cx="3552322" cy="3266358"/>
          </a:xfrm>
          <a:prstGeom prst="rect">
            <a:avLst/>
          </a:prstGeom>
        </p:spPr>
      </p:pic>
      <p:sp>
        <p:nvSpPr>
          <p:cNvPr id="7" name="TextBox 6">
            <a:extLst>
              <a:ext uri="{FF2B5EF4-FFF2-40B4-BE49-F238E27FC236}">
                <a16:creationId xmlns:a16="http://schemas.microsoft.com/office/drawing/2014/main" id="{1C82A697-273F-12FF-3740-CBF0DF9C5599}"/>
              </a:ext>
            </a:extLst>
          </p:cNvPr>
          <p:cNvSpPr txBox="1"/>
          <p:nvPr/>
        </p:nvSpPr>
        <p:spPr>
          <a:xfrm>
            <a:off x="818283" y="4844153"/>
            <a:ext cx="20868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8.2 vs 19.6 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0.50</a:t>
            </a: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(95% CI 0.31-0.83)</a:t>
            </a:r>
          </a:p>
        </p:txBody>
      </p:sp>
      <p:pic>
        <p:nvPicPr>
          <p:cNvPr id="27" name="Picture 26">
            <a:extLst>
              <a:ext uri="{FF2B5EF4-FFF2-40B4-BE49-F238E27FC236}">
                <a16:creationId xmlns:a16="http://schemas.microsoft.com/office/drawing/2014/main" id="{B4B76EB0-88F5-2665-C715-C175A7E32CE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204442" y="2855812"/>
            <a:ext cx="3817839" cy="3015052"/>
          </a:xfrm>
          <a:prstGeom prst="rect">
            <a:avLst/>
          </a:prstGeom>
        </p:spPr>
      </p:pic>
      <p:sp>
        <p:nvSpPr>
          <p:cNvPr id="28" name="TextBox 27">
            <a:extLst>
              <a:ext uri="{FF2B5EF4-FFF2-40B4-BE49-F238E27FC236}">
                <a16:creationId xmlns:a16="http://schemas.microsoft.com/office/drawing/2014/main" id="{2BCFCEE5-464A-8FBF-18AC-2DA9819E751C}"/>
              </a:ext>
            </a:extLst>
          </p:cNvPr>
          <p:cNvSpPr txBox="1"/>
          <p:nvPr/>
        </p:nvSpPr>
        <p:spPr>
          <a:xfrm>
            <a:off x="9101148" y="2324351"/>
            <a:ext cx="1877437"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Primary analysis</a:t>
            </a:r>
          </a:p>
        </p:txBody>
      </p:sp>
      <p:sp>
        <p:nvSpPr>
          <p:cNvPr id="29" name="TextBox 28">
            <a:extLst>
              <a:ext uri="{FF2B5EF4-FFF2-40B4-BE49-F238E27FC236}">
                <a16:creationId xmlns:a16="http://schemas.microsoft.com/office/drawing/2014/main" id="{10CC004C-A6E3-D446-CC04-AEF106D028FE}"/>
              </a:ext>
            </a:extLst>
          </p:cNvPr>
          <p:cNvSpPr txBox="1"/>
          <p:nvPr/>
        </p:nvSpPr>
        <p:spPr>
          <a:xfrm>
            <a:off x="9696277" y="2855812"/>
            <a:ext cx="20868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9.2 vs 20.3 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0.58</a:t>
            </a: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(95% CI 0.33-</a:t>
            </a:r>
            <a:r>
              <a:rPr kumimoji="0" lang="en-US" sz="1200" b="0" i="0" u="sng" strike="noStrike" kern="1200" cap="none" spc="0" normalizeH="0" baseline="0" noProof="0" dirty="0">
                <a:ln>
                  <a:noFill/>
                </a:ln>
                <a:solidFill>
                  <a:srgbClr val="C00000"/>
                </a:solidFill>
                <a:effectLst/>
                <a:uLnTx/>
                <a:uFillTx/>
                <a:latin typeface="Arial" panose="020B0604020202020204"/>
                <a:ea typeface="+mn-ea"/>
                <a:cs typeface="+mn-cs"/>
              </a:rPr>
              <a:t>1.01</a:t>
            </a: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pic>
        <p:nvPicPr>
          <p:cNvPr id="25" name="Picture 24">
            <a:extLst>
              <a:ext uri="{FF2B5EF4-FFF2-40B4-BE49-F238E27FC236}">
                <a16:creationId xmlns:a16="http://schemas.microsoft.com/office/drawing/2014/main" id="{F34F2859-4550-02E1-58E0-4E7DEE677D6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10034"/>
          <a:stretch/>
        </p:blipFill>
        <p:spPr>
          <a:xfrm>
            <a:off x="4057651" y="2853002"/>
            <a:ext cx="3649750" cy="2947111"/>
          </a:xfrm>
          <a:prstGeom prst="rect">
            <a:avLst/>
          </a:prstGeom>
        </p:spPr>
      </p:pic>
      <p:sp>
        <p:nvSpPr>
          <p:cNvPr id="4" name="Rectangle 3">
            <a:extLst>
              <a:ext uri="{FF2B5EF4-FFF2-40B4-BE49-F238E27FC236}">
                <a16:creationId xmlns:a16="http://schemas.microsoft.com/office/drawing/2014/main" id="{BABD8DFE-9802-51CD-A86C-8475CB3656F5}"/>
              </a:ext>
            </a:extLst>
          </p:cNvPr>
          <p:cNvSpPr/>
          <p:nvPr/>
        </p:nvSpPr>
        <p:spPr>
          <a:xfrm>
            <a:off x="4057651" y="2836762"/>
            <a:ext cx="195694" cy="225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7F7A507B-8C1F-B3FC-F79F-5BB86ED719E2}"/>
              </a:ext>
            </a:extLst>
          </p:cNvPr>
          <p:cNvSpPr txBox="1"/>
          <p:nvPr/>
        </p:nvSpPr>
        <p:spPr>
          <a:xfrm>
            <a:off x="5562427" y="2836762"/>
            <a:ext cx="20868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Updated 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10.4 vs 19.4 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0.66</a:t>
            </a: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(95% CI 0.44-</a:t>
            </a:r>
            <a:r>
              <a:rPr kumimoji="0" lang="en-US" sz="1200" b="0" i="0" u="sng" strike="noStrike" kern="1200" cap="none" spc="0" normalizeH="0" baseline="0" noProof="0" dirty="0">
                <a:ln>
                  <a:noFill/>
                </a:ln>
                <a:solidFill>
                  <a:srgbClr val="C00000"/>
                </a:solidFill>
                <a:effectLst/>
                <a:uLnTx/>
                <a:uFillTx/>
                <a:latin typeface="Arial" panose="020B0604020202020204"/>
                <a:ea typeface="+mn-ea"/>
                <a:cs typeface="+mn-cs"/>
              </a:rPr>
              <a:t>1.00</a:t>
            </a: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394648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0107A6B-9A2A-3A0F-EF39-69D9CC5BC2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208941" y="2774598"/>
            <a:ext cx="5353049" cy="3121376"/>
          </a:xfrm>
          <a:prstGeom prst="rect">
            <a:avLst/>
          </a:prstGeom>
        </p:spPr>
      </p:pic>
      <p:pic>
        <p:nvPicPr>
          <p:cNvPr id="17" name="Picture 16">
            <a:extLst>
              <a:ext uri="{FF2B5EF4-FFF2-40B4-BE49-F238E27FC236}">
                <a16:creationId xmlns:a16="http://schemas.microsoft.com/office/drawing/2014/main" id="{E5AFBAFC-4821-9435-8E8B-53823A36D5D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74132" y="2745258"/>
            <a:ext cx="5232477" cy="3122141"/>
          </a:xfrm>
          <a:prstGeom prst="rect">
            <a:avLst/>
          </a:prstGeom>
        </p:spPr>
      </p:pic>
      <p:sp>
        <p:nvSpPr>
          <p:cNvPr id="2" name="Title 1">
            <a:extLst>
              <a:ext uri="{FF2B5EF4-FFF2-40B4-BE49-F238E27FC236}">
                <a16:creationId xmlns:a16="http://schemas.microsoft.com/office/drawing/2014/main" id="{D3C1C106-0E5C-DFC1-964B-13A429672D06}"/>
              </a:ext>
            </a:extLst>
          </p:cNvPr>
          <p:cNvSpPr>
            <a:spLocks noGrp="1"/>
          </p:cNvSpPr>
          <p:nvPr>
            <p:ph type="ctrTitle"/>
          </p:nvPr>
        </p:nvSpPr>
        <p:spPr/>
        <p:txBody>
          <a:bodyPr/>
          <a:lstStyle/>
          <a:p>
            <a:r>
              <a:rPr lang="en-US" dirty="0"/>
              <a:t>No OS benefit for niraparib maintenance in </a:t>
            </a:r>
            <a:r>
              <a:rPr lang="en-US" i="1" dirty="0"/>
              <a:t>BRCA</a:t>
            </a:r>
            <a:r>
              <a:rPr lang="en-US" dirty="0"/>
              <a:t>wt HRD test positive tumors</a:t>
            </a:r>
          </a:p>
        </p:txBody>
      </p:sp>
      <p:sp>
        <p:nvSpPr>
          <p:cNvPr id="6" name="TextBox 5">
            <a:extLst>
              <a:ext uri="{FF2B5EF4-FFF2-40B4-BE49-F238E27FC236}">
                <a16:creationId xmlns:a16="http://schemas.microsoft.com/office/drawing/2014/main" id="{1EE41548-A651-472E-1AB3-00FAE30E3327}"/>
              </a:ext>
            </a:extLst>
          </p:cNvPr>
          <p:cNvSpPr txBox="1"/>
          <p:nvPr/>
        </p:nvSpPr>
        <p:spPr>
          <a:xfrm>
            <a:off x="1542087" y="2169824"/>
            <a:ext cx="33560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PFS HRD/</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wt</a:t>
            </a:r>
          </a:p>
        </p:txBody>
      </p:sp>
      <p:sp>
        <p:nvSpPr>
          <p:cNvPr id="7" name="TextBox 6">
            <a:extLst>
              <a:ext uri="{FF2B5EF4-FFF2-40B4-BE49-F238E27FC236}">
                <a16:creationId xmlns:a16="http://schemas.microsoft.com/office/drawing/2014/main" id="{843C1207-0AD1-2627-AF0B-64981AC141EF}"/>
              </a:ext>
            </a:extLst>
          </p:cNvPr>
          <p:cNvSpPr txBox="1"/>
          <p:nvPr/>
        </p:nvSpPr>
        <p:spPr>
          <a:xfrm>
            <a:off x="6914195" y="2178318"/>
            <a:ext cx="405079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OS HRD/</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wt</a:t>
            </a:r>
          </a:p>
        </p:txBody>
      </p:sp>
      <p:sp>
        <p:nvSpPr>
          <p:cNvPr id="8" name="TextBox 7">
            <a:extLst>
              <a:ext uri="{FF2B5EF4-FFF2-40B4-BE49-F238E27FC236}">
                <a16:creationId xmlns:a16="http://schemas.microsoft.com/office/drawing/2014/main" id="{EE0E6131-7802-B847-395B-94BC65464756}"/>
              </a:ext>
            </a:extLst>
          </p:cNvPr>
          <p:cNvSpPr txBox="1"/>
          <p:nvPr/>
        </p:nvSpPr>
        <p:spPr>
          <a:xfrm>
            <a:off x="2966033" y="1369899"/>
            <a:ext cx="5973558" cy="400110"/>
          </a:xfrm>
          <a:prstGeom prst="rect">
            <a:avLst/>
          </a:prstGeom>
          <a:solidFill>
            <a:srgbClr val="7030A0"/>
          </a:solidFill>
          <a:ln>
            <a:solidFill>
              <a:srgbClr val="4F227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PRIMA Final OS Analysis: ~6.2 year follow-up</a:t>
            </a:r>
          </a:p>
        </p:txBody>
      </p:sp>
      <p:sp>
        <p:nvSpPr>
          <p:cNvPr id="9" name="Rectangle: Rounded Corners 8">
            <a:extLst>
              <a:ext uri="{FF2B5EF4-FFF2-40B4-BE49-F238E27FC236}">
                <a16:creationId xmlns:a16="http://schemas.microsoft.com/office/drawing/2014/main" id="{0FB8E077-BAB7-934C-D13B-1FA8A43498A7}"/>
              </a:ext>
            </a:extLst>
          </p:cNvPr>
          <p:cNvSpPr/>
          <p:nvPr/>
        </p:nvSpPr>
        <p:spPr>
          <a:xfrm>
            <a:off x="474132" y="2044014"/>
            <a:ext cx="5281366" cy="4023411"/>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5EA2F8EE-0579-788C-9BE8-9C55284498F2}"/>
              </a:ext>
            </a:extLst>
          </p:cNvPr>
          <p:cNvSpPr/>
          <p:nvPr/>
        </p:nvSpPr>
        <p:spPr>
          <a:xfrm>
            <a:off x="6161316" y="2044014"/>
            <a:ext cx="5556551" cy="4023411"/>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B23513AB-D833-3336-FCDC-5A3A38EFFC70}"/>
              </a:ext>
            </a:extLst>
          </p:cNvPr>
          <p:cNvSpPr txBox="1"/>
          <p:nvPr/>
        </p:nvSpPr>
        <p:spPr>
          <a:xfrm>
            <a:off x="7405066" y="6122613"/>
            <a:ext cx="44694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Gonzalez-Martin, 2024 ESMO Congress; Monk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Ann Oncol</a:t>
            </a:r>
            <a:r>
              <a:rPr kumimoji="0" lang="en-US" sz="1200" b="0" i="0" u="none" strike="noStrike" kern="1200" cap="none" spc="0" normalizeH="0" baseline="0" noProof="0" dirty="0">
                <a:ln>
                  <a:noFill/>
                </a:ln>
                <a:solidFill>
                  <a:srgbClr val="000000"/>
                </a:solidFill>
                <a:effectLst/>
                <a:uLnTx/>
                <a:uFillTx/>
                <a:latin typeface="Calibri"/>
                <a:ea typeface="+mn-ea"/>
                <a:cs typeface="+mn-cs"/>
              </a:rPr>
              <a:t> 2024</a:t>
            </a:r>
          </a:p>
        </p:txBody>
      </p:sp>
      <p:sp>
        <p:nvSpPr>
          <p:cNvPr id="12" name="TextBox 11">
            <a:extLst>
              <a:ext uri="{FF2B5EF4-FFF2-40B4-BE49-F238E27FC236}">
                <a16:creationId xmlns:a16="http://schemas.microsoft.com/office/drawing/2014/main" id="{E307C1D3-7D2F-A21C-714F-EF292374A3BB}"/>
              </a:ext>
            </a:extLst>
          </p:cNvPr>
          <p:cNvSpPr txBox="1"/>
          <p:nvPr/>
        </p:nvSpPr>
        <p:spPr>
          <a:xfrm>
            <a:off x="9639780" y="3241257"/>
            <a:ext cx="1714395"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HR 0.97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(95% CI 0.62-1.53)</a:t>
            </a:r>
          </a:p>
        </p:txBody>
      </p:sp>
      <p:sp>
        <p:nvSpPr>
          <p:cNvPr id="13" name="Rectangle 12">
            <a:extLst>
              <a:ext uri="{FF2B5EF4-FFF2-40B4-BE49-F238E27FC236}">
                <a16:creationId xmlns:a16="http://schemas.microsoft.com/office/drawing/2014/main" id="{B100858C-117C-350C-1597-1691F80BC9AB}"/>
              </a:ext>
            </a:extLst>
          </p:cNvPr>
          <p:cNvSpPr/>
          <p:nvPr/>
        </p:nvSpPr>
        <p:spPr>
          <a:xfrm>
            <a:off x="6228826" y="2699521"/>
            <a:ext cx="171974" cy="2913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6B398157-9B57-D92F-5817-5520FFB8D973}"/>
              </a:ext>
            </a:extLst>
          </p:cNvPr>
          <p:cNvCxnSpPr>
            <a:cxnSpLocks/>
          </p:cNvCxnSpPr>
          <p:nvPr/>
        </p:nvCxnSpPr>
        <p:spPr>
          <a:xfrm flipV="1">
            <a:off x="2946983" y="3836486"/>
            <a:ext cx="0" cy="154916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333545-C5B1-81BC-968F-BAFC257A8B9E}"/>
              </a:ext>
            </a:extLst>
          </p:cNvPr>
          <p:cNvSpPr txBox="1"/>
          <p:nvPr/>
        </p:nvSpPr>
        <p:spPr>
          <a:xfrm>
            <a:off x="3644275" y="3272904"/>
            <a:ext cx="1770343"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10.4 vs 19.4 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HR 0.67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(95% CI 0.45-1.00)</a:t>
            </a:r>
          </a:p>
        </p:txBody>
      </p:sp>
    </p:spTree>
    <p:extLst>
      <p:ext uri="{BB962C8B-B14F-4D97-AF65-F5344CB8AC3E}">
        <p14:creationId xmlns:p14="http://schemas.microsoft.com/office/powerpoint/2010/main" val="3927929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CC9AB-0E5A-3CE8-D040-EB3B2B03773F}"/>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EAC04B24-E529-EA38-67B0-F015CC4643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756097" y="5138922"/>
            <a:ext cx="3506244" cy="1255968"/>
          </a:xfrm>
          <a:prstGeom prst="rect">
            <a:avLst/>
          </a:prstGeom>
        </p:spPr>
      </p:pic>
      <p:pic>
        <p:nvPicPr>
          <p:cNvPr id="16" name="Picture 15">
            <a:extLst>
              <a:ext uri="{FF2B5EF4-FFF2-40B4-BE49-F238E27FC236}">
                <a16:creationId xmlns:a16="http://schemas.microsoft.com/office/drawing/2014/main" id="{E5BBBA1D-ED58-69C2-34EA-9B9B76C9F64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014525" y="2211287"/>
            <a:ext cx="4286046" cy="3188398"/>
          </a:xfrm>
          <a:prstGeom prst="rect">
            <a:avLst/>
          </a:prstGeom>
        </p:spPr>
      </p:pic>
      <p:pic>
        <p:nvPicPr>
          <p:cNvPr id="10" name="Picture 9">
            <a:extLst>
              <a:ext uri="{FF2B5EF4-FFF2-40B4-BE49-F238E27FC236}">
                <a16:creationId xmlns:a16="http://schemas.microsoft.com/office/drawing/2014/main" id="{968110B6-9042-EF57-6777-2A5BBE5A15F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11179" r="13364"/>
          <a:stretch/>
        </p:blipFill>
        <p:spPr>
          <a:xfrm>
            <a:off x="6228826" y="2188879"/>
            <a:ext cx="5155882" cy="3052828"/>
          </a:xfrm>
          <a:prstGeom prst="rect">
            <a:avLst/>
          </a:prstGeom>
        </p:spPr>
      </p:pic>
      <p:sp>
        <p:nvSpPr>
          <p:cNvPr id="2" name="Title 1">
            <a:extLst>
              <a:ext uri="{FF2B5EF4-FFF2-40B4-BE49-F238E27FC236}">
                <a16:creationId xmlns:a16="http://schemas.microsoft.com/office/drawing/2014/main" id="{DFD03146-FC14-5648-FF84-7F5AEAAC26E4}"/>
              </a:ext>
            </a:extLst>
          </p:cNvPr>
          <p:cNvSpPr>
            <a:spLocks noGrp="1"/>
          </p:cNvSpPr>
          <p:nvPr>
            <p:ph type="ctrTitle"/>
          </p:nvPr>
        </p:nvSpPr>
        <p:spPr/>
        <p:txBody>
          <a:bodyPr/>
          <a:lstStyle/>
          <a:p>
            <a:r>
              <a:rPr lang="en-US" dirty="0"/>
              <a:t>Olaparib/bevacizumab improves outcomes compared to bevacizumab in </a:t>
            </a:r>
            <a:r>
              <a:rPr lang="en-US" i="1" dirty="0"/>
              <a:t>BRCA</a:t>
            </a:r>
            <a:r>
              <a:rPr lang="en-US" dirty="0"/>
              <a:t>wt HRD test positive ovarian cancer</a:t>
            </a:r>
          </a:p>
        </p:txBody>
      </p:sp>
      <p:sp>
        <p:nvSpPr>
          <p:cNvPr id="5" name="TextBox 4">
            <a:extLst>
              <a:ext uri="{FF2B5EF4-FFF2-40B4-BE49-F238E27FC236}">
                <a16:creationId xmlns:a16="http://schemas.microsoft.com/office/drawing/2014/main" id="{8472D163-B1A2-77AB-BCB9-EFC23F967AA7}"/>
              </a:ext>
            </a:extLst>
          </p:cNvPr>
          <p:cNvSpPr txBox="1"/>
          <p:nvPr/>
        </p:nvSpPr>
        <p:spPr>
          <a:xfrm>
            <a:off x="1031197" y="1856328"/>
            <a:ext cx="417438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Primary analysis PFS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wt, HRD+</a:t>
            </a:r>
          </a:p>
        </p:txBody>
      </p:sp>
      <p:sp>
        <p:nvSpPr>
          <p:cNvPr id="6" name="TextBox 5">
            <a:extLst>
              <a:ext uri="{FF2B5EF4-FFF2-40B4-BE49-F238E27FC236}">
                <a16:creationId xmlns:a16="http://schemas.microsoft.com/office/drawing/2014/main" id="{D11DAEE4-9454-7C45-AC60-F0629C8CFB4E}"/>
              </a:ext>
            </a:extLst>
          </p:cNvPr>
          <p:cNvSpPr txBox="1"/>
          <p:nvPr/>
        </p:nvSpPr>
        <p:spPr>
          <a:xfrm>
            <a:off x="6905575" y="1841955"/>
            <a:ext cx="4068031"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Final OS analysis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wt, HRD+</a:t>
            </a:r>
          </a:p>
        </p:txBody>
      </p:sp>
      <p:sp>
        <p:nvSpPr>
          <p:cNvPr id="7" name="Rectangle: Rounded Corners 6">
            <a:extLst>
              <a:ext uri="{FF2B5EF4-FFF2-40B4-BE49-F238E27FC236}">
                <a16:creationId xmlns:a16="http://schemas.microsoft.com/office/drawing/2014/main" id="{8AB12B96-2C74-3EC3-E829-F8C6233CAAA6}"/>
              </a:ext>
            </a:extLst>
          </p:cNvPr>
          <p:cNvSpPr/>
          <p:nvPr/>
        </p:nvSpPr>
        <p:spPr>
          <a:xfrm>
            <a:off x="474132" y="1720163"/>
            <a:ext cx="5281366" cy="4674727"/>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2DB4295B-D749-7590-D78C-630D7F9E1236}"/>
              </a:ext>
            </a:extLst>
          </p:cNvPr>
          <p:cNvSpPr/>
          <p:nvPr/>
        </p:nvSpPr>
        <p:spPr>
          <a:xfrm>
            <a:off x="6161316" y="1720164"/>
            <a:ext cx="5556551" cy="4674726"/>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7424949-0C6F-0D00-0CD3-0D501858DA71}"/>
              </a:ext>
            </a:extLst>
          </p:cNvPr>
          <p:cNvSpPr txBox="1"/>
          <p:nvPr/>
        </p:nvSpPr>
        <p:spPr>
          <a:xfrm>
            <a:off x="7377491" y="6505918"/>
            <a:ext cx="40706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Ray-Coquard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2019; Ray-Coquard </a:t>
            </a:r>
            <a:r>
              <a:rPr kumimoji="0" lang="en-US" sz="1200" b="0" i="1" u="none" strike="noStrike" kern="1200" cap="none" spc="0" normalizeH="0" baseline="0" noProof="0" dirty="0">
                <a:ln>
                  <a:noFill/>
                </a:ln>
                <a:solidFill>
                  <a:srgbClr val="000000"/>
                </a:solidFill>
                <a:effectLst/>
                <a:uLnTx/>
                <a:uFillTx/>
                <a:latin typeface="Calibri"/>
                <a:ea typeface="+mn-ea"/>
                <a:cs typeface="+mn-cs"/>
              </a:rPr>
              <a:t>Ann Oncol</a:t>
            </a:r>
            <a:r>
              <a:rPr kumimoji="0" lang="en-US" sz="1200" b="0" i="0" u="none" strike="noStrike" kern="1200" cap="none" spc="0" normalizeH="0" baseline="0" noProof="0" dirty="0">
                <a:ln>
                  <a:noFill/>
                </a:ln>
                <a:solidFill>
                  <a:srgbClr val="000000"/>
                </a:solidFill>
                <a:effectLst/>
                <a:uLnTx/>
                <a:uFillTx/>
                <a:latin typeface="Calibri"/>
                <a:ea typeface="+mn-ea"/>
                <a:cs typeface="+mn-cs"/>
              </a:rPr>
              <a:t> 2023</a:t>
            </a:r>
          </a:p>
        </p:txBody>
      </p:sp>
      <p:sp>
        <p:nvSpPr>
          <p:cNvPr id="13" name="Rectangle 12">
            <a:extLst>
              <a:ext uri="{FF2B5EF4-FFF2-40B4-BE49-F238E27FC236}">
                <a16:creationId xmlns:a16="http://schemas.microsoft.com/office/drawing/2014/main" id="{FD4B30E0-4B55-F18A-B6AF-FC41A1F06CAB}"/>
              </a:ext>
            </a:extLst>
          </p:cNvPr>
          <p:cNvSpPr/>
          <p:nvPr/>
        </p:nvSpPr>
        <p:spPr>
          <a:xfrm>
            <a:off x="6228826" y="2375671"/>
            <a:ext cx="171974" cy="2913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95F09C3-9B3C-3090-98A4-2BA5438CC42A}"/>
              </a:ext>
            </a:extLst>
          </p:cNvPr>
          <p:cNvSpPr txBox="1"/>
          <p:nvPr/>
        </p:nvSpPr>
        <p:spPr>
          <a:xfrm>
            <a:off x="3514726" y="2341116"/>
            <a:ext cx="1980878"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28.1 vs 16.6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400" b="1" i="0" u="none" strike="noStrike" kern="1200" cap="none" spc="0" normalizeH="0" baseline="0" noProof="0" dirty="0">
                <a:ln>
                  <a:noFill/>
                </a:ln>
                <a:solidFill>
                  <a:srgbClr val="C00000"/>
                </a:solidFill>
                <a:effectLst/>
                <a:uLnTx/>
                <a:uFillTx/>
                <a:latin typeface="Arial" panose="020B0604020202020204"/>
                <a:ea typeface="+mn-ea"/>
                <a:cs typeface="+mn-cs"/>
              </a:rPr>
              <a:t>0.43</a:t>
            </a: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 (0.28-0.66)</a:t>
            </a:r>
          </a:p>
        </p:txBody>
      </p:sp>
      <p:sp>
        <p:nvSpPr>
          <p:cNvPr id="32" name="TextBox 31">
            <a:extLst>
              <a:ext uri="{FF2B5EF4-FFF2-40B4-BE49-F238E27FC236}">
                <a16:creationId xmlns:a16="http://schemas.microsoft.com/office/drawing/2014/main" id="{EE77E58D-407C-4449-E6D7-8EE824061309}"/>
              </a:ext>
            </a:extLst>
          </p:cNvPr>
          <p:cNvSpPr txBox="1"/>
          <p:nvPr/>
        </p:nvSpPr>
        <p:spPr>
          <a:xfrm>
            <a:off x="7212517" y="3784901"/>
            <a:ext cx="244610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Median 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NR vs 52.0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400" b="1" i="0" u="none" strike="noStrike" kern="1200" cap="none" spc="0" normalizeH="0" baseline="0" noProof="0" dirty="0">
                <a:ln>
                  <a:noFill/>
                </a:ln>
                <a:solidFill>
                  <a:srgbClr val="C00000"/>
                </a:solidFill>
                <a:effectLst/>
                <a:uLnTx/>
                <a:uFillTx/>
                <a:latin typeface="Arial" panose="020B0604020202020204"/>
                <a:ea typeface="+mn-ea"/>
                <a:cs typeface="+mn-cs"/>
              </a:rPr>
              <a:t>0.71</a:t>
            </a: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 (95% CI 0.45-</a:t>
            </a:r>
            <a:r>
              <a:rPr kumimoji="0" lang="en-US" sz="1400" b="0" i="0" u="sng" strike="noStrike" kern="1200" cap="none" spc="0" normalizeH="0" baseline="0" noProof="0" dirty="0">
                <a:ln>
                  <a:noFill/>
                </a:ln>
                <a:solidFill>
                  <a:srgbClr val="C00000"/>
                </a:solidFill>
                <a:effectLst/>
                <a:uLnTx/>
                <a:uFillTx/>
                <a:latin typeface="Arial" panose="020B0604020202020204"/>
                <a:ea typeface="+mn-ea"/>
                <a:cs typeface="+mn-cs"/>
              </a:rPr>
              <a:t>1.13</a:t>
            </a: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pic>
        <p:nvPicPr>
          <p:cNvPr id="18" name="Picture 17">
            <a:extLst>
              <a:ext uri="{FF2B5EF4-FFF2-40B4-BE49-F238E27FC236}">
                <a16:creationId xmlns:a16="http://schemas.microsoft.com/office/drawing/2014/main" id="{1444FB99-E02A-B146-BB93-076FCCDD88F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1817310" y="5403116"/>
            <a:ext cx="2557112" cy="939911"/>
          </a:xfrm>
          <a:prstGeom prst="rect">
            <a:avLst/>
          </a:prstGeom>
        </p:spPr>
      </p:pic>
      <p:sp>
        <p:nvSpPr>
          <p:cNvPr id="21" name="TextBox 20">
            <a:extLst>
              <a:ext uri="{FF2B5EF4-FFF2-40B4-BE49-F238E27FC236}">
                <a16:creationId xmlns:a16="http://schemas.microsoft.com/office/drawing/2014/main" id="{04DF0806-B134-EFA4-E192-B056C263B5C6}"/>
              </a:ext>
            </a:extLst>
          </p:cNvPr>
          <p:cNvSpPr txBox="1"/>
          <p:nvPr/>
        </p:nvSpPr>
        <p:spPr>
          <a:xfrm>
            <a:off x="3194226" y="1276304"/>
            <a:ext cx="5556551" cy="400110"/>
          </a:xfrm>
          <a:prstGeom prst="rect">
            <a:avLst/>
          </a:prstGeom>
          <a:solidFill>
            <a:schemeClr val="accent2"/>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PAOLA1: Primary PFS and Final OS analyses</a:t>
            </a:r>
          </a:p>
        </p:txBody>
      </p:sp>
    </p:spTree>
    <p:extLst>
      <p:ext uri="{BB962C8B-B14F-4D97-AF65-F5344CB8AC3E}">
        <p14:creationId xmlns:p14="http://schemas.microsoft.com/office/powerpoint/2010/main" val="3365367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5DF0D-36C7-CC3A-DEC9-FA1976CD1F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9BBF1-5160-3979-CCED-437F8C48429D}"/>
              </a:ext>
            </a:extLst>
          </p:cNvPr>
          <p:cNvSpPr>
            <a:spLocks noGrp="1"/>
          </p:cNvSpPr>
          <p:nvPr>
            <p:ph type="ctrTitle"/>
          </p:nvPr>
        </p:nvSpPr>
        <p:spPr>
          <a:xfrm>
            <a:off x="532708" y="236382"/>
            <a:ext cx="11126584" cy="654763"/>
          </a:xfrm>
        </p:spPr>
        <p:txBody>
          <a:bodyPr/>
          <a:lstStyle/>
          <a:p>
            <a:r>
              <a:rPr lang="en-US" dirty="0"/>
              <a:t>Randomized studies informing front-line PARPi maintenance</a:t>
            </a:r>
          </a:p>
        </p:txBody>
      </p:sp>
      <p:sp>
        <p:nvSpPr>
          <p:cNvPr id="4" name="Rectangle: Rounded Corners 3">
            <a:extLst>
              <a:ext uri="{FF2B5EF4-FFF2-40B4-BE49-F238E27FC236}">
                <a16:creationId xmlns:a16="http://schemas.microsoft.com/office/drawing/2014/main" id="{C26873BB-47BB-DE8D-0082-FF8947F6F9D5}"/>
              </a:ext>
            </a:extLst>
          </p:cNvPr>
          <p:cNvSpPr/>
          <p:nvPr/>
        </p:nvSpPr>
        <p:spPr>
          <a:xfrm>
            <a:off x="2108666"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4F8B6EF8-B573-C7F2-1CE3-76EDF6ABBD42}"/>
              </a:ext>
            </a:extLst>
          </p:cNvPr>
          <p:cNvSpPr/>
          <p:nvPr/>
        </p:nvSpPr>
        <p:spPr>
          <a:xfrm>
            <a:off x="5430984"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pos</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9AD11771-97C8-938B-740F-74A5609DAAD1}"/>
              </a:ext>
            </a:extLst>
          </p:cNvPr>
          <p:cNvSpPr/>
          <p:nvPr/>
        </p:nvSpPr>
        <p:spPr>
          <a:xfrm>
            <a:off x="8753302" y="1026199"/>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neg</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A1DD08F-C9A1-805C-7515-CCFDD4A21D60}"/>
              </a:ext>
            </a:extLst>
          </p:cNvPr>
          <p:cNvSpPr txBox="1"/>
          <p:nvPr/>
        </p:nvSpPr>
        <p:spPr>
          <a:xfrm>
            <a:off x="290945" y="1815708"/>
            <a:ext cx="1695796"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monotherapy</a:t>
            </a:r>
          </a:p>
        </p:txBody>
      </p:sp>
      <p:sp>
        <p:nvSpPr>
          <p:cNvPr id="9" name="Rectangle 8">
            <a:extLst>
              <a:ext uri="{FF2B5EF4-FFF2-40B4-BE49-F238E27FC236}">
                <a16:creationId xmlns:a16="http://schemas.microsoft.com/office/drawing/2014/main" id="{49203AC2-918D-728E-AA62-EE752D5BCDB1}"/>
              </a:ext>
            </a:extLst>
          </p:cNvPr>
          <p:cNvSpPr/>
          <p:nvPr/>
        </p:nvSpPr>
        <p:spPr>
          <a:xfrm>
            <a:off x="2108667"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F6B55BE-872E-C93C-304A-236434989D7E}"/>
              </a:ext>
            </a:extLst>
          </p:cNvPr>
          <p:cNvSpPr/>
          <p:nvPr/>
        </p:nvSpPr>
        <p:spPr>
          <a:xfrm>
            <a:off x="2110400"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3" name="Table 12">
            <a:extLst>
              <a:ext uri="{FF2B5EF4-FFF2-40B4-BE49-F238E27FC236}">
                <a16:creationId xmlns:a16="http://schemas.microsoft.com/office/drawing/2014/main" id="{9D0DB081-BF1B-06F0-5DAA-36C5E08015A6}"/>
              </a:ext>
            </a:extLst>
          </p:cNvPr>
          <p:cNvGraphicFramePr>
            <a:graphicFrameLocks noGrp="1"/>
          </p:cNvGraphicFramePr>
          <p:nvPr/>
        </p:nvGraphicFramePr>
        <p:xfrm>
          <a:off x="2227504" y="1595218"/>
          <a:ext cx="2948174" cy="345383"/>
        </p:xfrm>
        <a:graphic>
          <a:graphicData uri="http://schemas.openxmlformats.org/drawingml/2006/table">
            <a:tbl>
              <a:tblPr firstRow="1" bandRow="1">
                <a:tableStyleId>{5C22544A-7EE6-4342-B048-85BDC9FD1C3A}</a:tableStyleId>
              </a:tblPr>
              <a:tblGrid>
                <a:gridCol w="1589893">
                  <a:extLst>
                    <a:ext uri="{9D8B030D-6E8A-4147-A177-3AD203B41FA5}">
                      <a16:colId xmlns:a16="http://schemas.microsoft.com/office/drawing/2014/main" val="1867731819"/>
                    </a:ext>
                  </a:extLst>
                </a:gridCol>
                <a:gridCol w="1358281">
                  <a:extLst>
                    <a:ext uri="{9D8B030D-6E8A-4147-A177-3AD203B41FA5}">
                      <a16:colId xmlns:a16="http://schemas.microsoft.com/office/drawing/2014/main" val="4059338196"/>
                    </a:ext>
                  </a:extLst>
                </a:gridCol>
              </a:tblGrid>
              <a:tr h="345383">
                <a:tc>
                  <a:txBody>
                    <a:bodyPr/>
                    <a:lstStyle/>
                    <a:p>
                      <a:r>
                        <a:rPr lang="en-US" sz="1300" dirty="0"/>
                        <a:t>SOLO-1</a:t>
                      </a:r>
                    </a:p>
                  </a:txBody>
                  <a:tcPr anchor="ctr">
                    <a:lnL w="6350" cap="flat" cmpd="sng" algn="ctr">
                      <a:solidFill>
                        <a:srgbClr val="CC0066"/>
                      </a:solidFill>
                      <a:prstDash val="solid"/>
                      <a:round/>
                      <a:headEnd type="none" w="med" len="med"/>
                      <a:tailEnd type="none" w="med" len="med"/>
                    </a:lnL>
                    <a:lnR w="3175"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rgbClr val="CC0066"/>
                    </a:solidFill>
                  </a:tcPr>
                </a:tc>
                <a:tc>
                  <a:txBody>
                    <a:bodyPr/>
                    <a:lstStyle/>
                    <a:p>
                      <a:r>
                        <a:rPr lang="en-US" sz="1200" b="0" dirty="0">
                          <a:solidFill>
                            <a:srgbClr val="CC0066"/>
                          </a:solidFill>
                        </a:rPr>
                        <a:t>Olaparib</a:t>
                      </a:r>
                    </a:p>
                  </a:txBody>
                  <a:tcPr anchor="ctr">
                    <a:lnL w="3175" cap="flat" cmpd="sng" algn="ctr">
                      <a:solidFill>
                        <a:srgbClr val="CC0066"/>
                      </a:solidFill>
                      <a:prstDash val="solid"/>
                      <a:round/>
                      <a:headEnd type="none" w="med" len="med"/>
                      <a:tailEnd type="none" w="med" len="med"/>
                    </a:lnL>
                    <a:lnR w="6350"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14" name="Table 13">
            <a:extLst>
              <a:ext uri="{FF2B5EF4-FFF2-40B4-BE49-F238E27FC236}">
                <a16:creationId xmlns:a16="http://schemas.microsoft.com/office/drawing/2014/main" id="{741C1377-652C-5415-9450-5AB74C13C623}"/>
              </a:ext>
            </a:extLst>
          </p:cNvPr>
          <p:cNvGraphicFramePr>
            <a:graphicFrameLocks noGrp="1"/>
          </p:cNvGraphicFramePr>
          <p:nvPr/>
        </p:nvGraphicFramePr>
        <p:xfrm>
          <a:off x="2227504" y="2008795"/>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5" name="Table 14">
            <a:extLst>
              <a:ext uri="{FF2B5EF4-FFF2-40B4-BE49-F238E27FC236}">
                <a16:creationId xmlns:a16="http://schemas.microsoft.com/office/drawing/2014/main" id="{91879219-BA13-60E2-7C74-30C111ECDF48}"/>
              </a:ext>
            </a:extLst>
          </p:cNvPr>
          <p:cNvGraphicFramePr>
            <a:graphicFrameLocks noGrp="1"/>
          </p:cNvGraphicFramePr>
          <p:nvPr/>
        </p:nvGraphicFramePr>
        <p:xfrm>
          <a:off x="2227504" y="2425600"/>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16" name="Rectangle 15">
            <a:extLst>
              <a:ext uri="{FF2B5EF4-FFF2-40B4-BE49-F238E27FC236}">
                <a16:creationId xmlns:a16="http://schemas.microsoft.com/office/drawing/2014/main" id="{960868BD-8AFE-CD88-359E-FCCFAC06FC52}"/>
              </a:ext>
            </a:extLst>
          </p:cNvPr>
          <p:cNvSpPr/>
          <p:nvPr/>
        </p:nvSpPr>
        <p:spPr>
          <a:xfrm>
            <a:off x="5430984"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8" name="Table 17">
            <a:extLst>
              <a:ext uri="{FF2B5EF4-FFF2-40B4-BE49-F238E27FC236}">
                <a16:creationId xmlns:a16="http://schemas.microsoft.com/office/drawing/2014/main" id="{E948FC02-16C1-9491-36BD-5DEA94C3A295}"/>
              </a:ext>
            </a:extLst>
          </p:cNvPr>
          <p:cNvGraphicFramePr>
            <a:graphicFrameLocks noGrp="1"/>
          </p:cNvGraphicFramePr>
          <p:nvPr/>
        </p:nvGraphicFramePr>
        <p:xfrm>
          <a:off x="5538918" y="2008795"/>
          <a:ext cx="2948134" cy="345383"/>
        </p:xfrm>
        <a:graphic>
          <a:graphicData uri="http://schemas.openxmlformats.org/drawingml/2006/table">
            <a:tbl>
              <a:tblPr firstRow="1" bandRow="1">
                <a:tableStyleId>{5C22544A-7EE6-4342-B048-85BDC9FD1C3A}</a:tableStyleId>
              </a:tblPr>
              <a:tblGrid>
                <a:gridCol w="1598729">
                  <a:extLst>
                    <a:ext uri="{9D8B030D-6E8A-4147-A177-3AD203B41FA5}">
                      <a16:colId xmlns:a16="http://schemas.microsoft.com/office/drawing/2014/main" val="1867731819"/>
                    </a:ext>
                  </a:extLst>
                </a:gridCol>
                <a:gridCol w="1349405">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9" name="Table 18">
            <a:extLst>
              <a:ext uri="{FF2B5EF4-FFF2-40B4-BE49-F238E27FC236}">
                <a16:creationId xmlns:a16="http://schemas.microsoft.com/office/drawing/2014/main" id="{1ED97717-3690-2B09-52F7-4432D1B8D8F6}"/>
              </a:ext>
            </a:extLst>
          </p:cNvPr>
          <p:cNvGraphicFramePr>
            <a:graphicFrameLocks noGrp="1"/>
          </p:cNvGraphicFramePr>
          <p:nvPr/>
        </p:nvGraphicFramePr>
        <p:xfrm>
          <a:off x="5538917" y="2425600"/>
          <a:ext cx="2948136" cy="345383"/>
        </p:xfrm>
        <a:graphic>
          <a:graphicData uri="http://schemas.openxmlformats.org/drawingml/2006/table">
            <a:tbl>
              <a:tblPr firstRow="1" bandRow="1">
                <a:tableStyleId>{5C22544A-7EE6-4342-B048-85BDC9FD1C3A}</a:tableStyleId>
              </a:tblPr>
              <a:tblGrid>
                <a:gridCol w="1598730">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0" name="Rectangle 19">
            <a:extLst>
              <a:ext uri="{FF2B5EF4-FFF2-40B4-BE49-F238E27FC236}">
                <a16:creationId xmlns:a16="http://schemas.microsoft.com/office/drawing/2014/main" id="{F86DD53E-9E85-8364-F865-1521932D5C11}"/>
              </a:ext>
            </a:extLst>
          </p:cNvPr>
          <p:cNvSpPr/>
          <p:nvPr/>
        </p:nvSpPr>
        <p:spPr>
          <a:xfrm>
            <a:off x="8753302"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1" name="Table 20">
            <a:extLst>
              <a:ext uri="{FF2B5EF4-FFF2-40B4-BE49-F238E27FC236}">
                <a16:creationId xmlns:a16="http://schemas.microsoft.com/office/drawing/2014/main" id="{B6295A0E-6AAF-25EE-F2B0-F07091B11D0D}"/>
              </a:ext>
            </a:extLst>
          </p:cNvPr>
          <p:cNvGraphicFramePr>
            <a:graphicFrameLocks noGrp="1"/>
          </p:cNvGraphicFramePr>
          <p:nvPr/>
        </p:nvGraphicFramePr>
        <p:xfrm>
          <a:off x="8866349" y="2008795"/>
          <a:ext cx="2944707" cy="345383"/>
        </p:xfrm>
        <a:graphic>
          <a:graphicData uri="http://schemas.openxmlformats.org/drawingml/2006/table">
            <a:tbl>
              <a:tblPr firstRow="1" bandRow="1">
                <a:tableStyleId>{5C22544A-7EE6-4342-B048-85BDC9FD1C3A}</a:tableStyleId>
              </a:tblPr>
              <a:tblGrid>
                <a:gridCol w="1600424">
                  <a:extLst>
                    <a:ext uri="{9D8B030D-6E8A-4147-A177-3AD203B41FA5}">
                      <a16:colId xmlns:a16="http://schemas.microsoft.com/office/drawing/2014/main" val="1867731819"/>
                    </a:ext>
                  </a:extLst>
                </a:gridCol>
                <a:gridCol w="134428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22" name="Table 21">
            <a:extLst>
              <a:ext uri="{FF2B5EF4-FFF2-40B4-BE49-F238E27FC236}">
                <a16:creationId xmlns:a16="http://schemas.microsoft.com/office/drawing/2014/main" id="{3B98AA05-85CD-E633-D202-B4C3F0BAEC55}"/>
              </a:ext>
            </a:extLst>
          </p:cNvPr>
          <p:cNvGraphicFramePr>
            <a:graphicFrameLocks noGrp="1"/>
          </p:cNvGraphicFramePr>
          <p:nvPr/>
        </p:nvGraphicFramePr>
        <p:xfrm>
          <a:off x="8866349" y="2425600"/>
          <a:ext cx="2944707" cy="345383"/>
        </p:xfrm>
        <a:graphic>
          <a:graphicData uri="http://schemas.openxmlformats.org/drawingml/2006/table">
            <a:tbl>
              <a:tblPr firstRow="1" bandRow="1">
                <a:tableStyleId>{5C22544A-7EE6-4342-B048-85BDC9FD1C3A}</a:tableStyleId>
              </a:tblPr>
              <a:tblGrid>
                <a:gridCol w="1609301">
                  <a:extLst>
                    <a:ext uri="{9D8B030D-6E8A-4147-A177-3AD203B41FA5}">
                      <a16:colId xmlns:a16="http://schemas.microsoft.com/office/drawing/2014/main" val="1867731819"/>
                    </a:ext>
                  </a:extLst>
                </a:gridCol>
                <a:gridCol w="1335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3" name="TextBox 22">
            <a:extLst>
              <a:ext uri="{FF2B5EF4-FFF2-40B4-BE49-F238E27FC236}">
                <a16:creationId xmlns:a16="http://schemas.microsoft.com/office/drawing/2014/main" id="{1B7A87B6-A051-7BD1-E6A7-242D1AEB30BC}"/>
              </a:ext>
            </a:extLst>
          </p:cNvPr>
          <p:cNvSpPr txBox="1"/>
          <p:nvPr/>
        </p:nvSpPr>
        <p:spPr>
          <a:xfrm>
            <a:off x="294414" y="3068372"/>
            <a:ext cx="16957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bevacizumab</a:t>
            </a:r>
          </a:p>
        </p:txBody>
      </p:sp>
      <p:graphicFrame>
        <p:nvGraphicFramePr>
          <p:cNvPr id="24" name="Table 23">
            <a:extLst>
              <a:ext uri="{FF2B5EF4-FFF2-40B4-BE49-F238E27FC236}">
                <a16:creationId xmlns:a16="http://schemas.microsoft.com/office/drawing/2014/main" id="{7AB96DC2-E094-706E-B686-440A4AF64D27}"/>
              </a:ext>
            </a:extLst>
          </p:cNvPr>
          <p:cNvGraphicFramePr>
            <a:graphicFrameLocks noGrp="1"/>
          </p:cNvGraphicFramePr>
          <p:nvPr/>
        </p:nvGraphicFramePr>
        <p:xfrm>
          <a:off x="2229237" y="3155585"/>
          <a:ext cx="2946441" cy="457200"/>
        </p:xfrm>
        <a:graphic>
          <a:graphicData uri="http://schemas.openxmlformats.org/drawingml/2006/table">
            <a:tbl>
              <a:tblPr firstRow="1" bandRow="1">
                <a:tableStyleId>{5C22544A-7EE6-4342-B048-85BDC9FD1C3A}</a:tableStyleId>
              </a:tblPr>
              <a:tblGrid>
                <a:gridCol w="1597038">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5" name="Rectangle 24">
            <a:extLst>
              <a:ext uri="{FF2B5EF4-FFF2-40B4-BE49-F238E27FC236}">
                <a16:creationId xmlns:a16="http://schemas.microsoft.com/office/drawing/2014/main" id="{5638BFD5-252E-22B9-F644-1DCB40CC6A0D}"/>
              </a:ext>
            </a:extLst>
          </p:cNvPr>
          <p:cNvSpPr/>
          <p:nvPr/>
        </p:nvSpPr>
        <p:spPr>
          <a:xfrm>
            <a:off x="5432718"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6" name="Table 25">
            <a:extLst>
              <a:ext uri="{FF2B5EF4-FFF2-40B4-BE49-F238E27FC236}">
                <a16:creationId xmlns:a16="http://schemas.microsoft.com/office/drawing/2014/main" id="{85D837A7-9944-0223-919A-FC8A79C8B165}"/>
              </a:ext>
            </a:extLst>
          </p:cNvPr>
          <p:cNvGraphicFramePr>
            <a:graphicFrameLocks noGrp="1"/>
          </p:cNvGraphicFramePr>
          <p:nvPr/>
        </p:nvGraphicFramePr>
        <p:xfrm>
          <a:off x="5538914" y="3155585"/>
          <a:ext cx="2946442" cy="457200"/>
        </p:xfrm>
        <a:graphic>
          <a:graphicData uri="http://schemas.openxmlformats.org/drawingml/2006/table">
            <a:tbl>
              <a:tblPr firstRow="1" bandRow="1">
                <a:tableStyleId>{5C22544A-7EE6-4342-B048-85BDC9FD1C3A}</a:tableStyleId>
              </a:tblPr>
              <a:tblGrid>
                <a:gridCol w="1598733">
                  <a:extLst>
                    <a:ext uri="{9D8B030D-6E8A-4147-A177-3AD203B41FA5}">
                      <a16:colId xmlns:a16="http://schemas.microsoft.com/office/drawing/2014/main" val="1867731819"/>
                    </a:ext>
                  </a:extLst>
                </a:gridCol>
                <a:gridCol w="1347709">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7" name="Rectangle 26">
            <a:extLst>
              <a:ext uri="{FF2B5EF4-FFF2-40B4-BE49-F238E27FC236}">
                <a16:creationId xmlns:a16="http://schemas.microsoft.com/office/drawing/2014/main" id="{1FF9614D-B7A2-4222-BF80-E020E47671FF}"/>
              </a:ext>
            </a:extLst>
          </p:cNvPr>
          <p:cNvSpPr/>
          <p:nvPr/>
        </p:nvSpPr>
        <p:spPr>
          <a:xfrm>
            <a:off x="8755036" y="3011649"/>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8" name="Table 27">
            <a:extLst>
              <a:ext uri="{FF2B5EF4-FFF2-40B4-BE49-F238E27FC236}">
                <a16:creationId xmlns:a16="http://schemas.microsoft.com/office/drawing/2014/main" id="{6C41A4E7-F20C-5C45-D138-5654FF67E9C1}"/>
              </a:ext>
            </a:extLst>
          </p:cNvPr>
          <p:cNvGraphicFramePr>
            <a:graphicFrameLocks noGrp="1"/>
          </p:cNvGraphicFramePr>
          <p:nvPr/>
        </p:nvGraphicFramePr>
        <p:xfrm>
          <a:off x="8868084" y="3158357"/>
          <a:ext cx="2944707" cy="457200"/>
        </p:xfrm>
        <a:graphic>
          <a:graphicData uri="http://schemas.openxmlformats.org/drawingml/2006/table">
            <a:tbl>
              <a:tblPr firstRow="1" bandRow="1">
                <a:tableStyleId>{5C22544A-7EE6-4342-B048-85BDC9FD1C3A}</a:tableStyleId>
              </a:tblPr>
              <a:tblGrid>
                <a:gridCol w="1607566">
                  <a:extLst>
                    <a:ext uri="{9D8B030D-6E8A-4147-A177-3AD203B41FA5}">
                      <a16:colId xmlns:a16="http://schemas.microsoft.com/office/drawing/2014/main" val="1867731819"/>
                    </a:ext>
                  </a:extLst>
                </a:gridCol>
                <a:gridCol w="1337141">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9" name="TextBox 28">
            <a:extLst>
              <a:ext uri="{FF2B5EF4-FFF2-40B4-BE49-F238E27FC236}">
                <a16:creationId xmlns:a16="http://schemas.microsoft.com/office/drawing/2014/main" id="{4B8EC312-FE27-4BF8-BB71-C424E1070C70}"/>
              </a:ext>
            </a:extLst>
          </p:cNvPr>
          <p:cNvSpPr txBox="1"/>
          <p:nvPr/>
        </p:nvSpPr>
        <p:spPr>
          <a:xfrm>
            <a:off x="294414" y="4768264"/>
            <a:ext cx="169579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IO</a:t>
            </a:r>
          </a:p>
        </p:txBody>
      </p:sp>
      <p:sp>
        <p:nvSpPr>
          <p:cNvPr id="33" name="Rectangle 32">
            <a:extLst>
              <a:ext uri="{FF2B5EF4-FFF2-40B4-BE49-F238E27FC236}">
                <a16:creationId xmlns:a16="http://schemas.microsoft.com/office/drawing/2014/main" id="{0B6C4FC4-0935-FD30-29CF-495C9EE1A1F3}"/>
              </a:ext>
            </a:extLst>
          </p:cNvPr>
          <p:cNvSpPr/>
          <p:nvPr/>
        </p:nvSpPr>
        <p:spPr>
          <a:xfrm>
            <a:off x="2110402" y="3920337"/>
            <a:ext cx="3158836" cy="208304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5B8DB231-AA48-F49C-96FD-817115650DF3}"/>
              </a:ext>
            </a:extLst>
          </p:cNvPr>
          <p:cNvSpPr/>
          <p:nvPr/>
        </p:nvSpPr>
        <p:spPr>
          <a:xfrm>
            <a:off x="5432719" y="3917158"/>
            <a:ext cx="3158836" cy="208304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0E9D1770-1585-878F-3DD7-5BAB4F2B0F10}"/>
              </a:ext>
            </a:extLst>
          </p:cNvPr>
          <p:cNvSpPr/>
          <p:nvPr/>
        </p:nvSpPr>
        <p:spPr>
          <a:xfrm>
            <a:off x="8755036" y="3920337"/>
            <a:ext cx="3158836" cy="207855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EF4AE8CD-ABD1-A857-06C3-1D414124EAC3}"/>
              </a:ext>
            </a:extLst>
          </p:cNvPr>
          <p:cNvGraphicFramePr>
            <a:graphicFrameLocks noGrp="1"/>
          </p:cNvGraphicFramePr>
          <p:nvPr/>
        </p:nvGraphicFramePr>
        <p:xfrm>
          <a:off x="2229241" y="4021827"/>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1" name="Table 30">
            <a:extLst>
              <a:ext uri="{FF2B5EF4-FFF2-40B4-BE49-F238E27FC236}">
                <a16:creationId xmlns:a16="http://schemas.microsoft.com/office/drawing/2014/main" id="{DD0F85B2-4B28-8497-265E-574173BE974B}"/>
              </a:ext>
            </a:extLst>
          </p:cNvPr>
          <p:cNvGraphicFramePr>
            <a:graphicFrameLocks noGrp="1"/>
          </p:cNvGraphicFramePr>
          <p:nvPr/>
        </p:nvGraphicFramePr>
        <p:xfrm>
          <a:off x="5538914" y="4551404"/>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2" name="Table 31">
            <a:extLst>
              <a:ext uri="{FF2B5EF4-FFF2-40B4-BE49-F238E27FC236}">
                <a16:creationId xmlns:a16="http://schemas.microsoft.com/office/drawing/2014/main" id="{BA87F1C7-FC5F-9B1E-4E32-04E03DEEB350}"/>
              </a:ext>
            </a:extLst>
          </p:cNvPr>
          <p:cNvGraphicFramePr>
            <a:graphicFrameLocks noGrp="1"/>
          </p:cNvGraphicFramePr>
          <p:nvPr/>
        </p:nvGraphicFramePr>
        <p:xfrm>
          <a:off x="5538916" y="4015765"/>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9" name="Table 38">
            <a:extLst>
              <a:ext uri="{FF2B5EF4-FFF2-40B4-BE49-F238E27FC236}">
                <a16:creationId xmlns:a16="http://schemas.microsoft.com/office/drawing/2014/main" id="{B37117FC-7A4E-ACB0-CC0E-54F35C04F7A2}"/>
              </a:ext>
            </a:extLst>
          </p:cNvPr>
          <p:cNvGraphicFramePr>
            <a:graphicFrameLocks noGrp="1"/>
          </p:cNvGraphicFramePr>
          <p:nvPr/>
        </p:nvGraphicFramePr>
        <p:xfrm>
          <a:off x="5538915" y="5268921"/>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1" name="Table 40">
            <a:extLst>
              <a:ext uri="{FF2B5EF4-FFF2-40B4-BE49-F238E27FC236}">
                <a16:creationId xmlns:a16="http://schemas.microsoft.com/office/drawing/2014/main" id="{7F0B172E-6D5E-98AD-A793-0CD8231CEC3D}"/>
              </a:ext>
            </a:extLst>
          </p:cNvPr>
          <p:cNvGraphicFramePr>
            <a:graphicFrameLocks noGrp="1"/>
          </p:cNvGraphicFramePr>
          <p:nvPr/>
        </p:nvGraphicFramePr>
        <p:xfrm>
          <a:off x="8866350" y="4563211"/>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2" name="Table 41">
            <a:extLst>
              <a:ext uri="{FF2B5EF4-FFF2-40B4-BE49-F238E27FC236}">
                <a16:creationId xmlns:a16="http://schemas.microsoft.com/office/drawing/2014/main" id="{EC91957A-2980-E143-E763-B33D6FFB01F7}"/>
              </a:ext>
            </a:extLst>
          </p:cNvPr>
          <p:cNvGraphicFramePr>
            <a:graphicFrameLocks noGrp="1"/>
          </p:cNvGraphicFramePr>
          <p:nvPr/>
        </p:nvGraphicFramePr>
        <p:xfrm>
          <a:off x="8866352" y="4027572"/>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3" name="Table 42">
            <a:extLst>
              <a:ext uri="{FF2B5EF4-FFF2-40B4-BE49-F238E27FC236}">
                <a16:creationId xmlns:a16="http://schemas.microsoft.com/office/drawing/2014/main" id="{2D5EE7C9-6FA9-A9FC-350B-AC2C79734C6D}"/>
              </a:ext>
            </a:extLst>
          </p:cNvPr>
          <p:cNvGraphicFramePr>
            <a:graphicFrameLocks noGrp="1"/>
          </p:cNvGraphicFramePr>
          <p:nvPr/>
        </p:nvGraphicFramePr>
        <p:xfrm>
          <a:off x="8866351" y="5280728"/>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10" name="Rectangle 9">
            <a:extLst>
              <a:ext uri="{FF2B5EF4-FFF2-40B4-BE49-F238E27FC236}">
                <a16:creationId xmlns:a16="http://schemas.microsoft.com/office/drawing/2014/main" id="{44EE34B7-EFBF-E0E2-BCF6-5A33E170D0D3}"/>
              </a:ext>
            </a:extLst>
          </p:cNvPr>
          <p:cNvSpPr/>
          <p:nvPr/>
        </p:nvSpPr>
        <p:spPr>
          <a:xfrm>
            <a:off x="5334175" y="859111"/>
            <a:ext cx="3322318" cy="5208314"/>
          </a:xfrm>
          <a:prstGeom prst="rect">
            <a:avLst/>
          </a:prstGeom>
          <a:solidFill>
            <a:srgbClr val="FFFF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946D17E4-9C6F-38C5-C2BD-B177B15A4B25}"/>
              </a:ext>
            </a:extLst>
          </p:cNvPr>
          <p:cNvSpPr/>
          <p:nvPr/>
        </p:nvSpPr>
        <p:spPr>
          <a:xfrm>
            <a:off x="2046155" y="859111"/>
            <a:ext cx="3318154" cy="5208314"/>
          </a:xfrm>
          <a:prstGeom prst="rect">
            <a:avLst/>
          </a:prstGeom>
          <a:solidFill>
            <a:srgbClr val="FFFF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95782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0CE49-C02E-0C3F-3753-0E444FE86A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8F595CC-A22F-15E8-173E-AED8F63102EE}"/>
              </a:ext>
            </a:extLst>
          </p:cNvPr>
          <p:cNvPicPr>
            <a:picLocks noChangeAspect="1"/>
          </p:cNvPicPr>
          <p:nvPr/>
        </p:nvPicPr>
        <p:blipFill>
          <a:blip r:embed="rId2"/>
          <a:stretch>
            <a:fillRect/>
          </a:stretch>
        </p:blipFill>
        <p:spPr>
          <a:xfrm>
            <a:off x="8204916" y="2815811"/>
            <a:ext cx="3886352" cy="3070137"/>
          </a:xfrm>
          <a:prstGeom prst="rect">
            <a:avLst/>
          </a:prstGeom>
        </p:spPr>
      </p:pic>
      <p:pic>
        <p:nvPicPr>
          <p:cNvPr id="13" name="Picture 12">
            <a:extLst>
              <a:ext uri="{FF2B5EF4-FFF2-40B4-BE49-F238E27FC236}">
                <a16:creationId xmlns:a16="http://schemas.microsoft.com/office/drawing/2014/main" id="{0B816931-C8F9-8286-51EB-34519976D8A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8016" b="-1376"/>
          <a:stretch/>
        </p:blipFill>
        <p:spPr>
          <a:xfrm>
            <a:off x="536976" y="2836762"/>
            <a:ext cx="3633705" cy="3073722"/>
          </a:xfrm>
          <a:prstGeom prst="rect">
            <a:avLst/>
          </a:prstGeom>
        </p:spPr>
      </p:pic>
      <p:pic>
        <p:nvPicPr>
          <p:cNvPr id="11" name="Picture 10">
            <a:extLst>
              <a:ext uri="{FF2B5EF4-FFF2-40B4-BE49-F238E27FC236}">
                <a16:creationId xmlns:a16="http://schemas.microsoft.com/office/drawing/2014/main" id="{1C2DF27C-11A4-EE32-B1B4-2B5425F3C68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230836" y="2810012"/>
            <a:ext cx="3515038" cy="2947878"/>
          </a:xfrm>
          <a:prstGeom prst="rect">
            <a:avLst/>
          </a:prstGeom>
        </p:spPr>
      </p:pic>
      <p:sp>
        <p:nvSpPr>
          <p:cNvPr id="9" name="Rectangle 8">
            <a:extLst>
              <a:ext uri="{FF2B5EF4-FFF2-40B4-BE49-F238E27FC236}">
                <a16:creationId xmlns:a16="http://schemas.microsoft.com/office/drawing/2014/main" id="{268FE5E6-E0DF-E6EA-C950-DE3817FD0356}"/>
              </a:ext>
            </a:extLst>
          </p:cNvPr>
          <p:cNvSpPr/>
          <p:nvPr/>
        </p:nvSpPr>
        <p:spPr>
          <a:xfrm>
            <a:off x="1546661" y="2918811"/>
            <a:ext cx="2480220" cy="224905"/>
          </a:xfrm>
          <a:prstGeom prst="rect">
            <a:avLst/>
          </a:prstGeom>
          <a:solidFill>
            <a:sysClr val="window" lastClr="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442E836-548E-C320-8AE8-FD12B6696F4C}"/>
              </a:ext>
            </a:extLst>
          </p:cNvPr>
          <p:cNvSpPr>
            <a:spLocks noGrp="1"/>
          </p:cNvSpPr>
          <p:nvPr>
            <p:ph type="ctrTitle"/>
          </p:nvPr>
        </p:nvSpPr>
        <p:spPr>
          <a:xfrm>
            <a:off x="713507" y="160569"/>
            <a:ext cx="10820401" cy="988192"/>
          </a:xfrm>
        </p:spPr>
        <p:txBody>
          <a:bodyPr/>
          <a:lstStyle/>
          <a:p>
            <a:r>
              <a:rPr lang="en-US" dirty="0"/>
              <a:t>PARPi monotherapy maintenance has limited PFS benefit in </a:t>
            </a:r>
            <a:r>
              <a:rPr lang="en-US" i="1" dirty="0"/>
              <a:t>BRCA</a:t>
            </a:r>
            <a:r>
              <a:rPr lang="en-US" dirty="0"/>
              <a:t>wt HRD test negative tumors</a:t>
            </a:r>
          </a:p>
        </p:txBody>
      </p:sp>
      <p:sp>
        <p:nvSpPr>
          <p:cNvPr id="15" name="Rectangle: Rounded Corners 14">
            <a:extLst>
              <a:ext uri="{FF2B5EF4-FFF2-40B4-BE49-F238E27FC236}">
                <a16:creationId xmlns:a16="http://schemas.microsoft.com/office/drawing/2014/main" id="{EBD2DB58-4D53-2A4C-CBD4-CE927A85FAB0}"/>
              </a:ext>
            </a:extLst>
          </p:cNvPr>
          <p:cNvSpPr/>
          <p:nvPr/>
        </p:nvSpPr>
        <p:spPr>
          <a:xfrm>
            <a:off x="362593" y="1409700"/>
            <a:ext cx="7457768" cy="4713079"/>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Rounded Corners 15">
            <a:extLst>
              <a:ext uri="{FF2B5EF4-FFF2-40B4-BE49-F238E27FC236}">
                <a16:creationId xmlns:a16="http://schemas.microsoft.com/office/drawing/2014/main" id="{F83D9155-EDA4-6952-BE5C-5749C225DA6C}"/>
              </a:ext>
            </a:extLst>
          </p:cNvPr>
          <p:cNvSpPr/>
          <p:nvPr/>
        </p:nvSpPr>
        <p:spPr>
          <a:xfrm>
            <a:off x="8172449" y="1409700"/>
            <a:ext cx="3918819" cy="4713079"/>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FCE2993D-4232-ED2E-A326-55A596578011}"/>
              </a:ext>
            </a:extLst>
          </p:cNvPr>
          <p:cNvSpPr txBox="1"/>
          <p:nvPr/>
        </p:nvSpPr>
        <p:spPr>
          <a:xfrm>
            <a:off x="3912309" y="6447583"/>
            <a:ext cx="756489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Gonzalez-Martin </a:t>
            </a:r>
            <a:r>
              <a:rPr kumimoji="0" lang="en-US" sz="9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900" b="0" i="0" u="none" strike="noStrike" kern="1200" cap="none" spc="0" normalizeH="0" baseline="0" noProof="0" dirty="0">
                <a:ln>
                  <a:noFill/>
                </a:ln>
                <a:solidFill>
                  <a:srgbClr val="000000"/>
                </a:solidFill>
                <a:effectLst/>
                <a:uLnTx/>
                <a:uFillTx/>
                <a:latin typeface="Calibri"/>
                <a:ea typeface="+mn-ea"/>
                <a:cs typeface="+mn-cs"/>
              </a:rPr>
              <a:t>2019; Gonzalez-Martin</a:t>
            </a:r>
            <a:r>
              <a:rPr kumimoji="0" lang="en-US" sz="900" b="0" i="1" u="none" strike="noStrike" kern="1200" cap="none" spc="0" normalizeH="0" baseline="0" noProof="0" dirty="0">
                <a:ln>
                  <a:noFill/>
                </a:ln>
                <a:solidFill>
                  <a:srgbClr val="000000"/>
                </a:solidFill>
                <a:effectLst/>
                <a:uLnTx/>
                <a:uFillTx/>
                <a:latin typeface="Calibri"/>
                <a:ea typeface="+mn-ea"/>
                <a:cs typeface="+mn-cs"/>
              </a:rPr>
              <a:t> Eur J Cancer </a:t>
            </a:r>
            <a:r>
              <a:rPr kumimoji="0" lang="en-US" sz="900" b="0" i="0" u="none" strike="noStrike" kern="1200" cap="none" spc="0" normalizeH="0" baseline="0" noProof="0" dirty="0">
                <a:ln>
                  <a:noFill/>
                </a:ln>
                <a:solidFill>
                  <a:srgbClr val="000000"/>
                </a:solidFill>
                <a:effectLst/>
                <a:uLnTx/>
                <a:uFillTx/>
                <a:latin typeface="Calibri"/>
                <a:ea typeface="+mn-ea"/>
                <a:cs typeface="+mn-cs"/>
              </a:rPr>
              <a:t>2023; Monk </a:t>
            </a:r>
            <a:r>
              <a:rPr kumimoji="0" lang="en-US" sz="9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900" b="0" i="0" u="none" strike="noStrike" kern="1200" cap="none" spc="0" normalizeH="0" baseline="0" noProof="0" dirty="0">
                <a:ln>
                  <a:noFill/>
                </a:ln>
                <a:solidFill>
                  <a:srgbClr val="000000"/>
                </a:solidFill>
                <a:effectLst/>
                <a:uLnTx/>
                <a:uFillTx/>
                <a:latin typeface="Calibri"/>
                <a:ea typeface="+mn-ea"/>
                <a:cs typeface="+mn-cs"/>
              </a:rPr>
              <a:t>2022; Gonzalez-Martin 2024 ESMO Congress; Monk </a:t>
            </a:r>
            <a:r>
              <a:rPr kumimoji="0" lang="en-US" sz="900" b="0" i="1" u="none" strike="noStrike" kern="1200" cap="none" spc="0" normalizeH="0" baseline="0" noProof="0" dirty="0">
                <a:ln>
                  <a:noFill/>
                </a:ln>
                <a:solidFill>
                  <a:srgbClr val="000000"/>
                </a:solidFill>
                <a:effectLst/>
                <a:uLnTx/>
                <a:uFillTx/>
                <a:latin typeface="Calibri"/>
                <a:ea typeface="+mn-ea"/>
                <a:cs typeface="+mn-cs"/>
              </a:rPr>
              <a:t>Ann Oncol </a:t>
            </a:r>
            <a:r>
              <a:rPr kumimoji="0" lang="en-US" sz="900" b="0" i="0" u="none" strike="noStrike" kern="1200" cap="none" spc="0" normalizeH="0" baseline="0" noProof="0" dirty="0">
                <a:ln>
                  <a:noFill/>
                </a:ln>
                <a:solidFill>
                  <a:srgbClr val="000000"/>
                </a:solidFill>
                <a:effectLst/>
                <a:uLnTx/>
                <a:uFillTx/>
                <a:latin typeface="Calibri"/>
                <a:ea typeface="+mn-ea"/>
                <a:cs typeface="+mn-cs"/>
              </a:rPr>
              <a:t>2024</a:t>
            </a:r>
          </a:p>
        </p:txBody>
      </p:sp>
      <p:sp>
        <p:nvSpPr>
          <p:cNvPr id="3" name="Rounded Rectangle 14">
            <a:extLst>
              <a:ext uri="{FF2B5EF4-FFF2-40B4-BE49-F238E27FC236}">
                <a16:creationId xmlns:a16="http://schemas.microsoft.com/office/drawing/2014/main" id="{79B82A01-1071-1821-6FB5-63C3A406186A}"/>
              </a:ext>
            </a:extLst>
          </p:cNvPr>
          <p:cNvSpPr/>
          <p:nvPr/>
        </p:nvSpPr>
        <p:spPr>
          <a:xfrm>
            <a:off x="2442288" y="1525623"/>
            <a:ext cx="3367961" cy="690926"/>
          </a:xfrm>
          <a:prstGeom prst="roundRect">
            <a:avLst/>
          </a:prstGeom>
          <a:solidFill>
            <a:srgbClr val="7030A0"/>
          </a:solidFill>
          <a:ln w="9525" cap="flat" cmpd="sng" algn="ctr">
            <a:solidFill>
              <a:srgbClr val="4F2270"/>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PRIMA </a:t>
            </a:r>
          </a:p>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(HRD test neg; GIS &lt;42)</a:t>
            </a:r>
          </a:p>
        </p:txBody>
      </p:sp>
      <p:sp>
        <p:nvSpPr>
          <p:cNvPr id="19" name="TextBox 18">
            <a:extLst>
              <a:ext uri="{FF2B5EF4-FFF2-40B4-BE49-F238E27FC236}">
                <a16:creationId xmlns:a16="http://schemas.microsoft.com/office/drawing/2014/main" id="{C0002B3C-96A7-8302-29D3-50C88FFA33FF}"/>
              </a:ext>
            </a:extLst>
          </p:cNvPr>
          <p:cNvSpPr txBox="1"/>
          <p:nvPr/>
        </p:nvSpPr>
        <p:spPr>
          <a:xfrm>
            <a:off x="1417657" y="2312872"/>
            <a:ext cx="1877437"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Primary analysis</a:t>
            </a:r>
          </a:p>
        </p:txBody>
      </p:sp>
      <p:sp>
        <p:nvSpPr>
          <p:cNvPr id="20" name="TextBox 19">
            <a:extLst>
              <a:ext uri="{FF2B5EF4-FFF2-40B4-BE49-F238E27FC236}">
                <a16:creationId xmlns:a16="http://schemas.microsoft.com/office/drawing/2014/main" id="{B82D6048-8436-0CAD-0CCA-E6E937A6E01E}"/>
              </a:ext>
            </a:extLst>
          </p:cNvPr>
          <p:cNvSpPr txBox="1"/>
          <p:nvPr/>
        </p:nvSpPr>
        <p:spPr>
          <a:xfrm>
            <a:off x="5135820" y="2315339"/>
            <a:ext cx="2005677"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3.5 year follow-up</a:t>
            </a:r>
          </a:p>
        </p:txBody>
      </p:sp>
      <p:sp>
        <p:nvSpPr>
          <p:cNvPr id="21" name="Rounded Rectangle 15">
            <a:extLst>
              <a:ext uri="{FF2B5EF4-FFF2-40B4-BE49-F238E27FC236}">
                <a16:creationId xmlns:a16="http://schemas.microsoft.com/office/drawing/2014/main" id="{F9BD5F19-4E73-BFDE-F1E6-5C17794F644A}"/>
              </a:ext>
            </a:extLst>
          </p:cNvPr>
          <p:cNvSpPr/>
          <p:nvPr/>
        </p:nvSpPr>
        <p:spPr>
          <a:xfrm>
            <a:off x="8277225" y="1525623"/>
            <a:ext cx="3458269" cy="690926"/>
          </a:xfrm>
          <a:prstGeom prst="roundRect">
            <a:avLst/>
          </a:prstGeom>
          <a:solidFill>
            <a:srgbClr val="009900"/>
          </a:solidFill>
          <a:ln w="9525" cap="flat" cmpd="sng" algn="ctr">
            <a:solidFill>
              <a:srgbClr val="006C00"/>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ATHENA-MONO</a:t>
            </a:r>
          </a:p>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(HRD test neg; LOH &lt;16%</a:t>
            </a:r>
          </a:p>
        </p:txBody>
      </p:sp>
      <p:sp>
        <p:nvSpPr>
          <p:cNvPr id="7" name="TextBox 6">
            <a:extLst>
              <a:ext uri="{FF2B5EF4-FFF2-40B4-BE49-F238E27FC236}">
                <a16:creationId xmlns:a16="http://schemas.microsoft.com/office/drawing/2014/main" id="{079C52A9-BE6C-9137-0AFE-3184621826DE}"/>
              </a:ext>
            </a:extLst>
          </p:cNvPr>
          <p:cNvSpPr txBox="1"/>
          <p:nvPr/>
        </p:nvSpPr>
        <p:spPr>
          <a:xfrm>
            <a:off x="1940039" y="2953601"/>
            <a:ext cx="20868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5.4 vs 8.1 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0.68</a:t>
            </a: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(95% CI 0.49-0.94)</a:t>
            </a:r>
          </a:p>
        </p:txBody>
      </p:sp>
      <p:sp>
        <p:nvSpPr>
          <p:cNvPr id="26" name="TextBox 25">
            <a:extLst>
              <a:ext uri="{FF2B5EF4-FFF2-40B4-BE49-F238E27FC236}">
                <a16:creationId xmlns:a16="http://schemas.microsoft.com/office/drawing/2014/main" id="{80A9BC16-AC4C-C140-CCD6-362CF4FBC451}"/>
              </a:ext>
            </a:extLst>
          </p:cNvPr>
          <p:cNvSpPr txBox="1"/>
          <p:nvPr/>
        </p:nvSpPr>
        <p:spPr>
          <a:xfrm>
            <a:off x="5562427" y="2918811"/>
            <a:ext cx="20868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Updated 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5.4 vs 8.4 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0.65</a:t>
            </a: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(95% CI 0.49-0.87)</a:t>
            </a:r>
          </a:p>
        </p:txBody>
      </p:sp>
      <p:sp>
        <p:nvSpPr>
          <p:cNvPr id="28" name="TextBox 27">
            <a:extLst>
              <a:ext uri="{FF2B5EF4-FFF2-40B4-BE49-F238E27FC236}">
                <a16:creationId xmlns:a16="http://schemas.microsoft.com/office/drawing/2014/main" id="{78B94715-455C-D32F-1CF6-DD1836E82945}"/>
              </a:ext>
            </a:extLst>
          </p:cNvPr>
          <p:cNvSpPr txBox="1"/>
          <p:nvPr/>
        </p:nvSpPr>
        <p:spPr>
          <a:xfrm>
            <a:off x="9101148" y="2324351"/>
            <a:ext cx="1877437"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Primary analysis</a:t>
            </a:r>
          </a:p>
        </p:txBody>
      </p:sp>
      <p:sp>
        <p:nvSpPr>
          <p:cNvPr id="29" name="TextBox 28">
            <a:extLst>
              <a:ext uri="{FF2B5EF4-FFF2-40B4-BE49-F238E27FC236}">
                <a16:creationId xmlns:a16="http://schemas.microsoft.com/office/drawing/2014/main" id="{E8A3E15A-13BF-D989-2269-B17854274B02}"/>
              </a:ext>
            </a:extLst>
          </p:cNvPr>
          <p:cNvSpPr txBox="1"/>
          <p:nvPr/>
        </p:nvSpPr>
        <p:spPr>
          <a:xfrm>
            <a:off x="9696277" y="2855812"/>
            <a:ext cx="20868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9.1 vs 12.1 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0.65</a:t>
            </a: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(95% CI 0.45-0.95)</a:t>
            </a:r>
          </a:p>
        </p:txBody>
      </p:sp>
      <p:sp>
        <p:nvSpPr>
          <p:cNvPr id="4" name="TextBox 3">
            <a:extLst>
              <a:ext uri="{FF2B5EF4-FFF2-40B4-BE49-F238E27FC236}">
                <a16:creationId xmlns:a16="http://schemas.microsoft.com/office/drawing/2014/main" id="{91D3A56D-AAEF-E030-2B95-BC02F0ABA1C4}"/>
              </a:ext>
            </a:extLst>
          </p:cNvPr>
          <p:cNvSpPr txBox="1"/>
          <p:nvPr/>
        </p:nvSpPr>
        <p:spPr>
          <a:xfrm>
            <a:off x="4707988" y="5408019"/>
            <a:ext cx="2832827"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Median OS 36.6 vs 32.2 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HR 0.93 (95% CI 0.69-1.26)</a:t>
            </a:r>
          </a:p>
        </p:txBody>
      </p:sp>
    </p:spTree>
    <p:extLst>
      <p:ext uri="{BB962C8B-B14F-4D97-AF65-F5344CB8AC3E}">
        <p14:creationId xmlns:p14="http://schemas.microsoft.com/office/powerpoint/2010/main" val="121189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A08F6-2BC1-39FC-509B-15F24B8549B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CB37E13-6F62-7781-04BC-429D3E053F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61354" y="2213332"/>
            <a:ext cx="3410788" cy="3168210"/>
          </a:xfrm>
          <a:prstGeom prst="rect">
            <a:avLst/>
          </a:prstGeom>
        </p:spPr>
      </p:pic>
      <p:pic>
        <p:nvPicPr>
          <p:cNvPr id="11" name="Picture 10">
            <a:extLst>
              <a:ext uri="{FF2B5EF4-FFF2-40B4-BE49-F238E27FC236}">
                <a16:creationId xmlns:a16="http://schemas.microsoft.com/office/drawing/2014/main" id="{50A514A5-37B9-0014-10D3-7F5E92D9641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13781" r="6447"/>
          <a:stretch/>
        </p:blipFill>
        <p:spPr>
          <a:xfrm>
            <a:off x="6400800" y="2255037"/>
            <a:ext cx="5008740" cy="2903228"/>
          </a:xfrm>
          <a:prstGeom prst="rect">
            <a:avLst/>
          </a:prstGeom>
        </p:spPr>
      </p:pic>
      <p:pic>
        <p:nvPicPr>
          <p:cNvPr id="4" name="Picture 3">
            <a:extLst>
              <a:ext uri="{FF2B5EF4-FFF2-40B4-BE49-F238E27FC236}">
                <a16:creationId xmlns:a16="http://schemas.microsoft.com/office/drawing/2014/main" id="{51296D1A-C940-37E5-D6B6-4BE88117CB65}"/>
              </a:ext>
            </a:extLst>
          </p:cNvPr>
          <p:cNvPicPr>
            <a:picLocks noChangeAspect="1"/>
          </p:cNvPicPr>
          <p:nvPr/>
        </p:nvPicPr>
        <p:blipFill>
          <a:blip r:embed="rId6"/>
          <a:stretch>
            <a:fillRect/>
          </a:stretch>
        </p:blipFill>
        <p:spPr>
          <a:xfrm>
            <a:off x="7155339" y="5176749"/>
            <a:ext cx="3487840" cy="1218141"/>
          </a:xfrm>
          <a:prstGeom prst="rect">
            <a:avLst/>
          </a:prstGeom>
        </p:spPr>
      </p:pic>
      <p:sp>
        <p:nvSpPr>
          <p:cNvPr id="2" name="Title 1">
            <a:extLst>
              <a:ext uri="{FF2B5EF4-FFF2-40B4-BE49-F238E27FC236}">
                <a16:creationId xmlns:a16="http://schemas.microsoft.com/office/drawing/2014/main" id="{476F82A4-8049-A0AE-3E30-A459240E2CC9}"/>
              </a:ext>
            </a:extLst>
          </p:cNvPr>
          <p:cNvSpPr>
            <a:spLocks noGrp="1"/>
          </p:cNvSpPr>
          <p:nvPr>
            <p:ph type="ctrTitle"/>
          </p:nvPr>
        </p:nvSpPr>
        <p:spPr/>
        <p:txBody>
          <a:bodyPr>
            <a:normAutofit fontScale="90000"/>
          </a:bodyPr>
          <a:lstStyle/>
          <a:p>
            <a:r>
              <a:rPr lang="en-US" dirty="0"/>
              <a:t>Olaparib/bevacizumab does </a:t>
            </a:r>
            <a:r>
              <a:rPr lang="en-US" u="sng" dirty="0"/>
              <a:t>not</a:t>
            </a:r>
            <a:r>
              <a:rPr lang="en-US" dirty="0"/>
              <a:t> improve outcomes compared to bevacizumab in </a:t>
            </a:r>
            <a:r>
              <a:rPr lang="en-US" i="1" dirty="0"/>
              <a:t>BRCA</a:t>
            </a:r>
            <a:r>
              <a:rPr lang="en-US" dirty="0"/>
              <a:t>wt, HRD test negative ovarian cancer</a:t>
            </a:r>
          </a:p>
        </p:txBody>
      </p:sp>
      <p:sp>
        <p:nvSpPr>
          <p:cNvPr id="5" name="TextBox 4">
            <a:extLst>
              <a:ext uri="{FF2B5EF4-FFF2-40B4-BE49-F238E27FC236}">
                <a16:creationId xmlns:a16="http://schemas.microsoft.com/office/drawing/2014/main" id="{045116FB-73C0-C725-A4A8-62F927CB351F}"/>
              </a:ext>
            </a:extLst>
          </p:cNvPr>
          <p:cNvSpPr txBox="1"/>
          <p:nvPr/>
        </p:nvSpPr>
        <p:spPr>
          <a:xfrm>
            <a:off x="636908" y="1841955"/>
            <a:ext cx="485968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Primary analysis PFS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wt, HRD test neg</a:t>
            </a:r>
          </a:p>
        </p:txBody>
      </p:sp>
      <p:sp>
        <p:nvSpPr>
          <p:cNvPr id="6" name="TextBox 5">
            <a:extLst>
              <a:ext uri="{FF2B5EF4-FFF2-40B4-BE49-F238E27FC236}">
                <a16:creationId xmlns:a16="http://schemas.microsoft.com/office/drawing/2014/main" id="{4660D032-8729-F2DF-F03B-5D3D149CE010}"/>
              </a:ext>
            </a:extLst>
          </p:cNvPr>
          <p:cNvSpPr txBox="1"/>
          <p:nvPr/>
        </p:nvSpPr>
        <p:spPr>
          <a:xfrm>
            <a:off x="6714806" y="1841955"/>
            <a:ext cx="4449569"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Final OS analysis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wt, HRD test neg</a:t>
            </a:r>
          </a:p>
        </p:txBody>
      </p:sp>
      <p:sp>
        <p:nvSpPr>
          <p:cNvPr id="7" name="Rectangle: Rounded Corners 6">
            <a:extLst>
              <a:ext uri="{FF2B5EF4-FFF2-40B4-BE49-F238E27FC236}">
                <a16:creationId xmlns:a16="http://schemas.microsoft.com/office/drawing/2014/main" id="{D81200D5-0AD6-BC7D-D84A-91F30496D094}"/>
              </a:ext>
            </a:extLst>
          </p:cNvPr>
          <p:cNvSpPr/>
          <p:nvPr/>
        </p:nvSpPr>
        <p:spPr>
          <a:xfrm>
            <a:off x="474132" y="1720163"/>
            <a:ext cx="5281366" cy="4674727"/>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45995FDA-32E3-2984-7EF8-80E82D9117BB}"/>
              </a:ext>
            </a:extLst>
          </p:cNvPr>
          <p:cNvSpPr/>
          <p:nvPr/>
        </p:nvSpPr>
        <p:spPr>
          <a:xfrm>
            <a:off x="6161316" y="1720164"/>
            <a:ext cx="5556551" cy="4674726"/>
          </a:xfrm>
          <a:prstGeom prst="roundRect">
            <a:avLst>
              <a:gd name="adj" fmla="val 5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6C01A1B-B867-E86E-EF74-815B0FE3C5D5}"/>
              </a:ext>
            </a:extLst>
          </p:cNvPr>
          <p:cNvSpPr txBox="1"/>
          <p:nvPr/>
        </p:nvSpPr>
        <p:spPr>
          <a:xfrm>
            <a:off x="7377491" y="6480969"/>
            <a:ext cx="40706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Ray-Coquard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2019; Ray-Coquard </a:t>
            </a:r>
            <a:r>
              <a:rPr kumimoji="0" lang="en-US" sz="1200" b="0" i="1" u="none" strike="noStrike" kern="1200" cap="none" spc="0" normalizeH="0" baseline="0" noProof="0" dirty="0">
                <a:ln>
                  <a:noFill/>
                </a:ln>
                <a:solidFill>
                  <a:srgbClr val="000000"/>
                </a:solidFill>
                <a:effectLst/>
                <a:uLnTx/>
                <a:uFillTx/>
                <a:latin typeface="Calibri"/>
                <a:ea typeface="+mn-ea"/>
                <a:cs typeface="+mn-cs"/>
              </a:rPr>
              <a:t>Ann Oncol</a:t>
            </a:r>
            <a:r>
              <a:rPr kumimoji="0" lang="en-US" sz="1200" b="0" i="0" u="none" strike="noStrike" kern="1200" cap="none" spc="0" normalizeH="0" baseline="0" noProof="0" dirty="0">
                <a:ln>
                  <a:noFill/>
                </a:ln>
                <a:solidFill>
                  <a:srgbClr val="000000"/>
                </a:solidFill>
                <a:effectLst/>
                <a:uLnTx/>
                <a:uFillTx/>
                <a:latin typeface="Calibri"/>
                <a:ea typeface="+mn-ea"/>
                <a:cs typeface="+mn-cs"/>
              </a:rPr>
              <a:t> 2023</a:t>
            </a:r>
          </a:p>
        </p:txBody>
      </p:sp>
      <p:sp>
        <p:nvSpPr>
          <p:cNvPr id="13" name="Rectangle 12">
            <a:extLst>
              <a:ext uri="{FF2B5EF4-FFF2-40B4-BE49-F238E27FC236}">
                <a16:creationId xmlns:a16="http://schemas.microsoft.com/office/drawing/2014/main" id="{1E79CDC1-4C2D-A702-4364-428FC49CE110}"/>
              </a:ext>
            </a:extLst>
          </p:cNvPr>
          <p:cNvSpPr/>
          <p:nvPr/>
        </p:nvSpPr>
        <p:spPr>
          <a:xfrm>
            <a:off x="6228826" y="2375671"/>
            <a:ext cx="171974" cy="2913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DBE3825-BD80-21EA-7F95-8EE9B42A623A}"/>
              </a:ext>
            </a:extLst>
          </p:cNvPr>
          <p:cNvSpPr txBox="1"/>
          <p:nvPr/>
        </p:nvSpPr>
        <p:spPr>
          <a:xfrm>
            <a:off x="3194226" y="2341116"/>
            <a:ext cx="205385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16.9 vs. 16.0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400" b="1" i="0" u="none" strike="noStrike" kern="1200" cap="none" spc="0" normalizeH="0" baseline="0" noProof="0" dirty="0">
                <a:ln>
                  <a:noFill/>
                </a:ln>
                <a:solidFill>
                  <a:srgbClr val="C00000"/>
                </a:solidFill>
                <a:effectLst/>
                <a:uLnTx/>
                <a:uFillTx/>
                <a:latin typeface="Arial" panose="020B0604020202020204"/>
                <a:ea typeface="+mn-ea"/>
                <a:cs typeface="+mn-cs"/>
              </a:rPr>
              <a:t>0.92</a:t>
            </a: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 (0.72-</a:t>
            </a:r>
            <a:r>
              <a:rPr kumimoji="0" lang="en-US" sz="1400" b="0" i="0" u="sng" strike="noStrike" kern="1200" cap="none" spc="0" normalizeH="0" baseline="0" noProof="0" dirty="0">
                <a:ln>
                  <a:noFill/>
                </a:ln>
                <a:solidFill>
                  <a:srgbClr val="C00000"/>
                </a:solidFill>
                <a:effectLst/>
                <a:uLnTx/>
                <a:uFillTx/>
                <a:latin typeface="Arial" panose="020B0604020202020204"/>
                <a:ea typeface="+mn-ea"/>
                <a:cs typeface="+mn-cs"/>
              </a:rPr>
              <a:t>1.17</a:t>
            </a: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
        <p:nvSpPr>
          <p:cNvPr id="32" name="TextBox 31">
            <a:extLst>
              <a:ext uri="{FF2B5EF4-FFF2-40B4-BE49-F238E27FC236}">
                <a16:creationId xmlns:a16="http://schemas.microsoft.com/office/drawing/2014/main" id="{E983496E-39E9-7584-9DE5-271661F7ECC8}"/>
              </a:ext>
            </a:extLst>
          </p:cNvPr>
          <p:cNvSpPr txBox="1"/>
          <p:nvPr/>
        </p:nvSpPr>
        <p:spPr>
          <a:xfrm>
            <a:off x="9207154" y="2341116"/>
            <a:ext cx="244187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Median 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25.7 vs 32.3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HR </a:t>
            </a:r>
            <a:r>
              <a:rPr kumimoji="0" lang="en-US" sz="1400" b="1" i="0" u="sng" strike="noStrike" kern="1200" cap="none" spc="0" normalizeH="0" baseline="0" noProof="0" dirty="0">
                <a:ln>
                  <a:noFill/>
                </a:ln>
                <a:solidFill>
                  <a:srgbClr val="C00000"/>
                </a:solidFill>
                <a:effectLst/>
                <a:uLnTx/>
                <a:uFillTx/>
                <a:latin typeface="Arial" panose="020B0604020202020204"/>
                <a:ea typeface="+mn-ea"/>
                <a:cs typeface="+mn-cs"/>
              </a:rPr>
              <a:t>1.19</a:t>
            </a: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 (95% CI 0.88-</a:t>
            </a:r>
            <a:r>
              <a:rPr kumimoji="0" lang="en-US" sz="1400" b="0" i="0" u="sng" strike="noStrike" kern="1200" cap="none" spc="0" normalizeH="0" baseline="0" noProof="0" dirty="0">
                <a:ln>
                  <a:noFill/>
                </a:ln>
                <a:solidFill>
                  <a:srgbClr val="C00000"/>
                </a:solidFill>
                <a:effectLst/>
                <a:uLnTx/>
                <a:uFillTx/>
                <a:latin typeface="Arial" panose="020B0604020202020204"/>
                <a:ea typeface="+mn-ea"/>
                <a:cs typeface="+mn-cs"/>
              </a:rPr>
              <a:t>1.63</a:t>
            </a:r>
            <a:r>
              <a:rPr kumimoji="0" lang="en-US" sz="1400" b="0" i="0" u="none" strike="noStrike" kern="1200" cap="none" spc="0" normalizeH="0" baseline="0" noProof="0" dirty="0">
                <a:ln>
                  <a:noFill/>
                </a:ln>
                <a:solidFill>
                  <a:srgbClr val="C00000"/>
                </a:solidFill>
                <a:effectLst/>
                <a:uLnTx/>
                <a:uFillTx/>
                <a:latin typeface="Arial" panose="020B0604020202020204"/>
                <a:ea typeface="+mn-ea"/>
                <a:cs typeface="+mn-cs"/>
              </a:rPr>
              <a:t>)</a:t>
            </a:r>
            <a:endParaRPr kumimoji="0" lang="en-US" sz="14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F7837AEC-94E8-05B0-439F-ABAC70D12242}"/>
              </a:ext>
            </a:extLst>
          </p:cNvPr>
          <p:cNvSpPr txBox="1"/>
          <p:nvPr/>
        </p:nvSpPr>
        <p:spPr>
          <a:xfrm>
            <a:off x="3194226" y="1276304"/>
            <a:ext cx="5556551" cy="400110"/>
          </a:xfrm>
          <a:prstGeom prst="rect">
            <a:avLst/>
          </a:prstGeom>
          <a:solidFill>
            <a:schemeClr val="accent2"/>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PAOLA1: Primary PFS and Final OS analyses</a:t>
            </a:r>
          </a:p>
        </p:txBody>
      </p:sp>
      <p:pic>
        <p:nvPicPr>
          <p:cNvPr id="20" name="Picture 19">
            <a:extLst>
              <a:ext uri="{FF2B5EF4-FFF2-40B4-BE49-F238E27FC236}">
                <a16:creationId xmlns:a16="http://schemas.microsoft.com/office/drawing/2014/main" id="{11F4C24F-E8F2-377F-A3D0-C608293E42F4}"/>
              </a:ext>
            </a:extLst>
          </p:cNvPr>
          <p:cNvPicPr>
            <a:picLocks noChangeAspect="1"/>
          </p:cNvPicPr>
          <p:nvPr/>
        </p:nvPicPr>
        <p:blipFill>
          <a:blip r:embed="rId7"/>
          <a:stretch>
            <a:fillRect/>
          </a:stretch>
        </p:blipFill>
        <p:spPr>
          <a:xfrm>
            <a:off x="1625893" y="5353634"/>
            <a:ext cx="2801652" cy="1041256"/>
          </a:xfrm>
          <a:prstGeom prst="rect">
            <a:avLst/>
          </a:prstGeom>
        </p:spPr>
      </p:pic>
    </p:spTree>
    <p:extLst>
      <p:ext uri="{BB962C8B-B14F-4D97-AF65-F5344CB8AC3E}">
        <p14:creationId xmlns:p14="http://schemas.microsoft.com/office/powerpoint/2010/main" val="2857251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652B9-7E2D-EFBC-5564-34FDB54A0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5F5D5-BD22-6B2E-33FD-B84CD7D5347C}"/>
              </a:ext>
            </a:extLst>
          </p:cNvPr>
          <p:cNvSpPr>
            <a:spLocks noGrp="1"/>
          </p:cNvSpPr>
          <p:nvPr>
            <p:ph type="ctrTitle"/>
          </p:nvPr>
        </p:nvSpPr>
        <p:spPr>
          <a:xfrm>
            <a:off x="532708" y="236382"/>
            <a:ext cx="11126584" cy="654763"/>
          </a:xfrm>
        </p:spPr>
        <p:txBody>
          <a:bodyPr/>
          <a:lstStyle/>
          <a:p>
            <a:r>
              <a:rPr lang="en-US" dirty="0"/>
              <a:t>Randomized studies informing front-line PARPi maintenance</a:t>
            </a:r>
          </a:p>
        </p:txBody>
      </p:sp>
      <p:sp>
        <p:nvSpPr>
          <p:cNvPr id="4" name="Rectangle: Rounded Corners 3">
            <a:extLst>
              <a:ext uri="{FF2B5EF4-FFF2-40B4-BE49-F238E27FC236}">
                <a16:creationId xmlns:a16="http://schemas.microsoft.com/office/drawing/2014/main" id="{0E222200-4DC3-7E25-AD4D-D54F41D6D3D0}"/>
              </a:ext>
            </a:extLst>
          </p:cNvPr>
          <p:cNvSpPr/>
          <p:nvPr/>
        </p:nvSpPr>
        <p:spPr>
          <a:xfrm>
            <a:off x="2108666"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AFCA0E54-9FD4-337B-0996-2D6C7B26CF72}"/>
              </a:ext>
            </a:extLst>
          </p:cNvPr>
          <p:cNvSpPr/>
          <p:nvPr/>
        </p:nvSpPr>
        <p:spPr>
          <a:xfrm>
            <a:off x="5430984" y="1026200"/>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pos</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486994C4-C51B-F32F-2A1E-C000A554FF28}"/>
              </a:ext>
            </a:extLst>
          </p:cNvPr>
          <p:cNvSpPr/>
          <p:nvPr/>
        </p:nvSpPr>
        <p:spPr>
          <a:xfrm>
            <a:off x="8753302" y="1026199"/>
            <a:ext cx="3158836" cy="415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BRCA</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wt; HRD test neg</a:t>
            </a:r>
            <a:endPar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72C9AA6-EA56-3DBF-67A6-0AB301315D0E}"/>
              </a:ext>
            </a:extLst>
          </p:cNvPr>
          <p:cNvSpPr txBox="1"/>
          <p:nvPr/>
        </p:nvSpPr>
        <p:spPr>
          <a:xfrm>
            <a:off x="290945" y="1815708"/>
            <a:ext cx="1695796"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monotherapy</a:t>
            </a:r>
          </a:p>
        </p:txBody>
      </p:sp>
      <p:sp>
        <p:nvSpPr>
          <p:cNvPr id="9" name="Rectangle 8">
            <a:extLst>
              <a:ext uri="{FF2B5EF4-FFF2-40B4-BE49-F238E27FC236}">
                <a16:creationId xmlns:a16="http://schemas.microsoft.com/office/drawing/2014/main" id="{27A3C27B-6A5D-483A-23B2-16E386B49219}"/>
              </a:ext>
            </a:extLst>
          </p:cNvPr>
          <p:cNvSpPr/>
          <p:nvPr/>
        </p:nvSpPr>
        <p:spPr>
          <a:xfrm>
            <a:off x="2108667"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57B6AF2-29ED-8B5E-8142-32FF6C5C5BB8}"/>
              </a:ext>
            </a:extLst>
          </p:cNvPr>
          <p:cNvSpPr/>
          <p:nvPr/>
        </p:nvSpPr>
        <p:spPr>
          <a:xfrm>
            <a:off x="2110400"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3" name="Table 12">
            <a:extLst>
              <a:ext uri="{FF2B5EF4-FFF2-40B4-BE49-F238E27FC236}">
                <a16:creationId xmlns:a16="http://schemas.microsoft.com/office/drawing/2014/main" id="{B3CBB4A5-82A3-EB84-029D-2C0C8CBBE09B}"/>
              </a:ext>
            </a:extLst>
          </p:cNvPr>
          <p:cNvGraphicFramePr>
            <a:graphicFrameLocks noGrp="1"/>
          </p:cNvGraphicFramePr>
          <p:nvPr/>
        </p:nvGraphicFramePr>
        <p:xfrm>
          <a:off x="2227504" y="1595218"/>
          <a:ext cx="2948174" cy="345383"/>
        </p:xfrm>
        <a:graphic>
          <a:graphicData uri="http://schemas.openxmlformats.org/drawingml/2006/table">
            <a:tbl>
              <a:tblPr firstRow="1" bandRow="1">
                <a:tableStyleId>{5C22544A-7EE6-4342-B048-85BDC9FD1C3A}</a:tableStyleId>
              </a:tblPr>
              <a:tblGrid>
                <a:gridCol w="1589893">
                  <a:extLst>
                    <a:ext uri="{9D8B030D-6E8A-4147-A177-3AD203B41FA5}">
                      <a16:colId xmlns:a16="http://schemas.microsoft.com/office/drawing/2014/main" val="1867731819"/>
                    </a:ext>
                  </a:extLst>
                </a:gridCol>
                <a:gridCol w="1358281">
                  <a:extLst>
                    <a:ext uri="{9D8B030D-6E8A-4147-A177-3AD203B41FA5}">
                      <a16:colId xmlns:a16="http://schemas.microsoft.com/office/drawing/2014/main" val="4059338196"/>
                    </a:ext>
                  </a:extLst>
                </a:gridCol>
              </a:tblGrid>
              <a:tr h="345383">
                <a:tc>
                  <a:txBody>
                    <a:bodyPr/>
                    <a:lstStyle/>
                    <a:p>
                      <a:r>
                        <a:rPr lang="en-US" sz="1300" dirty="0"/>
                        <a:t>SOLO-1</a:t>
                      </a:r>
                    </a:p>
                  </a:txBody>
                  <a:tcPr anchor="ctr">
                    <a:lnL w="6350" cap="flat" cmpd="sng" algn="ctr">
                      <a:solidFill>
                        <a:srgbClr val="CC0066"/>
                      </a:solidFill>
                      <a:prstDash val="solid"/>
                      <a:round/>
                      <a:headEnd type="none" w="med" len="med"/>
                      <a:tailEnd type="none" w="med" len="med"/>
                    </a:lnL>
                    <a:lnR w="3175"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rgbClr val="CC0066"/>
                    </a:solidFill>
                  </a:tcPr>
                </a:tc>
                <a:tc>
                  <a:txBody>
                    <a:bodyPr/>
                    <a:lstStyle/>
                    <a:p>
                      <a:r>
                        <a:rPr lang="en-US" sz="1200" b="0" dirty="0">
                          <a:solidFill>
                            <a:srgbClr val="CC0066"/>
                          </a:solidFill>
                        </a:rPr>
                        <a:t>Olaparib</a:t>
                      </a:r>
                    </a:p>
                  </a:txBody>
                  <a:tcPr anchor="ctr">
                    <a:lnL w="3175" cap="flat" cmpd="sng" algn="ctr">
                      <a:solidFill>
                        <a:srgbClr val="CC0066"/>
                      </a:solidFill>
                      <a:prstDash val="solid"/>
                      <a:round/>
                      <a:headEnd type="none" w="med" len="med"/>
                      <a:tailEnd type="none" w="med" len="med"/>
                    </a:lnL>
                    <a:lnR w="6350"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14" name="Table 13">
            <a:extLst>
              <a:ext uri="{FF2B5EF4-FFF2-40B4-BE49-F238E27FC236}">
                <a16:creationId xmlns:a16="http://schemas.microsoft.com/office/drawing/2014/main" id="{683E3EA6-B5DA-5601-33ED-7C381184AD41}"/>
              </a:ext>
            </a:extLst>
          </p:cNvPr>
          <p:cNvGraphicFramePr>
            <a:graphicFrameLocks noGrp="1"/>
          </p:cNvGraphicFramePr>
          <p:nvPr/>
        </p:nvGraphicFramePr>
        <p:xfrm>
          <a:off x="2227504" y="2008795"/>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5" name="Table 14">
            <a:extLst>
              <a:ext uri="{FF2B5EF4-FFF2-40B4-BE49-F238E27FC236}">
                <a16:creationId xmlns:a16="http://schemas.microsoft.com/office/drawing/2014/main" id="{CDE40A73-B66C-CD45-1E88-8B356CC31831}"/>
              </a:ext>
            </a:extLst>
          </p:cNvPr>
          <p:cNvGraphicFramePr>
            <a:graphicFrameLocks noGrp="1"/>
          </p:cNvGraphicFramePr>
          <p:nvPr/>
        </p:nvGraphicFramePr>
        <p:xfrm>
          <a:off x="2227504" y="2425600"/>
          <a:ext cx="2948174" cy="345383"/>
        </p:xfrm>
        <a:graphic>
          <a:graphicData uri="http://schemas.openxmlformats.org/drawingml/2006/table">
            <a:tbl>
              <a:tblPr firstRow="1" bandRow="1">
                <a:tableStyleId>{5C22544A-7EE6-4342-B048-85BDC9FD1C3A}</a:tableStyleId>
              </a:tblPr>
              <a:tblGrid>
                <a:gridCol w="1598771">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16" name="Rectangle 15">
            <a:extLst>
              <a:ext uri="{FF2B5EF4-FFF2-40B4-BE49-F238E27FC236}">
                <a16:creationId xmlns:a16="http://schemas.microsoft.com/office/drawing/2014/main" id="{DDD795AD-2889-A0E1-D82C-96EDCFC32B3D}"/>
              </a:ext>
            </a:extLst>
          </p:cNvPr>
          <p:cNvSpPr/>
          <p:nvPr/>
        </p:nvSpPr>
        <p:spPr>
          <a:xfrm>
            <a:off x="5430984"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18" name="Table 17">
            <a:extLst>
              <a:ext uri="{FF2B5EF4-FFF2-40B4-BE49-F238E27FC236}">
                <a16:creationId xmlns:a16="http://schemas.microsoft.com/office/drawing/2014/main" id="{180002BA-A421-9A95-0825-0F91F2C03ACB}"/>
              </a:ext>
            </a:extLst>
          </p:cNvPr>
          <p:cNvGraphicFramePr>
            <a:graphicFrameLocks noGrp="1"/>
          </p:cNvGraphicFramePr>
          <p:nvPr/>
        </p:nvGraphicFramePr>
        <p:xfrm>
          <a:off x="5538918" y="2008795"/>
          <a:ext cx="2948134" cy="345383"/>
        </p:xfrm>
        <a:graphic>
          <a:graphicData uri="http://schemas.openxmlformats.org/drawingml/2006/table">
            <a:tbl>
              <a:tblPr firstRow="1" bandRow="1">
                <a:tableStyleId>{5C22544A-7EE6-4342-B048-85BDC9FD1C3A}</a:tableStyleId>
              </a:tblPr>
              <a:tblGrid>
                <a:gridCol w="1598729">
                  <a:extLst>
                    <a:ext uri="{9D8B030D-6E8A-4147-A177-3AD203B41FA5}">
                      <a16:colId xmlns:a16="http://schemas.microsoft.com/office/drawing/2014/main" val="1867731819"/>
                    </a:ext>
                  </a:extLst>
                </a:gridCol>
                <a:gridCol w="1349405">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19" name="Table 18">
            <a:extLst>
              <a:ext uri="{FF2B5EF4-FFF2-40B4-BE49-F238E27FC236}">
                <a16:creationId xmlns:a16="http://schemas.microsoft.com/office/drawing/2014/main" id="{78BD9BCB-844A-E20A-9350-9EBB85735D1C}"/>
              </a:ext>
            </a:extLst>
          </p:cNvPr>
          <p:cNvGraphicFramePr>
            <a:graphicFrameLocks noGrp="1"/>
          </p:cNvGraphicFramePr>
          <p:nvPr/>
        </p:nvGraphicFramePr>
        <p:xfrm>
          <a:off x="5538917" y="2425600"/>
          <a:ext cx="2948136" cy="345383"/>
        </p:xfrm>
        <a:graphic>
          <a:graphicData uri="http://schemas.openxmlformats.org/drawingml/2006/table">
            <a:tbl>
              <a:tblPr firstRow="1" bandRow="1">
                <a:tableStyleId>{5C22544A-7EE6-4342-B048-85BDC9FD1C3A}</a:tableStyleId>
              </a:tblPr>
              <a:tblGrid>
                <a:gridCol w="1598730">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0" name="Rectangle 19">
            <a:extLst>
              <a:ext uri="{FF2B5EF4-FFF2-40B4-BE49-F238E27FC236}">
                <a16:creationId xmlns:a16="http://schemas.microsoft.com/office/drawing/2014/main" id="{36E822C7-3C98-B22C-D996-6B1919738790}"/>
              </a:ext>
            </a:extLst>
          </p:cNvPr>
          <p:cNvSpPr/>
          <p:nvPr/>
        </p:nvSpPr>
        <p:spPr>
          <a:xfrm>
            <a:off x="8753302" y="1510031"/>
            <a:ext cx="3158836" cy="13615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1" name="Table 20">
            <a:extLst>
              <a:ext uri="{FF2B5EF4-FFF2-40B4-BE49-F238E27FC236}">
                <a16:creationId xmlns:a16="http://schemas.microsoft.com/office/drawing/2014/main" id="{DA521A6F-8E8D-D069-B7EF-262E6EA003A3}"/>
              </a:ext>
            </a:extLst>
          </p:cNvPr>
          <p:cNvGraphicFramePr>
            <a:graphicFrameLocks noGrp="1"/>
          </p:cNvGraphicFramePr>
          <p:nvPr/>
        </p:nvGraphicFramePr>
        <p:xfrm>
          <a:off x="8866349" y="2008795"/>
          <a:ext cx="2944707" cy="345383"/>
        </p:xfrm>
        <a:graphic>
          <a:graphicData uri="http://schemas.openxmlformats.org/drawingml/2006/table">
            <a:tbl>
              <a:tblPr firstRow="1" bandRow="1">
                <a:tableStyleId>{5C22544A-7EE6-4342-B048-85BDC9FD1C3A}</a:tableStyleId>
              </a:tblPr>
              <a:tblGrid>
                <a:gridCol w="1600424">
                  <a:extLst>
                    <a:ext uri="{9D8B030D-6E8A-4147-A177-3AD203B41FA5}">
                      <a16:colId xmlns:a16="http://schemas.microsoft.com/office/drawing/2014/main" val="1867731819"/>
                    </a:ext>
                  </a:extLst>
                </a:gridCol>
                <a:gridCol w="1344283">
                  <a:extLst>
                    <a:ext uri="{9D8B030D-6E8A-4147-A177-3AD203B41FA5}">
                      <a16:colId xmlns:a16="http://schemas.microsoft.com/office/drawing/2014/main" val="4059338196"/>
                    </a:ext>
                  </a:extLst>
                </a:gridCol>
              </a:tblGrid>
              <a:tr h="345383">
                <a:tc>
                  <a:txBody>
                    <a:bodyPr/>
                    <a:lstStyle/>
                    <a:p>
                      <a:r>
                        <a:rPr lang="en-US" sz="1300" dirty="0"/>
                        <a:t>PRIMA</a:t>
                      </a:r>
                    </a:p>
                  </a:txBody>
                  <a:tcPr anchor="ctr">
                    <a:lnL w="6350" cap="flat" cmpd="sng" algn="ctr">
                      <a:solidFill>
                        <a:srgbClr val="7030A0"/>
                      </a:solidFill>
                      <a:prstDash val="solid"/>
                      <a:round/>
                      <a:headEnd type="none" w="med" len="med"/>
                      <a:tailEnd type="none" w="med" len="med"/>
                    </a:lnL>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200" b="0" dirty="0">
                          <a:solidFill>
                            <a:srgbClr val="7030A0"/>
                          </a:solidFill>
                        </a:rPr>
                        <a:t>Niraparib</a:t>
                      </a:r>
                    </a:p>
                  </a:txBody>
                  <a:tcPr anchor="ctr">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22" name="Table 21">
            <a:extLst>
              <a:ext uri="{FF2B5EF4-FFF2-40B4-BE49-F238E27FC236}">
                <a16:creationId xmlns:a16="http://schemas.microsoft.com/office/drawing/2014/main" id="{935D9A18-FE69-6B36-17B0-3D27C4C982EF}"/>
              </a:ext>
            </a:extLst>
          </p:cNvPr>
          <p:cNvGraphicFramePr>
            <a:graphicFrameLocks noGrp="1"/>
          </p:cNvGraphicFramePr>
          <p:nvPr/>
        </p:nvGraphicFramePr>
        <p:xfrm>
          <a:off x="8866349" y="2425600"/>
          <a:ext cx="2944707" cy="345383"/>
        </p:xfrm>
        <a:graphic>
          <a:graphicData uri="http://schemas.openxmlformats.org/drawingml/2006/table">
            <a:tbl>
              <a:tblPr firstRow="1" bandRow="1">
                <a:tableStyleId>{5C22544A-7EE6-4342-B048-85BDC9FD1C3A}</a:tableStyleId>
              </a:tblPr>
              <a:tblGrid>
                <a:gridCol w="1609301">
                  <a:extLst>
                    <a:ext uri="{9D8B030D-6E8A-4147-A177-3AD203B41FA5}">
                      <a16:colId xmlns:a16="http://schemas.microsoft.com/office/drawing/2014/main" val="1867731819"/>
                    </a:ext>
                  </a:extLst>
                </a:gridCol>
                <a:gridCol w="133540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2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23" name="TextBox 22">
            <a:extLst>
              <a:ext uri="{FF2B5EF4-FFF2-40B4-BE49-F238E27FC236}">
                <a16:creationId xmlns:a16="http://schemas.microsoft.com/office/drawing/2014/main" id="{3B783D67-F30D-D410-0EC7-D7AA19313B76}"/>
              </a:ext>
            </a:extLst>
          </p:cNvPr>
          <p:cNvSpPr txBox="1"/>
          <p:nvPr/>
        </p:nvSpPr>
        <p:spPr>
          <a:xfrm>
            <a:off x="294414" y="3068372"/>
            <a:ext cx="16957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bevacizumab</a:t>
            </a:r>
          </a:p>
        </p:txBody>
      </p:sp>
      <p:graphicFrame>
        <p:nvGraphicFramePr>
          <p:cNvPr id="24" name="Table 23">
            <a:extLst>
              <a:ext uri="{FF2B5EF4-FFF2-40B4-BE49-F238E27FC236}">
                <a16:creationId xmlns:a16="http://schemas.microsoft.com/office/drawing/2014/main" id="{03BCD3FA-E1AE-F641-26D5-633EAE200599}"/>
              </a:ext>
            </a:extLst>
          </p:cNvPr>
          <p:cNvGraphicFramePr>
            <a:graphicFrameLocks noGrp="1"/>
          </p:cNvGraphicFramePr>
          <p:nvPr/>
        </p:nvGraphicFramePr>
        <p:xfrm>
          <a:off x="2229237" y="3155585"/>
          <a:ext cx="2946441" cy="457200"/>
        </p:xfrm>
        <a:graphic>
          <a:graphicData uri="http://schemas.openxmlformats.org/drawingml/2006/table">
            <a:tbl>
              <a:tblPr firstRow="1" bandRow="1">
                <a:tableStyleId>{5C22544A-7EE6-4342-B048-85BDC9FD1C3A}</a:tableStyleId>
              </a:tblPr>
              <a:tblGrid>
                <a:gridCol w="1597038">
                  <a:extLst>
                    <a:ext uri="{9D8B030D-6E8A-4147-A177-3AD203B41FA5}">
                      <a16:colId xmlns:a16="http://schemas.microsoft.com/office/drawing/2014/main" val="1867731819"/>
                    </a:ext>
                  </a:extLst>
                </a:gridCol>
                <a:gridCol w="1349403">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5" name="Rectangle 24">
            <a:extLst>
              <a:ext uri="{FF2B5EF4-FFF2-40B4-BE49-F238E27FC236}">
                <a16:creationId xmlns:a16="http://schemas.microsoft.com/office/drawing/2014/main" id="{0F784968-4F42-3C34-C214-A3FE279D5A7F}"/>
              </a:ext>
            </a:extLst>
          </p:cNvPr>
          <p:cNvSpPr/>
          <p:nvPr/>
        </p:nvSpPr>
        <p:spPr>
          <a:xfrm>
            <a:off x="5432718" y="3008877"/>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6" name="Table 25">
            <a:extLst>
              <a:ext uri="{FF2B5EF4-FFF2-40B4-BE49-F238E27FC236}">
                <a16:creationId xmlns:a16="http://schemas.microsoft.com/office/drawing/2014/main" id="{6156BF50-A030-4622-727F-C085FB57EFF1}"/>
              </a:ext>
            </a:extLst>
          </p:cNvPr>
          <p:cNvGraphicFramePr>
            <a:graphicFrameLocks noGrp="1"/>
          </p:cNvGraphicFramePr>
          <p:nvPr/>
        </p:nvGraphicFramePr>
        <p:xfrm>
          <a:off x="5538914" y="3155585"/>
          <a:ext cx="2946442" cy="457200"/>
        </p:xfrm>
        <a:graphic>
          <a:graphicData uri="http://schemas.openxmlformats.org/drawingml/2006/table">
            <a:tbl>
              <a:tblPr firstRow="1" bandRow="1">
                <a:tableStyleId>{5C22544A-7EE6-4342-B048-85BDC9FD1C3A}</a:tableStyleId>
              </a:tblPr>
              <a:tblGrid>
                <a:gridCol w="1598733">
                  <a:extLst>
                    <a:ext uri="{9D8B030D-6E8A-4147-A177-3AD203B41FA5}">
                      <a16:colId xmlns:a16="http://schemas.microsoft.com/office/drawing/2014/main" val="1867731819"/>
                    </a:ext>
                  </a:extLst>
                </a:gridCol>
                <a:gridCol w="1347709">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7" name="Rectangle 26">
            <a:extLst>
              <a:ext uri="{FF2B5EF4-FFF2-40B4-BE49-F238E27FC236}">
                <a16:creationId xmlns:a16="http://schemas.microsoft.com/office/drawing/2014/main" id="{B7120055-1577-F8E2-CA05-4D01095ABACF}"/>
              </a:ext>
            </a:extLst>
          </p:cNvPr>
          <p:cNvSpPr/>
          <p:nvPr/>
        </p:nvSpPr>
        <p:spPr>
          <a:xfrm>
            <a:off x="8755036" y="3011649"/>
            <a:ext cx="3158836" cy="74743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28" name="Table 27">
            <a:extLst>
              <a:ext uri="{FF2B5EF4-FFF2-40B4-BE49-F238E27FC236}">
                <a16:creationId xmlns:a16="http://schemas.microsoft.com/office/drawing/2014/main" id="{1A5C817A-3371-EC95-76A0-6D776728824E}"/>
              </a:ext>
            </a:extLst>
          </p:cNvPr>
          <p:cNvGraphicFramePr>
            <a:graphicFrameLocks noGrp="1"/>
          </p:cNvGraphicFramePr>
          <p:nvPr/>
        </p:nvGraphicFramePr>
        <p:xfrm>
          <a:off x="8868084" y="3158357"/>
          <a:ext cx="2944707" cy="457200"/>
        </p:xfrm>
        <a:graphic>
          <a:graphicData uri="http://schemas.openxmlformats.org/drawingml/2006/table">
            <a:tbl>
              <a:tblPr firstRow="1" bandRow="1">
                <a:tableStyleId>{5C22544A-7EE6-4342-B048-85BDC9FD1C3A}</a:tableStyleId>
              </a:tblPr>
              <a:tblGrid>
                <a:gridCol w="1607566">
                  <a:extLst>
                    <a:ext uri="{9D8B030D-6E8A-4147-A177-3AD203B41FA5}">
                      <a16:colId xmlns:a16="http://schemas.microsoft.com/office/drawing/2014/main" val="1867731819"/>
                    </a:ext>
                  </a:extLst>
                </a:gridCol>
                <a:gridCol w="1337141">
                  <a:extLst>
                    <a:ext uri="{9D8B030D-6E8A-4147-A177-3AD203B41FA5}">
                      <a16:colId xmlns:a16="http://schemas.microsoft.com/office/drawing/2014/main" val="4059338196"/>
                    </a:ext>
                  </a:extLst>
                </a:gridCol>
              </a:tblGrid>
              <a:tr h="345383">
                <a:tc>
                  <a:txBody>
                    <a:bodyPr/>
                    <a:lstStyle/>
                    <a:p>
                      <a:r>
                        <a:rPr lang="en-US" sz="1300" dirty="0"/>
                        <a:t>PAOLA-1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0" dirty="0">
                          <a:solidFill>
                            <a:schemeClr val="accent2"/>
                          </a:solidFill>
                        </a:rPr>
                        <a:t>Olaparib + bevacizumab</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29" name="TextBox 28">
            <a:extLst>
              <a:ext uri="{FF2B5EF4-FFF2-40B4-BE49-F238E27FC236}">
                <a16:creationId xmlns:a16="http://schemas.microsoft.com/office/drawing/2014/main" id="{290DB7C9-828F-55FD-7887-1A1773F136EF}"/>
              </a:ext>
            </a:extLst>
          </p:cNvPr>
          <p:cNvSpPr txBox="1"/>
          <p:nvPr/>
        </p:nvSpPr>
        <p:spPr>
          <a:xfrm>
            <a:off x="294414" y="4768264"/>
            <a:ext cx="169579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IO</a:t>
            </a:r>
          </a:p>
        </p:txBody>
      </p:sp>
      <p:sp>
        <p:nvSpPr>
          <p:cNvPr id="33" name="Rectangle 32">
            <a:extLst>
              <a:ext uri="{FF2B5EF4-FFF2-40B4-BE49-F238E27FC236}">
                <a16:creationId xmlns:a16="http://schemas.microsoft.com/office/drawing/2014/main" id="{FEE1B4B1-EB22-05D4-DEC0-24D87DC30071}"/>
              </a:ext>
            </a:extLst>
          </p:cNvPr>
          <p:cNvSpPr/>
          <p:nvPr/>
        </p:nvSpPr>
        <p:spPr>
          <a:xfrm>
            <a:off x="2110402" y="3920337"/>
            <a:ext cx="3158836" cy="208304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3D4F8D5B-2AEA-66DA-7F02-A3073F392893}"/>
              </a:ext>
            </a:extLst>
          </p:cNvPr>
          <p:cNvSpPr/>
          <p:nvPr/>
        </p:nvSpPr>
        <p:spPr>
          <a:xfrm>
            <a:off x="5432719" y="3917158"/>
            <a:ext cx="3158836" cy="208304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4F3FD77E-E273-EDFF-974A-281400DEBA9C}"/>
              </a:ext>
            </a:extLst>
          </p:cNvPr>
          <p:cNvSpPr/>
          <p:nvPr/>
        </p:nvSpPr>
        <p:spPr>
          <a:xfrm>
            <a:off x="8755036" y="3920337"/>
            <a:ext cx="3158836" cy="207855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C1047"/>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3E3A2EFD-0EA1-9279-2006-526C11C69843}"/>
              </a:ext>
            </a:extLst>
          </p:cNvPr>
          <p:cNvGraphicFramePr>
            <a:graphicFrameLocks noGrp="1"/>
          </p:cNvGraphicFramePr>
          <p:nvPr/>
        </p:nvGraphicFramePr>
        <p:xfrm>
          <a:off x="2229241" y="4021827"/>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1" name="Table 30">
            <a:extLst>
              <a:ext uri="{FF2B5EF4-FFF2-40B4-BE49-F238E27FC236}">
                <a16:creationId xmlns:a16="http://schemas.microsoft.com/office/drawing/2014/main" id="{22DE4387-B89D-D71D-DDE3-FD1E91383326}"/>
              </a:ext>
            </a:extLst>
          </p:cNvPr>
          <p:cNvGraphicFramePr>
            <a:graphicFrameLocks noGrp="1"/>
          </p:cNvGraphicFramePr>
          <p:nvPr/>
        </p:nvGraphicFramePr>
        <p:xfrm>
          <a:off x="5538914" y="4551404"/>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2" name="Table 31">
            <a:extLst>
              <a:ext uri="{FF2B5EF4-FFF2-40B4-BE49-F238E27FC236}">
                <a16:creationId xmlns:a16="http://schemas.microsoft.com/office/drawing/2014/main" id="{F9D24471-3B99-A848-AC37-962979D5CFE7}"/>
              </a:ext>
            </a:extLst>
          </p:cNvPr>
          <p:cNvGraphicFramePr>
            <a:graphicFrameLocks noGrp="1"/>
          </p:cNvGraphicFramePr>
          <p:nvPr/>
        </p:nvGraphicFramePr>
        <p:xfrm>
          <a:off x="5538916" y="4015765"/>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39" name="Table 38">
            <a:extLst>
              <a:ext uri="{FF2B5EF4-FFF2-40B4-BE49-F238E27FC236}">
                <a16:creationId xmlns:a16="http://schemas.microsoft.com/office/drawing/2014/main" id="{D15F5E58-5BB3-3FDA-6C48-FA28C8EAE18A}"/>
              </a:ext>
            </a:extLst>
          </p:cNvPr>
          <p:cNvGraphicFramePr>
            <a:graphicFrameLocks noGrp="1"/>
          </p:cNvGraphicFramePr>
          <p:nvPr/>
        </p:nvGraphicFramePr>
        <p:xfrm>
          <a:off x="5538915" y="5268921"/>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1" name="Table 40">
            <a:extLst>
              <a:ext uri="{FF2B5EF4-FFF2-40B4-BE49-F238E27FC236}">
                <a16:creationId xmlns:a16="http://schemas.microsoft.com/office/drawing/2014/main" id="{E3717A83-7587-70AE-8331-5E3C6F20B1D1}"/>
              </a:ext>
            </a:extLst>
          </p:cNvPr>
          <p:cNvGraphicFramePr>
            <a:graphicFrameLocks noGrp="1"/>
          </p:cNvGraphicFramePr>
          <p:nvPr/>
        </p:nvGraphicFramePr>
        <p:xfrm>
          <a:off x="8866350" y="4563211"/>
          <a:ext cx="2946440" cy="64008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DUO-O</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200" b="0" dirty="0">
                          <a:solidFill>
                            <a:srgbClr val="002060"/>
                          </a:solidFill>
                        </a:rPr>
                        <a:t>Olaparib + bevacizumab + durvalumab</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2" name="Table 41">
            <a:extLst>
              <a:ext uri="{FF2B5EF4-FFF2-40B4-BE49-F238E27FC236}">
                <a16:creationId xmlns:a16="http://schemas.microsoft.com/office/drawing/2014/main" id="{A0758C31-46DE-E868-6DAC-B500BB0768F6}"/>
              </a:ext>
            </a:extLst>
          </p:cNvPr>
          <p:cNvGraphicFramePr>
            <a:graphicFrameLocks noGrp="1"/>
          </p:cNvGraphicFramePr>
          <p:nvPr/>
        </p:nvGraphicFramePr>
        <p:xfrm>
          <a:off x="8866352" y="4027572"/>
          <a:ext cx="2946440" cy="457200"/>
        </p:xfrm>
        <a:graphic>
          <a:graphicData uri="http://schemas.openxmlformats.org/drawingml/2006/table">
            <a:tbl>
              <a:tblPr firstRow="1" bandRow="1">
                <a:tableStyleId>{5C22544A-7EE6-4342-B048-85BDC9FD1C3A}</a:tableStyleId>
              </a:tblPr>
              <a:tblGrid>
                <a:gridCol w="1597036">
                  <a:extLst>
                    <a:ext uri="{9D8B030D-6E8A-4147-A177-3AD203B41FA5}">
                      <a16:colId xmlns:a16="http://schemas.microsoft.com/office/drawing/2014/main" val="1867731819"/>
                    </a:ext>
                  </a:extLst>
                </a:gridCol>
                <a:gridCol w="1349404">
                  <a:extLst>
                    <a:ext uri="{9D8B030D-6E8A-4147-A177-3AD203B41FA5}">
                      <a16:colId xmlns:a16="http://schemas.microsoft.com/office/drawing/2014/main" val="4059338196"/>
                    </a:ext>
                  </a:extLst>
                </a:gridCol>
              </a:tblGrid>
              <a:tr h="345383">
                <a:tc>
                  <a:txBody>
                    <a:bodyPr/>
                    <a:lstStyle/>
                    <a:p>
                      <a:r>
                        <a:rPr lang="en-US" sz="1300" dirty="0"/>
                        <a:t>ATHENA-COMBO</a:t>
                      </a:r>
                    </a:p>
                  </a:txBody>
                  <a:tcPr anchor="ctr">
                    <a:lnL w="6350" cap="flat" cmpd="sng" algn="ctr">
                      <a:solidFill>
                        <a:srgbClr val="0000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rgbClr val="3C45FC"/>
                    </a:solidFill>
                  </a:tcPr>
                </a:tc>
                <a:tc>
                  <a:txBody>
                    <a:bodyPr/>
                    <a:lstStyle/>
                    <a:p>
                      <a:r>
                        <a:rPr lang="en-US" sz="1200" b="0" dirty="0">
                          <a:solidFill>
                            <a:srgbClr val="3C45FC"/>
                          </a:solidFill>
                        </a:rPr>
                        <a:t>Rucaparib + nivolumab</a:t>
                      </a:r>
                    </a:p>
                  </a:txBody>
                  <a:tcPr anchor="ctr">
                    <a:lnL w="6350" cap="flat" cmpd="sng" algn="ctr">
                      <a:noFill/>
                      <a:prstDash val="solid"/>
                      <a:round/>
                      <a:headEnd type="none" w="med" len="med"/>
                      <a:tailEnd type="none" w="med" len="med"/>
                    </a:lnL>
                    <a:lnR w="6350" cap="flat" cmpd="sng" algn="ctr">
                      <a:solidFill>
                        <a:srgbClr val="0000CC"/>
                      </a:solidFill>
                      <a:prstDash val="solid"/>
                      <a:round/>
                      <a:headEnd type="none" w="med" len="med"/>
                      <a:tailEnd type="none" w="med" len="med"/>
                    </a:lnR>
                    <a:lnT w="6350" cap="flat" cmpd="sng" algn="ctr">
                      <a:solidFill>
                        <a:srgbClr val="0000CC"/>
                      </a:solidFill>
                      <a:prstDash val="solid"/>
                      <a:round/>
                      <a:headEnd type="none" w="med" len="med"/>
                      <a:tailEnd type="none" w="med" len="med"/>
                    </a:lnT>
                    <a:lnB w="6350" cap="flat" cmpd="sng" algn="ctr">
                      <a:solidFill>
                        <a:srgbClr val="0000C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graphicFrame>
        <p:nvGraphicFramePr>
          <p:cNvPr id="43" name="Table 42">
            <a:extLst>
              <a:ext uri="{FF2B5EF4-FFF2-40B4-BE49-F238E27FC236}">
                <a16:creationId xmlns:a16="http://schemas.microsoft.com/office/drawing/2014/main" id="{805602E1-8890-24D3-825A-1C0C052A0B0E}"/>
              </a:ext>
            </a:extLst>
          </p:cNvPr>
          <p:cNvGraphicFramePr>
            <a:graphicFrameLocks noGrp="1"/>
          </p:cNvGraphicFramePr>
          <p:nvPr/>
        </p:nvGraphicFramePr>
        <p:xfrm>
          <a:off x="8866351" y="5280728"/>
          <a:ext cx="2946441" cy="640080"/>
        </p:xfrm>
        <a:graphic>
          <a:graphicData uri="http://schemas.openxmlformats.org/drawingml/2006/table">
            <a:tbl>
              <a:tblPr firstRow="1" bandRow="1">
                <a:tableStyleId>{5C22544A-7EE6-4342-B048-85BDC9FD1C3A}</a:tableStyleId>
              </a:tblPr>
              <a:tblGrid>
                <a:gridCol w="1597035">
                  <a:extLst>
                    <a:ext uri="{9D8B030D-6E8A-4147-A177-3AD203B41FA5}">
                      <a16:colId xmlns:a16="http://schemas.microsoft.com/office/drawing/2014/main" val="1867731819"/>
                    </a:ext>
                  </a:extLst>
                </a:gridCol>
                <a:gridCol w="1349406">
                  <a:extLst>
                    <a:ext uri="{9D8B030D-6E8A-4147-A177-3AD203B41FA5}">
                      <a16:colId xmlns:a16="http://schemas.microsoft.com/office/drawing/2014/main" val="4059338196"/>
                    </a:ext>
                  </a:extLst>
                </a:gridCol>
              </a:tblGrid>
              <a:tr h="345383">
                <a:tc>
                  <a:txBody>
                    <a:bodyPr/>
                    <a:lstStyle/>
                    <a:p>
                      <a:r>
                        <a:rPr lang="en-US" sz="1300" dirty="0"/>
                        <a:t>KEYLYNK-001</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rgbClr val="AE2C83"/>
                    </a:solidFill>
                  </a:tcPr>
                </a:tc>
                <a:tc>
                  <a:txBody>
                    <a:bodyPr/>
                    <a:lstStyle/>
                    <a:p>
                      <a:r>
                        <a:rPr lang="en-US" sz="1200" b="0" dirty="0">
                          <a:solidFill>
                            <a:srgbClr val="002060"/>
                          </a:solidFill>
                        </a:rPr>
                        <a:t>Olaparib + pembrolizumab +/- bevacizumab</a:t>
                      </a:r>
                    </a:p>
                  </a:txBody>
                  <a:tcPr anchor="ctr">
                    <a:lnL w="6350" cap="flat" cmpd="sng" algn="ctr">
                      <a:solidFill>
                        <a:srgbClr val="6E1C53"/>
                      </a:solidFill>
                      <a:prstDash val="solid"/>
                      <a:round/>
                      <a:headEnd type="none" w="med" len="med"/>
                      <a:tailEnd type="none" w="med" len="med"/>
                    </a:lnL>
                    <a:lnR w="6350" cap="flat" cmpd="sng" algn="ctr">
                      <a:solidFill>
                        <a:srgbClr val="6E1C53"/>
                      </a:solidFill>
                      <a:prstDash val="solid"/>
                      <a:round/>
                      <a:headEnd type="none" w="med" len="med"/>
                      <a:tailEnd type="none" w="med" len="med"/>
                    </a:lnR>
                    <a:lnT w="6350" cap="flat" cmpd="sng" algn="ctr">
                      <a:solidFill>
                        <a:srgbClr val="6E1C53"/>
                      </a:solidFill>
                      <a:prstDash val="solid"/>
                      <a:round/>
                      <a:headEnd type="none" w="med" len="med"/>
                      <a:tailEnd type="none" w="med" len="med"/>
                    </a:lnT>
                    <a:lnB w="6350" cap="flat" cmpd="sng" algn="ctr">
                      <a:solidFill>
                        <a:srgbClr val="6E1C5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998688"/>
                  </a:ext>
                </a:extLst>
              </a:tr>
            </a:tbl>
          </a:graphicData>
        </a:graphic>
      </p:graphicFrame>
      <p:sp>
        <p:nvSpPr>
          <p:cNvPr id="10" name="Rectangle 9">
            <a:extLst>
              <a:ext uri="{FF2B5EF4-FFF2-40B4-BE49-F238E27FC236}">
                <a16:creationId xmlns:a16="http://schemas.microsoft.com/office/drawing/2014/main" id="{F56AAB1D-A500-D4C8-5285-8653C1C0A303}"/>
              </a:ext>
            </a:extLst>
          </p:cNvPr>
          <p:cNvSpPr/>
          <p:nvPr/>
        </p:nvSpPr>
        <p:spPr>
          <a:xfrm>
            <a:off x="5330013" y="859111"/>
            <a:ext cx="6698330" cy="2966843"/>
          </a:xfrm>
          <a:prstGeom prst="rect">
            <a:avLst/>
          </a:prstGeom>
          <a:solidFill>
            <a:srgbClr val="FFFF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DD3A22FF-CFEA-9A6B-4293-E2587752760D}"/>
              </a:ext>
            </a:extLst>
          </p:cNvPr>
          <p:cNvSpPr/>
          <p:nvPr/>
        </p:nvSpPr>
        <p:spPr>
          <a:xfrm>
            <a:off x="2046155" y="859111"/>
            <a:ext cx="3318154" cy="2966843"/>
          </a:xfrm>
          <a:prstGeom prst="rect">
            <a:avLst/>
          </a:prstGeom>
          <a:solidFill>
            <a:srgbClr val="FFFF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40366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6F4E-9940-A3CB-59D2-FA5A7932E77D}"/>
              </a:ext>
            </a:extLst>
          </p:cNvPr>
          <p:cNvSpPr>
            <a:spLocks noGrp="1"/>
          </p:cNvSpPr>
          <p:nvPr>
            <p:ph type="ctrTitle"/>
          </p:nvPr>
        </p:nvSpPr>
        <p:spPr>
          <a:xfrm>
            <a:off x="685799" y="57793"/>
            <a:ext cx="10820401" cy="684052"/>
          </a:xfrm>
        </p:spPr>
        <p:txBody>
          <a:bodyPr/>
          <a:lstStyle/>
          <a:p>
            <a:r>
              <a:rPr lang="en-US" dirty="0"/>
              <a:t>Immunotherapy + PARP inhibitors</a:t>
            </a:r>
          </a:p>
        </p:txBody>
      </p:sp>
      <p:sp>
        <p:nvSpPr>
          <p:cNvPr id="4" name="TextBox 3">
            <a:extLst>
              <a:ext uri="{FF2B5EF4-FFF2-40B4-BE49-F238E27FC236}">
                <a16:creationId xmlns:a16="http://schemas.microsoft.com/office/drawing/2014/main" id="{F7F0D0EA-B595-6E9E-D1A0-D7D6E0F551E5}"/>
              </a:ext>
            </a:extLst>
          </p:cNvPr>
          <p:cNvSpPr txBox="1"/>
          <p:nvPr/>
        </p:nvSpPr>
        <p:spPr>
          <a:xfrm>
            <a:off x="2753687" y="5858106"/>
            <a:ext cx="3255315" cy="27699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Mouw and Konstantinopoulos,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Brit J Cancer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2018</a:t>
            </a:r>
          </a:p>
        </p:txBody>
      </p:sp>
      <p:sp>
        <p:nvSpPr>
          <p:cNvPr id="5" name="TextBox 4">
            <a:extLst>
              <a:ext uri="{FF2B5EF4-FFF2-40B4-BE49-F238E27FC236}">
                <a16:creationId xmlns:a16="http://schemas.microsoft.com/office/drawing/2014/main" id="{73766115-4013-5ABC-72B6-D3F184D7FEA5}"/>
              </a:ext>
            </a:extLst>
          </p:cNvPr>
          <p:cNvSpPr txBox="1"/>
          <p:nvPr/>
        </p:nvSpPr>
        <p:spPr>
          <a:xfrm>
            <a:off x="9596839" y="6314145"/>
            <a:ext cx="1937069" cy="27699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Shen et al.,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Cancer Res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2019</a:t>
            </a:r>
          </a:p>
        </p:txBody>
      </p:sp>
      <p:pic>
        <p:nvPicPr>
          <p:cNvPr id="6" name="Picture 5" descr="Diagram&#10;&#10;Description automatically generated">
            <a:extLst>
              <a:ext uri="{FF2B5EF4-FFF2-40B4-BE49-F238E27FC236}">
                <a16:creationId xmlns:a16="http://schemas.microsoft.com/office/drawing/2014/main" id="{39E26998-1C2A-9E94-DA57-F922CC69BE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08498" y="1313729"/>
            <a:ext cx="4781437" cy="4515802"/>
          </a:xfrm>
          <a:prstGeom prst="rect">
            <a:avLst/>
          </a:prstGeom>
        </p:spPr>
      </p:pic>
      <p:pic>
        <p:nvPicPr>
          <p:cNvPr id="8" name="Picture 7">
            <a:extLst>
              <a:ext uri="{FF2B5EF4-FFF2-40B4-BE49-F238E27FC236}">
                <a16:creationId xmlns:a16="http://schemas.microsoft.com/office/drawing/2014/main" id="{345BC19E-08D4-E812-FE0E-71C631906E3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546848" y="3658153"/>
            <a:ext cx="5320726" cy="2655992"/>
          </a:xfrm>
          <a:prstGeom prst="rect">
            <a:avLst/>
          </a:prstGeom>
        </p:spPr>
      </p:pic>
      <p:sp>
        <p:nvSpPr>
          <p:cNvPr id="9" name="TextBox 8">
            <a:extLst>
              <a:ext uri="{FF2B5EF4-FFF2-40B4-BE49-F238E27FC236}">
                <a16:creationId xmlns:a16="http://schemas.microsoft.com/office/drawing/2014/main" id="{343C8552-4B5B-DB00-3716-6412C3DF5435}"/>
              </a:ext>
            </a:extLst>
          </p:cNvPr>
          <p:cNvSpPr txBox="1"/>
          <p:nvPr/>
        </p:nvSpPr>
        <p:spPr>
          <a:xfrm>
            <a:off x="9656142" y="3176834"/>
            <a:ext cx="1865895" cy="27699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Ding L et al.,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Cell Rep.</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2018</a:t>
            </a:r>
          </a:p>
        </p:txBody>
      </p:sp>
      <p:sp>
        <p:nvSpPr>
          <p:cNvPr id="11" name="Arrow: Right 10">
            <a:extLst>
              <a:ext uri="{FF2B5EF4-FFF2-40B4-BE49-F238E27FC236}">
                <a16:creationId xmlns:a16="http://schemas.microsoft.com/office/drawing/2014/main" id="{A38F398C-3C74-427E-ADE0-D7E3F8B8C1FF}"/>
              </a:ext>
            </a:extLst>
          </p:cNvPr>
          <p:cNvSpPr/>
          <p:nvPr/>
        </p:nvSpPr>
        <p:spPr>
          <a:xfrm rot="8716628">
            <a:off x="11331497" y="4891287"/>
            <a:ext cx="235102" cy="304800"/>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Arrow: Right 11">
            <a:extLst>
              <a:ext uri="{FF2B5EF4-FFF2-40B4-BE49-F238E27FC236}">
                <a16:creationId xmlns:a16="http://schemas.microsoft.com/office/drawing/2014/main" id="{CB40F986-6758-4938-AB27-FF4DCAEC614F}"/>
              </a:ext>
            </a:extLst>
          </p:cNvPr>
          <p:cNvSpPr/>
          <p:nvPr/>
        </p:nvSpPr>
        <p:spPr>
          <a:xfrm rot="8716628">
            <a:off x="8687477" y="4919862"/>
            <a:ext cx="235102" cy="304800"/>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9B045C8D-80B5-AD73-0223-0DD3C8F6DAD1}"/>
              </a:ext>
            </a:extLst>
          </p:cNvPr>
          <p:cNvSpPr/>
          <p:nvPr/>
        </p:nvSpPr>
        <p:spPr>
          <a:xfrm>
            <a:off x="2385982" y="3800475"/>
            <a:ext cx="1347818" cy="40957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984DB807-8B9E-7BEB-9354-BCF449A84E03}"/>
              </a:ext>
            </a:extLst>
          </p:cNvPr>
          <p:cNvGrpSpPr/>
          <p:nvPr/>
        </p:nvGrpSpPr>
        <p:grpSpPr>
          <a:xfrm>
            <a:off x="6520694" y="811253"/>
            <a:ext cx="5013214" cy="2309546"/>
            <a:chOff x="6520694" y="811253"/>
            <a:chExt cx="5013214" cy="2309546"/>
          </a:xfrm>
        </p:grpSpPr>
        <p:pic>
          <p:nvPicPr>
            <p:cNvPr id="7" name="Picture 6">
              <a:extLst>
                <a:ext uri="{FF2B5EF4-FFF2-40B4-BE49-F238E27FC236}">
                  <a16:creationId xmlns:a16="http://schemas.microsoft.com/office/drawing/2014/main" id="{158133CE-86AD-C672-F167-7C1DD0737B0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520694" y="811253"/>
              <a:ext cx="5013214" cy="2309546"/>
            </a:xfrm>
            <a:prstGeom prst="rect">
              <a:avLst/>
            </a:prstGeom>
          </p:spPr>
        </p:pic>
        <p:sp>
          <p:nvSpPr>
            <p:cNvPr id="3" name="TextBox 2">
              <a:extLst>
                <a:ext uri="{FF2B5EF4-FFF2-40B4-BE49-F238E27FC236}">
                  <a16:creationId xmlns:a16="http://schemas.microsoft.com/office/drawing/2014/main" id="{D5949793-57CD-0C5A-1489-2713280A59C9}"/>
                </a:ext>
              </a:extLst>
            </p:cNvPr>
            <p:cNvSpPr txBox="1"/>
            <p:nvPr/>
          </p:nvSpPr>
          <p:spPr>
            <a:xfrm>
              <a:off x="8577655" y="1382743"/>
              <a:ext cx="596982" cy="102441"/>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 Luminescence</a:t>
              </a:r>
            </a:p>
          </p:txBody>
        </p:sp>
      </p:grpSp>
      <p:sp>
        <p:nvSpPr>
          <p:cNvPr id="14" name="TextBox 13">
            <a:extLst>
              <a:ext uri="{FF2B5EF4-FFF2-40B4-BE49-F238E27FC236}">
                <a16:creationId xmlns:a16="http://schemas.microsoft.com/office/drawing/2014/main" id="{EF046823-30FA-0F81-CE7C-E7DB100CA97C}"/>
              </a:ext>
            </a:extLst>
          </p:cNvPr>
          <p:cNvSpPr txBox="1"/>
          <p:nvPr/>
        </p:nvSpPr>
        <p:spPr>
          <a:xfrm>
            <a:off x="1140180" y="4462810"/>
            <a:ext cx="1119239" cy="188934"/>
          </a:xfrm>
          <a:prstGeom prst="rect">
            <a:avLst/>
          </a:prstGeom>
          <a:solidFill>
            <a:srgbClr val="F2F9EC"/>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Point mutations</a:t>
            </a:r>
          </a:p>
        </p:txBody>
      </p:sp>
      <p:sp>
        <p:nvSpPr>
          <p:cNvPr id="15" name="TextBox 14">
            <a:extLst>
              <a:ext uri="{FF2B5EF4-FFF2-40B4-BE49-F238E27FC236}">
                <a16:creationId xmlns:a16="http://schemas.microsoft.com/office/drawing/2014/main" id="{E9EA441B-0EEE-D474-5D83-2249A257D7DD}"/>
              </a:ext>
            </a:extLst>
          </p:cNvPr>
          <p:cNvSpPr txBox="1"/>
          <p:nvPr/>
        </p:nvSpPr>
        <p:spPr>
          <a:xfrm>
            <a:off x="4094019" y="4457583"/>
            <a:ext cx="1331888" cy="188934"/>
          </a:xfrm>
          <a:prstGeom prst="rect">
            <a:avLst/>
          </a:prstGeom>
          <a:solidFill>
            <a:srgbClr val="F6E6EF"/>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STAT 1/3 activation</a:t>
            </a:r>
          </a:p>
        </p:txBody>
      </p:sp>
      <p:sp>
        <p:nvSpPr>
          <p:cNvPr id="10" name="Arrow: Right 9">
            <a:extLst>
              <a:ext uri="{FF2B5EF4-FFF2-40B4-BE49-F238E27FC236}">
                <a16:creationId xmlns:a16="http://schemas.microsoft.com/office/drawing/2014/main" id="{47DB34BA-CD8E-C9AF-25E3-BB678C78FE75}"/>
              </a:ext>
            </a:extLst>
          </p:cNvPr>
          <p:cNvSpPr/>
          <p:nvPr/>
        </p:nvSpPr>
        <p:spPr>
          <a:xfrm rot="8716628">
            <a:off x="11417224" y="2314421"/>
            <a:ext cx="235102" cy="304800"/>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34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animBg="1"/>
      <p:bldP spid="12" grpId="0" animBg="1"/>
      <p:bldP spid="1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O’Malley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399290961"/>
              </p:ext>
            </p:extLst>
          </p:nvPr>
        </p:nvGraphicFramePr>
        <p:xfrm>
          <a:off x="623392" y="1314496"/>
          <a:ext cx="11305256" cy="4634785"/>
        </p:xfrm>
        <a:graphic>
          <a:graphicData uri="http://schemas.openxmlformats.org/drawingml/2006/table">
            <a:tbl>
              <a:tblPr firstRow="1" bandRow="1">
                <a:tableStyleId>{F2DE63D5-997A-4646-A377-4702673A728D}</a:tableStyleId>
              </a:tblPr>
              <a:tblGrid>
                <a:gridCol w="2808312">
                  <a:extLst>
                    <a:ext uri="{9D8B030D-6E8A-4147-A177-3AD203B41FA5}">
                      <a16:colId xmlns:a16="http://schemas.microsoft.com/office/drawing/2014/main" val="20000"/>
                    </a:ext>
                  </a:extLst>
                </a:gridCol>
                <a:gridCol w="8496944">
                  <a:extLst>
                    <a:ext uri="{9D8B030D-6E8A-4147-A177-3AD203B41FA5}">
                      <a16:colId xmlns:a16="http://schemas.microsoft.com/office/drawing/2014/main" val="20001"/>
                    </a:ext>
                  </a:extLst>
                </a:gridCol>
              </a:tblGrid>
              <a:tr h="883117">
                <a:tc>
                  <a:txBody>
                    <a:bodyPr/>
                    <a:lstStyle/>
                    <a:p>
                      <a:r>
                        <a:rPr lang="en-US" sz="1700" b="1" kern="1200" dirty="0">
                          <a:solidFill>
                            <a:schemeClr val="tx1"/>
                          </a:solidFill>
                          <a:effectLst/>
                          <a:latin typeface="+mn-lt"/>
                          <a:ea typeface="+mn-ea"/>
                          <a:cs typeface="+mn-cs"/>
                        </a:rPr>
                        <a:t>Advisory Committees and Consulting Agreements (Personal Fees)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AbbVie Inc, AstraZeneca Pharmaceuticals LP, </a:t>
                      </a:r>
                      <a:r>
                        <a:rPr lang="en-US" sz="1700" b="0" kern="1200" dirty="0" err="1">
                          <a:solidFill>
                            <a:schemeClr val="tx1"/>
                          </a:solidFill>
                          <a:effectLst/>
                          <a:latin typeface="+mn-lt"/>
                          <a:ea typeface="+mn-ea"/>
                          <a:cs typeface="+mn-cs"/>
                        </a:rPr>
                        <a:t>Corcept</a:t>
                      </a:r>
                      <a:r>
                        <a:rPr lang="en-US" sz="1700" b="0" kern="1200" dirty="0">
                          <a:solidFill>
                            <a:schemeClr val="tx1"/>
                          </a:solidFill>
                          <a:effectLst/>
                          <a:latin typeface="+mn-lt"/>
                          <a:ea typeface="+mn-ea"/>
                          <a:cs typeface="+mn-cs"/>
                        </a:rPr>
                        <a:t> Therapeutics, Duality Biologics, Eisai Inc, GSK, </a:t>
                      </a:r>
                      <a:r>
                        <a:rPr lang="en-US" sz="1700" b="0" kern="1200" dirty="0" err="1">
                          <a:solidFill>
                            <a:schemeClr val="tx1"/>
                          </a:solidFill>
                          <a:effectLst/>
                          <a:latin typeface="+mn-lt"/>
                          <a:ea typeface="+mn-ea"/>
                          <a:cs typeface="+mn-cs"/>
                        </a:rPr>
                        <a:t>ImmunoGen</a:t>
                      </a:r>
                      <a:r>
                        <a:rPr lang="en-US" sz="1700" b="0" kern="1200" dirty="0">
                          <a:solidFill>
                            <a:schemeClr val="tx1"/>
                          </a:solidFill>
                          <a:effectLst/>
                          <a:latin typeface="+mn-lt"/>
                          <a:ea typeface="+mn-ea"/>
                          <a:cs typeface="+mn-cs"/>
                        </a:rPr>
                        <a:t> Inc, Merck, MSD, </a:t>
                      </a:r>
                      <a:r>
                        <a:rPr lang="en-US" sz="1700" b="0" kern="1200" dirty="0" err="1">
                          <a:solidFill>
                            <a:schemeClr val="tx1"/>
                          </a:solidFill>
                          <a:effectLst/>
                          <a:latin typeface="+mn-lt"/>
                          <a:ea typeface="+mn-ea"/>
                          <a:cs typeface="+mn-cs"/>
                        </a:rPr>
                        <a:t>Novocure</a:t>
                      </a:r>
                      <a:r>
                        <a:rPr lang="en-US" sz="1700" b="0" kern="1200" dirty="0">
                          <a:solidFill>
                            <a:schemeClr val="tx1"/>
                          </a:solidFill>
                          <a:effectLst/>
                          <a:latin typeface="+mn-lt"/>
                          <a:ea typeface="+mn-ea"/>
                          <a:cs typeface="+mn-cs"/>
                        </a:rPr>
                        <a:t> Inc, Regeneron Pharmaceuticals Inc, </a:t>
                      </a:r>
                      <a:r>
                        <a:rPr lang="en-US" sz="1700" b="0" kern="1200" dirty="0" err="1">
                          <a:solidFill>
                            <a:schemeClr val="tx1"/>
                          </a:solidFill>
                          <a:effectLst/>
                          <a:latin typeface="+mn-lt"/>
                          <a:ea typeface="+mn-ea"/>
                          <a:cs typeface="+mn-cs"/>
                        </a:rPr>
                        <a:t>Seagen</a:t>
                      </a:r>
                      <a:r>
                        <a:rPr lang="en-US" sz="1700" b="0" kern="1200" dirty="0">
                          <a:solidFill>
                            <a:schemeClr val="tx1"/>
                          </a:solidFill>
                          <a:effectLst/>
                          <a:latin typeface="+mn-lt"/>
                          <a:ea typeface="+mn-ea"/>
                          <a:cs typeface="+mn-cs"/>
                        </a:rPr>
                        <a:t> Inc, Sumitomo Dainippon Pharma Oncology Inc, </a:t>
                      </a:r>
                      <a:r>
                        <a:rPr lang="en-US" sz="1700" b="0" kern="1200" dirty="0" err="1">
                          <a:solidFill>
                            <a:schemeClr val="tx1"/>
                          </a:solidFill>
                          <a:effectLst/>
                          <a:latin typeface="+mn-lt"/>
                          <a:ea typeface="+mn-ea"/>
                          <a:cs typeface="+mn-cs"/>
                        </a:rPr>
                        <a:t>Verastem</a:t>
                      </a:r>
                      <a:r>
                        <a:rPr lang="en-US" sz="1700" b="0" kern="1200" dirty="0">
                          <a:solidFill>
                            <a:schemeClr val="tx1"/>
                          </a:solidFill>
                          <a:effectLst/>
                          <a:latin typeface="+mn-lt"/>
                          <a:ea typeface="+mn-ea"/>
                          <a:cs typeface="+mn-cs"/>
                        </a:rPr>
                        <a:t> Inc, </a:t>
                      </a:r>
                      <a:r>
                        <a:rPr lang="en-US" sz="1700" b="0" kern="1200" dirty="0" err="1">
                          <a:solidFill>
                            <a:schemeClr val="tx1"/>
                          </a:solidFill>
                          <a:effectLst/>
                          <a:latin typeface="+mn-lt"/>
                          <a:ea typeface="+mn-ea"/>
                          <a:cs typeface="+mn-cs"/>
                        </a:rPr>
                        <a:t>Zentalis</a:t>
                      </a:r>
                      <a:r>
                        <a:rPr lang="en-US" sz="17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506144">
                <a:tc>
                  <a:txBody>
                    <a:bodyPr/>
                    <a:lstStyle/>
                    <a:p>
                      <a:r>
                        <a:rPr lang="en-US" sz="1700" b="1" kern="1200" dirty="0">
                          <a:solidFill>
                            <a:schemeClr val="tx1"/>
                          </a:solidFill>
                          <a:effectLst/>
                          <a:latin typeface="+mn-lt"/>
                          <a:ea typeface="+mn-ea"/>
                          <a:cs typeface="+mn-cs"/>
                        </a:rPr>
                        <a:t>Contracted Research (Institution Received Funds for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AbbVie Inc, </a:t>
                      </a:r>
                      <a:r>
                        <a:rPr lang="en-US" sz="1700" b="0" kern="1200" dirty="0" err="1">
                          <a:solidFill>
                            <a:schemeClr val="tx1"/>
                          </a:solidFill>
                          <a:effectLst/>
                          <a:latin typeface="+mn-lt"/>
                          <a:ea typeface="+mn-ea"/>
                          <a:cs typeface="+mn-cs"/>
                        </a:rPr>
                        <a:t>Advaxis</a:t>
                      </a:r>
                      <a:r>
                        <a:rPr lang="en-US" sz="1700" b="0" kern="1200" dirty="0">
                          <a:solidFill>
                            <a:schemeClr val="tx1"/>
                          </a:solidFill>
                          <a:effectLst/>
                          <a:latin typeface="+mn-lt"/>
                          <a:ea typeface="+mn-ea"/>
                          <a:cs typeface="+mn-cs"/>
                        </a:rPr>
                        <a:t> Inc, Agenus Inc, Alkermes, </a:t>
                      </a:r>
                      <a:r>
                        <a:rPr lang="en-US" sz="1700" b="0" kern="1200" dirty="0" err="1">
                          <a:solidFill>
                            <a:schemeClr val="tx1"/>
                          </a:solidFill>
                          <a:effectLst/>
                          <a:latin typeface="+mn-lt"/>
                          <a:ea typeface="+mn-ea"/>
                          <a:cs typeface="+mn-cs"/>
                        </a:rPr>
                        <a:t>Aravive</a:t>
                      </a:r>
                      <a:r>
                        <a:rPr lang="en-US" sz="1700" b="0" kern="1200" dirty="0">
                          <a:solidFill>
                            <a:schemeClr val="tx1"/>
                          </a:solidFill>
                          <a:effectLst/>
                          <a:latin typeface="+mn-lt"/>
                          <a:ea typeface="+mn-ea"/>
                          <a:cs typeface="+mn-cs"/>
                        </a:rPr>
                        <a:t> Inc, Arcus Biosciences, AstraZeneca Pharmaceuticals LP, </a:t>
                      </a:r>
                      <a:r>
                        <a:rPr lang="en-US" sz="1700" b="0" kern="1200" dirty="0" err="1">
                          <a:solidFill>
                            <a:schemeClr val="tx1"/>
                          </a:solidFill>
                          <a:effectLst/>
                          <a:latin typeface="+mn-lt"/>
                          <a:ea typeface="+mn-ea"/>
                          <a:cs typeface="+mn-cs"/>
                        </a:rPr>
                        <a:t>BeiGene</a:t>
                      </a:r>
                      <a:r>
                        <a:rPr lang="en-US" sz="1700" b="0" kern="1200" dirty="0">
                          <a:solidFill>
                            <a:schemeClr val="tx1"/>
                          </a:solidFill>
                          <a:effectLst/>
                          <a:latin typeface="+mn-lt"/>
                          <a:ea typeface="+mn-ea"/>
                          <a:cs typeface="+mn-cs"/>
                        </a:rPr>
                        <a:t> Ltd, Bristol Myers Squibb, </a:t>
                      </a:r>
                      <a:r>
                        <a:rPr lang="en-US" sz="1700" b="0" kern="1200" dirty="0" err="1">
                          <a:solidFill>
                            <a:schemeClr val="tx1"/>
                          </a:solidFill>
                          <a:effectLst/>
                          <a:latin typeface="+mn-lt"/>
                          <a:ea typeface="+mn-ea"/>
                          <a:cs typeface="+mn-cs"/>
                        </a:rPr>
                        <a:t>Deciphera</a:t>
                      </a:r>
                      <a:r>
                        <a:rPr lang="en-US" sz="1700" b="0" kern="1200" dirty="0">
                          <a:solidFill>
                            <a:schemeClr val="tx1"/>
                          </a:solidFill>
                          <a:effectLst/>
                          <a:latin typeface="+mn-lt"/>
                          <a:ea typeface="+mn-ea"/>
                          <a:cs typeface="+mn-cs"/>
                        </a:rPr>
                        <a:t> Pharmaceuticals Inc, Eisai Inc, EMD Serono Inc, Exelixis Inc, F Hoffmann-La Roche Ltd, Genentech, a member of the Roche Group, Genmab US Inc, GSK, </a:t>
                      </a:r>
                      <a:r>
                        <a:rPr lang="en-US" sz="1700" b="0" kern="1200" dirty="0" err="1">
                          <a:solidFill>
                            <a:schemeClr val="tx1"/>
                          </a:solidFill>
                          <a:effectLst/>
                          <a:latin typeface="+mn-lt"/>
                          <a:ea typeface="+mn-ea"/>
                          <a:cs typeface="+mn-cs"/>
                        </a:rPr>
                        <a:t>ImmunoGen</a:t>
                      </a:r>
                      <a:r>
                        <a:rPr lang="en-US" sz="1700" b="0" kern="1200" dirty="0">
                          <a:solidFill>
                            <a:schemeClr val="tx1"/>
                          </a:solidFill>
                          <a:effectLst/>
                          <a:latin typeface="+mn-lt"/>
                          <a:ea typeface="+mn-ea"/>
                          <a:cs typeface="+mn-cs"/>
                        </a:rPr>
                        <a:t> Inc, Incyte Corporation, </a:t>
                      </a:r>
                      <a:r>
                        <a:rPr lang="en-US" sz="1700" b="0" kern="1200" dirty="0" err="1">
                          <a:solidFill>
                            <a:schemeClr val="tx1"/>
                          </a:solidFill>
                          <a:effectLst/>
                          <a:latin typeface="+mn-lt"/>
                          <a:ea typeface="+mn-ea"/>
                          <a:cs typeface="+mn-cs"/>
                        </a:rPr>
                        <a:t>Iovance</a:t>
                      </a:r>
                      <a:r>
                        <a:rPr lang="en-US" sz="1700" b="0" kern="1200" dirty="0">
                          <a:solidFill>
                            <a:schemeClr val="tx1"/>
                          </a:solidFill>
                          <a:effectLst/>
                          <a:latin typeface="+mn-lt"/>
                          <a:ea typeface="+mn-ea"/>
                          <a:cs typeface="+mn-cs"/>
                        </a:rPr>
                        <a:t> Biotherapeutics, </a:t>
                      </a:r>
                      <a:r>
                        <a:rPr lang="en-US" sz="1700" b="0" kern="1200" dirty="0" err="1">
                          <a:solidFill>
                            <a:schemeClr val="tx1"/>
                          </a:solidFill>
                          <a:effectLst/>
                          <a:latin typeface="+mn-lt"/>
                          <a:ea typeface="+mn-ea"/>
                          <a:cs typeface="+mn-cs"/>
                        </a:rPr>
                        <a:t>Karyopharm</a:t>
                      </a:r>
                      <a:r>
                        <a:rPr lang="en-US" sz="1700" b="0" kern="1200" dirty="0">
                          <a:solidFill>
                            <a:schemeClr val="tx1"/>
                          </a:solidFill>
                          <a:effectLst/>
                          <a:latin typeface="+mn-lt"/>
                          <a:ea typeface="+mn-ea"/>
                          <a:cs typeface="+mn-cs"/>
                        </a:rPr>
                        <a:t> Therapeutics, Leap Therapeutics Inc, Merck, Mersana Therapeutics Inc, MSD, Novartis, </a:t>
                      </a:r>
                      <a:r>
                        <a:rPr lang="en-US" sz="1700" b="0" kern="1200" dirty="0" err="1">
                          <a:solidFill>
                            <a:schemeClr val="tx1"/>
                          </a:solidFill>
                          <a:effectLst/>
                          <a:latin typeface="+mn-lt"/>
                          <a:ea typeface="+mn-ea"/>
                          <a:cs typeface="+mn-cs"/>
                        </a:rPr>
                        <a:t>Novocure</a:t>
                      </a:r>
                      <a:r>
                        <a:rPr lang="en-US" sz="1700" b="0" kern="1200" dirty="0">
                          <a:solidFill>
                            <a:schemeClr val="tx1"/>
                          </a:solidFill>
                          <a:effectLst/>
                          <a:latin typeface="+mn-lt"/>
                          <a:ea typeface="+mn-ea"/>
                          <a:cs typeface="+mn-cs"/>
                        </a:rPr>
                        <a:t> Inc, OncoC4, </a:t>
                      </a:r>
                      <a:r>
                        <a:rPr lang="en-US" sz="1700" b="0" kern="1200" dirty="0" err="1">
                          <a:solidFill>
                            <a:schemeClr val="tx1"/>
                          </a:solidFill>
                          <a:effectLst/>
                          <a:latin typeface="+mn-lt"/>
                          <a:ea typeface="+mn-ea"/>
                          <a:cs typeface="+mn-cs"/>
                        </a:rPr>
                        <a:t>OncoQuest</a:t>
                      </a:r>
                      <a:r>
                        <a:rPr lang="en-US" sz="1700" b="0" kern="1200" dirty="0">
                          <a:solidFill>
                            <a:schemeClr val="tx1"/>
                          </a:solidFill>
                          <a:effectLst/>
                          <a:latin typeface="+mn-lt"/>
                          <a:ea typeface="+mn-ea"/>
                          <a:cs typeface="+mn-cs"/>
                        </a:rPr>
                        <a:t> Inc, Pfizer Inc, </a:t>
                      </a:r>
                      <a:r>
                        <a:rPr lang="en-US" sz="1700" b="0" kern="1200" dirty="0" err="1">
                          <a:solidFill>
                            <a:schemeClr val="tx1"/>
                          </a:solidFill>
                          <a:effectLst/>
                          <a:latin typeface="+mn-lt"/>
                          <a:ea typeface="+mn-ea"/>
                          <a:cs typeface="+mn-cs"/>
                        </a:rPr>
                        <a:t>pharmaand</a:t>
                      </a:r>
                      <a:r>
                        <a:rPr lang="en-US" sz="1700" b="0" kern="1200" dirty="0">
                          <a:solidFill>
                            <a:schemeClr val="tx1"/>
                          </a:solidFill>
                          <a:effectLst/>
                          <a:latin typeface="+mn-lt"/>
                          <a:ea typeface="+mn-ea"/>
                          <a:cs typeface="+mn-cs"/>
                        </a:rPr>
                        <a:t> GmbH, Predictive Oncology Inc, Prelude Therapeutics, Regeneron Pharmaceuticals Inc, </a:t>
                      </a:r>
                      <a:r>
                        <a:rPr lang="en-US" sz="1700" b="0" kern="1200" dirty="0" err="1">
                          <a:solidFill>
                            <a:schemeClr val="tx1"/>
                          </a:solidFill>
                          <a:effectLst/>
                          <a:latin typeface="+mn-lt"/>
                          <a:ea typeface="+mn-ea"/>
                          <a:cs typeface="+mn-cs"/>
                        </a:rPr>
                        <a:t>Seagen</a:t>
                      </a:r>
                      <a:r>
                        <a:rPr lang="en-US" sz="1700" b="0" kern="1200" dirty="0">
                          <a:solidFill>
                            <a:schemeClr val="tx1"/>
                          </a:solidFill>
                          <a:effectLst/>
                          <a:latin typeface="+mn-lt"/>
                          <a:ea typeface="+mn-ea"/>
                          <a:cs typeface="+mn-cs"/>
                        </a:rPr>
                        <a:t> Inc, Sumitomo Dainippon Pharma Oncology Inc, Sutro Biopharma, </a:t>
                      </a:r>
                      <a:r>
                        <a:rPr lang="en-US" sz="1700" b="0" kern="1200" dirty="0" err="1">
                          <a:solidFill>
                            <a:schemeClr val="tx1"/>
                          </a:solidFill>
                          <a:effectLst/>
                          <a:latin typeface="+mn-lt"/>
                          <a:ea typeface="+mn-ea"/>
                          <a:cs typeface="+mn-cs"/>
                        </a:rPr>
                        <a:t>Tesaro</a:t>
                      </a:r>
                      <a:r>
                        <a:rPr lang="en-US" sz="1700" b="0" kern="1200" dirty="0">
                          <a:solidFill>
                            <a:schemeClr val="tx1"/>
                          </a:solidFill>
                          <a:effectLst/>
                          <a:latin typeface="+mn-lt"/>
                          <a:ea typeface="+mn-ea"/>
                          <a:cs typeface="+mn-cs"/>
                        </a:rPr>
                        <a:t>, A GSK Company, </a:t>
                      </a:r>
                      <a:r>
                        <a:rPr lang="en-US" sz="1700" b="0" kern="1200" dirty="0" err="1">
                          <a:solidFill>
                            <a:schemeClr val="tx1"/>
                          </a:solidFill>
                          <a:effectLst/>
                          <a:latin typeface="+mn-lt"/>
                          <a:ea typeface="+mn-ea"/>
                          <a:cs typeface="+mn-cs"/>
                        </a:rPr>
                        <a:t>Verastem</a:t>
                      </a:r>
                      <a:r>
                        <a:rPr lang="en-US" sz="17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3049264"/>
                  </a:ext>
                </a:extLst>
              </a:tr>
              <a:tr h="622762">
                <a:tc>
                  <a:txBody>
                    <a:bodyPr/>
                    <a:lstStyle/>
                    <a:p>
                      <a:r>
                        <a:rPr lang="en-US" sz="17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Frantz Viral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6260458"/>
                  </a:ext>
                </a:extLst>
              </a:tr>
              <a:tr h="622762">
                <a:tc>
                  <a:txBody>
                    <a:bodyPr/>
                    <a:lstStyle/>
                    <a:p>
                      <a:r>
                        <a:rPr lang="en-US" sz="17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GOG Foundation, Ludwig Institute for Cancer Research Ltd, National Cancer Institute, NRG Oncology, RTOG Foundation, SWOG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3279538"/>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F3A7-6DD0-47E7-47BE-E54B08292D43}"/>
              </a:ext>
            </a:extLst>
          </p:cNvPr>
          <p:cNvSpPr>
            <a:spLocks noGrp="1"/>
          </p:cNvSpPr>
          <p:nvPr>
            <p:ph type="ctrTitle"/>
          </p:nvPr>
        </p:nvSpPr>
        <p:spPr/>
        <p:txBody>
          <a:bodyPr/>
          <a:lstStyle/>
          <a:p>
            <a:r>
              <a:rPr lang="en-US" dirty="0"/>
              <a:t>Rucaparib + nivolumab did not improve PFS compared to rucaparib alone</a:t>
            </a:r>
          </a:p>
        </p:txBody>
      </p:sp>
      <p:pic>
        <p:nvPicPr>
          <p:cNvPr id="5" name="Picture 4">
            <a:extLst>
              <a:ext uri="{FF2B5EF4-FFF2-40B4-BE49-F238E27FC236}">
                <a16:creationId xmlns:a16="http://schemas.microsoft.com/office/drawing/2014/main" id="{37674915-BDDF-3498-C62F-14604D2D37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1062" y="2326834"/>
            <a:ext cx="6305771" cy="3175279"/>
          </a:xfrm>
          <a:prstGeom prst="rect">
            <a:avLst/>
          </a:prstGeom>
        </p:spPr>
      </p:pic>
      <p:sp>
        <p:nvSpPr>
          <p:cNvPr id="6" name="Rounded Rectangle 14">
            <a:extLst>
              <a:ext uri="{FF2B5EF4-FFF2-40B4-BE49-F238E27FC236}">
                <a16:creationId xmlns:a16="http://schemas.microsoft.com/office/drawing/2014/main" id="{052FE00E-F688-37A9-E7F6-EA932EE7BD2F}"/>
              </a:ext>
            </a:extLst>
          </p:cNvPr>
          <p:cNvSpPr/>
          <p:nvPr/>
        </p:nvSpPr>
        <p:spPr>
          <a:xfrm>
            <a:off x="1689966" y="1617154"/>
            <a:ext cx="3367961" cy="690926"/>
          </a:xfrm>
          <a:prstGeom prst="roundRect">
            <a:avLst/>
          </a:prstGeom>
          <a:solidFill>
            <a:srgbClr val="3C45FC"/>
          </a:solidFill>
          <a:ln w="9525" cap="flat" cmpd="sng" algn="ctr">
            <a:solidFill>
              <a:srgbClr val="4F2270"/>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ATHENA-COMBO </a:t>
            </a:r>
          </a:p>
          <a:p>
            <a:pPr marL="0" marR="0" lvl="0" indent="0" algn="ctr" defTabSz="1219170" rtl="0" eaLnBrk="1" fontAlgn="auto" latinLnBrk="0" hangingPunct="1">
              <a:lnSpc>
                <a:spcPts val="26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PFS ITT</a:t>
            </a:r>
          </a:p>
        </p:txBody>
      </p:sp>
      <p:graphicFrame>
        <p:nvGraphicFramePr>
          <p:cNvPr id="8" name="Table 7">
            <a:extLst>
              <a:ext uri="{FF2B5EF4-FFF2-40B4-BE49-F238E27FC236}">
                <a16:creationId xmlns:a16="http://schemas.microsoft.com/office/drawing/2014/main" id="{BB3C1FC7-B3C1-6A3F-557B-B10D35668B7C}"/>
              </a:ext>
            </a:extLst>
          </p:cNvPr>
          <p:cNvGraphicFramePr>
            <a:graphicFrameLocks noGrp="1"/>
          </p:cNvGraphicFramePr>
          <p:nvPr/>
        </p:nvGraphicFramePr>
        <p:xfrm>
          <a:off x="6819901" y="2227971"/>
          <a:ext cx="5035548" cy="3175000"/>
        </p:xfrm>
        <a:graphic>
          <a:graphicData uri="http://schemas.openxmlformats.org/drawingml/2006/table">
            <a:tbl>
              <a:tblPr firstRow="1" bandRow="1">
                <a:tableStyleId>{5C22544A-7EE6-4342-B048-85BDC9FD1C3A}</a:tableStyleId>
              </a:tblPr>
              <a:tblGrid>
                <a:gridCol w="2190749">
                  <a:extLst>
                    <a:ext uri="{9D8B030D-6E8A-4147-A177-3AD203B41FA5}">
                      <a16:colId xmlns:a16="http://schemas.microsoft.com/office/drawing/2014/main" val="2520395999"/>
                    </a:ext>
                  </a:extLst>
                </a:gridCol>
                <a:gridCol w="1476375">
                  <a:extLst>
                    <a:ext uri="{9D8B030D-6E8A-4147-A177-3AD203B41FA5}">
                      <a16:colId xmlns:a16="http://schemas.microsoft.com/office/drawing/2014/main" val="2258592731"/>
                    </a:ext>
                  </a:extLst>
                </a:gridCol>
                <a:gridCol w="1368424">
                  <a:extLst>
                    <a:ext uri="{9D8B030D-6E8A-4147-A177-3AD203B41FA5}">
                      <a16:colId xmlns:a16="http://schemas.microsoft.com/office/drawing/2014/main" val="1102046307"/>
                    </a:ext>
                  </a:extLst>
                </a:gridCol>
              </a:tblGrid>
              <a:tr h="370840">
                <a:tc>
                  <a:txBody>
                    <a:bodyPr/>
                    <a:lstStyle/>
                    <a:p>
                      <a:endParaRPr lang="en-US" sz="1600" dirty="0"/>
                    </a:p>
                  </a:txBody>
                  <a:tcPr/>
                </a:tc>
                <a:tc>
                  <a:txBody>
                    <a:bodyPr/>
                    <a:lstStyle/>
                    <a:p>
                      <a:pPr algn="ctr"/>
                      <a:r>
                        <a:rPr lang="en-US" sz="1600" dirty="0"/>
                        <a:t>Rucaparib/ Nivolumab</a:t>
                      </a:r>
                    </a:p>
                    <a:p>
                      <a:pPr algn="ctr"/>
                      <a:r>
                        <a:rPr lang="en-US" sz="1600" dirty="0"/>
                        <a:t>(N=410)</a:t>
                      </a:r>
                    </a:p>
                  </a:txBody>
                  <a:tcPr>
                    <a:solidFill>
                      <a:srgbClr val="800000"/>
                    </a:solidFill>
                  </a:tcPr>
                </a:tc>
                <a:tc>
                  <a:txBody>
                    <a:bodyPr/>
                    <a:lstStyle/>
                    <a:p>
                      <a:pPr algn="ctr"/>
                      <a:r>
                        <a:rPr lang="en-US" sz="1600" dirty="0"/>
                        <a:t>Rucaparib/ Placebo (N=448)</a:t>
                      </a:r>
                    </a:p>
                  </a:txBody>
                  <a:tcPr>
                    <a:solidFill>
                      <a:srgbClr val="009999"/>
                    </a:solidFill>
                  </a:tcPr>
                </a:tc>
                <a:extLst>
                  <a:ext uri="{0D108BD9-81ED-4DB2-BD59-A6C34878D82A}">
                    <a16:rowId xmlns:a16="http://schemas.microsoft.com/office/drawing/2014/main" val="2698267967"/>
                  </a:ext>
                </a:extLst>
              </a:tr>
              <a:tr h="370840">
                <a:tc>
                  <a:txBody>
                    <a:bodyPr/>
                    <a:lstStyle/>
                    <a:p>
                      <a:r>
                        <a:rPr lang="en-US" sz="1600" dirty="0"/>
                        <a:t>Oral drug interruption and/or dose reduction for TEAE</a:t>
                      </a:r>
                    </a:p>
                  </a:txBody>
                  <a:tcPr/>
                </a:tc>
                <a:tc>
                  <a:txBody>
                    <a:bodyPr/>
                    <a:lstStyle/>
                    <a:p>
                      <a:pPr algn="ctr"/>
                      <a:r>
                        <a:rPr lang="en-US" sz="1600" dirty="0"/>
                        <a:t>321 (78.3)</a:t>
                      </a:r>
                    </a:p>
                  </a:txBody>
                  <a:tcPr anchor="ctr"/>
                </a:tc>
                <a:tc>
                  <a:txBody>
                    <a:bodyPr/>
                    <a:lstStyle/>
                    <a:p>
                      <a:pPr algn="ctr"/>
                      <a:r>
                        <a:rPr lang="en-US" sz="1600" dirty="0"/>
                        <a:t>283 (63.2)</a:t>
                      </a:r>
                    </a:p>
                  </a:txBody>
                  <a:tcPr anchor="ctr"/>
                </a:tc>
                <a:extLst>
                  <a:ext uri="{0D108BD9-81ED-4DB2-BD59-A6C34878D82A}">
                    <a16:rowId xmlns:a16="http://schemas.microsoft.com/office/drawing/2014/main" val="428282985"/>
                  </a:ext>
                </a:extLst>
              </a:tr>
              <a:tr h="370840">
                <a:tc>
                  <a:txBody>
                    <a:bodyPr/>
                    <a:lstStyle/>
                    <a:p>
                      <a:r>
                        <a:rPr lang="en-US" sz="1600" dirty="0"/>
                        <a:t>Oral drug d/c for TEAE</a:t>
                      </a:r>
                    </a:p>
                  </a:txBody>
                  <a:tcPr/>
                </a:tc>
                <a:tc>
                  <a:txBody>
                    <a:bodyPr/>
                    <a:lstStyle/>
                    <a:p>
                      <a:pPr algn="ctr"/>
                      <a:r>
                        <a:rPr lang="en-US" sz="1600" dirty="0"/>
                        <a:t>104 (25.4)</a:t>
                      </a:r>
                    </a:p>
                  </a:txBody>
                  <a:tcPr anchor="ctr"/>
                </a:tc>
                <a:tc>
                  <a:txBody>
                    <a:bodyPr/>
                    <a:lstStyle/>
                    <a:p>
                      <a:pPr algn="ctr"/>
                      <a:r>
                        <a:rPr lang="en-US" sz="1600" dirty="0"/>
                        <a:t>66 (14.7)</a:t>
                      </a:r>
                    </a:p>
                  </a:txBody>
                  <a:tcPr anchor="ctr"/>
                </a:tc>
                <a:extLst>
                  <a:ext uri="{0D108BD9-81ED-4DB2-BD59-A6C34878D82A}">
                    <a16:rowId xmlns:a16="http://schemas.microsoft.com/office/drawing/2014/main" val="978447275"/>
                  </a:ext>
                </a:extLst>
              </a:tr>
              <a:tr h="370840">
                <a:tc>
                  <a:txBody>
                    <a:bodyPr/>
                    <a:lstStyle/>
                    <a:p>
                      <a:r>
                        <a:rPr lang="en-US" sz="1600" dirty="0"/>
                        <a:t>IV drug d/c for TEAE</a:t>
                      </a:r>
                    </a:p>
                  </a:txBody>
                  <a:tcPr/>
                </a:tc>
                <a:tc>
                  <a:txBody>
                    <a:bodyPr/>
                    <a:lstStyle/>
                    <a:p>
                      <a:pPr algn="ctr"/>
                      <a:r>
                        <a:rPr lang="en-US" sz="1600" dirty="0"/>
                        <a:t>145 (35.4)</a:t>
                      </a:r>
                    </a:p>
                  </a:txBody>
                  <a:tcPr anchor="ctr"/>
                </a:tc>
                <a:tc>
                  <a:txBody>
                    <a:bodyPr/>
                    <a:lstStyle/>
                    <a:p>
                      <a:pPr algn="ctr"/>
                      <a:r>
                        <a:rPr lang="en-US" sz="1600" dirty="0"/>
                        <a:t>43 (9.6)</a:t>
                      </a:r>
                    </a:p>
                  </a:txBody>
                  <a:tcPr anchor="ctr"/>
                </a:tc>
                <a:extLst>
                  <a:ext uri="{0D108BD9-81ED-4DB2-BD59-A6C34878D82A}">
                    <a16:rowId xmlns:a16="http://schemas.microsoft.com/office/drawing/2014/main" val="3803818583"/>
                  </a:ext>
                </a:extLst>
              </a:tr>
              <a:tr h="370840">
                <a:tc>
                  <a:txBody>
                    <a:bodyPr/>
                    <a:lstStyle/>
                    <a:p>
                      <a:r>
                        <a:rPr lang="en-US" sz="1600" dirty="0"/>
                        <a:t>Oral and IV drug d/c for TEAE</a:t>
                      </a:r>
                    </a:p>
                  </a:txBody>
                  <a:tcPr/>
                </a:tc>
                <a:tc>
                  <a:txBody>
                    <a:bodyPr/>
                    <a:lstStyle/>
                    <a:p>
                      <a:pPr algn="ctr"/>
                      <a:r>
                        <a:rPr lang="en-US" sz="1600" dirty="0"/>
                        <a:t>63 (15.4)</a:t>
                      </a:r>
                    </a:p>
                  </a:txBody>
                  <a:tcPr anchor="ctr"/>
                </a:tc>
                <a:tc>
                  <a:txBody>
                    <a:bodyPr/>
                    <a:lstStyle/>
                    <a:p>
                      <a:pPr algn="ctr"/>
                      <a:r>
                        <a:rPr lang="en-US" sz="1600" dirty="0"/>
                        <a:t>19 (4.2)</a:t>
                      </a:r>
                    </a:p>
                  </a:txBody>
                  <a:tcPr anchor="ctr"/>
                </a:tc>
                <a:extLst>
                  <a:ext uri="{0D108BD9-81ED-4DB2-BD59-A6C34878D82A}">
                    <a16:rowId xmlns:a16="http://schemas.microsoft.com/office/drawing/2014/main" val="3140824107"/>
                  </a:ext>
                </a:extLst>
              </a:tr>
            </a:tbl>
          </a:graphicData>
        </a:graphic>
      </p:graphicFrame>
      <p:sp>
        <p:nvSpPr>
          <p:cNvPr id="9" name="TextBox 8">
            <a:extLst>
              <a:ext uri="{FF2B5EF4-FFF2-40B4-BE49-F238E27FC236}">
                <a16:creationId xmlns:a16="http://schemas.microsoft.com/office/drawing/2014/main" id="{5F275970-C3AF-8DD6-0E94-A62E975E9933}"/>
              </a:ext>
            </a:extLst>
          </p:cNvPr>
          <p:cNvSpPr txBox="1"/>
          <p:nvPr/>
        </p:nvSpPr>
        <p:spPr>
          <a:xfrm>
            <a:off x="8950830" y="6342469"/>
            <a:ext cx="22962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Monk et al., 2024 ESMO Congress</a:t>
            </a:r>
          </a:p>
        </p:txBody>
      </p:sp>
      <p:sp>
        <p:nvSpPr>
          <p:cNvPr id="3" name="TextBox 2">
            <a:extLst>
              <a:ext uri="{FF2B5EF4-FFF2-40B4-BE49-F238E27FC236}">
                <a16:creationId xmlns:a16="http://schemas.microsoft.com/office/drawing/2014/main" id="{0110986E-1B1D-9590-993B-A10F5A13478A}"/>
              </a:ext>
            </a:extLst>
          </p:cNvPr>
          <p:cNvSpPr txBox="1"/>
          <p:nvPr/>
        </p:nvSpPr>
        <p:spPr>
          <a:xfrm>
            <a:off x="2347021" y="2624915"/>
            <a:ext cx="205385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a:ea typeface="+mn-ea"/>
                <a:cs typeface="+mn-cs"/>
              </a:rPr>
              <a:t>HR 1.29!!!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a:ea typeface="+mn-ea"/>
                <a:cs typeface="+mn-cs"/>
              </a:rPr>
              <a:t>15.0 vs 20.2 mo PFS</a:t>
            </a:r>
          </a:p>
        </p:txBody>
      </p:sp>
      <p:sp>
        <p:nvSpPr>
          <p:cNvPr id="4" name="Rectangle 3">
            <a:extLst>
              <a:ext uri="{FF2B5EF4-FFF2-40B4-BE49-F238E27FC236}">
                <a16:creationId xmlns:a16="http://schemas.microsoft.com/office/drawing/2014/main" id="{3F34F646-EE41-639E-9B93-3C34FC5FD66A}"/>
              </a:ext>
            </a:extLst>
          </p:cNvPr>
          <p:cNvSpPr/>
          <p:nvPr/>
        </p:nvSpPr>
        <p:spPr>
          <a:xfrm>
            <a:off x="8950830" y="3046654"/>
            <a:ext cx="1564770" cy="2356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771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36B4-C1A6-F948-18E0-FAA47E741C73}"/>
              </a:ext>
            </a:extLst>
          </p:cNvPr>
          <p:cNvSpPr>
            <a:spLocks noGrp="1"/>
          </p:cNvSpPr>
          <p:nvPr>
            <p:ph type="ctrTitle"/>
          </p:nvPr>
        </p:nvSpPr>
        <p:spPr/>
        <p:txBody>
          <a:bodyPr/>
          <a:lstStyle/>
          <a:p>
            <a:r>
              <a:rPr lang="en-US" dirty="0"/>
              <a:t>DUO-O demonstrated PFS improvement with olaparib + dostarlimab + bevacizumab</a:t>
            </a:r>
          </a:p>
        </p:txBody>
      </p:sp>
      <p:pic>
        <p:nvPicPr>
          <p:cNvPr id="5" name="Picture 4">
            <a:extLst>
              <a:ext uri="{FF2B5EF4-FFF2-40B4-BE49-F238E27FC236}">
                <a16:creationId xmlns:a16="http://schemas.microsoft.com/office/drawing/2014/main" id="{0DC18740-09F5-9C76-BC41-BC85862688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4394"/>
          <a:stretch/>
        </p:blipFill>
        <p:spPr>
          <a:xfrm>
            <a:off x="5645754" y="3210722"/>
            <a:ext cx="6391987" cy="2757999"/>
          </a:xfrm>
          <a:prstGeom prst="rect">
            <a:avLst/>
          </a:prstGeom>
        </p:spPr>
      </p:pic>
      <p:pic>
        <p:nvPicPr>
          <p:cNvPr id="7" name="Picture 6">
            <a:extLst>
              <a:ext uri="{FF2B5EF4-FFF2-40B4-BE49-F238E27FC236}">
                <a16:creationId xmlns:a16="http://schemas.microsoft.com/office/drawing/2014/main" id="{25A091BB-77D8-F315-CB1B-07E1E67E4E5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2055816"/>
            <a:ext cx="5481542" cy="3430583"/>
          </a:xfrm>
          <a:prstGeom prst="rect">
            <a:avLst/>
          </a:prstGeom>
        </p:spPr>
      </p:pic>
      <p:pic>
        <p:nvPicPr>
          <p:cNvPr id="9" name="Picture 8">
            <a:extLst>
              <a:ext uri="{FF2B5EF4-FFF2-40B4-BE49-F238E27FC236}">
                <a16:creationId xmlns:a16="http://schemas.microsoft.com/office/drawing/2014/main" id="{77DA0BB6-23B0-633E-7CA9-5C7826AC38B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210822" y="1074595"/>
            <a:ext cx="5053560" cy="2136127"/>
          </a:xfrm>
          <a:prstGeom prst="rect">
            <a:avLst/>
          </a:prstGeom>
        </p:spPr>
      </p:pic>
      <p:sp>
        <p:nvSpPr>
          <p:cNvPr id="10" name="TextBox 9">
            <a:extLst>
              <a:ext uri="{FF2B5EF4-FFF2-40B4-BE49-F238E27FC236}">
                <a16:creationId xmlns:a16="http://schemas.microsoft.com/office/drawing/2014/main" id="{3F09B3EF-BC2A-0A36-6803-265DD0A27937}"/>
              </a:ext>
            </a:extLst>
          </p:cNvPr>
          <p:cNvSpPr txBox="1"/>
          <p:nvPr/>
        </p:nvSpPr>
        <p:spPr>
          <a:xfrm>
            <a:off x="8626980" y="6342469"/>
            <a:ext cx="27319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Harter et al., 2023 ASCO Annual Meeting</a:t>
            </a:r>
          </a:p>
        </p:txBody>
      </p:sp>
      <p:sp>
        <p:nvSpPr>
          <p:cNvPr id="11" name="TextBox 10">
            <a:extLst>
              <a:ext uri="{FF2B5EF4-FFF2-40B4-BE49-F238E27FC236}">
                <a16:creationId xmlns:a16="http://schemas.microsoft.com/office/drawing/2014/main" id="{73005484-EF2E-AEB2-5948-8A34A8F8005B}"/>
              </a:ext>
            </a:extLst>
          </p:cNvPr>
          <p:cNvSpPr txBox="1"/>
          <p:nvPr/>
        </p:nvSpPr>
        <p:spPr>
          <a:xfrm>
            <a:off x="2049331" y="5574867"/>
            <a:ext cx="832298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…but we do not have the control arms to tell us this could not be from olaparib or olaparib + bevacizumab</a:t>
            </a:r>
          </a:p>
        </p:txBody>
      </p:sp>
      <p:sp>
        <p:nvSpPr>
          <p:cNvPr id="3" name="Arrow: Right 2">
            <a:extLst>
              <a:ext uri="{FF2B5EF4-FFF2-40B4-BE49-F238E27FC236}">
                <a16:creationId xmlns:a16="http://schemas.microsoft.com/office/drawing/2014/main" id="{58B6B04A-9221-2D2D-54D3-3DC82EC79A21}"/>
              </a:ext>
            </a:extLst>
          </p:cNvPr>
          <p:cNvSpPr/>
          <p:nvPr/>
        </p:nvSpPr>
        <p:spPr>
          <a:xfrm rot="8716628">
            <a:off x="9243157" y="4166873"/>
            <a:ext cx="235102" cy="304800"/>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B40A973-F95C-338A-F33D-B9E22D6E5BCD}"/>
              </a:ext>
            </a:extLst>
          </p:cNvPr>
          <p:cNvSpPr/>
          <p:nvPr/>
        </p:nvSpPr>
        <p:spPr>
          <a:xfrm>
            <a:off x="10223097" y="2583342"/>
            <a:ext cx="1683197" cy="6084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A49AC21-9EC4-D491-9B3C-4086CC0B75AE}"/>
              </a:ext>
            </a:extLst>
          </p:cNvPr>
          <p:cNvSpPr txBox="1"/>
          <p:nvPr/>
        </p:nvSpPr>
        <p:spPr>
          <a:xfrm>
            <a:off x="11177014" y="2564391"/>
            <a:ext cx="6335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HR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0.63</a:t>
            </a:r>
          </a:p>
        </p:txBody>
      </p:sp>
    </p:spTree>
    <p:extLst>
      <p:ext uri="{BB962C8B-B14F-4D97-AF65-F5344CB8AC3E}">
        <p14:creationId xmlns:p14="http://schemas.microsoft.com/office/powerpoint/2010/main" val="63131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ADB18-990E-9A75-FE36-17FAFADAA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DDA5D-BDBA-BB49-6010-B9940634E4BF}"/>
              </a:ext>
            </a:extLst>
          </p:cNvPr>
          <p:cNvSpPr>
            <a:spLocks noGrp="1"/>
          </p:cNvSpPr>
          <p:nvPr>
            <p:ph type="ctrTitle"/>
          </p:nvPr>
        </p:nvSpPr>
        <p:spPr>
          <a:xfrm>
            <a:off x="713507" y="133684"/>
            <a:ext cx="10820401" cy="988192"/>
          </a:xfrm>
        </p:spPr>
        <p:txBody>
          <a:bodyPr/>
          <a:lstStyle/>
          <a:p>
            <a:r>
              <a:rPr lang="en-US" dirty="0"/>
              <a:t>KEYLYNK-001 demonstrated PFS improvement with olaparib + pembrolizumab (+/- bevacizumab)</a:t>
            </a:r>
          </a:p>
        </p:txBody>
      </p:sp>
      <p:sp>
        <p:nvSpPr>
          <p:cNvPr id="10" name="TextBox 9">
            <a:extLst>
              <a:ext uri="{FF2B5EF4-FFF2-40B4-BE49-F238E27FC236}">
                <a16:creationId xmlns:a16="http://schemas.microsoft.com/office/drawing/2014/main" id="{01C0FE1B-35E3-D951-0A78-889A0E9E7B2C}"/>
              </a:ext>
            </a:extLst>
          </p:cNvPr>
          <p:cNvSpPr txBox="1"/>
          <p:nvPr/>
        </p:nvSpPr>
        <p:spPr>
          <a:xfrm>
            <a:off x="8626980" y="6342469"/>
            <a:ext cx="26722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Powell et al., 2025 SGO Annual Meeting</a:t>
            </a:r>
          </a:p>
        </p:txBody>
      </p:sp>
      <p:pic>
        <p:nvPicPr>
          <p:cNvPr id="4" name="Picture 3">
            <a:extLst>
              <a:ext uri="{FF2B5EF4-FFF2-40B4-BE49-F238E27FC236}">
                <a16:creationId xmlns:a16="http://schemas.microsoft.com/office/drawing/2014/main" id="{48701C59-A1AA-29AD-16C1-237641E6BD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5865" y="1759786"/>
            <a:ext cx="5983036" cy="3755365"/>
          </a:xfrm>
          <a:prstGeom prst="rect">
            <a:avLst/>
          </a:prstGeom>
        </p:spPr>
      </p:pic>
      <p:pic>
        <p:nvPicPr>
          <p:cNvPr id="8" name="Picture 7">
            <a:extLst>
              <a:ext uri="{FF2B5EF4-FFF2-40B4-BE49-F238E27FC236}">
                <a16:creationId xmlns:a16="http://schemas.microsoft.com/office/drawing/2014/main" id="{81D754F4-254C-0ECC-365F-B948B35EAFF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64443" y="1121877"/>
            <a:ext cx="2441070" cy="2482096"/>
          </a:xfrm>
          <a:prstGeom prst="rect">
            <a:avLst/>
          </a:prstGeom>
        </p:spPr>
      </p:pic>
      <p:pic>
        <p:nvPicPr>
          <p:cNvPr id="13" name="Picture 12">
            <a:extLst>
              <a:ext uri="{FF2B5EF4-FFF2-40B4-BE49-F238E27FC236}">
                <a16:creationId xmlns:a16="http://schemas.microsoft.com/office/drawing/2014/main" id="{D08626E3-CCE8-F675-91BE-3D7441AF2E27}"/>
              </a:ext>
            </a:extLst>
          </p:cNvPr>
          <p:cNvPicPr>
            <a:picLocks noChangeAspect="1"/>
          </p:cNvPicPr>
          <p:nvPr/>
        </p:nvPicPr>
        <p:blipFill>
          <a:blip r:embed="rId6"/>
          <a:stretch>
            <a:fillRect/>
          </a:stretch>
        </p:blipFill>
        <p:spPr>
          <a:xfrm>
            <a:off x="9381465" y="1121877"/>
            <a:ext cx="2344427" cy="2482096"/>
          </a:xfrm>
          <a:prstGeom prst="rect">
            <a:avLst/>
          </a:prstGeom>
        </p:spPr>
      </p:pic>
      <p:sp>
        <p:nvSpPr>
          <p:cNvPr id="14" name="TextBox 13">
            <a:extLst>
              <a:ext uri="{FF2B5EF4-FFF2-40B4-BE49-F238E27FC236}">
                <a16:creationId xmlns:a16="http://schemas.microsoft.com/office/drawing/2014/main" id="{F8DAD80D-63FD-E3D6-39D0-D69AAFB4E95F}"/>
              </a:ext>
            </a:extLst>
          </p:cNvPr>
          <p:cNvSpPr txBox="1"/>
          <p:nvPr/>
        </p:nvSpPr>
        <p:spPr>
          <a:xfrm>
            <a:off x="8068421" y="1845713"/>
            <a:ext cx="901208" cy="523220"/>
          </a:xfrm>
          <a:prstGeom prst="rect">
            <a:avLst/>
          </a:prstGeom>
          <a:no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a:ea typeface="+mn-ea"/>
                <a:cs typeface="+mn-cs"/>
              </a:rPr>
              <a:t>CPS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a:ea typeface="+mn-ea"/>
                <a:cs typeface="+mn-cs"/>
              </a:rPr>
              <a:t>HR 0.66</a:t>
            </a:r>
          </a:p>
        </p:txBody>
      </p:sp>
      <p:sp>
        <p:nvSpPr>
          <p:cNvPr id="15" name="TextBox 14">
            <a:extLst>
              <a:ext uri="{FF2B5EF4-FFF2-40B4-BE49-F238E27FC236}">
                <a16:creationId xmlns:a16="http://schemas.microsoft.com/office/drawing/2014/main" id="{8235006D-1591-8F8A-4CB7-C164BE390CCB}"/>
              </a:ext>
            </a:extLst>
          </p:cNvPr>
          <p:cNvSpPr txBox="1"/>
          <p:nvPr/>
        </p:nvSpPr>
        <p:spPr>
          <a:xfrm>
            <a:off x="11112959" y="1845713"/>
            <a:ext cx="841898" cy="523220"/>
          </a:xfrm>
          <a:prstGeom prst="rect">
            <a:avLst/>
          </a:prstGeom>
          <a:no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a:ea typeface="+mn-ea"/>
                <a:cs typeface="+mn-cs"/>
              </a:rPr>
              <a:t>ITT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a:ea typeface="+mn-ea"/>
                <a:cs typeface="+mn-cs"/>
              </a:rPr>
              <a:t>HR 0.71</a:t>
            </a:r>
          </a:p>
        </p:txBody>
      </p:sp>
      <p:pic>
        <p:nvPicPr>
          <p:cNvPr id="17" name="Picture 16">
            <a:extLst>
              <a:ext uri="{FF2B5EF4-FFF2-40B4-BE49-F238E27FC236}">
                <a16:creationId xmlns:a16="http://schemas.microsoft.com/office/drawing/2014/main" id="{D5B95956-F39E-C619-D7EF-6296486327E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866658" y="3771913"/>
            <a:ext cx="4667250" cy="2243124"/>
          </a:xfrm>
          <a:prstGeom prst="rect">
            <a:avLst/>
          </a:prstGeom>
        </p:spPr>
      </p:pic>
      <p:sp>
        <p:nvSpPr>
          <p:cNvPr id="11" name="TextBox 10">
            <a:extLst>
              <a:ext uri="{FF2B5EF4-FFF2-40B4-BE49-F238E27FC236}">
                <a16:creationId xmlns:a16="http://schemas.microsoft.com/office/drawing/2014/main" id="{091EE183-52CD-2CB7-5DC6-E6BDE23053B6}"/>
              </a:ext>
            </a:extLst>
          </p:cNvPr>
          <p:cNvSpPr txBox="1"/>
          <p:nvPr/>
        </p:nvSpPr>
        <p:spPr>
          <a:xfrm>
            <a:off x="1977410" y="5574867"/>
            <a:ext cx="832298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…but we still do not have the control arms to tell us this could not be from olaparib or olaparib + bevacizumab</a:t>
            </a:r>
          </a:p>
        </p:txBody>
      </p:sp>
    </p:spTree>
    <p:extLst>
      <p:ext uri="{BB962C8B-B14F-4D97-AF65-F5344CB8AC3E}">
        <p14:creationId xmlns:p14="http://schemas.microsoft.com/office/powerpoint/2010/main" val="23293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E6820-F606-B5D0-3963-9BC0C3A05F22}"/>
              </a:ext>
            </a:extLst>
          </p:cNvPr>
          <p:cNvSpPr>
            <a:spLocks noGrp="1"/>
          </p:cNvSpPr>
          <p:nvPr>
            <p:ph type="ctrTitle"/>
          </p:nvPr>
        </p:nvSpPr>
        <p:spPr>
          <a:xfrm>
            <a:off x="713507" y="300282"/>
            <a:ext cx="10820401" cy="779218"/>
          </a:xfrm>
        </p:spPr>
        <p:txBody>
          <a:bodyPr>
            <a:normAutofit fontScale="90000"/>
          </a:bodyPr>
          <a:lstStyle/>
          <a:p>
            <a:r>
              <a:rPr lang="en-US" dirty="0"/>
              <a:t>Front-line maintenance: where are we, and what’s still ahead?</a:t>
            </a:r>
          </a:p>
        </p:txBody>
      </p:sp>
      <p:sp>
        <p:nvSpPr>
          <p:cNvPr id="3" name="Content Placeholder 2">
            <a:extLst>
              <a:ext uri="{FF2B5EF4-FFF2-40B4-BE49-F238E27FC236}">
                <a16:creationId xmlns:a16="http://schemas.microsoft.com/office/drawing/2014/main" id="{815CD26E-9DEF-4B04-1C90-5DB69262A097}"/>
              </a:ext>
            </a:extLst>
          </p:cNvPr>
          <p:cNvSpPr>
            <a:spLocks noGrp="1"/>
          </p:cNvSpPr>
          <p:nvPr>
            <p:ph sz="quarter" idx="10"/>
          </p:nvPr>
        </p:nvSpPr>
        <p:spPr>
          <a:xfrm>
            <a:off x="685800" y="1268656"/>
            <a:ext cx="10820400" cy="703019"/>
          </a:xfrm>
        </p:spPr>
        <p:txBody>
          <a:bodyPr>
            <a:normAutofit/>
          </a:bodyPr>
          <a:lstStyle/>
          <a:p>
            <a:r>
              <a:rPr lang="en-US" sz="2400" dirty="0"/>
              <a:t>Test for </a:t>
            </a:r>
            <a:r>
              <a:rPr lang="en-US" sz="2400" i="1" dirty="0"/>
              <a:t>BRCA</a:t>
            </a:r>
            <a:r>
              <a:rPr lang="en-US" sz="2400" dirty="0"/>
              <a:t> mutations and HRD status</a:t>
            </a:r>
          </a:p>
        </p:txBody>
      </p:sp>
      <p:sp>
        <p:nvSpPr>
          <p:cNvPr id="60" name="TextBox 59">
            <a:extLst>
              <a:ext uri="{FF2B5EF4-FFF2-40B4-BE49-F238E27FC236}">
                <a16:creationId xmlns:a16="http://schemas.microsoft.com/office/drawing/2014/main" id="{B538A738-2F48-D404-7418-E22CEBEB7FF7}"/>
              </a:ext>
            </a:extLst>
          </p:cNvPr>
          <p:cNvSpPr txBox="1"/>
          <p:nvPr/>
        </p:nvSpPr>
        <p:spPr>
          <a:xfrm>
            <a:off x="3046936" y="2038993"/>
            <a:ext cx="21339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The Present State</a:t>
            </a:r>
          </a:p>
        </p:txBody>
      </p:sp>
      <p:sp>
        <p:nvSpPr>
          <p:cNvPr id="61" name="TextBox 60">
            <a:extLst>
              <a:ext uri="{FF2B5EF4-FFF2-40B4-BE49-F238E27FC236}">
                <a16:creationId xmlns:a16="http://schemas.microsoft.com/office/drawing/2014/main" id="{293D7F68-9196-4906-44CE-C3E2F725BB13}"/>
              </a:ext>
            </a:extLst>
          </p:cNvPr>
          <p:cNvSpPr txBox="1"/>
          <p:nvPr/>
        </p:nvSpPr>
        <p:spPr>
          <a:xfrm>
            <a:off x="9186891" y="2038993"/>
            <a:ext cx="1826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Still to Come…</a:t>
            </a:r>
          </a:p>
        </p:txBody>
      </p:sp>
      <p:sp>
        <p:nvSpPr>
          <p:cNvPr id="62" name="Rectangle: Rounded Corners 61">
            <a:extLst>
              <a:ext uri="{FF2B5EF4-FFF2-40B4-BE49-F238E27FC236}">
                <a16:creationId xmlns:a16="http://schemas.microsoft.com/office/drawing/2014/main" id="{B4C558CE-C1B9-FF7D-222F-21C29E6DE5D0}"/>
              </a:ext>
            </a:extLst>
          </p:cNvPr>
          <p:cNvSpPr/>
          <p:nvPr/>
        </p:nvSpPr>
        <p:spPr>
          <a:xfrm>
            <a:off x="199157" y="1943100"/>
            <a:ext cx="7925668" cy="4133850"/>
          </a:xfrm>
          <a:prstGeom prst="roundRect">
            <a:avLst>
              <a:gd name="adj" fmla="val 537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3" name="Rectangle: Rounded Corners 62">
            <a:extLst>
              <a:ext uri="{FF2B5EF4-FFF2-40B4-BE49-F238E27FC236}">
                <a16:creationId xmlns:a16="http://schemas.microsoft.com/office/drawing/2014/main" id="{D5A0D9C0-9C5C-0527-B64A-54E39EAAD3F5}"/>
              </a:ext>
            </a:extLst>
          </p:cNvPr>
          <p:cNvSpPr/>
          <p:nvPr/>
        </p:nvSpPr>
        <p:spPr>
          <a:xfrm>
            <a:off x="8267700" y="1943100"/>
            <a:ext cx="3600450" cy="4133850"/>
          </a:xfrm>
          <a:prstGeom prst="roundRect">
            <a:avLst>
              <a:gd name="adj" fmla="val 537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TextBox 63">
            <a:extLst>
              <a:ext uri="{FF2B5EF4-FFF2-40B4-BE49-F238E27FC236}">
                <a16:creationId xmlns:a16="http://schemas.microsoft.com/office/drawing/2014/main" id="{2DB03ECC-6A55-D483-B536-9A2A244900BB}"/>
              </a:ext>
            </a:extLst>
          </p:cNvPr>
          <p:cNvSpPr txBox="1"/>
          <p:nvPr/>
        </p:nvSpPr>
        <p:spPr>
          <a:xfrm>
            <a:off x="8373533" y="3313124"/>
            <a:ext cx="2856295"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vs. PARPi + bev</a:t>
            </a:r>
          </a:p>
        </p:txBody>
      </p:sp>
      <p:graphicFrame>
        <p:nvGraphicFramePr>
          <p:cNvPr id="65" name="Table 64">
            <a:extLst>
              <a:ext uri="{FF2B5EF4-FFF2-40B4-BE49-F238E27FC236}">
                <a16:creationId xmlns:a16="http://schemas.microsoft.com/office/drawing/2014/main" id="{D2E1E622-83AB-BC6F-206E-D4350EC7015D}"/>
              </a:ext>
            </a:extLst>
          </p:cNvPr>
          <p:cNvGraphicFramePr>
            <a:graphicFrameLocks noGrp="1"/>
          </p:cNvGraphicFramePr>
          <p:nvPr/>
        </p:nvGraphicFramePr>
        <p:xfrm>
          <a:off x="8373533" y="3732977"/>
          <a:ext cx="3400900" cy="345383"/>
        </p:xfrm>
        <a:graphic>
          <a:graphicData uri="http://schemas.openxmlformats.org/drawingml/2006/table">
            <a:tbl>
              <a:tblPr firstRow="1" bandRow="1">
                <a:tableStyleId>{5C22544A-7EE6-4342-B048-85BDC9FD1C3A}</a:tableStyleId>
              </a:tblPr>
              <a:tblGrid>
                <a:gridCol w="1370541">
                  <a:extLst>
                    <a:ext uri="{9D8B030D-6E8A-4147-A177-3AD203B41FA5}">
                      <a16:colId xmlns:a16="http://schemas.microsoft.com/office/drawing/2014/main" val="1867731819"/>
                    </a:ext>
                  </a:extLst>
                </a:gridCol>
                <a:gridCol w="2030359">
                  <a:extLst>
                    <a:ext uri="{9D8B030D-6E8A-4147-A177-3AD203B41FA5}">
                      <a16:colId xmlns:a16="http://schemas.microsoft.com/office/drawing/2014/main" val="4059338196"/>
                    </a:ext>
                  </a:extLst>
                </a:gridCol>
              </a:tblGrid>
              <a:tr h="345383">
                <a:tc>
                  <a:txBody>
                    <a:bodyPr/>
                    <a:lstStyle/>
                    <a:p>
                      <a:r>
                        <a:rPr lang="en-US" sz="1300" dirty="0"/>
                        <a:t>NIRVANA-1</a:t>
                      </a:r>
                    </a:p>
                  </a:txBody>
                  <a:tcPr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7030A0"/>
                    </a:solidFill>
                  </a:tcPr>
                </a:tc>
                <a:tc>
                  <a:txBody>
                    <a:bodyPr/>
                    <a:lstStyle/>
                    <a:p>
                      <a:r>
                        <a:rPr lang="en-US" sz="1300" b="0" dirty="0">
                          <a:solidFill>
                            <a:srgbClr val="7030A0"/>
                          </a:solidFill>
                        </a:rPr>
                        <a:t>Niraparib +/- bev</a:t>
                      </a:r>
                    </a:p>
                  </a:txBody>
                  <a:tcPr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66" name="Table 65">
            <a:extLst>
              <a:ext uri="{FF2B5EF4-FFF2-40B4-BE49-F238E27FC236}">
                <a16:creationId xmlns:a16="http://schemas.microsoft.com/office/drawing/2014/main" id="{DD390433-CC2B-5A37-BA98-9DAA9A4BA71F}"/>
              </a:ext>
            </a:extLst>
          </p:cNvPr>
          <p:cNvGraphicFramePr>
            <a:graphicFrameLocks noGrp="1"/>
          </p:cNvGraphicFramePr>
          <p:nvPr/>
        </p:nvGraphicFramePr>
        <p:xfrm>
          <a:off x="8373533" y="4169627"/>
          <a:ext cx="3400899" cy="345383"/>
        </p:xfrm>
        <a:graphic>
          <a:graphicData uri="http://schemas.openxmlformats.org/drawingml/2006/table">
            <a:tbl>
              <a:tblPr firstRow="1" bandRow="1">
                <a:tableStyleId>{5C22544A-7EE6-4342-B048-85BDC9FD1C3A}</a:tableStyleId>
              </a:tblPr>
              <a:tblGrid>
                <a:gridCol w="1361016">
                  <a:extLst>
                    <a:ext uri="{9D8B030D-6E8A-4147-A177-3AD203B41FA5}">
                      <a16:colId xmlns:a16="http://schemas.microsoft.com/office/drawing/2014/main" val="1867731819"/>
                    </a:ext>
                  </a:extLst>
                </a:gridCol>
                <a:gridCol w="2039883">
                  <a:extLst>
                    <a:ext uri="{9D8B030D-6E8A-4147-A177-3AD203B41FA5}">
                      <a16:colId xmlns:a16="http://schemas.microsoft.com/office/drawing/2014/main" val="4059338196"/>
                    </a:ext>
                  </a:extLst>
                </a:gridCol>
              </a:tblGrid>
              <a:tr h="345383">
                <a:tc>
                  <a:txBody>
                    <a:bodyPr/>
                    <a:lstStyle/>
                    <a:p>
                      <a:r>
                        <a:rPr lang="en-US" sz="1300" dirty="0"/>
                        <a:t>AGO-OVAR 28</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solidFill>
                      <a:schemeClr val="accent3">
                        <a:lumMod val="75000"/>
                      </a:schemeClr>
                    </a:solidFill>
                  </a:tcPr>
                </a:tc>
                <a:tc>
                  <a:txBody>
                    <a:bodyPr/>
                    <a:lstStyle/>
                    <a:p>
                      <a:r>
                        <a:rPr lang="en-US" sz="1300" b="0" dirty="0">
                          <a:solidFill>
                            <a:schemeClr val="accent3">
                              <a:lumMod val="50000"/>
                            </a:schemeClr>
                          </a:solidFill>
                        </a:rPr>
                        <a:t>Niraparib +/- bev</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graphicFrame>
        <p:nvGraphicFramePr>
          <p:cNvPr id="67" name="Table 66">
            <a:extLst>
              <a:ext uri="{FF2B5EF4-FFF2-40B4-BE49-F238E27FC236}">
                <a16:creationId xmlns:a16="http://schemas.microsoft.com/office/drawing/2014/main" id="{7CA82C66-05DD-C910-CB3A-DD1D4A156C1F}"/>
              </a:ext>
            </a:extLst>
          </p:cNvPr>
          <p:cNvGraphicFramePr>
            <a:graphicFrameLocks noGrp="1"/>
          </p:cNvGraphicFramePr>
          <p:nvPr/>
        </p:nvGraphicFramePr>
        <p:xfrm>
          <a:off x="8373533" y="4606277"/>
          <a:ext cx="3400899" cy="345383"/>
        </p:xfrm>
        <a:graphic>
          <a:graphicData uri="http://schemas.openxmlformats.org/drawingml/2006/table">
            <a:tbl>
              <a:tblPr firstRow="1" bandRow="1">
                <a:tableStyleId>{5C22544A-7EE6-4342-B048-85BDC9FD1C3A}</a:tableStyleId>
              </a:tblPr>
              <a:tblGrid>
                <a:gridCol w="1368088">
                  <a:extLst>
                    <a:ext uri="{9D8B030D-6E8A-4147-A177-3AD203B41FA5}">
                      <a16:colId xmlns:a16="http://schemas.microsoft.com/office/drawing/2014/main" val="1867731819"/>
                    </a:ext>
                  </a:extLst>
                </a:gridCol>
                <a:gridCol w="2032811">
                  <a:extLst>
                    <a:ext uri="{9D8B030D-6E8A-4147-A177-3AD203B41FA5}">
                      <a16:colId xmlns:a16="http://schemas.microsoft.com/office/drawing/2014/main" val="4059338196"/>
                    </a:ext>
                  </a:extLst>
                </a:gridCol>
              </a:tblGrid>
              <a:tr h="345383">
                <a:tc>
                  <a:txBody>
                    <a:bodyPr/>
                    <a:lstStyle/>
                    <a:p>
                      <a:r>
                        <a:rPr lang="en-US" sz="1300" dirty="0"/>
                        <a:t>MITO25</a:t>
                      </a:r>
                    </a:p>
                  </a:txBody>
                  <a:tcPr anchor="ctr">
                    <a:lnL w="6350" cap="flat" cmpd="sng" algn="ctr">
                      <a:solidFill>
                        <a:srgbClr val="CC0066"/>
                      </a:solidFill>
                      <a:prstDash val="solid"/>
                      <a:round/>
                      <a:headEnd type="none" w="med" len="med"/>
                      <a:tailEnd type="none" w="med" len="med"/>
                    </a:lnL>
                    <a:lnR w="6350"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solidFill>
                      <a:srgbClr val="CC0066"/>
                    </a:solidFill>
                  </a:tcPr>
                </a:tc>
                <a:tc>
                  <a:txBody>
                    <a:bodyPr/>
                    <a:lstStyle/>
                    <a:p>
                      <a:r>
                        <a:rPr lang="en-US" sz="1300" b="0" dirty="0">
                          <a:solidFill>
                            <a:srgbClr val="CC0066"/>
                          </a:solidFill>
                        </a:rPr>
                        <a:t>Rucaparib +/- bev vs bev</a:t>
                      </a:r>
                    </a:p>
                  </a:txBody>
                  <a:tcPr anchor="ctr">
                    <a:lnL w="6350" cap="flat" cmpd="sng" algn="ctr">
                      <a:solidFill>
                        <a:srgbClr val="CC0066"/>
                      </a:solidFill>
                      <a:prstDash val="solid"/>
                      <a:round/>
                      <a:headEnd type="none" w="med" len="med"/>
                      <a:tailEnd type="none" w="med" len="med"/>
                    </a:lnL>
                    <a:lnR w="6350" cap="flat" cmpd="sng" algn="ctr">
                      <a:solidFill>
                        <a:srgbClr val="CC0066"/>
                      </a:solidFill>
                      <a:prstDash val="solid"/>
                      <a:round/>
                      <a:headEnd type="none" w="med" len="med"/>
                      <a:tailEnd type="none" w="med" len="med"/>
                    </a:lnR>
                    <a:lnT w="6350" cap="flat" cmpd="sng" algn="ctr">
                      <a:solidFill>
                        <a:srgbClr val="CC0066"/>
                      </a:solidFill>
                      <a:prstDash val="solid"/>
                      <a:round/>
                      <a:headEnd type="none" w="med" len="med"/>
                      <a:tailEnd type="none" w="med" len="med"/>
                    </a:lnT>
                    <a:lnB w="6350" cap="flat" cmpd="sng" algn="ctr">
                      <a:solidFill>
                        <a:srgbClr val="CC0066"/>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68" name="TextBox 67">
            <a:extLst>
              <a:ext uri="{FF2B5EF4-FFF2-40B4-BE49-F238E27FC236}">
                <a16:creationId xmlns:a16="http://schemas.microsoft.com/office/drawing/2014/main" id="{CAEDC190-7E27-C2CF-B359-22130A988D12}"/>
              </a:ext>
            </a:extLst>
          </p:cNvPr>
          <p:cNvSpPr txBox="1"/>
          <p:nvPr/>
        </p:nvSpPr>
        <p:spPr>
          <a:xfrm>
            <a:off x="8373533" y="2426288"/>
            <a:ext cx="2943947"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monotherapy OS</a:t>
            </a:r>
          </a:p>
        </p:txBody>
      </p:sp>
      <p:graphicFrame>
        <p:nvGraphicFramePr>
          <p:cNvPr id="70" name="Table 69">
            <a:extLst>
              <a:ext uri="{FF2B5EF4-FFF2-40B4-BE49-F238E27FC236}">
                <a16:creationId xmlns:a16="http://schemas.microsoft.com/office/drawing/2014/main" id="{DF90C532-D43A-F988-10B5-3E110E13A0E2}"/>
              </a:ext>
            </a:extLst>
          </p:cNvPr>
          <p:cNvGraphicFramePr>
            <a:graphicFrameLocks noGrp="1"/>
          </p:cNvGraphicFramePr>
          <p:nvPr/>
        </p:nvGraphicFramePr>
        <p:xfrm>
          <a:off x="8666016" y="2852326"/>
          <a:ext cx="2867892" cy="345383"/>
        </p:xfrm>
        <a:graphic>
          <a:graphicData uri="http://schemas.openxmlformats.org/drawingml/2006/table">
            <a:tbl>
              <a:tblPr firstRow="1" bandRow="1">
                <a:tableStyleId>{5C22544A-7EE6-4342-B048-85BDC9FD1C3A}</a:tableStyleId>
              </a:tblPr>
              <a:tblGrid>
                <a:gridCol w="1433946">
                  <a:extLst>
                    <a:ext uri="{9D8B030D-6E8A-4147-A177-3AD203B41FA5}">
                      <a16:colId xmlns:a16="http://schemas.microsoft.com/office/drawing/2014/main" val="1867731819"/>
                    </a:ext>
                  </a:extLst>
                </a:gridCol>
                <a:gridCol w="1433946">
                  <a:extLst>
                    <a:ext uri="{9D8B030D-6E8A-4147-A177-3AD203B41FA5}">
                      <a16:colId xmlns:a16="http://schemas.microsoft.com/office/drawing/2014/main" val="4059338196"/>
                    </a:ext>
                  </a:extLst>
                </a:gridCol>
              </a:tblGrid>
              <a:tr h="345383">
                <a:tc>
                  <a:txBody>
                    <a:bodyPr/>
                    <a:lstStyle/>
                    <a:p>
                      <a:r>
                        <a:rPr lang="en-US" sz="1300" dirty="0"/>
                        <a:t>ATHENA-MONO</a:t>
                      </a:r>
                    </a:p>
                  </a:txBody>
                  <a:tcPr anchor="ctr">
                    <a:lnL w="6350" cap="flat" cmpd="sng" algn="ctr">
                      <a:solidFill>
                        <a:srgbClr val="009900"/>
                      </a:solidFill>
                      <a:prstDash val="solid"/>
                      <a:round/>
                      <a:headEnd type="none" w="med" len="med"/>
                      <a:tailEnd type="none" w="med" len="med"/>
                    </a:lnL>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rgbClr val="009900"/>
                    </a:solidFill>
                  </a:tcPr>
                </a:tc>
                <a:tc>
                  <a:txBody>
                    <a:bodyPr/>
                    <a:lstStyle/>
                    <a:p>
                      <a:r>
                        <a:rPr lang="en-US" sz="1300" b="0" dirty="0">
                          <a:solidFill>
                            <a:srgbClr val="009900"/>
                          </a:solidFill>
                        </a:rPr>
                        <a:t>Rucaparib</a:t>
                      </a:r>
                    </a:p>
                  </a:txBody>
                  <a:tcPr anchor="ctr">
                    <a:lnR w="6350" cap="flat" cmpd="sng" algn="ctr">
                      <a:solidFill>
                        <a:srgbClr val="009900"/>
                      </a:solidFill>
                      <a:prstDash val="solid"/>
                      <a:round/>
                      <a:headEnd type="none" w="med" len="med"/>
                      <a:tailEnd type="none" w="med" len="med"/>
                    </a:lnR>
                    <a:lnT w="6350" cap="flat" cmpd="sng" algn="ctr">
                      <a:solidFill>
                        <a:srgbClr val="009900"/>
                      </a:solidFill>
                      <a:prstDash val="solid"/>
                      <a:round/>
                      <a:headEnd type="none" w="med" len="med"/>
                      <a:tailEnd type="none" w="med" len="med"/>
                    </a:lnT>
                    <a:lnB w="6350" cap="flat" cmpd="sng" algn="ctr">
                      <a:solidFill>
                        <a:srgbClr val="00990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
        <p:nvSpPr>
          <p:cNvPr id="71" name="TextBox 70">
            <a:extLst>
              <a:ext uri="{FF2B5EF4-FFF2-40B4-BE49-F238E27FC236}">
                <a16:creationId xmlns:a16="http://schemas.microsoft.com/office/drawing/2014/main" id="{DC1EDCD6-6D5D-F988-2054-8DC16702D4D3}"/>
              </a:ext>
            </a:extLst>
          </p:cNvPr>
          <p:cNvSpPr txBox="1"/>
          <p:nvPr/>
        </p:nvSpPr>
        <p:spPr>
          <a:xfrm>
            <a:off x="8373533" y="5099602"/>
            <a:ext cx="2469459"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PARPi + ICI +/- bev</a:t>
            </a:r>
          </a:p>
        </p:txBody>
      </p:sp>
      <p:pic>
        <p:nvPicPr>
          <p:cNvPr id="4" name="Picture 3">
            <a:extLst>
              <a:ext uri="{FF2B5EF4-FFF2-40B4-BE49-F238E27FC236}">
                <a16:creationId xmlns:a16="http://schemas.microsoft.com/office/drawing/2014/main" id="{F03833A4-8FEB-AED4-E565-42E3744027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7212" y="2514967"/>
            <a:ext cx="7980914" cy="3274643"/>
          </a:xfrm>
          <a:prstGeom prst="rect">
            <a:avLst/>
          </a:prstGeom>
        </p:spPr>
      </p:pic>
      <p:graphicFrame>
        <p:nvGraphicFramePr>
          <p:cNvPr id="5" name="Table 4">
            <a:extLst>
              <a:ext uri="{FF2B5EF4-FFF2-40B4-BE49-F238E27FC236}">
                <a16:creationId xmlns:a16="http://schemas.microsoft.com/office/drawing/2014/main" id="{C031CB12-2C8C-1266-8895-D62A2185A0C6}"/>
              </a:ext>
            </a:extLst>
          </p:cNvPr>
          <p:cNvGraphicFramePr>
            <a:graphicFrameLocks noGrp="1"/>
          </p:cNvGraphicFramePr>
          <p:nvPr/>
        </p:nvGraphicFramePr>
        <p:xfrm>
          <a:off x="8367475" y="5468934"/>
          <a:ext cx="3400900" cy="487680"/>
        </p:xfrm>
        <a:graphic>
          <a:graphicData uri="http://schemas.openxmlformats.org/drawingml/2006/table">
            <a:tbl>
              <a:tblPr firstRow="1" bandRow="1">
                <a:tableStyleId>{5C22544A-7EE6-4342-B048-85BDC9FD1C3A}</a:tableStyleId>
              </a:tblPr>
              <a:tblGrid>
                <a:gridCol w="1370541">
                  <a:extLst>
                    <a:ext uri="{9D8B030D-6E8A-4147-A177-3AD203B41FA5}">
                      <a16:colId xmlns:a16="http://schemas.microsoft.com/office/drawing/2014/main" val="1867731819"/>
                    </a:ext>
                  </a:extLst>
                </a:gridCol>
                <a:gridCol w="2030359">
                  <a:extLst>
                    <a:ext uri="{9D8B030D-6E8A-4147-A177-3AD203B41FA5}">
                      <a16:colId xmlns:a16="http://schemas.microsoft.com/office/drawing/2014/main" val="4059338196"/>
                    </a:ext>
                  </a:extLst>
                </a:gridCol>
              </a:tblGrid>
              <a:tr h="345383">
                <a:tc>
                  <a:txBody>
                    <a:bodyPr/>
                    <a:lstStyle/>
                    <a:p>
                      <a:r>
                        <a:rPr lang="en-US" sz="1300" dirty="0"/>
                        <a:t>FIRST</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2060"/>
                    </a:solidFill>
                  </a:tcPr>
                </a:tc>
                <a:tc>
                  <a:txBody>
                    <a:bodyPr/>
                    <a:lstStyle/>
                    <a:p>
                      <a:r>
                        <a:rPr lang="en-US" sz="1300" b="0" dirty="0">
                          <a:solidFill>
                            <a:srgbClr val="002060"/>
                          </a:solidFill>
                        </a:rPr>
                        <a:t>Niraparib + dostarlimab +/- bev</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26998688"/>
                  </a:ext>
                </a:extLst>
              </a:tr>
            </a:tbl>
          </a:graphicData>
        </a:graphic>
      </p:graphicFrame>
    </p:spTree>
    <p:extLst>
      <p:ext uri="{BB962C8B-B14F-4D97-AF65-F5344CB8AC3E}">
        <p14:creationId xmlns:p14="http://schemas.microsoft.com/office/powerpoint/2010/main" val="98437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animBg="1"/>
      <p:bldP spid="64" grpId="0"/>
      <p:bldP spid="68" grpId="0"/>
      <p:bldP spid="7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78C69-E727-4FDF-0309-8CE9C3EF6782}"/>
              </a:ext>
            </a:extLst>
          </p:cNvPr>
          <p:cNvSpPr>
            <a:spLocks noGrp="1"/>
          </p:cNvSpPr>
          <p:nvPr>
            <p:ph type="ctrTitle"/>
          </p:nvPr>
        </p:nvSpPr>
        <p:spPr/>
        <p:txBody>
          <a:bodyPr/>
          <a:lstStyle/>
          <a:p>
            <a:r>
              <a:rPr lang="en-US" dirty="0"/>
              <a:t>Where do we go from here?</a:t>
            </a:r>
          </a:p>
        </p:txBody>
      </p:sp>
      <p:sp>
        <p:nvSpPr>
          <p:cNvPr id="3" name="Content Placeholder 2">
            <a:extLst>
              <a:ext uri="{FF2B5EF4-FFF2-40B4-BE49-F238E27FC236}">
                <a16:creationId xmlns:a16="http://schemas.microsoft.com/office/drawing/2014/main" id="{DB775905-F630-A7AC-31C2-513B55E13A53}"/>
              </a:ext>
            </a:extLst>
          </p:cNvPr>
          <p:cNvSpPr>
            <a:spLocks noGrp="1"/>
          </p:cNvSpPr>
          <p:nvPr>
            <p:ph sz="quarter" idx="10"/>
          </p:nvPr>
        </p:nvSpPr>
        <p:spPr>
          <a:xfrm>
            <a:off x="210371" y="1573213"/>
            <a:ext cx="5021262" cy="4205287"/>
          </a:xfrm>
        </p:spPr>
        <p:txBody>
          <a:bodyPr/>
          <a:lstStyle/>
          <a:p>
            <a:r>
              <a:rPr lang="en-US" dirty="0"/>
              <a:t>Optimal duration of therapy</a:t>
            </a:r>
          </a:p>
          <a:p>
            <a:pPr lvl="1"/>
            <a:r>
              <a:rPr lang="en-US" dirty="0"/>
              <a:t>NRG-GY036: One vs. two years of maintenance olaparib</a:t>
            </a:r>
          </a:p>
          <a:p>
            <a:r>
              <a:rPr lang="en-US" dirty="0"/>
              <a:t>Identify patients at risk for early progression and those with exceptional prognosis</a:t>
            </a:r>
          </a:p>
        </p:txBody>
      </p:sp>
      <p:pic>
        <p:nvPicPr>
          <p:cNvPr id="6" name="Picture 5">
            <a:extLst>
              <a:ext uri="{FF2B5EF4-FFF2-40B4-BE49-F238E27FC236}">
                <a16:creationId xmlns:a16="http://schemas.microsoft.com/office/drawing/2014/main" id="{9E965496-D73F-AA10-DCD5-0C713B15A7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5098"/>
          <a:stretch/>
        </p:blipFill>
        <p:spPr>
          <a:xfrm>
            <a:off x="5363875" y="1858024"/>
            <a:ext cx="6617754" cy="3635663"/>
          </a:xfrm>
          <a:prstGeom prst="rect">
            <a:avLst/>
          </a:prstGeom>
        </p:spPr>
      </p:pic>
      <p:sp>
        <p:nvSpPr>
          <p:cNvPr id="7" name="Rectangle 6">
            <a:extLst>
              <a:ext uri="{FF2B5EF4-FFF2-40B4-BE49-F238E27FC236}">
                <a16:creationId xmlns:a16="http://schemas.microsoft.com/office/drawing/2014/main" id="{5054E776-013C-96A8-321A-83599AB8164F}"/>
              </a:ext>
            </a:extLst>
          </p:cNvPr>
          <p:cNvSpPr/>
          <p:nvPr/>
        </p:nvSpPr>
        <p:spPr>
          <a:xfrm>
            <a:off x="6229350" y="1497013"/>
            <a:ext cx="1106993" cy="3440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DDBCB74D-7770-61EA-8E4F-ED8604184978}"/>
              </a:ext>
            </a:extLst>
          </p:cNvPr>
          <p:cNvCxnSpPr/>
          <p:nvPr/>
        </p:nvCxnSpPr>
        <p:spPr>
          <a:xfrm flipV="1">
            <a:off x="8467725" y="2638425"/>
            <a:ext cx="0" cy="18764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02153A-8F78-4558-26CC-52DE7080B8DC}"/>
              </a:ext>
            </a:extLst>
          </p:cNvPr>
          <p:cNvCxnSpPr>
            <a:cxnSpLocks/>
          </p:cNvCxnSpPr>
          <p:nvPr/>
        </p:nvCxnSpPr>
        <p:spPr>
          <a:xfrm>
            <a:off x="6229350" y="2647950"/>
            <a:ext cx="223837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BBDC79EF-CB02-2DD4-F680-925451A2F66E}"/>
              </a:ext>
            </a:extLst>
          </p:cNvPr>
          <p:cNvSpPr/>
          <p:nvPr/>
        </p:nvSpPr>
        <p:spPr>
          <a:xfrm>
            <a:off x="8458200" y="1933575"/>
            <a:ext cx="132237" cy="70484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57264153-8C6F-0ABA-7658-9872A9457706}"/>
              </a:ext>
            </a:extLst>
          </p:cNvPr>
          <p:cNvSpPr txBox="1"/>
          <p:nvPr/>
        </p:nvSpPr>
        <p:spPr>
          <a:xfrm>
            <a:off x="8563872" y="2116722"/>
            <a:ext cx="26524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a:ea typeface="+mn-ea"/>
                <a:cs typeface="+mn-cs"/>
              </a:rPr>
              <a:t>27% progressing on PARPi</a:t>
            </a:r>
          </a:p>
        </p:txBody>
      </p:sp>
      <p:cxnSp>
        <p:nvCxnSpPr>
          <p:cNvPr id="5" name="Straight Arrow Connector 4">
            <a:extLst>
              <a:ext uri="{FF2B5EF4-FFF2-40B4-BE49-F238E27FC236}">
                <a16:creationId xmlns:a16="http://schemas.microsoft.com/office/drawing/2014/main" id="{E7E086A4-BD7F-9E8D-D665-E0D800FD2058}"/>
              </a:ext>
            </a:extLst>
          </p:cNvPr>
          <p:cNvCxnSpPr>
            <a:cxnSpLocks/>
          </p:cNvCxnSpPr>
          <p:nvPr/>
        </p:nvCxnSpPr>
        <p:spPr>
          <a:xfrm>
            <a:off x="7442015" y="2009774"/>
            <a:ext cx="759803" cy="2762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4344919-7C87-F5FC-0D5B-4DD86BB5D969}"/>
              </a:ext>
            </a:extLst>
          </p:cNvPr>
          <p:cNvCxnSpPr>
            <a:cxnSpLocks/>
          </p:cNvCxnSpPr>
          <p:nvPr/>
        </p:nvCxnSpPr>
        <p:spPr>
          <a:xfrm>
            <a:off x="7442015" y="3008961"/>
            <a:ext cx="759803" cy="2762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ight Brace 3">
            <a:extLst>
              <a:ext uri="{FF2B5EF4-FFF2-40B4-BE49-F238E27FC236}">
                <a16:creationId xmlns:a16="http://schemas.microsoft.com/office/drawing/2014/main" id="{B4841DF1-022C-F34C-5E4E-2AC3927E8B4C}"/>
              </a:ext>
            </a:extLst>
          </p:cNvPr>
          <p:cNvSpPr/>
          <p:nvPr/>
        </p:nvSpPr>
        <p:spPr>
          <a:xfrm>
            <a:off x="10736609" y="3935002"/>
            <a:ext cx="132237" cy="58816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803FF7F-4853-F514-765E-CBCD4DC75950}"/>
              </a:ext>
            </a:extLst>
          </p:cNvPr>
          <p:cNvSpPr txBox="1"/>
          <p:nvPr/>
        </p:nvSpPr>
        <p:spPr>
          <a:xfrm>
            <a:off x="10369392" y="4645539"/>
            <a:ext cx="16938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a:ea typeface="+mn-ea"/>
                <a:cs typeface="+mn-cs"/>
              </a:rPr>
              <a:t>20% disease-free on placebo</a:t>
            </a:r>
          </a:p>
        </p:txBody>
      </p:sp>
    </p:spTree>
    <p:extLst>
      <p:ext uri="{BB962C8B-B14F-4D97-AF65-F5344CB8AC3E}">
        <p14:creationId xmlns:p14="http://schemas.microsoft.com/office/powerpoint/2010/main" val="26674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5" grpId="0" animBg="1"/>
      <p:bldP spid="16" grpId="0"/>
      <p:bldP spid="4"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78C69-E727-4FDF-0309-8CE9C3EF6782}"/>
              </a:ext>
            </a:extLst>
          </p:cNvPr>
          <p:cNvSpPr>
            <a:spLocks noGrp="1"/>
          </p:cNvSpPr>
          <p:nvPr>
            <p:ph type="ctrTitle"/>
          </p:nvPr>
        </p:nvSpPr>
        <p:spPr/>
        <p:txBody>
          <a:bodyPr/>
          <a:lstStyle/>
          <a:p>
            <a:r>
              <a:rPr lang="en-US" dirty="0"/>
              <a:t>Where do we go from here?</a:t>
            </a:r>
          </a:p>
        </p:txBody>
      </p:sp>
      <p:sp>
        <p:nvSpPr>
          <p:cNvPr id="3" name="Content Placeholder 2">
            <a:extLst>
              <a:ext uri="{FF2B5EF4-FFF2-40B4-BE49-F238E27FC236}">
                <a16:creationId xmlns:a16="http://schemas.microsoft.com/office/drawing/2014/main" id="{DB775905-F630-A7AC-31C2-513B55E13A53}"/>
              </a:ext>
            </a:extLst>
          </p:cNvPr>
          <p:cNvSpPr>
            <a:spLocks noGrp="1"/>
          </p:cNvSpPr>
          <p:nvPr>
            <p:ph sz="quarter" idx="10"/>
          </p:nvPr>
        </p:nvSpPr>
        <p:spPr>
          <a:xfrm>
            <a:off x="210371" y="1573213"/>
            <a:ext cx="5021262" cy="4205287"/>
          </a:xfrm>
        </p:spPr>
        <p:txBody>
          <a:bodyPr/>
          <a:lstStyle/>
          <a:p>
            <a:r>
              <a:rPr lang="en-US" dirty="0"/>
              <a:t>Optimal duration of therapy</a:t>
            </a:r>
          </a:p>
          <a:p>
            <a:pPr lvl="1"/>
            <a:r>
              <a:rPr lang="en-US" dirty="0"/>
              <a:t>NRG-GY036: One vs. two years of maintenance olaparib</a:t>
            </a:r>
          </a:p>
          <a:p>
            <a:r>
              <a:rPr lang="en-US" dirty="0"/>
              <a:t>Identify patients at risk for early progression and those with exceptional prognosis</a:t>
            </a:r>
          </a:p>
          <a:p>
            <a:r>
              <a:rPr lang="en-US" dirty="0"/>
              <a:t>Options for patients with HRP tumors</a:t>
            </a:r>
          </a:p>
          <a:p>
            <a:pPr lvl="1"/>
            <a:r>
              <a:rPr lang="en-US" dirty="0"/>
              <a:t>ADC maintenance?</a:t>
            </a:r>
          </a:p>
        </p:txBody>
      </p:sp>
      <p:pic>
        <p:nvPicPr>
          <p:cNvPr id="6" name="Picture 5">
            <a:extLst>
              <a:ext uri="{FF2B5EF4-FFF2-40B4-BE49-F238E27FC236}">
                <a16:creationId xmlns:a16="http://schemas.microsoft.com/office/drawing/2014/main" id="{75BDB2D3-FFC9-2566-674E-6109888D3901}"/>
              </a:ext>
            </a:extLst>
          </p:cNvPr>
          <p:cNvPicPr>
            <a:picLocks noChangeAspect="1"/>
          </p:cNvPicPr>
          <p:nvPr/>
        </p:nvPicPr>
        <p:blipFill>
          <a:blip r:embed="rId2"/>
          <a:stretch>
            <a:fillRect/>
          </a:stretch>
        </p:blipFill>
        <p:spPr>
          <a:xfrm>
            <a:off x="5231063" y="2143179"/>
            <a:ext cx="6750566" cy="2769820"/>
          </a:xfrm>
          <a:prstGeom prst="rect">
            <a:avLst/>
          </a:prstGeom>
        </p:spPr>
      </p:pic>
      <p:sp>
        <p:nvSpPr>
          <p:cNvPr id="7" name="Rectangle 6">
            <a:extLst>
              <a:ext uri="{FF2B5EF4-FFF2-40B4-BE49-F238E27FC236}">
                <a16:creationId xmlns:a16="http://schemas.microsoft.com/office/drawing/2014/main" id="{EEDBBD61-1238-35D1-0C1C-4200439E1B6D}"/>
              </a:ext>
            </a:extLst>
          </p:cNvPr>
          <p:cNvSpPr/>
          <p:nvPr/>
        </p:nvSpPr>
        <p:spPr>
          <a:xfrm>
            <a:off x="5084466" y="4218738"/>
            <a:ext cx="7003701" cy="7228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1186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C3CB-273C-F053-4DD5-92F713235A5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458DFF8-6DC2-C8F7-8280-455E157894E6}"/>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B01B82F-6D3A-8967-5DBC-4B6CFF6B5CEA}"/>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65-year-old woman (PS 1) with moderate ascites and omental caking is diagnosed with HRD-positive, BRCA wild-type HGSOC</a:t>
            </a:r>
          </a:p>
        </p:txBody>
      </p:sp>
      <p:sp>
        <p:nvSpPr>
          <p:cNvPr id="8" name="Title 1">
            <a:extLst>
              <a:ext uri="{FF2B5EF4-FFF2-40B4-BE49-F238E27FC236}">
                <a16:creationId xmlns:a16="http://schemas.microsoft.com/office/drawing/2014/main" id="{0475C13C-5B9C-1B6C-0866-D73B0A32EAB1}"/>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Karim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ElSahwi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(Neptune City, New Jersey)</a:t>
            </a:r>
          </a:p>
        </p:txBody>
      </p:sp>
      <p:pic>
        <p:nvPicPr>
          <p:cNvPr id="5" name="Picture 4" descr="A person wearing headphones and a microphone&#10;&#10;AI-generated content may be incorrect.">
            <a:extLst>
              <a:ext uri="{FF2B5EF4-FFF2-40B4-BE49-F238E27FC236}">
                <a16:creationId xmlns:a16="http://schemas.microsoft.com/office/drawing/2014/main" id="{860FFA09-5A79-34F2-5D74-441038277BD0}"/>
              </a:ext>
            </a:extLst>
          </p:cNvPr>
          <p:cNvPicPr>
            <a:picLocks noChangeAspect="1"/>
          </p:cNvPicPr>
          <p:nvPr/>
        </p:nvPicPr>
        <p:blipFill>
          <a:blip r:embed="rId2"/>
          <a:stretch>
            <a:fillRect/>
          </a:stretch>
        </p:blipFill>
        <p:spPr>
          <a:xfrm>
            <a:off x="3082317" y="2109466"/>
            <a:ext cx="6319866" cy="355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288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2D4F-CFF7-BFB4-0702-411F1BAF9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681C45-6D36-4959-4142-61A3686D0983}"/>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2EDEC928-E0C0-E661-DA00-25150B50EF75}"/>
              </a:ext>
            </a:extLst>
          </p:cNvPr>
          <p:cNvSpPr txBox="1"/>
          <p:nvPr/>
        </p:nvSpPr>
        <p:spPr>
          <a:xfrm>
            <a:off x="633577" y="920621"/>
            <a:ext cx="11079047" cy="470898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do you decide whether to start with neoadjuvant chemotherapy versus primary debulking surgery for patients with newly diagnosed advanced ovarian cancer?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If you opt for neoadjuvant chemotherapy, in which situations, if any, do you use HIPEC?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much stock do you put in genomic testing platforms other than the companion diagnostics used in the pivotal clinical trials? Are they equally effective? </a:t>
            </a:r>
          </a:p>
        </p:txBody>
      </p:sp>
    </p:spTree>
    <p:extLst>
      <p:ext uri="{BB962C8B-B14F-4D97-AF65-F5344CB8AC3E}">
        <p14:creationId xmlns:p14="http://schemas.microsoft.com/office/powerpoint/2010/main" val="2977313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97F26-3B21-AED1-44CB-C44A3457D6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17911-12FB-FDA8-B20A-96AE3A280F9C}"/>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36F9EE0C-2F55-B514-1659-7C36378032C7}"/>
              </a:ext>
            </a:extLst>
          </p:cNvPr>
          <p:cNvSpPr txBox="1"/>
          <p:nvPr/>
        </p:nvSpPr>
        <p:spPr>
          <a:xfrm>
            <a:off x="633577" y="920621"/>
            <a:ext cx="11079047" cy="609397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maintenance therapy would you recommend for this patient? Which PARP inhibitor would you prefer? Would you continue bevacizumab in the maintenance setting? How long would you continue maintenance therapy?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if at all, would your approach to maintenance therapy differ if this patient had a germline or somatic BRCA mutation?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Do you think regimens combining PARP inhibitors with immune checkpoint inhibitors may eventually have a role in newly diagnosed advanced ovarian cancer? Are there any patient subsets for whom these strategies seem more promising?</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29482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62C1-3ADD-2394-0A65-B1D4ABD8BBA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0789EA1-D872-0EBD-5830-F8CC09A84356}"/>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DB9CA39-56E4-72DA-4F00-1EA676CFE583}"/>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73-year-old woman with BRCA wild-type Stage IIIC HGSOC (HRD status inconclusive twice) receives carboplatin/paclitaxel and interval debulking surgery</a:t>
            </a:r>
          </a:p>
        </p:txBody>
      </p:sp>
      <p:sp>
        <p:nvSpPr>
          <p:cNvPr id="8" name="Title 1">
            <a:extLst>
              <a:ext uri="{FF2B5EF4-FFF2-40B4-BE49-F238E27FC236}">
                <a16:creationId xmlns:a16="http://schemas.microsoft.com/office/drawing/2014/main" id="{0646574F-EE44-272F-4C20-FECA6B92D5B3}"/>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Kellie Schneider (Charlotte, North Carolina)</a:t>
            </a:r>
          </a:p>
        </p:txBody>
      </p:sp>
      <p:pic>
        <p:nvPicPr>
          <p:cNvPr id="3" name="Picture 2" descr="A person wearing headphones&#10;&#10;AI-generated content may be incorrect.">
            <a:extLst>
              <a:ext uri="{FF2B5EF4-FFF2-40B4-BE49-F238E27FC236}">
                <a16:creationId xmlns:a16="http://schemas.microsoft.com/office/drawing/2014/main" id="{BE5328A7-5CF4-567B-A313-2B8FCE0B896F}"/>
              </a:ext>
            </a:extLst>
          </p:cNvPr>
          <p:cNvPicPr>
            <a:picLocks noChangeAspect="1"/>
          </p:cNvPicPr>
          <p:nvPr/>
        </p:nvPicPr>
        <p:blipFill>
          <a:blip r:embed="rId2"/>
          <a:stretch>
            <a:fillRect/>
          </a:stretch>
        </p:blipFill>
        <p:spPr>
          <a:xfrm>
            <a:off x="3082317" y="2109139"/>
            <a:ext cx="6319867" cy="355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7815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Salani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88638173"/>
              </p:ext>
            </p:extLst>
          </p:nvPr>
        </p:nvGraphicFramePr>
        <p:xfrm>
          <a:off x="1019435" y="2204864"/>
          <a:ext cx="10153128" cy="2160240"/>
        </p:xfrm>
        <a:graphic>
          <a:graphicData uri="http://schemas.openxmlformats.org/drawingml/2006/table">
            <a:tbl>
              <a:tblPr firstRow="1" bandRow="1">
                <a:tableStyleId>{F2DE63D5-997A-4646-A377-4702673A728D}</a:tableStyleId>
              </a:tblPr>
              <a:tblGrid>
                <a:gridCol w="2988333">
                  <a:extLst>
                    <a:ext uri="{9D8B030D-6E8A-4147-A177-3AD203B41FA5}">
                      <a16:colId xmlns:a16="http://schemas.microsoft.com/office/drawing/2014/main" val="20000"/>
                    </a:ext>
                  </a:extLst>
                </a:gridCol>
                <a:gridCol w="7164795">
                  <a:extLst>
                    <a:ext uri="{9D8B030D-6E8A-4147-A177-3AD203B41FA5}">
                      <a16:colId xmlns:a16="http://schemas.microsoft.com/office/drawing/2014/main" val="20001"/>
                    </a:ext>
                  </a:extLst>
                </a:gridCol>
              </a:tblGrid>
              <a:tr h="1112387">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Daiichi Sankyo Inc, Eisai Inc, Genmab US Inc, GSK,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47853">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Elsevier, 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bl>
          </a:graphicData>
        </a:graphic>
      </p:graphicFrame>
    </p:spTree>
    <p:custDataLst>
      <p:tags r:id="rId1"/>
    </p:custDataLst>
    <p:extLst>
      <p:ext uri="{BB962C8B-B14F-4D97-AF65-F5344CB8AC3E}">
        <p14:creationId xmlns:p14="http://schemas.microsoft.com/office/powerpoint/2010/main" val="41501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90474-FC40-23E8-F1F4-377311951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555FFB-B292-E4AE-79A0-7250AD25F0E1}"/>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CFE18580-3517-800F-5F81-DAA1C42E3F47}"/>
              </a:ext>
            </a:extLst>
          </p:cNvPr>
          <p:cNvSpPr txBox="1"/>
          <p:nvPr/>
        </p:nvSpPr>
        <p:spPr>
          <a:xfrm>
            <a:off x="633577" y="920621"/>
            <a:ext cx="11079047" cy="470898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Have you encountered inconclusive HRD results? Are there any steps that can be taken to increase the likelihood of obtaining interpretable HRD test results?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Would you have recommended maintenance therapy for this patient, and if so, what?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would you have managed this patient’s thrombocytopenia? Would you have switched to another PARP inhibitor, continued niraparib at a lower dose or discontinued maintenance therapy?</a:t>
            </a:r>
          </a:p>
        </p:txBody>
      </p:sp>
    </p:spTree>
    <p:extLst>
      <p:ext uri="{BB962C8B-B14F-4D97-AF65-F5344CB8AC3E}">
        <p14:creationId xmlns:p14="http://schemas.microsoft.com/office/powerpoint/2010/main" val="1996175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6467-722A-B42D-68B6-74B8927CD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CE1C5-84D6-3D1A-10EC-068196A16832}"/>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0A43BD09-BE2D-3233-8369-AFC962C8E172}"/>
              </a:ext>
            </a:extLst>
          </p:cNvPr>
          <p:cNvSpPr txBox="1"/>
          <p:nvPr/>
        </p:nvSpPr>
        <p:spPr>
          <a:xfrm>
            <a:off x="633577" y="920621"/>
            <a:ext cx="11079047" cy="378565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often do you order CBCs for patients receiving up-front PARP inhibitor maintenance? Is there any way to anticipate which patients will experience cytopenias?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Would you ever continue up-front PARP inhibitor maintenance beyond the recommended duration for patients who are tolerating therapy well and are nervous about stopping?</a:t>
            </a:r>
          </a:p>
        </p:txBody>
      </p:sp>
    </p:spTree>
    <p:extLst>
      <p:ext uri="{BB962C8B-B14F-4D97-AF65-F5344CB8AC3E}">
        <p14:creationId xmlns:p14="http://schemas.microsoft.com/office/powerpoint/2010/main" val="847788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5408B-FA88-1E5A-C31D-5609B124EE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F99F51-025B-2559-F6B2-460C8ECAC262}"/>
              </a:ext>
            </a:extLst>
          </p:cNvPr>
          <p:cNvSpPr/>
          <p:nvPr/>
        </p:nvSpPr>
        <p:spPr bwMode="auto">
          <a:xfrm>
            <a:off x="767408" y="1844824"/>
            <a:ext cx="10801200" cy="93610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C6314FED-4D98-C76C-640B-72710F34C1AE}"/>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9D8E39BA-5398-8AA8-092D-E1E4BAFBBE2A}"/>
              </a:ext>
            </a:extLst>
          </p:cNvPr>
          <p:cNvSpPr txBox="1">
            <a:spLocks/>
          </p:cNvSpPr>
          <p:nvPr/>
        </p:nvSpPr>
        <p:spPr bwMode="auto">
          <a:xfrm>
            <a:off x="1055440" y="1268760"/>
            <a:ext cx="10215813"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rgbClr val="3133FF"/>
                </a:solidFill>
              </a:rPr>
              <a:t>MODULE 1: </a:t>
            </a:r>
            <a:r>
              <a:rPr lang="en-US" sz="2500" kern="0" dirty="0">
                <a:solidFill>
                  <a:schemeClr val="tx1"/>
                </a:solidFill>
              </a:rPr>
              <a:t>Up-Front Treatment for Advanced Ovarian Cancer (OC) — Dr Liu</a:t>
            </a:r>
          </a:p>
          <a:p>
            <a:pPr marL="98425" indent="0">
              <a:lnSpc>
                <a:spcPct val="100000"/>
              </a:lnSpc>
              <a:spcBef>
                <a:spcPts val="0"/>
              </a:spcBef>
              <a:spcAft>
                <a:spcPts val="2200"/>
              </a:spcAft>
              <a:buNone/>
            </a:pPr>
            <a:r>
              <a:rPr lang="en-US" sz="2500" kern="0" dirty="0">
                <a:solidFill>
                  <a:schemeClr val="bg1"/>
                </a:solidFill>
              </a:rPr>
              <a:t>MODULE 2: Current Management of Relapsed/Refractory (R/R) OC; Promising Novel Agents and Strategies Under Investigation — Dr O’Malley</a:t>
            </a:r>
          </a:p>
          <a:p>
            <a:pPr marL="98425" indent="0">
              <a:lnSpc>
                <a:spcPct val="100000"/>
              </a:lnSpc>
              <a:spcBef>
                <a:spcPts val="0"/>
              </a:spcBef>
              <a:spcAft>
                <a:spcPts val="2200"/>
              </a:spcAft>
              <a:buNone/>
            </a:pPr>
            <a:r>
              <a:rPr lang="en-US" sz="2500" kern="0" dirty="0">
                <a:solidFill>
                  <a:srgbClr val="3233FF"/>
                </a:solidFill>
              </a:rPr>
              <a:t>MODULE 3: </a:t>
            </a:r>
            <a:r>
              <a:rPr lang="en-US" sz="2500" kern="0" dirty="0">
                <a:solidFill>
                  <a:schemeClr val="tx1"/>
                </a:solidFill>
              </a:rPr>
              <a:t>Role of HER2-Targeted Therapy in Advanced OC, Endometrial Cancer (EC) and Other Gynecologic Cancers — Dr Santin</a:t>
            </a:r>
          </a:p>
          <a:p>
            <a:pPr marL="98425" indent="0">
              <a:lnSpc>
                <a:spcPct val="100000"/>
              </a:lnSpc>
              <a:spcBef>
                <a:spcPts val="0"/>
              </a:spcBef>
              <a:spcAft>
                <a:spcPts val="2200"/>
              </a:spcAft>
              <a:buNone/>
            </a:pPr>
            <a:r>
              <a:rPr lang="en-US" sz="2500" kern="0" dirty="0">
                <a:solidFill>
                  <a:srgbClr val="3233FF"/>
                </a:solidFill>
              </a:rPr>
              <a:t>MODULE 4: </a:t>
            </a:r>
            <a:r>
              <a:rPr lang="en-US" sz="2500" kern="0" dirty="0">
                <a:solidFill>
                  <a:schemeClr val="tx1"/>
                </a:solidFill>
              </a:rPr>
              <a:t>First-Line Therapy for Advanced EC — Dr Westin</a:t>
            </a:r>
          </a:p>
          <a:p>
            <a:pPr marL="98425" indent="0">
              <a:lnSpc>
                <a:spcPct val="100000"/>
              </a:lnSpc>
              <a:spcBef>
                <a:spcPts val="0"/>
              </a:spcBef>
              <a:spcAft>
                <a:spcPts val="2200"/>
              </a:spcAft>
              <a:buNone/>
            </a:pPr>
            <a:r>
              <a:rPr lang="en-US" sz="2500" kern="0" dirty="0">
                <a:solidFill>
                  <a:srgbClr val="3233FF"/>
                </a:solidFill>
              </a:rPr>
              <a:t>MODULE 5: </a:t>
            </a:r>
            <a:r>
              <a:rPr lang="en-US" sz="2500" kern="0" dirty="0">
                <a:solidFill>
                  <a:schemeClr val="tx1"/>
                </a:solidFill>
              </a:rPr>
              <a:t>Current Therapeutic Options for R/R EC; Novel Investigational Strategies for Newly Diagnosed and Recurrent Disease — Dr Salani</a:t>
            </a:r>
          </a:p>
        </p:txBody>
      </p:sp>
    </p:spTree>
    <p:extLst>
      <p:ext uri="{BB962C8B-B14F-4D97-AF65-F5344CB8AC3E}">
        <p14:creationId xmlns:p14="http://schemas.microsoft.com/office/powerpoint/2010/main" val="53324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1000671"/>
            <a:ext cx="11430000" cy="1418206"/>
          </a:xfrm>
        </p:spPr>
        <p:txBody>
          <a:bodyPr wrap="square" anchor="b">
            <a:noAutofit/>
          </a:bodyPr>
          <a:lstStyle/>
          <a:p>
            <a:pPr>
              <a:spcBef>
                <a:spcPts val="600"/>
              </a:spcBef>
            </a:pPr>
            <a:r>
              <a:rPr lang="en-US" sz="3200" dirty="0">
                <a:effectLst/>
              </a:rPr>
              <a:t>Current Management of Relapsed/Refractory Ovarian Cancer</a:t>
            </a:r>
            <a:br>
              <a:rPr lang="en-US" sz="3200" dirty="0">
                <a:effectLst/>
              </a:rPr>
            </a:br>
            <a:r>
              <a:rPr lang="en-US" sz="3200" dirty="0">
                <a:effectLst/>
              </a:rPr>
              <a:t> Promising Novel Agents and Strategies Under Investigation</a:t>
            </a:r>
            <a:endParaRPr lang="en-US" sz="32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3194218"/>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David M O’Malley, MD</a:t>
            </a:r>
          </a:p>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The Ohio State University and </a:t>
            </a:r>
            <a:b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The James Comprehensive Cancer Center</a:t>
            </a:r>
          </a:p>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Columbus, Ohio</a:t>
            </a:r>
          </a:p>
        </p:txBody>
      </p:sp>
    </p:spTree>
    <p:custDataLst>
      <p:tags r:id="rId1"/>
    </p:custDataLst>
    <p:extLst>
      <p:ext uri="{BB962C8B-B14F-4D97-AF65-F5344CB8AC3E}">
        <p14:creationId xmlns:p14="http://schemas.microsoft.com/office/powerpoint/2010/main" val="35908542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D36A5-13C4-40A6-4EBE-230E03D0DCEF}"/>
              </a:ext>
            </a:extLst>
          </p:cNvPr>
          <p:cNvSpPr>
            <a:spLocks noGrp="1"/>
          </p:cNvSpPr>
          <p:nvPr>
            <p:ph type="title"/>
          </p:nvPr>
        </p:nvSpPr>
        <p:spPr/>
        <p:txBody>
          <a:bodyPr/>
          <a:lstStyle/>
          <a:p>
            <a:r>
              <a:rPr lang="en-US" dirty="0"/>
              <a:t>Agenda</a:t>
            </a:r>
          </a:p>
        </p:txBody>
      </p:sp>
      <p:sp>
        <p:nvSpPr>
          <p:cNvPr id="3" name="TextBox 2">
            <a:extLst>
              <a:ext uri="{FF2B5EF4-FFF2-40B4-BE49-F238E27FC236}">
                <a16:creationId xmlns:a16="http://schemas.microsoft.com/office/drawing/2014/main" id="{212EB629-6914-FFA1-D175-0BEC6D4E3C9A}"/>
              </a:ext>
            </a:extLst>
          </p:cNvPr>
          <p:cNvSpPr txBox="1"/>
          <p:nvPr/>
        </p:nvSpPr>
        <p:spPr>
          <a:xfrm>
            <a:off x="1058778" y="1292743"/>
            <a:ext cx="8925630" cy="4616648"/>
          </a:xfrm>
          <a:prstGeom prst="rect">
            <a:avLst/>
          </a:prstGeom>
          <a:noFill/>
        </p:spPr>
        <p:txBody>
          <a:bodyPr wrap="square" rtlCol="0">
            <a:spAutoFit/>
          </a:bodyPr>
          <a:lstStyle/>
          <a:p>
            <a:pPr marL="352425"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42424"/>
                </a:solidFill>
                <a:effectLst/>
                <a:uLnTx/>
                <a:uFillTx/>
                <a:latin typeface="inherit"/>
                <a:ea typeface="+mn-ea"/>
                <a:cs typeface="+mn-cs"/>
              </a:rPr>
              <a:t>Antibody Drug Conjugates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Folate Receptor Alpha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42424"/>
                </a:solidFill>
                <a:effectLst/>
                <a:uLnTx/>
                <a:uFillTx/>
                <a:latin typeface="inherit"/>
                <a:ea typeface="+mn-ea"/>
                <a:cs typeface="+mn-cs"/>
              </a:rPr>
              <a:t>CDH6</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42424"/>
                </a:solidFill>
                <a:effectLst/>
                <a:uLnTx/>
                <a:uFillTx/>
                <a:latin typeface="inherit"/>
                <a:ea typeface="+mn-ea"/>
                <a:cs typeface="+mn-cs"/>
              </a:rPr>
              <a:t>Others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Glucocorticoid receptor antagonist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242424"/>
                </a:solidFill>
                <a:effectLst/>
                <a:uLnTx/>
                <a:uFillTx/>
                <a:latin typeface="inherit"/>
                <a:ea typeface="+mn-ea"/>
                <a:cs typeface="+mn-cs"/>
              </a:rPr>
              <a:t>Relacorilant</a:t>
            </a:r>
            <a:r>
              <a:rPr kumimoji="0" lang="en-US" sz="2200" b="0" i="0" u="none" strike="noStrike" kern="1200" cap="none" spc="0" normalizeH="0" baseline="0" noProof="0" dirty="0">
                <a:ln>
                  <a:noFill/>
                </a:ln>
                <a:solidFill>
                  <a:srgbClr val="242424"/>
                </a:solidFill>
                <a:effectLst/>
                <a:uLnTx/>
                <a:uFillTx/>
                <a:latin typeface="inherit"/>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42424"/>
                </a:solidFill>
                <a:effectLst/>
                <a:uLnTx/>
                <a:uFillTx/>
                <a:latin typeface="inherit"/>
                <a:ea typeface="+mn-ea"/>
                <a:cs typeface="+mn-cs"/>
              </a:rPr>
              <a:t>Phase III ROSELLA trial of </a:t>
            </a:r>
            <a:r>
              <a:rPr kumimoji="0" lang="en-US" sz="2200" b="0" i="0" u="none" strike="noStrike" kern="1200" cap="none" spc="0" normalizeH="0" baseline="0" noProof="0" dirty="0" err="1">
                <a:ln>
                  <a:noFill/>
                </a:ln>
                <a:solidFill>
                  <a:srgbClr val="242424"/>
                </a:solidFill>
                <a:effectLst/>
                <a:uLnTx/>
                <a:uFillTx/>
                <a:latin typeface="inherit"/>
                <a:ea typeface="+mn-ea"/>
                <a:cs typeface="+mn-cs"/>
              </a:rPr>
              <a:t>relacorilant</a:t>
            </a:r>
            <a:r>
              <a:rPr kumimoji="0" lang="en-US" sz="2200" b="0" i="0" u="none" strike="noStrike" kern="1200" cap="none" spc="0" normalizeH="0" baseline="0" noProof="0" dirty="0">
                <a:ln>
                  <a:noFill/>
                </a:ln>
                <a:solidFill>
                  <a:srgbClr val="242424"/>
                </a:solidFill>
                <a:effectLst/>
                <a:uLnTx/>
                <a:uFillTx/>
                <a:latin typeface="inherit"/>
                <a:ea typeface="+mn-ea"/>
                <a:cs typeface="+mn-cs"/>
              </a:rPr>
              <a:t> in combination with </a:t>
            </a:r>
            <a:r>
              <a:rPr kumimoji="0" lang="en-US" sz="2200" b="0" i="1" u="none" strike="noStrike" kern="1200" cap="none" spc="0" normalizeH="0" baseline="0" noProof="0" dirty="0">
                <a:ln>
                  <a:noFill/>
                </a:ln>
                <a:solidFill>
                  <a:srgbClr val="242424"/>
                </a:solidFill>
                <a:effectLst/>
                <a:uLnTx/>
                <a:uFillTx/>
                <a:latin typeface="inherit"/>
                <a:ea typeface="+mn-ea"/>
                <a:cs typeface="+mn-cs"/>
              </a:rPr>
              <a:t>nab</a:t>
            </a:r>
            <a:r>
              <a:rPr kumimoji="0" lang="en-US" sz="2200" b="0" i="0" u="none" strike="noStrike" kern="1200" cap="none" spc="0" normalizeH="0" baseline="0" noProof="0" dirty="0">
                <a:ln>
                  <a:noFill/>
                </a:ln>
                <a:solidFill>
                  <a:srgbClr val="242424"/>
                </a:solidFill>
                <a:effectLst/>
                <a:uLnTx/>
                <a:uFillTx/>
                <a:latin typeface="inherit"/>
                <a:ea typeface="+mn-ea"/>
                <a:cs typeface="+mn-cs"/>
              </a:rPr>
              <a:t> paclitaxel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42424"/>
                </a:solidFill>
                <a:effectLst/>
                <a:uLnTx/>
                <a:uFillTx/>
                <a:latin typeface="inherit"/>
                <a:ea typeface="+mn-ea"/>
                <a:cs typeface="+mn-cs"/>
              </a:rPr>
              <a:t>Immune therapies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Phase 3 KEYNOTE-B96</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42424"/>
                </a:solidFill>
                <a:effectLst/>
                <a:uLnTx/>
                <a:uFillTx/>
                <a:latin typeface="inherit"/>
                <a:ea typeface="+mn-ea"/>
                <a:cs typeface="+mn-cs"/>
              </a:rPr>
              <a:t>Post ADC World?</a:t>
            </a:r>
            <a:endParaRPr kumimoji="0" lang="en-US" sz="22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35657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364D7-0188-8F7C-AB04-220C95F64469}"/>
              </a:ext>
            </a:extLst>
          </p:cNvPr>
          <p:cNvSpPr>
            <a:spLocks noGrp="1"/>
          </p:cNvSpPr>
          <p:nvPr>
            <p:ph type="title"/>
          </p:nvPr>
        </p:nvSpPr>
        <p:spPr>
          <a:xfrm>
            <a:off x="912286" y="47051"/>
            <a:ext cx="10358967" cy="1143000"/>
          </a:xfrm>
        </p:spPr>
        <p:txBody>
          <a:bodyPr wrap="square" anchor="ctr">
            <a:normAutofit/>
          </a:bodyPr>
          <a:lstStyle/>
          <a:p>
            <a:r>
              <a:rPr lang="en-US" dirty="0"/>
              <a:t>How common is </a:t>
            </a:r>
            <a:r>
              <a:rPr lang="en-GB" dirty="0"/>
              <a:t>FR</a:t>
            </a:r>
            <a:r>
              <a:rPr lang="el-GR" dirty="0"/>
              <a:t>α</a:t>
            </a:r>
            <a:r>
              <a:rPr lang="en-GB" dirty="0"/>
              <a:t> expressed in Ovarian Cancer?</a:t>
            </a:r>
            <a:r>
              <a:rPr lang="en-US" dirty="0"/>
              <a:t> </a:t>
            </a:r>
          </a:p>
        </p:txBody>
      </p:sp>
      <p:sp>
        <p:nvSpPr>
          <p:cNvPr id="8" name="Content Placeholder 2">
            <a:extLst>
              <a:ext uri="{FF2B5EF4-FFF2-40B4-BE49-F238E27FC236}">
                <a16:creationId xmlns:a16="http://schemas.microsoft.com/office/drawing/2014/main" id="{61AA7B14-D0B0-6D32-46BF-3A3F981A5B31}"/>
              </a:ext>
            </a:extLst>
          </p:cNvPr>
          <p:cNvSpPr>
            <a:spLocks noGrp="1"/>
          </p:cNvSpPr>
          <p:nvPr>
            <p:ph sz="half" idx="1"/>
          </p:nvPr>
        </p:nvSpPr>
        <p:spPr>
          <a:xfrm>
            <a:off x="457203" y="1216602"/>
            <a:ext cx="5150384" cy="4760913"/>
          </a:xfrm>
        </p:spPr>
        <p:txBody>
          <a:bodyPr/>
          <a:lstStyle/>
          <a:p>
            <a:r>
              <a:rPr lang="en-US" sz="1800" b="1" dirty="0">
                <a:effectLst/>
                <a:latin typeface="Calibri" panose="020F0502020204030204" pitchFamily="34" charset="0"/>
                <a:ea typeface="Calibri" panose="020F0502020204030204" pitchFamily="34" charset="0"/>
              </a:rPr>
              <a:t>EOC expression from the STRO-002-GM1 and STRO-002-GM2 trials</a:t>
            </a:r>
          </a:p>
          <a:p>
            <a:r>
              <a:rPr lang="en-US" sz="1800" dirty="0">
                <a:latin typeface="Calibri" panose="020F0502020204030204" pitchFamily="34" charset="0"/>
              </a:rPr>
              <a:t>Approximately 40% will have high expression based PS2+ scoring (Abstract 5568, T. Krivak, et al) in real world analysis</a:t>
            </a:r>
          </a:p>
          <a:p>
            <a:r>
              <a:rPr lang="en-US" sz="1800" dirty="0">
                <a:latin typeface="Calibri" panose="020F0502020204030204" pitchFamily="34" charset="0"/>
              </a:rPr>
              <a:t>80%-90%+ will have some FR</a:t>
            </a:r>
            <a:r>
              <a:rPr lang="el-GR" sz="1800" dirty="0">
                <a:latin typeface="Calibri" panose="020F0502020204030204" pitchFamily="34" charset="0"/>
              </a:rPr>
              <a:t>α </a:t>
            </a:r>
            <a:r>
              <a:rPr lang="en-US" sz="1800" dirty="0">
                <a:latin typeface="Calibri" panose="020F0502020204030204" pitchFamily="34" charset="0"/>
              </a:rPr>
              <a:t>expression</a:t>
            </a:r>
          </a:p>
          <a:p>
            <a:endParaRPr lang="en-US" sz="1800" dirty="0">
              <a:latin typeface="Calibri" panose="020F0502020204030204" pitchFamily="34" charset="0"/>
            </a:endParaRPr>
          </a:p>
          <a:p>
            <a:endParaRPr lang="en-US" sz="1800" dirty="0">
              <a:latin typeface="Calibri" panose="020F0502020204030204" pitchFamily="34" charset="0"/>
            </a:endParaRPr>
          </a:p>
        </p:txBody>
      </p:sp>
      <p:pic>
        <p:nvPicPr>
          <p:cNvPr id="3" name="Picture 2" descr="A graph of positive expression&#10;&#10;AI-generated content may be incorrect.">
            <a:extLst>
              <a:ext uri="{FF2B5EF4-FFF2-40B4-BE49-F238E27FC236}">
                <a16:creationId xmlns:a16="http://schemas.microsoft.com/office/drawing/2014/main" id="{15676637-AB2F-2881-FFAA-7464390339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1769" y="985247"/>
            <a:ext cx="5636684" cy="4424795"/>
          </a:xfrm>
          <a:prstGeom prst="rect">
            <a:avLst/>
          </a:prstGeom>
          <a:noFill/>
        </p:spPr>
      </p:pic>
      <p:sp>
        <p:nvSpPr>
          <p:cNvPr id="4" name="TextBox 3">
            <a:extLst>
              <a:ext uri="{FF2B5EF4-FFF2-40B4-BE49-F238E27FC236}">
                <a16:creationId xmlns:a16="http://schemas.microsoft.com/office/drawing/2014/main" id="{30827ADA-B2CE-4EB0-12AE-6E49430114F9}"/>
              </a:ext>
            </a:extLst>
          </p:cNvPr>
          <p:cNvSpPr txBox="1"/>
          <p:nvPr/>
        </p:nvSpPr>
        <p:spPr>
          <a:xfrm>
            <a:off x="104662" y="5641397"/>
            <a:ext cx="1064780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B3341"/>
                </a:solidFill>
                <a:effectLst/>
                <a:uLnTx/>
                <a:uFillTx/>
                <a:latin typeface="Inter"/>
                <a:ea typeface="+mn-ea"/>
                <a:cs typeface="+mn-cs"/>
              </a:rPr>
              <a:t>T. Krivak, et al. Abstract </a:t>
            </a:r>
            <a:r>
              <a:rPr kumimoji="0" lang="en-US" sz="14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5568 ASCO 2025: </a:t>
            </a:r>
            <a:r>
              <a:rPr kumimoji="0" lang="en-US" sz="1400" b="0" i="0" u="none" strike="noStrike" kern="1200" cap="none" spc="0" normalizeH="0" baseline="0" noProof="0" dirty="0">
                <a:ln>
                  <a:noFill/>
                </a:ln>
                <a:solidFill>
                  <a:srgbClr val="2B3341"/>
                </a:solidFill>
                <a:effectLst/>
                <a:uLnTx/>
                <a:uFillTx/>
                <a:latin typeface="Inter"/>
                <a:ea typeface="+mn-ea"/>
                <a:cs typeface="+mn-cs"/>
              </a:rPr>
              <a:t>Real-world analysis of folate receptor alpha (FR</a:t>
            </a:r>
            <a:r>
              <a:rPr kumimoji="0" lang="el-GR" sz="1400" b="0" i="0" u="none" strike="noStrike" kern="1200" cap="none" spc="0" normalizeH="0" baseline="0" noProof="0" dirty="0">
                <a:ln>
                  <a:noFill/>
                </a:ln>
                <a:solidFill>
                  <a:srgbClr val="2B3341"/>
                </a:solidFill>
                <a:effectLst/>
                <a:uLnTx/>
                <a:uFillTx/>
                <a:latin typeface="Inter"/>
                <a:ea typeface="+mn-ea"/>
                <a:cs typeface="+mn-cs"/>
              </a:rPr>
              <a:t>α; </a:t>
            </a:r>
            <a:r>
              <a:rPr kumimoji="0" lang="en-US" sz="1400" b="0" i="0" u="none" strike="noStrike" kern="1200" cap="none" spc="0" normalizeH="0" baseline="0" noProof="0" dirty="0">
                <a:ln>
                  <a:noFill/>
                </a:ln>
                <a:solidFill>
                  <a:srgbClr val="2B3341"/>
                </a:solidFill>
                <a:effectLst/>
                <a:uLnTx/>
                <a:uFillTx/>
                <a:latin typeface="Inter"/>
                <a:ea typeface="+mn-ea"/>
                <a:cs typeface="+mn-cs"/>
              </a:rPr>
              <a:t>FOLR1) expression in pan-tumor samples from over 6000 patients in the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A.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Oakin</a:t>
            </a:r>
            <a:r>
              <a:rPr kumimoji="0" lang="en-US" sz="1400" b="0" i="0" u="none" strike="noStrike" kern="1200" cap="none" spc="0" normalizeH="0" baseline="0" noProof="0" dirty="0">
                <a:ln>
                  <a:noFill/>
                </a:ln>
                <a:solidFill>
                  <a:srgbClr val="000000"/>
                </a:solidFill>
                <a:effectLst/>
                <a:uLnTx/>
                <a:uFillTx/>
                <a:latin typeface="Calibri"/>
                <a:ea typeface="+mn-ea"/>
                <a:cs typeface="+mn-cs"/>
              </a:rPr>
              <a:t> et al 2023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Luveltamab</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tazevibulin</a:t>
            </a:r>
            <a:r>
              <a:rPr kumimoji="0" lang="en-US" sz="1400" b="0" i="0" u="none" strike="noStrike" kern="1200" cap="none" spc="0" normalizeH="0" baseline="0" noProof="0" dirty="0">
                <a:ln>
                  <a:noFill/>
                </a:ln>
                <a:solidFill>
                  <a:srgbClr val="000000"/>
                </a:solidFill>
                <a:effectLst/>
                <a:uLnTx/>
                <a:uFillTx/>
                <a:latin typeface="Calibri"/>
                <a:ea typeface="+mn-ea"/>
                <a:cs typeface="+mn-cs"/>
              </a:rPr>
              <a:t> (STRO-002), an anti-folate receptor alpha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FolR</a:t>
            </a:r>
            <a:r>
              <a:rPr kumimoji="0" lang="el-GR" sz="1400" b="0" i="0" u="none" strike="noStrike" kern="1200" cap="none" spc="0" normalizeH="0" baseline="0" noProof="0" dirty="0">
                <a:ln>
                  <a:noFill/>
                </a:ln>
                <a:solidFill>
                  <a:srgbClr val="000000"/>
                </a:solidFill>
                <a:effectLst/>
                <a:uLnTx/>
                <a:uFillTx/>
                <a:latin typeface="Calibri"/>
                <a:ea typeface="+mn-ea"/>
                <a:cs typeface="+mn-cs"/>
              </a:rPr>
              <a:t>α) </a:t>
            </a:r>
            <a:r>
              <a:rPr kumimoji="0" lang="en-US" sz="1400" b="0" i="0" u="none" strike="noStrike" kern="1200" cap="none" spc="0" normalizeH="0" baseline="0" noProof="0" dirty="0">
                <a:ln>
                  <a:noFill/>
                </a:ln>
                <a:solidFill>
                  <a:srgbClr val="000000"/>
                </a:solidFill>
                <a:effectLst/>
                <a:uLnTx/>
                <a:uFillTx/>
                <a:latin typeface="Calibri"/>
                <a:ea typeface="+mn-ea"/>
                <a:cs typeface="+mn-cs"/>
              </a:rPr>
              <a:t>antibody drug conjugate (ADC), safety and efficacy in a broad distribution of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FolR</a:t>
            </a:r>
            <a:r>
              <a:rPr kumimoji="0" lang="el-GR" sz="1400" b="0" i="0" u="none" strike="noStrike" kern="1200" cap="none" spc="0" normalizeH="0" baseline="0" noProof="0" dirty="0">
                <a:ln>
                  <a:noFill/>
                </a:ln>
                <a:solidFill>
                  <a:srgbClr val="000000"/>
                </a:solidFill>
                <a:effectLst/>
                <a:uLnTx/>
                <a:uFillTx/>
                <a:latin typeface="Calibri"/>
                <a:ea typeface="+mn-ea"/>
                <a:cs typeface="+mn-cs"/>
              </a:rPr>
              <a:t>α </a:t>
            </a:r>
            <a:r>
              <a:rPr kumimoji="0" lang="en-US" sz="1400" b="0" i="0" u="none" strike="noStrike" kern="1200" cap="none" spc="0" normalizeH="0" baseline="0" noProof="0" dirty="0">
                <a:ln>
                  <a:noFill/>
                </a:ln>
                <a:solidFill>
                  <a:srgbClr val="000000"/>
                </a:solidFill>
                <a:effectLst/>
                <a:uLnTx/>
                <a:uFillTx/>
                <a:latin typeface="Calibri"/>
                <a:ea typeface="+mn-ea"/>
                <a:cs typeface="+mn-cs"/>
              </a:rPr>
              <a:t>expression in patients with recurrent epithelial ovarian cancer (OC): Update of STRO-002-GM1 phase 1 dose expansion cohort. https://</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www.sutrobio.com</a:t>
            </a:r>
            <a:r>
              <a:rPr kumimoji="0" lang="en-US" sz="1400" b="0" i="0" u="none" strike="noStrike" kern="1200" cap="none" spc="0" normalizeH="0" baseline="0" noProof="0" dirty="0">
                <a:ln>
                  <a:noFill/>
                </a:ln>
                <a:solidFill>
                  <a:srgbClr val="000000"/>
                </a:solidFill>
                <a:effectLst/>
                <a:uLnTx/>
                <a:uFillTx/>
                <a:latin typeface="Calibri"/>
                <a:ea typeface="+mn-ea"/>
                <a:cs typeface="+mn-cs"/>
              </a:rPr>
              <a:t>/wp-content/uploads/2024/11/HP_Luvelta_ADC-World_11-07-2025_FINAL.pdf</a:t>
            </a:r>
          </a:p>
        </p:txBody>
      </p:sp>
    </p:spTree>
    <p:extLst>
      <p:ext uri="{BB962C8B-B14F-4D97-AF65-F5344CB8AC3E}">
        <p14:creationId xmlns:p14="http://schemas.microsoft.com/office/powerpoint/2010/main" val="1967224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1599C-1868-6698-C22D-43AAE79A05B5}"/>
              </a:ext>
            </a:extLst>
          </p:cNvPr>
          <p:cNvSpPr>
            <a:spLocks noGrp="1"/>
          </p:cNvSpPr>
          <p:nvPr>
            <p:ph type="title"/>
          </p:nvPr>
        </p:nvSpPr>
        <p:spPr/>
        <p:txBody>
          <a:bodyPr/>
          <a:lstStyle/>
          <a:p>
            <a:r>
              <a:rPr lang="en-US" sz="3000" b="0" dirty="0">
                <a:solidFill>
                  <a:schemeClr val="tx1"/>
                </a:solidFill>
                <a:latin typeface="Calibri" panose="020F0502020204030204" pitchFamily="34" charset="0"/>
                <a:cs typeface="Calibri" panose="020F0502020204030204" pitchFamily="34" charset="0"/>
              </a:rPr>
              <a:t>Mirvetuximab Soravtansine Improved PFS and OS</a:t>
            </a:r>
            <a:r>
              <a:rPr lang="en-US" sz="3000" b="0" baseline="30000" dirty="0">
                <a:solidFill>
                  <a:schemeClr val="tx1"/>
                </a:solidFill>
                <a:latin typeface="Calibri" panose="020F0502020204030204" pitchFamily="34" charset="0"/>
                <a:cs typeface="Calibri" panose="020F0502020204030204" pitchFamily="34" charset="0"/>
              </a:rPr>
              <a:t>1</a:t>
            </a:r>
          </a:p>
        </p:txBody>
      </p:sp>
      <p:sp>
        <p:nvSpPr>
          <p:cNvPr id="11" name="TextBox 10">
            <a:extLst>
              <a:ext uri="{FF2B5EF4-FFF2-40B4-BE49-F238E27FC236}">
                <a16:creationId xmlns:a16="http://schemas.microsoft.com/office/drawing/2014/main" id="{7AFA9C35-8663-78B5-F31D-00B601AC1B90}"/>
              </a:ext>
            </a:extLst>
          </p:cNvPr>
          <p:cNvSpPr txBox="1"/>
          <p:nvPr/>
        </p:nvSpPr>
        <p:spPr>
          <a:xfrm>
            <a:off x="7848479" y="1827700"/>
            <a:ext cx="2655550" cy="2784723"/>
          </a:xfrm>
          <a:prstGeom prst="round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sym typeface="Arial"/>
              </a:rPr>
              <a:t>MIRASOL</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sym typeface="Arial"/>
              </a:rPr>
              <a:t>35% improvement</a:t>
            </a:r>
            <a:br>
              <a:rPr kumimoji="0" lang="en-US" sz="1400" b="0" i="0" u="none" strike="noStrike" kern="1200" cap="none" spc="0" normalizeH="0" baseline="0" noProof="0" dirty="0">
                <a:ln>
                  <a:noFill/>
                </a:ln>
                <a:solidFill>
                  <a:srgbClr val="000000"/>
                </a:solidFill>
                <a:effectLst/>
                <a:uLnTx/>
                <a:uFillTx/>
                <a:latin typeface="Arial"/>
                <a:ea typeface="+mn-ea"/>
                <a:cs typeface="+mn-cs"/>
                <a:sym typeface="Arial"/>
              </a:rPr>
            </a:br>
            <a:r>
              <a:rPr kumimoji="0" lang="en-US" sz="1400" b="0" i="0" u="none" strike="noStrike" kern="1200" cap="none" spc="0" normalizeH="0" baseline="0" noProof="0" dirty="0">
                <a:ln>
                  <a:noFill/>
                </a:ln>
                <a:solidFill>
                  <a:srgbClr val="000000"/>
                </a:solidFill>
                <a:effectLst/>
                <a:uLnTx/>
                <a:uFillTx/>
                <a:latin typeface="Arial"/>
                <a:ea typeface="+mn-ea"/>
                <a:cs typeface="+mn-cs"/>
                <a:sym typeface="Arial"/>
              </a:rPr>
              <a:t>in PFS with MIRV vs chemotherapy</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sym typeface="Arial"/>
              </a:rPr>
              <a:t>33% improvement</a:t>
            </a:r>
            <a:br>
              <a:rPr kumimoji="0" lang="en-US" sz="1400" b="0" i="0" u="none" strike="noStrike" kern="1200" cap="none" spc="0" normalizeH="0" baseline="0" noProof="0" dirty="0">
                <a:ln>
                  <a:noFill/>
                </a:ln>
                <a:solidFill>
                  <a:srgbClr val="000000"/>
                </a:solidFill>
                <a:effectLst/>
                <a:uLnTx/>
                <a:uFillTx/>
                <a:latin typeface="Arial"/>
                <a:ea typeface="+mn-ea"/>
                <a:cs typeface="+mn-cs"/>
                <a:sym typeface="Arial"/>
              </a:rPr>
            </a:br>
            <a:r>
              <a:rPr kumimoji="0" lang="en-US" sz="1400" b="0" i="0" u="none" strike="noStrike" kern="1200" cap="none" spc="0" normalizeH="0" baseline="0" noProof="0" dirty="0">
                <a:ln>
                  <a:noFill/>
                </a:ln>
                <a:solidFill>
                  <a:srgbClr val="000000"/>
                </a:solidFill>
                <a:effectLst/>
                <a:uLnTx/>
                <a:uFillTx/>
                <a:latin typeface="Arial"/>
                <a:ea typeface="+mn-ea"/>
                <a:cs typeface="+mn-cs"/>
                <a:sym typeface="Arial"/>
              </a:rPr>
              <a:t>in OS with MIRV vs chemotherapy</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sym typeface="Arial"/>
              </a:rPr>
              <a:t>ORR more than doubled: 42% vs 16% with MIRV vs chemotherapy (</a:t>
            </a:r>
            <a:r>
              <a:rPr kumimoji="0" lang="en-US" sz="1400" b="0" i="1" u="none" strike="noStrike" kern="1200" cap="none" spc="0" normalizeH="0" baseline="0" noProof="0" dirty="0">
                <a:ln>
                  <a:noFill/>
                </a:ln>
                <a:solidFill>
                  <a:srgbClr val="000000"/>
                </a:solidFill>
                <a:effectLst/>
                <a:uLnTx/>
                <a:uFillTx/>
                <a:latin typeface="Arial"/>
                <a:ea typeface="+mn-ea"/>
                <a:cs typeface="+mn-cs"/>
                <a:sym typeface="Arial"/>
              </a:rPr>
              <a:t>P</a:t>
            </a:r>
            <a:r>
              <a:rPr kumimoji="0" lang="en-US" sz="1400" b="0" i="0" u="none" strike="noStrike" kern="1200" cap="none" spc="0" normalizeH="0" baseline="0" noProof="0" dirty="0">
                <a:ln>
                  <a:noFill/>
                </a:ln>
                <a:solidFill>
                  <a:srgbClr val="000000"/>
                </a:solidFill>
                <a:effectLst/>
                <a:uLnTx/>
                <a:uFillTx/>
                <a:latin typeface="Arial"/>
                <a:ea typeface="+mn-ea"/>
                <a:cs typeface="+mn-cs"/>
                <a:sym typeface="Arial"/>
              </a:rPr>
              <a:t> &lt; .0001; 12 CRs vs 0 CRs)</a:t>
            </a:r>
          </a:p>
        </p:txBody>
      </p:sp>
      <p:sp>
        <p:nvSpPr>
          <p:cNvPr id="15" name="Footer Placeholder 9">
            <a:extLst>
              <a:ext uri="{FF2B5EF4-FFF2-40B4-BE49-F238E27FC236}">
                <a16:creationId xmlns:a16="http://schemas.microsoft.com/office/drawing/2014/main" id="{A3B6EC3E-2A42-9B5A-9FE0-7174FA286012}"/>
              </a:ext>
            </a:extLst>
          </p:cNvPr>
          <p:cNvSpPr>
            <a:spLocks noGrp="1"/>
          </p:cNvSpPr>
          <p:nvPr>
            <p:ph type="ftr" sz="quarter" idx="13"/>
          </p:nvPr>
        </p:nvSpPr>
        <p:spPr>
          <a:xfrm>
            <a:off x="1618926" y="5671510"/>
            <a:ext cx="7699248"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Moore KN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 Engl J Med.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2023;389:2162-2174.</a:t>
            </a:r>
          </a:p>
        </p:txBody>
      </p:sp>
      <p:pic>
        <p:nvPicPr>
          <p:cNvPr id="5" name="Picture 4">
            <a:extLst>
              <a:ext uri="{FF2B5EF4-FFF2-40B4-BE49-F238E27FC236}">
                <a16:creationId xmlns:a16="http://schemas.microsoft.com/office/drawing/2014/main" id="{3AC173E5-2727-9B87-3048-CC68C2484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877" y="3858250"/>
            <a:ext cx="5335857" cy="1974859"/>
          </a:xfrm>
          <a:prstGeom prst="rect">
            <a:avLst/>
          </a:prstGeom>
        </p:spPr>
      </p:pic>
      <p:pic>
        <p:nvPicPr>
          <p:cNvPr id="6" name="Picture 5">
            <a:extLst>
              <a:ext uri="{FF2B5EF4-FFF2-40B4-BE49-F238E27FC236}">
                <a16:creationId xmlns:a16="http://schemas.microsoft.com/office/drawing/2014/main" id="{66571010-F003-FB13-046A-E1D51C6C1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469" y="1669215"/>
            <a:ext cx="5564830" cy="2097440"/>
          </a:xfrm>
          <a:prstGeom prst="rect">
            <a:avLst/>
          </a:prstGeom>
        </p:spPr>
      </p:pic>
      <p:sp>
        <p:nvSpPr>
          <p:cNvPr id="7" name="TextBox 6">
            <a:extLst>
              <a:ext uri="{FF2B5EF4-FFF2-40B4-BE49-F238E27FC236}">
                <a16:creationId xmlns:a16="http://schemas.microsoft.com/office/drawing/2014/main" id="{898F0796-DA2C-C71F-CE8D-6D46A888664D}"/>
              </a:ext>
            </a:extLst>
          </p:cNvPr>
          <p:cNvSpPr txBox="1"/>
          <p:nvPr/>
        </p:nvSpPr>
        <p:spPr>
          <a:xfrm>
            <a:off x="3603125" y="1708949"/>
            <a:ext cx="33418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a:sym typeface="Arial"/>
              </a:rPr>
              <a:t>INV-PFS: Primary Endpoint</a:t>
            </a:r>
          </a:p>
        </p:txBody>
      </p:sp>
      <p:graphicFrame>
        <p:nvGraphicFramePr>
          <p:cNvPr id="12" name="Table 11">
            <a:extLst>
              <a:ext uri="{FF2B5EF4-FFF2-40B4-BE49-F238E27FC236}">
                <a16:creationId xmlns:a16="http://schemas.microsoft.com/office/drawing/2014/main" id="{E384E3A6-662B-BCA5-154D-863F386660F6}"/>
              </a:ext>
            </a:extLst>
          </p:cNvPr>
          <p:cNvGraphicFramePr>
            <a:graphicFrameLocks noGrp="1"/>
          </p:cNvGraphicFramePr>
          <p:nvPr/>
        </p:nvGraphicFramePr>
        <p:xfrm>
          <a:off x="4748535" y="2135565"/>
          <a:ext cx="2892325" cy="682752"/>
        </p:xfrm>
        <a:graphic>
          <a:graphicData uri="http://schemas.openxmlformats.org/drawingml/2006/table">
            <a:tbl>
              <a:tblPr firstRow="1" bandRow="1">
                <a:tableStyleId>{2D5ABB26-0587-4C30-8999-92F81FD0307C}</a:tableStyleId>
              </a:tblPr>
              <a:tblGrid>
                <a:gridCol w="747713">
                  <a:extLst>
                    <a:ext uri="{9D8B030D-6E8A-4147-A177-3AD203B41FA5}">
                      <a16:colId xmlns:a16="http://schemas.microsoft.com/office/drawing/2014/main" val="3910013987"/>
                    </a:ext>
                  </a:extLst>
                </a:gridCol>
                <a:gridCol w="1072306">
                  <a:extLst>
                    <a:ext uri="{9D8B030D-6E8A-4147-A177-3AD203B41FA5}">
                      <a16:colId xmlns:a16="http://schemas.microsoft.com/office/drawing/2014/main" val="772478283"/>
                    </a:ext>
                  </a:extLst>
                </a:gridCol>
                <a:gridCol w="1072306">
                  <a:extLst>
                    <a:ext uri="{9D8B030D-6E8A-4147-A177-3AD203B41FA5}">
                      <a16:colId xmlns:a16="http://schemas.microsoft.com/office/drawing/2014/main" val="3561665874"/>
                    </a:ext>
                  </a:extLst>
                </a:gridCol>
              </a:tblGrid>
              <a:tr h="118686">
                <a:tc>
                  <a:txBody>
                    <a:bodyPr/>
                    <a:lstStyle/>
                    <a:p>
                      <a:pPr algn="l"/>
                      <a:endParaRPr lang="en-US" sz="800" b="1" dirty="0"/>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800" b="1" dirty="0"/>
                        <a:t>MIRV (n = 227)</a:t>
                      </a:r>
                    </a:p>
                  </a:txBody>
                  <a:tcPr marL="0" marR="0" marT="0" marB="0" anchor="ctr">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t>IC Chemo (n = 226)</a:t>
                      </a:r>
                    </a:p>
                  </a:txBody>
                  <a:tcPr marL="0" marR="0" marT="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802259"/>
                  </a:ext>
                </a:extLst>
              </a:tr>
              <a:tr h="131425">
                <a:tc>
                  <a:txBody>
                    <a:bodyPr/>
                    <a:lstStyle/>
                    <a:p>
                      <a:pPr algn="l"/>
                      <a:r>
                        <a:rPr lang="en-US" sz="800" b="1" dirty="0"/>
                        <a:t>mPFS (95% CI)</a:t>
                      </a:r>
                    </a:p>
                  </a:txBody>
                  <a:tcPr marL="0" marR="0" marT="9144" marB="9144" anchor="ctr">
                    <a:lnT w="190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sym typeface="Arial"/>
                        </a:rPr>
                        <a:t>5.62 (4.34-5.95)</a:t>
                      </a:r>
                    </a:p>
                  </a:txBody>
                  <a:tcPr marL="0" marR="0" marT="9144" marB="9144" anchor="ctr">
                    <a:lnT w="190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sym typeface="Arial"/>
                        </a:rPr>
                        <a:t>3.98 (2.86-4.47)</a:t>
                      </a:r>
                    </a:p>
                  </a:txBody>
                  <a:tcPr marL="0" marR="0" marT="9144" marB="9144"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0164490"/>
                  </a:ext>
                </a:extLst>
              </a:tr>
              <a:tr h="96252">
                <a:tc>
                  <a:txBody>
                    <a:bodyPr/>
                    <a:lstStyle/>
                    <a:p>
                      <a:pPr algn="l"/>
                      <a:r>
                        <a:rPr lang="en-US" sz="800" b="1" dirty="0"/>
                        <a:t>Events, n (%)</a:t>
                      </a:r>
                    </a:p>
                  </a:txBody>
                  <a:tcPr marL="0" marR="0" marT="9144" marB="9144" anchor="ctr"/>
                </a:tc>
                <a:tc>
                  <a:txBody>
                    <a:bodyPr/>
                    <a:lstStyle/>
                    <a:p>
                      <a:pPr algn="ctr"/>
                      <a:r>
                        <a:rPr lang="en-US" sz="800" dirty="0"/>
                        <a:t>176 (77.5)</a:t>
                      </a:r>
                    </a:p>
                  </a:txBody>
                  <a:tcPr marL="0" marR="0" marT="9144" marB="9144" anchor="ctr"/>
                </a:tc>
                <a:tc>
                  <a:txBody>
                    <a:bodyPr/>
                    <a:lstStyle/>
                    <a:p>
                      <a:pPr algn="ctr"/>
                      <a:r>
                        <a:rPr lang="en-US" sz="800" dirty="0"/>
                        <a:t>166 (73.5)</a:t>
                      </a:r>
                    </a:p>
                  </a:txBody>
                  <a:tcPr marL="0" marR="0" marT="9144" marB="9144" anchor="ctr"/>
                </a:tc>
                <a:extLst>
                  <a:ext uri="{0D108BD9-81ED-4DB2-BD59-A6C34878D82A}">
                    <a16:rowId xmlns:a16="http://schemas.microsoft.com/office/drawing/2014/main" val="512549999"/>
                  </a:ext>
                </a:extLst>
              </a:tr>
              <a:tr h="513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t>HR (95% CI)</a:t>
                      </a:r>
                    </a:p>
                  </a:txBody>
                  <a:tcPr marL="0" marR="0" marT="9144" marB="9144" anchor="ctr"/>
                </a:tc>
                <a:tc gridSpan="2">
                  <a:txBody>
                    <a:bodyPr/>
                    <a:lstStyle/>
                    <a:p>
                      <a:pPr algn="ctr"/>
                      <a:r>
                        <a:rPr lang="en-US" sz="800" b="1" dirty="0"/>
                        <a:t>0.65 (0.52-0.81)</a:t>
                      </a:r>
                    </a:p>
                  </a:txBody>
                  <a:tcPr marL="0" marR="0" marT="9144" marB="9144" anchor="ctr"/>
                </a:tc>
                <a:tc hMerge="1">
                  <a:txBody>
                    <a:bodyPr/>
                    <a:lstStyle/>
                    <a:p>
                      <a:pPr algn="ctr"/>
                      <a:endParaRPr lang="en-US" sz="800" dirty="0"/>
                    </a:p>
                  </a:txBody>
                  <a:tcPr marL="0" marR="0" marT="0" marB="0" anchor="ctr"/>
                </a:tc>
                <a:extLst>
                  <a:ext uri="{0D108BD9-81ED-4DB2-BD59-A6C34878D82A}">
                    <a16:rowId xmlns:a16="http://schemas.microsoft.com/office/drawing/2014/main" val="981958032"/>
                  </a:ext>
                </a:extLst>
              </a:tr>
              <a:tr h="0">
                <a:tc>
                  <a:txBody>
                    <a:bodyPr/>
                    <a:lstStyle/>
                    <a:p>
                      <a:pPr algn="l"/>
                      <a:r>
                        <a:rPr lang="en-US" sz="800" b="1" i="1" dirty="0"/>
                        <a:t>P</a:t>
                      </a:r>
                    </a:p>
                  </a:txBody>
                  <a:tcPr marL="0" marR="0" marT="9144" marB="9144" anchor="ctr"/>
                </a:tc>
                <a:tc gridSpan="2">
                  <a:txBody>
                    <a:bodyPr/>
                    <a:lstStyle/>
                    <a:p>
                      <a:pPr algn="ctr"/>
                      <a:r>
                        <a:rPr lang="en-US" sz="800" b="1" dirty="0"/>
                        <a:t>&lt;.0001</a:t>
                      </a:r>
                    </a:p>
                  </a:txBody>
                  <a:tcPr marL="0" marR="0" marT="9144" marB="9144" anchor="ctr"/>
                </a:tc>
                <a:tc hMerge="1">
                  <a:txBody>
                    <a:bodyPr/>
                    <a:lstStyle/>
                    <a:p>
                      <a:pPr algn="ctr"/>
                      <a:endParaRPr lang="en-US" sz="800" dirty="0"/>
                    </a:p>
                  </a:txBody>
                  <a:tcPr marL="0" marR="0" marT="0" marB="0" anchor="ctr"/>
                </a:tc>
                <a:extLst>
                  <a:ext uri="{0D108BD9-81ED-4DB2-BD59-A6C34878D82A}">
                    <a16:rowId xmlns:a16="http://schemas.microsoft.com/office/drawing/2014/main" val="1921397935"/>
                  </a:ext>
                </a:extLst>
              </a:tr>
            </a:tbl>
          </a:graphicData>
        </a:graphic>
      </p:graphicFrame>
      <p:sp>
        <p:nvSpPr>
          <p:cNvPr id="14" name="TextBox 13">
            <a:extLst>
              <a:ext uri="{FF2B5EF4-FFF2-40B4-BE49-F238E27FC236}">
                <a16:creationId xmlns:a16="http://schemas.microsoft.com/office/drawing/2014/main" id="{0CDE83B0-42F7-E997-BBA4-283B81FACCAE}"/>
              </a:ext>
            </a:extLst>
          </p:cNvPr>
          <p:cNvSpPr txBox="1"/>
          <p:nvPr/>
        </p:nvSpPr>
        <p:spPr>
          <a:xfrm>
            <a:off x="2437698" y="5064350"/>
            <a:ext cx="36652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a:sym typeface="Arial"/>
              </a:rPr>
              <a:t>OS: Key Secondary Endpoint</a:t>
            </a:r>
          </a:p>
        </p:txBody>
      </p:sp>
      <p:graphicFrame>
        <p:nvGraphicFramePr>
          <p:cNvPr id="16" name="Table 15">
            <a:extLst>
              <a:ext uri="{FF2B5EF4-FFF2-40B4-BE49-F238E27FC236}">
                <a16:creationId xmlns:a16="http://schemas.microsoft.com/office/drawing/2014/main" id="{A8E2977B-CDF5-022C-2A1C-04ED2D5CE2EF}"/>
              </a:ext>
            </a:extLst>
          </p:cNvPr>
          <p:cNvGraphicFramePr>
            <a:graphicFrameLocks noGrp="1"/>
          </p:cNvGraphicFramePr>
          <p:nvPr/>
        </p:nvGraphicFramePr>
        <p:xfrm>
          <a:off x="4748464" y="3779610"/>
          <a:ext cx="2841525" cy="710271"/>
        </p:xfrm>
        <a:graphic>
          <a:graphicData uri="http://schemas.openxmlformats.org/drawingml/2006/table">
            <a:tbl>
              <a:tblPr firstRow="1" bandRow="1">
                <a:tableStyleId>{2D5ABB26-0587-4C30-8999-92F81FD0307C}</a:tableStyleId>
              </a:tblPr>
              <a:tblGrid>
                <a:gridCol w="696913">
                  <a:extLst>
                    <a:ext uri="{9D8B030D-6E8A-4147-A177-3AD203B41FA5}">
                      <a16:colId xmlns:a16="http://schemas.microsoft.com/office/drawing/2014/main" val="3910013987"/>
                    </a:ext>
                  </a:extLst>
                </a:gridCol>
                <a:gridCol w="1072306">
                  <a:extLst>
                    <a:ext uri="{9D8B030D-6E8A-4147-A177-3AD203B41FA5}">
                      <a16:colId xmlns:a16="http://schemas.microsoft.com/office/drawing/2014/main" val="772478283"/>
                    </a:ext>
                  </a:extLst>
                </a:gridCol>
                <a:gridCol w="1072306">
                  <a:extLst>
                    <a:ext uri="{9D8B030D-6E8A-4147-A177-3AD203B41FA5}">
                      <a16:colId xmlns:a16="http://schemas.microsoft.com/office/drawing/2014/main" val="3561665874"/>
                    </a:ext>
                  </a:extLst>
                </a:gridCol>
              </a:tblGrid>
              <a:tr h="149439">
                <a:tc>
                  <a:txBody>
                    <a:bodyPr/>
                    <a:lstStyle/>
                    <a:p>
                      <a:pPr algn="l"/>
                      <a:endParaRPr lang="en-US" sz="800" dirty="0"/>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800" b="1" dirty="0"/>
                        <a:t>MIRV (n = 227)</a:t>
                      </a:r>
                    </a:p>
                  </a:txBody>
                  <a:tcPr marL="0" marR="0" marT="0" marB="0" anchor="ctr">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t>IC Chemo (n = 226)</a:t>
                      </a:r>
                    </a:p>
                  </a:txBody>
                  <a:tcPr marL="0" marR="0" marT="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802259"/>
                  </a:ext>
                </a:extLst>
              </a:tr>
              <a:tr h="52731">
                <a:tc>
                  <a:txBody>
                    <a:bodyPr/>
                    <a:lstStyle/>
                    <a:p>
                      <a:pPr algn="l"/>
                      <a:r>
                        <a:rPr lang="en-US" sz="800" b="1" dirty="0"/>
                        <a:t>mOS (95% CI)</a:t>
                      </a:r>
                    </a:p>
                  </a:txBody>
                  <a:tcPr marL="0" marR="0" marT="9144" marB="9144" anchor="ctr">
                    <a:lnT w="190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sym typeface="Arial"/>
                        </a:rPr>
                        <a:t>16.46 (14.46-24.57)</a:t>
                      </a:r>
                    </a:p>
                  </a:txBody>
                  <a:tcPr marL="0" marR="0" marT="9144" marB="9144" anchor="ctr">
                    <a:lnT w="190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sym typeface="Arial"/>
                        </a:rPr>
                        <a:t>12.75 (10.91-14.36)</a:t>
                      </a:r>
                    </a:p>
                  </a:txBody>
                  <a:tcPr marL="0" marR="0" marT="9144" marB="9144"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0164490"/>
                  </a:ext>
                </a:extLst>
              </a:tr>
              <a:tr h="113691">
                <a:tc>
                  <a:txBody>
                    <a:bodyPr/>
                    <a:lstStyle/>
                    <a:p>
                      <a:pPr algn="l"/>
                      <a:r>
                        <a:rPr lang="en-US" sz="800" b="1" dirty="0"/>
                        <a:t>Events, n (%)</a:t>
                      </a:r>
                    </a:p>
                  </a:txBody>
                  <a:tcPr marL="0" marR="0" marT="9144" marB="9144" anchor="ctr"/>
                </a:tc>
                <a:tc>
                  <a:txBody>
                    <a:bodyPr/>
                    <a:lstStyle/>
                    <a:p>
                      <a:pPr algn="ctr"/>
                      <a:r>
                        <a:rPr lang="en-US" sz="800" dirty="0"/>
                        <a:t>90 (39.6)</a:t>
                      </a:r>
                    </a:p>
                  </a:txBody>
                  <a:tcPr marL="0" marR="0" marT="9144" marB="9144" anchor="ctr"/>
                </a:tc>
                <a:tc>
                  <a:txBody>
                    <a:bodyPr/>
                    <a:lstStyle/>
                    <a:p>
                      <a:pPr algn="ctr"/>
                      <a:r>
                        <a:rPr lang="en-US" sz="800" dirty="0"/>
                        <a:t>114 (50.4)</a:t>
                      </a:r>
                    </a:p>
                  </a:txBody>
                  <a:tcPr marL="0" marR="0" marT="9144" marB="9144" anchor="ctr"/>
                </a:tc>
                <a:extLst>
                  <a:ext uri="{0D108BD9-81ED-4DB2-BD59-A6C34878D82A}">
                    <a16:rowId xmlns:a16="http://schemas.microsoft.com/office/drawing/2014/main" val="512549999"/>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t>HR (95% CI)</a:t>
                      </a:r>
                    </a:p>
                  </a:txBody>
                  <a:tcPr marL="0" marR="0" marT="9144" marB="9144" anchor="ctr"/>
                </a:tc>
                <a:tc gridSpan="2">
                  <a:txBody>
                    <a:bodyPr/>
                    <a:lstStyle/>
                    <a:p>
                      <a:pPr algn="ctr"/>
                      <a:r>
                        <a:rPr lang="en-US" sz="800" b="1" dirty="0"/>
                        <a:t>0.67 (0.50-0.89)</a:t>
                      </a:r>
                    </a:p>
                  </a:txBody>
                  <a:tcPr marL="0" marR="0" marT="9144" marB="9144" anchor="ctr"/>
                </a:tc>
                <a:tc hMerge="1">
                  <a:txBody>
                    <a:bodyPr/>
                    <a:lstStyle/>
                    <a:p>
                      <a:pPr algn="ctr"/>
                      <a:endParaRPr lang="en-US" sz="800" dirty="0"/>
                    </a:p>
                  </a:txBody>
                  <a:tcPr marL="0" marR="0" marT="0" marB="0" anchor="ctr"/>
                </a:tc>
                <a:extLst>
                  <a:ext uri="{0D108BD9-81ED-4DB2-BD59-A6C34878D82A}">
                    <a16:rowId xmlns:a16="http://schemas.microsoft.com/office/drawing/2014/main" val="981958032"/>
                  </a:ext>
                </a:extLst>
              </a:tr>
              <a:tr h="0">
                <a:tc>
                  <a:txBody>
                    <a:bodyPr/>
                    <a:lstStyle/>
                    <a:p>
                      <a:pPr algn="l"/>
                      <a:r>
                        <a:rPr lang="en-US" sz="800" b="1" i="1" dirty="0"/>
                        <a:t>P</a:t>
                      </a:r>
                    </a:p>
                  </a:txBody>
                  <a:tcPr marL="0" marR="0" marT="9144" marB="9144" anchor="ctr"/>
                </a:tc>
                <a:tc gridSpan="2">
                  <a:txBody>
                    <a:bodyPr/>
                    <a:lstStyle/>
                    <a:p>
                      <a:pPr algn="ctr"/>
                      <a:r>
                        <a:rPr lang="en-US" sz="800" b="1" dirty="0"/>
                        <a:t>.0046</a:t>
                      </a:r>
                    </a:p>
                  </a:txBody>
                  <a:tcPr marL="0" marR="0" marT="9144" marB="9144" anchor="ctr"/>
                </a:tc>
                <a:tc hMerge="1">
                  <a:txBody>
                    <a:bodyPr/>
                    <a:lstStyle/>
                    <a:p>
                      <a:pPr algn="ctr"/>
                      <a:endParaRPr lang="en-US" sz="800" dirty="0"/>
                    </a:p>
                  </a:txBody>
                  <a:tcPr marL="0" marR="0" marT="0" marB="0" anchor="ctr"/>
                </a:tc>
                <a:extLst>
                  <a:ext uri="{0D108BD9-81ED-4DB2-BD59-A6C34878D82A}">
                    <a16:rowId xmlns:a16="http://schemas.microsoft.com/office/drawing/2014/main" val="1921397935"/>
                  </a:ext>
                </a:extLst>
              </a:tr>
            </a:tbl>
          </a:graphicData>
        </a:graphic>
      </p:graphicFrame>
      <p:cxnSp>
        <p:nvCxnSpPr>
          <p:cNvPr id="17" name="Straight Connector 16">
            <a:extLst>
              <a:ext uri="{FF2B5EF4-FFF2-40B4-BE49-F238E27FC236}">
                <a16:creationId xmlns:a16="http://schemas.microsoft.com/office/drawing/2014/main" id="{6C9A5874-097F-4E5F-21AA-3B4861ACFDD7}"/>
              </a:ext>
            </a:extLst>
          </p:cNvPr>
          <p:cNvCxnSpPr>
            <a:cxnSpLocks/>
          </p:cNvCxnSpPr>
          <p:nvPr/>
        </p:nvCxnSpPr>
        <p:spPr>
          <a:xfrm flipH="1">
            <a:off x="2017914" y="3751210"/>
            <a:ext cx="576438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Round Diagonal Corner Rectangle 19">
            <a:extLst>
              <a:ext uri="{FF2B5EF4-FFF2-40B4-BE49-F238E27FC236}">
                <a16:creationId xmlns:a16="http://schemas.microsoft.com/office/drawing/2014/main" id="{8F5A4BF6-D211-A441-44DC-187F13AAEBA5}"/>
              </a:ext>
            </a:extLst>
          </p:cNvPr>
          <p:cNvSpPr/>
          <p:nvPr/>
        </p:nvSpPr>
        <p:spPr>
          <a:xfrm>
            <a:off x="7848479" y="4750829"/>
            <a:ext cx="2655550" cy="800076"/>
          </a:xfrm>
          <a:prstGeom prst="round2Diag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sym typeface="Arial"/>
              </a:rPr>
              <a:t>FDA Approval April 2024</a:t>
            </a:r>
          </a:p>
        </p:txBody>
      </p:sp>
    </p:spTree>
    <p:extLst>
      <p:ext uri="{BB962C8B-B14F-4D97-AF65-F5344CB8AC3E}">
        <p14:creationId xmlns:p14="http://schemas.microsoft.com/office/powerpoint/2010/main" val="534125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9417-BFFA-A6BE-3F35-107D2AF9F8CD}"/>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4395682A-8F26-11A2-E80C-AFDAA0C6A6D5}"/>
              </a:ext>
            </a:extLst>
          </p:cNvPr>
          <p:cNvSpPr txBox="1"/>
          <p:nvPr/>
        </p:nvSpPr>
        <p:spPr>
          <a:xfrm>
            <a:off x="220337" y="6167601"/>
            <a:ext cx="109066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Safety and tolerability of mirvetuximab soravtansine monotherapy for folate receptor alpha–expressing recurrent ovarian cancer: An integrated safety summary. KN Moore, et al. Gynecologic Oncology 191, 249-258</a:t>
            </a:r>
          </a:p>
        </p:txBody>
      </p:sp>
      <p:pic>
        <p:nvPicPr>
          <p:cNvPr id="1026" name="Picture 2">
            <a:extLst>
              <a:ext uri="{FF2B5EF4-FFF2-40B4-BE49-F238E27FC236}">
                <a16:creationId xmlns:a16="http://schemas.microsoft.com/office/drawing/2014/main" id="{0EF215A2-50BE-45AD-5AA5-C00F23F32D7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4113" y="248629"/>
            <a:ext cx="10800835" cy="584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8841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A93DE-E23E-2FAD-3FF6-50A8E76BB7E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D03CB67-3D1D-96FE-7F36-45346A06F405}"/>
              </a:ext>
            </a:extLst>
          </p:cNvPr>
          <p:cNvSpPr>
            <a:spLocks noGrp="1"/>
          </p:cNvSpPr>
          <p:nvPr>
            <p:ph type="body" sz="quarter" idx="12"/>
          </p:nvPr>
        </p:nvSpPr>
        <p:spPr>
          <a:xfrm>
            <a:off x="0" y="120258"/>
            <a:ext cx="12192000" cy="952761"/>
          </a:xfrm>
        </p:spPr>
        <p:txBody>
          <a:bodyPr/>
          <a:lstStyle/>
          <a:p>
            <a:r>
              <a:rPr lang="en-GB" sz="3600" dirty="0">
                <a:cs typeface="Calibri Light" panose="020F0302020204030204" pitchFamily="34" charset="0"/>
              </a:rPr>
              <a:t>Targeting FR</a:t>
            </a:r>
            <a:r>
              <a:rPr lang="el-GR" sz="3600" dirty="0">
                <a:cs typeface="Calibri Light" panose="020F0302020204030204" pitchFamily="34" charset="0"/>
              </a:rPr>
              <a:t>α</a:t>
            </a:r>
            <a:r>
              <a:rPr lang="en-GB" sz="3600" dirty="0">
                <a:cs typeface="Calibri Light" panose="020F0302020204030204" pitchFamily="34" charset="0"/>
              </a:rPr>
              <a:t> in Ovarian Cancer: What is next?</a:t>
            </a:r>
            <a:endParaRPr lang="en-US" sz="3600" dirty="0"/>
          </a:p>
        </p:txBody>
      </p:sp>
      <p:sp>
        <p:nvSpPr>
          <p:cNvPr id="12" name="TextBox 11">
            <a:extLst>
              <a:ext uri="{FF2B5EF4-FFF2-40B4-BE49-F238E27FC236}">
                <a16:creationId xmlns:a16="http://schemas.microsoft.com/office/drawing/2014/main" id="{17E3F111-311D-FAFA-E5B7-6D9BD2F9843C}"/>
              </a:ext>
            </a:extLst>
          </p:cNvPr>
          <p:cNvSpPr txBox="1"/>
          <p:nvPr/>
        </p:nvSpPr>
        <p:spPr>
          <a:xfrm>
            <a:off x="322675" y="6504832"/>
            <a:ext cx="5942723" cy="353168"/>
          </a:xfrm>
          <a:prstGeom prst="rect">
            <a:avLst/>
          </a:prstGeom>
          <a:noFill/>
        </p:spPr>
        <p:txBody>
          <a:bodyPr wrap="square" rtlCol="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Lee, EK, SGO 2025</a:t>
            </a:r>
            <a:endParaRPr kumimoji="0" lang="en-GB" sz="1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2" name="Group 1">
            <a:extLst>
              <a:ext uri="{FF2B5EF4-FFF2-40B4-BE49-F238E27FC236}">
                <a16:creationId xmlns:a16="http://schemas.microsoft.com/office/drawing/2014/main" id="{305F2964-89BC-6BE7-BBAE-BC500D7E7B5C}"/>
              </a:ext>
            </a:extLst>
          </p:cNvPr>
          <p:cNvGrpSpPr/>
          <p:nvPr/>
        </p:nvGrpSpPr>
        <p:grpSpPr>
          <a:xfrm>
            <a:off x="-112295" y="842720"/>
            <a:ext cx="3879390" cy="2855941"/>
            <a:chOff x="4690605" y="984785"/>
            <a:chExt cx="4372636" cy="2696892"/>
          </a:xfrm>
        </p:grpSpPr>
        <p:pic>
          <p:nvPicPr>
            <p:cNvPr id="3" name="Picture 2">
              <a:extLst>
                <a:ext uri="{FF2B5EF4-FFF2-40B4-BE49-F238E27FC236}">
                  <a16:creationId xmlns:a16="http://schemas.microsoft.com/office/drawing/2014/main" id="{31ADC542-9221-273C-9D67-1AF7A6AD963C}"/>
                </a:ext>
              </a:extLst>
            </p:cNvPr>
            <p:cNvPicPr>
              <a:picLocks noChangeAspect="1"/>
            </p:cNvPicPr>
            <p:nvPr/>
          </p:nvPicPr>
          <p:blipFill>
            <a:blip r:embed="rId3"/>
            <a:stretch>
              <a:fillRect/>
            </a:stretch>
          </p:blipFill>
          <p:spPr>
            <a:xfrm>
              <a:off x="4690605" y="1015562"/>
              <a:ext cx="4372636" cy="2666115"/>
            </a:xfrm>
            <a:prstGeom prst="rect">
              <a:avLst/>
            </a:prstGeom>
          </p:spPr>
        </p:pic>
        <p:sp>
          <p:nvSpPr>
            <p:cNvPr id="5" name="TextBox 4">
              <a:extLst>
                <a:ext uri="{FF2B5EF4-FFF2-40B4-BE49-F238E27FC236}">
                  <a16:creationId xmlns:a16="http://schemas.microsoft.com/office/drawing/2014/main" id="{71D67A38-DF8E-602E-D1FF-DC6215F123B5}"/>
                </a:ext>
              </a:extLst>
            </p:cNvPr>
            <p:cNvSpPr txBox="1"/>
            <p:nvPr/>
          </p:nvSpPr>
          <p:spPr>
            <a:xfrm>
              <a:off x="6287869" y="984785"/>
              <a:ext cx="1971923" cy="43595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Calibri"/>
                  <a:ea typeface="+mn-ea"/>
                  <a:cs typeface="+mn-cs"/>
                </a:rPr>
                <a:t>Rinatabart</a:t>
              </a:r>
              <a:r>
                <a:rPr kumimoji="0" lang="en-US" sz="1200" b="1" i="0" u="none" strike="noStrike" kern="1200" cap="none" spc="0" normalizeH="0" baseline="0" noProof="0" dirty="0">
                  <a:ln>
                    <a:noFill/>
                  </a:ln>
                  <a:solidFill>
                    <a:srgbClr val="000000"/>
                  </a:solidFill>
                  <a:effectLst/>
                  <a:uLnTx/>
                  <a:uFillTx/>
                  <a:latin typeface="Calibri"/>
                  <a:ea typeface="+mn-ea"/>
                  <a:cs typeface="+mn-cs"/>
                </a:rPr>
                <a:t> </a:t>
              </a:r>
              <a:r>
                <a:rPr kumimoji="0" lang="en-US" sz="1200" b="1" i="0" u="none" strike="noStrike" kern="1200" cap="none" spc="0" normalizeH="0" baseline="0" noProof="0" dirty="0" err="1">
                  <a:ln>
                    <a:noFill/>
                  </a:ln>
                  <a:solidFill>
                    <a:srgbClr val="000000"/>
                  </a:solidFill>
                  <a:effectLst/>
                  <a:uLnTx/>
                  <a:uFillTx/>
                  <a:latin typeface="Calibri"/>
                  <a:ea typeface="+mn-ea"/>
                  <a:cs typeface="+mn-cs"/>
                </a:rPr>
                <a:t>sesutecan</a:t>
              </a:r>
              <a:r>
                <a:rPr kumimoji="0" lang="en-US" sz="1200" b="1" i="0" u="none" strike="noStrike" kern="1200" cap="none" spc="0" normalizeH="0" baseline="0" noProof="0" dirty="0">
                  <a:ln>
                    <a:noFill/>
                  </a:ln>
                  <a:solidFill>
                    <a:srgbClr val="000000"/>
                  </a:solidFill>
                  <a:effectLst/>
                  <a:uLnTx/>
                  <a:uFillTx/>
                  <a:latin typeface="Calibri"/>
                  <a:ea typeface="+mn-ea"/>
                  <a:cs typeface="+mn-cs"/>
                </a:rPr>
                <a:t> (Rina-S)</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pSp>
      <p:graphicFrame>
        <p:nvGraphicFramePr>
          <p:cNvPr id="6" name="Table 5">
            <a:extLst>
              <a:ext uri="{FF2B5EF4-FFF2-40B4-BE49-F238E27FC236}">
                <a16:creationId xmlns:a16="http://schemas.microsoft.com/office/drawing/2014/main" id="{42458726-FAA5-A91B-4E94-05374EBC842F}"/>
              </a:ext>
            </a:extLst>
          </p:cNvPr>
          <p:cNvGraphicFramePr>
            <a:graphicFrameLocks noGrp="1"/>
          </p:cNvGraphicFramePr>
          <p:nvPr/>
        </p:nvGraphicFramePr>
        <p:xfrm>
          <a:off x="4125450" y="683672"/>
          <a:ext cx="7973292" cy="3014989"/>
        </p:xfrm>
        <a:graphic>
          <a:graphicData uri="http://schemas.openxmlformats.org/drawingml/2006/table">
            <a:tbl>
              <a:tblPr firstRow="1" bandRow="1">
                <a:tableStyleId>{2A488322-F2BA-4B5B-9748-0D474271808F}</a:tableStyleId>
              </a:tblPr>
              <a:tblGrid>
                <a:gridCol w="3927968">
                  <a:extLst>
                    <a:ext uri="{9D8B030D-6E8A-4147-A177-3AD203B41FA5}">
                      <a16:colId xmlns:a16="http://schemas.microsoft.com/office/drawing/2014/main" val="3101573274"/>
                    </a:ext>
                  </a:extLst>
                </a:gridCol>
                <a:gridCol w="2022662">
                  <a:extLst>
                    <a:ext uri="{9D8B030D-6E8A-4147-A177-3AD203B41FA5}">
                      <a16:colId xmlns:a16="http://schemas.microsoft.com/office/drawing/2014/main" val="1181895760"/>
                    </a:ext>
                  </a:extLst>
                </a:gridCol>
                <a:gridCol w="2022662">
                  <a:extLst>
                    <a:ext uri="{9D8B030D-6E8A-4147-A177-3AD203B41FA5}">
                      <a16:colId xmlns:a16="http://schemas.microsoft.com/office/drawing/2014/main" val="1128706457"/>
                    </a:ext>
                  </a:extLst>
                </a:gridCol>
              </a:tblGrid>
              <a:tr h="555639">
                <a:tc>
                  <a: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1" lang="en-US" sz="1200" b="1" i="0" u="none" strike="noStrike" kern="1200" cap="none" baseline="0" dirty="0">
                        <a:solidFill>
                          <a:schemeClr val="bg1"/>
                        </a:solidFill>
                        <a:effectLst/>
                        <a:latin typeface="+mj-lt"/>
                        <a:ea typeface="MS Mincho" panose="02020609040205080304" pitchFamily="49" charset="-128"/>
                        <a:cs typeface="Arial" panose="020B0604020202020204" pitchFamily="34" charset="0"/>
                        <a:sym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1" lang="en-US" sz="1200" b="1" i="0" kern="1200" baseline="0" dirty="0">
                          <a:solidFill>
                            <a:schemeClr val="bg1"/>
                          </a:solidFill>
                          <a:latin typeface="+mj-lt"/>
                          <a:ea typeface="+mn-ea"/>
                          <a:cs typeface="Arial"/>
                        </a:rPr>
                        <a:t>Rina-S 100 mg/m</a:t>
                      </a:r>
                      <a:r>
                        <a:rPr kumimoji="1" lang="en-US" sz="1200" b="1" i="0" kern="1200" baseline="30000" dirty="0">
                          <a:solidFill>
                            <a:schemeClr val="bg1"/>
                          </a:solidFill>
                          <a:latin typeface="+mj-lt"/>
                          <a:ea typeface="+mn-ea"/>
                          <a:cs typeface="Arial"/>
                        </a:rPr>
                        <a:t>2</a:t>
                      </a:r>
                      <a:endParaRPr kumimoji="1" lang="en-US" sz="1200" b="1" i="0" kern="1200" baseline="0" dirty="0">
                        <a:solidFill>
                          <a:schemeClr val="bg1"/>
                        </a:solidFill>
                        <a:latin typeface="+mj-lt"/>
                        <a:ea typeface="+mn-ea"/>
                        <a:cs typeface="Arial"/>
                      </a:endParaRPr>
                    </a:p>
                    <a:p>
                      <a:pPr algn="ctr">
                        <a:lnSpc>
                          <a:spcPct val="90000"/>
                        </a:lnSpc>
                      </a:pPr>
                      <a:r>
                        <a:rPr kumimoji="1" lang="en-US" sz="1200" b="1" i="0" kern="1200" baseline="0" dirty="0">
                          <a:solidFill>
                            <a:schemeClr val="bg1"/>
                          </a:solidFill>
                          <a:latin typeface="+mj-lt"/>
                          <a:ea typeface="+mn-ea"/>
                          <a:cs typeface="Arial"/>
                        </a:rPr>
                        <a:t>(n=22)</a:t>
                      </a:r>
                      <a:r>
                        <a:rPr kumimoji="1" lang="en-US" sz="1200" b="1" i="0" kern="1200" baseline="30000" dirty="0">
                          <a:solidFill>
                            <a:schemeClr val="bg1"/>
                          </a:solidFill>
                          <a:latin typeface="+mn-lt"/>
                          <a:ea typeface="+mn-ea"/>
                          <a:cs typeface="Arial"/>
                        </a:rPr>
                        <a:t>a</a:t>
                      </a:r>
                      <a:endParaRPr kumimoji="1" lang="en-US" sz="1200" b="1" i="0" kern="1200" baseline="30000" dirty="0">
                        <a:solidFill>
                          <a:schemeClr val="bg1"/>
                        </a:solidFill>
                        <a:latin typeface="+mj-lt"/>
                        <a:ea typeface="+mn-ea"/>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1" lang="en-US" sz="1200" b="1" i="0" kern="1200" baseline="0" dirty="0">
                          <a:solidFill>
                            <a:schemeClr val="bg1"/>
                          </a:solidFill>
                          <a:latin typeface="+mj-lt"/>
                          <a:ea typeface="+mn-ea"/>
                          <a:cs typeface="Arial"/>
                        </a:rPr>
                        <a:t>Rina-S 120 mg/m</a:t>
                      </a:r>
                      <a:r>
                        <a:rPr kumimoji="1" lang="en-US" sz="1200" b="1" i="0" kern="1200" baseline="30000" dirty="0">
                          <a:solidFill>
                            <a:schemeClr val="bg1"/>
                          </a:solidFill>
                          <a:latin typeface="+mj-lt"/>
                          <a:ea typeface="+mn-ea"/>
                          <a:cs typeface="Arial"/>
                        </a:rPr>
                        <a:t>2</a:t>
                      </a:r>
                      <a:endParaRPr kumimoji="1" lang="en-US" sz="1200" b="1" i="0" kern="1200" baseline="0" dirty="0">
                        <a:solidFill>
                          <a:schemeClr val="bg1"/>
                        </a:solidFill>
                        <a:latin typeface="+mj-lt"/>
                        <a:ea typeface="+mn-ea"/>
                        <a:cs typeface="Arial"/>
                      </a:endParaRPr>
                    </a:p>
                    <a:p>
                      <a:pPr algn="ctr">
                        <a:lnSpc>
                          <a:spcPct val="90000"/>
                        </a:lnSpc>
                      </a:pPr>
                      <a:r>
                        <a:rPr kumimoji="1" lang="en-US" sz="1200" b="1" i="0" kern="1200" baseline="0" dirty="0">
                          <a:solidFill>
                            <a:schemeClr val="bg1"/>
                          </a:solidFill>
                          <a:latin typeface="+mj-lt"/>
                          <a:ea typeface="+mn-ea"/>
                          <a:cs typeface="Arial"/>
                        </a:rPr>
                        <a:t>(n=18)</a:t>
                      </a:r>
                      <a:r>
                        <a:rPr kumimoji="1" lang="en-US" sz="1200" b="1" i="0" kern="1200" baseline="30000" dirty="0">
                          <a:solidFill>
                            <a:schemeClr val="bg1"/>
                          </a:solidFill>
                          <a:latin typeface="+mn-lt"/>
                          <a:ea typeface="+mn-ea"/>
                          <a:cs typeface="Arial"/>
                        </a:rPr>
                        <a:t>a</a:t>
                      </a:r>
                      <a:endParaRPr kumimoji="1" lang="en-US" sz="1200" b="1" i="0" kern="1200" baseline="30000" dirty="0">
                        <a:solidFill>
                          <a:schemeClr val="bg1"/>
                        </a:solidFill>
                        <a:latin typeface="+mj-lt"/>
                        <a:ea typeface="+mn-ea"/>
                        <a:cs typeface="Aria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781135812"/>
                  </a:ext>
                </a:extLst>
              </a:tr>
              <a:tr h="401294">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b="1" dirty="0">
                          <a:solidFill>
                            <a:schemeClr val="tx1"/>
                          </a:solidFill>
                          <a:latin typeface="+mj-lt"/>
                        </a:rPr>
                        <a:t>Median</a:t>
                      </a:r>
                      <a:r>
                        <a:rPr lang="en-US" sz="1200" b="1" baseline="0" dirty="0">
                          <a:solidFill>
                            <a:schemeClr val="tx1"/>
                          </a:solidFill>
                          <a:latin typeface="+mj-lt"/>
                        </a:rPr>
                        <a:t> on-study </a:t>
                      </a:r>
                      <a:r>
                        <a:rPr lang="en-US" sz="1200" b="1" dirty="0">
                          <a:solidFill>
                            <a:schemeClr val="tx1"/>
                          </a:solidFill>
                          <a:latin typeface="+mj-lt"/>
                        </a:rPr>
                        <a:t>follow-up, </a:t>
                      </a:r>
                      <a:r>
                        <a:rPr lang="en-US" sz="1200" b="0" dirty="0">
                          <a:solidFill>
                            <a:schemeClr val="tx1"/>
                          </a:solidFill>
                          <a:latin typeface="+mj-lt"/>
                        </a:rPr>
                        <a:t>weeks (range)</a:t>
                      </a:r>
                      <a:endParaRPr kumimoji="1" lang="en-US" sz="1200" b="0" i="0" u="none" strike="noStrike" kern="1200" cap="none" dirty="0">
                        <a:solidFill>
                          <a:schemeClr val="tx1"/>
                        </a:solidFill>
                        <a:latin typeface="+mj-lt"/>
                        <a:ea typeface="+mn-ea"/>
                        <a:cs typeface="Arial"/>
                        <a:sym typeface="Arial"/>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7FB"/>
                    </a:solidFill>
                  </a:tcPr>
                </a:tc>
                <a:tc>
                  <a:txBody>
                    <a:bodyPr/>
                    <a:lstStyle/>
                    <a:p>
                      <a:pPr algn="ctr"/>
                      <a:r>
                        <a:rPr lang="en-US" sz="1200" b="0" i="0" dirty="0">
                          <a:solidFill>
                            <a:schemeClr val="tx1"/>
                          </a:solidFill>
                          <a:latin typeface="+mj-lt"/>
                          <a:cs typeface="Arial"/>
                        </a:rPr>
                        <a:t>46.4 </a:t>
                      </a:r>
                      <a:r>
                        <a:rPr kumimoji="1" lang="it-IT" sz="1200" b="0" i="0" kern="1200" dirty="0">
                          <a:solidFill>
                            <a:schemeClr val="tx1"/>
                          </a:solidFill>
                          <a:latin typeface="+mj-lt"/>
                          <a:ea typeface="+mn-ea"/>
                          <a:cs typeface="Arial"/>
                        </a:rPr>
                        <a:t>(6.6, 65.3)</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7FB"/>
                    </a:solidFill>
                  </a:tcPr>
                </a:tc>
                <a:tc>
                  <a:txBody>
                    <a:bodyPr/>
                    <a:lstStyle/>
                    <a:p>
                      <a:pPr algn="ctr"/>
                      <a:r>
                        <a:rPr lang="en-US" sz="1200" b="0" i="0" dirty="0">
                          <a:solidFill>
                            <a:schemeClr val="tx1"/>
                          </a:solidFill>
                          <a:latin typeface="+mj-lt"/>
                          <a:cs typeface="Arial"/>
                        </a:rPr>
                        <a:t>48.1 </a:t>
                      </a:r>
                      <a:r>
                        <a:rPr kumimoji="1" lang="it-IT" sz="1200" b="0" i="0" kern="1200" dirty="0">
                          <a:solidFill>
                            <a:schemeClr val="tx1"/>
                          </a:solidFill>
                          <a:latin typeface="+mj-lt"/>
                          <a:ea typeface="+mn-ea"/>
                          <a:cs typeface="Arial"/>
                        </a:rPr>
                        <a:t>(10.9-65.9)</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B23080"/>
                      </a:solidFill>
                      <a:prstDash val="solid"/>
                      <a:round/>
                      <a:headEnd type="none" w="med" len="med"/>
                      <a:tailEnd type="none" w="med" len="med"/>
                    </a:lnB>
                    <a:lnTlToBr w="12700" cmpd="sng">
                      <a:noFill/>
                      <a:prstDash val="solid"/>
                    </a:lnTlToBr>
                    <a:lnBlToTr w="12700" cmpd="sng">
                      <a:noFill/>
                      <a:prstDash val="solid"/>
                    </a:lnBlToTr>
                    <a:solidFill>
                      <a:srgbClr val="FDF7FB"/>
                    </a:solidFill>
                  </a:tcPr>
                </a:tc>
                <a:extLst>
                  <a:ext uri="{0D108BD9-81ED-4DB2-BD59-A6C34878D82A}">
                    <a16:rowId xmlns:a16="http://schemas.microsoft.com/office/drawing/2014/main" val="1064551693"/>
                  </a:ext>
                </a:extLst>
              </a:tr>
              <a:tr h="501965">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200" b="1" i="0" u="none" strike="noStrike" kern="1200" cap="none" dirty="0">
                          <a:solidFill>
                            <a:schemeClr val="tx1"/>
                          </a:solidFill>
                          <a:latin typeface="+mj-lt"/>
                          <a:ea typeface="+mn-ea"/>
                          <a:cs typeface="Arial"/>
                          <a:sym typeface="Arial"/>
                        </a:rPr>
                        <a:t>Confirmed ORR</a:t>
                      </a:r>
                      <a:r>
                        <a:rPr kumimoji="1" lang="en-US" sz="1200" b="1" i="0" u="none" strike="noStrike" kern="1200" cap="none" baseline="30000" dirty="0">
                          <a:solidFill>
                            <a:schemeClr val="tx1"/>
                          </a:solidFill>
                          <a:latin typeface="Arial"/>
                          <a:ea typeface="+mn-ea"/>
                          <a:cs typeface="Arial"/>
                          <a:sym typeface="Arial"/>
                        </a:rPr>
                        <a:t>b</a:t>
                      </a:r>
                      <a:r>
                        <a:rPr kumimoji="1" lang="en-US" sz="1200" b="1" i="0" u="none" strike="noStrike" kern="1200" cap="none" dirty="0">
                          <a:solidFill>
                            <a:schemeClr val="tx1"/>
                          </a:solidFill>
                          <a:latin typeface="+mj-lt"/>
                          <a:ea typeface="+mn-ea"/>
                          <a:cs typeface="Arial"/>
                          <a:sym typeface="Arial"/>
                        </a:rPr>
                        <a:t>, </a:t>
                      </a:r>
                      <a:r>
                        <a:rPr kumimoji="1" lang="en-US" sz="1200" b="0" i="0" u="none" strike="noStrike" kern="1200" cap="none" dirty="0">
                          <a:solidFill>
                            <a:schemeClr val="tx1"/>
                          </a:solidFill>
                          <a:latin typeface="+mj-lt"/>
                          <a:ea typeface="+mn-ea"/>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200" b="0" i="0" u="none" strike="noStrike" kern="1200" cap="none" dirty="0">
                          <a:solidFill>
                            <a:schemeClr val="tx1"/>
                          </a:solidFill>
                          <a:latin typeface="+mj-lt"/>
                          <a:ea typeface="+mn-ea"/>
                          <a:cs typeface="Arial"/>
                          <a:sym typeface="Arial"/>
                        </a:rPr>
                        <a:t>(95% CI)</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i="0" dirty="0">
                          <a:solidFill>
                            <a:schemeClr val="tx1"/>
                          </a:solidFill>
                          <a:latin typeface="+mj-lt"/>
                          <a:cs typeface="Arial"/>
                        </a:rPr>
                        <a:t>22.7</a:t>
                      </a:r>
                      <a:r>
                        <a:rPr lang="en-US" sz="1200" b="0" i="0" baseline="0" dirty="0">
                          <a:solidFill>
                            <a:schemeClr val="tx1"/>
                          </a:solidFill>
                          <a:latin typeface="+mj-lt"/>
                          <a:cs typeface="Arial"/>
                        </a:rPr>
                        <a:t> </a:t>
                      </a:r>
                    </a:p>
                    <a:p>
                      <a:pPr algn="ctr"/>
                      <a:r>
                        <a:rPr lang="en-US" sz="1200" b="0" i="0" baseline="0" dirty="0">
                          <a:solidFill>
                            <a:schemeClr val="tx1"/>
                          </a:solidFill>
                          <a:latin typeface="+mj-lt"/>
                          <a:cs typeface="Arial"/>
                        </a:rPr>
                        <a:t>(7.8-45.4)</a:t>
                      </a:r>
                      <a:endParaRPr lang="en-US" sz="1200" dirty="0">
                        <a:latin typeface="+mj-lt"/>
                      </a:endParaRPr>
                    </a:p>
                  </a:txBody>
                  <a:tcPr anchor="ctr">
                    <a:lnL w="12700" cap="flat" cmpd="sng" algn="ctr">
                      <a:noFill/>
                      <a:prstDash val="solid"/>
                      <a:round/>
                      <a:headEnd type="none" w="med" len="med"/>
                      <a:tailEnd type="none" w="med" len="med"/>
                    </a:lnL>
                    <a:lnR w="12700" cap="flat" cmpd="sng" algn="ctr">
                      <a:solidFill>
                        <a:srgbClr val="B23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i="0" dirty="0">
                          <a:solidFill>
                            <a:schemeClr val="tx1"/>
                          </a:solidFill>
                          <a:latin typeface="+mj-lt"/>
                          <a:cs typeface="Arial"/>
                        </a:rPr>
                        <a:t>55.6</a:t>
                      </a:r>
                    </a:p>
                    <a:p>
                      <a:pPr algn="ctr"/>
                      <a:r>
                        <a:rPr lang="en-US" sz="1200" b="0" i="0" dirty="0">
                          <a:solidFill>
                            <a:schemeClr val="tx1"/>
                          </a:solidFill>
                          <a:latin typeface="+mj-lt"/>
                          <a:cs typeface="Arial"/>
                        </a:rPr>
                        <a:t>(30.8-78.5)</a:t>
                      </a:r>
                      <a:endParaRPr lang="en-US" sz="1200" dirty="0">
                        <a:latin typeface="+mj-lt"/>
                      </a:endParaRPr>
                    </a:p>
                  </a:txBody>
                  <a:tcPr anchor="ctr">
                    <a:lnL w="12700" cap="flat" cmpd="sng" algn="ctr">
                      <a:solidFill>
                        <a:srgbClr val="B23080"/>
                      </a:solidFill>
                      <a:prstDash val="solid"/>
                      <a:round/>
                      <a:headEnd type="none" w="med" len="med"/>
                      <a:tailEnd type="none" w="med" len="med"/>
                    </a:lnL>
                    <a:lnR w="12700" cap="flat" cmpd="sng" algn="ctr">
                      <a:solidFill>
                        <a:srgbClr val="B23080"/>
                      </a:solidFill>
                      <a:prstDash val="solid"/>
                      <a:round/>
                      <a:headEnd type="none" w="med" len="med"/>
                      <a:tailEnd type="none" w="med" len="med"/>
                    </a:lnR>
                    <a:lnT w="12700" cap="flat" cmpd="sng" algn="ctr">
                      <a:solidFill>
                        <a:srgbClr val="B2308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5825985"/>
                  </a:ext>
                </a:extLst>
              </a:tr>
              <a:tr h="25098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r>
                        <a:rPr lang="en-US" sz="1200" b="1" i="0" u="none" strike="noStrike" cap="none" dirty="0">
                          <a:solidFill>
                            <a:schemeClr val="tx1"/>
                          </a:solidFill>
                          <a:latin typeface="+mj-lt"/>
                          <a:ea typeface="+mn-ea"/>
                          <a:cs typeface="Arial"/>
                          <a:sym typeface="Arial"/>
                        </a:rPr>
                        <a:t>Confirmed response,</a:t>
                      </a:r>
                      <a:r>
                        <a:rPr lang="en-US" sz="1200" b="0" i="0" u="none" strike="noStrike" cap="none" dirty="0">
                          <a:solidFill>
                            <a:schemeClr val="tx1"/>
                          </a:solidFill>
                          <a:latin typeface="+mj-lt"/>
                          <a:ea typeface="+mn-ea"/>
                          <a:cs typeface="Arial"/>
                          <a:sym typeface="Arial"/>
                        </a:rPr>
                        <a:t> n (%)</a:t>
                      </a:r>
                    </a:p>
                  </a:txBody>
                  <a:tcPr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200" b="0" i="0" kern="1200" dirty="0">
                        <a:solidFill>
                          <a:schemeClr val="tx1"/>
                        </a:solidFill>
                        <a:latin typeface="+mj-lt"/>
                        <a:ea typeface="+mn-ea"/>
                        <a:cs typeface="Arial"/>
                      </a:endParaRPr>
                    </a:p>
                  </a:txBody>
                  <a:tcPr marB="0" anchor="ctr">
                    <a:lnL w="12700" cap="flat" cmpd="sng" algn="ctr">
                      <a:noFill/>
                      <a:prstDash val="solid"/>
                      <a:round/>
                      <a:headEnd type="none" w="med" len="med"/>
                      <a:tailEnd type="none" w="med" len="med"/>
                    </a:lnL>
                    <a:lnR w="12700" cap="flat" cmpd="sng" algn="ctr">
                      <a:solidFill>
                        <a:srgbClr val="B23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200" b="0" i="0" kern="1200" dirty="0">
                        <a:solidFill>
                          <a:schemeClr val="tx1"/>
                        </a:solidFill>
                        <a:latin typeface="+mj-lt"/>
                        <a:ea typeface="+mn-ea"/>
                        <a:cs typeface="Arial"/>
                      </a:endParaRPr>
                    </a:p>
                  </a:txBody>
                  <a:tcPr marB="0" anchor="ctr">
                    <a:lnL w="12700" cap="flat" cmpd="sng" algn="ctr">
                      <a:solidFill>
                        <a:srgbClr val="B23080"/>
                      </a:solidFill>
                      <a:prstDash val="solid"/>
                      <a:round/>
                      <a:headEnd type="none" w="med" len="med"/>
                      <a:tailEnd type="none" w="med" len="med"/>
                    </a:lnL>
                    <a:lnR w="12700" cap="flat" cmpd="sng" algn="ctr">
                      <a:solidFill>
                        <a:srgbClr val="B23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extLst>
                  <a:ext uri="{0D108BD9-81ED-4DB2-BD59-A6C34878D82A}">
                    <a16:rowId xmlns:a16="http://schemas.microsoft.com/office/drawing/2014/main" val="3401716926"/>
                  </a:ext>
                </a:extLst>
              </a:tr>
              <a:tr h="200786">
                <a:tc>
                  <a:txBody>
                    <a:bodyPr/>
                    <a:lstStyle/>
                    <a:p>
                      <a:pPr marL="226695" marR="0" lvl="0" indent="0" algn="l" defTabSz="6858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Arial"/>
                        </a:rPr>
                        <a:t>CR</a:t>
                      </a:r>
                    </a:p>
                  </a:txBody>
                  <a:tcPr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mn-lt"/>
                          <a:ea typeface="+mn-ea"/>
                          <a:cs typeface="Arial"/>
                        </a:rPr>
                        <a:t>1 (4.5)</a:t>
                      </a:r>
                      <a:endParaRPr kumimoji="1" lang="en-US" sz="1200" b="0" i="0" kern="1200" dirty="0">
                        <a:solidFill>
                          <a:schemeClr val="tx1"/>
                        </a:solidFill>
                        <a:latin typeface="+mj-lt"/>
                        <a:ea typeface="+mn-ea"/>
                        <a:cs typeface="Arial"/>
                      </a:endParaRPr>
                    </a:p>
                  </a:txBody>
                  <a:tcPr marT="0" marB="0">
                    <a:lnL w="12700" cap="flat" cmpd="sng" algn="ctr">
                      <a:noFill/>
                      <a:prstDash val="solid"/>
                      <a:round/>
                      <a:headEnd type="none" w="med" len="med"/>
                      <a:tailEnd type="none" w="med" len="med"/>
                    </a:lnL>
                    <a:lnR w="12700" cap="flat" cmpd="sng" algn="ctr">
                      <a:solidFill>
                        <a:srgbClr val="B23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mn-lt"/>
                          <a:ea typeface="+mn-ea"/>
                          <a:cs typeface="Arial"/>
                        </a:rPr>
                        <a:t>2 (11.1)</a:t>
                      </a:r>
                    </a:p>
                  </a:txBody>
                  <a:tcPr marT="0" marB="0">
                    <a:lnL w="12700" cap="flat" cmpd="sng" algn="ctr">
                      <a:solidFill>
                        <a:srgbClr val="B23080"/>
                      </a:solidFill>
                      <a:prstDash val="solid"/>
                      <a:round/>
                      <a:headEnd type="none" w="med" len="med"/>
                      <a:tailEnd type="none" w="med" len="med"/>
                    </a:lnL>
                    <a:lnR w="12700" cap="flat" cmpd="sng" algn="ctr">
                      <a:solidFill>
                        <a:srgbClr val="B2308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3080"/>
                      </a:solid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extLst>
                  <a:ext uri="{0D108BD9-81ED-4DB2-BD59-A6C34878D82A}">
                    <a16:rowId xmlns:a16="http://schemas.microsoft.com/office/drawing/2014/main" val="1138172248"/>
                  </a:ext>
                </a:extLst>
              </a:tr>
              <a:tr h="200786">
                <a:tc>
                  <a:txBody>
                    <a:bodyPr/>
                    <a:lstStyle/>
                    <a:p>
                      <a:pPr marL="226695" marR="0" lvl="0" indent="0" algn="l" defTabSz="6858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Arial"/>
                        </a:rPr>
                        <a:t>PR</a:t>
                      </a:r>
                    </a:p>
                  </a:txBody>
                  <a:tcPr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mn-lt"/>
                          <a:ea typeface="+mn-ea"/>
                          <a:cs typeface="Arial"/>
                        </a:rPr>
                        <a:t>4 (18.2)</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mn-lt"/>
                          <a:ea typeface="+mn-ea"/>
                          <a:cs typeface="Arial"/>
                        </a:rPr>
                        <a:t>8 (44.4)</a:t>
                      </a:r>
                    </a:p>
                  </a:txBody>
                  <a:tcPr marT="0" marB="0">
                    <a:lnL w="12700" cap="flat" cmpd="sng" algn="ctr">
                      <a:noFill/>
                      <a:prstDash val="solid"/>
                      <a:round/>
                      <a:headEnd type="none" w="med" len="med"/>
                      <a:tailEnd type="none" w="med" len="med"/>
                    </a:lnL>
                    <a:lnR>
                      <a:noFill/>
                    </a:lnR>
                    <a:lnT w="12700" cap="flat" cmpd="sng" algn="ctr">
                      <a:solidFill>
                        <a:srgbClr val="B2308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extLst>
                  <a:ext uri="{0D108BD9-81ED-4DB2-BD59-A6C34878D82A}">
                    <a16:rowId xmlns:a16="http://schemas.microsoft.com/office/drawing/2014/main" val="4288459375"/>
                  </a:ext>
                </a:extLst>
              </a:tr>
              <a:tr h="200786">
                <a:tc>
                  <a:txBody>
                    <a:bodyPr/>
                    <a:lstStyle/>
                    <a:p>
                      <a:pPr marL="226695" marR="0" lvl="0" indent="0" algn="l" defTabSz="6858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Arial"/>
                        </a:rPr>
                        <a:t>SD</a:t>
                      </a:r>
                    </a:p>
                  </a:txBody>
                  <a:tcPr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mn-lt"/>
                          <a:ea typeface="+mn-ea"/>
                          <a:cs typeface="Arial"/>
                        </a:rPr>
                        <a:t>14 (63.6)</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a:ln>
                            <a:noFill/>
                          </a:ln>
                          <a:solidFill>
                            <a:prstClr val="black"/>
                          </a:solidFill>
                          <a:effectLst/>
                          <a:uLnTx/>
                          <a:uFillTx/>
                          <a:latin typeface="Aptos Display" panose="02110004020202020204"/>
                          <a:ea typeface="+mn-ea"/>
                          <a:cs typeface="Arial"/>
                        </a:rPr>
                        <a:t>6 (33.3)</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extLst>
                  <a:ext uri="{0D108BD9-81ED-4DB2-BD59-A6C34878D82A}">
                    <a16:rowId xmlns:a16="http://schemas.microsoft.com/office/drawing/2014/main" val="3553519404"/>
                  </a:ext>
                </a:extLst>
              </a:tr>
              <a:tr h="200786">
                <a:tc>
                  <a:txBody>
                    <a:bodyPr/>
                    <a:lstStyle/>
                    <a:p>
                      <a:pPr marL="226695" marR="0" lvl="0" indent="0" algn="l" defTabSz="6858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Arial"/>
                        </a:rPr>
                        <a:t>NE</a:t>
                      </a:r>
                    </a:p>
                  </a:txBody>
                  <a:tcPr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mj-lt"/>
                          <a:ea typeface="+mn-ea"/>
                          <a:cs typeface="Arial"/>
                        </a:rPr>
                        <a:t>0</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a:ln>
                            <a:noFill/>
                          </a:ln>
                          <a:solidFill>
                            <a:prstClr val="black"/>
                          </a:solidFill>
                          <a:effectLst/>
                          <a:uLnTx/>
                          <a:uFillTx/>
                          <a:latin typeface="Aptos Display" panose="02110004020202020204"/>
                          <a:ea typeface="+mn-ea"/>
                          <a:cs typeface="Arial"/>
                        </a:rPr>
                        <a:t>1 (5.6)</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E1EF">
                        <a:alpha val="25098"/>
                      </a:srgbClr>
                    </a:solidFill>
                  </a:tcPr>
                </a:tc>
                <a:extLst>
                  <a:ext uri="{0D108BD9-81ED-4DB2-BD59-A6C34878D82A}">
                    <a16:rowId xmlns:a16="http://schemas.microsoft.com/office/drawing/2014/main" val="1603746906"/>
                  </a:ext>
                </a:extLst>
              </a:tr>
              <a:tr h="501965">
                <a:tc>
                  <a:txBody>
                    <a:bodyPr/>
                    <a:lstStyle/>
                    <a:p>
                      <a:pPr marL="0" indent="0"/>
                      <a:r>
                        <a:rPr lang="en-US" sz="1200" b="1" i="0" dirty="0">
                          <a:solidFill>
                            <a:schemeClr val="tx1"/>
                          </a:solidFill>
                          <a:latin typeface="+mj-lt"/>
                          <a:cs typeface="Arial"/>
                        </a:rPr>
                        <a:t>Disease control rate</a:t>
                      </a:r>
                      <a:r>
                        <a:rPr lang="en-US" sz="1200" b="0" i="0" dirty="0">
                          <a:solidFill>
                            <a:schemeClr val="tx1"/>
                          </a:solidFill>
                          <a:latin typeface="+mj-lt"/>
                          <a:cs typeface="Arial"/>
                        </a:rPr>
                        <a:t>, %</a:t>
                      </a:r>
                    </a:p>
                    <a:p>
                      <a:pPr marL="0" indent="0"/>
                      <a:r>
                        <a:rPr lang="en-US" sz="1200" b="0" i="0" dirty="0">
                          <a:solidFill>
                            <a:schemeClr val="tx1"/>
                          </a:solidFill>
                          <a:latin typeface="+mj-lt"/>
                          <a:cs typeface="Arial"/>
                        </a:rPr>
                        <a:t>(95% CI)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200" b="0" i="0" kern="1200" dirty="0">
                          <a:solidFill>
                            <a:schemeClr val="tx1"/>
                          </a:solidFill>
                          <a:latin typeface="+mj-lt"/>
                          <a:ea typeface="+mn-ea"/>
                          <a:cs typeface="Arial"/>
                        </a:rPr>
                        <a:t>86.4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200" b="0" i="0" kern="1200" dirty="0">
                          <a:solidFill>
                            <a:schemeClr val="tx1"/>
                          </a:solidFill>
                          <a:latin typeface="+mj-lt"/>
                          <a:ea typeface="+mn-ea"/>
                          <a:cs typeface="Arial"/>
                        </a:rPr>
                        <a:t>(65.1-97.1)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200" b="0" i="0" kern="1200" dirty="0">
                          <a:solidFill>
                            <a:schemeClr val="tx1"/>
                          </a:solidFill>
                          <a:latin typeface="+mj-lt"/>
                          <a:ea typeface="+mn-ea"/>
                          <a:cs typeface="Arial"/>
                        </a:rPr>
                        <a:t>88.9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200" b="0" i="0" kern="1200" dirty="0">
                          <a:solidFill>
                            <a:schemeClr val="tx1"/>
                          </a:solidFill>
                          <a:latin typeface="+mj-lt"/>
                          <a:ea typeface="+mn-ea"/>
                          <a:cs typeface="Arial"/>
                        </a:rPr>
                        <a:t>(65.3-98.6) </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201385"/>
                  </a:ext>
                </a:extLst>
              </a:tr>
            </a:tbl>
          </a:graphicData>
        </a:graphic>
      </p:graphicFrame>
      <p:pic>
        <p:nvPicPr>
          <p:cNvPr id="28" name="Picture 27">
            <a:extLst>
              <a:ext uri="{FF2B5EF4-FFF2-40B4-BE49-F238E27FC236}">
                <a16:creationId xmlns:a16="http://schemas.microsoft.com/office/drawing/2014/main" id="{07DF9F2D-35BE-F705-58EC-2E47BF504D8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125450" y="3790103"/>
            <a:ext cx="6356058" cy="2947639"/>
          </a:xfrm>
          <a:prstGeom prst="rect">
            <a:avLst/>
          </a:prstGeom>
        </p:spPr>
      </p:pic>
    </p:spTree>
    <p:extLst>
      <p:ext uri="{BB962C8B-B14F-4D97-AF65-F5344CB8AC3E}">
        <p14:creationId xmlns:p14="http://schemas.microsoft.com/office/powerpoint/2010/main" val="1899905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06770-032B-7CF7-3F4C-926DB1E5D92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D4DA4C5-25B0-C3D6-159A-3D0D84619FF2}"/>
              </a:ext>
            </a:extLst>
          </p:cNvPr>
          <p:cNvSpPr>
            <a:spLocks noGrp="1"/>
          </p:cNvSpPr>
          <p:nvPr>
            <p:ph type="body" sz="quarter" idx="12"/>
          </p:nvPr>
        </p:nvSpPr>
        <p:spPr>
          <a:xfrm>
            <a:off x="0" y="219060"/>
            <a:ext cx="12192000" cy="952761"/>
          </a:xfrm>
        </p:spPr>
        <p:txBody>
          <a:bodyPr/>
          <a:lstStyle/>
          <a:p>
            <a:r>
              <a:rPr lang="en-GB" sz="2800" b="1" dirty="0">
                <a:ea typeface="Calibri"/>
              </a:rPr>
              <a:t>Efficacy of Rina-S Compared to Treatment of Investigator's Choice in Participants </a:t>
            </a:r>
            <a:r>
              <a:rPr lang="en-GB" sz="2800" dirty="0">
                <a:ea typeface="Calibri"/>
              </a:rPr>
              <a:t>w</a:t>
            </a:r>
            <a:r>
              <a:rPr lang="en-GB" sz="2800" b="1" dirty="0">
                <a:ea typeface="Calibri"/>
              </a:rPr>
              <a:t>ith PROC: ENGOT-OV86/GOG-3107/RAINFOL-OV2</a:t>
            </a:r>
            <a:endParaRPr lang="en-US" sz="2800" dirty="0">
              <a:ea typeface="Calibri"/>
            </a:endParaRPr>
          </a:p>
        </p:txBody>
      </p:sp>
      <p:grpSp>
        <p:nvGrpSpPr>
          <p:cNvPr id="22" name="Group 21">
            <a:extLst>
              <a:ext uri="{FF2B5EF4-FFF2-40B4-BE49-F238E27FC236}">
                <a16:creationId xmlns:a16="http://schemas.microsoft.com/office/drawing/2014/main" id="{765E387A-5E11-CB25-9A2D-9770D4730874}"/>
              </a:ext>
            </a:extLst>
          </p:cNvPr>
          <p:cNvGrpSpPr>
            <a:grpSpLocks noChangeAspect="1"/>
          </p:cNvGrpSpPr>
          <p:nvPr/>
        </p:nvGrpSpPr>
        <p:grpSpPr>
          <a:xfrm>
            <a:off x="873251" y="1268487"/>
            <a:ext cx="10445497" cy="5029200"/>
            <a:chOff x="1213692" y="1388804"/>
            <a:chExt cx="9764615" cy="4701375"/>
          </a:xfrm>
        </p:grpSpPr>
        <p:sp>
          <p:nvSpPr>
            <p:cNvPr id="3" name="Rounded Rectangle 22">
              <a:extLst>
                <a:ext uri="{FF2B5EF4-FFF2-40B4-BE49-F238E27FC236}">
                  <a16:creationId xmlns:a16="http://schemas.microsoft.com/office/drawing/2014/main" id="{082B3E12-F6E9-7BE9-94DD-E2F5D14D4B77}"/>
                </a:ext>
              </a:extLst>
            </p:cNvPr>
            <p:cNvSpPr/>
            <p:nvPr/>
          </p:nvSpPr>
          <p:spPr>
            <a:xfrm>
              <a:off x="1213692" y="2912465"/>
              <a:ext cx="9764615" cy="3177714"/>
            </a:xfrm>
            <a:prstGeom prst="roundRect">
              <a:avLst>
                <a:gd name="adj" fmla="val 3925"/>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ounded Rectangle 24">
              <a:extLst>
                <a:ext uri="{FF2B5EF4-FFF2-40B4-BE49-F238E27FC236}">
                  <a16:creationId xmlns:a16="http://schemas.microsoft.com/office/drawing/2014/main" id="{3AB8E8C0-F03B-06DE-27E9-3CB9378A450A}"/>
                </a:ext>
              </a:extLst>
            </p:cNvPr>
            <p:cNvSpPr/>
            <p:nvPr/>
          </p:nvSpPr>
          <p:spPr>
            <a:xfrm>
              <a:off x="1335208" y="3254254"/>
              <a:ext cx="9546336" cy="2615611"/>
            </a:xfrm>
            <a:prstGeom prst="roundRect">
              <a:avLst>
                <a:gd name="adj" fmla="val 4775"/>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16D4CB53-7686-B3C4-BF68-506F36AC34F6}"/>
                </a:ext>
              </a:extLst>
            </p:cNvPr>
            <p:cNvSpPr>
              <a:spLocks/>
            </p:cNvSpPr>
            <p:nvPr/>
          </p:nvSpPr>
          <p:spPr>
            <a:xfrm>
              <a:off x="1531352" y="2929219"/>
              <a:ext cx="2856878" cy="335996"/>
            </a:xfrm>
            <a:prstGeom prst="rect">
              <a:avLst/>
            </a:prstGeom>
            <a:noFill/>
            <a:ln w="25400" cap="flat">
              <a:noFill/>
              <a:prstDash val="solid"/>
              <a:round/>
            </a:ln>
            <a:effectLst/>
            <a:sp3d/>
          </p:spPr>
          <p:txBody>
            <a:bodyPr rot="0" spcFirstLastPara="1" vert="horz" wrap="square" lIns="68580" tIns="34290" rIns="68580" bIns="34290" numCol="1" spcCol="3810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ctr" defTabSz="34292" rtl="0" eaLnBrk="1" fontAlgn="auto" latinLnBrk="0" hangingPunct="0">
                <a:lnSpc>
                  <a:spcPct val="100000"/>
                </a:lnSpc>
                <a:spcBef>
                  <a:spcPts val="225"/>
                </a:spcBef>
                <a:spcAft>
                  <a:spcPts val="225"/>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j-ea"/>
                  <a:cs typeface="+mj-cs"/>
                  <a:sym typeface="Helvetica"/>
                </a:rPr>
                <a:t>Evaluation of Study Objectives*</a:t>
              </a:r>
              <a:endParaRPr kumimoji="0" lang="en-US" sz="1400" b="0" i="0" u="none" strike="noStrike" kern="0" cap="none" spc="0" normalizeH="0" baseline="0" noProof="0" dirty="0">
                <a:ln>
                  <a:noFill/>
                </a:ln>
                <a:solidFill>
                  <a:srgbClr val="FFFFFF"/>
                </a:solidFill>
                <a:effectLst/>
                <a:uLnTx/>
                <a:uFillTx/>
                <a:latin typeface="Arial"/>
                <a:ea typeface="+mj-ea"/>
                <a:cs typeface="+mj-cs"/>
                <a:sym typeface="Helvetica"/>
              </a:endParaRPr>
            </a:p>
          </p:txBody>
        </p:sp>
        <p:sp>
          <p:nvSpPr>
            <p:cNvPr id="7" name="Rectangle 6">
              <a:extLst>
                <a:ext uri="{FF2B5EF4-FFF2-40B4-BE49-F238E27FC236}">
                  <a16:creationId xmlns:a16="http://schemas.microsoft.com/office/drawing/2014/main" id="{A37F3C33-E39D-D7E0-7BDE-7E55BC683F3B}"/>
                </a:ext>
              </a:extLst>
            </p:cNvPr>
            <p:cNvSpPr>
              <a:spLocks/>
            </p:cNvSpPr>
            <p:nvPr/>
          </p:nvSpPr>
          <p:spPr>
            <a:xfrm>
              <a:off x="4075303" y="2968467"/>
              <a:ext cx="6136729" cy="234789"/>
            </a:xfrm>
            <a:prstGeom prst="rect">
              <a:avLst/>
            </a:prstGeom>
            <a:noFill/>
            <a:ln w="25400" cap="flat">
              <a:noFill/>
              <a:prstDash val="solid"/>
              <a:round/>
            </a:ln>
            <a:effectLst/>
            <a:sp3d/>
          </p:spPr>
          <p:txBody>
            <a:bodyPr rot="0" spcFirstLastPara="1" vert="horz" wrap="square" lIns="68580" tIns="34290" rIns="68580" bIns="34290" numCol="1" spcCol="3810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ctr" defTabSz="34292" rtl="0" eaLnBrk="1" fontAlgn="auto" latinLnBrk="0" hangingPunct="0">
                <a:lnSpc>
                  <a:spcPct val="100000"/>
                </a:lnSpc>
                <a:spcBef>
                  <a:spcPts val="225"/>
                </a:spcBef>
                <a:spcAft>
                  <a:spcPts val="225"/>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j-ea"/>
                  <a:cs typeface="+mj-cs"/>
                  <a:sym typeface="Helvetica"/>
                </a:rPr>
                <a:t>Key Inclusion Criteria*</a:t>
              </a:r>
              <a:endParaRPr kumimoji="0" lang="en-US" sz="1400" b="0" i="0" u="none" strike="noStrike" kern="0" cap="none" spc="0" normalizeH="0" baseline="30000" noProof="0" dirty="0">
                <a:ln>
                  <a:noFill/>
                </a:ln>
                <a:solidFill>
                  <a:srgbClr val="FFFFFF"/>
                </a:solidFill>
                <a:effectLst/>
                <a:uLnTx/>
                <a:uFillTx/>
                <a:latin typeface="Arial"/>
                <a:ea typeface="+mj-ea"/>
                <a:cs typeface="+mj-cs"/>
                <a:sym typeface="Helvetica"/>
              </a:endParaRPr>
            </a:p>
          </p:txBody>
        </p:sp>
        <p:cxnSp>
          <p:nvCxnSpPr>
            <p:cNvPr id="8" name="Straight Connector 7">
              <a:extLst>
                <a:ext uri="{FF2B5EF4-FFF2-40B4-BE49-F238E27FC236}">
                  <a16:creationId xmlns:a16="http://schemas.microsoft.com/office/drawing/2014/main" id="{FA3FE499-2360-70F9-8060-E547A79D3ADA}"/>
                </a:ext>
              </a:extLst>
            </p:cNvPr>
            <p:cNvCxnSpPr>
              <a:cxnSpLocks/>
            </p:cNvCxnSpPr>
            <p:nvPr/>
          </p:nvCxnSpPr>
          <p:spPr>
            <a:xfrm>
              <a:off x="4560024" y="3254253"/>
              <a:ext cx="0" cy="256032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182ABA5-4AA1-7A20-D81C-E2A9BE66061C}"/>
                </a:ext>
              </a:extLst>
            </p:cNvPr>
            <p:cNvSpPr>
              <a:spLocks/>
            </p:cNvSpPr>
            <p:nvPr/>
          </p:nvSpPr>
          <p:spPr>
            <a:xfrm>
              <a:off x="5067769" y="3305656"/>
              <a:ext cx="5144263" cy="2318498"/>
            </a:xfrm>
            <a:prstGeom prst="rect">
              <a:avLst/>
            </a:prstGeom>
            <a:noFill/>
            <a:ln w="12700" cap="flat">
              <a:noFill/>
              <a:prstDash val="solid"/>
              <a:round/>
            </a:ln>
            <a:effectLst/>
            <a:sp3d/>
          </p:spPr>
          <p:txBody>
            <a:bodyPr rot="0" spcFirstLastPara="1" vert="horz" wrap="square" lIns="68580" tIns="34290" rIns="0" bIns="3429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9pPr>
            </a:lstStyle>
            <a:p>
              <a:pPr marL="135262" marR="0" lvl="0" indent="-135262" algn="l" defTabSz="685834"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Histologically or cytologically confirmed high grade serous or endometrioid epithelial ovarian cancer, primary peritoneal cancer, or fallopian tube cancer</a:t>
              </a:r>
            </a:p>
            <a:p>
              <a:pPr marL="135262" marR="0" lvl="0" indent="-135262" algn="l" defTabSz="685834"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Received 1 to 4 prior lines of therapy with the following therapies: </a:t>
              </a:r>
            </a:p>
            <a:p>
              <a:pPr marL="135262" marR="0" lvl="0" indent="-135262" algn="l" defTabSz="685834"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Platinum chemotherapy </a:t>
              </a:r>
            </a:p>
            <a:p>
              <a:pPr marL="135262" marR="0" lvl="0" indent="-135262" algn="l" defTabSz="685834"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Bevacizumab (if applicable) </a:t>
              </a:r>
            </a:p>
            <a:p>
              <a:pPr marL="135262" marR="0" lvl="0" indent="-135262" algn="l" defTabSz="685834"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Poly-ADP ribose polymerase (PARP) inhibitor (if applicable) </a:t>
              </a:r>
            </a:p>
            <a:p>
              <a:pPr marL="135262" marR="0" lvl="0" indent="-135262" algn="l" defTabSz="685834"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MIRV (if eligible based on FR</a:t>
              </a:r>
              <a:r>
                <a:rPr kumimoji="0" lang="el-GR" sz="1050" b="0" i="0" u="none" strike="noStrike" kern="0" cap="none" spc="0" normalizeH="0" baseline="0" noProof="0" dirty="0">
                  <a:ln>
                    <a:noFill/>
                  </a:ln>
                  <a:solidFill>
                    <a:srgbClr val="002060"/>
                  </a:solidFill>
                  <a:effectLst/>
                  <a:uLnTx/>
                  <a:uFillTx/>
                  <a:latin typeface="Arial"/>
                  <a:ea typeface="+mj-ea"/>
                  <a:cs typeface="+mj-cs"/>
                  <a:sym typeface="Helvetica"/>
                </a:rPr>
                <a:t>α </a:t>
              </a: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expression test) </a:t>
              </a:r>
            </a:p>
            <a:p>
              <a:pPr marL="135262" marR="0" lvl="0" indent="-135262" algn="l" defTabSz="685834"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Platinum-resistant disease</a:t>
              </a:r>
            </a:p>
            <a:p>
              <a:pPr marL="135262" marR="0" lvl="0" indent="-135262" algn="l" defTabSz="685834"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No prior ADC therapy containing a topoisomerase 1 inhibitor</a:t>
              </a:r>
            </a:p>
            <a:p>
              <a:pPr marL="135262" marR="0" lvl="0" indent="-135262" algn="l" defTabSz="685834"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2060"/>
                  </a:solidFill>
                  <a:effectLst/>
                  <a:uLnTx/>
                  <a:uFillTx/>
                  <a:latin typeface="Arial"/>
                  <a:ea typeface="+mj-ea"/>
                  <a:cs typeface="+mj-cs"/>
                  <a:sym typeface="Helvetica"/>
                </a:rPr>
                <a:t>No known active central nervous system metastases or carcinomatous meningitis </a:t>
              </a:r>
            </a:p>
            <a:p>
              <a:pPr marL="135262" marR="0" lvl="0" indent="-135262" algn="l" defTabSz="685834"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30000" noProof="0" dirty="0">
                <a:ln>
                  <a:noFill/>
                </a:ln>
                <a:solidFill>
                  <a:srgbClr val="002060"/>
                </a:solidFill>
                <a:effectLst/>
                <a:uLnTx/>
                <a:uFillTx/>
                <a:latin typeface="Arial"/>
                <a:ea typeface="+mj-ea"/>
                <a:cs typeface="+mj-cs"/>
                <a:sym typeface="Helvetica"/>
              </a:endParaRPr>
            </a:p>
          </p:txBody>
        </p:sp>
        <p:sp>
          <p:nvSpPr>
            <p:cNvPr id="10" name="TextBox 9">
              <a:extLst>
                <a:ext uri="{FF2B5EF4-FFF2-40B4-BE49-F238E27FC236}">
                  <a16:creationId xmlns:a16="http://schemas.microsoft.com/office/drawing/2014/main" id="{76E6DD02-F0DB-DD0C-1745-09D5F055C8AA}"/>
                </a:ext>
              </a:extLst>
            </p:cNvPr>
            <p:cNvSpPr txBox="1"/>
            <p:nvPr/>
          </p:nvSpPr>
          <p:spPr>
            <a:xfrm>
              <a:off x="1418451" y="3305656"/>
              <a:ext cx="1821741" cy="654025"/>
            </a:xfrm>
            <a:prstGeom prst="rect">
              <a:avLst/>
            </a:prstGeom>
            <a:noFill/>
          </p:spPr>
          <p:txBody>
            <a:bodyPr wrap="square" lIns="91440" tIns="45720" rIns="0" bIns="45720" rtlCol="0" anchor="t">
              <a:spAutoFit/>
            </a:bodyPr>
            <a:lstStyle/>
            <a:p>
              <a:pPr marL="0" marR="0" lvl="0" indent="0" algn="l" defTabSz="685834" rtl="0" eaLnBrk="1" fontAlgn="base" latinLnBrk="0" hangingPunct="1">
                <a:lnSpc>
                  <a:spcPct val="100000"/>
                </a:lnSpc>
                <a:spcBef>
                  <a:spcPts val="300"/>
                </a:spcBef>
                <a:spcAft>
                  <a:spcPts val="0"/>
                </a:spcAft>
                <a:buClrTx/>
                <a:buSzTx/>
                <a:buFontTx/>
                <a:buNone/>
                <a:tabLst/>
                <a:defRPr/>
              </a:pPr>
              <a:r>
                <a:rPr kumimoji="0" lang="en-US" sz="1050" b="1" i="1" u="none" strike="noStrike" kern="0" cap="none" spc="0" normalizeH="0" baseline="0" noProof="0">
                  <a:ln>
                    <a:noFill/>
                  </a:ln>
                  <a:solidFill>
                    <a:srgbClr val="002060"/>
                  </a:solidFill>
                  <a:effectLst/>
                  <a:uLnTx/>
                  <a:uFillTx/>
                  <a:latin typeface="Arial"/>
                  <a:ea typeface="+mn-ea"/>
                  <a:cs typeface="Arial"/>
                  <a:sym typeface="Helvetica"/>
                </a:rPr>
                <a:t>Primary Outcome Measure</a:t>
              </a:r>
            </a:p>
            <a:p>
              <a:pPr marL="135262" marR="0" lvl="0" indent="-135262" algn="l" defTabSz="685834" rtl="0" eaLnBrk="1" fontAlgn="auto" latinLnBrk="0" hangingPunct="0">
                <a:lnSpc>
                  <a:spcPct val="100000"/>
                </a:lnSpc>
                <a:spcBef>
                  <a:spcPts val="30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002060"/>
                  </a:solidFill>
                  <a:effectLst/>
                  <a:uLnTx/>
                  <a:uFillTx/>
                  <a:latin typeface="Arial"/>
                  <a:ea typeface="+mn-ea"/>
                  <a:cs typeface="Arial" pitchFamily="34" charset="0"/>
                  <a:sym typeface="Helvetica"/>
                </a:rPr>
                <a:t>Progression-Free Survival</a:t>
              </a:r>
            </a:p>
            <a:p>
              <a:pPr marL="0" marR="0" lvl="0" indent="0" algn="l" defTabSz="685834" rtl="0" eaLnBrk="1" fontAlgn="auto" latinLnBrk="0" hangingPunct="0">
                <a:lnSpc>
                  <a:spcPct val="100000"/>
                </a:lnSpc>
                <a:spcBef>
                  <a:spcPts val="300"/>
                </a:spcBef>
                <a:spcAft>
                  <a:spcPts val="0"/>
                </a:spcAft>
                <a:buClrTx/>
                <a:buSzTx/>
                <a:buFontTx/>
                <a:buNone/>
                <a:tabLst/>
                <a:defRPr/>
              </a:pPr>
              <a:endParaRPr kumimoji="0" lang="en-US" sz="1050" b="0" i="0" u="none" strike="noStrike" kern="0" cap="none" spc="0" normalizeH="0" baseline="0" noProof="0">
                <a:ln>
                  <a:noFill/>
                </a:ln>
                <a:solidFill>
                  <a:srgbClr val="002060"/>
                </a:solidFill>
                <a:effectLst/>
                <a:uLnTx/>
                <a:uFillTx/>
                <a:latin typeface="Arial"/>
                <a:ea typeface="+mn-ea"/>
                <a:cs typeface="Arial" pitchFamily="34" charset="0"/>
              </a:endParaRPr>
            </a:p>
          </p:txBody>
        </p:sp>
        <p:sp>
          <p:nvSpPr>
            <p:cNvPr id="11" name="TextBox 10">
              <a:extLst>
                <a:ext uri="{FF2B5EF4-FFF2-40B4-BE49-F238E27FC236}">
                  <a16:creationId xmlns:a16="http://schemas.microsoft.com/office/drawing/2014/main" id="{8C37E6D9-6C31-2B49-F1CB-15189D4992CF}"/>
                </a:ext>
              </a:extLst>
            </p:cNvPr>
            <p:cNvSpPr txBox="1"/>
            <p:nvPr/>
          </p:nvSpPr>
          <p:spPr>
            <a:xfrm>
              <a:off x="1451089" y="3985416"/>
              <a:ext cx="2142217" cy="2050946"/>
            </a:xfrm>
            <a:prstGeom prst="rect">
              <a:avLst/>
            </a:prstGeom>
            <a:noFill/>
          </p:spPr>
          <p:txBody>
            <a:bodyPr wrap="square" lIns="91440" tIns="45720" rIns="0" bIns="45720" rtlCol="0" anchor="t">
              <a:spAutoFit/>
            </a:bodyPr>
            <a:lstStyle/>
            <a:p>
              <a:pPr marL="0" marR="0" lvl="0" indent="0" algn="l" defTabSz="685834" rtl="0" eaLnBrk="1" fontAlgn="auto" latinLnBrk="0" hangingPunct="0">
                <a:lnSpc>
                  <a:spcPct val="95000"/>
                </a:lnSpc>
                <a:spcBef>
                  <a:spcPts val="300"/>
                </a:spcBef>
                <a:spcAft>
                  <a:spcPts val="600"/>
                </a:spcAft>
                <a:buClrTx/>
                <a:buSzTx/>
                <a:buFontTx/>
                <a:buNone/>
                <a:tabLst/>
                <a:defRPr/>
              </a:pPr>
              <a:r>
                <a:rPr kumimoji="0" lang="en-US" sz="1050" b="1" i="1" u="none" strike="noStrike" kern="0" cap="none" spc="0" normalizeH="0" baseline="0" noProof="0">
                  <a:ln>
                    <a:noFill/>
                  </a:ln>
                  <a:solidFill>
                    <a:srgbClr val="002060"/>
                  </a:solidFill>
                  <a:effectLst/>
                  <a:uLnTx/>
                  <a:uFillTx/>
                  <a:latin typeface="Arial"/>
                  <a:ea typeface="+mn-ea"/>
                  <a:cs typeface="Arial" pitchFamily="34" charset="0"/>
                  <a:sym typeface="Helvetica"/>
                </a:rPr>
                <a:t>Secondary Outcome Measures</a:t>
              </a:r>
            </a:p>
            <a:p>
              <a:pPr marL="135262" marR="0" lvl="0" indent="-135262" algn="l" defTabSz="685834" rtl="0" eaLnBrk="1" fontAlgn="auto" latinLnBrk="0" hangingPunct="0">
                <a:lnSpc>
                  <a:spcPct val="95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002060"/>
                  </a:solidFill>
                  <a:effectLst/>
                  <a:uLnTx/>
                  <a:uFillTx/>
                  <a:latin typeface="Arial"/>
                  <a:ea typeface="+mn-ea"/>
                  <a:cs typeface="Arial" pitchFamily="34" charset="0"/>
                </a:rPr>
                <a:t>Overall Survival</a:t>
              </a:r>
            </a:p>
            <a:p>
              <a:pPr marL="135262" marR="0" lvl="0" indent="-135262" algn="l" defTabSz="685834" rtl="0" eaLnBrk="1" fontAlgn="auto" latinLnBrk="0" hangingPunct="0">
                <a:lnSpc>
                  <a:spcPct val="95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002060"/>
                  </a:solidFill>
                  <a:effectLst/>
                  <a:uLnTx/>
                  <a:uFillTx/>
                  <a:latin typeface="Arial"/>
                  <a:ea typeface="+mn-ea"/>
                  <a:cs typeface="Arial" pitchFamily="34" charset="0"/>
                </a:rPr>
                <a:t>Objective Response Rate</a:t>
              </a:r>
            </a:p>
            <a:p>
              <a:pPr marL="135262" marR="0" lvl="0" indent="-135262" algn="l" defTabSz="685834" rtl="0" eaLnBrk="1" fontAlgn="auto" latinLnBrk="0" hangingPunct="0">
                <a:lnSpc>
                  <a:spcPct val="95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002060"/>
                  </a:solidFill>
                  <a:effectLst/>
                  <a:uLnTx/>
                  <a:uFillTx/>
                  <a:latin typeface="Arial"/>
                  <a:ea typeface="+mn-ea"/>
                  <a:cs typeface="Arial" pitchFamily="34" charset="0"/>
                </a:rPr>
                <a:t>Duration of Response</a:t>
              </a:r>
            </a:p>
            <a:p>
              <a:pPr marL="135262" marR="0" lvl="0" indent="-135262" algn="l" defTabSz="685834" rtl="0" eaLnBrk="1" fontAlgn="auto" latinLnBrk="0" hangingPunct="0">
                <a:lnSpc>
                  <a:spcPct val="95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002060"/>
                  </a:solidFill>
                  <a:effectLst/>
                  <a:uLnTx/>
                  <a:uFillTx/>
                  <a:latin typeface="Arial"/>
                  <a:ea typeface="+mn-ea"/>
                  <a:cs typeface="Arial" pitchFamily="34" charset="0"/>
                </a:rPr>
                <a:t>CA-125 response by GCIG criteria</a:t>
              </a:r>
            </a:p>
            <a:p>
              <a:pPr marL="135262" marR="0" lvl="0" indent="-135262" algn="l" defTabSz="685834" rtl="0" eaLnBrk="1" fontAlgn="auto" latinLnBrk="0" hangingPunct="0">
                <a:lnSpc>
                  <a:spcPct val="95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002060"/>
                  </a:solidFill>
                  <a:effectLst/>
                  <a:uLnTx/>
                  <a:uFillTx/>
                  <a:latin typeface="Arial"/>
                  <a:ea typeface="+mn-ea"/>
                  <a:cs typeface="Arial" pitchFamily="34" charset="0"/>
                </a:rPr>
                <a:t>Adverse Events</a:t>
              </a:r>
            </a:p>
            <a:p>
              <a:pPr marL="135262" marR="0" lvl="0" indent="-135262" algn="l" defTabSz="685834" rtl="0" eaLnBrk="1" fontAlgn="auto" latinLnBrk="0" hangingPunct="0">
                <a:lnSpc>
                  <a:spcPct val="95000"/>
                </a:lnSpc>
                <a:spcBef>
                  <a:spcPts val="0"/>
                </a:spcBef>
                <a:spcAft>
                  <a:spcPts val="60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002060"/>
                  </a:solidFill>
                  <a:effectLst/>
                  <a:uLnTx/>
                  <a:uFillTx/>
                  <a:latin typeface="Arial"/>
                  <a:ea typeface="+mn-ea"/>
                  <a:cs typeface="Arial" pitchFamily="34" charset="0"/>
                </a:rPr>
                <a:t>GHS/Qol (EORTC-QLQ-C30)</a:t>
              </a:r>
            </a:p>
            <a:p>
              <a:pPr marL="0" marR="0" lvl="0" indent="0" algn="l" defTabSz="685834" rtl="0" eaLnBrk="1" fontAlgn="auto" latinLnBrk="0" hangingPunct="0">
                <a:lnSpc>
                  <a:spcPct val="95000"/>
                </a:lnSpc>
                <a:spcBef>
                  <a:spcPts val="300"/>
                </a:spcBef>
                <a:spcAft>
                  <a:spcPts val="0"/>
                </a:spcAft>
                <a:buClrTx/>
                <a:buSzTx/>
                <a:buFontTx/>
                <a:buNone/>
                <a:tabLst/>
                <a:defRPr/>
              </a:pPr>
              <a:endParaRPr kumimoji="0" lang="en-US" sz="1050" b="0" i="0" u="none" strike="noStrike" kern="0" cap="none" spc="0" normalizeH="0" baseline="0" noProof="0">
                <a:ln>
                  <a:noFill/>
                </a:ln>
                <a:solidFill>
                  <a:srgbClr val="002060"/>
                </a:solidFill>
                <a:effectLst/>
                <a:uLnTx/>
                <a:uFillTx/>
                <a:latin typeface="Arial"/>
                <a:ea typeface="+mn-ea"/>
                <a:cs typeface="Arial" pitchFamily="34" charset="0"/>
              </a:endParaRPr>
            </a:p>
          </p:txBody>
        </p:sp>
        <p:sp>
          <p:nvSpPr>
            <p:cNvPr id="12" name="Text Placeholder 19">
              <a:extLst>
                <a:ext uri="{FF2B5EF4-FFF2-40B4-BE49-F238E27FC236}">
                  <a16:creationId xmlns:a16="http://schemas.microsoft.com/office/drawing/2014/main" id="{0BFC7624-2173-F61B-98FB-85B4FF70B3F3}"/>
                </a:ext>
              </a:extLst>
            </p:cNvPr>
            <p:cNvSpPr txBox="1">
              <a:spLocks/>
            </p:cNvSpPr>
            <p:nvPr/>
          </p:nvSpPr>
          <p:spPr>
            <a:xfrm>
              <a:off x="1213692" y="1506774"/>
              <a:ext cx="2242925" cy="1277667"/>
            </a:xfrm>
            <a:prstGeom prst="roundRect">
              <a:avLst/>
            </a:prstGeom>
            <a:solidFill>
              <a:srgbClr val="B3B4B6">
                <a:lumMod val="20000"/>
                <a:lumOff val="80000"/>
              </a:srgbClr>
            </a:solidFill>
            <a:ln w="28575">
              <a:solidFill>
                <a:srgbClr val="B3B4B6">
                  <a:lumMod val="75000"/>
                </a:srgbClr>
              </a:solidFill>
            </a:ln>
          </p:spPr>
          <p:txBody>
            <a:bodyPr vert="horz" wrap="square" lIns="0" tIns="72000" rIns="0" bIns="72000" rtlCol="0" anchor="ctr">
              <a:noAutofit/>
            </a:bodyPr>
            <a:lstStyle>
              <a:defPPr>
                <a:defRPr lang="en-US"/>
              </a:defPPr>
              <a:lvl1pPr indent="0" defTabSz="2468880">
                <a:lnSpc>
                  <a:spcPct val="90000"/>
                </a:lnSpc>
                <a:spcBef>
                  <a:spcPts val="0"/>
                </a:spcBef>
                <a:spcAft>
                  <a:spcPts val="600"/>
                </a:spcAft>
                <a:buFont typeface="Arial" panose="020B0604020202020204" pitchFamily="34" charset="0"/>
                <a:buNone/>
                <a:defRPr sz="1600" b="1"/>
              </a:lvl1pPr>
              <a:lvl2pPr marL="1851660" indent="-617220" defTabSz="2468880">
                <a:lnSpc>
                  <a:spcPct val="90000"/>
                </a:lnSpc>
                <a:spcBef>
                  <a:spcPts val="1350"/>
                </a:spcBef>
                <a:buFont typeface="Arial" panose="020B0604020202020204" pitchFamily="34" charset="0"/>
                <a:buChar char="•"/>
                <a:defRPr sz="6000"/>
              </a:lvl2pPr>
              <a:lvl3pPr marL="3086100" indent="-617220" defTabSz="2468880">
                <a:lnSpc>
                  <a:spcPct val="90000"/>
                </a:lnSpc>
                <a:spcBef>
                  <a:spcPts val="1350"/>
                </a:spcBef>
                <a:buFont typeface="Arial" panose="020B0604020202020204" pitchFamily="34" charset="0"/>
                <a:buChar char="•"/>
                <a:defRPr sz="4800"/>
              </a:lvl3pPr>
              <a:lvl4pPr marL="4320540" indent="-617220" defTabSz="2468880">
                <a:lnSpc>
                  <a:spcPct val="90000"/>
                </a:lnSpc>
                <a:spcBef>
                  <a:spcPts val="1350"/>
                </a:spcBef>
                <a:buFont typeface="Arial" panose="020B0604020202020204" pitchFamily="34" charset="0"/>
                <a:buChar char="•"/>
                <a:defRPr sz="4800"/>
              </a:lvl4pPr>
              <a:lvl5pPr marL="5554980" indent="-617220" defTabSz="2468880">
                <a:lnSpc>
                  <a:spcPct val="90000"/>
                </a:lnSpc>
                <a:spcBef>
                  <a:spcPts val="1350"/>
                </a:spcBef>
                <a:buFont typeface="Arial" panose="020B0604020202020204" pitchFamily="34" charset="0"/>
                <a:buChar char="•"/>
                <a:defRPr sz="4800"/>
              </a:lvl5pPr>
              <a:lvl6pPr marL="6789420" indent="-617220" defTabSz="2468880">
                <a:lnSpc>
                  <a:spcPct val="90000"/>
                </a:lnSpc>
                <a:spcBef>
                  <a:spcPts val="1350"/>
                </a:spcBef>
                <a:buFont typeface="Arial" panose="020B0604020202020204" pitchFamily="34" charset="0"/>
                <a:buChar char="•"/>
                <a:defRPr sz="4860"/>
              </a:lvl6pPr>
              <a:lvl7pPr marL="8023860" indent="-617220" defTabSz="2468880">
                <a:lnSpc>
                  <a:spcPct val="90000"/>
                </a:lnSpc>
                <a:spcBef>
                  <a:spcPts val="1350"/>
                </a:spcBef>
                <a:buFont typeface="Arial" panose="020B0604020202020204" pitchFamily="34" charset="0"/>
                <a:buChar char="•"/>
                <a:defRPr sz="4860"/>
              </a:lvl7pPr>
              <a:lvl8pPr marL="9258300" indent="-617220" defTabSz="2468880">
                <a:lnSpc>
                  <a:spcPct val="90000"/>
                </a:lnSpc>
                <a:spcBef>
                  <a:spcPts val="1350"/>
                </a:spcBef>
                <a:buFont typeface="Arial" panose="020B0604020202020204" pitchFamily="34" charset="0"/>
                <a:buChar char="•"/>
                <a:defRPr sz="4860"/>
              </a:lvl8pPr>
              <a:lvl9pPr marL="10492740" indent="-617220" defTabSz="2468880">
                <a:lnSpc>
                  <a:spcPct val="90000"/>
                </a:lnSpc>
                <a:spcBef>
                  <a:spcPts val="1350"/>
                </a:spcBef>
                <a:buFont typeface="Arial" panose="020B0604020202020204" pitchFamily="34" charset="0"/>
                <a:buChar char="•"/>
                <a:defRPr sz="4860"/>
              </a:lvl9pPr>
            </a:lstStyle>
            <a:p>
              <a:pPr marL="0" marR="0" lvl="0" indent="0" algn="ctr" defTabSz="914446"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pt-BR" sz="1400" b="1" i="0" u="none" strike="noStrike" kern="0" cap="none" spc="0" normalizeH="0" baseline="0" noProof="0">
                  <a:ln>
                    <a:noFill/>
                  </a:ln>
                  <a:solidFill>
                    <a:srgbClr val="29305A"/>
                  </a:solidFill>
                  <a:effectLst/>
                  <a:uLnTx/>
                  <a:uFillTx/>
                  <a:latin typeface="Arial"/>
                  <a:ea typeface="+mn-ea"/>
                  <a:cs typeface="+mn-cs"/>
                  <a:sym typeface="Helvetica"/>
                </a:rPr>
                <a:t>Phase 3</a:t>
              </a:r>
            </a:p>
            <a:p>
              <a:pPr marL="0" marR="0" lvl="0" indent="0" algn="ctr" defTabSz="914446"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pt-BR" sz="1400" b="1" i="0" u="none" strike="noStrike" kern="0" cap="none" spc="0" normalizeH="0" baseline="0" noProof="0">
                  <a:ln>
                    <a:noFill/>
                  </a:ln>
                  <a:solidFill>
                    <a:srgbClr val="29305A"/>
                  </a:solidFill>
                  <a:effectLst/>
                  <a:uLnTx/>
                  <a:uFillTx/>
                  <a:latin typeface="Arial"/>
                  <a:ea typeface="+mn-ea"/>
                  <a:cs typeface="+mn-cs"/>
                  <a:sym typeface="Helvetica"/>
                </a:rPr>
                <a:t>Platinum Resistant Ovarian Cancer</a:t>
              </a:r>
            </a:p>
            <a:p>
              <a:pPr marL="0" marR="0" lvl="0" indent="0" algn="ctr" defTabSz="914446"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pt-BR" sz="1400" b="1" i="0" u="none" strike="noStrike" kern="0" cap="none" spc="0" normalizeH="0" baseline="0" noProof="0">
                  <a:ln>
                    <a:noFill/>
                  </a:ln>
                  <a:solidFill>
                    <a:srgbClr val="29305A"/>
                  </a:solidFill>
                  <a:effectLst/>
                  <a:uLnTx/>
                  <a:uFillTx/>
                  <a:latin typeface="Arial"/>
                  <a:ea typeface="+mn-ea"/>
                  <a:cs typeface="+mn-cs"/>
                  <a:sym typeface="Helvetica"/>
                </a:rPr>
                <a:t>(N=530)</a:t>
              </a:r>
            </a:p>
          </p:txBody>
        </p:sp>
        <p:sp>
          <p:nvSpPr>
            <p:cNvPr id="15" name="Text Placeholder 19">
              <a:extLst>
                <a:ext uri="{FF2B5EF4-FFF2-40B4-BE49-F238E27FC236}">
                  <a16:creationId xmlns:a16="http://schemas.microsoft.com/office/drawing/2014/main" id="{BAEC7A68-EE6E-DA63-8588-8230C8994CFB}"/>
                </a:ext>
              </a:extLst>
            </p:cNvPr>
            <p:cNvSpPr txBox="1">
              <a:spLocks/>
            </p:cNvSpPr>
            <p:nvPr/>
          </p:nvSpPr>
          <p:spPr>
            <a:xfrm>
              <a:off x="6054010" y="1388804"/>
              <a:ext cx="4924296" cy="350585"/>
            </a:xfrm>
            <a:prstGeom prst="roundRect">
              <a:avLst/>
            </a:prstGeom>
            <a:solidFill>
              <a:srgbClr val="7BD1EB">
                <a:lumMod val="20000"/>
                <a:lumOff val="80000"/>
              </a:srgbClr>
            </a:solidFill>
            <a:ln w="38100">
              <a:solidFill>
                <a:srgbClr val="7BD1EB"/>
              </a:solidFill>
            </a:ln>
          </p:spPr>
          <p:txBody>
            <a:bodyPr vert="horz" wrap="square" lIns="91440" tIns="0" rIns="0" bIns="0" rtlCol="0" anchor="ctr">
              <a:noAutofit/>
            </a:bodyPr>
            <a:lstStyle>
              <a:defPPr>
                <a:defRPr lang="en-US"/>
              </a:defPPr>
              <a:lvl1pPr indent="0" defTabSz="2468880">
                <a:lnSpc>
                  <a:spcPct val="90000"/>
                </a:lnSpc>
                <a:spcBef>
                  <a:spcPts val="0"/>
                </a:spcBef>
                <a:spcAft>
                  <a:spcPts val="600"/>
                </a:spcAft>
                <a:buFont typeface="Arial" panose="020B0604020202020204" pitchFamily="34" charset="0"/>
                <a:buNone/>
                <a:defRPr sz="1600" b="1"/>
              </a:lvl1pPr>
              <a:lvl2pPr marL="1851660" indent="-617220" defTabSz="2468880">
                <a:lnSpc>
                  <a:spcPct val="90000"/>
                </a:lnSpc>
                <a:spcBef>
                  <a:spcPts val="1350"/>
                </a:spcBef>
                <a:buFont typeface="Arial" panose="020B0604020202020204" pitchFamily="34" charset="0"/>
                <a:buChar char="•"/>
                <a:defRPr sz="6000"/>
              </a:lvl2pPr>
              <a:lvl3pPr marL="3086100" indent="-617220" defTabSz="2468880">
                <a:lnSpc>
                  <a:spcPct val="90000"/>
                </a:lnSpc>
                <a:spcBef>
                  <a:spcPts val="1350"/>
                </a:spcBef>
                <a:buFont typeface="Arial" panose="020B0604020202020204" pitchFamily="34" charset="0"/>
                <a:buChar char="•"/>
                <a:defRPr sz="4800"/>
              </a:lvl3pPr>
              <a:lvl4pPr marL="4320540" indent="-617220" defTabSz="2468880">
                <a:lnSpc>
                  <a:spcPct val="90000"/>
                </a:lnSpc>
                <a:spcBef>
                  <a:spcPts val="1350"/>
                </a:spcBef>
                <a:buFont typeface="Arial" panose="020B0604020202020204" pitchFamily="34" charset="0"/>
                <a:buChar char="•"/>
                <a:defRPr sz="4800"/>
              </a:lvl4pPr>
              <a:lvl5pPr marL="5554980" indent="-617220" defTabSz="2468880">
                <a:lnSpc>
                  <a:spcPct val="90000"/>
                </a:lnSpc>
                <a:spcBef>
                  <a:spcPts val="1350"/>
                </a:spcBef>
                <a:buFont typeface="Arial" panose="020B0604020202020204" pitchFamily="34" charset="0"/>
                <a:buChar char="•"/>
                <a:defRPr sz="4800"/>
              </a:lvl5pPr>
              <a:lvl6pPr marL="6789420" indent="-617220" defTabSz="2468880">
                <a:lnSpc>
                  <a:spcPct val="90000"/>
                </a:lnSpc>
                <a:spcBef>
                  <a:spcPts val="1350"/>
                </a:spcBef>
                <a:buFont typeface="Arial" panose="020B0604020202020204" pitchFamily="34" charset="0"/>
                <a:buChar char="•"/>
                <a:defRPr sz="4860"/>
              </a:lvl6pPr>
              <a:lvl7pPr marL="8023860" indent="-617220" defTabSz="2468880">
                <a:lnSpc>
                  <a:spcPct val="90000"/>
                </a:lnSpc>
                <a:spcBef>
                  <a:spcPts val="1350"/>
                </a:spcBef>
                <a:buFont typeface="Arial" panose="020B0604020202020204" pitchFamily="34" charset="0"/>
                <a:buChar char="•"/>
                <a:defRPr sz="4860"/>
              </a:lvl7pPr>
              <a:lvl8pPr marL="9258300" indent="-617220" defTabSz="2468880">
                <a:lnSpc>
                  <a:spcPct val="90000"/>
                </a:lnSpc>
                <a:spcBef>
                  <a:spcPts val="1350"/>
                </a:spcBef>
                <a:buFont typeface="Arial" panose="020B0604020202020204" pitchFamily="34" charset="0"/>
                <a:buChar char="•"/>
                <a:defRPr sz="4860"/>
              </a:lvl8pPr>
              <a:lvl9pPr marL="10492740" indent="-617220" defTabSz="2468880">
                <a:lnSpc>
                  <a:spcPct val="90000"/>
                </a:lnSpc>
                <a:spcBef>
                  <a:spcPts val="1350"/>
                </a:spcBef>
                <a:buFont typeface="Arial" panose="020B0604020202020204" pitchFamily="34" charset="0"/>
                <a:buChar char="•"/>
                <a:defRPr sz="4860"/>
              </a:lvl9pPr>
            </a:lstStyle>
            <a:p>
              <a:pPr marL="0" marR="0" lvl="0" indent="0" algn="ctr" defTabSz="24690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1" i="0" u="none" strike="noStrike" kern="0" cap="none" spc="0" normalizeH="0" baseline="0" noProof="0" dirty="0">
                  <a:ln>
                    <a:noFill/>
                  </a:ln>
                  <a:solidFill>
                    <a:srgbClr val="071C49"/>
                  </a:solidFill>
                  <a:effectLst/>
                  <a:uLnTx/>
                  <a:uFillTx/>
                  <a:latin typeface="Arial"/>
                  <a:ea typeface="+mn-ea"/>
                  <a:cs typeface="Arial" pitchFamily="34" charset="0"/>
                </a:rPr>
                <a:t>RINA-S™ 120mg/m2 IV</a:t>
              </a:r>
            </a:p>
          </p:txBody>
        </p:sp>
        <p:sp>
          <p:nvSpPr>
            <p:cNvPr id="16" name="Text Placeholder 19">
              <a:extLst>
                <a:ext uri="{FF2B5EF4-FFF2-40B4-BE49-F238E27FC236}">
                  <a16:creationId xmlns:a16="http://schemas.microsoft.com/office/drawing/2014/main" id="{979FA00E-7C93-FEB1-CBEE-9CF1E8F3AAD4}"/>
                </a:ext>
              </a:extLst>
            </p:cNvPr>
            <p:cNvSpPr txBox="1">
              <a:spLocks/>
            </p:cNvSpPr>
            <p:nvPr/>
          </p:nvSpPr>
          <p:spPr>
            <a:xfrm>
              <a:off x="6054010" y="1958523"/>
              <a:ext cx="4924296" cy="858884"/>
            </a:xfrm>
            <a:prstGeom prst="roundRect">
              <a:avLst/>
            </a:prstGeom>
            <a:solidFill>
              <a:srgbClr val="7BD1EB">
                <a:lumMod val="20000"/>
                <a:lumOff val="80000"/>
              </a:srgbClr>
            </a:solidFill>
            <a:ln w="38100">
              <a:solidFill>
                <a:srgbClr val="7BD1EB"/>
              </a:solidFill>
            </a:ln>
          </p:spPr>
          <p:txBody>
            <a:bodyPr vert="horz" wrap="square" lIns="91440" tIns="0" rIns="0" bIns="0" rtlCol="0" anchor="ctr">
              <a:noAutofit/>
            </a:bodyPr>
            <a:lstStyle>
              <a:defPPr>
                <a:defRPr lang="en-US"/>
              </a:defPPr>
              <a:lvl1pPr indent="0" defTabSz="2468880">
                <a:lnSpc>
                  <a:spcPct val="90000"/>
                </a:lnSpc>
                <a:spcBef>
                  <a:spcPts val="0"/>
                </a:spcBef>
                <a:spcAft>
                  <a:spcPts val="600"/>
                </a:spcAft>
                <a:buFont typeface="Arial" panose="020B0604020202020204" pitchFamily="34" charset="0"/>
                <a:buNone/>
                <a:defRPr sz="1600" b="1"/>
              </a:lvl1pPr>
              <a:lvl2pPr marL="1851660" indent="-617220" defTabSz="2468880">
                <a:lnSpc>
                  <a:spcPct val="90000"/>
                </a:lnSpc>
                <a:spcBef>
                  <a:spcPts val="1350"/>
                </a:spcBef>
                <a:buFont typeface="Arial" panose="020B0604020202020204" pitchFamily="34" charset="0"/>
                <a:buChar char="•"/>
                <a:defRPr sz="6000"/>
              </a:lvl2pPr>
              <a:lvl3pPr marL="3086100" indent="-617220" defTabSz="2468880">
                <a:lnSpc>
                  <a:spcPct val="90000"/>
                </a:lnSpc>
                <a:spcBef>
                  <a:spcPts val="1350"/>
                </a:spcBef>
                <a:buFont typeface="Arial" panose="020B0604020202020204" pitchFamily="34" charset="0"/>
                <a:buChar char="•"/>
                <a:defRPr sz="4800"/>
              </a:lvl3pPr>
              <a:lvl4pPr marL="4320540" indent="-617220" defTabSz="2468880">
                <a:lnSpc>
                  <a:spcPct val="90000"/>
                </a:lnSpc>
                <a:spcBef>
                  <a:spcPts val="1350"/>
                </a:spcBef>
                <a:buFont typeface="Arial" panose="020B0604020202020204" pitchFamily="34" charset="0"/>
                <a:buChar char="•"/>
                <a:defRPr sz="4800"/>
              </a:lvl4pPr>
              <a:lvl5pPr marL="5554980" indent="-617220" defTabSz="2468880">
                <a:lnSpc>
                  <a:spcPct val="90000"/>
                </a:lnSpc>
                <a:spcBef>
                  <a:spcPts val="1350"/>
                </a:spcBef>
                <a:buFont typeface="Arial" panose="020B0604020202020204" pitchFamily="34" charset="0"/>
                <a:buChar char="•"/>
                <a:defRPr sz="4800"/>
              </a:lvl5pPr>
              <a:lvl6pPr marL="6789420" indent="-617220" defTabSz="2468880">
                <a:lnSpc>
                  <a:spcPct val="90000"/>
                </a:lnSpc>
                <a:spcBef>
                  <a:spcPts val="1350"/>
                </a:spcBef>
                <a:buFont typeface="Arial" panose="020B0604020202020204" pitchFamily="34" charset="0"/>
                <a:buChar char="•"/>
                <a:defRPr sz="4860"/>
              </a:lvl6pPr>
              <a:lvl7pPr marL="8023860" indent="-617220" defTabSz="2468880">
                <a:lnSpc>
                  <a:spcPct val="90000"/>
                </a:lnSpc>
                <a:spcBef>
                  <a:spcPts val="1350"/>
                </a:spcBef>
                <a:buFont typeface="Arial" panose="020B0604020202020204" pitchFamily="34" charset="0"/>
                <a:buChar char="•"/>
                <a:defRPr sz="4860"/>
              </a:lvl7pPr>
              <a:lvl8pPr marL="9258300" indent="-617220" defTabSz="2468880">
                <a:lnSpc>
                  <a:spcPct val="90000"/>
                </a:lnSpc>
                <a:spcBef>
                  <a:spcPts val="1350"/>
                </a:spcBef>
                <a:buFont typeface="Arial" panose="020B0604020202020204" pitchFamily="34" charset="0"/>
                <a:buChar char="•"/>
                <a:defRPr sz="4860"/>
              </a:lvl8pPr>
              <a:lvl9pPr marL="10492740" indent="-617220" defTabSz="2468880">
                <a:lnSpc>
                  <a:spcPct val="90000"/>
                </a:lnSpc>
                <a:spcBef>
                  <a:spcPts val="1350"/>
                </a:spcBef>
                <a:buFont typeface="Arial" panose="020B0604020202020204" pitchFamily="34" charset="0"/>
                <a:buChar char="•"/>
                <a:defRPr sz="4860"/>
              </a:lvl9pPr>
            </a:lstStyle>
            <a:p>
              <a:pPr marL="0" marR="0" lvl="0" indent="0" algn="ctr" defTabSz="24690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1" i="0" u="none" strike="noStrike" kern="0" cap="none" spc="0" normalizeH="0" baseline="0" noProof="0">
                  <a:ln>
                    <a:noFill/>
                  </a:ln>
                  <a:solidFill>
                    <a:srgbClr val="071C49"/>
                  </a:solidFill>
                  <a:effectLst/>
                  <a:uLnTx/>
                  <a:uFillTx/>
                  <a:latin typeface="Arial"/>
                  <a:ea typeface="+mn-ea"/>
                  <a:cs typeface="Arial" pitchFamily="34" charset="0"/>
                </a:rPr>
                <a:t>Investigator’s Choice of chemotherapy</a:t>
              </a:r>
            </a:p>
            <a:p>
              <a:pPr marL="0" marR="0" lvl="0" indent="0" algn="ctr" defTabSz="24690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0" cap="none" spc="0" normalizeH="0" baseline="0" noProof="0">
                  <a:ln>
                    <a:noFill/>
                  </a:ln>
                  <a:solidFill>
                    <a:srgbClr val="071C49"/>
                  </a:solidFill>
                  <a:effectLst/>
                  <a:uLnTx/>
                  <a:uFillTx/>
                  <a:latin typeface="Arial"/>
                  <a:ea typeface="+mn-ea"/>
                  <a:cs typeface="Arial" pitchFamily="34" charset="0"/>
                </a:rPr>
                <a:t>Paclitaxel IV</a:t>
              </a:r>
            </a:p>
            <a:p>
              <a:pPr marL="0" marR="0" lvl="0" indent="0" algn="ctr" defTabSz="24690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0" cap="none" spc="0" normalizeH="0" baseline="0" noProof="0">
                  <a:ln>
                    <a:noFill/>
                  </a:ln>
                  <a:solidFill>
                    <a:srgbClr val="071C49"/>
                  </a:solidFill>
                  <a:effectLst/>
                  <a:uLnTx/>
                  <a:uFillTx/>
                  <a:latin typeface="Arial"/>
                  <a:ea typeface="+mn-ea"/>
                  <a:cs typeface="Arial" pitchFamily="34" charset="0"/>
                </a:rPr>
                <a:t>Topotecan IV</a:t>
              </a:r>
            </a:p>
            <a:p>
              <a:pPr marL="0" marR="0" lvl="0" indent="0" algn="ctr" defTabSz="24690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0" cap="none" spc="0" normalizeH="0" baseline="0" noProof="0">
                  <a:ln>
                    <a:noFill/>
                  </a:ln>
                  <a:solidFill>
                    <a:srgbClr val="071C49"/>
                  </a:solidFill>
                  <a:effectLst/>
                  <a:uLnTx/>
                  <a:uFillTx/>
                  <a:latin typeface="Arial"/>
                  <a:ea typeface="+mn-ea"/>
                  <a:cs typeface="Arial" pitchFamily="34" charset="0"/>
                </a:rPr>
                <a:t>Pegylated liposomal doxorubicin IV</a:t>
              </a:r>
            </a:p>
            <a:p>
              <a:pPr marL="0" marR="0" lvl="0" indent="0" algn="ctr" defTabSz="24690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0" cap="none" spc="0" normalizeH="0" baseline="0" noProof="0">
                  <a:ln>
                    <a:noFill/>
                  </a:ln>
                  <a:solidFill>
                    <a:srgbClr val="071C49"/>
                  </a:solidFill>
                  <a:effectLst/>
                  <a:uLnTx/>
                  <a:uFillTx/>
                  <a:latin typeface="Arial"/>
                  <a:ea typeface="+mn-ea"/>
                  <a:cs typeface="Arial" pitchFamily="34" charset="0"/>
                </a:rPr>
                <a:t>Gemcitabine IV</a:t>
              </a:r>
            </a:p>
          </p:txBody>
        </p:sp>
        <p:cxnSp>
          <p:nvCxnSpPr>
            <p:cNvPr id="17" name="Straight Arrow Connector 16">
              <a:extLst>
                <a:ext uri="{FF2B5EF4-FFF2-40B4-BE49-F238E27FC236}">
                  <a16:creationId xmlns:a16="http://schemas.microsoft.com/office/drawing/2014/main" id="{9442B8EF-6D2F-E186-FDBE-64806D8C03FB}"/>
                </a:ext>
              </a:extLst>
            </p:cNvPr>
            <p:cNvCxnSpPr>
              <a:cxnSpLocks/>
            </p:cNvCxnSpPr>
            <p:nvPr/>
          </p:nvCxnSpPr>
          <p:spPr>
            <a:xfrm>
              <a:off x="3456617" y="2101547"/>
              <a:ext cx="379985" cy="12294"/>
            </a:xfrm>
            <a:prstGeom prst="straightConnector1">
              <a:avLst/>
            </a:prstGeom>
            <a:ln w="38100">
              <a:solidFill>
                <a:srgbClr val="009D94"/>
              </a:solidFill>
              <a:tailEnd type="triangle"/>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2D22BFF9-FC67-1E97-2998-B4021A8C0F8D}"/>
                </a:ext>
              </a:extLst>
            </p:cNvPr>
            <p:cNvSpPr/>
            <p:nvPr/>
          </p:nvSpPr>
          <p:spPr>
            <a:xfrm flipV="1">
              <a:off x="4489277" y="2106510"/>
              <a:ext cx="1529012" cy="405937"/>
            </a:xfrm>
            <a:custGeom>
              <a:avLst/>
              <a:gdLst>
                <a:gd name="connsiteX0" fmla="*/ 0 w 808522"/>
                <a:gd name="connsiteY0" fmla="*/ 644893 h 644893"/>
                <a:gd name="connsiteX1" fmla="*/ 0 w 808522"/>
                <a:gd name="connsiteY1" fmla="*/ 0 h 644893"/>
                <a:gd name="connsiteX2" fmla="*/ 808522 w 808522"/>
                <a:gd name="connsiteY2" fmla="*/ 0 h 644893"/>
              </a:gdLst>
              <a:ahLst/>
              <a:cxnLst>
                <a:cxn ang="0">
                  <a:pos x="connsiteX0" y="connsiteY0"/>
                </a:cxn>
                <a:cxn ang="0">
                  <a:pos x="connsiteX1" y="connsiteY1"/>
                </a:cxn>
                <a:cxn ang="0">
                  <a:pos x="connsiteX2" y="connsiteY2"/>
                </a:cxn>
              </a:cxnLst>
              <a:rect l="l" t="t" r="r" b="b"/>
              <a:pathLst>
                <a:path w="808522" h="644893">
                  <a:moveTo>
                    <a:pt x="0" y="644893"/>
                  </a:moveTo>
                  <a:lnTo>
                    <a:pt x="0" y="0"/>
                  </a:lnTo>
                  <a:lnTo>
                    <a:pt x="808522" y="0"/>
                  </a:lnTo>
                </a:path>
              </a:pathLst>
            </a:custGeom>
            <a:noFill/>
            <a:ln w="38100">
              <a:solidFill>
                <a:srgbClr val="009D94"/>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587ADD1C-9DDF-B883-6BFA-5E0EC2318D07}"/>
                </a:ext>
              </a:extLst>
            </p:cNvPr>
            <p:cNvSpPr/>
            <p:nvPr/>
          </p:nvSpPr>
          <p:spPr>
            <a:xfrm>
              <a:off x="4489277" y="1556737"/>
              <a:ext cx="1529013" cy="398041"/>
            </a:xfrm>
            <a:custGeom>
              <a:avLst/>
              <a:gdLst>
                <a:gd name="connsiteX0" fmla="*/ 0 w 808522"/>
                <a:gd name="connsiteY0" fmla="*/ 644893 h 644893"/>
                <a:gd name="connsiteX1" fmla="*/ 0 w 808522"/>
                <a:gd name="connsiteY1" fmla="*/ 0 h 644893"/>
                <a:gd name="connsiteX2" fmla="*/ 808522 w 808522"/>
                <a:gd name="connsiteY2" fmla="*/ 0 h 644893"/>
              </a:gdLst>
              <a:ahLst/>
              <a:cxnLst>
                <a:cxn ang="0">
                  <a:pos x="connsiteX0" y="connsiteY0"/>
                </a:cxn>
                <a:cxn ang="0">
                  <a:pos x="connsiteX1" y="connsiteY1"/>
                </a:cxn>
                <a:cxn ang="0">
                  <a:pos x="connsiteX2" y="connsiteY2"/>
                </a:cxn>
              </a:cxnLst>
              <a:rect l="l" t="t" r="r" b="b"/>
              <a:pathLst>
                <a:path w="808522" h="644893">
                  <a:moveTo>
                    <a:pt x="0" y="644893"/>
                  </a:moveTo>
                  <a:lnTo>
                    <a:pt x="0" y="0"/>
                  </a:lnTo>
                  <a:lnTo>
                    <a:pt x="808522" y="0"/>
                  </a:lnTo>
                </a:path>
              </a:pathLst>
            </a:custGeom>
            <a:noFill/>
            <a:ln w="38100">
              <a:solidFill>
                <a:srgbClr val="009D94"/>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A4FF7155-32A8-939F-F12A-29CE956D9DA3}"/>
                </a:ext>
              </a:extLst>
            </p:cNvPr>
            <p:cNvSpPr/>
            <p:nvPr/>
          </p:nvSpPr>
          <p:spPr>
            <a:xfrm>
              <a:off x="3836602" y="1823062"/>
              <a:ext cx="1181865" cy="515989"/>
            </a:xfrm>
            <a:prstGeom prst="round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2060"/>
                  </a:solidFill>
                  <a:effectLst/>
                  <a:uLnTx/>
                  <a:uFillTx/>
                  <a:latin typeface="Arial"/>
                  <a:ea typeface="+mn-ea"/>
                  <a:cs typeface="+mn-cs"/>
                </a:rPr>
                <a:t>Randomized 1:1</a:t>
              </a:r>
            </a:p>
          </p:txBody>
        </p:sp>
      </p:grpSp>
      <p:sp>
        <p:nvSpPr>
          <p:cNvPr id="23" name="TextBox 22">
            <a:extLst>
              <a:ext uri="{FF2B5EF4-FFF2-40B4-BE49-F238E27FC236}">
                <a16:creationId xmlns:a16="http://schemas.microsoft.com/office/drawing/2014/main" id="{9ECD0CCA-18AF-3F3E-90AD-87A3D424BD1C}"/>
              </a:ext>
            </a:extLst>
          </p:cNvPr>
          <p:cNvSpPr txBox="1"/>
          <p:nvPr/>
        </p:nvSpPr>
        <p:spPr>
          <a:xfrm>
            <a:off x="6208776" y="6364344"/>
            <a:ext cx="15542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Roboto"/>
                <a:cs typeface="Arial" panose="020B0604020202020204" pitchFamily="34" charset="0"/>
              </a:rPr>
              <a:t>NCT06619236</a:t>
            </a:r>
            <a:endPar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049F24D-AE8B-6735-8F5C-BA9B3605A796}"/>
              </a:ext>
            </a:extLst>
          </p:cNvPr>
          <p:cNvSpPr txBox="1"/>
          <p:nvPr/>
        </p:nvSpPr>
        <p:spPr>
          <a:xfrm>
            <a:off x="268692" y="6505953"/>
            <a:ext cx="5827308" cy="326477"/>
          </a:xfrm>
          <a:prstGeom prst="rect">
            <a:avLst/>
          </a:prstGeom>
          <a:noFill/>
        </p:spPr>
        <p:txBody>
          <a:bodyPr wrap="square" rtlCol="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FFFFFF">
                    <a:lumMod val="50000"/>
                  </a:srgbClr>
                </a:solidFill>
                <a:effectLst/>
                <a:uLnTx/>
                <a:uFillTx/>
                <a:latin typeface="Arial"/>
                <a:ea typeface="+mn-ea"/>
                <a:cs typeface="Arial"/>
                <a:sym typeface="Arial"/>
              </a:rPr>
              <a:t>NCT06619236. Accessed from: https://</a:t>
            </a:r>
            <a:r>
              <a:rPr kumimoji="0" lang="en-GB" sz="1200" b="0" i="0" u="none" strike="noStrike" kern="0" cap="none" spc="0" normalizeH="0" baseline="0" noProof="0" dirty="0" err="1">
                <a:ln>
                  <a:noFill/>
                </a:ln>
                <a:solidFill>
                  <a:srgbClr val="FFFFFF">
                    <a:lumMod val="50000"/>
                  </a:srgbClr>
                </a:solidFill>
                <a:effectLst/>
                <a:uLnTx/>
                <a:uFillTx/>
                <a:latin typeface="Arial"/>
                <a:ea typeface="+mn-ea"/>
                <a:cs typeface="Arial"/>
                <a:sym typeface="Arial"/>
              </a:rPr>
              <a:t>clinicaltrials.gov</a:t>
            </a:r>
            <a:r>
              <a:rPr kumimoji="0" lang="en-GB" sz="1200" b="0" i="0" u="none" strike="noStrike" kern="0" cap="none" spc="0" normalizeH="0" baseline="0" noProof="0" dirty="0">
                <a:ln>
                  <a:noFill/>
                </a:ln>
                <a:solidFill>
                  <a:srgbClr val="FFFFFF">
                    <a:lumMod val="50000"/>
                  </a:srgbClr>
                </a:solidFill>
                <a:effectLst/>
                <a:uLnTx/>
                <a:uFillTx/>
                <a:latin typeface="Arial"/>
                <a:ea typeface="+mn-ea"/>
                <a:cs typeface="Arial"/>
                <a:sym typeface="Arial"/>
              </a:rPr>
              <a:t>/study/NCT06619236.</a:t>
            </a:r>
          </a:p>
        </p:txBody>
      </p:sp>
    </p:spTree>
    <p:extLst>
      <p:ext uri="{BB962C8B-B14F-4D97-AF65-F5344CB8AC3E}">
        <p14:creationId xmlns:p14="http://schemas.microsoft.com/office/powerpoint/2010/main" val="26619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Santin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001762778"/>
              </p:ext>
            </p:extLst>
          </p:nvPr>
        </p:nvGraphicFramePr>
        <p:xfrm>
          <a:off x="1343471" y="1916832"/>
          <a:ext cx="9865097" cy="2520280"/>
        </p:xfrm>
        <a:graphic>
          <a:graphicData uri="http://schemas.openxmlformats.org/drawingml/2006/table">
            <a:tbl>
              <a:tblPr firstRow="1" bandRow="1">
                <a:tableStyleId>{F2DE63D5-997A-4646-A377-4702673A728D}</a:tableStyleId>
              </a:tblPr>
              <a:tblGrid>
                <a:gridCol w="2952329">
                  <a:extLst>
                    <a:ext uri="{9D8B030D-6E8A-4147-A177-3AD203B41FA5}">
                      <a16:colId xmlns:a16="http://schemas.microsoft.com/office/drawing/2014/main" val="20000"/>
                    </a:ext>
                  </a:extLst>
                </a:gridCol>
                <a:gridCol w="6912768">
                  <a:extLst>
                    <a:ext uri="{9D8B030D-6E8A-4147-A177-3AD203B41FA5}">
                      <a16:colId xmlns:a16="http://schemas.microsoft.com/office/drawing/2014/main" val="20001"/>
                    </a:ext>
                  </a:extLst>
                </a:gridCol>
              </a:tblGrid>
              <a:tr h="1316294">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Daiichi Sankyo Inc, Eisai Inc, Gilead Sciences Inc, Merck, Pfizer Inc, </a:t>
                      </a:r>
                      <a:br>
                        <a:rPr lang="en-US" sz="1800" b="0" kern="1200" dirty="0">
                          <a:solidFill>
                            <a:schemeClr val="tx1"/>
                          </a:solidFill>
                          <a:effectLst/>
                          <a:latin typeface="+mn-lt"/>
                          <a:ea typeface="+mn-ea"/>
                          <a:cs typeface="+mn-cs"/>
                        </a:rPr>
                      </a:br>
                      <a:r>
                        <a:rPr lang="en-US" sz="1800" b="0" kern="1200" dirty="0">
                          <a:solidFill>
                            <a:schemeClr val="tx1"/>
                          </a:solidFill>
                          <a:effectLst/>
                          <a:latin typeface="+mn-lt"/>
                          <a:ea typeface="+mn-ea"/>
                          <a:cs typeface="+mn-cs"/>
                        </a:rPr>
                        <a:t>R-Pharm 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0398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Boehringer Ingelheim Pharmaceuticals Inc, Genentech, a member of the Roche Group, Gilead Sciences Inc, Merck, R-Pharm US, Synthon, </a:t>
                      </a:r>
                      <a:r>
                        <a:rPr lang="en-US" sz="1800" b="0" kern="1200" dirty="0" err="1">
                          <a:solidFill>
                            <a:schemeClr val="tx1"/>
                          </a:solidFill>
                          <a:effectLst/>
                          <a:latin typeface="+mn-lt"/>
                          <a:ea typeface="+mn-ea"/>
                          <a:cs typeface="+mn-cs"/>
                        </a:rPr>
                        <a:t>Tesaro</a:t>
                      </a:r>
                      <a:r>
                        <a:rPr lang="en-US" sz="1800" b="0" kern="1200" dirty="0">
                          <a:solidFill>
                            <a:schemeClr val="tx1"/>
                          </a:solidFill>
                          <a:effectLst/>
                          <a:latin typeface="+mn-lt"/>
                          <a:ea typeface="+mn-ea"/>
                          <a:cs typeface="+mn-cs"/>
                        </a:rPr>
                        <a:t>, A GSK Company,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22650"/>
                  </a:ext>
                </a:extLst>
              </a:tr>
            </a:tbl>
          </a:graphicData>
        </a:graphic>
      </p:graphicFrame>
    </p:spTree>
    <p:custDataLst>
      <p:tags r:id="rId1"/>
    </p:custDataLst>
    <p:extLst>
      <p:ext uri="{BB962C8B-B14F-4D97-AF65-F5344CB8AC3E}">
        <p14:creationId xmlns:p14="http://schemas.microsoft.com/office/powerpoint/2010/main" val="40067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8EC3C6-7856-E2E6-AF16-04B336ED0047}"/>
              </a:ext>
            </a:extLst>
          </p:cNvPr>
          <p:cNvSpPr>
            <a:spLocks noGrp="1"/>
          </p:cNvSpPr>
          <p:nvPr>
            <p:ph type="body" sz="quarter" idx="12"/>
          </p:nvPr>
        </p:nvSpPr>
        <p:spPr>
          <a:xfrm>
            <a:off x="0" y="493465"/>
            <a:ext cx="12192000" cy="797423"/>
          </a:xfrm>
        </p:spPr>
        <p:txBody>
          <a:bodyPr/>
          <a:lstStyle/>
          <a:p>
            <a:r>
              <a:rPr lang="en-US" sz="3600" dirty="0"/>
              <a:t>Other </a:t>
            </a:r>
            <a:r>
              <a:rPr lang="en-GB" sz="3600" dirty="0">
                <a:cs typeface="Calibri Light" panose="020F0302020204030204" pitchFamily="34" charset="0"/>
              </a:rPr>
              <a:t>FR</a:t>
            </a:r>
            <a:r>
              <a:rPr lang="el-GR" sz="3600" dirty="0">
                <a:cs typeface="Calibri Light" panose="020F0302020204030204" pitchFamily="34" charset="0"/>
              </a:rPr>
              <a:t>α</a:t>
            </a:r>
            <a:r>
              <a:rPr lang="en-US" sz="3600" dirty="0">
                <a:cs typeface="Calibri Light" panose="020F0302020204030204" pitchFamily="34" charset="0"/>
              </a:rPr>
              <a:t> targeted ADC presented at ASCO 2025</a:t>
            </a:r>
            <a:r>
              <a:rPr lang="en-US" sz="3600" dirty="0"/>
              <a:t> </a:t>
            </a:r>
          </a:p>
        </p:txBody>
      </p:sp>
      <p:sp>
        <p:nvSpPr>
          <p:cNvPr id="4" name="TextBox 3">
            <a:extLst>
              <a:ext uri="{FF2B5EF4-FFF2-40B4-BE49-F238E27FC236}">
                <a16:creationId xmlns:a16="http://schemas.microsoft.com/office/drawing/2014/main" id="{96C1DE49-A41D-C1E5-E66D-9BF6EBD3E6C8}"/>
              </a:ext>
            </a:extLst>
          </p:cNvPr>
          <p:cNvSpPr txBox="1"/>
          <p:nvPr/>
        </p:nvSpPr>
        <p:spPr>
          <a:xfrm>
            <a:off x="357351" y="5856467"/>
            <a:ext cx="10562757" cy="927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Isabelle Ray-</a:t>
            </a:r>
            <a:r>
              <a:rPr kumimoji="0" lang="en-US" sz="1800" b="0" i="0" u="none" strike="noStrike" kern="1200" cap="none" spc="0" normalizeH="0" baseline="0" noProof="0" dirty="0" err="1">
                <a:ln>
                  <a:noFill/>
                </a:ln>
                <a:solidFill>
                  <a:srgbClr val="4D4D4D"/>
                </a:solidFill>
                <a:effectLst/>
                <a:uLnTx/>
                <a:uFillTx/>
                <a:latin typeface="Roboto" panose="02000000000000000000" pitchFamily="2" charset="0"/>
                <a:ea typeface="+mn-ea"/>
                <a:cs typeface="+mn-cs"/>
              </a:rPr>
              <a:t>Coquard</a:t>
            </a:r>
            <a:r>
              <a:rPr kumimoji="0" lang="en-US"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 David O'Malley, et al. </a:t>
            </a:r>
            <a:r>
              <a:rPr kumimoji="0" lang="en-US" sz="1800" b="1" i="0" u="none" strike="noStrike" kern="1200" cap="none" spc="0" normalizeH="0" baseline="0" noProof="0" dirty="0">
                <a:ln>
                  <a:noFill/>
                </a:ln>
                <a:solidFill>
                  <a:srgbClr val="2B3341"/>
                </a:solidFill>
                <a:effectLst/>
                <a:uLnTx/>
                <a:uFillTx/>
                <a:latin typeface="Inter"/>
                <a:ea typeface="+mn-ea"/>
                <a:cs typeface="+mn-cs"/>
              </a:rPr>
              <a:t>Initial results from a first-in-human phase 1 study of LY4170156, an ADC targeting folate receptor alpha (FR</a:t>
            </a:r>
            <a:r>
              <a:rPr kumimoji="0" lang="el-GR" sz="1800" b="1" i="0" u="none" strike="noStrike" kern="1200" cap="none" spc="0" normalizeH="0" baseline="0" noProof="0" dirty="0">
                <a:ln>
                  <a:noFill/>
                </a:ln>
                <a:solidFill>
                  <a:srgbClr val="2B3341"/>
                </a:solidFill>
                <a:effectLst/>
                <a:uLnTx/>
                <a:uFillTx/>
                <a:latin typeface="Inter"/>
                <a:ea typeface="+mn-ea"/>
                <a:cs typeface="+mn-cs"/>
              </a:rPr>
              <a:t>α), </a:t>
            </a:r>
            <a:r>
              <a:rPr kumimoji="0" lang="en-US" sz="1800" b="1" i="0" u="none" strike="noStrike" kern="1200" cap="none" spc="0" normalizeH="0" baseline="0" noProof="0" dirty="0">
                <a:ln>
                  <a:noFill/>
                </a:ln>
                <a:solidFill>
                  <a:srgbClr val="2B3341"/>
                </a:solidFill>
                <a:effectLst/>
                <a:uLnTx/>
                <a:uFillTx/>
                <a:latin typeface="Inter"/>
                <a:ea typeface="+mn-ea"/>
                <a:cs typeface="+mn-cs"/>
              </a:rPr>
              <a:t>in advanced ovarian cancer and other solid tumors.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5F2"/>
                </a:solidFill>
                <a:effectLst/>
                <a:uLnTx/>
                <a:uFillTx/>
                <a:latin typeface="Roboto" panose="02000000000000000000" pitchFamily="2" charset="0"/>
                <a:ea typeface="+mn-ea"/>
                <a:cs typeface="+mn-cs"/>
              </a:rPr>
              <a:t>ASCO 2025</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39228885-9FF5-3850-9D85-6C7E2F91A2AC}"/>
              </a:ext>
            </a:extLst>
          </p:cNvPr>
          <p:cNvSpPr txBox="1"/>
          <p:nvPr/>
        </p:nvSpPr>
        <p:spPr>
          <a:xfrm>
            <a:off x="488731" y="1891126"/>
            <a:ext cx="610651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B3341"/>
                </a:solidFill>
                <a:effectLst/>
                <a:uLnTx/>
                <a:uFillTx/>
                <a:latin typeface="Inter"/>
                <a:ea typeface="+mn-ea"/>
                <a:cs typeface="+mn-cs"/>
              </a:rPr>
              <a:t>BAT8006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B3341"/>
                </a:solidFill>
                <a:effectLst/>
                <a:uLnTx/>
                <a:uFillTx/>
                <a:latin typeface="Inter"/>
                <a:ea typeface="+mn-ea"/>
                <a:cs typeface="+mn-cs"/>
              </a:rPr>
              <a:t>LY4170156</a:t>
            </a:r>
          </a:p>
        </p:txBody>
      </p:sp>
      <p:sp>
        <p:nvSpPr>
          <p:cNvPr id="7" name="TextBox 6">
            <a:extLst>
              <a:ext uri="{FF2B5EF4-FFF2-40B4-BE49-F238E27FC236}">
                <a16:creationId xmlns:a16="http://schemas.microsoft.com/office/drawing/2014/main" id="{E9CBEB81-678A-4D07-3B5E-74AD572C16E9}"/>
              </a:ext>
            </a:extLst>
          </p:cNvPr>
          <p:cNvSpPr txBox="1"/>
          <p:nvPr/>
        </p:nvSpPr>
        <p:spPr>
          <a:xfrm>
            <a:off x="357351" y="4843133"/>
            <a:ext cx="1038466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Songling Zhang, et al. </a:t>
            </a:r>
            <a:r>
              <a:rPr kumimoji="0" lang="en-US" sz="1800" b="1" i="0" u="none" strike="noStrike" kern="1200" cap="none" spc="0" normalizeH="0" baseline="0" noProof="0" dirty="0">
                <a:ln>
                  <a:noFill/>
                </a:ln>
                <a:solidFill>
                  <a:srgbClr val="2B3341"/>
                </a:solidFill>
                <a:effectLst/>
                <a:uLnTx/>
                <a:uFillTx/>
                <a:latin typeface="Inter"/>
                <a:ea typeface="+mn-ea"/>
                <a:cs typeface="+mn-cs"/>
              </a:rPr>
              <a:t>Safety and efficacy of BAT8006, a folate receptor </a:t>
            </a:r>
            <a:r>
              <a:rPr kumimoji="0" lang="el-GR" sz="1800" b="1" i="0" u="none" strike="noStrike" kern="1200" cap="none" spc="0" normalizeH="0" baseline="0" noProof="0" dirty="0">
                <a:ln>
                  <a:noFill/>
                </a:ln>
                <a:solidFill>
                  <a:srgbClr val="2B3341"/>
                </a:solidFill>
                <a:effectLst/>
                <a:uLnTx/>
                <a:uFillTx/>
                <a:latin typeface="Inter"/>
                <a:ea typeface="+mn-ea"/>
                <a:cs typeface="+mn-cs"/>
              </a:rPr>
              <a:t>α (</a:t>
            </a:r>
            <a:r>
              <a:rPr kumimoji="0" lang="en-US" sz="1800" b="1" i="0" u="none" strike="noStrike" kern="1200" cap="none" spc="0" normalizeH="0" baseline="0" noProof="0" dirty="0">
                <a:ln>
                  <a:noFill/>
                </a:ln>
                <a:solidFill>
                  <a:srgbClr val="2B3341"/>
                </a:solidFill>
                <a:effectLst/>
                <a:uLnTx/>
                <a:uFillTx/>
                <a:latin typeface="Inter"/>
                <a:ea typeface="+mn-ea"/>
                <a:cs typeface="+mn-cs"/>
              </a:rPr>
              <a:t>FR</a:t>
            </a:r>
            <a:r>
              <a:rPr kumimoji="0" lang="el-GR" sz="1800" b="1" i="0" u="none" strike="noStrike" kern="1200" cap="none" spc="0" normalizeH="0" baseline="0" noProof="0" dirty="0">
                <a:ln>
                  <a:noFill/>
                </a:ln>
                <a:solidFill>
                  <a:srgbClr val="2B3341"/>
                </a:solidFill>
                <a:effectLst/>
                <a:uLnTx/>
                <a:uFillTx/>
                <a:latin typeface="Inter"/>
                <a:ea typeface="+mn-ea"/>
                <a:cs typeface="+mn-cs"/>
              </a:rPr>
              <a:t>α) </a:t>
            </a:r>
            <a:r>
              <a:rPr kumimoji="0" lang="en-US" sz="1800" b="1" i="0" u="none" strike="noStrike" kern="1200" cap="none" spc="0" normalizeH="0" baseline="0" noProof="0" dirty="0">
                <a:ln>
                  <a:noFill/>
                </a:ln>
                <a:solidFill>
                  <a:srgbClr val="2B3341"/>
                </a:solidFill>
                <a:effectLst/>
                <a:uLnTx/>
                <a:uFillTx/>
                <a:latin typeface="Inter"/>
                <a:ea typeface="+mn-ea"/>
                <a:cs typeface="+mn-cs"/>
              </a:rPr>
              <a:t>antibody drug conjugate, in patients with platinum-resistant ovarian cancer: Update on the dose optimization/expansion cohort of BAT-8006-001-CR trial.</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Calibri"/>
                <a:ea typeface="+mn-ea"/>
                <a:cs typeface="+mn-cs"/>
              </a:rPr>
            </a:b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1153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E726-0CE3-E555-A0E5-6D40B314B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4DE8F1-D585-83E6-8E3D-FB29C98627D3}"/>
              </a:ext>
            </a:extLst>
          </p:cNvPr>
          <p:cNvSpPr>
            <a:spLocks noGrp="1"/>
          </p:cNvSpPr>
          <p:nvPr>
            <p:ph type="title"/>
          </p:nvPr>
        </p:nvSpPr>
        <p:spPr>
          <a:xfrm>
            <a:off x="1463045" y="2832089"/>
            <a:ext cx="4037922" cy="1683986"/>
          </a:xfrm>
        </p:spPr>
        <p:txBody>
          <a:bodyPr/>
          <a:lstStyle/>
          <a:p>
            <a:r>
              <a:rPr lang="en-US" sz="3200" dirty="0"/>
              <a:t>Targeting Cadherin 6 (CDH6)</a:t>
            </a:r>
            <a:br>
              <a:rPr lang="en-US" dirty="0"/>
            </a:br>
            <a:endParaRPr lang="en-US" dirty="0"/>
          </a:p>
        </p:txBody>
      </p:sp>
      <p:pic>
        <p:nvPicPr>
          <p:cNvPr id="3" name="Picture 2">
            <a:extLst>
              <a:ext uri="{FF2B5EF4-FFF2-40B4-BE49-F238E27FC236}">
                <a16:creationId xmlns:a16="http://schemas.microsoft.com/office/drawing/2014/main" id="{D2E0D56C-F974-42BE-1408-0E036CBB94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21224959">
            <a:off x="6809861" y="1908474"/>
            <a:ext cx="3582426" cy="2378333"/>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55073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9FD72-829D-FA0E-65E0-7505F327C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F348C-7089-2319-ED05-9AD763885EA3}"/>
              </a:ext>
            </a:extLst>
          </p:cNvPr>
          <p:cNvSpPr>
            <a:spLocks noGrp="1"/>
          </p:cNvSpPr>
          <p:nvPr>
            <p:ph type="title"/>
          </p:nvPr>
        </p:nvSpPr>
        <p:spPr/>
        <p:txBody>
          <a:bodyPr/>
          <a:lstStyle/>
          <a:p>
            <a:r>
              <a:rPr lang="en-US" sz="3200" dirty="0"/>
              <a:t>Targeting Cadherin 6 (CDH6) in Ovarian Cancer: Why?</a:t>
            </a:r>
            <a:br>
              <a:rPr lang="en-US" sz="3200" dirty="0"/>
            </a:br>
            <a:endParaRPr lang="en-US" dirty="0"/>
          </a:p>
        </p:txBody>
      </p:sp>
      <p:sp>
        <p:nvSpPr>
          <p:cNvPr id="3" name="Content Placeholder 2">
            <a:extLst>
              <a:ext uri="{FF2B5EF4-FFF2-40B4-BE49-F238E27FC236}">
                <a16:creationId xmlns:a16="http://schemas.microsoft.com/office/drawing/2014/main" id="{AA773AB9-C8B7-A8B0-6645-3488603FC5A8}"/>
              </a:ext>
            </a:extLst>
          </p:cNvPr>
          <p:cNvSpPr>
            <a:spLocks noGrp="1"/>
          </p:cNvSpPr>
          <p:nvPr>
            <p:ph sz="half" idx="2"/>
          </p:nvPr>
        </p:nvSpPr>
        <p:spPr>
          <a:xfrm>
            <a:off x="5742850" y="1075154"/>
            <a:ext cx="5623983" cy="4760913"/>
          </a:xfrm>
        </p:spPr>
        <p:txBody>
          <a:bodyPr/>
          <a:lstStyle/>
          <a:p>
            <a:pPr marL="342900" indent="-342900" defTabSz="685783">
              <a:defRPr/>
            </a:pPr>
            <a:r>
              <a:rPr lang="en-US" sz="2400" kern="0" dirty="0">
                <a:solidFill>
                  <a:srgbClr val="000000"/>
                </a:solidFill>
                <a:latin typeface="Arial"/>
                <a:cs typeface="Arial"/>
                <a:sym typeface="Arial"/>
              </a:rPr>
              <a:t>CDH6 is part of the cadherin family, which is involved with cell-cell adhesion, organ development, and epithelial-mesenchymal transition</a:t>
            </a:r>
          </a:p>
          <a:p>
            <a:pPr marL="342900" indent="-342900" defTabSz="685783">
              <a:defRPr/>
            </a:pPr>
            <a:r>
              <a:rPr lang="en-US" sz="2400" kern="0" dirty="0">
                <a:solidFill>
                  <a:srgbClr val="000000"/>
                </a:solidFill>
                <a:latin typeface="Arial"/>
                <a:cs typeface="Arial"/>
                <a:sym typeface="Arial"/>
              </a:rPr>
              <a:t>Function of CDH6 has yet to be fully elucidated </a:t>
            </a:r>
          </a:p>
          <a:p>
            <a:pPr marL="342900" indent="-342900" defTabSz="685783">
              <a:defRPr/>
            </a:pPr>
            <a:r>
              <a:rPr lang="en-US" sz="2400" kern="0" dirty="0">
                <a:solidFill>
                  <a:srgbClr val="000000"/>
                </a:solidFill>
                <a:latin typeface="Arial"/>
                <a:cs typeface="Arial"/>
                <a:sym typeface="Arial"/>
              </a:rPr>
              <a:t>CDH6 is overexpressed in various cancers, particularly EOC</a:t>
            </a:r>
          </a:p>
          <a:p>
            <a:pPr marL="342900" indent="-342900" defTabSz="685783">
              <a:defRPr/>
            </a:pPr>
            <a:r>
              <a:rPr lang="en-GB" sz="2400" dirty="0">
                <a:solidFill>
                  <a:schemeClr val="tx1"/>
                </a:solidFill>
                <a:latin typeface="+mn-lt"/>
                <a:cs typeface="Times New Roman" panose="02020603050405020304" pitchFamily="18" charset="0"/>
              </a:rPr>
              <a:t>Expression of CDH6 is observed in ~65–85% of patients with OVC</a:t>
            </a:r>
            <a:endParaRPr lang="en-US" sz="2400" kern="0" dirty="0">
              <a:solidFill>
                <a:srgbClr val="000000"/>
              </a:solidFill>
              <a:latin typeface="Arial"/>
              <a:cs typeface="Arial"/>
              <a:sym typeface="Arial"/>
            </a:endParaRPr>
          </a:p>
          <a:p>
            <a:endParaRPr lang="en-US" sz="2400" dirty="0"/>
          </a:p>
        </p:txBody>
      </p:sp>
      <p:sp>
        <p:nvSpPr>
          <p:cNvPr id="12" name="TextBox 11">
            <a:extLst>
              <a:ext uri="{FF2B5EF4-FFF2-40B4-BE49-F238E27FC236}">
                <a16:creationId xmlns:a16="http://schemas.microsoft.com/office/drawing/2014/main" id="{79286AEA-65FD-9E34-B271-4B4C9E2EBB5E}"/>
              </a:ext>
            </a:extLst>
          </p:cNvPr>
          <p:cNvSpPr txBox="1"/>
          <p:nvPr/>
        </p:nvSpPr>
        <p:spPr>
          <a:xfrm>
            <a:off x="1166648" y="6310572"/>
            <a:ext cx="10017486" cy="577081"/>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Hirokazu S, et al. Presented at European Society for Medical Oncology (ESMO) Annual Meeting; 16-21 September 2021; Paris, France. [Abstract 10P].</a:t>
            </a:r>
          </a:p>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GB" sz="105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Bartolomé RA, et al. Mol Oncol. 2021;15:1849–1865; </a:t>
            </a:r>
            <a:br>
              <a:rPr kumimoji="0" lang="en-GB" sz="105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br>
            <a:r>
              <a:rPr kumimoji="0" lang="en-GB" sz="105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Shintani D, et al. </a:t>
            </a:r>
            <a:r>
              <a:rPr kumimoji="0" lang="en-GB" sz="1050" b="0" i="0" u="none" strike="noStrike" kern="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Gynecol</a:t>
            </a:r>
            <a:r>
              <a:rPr kumimoji="0" lang="en-GB" sz="105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 Oncol. 2022;166(Suppl. 1):S116; </a:t>
            </a:r>
          </a:p>
        </p:txBody>
      </p:sp>
      <p:pic>
        <p:nvPicPr>
          <p:cNvPr id="6" name="Picture 5">
            <a:extLst>
              <a:ext uri="{FF2B5EF4-FFF2-40B4-BE49-F238E27FC236}">
                <a16:creationId xmlns:a16="http://schemas.microsoft.com/office/drawing/2014/main" id="{68A51545-804A-4C5A-8B9F-8D322853592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18883" y="951667"/>
            <a:ext cx="4436515" cy="5302747"/>
          </a:xfrm>
          <a:prstGeom prst="rect">
            <a:avLst/>
          </a:prstGeom>
        </p:spPr>
      </p:pic>
    </p:spTree>
    <p:extLst>
      <p:ext uri="{BB962C8B-B14F-4D97-AF65-F5344CB8AC3E}">
        <p14:creationId xmlns:p14="http://schemas.microsoft.com/office/powerpoint/2010/main" val="2227437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CC9C3-4CAB-9B58-34B4-9D7499D147E6}"/>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31C5E314-4543-1374-2748-9A5EAA9E3E7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886256" y="2779255"/>
            <a:ext cx="3376830" cy="3967617"/>
          </a:xfrm>
          <a:prstGeom prst="rect">
            <a:avLst/>
          </a:prstGeom>
        </p:spPr>
      </p:pic>
      <p:pic>
        <p:nvPicPr>
          <p:cNvPr id="19" name="Picture 18">
            <a:extLst>
              <a:ext uri="{FF2B5EF4-FFF2-40B4-BE49-F238E27FC236}">
                <a16:creationId xmlns:a16="http://schemas.microsoft.com/office/drawing/2014/main" id="{23BA6324-230E-4E32-0D11-96C9029BC7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18231" y="1313215"/>
            <a:ext cx="7649794" cy="3609252"/>
          </a:xfrm>
          <a:prstGeom prst="rect">
            <a:avLst/>
          </a:prstGeom>
        </p:spPr>
      </p:pic>
      <p:sp>
        <p:nvSpPr>
          <p:cNvPr id="4" name="Text Placeholder 3">
            <a:extLst>
              <a:ext uri="{FF2B5EF4-FFF2-40B4-BE49-F238E27FC236}">
                <a16:creationId xmlns:a16="http://schemas.microsoft.com/office/drawing/2014/main" id="{98E67342-0A8C-BFC5-F3F9-4631044EA04B}"/>
              </a:ext>
            </a:extLst>
          </p:cNvPr>
          <p:cNvSpPr>
            <a:spLocks noGrp="1"/>
          </p:cNvSpPr>
          <p:nvPr>
            <p:ph type="body" sz="quarter" idx="12"/>
          </p:nvPr>
        </p:nvSpPr>
        <p:spPr>
          <a:xfrm>
            <a:off x="1126066" y="185013"/>
            <a:ext cx="11065933" cy="952761"/>
          </a:xfrm>
        </p:spPr>
        <p:txBody>
          <a:bodyPr/>
          <a:lstStyle/>
          <a:p>
            <a:pPr algn="l"/>
            <a:r>
              <a:rPr lang="en-US" sz="3200" dirty="0"/>
              <a:t>Targeting CDH6</a:t>
            </a:r>
          </a:p>
        </p:txBody>
      </p:sp>
      <p:sp>
        <p:nvSpPr>
          <p:cNvPr id="12" name="TextBox 11">
            <a:extLst>
              <a:ext uri="{FF2B5EF4-FFF2-40B4-BE49-F238E27FC236}">
                <a16:creationId xmlns:a16="http://schemas.microsoft.com/office/drawing/2014/main" id="{61E243A6-CD26-2C4D-871A-3DC9613AADD9}"/>
              </a:ext>
            </a:extLst>
          </p:cNvPr>
          <p:cNvSpPr txBox="1"/>
          <p:nvPr/>
        </p:nvSpPr>
        <p:spPr>
          <a:xfrm>
            <a:off x="118231" y="6026656"/>
            <a:ext cx="7649794" cy="646331"/>
          </a:xfrm>
          <a:prstGeom prst="rect">
            <a:avLst/>
          </a:prstGeom>
          <a:noFill/>
        </p:spPr>
        <p:txBody>
          <a:bodyPr wrap="square" rtlCol="0" anchor="b">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1. Moore K, et al. Presented at European Society for Medical Oncology (ESMO) Annual Meeting; 20-24 October 2023; Madrid, Spain.;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2. NCT04707248. Accessed from: https://</a:t>
            </a:r>
            <a:r>
              <a:rPr kumimoji="0" lang="en-US" sz="1200" b="0" i="0" u="none" strike="noStrike" kern="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clinicaltrials.gov</a:t>
            </a:r>
            <a:r>
              <a:rPr kumimoji="0" lang="en-US" sz="12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/study/NCT04707248?cond=NCT04707248&amp;rank=1.</a:t>
            </a:r>
            <a:endParaRPr kumimoji="0" lang="en-GB" sz="12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16" name="Table 15">
            <a:extLst>
              <a:ext uri="{FF2B5EF4-FFF2-40B4-BE49-F238E27FC236}">
                <a16:creationId xmlns:a16="http://schemas.microsoft.com/office/drawing/2014/main" id="{3152343D-8A58-EB24-D449-B6F90BC09B5F}"/>
              </a:ext>
            </a:extLst>
          </p:cNvPr>
          <p:cNvGraphicFramePr>
            <a:graphicFrameLocks noGrp="1"/>
          </p:cNvGraphicFramePr>
          <p:nvPr/>
        </p:nvGraphicFramePr>
        <p:xfrm>
          <a:off x="7886256" y="185013"/>
          <a:ext cx="4128962" cy="2438400"/>
        </p:xfrm>
        <a:graphic>
          <a:graphicData uri="http://schemas.openxmlformats.org/drawingml/2006/table">
            <a:tbl>
              <a:tblPr firstRow="1" bandRow="1"/>
              <a:tblGrid>
                <a:gridCol w="1000195">
                  <a:extLst>
                    <a:ext uri="{9D8B030D-6E8A-4147-A177-3AD203B41FA5}">
                      <a16:colId xmlns:a16="http://schemas.microsoft.com/office/drawing/2014/main" val="3562623238"/>
                    </a:ext>
                  </a:extLst>
                </a:gridCol>
                <a:gridCol w="3128767">
                  <a:extLst>
                    <a:ext uri="{9D8B030D-6E8A-4147-A177-3AD203B41FA5}">
                      <a16:colId xmlns:a16="http://schemas.microsoft.com/office/drawing/2014/main" val="866967539"/>
                    </a:ext>
                  </a:extLst>
                </a:gridCol>
              </a:tblGrid>
              <a:tr h="581196">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9pPr>
                    </a:lstStyle>
                    <a:p>
                      <a:endParaRPr lang="en-US" sz="15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325F"/>
                    </a:solidFill>
                  </a:tcPr>
                </a:tc>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err="1">
                          <a:solidFill>
                            <a:schemeClr val="bg1"/>
                          </a:solidFill>
                          <a:effectLst/>
                        </a:rPr>
                        <a:t>Raludotatug</a:t>
                      </a:r>
                      <a:r>
                        <a:rPr lang="en-US" sz="1500" b="0" kern="1200" dirty="0">
                          <a:solidFill>
                            <a:schemeClr val="bg1"/>
                          </a:solidFill>
                          <a:effectLst/>
                        </a:rPr>
                        <a:t> </a:t>
                      </a:r>
                      <a:r>
                        <a:rPr lang="en-US" sz="1500" b="0" kern="1200" dirty="0" err="1">
                          <a:solidFill>
                            <a:schemeClr val="bg1"/>
                          </a:solidFill>
                          <a:effectLst/>
                        </a:rPr>
                        <a:t>deruxtecan</a:t>
                      </a:r>
                      <a:r>
                        <a:rPr lang="en-US" sz="1500" b="0" kern="1200" dirty="0">
                          <a:solidFill>
                            <a:schemeClr val="bg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bg1"/>
                          </a:solidFill>
                          <a:effectLst/>
                        </a:rPr>
                        <a:t>(DS-6000)</a:t>
                      </a:r>
                      <a:r>
                        <a:rPr lang="en-US" sz="1500" b="0" kern="1200" baseline="30000" dirty="0">
                          <a:solidFill>
                            <a:schemeClr val="bg1"/>
                          </a:solidFill>
                          <a:effectLst/>
                        </a:rPr>
                        <a:t>1,2</a:t>
                      </a:r>
                      <a:endParaRPr lang="en-US" sz="1500" b="0" baseline="30000" dirty="0">
                        <a:solidFill>
                          <a:schemeClr val="bg1"/>
                        </a:solidFill>
                        <a:latin typeface="+mn-lt"/>
                      </a:endParaRPr>
                    </a:p>
                    <a:p>
                      <a:endParaRPr lang="en-US" sz="15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3256725774"/>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Payload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dirty="0"/>
                        <a:t>Topoisomerase 1 inhibitor (</a:t>
                      </a:r>
                      <a:r>
                        <a:rPr lang="en-US" sz="1500" dirty="0" err="1"/>
                        <a:t>DXd</a:t>
                      </a:r>
                      <a:r>
                        <a:rPr lang="en-US" sz="1500" dirty="0"/>
                        <a: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extLst>
                  <a:ext uri="{0D108BD9-81ED-4DB2-BD59-A6C34878D82A}">
                    <a16:rowId xmlns:a16="http://schemas.microsoft.com/office/drawing/2014/main" val="1190536308"/>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DAR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4213496780"/>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dirty="0"/>
                        <a:t>Linker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Cleavable tetrapeptide based linker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extLst>
                  <a:ext uri="{0D108BD9-81ED-4DB2-BD59-A6C34878D82A}">
                    <a16:rowId xmlns:a16="http://schemas.microsoft.com/office/drawing/2014/main" val="979550296"/>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Trial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b="1" dirty="0"/>
                        <a:t>NCT04707248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2342880047"/>
                  </a:ext>
                </a:extLst>
              </a:tr>
            </a:tbl>
          </a:graphicData>
        </a:graphic>
      </p:graphicFrame>
    </p:spTree>
    <p:extLst>
      <p:ext uri="{BB962C8B-B14F-4D97-AF65-F5344CB8AC3E}">
        <p14:creationId xmlns:p14="http://schemas.microsoft.com/office/powerpoint/2010/main" val="2318500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F33C1-8F78-2104-897C-58E03EEE8BC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85B2FCE-1624-588A-6F5E-33DEC017E9E2}"/>
              </a:ext>
            </a:extLst>
          </p:cNvPr>
          <p:cNvSpPr>
            <a:spLocks noGrp="1"/>
          </p:cNvSpPr>
          <p:nvPr>
            <p:ph type="body" sz="quarter" idx="12"/>
          </p:nvPr>
        </p:nvSpPr>
        <p:spPr>
          <a:xfrm>
            <a:off x="1126066" y="185013"/>
            <a:ext cx="11065933" cy="952761"/>
          </a:xfrm>
        </p:spPr>
        <p:txBody>
          <a:bodyPr/>
          <a:lstStyle/>
          <a:p>
            <a:pPr algn="l"/>
            <a:r>
              <a:rPr lang="en-US" sz="3200" dirty="0"/>
              <a:t>Raludotatug Deruxtecan Safety Profile</a:t>
            </a:r>
          </a:p>
        </p:txBody>
      </p:sp>
      <p:sp>
        <p:nvSpPr>
          <p:cNvPr id="12" name="TextBox 11">
            <a:extLst>
              <a:ext uri="{FF2B5EF4-FFF2-40B4-BE49-F238E27FC236}">
                <a16:creationId xmlns:a16="http://schemas.microsoft.com/office/drawing/2014/main" id="{79AE73C2-BC8D-842A-7FE8-5DCE72C6E4AE}"/>
              </a:ext>
            </a:extLst>
          </p:cNvPr>
          <p:cNvSpPr txBox="1"/>
          <p:nvPr/>
        </p:nvSpPr>
        <p:spPr>
          <a:xfrm>
            <a:off x="0" y="6534487"/>
            <a:ext cx="9287026" cy="276999"/>
          </a:xfrm>
          <a:prstGeom prst="rect">
            <a:avLst/>
          </a:prstGeom>
          <a:noFill/>
        </p:spPr>
        <p:txBody>
          <a:bodyPr wrap="square" rtlCol="0" anchor="b">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Moore K, et al. Presented at European Society for Medical Oncology (ESMO) Annual Meeting; 20-24 October 2023; Madrid, Spain.</a:t>
            </a:r>
          </a:p>
        </p:txBody>
      </p:sp>
      <p:pic>
        <p:nvPicPr>
          <p:cNvPr id="2" name="Picture 1">
            <a:extLst>
              <a:ext uri="{FF2B5EF4-FFF2-40B4-BE49-F238E27FC236}">
                <a16:creationId xmlns:a16="http://schemas.microsoft.com/office/drawing/2014/main" id="{48203834-0280-85EA-3CB0-89746B625F0B}"/>
              </a:ext>
            </a:extLst>
          </p:cNvPr>
          <p:cNvPicPr>
            <a:picLocks noChangeAspect="1"/>
          </p:cNvPicPr>
          <p:nvPr/>
        </p:nvPicPr>
        <p:blipFill>
          <a:blip r:embed="rId3"/>
          <a:stretch>
            <a:fillRect/>
          </a:stretch>
        </p:blipFill>
        <p:spPr>
          <a:xfrm>
            <a:off x="147821" y="878055"/>
            <a:ext cx="11896358" cy="5466761"/>
          </a:xfrm>
          <a:prstGeom prst="rect">
            <a:avLst/>
          </a:prstGeom>
        </p:spPr>
      </p:pic>
    </p:spTree>
    <p:extLst>
      <p:ext uri="{BB962C8B-B14F-4D97-AF65-F5344CB8AC3E}">
        <p14:creationId xmlns:p14="http://schemas.microsoft.com/office/powerpoint/2010/main" val="266426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43744-9974-BBBA-FF93-CFA71A64E18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ECD996F-3683-A8EE-2C60-08B90E065F98}"/>
              </a:ext>
            </a:extLst>
          </p:cNvPr>
          <p:cNvSpPr>
            <a:spLocks noGrp="1"/>
          </p:cNvSpPr>
          <p:nvPr>
            <p:ph type="body" sz="quarter" idx="12"/>
          </p:nvPr>
        </p:nvSpPr>
        <p:spPr>
          <a:xfrm>
            <a:off x="394922" y="250331"/>
            <a:ext cx="11262389" cy="952761"/>
          </a:xfrm>
        </p:spPr>
        <p:txBody>
          <a:bodyPr/>
          <a:lstStyle/>
          <a:p>
            <a:pPr algn="l"/>
            <a:r>
              <a:rPr lang="en-US" sz="2800" dirty="0"/>
              <a:t>REJOICE-Ovarian01/GOG-3096: Phase 2/3 Randomized Study of R-</a:t>
            </a:r>
            <a:r>
              <a:rPr lang="en-US" sz="2800" dirty="0" err="1"/>
              <a:t>DXd</a:t>
            </a:r>
            <a:r>
              <a:rPr lang="en-US" sz="2800" dirty="0"/>
              <a:t> in Platinum-Resistant EOC</a:t>
            </a:r>
          </a:p>
        </p:txBody>
      </p:sp>
      <p:sp>
        <p:nvSpPr>
          <p:cNvPr id="52" name="Rectangle: Single Corner Rounded 51">
            <a:extLst>
              <a:ext uri="{FF2B5EF4-FFF2-40B4-BE49-F238E27FC236}">
                <a16:creationId xmlns:a16="http://schemas.microsoft.com/office/drawing/2014/main" id="{70A127C9-43E7-CB9B-FFD3-129F13DEC6EA}"/>
              </a:ext>
            </a:extLst>
          </p:cNvPr>
          <p:cNvSpPr/>
          <p:nvPr/>
        </p:nvSpPr>
        <p:spPr>
          <a:xfrm>
            <a:off x="7655862" y="1568621"/>
            <a:ext cx="4017479" cy="3015508"/>
          </a:xfrm>
          <a:prstGeom prst="round1Rect">
            <a:avLst>
              <a:gd name="adj" fmla="val 7360"/>
            </a:avLst>
          </a:prstGeom>
          <a:solidFill>
            <a:srgbClr val="8795A0">
              <a:lumMod val="20000"/>
              <a:lumOff val="80000"/>
              <a:alpha val="50000"/>
            </a:srgbClr>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Single Corner Rounded 52">
            <a:extLst>
              <a:ext uri="{FF2B5EF4-FFF2-40B4-BE49-F238E27FC236}">
                <a16:creationId xmlns:a16="http://schemas.microsoft.com/office/drawing/2014/main" id="{BD503262-594F-A9DD-34D9-671714D3B6A8}"/>
              </a:ext>
            </a:extLst>
          </p:cNvPr>
          <p:cNvSpPr/>
          <p:nvPr/>
        </p:nvSpPr>
        <p:spPr>
          <a:xfrm>
            <a:off x="3304497" y="1568621"/>
            <a:ext cx="4017479" cy="3015508"/>
          </a:xfrm>
          <a:prstGeom prst="round1Rect">
            <a:avLst>
              <a:gd name="adj" fmla="val 7821"/>
            </a:avLst>
          </a:prstGeom>
          <a:solidFill>
            <a:srgbClr val="FFFFFF">
              <a:lumMod val="95000"/>
            </a:srgbClr>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54" name="Group 53">
            <a:extLst>
              <a:ext uri="{FF2B5EF4-FFF2-40B4-BE49-F238E27FC236}">
                <a16:creationId xmlns:a16="http://schemas.microsoft.com/office/drawing/2014/main" id="{3349B051-A584-1254-2250-D1623BC9598B}"/>
              </a:ext>
            </a:extLst>
          </p:cNvPr>
          <p:cNvGrpSpPr/>
          <p:nvPr/>
        </p:nvGrpSpPr>
        <p:grpSpPr>
          <a:xfrm>
            <a:off x="2776852" y="2585269"/>
            <a:ext cx="1446352" cy="1252981"/>
            <a:chOff x="7122106" y="742714"/>
            <a:chExt cx="1446352" cy="1252981"/>
          </a:xfrm>
        </p:grpSpPr>
        <p:cxnSp>
          <p:nvCxnSpPr>
            <p:cNvPr id="55" name="Connector: Elbow 54">
              <a:extLst>
                <a:ext uri="{FF2B5EF4-FFF2-40B4-BE49-F238E27FC236}">
                  <a16:creationId xmlns:a16="http://schemas.microsoft.com/office/drawing/2014/main" id="{4870A645-2A40-F8B3-C5B4-3B3B944EC435}"/>
                </a:ext>
              </a:extLst>
            </p:cNvPr>
            <p:cNvCxnSpPr>
              <a:cxnSpLocks/>
            </p:cNvCxnSpPr>
            <p:nvPr/>
          </p:nvCxnSpPr>
          <p:spPr>
            <a:xfrm>
              <a:off x="7122106" y="1359445"/>
              <a:ext cx="1429187" cy="636250"/>
            </a:xfrm>
            <a:prstGeom prst="bentConnector3">
              <a:avLst>
                <a:gd name="adj1" fmla="val 69004"/>
              </a:avLst>
            </a:prstGeom>
            <a:noFill/>
            <a:ln w="19050" cap="flat" cmpd="sng" algn="ctr">
              <a:solidFill>
                <a:srgbClr val="000000">
                  <a:shade val="95000"/>
                  <a:satMod val="105000"/>
                </a:srgbClr>
              </a:solidFill>
              <a:prstDash val="solid"/>
              <a:tailEnd type="triangle"/>
            </a:ln>
            <a:effectLst/>
          </p:spPr>
        </p:cxnSp>
        <p:cxnSp>
          <p:nvCxnSpPr>
            <p:cNvPr id="56" name="Straight Arrow Connector 55">
              <a:extLst>
                <a:ext uri="{FF2B5EF4-FFF2-40B4-BE49-F238E27FC236}">
                  <a16:creationId xmlns:a16="http://schemas.microsoft.com/office/drawing/2014/main" id="{5B2485BF-D282-120C-8CCF-8EF3E2510283}"/>
                </a:ext>
              </a:extLst>
            </p:cNvPr>
            <p:cNvCxnSpPr>
              <a:cxnSpLocks/>
            </p:cNvCxnSpPr>
            <p:nvPr/>
          </p:nvCxnSpPr>
          <p:spPr>
            <a:xfrm>
              <a:off x="7878467" y="1358072"/>
              <a:ext cx="676829" cy="0"/>
            </a:xfrm>
            <a:prstGeom prst="straightConnector1">
              <a:avLst/>
            </a:prstGeom>
            <a:noFill/>
            <a:ln w="19050" cap="flat" cmpd="sng" algn="ctr">
              <a:solidFill>
                <a:srgbClr val="000000">
                  <a:shade val="95000"/>
                  <a:satMod val="105000"/>
                </a:srgbClr>
              </a:solidFill>
              <a:prstDash val="solid"/>
              <a:tailEnd type="triangle"/>
            </a:ln>
            <a:effectLst/>
          </p:spPr>
        </p:cxnSp>
        <p:cxnSp>
          <p:nvCxnSpPr>
            <p:cNvPr id="57" name="Connector: Elbow 56">
              <a:extLst>
                <a:ext uri="{FF2B5EF4-FFF2-40B4-BE49-F238E27FC236}">
                  <a16:creationId xmlns:a16="http://schemas.microsoft.com/office/drawing/2014/main" id="{F303A4FD-0FB3-5AA1-346B-71E4F2532D43}"/>
                </a:ext>
              </a:extLst>
            </p:cNvPr>
            <p:cNvCxnSpPr>
              <a:cxnSpLocks/>
            </p:cNvCxnSpPr>
            <p:nvPr/>
          </p:nvCxnSpPr>
          <p:spPr>
            <a:xfrm flipV="1">
              <a:off x="7125272" y="742714"/>
              <a:ext cx="1443186" cy="612000"/>
            </a:xfrm>
            <a:prstGeom prst="bentConnector3">
              <a:avLst>
                <a:gd name="adj1" fmla="val 68192"/>
              </a:avLst>
            </a:prstGeom>
            <a:noFill/>
            <a:ln w="19050" cap="flat" cmpd="sng" algn="ctr">
              <a:solidFill>
                <a:srgbClr val="000000">
                  <a:shade val="95000"/>
                  <a:satMod val="105000"/>
                </a:srgbClr>
              </a:solidFill>
              <a:prstDash val="solid"/>
              <a:tailEnd type="triangle"/>
            </a:ln>
            <a:effectLst/>
          </p:spPr>
        </p:cxnSp>
      </p:grpSp>
      <p:cxnSp>
        <p:nvCxnSpPr>
          <p:cNvPr id="58" name="Connector: Elbow 57">
            <a:extLst>
              <a:ext uri="{FF2B5EF4-FFF2-40B4-BE49-F238E27FC236}">
                <a16:creationId xmlns:a16="http://schemas.microsoft.com/office/drawing/2014/main" id="{38B6D24F-9D39-0096-2F0B-24040235345F}"/>
              </a:ext>
            </a:extLst>
          </p:cNvPr>
          <p:cNvCxnSpPr>
            <a:cxnSpLocks/>
            <a:endCxn id="67" idx="2"/>
          </p:cNvCxnSpPr>
          <p:nvPr/>
        </p:nvCxnSpPr>
        <p:spPr>
          <a:xfrm rot="5400000" flipH="1" flipV="1">
            <a:off x="8147758" y="2813628"/>
            <a:ext cx="486220" cy="477079"/>
          </a:xfrm>
          <a:prstGeom prst="bentConnector2">
            <a:avLst/>
          </a:prstGeom>
          <a:noFill/>
          <a:ln w="19050" cap="flat" cmpd="sng" algn="ctr">
            <a:solidFill>
              <a:srgbClr val="000000">
                <a:shade val="95000"/>
                <a:satMod val="105000"/>
              </a:srgbClr>
            </a:solidFill>
            <a:prstDash val="solid"/>
            <a:tailEnd type="triangle"/>
          </a:ln>
          <a:effectLst/>
        </p:spPr>
      </p:cxnSp>
      <p:grpSp>
        <p:nvGrpSpPr>
          <p:cNvPr id="59" name="Group 58">
            <a:extLst>
              <a:ext uri="{FF2B5EF4-FFF2-40B4-BE49-F238E27FC236}">
                <a16:creationId xmlns:a16="http://schemas.microsoft.com/office/drawing/2014/main" id="{8EC2AC85-0B6B-C358-3421-6F9F8900B728}"/>
              </a:ext>
            </a:extLst>
          </p:cNvPr>
          <p:cNvGrpSpPr/>
          <p:nvPr/>
        </p:nvGrpSpPr>
        <p:grpSpPr>
          <a:xfrm>
            <a:off x="3494041" y="2977424"/>
            <a:ext cx="471563" cy="457769"/>
            <a:chOff x="2342320" y="1670357"/>
            <a:chExt cx="471562" cy="457769"/>
          </a:xfrm>
        </p:grpSpPr>
        <p:sp>
          <p:nvSpPr>
            <p:cNvPr id="60" name="Oval 59">
              <a:extLst>
                <a:ext uri="{FF2B5EF4-FFF2-40B4-BE49-F238E27FC236}">
                  <a16:creationId xmlns:a16="http://schemas.microsoft.com/office/drawing/2014/main" id="{DC5E9418-2216-A0AA-DD41-43558BE0F7F7}"/>
                </a:ext>
              </a:extLst>
            </p:cNvPr>
            <p:cNvSpPr/>
            <p:nvPr/>
          </p:nvSpPr>
          <p:spPr>
            <a:xfrm>
              <a:off x="2342320" y="1670357"/>
              <a:ext cx="471562" cy="457769"/>
            </a:xfrm>
            <a:prstGeom prst="ellipse">
              <a:avLst/>
            </a:prstGeom>
            <a:solidFill>
              <a:srgbClr val="1E325F"/>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TextBox 60">
              <a:extLst>
                <a:ext uri="{FF2B5EF4-FFF2-40B4-BE49-F238E27FC236}">
                  <a16:creationId xmlns:a16="http://schemas.microsoft.com/office/drawing/2014/main" id="{D73AD632-37DF-6843-AE41-2C9888EDECFD}"/>
                </a:ext>
              </a:extLst>
            </p:cNvPr>
            <p:cNvSpPr txBox="1"/>
            <p:nvPr/>
          </p:nvSpPr>
          <p:spPr>
            <a:xfrm>
              <a:off x="2366959" y="1681023"/>
              <a:ext cx="446923" cy="419190"/>
            </a:xfrm>
            <a:prstGeom prst="rect">
              <a:avLst/>
            </a:prstGeom>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1:1:1</a:t>
              </a:r>
            </a:p>
          </p:txBody>
        </p:sp>
      </p:grpSp>
      <p:grpSp>
        <p:nvGrpSpPr>
          <p:cNvPr id="62" name="Group 61">
            <a:extLst>
              <a:ext uri="{FF2B5EF4-FFF2-40B4-BE49-F238E27FC236}">
                <a16:creationId xmlns:a16="http://schemas.microsoft.com/office/drawing/2014/main" id="{F0EF952B-E470-84AD-BC46-F40F9729A678}"/>
              </a:ext>
            </a:extLst>
          </p:cNvPr>
          <p:cNvGrpSpPr/>
          <p:nvPr/>
        </p:nvGrpSpPr>
        <p:grpSpPr>
          <a:xfrm>
            <a:off x="4247937" y="2416376"/>
            <a:ext cx="1588339" cy="1608143"/>
            <a:chOff x="-261594" y="1831727"/>
            <a:chExt cx="2757610" cy="856805"/>
          </a:xfrm>
          <a:solidFill>
            <a:srgbClr val="1E325F"/>
          </a:solidFill>
        </p:grpSpPr>
        <p:sp>
          <p:nvSpPr>
            <p:cNvPr id="63" name="Rectangle: Rounded Corners 52">
              <a:extLst>
                <a:ext uri="{FF2B5EF4-FFF2-40B4-BE49-F238E27FC236}">
                  <a16:creationId xmlns:a16="http://schemas.microsoft.com/office/drawing/2014/main" id="{212D9843-CB99-98F0-B3BE-2B28757E4CA2}"/>
                </a:ext>
              </a:extLst>
            </p:cNvPr>
            <p:cNvSpPr/>
            <p:nvPr/>
          </p:nvSpPr>
          <p:spPr>
            <a:xfrm>
              <a:off x="-261594" y="183172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4.8 mg/kg</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sp>
          <p:nvSpPr>
            <p:cNvPr id="64" name="Rectangle: Rounded Corners 53">
              <a:extLst>
                <a:ext uri="{FF2B5EF4-FFF2-40B4-BE49-F238E27FC236}">
                  <a16:creationId xmlns:a16="http://schemas.microsoft.com/office/drawing/2014/main" id="{1A880201-1CA5-FBC7-3AE3-6FCD405C5112}"/>
                </a:ext>
              </a:extLst>
            </p:cNvPr>
            <p:cNvSpPr/>
            <p:nvPr/>
          </p:nvSpPr>
          <p:spPr>
            <a:xfrm>
              <a:off x="-261594" y="216264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5.6 mg/kg </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sp>
          <p:nvSpPr>
            <p:cNvPr id="65" name="Rectangle: Rounded Corners 54">
              <a:extLst>
                <a:ext uri="{FF2B5EF4-FFF2-40B4-BE49-F238E27FC236}">
                  <a16:creationId xmlns:a16="http://schemas.microsoft.com/office/drawing/2014/main" id="{459C1601-049D-EC93-D161-D864BEEEBAB5}"/>
                </a:ext>
              </a:extLst>
            </p:cNvPr>
            <p:cNvSpPr/>
            <p:nvPr/>
          </p:nvSpPr>
          <p:spPr>
            <a:xfrm>
              <a:off x="-261594" y="249995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6.4 mg/kg</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grpSp>
      <p:grpSp>
        <p:nvGrpSpPr>
          <p:cNvPr id="66" name="Group 65">
            <a:extLst>
              <a:ext uri="{FF2B5EF4-FFF2-40B4-BE49-F238E27FC236}">
                <a16:creationId xmlns:a16="http://schemas.microsoft.com/office/drawing/2014/main" id="{13DEC510-E28C-D3D2-7B12-FE60F3001ECA}"/>
              </a:ext>
            </a:extLst>
          </p:cNvPr>
          <p:cNvGrpSpPr/>
          <p:nvPr/>
        </p:nvGrpSpPr>
        <p:grpSpPr>
          <a:xfrm>
            <a:off x="8629405" y="2460820"/>
            <a:ext cx="1723056" cy="1555501"/>
            <a:chOff x="8629405" y="2297905"/>
            <a:chExt cx="1723056" cy="1555501"/>
          </a:xfrm>
        </p:grpSpPr>
        <p:sp>
          <p:nvSpPr>
            <p:cNvPr id="67" name="Rectangle: Rounded Corners 52">
              <a:extLst>
                <a:ext uri="{FF2B5EF4-FFF2-40B4-BE49-F238E27FC236}">
                  <a16:creationId xmlns:a16="http://schemas.microsoft.com/office/drawing/2014/main" id="{72BDAF1D-43CB-F100-BCE3-44EBEB13F7CF}"/>
                </a:ext>
              </a:extLst>
            </p:cNvPr>
            <p:cNvSpPr/>
            <p:nvPr/>
          </p:nvSpPr>
          <p:spPr>
            <a:xfrm>
              <a:off x="8629406" y="2297905"/>
              <a:ext cx="1710299" cy="696475"/>
            </a:xfrm>
            <a:prstGeom prst="rect">
              <a:avLst/>
            </a:prstGeom>
            <a:solidFill>
              <a:srgbClr val="8795A0"/>
            </a:solid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R-</a:t>
              </a:r>
              <a:r>
                <a:rPr kumimoji="0" lang="en-GB" sz="1300" b="1" i="0" u="none" strike="noStrike" kern="0" cap="none" spc="0" normalizeH="0" baseline="0" noProof="0" err="1">
                  <a:ln>
                    <a:noFill/>
                  </a:ln>
                  <a:solidFill>
                    <a:srgbClr val="FFFFFF"/>
                  </a:solidFill>
                  <a:effectLst/>
                  <a:uLnTx/>
                  <a:uFillTx/>
                  <a:latin typeface="Arial"/>
                  <a:ea typeface="+mn-ea"/>
                  <a:cs typeface="+mn-cs"/>
                  <a:sym typeface="Arial"/>
                </a:rPr>
                <a:t>DXd</a:t>
              </a:r>
              <a:r>
                <a:rPr kumimoji="0" lang="en-GB" sz="1300" b="1" i="0" u="none" strike="noStrike" kern="0" cap="none" spc="0" normalizeH="0" baseline="0" noProof="0">
                  <a:ln>
                    <a:noFill/>
                  </a:ln>
                  <a:solidFill>
                    <a:srgbClr val="FFFFFF"/>
                  </a:solidFill>
                  <a:effectLst/>
                  <a:uLnTx/>
                  <a:uFillTx/>
                  <a:latin typeface="Arial"/>
                  <a:ea typeface="+mn-ea"/>
                  <a:cs typeface="+mn-cs"/>
                  <a:sym typeface="Arial"/>
                </a:rPr>
                <a:t> at RP3D</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sp>
          <p:nvSpPr>
            <p:cNvPr id="68" name="Rectangle: Rounded Corners 53">
              <a:extLst>
                <a:ext uri="{FF2B5EF4-FFF2-40B4-BE49-F238E27FC236}">
                  <a16:creationId xmlns:a16="http://schemas.microsoft.com/office/drawing/2014/main" id="{FBA75D07-C5EB-81FD-0810-3E8D7D1B3550}"/>
                </a:ext>
              </a:extLst>
            </p:cNvPr>
            <p:cNvSpPr/>
            <p:nvPr/>
          </p:nvSpPr>
          <p:spPr>
            <a:xfrm>
              <a:off x="8629405" y="3121754"/>
              <a:ext cx="1723056" cy="731652"/>
            </a:xfrm>
            <a:prstGeom prst="rect">
              <a:avLst/>
            </a:prstGeom>
            <a:solidFill>
              <a:srgbClr val="000000">
                <a:lumMod val="50000"/>
                <a:lumOff val="50000"/>
              </a:srgbClr>
            </a:solid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TPC </a:t>
              </a:r>
              <a:br>
                <a:rPr kumimoji="0" lang="en-GB" sz="1300" b="1" i="0" u="none" strike="noStrike" kern="0" cap="none" spc="0" normalizeH="0" baseline="0" noProof="0">
                  <a:ln>
                    <a:noFill/>
                  </a:ln>
                  <a:solidFill>
                    <a:srgbClr val="FFFFFF"/>
                  </a:solidFill>
                  <a:effectLst/>
                  <a:uLnTx/>
                  <a:uFillTx/>
                  <a:latin typeface="Arial"/>
                  <a:ea typeface="+mn-ea"/>
                  <a:cs typeface="+mn-cs"/>
                  <a:sym typeface="Arial"/>
                </a:rPr>
              </a:br>
              <a:r>
                <a:rPr kumimoji="0" lang="en-GB" sz="1100" b="0" i="0" u="none" strike="noStrike" kern="0" cap="none" spc="0" normalizeH="0" baseline="0" noProof="0">
                  <a:ln>
                    <a:noFill/>
                  </a:ln>
                  <a:solidFill>
                    <a:srgbClr val="FFFFFF"/>
                  </a:solidFill>
                  <a:effectLst/>
                  <a:uLnTx/>
                  <a:uFillTx/>
                  <a:latin typeface="Arial"/>
                  <a:ea typeface="+mn-ea"/>
                  <a:cs typeface="+mn-cs"/>
                  <a:sym typeface="Arial"/>
                </a:rPr>
                <a:t>(gemcitabine, PLD, topotecan, paclitaxel)</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grpSp>
      <p:sp>
        <p:nvSpPr>
          <p:cNvPr id="69" name="TextBox 68">
            <a:extLst>
              <a:ext uri="{FF2B5EF4-FFF2-40B4-BE49-F238E27FC236}">
                <a16:creationId xmlns:a16="http://schemas.microsoft.com/office/drawing/2014/main" id="{C326AD88-6642-11C6-C642-1D8434CCB7FB}"/>
              </a:ext>
            </a:extLst>
          </p:cNvPr>
          <p:cNvSpPr txBox="1"/>
          <p:nvPr/>
        </p:nvSpPr>
        <p:spPr>
          <a:xfrm>
            <a:off x="3986884" y="4059465"/>
            <a:ext cx="2110443" cy="430887"/>
          </a:xfrm>
          <a:prstGeom prst="rect">
            <a:avLst/>
          </a:prstGeom>
          <a:noFill/>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000000"/>
                </a:solidFill>
                <a:effectLst/>
                <a:uLnTx/>
                <a:uFillTx/>
                <a:latin typeface="Arial"/>
                <a:ea typeface="+mn-ea"/>
                <a:cs typeface="Arial"/>
                <a:sym typeface="Arial"/>
              </a:rPr>
              <a:t>Until </a:t>
            </a:r>
            <a:r>
              <a:rPr kumimoji="0" lang="en-GB" sz="1100" b="0" i="0" u="none" strike="noStrike" kern="0" cap="none" spc="0" normalizeH="0" baseline="0" noProof="0" err="1">
                <a:ln>
                  <a:noFill/>
                </a:ln>
                <a:solidFill>
                  <a:srgbClr val="000000"/>
                </a:solidFill>
                <a:effectLst/>
                <a:uLnTx/>
                <a:uFillTx/>
                <a:latin typeface="Arial"/>
                <a:ea typeface="+mn-ea"/>
                <a:cs typeface="Arial"/>
                <a:sym typeface="Arial"/>
              </a:rPr>
              <a:t>PD,</a:t>
            </a:r>
            <a:r>
              <a:rPr kumimoji="0" lang="en-GB" sz="1100" b="0" i="0" u="none" strike="noStrike" kern="0" cap="none" spc="0" normalizeH="0" baseline="30000" noProof="0" err="1">
                <a:ln>
                  <a:noFill/>
                </a:ln>
                <a:solidFill>
                  <a:srgbClr val="000000"/>
                </a:solidFill>
                <a:effectLst/>
                <a:uLnTx/>
                <a:uFillTx/>
                <a:latin typeface="Arial"/>
                <a:ea typeface="+mn-ea"/>
                <a:cs typeface="Arial"/>
                <a:sym typeface="Arial"/>
              </a:rPr>
              <a:t>b</a:t>
            </a:r>
            <a:r>
              <a:rPr kumimoji="0" lang="en-GB" sz="1100" b="0" i="0" u="none" strike="noStrike" kern="0" cap="none" spc="0" normalizeH="0" baseline="0" noProof="0">
                <a:ln>
                  <a:noFill/>
                </a:ln>
                <a:solidFill>
                  <a:srgbClr val="000000"/>
                </a:solidFill>
                <a:effectLst/>
                <a:uLnTx/>
                <a:uFillTx/>
                <a:latin typeface="Arial"/>
                <a:ea typeface="+mn-ea"/>
                <a:cs typeface="Arial"/>
                <a:sym typeface="Arial"/>
              </a:rPr>
              <a:t> death, lost to FU, other reason</a:t>
            </a:r>
            <a:endParaRPr kumimoji="0" lang="en-GB" sz="1100" b="0" i="0" u="none" strike="noStrike" kern="0" cap="none" spc="0" normalizeH="0" baseline="30000" noProof="0">
              <a:ln>
                <a:noFill/>
              </a:ln>
              <a:solidFill>
                <a:srgbClr val="000000"/>
              </a:solidFill>
              <a:effectLst/>
              <a:uLnTx/>
              <a:uFillTx/>
              <a:latin typeface="Arial"/>
              <a:ea typeface="+mn-ea"/>
              <a:cs typeface="Arial"/>
              <a:sym typeface="Arial"/>
            </a:endParaRPr>
          </a:p>
        </p:txBody>
      </p:sp>
      <p:sp>
        <p:nvSpPr>
          <p:cNvPr id="70" name="Rectangle: Rounded Corners 49">
            <a:extLst>
              <a:ext uri="{FF2B5EF4-FFF2-40B4-BE49-F238E27FC236}">
                <a16:creationId xmlns:a16="http://schemas.microsoft.com/office/drawing/2014/main" id="{A7B4D618-00E8-59B9-045E-6F94606F7540}"/>
              </a:ext>
            </a:extLst>
          </p:cNvPr>
          <p:cNvSpPr/>
          <p:nvPr/>
        </p:nvSpPr>
        <p:spPr>
          <a:xfrm>
            <a:off x="297724" y="4771631"/>
            <a:ext cx="2675833" cy="844778"/>
          </a:xfrm>
          <a:prstGeom prst="roundRect">
            <a:avLst>
              <a:gd name="adj" fmla="val 14451"/>
            </a:avLst>
          </a:prstGeom>
          <a:solidFill>
            <a:srgbClr val="F2F2F2"/>
          </a:solidFill>
          <a:ln w="25400" cap="flat" cmpd="sng" algn="ctr">
            <a:noFill/>
            <a:prstDash val="solid"/>
          </a:ln>
          <a:effectLst/>
        </p:spPr>
        <p:txBody>
          <a:bodyPr wrap="square" lIns="36000" tIns="0" rIns="36000" rtlCol="0" anchor="t" anchorCtr="0">
            <a:spAutoFit/>
          </a:bodyPr>
          <a:lstStyle/>
          <a:p>
            <a:pPr marL="0" marR="0" lvl="0" indent="0" algn="ctr" defTabSz="685755" rtl="0" eaLnBrk="1" fontAlgn="auto" latinLnBrk="0" hangingPunct="1">
              <a:lnSpc>
                <a:spcPct val="100000"/>
              </a:lnSpc>
              <a:spcBef>
                <a:spcPts val="0"/>
              </a:spcBef>
              <a:spcAft>
                <a:spcPts val="30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itchFamily="34" charset="0"/>
                <a:sym typeface="Arial"/>
              </a:rPr>
              <a:t>Stratification:</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Number of prior LOT (1 vs 2/3)</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CDH6 expression (high vs low)</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TPC (paclitaxel vs others; </a:t>
            </a:r>
            <a:r>
              <a:rPr kumimoji="0" lang="en-GB" sz="1100" b="0" i="1" u="none" strike="noStrike" kern="0" cap="none" spc="0" normalizeH="0" baseline="0" noProof="0">
                <a:ln>
                  <a:noFill/>
                </a:ln>
                <a:solidFill>
                  <a:srgbClr val="00B4ED"/>
                </a:solidFill>
                <a:effectLst/>
                <a:uLnTx/>
                <a:uFillTx/>
                <a:latin typeface="Arial"/>
                <a:ea typeface="+mn-ea"/>
                <a:cs typeface="Arial" pitchFamily="34" charset="0"/>
                <a:sym typeface="Arial"/>
              </a:rPr>
              <a:t>Ph 3 only</a:t>
            </a: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a:t>
            </a:r>
          </a:p>
        </p:txBody>
      </p:sp>
      <p:sp>
        <p:nvSpPr>
          <p:cNvPr id="71" name="TextBox 70">
            <a:extLst>
              <a:ext uri="{FF2B5EF4-FFF2-40B4-BE49-F238E27FC236}">
                <a16:creationId xmlns:a16="http://schemas.microsoft.com/office/drawing/2014/main" id="{1F18DB5E-7CAE-7EB2-11B8-9BF27EA567D0}"/>
              </a:ext>
            </a:extLst>
          </p:cNvPr>
          <p:cNvSpPr txBox="1"/>
          <p:nvPr/>
        </p:nvSpPr>
        <p:spPr>
          <a:xfrm>
            <a:off x="3414471" y="1702542"/>
            <a:ext cx="2772000" cy="360000"/>
          </a:xfrm>
          <a:prstGeom prst="homePlate">
            <a:avLst/>
          </a:prstGeom>
          <a:solidFill>
            <a:srgbClr val="FFFFFF"/>
          </a:solidFill>
          <a:ln w="19050">
            <a:solidFill>
              <a:srgbClr val="1E325F"/>
            </a:solidFill>
          </a:ln>
        </p:spPr>
        <p:txBody>
          <a:bodyPr vert="horz" wrap="square" lIns="0" tIns="0" rIns="0" bIns="0" rtlCol="0" anchor="ctr"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600" b="1" i="0" u="none" strike="noStrike" kern="0" cap="none" spc="0" normalizeH="0" baseline="0" noProof="0">
                <a:ln>
                  <a:noFill/>
                </a:ln>
                <a:solidFill>
                  <a:srgbClr val="000000"/>
                </a:solidFill>
                <a:effectLst/>
                <a:uLnTx/>
                <a:uFillTx/>
                <a:latin typeface="Arial"/>
                <a:ea typeface="+mn-ea"/>
                <a:cs typeface="Arial"/>
                <a:sym typeface="Arial"/>
              </a:rPr>
              <a:t>Phase 2</a:t>
            </a:r>
            <a:endParaRPr kumimoji="0" lang="en-GB" sz="1400" b="0" i="0" u="none" strike="noStrike" kern="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72" name="TextBox 71">
            <a:extLst>
              <a:ext uri="{FF2B5EF4-FFF2-40B4-BE49-F238E27FC236}">
                <a16:creationId xmlns:a16="http://schemas.microsoft.com/office/drawing/2014/main" id="{962EB0EF-71A9-2BAC-CEB4-FCD4E2289142}"/>
              </a:ext>
            </a:extLst>
          </p:cNvPr>
          <p:cNvSpPr txBox="1"/>
          <p:nvPr/>
        </p:nvSpPr>
        <p:spPr>
          <a:xfrm>
            <a:off x="297722" y="1559002"/>
            <a:ext cx="2672887" cy="3090187"/>
          </a:xfrm>
          <a:prstGeom prst="roundRect">
            <a:avLst>
              <a:gd name="adj" fmla="val 7380"/>
            </a:avLst>
          </a:prstGeom>
          <a:solidFill>
            <a:srgbClr val="FFFFFF"/>
          </a:solidFill>
          <a:ln w="28575" cap="flat" cmpd="sng" algn="ctr">
            <a:solidFill>
              <a:srgbClr val="32502D">
                <a:lumMod val="50000"/>
              </a:srgbClr>
            </a:solidFill>
            <a:prstDash val="solid"/>
          </a:ln>
          <a:effectLst/>
        </p:spPr>
        <p:txBody>
          <a:bodyPr wrap="square" lIns="36000" rIns="0" rtlCol="0" anchor="ctr">
            <a:noAutofit/>
          </a:bodyPr>
          <a:lstStyle/>
          <a:p>
            <a:pPr marL="143996" marR="0" lvl="0" indent="-143996" algn="l" defTabSz="685755" rtl="0" eaLnBrk="1" fontAlgn="auto" latinLnBrk="0" hangingPunct="1">
              <a:lnSpc>
                <a:spcPct val="108000"/>
              </a:lnSpc>
              <a:spcBef>
                <a:spcPts val="0"/>
              </a:spcBef>
              <a:spcAft>
                <a:spcPts val="600"/>
              </a:spcAft>
              <a:buClr>
                <a:srgbClr val="2CC8FF">
                  <a:lumMod val="50000"/>
                </a:srgbClr>
              </a:buClr>
              <a:buSzTx/>
              <a:buFontTx/>
              <a:buNone/>
              <a:tabLst/>
              <a:defRPr/>
            </a:pPr>
            <a:r>
              <a:rPr kumimoji="0" lang="en-GB" sz="1400" b="1" i="0" u="none" strike="noStrike" kern="0" cap="none" spc="0" normalizeH="0" baseline="0" noProof="0">
                <a:ln>
                  <a:noFill/>
                </a:ln>
                <a:solidFill>
                  <a:srgbClr val="000000"/>
                </a:solidFill>
                <a:effectLst/>
                <a:uLnTx/>
                <a:uFillTx/>
                <a:latin typeface="Arial"/>
                <a:ea typeface="+mn-ea"/>
                <a:cs typeface="Arial" pitchFamily="34" charset="0"/>
                <a:sym typeface="Arial"/>
              </a:rPr>
              <a:t>Key eligibility criteria:</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High-grade serous or endometrioid ovarian, primary peritoneal, or fallopian tube cancer</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1−3 prior LOT (inc. bevacizumab)</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Platinum-resistant disease</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Prior MIRV if high FR</a:t>
            </a:r>
            <a:r>
              <a:rPr kumimoji="0" lang="el-GR" sz="1151" b="0" i="0" u="none" strike="noStrike" kern="0" cap="none" spc="0" normalizeH="0" baseline="0" noProof="0">
                <a:ln>
                  <a:noFill/>
                </a:ln>
                <a:solidFill>
                  <a:srgbClr val="000000"/>
                </a:solidFill>
                <a:effectLst/>
                <a:uLnTx/>
                <a:uFillTx/>
                <a:latin typeface="Arial"/>
                <a:ea typeface="+mn-ea"/>
                <a:cs typeface="Arial" pitchFamily="34" charset="0"/>
                <a:sym typeface="Arial"/>
              </a:rPr>
              <a:t>α</a:t>
            </a:r>
            <a:r>
              <a:rPr kumimoji="0" lang="en-GB" sz="1151" b="0" i="0" u="none" strike="noStrike" kern="0" cap="none" spc="0" normalizeH="0" baseline="30000" noProof="0">
                <a:ln>
                  <a:noFill/>
                </a:ln>
                <a:solidFill>
                  <a:srgbClr val="000000"/>
                </a:solidFill>
                <a:effectLst/>
                <a:uLnTx/>
                <a:uFillTx/>
                <a:latin typeface="Arial"/>
                <a:ea typeface="+mn-ea"/>
                <a:cs typeface="Arial" pitchFamily="34" charset="0"/>
                <a:sym typeface="Arial"/>
              </a:rPr>
              <a:t>a</a:t>
            </a:r>
            <a:endPar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endParaRP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ECOG PS 0−1</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No prior CDH6-targeting agents or ADCs with linked TOPO I inhibitor</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Patients with primary platinum-refractory disease are not eligible</a:t>
            </a:r>
            <a:endParaRPr kumimoji="0" lang="en-GB" sz="1151" b="0" i="0" u="none" strike="noStrike" kern="0" cap="none" spc="0" normalizeH="0" baseline="0" noProof="0">
              <a:ln>
                <a:noFill/>
              </a:ln>
              <a:solidFill>
                <a:srgbClr val="000000"/>
              </a:solidFill>
              <a:effectLst/>
              <a:uLnTx/>
              <a:uFillTx/>
              <a:latin typeface="Calibri" panose="020F0502020204030204"/>
              <a:ea typeface="+mn-ea"/>
              <a:cs typeface="+mn-cs"/>
              <a:sym typeface="Arial"/>
            </a:endParaRPr>
          </a:p>
        </p:txBody>
      </p:sp>
      <p:sp>
        <p:nvSpPr>
          <p:cNvPr id="73" name="TextBox 72">
            <a:extLst>
              <a:ext uri="{FF2B5EF4-FFF2-40B4-BE49-F238E27FC236}">
                <a16:creationId xmlns:a16="http://schemas.microsoft.com/office/drawing/2014/main" id="{7FA600AB-7663-345B-81C7-A3ED29216CF6}"/>
              </a:ext>
            </a:extLst>
          </p:cNvPr>
          <p:cNvSpPr txBox="1"/>
          <p:nvPr/>
        </p:nvSpPr>
        <p:spPr>
          <a:xfrm>
            <a:off x="8680251" y="2211068"/>
            <a:ext cx="1542524" cy="2616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a:ln>
                  <a:noFill/>
                </a:ln>
                <a:solidFill>
                  <a:srgbClr val="000000"/>
                </a:solidFill>
                <a:effectLst/>
                <a:uLnTx/>
                <a:uFillTx/>
                <a:latin typeface="Arial"/>
                <a:ea typeface="+mn-ea"/>
                <a:cs typeface="Arial"/>
                <a:sym typeface="Arial"/>
              </a:rPr>
              <a:t>R-</a:t>
            </a:r>
            <a:r>
              <a:rPr kumimoji="0" lang="en-GB" sz="1100" b="1" i="0" u="none" strike="noStrike" kern="0" cap="none" spc="0" normalizeH="0" baseline="0" noProof="0" err="1">
                <a:ln>
                  <a:noFill/>
                </a:ln>
                <a:solidFill>
                  <a:srgbClr val="000000"/>
                </a:solidFill>
                <a:effectLst/>
                <a:uLnTx/>
                <a:uFillTx/>
                <a:latin typeface="Arial"/>
                <a:ea typeface="+mn-ea"/>
                <a:cs typeface="Arial"/>
                <a:sym typeface="Arial"/>
              </a:rPr>
              <a:t>DXd</a:t>
            </a:r>
            <a:r>
              <a:rPr kumimoji="0" lang="en-GB" sz="1100" b="1" i="0" u="none" strike="noStrike" kern="0" cap="none" spc="0" normalizeH="0" baseline="0" noProof="0">
                <a:ln>
                  <a:noFill/>
                </a:ln>
                <a:solidFill>
                  <a:srgbClr val="000000"/>
                </a:solidFill>
                <a:effectLst/>
                <a:uLnTx/>
                <a:uFillTx/>
                <a:latin typeface="Arial"/>
                <a:ea typeface="+mn-ea"/>
                <a:cs typeface="Arial"/>
                <a:sym typeface="Arial"/>
              </a:rPr>
              <a:t> IV Q3W</a:t>
            </a:r>
            <a:endParaRPr kumimoji="0" lang="en-GB" sz="1100" b="1"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TextBox 73">
            <a:extLst>
              <a:ext uri="{FF2B5EF4-FFF2-40B4-BE49-F238E27FC236}">
                <a16:creationId xmlns:a16="http://schemas.microsoft.com/office/drawing/2014/main" id="{60448421-E0F2-C94A-6E4C-CA926FC807BB}"/>
              </a:ext>
            </a:extLst>
          </p:cNvPr>
          <p:cNvSpPr txBox="1"/>
          <p:nvPr/>
        </p:nvSpPr>
        <p:spPr>
          <a:xfrm>
            <a:off x="7829955" y="1699069"/>
            <a:ext cx="2736000" cy="360000"/>
          </a:xfrm>
          <a:prstGeom prst="homePlate">
            <a:avLst/>
          </a:prstGeom>
          <a:solidFill>
            <a:srgbClr val="FFFFFF"/>
          </a:solidFill>
          <a:ln w="19050">
            <a:solidFill>
              <a:srgbClr val="8795A0"/>
            </a:solidFill>
          </a:ln>
        </p:spPr>
        <p:txBody>
          <a:bodyPr vert="horz" wrap="square" lIns="0" tIns="0" rIns="0" bIns="0" rtlCol="0" anchor="ctr"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600" b="1" i="0" u="none" strike="noStrike" kern="0" cap="none" spc="0" normalizeH="0" baseline="0" noProof="0">
                <a:ln>
                  <a:noFill/>
                </a:ln>
                <a:solidFill>
                  <a:srgbClr val="000000"/>
                </a:solidFill>
                <a:effectLst/>
                <a:uLnTx/>
                <a:uFillTx/>
                <a:latin typeface="Arial"/>
                <a:ea typeface="+mn-ea"/>
                <a:cs typeface="Arial"/>
                <a:sym typeface="Arial"/>
              </a:rPr>
              <a:t>Phase 3</a:t>
            </a:r>
            <a:endParaRPr kumimoji="0" lang="en-GB" sz="1400" b="0" i="0" u="none" strike="noStrike" kern="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75" name="TextBox 74">
            <a:extLst>
              <a:ext uri="{FF2B5EF4-FFF2-40B4-BE49-F238E27FC236}">
                <a16:creationId xmlns:a16="http://schemas.microsoft.com/office/drawing/2014/main" id="{A9AEBB64-A4D4-9D75-787F-BACBE5B803C9}"/>
              </a:ext>
            </a:extLst>
          </p:cNvPr>
          <p:cNvSpPr txBox="1"/>
          <p:nvPr/>
        </p:nvSpPr>
        <p:spPr>
          <a:xfrm>
            <a:off x="8425084" y="4068519"/>
            <a:ext cx="2110443" cy="430887"/>
          </a:xfrm>
          <a:prstGeom prst="rect">
            <a:avLst/>
          </a:prstGeom>
          <a:noFill/>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000000"/>
                </a:solidFill>
                <a:effectLst/>
                <a:uLnTx/>
                <a:uFillTx/>
                <a:latin typeface="Arial"/>
                <a:ea typeface="+mn-ea"/>
                <a:cs typeface="Arial"/>
                <a:sym typeface="Arial"/>
              </a:rPr>
              <a:t>Until </a:t>
            </a:r>
            <a:r>
              <a:rPr kumimoji="0" lang="en-GB" sz="1100" b="0" i="0" u="none" strike="noStrike" kern="0" cap="none" spc="0" normalizeH="0" baseline="0" noProof="0" err="1">
                <a:ln>
                  <a:noFill/>
                </a:ln>
                <a:solidFill>
                  <a:srgbClr val="000000"/>
                </a:solidFill>
                <a:effectLst/>
                <a:uLnTx/>
                <a:uFillTx/>
                <a:latin typeface="Arial"/>
                <a:ea typeface="+mn-ea"/>
                <a:cs typeface="Arial"/>
                <a:sym typeface="Arial"/>
              </a:rPr>
              <a:t>PD,</a:t>
            </a:r>
            <a:r>
              <a:rPr kumimoji="0" lang="en-GB" sz="1100" b="0" i="0" u="none" strike="noStrike" kern="0" cap="none" spc="0" normalizeH="0" baseline="30000" noProof="0" err="1">
                <a:ln>
                  <a:noFill/>
                </a:ln>
                <a:solidFill>
                  <a:srgbClr val="000000"/>
                </a:solidFill>
                <a:effectLst/>
                <a:uLnTx/>
                <a:uFillTx/>
                <a:latin typeface="Arial"/>
                <a:ea typeface="+mn-ea"/>
                <a:cs typeface="Arial"/>
                <a:sym typeface="Arial"/>
              </a:rPr>
              <a:t>b</a:t>
            </a:r>
            <a:r>
              <a:rPr kumimoji="0" lang="en-GB" sz="1100" b="0" i="0" u="none" strike="noStrike" kern="0" cap="none" spc="0" normalizeH="0" baseline="0" noProof="0">
                <a:ln>
                  <a:noFill/>
                </a:ln>
                <a:solidFill>
                  <a:srgbClr val="000000"/>
                </a:solidFill>
                <a:effectLst/>
                <a:uLnTx/>
                <a:uFillTx/>
                <a:latin typeface="Arial"/>
                <a:ea typeface="+mn-ea"/>
                <a:cs typeface="Arial"/>
                <a:sym typeface="Arial"/>
              </a:rPr>
              <a:t> death, lost to FU, other reason</a:t>
            </a:r>
            <a:endParaRPr kumimoji="0" lang="en-GB" sz="1100" b="0" i="0" u="none" strike="noStrike" kern="0" cap="none" spc="0" normalizeH="0" baseline="30000" noProof="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id="{5748A456-D69D-E3BB-649D-F828E9EFBE62}"/>
              </a:ext>
            </a:extLst>
          </p:cNvPr>
          <p:cNvSpPr txBox="1"/>
          <p:nvPr/>
        </p:nvSpPr>
        <p:spPr>
          <a:xfrm>
            <a:off x="4270843" y="2163593"/>
            <a:ext cx="1542524" cy="2616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a:ln>
                  <a:noFill/>
                </a:ln>
                <a:solidFill>
                  <a:srgbClr val="000000"/>
                </a:solidFill>
                <a:effectLst/>
                <a:uLnTx/>
                <a:uFillTx/>
                <a:latin typeface="Arial"/>
                <a:ea typeface="+mn-ea"/>
                <a:cs typeface="Arial"/>
                <a:sym typeface="Arial"/>
              </a:rPr>
              <a:t>R-</a:t>
            </a:r>
            <a:r>
              <a:rPr kumimoji="0" lang="en-GB" sz="1100" b="1" i="0" u="none" strike="noStrike" kern="0" cap="none" spc="0" normalizeH="0" baseline="0" noProof="0" err="1">
                <a:ln>
                  <a:noFill/>
                </a:ln>
                <a:solidFill>
                  <a:srgbClr val="000000"/>
                </a:solidFill>
                <a:effectLst/>
                <a:uLnTx/>
                <a:uFillTx/>
                <a:latin typeface="Arial"/>
                <a:ea typeface="+mn-ea"/>
                <a:cs typeface="Arial"/>
                <a:sym typeface="Arial"/>
              </a:rPr>
              <a:t>DXd</a:t>
            </a:r>
            <a:r>
              <a:rPr kumimoji="0" lang="en-GB" sz="1100" b="1" i="0" u="none" strike="noStrike" kern="0" cap="none" spc="0" normalizeH="0" baseline="0" noProof="0">
                <a:ln>
                  <a:noFill/>
                </a:ln>
                <a:solidFill>
                  <a:srgbClr val="000000"/>
                </a:solidFill>
                <a:effectLst/>
                <a:uLnTx/>
                <a:uFillTx/>
                <a:latin typeface="Arial"/>
                <a:ea typeface="+mn-ea"/>
                <a:cs typeface="Arial"/>
                <a:sym typeface="Arial"/>
              </a:rPr>
              <a:t> IV Q3W</a:t>
            </a:r>
            <a:endParaRPr kumimoji="0" lang="en-GB" sz="1100" b="1"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cxnSp>
        <p:nvCxnSpPr>
          <p:cNvPr id="77" name="Connector: Elbow 76">
            <a:extLst>
              <a:ext uri="{FF2B5EF4-FFF2-40B4-BE49-F238E27FC236}">
                <a16:creationId xmlns:a16="http://schemas.microsoft.com/office/drawing/2014/main" id="{E8328646-2773-AAD2-989D-1E9A89323A96}"/>
              </a:ext>
            </a:extLst>
          </p:cNvPr>
          <p:cNvCxnSpPr>
            <a:cxnSpLocks/>
          </p:cNvCxnSpPr>
          <p:nvPr/>
        </p:nvCxnSpPr>
        <p:spPr>
          <a:xfrm rot="16200000" flipH="1">
            <a:off x="8147757" y="3075745"/>
            <a:ext cx="486220" cy="477079"/>
          </a:xfrm>
          <a:prstGeom prst="bentConnector2">
            <a:avLst/>
          </a:prstGeom>
          <a:noFill/>
          <a:ln w="19050" cap="flat" cmpd="sng" algn="ctr">
            <a:solidFill>
              <a:srgbClr val="000000">
                <a:shade val="95000"/>
                <a:satMod val="105000"/>
              </a:srgbClr>
            </a:solidFill>
            <a:prstDash val="solid"/>
            <a:tailEnd type="triangle"/>
          </a:ln>
          <a:effectLst/>
        </p:spPr>
      </p:cxnSp>
      <p:sp>
        <p:nvSpPr>
          <p:cNvPr id="78" name="Rectangle: Single Corner Rounded 77">
            <a:extLst>
              <a:ext uri="{FF2B5EF4-FFF2-40B4-BE49-F238E27FC236}">
                <a16:creationId xmlns:a16="http://schemas.microsoft.com/office/drawing/2014/main" id="{FD8C8E70-8E03-C76E-F93B-9D1AD1E487BB}"/>
              </a:ext>
            </a:extLst>
          </p:cNvPr>
          <p:cNvSpPr/>
          <p:nvPr/>
        </p:nvSpPr>
        <p:spPr>
          <a:xfrm>
            <a:off x="6270367" y="1684208"/>
            <a:ext cx="900000" cy="2781455"/>
          </a:xfrm>
          <a:prstGeom prst="round1Rect">
            <a:avLst/>
          </a:prstGeom>
          <a:solidFill>
            <a:srgbClr val="32502D">
              <a:lumMod val="75000"/>
            </a:srgbClr>
          </a:solidFill>
          <a:ln w="25400" cap="flat" cmpd="sng" algn="ctr">
            <a:solidFill>
              <a:srgbClr val="EEECE1"/>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40D</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LTSFU Q3M</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79" name="TextBox 78">
            <a:extLst>
              <a:ext uri="{FF2B5EF4-FFF2-40B4-BE49-F238E27FC236}">
                <a16:creationId xmlns:a16="http://schemas.microsoft.com/office/drawing/2014/main" id="{660E4282-10A2-0409-F5D3-6DEBC20C06DB}"/>
              </a:ext>
            </a:extLst>
          </p:cNvPr>
          <p:cNvSpPr txBox="1"/>
          <p:nvPr/>
        </p:nvSpPr>
        <p:spPr>
          <a:xfrm>
            <a:off x="6210155" y="1742523"/>
            <a:ext cx="1021055" cy="5950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Follow-up</a:t>
            </a:r>
            <a:endParaRPr kumimoji="0" lang="en-GB" sz="1400" b="1" i="0" u="none" strike="noStrike" kern="0" cap="none" spc="0" normalizeH="0" baseline="30000" noProof="0">
              <a:ln>
                <a:noFill/>
              </a:ln>
              <a:solidFill>
                <a:srgbClr val="FFFFFF"/>
              </a:solidFill>
              <a:effectLst/>
              <a:uLnTx/>
              <a:uFillTx/>
              <a:latin typeface="Arial"/>
              <a:ea typeface="+mn-ea"/>
              <a:cs typeface="Arial"/>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Rectangle: Single Corner Rounded 79">
            <a:extLst>
              <a:ext uri="{FF2B5EF4-FFF2-40B4-BE49-F238E27FC236}">
                <a16:creationId xmlns:a16="http://schemas.microsoft.com/office/drawing/2014/main" id="{B6F8E43F-FB6E-8E96-B1DA-F5908C8F20B5}"/>
              </a:ext>
            </a:extLst>
          </p:cNvPr>
          <p:cNvSpPr/>
          <p:nvPr/>
        </p:nvSpPr>
        <p:spPr>
          <a:xfrm>
            <a:off x="10660111" y="1684207"/>
            <a:ext cx="900000" cy="2781455"/>
          </a:xfrm>
          <a:prstGeom prst="round1Rect">
            <a:avLst/>
          </a:prstGeom>
          <a:solidFill>
            <a:srgbClr val="32502D">
              <a:lumMod val="75000"/>
            </a:srgbClr>
          </a:solidFill>
          <a:ln w="25400" cap="flat" cmpd="sng" algn="ctr">
            <a:solidFill>
              <a:srgbClr val="1E325F">
                <a:shade val="1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40D</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LTSFU Q3M</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81" name="TextBox 80">
            <a:extLst>
              <a:ext uri="{FF2B5EF4-FFF2-40B4-BE49-F238E27FC236}">
                <a16:creationId xmlns:a16="http://schemas.microsoft.com/office/drawing/2014/main" id="{9D4CC3BD-CE91-41DA-3F2D-A01B17304740}"/>
              </a:ext>
            </a:extLst>
          </p:cNvPr>
          <p:cNvSpPr txBox="1"/>
          <p:nvPr/>
        </p:nvSpPr>
        <p:spPr>
          <a:xfrm>
            <a:off x="10580587" y="1766681"/>
            <a:ext cx="1076724"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Follow-up</a:t>
            </a:r>
            <a:endParaRPr kumimoji="0" lang="en-GB" sz="1400" b="1" i="0" u="none" strike="noStrike" kern="0" cap="none" spc="0" normalizeH="0" baseline="30000" noProof="0">
              <a:ln>
                <a:noFill/>
              </a:ln>
              <a:solidFill>
                <a:srgbClr val="FFFFFF"/>
              </a:solidFill>
              <a:effectLst/>
              <a:uLnTx/>
              <a:uFillTx/>
              <a:latin typeface="Arial"/>
              <a:ea typeface="+mn-ea"/>
              <a:cs typeface="Arial"/>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82" name="Group 81">
            <a:extLst>
              <a:ext uri="{FF2B5EF4-FFF2-40B4-BE49-F238E27FC236}">
                <a16:creationId xmlns:a16="http://schemas.microsoft.com/office/drawing/2014/main" id="{CF91403C-32A8-ECD1-238D-BAECC0DE2000}"/>
              </a:ext>
            </a:extLst>
          </p:cNvPr>
          <p:cNvGrpSpPr/>
          <p:nvPr/>
        </p:nvGrpSpPr>
        <p:grpSpPr>
          <a:xfrm>
            <a:off x="3304497" y="4764443"/>
            <a:ext cx="4147547" cy="768313"/>
            <a:chOff x="3564617" y="4623486"/>
            <a:chExt cx="4147547" cy="768314"/>
          </a:xfrm>
          <a:noFill/>
        </p:grpSpPr>
        <p:grpSp>
          <p:nvGrpSpPr>
            <p:cNvPr id="84" name="Group 83">
              <a:extLst>
                <a:ext uri="{FF2B5EF4-FFF2-40B4-BE49-F238E27FC236}">
                  <a16:creationId xmlns:a16="http://schemas.microsoft.com/office/drawing/2014/main" id="{E90A9089-FD3A-9998-B4B9-7C223DAAE0C1}"/>
                </a:ext>
              </a:extLst>
            </p:cNvPr>
            <p:cNvGrpSpPr/>
            <p:nvPr/>
          </p:nvGrpSpPr>
          <p:grpSpPr>
            <a:xfrm>
              <a:off x="3564617" y="4623486"/>
              <a:ext cx="4147547" cy="768314"/>
              <a:chOff x="9334632" y="3214260"/>
              <a:chExt cx="4147547" cy="795414"/>
            </a:xfrm>
            <a:grpFill/>
          </p:grpSpPr>
          <p:sp>
            <p:nvSpPr>
              <p:cNvPr id="86" name="Rectangle 85">
                <a:extLst>
                  <a:ext uri="{FF2B5EF4-FFF2-40B4-BE49-F238E27FC236}">
                    <a16:creationId xmlns:a16="http://schemas.microsoft.com/office/drawing/2014/main" id="{0CD95370-62AE-21EF-C720-CF5761122E4B}"/>
                  </a:ext>
                </a:extLst>
              </p:cNvPr>
              <p:cNvSpPr/>
              <p:nvPr/>
            </p:nvSpPr>
            <p:spPr>
              <a:xfrm>
                <a:off x="9334632" y="3214260"/>
                <a:ext cx="4017478" cy="795414"/>
              </a:xfrm>
              <a:prstGeom prst="rect">
                <a:avLst/>
              </a:prstGeom>
              <a:grpFill/>
              <a:ln w="19050" cap="flat" cmpd="sng" algn="ctr">
                <a:solidFill>
                  <a:srgbClr val="1E325F"/>
                </a:solidFill>
                <a:prstDash val="solid"/>
              </a:ln>
              <a:effectLst/>
            </p:spPr>
            <p:txBody>
              <a:bodyPr lIns="90000" tIns="684000" rtlCol="0" anchor="ctr" anchorCtr="0"/>
              <a:lstStyle/>
              <a:p>
                <a:pPr marL="285744" marR="0" lvl="0" indent="-285744" algn="l" defTabSz="914377"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7" name="Rectangle: Rounded Corners 50">
                <a:extLst>
                  <a:ext uri="{FF2B5EF4-FFF2-40B4-BE49-F238E27FC236}">
                    <a16:creationId xmlns:a16="http://schemas.microsoft.com/office/drawing/2014/main" id="{7E0C9F31-68A6-41FA-A9B0-62DE32AF7BA0}"/>
                  </a:ext>
                </a:extLst>
              </p:cNvPr>
              <p:cNvSpPr/>
              <p:nvPr/>
            </p:nvSpPr>
            <p:spPr>
              <a:xfrm>
                <a:off x="9388889" y="3309987"/>
                <a:ext cx="1867085" cy="473169"/>
              </a:xfrm>
              <a:prstGeom prst="rect">
                <a:avLst/>
              </a:prstGeom>
              <a:grpFill/>
              <a:ln w="25400" cap="flat" cmpd="sng" algn="ctr">
                <a:noFill/>
                <a:prstDash val="solid"/>
              </a:ln>
              <a:effectLst/>
            </p:spPr>
            <p:txBody>
              <a:bodyPr wrap="square" tIns="0" rtlCol="0" anchor="ctr" anchorCtr="0">
                <a:spAutoFit/>
              </a:bodyPr>
              <a:lstStyle/>
              <a:p>
                <a:pPr marL="0" marR="0" lvl="0" indent="0" algn="l" defTabSz="685755" rtl="0" eaLnBrk="1" fontAlgn="auto" latinLnBrk="0" hangingPunct="1">
                  <a:lnSpc>
                    <a:spcPct val="110000"/>
                  </a:lnSpc>
                  <a:spcBef>
                    <a:spcPts val="0"/>
                  </a:spcBef>
                  <a:spcAft>
                    <a:spcPts val="300"/>
                  </a:spcAft>
                  <a:buClr>
                    <a:srgbClr val="00B4ED"/>
                  </a:buClr>
                  <a:buSzTx/>
                  <a:buFontTx/>
                  <a:buNone/>
                  <a:tabLst/>
                  <a:defRPr/>
                </a:pPr>
                <a:r>
                  <a:rPr kumimoji="0" lang="en-GB" sz="12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Pr>
                  <a:t>Primary endpoint:</a:t>
                </a:r>
              </a:p>
              <a:p>
                <a:pPr marL="143996" marR="0" lvl="0" indent="-143996" algn="l" defTabSz="685755"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ORR per </a:t>
                </a:r>
                <a:r>
                  <a:rPr kumimoji="0" lang="en-GB" sz="1100" b="0" i="0" u="none" strike="noStrike" kern="0" cap="none" spc="0" normalizeH="0" baseline="0" noProof="0" dirty="0" err="1">
                    <a:ln>
                      <a:noFill/>
                    </a:ln>
                    <a:solidFill>
                      <a:srgbClr val="000000"/>
                    </a:solidFill>
                    <a:effectLst/>
                    <a:uLnTx/>
                    <a:uFillTx/>
                    <a:latin typeface="Arial"/>
                    <a:ea typeface="+mn-ea"/>
                    <a:cs typeface="Arial" pitchFamily="34" charset="0"/>
                    <a:sym typeface="Arial"/>
                  </a:rPr>
                  <a:t>BICR</a:t>
                </a:r>
                <a:r>
                  <a:rPr kumimoji="0" lang="en-GB" sz="1100" b="0" i="0" u="none" strike="noStrike" kern="0" cap="none" spc="0" normalizeH="0" baseline="30000" noProof="0" dirty="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endParaRPr>
              </a:p>
            </p:txBody>
          </p:sp>
          <p:sp>
            <p:nvSpPr>
              <p:cNvPr id="88" name="Rectangle: Rounded Corners 50">
                <a:extLst>
                  <a:ext uri="{FF2B5EF4-FFF2-40B4-BE49-F238E27FC236}">
                    <a16:creationId xmlns:a16="http://schemas.microsoft.com/office/drawing/2014/main" id="{16CB338F-091B-C6B5-5D76-B04B0AB1BBB9}"/>
                  </a:ext>
                </a:extLst>
              </p:cNvPr>
              <p:cNvSpPr/>
              <p:nvPr/>
            </p:nvSpPr>
            <p:spPr>
              <a:xfrm>
                <a:off x="11278701" y="3305934"/>
                <a:ext cx="2203478" cy="618745"/>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auto" latinLnBrk="0" hangingPunct="1">
                  <a:lnSpc>
                    <a:spcPct val="108000"/>
                  </a:lnSpc>
                  <a:spcBef>
                    <a:spcPts val="0"/>
                  </a:spcBef>
                  <a:spcAft>
                    <a:spcPts val="0"/>
                  </a:spcAft>
                  <a:buClr>
                    <a:srgbClr val="00B4ED"/>
                  </a:buClr>
                  <a:buSzTx/>
                  <a:buFontTx/>
                  <a:buNone/>
                  <a:tabLst/>
                  <a:defRPr/>
                </a:pP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Key s</a:t>
                </a:r>
                <a:r>
                  <a:rPr kumimoji="0" lang="en-GB" sz="1200" b="1" i="0" u="none" strike="noStrike" kern="0" cap="none" spc="0" normalizeH="0" baseline="0" noProof="0" err="1">
                    <a:ln>
                      <a:noFill/>
                    </a:ln>
                    <a:solidFill>
                      <a:srgbClr val="000000"/>
                    </a:solidFill>
                    <a:effectLst/>
                    <a:uLnTx/>
                    <a:uFillTx/>
                    <a:latin typeface="Arial" pitchFamily="34" charset="0"/>
                    <a:ea typeface="+mn-ea"/>
                    <a:cs typeface="Arial" pitchFamily="34" charset="0"/>
                    <a:sym typeface="Arial"/>
                  </a:rPr>
                  <a:t>econdary</a:t>
                </a: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 endpoints:</a:t>
                </a: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ORR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inv</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30000" noProof="0">
                  <a:ln>
                    <a:noFill/>
                  </a:ln>
                  <a:solidFill>
                    <a:srgbClr val="000000"/>
                  </a:solidFill>
                  <a:effectLst/>
                  <a:uLnTx/>
                  <a:uFillTx/>
                  <a:latin typeface="Arial"/>
                  <a:ea typeface="+mn-ea"/>
                  <a:cs typeface="Arial" pitchFamily="34" charset="0"/>
                  <a:sym typeface="Arial"/>
                </a:endParaRP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DOR</a:t>
                </a:r>
              </a:p>
            </p:txBody>
          </p:sp>
        </p:grpSp>
        <p:cxnSp>
          <p:nvCxnSpPr>
            <p:cNvPr id="85" name="Straight Connector 84">
              <a:extLst>
                <a:ext uri="{FF2B5EF4-FFF2-40B4-BE49-F238E27FC236}">
                  <a16:creationId xmlns:a16="http://schemas.microsoft.com/office/drawing/2014/main" id="{4BE021F7-EA1E-253C-04DB-845F6E56EF4F}"/>
                </a:ext>
              </a:extLst>
            </p:cNvPr>
            <p:cNvCxnSpPr>
              <a:cxnSpLocks/>
            </p:cNvCxnSpPr>
            <p:nvPr/>
          </p:nvCxnSpPr>
          <p:spPr>
            <a:xfrm>
              <a:off x="5485960" y="4695817"/>
              <a:ext cx="0" cy="612000"/>
            </a:xfrm>
            <a:prstGeom prst="line">
              <a:avLst/>
            </a:prstGeom>
            <a:grpFill/>
            <a:ln w="19050" cap="flat" cmpd="sng" algn="ctr">
              <a:solidFill>
                <a:srgbClr val="FFFFFF">
                  <a:lumMod val="50000"/>
                </a:srgbClr>
              </a:solidFill>
              <a:prstDash val="solid"/>
            </a:ln>
            <a:effectLst/>
          </p:spPr>
        </p:cxnSp>
      </p:grpSp>
      <p:cxnSp>
        <p:nvCxnSpPr>
          <p:cNvPr id="89" name="Straight Connector 88">
            <a:extLst>
              <a:ext uri="{FF2B5EF4-FFF2-40B4-BE49-F238E27FC236}">
                <a16:creationId xmlns:a16="http://schemas.microsoft.com/office/drawing/2014/main" id="{99C09A40-09E1-49B7-829A-690C866E10CC}"/>
              </a:ext>
            </a:extLst>
          </p:cNvPr>
          <p:cNvCxnSpPr>
            <a:cxnSpLocks/>
          </p:cNvCxnSpPr>
          <p:nvPr/>
        </p:nvCxnSpPr>
        <p:spPr>
          <a:xfrm flipH="1" flipV="1">
            <a:off x="7658835" y="3202561"/>
            <a:ext cx="288000" cy="0"/>
          </a:xfrm>
          <a:prstGeom prst="line">
            <a:avLst/>
          </a:prstGeom>
          <a:noFill/>
          <a:ln w="19050" cap="flat" cmpd="sng" algn="ctr">
            <a:solidFill>
              <a:srgbClr val="000000"/>
            </a:solidFill>
            <a:prstDash val="solid"/>
          </a:ln>
          <a:effectLst/>
        </p:spPr>
      </p:cxnSp>
      <p:grpSp>
        <p:nvGrpSpPr>
          <p:cNvPr id="90" name="Group 89">
            <a:extLst>
              <a:ext uri="{FF2B5EF4-FFF2-40B4-BE49-F238E27FC236}">
                <a16:creationId xmlns:a16="http://schemas.microsoft.com/office/drawing/2014/main" id="{EBDCDA1A-EF9C-8276-0CAD-6D5527E1B182}"/>
              </a:ext>
            </a:extLst>
          </p:cNvPr>
          <p:cNvGrpSpPr/>
          <p:nvPr/>
        </p:nvGrpSpPr>
        <p:grpSpPr>
          <a:xfrm>
            <a:off x="7904936" y="2954371"/>
            <a:ext cx="471563" cy="457769"/>
            <a:chOff x="2342320" y="1670357"/>
            <a:chExt cx="471562" cy="457769"/>
          </a:xfrm>
          <a:solidFill>
            <a:srgbClr val="8795A0"/>
          </a:solidFill>
        </p:grpSpPr>
        <p:sp>
          <p:nvSpPr>
            <p:cNvPr id="91" name="Oval 90">
              <a:extLst>
                <a:ext uri="{FF2B5EF4-FFF2-40B4-BE49-F238E27FC236}">
                  <a16:creationId xmlns:a16="http://schemas.microsoft.com/office/drawing/2014/main" id="{0561CDC1-0BE3-6AD7-5121-B78E62B0812F}"/>
                </a:ext>
              </a:extLst>
            </p:cNvPr>
            <p:cNvSpPr/>
            <p:nvPr/>
          </p:nvSpPr>
          <p:spPr>
            <a:xfrm>
              <a:off x="2342320" y="1670357"/>
              <a:ext cx="471562" cy="457769"/>
            </a:xfrm>
            <a:prstGeom prst="ellipse">
              <a:avLst/>
            </a:prstGeom>
            <a:grp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2" name="TextBox 91">
              <a:extLst>
                <a:ext uri="{FF2B5EF4-FFF2-40B4-BE49-F238E27FC236}">
                  <a16:creationId xmlns:a16="http://schemas.microsoft.com/office/drawing/2014/main" id="{7A96721A-EF65-E04F-3C4F-0A59343423A2}"/>
                </a:ext>
              </a:extLst>
            </p:cNvPr>
            <p:cNvSpPr txBox="1"/>
            <p:nvPr/>
          </p:nvSpPr>
          <p:spPr>
            <a:xfrm>
              <a:off x="2347909" y="1681023"/>
              <a:ext cx="446923" cy="419190"/>
            </a:xfrm>
            <a:prstGeom prst="rect">
              <a:avLst/>
            </a:prstGeom>
            <a:noFill/>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1:1</a:t>
              </a:r>
            </a:p>
          </p:txBody>
        </p:sp>
      </p:grpSp>
      <p:grpSp>
        <p:nvGrpSpPr>
          <p:cNvPr id="93" name="Group 92">
            <a:extLst>
              <a:ext uri="{FF2B5EF4-FFF2-40B4-BE49-F238E27FC236}">
                <a16:creationId xmlns:a16="http://schemas.microsoft.com/office/drawing/2014/main" id="{0095E73D-53E3-5E77-C48D-369BF999DDFA}"/>
              </a:ext>
            </a:extLst>
          </p:cNvPr>
          <p:cNvGrpSpPr/>
          <p:nvPr/>
        </p:nvGrpSpPr>
        <p:grpSpPr>
          <a:xfrm>
            <a:off x="7652916" y="4764452"/>
            <a:ext cx="4170289" cy="900743"/>
            <a:chOff x="7336436" y="4710402"/>
            <a:chExt cx="4170289" cy="900742"/>
          </a:xfrm>
          <a:noFill/>
        </p:grpSpPr>
        <p:grpSp>
          <p:nvGrpSpPr>
            <p:cNvPr id="94" name="Group 93">
              <a:extLst>
                <a:ext uri="{FF2B5EF4-FFF2-40B4-BE49-F238E27FC236}">
                  <a16:creationId xmlns:a16="http://schemas.microsoft.com/office/drawing/2014/main" id="{FCEC14C8-706D-FBAE-D7B0-32CEA2EF99E4}"/>
                </a:ext>
              </a:extLst>
            </p:cNvPr>
            <p:cNvGrpSpPr/>
            <p:nvPr/>
          </p:nvGrpSpPr>
          <p:grpSpPr>
            <a:xfrm>
              <a:off x="7336436" y="4710402"/>
              <a:ext cx="4170289" cy="900742"/>
              <a:chOff x="9334632" y="3214259"/>
              <a:chExt cx="4170289" cy="932513"/>
            </a:xfrm>
            <a:grpFill/>
          </p:grpSpPr>
          <p:sp>
            <p:nvSpPr>
              <p:cNvPr id="96" name="Rectangle 95">
                <a:extLst>
                  <a:ext uri="{FF2B5EF4-FFF2-40B4-BE49-F238E27FC236}">
                    <a16:creationId xmlns:a16="http://schemas.microsoft.com/office/drawing/2014/main" id="{20C64F02-8060-84B0-C081-22C21C9D1782}"/>
                  </a:ext>
                </a:extLst>
              </p:cNvPr>
              <p:cNvSpPr/>
              <p:nvPr/>
            </p:nvSpPr>
            <p:spPr>
              <a:xfrm>
                <a:off x="9334632" y="3214259"/>
                <a:ext cx="4017478" cy="793847"/>
              </a:xfrm>
              <a:prstGeom prst="rect">
                <a:avLst/>
              </a:prstGeom>
              <a:grpFill/>
              <a:ln w="19050" cap="flat" cmpd="sng" algn="ctr">
                <a:solidFill>
                  <a:srgbClr val="8795A0"/>
                </a:solidFill>
                <a:prstDash val="solid"/>
              </a:ln>
              <a:effectLst/>
            </p:spPr>
            <p:txBody>
              <a:bodyPr lIns="90000" tIns="684000" rtlCol="0" anchor="ctr" anchorCtr="0"/>
              <a:lstStyle/>
              <a:p>
                <a:pPr marL="285744" marR="0" lvl="0" indent="-285744" algn="l" defTabSz="914377"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7" name="Rectangle: Rounded Corners 50">
                <a:extLst>
                  <a:ext uri="{FF2B5EF4-FFF2-40B4-BE49-F238E27FC236}">
                    <a16:creationId xmlns:a16="http://schemas.microsoft.com/office/drawing/2014/main" id="{2B251D14-846F-6002-18EA-4A9CAFC138B6}"/>
                  </a:ext>
                </a:extLst>
              </p:cNvPr>
              <p:cNvSpPr/>
              <p:nvPr/>
            </p:nvSpPr>
            <p:spPr>
              <a:xfrm>
                <a:off x="9388889" y="3309625"/>
                <a:ext cx="1737017" cy="668531"/>
              </a:xfrm>
              <a:prstGeom prst="rect">
                <a:avLst/>
              </a:prstGeom>
              <a:grpFill/>
              <a:ln w="25400" cap="flat" cmpd="sng" algn="ctr">
                <a:noFill/>
                <a:prstDash val="solid"/>
              </a:ln>
              <a:effectLst/>
            </p:spPr>
            <p:txBody>
              <a:bodyPr wrap="square" tIns="0" rtlCol="0" anchor="ctr" anchorCtr="0">
                <a:spAutoFit/>
              </a:bodyPr>
              <a:lstStyle/>
              <a:p>
                <a:pPr marL="0" marR="0" lvl="0" indent="0" algn="l" defTabSz="685755" rtl="0" eaLnBrk="1" fontAlgn="auto" latinLnBrk="0" hangingPunct="1">
                  <a:lnSpc>
                    <a:spcPct val="110000"/>
                  </a:lnSpc>
                  <a:spcBef>
                    <a:spcPts val="0"/>
                  </a:spcBef>
                  <a:spcAft>
                    <a:spcPts val="300"/>
                  </a:spcAft>
                  <a:buClr>
                    <a:srgbClr val="00B4ED"/>
                  </a:buClr>
                  <a:buSzTx/>
                  <a:buFontTx/>
                  <a:buNone/>
                  <a:tabLst/>
                  <a:defRPr/>
                </a:pP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Primary endpoints: </a:t>
                </a:r>
              </a:p>
              <a:p>
                <a:pPr marL="143996" marR="0" lvl="0" indent="-143996" algn="l" defTabSz="685755" rtl="0" eaLnBrk="1" fontAlgn="auto" latinLnBrk="0" hangingPunct="1">
                  <a:lnSpc>
                    <a:spcPct val="11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ORR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BICR</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30000" noProof="0">
                  <a:ln>
                    <a:noFill/>
                  </a:ln>
                  <a:solidFill>
                    <a:srgbClr val="000000"/>
                  </a:solidFill>
                  <a:effectLst/>
                  <a:uLnTx/>
                  <a:uFillTx/>
                  <a:latin typeface="Arial"/>
                  <a:ea typeface="+mn-ea"/>
                  <a:cs typeface="Arial" pitchFamily="34" charset="0"/>
                  <a:sym typeface="Arial"/>
                </a:endParaRPr>
              </a:p>
              <a:p>
                <a:pPr marL="143996" marR="0" lvl="0" indent="-143996" algn="l" defTabSz="685755" rtl="0" eaLnBrk="1" fontAlgn="auto" latinLnBrk="0" hangingPunct="1">
                  <a:lnSpc>
                    <a:spcPct val="11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PFS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BICR</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endParaRPr>
              </a:p>
            </p:txBody>
          </p:sp>
          <p:sp>
            <p:nvSpPr>
              <p:cNvPr id="98" name="Rectangle: Rounded Corners 50">
                <a:extLst>
                  <a:ext uri="{FF2B5EF4-FFF2-40B4-BE49-F238E27FC236}">
                    <a16:creationId xmlns:a16="http://schemas.microsoft.com/office/drawing/2014/main" id="{30418BEC-C907-D7AA-CA76-26D7A2F66F7A}"/>
                  </a:ext>
                </a:extLst>
              </p:cNvPr>
              <p:cNvSpPr/>
              <p:nvPr/>
            </p:nvSpPr>
            <p:spPr>
              <a:xfrm>
                <a:off x="11255976" y="3298945"/>
                <a:ext cx="2248945" cy="847827"/>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auto" latinLnBrk="0" hangingPunct="1">
                  <a:lnSpc>
                    <a:spcPct val="108000"/>
                  </a:lnSpc>
                  <a:spcBef>
                    <a:spcPts val="0"/>
                  </a:spcBef>
                  <a:spcAft>
                    <a:spcPts val="300"/>
                  </a:spcAft>
                  <a:buClr>
                    <a:srgbClr val="00B4ED"/>
                  </a:buClr>
                  <a:buSzTx/>
                  <a:buFontTx/>
                  <a:buNone/>
                  <a:tabLst/>
                  <a:defRPr/>
                </a:pP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Key s</a:t>
                </a:r>
                <a:r>
                  <a:rPr kumimoji="0" lang="en-GB" sz="1200" b="1" i="0" u="none" strike="noStrike" kern="0" cap="none" spc="0" normalizeH="0" baseline="0" noProof="0" err="1">
                    <a:ln>
                      <a:noFill/>
                    </a:ln>
                    <a:solidFill>
                      <a:srgbClr val="000000"/>
                    </a:solidFill>
                    <a:effectLst/>
                    <a:uLnTx/>
                    <a:uFillTx/>
                    <a:latin typeface="Arial" pitchFamily="34" charset="0"/>
                    <a:ea typeface="+mn-ea"/>
                    <a:cs typeface="Arial" pitchFamily="34" charset="0"/>
                    <a:sym typeface="Arial"/>
                  </a:rPr>
                  <a:t>econdary</a:t>
                </a: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 endpoints: </a:t>
                </a: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OS</a:t>
                </a:r>
                <a:endParaRPr kumimoji="0" lang="en-GB" sz="1100" b="0" i="0" u="none" strike="noStrike" kern="0" cap="none" spc="0" normalizeH="0" baseline="30000" noProof="0">
                  <a:ln>
                    <a:noFill/>
                  </a:ln>
                  <a:solidFill>
                    <a:srgbClr val="000000"/>
                  </a:solidFill>
                  <a:effectLst/>
                  <a:uLnTx/>
                  <a:uFillTx/>
                  <a:latin typeface="Arial"/>
                  <a:ea typeface="+mn-ea"/>
                  <a:cs typeface="Arial" pitchFamily="34" charset="0"/>
                  <a:sym typeface="Arial"/>
                </a:endParaRP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QOL</a:t>
                </a:r>
              </a:p>
              <a:p>
                <a:pPr marL="36974" marR="0" lvl="0" indent="0" algn="l" defTabSz="685755" rtl="0" eaLnBrk="1" fontAlgn="auto" latinLnBrk="0" hangingPunct="1">
                  <a:lnSpc>
                    <a:spcPct val="108000"/>
                  </a:lnSpc>
                  <a:spcBef>
                    <a:spcPts val="0"/>
                  </a:spcBef>
                  <a:spcAft>
                    <a:spcPts val="0"/>
                  </a:spcAft>
                  <a:buClr>
                    <a:srgbClr val="005BAA"/>
                  </a:buClr>
                  <a:buSzTx/>
                  <a:buFontTx/>
                  <a:buNone/>
                  <a:tabLst/>
                  <a:defRPr/>
                </a:pPr>
                <a:endPar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endParaRPr>
              </a:p>
            </p:txBody>
          </p:sp>
        </p:grpSp>
        <p:cxnSp>
          <p:nvCxnSpPr>
            <p:cNvPr id="95" name="Straight Connector 94">
              <a:extLst>
                <a:ext uri="{FF2B5EF4-FFF2-40B4-BE49-F238E27FC236}">
                  <a16:creationId xmlns:a16="http://schemas.microsoft.com/office/drawing/2014/main" id="{EB54154C-521D-ED35-D3B4-788C0D31A193}"/>
                </a:ext>
              </a:extLst>
            </p:cNvPr>
            <p:cNvCxnSpPr>
              <a:cxnSpLocks/>
            </p:cNvCxnSpPr>
            <p:nvPr/>
          </p:nvCxnSpPr>
          <p:spPr>
            <a:xfrm>
              <a:off x="9257779" y="4782734"/>
              <a:ext cx="0" cy="612000"/>
            </a:xfrm>
            <a:prstGeom prst="line">
              <a:avLst/>
            </a:prstGeom>
            <a:grpFill/>
            <a:ln w="19050" cap="flat" cmpd="sng" algn="ctr">
              <a:solidFill>
                <a:srgbClr val="FFFFFF">
                  <a:lumMod val="50000"/>
                </a:srgbClr>
              </a:solidFill>
              <a:prstDash val="solid"/>
            </a:ln>
            <a:effectLst/>
          </p:spPr>
        </p:cxnSp>
      </p:grpSp>
      <p:sp>
        <p:nvSpPr>
          <p:cNvPr id="3" name="TextBox 2">
            <a:extLst>
              <a:ext uri="{FF2B5EF4-FFF2-40B4-BE49-F238E27FC236}">
                <a16:creationId xmlns:a16="http://schemas.microsoft.com/office/drawing/2014/main" id="{CE42C868-6143-CBFC-17BC-50AB1A4C8522}"/>
              </a:ext>
            </a:extLst>
          </p:cNvPr>
          <p:cNvSpPr txBox="1"/>
          <p:nvPr/>
        </p:nvSpPr>
        <p:spPr>
          <a:xfrm>
            <a:off x="134759" y="5889262"/>
            <a:ext cx="154343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08080">
                    <a:lumMod val="50000"/>
                  </a:srgbClr>
                </a:solidFill>
                <a:effectLst/>
                <a:uLnTx/>
                <a:uFillTx/>
                <a:latin typeface="Arial" panose="020B0604020202020204" pitchFamily="34" charset="0"/>
                <a:ea typeface="+mn-ea"/>
                <a:cs typeface="Arial" panose="020B0604020202020204" pitchFamily="34" charset="0"/>
              </a:rPr>
              <a:t>NCT06161025</a:t>
            </a:r>
          </a:p>
        </p:txBody>
      </p:sp>
      <p:sp>
        <p:nvSpPr>
          <p:cNvPr id="2" name="TextBox 1">
            <a:extLst>
              <a:ext uri="{FF2B5EF4-FFF2-40B4-BE49-F238E27FC236}">
                <a16:creationId xmlns:a16="http://schemas.microsoft.com/office/drawing/2014/main" id="{7FD50A3E-A0A6-3331-2E65-2BDBBA2AA343}"/>
              </a:ext>
            </a:extLst>
          </p:cNvPr>
          <p:cNvSpPr txBox="1"/>
          <p:nvPr/>
        </p:nvSpPr>
        <p:spPr>
          <a:xfrm>
            <a:off x="278736" y="6376343"/>
            <a:ext cx="7854605" cy="346894"/>
          </a:xfrm>
          <a:prstGeom prst="rect">
            <a:avLst/>
          </a:prstGeom>
          <a:noFill/>
        </p:spPr>
        <p:txBody>
          <a:bodyPr wrap="square" rtlCol="0" anchor="b">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FFFFFF">
                    <a:lumMod val="50000"/>
                  </a:srgbClr>
                </a:solidFill>
                <a:effectLst/>
                <a:uLnTx/>
                <a:uFillTx/>
                <a:latin typeface="Arial"/>
                <a:ea typeface="+mn-ea"/>
                <a:cs typeface="Arial"/>
                <a:sym typeface="Arial"/>
              </a:rPr>
              <a:t>NCT06161025. Accessed from: https://</a:t>
            </a:r>
            <a:r>
              <a:rPr kumimoji="0" lang="en-GB" sz="1200" b="0" i="0" u="none" strike="noStrike" kern="0" cap="none" spc="0" normalizeH="0" baseline="0" noProof="0" dirty="0" err="1">
                <a:ln>
                  <a:noFill/>
                </a:ln>
                <a:solidFill>
                  <a:srgbClr val="FFFFFF">
                    <a:lumMod val="50000"/>
                  </a:srgbClr>
                </a:solidFill>
                <a:effectLst/>
                <a:uLnTx/>
                <a:uFillTx/>
                <a:latin typeface="Arial"/>
                <a:ea typeface="+mn-ea"/>
                <a:cs typeface="Arial"/>
                <a:sym typeface="Arial"/>
              </a:rPr>
              <a:t>clinicaltrials.gov</a:t>
            </a:r>
            <a:r>
              <a:rPr kumimoji="0" lang="en-GB" sz="1200" b="0" i="0" u="none" strike="noStrike" kern="0" cap="none" spc="0" normalizeH="0" baseline="0" noProof="0" dirty="0">
                <a:ln>
                  <a:noFill/>
                </a:ln>
                <a:solidFill>
                  <a:srgbClr val="FFFFFF">
                    <a:lumMod val="50000"/>
                  </a:srgbClr>
                </a:solidFill>
                <a:effectLst/>
                <a:uLnTx/>
                <a:uFillTx/>
                <a:latin typeface="Arial"/>
                <a:ea typeface="+mn-ea"/>
                <a:cs typeface="Arial"/>
                <a:sym typeface="Arial"/>
              </a:rPr>
              <a:t>/study/NCT06161025?term=NCT06161025&amp;rank=1.</a:t>
            </a:r>
          </a:p>
        </p:txBody>
      </p:sp>
    </p:spTree>
    <p:extLst>
      <p:ext uri="{BB962C8B-B14F-4D97-AF65-F5344CB8AC3E}">
        <p14:creationId xmlns:p14="http://schemas.microsoft.com/office/powerpoint/2010/main" val="3408763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5745A-6F35-49D4-CE05-F96547A4C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6BB56-8D61-5273-071D-F9E118DE0400}"/>
              </a:ext>
            </a:extLst>
          </p:cNvPr>
          <p:cNvSpPr>
            <a:spLocks noGrp="1"/>
          </p:cNvSpPr>
          <p:nvPr>
            <p:ph type="title"/>
          </p:nvPr>
        </p:nvSpPr>
        <p:spPr>
          <a:xfrm>
            <a:off x="1832610" y="2292263"/>
            <a:ext cx="4037922" cy="1683986"/>
          </a:xfrm>
        </p:spPr>
        <p:txBody>
          <a:bodyPr/>
          <a:lstStyle/>
          <a:p>
            <a:r>
              <a:rPr lang="en-US" sz="3200" dirty="0"/>
              <a:t>Glucocorticoid receptor antagonist </a:t>
            </a:r>
            <a:br>
              <a:rPr lang="en-US" sz="3200" dirty="0"/>
            </a:br>
            <a:br>
              <a:rPr lang="en-US" sz="3200" dirty="0"/>
            </a:br>
            <a:br>
              <a:rPr lang="en-US" dirty="0"/>
            </a:br>
            <a:endParaRPr lang="en-US" dirty="0"/>
          </a:p>
        </p:txBody>
      </p:sp>
      <p:pic>
        <p:nvPicPr>
          <p:cNvPr id="3" name="Picture 2">
            <a:extLst>
              <a:ext uri="{FF2B5EF4-FFF2-40B4-BE49-F238E27FC236}">
                <a16:creationId xmlns:a16="http://schemas.microsoft.com/office/drawing/2014/main" id="{1B506244-7B57-D0FE-2474-4FFB2AECE0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21224959">
            <a:off x="6809861" y="1409962"/>
            <a:ext cx="3582426" cy="2378333"/>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28787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F367D7-B233-409D-2678-59F7D3BD5DD0}"/>
              </a:ext>
            </a:extLst>
          </p:cNvPr>
          <p:cNvSpPr>
            <a:spLocks noGrp="1"/>
          </p:cNvSpPr>
          <p:nvPr>
            <p:ph type="body" sz="quarter" idx="10"/>
          </p:nvPr>
        </p:nvSpPr>
        <p:spPr>
          <a:xfrm>
            <a:off x="355328" y="6373688"/>
            <a:ext cx="10515600" cy="409575"/>
          </a:xfrm>
        </p:spPr>
        <p:txBody>
          <a:bodyPr/>
          <a:lstStyle/>
          <a:p>
            <a:r>
              <a:rPr lang="en-US" dirty="0"/>
              <a:t>https://</a:t>
            </a:r>
            <a:r>
              <a:rPr lang="en-US" dirty="0" err="1"/>
              <a:t>ir.corcept.com</a:t>
            </a:r>
            <a:r>
              <a:rPr lang="en-US" dirty="0"/>
              <a:t>/news-releases/news-release-details/primary-endpoint-met-corcepts-pivotal-phase-3-rosella-trial</a:t>
            </a:r>
          </a:p>
        </p:txBody>
      </p:sp>
      <p:pic>
        <p:nvPicPr>
          <p:cNvPr id="5" name="Picture 4">
            <a:extLst>
              <a:ext uri="{FF2B5EF4-FFF2-40B4-BE49-F238E27FC236}">
                <a16:creationId xmlns:a16="http://schemas.microsoft.com/office/drawing/2014/main" id="{93294AE4-721E-AA6F-644C-1DD548DEA39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54279"/>
          <a:stretch>
            <a:fillRect/>
          </a:stretch>
        </p:blipFill>
        <p:spPr>
          <a:xfrm>
            <a:off x="355328" y="484312"/>
            <a:ext cx="11481343" cy="2402821"/>
          </a:xfrm>
          <a:prstGeom prst="rect">
            <a:avLst/>
          </a:prstGeom>
        </p:spPr>
      </p:pic>
      <p:sp>
        <p:nvSpPr>
          <p:cNvPr id="3" name="TextBox 2">
            <a:extLst>
              <a:ext uri="{FF2B5EF4-FFF2-40B4-BE49-F238E27FC236}">
                <a16:creationId xmlns:a16="http://schemas.microsoft.com/office/drawing/2014/main" id="{62070041-768E-3B91-53C5-E1413D1A0707}"/>
              </a:ext>
            </a:extLst>
          </p:cNvPr>
          <p:cNvSpPr txBox="1"/>
          <p:nvPr/>
        </p:nvSpPr>
        <p:spPr>
          <a:xfrm>
            <a:off x="287730" y="3123211"/>
            <a:ext cx="11616538"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ROSELLA, a pivotal Phase 3 trial of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relacorilant</a:t>
            </a:r>
            <a:r>
              <a:rPr kumimoji="0" lang="en-US" sz="1800" b="0" i="0" u="none" strike="noStrike" kern="1200" cap="none" spc="0" normalizeH="0" baseline="0" noProof="0" dirty="0">
                <a:ln>
                  <a:noFill/>
                </a:ln>
                <a:solidFill>
                  <a:srgbClr val="000000"/>
                </a:solidFill>
                <a:effectLst/>
                <a:uLnTx/>
                <a:uFillTx/>
                <a:latin typeface="Calibri"/>
                <a:ea typeface="+mn-ea"/>
                <a:cs typeface="+mn-cs"/>
              </a:rPr>
              <a:t> plus nab-paclitaxel in patients with platinum-resistant ovarian cancer, met its primary endpoint of improved progression-free survival, as assessed by blinded independent central review (PFS-BICR).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In ROSELLA, patients treated with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relacorilant</a:t>
            </a:r>
            <a:r>
              <a:rPr kumimoji="0" lang="en-US" sz="1800" b="0" i="0" u="none" strike="noStrike" kern="1200" cap="none" spc="0" normalizeH="0" baseline="0" noProof="0" dirty="0">
                <a:ln>
                  <a:noFill/>
                </a:ln>
                <a:solidFill>
                  <a:srgbClr val="000000"/>
                </a:solidFill>
                <a:effectLst/>
                <a:uLnTx/>
                <a:uFillTx/>
                <a:latin typeface="Calibri"/>
                <a:ea typeface="+mn-ea"/>
                <a:cs typeface="+mn-cs"/>
              </a:rPr>
              <a:t> in addition to nab-paclitaxel chemotherapy experienced a 30 percent reduction in risk of disease progression compared to patients treated with nab-paclitaxel alone (hazard ratio: 0.70; p-value: 0.008). Their median PFS-BICR was 6.5 months, compared to 5.5 months in patients who received nab-paclitaxel alone. At an interim evaluation of overall survival (OS), patients treated with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relacorilant</a:t>
            </a:r>
            <a:r>
              <a:rPr kumimoji="0" lang="en-US" sz="1800" b="0" i="0" u="none" strike="noStrike" kern="1200" cap="none" spc="0" normalizeH="0" baseline="0" noProof="0" dirty="0">
                <a:ln>
                  <a:noFill/>
                </a:ln>
                <a:solidFill>
                  <a:srgbClr val="000000"/>
                </a:solidFill>
                <a:effectLst/>
                <a:uLnTx/>
                <a:uFillTx/>
                <a:latin typeface="Calibri"/>
                <a:ea typeface="+mn-ea"/>
                <a:cs typeface="+mn-cs"/>
              </a:rPr>
              <a:t> plus nab-paclitaxel had a significant improvement in OS, with a median OS of 16.0 months, compared to 11.5 months for patients receiving nab-paclitaxel alone (hazard ratio: 0.69; p-value: 0.012).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Relacorilant</a:t>
            </a:r>
            <a:r>
              <a:rPr kumimoji="0" lang="en-US" sz="1800" b="0" i="0" u="none" strike="noStrike" kern="1200" cap="none" spc="0" normalizeH="0" baseline="0" noProof="0" dirty="0">
                <a:ln>
                  <a:noFill/>
                </a:ln>
                <a:solidFill>
                  <a:srgbClr val="000000"/>
                </a:solidFill>
                <a:effectLst/>
                <a:uLnTx/>
                <a:uFillTx/>
                <a:latin typeface="Calibri"/>
                <a:ea typeface="+mn-ea"/>
                <a:cs typeface="+mn-cs"/>
              </a:rPr>
              <a:t> was well-tolerated and no new safety signals were observed. As was the case in the company’s Phase 2 trial, safety and tolerability were comparable in the two groups.</a:t>
            </a:r>
          </a:p>
        </p:txBody>
      </p:sp>
      <p:sp>
        <p:nvSpPr>
          <p:cNvPr id="2" name="TextBox 1">
            <a:extLst>
              <a:ext uri="{FF2B5EF4-FFF2-40B4-BE49-F238E27FC236}">
                <a16:creationId xmlns:a16="http://schemas.microsoft.com/office/drawing/2014/main" id="{8177AF60-FCBD-EE7F-CA6D-8B05D2DCF584}"/>
              </a:ext>
            </a:extLst>
          </p:cNvPr>
          <p:cNvSpPr txBox="1"/>
          <p:nvPr/>
        </p:nvSpPr>
        <p:spPr>
          <a:xfrm>
            <a:off x="404447" y="630225"/>
            <a:ext cx="11414640"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08D"/>
                </a:solidFill>
                <a:effectLst/>
                <a:uLnTx/>
                <a:uFillTx/>
                <a:latin typeface="Calibri"/>
                <a:ea typeface="+mn-ea"/>
                <a:cs typeface="+mn-cs"/>
              </a:rPr>
              <a:t>Primary Endpoint Met in the Pivotal Phase 3 ROSELLA Trial of </a:t>
            </a:r>
            <a:r>
              <a:rPr kumimoji="0" lang="en-US" sz="2800" b="1" i="0" u="none" strike="noStrike" kern="1200" cap="none" spc="0" normalizeH="0" baseline="0" noProof="0" dirty="0" err="1">
                <a:ln>
                  <a:noFill/>
                </a:ln>
                <a:solidFill>
                  <a:srgbClr val="00308D"/>
                </a:solidFill>
                <a:effectLst/>
                <a:uLnTx/>
                <a:uFillTx/>
                <a:latin typeface="Calibri"/>
                <a:ea typeface="+mn-ea"/>
                <a:cs typeface="+mn-cs"/>
              </a:rPr>
              <a:t>Relacorilant</a:t>
            </a:r>
            <a:endParaRPr kumimoji="0" lang="en-US" sz="2800" b="1" i="0" u="none" strike="noStrike" kern="1200" cap="none" spc="0" normalizeH="0" baseline="0" noProof="0" dirty="0">
              <a:ln>
                <a:noFill/>
              </a:ln>
              <a:solidFill>
                <a:srgbClr val="00308D"/>
              </a:solidFill>
              <a:effectLst/>
              <a:uLnTx/>
              <a:uFillTx/>
              <a:latin typeface="Calibri"/>
              <a:ea typeface="+mn-ea"/>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08D"/>
                </a:solidFill>
                <a:effectLst/>
                <a:uLnTx/>
                <a:uFillTx/>
                <a:latin typeface="Calibri"/>
                <a:ea typeface="+mn-ea"/>
                <a:cs typeface="+mn-cs"/>
              </a:rPr>
              <a:t>Patients with Platinum-Resistant Ovarian Cancer</a:t>
            </a:r>
          </a:p>
        </p:txBody>
      </p:sp>
    </p:spTree>
    <p:extLst>
      <p:ext uri="{BB962C8B-B14F-4D97-AF65-F5344CB8AC3E}">
        <p14:creationId xmlns:p14="http://schemas.microsoft.com/office/powerpoint/2010/main" val="756984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AD0E-70D2-4314-9FC9-0FAA00EDC5D4}"/>
              </a:ext>
            </a:extLst>
          </p:cNvPr>
          <p:cNvSpPr>
            <a:spLocks noGrp="1"/>
          </p:cNvSpPr>
          <p:nvPr>
            <p:ph type="title"/>
          </p:nvPr>
        </p:nvSpPr>
        <p:spPr>
          <a:xfrm>
            <a:off x="-1" y="186491"/>
            <a:ext cx="12053455" cy="683808"/>
          </a:xfrm>
        </p:spPr>
        <p:txBody>
          <a:bodyPr>
            <a:normAutofit fontScale="90000"/>
          </a:bodyPr>
          <a:lstStyle/>
          <a:p>
            <a:r>
              <a:rPr lang="en-US" dirty="0"/>
              <a:t>Outcomes are Poorer in Patients with Ovarian Cancer </a:t>
            </a:r>
            <a:br>
              <a:rPr lang="en-US" dirty="0"/>
            </a:br>
            <a:r>
              <a:rPr lang="en-US" dirty="0"/>
              <a:t>when GR is High or when Nocturnal Cortisol is High</a:t>
            </a:r>
          </a:p>
        </p:txBody>
      </p:sp>
      <p:pic>
        <p:nvPicPr>
          <p:cNvPr id="7" name="Picture 6">
            <a:extLst>
              <a:ext uri="{FF2B5EF4-FFF2-40B4-BE49-F238E27FC236}">
                <a16:creationId xmlns:a16="http://schemas.microsoft.com/office/drawing/2014/main" id="{BD207828-6F4A-4998-A955-D7E707BA6DE9}"/>
              </a:ext>
            </a:extLst>
          </p:cNvPr>
          <p:cNvPicPr>
            <a:picLocks noChangeAspect="1"/>
          </p:cNvPicPr>
          <p:nvPr/>
        </p:nvPicPr>
        <p:blipFill rotWithShape="1">
          <a:blip r:embed="rId2"/>
          <a:srcRect t="14195" r="9437"/>
          <a:stretch/>
        </p:blipFill>
        <p:spPr>
          <a:xfrm>
            <a:off x="873799" y="1195005"/>
            <a:ext cx="4546515" cy="3105119"/>
          </a:xfrm>
          <a:prstGeom prst="rect">
            <a:avLst/>
          </a:prstGeom>
        </p:spPr>
      </p:pic>
      <p:sp>
        <p:nvSpPr>
          <p:cNvPr id="8" name="Rectangle 7">
            <a:extLst>
              <a:ext uri="{FF2B5EF4-FFF2-40B4-BE49-F238E27FC236}">
                <a16:creationId xmlns:a16="http://schemas.microsoft.com/office/drawing/2014/main" id="{E1E01B32-742E-4018-8B36-E2C0CC258A17}"/>
              </a:ext>
            </a:extLst>
          </p:cNvPr>
          <p:cNvSpPr/>
          <p:nvPr/>
        </p:nvSpPr>
        <p:spPr>
          <a:xfrm>
            <a:off x="1626930" y="4824947"/>
            <a:ext cx="3642807" cy="954107"/>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Median PFS was 15 months shorter</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in patients with high tumor GR expression compared to those with low tumor GR expression (p &lt; 0.001)</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76658925-6505-400C-9B21-2FDE497ADE24}"/>
              </a:ext>
            </a:extLst>
          </p:cNvPr>
          <p:cNvSpPr txBox="1"/>
          <p:nvPr/>
        </p:nvSpPr>
        <p:spPr>
          <a:xfrm>
            <a:off x="2333806" y="5924504"/>
            <a:ext cx="2057400" cy="207751"/>
          </a:xfrm>
          <a:prstGeom prst="rect">
            <a:avLst/>
          </a:prstGeom>
        </p:spPr>
        <p:txBody>
          <a:bodyPr rot="0" spcFirstLastPara="0" vertOverflow="overflow" horzOverflow="overflow" vert="horz" wrap="square" lIns="68580" tIns="34291" rIns="68580" bIns="34291" numCol="1" spcCol="0" rtlCol="0" fromWordArt="0" anchor="t" anchorCtr="0" forceAA="0" compatLnSpc="1">
            <a:prstTxWarp prst="textNoShape">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4542">
                    <a:lumMod val="50000"/>
                  </a:srgbClr>
                </a:solidFill>
                <a:effectLst/>
                <a:uLnTx/>
                <a:uFillTx/>
                <a:latin typeface="arial"/>
                <a:ea typeface="+mn-ea"/>
                <a:cs typeface="arial"/>
              </a:rPr>
              <a:t>Veneris, </a:t>
            </a:r>
            <a:r>
              <a:rPr kumimoji="0" lang="en-US" sz="900" b="0" i="0" u="none" strike="noStrike" kern="1200" cap="none" spc="0" normalizeH="0" baseline="0" noProof="0" dirty="0" err="1">
                <a:ln>
                  <a:noFill/>
                </a:ln>
                <a:solidFill>
                  <a:srgbClr val="3F4542">
                    <a:lumMod val="50000"/>
                  </a:srgbClr>
                </a:solidFill>
                <a:effectLst/>
                <a:uLnTx/>
                <a:uFillTx/>
                <a:latin typeface="arial"/>
                <a:ea typeface="+mn-ea"/>
                <a:cs typeface="arial"/>
              </a:rPr>
              <a:t>Gynecol</a:t>
            </a:r>
            <a:r>
              <a:rPr kumimoji="0" lang="en-US" sz="900" b="0" i="0" u="none" strike="noStrike" kern="1200" cap="none" spc="0" normalizeH="0" baseline="0" noProof="0" dirty="0">
                <a:ln>
                  <a:noFill/>
                </a:ln>
                <a:solidFill>
                  <a:srgbClr val="3F4542">
                    <a:lumMod val="50000"/>
                  </a:srgbClr>
                </a:solidFill>
                <a:effectLst/>
                <a:uLnTx/>
                <a:uFillTx/>
                <a:latin typeface="arial"/>
                <a:ea typeface="+mn-ea"/>
                <a:cs typeface="arial"/>
              </a:rPr>
              <a:t> Oncol 2017</a:t>
            </a:r>
          </a:p>
        </p:txBody>
      </p:sp>
      <p:sp>
        <p:nvSpPr>
          <p:cNvPr id="11" name="AutoShape 2">
            <a:extLst>
              <a:ext uri="{FF2B5EF4-FFF2-40B4-BE49-F238E27FC236}">
                <a16:creationId xmlns:a16="http://schemas.microsoft.com/office/drawing/2014/main" id="{CDDBF89E-9527-4A91-AE85-02EA21C3BD56}"/>
              </a:ext>
            </a:extLst>
          </p:cNvPr>
          <p:cNvSpPr>
            <a:spLocks noChangeAspect="1" noChangeArrowheads="1"/>
          </p:cNvSpPr>
          <p:nvPr/>
        </p:nvSpPr>
        <p:spPr bwMode="auto">
          <a:xfrm>
            <a:off x="7743217" y="2273109"/>
            <a:ext cx="1475363" cy="14753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542"/>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9BD7ADDB-0EE0-4943-8DF0-1CA95031A59B}"/>
              </a:ext>
            </a:extLst>
          </p:cNvPr>
          <p:cNvPicPr>
            <a:picLocks noChangeAspect="1"/>
          </p:cNvPicPr>
          <p:nvPr/>
        </p:nvPicPr>
        <p:blipFill>
          <a:blip r:embed="rId3"/>
          <a:stretch>
            <a:fillRect/>
          </a:stretch>
        </p:blipFill>
        <p:spPr>
          <a:xfrm>
            <a:off x="6253303" y="1224324"/>
            <a:ext cx="3710243" cy="3256521"/>
          </a:xfrm>
          <a:prstGeom prst="rect">
            <a:avLst/>
          </a:prstGeom>
        </p:spPr>
      </p:pic>
      <p:sp>
        <p:nvSpPr>
          <p:cNvPr id="13" name="Rectangle 12">
            <a:extLst>
              <a:ext uri="{FF2B5EF4-FFF2-40B4-BE49-F238E27FC236}">
                <a16:creationId xmlns:a16="http://schemas.microsoft.com/office/drawing/2014/main" id="{08F17C95-E9F4-4BC2-B20A-F4C456955908}"/>
              </a:ext>
            </a:extLst>
          </p:cNvPr>
          <p:cNvSpPr/>
          <p:nvPr/>
        </p:nvSpPr>
        <p:spPr>
          <a:xfrm>
            <a:off x="6253307" y="4747260"/>
            <a:ext cx="4311763" cy="138499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Median survival for patients with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high nocturnal cortisol (3.3 years</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95% CI=2.6, 3.8 years) vs. with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low nocturnal cortisol (7.3 years</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95% CI =3.8, 10.8 years). Cox regression adjusted for covariates indicates that patients with lower nocturnal cortisol had longer survival times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p</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=.021).</a:t>
            </a:r>
          </a:p>
        </p:txBody>
      </p:sp>
      <p:sp>
        <p:nvSpPr>
          <p:cNvPr id="14" name="TextBox 13">
            <a:extLst>
              <a:ext uri="{FF2B5EF4-FFF2-40B4-BE49-F238E27FC236}">
                <a16:creationId xmlns:a16="http://schemas.microsoft.com/office/drawing/2014/main" id="{EE72A752-5002-4F98-8CE4-7C7F624A0768}"/>
              </a:ext>
            </a:extLst>
          </p:cNvPr>
          <p:cNvSpPr txBox="1"/>
          <p:nvPr/>
        </p:nvSpPr>
        <p:spPr>
          <a:xfrm>
            <a:off x="7422355" y="6509094"/>
            <a:ext cx="3799817" cy="300084"/>
          </a:xfrm>
          <a:prstGeom prst="rect">
            <a:avLst/>
          </a:prstGeom>
        </p:spPr>
        <p:txBody>
          <a:bodyPr rot="0" spcFirstLastPara="0" vertOverflow="overflow" horzOverflow="overflow" vert="horz" wrap="square" lIns="68580" tIns="34291" rIns="68580" bIns="34291" numCol="1" spcCol="0" rtlCol="0" fromWordArt="0" anchor="t" anchorCtr="0" forceAA="0" compatLnSpc="1">
            <a:prstTxWarp prst="textNoShape">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arial"/>
                <a:ea typeface="+mn-ea"/>
                <a:cs typeface="arial"/>
              </a:rPr>
              <a:t>Schrepf</a:t>
            </a:r>
            <a:r>
              <a:rPr kumimoji="0" lang="en-US" sz="1500" b="0" i="0" u="none" strike="noStrike" kern="1200" cap="none" spc="0" normalizeH="0" baseline="0" noProof="0" dirty="0">
                <a:ln>
                  <a:noFill/>
                </a:ln>
                <a:solidFill>
                  <a:srgbClr val="000000"/>
                </a:solidFill>
                <a:effectLst/>
                <a:uLnTx/>
                <a:uFillTx/>
                <a:latin typeface="arial"/>
                <a:ea typeface="+mn-ea"/>
                <a:cs typeface="arial"/>
              </a:rPr>
              <a:t>, </a:t>
            </a:r>
            <a:r>
              <a:rPr kumimoji="0" lang="en-US" sz="1500" b="0" i="0" u="none" strike="noStrike" kern="1200" cap="none" spc="0" normalizeH="0" baseline="0" noProof="0" dirty="0" err="1">
                <a:ln>
                  <a:noFill/>
                </a:ln>
                <a:solidFill>
                  <a:srgbClr val="000000"/>
                </a:solidFill>
                <a:effectLst/>
                <a:uLnTx/>
                <a:uFillTx/>
                <a:latin typeface="arial"/>
                <a:ea typeface="+mn-ea"/>
                <a:cs typeface="arial"/>
              </a:rPr>
              <a:t>Psychoneuroendocrinology</a:t>
            </a:r>
            <a:r>
              <a:rPr kumimoji="0" lang="en-US" sz="1500" b="0" i="0" u="none" strike="noStrike" kern="1200" cap="none" spc="0" normalizeH="0" baseline="0" noProof="0" dirty="0">
                <a:ln>
                  <a:noFill/>
                </a:ln>
                <a:solidFill>
                  <a:srgbClr val="000000"/>
                </a:solidFill>
                <a:effectLst/>
                <a:uLnTx/>
                <a:uFillTx/>
                <a:latin typeface="arial"/>
                <a:ea typeface="+mn-ea"/>
                <a:cs typeface="arial"/>
              </a:rPr>
              <a:t>,  2015</a:t>
            </a:r>
          </a:p>
        </p:txBody>
      </p:sp>
    </p:spTree>
    <p:extLst>
      <p:ext uri="{BB962C8B-B14F-4D97-AF65-F5344CB8AC3E}">
        <p14:creationId xmlns:p14="http://schemas.microsoft.com/office/powerpoint/2010/main" val="39741918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A5F9-18A4-D9B1-A345-233572AD4579}"/>
              </a:ext>
            </a:extLst>
          </p:cNvPr>
          <p:cNvSpPr>
            <a:spLocks noGrp="1"/>
          </p:cNvSpPr>
          <p:nvPr>
            <p:ph type="title"/>
          </p:nvPr>
        </p:nvSpPr>
        <p:spPr>
          <a:xfrm>
            <a:off x="838200" y="-2317"/>
            <a:ext cx="10515600" cy="821584"/>
          </a:xfrm>
        </p:spPr>
        <p:txBody>
          <a:bodyPr anchor="b">
            <a:normAutofit/>
          </a:bodyPr>
          <a:lstStyle/>
          <a:p>
            <a:r>
              <a:rPr lang="en-US" sz="3200" dirty="0" err="1"/>
              <a:t>Relacorilant</a:t>
            </a:r>
            <a:r>
              <a:rPr lang="en-US" sz="3200" dirty="0"/>
              <a:t> + Nab-paclitaxel </a:t>
            </a:r>
            <a:r>
              <a:rPr lang="en-US" dirty="0"/>
              <a:t>Phase 2 Study Design</a:t>
            </a:r>
          </a:p>
        </p:txBody>
      </p:sp>
      <p:sp>
        <p:nvSpPr>
          <p:cNvPr id="6" name="Slide Number Placeholder 5">
            <a:extLst>
              <a:ext uri="{FF2B5EF4-FFF2-40B4-BE49-F238E27FC236}">
                <a16:creationId xmlns:a16="http://schemas.microsoft.com/office/drawing/2014/main" id="{9153D6E1-1FBA-A967-05D0-A4148AAA1D14}"/>
              </a:ext>
            </a:extLst>
          </p:cNvPr>
          <p:cNvSpPr>
            <a:spLocks noGrp="1"/>
          </p:cNvSpPr>
          <p:nvPr>
            <p:ph type="sldNum" sz="quarter" idx="12"/>
          </p:nvPr>
        </p:nvSpPr>
        <p:spPr/>
        <p:txBody>
          <a:bodyPr anchor="ctr">
            <a:normAutofit lnSpcReduction="10000"/>
          </a:bodyPr>
          <a:lstStyle/>
          <a:p>
            <a:pPr marL="0" marR="0" lvl="0" indent="0" algn="l" defTabSz="914400" rtl="0" eaLnBrk="1" fontAlgn="auto" latinLnBrk="0" hangingPunct="1">
              <a:lnSpc>
                <a:spcPct val="100000"/>
              </a:lnSpc>
              <a:spcBef>
                <a:spcPts val="0"/>
              </a:spcBef>
              <a:spcAft>
                <a:spcPts val="800"/>
              </a:spcAft>
              <a:buClrTx/>
              <a:buSzTx/>
              <a:buFontTx/>
              <a:buNone/>
              <a:tabLst/>
              <a:defRPr/>
            </a:pPr>
            <a:fld id="{987D9E84-FED3-B54F-90E8-8CBDD92306C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800"/>
                </a:spcAft>
                <a:buClrTx/>
                <a:buSzTx/>
                <a:buFontTx/>
                <a:buNone/>
                <a:tabLst/>
                <a:defRPr/>
              </a:pPr>
              <a:t>69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C8C8AEE-D3B0-0835-2E26-380C9165E2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513500" y="1323245"/>
            <a:ext cx="11353800" cy="4715489"/>
          </a:xfrm>
          <a:prstGeom prst="rect">
            <a:avLst/>
          </a:prstGeom>
        </p:spPr>
      </p:pic>
      <p:sp>
        <p:nvSpPr>
          <p:cNvPr id="3" name="Content Placeholder 3">
            <a:extLst>
              <a:ext uri="{FF2B5EF4-FFF2-40B4-BE49-F238E27FC236}">
                <a16:creationId xmlns:a16="http://schemas.microsoft.com/office/drawing/2014/main" id="{C3846D28-9887-DBE5-4D8C-C065575FBA36}"/>
              </a:ext>
            </a:extLst>
          </p:cNvPr>
          <p:cNvSpPr txBox="1">
            <a:spLocks/>
          </p:cNvSpPr>
          <p:nvPr/>
        </p:nvSpPr>
        <p:spPr>
          <a:xfrm>
            <a:off x="666845" y="6420084"/>
            <a:ext cx="4025900" cy="519067"/>
          </a:xfrm>
          <a:prstGeom prst="rect">
            <a:avLst/>
          </a:prstGeom>
        </p:spPr>
        <p:txBody>
          <a:bodyPr>
            <a:normAutofit/>
          </a:bodyPr>
          <a:lstStyle>
            <a:lvl1pPr marL="230177" indent="-230177" algn="l" defTabSz="457177" rtl="0" eaLnBrk="1" latinLnBrk="0" hangingPunct="1">
              <a:lnSpc>
                <a:spcPct val="120000"/>
              </a:lnSpc>
              <a:spcBef>
                <a:spcPts val="800"/>
              </a:spcBef>
              <a:buClr>
                <a:schemeClr val="accent1"/>
              </a:buClr>
              <a:buFont typeface="Arial"/>
              <a:buChar char="•"/>
              <a:defRPr sz="3200" kern="1200">
                <a:solidFill>
                  <a:srgbClr val="515856"/>
                </a:solidFill>
                <a:latin typeface="+mn-lt"/>
                <a:ea typeface="+mn-ea"/>
                <a:cs typeface="+mn-cs"/>
              </a:defRPr>
            </a:lvl1pPr>
            <a:lvl2pPr marL="514324" indent="-284149" algn="l" defTabSz="457177" rtl="0" eaLnBrk="1" latinLnBrk="0" hangingPunct="1">
              <a:lnSpc>
                <a:spcPct val="120000"/>
              </a:lnSpc>
              <a:spcBef>
                <a:spcPts val="640"/>
              </a:spcBef>
              <a:buClr>
                <a:schemeClr val="accent1"/>
              </a:buClr>
              <a:buFont typeface="LucidaGrande" charset="0"/>
              <a:buChar char="—"/>
              <a:defRPr sz="2667" kern="1200">
                <a:solidFill>
                  <a:srgbClr val="515856"/>
                </a:solidFill>
                <a:latin typeface="+mn-lt"/>
                <a:ea typeface="+mn-ea"/>
                <a:cs typeface="+mn-cs"/>
              </a:defRPr>
            </a:lvl2pPr>
            <a:lvl3pPr marL="684179" indent="-169854" algn="l" defTabSz="457177" rtl="0" eaLnBrk="1" latinLnBrk="0" hangingPunct="1">
              <a:lnSpc>
                <a:spcPct val="120000"/>
              </a:lnSpc>
              <a:spcBef>
                <a:spcPct val="20000"/>
              </a:spcBef>
              <a:buClr>
                <a:schemeClr val="accent1"/>
              </a:buClr>
              <a:buFont typeface="Wingdings" charset="2"/>
              <a:buChar char="§"/>
              <a:defRPr sz="2400" kern="1200">
                <a:solidFill>
                  <a:srgbClr val="515856"/>
                </a:solidFill>
                <a:latin typeface="+mn-lt"/>
                <a:ea typeface="+mn-ea"/>
                <a:cs typeface="+mn-cs"/>
              </a:defRPr>
            </a:lvl3pPr>
            <a:lvl4pPr marL="914354" indent="-230177" algn="l" defTabSz="457177" rtl="0" eaLnBrk="1" latinLnBrk="0" hangingPunct="1">
              <a:lnSpc>
                <a:spcPct val="120000"/>
              </a:lnSpc>
              <a:spcBef>
                <a:spcPct val="20000"/>
              </a:spcBef>
              <a:buClr>
                <a:schemeClr val="accent1"/>
              </a:buClr>
              <a:buFont typeface="Arial"/>
              <a:buChar char="–"/>
              <a:defRPr sz="2133" kern="1200">
                <a:solidFill>
                  <a:srgbClr val="515856"/>
                </a:solidFill>
                <a:latin typeface="+mn-lt"/>
                <a:ea typeface="+mn-ea"/>
                <a:cs typeface="+mn-cs"/>
              </a:defRPr>
            </a:lvl4pPr>
            <a:lvl5pPr marL="1146117" indent="-231762" algn="l" defTabSz="457177" rtl="0" eaLnBrk="1" latinLnBrk="0" hangingPunct="1">
              <a:lnSpc>
                <a:spcPct val="120000"/>
              </a:lnSpc>
              <a:spcBef>
                <a:spcPct val="20000"/>
              </a:spcBef>
              <a:buClr>
                <a:schemeClr val="accent1"/>
              </a:buClr>
              <a:buFont typeface="Arial"/>
              <a:buChar char="»"/>
              <a:defRPr sz="1867" kern="1200">
                <a:solidFill>
                  <a:srgbClr val="515856"/>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20000"/>
              </a:lnSpc>
              <a:spcBef>
                <a:spcPts val="800"/>
              </a:spcBef>
              <a:spcAft>
                <a:spcPts val="0"/>
              </a:spcAft>
              <a:buClr>
                <a:srgbClr val="00CC99"/>
              </a:buClr>
              <a:buSzTx/>
              <a:buFont typeface="Arial"/>
              <a:buNone/>
              <a:tabLst/>
              <a:defRPr/>
            </a:pPr>
            <a:r>
              <a:rPr kumimoji="0" lang="en-US" sz="1333" b="0" i="1" u="none" strike="noStrike" kern="1200" cap="none" spc="0" normalizeH="0" baseline="0" noProof="0" dirty="0">
                <a:ln>
                  <a:noFill/>
                </a:ln>
                <a:solidFill>
                  <a:srgbClr val="000000"/>
                </a:solidFill>
                <a:effectLst/>
                <a:uLnTx/>
                <a:uFillTx/>
                <a:latin typeface="Calibri"/>
                <a:ea typeface="+mn-ea"/>
                <a:cs typeface="+mn-cs"/>
              </a:rPr>
              <a:t>D Lorusso Previously reported at ESMO 2021</a:t>
            </a:r>
          </a:p>
        </p:txBody>
      </p:sp>
      <p:sp>
        <p:nvSpPr>
          <p:cNvPr id="4" name="TextBox 3">
            <a:extLst>
              <a:ext uri="{FF2B5EF4-FFF2-40B4-BE49-F238E27FC236}">
                <a16:creationId xmlns:a16="http://schemas.microsoft.com/office/drawing/2014/main" id="{766BF127-D7E3-4BDF-437E-52DFFAEBAB10}"/>
              </a:ext>
            </a:extLst>
          </p:cNvPr>
          <p:cNvSpPr txBox="1"/>
          <p:nvPr/>
        </p:nvSpPr>
        <p:spPr>
          <a:xfrm>
            <a:off x="10609580" y="2565400"/>
            <a:ext cx="154851" cy="174626"/>
          </a:xfrm>
          <a:prstGeom prst="rect">
            <a:avLst/>
          </a:prstGeom>
          <a:solidFill>
            <a:srgbClr val="D1D2D5"/>
          </a:solidFill>
        </p:spPr>
        <p:txBody>
          <a:bodyPr wrap="none" lIns="0" t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59668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Westin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172345800"/>
              </p:ext>
            </p:extLst>
          </p:nvPr>
        </p:nvGraphicFramePr>
        <p:xfrm>
          <a:off x="1163451" y="1484784"/>
          <a:ext cx="9865097" cy="4409688"/>
        </p:xfrm>
        <a:graphic>
          <a:graphicData uri="http://schemas.openxmlformats.org/drawingml/2006/table">
            <a:tbl>
              <a:tblPr firstRow="1" bandRow="1">
                <a:tableStyleId>{F2DE63D5-997A-4646-A377-4702673A728D}</a:tableStyleId>
              </a:tblPr>
              <a:tblGrid>
                <a:gridCol w="2592289">
                  <a:extLst>
                    <a:ext uri="{9D8B030D-6E8A-4147-A177-3AD203B41FA5}">
                      <a16:colId xmlns:a16="http://schemas.microsoft.com/office/drawing/2014/main" val="20000"/>
                    </a:ext>
                  </a:extLst>
                </a:gridCol>
                <a:gridCol w="7272808">
                  <a:extLst>
                    <a:ext uri="{9D8B030D-6E8A-4147-A177-3AD203B41FA5}">
                      <a16:colId xmlns:a16="http://schemas.microsoft.com/office/drawing/2014/main" val="20001"/>
                    </a:ext>
                  </a:extLst>
                </a:gridCol>
              </a:tblGrid>
              <a:tr h="250896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Bayer HealthCare Pharmaceuticals, Caris Life Sciences, Clovis Oncology,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Daiichi Sankyo Inc, Eisai Inc, </a:t>
                      </a:r>
                      <a:r>
                        <a:rPr lang="en-US" sz="1800" b="0" kern="1200" dirty="0" err="1">
                          <a:solidFill>
                            <a:schemeClr val="tx1"/>
                          </a:solidFill>
                          <a:effectLst/>
                          <a:latin typeface="+mn-lt"/>
                          <a:ea typeface="+mn-ea"/>
                          <a:cs typeface="+mn-cs"/>
                        </a:rPr>
                        <a:t>EQRx</a:t>
                      </a:r>
                      <a:r>
                        <a:rPr lang="en-US" sz="1800" b="0" kern="1200" dirty="0">
                          <a:solidFill>
                            <a:schemeClr val="tx1"/>
                          </a:solidFill>
                          <a:effectLst/>
                          <a:latin typeface="+mn-lt"/>
                          <a:ea typeface="+mn-ea"/>
                          <a:cs typeface="+mn-cs"/>
                        </a:rPr>
                        <a:t>, Genentech, a member of the Roche Group, Gilead Sciences Inc, GSK, </a:t>
                      </a:r>
                      <a:r>
                        <a:rPr lang="en-US" sz="1800" b="0" kern="1200" dirty="0" err="1">
                          <a:solidFill>
                            <a:schemeClr val="tx1"/>
                          </a:solidFill>
                          <a:effectLst/>
                          <a:latin typeface="+mn-lt"/>
                          <a:ea typeface="+mn-ea"/>
                          <a:cs typeface="+mn-cs"/>
                        </a:rPr>
                        <a:t>Immunocore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Incyte Corporation, Lilly,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Merck, Mereo BioPharma, Mersana Therapeutics Inc, NGM Biopharmaceuticals, </a:t>
                      </a:r>
                      <a:r>
                        <a:rPr lang="en-US" sz="1800" b="0" kern="1200" dirty="0" err="1">
                          <a:solidFill>
                            <a:schemeClr val="tx1"/>
                          </a:solidFill>
                          <a:effectLst/>
                          <a:latin typeface="+mn-lt"/>
                          <a:ea typeface="+mn-ea"/>
                          <a:cs typeface="+mn-cs"/>
                        </a:rPr>
                        <a:t>Nuvectis</a:t>
                      </a:r>
                      <a:r>
                        <a:rPr lang="en-US" sz="1800" b="0" kern="1200" dirty="0">
                          <a:solidFill>
                            <a:schemeClr val="tx1"/>
                          </a:solidFill>
                          <a:effectLst/>
                          <a:latin typeface="+mn-lt"/>
                          <a:ea typeface="+mn-ea"/>
                          <a:cs typeface="+mn-cs"/>
                        </a:rPr>
                        <a:t> Pharma Inc,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Vincerx</a:t>
                      </a:r>
                      <a:r>
                        <a:rPr lang="en-US" sz="1800" b="0" kern="1200" dirty="0">
                          <a:solidFill>
                            <a:schemeClr val="tx1"/>
                          </a:solidFill>
                          <a:effectLst/>
                          <a:latin typeface="+mn-lt"/>
                          <a:ea typeface="+mn-ea"/>
                          <a:cs typeface="+mn-cs"/>
                        </a:rPr>
                        <a:t> Pharma,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 </a:t>
                      </a:r>
                      <a:r>
                        <a:rPr lang="en-US" sz="1800" b="0" kern="1200" dirty="0" err="1">
                          <a:solidFill>
                            <a:schemeClr val="tx1"/>
                          </a:solidFill>
                          <a:effectLst/>
                          <a:latin typeface="+mn-lt"/>
                          <a:ea typeface="+mn-ea"/>
                          <a:cs typeface="+mn-cs"/>
                        </a:rPr>
                        <a:t>ZielBio</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900728">
                <a:tc>
                  <a:txBody>
                    <a:bodyPr/>
                    <a:lstStyle/>
                    <a:p>
                      <a:r>
                        <a:rPr lang="en-US" sz="1800" b="1" kern="1200" dirty="0">
                          <a:solidFill>
                            <a:schemeClr val="tx1"/>
                          </a:solidFill>
                          <a:effectLst/>
                          <a:latin typeface="+mn-lt"/>
                          <a:ea typeface="+mn-ea"/>
                          <a:cs typeface="+mn-cs"/>
                        </a:rPr>
                        <a:t>Contracted Research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Avenge Bio, Bayer HealthCare Pharmaceuticals, Bio-Path Holdings Inc, Clovis Oncology, Daiichi Sankyo Inc, Genentech, a member of the Roche Group, GSK, Jazz Pharmaceuticals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Mereo BioPharma, Novartis, </a:t>
                      </a:r>
                      <a:r>
                        <a:rPr lang="en-US" sz="1800" b="0" kern="1200" dirty="0" err="1">
                          <a:solidFill>
                            <a:schemeClr val="tx1"/>
                          </a:solidFill>
                          <a:effectLst/>
                          <a:latin typeface="+mn-lt"/>
                          <a:ea typeface="+mn-ea"/>
                          <a:cs typeface="+mn-cs"/>
                        </a:rPr>
                        <a:t>Nuvectis</a:t>
                      </a:r>
                      <a:r>
                        <a:rPr lang="en-US" sz="1800" b="0" kern="1200" dirty="0">
                          <a:solidFill>
                            <a:schemeClr val="tx1"/>
                          </a:solidFill>
                          <a:effectLst/>
                          <a:latin typeface="+mn-lt"/>
                          <a:ea typeface="+mn-ea"/>
                          <a:cs typeface="+mn-cs"/>
                        </a:rPr>
                        <a:t> Pharma Inc,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22650"/>
                  </a:ext>
                </a:extLst>
              </a:tr>
            </a:tbl>
          </a:graphicData>
        </a:graphic>
      </p:graphicFrame>
    </p:spTree>
    <p:custDataLst>
      <p:tags r:id="rId1"/>
    </p:custDataLst>
    <p:extLst>
      <p:ext uri="{BB962C8B-B14F-4D97-AF65-F5344CB8AC3E}">
        <p14:creationId xmlns:p14="http://schemas.microsoft.com/office/powerpoint/2010/main" val="1335042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2F3614-B4D1-F0CE-A095-D472ABCB5EBA}"/>
              </a:ext>
            </a:extLst>
          </p:cNvPr>
          <p:cNvSpPr/>
          <p:nvPr/>
        </p:nvSpPr>
        <p:spPr bwMode="auto">
          <a:xfrm>
            <a:off x="240535" y="982657"/>
            <a:ext cx="11710930" cy="50916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7C0C6638-E62F-276A-8E37-4031B87C20D3}"/>
              </a:ext>
            </a:extLst>
          </p:cNvPr>
          <p:cNvSpPr>
            <a:spLocks noGrp="1"/>
          </p:cNvSpPr>
          <p:nvPr>
            <p:ph type="title"/>
          </p:nvPr>
        </p:nvSpPr>
        <p:spPr>
          <a:xfrm>
            <a:off x="609600" y="136525"/>
            <a:ext cx="10972800" cy="683808"/>
          </a:xfrm>
        </p:spPr>
        <p:txBody>
          <a:bodyPr>
            <a:noAutofit/>
          </a:bodyPr>
          <a:lstStyle/>
          <a:p>
            <a:r>
              <a:rPr lang="en-US" sz="2667" dirty="0"/>
              <a:t>INTERMITTENT </a:t>
            </a:r>
            <a:r>
              <a:rPr lang="en-US" sz="2667" dirty="0" err="1"/>
              <a:t>Relacorilant</a:t>
            </a:r>
            <a:r>
              <a:rPr lang="en-US" sz="2667" dirty="0"/>
              <a:t> + Nab-paclitaxel </a:t>
            </a:r>
            <a:br>
              <a:rPr lang="en-US" sz="2667" dirty="0"/>
            </a:br>
            <a:r>
              <a:rPr lang="en-US" sz="2667" dirty="0"/>
              <a:t>Improved Progression-Free Survival</a:t>
            </a:r>
          </a:p>
        </p:txBody>
      </p:sp>
      <p:pic>
        <p:nvPicPr>
          <p:cNvPr id="6" name="Picture 5">
            <a:extLst>
              <a:ext uri="{FF2B5EF4-FFF2-40B4-BE49-F238E27FC236}">
                <a16:creationId xmlns:a16="http://schemas.microsoft.com/office/drawing/2014/main" id="{F4E42EEB-EA7A-20CA-D31C-46791F76F226}"/>
              </a:ext>
            </a:extLst>
          </p:cNvPr>
          <p:cNvPicPr>
            <a:picLocks noChangeAspect="1"/>
          </p:cNvPicPr>
          <p:nvPr/>
        </p:nvPicPr>
        <p:blipFill rotWithShape="1">
          <a:blip r:embed="rId2">
            <a:extLst>
              <a:ext uri="{28A0092B-C50C-407E-A947-70E740481C1C}">
                <a14:useLocalDpi xmlns:a14="http://schemas.microsoft.com/office/drawing/2010/main" val="0"/>
              </a:ext>
            </a:extLst>
          </a:blip>
          <a:srcRect b="4542"/>
          <a:stretch/>
        </p:blipFill>
        <p:spPr>
          <a:xfrm>
            <a:off x="609601" y="982657"/>
            <a:ext cx="8166289" cy="4756817"/>
          </a:xfrm>
          <a:prstGeom prst="rect">
            <a:avLst/>
          </a:prstGeom>
        </p:spPr>
      </p:pic>
      <p:sp>
        <p:nvSpPr>
          <p:cNvPr id="9" name="TextBox 8">
            <a:extLst>
              <a:ext uri="{FF2B5EF4-FFF2-40B4-BE49-F238E27FC236}">
                <a16:creationId xmlns:a16="http://schemas.microsoft.com/office/drawing/2014/main" id="{E5B1C1BE-1C5A-B20F-CB2B-428CC62DAAE6}"/>
              </a:ext>
            </a:extLst>
          </p:cNvPr>
          <p:cNvSpPr txBox="1"/>
          <p:nvPr/>
        </p:nvSpPr>
        <p:spPr>
          <a:xfrm>
            <a:off x="240535" y="6171188"/>
            <a:ext cx="1024614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CONTINUOUS: once-daily </a:t>
            </a:r>
            <a:r>
              <a:rPr kumimoji="0" lang="en-US" sz="1200" b="0" i="0"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Times New Roman" panose="02020603050405020304" pitchFamily="18" charset="0"/>
              </a:rPr>
              <a:t>relacorilant</a:t>
            </a:r>
            <a:r>
              <a:rPr kumimoji="0" lang="en-US" sz="12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 nab-paclitaxel; INTERMITTENT: intermittent </a:t>
            </a:r>
            <a:r>
              <a:rPr kumimoji="0" lang="en-US" sz="1200" b="0" i="0"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Times New Roman" panose="02020603050405020304" pitchFamily="18" charset="0"/>
              </a:rPr>
              <a:t>relacorilant</a:t>
            </a:r>
            <a:r>
              <a:rPr kumimoji="0" lang="en-US" sz="12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 nab-paclitaxel; COMPARATOR: nab-paclitaxel monotherapy</a:t>
            </a:r>
          </a:p>
        </p:txBody>
      </p:sp>
      <p:pic>
        <p:nvPicPr>
          <p:cNvPr id="10" name="Picture 9">
            <a:extLst>
              <a:ext uri="{FF2B5EF4-FFF2-40B4-BE49-F238E27FC236}">
                <a16:creationId xmlns:a16="http://schemas.microsoft.com/office/drawing/2014/main" id="{21822FF5-1E14-D7B2-1F4F-8F78EF7F037B}"/>
              </a:ext>
            </a:extLst>
          </p:cNvPr>
          <p:cNvPicPr>
            <a:picLocks noChangeAspect="1"/>
          </p:cNvPicPr>
          <p:nvPr/>
        </p:nvPicPr>
        <p:blipFill>
          <a:blip r:embed="rId3"/>
          <a:stretch>
            <a:fillRect/>
          </a:stretch>
        </p:blipFill>
        <p:spPr>
          <a:xfrm>
            <a:off x="6130226" y="1079499"/>
            <a:ext cx="5731575" cy="2390269"/>
          </a:xfrm>
          <a:prstGeom prst="rect">
            <a:avLst/>
          </a:prstGeom>
        </p:spPr>
      </p:pic>
      <p:sp>
        <p:nvSpPr>
          <p:cNvPr id="11" name="Content Placeholder 2">
            <a:extLst>
              <a:ext uri="{FF2B5EF4-FFF2-40B4-BE49-F238E27FC236}">
                <a16:creationId xmlns:a16="http://schemas.microsoft.com/office/drawing/2014/main" id="{2C7C8436-5C2D-FBB1-1F59-0B205EF0395A}"/>
              </a:ext>
            </a:extLst>
          </p:cNvPr>
          <p:cNvSpPr txBox="1">
            <a:spLocks/>
          </p:cNvSpPr>
          <p:nvPr/>
        </p:nvSpPr>
        <p:spPr>
          <a:xfrm>
            <a:off x="8826595" y="3498550"/>
            <a:ext cx="2984500" cy="2390270"/>
          </a:xfrm>
          <a:prstGeom prst="rect">
            <a:avLst/>
          </a:prstGeom>
          <a:solidFill>
            <a:schemeClr val="bg1"/>
          </a:solidFill>
          <a:ln w="12700">
            <a:solidFill>
              <a:srgbClr val="002557"/>
            </a:solidFill>
          </a:ln>
        </p:spPr>
        <p:txBody>
          <a:bodyPr lIns="243840" tIns="243840" rIns="243840" bIns="24384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3200"/>
              </a:spcBef>
              <a:spcAft>
                <a:spcPts val="0"/>
              </a:spcAft>
              <a:buClr>
                <a:srgbClr val="C7495D"/>
              </a:buClr>
              <a:buSzPct val="80000"/>
              <a:buFont typeface="Arial" panose="020B0604020202020204" pitchFamily="34" charset="0"/>
              <a:buNone/>
              <a:tabLst/>
              <a:defRPr/>
            </a:pPr>
            <a:r>
              <a:rPr kumimoji="0" lang="en-US" sz="1867"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While ORR was similar, </a:t>
            </a:r>
            <a:r>
              <a:rPr kumimoji="0" lang="en-US" sz="1867"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mn-cs"/>
              </a:rPr>
              <a:t>DoR</a:t>
            </a:r>
            <a:r>
              <a:rPr kumimoji="0" lang="en-US" sz="1867" b="0"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mn-cs"/>
              </a:rPr>
              <a:t> </a:t>
            </a:r>
            <a:r>
              <a:rPr kumimoji="0" lang="en-US" sz="1867"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was</a:t>
            </a:r>
            <a:r>
              <a:rPr kumimoji="0" lang="en-US" sz="1867" b="0" i="0" u="none" strike="noStrike" kern="1200" cap="none" spc="0" normalizeH="0" baseline="0" noProof="0" dirty="0">
                <a:ln>
                  <a:noFill/>
                </a:ln>
                <a:solidFill>
                  <a:srgbClr val="3F3F3E"/>
                </a:solidFill>
                <a:effectLst/>
                <a:uLnTx/>
                <a:uFillTx/>
                <a:latin typeface="Arial" panose="020B0604020202020204" pitchFamily="34" charset="0"/>
                <a:ea typeface="Calibri" panose="020F0502020204030204" pitchFamily="34" charset="0"/>
                <a:cs typeface="+mn-cs"/>
              </a:rPr>
              <a:t> </a:t>
            </a:r>
            <a:r>
              <a:rPr kumimoji="0" lang="en-US" sz="1867"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mn-cs"/>
              </a:rPr>
              <a:t>significantly improved</a:t>
            </a:r>
            <a:r>
              <a:rPr kumimoji="0" lang="en-US" sz="1867" b="0" i="0" u="none" strike="noStrike" kern="1200" cap="none" spc="0" normalizeH="0" baseline="0" noProof="0" dirty="0">
                <a:ln>
                  <a:noFill/>
                </a:ln>
                <a:solidFill>
                  <a:srgbClr val="3F3F3E"/>
                </a:solidFill>
                <a:effectLst/>
                <a:uLnTx/>
                <a:uFillTx/>
                <a:latin typeface="Arial" panose="020B0604020202020204" pitchFamily="34" charset="0"/>
                <a:ea typeface="Calibri" panose="020F0502020204030204" pitchFamily="34" charset="0"/>
                <a:cs typeface="+mn-cs"/>
              </a:rPr>
              <a:t> </a:t>
            </a:r>
            <a:r>
              <a:rPr kumimoji="0" lang="en-US" sz="1867"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mn-cs"/>
              </a:rPr>
              <a:t>in the INTERMITTENT</a:t>
            </a:r>
            <a:r>
              <a:rPr kumimoji="0" lang="en-US" sz="1867"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 vs the COMPARATOR arm. </a:t>
            </a:r>
            <a:br>
              <a:rPr kumimoji="0" lang="en-US" sz="1867"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br>
            <a:endParaRPr kumimoji="0" lang="en-US" sz="933"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endParaRPr>
          </a:p>
          <a:p>
            <a:pPr marL="0" marR="0" lvl="0" indent="0" algn="l" defTabSz="1219170" rtl="0" eaLnBrk="1" fontAlgn="auto" latinLnBrk="0" hangingPunct="1">
              <a:lnSpc>
                <a:spcPct val="100000"/>
              </a:lnSpc>
              <a:spcBef>
                <a:spcPts val="0"/>
              </a:spcBef>
              <a:spcAft>
                <a:spcPts val="0"/>
              </a:spcAft>
              <a:buClr>
                <a:srgbClr val="C7495D"/>
              </a:buClr>
              <a:buSzPct val="80000"/>
              <a:buFont typeface="Arial" panose="020B0604020202020204" pitchFamily="34" charset="0"/>
              <a:buNone/>
              <a:tabLst/>
              <a:defRPr/>
            </a:pPr>
            <a:r>
              <a:rPr kumimoji="0" lang="en-US" sz="1867"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HR 0.36, 95% </a:t>
            </a:r>
          </a:p>
          <a:p>
            <a:pPr marL="0" marR="0" lvl="0" indent="0" algn="l" defTabSz="1219170" rtl="0" eaLnBrk="1" fontAlgn="auto" latinLnBrk="0" hangingPunct="1">
              <a:lnSpc>
                <a:spcPct val="100000"/>
              </a:lnSpc>
              <a:spcBef>
                <a:spcPts val="0"/>
              </a:spcBef>
              <a:spcAft>
                <a:spcPts val="0"/>
              </a:spcAft>
              <a:buClr>
                <a:srgbClr val="C7495D"/>
              </a:buClr>
              <a:buSzPct val="80000"/>
              <a:buFont typeface="Arial" panose="020B0604020202020204" pitchFamily="34" charset="0"/>
              <a:buNone/>
              <a:tabLst/>
              <a:defRPr/>
            </a:pPr>
            <a:r>
              <a:rPr kumimoji="0" lang="en-US" sz="1867"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CI (0.16-0.77), </a:t>
            </a:r>
            <a:r>
              <a:rPr kumimoji="0" lang="en-US" sz="1867" b="0" i="1"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P</a:t>
            </a:r>
            <a:r>
              <a:rPr kumimoji="0" lang="en-US" sz="1867"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=0.006</a:t>
            </a:r>
            <a:endParaRPr kumimoji="0" lang="en-US" sz="1867" b="0" i="0" u="none" strike="noStrike" kern="1200" cap="none" spc="0" normalizeH="0" baseline="0" noProof="0" dirty="0">
              <a:ln>
                <a:noFill/>
              </a:ln>
              <a:solidFill>
                <a:srgbClr val="002557"/>
              </a:solidFill>
              <a:effectLst/>
              <a:uLnTx/>
              <a:uFillTx/>
              <a:latin typeface="Arial" panose="020B0604020202020204"/>
              <a:ea typeface="+mn-ea"/>
              <a:cs typeface="+mn-cs"/>
            </a:endParaRPr>
          </a:p>
        </p:txBody>
      </p:sp>
      <p:sp>
        <p:nvSpPr>
          <p:cNvPr id="12" name="Content Placeholder 3">
            <a:extLst>
              <a:ext uri="{FF2B5EF4-FFF2-40B4-BE49-F238E27FC236}">
                <a16:creationId xmlns:a16="http://schemas.microsoft.com/office/drawing/2014/main" id="{E9F12355-999F-C5F0-1DB7-D05155901194}"/>
              </a:ext>
            </a:extLst>
          </p:cNvPr>
          <p:cNvSpPr txBox="1">
            <a:spLocks/>
          </p:cNvSpPr>
          <p:nvPr/>
        </p:nvSpPr>
        <p:spPr>
          <a:xfrm>
            <a:off x="0" y="6460901"/>
            <a:ext cx="4025900" cy="301391"/>
          </a:xfrm>
          <a:prstGeom prst="rect">
            <a:avLst/>
          </a:prstGeom>
        </p:spPr>
        <p:txBody>
          <a:bodyPr>
            <a:normAutofit fontScale="92500"/>
          </a:bodyPr>
          <a:lstStyle>
            <a:lvl1pPr marL="230177" indent="-230177" algn="l" defTabSz="457177" rtl="0" eaLnBrk="1" latinLnBrk="0" hangingPunct="1">
              <a:lnSpc>
                <a:spcPct val="120000"/>
              </a:lnSpc>
              <a:spcBef>
                <a:spcPts val="800"/>
              </a:spcBef>
              <a:buClr>
                <a:schemeClr val="accent1"/>
              </a:buClr>
              <a:buFont typeface="Arial"/>
              <a:buChar char="•"/>
              <a:defRPr sz="3200" kern="1200">
                <a:solidFill>
                  <a:srgbClr val="515856"/>
                </a:solidFill>
                <a:latin typeface="+mn-lt"/>
                <a:ea typeface="+mn-ea"/>
                <a:cs typeface="+mn-cs"/>
              </a:defRPr>
            </a:lvl1pPr>
            <a:lvl2pPr marL="514324" indent="-284149" algn="l" defTabSz="457177" rtl="0" eaLnBrk="1" latinLnBrk="0" hangingPunct="1">
              <a:lnSpc>
                <a:spcPct val="120000"/>
              </a:lnSpc>
              <a:spcBef>
                <a:spcPts val="640"/>
              </a:spcBef>
              <a:buClr>
                <a:schemeClr val="accent1"/>
              </a:buClr>
              <a:buFont typeface="LucidaGrande" charset="0"/>
              <a:buChar char="—"/>
              <a:defRPr sz="2667" kern="1200">
                <a:solidFill>
                  <a:srgbClr val="515856"/>
                </a:solidFill>
                <a:latin typeface="+mn-lt"/>
                <a:ea typeface="+mn-ea"/>
                <a:cs typeface="+mn-cs"/>
              </a:defRPr>
            </a:lvl2pPr>
            <a:lvl3pPr marL="684179" indent="-169854" algn="l" defTabSz="457177" rtl="0" eaLnBrk="1" latinLnBrk="0" hangingPunct="1">
              <a:lnSpc>
                <a:spcPct val="120000"/>
              </a:lnSpc>
              <a:spcBef>
                <a:spcPct val="20000"/>
              </a:spcBef>
              <a:buClr>
                <a:schemeClr val="accent1"/>
              </a:buClr>
              <a:buFont typeface="Wingdings" charset="2"/>
              <a:buChar char="§"/>
              <a:defRPr sz="2400" kern="1200">
                <a:solidFill>
                  <a:srgbClr val="515856"/>
                </a:solidFill>
                <a:latin typeface="+mn-lt"/>
                <a:ea typeface="+mn-ea"/>
                <a:cs typeface="+mn-cs"/>
              </a:defRPr>
            </a:lvl3pPr>
            <a:lvl4pPr marL="914354" indent="-230177" algn="l" defTabSz="457177" rtl="0" eaLnBrk="1" latinLnBrk="0" hangingPunct="1">
              <a:lnSpc>
                <a:spcPct val="120000"/>
              </a:lnSpc>
              <a:spcBef>
                <a:spcPct val="20000"/>
              </a:spcBef>
              <a:buClr>
                <a:schemeClr val="accent1"/>
              </a:buClr>
              <a:buFont typeface="Arial"/>
              <a:buChar char="–"/>
              <a:defRPr sz="2133" kern="1200">
                <a:solidFill>
                  <a:srgbClr val="515856"/>
                </a:solidFill>
                <a:latin typeface="+mn-lt"/>
                <a:ea typeface="+mn-ea"/>
                <a:cs typeface="+mn-cs"/>
              </a:defRPr>
            </a:lvl4pPr>
            <a:lvl5pPr marL="1146117" indent="-231762" algn="l" defTabSz="457177" rtl="0" eaLnBrk="1" latinLnBrk="0" hangingPunct="1">
              <a:lnSpc>
                <a:spcPct val="120000"/>
              </a:lnSpc>
              <a:spcBef>
                <a:spcPct val="20000"/>
              </a:spcBef>
              <a:buClr>
                <a:schemeClr val="accent1"/>
              </a:buClr>
              <a:buFont typeface="Arial"/>
              <a:buChar char="»"/>
              <a:defRPr sz="1867" kern="1200">
                <a:solidFill>
                  <a:srgbClr val="515856"/>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20000"/>
              </a:lnSpc>
              <a:spcBef>
                <a:spcPts val="800"/>
              </a:spcBef>
              <a:spcAft>
                <a:spcPts val="0"/>
              </a:spcAft>
              <a:buClr>
                <a:srgbClr val="00CC99"/>
              </a:buClr>
              <a:buSzTx/>
              <a:buFont typeface="Arial"/>
              <a:buNone/>
              <a:tabLst/>
              <a:defRPr/>
            </a:pPr>
            <a:r>
              <a:rPr kumimoji="0" lang="en-US" sz="1333" b="0" i="1" u="none" strike="noStrike" kern="1200" cap="none" spc="0" normalizeH="0" baseline="0" noProof="0" dirty="0">
                <a:ln>
                  <a:noFill/>
                </a:ln>
                <a:solidFill>
                  <a:srgbClr val="000000"/>
                </a:solidFill>
                <a:effectLst/>
                <a:uLnTx/>
                <a:uFillTx/>
                <a:latin typeface="Calibri"/>
                <a:ea typeface="+mn-ea"/>
                <a:cs typeface="+mn-cs"/>
              </a:rPr>
              <a:t>D Lorusso Previously reported at ESMO 2021</a:t>
            </a:r>
          </a:p>
        </p:txBody>
      </p:sp>
    </p:spTree>
    <p:extLst>
      <p:ext uri="{BB962C8B-B14F-4D97-AF65-F5344CB8AC3E}">
        <p14:creationId xmlns:p14="http://schemas.microsoft.com/office/powerpoint/2010/main" val="4228554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225527-B096-CF34-53A7-723B8660CE5B}"/>
              </a:ext>
            </a:extLst>
          </p:cNvPr>
          <p:cNvSpPr/>
          <p:nvPr/>
        </p:nvSpPr>
        <p:spPr bwMode="auto">
          <a:xfrm>
            <a:off x="240535" y="681978"/>
            <a:ext cx="11710930" cy="50916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2A3791A6-A618-63BD-90F9-25CFC6D7E1D8}"/>
              </a:ext>
            </a:extLst>
          </p:cNvPr>
          <p:cNvSpPr>
            <a:spLocks noGrp="1"/>
          </p:cNvSpPr>
          <p:nvPr>
            <p:ph type="title"/>
          </p:nvPr>
        </p:nvSpPr>
        <p:spPr>
          <a:xfrm>
            <a:off x="838200" y="-27202"/>
            <a:ext cx="10515600" cy="738902"/>
          </a:xfrm>
        </p:spPr>
        <p:txBody>
          <a:bodyPr>
            <a:noAutofit/>
          </a:bodyPr>
          <a:lstStyle/>
          <a:p>
            <a:r>
              <a:rPr lang="en-US" sz="2667" dirty="0">
                <a:latin typeface="Arial" panose="020B0604020202020204" pitchFamily="34" charset="0"/>
              </a:rPr>
              <a:t>INTERMITTENT </a:t>
            </a:r>
            <a:r>
              <a:rPr lang="en-US" sz="2667" dirty="0" err="1"/>
              <a:t>Relacorilant</a:t>
            </a:r>
            <a:r>
              <a:rPr lang="en-US" sz="2667" dirty="0"/>
              <a:t> + Nab-Paclitaxel Improved OS</a:t>
            </a:r>
          </a:p>
        </p:txBody>
      </p:sp>
      <p:pic>
        <p:nvPicPr>
          <p:cNvPr id="6" name="Picture 5">
            <a:extLst>
              <a:ext uri="{FF2B5EF4-FFF2-40B4-BE49-F238E27FC236}">
                <a16:creationId xmlns:a16="http://schemas.microsoft.com/office/drawing/2014/main" id="{2203D4E4-1E12-023D-5423-F331C0FFBC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86847" y="848775"/>
            <a:ext cx="8099533" cy="4905259"/>
          </a:xfrm>
          <a:prstGeom prst="rect">
            <a:avLst/>
          </a:prstGeom>
        </p:spPr>
      </p:pic>
      <p:pic>
        <p:nvPicPr>
          <p:cNvPr id="9" name="Picture 8">
            <a:extLst>
              <a:ext uri="{FF2B5EF4-FFF2-40B4-BE49-F238E27FC236}">
                <a16:creationId xmlns:a16="http://schemas.microsoft.com/office/drawing/2014/main" id="{E1E08AF1-A50B-2883-13EE-3A819F44B99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655029" y="736150"/>
            <a:ext cx="5296436" cy="2236481"/>
          </a:xfrm>
          <a:prstGeom prst="rect">
            <a:avLst/>
          </a:prstGeom>
        </p:spPr>
      </p:pic>
      <p:sp>
        <p:nvSpPr>
          <p:cNvPr id="10" name="TextBox 9">
            <a:extLst>
              <a:ext uri="{FF2B5EF4-FFF2-40B4-BE49-F238E27FC236}">
                <a16:creationId xmlns:a16="http://schemas.microsoft.com/office/drawing/2014/main" id="{0F7217AB-A1DC-943B-5D35-D2135C55EC5E}"/>
              </a:ext>
            </a:extLst>
          </p:cNvPr>
          <p:cNvSpPr txBox="1"/>
          <p:nvPr/>
        </p:nvSpPr>
        <p:spPr>
          <a:xfrm>
            <a:off x="240535" y="5788137"/>
            <a:ext cx="1111326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CONTINUOUS: once-daily </a:t>
            </a:r>
            <a:r>
              <a:rPr kumimoji="0" lang="en-US" sz="1200" b="0" i="0"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Times New Roman" panose="02020603050405020304" pitchFamily="18" charset="0"/>
              </a:rPr>
              <a:t>relacorilant</a:t>
            </a:r>
            <a:r>
              <a:rPr kumimoji="0" lang="en-US" sz="12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 nab-paclitaxel; INTERMITTENT: intermittent </a:t>
            </a:r>
            <a:r>
              <a:rPr kumimoji="0" lang="en-US" sz="1200" b="0" i="0"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Times New Roman" panose="02020603050405020304" pitchFamily="18" charset="0"/>
              </a:rPr>
              <a:t>relacorilant</a:t>
            </a:r>
            <a:r>
              <a:rPr kumimoji="0" lang="en-US" sz="12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 nab-paclitaxel; COMPARATOR: nab-paclitaxel monotherapy</a:t>
            </a:r>
          </a:p>
        </p:txBody>
      </p:sp>
      <p:sp>
        <p:nvSpPr>
          <p:cNvPr id="11" name="Content Placeholder 2">
            <a:extLst>
              <a:ext uri="{FF2B5EF4-FFF2-40B4-BE49-F238E27FC236}">
                <a16:creationId xmlns:a16="http://schemas.microsoft.com/office/drawing/2014/main" id="{B0ADA004-2A6E-F5AA-6281-3FEF93B94D66}"/>
              </a:ext>
            </a:extLst>
          </p:cNvPr>
          <p:cNvSpPr txBox="1">
            <a:spLocks/>
          </p:cNvSpPr>
          <p:nvPr/>
        </p:nvSpPr>
        <p:spPr>
          <a:xfrm>
            <a:off x="8717989" y="3135725"/>
            <a:ext cx="3101867" cy="2455215"/>
          </a:xfrm>
          <a:prstGeom prst="rect">
            <a:avLst/>
          </a:prstGeom>
          <a:solidFill>
            <a:schemeClr val="bg1"/>
          </a:solidFill>
          <a:ln w="12700">
            <a:solidFill>
              <a:srgbClr val="002557"/>
            </a:solidFill>
          </a:ln>
        </p:spPr>
        <p:txBody>
          <a:bodyPr lIns="243840" tIns="243840" rIns="243840" bIns="24384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200"/>
              </a:spcBef>
              <a:spcAft>
                <a:spcPts val="0"/>
              </a:spcAft>
              <a:buClr>
                <a:srgbClr val="C7495D"/>
              </a:buClr>
              <a:buSzPct val="80000"/>
              <a:buFont typeface="Arial" panose="020B0604020202020204" pitchFamily="34" charset="0"/>
              <a:buNone/>
              <a:tabLst/>
              <a:defRPr/>
            </a:pPr>
            <a:r>
              <a:rPr kumimoji="0" lang="en-US" sz="1600"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In the </a:t>
            </a:r>
            <a:r>
              <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mn-cs"/>
              </a:rPr>
              <a:t>INTERMITTENT</a:t>
            </a:r>
            <a:r>
              <a:rPr kumimoji="0" lang="en-US" sz="1600"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 </a:t>
            </a:r>
            <a:r>
              <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mn-cs"/>
              </a:rPr>
              <a:t>arm, 27% of patients were still alive at 24 months</a:t>
            </a:r>
            <a:r>
              <a:rPr kumimoji="0" lang="en-US" sz="1600"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 compared to </a:t>
            </a:r>
            <a:r>
              <a:rPr kumimoji="0" lang="en-US" sz="1600" b="1" i="0" u="none" strike="noStrike" kern="1200" cap="none" spc="0" normalizeH="0" baseline="0" noProof="0" dirty="0">
                <a:ln>
                  <a:noFill/>
                </a:ln>
                <a:solidFill>
                  <a:srgbClr val="8C4F93"/>
                </a:solidFill>
                <a:effectLst/>
                <a:uLnTx/>
                <a:uFillTx/>
                <a:latin typeface="Arial" panose="020B0604020202020204" pitchFamily="34" charset="0"/>
                <a:ea typeface="Calibri" panose="020F0502020204030204" pitchFamily="34" charset="0"/>
                <a:cs typeface="+mn-cs"/>
              </a:rPr>
              <a:t>14% in the COMPARATOR arm</a:t>
            </a:r>
            <a:r>
              <a:rPr kumimoji="0" lang="en-US" sz="1600" b="0" i="0" u="none" strike="noStrike" kern="1200" cap="none" spc="0" normalizeH="0" baseline="0" noProof="0" dirty="0">
                <a:ln>
                  <a:noFill/>
                </a:ln>
                <a:solidFill>
                  <a:srgbClr val="002557"/>
                </a:solidFill>
                <a:effectLst/>
                <a:uLnTx/>
                <a:uFillTx/>
                <a:latin typeface="Arial" panose="020B060402020202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3200"/>
              </a:spcBef>
              <a:spcAft>
                <a:spcPts val="0"/>
              </a:spcAft>
              <a:buClr>
                <a:srgbClr val="C7495D"/>
              </a:buClr>
              <a:buSzPct val="80000"/>
              <a:buFont typeface="Arial" panose="020B0604020202020204" pitchFamily="34" charset="0"/>
              <a:buNone/>
              <a:tabLst/>
              <a:defRPr/>
            </a:pPr>
            <a:r>
              <a:rPr kumimoji="0" lang="en-US" sz="1600" b="0" i="0" u="none" strike="noStrike" kern="1200" cap="none" spc="0" normalizeH="0" baseline="0" noProof="0" dirty="0">
                <a:ln>
                  <a:noFill/>
                </a:ln>
                <a:solidFill>
                  <a:srgbClr val="002557"/>
                </a:solidFill>
                <a:effectLst/>
                <a:uLnTx/>
                <a:uFillTx/>
                <a:latin typeface="Arial" panose="020B0604020202020204"/>
                <a:ea typeface="+mn-ea"/>
                <a:cs typeface="+mn-cs"/>
              </a:rPr>
              <a:t>Trend toward </a:t>
            </a:r>
            <a:r>
              <a:rPr kumimoji="0" lang="en-US" sz="1600" b="1" i="0" u="none" strike="noStrike" kern="1200" cap="none" spc="0" normalizeH="0" baseline="0" noProof="0" dirty="0">
                <a:ln>
                  <a:noFill/>
                </a:ln>
                <a:solidFill>
                  <a:srgbClr val="00B050"/>
                </a:solidFill>
                <a:effectLst/>
                <a:uLnTx/>
                <a:uFillTx/>
                <a:latin typeface="Arial" panose="020B0604020202020204"/>
                <a:ea typeface="+mn-ea"/>
                <a:cs typeface="+mn-cs"/>
              </a:rPr>
              <a:t>improved OS </a:t>
            </a:r>
            <a:r>
              <a:rPr kumimoji="0" lang="en-US" sz="1600" b="0" i="0" u="none" strike="noStrike" kern="1200" cap="none" spc="0" normalizeH="0" baseline="0" noProof="0" dirty="0">
                <a:ln>
                  <a:noFill/>
                </a:ln>
                <a:solidFill>
                  <a:srgbClr val="002557"/>
                </a:solidFill>
                <a:effectLst/>
                <a:uLnTx/>
                <a:uFillTx/>
                <a:latin typeface="Arial" panose="020B0604020202020204"/>
                <a:ea typeface="+mn-ea"/>
                <a:cs typeface="+mn-cs"/>
              </a:rPr>
              <a:t>consistent at interim and final analyses.</a:t>
            </a:r>
          </a:p>
        </p:txBody>
      </p:sp>
      <p:sp>
        <p:nvSpPr>
          <p:cNvPr id="3" name="Content Placeholder 3">
            <a:extLst>
              <a:ext uri="{FF2B5EF4-FFF2-40B4-BE49-F238E27FC236}">
                <a16:creationId xmlns:a16="http://schemas.microsoft.com/office/drawing/2014/main" id="{4B08C9B3-62A7-BF70-8598-836A10212AB0}"/>
              </a:ext>
            </a:extLst>
          </p:cNvPr>
          <p:cNvSpPr txBox="1">
            <a:spLocks/>
          </p:cNvSpPr>
          <p:nvPr/>
        </p:nvSpPr>
        <p:spPr>
          <a:xfrm>
            <a:off x="5858956" y="6538911"/>
            <a:ext cx="4025900" cy="519067"/>
          </a:xfrm>
          <a:prstGeom prst="rect">
            <a:avLst/>
          </a:prstGeom>
        </p:spPr>
        <p:txBody>
          <a:bodyPr>
            <a:normAutofit/>
          </a:bodyPr>
          <a:lstStyle>
            <a:lvl1pPr marL="230177" indent="-230177" algn="l" defTabSz="457177" rtl="0" eaLnBrk="1" latinLnBrk="0" hangingPunct="1">
              <a:lnSpc>
                <a:spcPct val="120000"/>
              </a:lnSpc>
              <a:spcBef>
                <a:spcPts val="800"/>
              </a:spcBef>
              <a:buClr>
                <a:schemeClr val="accent1"/>
              </a:buClr>
              <a:buFont typeface="Arial"/>
              <a:buChar char="•"/>
              <a:defRPr sz="3200" kern="1200">
                <a:solidFill>
                  <a:srgbClr val="515856"/>
                </a:solidFill>
                <a:latin typeface="+mn-lt"/>
                <a:ea typeface="+mn-ea"/>
                <a:cs typeface="+mn-cs"/>
              </a:defRPr>
            </a:lvl1pPr>
            <a:lvl2pPr marL="514324" indent="-284149" algn="l" defTabSz="457177" rtl="0" eaLnBrk="1" latinLnBrk="0" hangingPunct="1">
              <a:lnSpc>
                <a:spcPct val="120000"/>
              </a:lnSpc>
              <a:spcBef>
                <a:spcPts val="640"/>
              </a:spcBef>
              <a:buClr>
                <a:schemeClr val="accent1"/>
              </a:buClr>
              <a:buFont typeface="LucidaGrande" charset="0"/>
              <a:buChar char="—"/>
              <a:defRPr sz="2667" kern="1200">
                <a:solidFill>
                  <a:srgbClr val="515856"/>
                </a:solidFill>
                <a:latin typeface="+mn-lt"/>
                <a:ea typeface="+mn-ea"/>
                <a:cs typeface="+mn-cs"/>
              </a:defRPr>
            </a:lvl2pPr>
            <a:lvl3pPr marL="684179" indent="-169854" algn="l" defTabSz="457177" rtl="0" eaLnBrk="1" latinLnBrk="0" hangingPunct="1">
              <a:lnSpc>
                <a:spcPct val="120000"/>
              </a:lnSpc>
              <a:spcBef>
                <a:spcPct val="20000"/>
              </a:spcBef>
              <a:buClr>
                <a:schemeClr val="accent1"/>
              </a:buClr>
              <a:buFont typeface="Wingdings" charset="2"/>
              <a:buChar char="§"/>
              <a:defRPr sz="2400" kern="1200">
                <a:solidFill>
                  <a:srgbClr val="515856"/>
                </a:solidFill>
                <a:latin typeface="+mn-lt"/>
                <a:ea typeface="+mn-ea"/>
                <a:cs typeface="+mn-cs"/>
              </a:defRPr>
            </a:lvl3pPr>
            <a:lvl4pPr marL="914354" indent="-230177" algn="l" defTabSz="457177" rtl="0" eaLnBrk="1" latinLnBrk="0" hangingPunct="1">
              <a:lnSpc>
                <a:spcPct val="120000"/>
              </a:lnSpc>
              <a:spcBef>
                <a:spcPct val="20000"/>
              </a:spcBef>
              <a:buClr>
                <a:schemeClr val="accent1"/>
              </a:buClr>
              <a:buFont typeface="Arial"/>
              <a:buChar char="–"/>
              <a:defRPr sz="2133" kern="1200">
                <a:solidFill>
                  <a:srgbClr val="515856"/>
                </a:solidFill>
                <a:latin typeface="+mn-lt"/>
                <a:ea typeface="+mn-ea"/>
                <a:cs typeface="+mn-cs"/>
              </a:defRPr>
            </a:lvl4pPr>
            <a:lvl5pPr marL="1146117" indent="-231762" algn="l" defTabSz="457177" rtl="0" eaLnBrk="1" latinLnBrk="0" hangingPunct="1">
              <a:lnSpc>
                <a:spcPct val="120000"/>
              </a:lnSpc>
              <a:spcBef>
                <a:spcPct val="20000"/>
              </a:spcBef>
              <a:buClr>
                <a:schemeClr val="accent1"/>
              </a:buClr>
              <a:buFont typeface="Arial"/>
              <a:buChar char="»"/>
              <a:defRPr sz="1867" kern="1200">
                <a:solidFill>
                  <a:srgbClr val="515856"/>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20000"/>
              </a:lnSpc>
              <a:spcBef>
                <a:spcPts val="800"/>
              </a:spcBef>
              <a:spcAft>
                <a:spcPts val="0"/>
              </a:spcAft>
              <a:buClr>
                <a:srgbClr val="00CC99"/>
              </a:buClr>
              <a:buSzTx/>
              <a:buFont typeface="Arial"/>
              <a:buNone/>
              <a:tabLst/>
              <a:defRPr/>
            </a:pPr>
            <a:r>
              <a:rPr kumimoji="0" lang="en-US" sz="1333" b="0" i="1" u="none" strike="noStrike" kern="1200" cap="none" spc="0" normalizeH="0" baseline="0" noProof="0" dirty="0">
                <a:ln>
                  <a:noFill/>
                </a:ln>
                <a:solidFill>
                  <a:srgbClr val="000000"/>
                </a:solidFill>
                <a:effectLst/>
                <a:uLnTx/>
                <a:uFillTx/>
                <a:latin typeface="Calibri"/>
                <a:ea typeface="+mn-ea"/>
                <a:cs typeface="+mn-cs"/>
              </a:rPr>
              <a:t>D Lorusso Previously reported at ESMO 2021</a:t>
            </a:r>
          </a:p>
        </p:txBody>
      </p:sp>
    </p:spTree>
    <p:extLst>
      <p:ext uri="{BB962C8B-B14F-4D97-AF65-F5344CB8AC3E}">
        <p14:creationId xmlns:p14="http://schemas.microsoft.com/office/powerpoint/2010/main" val="3197065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F9BA-48F8-9834-DA51-EADD541ED96E}"/>
              </a:ext>
            </a:extLst>
          </p:cNvPr>
          <p:cNvSpPr>
            <a:spLocks noGrp="1"/>
          </p:cNvSpPr>
          <p:nvPr>
            <p:ph type="title"/>
          </p:nvPr>
        </p:nvSpPr>
        <p:spPr>
          <a:xfrm>
            <a:off x="609600" y="0"/>
            <a:ext cx="10972800" cy="683808"/>
          </a:xfrm>
        </p:spPr>
        <p:txBody>
          <a:bodyPr anchor="b">
            <a:normAutofit/>
          </a:bodyPr>
          <a:lstStyle/>
          <a:p>
            <a:r>
              <a:rPr lang="en-US" sz="3200" dirty="0"/>
              <a:t>ROSELLA Phase 3 Study Schema</a:t>
            </a:r>
          </a:p>
        </p:txBody>
      </p:sp>
      <p:sp>
        <p:nvSpPr>
          <p:cNvPr id="12" name="Content Placeholder 3">
            <a:extLst>
              <a:ext uri="{FF2B5EF4-FFF2-40B4-BE49-F238E27FC236}">
                <a16:creationId xmlns:a16="http://schemas.microsoft.com/office/drawing/2014/main" id="{8D69A6E8-5F0F-AA83-D9DE-3634413896C2}"/>
              </a:ext>
            </a:extLst>
          </p:cNvPr>
          <p:cNvSpPr>
            <a:spLocks noGrp="1"/>
          </p:cNvSpPr>
          <p:nvPr>
            <p:ph sz="half" idx="2"/>
          </p:nvPr>
        </p:nvSpPr>
        <p:spPr>
          <a:xfrm>
            <a:off x="7366000" y="888810"/>
            <a:ext cx="4508501" cy="3546260"/>
          </a:xfrm>
          <a:ln w="12700">
            <a:solidFill>
              <a:schemeClr val="accent1">
                <a:lumMod val="75000"/>
              </a:schemeClr>
            </a:solidFill>
          </a:ln>
        </p:spPr>
        <p:txBody>
          <a:bodyPr>
            <a:normAutofit/>
          </a:bodyPr>
          <a:lstStyle/>
          <a:p>
            <a:r>
              <a:rPr lang="en-US" sz="1467" b="1" dirty="0"/>
              <a:t>Primary Endpoint:</a:t>
            </a:r>
          </a:p>
          <a:p>
            <a:pPr lvl="1"/>
            <a:r>
              <a:rPr lang="en-US" sz="1200" dirty="0"/>
              <a:t>Progression free survival </a:t>
            </a:r>
            <a:r>
              <a:rPr lang="en-US" sz="1200" b="1" dirty="0"/>
              <a:t>(BICR) </a:t>
            </a:r>
            <a:r>
              <a:rPr lang="en-US" sz="1200" dirty="0"/>
              <a:t>per RECIST v1.1</a:t>
            </a:r>
          </a:p>
          <a:p>
            <a:r>
              <a:rPr lang="en-US" sz="1467" b="1"/>
              <a:t>Secondary Endpoints:</a:t>
            </a:r>
            <a:endParaRPr lang="en-US" sz="1467" b="1" dirty="0"/>
          </a:p>
          <a:p>
            <a:pPr lvl="1"/>
            <a:r>
              <a:rPr lang="en-US" sz="1200" dirty="0"/>
              <a:t>Overall Survival</a:t>
            </a:r>
          </a:p>
          <a:p>
            <a:pPr lvl="1"/>
            <a:r>
              <a:rPr lang="en-US" sz="1200" dirty="0"/>
              <a:t>Progression-Free Survival </a:t>
            </a:r>
            <a:r>
              <a:rPr lang="en-US" sz="1200" b="1" dirty="0"/>
              <a:t>(by INV) </a:t>
            </a:r>
            <a:r>
              <a:rPr lang="en-US" sz="1200" dirty="0"/>
              <a:t>per RECIST v1.1 </a:t>
            </a:r>
          </a:p>
          <a:p>
            <a:pPr lvl="1"/>
            <a:r>
              <a:rPr lang="en-US" sz="1200" dirty="0"/>
              <a:t>Overall Response Rate per RECIST v1.1, BOR</a:t>
            </a:r>
          </a:p>
          <a:p>
            <a:pPr lvl="1"/>
            <a:r>
              <a:rPr lang="en-US" sz="1200" dirty="0"/>
              <a:t>Duration of Response per RECIST v1.1</a:t>
            </a:r>
          </a:p>
          <a:p>
            <a:pPr lvl="1"/>
            <a:r>
              <a:rPr lang="en-US" sz="1200" dirty="0"/>
              <a:t>Clinical Benefit Rate per RECIST v1.1</a:t>
            </a:r>
          </a:p>
          <a:p>
            <a:pPr lvl="1"/>
            <a:r>
              <a:rPr lang="en-US" sz="1200" dirty="0"/>
              <a:t>Combined response according to RECIST v1.1 + GCIG criteria</a:t>
            </a:r>
          </a:p>
          <a:p>
            <a:r>
              <a:rPr lang="en-US" sz="1467" b="1" dirty="0"/>
              <a:t>Safety Endpoints:</a:t>
            </a:r>
          </a:p>
          <a:p>
            <a:pPr lvl="1"/>
            <a:r>
              <a:rPr lang="en-US" sz="1200" dirty="0"/>
              <a:t>QOL, CA125, PD, PK</a:t>
            </a:r>
          </a:p>
        </p:txBody>
      </p:sp>
      <p:sp>
        <p:nvSpPr>
          <p:cNvPr id="10" name="Content Placeholder 2">
            <a:extLst>
              <a:ext uri="{FF2B5EF4-FFF2-40B4-BE49-F238E27FC236}">
                <a16:creationId xmlns:a16="http://schemas.microsoft.com/office/drawing/2014/main" id="{1A63A1DC-4202-B6A7-81D8-A2A741F1B18C}"/>
              </a:ext>
            </a:extLst>
          </p:cNvPr>
          <p:cNvSpPr txBox="1">
            <a:spLocks/>
          </p:cNvSpPr>
          <p:nvPr/>
        </p:nvSpPr>
        <p:spPr>
          <a:xfrm>
            <a:off x="409303" y="4238881"/>
            <a:ext cx="6362700" cy="1858097"/>
          </a:xfrm>
          <a:prstGeom prst="rect">
            <a:avLst/>
          </a:prstGeom>
          <a:noFill/>
          <a:ln w="12700">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vert="horz" lIns="121920" tIns="121920" rIns="121920" bIns="121920" rtlCol="0" anchor="t">
            <a:noAutofit/>
          </a:bodyPr>
          <a:lstStyle>
            <a:lvl1pPr marL="230188" indent="-230188" algn="l" defTabSz="457200" rtl="0" eaLnBrk="1" latinLnBrk="0" hangingPunct="1">
              <a:lnSpc>
                <a:spcPct val="95000"/>
              </a:lnSpc>
              <a:spcBef>
                <a:spcPts val="0"/>
              </a:spcBef>
              <a:spcAft>
                <a:spcPts val="1200"/>
              </a:spcAft>
              <a:buClr>
                <a:schemeClr val="accent1"/>
              </a:buClr>
              <a:buFont typeface="Arial"/>
              <a:buChar char="•"/>
              <a:defRPr sz="2400" kern="1200">
                <a:solidFill>
                  <a:schemeClr val="tx2"/>
                </a:solidFill>
                <a:latin typeface="+mn-lt"/>
                <a:ea typeface="+mn-ea"/>
                <a:cs typeface="+mn-cs"/>
              </a:defRPr>
            </a:lvl1pPr>
            <a:lvl2pPr marL="514350" indent="-284163" algn="l" defTabSz="457200" rtl="0" eaLnBrk="1" latinLnBrk="0" hangingPunct="1">
              <a:lnSpc>
                <a:spcPct val="95000"/>
              </a:lnSpc>
              <a:spcBef>
                <a:spcPts val="0"/>
              </a:spcBef>
              <a:spcAft>
                <a:spcPts val="1200"/>
              </a:spcAft>
              <a:buClr>
                <a:schemeClr val="accent1"/>
              </a:buClr>
              <a:buFont typeface="LucidaGrande" charset="0"/>
              <a:buChar char="—"/>
              <a:defRPr sz="2400" kern="1200">
                <a:solidFill>
                  <a:schemeClr val="tx2"/>
                </a:solidFill>
                <a:latin typeface="+mn-lt"/>
                <a:ea typeface="+mn-ea"/>
                <a:cs typeface="+mn-cs"/>
              </a:defRPr>
            </a:lvl2pPr>
            <a:lvl3pPr marL="684213" indent="-169863" algn="l" defTabSz="457200" rtl="0" eaLnBrk="1" latinLnBrk="0" hangingPunct="1">
              <a:lnSpc>
                <a:spcPct val="95000"/>
              </a:lnSpc>
              <a:spcBef>
                <a:spcPts val="0"/>
              </a:spcBef>
              <a:spcAft>
                <a:spcPts val="1200"/>
              </a:spcAft>
              <a:buClr>
                <a:schemeClr val="accent1"/>
              </a:buClr>
              <a:buFont typeface="Wingdings" charset="2"/>
              <a:buChar char="§"/>
              <a:defRPr sz="1800" kern="1200">
                <a:solidFill>
                  <a:schemeClr val="tx2"/>
                </a:solidFill>
                <a:latin typeface="+mn-lt"/>
                <a:ea typeface="+mn-ea"/>
                <a:cs typeface="+mn-cs"/>
              </a:defRPr>
            </a:lvl3pPr>
            <a:lvl4pPr marL="914400" indent="-230188" algn="l" defTabSz="457200" rtl="0" eaLnBrk="1" latinLnBrk="0" hangingPunct="1">
              <a:lnSpc>
                <a:spcPct val="95000"/>
              </a:lnSpc>
              <a:spcBef>
                <a:spcPts val="0"/>
              </a:spcBef>
              <a:spcAft>
                <a:spcPts val="1200"/>
              </a:spcAft>
              <a:buClr>
                <a:schemeClr val="accent1"/>
              </a:buClr>
              <a:buFont typeface="Arial"/>
              <a:buChar char="–"/>
              <a:defRPr sz="1600" kern="1200">
                <a:solidFill>
                  <a:schemeClr val="tx2"/>
                </a:solidFill>
                <a:latin typeface="+mn-lt"/>
                <a:ea typeface="+mn-ea"/>
                <a:cs typeface="+mn-cs"/>
              </a:defRPr>
            </a:lvl4pPr>
            <a:lvl5pPr marL="1146175" indent="-231775" algn="l" defTabSz="457200" rtl="0" eaLnBrk="1" latinLnBrk="0" hangingPunct="1">
              <a:lnSpc>
                <a:spcPct val="95000"/>
              </a:lnSpc>
              <a:spcBef>
                <a:spcPts val="0"/>
              </a:spcBef>
              <a:spcAft>
                <a:spcPts val="1200"/>
              </a:spcAft>
              <a:buClr>
                <a:schemeClr val="accent1"/>
              </a:buClr>
              <a:buFont typeface="Arial"/>
              <a:buChar char="»"/>
              <a:defRPr sz="14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812740" rtl="0" eaLnBrk="1" fontAlgn="auto" latinLnBrk="0" hangingPunct="1">
              <a:lnSpc>
                <a:spcPct val="95000"/>
              </a:lnSpc>
              <a:spcBef>
                <a:spcPts val="0"/>
              </a:spcBef>
              <a:spcAft>
                <a:spcPts val="800"/>
              </a:spcAft>
              <a:buClr>
                <a:srgbClr val="233C68"/>
              </a:buClr>
              <a:buSzTx/>
              <a:buFont typeface="Arial"/>
              <a:buNone/>
              <a:tabLst/>
              <a:defRPr/>
            </a:pPr>
            <a:r>
              <a:rPr kumimoji="0" lang="en-US" sz="1467" b="1" i="0" u="none" strike="noStrike" kern="1200" cap="none" spc="0" normalizeH="0" baseline="0" noProof="0" dirty="0">
                <a:ln>
                  <a:noFill/>
                </a:ln>
                <a:solidFill>
                  <a:srgbClr val="192025"/>
                </a:solidFill>
                <a:effectLst/>
                <a:uLnTx/>
                <a:uFillTx/>
                <a:latin typeface="Arial" panose="020B0604020202020204"/>
                <a:ea typeface="+mn-ea"/>
                <a:cs typeface="+mn-cs"/>
              </a:rPr>
              <a:t>Patient Population:</a:t>
            </a:r>
            <a:endParaRPr kumimoji="0" lang="en-US" sz="1600" b="0" i="0" u="none" strike="noStrike" kern="1200" cap="none" spc="0" normalizeH="0" baseline="0" noProof="0" dirty="0">
              <a:ln>
                <a:noFill/>
              </a:ln>
              <a:solidFill>
                <a:srgbClr val="192025"/>
              </a:solidFill>
              <a:effectLst/>
              <a:uLnTx/>
              <a:uFillTx/>
              <a:latin typeface="Arial" panose="020B0604020202020204"/>
              <a:ea typeface="+mn-ea"/>
              <a:cs typeface="+mn-cs"/>
            </a:endParaRPr>
          </a:p>
          <a:p>
            <a:pPr marL="409192" marR="0" lvl="0" indent="-409192" algn="l" defTabSz="812740" rtl="0" eaLnBrk="1" fontAlgn="auto" latinLnBrk="0" hangingPunct="1">
              <a:lnSpc>
                <a:spcPct val="95000"/>
              </a:lnSpc>
              <a:spcBef>
                <a:spcPts val="0"/>
              </a:spcBef>
              <a:spcAft>
                <a:spcPts val="800"/>
              </a:spcAft>
              <a:buClrTx/>
              <a:buSzTx/>
              <a:buFont typeface="Arial"/>
              <a:buChar char="•"/>
              <a:tabLst/>
              <a:defRPr/>
            </a:pPr>
            <a:r>
              <a:rPr kumimoji="0" lang="en-US" sz="1400" b="0" i="0" u="none" strike="noStrike" kern="1200" cap="none" spc="0" normalizeH="0" baseline="0" noProof="0" dirty="0">
                <a:ln>
                  <a:noFill/>
                </a:ln>
                <a:solidFill>
                  <a:srgbClr val="192025"/>
                </a:solidFill>
                <a:effectLst/>
                <a:uLnTx/>
                <a:uFillTx/>
                <a:latin typeface="Arial" panose="020B0604020202020204"/>
                <a:ea typeface="MS PGothic"/>
                <a:cs typeface="Arial"/>
              </a:rPr>
              <a:t>HG serous, Endometrioid epithelial ovarian, primary peritoneal, </a:t>
            </a:r>
            <a:br>
              <a:rPr kumimoji="0" lang="en-US" sz="1400" b="0" i="0" u="none" strike="noStrike" kern="1200" cap="none" spc="0" normalizeH="0" baseline="0" noProof="0" dirty="0">
                <a:ln>
                  <a:noFill/>
                </a:ln>
                <a:solidFill>
                  <a:srgbClr val="192025"/>
                </a:solidFill>
                <a:effectLst/>
                <a:uLnTx/>
                <a:uFillTx/>
                <a:latin typeface="Arial" panose="020B0604020202020204"/>
                <a:ea typeface="MS PGothic"/>
                <a:cs typeface="Arial"/>
              </a:rPr>
            </a:br>
            <a:r>
              <a:rPr kumimoji="0" lang="en-US" sz="1400" b="0" i="0" u="none" strike="noStrike" kern="1200" cap="none" spc="0" normalizeH="0" baseline="0" noProof="0" dirty="0">
                <a:ln>
                  <a:noFill/>
                </a:ln>
                <a:solidFill>
                  <a:srgbClr val="192025"/>
                </a:solidFill>
                <a:effectLst/>
                <a:uLnTx/>
                <a:uFillTx/>
                <a:latin typeface="Arial" panose="020B0604020202020204"/>
                <a:ea typeface="MS PGothic"/>
                <a:cs typeface="Arial"/>
              </a:rPr>
              <a:t>or fallopian tube cancer</a:t>
            </a:r>
          </a:p>
          <a:p>
            <a:pPr marL="409192" marR="0" lvl="0" indent="-409192" algn="l" defTabSz="812740" rtl="0" eaLnBrk="1" fontAlgn="auto" latinLnBrk="0" hangingPunct="1">
              <a:lnSpc>
                <a:spcPct val="95000"/>
              </a:lnSpc>
              <a:spcBef>
                <a:spcPts val="0"/>
              </a:spcBef>
              <a:spcAft>
                <a:spcPts val="800"/>
              </a:spcAft>
              <a:buClrTx/>
              <a:buSzTx/>
              <a:buFont typeface="Arial"/>
              <a:buChar char="•"/>
              <a:tabLst/>
              <a:defRPr/>
            </a:pPr>
            <a:r>
              <a:rPr kumimoji="0" lang="en-US" sz="1400" b="0" i="0" u="none" strike="noStrike" kern="1200" cap="none" spc="0" normalizeH="0" baseline="0" noProof="0" dirty="0">
                <a:ln>
                  <a:noFill/>
                </a:ln>
                <a:solidFill>
                  <a:srgbClr val="192025"/>
                </a:solidFill>
                <a:effectLst/>
                <a:uLnTx/>
                <a:uFillTx/>
                <a:latin typeface="Arial" panose="020B0604020202020204"/>
                <a:ea typeface="MS PGothic"/>
                <a:cs typeface="Arial"/>
              </a:rPr>
              <a:t>Progression ≤ 6 months after last dose of plat-based therapy (exclude primary-platinum refractory) </a:t>
            </a:r>
          </a:p>
          <a:p>
            <a:pPr marL="409192" marR="0" lvl="0" indent="-409192" algn="l" defTabSz="812740" rtl="0" eaLnBrk="1" fontAlgn="auto" latinLnBrk="0" hangingPunct="1">
              <a:lnSpc>
                <a:spcPct val="95000"/>
              </a:lnSpc>
              <a:spcBef>
                <a:spcPts val="0"/>
              </a:spcBef>
              <a:spcAft>
                <a:spcPts val="800"/>
              </a:spcAft>
              <a:buClrTx/>
              <a:buSzTx/>
              <a:buFont typeface="Arial"/>
              <a:buChar char="•"/>
              <a:tabLst/>
              <a:defRPr/>
            </a:pPr>
            <a:r>
              <a:rPr kumimoji="0" lang="en-US" sz="1400" b="1" i="0" u="none" strike="noStrike" kern="1200" cap="none" spc="0" normalizeH="0" baseline="0" noProof="0" dirty="0">
                <a:ln>
                  <a:noFill/>
                </a:ln>
                <a:solidFill>
                  <a:srgbClr val="192025"/>
                </a:solidFill>
                <a:effectLst/>
                <a:highlight>
                  <a:srgbClr val="00FFFF"/>
                </a:highlight>
                <a:uLnTx/>
                <a:uFillTx/>
                <a:latin typeface="Arial" panose="020B0604020202020204"/>
                <a:ea typeface="MS PGothic"/>
                <a:cs typeface="Arial"/>
              </a:rPr>
              <a:t>Have received prior bevacizumab</a:t>
            </a:r>
          </a:p>
        </p:txBody>
      </p:sp>
      <p:sp>
        <p:nvSpPr>
          <p:cNvPr id="11" name="TextBox 10">
            <a:extLst>
              <a:ext uri="{FF2B5EF4-FFF2-40B4-BE49-F238E27FC236}">
                <a16:creationId xmlns:a16="http://schemas.microsoft.com/office/drawing/2014/main" id="{5B863188-5B30-2BD9-2E47-E7E540D5F8C9}"/>
              </a:ext>
            </a:extLst>
          </p:cNvPr>
          <p:cNvSpPr txBox="1"/>
          <p:nvPr/>
        </p:nvSpPr>
        <p:spPr>
          <a:xfrm>
            <a:off x="7357294" y="4515005"/>
            <a:ext cx="4521199" cy="584968"/>
          </a:xfrm>
          <a:prstGeom prst="rect">
            <a:avLst/>
          </a:prstGeom>
          <a:noFill/>
          <a:ln w="12700">
            <a:solidFill>
              <a:schemeClr val="tx1"/>
            </a:solidFill>
          </a:ln>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192025"/>
                </a:solidFill>
                <a:effectLst/>
                <a:uLnTx/>
                <a:uFillTx/>
                <a:latin typeface="Arial" panose="020B0604020202020204"/>
                <a:ea typeface="Times New Roman" panose="02020603050405020304" pitchFamily="18" charset="0"/>
                <a:cs typeface="Times New Roman" panose="02020603050405020304" pitchFamily="18" charset="0"/>
              </a:rPr>
              <a:t>BICR: Blinded Independent Central Review; INV: Investigator; RECIST: Response Evaluation Criteria in Solid Tumors;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192025"/>
                </a:solidFill>
                <a:effectLst/>
                <a:uLnTx/>
                <a:uFillTx/>
                <a:latin typeface="Arial" panose="020B0604020202020204"/>
                <a:ea typeface="Times New Roman" panose="02020603050405020304" pitchFamily="18" charset="0"/>
                <a:cs typeface="Times New Roman" panose="02020603050405020304" pitchFamily="18" charset="0"/>
              </a:rPr>
              <a:t>GCIG: Gynecologic Cancer Intergroup </a:t>
            </a:r>
          </a:p>
        </p:txBody>
      </p:sp>
      <p:sp>
        <p:nvSpPr>
          <p:cNvPr id="13" name="TextBox 12">
            <a:extLst>
              <a:ext uri="{FF2B5EF4-FFF2-40B4-BE49-F238E27FC236}">
                <a16:creationId xmlns:a16="http://schemas.microsoft.com/office/drawing/2014/main" id="{9B063415-3D7A-5F19-180B-E9C5C61276FF}"/>
              </a:ext>
            </a:extLst>
          </p:cNvPr>
          <p:cNvSpPr txBox="1"/>
          <p:nvPr/>
        </p:nvSpPr>
        <p:spPr>
          <a:xfrm>
            <a:off x="7366002" y="5156765"/>
            <a:ext cx="4521199" cy="912814"/>
          </a:xfrm>
          <a:prstGeom prst="rect">
            <a:avLst/>
          </a:prstGeom>
          <a:noFill/>
          <a:ln w="12700">
            <a:solidFill>
              <a:schemeClr val="tx1"/>
            </a:solidFill>
          </a:ln>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192025"/>
                </a:solidFill>
                <a:effectLst/>
                <a:uLnTx/>
                <a:uFillTx/>
                <a:latin typeface="Arial" panose="020B0604020202020204"/>
                <a:ea typeface="Times New Roman" panose="02020603050405020304" pitchFamily="18" charset="0"/>
                <a:cs typeface="Times New Roman" panose="02020603050405020304" pitchFamily="18" charset="0"/>
              </a:rPr>
              <a:t>Collaborative Group Collaboration:</a:t>
            </a:r>
          </a:p>
          <a:p>
            <a:pPr marL="228589" marR="0" lvl="0" indent="-228589"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192025"/>
                </a:solidFill>
                <a:effectLst/>
                <a:uLnTx/>
                <a:uFillTx/>
                <a:latin typeface="Arial" panose="020B0604020202020204"/>
                <a:ea typeface="Times New Roman" panose="02020603050405020304" pitchFamily="18" charset="0"/>
                <a:cs typeface="Times New Roman" panose="02020603050405020304" pitchFamily="18" charset="0"/>
              </a:rPr>
              <a:t>Gynecologic Oncology Group (GOG)</a:t>
            </a:r>
          </a:p>
          <a:p>
            <a:pPr marL="228589" marR="0" lvl="0" indent="-228589"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192025"/>
                </a:solidFill>
                <a:effectLst/>
                <a:uLnTx/>
                <a:uFillTx/>
                <a:latin typeface="Arial" panose="020B0604020202020204"/>
                <a:ea typeface="Times New Roman" panose="02020603050405020304" pitchFamily="18" charset="0"/>
                <a:cs typeface="Times New Roman" panose="02020603050405020304" pitchFamily="18" charset="0"/>
              </a:rPr>
              <a:t>European Network of Gynecological Oncology Trial groups (ENGOT)</a:t>
            </a:r>
          </a:p>
        </p:txBody>
      </p:sp>
      <p:pic>
        <p:nvPicPr>
          <p:cNvPr id="6" name="Picture 5">
            <a:extLst>
              <a:ext uri="{FF2B5EF4-FFF2-40B4-BE49-F238E27FC236}">
                <a16:creationId xmlns:a16="http://schemas.microsoft.com/office/drawing/2014/main" id="{1C05D779-310D-FA11-52A8-A40CC2C0982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3601" y="1425136"/>
            <a:ext cx="7116515" cy="2473608"/>
          </a:xfrm>
          <a:prstGeom prst="rect">
            <a:avLst/>
          </a:prstGeom>
        </p:spPr>
      </p:pic>
      <p:sp>
        <p:nvSpPr>
          <p:cNvPr id="4" name="TextBox 3">
            <a:extLst>
              <a:ext uri="{FF2B5EF4-FFF2-40B4-BE49-F238E27FC236}">
                <a16:creationId xmlns:a16="http://schemas.microsoft.com/office/drawing/2014/main" id="{475BC390-494A-04E1-DFE0-267AFE39B09B}"/>
              </a:ext>
            </a:extLst>
          </p:cNvPr>
          <p:cNvSpPr txBox="1"/>
          <p:nvPr/>
        </p:nvSpPr>
        <p:spPr>
          <a:xfrm>
            <a:off x="761843" y="6421912"/>
            <a:ext cx="15066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system-ui"/>
                <a:ea typeface="+mn-ea"/>
                <a:cs typeface="+mn-cs"/>
              </a:rPr>
              <a:t>NCT05257408</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236398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CAF37-F4DD-94C2-679B-BF2972185E5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70965E1-1B7F-2AEE-4363-54B30AFD2C22}"/>
              </a:ext>
            </a:extLst>
          </p:cNvPr>
          <p:cNvSpPr>
            <a:spLocks noGrp="1"/>
          </p:cNvSpPr>
          <p:nvPr>
            <p:ph type="body" sz="quarter" idx="10"/>
          </p:nvPr>
        </p:nvSpPr>
        <p:spPr>
          <a:xfrm>
            <a:off x="355328" y="6373688"/>
            <a:ext cx="10515600" cy="409575"/>
          </a:xfrm>
        </p:spPr>
        <p:txBody>
          <a:bodyPr/>
          <a:lstStyle/>
          <a:p>
            <a:r>
              <a:rPr lang="en-US" dirty="0"/>
              <a:t>https://</a:t>
            </a:r>
            <a:r>
              <a:rPr lang="en-US" dirty="0" err="1"/>
              <a:t>ir.corcept.com</a:t>
            </a:r>
            <a:r>
              <a:rPr lang="en-US" dirty="0"/>
              <a:t>/news-releases/news-release-details/primary-endpoint-met-corcepts-pivotal-phase-3-rosella-trial</a:t>
            </a:r>
          </a:p>
        </p:txBody>
      </p:sp>
      <p:pic>
        <p:nvPicPr>
          <p:cNvPr id="5" name="Picture 4">
            <a:extLst>
              <a:ext uri="{FF2B5EF4-FFF2-40B4-BE49-F238E27FC236}">
                <a16:creationId xmlns:a16="http://schemas.microsoft.com/office/drawing/2014/main" id="{5B405D7E-4D5D-FA2B-3675-C3D2BF7833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54279"/>
          <a:stretch>
            <a:fillRect/>
          </a:stretch>
        </p:blipFill>
        <p:spPr>
          <a:xfrm>
            <a:off x="355328" y="484312"/>
            <a:ext cx="11481343" cy="2402821"/>
          </a:xfrm>
          <a:prstGeom prst="rect">
            <a:avLst/>
          </a:prstGeom>
        </p:spPr>
      </p:pic>
      <p:sp>
        <p:nvSpPr>
          <p:cNvPr id="3" name="TextBox 2">
            <a:extLst>
              <a:ext uri="{FF2B5EF4-FFF2-40B4-BE49-F238E27FC236}">
                <a16:creationId xmlns:a16="http://schemas.microsoft.com/office/drawing/2014/main" id="{609255A4-ECB4-D620-6E00-A8B569EE1FC4}"/>
              </a:ext>
            </a:extLst>
          </p:cNvPr>
          <p:cNvSpPr txBox="1"/>
          <p:nvPr/>
        </p:nvSpPr>
        <p:spPr>
          <a:xfrm>
            <a:off x="287730" y="3123211"/>
            <a:ext cx="11616538"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ROSELLA, a pivotal Phase 3 trial of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relacorilant</a:t>
            </a:r>
            <a:r>
              <a:rPr kumimoji="0" lang="en-US" sz="1800" b="0" i="0" u="none" strike="noStrike" kern="1200" cap="none" spc="0" normalizeH="0" baseline="0" noProof="0" dirty="0">
                <a:ln>
                  <a:noFill/>
                </a:ln>
                <a:solidFill>
                  <a:srgbClr val="000000"/>
                </a:solidFill>
                <a:effectLst/>
                <a:uLnTx/>
                <a:uFillTx/>
                <a:latin typeface="Calibri"/>
                <a:ea typeface="+mn-ea"/>
                <a:cs typeface="+mn-cs"/>
              </a:rPr>
              <a:t> plus nab-paclitaxel in patients with platinum-resistant ovarian cancer, met its primary endpoint of improved progression-free survival, as assessed by blinded independent central review (PFS-BICR).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In ROSELLA, patients treated with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relacorilant</a:t>
            </a:r>
            <a:r>
              <a:rPr kumimoji="0" lang="en-US" sz="1800" b="0" i="0" u="none" strike="noStrike" kern="1200" cap="none" spc="0" normalizeH="0" baseline="0" noProof="0" dirty="0">
                <a:ln>
                  <a:noFill/>
                </a:ln>
                <a:solidFill>
                  <a:srgbClr val="000000"/>
                </a:solidFill>
                <a:effectLst/>
                <a:uLnTx/>
                <a:uFillTx/>
                <a:latin typeface="Calibri"/>
                <a:ea typeface="+mn-ea"/>
                <a:cs typeface="+mn-cs"/>
              </a:rPr>
              <a:t> in addition to nab-paclitaxel chemotherapy experienced a 30 percent reduction in risk of disease progression compared to patients treated with nab-paclitaxel alone (hazard ratio: 0.70; p-value: 0.008). Their median PFS-BICR was 6.5 months, compared to 5.5 months in patients who received nab-paclitaxel alone. At an interim evaluation of overall survival (OS), patients treated with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relacorilant</a:t>
            </a:r>
            <a:r>
              <a:rPr kumimoji="0" lang="en-US" sz="1800" b="0" i="0" u="none" strike="noStrike" kern="1200" cap="none" spc="0" normalizeH="0" baseline="0" noProof="0" dirty="0">
                <a:ln>
                  <a:noFill/>
                </a:ln>
                <a:solidFill>
                  <a:srgbClr val="000000"/>
                </a:solidFill>
                <a:effectLst/>
                <a:uLnTx/>
                <a:uFillTx/>
                <a:latin typeface="Calibri"/>
                <a:ea typeface="+mn-ea"/>
                <a:cs typeface="+mn-cs"/>
              </a:rPr>
              <a:t> plus nab-paclitaxel had a significant improvement in OS, with a median OS of 16.0 months, compared to 11.5 months for patients receiving nab-paclitaxel alone (hazard ratio: 0.69; p-value: 0.012).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Relacorilant</a:t>
            </a:r>
            <a:r>
              <a:rPr kumimoji="0" lang="en-US" sz="1800" b="0" i="0" u="none" strike="noStrike" kern="1200" cap="none" spc="0" normalizeH="0" baseline="0" noProof="0" dirty="0">
                <a:ln>
                  <a:noFill/>
                </a:ln>
                <a:solidFill>
                  <a:srgbClr val="000000"/>
                </a:solidFill>
                <a:effectLst/>
                <a:uLnTx/>
                <a:uFillTx/>
                <a:latin typeface="Calibri"/>
                <a:ea typeface="+mn-ea"/>
                <a:cs typeface="+mn-cs"/>
              </a:rPr>
              <a:t> was well-tolerated and no new safety signals were observed. As was the case in the company’s Phase 2 trial, safety and tolerability were comparable in the two groups.</a:t>
            </a:r>
          </a:p>
        </p:txBody>
      </p:sp>
      <p:sp>
        <p:nvSpPr>
          <p:cNvPr id="2" name="Rectangle 1">
            <a:extLst>
              <a:ext uri="{FF2B5EF4-FFF2-40B4-BE49-F238E27FC236}">
                <a16:creationId xmlns:a16="http://schemas.microsoft.com/office/drawing/2014/main" id="{0BA31415-4740-3AA0-4E5B-48E79A037706}"/>
              </a:ext>
            </a:extLst>
          </p:cNvPr>
          <p:cNvSpPr/>
          <p:nvPr/>
        </p:nvSpPr>
        <p:spPr bwMode="auto">
          <a:xfrm>
            <a:off x="287730" y="3937000"/>
            <a:ext cx="11616538" cy="212513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a:extLst>
              <a:ext uri="{FF2B5EF4-FFF2-40B4-BE49-F238E27FC236}">
                <a16:creationId xmlns:a16="http://schemas.microsoft.com/office/drawing/2014/main" id="{CEA33883-5BBA-F752-C480-12824BCDAD98}"/>
              </a:ext>
            </a:extLst>
          </p:cNvPr>
          <p:cNvSpPr/>
          <p:nvPr/>
        </p:nvSpPr>
        <p:spPr bwMode="auto">
          <a:xfrm>
            <a:off x="702597" y="2048933"/>
            <a:ext cx="8805470" cy="27093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E3C323F8-AB44-A11A-45FC-264F0AF3FC14}"/>
              </a:ext>
            </a:extLst>
          </p:cNvPr>
          <p:cNvSpPr txBox="1"/>
          <p:nvPr/>
        </p:nvSpPr>
        <p:spPr>
          <a:xfrm>
            <a:off x="404447" y="630225"/>
            <a:ext cx="11414640"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08D"/>
                </a:solidFill>
                <a:effectLst/>
                <a:uLnTx/>
                <a:uFillTx/>
                <a:latin typeface="Calibri"/>
                <a:ea typeface="+mn-ea"/>
                <a:cs typeface="+mn-cs"/>
              </a:rPr>
              <a:t>Primary Endpoint Met in the Pivotal Phase 3 ROSELLA Trial of </a:t>
            </a:r>
            <a:r>
              <a:rPr kumimoji="0" lang="en-US" sz="2800" b="1" i="0" u="none" strike="noStrike" kern="1200" cap="none" spc="0" normalizeH="0" baseline="0" noProof="0" dirty="0" err="1">
                <a:ln>
                  <a:noFill/>
                </a:ln>
                <a:solidFill>
                  <a:srgbClr val="00308D"/>
                </a:solidFill>
                <a:effectLst/>
                <a:uLnTx/>
                <a:uFillTx/>
                <a:latin typeface="Calibri"/>
                <a:ea typeface="+mn-ea"/>
                <a:cs typeface="+mn-cs"/>
              </a:rPr>
              <a:t>Relacorilant</a:t>
            </a:r>
            <a:endParaRPr kumimoji="0" lang="en-US" sz="2800" b="1" i="0" u="none" strike="noStrike" kern="1200" cap="none" spc="0" normalizeH="0" baseline="0" noProof="0" dirty="0">
              <a:ln>
                <a:noFill/>
              </a:ln>
              <a:solidFill>
                <a:srgbClr val="00308D"/>
              </a:solidFill>
              <a:effectLst/>
              <a:uLnTx/>
              <a:uFillTx/>
              <a:latin typeface="Calibri"/>
              <a:ea typeface="+mn-ea"/>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08D"/>
                </a:solidFill>
                <a:effectLst/>
                <a:uLnTx/>
                <a:uFillTx/>
                <a:latin typeface="Calibri"/>
                <a:ea typeface="+mn-ea"/>
                <a:cs typeface="+mn-cs"/>
              </a:rPr>
              <a:t>Patients with Platinum-Resistant Ovarian Cancer</a:t>
            </a:r>
          </a:p>
        </p:txBody>
      </p:sp>
    </p:spTree>
    <p:extLst>
      <p:ext uri="{BB962C8B-B14F-4D97-AF65-F5344CB8AC3E}">
        <p14:creationId xmlns:p14="http://schemas.microsoft.com/office/powerpoint/2010/main" val="3570709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AA2C0-BD83-15DF-72C7-4E7AB2C6E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A732C-E316-5977-3CF1-5F97AED241A9}"/>
              </a:ext>
            </a:extLst>
          </p:cNvPr>
          <p:cNvSpPr>
            <a:spLocks noGrp="1"/>
          </p:cNvSpPr>
          <p:nvPr>
            <p:ph type="title"/>
          </p:nvPr>
        </p:nvSpPr>
        <p:spPr>
          <a:xfrm>
            <a:off x="1832610" y="2292263"/>
            <a:ext cx="4037922" cy="1683986"/>
          </a:xfrm>
        </p:spPr>
        <p:txBody>
          <a:bodyPr/>
          <a:lstStyle/>
          <a:p>
            <a:r>
              <a:rPr lang="en-US" sz="3200" dirty="0"/>
              <a:t>Immune Therapy</a:t>
            </a:r>
            <a:br>
              <a:rPr lang="en-US" dirty="0"/>
            </a:br>
            <a:endParaRPr lang="en-US" dirty="0"/>
          </a:p>
        </p:txBody>
      </p:sp>
      <p:pic>
        <p:nvPicPr>
          <p:cNvPr id="3" name="Picture 2">
            <a:extLst>
              <a:ext uri="{FF2B5EF4-FFF2-40B4-BE49-F238E27FC236}">
                <a16:creationId xmlns:a16="http://schemas.microsoft.com/office/drawing/2014/main" id="{1B90F8C9-3554-B383-BD5B-1CD66AE790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21224959">
            <a:off x="6809861" y="1409962"/>
            <a:ext cx="3582426" cy="2378333"/>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34553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6E92-BC54-4EC2-7786-82560F695248}"/>
              </a:ext>
            </a:extLst>
          </p:cNvPr>
          <p:cNvSpPr>
            <a:spLocks noGrp="1"/>
          </p:cNvSpPr>
          <p:nvPr>
            <p:ph type="title"/>
          </p:nvPr>
        </p:nvSpPr>
        <p:spPr>
          <a:xfrm>
            <a:off x="616226" y="104886"/>
            <a:ext cx="10820400" cy="2216076"/>
          </a:xfrm>
        </p:spPr>
        <p:txBody>
          <a:bodyPr/>
          <a:lstStyle/>
          <a:p>
            <a:pPr>
              <a:lnSpc>
                <a:spcPct val="100000"/>
              </a:lnSpc>
              <a:buNone/>
            </a:pPr>
            <a:r>
              <a:rPr lang="en-US" sz="3200" dirty="0"/>
              <a:t>A road for IO in PROC?</a:t>
            </a:r>
            <a:br>
              <a:rPr lang="en-US" dirty="0"/>
            </a:br>
            <a:br>
              <a:rPr lang="en-US" dirty="0">
                <a:effectLst/>
                <a:latin typeface="Helvetica" pitchFamily="2" charset="0"/>
              </a:rPr>
            </a:br>
            <a:r>
              <a:rPr lang="en-US" sz="1800" dirty="0">
                <a:effectLst/>
                <a:latin typeface="Helvetica" pitchFamily="2" charset="0"/>
              </a:rPr>
              <a:t>ENGOT-ov65/KEYNOTE-B96: Phase 3, Randomized, Double-Blind Study </a:t>
            </a:r>
            <a:br>
              <a:rPr lang="en-US" sz="1800" dirty="0">
                <a:effectLst/>
                <a:latin typeface="Helvetica" pitchFamily="2" charset="0"/>
              </a:rPr>
            </a:br>
            <a:r>
              <a:rPr lang="en-US" sz="1800" dirty="0">
                <a:effectLst/>
                <a:latin typeface="Helvetica" pitchFamily="2" charset="0"/>
              </a:rPr>
              <a:t>of Pembrolizumab Versus Placebo Plus Paclitaxel With Optional Bevacizumab </a:t>
            </a:r>
            <a:br>
              <a:rPr lang="en-US" sz="1800" dirty="0">
                <a:effectLst/>
                <a:latin typeface="Helvetica" pitchFamily="2" charset="0"/>
              </a:rPr>
            </a:br>
            <a:r>
              <a:rPr lang="en-US" sz="1800" dirty="0">
                <a:effectLst/>
                <a:latin typeface="Helvetica" pitchFamily="2" charset="0"/>
              </a:rPr>
              <a:t>for Platinum-Resistant Recurrent Ovarian Cancer </a:t>
            </a:r>
            <a:endParaRPr lang="en-US" dirty="0"/>
          </a:p>
        </p:txBody>
      </p:sp>
      <p:sp>
        <p:nvSpPr>
          <p:cNvPr id="4" name="AutoShape 2">
            <a:extLst>
              <a:ext uri="{FF2B5EF4-FFF2-40B4-BE49-F238E27FC236}">
                <a16:creationId xmlns:a16="http://schemas.microsoft.com/office/drawing/2014/main" id="{B21327C0-003D-9DE4-DC8A-B853C1341E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AutoShape 4">
            <a:extLst>
              <a:ext uri="{FF2B5EF4-FFF2-40B4-BE49-F238E27FC236}">
                <a16:creationId xmlns:a16="http://schemas.microsoft.com/office/drawing/2014/main" id="{AA170EA1-A919-1632-7B05-555CD5E941F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AutoShape 6">
            <a:extLst>
              <a:ext uri="{FF2B5EF4-FFF2-40B4-BE49-F238E27FC236}">
                <a16:creationId xmlns:a16="http://schemas.microsoft.com/office/drawing/2014/main" id="{E44C7ED5-B4F9-84E8-3957-70E82BB939E0}"/>
              </a:ext>
            </a:extLst>
          </p:cNvPr>
          <p:cNvSpPr>
            <a:spLocks noChangeAspect="1" noChangeArrowheads="1"/>
          </p:cNvSpPr>
          <p:nvPr/>
        </p:nvSpPr>
        <p:spPr bwMode="auto">
          <a:xfrm>
            <a:off x="3637722" y="970722"/>
            <a:ext cx="2915478" cy="29154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9B2E467F-27F6-3CA1-FCC3-557ABC1578E7}"/>
              </a:ext>
            </a:extLst>
          </p:cNvPr>
          <p:cNvSpPr txBox="1"/>
          <p:nvPr/>
        </p:nvSpPr>
        <p:spPr>
          <a:xfrm>
            <a:off x="2027583" y="6410739"/>
            <a:ext cx="24336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 Colombo, ESGO 2022</a:t>
            </a:r>
          </a:p>
        </p:txBody>
      </p:sp>
      <p:sp>
        <p:nvSpPr>
          <p:cNvPr id="8" name="AutoShape 8">
            <a:extLst>
              <a:ext uri="{FF2B5EF4-FFF2-40B4-BE49-F238E27FC236}">
                <a16:creationId xmlns:a16="http://schemas.microsoft.com/office/drawing/2014/main" id="{B7B2622F-45EA-2BDE-E7DF-F83EA2EA49E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AutoShape 10">
            <a:extLst>
              <a:ext uri="{FF2B5EF4-FFF2-40B4-BE49-F238E27FC236}">
                <a16:creationId xmlns:a16="http://schemas.microsoft.com/office/drawing/2014/main" id="{D9DBCA8D-AF36-8B8B-6680-0551D293F9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9A7BC53-A658-5E84-25BA-BCB9F9EDAB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3931" y="2563855"/>
            <a:ext cx="9184138" cy="3594574"/>
          </a:xfrm>
          <a:prstGeom prst="rect">
            <a:avLst/>
          </a:prstGeom>
        </p:spPr>
      </p:pic>
    </p:spTree>
    <p:extLst>
      <p:ext uri="{BB962C8B-B14F-4D97-AF65-F5344CB8AC3E}">
        <p14:creationId xmlns:p14="http://schemas.microsoft.com/office/powerpoint/2010/main" val="10720432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6E92-BC54-4EC2-7786-82560F695248}"/>
              </a:ext>
            </a:extLst>
          </p:cNvPr>
          <p:cNvSpPr>
            <a:spLocks noGrp="1"/>
          </p:cNvSpPr>
          <p:nvPr>
            <p:ph type="title"/>
          </p:nvPr>
        </p:nvSpPr>
        <p:spPr>
          <a:xfrm>
            <a:off x="616226" y="104886"/>
            <a:ext cx="10820400" cy="2216076"/>
          </a:xfrm>
        </p:spPr>
        <p:txBody>
          <a:bodyPr/>
          <a:lstStyle/>
          <a:p>
            <a:pPr>
              <a:lnSpc>
                <a:spcPct val="100000"/>
              </a:lnSpc>
              <a:buNone/>
            </a:pPr>
            <a:r>
              <a:rPr lang="en-US" sz="3200" dirty="0"/>
              <a:t>A road for IO in PROC?</a:t>
            </a:r>
            <a:br>
              <a:rPr lang="en-US" dirty="0"/>
            </a:br>
            <a:br>
              <a:rPr lang="en-US" dirty="0">
                <a:effectLst/>
                <a:latin typeface="Helvetica" pitchFamily="2" charset="0"/>
              </a:rPr>
            </a:br>
            <a:r>
              <a:rPr lang="en-US" sz="1800" dirty="0">
                <a:effectLst/>
                <a:latin typeface="Helvetica" pitchFamily="2" charset="0"/>
              </a:rPr>
              <a:t>ENGOT-ov65/KEYNOTE-B96: Phase 3, Randomized, Double-Blind Study </a:t>
            </a:r>
            <a:br>
              <a:rPr lang="en-US" sz="1800" dirty="0">
                <a:effectLst/>
                <a:latin typeface="Helvetica" pitchFamily="2" charset="0"/>
              </a:rPr>
            </a:br>
            <a:r>
              <a:rPr lang="en-US" sz="1800" dirty="0">
                <a:effectLst/>
                <a:latin typeface="Helvetica" pitchFamily="2" charset="0"/>
              </a:rPr>
              <a:t>of Pembrolizumab Versus Placebo Plus Paclitaxel With Optional Bevacizumab </a:t>
            </a:r>
            <a:br>
              <a:rPr lang="en-US" sz="1800" dirty="0">
                <a:effectLst/>
                <a:latin typeface="Helvetica" pitchFamily="2" charset="0"/>
              </a:rPr>
            </a:br>
            <a:r>
              <a:rPr lang="en-US" sz="1800" dirty="0">
                <a:effectLst/>
                <a:latin typeface="Helvetica" pitchFamily="2" charset="0"/>
              </a:rPr>
              <a:t>for Platinum-Resistant Recurrent Ovarian Cancer </a:t>
            </a:r>
            <a:endParaRPr lang="en-US" dirty="0"/>
          </a:p>
        </p:txBody>
      </p:sp>
      <p:sp>
        <p:nvSpPr>
          <p:cNvPr id="4" name="AutoShape 2">
            <a:extLst>
              <a:ext uri="{FF2B5EF4-FFF2-40B4-BE49-F238E27FC236}">
                <a16:creationId xmlns:a16="http://schemas.microsoft.com/office/drawing/2014/main" id="{B21327C0-003D-9DE4-DC8A-B853C1341E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AutoShape 4">
            <a:extLst>
              <a:ext uri="{FF2B5EF4-FFF2-40B4-BE49-F238E27FC236}">
                <a16:creationId xmlns:a16="http://schemas.microsoft.com/office/drawing/2014/main" id="{AA170EA1-A919-1632-7B05-555CD5E941F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AutoShape 6">
            <a:extLst>
              <a:ext uri="{FF2B5EF4-FFF2-40B4-BE49-F238E27FC236}">
                <a16:creationId xmlns:a16="http://schemas.microsoft.com/office/drawing/2014/main" id="{E44C7ED5-B4F9-84E8-3957-70E82BB939E0}"/>
              </a:ext>
            </a:extLst>
          </p:cNvPr>
          <p:cNvSpPr>
            <a:spLocks noChangeAspect="1" noChangeArrowheads="1"/>
          </p:cNvSpPr>
          <p:nvPr/>
        </p:nvSpPr>
        <p:spPr bwMode="auto">
          <a:xfrm>
            <a:off x="3637722" y="970722"/>
            <a:ext cx="2915478" cy="29154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9B2E467F-27F6-3CA1-FCC3-557ABC1578E7}"/>
              </a:ext>
            </a:extLst>
          </p:cNvPr>
          <p:cNvSpPr txBox="1"/>
          <p:nvPr/>
        </p:nvSpPr>
        <p:spPr>
          <a:xfrm>
            <a:off x="2027583" y="6410739"/>
            <a:ext cx="24336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 Colombo, ESGO 2022</a:t>
            </a:r>
          </a:p>
        </p:txBody>
      </p:sp>
      <p:sp>
        <p:nvSpPr>
          <p:cNvPr id="8" name="AutoShape 8">
            <a:extLst>
              <a:ext uri="{FF2B5EF4-FFF2-40B4-BE49-F238E27FC236}">
                <a16:creationId xmlns:a16="http://schemas.microsoft.com/office/drawing/2014/main" id="{B7B2622F-45EA-2BDE-E7DF-F83EA2EA49E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AutoShape 10">
            <a:extLst>
              <a:ext uri="{FF2B5EF4-FFF2-40B4-BE49-F238E27FC236}">
                <a16:creationId xmlns:a16="http://schemas.microsoft.com/office/drawing/2014/main" id="{D9DBCA8D-AF36-8B8B-6680-0551D293F9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9A7BC53-A658-5E84-25BA-BCB9F9EDAB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3931" y="2563855"/>
            <a:ext cx="9184138" cy="3594574"/>
          </a:xfrm>
          <a:prstGeom prst="rect">
            <a:avLst/>
          </a:prstGeom>
        </p:spPr>
      </p:pic>
      <p:pic>
        <p:nvPicPr>
          <p:cNvPr id="3" name="Picture 2">
            <a:extLst>
              <a:ext uri="{FF2B5EF4-FFF2-40B4-BE49-F238E27FC236}">
                <a16:creationId xmlns:a16="http://schemas.microsoft.com/office/drawing/2014/main" id="{BC8281F3-4E0E-AAD0-1DDF-AEF889ABCD72}"/>
              </a:ext>
            </a:extLst>
          </p:cNvPr>
          <p:cNvPicPr>
            <a:picLocks noChangeAspect="1"/>
          </p:cNvPicPr>
          <p:nvPr/>
        </p:nvPicPr>
        <p:blipFill>
          <a:blip r:embed="rId4"/>
          <a:srcRect b="42355"/>
          <a:stretch/>
        </p:blipFill>
        <p:spPr>
          <a:xfrm>
            <a:off x="1544992" y="2155366"/>
            <a:ext cx="8962868" cy="2852068"/>
          </a:xfrm>
          <a:prstGeom prst="rect">
            <a:avLst/>
          </a:prstGeom>
        </p:spPr>
      </p:pic>
      <p:sp>
        <p:nvSpPr>
          <p:cNvPr id="11" name="Rectangle 10">
            <a:extLst>
              <a:ext uri="{FF2B5EF4-FFF2-40B4-BE49-F238E27FC236}">
                <a16:creationId xmlns:a16="http://schemas.microsoft.com/office/drawing/2014/main" id="{36D72F2F-D7CC-C889-2AE8-82E65168E72A}"/>
              </a:ext>
            </a:extLst>
          </p:cNvPr>
          <p:cNvSpPr/>
          <p:nvPr/>
        </p:nvSpPr>
        <p:spPr bwMode="auto">
          <a:xfrm>
            <a:off x="1503931" y="2175933"/>
            <a:ext cx="3457536"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89600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E93D-C314-AB00-5E25-180CC2480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6361D-0429-986F-03F9-A5B802EE311A}"/>
              </a:ext>
            </a:extLst>
          </p:cNvPr>
          <p:cNvSpPr>
            <a:spLocks noGrp="1"/>
          </p:cNvSpPr>
          <p:nvPr>
            <p:ph type="title"/>
          </p:nvPr>
        </p:nvSpPr>
        <p:spPr>
          <a:xfrm>
            <a:off x="1832610" y="2292263"/>
            <a:ext cx="4037922" cy="1683986"/>
          </a:xfrm>
        </p:spPr>
        <p:txBody>
          <a:bodyPr/>
          <a:lstStyle/>
          <a:p>
            <a:r>
              <a:rPr lang="en-US" sz="3200" dirty="0"/>
              <a:t>What about the post ADC world?</a:t>
            </a:r>
            <a:br>
              <a:rPr lang="en-US" dirty="0"/>
            </a:br>
            <a:endParaRPr lang="en-US" dirty="0"/>
          </a:p>
        </p:txBody>
      </p:sp>
      <p:pic>
        <p:nvPicPr>
          <p:cNvPr id="3" name="Picture 2">
            <a:extLst>
              <a:ext uri="{FF2B5EF4-FFF2-40B4-BE49-F238E27FC236}">
                <a16:creationId xmlns:a16="http://schemas.microsoft.com/office/drawing/2014/main" id="{4B5F2AE2-0B83-60EB-DDEC-3DD5C8B73B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21224959">
            <a:off x="6809861" y="1409962"/>
            <a:ext cx="3582426" cy="2378333"/>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74830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05606-957E-7DAA-1D7C-E8E0EC6D75A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B73ACDF-A498-614B-9566-EE3666849385}"/>
              </a:ext>
            </a:extLst>
          </p:cNvPr>
          <p:cNvGrpSpPr/>
          <p:nvPr/>
        </p:nvGrpSpPr>
        <p:grpSpPr>
          <a:xfrm>
            <a:off x="502477" y="1792209"/>
            <a:ext cx="11129274" cy="3273582"/>
            <a:chOff x="219167" y="1675463"/>
            <a:chExt cx="11129274" cy="3273582"/>
          </a:xfrm>
        </p:grpSpPr>
        <p:sp>
          <p:nvSpPr>
            <p:cNvPr id="3" name="TextBox 2">
              <a:extLst>
                <a:ext uri="{FF2B5EF4-FFF2-40B4-BE49-F238E27FC236}">
                  <a16:creationId xmlns:a16="http://schemas.microsoft.com/office/drawing/2014/main" id="{DE833451-D50F-BB46-B9FA-6CACE38C3040}"/>
                </a:ext>
              </a:extLst>
            </p:cNvPr>
            <p:cNvSpPr txBox="1"/>
            <p:nvPr/>
          </p:nvSpPr>
          <p:spPr>
            <a:xfrm>
              <a:off x="219167" y="2140030"/>
              <a:ext cx="4403499" cy="2698649"/>
            </a:xfrm>
            <a:prstGeom prst="rect">
              <a:avLst/>
            </a:prstGeom>
            <a:noFill/>
          </p:spPr>
          <p:txBody>
            <a:bodyPr wrap="square" lIns="65113" tIns="25635" rIns="25635" bIns="25635" rtlCol="0">
              <a:spAutoFit/>
            </a:bodyPr>
            <a:lstStyle/>
            <a:p>
              <a:pPr marL="124328" marR="0" lvl="0" indent="-124328" algn="l" defTabSz="651025" rtl="0" eaLnBrk="1" fontAlgn="auto" latinLnBrk="0" hangingPunct="1">
                <a:lnSpc>
                  <a:spcPct val="100000"/>
                </a:lnSpc>
                <a:spcBef>
                  <a:spcPts val="600"/>
                </a:spcBef>
                <a:spcAft>
                  <a:spcPts val="0"/>
                </a:spcAft>
                <a:buClr>
                  <a:srgbClr val="007CB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Cyclin E1 protein overexpression results in cells moving prematurely from G1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S, there by increasing reliance on the G2-M checkpoint to allow DNA repair</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1,2</a:t>
              </a:r>
            </a:p>
            <a:p>
              <a:pPr marL="124328" marR="0" lvl="0" indent="-124328" algn="l" defTabSz="651025" rtl="0" eaLnBrk="1" fontAlgn="auto" latinLnBrk="0" hangingPunct="1">
                <a:lnSpc>
                  <a:spcPct val="100000"/>
                </a:lnSpc>
                <a:spcBef>
                  <a:spcPts val="600"/>
                </a:spcBef>
                <a:spcAft>
                  <a:spcPts val="0"/>
                </a:spcAft>
                <a:buClr>
                  <a:srgbClr val="007CB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WEE1 is a master regulator of the cell cycle acting as a brake at G1-S and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G2-M to allow DNA repair</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a:t>
              </a:r>
            </a:p>
            <a:p>
              <a:pPr marL="124328" marR="0" lvl="0" indent="-124328" algn="l" defTabSz="651025" rtl="0" eaLnBrk="1" fontAlgn="auto" latinLnBrk="0" hangingPunct="1">
                <a:lnSpc>
                  <a:spcPct val="100000"/>
                </a:lnSpc>
                <a:spcBef>
                  <a:spcPts val="600"/>
                </a:spcBef>
                <a:spcAft>
                  <a:spcPts val="0"/>
                </a:spcAft>
                <a:buClr>
                  <a:srgbClr val="007CB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Targeting WEE1 with azenosertib ultimately leads to mitotic catastrophe</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pic>
          <p:nvPicPr>
            <p:cNvPr id="6" name="Picture 5">
              <a:extLst>
                <a:ext uri="{FF2B5EF4-FFF2-40B4-BE49-F238E27FC236}">
                  <a16:creationId xmlns:a16="http://schemas.microsoft.com/office/drawing/2014/main" id="{DD602C1C-10FC-F5D2-A114-E0A5E458EF9E}"/>
                </a:ext>
              </a:extLst>
            </p:cNvPr>
            <p:cNvPicPr>
              <a:picLocks noChangeAspect="1"/>
            </p:cNvPicPr>
            <p:nvPr/>
          </p:nvPicPr>
          <p:blipFill>
            <a:blip r:embed="rId3"/>
            <a:stretch>
              <a:fillRect/>
            </a:stretch>
          </p:blipFill>
          <p:spPr>
            <a:xfrm>
              <a:off x="5145546" y="1675463"/>
              <a:ext cx="6202895" cy="3273582"/>
            </a:xfrm>
            <a:prstGeom prst="rect">
              <a:avLst/>
            </a:prstGeom>
            <a:ln w="76200">
              <a:solidFill>
                <a:schemeClr val="tx1"/>
              </a:solidFill>
            </a:ln>
          </p:spPr>
        </p:pic>
      </p:grpSp>
      <p:sp>
        <p:nvSpPr>
          <p:cNvPr id="11" name="TextBox 10">
            <a:extLst>
              <a:ext uri="{FF2B5EF4-FFF2-40B4-BE49-F238E27FC236}">
                <a16:creationId xmlns:a16="http://schemas.microsoft.com/office/drawing/2014/main" id="{C46253A1-6F44-FB44-BEE7-036875043BDE}"/>
              </a:ext>
            </a:extLst>
          </p:cNvPr>
          <p:cNvSpPr txBox="1"/>
          <p:nvPr/>
        </p:nvSpPr>
        <p:spPr>
          <a:xfrm>
            <a:off x="365748" y="5798855"/>
            <a:ext cx="10872976" cy="311969"/>
          </a:xfrm>
          <a:prstGeom prst="rect">
            <a:avLst/>
          </a:prstGeom>
          <a:noFill/>
        </p:spPr>
        <p:txBody>
          <a:bodyPr wrap="square" lIns="65113" tIns="32556" rIns="65113" bIns="32556" rtlCol="0" anchor="b">
            <a:sp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marL="0" marR="0" lvl="0" indent="0" algn="l" defTabSz="963046" rtl="0" eaLnBrk="1" fontAlgn="auto" latinLnBrk="0" hangingPunct="1">
              <a:lnSpc>
                <a:spcPct val="100000"/>
              </a:lnSpc>
              <a:spcBef>
                <a:spcPts val="0"/>
              </a:spcBef>
              <a:spcAft>
                <a:spcPts val="0"/>
              </a:spcAft>
              <a:buClr>
                <a:srgbClr val="2D2DB9"/>
              </a:buClr>
              <a:buSzPct val="100000"/>
              <a:buFontTx/>
              <a:buNone/>
              <a:tabLst/>
              <a:defRPr/>
            </a:pP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CDK, cyclin-dependent kinase; G1-S, Gap 1-Synthesis; G2-M, Gap 2-Mitosis; HGSOC, high-grade serous ovarian cancer. </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a:ln>
                  <a:noFill/>
                </a:ln>
                <a:solidFill>
                  <a:srgbClr val="FFFFFF">
                    <a:lumMod val="49000"/>
                  </a:srgbClr>
                </a:solidFill>
                <a:effectLst/>
                <a:uLnTx/>
                <a:uFillTx/>
                <a:latin typeface="Arial"/>
                <a:ea typeface="+mn-ea"/>
                <a:cs typeface="Arial"/>
              </a:rPr>
              <a:t>1.</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 Vriend LE, et al. </a:t>
            </a:r>
            <a:r>
              <a:rPr kumimoji="0" lang="en-US" sz="800" b="0" i="1" u="none" strike="noStrike" kern="1200" cap="none" spc="0" normalizeH="0" baseline="0" noProof="0" dirty="0">
                <a:ln>
                  <a:noFill/>
                </a:ln>
                <a:solidFill>
                  <a:srgbClr val="FFFFFF">
                    <a:lumMod val="49000"/>
                  </a:srgbClr>
                </a:solidFill>
                <a:effectLst/>
                <a:uLnTx/>
                <a:uFillTx/>
                <a:latin typeface="Arial"/>
                <a:ea typeface="+mn-ea"/>
                <a:cs typeface="Arial"/>
              </a:rPr>
              <a:t>Biochim Biophys Acta</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 2013; 1836(2):227-335. </a:t>
            </a:r>
            <a:r>
              <a:rPr kumimoji="0" lang="en-US" sz="800" b="1" i="0" u="none" strike="noStrike" kern="1200" cap="none" spc="0" normalizeH="0" baseline="0" noProof="0" dirty="0">
                <a:ln>
                  <a:noFill/>
                </a:ln>
                <a:solidFill>
                  <a:srgbClr val="FFFFFF">
                    <a:lumMod val="49000"/>
                  </a:srgbClr>
                </a:solidFill>
                <a:effectLst/>
                <a:uLnTx/>
                <a:uFillTx/>
                <a:latin typeface="Arial"/>
                <a:ea typeface="+mn-ea"/>
                <a:cs typeface="Arial"/>
              </a:rPr>
              <a:t>2.</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 Esposito F, et al. </a:t>
            </a:r>
            <a:r>
              <a:rPr kumimoji="0" lang="en-US" sz="800" b="0" i="1" u="none" strike="noStrike" kern="1200" cap="none" spc="0" normalizeH="0" baseline="0" noProof="0" dirty="0">
                <a:ln>
                  <a:noFill/>
                </a:ln>
                <a:solidFill>
                  <a:srgbClr val="FFFFFF">
                    <a:lumMod val="49000"/>
                  </a:srgbClr>
                </a:solidFill>
                <a:effectLst/>
                <a:uLnTx/>
                <a:uFillTx/>
                <a:latin typeface="Arial"/>
                <a:ea typeface="+mn-ea"/>
                <a:cs typeface="Arial"/>
              </a:rPr>
              <a:t>Int J Mol Sci</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 2021;22(19):10689.</a:t>
            </a:r>
            <a:r>
              <a:rPr kumimoji="0" lang="en-US" sz="800" b="0" i="0" u="none" strike="noStrike" kern="1200" cap="none" spc="0" normalizeH="0" baseline="0" noProof="0" dirty="0">
                <a:ln>
                  <a:noFill/>
                </a:ln>
                <a:solidFill>
                  <a:srgbClr val="000000"/>
                </a:solidFill>
                <a:effectLst/>
                <a:uLnTx/>
                <a:uFillTx/>
                <a:latin typeface="Arial"/>
                <a:ea typeface="+mn-ea"/>
                <a:cs typeface="Arial"/>
              </a:rPr>
              <a:t> </a:t>
            </a:r>
            <a:r>
              <a:rPr kumimoji="0" lang="en-US" sz="800" b="1" i="0" u="none" strike="noStrike" kern="1200" cap="none" spc="0" normalizeH="0" baseline="0" noProof="0" dirty="0">
                <a:ln>
                  <a:noFill/>
                </a:ln>
                <a:solidFill>
                  <a:srgbClr val="000000"/>
                </a:solidFill>
                <a:effectLst/>
                <a:uLnTx/>
                <a:uFillTx/>
                <a:latin typeface="Arial"/>
                <a:ea typeface="+mn-ea"/>
                <a:cs typeface="Arial"/>
              </a:rPr>
              <a:t>3</a:t>
            </a:r>
            <a:r>
              <a:rPr kumimoji="0" lang="en-US" sz="800" b="1" i="0" u="none" strike="noStrike" kern="1200" cap="none" spc="0" normalizeH="0" baseline="0" noProof="0" dirty="0">
                <a:ln>
                  <a:noFill/>
                </a:ln>
                <a:solidFill>
                  <a:srgbClr val="FFFFFF">
                    <a:lumMod val="49000"/>
                  </a:srgbClr>
                </a:solidFill>
                <a:effectLst/>
                <a:uLnTx/>
                <a:uFillTx/>
                <a:latin typeface="Arial"/>
                <a:ea typeface="+mn-ea"/>
                <a:cs typeface="Arial"/>
              </a:rPr>
              <a:t>.</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 Gorski JW, et al. Diagnostics (Basel). 2020;10(5):279. </a:t>
            </a:r>
            <a:r>
              <a:rPr kumimoji="0" lang="en-US" sz="800" b="1" i="0" u="none" strike="noStrike" kern="1200" cap="none" spc="0" normalizeH="0" baseline="0" noProof="0" dirty="0">
                <a:ln>
                  <a:noFill/>
                </a:ln>
                <a:solidFill>
                  <a:srgbClr val="FFFFFF">
                    <a:lumMod val="49000"/>
                  </a:srgbClr>
                </a:solidFill>
                <a:effectLst/>
                <a:uLnTx/>
                <a:uFillTx/>
                <a:latin typeface="Arial"/>
                <a:ea typeface="+mn-ea"/>
                <a:cs typeface="Arial"/>
              </a:rPr>
              <a:t>4. </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Kim D, et al. </a:t>
            </a:r>
            <a:r>
              <a:rPr kumimoji="0" lang="en-US" sz="800" b="0" i="1" u="none" strike="noStrike" kern="1200" cap="none" spc="0" normalizeH="0" baseline="0" noProof="0" dirty="0">
                <a:ln>
                  <a:noFill/>
                </a:ln>
                <a:solidFill>
                  <a:srgbClr val="FFFFFF">
                    <a:lumMod val="49000"/>
                  </a:srgbClr>
                </a:solidFill>
                <a:effectLst/>
                <a:uLnTx/>
                <a:uFillTx/>
                <a:latin typeface="Arial"/>
                <a:ea typeface="+mn-ea"/>
                <a:cs typeface="Arial"/>
              </a:rPr>
              <a:t>NPJ Precis Oncol</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 2025;9(3). </a:t>
            </a:r>
          </a:p>
        </p:txBody>
      </p:sp>
      <p:sp>
        <p:nvSpPr>
          <p:cNvPr id="2" name="Title 1">
            <a:extLst>
              <a:ext uri="{FF2B5EF4-FFF2-40B4-BE49-F238E27FC236}">
                <a16:creationId xmlns:a16="http://schemas.microsoft.com/office/drawing/2014/main" id="{DC86E397-161D-2E07-C19B-D52AD7D8CE11}"/>
              </a:ext>
            </a:extLst>
          </p:cNvPr>
          <p:cNvSpPr txBox="1">
            <a:spLocks/>
          </p:cNvSpPr>
          <p:nvPr/>
        </p:nvSpPr>
        <p:spPr>
          <a:xfrm>
            <a:off x="278559" y="448705"/>
            <a:ext cx="11577110" cy="64345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9305A"/>
                </a:solidFill>
                <a:effectLst/>
                <a:uLnTx/>
                <a:uFillTx/>
                <a:latin typeface="Arial"/>
                <a:ea typeface="+mj-ea"/>
                <a:cs typeface="Arial"/>
              </a:rPr>
              <a:t>Targeting WEE1 with Azenosertib Exploits Critical Cell Cycle Checkpoints that Cyclin E1 Overexpressing Cells Require for Survival</a:t>
            </a:r>
            <a:endParaRPr kumimoji="0" lang="en-US" sz="2600" b="1" i="0" u="none" strike="noStrike" kern="1200" cap="none" spc="0" normalizeH="0" baseline="0" noProof="0" dirty="0">
              <a:ln>
                <a:noFill/>
              </a:ln>
              <a:solidFill>
                <a:srgbClr val="29305A"/>
              </a:solidFill>
              <a:effectLst/>
              <a:uLnTx/>
              <a:uFillTx/>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8C36F1B1-07B5-1A82-F60B-28CC960B1606}"/>
              </a:ext>
            </a:extLst>
          </p:cNvPr>
          <p:cNvSpPr txBox="1"/>
          <p:nvPr/>
        </p:nvSpPr>
        <p:spPr>
          <a:xfrm>
            <a:off x="365748" y="6409295"/>
            <a:ext cx="23013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 Simpkins, SGO 2025 </a:t>
            </a:r>
          </a:p>
        </p:txBody>
      </p:sp>
    </p:spTree>
    <p:extLst>
      <p:ext uri="{BB962C8B-B14F-4D97-AF65-F5344CB8AC3E}">
        <p14:creationId xmlns:p14="http://schemas.microsoft.com/office/powerpoint/2010/main" val="22942960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EBC82-917C-BB51-C22D-C2AE0D73A24E}"/>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CDC08F01-B4D0-E62F-AE8A-9B3086C14329}"/>
              </a:ext>
            </a:extLst>
          </p:cNvPr>
          <p:cNvGrpSpPr/>
          <p:nvPr/>
        </p:nvGrpSpPr>
        <p:grpSpPr>
          <a:xfrm>
            <a:off x="982693" y="1005366"/>
            <a:ext cx="10287287" cy="3107310"/>
            <a:chOff x="968544" y="7941374"/>
            <a:chExt cx="42527354" cy="15571440"/>
          </a:xfrm>
        </p:grpSpPr>
        <p:sp>
          <p:nvSpPr>
            <p:cNvPr id="13" name="Rectangle 12">
              <a:extLst>
                <a:ext uri="{FF2B5EF4-FFF2-40B4-BE49-F238E27FC236}">
                  <a16:creationId xmlns:a16="http://schemas.microsoft.com/office/drawing/2014/main" id="{64320B86-E88D-1917-1A7E-AD7EBAC62D74}"/>
                </a:ext>
              </a:extLst>
            </p:cNvPr>
            <p:cNvSpPr/>
            <p:nvPr/>
          </p:nvSpPr>
          <p:spPr>
            <a:xfrm rot="16200000">
              <a:off x="14446501" y="-5536583"/>
              <a:ext cx="15571440" cy="42527354"/>
            </a:xfrm>
            <a:prstGeom prst="rect">
              <a:avLst/>
            </a:prstGeom>
            <a:solidFill>
              <a:srgbClr val="E8E8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9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81FDF4F6-7E80-F53E-9BC2-9319DEA21E5A}"/>
                </a:ext>
              </a:extLst>
            </p:cNvPr>
            <p:cNvSpPr txBox="1"/>
            <p:nvPr/>
          </p:nvSpPr>
          <p:spPr>
            <a:xfrm>
              <a:off x="17304359" y="8122450"/>
              <a:ext cx="14706931" cy="1865720"/>
            </a:xfrm>
            <a:prstGeom prst="rect">
              <a:avLst/>
            </a:prstGeom>
            <a:noFill/>
          </p:spPr>
          <p:txBody>
            <a:bodyPr rot="0" spcFirstLastPara="0" vertOverflow="overflow" horzOverflow="overflow" vert="horz" wrap="square" lIns="25635" tIns="25635" rIns="25635" bIns="2563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83" b="1" i="0" u="none" strike="noStrike" kern="1200" cap="none" spc="0" normalizeH="0" baseline="0" noProof="0" dirty="0">
                  <a:ln>
                    <a:noFill/>
                  </a:ln>
                  <a:solidFill>
                    <a:srgbClr val="0E56AB"/>
                  </a:solidFill>
                  <a:effectLst/>
                  <a:uLnTx/>
                  <a:uFillTx/>
                  <a:latin typeface="Arial" panose="020B0604020202020204" pitchFamily="34" charset="0"/>
                  <a:ea typeface="Calibri"/>
                  <a:cs typeface="Arial" panose="020B0604020202020204" pitchFamily="34" charset="0"/>
                </a:rPr>
                <a:t>Part 1b: Study design </a:t>
              </a:r>
            </a:p>
          </p:txBody>
        </p:sp>
        <p:grpSp>
          <p:nvGrpSpPr>
            <p:cNvPr id="15" name="Group 14">
              <a:extLst>
                <a:ext uri="{FF2B5EF4-FFF2-40B4-BE49-F238E27FC236}">
                  <a16:creationId xmlns:a16="http://schemas.microsoft.com/office/drawing/2014/main" id="{17E5AC38-DD39-F863-B8A4-254440942DAD}"/>
                </a:ext>
              </a:extLst>
            </p:cNvPr>
            <p:cNvGrpSpPr/>
            <p:nvPr/>
          </p:nvGrpSpPr>
          <p:grpSpPr>
            <a:xfrm>
              <a:off x="2932825" y="8682971"/>
              <a:ext cx="10203192" cy="12867376"/>
              <a:chOff x="-486004" y="2254002"/>
              <a:chExt cx="2619051" cy="3425832"/>
            </a:xfrm>
          </p:grpSpPr>
          <p:grpSp>
            <p:nvGrpSpPr>
              <p:cNvPr id="30" name="Group 29">
                <a:extLst>
                  <a:ext uri="{FF2B5EF4-FFF2-40B4-BE49-F238E27FC236}">
                    <a16:creationId xmlns:a16="http://schemas.microsoft.com/office/drawing/2014/main" id="{88CE1D7E-25B1-AADF-4412-20FC24179D44}"/>
                  </a:ext>
                </a:extLst>
              </p:cNvPr>
              <p:cNvGrpSpPr/>
              <p:nvPr/>
            </p:nvGrpSpPr>
            <p:grpSpPr>
              <a:xfrm>
                <a:off x="-486004" y="2751856"/>
                <a:ext cx="2560145" cy="2927978"/>
                <a:chOff x="-486004" y="2619120"/>
                <a:chExt cx="2560145" cy="3552060"/>
              </a:xfrm>
            </p:grpSpPr>
            <p:sp>
              <p:nvSpPr>
                <p:cNvPr id="32" name="Freeform: Shape 31">
                  <a:extLst>
                    <a:ext uri="{FF2B5EF4-FFF2-40B4-BE49-F238E27FC236}">
                      <a16:creationId xmlns:a16="http://schemas.microsoft.com/office/drawing/2014/main" id="{EA78E26C-B9A5-2063-53C2-70FBDE4A2624}"/>
                    </a:ext>
                  </a:extLst>
                </p:cNvPr>
                <p:cNvSpPr/>
                <p:nvPr/>
              </p:nvSpPr>
              <p:spPr>
                <a:xfrm>
                  <a:off x="162704" y="2619120"/>
                  <a:ext cx="1911437" cy="3552060"/>
                </a:xfrm>
                <a:custGeom>
                  <a:avLst/>
                  <a:gdLst>
                    <a:gd name="connsiteX0" fmla="*/ 0 w 2499360"/>
                    <a:gd name="connsiteY0" fmla="*/ 0 h 4015740"/>
                    <a:gd name="connsiteX1" fmla="*/ 2499360 w 2499360"/>
                    <a:gd name="connsiteY1" fmla="*/ 0 h 4015740"/>
                    <a:gd name="connsiteX2" fmla="*/ 2499360 w 2499360"/>
                    <a:gd name="connsiteY2" fmla="*/ 4015740 h 4015740"/>
                  </a:gdLst>
                  <a:ahLst/>
                  <a:cxnLst>
                    <a:cxn ang="0">
                      <a:pos x="connsiteX0" y="connsiteY0"/>
                    </a:cxn>
                    <a:cxn ang="0">
                      <a:pos x="connsiteX1" y="connsiteY1"/>
                    </a:cxn>
                    <a:cxn ang="0">
                      <a:pos x="connsiteX2" y="connsiteY2"/>
                    </a:cxn>
                  </a:cxnLst>
                  <a:rect l="l" t="t" r="r" b="b"/>
                  <a:pathLst>
                    <a:path w="2499360" h="4015740">
                      <a:moveTo>
                        <a:pt x="0" y="0"/>
                      </a:moveTo>
                      <a:lnTo>
                        <a:pt x="2499360" y="0"/>
                      </a:lnTo>
                      <a:lnTo>
                        <a:pt x="2499360" y="4015740"/>
                      </a:lnTo>
                    </a:path>
                  </a:pathLst>
                </a:cu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2A178C23-D0F0-DCD0-2BF9-5C4310BB81E3}"/>
                    </a:ext>
                  </a:extLst>
                </p:cNvPr>
                <p:cNvSpPr/>
                <p:nvPr/>
              </p:nvSpPr>
              <p:spPr>
                <a:xfrm>
                  <a:off x="-486004" y="2801367"/>
                  <a:ext cx="2524178" cy="331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111" tIns="32555" rIns="65111" bIns="32555" rtlCol="0" anchor="t"/>
                <a:lstStyle/>
                <a:p>
                  <a:pPr marL="0" marR="0" lvl="0" indent="0" algn="l" defTabSz="685533" rtl="0" eaLnBrk="1" fontAlgn="auto" latinLnBrk="0" hangingPunct="1">
                    <a:lnSpc>
                      <a:spcPct val="85000"/>
                    </a:lnSpc>
                    <a:spcBef>
                      <a:spcPts val="675"/>
                    </a:spcBef>
                    <a:spcAft>
                      <a:spcPts val="0"/>
                    </a:spcAft>
                    <a:buClrTx/>
                    <a:buSzTx/>
                    <a:buFontTx/>
                    <a:buNone/>
                    <a:tabLst/>
                    <a:defRPr/>
                  </a:pPr>
                  <a:endParaRPr kumimoji="0" lang="en-US" sz="997"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endParaRPr>
                </a:p>
                <a:p>
                  <a:pPr marL="293688" marR="0" lvl="0" indent="-293688" algn="l" defTabSz="685533" rtl="0" eaLnBrk="1" fontAlgn="auto" latinLnBrk="0" hangingPunct="1">
                    <a:lnSpc>
                      <a:spcPct val="85000"/>
                    </a:lnSpc>
                    <a:spcBef>
                      <a:spcPts val="675"/>
                    </a:spcBef>
                    <a:spcAft>
                      <a:spcPts val="0"/>
                    </a:spcAft>
                    <a:buClrTx/>
                    <a:buSzTx/>
                    <a:buFont typeface="Wingdings,Sans-Serif" panose="05000000000000000000" pitchFamily="2" charset="2"/>
                    <a:buChar char="ü"/>
                    <a:tabLst/>
                    <a:defRPr/>
                  </a:pPr>
                  <a:r>
                    <a:rPr kumimoji="0" lang="en-US" sz="1666"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PROC</a:t>
                  </a:r>
                  <a:endParaRPr kumimoji="0" lang="en-US" sz="1666"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endParaRPr>
                </a:p>
                <a:p>
                  <a:pPr marL="293688" marR="0" lvl="0" indent="-293688" algn="l" defTabSz="685533" rtl="0" eaLnBrk="1" fontAlgn="auto" latinLnBrk="0" hangingPunct="1">
                    <a:lnSpc>
                      <a:spcPct val="85000"/>
                    </a:lnSpc>
                    <a:spcBef>
                      <a:spcPts val="675"/>
                    </a:spcBef>
                    <a:spcAft>
                      <a:spcPts val="0"/>
                    </a:spcAft>
                    <a:buClrTx/>
                    <a:buSzTx/>
                    <a:buFont typeface="Wingdings,Sans-Serif" panose="05000000000000000000" pitchFamily="2" charset="2"/>
                    <a:buChar char="ü"/>
                    <a:tabLst/>
                    <a:defRPr/>
                  </a:pPr>
                  <a:r>
                    <a:rPr kumimoji="0" lang="en-US" sz="1666"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1-5 prior lines of therapy</a:t>
                  </a:r>
                </a:p>
                <a:p>
                  <a:pPr marL="293688" marR="0" lvl="0" indent="-293688" algn="l" defTabSz="685533" rtl="0" eaLnBrk="1" fontAlgn="auto" latinLnBrk="0" hangingPunct="1">
                    <a:lnSpc>
                      <a:spcPct val="85000"/>
                    </a:lnSpc>
                    <a:spcBef>
                      <a:spcPts val="675"/>
                    </a:spcBef>
                    <a:spcAft>
                      <a:spcPts val="0"/>
                    </a:spcAft>
                    <a:buClrTx/>
                    <a:buSzTx/>
                    <a:buFont typeface="Wingdings,Sans-Serif" panose="05000000000000000000" pitchFamily="2" charset="2"/>
                    <a:buChar char="ü"/>
                    <a:tabLst/>
                    <a:defRPr/>
                  </a:pPr>
                  <a:r>
                    <a:rPr kumimoji="0" lang="en-US" sz="1666"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Prior bevacizumab</a:t>
                  </a:r>
                </a:p>
                <a:p>
                  <a:pPr marL="293688" marR="0" lvl="0" indent="-293688" algn="l" defTabSz="685533" rtl="0" eaLnBrk="1" fontAlgn="auto" latinLnBrk="0" hangingPunct="1">
                    <a:lnSpc>
                      <a:spcPct val="85000"/>
                    </a:lnSpc>
                    <a:spcBef>
                      <a:spcPts val="675"/>
                    </a:spcBef>
                    <a:spcAft>
                      <a:spcPts val="0"/>
                    </a:spcAft>
                    <a:buClrTx/>
                    <a:buSzTx/>
                    <a:buFont typeface="Wingdings,Sans-Serif" panose="05000000000000000000" pitchFamily="2" charset="2"/>
                    <a:buChar char="ü"/>
                    <a:tabLst/>
                    <a:defRPr/>
                  </a:pPr>
                  <a:r>
                    <a:rPr kumimoji="0" lang="en-US" sz="1666"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All comers </a:t>
                  </a:r>
                  <a:r>
                    <a:rPr kumimoji="0" lang="en-US" sz="1666"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(irrespective Cyclin E1  status)</a:t>
                  </a:r>
                </a:p>
              </p:txBody>
            </p:sp>
          </p:grpSp>
          <p:sp>
            <p:nvSpPr>
              <p:cNvPr id="31" name="Freeform: Shape 30">
                <a:extLst>
                  <a:ext uri="{FF2B5EF4-FFF2-40B4-BE49-F238E27FC236}">
                    <a16:creationId xmlns:a16="http://schemas.microsoft.com/office/drawing/2014/main" id="{970A7244-C74A-CF69-5424-F44637B45447}"/>
                  </a:ext>
                </a:extLst>
              </p:cNvPr>
              <p:cNvSpPr/>
              <p:nvPr/>
            </p:nvSpPr>
            <p:spPr>
              <a:xfrm>
                <a:off x="-458328" y="2254002"/>
                <a:ext cx="2591375" cy="653035"/>
              </a:xfrm>
              <a:custGeom>
                <a:avLst/>
                <a:gdLst>
                  <a:gd name="connsiteX0" fmla="*/ 4730 w 1554480"/>
                  <a:gd name="connsiteY0" fmla="*/ 0 h 384679"/>
                  <a:gd name="connsiteX1" fmla="*/ 1458310 w 1554480"/>
                  <a:gd name="connsiteY1" fmla="*/ 0 h 384679"/>
                  <a:gd name="connsiteX2" fmla="*/ 1554480 w 1554480"/>
                  <a:gd name="connsiteY2" fmla="*/ 384679 h 384679"/>
                  <a:gd name="connsiteX3" fmla="*/ 0 w 1554480"/>
                  <a:gd name="connsiteY3" fmla="*/ 384679 h 384679"/>
                  <a:gd name="connsiteX4" fmla="*/ 0 w 1554480"/>
                  <a:gd name="connsiteY4" fmla="*/ 18920 h 38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80" h="384679">
                    <a:moveTo>
                      <a:pt x="4730" y="0"/>
                    </a:moveTo>
                    <a:lnTo>
                      <a:pt x="1458310" y="0"/>
                    </a:lnTo>
                    <a:lnTo>
                      <a:pt x="1554480" y="384679"/>
                    </a:lnTo>
                    <a:lnTo>
                      <a:pt x="0" y="384679"/>
                    </a:lnTo>
                    <a:lnTo>
                      <a:pt x="0" y="18920"/>
                    </a:lnTo>
                    <a:close/>
                  </a:path>
                </a:pathLst>
              </a:cu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39"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 </a:t>
                </a:r>
                <a:r>
                  <a:rPr kumimoji="0" lang="en-US" sz="1666"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Key eligibility criteria</a:t>
                </a:r>
              </a:p>
            </p:txBody>
          </p:sp>
        </p:grpSp>
        <p:sp>
          <p:nvSpPr>
            <p:cNvPr id="16" name="Flowchart: Extract 13">
              <a:extLst>
                <a:ext uri="{FF2B5EF4-FFF2-40B4-BE49-F238E27FC236}">
                  <a16:creationId xmlns:a16="http://schemas.microsoft.com/office/drawing/2014/main" id="{B00F517C-AD9C-53EE-3F02-2E538F1C20E0}"/>
                </a:ext>
              </a:extLst>
            </p:cNvPr>
            <p:cNvSpPr/>
            <p:nvPr/>
          </p:nvSpPr>
          <p:spPr>
            <a:xfrm rot="16200000" flipV="1">
              <a:off x="30448759" y="16153474"/>
              <a:ext cx="4256828" cy="641183"/>
            </a:xfrm>
            <a:prstGeom prst="flowChartExtract">
              <a:avLst/>
            </a:prstGeom>
            <a:solidFill>
              <a:schemeClr val="bg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normAutofit fontScale="25000" lnSpcReduction="20000"/>
            </a:bodyPr>
            <a:lstStyle/>
            <a:p>
              <a:pPr marL="0" marR="0" lvl="0" indent="0" algn="ctr" defTabSz="650905" rtl="0" eaLnBrk="1" fontAlgn="auto" latinLnBrk="0" hangingPunct="1">
                <a:lnSpc>
                  <a:spcPct val="100000"/>
                </a:lnSpc>
                <a:spcBef>
                  <a:spcPts val="0"/>
                </a:spcBef>
                <a:spcAft>
                  <a:spcPts val="0"/>
                </a:spcAft>
                <a:buClrTx/>
                <a:buSzTx/>
                <a:buFontTx/>
                <a:buNone/>
                <a:tabLst/>
                <a:defRPr/>
              </a:pPr>
              <a:endParaRPr kumimoji="0" lang="en-AU"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7" name="Flowchart: Extract 13">
              <a:extLst>
                <a:ext uri="{FF2B5EF4-FFF2-40B4-BE49-F238E27FC236}">
                  <a16:creationId xmlns:a16="http://schemas.microsoft.com/office/drawing/2014/main" id="{9B40801E-F7C4-257C-A295-5FEB5EEAF562}"/>
                </a:ext>
              </a:extLst>
            </p:cNvPr>
            <p:cNvSpPr/>
            <p:nvPr/>
          </p:nvSpPr>
          <p:spPr>
            <a:xfrm rot="-5400000" flipV="1">
              <a:off x="20422591" y="16167124"/>
              <a:ext cx="4256828" cy="641185"/>
            </a:xfrm>
            <a:prstGeom prst="flowChartExtract">
              <a:avLst/>
            </a:prstGeom>
            <a:solidFill>
              <a:schemeClr val="bg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normAutofit fontScale="25000" lnSpcReduction="20000"/>
            </a:bodyPr>
            <a:lstStyle/>
            <a:p>
              <a:pPr marL="0" marR="0" lvl="0" indent="0" algn="ctr" defTabSz="650905" rtl="0" eaLnBrk="1" fontAlgn="auto" latinLnBrk="0" hangingPunct="1">
                <a:lnSpc>
                  <a:spcPct val="100000"/>
                </a:lnSpc>
                <a:spcBef>
                  <a:spcPts val="0"/>
                </a:spcBef>
                <a:spcAft>
                  <a:spcPts val="0"/>
                </a:spcAft>
                <a:buClrTx/>
                <a:buSzTx/>
                <a:buFontTx/>
                <a:buNone/>
                <a:tabLst/>
                <a:defRPr/>
              </a:pPr>
              <a:endParaRPr kumimoji="0" lang="en-AU"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EBE4E0B2-DCF5-51F5-2D08-321AE7EA506F}"/>
                </a:ext>
              </a:extLst>
            </p:cNvPr>
            <p:cNvGrpSpPr/>
            <p:nvPr/>
          </p:nvGrpSpPr>
          <p:grpSpPr>
            <a:xfrm>
              <a:off x="33324018" y="10357993"/>
              <a:ext cx="8584525" cy="11848667"/>
              <a:chOff x="2677703" y="4498259"/>
              <a:chExt cx="2389236" cy="1555023"/>
            </a:xfrm>
          </p:grpSpPr>
          <p:sp>
            <p:nvSpPr>
              <p:cNvPr id="24" name="Rectangle 23">
                <a:extLst>
                  <a:ext uri="{FF2B5EF4-FFF2-40B4-BE49-F238E27FC236}">
                    <a16:creationId xmlns:a16="http://schemas.microsoft.com/office/drawing/2014/main" id="{E2E887A9-239A-7F30-1B03-83BBDBCC6CDE}"/>
                  </a:ext>
                </a:extLst>
              </p:cNvPr>
              <p:cNvSpPr/>
              <p:nvPr/>
            </p:nvSpPr>
            <p:spPr>
              <a:xfrm>
                <a:off x="2677703" y="4498259"/>
                <a:ext cx="2389236" cy="1555023"/>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51025" rtl="0" eaLnBrk="1" fontAlgn="auto" latinLnBrk="0" hangingPunct="1">
                  <a:lnSpc>
                    <a:spcPct val="100000"/>
                  </a:lnSpc>
                  <a:spcBef>
                    <a:spcPts val="0"/>
                  </a:spcBef>
                  <a:spcAft>
                    <a:spcPts val="0"/>
                  </a:spcAft>
                  <a:buClrTx/>
                  <a:buSzTx/>
                  <a:buFontTx/>
                  <a:buNone/>
                  <a:tabLst/>
                  <a:defRPr/>
                </a:pPr>
                <a:endParaRPr kumimoji="0" lang="en-US"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E8102909-7AE3-D02F-EA1E-4EA2FEB986A6}"/>
                  </a:ext>
                </a:extLst>
              </p:cNvPr>
              <p:cNvSpPr/>
              <p:nvPr/>
            </p:nvSpPr>
            <p:spPr>
              <a:xfrm>
                <a:off x="2765897" y="4631242"/>
                <a:ext cx="2212848" cy="1307353"/>
              </a:xfrm>
              <a:prstGeom prst="rect">
                <a:avLst/>
              </a:prstGeom>
              <a:solidFill>
                <a:srgbClr val="0E56AB"/>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51025" rtl="0" eaLnBrk="1" fontAlgn="auto" latinLnBrk="0" hangingPunct="1">
                  <a:lnSpc>
                    <a:spcPct val="100000"/>
                  </a:lnSpc>
                  <a:spcBef>
                    <a:spcPts val="0"/>
                  </a:spcBef>
                  <a:spcAft>
                    <a:spcPts val="0"/>
                  </a:spcAft>
                  <a:buClrTx/>
                  <a:buSzTx/>
                  <a:buFontTx/>
                  <a:buNone/>
                  <a:tabLst/>
                  <a:defRPr/>
                </a:pPr>
                <a:endParaRPr kumimoji="0" lang="en-US"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97540814-75FA-D262-06F8-E0A537AD50E9}"/>
                  </a:ext>
                </a:extLst>
              </p:cNvPr>
              <p:cNvSpPr/>
              <p:nvPr/>
            </p:nvSpPr>
            <p:spPr>
              <a:xfrm>
                <a:off x="2829405" y="4602173"/>
                <a:ext cx="2085833" cy="33415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65113" tIns="32556" rIns="65113" bIns="32556" rtlCol="0" anchor="ctr"/>
              <a:lstStyle/>
              <a:p>
                <a:pPr marL="0" marR="0" lvl="0" indent="0" algn="ctr" defTabSz="685533"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Endpoints</a:t>
                </a:r>
              </a:p>
            </p:txBody>
          </p:sp>
          <p:sp>
            <p:nvSpPr>
              <p:cNvPr id="27" name="Rectangle 26">
                <a:extLst>
                  <a:ext uri="{FF2B5EF4-FFF2-40B4-BE49-F238E27FC236}">
                    <a16:creationId xmlns:a16="http://schemas.microsoft.com/office/drawing/2014/main" id="{39FE48FC-BC13-B62C-E671-2C75E4F4B5C8}"/>
                  </a:ext>
                </a:extLst>
              </p:cNvPr>
              <p:cNvSpPr/>
              <p:nvPr/>
            </p:nvSpPr>
            <p:spPr>
              <a:xfrm>
                <a:off x="2894553" y="5638736"/>
                <a:ext cx="1955537" cy="26235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33"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PFS</a:t>
                </a:r>
                <a:r>
                  <a:rPr kumimoji="0" lang="en-US" sz="1666" b="1" i="0" u="none" strike="noStrike" kern="1200" cap="none" spc="0" normalizeH="0" baseline="30000" noProof="0" dirty="0">
                    <a:ln>
                      <a:noFill/>
                    </a:ln>
                    <a:solidFill>
                      <a:srgbClr val="0A084A"/>
                    </a:solidFill>
                    <a:effectLst/>
                    <a:uLnTx/>
                    <a:uFillTx/>
                    <a:latin typeface="Arial" panose="020B0604020202020204" pitchFamily="34" charset="0"/>
                    <a:ea typeface="+mn-ea"/>
                    <a:cs typeface="Arial" panose="020B0604020202020204" pitchFamily="34" charset="0"/>
                  </a:rPr>
                  <a:t>b</a:t>
                </a:r>
              </a:p>
            </p:txBody>
          </p:sp>
          <p:sp>
            <p:nvSpPr>
              <p:cNvPr id="28" name="Rectangle 27">
                <a:extLst>
                  <a:ext uri="{FF2B5EF4-FFF2-40B4-BE49-F238E27FC236}">
                    <a16:creationId xmlns:a16="http://schemas.microsoft.com/office/drawing/2014/main" id="{BDA79D89-2F25-D05D-E17E-48F8D99583B4}"/>
                  </a:ext>
                </a:extLst>
              </p:cNvPr>
              <p:cNvSpPr/>
              <p:nvPr/>
            </p:nvSpPr>
            <p:spPr>
              <a:xfrm>
                <a:off x="2894552" y="4953362"/>
                <a:ext cx="1955537" cy="336024"/>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33"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Safety and tolerability</a:t>
                </a:r>
              </a:p>
            </p:txBody>
          </p:sp>
          <p:sp>
            <p:nvSpPr>
              <p:cNvPr id="29" name="Rectangle 28">
                <a:extLst>
                  <a:ext uri="{FF2B5EF4-FFF2-40B4-BE49-F238E27FC236}">
                    <a16:creationId xmlns:a16="http://schemas.microsoft.com/office/drawing/2014/main" id="{3867B967-EF20-38BE-68E7-0ADD7FA781F2}"/>
                  </a:ext>
                </a:extLst>
              </p:cNvPr>
              <p:cNvSpPr/>
              <p:nvPr/>
            </p:nvSpPr>
            <p:spPr>
              <a:xfrm>
                <a:off x="2894553" y="5332886"/>
                <a:ext cx="1955537" cy="26235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33"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ORR, DOR</a:t>
                </a:r>
                <a:r>
                  <a:rPr kumimoji="0" lang="en-US" sz="1666" b="1" i="0" u="none" strike="noStrike" kern="1200" cap="none" spc="0" normalizeH="0" baseline="30000" noProof="0" dirty="0">
                    <a:ln>
                      <a:noFill/>
                    </a:ln>
                    <a:solidFill>
                      <a:srgbClr val="0A084A"/>
                    </a:solidFill>
                    <a:effectLst/>
                    <a:uLnTx/>
                    <a:uFillTx/>
                    <a:latin typeface="Arial" panose="020B0604020202020204" pitchFamily="34" charset="0"/>
                    <a:ea typeface="+mn-ea"/>
                    <a:cs typeface="Arial" panose="020B0604020202020204" pitchFamily="34" charset="0"/>
                  </a:rPr>
                  <a:t>a</a:t>
                </a:r>
              </a:p>
            </p:txBody>
          </p:sp>
        </p:grpSp>
        <p:sp>
          <p:nvSpPr>
            <p:cNvPr id="19" name="Rectangle 18">
              <a:extLst>
                <a:ext uri="{FF2B5EF4-FFF2-40B4-BE49-F238E27FC236}">
                  <a16:creationId xmlns:a16="http://schemas.microsoft.com/office/drawing/2014/main" id="{F544AB1C-37FF-1D79-74D3-1735D0540F85}"/>
                </a:ext>
              </a:extLst>
            </p:cNvPr>
            <p:cNvSpPr/>
            <p:nvPr/>
          </p:nvSpPr>
          <p:spPr>
            <a:xfrm>
              <a:off x="13312579" y="10419521"/>
              <a:ext cx="8584528" cy="11733667"/>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51025" rtl="0" eaLnBrk="1" fontAlgn="auto" latinLnBrk="0" hangingPunct="1">
                <a:lnSpc>
                  <a:spcPct val="100000"/>
                </a:lnSpc>
                <a:spcBef>
                  <a:spcPts val="0"/>
                </a:spcBef>
                <a:spcAft>
                  <a:spcPts val="0"/>
                </a:spcAft>
                <a:buClrTx/>
                <a:buSzTx/>
                <a:buFontTx/>
                <a:buNone/>
                <a:tabLst/>
                <a:defRPr/>
              </a:pPr>
              <a:endParaRPr kumimoji="0" lang="en-US" sz="1709"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E52F1A86-E307-7D42-EB09-CC219EA64227}"/>
                </a:ext>
              </a:extLst>
            </p:cNvPr>
            <p:cNvSpPr/>
            <p:nvPr/>
          </p:nvSpPr>
          <p:spPr>
            <a:xfrm>
              <a:off x="13629458" y="11178410"/>
              <a:ext cx="7950764" cy="10238869"/>
            </a:xfrm>
            <a:prstGeom prst="rect">
              <a:avLst/>
            </a:prstGeom>
            <a:solidFill>
              <a:srgbClr val="40A8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5113" tIns="32556" rIns="65113" bIns="32556" rtlCol="0" anchor="ctr"/>
            <a:lstStyle/>
            <a:p>
              <a:pPr marL="0" marR="0" lvl="0" indent="0" algn="ctr" defTabSz="650905" rtl="0" eaLnBrk="1" fontAlgn="auto" latinLnBrk="0" hangingPunct="1">
                <a:lnSpc>
                  <a:spcPct val="85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Enrollment </a:t>
              </a:r>
              <a:b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66"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(N=102)</a:t>
              </a:r>
            </a:p>
          </p:txBody>
        </p:sp>
        <p:grpSp>
          <p:nvGrpSpPr>
            <p:cNvPr id="21" name="Group 20">
              <a:extLst>
                <a:ext uri="{FF2B5EF4-FFF2-40B4-BE49-F238E27FC236}">
                  <a16:creationId xmlns:a16="http://schemas.microsoft.com/office/drawing/2014/main" id="{D16A68E6-C523-2D42-F4B6-490C65AAB8E1}"/>
                </a:ext>
              </a:extLst>
            </p:cNvPr>
            <p:cNvGrpSpPr/>
            <p:nvPr/>
          </p:nvGrpSpPr>
          <p:grpSpPr>
            <a:xfrm>
              <a:off x="23396672" y="10413966"/>
              <a:ext cx="8584528" cy="11739223"/>
              <a:chOff x="2573593" y="2847523"/>
              <a:chExt cx="2389237" cy="1161083"/>
            </a:xfrm>
          </p:grpSpPr>
          <p:sp>
            <p:nvSpPr>
              <p:cNvPr id="22" name="Rectangle 21">
                <a:extLst>
                  <a:ext uri="{FF2B5EF4-FFF2-40B4-BE49-F238E27FC236}">
                    <a16:creationId xmlns:a16="http://schemas.microsoft.com/office/drawing/2014/main" id="{8B13E659-EC0B-0306-5608-25E74BAD6DBC}"/>
                  </a:ext>
                </a:extLst>
              </p:cNvPr>
              <p:cNvSpPr/>
              <p:nvPr/>
            </p:nvSpPr>
            <p:spPr>
              <a:xfrm>
                <a:off x="2573593" y="2847523"/>
                <a:ext cx="2389237" cy="1161083"/>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51025" rtl="0" eaLnBrk="1" fontAlgn="auto" latinLnBrk="0" hangingPunct="1">
                  <a:lnSpc>
                    <a:spcPct val="100000"/>
                  </a:lnSpc>
                  <a:spcBef>
                    <a:spcPts val="0"/>
                  </a:spcBef>
                  <a:spcAft>
                    <a:spcPts val="0"/>
                  </a:spcAft>
                  <a:buClrTx/>
                  <a:buSzTx/>
                  <a:buFontTx/>
                  <a:buNone/>
                  <a:tabLst/>
                  <a:defRPr/>
                </a:pPr>
                <a:endParaRPr kumimoji="0" lang="en-US" sz="1709"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C80C2EF5-C4E3-FCA2-F7F5-CE8F37CFA46D}"/>
                  </a:ext>
                </a:extLst>
              </p:cNvPr>
              <p:cNvSpPr/>
              <p:nvPr/>
            </p:nvSpPr>
            <p:spPr>
              <a:xfrm>
                <a:off x="2661787" y="2925144"/>
                <a:ext cx="2212848" cy="1005840"/>
              </a:xfrm>
              <a:prstGeom prst="rect">
                <a:avLst/>
              </a:prstGeom>
              <a:solidFill>
                <a:srgbClr val="1128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5113" tIns="32556" rIns="65113" bIns="32556" rtlCol="0" anchor="ctr"/>
              <a:lstStyle/>
              <a:p>
                <a:pPr marL="0" marR="0" lvl="0" indent="0" algn="ctr" defTabSz="685228" rtl="0" eaLnBrk="1" fontAlgn="auto" latinLnBrk="0" hangingPunct="1">
                  <a:lnSpc>
                    <a:spcPct val="80000"/>
                  </a:lnSpc>
                  <a:spcBef>
                    <a:spcPts val="225"/>
                  </a:spcBef>
                  <a:spcAft>
                    <a:spcPts val="0"/>
                  </a:spcAft>
                  <a:buClrTx/>
                  <a:buSzTx/>
                  <a:buFontTx/>
                  <a:buNone/>
                  <a:tabLst/>
                  <a:defRPr/>
                </a:pPr>
                <a:r>
                  <a:rPr kumimoji="0" lang="en-US" sz="1666" b="1" i="0" u="none" strike="noStrike" kern="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Azenosertib </a:t>
                </a:r>
              </a:p>
              <a:p>
                <a:pPr marL="0" marR="0" lvl="0" indent="0" algn="ctr" defTabSz="685228" rtl="0" eaLnBrk="1" fontAlgn="auto" latinLnBrk="0" hangingPunct="1">
                  <a:lnSpc>
                    <a:spcPct val="80000"/>
                  </a:lnSpc>
                  <a:spcBef>
                    <a:spcPts val="225"/>
                  </a:spcBef>
                  <a:spcAft>
                    <a:spcPts val="0"/>
                  </a:spcAft>
                  <a:buClrTx/>
                  <a:buSzTx/>
                  <a:buFontTx/>
                  <a:buNone/>
                  <a:tabLst/>
                  <a:defRPr/>
                </a:pPr>
                <a:r>
                  <a:rPr kumimoji="0" lang="en-US" sz="1666" b="0" i="0" u="none" strike="noStrike" kern="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400 mg QD 5:2</a:t>
                </a:r>
              </a:p>
            </p:txBody>
          </p:sp>
        </p:grpSp>
      </p:grpSp>
      <p:sp>
        <p:nvSpPr>
          <p:cNvPr id="9" name="TextBox 8">
            <a:extLst>
              <a:ext uri="{FF2B5EF4-FFF2-40B4-BE49-F238E27FC236}">
                <a16:creationId xmlns:a16="http://schemas.microsoft.com/office/drawing/2014/main" id="{3373DB38-63BD-B2EC-1FE2-D9A27687E3D3}"/>
              </a:ext>
            </a:extLst>
          </p:cNvPr>
          <p:cNvSpPr txBox="1"/>
          <p:nvPr/>
        </p:nvSpPr>
        <p:spPr>
          <a:xfrm>
            <a:off x="1469085" y="3761873"/>
            <a:ext cx="1596533"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E56AB"/>
                </a:solidFill>
                <a:effectLst/>
                <a:uLnTx/>
                <a:uFillTx/>
                <a:latin typeface="Arial" panose="020B0604020202020204" pitchFamily="34" charset="0"/>
                <a:ea typeface="+mn-ea"/>
                <a:cs typeface="Arial" panose="020B0604020202020204" pitchFamily="34" charset="0"/>
              </a:rPr>
              <a:t>NCT05128825</a:t>
            </a:r>
            <a:r>
              <a:rPr kumimoji="0" lang="en-US" sz="1500" b="0" i="0" u="none" strike="noStrike" kern="1200" cap="none" spc="0" normalizeH="0" baseline="0" noProof="0" dirty="0">
                <a:ln>
                  <a:noFill/>
                </a:ln>
                <a:solidFill>
                  <a:srgbClr val="0E56AB"/>
                </a:solidFill>
                <a:effectLst/>
                <a:uLnTx/>
                <a:uFillTx/>
                <a:latin typeface="Arial" panose="020B0604020202020204" pitchFamily="34" charset="0"/>
                <a:ea typeface="+mn-ea"/>
                <a:cs typeface="Arial" panose="020B0604020202020204" pitchFamily="34" charset="0"/>
              </a:rPr>
              <a:t> </a:t>
            </a:r>
          </a:p>
        </p:txBody>
      </p:sp>
      <p:sp>
        <p:nvSpPr>
          <p:cNvPr id="35" name="Rectangle 34">
            <a:extLst>
              <a:ext uri="{FF2B5EF4-FFF2-40B4-BE49-F238E27FC236}">
                <a16:creationId xmlns:a16="http://schemas.microsoft.com/office/drawing/2014/main" id="{B121828F-5854-D49C-3C64-548D6D34E8C9}"/>
              </a:ext>
            </a:extLst>
          </p:cNvPr>
          <p:cNvSpPr/>
          <p:nvPr/>
        </p:nvSpPr>
        <p:spPr>
          <a:xfrm>
            <a:off x="9435302" y="1082691"/>
            <a:ext cx="1754704" cy="257761"/>
          </a:xfrm>
          <a:prstGeom prst="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111" tIns="32555" rIns="130225" bIns="32555" rtlCol="0" anchor="ctr"/>
          <a:lstStyle/>
          <a:p>
            <a:pPr marL="0" marR="0" lvl="0" indent="0" algn="r" defTabSz="685533" rtl="0" eaLnBrk="1" fontAlgn="auto" latinLnBrk="0" hangingPunct="1">
              <a:lnSpc>
                <a:spcPct val="100000"/>
              </a:lnSpc>
              <a:spcBef>
                <a:spcPts val="675"/>
              </a:spcBef>
              <a:spcAft>
                <a:spcPts val="0"/>
              </a:spcAft>
              <a:buClrTx/>
              <a:buSzTx/>
              <a:buFontTx/>
              <a:buNone/>
              <a:tabLst/>
              <a:defRPr/>
            </a:pPr>
            <a:r>
              <a:rPr kumimoji="0" lang="en-US" sz="1139" b="1" i="0" u="none" strike="noStrike" kern="1200" cap="none" spc="0" normalizeH="0" baseline="0" noProof="0" dirty="0">
                <a:ln>
                  <a:noFill/>
                </a:ln>
                <a:solidFill>
                  <a:srgbClr val="0E56AB"/>
                </a:solidFill>
                <a:effectLst/>
                <a:uLnTx/>
                <a:uFillTx/>
                <a:latin typeface="Arial" panose="020B0604020202020204" pitchFamily="34" charset="0"/>
                <a:ea typeface="Calibri"/>
                <a:cs typeface="Arial" panose="020B0604020202020204" pitchFamily="34" charset="0"/>
              </a:rPr>
              <a:t>Enrollment complete</a:t>
            </a:r>
          </a:p>
        </p:txBody>
      </p:sp>
      <p:grpSp>
        <p:nvGrpSpPr>
          <p:cNvPr id="4" name="Group 3">
            <a:extLst>
              <a:ext uri="{FF2B5EF4-FFF2-40B4-BE49-F238E27FC236}">
                <a16:creationId xmlns:a16="http://schemas.microsoft.com/office/drawing/2014/main" id="{C95751FD-B48B-C09A-4AD9-1492BEEB7BE9}"/>
              </a:ext>
            </a:extLst>
          </p:cNvPr>
          <p:cNvGrpSpPr/>
          <p:nvPr/>
        </p:nvGrpSpPr>
        <p:grpSpPr>
          <a:xfrm>
            <a:off x="982693" y="4184478"/>
            <a:ext cx="10287287" cy="1648615"/>
            <a:chOff x="982693" y="4184478"/>
            <a:chExt cx="10287287" cy="1648615"/>
          </a:xfrm>
        </p:grpSpPr>
        <p:grpSp>
          <p:nvGrpSpPr>
            <p:cNvPr id="8" name="Group 7">
              <a:extLst>
                <a:ext uri="{FF2B5EF4-FFF2-40B4-BE49-F238E27FC236}">
                  <a16:creationId xmlns:a16="http://schemas.microsoft.com/office/drawing/2014/main" id="{B4DEC851-7908-2430-FF80-4826F0AE7F5A}"/>
                </a:ext>
              </a:extLst>
            </p:cNvPr>
            <p:cNvGrpSpPr/>
            <p:nvPr/>
          </p:nvGrpSpPr>
          <p:grpSpPr>
            <a:xfrm>
              <a:off x="982693" y="4184478"/>
              <a:ext cx="10287287" cy="1648615"/>
              <a:chOff x="10535321" y="21280554"/>
              <a:chExt cx="31167849" cy="9215801"/>
            </a:xfrm>
          </p:grpSpPr>
          <p:sp>
            <p:nvSpPr>
              <p:cNvPr id="97" name="Rectangle 96">
                <a:extLst>
                  <a:ext uri="{FF2B5EF4-FFF2-40B4-BE49-F238E27FC236}">
                    <a16:creationId xmlns:a16="http://schemas.microsoft.com/office/drawing/2014/main" id="{7237AAF8-328B-D297-E81F-51329014BB42}"/>
                  </a:ext>
                </a:extLst>
              </p:cNvPr>
              <p:cNvSpPr/>
              <p:nvPr/>
            </p:nvSpPr>
            <p:spPr>
              <a:xfrm>
                <a:off x="27455093" y="21387249"/>
                <a:ext cx="14248077" cy="9109106"/>
              </a:xfrm>
              <a:prstGeom prst="rect">
                <a:avLst/>
              </a:prstGeom>
              <a:solidFill>
                <a:srgbClr val="FFFFFF">
                  <a:lumMod val="95000"/>
                </a:srgbClr>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439"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99" name="Rectangle 98">
                <a:extLst>
                  <a:ext uri="{FF2B5EF4-FFF2-40B4-BE49-F238E27FC236}">
                    <a16:creationId xmlns:a16="http://schemas.microsoft.com/office/drawing/2014/main" id="{0F44ADDD-BBC6-9161-F63B-9078C770F938}"/>
                  </a:ext>
                </a:extLst>
              </p:cNvPr>
              <p:cNvSpPr/>
              <p:nvPr/>
            </p:nvSpPr>
            <p:spPr>
              <a:xfrm>
                <a:off x="10535321" y="21280554"/>
                <a:ext cx="16657182" cy="9195858"/>
              </a:xfrm>
              <a:prstGeom prst="rect">
                <a:avLst/>
              </a:prstGeom>
              <a:solidFill>
                <a:srgbClr val="FFFFFF">
                  <a:lumMod val="95000"/>
                </a:srgbClr>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439"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01" name="TextBox 100">
                <a:extLst>
                  <a:ext uri="{FF2B5EF4-FFF2-40B4-BE49-F238E27FC236}">
                    <a16:creationId xmlns:a16="http://schemas.microsoft.com/office/drawing/2014/main" id="{37F2AC1E-1CFB-06BC-2E07-C6E36FBC6A6D}"/>
                  </a:ext>
                </a:extLst>
              </p:cNvPr>
              <p:cNvSpPr txBox="1"/>
              <p:nvPr/>
            </p:nvSpPr>
            <p:spPr>
              <a:xfrm>
                <a:off x="11937720" y="21400113"/>
                <a:ext cx="4574475" cy="1118659"/>
              </a:xfrm>
              <a:prstGeom prst="rect">
                <a:avLst/>
              </a:prstGeom>
              <a:noFill/>
            </p:spPr>
            <p:txBody>
              <a:bodyPr wrap="square" lIns="20064" tIns="10032" rIns="20064" bIns="10032" rtlCol="0" anchor="ctr">
                <a:spAutoFit/>
              </a:bodyPr>
              <a:lstStyle/>
              <a:p>
                <a:pPr marL="0" marR="0" lvl="0" indent="0" algn="l" defTabSz="190470" rtl="0" eaLnBrk="1" fontAlgn="auto" latinLnBrk="0" hangingPunct="1">
                  <a:lnSpc>
                    <a:spcPct val="85000"/>
                  </a:lnSpc>
                  <a:spcBef>
                    <a:spcPts val="0"/>
                  </a:spcBef>
                  <a:spcAft>
                    <a:spcPts val="0"/>
                  </a:spcAft>
                  <a:buClrTx/>
                  <a:buSzTx/>
                  <a:buFontTx/>
                  <a:buNone/>
                  <a:tabLst/>
                  <a:defRPr/>
                </a:pPr>
                <a:endParaRPr kumimoji="0" lang="en-US" sz="137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 name="Rectangle 101">
                <a:extLst>
                  <a:ext uri="{FF2B5EF4-FFF2-40B4-BE49-F238E27FC236}">
                    <a16:creationId xmlns:a16="http://schemas.microsoft.com/office/drawing/2014/main" id="{EDCED1AB-04F0-7E22-D4BE-F2FBC306B35C}"/>
                  </a:ext>
                </a:extLst>
              </p:cNvPr>
              <p:cNvSpPr/>
              <p:nvPr/>
            </p:nvSpPr>
            <p:spPr>
              <a:xfrm rot="16200000">
                <a:off x="8328563" y="25984446"/>
                <a:ext cx="6368017" cy="1488957"/>
              </a:xfrm>
              <a:prstGeom prst="rect">
                <a:avLst/>
              </a:prstGeom>
              <a:solidFill>
                <a:srgbClr val="FFFFFF"/>
              </a:solidFill>
              <a:ln w="28575" cap="flat" cmpd="sng" algn="ctr">
                <a:solidFill>
                  <a:srgbClr val="0E56AB"/>
                </a:solidFill>
                <a:prstDash val="solid"/>
              </a:ln>
              <a:effectLst/>
            </p:spPr>
            <p:txBody>
              <a:bodyPr rtlCol="0" anchor="ctr"/>
              <a:lstStyle/>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Prescreening/</a:t>
                </a:r>
                <a:b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Tissue Consent</a:t>
                </a:r>
              </a:p>
            </p:txBody>
          </p:sp>
          <p:sp>
            <p:nvSpPr>
              <p:cNvPr id="103" name="Rectangle 102">
                <a:extLst>
                  <a:ext uri="{FF2B5EF4-FFF2-40B4-BE49-F238E27FC236}">
                    <a16:creationId xmlns:a16="http://schemas.microsoft.com/office/drawing/2014/main" id="{4B2E21A3-6594-4B05-03B3-13577D18539B}"/>
                  </a:ext>
                </a:extLst>
              </p:cNvPr>
              <p:cNvSpPr/>
              <p:nvPr/>
            </p:nvSpPr>
            <p:spPr>
              <a:xfrm rot="16200000">
                <a:off x="23194296" y="25904270"/>
                <a:ext cx="6250171" cy="1488958"/>
              </a:xfrm>
              <a:prstGeom prst="rect">
                <a:avLst/>
              </a:prstGeom>
              <a:solidFill>
                <a:srgbClr val="FFFFFF"/>
              </a:solidFill>
              <a:ln w="28575" cap="flat" cmpd="sng" algn="ctr">
                <a:solidFill>
                  <a:srgbClr val="0E56AB"/>
                </a:solidFill>
                <a:prstDash val="solid"/>
              </a:ln>
              <a:effectLst/>
            </p:spPr>
            <p:txBody>
              <a:bodyPr rtlCol="0" anchor="ctr"/>
              <a:lstStyle/>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Interim Analysis </a:t>
                </a:r>
              </a:p>
            </p:txBody>
          </p:sp>
          <p:grpSp>
            <p:nvGrpSpPr>
              <p:cNvPr id="141" name="Group 140">
                <a:extLst>
                  <a:ext uri="{FF2B5EF4-FFF2-40B4-BE49-F238E27FC236}">
                    <a16:creationId xmlns:a16="http://schemas.microsoft.com/office/drawing/2014/main" id="{851E0DB5-A9F0-8FDA-7E9E-BA51332A1989}"/>
                  </a:ext>
                </a:extLst>
              </p:cNvPr>
              <p:cNvGrpSpPr/>
              <p:nvPr/>
            </p:nvGrpSpPr>
            <p:grpSpPr>
              <a:xfrm>
                <a:off x="12408903" y="23662766"/>
                <a:ext cx="5487355" cy="6250175"/>
                <a:chOff x="4078482" y="3497481"/>
                <a:chExt cx="1373518" cy="1951918"/>
              </a:xfrm>
            </p:grpSpPr>
            <p:sp>
              <p:nvSpPr>
                <p:cNvPr id="143" name="Rectangle 142">
                  <a:extLst>
                    <a:ext uri="{FF2B5EF4-FFF2-40B4-BE49-F238E27FC236}">
                      <a16:creationId xmlns:a16="http://schemas.microsoft.com/office/drawing/2014/main" id="{D29E1F35-F6A6-93AB-12B0-9B9C6C147CCA}"/>
                    </a:ext>
                  </a:extLst>
                </p:cNvPr>
                <p:cNvSpPr/>
                <p:nvPr/>
              </p:nvSpPr>
              <p:spPr>
                <a:xfrm>
                  <a:off x="4078482" y="3497481"/>
                  <a:ext cx="1373518" cy="1951918"/>
                </a:xfrm>
                <a:prstGeom prst="rect">
                  <a:avLst/>
                </a:prstGeom>
                <a:solidFill>
                  <a:srgbClr val="E2E2E2"/>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375"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44" name="Rectangle 143">
                  <a:extLst>
                    <a:ext uri="{FF2B5EF4-FFF2-40B4-BE49-F238E27FC236}">
                      <a16:creationId xmlns:a16="http://schemas.microsoft.com/office/drawing/2014/main" id="{986457E2-246D-B86F-6A8A-C630BAE6949E}"/>
                    </a:ext>
                  </a:extLst>
                </p:cNvPr>
                <p:cNvSpPr/>
                <p:nvPr/>
              </p:nvSpPr>
              <p:spPr>
                <a:xfrm>
                  <a:off x="4230052" y="4011480"/>
                  <a:ext cx="1196611" cy="1008314"/>
                </a:xfrm>
                <a:prstGeom prst="rect">
                  <a:avLst/>
                </a:prstGeom>
                <a:solidFill>
                  <a:srgbClr val="0D1E5A"/>
                </a:solidFill>
                <a:ln w="28575" cap="flat" cmpd="sng" algn="ctr">
                  <a:noFill/>
                  <a:prstDash val="solid"/>
                </a:ln>
                <a:effectLst/>
              </p:spPr>
              <p:txBody>
                <a:bodyPr rtlCol="0" anchor="ctr"/>
                <a:lstStyle/>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 with</a:t>
                  </a:r>
                </a:p>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Cyclin E1+</a:t>
                  </a:r>
                  <a:r>
                    <a:rPr kumimoji="0" lang="en-US" sz="125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tumors</a:t>
                  </a:r>
                </a:p>
              </p:txBody>
            </p:sp>
          </p:grpSp>
          <p:grpSp>
            <p:nvGrpSpPr>
              <p:cNvPr id="135" name="Group 134">
                <a:extLst>
                  <a:ext uri="{FF2B5EF4-FFF2-40B4-BE49-F238E27FC236}">
                    <a16:creationId xmlns:a16="http://schemas.microsoft.com/office/drawing/2014/main" id="{34F83FCD-F508-29CA-A5A4-DA81FBFD5575}"/>
                  </a:ext>
                </a:extLst>
              </p:cNvPr>
              <p:cNvGrpSpPr/>
              <p:nvPr/>
            </p:nvGrpSpPr>
            <p:grpSpPr>
              <a:xfrm>
                <a:off x="17778600" y="23583343"/>
                <a:ext cx="7478039" cy="6368018"/>
                <a:chOff x="5596028" y="3634985"/>
                <a:chExt cx="1293588" cy="1762406"/>
              </a:xfrm>
            </p:grpSpPr>
            <p:sp>
              <p:nvSpPr>
                <p:cNvPr id="137" name="Rectangle 136">
                  <a:extLst>
                    <a:ext uri="{FF2B5EF4-FFF2-40B4-BE49-F238E27FC236}">
                      <a16:creationId xmlns:a16="http://schemas.microsoft.com/office/drawing/2014/main" id="{1469E4D7-284B-1C3C-404D-45716CCD9454}"/>
                    </a:ext>
                  </a:extLst>
                </p:cNvPr>
                <p:cNvSpPr/>
                <p:nvPr/>
              </p:nvSpPr>
              <p:spPr>
                <a:xfrm>
                  <a:off x="5739355" y="3634985"/>
                  <a:ext cx="1076117" cy="1762406"/>
                </a:xfrm>
                <a:prstGeom prst="rect">
                  <a:avLst/>
                </a:prstGeom>
                <a:solidFill>
                  <a:srgbClr val="E2E2E2"/>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375"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38" name="Rectangle 137">
                  <a:extLst>
                    <a:ext uri="{FF2B5EF4-FFF2-40B4-BE49-F238E27FC236}">
                      <a16:creationId xmlns:a16="http://schemas.microsoft.com/office/drawing/2014/main" id="{80E1B69D-6D4B-8CEE-19B2-4371B07F6353}"/>
                    </a:ext>
                  </a:extLst>
                </p:cNvPr>
                <p:cNvSpPr/>
                <p:nvPr/>
              </p:nvSpPr>
              <p:spPr>
                <a:xfrm>
                  <a:off x="5792817" y="3749379"/>
                  <a:ext cx="931833" cy="559969"/>
                </a:xfrm>
                <a:prstGeom prst="rect">
                  <a:avLst/>
                </a:prstGeom>
                <a:solidFill>
                  <a:srgbClr val="0E56AB"/>
                </a:solidFill>
                <a:ln w="28575" cap="flat" cmpd="sng" algn="ctr">
                  <a:noFill/>
                  <a:prstDash val="solid"/>
                </a:ln>
                <a:effectLst/>
              </p:spPr>
              <p:txBody>
                <a:bodyPr rtlCol="0" anchor="ctr"/>
                <a:lstStyle/>
                <a:p>
                  <a:pPr marL="0" marR="0" lvl="0" indent="0" algn="ctr" defTabSz="190470" rtl="0" eaLnBrk="1" fontAlgn="auto" latinLnBrk="0" hangingPunct="1">
                    <a:lnSpc>
                      <a:spcPct val="100000"/>
                    </a:lnSpc>
                    <a:spcBef>
                      <a:spcPts val="0"/>
                    </a:spcBef>
                    <a:spcAft>
                      <a:spcPts val="176"/>
                    </a:spcAft>
                    <a:buClrTx/>
                    <a:buSzTx/>
                    <a:buFontTx/>
                    <a:buNone/>
                    <a:tabLst/>
                    <a:defRPr/>
                  </a:pPr>
                  <a:r>
                    <a:rPr kumimoji="0" lang="en-US" sz="1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Azenosertib</a:t>
                  </a:r>
                  <a:r>
                    <a:rPr kumimoji="0" lang="en-US" sz="1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en-US" sz="1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400 mg 5:2</a:t>
                  </a:r>
                </a:p>
              </p:txBody>
            </p:sp>
            <p:sp>
              <p:nvSpPr>
                <p:cNvPr id="139" name="Rectangle 138">
                  <a:extLst>
                    <a:ext uri="{FF2B5EF4-FFF2-40B4-BE49-F238E27FC236}">
                      <a16:creationId xmlns:a16="http://schemas.microsoft.com/office/drawing/2014/main" id="{1696295C-5880-FA94-ECEF-55C8678B3759}"/>
                    </a:ext>
                  </a:extLst>
                </p:cNvPr>
                <p:cNvSpPr/>
                <p:nvPr/>
              </p:nvSpPr>
              <p:spPr>
                <a:xfrm>
                  <a:off x="5800876" y="4727639"/>
                  <a:ext cx="923774" cy="559969"/>
                </a:xfrm>
                <a:prstGeom prst="rect">
                  <a:avLst/>
                </a:prstGeom>
                <a:solidFill>
                  <a:srgbClr val="40A8F5"/>
                </a:solidFill>
                <a:ln w="28575" cap="flat" cmpd="sng" algn="ctr">
                  <a:noFill/>
                  <a:prstDash val="solid"/>
                </a:ln>
                <a:effectLst/>
              </p:spPr>
              <p:txBody>
                <a:bodyPr rtlCol="0" anchor="ctr"/>
                <a:lstStyle/>
                <a:p>
                  <a:pPr marL="0" marR="0" lvl="0" indent="0" algn="ctr" defTabSz="190470" rtl="0" eaLnBrk="1" fontAlgn="auto" latinLnBrk="0" hangingPunct="1">
                    <a:lnSpc>
                      <a:spcPct val="100000"/>
                    </a:lnSpc>
                    <a:spcBef>
                      <a:spcPts val="0"/>
                    </a:spcBef>
                    <a:spcAft>
                      <a:spcPts val="176"/>
                    </a:spcAft>
                    <a:buClrTx/>
                    <a:buSzTx/>
                    <a:buFontTx/>
                    <a:buNone/>
                    <a:tabLst/>
                    <a:defRPr/>
                  </a:pPr>
                  <a:r>
                    <a:rPr kumimoji="0" lang="en-US" sz="1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Azenosertib</a:t>
                  </a:r>
                  <a:r>
                    <a:rPr kumimoji="0" lang="en-US" sz="1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en-US" sz="1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300 mg 5:2</a:t>
                  </a:r>
                </a:p>
              </p:txBody>
            </p:sp>
            <p:sp>
              <p:nvSpPr>
                <p:cNvPr id="140" name="Rectangle 139">
                  <a:extLst>
                    <a:ext uri="{FF2B5EF4-FFF2-40B4-BE49-F238E27FC236}">
                      <a16:creationId xmlns:a16="http://schemas.microsoft.com/office/drawing/2014/main" id="{D7340349-C004-348F-468D-C48F576D6184}"/>
                    </a:ext>
                  </a:extLst>
                </p:cNvPr>
                <p:cNvSpPr/>
                <p:nvPr/>
              </p:nvSpPr>
              <p:spPr>
                <a:xfrm>
                  <a:off x="5596028" y="4376157"/>
                  <a:ext cx="1293588" cy="262972"/>
                </a:xfrm>
                <a:prstGeom prst="rect">
                  <a:avLst/>
                </a:prstGeom>
                <a:noFill/>
                <a:ln w="19050" cap="flat" cmpd="sng" algn="ctr">
                  <a:noFill/>
                  <a:prstDash val="solid"/>
                </a:ln>
                <a:effectLst/>
              </p:spPr>
              <p:txBody>
                <a:bodyPr lIns="0" tIns="7500" rIns="0" bIns="7500" rtlCol="0" anchor="ctr">
                  <a:no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1:1 randomization</a:t>
                  </a:r>
                </a:p>
              </p:txBody>
            </p:sp>
          </p:grpSp>
          <p:grpSp>
            <p:nvGrpSpPr>
              <p:cNvPr id="131" name="Group 130">
                <a:extLst>
                  <a:ext uri="{FF2B5EF4-FFF2-40B4-BE49-F238E27FC236}">
                    <a16:creationId xmlns:a16="http://schemas.microsoft.com/office/drawing/2014/main" id="{22C475D9-5116-79DB-B214-DD119FE205C2}"/>
                  </a:ext>
                </a:extLst>
              </p:cNvPr>
              <p:cNvGrpSpPr/>
              <p:nvPr/>
            </p:nvGrpSpPr>
            <p:grpSpPr>
              <a:xfrm>
                <a:off x="27847725" y="23392460"/>
                <a:ext cx="6941135" cy="6520475"/>
                <a:chOff x="4044367" y="3638804"/>
                <a:chExt cx="1373518" cy="1675370"/>
              </a:xfrm>
            </p:grpSpPr>
            <p:sp>
              <p:nvSpPr>
                <p:cNvPr id="133" name="Rectangle 132">
                  <a:extLst>
                    <a:ext uri="{FF2B5EF4-FFF2-40B4-BE49-F238E27FC236}">
                      <a16:creationId xmlns:a16="http://schemas.microsoft.com/office/drawing/2014/main" id="{E584421B-660C-849F-0DA6-7E8A9F313728}"/>
                    </a:ext>
                  </a:extLst>
                </p:cNvPr>
                <p:cNvSpPr/>
                <p:nvPr/>
              </p:nvSpPr>
              <p:spPr>
                <a:xfrm>
                  <a:off x="4044367" y="3638804"/>
                  <a:ext cx="1373518" cy="1675370"/>
                </a:xfrm>
                <a:prstGeom prst="rect">
                  <a:avLst/>
                </a:prstGeom>
                <a:solidFill>
                  <a:srgbClr val="E2E2E2"/>
                </a:solidFill>
                <a:ln w="19050" cap="flat" cmpd="sng" algn="ctr">
                  <a:noFill/>
                  <a:prstDash val="solid"/>
                </a:ln>
                <a:effectLst/>
              </p:spPr>
              <p:txBody>
                <a:bodyPr lIns="7899" tIns="91440" rIns="7899" bIns="45720"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375"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34" name="Rectangle 133">
                  <a:extLst>
                    <a:ext uri="{FF2B5EF4-FFF2-40B4-BE49-F238E27FC236}">
                      <a16:creationId xmlns:a16="http://schemas.microsoft.com/office/drawing/2014/main" id="{39467818-1F8C-A06D-796E-D5BE1B027ECD}"/>
                    </a:ext>
                  </a:extLst>
                </p:cNvPr>
                <p:cNvSpPr/>
                <p:nvPr/>
              </p:nvSpPr>
              <p:spPr>
                <a:xfrm>
                  <a:off x="4102510" y="3879327"/>
                  <a:ext cx="1196611" cy="1126140"/>
                </a:xfrm>
                <a:prstGeom prst="rect">
                  <a:avLst/>
                </a:prstGeom>
                <a:solidFill>
                  <a:srgbClr val="112878"/>
                </a:solidFill>
                <a:ln w="28575" cap="flat" cmpd="sng" algn="ctr">
                  <a:noFill/>
                  <a:prstDash val="solid"/>
                </a:ln>
                <a:effectLst/>
              </p:spPr>
              <p:txBody>
                <a:bodyPr rtlCol="0" anchor="ctr"/>
                <a:lstStyle/>
                <a:p>
                  <a:pPr marL="0" marR="0" lvl="0" indent="0" algn="ctr" defTabSz="200476" rtl="0" eaLnBrk="1" fontAlgn="auto" latinLnBrk="0" hangingPunct="1">
                    <a:lnSpc>
                      <a:spcPct val="85000"/>
                    </a:lnSpc>
                    <a:spcBef>
                      <a:spcPts val="44"/>
                    </a:spcBef>
                    <a:spcAft>
                      <a:spcPts val="0"/>
                    </a:spcAft>
                    <a:buClrTx/>
                    <a:buSzTx/>
                    <a:buFontTx/>
                    <a:buNone/>
                    <a:tabLst/>
                    <a:defRPr/>
                  </a:pPr>
                  <a:r>
                    <a:rPr kumimoji="0" lang="en-US" sz="1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Azenosertib </a:t>
                  </a:r>
                </a:p>
                <a:p>
                  <a:pPr marL="0" marR="0" lvl="0" indent="0" algn="ctr" defTabSz="200566" rtl="0" eaLnBrk="1" fontAlgn="auto" latinLnBrk="0" hangingPunct="1">
                    <a:lnSpc>
                      <a:spcPct val="85000"/>
                    </a:lnSpc>
                    <a:spcBef>
                      <a:spcPts val="44"/>
                    </a:spcBef>
                    <a:spcAft>
                      <a:spcPts val="0"/>
                    </a:spcAft>
                    <a:buClrTx/>
                    <a:buSzTx/>
                    <a:buFontTx/>
                    <a:buNone/>
                    <a:tabLst/>
                    <a:defRPr/>
                  </a:pPr>
                  <a:r>
                    <a:rPr kumimoji="0" lang="en-US" sz="1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(Dose TBD)</a:t>
                  </a:r>
                </a:p>
              </p:txBody>
            </p:sp>
          </p:grpSp>
          <p:grpSp>
            <p:nvGrpSpPr>
              <p:cNvPr id="5" name="Group 4">
                <a:extLst>
                  <a:ext uri="{FF2B5EF4-FFF2-40B4-BE49-F238E27FC236}">
                    <a16:creationId xmlns:a16="http://schemas.microsoft.com/office/drawing/2014/main" id="{7CCC4ED6-120F-889B-9A21-5B58E3ACB770}"/>
                  </a:ext>
                </a:extLst>
              </p:cNvPr>
              <p:cNvGrpSpPr/>
              <p:nvPr/>
            </p:nvGrpSpPr>
            <p:grpSpPr>
              <a:xfrm>
                <a:off x="35515961" y="23192886"/>
                <a:ext cx="5804047" cy="6720049"/>
                <a:chOff x="35515961" y="23192886"/>
                <a:chExt cx="5804047" cy="6720049"/>
              </a:xfrm>
            </p:grpSpPr>
            <p:grpSp>
              <p:nvGrpSpPr>
                <p:cNvPr id="128" name="Group 127">
                  <a:extLst>
                    <a:ext uri="{FF2B5EF4-FFF2-40B4-BE49-F238E27FC236}">
                      <a16:creationId xmlns:a16="http://schemas.microsoft.com/office/drawing/2014/main" id="{AD5F2FE3-7D64-ED3A-BF42-37B987246F98}"/>
                    </a:ext>
                  </a:extLst>
                </p:cNvPr>
                <p:cNvGrpSpPr/>
                <p:nvPr/>
              </p:nvGrpSpPr>
              <p:grpSpPr>
                <a:xfrm>
                  <a:off x="35515961" y="23192886"/>
                  <a:ext cx="5804047" cy="6720049"/>
                  <a:chOff x="5662332" y="3399659"/>
                  <a:chExt cx="1373518" cy="2129309"/>
                </a:xfrm>
              </p:grpSpPr>
              <p:sp>
                <p:nvSpPr>
                  <p:cNvPr id="129" name="Rectangle 128">
                    <a:extLst>
                      <a:ext uri="{FF2B5EF4-FFF2-40B4-BE49-F238E27FC236}">
                        <a16:creationId xmlns:a16="http://schemas.microsoft.com/office/drawing/2014/main" id="{87F652DF-92AD-6F6E-CA1B-9657FA1F22AC}"/>
                      </a:ext>
                    </a:extLst>
                  </p:cNvPr>
                  <p:cNvSpPr/>
                  <p:nvPr/>
                </p:nvSpPr>
                <p:spPr>
                  <a:xfrm>
                    <a:off x="5662332" y="3399659"/>
                    <a:ext cx="1373518" cy="2129309"/>
                  </a:xfrm>
                  <a:prstGeom prst="rect">
                    <a:avLst/>
                  </a:prstGeom>
                  <a:solidFill>
                    <a:srgbClr val="E2E2E2"/>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375"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30" name="Rectangle 129">
                    <a:extLst>
                      <a:ext uri="{FF2B5EF4-FFF2-40B4-BE49-F238E27FC236}">
                        <a16:creationId xmlns:a16="http://schemas.microsoft.com/office/drawing/2014/main" id="{2A32744F-1B8C-622C-1332-8E83DE768EFD}"/>
                      </a:ext>
                    </a:extLst>
                  </p:cNvPr>
                  <p:cNvSpPr/>
                  <p:nvPr/>
                </p:nvSpPr>
                <p:spPr>
                  <a:xfrm>
                    <a:off x="5718803" y="3545778"/>
                    <a:ext cx="1255216" cy="1897805"/>
                  </a:xfrm>
                  <a:prstGeom prst="rect">
                    <a:avLst/>
                  </a:prstGeom>
                  <a:solidFill>
                    <a:srgbClr val="0A084A"/>
                  </a:solidFill>
                  <a:ln w="28575" cap="flat" cmpd="sng" algn="ctr">
                    <a:noFill/>
                    <a:prstDash val="solid"/>
                  </a:ln>
                  <a:effectLst/>
                </p:spPr>
                <p:txBody>
                  <a:bodyPr tIns="38100" rtlCol="0" anchor="t"/>
                  <a:lstStyle/>
                  <a:p>
                    <a:pPr marL="0" marR="0" lvl="0" indent="0" algn="ctr" defTabSz="200566" rtl="0" eaLnBrk="1" fontAlgn="auto" latinLnBrk="0" hangingPunct="1">
                      <a:lnSpc>
                        <a:spcPct val="85000"/>
                      </a:lnSpc>
                      <a:spcBef>
                        <a:spcPts val="44"/>
                      </a:spcBef>
                      <a:spcAft>
                        <a:spcPts val="0"/>
                      </a:spcAft>
                      <a:buClrTx/>
                      <a:buSzTx/>
                      <a:buFontTx/>
                      <a:buNone/>
                      <a:tabLst/>
                      <a:defRPr/>
                    </a:pPr>
                    <a:r>
                      <a:rPr kumimoji="0" lang="en-US" sz="1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Endpoints</a:t>
                    </a:r>
                  </a:p>
                </p:txBody>
              </p:sp>
            </p:grpSp>
            <p:sp>
              <p:nvSpPr>
                <p:cNvPr id="124" name="Rectangle 123">
                  <a:extLst>
                    <a:ext uri="{FF2B5EF4-FFF2-40B4-BE49-F238E27FC236}">
                      <a16:creationId xmlns:a16="http://schemas.microsoft.com/office/drawing/2014/main" id="{AE12FD45-B307-12BE-7A84-ADD1D7453DE2}"/>
                    </a:ext>
                  </a:extLst>
                </p:cNvPr>
                <p:cNvSpPr/>
                <p:nvPr/>
              </p:nvSpPr>
              <p:spPr>
                <a:xfrm>
                  <a:off x="36043233" y="26279508"/>
                  <a:ext cx="4709676" cy="1277880"/>
                </a:xfrm>
                <a:prstGeom prst="rect">
                  <a:avLst/>
                </a:prstGeom>
                <a:solidFill>
                  <a:srgbClr val="FFFFFF"/>
                </a:solidFill>
                <a:ln w="28575" cap="flat" cmpd="sng" algn="ctr">
                  <a:solidFill>
                    <a:srgbClr val="0A084A"/>
                  </a:solidFill>
                  <a:prstDash val="solid"/>
                </a:ln>
                <a:effectLst/>
              </p:spPr>
              <p:txBody>
                <a:bodyPr tIns="19050" rtlCol="0" anchor="ctr"/>
                <a:lstStyle/>
                <a:p>
                  <a:pPr marL="0" marR="0" lvl="0" indent="0" algn="ctr" defTabSz="20056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PFS</a:t>
                  </a:r>
                </a:p>
              </p:txBody>
            </p:sp>
            <p:sp>
              <p:nvSpPr>
                <p:cNvPr id="125" name="Rectangle 124">
                  <a:extLst>
                    <a:ext uri="{FF2B5EF4-FFF2-40B4-BE49-F238E27FC236}">
                      <a16:creationId xmlns:a16="http://schemas.microsoft.com/office/drawing/2014/main" id="{54528DD0-7B58-E601-1C5E-9F7200A958E3}"/>
                    </a:ext>
                  </a:extLst>
                </p:cNvPr>
                <p:cNvSpPr/>
                <p:nvPr/>
              </p:nvSpPr>
              <p:spPr>
                <a:xfrm>
                  <a:off x="36043233" y="27354517"/>
                  <a:ext cx="4709676" cy="2044608"/>
                </a:xfrm>
                <a:prstGeom prst="rect">
                  <a:avLst/>
                </a:prstGeom>
                <a:solidFill>
                  <a:srgbClr val="FFFFFF"/>
                </a:solidFill>
                <a:ln w="28575" cap="flat" cmpd="sng" algn="ctr">
                  <a:solidFill>
                    <a:srgbClr val="0A084A"/>
                  </a:solidFill>
                  <a:prstDash val="solid"/>
                </a:ln>
                <a:effectLst/>
              </p:spPr>
              <p:txBody>
                <a:bodyPr tIns="91440" rtlCol="0" anchor="ctr"/>
                <a:lstStyle/>
                <a:p>
                  <a:pPr marL="0" marR="0" lvl="0" indent="0" algn="ctr" defTabSz="200566" rtl="0" eaLnBrk="1" fontAlgn="auto" latinLnBrk="0" hangingPunct="1">
                    <a:lnSpc>
                      <a:spcPct val="80000"/>
                    </a:lnSpc>
                    <a:spcBef>
                      <a:spcPts val="0"/>
                    </a:spcBef>
                    <a:spcAft>
                      <a:spcPts val="0"/>
                    </a:spcAft>
                    <a:buClrTx/>
                    <a:buSzTx/>
                    <a:buFontTx/>
                    <a:buNone/>
                    <a:tabLst/>
                    <a:defRPr/>
                  </a:pPr>
                  <a:r>
                    <a:rPr kumimoji="0" lang="en-US" sz="1250"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Safety and tolerability</a:t>
                  </a:r>
                </a:p>
              </p:txBody>
            </p:sp>
            <p:sp>
              <p:nvSpPr>
                <p:cNvPr id="126" name="Rectangle 125">
                  <a:extLst>
                    <a:ext uri="{FF2B5EF4-FFF2-40B4-BE49-F238E27FC236}">
                      <a16:creationId xmlns:a16="http://schemas.microsoft.com/office/drawing/2014/main" id="{40885FE0-E1CF-2DDA-EDC9-ECA1E98778D2}"/>
                    </a:ext>
                  </a:extLst>
                </p:cNvPr>
                <p:cNvSpPr/>
                <p:nvPr/>
              </p:nvSpPr>
              <p:spPr>
                <a:xfrm>
                  <a:off x="36043233" y="24983505"/>
                  <a:ext cx="4709676" cy="1277880"/>
                </a:xfrm>
                <a:prstGeom prst="rect">
                  <a:avLst/>
                </a:prstGeom>
                <a:solidFill>
                  <a:srgbClr val="FFFFFF"/>
                </a:solidFill>
                <a:ln w="28575" cap="flat" cmpd="sng" algn="ctr">
                  <a:solidFill>
                    <a:srgbClr val="0A084A"/>
                  </a:solidFill>
                  <a:prstDash val="solid"/>
                </a:ln>
                <a:effectLst/>
              </p:spPr>
              <p:txBody>
                <a:bodyPr tIns="19050" rtlCol="0" anchor="ctr"/>
                <a:lstStyle/>
                <a:p>
                  <a:pPr marL="0" marR="0" lvl="0" indent="0" algn="ctr" defTabSz="20056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ORR, DOR</a:t>
                  </a:r>
                </a:p>
              </p:txBody>
            </p:sp>
          </p:grpSp>
        </p:grpSp>
        <p:sp>
          <p:nvSpPr>
            <p:cNvPr id="43" name="Arrow: Pentagon 42">
              <a:extLst>
                <a:ext uri="{FF2B5EF4-FFF2-40B4-BE49-F238E27FC236}">
                  <a16:creationId xmlns:a16="http://schemas.microsoft.com/office/drawing/2014/main" id="{53105AC2-943A-295C-7E69-8D742116AA2C}"/>
                </a:ext>
              </a:extLst>
            </p:cNvPr>
            <p:cNvSpPr/>
            <p:nvPr/>
          </p:nvSpPr>
          <p:spPr>
            <a:xfrm>
              <a:off x="1643717" y="4235000"/>
              <a:ext cx="4794400" cy="245719"/>
            </a:xfrm>
            <a:prstGeom prst="homePlate">
              <a:avLst/>
            </a:prstGeom>
            <a:solidFill>
              <a:srgbClr val="6AC9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 2a</a:t>
              </a:r>
            </a:p>
          </p:txBody>
        </p:sp>
        <p:sp>
          <p:nvSpPr>
            <p:cNvPr id="44" name="Arrow: Pentagon 43">
              <a:extLst>
                <a:ext uri="{FF2B5EF4-FFF2-40B4-BE49-F238E27FC236}">
                  <a16:creationId xmlns:a16="http://schemas.microsoft.com/office/drawing/2014/main" id="{AB445111-9C23-62B1-5719-1E6957C11F81}"/>
                </a:ext>
              </a:extLst>
            </p:cNvPr>
            <p:cNvSpPr/>
            <p:nvPr/>
          </p:nvSpPr>
          <p:spPr>
            <a:xfrm>
              <a:off x="6636263" y="4226696"/>
              <a:ext cx="4553743" cy="253252"/>
            </a:xfrm>
            <a:prstGeom prst="homePlate">
              <a:avLst/>
            </a:prstGeom>
            <a:solidFill>
              <a:srgbClr val="138D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 2b</a:t>
              </a:r>
              <a:r>
                <a:rPr kumimoji="0" lang="en-US" sz="125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c</a:t>
              </a:r>
            </a:p>
          </p:txBody>
        </p:sp>
      </p:grpSp>
      <p:sp>
        <p:nvSpPr>
          <p:cNvPr id="7" name="Flowchart: Extract 13">
            <a:extLst>
              <a:ext uri="{FF2B5EF4-FFF2-40B4-BE49-F238E27FC236}">
                <a16:creationId xmlns:a16="http://schemas.microsoft.com/office/drawing/2014/main" id="{57D3FDEF-BA16-40D8-7EC1-C121B38D67F9}"/>
              </a:ext>
            </a:extLst>
          </p:cNvPr>
          <p:cNvSpPr/>
          <p:nvPr/>
        </p:nvSpPr>
        <p:spPr>
          <a:xfrm rot="16200000" flipV="1">
            <a:off x="3110423" y="5100220"/>
            <a:ext cx="849458" cy="155101"/>
          </a:xfrm>
          <a:prstGeom prst="flowChartExtract">
            <a:avLst/>
          </a:prstGeom>
          <a:solidFill>
            <a:schemeClr val="bg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normAutofit fontScale="25000" lnSpcReduction="20000"/>
          </a:bodyPr>
          <a:lstStyle/>
          <a:p>
            <a:pPr marL="0" marR="0" lvl="0" indent="0" algn="ctr" defTabSz="650905" rtl="0" eaLnBrk="1" fontAlgn="auto" latinLnBrk="0" hangingPunct="1">
              <a:lnSpc>
                <a:spcPct val="100000"/>
              </a:lnSpc>
              <a:spcBef>
                <a:spcPts val="0"/>
              </a:spcBef>
              <a:spcAft>
                <a:spcPts val="0"/>
              </a:spcAft>
              <a:buClrTx/>
              <a:buSzTx/>
              <a:buFontTx/>
              <a:buNone/>
              <a:tabLst/>
              <a:defRPr/>
            </a:pPr>
            <a:endParaRPr kumimoji="0" lang="en-AU"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0" name="Flowchart: Extract 13">
            <a:extLst>
              <a:ext uri="{FF2B5EF4-FFF2-40B4-BE49-F238E27FC236}">
                <a16:creationId xmlns:a16="http://schemas.microsoft.com/office/drawing/2014/main" id="{9BCBAB06-4B68-15CB-0D60-2C740BEDB306}"/>
              </a:ext>
            </a:extLst>
          </p:cNvPr>
          <p:cNvSpPr/>
          <p:nvPr/>
        </p:nvSpPr>
        <p:spPr>
          <a:xfrm rot="16200000" flipV="1">
            <a:off x="5387162" y="5116299"/>
            <a:ext cx="849458" cy="155101"/>
          </a:xfrm>
          <a:prstGeom prst="flowChartExtract">
            <a:avLst/>
          </a:prstGeom>
          <a:solidFill>
            <a:schemeClr val="bg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normAutofit fontScale="25000" lnSpcReduction="20000"/>
          </a:bodyPr>
          <a:lstStyle/>
          <a:p>
            <a:pPr marL="0" marR="0" lvl="0" indent="0" algn="ctr" defTabSz="650905" rtl="0" eaLnBrk="1" fontAlgn="auto" latinLnBrk="0" hangingPunct="1">
              <a:lnSpc>
                <a:spcPct val="100000"/>
              </a:lnSpc>
              <a:spcBef>
                <a:spcPts val="0"/>
              </a:spcBef>
              <a:spcAft>
                <a:spcPts val="0"/>
              </a:spcAft>
              <a:buClrTx/>
              <a:buSzTx/>
              <a:buFontTx/>
              <a:buNone/>
              <a:tabLst/>
              <a:defRPr/>
            </a:pPr>
            <a:endParaRPr kumimoji="0" lang="en-AU"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1" name="Flowchart: Extract 13">
            <a:extLst>
              <a:ext uri="{FF2B5EF4-FFF2-40B4-BE49-F238E27FC236}">
                <a16:creationId xmlns:a16="http://schemas.microsoft.com/office/drawing/2014/main" id="{ED467A5C-5697-C148-DEE5-AA77E88E63B0}"/>
              </a:ext>
            </a:extLst>
          </p:cNvPr>
          <p:cNvSpPr/>
          <p:nvPr/>
        </p:nvSpPr>
        <p:spPr>
          <a:xfrm rot="16200000" flipV="1">
            <a:off x="8703367" y="5042654"/>
            <a:ext cx="849458" cy="155101"/>
          </a:xfrm>
          <a:prstGeom prst="flowChartExtract">
            <a:avLst/>
          </a:prstGeom>
          <a:solidFill>
            <a:schemeClr val="bg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normAutofit fontScale="25000" lnSpcReduction="20000"/>
          </a:bodyPr>
          <a:lstStyle/>
          <a:p>
            <a:pPr marL="0" marR="0" lvl="0" indent="0" algn="ctr" defTabSz="650905" rtl="0" eaLnBrk="1" fontAlgn="auto" latinLnBrk="0" hangingPunct="1">
              <a:lnSpc>
                <a:spcPct val="100000"/>
              </a:lnSpc>
              <a:spcBef>
                <a:spcPts val="0"/>
              </a:spcBef>
              <a:spcAft>
                <a:spcPts val="0"/>
              </a:spcAft>
              <a:buClrTx/>
              <a:buSzTx/>
              <a:buFontTx/>
              <a:buNone/>
              <a:tabLst/>
              <a:defRPr/>
            </a:pPr>
            <a:endParaRPr kumimoji="0" lang="en-AU"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00440BFB-F4F0-9A55-788B-7540EC62F1E2}"/>
              </a:ext>
            </a:extLst>
          </p:cNvPr>
          <p:cNvSpPr/>
          <p:nvPr/>
        </p:nvSpPr>
        <p:spPr>
          <a:xfrm>
            <a:off x="963236" y="4176551"/>
            <a:ext cx="10306744" cy="1642427"/>
          </a:xfrm>
          <a:prstGeom prst="rect">
            <a:avLst/>
          </a:prstGeom>
          <a:solidFill>
            <a:srgbClr val="F2F2F2">
              <a:alpha val="69804"/>
            </a:srgbClr>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439" b="1" i="0" u="none" strike="noStrike" kern="0" cap="none" spc="0" normalizeH="0" baseline="0" noProof="0" dirty="0">
              <a:ln>
                <a:noFill/>
              </a:ln>
              <a:solidFill>
                <a:srgbClr val="0A084A"/>
              </a:solidFill>
              <a:effectLst/>
              <a:uLnTx/>
              <a:uFillTx/>
              <a:latin typeface="Calibri"/>
              <a:ea typeface="+mn-ea"/>
              <a:cs typeface="+mn-cs"/>
            </a:endParaRPr>
          </a:p>
        </p:txBody>
      </p:sp>
      <p:sp>
        <p:nvSpPr>
          <p:cNvPr id="59" name="Title 1">
            <a:extLst>
              <a:ext uri="{FF2B5EF4-FFF2-40B4-BE49-F238E27FC236}">
                <a16:creationId xmlns:a16="http://schemas.microsoft.com/office/drawing/2014/main" id="{99D1B1D3-59F2-3041-B037-4AB10BB1D048}"/>
              </a:ext>
            </a:extLst>
          </p:cNvPr>
          <p:cNvSpPr txBox="1">
            <a:spLocks/>
          </p:cNvSpPr>
          <p:nvPr/>
        </p:nvSpPr>
        <p:spPr>
          <a:xfrm>
            <a:off x="803741" y="73328"/>
            <a:ext cx="10435522" cy="9239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9305A"/>
                </a:solidFill>
                <a:effectLst/>
                <a:uLnTx/>
                <a:uFillTx/>
                <a:latin typeface="Arial" panose="020B0604020202020204" pitchFamily="34" charset="0"/>
                <a:ea typeface="+mj-ea"/>
                <a:cs typeface="Arial" panose="020B0604020202020204" pitchFamily="34" charset="0"/>
              </a:rPr>
              <a:t>DENALI (GOG-3066): Phase 2, Open-Label, Multicenter Study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9305A"/>
                </a:solidFill>
                <a:effectLst/>
                <a:uLnTx/>
                <a:uFillTx/>
                <a:latin typeface="Arial" panose="020B0604020202020204" pitchFamily="34" charset="0"/>
                <a:ea typeface="+mj-ea"/>
                <a:cs typeface="Arial" panose="020B0604020202020204" pitchFamily="34" charset="0"/>
              </a:rPr>
              <a:t>of Azenosertib in PROC (Part 1 and 2)</a:t>
            </a:r>
          </a:p>
        </p:txBody>
      </p:sp>
      <p:sp>
        <p:nvSpPr>
          <p:cNvPr id="60" name="TextBox 59">
            <a:extLst>
              <a:ext uri="{FF2B5EF4-FFF2-40B4-BE49-F238E27FC236}">
                <a16:creationId xmlns:a16="http://schemas.microsoft.com/office/drawing/2014/main" id="{C27CE21F-5906-7F44-AC75-11392E900DCA}"/>
              </a:ext>
            </a:extLst>
          </p:cNvPr>
          <p:cNvSpPr txBox="1"/>
          <p:nvPr/>
        </p:nvSpPr>
        <p:spPr>
          <a:xfrm>
            <a:off x="982693" y="5821982"/>
            <a:ext cx="10872976" cy="435080"/>
          </a:xfrm>
          <a:prstGeom prst="rect">
            <a:avLst/>
          </a:prstGeom>
          <a:noFill/>
        </p:spPr>
        <p:txBody>
          <a:bodyPr wrap="square" lIns="65113" tIns="32556" rIns="65113" bIns="32556" rtlCol="0" anchor="b">
            <a:sp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marL="0" marR="0" lvl="0" indent="0" algn="l" defTabSz="9630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FFFFFF">
                    <a:lumMod val="49000"/>
                  </a:srgbClr>
                </a:solidFill>
                <a:effectLst/>
                <a:uLnTx/>
                <a:uFillTx/>
                <a:latin typeface="Arial"/>
                <a:ea typeface="+mn-ea"/>
                <a:cs typeface="Arial"/>
              </a:rPr>
              <a:t>a</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Per RECIST v1.1 by ICR and investigator every 6 weeks until disease progression, death from any cause (ORR: up to 12 months; DOR: up to 60 months). </a:t>
            </a:r>
            <a:r>
              <a:rPr kumimoji="0" lang="en-US" sz="800" b="0" i="0" u="none" strike="noStrike" kern="1200" cap="none" spc="0" normalizeH="0" baseline="30000" noProof="0" dirty="0">
                <a:ln>
                  <a:noFill/>
                </a:ln>
                <a:solidFill>
                  <a:srgbClr val="FFFFFF">
                    <a:lumMod val="49000"/>
                  </a:srgbClr>
                </a:solidFill>
                <a:effectLst/>
                <a:uLnTx/>
                <a:uFillTx/>
                <a:latin typeface="Arial"/>
                <a:ea typeface="+mn-ea"/>
                <a:cs typeface="Arial"/>
              </a:rPr>
              <a:t>b</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Per RECIST v1.1 by ICR and investigator every 6 weeks until disease progression, death from any cause up to 12 months. </a:t>
            </a:r>
            <a:r>
              <a:rPr kumimoji="0" lang="en-US" sz="800" b="0" i="0" u="none" strike="noStrike" kern="1200" cap="none" spc="0" normalizeH="0" baseline="30000" noProof="0" dirty="0">
                <a:ln>
                  <a:noFill/>
                </a:ln>
                <a:solidFill>
                  <a:srgbClr val="FFFFFF">
                    <a:lumMod val="49000"/>
                  </a:srgbClr>
                </a:solidFill>
                <a:effectLst/>
                <a:uLnTx/>
                <a:uFillTx/>
                <a:latin typeface="Arial"/>
                <a:ea typeface="+mn-ea"/>
                <a:cs typeface="Arial"/>
              </a:rPr>
              <a:t>c</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Subject to FDA feedback. 5:2, 5 days on, 2 days off; DOR, duration of response; ICR, independent committee review; ORR, objective response rate; PFS, progression-free survival; PROC, platinum-resistant ovarian cancer; QD, once daily; RECIST, Response Evaluation Criteria in Solid Tumors; TBD, to be determined. ClinicalTrials.gov: https://clinicaltrials.gov/study/NCT05128825</a:t>
            </a:r>
          </a:p>
        </p:txBody>
      </p:sp>
      <p:sp>
        <p:nvSpPr>
          <p:cNvPr id="2" name="TextBox 1">
            <a:extLst>
              <a:ext uri="{FF2B5EF4-FFF2-40B4-BE49-F238E27FC236}">
                <a16:creationId xmlns:a16="http://schemas.microsoft.com/office/drawing/2014/main" id="{0200B110-1DB0-6748-CF92-13BB66CD56CF}"/>
              </a:ext>
            </a:extLst>
          </p:cNvPr>
          <p:cNvSpPr txBox="1"/>
          <p:nvPr/>
        </p:nvSpPr>
        <p:spPr>
          <a:xfrm>
            <a:off x="9780781" y="3893655"/>
            <a:ext cx="142852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cut-off Jan, 2025</a:t>
            </a:r>
          </a:p>
        </p:txBody>
      </p:sp>
      <p:sp>
        <p:nvSpPr>
          <p:cNvPr id="3" name="TextBox 2">
            <a:extLst>
              <a:ext uri="{FF2B5EF4-FFF2-40B4-BE49-F238E27FC236}">
                <a16:creationId xmlns:a16="http://schemas.microsoft.com/office/drawing/2014/main" id="{24A4D015-05B7-814E-C1EB-B86223A5FB82}"/>
              </a:ext>
            </a:extLst>
          </p:cNvPr>
          <p:cNvSpPr txBox="1"/>
          <p:nvPr/>
        </p:nvSpPr>
        <p:spPr>
          <a:xfrm>
            <a:off x="945931" y="6537434"/>
            <a:ext cx="23013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 Simpkins, SGO 2025 </a:t>
            </a:r>
          </a:p>
        </p:txBody>
      </p:sp>
    </p:spTree>
    <p:extLst>
      <p:ext uri="{BB962C8B-B14F-4D97-AF65-F5344CB8AC3E}">
        <p14:creationId xmlns:p14="http://schemas.microsoft.com/office/powerpoint/2010/main" val="796384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BeiGene</a:t>
            </a:r>
            <a:r>
              <a:rPr lang="en-US" sz="1850" b="0" dirty="0"/>
              <a:t> Ltd, Black Diamond Therapeutics Inc, Blueprint Medicines, Boehringer Ingelheim Pharmaceuticals Inc, Bristol Myers Squibb, Clovis Oncology, </a:t>
            </a:r>
            <a:r>
              <a:rPr lang="en-US" sz="1850" b="0" dirty="0" err="1"/>
              <a:t>Coherus</a:t>
            </a:r>
            <a:r>
              <a:rPr lang="en-US" sz="1850" b="0" dirty="0"/>
              <a:t> </a:t>
            </a:r>
            <a:r>
              <a:rPr lang="en-US" sz="1850" b="0" dirty="0" err="1"/>
              <a:t>BioSciences</a:t>
            </a:r>
            <a:r>
              <a:rPr lang="en-US" sz="1850" b="0" dirty="0"/>
              <a:t>, CTI BioPharma, a Sobi Company, Daiichi Sankyo Inc, Eisai Inc, Elevation Oncology Inc, Exact Sciences Corporation, Exelixis Inc, Genentech, a member of the Roche Group, Genmab US Inc, Geron Corporation, Gilead Sciences Inc, GSK, Hologic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Pfizer Inc, Pharmacyclics LLC, an AbbVie Company, Puma Biotechnology Inc, Regeneron Pharmaceuticals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68BB-3A8D-86EB-6560-95772E0A9AFD}"/>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E13306A-DE8D-54DF-E28B-E0E74F1617E0}"/>
              </a:ext>
            </a:extLst>
          </p:cNvPr>
          <p:cNvGraphicFramePr>
            <a:graphicFrameLocks noGrp="1"/>
          </p:cNvGraphicFramePr>
          <p:nvPr/>
        </p:nvGraphicFramePr>
        <p:xfrm>
          <a:off x="877863" y="4560340"/>
          <a:ext cx="4427644" cy="1061913"/>
        </p:xfrm>
        <a:graphic>
          <a:graphicData uri="http://schemas.openxmlformats.org/drawingml/2006/table">
            <a:tbl>
              <a:tblPr firstRow="1" bandRow="1">
                <a:tableStyleId>{93296810-A885-4BE3-A3E7-6D5BEEA58F35}</a:tableStyleId>
              </a:tblPr>
              <a:tblGrid>
                <a:gridCol w="2517680">
                  <a:extLst>
                    <a:ext uri="{9D8B030D-6E8A-4147-A177-3AD203B41FA5}">
                      <a16:colId xmlns:a16="http://schemas.microsoft.com/office/drawing/2014/main" val="530179805"/>
                    </a:ext>
                  </a:extLst>
                </a:gridCol>
                <a:gridCol w="1909964">
                  <a:extLst>
                    <a:ext uri="{9D8B030D-6E8A-4147-A177-3AD203B41FA5}">
                      <a16:colId xmlns:a16="http://schemas.microsoft.com/office/drawing/2014/main" val="1994046249"/>
                    </a:ext>
                  </a:extLst>
                </a:gridCol>
              </a:tblGrid>
              <a:tr h="415844">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112878"/>
                          </a:solidFill>
                          <a:latin typeface="Arial" panose="020B0604020202020204" pitchFamily="34" charset="0"/>
                          <a:cs typeface="Arial" panose="020B0604020202020204" pitchFamily="34" charset="0"/>
                        </a:rPr>
                        <a:t>All treated patients (N=102)</a:t>
                      </a:r>
                      <a:endParaRPr lang="en-US" sz="1100" b="0" dirty="0">
                        <a:solidFill>
                          <a:srgbClr val="112878"/>
                        </a:solidFill>
                        <a:latin typeface="Arial" panose="020B0604020202020204" pitchFamily="34" charset="0"/>
                        <a:cs typeface="Arial" panose="020B0604020202020204" pitchFamily="34" charset="0"/>
                      </a:endParaRPr>
                    </a:p>
                  </a:txBody>
                  <a:tcPr marL="68578" marR="68578" marT="34289" marB="34289"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1F4FC"/>
                    </a:solidFill>
                  </a:tcPr>
                </a:tc>
                <a:extLst>
                  <a:ext uri="{0D108BD9-81ED-4DB2-BD59-A6C34878D82A}">
                    <a16:rowId xmlns:a16="http://schemas.microsoft.com/office/drawing/2014/main" val="3207203108"/>
                  </a:ext>
                </a:extLst>
              </a:tr>
              <a:tr h="242211">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ORR in response-evaluable</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c</a:t>
                      </a:r>
                      <a:r>
                        <a:rPr lang="en-US" sz="1100" b="1" dirty="0">
                          <a:solidFill>
                            <a:schemeClr val="tx1"/>
                          </a:solidFill>
                          <a:latin typeface="Arial" panose="020B0604020202020204" pitchFamily="34" charset="0"/>
                          <a:cs typeface="Arial" panose="020B0604020202020204" pitchFamily="34" charset="0"/>
                        </a:rPr>
                        <a:t> patients, % </a:t>
                      </a:r>
                      <a:r>
                        <a:rPr lang="en-US" sz="1100" b="0" dirty="0">
                          <a:solidFill>
                            <a:schemeClr val="tx1"/>
                          </a:solidFill>
                          <a:latin typeface="Arial" panose="020B0604020202020204" pitchFamily="34" charset="0"/>
                          <a:cs typeface="Arial" panose="020B0604020202020204" pitchFamily="34" charset="0"/>
                        </a:rPr>
                        <a:t>(n/N; 95% CI)</a:t>
                      </a:r>
                    </a:p>
                  </a:txBody>
                  <a:tcPr marL="68578" marR="68578" marT="34289" marB="34289">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81334" rtl="0" eaLnBrk="1" fontAlgn="auto" latinLnBrk="0" hangingPunct="1">
                        <a:lnSpc>
                          <a:spcPct val="100000"/>
                        </a:lnSpc>
                        <a:spcBef>
                          <a:spcPts val="0"/>
                        </a:spcBef>
                        <a:spcAft>
                          <a:spcPts val="0"/>
                        </a:spcAft>
                        <a:buClrTx/>
                        <a:buSzTx/>
                        <a:buFontTx/>
                        <a:buNone/>
                        <a:tabLst/>
                        <a:defRPr/>
                      </a:pPr>
                      <a:r>
                        <a:rPr lang="en-US" sz="1100" b="1" dirty="0">
                          <a:solidFill>
                            <a:srgbClr val="0E56AB"/>
                          </a:solidFill>
                          <a:latin typeface="Arial" panose="020B0604020202020204" pitchFamily="34" charset="0"/>
                          <a:cs typeface="Arial" panose="020B0604020202020204" pitchFamily="34" charset="0"/>
                        </a:rPr>
                        <a:t>20.4</a:t>
                      </a:r>
                      <a:r>
                        <a:rPr lang="en-US" sz="1100" b="1" dirty="0">
                          <a:solidFill>
                            <a:schemeClr val="accent5"/>
                          </a:solidFill>
                          <a:latin typeface="Arial" panose="020B0604020202020204" pitchFamily="34" charset="0"/>
                          <a:cs typeface="Arial" panose="020B0604020202020204" pitchFamily="34" charset="0"/>
                        </a:rPr>
                        <a:t> </a:t>
                      </a:r>
                      <a:r>
                        <a:rPr lang="en-US" sz="1100" b="0" dirty="0">
                          <a:solidFill>
                            <a:schemeClr val="tx1"/>
                          </a:solidFill>
                          <a:latin typeface="Arial" panose="020B0604020202020204" pitchFamily="34" charset="0"/>
                          <a:cs typeface="Arial" panose="020B0604020202020204" pitchFamily="34" charset="0"/>
                        </a:rPr>
                        <a:t>(19/93; 12.8-30.1)</a:t>
                      </a:r>
                    </a:p>
                  </a:txBody>
                  <a:tcPr marL="68578" marR="68578" marT="34289" marB="34289"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0501294"/>
                  </a:ext>
                </a:extLst>
              </a:tr>
              <a:tr h="242211">
                <a:tc>
                  <a:txBody>
                    <a:bodyPr/>
                    <a:lstStyle/>
                    <a:p>
                      <a:r>
                        <a:rPr lang="en-US" sz="1100" b="1" dirty="0">
                          <a:solidFill>
                            <a:schemeClr val="tx1"/>
                          </a:solidFill>
                          <a:latin typeface="Arial" panose="020B0604020202020204" pitchFamily="34" charset="0"/>
                          <a:cs typeface="Arial" panose="020B0604020202020204" pitchFamily="34" charset="0"/>
                        </a:rPr>
                        <a:t>ORR, ITT % </a:t>
                      </a:r>
                      <a:r>
                        <a:rPr lang="en-US" sz="1100" b="0" dirty="0">
                          <a:solidFill>
                            <a:schemeClr val="tx1"/>
                          </a:solidFill>
                          <a:latin typeface="Arial" panose="020B0604020202020204" pitchFamily="34" charset="0"/>
                          <a:cs typeface="Arial" panose="020B0604020202020204" pitchFamily="34" charset="0"/>
                        </a:rPr>
                        <a:t>(n/N; 95% CI)</a:t>
                      </a:r>
                    </a:p>
                  </a:txBody>
                  <a:tcPr marL="68578" marR="68578" marT="34289" marB="34289">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0E56AB"/>
                          </a:solidFill>
                          <a:latin typeface="Arial" panose="020B0604020202020204" pitchFamily="34" charset="0"/>
                          <a:cs typeface="Arial" panose="020B0604020202020204" pitchFamily="34" charset="0"/>
                        </a:rPr>
                        <a:t> 18.6 </a:t>
                      </a:r>
                      <a:r>
                        <a:rPr lang="en-US" sz="1100" b="0" dirty="0">
                          <a:solidFill>
                            <a:schemeClr val="tx1"/>
                          </a:solidFill>
                          <a:latin typeface="Arial" panose="020B0604020202020204" pitchFamily="34" charset="0"/>
                          <a:cs typeface="Arial" panose="020B0604020202020204" pitchFamily="34" charset="0"/>
                        </a:rPr>
                        <a:t>(19/102; 11.6-27.6)</a:t>
                      </a:r>
                    </a:p>
                  </a:txBody>
                  <a:tcPr marL="68578" marR="68578" marT="34289" marB="34289"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803995"/>
                  </a:ext>
                </a:extLst>
              </a:tr>
            </a:tbl>
          </a:graphicData>
        </a:graphic>
      </p:graphicFrame>
      <p:graphicFrame>
        <p:nvGraphicFramePr>
          <p:cNvPr id="14" name="Table 13">
            <a:extLst>
              <a:ext uri="{FF2B5EF4-FFF2-40B4-BE49-F238E27FC236}">
                <a16:creationId xmlns:a16="http://schemas.microsoft.com/office/drawing/2014/main" id="{807BC464-C742-E17E-806D-473A0275F8FB}"/>
              </a:ext>
            </a:extLst>
          </p:cNvPr>
          <p:cNvGraphicFramePr>
            <a:graphicFrameLocks noGrp="1"/>
          </p:cNvGraphicFramePr>
          <p:nvPr/>
        </p:nvGraphicFramePr>
        <p:xfrm>
          <a:off x="6416324" y="4559976"/>
          <a:ext cx="4427644" cy="1064393"/>
        </p:xfrm>
        <a:graphic>
          <a:graphicData uri="http://schemas.openxmlformats.org/drawingml/2006/table">
            <a:tbl>
              <a:tblPr firstRow="1" bandRow="1">
                <a:tableStyleId>{93296810-A885-4BE3-A3E7-6D5BEEA58F35}</a:tableStyleId>
              </a:tblPr>
              <a:tblGrid>
                <a:gridCol w="2517680">
                  <a:extLst>
                    <a:ext uri="{9D8B030D-6E8A-4147-A177-3AD203B41FA5}">
                      <a16:colId xmlns:a16="http://schemas.microsoft.com/office/drawing/2014/main" val="530179805"/>
                    </a:ext>
                  </a:extLst>
                </a:gridCol>
                <a:gridCol w="1909964">
                  <a:extLst>
                    <a:ext uri="{9D8B030D-6E8A-4147-A177-3AD203B41FA5}">
                      <a16:colId xmlns:a16="http://schemas.microsoft.com/office/drawing/2014/main" val="1471813090"/>
                    </a:ext>
                  </a:extLst>
                </a:gridCol>
              </a:tblGrid>
              <a:tr h="416720">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112878"/>
                          </a:solidFill>
                          <a:latin typeface="Arial" panose="020B0604020202020204" pitchFamily="34" charset="0"/>
                          <a:cs typeface="Arial" panose="020B0604020202020204" pitchFamily="34" charset="0"/>
                        </a:rPr>
                        <a:t>Cyclin E1 IHC+ </a:t>
                      </a:r>
                      <a:br>
                        <a:rPr lang="en-US" sz="1100" b="1" dirty="0">
                          <a:solidFill>
                            <a:srgbClr val="112878"/>
                          </a:solidFill>
                          <a:latin typeface="Arial" panose="020B0604020202020204" pitchFamily="34" charset="0"/>
                          <a:cs typeface="Arial" panose="020B0604020202020204" pitchFamily="34" charset="0"/>
                        </a:rPr>
                      </a:br>
                      <a:r>
                        <a:rPr lang="en-US" sz="1100" b="1" dirty="0">
                          <a:solidFill>
                            <a:srgbClr val="112878"/>
                          </a:solidFill>
                          <a:latin typeface="Arial" panose="020B0604020202020204" pitchFamily="34" charset="0"/>
                          <a:cs typeface="Arial" panose="020B0604020202020204" pitchFamily="34" charset="0"/>
                        </a:rPr>
                        <a:t>(n=48)</a:t>
                      </a:r>
                      <a:endParaRPr lang="en-US" sz="1100" b="0" dirty="0">
                        <a:solidFill>
                          <a:srgbClr val="112878"/>
                        </a:solidFill>
                        <a:latin typeface="Arial" panose="020B0604020202020204" pitchFamily="34" charset="0"/>
                        <a:cs typeface="Arial" panose="020B0604020202020204" pitchFamily="34" charset="0"/>
                      </a:endParaRPr>
                    </a:p>
                  </a:txBody>
                  <a:tcPr marL="68578" marR="68578" marT="34289" marB="34289"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1F4FC"/>
                    </a:solidFill>
                  </a:tcPr>
                </a:tc>
                <a:extLst>
                  <a:ext uri="{0D108BD9-81ED-4DB2-BD59-A6C34878D82A}">
                    <a16:rowId xmlns:a16="http://schemas.microsoft.com/office/drawing/2014/main" val="3207203108"/>
                  </a:ext>
                </a:extLst>
              </a:tr>
              <a:tr h="243815">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100" b="1" strike="noStrike" dirty="0">
                          <a:solidFill>
                            <a:schemeClr val="tx1"/>
                          </a:solidFill>
                          <a:latin typeface="Arial" panose="020B0604020202020204" pitchFamily="34" charset="0"/>
                          <a:cs typeface="Arial" panose="020B0604020202020204" pitchFamily="34" charset="0"/>
                        </a:rPr>
                        <a:t>ORR in response-evaluable</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c</a:t>
                      </a:r>
                      <a:r>
                        <a:rPr lang="en-US" sz="1100" b="1" strike="noStrike" dirty="0">
                          <a:solidFill>
                            <a:schemeClr val="tx1"/>
                          </a:solidFill>
                          <a:latin typeface="Arial" panose="020B0604020202020204" pitchFamily="34" charset="0"/>
                          <a:cs typeface="Arial" panose="020B0604020202020204" pitchFamily="34" charset="0"/>
                        </a:rPr>
                        <a:t> patients, % (n/N; 95% CI)</a:t>
                      </a: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81334" rtl="0" eaLnBrk="1" fontAlgn="auto" latinLnBrk="0" hangingPunct="1">
                        <a:lnSpc>
                          <a:spcPct val="100000"/>
                        </a:lnSpc>
                        <a:spcBef>
                          <a:spcPts val="0"/>
                        </a:spcBef>
                        <a:spcAft>
                          <a:spcPts val="0"/>
                        </a:spcAft>
                        <a:buClrTx/>
                        <a:buSzTx/>
                        <a:buFontTx/>
                        <a:buNone/>
                        <a:tabLst/>
                        <a:defRPr/>
                      </a:pPr>
                      <a:r>
                        <a:rPr lang="en-US" sz="1100" b="1" strike="noStrike" dirty="0">
                          <a:solidFill>
                            <a:srgbClr val="0E56AB"/>
                          </a:solidFill>
                          <a:latin typeface="Arial" panose="020B0604020202020204" pitchFamily="34" charset="0"/>
                          <a:cs typeface="Arial" panose="020B0604020202020204" pitchFamily="34" charset="0"/>
                        </a:rPr>
                        <a:t>34.9</a:t>
                      </a:r>
                      <a:r>
                        <a:rPr lang="en-US" sz="1100" b="0" strike="noStrike" dirty="0">
                          <a:solidFill>
                            <a:schemeClr val="tx1"/>
                          </a:solidFill>
                          <a:latin typeface="Arial" panose="020B0604020202020204" pitchFamily="34" charset="0"/>
                          <a:cs typeface="Arial" panose="020B0604020202020204" pitchFamily="34" charset="0"/>
                        </a:rPr>
                        <a:t> (15/43; 21.0-50.9)</a:t>
                      </a:r>
                    </a:p>
                  </a:txBody>
                  <a:tcPr marL="68578" marR="68578" marT="34289" marB="34289"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3726177"/>
                  </a:ext>
                </a:extLst>
              </a:tr>
              <a:tr h="243815">
                <a:tc>
                  <a:txBody>
                    <a:bodyPr/>
                    <a:lstStyle/>
                    <a:p>
                      <a:r>
                        <a:rPr lang="en-US" sz="1100" b="1" dirty="0">
                          <a:solidFill>
                            <a:schemeClr val="tx1"/>
                          </a:solidFill>
                          <a:latin typeface="Arial" panose="020B0604020202020204" pitchFamily="34" charset="0"/>
                          <a:cs typeface="Arial" panose="020B0604020202020204" pitchFamily="34" charset="0"/>
                        </a:rPr>
                        <a:t>ORR, ITT % </a:t>
                      </a:r>
                      <a:r>
                        <a:rPr lang="en-US" sz="1100" b="0" dirty="0">
                          <a:solidFill>
                            <a:schemeClr val="tx1"/>
                          </a:solidFill>
                          <a:latin typeface="Arial" panose="020B0604020202020204" pitchFamily="34" charset="0"/>
                          <a:cs typeface="Arial" panose="020B0604020202020204" pitchFamily="34" charset="0"/>
                        </a:rPr>
                        <a:t>(n/N; 95% CI)</a:t>
                      </a: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0E56AB"/>
                          </a:solidFill>
                          <a:latin typeface="Arial" panose="020B0604020202020204" pitchFamily="34" charset="0"/>
                          <a:cs typeface="Arial" panose="020B0604020202020204" pitchFamily="34" charset="0"/>
                        </a:rPr>
                        <a:t>31.3</a:t>
                      </a:r>
                      <a:r>
                        <a:rPr lang="en-US" sz="1100" b="0" dirty="0">
                          <a:solidFill>
                            <a:schemeClr val="tx1"/>
                          </a:solidFill>
                          <a:latin typeface="Arial" panose="020B0604020202020204" pitchFamily="34" charset="0"/>
                          <a:cs typeface="Arial" panose="020B0604020202020204" pitchFamily="34" charset="0"/>
                        </a:rPr>
                        <a:t> (15/48; 18.7-46.3)</a:t>
                      </a: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803995"/>
                  </a:ext>
                </a:extLst>
              </a:tr>
            </a:tbl>
          </a:graphicData>
        </a:graphic>
      </p:graphicFrame>
      <p:sp>
        <p:nvSpPr>
          <p:cNvPr id="20" name="Title 1">
            <a:extLst>
              <a:ext uri="{FF2B5EF4-FFF2-40B4-BE49-F238E27FC236}">
                <a16:creationId xmlns:a16="http://schemas.microsoft.com/office/drawing/2014/main" id="{217B2F3A-A85F-E059-6F23-194607949158}"/>
              </a:ext>
            </a:extLst>
          </p:cNvPr>
          <p:cNvSpPr txBox="1">
            <a:spLocks/>
          </p:cNvSpPr>
          <p:nvPr/>
        </p:nvSpPr>
        <p:spPr>
          <a:xfrm>
            <a:off x="767235" y="380673"/>
            <a:ext cx="9190212" cy="643449"/>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16"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9305A"/>
                </a:solidFill>
                <a:effectLst/>
                <a:uLnTx/>
                <a:uFillTx/>
                <a:latin typeface="Arial"/>
                <a:ea typeface="+mj-ea"/>
                <a:cs typeface="Arial"/>
              </a:rPr>
              <a:t>DENALI (GOG-3066) Part 1b: </a:t>
            </a:r>
            <a:r>
              <a:rPr kumimoji="0" lang="en-US" sz="2600" b="1" i="0" u="none" strike="noStrike" kern="1200" cap="none" spc="0" normalizeH="0" baseline="0" noProof="0" dirty="0">
                <a:ln>
                  <a:noFill/>
                </a:ln>
                <a:solidFill>
                  <a:srgbClr val="002060"/>
                </a:solidFill>
                <a:effectLst/>
                <a:uLnTx/>
                <a:uFillTx/>
                <a:latin typeface="Arial"/>
                <a:ea typeface="+mj-ea"/>
                <a:cs typeface="Arial"/>
              </a:rPr>
              <a:t>Cyclin E1+ by IHC is a Biomarker Predicting Response to Azenosertib</a:t>
            </a:r>
            <a:endParaRPr kumimoji="0" lang="en-US" sz="2550" b="1" i="0" u="none" strike="noStrike" kern="1200" cap="none" spc="0" normalizeH="0" baseline="0" noProof="0" dirty="0">
              <a:ln>
                <a:noFill/>
              </a:ln>
              <a:solidFill>
                <a:srgbClr val="002060"/>
              </a:solidFill>
              <a:effectLst/>
              <a:uLnTx/>
              <a:uFillTx/>
              <a:latin typeface="Arial"/>
              <a:ea typeface="+mj-ea"/>
              <a:cs typeface="Arial"/>
            </a:endParaRPr>
          </a:p>
        </p:txBody>
      </p:sp>
      <p:sp>
        <p:nvSpPr>
          <p:cNvPr id="24" name="TextBox 23">
            <a:extLst>
              <a:ext uri="{FF2B5EF4-FFF2-40B4-BE49-F238E27FC236}">
                <a16:creationId xmlns:a16="http://schemas.microsoft.com/office/drawing/2014/main" id="{7DA87BFC-2E41-AA86-9240-318DC9907466}"/>
              </a:ext>
            </a:extLst>
          </p:cNvPr>
          <p:cNvSpPr txBox="1"/>
          <p:nvPr/>
        </p:nvSpPr>
        <p:spPr>
          <a:xfrm>
            <a:off x="767235" y="5980742"/>
            <a:ext cx="10872826" cy="311967"/>
          </a:xfrm>
          <a:prstGeom prst="rect">
            <a:avLst/>
          </a:prstGeom>
          <a:noFill/>
        </p:spPr>
        <p:txBody>
          <a:bodyPr wrap="square" lIns="65112" tIns="32555" rIns="65112" bIns="32555" rtlCol="0" anchor="b">
            <a:sp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marL="0" marR="0" lvl="0" indent="0" algn="l" defTabSz="962957"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FFFFFF">
                    <a:lumMod val="49000"/>
                  </a:srgbClr>
                </a:solidFill>
                <a:effectLst/>
                <a:uLnTx/>
                <a:uFillTx/>
                <a:latin typeface="Arial"/>
                <a:ea typeface="+mn-ea"/>
                <a:cs typeface="Arial"/>
              </a:rPr>
              <a:t>Data cutoff date: January 13, 2025.</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 </a:t>
            </a:r>
            <a:r>
              <a:rPr kumimoji="0" lang="en-US" sz="800" b="0" i="0" u="none" strike="noStrike" kern="1200" cap="none" spc="0" normalizeH="0" baseline="30000" noProof="0" dirty="0">
                <a:ln>
                  <a:noFill/>
                </a:ln>
                <a:solidFill>
                  <a:srgbClr val="FFFFFF">
                    <a:lumMod val="49000"/>
                  </a:srgbClr>
                </a:solidFill>
                <a:effectLst/>
                <a:uLnTx/>
                <a:uFillTx/>
                <a:latin typeface="Arial"/>
                <a:ea typeface="+mn-ea"/>
                <a:cs typeface="Arial"/>
              </a:rPr>
              <a:t>a</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Full analysis set: all treated patients. </a:t>
            </a:r>
            <a:r>
              <a:rPr kumimoji="0" lang="en-US" sz="800" b="0" i="0" u="none" strike="noStrike" kern="1200" cap="none" spc="0" normalizeH="0" baseline="30000" noProof="0" dirty="0">
                <a:ln>
                  <a:noFill/>
                </a:ln>
                <a:solidFill>
                  <a:srgbClr val="FFFFFF">
                    <a:lumMod val="49000"/>
                  </a:srgbClr>
                </a:solidFill>
                <a:effectLst/>
                <a:uLnTx/>
                <a:uFillTx/>
                <a:latin typeface="Arial"/>
                <a:ea typeface="+mn-ea"/>
                <a:cs typeface="Arial"/>
              </a:rPr>
              <a:t>b</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Biomarker dataset: all treated patients with evaluable tissue and Cyclin E1 IHC status. </a:t>
            </a:r>
            <a:r>
              <a:rPr kumimoji="0" lang="en-US" sz="800" b="0" i="0" u="none" strike="noStrike" kern="1200" cap="none" spc="0" normalizeH="0" baseline="30000" noProof="0" dirty="0">
                <a:ln>
                  <a:noFill/>
                </a:ln>
                <a:solidFill>
                  <a:srgbClr val="FFFFFF">
                    <a:lumMod val="49000"/>
                  </a:srgbClr>
                </a:solidFill>
                <a:effectLst/>
                <a:uLnTx/>
                <a:uFillTx/>
                <a:latin typeface="Arial"/>
                <a:ea typeface="+mn-ea"/>
                <a:cs typeface="Arial"/>
              </a:rPr>
              <a:t>c</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Includes patients who received at least one post-treatment scan. </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Amp, amplified; </a:t>
            </a:r>
            <a:r>
              <a:rPr kumimoji="0" lang="en-AU" sz="800" b="0" i="0" u="none" strike="noStrike" kern="1200" cap="none" spc="0" normalizeH="0" baseline="0" noProof="0" dirty="0">
                <a:ln>
                  <a:noFill/>
                </a:ln>
                <a:solidFill>
                  <a:srgbClr val="FFFFFF">
                    <a:lumMod val="49000"/>
                  </a:srgbClr>
                </a:solidFill>
                <a:effectLst/>
                <a:uLnTx/>
                <a:uFillTx/>
                <a:latin typeface="Arial"/>
                <a:ea typeface="+mn-ea"/>
                <a:cs typeface="Arial"/>
              </a:rPr>
              <a:t>IHC, immunohistochemistry; ORR, objective response rate; PD, progressive disease; PR, partial response.</a:t>
            </a:r>
            <a:endParaRPr kumimoji="0" lang="en-AU" sz="900" b="0" i="0" u="none" strike="noStrike" kern="1200" cap="none" spc="0" normalizeH="0" baseline="0" noProof="0" dirty="0">
              <a:ln>
                <a:noFill/>
              </a:ln>
              <a:solidFill>
                <a:srgbClr val="FFFFFF">
                  <a:lumMod val="49000"/>
                </a:srgbClr>
              </a:solidFill>
              <a:effectLst/>
              <a:uLnTx/>
              <a:uFillTx/>
              <a:latin typeface="Arial"/>
              <a:ea typeface="+mn-ea"/>
              <a:cs typeface="Arial"/>
            </a:endParaRPr>
          </a:p>
        </p:txBody>
      </p:sp>
      <p:grpSp>
        <p:nvGrpSpPr>
          <p:cNvPr id="15" name="Group 14">
            <a:extLst>
              <a:ext uri="{FF2B5EF4-FFF2-40B4-BE49-F238E27FC236}">
                <a16:creationId xmlns:a16="http://schemas.microsoft.com/office/drawing/2014/main" id="{313AC298-2C31-BAFD-EF3E-DC9F17BD0A43}"/>
              </a:ext>
            </a:extLst>
          </p:cNvPr>
          <p:cNvGrpSpPr/>
          <p:nvPr/>
        </p:nvGrpSpPr>
        <p:grpSpPr>
          <a:xfrm>
            <a:off x="877235" y="1226168"/>
            <a:ext cx="9978411" cy="3239018"/>
            <a:chOff x="933298" y="1271355"/>
            <a:chExt cx="9978548" cy="3239062"/>
          </a:xfrm>
        </p:grpSpPr>
        <p:sp>
          <p:nvSpPr>
            <p:cNvPr id="6" name="Rectangle 5">
              <a:extLst>
                <a:ext uri="{FF2B5EF4-FFF2-40B4-BE49-F238E27FC236}">
                  <a16:creationId xmlns:a16="http://schemas.microsoft.com/office/drawing/2014/main" id="{9FFB4003-2793-7C1D-E0C0-AAF023D4F20E}"/>
                </a:ext>
              </a:extLst>
            </p:cNvPr>
            <p:cNvSpPr/>
            <p:nvPr/>
          </p:nvSpPr>
          <p:spPr>
            <a:xfrm>
              <a:off x="6481507" y="1671826"/>
              <a:ext cx="4428465" cy="28211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99" b="1" i="0" u="none" strike="noStrike" kern="1200" cap="none" spc="0" normalizeH="0" baseline="0" noProof="0" dirty="0">
                <a:ln>
                  <a:noFill/>
                </a:ln>
                <a:solidFill>
                  <a:srgbClr val="0A084A"/>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A3EA65E-F195-B761-3B97-5087E13D8E13}"/>
                </a:ext>
              </a:extLst>
            </p:cNvPr>
            <p:cNvSpPr/>
            <p:nvPr/>
          </p:nvSpPr>
          <p:spPr>
            <a:xfrm>
              <a:off x="935642" y="1701065"/>
              <a:ext cx="4426688" cy="28093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99" b="1" i="0" u="none" strike="noStrike" kern="1200" cap="none" spc="0" normalizeH="0" baseline="0" noProof="0" dirty="0">
                <a:ln>
                  <a:noFill/>
                </a:ln>
                <a:solidFill>
                  <a:srgbClr val="0A084A"/>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1981BF2-A050-C2E4-8798-3F084FF67FAE}"/>
                </a:ext>
              </a:extLst>
            </p:cNvPr>
            <p:cNvSpPr/>
            <p:nvPr/>
          </p:nvSpPr>
          <p:spPr>
            <a:xfrm>
              <a:off x="933298" y="1292876"/>
              <a:ext cx="4428465" cy="391658"/>
            </a:xfrm>
            <a:prstGeom prst="rect">
              <a:avLst/>
            </a:prstGeom>
            <a:solidFill>
              <a:srgbClr val="00206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 treated patients</a:t>
              </a:r>
              <a:r>
                <a:rPr kumimoji="0" lang="en-US" sz="1666"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a:t>
              </a: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(N=102) </a:t>
              </a:r>
            </a:p>
          </p:txBody>
        </p:sp>
        <p:sp>
          <p:nvSpPr>
            <p:cNvPr id="10" name="Isosceles Triangle 9">
              <a:extLst>
                <a:ext uri="{FF2B5EF4-FFF2-40B4-BE49-F238E27FC236}">
                  <a16:creationId xmlns:a16="http://schemas.microsoft.com/office/drawing/2014/main" id="{FCE9B41F-BFC9-90DD-3568-9EBA2AE09D9A}"/>
                </a:ext>
              </a:extLst>
            </p:cNvPr>
            <p:cNvSpPr/>
            <p:nvPr/>
          </p:nvSpPr>
          <p:spPr>
            <a:xfrm rot="5400000">
              <a:off x="4521563" y="2533911"/>
              <a:ext cx="2821174" cy="948111"/>
            </a:xfrm>
            <a:prstGeom prst="triangle">
              <a:avLst/>
            </a:prstGeom>
            <a:solidFill>
              <a:srgbClr val="E1F4F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99" b="1" i="0" u="none" strike="noStrike" kern="1200" cap="none" spc="0" normalizeH="0" baseline="0" noProof="0" dirty="0">
                <a:ln>
                  <a:noFill/>
                </a:ln>
                <a:solidFill>
                  <a:srgbClr val="0A084A"/>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9EE99A3-85DA-EE26-EDBE-BC093DBF37A8}"/>
                </a:ext>
              </a:extLst>
            </p:cNvPr>
            <p:cNvSpPr txBox="1"/>
            <p:nvPr/>
          </p:nvSpPr>
          <p:spPr>
            <a:xfrm rot="16200000">
              <a:off x="5097774" y="2801778"/>
              <a:ext cx="1265410" cy="239196"/>
            </a:xfrm>
            <a:prstGeom prst="rect">
              <a:avLst/>
            </a:prstGeom>
            <a:noFill/>
          </p:spPr>
          <p:txBody>
            <a:bodyPr wrap="square" lIns="27000" tIns="27000" rIns="27000" bIns="27000" rtlCol="0" anchor="t">
              <a:sp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Cyclin E1 IHC+</a:t>
              </a:r>
            </a:p>
          </p:txBody>
        </p:sp>
        <p:sp>
          <p:nvSpPr>
            <p:cNvPr id="12" name="Rectangle 11">
              <a:extLst>
                <a:ext uri="{FF2B5EF4-FFF2-40B4-BE49-F238E27FC236}">
                  <a16:creationId xmlns:a16="http://schemas.microsoft.com/office/drawing/2014/main" id="{2BFF9DA1-9452-E5FF-D232-0F8E9FA8103E}"/>
                </a:ext>
              </a:extLst>
            </p:cNvPr>
            <p:cNvSpPr/>
            <p:nvPr/>
          </p:nvSpPr>
          <p:spPr>
            <a:xfrm>
              <a:off x="6481507" y="1271355"/>
              <a:ext cx="4430339" cy="391658"/>
            </a:xfrm>
            <a:prstGeom prst="rect">
              <a:avLst/>
            </a:prstGeom>
            <a:solidFill>
              <a:srgbClr val="00206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Biomarker positive: Cyclin E1 IHC</a:t>
              </a:r>
              <a:r>
                <a:rPr kumimoji="0" lang="en-US" sz="1666"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b</a:t>
              </a: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(n=48)</a:t>
              </a:r>
            </a:p>
          </p:txBody>
        </p:sp>
        <p:pic>
          <p:nvPicPr>
            <p:cNvPr id="18" name="Picture 17">
              <a:extLst>
                <a:ext uri="{FF2B5EF4-FFF2-40B4-BE49-F238E27FC236}">
                  <a16:creationId xmlns:a16="http://schemas.microsoft.com/office/drawing/2014/main" id="{3215DF17-3A1F-159F-859F-844E821A1943}"/>
                </a:ext>
              </a:extLst>
            </p:cNvPr>
            <p:cNvPicPr>
              <a:picLocks noChangeAspect="1"/>
            </p:cNvPicPr>
            <p:nvPr/>
          </p:nvPicPr>
          <p:blipFill>
            <a:blip r:embed="rId3"/>
            <a:stretch>
              <a:fillRect/>
            </a:stretch>
          </p:blipFill>
          <p:spPr>
            <a:xfrm>
              <a:off x="965257" y="1668002"/>
              <a:ext cx="4427156" cy="2809875"/>
            </a:xfrm>
            <a:prstGeom prst="rect">
              <a:avLst/>
            </a:prstGeom>
          </p:spPr>
        </p:pic>
        <p:pic>
          <p:nvPicPr>
            <p:cNvPr id="23" name="Picture 22">
              <a:extLst>
                <a:ext uri="{FF2B5EF4-FFF2-40B4-BE49-F238E27FC236}">
                  <a16:creationId xmlns:a16="http://schemas.microsoft.com/office/drawing/2014/main" id="{FAC95372-86F4-84D8-1A86-96EBBA78ABE7}"/>
                </a:ext>
              </a:extLst>
            </p:cNvPr>
            <p:cNvPicPr>
              <a:picLocks noChangeAspect="1"/>
            </p:cNvPicPr>
            <p:nvPr/>
          </p:nvPicPr>
          <p:blipFill>
            <a:blip r:embed="rId4"/>
            <a:stretch>
              <a:fillRect/>
            </a:stretch>
          </p:blipFill>
          <p:spPr>
            <a:xfrm>
              <a:off x="6507634" y="1645075"/>
              <a:ext cx="4376033" cy="2807208"/>
            </a:xfrm>
            <a:prstGeom prst="rect">
              <a:avLst/>
            </a:prstGeom>
          </p:spPr>
        </p:pic>
        <p:sp>
          <p:nvSpPr>
            <p:cNvPr id="5" name="Rectangle 4">
              <a:extLst>
                <a:ext uri="{FF2B5EF4-FFF2-40B4-BE49-F238E27FC236}">
                  <a16:creationId xmlns:a16="http://schemas.microsoft.com/office/drawing/2014/main" id="{D63ED714-A248-F40B-257B-9AA4586B659B}"/>
                </a:ext>
              </a:extLst>
            </p:cNvPr>
            <p:cNvSpPr/>
            <p:nvPr/>
          </p:nvSpPr>
          <p:spPr>
            <a:xfrm>
              <a:off x="7072856" y="4202201"/>
              <a:ext cx="1180806" cy="138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FDDBEBAE-EA7C-7224-8BD7-45093CB24847}"/>
                </a:ext>
              </a:extLst>
            </p:cNvPr>
            <p:cNvSpPr txBox="1"/>
            <p:nvPr/>
          </p:nvSpPr>
          <p:spPr>
            <a:xfrm>
              <a:off x="2452588" y="1878658"/>
              <a:ext cx="2696117" cy="307652"/>
            </a:xfrm>
            <a:prstGeom prst="rect">
              <a:avLst/>
            </a:prstGeom>
            <a:noFill/>
          </p:spPr>
          <p:txBody>
            <a:bodyPr wrap="square">
              <a:spAutoFit/>
            </a:bodyPr>
            <a:lstStyle/>
            <a:p>
              <a:pPr marL="0" marR="0" lvl="0" indent="0" algn="ctr" defTabSz="914316"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2" name="Rectangle 21">
            <a:extLst>
              <a:ext uri="{FF2B5EF4-FFF2-40B4-BE49-F238E27FC236}">
                <a16:creationId xmlns:a16="http://schemas.microsoft.com/office/drawing/2014/main" id="{838FA633-4109-51A1-34AA-169086141CD6}"/>
              </a:ext>
            </a:extLst>
          </p:cNvPr>
          <p:cNvSpPr/>
          <p:nvPr/>
        </p:nvSpPr>
        <p:spPr>
          <a:xfrm>
            <a:off x="2287481" y="1804565"/>
            <a:ext cx="2720761" cy="5768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 in response-evaluable patients</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20.4%</a:t>
            </a:r>
            <a:endParaRPr kumimoji="0" lang="en-US" sz="19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206E7CA0-4E2A-B559-0714-A07AA33AEBF7}"/>
              </a:ext>
            </a:extLst>
          </p:cNvPr>
          <p:cNvSpPr/>
          <p:nvPr/>
        </p:nvSpPr>
        <p:spPr>
          <a:xfrm>
            <a:off x="7817881" y="1804565"/>
            <a:ext cx="2720761" cy="5768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 in response-evaluable</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a:t>
            </a:r>
            <a:br>
              <a:rPr kumimoji="0" lang="en-US" sz="1800" b="0" i="0" u="none" strike="noStrike" kern="1200" cap="none" spc="0" normalizeH="0" baseline="0" noProof="0" dirty="0">
                <a:ln>
                  <a:noFill/>
                </a:ln>
                <a:solidFill>
                  <a:srgbClr val="29305A"/>
                </a:solidFill>
                <a:effectLst/>
                <a:uLnTx/>
                <a:uFillTx/>
                <a:latin typeface="Arial" panose="020B0604020202020204" pitchFamily="34" charset="0"/>
                <a:ea typeface="+mn-ea"/>
                <a:cs typeface="Arial" panose="020B0604020202020204" pitchFamily="34" charset="0"/>
              </a:rPr>
            </a:b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34.9%</a:t>
            </a:r>
            <a:endPar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26">
            <a:extLst>
              <a:ext uri="{FF2B5EF4-FFF2-40B4-BE49-F238E27FC236}">
                <a16:creationId xmlns:a16="http://schemas.microsoft.com/office/drawing/2014/main" id="{D755EE6C-D238-4993-61EB-440D2C15DB3F}"/>
              </a:ext>
            </a:extLst>
          </p:cNvPr>
          <p:cNvPicPr>
            <a:picLocks noChangeAspect="1"/>
          </p:cNvPicPr>
          <p:nvPr/>
        </p:nvPicPr>
        <p:blipFill>
          <a:blip r:embed="rId5"/>
          <a:stretch>
            <a:fillRect/>
          </a:stretch>
        </p:blipFill>
        <p:spPr>
          <a:xfrm>
            <a:off x="6895832" y="4287394"/>
            <a:ext cx="3576843" cy="41994"/>
          </a:xfrm>
          <a:prstGeom prst="rect">
            <a:avLst/>
          </a:prstGeom>
        </p:spPr>
      </p:pic>
      <p:sp>
        <p:nvSpPr>
          <p:cNvPr id="87" name="Rectangle 86">
            <a:extLst>
              <a:ext uri="{FF2B5EF4-FFF2-40B4-BE49-F238E27FC236}">
                <a16:creationId xmlns:a16="http://schemas.microsoft.com/office/drawing/2014/main" id="{47ADAAC1-59AD-5A19-D3E6-7EDF11A1FA1D}"/>
              </a:ext>
            </a:extLst>
          </p:cNvPr>
          <p:cNvSpPr/>
          <p:nvPr/>
        </p:nvSpPr>
        <p:spPr>
          <a:xfrm>
            <a:off x="1317631" y="3989085"/>
            <a:ext cx="1499585" cy="260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316"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Rectangle 91">
            <a:extLst>
              <a:ext uri="{FF2B5EF4-FFF2-40B4-BE49-F238E27FC236}">
                <a16:creationId xmlns:a16="http://schemas.microsoft.com/office/drawing/2014/main" id="{B274EC5F-A39B-2BE0-A9A0-7ED3B6C224EF}"/>
              </a:ext>
            </a:extLst>
          </p:cNvPr>
          <p:cNvSpPr/>
          <p:nvPr/>
        </p:nvSpPr>
        <p:spPr>
          <a:xfrm>
            <a:off x="6851657" y="3928766"/>
            <a:ext cx="1180789" cy="320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316"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5" name="Picture 94">
            <a:extLst>
              <a:ext uri="{FF2B5EF4-FFF2-40B4-BE49-F238E27FC236}">
                <a16:creationId xmlns:a16="http://schemas.microsoft.com/office/drawing/2014/main" id="{76AA5936-DEF9-2B9F-3FA3-FBB840AD2ECC}"/>
              </a:ext>
            </a:extLst>
          </p:cNvPr>
          <p:cNvPicPr>
            <a:picLocks noChangeAspect="1"/>
          </p:cNvPicPr>
          <p:nvPr/>
        </p:nvPicPr>
        <p:blipFill>
          <a:blip r:embed="rId6"/>
          <a:stretch>
            <a:fillRect/>
          </a:stretch>
        </p:blipFill>
        <p:spPr>
          <a:xfrm>
            <a:off x="1317631" y="4299391"/>
            <a:ext cx="3672341" cy="29997"/>
          </a:xfrm>
          <a:prstGeom prst="rect">
            <a:avLst/>
          </a:prstGeom>
        </p:spPr>
      </p:pic>
      <p:grpSp>
        <p:nvGrpSpPr>
          <p:cNvPr id="2" name="Group 1">
            <a:extLst>
              <a:ext uri="{FF2B5EF4-FFF2-40B4-BE49-F238E27FC236}">
                <a16:creationId xmlns:a16="http://schemas.microsoft.com/office/drawing/2014/main" id="{7329A1F7-22A5-5613-DD75-76E6B6AF6D27}"/>
              </a:ext>
            </a:extLst>
          </p:cNvPr>
          <p:cNvGrpSpPr/>
          <p:nvPr/>
        </p:nvGrpSpPr>
        <p:grpSpPr>
          <a:xfrm>
            <a:off x="10866324" y="3565784"/>
            <a:ext cx="1136591" cy="867225"/>
            <a:chOff x="10866324" y="3565784"/>
            <a:chExt cx="1136591" cy="867225"/>
          </a:xfrm>
        </p:grpSpPr>
        <p:sp>
          <p:nvSpPr>
            <p:cNvPr id="96" name="TextBox 95">
              <a:extLst>
                <a:ext uri="{FF2B5EF4-FFF2-40B4-BE49-F238E27FC236}">
                  <a16:creationId xmlns:a16="http://schemas.microsoft.com/office/drawing/2014/main" id="{9DECADAA-5184-2FE0-806F-70291A021616}"/>
                </a:ext>
              </a:extLst>
            </p:cNvPr>
            <p:cNvSpPr txBox="1"/>
            <p:nvPr/>
          </p:nvSpPr>
          <p:spPr>
            <a:xfrm>
              <a:off x="10866324" y="3565784"/>
              <a:ext cx="1136591" cy="867225"/>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285"/>
                </a:spcBef>
                <a:spcAft>
                  <a:spcPts val="0"/>
                </a:spcAft>
                <a:buClrTx/>
                <a:buSzTx/>
                <a:buFontTx/>
                <a:buNone/>
                <a:tabLst/>
                <a:defRPr/>
              </a:pPr>
              <a:r>
                <a:rPr kumimoji="0" lang="en-US" sz="807"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80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Treatment ongoing</a:t>
              </a:r>
            </a:p>
            <a:p>
              <a:pPr marL="0" marR="0" lvl="0" indent="0" algn="l" defTabSz="914400" rtl="0" eaLnBrk="1" fontAlgn="auto" latinLnBrk="0" hangingPunct="1">
                <a:lnSpc>
                  <a:spcPct val="100000"/>
                </a:lnSpc>
                <a:spcBef>
                  <a:spcPts val="285"/>
                </a:spcBef>
                <a:spcAft>
                  <a:spcPts val="0"/>
                </a:spcAft>
                <a:buClrTx/>
                <a:buSzTx/>
                <a:buFontTx/>
                <a:buNone/>
                <a:tabLst/>
                <a:defRPr/>
              </a:pPr>
              <a:r>
                <a:rPr kumimoji="0" lang="en-US" sz="80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CCNE1 </a:t>
              </a:r>
              <a:r>
                <a:rPr kumimoji="0" lang="en-US" sz="80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Status: </a:t>
              </a:r>
            </a:p>
            <a:p>
              <a:pPr marL="162775" marR="0" lvl="0" indent="0" algn="l" defTabSz="914400" rtl="0" eaLnBrk="1" fontAlgn="auto" latinLnBrk="0" hangingPunct="1">
                <a:lnSpc>
                  <a:spcPct val="100000"/>
                </a:lnSpc>
                <a:spcBef>
                  <a:spcPts val="285"/>
                </a:spcBef>
                <a:spcAft>
                  <a:spcPts val="0"/>
                </a:spcAft>
                <a:buClrTx/>
                <a:buSzTx/>
                <a:buFontTx/>
                <a:buNone/>
                <a:tabLst/>
                <a:defRPr/>
              </a:pPr>
              <a:r>
                <a:rPr kumimoji="0" lang="en-US" sz="80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Amplified</a:t>
              </a:r>
            </a:p>
            <a:p>
              <a:pPr marL="162775" marR="0" lvl="0" indent="0" algn="l" defTabSz="914400" rtl="0" eaLnBrk="1" fontAlgn="auto" latinLnBrk="0" hangingPunct="1">
                <a:lnSpc>
                  <a:spcPct val="100000"/>
                </a:lnSpc>
                <a:spcBef>
                  <a:spcPts val="285"/>
                </a:spcBef>
                <a:spcAft>
                  <a:spcPts val="0"/>
                </a:spcAft>
                <a:buClrTx/>
                <a:buSzTx/>
                <a:buFontTx/>
                <a:buNone/>
                <a:tabLst/>
                <a:defRPr/>
              </a:pPr>
              <a:r>
                <a:rPr kumimoji="0" lang="en-US" sz="80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Non-amplified</a:t>
              </a:r>
            </a:p>
            <a:p>
              <a:pPr marL="162775" marR="0" lvl="0" indent="0" algn="l" defTabSz="914400" rtl="0" eaLnBrk="1" fontAlgn="auto" latinLnBrk="0" hangingPunct="1">
                <a:lnSpc>
                  <a:spcPct val="100000"/>
                </a:lnSpc>
                <a:spcBef>
                  <a:spcPts val="285"/>
                </a:spcBef>
                <a:spcAft>
                  <a:spcPts val="0"/>
                </a:spcAft>
                <a:buClrTx/>
                <a:buSzTx/>
                <a:buFontTx/>
                <a:buNone/>
                <a:tabLst/>
                <a:defRPr/>
              </a:pPr>
              <a:r>
                <a:rPr kumimoji="0" lang="en-US" sz="80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evaluable</a:t>
              </a:r>
            </a:p>
          </p:txBody>
        </p:sp>
        <p:sp>
          <p:nvSpPr>
            <p:cNvPr id="97" name="Rectangle 96">
              <a:extLst>
                <a:ext uri="{FF2B5EF4-FFF2-40B4-BE49-F238E27FC236}">
                  <a16:creationId xmlns:a16="http://schemas.microsoft.com/office/drawing/2014/main" id="{8FBD0728-03AA-7845-6525-B1423B47F673}"/>
                </a:ext>
              </a:extLst>
            </p:cNvPr>
            <p:cNvSpPr/>
            <p:nvPr/>
          </p:nvSpPr>
          <p:spPr>
            <a:xfrm>
              <a:off x="10971301" y="3990463"/>
              <a:ext cx="60166" cy="5209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285"/>
                </a:spcBef>
                <a:spcAft>
                  <a:spcPts val="0"/>
                </a:spcAft>
                <a:buClrTx/>
                <a:buSzTx/>
                <a:buFontTx/>
                <a:buNone/>
                <a:tabLst/>
                <a:defRPr/>
              </a:pPr>
              <a:endParaRPr kumimoji="0" lang="en-US" sz="1709" b="0" i="0" u="none" strike="noStrike" kern="1200" cap="none" spc="0" normalizeH="0" baseline="0" noProof="0" dirty="0">
                <a:ln>
                  <a:noFill/>
                </a:ln>
                <a:solidFill>
                  <a:srgbClr val="FFFFFF"/>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27EEB36B-153B-FEEA-BCC2-7B371FC4DF3C}"/>
                </a:ext>
              </a:extLst>
            </p:cNvPr>
            <p:cNvSpPr/>
            <p:nvPr/>
          </p:nvSpPr>
          <p:spPr>
            <a:xfrm>
              <a:off x="10971301" y="4140449"/>
              <a:ext cx="60166" cy="52090"/>
            </a:xfrm>
            <a:prstGeom prst="rect">
              <a:avLst/>
            </a:prstGeom>
            <a:solidFill>
              <a:schemeClr val="tx2">
                <a:lumMod val="10000"/>
                <a:lumOff val="9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285"/>
                </a:spcBef>
                <a:spcAft>
                  <a:spcPts val="0"/>
                </a:spcAft>
                <a:buClrTx/>
                <a:buSzTx/>
                <a:buFontTx/>
                <a:buNone/>
                <a:tabLst/>
                <a:defRPr/>
              </a:pPr>
              <a:endParaRPr kumimoji="0" lang="en-US" sz="1709" b="0" i="0" u="none" strike="noStrike" kern="1200" cap="none" spc="0" normalizeH="0" baseline="0" noProof="0" dirty="0">
                <a:ln>
                  <a:noFill/>
                </a:ln>
                <a:solidFill>
                  <a:srgbClr val="FFFFFF"/>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81644D6B-3E0F-316B-8522-CAD8774C5995}"/>
                </a:ext>
              </a:extLst>
            </p:cNvPr>
            <p:cNvSpPr/>
            <p:nvPr/>
          </p:nvSpPr>
          <p:spPr>
            <a:xfrm>
              <a:off x="10971301" y="4290435"/>
              <a:ext cx="60166" cy="52090"/>
            </a:xfrm>
            <a:prstGeom prst="rect">
              <a:avLst/>
            </a:prstGeom>
            <a:solidFill>
              <a:schemeClr val="bg2">
                <a:lumMod val="9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285"/>
                </a:spcBef>
                <a:spcAft>
                  <a:spcPts val="0"/>
                </a:spcAft>
                <a:buClrTx/>
                <a:buSzTx/>
                <a:buFontTx/>
                <a:buNone/>
                <a:tabLst/>
                <a:defRPr/>
              </a:pPr>
              <a:endParaRPr kumimoji="0" lang="en-US" sz="1709"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9" name="Rectangle 8">
            <a:extLst>
              <a:ext uri="{FF2B5EF4-FFF2-40B4-BE49-F238E27FC236}">
                <a16:creationId xmlns:a16="http://schemas.microsoft.com/office/drawing/2014/main" id="{5972DBDE-0479-613F-FDD8-C358BC62112A}"/>
              </a:ext>
            </a:extLst>
          </p:cNvPr>
          <p:cNvSpPr/>
          <p:nvPr/>
        </p:nvSpPr>
        <p:spPr>
          <a:xfrm rot="-5400000">
            <a:off x="-591690" y="2863301"/>
            <a:ext cx="2576713" cy="309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Best % Change from Baseline</a:t>
            </a:r>
          </a:p>
        </p:txBody>
      </p:sp>
      <p:sp>
        <p:nvSpPr>
          <p:cNvPr id="3" name="TextBox 2">
            <a:extLst>
              <a:ext uri="{FF2B5EF4-FFF2-40B4-BE49-F238E27FC236}">
                <a16:creationId xmlns:a16="http://schemas.microsoft.com/office/drawing/2014/main" id="{9CFBA80F-3789-E339-B742-B5A3A5516BC4}"/>
              </a:ext>
            </a:extLst>
          </p:cNvPr>
          <p:cNvSpPr txBox="1"/>
          <p:nvPr/>
        </p:nvSpPr>
        <p:spPr>
          <a:xfrm>
            <a:off x="95168" y="6429067"/>
            <a:ext cx="23013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 Simpkins, SGO 2025 </a:t>
            </a:r>
          </a:p>
        </p:txBody>
      </p:sp>
    </p:spTree>
    <p:extLst>
      <p:ext uri="{BB962C8B-B14F-4D97-AF65-F5344CB8AC3E}">
        <p14:creationId xmlns:p14="http://schemas.microsoft.com/office/powerpoint/2010/main" val="14365029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29CE-8BEE-FC31-8BD6-70E9E438AA24}"/>
            </a:ext>
          </a:extLst>
        </p:cNvPr>
        <p:cNvGrpSpPr/>
        <p:nvPr/>
      </p:nvGrpSpPr>
      <p:grpSpPr>
        <a:xfrm>
          <a:off x="0" y="0"/>
          <a:ext cx="0" cy="0"/>
          <a:chOff x="0" y="0"/>
          <a:chExt cx="0" cy="0"/>
        </a:xfrm>
      </p:grpSpPr>
      <p:sp>
        <p:nvSpPr>
          <p:cNvPr id="66" name="Flowchart: Extract 13">
            <a:extLst>
              <a:ext uri="{FF2B5EF4-FFF2-40B4-BE49-F238E27FC236}">
                <a16:creationId xmlns:a16="http://schemas.microsoft.com/office/drawing/2014/main" id="{494D83E1-A14E-082E-8DD0-E892B265E17B}"/>
              </a:ext>
            </a:extLst>
          </p:cNvPr>
          <p:cNvSpPr/>
          <p:nvPr/>
        </p:nvSpPr>
        <p:spPr>
          <a:xfrm rot="16200000" flipV="1">
            <a:off x="6743428" y="5139621"/>
            <a:ext cx="858186" cy="116582"/>
          </a:xfrm>
          <a:prstGeom prst="flowChartExtract">
            <a:avLst/>
          </a:prstGeom>
          <a:solidFill>
            <a:schemeClr val="bg2">
              <a:lumMod val="50000"/>
            </a:schemeClr>
          </a:solidFill>
          <a:ln w="19050" cap="flat" cmpd="sng" algn="ctr">
            <a:noFill/>
            <a:prstDash val="solid"/>
          </a:ln>
          <a:effectLst/>
        </p:spPr>
        <p:txBody>
          <a:bodyPr lIns="7500" tIns="7500" rIns="7500" bIns="7500" rtlCol="0" anchor="ctr">
            <a:noAutofit/>
          </a:bodyPr>
          <a:lstStyle/>
          <a:p>
            <a:pPr marL="0" marR="0" lvl="0" indent="0" algn="ctr" defTabSz="190435" rtl="0" eaLnBrk="1" fontAlgn="auto" latinLnBrk="0" hangingPunct="1">
              <a:lnSpc>
                <a:spcPct val="100000"/>
              </a:lnSpc>
              <a:spcBef>
                <a:spcPts val="0"/>
              </a:spcBef>
              <a:spcAft>
                <a:spcPts val="0"/>
              </a:spcAft>
              <a:buClrTx/>
              <a:buSzTx/>
              <a:buFontTx/>
              <a:buNone/>
              <a:tabLst/>
              <a:defRPr/>
            </a:pPr>
            <a:endParaRPr kumimoji="0" lang="en-AU"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67" name="Flowchart: Extract 13">
            <a:extLst>
              <a:ext uri="{FF2B5EF4-FFF2-40B4-BE49-F238E27FC236}">
                <a16:creationId xmlns:a16="http://schemas.microsoft.com/office/drawing/2014/main" id="{28CAA758-DAC4-06A1-9400-C86CE19BA2D0}"/>
              </a:ext>
            </a:extLst>
          </p:cNvPr>
          <p:cNvSpPr/>
          <p:nvPr/>
        </p:nvSpPr>
        <p:spPr>
          <a:xfrm rot="16200000" flipV="1">
            <a:off x="8802799" y="5095732"/>
            <a:ext cx="858186" cy="116582"/>
          </a:xfrm>
          <a:prstGeom prst="flowChartExtract">
            <a:avLst/>
          </a:prstGeom>
          <a:solidFill>
            <a:schemeClr val="bg2">
              <a:lumMod val="50000"/>
            </a:schemeClr>
          </a:solidFill>
          <a:ln w="19050" cap="flat" cmpd="sng" algn="ctr">
            <a:noFill/>
            <a:prstDash val="solid"/>
          </a:ln>
          <a:effectLst/>
        </p:spPr>
        <p:txBody>
          <a:bodyPr lIns="7500" tIns="7500" rIns="7500" bIns="7500" rtlCol="0" anchor="ctr">
            <a:noAutofit/>
          </a:bodyPr>
          <a:lstStyle/>
          <a:p>
            <a:pPr marL="0" marR="0" lvl="0" indent="0" algn="ctr" defTabSz="190435" rtl="0" eaLnBrk="1" fontAlgn="auto" latinLnBrk="0" hangingPunct="1">
              <a:lnSpc>
                <a:spcPct val="100000"/>
              </a:lnSpc>
              <a:spcBef>
                <a:spcPts val="0"/>
              </a:spcBef>
              <a:spcAft>
                <a:spcPts val="0"/>
              </a:spcAft>
              <a:buClrTx/>
              <a:buSzTx/>
              <a:buFontTx/>
              <a:buNone/>
              <a:tabLst/>
              <a:defRPr/>
            </a:pPr>
            <a:endParaRPr kumimoji="0" lang="en-AU"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D0BC94F0-56D1-C621-688E-1931D420C001}"/>
              </a:ext>
            </a:extLst>
          </p:cNvPr>
          <p:cNvGrpSpPr/>
          <p:nvPr/>
        </p:nvGrpSpPr>
        <p:grpSpPr>
          <a:xfrm>
            <a:off x="1007720" y="1244390"/>
            <a:ext cx="10657926" cy="4452352"/>
            <a:chOff x="1155676" y="4051183"/>
            <a:chExt cx="9549663" cy="2731372"/>
          </a:xfrm>
        </p:grpSpPr>
        <p:grpSp>
          <p:nvGrpSpPr>
            <p:cNvPr id="7" name="Group 6">
              <a:extLst>
                <a:ext uri="{FF2B5EF4-FFF2-40B4-BE49-F238E27FC236}">
                  <a16:creationId xmlns:a16="http://schemas.microsoft.com/office/drawing/2014/main" id="{42801CF7-D765-D498-B410-1CBEF9F0987F}"/>
                </a:ext>
              </a:extLst>
            </p:cNvPr>
            <p:cNvGrpSpPr/>
            <p:nvPr/>
          </p:nvGrpSpPr>
          <p:grpSpPr>
            <a:xfrm>
              <a:off x="1155676" y="4051183"/>
              <a:ext cx="9549663" cy="2731372"/>
              <a:chOff x="1600993" y="3542738"/>
              <a:chExt cx="8833408" cy="2731372"/>
            </a:xfrm>
          </p:grpSpPr>
          <p:sp>
            <p:nvSpPr>
              <p:cNvPr id="40" name="Freeform: Shape 39">
                <a:extLst>
                  <a:ext uri="{FF2B5EF4-FFF2-40B4-BE49-F238E27FC236}">
                    <a16:creationId xmlns:a16="http://schemas.microsoft.com/office/drawing/2014/main" id="{F0FB2726-B635-F02F-D2F7-9FECB9E33811}"/>
                  </a:ext>
                </a:extLst>
              </p:cNvPr>
              <p:cNvSpPr/>
              <p:nvPr/>
            </p:nvSpPr>
            <p:spPr>
              <a:xfrm>
                <a:off x="1646834" y="3542738"/>
                <a:ext cx="2229358" cy="399433"/>
              </a:xfrm>
              <a:custGeom>
                <a:avLst/>
                <a:gdLst>
                  <a:gd name="connsiteX0" fmla="*/ 4730 w 1554480"/>
                  <a:gd name="connsiteY0" fmla="*/ 0 h 384679"/>
                  <a:gd name="connsiteX1" fmla="*/ 1458310 w 1554480"/>
                  <a:gd name="connsiteY1" fmla="*/ 0 h 384679"/>
                  <a:gd name="connsiteX2" fmla="*/ 1554480 w 1554480"/>
                  <a:gd name="connsiteY2" fmla="*/ 384679 h 384679"/>
                  <a:gd name="connsiteX3" fmla="*/ 0 w 1554480"/>
                  <a:gd name="connsiteY3" fmla="*/ 384679 h 384679"/>
                  <a:gd name="connsiteX4" fmla="*/ 0 w 1554480"/>
                  <a:gd name="connsiteY4" fmla="*/ 18920 h 38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80" h="384679">
                    <a:moveTo>
                      <a:pt x="4730" y="0"/>
                    </a:moveTo>
                    <a:lnTo>
                      <a:pt x="1458310" y="0"/>
                    </a:lnTo>
                    <a:lnTo>
                      <a:pt x="1554480" y="384679"/>
                    </a:lnTo>
                    <a:lnTo>
                      <a:pt x="0" y="384679"/>
                    </a:lnTo>
                    <a:lnTo>
                      <a:pt x="0" y="18920"/>
                    </a:lnTo>
                    <a:close/>
                  </a:path>
                </a:pathLst>
              </a:cu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E56AB"/>
                    </a:solidFill>
                    <a:effectLst/>
                    <a:uLnTx/>
                    <a:uFillTx/>
                    <a:latin typeface="Arial" panose="020B0604020202020204" pitchFamily="34" charset="0"/>
                    <a:ea typeface="Calibri"/>
                    <a:cs typeface="Arial" panose="020B0604020202020204" pitchFamily="34" charset="0"/>
                  </a:rPr>
                  <a:t>Part 2</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Key eligibility criteria</a:t>
                </a:r>
              </a:p>
            </p:txBody>
          </p:sp>
          <p:sp>
            <p:nvSpPr>
              <p:cNvPr id="41" name="Rectangle 40">
                <a:extLst>
                  <a:ext uri="{FF2B5EF4-FFF2-40B4-BE49-F238E27FC236}">
                    <a16:creationId xmlns:a16="http://schemas.microsoft.com/office/drawing/2014/main" id="{FC5422F8-DF65-C707-836A-C068BE707014}"/>
                  </a:ext>
                </a:extLst>
              </p:cNvPr>
              <p:cNvSpPr/>
              <p:nvPr/>
            </p:nvSpPr>
            <p:spPr>
              <a:xfrm>
                <a:off x="1600993" y="4121591"/>
                <a:ext cx="2062508" cy="114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111" tIns="32555" rIns="65111" bIns="32555" rtlCol="0" anchor="t"/>
              <a:lstStyle/>
              <a:p>
                <a:pPr marL="290513" marR="0" lvl="0" indent="-290513" algn="l" defTabSz="685533" rtl="0" eaLnBrk="1" fontAlgn="auto" latinLnBrk="0" hangingPunct="1">
                  <a:lnSpc>
                    <a:spcPct val="90000"/>
                  </a:lnSpc>
                  <a:spcBef>
                    <a:spcPts val="18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PROC</a:t>
                </a:r>
              </a:p>
              <a:p>
                <a:pPr marL="290513" marR="0" lvl="0" indent="-290513" algn="l" defTabSz="685533" rtl="0" eaLnBrk="1" fontAlgn="auto" latinLnBrk="0" hangingPunct="1">
                  <a:lnSpc>
                    <a:spcPct val="90000"/>
                  </a:lnSpc>
                  <a:spcBef>
                    <a:spcPts val="180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Cyclin E1 +IHC</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endParaRPr>
              </a:p>
              <a:p>
                <a:pPr marL="290513" marR="0" lvl="0" indent="-290513" algn="l" defTabSz="685533" rtl="0" eaLnBrk="1" fontAlgn="auto" latinLnBrk="0" hangingPunct="1">
                  <a:lnSpc>
                    <a:spcPct val="90000"/>
                  </a:lnSpc>
                  <a:spcBef>
                    <a:spcPts val="1800"/>
                  </a:spcBef>
                  <a:spcAft>
                    <a:spcPts val="0"/>
                  </a:spcAft>
                  <a:buClrTx/>
                  <a:buSzTx/>
                  <a:buFont typeface="Wingdings,Sans-Serif"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1-3 prior lines of therapy</a:t>
                </a:r>
              </a:p>
              <a:p>
                <a:pPr marL="290513" marR="0" lvl="0" indent="-290513" algn="l" defTabSz="685533" rtl="0" eaLnBrk="1" fontAlgn="auto" latinLnBrk="0" hangingPunct="1">
                  <a:lnSpc>
                    <a:spcPct val="90000"/>
                  </a:lnSpc>
                  <a:spcBef>
                    <a:spcPts val="1800"/>
                  </a:spcBef>
                  <a:spcAft>
                    <a:spcPts val="0"/>
                  </a:spcAft>
                  <a:buClrTx/>
                  <a:buSzTx/>
                  <a:buFont typeface="Wingdings,Sans-Serif"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4 if Prior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Arial" panose="020B0604020202020204" pitchFamily="34" charset="0"/>
                  </a:rPr>
                  <a:t>mirvetuximab</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 </a:t>
                </a:r>
                <a:endParaRPr kumimoji="0" lang="en-US" sz="1600" b="0" i="0" u="none" strike="noStrike" kern="1200" cap="none" spc="0" normalizeH="0" baseline="0" noProof="0" dirty="0">
                  <a:ln>
                    <a:noFill/>
                  </a:ln>
                  <a:solidFill>
                    <a:srgbClr val="000000"/>
                  </a:solidFill>
                  <a:effectLst/>
                  <a:uLnTx/>
                  <a:uFillTx/>
                  <a:latin typeface="Symbol" panose="05050102010706020507" pitchFamily="18" charset="2"/>
                  <a:ea typeface="Calibri"/>
                  <a:cs typeface="Arial" panose="020B0604020202020204" pitchFamily="34" charset="0"/>
                </a:endParaRPr>
              </a:p>
              <a:p>
                <a:pPr marL="0" marR="0" lvl="0" indent="0" algn="l" defTabSz="685533" rtl="0" eaLnBrk="1" fontAlgn="auto" latinLnBrk="0" hangingPunct="1">
                  <a:lnSpc>
                    <a:spcPct val="90000"/>
                  </a:lnSpc>
                  <a:spcBef>
                    <a:spcPts val="0"/>
                  </a:spcBef>
                  <a:spcAft>
                    <a:spcPts val="0"/>
                  </a:spcAft>
                  <a:buClrTx/>
                  <a:buSzTx/>
                  <a:buFontTx/>
                  <a:buNone/>
                  <a:tabLst/>
                  <a:defRPr/>
                </a:pPr>
                <a:endParaRPr kumimoji="0" lang="en-US" sz="1458" b="0" i="0" u="none" strike="sngStrike" kern="1200" cap="none" spc="0" normalizeH="0" baseline="0" noProof="0" dirty="0">
                  <a:ln>
                    <a:noFill/>
                  </a:ln>
                  <a:solidFill>
                    <a:srgbClr val="FF0000"/>
                  </a:solidFill>
                  <a:effectLst/>
                  <a:uLnTx/>
                  <a:uFillTx/>
                  <a:latin typeface="Arial" panose="020B0604020202020204" pitchFamily="34" charset="0"/>
                  <a:ea typeface="Calibri"/>
                  <a:cs typeface="Arial" panose="020B0604020202020204" pitchFamily="34" charset="0"/>
                </a:endParaRPr>
              </a:p>
              <a:p>
                <a:pPr marL="0" marR="0" lvl="0" indent="0" algn="l" defTabSz="685533" rtl="0" eaLnBrk="1" fontAlgn="auto" latinLnBrk="0" hangingPunct="1">
                  <a:lnSpc>
                    <a:spcPct val="85000"/>
                  </a:lnSpc>
                  <a:spcBef>
                    <a:spcPts val="675"/>
                  </a:spcBef>
                  <a:spcAft>
                    <a:spcPts val="0"/>
                  </a:spcAft>
                  <a:buClrTx/>
                  <a:buSzTx/>
                  <a:buFontTx/>
                  <a:buNone/>
                  <a:tabLst/>
                  <a:defRPr/>
                </a:pPr>
                <a:endParaRPr kumimoji="0" lang="en-US" sz="1458"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endParaRPr>
              </a:p>
            </p:txBody>
          </p:sp>
          <p:grpSp>
            <p:nvGrpSpPr>
              <p:cNvPr id="8" name="Group 7">
                <a:extLst>
                  <a:ext uri="{FF2B5EF4-FFF2-40B4-BE49-F238E27FC236}">
                    <a16:creationId xmlns:a16="http://schemas.microsoft.com/office/drawing/2014/main" id="{FD946C4E-CED0-E794-7CC9-D2F6C1768196}"/>
                  </a:ext>
                </a:extLst>
              </p:cNvPr>
              <p:cNvGrpSpPr/>
              <p:nvPr/>
            </p:nvGrpSpPr>
            <p:grpSpPr>
              <a:xfrm>
                <a:off x="3699059" y="3542739"/>
                <a:ext cx="6735342" cy="2724994"/>
                <a:chOff x="10633291" y="21940949"/>
                <a:chExt cx="31069879" cy="8515530"/>
              </a:xfrm>
            </p:grpSpPr>
            <p:sp>
              <p:nvSpPr>
                <p:cNvPr id="99" name="Rectangle 98">
                  <a:extLst>
                    <a:ext uri="{FF2B5EF4-FFF2-40B4-BE49-F238E27FC236}">
                      <a16:creationId xmlns:a16="http://schemas.microsoft.com/office/drawing/2014/main" id="{DC5655CF-516A-CCA8-ECB3-2115ABDC48F4}"/>
                    </a:ext>
                  </a:extLst>
                </p:cNvPr>
                <p:cNvSpPr/>
                <p:nvPr/>
              </p:nvSpPr>
              <p:spPr>
                <a:xfrm>
                  <a:off x="10633291" y="21940949"/>
                  <a:ext cx="16543019" cy="8515520"/>
                </a:xfrm>
                <a:prstGeom prst="rect">
                  <a:avLst/>
                </a:prstGeom>
                <a:solidFill>
                  <a:srgbClr val="FFFFFF">
                    <a:lumMod val="95000"/>
                  </a:srgbClr>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97" name="Rectangle 96">
                  <a:extLst>
                    <a:ext uri="{FF2B5EF4-FFF2-40B4-BE49-F238E27FC236}">
                      <a16:creationId xmlns:a16="http://schemas.microsoft.com/office/drawing/2014/main" id="{9C6438E4-CBE2-58C2-47F2-1584F2A462E6}"/>
                    </a:ext>
                  </a:extLst>
                </p:cNvPr>
                <p:cNvSpPr/>
                <p:nvPr/>
              </p:nvSpPr>
              <p:spPr>
                <a:xfrm>
                  <a:off x="27455092" y="21940951"/>
                  <a:ext cx="14248078" cy="8515528"/>
                </a:xfrm>
                <a:prstGeom prst="rect">
                  <a:avLst/>
                </a:prstGeom>
                <a:solidFill>
                  <a:srgbClr val="FFFFFF">
                    <a:lumMod val="95000"/>
                  </a:srgbClr>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02" name="Rectangle 101">
                  <a:extLst>
                    <a:ext uri="{FF2B5EF4-FFF2-40B4-BE49-F238E27FC236}">
                      <a16:creationId xmlns:a16="http://schemas.microsoft.com/office/drawing/2014/main" id="{1E3392C7-33D6-69DF-B290-2B757C55CB05}"/>
                    </a:ext>
                  </a:extLst>
                </p:cNvPr>
                <p:cNvSpPr/>
                <p:nvPr/>
              </p:nvSpPr>
              <p:spPr>
                <a:xfrm rot="16200000">
                  <a:off x="8939756" y="25780641"/>
                  <a:ext cx="5413796" cy="1757108"/>
                </a:xfrm>
                <a:prstGeom prst="rect">
                  <a:avLst/>
                </a:prstGeom>
                <a:solidFill>
                  <a:srgbClr val="FFFFFF"/>
                </a:solidFill>
                <a:ln w="28575" cap="flat" cmpd="sng" algn="ctr">
                  <a:solidFill>
                    <a:srgbClr val="0E56AB"/>
                  </a:solidFill>
                  <a:prstDash val="solid"/>
                </a:ln>
                <a:effectLst/>
              </p:spPr>
              <p:txBody>
                <a:bodyPr rtlCol="0" anchor="ctr"/>
                <a:lstStyle/>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458"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Prescreening/</a:t>
                  </a:r>
                  <a:br>
                    <a:rPr kumimoji="0" lang="en-US" sz="1458"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58"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Tissue Consent</a:t>
                  </a:r>
                </a:p>
              </p:txBody>
            </p:sp>
            <p:sp>
              <p:nvSpPr>
                <p:cNvPr id="103" name="Rectangle 102">
                  <a:extLst>
                    <a:ext uri="{FF2B5EF4-FFF2-40B4-BE49-F238E27FC236}">
                      <a16:creationId xmlns:a16="http://schemas.microsoft.com/office/drawing/2014/main" id="{2CD3FFC4-01A8-2716-0EB9-7659753306C8}"/>
                    </a:ext>
                  </a:extLst>
                </p:cNvPr>
                <p:cNvSpPr/>
                <p:nvPr/>
              </p:nvSpPr>
              <p:spPr>
                <a:xfrm rot="16200000">
                  <a:off x="23576068" y="25914717"/>
                  <a:ext cx="5413798" cy="1488959"/>
                </a:xfrm>
                <a:prstGeom prst="rect">
                  <a:avLst/>
                </a:prstGeom>
                <a:solidFill>
                  <a:srgbClr val="FFFFFF"/>
                </a:solidFill>
                <a:ln w="28575" cap="flat" cmpd="sng" algn="ctr">
                  <a:solidFill>
                    <a:srgbClr val="0E56AB"/>
                  </a:solidFill>
                  <a:prstDash val="solid"/>
                </a:ln>
                <a:effectLst/>
              </p:spPr>
              <p:txBody>
                <a:bodyPr lIns="91440" tIns="45720" rIns="91440" bIns="45720" rtlCol="0" anchor="ctr"/>
                <a:lstStyle/>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a:rPr>
                    <a:t>Interim Analysis </a:t>
                  </a:r>
                  <a:r>
                    <a:rPr kumimoji="0" lang="en-US" sz="1450" b="0" i="0" u="none" strike="noStrike" kern="0" cap="none" spc="0" normalizeH="0" baseline="30000" noProof="0" dirty="0">
                      <a:ln>
                        <a:noFill/>
                      </a:ln>
                      <a:solidFill>
                        <a:srgbClr val="000000"/>
                      </a:solidFill>
                      <a:effectLst/>
                      <a:uLnTx/>
                      <a:uFillTx/>
                      <a:latin typeface="Arial"/>
                      <a:ea typeface="+mn-ea"/>
                      <a:cs typeface="Arial"/>
                    </a:rPr>
                    <a:t>b</a:t>
                  </a:r>
                  <a:endParaRPr kumimoji="0" lang="en-US" sz="1458"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15" name="Group 114">
                  <a:extLst>
                    <a:ext uri="{FF2B5EF4-FFF2-40B4-BE49-F238E27FC236}">
                      <a16:creationId xmlns:a16="http://schemas.microsoft.com/office/drawing/2014/main" id="{FEA1C21D-B49E-F205-17D5-94D8DBFF529E}"/>
                    </a:ext>
                  </a:extLst>
                </p:cNvPr>
                <p:cNvGrpSpPr/>
                <p:nvPr/>
              </p:nvGrpSpPr>
              <p:grpSpPr>
                <a:xfrm>
                  <a:off x="12956304" y="23523665"/>
                  <a:ext cx="5970765" cy="6250172"/>
                  <a:chOff x="4466610" y="3454040"/>
                  <a:chExt cx="1820059" cy="1951918"/>
                </a:xfrm>
              </p:grpSpPr>
              <p:grpSp>
                <p:nvGrpSpPr>
                  <p:cNvPr id="141" name="Group 140">
                    <a:extLst>
                      <a:ext uri="{FF2B5EF4-FFF2-40B4-BE49-F238E27FC236}">
                        <a16:creationId xmlns:a16="http://schemas.microsoft.com/office/drawing/2014/main" id="{9D764657-578C-56B1-88C2-A853AB787702}"/>
                      </a:ext>
                    </a:extLst>
                  </p:cNvPr>
                  <p:cNvGrpSpPr/>
                  <p:nvPr/>
                </p:nvGrpSpPr>
                <p:grpSpPr>
                  <a:xfrm>
                    <a:off x="4466610" y="3454040"/>
                    <a:ext cx="1672701" cy="1951918"/>
                    <a:chOff x="4215507" y="3454040"/>
                    <a:chExt cx="1373518" cy="1951918"/>
                  </a:xfrm>
                </p:grpSpPr>
                <p:sp>
                  <p:nvSpPr>
                    <p:cNvPr id="143" name="Rectangle 142">
                      <a:extLst>
                        <a:ext uri="{FF2B5EF4-FFF2-40B4-BE49-F238E27FC236}">
                          <a16:creationId xmlns:a16="http://schemas.microsoft.com/office/drawing/2014/main" id="{87894421-C05D-08E4-AA95-71CF074AC351}"/>
                        </a:ext>
                      </a:extLst>
                    </p:cNvPr>
                    <p:cNvSpPr/>
                    <p:nvPr/>
                  </p:nvSpPr>
                  <p:spPr>
                    <a:xfrm>
                      <a:off x="4215507" y="3454040"/>
                      <a:ext cx="1373518" cy="1951918"/>
                    </a:xfrm>
                    <a:prstGeom prst="rect">
                      <a:avLst/>
                    </a:prstGeom>
                    <a:solidFill>
                      <a:srgbClr val="E2E2E2"/>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44" name="Rectangle 143">
                      <a:extLst>
                        <a:ext uri="{FF2B5EF4-FFF2-40B4-BE49-F238E27FC236}">
                          <a16:creationId xmlns:a16="http://schemas.microsoft.com/office/drawing/2014/main" id="{59B18B76-4B94-524A-21FC-B1311AF0B608}"/>
                        </a:ext>
                      </a:extLst>
                    </p:cNvPr>
                    <p:cNvSpPr/>
                    <p:nvPr/>
                  </p:nvSpPr>
                  <p:spPr>
                    <a:xfrm>
                      <a:off x="4297243" y="3705409"/>
                      <a:ext cx="1196611" cy="1364418"/>
                    </a:xfrm>
                    <a:prstGeom prst="rect">
                      <a:avLst/>
                    </a:prstGeom>
                    <a:solidFill>
                      <a:srgbClr val="0D1E5A"/>
                    </a:solidFill>
                    <a:ln w="28575" cap="flat" cmpd="sng" algn="ctr">
                      <a:noFill/>
                      <a:prstDash val="solid"/>
                    </a:ln>
                    <a:effectLst/>
                  </p:spPr>
                  <p:txBody>
                    <a:bodyPr rtlCol="0" anchor="ctr"/>
                    <a:lstStyle/>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Patients with</a:t>
                      </a:r>
                    </a:p>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Cyclin E1+</a:t>
                      </a:r>
                      <a:r>
                        <a:rPr kumimoji="0" lang="en-US" sz="1458"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tumors</a:t>
                      </a:r>
                    </a:p>
                  </p:txBody>
                </p:sp>
              </p:grpSp>
              <p:sp>
                <p:nvSpPr>
                  <p:cNvPr id="142" name="Flowchart: Extract 13">
                    <a:extLst>
                      <a:ext uri="{FF2B5EF4-FFF2-40B4-BE49-F238E27FC236}">
                        <a16:creationId xmlns:a16="http://schemas.microsoft.com/office/drawing/2014/main" id="{8DE3EAA6-8294-D234-7FA6-07503301410B}"/>
                      </a:ext>
                    </a:extLst>
                  </p:cNvPr>
                  <p:cNvSpPr/>
                  <p:nvPr/>
                </p:nvSpPr>
                <p:spPr>
                  <a:xfrm rot="16200000" flipV="1">
                    <a:off x="5785940" y="4322705"/>
                    <a:ext cx="837524" cy="163934"/>
                  </a:xfrm>
                  <a:prstGeom prst="flowChartExtract">
                    <a:avLst/>
                  </a:prstGeom>
                  <a:solidFill>
                    <a:schemeClr val="bg2">
                      <a:lumMod val="50000"/>
                    </a:schemeClr>
                  </a:solidFill>
                  <a:ln w="19050" cap="flat" cmpd="sng" algn="ctr">
                    <a:noFill/>
                    <a:prstDash val="solid"/>
                  </a:ln>
                  <a:effectLst/>
                </p:spPr>
                <p:txBody>
                  <a:bodyPr lIns="7500" tIns="7500" rIns="7500" bIns="7500" rtlCol="0" anchor="ctr">
                    <a:noAutofit/>
                  </a:bodyPr>
                  <a:lstStyle/>
                  <a:p>
                    <a:pPr marL="0" marR="0" lvl="0" indent="0" algn="ctr" defTabSz="190435" rtl="0" eaLnBrk="1" fontAlgn="auto" latinLnBrk="0" hangingPunct="1">
                      <a:lnSpc>
                        <a:spcPct val="100000"/>
                      </a:lnSpc>
                      <a:spcBef>
                        <a:spcPts val="0"/>
                      </a:spcBef>
                      <a:spcAft>
                        <a:spcPts val="0"/>
                      </a:spcAft>
                      <a:buClrTx/>
                      <a:buSzTx/>
                      <a:buFontTx/>
                      <a:buNone/>
                      <a:tabLst/>
                      <a:defRPr/>
                    </a:pPr>
                    <a:endParaRPr kumimoji="0" lang="en-AU"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grpSp>
            <p:grpSp>
              <p:nvGrpSpPr>
                <p:cNvPr id="135" name="Group 134">
                  <a:extLst>
                    <a:ext uri="{FF2B5EF4-FFF2-40B4-BE49-F238E27FC236}">
                      <a16:creationId xmlns:a16="http://schemas.microsoft.com/office/drawing/2014/main" id="{76248D85-4C8E-6479-17C2-21173F80BE69}"/>
                    </a:ext>
                  </a:extLst>
                </p:cNvPr>
                <p:cNvGrpSpPr/>
                <p:nvPr/>
              </p:nvGrpSpPr>
              <p:grpSpPr>
                <a:xfrm>
                  <a:off x="18362274" y="23523662"/>
                  <a:ext cx="7478038" cy="6250173"/>
                  <a:chOff x="5696996" y="3618468"/>
                  <a:chExt cx="1293588" cy="1729791"/>
                </a:xfrm>
              </p:grpSpPr>
              <p:sp>
                <p:nvSpPr>
                  <p:cNvPr id="137" name="Rectangle 136">
                    <a:extLst>
                      <a:ext uri="{FF2B5EF4-FFF2-40B4-BE49-F238E27FC236}">
                        <a16:creationId xmlns:a16="http://schemas.microsoft.com/office/drawing/2014/main" id="{EE8639F7-0F72-6A3D-6EB5-7ED9F1A2202A}"/>
                      </a:ext>
                    </a:extLst>
                  </p:cNvPr>
                  <p:cNvSpPr/>
                  <p:nvPr/>
                </p:nvSpPr>
                <p:spPr>
                  <a:xfrm>
                    <a:off x="5807309" y="3618468"/>
                    <a:ext cx="1067863" cy="1729791"/>
                  </a:xfrm>
                  <a:prstGeom prst="rect">
                    <a:avLst/>
                  </a:prstGeom>
                  <a:solidFill>
                    <a:srgbClr val="E2E2E2"/>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38" name="Rectangle 137">
                    <a:extLst>
                      <a:ext uri="{FF2B5EF4-FFF2-40B4-BE49-F238E27FC236}">
                        <a16:creationId xmlns:a16="http://schemas.microsoft.com/office/drawing/2014/main" id="{DD457D08-B5FF-9AB9-6AC7-E2973ED2AF13}"/>
                      </a:ext>
                    </a:extLst>
                  </p:cNvPr>
                  <p:cNvSpPr/>
                  <p:nvPr/>
                </p:nvSpPr>
                <p:spPr>
                  <a:xfrm>
                    <a:off x="5868412" y="3737097"/>
                    <a:ext cx="931833" cy="559969"/>
                  </a:xfrm>
                  <a:prstGeom prst="rect">
                    <a:avLst/>
                  </a:prstGeom>
                  <a:solidFill>
                    <a:srgbClr val="0E56AB"/>
                  </a:solidFill>
                  <a:ln w="28575" cap="flat" cmpd="sng" algn="ctr">
                    <a:noFill/>
                    <a:prstDash val="solid"/>
                  </a:ln>
                  <a:effectLst/>
                </p:spPr>
                <p:txBody>
                  <a:bodyPr rtlCol="0" anchor="ctr"/>
                  <a:lstStyle/>
                  <a:p>
                    <a:pPr marL="0" marR="0" lvl="0" indent="0" algn="ctr" defTabSz="190470" rtl="0" eaLnBrk="1" fontAlgn="auto" latinLnBrk="0" hangingPunct="1">
                      <a:lnSpc>
                        <a:spcPct val="100000"/>
                      </a:lnSpc>
                      <a:spcBef>
                        <a:spcPts val="0"/>
                      </a:spcBef>
                      <a:spcAft>
                        <a:spcPts val="176"/>
                      </a:spcAft>
                      <a:buClrTx/>
                      <a:buSzTx/>
                      <a:buFontTx/>
                      <a:buNone/>
                      <a:tabLst/>
                      <a:defRPr/>
                    </a:pPr>
                    <a:r>
                      <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Azenosertib</a:t>
                    </a:r>
                    <a:r>
                      <a:rPr kumimoji="0" lang="en-US" sz="1458"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400 mg 5:2</a:t>
                    </a:r>
                  </a:p>
                </p:txBody>
              </p:sp>
              <p:sp>
                <p:nvSpPr>
                  <p:cNvPr id="139" name="Rectangle 138">
                    <a:extLst>
                      <a:ext uri="{FF2B5EF4-FFF2-40B4-BE49-F238E27FC236}">
                        <a16:creationId xmlns:a16="http://schemas.microsoft.com/office/drawing/2014/main" id="{5E208293-AB84-A2F1-62EA-33444D91D45B}"/>
                      </a:ext>
                    </a:extLst>
                  </p:cNvPr>
                  <p:cNvSpPr/>
                  <p:nvPr/>
                </p:nvSpPr>
                <p:spPr>
                  <a:xfrm>
                    <a:off x="5876471" y="4675444"/>
                    <a:ext cx="923774" cy="559969"/>
                  </a:xfrm>
                  <a:prstGeom prst="rect">
                    <a:avLst/>
                  </a:prstGeom>
                  <a:solidFill>
                    <a:srgbClr val="40A8F5"/>
                  </a:solidFill>
                  <a:ln w="28575" cap="flat" cmpd="sng" algn="ctr">
                    <a:noFill/>
                    <a:prstDash val="solid"/>
                  </a:ln>
                  <a:effectLst/>
                </p:spPr>
                <p:txBody>
                  <a:bodyPr rtlCol="0" anchor="ctr"/>
                  <a:lstStyle/>
                  <a:p>
                    <a:pPr marL="0" marR="0" lvl="0" indent="0" algn="ctr" defTabSz="190470" rtl="0" eaLnBrk="1" fontAlgn="auto" latinLnBrk="0" hangingPunct="1">
                      <a:lnSpc>
                        <a:spcPct val="100000"/>
                      </a:lnSpc>
                      <a:spcBef>
                        <a:spcPts val="0"/>
                      </a:spcBef>
                      <a:spcAft>
                        <a:spcPts val="176"/>
                      </a:spcAft>
                      <a:buClrTx/>
                      <a:buSzTx/>
                      <a:buFontTx/>
                      <a:buNone/>
                      <a:tabLst/>
                      <a:defRPr/>
                    </a:pPr>
                    <a:r>
                      <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Azenosertib</a:t>
                    </a:r>
                    <a:r>
                      <a:rPr kumimoji="0" lang="en-US" sz="1458"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300 mg 5:2</a:t>
                    </a:r>
                  </a:p>
                </p:txBody>
              </p:sp>
              <p:sp>
                <p:nvSpPr>
                  <p:cNvPr id="140" name="Rectangle 139">
                    <a:extLst>
                      <a:ext uri="{FF2B5EF4-FFF2-40B4-BE49-F238E27FC236}">
                        <a16:creationId xmlns:a16="http://schemas.microsoft.com/office/drawing/2014/main" id="{0069C53B-6335-F73C-B225-F77565CA8DF3}"/>
                      </a:ext>
                    </a:extLst>
                  </p:cNvPr>
                  <p:cNvSpPr/>
                  <p:nvPr/>
                </p:nvSpPr>
                <p:spPr>
                  <a:xfrm>
                    <a:off x="5696996" y="4354769"/>
                    <a:ext cx="1293588" cy="262972"/>
                  </a:xfrm>
                  <a:prstGeom prst="rect">
                    <a:avLst/>
                  </a:prstGeom>
                  <a:noFill/>
                  <a:ln w="19050" cap="flat" cmpd="sng" algn="ctr">
                    <a:noFill/>
                    <a:prstDash val="solid"/>
                  </a:ln>
                  <a:effectLst/>
                </p:spPr>
                <p:txBody>
                  <a:bodyPr lIns="0" tIns="7500" rIns="0" bIns="7500" rtlCol="0" anchor="ctr">
                    <a:no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r>
                      <a:rPr kumimoji="0" lang="en-US" sz="1166"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1:1 randomization</a:t>
                    </a:r>
                  </a:p>
                </p:txBody>
              </p:sp>
            </p:grpSp>
            <p:grpSp>
              <p:nvGrpSpPr>
                <p:cNvPr id="131" name="Group 130">
                  <a:extLst>
                    <a:ext uri="{FF2B5EF4-FFF2-40B4-BE49-F238E27FC236}">
                      <a16:creationId xmlns:a16="http://schemas.microsoft.com/office/drawing/2014/main" id="{B83FA2BE-4527-9A76-9852-73DDA6C5AA0B}"/>
                    </a:ext>
                  </a:extLst>
                </p:cNvPr>
                <p:cNvGrpSpPr/>
                <p:nvPr/>
              </p:nvGrpSpPr>
              <p:grpSpPr>
                <a:xfrm>
                  <a:off x="27736458" y="23523661"/>
                  <a:ext cx="6171385" cy="6282838"/>
                  <a:chOff x="4022349" y="3672515"/>
                  <a:chExt cx="1221199" cy="1614312"/>
                </a:xfrm>
              </p:grpSpPr>
              <p:sp>
                <p:nvSpPr>
                  <p:cNvPr id="133" name="Rectangle 132">
                    <a:extLst>
                      <a:ext uri="{FF2B5EF4-FFF2-40B4-BE49-F238E27FC236}">
                        <a16:creationId xmlns:a16="http://schemas.microsoft.com/office/drawing/2014/main" id="{217B9F5D-0404-FB94-D38D-2FE8EDDB2CED}"/>
                      </a:ext>
                    </a:extLst>
                  </p:cNvPr>
                  <p:cNvSpPr/>
                  <p:nvPr/>
                </p:nvSpPr>
                <p:spPr>
                  <a:xfrm>
                    <a:off x="4022349" y="3672515"/>
                    <a:ext cx="1221199" cy="1614312"/>
                  </a:xfrm>
                  <a:prstGeom prst="rect">
                    <a:avLst/>
                  </a:prstGeom>
                  <a:solidFill>
                    <a:srgbClr val="E2E2E2"/>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34" name="Rectangle 133">
                    <a:extLst>
                      <a:ext uri="{FF2B5EF4-FFF2-40B4-BE49-F238E27FC236}">
                        <a16:creationId xmlns:a16="http://schemas.microsoft.com/office/drawing/2014/main" id="{66E0B703-F769-D803-6DD7-A1D9BC081296}"/>
                      </a:ext>
                    </a:extLst>
                  </p:cNvPr>
                  <p:cNvSpPr/>
                  <p:nvPr/>
                </p:nvSpPr>
                <p:spPr>
                  <a:xfrm>
                    <a:off x="4088099" y="3879327"/>
                    <a:ext cx="1093184" cy="1126140"/>
                  </a:xfrm>
                  <a:prstGeom prst="rect">
                    <a:avLst/>
                  </a:prstGeom>
                  <a:solidFill>
                    <a:srgbClr val="112878"/>
                  </a:solidFill>
                  <a:ln w="28575" cap="flat" cmpd="sng" algn="ctr">
                    <a:noFill/>
                    <a:prstDash val="solid"/>
                  </a:ln>
                  <a:effectLst/>
                </p:spPr>
                <p:txBody>
                  <a:bodyPr rtlCol="0" anchor="ctr"/>
                  <a:lstStyle/>
                  <a:p>
                    <a:pPr marL="0" marR="0" lvl="0" indent="0" algn="ctr" defTabSz="200476" rtl="0" eaLnBrk="1" fontAlgn="auto" latinLnBrk="0" hangingPunct="1">
                      <a:lnSpc>
                        <a:spcPct val="85000"/>
                      </a:lnSpc>
                      <a:spcBef>
                        <a:spcPts val="44"/>
                      </a:spcBef>
                      <a:spcAft>
                        <a:spcPts val="0"/>
                      </a:spcAft>
                      <a:buClrTx/>
                      <a:buSzTx/>
                      <a:buFontTx/>
                      <a:buNone/>
                      <a:tabLst/>
                      <a:defRPr/>
                    </a:pPr>
                    <a:r>
                      <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Azenosertib </a:t>
                    </a:r>
                  </a:p>
                  <a:p>
                    <a:pPr marL="0" marR="0" lvl="0" indent="0" algn="ctr" defTabSz="200566" rtl="0" eaLnBrk="1" fontAlgn="auto" latinLnBrk="0" hangingPunct="1">
                      <a:lnSpc>
                        <a:spcPct val="85000"/>
                      </a:lnSpc>
                      <a:spcBef>
                        <a:spcPts val="44"/>
                      </a:spcBef>
                      <a:spcAft>
                        <a:spcPts val="0"/>
                      </a:spcAft>
                      <a:buClrTx/>
                      <a:buSzTx/>
                      <a:buFontTx/>
                      <a:buNone/>
                      <a:tabLst/>
                      <a:defRPr/>
                    </a:pPr>
                    <a:r>
                      <a:rPr kumimoji="0" lang="en-US" sz="1458"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(dose TBD)</a:t>
                    </a:r>
                  </a:p>
                </p:txBody>
              </p:sp>
            </p:grpSp>
            <p:grpSp>
              <p:nvGrpSpPr>
                <p:cNvPr id="5" name="Group 4">
                  <a:extLst>
                    <a:ext uri="{FF2B5EF4-FFF2-40B4-BE49-F238E27FC236}">
                      <a16:creationId xmlns:a16="http://schemas.microsoft.com/office/drawing/2014/main" id="{3874CD33-D4C1-DD84-6E11-4B25FA7E75A2}"/>
                    </a:ext>
                  </a:extLst>
                </p:cNvPr>
                <p:cNvGrpSpPr/>
                <p:nvPr/>
              </p:nvGrpSpPr>
              <p:grpSpPr>
                <a:xfrm>
                  <a:off x="35012355" y="23523658"/>
                  <a:ext cx="6417277" cy="6282839"/>
                  <a:chOff x="35012355" y="23523658"/>
                  <a:chExt cx="6417277" cy="6282839"/>
                </a:xfrm>
              </p:grpSpPr>
              <p:grpSp>
                <p:nvGrpSpPr>
                  <p:cNvPr id="128" name="Group 127">
                    <a:extLst>
                      <a:ext uri="{FF2B5EF4-FFF2-40B4-BE49-F238E27FC236}">
                        <a16:creationId xmlns:a16="http://schemas.microsoft.com/office/drawing/2014/main" id="{E5810F78-0429-4878-3063-C65044C578BD}"/>
                      </a:ext>
                    </a:extLst>
                  </p:cNvPr>
                  <p:cNvGrpSpPr/>
                  <p:nvPr/>
                </p:nvGrpSpPr>
                <p:grpSpPr>
                  <a:xfrm>
                    <a:off x="35012355" y="23523658"/>
                    <a:ext cx="6417277" cy="6282839"/>
                    <a:chOff x="5543155" y="3504467"/>
                    <a:chExt cx="1518638" cy="1990775"/>
                  </a:xfrm>
                </p:grpSpPr>
                <p:sp>
                  <p:nvSpPr>
                    <p:cNvPr id="129" name="Rectangle 128">
                      <a:extLst>
                        <a:ext uri="{FF2B5EF4-FFF2-40B4-BE49-F238E27FC236}">
                          <a16:creationId xmlns:a16="http://schemas.microsoft.com/office/drawing/2014/main" id="{6670E91A-28F5-86EE-49E3-F18D986F2325}"/>
                        </a:ext>
                      </a:extLst>
                    </p:cNvPr>
                    <p:cNvSpPr/>
                    <p:nvPr/>
                  </p:nvSpPr>
                  <p:spPr>
                    <a:xfrm>
                      <a:off x="5543155" y="3504467"/>
                      <a:ext cx="1518638" cy="1990775"/>
                    </a:xfrm>
                    <a:prstGeom prst="rect">
                      <a:avLst/>
                    </a:prstGeom>
                    <a:solidFill>
                      <a:srgbClr val="E2E2E2"/>
                    </a:solidFill>
                    <a:ln w="19050" cap="flat" cmpd="sng" algn="ctr">
                      <a:noFill/>
                      <a:prstDash val="solid"/>
                    </a:ln>
                    <a:effectLst/>
                  </p:spPr>
                  <p:txBody>
                    <a:bodyPr lIns="7899" tIns="7899" rIns="7899" bIns="7899" rtlCol="0" anchor="ctr">
                      <a:normAutofit/>
                    </a:bodyPr>
                    <a:lstStyle/>
                    <a:p>
                      <a:pPr marL="0" marR="0" lvl="0" indent="0" algn="ctr" defTabSz="190470" rtl="0" eaLnBrk="1" fontAlgn="auto" latinLnBrk="0" hangingPunct="1">
                        <a:lnSpc>
                          <a:spcPct val="100000"/>
                        </a:lnSpc>
                        <a:spcBef>
                          <a:spcPts val="0"/>
                        </a:spcBef>
                        <a:spcAft>
                          <a:spcPts val="0"/>
                        </a:spcAft>
                        <a:buClrTx/>
                        <a:buSzTx/>
                        <a:buFontTx/>
                        <a:buNone/>
                        <a:tabLst/>
                        <a:defRPr/>
                      </a:pPr>
                      <a:endParaRPr kumimoji="0" lang="en-US"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30" name="Rectangle 129">
                      <a:extLst>
                        <a:ext uri="{FF2B5EF4-FFF2-40B4-BE49-F238E27FC236}">
                          <a16:creationId xmlns:a16="http://schemas.microsoft.com/office/drawing/2014/main" id="{850ADE2D-DC45-3A98-30AF-3643113409D1}"/>
                        </a:ext>
                      </a:extLst>
                    </p:cNvPr>
                    <p:cNvSpPr/>
                    <p:nvPr/>
                  </p:nvSpPr>
                  <p:spPr>
                    <a:xfrm>
                      <a:off x="5667095" y="3640286"/>
                      <a:ext cx="1255216" cy="1715410"/>
                    </a:xfrm>
                    <a:prstGeom prst="rect">
                      <a:avLst/>
                    </a:prstGeom>
                    <a:solidFill>
                      <a:srgbClr val="0A084A"/>
                    </a:solidFill>
                    <a:ln w="28575" cap="flat" cmpd="sng" algn="ctr">
                      <a:noFill/>
                      <a:prstDash val="solid"/>
                    </a:ln>
                    <a:effectLst/>
                  </p:spPr>
                  <p:txBody>
                    <a:bodyPr tIns="38100" rtlCol="0" anchor="t"/>
                    <a:lstStyle/>
                    <a:p>
                      <a:pPr marL="0" marR="0" lvl="0" indent="0" algn="ctr" defTabSz="200566" rtl="0" eaLnBrk="1" fontAlgn="auto" latinLnBrk="0" hangingPunct="1">
                        <a:lnSpc>
                          <a:spcPct val="85000"/>
                        </a:lnSpc>
                        <a:spcBef>
                          <a:spcPts val="44"/>
                        </a:spcBef>
                        <a:spcAft>
                          <a:spcPts val="0"/>
                        </a:spcAft>
                        <a:buClrTx/>
                        <a:buSzTx/>
                        <a:buFontTx/>
                        <a:buNone/>
                        <a:tabLst/>
                        <a:defRPr/>
                      </a:pPr>
                      <a:endPar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4" name="Rectangle 123">
                    <a:extLst>
                      <a:ext uri="{FF2B5EF4-FFF2-40B4-BE49-F238E27FC236}">
                        <a16:creationId xmlns:a16="http://schemas.microsoft.com/office/drawing/2014/main" id="{87B939CC-EA99-C498-C241-D2E824A0A4A1}"/>
                      </a:ext>
                    </a:extLst>
                  </p:cNvPr>
                  <p:cNvSpPr/>
                  <p:nvPr/>
                </p:nvSpPr>
                <p:spPr>
                  <a:xfrm>
                    <a:off x="35797736" y="26285975"/>
                    <a:ext cx="4760499" cy="879070"/>
                  </a:xfrm>
                  <a:prstGeom prst="rect">
                    <a:avLst/>
                  </a:prstGeom>
                  <a:solidFill>
                    <a:srgbClr val="FFFFFF"/>
                  </a:solidFill>
                  <a:ln w="28575" cap="flat" cmpd="sng" algn="ctr">
                    <a:solidFill>
                      <a:srgbClr val="0A084A"/>
                    </a:solidFill>
                    <a:prstDash val="solid"/>
                  </a:ln>
                  <a:effectLst/>
                </p:spPr>
                <p:txBody>
                  <a:bodyPr tIns="19050" rtlCol="0" anchor="ctr"/>
                  <a:lstStyle/>
                  <a:p>
                    <a:pPr marL="0" marR="0" lvl="0" indent="0" algn="ctr" defTabSz="200566" rtl="0" eaLnBrk="1" fontAlgn="auto" latinLnBrk="0" hangingPunct="1">
                      <a:lnSpc>
                        <a:spcPct val="100000"/>
                      </a:lnSpc>
                      <a:spcBef>
                        <a:spcPts val="0"/>
                      </a:spcBef>
                      <a:spcAft>
                        <a:spcPts val="0"/>
                      </a:spcAft>
                      <a:buClrTx/>
                      <a:buSzTx/>
                      <a:buFontTx/>
                      <a:buNone/>
                      <a:tabLst/>
                      <a:defRPr/>
                    </a:pPr>
                    <a:r>
                      <a:rPr kumimoji="0" lang="en-US"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PFS</a:t>
                    </a:r>
                  </a:p>
                </p:txBody>
              </p:sp>
              <p:sp>
                <p:nvSpPr>
                  <p:cNvPr id="125" name="Rectangle 124">
                    <a:extLst>
                      <a:ext uri="{FF2B5EF4-FFF2-40B4-BE49-F238E27FC236}">
                        <a16:creationId xmlns:a16="http://schemas.microsoft.com/office/drawing/2014/main" id="{1DEF4A3B-39B2-3204-AD56-533E1E29CC0A}"/>
                      </a:ext>
                    </a:extLst>
                  </p:cNvPr>
                  <p:cNvSpPr/>
                  <p:nvPr/>
                </p:nvSpPr>
                <p:spPr>
                  <a:xfrm>
                    <a:off x="35797732" y="27562074"/>
                    <a:ext cx="4760499" cy="1470283"/>
                  </a:xfrm>
                  <a:prstGeom prst="rect">
                    <a:avLst/>
                  </a:prstGeom>
                  <a:solidFill>
                    <a:srgbClr val="FFFFFF"/>
                  </a:solidFill>
                  <a:ln w="28575" cap="flat" cmpd="sng" algn="ctr">
                    <a:solidFill>
                      <a:srgbClr val="0A084A"/>
                    </a:solidFill>
                    <a:prstDash val="solid"/>
                  </a:ln>
                  <a:effectLst/>
                </p:spPr>
                <p:txBody>
                  <a:bodyPr tIns="19050" rtlCol="0" anchor="ctr"/>
                  <a:lstStyle/>
                  <a:p>
                    <a:pPr marL="0" marR="0" lvl="0" indent="0" algn="ctr" defTabSz="200566" rtl="0" eaLnBrk="1" fontAlgn="auto" latinLnBrk="0" hangingPunct="1">
                      <a:lnSpc>
                        <a:spcPct val="80000"/>
                      </a:lnSpc>
                      <a:spcBef>
                        <a:spcPts val="0"/>
                      </a:spcBef>
                      <a:spcAft>
                        <a:spcPts val="0"/>
                      </a:spcAft>
                      <a:buClrTx/>
                      <a:buSzTx/>
                      <a:buFontTx/>
                      <a:buNone/>
                      <a:tabLst/>
                      <a:defRPr/>
                    </a:pPr>
                    <a:r>
                      <a:rPr kumimoji="0" lang="en-US"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Safety and tolerability</a:t>
                    </a:r>
                  </a:p>
                </p:txBody>
              </p:sp>
              <p:sp>
                <p:nvSpPr>
                  <p:cNvPr id="126" name="Rectangle 125">
                    <a:extLst>
                      <a:ext uri="{FF2B5EF4-FFF2-40B4-BE49-F238E27FC236}">
                        <a16:creationId xmlns:a16="http://schemas.microsoft.com/office/drawing/2014/main" id="{F067B423-0445-9F84-E5A3-129706C7F861}"/>
                      </a:ext>
                    </a:extLst>
                  </p:cNvPr>
                  <p:cNvSpPr/>
                  <p:nvPr/>
                </p:nvSpPr>
                <p:spPr>
                  <a:xfrm>
                    <a:off x="35797736" y="25008331"/>
                    <a:ext cx="4760499" cy="879070"/>
                  </a:xfrm>
                  <a:prstGeom prst="rect">
                    <a:avLst/>
                  </a:prstGeom>
                  <a:solidFill>
                    <a:srgbClr val="FFFFFF"/>
                  </a:solidFill>
                  <a:ln w="28575" cap="flat" cmpd="sng" algn="ctr">
                    <a:solidFill>
                      <a:srgbClr val="0A084A"/>
                    </a:solidFill>
                    <a:prstDash val="solid"/>
                  </a:ln>
                  <a:effectLst/>
                </p:spPr>
                <p:txBody>
                  <a:bodyPr tIns="19050" rtlCol="0" anchor="ctr"/>
                  <a:lstStyle/>
                  <a:p>
                    <a:pPr marL="0" marR="0" lvl="0" indent="0" algn="ctr" defTabSz="200566" rtl="0" eaLnBrk="1" fontAlgn="auto" latinLnBrk="0" hangingPunct="1">
                      <a:lnSpc>
                        <a:spcPct val="100000"/>
                      </a:lnSpc>
                      <a:spcBef>
                        <a:spcPts val="0"/>
                      </a:spcBef>
                      <a:spcAft>
                        <a:spcPts val="0"/>
                      </a:spcAft>
                      <a:buClrTx/>
                      <a:buSzTx/>
                      <a:buFontTx/>
                      <a:buNone/>
                      <a:tabLst/>
                      <a:defRPr/>
                    </a:pPr>
                    <a:r>
                      <a:rPr kumimoji="0" lang="en-US"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ORR, DOR</a:t>
                    </a:r>
                  </a:p>
                </p:txBody>
              </p:sp>
            </p:grpSp>
          </p:grpSp>
          <p:sp>
            <p:nvSpPr>
              <p:cNvPr id="4" name="TextBox 3">
                <a:extLst>
                  <a:ext uri="{FF2B5EF4-FFF2-40B4-BE49-F238E27FC236}">
                    <a16:creationId xmlns:a16="http://schemas.microsoft.com/office/drawing/2014/main" id="{3AB74A7A-7CF5-E944-AC3A-572ADDB3614F}"/>
                  </a:ext>
                </a:extLst>
              </p:cNvPr>
              <p:cNvSpPr txBox="1"/>
              <p:nvPr/>
            </p:nvSpPr>
            <p:spPr>
              <a:xfrm>
                <a:off x="1637472" y="6059737"/>
                <a:ext cx="1254445" cy="214373"/>
              </a:xfrm>
              <a:prstGeom prst="rect">
                <a:avLst/>
              </a:prstGeom>
              <a:solidFill>
                <a:schemeClr val="bg2"/>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E56AB"/>
                    </a:solidFill>
                    <a:effectLst/>
                    <a:uLnTx/>
                    <a:uFillTx/>
                    <a:latin typeface="Arial" panose="020B0604020202020204" pitchFamily="34" charset="0"/>
                    <a:ea typeface="+mn-ea"/>
                    <a:cs typeface="Arial" panose="020B0604020202020204" pitchFamily="34" charset="0"/>
                  </a:rPr>
                  <a:t>NCT05128825</a:t>
                </a:r>
                <a:r>
                  <a:rPr kumimoji="0" lang="en-US" sz="1500" b="0" i="0" u="none" strike="noStrike" kern="1200" cap="none" spc="0" normalizeH="0" baseline="0" noProof="0" dirty="0">
                    <a:ln>
                      <a:noFill/>
                    </a:ln>
                    <a:solidFill>
                      <a:srgbClr val="0E56AB"/>
                    </a:solidFill>
                    <a:effectLst/>
                    <a:uLnTx/>
                    <a:uFillTx/>
                    <a:latin typeface="Arial" panose="020B0604020202020204" pitchFamily="34" charset="0"/>
                    <a:ea typeface="+mn-ea"/>
                    <a:cs typeface="Arial" panose="020B0604020202020204" pitchFamily="34" charset="0"/>
                  </a:rPr>
                  <a:t> </a:t>
                </a:r>
              </a:p>
            </p:txBody>
          </p:sp>
        </p:grpSp>
        <p:sp>
          <p:nvSpPr>
            <p:cNvPr id="43" name="Arrow: Pentagon 42">
              <a:extLst>
                <a:ext uri="{FF2B5EF4-FFF2-40B4-BE49-F238E27FC236}">
                  <a16:creationId xmlns:a16="http://schemas.microsoft.com/office/drawing/2014/main" id="{F70C4392-6870-0EB3-A76E-CC01C6E0A8C6}"/>
                </a:ext>
              </a:extLst>
            </p:cNvPr>
            <p:cNvSpPr/>
            <p:nvPr/>
          </p:nvSpPr>
          <p:spPr>
            <a:xfrm>
              <a:off x="3968280" y="4114830"/>
              <a:ext cx="3297686" cy="352900"/>
            </a:xfrm>
            <a:prstGeom prst="homePlate">
              <a:avLst/>
            </a:prstGeom>
            <a:solidFill>
              <a:srgbClr val="6AC9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8"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 2a</a:t>
              </a:r>
            </a:p>
          </p:txBody>
        </p:sp>
        <p:sp>
          <p:nvSpPr>
            <p:cNvPr id="44" name="Arrow: Pentagon 43">
              <a:extLst>
                <a:ext uri="{FF2B5EF4-FFF2-40B4-BE49-F238E27FC236}">
                  <a16:creationId xmlns:a16="http://schemas.microsoft.com/office/drawing/2014/main" id="{0475D543-7277-4C51-377D-79641B6D9B5C}"/>
                </a:ext>
              </a:extLst>
            </p:cNvPr>
            <p:cNvSpPr/>
            <p:nvPr/>
          </p:nvSpPr>
          <p:spPr>
            <a:xfrm>
              <a:off x="7458201" y="4114829"/>
              <a:ext cx="3170478" cy="353402"/>
            </a:xfrm>
            <a:prstGeom prst="homePlate">
              <a:avLst/>
            </a:prstGeom>
            <a:solidFill>
              <a:srgbClr val="138D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 2b</a:t>
              </a:r>
              <a:r>
                <a:rPr kumimoji="0" lang="en-US" sz="1458"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a:t>
              </a:r>
            </a:p>
          </p:txBody>
        </p:sp>
      </p:grpSp>
      <p:sp>
        <p:nvSpPr>
          <p:cNvPr id="10" name="Flowchart: Extract 13">
            <a:extLst>
              <a:ext uri="{FF2B5EF4-FFF2-40B4-BE49-F238E27FC236}">
                <a16:creationId xmlns:a16="http://schemas.microsoft.com/office/drawing/2014/main" id="{19A50582-87D8-D0CB-B701-F456A8C03873}"/>
              </a:ext>
            </a:extLst>
          </p:cNvPr>
          <p:cNvSpPr/>
          <p:nvPr/>
        </p:nvSpPr>
        <p:spPr>
          <a:xfrm rot="16200000" flipV="1">
            <a:off x="9046988" y="3666281"/>
            <a:ext cx="1398910" cy="140662"/>
          </a:xfrm>
          <a:prstGeom prst="flowChartExtract">
            <a:avLst/>
          </a:prstGeom>
          <a:solidFill>
            <a:schemeClr val="bg2">
              <a:lumMod val="50000"/>
            </a:schemeClr>
          </a:solidFill>
          <a:ln w="19050" cap="flat" cmpd="sng" algn="ctr">
            <a:noFill/>
            <a:prstDash val="solid"/>
          </a:ln>
          <a:effectLst/>
        </p:spPr>
        <p:txBody>
          <a:bodyPr lIns="7500" tIns="7500" rIns="7500" bIns="7500" rtlCol="0" anchor="ctr">
            <a:noAutofit/>
          </a:bodyPr>
          <a:lstStyle/>
          <a:p>
            <a:pPr marL="0" marR="0" lvl="0" indent="0" algn="ctr" defTabSz="190435" rtl="0" eaLnBrk="1" fontAlgn="auto" latinLnBrk="0" hangingPunct="1">
              <a:lnSpc>
                <a:spcPct val="100000"/>
              </a:lnSpc>
              <a:spcBef>
                <a:spcPts val="0"/>
              </a:spcBef>
              <a:spcAft>
                <a:spcPts val="0"/>
              </a:spcAft>
              <a:buClrTx/>
              <a:buSzTx/>
              <a:buFontTx/>
              <a:buNone/>
              <a:tabLst/>
              <a:defRPr/>
            </a:pPr>
            <a:endParaRPr kumimoji="0" lang="en-AU" sz="1458" b="1" i="0" u="none" strike="noStrike" kern="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8B353767-718D-0363-EAED-C6E13D26B46F}"/>
              </a:ext>
            </a:extLst>
          </p:cNvPr>
          <p:cNvSpPr/>
          <p:nvPr/>
        </p:nvSpPr>
        <p:spPr>
          <a:xfrm>
            <a:off x="10121036" y="2351871"/>
            <a:ext cx="1245136" cy="458549"/>
          </a:xfrm>
          <a:prstGeom prst="rect">
            <a:avLst/>
          </a:prstGeom>
          <a:noFill/>
          <a:ln w="28575" cap="flat" cmpd="sng" algn="ctr">
            <a:solidFill>
              <a:srgbClr val="0A084A"/>
            </a:solidFill>
            <a:prstDash val="solid"/>
          </a:ln>
          <a:effectLst/>
        </p:spPr>
        <p:txBody>
          <a:bodyPr tIns="19050" rtlCol="0" anchor="ctr"/>
          <a:lstStyle/>
          <a:p>
            <a:pPr marL="0" marR="0" lvl="0" indent="0" algn="ctr" defTabSz="200566" rtl="0" eaLnBrk="1" fontAlgn="auto" latinLnBrk="0" hangingPunct="1">
              <a:lnSpc>
                <a:spcPct val="100000"/>
              </a:lnSpc>
              <a:spcBef>
                <a:spcPts val="0"/>
              </a:spcBef>
              <a:spcAft>
                <a:spcPts val="0"/>
              </a:spcAft>
              <a:buClrTx/>
              <a:buSzTx/>
              <a:buFontTx/>
              <a:buNone/>
              <a:tabLst/>
              <a:defRPr/>
            </a:pPr>
            <a:r>
              <a:rPr kumimoji="0" lang="en-US" sz="1458"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Endpoints</a:t>
            </a:r>
          </a:p>
        </p:txBody>
      </p:sp>
      <p:sp>
        <p:nvSpPr>
          <p:cNvPr id="46" name="TextBox 45">
            <a:extLst>
              <a:ext uri="{FF2B5EF4-FFF2-40B4-BE49-F238E27FC236}">
                <a16:creationId xmlns:a16="http://schemas.microsoft.com/office/drawing/2014/main" id="{122BE96B-3591-0D43-BFA5-38EFEB3B24F7}"/>
              </a:ext>
            </a:extLst>
          </p:cNvPr>
          <p:cNvSpPr txBox="1"/>
          <p:nvPr/>
        </p:nvSpPr>
        <p:spPr>
          <a:xfrm>
            <a:off x="981075" y="5831822"/>
            <a:ext cx="10833368" cy="435080"/>
          </a:xfrm>
          <a:prstGeom prst="rect">
            <a:avLst/>
          </a:prstGeom>
          <a:noFill/>
        </p:spPr>
        <p:txBody>
          <a:bodyPr wrap="square" lIns="65113" tIns="32556" rIns="65113" bIns="32556" rtlCol="0" anchor="b">
            <a:sp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marL="0" marR="0" lvl="0" indent="0" algn="l" defTabSz="9630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FFFFFF">
                    <a:lumMod val="49000"/>
                  </a:srgbClr>
                </a:solidFill>
                <a:effectLst/>
                <a:uLnTx/>
                <a:uFillTx/>
                <a:latin typeface="Arial"/>
                <a:ea typeface="+mn-ea"/>
                <a:cs typeface="Arial"/>
              </a:rPr>
              <a:t>a</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Subject to FDA feedback. </a:t>
            </a:r>
            <a:r>
              <a:rPr kumimoji="0" lang="en-US" sz="800" b="0" i="0" u="none" strike="noStrike" kern="1200" cap="none" spc="0" normalizeH="0" baseline="30000" noProof="0" dirty="0">
                <a:ln>
                  <a:noFill/>
                </a:ln>
                <a:solidFill>
                  <a:srgbClr val="FFFFFF">
                    <a:lumMod val="49000"/>
                  </a:srgbClr>
                </a:solidFill>
                <a:effectLst/>
                <a:uLnTx/>
                <a:uFillTx/>
                <a:latin typeface="Arial"/>
                <a:ea typeface="+mn-ea"/>
                <a:cs typeface="Arial"/>
              </a:rPr>
              <a:t>b</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Enrollment will continue through the interim analysis</a:t>
            </a:r>
            <a:b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b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5:2, 5 days on, 2 days off; DOR, duration of response; FR</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sym typeface="Symbol"/>
              </a:rPr>
              <a:t>a</a:t>
            </a: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 folate receptor alpha; ORR, objective response rate; PFS, progression-free survival; PROC, platinum-resistant ovarian cancer; TBD, to be determined. </a:t>
            </a:r>
            <a:b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br>
            <a:r>
              <a:rPr kumimoji="0" lang="en-US" sz="800" b="0" i="0" u="none" strike="noStrike" kern="1200" cap="none" spc="0" normalizeH="0" baseline="0" noProof="0" dirty="0">
                <a:ln>
                  <a:noFill/>
                </a:ln>
                <a:solidFill>
                  <a:srgbClr val="FFFFFF">
                    <a:lumMod val="49000"/>
                  </a:srgbClr>
                </a:solidFill>
                <a:effectLst/>
                <a:uLnTx/>
                <a:uFillTx/>
                <a:latin typeface="Arial"/>
                <a:ea typeface="+mn-ea"/>
                <a:cs typeface="Arial"/>
              </a:rPr>
              <a:t>ClinicalTrials.gov: https://clinicaltrials.gov/study/NCT05128825.</a:t>
            </a:r>
          </a:p>
        </p:txBody>
      </p:sp>
      <p:sp>
        <p:nvSpPr>
          <p:cNvPr id="2" name="Title 1">
            <a:extLst>
              <a:ext uri="{FF2B5EF4-FFF2-40B4-BE49-F238E27FC236}">
                <a16:creationId xmlns:a16="http://schemas.microsoft.com/office/drawing/2014/main" id="{8EF25834-2D92-0A8E-BE2D-215028A46263}"/>
              </a:ext>
            </a:extLst>
          </p:cNvPr>
          <p:cNvSpPr txBox="1">
            <a:spLocks/>
          </p:cNvSpPr>
          <p:nvPr/>
        </p:nvSpPr>
        <p:spPr>
          <a:xfrm>
            <a:off x="852886" y="464641"/>
            <a:ext cx="9190339" cy="643458"/>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9305A"/>
                </a:solidFill>
                <a:effectLst/>
                <a:uLnTx/>
                <a:uFillTx/>
                <a:latin typeface="Arial"/>
                <a:ea typeface="+mj-ea"/>
                <a:cs typeface="Arial"/>
              </a:rPr>
              <a:t>DENALI (GOG-3066): Phase 2, Open-Label, Multicenter Study Investigating Azenosertib in Cyclin E1+ PROC</a:t>
            </a:r>
            <a:endParaRPr kumimoji="0" lang="en-US" sz="2600" b="1" i="0" u="none" strike="noStrike" kern="1200" cap="none" spc="0" normalizeH="0" baseline="0" noProof="0" dirty="0">
              <a:ln>
                <a:noFill/>
              </a:ln>
              <a:solidFill>
                <a:srgbClr val="29305A"/>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37C1CB35-79FC-2729-EE05-AEB12FA09157}"/>
              </a:ext>
            </a:extLst>
          </p:cNvPr>
          <p:cNvSpPr txBox="1"/>
          <p:nvPr/>
        </p:nvSpPr>
        <p:spPr>
          <a:xfrm>
            <a:off x="263945" y="6412377"/>
            <a:ext cx="23013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 Simpkins, SGO 2025 </a:t>
            </a:r>
          </a:p>
        </p:txBody>
      </p:sp>
    </p:spTree>
    <p:extLst>
      <p:ext uri="{BB962C8B-B14F-4D97-AF65-F5344CB8AC3E}">
        <p14:creationId xmlns:p14="http://schemas.microsoft.com/office/powerpoint/2010/main" val="868067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56BF7-0891-0546-7961-5FF73A7CC999}"/>
              </a:ext>
            </a:extLst>
          </p:cNvPr>
          <p:cNvSpPr>
            <a:spLocks noGrp="1"/>
          </p:cNvSpPr>
          <p:nvPr>
            <p:ph type="title"/>
          </p:nvPr>
        </p:nvSpPr>
        <p:spPr/>
        <p:txBody>
          <a:bodyPr/>
          <a:lstStyle/>
          <a:p>
            <a:r>
              <a:rPr lang="en-US" dirty="0">
                <a:solidFill>
                  <a:schemeClr val="accent2"/>
                </a:solidFill>
              </a:rPr>
              <a:t>Key Takeaways</a:t>
            </a:r>
          </a:p>
        </p:txBody>
      </p:sp>
      <p:sp>
        <p:nvSpPr>
          <p:cNvPr id="5" name="Content Placeholder 4">
            <a:extLst>
              <a:ext uri="{FF2B5EF4-FFF2-40B4-BE49-F238E27FC236}">
                <a16:creationId xmlns:a16="http://schemas.microsoft.com/office/drawing/2014/main" id="{10FB8C79-1DFF-989F-CBA6-9753F16668D6}"/>
              </a:ext>
            </a:extLst>
          </p:cNvPr>
          <p:cNvSpPr>
            <a:spLocks noGrp="1"/>
          </p:cNvSpPr>
          <p:nvPr>
            <p:ph sz="half" idx="2"/>
          </p:nvPr>
        </p:nvSpPr>
        <p:spPr>
          <a:xfrm>
            <a:off x="380998" y="1226345"/>
            <a:ext cx="11359897" cy="5176731"/>
          </a:xfrm>
        </p:spPr>
        <p:txBody>
          <a:bodyPr>
            <a:normAutofit/>
          </a:bodyPr>
          <a:lstStyle/>
          <a:p>
            <a:pPr>
              <a:spcBef>
                <a:spcPts val="0"/>
              </a:spcBef>
              <a:spcAft>
                <a:spcPts val="800"/>
              </a:spcAft>
            </a:pPr>
            <a:r>
              <a:rPr lang="en-US" sz="2133" dirty="0">
                <a:solidFill>
                  <a:schemeClr val="tx1"/>
                </a:solidFill>
              </a:rPr>
              <a:t>ADCs are here to stay</a:t>
            </a:r>
          </a:p>
          <a:p>
            <a:pPr>
              <a:spcBef>
                <a:spcPts val="0"/>
              </a:spcBef>
              <a:spcAft>
                <a:spcPts val="800"/>
              </a:spcAft>
            </a:pPr>
            <a:r>
              <a:rPr lang="en-US" sz="2133" dirty="0">
                <a:solidFill>
                  <a:schemeClr val="tx1"/>
                </a:solidFill>
              </a:rPr>
              <a:t>Sequencing, cross resistance, biomarker status continues to be unanswered</a:t>
            </a:r>
          </a:p>
          <a:p>
            <a:pPr>
              <a:spcBef>
                <a:spcPts val="0"/>
              </a:spcBef>
              <a:spcAft>
                <a:spcPts val="800"/>
              </a:spcAft>
            </a:pPr>
            <a:r>
              <a:rPr lang="en-US" sz="2133" dirty="0">
                <a:solidFill>
                  <a:schemeClr val="tx1"/>
                </a:solidFill>
              </a:rPr>
              <a:t>Positive Phase 3 trials will markedly impact the PROC landscape</a:t>
            </a:r>
          </a:p>
          <a:p>
            <a:pPr lvl="1">
              <a:spcBef>
                <a:spcPts val="0"/>
              </a:spcBef>
              <a:spcAft>
                <a:spcPts val="800"/>
              </a:spcAft>
            </a:pPr>
            <a:r>
              <a:rPr lang="en-US" sz="1866" dirty="0">
                <a:solidFill>
                  <a:schemeClr val="tx1"/>
                </a:solidFill>
              </a:rPr>
              <a:t>Sequencing</a:t>
            </a:r>
          </a:p>
          <a:p>
            <a:pPr lvl="1">
              <a:spcBef>
                <a:spcPts val="0"/>
              </a:spcBef>
              <a:spcAft>
                <a:spcPts val="800"/>
              </a:spcAft>
            </a:pPr>
            <a:r>
              <a:rPr lang="en-US" sz="1866" dirty="0">
                <a:solidFill>
                  <a:schemeClr val="tx1"/>
                </a:solidFill>
              </a:rPr>
              <a:t>Clinical trial design</a:t>
            </a:r>
          </a:p>
          <a:p>
            <a:pPr lvl="1">
              <a:spcBef>
                <a:spcPts val="0"/>
              </a:spcBef>
              <a:spcAft>
                <a:spcPts val="800"/>
              </a:spcAft>
            </a:pPr>
            <a:r>
              <a:rPr lang="en-US" sz="1866" dirty="0">
                <a:solidFill>
                  <a:schemeClr val="tx1"/>
                </a:solidFill>
              </a:rPr>
              <a:t>Weekly </a:t>
            </a:r>
            <a:r>
              <a:rPr lang="en-US" sz="1866" dirty="0" err="1">
                <a:solidFill>
                  <a:schemeClr val="tx1"/>
                </a:solidFill>
              </a:rPr>
              <a:t>taxane</a:t>
            </a:r>
            <a:r>
              <a:rPr lang="en-US" sz="1866" dirty="0">
                <a:solidFill>
                  <a:schemeClr val="tx1"/>
                </a:solidFill>
              </a:rPr>
              <a:t> + ?</a:t>
            </a:r>
          </a:p>
          <a:p>
            <a:pPr lvl="2">
              <a:spcBef>
                <a:spcPts val="0"/>
              </a:spcBef>
              <a:spcAft>
                <a:spcPts val="800"/>
              </a:spcAft>
            </a:pPr>
            <a:r>
              <a:rPr lang="en-US" sz="1600" dirty="0">
                <a:solidFill>
                  <a:schemeClr val="tx1"/>
                </a:solidFill>
              </a:rPr>
              <a:t>Bev</a:t>
            </a:r>
          </a:p>
          <a:p>
            <a:pPr lvl="2">
              <a:spcBef>
                <a:spcPts val="0"/>
              </a:spcBef>
              <a:spcAft>
                <a:spcPts val="800"/>
              </a:spcAft>
            </a:pPr>
            <a:r>
              <a:rPr lang="en-US" sz="1600" dirty="0" err="1">
                <a:solidFill>
                  <a:schemeClr val="tx1"/>
                </a:solidFill>
              </a:rPr>
              <a:t>Relacorilant</a:t>
            </a:r>
            <a:endParaRPr lang="en-US" sz="1600" dirty="0">
              <a:solidFill>
                <a:schemeClr val="tx1"/>
              </a:solidFill>
            </a:endParaRPr>
          </a:p>
          <a:p>
            <a:pPr lvl="2">
              <a:spcBef>
                <a:spcPts val="0"/>
              </a:spcBef>
              <a:spcAft>
                <a:spcPts val="800"/>
              </a:spcAft>
            </a:pPr>
            <a:r>
              <a:rPr lang="en-US" sz="1600" dirty="0" err="1">
                <a:solidFill>
                  <a:schemeClr val="tx1"/>
                </a:solidFill>
              </a:rPr>
              <a:t>Pembro</a:t>
            </a:r>
            <a:endParaRPr lang="en-US" sz="1600" dirty="0">
              <a:solidFill>
                <a:schemeClr val="tx1"/>
              </a:solidFill>
            </a:endParaRPr>
          </a:p>
          <a:p>
            <a:pPr lvl="2">
              <a:spcBef>
                <a:spcPts val="0"/>
              </a:spcBef>
              <a:spcAft>
                <a:spcPts val="800"/>
              </a:spcAft>
            </a:pPr>
            <a:r>
              <a:rPr lang="en-US" sz="1600" dirty="0">
                <a:solidFill>
                  <a:schemeClr val="tx1"/>
                </a:solidFill>
              </a:rPr>
              <a:t>Combination (e.g. BELLA - </a:t>
            </a:r>
            <a:r>
              <a:rPr lang="en-US" sz="1400" b="0" i="0" dirty="0">
                <a:solidFill>
                  <a:srgbClr val="1B1B1B"/>
                </a:solidFill>
                <a:effectLst/>
                <a:latin typeface="Roboto" panose="02000000000000000000" pitchFamily="2" charset="0"/>
              </a:rPr>
              <a:t>NCT06906341</a:t>
            </a:r>
            <a:r>
              <a:rPr lang="en-US" sz="1600" dirty="0">
                <a:solidFill>
                  <a:schemeClr val="tx1"/>
                </a:solidFill>
              </a:rPr>
              <a:t>)</a:t>
            </a:r>
          </a:p>
          <a:p>
            <a:pPr lvl="2">
              <a:spcBef>
                <a:spcPts val="0"/>
              </a:spcBef>
              <a:spcAft>
                <a:spcPts val="800"/>
              </a:spcAft>
            </a:pPr>
            <a:r>
              <a:rPr lang="en-US" sz="1600" dirty="0">
                <a:solidFill>
                  <a:schemeClr val="tx1"/>
                </a:solidFill>
              </a:rPr>
              <a:t>Other options</a:t>
            </a:r>
          </a:p>
          <a:p>
            <a:pPr>
              <a:spcBef>
                <a:spcPts val="0"/>
              </a:spcBef>
            </a:pPr>
            <a:r>
              <a:rPr lang="en-US" sz="2133" dirty="0">
                <a:solidFill>
                  <a:schemeClr val="tx1"/>
                </a:solidFill>
              </a:rPr>
              <a:t>What about the post ADC world?</a:t>
            </a:r>
            <a:endParaRPr lang="en-US" sz="1600" dirty="0">
              <a:solidFill>
                <a:schemeClr val="tx1"/>
              </a:solidFill>
            </a:endParaRPr>
          </a:p>
        </p:txBody>
      </p:sp>
    </p:spTree>
    <p:extLst>
      <p:ext uri="{BB962C8B-B14F-4D97-AF65-F5344CB8AC3E}">
        <p14:creationId xmlns:p14="http://schemas.microsoft.com/office/powerpoint/2010/main" val="22349082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AB60-14E4-75A4-E369-74B313E240B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61332BA-FC48-05E8-898A-B0FD613E0670}"/>
              </a:ext>
            </a:extLst>
          </p:cNvPr>
          <p:cNvSpPr/>
          <p:nvPr/>
        </p:nvSpPr>
        <p:spPr bwMode="auto">
          <a:xfrm>
            <a:off x="1007221" y="188640"/>
            <a:ext cx="10177558" cy="183446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4AAE0A0-B1D7-7478-0D25-0F99760691A4}"/>
              </a:ext>
            </a:extLst>
          </p:cNvPr>
          <p:cNvSpPr>
            <a:spLocks noGrp="1"/>
          </p:cNvSpPr>
          <p:nvPr>
            <p:ph type="title"/>
          </p:nvPr>
        </p:nvSpPr>
        <p:spPr>
          <a:xfrm>
            <a:off x="1362053" y="610653"/>
            <a:ext cx="9450727" cy="1085498"/>
          </a:xfrm>
        </p:spPr>
        <p:txBody>
          <a:bodyPr lIns="91440" tIns="91440" rIns="91440" bIns="182880"/>
          <a:lstStyle/>
          <a:p>
            <a:pPr algn="l"/>
            <a:r>
              <a:rPr lang="en-US" dirty="0">
                <a:solidFill>
                  <a:schemeClr val="bg1"/>
                </a:solidFill>
              </a:rPr>
              <a:t>Case Presentation: 44-year-old woman with germline BRCA1 mutation and HGSOC receives treatment in 2018 with chemotherapy followed by </a:t>
            </a:r>
            <a:r>
              <a:rPr lang="en-US" dirty="0" err="1">
                <a:solidFill>
                  <a:schemeClr val="bg1"/>
                </a:solidFill>
              </a:rPr>
              <a:t>olaparib</a:t>
            </a:r>
            <a:r>
              <a:rPr lang="en-US" dirty="0">
                <a:solidFill>
                  <a:schemeClr val="bg1"/>
                </a:solidFill>
              </a:rPr>
              <a:t> maintenance and recurrence 1 year ago</a:t>
            </a:r>
          </a:p>
        </p:txBody>
      </p:sp>
      <p:sp>
        <p:nvSpPr>
          <p:cNvPr id="8" name="Title 1">
            <a:extLst>
              <a:ext uri="{FF2B5EF4-FFF2-40B4-BE49-F238E27FC236}">
                <a16:creationId xmlns:a16="http://schemas.microsoft.com/office/drawing/2014/main" id="{1E0F10FB-2411-3719-91C3-79EF93927678}"/>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Lyndsay Willmott (Phoenix, Arizona)</a:t>
            </a:r>
          </a:p>
        </p:txBody>
      </p:sp>
      <p:pic>
        <p:nvPicPr>
          <p:cNvPr id="5" name="Picture 4" descr="A person wearing a headset&#10;&#10;AI-generated content may be incorrect.">
            <a:extLst>
              <a:ext uri="{FF2B5EF4-FFF2-40B4-BE49-F238E27FC236}">
                <a16:creationId xmlns:a16="http://schemas.microsoft.com/office/drawing/2014/main" id="{4EA1D3DE-7545-532D-ACBA-EE032210AEDD}"/>
              </a:ext>
            </a:extLst>
          </p:cNvPr>
          <p:cNvPicPr>
            <a:picLocks noChangeAspect="1"/>
          </p:cNvPicPr>
          <p:nvPr/>
        </p:nvPicPr>
        <p:blipFill>
          <a:blip r:embed="rId2"/>
          <a:stretch>
            <a:fillRect/>
          </a:stretch>
        </p:blipFill>
        <p:spPr>
          <a:xfrm>
            <a:off x="3082317" y="2109138"/>
            <a:ext cx="6366466" cy="35811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0870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3BED4-E288-CC96-B987-47DC8CEB0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38BFD-A9F7-F161-EFD0-8D20480E34A4}"/>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EF54BA8C-BDA4-A0B1-3F02-026A6148FCBD}"/>
              </a:ext>
            </a:extLst>
          </p:cNvPr>
          <p:cNvSpPr txBox="1"/>
          <p:nvPr/>
        </p:nvSpPr>
        <p:spPr>
          <a:xfrm>
            <a:off x="633577" y="920621"/>
            <a:ext cx="11079047" cy="470898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which patients, if any, would you attempt to rechallenge with a PARP inhibitor after disease progression on up-front PARP inhibitor maintenance?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long do you continue PARP inhibitor maintenance for patients with recurrent advanced ovarian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do you quote patients in terms of the risk of AML</a:t>
            </a:r>
            <a:r>
              <a:rPr kumimoji="0" lang="en-US" sz="3000" b="1"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rPr>
              <a:t>/MDS associated </a:t>
            </a:r>
            <a:r>
              <a:rPr kumimoji="0" lang="en-US" sz="3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with PARP inhibitor therapy? Does this risk increase with longer exposure?</a:t>
            </a:r>
          </a:p>
        </p:txBody>
      </p:sp>
    </p:spTree>
    <p:extLst>
      <p:ext uri="{BB962C8B-B14F-4D97-AF65-F5344CB8AC3E}">
        <p14:creationId xmlns:p14="http://schemas.microsoft.com/office/powerpoint/2010/main" val="1581921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CF60-C5E7-0A68-A6DF-7C8A222BD61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2644008-5EFD-6261-ED66-FEC1DAA119C2}"/>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3C37731E-2506-3E03-C4AC-65C871593973}"/>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78-year-old woman with germline BRCA1 mutation and recurrent folate receptor alpha-positive HGSOC receives </a:t>
            </a:r>
            <a:r>
              <a:rPr lang="en-US" dirty="0" err="1">
                <a:solidFill>
                  <a:schemeClr val="bg1"/>
                </a:solidFill>
              </a:rPr>
              <a:t>mirvetuximab</a:t>
            </a:r>
            <a:r>
              <a:rPr lang="en-US" dirty="0">
                <a:solidFill>
                  <a:schemeClr val="bg1"/>
                </a:solidFill>
              </a:rPr>
              <a:t> </a:t>
            </a:r>
            <a:r>
              <a:rPr lang="en-US" dirty="0" err="1">
                <a:solidFill>
                  <a:schemeClr val="bg1"/>
                </a:solidFill>
              </a:rPr>
              <a:t>soravtansine</a:t>
            </a:r>
            <a:r>
              <a:rPr lang="en-US" dirty="0">
                <a:solidFill>
                  <a:schemeClr val="bg1"/>
                </a:solidFill>
              </a:rPr>
              <a:t> with CR but develops interstitial pneumonitis</a:t>
            </a:r>
          </a:p>
        </p:txBody>
      </p:sp>
      <p:sp>
        <p:nvSpPr>
          <p:cNvPr id="8" name="Title 1">
            <a:extLst>
              <a:ext uri="{FF2B5EF4-FFF2-40B4-BE49-F238E27FC236}">
                <a16:creationId xmlns:a16="http://schemas.microsoft.com/office/drawing/2014/main" id="{8B521D34-30F3-EB2C-2260-2AD9EBEEEFCD}"/>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Spencer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Bachow</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(Boca Raton, Florida)</a:t>
            </a:r>
          </a:p>
        </p:txBody>
      </p:sp>
      <p:pic>
        <p:nvPicPr>
          <p:cNvPr id="5" name="Picture 4" descr="A person wearing headphones and smiling&#10;&#10;AI-generated content may be incorrect.">
            <a:extLst>
              <a:ext uri="{FF2B5EF4-FFF2-40B4-BE49-F238E27FC236}">
                <a16:creationId xmlns:a16="http://schemas.microsoft.com/office/drawing/2014/main" id="{618B9365-1306-6BE9-6349-1F69A525BCD7}"/>
              </a:ext>
            </a:extLst>
          </p:cNvPr>
          <p:cNvPicPr>
            <a:picLocks noChangeAspect="1"/>
          </p:cNvPicPr>
          <p:nvPr/>
        </p:nvPicPr>
        <p:blipFill>
          <a:blip r:embed="rId2"/>
          <a:stretch>
            <a:fillRect/>
          </a:stretch>
        </p:blipFill>
        <p:spPr>
          <a:xfrm>
            <a:off x="3082316" y="2109140"/>
            <a:ext cx="6319868" cy="3554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9359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C9109-847A-03E0-DEE7-F5C8C2C44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28583-2BF4-0509-508F-AF132FC72CB8}"/>
              </a:ext>
            </a:extLst>
          </p:cNvPr>
          <p:cNvSpPr>
            <a:spLocks noGrp="1"/>
          </p:cNvSpPr>
          <p:nvPr>
            <p:ph type="title"/>
          </p:nvPr>
        </p:nvSpPr>
        <p:spPr>
          <a:xfrm>
            <a:off x="1199456" y="2150"/>
            <a:ext cx="10358967" cy="1143000"/>
          </a:xfrm>
        </p:spPr>
        <p:txBody>
          <a:bodyPr/>
          <a:lstStyle/>
          <a:p>
            <a:r>
              <a:rPr lang="en-US" dirty="0"/>
              <a:t>Questions for the Faculty</a:t>
            </a:r>
          </a:p>
        </p:txBody>
      </p:sp>
      <p:sp>
        <p:nvSpPr>
          <p:cNvPr id="3" name="TextBox 2">
            <a:extLst>
              <a:ext uri="{FF2B5EF4-FFF2-40B4-BE49-F238E27FC236}">
                <a16:creationId xmlns:a16="http://schemas.microsoft.com/office/drawing/2014/main" id="{A0F1F61F-FF9A-2C24-DF83-F2D683301D27}"/>
              </a:ext>
            </a:extLst>
          </p:cNvPr>
          <p:cNvSpPr txBox="1"/>
          <p:nvPr/>
        </p:nvSpPr>
        <p:spPr>
          <a:xfrm>
            <a:off x="633577" y="920621"/>
            <a:ext cx="11079047" cy="569386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long would you continue mirvetuximab soravtansine for this patient who is in a complete response?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often do patients receiving mirvetuximab soravtansine develop toxicity resulting in discontinuation? What are the most common toxicities that prompt you to discontinue mirvetuximab soravtansine?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degree of interstitial lung disease/pneumonitis would prompt you to permanently discontinue mirvetuximab soravtansine? Is this the same paradigm that you employ for T-DXd?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Do you have any tricks of the trade for mitigating and managing the ocular toxicities associated with mirvetuximab soravtansine?</a:t>
            </a:r>
          </a:p>
        </p:txBody>
      </p:sp>
    </p:spTree>
    <p:extLst>
      <p:ext uri="{BB962C8B-B14F-4D97-AF65-F5344CB8AC3E}">
        <p14:creationId xmlns:p14="http://schemas.microsoft.com/office/powerpoint/2010/main" val="742653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824D5-227C-C37B-199C-70ADA65FC95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5052AC-A2D0-3F22-9B94-EAD93FFB0654}"/>
              </a:ext>
            </a:extLst>
          </p:cNvPr>
          <p:cNvSpPr/>
          <p:nvPr/>
        </p:nvSpPr>
        <p:spPr bwMode="auto">
          <a:xfrm>
            <a:off x="767408" y="2924944"/>
            <a:ext cx="10801200" cy="93610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E4085C7-BE2C-41CC-5660-CD627984B995}"/>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FEF3FD57-1648-49FE-8033-8C79E1276237}"/>
              </a:ext>
            </a:extLst>
          </p:cNvPr>
          <p:cNvSpPr txBox="1">
            <a:spLocks/>
          </p:cNvSpPr>
          <p:nvPr/>
        </p:nvSpPr>
        <p:spPr bwMode="auto">
          <a:xfrm>
            <a:off x="1055440" y="1268760"/>
            <a:ext cx="10215813"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rgbClr val="3133FF"/>
                </a:solidFill>
              </a:rPr>
              <a:t>MODULE 1: </a:t>
            </a:r>
            <a:r>
              <a:rPr lang="en-US" sz="2500" kern="0" dirty="0">
                <a:solidFill>
                  <a:schemeClr val="tx1"/>
                </a:solidFill>
              </a:rPr>
              <a:t>Up-Front Treatment for Advanced Ovarian Cancer (OC) — Dr Liu</a:t>
            </a:r>
          </a:p>
          <a:p>
            <a:pPr marL="98425" indent="0">
              <a:lnSpc>
                <a:spcPct val="100000"/>
              </a:lnSpc>
              <a:spcBef>
                <a:spcPts val="0"/>
              </a:spcBef>
              <a:spcAft>
                <a:spcPts val="2200"/>
              </a:spcAft>
              <a:buNone/>
            </a:pPr>
            <a:r>
              <a:rPr lang="en-US" sz="2500" kern="0" dirty="0">
                <a:solidFill>
                  <a:srgbClr val="3133FF"/>
                </a:solidFill>
              </a:rPr>
              <a:t>MODULE 2: </a:t>
            </a:r>
            <a:r>
              <a:rPr lang="en-US" sz="2500" kern="0" dirty="0">
                <a:solidFill>
                  <a:schemeClr val="tx1"/>
                </a:solidFill>
              </a:rPr>
              <a:t>Current Management of Relapsed/Refractory (R/R) OC; Promising Novel Agents and Strategies Under Investigation — Dr O’Malley</a:t>
            </a:r>
          </a:p>
          <a:p>
            <a:pPr marL="98425" indent="0">
              <a:lnSpc>
                <a:spcPct val="100000"/>
              </a:lnSpc>
              <a:spcBef>
                <a:spcPts val="0"/>
              </a:spcBef>
              <a:spcAft>
                <a:spcPts val="2200"/>
              </a:spcAft>
              <a:buNone/>
            </a:pPr>
            <a:r>
              <a:rPr lang="en-US" sz="2500" kern="0" dirty="0">
                <a:solidFill>
                  <a:schemeClr val="bg1"/>
                </a:solidFill>
              </a:rPr>
              <a:t>MODULE 3: Role of HER2-Targeted Therapy in Advanced OC, Endometrial Cancer (EC) and Other Gynecologic Cancers — Dr Santin</a:t>
            </a:r>
          </a:p>
          <a:p>
            <a:pPr marL="98425" indent="0">
              <a:lnSpc>
                <a:spcPct val="100000"/>
              </a:lnSpc>
              <a:spcBef>
                <a:spcPts val="0"/>
              </a:spcBef>
              <a:spcAft>
                <a:spcPts val="2200"/>
              </a:spcAft>
              <a:buNone/>
            </a:pPr>
            <a:r>
              <a:rPr lang="en-US" sz="2500" kern="0" dirty="0">
                <a:solidFill>
                  <a:srgbClr val="3233FF"/>
                </a:solidFill>
              </a:rPr>
              <a:t>MODULE 4: </a:t>
            </a:r>
            <a:r>
              <a:rPr lang="en-US" sz="2500" kern="0" dirty="0">
                <a:solidFill>
                  <a:schemeClr val="tx1"/>
                </a:solidFill>
              </a:rPr>
              <a:t>First-Line Therapy for Advanced EC — Dr Westin</a:t>
            </a:r>
          </a:p>
          <a:p>
            <a:pPr marL="98425" indent="0">
              <a:lnSpc>
                <a:spcPct val="100000"/>
              </a:lnSpc>
              <a:spcBef>
                <a:spcPts val="0"/>
              </a:spcBef>
              <a:spcAft>
                <a:spcPts val="2200"/>
              </a:spcAft>
              <a:buNone/>
            </a:pPr>
            <a:r>
              <a:rPr lang="en-US" sz="2500" kern="0" dirty="0">
                <a:solidFill>
                  <a:srgbClr val="3233FF"/>
                </a:solidFill>
              </a:rPr>
              <a:t>MODULE 5: </a:t>
            </a:r>
            <a:r>
              <a:rPr lang="en-US" sz="2500" kern="0" dirty="0">
                <a:solidFill>
                  <a:schemeClr val="tx1"/>
                </a:solidFill>
              </a:rPr>
              <a:t>Current Therapeutic Options for R/R EC; Novel Investigational Strategies for Newly Diagnosed and Recurrent Disease — Dr Salani</a:t>
            </a:r>
          </a:p>
        </p:txBody>
      </p:sp>
    </p:spTree>
    <p:extLst>
      <p:ext uri="{BB962C8B-B14F-4D97-AF65-F5344CB8AC3E}">
        <p14:creationId xmlns:p14="http://schemas.microsoft.com/office/powerpoint/2010/main" val="2285350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95145A-4DEB-F2A7-003C-564997CB3FCD}"/>
              </a:ext>
            </a:extLst>
          </p:cNvPr>
          <p:cNvSpPr>
            <a:spLocks noGrp="1"/>
          </p:cNvSpPr>
          <p:nvPr>
            <p:ph idx="1"/>
          </p:nvPr>
        </p:nvSpPr>
        <p:spPr>
          <a:xfrm>
            <a:off x="1536700" y="457200"/>
            <a:ext cx="9372600" cy="3429000"/>
          </a:xfrm>
        </p:spPr>
        <p:txBody>
          <a:bodyPr>
            <a:normAutofit fontScale="97500"/>
          </a:bodyPr>
          <a:lstStyle/>
          <a:p>
            <a:pPr marL="0" indent="0" algn="ctr">
              <a:buNone/>
              <a:defRPr/>
            </a:pPr>
            <a:r>
              <a:rPr lang="en-US" sz="4000" b="1" dirty="0">
                <a:cs typeface="Arial" panose="020B0604020202020204" pitchFamily="34" charset="0"/>
              </a:rPr>
              <a:t>Role of HER2-Targeted therapy in Advanced Gynecologic Cancers</a:t>
            </a:r>
          </a:p>
          <a:p>
            <a:pPr marL="0" indent="0" algn="ctr">
              <a:spcBef>
                <a:spcPts val="0"/>
              </a:spcBef>
              <a:spcAft>
                <a:spcPts val="0"/>
              </a:spcAft>
              <a:buNone/>
              <a:defRPr/>
            </a:pPr>
            <a:r>
              <a:rPr lang="en-US" sz="4000" b="1" dirty="0">
                <a:latin typeface="Georgia" charset="0"/>
              </a:rPr>
              <a:t>	</a:t>
            </a:r>
          </a:p>
          <a:p>
            <a:pPr marL="0" indent="0" algn="ctr">
              <a:buNone/>
              <a:defRPr/>
            </a:pPr>
            <a:endParaRPr lang="en-US" sz="3700" b="1" dirty="0">
              <a:latin typeface="Georgia" charset="0"/>
            </a:endParaRPr>
          </a:p>
        </p:txBody>
      </p:sp>
      <p:sp>
        <p:nvSpPr>
          <p:cNvPr id="19459" name="Text Placeholder 3">
            <a:extLst>
              <a:ext uri="{FF2B5EF4-FFF2-40B4-BE49-F238E27FC236}">
                <a16:creationId xmlns:a16="http://schemas.microsoft.com/office/drawing/2014/main" id="{F4B0168E-521C-87DF-B9BB-CB7CE78CDF8D}"/>
              </a:ext>
            </a:extLst>
          </p:cNvPr>
          <p:cNvSpPr txBox="1">
            <a:spLocks noChangeArrowheads="1"/>
          </p:cNvSpPr>
          <p:nvPr/>
        </p:nvSpPr>
        <p:spPr bwMode="auto">
          <a:xfrm>
            <a:off x="1524000" y="2698750"/>
            <a:ext cx="9372600" cy="1460500"/>
          </a:xfrm>
          <a:prstGeom prst="rect">
            <a:avLst/>
          </a:prstGeom>
          <a:noFill/>
          <a:ln>
            <a:noFill/>
          </a:ln>
        </p:spPr>
        <p:txBody>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2B5C"/>
                </a:solidFill>
                <a:effectLst/>
                <a:uLnTx/>
                <a:uFillTx/>
                <a:latin typeface="Arial"/>
                <a:ea typeface="ヒラギノ角ゴ Pro W3" pitchFamily="-110" charset="-128"/>
              </a:rPr>
              <a:t>Alessandro D. Santin, MD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2B5C"/>
                </a:solidFill>
                <a:effectLst/>
                <a:uLnTx/>
                <a:uFillTx/>
                <a:latin typeface="Arial"/>
                <a:ea typeface="ヒラギノ角ゴ Pro W3" pitchFamily="-110" charset="-128"/>
              </a:rPr>
              <a:t>Professor of Gynecologic Oncology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2B5C"/>
                </a:solidFill>
                <a:effectLst/>
                <a:uLnTx/>
                <a:uFillTx/>
                <a:latin typeface="Arial"/>
                <a:ea typeface="ヒラギノ角ゴ Pro W3" pitchFamily="-110" charset="-128"/>
              </a:rPr>
              <a:t>Department of Obstetrics, Gynecology &amp; Reproductive Sciences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2B5C"/>
                </a:solidFill>
                <a:effectLst/>
                <a:uLnTx/>
                <a:uFillTx/>
                <a:latin typeface="Arial"/>
                <a:ea typeface="ヒラギノ角ゴ Pro W3" pitchFamily="-110" charset="-128"/>
              </a:rPr>
              <a:t>Yale University School of Medicine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2B5C"/>
                </a:solidFill>
                <a:effectLst/>
                <a:uLnTx/>
                <a:uFillTx/>
                <a:latin typeface="Arial"/>
                <a:ea typeface="ヒラギノ角ゴ Pro W3" pitchFamily="-110" charset="-128"/>
              </a:rPr>
              <a:t>New Haven, CT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srgbClr val="002B5C"/>
              </a:solidFill>
              <a:effectLst/>
              <a:uLnTx/>
              <a:uFillTx/>
              <a:latin typeface="Georgia" panose="02040502050405020303" pitchFamily="18" charset="0"/>
              <a:ea typeface="ヒラギノ角ゴ Pro W3" pitchFamily="-11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7A30B93-F10E-259A-BFBF-A752140FE60E}"/>
              </a:ext>
            </a:extLst>
          </p:cNvPr>
          <p:cNvSpPr>
            <a:spLocks noGrp="1" noChangeArrowheads="1"/>
          </p:cNvSpPr>
          <p:nvPr>
            <p:ph type="title"/>
          </p:nvPr>
        </p:nvSpPr>
        <p:spPr>
          <a:xfrm>
            <a:off x="2193926" y="152400"/>
            <a:ext cx="8550275" cy="914400"/>
          </a:xfrm>
        </p:spPr>
        <p:txBody>
          <a:bodyPr/>
          <a:lstStyle/>
          <a:p>
            <a:pPr>
              <a:defRPr/>
            </a:pPr>
            <a:r>
              <a:rPr lang="en-US" altLang="en-US" sz="3200" b="1" dirty="0">
                <a:latin typeface="+mn-lt"/>
              </a:rPr>
              <a:t>HER2/neu in Gynecologic Cancers</a:t>
            </a:r>
            <a:endParaRPr lang="en-US" altLang="en-US" sz="3200" dirty="0">
              <a:latin typeface="+mn-lt"/>
            </a:endParaRPr>
          </a:p>
        </p:txBody>
      </p:sp>
      <p:sp>
        <p:nvSpPr>
          <p:cNvPr id="2" name="Content Placeholder 2">
            <a:extLst>
              <a:ext uri="{FF2B5EF4-FFF2-40B4-BE49-F238E27FC236}">
                <a16:creationId xmlns:a16="http://schemas.microsoft.com/office/drawing/2014/main" id="{D8ACF045-30EF-0868-BC02-6B2C26B75478}"/>
              </a:ext>
            </a:extLst>
          </p:cNvPr>
          <p:cNvSpPr>
            <a:spLocks noGrp="1"/>
          </p:cNvSpPr>
          <p:nvPr>
            <p:ph idx="1"/>
          </p:nvPr>
        </p:nvSpPr>
        <p:spPr>
          <a:xfrm>
            <a:off x="533400" y="685800"/>
            <a:ext cx="6326188" cy="5715000"/>
          </a:xfrm>
        </p:spPr>
        <p:txBody>
          <a:bodyPr>
            <a:normAutofit lnSpcReduction="10000"/>
          </a:bodyPr>
          <a:lstStyle/>
          <a:p>
            <a:pPr>
              <a:defRPr/>
            </a:pPr>
            <a:endParaRPr lang="en-US" altLang="en-US" sz="1800" dirty="0">
              <a:latin typeface="Times New Roman"/>
              <a:cs typeface="Times New Roman"/>
            </a:endParaRPr>
          </a:p>
          <a:p>
            <a:pPr>
              <a:defRPr/>
            </a:pPr>
            <a:r>
              <a:rPr lang="en-US" altLang="en-US" sz="1800" dirty="0">
                <a:cs typeface="Times New Roman"/>
              </a:rPr>
              <a:t>The Human Epidermal Growth Factor Type II receptor (i.e., HER2/neu, encoded by the c-ErbB2 gene) is  a transmembrane RECEPTOR protein including an </a:t>
            </a:r>
            <a:r>
              <a:rPr lang="en-US" altLang="en-US" sz="1800" b="1" dirty="0">
                <a:cs typeface="Times New Roman"/>
              </a:rPr>
              <a:t>extracellular</a:t>
            </a:r>
            <a:r>
              <a:rPr lang="en-US" altLang="en-US" sz="1800" dirty="0">
                <a:cs typeface="Times New Roman"/>
              </a:rPr>
              <a:t> ligand-binding domain, </a:t>
            </a:r>
            <a:r>
              <a:rPr lang="en-US" altLang="en-US" sz="1800" b="1" dirty="0">
                <a:cs typeface="Times New Roman"/>
              </a:rPr>
              <a:t>a membrane spanning region </a:t>
            </a:r>
            <a:r>
              <a:rPr lang="en-US" altLang="en-US" sz="1800" dirty="0">
                <a:cs typeface="Times New Roman"/>
              </a:rPr>
              <a:t>and an </a:t>
            </a:r>
            <a:r>
              <a:rPr lang="en-US" altLang="en-US" sz="1800" b="1" dirty="0">
                <a:cs typeface="Times New Roman"/>
              </a:rPr>
              <a:t>intracellular </a:t>
            </a:r>
            <a:r>
              <a:rPr lang="en-US" altLang="en-US" sz="1800" dirty="0">
                <a:cs typeface="Times New Roman"/>
              </a:rPr>
              <a:t>TYROSINE KINASE domain.</a:t>
            </a:r>
          </a:p>
          <a:p>
            <a:pPr>
              <a:defRPr/>
            </a:pPr>
            <a:endParaRPr lang="en-US" altLang="en-US" sz="1800" dirty="0">
              <a:cs typeface="Times New Roman"/>
            </a:endParaRPr>
          </a:p>
          <a:p>
            <a:pPr>
              <a:defRPr/>
            </a:pPr>
            <a:r>
              <a:rPr lang="en-US" altLang="en-US" sz="1800" dirty="0">
                <a:cs typeface="Times New Roman"/>
              </a:rPr>
              <a:t>HER2/neu functions as a </a:t>
            </a:r>
            <a:r>
              <a:rPr lang="en-US" altLang="en-US" sz="1800" b="1" dirty="0">
                <a:cs typeface="Times New Roman"/>
              </a:rPr>
              <a:t>preferred partner for heterodimerisation </a:t>
            </a:r>
            <a:r>
              <a:rPr lang="en-US" sz="1800" dirty="0">
                <a:cs typeface="Times New Roman"/>
              </a:rPr>
              <a:t>with any of the other members of the EGF receptor family (HER1, HER3 and HER4) and thus plays an important role in coordination of the complex </a:t>
            </a:r>
            <a:r>
              <a:rPr lang="en-US" altLang="en-US" sz="1800" dirty="0">
                <a:cs typeface="Times New Roman"/>
              </a:rPr>
              <a:t>c-ErbB2 signaling network that is responsible for regulating cell growth and differentiation.</a:t>
            </a:r>
          </a:p>
          <a:p>
            <a:pPr>
              <a:defRPr/>
            </a:pPr>
            <a:endParaRPr lang="en-US" altLang="en-US" sz="1800" dirty="0">
              <a:cs typeface="Times New Roman"/>
            </a:endParaRPr>
          </a:p>
          <a:p>
            <a:pPr>
              <a:defRPr/>
            </a:pPr>
            <a:r>
              <a:rPr lang="en-US" altLang="en-US" sz="1800" dirty="0">
                <a:cs typeface="Times New Roman"/>
              </a:rPr>
              <a:t>HER2/neu overexpression  is thought to result in the </a:t>
            </a:r>
            <a:r>
              <a:rPr lang="en-US" altLang="en-US" sz="1800" b="1" dirty="0">
                <a:cs typeface="Times New Roman"/>
              </a:rPr>
              <a:t>tyrosine kinase becoming constitutively activated </a:t>
            </a:r>
            <a:r>
              <a:rPr lang="en-US" altLang="en-US" sz="1800" dirty="0">
                <a:cs typeface="Times New Roman"/>
              </a:rPr>
              <a:t>causing dysregulated gene transcription through activation of downstream protein pathways such as the PIK3CA/AKT/mTOR and RAS/RAF/MAPK</a:t>
            </a:r>
            <a:r>
              <a:rPr lang="en-US" altLang="en-US" sz="1800" dirty="0">
                <a:latin typeface="Times New Roman"/>
                <a:cs typeface="Times New Roman"/>
              </a:rPr>
              <a:t>.</a:t>
            </a:r>
          </a:p>
          <a:p>
            <a:pPr marL="0" indent="0">
              <a:lnSpc>
                <a:spcPct val="80000"/>
              </a:lnSpc>
              <a:buNone/>
              <a:defRPr/>
            </a:pPr>
            <a:endParaRPr lang="en-US" altLang="en-US" sz="1800" dirty="0">
              <a:latin typeface="Times New Roman"/>
              <a:cs typeface="Times New Roman"/>
            </a:endParaRPr>
          </a:p>
          <a:p>
            <a:pPr marL="0" indent="0">
              <a:buNone/>
              <a:defRPr/>
            </a:pPr>
            <a:endParaRPr lang="en-US" sz="1800" dirty="0">
              <a:latin typeface="Times New Roman"/>
              <a:cs typeface="Times New Roman"/>
            </a:endParaRPr>
          </a:p>
        </p:txBody>
      </p:sp>
      <p:pic>
        <p:nvPicPr>
          <p:cNvPr id="21508" name="Picture 2" descr="http://www.biooncology.com/images/biological-pathways/her-main-lg.jpg">
            <a:extLst>
              <a:ext uri="{FF2B5EF4-FFF2-40B4-BE49-F238E27FC236}">
                <a16:creationId xmlns:a16="http://schemas.microsoft.com/office/drawing/2014/main" id="{212F082C-AF5F-E181-3D0F-7875609C6FB4}"/>
              </a:ext>
            </a:extLst>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7543800" y="1524000"/>
            <a:ext cx="396081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40905" cy="1501346"/>
          </a:xfrm>
        </p:spPr>
        <p:txBody>
          <a:bodyPr/>
          <a:lstStyle/>
          <a:p>
            <a:pPr marL="98425" indent="0">
              <a:buNone/>
            </a:pPr>
            <a:r>
              <a:rPr lang="en-US" sz="2500" b="0" dirty="0"/>
              <a:t>This activity is supported by educational grants from AstraZeneca Pharmaceuticals LP, Daiichi Sankyo Inc, Eisai Inc, </a:t>
            </a:r>
            <a:r>
              <a:rPr lang="en-US" sz="2500" b="0" dirty="0" err="1"/>
              <a:t>Karyopharm</a:t>
            </a:r>
            <a:r>
              <a:rPr lang="en-US" sz="2500" b="0" dirty="0"/>
              <a:t> Therapeutics, Merck, and Mural Oncology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531168C-0583-CACA-5E0A-AF7FF5518FA8}"/>
              </a:ext>
            </a:extLst>
          </p:cNvPr>
          <p:cNvSpPr>
            <a:spLocks noGrp="1" noChangeArrowheads="1"/>
          </p:cNvSpPr>
          <p:nvPr>
            <p:ph type="title"/>
          </p:nvPr>
        </p:nvSpPr>
        <p:spPr>
          <a:xfrm>
            <a:off x="1524000" y="152400"/>
            <a:ext cx="9372600" cy="914400"/>
          </a:xfrm>
        </p:spPr>
        <p:txBody>
          <a:bodyPr/>
          <a:lstStyle/>
          <a:p>
            <a:pPr>
              <a:defRPr/>
            </a:pPr>
            <a:r>
              <a:rPr lang="en-US" altLang="en-US" sz="2800" b="1" dirty="0">
                <a:latin typeface="+mn-lt"/>
              </a:rPr>
              <a:t>Frequency of HER2 expression amplification/mutations among Uterine Cancers</a:t>
            </a:r>
            <a:br>
              <a:rPr lang="en-US" altLang="en-US" sz="1800" dirty="0">
                <a:latin typeface="Aptos" panose="020B0004020202020204" pitchFamily="34" charset="0"/>
                <a:cs typeface="Aptos" panose="020B0004020202020204" pitchFamily="34" charset="0"/>
              </a:rPr>
            </a:br>
            <a:endParaRPr lang="en-US" altLang="en-US" sz="3200" dirty="0">
              <a:latin typeface="Georgia" panose="02040502050405020303" pitchFamily="18" charset="0"/>
            </a:endParaRPr>
          </a:p>
        </p:txBody>
      </p:sp>
      <p:pic>
        <p:nvPicPr>
          <p:cNvPr id="23555" name="Picture 4" descr="nature12113-f2">
            <a:extLst>
              <a:ext uri="{FF2B5EF4-FFF2-40B4-BE49-F238E27FC236}">
                <a16:creationId xmlns:a16="http://schemas.microsoft.com/office/drawing/2014/main" id="{AFDB01E4-15AE-87D8-CA75-C5A5573A09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28775" y="1600200"/>
            <a:ext cx="9012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8B92D81-8A8F-8BA8-EA0B-56878D3AC637}"/>
              </a:ext>
            </a:extLst>
          </p:cNvPr>
          <p:cNvSpPr txBox="1">
            <a:spLocks noChangeArrowheads="1"/>
          </p:cNvSpPr>
          <p:nvPr/>
        </p:nvSpPr>
        <p:spPr bwMode="auto">
          <a:xfrm flipH="1">
            <a:off x="8534400" y="1600200"/>
            <a:ext cx="2133600" cy="300082"/>
          </a:xfrm>
          <a:prstGeom prst="rect">
            <a:avLst/>
          </a:prstGeom>
          <a:noFill/>
          <a:ln w="63500">
            <a:solidFill>
              <a:srgbClr val="FF0000"/>
            </a:solidFill>
            <a:miter lim="800000"/>
            <a:headEnd/>
            <a:tailEnd/>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23557" name="Rectangle 2">
            <a:extLst>
              <a:ext uri="{FF2B5EF4-FFF2-40B4-BE49-F238E27FC236}">
                <a16:creationId xmlns:a16="http://schemas.microsoft.com/office/drawing/2014/main" id="{F96032AC-EB62-BE6D-66C7-5BFD59593291}"/>
              </a:ext>
            </a:extLst>
          </p:cNvPr>
          <p:cNvSpPr>
            <a:spLocks noChangeArrowheads="1"/>
          </p:cNvSpPr>
          <p:nvPr/>
        </p:nvSpPr>
        <p:spPr bwMode="auto">
          <a:xfrm>
            <a:off x="9448801" y="1879600"/>
            <a:ext cx="5953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08585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428750" indent="-228600">
              <a:spcBef>
                <a:spcPct val="20000"/>
              </a:spcBef>
              <a:buChar char="–"/>
              <a:defRPr>
                <a:solidFill>
                  <a:schemeClr val="bg1"/>
                </a:solidFill>
                <a:latin typeface="Arial" panose="020B0604020202020204" pitchFamily="34" charset="0"/>
                <a:ea typeface="ヒラギノ角ゴ Pro W3" pitchFamily="-110" charset="-128"/>
              </a:defRPr>
            </a:lvl4pPr>
            <a:lvl5pPr marL="177165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2288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6860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1432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6004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27%. </a:t>
            </a:r>
          </a:p>
        </p:txBody>
      </p:sp>
      <p:sp>
        <p:nvSpPr>
          <p:cNvPr id="2" name="TextBox 1">
            <a:extLst>
              <a:ext uri="{FF2B5EF4-FFF2-40B4-BE49-F238E27FC236}">
                <a16:creationId xmlns:a16="http://schemas.microsoft.com/office/drawing/2014/main" id="{4032A62E-E8D0-CF6C-CDBA-39EF9CC957AB}"/>
              </a:ext>
            </a:extLst>
          </p:cNvPr>
          <p:cNvSpPr txBox="1"/>
          <p:nvPr/>
        </p:nvSpPr>
        <p:spPr>
          <a:xfrm>
            <a:off x="7634286" y="6464827"/>
            <a:ext cx="4557714"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Levine DA. Nature 2013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a:extLst>
              <a:ext uri="{FF2B5EF4-FFF2-40B4-BE49-F238E27FC236}">
                <a16:creationId xmlns:a16="http://schemas.microsoft.com/office/drawing/2014/main" id="{CE4D7404-A8ED-93F1-3234-2B81DB79FDAD}"/>
              </a:ext>
            </a:extLst>
          </p:cNvPr>
          <p:cNvSpPr>
            <a:spLocks noChangeArrowheads="1"/>
          </p:cNvSpPr>
          <p:nvPr/>
        </p:nvSpPr>
        <p:spPr bwMode="auto">
          <a:xfrm>
            <a:off x="2667000" y="706439"/>
            <a:ext cx="184150" cy="301625"/>
          </a:xfrm>
          <a:prstGeom prst="rect">
            <a:avLst/>
          </a:prstGeom>
          <a:noFill/>
          <a:ln>
            <a:noFill/>
          </a:ln>
          <a:effectLst/>
        </p:spPr>
        <p:txBody>
          <a:bodyPr wrap="none"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endParaRPr>
          </a:p>
        </p:txBody>
      </p:sp>
      <p:sp>
        <p:nvSpPr>
          <p:cNvPr id="25603" name="Rectangle 7">
            <a:extLst>
              <a:ext uri="{FF2B5EF4-FFF2-40B4-BE49-F238E27FC236}">
                <a16:creationId xmlns:a16="http://schemas.microsoft.com/office/drawing/2014/main" id="{4CB18AC7-0D55-D410-97D6-DF0458C0CB2D}"/>
              </a:ext>
            </a:extLst>
          </p:cNvPr>
          <p:cNvSpPr>
            <a:spLocks noChangeArrowheads="1"/>
          </p:cNvSpPr>
          <p:nvPr/>
        </p:nvSpPr>
        <p:spPr bwMode="auto">
          <a:xfrm>
            <a:off x="2432050" y="939800"/>
            <a:ext cx="72517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cs typeface="Arial" panose="020B0604020202020204" pitchFamily="34" charset="0"/>
              </a:rPr>
              <a:t>HER2/Neu-PIK3CA mutations in Uterine Serous Cancer</a:t>
            </a:r>
            <a:endPar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10" charset="-128"/>
              <a:cs typeface="Arial" panose="020B0604020202020204" pitchFamily="34" charset="0"/>
            </a:endParaRPr>
          </a:p>
        </p:txBody>
      </p:sp>
      <p:pic>
        <p:nvPicPr>
          <p:cNvPr id="25604" name="Picture 5">
            <a:extLst>
              <a:ext uri="{FF2B5EF4-FFF2-40B4-BE49-F238E27FC236}">
                <a16:creationId xmlns:a16="http://schemas.microsoft.com/office/drawing/2014/main" id="{BCFDD177-0E9A-FF70-3948-952592192D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17776" y="534318"/>
            <a:ext cx="7489825"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8">
            <a:extLst>
              <a:ext uri="{FF2B5EF4-FFF2-40B4-BE49-F238E27FC236}">
                <a16:creationId xmlns:a16="http://schemas.microsoft.com/office/drawing/2014/main" id="{E113A994-BA4C-9A6B-083F-DB42BF9D12A0}"/>
              </a:ext>
            </a:extLst>
          </p:cNvPr>
          <p:cNvSpPr txBox="1">
            <a:spLocks noChangeArrowheads="1"/>
          </p:cNvSpPr>
          <p:nvPr/>
        </p:nvSpPr>
        <p:spPr bwMode="auto">
          <a:xfrm>
            <a:off x="6477000" y="3441030"/>
            <a:ext cx="1066800" cy="36933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endParaRPr>
          </a:p>
        </p:txBody>
      </p:sp>
      <p:sp>
        <p:nvSpPr>
          <p:cNvPr id="3" name="TextBox 2">
            <a:extLst>
              <a:ext uri="{FF2B5EF4-FFF2-40B4-BE49-F238E27FC236}">
                <a16:creationId xmlns:a16="http://schemas.microsoft.com/office/drawing/2014/main" id="{16CC7280-4D08-9FDF-43C1-69C0E17631DA}"/>
              </a:ext>
            </a:extLst>
          </p:cNvPr>
          <p:cNvSpPr txBox="1"/>
          <p:nvPr/>
        </p:nvSpPr>
        <p:spPr>
          <a:xfrm>
            <a:off x="1538288" y="9945"/>
            <a:ext cx="9372600" cy="5238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B5C"/>
                </a:solidFill>
                <a:effectLst/>
                <a:uLnTx/>
                <a:uFillTx/>
                <a:latin typeface="Arial"/>
                <a:ea typeface="ヒラギノ角ゴ Pro W3"/>
                <a:cs typeface="+mj-cs"/>
              </a:rPr>
              <a:t>Incidence of HER2 amplification in USC</a:t>
            </a:r>
          </a:p>
        </p:txBody>
      </p:sp>
      <p:pic>
        <p:nvPicPr>
          <p:cNvPr id="25607" name="Picture 4">
            <a:extLst>
              <a:ext uri="{FF2B5EF4-FFF2-40B4-BE49-F238E27FC236}">
                <a16:creationId xmlns:a16="http://schemas.microsoft.com/office/drawing/2014/main" id="{A7F2F69B-66A0-FD2C-7E1B-A8A47C7DA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2850" y="4808538"/>
            <a:ext cx="5010150"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DB3920-6449-AB72-F379-9D0780AB12BB}"/>
              </a:ext>
            </a:extLst>
          </p:cNvPr>
          <p:cNvSpPr txBox="1"/>
          <p:nvPr/>
        </p:nvSpPr>
        <p:spPr>
          <a:xfrm>
            <a:off x="7634286" y="6464827"/>
            <a:ext cx="4557714"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Zhao S. PNAS 2013</a:t>
            </a:r>
          </a:p>
        </p:txBody>
      </p:sp>
      <p:sp>
        <p:nvSpPr>
          <p:cNvPr id="5" name="TextBox 4">
            <a:extLst>
              <a:ext uri="{FF2B5EF4-FFF2-40B4-BE49-F238E27FC236}">
                <a16:creationId xmlns:a16="http://schemas.microsoft.com/office/drawing/2014/main" id="{27622B48-5FAB-AD1A-5B01-775574B33519}"/>
              </a:ext>
            </a:extLst>
          </p:cNvPr>
          <p:cNvSpPr txBox="1"/>
          <p:nvPr/>
        </p:nvSpPr>
        <p:spPr>
          <a:xfrm>
            <a:off x="8608633" y="958583"/>
            <a:ext cx="1160844" cy="184418"/>
          </a:xfrm>
          <a:prstGeom prst="rect">
            <a:avLst/>
          </a:prstGeom>
          <a:solidFill>
            <a:srgbClr val="D9D9D9"/>
          </a:solidFill>
        </p:spPr>
        <p:txBody>
          <a:bodyPr wrap="square" lIns="0" tIns="0" rIns="0" bIns="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10" charset="-128"/>
              </a:rPr>
              <a:t>Genome stability</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E1F08B4-5C23-0425-DA9C-A1498FC3AA6A}"/>
              </a:ext>
            </a:extLst>
          </p:cNvPr>
          <p:cNvCxnSpPr/>
          <p:nvPr/>
        </p:nvCxnSpPr>
        <p:spPr>
          <a:xfrm flipV="1">
            <a:off x="3648342" y="-394868"/>
            <a:ext cx="353660" cy="100104"/>
          </a:xfrm>
          <a:prstGeom prst="line">
            <a:avLst/>
          </a:prstGeom>
          <a:ln w="19050">
            <a:solidFill>
              <a:schemeClr val="accent4">
                <a:lumMod val="20000"/>
                <a:lumOff val="80000"/>
              </a:schemeClr>
            </a:solidFill>
          </a:ln>
          <a:effectLst>
            <a:reflection stA="45000" endPos="0" dist="50800" dir="5400000" sy="-100000" algn="bl" rotWithShape="0"/>
          </a:effectLst>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32F38466-26DE-CEF1-181D-6ED29D2190B2}"/>
              </a:ext>
            </a:extLst>
          </p:cNvPr>
          <p:cNvCxnSpPr/>
          <p:nvPr/>
        </p:nvCxnSpPr>
        <p:spPr>
          <a:xfrm>
            <a:off x="3630872" y="-340077"/>
            <a:ext cx="34943" cy="90627"/>
          </a:xfrm>
          <a:prstGeom prst="line">
            <a:avLst/>
          </a:prstGeom>
          <a:ln w="19050">
            <a:solidFill>
              <a:schemeClr val="accent4">
                <a:lumMod val="20000"/>
                <a:lumOff val="80000"/>
              </a:schemeClr>
            </a:solidFill>
          </a:ln>
          <a:effectLst>
            <a:reflection stA="45000" endPos="0" dist="50800" dir="5400000" sy="-100000" algn="bl" rotWithShape="0"/>
          </a:effectLst>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7F816FA9-EEEE-B7BB-0770-25C54B67DF91}"/>
              </a:ext>
            </a:extLst>
          </p:cNvPr>
          <p:cNvCxnSpPr/>
          <p:nvPr/>
        </p:nvCxnSpPr>
        <p:spPr>
          <a:xfrm>
            <a:off x="3982324" y="-440182"/>
            <a:ext cx="34943" cy="90627"/>
          </a:xfrm>
          <a:prstGeom prst="line">
            <a:avLst/>
          </a:prstGeom>
          <a:ln w="19050">
            <a:solidFill>
              <a:schemeClr val="accent4">
                <a:lumMod val="20000"/>
                <a:lumOff val="80000"/>
              </a:schemeClr>
            </a:solidFill>
          </a:ln>
          <a:effectLst>
            <a:reflection stA="45000" endPos="0" dist="50800" dir="5400000" sy="-100000" algn="bl" rotWithShape="0"/>
          </a:effectLst>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9DC3A52-E20B-5EBD-1E5B-7002D92AC61C}"/>
              </a:ext>
            </a:extLst>
          </p:cNvPr>
          <p:cNvCxnSpPr/>
          <p:nvPr/>
        </p:nvCxnSpPr>
        <p:spPr>
          <a:xfrm>
            <a:off x="3630872" y="-340082"/>
            <a:ext cx="34943" cy="90627"/>
          </a:xfrm>
          <a:prstGeom prst="line">
            <a:avLst/>
          </a:prstGeom>
          <a:ln w="22225">
            <a:solidFill>
              <a:schemeClr val="accent4">
                <a:lumMod val="20000"/>
                <a:lumOff val="80000"/>
              </a:schemeClr>
            </a:solidFill>
          </a:ln>
          <a:effectLst>
            <a:reflection stA="45000" endPos="2000" dist="50800" dir="5400000" sy="-100000" algn="bl" rotWithShape="0"/>
            <a:softEdge rad="12700"/>
          </a:effectLst>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CDCD9A71-0E7D-C7E4-6DF8-BAB7EA1E033A}"/>
              </a:ext>
            </a:extLst>
          </p:cNvPr>
          <p:cNvCxnSpPr/>
          <p:nvPr/>
        </p:nvCxnSpPr>
        <p:spPr>
          <a:xfrm>
            <a:off x="3982324" y="-440186"/>
            <a:ext cx="34943" cy="90627"/>
          </a:xfrm>
          <a:prstGeom prst="line">
            <a:avLst/>
          </a:prstGeom>
          <a:ln w="22225">
            <a:solidFill>
              <a:schemeClr val="accent4">
                <a:lumMod val="20000"/>
                <a:lumOff val="80000"/>
              </a:schemeClr>
            </a:solidFill>
          </a:ln>
          <a:effectLst>
            <a:reflection stA="45000" endPos="2000" dist="50800" dir="5400000" sy="-100000" algn="bl" rotWithShape="0"/>
            <a:softEdge rad="12700"/>
          </a:effectLst>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333C3266-1BA6-8995-EE40-739281050AA3}"/>
              </a:ext>
            </a:extLst>
          </p:cNvPr>
          <p:cNvCxnSpPr/>
          <p:nvPr/>
        </p:nvCxnSpPr>
        <p:spPr>
          <a:xfrm>
            <a:off x="3531425" y="2809990"/>
            <a:ext cx="34943" cy="90627"/>
          </a:xfrm>
          <a:prstGeom prst="line">
            <a:avLst/>
          </a:prstGeom>
          <a:ln w="19050">
            <a:solidFill>
              <a:schemeClr val="accent4">
                <a:lumMod val="20000"/>
                <a:lumOff val="80000"/>
              </a:schemeClr>
            </a:solidFill>
          </a:ln>
          <a:effectLst>
            <a:reflection stA="45000" endPos="2000" dist="50800" dir="5400000" sy="-100000" algn="bl" rotWithShape="0"/>
            <a:softEdge rad="12700"/>
          </a:effectLst>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24D422C1-9BC8-92F1-1624-D27B27FF614D}"/>
              </a:ext>
            </a:extLst>
          </p:cNvPr>
          <p:cNvCxnSpPr/>
          <p:nvPr/>
        </p:nvCxnSpPr>
        <p:spPr>
          <a:xfrm>
            <a:off x="6516689" y="-352425"/>
            <a:ext cx="77787" cy="71437"/>
          </a:xfrm>
          <a:prstGeom prst="line">
            <a:avLst/>
          </a:prstGeom>
          <a:ln w="2222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CD3EE5-9830-4DEF-9971-66C051318480}"/>
              </a:ext>
            </a:extLst>
          </p:cNvPr>
          <p:cNvCxnSpPr/>
          <p:nvPr/>
        </p:nvCxnSpPr>
        <p:spPr>
          <a:xfrm>
            <a:off x="6770688" y="-544513"/>
            <a:ext cx="76200" cy="73025"/>
          </a:xfrm>
          <a:prstGeom prst="line">
            <a:avLst/>
          </a:prstGeom>
          <a:ln w="2222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D736132-828D-0999-6EA6-802BD5BC53B6}"/>
              </a:ext>
            </a:extLst>
          </p:cNvPr>
          <p:cNvCxnSpPr/>
          <p:nvPr/>
        </p:nvCxnSpPr>
        <p:spPr>
          <a:xfrm>
            <a:off x="9307514" y="-254000"/>
            <a:ext cx="77787" cy="73025"/>
          </a:xfrm>
          <a:prstGeom prst="line">
            <a:avLst/>
          </a:prstGeom>
          <a:ln w="2222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24096E-7B21-BDF1-83A5-F25EEBFC227D}"/>
              </a:ext>
            </a:extLst>
          </p:cNvPr>
          <p:cNvCxnSpPr/>
          <p:nvPr/>
        </p:nvCxnSpPr>
        <p:spPr>
          <a:xfrm>
            <a:off x="9504364" y="-390525"/>
            <a:ext cx="77787" cy="73025"/>
          </a:xfrm>
          <a:prstGeom prst="line">
            <a:avLst/>
          </a:prstGeom>
          <a:ln w="2222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661" name="Rectangle 69">
            <a:extLst>
              <a:ext uri="{FF2B5EF4-FFF2-40B4-BE49-F238E27FC236}">
                <a16:creationId xmlns:a16="http://schemas.microsoft.com/office/drawing/2014/main" id="{F5F81358-A7D4-E53B-8497-E790C747ABC9}"/>
              </a:ext>
            </a:extLst>
          </p:cNvPr>
          <p:cNvSpPr>
            <a:spLocks noChangeArrowheads="1"/>
          </p:cNvSpPr>
          <p:nvPr/>
        </p:nvSpPr>
        <p:spPr bwMode="auto">
          <a:xfrm>
            <a:off x="4467225" y="1028700"/>
            <a:ext cx="300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Patient #1 POLE-mutated </a:t>
            </a:r>
          </a:p>
        </p:txBody>
      </p:sp>
      <p:pic>
        <p:nvPicPr>
          <p:cNvPr id="27662" name="Picture 4">
            <a:extLst>
              <a:ext uri="{FF2B5EF4-FFF2-40B4-BE49-F238E27FC236}">
                <a16:creationId xmlns:a16="http://schemas.microsoft.com/office/drawing/2014/main" id="{8FB66E76-76D2-28C1-E4C4-1D37C9A6B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08114"/>
            <a:ext cx="91440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6">
            <a:extLst>
              <a:ext uri="{FF2B5EF4-FFF2-40B4-BE49-F238E27FC236}">
                <a16:creationId xmlns:a16="http://schemas.microsoft.com/office/drawing/2014/main" id="{87F56817-A856-07DC-EA20-DAB225F738D3}"/>
              </a:ext>
            </a:extLst>
          </p:cNvPr>
          <p:cNvSpPr txBox="1">
            <a:spLocks noChangeArrowheads="1"/>
          </p:cNvSpPr>
          <p:nvPr/>
        </p:nvSpPr>
        <p:spPr bwMode="auto">
          <a:xfrm>
            <a:off x="3810000" y="5764214"/>
            <a:ext cx="7086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12238–12243 | PNAS | 25, 2016 | vol. 113 | no. 43</a:t>
            </a:r>
          </a:p>
        </p:txBody>
      </p:sp>
      <p:sp>
        <p:nvSpPr>
          <p:cNvPr id="2" name="TextBox 1">
            <a:extLst>
              <a:ext uri="{FF2B5EF4-FFF2-40B4-BE49-F238E27FC236}">
                <a16:creationId xmlns:a16="http://schemas.microsoft.com/office/drawing/2014/main" id="{4A761F8C-59EE-BF95-6321-7652DDF4125D}"/>
              </a:ext>
            </a:extLst>
          </p:cNvPr>
          <p:cNvSpPr txBox="1"/>
          <p:nvPr/>
        </p:nvSpPr>
        <p:spPr>
          <a:xfrm>
            <a:off x="1485900" y="300366"/>
            <a:ext cx="9372600" cy="95408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B5C"/>
                </a:solidFill>
                <a:effectLst/>
                <a:uLnTx/>
                <a:uFillTx/>
                <a:latin typeface="Arial"/>
                <a:ea typeface="ヒラギノ角ゴ Pro W3"/>
                <a:cs typeface="+mj-cs"/>
              </a:rPr>
              <a:t>Incidence of HER2 amplification in Uterine and Ovarian Carcinosarcomas (CS)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a:extLst>
              <a:ext uri="{FF2B5EF4-FFF2-40B4-BE49-F238E27FC236}">
                <a16:creationId xmlns:a16="http://schemas.microsoft.com/office/drawing/2014/main" id="{508987F3-2366-1C0A-4664-2D905D678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73075"/>
            <a:ext cx="61118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a:extLst>
              <a:ext uri="{FF2B5EF4-FFF2-40B4-BE49-F238E27FC236}">
                <a16:creationId xmlns:a16="http://schemas.microsoft.com/office/drawing/2014/main" id="{3BD628C1-52B2-9A72-6256-2B628D80C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00" y="635000"/>
            <a:ext cx="29591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14">
            <a:extLst>
              <a:ext uri="{FF2B5EF4-FFF2-40B4-BE49-F238E27FC236}">
                <a16:creationId xmlns:a16="http://schemas.microsoft.com/office/drawing/2014/main" id="{39B45903-5350-9969-10CE-9DE6312A4A82}"/>
              </a:ext>
            </a:extLst>
          </p:cNvPr>
          <p:cNvSpPr txBox="1">
            <a:spLocks noChangeArrowheads="1"/>
          </p:cNvSpPr>
          <p:nvPr/>
        </p:nvSpPr>
        <p:spPr bwMode="auto">
          <a:xfrm>
            <a:off x="1524000" y="5334000"/>
            <a:ext cx="929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To resolve the evolutionary history and heterogeneity of CSs, we performed multi-region WES comprising four to five </a:t>
            </a:r>
            <a:r>
              <a:rPr kumimoji="0" lang="en-US" altLang="en-US" sz="10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carcinoma and sarcoma areas </a:t>
            </a:r>
            <a:r>
              <a:rPr kumimoji="0" lang="en-US" altLang="en-US" sz="1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from multiple tumors. Our NGS results </a:t>
            </a:r>
            <a:r>
              <a:rPr kumimoji="0" lang="en-US" altLang="en-US" sz="10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unequivocally demonstrated that carcinomatous and sarcomatous elements derive from a common precursor having mutations typical of carcinomas.</a:t>
            </a:r>
            <a:r>
              <a:rPr kumimoji="0" lang="en-US" altLang="en-US" sz="1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 With the use of phylogenetic trees, we also demonstrated that divergence between carcinomatous and sarcomatous elements may happen at different time points during evolution of CSs, with some tumors diverging relatively late while others diverge early. Stable transgenic expression of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The </a:t>
            </a:r>
            <a:r>
              <a:rPr kumimoji="0" lang="en-US" altLang="en-US" sz="10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Histone core genes H2A and H2B </a:t>
            </a:r>
            <a:r>
              <a:rPr kumimoji="0" lang="en-US" altLang="en-US" sz="1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in a uterine serous carcinoma cell line demonstrated that mutant, but not wild-type, histones </a:t>
            </a:r>
            <a:r>
              <a:rPr kumimoji="0" lang="en-US" altLang="en-US" sz="10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increased expression of markers of epithelial–mesenchymal transition (EMT) </a:t>
            </a:r>
            <a:r>
              <a:rPr kumimoji="0" lang="en-US" altLang="en-US" sz="1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cs typeface="Arial" panose="020B0604020202020204" pitchFamily="34" charset="0"/>
              </a:rPr>
              <a:t>as well as tumor migratory and invasive properties, suggesting a role in sarcomatous transformation.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endParaRPr>
          </a:p>
        </p:txBody>
      </p:sp>
      <p:pic>
        <p:nvPicPr>
          <p:cNvPr id="28677" name="Picture 2">
            <a:extLst>
              <a:ext uri="{FF2B5EF4-FFF2-40B4-BE49-F238E27FC236}">
                <a16:creationId xmlns:a16="http://schemas.microsoft.com/office/drawing/2014/main" id="{0917560A-E1DA-7D42-AAE0-F5F04213C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900" y="2803526"/>
            <a:ext cx="32131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2">
            <a:extLst>
              <a:ext uri="{FF2B5EF4-FFF2-40B4-BE49-F238E27FC236}">
                <a16:creationId xmlns:a16="http://schemas.microsoft.com/office/drawing/2014/main" id="{0D476084-55F7-4D76-CA3F-4D3FF80485ED}"/>
              </a:ext>
            </a:extLst>
          </p:cNvPr>
          <p:cNvSpPr>
            <a:spLocks noChangeArrowheads="1"/>
          </p:cNvSpPr>
          <p:nvPr/>
        </p:nvSpPr>
        <p:spPr bwMode="auto">
          <a:xfrm>
            <a:off x="10090150" y="4165601"/>
            <a:ext cx="68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08585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428750" indent="-228600">
              <a:spcBef>
                <a:spcPct val="20000"/>
              </a:spcBef>
              <a:buChar char="–"/>
              <a:defRPr>
                <a:solidFill>
                  <a:schemeClr val="bg1"/>
                </a:solidFill>
                <a:latin typeface="Arial" panose="020B0604020202020204" pitchFamily="34" charset="0"/>
                <a:ea typeface="ヒラギノ角ゴ Pro W3" pitchFamily="-110" charset="-128"/>
              </a:defRPr>
            </a:lvl4pPr>
            <a:lvl5pPr marL="177165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2288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6860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1432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6004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16% </a:t>
            </a:r>
          </a:p>
        </p:txBody>
      </p:sp>
      <p:sp>
        <p:nvSpPr>
          <p:cNvPr id="3" name="TextBox 2">
            <a:extLst>
              <a:ext uri="{FF2B5EF4-FFF2-40B4-BE49-F238E27FC236}">
                <a16:creationId xmlns:a16="http://schemas.microsoft.com/office/drawing/2014/main" id="{52CF3165-5FD5-8DA0-B487-9408DFC8E0D7}"/>
              </a:ext>
            </a:extLst>
          </p:cNvPr>
          <p:cNvSpPr txBox="1"/>
          <p:nvPr/>
        </p:nvSpPr>
        <p:spPr>
          <a:xfrm>
            <a:off x="1524000" y="76201"/>
            <a:ext cx="9372600" cy="5238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B5C"/>
                </a:solidFill>
                <a:effectLst/>
                <a:uLnTx/>
                <a:uFillTx/>
                <a:latin typeface="Arial"/>
                <a:ea typeface="ヒラギノ角ゴ Pro W3"/>
                <a:cs typeface="+mj-cs"/>
              </a:rPr>
              <a:t>Incidence of HER2 amplification in CS</a:t>
            </a:r>
          </a:p>
        </p:txBody>
      </p:sp>
      <p:sp>
        <p:nvSpPr>
          <p:cNvPr id="28680" name="TextBox 3">
            <a:extLst>
              <a:ext uri="{FF2B5EF4-FFF2-40B4-BE49-F238E27FC236}">
                <a16:creationId xmlns:a16="http://schemas.microsoft.com/office/drawing/2014/main" id="{285F7E12-F74A-1677-9057-ABAC074F8220}"/>
              </a:ext>
            </a:extLst>
          </p:cNvPr>
          <p:cNvSpPr txBox="1">
            <a:spLocks noChangeArrowheads="1"/>
          </p:cNvSpPr>
          <p:nvPr/>
        </p:nvSpPr>
        <p:spPr bwMode="auto">
          <a:xfrm>
            <a:off x="9982200" y="4114800"/>
            <a:ext cx="685800" cy="36933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endParaRPr>
          </a:p>
        </p:txBody>
      </p:sp>
      <p:sp>
        <p:nvSpPr>
          <p:cNvPr id="2" name="TextBox 1">
            <a:extLst>
              <a:ext uri="{FF2B5EF4-FFF2-40B4-BE49-F238E27FC236}">
                <a16:creationId xmlns:a16="http://schemas.microsoft.com/office/drawing/2014/main" id="{0E48618F-2F92-9781-A878-F9D19A00B6AF}"/>
              </a:ext>
            </a:extLst>
          </p:cNvPr>
          <p:cNvSpPr txBox="1"/>
          <p:nvPr/>
        </p:nvSpPr>
        <p:spPr>
          <a:xfrm>
            <a:off x="7634286" y="6464827"/>
            <a:ext cx="4557714"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Zhao S. PNAS 2016</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DB1A0-208E-6D39-218A-BD5BB883CD2E}"/>
              </a:ext>
            </a:extLst>
          </p:cNvPr>
          <p:cNvSpPr txBox="1">
            <a:spLocks noChangeArrowheads="1"/>
          </p:cNvSpPr>
          <p:nvPr/>
        </p:nvSpPr>
        <p:spPr>
          <a:xfrm>
            <a:off x="1547814" y="188914"/>
            <a:ext cx="9348787" cy="1146175"/>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B5C"/>
                </a:solidFill>
                <a:effectLst/>
                <a:uLnTx/>
                <a:uFillTx/>
                <a:latin typeface="Arial"/>
                <a:ea typeface="ヒラギノ角ゴ Pro W3"/>
              </a:rPr>
              <a:t>HER2 amplification in O</a:t>
            </a:r>
            <a:r>
              <a:rPr kumimoji="0" lang="en-US" altLang="en-US" sz="2800" b="1" i="0" u="none" strike="noStrike" kern="0" cap="none" spc="0" normalizeH="0" baseline="0" noProof="0" dirty="0">
                <a:ln>
                  <a:noFill/>
                </a:ln>
                <a:solidFill>
                  <a:srgbClr val="002B5C"/>
                </a:solidFill>
                <a:effectLst/>
                <a:uLnTx/>
                <a:uFillTx/>
                <a:latin typeface="Arial"/>
                <a:ea typeface="ヒラギノ角ゴ Pro W3"/>
              </a:rPr>
              <a:t>varian Cancer</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3600" b="1" i="0" u="none" strike="noStrike" kern="0" cap="none" spc="0" normalizeH="0" baseline="0" noProof="0" dirty="0">
                <a:ln>
                  <a:noFill/>
                </a:ln>
                <a:solidFill>
                  <a:srgbClr val="002B5C"/>
                </a:solidFill>
                <a:effectLst/>
                <a:uLnTx/>
                <a:uFillTx/>
                <a:latin typeface="Georgia" panose="02040502050405020303" pitchFamily="18" charset="0"/>
                <a:ea typeface="ヒラギノ角ゴ Pro W3"/>
              </a:rPr>
            </a:br>
            <a:endParaRPr kumimoji="0" lang="en-US" altLang="en-US" sz="3600" b="1" i="0" u="none" strike="noStrike" kern="0" cap="none" spc="0" normalizeH="0" baseline="0" noProof="0" dirty="0">
              <a:ln>
                <a:noFill/>
              </a:ln>
              <a:solidFill>
                <a:srgbClr val="002B5C"/>
              </a:solidFill>
              <a:effectLst/>
              <a:uLnTx/>
              <a:uFillTx/>
              <a:latin typeface="Georgia" panose="02040502050405020303" pitchFamily="18" charset="0"/>
              <a:ea typeface="ヒラギノ角ゴ Pro W3"/>
            </a:endParaRPr>
          </a:p>
        </p:txBody>
      </p:sp>
      <p:sp>
        <p:nvSpPr>
          <p:cNvPr id="29699" name="Text Box 4">
            <a:extLst>
              <a:ext uri="{FF2B5EF4-FFF2-40B4-BE49-F238E27FC236}">
                <a16:creationId xmlns:a16="http://schemas.microsoft.com/office/drawing/2014/main" id="{858E72EC-FE74-54F4-2B6F-B11B8B93E524}"/>
              </a:ext>
            </a:extLst>
          </p:cNvPr>
          <p:cNvSpPr txBox="1">
            <a:spLocks noChangeArrowheads="1"/>
          </p:cNvSpPr>
          <p:nvPr/>
        </p:nvSpPr>
        <p:spPr bwMode="auto">
          <a:xfrm>
            <a:off x="2057400" y="6115050"/>
            <a:ext cx="82296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Lst>
              <a:defRPr sz="2800">
                <a:solidFill>
                  <a:schemeClr val="bg1"/>
                </a:solidFill>
                <a:latin typeface="Arial" panose="020B0604020202020204" pitchFamily="34" charset="0"/>
                <a:ea typeface="ヒラギノ角ゴ Pro W3" pitchFamily="-110" charset="-128"/>
              </a:defRPr>
            </a:lvl1pPr>
            <a:lvl2pPr marL="414338"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Lst>
              <a:defRPr sz="2400">
                <a:solidFill>
                  <a:schemeClr val="bg1"/>
                </a:solidFill>
                <a:latin typeface="Arial" panose="020B0604020202020204" pitchFamily="34" charset="0"/>
                <a:ea typeface="ヒラギノ角ゴ Pro W3" pitchFamily="-110" charset="-128"/>
              </a:defRPr>
            </a:lvl2pPr>
            <a:lvl3pPr marL="828675"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bg1"/>
                </a:solidFill>
                <a:latin typeface="Arial" panose="020B0604020202020204" pitchFamily="34" charset="0"/>
                <a:ea typeface="ヒラギノ角ゴ Pro W3" pitchFamily="-110" charset="-128"/>
              </a:defRPr>
            </a:lvl3pPr>
            <a:lvl4pPr marL="12446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Lst>
              <a:defRPr>
                <a:solidFill>
                  <a:schemeClr val="bg1"/>
                </a:solidFill>
                <a:latin typeface="Arial" panose="020B0604020202020204" pitchFamily="34" charset="0"/>
                <a:ea typeface="ヒラギノ角ゴ Pro W3" pitchFamily="-110" charset="-128"/>
              </a:defRPr>
            </a:lvl4pPr>
            <a:lvl5pPr marL="1658938"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Lst>
              <a:defRPr sz="1600">
                <a:solidFill>
                  <a:schemeClr val="bg1"/>
                </a:solidFill>
                <a:latin typeface="Arial" panose="020B0604020202020204" pitchFamily="34" charset="0"/>
                <a:ea typeface="ヒラギノ角ゴ Pro W3" pitchFamily="-110" charset="-128"/>
              </a:defRPr>
            </a:lvl5pPr>
            <a:lvl6pPr marL="2116138"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1600">
                <a:solidFill>
                  <a:schemeClr val="bg1"/>
                </a:solidFill>
                <a:latin typeface="Arial" panose="020B0604020202020204" pitchFamily="34" charset="0"/>
                <a:ea typeface="ヒラギノ角ゴ Pro W3" pitchFamily="-110" charset="-128"/>
              </a:defRPr>
            </a:lvl6pPr>
            <a:lvl7pPr marL="2573338"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1600">
                <a:solidFill>
                  <a:schemeClr val="bg1"/>
                </a:solidFill>
                <a:latin typeface="Arial" panose="020B0604020202020204" pitchFamily="34" charset="0"/>
                <a:ea typeface="ヒラギノ角ゴ Pro W3" pitchFamily="-110" charset="-128"/>
              </a:defRPr>
            </a:lvl7pPr>
            <a:lvl8pPr marL="3030538"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1600">
                <a:solidFill>
                  <a:schemeClr val="bg1"/>
                </a:solidFill>
                <a:latin typeface="Arial" panose="020B0604020202020204" pitchFamily="34" charset="0"/>
                <a:ea typeface="ヒラギノ角ゴ Pro W3" pitchFamily="-110" charset="-128"/>
              </a:defRPr>
            </a:lvl8pPr>
            <a:lvl9pPr marL="3487738"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1600">
                <a:solidFill>
                  <a:schemeClr val="bg1"/>
                </a:solidFill>
                <a:latin typeface="Arial" panose="020B0604020202020204" pitchFamily="34" charset="0"/>
                <a:ea typeface="ヒラギノ角ゴ Pro W3" pitchFamily="-110" charset="-128"/>
              </a:defRPr>
            </a:lvl9pPr>
          </a:lstStyle>
          <a:p>
            <a:pPr marL="0" marR="0" lvl="0" indent="0" algn="ctr" defTabSz="828675" rtl="0" eaLnBrk="0" fontAlgn="base" latinLnBrk="0" hangingPunct="0">
              <a:lnSpc>
                <a:spcPct val="100000"/>
              </a:lnSpc>
              <a:spcBef>
                <a:spcPct val="0"/>
              </a:spcBef>
              <a:spcAft>
                <a:spcPct val="0"/>
              </a:spcAft>
              <a:buClrTx/>
              <a:buSzTx/>
              <a:buFontTx/>
              <a:buNone/>
              <a:tabLst>
                <a:tab pos="657225" algn="l"/>
                <a:tab pos="1312863" algn="l"/>
                <a:tab pos="1970088" algn="l"/>
                <a:tab pos="2627313" algn="l"/>
                <a:tab pos="3282950" algn="l"/>
                <a:tab pos="3940175" algn="l"/>
                <a:tab pos="4595813" algn="l"/>
                <a:tab pos="5253038" algn="l"/>
                <a:tab pos="5910263" algn="l"/>
              </a:tabLst>
              <a:defRPr/>
            </a:pPr>
            <a:r>
              <a:rPr kumimoji="0" lang="en-GB" altLang="en-US" sz="12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D Bell </a:t>
            </a:r>
            <a:r>
              <a:rPr kumimoji="0" lang="en-GB" altLang="en-US" sz="1200" b="0" i="1"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et al.</a:t>
            </a:r>
            <a:r>
              <a:rPr kumimoji="0" lang="en-GB" altLang="en-US" sz="12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 </a:t>
            </a:r>
            <a:r>
              <a:rPr kumimoji="0" lang="en-GB" altLang="en-US" sz="1200" b="0" i="1"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Nature</a:t>
            </a:r>
            <a:r>
              <a:rPr kumimoji="0" lang="en-GB" altLang="en-US" sz="12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 </a:t>
            </a:r>
            <a:r>
              <a:rPr kumimoji="0" lang="en-GB" altLang="en-US" sz="12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474</a:t>
            </a:r>
            <a:r>
              <a:rPr kumimoji="0" lang="en-GB" altLang="en-US" sz="12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itchFamily="-110" charset="-128"/>
              </a:rPr>
              <a:t>, 609-615 (2011) doi:10.1038/nature10166</a:t>
            </a:r>
          </a:p>
        </p:txBody>
      </p:sp>
      <p:sp>
        <p:nvSpPr>
          <p:cNvPr id="29700" name="Text Box 8">
            <a:extLst>
              <a:ext uri="{FF2B5EF4-FFF2-40B4-BE49-F238E27FC236}">
                <a16:creationId xmlns:a16="http://schemas.microsoft.com/office/drawing/2014/main" id="{BC14859F-6D13-538D-8525-C22DF8379FD9}"/>
              </a:ext>
            </a:extLst>
          </p:cNvPr>
          <p:cNvSpPr txBox="1">
            <a:spLocks noChangeArrowheads="1"/>
          </p:cNvSpPr>
          <p:nvPr/>
        </p:nvSpPr>
        <p:spPr bwMode="auto">
          <a:xfrm>
            <a:off x="8229600" y="2057400"/>
            <a:ext cx="2286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rgbClr val="002B5C"/>
                </a:solidFill>
                <a:effectLst/>
                <a:uLnTx/>
                <a:uFillTx/>
                <a:latin typeface="Arial" panose="020B0604020202020204" pitchFamily="34" charset="0"/>
                <a:ea typeface="ヒラギノ角ゴ Pro W3" pitchFamily="-110" charset="-128"/>
              </a:rPr>
              <a:t>Genome copy number abnormalities</a:t>
            </a:r>
          </a:p>
        </p:txBody>
      </p:sp>
      <p:pic>
        <p:nvPicPr>
          <p:cNvPr id="29701" name="Picture 31">
            <a:extLst>
              <a:ext uri="{FF2B5EF4-FFF2-40B4-BE49-F238E27FC236}">
                <a16:creationId xmlns:a16="http://schemas.microsoft.com/office/drawing/2014/main" id="{690B57AD-E6B9-9CF9-95DA-FD43A748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6096001"/>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36">
            <a:extLst>
              <a:ext uri="{FF2B5EF4-FFF2-40B4-BE49-F238E27FC236}">
                <a16:creationId xmlns:a16="http://schemas.microsoft.com/office/drawing/2014/main" id="{DEA9D996-8ED9-3DFC-2985-43A2A45CCF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000" y="944564"/>
            <a:ext cx="502920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4">
            <a:extLst>
              <a:ext uri="{FF2B5EF4-FFF2-40B4-BE49-F238E27FC236}">
                <a16:creationId xmlns:a16="http://schemas.microsoft.com/office/drawing/2014/main" id="{B3D01986-05A9-6AC1-A3AC-CB12A2191E51}"/>
              </a:ext>
            </a:extLst>
          </p:cNvPr>
          <p:cNvSpPr txBox="1">
            <a:spLocks noChangeArrowheads="1"/>
          </p:cNvSpPr>
          <p:nvPr/>
        </p:nvSpPr>
        <p:spPr bwMode="auto">
          <a:xfrm>
            <a:off x="5943600" y="5086350"/>
            <a:ext cx="641350" cy="36933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endParaRPr>
          </a:p>
        </p:txBody>
      </p:sp>
      <p:sp>
        <p:nvSpPr>
          <p:cNvPr id="29704" name="Rectangle 2">
            <a:extLst>
              <a:ext uri="{FF2B5EF4-FFF2-40B4-BE49-F238E27FC236}">
                <a16:creationId xmlns:a16="http://schemas.microsoft.com/office/drawing/2014/main" id="{7C2F48EE-A995-9B99-8A5D-95BBC9E69DDF}"/>
              </a:ext>
            </a:extLst>
          </p:cNvPr>
          <p:cNvSpPr>
            <a:spLocks noChangeArrowheads="1"/>
          </p:cNvSpPr>
          <p:nvPr/>
        </p:nvSpPr>
        <p:spPr bwMode="auto">
          <a:xfrm>
            <a:off x="8153400" y="4613276"/>
            <a:ext cx="27432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08585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428750" indent="-228600">
              <a:spcBef>
                <a:spcPct val="20000"/>
              </a:spcBef>
              <a:buChar char="–"/>
              <a:defRPr>
                <a:solidFill>
                  <a:schemeClr val="bg1"/>
                </a:solidFill>
                <a:latin typeface="Arial" panose="020B0604020202020204" pitchFamily="34" charset="0"/>
                <a:ea typeface="ヒラギノ角ゴ Pro W3" pitchFamily="-110" charset="-128"/>
              </a:defRPr>
            </a:lvl4pPr>
            <a:lvl5pPr marL="177165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2288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6860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1432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6004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c-erbB2 CNV gains: ~5% </a:t>
            </a:r>
          </a:p>
        </p:txBody>
      </p:sp>
      <p:sp>
        <p:nvSpPr>
          <p:cNvPr id="29705" name="TextBox 6">
            <a:extLst>
              <a:ext uri="{FF2B5EF4-FFF2-40B4-BE49-F238E27FC236}">
                <a16:creationId xmlns:a16="http://schemas.microsoft.com/office/drawing/2014/main" id="{66893CDD-CE4B-1A53-C1F3-DAAD0C5CB731}"/>
              </a:ext>
            </a:extLst>
          </p:cNvPr>
          <p:cNvSpPr txBox="1">
            <a:spLocks noChangeArrowheads="1"/>
          </p:cNvSpPr>
          <p:nvPr/>
        </p:nvSpPr>
        <p:spPr bwMode="auto">
          <a:xfrm>
            <a:off x="8077200" y="4622800"/>
            <a:ext cx="2667000" cy="36933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A33887D-F0F8-44F7-F4AE-74F2425436B7}"/>
              </a:ext>
            </a:extLst>
          </p:cNvPr>
          <p:cNvSpPr txBox="1">
            <a:spLocks noChangeArrowheads="1"/>
          </p:cNvSpPr>
          <p:nvPr/>
        </p:nvSpPr>
        <p:spPr>
          <a:xfrm>
            <a:off x="1547813" y="19051"/>
            <a:ext cx="9347200" cy="1146175"/>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B5C"/>
                </a:solidFill>
                <a:effectLst/>
                <a:uLnTx/>
                <a:uFillTx/>
                <a:latin typeface="Arial"/>
                <a:ea typeface="ヒラギノ角ゴ Pro W3"/>
              </a:rPr>
              <a:t>HER2 amplification in Cervical</a:t>
            </a:r>
            <a:r>
              <a:rPr kumimoji="0" lang="en-US" altLang="en-US" sz="2800" b="1" i="0" u="none" strike="noStrike" kern="0" cap="none" spc="0" normalizeH="0" baseline="0" noProof="0" dirty="0">
                <a:ln>
                  <a:noFill/>
                </a:ln>
                <a:solidFill>
                  <a:srgbClr val="002B5C"/>
                </a:solidFill>
                <a:effectLst/>
                <a:uLnTx/>
                <a:uFillTx/>
                <a:latin typeface="Arial"/>
                <a:ea typeface="ヒラギノ角ゴ Pro W3"/>
              </a:rPr>
              <a:t> Cancer</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3600" b="1" i="0" u="none" strike="noStrike" kern="0" cap="none" spc="0" normalizeH="0" baseline="0" noProof="0" dirty="0">
                <a:ln>
                  <a:noFill/>
                </a:ln>
                <a:solidFill>
                  <a:srgbClr val="002B5C"/>
                </a:solidFill>
                <a:effectLst/>
                <a:uLnTx/>
                <a:uFillTx/>
                <a:latin typeface="Georgia" panose="02040502050405020303" pitchFamily="18" charset="0"/>
                <a:ea typeface="ヒラギノ角ゴ Pro W3"/>
              </a:rPr>
            </a:br>
            <a:endParaRPr kumimoji="0" lang="en-US" altLang="en-US" sz="3600" b="1" i="0" u="none" strike="noStrike" kern="0" cap="none" spc="0" normalizeH="0" baseline="0" noProof="0" dirty="0">
              <a:ln>
                <a:noFill/>
              </a:ln>
              <a:solidFill>
                <a:srgbClr val="002B5C"/>
              </a:solidFill>
              <a:effectLst/>
              <a:uLnTx/>
              <a:uFillTx/>
              <a:latin typeface="Georgia" panose="02040502050405020303" pitchFamily="18" charset="0"/>
              <a:ea typeface="ヒラギノ角ゴ Pro W3"/>
            </a:endParaRPr>
          </a:p>
        </p:txBody>
      </p:sp>
      <p:pic>
        <p:nvPicPr>
          <p:cNvPr id="30723" name="Content Placeholder 3">
            <a:extLst>
              <a:ext uri="{FF2B5EF4-FFF2-40B4-BE49-F238E27FC236}">
                <a16:creationId xmlns:a16="http://schemas.microsoft.com/office/drawing/2014/main" id="{A9E7128F-9FA4-283B-7438-BB68F4C58882}"/>
              </a:ext>
            </a:extLst>
          </p:cNvPr>
          <p:cNvPicPr>
            <a:picLocks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49513" y="849313"/>
            <a:ext cx="7543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itle 1">
            <a:extLst>
              <a:ext uri="{FF2B5EF4-FFF2-40B4-BE49-F238E27FC236}">
                <a16:creationId xmlns:a16="http://schemas.microsoft.com/office/drawing/2014/main" id="{73E72622-445D-6ABC-824A-EDB8BC2DF014}"/>
              </a:ext>
            </a:extLst>
          </p:cNvPr>
          <p:cNvSpPr txBox="1">
            <a:spLocks/>
          </p:cNvSpPr>
          <p:nvPr/>
        </p:nvSpPr>
        <p:spPr bwMode="auto">
          <a:xfrm>
            <a:off x="3886200" y="6454776"/>
            <a:ext cx="822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alt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R D </a:t>
            </a:r>
            <a:r>
              <a:rPr kumimoji="0" lang="da-DK" altLang="en-US" sz="1200" b="0" i="0" u="none" strike="noStrike" kern="1200" cap="none" spc="0" normalizeH="0" baseline="0" noProof="0" dirty="0" err="1">
                <a:ln>
                  <a:noFill/>
                </a:ln>
                <a:solidFill>
                  <a:srgbClr val="FFFFFF"/>
                </a:solidFill>
                <a:effectLst/>
                <a:uLnTx/>
                <a:uFillTx/>
                <a:latin typeface="Arial" panose="020B0604020202020204" pitchFamily="34" charset="0"/>
                <a:ea typeface="ヒラギノ角ゴ Pro W3" pitchFamily="-110" charset="-128"/>
              </a:rPr>
              <a:t>Burk</a:t>
            </a:r>
            <a:r>
              <a:rPr kumimoji="0" lang="da-DK" alt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 </a:t>
            </a:r>
            <a:r>
              <a:rPr kumimoji="0" lang="da-DK" altLang="en-US" sz="12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et al. Nature</a:t>
            </a:r>
            <a:r>
              <a:rPr kumimoji="0" lang="da-DK" alt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 </a:t>
            </a:r>
            <a:r>
              <a:rPr kumimoji="0" lang="fr-FR" altLang="en-US" sz="12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543, </a:t>
            </a:r>
            <a:r>
              <a:rPr kumimoji="0" lang="da-DK" alt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rPr>
              <a:t>378–384 (2017) doi:10.1038/nature21386</a:t>
            </a:r>
            <a:endPar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10" charset="-128"/>
            </a:endParaRPr>
          </a:p>
        </p:txBody>
      </p:sp>
      <p:sp>
        <p:nvSpPr>
          <p:cNvPr id="30725" name="TextBox 7">
            <a:extLst>
              <a:ext uri="{FF2B5EF4-FFF2-40B4-BE49-F238E27FC236}">
                <a16:creationId xmlns:a16="http://schemas.microsoft.com/office/drawing/2014/main" id="{FE3907DA-44B4-DA4E-6B85-D89BA46648A4}"/>
              </a:ext>
            </a:extLst>
          </p:cNvPr>
          <p:cNvSpPr txBox="1">
            <a:spLocks noChangeArrowheads="1"/>
          </p:cNvSpPr>
          <p:nvPr/>
        </p:nvSpPr>
        <p:spPr bwMode="auto">
          <a:xfrm>
            <a:off x="2438401" y="3784600"/>
            <a:ext cx="1687513" cy="36933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endParaRPr>
          </a:p>
        </p:txBody>
      </p:sp>
      <p:sp>
        <p:nvSpPr>
          <p:cNvPr id="30726" name="Rectangle 2">
            <a:extLst>
              <a:ext uri="{FF2B5EF4-FFF2-40B4-BE49-F238E27FC236}">
                <a16:creationId xmlns:a16="http://schemas.microsoft.com/office/drawing/2014/main" id="{1F5743B5-7C37-01AA-5102-EF8B9A95C389}"/>
              </a:ext>
            </a:extLst>
          </p:cNvPr>
          <p:cNvSpPr>
            <a:spLocks noChangeArrowheads="1"/>
          </p:cNvSpPr>
          <p:nvPr/>
        </p:nvSpPr>
        <p:spPr bwMode="auto">
          <a:xfrm>
            <a:off x="3200400" y="3784600"/>
            <a:ext cx="9715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08585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428750" indent="-228600">
              <a:spcBef>
                <a:spcPct val="20000"/>
              </a:spcBef>
              <a:buChar char="–"/>
              <a:defRPr>
                <a:solidFill>
                  <a:schemeClr val="bg1"/>
                </a:solidFill>
                <a:latin typeface="Arial" panose="020B0604020202020204" pitchFamily="34" charset="0"/>
                <a:ea typeface="ヒラギノ角ゴ Pro W3" pitchFamily="-110" charset="-128"/>
              </a:defRPr>
            </a:lvl4pPr>
            <a:lvl5pPr marL="177165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2288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6860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1432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6004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Gain:3.6%. </a:t>
            </a:r>
          </a:p>
        </p:txBody>
      </p:sp>
      <p:sp>
        <p:nvSpPr>
          <p:cNvPr id="30727" name="Rectangle 2">
            <a:extLst>
              <a:ext uri="{FF2B5EF4-FFF2-40B4-BE49-F238E27FC236}">
                <a16:creationId xmlns:a16="http://schemas.microsoft.com/office/drawing/2014/main" id="{05613245-A85D-F0BF-3190-04542A7F1C37}"/>
              </a:ext>
            </a:extLst>
          </p:cNvPr>
          <p:cNvSpPr>
            <a:spLocks noChangeArrowheads="1"/>
          </p:cNvSpPr>
          <p:nvPr/>
        </p:nvSpPr>
        <p:spPr bwMode="auto">
          <a:xfrm>
            <a:off x="2695576" y="5711825"/>
            <a:ext cx="3171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08585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428750" indent="-228600">
              <a:spcBef>
                <a:spcPct val="20000"/>
              </a:spcBef>
              <a:buChar char="–"/>
              <a:defRPr>
                <a:solidFill>
                  <a:schemeClr val="bg1"/>
                </a:solidFill>
                <a:latin typeface="Arial" panose="020B0604020202020204" pitchFamily="34" charset="0"/>
                <a:ea typeface="ヒラギノ角ゴ Pro W3" pitchFamily="-110" charset="-128"/>
              </a:defRPr>
            </a:lvl4pPr>
            <a:lvl5pPr marL="177165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2288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6860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1432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60045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HER2 </a:t>
            </a:r>
            <a:r>
              <a:rPr kumimoji="0" lang="en-US" altLang="en-US" sz="1200" b="1" i="0" u="sng"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mutations</a:t>
            </a: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are present in ~ 6% of cervical cancers.</a:t>
            </a:r>
          </a:p>
        </p:txBody>
      </p:sp>
      <p:sp>
        <p:nvSpPr>
          <p:cNvPr id="30728" name="TextBox 12">
            <a:extLst>
              <a:ext uri="{FF2B5EF4-FFF2-40B4-BE49-F238E27FC236}">
                <a16:creationId xmlns:a16="http://schemas.microsoft.com/office/drawing/2014/main" id="{DBFB760B-6280-9494-DA9F-5F792146C316}"/>
              </a:ext>
            </a:extLst>
          </p:cNvPr>
          <p:cNvSpPr txBox="1">
            <a:spLocks noChangeArrowheads="1"/>
          </p:cNvSpPr>
          <p:nvPr/>
        </p:nvSpPr>
        <p:spPr bwMode="auto">
          <a:xfrm>
            <a:off x="2607130" y="5695949"/>
            <a:ext cx="3037567" cy="461963"/>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7C20-B89D-1B27-9F43-D11E4E565078}"/>
              </a:ext>
            </a:extLst>
          </p:cNvPr>
          <p:cNvSpPr>
            <a:spLocks noGrp="1"/>
          </p:cNvSpPr>
          <p:nvPr>
            <p:ph idx="1"/>
          </p:nvPr>
        </p:nvSpPr>
        <p:spPr/>
        <p:txBody>
          <a:bodyPr/>
          <a:lstStyle/>
          <a:p>
            <a:pPr marL="0" indent="0" algn="ctr">
              <a:buNone/>
              <a:defRPr/>
            </a:pPr>
            <a:r>
              <a:rPr lang="en-US" b="1" dirty="0"/>
              <a:t>Optimal source material for and timing of HER2 </a:t>
            </a:r>
            <a:br>
              <a:rPr lang="en-US" b="1" dirty="0"/>
            </a:br>
            <a:r>
              <a:rPr lang="en-US" b="1" dirty="0"/>
              <a:t>testing in advanced gynecologic cancers</a:t>
            </a:r>
          </a:p>
          <a:p>
            <a:pPr>
              <a:defRPr/>
            </a:pP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E337FC1-C251-D859-3A1A-7499DBC3CE3C}"/>
              </a:ext>
            </a:extLst>
          </p:cNvPr>
          <p:cNvSpPr>
            <a:spLocks noGrp="1" noChangeArrowheads="1"/>
          </p:cNvSpPr>
          <p:nvPr>
            <p:ph type="title"/>
          </p:nvPr>
        </p:nvSpPr>
        <p:spPr>
          <a:xfrm>
            <a:off x="2176462" y="76200"/>
            <a:ext cx="8186738" cy="508000"/>
          </a:xfrm>
        </p:spPr>
        <p:txBody>
          <a:bodyPr/>
          <a:lstStyle/>
          <a:p>
            <a:r>
              <a:rPr lang="en-US" altLang="en-US" dirty="0"/>
              <a:t>HER2/neu testing Guidelines for Gynecologic tumors</a:t>
            </a:r>
          </a:p>
        </p:txBody>
      </p:sp>
      <p:sp>
        <p:nvSpPr>
          <p:cNvPr id="49155" name="TextBox 3">
            <a:extLst>
              <a:ext uri="{FF2B5EF4-FFF2-40B4-BE49-F238E27FC236}">
                <a16:creationId xmlns:a16="http://schemas.microsoft.com/office/drawing/2014/main" id="{AC690262-537B-BEAA-2698-1D0D93C80C0B}"/>
              </a:ext>
            </a:extLst>
          </p:cNvPr>
          <p:cNvSpPr txBox="1">
            <a:spLocks noChangeArrowheads="1"/>
          </p:cNvSpPr>
          <p:nvPr/>
        </p:nvSpPr>
        <p:spPr bwMode="auto">
          <a:xfrm>
            <a:off x="1524000" y="1066801"/>
            <a:ext cx="9323388" cy="5078413"/>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110" charset="-128"/>
              </a:defRPr>
            </a:lvl1pPr>
            <a:lvl2pPr marL="742950" indent="-285750">
              <a:defRPr sz="2400">
                <a:solidFill>
                  <a:schemeClr val="tx1"/>
                </a:solidFill>
                <a:latin typeface="Arial" panose="020B0604020202020204" pitchFamily="34" charset="0"/>
                <a:ea typeface="ヒラギノ角ゴ Pro W3" pitchFamily="-110" charset="-128"/>
              </a:defRPr>
            </a:lvl2pPr>
            <a:lvl3pPr marL="1143000" indent="-228600">
              <a:defRPr sz="2400">
                <a:solidFill>
                  <a:schemeClr val="tx1"/>
                </a:solidFill>
                <a:latin typeface="Arial" panose="020B0604020202020204" pitchFamily="34" charset="0"/>
                <a:ea typeface="ヒラギノ角ゴ Pro W3" pitchFamily="-110" charset="-128"/>
              </a:defRPr>
            </a:lvl3pPr>
            <a:lvl4pPr marL="1600200" indent="-228600">
              <a:defRPr sz="2400">
                <a:solidFill>
                  <a:schemeClr val="tx1"/>
                </a:solidFill>
                <a:latin typeface="Arial" panose="020B0604020202020204" pitchFamily="34" charset="0"/>
                <a:ea typeface="ヒラギノ角ゴ Pro W3" pitchFamily="-110" charset="-128"/>
              </a:defRPr>
            </a:lvl4pPr>
            <a:lvl5pPr marL="2057400" indent="-228600">
              <a:defRPr sz="2400">
                <a:solidFill>
                  <a:schemeClr val="tx1"/>
                </a:solidFill>
                <a:latin typeface="Arial" panose="020B0604020202020204" pitchFamily="34" charset="0"/>
                <a:ea typeface="ヒラギノ角ゴ Pro W3" pitchFamily="-11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2B5C"/>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Clinicians</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 should request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HER2 testing </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on tumor tissue in the biopsy or resection specimens (primary or metastasis) prior to the initiation of trastuzumab/ADC therapy.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When HER2 status is being evaluated, laboratories/pathologists should perform/order IHC testing first, followed by ISH/FISH when IHC result is 2+ (equivocal).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Positive (3+) or negative (0 or 1+) HER2 IHC results do not require further ISH/FISH testing</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Pathologists</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 should identify and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mark areas with strongest intensity </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of HER2 expression by IHC in the specimen for subsequent ISH/FISH scoring when required.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The prevalence of HER2 status may be discordant between the primary tumor and metastases in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approximately 25% of cases</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 especially after treatment.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Per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NCCN guidelines </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treating clinicians should offer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combination chemotherapy and HER2-targeted therapy</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 as the initial treatment for appropriate patients harboring HER2 positive advanced/recurrent USC and for any gynecologic cancer patient with recurrent tumors demonstrating HER2 2+/3+ expression by IHC.</a:t>
            </a:r>
            <a:endParaRPr kumimoji="0" lang="en-US" altLang="en-US" sz="1800" b="0" i="0" u="none" strike="noStrike" kern="1200" cap="none" spc="0" normalizeH="0" baseline="0" noProof="0" dirty="0">
              <a:ln>
                <a:noFill/>
              </a:ln>
              <a:solidFill>
                <a:srgbClr val="002B5C"/>
              </a:solidFill>
              <a:effectLst/>
              <a:uLnTx/>
              <a:uFillTx/>
              <a:latin typeface="Arial"/>
              <a:ea typeface="ヒラギノ角ゴ Pro W3" pitchFamily="-110" charset="-128"/>
              <a:cs typeface="Aptos" panose="020B0004020202020204" pitchFamily="34" charset="0"/>
            </a:endParaRPr>
          </a:p>
        </p:txBody>
      </p:sp>
      <p:sp>
        <p:nvSpPr>
          <p:cNvPr id="32772" name="TextBox 6">
            <a:extLst>
              <a:ext uri="{FF2B5EF4-FFF2-40B4-BE49-F238E27FC236}">
                <a16:creationId xmlns:a16="http://schemas.microsoft.com/office/drawing/2014/main" id="{762E2F68-1DC1-846D-8B1E-BF74F8428747}"/>
              </a:ext>
            </a:extLst>
          </p:cNvPr>
          <p:cNvSpPr txBox="1">
            <a:spLocks noChangeArrowheads="1"/>
          </p:cNvSpPr>
          <p:nvPr/>
        </p:nvSpPr>
        <p:spPr bwMode="auto">
          <a:xfrm>
            <a:off x="1524000" y="3276600"/>
            <a:ext cx="8839200" cy="36933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endParaRPr>
          </a:p>
        </p:txBody>
      </p:sp>
    </p:spTree>
  </p:cSld>
  <p:clrMapOvr>
    <a:overrideClrMapping bg1="dk2" tx1="lt1" bg2="dk1"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9E4D8B-DFB7-C761-FCEB-FB23E6E928E7}"/>
              </a:ext>
            </a:extLst>
          </p:cNvPr>
          <p:cNvSpPr>
            <a:spLocks noGrp="1"/>
          </p:cNvSpPr>
          <p:nvPr>
            <p:ph idx="1"/>
          </p:nvPr>
        </p:nvSpPr>
        <p:spPr>
          <a:xfrm>
            <a:off x="2286000" y="2286000"/>
            <a:ext cx="8153400" cy="1447800"/>
          </a:xfrm>
        </p:spPr>
        <p:txBody>
          <a:bodyPr/>
          <a:lstStyle/>
          <a:p>
            <a:pPr marL="0" indent="0">
              <a:buNone/>
              <a:defRPr/>
            </a:pPr>
            <a:r>
              <a:rPr lang="en-US" b="1" dirty="0">
                <a:cs typeface="Arial" panose="020B0604020202020204" pitchFamily="34" charset="0"/>
              </a:rPr>
              <a:t>Published research studies with the use of HER2-targeted strategies in advanced EC </a:t>
            </a:r>
          </a:p>
          <a:p>
            <a:pPr>
              <a:defRPr/>
            </a:pP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C097922-639D-7B75-F839-F22B1470205D}"/>
              </a:ext>
            </a:extLst>
          </p:cNvPr>
          <p:cNvSpPr>
            <a:spLocks noGrp="1" noChangeArrowheads="1"/>
          </p:cNvSpPr>
          <p:nvPr>
            <p:ph type="title"/>
          </p:nvPr>
        </p:nvSpPr>
        <p:spPr>
          <a:xfrm>
            <a:off x="2209800" y="74613"/>
            <a:ext cx="7772400" cy="914400"/>
          </a:xfrm>
        </p:spPr>
        <p:txBody>
          <a:bodyPr/>
          <a:lstStyle/>
          <a:p>
            <a:r>
              <a:rPr lang="en-US" altLang="en-US" b="1">
                <a:solidFill>
                  <a:srgbClr val="001D35"/>
                </a:solidFill>
                <a:latin typeface="Google Sans"/>
              </a:rPr>
              <a:t>GOG 181B</a:t>
            </a:r>
            <a:endParaRPr lang="en-US" altLang="en-US" b="1"/>
          </a:p>
        </p:txBody>
      </p:sp>
      <p:sp>
        <p:nvSpPr>
          <p:cNvPr id="34819" name="Content Placeholder 2">
            <a:extLst>
              <a:ext uri="{FF2B5EF4-FFF2-40B4-BE49-F238E27FC236}">
                <a16:creationId xmlns:a16="http://schemas.microsoft.com/office/drawing/2014/main" id="{A8DB47EB-548A-EF40-2BDE-47D9C7A6B84F}"/>
              </a:ext>
            </a:extLst>
          </p:cNvPr>
          <p:cNvSpPr>
            <a:spLocks noGrp="1" noChangeArrowheads="1"/>
          </p:cNvSpPr>
          <p:nvPr>
            <p:ph idx="1"/>
          </p:nvPr>
        </p:nvSpPr>
        <p:spPr>
          <a:xfrm>
            <a:off x="1600200" y="762000"/>
            <a:ext cx="9067800" cy="4421188"/>
          </a:xfrm>
        </p:spPr>
        <p:txBody>
          <a:bodyPr/>
          <a:lstStyle/>
          <a:p>
            <a:pPr marL="0" indent="0">
              <a:buNone/>
            </a:pPr>
            <a:r>
              <a:rPr lang="en-US" altLang="en-US" sz="2400" b="1">
                <a:solidFill>
                  <a:srgbClr val="001D35"/>
                </a:solidFill>
                <a:latin typeface="Google Sans"/>
              </a:rPr>
              <a:t>Phase II trial of trastuzumab in women with advanced or recurrent, HER2-positive endometrial carcinoma: a Gynecologic Oncology Group study. </a:t>
            </a:r>
          </a:p>
          <a:p>
            <a:pPr marL="0" indent="0">
              <a:buNone/>
            </a:pPr>
            <a:r>
              <a:rPr lang="en-US" altLang="en-US" sz="2400">
                <a:solidFill>
                  <a:srgbClr val="212121"/>
                </a:solidFill>
                <a:latin typeface="BlinkMacSystemFont"/>
              </a:rPr>
              <a:t>The trial opened in 2000 to women with IHC-positive tumors and was later amended to include women with FISH-positive tumors. </a:t>
            </a:r>
          </a:p>
          <a:p>
            <a:pPr marL="0" indent="0">
              <a:buNone/>
            </a:pPr>
            <a:endParaRPr lang="en-US" altLang="en-US" sz="2400">
              <a:solidFill>
                <a:srgbClr val="212121"/>
              </a:solidFill>
              <a:latin typeface="BlinkMacSystemFont"/>
            </a:endParaRPr>
          </a:p>
          <a:p>
            <a:pPr marL="0" indent="0">
              <a:buNone/>
            </a:pPr>
            <a:r>
              <a:rPr lang="en-US" altLang="en-US" sz="2400">
                <a:solidFill>
                  <a:srgbClr val="212121"/>
                </a:solidFill>
                <a:latin typeface="BlinkMacSystemFont"/>
              </a:rPr>
              <a:t>Of the 286 tumors centrally screened 11.5% (33) were HER2-amplified. Of the 33 evaluable patients only 52% has c-erbB2 amplification by FISH and the majority had endometrial histology. </a:t>
            </a:r>
            <a:r>
              <a:rPr lang="en-US" altLang="en-US" sz="2400" b="1">
                <a:solidFill>
                  <a:srgbClr val="001D35"/>
                </a:solidFill>
                <a:latin typeface="Google Sans"/>
              </a:rPr>
              <a:t>No CR/PR detected.</a:t>
            </a:r>
          </a:p>
          <a:p>
            <a:pPr marL="0" indent="0">
              <a:buNone/>
            </a:pPr>
            <a:endParaRPr lang="en-US" altLang="en-US" sz="2400" b="1">
              <a:solidFill>
                <a:srgbClr val="001D35"/>
              </a:solidFill>
              <a:latin typeface="Google Sans"/>
            </a:endParaRPr>
          </a:p>
          <a:p>
            <a:pPr marL="0" indent="0">
              <a:buNone/>
            </a:pPr>
            <a:r>
              <a:rPr lang="en-US" altLang="en-US" sz="2400" b="1">
                <a:solidFill>
                  <a:srgbClr val="212121"/>
                </a:solidFill>
                <a:latin typeface="BlinkMacSystemFont"/>
              </a:rPr>
              <a:t>Conclusion: </a:t>
            </a:r>
            <a:r>
              <a:rPr lang="en-US" altLang="en-US" sz="2400">
                <a:solidFill>
                  <a:srgbClr val="212121"/>
                </a:solidFill>
                <a:latin typeface="BlinkMacSystemFont"/>
              </a:rPr>
              <a:t>Trastuzumab as a single agent did not demonstrate activity against endometrial carcinomas with HER2 overexpression or HER2 amplification.</a:t>
            </a:r>
          </a:p>
          <a:p>
            <a:pPr marL="0" indent="0">
              <a:buNone/>
            </a:pPr>
            <a:endParaRPr lang="en-US" altLang="en-US"/>
          </a:p>
        </p:txBody>
      </p:sp>
      <p:sp>
        <p:nvSpPr>
          <p:cNvPr id="3" name="TextBox 2">
            <a:extLst>
              <a:ext uri="{FF2B5EF4-FFF2-40B4-BE49-F238E27FC236}">
                <a16:creationId xmlns:a16="http://schemas.microsoft.com/office/drawing/2014/main" id="{3F27849D-2715-F794-68D2-FD2B57FE5207}"/>
              </a:ext>
            </a:extLst>
          </p:cNvPr>
          <p:cNvSpPr txBox="1"/>
          <p:nvPr/>
        </p:nvSpPr>
        <p:spPr>
          <a:xfrm>
            <a:off x="4343400" y="6062664"/>
            <a:ext cx="6477000" cy="27622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11D72">
                    <a:lumMod val="50000"/>
                  </a:srgbClr>
                </a:solidFill>
                <a:effectLst/>
                <a:uLnTx/>
                <a:uFillTx/>
                <a:latin typeface="Arial" panose="020B0604020202020204" pitchFamily="34" charset="0"/>
                <a:ea typeface="ヒラギノ角ゴ Pro W3" pitchFamily="-110" charset="-128"/>
              </a:rPr>
              <a:t>Fleming G., et al., PMID: 19840887 PMCID: PMC2804260 DOI: 10.1016/j.ygyno.2009.09.025</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a:themeElements>
    <a:clrScheme name="UCLA Blue Hyperlink">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2973AD"/>
      </a:hlink>
      <a:folHlink>
        <a:srgbClr val="2973AD"/>
      </a:folHlink>
    </a:clrScheme>
    <a:fontScheme name="Defaul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1">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F1E3BB"/>
        </a:hlink>
        <a:folHlink>
          <a:srgbClr val="FFB61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a:themeElements>
    <a:clrScheme name="UCLA Blue Hyperlink">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2973AD"/>
      </a:hlink>
      <a:folHlink>
        <a:srgbClr val="2973AD"/>
      </a:folHlink>
    </a:clrScheme>
    <a:fontScheme name="Defaul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1">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F1E3BB"/>
        </a:hlink>
        <a:folHlink>
          <a:srgbClr val="FFB61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fontScheme name="Blank Presentation">
      <a:majorFont>
        <a:latin typeface="Arial Bold"/>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IVOT">
  <a:themeElements>
    <a:clrScheme name="3841 PIVOT">
      <a:dk1>
        <a:srgbClr val="162940"/>
      </a:dk1>
      <a:lt1>
        <a:srgbClr val="FFFFFF"/>
      </a:lt1>
      <a:dk2>
        <a:srgbClr val="162940"/>
      </a:dk2>
      <a:lt2>
        <a:srgbClr val="E8E8E8"/>
      </a:lt2>
      <a:accent1>
        <a:srgbClr val="407BC5"/>
      </a:accent1>
      <a:accent2>
        <a:srgbClr val="94DAF9"/>
      </a:accent2>
      <a:accent3>
        <a:srgbClr val="DE3675"/>
      </a:accent3>
      <a:accent4>
        <a:srgbClr val="EEC7CB"/>
      </a:accent4>
      <a:accent5>
        <a:srgbClr val="162940"/>
      </a:accent5>
      <a:accent6>
        <a:srgbClr val="000000"/>
      </a:accent6>
      <a:hlink>
        <a:srgbClr val="BEE8FB"/>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VOT" id="{2001D173-719D-41BE-99E0-5E6D6768046C}" vid="{BE7659ED-6356-4645-B44B-E186233EC6A2}"/>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Dana-Farber">
      <a:dk1>
        <a:srgbClr val="000000"/>
      </a:dk1>
      <a:lt1>
        <a:srgbClr val="FFFFFF"/>
      </a:lt1>
      <a:dk2>
        <a:srgbClr val="636569"/>
      </a:dk2>
      <a:lt2>
        <a:srgbClr val="E7E6E6"/>
      </a:lt2>
      <a:accent1>
        <a:srgbClr val="12689B"/>
      </a:accent1>
      <a:accent2>
        <a:srgbClr val="FC993C"/>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85_DFCI_PPT_Everyday_16x9_R1" id="{10616912-4318-434F-BC7A-11D788B360BA}" vid="{0D9E49A9-22D4-3E42-8E45-91F1EF8D4283}"/>
    </a:ext>
  </a:ext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themeOverride>
</file>

<file path=ppt/theme/themeOverride2.xml><?xml version="1.0" encoding="utf-8"?>
<a:themeOverride xmlns:a="http://schemas.openxmlformats.org/drawingml/2006/main">
  <a:clrScheme name="AZ MA Color Set">
    <a:dk1>
      <a:srgbClr val="000000"/>
    </a:dk1>
    <a:lt1>
      <a:srgbClr val="FFFFFF"/>
    </a:lt1>
    <a:dk2>
      <a:srgbClr val="3F4444"/>
    </a:dk2>
    <a:lt2>
      <a:srgbClr val="9DB0AC"/>
    </a:lt2>
    <a:accent1>
      <a:srgbClr val="7F134C"/>
    </a:accent1>
    <a:accent2>
      <a:srgbClr val="0D3759"/>
    </a:accent2>
    <a:accent3>
      <a:srgbClr val="65D2DF"/>
    </a:accent3>
    <a:accent4>
      <a:srgbClr val="3C1053"/>
    </a:accent4>
    <a:accent5>
      <a:srgbClr val="B5D820"/>
    </a:accent5>
    <a:accent6>
      <a:srgbClr val="F0AB00"/>
    </a:accent6>
    <a:hlink>
      <a:srgbClr val="7F134C"/>
    </a:hlink>
    <a:folHlink>
      <a:srgbClr val="9DB0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64391</TotalTime>
  <Words>16755</Words>
  <Application>Microsoft Macintosh PowerPoint</Application>
  <PresentationFormat>Widescreen</PresentationFormat>
  <Paragraphs>2432</Paragraphs>
  <Slides>174</Slides>
  <Notes>51</Notes>
  <HiddenSlides>0</HiddenSlides>
  <MMClips>0</MMClips>
  <ScaleCrop>false</ScaleCrop>
  <HeadingPairs>
    <vt:vector size="6" baseType="variant">
      <vt:variant>
        <vt:lpstr>Fonts Used</vt:lpstr>
      </vt:variant>
      <vt:variant>
        <vt:i4>35</vt:i4>
      </vt:variant>
      <vt:variant>
        <vt:lpstr>Theme</vt:lpstr>
      </vt:variant>
      <vt:variant>
        <vt:i4>15</vt:i4>
      </vt:variant>
      <vt:variant>
        <vt:lpstr>Slide Titles</vt:lpstr>
      </vt:variant>
      <vt:variant>
        <vt:i4>174</vt:i4>
      </vt:variant>
    </vt:vector>
  </HeadingPairs>
  <TitlesOfParts>
    <vt:vector size="224" baseType="lpstr">
      <vt:lpstr>MS PGothic</vt:lpstr>
      <vt:lpstr>MS PGothic</vt:lpstr>
      <vt:lpstr>Aptos</vt:lpstr>
      <vt:lpstr>Aptos Display</vt:lpstr>
      <vt:lpstr>Arial</vt:lpstr>
      <vt:lpstr>Arial</vt:lpstr>
      <vt:lpstr>Arial Bold</vt:lpstr>
      <vt:lpstr>Arial Narrow</vt:lpstr>
      <vt:lpstr>ArialMT</vt:lpstr>
      <vt:lpstr>BlinkMacSystemFont</vt:lpstr>
      <vt:lpstr>Calibri</vt:lpstr>
      <vt:lpstr>Calibri Light</vt:lpstr>
      <vt:lpstr>Corbel</vt:lpstr>
      <vt:lpstr>Garamond</vt:lpstr>
      <vt:lpstr>Georgia</vt:lpstr>
      <vt:lpstr>Google Sans</vt:lpstr>
      <vt:lpstr>GSK Precision</vt:lpstr>
      <vt:lpstr>Helvetica</vt:lpstr>
      <vt:lpstr>inherit</vt:lpstr>
      <vt:lpstr>Inter</vt:lpstr>
      <vt:lpstr>Merriweather</vt:lpstr>
      <vt:lpstr>MetaPlusNormal-Roman</vt:lpstr>
      <vt:lpstr>Noto Sans</vt:lpstr>
      <vt:lpstr>Open Sans</vt:lpstr>
      <vt:lpstr>Roboto</vt:lpstr>
      <vt:lpstr>Source Sans Pro Web</vt:lpstr>
      <vt:lpstr>Symbol</vt:lpstr>
      <vt:lpstr>system-ui</vt:lpstr>
      <vt:lpstr>Times</vt:lpstr>
      <vt:lpstr>Times New Roman</vt:lpstr>
      <vt:lpstr>Trebuchet MS Regular</vt:lpstr>
      <vt:lpstr>ui-sans-serif</vt:lpstr>
      <vt:lpstr>Wingdings</vt:lpstr>
      <vt:lpstr>Wingdings,Sans-Serif</vt:lpstr>
      <vt:lpstr>ヒラギノ角ゴ Pro W3</vt:lpstr>
      <vt:lpstr>1_Default Design</vt:lpstr>
      <vt:lpstr>5_Default Design</vt:lpstr>
      <vt:lpstr>7_Default Design</vt:lpstr>
      <vt:lpstr>4_Default Design</vt:lpstr>
      <vt:lpstr>PIVOT</vt:lpstr>
      <vt:lpstr>2_Default Design</vt:lpstr>
      <vt:lpstr>6_Default Design</vt:lpstr>
      <vt:lpstr>Office Theme</vt:lpstr>
      <vt:lpstr>8_Default Design</vt:lpstr>
      <vt:lpstr>Default</vt:lpstr>
      <vt:lpstr>1_Default</vt:lpstr>
      <vt:lpstr>Blank Presentation</vt:lpstr>
      <vt:lpstr>9_Default Design</vt:lpstr>
      <vt:lpstr>Tema de Office</vt:lpstr>
      <vt:lpstr>6_Office Theme</vt:lpstr>
      <vt:lpstr>Cases from the Community: Investigators  Discuss Available Research Guiding the Care of  Patients with Ovarian and Endometrial Cancer</vt:lpstr>
      <vt:lpstr>Faculty</vt:lpstr>
      <vt:lpstr>Dr Liu — Disclosures Faculty</vt:lpstr>
      <vt:lpstr>Dr O’Malley — Disclosures Faculty</vt:lpstr>
      <vt:lpstr>Dr Salani — Disclosures Faculty</vt:lpstr>
      <vt:lpstr>Dr Santin — Disclosures Faculty</vt:lpstr>
      <vt:lpstr>Dr Westin — Disclosures Moderator</vt:lpstr>
      <vt:lpstr>Dr Love — Disclosures</vt:lpstr>
      <vt:lpstr>Commercial Support</vt:lpstr>
      <vt:lpstr>PowerPoint Presentation</vt:lpstr>
      <vt:lpstr>PowerPoint Presentation</vt:lpstr>
      <vt:lpstr>Clinicians in the Meeting Room</vt:lpstr>
      <vt:lpstr>Clinicians Attending via Zoom</vt:lpstr>
      <vt:lpstr>About the Enduring Program</vt:lpstr>
      <vt:lpstr>Cases from the Community: Investigators  Discuss Available Research Guiding the Care of  Patients with Ovarian and Endometrial Cancer</vt:lpstr>
      <vt:lpstr>PowerPoint Presentation</vt:lpstr>
      <vt:lpstr>Agenda</vt:lpstr>
      <vt:lpstr>Agenda</vt:lpstr>
      <vt:lpstr>PowerPoint Presentation</vt:lpstr>
      <vt:lpstr>PowerPoint Presentation</vt:lpstr>
      <vt:lpstr>PowerPoint Presentation</vt:lpstr>
      <vt:lpstr>Testing for Homologous Recombination Deficiency (HRD)</vt:lpstr>
      <vt:lpstr>Randomized studies informing front-line PARPi maintenance</vt:lpstr>
      <vt:lpstr>Randomized studies informing front-line PARPi maintenance</vt:lpstr>
      <vt:lpstr>BRCAm tumors: PARP inhibitor monotherapy maintenance</vt:lpstr>
      <vt:lpstr>Olaparib maintenance demonstrates long-term benefit in individuals with BRCAm ovarian cancers</vt:lpstr>
      <vt:lpstr>Niraparib maintenance demonstrates continued PFS benefit but no OS benefit in BRCAm ovarian cancers in final analysis</vt:lpstr>
      <vt:lpstr>What happened?</vt:lpstr>
      <vt:lpstr>PowerPoint Presentation</vt:lpstr>
      <vt:lpstr>Olaparib/bevacizumab improves outcomes compared to bevacizumab in BRCAm ovarian cancer</vt:lpstr>
      <vt:lpstr>Randomized studies informing front-line PARPi maintenance</vt:lpstr>
      <vt:lpstr>PARPi monotherapy maintenance results in PFS benefit in BRCAwt HRD test positive tumors</vt:lpstr>
      <vt:lpstr>No OS benefit for niraparib maintenance in BRCAwt HRD test positive tumors</vt:lpstr>
      <vt:lpstr>Olaparib/bevacizumab improves outcomes compared to bevacizumab in BRCAwt HRD test positive ovarian cancer</vt:lpstr>
      <vt:lpstr>Randomized studies informing front-line PARPi maintenance</vt:lpstr>
      <vt:lpstr>PARPi monotherapy maintenance has limited PFS benefit in BRCAwt HRD test negative tumors</vt:lpstr>
      <vt:lpstr>Olaparib/bevacizumab does not improve outcomes compared to bevacizumab in BRCAwt, HRD test negative ovarian cancer</vt:lpstr>
      <vt:lpstr>Randomized studies informing front-line PARPi maintenance</vt:lpstr>
      <vt:lpstr>Immunotherapy + PARP inhibitors</vt:lpstr>
      <vt:lpstr>Rucaparib + nivolumab did not improve PFS compared to rucaparib alone</vt:lpstr>
      <vt:lpstr>DUO-O demonstrated PFS improvement with olaparib + dostarlimab + bevacizumab</vt:lpstr>
      <vt:lpstr>KEYLYNK-001 demonstrated PFS improvement with olaparib + pembrolizumab (+/- bevacizumab)</vt:lpstr>
      <vt:lpstr>Front-line maintenance: where are we, and what’s still ahead?</vt:lpstr>
      <vt:lpstr>Where do we go from here?</vt:lpstr>
      <vt:lpstr>Where do we go from here?</vt:lpstr>
      <vt:lpstr>Case Presentation: 65-year-old woman (PS 1) with moderate ascites and omental caking is diagnosed with HRD-positive, BRCA wild-type HGSOC</vt:lpstr>
      <vt:lpstr>Questions for the Faculty</vt:lpstr>
      <vt:lpstr>Questions for the Faculty</vt:lpstr>
      <vt:lpstr>Case Presentation: 73-year-old woman with BRCA wild-type Stage IIIC HGSOC (HRD status inconclusive twice) receives carboplatin/paclitaxel and interval debulking surgery</vt:lpstr>
      <vt:lpstr>Questions for the Faculty</vt:lpstr>
      <vt:lpstr>Questions for the Faculty</vt:lpstr>
      <vt:lpstr>Agenda</vt:lpstr>
      <vt:lpstr>Current Management of Relapsed/Refractory Ovarian Cancer  Promising Novel Agents and Strategies Under Investigation</vt:lpstr>
      <vt:lpstr>Agenda</vt:lpstr>
      <vt:lpstr>How common is FRα expressed in Ovarian Cancer? </vt:lpstr>
      <vt:lpstr>Mirvetuximab Soravtansine Improved PFS and OS1</vt:lpstr>
      <vt:lpstr>PowerPoint Presentation</vt:lpstr>
      <vt:lpstr>PowerPoint Presentation</vt:lpstr>
      <vt:lpstr>PowerPoint Presentation</vt:lpstr>
      <vt:lpstr>PowerPoint Presentation</vt:lpstr>
      <vt:lpstr>Targeting Cadherin 6 (CDH6) </vt:lpstr>
      <vt:lpstr>Targeting Cadherin 6 (CDH6) in Ovarian Cancer: Why? </vt:lpstr>
      <vt:lpstr>PowerPoint Presentation</vt:lpstr>
      <vt:lpstr>PowerPoint Presentation</vt:lpstr>
      <vt:lpstr>PowerPoint Presentation</vt:lpstr>
      <vt:lpstr>Glucocorticoid receptor antagonist    </vt:lpstr>
      <vt:lpstr>PowerPoint Presentation</vt:lpstr>
      <vt:lpstr>Outcomes are Poorer in Patients with Ovarian Cancer  when GR is High or when Nocturnal Cortisol is High</vt:lpstr>
      <vt:lpstr>Relacorilant + Nab-paclitaxel Phase 2 Study Design</vt:lpstr>
      <vt:lpstr>INTERMITTENT Relacorilant + Nab-paclitaxel  Improved Progression-Free Survival</vt:lpstr>
      <vt:lpstr>INTERMITTENT Relacorilant + Nab-Paclitaxel Improved OS</vt:lpstr>
      <vt:lpstr>ROSELLA Phase 3 Study Schema</vt:lpstr>
      <vt:lpstr>PowerPoint Presentation</vt:lpstr>
      <vt:lpstr>Immune Therapy </vt:lpstr>
      <vt:lpstr>A road for IO in PROC?  ENGOT-ov65/KEYNOTE-B96: Phase 3, Randomized, Double-Blind Study  of Pembrolizumab Versus Placebo Plus Paclitaxel With Optional Bevacizumab  for Platinum-Resistant Recurrent Ovarian Cancer </vt:lpstr>
      <vt:lpstr>A road for IO in PROC?  ENGOT-ov65/KEYNOTE-B96: Phase 3, Randomized, Double-Blind Study  of Pembrolizumab Versus Placebo Plus Paclitaxel With Optional Bevacizumab  for Platinum-Resistant Recurrent Ovarian Cancer </vt:lpstr>
      <vt:lpstr>What about the post ADC world? </vt:lpstr>
      <vt:lpstr>PowerPoint Presentation</vt:lpstr>
      <vt:lpstr>PowerPoint Presentation</vt:lpstr>
      <vt:lpstr>PowerPoint Presentation</vt:lpstr>
      <vt:lpstr>PowerPoint Presentation</vt:lpstr>
      <vt:lpstr>Key Takeaways</vt:lpstr>
      <vt:lpstr>Case Presentation: 44-year-old woman with germline BRCA1 mutation and HGSOC receives treatment in 2018 with chemotherapy followed by olaparib maintenance and recurrence 1 year ago</vt:lpstr>
      <vt:lpstr>Questions for the Faculty</vt:lpstr>
      <vt:lpstr>Case Presentation: 78-year-old woman with germline BRCA1 mutation and recurrent folate receptor alpha-positive HGSOC receives mirvetuximab soravtansine with CR but develops interstitial pneumonitis</vt:lpstr>
      <vt:lpstr>Questions for the Faculty</vt:lpstr>
      <vt:lpstr>Agenda</vt:lpstr>
      <vt:lpstr>PowerPoint Presentation</vt:lpstr>
      <vt:lpstr>HER2/neu in Gynecologic Cancers</vt:lpstr>
      <vt:lpstr>Frequency of HER2 expression amplification/mutations among Uterine Cancers </vt:lpstr>
      <vt:lpstr>PowerPoint Presentation</vt:lpstr>
      <vt:lpstr>PowerPoint Presentation</vt:lpstr>
      <vt:lpstr>PowerPoint Presentation</vt:lpstr>
      <vt:lpstr>PowerPoint Presentation</vt:lpstr>
      <vt:lpstr>PowerPoint Presentation</vt:lpstr>
      <vt:lpstr>PowerPoint Presentation</vt:lpstr>
      <vt:lpstr>HER2/neu testing Guidelines for Gynecologic tumors</vt:lpstr>
      <vt:lpstr>PowerPoint Presentation</vt:lpstr>
      <vt:lpstr>GOG 181B</vt:lpstr>
      <vt:lpstr>Phase II TAPUR Trial: Endometrial Cancer Cohort Pertuzumab + Trastuzumab for HER2/HER3-Amplified EC</vt:lpstr>
      <vt:lpstr>PowerPoint Presentation</vt:lpstr>
      <vt:lpstr>Molecular characteristics of HER2 protein expression and gene amplification in USC </vt:lpstr>
      <vt:lpstr>PowerPoint Presentation</vt:lpstr>
      <vt:lpstr>Progression-Free Survival by Treatment Arm </vt:lpstr>
      <vt:lpstr>Overall Survival by Treatment Arm </vt:lpstr>
      <vt:lpstr>PowerPoint Presentation</vt:lpstr>
      <vt:lpstr>PowerPoint Presentation</vt:lpstr>
      <vt:lpstr>DESTINY-PanTumor02: Phase II Trial of Trastuzumab Deruxtecan for Patients with HER2-Expressing Solid Tumors</vt:lpstr>
      <vt:lpstr>DESTINY-PanTumor02: Survival</vt:lpstr>
      <vt:lpstr>DESTINY-PanTumor02: Response by HER2 Expression Level (Central)</vt:lpstr>
      <vt:lpstr>DESTINY-PanTumor02: Adverse Events</vt:lpstr>
      <vt:lpstr>Incidence of ILD and other toxicities with T-DXd in DESTINY-PanTumor02; recommen­dations for monitoring and management  </vt:lpstr>
      <vt:lpstr>In DESTINY-PanTumor02, ILD incidence with T-DXd  was 5.9% at 5.4 mg/kg and 14% at 6.4 mg/kg.    </vt:lpstr>
      <vt:lpstr>Case Presentation: 75-year-old woman with HER2-positive (IHC 3+) recurrent ovarian cancer (HRD-negative, PD-L1-positive, folate receptor alpha-positive) receives T-DXd</vt:lpstr>
      <vt:lpstr>Questions for the Faculty</vt:lpstr>
      <vt:lpstr>Questions for the Faculty</vt:lpstr>
      <vt:lpstr>Case Presentation: 80-year-old woman with MSS HER2-positive (IHC 3+), TP53-mutant metastatic recurrent uterine carcinosarcoma </vt:lpstr>
      <vt:lpstr>Questions for the Faculty</vt:lpstr>
      <vt:lpstr>Questions for the Faculty</vt:lpstr>
      <vt:lpstr>Agenda</vt:lpstr>
      <vt:lpstr>PowerPoint Presentation</vt:lpstr>
      <vt:lpstr>GOG 209</vt:lpstr>
      <vt:lpstr>Shifting the Paradigm: Lumping to Splitting</vt:lpstr>
      <vt:lpstr>PowerPoint Presentation</vt:lpstr>
      <vt:lpstr>Rationale for Combinatorial Approach with Chemo + IO</vt:lpstr>
      <vt:lpstr>Benefit of IO + Chemo in EC:  1L Studies in Patients with Advanced Stage or Recurrent EC</vt:lpstr>
      <vt:lpstr>Benefit of IO + Chemo in the dMMR EC Population</vt:lpstr>
      <vt:lpstr>Benefit of IO + Chemo in the dMMR EC Population</vt:lpstr>
      <vt:lpstr>PowerPoint Presentation</vt:lpstr>
      <vt:lpstr>PowerPoint Presentation</vt:lpstr>
      <vt:lpstr>PowerPoint Presentation</vt:lpstr>
      <vt:lpstr>Addition of Olaparib to Durvalumab Enhanced PFS Benefit in pMMR Subpopulation</vt:lpstr>
      <vt:lpstr>dMMR Subpopulation PFS Results</vt:lpstr>
      <vt:lpstr>PowerPoint Presentation</vt:lpstr>
      <vt:lpstr>PowerPoint Presentation</vt:lpstr>
      <vt:lpstr>RUBY Part 2 Demonstrated Statistically Significant PFS Benefit in the Overall and pMMR Populations</vt:lpstr>
      <vt:lpstr>RUBY Part 2 PFS Analyses of Exploratory Biomarkers</vt:lpstr>
      <vt:lpstr>PowerPoint Presentation</vt:lpstr>
      <vt:lpstr>Moving Immunotherapy Efforts into the Frontline as Chemotherapy Replacement…</vt:lpstr>
      <vt:lpstr>Conclusions</vt:lpstr>
      <vt:lpstr>Case Presentation: 61-year-old woman with Stage IIIC dMMR endometrial cancer and Lynch syndrome undergoes debulking surgery and receives carboplatin/docetaxel/pembrolizumab followed by pembrolizumab maintenance</vt:lpstr>
      <vt:lpstr>Questions for the Faculty</vt:lpstr>
      <vt:lpstr>Case Presentation: 67-year-old woman with MSS high-grade serous endometrial cancer and recurrence in vaginal cuff after hysterectomy receives carboplatin/paclitaxel/pembrolizumab</vt:lpstr>
      <vt:lpstr>Questions for the Faculty</vt:lpstr>
      <vt:lpstr>Questions for the Faculty</vt:lpstr>
      <vt:lpstr>Agenda</vt:lpstr>
      <vt:lpstr>Therapeutic Options for Endometrial Cancer:  Current and Novel Investigational Strategies</vt:lpstr>
      <vt:lpstr>Objectives</vt:lpstr>
      <vt:lpstr>Advanced Endometrial Cancer</vt:lpstr>
      <vt:lpstr>KEYNOTE-775: Recurrent Endometrial Cancer</vt:lpstr>
      <vt:lpstr>KEYNOTE-775: Survival Outcomes pMMR</vt:lpstr>
      <vt:lpstr>PowerPoint Presentation</vt:lpstr>
      <vt:lpstr> Lenvatinib and Pembrolizumab: Adverse Events</vt:lpstr>
      <vt:lpstr>Maintenance Therapy in Endometrial Cancer </vt:lpstr>
      <vt:lpstr>Selinexor</vt:lpstr>
      <vt:lpstr>PowerPoint Presentation</vt:lpstr>
      <vt:lpstr>Phase II SIENDO Trial: Selinexor Maintenance</vt:lpstr>
      <vt:lpstr>Phase II SIENDO Trial: Selinexor Maintenance</vt:lpstr>
      <vt:lpstr>Phase II SIENDO Trial: Selinexor Maintenance</vt:lpstr>
      <vt:lpstr>SIENDO: Adverse Events</vt:lpstr>
      <vt:lpstr>Phase 3 Confirmatory Trial: XPORT-EC-042</vt:lpstr>
      <vt:lpstr>Emerging Therapies</vt:lpstr>
      <vt:lpstr>TROP-2 ADCs </vt:lpstr>
      <vt:lpstr>ADCs in Development for Endometrial Cancer </vt:lpstr>
      <vt:lpstr>Non-ADC Targeted Therapies</vt:lpstr>
      <vt:lpstr>Conclusions</vt:lpstr>
      <vt:lpstr>Case Presentation: 79-year-old woman with Stage IV MSI-H endometrial cancer receives 1 cycle of carboplatin/paclitaxel/ pembrolizumab with poor tolerance</vt:lpstr>
      <vt:lpstr>Questions for the Faculty</vt:lpstr>
      <vt:lpstr>Case Presentation: 63-year-old woman with recurrent POLE-mutant, TP53-mutant endometrial cancer receives pembrolizumab/lenvatinib </vt:lpstr>
      <vt:lpstr>Questions for the Faculty</vt:lpstr>
      <vt:lpstr>Questions for the Faculty</vt:lpstr>
      <vt:lpstr>PowerPoint Presentation</vt:lpstr>
      <vt:lpstr>RTP Live from Chicago: Investigator Perspectives on  Available Research Findings and Challenging Questions  in the Management of Renal Cell Carcinoma</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Kevin Pang</cp:lastModifiedBy>
  <cp:revision>7799</cp:revision>
  <cp:lastPrinted>2020-08-04T16:05:31Z</cp:lastPrinted>
  <dcterms:created xsi:type="dcterms:W3CDTF">2013-03-19T19:50:02Z</dcterms:created>
  <dcterms:modified xsi:type="dcterms:W3CDTF">2025-06-01T22:51:21Z</dcterms:modified>
  <cp:category/>
</cp:coreProperties>
</file>