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tags/tag7.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4.xml" ContentType="application/vnd.openxmlformats-officedocument.theme+xml"/>
  <Override PartName="/ppt/tags/tag8.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7.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8.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tags/tag2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41" r:id="rId4"/>
    <p:sldMasterId id="2147485555" r:id="rId5"/>
    <p:sldMasterId id="2147485569" r:id="rId6"/>
    <p:sldMasterId id="2147485583" r:id="rId7"/>
    <p:sldMasterId id="2147485646" r:id="rId8"/>
    <p:sldMasterId id="2147485651" r:id="rId9"/>
    <p:sldMasterId id="2147485688" r:id="rId10"/>
    <p:sldMasterId id="2147485722" r:id="rId11"/>
    <p:sldMasterId id="2147485741" r:id="rId12"/>
    <p:sldMasterId id="2147485758" r:id="rId13"/>
    <p:sldMasterId id="2147485770" r:id="rId14"/>
  </p:sldMasterIdLst>
  <p:notesMasterIdLst>
    <p:notesMasterId r:id="rId106"/>
  </p:notesMasterIdLst>
  <p:handoutMasterIdLst>
    <p:handoutMasterId r:id="rId107"/>
  </p:handoutMasterIdLst>
  <p:sldIdLst>
    <p:sldId id="266" r:id="rId15"/>
    <p:sldId id="2147483557" r:id="rId16"/>
    <p:sldId id="2147471838" r:id="rId17"/>
    <p:sldId id="2147471837" r:id="rId18"/>
    <p:sldId id="2147480097" r:id="rId19"/>
    <p:sldId id="256" r:id="rId20"/>
    <p:sldId id="275" r:id="rId21"/>
    <p:sldId id="2147483646" r:id="rId22"/>
    <p:sldId id="258" r:id="rId23"/>
    <p:sldId id="259" r:id="rId24"/>
    <p:sldId id="265" r:id="rId25"/>
    <p:sldId id="13407" r:id="rId26"/>
    <p:sldId id="2147483567" r:id="rId27"/>
    <p:sldId id="292" r:id="rId28"/>
    <p:sldId id="290" r:id="rId29"/>
    <p:sldId id="340" r:id="rId30"/>
    <p:sldId id="341" r:id="rId31"/>
    <p:sldId id="342" r:id="rId32"/>
    <p:sldId id="2147483647" r:id="rId33"/>
    <p:sldId id="278" r:id="rId34"/>
    <p:sldId id="296" r:id="rId35"/>
    <p:sldId id="276" r:id="rId36"/>
    <p:sldId id="257" r:id="rId37"/>
    <p:sldId id="4775" r:id="rId38"/>
    <p:sldId id="2147482898" r:id="rId39"/>
    <p:sldId id="2147469638" r:id="rId40"/>
    <p:sldId id="2147374062" r:id="rId41"/>
    <p:sldId id="2147482760" r:id="rId42"/>
    <p:sldId id="2147479712" r:id="rId43"/>
    <p:sldId id="2147469552" r:id="rId44"/>
    <p:sldId id="2147482841" r:id="rId45"/>
    <p:sldId id="288" r:id="rId46"/>
    <p:sldId id="289" r:id="rId47"/>
    <p:sldId id="297" r:id="rId48"/>
    <p:sldId id="2147482753" r:id="rId49"/>
    <p:sldId id="298" r:id="rId50"/>
    <p:sldId id="299" r:id="rId51"/>
    <p:sldId id="2147469541" r:id="rId52"/>
    <p:sldId id="2147469708" r:id="rId53"/>
    <p:sldId id="2147483645" r:id="rId54"/>
    <p:sldId id="300" r:id="rId55"/>
    <p:sldId id="301" r:id="rId56"/>
    <p:sldId id="302" r:id="rId57"/>
    <p:sldId id="2147469727" r:id="rId58"/>
    <p:sldId id="303" r:id="rId59"/>
    <p:sldId id="304" r:id="rId60"/>
    <p:sldId id="2147469734" r:id="rId61"/>
    <p:sldId id="2147482819" r:id="rId62"/>
    <p:sldId id="286" r:id="rId63"/>
    <p:sldId id="284" r:id="rId64"/>
    <p:sldId id="291" r:id="rId65"/>
    <p:sldId id="279" r:id="rId66"/>
    <p:sldId id="281" r:id="rId67"/>
    <p:sldId id="282" r:id="rId68"/>
    <p:sldId id="283" r:id="rId69"/>
    <p:sldId id="277" r:id="rId70"/>
    <p:sldId id="293" r:id="rId71"/>
    <p:sldId id="2147471632" r:id="rId72"/>
    <p:sldId id="260" r:id="rId73"/>
    <p:sldId id="264" r:id="rId74"/>
    <p:sldId id="261" r:id="rId75"/>
    <p:sldId id="262" r:id="rId76"/>
    <p:sldId id="263" r:id="rId77"/>
    <p:sldId id="268" r:id="rId78"/>
    <p:sldId id="269" r:id="rId79"/>
    <p:sldId id="270" r:id="rId80"/>
    <p:sldId id="271" r:id="rId81"/>
    <p:sldId id="272" r:id="rId82"/>
    <p:sldId id="2147471611" r:id="rId83"/>
    <p:sldId id="2147471613" r:id="rId84"/>
    <p:sldId id="2147471582" r:id="rId85"/>
    <p:sldId id="2147471584" r:id="rId86"/>
    <p:sldId id="2147471614" r:id="rId87"/>
    <p:sldId id="273" r:id="rId88"/>
    <p:sldId id="274" r:id="rId89"/>
    <p:sldId id="294" r:id="rId90"/>
    <p:sldId id="285" r:id="rId91"/>
    <p:sldId id="287" r:id="rId92"/>
    <p:sldId id="323" r:id="rId93"/>
    <p:sldId id="324" r:id="rId94"/>
    <p:sldId id="322" r:id="rId95"/>
    <p:sldId id="325" r:id="rId96"/>
    <p:sldId id="326" r:id="rId97"/>
    <p:sldId id="295" r:id="rId98"/>
    <p:sldId id="2147480146" r:id="rId99"/>
    <p:sldId id="2147480147" r:id="rId100"/>
    <p:sldId id="280" r:id="rId101"/>
    <p:sldId id="2147480148" r:id="rId102"/>
    <p:sldId id="267" r:id="rId103"/>
    <p:sldId id="305" r:id="rId104"/>
    <p:sldId id="2147480083" r:id="rId105"/>
  </p:sldIdLst>
  <p:sldSz cx="12192000" cy="6858000"/>
  <p:notesSz cx="7772400" cy="10058400"/>
  <p:custDataLst>
    <p:tags r:id="rId10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3333CC"/>
    <a:srgbClr val="0432FF"/>
    <a:srgbClr val="C8986D"/>
    <a:srgbClr val="09179F"/>
    <a:srgbClr val="EEEEEE"/>
    <a:srgbClr val="002857"/>
    <a:srgbClr val="002253"/>
    <a:srgbClr val="001E47"/>
    <a:srgbClr val="070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4" autoAdjust="0"/>
    <p:restoredTop sz="96327" autoAdjust="0"/>
  </p:normalViewPr>
  <p:slideViewPr>
    <p:cSldViewPr>
      <p:cViewPr varScale="1">
        <p:scale>
          <a:sx n="177" d="100"/>
          <a:sy n="177" d="100"/>
        </p:scale>
        <p:origin x="208" y="23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theme" Target="theme/theme1.xml"/><Relationship Id="rId16" Type="http://schemas.openxmlformats.org/officeDocument/2006/relationships/slide" Target="slides/slide2.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tableStyles" Target="tableStyle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tags" Target="tags/tag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commentAuthors" Target="commentAuthors.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1.xml"/><Relationship Id="rId4" Type="http://schemas.openxmlformats.org/officeDocument/2006/relationships/package" Target="../embeddings/Microsoft_Excel_Worksheet2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8685137929446"/>
          <c:y val="3.4059929869594538E-2"/>
          <c:w val="0.64601776308110426"/>
          <c:h val="0.83694223649074917"/>
        </c:manualLayout>
      </c:layout>
      <c:barChart>
        <c:barDir val="col"/>
        <c:grouping val="stacked"/>
        <c:varyColors val="0"/>
        <c:ser>
          <c:idx val="0"/>
          <c:order val="0"/>
          <c:tx>
            <c:strRef>
              <c:f>Sheet1!$B$1</c:f>
              <c:strCache>
                <c:ptCount val="1"/>
                <c:pt idx="0">
                  <c:v>SD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Sheet1!$B$2:$B$3</c:f>
              <c:numCache>
                <c:formatCode>0</c:formatCode>
                <c:ptCount val="2"/>
                <c:pt idx="0">
                  <c:v>28</c:v>
                </c:pt>
                <c:pt idx="1">
                  <c:v>22</c:v>
                </c:pt>
              </c:numCache>
            </c:numRef>
          </c:val>
          <c:extLst>
            <c:ext xmlns:c16="http://schemas.microsoft.com/office/drawing/2014/chart" uri="{C3380CC4-5D6E-409C-BE32-E72D297353CC}">
              <c16:uniqueId val="{00000002-8DAC-444B-909C-244C253F7E13}"/>
            </c:ext>
          </c:extLst>
        </c:ser>
        <c:ser>
          <c:idx val="1"/>
          <c:order val="1"/>
          <c:tx>
            <c:strRef>
              <c:f>Sheet1!$C$1</c:f>
              <c:strCache>
                <c:ptCount val="1"/>
                <c:pt idx="0">
                  <c:v>MR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Sheet1!$C$2:$C$3</c:f>
              <c:numCache>
                <c:formatCode>0</c:formatCode>
                <c:ptCount val="2"/>
                <c:pt idx="0">
                  <c:v>4</c:v>
                </c:pt>
                <c:pt idx="1">
                  <c:v>5</c:v>
                </c:pt>
              </c:numCache>
            </c:numRef>
          </c:val>
          <c:extLst>
            <c:ext xmlns:c16="http://schemas.microsoft.com/office/drawing/2014/chart" uri="{C3380CC4-5D6E-409C-BE32-E72D297353CC}">
              <c16:uniqueId val="{00000005-8DAC-444B-909C-244C253F7E13}"/>
            </c:ext>
          </c:extLst>
        </c:ser>
        <c:ser>
          <c:idx val="2"/>
          <c:order val="2"/>
          <c:tx>
            <c:strRef>
              <c:f>Sheet1!$D$1</c:f>
              <c:strCache>
                <c:ptCount val="1"/>
                <c:pt idx="0">
                  <c:v>PR</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6-8DAC-444B-909C-244C253F7E13}"/>
              </c:ext>
            </c:extLst>
          </c:dPt>
          <c:dLbls>
            <c:dLbl>
              <c:idx val="0"/>
              <c:tx>
                <c:rich>
                  <a:bodyPr/>
                  <a:lstStyle/>
                  <a:p>
                    <a:fld id="{EC7A5050-EC37-4AF3-8800-7F5DF62CEA6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DAC-444B-909C-244C253F7E13}"/>
                </c:ext>
              </c:extLst>
            </c:dLbl>
            <c:dLbl>
              <c:idx val="1"/>
              <c:tx>
                <c:rich>
                  <a:bodyPr/>
                  <a:lstStyle/>
                  <a:p>
                    <a:fld id="{F9E21C80-86D1-42AA-A0EF-95C4198AE98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DAC-444B-909C-244C253F7E1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Sheet1!$D$2:$D$3</c:f>
              <c:numCache>
                <c:formatCode>0</c:formatCode>
                <c:ptCount val="2"/>
                <c:pt idx="0">
                  <c:v>13</c:v>
                </c:pt>
                <c:pt idx="1">
                  <c:v>11</c:v>
                </c:pt>
              </c:numCache>
            </c:numRef>
          </c:val>
          <c:extLst>
            <c:ext xmlns:c16="http://schemas.microsoft.com/office/drawing/2014/chart" uri="{C3380CC4-5D6E-409C-BE32-E72D297353CC}">
              <c16:uniqueId val="{00000008-8DAC-444B-909C-244C253F7E13}"/>
            </c:ext>
          </c:extLst>
        </c:ser>
        <c:ser>
          <c:idx val="3"/>
          <c:order val="3"/>
          <c:tx>
            <c:strRef>
              <c:f>Sheet1!$E$1</c:f>
              <c:strCache>
                <c:ptCount val="1"/>
                <c:pt idx="0">
                  <c:v>VGPR</c:v>
                </c:pt>
              </c:strCache>
            </c:strRef>
          </c:tx>
          <c:spPr>
            <a:solidFill>
              <a:schemeClr val="accent4"/>
            </a:solidFill>
            <a:ln>
              <a:noFill/>
            </a:ln>
            <a:effectLst/>
          </c:spPr>
          <c:invertIfNegative val="0"/>
          <c:dPt>
            <c:idx val="1"/>
            <c:invertIfNegative val="0"/>
            <c:bubble3D val="0"/>
            <c:extLst>
              <c:ext xmlns:c16="http://schemas.microsoft.com/office/drawing/2014/chart" uri="{C3380CC4-5D6E-409C-BE32-E72D297353CC}">
                <c16:uniqueId val="{00000009-8DAC-444B-909C-244C253F7E13}"/>
              </c:ext>
            </c:extLst>
          </c:dPt>
          <c:dLbls>
            <c:dLbl>
              <c:idx val="0"/>
              <c:tx>
                <c:rich>
                  <a:bodyPr/>
                  <a:lstStyle/>
                  <a:p>
                    <a:fld id="{3155963B-2A0D-48FD-9FB4-DC18D3D5DE5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DAC-444B-909C-244C253F7E13}"/>
                </c:ext>
              </c:extLst>
            </c:dLbl>
            <c:dLbl>
              <c:idx val="1"/>
              <c:tx>
                <c:rich>
                  <a:bodyPr/>
                  <a:lstStyle/>
                  <a:p>
                    <a:fld id="{1474CD46-4610-4C23-8049-F7AE687AF0A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DAC-444B-909C-244C253F7E13}"/>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Sheet1!$E$2:$E$3</c:f>
              <c:numCache>
                <c:formatCode>0</c:formatCode>
                <c:ptCount val="2"/>
                <c:pt idx="0">
                  <c:v>9</c:v>
                </c:pt>
                <c:pt idx="1">
                  <c:v>19</c:v>
                </c:pt>
              </c:numCache>
            </c:numRef>
          </c:val>
          <c:extLst>
            <c:ext xmlns:c16="http://schemas.microsoft.com/office/drawing/2014/chart" uri="{C3380CC4-5D6E-409C-BE32-E72D297353CC}">
              <c16:uniqueId val="{0000000B-8DAC-444B-909C-244C253F7E13}"/>
            </c:ext>
          </c:extLst>
        </c:ser>
        <c:ser>
          <c:idx val="4"/>
          <c:order val="4"/>
          <c:tx>
            <c:strRef>
              <c:f>Sheet1!$F$1</c:f>
              <c:strCache>
                <c:ptCount val="1"/>
                <c:pt idx="0">
                  <c:v>CR</c:v>
                </c:pt>
              </c:strCache>
            </c:strRef>
          </c:tx>
          <c:spPr>
            <a:solidFill>
              <a:schemeClr val="accent5"/>
            </a:solidFill>
            <a:ln>
              <a:noFill/>
            </a:ln>
            <a:effectLst/>
          </c:spPr>
          <c:invertIfNegative val="0"/>
          <c:dPt>
            <c:idx val="1"/>
            <c:invertIfNegative val="0"/>
            <c:bubble3D val="0"/>
            <c:extLst>
              <c:ext xmlns:c16="http://schemas.microsoft.com/office/drawing/2014/chart" uri="{C3380CC4-5D6E-409C-BE32-E72D297353CC}">
                <c16:uniqueId val="{00000002-BBE3-401D-BE2F-7D198A316F5A}"/>
              </c:ext>
            </c:extLst>
          </c:dPt>
          <c:dLbls>
            <c:dLbl>
              <c:idx val="0"/>
              <c:tx>
                <c:rich>
                  <a:bodyPr/>
                  <a:lstStyle/>
                  <a:p>
                    <a:fld id="{F14F206E-739E-463B-8A4F-C99844C4A7A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E3-401D-BE2F-7D198A316F5A}"/>
                </c:ext>
              </c:extLst>
            </c:dLbl>
            <c:dLbl>
              <c:idx val="1"/>
              <c:layout>
                <c:manualLayout>
                  <c:x val="-1.0981054686466577E-16"/>
                  <c:y val="2.2601061893986783E-2"/>
                </c:manualLayout>
              </c:layout>
              <c:tx>
                <c:rich>
                  <a:bodyPr/>
                  <a:lstStyle/>
                  <a:p>
                    <a:fld id="{A4715A2E-92F7-488C-AA99-325E207D425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E3-401D-BE2F-7D198A316F5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Sheet1!$F$2:$F$3</c:f>
              <c:numCache>
                <c:formatCode>0</c:formatCode>
                <c:ptCount val="2"/>
                <c:pt idx="0">
                  <c:v>7</c:v>
                </c:pt>
                <c:pt idx="1">
                  <c:v>2</c:v>
                </c:pt>
              </c:numCache>
            </c:numRef>
          </c:val>
          <c:extLst>
            <c:ext xmlns:c16="http://schemas.microsoft.com/office/drawing/2014/chart" uri="{C3380CC4-5D6E-409C-BE32-E72D297353CC}">
              <c16:uniqueId val="{0000000C-8DAC-444B-909C-244C253F7E13}"/>
            </c:ext>
          </c:extLst>
        </c:ser>
        <c:ser>
          <c:idx val="5"/>
          <c:order val="5"/>
          <c:tx>
            <c:strRef>
              <c:f>Sheet1!$G$1</c:f>
              <c:strCache>
                <c:ptCount val="1"/>
                <c:pt idx="0">
                  <c:v>sCR</c:v>
                </c:pt>
              </c:strCache>
            </c:strRef>
          </c:tx>
          <c:spPr>
            <a:solidFill>
              <a:schemeClr val="accent6"/>
            </a:solidFill>
            <a:ln>
              <a:noFill/>
            </a:ln>
            <a:effectLst/>
          </c:spPr>
          <c:invertIfNegative val="0"/>
          <c:dPt>
            <c:idx val="1"/>
            <c:invertIfNegative val="0"/>
            <c:bubble3D val="0"/>
            <c:extLst>
              <c:ext xmlns:c16="http://schemas.microsoft.com/office/drawing/2014/chart" uri="{C3380CC4-5D6E-409C-BE32-E72D297353CC}">
                <c16:uniqueId val="{00000004-BBE3-401D-BE2F-7D198A316F5A}"/>
              </c:ext>
            </c:extLst>
          </c:dPt>
          <c:dLbls>
            <c:dLbl>
              <c:idx val="0"/>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A499BED3-945B-4E1B-B82A-75C3890108C0}" type="VALUE">
                      <a:rPr lang="en-US" smtClean="0">
                        <a:solidFill>
                          <a:schemeClr val="tx1"/>
                        </a:solidFill>
                      </a:rPr>
                      <a:pPr>
                        <a:defRPr>
                          <a:solidFill>
                            <a:schemeClr val="tx1"/>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8DAC-444B-909C-244C253F7E13}"/>
                </c:ext>
              </c:extLst>
            </c:dLbl>
            <c:dLbl>
              <c:idx val="1"/>
              <c:tx>
                <c:rich>
                  <a:bodyPr/>
                  <a:lstStyle/>
                  <a:p>
                    <a:fld id="{5D742A22-20BB-495F-B941-3627085E498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E3-401D-BE2F-7D198A316F5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2.5 mg/kg (N=97)</c:v>
                </c:pt>
                <c:pt idx="1">
                  <c:v>3.4 mg/kg (N=99)</c:v>
                </c:pt>
              </c:strCache>
            </c:strRef>
          </c:cat>
          <c:val>
            <c:numRef>
              <c:f>Sheet1!$G$2:$G$3</c:f>
              <c:numCache>
                <c:formatCode>0</c:formatCode>
                <c:ptCount val="2"/>
                <c:pt idx="0">
                  <c:v>2</c:v>
                </c:pt>
                <c:pt idx="1">
                  <c:v>3</c:v>
                </c:pt>
              </c:numCache>
            </c:numRef>
          </c:val>
          <c:extLst>
            <c:ext xmlns:c16="http://schemas.microsoft.com/office/drawing/2014/chart" uri="{C3380CC4-5D6E-409C-BE32-E72D297353CC}">
              <c16:uniqueId val="{0000000D-8DAC-444B-909C-244C253F7E13}"/>
            </c:ext>
          </c:extLst>
        </c:ser>
        <c:dLbls>
          <c:dLblPos val="ctr"/>
          <c:showLegendKey val="0"/>
          <c:showVal val="1"/>
          <c:showCatName val="0"/>
          <c:showSerName val="0"/>
          <c:showPercent val="0"/>
          <c:showBubbleSize val="0"/>
        </c:dLbls>
        <c:gapWidth val="50"/>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majorGridlines>
          <c:spPr>
            <a:ln w="3175" cap="flat" cmpd="sng" algn="ctr">
              <a:solidFill>
                <a:schemeClr val="bg1"/>
              </a:solidFill>
              <a:prstDash val="sysDot"/>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GB"/>
                  <a:t>Patients,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legend>
      <c:legendPos val="tr"/>
      <c:layout>
        <c:manualLayout>
          <c:xMode val="edge"/>
          <c:yMode val="edge"/>
          <c:x val="0.80654333785786303"/>
          <c:y val="0.17866940252224292"/>
          <c:w val="0.16965736827062661"/>
          <c:h val="0.6649049999065704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0993625694617399"/>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1-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Sheet1!$B$2:$B$3</c:f>
              <c:numCache>
                <c:formatCode>0.0</c:formatCode>
                <c:ptCount val="2"/>
                <c:pt idx="0">
                  <c:v>2.6</c:v>
                </c:pt>
                <c:pt idx="1">
                  <c:v>0</c:v>
                </c:pt>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5-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Sheet1!$C$2:$C$3</c:f>
              <c:numCache>
                <c:formatCode>0.0</c:formatCode>
                <c:ptCount val="2"/>
                <c:pt idx="0">
                  <c:v>2.6</c:v>
                </c:pt>
                <c:pt idx="1">
                  <c:v>0</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Sheet1!$D$2:$D$3</c:f>
              <c:numCache>
                <c:formatCode>0.0</c:formatCode>
                <c:ptCount val="2"/>
                <c:pt idx="0">
                  <c:v>7.9</c:v>
                </c:pt>
                <c:pt idx="1">
                  <c:v>9.1</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0D-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Sheet1!$E$2:$E$3</c:f>
              <c:numCache>
                <c:formatCode>0.0</c:formatCode>
                <c:ptCount val="2"/>
                <c:pt idx="0">
                  <c:v>2.6</c:v>
                </c:pt>
                <c:pt idx="1">
                  <c:v>0</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8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1"/>
              <c:tx>
                <c:rich>
                  <a:bodyPr/>
                  <a:lstStyle/>
                  <a:p>
                    <a:r>
                      <a:rPr lang="en-US" dirty="0"/>
                      <a:t>1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Sheet1!$F$2:$F$3</c:f>
              <c:numCache>
                <c:formatCode>0.0</c:formatCode>
                <c:ptCount val="2"/>
                <c:pt idx="0">
                  <c:v>21.1</c:v>
                </c:pt>
                <c:pt idx="1">
                  <c:v>9.1</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17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Cohort D
MEZI + BORT + DEX
(at RP2D)
(N = 38)</c:v>
                </c:pt>
                <c:pt idx="1">
                  <c:v>0.6 N=11</c:v>
                </c:pt>
              </c:strCache>
            </c:strRef>
          </c:cat>
          <c:val>
            <c:numRef>
              <c:f>Sheet1!$G$2:$G$3</c:f>
              <c:numCache>
                <c:formatCode>0.0</c:formatCode>
                <c:ptCount val="2"/>
                <c:pt idx="0">
                  <c:v>44.7</c:v>
                </c:pt>
                <c:pt idx="1">
                  <c:v>54.5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4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1199770537154447"/>
                      <c:h val="0.12778312242342563"/>
                    </c:manualLayout>
                  </c15:layout>
                  <c15:dlblFieldTable/>
                  <c15:showDataLabelsRange val="0"/>
                </c:ext>
                <c:ext xmlns:c16="http://schemas.microsoft.com/office/drawing/2014/chart" uri="{C3380CC4-5D6E-409C-BE32-E72D297353CC}">
                  <c16:uniqueId val="{00000018-414A-4FD6-A365-F87EA1916F5F}"/>
                </c:ext>
              </c:extLst>
            </c:dLbl>
            <c:dLbl>
              <c:idx val="1"/>
              <c:delete val="1"/>
              <c:extLst>
                <c:ext xmlns:c15="http://schemas.microsoft.com/office/drawing/2012/chart" uri="{CE6537A1-D6FC-4f65-9D91-7224C49458BB}"/>
                <c:ext xmlns:c16="http://schemas.microsoft.com/office/drawing/2014/chart" uri="{C3380CC4-5D6E-409C-BE32-E72D297353CC}">
                  <c16:uniqueId val="{00000019-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Sheet1!$A$2:$A$3</c:f>
              <c:strCache>
                <c:ptCount val="2"/>
                <c:pt idx="0">
                  <c:v>Cohort D
MEZI + BORT + DEX
(at RP2D)
(N = 38)</c:v>
                </c:pt>
                <c:pt idx="1">
                  <c:v>0.6 N=11</c:v>
                </c:pt>
              </c:strCache>
            </c:strRef>
          </c:cat>
          <c:val>
            <c:numRef>
              <c:f>Sheet1!$H$2:$H$3</c:f>
              <c:numCache>
                <c:formatCode>0.0</c:formatCode>
                <c:ptCount val="2"/>
                <c:pt idx="0">
                  <c:v>10.5</c:v>
                </c:pt>
                <c:pt idx="1">
                  <c:v>0</c:v>
                </c:pt>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3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1"/>
              <c:tx>
                <c:rich>
                  <a:bodyPr/>
                  <a:lstStyle/>
                  <a:p>
                    <a:r>
                      <a:rPr lang="en-US" dirty="0">
                        <a:solidFill>
                          <a:schemeClr val="bg1"/>
                        </a:solidFill>
                      </a:rPr>
                      <a:t>3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Sheet1!$A$2:$A$3</c:f>
              <c:strCache>
                <c:ptCount val="2"/>
                <c:pt idx="0">
                  <c:v>Cohort D
MEZI + BORT + DEX
(at RP2D)
(N = 38)</c:v>
                </c:pt>
                <c:pt idx="1">
                  <c:v>0.6 N=11</c:v>
                </c:pt>
              </c:strCache>
            </c:strRef>
          </c:cat>
          <c:val>
            <c:numRef>
              <c:f>Sheet1!$I$2:$I$3</c:f>
              <c:numCache>
                <c:formatCode>0.0</c:formatCode>
                <c:ptCount val="2"/>
                <c:pt idx="0">
                  <c:v>7.9</c:v>
                </c:pt>
                <c:pt idx="1">
                  <c:v>27.3</c:v>
                </c:pt>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7919845542350263"/>
          <c:y val="5.3608480040338753E-2"/>
          <c:w val="0.20114762058670801"/>
          <c:h val="0.6820502921988341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80917483393292"/>
          <c:y val="7.6869695414819611E-2"/>
          <c:w val="0.7601426281631023"/>
          <c:h val="0.8703153520688408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A3A-4ED2-8618-6D5DC69E3B32}"/>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3A-4ED2-8618-6D5DC69E3B32}"/>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Sheet1!$B$2:$B$2</c:f>
              <c:numCache>
                <c:formatCode>0.0</c:formatCode>
                <c:ptCount val="1"/>
                <c:pt idx="0">
                  <c:v>0</c:v>
                </c:pt>
              </c:numCache>
            </c:numRef>
          </c:val>
          <c:extLst>
            <c:ext xmlns:c16="http://schemas.microsoft.com/office/drawing/2014/chart" uri="{C3380CC4-5D6E-409C-BE32-E72D297353CC}">
              <c16:uniqueId val="{00000003-EA3A-4ED2-8618-6D5DC69E3B32}"/>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F68665F1-A3C8-4C9D-8558-B4E892C07A8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A3A-4ED2-8618-6D5DC69E3B32}"/>
                </c:ext>
              </c:extLst>
            </c:dLbl>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3A-4ED2-8618-6D5DC69E3B32}"/>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Sheet1!$C$2:$C$2</c:f>
              <c:numCache>
                <c:formatCode>0.0</c:formatCode>
                <c:ptCount val="1"/>
                <c:pt idx="0">
                  <c:v>3.7</c:v>
                </c:pt>
              </c:numCache>
            </c:numRef>
          </c:val>
          <c:extLst>
            <c:ext xmlns:c16="http://schemas.microsoft.com/office/drawing/2014/chart" uri="{C3380CC4-5D6E-409C-BE32-E72D297353CC}">
              <c16:uniqueId val="{00000007-EA3A-4ED2-8618-6D5DC69E3B32}"/>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1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A3A-4ED2-8618-6D5DC69E3B32}"/>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3A-4ED2-8618-6D5DC69E3B32}"/>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Sheet1!$D$2:$D$2</c:f>
              <c:numCache>
                <c:formatCode>0.0</c:formatCode>
                <c:ptCount val="1"/>
                <c:pt idx="0">
                  <c:v>3.7</c:v>
                </c:pt>
              </c:numCache>
            </c:numRef>
          </c:val>
          <c:extLst>
            <c:ext xmlns:c16="http://schemas.microsoft.com/office/drawing/2014/chart" uri="{C3380CC4-5D6E-409C-BE32-E72D297353CC}">
              <c16:uniqueId val="{0000000B-EA3A-4ED2-8618-6D5DC69E3B32}"/>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A3A-4ED2-8618-6D5DC69E3B32}"/>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A3A-4ED2-8618-6D5DC69E3B32}"/>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Sheet1!$E$2:$E$2</c:f>
              <c:numCache>
                <c:formatCode>0.0</c:formatCode>
                <c:ptCount val="1"/>
                <c:pt idx="0">
                  <c:v>7.4</c:v>
                </c:pt>
              </c:numCache>
            </c:numRef>
          </c:val>
          <c:extLst>
            <c:ext xmlns:c16="http://schemas.microsoft.com/office/drawing/2014/chart" uri="{C3380CC4-5D6E-409C-BE32-E72D297353CC}">
              <c16:uniqueId val="{0000000F-EA3A-4ED2-8618-6D5DC69E3B32}"/>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11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A3A-4ED2-8618-6D5DC69E3B32}"/>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A3A-4ED2-8618-6D5DC69E3B32}"/>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Sheet1!$F$2:$F$2</c:f>
              <c:numCache>
                <c:formatCode>0.0</c:formatCode>
                <c:ptCount val="1"/>
                <c:pt idx="0">
                  <c:v>40.700000000000003</c:v>
                </c:pt>
              </c:numCache>
            </c:numRef>
          </c:val>
          <c:extLst>
            <c:ext xmlns:c16="http://schemas.microsoft.com/office/drawing/2014/chart" uri="{C3380CC4-5D6E-409C-BE32-E72D297353CC}">
              <c16:uniqueId val="{00000013-EA3A-4ED2-8618-6D5DC69E3B32}"/>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8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EA3A-4ED2-8618-6D5DC69E3B32}"/>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A3A-4ED2-8618-6D5DC69E3B32}"/>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Sheet1!$G$2:$G$2</c:f>
              <c:numCache>
                <c:formatCode>0.0</c:formatCode>
                <c:ptCount val="1"/>
                <c:pt idx="0">
                  <c:v>29.6</c:v>
                </c:pt>
              </c:numCache>
            </c:numRef>
          </c:val>
          <c:extLst>
            <c:ext xmlns:c16="http://schemas.microsoft.com/office/drawing/2014/chart" uri="{C3380CC4-5D6E-409C-BE32-E72D297353CC}">
              <c16:uniqueId val="{00000017-EA3A-4ED2-8618-6D5DC69E3B32}"/>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a:t>3 (</a:t>
                    </a:r>
                    <a:fld id="{00C52377-D8CC-4A04-A38F-DE05CBFDAB9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033255534708599"/>
                      <c:h val="0.14005114272015343"/>
                    </c:manualLayout>
                  </c15:layout>
                  <c15:dlblFieldTable/>
                  <c15:showDataLabelsRange val="0"/>
                </c:ext>
                <c:ext xmlns:c16="http://schemas.microsoft.com/office/drawing/2014/chart" uri="{C3380CC4-5D6E-409C-BE32-E72D297353CC}">
                  <c16:uniqueId val="{00000000-DC70-4ADB-956B-C75EC7C5665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Cohort C
MEZI + CFZ + DEX
(dose escalation)
(N = 26)</c:v>
                </c:pt>
              </c:strCache>
            </c:strRef>
          </c:cat>
          <c:val>
            <c:numRef>
              <c:f>Sheet1!$H$2:$H$2</c:f>
              <c:numCache>
                <c:formatCode>0.0</c:formatCode>
                <c:ptCount val="1"/>
                <c:pt idx="0">
                  <c:v>11.1</c:v>
                </c:pt>
              </c:numCache>
            </c:numRef>
          </c:val>
          <c:extLst>
            <c:ext xmlns:c16="http://schemas.microsoft.com/office/drawing/2014/chart" uri="{C3380CC4-5D6E-409C-BE32-E72D297353CC}">
              <c16:uniqueId val="{00000018-EA3A-4ED2-8618-6D5DC69E3B32}"/>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1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EA3A-4ED2-8618-6D5DC69E3B32}"/>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EA3A-4ED2-8618-6D5DC69E3B32}"/>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Sheet1!$A$2:$A$2</c:f>
              <c:strCache>
                <c:ptCount val="1"/>
                <c:pt idx="0">
                  <c:v>Cohort C
MEZI + CFZ + DEX
(dose escalation)
(N = 26)</c:v>
                </c:pt>
              </c:strCache>
            </c:strRef>
          </c:cat>
          <c:val>
            <c:numRef>
              <c:f>Sheet1!$I$2:$I$2</c:f>
              <c:numCache>
                <c:formatCode>0.0</c:formatCode>
                <c:ptCount val="1"/>
                <c:pt idx="0">
                  <c:v>3.7</c:v>
                </c:pt>
              </c:numCache>
            </c:numRef>
          </c:val>
          <c:extLst>
            <c:ext xmlns:c16="http://schemas.microsoft.com/office/drawing/2014/chart" uri="{C3380CC4-5D6E-409C-BE32-E72D297353CC}">
              <c16:uniqueId val="{0000001C-EA3A-4ED2-8618-6D5DC69E3B32}"/>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1"/>
        <c:delete val="1"/>
      </c:legendEntry>
      <c:layout>
        <c:manualLayout>
          <c:xMode val="edge"/>
          <c:yMode val="edge"/>
          <c:x val="0.76642611872276756"/>
          <c:y val="0.10394080329799013"/>
          <c:w val="0.2292107214292696"/>
          <c:h val="0.4568761301227871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5978754830647133"/>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tx>
                <c:rich>
                  <a:bodyPr/>
                  <a:lstStyle/>
                  <a:p>
                    <a:r>
                      <a:rPr lang="en-US"/>
                      <a:t>9 (</a:t>
                    </a:r>
                    <a:fld id="{2680FF88-577C-45B9-849F-C025B362D73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Sheet1!$B$2</c:f>
              <c:numCache>
                <c:formatCode>0.0</c:formatCode>
                <c:ptCount val="1"/>
                <c:pt idx="0">
                  <c:v>16.100000000000001</c:v>
                </c:pt>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Sheet1!$C$2</c:f>
              <c:numCache>
                <c:formatCode>0.0</c:formatCode>
                <c:ptCount val="1"/>
                <c:pt idx="0">
                  <c:v>0</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Sheet1!$D$2</c:f>
              <c:numCache>
                <c:formatCode>0.0</c:formatCode>
                <c:ptCount val="1"/>
                <c:pt idx="0">
                  <c:v>5.4</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Sheet1!$E$2</c:f>
              <c:numCache>
                <c:formatCode>0.0</c:formatCode>
                <c:ptCount val="1"/>
                <c:pt idx="0">
                  <c:v>3.6</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Sheet1!$F$2</c:f>
              <c:numCache>
                <c:formatCode>0.0</c:formatCode>
                <c:ptCount val="1"/>
                <c:pt idx="0">
                  <c:v>28.6</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16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Sheet1!$G$2</c:f>
              <c:numCache>
                <c:formatCode>0.0</c:formatCode>
                <c:ptCount val="1"/>
                <c:pt idx="0">
                  <c:v>28.6</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8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Mezigdomide+Vd
(N = 28)</c:v>
                </c:pt>
              </c:strCache>
            </c:strRef>
          </c:cat>
          <c:val>
            <c:numRef>
              <c:f>Sheet1!$H$2</c:f>
              <c:numCache>
                <c:formatCode>0.0</c:formatCode>
                <c:ptCount val="1"/>
                <c:pt idx="0">
                  <c:v>14.3</c:v>
                </c:pt>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2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Mezigdomide+Vd
(N = 28)</c:v>
                </c:pt>
              </c:strCache>
            </c:strRef>
          </c:cat>
          <c:val>
            <c:numRef>
              <c:f>Sheet1!$I$2</c:f>
              <c:numCache>
                <c:formatCode>0.0</c:formatCode>
                <c:ptCount val="1"/>
                <c:pt idx="0">
                  <c:v>3.6</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ayout>
        <c:manualLayout>
          <c:xMode val="edge"/>
          <c:yMode val="edge"/>
          <c:x val="0.78960132704445618"/>
          <c:y val="0.18277644885980712"/>
          <c:w val="0.1571900079034918"/>
          <c:h val="0.6255077876313613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2455675150262997"/>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Sheet1!$B$2</c:f>
              <c:numCache>
                <c:formatCode>0.0</c:formatCode>
                <c:ptCount val="1"/>
                <c:pt idx="0">
                  <c:v>5</c:v>
                </c:pt>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Sheet1!$C$2</c:f>
              <c:numCache>
                <c:formatCode>0.0</c:formatCode>
                <c:ptCount val="1"/>
                <c:pt idx="0">
                  <c:v>5</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6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Sheet1!$D$2</c:f>
              <c:numCache>
                <c:formatCode>0.0</c:formatCode>
                <c:ptCount val="1"/>
                <c:pt idx="0">
                  <c:v>30</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3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85000"/>
                        <a:lumOff val="1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Sheet1!$E$2</c:f>
              <c:numCache>
                <c:formatCode>0.0</c:formatCode>
                <c:ptCount val="1"/>
                <c:pt idx="0">
                  <c:v>15</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7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Sheet1!$F$2</c:f>
              <c:numCache>
                <c:formatCode>0.0</c:formatCode>
                <c:ptCount val="1"/>
                <c:pt idx="0">
                  <c:v>35</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ELO</c:v>
                </c:pt>
              </c:strCache>
            </c:strRef>
          </c:cat>
          <c:val>
            <c:numRef>
              <c:f>Sheet1!$G$2</c:f>
              <c:numCache>
                <c:formatCode>0.0</c:formatCode>
                <c:ptCount val="1"/>
                <c:pt idx="0">
                  <c:v>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delete val="1"/>
              <c:extLst>
                <c:ext xmlns:c15="http://schemas.microsoft.com/office/drawing/2012/chart" uri="{CE6537A1-D6FC-4f65-9D91-7224C49458BB}">
                  <c15:layout>
                    <c:manualLayout>
                      <c:w val="0.21199770537154447"/>
                      <c:h val="0.12778312242342563"/>
                    </c:manualLayout>
                  </c15:layout>
                </c:ext>
                <c:ext xmlns:c16="http://schemas.microsoft.com/office/drawing/2014/chart" uri="{C3380CC4-5D6E-409C-BE32-E72D297353CC}">
                  <c16:uniqueId val="{00000018-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ELO</c:v>
                </c:pt>
              </c:strCache>
            </c:strRef>
          </c:cat>
          <c:val>
            <c:numRef>
              <c:f>Sheet1!$H$2</c:f>
              <c:numCache>
                <c:formatCode>0.0</c:formatCode>
                <c:ptCount val="1"/>
                <c:pt idx="0">
                  <c:v>0</c:v>
                </c:pt>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3.9247292554881316E-3"/>
                  <c:y val="-9.7469963709706925E-3"/>
                </c:manualLayout>
              </c:layout>
              <c:tx>
                <c:rich>
                  <a:bodyPr/>
                  <a:lstStyle/>
                  <a:p>
                    <a:r>
                      <a:rPr lang="en-US" dirty="0"/>
                      <a:t>1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ELO</c:v>
                </c:pt>
              </c:strCache>
            </c:strRef>
          </c:cat>
          <c:val>
            <c:numRef>
              <c:f>Sheet1!$I$2</c:f>
              <c:numCache>
                <c:formatCode>0.0</c:formatCode>
                <c:ptCount val="1"/>
                <c:pt idx="0">
                  <c:v>5</c:v>
                </c:pt>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3995114793695216"/>
          <c:y val="0.10721696008067751"/>
          <c:w val="0.20114762058670801"/>
          <c:h val="0.68205029219883417"/>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46379104224434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Sheet1!$B$2</c:f>
              <c:numCache>
                <c:formatCode>0.0</c:formatCode>
                <c:ptCount val="1"/>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4 (</a:t>
                    </a:r>
                    <a:fld id="{7ACD0F00-B6CC-4AFA-A259-992683887FB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Sheet1!$C$2</c:f>
              <c:numCache>
                <c:formatCode>0.0</c:formatCode>
                <c:ptCount val="1"/>
                <c:pt idx="0">
                  <c:v>25</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3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Sheet1!$D$2</c:f>
              <c:numCache>
                <c:formatCode>0.0</c:formatCode>
                <c:ptCount val="1"/>
                <c:pt idx="0">
                  <c:v>18.8</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Sheet1!$E$2</c:f>
              <c:numCache>
                <c:formatCode>0.0</c:formatCode>
                <c:ptCount val="1"/>
                <c:pt idx="0">
                  <c:v>6.3</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3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Sheet1!$F$2</c:f>
              <c:numCache>
                <c:formatCode>0.0</c:formatCode>
                <c:ptCount val="1"/>
                <c:pt idx="0">
                  <c:v>18.8</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4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Mezi-dex-Taz</c:v>
                </c:pt>
              </c:strCache>
            </c:strRef>
          </c:cat>
          <c:val>
            <c:numRef>
              <c:f>Sheet1!$G$2</c:f>
              <c:numCache>
                <c:formatCode>0.0</c:formatCode>
                <c:ptCount val="1"/>
                <c:pt idx="0">
                  <c:v>25</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1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Mezi-dex-Taz</c:v>
                </c:pt>
              </c:strCache>
            </c:strRef>
          </c:cat>
          <c:val>
            <c:numRef>
              <c:f>Sheet1!$H$2</c:f>
              <c:numCache>
                <c:formatCode>0.0</c:formatCode>
                <c:ptCount val="1"/>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tx>
                <c:rich>
                  <a:bodyPr/>
                  <a:lstStyle/>
                  <a:p>
                    <a:r>
                      <a:rPr lang="en-US" dirty="0"/>
                      <a:t>1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Mezi-dex-Taz</c:v>
                </c:pt>
              </c:strCache>
            </c:strRef>
          </c:cat>
          <c:val>
            <c:numRef>
              <c:f>Sheet1!$I$2</c:f>
              <c:numCache>
                <c:formatCode>0.0</c:formatCode>
                <c:ptCount val="1"/>
                <c:pt idx="0">
                  <c:v>6.3</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532013951544551"/>
          <c:y val="0.10451236045774044"/>
          <c:w val="0.57825328887422245"/>
          <c:h val="0.80993625694617399"/>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layout>
                <c:manualLayout>
                  <c:x val="0"/>
                  <c:y val="1.9493992741941364E-2"/>
                </c:manualLayout>
              </c:layout>
              <c:tx>
                <c:rich>
                  <a:bodyPr/>
                  <a:lstStyle/>
                  <a:p>
                    <a:r>
                      <a:rPr lang="en-US" dirty="0"/>
                      <a:t>1 (</a:t>
                    </a:r>
                    <a:fld id="{3FFAF43D-4AE5-49BB-94E1-AAB59DBBD5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14A-4FD6-A365-F87EA1916F5F}"/>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Sheet1!$B$2</c:f>
              <c:numCache>
                <c:formatCode>0.0</c:formatCode>
                <c:ptCount val="1"/>
              </c:numCache>
            </c:numRef>
          </c:val>
          <c:extLst>
            <c:ext xmlns:c16="http://schemas.microsoft.com/office/drawing/2014/chart" uri="{C3380CC4-5D6E-409C-BE32-E72D297353CC}">
              <c16:uniqueId val="{00000003-414A-4FD6-A365-F87EA1916F5F}"/>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4 (</a:t>
                    </a:r>
                    <a:fld id="{8584DDC9-FD8F-47B7-B9E9-209ED4804652}"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14A-4FD6-A365-F87EA1916F5F}"/>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Sheet1!$C$2</c:f>
              <c:numCache>
                <c:formatCode>0.0</c:formatCode>
                <c:ptCount val="1"/>
                <c:pt idx="0">
                  <c:v>20</c:v>
                </c:pt>
              </c:numCache>
            </c:numRef>
          </c:val>
          <c:extLst>
            <c:ext xmlns:c16="http://schemas.microsoft.com/office/drawing/2014/chart" uri="{C3380CC4-5D6E-409C-BE32-E72D297353CC}">
              <c16:uniqueId val="{00000007-414A-4FD6-A365-F87EA1916F5F}"/>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8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14A-4FD6-A365-F87EA1916F5F}"/>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Sheet1!$D$2</c:f>
              <c:numCache>
                <c:formatCode>0.0</c:formatCode>
                <c:ptCount val="1"/>
                <c:pt idx="0">
                  <c:v>40</c:v>
                </c:pt>
              </c:numCache>
            </c:numRef>
          </c:val>
          <c:extLst>
            <c:ext xmlns:c16="http://schemas.microsoft.com/office/drawing/2014/chart" uri="{C3380CC4-5D6E-409C-BE32-E72D297353CC}">
              <c16:uniqueId val="{0000000B-414A-4FD6-A365-F87EA1916F5F}"/>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solidFill>
                          <a:schemeClr val="tx1"/>
                        </a:solidFill>
                      </a:rPr>
                      <a:t>1 (</a:t>
                    </a:r>
                    <a:fld id="{CC71F029-D2FC-4417-86B4-A73B0FC8BAF6}" type="VALUE">
                      <a:rPr lang="en-US" smtClean="0">
                        <a:solidFill>
                          <a:schemeClr val="tx1"/>
                        </a:solidFill>
                      </a:rPr>
                      <a:pPr>
                        <a:defRPr>
                          <a:solidFill>
                            <a:schemeClr val="tx1"/>
                          </a:solidFill>
                        </a:defRPr>
                      </a:pPr>
                      <a:t>[VALUE]</a:t>
                    </a:fld>
                    <a:r>
                      <a:rPr lang="en-US" dirty="0">
                        <a:solidFill>
                          <a:schemeClr val="tx1"/>
                        </a:solidFill>
                      </a:rPr>
                      <a:t>)</a:t>
                    </a:r>
                  </a:p>
                </c:rich>
              </c:tx>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14A-4FD6-A365-F87EA1916F5F}"/>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Sheet1!$E$2</c:f>
              <c:numCache>
                <c:formatCode>0.0</c:formatCode>
                <c:ptCount val="1"/>
                <c:pt idx="0">
                  <c:v>5</c:v>
                </c:pt>
              </c:numCache>
            </c:numRef>
          </c:val>
          <c:extLst>
            <c:ext xmlns:c16="http://schemas.microsoft.com/office/drawing/2014/chart" uri="{C3380CC4-5D6E-409C-BE32-E72D297353CC}">
              <c16:uniqueId val="{0000000F-414A-4FD6-A365-F87EA1916F5F}"/>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14A-4FD6-A365-F87EA1916F5F}"/>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Sheet1!$F$2</c:f>
              <c:numCache>
                <c:formatCode>0.0</c:formatCode>
                <c:ptCount val="1"/>
                <c:pt idx="0">
                  <c:v>30</c:v>
                </c:pt>
              </c:numCache>
            </c:numRef>
          </c:val>
          <c:extLst>
            <c:ext xmlns:c16="http://schemas.microsoft.com/office/drawing/2014/chart" uri="{C3380CC4-5D6E-409C-BE32-E72D297353CC}">
              <c16:uniqueId val="{00000013-414A-4FD6-A365-F87EA1916F5F}"/>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1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14A-4FD6-A365-F87EA1916F5F}"/>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Mez-dx-BMS</c:v>
                </c:pt>
              </c:strCache>
            </c:strRef>
          </c:cat>
          <c:val>
            <c:numRef>
              <c:f>Sheet1!$G$2</c:f>
              <c:numCache>
                <c:formatCode>0.0</c:formatCode>
                <c:ptCount val="1"/>
                <c:pt idx="0">
                  <c:v>5</c:v>
                </c:pt>
              </c:numCache>
            </c:numRef>
          </c:val>
          <c:extLst>
            <c:ext xmlns:c16="http://schemas.microsoft.com/office/drawing/2014/chart" uri="{C3380CC4-5D6E-409C-BE32-E72D297353CC}">
              <c16:uniqueId val="{00000017-414A-4FD6-A365-F87EA1916F5F}"/>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4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1199770537154447"/>
                      <c:h val="0.12778312242342563"/>
                    </c:manualLayout>
                  </c15:layout>
                  <c15:dlblFieldTable/>
                  <c15:showDataLabelsRange val="0"/>
                </c:ext>
                <c:ext xmlns:c16="http://schemas.microsoft.com/office/drawing/2014/chart" uri="{C3380CC4-5D6E-409C-BE32-E72D297353CC}">
                  <c16:uniqueId val="{00000018-414A-4FD6-A365-F87EA1916F5F}"/>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Mez-dx-BMS</c:v>
                </c:pt>
              </c:strCache>
            </c:strRef>
          </c:cat>
          <c:val>
            <c:numRef>
              <c:f>Sheet1!$H$2</c:f>
              <c:numCache>
                <c:formatCode>0.0</c:formatCode>
                <c:ptCount val="1"/>
              </c:numCache>
            </c:numRef>
          </c:val>
          <c:extLst>
            <c:ext xmlns:c16="http://schemas.microsoft.com/office/drawing/2014/chart" uri="{C3380CC4-5D6E-409C-BE32-E72D297353CC}">
              <c16:uniqueId val="{0000001B-414A-4FD6-A365-F87EA1916F5F}"/>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dirty="0"/>
                      <a:t>3 (</a:t>
                    </a:r>
                    <a:fld id="{3416E774-3504-45B4-95F2-6AB2976F7084}"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414A-4FD6-A365-F87EA1916F5F}"/>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414A-4FD6-A365-F87EA1916F5F}"/>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Mez-dx-BMS</c:v>
                </c:pt>
              </c:strCache>
            </c:strRef>
          </c:cat>
          <c:val>
            <c:numRef>
              <c:f>Sheet1!$I$2</c:f>
              <c:numCache>
                <c:formatCode>0.0</c:formatCode>
                <c:ptCount val="1"/>
              </c:numCache>
            </c:numRef>
          </c:val>
          <c:extLst>
            <c:ext xmlns:c16="http://schemas.microsoft.com/office/drawing/2014/chart" uri="{C3380CC4-5D6E-409C-BE32-E72D297353CC}">
              <c16:uniqueId val="{0000001F-414A-4FD6-A365-F87EA1916F5F}"/>
            </c:ext>
          </c:extLst>
        </c:ser>
        <c:dLbls>
          <c:dLblPos val="ctr"/>
          <c:showLegendKey val="0"/>
          <c:showVal val="1"/>
          <c:showCatName val="0"/>
          <c:showSerName val="0"/>
          <c:showPercent val="0"/>
          <c:showBubbleSize val="0"/>
        </c:dLbls>
        <c:gapWidth val="25"/>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tr"/>
      <c:layout>
        <c:manualLayout>
          <c:xMode val="edge"/>
          <c:yMode val="edge"/>
          <c:x val="0.77919845542350263"/>
          <c:y val="5.3608480040338753E-2"/>
          <c:w val="0.20114762058670801"/>
          <c:h val="0.6820502921988341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80917483393292"/>
          <c:y val="7.6869695414819611E-2"/>
          <c:w val="0.7601426281631023"/>
          <c:h val="0.8703153520688408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A3A-4ED2-8618-6D5DC69E3B32}"/>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3A-4ED2-8618-6D5DC69E3B32}"/>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Sheet1!$B$2:$B$2</c:f>
              <c:numCache>
                <c:formatCode>0.0</c:formatCode>
                <c:ptCount val="1"/>
              </c:numCache>
            </c:numRef>
          </c:val>
          <c:extLst>
            <c:ext xmlns:c16="http://schemas.microsoft.com/office/drawing/2014/chart" uri="{C3380CC4-5D6E-409C-BE32-E72D297353CC}">
              <c16:uniqueId val="{00000003-EA3A-4ED2-8618-6D5DC69E3B32}"/>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F68665F1-A3C8-4C9D-8558-B4E892C07A86}"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A3A-4ED2-8618-6D5DC69E3B32}"/>
                </c:ext>
              </c:extLst>
            </c:dLbl>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3A-4ED2-8618-6D5DC69E3B32}"/>
                </c:ext>
              </c:extLst>
            </c:dLbl>
            <c:dLbl>
              <c:idx val="2"/>
              <c:layout>
                <c:manualLayout>
                  <c:x val="0.11413580635243825"/>
                  <c:y val="-1.0414456639935555E-16"/>
                </c:manualLayout>
              </c:layout>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Sheet1!$C$2:$C$2</c:f>
              <c:numCache>
                <c:formatCode>0.0</c:formatCode>
                <c:ptCount val="1"/>
              </c:numCache>
            </c:numRef>
          </c:val>
          <c:extLst>
            <c:ext xmlns:c16="http://schemas.microsoft.com/office/drawing/2014/chart" uri="{C3380CC4-5D6E-409C-BE32-E72D297353CC}">
              <c16:uniqueId val="{00000007-EA3A-4ED2-8618-6D5DC69E3B32}"/>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5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A3A-4ED2-8618-6D5DC69E3B32}"/>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3A-4ED2-8618-6D5DC69E3B32}"/>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Sheet1!$D$2:$D$2</c:f>
              <c:numCache>
                <c:formatCode>0.0</c:formatCode>
                <c:ptCount val="1"/>
                <c:pt idx="0">
                  <c:v>25</c:v>
                </c:pt>
              </c:numCache>
            </c:numRef>
          </c:val>
          <c:extLst>
            <c:ext xmlns:c16="http://schemas.microsoft.com/office/drawing/2014/chart" uri="{C3380CC4-5D6E-409C-BE32-E72D297353CC}">
              <c16:uniqueId val="{0000000B-EA3A-4ED2-8618-6D5DC69E3B32}"/>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2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A3A-4ED2-8618-6D5DC69E3B32}"/>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A3A-4ED2-8618-6D5DC69E3B32}"/>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Sheet1!$E$2:$E$2</c:f>
              <c:numCache>
                <c:formatCode>0.0</c:formatCode>
                <c:ptCount val="1"/>
              </c:numCache>
            </c:numRef>
          </c:val>
          <c:extLst>
            <c:ext xmlns:c16="http://schemas.microsoft.com/office/drawing/2014/chart" uri="{C3380CC4-5D6E-409C-BE32-E72D297353CC}">
              <c16:uniqueId val="{0000000F-EA3A-4ED2-8618-6D5DC69E3B32}"/>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6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A3A-4ED2-8618-6D5DC69E3B32}"/>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A3A-4ED2-8618-6D5DC69E3B32}"/>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Sheet1!$F$2:$F$2</c:f>
              <c:numCache>
                <c:formatCode>0.0</c:formatCode>
                <c:ptCount val="1"/>
                <c:pt idx="0">
                  <c:v>30</c:v>
                </c:pt>
              </c:numCache>
            </c:numRef>
          </c:val>
          <c:extLst>
            <c:ext xmlns:c16="http://schemas.microsoft.com/office/drawing/2014/chart" uri="{C3380CC4-5D6E-409C-BE32-E72D297353CC}">
              <c16:uniqueId val="{00000013-EA3A-4ED2-8618-6D5DC69E3B32}"/>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8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EA3A-4ED2-8618-6D5DC69E3B32}"/>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A3A-4ED2-8618-6D5DC69E3B32}"/>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Sheet1!$G$2:$G$2</c:f>
              <c:numCache>
                <c:formatCode>0.0</c:formatCode>
                <c:ptCount val="1"/>
                <c:pt idx="0">
                  <c:v>40</c:v>
                </c:pt>
              </c:numCache>
            </c:numRef>
          </c:val>
          <c:extLst>
            <c:ext xmlns:c16="http://schemas.microsoft.com/office/drawing/2014/chart" uri="{C3380CC4-5D6E-409C-BE32-E72D297353CC}">
              <c16:uniqueId val="{00000017-EA3A-4ED2-8618-6D5DC69E3B32}"/>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a:t>3 (</a:t>
                    </a:r>
                    <a:fld id="{00C52377-D8CC-4A04-A38F-DE05CBFDAB9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6033255534708599"/>
                      <c:h val="0.14005114272015343"/>
                    </c:manualLayout>
                  </c15:layout>
                  <c15:dlblFieldTable/>
                  <c15:showDataLabelsRange val="0"/>
                </c:ext>
                <c:ext xmlns:c16="http://schemas.microsoft.com/office/drawing/2014/chart" uri="{C3380CC4-5D6E-409C-BE32-E72D297353CC}">
                  <c16:uniqueId val="{00000000-DC70-4ADB-956B-C75EC7C5665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Mez-dex-tram</c:v>
                </c:pt>
              </c:strCache>
            </c:strRef>
          </c:cat>
          <c:val>
            <c:numRef>
              <c:f>Sheet1!$H$2:$H$2</c:f>
              <c:numCache>
                <c:formatCode>0.0</c:formatCode>
                <c:ptCount val="1"/>
              </c:numCache>
            </c:numRef>
          </c:val>
          <c:extLst>
            <c:ext xmlns:c16="http://schemas.microsoft.com/office/drawing/2014/chart" uri="{C3380CC4-5D6E-409C-BE32-E72D297353CC}">
              <c16:uniqueId val="{00000018-EA3A-4ED2-8618-6D5DC69E3B32}"/>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1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EA3A-4ED2-8618-6D5DC69E3B32}"/>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EA3A-4ED2-8618-6D5DC69E3B32}"/>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EA3A-4ED2-8618-6D5DC69E3B32}"/>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Sheet1!$A$2:$A$2</c:f>
              <c:strCache>
                <c:ptCount val="1"/>
                <c:pt idx="0">
                  <c:v>Mez-dex-tram</c:v>
                </c:pt>
              </c:strCache>
            </c:strRef>
          </c:cat>
          <c:val>
            <c:numRef>
              <c:f>Sheet1!$I$2:$I$2</c:f>
              <c:numCache>
                <c:formatCode>0.0</c:formatCode>
                <c:ptCount val="1"/>
                <c:pt idx="0">
                  <c:v>5</c:v>
                </c:pt>
              </c:numCache>
            </c:numRef>
          </c:val>
          <c:extLst>
            <c:ext xmlns:c16="http://schemas.microsoft.com/office/drawing/2014/chart" uri="{C3380CC4-5D6E-409C-BE32-E72D297353CC}">
              <c16:uniqueId val="{0000001C-EA3A-4ED2-8618-6D5DC69E3B32}"/>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1"/>
        <c:delete val="1"/>
      </c:legendEntry>
      <c:layout>
        <c:manualLayout>
          <c:xMode val="edge"/>
          <c:yMode val="edge"/>
          <c:x val="0.76642611872276756"/>
          <c:y val="0.10394080329799013"/>
          <c:w val="0.2292107214292696"/>
          <c:h val="0.4568761301227871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520347014146"/>
          <c:y val="0.11425946431203297"/>
          <c:w val="0.65084941982722433"/>
          <c:h val="0.83129925007733629"/>
        </c:manualLayout>
      </c:layout>
      <c:barChart>
        <c:barDir val="col"/>
        <c:grouping val="stacked"/>
        <c:varyColors val="0"/>
        <c:ser>
          <c:idx val="0"/>
          <c:order val="0"/>
          <c:tx>
            <c:strRef>
              <c:f>Sheet1!$B$1</c:f>
              <c:strCache>
                <c:ptCount val="1"/>
                <c:pt idx="0">
                  <c:v>NE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Sheet1!$B$2</c:f>
              <c:numCache>
                <c:formatCode>0.0</c:formatCode>
                <c:ptCount val="1"/>
                <c:pt idx="0">
                  <c:v>6.5</c:v>
                </c:pt>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chemeClr val="accent5"/>
            </a:solidFill>
            <a:ln>
              <a:noFill/>
            </a:ln>
            <a:effectLst/>
          </c:spPr>
          <c:invertIfNegative val="0"/>
          <c:dLbls>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01A-4197-80E7-08FBFED20C7D}"/>
                </c:ext>
              </c:extLst>
            </c:dLbl>
            <c:dLbl>
              <c:idx val="2"/>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Sheet1!$C$2</c:f>
              <c:numCache>
                <c:formatCode>0.0</c:formatCode>
                <c:ptCount val="1"/>
                <c:pt idx="0">
                  <c:v>14</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Sheet1!$D$2</c:f>
              <c:numCache>
                <c:formatCode>0.0</c:formatCode>
                <c:ptCount val="1"/>
                <c:pt idx="0">
                  <c:v>43</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Sheet1!$E$2</c:f>
              <c:numCache>
                <c:formatCode>0.0</c:formatCode>
                <c:ptCount val="1"/>
                <c:pt idx="0">
                  <c:v>10.3</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Sheet1!$F$2</c:f>
              <c:numCache>
                <c:formatCode>0.0</c:formatCode>
                <c:ptCount val="1"/>
                <c:pt idx="0">
                  <c:v>17.8</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chemeClr val="accent4">
                <a:lumMod val="60000"/>
              </a:schemeClr>
            </a:solidFill>
            <a:ln>
              <a:noFill/>
            </a:ln>
            <a:effectLst/>
          </c:spPr>
          <c:invertIfNegative val="0"/>
          <c:dLbls>
            <c:dLbl>
              <c:idx val="0"/>
              <c:layout>
                <c:manualLayout>
                  <c:x val="0"/>
                  <c:y val="1.3408444082037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01A-4197-80E7-08FBFED20C7D}"/>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Sheet1!$G$2</c:f>
              <c:numCache>
                <c:formatCode>0.0</c:formatCode>
                <c:ptCount val="1"/>
                <c:pt idx="0">
                  <c:v>7.5</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chemeClr val="accent6">
                <a:lumMod val="80000"/>
                <a:lumOff val="2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8-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Sheet1!$H$2</c:f>
              <c:numCache>
                <c:formatCode>0.0</c:formatCode>
                <c:ptCount val="1"/>
                <c:pt idx="0">
                  <c:v>0</c:v>
                </c:pt>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chemeClr val="accent5">
                <a:lumMod val="80000"/>
                <a:lumOff val="20000"/>
              </a:schemeClr>
            </a:solidFill>
            <a:ln>
              <a:noFill/>
            </a:ln>
            <a:effectLst/>
          </c:spPr>
          <c:invertIfNegative val="0"/>
          <c:dLbls>
            <c:dLbl>
              <c:idx val="0"/>
              <c:layout>
                <c:manualLayout>
                  <c:x val="-3.264379527559460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01A-4197-80E7-08FBFED20C7D}"/>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Sheet1!$I$2</c:f>
              <c:numCache>
                <c:formatCode>0.0</c:formatCode>
                <c:ptCount val="1"/>
                <c:pt idx="0">
                  <c:v>0.9</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6"/>
        <c:delete val="1"/>
      </c:legendEntry>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520347014146"/>
          <c:y val="0.11425946431203297"/>
          <c:w val="0.65084941982722433"/>
          <c:h val="0.84917717552005234"/>
        </c:manualLayout>
      </c:layout>
      <c:barChart>
        <c:barDir val="col"/>
        <c:grouping val="stacked"/>
        <c:varyColors val="0"/>
        <c:ser>
          <c:idx val="0"/>
          <c:order val="0"/>
          <c:tx>
            <c:strRef>
              <c:f>Sheet1!$B$1</c:f>
              <c:strCache>
                <c:ptCount val="1"/>
                <c:pt idx="0">
                  <c:v>NR</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0.0</c:formatCode>
                <c:ptCount val="1"/>
                <c:pt idx="0">
                  <c:v>60.5</c:v>
                </c:pt>
              </c:numCache>
            </c:numRef>
          </c:val>
          <c:extLst>
            <c:ext xmlns:c16="http://schemas.microsoft.com/office/drawing/2014/chart" uri="{C3380CC4-5D6E-409C-BE32-E72D297353CC}">
              <c16:uniqueId val="{00000000-0754-4817-B056-E1706338410E}"/>
            </c:ext>
          </c:extLst>
        </c:ser>
        <c:ser>
          <c:idx val="1"/>
          <c:order val="1"/>
          <c:tx>
            <c:strRef>
              <c:f>Sheet1!$C$1</c:f>
              <c:strCache>
                <c:ptCount val="1"/>
                <c:pt idx="0">
                  <c:v>MR</c:v>
                </c:pt>
              </c:strCache>
            </c:strRef>
          </c:tx>
          <c:spPr>
            <a:solidFill>
              <a:schemeClr val="accent5"/>
            </a:solidFill>
            <a:ln>
              <a:noFill/>
            </a:ln>
            <a:effectLst/>
          </c:spPr>
          <c:invertIfNegative val="0"/>
          <c:dLbls>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54-4817-B056-E1706338410E}"/>
                </c:ext>
              </c:extLst>
            </c:dLbl>
            <c:dLbl>
              <c:idx val="2"/>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754-4817-B056-E1706338410E}"/>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0.0</c:formatCode>
                <c:ptCount val="1"/>
                <c:pt idx="0">
                  <c:v>3.7</c:v>
                </c:pt>
              </c:numCache>
            </c:numRef>
          </c:val>
          <c:extLst>
            <c:ext xmlns:c16="http://schemas.microsoft.com/office/drawing/2014/chart" uri="{C3380CC4-5D6E-409C-BE32-E72D297353CC}">
              <c16:uniqueId val="{00000003-0754-4817-B056-E1706338410E}"/>
            </c:ext>
          </c:extLst>
        </c:ser>
        <c:ser>
          <c:idx val="2"/>
          <c:order val="2"/>
          <c:tx>
            <c:strRef>
              <c:f>Sheet1!$D$1</c:f>
              <c:strCache>
                <c:ptCount val="1"/>
                <c:pt idx="0">
                  <c:v>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0.0</c:formatCode>
                <c:ptCount val="1"/>
                <c:pt idx="0">
                  <c:v>18.399999999999999</c:v>
                </c:pt>
              </c:numCache>
            </c:numRef>
          </c:val>
          <c:extLst>
            <c:ext xmlns:c16="http://schemas.microsoft.com/office/drawing/2014/chart" uri="{C3380CC4-5D6E-409C-BE32-E72D297353CC}">
              <c16:uniqueId val="{00000004-0754-4817-B056-E1706338410E}"/>
            </c:ext>
          </c:extLst>
        </c:ser>
        <c:ser>
          <c:idx val="3"/>
          <c:order val="3"/>
          <c:tx>
            <c:strRef>
              <c:f>Sheet1!$E$1</c:f>
              <c:strCache>
                <c:ptCount val="1"/>
                <c:pt idx="0">
                  <c:v>VGPR</c:v>
                </c:pt>
              </c:strCache>
            </c:strRef>
          </c:tx>
          <c:spPr>
            <a:solidFill>
              <a:schemeClr val="accent6">
                <a:lumMod val="60000"/>
              </a:schemeClr>
            </a:solidFill>
            <a:ln>
              <a:noFill/>
            </a:ln>
            <a:effectLst/>
          </c:spPr>
          <c:invertIfNegative val="0"/>
          <c:dLbls>
            <c:dLbl>
              <c:idx val="0"/>
              <c:layout>
                <c:manualLayout>
                  <c:x val="0"/>
                  <c:y val="1.3408444082037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58-447E-9B49-12879AB8BA28}"/>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0.0</c:formatCode>
                <c:ptCount val="1"/>
                <c:pt idx="0">
                  <c:v>13.2</c:v>
                </c:pt>
              </c:numCache>
            </c:numRef>
          </c:val>
          <c:extLst>
            <c:ext xmlns:c16="http://schemas.microsoft.com/office/drawing/2014/chart" uri="{C3380CC4-5D6E-409C-BE32-E72D297353CC}">
              <c16:uniqueId val="{00000005-0754-4817-B056-E1706338410E}"/>
            </c:ext>
          </c:extLst>
        </c:ser>
        <c:ser>
          <c:idx val="4"/>
          <c:order val="4"/>
          <c:tx>
            <c:strRef>
              <c:f>Sheet1!$F$1</c:f>
              <c:strCache>
                <c:ptCount val="1"/>
                <c:pt idx="0">
                  <c:v>CR</c:v>
                </c:pt>
              </c:strCache>
            </c:strRef>
          </c:tx>
          <c:spPr>
            <a:solidFill>
              <a:schemeClr val="accent5">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58-447E-9B49-12879AB8BA2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0.0</c:formatCode>
                <c:ptCount val="1"/>
                <c:pt idx="0">
                  <c:v>5.3</c:v>
                </c:pt>
              </c:numCache>
            </c:numRef>
          </c:val>
          <c:extLst>
            <c:ext xmlns:c16="http://schemas.microsoft.com/office/drawing/2014/chart" uri="{C3380CC4-5D6E-409C-BE32-E72D297353CC}">
              <c16:uniqueId val="{00000006-0754-4817-B056-E1706338410E}"/>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57047947569011"/>
          <c:y val="0.11425946431203297"/>
          <c:w val="0.55853010561370242"/>
          <c:h val="0.84917717552005234"/>
        </c:manualLayout>
      </c:layout>
      <c:barChart>
        <c:barDir val="col"/>
        <c:grouping val="stacked"/>
        <c:varyColors val="0"/>
        <c:ser>
          <c:idx val="0"/>
          <c:order val="0"/>
          <c:tx>
            <c:strRef>
              <c:f>Sheet1!$B$1</c:f>
              <c:strCache>
                <c:ptCount val="1"/>
                <c:pt idx="0">
                  <c:v>PR</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I
(N = 38)</c:v>
                </c:pt>
              </c:strCache>
            </c:strRef>
          </c:cat>
          <c:val>
            <c:numRef>
              <c:f>Sheet1!$B$2</c:f>
              <c:numCache>
                <c:formatCode>0.0</c:formatCode>
                <c:ptCount val="1"/>
                <c:pt idx="0">
                  <c:v>6.25</c:v>
                </c:pt>
              </c:numCache>
            </c:numRef>
          </c:val>
          <c:extLst>
            <c:ext xmlns:c16="http://schemas.microsoft.com/office/drawing/2014/chart" uri="{C3380CC4-5D6E-409C-BE32-E72D297353CC}">
              <c16:uniqueId val="{00000000-FE63-4FBC-A413-EBFD06499E31}"/>
            </c:ext>
          </c:extLst>
        </c:ser>
        <c:ser>
          <c:idx val="1"/>
          <c:order val="1"/>
          <c:tx>
            <c:strRef>
              <c:f>Sheet1!$C$1</c:f>
              <c:strCache>
                <c:ptCount val="1"/>
                <c:pt idx="0">
                  <c:v>VGPR</c:v>
                </c:pt>
              </c:strCache>
            </c:strRef>
          </c:tx>
          <c:spPr>
            <a:solidFill>
              <a:schemeClr val="accent5"/>
            </a:solidFill>
            <a:ln>
              <a:noFill/>
            </a:ln>
            <a:effectLst/>
          </c:spPr>
          <c:invertIfNegative val="0"/>
          <c:dLbls>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E63-4FBC-A413-EBFD06499E31}"/>
                </c:ext>
              </c:extLst>
            </c:dLbl>
            <c:dLbl>
              <c:idx val="2"/>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E63-4FBC-A413-EBFD06499E31}"/>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I
(N = 38)</c:v>
                </c:pt>
              </c:strCache>
            </c:strRef>
          </c:cat>
          <c:val>
            <c:numRef>
              <c:f>Sheet1!$C$2</c:f>
              <c:numCache>
                <c:formatCode>0.0</c:formatCode>
                <c:ptCount val="1"/>
                <c:pt idx="0">
                  <c:v>18.75</c:v>
                </c:pt>
              </c:numCache>
            </c:numRef>
          </c:val>
          <c:extLst>
            <c:ext xmlns:c16="http://schemas.microsoft.com/office/drawing/2014/chart" uri="{C3380CC4-5D6E-409C-BE32-E72D297353CC}">
              <c16:uniqueId val="{00000003-FE63-4FBC-A413-EBFD06499E31}"/>
            </c:ext>
          </c:extLst>
        </c:ser>
        <c:ser>
          <c:idx val="2"/>
          <c:order val="2"/>
          <c:tx>
            <c:strRef>
              <c:f>Sheet1!$D$1</c:f>
              <c:strCache>
                <c:ptCount val="1"/>
                <c:pt idx="0">
                  <c:v>CR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I
(N = 38)</c:v>
                </c:pt>
              </c:strCache>
            </c:strRef>
          </c:cat>
          <c:val>
            <c:numRef>
              <c:f>Sheet1!$D$2</c:f>
              <c:numCache>
                <c:formatCode>0.0</c:formatCode>
                <c:ptCount val="1"/>
                <c:pt idx="0">
                  <c:v>25</c:v>
                </c:pt>
              </c:numCache>
            </c:numRef>
          </c:val>
          <c:extLst>
            <c:ext xmlns:c16="http://schemas.microsoft.com/office/drawing/2014/chart" uri="{C3380CC4-5D6E-409C-BE32-E72D297353CC}">
              <c16:uniqueId val="{00000004-FE63-4FBC-A413-EBFD06499E31}"/>
            </c:ext>
          </c:extLst>
        </c:ser>
        <c:ser>
          <c:idx val="3"/>
          <c:order val="3"/>
          <c:tx>
            <c:strRef>
              <c:f>Sheet1!$E$1</c:f>
              <c:strCache>
                <c:ptCount val="1"/>
                <c:pt idx="0">
                  <c:v>sCR</c:v>
                </c:pt>
              </c:strCache>
            </c:strRef>
          </c:tx>
          <c:spPr>
            <a:solidFill>
              <a:schemeClr val="accent6">
                <a:lumMod val="60000"/>
              </a:schemeClr>
            </a:solidFill>
            <a:ln>
              <a:noFill/>
            </a:ln>
            <a:effectLst/>
          </c:spPr>
          <c:invertIfNegative val="0"/>
          <c:dLbls>
            <c:dLbl>
              <c:idx val="0"/>
              <c:layout>
                <c:manualLayout>
                  <c:x val="0"/>
                  <c:y val="1.3408444082037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63-4FBC-A413-EBFD06499E31}"/>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I
(N = 38)</c:v>
                </c:pt>
              </c:strCache>
            </c:strRef>
          </c:cat>
          <c:val>
            <c:numRef>
              <c:f>Sheet1!$E$2</c:f>
              <c:numCache>
                <c:formatCode>0.0</c:formatCode>
                <c:ptCount val="1"/>
                <c:pt idx="0">
                  <c:v>50</c:v>
                </c:pt>
              </c:numCache>
            </c:numRef>
          </c:val>
          <c:extLst>
            <c:ext xmlns:c16="http://schemas.microsoft.com/office/drawing/2014/chart" uri="{C3380CC4-5D6E-409C-BE32-E72D297353CC}">
              <c16:uniqueId val="{00000006-FE63-4FBC-A413-EBFD06499E31}"/>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100905864954978E-2"/>
          <c:y val="6.0133216553642919E-2"/>
          <c:w val="0.92990443122963173"/>
          <c:h val="0.55860200580081587"/>
        </c:manualLayout>
      </c:layout>
      <c:barChart>
        <c:barDir val="bar"/>
        <c:grouping val="stacked"/>
        <c:varyColors val="0"/>
        <c:ser>
          <c:idx val="0"/>
          <c:order val="0"/>
          <c:tx>
            <c:strRef>
              <c:f>Sheet1!$B$1</c:f>
              <c:strCache>
                <c:ptCount val="1"/>
                <c:pt idx="0">
                  <c:v>PR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Belamaf</c:v>
                </c:pt>
                <c:pt idx="1">
                  <c:v>Pom-dex</c:v>
                </c:pt>
              </c:strCache>
            </c:strRef>
          </c:cat>
          <c:val>
            <c:numRef>
              <c:f>Sheet1!$B$2:$B$3</c:f>
              <c:numCache>
                <c:formatCode>General</c:formatCode>
                <c:ptCount val="2"/>
                <c:pt idx="0">
                  <c:v>16</c:v>
                </c:pt>
                <c:pt idx="1">
                  <c:v>28</c:v>
                </c:pt>
              </c:numCache>
            </c:numRef>
          </c:val>
          <c:extLst>
            <c:ext xmlns:c16="http://schemas.microsoft.com/office/drawing/2014/chart" uri="{C3380CC4-5D6E-409C-BE32-E72D297353CC}">
              <c16:uniqueId val="{00000000-8FCC-4602-82E3-8A24CA7CD5B1}"/>
            </c:ext>
          </c:extLst>
        </c:ser>
        <c:ser>
          <c:idx val="1"/>
          <c:order val="1"/>
          <c:tx>
            <c:strRef>
              <c:f>Sheet1!$C$1</c:f>
              <c:strCache>
                <c:ptCount val="1"/>
                <c:pt idx="0">
                  <c:v>CR/VGPR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Belamaf</c:v>
                </c:pt>
                <c:pt idx="1">
                  <c:v>Pom-dex</c:v>
                </c:pt>
              </c:strCache>
            </c:strRef>
          </c:cat>
          <c:val>
            <c:numRef>
              <c:f>Sheet1!$C$2:$C$3</c:f>
              <c:numCache>
                <c:formatCode>General</c:formatCode>
                <c:ptCount val="2"/>
                <c:pt idx="0">
                  <c:v>25</c:v>
                </c:pt>
                <c:pt idx="1">
                  <c:v>8</c:v>
                </c:pt>
              </c:numCache>
            </c:numRef>
          </c:val>
          <c:extLst>
            <c:ext xmlns:c16="http://schemas.microsoft.com/office/drawing/2014/chart" uri="{C3380CC4-5D6E-409C-BE32-E72D297353CC}">
              <c16:uniqueId val="{00000001-8FCC-4602-82E3-8A24CA7CD5B1}"/>
            </c:ext>
          </c:extLst>
        </c:ser>
        <c:dLbls>
          <c:showLegendKey val="0"/>
          <c:showVal val="0"/>
          <c:showCatName val="0"/>
          <c:showSerName val="0"/>
          <c:showPercent val="0"/>
          <c:showBubbleSize val="0"/>
        </c:dLbls>
        <c:gapWidth val="50"/>
        <c:overlap val="100"/>
        <c:axId val="754518463"/>
        <c:axId val="754522207"/>
      </c:barChart>
      <c:catAx>
        <c:axId val="75451846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754522207"/>
        <c:crosses val="autoZero"/>
        <c:auto val="1"/>
        <c:lblAlgn val="ctr"/>
        <c:lblOffset val="100"/>
        <c:noMultiLvlLbl val="0"/>
      </c:catAx>
      <c:valAx>
        <c:axId val="754522207"/>
        <c:scaling>
          <c:orientation val="minMax"/>
          <c:max val="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754518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96420088243466"/>
          <c:y val="0.11425946431203297"/>
          <c:w val="0.61009055064620699"/>
          <c:h val="0.75978754830647133"/>
        </c:manualLayout>
      </c:layout>
      <c:barChart>
        <c:barDir val="col"/>
        <c:grouping val="stacked"/>
        <c:varyColors val="0"/>
        <c:ser>
          <c:idx val="0"/>
          <c:order val="0"/>
          <c:tx>
            <c:strRef>
              <c:f>Sheet1!$C$1</c:f>
              <c:strCache>
                <c:ptCount val="1"/>
                <c:pt idx="0">
                  <c:v>PD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Sheet1!$C$2</c:f>
              <c:numCache>
                <c:formatCode>0.0</c:formatCode>
                <c:ptCount val="1"/>
                <c:pt idx="0">
                  <c:v>10.8</c:v>
                </c:pt>
              </c:numCache>
            </c:numRef>
          </c:val>
          <c:extLst>
            <c:ext xmlns:c16="http://schemas.microsoft.com/office/drawing/2014/chart" uri="{C3380CC4-5D6E-409C-BE32-E72D297353CC}">
              <c16:uniqueId val="{00000003-701A-4197-80E7-08FBFED20C7D}"/>
            </c:ext>
          </c:extLst>
        </c:ser>
        <c:ser>
          <c:idx val="1"/>
          <c:order val="1"/>
          <c:tx>
            <c:strRef>
              <c:f>Sheet1!$D$1</c:f>
              <c:strCache>
                <c:ptCount val="1"/>
                <c:pt idx="0">
                  <c:v>SD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Sheet1!$D$2</c:f>
              <c:numCache>
                <c:formatCode>0.0</c:formatCode>
                <c:ptCount val="1"/>
                <c:pt idx="0">
                  <c:v>35.1</c:v>
                </c:pt>
              </c:numCache>
            </c:numRef>
          </c:val>
          <c:extLst>
            <c:ext xmlns:c16="http://schemas.microsoft.com/office/drawing/2014/chart" uri="{C3380CC4-5D6E-409C-BE32-E72D297353CC}">
              <c16:uniqueId val="{00000007-701A-4197-80E7-08FBFED20C7D}"/>
            </c:ext>
          </c:extLst>
        </c:ser>
        <c:ser>
          <c:idx val="2"/>
          <c:order val="2"/>
          <c:tx>
            <c:strRef>
              <c:f>Sheet1!$E$1</c:f>
              <c:strCache>
                <c:ptCount val="1"/>
                <c:pt idx="0">
                  <c:v>MR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Sheet1!$E$2</c:f>
              <c:numCache>
                <c:formatCode>0.0</c:formatCode>
                <c:ptCount val="1"/>
                <c:pt idx="0">
                  <c:v>8.1</c:v>
                </c:pt>
              </c:numCache>
            </c:numRef>
          </c:val>
          <c:extLst>
            <c:ext xmlns:c16="http://schemas.microsoft.com/office/drawing/2014/chart" uri="{C3380CC4-5D6E-409C-BE32-E72D297353CC}">
              <c16:uniqueId val="{0000000B-701A-4197-80E7-08FBFED20C7D}"/>
            </c:ext>
          </c:extLst>
        </c:ser>
        <c:ser>
          <c:idx val="3"/>
          <c:order val="3"/>
          <c:tx>
            <c:strRef>
              <c:f>Sheet1!$F$1</c:f>
              <c:strCache>
                <c:ptCount val="1"/>
                <c:pt idx="0">
                  <c:v>PR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Sheet1!$F$2</c:f>
              <c:numCache>
                <c:formatCode>0.0</c:formatCode>
                <c:ptCount val="1"/>
                <c:pt idx="0">
                  <c:v>21.6</c:v>
                </c:pt>
              </c:numCache>
            </c:numRef>
          </c:val>
          <c:extLst>
            <c:ext xmlns:c16="http://schemas.microsoft.com/office/drawing/2014/chart" uri="{C3380CC4-5D6E-409C-BE32-E72D297353CC}">
              <c16:uniqueId val="{0000000F-701A-4197-80E7-08FBFED20C7D}"/>
            </c:ext>
          </c:extLst>
        </c:ser>
        <c:ser>
          <c:idx val="4"/>
          <c:order val="4"/>
          <c:tx>
            <c:strRef>
              <c:f>Sheet1!$G$1</c:f>
              <c:strCache>
                <c:ptCount val="1"/>
                <c:pt idx="0">
                  <c:v>VGPR</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Sheet1!$G$2</c:f>
              <c:numCache>
                <c:formatCode>0.0</c:formatCode>
                <c:ptCount val="1"/>
                <c:pt idx="0">
                  <c:v>16.2</c:v>
                </c:pt>
              </c:numCache>
            </c:numRef>
          </c:val>
          <c:extLst>
            <c:ext xmlns:c16="http://schemas.microsoft.com/office/drawing/2014/chart" uri="{C3380CC4-5D6E-409C-BE32-E72D297353CC}">
              <c16:uniqueId val="{00000013-701A-4197-80E7-08FBFED20C7D}"/>
            </c:ext>
          </c:extLst>
        </c:ser>
        <c:ser>
          <c:idx val="5"/>
          <c:order val="5"/>
          <c:tx>
            <c:strRef>
              <c:f>Sheet1!$H$1</c:f>
              <c:strCache>
                <c:ptCount val="1"/>
                <c:pt idx="0">
                  <c:v>CR</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Sheet1!$H$2</c:f>
              <c:numCache>
                <c:formatCode>0.0</c:formatCode>
                <c:ptCount val="1"/>
                <c:pt idx="0">
                  <c:v>5.4</c:v>
                </c:pt>
              </c:numCache>
            </c:numRef>
          </c:val>
          <c:extLst>
            <c:ext xmlns:c16="http://schemas.microsoft.com/office/drawing/2014/chart" uri="{C3380CC4-5D6E-409C-BE32-E72D297353CC}">
              <c16:uniqueId val="{00000017-701A-4197-80E7-08FBFED20C7D}"/>
            </c:ext>
          </c:extLst>
        </c:ser>
        <c:ser>
          <c:idx val="6"/>
          <c:order val="6"/>
          <c:tx>
            <c:strRef>
              <c:f>Sheet1!$I$1</c:f>
              <c:strCache>
                <c:ptCount val="1"/>
                <c:pt idx="0">
                  <c:v>sCR</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Sheet1!$I$2</c:f>
              <c:numCache>
                <c:formatCode>0.0</c:formatCode>
                <c:ptCount val="1"/>
                <c:pt idx="0">
                  <c:v>2.7</c:v>
                </c:pt>
              </c:numCache>
            </c:numRef>
          </c:val>
          <c:extLst>
            <c:ext xmlns:c16="http://schemas.microsoft.com/office/drawing/2014/chart" uri="{C3380CC4-5D6E-409C-BE32-E72D297353CC}">
              <c16:uniqueId val="{0000001B-701A-4197-80E7-08FBFED20C7D}"/>
            </c:ext>
          </c:extLst>
        </c:ser>
        <c:ser>
          <c:idx val="7"/>
          <c:order val="7"/>
          <c:tx>
            <c:strRef>
              <c:f>Sheet1!$J$1</c:f>
              <c:strCache>
                <c:ptCount val="1"/>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Iber-dara-dex</c:v>
                </c:pt>
              </c:strCache>
            </c:strRef>
          </c:cat>
          <c:val>
            <c:numRef>
              <c:f>Sheet1!$J$2</c:f>
              <c:numCache>
                <c:formatCode>General</c:formatCode>
                <c:ptCount val="1"/>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6"/>
        <c:delete val="1"/>
      </c:legendEntry>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96420088243466"/>
          <c:y val="0.11425946431203297"/>
          <c:w val="0.61009055064620699"/>
          <c:h val="0.75978754830647133"/>
        </c:manualLayout>
      </c:layout>
      <c:barChart>
        <c:barDir val="col"/>
        <c:grouping val="stacked"/>
        <c:varyColors val="0"/>
        <c:ser>
          <c:idx val="0"/>
          <c:order val="0"/>
          <c:tx>
            <c:strRef>
              <c:f>Sheet1!$C$1</c:f>
              <c:strCache>
                <c:ptCount val="1"/>
                <c:pt idx="0">
                  <c:v>PD</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Sheet1!$C$2</c:f>
              <c:numCache>
                <c:formatCode>0.0</c:formatCode>
                <c:ptCount val="1"/>
                <c:pt idx="0">
                  <c:v>8</c:v>
                </c:pt>
              </c:numCache>
            </c:numRef>
          </c:val>
          <c:extLst>
            <c:ext xmlns:c16="http://schemas.microsoft.com/office/drawing/2014/chart" uri="{C3380CC4-5D6E-409C-BE32-E72D297353CC}">
              <c16:uniqueId val="{00000000-6D43-4005-9187-5E0D60ADB7A8}"/>
            </c:ext>
          </c:extLst>
        </c:ser>
        <c:ser>
          <c:idx val="1"/>
          <c:order val="1"/>
          <c:tx>
            <c:strRef>
              <c:f>Sheet1!$D$1</c:f>
              <c:strCache>
                <c:ptCount val="1"/>
                <c:pt idx="0">
                  <c:v>SD</c:v>
                </c:pt>
              </c:strCache>
            </c:strRef>
          </c:tx>
          <c:spPr>
            <a:solidFill>
              <a:schemeClr val="accent5"/>
            </a:solidFill>
            <a:ln>
              <a:noFill/>
            </a:ln>
            <a:effectLst/>
          </c:spPr>
          <c:invertIfNegative val="0"/>
          <c:dLbls>
            <c:dLbl>
              <c:idx val="1"/>
              <c:tx>
                <c:rich>
                  <a:bodyPr/>
                  <a:lstStyle/>
                  <a:p>
                    <a:r>
                      <a:rPr lang="en-US"/>
                      <a:t>1</a:t>
                    </a:r>
                    <a:r>
                      <a:rPr lang="en-US" baseline="0"/>
                      <a:t> (</a:t>
                    </a:r>
                    <a:fld id="{D56624A1-2567-4F62-8F4A-8B93D4E3211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D43-4005-9187-5E0D60ADB7A8}"/>
                </c:ext>
              </c:extLst>
            </c:dLbl>
            <c:dLbl>
              <c:idx val="2"/>
              <c:tx>
                <c:rich>
                  <a:bodyPr/>
                  <a:lstStyle/>
                  <a:p>
                    <a:r>
                      <a:rPr lang="en-US"/>
                      <a:t>1 (</a:t>
                    </a:r>
                    <a:fld id="{FF3EA01C-CE4E-421C-860F-AF0BD53F325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D43-4005-9187-5E0D60ADB7A8}"/>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Sheet1!$D$2</c:f>
              <c:numCache>
                <c:formatCode>0.0</c:formatCode>
                <c:ptCount val="1"/>
                <c:pt idx="0">
                  <c:v>24</c:v>
                </c:pt>
              </c:numCache>
            </c:numRef>
          </c:val>
          <c:extLst>
            <c:ext xmlns:c16="http://schemas.microsoft.com/office/drawing/2014/chart" uri="{C3380CC4-5D6E-409C-BE32-E72D297353CC}">
              <c16:uniqueId val="{00000003-6D43-4005-9187-5E0D60ADB7A8}"/>
            </c:ext>
          </c:extLst>
        </c:ser>
        <c:ser>
          <c:idx val="2"/>
          <c:order val="2"/>
          <c:tx>
            <c:strRef>
              <c:f>Sheet1!$E$1</c:f>
              <c:strCache>
                <c:ptCount val="1"/>
                <c:pt idx="0">
                  <c:v>MR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Sheet1!$E$2</c:f>
              <c:numCache>
                <c:formatCode>0.0</c:formatCode>
                <c:ptCount val="1"/>
                <c:pt idx="0">
                  <c:v>8</c:v>
                </c:pt>
              </c:numCache>
            </c:numRef>
          </c:val>
          <c:extLst>
            <c:ext xmlns:c16="http://schemas.microsoft.com/office/drawing/2014/chart" uri="{C3380CC4-5D6E-409C-BE32-E72D297353CC}">
              <c16:uniqueId val="{00000004-6D43-4005-9187-5E0D60ADB7A8}"/>
            </c:ext>
          </c:extLst>
        </c:ser>
        <c:ser>
          <c:idx val="3"/>
          <c:order val="3"/>
          <c:tx>
            <c:strRef>
              <c:f>Sheet1!$F$1</c:f>
              <c:strCache>
                <c:ptCount val="1"/>
                <c:pt idx="0">
                  <c:v>PR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Sheet1!$F$2</c:f>
              <c:numCache>
                <c:formatCode>0.0</c:formatCode>
                <c:ptCount val="1"/>
                <c:pt idx="0">
                  <c:v>28</c:v>
                </c:pt>
              </c:numCache>
            </c:numRef>
          </c:val>
          <c:extLst>
            <c:ext xmlns:c16="http://schemas.microsoft.com/office/drawing/2014/chart" uri="{C3380CC4-5D6E-409C-BE32-E72D297353CC}">
              <c16:uniqueId val="{00000005-6D43-4005-9187-5E0D60ADB7A8}"/>
            </c:ext>
          </c:extLst>
        </c:ser>
        <c:ser>
          <c:idx val="4"/>
          <c:order val="4"/>
          <c:tx>
            <c:strRef>
              <c:f>Sheet1!$G$1</c:f>
              <c:strCache>
                <c:ptCount val="1"/>
                <c:pt idx="0">
                  <c:v>VGPR</c:v>
                </c:pt>
              </c:strCache>
            </c:strRef>
          </c:tx>
          <c:spPr>
            <a:solidFill>
              <a:schemeClr val="accent5">
                <a:lumMod val="60000"/>
              </a:schemeClr>
            </a:solidFill>
            <a:ln>
              <a:noFill/>
            </a:ln>
            <a:effectLst/>
          </c:spPr>
          <c:invertIfNegative val="0"/>
          <c:dLbls>
            <c:dLbl>
              <c:idx val="0"/>
              <c:layout>
                <c:manualLayout>
                  <c:x val="0"/>
                  <c:y val="1.34084440820371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53-4B16-A4C5-2AD926FBD70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Sheet1!$G$2</c:f>
              <c:numCache>
                <c:formatCode>0.0</c:formatCode>
                <c:ptCount val="1"/>
                <c:pt idx="0">
                  <c:v>24</c:v>
                </c:pt>
              </c:numCache>
            </c:numRef>
          </c:val>
          <c:extLst>
            <c:ext xmlns:c16="http://schemas.microsoft.com/office/drawing/2014/chart" uri="{C3380CC4-5D6E-409C-BE32-E72D297353CC}">
              <c16:uniqueId val="{00000006-6D43-4005-9187-5E0D60ADB7A8}"/>
            </c:ext>
          </c:extLst>
        </c:ser>
        <c:ser>
          <c:idx val="5"/>
          <c:order val="5"/>
          <c:tx>
            <c:strRef>
              <c:f>Sheet1!$H$1</c:f>
              <c:strCache>
                <c:ptCount val="1"/>
                <c:pt idx="0">
                  <c:v>CR</c:v>
                </c:pt>
              </c:strCache>
            </c:strRef>
          </c:tx>
          <c:spPr>
            <a:solidFill>
              <a:schemeClr val="accent4">
                <a:lumMod val="60000"/>
              </a:schemeClr>
            </a:solidFill>
            <a:ln>
              <a:noFill/>
            </a:ln>
            <a:effectLst/>
          </c:spPr>
          <c:invertIfNegative val="0"/>
          <c:dLbls>
            <c:dLbl>
              <c:idx val="0"/>
              <c:layout>
                <c:manualLayout>
                  <c:x val="0"/>
                  <c:y val="4.46948136067905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D43-4005-9187-5E0D60ADB7A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Cohort D
(N = 107)</c:v>
                </c:pt>
              </c:strCache>
            </c:strRef>
          </c:cat>
          <c:val>
            <c:numRef>
              <c:f>Sheet1!$H$2</c:f>
              <c:numCache>
                <c:formatCode>0.0</c:formatCode>
                <c:ptCount val="1"/>
                <c:pt idx="0">
                  <c:v>4</c:v>
                </c:pt>
              </c:numCache>
            </c:numRef>
          </c:val>
          <c:extLst>
            <c:ext xmlns:c16="http://schemas.microsoft.com/office/drawing/2014/chart" uri="{C3380CC4-5D6E-409C-BE32-E72D297353CC}">
              <c16:uniqueId val="{00000008-6D43-4005-9187-5E0D60ADB7A8}"/>
            </c:ext>
          </c:extLst>
        </c:ser>
        <c:ser>
          <c:idx val="6"/>
          <c:order val="6"/>
          <c:tx>
            <c:strRef>
              <c:f>Sheet1!$I$1</c:f>
              <c:strCache>
                <c:ptCount val="1"/>
                <c:pt idx="0">
                  <c:v>sCR</c:v>
                </c:pt>
              </c:strCache>
            </c:strRef>
          </c:tx>
          <c:spPr>
            <a:solidFill>
              <a:schemeClr val="accent6">
                <a:lumMod val="80000"/>
                <a:lumOff val="20000"/>
              </a:schemeClr>
            </a:solidFill>
            <a:ln>
              <a:noFill/>
            </a:ln>
            <a:effectLst/>
          </c:spPr>
          <c:invertIfNegative val="0"/>
          <c:dLbls>
            <c:delete val="1"/>
          </c:dLbls>
          <c:cat>
            <c:strRef>
              <c:f>Sheet1!$A$2</c:f>
              <c:strCache>
                <c:ptCount val="1"/>
                <c:pt idx="0">
                  <c:v>Cohort D
(N = 107)</c:v>
                </c:pt>
              </c:strCache>
            </c:strRef>
          </c:cat>
          <c:val>
            <c:numRef>
              <c:f>Sheet1!$I$2</c:f>
              <c:numCache>
                <c:formatCode>0.0</c:formatCode>
                <c:ptCount val="1"/>
                <c:pt idx="0">
                  <c:v>0</c:v>
                </c:pt>
              </c:numCache>
            </c:numRef>
          </c:val>
          <c:extLst>
            <c:ext xmlns:c16="http://schemas.microsoft.com/office/drawing/2014/chart" uri="{C3380CC4-5D6E-409C-BE32-E72D297353CC}">
              <c16:uniqueId val="{0000000B-6D43-4005-9187-5E0D60ADB7A8}"/>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5"/>
        <c:delete val="1"/>
      </c:legendEntry>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96420088243466"/>
          <c:y val="0.11425946431203297"/>
          <c:w val="0.61009055064620699"/>
          <c:h val="0.75978754830647133"/>
        </c:manualLayout>
      </c:layout>
      <c:barChart>
        <c:barDir val="col"/>
        <c:grouping val="stacked"/>
        <c:varyColors val="0"/>
        <c:ser>
          <c:idx val="0"/>
          <c:order val="0"/>
          <c:tx>
            <c:strRef>
              <c:f>Sheet1!$C$1</c:f>
              <c:strCache>
                <c:ptCount val="1"/>
                <c:pt idx="0">
                  <c:v>PD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0.0</c:formatCode>
                <c:ptCount val="1"/>
                <c:pt idx="0">
                  <c:v>12.5</c:v>
                </c:pt>
              </c:numCache>
            </c:numRef>
          </c:val>
          <c:extLst>
            <c:ext xmlns:c16="http://schemas.microsoft.com/office/drawing/2014/chart" uri="{C3380CC4-5D6E-409C-BE32-E72D297353CC}">
              <c16:uniqueId val="{00000000-0F91-4382-93A2-9D0E555C73E1}"/>
            </c:ext>
          </c:extLst>
        </c:ser>
        <c:ser>
          <c:idx val="1"/>
          <c:order val="1"/>
          <c:tx>
            <c:strRef>
              <c:f>Sheet1!$D$1</c:f>
              <c:strCache>
                <c:ptCount val="1"/>
                <c:pt idx="0">
                  <c:v>SD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0.0</c:formatCode>
                <c:ptCount val="1"/>
                <c:pt idx="0">
                  <c:v>37.5</c:v>
                </c:pt>
              </c:numCache>
            </c:numRef>
          </c:val>
          <c:extLst>
            <c:ext xmlns:c16="http://schemas.microsoft.com/office/drawing/2014/chart" uri="{C3380CC4-5D6E-409C-BE32-E72D297353CC}">
              <c16:uniqueId val="{00000003-0F91-4382-93A2-9D0E555C73E1}"/>
            </c:ext>
          </c:extLst>
        </c:ser>
        <c:ser>
          <c:idx val="2"/>
          <c:order val="2"/>
          <c:tx>
            <c:strRef>
              <c:f>Sheet1!$E$1</c:f>
              <c:strCache>
                <c:ptCount val="1"/>
                <c:pt idx="0">
                  <c:v>MR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0.0</c:formatCode>
                <c:ptCount val="1"/>
              </c:numCache>
            </c:numRef>
          </c:val>
          <c:extLst>
            <c:ext xmlns:c16="http://schemas.microsoft.com/office/drawing/2014/chart" uri="{C3380CC4-5D6E-409C-BE32-E72D297353CC}">
              <c16:uniqueId val="{00000004-0F91-4382-93A2-9D0E555C73E1}"/>
            </c:ext>
          </c:extLst>
        </c:ser>
        <c:ser>
          <c:idx val="3"/>
          <c:order val="3"/>
          <c:tx>
            <c:strRef>
              <c:f>Sheet1!$F$1</c:f>
              <c:strCache>
                <c:ptCount val="1"/>
                <c:pt idx="0">
                  <c:v>PR</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0.0</c:formatCode>
                <c:ptCount val="1"/>
                <c:pt idx="0">
                  <c:v>12.5</c:v>
                </c:pt>
              </c:numCache>
            </c:numRef>
          </c:val>
          <c:extLst>
            <c:ext xmlns:c16="http://schemas.microsoft.com/office/drawing/2014/chart" uri="{C3380CC4-5D6E-409C-BE32-E72D297353CC}">
              <c16:uniqueId val="{00000005-0F91-4382-93A2-9D0E555C73E1}"/>
            </c:ext>
          </c:extLst>
        </c:ser>
        <c:ser>
          <c:idx val="4"/>
          <c:order val="4"/>
          <c:tx>
            <c:strRef>
              <c:f>Sheet1!$G$1</c:f>
              <c:strCache>
                <c:ptCount val="1"/>
                <c:pt idx="0">
                  <c:v>VGPR</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0.0</c:formatCode>
                <c:ptCount val="1"/>
                <c:pt idx="0">
                  <c:v>25</c:v>
                </c:pt>
              </c:numCache>
            </c:numRef>
          </c:val>
          <c:extLst>
            <c:ext xmlns:c16="http://schemas.microsoft.com/office/drawing/2014/chart" uri="{C3380CC4-5D6E-409C-BE32-E72D297353CC}">
              <c16:uniqueId val="{00000006-0F91-4382-93A2-9D0E555C73E1}"/>
            </c:ext>
          </c:extLst>
        </c:ser>
        <c:ser>
          <c:idx val="5"/>
          <c:order val="5"/>
          <c:tx>
            <c:strRef>
              <c:f>Sheet1!$H$1</c:f>
              <c:strCache>
                <c:ptCount val="1"/>
                <c:pt idx="0">
                  <c:v>CR</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c:f>
              <c:numCache>
                <c:formatCode>0.0</c:formatCode>
                <c:ptCount val="1"/>
              </c:numCache>
            </c:numRef>
          </c:val>
          <c:extLst>
            <c:ext xmlns:c16="http://schemas.microsoft.com/office/drawing/2014/chart" uri="{C3380CC4-5D6E-409C-BE32-E72D297353CC}">
              <c16:uniqueId val="{00000008-0F91-4382-93A2-9D0E555C73E1}"/>
            </c:ext>
          </c:extLst>
        </c:ser>
        <c:ser>
          <c:idx val="6"/>
          <c:order val="6"/>
          <c:tx>
            <c:strRef>
              <c:f>Sheet1!$I$1</c:f>
              <c:strCache>
                <c:ptCount val="1"/>
                <c:pt idx="0">
                  <c:v>sCR</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c:f>
              <c:numCache>
                <c:formatCode>0.0</c:formatCode>
                <c:ptCount val="1"/>
                <c:pt idx="0">
                  <c:v>12.5</c:v>
                </c:pt>
              </c:numCache>
            </c:numRef>
          </c:val>
          <c:extLst>
            <c:ext xmlns:c16="http://schemas.microsoft.com/office/drawing/2014/chart" uri="{C3380CC4-5D6E-409C-BE32-E72D297353CC}">
              <c16:uniqueId val="{0000000B-0F91-4382-93A2-9D0E555C73E1}"/>
            </c:ext>
          </c:extLst>
        </c:ser>
        <c:dLbls>
          <c:dLblPos val="ctr"/>
          <c:showLegendKey val="0"/>
          <c:showVal val="1"/>
          <c:showCatName val="0"/>
          <c:showSerName val="0"/>
          <c:showPercent val="0"/>
          <c:showBubbleSize val="0"/>
        </c:dLbls>
        <c:gapWidth val="15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majorGridlines>
          <c:spPr>
            <a:ln w="3175" cap="flat" cmpd="sng" algn="ctr">
              <a:solidFill>
                <a:schemeClr val="bg1"/>
              </a:solidFill>
              <a:round/>
            </a:ln>
            <a:effectLst/>
          </c:spPr>
        </c:majorGridlines>
        <c:title>
          <c:tx>
            <c:rich>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r>
                  <a:rPr lang="en-US"/>
                  <a:t>Response, n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legendEntry>
        <c:idx val="5"/>
        <c:delete val="1"/>
      </c:legendEntry>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0601104225555"/>
          <c:y val="7.9729129489507278E-2"/>
          <c:w val="0.77184203518713146"/>
          <c:h val="0.78290705604716393"/>
        </c:manualLayout>
      </c:layout>
      <c:barChart>
        <c:barDir val="col"/>
        <c:grouping val="stacked"/>
        <c:varyColors val="0"/>
        <c:ser>
          <c:idx val="0"/>
          <c:order val="0"/>
          <c:tx>
            <c:strRef>
              <c:f>Sheet1!$B$8</c:f>
              <c:strCache>
                <c:ptCount val="1"/>
                <c:pt idx="0">
                  <c:v>PR</c:v>
                </c:pt>
              </c:strCache>
            </c:strRef>
          </c:tx>
          <c:spPr>
            <a:solidFill>
              <a:srgbClr val="00A0DF"/>
            </a:solidFill>
            <a:ln>
              <a:noFill/>
            </a:ln>
            <a:effectLst/>
          </c:spPr>
          <c:invertIfNegative val="0"/>
          <c:dLbls>
            <c:dLbl>
              <c:idx val="0"/>
              <c:layout>
                <c:manualLayout>
                  <c:x val="0"/>
                  <c:y val="0"/>
                </c:manualLayout>
              </c:layout>
              <c:tx>
                <c:rich>
                  <a:bodyPr/>
                  <a:lstStyle/>
                  <a:p>
                    <a:fld id="{106E3006-31BD-4D53-AC0D-6CC1D723F5DA}" type="VALUE">
                      <a:rPr lang="en-US">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DD2-46E2-B92A-088B4212D5A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Open Sans" pitchFamily="2" charset="0"/>
                    <a:cs typeface="Open Sans"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Sheet1!$A$9:$A$10</c:f>
              <c:strCache>
                <c:ptCount val="2"/>
                <c:pt idx="0">
                  <c:v>Overall (N=165)</c:v>
                </c:pt>
                <c:pt idx="1">
                  <c:v>Phase 2 efficacy (n=110)</c:v>
                </c:pt>
              </c:strCache>
            </c:strRef>
          </c:cat>
          <c:val>
            <c:numRef>
              <c:f>Sheet1!$B$9:$B$10</c:f>
              <c:numCache>
                <c:formatCode>General</c:formatCode>
                <c:ptCount val="2"/>
                <c:pt idx="0">
                  <c:v>3.6</c:v>
                </c:pt>
                <c:pt idx="1">
                  <c:v>3.6</c:v>
                </c:pt>
              </c:numCache>
            </c:numRef>
          </c:val>
          <c:extLst>
            <c:ext xmlns:c16="http://schemas.microsoft.com/office/drawing/2014/chart" uri="{C3380CC4-5D6E-409C-BE32-E72D297353CC}">
              <c16:uniqueId val="{00000001-FDD2-46E2-B92A-088B4212D5A8}"/>
            </c:ext>
          </c:extLst>
        </c:ser>
        <c:ser>
          <c:idx val="1"/>
          <c:order val="1"/>
          <c:tx>
            <c:strRef>
              <c:f>Sheet1!$C$8</c:f>
              <c:strCache>
                <c:ptCount val="1"/>
                <c:pt idx="0">
                  <c:v>VGPR</c:v>
                </c:pt>
              </c:strCache>
            </c:strRef>
          </c:tx>
          <c:spPr>
            <a:solidFill>
              <a:srgbClr val="1C75BC"/>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Open Sans" pitchFamily="2" charset="0"/>
                    <a:cs typeface="Open Sans"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Sheet1!$A$9:$A$10</c:f>
              <c:strCache>
                <c:ptCount val="2"/>
                <c:pt idx="0">
                  <c:v>Overall (N=165)</c:v>
                </c:pt>
                <c:pt idx="1">
                  <c:v>Phase 2 efficacy (n=110)</c:v>
                </c:pt>
              </c:strCache>
            </c:strRef>
          </c:cat>
          <c:val>
            <c:numRef>
              <c:f>Sheet1!$C$9:$C$10</c:f>
              <c:numCache>
                <c:formatCode>General</c:formatCode>
                <c:ptCount val="2"/>
                <c:pt idx="0">
                  <c:v>13.9</c:v>
                </c:pt>
                <c:pt idx="1">
                  <c:v>11.8</c:v>
                </c:pt>
              </c:numCache>
            </c:numRef>
          </c:val>
          <c:extLst>
            <c:ext xmlns:c16="http://schemas.microsoft.com/office/drawing/2014/chart" uri="{C3380CC4-5D6E-409C-BE32-E72D297353CC}">
              <c16:uniqueId val="{00000002-FDD2-46E2-B92A-088B4212D5A8}"/>
            </c:ext>
          </c:extLst>
        </c:ser>
        <c:ser>
          <c:idx val="2"/>
          <c:order val="2"/>
          <c:tx>
            <c:strRef>
              <c:f>Sheet1!$D$8</c:f>
              <c:strCache>
                <c:ptCount val="1"/>
                <c:pt idx="0">
                  <c:v>CR</c:v>
                </c:pt>
              </c:strCache>
            </c:strRef>
          </c:tx>
          <c:spPr>
            <a:solidFill>
              <a:srgbClr val="6EBD44"/>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Open Sans" pitchFamily="2" charset="0"/>
                    <a:cs typeface="Open Sans"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Sheet1!$A$9:$A$10</c:f>
              <c:strCache>
                <c:ptCount val="2"/>
                <c:pt idx="0">
                  <c:v>Overall (N=165)</c:v>
                </c:pt>
                <c:pt idx="1">
                  <c:v>Phase 2 efficacy (n=110)</c:v>
                </c:pt>
              </c:strCache>
            </c:strRef>
          </c:cat>
          <c:val>
            <c:numRef>
              <c:f>Sheet1!$D$9:$D$10</c:f>
              <c:numCache>
                <c:formatCode>General</c:formatCode>
                <c:ptCount val="2"/>
                <c:pt idx="0">
                  <c:v>7.9</c:v>
                </c:pt>
                <c:pt idx="1">
                  <c:v>8.1999999999999993</c:v>
                </c:pt>
              </c:numCache>
            </c:numRef>
          </c:val>
          <c:extLst>
            <c:ext xmlns:c16="http://schemas.microsoft.com/office/drawing/2014/chart" uri="{C3380CC4-5D6E-409C-BE32-E72D297353CC}">
              <c16:uniqueId val="{00000003-FDD2-46E2-B92A-088B4212D5A8}"/>
            </c:ext>
          </c:extLst>
        </c:ser>
        <c:ser>
          <c:idx val="3"/>
          <c:order val="3"/>
          <c:tx>
            <c:strRef>
              <c:f>Sheet1!$E$8</c:f>
              <c:strCache>
                <c:ptCount val="1"/>
                <c:pt idx="0">
                  <c:v>sCR</c:v>
                </c:pt>
              </c:strCache>
            </c:strRef>
          </c:tx>
          <c:spPr>
            <a:solidFill>
              <a:srgbClr val="359942"/>
            </a:solidFill>
            <a:ln>
              <a:noFill/>
            </a:ln>
            <a:effectLst/>
          </c:spPr>
          <c:invertIfNegative val="0"/>
          <c:dLbls>
            <c:dLbl>
              <c:idx val="1"/>
              <c:tx>
                <c:rich>
                  <a:bodyPr/>
                  <a:lstStyle/>
                  <a:p>
                    <a:fld id="{9087DCE0-A2FF-43F9-B604-F27A853BCF61}"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DD2-46E2-B92A-088B4212D5A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Open Sans" pitchFamily="2" charset="0"/>
                    <a:cs typeface="Open Sans"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Sheet1!$A$9:$A$10</c:f>
              <c:strCache>
                <c:ptCount val="2"/>
                <c:pt idx="0">
                  <c:v>Overall (N=165)</c:v>
                </c:pt>
                <c:pt idx="1">
                  <c:v>Phase 2 efficacy (n=110)</c:v>
                </c:pt>
              </c:strCache>
            </c:strRef>
          </c:cat>
          <c:val>
            <c:numRef>
              <c:f>Sheet1!$E$9:$E$10</c:f>
              <c:numCache>
                <c:formatCode>General</c:formatCode>
                <c:ptCount val="2"/>
                <c:pt idx="0">
                  <c:v>37.6</c:v>
                </c:pt>
                <c:pt idx="1">
                  <c:v>38.200000000000003</c:v>
                </c:pt>
              </c:numCache>
            </c:numRef>
          </c:val>
          <c:extLst>
            <c:ext xmlns:c16="http://schemas.microsoft.com/office/drawing/2014/chart" uri="{C3380CC4-5D6E-409C-BE32-E72D297353CC}">
              <c16:uniqueId val="{00000005-FDD2-46E2-B92A-088B4212D5A8}"/>
            </c:ext>
          </c:extLst>
        </c:ser>
        <c:dLbls>
          <c:showLegendKey val="0"/>
          <c:showVal val="0"/>
          <c:showCatName val="0"/>
          <c:showSerName val="0"/>
          <c:showPercent val="0"/>
          <c:showBubbleSize val="0"/>
        </c:dLbls>
        <c:gapWidth val="180"/>
        <c:overlap val="100"/>
        <c:axId val="445051855"/>
        <c:axId val="445053103"/>
      </c:barChart>
      <c:catAx>
        <c:axId val="445051855"/>
        <c:scaling>
          <c:orientation val="minMax"/>
        </c:scaling>
        <c:delete val="0"/>
        <c:axPos val="b"/>
        <c:numFmt formatCode="General" sourceLinked="1"/>
        <c:majorTickMark val="none"/>
        <c:minorTickMark val="none"/>
        <c:tickLblPos val="nextTo"/>
        <c:spPr>
          <a:noFill/>
          <a:ln w="9525" cap="sq" cmpd="sng" algn="ctr">
            <a:solidFill>
              <a:srgbClr val="333333"/>
            </a:solidFill>
            <a:miter lim="800000"/>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Open Sans" pitchFamily="2" charset="0"/>
                <a:cs typeface="Open Sans" pitchFamily="2" charset="0"/>
              </a:defRPr>
            </a:pPr>
            <a:endParaRPr lang="en-US"/>
          </a:p>
        </c:txPr>
        <c:crossAx val="445053103"/>
        <c:crosses val="autoZero"/>
        <c:auto val="1"/>
        <c:lblAlgn val="ctr"/>
        <c:lblOffset val="0"/>
        <c:noMultiLvlLbl val="0"/>
      </c:catAx>
      <c:valAx>
        <c:axId val="445053103"/>
        <c:scaling>
          <c:orientation val="minMax"/>
          <c:max val="80"/>
        </c:scaling>
        <c:delete val="0"/>
        <c:axPos val="l"/>
        <c:title>
          <c:tx>
            <c:rich>
              <a:bodyPr rot="-5400000" spcFirstLastPara="1" vertOverflow="ellipsis" vert="horz" wrap="square" anchor="ctr" anchorCtr="1"/>
              <a:lstStyle/>
              <a:p>
                <a:pPr>
                  <a:defRPr sz="1000" b="1" i="0" u="none" strike="noStrike" kern="1200" baseline="0">
                    <a:solidFill>
                      <a:srgbClr val="333333"/>
                    </a:solidFill>
                    <a:latin typeface="Arial" panose="020B0604020202020204" pitchFamily="34" charset="0"/>
                    <a:ea typeface="Open Sans" pitchFamily="2" charset="0"/>
                    <a:cs typeface="Open Sans" pitchFamily="2" charset="0"/>
                  </a:defRPr>
                </a:pPr>
                <a:r>
                  <a:rPr lang="en-US">
                    <a:solidFill>
                      <a:srgbClr val="333333"/>
                    </a:solidFill>
                    <a:cs typeface="Arial" panose="020B0604020202020204" pitchFamily="34" charset="0"/>
                  </a:rPr>
                  <a:t>Patients, %</a:t>
                </a:r>
              </a:p>
            </c:rich>
          </c:tx>
          <c:layout>
            <c:manualLayout>
              <c:xMode val="edge"/>
              <c:yMode val="edge"/>
              <c:x val="3.4068620954703276E-2"/>
              <c:y val="0.3135902206980737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rgbClr val="333333"/>
                  </a:solidFill>
                  <a:latin typeface="Arial" panose="020B0604020202020204" pitchFamily="34" charset="0"/>
                  <a:ea typeface="Open Sans" pitchFamily="2" charset="0"/>
                  <a:cs typeface="Open Sans" pitchFamily="2" charset="0"/>
                </a:defRPr>
              </a:pPr>
              <a:endParaRPr lang="en-US"/>
            </a:p>
          </c:txPr>
        </c:title>
        <c:numFmt formatCode="General" sourceLinked="1"/>
        <c:majorTickMark val="out"/>
        <c:minorTickMark val="none"/>
        <c:tickLblPos val="nextTo"/>
        <c:spPr>
          <a:noFill/>
          <a:ln w="9525" cap="sq">
            <a:solidFill>
              <a:srgbClr val="333333"/>
            </a:solidFill>
            <a:miter lim="800000"/>
          </a:ln>
          <a:effectLst/>
        </c:spPr>
        <c:txPr>
          <a:bodyPr rot="-60000000" spcFirstLastPara="1" vertOverflow="ellipsis" vert="horz" wrap="square" anchor="ctr" anchorCtr="1"/>
          <a:lstStyle/>
          <a:p>
            <a:pPr>
              <a:defRPr sz="1000" b="0" i="0" u="none" strike="noStrike" kern="1200" baseline="0">
                <a:solidFill>
                  <a:srgbClr val="333333"/>
                </a:solidFill>
                <a:latin typeface="Arial" panose="020B0604020202020204" pitchFamily="34" charset="0"/>
                <a:ea typeface="Open Sans" pitchFamily="2" charset="0"/>
                <a:cs typeface="Open Sans" pitchFamily="2" charset="0"/>
              </a:defRPr>
            </a:pPr>
            <a:endParaRPr lang="en-US"/>
          </a:p>
        </c:txPr>
        <c:crossAx val="445051855"/>
        <c:crosses val="autoZero"/>
        <c:crossBetween val="between"/>
        <c:majorUnit val="20"/>
      </c:valAx>
      <c:spPr>
        <a:noFill/>
        <a:ln>
          <a:noFill/>
        </a:ln>
        <a:effectLst/>
      </c:spPr>
    </c:plotArea>
    <c:plotVisOnly val="1"/>
    <c:dispBlanksAs val="gap"/>
    <c:showDLblsOverMax val="0"/>
  </c:chart>
  <c:spPr>
    <a:noFill/>
    <a:ln w="9525" cap="flat" cmpd="sng" algn="ctr">
      <a:noFill/>
      <a:round/>
    </a:ln>
    <a:effectLst/>
  </c:spPr>
  <c:txPr>
    <a:bodyPr/>
    <a:lstStyle/>
    <a:p>
      <a:pPr>
        <a:defRPr sz="1000" b="1" baseline="0">
          <a:latin typeface="Arial" panose="020B0604020202020204" pitchFamily="34" charset="0"/>
          <a:ea typeface="Open Sans" pitchFamily="2" charset="0"/>
          <a:cs typeface="Open Sans" pitchFamily="2"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72834939419989E-2"/>
          <c:y val="5.8100087972303018E-2"/>
          <c:w val="0.79077707328899549"/>
          <c:h val="0.74256610548924473"/>
        </c:manualLayout>
      </c:layout>
      <c:barChart>
        <c:barDir val="col"/>
        <c:grouping val="stacked"/>
        <c:varyColors val="0"/>
        <c:ser>
          <c:idx val="0"/>
          <c:order val="0"/>
          <c:tx>
            <c:strRef>
              <c:f>Sheet1!$B$1</c:f>
              <c:strCache>
                <c:ptCount val="1"/>
                <c:pt idx="0">
                  <c:v>PR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STRETCH, n=12</c:v>
                </c:pt>
                <c:pt idx="1">
                  <c:v>SINGLE 1.9, n=4</c:v>
                </c:pt>
                <c:pt idx="2">
                  <c:v>SINGLE 2.5, n=16</c:v>
                </c:pt>
                <c:pt idx="3">
                  <c:v>SPLIT, n=13</c:v>
                </c:pt>
                <c:pt idx="4">
                  <c:v>All, N=45</c:v>
                </c:pt>
              </c:strCache>
            </c:strRef>
          </c:cat>
          <c:val>
            <c:numRef>
              <c:f>Sheet1!$B$2:$B$6</c:f>
              <c:numCache>
                <c:formatCode>0.0</c:formatCode>
                <c:ptCount val="5"/>
                <c:pt idx="0">
                  <c:v>16.7</c:v>
                </c:pt>
                <c:pt idx="1">
                  <c:v>25</c:v>
                </c:pt>
                <c:pt idx="2">
                  <c:v>12.5</c:v>
                </c:pt>
                <c:pt idx="3">
                  <c:v>30.8</c:v>
                </c:pt>
                <c:pt idx="4" formatCode="General">
                  <c:v>20</c:v>
                </c:pt>
              </c:numCache>
            </c:numRef>
          </c:val>
          <c:extLst>
            <c:ext xmlns:c16="http://schemas.microsoft.com/office/drawing/2014/chart" uri="{C3380CC4-5D6E-409C-BE32-E72D297353CC}">
              <c16:uniqueId val="{00000000-2BA9-499E-A040-AC64CA774F6D}"/>
            </c:ext>
          </c:extLst>
        </c:ser>
        <c:ser>
          <c:idx val="1"/>
          <c:order val="1"/>
          <c:tx>
            <c:strRef>
              <c:f>Sheet1!$C$1</c:f>
              <c:strCache>
                <c:ptCount val="1"/>
                <c:pt idx="0">
                  <c:v>VGPR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STRETCH, n=12</c:v>
                </c:pt>
                <c:pt idx="1">
                  <c:v>SINGLE 1.9, n=4</c:v>
                </c:pt>
                <c:pt idx="2">
                  <c:v>SINGLE 2.5, n=16</c:v>
                </c:pt>
                <c:pt idx="3">
                  <c:v>SPLIT, n=13</c:v>
                </c:pt>
                <c:pt idx="4">
                  <c:v>All, N=45</c:v>
                </c:pt>
              </c:strCache>
            </c:strRef>
          </c:cat>
          <c:val>
            <c:numRef>
              <c:f>Sheet1!$C$2:$C$6</c:f>
              <c:numCache>
                <c:formatCode>0.0</c:formatCode>
                <c:ptCount val="5"/>
                <c:pt idx="0">
                  <c:v>16.7</c:v>
                </c:pt>
                <c:pt idx="1">
                  <c:v>25</c:v>
                </c:pt>
                <c:pt idx="2">
                  <c:v>12.5</c:v>
                </c:pt>
                <c:pt idx="3">
                  <c:v>23.1</c:v>
                </c:pt>
                <c:pt idx="4" formatCode="General">
                  <c:v>17.8</c:v>
                </c:pt>
              </c:numCache>
            </c:numRef>
          </c:val>
          <c:extLst>
            <c:ext xmlns:c16="http://schemas.microsoft.com/office/drawing/2014/chart" uri="{C3380CC4-5D6E-409C-BE32-E72D297353CC}">
              <c16:uniqueId val="{00000001-2BA9-499E-A040-AC64CA774F6D}"/>
            </c:ext>
          </c:extLst>
        </c:ser>
        <c:ser>
          <c:idx val="2"/>
          <c:order val="2"/>
          <c:tx>
            <c:strRef>
              <c:f>Sheet1!$D$1</c:f>
              <c:strCache>
                <c:ptCount val="1"/>
                <c:pt idx="0">
                  <c:v>CR</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A8CA-45F0-98C4-A2156F83EEC5}"/>
                </c:ext>
              </c:extLst>
            </c:dLbl>
            <c:dLbl>
              <c:idx val="3"/>
              <c:delete val="1"/>
              <c:extLst>
                <c:ext xmlns:c15="http://schemas.microsoft.com/office/drawing/2012/chart" uri="{CE6537A1-D6FC-4f65-9D91-7224C49458BB}"/>
                <c:ext xmlns:c16="http://schemas.microsoft.com/office/drawing/2014/chart" uri="{C3380CC4-5D6E-409C-BE32-E72D297353CC}">
                  <c16:uniqueId val="{00000001-A8CA-45F0-98C4-A2156F83EEC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STRETCH, n=12</c:v>
                </c:pt>
                <c:pt idx="1">
                  <c:v>SINGLE 1.9, n=4</c:v>
                </c:pt>
                <c:pt idx="2">
                  <c:v>SINGLE 2.5, n=16</c:v>
                </c:pt>
                <c:pt idx="3">
                  <c:v>SPLIT, n=13</c:v>
                </c:pt>
                <c:pt idx="4">
                  <c:v>All, N=45</c:v>
                </c:pt>
              </c:strCache>
            </c:strRef>
          </c:cat>
          <c:val>
            <c:numRef>
              <c:f>Sheet1!$D$2:$D$6</c:f>
              <c:numCache>
                <c:formatCode>0.0</c:formatCode>
                <c:ptCount val="5"/>
                <c:pt idx="0">
                  <c:v>16.7</c:v>
                </c:pt>
                <c:pt idx="1">
                  <c:v>0</c:v>
                </c:pt>
                <c:pt idx="2">
                  <c:v>18.8</c:v>
                </c:pt>
                <c:pt idx="3">
                  <c:v>0</c:v>
                </c:pt>
                <c:pt idx="4" formatCode="General">
                  <c:v>11.1</c:v>
                </c:pt>
              </c:numCache>
            </c:numRef>
          </c:val>
          <c:extLst>
            <c:ext xmlns:c16="http://schemas.microsoft.com/office/drawing/2014/chart" uri="{C3380CC4-5D6E-409C-BE32-E72D297353CC}">
              <c16:uniqueId val="{00000000-277A-48DC-9131-9C1A5FDB0183}"/>
            </c:ext>
          </c:extLst>
        </c:ser>
        <c:ser>
          <c:idx val="3"/>
          <c:order val="3"/>
          <c:tx>
            <c:strRef>
              <c:f>Sheet1!$E$1</c:f>
              <c:strCache>
                <c:ptCount val="1"/>
                <c:pt idx="0">
                  <c:v>sCR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STRETCH, n=12</c:v>
                </c:pt>
                <c:pt idx="1">
                  <c:v>SINGLE 1.9, n=4</c:v>
                </c:pt>
                <c:pt idx="2">
                  <c:v>SINGLE 2.5, n=16</c:v>
                </c:pt>
                <c:pt idx="3">
                  <c:v>SPLIT, n=13</c:v>
                </c:pt>
                <c:pt idx="4">
                  <c:v>All, N=45</c:v>
                </c:pt>
              </c:strCache>
            </c:strRef>
          </c:cat>
          <c:val>
            <c:numRef>
              <c:f>Sheet1!$E$2:$E$6</c:f>
              <c:numCache>
                <c:formatCode>0.0</c:formatCode>
                <c:ptCount val="5"/>
                <c:pt idx="0">
                  <c:v>8.3000000000000007</c:v>
                </c:pt>
                <c:pt idx="1">
                  <c:v>25</c:v>
                </c:pt>
                <c:pt idx="2">
                  <c:v>25</c:v>
                </c:pt>
                <c:pt idx="3">
                  <c:v>15.4</c:v>
                </c:pt>
                <c:pt idx="4" formatCode="General">
                  <c:v>17.8</c:v>
                </c:pt>
              </c:numCache>
            </c:numRef>
          </c:val>
          <c:extLst>
            <c:ext xmlns:c16="http://schemas.microsoft.com/office/drawing/2014/chart" uri="{C3380CC4-5D6E-409C-BE32-E72D297353CC}">
              <c16:uniqueId val="{00000000-A8CA-45F0-98C4-A2156F83EEC5}"/>
            </c:ext>
          </c:extLst>
        </c:ser>
        <c:dLbls>
          <c:showLegendKey val="0"/>
          <c:showVal val="0"/>
          <c:showCatName val="0"/>
          <c:showSerName val="0"/>
          <c:showPercent val="0"/>
          <c:showBubbleSize val="0"/>
        </c:dLbls>
        <c:gapWidth val="50"/>
        <c:overlap val="100"/>
        <c:axId val="754518463"/>
        <c:axId val="754522207"/>
      </c:barChart>
      <c:catAx>
        <c:axId val="75451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754522207"/>
        <c:crosses val="autoZero"/>
        <c:auto val="1"/>
        <c:lblAlgn val="ctr"/>
        <c:lblOffset val="100"/>
        <c:noMultiLvlLbl val="0"/>
      </c:catAx>
      <c:valAx>
        <c:axId val="754522207"/>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r>
                  <a:rPr lang="en-US" dirty="0">
                    <a:solidFill>
                      <a:schemeClr val="bg1"/>
                    </a:solidFill>
                  </a:rPr>
                  <a:t>Patients,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754518463"/>
        <c:crosses val="autoZero"/>
        <c:crossBetween val="between"/>
        <c:majorUnit val="20"/>
      </c:valAx>
      <c:spPr>
        <a:noFill/>
        <a:ln>
          <a:noFill/>
        </a:ln>
        <a:effectLst/>
      </c:spPr>
    </c:plotArea>
    <c:legend>
      <c:legendPos val="r"/>
      <c:layout>
        <c:manualLayout>
          <c:xMode val="edge"/>
          <c:yMode val="edge"/>
          <c:x val="0.87428518565529212"/>
          <c:y val="0.30092067577522574"/>
          <c:w val="0.11292119060618942"/>
          <c:h val="0.37526128722971169"/>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8685137929446"/>
          <c:y val="3.4059929869594538E-2"/>
          <c:w val="0.64601776308110426"/>
          <c:h val="0.8201059621861333"/>
        </c:manualLayout>
      </c:layout>
      <c:barChart>
        <c:barDir val="col"/>
        <c:grouping val="stacked"/>
        <c:varyColors val="0"/>
        <c:ser>
          <c:idx val="0"/>
          <c:order val="0"/>
          <c:tx>
            <c:strRef>
              <c:f>Sheet1!$F$1</c:f>
              <c:strCache>
                <c:ptCount val="1"/>
                <c:pt idx="0">
                  <c:v>PR</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3AF1-47D9-BBE1-7B9276166450}"/>
              </c:ext>
            </c:extLst>
          </c:dPt>
          <c:dLbls>
            <c:dLbl>
              <c:idx val="0"/>
              <c:tx>
                <c:rich>
                  <a:bodyPr/>
                  <a:lstStyle/>
                  <a:p>
                    <a:fld id="{EC7A5050-EC37-4AF3-8800-7F5DF62CEA6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F1-47D9-BBE1-7B9276166450}"/>
                </c:ext>
              </c:extLst>
            </c:dLbl>
            <c:dLbl>
              <c:idx val="1"/>
              <c:tx>
                <c:rich>
                  <a:bodyPr/>
                  <a:lstStyle/>
                  <a:p>
                    <a:fld id="{F9E21C80-86D1-42AA-A0EF-95C4198AE98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Sheet1!$F$2:$F$3</c:f>
              <c:numCache>
                <c:formatCode>General</c:formatCode>
                <c:ptCount val="2"/>
                <c:pt idx="0">
                  <c:v>16.899999999999999</c:v>
                </c:pt>
                <c:pt idx="1">
                  <c:v>25.1</c:v>
                </c:pt>
              </c:numCache>
            </c:numRef>
          </c:val>
          <c:extLst>
            <c:ext xmlns:c16="http://schemas.microsoft.com/office/drawing/2014/chart" uri="{C3380CC4-5D6E-409C-BE32-E72D297353CC}">
              <c16:uniqueId val="{00000003-3AF1-47D9-BBE1-7B9276166450}"/>
            </c:ext>
          </c:extLst>
        </c:ser>
        <c:ser>
          <c:idx val="1"/>
          <c:order val="1"/>
          <c:tx>
            <c:strRef>
              <c:f>Sheet1!$G$1</c:f>
              <c:strCache>
                <c:ptCount val="1"/>
                <c:pt idx="0">
                  <c:v>VGPR</c:v>
                </c:pt>
              </c:strCache>
            </c:strRef>
          </c:tx>
          <c:spPr>
            <a:solidFill>
              <a:schemeClr val="accent2"/>
            </a:solidFill>
            <a:ln>
              <a:noFill/>
            </a:ln>
            <a:effectLst/>
          </c:spPr>
          <c:invertIfNegative val="0"/>
          <c:dPt>
            <c:idx val="1"/>
            <c:invertIfNegative val="0"/>
            <c:bubble3D val="0"/>
            <c:extLst>
              <c:ext xmlns:c16="http://schemas.microsoft.com/office/drawing/2014/chart" uri="{C3380CC4-5D6E-409C-BE32-E72D297353CC}">
                <c16:uniqueId val="{00000005-3AF1-47D9-BBE1-7B9276166450}"/>
              </c:ext>
            </c:extLst>
          </c:dPt>
          <c:dLbls>
            <c:dLbl>
              <c:idx val="0"/>
              <c:tx>
                <c:rich>
                  <a:bodyPr/>
                  <a:lstStyle/>
                  <a:p>
                    <a:fld id="{3155963B-2A0D-48FD-9FB4-DC18D3D5DE5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AF1-47D9-BBE1-7B9276166450}"/>
                </c:ext>
              </c:extLst>
            </c:dLbl>
            <c:dLbl>
              <c:idx val="1"/>
              <c:tx>
                <c:rich>
                  <a:bodyPr/>
                  <a:lstStyle/>
                  <a:p>
                    <a:fld id="{1474CD46-4610-4C23-8049-F7AE687AF0A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Sheet1!$G$2:$G$3</c:f>
              <c:numCache>
                <c:formatCode>General</c:formatCode>
                <c:ptCount val="2"/>
                <c:pt idx="0">
                  <c:v>30.5</c:v>
                </c:pt>
                <c:pt idx="1">
                  <c:v>28.7</c:v>
                </c:pt>
              </c:numCache>
            </c:numRef>
          </c:val>
          <c:extLst>
            <c:ext xmlns:c16="http://schemas.microsoft.com/office/drawing/2014/chart" uri="{C3380CC4-5D6E-409C-BE32-E72D297353CC}">
              <c16:uniqueId val="{00000007-3AF1-47D9-BBE1-7B9276166450}"/>
            </c:ext>
          </c:extLst>
        </c:ser>
        <c:ser>
          <c:idx val="2"/>
          <c:order val="2"/>
          <c:tx>
            <c:strRef>
              <c:f>Sheet1!$H$1</c:f>
              <c:strCache>
                <c:ptCount val="1"/>
                <c:pt idx="0">
                  <c:v>CR</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9-3AF1-47D9-BBE1-7B9276166450}"/>
              </c:ext>
            </c:extLst>
          </c:dPt>
          <c:dLbls>
            <c:dLbl>
              <c:idx val="0"/>
              <c:tx>
                <c:rich>
                  <a:bodyPr/>
                  <a:lstStyle/>
                  <a:p>
                    <a:fld id="{F14F206E-739E-463B-8A4F-C99844C4A7A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AF1-47D9-BBE1-7B9276166450}"/>
                </c:ext>
              </c:extLst>
            </c:dLbl>
            <c:dLbl>
              <c:idx val="1"/>
              <c:tx>
                <c:rich>
                  <a:bodyPr/>
                  <a:lstStyle/>
                  <a:p>
                    <a:fld id="{A4715A2E-92F7-488C-AA99-325E207D425A}" type="VALUE">
                      <a:rPr lang="en-US" smtClean="0"/>
                      <a:pPr/>
                      <a:t>[VALUE]</a:t>
                    </a:fld>
                    <a:r>
                      <a:rPr lang="en-US" dirty="0"/>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Sheet1!$H$2:$H$3</c:f>
              <c:numCache>
                <c:formatCode>General</c:formatCode>
                <c:ptCount val="2"/>
                <c:pt idx="0">
                  <c:v>21.4</c:v>
                </c:pt>
                <c:pt idx="1">
                  <c:v>12</c:v>
                </c:pt>
              </c:numCache>
            </c:numRef>
          </c:val>
          <c:extLst>
            <c:ext xmlns:c16="http://schemas.microsoft.com/office/drawing/2014/chart" uri="{C3380CC4-5D6E-409C-BE32-E72D297353CC}">
              <c16:uniqueId val="{0000000B-3AF1-47D9-BBE1-7B9276166450}"/>
            </c:ext>
          </c:extLst>
        </c:ser>
        <c:ser>
          <c:idx val="3"/>
          <c:order val="3"/>
          <c:tx>
            <c:strRef>
              <c:f>Sheet1!$I$1</c:f>
              <c:strCache>
                <c:ptCount val="1"/>
                <c:pt idx="0">
                  <c:v>sCR</c:v>
                </c:pt>
              </c:strCache>
            </c:strRef>
          </c:tx>
          <c:spPr>
            <a:solidFill>
              <a:schemeClr val="accent4"/>
            </a:solidFill>
            <a:ln>
              <a:noFill/>
            </a:ln>
            <a:effectLst/>
          </c:spPr>
          <c:invertIfNegative val="0"/>
          <c:dPt>
            <c:idx val="1"/>
            <c:invertIfNegative val="0"/>
            <c:bubble3D val="0"/>
            <c:extLst>
              <c:ext xmlns:c16="http://schemas.microsoft.com/office/drawing/2014/chart" uri="{C3380CC4-5D6E-409C-BE32-E72D297353CC}">
                <c16:uniqueId val="{0000000D-3AF1-47D9-BBE1-7B9276166450}"/>
              </c:ext>
            </c:extLst>
          </c:dPt>
          <c:dLbls>
            <c:dLbl>
              <c:idx val="0"/>
              <c:tx>
                <c:rich>
                  <a:bodyPr/>
                  <a:lstStyle/>
                  <a:p>
                    <a:fld id="{A499BED3-945B-4E1B-B82A-75C3890108C0}" type="VALUE">
                      <a:rPr lang="en-US" smtClean="0"/>
                      <a:pPr/>
                      <a:t>[VALUE]</a:t>
                    </a:fld>
                    <a:r>
                      <a:rPr lang="en-US" dirty="0"/>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AF1-47D9-BBE1-7B9276166450}"/>
                </c:ext>
              </c:extLst>
            </c:dLbl>
            <c:dLbl>
              <c:idx val="1"/>
              <c:tx>
                <c:rich>
                  <a:bodyPr/>
                  <a:lstStyle/>
                  <a:p>
                    <a:fld id="{5D742A22-20BB-495F-B941-3627085E498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Sheet1!$I$2:$I$3</c:f>
              <c:numCache>
                <c:formatCode>General</c:formatCode>
                <c:ptCount val="2"/>
                <c:pt idx="0">
                  <c:v>14.4</c:v>
                </c:pt>
                <c:pt idx="1">
                  <c:v>5.6</c:v>
                </c:pt>
              </c:numCache>
            </c:numRef>
          </c:val>
          <c:extLst>
            <c:ext xmlns:c16="http://schemas.microsoft.com/office/drawing/2014/chart" uri="{C3380CC4-5D6E-409C-BE32-E72D297353CC}">
              <c16:uniqueId val="{0000000F-3AF1-47D9-BBE1-7B9276166450}"/>
            </c:ext>
          </c:extLst>
        </c:ser>
        <c:dLbls>
          <c:dLblPos val="ctr"/>
          <c:showLegendKey val="0"/>
          <c:showVal val="1"/>
          <c:showCatName val="0"/>
          <c:showSerName val="0"/>
          <c:showPercent val="0"/>
          <c:showBubbleSize val="0"/>
        </c:dLbls>
        <c:gapWidth val="50"/>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majorGridlines>
          <c:spPr>
            <a:ln w="3175" cap="flat" cmpd="sng" algn="ctr">
              <a:solidFill>
                <a:schemeClr val="bg1"/>
              </a:solidFill>
              <a:prstDash val="sysDot"/>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GB" dirty="0"/>
                  <a:t>Patients,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legend>
      <c:legendPos val="tr"/>
      <c:layout>
        <c:manualLayout>
          <c:xMode val="edge"/>
          <c:yMode val="edge"/>
          <c:x val="0.75263560304846511"/>
          <c:y val="0.31427565802018265"/>
          <c:w val="0.22356499512232728"/>
          <c:h val="0.2411349805555193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1045330617648042"/>
          <c:y val="3.4059929869594538E-2"/>
          <c:w val="0.72361624035329153"/>
          <c:h val="0.8201059621861333"/>
        </c:manualLayout>
      </c:layout>
      <c:barChart>
        <c:barDir val="col"/>
        <c:grouping val="stacked"/>
        <c:varyColors val="0"/>
        <c:ser>
          <c:idx val="0"/>
          <c:order val="0"/>
          <c:tx>
            <c:strRef>
              <c:f>Sheet1!$B$1</c:f>
              <c:strCache>
                <c:ptCount val="1"/>
                <c:pt idx="0">
                  <c:v>VGPR, MRD-neg</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Sheet1!$B$2:$B$3</c:f>
              <c:numCache>
                <c:formatCode>General</c:formatCode>
                <c:ptCount val="2"/>
                <c:pt idx="0">
                  <c:v>14</c:v>
                </c:pt>
                <c:pt idx="1">
                  <c:v>7.5</c:v>
                </c:pt>
              </c:numCache>
            </c:numRef>
          </c:val>
          <c:extLst>
            <c:ext xmlns:c16="http://schemas.microsoft.com/office/drawing/2014/chart" uri="{C3380CC4-5D6E-409C-BE32-E72D297353CC}">
              <c16:uniqueId val="{00000002-CC51-4529-9A96-CFD3B30EE006}"/>
            </c:ext>
          </c:extLst>
        </c:ser>
        <c:ser>
          <c:idx val="1"/>
          <c:order val="1"/>
          <c:tx>
            <c:strRef>
              <c:f>Sheet1!$C$1</c:f>
              <c:strCache>
                <c:ptCount val="1"/>
                <c:pt idx="0">
                  <c:v>≥CR, MRD-neg</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BVd (n=243)</c:v>
                </c:pt>
                <c:pt idx="1">
                  <c:v>DVd (n=251)</c:v>
                </c:pt>
              </c:strCache>
            </c:strRef>
          </c:cat>
          <c:val>
            <c:numRef>
              <c:f>Sheet1!$C$2:$C$3</c:f>
              <c:numCache>
                <c:formatCode>General</c:formatCode>
                <c:ptCount val="2"/>
                <c:pt idx="0">
                  <c:v>24.7</c:v>
                </c:pt>
                <c:pt idx="1">
                  <c:v>9.6</c:v>
                </c:pt>
              </c:numCache>
            </c:numRef>
          </c:val>
          <c:extLst>
            <c:ext xmlns:c16="http://schemas.microsoft.com/office/drawing/2014/chart" uri="{C3380CC4-5D6E-409C-BE32-E72D297353CC}">
              <c16:uniqueId val="{00000005-CC51-4529-9A96-CFD3B30EE006}"/>
            </c:ext>
          </c:extLst>
        </c:ser>
        <c:dLbls>
          <c:dLblPos val="ctr"/>
          <c:showLegendKey val="0"/>
          <c:showVal val="1"/>
          <c:showCatName val="0"/>
          <c:showSerName val="0"/>
          <c:showPercent val="0"/>
          <c:showBubbleSize val="0"/>
        </c:dLbls>
        <c:gapWidth val="50"/>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majorGridlines>
          <c:spPr>
            <a:ln w="3175" cap="flat" cmpd="sng" algn="ctr">
              <a:solidFill>
                <a:schemeClr val="bg1"/>
              </a:solidFill>
              <a:prstDash val="sysDot"/>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GB" dirty="0"/>
                  <a:t>Patients, %</a:t>
                </a:r>
              </a:p>
            </c:rich>
          </c:tx>
          <c:layout>
            <c:manualLayout>
              <c:xMode val="edge"/>
              <c:yMode val="edge"/>
              <c:x val="0"/>
              <c:y val="0.3330312200637061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legend>
      <c:legendPos val="tr"/>
      <c:layout>
        <c:manualLayout>
          <c:xMode val="edge"/>
          <c:yMode val="edge"/>
          <c:x val="0.53635229534438167"/>
          <c:y val="0.15306395323252739"/>
          <c:w val="0.46340860147886226"/>
          <c:h val="0.1229131335492977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8685137929446"/>
          <c:y val="3.4059929869594538E-2"/>
          <c:w val="0.64601776308110426"/>
          <c:h val="0.8201059621861333"/>
        </c:manualLayout>
      </c:layout>
      <c:barChart>
        <c:barDir val="col"/>
        <c:grouping val="stacked"/>
        <c:varyColors val="0"/>
        <c:ser>
          <c:idx val="0"/>
          <c:order val="0"/>
          <c:tx>
            <c:strRef>
              <c:f>Sheet1!$B$1</c:f>
              <c:strCache>
                <c:ptCount val="1"/>
                <c:pt idx="0">
                  <c:v>PR</c:v>
                </c:pt>
              </c:strCache>
            </c:strRef>
          </c:tx>
          <c:spPr>
            <a:solidFill>
              <a:schemeClr val="accent1"/>
            </a:solidFill>
            <a:ln>
              <a:noFill/>
            </a:ln>
            <a:effectLst/>
          </c:spPr>
          <c:invertIfNegative val="0"/>
          <c:dPt>
            <c:idx val="1"/>
            <c:invertIfNegative val="0"/>
            <c:bubble3D val="0"/>
            <c:extLst>
              <c:ext xmlns:c16="http://schemas.microsoft.com/office/drawing/2014/chart" uri="{C3380CC4-5D6E-409C-BE32-E72D297353CC}">
                <c16:uniqueId val="{00000001-3AF1-47D9-BBE1-7B9276166450}"/>
              </c:ext>
            </c:extLst>
          </c:dPt>
          <c:dLbls>
            <c:dLbl>
              <c:idx val="0"/>
              <c:tx>
                <c:rich>
                  <a:bodyPr/>
                  <a:lstStyle/>
                  <a:p>
                    <a:fld id="{EC7A5050-EC37-4AF3-8800-7F5DF62CEA6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F1-47D9-BBE1-7B9276166450}"/>
                </c:ext>
              </c:extLst>
            </c:dLbl>
            <c:dLbl>
              <c:idx val="1"/>
              <c:tx>
                <c:rich>
                  <a:bodyPr/>
                  <a:lstStyle/>
                  <a:p>
                    <a:fld id="{F9E21C80-86D1-42AA-A0EF-95C4198AE98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Sheet1!$B$2:$B$3</c:f>
              <c:numCache>
                <c:formatCode>General</c:formatCode>
                <c:ptCount val="2"/>
                <c:pt idx="0">
                  <c:v>14</c:v>
                </c:pt>
                <c:pt idx="1">
                  <c:v>34</c:v>
                </c:pt>
              </c:numCache>
            </c:numRef>
          </c:val>
          <c:extLst>
            <c:ext xmlns:c16="http://schemas.microsoft.com/office/drawing/2014/chart" uri="{C3380CC4-5D6E-409C-BE32-E72D297353CC}">
              <c16:uniqueId val="{00000003-3AF1-47D9-BBE1-7B9276166450}"/>
            </c:ext>
          </c:extLst>
        </c:ser>
        <c:ser>
          <c:idx val="1"/>
          <c:order val="1"/>
          <c:tx>
            <c:strRef>
              <c:f>Sheet1!$C$1</c:f>
              <c:strCache>
                <c:ptCount val="1"/>
                <c:pt idx="0">
                  <c:v>VGPR</c:v>
                </c:pt>
              </c:strCache>
            </c:strRef>
          </c:tx>
          <c:spPr>
            <a:solidFill>
              <a:schemeClr val="accent2"/>
            </a:solidFill>
            <a:ln>
              <a:noFill/>
            </a:ln>
            <a:effectLst/>
          </c:spPr>
          <c:invertIfNegative val="0"/>
          <c:dPt>
            <c:idx val="1"/>
            <c:invertIfNegative val="0"/>
            <c:bubble3D val="0"/>
            <c:extLst>
              <c:ext xmlns:c16="http://schemas.microsoft.com/office/drawing/2014/chart" uri="{C3380CC4-5D6E-409C-BE32-E72D297353CC}">
                <c16:uniqueId val="{00000005-3AF1-47D9-BBE1-7B9276166450}"/>
              </c:ext>
            </c:extLst>
          </c:dPt>
          <c:dLbls>
            <c:dLbl>
              <c:idx val="0"/>
              <c:tx>
                <c:rich>
                  <a:bodyPr/>
                  <a:lstStyle/>
                  <a:p>
                    <a:fld id="{3155963B-2A0D-48FD-9FB4-DC18D3D5DE5D}"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AF1-47D9-BBE1-7B9276166450}"/>
                </c:ext>
              </c:extLst>
            </c:dLbl>
            <c:dLbl>
              <c:idx val="1"/>
              <c:tx>
                <c:rich>
                  <a:bodyPr/>
                  <a:lstStyle/>
                  <a:p>
                    <a:fld id="{1474CD46-4610-4C23-8049-F7AE687AF0A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Sheet1!$C$2:$C$3</c:f>
              <c:numCache>
                <c:formatCode>General</c:formatCode>
                <c:ptCount val="2"/>
                <c:pt idx="0">
                  <c:v>24</c:v>
                </c:pt>
                <c:pt idx="1">
                  <c:v>22</c:v>
                </c:pt>
              </c:numCache>
            </c:numRef>
          </c:val>
          <c:extLst>
            <c:ext xmlns:c16="http://schemas.microsoft.com/office/drawing/2014/chart" uri="{C3380CC4-5D6E-409C-BE32-E72D297353CC}">
              <c16:uniqueId val="{00000007-3AF1-47D9-BBE1-7B9276166450}"/>
            </c:ext>
          </c:extLst>
        </c:ser>
        <c:ser>
          <c:idx val="2"/>
          <c:order val="2"/>
          <c:tx>
            <c:strRef>
              <c:f>Sheet1!$D$1</c:f>
              <c:strCache>
                <c:ptCount val="1"/>
                <c:pt idx="0">
                  <c:v>CR</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9-3AF1-47D9-BBE1-7B9276166450}"/>
              </c:ext>
            </c:extLst>
          </c:dPt>
          <c:dLbls>
            <c:dLbl>
              <c:idx val="0"/>
              <c:tx>
                <c:rich>
                  <a:bodyPr/>
                  <a:lstStyle/>
                  <a:p>
                    <a:fld id="{F14F206E-739E-463B-8A4F-C99844C4A7A9}"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AF1-47D9-BBE1-7B9276166450}"/>
                </c:ext>
              </c:extLst>
            </c:dLbl>
            <c:dLbl>
              <c:idx val="1"/>
              <c:tx>
                <c:rich>
                  <a:bodyPr/>
                  <a:lstStyle/>
                  <a:p>
                    <a:fld id="{A4715A2E-92F7-488C-AA99-325E207D425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AF1-47D9-BBE1-7B9276166450}"/>
                </c:ext>
              </c:extLst>
            </c:dLbl>
            <c:numFmt formatCode="General"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Sheet1!$D$2:$D$3</c:f>
              <c:numCache>
                <c:formatCode>General</c:formatCode>
                <c:ptCount val="2"/>
                <c:pt idx="0">
                  <c:v>31</c:v>
                </c:pt>
                <c:pt idx="1">
                  <c:v>14</c:v>
                </c:pt>
              </c:numCache>
            </c:numRef>
          </c:val>
          <c:extLst>
            <c:ext xmlns:c16="http://schemas.microsoft.com/office/drawing/2014/chart" uri="{C3380CC4-5D6E-409C-BE32-E72D297353CC}">
              <c16:uniqueId val="{0000000B-3AF1-47D9-BBE1-7B9276166450}"/>
            </c:ext>
          </c:extLst>
        </c:ser>
        <c:ser>
          <c:idx val="3"/>
          <c:order val="3"/>
          <c:tx>
            <c:strRef>
              <c:f>Sheet1!$E$1</c:f>
              <c:strCache>
                <c:ptCount val="1"/>
                <c:pt idx="0">
                  <c:v>sCR</c:v>
                </c:pt>
              </c:strCache>
            </c:strRef>
          </c:tx>
          <c:spPr>
            <a:solidFill>
              <a:schemeClr val="accent4"/>
            </a:solidFill>
            <a:ln>
              <a:noFill/>
            </a:ln>
            <a:effectLst/>
          </c:spPr>
          <c:invertIfNegative val="0"/>
          <c:dPt>
            <c:idx val="1"/>
            <c:invertIfNegative val="0"/>
            <c:bubble3D val="0"/>
            <c:extLst>
              <c:ext xmlns:c16="http://schemas.microsoft.com/office/drawing/2014/chart" uri="{C3380CC4-5D6E-409C-BE32-E72D297353CC}">
                <c16:uniqueId val="{0000000D-3AF1-47D9-BBE1-7B9276166450}"/>
              </c:ext>
            </c:extLst>
          </c:dPt>
          <c:dLbls>
            <c:dLbl>
              <c:idx val="0"/>
              <c:tx>
                <c:rich>
                  <a:bodyPr/>
                  <a:lstStyle/>
                  <a:p>
                    <a:fld id="{A499BED3-945B-4E1B-B82A-75C3890108C0}"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AF1-47D9-BBE1-7B9276166450}"/>
                </c:ext>
              </c:extLst>
            </c:dLbl>
            <c:dLbl>
              <c:idx val="1"/>
              <c:tx>
                <c:rich>
                  <a:bodyPr/>
                  <a:lstStyle/>
                  <a:p>
                    <a:fld id="{5D742A22-20BB-495F-B941-3627085E498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AF1-47D9-BBE1-7B9276166450}"/>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Sheet1!$E$2:$E$3</c:f>
              <c:numCache>
                <c:formatCode>General</c:formatCode>
                <c:ptCount val="2"/>
                <c:pt idx="0">
                  <c:v>9</c:v>
                </c:pt>
                <c:pt idx="1">
                  <c:v>3</c:v>
                </c:pt>
              </c:numCache>
            </c:numRef>
          </c:val>
          <c:extLst>
            <c:ext xmlns:c16="http://schemas.microsoft.com/office/drawing/2014/chart" uri="{C3380CC4-5D6E-409C-BE32-E72D297353CC}">
              <c16:uniqueId val="{0000000F-3AF1-47D9-BBE1-7B9276166450}"/>
            </c:ext>
          </c:extLst>
        </c:ser>
        <c:dLbls>
          <c:dLblPos val="ctr"/>
          <c:showLegendKey val="0"/>
          <c:showVal val="1"/>
          <c:showCatName val="0"/>
          <c:showSerName val="0"/>
          <c:showPercent val="0"/>
          <c:showBubbleSize val="0"/>
        </c:dLbls>
        <c:gapWidth val="50"/>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majorGridlines>
          <c:spPr>
            <a:ln w="3175" cap="flat" cmpd="sng" algn="ctr">
              <a:solidFill>
                <a:schemeClr val="bg1"/>
              </a:solidFill>
              <a:prstDash val="sysDot"/>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GB" dirty="0"/>
                  <a:t>Patients,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legend>
      <c:legendPos val="tr"/>
      <c:layout>
        <c:manualLayout>
          <c:xMode val="edge"/>
          <c:yMode val="edge"/>
          <c:x val="0.75263560304846511"/>
          <c:y val="0.31427565802018265"/>
          <c:w val="0.22356499512232728"/>
          <c:h val="0.2411349805555193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1045330617648042"/>
          <c:y val="3.4059929869594538E-2"/>
          <c:w val="0.72361624035329153"/>
          <c:h val="0.8201059621861333"/>
        </c:manualLayout>
      </c:layout>
      <c:barChart>
        <c:barDir val="col"/>
        <c:grouping val="stacked"/>
        <c:varyColors val="0"/>
        <c:ser>
          <c:idx val="0"/>
          <c:order val="0"/>
          <c:tx>
            <c:strRef>
              <c:f>Sheet1!$B$1</c:f>
              <c:strCache>
                <c:ptCount val="1"/>
                <c:pt idx="0">
                  <c:v>VGPR, MRD-neg</c:v>
                </c:pt>
              </c:strCache>
            </c:strRef>
          </c:tx>
          <c:spPr>
            <a:solidFill>
              <a:schemeClr val="accent6">
                <a:tint val="77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7655-4744-8555-4A277F66C7E7}"/>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Sheet1!$B$2:$B$3</c:f>
              <c:numCache>
                <c:formatCode>General</c:formatCode>
                <c:ptCount val="2"/>
                <c:pt idx="0">
                  <c:v>8</c:v>
                </c:pt>
                <c:pt idx="1">
                  <c:v>0</c:v>
                </c:pt>
              </c:numCache>
            </c:numRef>
          </c:val>
          <c:extLst>
            <c:ext xmlns:c16="http://schemas.microsoft.com/office/drawing/2014/chart" uri="{C3380CC4-5D6E-409C-BE32-E72D297353CC}">
              <c16:uniqueId val="{00000002-CC51-4529-9A96-CFD3B30EE006}"/>
            </c:ext>
          </c:extLst>
        </c:ser>
        <c:ser>
          <c:idx val="1"/>
          <c:order val="1"/>
          <c:tx>
            <c:strRef>
              <c:f>Sheet1!$C$1</c:f>
              <c:strCache>
                <c:ptCount val="1"/>
                <c:pt idx="0">
                  <c:v>≥CR, MRD-neg</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BPd (n=155)</c:v>
                </c:pt>
                <c:pt idx="1">
                  <c:v>PVd (n=147)</c:v>
                </c:pt>
              </c:strCache>
            </c:strRef>
          </c:cat>
          <c:val>
            <c:numRef>
              <c:f>Sheet1!$C$2:$C$3</c:f>
              <c:numCache>
                <c:formatCode>General</c:formatCode>
                <c:ptCount val="2"/>
                <c:pt idx="0">
                  <c:v>24</c:v>
                </c:pt>
                <c:pt idx="1">
                  <c:v>5</c:v>
                </c:pt>
              </c:numCache>
            </c:numRef>
          </c:val>
          <c:extLst>
            <c:ext xmlns:c16="http://schemas.microsoft.com/office/drawing/2014/chart" uri="{C3380CC4-5D6E-409C-BE32-E72D297353CC}">
              <c16:uniqueId val="{00000005-CC51-4529-9A96-CFD3B30EE006}"/>
            </c:ext>
          </c:extLst>
        </c:ser>
        <c:dLbls>
          <c:dLblPos val="ctr"/>
          <c:showLegendKey val="0"/>
          <c:showVal val="1"/>
          <c:showCatName val="0"/>
          <c:showSerName val="0"/>
          <c:showPercent val="0"/>
          <c:showBubbleSize val="0"/>
        </c:dLbls>
        <c:gapWidth val="50"/>
        <c:overlap val="100"/>
        <c:axId val="447452336"/>
        <c:axId val="771290000"/>
      </c:barChart>
      <c:catAx>
        <c:axId val="447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771290000"/>
        <c:crosses val="autoZero"/>
        <c:auto val="1"/>
        <c:lblAlgn val="ctr"/>
        <c:lblOffset val="100"/>
        <c:noMultiLvlLbl val="0"/>
      </c:catAx>
      <c:valAx>
        <c:axId val="771290000"/>
        <c:scaling>
          <c:orientation val="minMax"/>
        </c:scaling>
        <c:delete val="0"/>
        <c:axPos val="l"/>
        <c:majorGridlines>
          <c:spPr>
            <a:ln w="3175" cap="flat" cmpd="sng" algn="ctr">
              <a:solidFill>
                <a:schemeClr val="bg1"/>
              </a:solidFill>
              <a:prstDash val="sysDot"/>
              <a:round/>
            </a:ln>
            <a:effectLst/>
          </c:spPr>
        </c:majorGridlines>
        <c:title>
          <c:tx>
            <c:rich>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r>
                  <a:rPr lang="en-GB" dirty="0"/>
                  <a:t>Patients, %</a:t>
                </a:r>
              </a:p>
            </c:rich>
          </c:tx>
          <c:layout>
            <c:manualLayout>
              <c:xMode val="edge"/>
              <c:yMode val="edge"/>
              <c:x val="0"/>
              <c:y val="0.3330312200637061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447452336"/>
        <c:crosses val="autoZero"/>
        <c:crossBetween val="between"/>
      </c:valAx>
      <c:spPr>
        <a:noFill/>
        <a:ln>
          <a:noFill/>
        </a:ln>
        <a:effectLst/>
      </c:spPr>
    </c:plotArea>
    <c:legend>
      <c:legendPos val="tr"/>
      <c:layout>
        <c:manualLayout>
          <c:xMode val="edge"/>
          <c:yMode val="edge"/>
          <c:x val="0.53635229534438167"/>
          <c:y val="0.15306395323252739"/>
          <c:w val="0.46340860147886226"/>
          <c:h val="0.1229131335492977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57008602937198E-2"/>
          <c:y val="0.1070393251920214"/>
          <c:w val="0.82274790585698543"/>
          <c:h val="0.63968818944793315"/>
        </c:manualLayout>
      </c:layout>
      <c:barChart>
        <c:barDir val="col"/>
        <c:grouping val="stacked"/>
        <c:varyColors val="0"/>
        <c:ser>
          <c:idx val="0"/>
          <c:order val="0"/>
          <c:tx>
            <c:strRef>
              <c:f>Sheet1!$B$1</c:f>
              <c:strCache>
                <c:ptCount val="1"/>
                <c:pt idx="0">
                  <c:v>NE</c:v>
                </c:pt>
              </c:strCache>
            </c:strRef>
          </c:tx>
          <c:spPr>
            <a:solidFill>
              <a:schemeClr val="tx1">
                <a:lumMod val="75000"/>
              </a:schemeClr>
            </a:solidFill>
            <a:ln>
              <a:noFill/>
            </a:ln>
            <a:effectLst/>
          </c:spPr>
          <c:invertIfNegative val="0"/>
          <c:dLbls>
            <c:dLbl>
              <c:idx val="0"/>
              <c:layout>
                <c:manualLayout>
                  <c:x val="5.0290383077476325E-3"/>
                  <c:y val="-1.2471993432775151E-2"/>
                </c:manualLayout>
              </c:layout>
              <c:tx>
                <c:rich>
                  <a:bodyPr/>
                  <a:lstStyle/>
                  <a:p>
                    <a:fld id="{46AB0136-6EA5-4AD8-B27C-C67DBC25B22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11F-4A2D-ABC1-1E7C41626D6D}"/>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13-4770-9A59-819E0491C9F0}"/>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13-4770-9A59-819E0491C9F0}"/>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Sheet1!$B$2:$B$5</c:f>
              <c:numCache>
                <c:formatCode>General</c:formatCode>
                <c:ptCount val="4"/>
                <c:pt idx="0">
                  <c:v>4</c:v>
                </c:pt>
                <c:pt idx="1">
                  <c:v>5</c:v>
                </c:pt>
                <c:pt idx="2">
                  <c:v>8</c:v>
                </c:pt>
                <c:pt idx="3">
                  <c:v>0</c:v>
                </c:pt>
              </c:numCache>
            </c:numRef>
          </c:val>
          <c:extLst>
            <c:ext xmlns:c16="http://schemas.microsoft.com/office/drawing/2014/chart" uri="{C3380CC4-5D6E-409C-BE32-E72D297353CC}">
              <c16:uniqueId val="{00000001-C11F-4A2D-ABC1-1E7C41626D6D}"/>
            </c:ext>
          </c:extLst>
        </c:ser>
        <c:ser>
          <c:idx val="1"/>
          <c:order val="1"/>
          <c:tx>
            <c:strRef>
              <c:f>Sheet1!$C$1</c:f>
              <c:strCache>
                <c:ptCount val="1"/>
                <c:pt idx="0">
                  <c:v>PD</c:v>
                </c:pt>
              </c:strCache>
            </c:strRef>
          </c:tx>
          <c:spPr>
            <a:solidFill>
              <a:srgbClr val="FFD186"/>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Sheet1!$C$2:$C$5</c:f>
              <c:numCache>
                <c:formatCode>General</c:formatCode>
                <c:ptCount val="4"/>
                <c:pt idx="0">
                  <c:v>22</c:v>
                </c:pt>
                <c:pt idx="1">
                  <c:v>10</c:v>
                </c:pt>
                <c:pt idx="2">
                  <c:v>10</c:v>
                </c:pt>
                <c:pt idx="3">
                  <c:v>10</c:v>
                </c:pt>
              </c:numCache>
            </c:numRef>
          </c:val>
          <c:extLst>
            <c:ext xmlns:c16="http://schemas.microsoft.com/office/drawing/2014/chart" uri="{C3380CC4-5D6E-409C-BE32-E72D297353CC}">
              <c16:uniqueId val="{00000005-C11F-4A2D-ABC1-1E7C41626D6D}"/>
            </c:ext>
          </c:extLst>
        </c:ser>
        <c:ser>
          <c:idx val="2"/>
          <c:order val="2"/>
          <c:tx>
            <c:strRef>
              <c:f>Sheet1!$D$1</c:f>
              <c:strCache>
                <c:ptCount val="1"/>
                <c:pt idx="0">
                  <c:v>SD</c:v>
                </c:pt>
              </c:strCache>
            </c:strRef>
          </c:tx>
          <c:spPr>
            <a:solidFill>
              <a:srgbClr val="A69F9F"/>
            </a:solidFill>
            <a:ln>
              <a:noFill/>
            </a:ln>
            <a:effectLst/>
          </c:spPr>
          <c:invertIfNegative val="0"/>
          <c:dLbls>
            <c:dLbl>
              <c:idx val="0"/>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Sheet1!$D$2:$D$5</c:f>
              <c:numCache>
                <c:formatCode>General</c:formatCode>
                <c:ptCount val="4"/>
                <c:pt idx="0">
                  <c:v>44</c:v>
                </c:pt>
                <c:pt idx="1">
                  <c:v>39</c:v>
                </c:pt>
                <c:pt idx="2">
                  <c:v>52</c:v>
                </c:pt>
                <c:pt idx="3">
                  <c:v>37</c:v>
                </c:pt>
              </c:numCache>
            </c:numRef>
          </c:val>
          <c:extLst>
            <c:ext xmlns:c16="http://schemas.microsoft.com/office/drawing/2014/chart" uri="{C3380CC4-5D6E-409C-BE32-E72D297353CC}">
              <c16:uniqueId val="{00000009-C11F-4A2D-ABC1-1E7C41626D6D}"/>
            </c:ext>
          </c:extLst>
        </c:ser>
        <c:ser>
          <c:idx val="3"/>
          <c:order val="3"/>
          <c:tx>
            <c:strRef>
              <c:f>Sheet1!$E$1</c:f>
              <c:strCache>
                <c:ptCount val="1"/>
                <c:pt idx="0">
                  <c:v>MR</c:v>
                </c:pt>
              </c:strCache>
            </c:strRef>
          </c:tx>
          <c:spPr>
            <a:solidFill>
              <a:srgbClr val="FEDCCA"/>
            </a:solidFill>
            <a:ln>
              <a:noFill/>
            </a:ln>
            <a:effectLst/>
          </c:spPr>
          <c:invertIfNegative val="0"/>
          <c:dLbls>
            <c:dLbl>
              <c:idx val="0"/>
              <c:tx>
                <c:rich>
                  <a:bodyPr/>
                  <a:lstStyle/>
                  <a:p>
                    <a:fld id="{4ABD5656-D016-40F0-9C07-C5C7262A3DB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11F-4A2D-ABC1-1E7C41626D6D}"/>
                </c:ext>
              </c:extLst>
            </c:dLbl>
            <c:dLbl>
              <c:idx val="1"/>
              <c:tx>
                <c:rich>
                  <a:bodyPr/>
                  <a:lstStyle/>
                  <a:p>
                    <a:fld id="{351D4706-76F8-4E8B-A491-81B2DF5B376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11F-4A2D-ABC1-1E7C41626D6D}"/>
                </c:ext>
              </c:extLst>
            </c:dLbl>
            <c:dLbl>
              <c:idx val="2"/>
              <c:delete val="1"/>
              <c:extLst>
                <c:ext xmlns:c15="http://schemas.microsoft.com/office/drawing/2012/chart" uri="{CE6537A1-D6FC-4f65-9D91-7224C49458BB}"/>
                <c:ext xmlns:c16="http://schemas.microsoft.com/office/drawing/2014/chart" uri="{C3380CC4-5D6E-409C-BE32-E72D297353CC}">
                  <c16:uniqueId val="{0000000C-C11F-4A2D-ABC1-1E7C41626D6D}"/>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Sheet1!$E$2:$E$5</c:f>
              <c:numCache>
                <c:formatCode>General</c:formatCode>
                <c:ptCount val="4"/>
                <c:pt idx="0">
                  <c:v>5</c:v>
                </c:pt>
                <c:pt idx="1">
                  <c:v>6</c:v>
                </c:pt>
                <c:pt idx="2">
                  <c:v>0</c:v>
                </c:pt>
                <c:pt idx="3">
                  <c:v>3</c:v>
                </c:pt>
              </c:numCache>
            </c:numRef>
          </c:val>
          <c:extLst>
            <c:ext xmlns:c16="http://schemas.microsoft.com/office/drawing/2014/chart" uri="{C3380CC4-5D6E-409C-BE32-E72D297353CC}">
              <c16:uniqueId val="{0000000D-C11F-4A2D-ABC1-1E7C41626D6D}"/>
            </c:ext>
          </c:extLst>
        </c:ser>
        <c:ser>
          <c:idx val="4"/>
          <c:order val="4"/>
          <c:tx>
            <c:strRef>
              <c:f>Sheet1!$F$1</c:f>
              <c:strCache>
                <c:ptCount val="1"/>
                <c:pt idx="0">
                  <c:v>PR</c:v>
                </c:pt>
              </c:strCache>
            </c:strRef>
          </c:tx>
          <c:spPr>
            <a:solidFill>
              <a:srgbClr val="FDA97D"/>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Sheet1!$F$2:$F$5</c:f>
              <c:numCache>
                <c:formatCode>General</c:formatCode>
                <c:ptCount val="4"/>
                <c:pt idx="0">
                  <c:v>12</c:v>
                </c:pt>
                <c:pt idx="1">
                  <c:v>16</c:v>
                </c:pt>
                <c:pt idx="2">
                  <c:v>8</c:v>
                </c:pt>
                <c:pt idx="3">
                  <c:v>17</c:v>
                </c:pt>
              </c:numCache>
            </c:numRef>
          </c:val>
          <c:extLst>
            <c:ext xmlns:c16="http://schemas.microsoft.com/office/drawing/2014/chart" uri="{C3380CC4-5D6E-409C-BE32-E72D297353CC}">
              <c16:uniqueId val="{00000011-C11F-4A2D-ABC1-1E7C41626D6D}"/>
            </c:ext>
          </c:extLst>
        </c:ser>
        <c:ser>
          <c:idx val="5"/>
          <c:order val="5"/>
          <c:tx>
            <c:strRef>
              <c:f>Sheet1!$G$1</c:f>
              <c:strCache>
                <c:ptCount val="1"/>
                <c:pt idx="0">
                  <c:v>VGPR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Sheet1!$G$2:$G$5</c:f>
              <c:numCache>
                <c:formatCode>General</c:formatCode>
                <c:ptCount val="4"/>
                <c:pt idx="0">
                  <c:v>12</c:v>
                </c:pt>
                <c:pt idx="1">
                  <c:v>20</c:v>
                </c:pt>
                <c:pt idx="2">
                  <c:v>18</c:v>
                </c:pt>
                <c:pt idx="3">
                  <c:v>30</c:v>
                </c:pt>
              </c:numCache>
            </c:numRef>
          </c:val>
          <c:extLst>
            <c:ext xmlns:c16="http://schemas.microsoft.com/office/drawing/2014/chart" uri="{C3380CC4-5D6E-409C-BE32-E72D297353CC}">
              <c16:uniqueId val="{00000015-C11F-4A2D-ABC1-1E7C41626D6D}"/>
            </c:ext>
          </c:extLst>
        </c:ser>
        <c:ser>
          <c:idx val="6"/>
          <c:order val="6"/>
          <c:tx>
            <c:strRef>
              <c:f>Sheet1!$H$1</c:f>
              <c:strCache>
                <c:ptCount val="1"/>
                <c:pt idx="0">
                  <c:v>CR</c:v>
                </c:pt>
              </c:strCache>
            </c:strRef>
          </c:tx>
          <c:spPr>
            <a:solidFill>
              <a:schemeClr val="accent6">
                <a:lumMod val="50000"/>
              </a:schemeClr>
            </a:solidFill>
            <a:ln>
              <a:noFill/>
            </a:ln>
            <a:effectLst/>
          </c:spPr>
          <c:invertIfNegative val="0"/>
          <c:dLbls>
            <c:dLbl>
              <c:idx val="0"/>
              <c:layout>
                <c:manualLayout>
                  <c:x val="3.4720952627026393E-3"/>
                  <c:y val="-2.4717838416648277E-2"/>
                </c:manualLayout>
              </c:layout>
              <c:tx>
                <c:rich>
                  <a:bodyPr/>
                  <a:lstStyle/>
                  <a:p>
                    <a:r>
                      <a:rPr lang="en-US" dirty="0"/>
                      <a:t>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C11F-4A2D-ABC1-1E7C41626D6D}"/>
                </c:ext>
              </c:extLst>
            </c:dLbl>
            <c:dLbl>
              <c:idx val="1"/>
              <c:tx>
                <c:rich>
                  <a:bodyPr/>
                  <a:lstStyle/>
                  <a:p>
                    <a:fld id="{E36AF2D1-61C2-41A1-8D42-4A6777966802}"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C11F-4A2D-ABC1-1E7C41626D6D}"/>
                </c:ext>
              </c:extLst>
            </c:dLbl>
            <c:dLbl>
              <c:idx val="2"/>
              <c:tx>
                <c:rich>
                  <a:bodyPr/>
                  <a:lstStyle/>
                  <a:p>
                    <a:fld id="{A2901619-6D38-4902-B61C-5A41EAEB34AC}"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C11F-4A2D-ABC1-1E7C41626D6D}"/>
                </c:ext>
              </c:extLst>
            </c:dLbl>
            <c:numFmt formatCode="General"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Sheet1!$H$2:$H$5</c:f>
              <c:numCache>
                <c:formatCode>General</c:formatCode>
                <c:ptCount val="4"/>
                <c:pt idx="0">
                  <c:v>1</c:v>
                </c:pt>
                <c:pt idx="1">
                  <c:v>3</c:v>
                </c:pt>
                <c:pt idx="2">
                  <c:v>5</c:v>
                </c:pt>
                <c:pt idx="3">
                  <c:v>3</c:v>
                </c:pt>
              </c:numCache>
            </c:numRef>
          </c:val>
          <c:extLst>
            <c:ext xmlns:c16="http://schemas.microsoft.com/office/drawing/2014/chart" uri="{C3380CC4-5D6E-409C-BE32-E72D297353CC}">
              <c16:uniqueId val="{00000019-C11F-4A2D-ABC1-1E7C41626D6D}"/>
            </c:ext>
          </c:extLst>
        </c:ser>
        <c:ser>
          <c:idx val="7"/>
          <c:order val="7"/>
          <c:tx>
            <c:strRef>
              <c:f>Sheet1!$I$1</c:f>
              <c:strCache>
                <c:ptCount val="1"/>
                <c:pt idx="0">
                  <c:v>sCR</c:v>
                </c:pt>
              </c:strCache>
            </c:strRef>
          </c:tx>
          <c:spPr>
            <a:solidFill>
              <a:schemeClr val="accent2">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913-4770-9A59-819E0491C9F0}"/>
                </c:ext>
              </c:extLst>
            </c:dLbl>
            <c:dLbl>
              <c:idx val="1"/>
              <c:layout>
                <c:manualLayout>
                  <c:x val="0"/>
                  <c:y val="-1.41171563911924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13-4770-9A59-819E0491C9F0}"/>
                </c:ext>
              </c:extLst>
            </c:dLbl>
            <c:dLbl>
              <c:idx val="3"/>
              <c:delete val="1"/>
              <c:extLst>
                <c:ext xmlns:c15="http://schemas.microsoft.com/office/drawing/2012/chart" uri="{CE6537A1-D6FC-4f65-9D91-7224C49458BB}"/>
                <c:ext xmlns:c16="http://schemas.microsoft.com/office/drawing/2014/chart" uri="{C3380CC4-5D6E-409C-BE32-E72D297353CC}">
                  <c16:uniqueId val="{00000001-6913-4770-9A59-819E0491C9F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escalation
(n=77)</c:v>
                </c:pt>
                <c:pt idx="1">
                  <c:v>All expansion
(n=101)</c:v>
                </c:pt>
                <c:pt idx="2">
                  <c:v>Patients with plasmacytomas / EMD
(n=40)</c:v>
                </c:pt>
                <c:pt idx="3">
                  <c:v>Patients with prior anti-BCMA therapy
(n=30)</c:v>
                </c:pt>
              </c:strCache>
            </c:strRef>
          </c:cat>
          <c:val>
            <c:numRef>
              <c:f>Sheet1!$I$2:$I$5</c:f>
              <c:numCache>
                <c:formatCode>General</c:formatCode>
                <c:ptCount val="4"/>
                <c:pt idx="0">
                  <c:v>0</c:v>
                </c:pt>
                <c:pt idx="1">
                  <c:v>2</c:v>
                </c:pt>
                <c:pt idx="2">
                  <c:v>0</c:v>
                </c:pt>
                <c:pt idx="3">
                  <c:v>0</c:v>
                </c:pt>
              </c:numCache>
            </c:numRef>
          </c:val>
          <c:extLst>
            <c:ext xmlns:c16="http://schemas.microsoft.com/office/drawing/2014/chart" uri="{C3380CC4-5D6E-409C-BE32-E72D297353CC}">
              <c16:uniqueId val="{00000000-6913-4770-9A59-819E0491C9F0}"/>
            </c:ext>
          </c:extLst>
        </c:ser>
        <c:dLbls>
          <c:dLblPos val="ctr"/>
          <c:showLegendKey val="0"/>
          <c:showVal val="1"/>
          <c:showCatName val="0"/>
          <c:showSerName val="0"/>
          <c:showPercent val="0"/>
          <c:showBubbleSize val="0"/>
        </c:dLbls>
        <c:gapWidth val="100"/>
        <c:overlap val="100"/>
        <c:axId val="336437632"/>
        <c:axId val="336439168"/>
      </c:barChart>
      <c:catAx>
        <c:axId val="336437632"/>
        <c:scaling>
          <c:orientation val="minMax"/>
        </c:scaling>
        <c:delete val="0"/>
        <c:axPos val="b"/>
        <c:numFmt formatCode="General" sourceLinked="1"/>
        <c:majorTickMark val="none"/>
        <c:minorTickMark val="none"/>
        <c:tickLblPos val="nextTo"/>
        <c:spPr>
          <a:noFill/>
          <a:ln w="6350" cap="flat" cmpd="sng" algn="ctr">
            <a:solidFill>
              <a:schemeClr val="bg1"/>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336439168"/>
        <c:crosses val="autoZero"/>
        <c:auto val="1"/>
        <c:lblAlgn val="ctr"/>
        <c:lblOffset val="0"/>
        <c:noMultiLvlLbl val="0"/>
      </c:catAx>
      <c:valAx>
        <c:axId val="336439168"/>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r>
                  <a:rPr lang="en-US" dirty="0"/>
                  <a:t>Response, %</a:t>
                </a:r>
              </a:p>
            </c:rich>
          </c:tx>
          <c:layout>
            <c:manualLayout>
              <c:xMode val="edge"/>
              <c:yMode val="edge"/>
              <c:x val="7.1368739854722741E-4"/>
              <c:y val="0.24106547950135576"/>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w="6350">
            <a:solidFill>
              <a:schemeClr val="bg1"/>
            </a:solid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336437632"/>
        <c:crosses val="autoZero"/>
        <c:crossBetween val="between"/>
        <c:majorUnit val="20"/>
      </c:valAx>
      <c:spPr>
        <a:noFill/>
        <a:ln>
          <a:noFill/>
        </a:ln>
        <a:effectLst/>
      </c:spPr>
    </c:plotArea>
    <c:legend>
      <c:legendPos val="r"/>
      <c:layout>
        <c:manualLayout>
          <c:xMode val="edge"/>
          <c:yMode val="edge"/>
          <c:x val="0.8819652166357016"/>
          <c:y val="0.15262230824315545"/>
          <c:w val="0.10011483630781472"/>
          <c:h val="0.5847210271666871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20520347014146"/>
          <c:y val="0.11425946431203297"/>
          <c:w val="0.7977464549508746"/>
          <c:h val="0.7463791042244341"/>
        </c:manualLayout>
      </c:layout>
      <c:barChart>
        <c:barDir val="col"/>
        <c:grouping val="stacked"/>
        <c:varyColors val="0"/>
        <c:ser>
          <c:idx val="0"/>
          <c:order val="0"/>
          <c:tx>
            <c:strRef>
              <c:f>Sheet1!$B$1</c:f>
              <c:strCache>
                <c:ptCount val="1"/>
                <c:pt idx="0">
                  <c:v>NE</c:v>
                </c:pt>
              </c:strCache>
            </c:strRef>
          </c:tx>
          <c:spPr>
            <a:solidFill>
              <a:srgbClr val="4B4B4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01A-4197-80E7-08FBFED20C7D}"/>
                </c:ext>
              </c:extLst>
            </c:dLbl>
            <c:dLbl>
              <c:idx val="1"/>
              <c:tx>
                <c:rich>
                  <a:bodyPr/>
                  <a:lstStyle/>
                  <a:p>
                    <a:r>
                      <a:rPr lang="en-US" dirty="0"/>
                      <a:t>5 (</a:t>
                    </a:r>
                    <a:fld id="{4F0F00DF-F0AF-447E-B0ED-D6F62CAA896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01A-4197-80E7-08FBFED20C7D}"/>
                </c:ext>
              </c:extLst>
            </c:dLbl>
            <c:dLbl>
              <c:idx val="2"/>
              <c:tx>
                <c:rich>
                  <a:bodyPr/>
                  <a:lstStyle/>
                  <a:p>
                    <a:r>
                      <a:rPr lang="en-US" dirty="0"/>
                      <a:t>2 (</a:t>
                    </a:r>
                    <a:fld id="{5091B26E-080D-42E6-80BA-DB10E7B2516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Sheet1!$B$2</c:f>
              <c:numCache>
                <c:formatCode>0.0</c:formatCode>
                <c:ptCount val="1"/>
                <c:pt idx="0">
                  <c:v>0</c:v>
                </c:pt>
              </c:numCache>
            </c:numRef>
          </c:val>
          <c:extLst>
            <c:ext xmlns:c16="http://schemas.microsoft.com/office/drawing/2014/chart" uri="{C3380CC4-5D6E-409C-BE32-E72D297353CC}">
              <c16:uniqueId val="{00000003-701A-4197-80E7-08FBFED20C7D}"/>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dirty="0"/>
                      <a:t>1 (</a:t>
                    </a:r>
                    <a:fld id="{7ACD0F00-B6CC-4AFA-A259-992683887FB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1A-4197-80E7-08FBFED20C7D}"/>
                </c:ext>
              </c:extLst>
            </c:dLbl>
            <c:dLbl>
              <c:idx val="2"/>
              <c:layout>
                <c:manualLayout>
                  <c:x val="0.11413580635243825"/>
                  <c:y val="-1.041445663993555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Sheet1!$C$2</c:f>
              <c:numCache>
                <c:formatCode>0.0</c:formatCode>
                <c:ptCount val="1"/>
                <c:pt idx="0">
                  <c:v>3.6</c:v>
                </c:pt>
              </c:numCache>
            </c:numRef>
          </c:val>
          <c:extLst>
            <c:ext xmlns:c16="http://schemas.microsoft.com/office/drawing/2014/chart" uri="{C3380CC4-5D6E-409C-BE32-E72D297353CC}">
              <c16:uniqueId val="{00000007-701A-4197-80E7-08FBFED20C7D}"/>
            </c:ext>
          </c:extLst>
        </c:ser>
        <c:ser>
          <c:idx val="2"/>
          <c:order val="2"/>
          <c:tx>
            <c:strRef>
              <c:f>Sheet1!$D$1</c:f>
              <c:strCache>
                <c:ptCount val="1"/>
                <c:pt idx="0">
                  <c:v>SD</c:v>
                </c:pt>
              </c:strCache>
            </c:strRef>
          </c:tx>
          <c:spPr>
            <a:solidFill>
              <a:srgbClr val="097789"/>
            </a:solidFill>
            <a:ln>
              <a:noFill/>
            </a:ln>
            <a:effectLst/>
          </c:spPr>
          <c:invertIfNegative val="0"/>
          <c:dLbls>
            <c:dLbl>
              <c:idx val="0"/>
              <c:tx>
                <c:rich>
                  <a:bodyPr/>
                  <a:lstStyle/>
                  <a:p>
                    <a:r>
                      <a:rPr lang="en-US" dirty="0"/>
                      <a:t>5 (</a:t>
                    </a:r>
                    <a:fld id="{798811BB-1BA5-4EA1-B0C4-3DAD46FE14D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01A-4197-80E7-08FBFED20C7D}"/>
                </c:ext>
              </c:extLst>
            </c:dLbl>
            <c:dLbl>
              <c:idx val="1"/>
              <c:tx>
                <c:rich>
                  <a:bodyPr/>
                  <a:lstStyle/>
                  <a:p>
                    <a:r>
                      <a:rPr lang="en-US" dirty="0"/>
                      <a:t>1 (</a:t>
                    </a:r>
                    <a:fld id="{A5351212-D7FE-46CB-BDB7-F5DF6A0300E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01A-4197-80E7-08FBFED20C7D}"/>
                </c:ext>
              </c:extLst>
            </c:dLbl>
            <c:dLbl>
              <c:idx val="2"/>
              <c:tx>
                <c:rich>
                  <a:bodyPr/>
                  <a:lstStyle/>
                  <a:p>
                    <a:r>
                      <a:rPr lang="en-US" dirty="0"/>
                      <a:t>3 (</a:t>
                    </a:r>
                    <a:fld id="{87E6CDE6-952F-4567-8D5A-43DAC42002C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Sheet1!$D$2</c:f>
              <c:numCache>
                <c:formatCode>0.0</c:formatCode>
                <c:ptCount val="1"/>
                <c:pt idx="0">
                  <c:v>17.899999999999999</c:v>
                </c:pt>
              </c:numCache>
            </c:numRef>
          </c:val>
          <c:extLst>
            <c:ext xmlns:c16="http://schemas.microsoft.com/office/drawing/2014/chart" uri="{C3380CC4-5D6E-409C-BE32-E72D297353CC}">
              <c16:uniqueId val="{0000000B-701A-4197-80E7-08FBFED20C7D}"/>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dirty="0"/>
                      <a:t>1 (</a:t>
                    </a:r>
                    <a:fld id="{CC71F029-D2FC-4417-86B4-A73B0FC8BAF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701A-4197-80E7-08FBFED20C7D}"/>
                </c:ext>
              </c:extLst>
            </c:dLbl>
            <c:dLbl>
              <c:idx val="1"/>
              <c:tx>
                <c:rich>
                  <a:bodyPr/>
                  <a:lstStyle/>
                  <a:p>
                    <a:r>
                      <a:rPr lang="en-US"/>
                      <a:t>3 (</a:t>
                    </a:r>
                    <a:fld id="{77D7C345-1628-41E9-9C2A-95B3AC52C2A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01A-4197-80E7-08FBFED20C7D}"/>
                </c:ext>
              </c:extLst>
            </c:dLbl>
            <c:dLbl>
              <c:idx val="2"/>
              <c:layout>
                <c:manualLayout>
                  <c:x val="0.11413580635243825"/>
                  <c:y val="0"/>
                </c:manualLayout>
              </c:layout>
              <c:tx>
                <c:rich>
                  <a:bodyPr/>
                  <a:lstStyle/>
                  <a:p>
                    <a:r>
                      <a:rPr lang="en-US" dirty="0"/>
                      <a:t>1 (</a:t>
                    </a:r>
                    <a:fld id="{4E2D13DB-9692-4855-A242-8715A9D1DA2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Sheet1!$E$2</c:f>
              <c:numCache>
                <c:formatCode>0.0</c:formatCode>
                <c:ptCount val="1"/>
                <c:pt idx="0">
                  <c:v>3.6</c:v>
                </c:pt>
              </c:numCache>
            </c:numRef>
          </c:val>
          <c:extLst>
            <c:ext xmlns:c16="http://schemas.microsoft.com/office/drawing/2014/chart" uri="{C3380CC4-5D6E-409C-BE32-E72D297353CC}">
              <c16:uniqueId val="{0000000F-701A-4197-80E7-08FBFED20C7D}"/>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dirty="0"/>
                      <a:t>10 (</a:t>
                    </a:r>
                    <a:fld id="{4385C321-EE4C-434C-8DB5-550350C45312}"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701A-4197-80E7-08FBFED20C7D}"/>
                </c:ext>
              </c:extLst>
            </c:dLbl>
            <c:dLbl>
              <c:idx val="1"/>
              <c:tx>
                <c:rich>
                  <a:bodyPr/>
                  <a:lstStyle/>
                  <a:p>
                    <a:r>
                      <a:rPr lang="en-US" dirty="0"/>
                      <a:t>9 (</a:t>
                    </a:r>
                    <a:fld id="{EBE8AD37-05BC-471F-BD0B-5249C32A7E9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701A-4197-80E7-08FBFED20C7D}"/>
                </c:ext>
              </c:extLst>
            </c:dLbl>
            <c:dLbl>
              <c:idx val="2"/>
              <c:tx>
                <c:rich>
                  <a:bodyPr/>
                  <a:lstStyle/>
                  <a:p>
                    <a:r>
                      <a:rPr lang="en-US" dirty="0"/>
                      <a:t>11 (</a:t>
                    </a:r>
                    <a:fld id="{AFA5D0F1-FA98-4C9F-8BB4-49C3235C266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Sheet1!$F$2</c:f>
              <c:numCache>
                <c:formatCode>0.0</c:formatCode>
                <c:ptCount val="1"/>
                <c:pt idx="0">
                  <c:v>35.700000000000003</c:v>
                </c:pt>
              </c:numCache>
            </c:numRef>
          </c:val>
          <c:extLst>
            <c:ext xmlns:c16="http://schemas.microsoft.com/office/drawing/2014/chart" uri="{C3380CC4-5D6E-409C-BE32-E72D297353CC}">
              <c16:uniqueId val="{00000013-701A-4197-80E7-08FBFED20C7D}"/>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dirty="0"/>
                      <a:t>6 (</a:t>
                    </a:r>
                    <a:fld id="{28495027-DE59-4D96-9FF4-AAEC9FCCED3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701A-4197-80E7-08FBFED20C7D}"/>
                </c:ext>
              </c:extLst>
            </c:dLbl>
            <c:dLbl>
              <c:idx val="1"/>
              <c:tx>
                <c:rich>
                  <a:bodyPr/>
                  <a:lstStyle/>
                  <a:p>
                    <a:r>
                      <a:rPr lang="en-US"/>
                      <a:t>6 (</a:t>
                    </a:r>
                    <a:fld id="{304686F3-D55C-4B18-8C3C-3E2D5D1C545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701A-4197-80E7-08FBFED20C7D}"/>
                </c:ext>
              </c:extLst>
            </c:dLbl>
            <c:dLbl>
              <c:idx val="2"/>
              <c:tx>
                <c:rich>
                  <a:bodyPr/>
                  <a:lstStyle/>
                  <a:p>
                    <a:r>
                      <a:rPr lang="en-US" dirty="0"/>
                      <a:t>16 (</a:t>
                    </a:r>
                    <a:fld id="{391E799A-B8BA-413D-AFCA-459EB5110884}"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Mezigdomide+Vd
(N = 28)</c:v>
                </c:pt>
              </c:strCache>
            </c:strRef>
          </c:cat>
          <c:val>
            <c:numRef>
              <c:f>Sheet1!$G$2</c:f>
              <c:numCache>
                <c:formatCode>0.0</c:formatCode>
                <c:ptCount val="1"/>
                <c:pt idx="0">
                  <c:v>21.4</c:v>
                </c:pt>
              </c:numCache>
            </c:numRef>
          </c:val>
          <c:extLst>
            <c:ext xmlns:c16="http://schemas.microsoft.com/office/drawing/2014/chart" uri="{C3380CC4-5D6E-409C-BE32-E72D297353CC}">
              <c16:uniqueId val="{00000017-701A-4197-80E7-08FBFED20C7D}"/>
            </c:ext>
          </c:extLst>
        </c:ser>
        <c:ser>
          <c:idx val="6"/>
          <c:order val="6"/>
          <c:tx>
            <c:strRef>
              <c:f>Sheet1!$H$1</c:f>
              <c:strCache>
                <c:ptCount val="1"/>
                <c:pt idx="0">
                  <c:v>CR</c:v>
                </c:pt>
              </c:strCache>
            </c:strRef>
          </c:tx>
          <c:spPr>
            <a:solidFill>
              <a:srgbClr val="59FFB9">
                <a:lumMod val="75000"/>
              </a:srgbClr>
            </a:solidFill>
            <a:ln>
              <a:noFill/>
            </a:ln>
            <a:effectLst/>
          </c:spPr>
          <c:invertIfNegative val="0"/>
          <c:dLbls>
            <c:dLbl>
              <c:idx val="0"/>
              <c:tx>
                <c:rich>
                  <a:bodyPr/>
                  <a:lstStyle/>
                  <a:p>
                    <a:r>
                      <a:rPr lang="en-US" dirty="0"/>
                      <a:t>1 (</a:t>
                    </a:r>
                    <a:fld id="{C76ECF0C-7202-45BD-AD5A-32F3970DFD23}"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701A-4197-80E7-08FBFED20C7D}"/>
                </c:ext>
              </c:extLst>
            </c:dLbl>
            <c:dLbl>
              <c:idx val="1"/>
              <c:delete val="1"/>
              <c:extLst>
                <c:ext xmlns:c15="http://schemas.microsoft.com/office/drawing/2012/chart" uri="{CE6537A1-D6FC-4f65-9D91-7224C49458BB}"/>
                <c:ext xmlns:c16="http://schemas.microsoft.com/office/drawing/2014/chart" uri="{C3380CC4-5D6E-409C-BE32-E72D297353CC}">
                  <c16:uniqueId val="{00000019-701A-4197-80E7-08FBFED20C7D}"/>
                </c:ext>
              </c:extLst>
            </c:dLbl>
            <c:dLbl>
              <c:idx val="2"/>
              <c:tx>
                <c:rich>
                  <a:bodyPr/>
                  <a:lstStyle/>
                  <a:p>
                    <a:r>
                      <a:rPr lang="en-US" dirty="0"/>
                      <a:t>3 (</a:t>
                    </a:r>
                    <a:fld id="{5FC9DB78-71CE-4E68-9E55-706D56403EF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454"/>
                      </a:solidFill>
                      <a:round/>
                    </a:ln>
                    <a:effectLst/>
                  </c:spPr>
                </c15:leaderLines>
              </c:ext>
            </c:extLst>
          </c:dLbls>
          <c:cat>
            <c:strRef>
              <c:f>Sheet1!$A$2</c:f>
              <c:strCache>
                <c:ptCount val="1"/>
                <c:pt idx="0">
                  <c:v>Mezigdomide+Vd
(N = 28)</c:v>
                </c:pt>
              </c:strCache>
            </c:strRef>
          </c:cat>
          <c:val>
            <c:numRef>
              <c:f>Sheet1!$H$2</c:f>
              <c:numCache>
                <c:formatCode>0.0</c:formatCode>
                <c:ptCount val="1"/>
                <c:pt idx="0">
                  <c:v>3.6</c:v>
                </c:pt>
              </c:numCache>
            </c:numRef>
          </c:val>
          <c:extLst>
            <c:ext xmlns:c16="http://schemas.microsoft.com/office/drawing/2014/chart" uri="{C3380CC4-5D6E-409C-BE32-E72D297353CC}">
              <c16:uniqueId val="{0000001B-701A-4197-80E7-08FBFED20C7D}"/>
            </c:ext>
          </c:extLst>
        </c:ser>
        <c:ser>
          <c:idx val="7"/>
          <c:order val="7"/>
          <c:tx>
            <c:strRef>
              <c:f>Sheet1!$I$1</c:f>
              <c:strCache>
                <c:ptCount val="1"/>
                <c:pt idx="0">
                  <c:v>sCR</c:v>
                </c:pt>
              </c:strCache>
            </c:strRef>
          </c:tx>
          <c:spPr>
            <a:solidFill>
              <a:srgbClr val="138967"/>
            </a:solidFill>
            <a:ln>
              <a:noFill/>
            </a:ln>
            <a:effectLst/>
          </c:spPr>
          <c:invertIfNegative val="0"/>
          <c:dLbls>
            <c:dLbl>
              <c:idx val="0"/>
              <c:layout>
                <c:manualLayout>
                  <c:x val="0"/>
                  <c:y val="0"/>
                </c:manualLayout>
              </c:layout>
              <c:tx>
                <c:rich>
                  <a:bodyPr/>
                  <a:lstStyle/>
                  <a:p>
                    <a:r>
                      <a:rPr lang="en-US"/>
                      <a:t>4 (</a:t>
                    </a:r>
                    <a:fld id="{3416E774-3504-45B4-95F2-6AB2976F70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C-701A-4197-80E7-08FBFED20C7D}"/>
                </c:ext>
              </c:extLst>
            </c:dLbl>
            <c:dLbl>
              <c:idx val="1"/>
              <c:tx>
                <c:rich>
                  <a:bodyPr/>
                  <a:lstStyle/>
                  <a:p>
                    <a:r>
                      <a:rPr lang="en-US" dirty="0">
                        <a:solidFill>
                          <a:schemeClr val="bg1"/>
                        </a:solidFill>
                      </a:rPr>
                      <a:t>1 (</a:t>
                    </a:r>
                    <a:fld id="{A7F26233-0241-497D-9E4A-D6B9D7FB38EF}"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701A-4197-80E7-08FBFED20C7D}"/>
                </c:ext>
              </c:extLst>
            </c:dLbl>
            <c:dLbl>
              <c:idx val="2"/>
              <c:layout>
                <c:manualLayout>
                  <c:x val="9.422839826771065E-2"/>
                  <c:y val="-3.6340238637692819E-2"/>
                </c:manualLayout>
              </c:layout>
              <c:tx>
                <c:rich>
                  <a:bodyPr/>
                  <a:lstStyle/>
                  <a:p>
                    <a:r>
                      <a:rPr lang="en-US"/>
                      <a:t>1 (</a:t>
                    </a:r>
                    <a:fld id="{B550A8B6-BEC2-41C5-AD13-898FDDCD1CC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701A-4197-80E7-08FBFED20C7D}"/>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4B4B4B"/>
                      </a:solidFill>
                      <a:round/>
                    </a:ln>
                    <a:effectLst/>
                  </c:spPr>
                </c15:leaderLines>
              </c:ext>
            </c:extLst>
          </c:dLbls>
          <c:cat>
            <c:strRef>
              <c:f>Sheet1!$A$2</c:f>
              <c:strCache>
                <c:ptCount val="1"/>
                <c:pt idx="0">
                  <c:v>Mezigdomide+Vd
(N = 28)</c:v>
                </c:pt>
              </c:strCache>
            </c:strRef>
          </c:cat>
          <c:val>
            <c:numRef>
              <c:f>Sheet1!$I$2</c:f>
              <c:numCache>
                <c:formatCode>0.0</c:formatCode>
                <c:ptCount val="1"/>
                <c:pt idx="0">
                  <c:v>14.3</c:v>
                </c:pt>
              </c:numCache>
            </c:numRef>
          </c:val>
          <c:extLst>
            <c:ext xmlns:c16="http://schemas.microsoft.com/office/drawing/2014/chart" uri="{C3380CC4-5D6E-409C-BE32-E72D297353CC}">
              <c16:uniqueId val="{0000001F-701A-4197-80E7-08FBFED20C7D}"/>
            </c:ext>
          </c:extLst>
        </c:ser>
        <c:dLbls>
          <c:dLblPos val="ctr"/>
          <c:showLegendKey val="0"/>
          <c:showVal val="1"/>
          <c:showCatName val="0"/>
          <c:showSerName val="0"/>
          <c:showPercent val="0"/>
          <c:showBubbleSize val="0"/>
        </c:dLbls>
        <c:gapWidth val="100"/>
        <c:overlap val="100"/>
        <c:axId val="49535647"/>
        <c:axId val="50078015"/>
      </c:barChart>
      <c:catAx>
        <c:axId val="49535647"/>
        <c:scaling>
          <c:orientation val="minMax"/>
        </c:scaling>
        <c:delete val="1"/>
        <c:axPos val="b"/>
        <c:numFmt formatCode="General" sourceLinked="1"/>
        <c:majorTickMark val="none"/>
        <c:minorTickMark val="none"/>
        <c:tickLblPos val="nextTo"/>
        <c:crossAx val="50078015"/>
        <c:crosses val="autoZero"/>
        <c:auto val="1"/>
        <c:lblAlgn val="ctr"/>
        <c:lblOffset val="0"/>
        <c:noMultiLvlLbl val="0"/>
      </c:catAx>
      <c:valAx>
        <c:axId val="50078015"/>
        <c:scaling>
          <c:orientation val="minMax"/>
          <c:max val="100"/>
        </c:scaling>
        <c:delete val="0"/>
        <c:axPos val="l"/>
        <c:title>
          <c:tx>
            <c:rich>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dirty="0"/>
                  <a:t>Response, n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49535647"/>
        <c:crosses val="autoZero"/>
        <c:crossBetween val="between"/>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000" b="1">
          <a:solidFill>
            <a:schemeClr val="bg1"/>
          </a:solidFill>
          <a:latin typeface="+mn-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6">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B3BBB-6870-4BEA-A9BE-1DFB20D08740}"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4E6C336C-C8C5-4E01-BB6E-96897F2BA291}">
      <dgm:prSet/>
      <dgm:spPr/>
      <dgm:t>
        <a:bodyPr/>
        <a:lstStyle/>
        <a:p>
          <a:r>
            <a:rPr lang="en-GB" b="1" dirty="0"/>
            <a:t>Patients (N=325)</a:t>
          </a:r>
        </a:p>
      </dgm:t>
    </dgm:pt>
    <dgm:pt modelId="{62B39BEA-CA6D-4F9E-AD86-EB3E8367F79A}" type="parTrans" cxnId="{B0ABD050-414C-4C27-88AF-BE775D72E710}">
      <dgm:prSet/>
      <dgm:spPr/>
      <dgm:t>
        <a:bodyPr/>
        <a:lstStyle/>
        <a:p>
          <a:endParaRPr lang="en-US" b="1"/>
        </a:p>
      </dgm:t>
    </dgm:pt>
    <dgm:pt modelId="{BED4104D-6A76-4492-845B-465DCB728B14}" type="sibTrans" cxnId="{B0ABD050-414C-4C27-88AF-BE775D72E710}">
      <dgm:prSet/>
      <dgm:spPr/>
      <dgm:t>
        <a:bodyPr/>
        <a:lstStyle/>
        <a:p>
          <a:endParaRPr lang="en-US" b="1"/>
        </a:p>
      </dgm:t>
    </dgm:pt>
    <dgm:pt modelId="{02EC02BE-BCF9-4194-A03D-256847DBD2A8}">
      <dgm:prSet/>
      <dgm:spPr/>
      <dgm:t>
        <a:bodyPr/>
        <a:lstStyle/>
        <a:p>
          <a:r>
            <a:rPr lang="en-GB" b="1"/>
            <a:t>218 received belamaf 2.5 mg/kg Q3W vs 107 Pom-dex</a:t>
          </a:r>
          <a:endParaRPr lang="en-GB" b="1" dirty="0"/>
        </a:p>
      </dgm:t>
    </dgm:pt>
    <dgm:pt modelId="{D2CEE1C4-AA53-4DD4-B74D-DB69E0757FD7}" type="parTrans" cxnId="{0B04BFB7-86EE-4E6F-9BBF-68111AEE5974}">
      <dgm:prSet/>
      <dgm:spPr/>
      <dgm:t>
        <a:bodyPr/>
        <a:lstStyle/>
        <a:p>
          <a:endParaRPr lang="en-US" b="1"/>
        </a:p>
      </dgm:t>
    </dgm:pt>
    <dgm:pt modelId="{6C941E7A-9FD8-49A3-934D-4AD6544A84BA}" type="sibTrans" cxnId="{0B04BFB7-86EE-4E6F-9BBF-68111AEE5974}">
      <dgm:prSet/>
      <dgm:spPr/>
      <dgm:t>
        <a:bodyPr/>
        <a:lstStyle/>
        <a:p>
          <a:endParaRPr lang="en-US" b="1"/>
        </a:p>
      </dgm:t>
    </dgm:pt>
    <dgm:pt modelId="{0C986E2B-D606-4628-ADD2-660B3F65ECBA}">
      <dgm:prSet/>
      <dgm:spPr/>
      <dgm:t>
        <a:bodyPr/>
        <a:lstStyle/>
        <a:p>
          <a:r>
            <a:rPr lang="en-US" b="1" dirty="0"/>
            <a:t>Exposure</a:t>
          </a:r>
          <a:endParaRPr lang="en-GB" b="1" dirty="0"/>
        </a:p>
      </dgm:t>
    </dgm:pt>
    <dgm:pt modelId="{628A6212-8711-4DCE-80B6-C66217C36B46}" type="parTrans" cxnId="{F1EBC774-9E2C-48CE-9BFA-DD3F6FF3ED5E}">
      <dgm:prSet/>
      <dgm:spPr/>
      <dgm:t>
        <a:bodyPr/>
        <a:lstStyle/>
        <a:p>
          <a:endParaRPr lang="en-US" b="1"/>
        </a:p>
      </dgm:t>
    </dgm:pt>
    <dgm:pt modelId="{C1D4BBD8-1D54-43E4-B175-8160FBE08775}" type="sibTrans" cxnId="{F1EBC774-9E2C-48CE-9BFA-DD3F6FF3ED5E}">
      <dgm:prSet/>
      <dgm:spPr/>
      <dgm:t>
        <a:bodyPr/>
        <a:lstStyle/>
        <a:p>
          <a:endParaRPr lang="en-US" b="1"/>
        </a:p>
      </dgm:t>
    </dgm:pt>
    <dgm:pt modelId="{88ED7682-5932-4934-A0C2-1F1E2FE3853F}">
      <dgm:prSet/>
      <dgm:spPr/>
      <dgm:t>
        <a:bodyPr/>
        <a:lstStyle/>
        <a:p>
          <a:r>
            <a:rPr lang="en-US" b="1"/>
            <a:t>Median belamaf exposure 4.1 (range 0.4–22.9) months</a:t>
          </a:r>
          <a:endParaRPr lang="en-GB" b="1" dirty="0"/>
        </a:p>
      </dgm:t>
    </dgm:pt>
    <dgm:pt modelId="{95F93B05-4F15-4D12-B67D-335C96B49FFF}" type="parTrans" cxnId="{0E616125-FBEC-4C9B-BC1C-67CBD83729A3}">
      <dgm:prSet/>
      <dgm:spPr/>
      <dgm:t>
        <a:bodyPr/>
        <a:lstStyle/>
        <a:p>
          <a:endParaRPr lang="en-US" b="1"/>
        </a:p>
      </dgm:t>
    </dgm:pt>
    <dgm:pt modelId="{B4062B95-57BA-4D43-ABB5-023A7C2D7441}" type="sibTrans" cxnId="{0E616125-FBEC-4C9B-BC1C-67CBD83729A3}">
      <dgm:prSet/>
      <dgm:spPr/>
      <dgm:t>
        <a:bodyPr/>
        <a:lstStyle/>
        <a:p>
          <a:endParaRPr lang="en-US" b="1"/>
        </a:p>
      </dgm:t>
    </dgm:pt>
    <dgm:pt modelId="{C440612F-A394-421B-A8F0-8E7CA02D06FA}">
      <dgm:prSet/>
      <dgm:spPr/>
      <dgm:t>
        <a:bodyPr/>
        <a:lstStyle/>
        <a:p>
          <a:r>
            <a:rPr lang="en-GB" b="1"/>
            <a:t>Median age 68 years</a:t>
          </a:r>
          <a:endParaRPr lang="en-GB" b="1" dirty="0"/>
        </a:p>
      </dgm:t>
    </dgm:pt>
    <dgm:pt modelId="{7635E58C-33DC-478D-8BD6-1C239AE28F74}" type="parTrans" cxnId="{E1016344-D4B7-4CAF-A90E-21723A97FD34}">
      <dgm:prSet/>
      <dgm:spPr/>
      <dgm:t>
        <a:bodyPr/>
        <a:lstStyle/>
        <a:p>
          <a:endParaRPr lang="en-GB"/>
        </a:p>
      </dgm:t>
    </dgm:pt>
    <dgm:pt modelId="{8EEDDF22-EF19-4B4B-AEC1-0A018778A753}" type="sibTrans" cxnId="{E1016344-D4B7-4CAF-A90E-21723A97FD34}">
      <dgm:prSet/>
      <dgm:spPr/>
      <dgm:t>
        <a:bodyPr/>
        <a:lstStyle/>
        <a:p>
          <a:endParaRPr lang="en-GB"/>
        </a:p>
      </dgm:t>
    </dgm:pt>
    <dgm:pt modelId="{29588073-3708-4D64-BA8B-30CDCE0419F0}">
      <dgm:prSet/>
      <dgm:spPr/>
      <dgm:t>
        <a:bodyPr/>
        <a:lstStyle/>
        <a:p>
          <a:r>
            <a:rPr lang="en-GB" b="1" dirty="0"/>
            <a:t>54% vs 62% male</a:t>
          </a:r>
          <a:endParaRPr lang="en-GB" dirty="0"/>
        </a:p>
      </dgm:t>
    </dgm:pt>
    <dgm:pt modelId="{21D60FAB-B6BA-452C-A909-C414F76E346E}" type="parTrans" cxnId="{218FB7BF-9C3C-4E8A-BDFA-BF36236A6253}">
      <dgm:prSet/>
      <dgm:spPr/>
      <dgm:t>
        <a:bodyPr/>
        <a:lstStyle/>
        <a:p>
          <a:endParaRPr lang="en-GB"/>
        </a:p>
      </dgm:t>
    </dgm:pt>
    <dgm:pt modelId="{3BA073BB-B6BC-4E76-B797-5913B2B1D265}" type="sibTrans" cxnId="{218FB7BF-9C3C-4E8A-BDFA-BF36236A6253}">
      <dgm:prSet/>
      <dgm:spPr/>
      <dgm:t>
        <a:bodyPr/>
        <a:lstStyle/>
        <a:p>
          <a:endParaRPr lang="en-GB"/>
        </a:p>
      </dgm:t>
    </dgm:pt>
    <dgm:pt modelId="{7AB09C68-B074-454D-895D-18A6B3D23CAB}">
      <dgm:prSet/>
      <dgm:spPr/>
      <dgm:t>
        <a:bodyPr/>
        <a:lstStyle/>
        <a:p>
          <a:r>
            <a:rPr lang="en-GB" b="1"/>
            <a:t>24% vs 26% ISS stage III</a:t>
          </a:r>
          <a:endParaRPr lang="en-GB" b="1" dirty="0"/>
        </a:p>
      </dgm:t>
    </dgm:pt>
    <dgm:pt modelId="{85E1609F-E314-4CDC-88EA-96DCD106E442}" type="parTrans" cxnId="{F185D69B-57DC-4D4C-86E4-C49B7531AE49}">
      <dgm:prSet/>
      <dgm:spPr/>
      <dgm:t>
        <a:bodyPr/>
        <a:lstStyle/>
        <a:p>
          <a:endParaRPr lang="en-GB"/>
        </a:p>
      </dgm:t>
    </dgm:pt>
    <dgm:pt modelId="{628AAD83-6C42-4458-8E3E-4BE07254B518}" type="sibTrans" cxnId="{F185D69B-57DC-4D4C-86E4-C49B7531AE49}">
      <dgm:prSet/>
      <dgm:spPr/>
      <dgm:t>
        <a:bodyPr/>
        <a:lstStyle/>
        <a:p>
          <a:endParaRPr lang="en-GB"/>
        </a:p>
      </dgm:t>
    </dgm:pt>
    <dgm:pt modelId="{085FE451-B830-446E-ADF6-C0AFA70C7571}">
      <dgm:prSet/>
      <dgm:spPr/>
      <dgm:t>
        <a:bodyPr/>
        <a:lstStyle/>
        <a:p>
          <a:r>
            <a:rPr lang="en-GB" b="1"/>
            <a:t>Median 4 vs 3 prior lines</a:t>
          </a:r>
          <a:endParaRPr lang="en-GB" b="1" dirty="0"/>
        </a:p>
      </dgm:t>
    </dgm:pt>
    <dgm:pt modelId="{16191B2F-2CDF-4DD1-9C54-1A24AF5F2B93}" type="parTrans" cxnId="{CDDE3C49-E642-4112-8C19-72CEF0072AFD}">
      <dgm:prSet/>
      <dgm:spPr/>
      <dgm:t>
        <a:bodyPr/>
        <a:lstStyle/>
        <a:p>
          <a:endParaRPr lang="en-GB"/>
        </a:p>
      </dgm:t>
    </dgm:pt>
    <dgm:pt modelId="{39D91843-C6AA-48B4-93C9-823D3D55F397}" type="sibTrans" cxnId="{CDDE3C49-E642-4112-8C19-72CEF0072AFD}">
      <dgm:prSet/>
      <dgm:spPr/>
      <dgm:t>
        <a:bodyPr/>
        <a:lstStyle/>
        <a:p>
          <a:endParaRPr lang="en-GB"/>
        </a:p>
      </dgm:t>
    </dgm:pt>
    <dgm:pt modelId="{81082265-8C05-4553-BEA4-E9A4B89FF6E4}">
      <dgm:prSet/>
      <dgm:spPr/>
      <dgm:t>
        <a:bodyPr/>
        <a:lstStyle/>
        <a:p>
          <a:r>
            <a:rPr lang="en-GB" b="1" dirty="0"/>
            <a:t>40% vs 38% prior </a:t>
          </a:r>
          <a:r>
            <a:rPr lang="en-GB" b="1" dirty="0" err="1"/>
            <a:t>dara</a:t>
          </a:r>
          <a:endParaRPr lang="en-GB" b="1" dirty="0"/>
        </a:p>
      </dgm:t>
    </dgm:pt>
    <dgm:pt modelId="{787A7227-40F0-4FB4-9ADF-E1C101782493}" type="parTrans" cxnId="{1B4818CF-3977-479D-93FF-1846199E3959}">
      <dgm:prSet/>
      <dgm:spPr/>
      <dgm:t>
        <a:bodyPr/>
        <a:lstStyle/>
        <a:p>
          <a:endParaRPr lang="en-GB"/>
        </a:p>
      </dgm:t>
    </dgm:pt>
    <dgm:pt modelId="{288F51D9-8311-42EA-B2E5-B1BB9677EBCF}" type="sibTrans" cxnId="{1B4818CF-3977-479D-93FF-1846199E3959}">
      <dgm:prSet/>
      <dgm:spPr/>
      <dgm:t>
        <a:bodyPr/>
        <a:lstStyle/>
        <a:p>
          <a:endParaRPr lang="en-GB"/>
        </a:p>
      </dgm:t>
    </dgm:pt>
    <dgm:pt modelId="{B99F16C0-E056-481D-BBC5-94202834A3A6}">
      <dgm:prSet/>
      <dgm:spPr/>
      <dgm:t>
        <a:bodyPr/>
        <a:lstStyle/>
        <a:p>
          <a:r>
            <a:rPr lang="en-US" b="1" dirty="0"/>
            <a:t>Median Pom-</a:t>
          </a:r>
          <a:r>
            <a:rPr lang="en-US" b="1" dirty="0" err="1"/>
            <a:t>dex</a:t>
          </a:r>
          <a:r>
            <a:rPr lang="en-US" b="1" dirty="0"/>
            <a:t> exposure 5.3 (range 0.4–24.0) months</a:t>
          </a:r>
          <a:endParaRPr lang="en-GB" b="1" dirty="0"/>
        </a:p>
      </dgm:t>
    </dgm:pt>
    <dgm:pt modelId="{39E0776F-0E67-489F-BB22-1B49E02CB57B}" type="parTrans" cxnId="{74FD9AF9-FBCE-4BD4-AEE2-74205D33456F}">
      <dgm:prSet/>
      <dgm:spPr/>
      <dgm:t>
        <a:bodyPr/>
        <a:lstStyle/>
        <a:p>
          <a:endParaRPr lang="en-GB"/>
        </a:p>
      </dgm:t>
    </dgm:pt>
    <dgm:pt modelId="{D387BD36-2FC2-4ECB-A955-425708D9727A}" type="sibTrans" cxnId="{74FD9AF9-FBCE-4BD4-AEE2-74205D33456F}">
      <dgm:prSet/>
      <dgm:spPr/>
      <dgm:t>
        <a:bodyPr/>
        <a:lstStyle/>
        <a:p>
          <a:endParaRPr lang="en-GB"/>
        </a:p>
      </dgm:t>
    </dgm:pt>
    <dgm:pt modelId="{3CAEF4CF-CE57-4058-BECA-58D71EB7EFA6}" type="pres">
      <dgm:prSet presAssocID="{650B3BBB-6870-4BEA-A9BE-1DFB20D08740}" presName="Name0" presStyleCnt="0">
        <dgm:presLayoutVars>
          <dgm:dir/>
          <dgm:animLvl val="lvl"/>
          <dgm:resizeHandles val="exact"/>
        </dgm:presLayoutVars>
      </dgm:prSet>
      <dgm:spPr/>
    </dgm:pt>
    <dgm:pt modelId="{7D626181-4D65-4EF3-AD07-10F9EFF2B78E}" type="pres">
      <dgm:prSet presAssocID="{4E6C336C-C8C5-4E01-BB6E-96897F2BA291}" presName="composite" presStyleCnt="0"/>
      <dgm:spPr/>
    </dgm:pt>
    <dgm:pt modelId="{9F860A74-BDF5-44E2-A7B5-8CCA54CBAA09}" type="pres">
      <dgm:prSet presAssocID="{4E6C336C-C8C5-4E01-BB6E-96897F2BA291}" presName="parTx" presStyleLbl="alignNode1" presStyleIdx="0" presStyleCnt="2">
        <dgm:presLayoutVars>
          <dgm:chMax val="0"/>
          <dgm:chPref val="0"/>
          <dgm:bulletEnabled val="1"/>
        </dgm:presLayoutVars>
      </dgm:prSet>
      <dgm:spPr/>
    </dgm:pt>
    <dgm:pt modelId="{E3605EB2-9591-49FD-85A5-AC7AC408ACDF}" type="pres">
      <dgm:prSet presAssocID="{4E6C336C-C8C5-4E01-BB6E-96897F2BA291}" presName="desTx" presStyleLbl="alignAccFollowNode1" presStyleIdx="0" presStyleCnt="2">
        <dgm:presLayoutVars>
          <dgm:bulletEnabled val="1"/>
        </dgm:presLayoutVars>
      </dgm:prSet>
      <dgm:spPr/>
    </dgm:pt>
    <dgm:pt modelId="{C708A07E-6822-4BD1-98C7-699FCE497766}" type="pres">
      <dgm:prSet presAssocID="{BED4104D-6A76-4492-845B-465DCB728B14}" presName="space" presStyleCnt="0"/>
      <dgm:spPr/>
    </dgm:pt>
    <dgm:pt modelId="{2527D3E7-DDC2-4EFE-99BA-56DFEA2D4E98}" type="pres">
      <dgm:prSet presAssocID="{0C986E2B-D606-4628-ADD2-660B3F65ECBA}" presName="composite" presStyleCnt="0"/>
      <dgm:spPr/>
    </dgm:pt>
    <dgm:pt modelId="{5AFE886E-EED8-43CB-A073-C966E4F3CB4D}" type="pres">
      <dgm:prSet presAssocID="{0C986E2B-D606-4628-ADD2-660B3F65ECBA}" presName="parTx" presStyleLbl="alignNode1" presStyleIdx="1" presStyleCnt="2">
        <dgm:presLayoutVars>
          <dgm:chMax val="0"/>
          <dgm:chPref val="0"/>
          <dgm:bulletEnabled val="1"/>
        </dgm:presLayoutVars>
      </dgm:prSet>
      <dgm:spPr/>
    </dgm:pt>
    <dgm:pt modelId="{5006C39F-5117-4020-B121-FF1DFB4A0869}" type="pres">
      <dgm:prSet presAssocID="{0C986E2B-D606-4628-ADD2-660B3F65ECBA}" presName="desTx" presStyleLbl="alignAccFollowNode1" presStyleIdx="1" presStyleCnt="2">
        <dgm:presLayoutVars>
          <dgm:bulletEnabled val="1"/>
        </dgm:presLayoutVars>
      </dgm:prSet>
      <dgm:spPr/>
    </dgm:pt>
  </dgm:ptLst>
  <dgm:cxnLst>
    <dgm:cxn modelId="{DBFC9809-833F-4743-BEF7-D3052B632ACA}" type="presOf" srcId="{0C986E2B-D606-4628-ADD2-660B3F65ECBA}" destId="{5AFE886E-EED8-43CB-A073-C966E4F3CB4D}" srcOrd="0" destOrd="0" presId="urn:microsoft.com/office/officeart/2005/8/layout/hList1"/>
    <dgm:cxn modelId="{88692223-1896-4261-BBE8-3A9FECD36771}" type="presOf" srcId="{7AB09C68-B074-454D-895D-18A6B3D23CAB}" destId="{E3605EB2-9591-49FD-85A5-AC7AC408ACDF}" srcOrd="0" destOrd="3" presId="urn:microsoft.com/office/officeart/2005/8/layout/hList1"/>
    <dgm:cxn modelId="{0E616125-FBEC-4C9B-BC1C-67CBD83729A3}" srcId="{0C986E2B-D606-4628-ADD2-660B3F65ECBA}" destId="{88ED7682-5932-4934-A0C2-1F1E2FE3853F}" srcOrd="0" destOrd="0" parTransId="{95F93B05-4F15-4D12-B67D-335C96B49FFF}" sibTransId="{B4062B95-57BA-4D43-ABB5-023A7C2D7441}"/>
    <dgm:cxn modelId="{1B5F5C29-37AF-4295-8C60-B849B3E825F9}" type="presOf" srcId="{29588073-3708-4D64-BA8B-30CDCE0419F0}" destId="{E3605EB2-9591-49FD-85A5-AC7AC408ACDF}" srcOrd="0" destOrd="2" presId="urn:microsoft.com/office/officeart/2005/8/layout/hList1"/>
    <dgm:cxn modelId="{2172DE43-4CCF-4813-9214-2E756FEDBB08}" type="presOf" srcId="{C440612F-A394-421B-A8F0-8E7CA02D06FA}" destId="{E3605EB2-9591-49FD-85A5-AC7AC408ACDF}" srcOrd="0" destOrd="1" presId="urn:microsoft.com/office/officeart/2005/8/layout/hList1"/>
    <dgm:cxn modelId="{E1016344-D4B7-4CAF-A90E-21723A97FD34}" srcId="{4E6C336C-C8C5-4E01-BB6E-96897F2BA291}" destId="{C440612F-A394-421B-A8F0-8E7CA02D06FA}" srcOrd="1" destOrd="0" parTransId="{7635E58C-33DC-478D-8BD6-1C239AE28F74}" sibTransId="{8EEDDF22-EF19-4B4B-AEC1-0A018778A753}"/>
    <dgm:cxn modelId="{CDDE3C49-E642-4112-8C19-72CEF0072AFD}" srcId="{4E6C336C-C8C5-4E01-BB6E-96897F2BA291}" destId="{085FE451-B830-446E-ADF6-C0AFA70C7571}" srcOrd="4" destOrd="0" parTransId="{16191B2F-2CDF-4DD1-9C54-1A24AF5F2B93}" sibTransId="{39D91843-C6AA-48B4-93C9-823D3D55F397}"/>
    <dgm:cxn modelId="{B0ABD050-414C-4C27-88AF-BE775D72E710}" srcId="{650B3BBB-6870-4BEA-A9BE-1DFB20D08740}" destId="{4E6C336C-C8C5-4E01-BB6E-96897F2BA291}" srcOrd="0" destOrd="0" parTransId="{62B39BEA-CA6D-4F9E-AD86-EB3E8367F79A}" sibTransId="{BED4104D-6A76-4492-845B-465DCB728B14}"/>
    <dgm:cxn modelId="{5909D65A-E614-4917-9AAE-3625EC5218C3}" type="presOf" srcId="{4E6C336C-C8C5-4E01-BB6E-96897F2BA291}" destId="{9F860A74-BDF5-44E2-A7B5-8CCA54CBAA09}" srcOrd="0" destOrd="0" presId="urn:microsoft.com/office/officeart/2005/8/layout/hList1"/>
    <dgm:cxn modelId="{F1EBC774-9E2C-48CE-9BFA-DD3F6FF3ED5E}" srcId="{650B3BBB-6870-4BEA-A9BE-1DFB20D08740}" destId="{0C986E2B-D606-4628-ADD2-660B3F65ECBA}" srcOrd="1" destOrd="0" parTransId="{628A6212-8711-4DCE-80B6-C66217C36B46}" sibTransId="{C1D4BBD8-1D54-43E4-B175-8160FBE08775}"/>
    <dgm:cxn modelId="{8C6E1492-B038-452B-B440-5E03682A8479}" type="presOf" srcId="{02EC02BE-BCF9-4194-A03D-256847DBD2A8}" destId="{E3605EB2-9591-49FD-85A5-AC7AC408ACDF}" srcOrd="0" destOrd="0" presId="urn:microsoft.com/office/officeart/2005/8/layout/hList1"/>
    <dgm:cxn modelId="{F185D69B-57DC-4D4C-86E4-C49B7531AE49}" srcId="{4E6C336C-C8C5-4E01-BB6E-96897F2BA291}" destId="{7AB09C68-B074-454D-895D-18A6B3D23CAB}" srcOrd="3" destOrd="0" parTransId="{85E1609F-E314-4CDC-88EA-96DCD106E442}" sibTransId="{628AAD83-6C42-4458-8E3E-4BE07254B518}"/>
    <dgm:cxn modelId="{15BC6CA1-09C5-4E59-AC1B-A4CEEC3C6F1F}" type="presOf" srcId="{650B3BBB-6870-4BEA-A9BE-1DFB20D08740}" destId="{3CAEF4CF-CE57-4058-BECA-58D71EB7EFA6}" srcOrd="0" destOrd="0" presId="urn:microsoft.com/office/officeart/2005/8/layout/hList1"/>
    <dgm:cxn modelId="{E3F261B5-3BF4-452C-9A04-D7C5774DDBB7}" type="presOf" srcId="{B99F16C0-E056-481D-BBC5-94202834A3A6}" destId="{5006C39F-5117-4020-B121-FF1DFB4A0869}" srcOrd="0" destOrd="1" presId="urn:microsoft.com/office/officeart/2005/8/layout/hList1"/>
    <dgm:cxn modelId="{0B04BFB7-86EE-4E6F-9BBF-68111AEE5974}" srcId="{4E6C336C-C8C5-4E01-BB6E-96897F2BA291}" destId="{02EC02BE-BCF9-4194-A03D-256847DBD2A8}" srcOrd="0" destOrd="0" parTransId="{D2CEE1C4-AA53-4DD4-B74D-DB69E0757FD7}" sibTransId="{6C941E7A-9FD8-49A3-934D-4AD6544A84BA}"/>
    <dgm:cxn modelId="{218FB7BF-9C3C-4E8A-BDFA-BF36236A6253}" srcId="{4E6C336C-C8C5-4E01-BB6E-96897F2BA291}" destId="{29588073-3708-4D64-BA8B-30CDCE0419F0}" srcOrd="2" destOrd="0" parTransId="{21D60FAB-B6BA-452C-A909-C414F76E346E}" sibTransId="{3BA073BB-B6BC-4E76-B797-5913B2B1D265}"/>
    <dgm:cxn modelId="{1B4818CF-3977-479D-93FF-1846199E3959}" srcId="{4E6C336C-C8C5-4E01-BB6E-96897F2BA291}" destId="{81082265-8C05-4553-BEA4-E9A4B89FF6E4}" srcOrd="5" destOrd="0" parTransId="{787A7227-40F0-4FB4-9ADF-E1C101782493}" sibTransId="{288F51D9-8311-42EA-B2E5-B1BB9677EBCF}"/>
    <dgm:cxn modelId="{11C140D3-B3CA-41C2-9F22-3D970E4DE0EF}" type="presOf" srcId="{085FE451-B830-446E-ADF6-C0AFA70C7571}" destId="{E3605EB2-9591-49FD-85A5-AC7AC408ACDF}" srcOrd="0" destOrd="4" presId="urn:microsoft.com/office/officeart/2005/8/layout/hList1"/>
    <dgm:cxn modelId="{C4B122F7-CAB6-40FC-8221-090B0BD200C0}" type="presOf" srcId="{88ED7682-5932-4934-A0C2-1F1E2FE3853F}" destId="{5006C39F-5117-4020-B121-FF1DFB4A0869}" srcOrd="0" destOrd="0" presId="urn:microsoft.com/office/officeart/2005/8/layout/hList1"/>
    <dgm:cxn modelId="{A8AF12F9-74B3-4AAD-94E5-32A8FDC3FA68}" type="presOf" srcId="{81082265-8C05-4553-BEA4-E9A4B89FF6E4}" destId="{E3605EB2-9591-49FD-85A5-AC7AC408ACDF}" srcOrd="0" destOrd="5" presId="urn:microsoft.com/office/officeart/2005/8/layout/hList1"/>
    <dgm:cxn modelId="{74FD9AF9-FBCE-4BD4-AEE2-74205D33456F}" srcId="{0C986E2B-D606-4628-ADD2-660B3F65ECBA}" destId="{B99F16C0-E056-481D-BBC5-94202834A3A6}" srcOrd="1" destOrd="0" parTransId="{39E0776F-0E67-489F-BB22-1B49E02CB57B}" sibTransId="{D387BD36-2FC2-4ECB-A955-425708D9727A}"/>
    <dgm:cxn modelId="{AB2E7A61-20FF-4C22-849F-769630F4AD04}" type="presParOf" srcId="{3CAEF4CF-CE57-4058-BECA-58D71EB7EFA6}" destId="{7D626181-4D65-4EF3-AD07-10F9EFF2B78E}" srcOrd="0" destOrd="0" presId="urn:microsoft.com/office/officeart/2005/8/layout/hList1"/>
    <dgm:cxn modelId="{EFE3D5B9-F4A8-4DC1-828B-B06E70D47368}" type="presParOf" srcId="{7D626181-4D65-4EF3-AD07-10F9EFF2B78E}" destId="{9F860A74-BDF5-44E2-A7B5-8CCA54CBAA09}" srcOrd="0" destOrd="0" presId="urn:microsoft.com/office/officeart/2005/8/layout/hList1"/>
    <dgm:cxn modelId="{EC3B8192-3AA5-43E2-A7D1-C8047EED33D2}" type="presParOf" srcId="{7D626181-4D65-4EF3-AD07-10F9EFF2B78E}" destId="{E3605EB2-9591-49FD-85A5-AC7AC408ACDF}" srcOrd="1" destOrd="0" presId="urn:microsoft.com/office/officeart/2005/8/layout/hList1"/>
    <dgm:cxn modelId="{53BDFA2C-3FB7-4D0B-BD38-EA5528AB2209}" type="presParOf" srcId="{3CAEF4CF-CE57-4058-BECA-58D71EB7EFA6}" destId="{C708A07E-6822-4BD1-98C7-699FCE497766}" srcOrd="1" destOrd="0" presId="urn:microsoft.com/office/officeart/2005/8/layout/hList1"/>
    <dgm:cxn modelId="{2F693436-4D62-4176-BE14-DC5B8E17DCB2}" type="presParOf" srcId="{3CAEF4CF-CE57-4058-BECA-58D71EB7EFA6}" destId="{2527D3E7-DDC2-4EFE-99BA-56DFEA2D4E98}" srcOrd="2" destOrd="0" presId="urn:microsoft.com/office/officeart/2005/8/layout/hList1"/>
    <dgm:cxn modelId="{4CBA2004-225C-4E98-897D-73853C0C5F46}" type="presParOf" srcId="{2527D3E7-DDC2-4EFE-99BA-56DFEA2D4E98}" destId="{5AFE886E-EED8-43CB-A073-C966E4F3CB4D}" srcOrd="0" destOrd="0" presId="urn:microsoft.com/office/officeart/2005/8/layout/hList1"/>
    <dgm:cxn modelId="{C0F567A9-D418-4606-8946-63D2F9EC570D}" type="presParOf" srcId="{2527D3E7-DDC2-4EFE-99BA-56DFEA2D4E98}" destId="{5006C39F-5117-4020-B121-FF1DFB4A086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custT="1"/>
      <dgm:spPr/>
      <dgm:t>
        <a:bodyPr/>
        <a:lstStyle/>
        <a:p>
          <a:r>
            <a:rPr lang="en-US" sz="1400" b="1" dirty="0"/>
            <a:t>Mezigdomide + Dara-</a:t>
          </a:r>
          <a:r>
            <a:rPr lang="en-US" sz="1400" b="1" dirty="0" err="1"/>
            <a:t>dex</a:t>
          </a:r>
          <a:r>
            <a:rPr lang="en-US" sz="1400" b="1" dirty="0"/>
            <a:t> (N=56)</a:t>
          </a:r>
          <a:endParaRPr lang="en-GB" sz="1400" b="1" dirty="0"/>
        </a:p>
      </dgm:t>
    </dgm:pt>
    <dgm:pt modelId="{5FB05DC3-D6A5-4E75-8F09-D19D5565E53D}" type="parTrans" cxnId="{B210B3B9-0989-4659-BEF6-75888BB8B703}">
      <dgm:prSet/>
      <dgm:spPr/>
      <dgm:t>
        <a:bodyPr/>
        <a:lstStyle/>
        <a:p>
          <a:endParaRPr lang="en-US" sz="1600" b="1"/>
        </a:p>
      </dgm:t>
    </dgm:pt>
    <dgm:pt modelId="{B1E68D42-0BA5-469D-A0E7-0CCA5DDCF17F}" type="sibTrans" cxnId="{B210B3B9-0989-4659-BEF6-75888BB8B703}">
      <dgm:prSet/>
      <dgm:spPr/>
      <dgm:t>
        <a:bodyPr/>
        <a:lstStyle/>
        <a:p>
          <a:endParaRPr lang="en-US" sz="1600" b="1"/>
        </a:p>
      </dgm:t>
    </dgm:pt>
    <dgm:pt modelId="{B01E0DCB-7B42-4B44-8819-EB5586E4EEBE}">
      <dgm:prSet custT="1"/>
      <dgm:spPr/>
      <dgm:t>
        <a:bodyPr/>
        <a:lstStyle/>
        <a:p>
          <a:r>
            <a:rPr lang="en-US" sz="1400" b="1" dirty="0"/>
            <a:t>Mezigdomide + Elo-</a:t>
          </a:r>
          <a:r>
            <a:rPr lang="en-US" sz="1400" b="1" dirty="0" err="1"/>
            <a:t>dex</a:t>
          </a:r>
          <a:r>
            <a:rPr lang="en-US" sz="1400" b="1" dirty="0"/>
            <a:t> (N=20)</a:t>
          </a:r>
        </a:p>
      </dgm:t>
    </dgm:pt>
    <dgm:pt modelId="{07A3B663-8B78-47BB-ACB3-29E9885ED9D3}" type="parTrans" cxnId="{06709DA2-291E-4E1A-9A4F-CFE1A16B0F2A}">
      <dgm:prSet/>
      <dgm:spPr/>
      <dgm:t>
        <a:bodyPr/>
        <a:lstStyle/>
        <a:p>
          <a:endParaRPr lang="en-US" sz="1600"/>
        </a:p>
      </dgm:t>
    </dgm:pt>
    <dgm:pt modelId="{1D640EF9-17E1-4448-815C-C6686D5AD547}" type="sibTrans" cxnId="{06709DA2-291E-4E1A-9A4F-CFE1A16B0F2A}">
      <dgm:prSet/>
      <dgm:spPr/>
      <dgm:t>
        <a:bodyPr/>
        <a:lstStyle/>
        <a:p>
          <a:endParaRPr lang="en-US" sz="1600"/>
        </a:p>
      </dgm:t>
    </dgm:pt>
    <dgm:pt modelId="{D949B476-2870-44CE-B1F7-60680FC36123}">
      <dgm:prSet custT="1"/>
      <dgm:spPr/>
      <dgm:t>
        <a:bodyPr rIns="144000"/>
        <a:lstStyle/>
        <a:p>
          <a:r>
            <a:rPr lang="en-GB" sz="1400" b="1" dirty="0"/>
            <a:t>Median 3 prior therapies</a:t>
          </a:r>
          <a:endParaRPr lang="en-US" sz="1400" b="1" dirty="0"/>
        </a:p>
      </dgm:t>
    </dgm:pt>
    <dgm:pt modelId="{4103EE09-9180-40F5-922C-54BC8D2779BD}" type="parTrans" cxnId="{8F877BDF-D3F8-40DC-8D9F-58E5563D71DE}">
      <dgm:prSet/>
      <dgm:spPr/>
      <dgm:t>
        <a:bodyPr/>
        <a:lstStyle/>
        <a:p>
          <a:endParaRPr lang="en-US" sz="1600"/>
        </a:p>
      </dgm:t>
    </dgm:pt>
    <dgm:pt modelId="{1D15701F-5737-4951-9960-BAD899FCB53E}" type="sibTrans" cxnId="{8F877BDF-D3F8-40DC-8D9F-58E5563D71DE}">
      <dgm:prSet/>
      <dgm:spPr/>
      <dgm:t>
        <a:bodyPr/>
        <a:lstStyle/>
        <a:p>
          <a:endParaRPr lang="en-US" sz="1600"/>
        </a:p>
      </dgm:t>
    </dgm:pt>
    <dgm:pt modelId="{0EBF8B38-1E61-4CDC-86FE-16A95D702997}">
      <dgm:prSet custT="1"/>
      <dgm:spPr/>
      <dgm:t>
        <a:bodyPr rIns="108000"/>
        <a:lstStyle/>
        <a:p>
          <a:r>
            <a:rPr lang="en-GB" sz="1400" b="1" dirty="0"/>
            <a:t>Median 2 prior therapies</a:t>
          </a:r>
        </a:p>
      </dgm:t>
    </dgm:pt>
    <dgm:pt modelId="{598387BA-6E34-4F6A-B80C-6A930FE4031E}" type="parTrans" cxnId="{20B9BA52-DD1E-4590-8778-B4D536AFC87E}">
      <dgm:prSet/>
      <dgm:spPr/>
      <dgm:t>
        <a:bodyPr/>
        <a:lstStyle/>
        <a:p>
          <a:endParaRPr lang="en-US" sz="1600"/>
        </a:p>
      </dgm:t>
    </dgm:pt>
    <dgm:pt modelId="{7B00D04C-A24B-4A51-B3FF-19D039A9D66B}" type="sibTrans" cxnId="{20B9BA52-DD1E-4590-8778-B4D536AFC87E}">
      <dgm:prSet/>
      <dgm:spPr/>
      <dgm:t>
        <a:bodyPr/>
        <a:lstStyle/>
        <a:p>
          <a:endParaRPr lang="en-US" sz="1600"/>
        </a:p>
      </dgm:t>
    </dgm:pt>
    <dgm:pt modelId="{79C402B5-4384-4D14-84E9-DDFC9B83C553}">
      <dgm:prSet custT="1"/>
      <dgm:spPr/>
      <dgm:t>
        <a:bodyPr rIns="108000"/>
        <a:lstStyle/>
        <a:p>
          <a:r>
            <a:rPr lang="en-GB" sz="1400" b="1" dirty="0"/>
            <a:t>82.5% </a:t>
          </a:r>
          <a:r>
            <a:rPr lang="en-GB" sz="1400" b="1" dirty="0" err="1"/>
            <a:t>IMiD</a:t>
          </a:r>
          <a:r>
            <a:rPr lang="en-GB" sz="1400" b="1" dirty="0"/>
            <a:t>-refractory</a:t>
          </a:r>
        </a:p>
      </dgm:t>
    </dgm:pt>
    <dgm:pt modelId="{3A0324A5-B1C6-49AE-BC35-A4E75D89BD8D}" type="parTrans" cxnId="{D3C72C71-A65C-4A70-AFAD-104B82E0DA68}">
      <dgm:prSet/>
      <dgm:spPr/>
      <dgm:t>
        <a:bodyPr/>
        <a:lstStyle/>
        <a:p>
          <a:endParaRPr lang="en-US" sz="1600"/>
        </a:p>
      </dgm:t>
    </dgm:pt>
    <dgm:pt modelId="{3624FEAC-9AEE-444B-AA76-A7496135D7D8}" type="sibTrans" cxnId="{D3C72C71-A65C-4A70-AFAD-104B82E0DA68}">
      <dgm:prSet/>
      <dgm:spPr/>
      <dgm:t>
        <a:bodyPr/>
        <a:lstStyle/>
        <a:p>
          <a:endParaRPr lang="en-US" sz="1600"/>
        </a:p>
      </dgm:t>
    </dgm:pt>
    <dgm:pt modelId="{D11559DA-D87A-47FC-9229-AD9822B18916}">
      <dgm:prSet custT="1"/>
      <dgm:spPr/>
      <dgm:t>
        <a:bodyPr rIns="144000"/>
        <a:lstStyle/>
        <a:p>
          <a:r>
            <a:rPr lang="en-GB" sz="1400" b="1" dirty="0"/>
            <a:t>85% prior CD38 </a:t>
          </a:r>
          <a:r>
            <a:rPr lang="en-GB" sz="1400" b="1" dirty="0" err="1"/>
            <a:t>mAb</a:t>
          </a:r>
          <a:endParaRPr lang="en-US" sz="1400" b="1" dirty="0"/>
        </a:p>
      </dgm:t>
    </dgm:pt>
    <dgm:pt modelId="{62E64623-0543-48DF-AF8E-103A49AB80A8}" type="parTrans" cxnId="{8BBDD8DB-2F6A-4C5A-B5CA-BDDB78D180B1}">
      <dgm:prSet/>
      <dgm:spPr/>
      <dgm:t>
        <a:bodyPr/>
        <a:lstStyle/>
        <a:p>
          <a:endParaRPr lang="en-US" sz="1600"/>
        </a:p>
      </dgm:t>
    </dgm:pt>
    <dgm:pt modelId="{C57CAB10-FAF5-4F79-A356-D4AA432E067E}" type="sibTrans" cxnId="{8BBDD8DB-2F6A-4C5A-B5CA-BDDB78D180B1}">
      <dgm:prSet/>
      <dgm:spPr/>
      <dgm:t>
        <a:bodyPr/>
        <a:lstStyle/>
        <a:p>
          <a:endParaRPr lang="en-US" sz="1600"/>
        </a:p>
      </dgm:t>
    </dgm:pt>
    <dgm:pt modelId="{3C3D03E5-A918-478A-B07F-BB3E8CBF57F3}">
      <dgm:prSet custT="1"/>
      <dgm:spPr/>
      <dgm:t>
        <a:bodyPr rIns="108000"/>
        <a:lstStyle/>
        <a:p>
          <a:r>
            <a:rPr lang="en-GB" sz="1400" b="1" dirty="0"/>
            <a:t>61.4% PI-refractory</a:t>
          </a:r>
        </a:p>
      </dgm:t>
    </dgm:pt>
    <dgm:pt modelId="{34470DC4-2524-4DD2-860F-7B6B60BCC070}" type="parTrans" cxnId="{E77EA84D-720A-43F5-9B35-74BE5D182C2B}">
      <dgm:prSet/>
      <dgm:spPr/>
      <dgm:t>
        <a:bodyPr/>
        <a:lstStyle/>
        <a:p>
          <a:endParaRPr lang="en-US" sz="1600"/>
        </a:p>
      </dgm:t>
    </dgm:pt>
    <dgm:pt modelId="{B18BA4DE-540D-40BA-A903-2CECE1FFFA1A}" type="sibTrans" cxnId="{E77EA84D-720A-43F5-9B35-74BE5D182C2B}">
      <dgm:prSet/>
      <dgm:spPr/>
      <dgm:t>
        <a:bodyPr/>
        <a:lstStyle/>
        <a:p>
          <a:endParaRPr lang="en-US" sz="1600"/>
        </a:p>
      </dgm:t>
    </dgm:pt>
    <dgm:pt modelId="{E5FE2C1E-FDE1-427B-B8C5-548C2C1DC401}">
      <dgm:prSet custT="1"/>
      <dgm:spPr/>
      <dgm:t>
        <a:bodyPr rIns="108000"/>
        <a:lstStyle/>
        <a:p>
          <a:r>
            <a:rPr lang="en-GB" sz="1400" b="1" dirty="0"/>
            <a:t>Median age 67 years</a:t>
          </a:r>
        </a:p>
      </dgm:t>
    </dgm:pt>
    <dgm:pt modelId="{576F7C73-6E86-4A40-8B1D-DA19ECC38271}" type="parTrans" cxnId="{C10A90B1-F6AB-4BEA-9792-2527CF6B1807}">
      <dgm:prSet/>
      <dgm:spPr/>
      <dgm:t>
        <a:bodyPr/>
        <a:lstStyle/>
        <a:p>
          <a:endParaRPr lang="en-GB" sz="1600"/>
        </a:p>
      </dgm:t>
    </dgm:pt>
    <dgm:pt modelId="{737CBCC7-FF93-46C5-A0DF-DE57597385A4}" type="sibTrans" cxnId="{C10A90B1-F6AB-4BEA-9792-2527CF6B1807}">
      <dgm:prSet/>
      <dgm:spPr/>
      <dgm:t>
        <a:bodyPr/>
        <a:lstStyle/>
        <a:p>
          <a:endParaRPr lang="en-GB" sz="1600"/>
        </a:p>
      </dgm:t>
    </dgm:pt>
    <dgm:pt modelId="{33C921BD-3838-489D-B191-048ECFC46FAF}">
      <dgm:prSet custT="1"/>
      <dgm:spPr/>
      <dgm:t>
        <a:bodyPr rIns="108000"/>
        <a:lstStyle/>
        <a:p>
          <a:r>
            <a:rPr lang="en-GB" sz="1400" b="1" dirty="0"/>
            <a:t>Median time since diagnosis 8.2 years</a:t>
          </a:r>
        </a:p>
      </dgm:t>
    </dgm:pt>
    <dgm:pt modelId="{D4DCECB5-4939-4F61-9892-B2ACA18A1BF7}" type="parTrans" cxnId="{98C3975F-00BB-435F-9930-E39D982343ED}">
      <dgm:prSet/>
      <dgm:spPr/>
      <dgm:t>
        <a:bodyPr/>
        <a:lstStyle/>
        <a:p>
          <a:endParaRPr lang="en-GB" sz="1600"/>
        </a:p>
      </dgm:t>
    </dgm:pt>
    <dgm:pt modelId="{43CFDD86-B9CC-4679-B39F-E54661C9F7DA}" type="sibTrans" cxnId="{98C3975F-00BB-435F-9930-E39D982343ED}">
      <dgm:prSet/>
      <dgm:spPr/>
      <dgm:t>
        <a:bodyPr/>
        <a:lstStyle/>
        <a:p>
          <a:endParaRPr lang="en-GB" sz="1600"/>
        </a:p>
      </dgm:t>
    </dgm:pt>
    <dgm:pt modelId="{269DC1E3-C1CC-4646-A113-F84A7E8EAED0}">
      <dgm:prSet custT="1"/>
      <dgm:spPr/>
      <dgm:t>
        <a:bodyPr rIns="108000"/>
        <a:lstStyle/>
        <a:p>
          <a:r>
            <a:rPr lang="en-GB" sz="1400" b="1" dirty="0"/>
            <a:t>15.8% prior ASCT</a:t>
          </a:r>
        </a:p>
      </dgm:t>
    </dgm:pt>
    <dgm:pt modelId="{DBEF2817-1710-4B0C-BF78-A11596827C1D}" type="parTrans" cxnId="{E4F5AF56-A038-4631-AA54-38EBAFFC0AF4}">
      <dgm:prSet/>
      <dgm:spPr/>
      <dgm:t>
        <a:bodyPr/>
        <a:lstStyle/>
        <a:p>
          <a:endParaRPr lang="en-GB" sz="1600"/>
        </a:p>
      </dgm:t>
    </dgm:pt>
    <dgm:pt modelId="{ACA6CC2A-753D-4BFC-B4FA-1618DA7C6694}" type="sibTrans" cxnId="{E4F5AF56-A038-4631-AA54-38EBAFFC0AF4}">
      <dgm:prSet/>
      <dgm:spPr/>
      <dgm:t>
        <a:bodyPr/>
        <a:lstStyle/>
        <a:p>
          <a:endParaRPr lang="en-GB" sz="1600"/>
        </a:p>
      </dgm:t>
    </dgm:pt>
    <dgm:pt modelId="{9A41BEFE-8ACE-4A61-9998-E2A6D92DEB2E}">
      <dgm:prSet custT="1"/>
      <dgm:spPr/>
      <dgm:t>
        <a:bodyPr rIns="108000"/>
        <a:lstStyle/>
        <a:p>
          <a:r>
            <a:rPr lang="en-GB" sz="1400" b="1" dirty="0"/>
            <a:t>8.8% prior CD38 </a:t>
          </a:r>
          <a:r>
            <a:rPr lang="en-GB" sz="1400" b="1" dirty="0" err="1"/>
            <a:t>mAb</a:t>
          </a:r>
          <a:endParaRPr lang="en-GB" sz="1400" b="1" dirty="0"/>
        </a:p>
      </dgm:t>
    </dgm:pt>
    <dgm:pt modelId="{9EFEC9ED-A18F-4733-8F57-4D81B6A4E833}" type="parTrans" cxnId="{7293376D-FE5A-42DD-B9F5-7B3B9202FE3B}">
      <dgm:prSet/>
      <dgm:spPr/>
      <dgm:t>
        <a:bodyPr/>
        <a:lstStyle/>
        <a:p>
          <a:endParaRPr lang="en-GB" sz="1600"/>
        </a:p>
      </dgm:t>
    </dgm:pt>
    <dgm:pt modelId="{6B28CA97-F9B7-42AB-899E-5841BEC77965}" type="sibTrans" cxnId="{7293376D-FE5A-42DD-B9F5-7B3B9202FE3B}">
      <dgm:prSet/>
      <dgm:spPr/>
      <dgm:t>
        <a:bodyPr/>
        <a:lstStyle/>
        <a:p>
          <a:endParaRPr lang="en-GB" sz="1600"/>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2"/>
      <dgm:spPr/>
    </dgm:pt>
    <dgm:pt modelId="{38B0E37E-0B12-4413-9276-9A151EA664C3}" type="pres">
      <dgm:prSet presAssocID="{ADB1B886-9101-470C-A18A-D6266821BABF}" presName="parentText" presStyleLbl="node1" presStyleIdx="0" presStyleCnt="2">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2">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2"/>
      <dgm:spPr/>
    </dgm:pt>
    <dgm:pt modelId="{0AA93A77-CF47-4FFC-9819-53292F63A2D6}" type="pres">
      <dgm:prSet presAssocID="{B01E0DCB-7B42-4B44-8819-EB5586E4EEBE}" presName="parentText" presStyleLbl="node1" presStyleIdx="1" presStyleCnt="2">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2">
        <dgm:presLayoutVars>
          <dgm:bulletEnabled val="1"/>
        </dgm:presLayoutVars>
      </dgm:prSet>
      <dgm:spPr/>
    </dgm:pt>
  </dgm:ptLst>
  <dgm:cxnLst>
    <dgm:cxn modelId="{04F83F09-45B0-48EA-8377-1C8484D5F211}" type="presOf" srcId="{ADB1B886-9101-470C-A18A-D6266821BABF}" destId="{A8CBF02F-714A-4E99-8B4C-4CA7E816F591}" srcOrd="0" destOrd="0" presId="urn:microsoft.com/office/officeart/2005/8/layout/list1"/>
    <dgm:cxn modelId="{A9B9560E-8E06-4434-80CE-0B3F7C3DF542}" type="presOf" srcId="{D949B476-2870-44CE-B1F7-60680FC36123}" destId="{CD5FE9AF-02C2-407D-9F76-2F39F0FE7433}" srcOrd="0" destOrd="0" presId="urn:microsoft.com/office/officeart/2005/8/layout/list1"/>
    <dgm:cxn modelId="{123A1F14-4CA6-4507-8B93-2C605E195D9F}" type="presOf" srcId="{3C3D03E5-A918-478A-B07F-BB3E8CBF57F3}" destId="{CFA84E57-6B22-4163-A202-BDE7DE47CDF9}" srcOrd="0" destOrd="4" presId="urn:microsoft.com/office/officeart/2005/8/layout/list1"/>
    <dgm:cxn modelId="{02F75121-EFE8-4C58-B0F7-8E2FE4C3FB9A}" type="presOf" srcId="{ADB1B886-9101-470C-A18A-D6266821BABF}" destId="{38B0E37E-0B12-4413-9276-9A151EA664C3}" srcOrd="1" destOrd="0" presId="urn:microsoft.com/office/officeart/2005/8/layout/list1"/>
    <dgm:cxn modelId="{E77EA84D-720A-43F5-9B35-74BE5D182C2B}" srcId="{ADB1B886-9101-470C-A18A-D6266821BABF}" destId="{3C3D03E5-A918-478A-B07F-BB3E8CBF57F3}" srcOrd="4" destOrd="0" parTransId="{34470DC4-2524-4DD2-860F-7B6B60BCC070}" sibTransId="{B18BA4DE-540D-40BA-A903-2CECE1FFFA1A}"/>
    <dgm:cxn modelId="{20B9BA52-DD1E-4590-8778-B4D536AFC87E}" srcId="{ADB1B886-9101-470C-A18A-D6266821BABF}" destId="{0EBF8B38-1E61-4CDC-86FE-16A95D702997}" srcOrd="2" destOrd="0" parTransId="{598387BA-6E34-4F6A-B80C-6A930FE4031E}" sibTransId="{7B00D04C-A24B-4A51-B3FF-19D039A9D66B}"/>
    <dgm:cxn modelId="{CFD23B54-B48A-46BD-A5EE-CA8886B0DE1D}" type="presOf" srcId="{D11559DA-D87A-47FC-9229-AD9822B18916}" destId="{CD5FE9AF-02C2-407D-9F76-2F39F0FE7433}" srcOrd="0" destOrd="1" presId="urn:microsoft.com/office/officeart/2005/8/layout/list1"/>
    <dgm:cxn modelId="{E4F5AF56-A038-4631-AA54-38EBAFFC0AF4}" srcId="{ADB1B886-9101-470C-A18A-D6266821BABF}" destId="{269DC1E3-C1CC-4646-A113-F84A7E8EAED0}" srcOrd="5" destOrd="0" parTransId="{DBEF2817-1710-4B0C-BF78-A11596827C1D}" sibTransId="{ACA6CC2A-753D-4BFC-B4FA-1618DA7C6694}"/>
    <dgm:cxn modelId="{98C3975F-00BB-435F-9930-E39D982343ED}" srcId="{ADB1B886-9101-470C-A18A-D6266821BABF}" destId="{33C921BD-3838-489D-B191-048ECFC46FAF}" srcOrd="1" destOrd="0" parTransId="{D4DCECB5-4939-4F61-9892-B2ACA18A1BF7}" sibTransId="{43CFDD86-B9CC-4679-B39F-E54661C9F7DA}"/>
    <dgm:cxn modelId="{7293376D-FE5A-42DD-B9F5-7B3B9202FE3B}" srcId="{ADB1B886-9101-470C-A18A-D6266821BABF}" destId="{9A41BEFE-8ACE-4A61-9998-E2A6D92DEB2E}" srcOrd="6" destOrd="0" parTransId="{9EFEC9ED-A18F-4733-8F57-4D81B6A4E833}" sibTransId="{6B28CA97-F9B7-42AB-899E-5841BEC77965}"/>
    <dgm:cxn modelId="{D3C72C71-A65C-4A70-AFAD-104B82E0DA68}" srcId="{ADB1B886-9101-470C-A18A-D6266821BABF}" destId="{79C402B5-4384-4D14-84E9-DDFC9B83C553}" srcOrd="3" destOrd="0" parTransId="{3A0324A5-B1C6-49AE-BC35-A4E75D89BD8D}" sibTransId="{3624FEAC-9AEE-444B-AA76-A7496135D7D8}"/>
    <dgm:cxn modelId="{D7EF7B80-1303-4D8E-BA8B-E9D4DF6C3AC6}" type="presOf" srcId="{269DC1E3-C1CC-4646-A113-F84A7E8EAED0}" destId="{CFA84E57-6B22-4163-A202-BDE7DE47CDF9}" srcOrd="0" destOrd="5" presId="urn:microsoft.com/office/officeart/2005/8/layout/list1"/>
    <dgm:cxn modelId="{1780D896-BB42-4BFC-8FF4-D75FF2CFF7D6}" type="presOf" srcId="{9A41BEFE-8ACE-4A61-9998-E2A6D92DEB2E}" destId="{CFA84E57-6B22-4163-A202-BDE7DE47CDF9}" srcOrd="0" destOrd="6" presId="urn:microsoft.com/office/officeart/2005/8/layout/list1"/>
    <dgm:cxn modelId="{F1E9D6A0-42AB-4013-95A1-1B1B09AA13D2}" type="presOf" srcId="{E5FE2C1E-FDE1-427B-B8C5-548C2C1DC401}" destId="{CFA84E57-6B22-4163-A202-BDE7DE47CDF9}" srcOrd="0" destOrd="0" presId="urn:microsoft.com/office/officeart/2005/8/layout/list1"/>
    <dgm:cxn modelId="{06709DA2-291E-4E1A-9A4F-CFE1A16B0F2A}" srcId="{E50A8772-7BB1-4CC7-B4C9-376BF9D54ED6}" destId="{B01E0DCB-7B42-4B44-8819-EB5586E4EEBE}" srcOrd="1" destOrd="0" parTransId="{07A3B663-8B78-47BB-ACB3-29E9885ED9D3}" sibTransId="{1D640EF9-17E1-4448-815C-C6686D5AD547}"/>
    <dgm:cxn modelId="{C10A90B1-F6AB-4BEA-9792-2527CF6B1807}" srcId="{ADB1B886-9101-470C-A18A-D6266821BABF}" destId="{E5FE2C1E-FDE1-427B-B8C5-548C2C1DC401}" srcOrd="0" destOrd="0" parTransId="{576F7C73-6E86-4A40-8B1D-DA19ECC38271}" sibTransId="{737CBCC7-FF93-46C5-A0DF-DE57597385A4}"/>
    <dgm:cxn modelId="{15DA93B5-D17E-4167-9564-6CB091639791}" type="presOf" srcId="{E50A8772-7BB1-4CC7-B4C9-376BF9D54ED6}" destId="{5C86E405-8725-4012-BA1B-AC3151D2ED21}" srcOrd="0" destOrd="0" presId="urn:microsoft.com/office/officeart/2005/8/layout/list1"/>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3" presId="urn:microsoft.com/office/officeart/2005/8/layout/list1"/>
    <dgm:cxn modelId="{7FDC4AD4-8B7B-4E7F-8ACD-FF2F42268A09}" type="presOf" srcId="{B01E0DCB-7B42-4B44-8819-EB5586E4EEBE}" destId="{688CD849-75EF-42F4-ADB1-7604F8222C0D}" srcOrd="0" destOrd="0" presId="urn:microsoft.com/office/officeart/2005/8/layout/list1"/>
    <dgm:cxn modelId="{AF2EC5D4-ABB4-4DBF-AE61-D9394AB8C23E}" type="presOf" srcId="{33C921BD-3838-489D-B191-048ECFC46FAF}" destId="{CFA84E57-6B22-4163-A202-BDE7DE47CDF9}" srcOrd="0" destOrd="1" presId="urn:microsoft.com/office/officeart/2005/8/layout/list1"/>
    <dgm:cxn modelId="{8BBDD8DB-2F6A-4C5A-B5CA-BDDB78D180B1}" srcId="{B01E0DCB-7B42-4B44-8819-EB5586E4EEBE}" destId="{D11559DA-D87A-47FC-9229-AD9822B18916}" srcOrd="1"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1AB56EC-AC7F-4A94-AF03-485DC29895B6}" type="presOf" srcId="{0EBF8B38-1E61-4CDC-86FE-16A95D702997}" destId="{CFA84E57-6B22-4163-A202-BDE7DE47CDF9}" srcOrd="0" destOrd="2"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dgm:spPr/>
      <dgm:t>
        <a:bodyPr/>
        <a:lstStyle/>
        <a:p>
          <a:r>
            <a:rPr lang="en-US" b="1" dirty="0" err="1"/>
            <a:t>Mezi-dex</a:t>
          </a:r>
          <a:r>
            <a:rPr lang="en-US" b="1" dirty="0"/>
            <a:t> + Taz (N=16)</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rIns="108000"/>
        <a:lstStyle/>
        <a:p>
          <a:r>
            <a:rPr lang="en-GB" b="1" dirty="0"/>
            <a:t>31.3% high-risk cytogenetics</a:t>
          </a:r>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B01E0DCB-7B42-4B44-8819-EB5586E4EEBE}">
      <dgm:prSet/>
      <dgm:spPr/>
      <dgm:t>
        <a:bodyPr/>
        <a:lstStyle/>
        <a:p>
          <a:r>
            <a:rPr lang="en-US" b="1" dirty="0" err="1"/>
            <a:t>Mezi-dex</a:t>
          </a:r>
          <a:r>
            <a:rPr lang="en-US" b="1" dirty="0"/>
            <a:t> + BMS-986158 (N=20)</a:t>
          </a:r>
        </a:p>
      </dgm:t>
    </dgm:pt>
    <dgm:pt modelId="{07A3B663-8B78-47BB-ACB3-29E9885ED9D3}" type="parTrans" cxnId="{06709DA2-291E-4E1A-9A4F-CFE1A16B0F2A}">
      <dgm:prSet/>
      <dgm:spPr/>
      <dgm:t>
        <a:bodyPr/>
        <a:lstStyle/>
        <a:p>
          <a:endParaRPr lang="en-US"/>
        </a:p>
      </dgm:t>
    </dgm:pt>
    <dgm:pt modelId="{1D640EF9-17E1-4448-815C-C6686D5AD547}" type="sibTrans" cxnId="{06709DA2-291E-4E1A-9A4F-CFE1A16B0F2A}">
      <dgm:prSet/>
      <dgm:spPr/>
      <dgm:t>
        <a:bodyPr/>
        <a:lstStyle/>
        <a:p>
          <a:endParaRPr lang="en-US"/>
        </a:p>
      </dgm:t>
    </dgm:pt>
    <dgm:pt modelId="{D949B476-2870-44CE-B1F7-60680FC36123}">
      <dgm:prSet/>
      <dgm:spPr/>
      <dgm:t>
        <a:bodyPr rIns="144000"/>
        <a:lstStyle/>
        <a:p>
          <a:r>
            <a:rPr lang="en-GB" b="1" dirty="0"/>
            <a:t>30.0% high-risk cytogenetics</a:t>
          </a:r>
          <a:endParaRPr lang="en-US" b="1" dirty="0"/>
        </a:p>
      </dgm:t>
    </dgm:pt>
    <dgm:pt modelId="{4103EE09-9180-40F5-922C-54BC8D2779BD}" type="parTrans" cxnId="{8F877BDF-D3F8-40DC-8D9F-58E5563D71DE}">
      <dgm:prSet/>
      <dgm:spPr/>
      <dgm:t>
        <a:bodyPr/>
        <a:lstStyle/>
        <a:p>
          <a:endParaRPr lang="en-US"/>
        </a:p>
      </dgm:t>
    </dgm:pt>
    <dgm:pt modelId="{1D15701F-5737-4951-9960-BAD899FCB53E}" type="sibTrans" cxnId="{8F877BDF-D3F8-40DC-8D9F-58E5563D71DE}">
      <dgm:prSet/>
      <dgm:spPr/>
      <dgm:t>
        <a:bodyPr/>
        <a:lstStyle/>
        <a:p>
          <a:endParaRPr lang="en-US"/>
        </a:p>
      </dgm:t>
    </dgm:pt>
    <dgm:pt modelId="{3B3AA1E7-330D-4CBE-B241-A486EBBF95D9}">
      <dgm:prSet/>
      <dgm:spPr/>
      <dgm:t>
        <a:bodyPr/>
        <a:lstStyle/>
        <a:p>
          <a:r>
            <a:rPr lang="en-US" b="1" dirty="0" err="1"/>
            <a:t>Mezi-dex</a:t>
          </a:r>
          <a:r>
            <a:rPr lang="en-US" b="1" dirty="0"/>
            <a:t> + Tram (N=20)</a:t>
          </a:r>
        </a:p>
      </dgm:t>
    </dgm:pt>
    <dgm:pt modelId="{3B20293B-BACE-4E8A-BE85-BF121D38F984}" type="parTrans" cxnId="{A62BF9C6-C2DB-4321-B5D4-DA012EE321B3}">
      <dgm:prSet/>
      <dgm:spPr/>
      <dgm:t>
        <a:bodyPr/>
        <a:lstStyle/>
        <a:p>
          <a:endParaRPr lang="en-US"/>
        </a:p>
      </dgm:t>
    </dgm:pt>
    <dgm:pt modelId="{D5AFBA71-AB53-486D-A2DA-8E8DE4548FB7}" type="sibTrans" cxnId="{A62BF9C6-C2DB-4321-B5D4-DA012EE321B3}">
      <dgm:prSet/>
      <dgm:spPr/>
      <dgm:t>
        <a:bodyPr/>
        <a:lstStyle/>
        <a:p>
          <a:endParaRPr lang="en-US"/>
        </a:p>
      </dgm:t>
    </dgm:pt>
    <dgm:pt modelId="{689581AB-60B3-46D0-BFC4-D55B7AAD682A}">
      <dgm:prSet/>
      <dgm:spPr/>
      <dgm:t>
        <a:bodyPr rIns="216000"/>
        <a:lstStyle/>
        <a:p>
          <a:r>
            <a:rPr lang="en-GB" b="1" dirty="0"/>
            <a:t>15.0% high-risk cytogenetics</a:t>
          </a:r>
          <a:endParaRPr lang="en-US" b="1" dirty="0"/>
        </a:p>
      </dgm:t>
    </dgm:pt>
    <dgm:pt modelId="{B38F91E1-E52C-4782-998C-D8CF4F2983C3}" type="parTrans" cxnId="{1A831935-2C3D-473B-AE4E-71F1DE66E7D0}">
      <dgm:prSet/>
      <dgm:spPr/>
      <dgm:t>
        <a:bodyPr/>
        <a:lstStyle/>
        <a:p>
          <a:endParaRPr lang="en-US"/>
        </a:p>
      </dgm:t>
    </dgm:pt>
    <dgm:pt modelId="{58B0E14C-F415-405E-94B6-2B0FB5E629B0}" type="sibTrans" cxnId="{1A831935-2C3D-473B-AE4E-71F1DE66E7D0}">
      <dgm:prSet/>
      <dgm:spPr/>
      <dgm:t>
        <a:bodyPr/>
        <a:lstStyle/>
        <a:p>
          <a:endParaRPr lang="en-US"/>
        </a:p>
      </dgm:t>
    </dgm:pt>
    <dgm:pt modelId="{0EBF8B38-1E61-4CDC-86FE-16A95D702997}">
      <dgm:prSet/>
      <dgm:spPr/>
      <dgm:t>
        <a:bodyPr rIns="108000"/>
        <a:lstStyle/>
        <a:p>
          <a:r>
            <a:rPr lang="en-GB" b="1" dirty="0"/>
            <a:t>Median 5 prior lines</a:t>
          </a:r>
        </a:p>
      </dgm:t>
    </dgm:pt>
    <dgm:pt modelId="{598387BA-6E34-4F6A-B80C-6A930FE4031E}" type="parTrans" cxnId="{20B9BA52-DD1E-4590-8778-B4D536AFC87E}">
      <dgm:prSet/>
      <dgm:spPr/>
      <dgm:t>
        <a:bodyPr/>
        <a:lstStyle/>
        <a:p>
          <a:endParaRPr lang="en-US"/>
        </a:p>
      </dgm:t>
    </dgm:pt>
    <dgm:pt modelId="{7B00D04C-A24B-4A51-B3FF-19D039A9D66B}" type="sibTrans" cxnId="{20B9BA52-DD1E-4590-8778-B4D536AFC87E}">
      <dgm:prSet/>
      <dgm:spPr/>
      <dgm:t>
        <a:bodyPr/>
        <a:lstStyle/>
        <a:p>
          <a:endParaRPr lang="en-US"/>
        </a:p>
      </dgm:t>
    </dgm:pt>
    <dgm:pt modelId="{8C34D69B-E4C1-495E-B645-3BA07A7CB135}">
      <dgm:prSet/>
      <dgm:spPr/>
      <dgm:t>
        <a:bodyPr rIns="144000"/>
        <a:lstStyle/>
        <a:p>
          <a:r>
            <a:rPr lang="en-GB" b="1" dirty="0"/>
            <a:t>Median 5 prior lines</a:t>
          </a:r>
          <a:endParaRPr lang="en-US" b="1" dirty="0"/>
        </a:p>
      </dgm:t>
    </dgm:pt>
    <dgm:pt modelId="{02DD5F75-6BF6-41C5-9D58-C5B45430CD43}" type="parTrans" cxnId="{A226F511-8003-4729-924F-C58E75046A52}">
      <dgm:prSet/>
      <dgm:spPr/>
      <dgm:t>
        <a:bodyPr/>
        <a:lstStyle/>
        <a:p>
          <a:endParaRPr lang="en-US"/>
        </a:p>
      </dgm:t>
    </dgm:pt>
    <dgm:pt modelId="{FBCF209B-EE2A-40E3-BCC3-04AC4E2E7048}" type="sibTrans" cxnId="{A226F511-8003-4729-924F-C58E75046A52}">
      <dgm:prSet/>
      <dgm:spPr/>
      <dgm:t>
        <a:bodyPr/>
        <a:lstStyle/>
        <a:p>
          <a:endParaRPr lang="en-US"/>
        </a:p>
      </dgm:t>
    </dgm:pt>
    <dgm:pt modelId="{644313B3-6F61-4124-8380-9D62BE1A4D96}">
      <dgm:prSet/>
      <dgm:spPr/>
      <dgm:t>
        <a:bodyPr rIns="216000"/>
        <a:lstStyle/>
        <a:p>
          <a:r>
            <a:rPr lang="en-GB" b="1" dirty="0"/>
            <a:t>Median 4 prior lines</a:t>
          </a:r>
          <a:endParaRPr lang="en-US" b="1" dirty="0"/>
        </a:p>
      </dgm:t>
    </dgm:pt>
    <dgm:pt modelId="{E66C36E2-AE05-4D71-B004-3288B2555F52}" type="parTrans" cxnId="{1AC65754-D82B-4523-8E32-0AA9EF7E82C9}">
      <dgm:prSet/>
      <dgm:spPr/>
      <dgm:t>
        <a:bodyPr/>
        <a:lstStyle/>
        <a:p>
          <a:endParaRPr lang="en-US"/>
        </a:p>
      </dgm:t>
    </dgm:pt>
    <dgm:pt modelId="{0345A01A-E648-49BA-933B-0101E1723D4E}" type="sibTrans" cxnId="{1AC65754-D82B-4523-8E32-0AA9EF7E82C9}">
      <dgm:prSet/>
      <dgm:spPr/>
      <dgm:t>
        <a:bodyPr/>
        <a:lstStyle/>
        <a:p>
          <a:endParaRPr lang="en-US"/>
        </a:p>
      </dgm:t>
    </dgm:pt>
    <dgm:pt modelId="{79C402B5-4384-4D14-84E9-DDFC9B83C553}">
      <dgm:prSet/>
      <dgm:spPr/>
      <dgm:t>
        <a:bodyPr rIns="108000"/>
        <a:lstStyle/>
        <a:p>
          <a:r>
            <a:rPr lang="en-GB" b="1" dirty="0">
              <a:solidFill>
                <a:srgbClr val="FF0000"/>
              </a:solidFill>
            </a:rPr>
            <a:t>68.8% prior T-cell redirecting therapy</a:t>
          </a:r>
        </a:p>
      </dgm:t>
    </dgm:pt>
    <dgm:pt modelId="{3A0324A5-B1C6-49AE-BC35-A4E75D89BD8D}" type="parTrans" cxnId="{D3C72C71-A65C-4A70-AFAD-104B82E0DA68}">
      <dgm:prSet/>
      <dgm:spPr/>
      <dgm:t>
        <a:bodyPr/>
        <a:lstStyle/>
        <a:p>
          <a:endParaRPr lang="en-US"/>
        </a:p>
      </dgm:t>
    </dgm:pt>
    <dgm:pt modelId="{3624FEAC-9AEE-444B-AA76-A7496135D7D8}" type="sibTrans" cxnId="{D3C72C71-A65C-4A70-AFAD-104B82E0DA68}">
      <dgm:prSet/>
      <dgm:spPr/>
      <dgm:t>
        <a:bodyPr/>
        <a:lstStyle/>
        <a:p>
          <a:endParaRPr lang="en-US"/>
        </a:p>
      </dgm:t>
    </dgm:pt>
    <dgm:pt modelId="{D11559DA-D87A-47FC-9229-AD9822B18916}">
      <dgm:prSet/>
      <dgm:spPr/>
      <dgm:t>
        <a:bodyPr rIns="144000"/>
        <a:lstStyle/>
        <a:p>
          <a:r>
            <a:rPr lang="en-GB" b="1" dirty="0">
              <a:solidFill>
                <a:srgbClr val="FF0000"/>
              </a:solidFill>
            </a:rPr>
            <a:t>60.0% prior T-cell redirecting therapy</a:t>
          </a:r>
          <a:endParaRPr lang="en-US" b="1" dirty="0">
            <a:solidFill>
              <a:srgbClr val="FF0000"/>
            </a:solidFill>
          </a:endParaRPr>
        </a:p>
      </dgm:t>
    </dgm:pt>
    <dgm:pt modelId="{62E64623-0543-48DF-AF8E-103A49AB80A8}" type="parTrans" cxnId="{8BBDD8DB-2F6A-4C5A-B5CA-BDDB78D180B1}">
      <dgm:prSet/>
      <dgm:spPr/>
      <dgm:t>
        <a:bodyPr/>
        <a:lstStyle/>
        <a:p>
          <a:endParaRPr lang="en-US"/>
        </a:p>
      </dgm:t>
    </dgm:pt>
    <dgm:pt modelId="{C57CAB10-FAF5-4F79-A356-D4AA432E067E}" type="sibTrans" cxnId="{8BBDD8DB-2F6A-4C5A-B5CA-BDDB78D180B1}">
      <dgm:prSet/>
      <dgm:spPr/>
      <dgm:t>
        <a:bodyPr/>
        <a:lstStyle/>
        <a:p>
          <a:endParaRPr lang="en-US"/>
        </a:p>
      </dgm:t>
    </dgm:pt>
    <dgm:pt modelId="{F5C25065-BBA3-43AC-9AB4-E4133835A441}">
      <dgm:prSet/>
      <dgm:spPr/>
      <dgm:t>
        <a:bodyPr rIns="216000"/>
        <a:lstStyle/>
        <a:p>
          <a:r>
            <a:rPr lang="en-GB" b="1" dirty="0">
              <a:solidFill>
                <a:srgbClr val="FF0000"/>
              </a:solidFill>
            </a:rPr>
            <a:t>45.0% prior T-cell redirecting therapy</a:t>
          </a:r>
          <a:endParaRPr lang="en-US" b="1" dirty="0">
            <a:solidFill>
              <a:srgbClr val="FF0000"/>
            </a:solidFill>
          </a:endParaRPr>
        </a:p>
      </dgm:t>
    </dgm:pt>
    <dgm:pt modelId="{D2020416-7F83-41E6-89CB-80A17F0199DD}" type="parTrans" cxnId="{CAEA0277-D31E-4D33-9B05-94BBAB2A4140}">
      <dgm:prSet/>
      <dgm:spPr/>
      <dgm:t>
        <a:bodyPr/>
        <a:lstStyle/>
        <a:p>
          <a:endParaRPr lang="en-US"/>
        </a:p>
      </dgm:t>
    </dgm:pt>
    <dgm:pt modelId="{72407B1F-593B-4BB2-8255-804F38C57A00}" type="sibTrans" cxnId="{CAEA0277-D31E-4D33-9B05-94BBAB2A4140}">
      <dgm:prSet/>
      <dgm:spPr/>
      <dgm:t>
        <a:bodyPr/>
        <a:lstStyle/>
        <a:p>
          <a:endParaRPr lang="en-US"/>
        </a:p>
      </dgm:t>
    </dgm:pt>
    <dgm:pt modelId="{80A88A97-438B-45A3-AF88-78B62456BA9E}">
      <dgm:prSet/>
      <dgm:spPr/>
      <dgm:t>
        <a:bodyPr rIns="108000"/>
        <a:lstStyle/>
        <a:p>
          <a:r>
            <a:rPr lang="en-GB" b="1" dirty="0"/>
            <a:t>87.5% CD38 </a:t>
          </a:r>
          <a:r>
            <a:rPr lang="en-GB" b="1" dirty="0" err="1"/>
            <a:t>mAb</a:t>
          </a:r>
          <a:r>
            <a:rPr lang="en-GB" b="1" dirty="0"/>
            <a:t>-refractory</a:t>
          </a:r>
        </a:p>
      </dgm:t>
    </dgm:pt>
    <dgm:pt modelId="{660B27A5-FFA7-497E-B4EC-7718ABC16A97}" type="parTrans" cxnId="{5276B45A-5D82-48E7-AA26-44325843BFBA}">
      <dgm:prSet/>
      <dgm:spPr/>
      <dgm:t>
        <a:bodyPr/>
        <a:lstStyle/>
        <a:p>
          <a:endParaRPr lang="en-US"/>
        </a:p>
      </dgm:t>
    </dgm:pt>
    <dgm:pt modelId="{48A0825F-6038-4A6D-899E-5923DC5DD26F}" type="sibTrans" cxnId="{5276B45A-5D82-48E7-AA26-44325843BFBA}">
      <dgm:prSet/>
      <dgm:spPr/>
      <dgm:t>
        <a:bodyPr/>
        <a:lstStyle/>
        <a:p>
          <a:endParaRPr lang="en-US"/>
        </a:p>
      </dgm:t>
    </dgm:pt>
    <dgm:pt modelId="{26665088-F90D-427B-BE3B-60F65BFCB7A0}">
      <dgm:prSet/>
      <dgm:spPr/>
      <dgm:t>
        <a:bodyPr rIns="144000"/>
        <a:lstStyle/>
        <a:p>
          <a:r>
            <a:rPr lang="en-GB" b="1" dirty="0"/>
            <a:t>85.0% CD38 </a:t>
          </a:r>
          <a:r>
            <a:rPr lang="en-GB" b="1" dirty="0" err="1"/>
            <a:t>mAb</a:t>
          </a:r>
          <a:r>
            <a:rPr lang="en-GB" b="1" dirty="0"/>
            <a:t>-refractory</a:t>
          </a:r>
          <a:endParaRPr lang="en-US" b="1" dirty="0"/>
        </a:p>
      </dgm:t>
    </dgm:pt>
    <dgm:pt modelId="{0F54038A-0F29-4C3D-B53A-993D9134CB0D}" type="parTrans" cxnId="{D43E7B06-B2E5-4C5E-95A3-626C97C3AED4}">
      <dgm:prSet/>
      <dgm:spPr/>
      <dgm:t>
        <a:bodyPr/>
        <a:lstStyle/>
        <a:p>
          <a:endParaRPr lang="en-US"/>
        </a:p>
      </dgm:t>
    </dgm:pt>
    <dgm:pt modelId="{7E97D9FE-1BA4-4552-9152-60C3B51085A9}" type="sibTrans" cxnId="{D43E7B06-B2E5-4C5E-95A3-626C97C3AED4}">
      <dgm:prSet/>
      <dgm:spPr/>
      <dgm:t>
        <a:bodyPr/>
        <a:lstStyle/>
        <a:p>
          <a:endParaRPr lang="en-US"/>
        </a:p>
      </dgm:t>
    </dgm:pt>
    <dgm:pt modelId="{40A103D4-A59F-4265-9B9E-6D8C2403F190}">
      <dgm:prSet/>
      <dgm:spPr/>
      <dgm:t>
        <a:bodyPr rIns="216000"/>
        <a:lstStyle/>
        <a:p>
          <a:r>
            <a:rPr lang="en-GB" b="1" dirty="0"/>
            <a:t>90.0% CD38 </a:t>
          </a:r>
          <a:r>
            <a:rPr lang="en-GB" b="1" dirty="0" err="1"/>
            <a:t>mAb</a:t>
          </a:r>
          <a:r>
            <a:rPr lang="en-GB" b="1" dirty="0"/>
            <a:t>-refractory</a:t>
          </a:r>
          <a:endParaRPr lang="en-US" b="1" dirty="0"/>
        </a:p>
      </dgm:t>
    </dgm:pt>
    <dgm:pt modelId="{B05D4F2D-1F68-48C6-8790-5C6269917FD2}" type="parTrans" cxnId="{FAE0939B-19FB-46E1-B92E-44D355809139}">
      <dgm:prSet/>
      <dgm:spPr/>
      <dgm:t>
        <a:bodyPr/>
        <a:lstStyle/>
        <a:p>
          <a:endParaRPr lang="en-US"/>
        </a:p>
      </dgm:t>
    </dgm:pt>
    <dgm:pt modelId="{0649C33A-DF64-4FB0-92E0-56EB05BD232A}" type="sibTrans" cxnId="{FAE0939B-19FB-46E1-B92E-44D355809139}">
      <dgm:prSet/>
      <dgm:spPr/>
      <dgm:t>
        <a:bodyPr/>
        <a:lstStyle/>
        <a:p>
          <a:endParaRPr lang="en-US"/>
        </a:p>
      </dgm:t>
    </dgm:pt>
    <dgm:pt modelId="{9AA64271-685A-45E9-A18A-B6058A8E92C1}">
      <dgm:prSet/>
      <dgm:spPr/>
      <dgm:t>
        <a:bodyPr rIns="216000"/>
        <a:lstStyle/>
        <a:p>
          <a:r>
            <a:rPr lang="en-GB" b="1" dirty="0"/>
            <a:t>90.0% triple-class refractory</a:t>
          </a:r>
          <a:endParaRPr lang="en-US" b="1" dirty="0"/>
        </a:p>
      </dgm:t>
    </dgm:pt>
    <dgm:pt modelId="{D579A013-1D7B-47EC-9476-99B0BF721575}" type="parTrans" cxnId="{73B45191-2053-44D4-9B20-D084F7A819E7}">
      <dgm:prSet/>
      <dgm:spPr/>
      <dgm:t>
        <a:bodyPr/>
        <a:lstStyle/>
        <a:p>
          <a:endParaRPr lang="en-US"/>
        </a:p>
      </dgm:t>
    </dgm:pt>
    <dgm:pt modelId="{20498191-66BD-4A31-85A6-98F046162D5D}" type="sibTrans" cxnId="{73B45191-2053-44D4-9B20-D084F7A819E7}">
      <dgm:prSet/>
      <dgm:spPr/>
      <dgm:t>
        <a:bodyPr/>
        <a:lstStyle/>
        <a:p>
          <a:endParaRPr lang="en-US"/>
        </a:p>
      </dgm:t>
    </dgm:pt>
    <dgm:pt modelId="{890B96D6-AEE6-453D-A128-9ADF41C3AA89}">
      <dgm:prSet/>
      <dgm:spPr/>
      <dgm:t>
        <a:bodyPr rIns="108000"/>
        <a:lstStyle/>
        <a:p>
          <a:r>
            <a:rPr lang="en-GB" b="1" dirty="0"/>
            <a:t>81.3% triple-class refractory</a:t>
          </a:r>
        </a:p>
      </dgm:t>
    </dgm:pt>
    <dgm:pt modelId="{8FDC5AC6-80F2-4D95-98EE-7B8B48BE386E}" type="parTrans" cxnId="{7D3E1BCD-75FF-490F-8E8A-8710561D8AA2}">
      <dgm:prSet/>
      <dgm:spPr/>
      <dgm:t>
        <a:bodyPr/>
        <a:lstStyle/>
        <a:p>
          <a:endParaRPr lang="en-GB"/>
        </a:p>
      </dgm:t>
    </dgm:pt>
    <dgm:pt modelId="{B94A72E7-D663-4DA4-90DB-341B23E39DE4}" type="sibTrans" cxnId="{7D3E1BCD-75FF-490F-8E8A-8710561D8AA2}">
      <dgm:prSet/>
      <dgm:spPr/>
      <dgm:t>
        <a:bodyPr/>
        <a:lstStyle/>
        <a:p>
          <a:endParaRPr lang="en-GB"/>
        </a:p>
      </dgm:t>
    </dgm:pt>
    <dgm:pt modelId="{9303CF9D-9260-400B-8C7F-3F85E748F451}">
      <dgm:prSet/>
      <dgm:spPr/>
      <dgm:t>
        <a:bodyPr/>
        <a:lstStyle/>
        <a:p>
          <a:r>
            <a:rPr lang="en-GB" b="1" dirty="0"/>
            <a:t>75.0% triple-class refractory</a:t>
          </a:r>
          <a:endParaRPr lang="en-US" b="1" dirty="0"/>
        </a:p>
      </dgm:t>
    </dgm:pt>
    <dgm:pt modelId="{75056FD6-7D01-4348-B047-F717E11F661D}" type="parTrans" cxnId="{60C4E7EB-782A-4823-90C6-D32BC6E4C45B}">
      <dgm:prSet/>
      <dgm:spPr/>
      <dgm:t>
        <a:bodyPr/>
        <a:lstStyle/>
        <a:p>
          <a:endParaRPr lang="en-GB"/>
        </a:p>
      </dgm:t>
    </dgm:pt>
    <dgm:pt modelId="{8355DD9A-B3B1-4B81-81EB-8BCF83230313}" type="sibTrans" cxnId="{60C4E7EB-782A-4823-90C6-D32BC6E4C45B}">
      <dgm:prSet/>
      <dgm:spPr/>
      <dgm:t>
        <a:bodyPr/>
        <a:lstStyle/>
        <a:p>
          <a:endParaRPr lang="en-GB"/>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3"/>
      <dgm:spPr/>
    </dgm:pt>
    <dgm:pt modelId="{38B0E37E-0B12-4413-9276-9A151EA664C3}" type="pres">
      <dgm:prSet presAssocID="{ADB1B886-9101-470C-A18A-D6266821BABF}" presName="parentText" presStyleLbl="node1" presStyleIdx="0" presStyleCnt="3" custScaleX="107478">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3">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3"/>
      <dgm:spPr/>
    </dgm:pt>
    <dgm:pt modelId="{0AA93A77-CF47-4FFC-9819-53292F63A2D6}" type="pres">
      <dgm:prSet presAssocID="{B01E0DCB-7B42-4B44-8819-EB5586E4EEBE}" presName="parentText" presStyleLbl="node1" presStyleIdx="1" presStyleCnt="3" custScaleX="107478">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3">
        <dgm:presLayoutVars>
          <dgm:bulletEnabled val="1"/>
        </dgm:presLayoutVars>
      </dgm:prSet>
      <dgm:spPr/>
    </dgm:pt>
    <dgm:pt modelId="{7812D4F2-401D-4565-974E-8626DE7CEF0D}" type="pres">
      <dgm:prSet presAssocID="{1D640EF9-17E1-4448-815C-C6686D5AD547}" presName="spaceBetweenRectangles" presStyleCnt="0"/>
      <dgm:spPr/>
    </dgm:pt>
    <dgm:pt modelId="{7DF21997-1921-4FD2-A4A8-28CF489A3973}" type="pres">
      <dgm:prSet presAssocID="{3B3AA1E7-330D-4CBE-B241-A486EBBF95D9}" presName="parentLin" presStyleCnt="0"/>
      <dgm:spPr/>
    </dgm:pt>
    <dgm:pt modelId="{7E9BDC18-AF9F-4850-A972-34B46DDAEFE3}" type="pres">
      <dgm:prSet presAssocID="{3B3AA1E7-330D-4CBE-B241-A486EBBF95D9}" presName="parentLeftMargin" presStyleLbl="node1" presStyleIdx="1" presStyleCnt="3"/>
      <dgm:spPr/>
    </dgm:pt>
    <dgm:pt modelId="{23E155CF-D9DF-460F-91A2-D117B751CEA0}" type="pres">
      <dgm:prSet presAssocID="{3B3AA1E7-330D-4CBE-B241-A486EBBF95D9}" presName="parentText" presStyleLbl="node1" presStyleIdx="2" presStyleCnt="3" custScaleX="107478">
        <dgm:presLayoutVars>
          <dgm:chMax val="0"/>
          <dgm:bulletEnabled val="1"/>
        </dgm:presLayoutVars>
      </dgm:prSet>
      <dgm:spPr/>
    </dgm:pt>
    <dgm:pt modelId="{A6DD4437-3CC2-4E4B-AB1B-6BCB26D10FFB}" type="pres">
      <dgm:prSet presAssocID="{3B3AA1E7-330D-4CBE-B241-A486EBBF95D9}" presName="negativeSpace" presStyleCnt="0"/>
      <dgm:spPr/>
    </dgm:pt>
    <dgm:pt modelId="{A2138163-8F1C-45FD-BA11-5B6C8787D892}" type="pres">
      <dgm:prSet presAssocID="{3B3AA1E7-330D-4CBE-B241-A486EBBF95D9}" presName="childText" presStyleLbl="conFgAcc1" presStyleIdx="2" presStyleCnt="3">
        <dgm:presLayoutVars>
          <dgm:bulletEnabled val="1"/>
        </dgm:presLayoutVars>
      </dgm:prSet>
      <dgm:spPr/>
    </dgm:pt>
  </dgm:ptLst>
  <dgm:cxnLst>
    <dgm:cxn modelId="{D43E7B06-B2E5-4C5E-95A3-626C97C3AED4}" srcId="{B01E0DCB-7B42-4B44-8819-EB5586E4EEBE}" destId="{26665088-F90D-427B-BE3B-60F65BFCB7A0}" srcOrd="3" destOrd="0" parTransId="{0F54038A-0F29-4C3D-B53A-993D9134CB0D}" sibTransId="{7E97D9FE-1BA4-4552-9152-60C3B51085A9}"/>
    <dgm:cxn modelId="{04F83F09-45B0-48EA-8377-1C8484D5F211}" type="presOf" srcId="{ADB1B886-9101-470C-A18A-D6266821BABF}" destId="{A8CBF02F-714A-4E99-8B4C-4CA7E816F591}" srcOrd="0" destOrd="0" presId="urn:microsoft.com/office/officeart/2005/8/layout/list1"/>
    <dgm:cxn modelId="{A9B9560E-8E06-4434-80CE-0B3F7C3DF542}" type="presOf" srcId="{D949B476-2870-44CE-B1F7-60680FC36123}" destId="{CD5FE9AF-02C2-407D-9F76-2F39F0FE7433}" srcOrd="0" destOrd="0" presId="urn:microsoft.com/office/officeart/2005/8/layout/list1"/>
    <dgm:cxn modelId="{E8A77D11-904F-4EDB-8B73-6C7BCEDEAC9B}" type="presOf" srcId="{890B96D6-AEE6-453D-A128-9ADF41C3AA89}" destId="{CFA84E57-6B22-4163-A202-BDE7DE47CDF9}" srcOrd="0" destOrd="4" presId="urn:microsoft.com/office/officeart/2005/8/layout/list1"/>
    <dgm:cxn modelId="{A226F511-8003-4729-924F-C58E75046A52}" srcId="{B01E0DCB-7B42-4B44-8819-EB5586E4EEBE}" destId="{8C34D69B-E4C1-495E-B645-3BA07A7CB135}" srcOrd="1" destOrd="0" parTransId="{02DD5F75-6BF6-41C5-9D58-C5B45430CD43}" sibTransId="{FBCF209B-EE2A-40E3-BCC3-04AC4E2E7048}"/>
    <dgm:cxn modelId="{02F75121-EFE8-4C58-B0F7-8E2FE4C3FB9A}" type="presOf" srcId="{ADB1B886-9101-470C-A18A-D6266821BABF}" destId="{38B0E37E-0B12-4413-9276-9A151EA664C3}" srcOrd="1" destOrd="0" presId="urn:microsoft.com/office/officeart/2005/8/layout/list1"/>
    <dgm:cxn modelId="{1A831935-2C3D-473B-AE4E-71F1DE66E7D0}" srcId="{3B3AA1E7-330D-4CBE-B241-A486EBBF95D9}" destId="{689581AB-60B3-46D0-BFC4-D55B7AAD682A}" srcOrd="0" destOrd="0" parTransId="{B38F91E1-E52C-4782-998C-D8CF4F2983C3}" sibTransId="{58B0E14C-F415-405E-94B6-2B0FB5E629B0}"/>
    <dgm:cxn modelId="{75E13243-782A-4559-ADD0-DDD0CB342980}" type="presOf" srcId="{9303CF9D-9260-400B-8C7F-3F85E748F451}" destId="{CD5FE9AF-02C2-407D-9F76-2F39F0FE7433}" srcOrd="0" destOrd="4" presId="urn:microsoft.com/office/officeart/2005/8/layout/list1"/>
    <dgm:cxn modelId="{20B9BA52-DD1E-4590-8778-B4D536AFC87E}" srcId="{ADB1B886-9101-470C-A18A-D6266821BABF}" destId="{0EBF8B38-1E61-4CDC-86FE-16A95D702997}" srcOrd="1" destOrd="0" parTransId="{598387BA-6E34-4F6A-B80C-6A930FE4031E}" sibTransId="{7B00D04C-A24B-4A51-B3FF-19D039A9D66B}"/>
    <dgm:cxn modelId="{CFD23B54-B48A-46BD-A5EE-CA8886B0DE1D}" type="presOf" srcId="{D11559DA-D87A-47FC-9229-AD9822B18916}" destId="{CD5FE9AF-02C2-407D-9F76-2F39F0FE7433}" srcOrd="0" destOrd="2" presId="urn:microsoft.com/office/officeart/2005/8/layout/list1"/>
    <dgm:cxn modelId="{1AC65754-D82B-4523-8E32-0AA9EF7E82C9}" srcId="{3B3AA1E7-330D-4CBE-B241-A486EBBF95D9}" destId="{644313B3-6F61-4124-8380-9D62BE1A4D96}" srcOrd="1" destOrd="0" parTransId="{E66C36E2-AE05-4D71-B004-3288B2555F52}" sibTransId="{0345A01A-E648-49BA-933B-0101E1723D4E}"/>
    <dgm:cxn modelId="{5276B45A-5D82-48E7-AA26-44325843BFBA}" srcId="{ADB1B886-9101-470C-A18A-D6266821BABF}" destId="{80A88A97-438B-45A3-AF88-78B62456BA9E}" srcOrd="3" destOrd="0" parTransId="{660B27A5-FFA7-497E-B4EC-7718ABC16A97}" sibTransId="{48A0825F-6038-4A6D-899E-5923DC5DD26F}"/>
    <dgm:cxn modelId="{D44AF56F-729C-4076-A52E-A88E6A6AD6D9}" type="presOf" srcId="{F5C25065-BBA3-43AC-9AB4-E4133835A441}" destId="{A2138163-8F1C-45FD-BA11-5B6C8787D892}" srcOrd="0" destOrd="2" presId="urn:microsoft.com/office/officeart/2005/8/layout/list1"/>
    <dgm:cxn modelId="{D3C72C71-A65C-4A70-AFAD-104B82E0DA68}" srcId="{ADB1B886-9101-470C-A18A-D6266821BABF}" destId="{79C402B5-4384-4D14-84E9-DDFC9B83C553}" srcOrd="2" destOrd="0" parTransId="{3A0324A5-B1C6-49AE-BC35-A4E75D89BD8D}" sibTransId="{3624FEAC-9AEE-444B-AA76-A7496135D7D8}"/>
    <dgm:cxn modelId="{087BD274-7A51-49D8-8E31-FAC7FFFBC766}" type="presOf" srcId="{40A103D4-A59F-4265-9B9E-6D8C2403F190}" destId="{A2138163-8F1C-45FD-BA11-5B6C8787D892}" srcOrd="0" destOrd="3" presId="urn:microsoft.com/office/officeart/2005/8/layout/list1"/>
    <dgm:cxn modelId="{6FD11B76-F503-4C42-92F7-69054DFCAE26}" type="presOf" srcId="{689581AB-60B3-46D0-BFC4-D55B7AAD682A}" destId="{A2138163-8F1C-45FD-BA11-5B6C8787D892}" srcOrd="0" destOrd="0" presId="urn:microsoft.com/office/officeart/2005/8/layout/list1"/>
    <dgm:cxn modelId="{CAEA0277-D31E-4D33-9B05-94BBAB2A4140}" srcId="{3B3AA1E7-330D-4CBE-B241-A486EBBF95D9}" destId="{F5C25065-BBA3-43AC-9AB4-E4133835A441}" srcOrd="2" destOrd="0" parTransId="{D2020416-7F83-41E6-89CB-80A17F0199DD}" sibTransId="{72407B1F-593B-4BB2-8255-804F38C57A00}"/>
    <dgm:cxn modelId="{D0AD3788-1805-40C4-8949-6D314F3191C5}" type="presOf" srcId="{26665088-F90D-427B-BE3B-60F65BFCB7A0}" destId="{CD5FE9AF-02C2-407D-9F76-2F39F0FE7433}" srcOrd="0" destOrd="3" presId="urn:microsoft.com/office/officeart/2005/8/layout/list1"/>
    <dgm:cxn modelId="{EA1E928D-36FF-49C4-82BB-796D8259CD4F}" type="presOf" srcId="{3B3AA1E7-330D-4CBE-B241-A486EBBF95D9}" destId="{7E9BDC18-AF9F-4850-A972-34B46DDAEFE3}" srcOrd="0" destOrd="0" presId="urn:microsoft.com/office/officeart/2005/8/layout/list1"/>
    <dgm:cxn modelId="{73B45191-2053-44D4-9B20-D084F7A819E7}" srcId="{3B3AA1E7-330D-4CBE-B241-A486EBBF95D9}" destId="{9AA64271-685A-45E9-A18A-B6058A8E92C1}" srcOrd="4" destOrd="0" parTransId="{D579A013-1D7B-47EC-9476-99B0BF721575}" sibTransId="{20498191-66BD-4A31-85A6-98F046162D5D}"/>
    <dgm:cxn modelId="{FAE0939B-19FB-46E1-B92E-44D355809139}" srcId="{3B3AA1E7-330D-4CBE-B241-A486EBBF95D9}" destId="{40A103D4-A59F-4265-9B9E-6D8C2403F190}" srcOrd="3" destOrd="0" parTransId="{B05D4F2D-1F68-48C6-8790-5C6269917FD2}" sibTransId="{0649C33A-DF64-4FB0-92E0-56EB05BD232A}"/>
    <dgm:cxn modelId="{06709DA2-291E-4E1A-9A4F-CFE1A16B0F2A}" srcId="{E50A8772-7BB1-4CC7-B4C9-376BF9D54ED6}" destId="{B01E0DCB-7B42-4B44-8819-EB5586E4EEBE}" srcOrd="1" destOrd="0" parTransId="{07A3B663-8B78-47BB-ACB3-29E9885ED9D3}" sibTransId="{1D640EF9-17E1-4448-815C-C6686D5AD547}"/>
    <dgm:cxn modelId="{15DA93B5-D17E-4167-9564-6CB091639791}" type="presOf" srcId="{E50A8772-7BB1-4CC7-B4C9-376BF9D54ED6}" destId="{5C86E405-8725-4012-BA1B-AC3151D2ED21}" srcOrd="0" destOrd="0" presId="urn:microsoft.com/office/officeart/2005/8/layout/list1"/>
    <dgm:cxn modelId="{F8D1FFB5-31B1-40F6-9227-F78C39466F90}" type="presOf" srcId="{644313B3-6F61-4124-8380-9D62BE1A4D96}" destId="{A2138163-8F1C-45FD-BA11-5B6C8787D892}" srcOrd="0" destOrd="1" presId="urn:microsoft.com/office/officeart/2005/8/layout/list1"/>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2" presId="urn:microsoft.com/office/officeart/2005/8/layout/list1"/>
    <dgm:cxn modelId="{A62BF9C6-C2DB-4321-B5D4-DA012EE321B3}" srcId="{E50A8772-7BB1-4CC7-B4C9-376BF9D54ED6}" destId="{3B3AA1E7-330D-4CBE-B241-A486EBBF95D9}" srcOrd="2" destOrd="0" parTransId="{3B20293B-BACE-4E8A-BE85-BF121D38F984}" sibTransId="{D5AFBA71-AB53-486D-A2DA-8E8DE4548FB7}"/>
    <dgm:cxn modelId="{38F2DEC8-109F-47CF-A141-812E2ABE3B08}" type="presOf" srcId="{8C34D69B-E4C1-495E-B645-3BA07A7CB135}" destId="{CD5FE9AF-02C2-407D-9F76-2F39F0FE7433}" srcOrd="0" destOrd="1" presId="urn:microsoft.com/office/officeart/2005/8/layout/list1"/>
    <dgm:cxn modelId="{D546A4CA-BF51-418E-AD2D-5EC717E2B9AB}" type="presOf" srcId="{3B3AA1E7-330D-4CBE-B241-A486EBBF95D9}" destId="{23E155CF-D9DF-460F-91A2-D117B751CEA0}" srcOrd="1" destOrd="0" presId="urn:microsoft.com/office/officeart/2005/8/layout/list1"/>
    <dgm:cxn modelId="{7D3E1BCD-75FF-490F-8E8A-8710561D8AA2}" srcId="{ADB1B886-9101-470C-A18A-D6266821BABF}" destId="{890B96D6-AEE6-453D-A128-9ADF41C3AA89}" srcOrd="4" destOrd="0" parTransId="{8FDC5AC6-80F2-4D95-98EE-7B8B48BE386E}" sibTransId="{B94A72E7-D663-4DA4-90DB-341B23E39DE4}"/>
    <dgm:cxn modelId="{7FDC4AD4-8B7B-4E7F-8ACD-FF2F42268A09}" type="presOf" srcId="{B01E0DCB-7B42-4B44-8819-EB5586E4EEBE}" destId="{688CD849-75EF-42F4-ADB1-7604F8222C0D}" srcOrd="0" destOrd="0" presId="urn:microsoft.com/office/officeart/2005/8/layout/list1"/>
    <dgm:cxn modelId="{2892CDD5-822B-4946-A567-A0EE35D1B29B}" type="presOf" srcId="{C68171B3-F329-433C-AE22-D3D389F5DF9F}" destId="{CFA84E57-6B22-4163-A202-BDE7DE47CDF9}" srcOrd="0" destOrd="0" presId="urn:microsoft.com/office/officeart/2005/8/layout/list1"/>
    <dgm:cxn modelId="{9DB9C9D8-B162-4CB6-88BF-47262043BD8C}" type="presOf" srcId="{9AA64271-685A-45E9-A18A-B6058A8E92C1}" destId="{A2138163-8F1C-45FD-BA11-5B6C8787D892}" srcOrd="0" destOrd="4" presId="urn:microsoft.com/office/officeart/2005/8/layout/list1"/>
    <dgm:cxn modelId="{8BBDD8DB-2F6A-4C5A-B5CA-BDDB78D180B1}" srcId="{B01E0DCB-7B42-4B44-8819-EB5586E4EEBE}" destId="{D11559DA-D87A-47FC-9229-AD9822B18916}" srcOrd="2"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AC6B6E0-B4C9-484E-A48D-944FD2F73D96}" srcId="{ADB1B886-9101-470C-A18A-D6266821BABF}" destId="{C68171B3-F329-433C-AE22-D3D389F5DF9F}" srcOrd="0" destOrd="0" parTransId="{E172F4D4-CD71-40C8-A668-7E5ABF87E082}" sibTransId="{BC804696-6567-44F7-BA38-C6C794A7C58E}"/>
    <dgm:cxn modelId="{B8E271EA-24B3-42BC-A53B-1B8BE4296C76}" type="presOf" srcId="{80A88A97-438B-45A3-AF88-78B62456BA9E}" destId="{CFA84E57-6B22-4163-A202-BDE7DE47CDF9}" srcOrd="0" destOrd="3" presId="urn:microsoft.com/office/officeart/2005/8/layout/list1"/>
    <dgm:cxn modelId="{60C4E7EB-782A-4823-90C6-D32BC6E4C45B}" srcId="{B01E0DCB-7B42-4B44-8819-EB5586E4EEBE}" destId="{9303CF9D-9260-400B-8C7F-3F85E748F451}" srcOrd="4" destOrd="0" parTransId="{75056FD6-7D01-4348-B047-F717E11F661D}" sibTransId="{8355DD9A-B3B1-4B81-81EB-8BCF83230313}"/>
    <dgm:cxn modelId="{11AB56EC-AC7F-4A94-AF03-485DC29895B6}" type="presOf" srcId="{0EBF8B38-1E61-4CDC-86FE-16A95D702997}" destId="{CFA84E57-6B22-4163-A202-BDE7DE47CDF9}" srcOrd="0" destOrd="1"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 modelId="{3D6A273C-4E94-4A35-ADEE-F7010ED2D6B9}" type="presParOf" srcId="{5C86E405-8725-4012-BA1B-AC3151D2ED21}" destId="{7812D4F2-401D-4565-974E-8626DE7CEF0D}" srcOrd="7" destOrd="0" presId="urn:microsoft.com/office/officeart/2005/8/layout/list1"/>
    <dgm:cxn modelId="{E615B2D9-8FE1-44B3-B545-24E72BF59E47}" type="presParOf" srcId="{5C86E405-8725-4012-BA1B-AC3151D2ED21}" destId="{7DF21997-1921-4FD2-A4A8-28CF489A3973}" srcOrd="8" destOrd="0" presId="urn:microsoft.com/office/officeart/2005/8/layout/list1"/>
    <dgm:cxn modelId="{A862F338-A638-4D8D-97A1-2E09F379A62B}" type="presParOf" srcId="{7DF21997-1921-4FD2-A4A8-28CF489A3973}" destId="{7E9BDC18-AF9F-4850-A972-34B46DDAEFE3}" srcOrd="0" destOrd="0" presId="urn:microsoft.com/office/officeart/2005/8/layout/list1"/>
    <dgm:cxn modelId="{694B1082-9FFF-44FF-8927-5B5723748808}" type="presParOf" srcId="{7DF21997-1921-4FD2-A4A8-28CF489A3973}" destId="{23E155CF-D9DF-460F-91A2-D117B751CEA0}" srcOrd="1" destOrd="0" presId="urn:microsoft.com/office/officeart/2005/8/layout/list1"/>
    <dgm:cxn modelId="{393603C4-3199-4BD2-AA76-1BA059331833}" type="presParOf" srcId="{5C86E405-8725-4012-BA1B-AC3151D2ED21}" destId="{A6DD4437-3CC2-4E4B-AB1B-6BCB26D10FFB}" srcOrd="9" destOrd="0" presId="urn:microsoft.com/office/officeart/2005/8/layout/list1"/>
    <dgm:cxn modelId="{94D8A861-07F2-4FFD-B7C7-D365D2D8DD25}" type="presParOf" srcId="{5C86E405-8725-4012-BA1B-AC3151D2ED21}" destId="{A2138163-8F1C-45FD-BA11-5B6C8787D89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dgm:spPr/>
      <dgm:t>
        <a:bodyPr/>
        <a:lstStyle/>
        <a:p>
          <a:r>
            <a:rPr lang="en-US" b="1" dirty="0" err="1"/>
            <a:t>Iberdomide</a:t>
          </a:r>
          <a:r>
            <a:rPr lang="en-US" b="1" dirty="0"/>
            <a:t>-Dara-</a:t>
          </a:r>
          <a:r>
            <a:rPr lang="en-US" b="1" dirty="0" err="1"/>
            <a:t>dex</a:t>
          </a:r>
          <a:r>
            <a:rPr lang="en-US" b="1" dirty="0"/>
            <a:t> (N=43)</a:t>
          </a:r>
          <a:endParaRPr lang="en-GB" b="1" baseline="30000"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a:lstStyle/>
        <a:p>
          <a:r>
            <a:rPr lang="en-GB" b="1" dirty="0"/>
            <a:t>16.3% EMD</a:t>
          </a:r>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B01E0DCB-7B42-4B44-8819-EB5586E4EEBE}">
      <dgm:prSet/>
      <dgm:spPr/>
      <dgm:t>
        <a:bodyPr/>
        <a:lstStyle/>
        <a:p>
          <a:r>
            <a:rPr lang="en-US" b="1" baseline="0" dirty="0" err="1"/>
            <a:t>Iberdomide-Vd</a:t>
          </a:r>
          <a:r>
            <a:rPr lang="en-US" b="1" baseline="0" dirty="0"/>
            <a:t> (N=25)</a:t>
          </a:r>
        </a:p>
      </dgm:t>
    </dgm:pt>
    <dgm:pt modelId="{07A3B663-8B78-47BB-ACB3-29E9885ED9D3}" type="parTrans" cxnId="{06709DA2-291E-4E1A-9A4F-CFE1A16B0F2A}">
      <dgm:prSet/>
      <dgm:spPr/>
      <dgm:t>
        <a:bodyPr/>
        <a:lstStyle/>
        <a:p>
          <a:endParaRPr lang="en-US"/>
        </a:p>
      </dgm:t>
    </dgm:pt>
    <dgm:pt modelId="{1D640EF9-17E1-4448-815C-C6686D5AD547}" type="sibTrans" cxnId="{06709DA2-291E-4E1A-9A4F-CFE1A16B0F2A}">
      <dgm:prSet/>
      <dgm:spPr/>
      <dgm:t>
        <a:bodyPr/>
        <a:lstStyle/>
        <a:p>
          <a:endParaRPr lang="en-US"/>
        </a:p>
      </dgm:t>
    </dgm:pt>
    <dgm:pt modelId="{D949B476-2870-44CE-B1F7-60680FC36123}">
      <dgm:prSet/>
      <dgm:spPr/>
      <dgm:t>
        <a:bodyPr/>
        <a:lstStyle/>
        <a:p>
          <a:r>
            <a:rPr lang="en-GB" b="1" dirty="0"/>
            <a:t>16.0% EMD</a:t>
          </a:r>
          <a:endParaRPr lang="en-US" b="1" dirty="0"/>
        </a:p>
      </dgm:t>
    </dgm:pt>
    <dgm:pt modelId="{4103EE09-9180-40F5-922C-54BC8D2779BD}" type="parTrans" cxnId="{8F877BDF-D3F8-40DC-8D9F-58E5563D71DE}">
      <dgm:prSet/>
      <dgm:spPr/>
      <dgm:t>
        <a:bodyPr/>
        <a:lstStyle/>
        <a:p>
          <a:endParaRPr lang="en-US"/>
        </a:p>
      </dgm:t>
    </dgm:pt>
    <dgm:pt modelId="{1D15701F-5737-4951-9960-BAD899FCB53E}" type="sibTrans" cxnId="{8F877BDF-D3F8-40DC-8D9F-58E5563D71DE}">
      <dgm:prSet/>
      <dgm:spPr/>
      <dgm:t>
        <a:bodyPr/>
        <a:lstStyle/>
        <a:p>
          <a:endParaRPr lang="en-US"/>
        </a:p>
      </dgm:t>
    </dgm:pt>
    <dgm:pt modelId="{0EBF8B38-1E61-4CDC-86FE-16A95D702997}">
      <dgm:prSet/>
      <dgm:spPr/>
      <dgm:t>
        <a:bodyPr/>
        <a:lstStyle/>
        <a:p>
          <a:r>
            <a:rPr lang="en-GB" b="1" dirty="0"/>
            <a:t>Median 4 prior therapies</a:t>
          </a:r>
        </a:p>
      </dgm:t>
    </dgm:pt>
    <dgm:pt modelId="{598387BA-6E34-4F6A-B80C-6A930FE4031E}" type="parTrans" cxnId="{20B9BA52-DD1E-4590-8778-B4D536AFC87E}">
      <dgm:prSet/>
      <dgm:spPr/>
      <dgm:t>
        <a:bodyPr/>
        <a:lstStyle/>
        <a:p>
          <a:endParaRPr lang="en-US"/>
        </a:p>
      </dgm:t>
    </dgm:pt>
    <dgm:pt modelId="{7B00D04C-A24B-4A51-B3FF-19D039A9D66B}" type="sibTrans" cxnId="{20B9BA52-DD1E-4590-8778-B4D536AFC87E}">
      <dgm:prSet/>
      <dgm:spPr/>
      <dgm:t>
        <a:bodyPr/>
        <a:lstStyle/>
        <a:p>
          <a:endParaRPr lang="en-US"/>
        </a:p>
      </dgm:t>
    </dgm:pt>
    <dgm:pt modelId="{79C402B5-4384-4D14-84E9-DDFC9B83C553}">
      <dgm:prSet/>
      <dgm:spPr/>
      <dgm:t>
        <a:bodyPr/>
        <a:lstStyle/>
        <a:p>
          <a:r>
            <a:rPr lang="en-GB" b="1" dirty="0"/>
            <a:t>95.3% </a:t>
          </a:r>
          <a:r>
            <a:rPr lang="en-GB" b="1" dirty="0" err="1"/>
            <a:t>IMiD</a:t>
          </a:r>
          <a:r>
            <a:rPr lang="en-GB" b="1" dirty="0"/>
            <a:t>-refractory</a:t>
          </a:r>
        </a:p>
      </dgm:t>
    </dgm:pt>
    <dgm:pt modelId="{3A0324A5-B1C6-49AE-BC35-A4E75D89BD8D}" type="parTrans" cxnId="{D3C72C71-A65C-4A70-AFAD-104B82E0DA68}">
      <dgm:prSet/>
      <dgm:spPr/>
      <dgm:t>
        <a:bodyPr/>
        <a:lstStyle/>
        <a:p>
          <a:endParaRPr lang="en-US"/>
        </a:p>
      </dgm:t>
    </dgm:pt>
    <dgm:pt modelId="{3624FEAC-9AEE-444B-AA76-A7496135D7D8}" type="sibTrans" cxnId="{D3C72C71-A65C-4A70-AFAD-104B82E0DA68}">
      <dgm:prSet/>
      <dgm:spPr/>
      <dgm:t>
        <a:bodyPr/>
        <a:lstStyle/>
        <a:p>
          <a:endParaRPr lang="en-US"/>
        </a:p>
      </dgm:t>
    </dgm:pt>
    <dgm:pt modelId="{3C3D03E5-A918-478A-B07F-BB3E8CBF57F3}">
      <dgm:prSet/>
      <dgm:spPr/>
      <dgm:t>
        <a:bodyPr/>
        <a:lstStyle/>
        <a:p>
          <a:r>
            <a:rPr lang="en-GB" b="1" dirty="0"/>
            <a:t>86.0% PI-refractory</a:t>
          </a:r>
        </a:p>
      </dgm:t>
    </dgm:pt>
    <dgm:pt modelId="{34470DC4-2524-4DD2-860F-7B6B60BCC070}" type="parTrans" cxnId="{E77EA84D-720A-43F5-9B35-74BE5D182C2B}">
      <dgm:prSet/>
      <dgm:spPr/>
      <dgm:t>
        <a:bodyPr/>
        <a:lstStyle/>
        <a:p>
          <a:endParaRPr lang="en-US"/>
        </a:p>
      </dgm:t>
    </dgm:pt>
    <dgm:pt modelId="{B18BA4DE-540D-40BA-A903-2CECE1FFFA1A}" type="sibTrans" cxnId="{E77EA84D-720A-43F5-9B35-74BE5D182C2B}">
      <dgm:prSet/>
      <dgm:spPr/>
      <dgm:t>
        <a:bodyPr/>
        <a:lstStyle/>
        <a:p>
          <a:endParaRPr lang="en-US"/>
        </a:p>
      </dgm:t>
    </dgm:pt>
    <dgm:pt modelId="{80A88A97-438B-45A3-AF88-78B62456BA9E}">
      <dgm:prSet/>
      <dgm:spPr/>
      <dgm:t>
        <a:bodyPr/>
        <a:lstStyle/>
        <a:p>
          <a:r>
            <a:rPr lang="en-GB" b="1" dirty="0"/>
            <a:t>37.2% CD38 </a:t>
          </a:r>
          <a:r>
            <a:rPr lang="en-GB" b="1" dirty="0" err="1"/>
            <a:t>mAb</a:t>
          </a:r>
          <a:r>
            <a:rPr lang="en-GB" b="1" dirty="0"/>
            <a:t>-refractory</a:t>
          </a:r>
        </a:p>
      </dgm:t>
    </dgm:pt>
    <dgm:pt modelId="{660B27A5-FFA7-497E-B4EC-7718ABC16A97}" type="parTrans" cxnId="{5276B45A-5D82-48E7-AA26-44325843BFBA}">
      <dgm:prSet/>
      <dgm:spPr/>
      <dgm:t>
        <a:bodyPr/>
        <a:lstStyle/>
        <a:p>
          <a:endParaRPr lang="en-US"/>
        </a:p>
      </dgm:t>
    </dgm:pt>
    <dgm:pt modelId="{48A0825F-6038-4A6D-899E-5923DC5DD26F}" type="sibTrans" cxnId="{5276B45A-5D82-48E7-AA26-44325843BFBA}">
      <dgm:prSet/>
      <dgm:spPr/>
      <dgm:t>
        <a:bodyPr/>
        <a:lstStyle/>
        <a:p>
          <a:endParaRPr lang="en-US"/>
        </a:p>
      </dgm:t>
    </dgm:pt>
    <dgm:pt modelId="{DF8F5CEF-1DC1-4F65-9D78-AAC1C67ABF41}">
      <dgm:prSet/>
      <dgm:spPr/>
      <dgm:t>
        <a:bodyPr/>
        <a:lstStyle/>
        <a:p>
          <a:r>
            <a:rPr lang="en-GB" b="1" dirty="0"/>
            <a:t>Median duration of treatment: 4 cycles</a:t>
          </a:r>
        </a:p>
      </dgm:t>
    </dgm:pt>
    <dgm:pt modelId="{51D50062-BFD4-4603-80CC-5013FEBE1ED4}" type="parTrans" cxnId="{D608FD63-CAA6-4C8A-9EE3-D19B3A46C177}">
      <dgm:prSet/>
      <dgm:spPr/>
      <dgm:t>
        <a:bodyPr/>
        <a:lstStyle/>
        <a:p>
          <a:endParaRPr lang="en-US"/>
        </a:p>
      </dgm:t>
    </dgm:pt>
    <dgm:pt modelId="{BA5CE391-C856-4270-A46D-265BC3D1AC31}" type="sibTrans" cxnId="{D608FD63-CAA6-4C8A-9EE3-D19B3A46C177}">
      <dgm:prSet/>
      <dgm:spPr/>
      <dgm:t>
        <a:bodyPr/>
        <a:lstStyle/>
        <a:p>
          <a:endParaRPr lang="en-US"/>
        </a:p>
      </dgm:t>
    </dgm:pt>
    <dgm:pt modelId="{031658D2-BFF9-4AC4-9A62-13A789478B49}">
      <dgm:prSet/>
      <dgm:spPr/>
      <dgm:t>
        <a:bodyPr/>
        <a:lstStyle/>
        <a:p>
          <a:r>
            <a:rPr lang="en-US" b="1" dirty="0" err="1"/>
            <a:t>Iberdomide-Kd</a:t>
          </a:r>
          <a:r>
            <a:rPr lang="en-US" b="1" dirty="0"/>
            <a:t> (N=9)</a:t>
          </a:r>
        </a:p>
      </dgm:t>
    </dgm:pt>
    <dgm:pt modelId="{263EA4C4-0815-413C-8FE3-FC8621F069C9}" type="parTrans" cxnId="{2DF5D35F-4F95-4A18-BCEA-CB04928AFA88}">
      <dgm:prSet/>
      <dgm:spPr/>
      <dgm:t>
        <a:bodyPr/>
        <a:lstStyle/>
        <a:p>
          <a:endParaRPr lang="en-US"/>
        </a:p>
      </dgm:t>
    </dgm:pt>
    <dgm:pt modelId="{12F7CEEC-6825-4544-A662-3B4E1B07AC39}" type="sibTrans" cxnId="{2DF5D35F-4F95-4A18-BCEA-CB04928AFA88}">
      <dgm:prSet/>
      <dgm:spPr/>
      <dgm:t>
        <a:bodyPr/>
        <a:lstStyle/>
        <a:p>
          <a:endParaRPr lang="en-US"/>
        </a:p>
      </dgm:t>
    </dgm:pt>
    <dgm:pt modelId="{DDE350A5-2CF7-4AC1-93AE-DAB5C62D141E}">
      <dgm:prSet/>
      <dgm:spPr/>
      <dgm:t>
        <a:bodyPr/>
        <a:lstStyle/>
        <a:p>
          <a:r>
            <a:rPr lang="en-GB" b="1" dirty="0"/>
            <a:t>32.6% triple-class refractory</a:t>
          </a:r>
        </a:p>
      </dgm:t>
    </dgm:pt>
    <dgm:pt modelId="{42994B50-BE49-4B8E-9CF3-33F4A3F35A6F}" type="parTrans" cxnId="{CCD88304-4673-4BDD-BD2F-E73D09651C42}">
      <dgm:prSet/>
      <dgm:spPr/>
      <dgm:t>
        <a:bodyPr/>
        <a:lstStyle/>
        <a:p>
          <a:endParaRPr lang="en-US"/>
        </a:p>
      </dgm:t>
    </dgm:pt>
    <dgm:pt modelId="{D9E168B9-52AD-4353-BF88-2186408EA58A}" type="sibTrans" cxnId="{CCD88304-4673-4BDD-BD2F-E73D09651C42}">
      <dgm:prSet/>
      <dgm:spPr/>
      <dgm:t>
        <a:bodyPr/>
        <a:lstStyle/>
        <a:p>
          <a:endParaRPr lang="en-US"/>
        </a:p>
      </dgm:t>
    </dgm:pt>
    <dgm:pt modelId="{8F627521-CA17-4CEB-A4D2-12266369BD92}">
      <dgm:prSet/>
      <dgm:spPr/>
      <dgm:t>
        <a:bodyPr/>
        <a:lstStyle/>
        <a:p>
          <a:r>
            <a:rPr lang="en-GB" b="1" dirty="0"/>
            <a:t>Median 5 prior therapies</a:t>
          </a:r>
        </a:p>
      </dgm:t>
    </dgm:pt>
    <dgm:pt modelId="{25C2873E-8391-4829-AAA9-FBD2529CE8D5}" type="parTrans" cxnId="{414F47A8-37E3-4984-883B-A1B400365CFB}">
      <dgm:prSet/>
      <dgm:spPr/>
      <dgm:t>
        <a:bodyPr/>
        <a:lstStyle/>
        <a:p>
          <a:endParaRPr lang="en-US"/>
        </a:p>
      </dgm:t>
    </dgm:pt>
    <dgm:pt modelId="{926946C8-DF33-460B-99F2-CC01E595E273}" type="sibTrans" cxnId="{414F47A8-37E3-4984-883B-A1B400365CFB}">
      <dgm:prSet/>
      <dgm:spPr/>
      <dgm:t>
        <a:bodyPr/>
        <a:lstStyle/>
        <a:p>
          <a:endParaRPr lang="en-US"/>
        </a:p>
      </dgm:t>
    </dgm:pt>
    <dgm:pt modelId="{EE130746-9BD1-403F-8CAF-E2FD5A9CCFF8}">
      <dgm:prSet/>
      <dgm:spPr/>
      <dgm:t>
        <a:bodyPr/>
        <a:lstStyle/>
        <a:p>
          <a:r>
            <a:rPr lang="en-GB" b="1" dirty="0"/>
            <a:t>80.0% </a:t>
          </a:r>
          <a:r>
            <a:rPr lang="en-GB" b="1" dirty="0" err="1"/>
            <a:t>IMiD</a:t>
          </a:r>
          <a:r>
            <a:rPr lang="en-GB" b="1" dirty="0"/>
            <a:t>-refractory</a:t>
          </a:r>
        </a:p>
      </dgm:t>
    </dgm:pt>
    <dgm:pt modelId="{953ED648-7C3C-4091-9A10-FEA3A07EEE84}" type="parTrans" cxnId="{B6522F60-31AD-4478-A8B3-93E36A615622}">
      <dgm:prSet/>
      <dgm:spPr/>
      <dgm:t>
        <a:bodyPr/>
        <a:lstStyle/>
        <a:p>
          <a:endParaRPr lang="en-US"/>
        </a:p>
      </dgm:t>
    </dgm:pt>
    <dgm:pt modelId="{4336FEF4-A6BE-418B-AABF-D64C8956575B}" type="sibTrans" cxnId="{B6522F60-31AD-4478-A8B3-93E36A615622}">
      <dgm:prSet/>
      <dgm:spPr/>
      <dgm:t>
        <a:bodyPr/>
        <a:lstStyle/>
        <a:p>
          <a:endParaRPr lang="en-US"/>
        </a:p>
      </dgm:t>
    </dgm:pt>
    <dgm:pt modelId="{1A921FBF-1553-4A60-BCE0-C44C390A60BA}">
      <dgm:prSet/>
      <dgm:spPr/>
      <dgm:t>
        <a:bodyPr/>
        <a:lstStyle/>
        <a:p>
          <a:r>
            <a:rPr lang="en-GB" b="1" dirty="0"/>
            <a:t>68.0% PI-refractory</a:t>
          </a:r>
        </a:p>
      </dgm:t>
    </dgm:pt>
    <dgm:pt modelId="{2DED8D99-A068-4B02-9387-105716351377}" type="parTrans" cxnId="{CF3E67CB-7048-4EE6-BE65-99A2D5030761}">
      <dgm:prSet/>
      <dgm:spPr/>
      <dgm:t>
        <a:bodyPr/>
        <a:lstStyle/>
        <a:p>
          <a:endParaRPr lang="en-US"/>
        </a:p>
      </dgm:t>
    </dgm:pt>
    <dgm:pt modelId="{CEE0579F-0160-4B95-A41F-5ED106A3E91C}" type="sibTrans" cxnId="{CF3E67CB-7048-4EE6-BE65-99A2D5030761}">
      <dgm:prSet/>
      <dgm:spPr/>
      <dgm:t>
        <a:bodyPr/>
        <a:lstStyle/>
        <a:p>
          <a:endParaRPr lang="en-US"/>
        </a:p>
      </dgm:t>
    </dgm:pt>
    <dgm:pt modelId="{B3B4CF4A-C02D-44F1-8D19-E2CCD6372794}">
      <dgm:prSet/>
      <dgm:spPr/>
      <dgm:t>
        <a:bodyPr/>
        <a:lstStyle/>
        <a:p>
          <a:r>
            <a:rPr lang="en-GB" b="1" dirty="0"/>
            <a:t>80.0% CD38 </a:t>
          </a:r>
          <a:r>
            <a:rPr lang="en-GB" b="1" dirty="0" err="1"/>
            <a:t>mAb</a:t>
          </a:r>
          <a:r>
            <a:rPr lang="en-GB" b="1" dirty="0"/>
            <a:t>-refractory</a:t>
          </a:r>
        </a:p>
      </dgm:t>
    </dgm:pt>
    <dgm:pt modelId="{B2493BDB-E858-49F8-95E5-62A9A1028D74}" type="parTrans" cxnId="{749C4696-2E1F-4F7D-A853-6D2BA4D3952D}">
      <dgm:prSet/>
      <dgm:spPr/>
      <dgm:t>
        <a:bodyPr/>
        <a:lstStyle/>
        <a:p>
          <a:endParaRPr lang="en-US"/>
        </a:p>
      </dgm:t>
    </dgm:pt>
    <dgm:pt modelId="{2D02AE4C-775C-46B8-9ECD-FFC6CDD8AEAA}" type="sibTrans" cxnId="{749C4696-2E1F-4F7D-A853-6D2BA4D3952D}">
      <dgm:prSet/>
      <dgm:spPr/>
      <dgm:t>
        <a:bodyPr/>
        <a:lstStyle/>
        <a:p>
          <a:endParaRPr lang="en-US"/>
        </a:p>
      </dgm:t>
    </dgm:pt>
    <dgm:pt modelId="{189EBA34-7A65-4C60-A617-0DBF10841295}">
      <dgm:prSet/>
      <dgm:spPr/>
      <dgm:t>
        <a:bodyPr/>
        <a:lstStyle/>
        <a:p>
          <a:r>
            <a:rPr lang="en-GB" b="1" dirty="0"/>
            <a:t>48.0% triple-class refractory</a:t>
          </a:r>
        </a:p>
      </dgm:t>
    </dgm:pt>
    <dgm:pt modelId="{B87DC34A-A113-4932-B338-AF36972C994E}" type="parTrans" cxnId="{C34A6153-C348-4797-8208-180C7DAEBFF1}">
      <dgm:prSet/>
      <dgm:spPr/>
      <dgm:t>
        <a:bodyPr/>
        <a:lstStyle/>
        <a:p>
          <a:endParaRPr lang="en-US"/>
        </a:p>
      </dgm:t>
    </dgm:pt>
    <dgm:pt modelId="{EC027775-AD7D-4326-A335-4AC1194F6139}" type="sibTrans" cxnId="{C34A6153-C348-4797-8208-180C7DAEBFF1}">
      <dgm:prSet/>
      <dgm:spPr/>
      <dgm:t>
        <a:bodyPr/>
        <a:lstStyle/>
        <a:p>
          <a:endParaRPr lang="en-US"/>
        </a:p>
      </dgm:t>
    </dgm:pt>
    <dgm:pt modelId="{A8C25882-2315-4EBB-AF9E-BBEA1ECEF595}">
      <dgm:prSet/>
      <dgm:spPr/>
      <dgm:t>
        <a:bodyPr/>
        <a:lstStyle/>
        <a:p>
          <a:r>
            <a:rPr lang="en-GB" b="1" dirty="0"/>
            <a:t>Median duration of treatment: 6 cycles</a:t>
          </a:r>
        </a:p>
      </dgm:t>
    </dgm:pt>
    <dgm:pt modelId="{EF81F2D5-4FA2-489C-8A17-56F0A74B9A59}" type="parTrans" cxnId="{1E7B431E-00E2-4CD1-9258-397FAB45F487}">
      <dgm:prSet/>
      <dgm:spPr/>
      <dgm:t>
        <a:bodyPr/>
        <a:lstStyle/>
        <a:p>
          <a:endParaRPr lang="en-US"/>
        </a:p>
      </dgm:t>
    </dgm:pt>
    <dgm:pt modelId="{839FC62C-80BE-4B82-AA27-7BE7A3BDAD84}" type="sibTrans" cxnId="{1E7B431E-00E2-4CD1-9258-397FAB45F487}">
      <dgm:prSet/>
      <dgm:spPr/>
      <dgm:t>
        <a:bodyPr/>
        <a:lstStyle/>
        <a:p>
          <a:endParaRPr lang="en-US"/>
        </a:p>
      </dgm:t>
    </dgm:pt>
    <dgm:pt modelId="{8F7442DB-78EA-4E46-A7F0-08EF24EDB311}">
      <dgm:prSet/>
      <dgm:spPr/>
      <dgm:t>
        <a:bodyPr/>
        <a:lstStyle/>
        <a:p>
          <a:r>
            <a:rPr lang="en-GB" b="1" dirty="0"/>
            <a:t>22.2% EMD</a:t>
          </a:r>
          <a:endParaRPr lang="en-US" b="1" dirty="0"/>
        </a:p>
      </dgm:t>
    </dgm:pt>
    <dgm:pt modelId="{641E4D75-F8BD-4792-954D-37331A62D422}" type="parTrans" cxnId="{71F087F9-E778-4A08-AA06-A24E1D49A761}">
      <dgm:prSet/>
      <dgm:spPr/>
      <dgm:t>
        <a:bodyPr/>
        <a:lstStyle/>
        <a:p>
          <a:endParaRPr lang="en-US"/>
        </a:p>
      </dgm:t>
    </dgm:pt>
    <dgm:pt modelId="{6BDBD5E5-E722-449B-9569-AB2B67057630}" type="sibTrans" cxnId="{71F087F9-E778-4A08-AA06-A24E1D49A761}">
      <dgm:prSet/>
      <dgm:spPr/>
      <dgm:t>
        <a:bodyPr/>
        <a:lstStyle/>
        <a:p>
          <a:endParaRPr lang="en-US"/>
        </a:p>
      </dgm:t>
    </dgm:pt>
    <dgm:pt modelId="{6C2D6DF2-F29F-4352-9204-9A28BFD3DAA7}">
      <dgm:prSet/>
      <dgm:spPr/>
      <dgm:t>
        <a:bodyPr/>
        <a:lstStyle/>
        <a:p>
          <a:r>
            <a:rPr lang="en-GB" b="1" dirty="0"/>
            <a:t>Median 6 prior therapies</a:t>
          </a:r>
        </a:p>
      </dgm:t>
    </dgm:pt>
    <dgm:pt modelId="{590E0F94-295B-4F95-895A-5D1FEB96418C}" type="parTrans" cxnId="{0A26B76D-3094-475E-B4AD-8473F2A3B5B4}">
      <dgm:prSet/>
      <dgm:spPr/>
      <dgm:t>
        <a:bodyPr/>
        <a:lstStyle/>
        <a:p>
          <a:endParaRPr lang="en-US"/>
        </a:p>
      </dgm:t>
    </dgm:pt>
    <dgm:pt modelId="{CEC5C07A-A2AE-4563-BEDF-8C3EA4BED508}" type="sibTrans" cxnId="{0A26B76D-3094-475E-B4AD-8473F2A3B5B4}">
      <dgm:prSet/>
      <dgm:spPr/>
      <dgm:t>
        <a:bodyPr/>
        <a:lstStyle/>
        <a:p>
          <a:endParaRPr lang="en-US"/>
        </a:p>
      </dgm:t>
    </dgm:pt>
    <dgm:pt modelId="{E5430EDB-C991-4B5D-BA55-232A59703E55}">
      <dgm:prSet/>
      <dgm:spPr/>
      <dgm:t>
        <a:bodyPr/>
        <a:lstStyle/>
        <a:p>
          <a:r>
            <a:rPr lang="en-GB" b="1" dirty="0"/>
            <a:t>88.9% </a:t>
          </a:r>
          <a:r>
            <a:rPr lang="en-GB" b="1" dirty="0" err="1"/>
            <a:t>IMiD</a:t>
          </a:r>
          <a:r>
            <a:rPr lang="en-GB" b="1" dirty="0"/>
            <a:t>-refractory</a:t>
          </a:r>
        </a:p>
      </dgm:t>
    </dgm:pt>
    <dgm:pt modelId="{0A4DCBBD-66C1-4FE5-AA9A-22D7D6EBFDBD}" type="parTrans" cxnId="{D143F8B4-04BE-4717-B889-B24FB0CF3F3D}">
      <dgm:prSet/>
      <dgm:spPr/>
      <dgm:t>
        <a:bodyPr/>
        <a:lstStyle/>
        <a:p>
          <a:endParaRPr lang="en-US"/>
        </a:p>
      </dgm:t>
    </dgm:pt>
    <dgm:pt modelId="{F5B17668-33A1-47C2-860A-27DA6A412C65}" type="sibTrans" cxnId="{D143F8B4-04BE-4717-B889-B24FB0CF3F3D}">
      <dgm:prSet/>
      <dgm:spPr/>
      <dgm:t>
        <a:bodyPr/>
        <a:lstStyle/>
        <a:p>
          <a:endParaRPr lang="en-US"/>
        </a:p>
      </dgm:t>
    </dgm:pt>
    <dgm:pt modelId="{97D4810A-CEE0-4B52-AE6D-620249C15234}">
      <dgm:prSet/>
      <dgm:spPr/>
      <dgm:t>
        <a:bodyPr/>
        <a:lstStyle/>
        <a:p>
          <a:r>
            <a:rPr lang="en-GB" b="1" dirty="0"/>
            <a:t>66.7% PI-refractory</a:t>
          </a:r>
        </a:p>
      </dgm:t>
    </dgm:pt>
    <dgm:pt modelId="{1F98B508-B77C-419A-AD55-41348F917CF9}" type="parTrans" cxnId="{92F7C8CA-70AA-4179-86D2-A1EEB284D5BA}">
      <dgm:prSet/>
      <dgm:spPr/>
      <dgm:t>
        <a:bodyPr/>
        <a:lstStyle/>
        <a:p>
          <a:endParaRPr lang="en-US"/>
        </a:p>
      </dgm:t>
    </dgm:pt>
    <dgm:pt modelId="{AE25978E-F106-4CCF-A32E-EB85EDA02C29}" type="sibTrans" cxnId="{92F7C8CA-70AA-4179-86D2-A1EEB284D5BA}">
      <dgm:prSet/>
      <dgm:spPr/>
      <dgm:t>
        <a:bodyPr/>
        <a:lstStyle/>
        <a:p>
          <a:endParaRPr lang="en-US"/>
        </a:p>
      </dgm:t>
    </dgm:pt>
    <dgm:pt modelId="{12BFC8F0-BB0F-4548-80B9-814C8A8BB775}">
      <dgm:prSet/>
      <dgm:spPr/>
      <dgm:t>
        <a:bodyPr/>
        <a:lstStyle/>
        <a:p>
          <a:r>
            <a:rPr lang="en-GB" b="1" dirty="0"/>
            <a:t>77.8% CD38 </a:t>
          </a:r>
          <a:r>
            <a:rPr lang="en-GB" b="1" dirty="0" err="1"/>
            <a:t>mAb</a:t>
          </a:r>
          <a:r>
            <a:rPr lang="en-GB" b="1" dirty="0"/>
            <a:t>-refractory</a:t>
          </a:r>
        </a:p>
      </dgm:t>
    </dgm:pt>
    <dgm:pt modelId="{F1E5F189-1E0E-47B4-A407-8A50299FA2D4}" type="parTrans" cxnId="{DC07142F-871D-4345-B7A2-497400E22168}">
      <dgm:prSet/>
      <dgm:spPr/>
      <dgm:t>
        <a:bodyPr/>
        <a:lstStyle/>
        <a:p>
          <a:endParaRPr lang="en-US"/>
        </a:p>
      </dgm:t>
    </dgm:pt>
    <dgm:pt modelId="{BF37CC56-898F-489B-ACF7-0E68067EC216}" type="sibTrans" cxnId="{DC07142F-871D-4345-B7A2-497400E22168}">
      <dgm:prSet/>
      <dgm:spPr/>
      <dgm:t>
        <a:bodyPr/>
        <a:lstStyle/>
        <a:p>
          <a:endParaRPr lang="en-US"/>
        </a:p>
      </dgm:t>
    </dgm:pt>
    <dgm:pt modelId="{8ADAD324-CCFD-430D-96BC-F6B0B34578C3}">
      <dgm:prSet/>
      <dgm:spPr/>
      <dgm:t>
        <a:bodyPr/>
        <a:lstStyle/>
        <a:p>
          <a:r>
            <a:rPr lang="en-GB" b="1" dirty="0"/>
            <a:t>55.6% triple-class refractory</a:t>
          </a:r>
        </a:p>
      </dgm:t>
    </dgm:pt>
    <dgm:pt modelId="{67B05F83-0357-4F4D-9194-A17CDF47C964}" type="parTrans" cxnId="{25C05A4D-A15A-43AD-AA00-0456681FF35D}">
      <dgm:prSet/>
      <dgm:spPr/>
      <dgm:t>
        <a:bodyPr/>
        <a:lstStyle/>
        <a:p>
          <a:endParaRPr lang="en-US"/>
        </a:p>
      </dgm:t>
    </dgm:pt>
    <dgm:pt modelId="{095D35F9-E39F-42D3-9D03-917C3395BF31}" type="sibTrans" cxnId="{25C05A4D-A15A-43AD-AA00-0456681FF35D}">
      <dgm:prSet/>
      <dgm:spPr/>
      <dgm:t>
        <a:bodyPr/>
        <a:lstStyle/>
        <a:p>
          <a:endParaRPr lang="en-US"/>
        </a:p>
      </dgm:t>
    </dgm:pt>
    <dgm:pt modelId="{D1225B9D-4CF8-4269-BB9C-7A21BC94FAE5}">
      <dgm:prSet/>
      <dgm:spPr/>
      <dgm:t>
        <a:bodyPr/>
        <a:lstStyle/>
        <a:p>
          <a:r>
            <a:rPr lang="en-GB" b="1" dirty="0"/>
            <a:t>Median duration of treatment: 5 cycles</a:t>
          </a:r>
        </a:p>
      </dgm:t>
    </dgm:pt>
    <dgm:pt modelId="{B732B5AD-6E27-4EEE-8298-BB6AB639622F}" type="parTrans" cxnId="{321D2A34-85F7-481B-B447-28A960619FBD}">
      <dgm:prSet/>
      <dgm:spPr/>
      <dgm:t>
        <a:bodyPr/>
        <a:lstStyle/>
        <a:p>
          <a:endParaRPr lang="en-US"/>
        </a:p>
      </dgm:t>
    </dgm:pt>
    <dgm:pt modelId="{F0FCCCCF-7C23-4947-83D8-598FC5DD4D20}" type="sibTrans" cxnId="{321D2A34-85F7-481B-B447-28A960619FBD}">
      <dgm:prSet/>
      <dgm:spPr/>
      <dgm:t>
        <a:bodyPr/>
        <a:lstStyle/>
        <a:p>
          <a:endParaRPr lang="en-US"/>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3"/>
      <dgm:spPr/>
    </dgm:pt>
    <dgm:pt modelId="{38B0E37E-0B12-4413-9276-9A151EA664C3}" type="pres">
      <dgm:prSet presAssocID="{ADB1B886-9101-470C-A18A-D6266821BABF}" presName="parentText" presStyleLbl="node1" presStyleIdx="0" presStyleCnt="3">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3">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3"/>
      <dgm:spPr/>
    </dgm:pt>
    <dgm:pt modelId="{0AA93A77-CF47-4FFC-9819-53292F63A2D6}" type="pres">
      <dgm:prSet presAssocID="{B01E0DCB-7B42-4B44-8819-EB5586E4EEBE}" presName="parentText" presStyleLbl="node1" presStyleIdx="1" presStyleCnt="3">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3">
        <dgm:presLayoutVars>
          <dgm:bulletEnabled val="1"/>
        </dgm:presLayoutVars>
      </dgm:prSet>
      <dgm:spPr/>
    </dgm:pt>
    <dgm:pt modelId="{F165A2BB-C3B3-4BA1-8D50-DF2D1EA879D2}" type="pres">
      <dgm:prSet presAssocID="{1D640EF9-17E1-4448-815C-C6686D5AD547}" presName="spaceBetweenRectangles" presStyleCnt="0"/>
      <dgm:spPr/>
    </dgm:pt>
    <dgm:pt modelId="{60333C8A-BBD3-47C6-8959-8C9125EDEB4D}" type="pres">
      <dgm:prSet presAssocID="{031658D2-BFF9-4AC4-9A62-13A789478B49}" presName="parentLin" presStyleCnt="0"/>
      <dgm:spPr/>
    </dgm:pt>
    <dgm:pt modelId="{F1AAE1E5-F46E-44F5-9B15-0092C9B72DA9}" type="pres">
      <dgm:prSet presAssocID="{031658D2-BFF9-4AC4-9A62-13A789478B49}" presName="parentLeftMargin" presStyleLbl="node1" presStyleIdx="1" presStyleCnt="3"/>
      <dgm:spPr/>
    </dgm:pt>
    <dgm:pt modelId="{F18A5D67-8525-4831-8F5C-23D7E9DC849F}" type="pres">
      <dgm:prSet presAssocID="{031658D2-BFF9-4AC4-9A62-13A789478B49}" presName="parentText" presStyleLbl="node1" presStyleIdx="2" presStyleCnt="3">
        <dgm:presLayoutVars>
          <dgm:chMax val="0"/>
          <dgm:bulletEnabled val="1"/>
        </dgm:presLayoutVars>
      </dgm:prSet>
      <dgm:spPr/>
    </dgm:pt>
    <dgm:pt modelId="{76564777-6C65-40C1-9610-F370F4CE8D33}" type="pres">
      <dgm:prSet presAssocID="{031658D2-BFF9-4AC4-9A62-13A789478B49}" presName="negativeSpace" presStyleCnt="0"/>
      <dgm:spPr/>
    </dgm:pt>
    <dgm:pt modelId="{2D6F6E98-6E9C-48DD-B803-081A15F61FF9}" type="pres">
      <dgm:prSet presAssocID="{031658D2-BFF9-4AC4-9A62-13A789478B49}" presName="childText" presStyleLbl="conFgAcc1" presStyleIdx="2" presStyleCnt="3">
        <dgm:presLayoutVars>
          <dgm:bulletEnabled val="1"/>
        </dgm:presLayoutVars>
      </dgm:prSet>
      <dgm:spPr/>
    </dgm:pt>
  </dgm:ptLst>
  <dgm:cxnLst>
    <dgm:cxn modelId="{CCD88304-4673-4BDD-BD2F-E73D09651C42}" srcId="{ADB1B886-9101-470C-A18A-D6266821BABF}" destId="{DDE350A5-2CF7-4AC1-93AE-DAB5C62D141E}" srcOrd="5" destOrd="0" parTransId="{42994B50-BE49-4B8E-9CF3-33F4A3F35A6F}" sibTransId="{D9E168B9-52AD-4353-BF88-2186408EA58A}"/>
    <dgm:cxn modelId="{B5DE4906-A33D-4304-BE43-1175157CDB32}" type="presOf" srcId="{189EBA34-7A65-4C60-A617-0DBF10841295}" destId="{CD5FE9AF-02C2-407D-9F76-2F39F0FE7433}" srcOrd="0" destOrd="5" presId="urn:microsoft.com/office/officeart/2005/8/layout/list1"/>
    <dgm:cxn modelId="{04F83F09-45B0-48EA-8377-1C8484D5F211}" type="presOf" srcId="{ADB1B886-9101-470C-A18A-D6266821BABF}" destId="{A8CBF02F-714A-4E99-8B4C-4CA7E816F591}" srcOrd="0" destOrd="0" presId="urn:microsoft.com/office/officeart/2005/8/layout/list1"/>
    <dgm:cxn modelId="{9BE6AB0A-396F-4A8F-8499-DC2347C21424}" type="presOf" srcId="{DF8F5CEF-1DC1-4F65-9D78-AAC1C67ABF41}" destId="{CFA84E57-6B22-4163-A202-BDE7DE47CDF9}" srcOrd="0" destOrd="6" presId="urn:microsoft.com/office/officeart/2005/8/layout/list1"/>
    <dgm:cxn modelId="{A9B9560E-8E06-4434-80CE-0B3F7C3DF542}" type="presOf" srcId="{D949B476-2870-44CE-B1F7-60680FC36123}" destId="{CD5FE9AF-02C2-407D-9F76-2F39F0FE7433}" srcOrd="0" destOrd="0" presId="urn:microsoft.com/office/officeart/2005/8/layout/list1"/>
    <dgm:cxn modelId="{123A1F14-4CA6-4507-8B93-2C605E195D9F}" type="presOf" srcId="{3C3D03E5-A918-478A-B07F-BB3E8CBF57F3}" destId="{CFA84E57-6B22-4163-A202-BDE7DE47CDF9}" srcOrd="0" destOrd="3" presId="urn:microsoft.com/office/officeart/2005/8/layout/list1"/>
    <dgm:cxn modelId="{2785BA1A-622B-46DB-A5B3-BF69AD885B56}" type="presOf" srcId="{A8C25882-2315-4EBB-AF9E-BBEA1ECEF595}" destId="{CD5FE9AF-02C2-407D-9F76-2F39F0FE7433}" srcOrd="0" destOrd="6" presId="urn:microsoft.com/office/officeart/2005/8/layout/list1"/>
    <dgm:cxn modelId="{9CBF0A1E-4873-4509-A751-D919473D47D8}" type="presOf" srcId="{D1225B9D-4CF8-4269-BB9C-7A21BC94FAE5}" destId="{2D6F6E98-6E9C-48DD-B803-081A15F61FF9}" srcOrd="0" destOrd="6" presId="urn:microsoft.com/office/officeart/2005/8/layout/list1"/>
    <dgm:cxn modelId="{1E7B431E-00E2-4CD1-9258-397FAB45F487}" srcId="{B01E0DCB-7B42-4B44-8819-EB5586E4EEBE}" destId="{A8C25882-2315-4EBB-AF9E-BBEA1ECEF595}" srcOrd="6" destOrd="0" parTransId="{EF81F2D5-4FA2-489C-8A17-56F0A74B9A59}" sibTransId="{839FC62C-80BE-4B82-AA27-7BE7A3BDAD84}"/>
    <dgm:cxn modelId="{02F75121-EFE8-4C58-B0F7-8E2FE4C3FB9A}" type="presOf" srcId="{ADB1B886-9101-470C-A18A-D6266821BABF}" destId="{38B0E37E-0B12-4413-9276-9A151EA664C3}" srcOrd="1" destOrd="0" presId="urn:microsoft.com/office/officeart/2005/8/layout/list1"/>
    <dgm:cxn modelId="{F6B6EF2D-32DB-48BF-BE86-967E8084168B}" type="presOf" srcId="{8F7442DB-78EA-4E46-A7F0-08EF24EDB311}" destId="{2D6F6E98-6E9C-48DD-B803-081A15F61FF9}" srcOrd="0" destOrd="0" presId="urn:microsoft.com/office/officeart/2005/8/layout/list1"/>
    <dgm:cxn modelId="{DC07142F-871D-4345-B7A2-497400E22168}" srcId="{031658D2-BFF9-4AC4-9A62-13A789478B49}" destId="{12BFC8F0-BB0F-4548-80B9-814C8A8BB775}" srcOrd="4" destOrd="0" parTransId="{F1E5F189-1E0E-47B4-A407-8A50299FA2D4}" sibTransId="{BF37CC56-898F-489B-ACF7-0E68067EC216}"/>
    <dgm:cxn modelId="{6F79E92F-7E4A-4FF4-898B-19A031323D4E}" type="presOf" srcId="{031658D2-BFF9-4AC4-9A62-13A789478B49}" destId="{F1AAE1E5-F46E-44F5-9B15-0092C9B72DA9}" srcOrd="0" destOrd="0" presId="urn:microsoft.com/office/officeart/2005/8/layout/list1"/>
    <dgm:cxn modelId="{321D2A34-85F7-481B-B447-28A960619FBD}" srcId="{031658D2-BFF9-4AC4-9A62-13A789478B49}" destId="{D1225B9D-4CF8-4269-BB9C-7A21BC94FAE5}" srcOrd="6" destOrd="0" parTransId="{B732B5AD-6E27-4EEE-8298-BB6AB639622F}" sibTransId="{F0FCCCCF-7C23-4947-83D8-598FC5DD4D20}"/>
    <dgm:cxn modelId="{DB02C844-9EE5-4929-A593-BADE696D7BC9}" type="presOf" srcId="{6C2D6DF2-F29F-4352-9204-9A28BFD3DAA7}" destId="{2D6F6E98-6E9C-48DD-B803-081A15F61FF9}" srcOrd="0" destOrd="1" presId="urn:microsoft.com/office/officeart/2005/8/layout/list1"/>
    <dgm:cxn modelId="{842FD848-F49D-49A7-8DB2-DD0440029865}" type="presOf" srcId="{DDE350A5-2CF7-4AC1-93AE-DAB5C62D141E}" destId="{CFA84E57-6B22-4163-A202-BDE7DE47CDF9}" srcOrd="0" destOrd="5" presId="urn:microsoft.com/office/officeart/2005/8/layout/list1"/>
    <dgm:cxn modelId="{25C05A4D-A15A-43AD-AA00-0456681FF35D}" srcId="{031658D2-BFF9-4AC4-9A62-13A789478B49}" destId="{8ADAD324-CCFD-430D-96BC-F6B0B34578C3}" srcOrd="5" destOrd="0" parTransId="{67B05F83-0357-4F4D-9194-A17CDF47C964}" sibTransId="{095D35F9-E39F-42D3-9D03-917C3395BF31}"/>
    <dgm:cxn modelId="{E77EA84D-720A-43F5-9B35-74BE5D182C2B}" srcId="{ADB1B886-9101-470C-A18A-D6266821BABF}" destId="{3C3D03E5-A918-478A-B07F-BB3E8CBF57F3}" srcOrd="3" destOrd="0" parTransId="{34470DC4-2524-4DD2-860F-7B6B60BCC070}" sibTransId="{B18BA4DE-540D-40BA-A903-2CECE1FFFA1A}"/>
    <dgm:cxn modelId="{20B9BA52-DD1E-4590-8778-B4D536AFC87E}" srcId="{ADB1B886-9101-470C-A18A-D6266821BABF}" destId="{0EBF8B38-1E61-4CDC-86FE-16A95D702997}" srcOrd="1" destOrd="0" parTransId="{598387BA-6E34-4F6A-B80C-6A930FE4031E}" sibTransId="{7B00D04C-A24B-4A51-B3FF-19D039A9D66B}"/>
    <dgm:cxn modelId="{C34A6153-C348-4797-8208-180C7DAEBFF1}" srcId="{B01E0DCB-7B42-4B44-8819-EB5586E4EEBE}" destId="{189EBA34-7A65-4C60-A617-0DBF10841295}" srcOrd="5" destOrd="0" parTransId="{B87DC34A-A113-4932-B338-AF36972C994E}" sibTransId="{EC027775-AD7D-4326-A335-4AC1194F6139}"/>
    <dgm:cxn modelId="{A7179D57-3941-4723-A58E-368D8BC8BA87}" type="presOf" srcId="{EE130746-9BD1-403F-8CAF-E2FD5A9CCFF8}" destId="{CD5FE9AF-02C2-407D-9F76-2F39F0FE7433}" srcOrd="0" destOrd="2" presId="urn:microsoft.com/office/officeart/2005/8/layout/list1"/>
    <dgm:cxn modelId="{5276B45A-5D82-48E7-AA26-44325843BFBA}" srcId="{ADB1B886-9101-470C-A18A-D6266821BABF}" destId="{80A88A97-438B-45A3-AF88-78B62456BA9E}" srcOrd="4" destOrd="0" parTransId="{660B27A5-FFA7-497E-B4EC-7718ABC16A97}" sibTransId="{48A0825F-6038-4A6D-899E-5923DC5DD26F}"/>
    <dgm:cxn modelId="{2DF5D35F-4F95-4A18-BCEA-CB04928AFA88}" srcId="{E50A8772-7BB1-4CC7-B4C9-376BF9D54ED6}" destId="{031658D2-BFF9-4AC4-9A62-13A789478B49}" srcOrd="2" destOrd="0" parTransId="{263EA4C4-0815-413C-8FE3-FC8621F069C9}" sibTransId="{12F7CEEC-6825-4544-A662-3B4E1B07AC39}"/>
    <dgm:cxn modelId="{B6522F60-31AD-4478-A8B3-93E36A615622}" srcId="{B01E0DCB-7B42-4B44-8819-EB5586E4EEBE}" destId="{EE130746-9BD1-403F-8CAF-E2FD5A9CCFF8}" srcOrd="2" destOrd="0" parTransId="{953ED648-7C3C-4091-9A10-FEA3A07EEE84}" sibTransId="{4336FEF4-A6BE-418B-AABF-D64C8956575B}"/>
    <dgm:cxn modelId="{D608FD63-CAA6-4C8A-9EE3-D19B3A46C177}" srcId="{ADB1B886-9101-470C-A18A-D6266821BABF}" destId="{DF8F5CEF-1DC1-4F65-9D78-AAC1C67ABF41}" srcOrd="6" destOrd="0" parTransId="{51D50062-BFD4-4603-80CC-5013FEBE1ED4}" sibTransId="{BA5CE391-C856-4270-A46D-265BC3D1AC31}"/>
    <dgm:cxn modelId="{0A26B76D-3094-475E-B4AD-8473F2A3B5B4}" srcId="{031658D2-BFF9-4AC4-9A62-13A789478B49}" destId="{6C2D6DF2-F29F-4352-9204-9A28BFD3DAA7}" srcOrd="1" destOrd="0" parTransId="{590E0F94-295B-4F95-895A-5D1FEB96418C}" sibTransId="{CEC5C07A-A2AE-4563-BEDF-8C3EA4BED508}"/>
    <dgm:cxn modelId="{C4317A6E-FB63-4AB3-9326-E9F66193DE5B}" type="presOf" srcId="{B3B4CF4A-C02D-44F1-8D19-E2CCD6372794}" destId="{CD5FE9AF-02C2-407D-9F76-2F39F0FE7433}" srcOrd="0" destOrd="4" presId="urn:microsoft.com/office/officeart/2005/8/layout/list1"/>
    <dgm:cxn modelId="{D3C72C71-A65C-4A70-AFAD-104B82E0DA68}" srcId="{ADB1B886-9101-470C-A18A-D6266821BABF}" destId="{79C402B5-4384-4D14-84E9-DDFC9B83C553}" srcOrd="2" destOrd="0" parTransId="{3A0324A5-B1C6-49AE-BC35-A4E75D89BD8D}" sibTransId="{3624FEAC-9AEE-444B-AA76-A7496135D7D8}"/>
    <dgm:cxn modelId="{5EE3457B-CD3B-430E-B9E4-7284D370D87B}" type="presOf" srcId="{031658D2-BFF9-4AC4-9A62-13A789478B49}" destId="{F18A5D67-8525-4831-8F5C-23D7E9DC849F}" srcOrd="1" destOrd="0" presId="urn:microsoft.com/office/officeart/2005/8/layout/list1"/>
    <dgm:cxn modelId="{016FE188-E585-4956-91CA-36149334126C}" type="presOf" srcId="{12BFC8F0-BB0F-4548-80B9-814C8A8BB775}" destId="{2D6F6E98-6E9C-48DD-B803-081A15F61FF9}" srcOrd="0" destOrd="4" presId="urn:microsoft.com/office/officeart/2005/8/layout/list1"/>
    <dgm:cxn modelId="{FA220291-4FD6-4EE5-9DDF-6217E0FBC125}" type="presOf" srcId="{8ADAD324-CCFD-430D-96BC-F6B0B34578C3}" destId="{2D6F6E98-6E9C-48DD-B803-081A15F61FF9}" srcOrd="0" destOrd="5" presId="urn:microsoft.com/office/officeart/2005/8/layout/list1"/>
    <dgm:cxn modelId="{749C4696-2E1F-4F7D-A853-6D2BA4D3952D}" srcId="{B01E0DCB-7B42-4B44-8819-EB5586E4EEBE}" destId="{B3B4CF4A-C02D-44F1-8D19-E2CCD6372794}" srcOrd="4" destOrd="0" parTransId="{B2493BDB-E858-49F8-95E5-62A9A1028D74}" sibTransId="{2D02AE4C-775C-46B8-9ECD-FFC6CDD8AEAA}"/>
    <dgm:cxn modelId="{58992B99-52FE-494B-9DCD-C7F8F27FC3E3}" type="presOf" srcId="{E5430EDB-C991-4B5D-BA55-232A59703E55}" destId="{2D6F6E98-6E9C-48DD-B803-081A15F61FF9}" srcOrd="0" destOrd="2" presId="urn:microsoft.com/office/officeart/2005/8/layout/list1"/>
    <dgm:cxn modelId="{06709DA2-291E-4E1A-9A4F-CFE1A16B0F2A}" srcId="{E50A8772-7BB1-4CC7-B4C9-376BF9D54ED6}" destId="{B01E0DCB-7B42-4B44-8819-EB5586E4EEBE}" srcOrd="1" destOrd="0" parTransId="{07A3B663-8B78-47BB-ACB3-29E9885ED9D3}" sibTransId="{1D640EF9-17E1-4448-815C-C6686D5AD547}"/>
    <dgm:cxn modelId="{FBE8D2A6-6139-4A96-B2BA-F9ABE9F01FBE}" type="presOf" srcId="{8F627521-CA17-4CEB-A4D2-12266369BD92}" destId="{CD5FE9AF-02C2-407D-9F76-2F39F0FE7433}" srcOrd="0" destOrd="1" presId="urn:microsoft.com/office/officeart/2005/8/layout/list1"/>
    <dgm:cxn modelId="{414F47A8-37E3-4984-883B-A1B400365CFB}" srcId="{B01E0DCB-7B42-4B44-8819-EB5586E4EEBE}" destId="{8F627521-CA17-4CEB-A4D2-12266369BD92}" srcOrd="1" destOrd="0" parTransId="{25C2873E-8391-4829-AAA9-FBD2529CE8D5}" sibTransId="{926946C8-DF33-460B-99F2-CC01E595E273}"/>
    <dgm:cxn modelId="{D143F8B4-04BE-4717-B889-B24FB0CF3F3D}" srcId="{031658D2-BFF9-4AC4-9A62-13A789478B49}" destId="{E5430EDB-C991-4B5D-BA55-232A59703E55}" srcOrd="2" destOrd="0" parTransId="{0A4DCBBD-66C1-4FE5-AA9A-22D7D6EBFDBD}" sibTransId="{F5B17668-33A1-47C2-860A-27DA6A412C65}"/>
    <dgm:cxn modelId="{15DA93B5-D17E-4167-9564-6CB091639791}" type="presOf" srcId="{E50A8772-7BB1-4CC7-B4C9-376BF9D54ED6}" destId="{5C86E405-8725-4012-BA1B-AC3151D2ED21}" srcOrd="0" destOrd="0" presId="urn:microsoft.com/office/officeart/2005/8/layout/list1"/>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2" presId="urn:microsoft.com/office/officeart/2005/8/layout/list1"/>
    <dgm:cxn modelId="{92F7C8CA-70AA-4179-86D2-A1EEB284D5BA}" srcId="{031658D2-BFF9-4AC4-9A62-13A789478B49}" destId="{97D4810A-CEE0-4B52-AE6D-620249C15234}" srcOrd="3" destOrd="0" parTransId="{1F98B508-B77C-419A-AD55-41348F917CF9}" sibTransId="{AE25978E-F106-4CCF-A32E-EB85EDA02C29}"/>
    <dgm:cxn modelId="{CF3E67CB-7048-4EE6-BE65-99A2D5030761}" srcId="{B01E0DCB-7B42-4B44-8819-EB5586E4EEBE}" destId="{1A921FBF-1553-4A60-BCE0-C44C390A60BA}" srcOrd="3" destOrd="0" parTransId="{2DED8D99-A068-4B02-9387-105716351377}" sibTransId="{CEE0579F-0160-4B95-A41F-5ED106A3E91C}"/>
    <dgm:cxn modelId="{6D26ADD1-2D86-4820-A7A9-B572AA5E783C}" type="presOf" srcId="{1A921FBF-1553-4A60-BCE0-C44C390A60BA}" destId="{CD5FE9AF-02C2-407D-9F76-2F39F0FE7433}" srcOrd="0" destOrd="3" presId="urn:microsoft.com/office/officeart/2005/8/layout/list1"/>
    <dgm:cxn modelId="{7FDC4AD4-8B7B-4E7F-8ACD-FF2F42268A09}" type="presOf" srcId="{B01E0DCB-7B42-4B44-8819-EB5586E4EEBE}" destId="{688CD849-75EF-42F4-ADB1-7604F8222C0D}" srcOrd="0" destOrd="0" presId="urn:microsoft.com/office/officeart/2005/8/layout/list1"/>
    <dgm:cxn modelId="{2892CDD5-822B-4946-A567-A0EE35D1B29B}" type="presOf" srcId="{C68171B3-F329-433C-AE22-D3D389F5DF9F}" destId="{CFA84E57-6B22-4163-A202-BDE7DE47CDF9}" srcOrd="0" destOrd="0" presId="urn:microsoft.com/office/officeart/2005/8/layout/list1"/>
    <dgm:cxn modelId="{8F877BDF-D3F8-40DC-8D9F-58E5563D71DE}" srcId="{B01E0DCB-7B42-4B44-8819-EB5586E4EEBE}" destId="{D949B476-2870-44CE-B1F7-60680FC36123}" srcOrd="0" destOrd="0" parTransId="{4103EE09-9180-40F5-922C-54BC8D2779BD}" sibTransId="{1D15701F-5737-4951-9960-BAD899FCB53E}"/>
    <dgm:cxn modelId="{1AC6B6E0-B4C9-484E-A48D-944FD2F73D96}" srcId="{ADB1B886-9101-470C-A18A-D6266821BABF}" destId="{C68171B3-F329-433C-AE22-D3D389F5DF9F}" srcOrd="0" destOrd="0" parTransId="{E172F4D4-CD71-40C8-A668-7E5ABF87E082}" sibTransId="{BC804696-6567-44F7-BA38-C6C794A7C58E}"/>
    <dgm:cxn modelId="{B8E271EA-24B3-42BC-A53B-1B8BE4296C76}" type="presOf" srcId="{80A88A97-438B-45A3-AF88-78B62456BA9E}" destId="{CFA84E57-6B22-4163-A202-BDE7DE47CDF9}" srcOrd="0" destOrd="4" presId="urn:microsoft.com/office/officeart/2005/8/layout/list1"/>
    <dgm:cxn modelId="{11AB56EC-AC7F-4A94-AF03-485DC29895B6}" type="presOf" srcId="{0EBF8B38-1E61-4CDC-86FE-16A95D702997}" destId="{CFA84E57-6B22-4163-A202-BDE7DE47CDF9}" srcOrd="0" destOrd="1" presId="urn:microsoft.com/office/officeart/2005/8/layout/list1"/>
    <dgm:cxn modelId="{B0390EF1-1F43-47A6-A02D-3237316E0C8B}" type="presOf" srcId="{97D4810A-CEE0-4B52-AE6D-620249C15234}" destId="{2D6F6E98-6E9C-48DD-B803-081A15F61FF9}" srcOrd="0" destOrd="3" presId="urn:microsoft.com/office/officeart/2005/8/layout/list1"/>
    <dgm:cxn modelId="{71F087F9-E778-4A08-AA06-A24E1D49A761}" srcId="{031658D2-BFF9-4AC4-9A62-13A789478B49}" destId="{8F7442DB-78EA-4E46-A7F0-08EF24EDB311}" srcOrd="0" destOrd="0" parTransId="{641E4D75-F8BD-4792-954D-37331A62D422}" sibTransId="{6BDBD5E5-E722-449B-9569-AB2B67057630}"/>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 modelId="{AD0FB3D7-4341-4CCF-A8B8-75D019075391}" type="presParOf" srcId="{5C86E405-8725-4012-BA1B-AC3151D2ED21}" destId="{F165A2BB-C3B3-4BA1-8D50-DF2D1EA879D2}" srcOrd="7" destOrd="0" presId="urn:microsoft.com/office/officeart/2005/8/layout/list1"/>
    <dgm:cxn modelId="{66540913-4EB6-4EE5-B3BD-67230788B60C}" type="presParOf" srcId="{5C86E405-8725-4012-BA1B-AC3151D2ED21}" destId="{60333C8A-BBD3-47C6-8959-8C9125EDEB4D}" srcOrd="8" destOrd="0" presId="urn:microsoft.com/office/officeart/2005/8/layout/list1"/>
    <dgm:cxn modelId="{12B94693-E9F3-4DC5-9975-5627BA9898B6}" type="presParOf" srcId="{60333C8A-BBD3-47C6-8959-8C9125EDEB4D}" destId="{F1AAE1E5-F46E-44F5-9B15-0092C9B72DA9}" srcOrd="0" destOrd="0" presId="urn:microsoft.com/office/officeart/2005/8/layout/list1"/>
    <dgm:cxn modelId="{04E375D0-42F2-4846-AE08-A7ED8EAB53E5}" type="presParOf" srcId="{60333C8A-BBD3-47C6-8959-8C9125EDEB4D}" destId="{F18A5D67-8525-4831-8F5C-23D7E9DC849F}" srcOrd="1" destOrd="0" presId="urn:microsoft.com/office/officeart/2005/8/layout/list1"/>
    <dgm:cxn modelId="{507BE850-9E72-4BA3-ACE6-F4AD1CB706E8}" type="presParOf" srcId="{5C86E405-8725-4012-BA1B-AC3151D2ED21}" destId="{76564777-6C65-40C1-9610-F370F4CE8D33}" srcOrd="9" destOrd="0" presId="urn:microsoft.com/office/officeart/2005/8/layout/list1"/>
    <dgm:cxn modelId="{ABA595CE-582E-4D32-91E7-1EC141D92439}" type="presParOf" srcId="{5C86E405-8725-4012-BA1B-AC3151D2ED21}" destId="{2D6F6E98-6E9C-48DD-B803-081A15F61FF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7164DF-ED26-4468-8933-B253402F9F9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DEFA89D-E408-49D3-9173-9EABC57294F7}">
      <dgm:prSet/>
      <dgm:spPr/>
      <dgm:t>
        <a:bodyPr/>
        <a:lstStyle/>
        <a:p>
          <a:r>
            <a:rPr lang="en-US" b="1" dirty="0"/>
            <a:t>70 RRMM patients aged &gt;70 years at first relapse</a:t>
          </a:r>
          <a:endParaRPr lang="en-GB" b="1" dirty="0"/>
        </a:p>
      </dgm:t>
    </dgm:pt>
    <dgm:pt modelId="{3CBEF6EE-247B-4D55-8C40-E2BCF2DD8A2D}" type="parTrans" cxnId="{F0BA7C0C-0E9E-4F7E-A730-415392BF4E42}">
      <dgm:prSet/>
      <dgm:spPr/>
      <dgm:t>
        <a:bodyPr/>
        <a:lstStyle/>
        <a:p>
          <a:endParaRPr lang="en-US" b="1">
            <a:solidFill>
              <a:schemeClr val="bg1"/>
            </a:solidFill>
          </a:endParaRPr>
        </a:p>
      </dgm:t>
    </dgm:pt>
    <dgm:pt modelId="{B798717A-A4D6-4EAD-A0B0-1D4477444F38}" type="sibTrans" cxnId="{F0BA7C0C-0E9E-4F7E-A730-415392BF4E42}">
      <dgm:prSet/>
      <dgm:spPr/>
      <dgm:t>
        <a:bodyPr/>
        <a:lstStyle/>
        <a:p>
          <a:endParaRPr lang="en-US" b="1">
            <a:solidFill>
              <a:schemeClr val="bg1"/>
            </a:solidFill>
          </a:endParaRPr>
        </a:p>
      </dgm:t>
    </dgm:pt>
    <dgm:pt modelId="{017D64CF-72BD-4004-83D2-B5747ED03C42}">
      <dgm:prSet/>
      <dgm:spPr/>
      <dgm:t>
        <a:bodyPr/>
        <a:lstStyle/>
        <a:p>
          <a:r>
            <a:rPr lang="en-US" b="1" dirty="0"/>
            <a:t>Efficacy, median follow-up 12 months</a:t>
          </a:r>
          <a:endParaRPr lang="en-GB" b="1" dirty="0"/>
        </a:p>
      </dgm:t>
    </dgm:pt>
    <dgm:pt modelId="{D8655EBD-B416-4FF5-9A08-17513A97987C}" type="parTrans" cxnId="{987C011C-FDBD-438F-9E84-F368411051D6}">
      <dgm:prSet/>
      <dgm:spPr/>
      <dgm:t>
        <a:bodyPr/>
        <a:lstStyle/>
        <a:p>
          <a:endParaRPr lang="en-US" b="1">
            <a:solidFill>
              <a:schemeClr val="bg1"/>
            </a:solidFill>
          </a:endParaRPr>
        </a:p>
      </dgm:t>
    </dgm:pt>
    <dgm:pt modelId="{DDD05807-6B38-44AA-8A1E-29A9481E8D5A}" type="sibTrans" cxnId="{987C011C-FDBD-438F-9E84-F368411051D6}">
      <dgm:prSet/>
      <dgm:spPr/>
      <dgm:t>
        <a:bodyPr/>
        <a:lstStyle/>
        <a:p>
          <a:endParaRPr lang="en-US" b="1">
            <a:solidFill>
              <a:schemeClr val="bg1"/>
            </a:solidFill>
          </a:endParaRPr>
        </a:p>
      </dgm:t>
    </dgm:pt>
    <dgm:pt modelId="{3FEC125A-EEB2-4DD0-AEED-11C9F09D755E}">
      <dgm:prSet/>
      <dgm:spPr/>
      <dgm:t>
        <a:bodyPr/>
        <a:lstStyle/>
        <a:p>
          <a:r>
            <a:rPr lang="en-US" b="1" dirty="0"/>
            <a:t>ORR 64% (VGPR 33%)</a:t>
          </a:r>
          <a:endParaRPr lang="en-GB" b="1" dirty="0"/>
        </a:p>
      </dgm:t>
    </dgm:pt>
    <dgm:pt modelId="{7F998EB2-5178-4543-82DD-0DFD64CEAB84}" type="parTrans" cxnId="{223EDA52-792C-4D52-A320-348CEEF684E9}">
      <dgm:prSet/>
      <dgm:spPr/>
      <dgm:t>
        <a:bodyPr/>
        <a:lstStyle/>
        <a:p>
          <a:endParaRPr lang="en-US" b="1">
            <a:solidFill>
              <a:schemeClr val="bg1"/>
            </a:solidFill>
          </a:endParaRPr>
        </a:p>
      </dgm:t>
    </dgm:pt>
    <dgm:pt modelId="{C8CDFE4B-0366-45CE-B95D-F70D751C0886}" type="sibTrans" cxnId="{223EDA52-792C-4D52-A320-348CEEF684E9}">
      <dgm:prSet/>
      <dgm:spPr/>
      <dgm:t>
        <a:bodyPr/>
        <a:lstStyle/>
        <a:p>
          <a:endParaRPr lang="en-US" b="1">
            <a:solidFill>
              <a:schemeClr val="bg1"/>
            </a:solidFill>
          </a:endParaRPr>
        </a:p>
      </dgm:t>
    </dgm:pt>
    <dgm:pt modelId="{7F1069C2-A9A5-4DD3-807D-BBF953BD84CE}">
      <dgm:prSet/>
      <dgm:spPr/>
      <dgm:t>
        <a:bodyPr/>
        <a:lstStyle/>
        <a:p>
          <a:r>
            <a:rPr lang="en-GB" b="1" dirty="0"/>
            <a:t>12-month OS 85%</a:t>
          </a:r>
        </a:p>
      </dgm:t>
    </dgm:pt>
    <dgm:pt modelId="{F9ED08AE-5237-4F69-8BBA-98F130DA12CD}" type="parTrans" cxnId="{EE37F1BF-F53B-4DA1-9607-2627E7FB0675}">
      <dgm:prSet/>
      <dgm:spPr/>
      <dgm:t>
        <a:bodyPr/>
        <a:lstStyle/>
        <a:p>
          <a:endParaRPr lang="en-US" b="1">
            <a:solidFill>
              <a:schemeClr val="bg1"/>
            </a:solidFill>
          </a:endParaRPr>
        </a:p>
      </dgm:t>
    </dgm:pt>
    <dgm:pt modelId="{4A03C89B-DABA-4C99-A4A3-BF8B681D8F70}" type="sibTrans" cxnId="{EE37F1BF-F53B-4DA1-9607-2627E7FB0675}">
      <dgm:prSet/>
      <dgm:spPr/>
      <dgm:t>
        <a:bodyPr/>
        <a:lstStyle/>
        <a:p>
          <a:endParaRPr lang="en-US" b="1">
            <a:solidFill>
              <a:schemeClr val="bg1"/>
            </a:solidFill>
          </a:endParaRPr>
        </a:p>
      </dgm:t>
    </dgm:pt>
    <dgm:pt modelId="{C5B2F161-CB32-455C-B9B0-EA86B50C6B12}">
      <dgm:prSet/>
      <dgm:spPr/>
      <dgm:t>
        <a:bodyPr/>
        <a:lstStyle/>
        <a:p>
          <a:r>
            <a:rPr lang="en-US" b="1" dirty="0"/>
            <a:t>Safety</a:t>
          </a:r>
          <a:endParaRPr lang="en-GB" b="1" baseline="30000" dirty="0"/>
        </a:p>
      </dgm:t>
    </dgm:pt>
    <dgm:pt modelId="{ABC93362-CA91-4519-9486-995CDFE7B20B}" type="parTrans" cxnId="{B0404010-A39C-4226-B108-F88CAB97958E}">
      <dgm:prSet/>
      <dgm:spPr/>
      <dgm:t>
        <a:bodyPr/>
        <a:lstStyle/>
        <a:p>
          <a:endParaRPr lang="en-US" b="1">
            <a:solidFill>
              <a:schemeClr val="bg1"/>
            </a:solidFill>
          </a:endParaRPr>
        </a:p>
      </dgm:t>
    </dgm:pt>
    <dgm:pt modelId="{9D8F26B2-E3ED-4BD7-AC65-23FA706DA78B}" type="sibTrans" cxnId="{B0404010-A39C-4226-B108-F88CAB97958E}">
      <dgm:prSet/>
      <dgm:spPr/>
      <dgm:t>
        <a:bodyPr/>
        <a:lstStyle/>
        <a:p>
          <a:endParaRPr lang="en-US" b="1">
            <a:solidFill>
              <a:schemeClr val="bg1"/>
            </a:solidFill>
          </a:endParaRPr>
        </a:p>
      </dgm:t>
    </dgm:pt>
    <dgm:pt modelId="{A3FF22CB-92DC-41F9-B346-24422C0D7825}">
      <dgm:prSet/>
      <dgm:spPr/>
      <dgm:t>
        <a:bodyPr/>
        <a:lstStyle/>
        <a:p>
          <a:r>
            <a:rPr lang="en-GB" b="1" dirty="0"/>
            <a:t>Grade 3/4 neutropenia 46%, thrombocytopenia 9%</a:t>
          </a:r>
        </a:p>
      </dgm:t>
    </dgm:pt>
    <dgm:pt modelId="{DEA9EEB7-45DB-4990-9D5B-9F2D28D8A155}" type="parTrans" cxnId="{CBECC52A-3C65-4300-8A7E-AB058619876B}">
      <dgm:prSet/>
      <dgm:spPr/>
      <dgm:t>
        <a:bodyPr/>
        <a:lstStyle/>
        <a:p>
          <a:endParaRPr lang="en-US"/>
        </a:p>
      </dgm:t>
    </dgm:pt>
    <dgm:pt modelId="{C6067A55-F07F-4D00-9FA7-CD88F42FD244}" type="sibTrans" cxnId="{CBECC52A-3C65-4300-8A7E-AB058619876B}">
      <dgm:prSet/>
      <dgm:spPr/>
      <dgm:t>
        <a:bodyPr/>
        <a:lstStyle/>
        <a:p>
          <a:endParaRPr lang="en-US"/>
        </a:p>
      </dgm:t>
    </dgm:pt>
    <dgm:pt modelId="{532AC4C7-2E9A-4AD2-8D20-24AF854EB8D0}">
      <dgm:prSet/>
      <dgm:spPr/>
      <dgm:t>
        <a:bodyPr/>
        <a:lstStyle/>
        <a:p>
          <a:r>
            <a:rPr lang="en-GB" b="1" dirty="0"/>
            <a:t>Median PFS 13 months (10 months in 26 patients refractory to R and Dara)</a:t>
          </a:r>
        </a:p>
      </dgm:t>
    </dgm:pt>
    <dgm:pt modelId="{3780112D-3F57-4183-BAA4-D4D2E80E93AF}" type="parTrans" cxnId="{06F0B4CB-5F6E-49D5-8381-9F0D77F40DA2}">
      <dgm:prSet/>
      <dgm:spPr/>
      <dgm:t>
        <a:bodyPr/>
        <a:lstStyle/>
        <a:p>
          <a:endParaRPr lang="en-GB"/>
        </a:p>
      </dgm:t>
    </dgm:pt>
    <dgm:pt modelId="{82C880FF-920E-4FD8-BC56-9A74842EBD7B}" type="sibTrans" cxnId="{06F0B4CB-5F6E-49D5-8381-9F0D77F40DA2}">
      <dgm:prSet/>
      <dgm:spPr/>
      <dgm:t>
        <a:bodyPr/>
        <a:lstStyle/>
        <a:p>
          <a:endParaRPr lang="en-GB"/>
        </a:p>
      </dgm:t>
    </dgm:pt>
    <dgm:pt modelId="{A8926BA7-DBCD-4C81-978F-B7D8760036A2}">
      <dgm:prSet/>
      <dgm:spPr/>
      <dgm:t>
        <a:bodyPr/>
        <a:lstStyle/>
        <a:p>
          <a:r>
            <a:rPr lang="en-US" b="1" dirty="0"/>
            <a:t>Median age 76 years (range 70–87)</a:t>
          </a:r>
          <a:endParaRPr lang="en-GB" b="1" dirty="0"/>
        </a:p>
      </dgm:t>
    </dgm:pt>
    <dgm:pt modelId="{269D60C4-E627-4EB7-9815-A498E57EC7AE}" type="parTrans" cxnId="{4061B078-3244-4090-BAED-4379D267087A}">
      <dgm:prSet/>
      <dgm:spPr/>
      <dgm:t>
        <a:bodyPr/>
        <a:lstStyle/>
        <a:p>
          <a:endParaRPr lang="en-GB"/>
        </a:p>
      </dgm:t>
    </dgm:pt>
    <dgm:pt modelId="{1B45ACB7-DC98-454B-8F55-E4E0B8F1789F}" type="sibTrans" cxnId="{4061B078-3244-4090-BAED-4379D267087A}">
      <dgm:prSet/>
      <dgm:spPr/>
      <dgm:t>
        <a:bodyPr/>
        <a:lstStyle/>
        <a:p>
          <a:endParaRPr lang="en-GB"/>
        </a:p>
      </dgm:t>
    </dgm:pt>
    <dgm:pt modelId="{34E25E8E-A208-4EAA-88B3-60D2F37E4C5C}">
      <dgm:prSet/>
      <dgm:spPr/>
      <dgm:t>
        <a:bodyPr/>
        <a:lstStyle/>
        <a:p>
          <a:r>
            <a:rPr lang="en-US" b="1" dirty="0"/>
            <a:t>50% with IMWG frailty score &gt;2</a:t>
          </a:r>
          <a:endParaRPr lang="en-GB" b="1" dirty="0"/>
        </a:p>
      </dgm:t>
    </dgm:pt>
    <dgm:pt modelId="{69AF5BE5-AC80-4180-8A8A-906D3B9C5734}" type="parTrans" cxnId="{157C1D9F-4257-48E1-975F-02DF0665A512}">
      <dgm:prSet/>
      <dgm:spPr/>
      <dgm:t>
        <a:bodyPr/>
        <a:lstStyle/>
        <a:p>
          <a:endParaRPr lang="en-GB"/>
        </a:p>
      </dgm:t>
    </dgm:pt>
    <dgm:pt modelId="{DCE6159C-1932-4F03-BFE4-B55D73ECC566}" type="sibTrans" cxnId="{157C1D9F-4257-48E1-975F-02DF0665A512}">
      <dgm:prSet/>
      <dgm:spPr/>
      <dgm:t>
        <a:bodyPr/>
        <a:lstStyle/>
        <a:p>
          <a:endParaRPr lang="en-GB"/>
        </a:p>
      </dgm:t>
    </dgm:pt>
    <dgm:pt modelId="{0144C7EA-AC8F-4B08-99BB-F0DDE9EF0684}">
      <dgm:prSet/>
      <dgm:spPr/>
      <dgm:t>
        <a:bodyPr/>
        <a:lstStyle/>
        <a:p>
          <a:r>
            <a:rPr lang="en-US" b="1" dirty="0"/>
            <a:t>On FISH in evaluable patients, 18.5% had del17p and 15% had t(4;14)</a:t>
          </a:r>
          <a:endParaRPr lang="en-GB" b="1" dirty="0"/>
        </a:p>
      </dgm:t>
    </dgm:pt>
    <dgm:pt modelId="{892F6DE6-88AD-4D3C-84A8-33B2BD8442B2}" type="parTrans" cxnId="{60D4DA60-4D81-480F-898E-882A9309674D}">
      <dgm:prSet/>
      <dgm:spPr/>
      <dgm:t>
        <a:bodyPr/>
        <a:lstStyle/>
        <a:p>
          <a:endParaRPr lang="en-GB"/>
        </a:p>
      </dgm:t>
    </dgm:pt>
    <dgm:pt modelId="{29CCCC35-66CE-4318-B351-A491951EE369}" type="sibTrans" cxnId="{60D4DA60-4D81-480F-898E-882A9309674D}">
      <dgm:prSet/>
      <dgm:spPr/>
      <dgm:t>
        <a:bodyPr/>
        <a:lstStyle/>
        <a:p>
          <a:endParaRPr lang="en-GB"/>
        </a:p>
      </dgm:t>
    </dgm:pt>
    <dgm:pt modelId="{42C103D1-3E9F-4454-954C-912D25F83B2C}">
      <dgm:prSet/>
      <dgm:spPr/>
      <dgm:t>
        <a:bodyPr/>
        <a:lstStyle/>
        <a:p>
          <a:r>
            <a:rPr lang="en-GB" b="1" dirty="0"/>
            <a:t>Prior R in 87% (74% refractory), Dara in 40% (37% refractory)</a:t>
          </a:r>
        </a:p>
      </dgm:t>
    </dgm:pt>
    <dgm:pt modelId="{9744D5A7-1DCC-4F59-84A9-1B6D3D3BF882}" type="parTrans" cxnId="{09319289-7C2A-45C8-9C2C-9473E2A1B7B7}">
      <dgm:prSet/>
      <dgm:spPr/>
      <dgm:t>
        <a:bodyPr/>
        <a:lstStyle/>
        <a:p>
          <a:endParaRPr lang="en-GB"/>
        </a:p>
      </dgm:t>
    </dgm:pt>
    <dgm:pt modelId="{2C4E1DF9-7E08-4F03-9D21-618A1863C9C0}" type="sibTrans" cxnId="{09319289-7C2A-45C8-9C2C-9473E2A1B7B7}">
      <dgm:prSet/>
      <dgm:spPr/>
      <dgm:t>
        <a:bodyPr/>
        <a:lstStyle/>
        <a:p>
          <a:endParaRPr lang="en-GB"/>
        </a:p>
      </dgm:t>
    </dgm:pt>
    <dgm:pt modelId="{53D7B0A7-4015-4938-9832-9EC7EE2340AB}">
      <dgm:prSet/>
      <dgm:spPr/>
      <dgm:t>
        <a:bodyPr/>
        <a:lstStyle/>
        <a:p>
          <a:r>
            <a:rPr lang="en-GB" b="1" dirty="0"/>
            <a:t>Infections 30% (grade 3/4 8%)</a:t>
          </a:r>
        </a:p>
      </dgm:t>
    </dgm:pt>
    <dgm:pt modelId="{10AB75EA-4AC2-4538-AFBA-004829A90A1C}" type="parTrans" cxnId="{86CF5956-EA59-449A-9BE4-BBC42C5FD171}">
      <dgm:prSet/>
      <dgm:spPr/>
      <dgm:t>
        <a:bodyPr/>
        <a:lstStyle/>
        <a:p>
          <a:endParaRPr lang="en-GB"/>
        </a:p>
      </dgm:t>
    </dgm:pt>
    <dgm:pt modelId="{632C1F86-74BC-4107-B0D7-4A5DF59A6CD0}" type="sibTrans" cxnId="{86CF5956-EA59-449A-9BE4-BBC42C5FD171}">
      <dgm:prSet/>
      <dgm:spPr/>
      <dgm:t>
        <a:bodyPr/>
        <a:lstStyle/>
        <a:p>
          <a:endParaRPr lang="en-GB"/>
        </a:p>
      </dgm:t>
    </dgm:pt>
    <dgm:pt modelId="{803FDCFB-FE58-4EB3-A0FD-865E793C680F}">
      <dgm:prSet/>
      <dgm:spPr/>
      <dgm:t>
        <a:bodyPr/>
        <a:lstStyle/>
        <a:p>
          <a:r>
            <a:rPr lang="en-GB" b="1" dirty="0"/>
            <a:t>PN 20%</a:t>
          </a:r>
        </a:p>
      </dgm:t>
    </dgm:pt>
    <dgm:pt modelId="{84FC64F8-9AE1-4553-A2D0-6605691A003F}" type="parTrans" cxnId="{F622F043-8EF7-49B3-817A-5B086465DA7A}">
      <dgm:prSet/>
      <dgm:spPr/>
      <dgm:t>
        <a:bodyPr/>
        <a:lstStyle/>
        <a:p>
          <a:endParaRPr lang="en-GB"/>
        </a:p>
      </dgm:t>
    </dgm:pt>
    <dgm:pt modelId="{40DF608C-B18C-4A1D-882F-FB6AB6D2A5DB}" type="sibTrans" cxnId="{F622F043-8EF7-49B3-817A-5B086465DA7A}">
      <dgm:prSet/>
      <dgm:spPr/>
      <dgm:t>
        <a:bodyPr/>
        <a:lstStyle/>
        <a:p>
          <a:endParaRPr lang="en-GB"/>
        </a:p>
      </dgm:t>
    </dgm:pt>
    <dgm:pt modelId="{01753DA1-2049-46CA-AA90-2BEB9B494279}">
      <dgm:prSet/>
      <dgm:spPr/>
      <dgm:t>
        <a:bodyPr/>
        <a:lstStyle/>
        <a:p>
          <a:r>
            <a:rPr lang="en-GB" b="1" dirty="0" err="1"/>
            <a:t>Diarrhea</a:t>
          </a:r>
          <a:r>
            <a:rPr lang="en-GB" b="1" dirty="0"/>
            <a:t> 19%</a:t>
          </a:r>
        </a:p>
      </dgm:t>
    </dgm:pt>
    <dgm:pt modelId="{7553A4F8-921C-4EC0-B1BF-BD865AE7A0EA}" type="parTrans" cxnId="{F4528E0E-0E0E-481A-A3C8-E3E640DFF1A8}">
      <dgm:prSet/>
      <dgm:spPr/>
      <dgm:t>
        <a:bodyPr/>
        <a:lstStyle/>
        <a:p>
          <a:endParaRPr lang="en-GB"/>
        </a:p>
      </dgm:t>
    </dgm:pt>
    <dgm:pt modelId="{C7F9B18B-A7C3-4037-99BE-D81DEC050112}" type="sibTrans" cxnId="{F4528E0E-0E0E-481A-A3C8-E3E640DFF1A8}">
      <dgm:prSet/>
      <dgm:spPr/>
      <dgm:t>
        <a:bodyPr/>
        <a:lstStyle/>
        <a:p>
          <a:endParaRPr lang="en-GB"/>
        </a:p>
      </dgm:t>
    </dgm:pt>
    <dgm:pt modelId="{7D4993BB-2854-49C0-97C5-C44EA7552B26}">
      <dgm:prSet/>
      <dgm:spPr/>
      <dgm:t>
        <a:bodyPr/>
        <a:lstStyle/>
        <a:p>
          <a:r>
            <a:rPr lang="en-GB" b="1" dirty="0"/>
            <a:t>Discontinuation due to severe AE, n = 4</a:t>
          </a:r>
        </a:p>
      </dgm:t>
    </dgm:pt>
    <dgm:pt modelId="{585AA893-B0D1-4A9B-98D4-805D660B84A1}" type="parTrans" cxnId="{94528BBB-4BCA-415D-9054-03016A5CF601}">
      <dgm:prSet/>
      <dgm:spPr/>
      <dgm:t>
        <a:bodyPr/>
        <a:lstStyle/>
        <a:p>
          <a:endParaRPr lang="en-GB"/>
        </a:p>
      </dgm:t>
    </dgm:pt>
    <dgm:pt modelId="{833ECDE2-5954-41F4-8E13-25E009DFFC78}" type="sibTrans" cxnId="{94528BBB-4BCA-415D-9054-03016A5CF601}">
      <dgm:prSet/>
      <dgm:spPr/>
      <dgm:t>
        <a:bodyPr/>
        <a:lstStyle/>
        <a:p>
          <a:endParaRPr lang="en-GB"/>
        </a:p>
      </dgm:t>
    </dgm:pt>
    <dgm:pt modelId="{ADE2360D-25D2-4B91-B51F-CEF40447E038}" type="pres">
      <dgm:prSet presAssocID="{2D7164DF-ED26-4468-8933-B253402F9F94}" presName="linear" presStyleCnt="0">
        <dgm:presLayoutVars>
          <dgm:dir/>
          <dgm:animLvl val="lvl"/>
          <dgm:resizeHandles val="exact"/>
        </dgm:presLayoutVars>
      </dgm:prSet>
      <dgm:spPr/>
    </dgm:pt>
    <dgm:pt modelId="{1B4BBEB2-DA18-4A20-A8BB-D639BD6C5BD5}" type="pres">
      <dgm:prSet presAssocID="{DDEFA89D-E408-49D3-9173-9EABC57294F7}" presName="parentLin" presStyleCnt="0"/>
      <dgm:spPr/>
    </dgm:pt>
    <dgm:pt modelId="{C1DE9FBD-EB0B-4483-9DE1-0276C60A89CF}" type="pres">
      <dgm:prSet presAssocID="{DDEFA89D-E408-49D3-9173-9EABC57294F7}" presName="parentLeftMargin" presStyleLbl="node1" presStyleIdx="0" presStyleCnt="3"/>
      <dgm:spPr/>
    </dgm:pt>
    <dgm:pt modelId="{344929E4-4E95-45E4-9D61-AEDEF92FDE79}" type="pres">
      <dgm:prSet presAssocID="{DDEFA89D-E408-49D3-9173-9EABC57294F7}" presName="parentText" presStyleLbl="node1" presStyleIdx="0" presStyleCnt="3">
        <dgm:presLayoutVars>
          <dgm:chMax val="0"/>
          <dgm:bulletEnabled val="1"/>
        </dgm:presLayoutVars>
      </dgm:prSet>
      <dgm:spPr/>
    </dgm:pt>
    <dgm:pt modelId="{BCF77009-4A99-43BE-A913-B45D2CDCDE5B}" type="pres">
      <dgm:prSet presAssocID="{DDEFA89D-E408-49D3-9173-9EABC57294F7}" presName="negativeSpace" presStyleCnt="0"/>
      <dgm:spPr/>
    </dgm:pt>
    <dgm:pt modelId="{7A6D1863-9B0F-47E6-AD41-97899B63A1A4}" type="pres">
      <dgm:prSet presAssocID="{DDEFA89D-E408-49D3-9173-9EABC57294F7}" presName="childText" presStyleLbl="conFgAcc1" presStyleIdx="0" presStyleCnt="3">
        <dgm:presLayoutVars>
          <dgm:bulletEnabled val="1"/>
        </dgm:presLayoutVars>
      </dgm:prSet>
      <dgm:spPr/>
    </dgm:pt>
    <dgm:pt modelId="{14174515-01F1-4FCA-AE13-E5EA0A211354}" type="pres">
      <dgm:prSet presAssocID="{B798717A-A4D6-4EAD-A0B0-1D4477444F38}" presName="spaceBetweenRectangles" presStyleCnt="0"/>
      <dgm:spPr/>
    </dgm:pt>
    <dgm:pt modelId="{E968B9DF-7750-469B-BDCF-231E178F1325}" type="pres">
      <dgm:prSet presAssocID="{017D64CF-72BD-4004-83D2-B5747ED03C42}" presName="parentLin" presStyleCnt="0"/>
      <dgm:spPr/>
    </dgm:pt>
    <dgm:pt modelId="{EDAB7B76-C49B-48B1-8BBA-6377CF8B3125}" type="pres">
      <dgm:prSet presAssocID="{017D64CF-72BD-4004-83D2-B5747ED03C42}" presName="parentLeftMargin" presStyleLbl="node1" presStyleIdx="0" presStyleCnt="3"/>
      <dgm:spPr/>
    </dgm:pt>
    <dgm:pt modelId="{D34A0023-7854-44C6-A67E-54F970E278D7}" type="pres">
      <dgm:prSet presAssocID="{017D64CF-72BD-4004-83D2-B5747ED03C42}" presName="parentText" presStyleLbl="node1" presStyleIdx="1" presStyleCnt="3">
        <dgm:presLayoutVars>
          <dgm:chMax val="0"/>
          <dgm:bulletEnabled val="1"/>
        </dgm:presLayoutVars>
      </dgm:prSet>
      <dgm:spPr/>
    </dgm:pt>
    <dgm:pt modelId="{4092BB5D-610D-4BC8-819B-40914EBE2F82}" type="pres">
      <dgm:prSet presAssocID="{017D64CF-72BD-4004-83D2-B5747ED03C42}" presName="negativeSpace" presStyleCnt="0"/>
      <dgm:spPr/>
    </dgm:pt>
    <dgm:pt modelId="{3B995B59-FDAF-4738-8D07-2853B49DB2AD}" type="pres">
      <dgm:prSet presAssocID="{017D64CF-72BD-4004-83D2-B5747ED03C42}" presName="childText" presStyleLbl="conFgAcc1" presStyleIdx="1" presStyleCnt="3">
        <dgm:presLayoutVars>
          <dgm:bulletEnabled val="1"/>
        </dgm:presLayoutVars>
      </dgm:prSet>
      <dgm:spPr/>
    </dgm:pt>
    <dgm:pt modelId="{C60F9005-730A-46C4-9C96-FFCEA26BC4E5}" type="pres">
      <dgm:prSet presAssocID="{DDD05807-6B38-44AA-8A1E-29A9481E8D5A}" presName="spaceBetweenRectangles" presStyleCnt="0"/>
      <dgm:spPr/>
    </dgm:pt>
    <dgm:pt modelId="{D26A9ADB-C625-448B-ADD7-021A6D5EBB38}" type="pres">
      <dgm:prSet presAssocID="{C5B2F161-CB32-455C-B9B0-EA86B50C6B12}" presName="parentLin" presStyleCnt="0"/>
      <dgm:spPr/>
    </dgm:pt>
    <dgm:pt modelId="{17BE4790-EC5C-4EE8-BDA6-BBC7C4866BA8}" type="pres">
      <dgm:prSet presAssocID="{C5B2F161-CB32-455C-B9B0-EA86B50C6B12}" presName="parentLeftMargin" presStyleLbl="node1" presStyleIdx="1" presStyleCnt="3"/>
      <dgm:spPr/>
    </dgm:pt>
    <dgm:pt modelId="{27BFA207-C3CD-4147-B782-73135C9CA0D6}" type="pres">
      <dgm:prSet presAssocID="{C5B2F161-CB32-455C-B9B0-EA86B50C6B12}" presName="parentText" presStyleLbl="node1" presStyleIdx="2" presStyleCnt="3">
        <dgm:presLayoutVars>
          <dgm:chMax val="0"/>
          <dgm:bulletEnabled val="1"/>
        </dgm:presLayoutVars>
      </dgm:prSet>
      <dgm:spPr/>
    </dgm:pt>
    <dgm:pt modelId="{72F11CFF-B4E2-4CFF-8520-746A9F1D0EE8}" type="pres">
      <dgm:prSet presAssocID="{C5B2F161-CB32-455C-B9B0-EA86B50C6B12}" presName="negativeSpace" presStyleCnt="0"/>
      <dgm:spPr/>
    </dgm:pt>
    <dgm:pt modelId="{AB49E70D-4ED4-4AF2-AB82-A9ADAC1EF3CC}" type="pres">
      <dgm:prSet presAssocID="{C5B2F161-CB32-455C-B9B0-EA86B50C6B12}" presName="childText" presStyleLbl="conFgAcc1" presStyleIdx="2" presStyleCnt="3">
        <dgm:presLayoutVars>
          <dgm:bulletEnabled val="1"/>
        </dgm:presLayoutVars>
      </dgm:prSet>
      <dgm:spPr/>
    </dgm:pt>
  </dgm:ptLst>
  <dgm:cxnLst>
    <dgm:cxn modelId="{F0BA7C0C-0E9E-4F7E-A730-415392BF4E42}" srcId="{2D7164DF-ED26-4468-8933-B253402F9F94}" destId="{DDEFA89D-E408-49D3-9173-9EABC57294F7}" srcOrd="0" destOrd="0" parTransId="{3CBEF6EE-247B-4D55-8C40-E2BCF2DD8A2D}" sibTransId="{B798717A-A4D6-4EAD-A0B0-1D4477444F38}"/>
    <dgm:cxn modelId="{F4528E0E-0E0E-481A-A3C8-E3E640DFF1A8}" srcId="{C5B2F161-CB32-455C-B9B0-EA86B50C6B12}" destId="{01753DA1-2049-46CA-AA90-2BEB9B494279}" srcOrd="3" destOrd="0" parTransId="{7553A4F8-921C-4EC0-B1BF-BD865AE7A0EA}" sibTransId="{C7F9B18B-A7C3-4037-99BE-D81DEC050112}"/>
    <dgm:cxn modelId="{B0404010-A39C-4226-B108-F88CAB97958E}" srcId="{2D7164DF-ED26-4468-8933-B253402F9F94}" destId="{C5B2F161-CB32-455C-B9B0-EA86B50C6B12}" srcOrd="2" destOrd="0" parTransId="{ABC93362-CA91-4519-9486-995CDFE7B20B}" sibTransId="{9D8F26B2-E3ED-4BD7-AC65-23FA706DA78B}"/>
    <dgm:cxn modelId="{B3E06C17-0D78-46FD-A193-5D3A61B1BAE4}" type="presOf" srcId="{C5B2F161-CB32-455C-B9B0-EA86B50C6B12}" destId="{27BFA207-C3CD-4147-B782-73135C9CA0D6}" srcOrd="1" destOrd="0" presId="urn:microsoft.com/office/officeart/2005/8/layout/list1"/>
    <dgm:cxn modelId="{987C011C-FDBD-438F-9E84-F368411051D6}" srcId="{2D7164DF-ED26-4468-8933-B253402F9F94}" destId="{017D64CF-72BD-4004-83D2-B5747ED03C42}" srcOrd="1" destOrd="0" parTransId="{D8655EBD-B416-4FF5-9A08-17513A97987C}" sibTransId="{DDD05807-6B38-44AA-8A1E-29A9481E8D5A}"/>
    <dgm:cxn modelId="{886F8A20-41E5-4970-9DD5-E108E991151C}" type="presOf" srcId="{3FEC125A-EEB2-4DD0-AEED-11C9F09D755E}" destId="{3B995B59-FDAF-4738-8D07-2853B49DB2AD}" srcOrd="0" destOrd="0" presId="urn:microsoft.com/office/officeart/2005/8/layout/list1"/>
    <dgm:cxn modelId="{1CDEE922-648D-4048-9CD2-F1090ABE7A72}" type="presOf" srcId="{A3FF22CB-92DC-41F9-B346-24422C0D7825}" destId="{AB49E70D-4ED4-4AF2-AB82-A9ADAC1EF3CC}" srcOrd="0" destOrd="0" presId="urn:microsoft.com/office/officeart/2005/8/layout/list1"/>
    <dgm:cxn modelId="{92CC2B25-4040-4A66-8E8D-D0813D70FF8C}" type="presOf" srcId="{017D64CF-72BD-4004-83D2-B5747ED03C42}" destId="{D34A0023-7854-44C6-A67E-54F970E278D7}" srcOrd="1" destOrd="0" presId="urn:microsoft.com/office/officeart/2005/8/layout/list1"/>
    <dgm:cxn modelId="{CBECC52A-3C65-4300-8A7E-AB058619876B}" srcId="{C5B2F161-CB32-455C-B9B0-EA86B50C6B12}" destId="{A3FF22CB-92DC-41F9-B346-24422C0D7825}" srcOrd="0" destOrd="0" parTransId="{DEA9EEB7-45DB-4990-9D5B-9F2D28D8A155}" sibTransId="{C6067A55-F07F-4D00-9FA7-CD88F42FD244}"/>
    <dgm:cxn modelId="{17B51D33-B9D1-47EB-AA36-E619935440C8}" type="presOf" srcId="{53D7B0A7-4015-4938-9832-9EC7EE2340AB}" destId="{AB49E70D-4ED4-4AF2-AB82-A9ADAC1EF3CC}" srcOrd="0" destOrd="1" presId="urn:microsoft.com/office/officeart/2005/8/layout/list1"/>
    <dgm:cxn modelId="{449C223E-4C24-4829-9029-F6D6A634F685}" type="presOf" srcId="{2D7164DF-ED26-4468-8933-B253402F9F94}" destId="{ADE2360D-25D2-4B91-B51F-CEF40447E038}" srcOrd="0" destOrd="0" presId="urn:microsoft.com/office/officeart/2005/8/layout/list1"/>
    <dgm:cxn modelId="{F622F043-8EF7-49B3-817A-5B086465DA7A}" srcId="{C5B2F161-CB32-455C-B9B0-EA86B50C6B12}" destId="{803FDCFB-FE58-4EB3-A0FD-865E793C680F}" srcOrd="2" destOrd="0" parTransId="{84FC64F8-9AE1-4553-A2D0-6605691A003F}" sibTransId="{40DF608C-B18C-4A1D-882F-FB6AB6D2A5DB}"/>
    <dgm:cxn modelId="{75E3D24C-B564-4C80-A0E4-55090D29C457}" type="presOf" srcId="{A8926BA7-DBCD-4C81-978F-B7D8760036A2}" destId="{7A6D1863-9B0F-47E6-AD41-97899B63A1A4}" srcOrd="0" destOrd="0" presId="urn:microsoft.com/office/officeart/2005/8/layout/list1"/>
    <dgm:cxn modelId="{223EDA52-792C-4D52-A320-348CEEF684E9}" srcId="{017D64CF-72BD-4004-83D2-B5747ED03C42}" destId="{3FEC125A-EEB2-4DD0-AEED-11C9F09D755E}" srcOrd="0" destOrd="0" parTransId="{7F998EB2-5178-4543-82DD-0DFD64CEAB84}" sibTransId="{C8CDFE4B-0366-45CE-B95D-F70D751C0886}"/>
    <dgm:cxn modelId="{86CF5956-EA59-449A-9BE4-BBC42C5FD171}" srcId="{C5B2F161-CB32-455C-B9B0-EA86B50C6B12}" destId="{53D7B0A7-4015-4938-9832-9EC7EE2340AB}" srcOrd="1" destOrd="0" parTransId="{10AB75EA-4AC2-4538-AFBA-004829A90A1C}" sibTransId="{632C1F86-74BC-4107-B0D7-4A5DF59A6CD0}"/>
    <dgm:cxn modelId="{8987EA56-0E70-4A93-8383-B80F598EC410}" type="presOf" srcId="{C5B2F161-CB32-455C-B9B0-EA86B50C6B12}" destId="{17BE4790-EC5C-4EE8-BDA6-BBC7C4866BA8}" srcOrd="0" destOrd="0" presId="urn:microsoft.com/office/officeart/2005/8/layout/list1"/>
    <dgm:cxn modelId="{9DA2A357-0EF6-427D-A38F-B61B25786D2E}" type="presOf" srcId="{017D64CF-72BD-4004-83D2-B5747ED03C42}" destId="{EDAB7B76-C49B-48B1-8BBA-6377CF8B3125}" srcOrd="0" destOrd="0" presId="urn:microsoft.com/office/officeart/2005/8/layout/list1"/>
    <dgm:cxn modelId="{17057359-E309-4B4A-A381-33A685B82DDC}" type="presOf" srcId="{DDEFA89D-E408-49D3-9173-9EABC57294F7}" destId="{344929E4-4E95-45E4-9D61-AEDEF92FDE79}" srcOrd="1" destOrd="0" presId="urn:microsoft.com/office/officeart/2005/8/layout/list1"/>
    <dgm:cxn modelId="{60D4DA60-4D81-480F-898E-882A9309674D}" srcId="{DDEFA89D-E408-49D3-9173-9EABC57294F7}" destId="{0144C7EA-AC8F-4B08-99BB-F0DDE9EF0684}" srcOrd="2" destOrd="0" parTransId="{892F6DE6-88AD-4D3C-84A8-33B2BD8442B2}" sibTransId="{29CCCC35-66CE-4318-B351-A491951EE369}"/>
    <dgm:cxn modelId="{7722526B-7F5D-4CBC-93D6-4D5A2DFBA4FC}" type="presOf" srcId="{7D4993BB-2854-49C0-97C5-C44EA7552B26}" destId="{AB49E70D-4ED4-4AF2-AB82-A9ADAC1EF3CC}" srcOrd="0" destOrd="4" presId="urn:microsoft.com/office/officeart/2005/8/layout/list1"/>
    <dgm:cxn modelId="{1BE3586D-4585-4864-AB6A-57FA270B7E7C}" type="presOf" srcId="{34E25E8E-A208-4EAA-88B3-60D2F37E4C5C}" destId="{7A6D1863-9B0F-47E6-AD41-97899B63A1A4}" srcOrd="0" destOrd="1" presId="urn:microsoft.com/office/officeart/2005/8/layout/list1"/>
    <dgm:cxn modelId="{B6CD5172-BFDE-400F-BFC5-B3B57979BA43}" type="presOf" srcId="{532AC4C7-2E9A-4AD2-8D20-24AF854EB8D0}" destId="{3B995B59-FDAF-4738-8D07-2853B49DB2AD}" srcOrd="0" destOrd="1" presId="urn:microsoft.com/office/officeart/2005/8/layout/list1"/>
    <dgm:cxn modelId="{4061B078-3244-4090-BAED-4379D267087A}" srcId="{DDEFA89D-E408-49D3-9173-9EABC57294F7}" destId="{A8926BA7-DBCD-4C81-978F-B7D8760036A2}" srcOrd="0" destOrd="0" parTransId="{269D60C4-E627-4EB7-9815-A498E57EC7AE}" sibTransId="{1B45ACB7-DC98-454B-8F55-E4E0B8F1789F}"/>
    <dgm:cxn modelId="{69D59C81-9BCE-46C5-B0BB-10BDDD883D02}" type="presOf" srcId="{0144C7EA-AC8F-4B08-99BB-F0DDE9EF0684}" destId="{7A6D1863-9B0F-47E6-AD41-97899B63A1A4}" srcOrd="0" destOrd="2" presId="urn:microsoft.com/office/officeart/2005/8/layout/list1"/>
    <dgm:cxn modelId="{38A54E85-7935-41C1-886D-6F49A3C24577}" type="presOf" srcId="{803FDCFB-FE58-4EB3-A0FD-865E793C680F}" destId="{AB49E70D-4ED4-4AF2-AB82-A9ADAC1EF3CC}" srcOrd="0" destOrd="2" presId="urn:microsoft.com/office/officeart/2005/8/layout/list1"/>
    <dgm:cxn modelId="{09319289-7C2A-45C8-9C2C-9473E2A1B7B7}" srcId="{DDEFA89D-E408-49D3-9173-9EABC57294F7}" destId="{42C103D1-3E9F-4454-954C-912D25F83B2C}" srcOrd="3" destOrd="0" parTransId="{9744D5A7-1DCC-4F59-84A9-1B6D3D3BF882}" sibTransId="{2C4E1DF9-7E08-4F03-9D21-618A1863C9C0}"/>
    <dgm:cxn modelId="{77C6358C-25A2-4821-A09F-4165C7CFC826}" type="presOf" srcId="{42C103D1-3E9F-4454-954C-912D25F83B2C}" destId="{7A6D1863-9B0F-47E6-AD41-97899B63A1A4}" srcOrd="0" destOrd="3" presId="urn:microsoft.com/office/officeart/2005/8/layout/list1"/>
    <dgm:cxn modelId="{7A169B91-803F-4D2C-B443-D8884788DCB7}" type="presOf" srcId="{DDEFA89D-E408-49D3-9173-9EABC57294F7}" destId="{C1DE9FBD-EB0B-4483-9DE1-0276C60A89CF}" srcOrd="0" destOrd="0" presId="urn:microsoft.com/office/officeart/2005/8/layout/list1"/>
    <dgm:cxn modelId="{157C1D9F-4257-48E1-975F-02DF0665A512}" srcId="{DDEFA89D-E408-49D3-9173-9EABC57294F7}" destId="{34E25E8E-A208-4EAA-88B3-60D2F37E4C5C}" srcOrd="1" destOrd="0" parTransId="{69AF5BE5-AC80-4180-8A8A-906D3B9C5734}" sibTransId="{DCE6159C-1932-4F03-BFE4-B55D73ECC566}"/>
    <dgm:cxn modelId="{94528BBB-4BCA-415D-9054-03016A5CF601}" srcId="{C5B2F161-CB32-455C-B9B0-EA86B50C6B12}" destId="{7D4993BB-2854-49C0-97C5-C44EA7552B26}" srcOrd="4" destOrd="0" parTransId="{585AA893-B0D1-4A9B-98D4-805D660B84A1}" sibTransId="{833ECDE2-5954-41F4-8E13-25E009DFFC78}"/>
    <dgm:cxn modelId="{EE37F1BF-F53B-4DA1-9607-2627E7FB0675}" srcId="{017D64CF-72BD-4004-83D2-B5747ED03C42}" destId="{7F1069C2-A9A5-4DD3-807D-BBF953BD84CE}" srcOrd="2" destOrd="0" parTransId="{F9ED08AE-5237-4F69-8BBA-98F130DA12CD}" sibTransId="{4A03C89B-DABA-4C99-A4A3-BF8B681D8F70}"/>
    <dgm:cxn modelId="{06F0B4CB-5F6E-49D5-8381-9F0D77F40DA2}" srcId="{017D64CF-72BD-4004-83D2-B5747ED03C42}" destId="{532AC4C7-2E9A-4AD2-8D20-24AF854EB8D0}" srcOrd="1" destOrd="0" parTransId="{3780112D-3F57-4183-BAA4-D4D2E80E93AF}" sibTransId="{82C880FF-920E-4FD8-BC56-9A74842EBD7B}"/>
    <dgm:cxn modelId="{349BC8E5-DB10-4835-B469-2C9ADBD005AD}" type="presOf" srcId="{01753DA1-2049-46CA-AA90-2BEB9B494279}" destId="{AB49E70D-4ED4-4AF2-AB82-A9ADAC1EF3CC}" srcOrd="0" destOrd="3" presId="urn:microsoft.com/office/officeart/2005/8/layout/list1"/>
    <dgm:cxn modelId="{A91FCDFA-231E-4BE5-B4EF-C6119E1B2D56}" type="presOf" srcId="{7F1069C2-A9A5-4DD3-807D-BBF953BD84CE}" destId="{3B995B59-FDAF-4738-8D07-2853B49DB2AD}" srcOrd="0" destOrd="2" presId="urn:microsoft.com/office/officeart/2005/8/layout/list1"/>
    <dgm:cxn modelId="{73D6824D-B65B-4D4C-A27F-BA29EEAA20ED}" type="presParOf" srcId="{ADE2360D-25D2-4B91-B51F-CEF40447E038}" destId="{1B4BBEB2-DA18-4A20-A8BB-D639BD6C5BD5}" srcOrd="0" destOrd="0" presId="urn:microsoft.com/office/officeart/2005/8/layout/list1"/>
    <dgm:cxn modelId="{9488F9EE-3F16-42DC-AC4B-191A99B9C43C}" type="presParOf" srcId="{1B4BBEB2-DA18-4A20-A8BB-D639BD6C5BD5}" destId="{C1DE9FBD-EB0B-4483-9DE1-0276C60A89CF}" srcOrd="0" destOrd="0" presId="urn:microsoft.com/office/officeart/2005/8/layout/list1"/>
    <dgm:cxn modelId="{43225AA1-1EC6-4DFF-BCA2-33F4C4ECEE8A}" type="presParOf" srcId="{1B4BBEB2-DA18-4A20-A8BB-D639BD6C5BD5}" destId="{344929E4-4E95-45E4-9D61-AEDEF92FDE79}" srcOrd="1" destOrd="0" presId="urn:microsoft.com/office/officeart/2005/8/layout/list1"/>
    <dgm:cxn modelId="{CF492ECB-A40E-43DA-A90B-EC4CD4C72126}" type="presParOf" srcId="{ADE2360D-25D2-4B91-B51F-CEF40447E038}" destId="{BCF77009-4A99-43BE-A913-B45D2CDCDE5B}" srcOrd="1" destOrd="0" presId="urn:microsoft.com/office/officeart/2005/8/layout/list1"/>
    <dgm:cxn modelId="{15730493-AB2D-4479-BF3F-A15C11B8E48B}" type="presParOf" srcId="{ADE2360D-25D2-4B91-B51F-CEF40447E038}" destId="{7A6D1863-9B0F-47E6-AD41-97899B63A1A4}" srcOrd="2" destOrd="0" presId="urn:microsoft.com/office/officeart/2005/8/layout/list1"/>
    <dgm:cxn modelId="{A7CB2C7C-DE7E-4F43-8113-E745DE4A223C}" type="presParOf" srcId="{ADE2360D-25D2-4B91-B51F-CEF40447E038}" destId="{14174515-01F1-4FCA-AE13-E5EA0A211354}" srcOrd="3" destOrd="0" presId="urn:microsoft.com/office/officeart/2005/8/layout/list1"/>
    <dgm:cxn modelId="{115C7FD6-6842-48A5-B93A-9D79BA30E71A}" type="presParOf" srcId="{ADE2360D-25D2-4B91-B51F-CEF40447E038}" destId="{E968B9DF-7750-469B-BDCF-231E178F1325}" srcOrd="4" destOrd="0" presId="urn:microsoft.com/office/officeart/2005/8/layout/list1"/>
    <dgm:cxn modelId="{E83191D9-334A-4BA3-8CFE-582F20CF7947}" type="presParOf" srcId="{E968B9DF-7750-469B-BDCF-231E178F1325}" destId="{EDAB7B76-C49B-48B1-8BBA-6377CF8B3125}" srcOrd="0" destOrd="0" presId="urn:microsoft.com/office/officeart/2005/8/layout/list1"/>
    <dgm:cxn modelId="{397DAF3A-900C-47E1-BB8A-A2735A0AA3AC}" type="presParOf" srcId="{E968B9DF-7750-469B-BDCF-231E178F1325}" destId="{D34A0023-7854-44C6-A67E-54F970E278D7}" srcOrd="1" destOrd="0" presId="urn:microsoft.com/office/officeart/2005/8/layout/list1"/>
    <dgm:cxn modelId="{05263A0F-0B1D-447D-B35E-B0692C8D7442}" type="presParOf" srcId="{ADE2360D-25D2-4B91-B51F-CEF40447E038}" destId="{4092BB5D-610D-4BC8-819B-40914EBE2F82}" srcOrd="5" destOrd="0" presId="urn:microsoft.com/office/officeart/2005/8/layout/list1"/>
    <dgm:cxn modelId="{71D6DD1B-F17D-432B-81F8-9A0D10200238}" type="presParOf" srcId="{ADE2360D-25D2-4B91-B51F-CEF40447E038}" destId="{3B995B59-FDAF-4738-8D07-2853B49DB2AD}" srcOrd="6" destOrd="0" presId="urn:microsoft.com/office/officeart/2005/8/layout/list1"/>
    <dgm:cxn modelId="{A44A3E29-AEB2-44DC-8478-EE40A6DC60DA}" type="presParOf" srcId="{ADE2360D-25D2-4B91-B51F-CEF40447E038}" destId="{C60F9005-730A-46C4-9C96-FFCEA26BC4E5}" srcOrd="7" destOrd="0" presId="urn:microsoft.com/office/officeart/2005/8/layout/list1"/>
    <dgm:cxn modelId="{38A86162-BD3F-48DD-9A06-B468200FFBA5}" type="presParOf" srcId="{ADE2360D-25D2-4B91-B51F-CEF40447E038}" destId="{D26A9ADB-C625-448B-ADD7-021A6D5EBB38}" srcOrd="8" destOrd="0" presId="urn:microsoft.com/office/officeart/2005/8/layout/list1"/>
    <dgm:cxn modelId="{A116DE25-F367-4E7D-9FC3-B40526703C6E}" type="presParOf" srcId="{D26A9ADB-C625-448B-ADD7-021A6D5EBB38}" destId="{17BE4790-EC5C-4EE8-BDA6-BBC7C4866BA8}" srcOrd="0" destOrd="0" presId="urn:microsoft.com/office/officeart/2005/8/layout/list1"/>
    <dgm:cxn modelId="{1F235E98-6AE3-4F2F-8F0B-5FC6CD8A6AD7}" type="presParOf" srcId="{D26A9ADB-C625-448B-ADD7-021A6D5EBB38}" destId="{27BFA207-C3CD-4147-B782-73135C9CA0D6}" srcOrd="1" destOrd="0" presId="urn:microsoft.com/office/officeart/2005/8/layout/list1"/>
    <dgm:cxn modelId="{0F93A9B0-EFB0-41F0-AD19-200FD7AAECE7}" type="presParOf" srcId="{ADE2360D-25D2-4B91-B51F-CEF40447E038}" destId="{72F11CFF-B4E2-4CFF-8520-746A9F1D0EE8}" srcOrd="9" destOrd="0" presId="urn:microsoft.com/office/officeart/2005/8/layout/list1"/>
    <dgm:cxn modelId="{006BB681-6CAC-4EC4-ABCA-ED4A444BC39F}" type="presParOf" srcId="{ADE2360D-25D2-4B91-B51F-CEF40447E038}" destId="{AB49E70D-4ED4-4AF2-AB82-A9ADAC1EF3C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7164DF-ED26-4468-8933-B253402F9F94}" type="doc">
      <dgm:prSet loTypeId="urn:microsoft.com/office/officeart/2005/8/layout/list1" loCatId="list" qsTypeId="urn:microsoft.com/office/officeart/2005/8/quickstyle/simple4" qsCatId="simple" csTypeId="urn:microsoft.com/office/officeart/2005/8/colors/accent1_1" csCatId="accent1" phldr="1"/>
      <dgm:spPr/>
      <dgm:t>
        <a:bodyPr/>
        <a:lstStyle/>
        <a:p>
          <a:endParaRPr lang="en-US"/>
        </a:p>
      </dgm:t>
    </dgm:pt>
    <dgm:pt modelId="{AAFD022A-A0B9-424E-96BD-ACFF835BA76A}">
      <dgm:prSet/>
      <dgm:spPr/>
      <dgm:t>
        <a:bodyPr rIns="324000"/>
        <a:lstStyle/>
        <a:p>
          <a:r>
            <a:rPr lang="en-US" b="1" dirty="0"/>
            <a:t>Median age 67 years (range 46–81); </a:t>
          </a:r>
          <a:r>
            <a:rPr lang="en-GB" b="1" dirty="0"/>
            <a:t>30% high-risk cytogenetics</a:t>
          </a:r>
        </a:p>
      </dgm:t>
    </dgm:pt>
    <dgm:pt modelId="{CE4C1A3F-82E3-4F4F-B206-2B9EC4387CB4}" type="parTrans" cxnId="{4E2DC7AB-9C20-4949-BBA7-B303F7C865E4}">
      <dgm:prSet/>
      <dgm:spPr/>
      <dgm:t>
        <a:bodyPr/>
        <a:lstStyle/>
        <a:p>
          <a:endParaRPr lang="en-US" b="1">
            <a:solidFill>
              <a:schemeClr val="bg1"/>
            </a:solidFill>
          </a:endParaRPr>
        </a:p>
      </dgm:t>
    </dgm:pt>
    <dgm:pt modelId="{EE3027F2-2C4E-4C8A-A464-CD4846F90865}" type="sibTrans" cxnId="{4E2DC7AB-9C20-4949-BBA7-B303F7C865E4}">
      <dgm:prSet/>
      <dgm:spPr/>
      <dgm:t>
        <a:bodyPr/>
        <a:lstStyle/>
        <a:p>
          <a:endParaRPr lang="en-US" b="1">
            <a:solidFill>
              <a:schemeClr val="bg1"/>
            </a:solidFill>
          </a:endParaRPr>
        </a:p>
      </dgm:t>
    </dgm:pt>
    <dgm:pt modelId="{017D64CF-72BD-4004-83D2-B5747ED03C42}">
      <dgm:prSet/>
      <dgm:spPr/>
      <dgm:t>
        <a:bodyPr/>
        <a:lstStyle/>
        <a:p>
          <a:r>
            <a:rPr lang="en-US" b="1"/>
            <a:t>Efficacy, median follow-up 16.4 months</a:t>
          </a:r>
          <a:endParaRPr lang="en-GB" b="1" dirty="0"/>
        </a:p>
      </dgm:t>
    </dgm:pt>
    <dgm:pt modelId="{D8655EBD-B416-4FF5-9A08-17513A97987C}" type="parTrans" cxnId="{987C011C-FDBD-438F-9E84-F368411051D6}">
      <dgm:prSet/>
      <dgm:spPr/>
      <dgm:t>
        <a:bodyPr/>
        <a:lstStyle/>
        <a:p>
          <a:endParaRPr lang="en-US" b="1">
            <a:solidFill>
              <a:schemeClr val="bg1"/>
            </a:solidFill>
          </a:endParaRPr>
        </a:p>
      </dgm:t>
    </dgm:pt>
    <dgm:pt modelId="{DDD05807-6B38-44AA-8A1E-29A9481E8D5A}" type="sibTrans" cxnId="{987C011C-FDBD-438F-9E84-F368411051D6}">
      <dgm:prSet/>
      <dgm:spPr/>
      <dgm:t>
        <a:bodyPr/>
        <a:lstStyle/>
        <a:p>
          <a:endParaRPr lang="en-US" b="1">
            <a:solidFill>
              <a:schemeClr val="bg1"/>
            </a:solidFill>
          </a:endParaRPr>
        </a:p>
      </dgm:t>
    </dgm:pt>
    <dgm:pt modelId="{3FEC125A-EEB2-4DD0-AEED-11C9F09D755E}">
      <dgm:prSet/>
      <dgm:spPr/>
      <dgm:t>
        <a:bodyPr/>
        <a:lstStyle/>
        <a:p>
          <a:r>
            <a:rPr lang="en-US" b="1" dirty="0"/>
            <a:t>ORR 82% (48% ≥VGPR)</a:t>
          </a:r>
          <a:endParaRPr lang="en-GB" b="1" dirty="0"/>
        </a:p>
      </dgm:t>
    </dgm:pt>
    <dgm:pt modelId="{7F998EB2-5178-4543-82DD-0DFD64CEAB84}" type="parTrans" cxnId="{223EDA52-792C-4D52-A320-348CEEF684E9}">
      <dgm:prSet/>
      <dgm:spPr/>
      <dgm:t>
        <a:bodyPr/>
        <a:lstStyle/>
        <a:p>
          <a:endParaRPr lang="en-US" b="1">
            <a:solidFill>
              <a:schemeClr val="bg1"/>
            </a:solidFill>
          </a:endParaRPr>
        </a:p>
      </dgm:t>
    </dgm:pt>
    <dgm:pt modelId="{C8CDFE4B-0366-45CE-B95D-F70D751C0886}" type="sibTrans" cxnId="{223EDA52-792C-4D52-A320-348CEEF684E9}">
      <dgm:prSet/>
      <dgm:spPr/>
      <dgm:t>
        <a:bodyPr/>
        <a:lstStyle/>
        <a:p>
          <a:endParaRPr lang="en-US" b="1">
            <a:solidFill>
              <a:schemeClr val="bg1"/>
            </a:solidFill>
          </a:endParaRPr>
        </a:p>
      </dgm:t>
    </dgm:pt>
    <dgm:pt modelId="{C5B2F161-CB32-455C-B9B0-EA86B50C6B12}">
      <dgm:prSet/>
      <dgm:spPr/>
      <dgm:t>
        <a:bodyPr/>
        <a:lstStyle/>
        <a:p>
          <a:r>
            <a:rPr lang="en-US" b="1"/>
            <a:t>Safety</a:t>
          </a:r>
          <a:endParaRPr lang="en-GB" b="1" dirty="0"/>
        </a:p>
      </dgm:t>
    </dgm:pt>
    <dgm:pt modelId="{ABC93362-CA91-4519-9486-995CDFE7B20B}" type="parTrans" cxnId="{B0404010-A39C-4226-B108-F88CAB97958E}">
      <dgm:prSet/>
      <dgm:spPr/>
      <dgm:t>
        <a:bodyPr/>
        <a:lstStyle/>
        <a:p>
          <a:endParaRPr lang="en-US" b="1">
            <a:solidFill>
              <a:schemeClr val="bg1"/>
            </a:solidFill>
          </a:endParaRPr>
        </a:p>
      </dgm:t>
    </dgm:pt>
    <dgm:pt modelId="{9D8F26B2-E3ED-4BD7-AC65-23FA706DA78B}" type="sibTrans" cxnId="{B0404010-A39C-4226-B108-F88CAB97958E}">
      <dgm:prSet/>
      <dgm:spPr/>
      <dgm:t>
        <a:bodyPr/>
        <a:lstStyle/>
        <a:p>
          <a:endParaRPr lang="en-US" b="1">
            <a:solidFill>
              <a:schemeClr val="bg1"/>
            </a:solidFill>
          </a:endParaRPr>
        </a:p>
      </dgm:t>
    </dgm:pt>
    <dgm:pt modelId="{EBC6253F-2E37-43AC-B21D-964573B0E8E0}">
      <dgm:prSet/>
      <dgm:spPr/>
      <dgm:t>
        <a:bodyPr/>
        <a:lstStyle/>
        <a:p>
          <a:r>
            <a:rPr lang="en-GB" b="1" dirty="0"/>
            <a:t>Grade ≥3 AEs: 49% neutropenia, 33% infections, 11% thrombocytopenia, 10% </a:t>
          </a:r>
          <a:r>
            <a:rPr lang="en-GB" b="1" dirty="0" err="1"/>
            <a:t>anemia</a:t>
          </a:r>
          <a:r>
            <a:rPr lang="en-GB" b="1" dirty="0"/>
            <a:t>, 3% fatigue, 2% TE events</a:t>
          </a:r>
        </a:p>
      </dgm:t>
    </dgm:pt>
    <dgm:pt modelId="{2BD9E841-F6E6-40D7-818F-E415B708ACF0}" type="parTrans" cxnId="{FF195D6C-69C4-46D3-B558-1F9E9971E556}">
      <dgm:prSet/>
      <dgm:spPr/>
      <dgm:t>
        <a:bodyPr/>
        <a:lstStyle/>
        <a:p>
          <a:endParaRPr lang="en-US" b="1">
            <a:solidFill>
              <a:schemeClr val="bg1"/>
            </a:solidFill>
          </a:endParaRPr>
        </a:p>
      </dgm:t>
    </dgm:pt>
    <dgm:pt modelId="{B9796AFF-2E3C-4CB8-BF14-945789E38028}" type="sibTrans" cxnId="{FF195D6C-69C4-46D3-B558-1F9E9971E556}">
      <dgm:prSet/>
      <dgm:spPr/>
      <dgm:t>
        <a:bodyPr/>
        <a:lstStyle/>
        <a:p>
          <a:endParaRPr lang="en-US" b="1">
            <a:solidFill>
              <a:schemeClr val="bg1"/>
            </a:solidFill>
          </a:endParaRPr>
        </a:p>
      </dgm:t>
    </dgm:pt>
    <dgm:pt modelId="{DDEFA89D-E408-49D3-9173-9EABC57294F7}">
      <dgm:prSet/>
      <dgm:spPr/>
      <dgm:t>
        <a:bodyPr/>
        <a:lstStyle/>
        <a:p>
          <a:r>
            <a:rPr lang="en-US" b="1"/>
            <a:t>61 RRMM patients after 2–4 prior lines</a:t>
          </a:r>
          <a:endParaRPr lang="en-GB" b="1" dirty="0"/>
        </a:p>
      </dgm:t>
    </dgm:pt>
    <dgm:pt modelId="{B798717A-A4D6-4EAD-A0B0-1D4477444F38}" type="sibTrans" cxnId="{F0BA7C0C-0E9E-4F7E-A730-415392BF4E42}">
      <dgm:prSet/>
      <dgm:spPr/>
      <dgm:t>
        <a:bodyPr/>
        <a:lstStyle/>
        <a:p>
          <a:endParaRPr lang="en-US" b="1">
            <a:solidFill>
              <a:schemeClr val="bg1"/>
            </a:solidFill>
          </a:endParaRPr>
        </a:p>
      </dgm:t>
    </dgm:pt>
    <dgm:pt modelId="{3CBEF6EE-247B-4D55-8C40-E2BCF2DD8A2D}" type="parTrans" cxnId="{F0BA7C0C-0E9E-4F7E-A730-415392BF4E42}">
      <dgm:prSet/>
      <dgm:spPr/>
      <dgm:t>
        <a:bodyPr/>
        <a:lstStyle/>
        <a:p>
          <a:endParaRPr lang="en-US" b="1">
            <a:solidFill>
              <a:schemeClr val="bg1"/>
            </a:solidFill>
          </a:endParaRPr>
        </a:p>
      </dgm:t>
    </dgm:pt>
    <dgm:pt modelId="{D3DAE78A-CEE8-4A24-9007-7F5F98A33744}">
      <dgm:prSet/>
      <dgm:spPr/>
      <dgm:t>
        <a:bodyPr rIns="324000"/>
        <a:lstStyle/>
        <a:p>
          <a:r>
            <a:rPr lang="en-US" b="1" dirty="0"/>
            <a:t>Median 3 prior lines</a:t>
          </a:r>
          <a:endParaRPr lang="en-GB" b="1" dirty="0"/>
        </a:p>
      </dgm:t>
    </dgm:pt>
    <dgm:pt modelId="{1DF2044C-5242-42C4-975D-D58D23023053}" type="parTrans" cxnId="{A4207BF0-9B35-44F2-B57C-9E3C36D5FC44}">
      <dgm:prSet/>
      <dgm:spPr/>
      <dgm:t>
        <a:bodyPr/>
        <a:lstStyle/>
        <a:p>
          <a:endParaRPr lang="en-GB"/>
        </a:p>
      </dgm:t>
    </dgm:pt>
    <dgm:pt modelId="{4CFA9A15-EF63-4B8D-AC8E-20926DF78D8D}" type="sibTrans" cxnId="{A4207BF0-9B35-44F2-B57C-9E3C36D5FC44}">
      <dgm:prSet/>
      <dgm:spPr/>
      <dgm:t>
        <a:bodyPr/>
        <a:lstStyle/>
        <a:p>
          <a:endParaRPr lang="en-GB"/>
        </a:p>
      </dgm:t>
    </dgm:pt>
    <dgm:pt modelId="{53882379-A087-419F-A940-CC07958097E9}">
      <dgm:prSet/>
      <dgm:spPr/>
      <dgm:t>
        <a:bodyPr rIns="324000"/>
        <a:lstStyle/>
        <a:p>
          <a:r>
            <a:rPr lang="en-US" b="1" dirty="0"/>
            <a:t>100% R exposed; 98% PI exposed (52% refractory); 85% CD38 </a:t>
          </a:r>
          <a:r>
            <a:rPr lang="en-US" b="1" dirty="0" err="1"/>
            <a:t>mAb</a:t>
          </a:r>
          <a:r>
            <a:rPr lang="en-US" b="1" dirty="0"/>
            <a:t>-exposed (77% refractory)</a:t>
          </a:r>
          <a:endParaRPr lang="en-GB" b="1" dirty="0"/>
        </a:p>
      </dgm:t>
    </dgm:pt>
    <dgm:pt modelId="{2140D967-D814-49F5-8053-D5B4F4139977}" type="parTrans" cxnId="{B2A75C98-EAA4-409D-A3F1-BBC7C09A5994}">
      <dgm:prSet/>
      <dgm:spPr/>
      <dgm:t>
        <a:bodyPr/>
        <a:lstStyle/>
        <a:p>
          <a:endParaRPr lang="en-GB"/>
        </a:p>
      </dgm:t>
    </dgm:pt>
    <dgm:pt modelId="{EECF5590-DCA7-4FAB-A243-B9FD0A464B2A}" type="sibTrans" cxnId="{B2A75C98-EAA4-409D-A3F1-BBC7C09A5994}">
      <dgm:prSet/>
      <dgm:spPr/>
      <dgm:t>
        <a:bodyPr/>
        <a:lstStyle/>
        <a:p>
          <a:endParaRPr lang="en-GB"/>
        </a:p>
      </dgm:t>
    </dgm:pt>
    <dgm:pt modelId="{343091B5-422F-48A2-A91C-69D3441E5651}">
      <dgm:prSet/>
      <dgm:spPr/>
      <dgm:t>
        <a:bodyPr rIns="324000"/>
        <a:lstStyle/>
        <a:p>
          <a:r>
            <a:rPr lang="en-US" b="1" dirty="0"/>
            <a:t>46% triple-class refractory</a:t>
          </a:r>
          <a:endParaRPr lang="en-GB" b="1" dirty="0"/>
        </a:p>
      </dgm:t>
    </dgm:pt>
    <dgm:pt modelId="{BD64C76A-BDD7-4D19-BBBD-F3E687486929}" type="parTrans" cxnId="{FA65D9AC-5F18-4FA2-92A6-7499744A8224}">
      <dgm:prSet/>
      <dgm:spPr/>
      <dgm:t>
        <a:bodyPr/>
        <a:lstStyle/>
        <a:p>
          <a:endParaRPr lang="en-GB"/>
        </a:p>
      </dgm:t>
    </dgm:pt>
    <dgm:pt modelId="{45CEA399-B17A-40D4-9D5D-999372633540}" type="sibTrans" cxnId="{FA65D9AC-5F18-4FA2-92A6-7499744A8224}">
      <dgm:prSet/>
      <dgm:spPr/>
      <dgm:t>
        <a:bodyPr/>
        <a:lstStyle/>
        <a:p>
          <a:endParaRPr lang="en-GB"/>
        </a:p>
      </dgm:t>
    </dgm:pt>
    <dgm:pt modelId="{A5243EDF-97F2-4344-8466-ED23B0B37366}">
      <dgm:prSet/>
      <dgm:spPr/>
      <dgm:t>
        <a:bodyPr/>
        <a:lstStyle/>
        <a:p>
          <a:r>
            <a:rPr lang="en-US" b="1" dirty="0"/>
            <a:t>Median PFS 17.8 months (17.6 and 17.8 months in patients with 2 and &gt;3 prior lines of therapy, respectively; 16.6 months in triple-class refractory patients)</a:t>
          </a:r>
          <a:endParaRPr lang="en-GB" b="1" dirty="0"/>
        </a:p>
      </dgm:t>
    </dgm:pt>
    <dgm:pt modelId="{60614BED-226E-4D61-ABCA-9DC498114067}" type="parTrans" cxnId="{E6817BF0-EB6A-4428-B02D-4FDE4963866C}">
      <dgm:prSet/>
      <dgm:spPr/>
      <dgm:t>
        <a:bodyPr/>
        <a:lstStyle/>
        <a:p>
          <a:endParaRPr lang="en-GB"/>
        </a:p>
      </dgm:t>
    </dgm:pt>
    <dgm:pt modelId="{FAEF9B56-5F44-4B84-8E49-2A632CF98D3B}" type="sibTrans" cxnId="{E6817BF0-EB6A-4428-B02D-4FDE4963866C}">
      <dgm:prSet/>
      <dgm:spPr/>
      <dgm:t>
        <a:bodyPr/>
        <a:lstStyle/>
        <a:p>
          <a:endParaRPr lang="en-GB"/>
        </a:p>
      </dgm:t>
    </dgm:pt>
    <dgm:pt modelId="{4A245EFD-CF76-42F5-92BF-B5CBB84F6F44}">
      <dgm:prSet/>
      <dgm:spPr/>
      <dgm:t>
        <a:bodyPr/>
        <a:lstStyle/>
        <a:p>
          <a:r>
            <a:rPr lang="en-US" b="1" dirty="0"/>
            <a:t>18-month OS 71%</a:t>
          </a:r>
          <a:endParaRPr lang="en-GB" b="1" dirty="0"/>
        </a:p>
      </dgm:t>
    </dgm:pt>
    <dgm:pt modelId="{D45DEF63-BF75-4C93-9E2B-2103E2DD6A29}" type="parTrans" cxnId="{A54BF66F-499F-4000-AA3D-98EBC079C73A}">
      <dgm:prSet/>
      <dgm:spPr/>
      <dgm:t>
        <a:bodyPr/>
        <a:lstStyle/>
        <a:p>
          <a:endParaRPr lang="en-GB"/>
        </a:p>
      </dgm:t>
    </dgm:pt>
    <dgm:pt modelId="{E2CD17AD-F78A-4A3B-9077-728C34FDB166}" type="sibTrans" cxnId="{A54BF66F-499F-4000-AA3D-98EBC079C73A}">
      <dgm:prSet/>
      <dgm:spPr/>
      <dgm:t>
        <a:bodyPr/>
        <a:lstStyle/>
        <a:p>
          <a:endParaRPr lang="en-GB"/>
        </a:p>
      </dgm:t>
    </dgm:pt>
    <dgm:pt modelId="{73462C3E-217D-412C-8127-FA43057375BE}">
      <dgm:prSet/>
      <dgm:spPr/>
      <dgm:t>
        <a:bodyPr/>
        <a:lstStyle/>
        <a:p>
          <a:r>
            <a:rPr lang="en-GB" b="1" dirty="0"/>
            <a:t>Grade 3 polyneuropathy in 2 patients with pre-existing grade 1 neuropathy</a:t>
          </a:r>
        </a:p>
      </dgm:t>
    </dgm:pt>
    <dgm:pt modelId="{6EB9E33E-0645-4467-955A-10CC3318961E}" type="parTrans" cxnId="{A220CF23-6EE2-46BA-9C5E-8B6DC4C3AC19}">
      <dgm:prSet/>
      <dgm:spPr/>
      <dgm:t>
        <a:bodyPr/>
        <a:lstStyle/>
        <a:p>
          <a:endParaRPr lang="en-GB"/>
        </a:p>
      </dgm:t>
    </dgm:pt>
    <dgm:pt modelId="{CE074E0D-BB68-4174-9DC5-7E4A65AC0462}" type="sibTrans" cxnId="{A220CF23-6EE2-46BA-9C5E-8B6DC4C3AC19}">
      <dgm:prSet/>
      <dgm:spPr/>
      <dgm:t>
        <a:bodyPr/>
        <a:lstStyle/>
        <a:p>
          <a:endParaRPr lang="en-GB"/>
        </a:p>
      </dgm:t>
    </dgm:pt>
    <dgm:pt modelId="{0075269D-B05D-4105-A3DD-61006C50DE03}" type="pres">
      <dgm:prSet presAssocID="{2D7164DF-ED26-4468-8933-B253402F9F94}" presName="linear" presStyleCnt="0">
        <dgm:presLayoutVars>
          <dgm:dir/>
          <dgm:animLvl val="lvl"/>
          <dgm:resizeHandles val="exact"/>
        </dgm:presLayoutVars>
      </dgm:prSet>
      <dgm:spPr/>
    </dgm:pt>
    <dgm:pt modelId="{B2F00827-4944-458A-AA06-9E477F13A3B3}" type="pres">
      <dgm:prSet presAssocID="{DDEFA89D-E408-49D3-9173-9EABC57294F7}" presName="parentLin" presStyleCnt="0"/>
      <dgm:spPr/>
    </dgm:pt>
    <dgm:pt modelId="{0098B218-A90D-4E95-AABE-DFAA31CBAB06}" type="pres">
      <dgm:prSet presAssocID="{DDEFA89D-E408-49D3-9173-9EABC57294F7}" presName="parentLeftMargin" presStyleLbl="node1" presStyleIdx="0" presStyleCnt="3"/>
      <dgm:spPr/>
    </dgm:pt>
    <dgm:pt modelId="{1F450FD7-9C86-47E5-AE4F-EFA6805A3EF1}" type="pres">
      <dgm:prSet presAssocID="{DDEFA89D-E408-49D3-9173-9EABC57294F7}" presName="parentText" presStyleLbl="node1" presStyleIdx="0" presStyleCnt="3">
        <dgm:presLayoutVars>
          <dgm:chMax val="0"/>
          <dgm:bulletEnabled val="1"/>
        </dgm:presLayoutVars>
      </dgm:prSet>
      <dgm:spPr/>
    </dgm:pt>
    <dgm:pt modelId="{602536E3-6846-4B8D-AFB3-52665FD471A0}" type="pres">
      <dgm:prSet presAssocID="{DDEFA89D-E408-49D3-9173-9EABC57294F7}" presName="negativeSpace" presStyleCnt="0"/>
      <dgm:spPr/>
    </dgm:pt>
    <dgm:pt modelId="{A9B6437E-E8D8-485B-9CA9-8E406205C2F8}" type="pres">
      <dgm:prSet presAssocID="{DDEFA89D-E408-49D3-9173-9EABC57294F7}" presName="childText" presStyleLbl="conFgAcc1" presStyleIdx="0" presStyleCnt="3">
        <dgm:presLayoutVars>
          <dgm:bulletEnabled val="1"/>
        </dgm:presLayoutVars>
      </dgm:prSet>
      <dgm:spPr/>
    </dgm:pt>
    <dgm:pt modelId="{3FC16EDF-6253-4B36-9D01-6F16BB53538A}" type="pres">
      <dgm:prSet presAssocID="{B798717A-A4D6-4EAD-A0B0-1D4477444F38}" presName="spaceBetweenRectangles" presStyleCnt="0"/>
      <dgm:spPr/>
    </dgm:pt>
    <dgm:pt modelId="{69BAB899-912D-4FDF-AD24-F308F1C03138}" type="pres">
      <dgm:prSet presAssocID="{017D64CF-72BD-4004-83D2-B5747ED03C42}" presName="parentLin" presStyleCnt="0"/>
      <dgm:spPr/>
    </dgm:pt>
    <dgm:pt modelId="{9151BE9F-AD26-4799-BC1C-F123864DD866}" type="pres">
      <dgm:prSet presAssocID="{017D64CF-72BD-4004-83D2-B5747ED03C42}" presName="parentLeftMargin" presStyleLbl="node1" presStyleIdx="0" presStyleCnt="3"/>
      <dgm:spPr/>
    </dgm:pt>
    <dgm:pt modelId="{CBF83017-91F4-436A-B2B1-72A378BBFBC7}" type="pres">
      <dgm:prSet presAssocID="{017D64CF-72BD-4004-83D2-B5747ED03C42}" presName="parentText" presStyleLbl="node1" presStyleIdx="1" presStyleCnt="3">
        <dgm:presLayoutVars>
          <dgm:chMax val="0"/>
          <dgm:bulletEnabled val="1"/>
        </dgm:presLayoutVars>
      </dgm:prSet>
      <dgm:spPr/>
    </dgm:pt>
    <dgm:pt modelId="{15035E07-51C9-4C94-AC6C-CBB459246320}" type="pres">
      <dgm:prSet presAssocID="{017D64CF-72BD-4004-83D2-B5747ED03C42}" presName="negativeSpace" presStyleCnt="0"/>
      <dgm:spPr/>
    </dgm:pt>
    <dgm:pt modelId="{EBC13D0A-A01F-4948-BA15-9DB5B8062801}" type="pres">
      <dgm:prSet presAssocID="{017D64CF-72BD-4004-83D2-B5747ED03C42}" presName="childText" presStyleLbl="conFgAcc1" presStyleIdx="1" presStyleCnt="3">
        <dgm:presLayoutVars>
          <dgm:bulletEnabled val="1"/>
        </dgm:presLayoutVars>
      </dgm:prSet>
      <dgm:spPr/>
    </dgm:pt>
    <dgm:pt modelId="{C385DC89-E045-4B57-A426-3F34FEEE0BB4}" type="pres">
      <dgm:prSet presAssocID="{DDD05807-6B38-44AA-8A1E-29A9481E8D5A}" presName="spaceBetweenRectangles" presStyleCnt="0"/>
      <dgm:spPr/>
    </dgm:pt>
    <dgm:pt modelId="{C60A0E38-729A-42DC-B9EB-9F20544C2325}" type="pres">
      <dgm:prSet presAssocID="{C5B2F161-CB32-455C-B9B0-EA86B50C6B12}" presName="parentLin" presStyleCnt="0"/>
      <dgm:spPr/>
    </dgm:pt>
    <dgm:pt modelId="{6D284FF6-968F-4760-ADBD-3F2C79D352DF}" type="pres">
      <dgm:prSet presAssocID="{C5B2F161-CB32-455C-B9B0-EA86B50C6B12}" presName="parentLeftMargin" presStyleLbl="node1" presStyleIdx="1" presStyleCnt="3"/>
      <dgm:spPr/>
    </dgm:pt>
    <dgm:pt modelId="{1FF3B8CF-1A7A-4247-BFE8-03730609F0EC}" type="pres">
      <dgm:prSet presAssocID="{C5B2F161-CB32-455C-B9B0-EA86B50C6B12}" presName="parentText" presStyleLbl="node1" presStyleIdx="2" presStyleCnt="3">
        <dgm:presLayoutVars>
          <dgm:chMax val="0"/>
          <dgm:bulletEnabled val="1"/>
        </dgm:presLayoutVars>
      </dgm:prSet>
      <dgm:spPr/>
    </dgm:pt>
    <dgm:pt modelId="{3E92BC84-1C55-4F05-8584-0AD7A0183AD1}" type="pres">
      <dgm:prSet presAssocID="{C5B2F161-CB32-455C-B9B0-EA86B50C6B12}" presName="negativeSpace" presStyleCnt="0"/>
      <dgm:spPr/>
    </dgm:pt>
    <dgm:pt modelId="{931B7084-B083-49AD-811D-7EEF1D239D43}" type="pres">
      <dgm:prSet presAssocID="{C5B2F161-CB32-455C-B9B0-EA86B50C6B12}" presName="childText" presStyleLbl="conFgAcc1" presStyleIdx="2" presStyleCnt="3">
        <dgm:presLayoutVars>
          <dgm:bulletEnabled val="1"/>
        </dgm:presLayoutVars>
      </dgm:prSet>
      <dgm:spPr/>
    </dgm:pt>
  </dgm:ptLst>
  <dgm:cxnLst>
    <dgm:cxn modelId="{F0BA7C0C-0E9E-4F7E-A730-415392BF4E42}" srcId="{2D7164DF-ED26-4468-8933-B253402F9F94}" destId="{DDEFA89D-E408-49D3-9173-9EABC57294F7}" srcOrd="0" destOrd="0" parTransId="{3CBEF6EE-247B-4D55-8C40-E2BCF2DD8A2D}" sibTransId="{B798717A-A4D6-4EAD-A0B0-1D4477444F38}"/>
    <dgm:cxn modelId="{B0404010-A39C-4226-B108-F88CAB97958E}" srcId="{2D7164DF-ED26-4468-8933-B253402F9F94}" destId="{C5B2F161-CB32-455C-B9B0-EA86B50C6B12}" srcOrd="2" destOrd="0" parTransId="{ABC93362-CA91-4519-9486-995CDFE7B20B}" sibTransId="{9D8F26B2-E3ED-4BD7-AC65-23FA706DA78B}"/>
    <dgm:cxn modelId="{44BA4712-5F83-4062-ACC5-2B81460CD443}" type="presOf" srcId="{53882379-A087-419F-A940-CC07958097E9}" destId="{A9B6437E-E8D8-485B-9CA9-8E406205C2F8}" srcOrd="0" destOrd="2" presId="urn:microsoft.com/office/officeart/2005/8/layout/list1"/>
    <dgm:cxn modelId="{987C011C-FDBD-438F-9E84-F368411051D6}" srcId="{2D7164DF-ED26-4468-8933-B253402F9F94}" destId="{017D64CF-72BD-4004-83D2-B5747ED03C42}" srcOrd="1" destOrd="0" parTransId="{D8655EBD-B416-4FF5-9A08-17513A97987C}" sibTransId="{DDD05807-6B38-44AA-8A1E-29A9481E8D5A}"/>
    <dgm:cxn modelId="{A220CF23-6EE2-46BA-9C5E-8B6DC4C3AC19}" srcId="{C5B2F161-CB32-455C-B9B0-EA86B50C6B12}" destId="{73462C3E-217D-412C-8127-FA43057375BE}" srcOrd="1" destOrd="0" parTransId="{6EB9E33E-0645-4467-955A-10CC3318961E}" sibTransId="{CE074E0D-BB68-4174-9DC5-7E4A65AC0462}"/>
    <dgm:cxn modelId="{D07BA92C-EBB5-4857-BF2F-3300BB655A80}" type="presOf" srcId="{EBC6253F-2E37-43AC-B21D-964573B0E8E0}" destId="{931B7084-B083-49AD-811D-7EEF1D239D43}" srcOrd="0" destOrd="0" presId="urn:microsoft.com/office/officeart/2005/8/layout/list1"/>
    <dgm:cxn modelId="{D2E13933-8951-4F42-8B48-0940BF7AEBC3}" type="presOf" srcId="{4A245EFD-CF76-42F5-92BF-B5CBB84F6F44}" destId="{EBC13D0A-A01F-4948-BA15-9DB5B8062801}" srcOrd="0" destOrd="2" presId="urn:microsoft.com/office/officeart/2005/8/layout/list1"/>
    <dgm:cxn modelId="{F1320038-4552-49D8-A1B8-36C674901A4B}" type="presOf" srcId="{017D64CF-72BD-4004-83D2-B5747ED03C42}" destId="{9151BE9F-AD26-4799-BC1C-F123864DD866}" srcOrd="0" destOrd="0" presId="urn:microsoft.com/office/officeart/2005/8/layout/list1"/>
    <dgm:cxn modelId="{92E7423D-8D8A-4C5A-880E-E8FFA9653588}" type="presOf" srcId="{D3DAE78A-CEE8-4A24-9007-7F5F98A33744}" destId="{A9B6437E-E8D8-485B-9CA9-8E406205C2F8}" srcOrd="0" destOrd="1" presId="urn:microsoft.com/office/officeart/2005/8/layout/list1"/>
    <dgm:cxn modelId="{8BB8BB42-AA9B-42B1-9B0E-992A2E5AC1C3}" type="presOf" srcId="{C5B2F161-CB32-455C-B9B0-EA86B50C6B12}" destId="{6D284FF6-968F-4760-ADBD-3F2C79D352DF}" srcOrd="0" destOrd="0" presId="urn:microsoft.com/office/officeart/2005/8/layout/list1"/>
    <dgm:cxn modelId="{7F2DBC4E-14CF-4BA4-831B-9C54C3A40728}" type="presOf" srcId="{3FEC125A-EEB2-4DD0-AEED-11C9F09D755E}" destId="{EBC13D0A-A01F-4948-BA15-9DB5B8062801}" srcOrd="0" destOrd="0" presId="urn:microsoft.com/office/officeart/2005/8/layout/list1"/>
    <dgm:cxn modelId="{223EDA52-792C-4D52-A320-348CEEF684E9}" srcId="{017D64CF-72BD-4004-83D2-B5747ED03C42}" destId="{3FEC125A-EEB2-4DD0-AEED-11C9F09D755E}" srcOrd="0" destOrd="0" parTransId="{7F998EB2-5178-4543-82DD-0DFD64CEAB84}" sibTransId="{C8CDFE4B-0366-45CE-B95D-F70D751C0886}"/>
    <dgm:cxn modelId="{FF195D6C-69C4-46D3-B558-1F9E9971E556}" srcId="{C5B2F161-CB32-455C-B9B0-EA86B50C6B12}" destId="{EBC6253F-2E37-43AC-B21D-964573B0E8E0}" srcOrd="0" destOrd="0" parTransId="{2BD9E841-F6E6-40D7-818F-E415B708ACF0}" sibTransId="{B9796AFF-2E3C-4CB8-BF14-945789E38028}"/>
    <dgm:cxn modelId="{A54BF66F-499F-4000-AA3D-98EBC079C73A}" srcId="{017D64CF-72BD-4004-83D2-B5747ED03C42}" destId="{4A245EFD-CF76-42F5-92BF-B5CBB84F6F44}" srcOrd="2" destOrd="0" parTransId="{D45DEF63-BF75-4C93-9E2B-2103E2DD6A29}" sibTransId="{E2CD17AD-F78A-4A3B-9077-728C34FDB166}"/>
    <dgm:cxn modelId="{9A016C93-6D79-43F6-904A-02048E4ED731}" type="presOf" srcId="{DDEFA89D-E408-49D3-9173-9EABC57294F7}" destId="{0098B218-A90D-4E95-AABE-DFAA31CBAB06}" srcOrd="0" destOrd="0" presId="urn:microsoft.com/office/officeart/2005/8/layout/list1"/>
    <dgm:cxn modelId="{B2A75C98-EAA4-409D-A3F1-BBC7C09A5994}" srcId="{DDEFA89D-E408-49D3-9173-9EABC57294F7}" destId="{53882379-A087-419F-A940-CC07958097E9}" srcOrd="2" destOrd="0" parTransId="{2140D967-D814-49F5-8053-D5B4F4139977}" sibTransId="{EECF5590-DCA7-4FAB-A243-B9FD0A464B2A}"/>
    <dgm:cxn modelId="{78CE4EA3-0E89-4C85-BFB2-F540E1FD7E13}" type="presOf" srcId="{2D7164DF-ED26-4468-8933-B253402F9F94}" destId="{0075269D-B05D-4105-A3DD-61006C50DE03}" srcOrd="0" destOrd="0" presId="urn:microsoft.com/office/officeart/2005/8/layout/list1"/>
    <dgm:cxn modelId="{4E2DC7AB-9C20-4949-BBA7-B303F7C865E4}" srcId="{DDEFA89D-E408-49D3-9173-9EABC57294F7}" destId="{AAFD022A-A0B9-424E-96BD-ACFF835BA76A}" srcOrd="0" destOrd="0" parTransId="{CE4C1A3F-82E3-4F4F-B206-2B9EC4387CB4}" sibTransId="{EE3027F2-2C4E-4C8A-A464-CD4846F90865}"/>
    <dgm:cxn modelId="{FA65D9AC-5F18-4FA2-92A6-7499744A8224}" srcId="{DDEFA89D-E408-49D3-9173-9EABC57294F7}" destId="{343091B5-422F-48A2-A91C-69D3441E5651}" srcOrd="3" destOrd="0" parTransId="{BD64C76A-BDD7-4D19-BBBD-F3E687486929}" sibTransId="{45CEA399-B17A-40D4-9D5D-999372633540}"/>
    <dgm:cxn modelId="{F87132B6-05C3-4D36-B467-2AC17594324F}" type="presOf" srcId="{A5243EDF-97F2-4344-8466-ED23B0B37366}" destId="{EBC13D0A-A01F-4948-BA15-9DB5B8062801}" srcOrd="0" destOrd="1" presId="urn:microsoft.com/office/officeart/2005/8/layout/list1"/>
    <dgm:cxn modelId="{1FA3AFC6-9C68-47D6-8EF4-E538FECA8938}" type="presOf" srcId="{AAFD022A-A0B9-424E-96BD-ACFF835BA76A}" destId="{A9B6437E-E8D8-485B-9CA9-8E406205C2F8}" srcOrd="0" destOrd="0" presId="urn:microsoft.com/office/officeart/2005/8/layout/list1"/>
    <dgm:cxn modelId="{D156FED4-D7E6-4137-AA8E-EC45600CC039}" type="presOf" srcId="{017D64CF-72BD-4004-83D2-B5747ED03C42}" destId="{CBF83017-91F4-436A-B2B1-72A378BBFBC7}" srcOrd="1" destOrd="0" presId="urn:microsoft.com/office/officeart/2005/8/layout/list1"/>
    <dgm:cxn modelId="{1C58D4E5-A6EC-4B68-8526-8DC8B3367EF3}" type="presOf" srcId="{343091B5-422F-48A2-A91C-69D3441E5651}" destId="{A9B6437E-E8D8-485B-9CA9-8E406205C2F8}" srcOrd="0" destOrd="3" presId="urn:microsoft.com/office/officeart/2005/8/layout/list1"/>
    <dgm:cxn modelId="{A4207BF0-9B35-44F2-B57C-9E3C36D5FC44}" srcId="{DDEFA89D-E408-49D3-9173-9EABC57294F7}" destId="{D3DAE78A-CEE8-4A24-9007-7F5F98A33744}" srcOrd="1" destOrd="0" parTransId="{1DF2044C-5242-42C4-975D-D58D23023053}" sibTransId="{4CFA9A15-EF63-4B8D-AC8E-20926DF78D8D}"/>
    <dgm:cxn modelId="{E6817BF0-EB6A-4428-B02D-4FDE4963866C}" srcId="{017D64CF-72BD-4004-83D2-B5747ED03C42}" destId="{A5243EDF-97F2-4344-8466-ED23B0B37366}" srcOrd="1" destOrd="0" parTransId="{60614BED-226E-4D61-ABCA-9DC498114067}" sibTransId="{FAEF9B56-5F44-4B84-8E49-2A632CF98D3B}"/>
    <dgm:cxn modelId="{297F7FF5-6C5B-4C6C-9D3D-A107C007DBE1}" type="presOf" srcId="{DDEFA89D-E408-49D3-9173-9EABC57294F7}" destId="{1F450FD7-9C86-47E5-AE4F-EFA6805A3EF1}" srcOrd="1" destOrd="0" presId="urn:microsoft.com/office/officeart/2005/8/layout/list1"/>
    <dgm:cxn modelId="{F15C28F7-D28A-4281-ADBE-AD9A6BAE9539}" type="presOf" srcId="{73462C3E-217D-412C-8127-FA43057375BE}" destId="{931B7084-B083-49AD-811D-7EEF1D239D43}" srcOrd="0" destOrd="1" presId="urn:microsoft.com/office/officeart/2005/8/layout/list1"/>
    <dgm:cxn modelId="{9CDA88FA-ADBE-4CC3-95D5-4F3F490CB851}" type="presOf" srcId="{C5B2F161-CB32-455C-B9B0-EA86B50C6B12}" destId="{1FF3B8CF-1A7A-4247-BFE8-03730609F0EC}" srcOrd="1" destOrd="0" presId="urn:microsoft.com/office/officeart/2005/8/layout/list1"/>
    <dgm:cxn modelId="{D18AB62F-28C8-4646-A4F8-822D910AB585}" type="presParOf" srcId="{0075269D-B05D-4105-A3DD-61006C50DE03}" destId="{B2F00827-4944-458A-AA06-9E477F13A3B3}" srcOrd="0" destOrd="0" presId="urn:microsoft.com/office/officeart/2005/8/layout/list1"/>
    <dgm:cxn modelId="{1460B4F6-6676-4286-AC35-FC390E057958}" type="presParOf" srcId="{B2F00827-4944-458A-AA06-9E477F13A3B3}" destId="{0098B218-A90D-4E95-AABE-DFAA31CBAB06}" srcOrd="0" destOrd="0" presId="urn:microsoft.com/office/officeart/2005/8/layout/list1"/>
    <dgm:cxn modelId="{5760B777-A713-4B73-8BD0-C983A2832892}" type="presParOf" srcId="{B2F00827-4944-458A-AA06-9E477F13A3B3}" destId="{1F450FD7-9C86-47E5-AE4F-EFA6805A3EF1}" srcOrd="1" destOrd="0" presId="urn:microsoft.com/office/officeart/2005/8/layout/list1"/>
    <dgm:cxn modelId="{F0AF9F15-4B4A-4CCF-A017-63A96A895BCC}" type="presParOf" srcId="{0075269D-B05D-4105-A3DD-61006C50DE03}" destId="{602536E3-6846-4B8D-AFB3-52665FD471A0}" srcOrd="1" destOrd="0" presId="urn:microsoft.com/office/officeart/2005/8/layout/list1"/>
    <dgm:cxn modelId="{B620FED7-E911-4FF0-90A8-7C1133D02618}" type="presParOf" srcId="{0075269D-B05D-4105-A3DD-61006C50DE03}" destId="{A9B6437E-E8D8-485B-9CA9-8E406205C2F8}" srcOrd="2" destOrd="0" presId="urn:microsoft.com/office/officeart/2005/8/layout/list1"/>
    <dgm:cxn modelId="{E30FD44B-C072-44D9-9F26-9A049A0F0312}" type="presParOf" srcId="{0075269D-B05D-4105-A3DD-61006C50DE03}" destId="{3FC16EDF-6253-4B36-9D01-6F16BB53538A}" srcOrd="3" destOrd="0" presId="urn:microsoft.com/office/officeart/2005/8/layout/list1"/>
    <dgm:cxn modelId="{57E76496-3C6B-4551-8F08-160BAD6B7437}" type="presParOf" srcId="{0075269D-B05D-4105-A3DD-61006C50DE03}" destId="{69BAB899-912D-4FDF-AD24-F308F1C03138}" srcOrd="4" destOrd="0" presId="urn:microsoft.com/office/officeart/2005/8/layout/list1"/>
    <dgm:cxn modelId="{3E2CF30C-0CF0-46D2-8902-A6F53A13EC7B}" type="presParOf" srcId="{69BAB899-912D-4FDF-AD24-F308F1C03138}" destId="{9151BE9F-AD26-4799-BC1C-F123864DD866}" srcOrd="0" destOrd="0" presId="urn:microsoft.com/office/officeart/2005/8/layout/list1"/>
    <dgm:cxn modelId="{2714B556-6FDB-4659-855E-DD337C2A32CC}" type="presParOf" srcId="{69BAB899-912D-4FDF-AD24-F308F1C03138}" destId="{CBF83017-91F4-436A-B2B1-72A378BBFBC7}" srcOrd="1" destOrd="0" presId="urn:microsoft.com/office/officeart/2005/8/layout/list1"/>
    <dgm:cxn modelId="{D6EA9541-E5E8-430E-A83A-134AFD44B9CB}" type="presParOf" srcId="{0075269D-B05D-4105-A3DD-61006C50DE03}" destId="{15035E07-51C9-4C94-AC6C-CBB459246320}" srcOrd="5" destOrd="0" presId="urn:microsoft.com/office/officeart/2005/8/layout/list1"/>
    <dgm:cxn modelId="{1D326C67-4790-49FD-A86F-B5243A53917B}" type="presParOf" srcId="{0075269D-B05D-4105-A3DD-61006C50DE03}" destId="{EBC13D0A-A01F-4948-BA15-9DB5B8062801}" srcOrd="6" destOrd="0" presId="urn:microsoft.com/office/officeart/2005/8/layout/list1"/>
    <dgm:cxn modelId="{028E861D-C080-4152-B1E0-C3E21F5FCB6A}" type="presParOf" srcId="{0075269D-B05D-4105-A3DD-61006C50DE03}" destId="{C385DC89-E045-4B57-A426-3F34FEEE0BB4}" srcOrd="7" destOrd="0" presId="urn:microsoft.com/office/officeart/2005/8/layout/list1"/>
    <dgm:cxn modelId="{899AFEA2-225C-46E4-B188-973AFC75D422}" type="presParOf" srcId="{0075269D-B05D-4105-A3DD-61006C50DE03}" destId="{C60A0E38-729A-42DC-B9EB-9F20544C2325}" srcOrd="8" destOrd="0" presId="urn:microsoft.com/office/officeart/2005/8/layout/list1"/>
    <dgm:cxn modelId="{78A47654-70E5-47FA-9362-309EC283F5C7}" type="presParOf" srcId="{C60A0E38-729A-42DC-B9EB-9F20544C2325}" destId="{6D284FF6-968F-4760-ADBD-3F2C79D352DF}" srcOrd="0" destOrd="0" presId="urn:microsoft.com/office/officeart/2005/8/layout/list1"/>
    <dgm:cxn modelId="{E36F217F-0B33-40C1-AF82-A6A86B3E80EA}" type="presParOf" srcId="{C60A0E38-729A-42DC-B9EB-9F20544C2325}" destId="{1FF3B8CF-1A7A-4247-BFE8-03730609F0EC}" srcOrd="1" destOrd="0" presId="urn:microsoft.com/office/officeart/2005/8/layout/list1"/>
    <dgm:cxn modelId="{3511BAE7-B141-49FF-8EF8-681492187700}" type="presParOf" srcId="{0075269D-B05D-4105-A3DD-61006C50DE03}" destId="{3E92BC84-1C55-4F05-8584-0AD7A0183AD1}" srcOrd="9" destOrd="0" presId="urn:microsoft.com/office/officeart/2005/8/layout/list1"/>
    <dgm:cxn modelId="{9F7F7015-8213-44AE-8C9A-20F671BF1942}" type="presParOf" srcId="{0075269D-B05D-4105-A3DD-61006C50DE03}" destId="{931B7084-B083-49AD-811D-7EEF1D239D43}"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45135-AAA0-4F4D-B43B-BF71823AFB21}"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AC63B5C2-DBB4-4A2C-A786-1F5269D167F5}">
      <dgm:prSet custT="1"/>
      <dgm:spPr/>
      <dgm:t>
        <a:bodyPr/>
        <a:lstStyle/>
        <a:p>
          <a:r>
            <a:rPr lang="en-GB" sz="1400" b="1" dirty="0"/>
            <a:t>Phase 3 DREAMM-7 study</a:t>
          </a:r>
          <a:endParaRPr lang="en-GB" sz="1400" dirty="0"/>
        </a:p>
      </dgm:t>
    </dgm:pt>
    <dgm:pt modelId="{99A0FD4E-8A9D-4B91-8B6D-1D474F864FC7}" type="parTrans" cxnId="{551F7E55-47D2-427A-A0DD-8683C6C4BB05}">
      <dgm:prSet/>
      <dgm:spPr/>
      <dgm:t>
        <a:bodyPr/>
        <a:lstStyle/>
        <a:p>
          <a:endParaRPr lang="en-GB" sz="1400"/>
        </a:p>
      </dgm:t>
    </dgm:pt>
    <dgm:pt modelId="{2051D2B7-551B-4541-89B9-6E521CA54037}" type="sibTrans" cxnId="{551F7E55-47D2-427A-A0DD-8683C6C4BB05}">
      <dgm:prSet/>
      <dgm:spPr/>
      <dgm:t>
        <a:bodyPr/>
        <a:lstStyle/>
        <a:p>
          <a:endParaRPr lang="en-GB" sz="1400"/>
        </a:p>
      </dgm:t>
    </dgm:pt>
    <dgm:pt modelId="{0D1A2D08-BACA-45B9-9A26-17C79C540291}">
      <dgm:prSet custT="1"/>
      <dgm:spPr/>
      <dgm:t>
        <a:bodyPr/>
        <a:lstStyle/>
        <a:p>
          <a:r>
            <a:rPr lang="en-GB" sz="1400" b="1" dirty="0" err="1"/>
            <a:t>Belamaf+Vd</a:t>
          </a:r>
          <a:r>
            <a:rPr lang="en-GB" sz="1400" b="1" dirty="0"/>
            <a:t> x 8 cycles, then </a:t>
          </a:r>
          <a:r>
            <a:rPr lang="en-GB" sz="1400" b="1" dirty="0" err="1"/>
            <a:t>belamaf</a:t>
          </a:r>
          <a:r>
            <a:rPr lang="en-GB" sz="1400" b="1" dirty="0"/>
            <a:t> Q3W, N=243</a:t>
          </a:r>
          <a:endParaRPr lang="en-GB" sz="1400" dirty="0"/>
        </a:p>
      </dgm:t>
    </dgm:pt>
    <dgm:pt modelId="{E5F479DE-03F2-48B4-AF0F-327E02B279EB}" type="parTrans" cxnId="{5CF06AC6-F530-4098-B309-480010E5C7DB}">
      <dgm:prSet/>
      <dgm:spPr/>
      <dgm:t>
        <a:bodyPr/>
        <a:lstStyle/>
        <a:p>
          <a:endParaRPr lang="en-GB" sz="1400"/>
        </a:p>
      </dgm:t>
    </dgm:pt>
    <dgm:pt modelId="{F8F3D0E3-8ABC-4D46-9758-622D1AC223F6}" type="sibTrans" cxnId="{5CF06AC6-F530-4098-B309-480010E5C7DB}">
      <dgm:prSet/>
      <dgm:spPr/>
      <dgm:t>
        <a:bodyPr/>
        <a:lstStyle/>
        <a:p>
          <a:endParaRPr lang="en-GB" sz="1400"/>
        </a:p>
      </dgm:t>
    </dgm:pt>
    <dgm:pt modelId="{37B8557B-DA78-4CD8-AAC7-2C7A1013BA1C}">
      <dgm:prSet custT="1"/>
      <dgm:spPr/>
      <dgm:t>
        <a:bodyPr/>
        <a:lstStyle/>
        <a:p>
          <a:r>
            <a:rPr lang="en-GB" sz="1400" b="1" dirty="0"/>
            <a:t>Dara-</a:t>
          </a:r>
          <a:r>
            <a:rPr lang="en-GB" sz="1400" b="1" dirty="0" err="1"/>
            <a:t>Vd</a:t>
          </a:r>
          <a:r>
            <a:rPr lang="en-GB" sz="1400" b="1" dirty="0"/>
            <a:t> x 8 cycles, then Dara Q4W, N=251</a:t>
          </a:r>
          <a:endParaRPr lang="en-GB" sz="1400" dirty="0"/>
        </a:p>
      </dgm:t>
    </dgm:pt>
    <dgm:pt modelId="{C17A1244-959E-4C69-AC85-D73D6F6E5258}" type="parTrans" cxnId="{C8F394FB-3CB3-40C8-80A3-EDDB7C243E50}">
      <dgm:prSet/>
      <dgm:spPr/>
      <dgm:t>
        <a:bodyPr/>
        <a:lstStyle/>
        <a:p>
          <a:endParaRPr lang="en-GB" sz="1400"/>
        </a:p>
      </dgm:t>
    </dgm:pt>
    <dgm:pt modelId="{4A14B08B-381D-423F-9ED6-32DD49D27C1F}" type="sibTrans" cxnId="{C8F394FB-3CB3-40C8-80A3-EDDB7C243E50}">
      <dgm:prSet/>
      <dgm:spPr/>
      <dgm:t>
        <a:bodyPr/>
        <a:lstStyle/>
        <a:p>
          <a:endParaRPr lang="en-GB" sz="1400"/>
        </a:p>
      </dgm:t>
    </dgm:pt>
    <dgm:pt modelId="{E948066F-39B5-4B2F-B7DE-6D4D2F8B3527}" type="pres">
      <dgm:prSet presAssocID="{E5A45135-AAA0-4F4D-B43B-BF71823AFB21}" presName="Name0" presStyleCnt="0">
        <dgm:presLayoutVars>
          <dgm:dir/>
          <dgm:animLvl val="lvl"/>
          <dgm:resizeHandles val="exact"/>
        </dgm:presLayoutVars>
      </dgm:prSet>
      <dgm:spPr/>
    </dgm:pt>
    <dgm:pt modelId="{0DDBAB13-244E-488A-B995-16045945EEE8}" type="pres">
      <dgm:prSet presAssocID="{AC63B5C2-DBB4-4A2C-A786-1F5269D167F5}" presName="composite" presStyleCnt="0"/>
      <dgm:spPr/>
    </dgm:pt>
    <dgm:pt modelId="{34FAAB1A-9197-4B07-A827-80CDFCAB6539}" type="pres">
      <dgm:prSet presAssocID="{AC63B5C2-DBB4-4A2C-A786-1F5269D167F5}" presName="parTx" presStyleLbl="alignNode1" presStyleIdx="0" presStyleCnt="1">
        <dgm:presLayoutVars>
          <dgm:chMax val="0"/>
          <dgm:chPref val="0"/>
          <dgm:bulletEnabled val="1"/>
        </dgm:presLayoutVars>
      </dgm:prSet>
      <dgm:spPr/>
    </dgm:pt>
    <dgm:pt modelId="{E81BF6BD-8CB2-485B-BEE9-BCD504942BF3}" type="pres">
      <dgm:prSet presAssocID="{AC63B5C2-DBB4-4A2C-A786-1F5269D167F5}" presName="desTx" presStyleLbl="alignAccFollowNode1" presStyleIdx="0" presStyleCnt="1">
        <dgm:presLayoutVars>
          <dgm:bulletEnabled val="1"/>
        </dgm:presLayoutVars>
      </dgm:prSet>
      <dgm:spPr/>
    </dgm:pt>
  </dgm:ptLst>
  <dgm:cxnLst>
    <dgm:cxn modelId="{7AB67C44-BC19-4FE8-82E6-F3EC35755084}" type="presOf" srcId="{AC63B5C2-DBB4-4A2C-A786-1F5269D167F5}" destId="{34FAAB1A-9197-4B07-A827-80CDFCAB6539}" srcOrd="0" destOrd="0" presId="urn:microsoft.com/office/officeart/2005/8/layout/hList1"/>
    <dgm:cxn modelId="{551F7E55-47D2-427A-A0DD-8683C6C4BB05}" srcId="{E5A45135-AAA0-4F4D-B43B-BF71823AFB21}" destId="{AC63B5C2-DBB4-4A2C-A786-1F5269D167F5}" srcOrd="0" destOrd="0" parTransId="{99A0FD4E-8A9D-4B91-8B6D-1D474F864FC7}" sibTransId="{2051D2B7-551B-4541-89B9-6E521CA54037}"/>
    <dgm:cxn modelId="{3FDF4C68-24B8-4B9E-9373-F089A68E1577}" type="presOf" srcId="{0D1A2D08-BACA-45B9-9A26-17C79C540291}" destId="{E81BF6BD-8CB2-485B-BEE9-BCD504942BF3}" srcOrd="0" destOrd="0" presId="urn:microsoft.com/office/officeart/2005/8/layout/hList1"/>
    <dgm:cxn modelId="{B6EDD2A4-12F5-493B-B7F0-9A27650C84FF}" type="presOf" srcId="{E5A45135-AAA0-4F4D-B43B-BF71823AFB21}" destId="{E948066F-39B5-4B2F-B7DE-6D4D2F8B3527}" srcOrd="0" destOrd="0" presId="urn:microsoft.com/office/officeart/2005/8/layout/hList1"/>
    <dgm:cxn modelId="{5CF06AC6-F530-4098-B309-480010E5C7DB}" srcId="{AC63B5C2-DBB4-4A2C-A786-1F5269D167F5}" destId="{0D1A2D08-BACA-45B9-9A26-17C79C540291}" srcOrd="0" destOrd="0" parTransId="{E5F479DE-03F2-48B4-AF0F-327E02B279EB}" sibTransId="{F8F3D0E3-8ABC-4D46-9758-622D1AC223F6}"/>
    <dgm:cxn modelId="{EA0791EB-B980-47F0-B6C6-FF6A4C03033F}" type="presOf" srcId="{37B8557B-DA78-4CD8-AAC7-2C7A1013BA1C}" destId="{E81BF6BD-8CB2-485B-BEE9-BCD504942BF3}" srcOrd="0" destOrd="1" presId="urn:microsoft.com/office/officeart/2005/8/layout/hList1"/>
    <dgm:cxn modelId="{C8F394FB-3CB3-40C8-80A3-EDDB7C243E50}" srcId="{AC63B5C2-DBB4-4A2C-A786-1F5269D167F5}" destId="{37B8557B-DA78-4CD8-AAC7-2C7A1013BA1C}" srcOrd="1" destOrd="0" parTransId="{C17A1244-959E-4C69-AC85-D73D6F6E5258}" sibTransId="{4A14B08B-381D-423F-9ED6-32DD49D27C1F}"/>
    <dgm:cxn modelId="{6A6A6F1F-7AC3-49EE-BD0F-D63563CCC3A2}" type="presParOf" srcId="{E948066F-39B5-4B2F-B7DE-6D4D2F8B3527}" destId="{0DDBAB13-244E-488A-B995-16045945EEE8}" srcOrd="0" destOrd="0" presId="urn:microsoft.com/office/officeart/2005/8/layout/hList1"/>
    <dgm:cxn modelId="{4DB3F857-AB46-472D-920E-CC7E9EBB5F22}" type="presParOf" srcId="{0DDBAB13-244E-488A-B995-16045945EEE8}" destId="{34FAAB1A-9197-4B07-A827-80CDFCAB6539}" srcOrd="0" destOrd="0" presId="urn:microsoft.com/office/officeart/2005/8/layout/hList1"/>
    <dgm:cxn modelId="{D57DC613-EE16-492E-9047-76744DC756EB}" type="presParOf" srcId="{0DDBAB13-244E-488A-B995-16045945EEE8}" destId="{E81BF6BD-8CB2-485B-BEE9-BCD504942BF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45135-AAA0-4F4D-B43B-BF71823AFB21}"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AC63B5C2-DBB4-4A2C-A786-1F5269D167F5}">
      <dgm:prSet/>
      <dgm:spPr/>
      <dgm:t>
        <a:bodyPr/>
        <a:lstStyle/>
        <a:p>
          <a:r>
            <a:rPr lang="en-GB" b="1" dirty="0"/>
            <a:t>Outcomes</a:t>
          </a:r>
          <a:endParaRPr lang="en-GB" dirty="0"/>
        </a:p>
      </dgm:t>
    </dgm:pt>
    <dgm:pt modelId="{99A0FD4E-8A9D-4B91-8B6D-1D474F864FC7}" type="parTrans" cxnId="{551F7E55-47D2-427A-A0DD-8683C6C4BB05}">
      <dgm:prSet/>
      <dgm:spPr/>
      <dgm:t>
        <a:bodyPr/>
        <a:lstStyle/>
        <a:p>
          <a:endParaRPr lang="en-GB"/>
        </a:p>
      </dgm:t>
    </dgm:pt>
    <dgm:pt modelId="{2051D2B7-551B-4541-89B9-6E521CA54037}" type="sibTrans" cxnId="{551F7E55-47D2-427A-A0DD-8683C6C4BB05}">
      <dgm:prSet/>
      <dgm:spPr/>
      <dgm:t>
        <a:bodyPr/>
        <a:lstStyle/>
        <a:p>
          <a:endParaRPr lang="en-GB"/>
        </a:p>
      </dgm:t>
    </dgm:pt>
    <dgm:pt modelId="{0D1A2D08-BACA-45B9-9A26-17C79C540291}">
      <dgm:prSet/>
      <dgm:spPr/>
      <dgm:t>
        <a:bodyPr/>
        <a:lstStyle/>
        <a:p>
          <a:r>
            <a:rPr lang="en-GB" b="1" dirty="0"/>
            <a:t>Significant PFS benefit – seen across prespecified subgroups, including R-refractory patients (HR 0.37), patients with high-risk cytogenetics (HR 0.36), and patients with prior V (HR 0.45)</a:t>
          </a:r>
          <a:endParaRPr lang="en-GB" dirty="0"/>
        </a:p>
      </dgm:t>
    </dgm:pt>
    <dgm:pt modelId="{E5F479DE-03F2-48B4-AF0F-327E02B279EB}" type="parTrans" cxnId="{5CF06AC6-F530-4098-B309-480010E5C7DB}">
      <dgm:prSet/>
      <dgm:spPr/>
      <dgm:t>
        <a:bodyPr/>
        <a:lstStyle/>
        <a:p>
          <a:endParaRPr lang="en-GB"/>
        </a:p>
      </dgm:t>
    </dgm:pt>
    <dgm:pt modelId="{F8F3D0E3-8ABC-4D46-9758-622D1AC223F6}" type="sibTrans" cxnId="{5CF06AC6-F530-4098-B309-480010E5C7DB}">
      <dgm:prSet/>
      <dgm:spPr/>
      <dgm:t>
        <a:bodyPr/>
        <a:lstStyle/>
        <a:p>
          <a:endParaRPr lang="en-GB"/>
        </a:p>
      </dgm:t>
    </dgm:pt>
    <dgm:pt modelId="{C73AD54C-714F-4BBF-A8C9-9793CEA577F6}">
      <dgm:prSet/>
      <dgm:spPr/>
      <dgm:t>
        <a:bodyPr/>
        <a:lstStyle/>
        <a:p>
          <a:r>
            <a:rPr lang="en-GB" b="1" dirty="0"/>
            <a:t>Early OS trend </a:t>
          </a:r>
          <a:r>
            <a:rPr lang="en-GB" b="1" dirty="0" err="1"/>
            <a:t>favoring</a:t>
          </a:r>
          <a:r>
            <a:rPr lang="en-GB" b="1" dirty="0"/>
            <a:t> </a:t>
          </a:r>
          <a:r>
            <a:rPr lang="en-GB" b="1" dirty="0" err="1"/>
            <a:t>belamaf-Vd</a:t>
          </a:r>
          <a:r>
            <a:rPr lang="en-GB" b="1" dirty="0"/>
            <a:t> – 18-month OS 84% vs 73% (HR 0.57)</a:t>
          </a:r>
        </a:p>
      </dgm:t>
    </dgm:pt>
    <dgm:pt modelId="{351D6781-A5E3-470A-9CC4-4498A63A652C}" type="parTrans" cxnId="{83EE0C95-0B45-4D70-A474-C9B53680C4EC}">
      <dgm:prSet/>
      <dgm:spPr/>
      <dgm:t>
        <a:bodyPr/>
        <a:lstStyle/>
        <a:p>
          <a:endParaRPr lang="en-GB"/>
        </a:p>
      </dgm:t>
    </dgm:pt>
    <dgm:pt modelId="{9D6323E6-79D0-41B6-A301-2733AE356078}" type="sibTrans" cxnId="{83EE0C95-0B45-4D70-A474-C9B53680C4EC}">
      <dgm:prSet/>
      <dgm:spPr/>
      <dgm:t>
        <a:bodyPr/>
        <a:lstStyle/>
        <a:p>
          <a:endParaRPr lang="en-GB"/>
        </a:p>
      </dgm:t>
    </dgm:pt>
    <dgm:pt modelId="{E948066F-39B5-4B2F-B7DE-6D4D2F8B3527}" type="pres">
      <dgm:prSet presAssocID="{E5A45135-AAA0-4F4D-B43B-BF71823AFB21}" presName="Name0" presStyleCnt="0">
        <dgm:presLayoutVars>
          <dgm:dir/>
          <dgm:animLvl val="lvl"/>
          <dgm:resizeHandles val="exact"/>
        </dgm:presLayoutVars>
      </dgm:prSet>
      <dgm:spPr/>
    </dgm:pt>
    <dgm:pt modelId="{0DDBAB13-244E-488A-B995-16045945EEE8}" type="pres">
      <dgm:prSet presAssocID="{AC63B5C2-DBB4-4A2C-A786-1F5269D167F5}" presName="composite" presStyleCnt="0"/>
      <dgm:spPr/>
    </dgm:pt>
    <dgm:pt modelId="{34FAAB1A-9197-4B07-A827-80CDFCAB6539}" type="pres">
      <dgm:prSet presAssocID="{AC63B5C2-DBB4-4A2C-A786-1F5269D167F5}" presName="parTx" presStyleLbl="alignNode1" presStyleIdx="0" presStyleCnt="1">
        <dgm:presLayoutVars>
          <dgm:chMax val="0"/>
          <dgm:chPref val="0"/>
          <dgm:bulletEnabled val="1"/>
        </dgm:presLayoutVars>
      </dgm:prSet>
      <dgm:spPr/>
    </dgm:pt>
    <dgm:pt modelId="{E81BF6BD-8CB2-485B-BEE9-BCD504942BF3}" type="pres">
      <dgm:prSet presAssocID="{AC63B5C2-DBB4-4A2C-A786-1F5269D167F5}" presName="desTx" presStyleLbl="alignAccFollowNode1" presStyleIdx="0" presStyleCnt="1">
        <dgm:presLayoutVars>
          <dgm:bulletEnabled val="1"/>
        </dgm:presLayoutVars>
      </dgm:prSet>
      <dgm:spPr/>
    </dgm:pt>
  </dgm:ptLst>
  <dgm:cxnLst>
    <dgm:cxn modelId="{7AB67C44-BC19-4FE8-82E6-F3EC35755084}" type="presOf" srcId="{AC63B5C2-DBB4-4A2C-A786-1F5269D167F5}" destId="{34FAAB1A-9197-4B07-A827-80CDFCAB6539}" srcOrd="0" destOrd="0" presId="urn:microsoft.com/office/officeart/2005/8/layout/hList1"/>
    <dgm:cxn modelId="{551F7E55-47D2-427A-A0DD-8683C6C4BB05}" srcId="{E5A45135-AAA0-4F4D-B43B-BF71823AFB21}" destId="{AC63B5C2-DBB4-4A2C-A786-1F5269D167F5}" srcOrd="0" destOrd="0" parTransId="{99A0FD4E-8A9D-4B91-8B6D-1D474F864FC7}" sibTransId="{2051D2B7-551B-4541-89B9-6E521CA54037}"/>
    <dgm:cxn modelId="{3FDF4C68-24B8-4B9E-9373-F089A68E1577}" type="presOf" srcId="{0D1A2D08-BACA-45B9-9A26-17C79C540291}" destId="{E81BF6BD-8CB2-485B-BEE9-BCD504942BF3}" srcOrd="0" destOrd="0" presId="urn:microsoft.com/office/officeart/2005/8/layout/hList1"/>
    <dgm:cxn modelId="{83EE0C95-0B45-4D70-A474-C9B53680C4EC}" srcId="{AC63B5C2-DBB4-4A2C-A786-1F5269D167F5}" destId="{C73AD54C-714F-4BBF-A8C9-9793CEA577F6}" srcOrd="1" destOrd="0" parTransId="{351D6781-A5E3-470A-9CC4-4498A63A652C}" sibTransId="{9D6323E6-79D0-41B6-A301-2733AE356078}"/>
    <dgm:cxn modelId="{B6EDD2A4-12F5-493B-B7F0-9A27650C84FF}" type="presOf" srcId="{E5A45135-AAA0-4F4D-B43B-BF71823AFB21}" destId="{E948066F-39B5-4B2F-B7DE-6D4D2F8B3527}" srcOrd="0" destOrd="0" presId="urn:microsoft.com/office/officeart/2005/8/layout/hList1"/>
    <dgm:cxn modelId="{5CF06AC6-F530-4098-B309-480010E5C7DB}" srcId="{AC63B5C2-DBB4-4A2C-A786-1F5269D167F5}" destId="{0D1A2D08-BACA-45B9-9A26-17C79C540291}" srcOrd="0" destOrd="0" parTransId="{E5F479DE-03F2-48B4-AF0F-327E02B279EB}" sibTransId="{F8F3D0E3-8ABC-4D46-9758-622D1AC223F6}"/>
    <dgm:cxn modelId="{46893CFF-A4D6-438E-A999-EC1DD87FF4F1}" type="presOf" srcId="{C73AD54C-714F-4BBF-A8C9-9793CEA577F6}" destId="{E81BF6BD-8CB2-485B-BEE9-BCD504942BF3}" srcOrd="0" destOrd="1" presId="urn:microsoft.com/office/officeart/2005/8/layout/hList1"/>
    <dgm:cxn modelId="{6A6A6F1F-7AC3-49EE-BD0F-D63563CCC3A2}" type="presParOf" srcId="{E948066F-39B5-4B2F-B7DE-6D4D2F8B3527}" destId="{0DDBAB13-244E-488A-B995-16045945EEE8}" srcOrd="0" destOrd="0" presId="urn:microsoft.com/office/officeart/2005/8/layout/hList1"/>
    <dgm:cxn modelId="{4DB3F857-AB46-472D-920E-CC7E9EBB5F22}" type="presParOf" srcId="{0DDBAB13-244E-488A-B995-16045945EEE8}" destId="{34FAAB1A-9197-4B07-A827-80CDFCAB6539}" srcOrd="0" destOrd="0" presId="urn:microsoft.com/office/officeart/2005/8/layout/hList1"/>
    <dgm:cxn modelId="{D57DC613-EE16-492E-9047-76744DC756EB}" type="presParOf" srcId="{0DDBAB13-244E-488A-B995-16045945EEE8}" destId="{E81BF6BD-8CB2-485B-BEE9-BCD504942BF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A45135-AAA0-4F4D-B43B-BF71823AFB21}"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AC63B5C2-DBB4-4A2C-A786-1F5269D167F5}">
      <dgm:prSet custT="1"/>
      <dgm:spPr/>
      <dgm:t>
        <a:bodyPr/>
        <a:lstStyle/>
        <a:p>
          <a:r>
            <a:rPr lang="en-GB" sz="1400" b="1" dirty="0"/>
            <a:t>Phase 3 DREAMM-8 study</a:t>
          </a:r>
          <a:endParaRPr lang="en-GB" sz="1400" dirty="0"/>
        </a:p>
      </dgm:t>
    </dgm:pt>
    <dgm:pt modelId="{99A0FD4E-8A9D-4B91-8B6D-1D474F864FC7}" type="parTrans" cxnId="{551F7E55-47D2-427A-A0DD-8683C6C4BB05}">
      <dgm:prSet/>
      <dgm:spPr/>
      <dgm:t>
        <a:bodyPr/>
        <a:lstStyle/>
        <a:p>
          <a:endParaRPr lang="en-GB" sz="1400"/>
        </a:p>
      </dgm:t>
    </dgm:pt>
    <dgm:pt modelId="{2051D2B7-551B-4541-89B9-6E521CA54037}" type="sibTrans" cxnId="{551F7E55-47D2-427A-A0DD-8683C6C4BB05}">
      <dgm:prSet/>
      <dgm:spPr/>
      <dgm:t>
        <a:bodyPr/>
        <a:lstStyle/>
        <a:p>
          <a:endParaRPr lang="en-GB" sz="1400"/>
        </a:p>
      </dgm:t>
    </dgm:pt>
    <dgm:pt modelId="{0D1A2D08-BACA-45B9-9A26-17C79C540291}">
      <dgm:prSet custT="1"/>
      <dgm:spPr/>
      <dgm:t>
        <a:bodyPr/>
        <a:lstStyle/>
        <a:p>
          <a:r>
            <a:rPr lang="en-GB" sz="1400" b="1" dirty="0" err="1"/>
            <a:t>Belamaf</a:t>
          </a:r>
          <a:r>
            <a:rPr lang="en-GB" sz="1400" b="1" dirty="0"/>
            <a:t>-Pom-</a:t>
          </a:r>
          <a:r>
            <a:rPr lang="en-GB" sz="1400" b="1" dirty="0" err="1"/>
            <a:t>dex</a:t>
          </a:r>
          <a:r>
            <a:rPr lang="en-GB" sz="1400" b="1" dirty="0"/>
            <a:t> until PD/death, N=155</a:t>
          </a:r>
          <a:endParaRPr lang="en-GB" sz="1400" dirty="0"/>
        </a:p>
      </dgm:t>
    </dgm:pt>
    <dgm:pt modelId="{E5F479DE-03F2-48B4-AF0F-327E02B279EB}" type="parTrans" cxnId="{5CF06AC6-F530-4098-B309-480010E5C7DB}">
      <dgm:prSet/>
      <dgm:spPr/>
      <dgm:t>
        <a:bodyPr/>
        <a:lstStyle/>
        <a:p>
          <a:endParaRPr lang="en-GB" sz="1400"/>
        </a:p>
      </dgm:t>
    </dgm:pt>
    <dgm:pt modelId="{F8F3D0E3-8ABC-4D46-9758-622D1AC223F6}" type="sibTrans" cxnId="{5CF06AC6-F530-4098-B309-480010E5C7DB}">
      <dgm:prSet/>
      <dgm:spPr/>
      <dgm:t>
        <a:bodyPr/>
        <a:lstStyle/>
        <a:p>
          <a:endParaRPr lang="en-GB" sz="1400"/>
        </a:p>
      </dgm:t>
    </dgm:pt>
    <dgm:pt modelId="{37B8557B-DA78-4CD8-AAC7-2C7A1013BA1C}">
      <dgm:prSet custT="1"/>
      <dgm:spPr/>
      <dgm:t>
        <a:bodyPr/>
        <a:lstStyle/>
        <a:p>
          <a:r>
            <a:rPr lang="en-GB" sz="1400" b="1" dirty="0"/>
            <a:t>Pom-</a:t>
          </a:r>
          <a:r>
            <a:rPr lang="en-GB" sz="1400" b="1" dirty="0" err="1"/>
            <a:t>Vd</a:t>
          </a:r>
          <a:r>
            <a:rPr lang="en-GB" sz="1400" b="1" dirty="0"/>
            <a:t> until PD/death, N=147</a:t>
          </a:r>
          <a:endParaRPr lang="en-GB" sz="1400" dirty="0"/>
        </a:p>
      </dgm:t>
    </dgm:pt>
    <dgm:pt modelId="{C17A1244-959E-4C69-AC85-D73D6F6E5258}" type="parTrans" cxnId="{C8F394FB-3CB3-40C8-80A3-EDDB7C243E50}">
      <dgm:prSet/>
      <dgm:spPr/>
      <dgm:t>
        <a:bodyPr/>
        <a:lstStyle/>
        <a:p>
          <a:endParaRPr lang="en-GB" sz="1400"/>
        </a:p>
      </dgm:t>
    </dgm:pt>
    <dgm:pt modelId="{4A14B08B-381D-423F-9ED6-32DD49D27C1F}" type="sibTrans" cxnId="{C8F394FB-3CB3-40C8-80A3-EDDB7C243E50}">
      <dgm:prSet/>
      <dgm:spPr/>
      <dgm:t>
        <a:bodyPr/>
        <a:lstStyle/>
        <a:p>
          <a:endParaRPr lang="en-GB" sz="1400"/>
        </a:p>
      </dgm:t>
    </dgm:pt>
    <dgm:pt modelId="{9E372725-BE74-4CF6-AB31-65C8DA9CF77D}">
      <dgm:prSet custT="1"/>
      <dgm:spPr/>
      <dgm:t>
        <a:bodyPr/>
        <a:lstStyle/>
        <a:p>
          <a:r>
            <a:rPr lang="en-GB" sz="1400" b="1" dirty="0"/>
            <a:t>Patients with </a:t>
          </a:r>
          <a:r>
            <a:rPr lang="en-GB" sz="1400" b="1" dirty="0">
              <a:latin typeface="Arial" panose="020B0604020202020204" pitchFamily="34" charset="0"/>
              <a:cs typeface="Arial" panose="020B0604020202020204" pitchFamily="34" charset="0"/>
            </a:rPr>
            <a:t>≥1 prior line, including lenalidomide </a:t>
          </a:r>
          <a:r>
            <a:rPr lang="en-GB" sz="1400" b="1" dirty="0"/>
            <a:t> </a:t>
          </a:r>
        </a:p>
      </dgm:t>
    </dgm:pt>
    <dgm:pt modelId="{100A3E4F-AC28-4A34-9AAE-09AF12988EE6}" type="parTrans" cxnId="{6C66B61F-4C7C-4A0A-9997-731DA93D7760}">
      <dgm:prSet/>
      <dgm:spPr/>
      <dgm:t>
        <a:bodyPr/>
        <a:lstStyle/>
        <a:p>
          <a:endParaRPr lang="en-GB"/>
        </a:p>
      </dgm:t>
    </dgm:pt>
    <dgm:pt modelId="{A727BE4F-3010-4CAD-A5E9-3F7ED1848245}" type="sibTrans" cxnId="{6C66B61F-4C7C-4A0A-9997-731DA93D7760}">
      <dgm:prSet/>
      <dgm:spPr/>
      <dgm:t>
        <a:bodyPr/>
        <a:lstStyle/>
        <a:p>
          <a:endParaRPr lang="en-GB"/>
        </a:p>
      </dgm:t>
    </dgm:pt>
    <dgm:pt modelId="{E948066F-39B5-4B2F-B7DE-6D4D2F8B3527}" type="pres">
      <dgm:prSet presAssocID="{E5A45135-AAA0-4F4D-B43B-BF71823AFB21}" presName="Name0" presStyleCnt="0">
        <dgm:presLayoutVars>
          <dgm:dir/>
          <dgm:animLvl val="lvl"/>
          <dgm:resizeHandles val="exact"/>
        </dgm:presLayoutVars>
      </dgm:prSet>
      <dgm:spPr/>
    </dgm:pt>
    <dgm:pt modelId="{0DDBAB13-244E-488A-B995-16045945EEE8}" type="pres">
      <dgm:prSet presAssocID="{AC63B5C2-DBB4-4A2C-A786-1F5269D167F5}" presName="composite" presStyleCnt="0"/>
      <dgm:spPr/>
    </dgm:pt>
    <dgm:pt modelId="{34FAAB1A-9197-4B07-A827-80CDFCAB6539}" type="pres">
      <dgm:prSet presAssocID="{AC63B5C2-DBB4-4A2C-A786-1F5269D167F5}" presName="parTx" presStyleLbl="alignNode1" presStyleIdx="0" presStyleCnt="1">
        <dgm:presLayoutVars>
          <dgm:chMax val="0"/>
          <dgm:chPref val="0"/>
          <dgm:bulletEnabled val="1"/>
        </dgm:presLayoutVars>
      </dgm:prSet>
      <dgm:spPr/>
    </dgm:pt>
    <dgm:pt modelId="{E81BF6BD-8CB2-485B-BEE9-BCD504942BF3}" type="pres">
      <dgm:prSet presAssocID="{AC63B5C2-DBB4-4A2C-A786-1F5269D167F5}" presName="desTx" presStyleLbl="alignAccFollowNode1" presStyleIdx="0" presStyleCnt="1" custScaleY="100000">
        <dgm:presLayoutVars>
          <dgm:bulletEnabled val="1"/>
        </dgm:presLayoutVars>
      </dgm:prSet>
      <dgm:spPr/>
    </dgm:pt>
  </dgm:ptLst>
  <dgm:cxnLst>
    <dgm:cxn modelId="{6C66B61F-4C7C-4A0A-9997-731DA93D7760}" srcId="{AC63B5C2-DBB4-4A2C-A786-1F5269D167F5}" destId="{9E372725-BE74-4CF6-AB31-65C8DA9CF77D}" srcOrd="0" destOrd="0" parTransId="{100A3E4F-AC28-4A34-9AAE-09AF12988EE6}" sibTransId="{A727BE4F-3010-4CAD-A5E9-3F7ED1848245}"/>
    <dgm:cxn modelId="{220A0C2F-A5B4-4158-9EE7-BC4AA3CC6268}" type="presOf" srcId="{9E372725-BE74-4CF6-AB31-65C8DA9CF77D}" destId="{E81BF6BD-8CB2-485B-BEE9-BCD504942BF3}" srcOrd="0" destOrd="0" presId="urn:microsoft.com/office/officeart/2005/8/layout/hList1"/>
    <dgm:cxn modelId="{7AB67C44-BC19-4FE8-82E6-F3EC35755084}" type="presOf" srcId="{AC63B5C2-DBB4-4A2C-A786-1F5269D167F5}" destId="{34FAAB1A-9197-4B07-A827-80CDFCAB6539}" srcOrd="0" destOrd="0" presId="urn:microsoft.com/office/officeart/2005/8/layout/hList1"/>
    <dgm:cxn modelId="{551F7E55-47D2-427A-A0DD-8683C6C4BB05}" srcId="{E5A45135-AAA0-4F4D-B43B-BF71823AFB21}" destId="{AC63B5C2-DBB4-4A2C-A786-1F5269D167F5}" srcOrd="0" destOrd="0" parTransId="{99A0FD4E-8A9D-4B91-8B6D-1D474F864FC7}" sibTransId="{2051D2B7-551B-4541-89B9-6E521CA54037}"/>
    <dgm:cxn modelId="{3FDF4C68-24B8-4B9E-9373-F089A68E1577}" type="presOf" srcId="{0D1A2D08-BACA-45B9-9A26-17C79C540291}" destId="{E81BF6BD-8CB2-485B-BEE9-BCD504942BF3}" srcOrd="0" destOrd="1" presId="urn:microsoft.com/office/officeart/2005/8/layout/hList1"/>
    <dgm:cxn modelId="{B6EDD2A4-12F5-493B-B7F0-9A27650C84FF}" type="presOf" srcId="{E5A45135-AAA0-4F4D-B43B-BF71823AFB21}" destId="{E948066F-39B5-4B2F-B7DE-6D4D2F8B3527}" srcOrd="0" destOrd="0" presId="urn:microsoft.com/office/officeart/2005/8/layout/hList1"/>
    <dgm:cxn modelId="{5CF06AC6-F530-4098-B309-480010E5C7DB}" srcId="{AC63B5C2-DBB4-4A2C-A786-1F5269D167F5}" destId="{0D1A2D08-BACA-45B9-9A26-17C79C540291}" srcOrd="1" destOrd="0" parTransId="{E5F479DE-03F2-48B4-AF0F-327E02B279EB}" sibTransId="{F8F3D0E3-8ABC-4D46-9758-622D1AC223F6}"/>
    <dgm:cxn modelId="{EA0791EB-B980-47F0-B6C6-FF6A4C03033F}" type="presOf" srcId="{37B8557B-DA78-4CD8-AAC7-2C7A1013BA1C}" destId="{E81BF6BD-8CB2-485B-BEE9-BCD504942BF3}" srcOrd="0" destOrd="2" presId="urn:microsoft.com/office/officeart/2005/8/layout/hList1"/>
    <dgm:cxn modelId="{C8F394FB-3CB3-40C8-80A3-EDDB7C243E50}" srcId="{AC63B5C2-DBB4-4A2C-A786-1F5269D167F5}" destId="{37B8557B-DA78-4CD8-AAC7-2C7A1013BA1C}" srcOrd="2" destOrd="0" parTransId="{C17A1244-959E-4C69-AC85-D73D6F6E5258}" sibTransId="{4A14B08B-381D-423F-9ED6-32DD49D27C1F}"/>
    <dgm:cxn modelId="{6A6A6F1F-7AC3-49EE-BD0F-D63563CCC3A2}" type="presParOf" srcId="{E948066F-39B5-4B2F-B7DE-6D4D2F8B3527}" destId="{0DDBAB13-244E-488A-B995-16045945EEE8}" srcOrd="0" destOrd="0" presId="urn:microsoft.com/office/officeart/2005/8/layout/hList1"/>
    <dgm:cxn modelId="{4DB3F857-AB46-472D-920E-CC7E9EBB5F22}" type="presParOf" srcId="{0DDBAB13-244E-488A-B995-16045945EEE8}" destId="{34FAAB1A-9197-4B07-A827-80CDFCAB6539}" srcOrd="0" destOrd="0" presId="urn:microsoft.com/office/officeart/2005/8/layout/hList1"/>
    <dgm:cxn modelId="{D57DC613-EE16-492E-9047-76744DC756EB}" type="presParOf" srcId="{0DDBAB13-244E-488A-B995-16045945EEE8}" destId="{E81BF6BD-8CB2-485B-BEE9-BCD504942BF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A45135-AAA0-4F4D-B43B-BF71823AFB21}"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AC63B5C2-DBB4-4A2C-A786-1F5269D167F5}">
      <dgm:prSet/>
      <dgm:spPr/>
      <dgm:t>
        <a:bodyPr/>
        <a:lstStyle/>
        <a:p>
          <a:r>
            <a:rPr lang="en-GB" b="1" dirty="0"/>
            <a:t>Outcomes</a:t>
          </a:r>
          <a:endParaRPr lang="en-GB" dirty="0"/>
        </a:p>
      </dgm:t>
    </dgm:pt>
    <dgm:pt modelId="{99A0FD4E-8A9D-4B91-8B6D-1D474F864FC7}" type="parTrans" cxnId="{551F7E55-47D2-427A-A0DD-8683C6C4BB05}">
      <dgm:prSet/>
      <dgm:spPr/>
      <dgm:t>
        <a:bodyPr/>
        <a:lstStyle/>
        <a:p>
          <a:endParaRPr lang="en-GB"/>
        </a:p>
      </dgm:t>
    </dgm:pt>
    <dgm:pt modelId="{2051D2B7-551B-4541-89B9-6E521CA54037}" type="sibTrans" cxnId="{551F7E55-47D2-427A-A0DD-8683C6C4BB05}">
      <dgm:prSet/>
      <dgm:spPr/>
      <dgm:t>
        <a:bodyPr/>
        <a:lstStyle/>
        <a:p>
          <a:endParaRPr lang="en-GB"/>
        </a:p>
      </dgm:t>
    </dgm:pt>
    <dgm:pt modelId="{0D1A2D08-BACA-45B9-9A26-17C79C540291}">
      <dgm:prSet/>
      <dgm:spPr/>
      <dgm:t>
        <a:bodyPr/>
        <a:lstStyle/>
        <a:p>
          <a:r>
            <a:rPr lang="en-GB" b="1" dirty="0"/>
            <a:t>Significant PFS benefit – seen across prespecified subgroups, including R-refractory patients (HR 0.45), CD38 </a:t>
          </a:r>
          <a:r>
            <a:rPr lang="en-GB" b="1" dirty="0" err="1"/>
            <a:t>mAb</a:t>
          </a:r>
          <a:r>
            <a:rPr lang="en-GB" b="1" dirty="0"/>
            <a:t>-refractory patients (HR 0.65), and patients with high-risk cytogenetics (HR 0.57)</a:t>
          </a:r>
          <a:endParaRPr lang="en-GB" dirty="0"/>
        </a:p>
      </dgm:t>
    </dgm:pt>
    <dgm:pt modelId="{E5F479DE-03F2-48B4-AF0F-327E02B279EB}" type="parTrans" cxnId="{5CF06AC6-F530-4098-B309-480010E5C7DB}">
      <dgm:prSet/>
      <dgm:spPr/>
      <dgm:t>
        <a:bodyPr/>
        <a:lstStyle/>
        <a:p>
          <a:endParaRPr lang="en-GB"/>
        </a:p>
      </dgm:t>
    </dgm:pt>
    <dgm:pt modelId="{F8F3D0E3-8ABC-4D46-9758-622D1AC223F6}" type="sibTrans" cxnId="{5CF06AC6-F530-4098-B309-480010E5C7DB}">
      <dgm:prSet/>
      <dgm:spPr/>
      <dgm:t>
        <a:bodyPr/>
        <a:lstStyle/>
        <a:p>
          <a:endParaRPr lang="en-GB"/>
        </a:p>
      </dgm:t>
    </dgm:pt>
    <dgm:pt modelId="{FD352383-6D93-420D-8BFD-A00B3989B072}">
      <dgm:prSet/>
      <dgm:spPr/>
      <dgm:t>
        <a:bodyPr/>
        <a:lstStyle/>
        <a:p>
          <a:r>
            <a:rPr lang="en-GB" b="1" dirty="0"/>
            <a:t>Early OS trend </a:t>
          </a:r>
          <a:r>
            <a:rPr lang="en-GB" b="1" dirty="0" err="1"/>
            <a:t>favoring</a:t>
          </a:r>
          <a:r>
            <a:rPr lang="en-GB" b="1" dirty="0"/>
            <a:t> </a:t>
          </a:r>
          <a:r>
            <a:rPr lang="en-GB" b="1" dirty="0" err="1"/>
            <a:t>belamaf</a:t>
          </a:r>
          <a:r>
            <a:rPr lang="en-GB" b="1" dirty="0"/>
            <a:t>-Pom-</a:t>
          </a:r>
          <a:r>
            <a:rPr lang="en-GB" b="1" dirty="0" err="1"/>
            <a:t>dex</a:t>
          </a:r>
          <a:r>
            <a:rPr lang="en-GB" b="1" dirty="0"/>
            <a:t> – 12-month OS 83% vs 76% (HR 0.77)</a:t>
          </a:r>
        </a:p>
      </dgm:t>
    </dgm:pt>
    <dgm:pt modelId="{EFF62EFA-543D-46F0-8A6A-213397E47A8F}" type="parTrans" cxnId="{5ABAF13F-2CD1-4EB6-9DDE-B0796761D707}">
      <dgm:prSet/>
      <dgm:spPr/>
      <dgm:t>
        <a:bodyPr/>
        <a:lstStyle/>
        <a:p>
          <a:endParaRPr lang="en-GB"/>
        </a:p>
      </dgm:t>
    </dgm:pt>
    <dgm:pt modelId="{662CC02A-A736-4883-A3CF-2576DC23EAA0}" type="sibTrans" cxnId="{5ABAF13F-2CD1-4EB6-9DDE-B0796761D707}">
      <dgm:prSet/>
      <dgm:spPr/>
      <dgm:t>
        <a:bodyPr/>
        <a:lstStyle/>
        <a:p>
          <a:endParaRPr lang="en-GB"/>
        </a:p>
      </dgm:t>
    </dgm:pt>
    <dgm:pt modelId="{E948066F-39B5-4B2F-B7DE-6D4D2F8B3527}" type="pres">
      <dgm:prSet presAssocID="{E5A45135-AAA0-4F4D-B43B-BF71823AFB21}" presName="Name0" presStyleCnt="0">
        <dgm:presLayoutVars>
          <dgm:dir/>
          <dgm:animLvl val="lvl"/>
          <dgm:resizeHandles val="exact"/>
        </dgm:presLayoutVars>
      </dgm:prSet>
      <dgm:spPr/>
    </dgm:pt>
    <dgm:pt modelId="{0DDBAB13-244E-488A-B995-16045945EEE8}" type="pres">
      <dgm:prSet presAssocID="{AC63B5C2-DBB4-4A2C-A786-1F5269D167F5}" presName="composite" presStyleCnt="0"/>
      <dgm:spPr/>
    </dgm:pt>
    <dgm:pt modelId="{34FAAB1A-9197-4B07-A827-80CDFCAB6539}" type="pres">
      <dgm:prSet presAssocID="{AC63B5C2-DBB4-4A2C-A786-1F5269D167F5}" presName="parTx" presStyleLbl="alignNode1" presStyleIdx="0" presStyleCnt="1">
        <dgm:presLayoutVars>
          <dgm:chMax val="0"/>
          <dgm:chPref val="0"/>
          <dgm:bulletEnabled val="1"/>
        </dgm:presLayoutVars>
      </dgm:prSet>
      <dgm:spPr/>
    </dgm:pt>
    <dgm:pt modelId="{E81BF6BD-8CB2-485B-BEE9-BCD504942BF3}" type="pres">
      <dgm:prSet presAssocID="{AC63B5C2-DBB4-4A2C-A786-1F5269D167F5}" presName="desTx" presStyleLbl="alignAccFollowNode1" presStyleIdx="0" presStyleCnt="1">
        <dgm:presLayoutVars>
          <dgm:bulletEnabled val="1"/>
        </dgm:presLayoutVars>
      </dgm:prSet>
      <dgm:spPr/>
    </dgm:pt>
  </dgm:ptLst>
  <dgm:cxnLst>
    <dgm:cxn modelId="{5ABAF13F-2CD1-4EB6-9DDE-B0796761D707}" srcId="{AC63B5C2-DBB4-4A2C-A786-1F5269D167F5}" destId="{FD352383-6D93-420D-8BFD-A00B3989B072}" srcOrd="1" destOrd="0" parTransId="{EFF62EFA-543D-46F0-8A6A-213397E47A8F}" sibTransId="{662CC02A-A736-4883-A3CF-2576DC23EAA0}"/>
    <dgm:cxn modelId="{7AB67C44-BC19-4FE8-82E6-F3EC35755084}" type="presOf" srcId="{AC63B5C2-DBB4-4A2C-A786-1F5269D167F5}" destId="{34FAAB1A-9197-4B07-A827-80CDFCAB6539}" srcOrd="0" destOrd="0" presId="urn:microsoft.com/office/officeart/2005/8/layout/hList1"/>
    <dgm:cxn modelId="{551F7E55-47D2-427A-A0DD-8683C6C4BB05}" srcId="{E5A45135-AAA0-4F4D-B43B-BF71823AFB21}" destId="{AC63B5C2-DBB4-4A2C-A786-1F5269D167F5}" srcOrd="0" destOrd="0" parTransId="{99A0FD4E-8A9D-4B91-8B6D-1D474F864FC7}" sibTransId="{2051D2B7-551B-4541-89B9-6E521CA54037}"/>
    <dgm:cxn modelId="{3FDF4C68-24B8-4B9E-9373-F089A68E1577}" type="presOf" srcId="{0D1A2D08-BACA-45B9-9A26-17C79C540291}" destId="{E81BF6BD-8CB2-485B-BEE9-BCD504942BF3}" srcOrd="0" destOrd="0" presId="urn:microsoft.com/office/officeart/2005/8/layout/hList1"/>
    <dgm:cxn modelId="{B6EDD2A4-12F5-493B-B7F0-9A27650C84FF}" type="presOf" srcId="{E5A45135-AAA0-4F4D-B43B-BF71823AFB21}" destId="{E948066F-39B5-4B2F-B7DE-6D4D2F8B3527}" srcOrd="0" destOrd="0" presId="urn:microsoft.com/office/officeart/2005/8/layout/hList1"/>
    <dgm:cxn modelId="{5CF06AC6-F530-4098-B309-480010E5C7DB}" srcId="{AC63B5C2-DBB4-4A2C-A786-1F5269D167F5}" destId="{0D1A2D08-BACA-45B9-9A26-17C79C540291}" srcOrd="0" destOrd="0" parTransId="{E5F479DE-03F2-48B4-AF0F-327E02B279EB}" sibTransId="{F8F3D0E3-8ABC-4D46-9758-622D1AC223F6}"/>
    <dgm:cxn modelId="{6A96D4EC-3265-4F2A-B8EB-35B74FCC6E85}" type="presOf" srcId="{FD352383-6D93-420D-8BFD-A00B3989B072}" destId="{E81BF6BD-8CB2-485B-BEE9-BCD504942BF3}" srcOrd="0" destOrd="1" presId="urn:microsoft.com/office/officeart/2005/8/layout/hList1"/>
    <dgm:cxn modelId="{6A6A6F1F-7AC3-49EE-BD0F-D63563CCC3A2}" type="presParOf" srcId="{E948066F-39B5-4B2F-B7DE-6D4D2F8B3527}" destId="{0DDBAB13-244E-488A-B995-16045945EEE8}" srcOrd="0" destOrd="0" presId="urn:microsoft.com/office/officeart/2005/8/layout/hList1"/>
    <dgm:cxn modelId="{4DB3F857-AB46-472D-920E-CC7E9EBB5F22}" type="presParOf" srcId="{0DDBAB13-244E-488A-B995-16045945EEE8}" destId="{34FAAB1A-9197-4B07-A827-80CDFCAB6539}" srcOrd="0" destOrd="0" presId="urn:microsoft.com/office/officeart/2005/8/layout/hList1"/>
    <dgm:cxn modelId="{D57DC613-EE16-492E-9047-76744DC756EB}" type="presParOf" srcId="{0DDBAB13-244E-488A-B995-16045945EEE8}" destId="{E81BF6BD-8CB2-485B-BEE9-BCD504942BF3}"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865D9B-399D-497D-8776-CA67DF6CA5BD}"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GB"/>
        </a:p>
      </dgm:t>
    </dgm:pt>
    <dgm:pt modelId="{59225352-E808-44AD-81A3-C3724D4FC7E0}">
      <dgm:prSet/>
      <dgm:spPr/>
      <dgm:t>
        <a:bodyPr/>
        <a:lstStyle/>
        <a:p>
          <a:r>
            <a:rPr lang="en-GB" b="1" dirty="0"/>
            <a:t>Analysis of risk</a:t>
          </a:r>
          <a:endParaRPr lang="en-GB" dirty="0"/>
        </a:p>
      </dgm:t>
    </dgm:pt>
    <dgm:pt modelId="{12467DC7-9EDC-46B5-85C5-01DA11271C15}" type="parTrans" cxnId="{78DBE22E-A047-4E50-B7D8-E815F29A4A00}">
      <dgm:prSet/>
      <dgm:spPr/>
      <dgm:t>
        <a:bodyPr/>
        <a:lstStyle/>
        <a:p>
          <a:endParaRPr lang="en-GB"/>
        </a:p>
      </dgm:t>
    </dgm:pt>
    <dgm:pt modelId="{35C8B8C9-BD1F-4910-9F5C-443EF7047863}" type="sibTrans" cxnId="{78DBE22E-A047-4E50-B7D8-E815F29A4A00}">
      <dgm:prSet/>
      <dgm:spPr/>
      <dgm:t>
        <a:bodyPr/>
        <a:lstStyle/>
        <a:p>
          <a:endParaRPr lang="en-GB"/>
        </a:p>
      </dgm:t>
    </dgm:pt>
    <dgm:pt modelId="{74F45BAB-C5E4-4569-90F6-BD0525AFFB7E}">
      <dgm:prSet/>
      <dgm:spPr/>
      <dgm:t>
        <a:bodyPr/>
        <a:lstStyle/>
        <a:p>
          <a:r>
            <a:rPr lang="en-GB" b="1" dirty="0"/>
            <a:t>Baseline ocular conditions 62%</a:t>
          </a:r>
          <a:endParaRPr lang="en-GB" dirty="0"/>
        </a:p>
      </dgm:t>
    </dgm:pt>
    <dgm:pt modelId="{31A7E1D3-19F6-49EA-8DD6-7136ED32E0D8}" type="parTrans" cxnId="{204021DB-F0CA-41EA-98E0-F91B57FED21C}">
      <dgm:prSet/>
      <dgm:spPr/>
      <dgm:t>
        <a:bodyPr/>
        <a:lstStyle/>
        <a:p>
          <a:endParaRPr lang="en-GB"/>
        </a:p>
      </dgm:t>
    </dgm:pt>
    <dgm:pt modelId="{C6BAFD7A-F9B8-43CD-A83E-2A035E75B2CC}" type="sibTrans" cxnId="{204021DB-F0CA-41EA-98E0-F91B57FED21C}">
      <dgm:prSet/>
      <dgm:spPr/>
      <dgm:t>
        <a:bodyPr/>
        <a:lstStyle/>
        <a:p>
          <a:endParaRPr lang="en-GB"/>
        </a:p>
      </dgm:t>
    </dgm:pt>
    <dgm:pt modelId="{56178B19-91BB-4753-AB6F-20455B7C365D}">
      <dgm:prSet/>
      <dgm:spPr/>
      <dgm:t>
        <a:bodyPr/>
        <a:lstStyle/>
        <a:p>
          <a:r>
            <a:rPr lang="en-GB" b="1" dirty="0"/>
            <a:t>Cataract 50%</a:t>
          </a:r>
          <a:endParaRPr lang="en-GB" dirty="0"/>
        </a:p>
      </dgm:t>
    </dgm:pt>
    <dgm:pt modelId="{FE2DAD55-E18C-4400-BF77-73CEF0A32188}" type="parTrans" cxnId="{405AB5B6-7FCF-4A92-A4C6-49FE7F316A74}">
      <dgm:prSet/>
      <dgm:spPr/>
      <dgm:t>
        <a:bodyPr/>
        <a:lstStyle/>
        <a:p>
          <a:endParaRPr lang="en-GB"/>
        </a:p>
      </dgm:t>
    </dgm:pt>
    <dgm:pt modelId="{2D6C1CFB-948D-436A-AA25-C71E46AF17B1}" type="sibTrans" cxnId="{405AB5B6-7FCF-4A92-A4C6-49FE7F316A74}">
      <dgm:prSet/>
      <dgm:spPr/>
      <dgm:t>
        <a:bodyPr/>
        <a:lstStyle/>
        <a:p>
          <a:endParaRPr lang="en-GB"/>
        </a:p>
      </dgm:t>
    </dgm:pt>
    <dgm:pt modelId="{D32A68C8-8A1C-402D-B7E9-B4DC22703C5E}">
      <dgm:prSet/>
      <dgm:spPr/>
      <dgm:t>
        <a:bodyPr/>
        <a:lstStyle/>
        <a:p>
          <a:r>
            <a:rPr lang="en-GB" b="1" dirty="0"/>
            <a:t>Keratopathy 14%</a:t>
          </a:r>
          <a:endParaRPr lang="en-GB" dirty="0"/>
        </a:p>
      </dgm:t>
    </dgm:pt>
    <dgm:pt modelId="{B60C310F-2947-4803-B4CE-31BF1FB9277B}" type="parTrans" cxnId="{B008FFC8-26BC-4B42-AC44-37FB2E8AC793}">
      <dgm:prSet/>
      <dgm:spPr/>
      <dgm:t>
        <a:bodyPr/>
        <a:lstStyle/>
        <a:p>
          <a:endParaRPr lang="en-GB"/>
        </a:p>
      </dgm:t>
    </dgm:pt>
    <dgm:pt modelId="{28C14681-02D4-40DF-A878-79A7C35AAE0D}" type="sibTrans" cxnId="{B008FFC8-26BC-4B42-AC44-37FB2E8AC793}">
      <dgm:prSet/>
      <dgm:spPr/>
      <dgm:t>
        <a:bodyPr/>
        <a:lstStyle/>
        <a:p>
          <a:endParaRPr lang="en-GB"/>
        </a:p>
      </dgm:t>
    </dgm:pt>
    <dgm:pt modelId="{35F0CE37-63ED-4CE4-91C6-9F4583E5E944}">
      <dgm:prSet/>
      <dgm:spPr/>
      <dgm:t>
        <a:bodyPr/>
        <a:lstStyle/>
        <a:p>
          <a:r>
            <a:rPr lang="en-GB" b="1" dirty="0"/>
            <a:t>Dry eye 14%</a:t>
          </a:r>
          <a:endParaRPr lang="en-GB" dirty="0"/>
        </a:p>
      </dgm:t>
    </dgm:pt>
    <dgm:pt modelId="{465140E2-87C1-4905-A729-FD7DF6FB5B6F}" type="parTrans" cxnId="{C77001FA-0A32-49B0-8BB6-E9D268CF98AB}">
      <dgm:prSet/>
      <dgm:spPr/>
      <dgm:t>
        <a:bodyPr/>
        <a:lstStyle/>
        <a:p>
          <a:endParaRPr lang="en-GB"/>
        </a:p>
      </dgm:t>
    </dgm:pt>
    <dgm:pt modelId="{BC7F30C5-6929-4516-B087-749A610661C8}" type="sibTrans" cxnId="{C77001FA-0A32-49B0-8BB6-E9D268CF98AB}">
      <dgm:prSet/>
      <dgm:spPr/>
      <dgm:t>
        <a:bodyPr/>
        <a:lstStyle/>
        <a:p>
          <a:endParaRPr lang="en-GB"/>
        </a:p>
      </dgm:t>
    </dgm:pt>
    <dgm:pt modelId="{054991F1-E2EC-4C6C-82A9-C76CF960CA4C}">
      <dgm:prSet/>
      <dgm:spPr/>
      <dgm:t>
        <a:bodyPr/>
        <a:lstStyle/>
        <a:p>
          <a:r>
            <a:rPr lang="en-GB" b="1" dirty="0"/>
            <a:t>Treatment-emergent ocular AEs</a:t>
          </a:r>
          <a:endParaRPr lang="en-GB" dirty="0"/>
        </a:p>
      </dgm:t>
    </dgm:pt>
    <dgm:pt modelId="{FB14BC86-F5A7-4837-9CD6-D23DE0823054}" type="parTrans" cxnId="{F25CC472-2283-4CF6-A1B7-123B250E40C5}">
      <dgm:prSet/>
      <dgm:spPr/>
      <dgm:t>
        <a:bodyPr/>
        <a:lstStyle/>
        <a:p>
          <a:endParaRPr lang="en-GB"/>
        </a:p>
      </dgm:t>
    </dgm:pt>
    <dgm:pt modelId="{466197A9-BD1E-4870-9E69-DAD81D9A71B0}" type="sibTrans" cxnId="{F25CC472-2283-4CF6-A1B7-123B250E40C5}">
      <dgm:prSet/>
      <dgm:spPr/>
      <dgm:t>
        <a:bodyPr/>
        <a:lstStyle/>
        <a:p>
          <a:endParaRPr lang="en-GB"/>
        </a:p>
      </dgm:t>
    </dgm:pt>
    <dgm:pt modelId="{005C4D1B-1745-4346-B06C-A71EF9EF6CBF}">
      <dgm:prSet/>
      <dgm:spPr/>
      <dgm:t>
        <a:bodyPr/>
        <a:lstStyle/>
        <a:p>
          <a:r>
            <a:rPr lang="en-GB" b="1"/>
            <a:t>74% and 87% in patients with baseline ocular conditions</a:t>
          </a:r>
          <a:endParaRPr lang="en-GB"/>
        </a:p>
      </dgm:t>
    </dgm:pt>
    <dgm:pt modelId="{AFE25DA4-9D9E-4D32-AE86-316869F49E51}" type="parTrans" cxnId="{24D36687-46E0-47C0-9B63-6C189D5917E1}">
      <dgm:prSet/>
      <dgm:spPr/>
      <dgm:t>
        <a:bodyPr/>
        <a:lstStyle/>
        <a:p>
          <a:endParaRPr lang="en-GB"/>
        </a:p>
      </dgm:t>
    </dgm:pt>
    <dgm:pt modelId="{34277419-35B8-42BD-9473-7F23994AE036}" type="sibTrans" cxnId="{24D36687-46E0-47C0-9B63-6C189D5917E1}">
      <dgm:prSet/>
      <dgm:spPr/>
      <dgm:t>
        <a:bodyPr/>
        <a:lstStyle/>
        <a:p>
          <a:endParaRPr lang="en-GB"/>
        </a:p>
      </dgm:t>
    </dgm:pt>
    <dgm:pt modelId="{5B2A2532-B23B-4AB6-81C0-7405FE9584E9}">
      <dgm:prSet/>
      <dgm:spPr/>
      <dgm:t>
        <a:bodyPr/>
        <a:lstStyle/>
        <a:p>
          <a:r>
            <a:rPr lang="en-GB" b="1" dirty="0"/>
            <a:t>79% and 91% in patients without baseline ocular conditions</a:t>
          </a:r>
          <a:endParaRPr lang="en-GB" dirty="0"/>
        </a:p>
      </dgm:t>
    </dgm:pt>
    <dgm:pt modelId="{EC97A088-4A31-4C2D-A477-1F16E7931E53}" type="parTrans" cxnId="{8E360DF1-8851-49B7-9BDA-6C3B3A5F5220}">
      <dgm:prSet/>
      <dgm:spPr/>
      <dgm:t>
        <a:bodyPr/>
        <a:lstStyle/>
        <a:p>
          <a:endParaRPr lang="en-GB"/>
        </a:p>
      </dgm:t>
    </dgm:pt>
    <dgm:pt modelId="{8A3A5CB8-36A1-4F21-8D9C-AFC197274A12}" type="sibTrans" cxnId="{8E360DF1-8851-49B7-9BDA-6C3B3A5F5220}">
      <dgm:prSet/>
      <dgm:spPr/>
      <dgm:t>
        <a:bodyPr/>
        <a:lstStyle/>
        <a:p>
          <a:endParaRPr lang="en-GB"/>
        </a:p>
      </dgm:t>
    </dgm:pt>
    <dgm:pt modelId="{1D00735B-7225-435E-ADB3-363587474988}">
      <dgm:prSet/>
      <dgm:spPr/>
      <dgm:t>
        <a:bodyPr/>
        <a:lstStyle/>
        <a:p>
          <a:r>
            <a:rPr lang="en-GB" b="1"/>
            <a:t>Baseline ocular conditions did not increase risk of ocular AEs</a:t>
          </a:r>
          <a:endParaRPr lang="en-GB"/>
        </a:p>
      </dgm:t>
    </dgm:pt>
    <dgm:pt modelId="{B0E6D057-8E2E-45D6-8134-4F8EA537AD6B}" type="parTrans" cxnId="{6BD2D567-55BE-4685-ABD8-1D866F1711EE}">
      <dgm:prSet/>
      <dgm:spPr/>
      <dgm:t>
        <a:bodyPr/>
        <a:lstStyle/>
        <a:p>
          <a:endParaRPr lang="en-GB"/>
        </a:p>
      </dgm:t>
    </dgm:pt>
    <dgm:pt modelId="{6D67326A-3E2E-46AD-8E63-274E4A5085C8}" type="sibTrans" cxnId="{6BD2D567-55BE-4685-ABD8-1D866F1711EE}">
      <dgm:prSet/>
      <dgm:spPr/>
      <dgm:t>
        <a:bodyPr/>
        <a:lstStyle/>
        <a:p>
          <a:endParaRPr lang="en-GB"/>
        </a:p>
      </dgm:t>
    </dgm:pt>
    <dgm:pt modelId="{68C6BC44-4626-4F47-9512-B432FBDC17A6}">
      <dgm:prSet/>
      <dgm:spPr/>
      <dgm:t>
        <a:bodyPr/>
        <a:lstStyle/>
        <a:p>
          <a:r>
            <a:rPr lang="en-GB" b="1" dirty="0"/>
            <a:t>392 patients treated with belantamab mafodotin in DREAMM-7/DREAMM-8</a:t>
          </a:r>
          <a:endParaRPr lang="en-GB" dirty="0"/>
        </a:p>
      </dgm:t>
    </dgm:pt>
    <dgm:pt modelId="{3F0C8ED2-9CD7-44F5-BD03-0BD67C8C138F}" type="parTrans" cxnId="{3CAFE99E-1B91-4C09-8820-14752FA23E8C}">
      <dgm:prSet/>
      <dgm:spPr/>
      <dgm:t>
        <a:bodyPr/>
        <a:lstStyle/>
        <a:p>
          <a:endParaRPr lang="en-GB"/>
        </a:p>
      </dgm:t>
    </dgm:pt>
    <dgm:pt modelId="{B057D80E-9E1B-4EFA-9492-863F4CB0980E}" type="sibTrans" cxnId="{3CAFE99E-1B91-4C09-8820-14752FA23E8C}">
      <dgm:prSet/>
      <dgm:spPr/>
      <dgm:t>
        <a:bodyPr/>
        <a:lstStyle/>
        <a:p>
          <a:endParaRPr lang="en-GB"/>
        </a:p>
      </dgm:t>
    </dgm:pt>
    <dgm:pt modelId="{BBE051B1-B57E-4141-AAC9-B86CB3E63EEE}">
      <dgm:prSet/>
      <dgm:spPr/>
      <dgm:t>
        <a:bodyPr/>
        <a:lstStyle/>
        <a:p>
          <a:r>
            <a:rPr lang="en-GB" b="1" dirty="0"/>
            <a:t>In DREAMM-7 and DREAMM-8, respectively:</a:t>
          </a:r>
          <a:endParaRPr lang="en-GB" dirty="0"/>
        </a:p>
      </dgm:t>
    </dgm:pt>
    <dgm:pt modelId="{306D082F-4694-4B90-9CA8-8859D3A515F3}" type="parTrans" cxnId="{EAC624CF-C43F-40CD-9B46-AE330015785A}">
      <dgm:prSet/>
      <dgm:spPr/>
      <dgm:t>
        <a:bodyPr/>
        <a:lstStyle/>
        <a:p>
          <a:endParaRPr lang="en-GB"/>
        </a:p>
      </dgm:t>
    </dgm:pt>
    <dgm:pt modelId="{522090D7-46D6-4F30-8B3D-A1970A061CD6}" type="sibTrans" cxnId="{EAC624CF-C43F-40CD-9B46-AE330015785A}">
      <dgm:prSet/>
      <dgm:spPr/>
      <dgm:t>
        <a:bodyPr/>
        <a:lstStyle/>
        <a:p>
          <a:endParaRPr lang="en-GB"/>
        </a:p>
      </dgm:t>
    </dgm:pt>
    <dgm:pt modelId="{A1543C3A-6523-4D6E-A9E5-21A05C84E8AC}" type="pres">
      <dgm:prSet presAssocID="{32865D9B-399D-497D-8776-CA67DF6CA5BD}" presName="linear" presStyleCnt="0">
        <dgm:presLayoutVars>
          <dgm:dir/>
          <dgm:animLvl val="lvl"/>
          <dgm:resizeHandles val="exact"/>
        </dgm:presLayoutVars>
      </dgm:prSet>
      <dgm:spPr/>
    </dgm:pt>
    <dgm:pt modelId="{F6B0E95E-3C2E-4DFC-9195-CE8259D72D25}" type="pres">
      <dgm:prSet presAssocID="{59225352-E808-44AD-81A3-C3724D4FC7E0}" presName="parentLin" presStyleCnt="0"/>
      <dgm:spPr/>
    </dgm:pt>
    <dgm:pt modelId="{35FBD03E-B1E7-41F7-8916-50A2616BE6F7}" type="pres">
      <dgm:prSet presAssocID="{59225352-E808-44AD-81A3-C3724D4FC7E0}" presName="parentLeftMargin" presStyleLbl="node1" presStyleIdx="0" presStyleCnt="4"/>
      <dgm:spPr/>
    </dgm:pt>
    <dgm:pt modelId="{FA613F28-6085-48B8-A654-9C9E46BBC2C8}" type="pres">
      <dgm:prSet presAssocID="{59225352-E808-44AD-81A3-C3724D4FC7E0}" presName="parentText" presStyleLbl="node1" presStyleIdx="0" presStyleCnt="4">
        <dgm:presLayoutVars>
          <dgm:chMax val="0"/>
          <dgm:bulletEnabled val="1"/>
        </dgm:presLayoutVars>
      </dgm:prSet>
      <dgm:spPr/>
    </dgm:pt>
    <dgm:pt modelId="{B7D71719-F22C-489A-9171-4CD84893EAE8}" type="pres">
      <dgm:prSet presAssocID="{59225352-E808-44AD-81A3-C3724D4FC7E0}" presName="negativeSpace" presStyleCnt="0"/>
      <dgm:spPr/>
    </dgm:pt>
    <dgm:pt modelId="{9E1A3FD7-D43E-455B-875F-136C34F2AA58}" type="pres">
      <dgm:prSet presAssocID="{59225352-E808-44AD-81A3-C3724D4FC7E0}" presName="childText" presStyleLbl="conFgAcc1" presStyleIdx="0" presStyleCnt="4">
        <dgm:presLayoutVars>
          <dgm:bulletEnabled val="1"/>
        </dgm:presLayoutVars>
      </dgm:prSet>
      <dgm:spPr/>
    </dgm:pt>
    <dgm:pt modelId="{91D0FC84-DCCA-4DBC-92E1-49CE5971FA97}" type="pres">
      <dgm:prSet presAssocID="{35C8B8C9-BD1F-4910-9F5C-443EF7047863}" presName="spaceBetweenRectangles" presStyleCnt="0"/>
      <dgm:spPr/>
    </dgm:pt>
    <dgm:pt modelId="{6C111D86-E5AF-4E3B-B94D-6794B05DFD62}" type="pres">
      <dgm:prSet presAssocID="{74F45BAB-C5E4-4569-90F6-BD0525AFFB7E}" presName="parentLin" presStyleCnt="0"/>
      <dgm:spPr/>
    </dgm:pt>
    <dgm:pt modelId="{8217C4ED-39DB-4432-9757-8F65E850FECE}" type="pres">
      <dgm:prSet presAssocID="{74F45BAB-C5E4-4569-90F6-BD0525AFFB7E}" presName="parentLeftMargin" presStyleLbl="node1" presStyleIdx="0" presStyleCnt="4"/>
      <dgm:spPr/>
    </dgm:pt>
    <dgm:pt modelId="{6EF3CECC-57F3-418C-BD8E-3B9288703513}" type="pres">
      <dgm:prSet presAssocID="{74F45BAB-C5E4-4569-90F6-BD0525AFFB7E}" presName="parentText" presStyleLbl="node1" presStyleIdx="1" presStyleCnt="4">
        <dgm:presLayoutVars>
          <dgm:chMax val="0"/>
          <dgm:bulletEnabled val="1"/>
        </dgm:presLayoutVars>
      </dgm:prSet>
      <dgm:spPr/>
    </dgm:pt>
    <dgm:pt modelId="{11FDA133-5580-4505-BE34-924FF1BE4C90}" type="pres">
      <dgm:prSet presAssocID="{74F45BAB-C5E4-4569-90F6-BD0525AFFB7E}" presName="negativeSpace" presStyleCnt="0"/>
      <dgm:spPr/>
    </dgm:pt>
    <dgm:pt modelId="{D4DFE152-57C7-45C8-8DF9-7533EA1E7517}" type="pres">
      <dgm:prSet presAssocID="{74F45BAB-C5E4-4569-90F6-BD0525AFFB7E}" presName="childText" presStyleLbl="conFgAcc1" presStyleIdx="1" presStyleCnt="4">
        <dgm:presLayoutVars>
          <dgm:bulletEnabled val="1"/>
        </dgm:presLayoutVars>
      </dgm:prSet>
      <dgm:spPr/>
    </dgm:pt>
    <dgm:pt modelId="{7010D973-CF40-4B88-8532-8BC084570DA9}" type="pres">
      <dgm:prSet presAssocID="{C6BAFD7A-F9B8-43CD-A83E-2A035E75B2CC}" presName="spaceBetweenRectangles" presStyleCnt="0"/>
      <dgm:spPr/>
    </dgm:pt>
    <dgm:pt modelId="{2C583532-711D-435E-B8F9-FD2C37538219}" type="pres">
      <dgm:prSet presAssocID="{054991F1-E2EC-4C6C-82A9-C76CF960CA4C}" presName="parentLin" presStyleCnt="0"/>
      <dgm:spPr/>
    </dgm:pt>
    <dgm:pt modelId="{F2EC1CEB-1A28-414E-9380-CB9CFA32E355}" type="pres">
      <dgm:prSet presAssocID="{054991F1-E2EC-4C6C-82A9-C76CF960CA4C}" presName="parentLeftMargin" presStyleLbl="node1" presStyleIdx="1" presStyleCnt="4"/>
      <dgm:spPr/>
    </dgm:pt>
    <dgm:pt modelId="{26D288BB-379E-4CB7-AC5F-ABD04146BB6C}" type="pres">
      <dgm:prSet presAssocID="{054991F1-E2EC-4C6C-82A9-C76CF960CA4C}" presName="parentText" presStyleLbl="node1" presStyleIdx="2" presStyleCnt="4">
        <dgm:presLayoutVars>
          <dgm:chMax val="0"/>
          <dgm:bulletEnabled val="1"/>
        </dgm:presLayoutVars>
      </dgm:prSet>
      <dgm:spPr/>
    </dgm:pt>
    <dgm:pt modelId="{613DFE0F-7AC3-497D-9710-EECF7B07BC53}" type="pres">
      <dgm:prSet presAssocID="{054991F1-E2EC-4C6C-82A9-C76CF960CA4C}" presName="negativeSpace" presStyleCnt="0"/>
      <dgm:spPr/>
    </dgm:pt>
    <dgm:pt modelId="{6DA98DE8-3274-4FDC-8413-40D7FBC2C000}" type="pres">
      <dgm:prSet presAssocID="{054991F1-E2EC-4C6C-82A9-C76CF960CA4C}" presName="childText" presStyleLbl="conFgAcc1" presStyleIdx="2" presStyleCnt="4">
        <dgm:presLayoutVars>
          <dgm:bulletEnabled val="1"/>
        </dgm:presLayoutVars>
      </dgm:prSet>
      <dgm:spPr/>
    </dgm:pt>
    <dgm:pt modelId="{BC7C60D3-C2D9-4732-91CF-99F9D08C6BBF}" type="pres">
      <dgm:prSet presAssocID="{466197A9-BD1E-4870-9E69-DAD81D9A71B0}" presName="spaceBetweenRectangles" presStyleCnt="0"/>
      <dgm:spPr/>
    </dgm:pt>
    <dgm:pt modelId="{3790DB25-242A-4C91-AF7A-893536252FFD}" type="pres">
      <dgm:prSet presAssocID="{1D00735B-7225-435E-ADB3-363587474988}" presName="parentLin" presStyleCnt="0"/>
      <dgm:spPr/>
    </dgm:pt>
    <dgm:pt modelId="{0D0293AA-8D5F-4845-BD96-B498A25EA4BD}" type="pres">
      <dgm:prSet presAssocID="{1D00735B-7225-435E-ADB3-363587474988}" presName="parentLeftMargin" presStyleLbl="node1" presStyleIdx="2" presStyleCnt="4"/>
      <dgm:spPr/>
    </dgm:pt>
    <dgm:pt modelId="{CA9AE65F-41DE-4DD5-ABB5-2C298522C00E}" type="pres">
      <dgm:prSet presAssocID="{1D00735B-7225-435E-ADB3-363587474988}" presName="parentText" presStyleLbl="node1" presStyleIdx="3" presStyleCnt="4">
        <dgm:presLayoutVars>
          <dgm:chMax val="0"/>
          <dgm:bulletEnabled val="1"/>
        </dgm:presLayoutVars>
      </dgm:prSet>
      <dgm:spPr/>
    </dgm:pt>
    <dgm:pt modelId="{28E28336-F913-4BAE-BA2F-97C8A6381107}" type="pres">
      <dgm:prSet presAssocID="{1D00735B-7225-435E-ADB3-363587474988}" presName="negativeSpace" presStyleCnt="0"/>
      <dgm:spPr/>
    </dgm:pt>
    <dgm:pt modelId="{B1C7E2AF-EC39-4E1E-B12B-85238CA7FB33}" type="pres">
      <dgm:prSet presAssocID="{1D00735B-7225-435E-ADB3-363587474988}" presName="childText" presStyleLbl="conFgAcc1" presStyleIdx="3" presStyleCnt="4">
        <dgm:presLayoutVars>
          <dgm:bulletEnabled val="1"/>
        </dgm:presLayoutVars>
      </dgm:prSet>
      <dgm:spPr/>
    </dgm:pt>
  </dgm:ptLst>
  <dgm:cxnLst>
    <dgm:cxn modelId="{20528803-1C3D-457E-94AC-50F659A3E03C}" type="presOf" srcId="{59225352-E808-44AD-81A3-C3724D4FC7E0}" destId="{35FBD03E-B1E7-41F7-8916-50A2616BE6F7}" srcOrd="0" destOrd="0" presId="urn:microsoft.com/office/officeart/2005/8/layout/list1"/>
    <dgm:cxn modelId="{316EA403-AB89-4519-B82D-4AF5ECAAC3D1}" type="presOf" srcId="{5B2A2532-B23B-4AB6-81C0-7405FE9584E9}" destId="{6DA98DE8-3274-4FDC-8413-40D7FBC2C000}" srcOrd="0" destOrd="2" presId="urn:microsoft.com/office/officeart/2005/8/layout/list1"/>
    <dgm:cxn modelId="{93534226-E3C6-4D34-BD39-6C299B5C3FCE}" type="presOf" srcId="{68C6BC44-4626-4F47-9512-B432FBDC17A6}" destId="{9E1A3FD7-D43E-455B-875F-136C34F2AA58}" srcOrd="0" destOrd="0" presId="urn:microsoft.com/office/officeart/2005/8/layout/list1"/>
    <dgm:cxn modelId="{78DBE22E-A047-4E50-B7D8-E815F29A4A00}" srcId="{32865D9B-399D-497D-8776-CA67DF6CA5BD}" destId="{59225352-E808-44AD-81A3-C3724D4FC7E0}" srcOrd="0" destOrd="0" parTransId="{12467DC7-9EDC-46B5-85C5-01DA11271C15}" sibTransId="{35C8B8C9-BD1F-4910-9F5C-443EF7047863}"/>
    <dgm:cxn modelId="{EA7B753C-4FAD-48AB-808E-D522A2482AC8}" type="presOf" srcId="{74F45BAB-C5E4-4569-90F6-BD0525AFFB7E}" destId="{6EF3CECC-57F3-418C-BD8E-3B9288703513}" srcOrd="1" destOrd="0" presId="urn:microsoft.com/office/officeart/2005/8/layout/list1"/>
    <dgm:cxn modelId="{3AC5EE3F-7278-48FD-8C26-12634440621A}" type="presOf" srcId="{054991F1-E2EC-4C6C-82A9-C76CF960CA4C}" destId="{F2EC1CEB-1A28-414E-9380-CB9CFA32E355}" srcOrd="0" destOrd="0" presId="urn:microsoft.com/office/officeart/2005/8/layout/list1"/>
    <dgm:cxn modelId="{6BD2D567-55BE-4685-ABD8-1D866F1711EE}" srcId="{32865D9B-399D-497D-8776-CA67DF6CA5BD}" destId="{1D00735B-7225-435E-ADB3-363587474988}" srcOrd="3" destOrd="0" parTransId="{B0E6D057-8E2E-45D6-8134-4F8EA537AD6B}" sibTransId="{6D67326A-3E2E-46AD-8E63-274E4A5085C8}"/>
    <dgm:cxn modelId="{F25CC472-2283-4CF6-A1B7-123B250E40C5}" srcId="{32865D9B-399D-497D-8776-CA67DF6CA5BD}" destId="{054991F1-E2EC-4C6C-82A9-C76CF960CA4C}" srcOrd="2" destOrd="0" parTransId="{FB14BC86-F5A7-4837-9CD6-D23DE0823054}" sibTransId="{466197A9-BD1E-4870-9E69-DAD81D9A71B0}"/>
    <dgm:cxn modelId="{24D36687-46E0-47C0-9B63-6C189D5917E1}" srcId="{054991F1-E2EC-4C6C-82A9-C76CF960CA4C}" destId="{005C4D1B-1745-4346-B06C-A71EF9EF6CBF}" srcOrd="1" destOrd="0" parTransId="{AFE25DA4-9D9E-4D32-AE86-316869F49E51}" sibTransId="{34277419-35B8-42BD-9473-7F23994AE036}"/>
    <dgm:cxn modelId="{D8BA648A-1E4B-434F-9B30-E53D28E46888}" type="presOf" srcId="{56178B19-91BB-4753-AB6F-20455B7C365D}" destId="{D4DFE152-57C7-45C8-8DF9-7533EA1E7517}" srcOrd="0" destOrd="0" presId="urn:microsoft.com/office/officeart/2005/8/layout/list1"/>
    <dgm:cxn modelId="{73AE879D-4E11-4794-9EB5-2985C220346B}" type="presOf" srcId="{054991F1-E2EC-4C6C-82A9-C76CF960CA4C}" destId="{26D288BB-379E-4CB7-AC5F-ABD04146BB6C}" srcOrd="1" destOrd="0" presId="urn:microsoft.com/office/officeart/2005/8/layout/list1"/>
    <dgm:cxn modelId="{3CAFE99E-1B91-4C09-8820-14752FA23E8C}" srcId="{59225352-E808-44AD-81A3-C3724D4FC7E0}" destId="{68C6BC44-4626-4F47-9512-B432FBDC17A6}" srcOrd="0" destOrd="0" parTransId="{3F0C8ED2-9CD7-44F5-BD03-0BD67C8C138F}" sibTransId="{B057D80E-9E1B-4EFA-9492-863F4CB0980E}"/>
    <dgm:cxn modelId="{DDB0A5A0-54D3-44B4-8E9F-4A624D2505D9}" type="presOf" srcId="{35F0CE37-63ED-4CE4-91C6-9F4583E5E944}" destId="{D4DFE152-57C7-45C8-8DF9-7533EA1E7517}" srcOrd="0" destOrd="2" presId="urn:microsoft.com/office/officeart/2005/8/layout/list1"/>
    <dgm:cxn modelId="{3D2C1BA1-8EDC-47DA-852B-375B55E31F10}" type="presOf" srcId="{005C4D1B-1745-4346-B06C-A71EF9EF6CBF}" destId="{6DA98DE8-3274-4FDC-8413-40D7FBC2C000}" srcOrd="0" destOrd="1" presId="urn:microsoft.com/office/officeart/2005/8/layout/list1"/>
    <dgm:cxn modelId="{E3A1F6A5-F07D-4D8B-B644-3A16EC3E7FDA}" type="presOf" srcId="{1D00735B-7225-435E-ADB3-363587474988}" destId="{0D0293AA-8D5F-4845-BD96-B498A25EA4BD}" srcOrd="0" destOrd="0" presId="urn:microsoft.com/office/officeart/2005/8/layout/list1"/>
    <dgm:cxn modelId="{C089FBA8-A6F3-4602-89C9-EEAE219007EE}" type="presOf" srcId="{D32A68C8-8A1C-402D-B7E9-B4DC22703C5E}" destId="{D4DFE152-57C7-45C8-8DF9-7533EA1E7517}" srcOrd="0" destOrd="1" presId="urn:microsoft.com/office/officeart/2005/8/layout/list1"/>
    <dgm:cxn modelId="{E202F8AB-EFE6-495F-A6C0-C3B05B9C0837}" type="presOf" srcId="{1D00735B-7225-435E-ADB3-363587474988}" destId="{CA9AE65F-41DE-4DD5-ABB5-2C298522C00E}" srcOrd="1" destOrd="0" presId="urn:microsoft.com/office/officeart/2005/8/layout/list1"/>
    <dgm:cxn modelId="{405AB5B6-7FCF-4A92-A4C6-49FE7F316A74}" srcId="{74F45BAB-C5E4-4569-90F6-BD0525AFFB7E}" destId="{56178B19-91BB-4753-AB6F-20455B7C365D}" srcOrd="0" destOrd="0" parTransId="{FE2DAD55-E18C-4400-BF77-73CEF0A32188}" sibTransId="{2D6C1CFB-948D-436A-AA25-C71E46AF17B1}"/>
    <dgm:cxn modelId="{DA0947BA-223F-4313-B92B-D798B73C88B6}" type="presOf" srcId="{74F45BAB-C5E4-4569-90F6-BD0525AFFB7E}" destId="{8217C4ED-39DB-4432-9757-8F65E850FECE}" srcOrd="0" destOrd="0" presId="urn:microsoft.com/office/officeart/2005/8/layout/list1"/>
    <dgm:cxn modelId="{B008FFC8-26BC-4B42-AC44-37FB2E8AC793}" srcId="{74F45BAB-C5E4-4569-90F6-BD0525AFFB7E}" destId="{D32A68C8-8A1C-402D-B7E9-B4DC22703C5E}" srcOrd="1" destOrd="0" parTransId="{B60C310F-2947-4803-B4CE-31BF1FB9277B}" sibTransId="{28C14681-02D4-40DF-A878-79A7C35AAE0D}"/>
    <dgm:cxn modelId="{9EF4E8CE-B1A4-4249-94CF-EDA2E916DCF4}" type="presOf" srcId="{BBE051B1-B57E-4141-AAC9-B86CB3E63EEE}" destId="{6DA98DE8-3274-4FDC-8413-40D7FBC2C000}" srcOrd="0" destOrd="0" presId="urn:microsoft.com/office/officeart/2005/8/layout/list1"/>
    <dgm:cxn modelId="{EAC624CF-C43F-40CD-9B46-AE330015785A}" srcId="{054991F1-E2EC-4C6C-82A9-C76CF960CA4C}" destId="{BBE051B1-B57E-4141-AAC9-B86CB3E63EEE}" srcOrd="0" destOrd="0" parTransId="{306D082F-4694-4B90-9CA8-8859D3A515F3}" sibTransId="{522090D7-46D6-4F30-8B3D-A1970A061CD6}"/>
    <dgm:cxn modelId="{2C0E1DD5-6481-40A9-B3EE-55D0ED86B04F}" type="presOf" srcId="{59225352-E808-44AD-81A3-C3724D4FC7E0}" destId="{FA613F28-6085-48B8-A654-9C9E46BBC2C8}" srcOrd="1" destOrd="0" presId="urn:microsoft.com/office/officeart/2005/8/layout/list1"/>
    <dgm:cxn modelId="{204021DB-F0CA-41EA-98E0-F91B57FED21C}" srcId="{32865D9B-399D-497D-8776-CA67DF6CA5BD}" destId="{74F45BAB-C5E4-4569-90F6-BD0525AFFB7E}" srcOrd="1" destOrd="0" parTransId="{31A7E1D3-19F6-49EA-8DD6-7136ED32E0D8}" sibTransId="{C6BAFD7A-F9B8-43CD-A83E-2A035E75B2CC}"/>
    <dgm:cxn modelId="{8E360DF1-8851-49B7-9BDA-6C3B3A5F5220}" srcId="{054991F1-E2EC-4C6C-82A9-C76CF960CA4C}" destId="{5B2A2532-B23B-4AB6-81C0-7405FE9584E9}" srcOrd="2" destOrd="0" parTransId="{EC97A088-4A31-4C2D-A477-1F16E7931E53}" sibTransId="{8A3A5CB8-36A1-4F21-8D9C-AFC197274A12}"/>
    <dgm:cxn modelId="{9BC502F8-C09E-4DC7-BD03-A519DFB225F0}" type="presOf" srcId="{32865D9B-399D-497D-8776-CA67DF6CA5BD}" destId="{A1543C3A-6523-4D6E-A9E5-21A05C84E8AC}" srcOrd="0" destOrd="0" presId="urn:microsoft.com/office/officeart/2005/8/layout/list1"/>
    <dgm:cxn modelId="{C77001FA-0A32-49B0-8BB6-E9D268CF98AB}" srcId="{74F45BAB-C5E4-4569-90F6-BD0525AFFB7E}" destId="{35F0CE37-63ED-4CE4-91C6-9F4583E5E944}" srcOrd="2" destOrd="0" parTransId="{465140E2-87C1-4905-A729-FD7DF6FB5B6F}" sibTransId="{BC7F30C5-6929-4516-B087-749A610661C8}"/>
    <dgm:cxn modelId="{ED54FAE3-AC86-481B-9F1E-6DCE64CF57D4}" type="presParOf" srcId="{A1543C3A-6523-4D6E-A9E5-21A05C84E8AC}" destId="{F6B0E95E-3C2E-4DFC-9195-CE8259D72D25}" srcOrd="0" destOrd="0" presId="urn:microsoft.com/office/officeart/2005/8/layout/list1"/>
    <dgm:cxn modelId="{A5AC651C-FBDB-4EA9-80BB-2896EA272F7E}" type="presParOf" srcId="{F6B0E95E-3C2E-4DFC-9195-CE8259D72D25}" destId="{35FBD03E-B1E7-41F7-8916-50A2616BE6F7}" srcOrd="0" destOrd="0" presId="urn:microsoft.com/office/officeart/2005/8/layout/list1"/>
    <dgm:cxn modelId="{1CE180AF-7AC5-43C2-BAB2-B311ECA0B91D}" type="presParOf" srcId="{F6B0E95E-3C2E-4DFC-9195-CE8259D72D25}" destId="{FA613F28-6085-48B8-A654-9C9E46BBC2C8}" srcOrd="1" destOrd="0" presId="urn:microsoft.com/office/officeart/2005/8/layout/list1"/>
    <dgm:cxn modelId="{22491D86-04F4-4640-9F04-1A4AA7AEB0A1}" type="presParOf" srcId="{A1543C3A-6523-4D6E-A9E5-21A05C84E8AC}" destId="{B7D71719-F22C-489A-9171-4CD84893EAE8}" srcOrd="1" destOrd="0" presId="urn:microsoft.com/office/officeart/2005/8/layout/list1"/>
    <dgm:cxn modelId="{D14EE851-C109-4953-B74C-E938C8D19558}" type="presParOf" srcId="{A1543C3A-6523-4D6E-A9E5-21A05C84E8AC}" destId="{9E1A3FD7-D43E-455B-875F-136C34F2AA58}" srcOrd="2" destOrd="0" presId="urn:microsoft.com/office/officeart/2005/8/layout/list1"/>
    <dgm:cxn modelId="{0BB9CB26-C380-4DF3-9F7E-5AF40E73403C}" type="presParOf" srcId="{A1543C3A-6523-4D6E-A9E5-21A05C84E8AC}" destId="{91D0FC84-DCCA-4DBC-92E1-49CE5971FA97}" srcOrd="3" destOrd="0" presId="urn:microsoft.com/office/officeart/2005/8/layout/list1"/>
    <dgm:cxn modelId="{CF20586A-90E8-456B-985B-E074F0BEE39B}" type="presParOf" srcId="{A1543C3A-6523-4D6E-A9E5-21A05C84E8AC}" destId="{6C111D86-E5AF-4E3B-B94D-6794B05DFD62}" srcOrd="4" destOrd="0" presId="urn:microsoft.com/office/officeart/2005/8/layout/list1"/>
    <dgm:cxn modelId="{AF8F065D-C1B0-461B-B853-73E2B6626497}" type="presParOf" srcId="{6C111D86-E5AF-4E3B-B94D-6794B05DFD62}" destId="{8217C4ED-39DB-4432-9757-8F65E850FECE}" srcOrd="0" destOrd="0" presId="urn:microsoft.com/office/officeart/2005/8/layout/list1"/>
    <dgm:cxn modelId="{D801BB5E-E991-43FF-963C-A46537789888}" type="presParOf" srcId="{6C111D86-E5AF-4E3B-B94D-6794B05DFD62}" destId="{6EF3CECC-57F3-418C-BD8E-3B9288703513}" srcOrd="1" destOrd="0" presId="urn:microsoft.com/office/officeart/2005/8/layout/list1"/>
    <dgm:cxn modelId="{A3B339DF-2D43-4329-99CA-490C4ADD1CF1}" type="presParOf" srcId="{A1543C3A-6523-4D6E-A9E5-21A05C84E8AC}" destId="{11FDA133-5580-4505-BE34-924FF1BE4C90}" srcOrd="5" destOrd="0" presId="urn:microsoft.com/office/officeart/2005/8/layout/list1"/>
    <dgm:cxn modelId="{5EA16AE5-9372-46F1-8B8B-85A71189305D}" type="presParOf" srcId="{A1543C3A-6523-4D6E-A9E5-21A05C84E8AC}" destId="{D4DFE152-57C7-45C8-8DF9-7533EA1E7517}" srcOrd="6" destOrd="0" presId="urn:microsoft.com/office/officeart/2005/8/layout/list1"/>
    <dgm:cxn modelId="{04B435D8-622B-4860-90BF-119BF2368C85}" type="presParOf" srcId="{A1543C3A-6523-4D6E-A9E5-21A05C84E8AC}" destId="{7010D973-CF40-4B88-8532-8BC084570DA9}" srcOrd="7" destOrd="0" presId="urn:microsoft.com/office/officeart/2005/8/layout/list1"/>
    <dgm:cxn modelId="{3E86956D-DEE1-4DC5-B041-DCC0EDA9A852}" type="presParOf" srcId="{A1543C3A-6523-4D6E-A9E5-21A05C84E8AC}" destId="{2C583532-711D-435E-B8F9-FD2C37538219}" srcOrd="8" destOrd="0" presId="urn:microsoft.com/office/officeart/2005/8/layout/list1"/>
    <dgm:cxn modelId="{3F25D2E3-D878-40ED-B287-B230E83B5FC5}" type="presParOf" srcId="{2C583532-711D-435E-B8F9-FD2C37538219}" destId="{F2EC1CEB-1A28-414E-9380-CB9CFA32E355}" srcOrd="0" destOrd="0" presId="urn:microsoft.com/office/officeart/2005/8/layout/list1"/>
    <dgm:cxn modelId="{A99B5E41-50A9-41EE-B56E-080D378868A4}" type="presParOf" srcId="{2C583532-711D-435E-B8F9-FD2C37538219}" destId="{26D288BB-379E-4CB7-AC5F-ABD04146BB6C}" srcOrd="1" destOrd="0" presId="urn:microsoft.com/office/officeart/2005/8/layout/list1"/>
    <dgm:cxn modelId="{5B5AF270-41F3-4251-A91E-BB4293FC10AF}" type="presParOf" srcId="{A1543C3A-6523-4D6E-A9E5-21A05C84E8AC}" destId="{613DFE0F-7AC3-497D-9710-EECF7B07BC53}" srcOrd="9" destOrd="0" presId="urn:microsoft.com/office/officeart/2005/8/layout/list1"/>
    <dgm:cxn modelId="{E261ED84-7D94-4C36-B660-F8AC3EF55DFB}" type="presParOf" srcId="{A1543C3A-6523-4D6E-A9E5-21A05C84E8AC}" destId="{6DA98DE8-3274-4FDC-8413-40D7FBC2C000}" srcOrd="10" destOrd="0" presId="urn:microsoft.com/office/officeart/2005/8/layout/list1"/>
    <dgm:cxn modelId="{BD503BA2-877A-4FF1-9754-7BECB0B559BB}" type="presParOf" srcId="{A1543C3A-6523-4D6E-A9E5-21A05C84E8AC}" destId="{BC7C60D3-C2D9-4732-91CF-99F9D08C6BBF}" srcOrd="11" destOrd="0" presId="urn:microsoft.com/office/officeart/2005/8/layout/list1"/>
    <dgm:cxn modelId="{2E047F42-47B7-4786-A897-700E91127BA2}" type="presParOf" srcId="{A1543C3A-6523-4D6E-A9E5-21A05C84E8AC}" destId="{3790DB25-242A-4C91-AF7A-893536252FFD}" srcOrd="12" destOrd="0" presId="urn:microsoft.com/office/officeart/2005/8/layout/list1"/>
    <dgm:cxn modelId="{BACB5C79-3F8D-41ED-96E0-34215E04F940}" type="presParOf" srcId="{3790DB25-242A-4C91-AF7A-893536252FFD}" destId="{0D0293AA-8D5F-4845-BD96-B498A25EA4BD}" srcOrd="0" destOrd="0" presId="urn:microsoft.com/office/officeart/2005/8/layout/list1"/>
    <dgm:cxn modelId="{11F878A3-429B-4C13-B144-53D1F1C97940}" type="presParOf" srcId="{3790DB25-242A-4C91-AF7A-893536252FFD}" destId="{CA9AE65F-41DE-4DD5-ABB5-2C298522C00E}" srcOrd="1" destOrd="0" presId="urn:microsoft.com/office/officeart/2005/8/layout/list1"/>
    <dgm:cxn modelId="{EA24C689-CABE-4418-9170-86DD06437307}" type="presParOf" srcId="{A1543C3A-6523-4D6E-A9E5-21A05C84E8AC}" destId="{28E28336-F913-4BAE-BA2F-97C8A6381107}" srcOrd="13" destOrd="0" presId="urn:microsoft.com/office/officeart/2005/8/layout/list1"/>
    <dgm:cxn modelId="{C2D502A0-CE89-4943-B883-F9330B3B6ED5}" type="presParOf" srcId="{A1543C3A-6523-4D6E-A9E5-21A05C84E8AC}" destId="{B1C7E2AF-EC39-4E1E-B12B-85238CA7FB3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3d1" qsCatId="3D" csTypeId="urn:microsoft.com/office/officeart/2005/8/colors/accent5_2" csCatId="accent5" phldr="1"/>
      <dgm:spPr/>
      <dgm:t>
        <a:bodyPr/>
        <a:lstStyle/>
        <a:p>
          <a:endParaRPr lang="en-US"/>
        </a:p>
      </dgm:t>
    </dgm:pt>
    <dgm:pt modelId="{ADB1B886-9101-470C-A18A-D6266821BABF}">
      <dgm:prSet/>
      <dgm:spPr/>
      <dgm:t>
        <a:bodyPr/>
        <a:lstStyle/>
        <a:p>
          <a:r>
            <a:rPr lang="en-US" b="1" dirty="0"/>
            <a:t>Dose escalation</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a:lstStyle/>
        <a:p>
          <a:r>
            <a:rPr lang="en-US" b="1" dirty="0"/>
            <a:t>30% high-risk cytogenetics, 35% EMD</a:t>
          </a:r>
          <a:endParaRPr lang="en-GB" b="1" dirty="0"/>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1B7B3940-77AD-464F-ACFC-5975731AD806}">
      <dgm:prSet/>
      <dgm:spPr/>
      <dgm:t>
        <a:bodyPr/>
        <a:lstStyle/>
        <a:p>
          <a:r>
            <a:rPr lang="en-US" b="1" dirty="0"/>
            <a:t>Median 6 prior therapies</a:t>
          </a:r>
          <a:endParaRPr lang="en-GB" b="1" dirty="0"/>
        </a:p>
      </dgm:t>
    </dgm:pt>
    <dgm:pt modelId="{64E6B066-7B13-4BDA-A419-466141E4709B}" type="parTrans" cxnId="{1095AF33-3422-4123-9E59-3718368FCEDA}">
      <dgm:prSet/>
      <dgm:spPr/>
      <dgm:t>
        <a:bodyPr/>
        <a:lstStyle/>
        <a:p>
          <a:endParaRPr lang="en-US" b="1"/>
        </a:p>
      </dgm:t>
    </dgm:pt>
    <dgm:pt modelId="{F944710E-ECD9-45AB-A3FE-4094477D8121}" type="sibTrans" cxnId="{1095AF33-3422-4123-9E59-3718368FCEDA}">
      <dgm:prSet/>
      <dgm:spPr/>
      <dgm:t>
        <a:bodyPr/>
        <a:lstStyle/>
        <a:p>
          <a:endParaRPr lang="en-US" b="1"/>
        </a:p>
      </dgm:t>
    </dgm:pt>
    <dgm:pt modelId="{CA7BF8D3-8C5A-4CE2-8D72-A9FD1D842BD1}">
      <dgm:prSet/>
      <dgm:spPr/>
      <dgm:t>
        <a:bodyPr/>
        <a:lstStyle/>
        <a:p>
          <a:r>
            <a:rPr lang="en-US" b="1" dirty="0"/>
            <a:t>56% triple-class-refractory</a:t>
          </a:r>
          <a:endParaRPr lang="en-GB" b="1" dirty="0"/>
        </a:p>
      </dgm:t>
    </dgm:pt>
    <dgm:pt modelId="{417A5DF0-465D-4307-85D2-7BA3951DC838}" type="parTrans" cxnId="{9C5D175E-47D9-4C50-B52A-7346B50A9C41}">
      <dgm:prSet/>
      <dgm:spPr/>
      <dgm:t>
        <a:bodyPr/>
        <a:lstStyle/>
        <a:p>
          <a:endParaRPr lang="en-US" b="1"/>
        </a:p>
      </dgm:t>
    </dgm:pt>
    <dgm:pt modelId="{57220529-EB77-435D-ADB2-46AC0002D1E0}" type="sibTrans" cxnId="{9C5D175E-47D9-4C50-B52A-7346B50A9C41}">
      <dgm:prSet/>
      <dgm:spPr/>
      <dgm:t>
        <a:bodyPr/>
        <a:lstStyle/>
        <a:p>
          <a:endParaRPr lang="en-US" b="1"/>
        </a:p>
      </dgm:t>
    </dgm:pt>
    <dgm:pt modelId="{9C976147-6A7D-4D18-A27E-E2168E9EB5D0}">
      <dgm:prSet/>
      <dgm:spPr/>
      <dgm:t>
        <a:bodyPr/>
        <a:lstStyle/>
        <a:p>
          <a:r>
            <a:rPr lang="en-US" b="1" dirty="0"/>
            <a:t>Efficacy in dose expansion cohort</a:t>
          </a:r>
          <a:endParaRPr lang="en-GB" b="1" dirty="0"/>
        </a:p>
      </dgm:t>
    </dgm:pt>
    <dgm:pt modelId="{A5383758-AFB1-4EEE-B7B1-2C25AE9611E7}" type="parTrans" cxnId="{D7905C3B-1167-4DB0-9882-A77C0100E138}">
      <dgm:prSet/>
      <dgm:spPr/>
      <dgm:t>
        <a:bodyPr/>
        <a:lstStyle/>
        <a:p>
          <a:endParaRPr lang="en-US" b="1"/>
        </a:p>
      </dgm:t>
    </dgm:pt>
    <dgm:pt modelId="{C81EECB4-A9DD-4323-8A00-96A07E3168F9}" type="sibTrans" cxnId="{D7905C3B-1167-4DB0-9882-A77C0100E138}">
      <dgm:prSet/>
      <dgm:spPr/>
      <dgm:t>
        <a:bodyPr/>
        <a:lstStyle/>
        <a:p>
          <a:endParaRPr lang="en-US" b="1"/>
        </a:p>
      </dgm:t>
    </dgm:pt>
    <dgm:pt modelId="{898E6CD8-1744-461D-BD05-57202ECC4DD4}">
      <dgm:prSet/>
      <dgm:spPr/>
      <dgm:t>
        <a:bodyPr/>
        <a:lstStyle/>
        <a:p>
          <a:r>
            <a:rPr lang="en-US" b="1" dirty="0"/>
            <a:t>Median DOR 7.6 months</a:t>
          </a:r>
          <a:endParaRPr lang="en-GB" b="1" dirty="0"/>
        </a:p>
      </dgm:t>
    </dgm:pt>
    <dgm:pt modelId="{0483F7E8-2979-4B8E-B065-25731B35ECB3}" type="parTrans" cxnId="{6150E089-43C0-4352-AD6A-EC48B9080AF8}">
      <dgm:prSet/>
      <dgm:spPr/>
      <dgm:t>
        <a:bodyPr/>
        <a:lstStyle/>
        <a:p>
          <a:endParaRPr lang="en-US" b="1"/>
        </a:p>
      </dgm:t>
    </dgm:pt>
    <dgm:pt modelId="{6F4D912A-6437-4F51-8EE3-58210EABE3E0}" type="sibTrans" cxnId="{6150E089-43C0-4352-AD6A-EC48B9080AF8}">
      <dgm:prSet/>
      <dgm:spPr/>
      <dgm:t>
        <a:bodyPr/>
        <a:lstStyle/>
        <a:p>
          <a:endParaRPr lang="en-US" b="1"/>
        </a:p>
      </dgm:t>
    </dgm:pt>
    <dgm:pt modelId="{ECA6D607-D059-44E3-B5A0-4EEC6DB14C05}">
      <dgm:prSet/>
      <dgm:spPr/>
      <dgm:t>
        <a:bodyPr/>
        <a:lstStyle/>
        <a:p>
          <a:r>
            <a:rPr lang="en-US" b="1" dirty="0"/>
            <a:t>77 heavily pretreated RRMM patients</a:t>
          </a:r>
          <a:endParaRPr lang="en-GB" b="1" dirty="0"/>
        </a:p>
      </dgm:t>
    </dgm:pt>
    <dgm:pt modelId="{6A255885-69CA-4B78-AD10-F46BA2FB116A}" type="parTrans" cxnId="{41E6FF2E-77F9-42F4-BDBE-253BA84FF2CA}">
      <dgm:prSet/>
      <dgm:spPr/>
      <dgm:t>
        <a:bodyPr/>
        <a:lstStyle/>
        <a:p>
          <a:endParaRPr lang="en-US"/>
        </a:p>
      </dgm:t>
    </dgm:pt>
    <dgm:pt modelId="{F2B977E9-161D-49F7-9C01-0AEE47FAEFC3}" type="sibTrans" cxnId="{41E6FF2E-77F9-42F4-BDBE-253BA84FF2CA}">
      <dgm:prSet/>
      <dgm:spPr/>
      <dgm:t>
        <a:bodyPr/>
        <a:lstStyle/>
        <a:p>
          <a:endParaRPr lang="en-US"/>
        </a:p>
      </dgm:t>
    </dgm:pt>
    <dgm:pt modelId="{9D5F0C91-95DB-47BA-BEE1-1302352FB6CD}">
      <dgm:prSet/>
      <dgm:spPr/>
      <dgm:t>
        <a:bodyPr/>
        <a:lstStyle/>
        <a:p>
          <a:r>
            <a:rPr lang="en-GB" b="1" dirty="0"/>
            <a:t>Dose expansion at RP2D</a:t>
          </a:r>
        </a:p>
      </dgm:t>
    </dgm:pt>
    <dgm:pt modelId="{DC9CEB48-08CF-4F99-8405-3E9A70DE1F73}" type="parTrans" cxnId="{A27A6AA4-551F-4C90-B1A2-D8613C133FF2}">
      <dgm:prSet/>
      <dgm:spPr/>
      <dgm:t>
        <a:bodyPr/>
        <a:lstStyle/>
        <a:p>
          <a:endParaRPr lang="en-US"/>
        </a:p>
      </dgm:t>
    </dgm:pt>
    <dgm:pt modelId="{D4188BC4-EAB2-4031-A67E-818E956638B9}" type="sibTrans" cxnId="{A27A6AA4-551F-4C90-B1A2-D8613C133FF2}">
      <dgm:prSet/>
      <dgm:spPr/>
      <dgm:t>
        <a:bodyPr/>
        <a:lstStyle/>
        <a:p>
          <a:endParaRPr lang="en-US"/>
        </a:p>
      </dgm:t>
    </dgm:pt>
    <dgm:pt modelId="{529E5199-85C4-4231-BF70-A39311AB255D}">
      <dgm:prSet/>
      <dgm:spPr/>
      <dgm:t>
        <a:bodyPr/>
        <a:lstStyle/>
        <a:p>
          <a:r>
            <a:rPr lang="en-GB" b="1" dirty="0"/>
            <a:t>101 heavily </a:t>
          </a:r>
          <a:r>
            <a:rPr lang="en-GB" b="1" dirty="0" err="1"/>
            <a:t>pretreated</a:t>
          </a:r>
          <a:r>
            <a:rPr lang="en-GB" b="1" dirty="0"/>
            <a:t> RRMM patients</a:t>
          </a:r>
        </a:p>
      </dgm:t>
    </dgm:pt>
    <dgm:pt modelId="{1D1E3309-52C1-41E6-AEAC-1CAFDF19A637}" type="parTrans" cxnId="{1391FD6C-BC22-4EBD-BF65-1DD1116D137A}">
      <dgm:prSet/>
      <dgm:spPr/>
      <dgm:t>
        <a:bodyPr/>
        <a:lstStyle/>
        <a:p>
          <a:endParaRPr lang="en-US"/>
        </a:p>
      </dgm:t>
    </dgm:pt>
    <dgm:pt modelId="{15B527E6-6217-45DA-917B-DDEB58D82D7F}" type="sibTrans" cxnId="{1391FD6C-BC22-4EBD-BF65-1DD1116D137A}">
      <dgm:prSet/>
      <dgm:spPr/>
      <dgm:t>
        <a:bodyPr/>
        <a:lstStyle/>
        <a:p>
          <a:endParaRPr lang="en-US"/>
        </a:p>
      </dgm:t>
    </dgm:pt>
    <dgm:pt modelId="{1DD6B356-E4FE-4840-8154-69B35F710BB4}">
      <dgm:prSet/>
      <dgm:spPr/>
      <dgm:t>
        <a:bodyPr/>
        <a:lstStyle/>
        <a:p>
          <a:r>
            <a:rPr lang="en-US" b="1" dirty="0"/>
            <a:t>37% high-risk cytogenetics, 40% EMD</a:t>
          </a:r>
          <a:endParaRPr lang="en-GB" b="1" dirty="0"/>
        </a:p>
      </dgm:t>
    </dgm:pt>
    <dgm:pt modelId="{498BC51E-55B3-45EF-8E39-4751D606E408}" type="parTrans" cxnId="{FE727474-555B-494E-B439-C87E5C190F41}">
      <dgm:prSet/>
      <dgm:spPr/>
      <dgm:t>
        <a:bodyPr/>
        <a:lstStyle/>
        <a:p>
          <a:endParaRPr lang="en-US"/>
        </a:p>
      </dgm:t>
    </dgm:pt>
    <dgm:pt modelId="{AF1E720E-9B4F-4327-9DE7-6D5CC644C027}" type="sibTrans" cxnId="{FE727474-555B-494E-B439-C87E5C190F41}">
      <dgm:prSet/>
      <dgm:spPr/>
      <dgm:t>
        <a:bodyPr/>
        <a:lstStyle/>
        <a:p>
          <a:endParaRPr lang="en-US"/>
        </a:p>
      </dgm:t>
    </dgm:pt>
    <dgm:pt modelId="{8D310271-CA0E-48F9-9888-E4F0CB9EDC96}">
      <dgm:prSet/>
      <dgm:spPr/>
      <dgm:t>
        <a:bodyPr/>
        <a:lstStyle/>
        <a:p>
          <a:r>
            <a:rPr lang="en-GB" b="1" dirty="0"/>
            <a:t>Median 6 prior therapies</a:t>
          </a:r>
        </a:p>
      </dgm:t>
    </dgm:pt>
    <dgm:pt modelId="{7E99D1CF-45D6-4D5B-8BD8-C23220237EC2}" type="parTrans" cxnId="{965C6D39-273E-4A40-BAFD-5E3C93936AC6}">
      <dgm:prSet/>
      <dgm:spPr/>
      <dgm:t>
        <a:bodyPr/>
        <a:lstStyle/>
        <a:p>
          <a:endParaRPr lang="en-US"/>
        </a:p>
      </dgm:t>
    </dgm:pt>
    <dgm:pt modelId="{EF1EE29D-1405-42CF-B5AE-FD84287C7A7C}" type="sibTrans" cxnId="{965C6D39-273E-4A40-BAFD-5E3C93936AC6}">
      <dgm:prSet/>
      <dgm:spPr/>
      <dgm:t>
        <a:bodyPr/>
        <a:lstStyle/>
        <a:p>
          <a:endParaRPr lang="en-US"/>
        </a:p>
      </dgm:t>
    </dgm:pt>
    <dgm:pt modelId="{8038CE60-D80C-4565-8C6B-55561AD8995A}">
      <dgm:prSet/>
      <dgm:spPr/>
      <dgm:t>
        <a:bodyPr/>
        <a:lstStyle/>
        <a:p>
          <a:r>
            <a:rPr lang="en-GB" b="1" dirty="0"/>
            <a:t>100% triple-class-refractory</a:t>
          </a:r>
        </a:p>
      </dgm:t>
    </dgm:pt>
    <dgm:pt modelId="{504CD1A9-FCA9-438B-B7E6-F26B4886FD19}" type="parTrans" cxnId="{053E8849-5318-407F-A588-C1916C4304C7}">
      <dgm:prSet/>
      <dgm:spPr/>
      <dgm:t>
        <a:bodyPr/>
        <a:lstStyle/>
        <a:p>
          <a:endParaRPr lang="en-US"/>
        </a:p>
      </dgm:t>
    </dgm:pt>
    <dgm:pt modelId="{724807D0-F8F1-4CAE-961F-241A09F1FF6F}" type="sibTrans" cxnId="{053E8849-5318-407F-A588-C1916C4304C7}">
      <dgm:prSet/>
      <dgm:spPr/>
      <dgm:t>
        <a:bodyPr/>
        <a:lstStyle/>
        <a:p>
          <a:endParaRPr lang="en-US"/>
        </a:p>
      </dgm:t>
    </dgm:pt>
    <dgm:pt modelId="{277D2464-5C29-4594-BDFD-4BB0CBDF9459}">
      <dgm:prSet/>
      <dgm:spPr/>
      <dgm:t>
        <a:bodyPr/>
        <a:lstStyle/>
        <a:p>
          <a:r>
            <a:rPr lang="en-GB" b="1" dirty="0"/>
            <a:t>Median PFS 4.4 months</a:t>
          </a:r>
        </a:p>
      </dgm:t>
    </dgm:pt>
    <dgm:pt modelId="{130B3D9D-2908-4291-A76A-B88EFB9242D0}" type="parTrans" cxnId="{95E35378-CEF5-43BC-A904-7A3F1EF20ABB}">
      <dgm:prSet/>
      <dgm:spPr/>
      <dgm:t>
        <a:bodyPr/>
        <a:lstStyle/>
        <a:p>
          <a:endParaRPr lang="en-US"/>
        </a:p>
      </dgm:t>
    </dgm:pt>
    <dgm:pt modelId="{00AA142F-AA08-4111-9F47-CE0C46F531A7}" type="sibTrans" cxnId="{95E35378-CEF5-43BC-A904-7A3F1EF20ABB}">
      <dgm:prSet/>
      <dgm:spPr/>
      <dgm:t>
        <a:bodyPr/>
        <a:lstStyle/>
        <a:p>
          <a:endParaRPr lang="en-US"/>
        </a:p>
      </dgm:t>
    </dgm:pt>
    <dgm:pt modelId="{F8CFA2E7-D8FE-43D0-A556-18570EF0A8BB}">
      <dgm:prSet/>
      <dgm:spPr/>
      <dgm:t>
        <a:bodyPr/>
        <a:lstStyle/>
        <a:p>
          <a:r>
            <a:rPr lang="en-GB" b="1" dirty="0"/>
            <a:t>In patients with prior anti-BCMA therapy, median DOR 6.9 months and median PFS 5.4 months</a:t>
          </a:r>
        </a:p>
      </dgm:t>
    </dgm:pt>
    <dgm:pt modelId="{E0380172-0997-49F1-ACC4-9A33025A5A4B}" type="parTrans" cxnId="{3379537B-B339-4E11-9B54-8514C9A77118}">
      <dgm:prSet/>
      <dgm:spPr/>
      <dgm:t>
        <a:bodyPr/>
        <a:lstStyle/>
        <a:p>
          <a:endParaRPr lang="en-US"/>
        </a:p>
      </dgm:t>
    </dgm:pt>
    <dgm:pt modelId="{FA2F7E9D-C00C-40FB-9EAE-177BC3F2EA7C}" type="sibTrans" cxnId="{3379537B-B339-4E11-9B54-8514C9A77118}">
      <dgm:prSet/>
      <dgm:spPr/>
      <dgm:t>
        <a:bodyPr/>
        <a:lstStyle/>
        <a:p>
          <a:endParaRPr lang="en-US"/>
        </a:p>
      </dgm:t>
    </dgm:pt>
    <dgm:pt modelId="{2EFA6E28-EAEE-4759-B01E-EDBA22B97B03}" type="pres">
      <dgm:prSet presAssocID="{E50A8772-7BB1-4CC7-B4C9-376BF9D54ED6}" presName="linear" presStyleCnt="0">
        <dgm:presLayoutVars>
          <dgm:dir/>
          <dgm:animLvl val="lvl"/>
          <dgm:resizeHandles val="exact"/>
        </dgm:presLayoutVars>
      </dgm:prSet>
      <dgm:spPr/>
    </dgm:pt>
    <dgm:pt modelId="{B11980CF-F419-4F7A-A1E7-7D23B2F56539}" type="pres">
      <dgm:prSet presAssocID="{ADB1B886-9101-470C-A18A-D6266821BABF}" presName="parentLin" presStyleCnt="0"/>
      <dgm:spPr/>
    </dgm:pt>
    <dgm:pt modelId="{E237A689-BC0D-47FD-918C-335BBBF0FE5D}" type="pres">
      <dgm:prSet presAssocID="{ADB1B886-9101-470C-A18A-D6266821BABF}" presName="parentLeftMargin" presStyleLbl="node1" presStyleIdx="0" presStyleCnt="3"/>
      <dgm:spPr/>
    </dgm:pt>
    <dgm:pt modelId="{DF0EC7D0-6892-4111-9128-B49A4BD26838}" type="pres">
      <dgm:prSet presAssocID="{ADB1B886-9101-470C-A18A-D6266821BABF}" presName="parentText" presStyleLbl="node1" presStyleIdx="0" presStyleCnt="3">
        <dgm:presLayoutVars>
          <dgm:chMax val="0"/>
          <dgm:bulletEnabled val="1"/>
        </dgm:presLayoutVars>
      </dgm:prSet>
      <dgm:spPr/>
    </dgm:pt>
    <dgm:pt modelId="{16CB1140-774C-4865-AAA8-ED84D4F09C46}" type="pres">
      <dgm:prSet presAssocID="{ADB1B886-9101-470C-A18A-D6266821BABF}" presName="negativeSpace" presStyleCnt="0"/>
      <dgm:spPr/>
    </dgm:pt>
    <dgm:pt modelId="{44F9387C-8964-469D-85DF-54E97EBBB02A}" type="pres">
      <dgm:prSet presAssocID="{ADB1B886-9101-470C-A18A-D6266821BABF}" presName="childText" presStyleLbl="conFgAcc1" presStyleIdx="0" presStyleCnt="3">
        <dgm:presLayoutVars>
          <dgm:bulletEnabled val="1"/>
        </dgm:presLayoutVars>
      </dgm:prSet>
      <dgm:spPr/>
    </dgm:pt>
    <dgm:pt modelId="{C30DD6DA-9EC7-4300-B292-65177ABFC383}" type="pres">
      <dgm:prSet presAssocID="{B1E68D42-0BA5-469D-A0E7-0CCA5DDCF17F}" presName="spaceBetweenRectangles" presStyleCnt="0"/>
      <dgm:spPr/>
    </dgm:pt>
    <dgm:pt modelId="{5902E8A2-5FC9-487F-9C3A-6855F90543F2}" type="pres">
      <dgm:prSet presAssocID="{9D5F0C91-95DB-47BA-BEE1-1302352FB6CD}" presName="parentLin" presStyleCnt="0"/>
      <dgm:spPr/>
    </dgm:pt>
    <dgm:pt modelId="{BAF5188A-39F3-43CA-80A4-13558437641F}" type="pres">
      <dgm:prSet presAssocID="{9D5F0C91-95DB-47BA-BEE1-1302352FB6CD}" presName="parentLeftMargin" presStyleLbl="node1" presStyleIdx="0" presStyleCnt="3"/>
      <dgm:spPr/>
    </dgm:pt>
    <dgm:pt modelId="{1FE08014-39B5-4464-ABD5-55BA619B1B96}" type="pres">
      <dgm:prSet presAssocID="{9D5F0C91-95DB-47BA-BEE1-1302352FB6CD}" presName="parentText" presStyleLbl="node1" presStyleIdx="1" presStyleCnt="3">
        <dgm:presLayoutVars>
          <dgm:chMax val="0"/>
          <dgm:bulletEnabled val="1"/>
        </dgm:presLayoutVars>
      </dgm:prSet>
      <dgm:spPr/>
    </dgm:pt>
    <dgm:pt modelId="{2120DAAB-B495-4B7C-A1AC-1C49C0F8C45E}" type="pres">
      <dgm:prSet presAssocID="{9D5F0C91-95DB-47BA-BEE1-1302352FB6CD}" presName="negativeSpace" presStyleCnt="0"/>
      <dgm:spPr/>
    </dgm:pt>
    <dgm:pt modelId="{5098D30D-BCCD-4F5E-AAE2-74ACF14FC1C9}" type="pres">
      <dgm:prSet presAssocID="{9D5F0C91-95DB-47BA-BEE1-1302352FB6CD}" presName="childText" presStyleLbl="conFgAcc1" presStyleIdx="1" presStyleCnt="3">
        <dgm:presLayoutVars>
          <dgm:bulletEnabled val="1"/>
        </dgm:presLayoutVars>
      </dgm:prSet>
      <dgm:spPr/>
    </dgm:pt>
    <dgm:pt modelId="{EB0AB05E-F182-4824-BDA8-08A4889F3524}" type="pres">
      <dgm:prSet presAssocID="{D4188BC4-EAB2-4031-A67E-818E956638B9}" presName="spaceBetweenRectangles" presStyleCnt="0"/>
      <dgm:spPr/>
    </dgm:pt>
    <dgm:pt modelId="{A5F640AA-7F11-48E7-900E-2C105A54F45B}" type="pres">
      <dgm:prSet presAssocID="{9C976147-6A7D-4D18-A27E-E2168E9EB5D0}" presName="parentLin" presStyleCnt="0"/>
      <dgm:spPr/>
    </dgm:pt>
    <dgm:pt modelId="{6D8E2CA7-A567-4547-954E-CBBBD30795C7}" type="pres">
      <dgm:prSet presAssocID="{9C976147-6A7D-4D18-A27E-E2168E9EB5D0}" presName="parentLeftMargin" presStyleLbl="node1" presStyleIdx="1" presStyleCnt="3"/>
      <dgm:spPr/>
    </dgm:pt>
    <dgm:pt modelId="{A6AAB99A-B0E2-46C0-A519-6A7053907AD9}" type="pres">
      <dgm:prSet presAssocID="{9C976147-6A7D-4D18-A27E-E2168E9EB5D0}" presName="parentText" presStyleLbl="node1" presStyleIdx="2" presStyleCnt="3">
        <dgm:presLayoutVars>
          <dgm:chMax val="0"/>
          <dgm:bulletEnabled val="1"/>
        </dgm:presLayoutVars>
      </dgm:prSet>
      <dgm:spPr/>
    </dgm:pt>
    <dgm:pt modelId="{6BC647E1-725F-491A-B5DC-492222932DAE}" type="pres">
      <dgm:prSet presAssocID="{9C976147-6A7D-4D18-A27E-E2168E9EB5D0}" presName="negativeSpace" presStyleCnt="0"/>
      <dgm:spPr/>
    </dgm:pt>
    <dgm:pt modelId="{AFFCA66E-E9B5-486A-BC27-A29520159885}" type="pres">
      <dgm:prSet presAssocID="{9C976147-6A7D-4D18-A27E-E2168E9EB5D0}" presName="childText" presStyleLbl="conFgAcc1" presStyleIdx="2" presStyleCnt="3">
        <dgm:presLayoutVars>
          <dgm:bulletEnabled val="1"/>
        </dgm:presLayoutVars>
      </dgm:prSet>
      <dgm:spPr/>
    </dgm:pt>
  </dgm:ptLst>
  <dgm:cxnLst>
    <dgm:cxn modelId="{DE725E12-F717-4525-835A-12154A46C053}" type="presOf" srcId="{E50A8772-7BB1-4CC7-B4C9-376BF9D54ED6}" destId="{2EFA6E28-EAEE-4759-B01E-EDBA22B97B03}" srcOrd="0" destOrd="0" presId="urn:microsoft.com/office/officeart/2005/8/layout/list1"/>
    <dgm:cxn modelId="{81316D19-9E7E-4F7C-8181-5102B7922553}" type="presOf" srcId="{C68171B3-F329-433C-AE22-D3D389F5DF9F}" destId="{44F9387C-8964-469D-85DF-54E97EBBB02A}" srcOrd="0" destOrd="1" presId="urn:microsoft.com/office/officeart/2005/8/layout/list1"/>
    <dgm:cxn modelId="{2E093425-A2A3-449D-AC67-D01CFDA79A9C}" type="presOf" srcId="{ADB1B886-9101-470C-A18A-D6266821BABF}" destId="{E237A689-BC0D-47FD-918C-335BBBF0FE5D}" srcOrd="0" destOrd="0" presId="urn:microsoft.com/office/officeart/2005/8/layout/list1"/>
    <dgm:cxn modelId="{52AEBE27-41C1-441F-9A49-C792E4FE1338}" type="presOf" srcId="{529E5199-85C4-4231-BF70-A39311AB255D}" destId="{5098D30D-BCCD-4F5E-AAE2-74ACF14FC1C9}" srcOrd="0" destOrd="0" presId="urn:microsoft.com/office/officeart/2005/8/layout/list1"/>
    <dgm:cxn modelId="{DAEBEB2C-E467-41FF-96D1-9BBE7A7691A6}" type="presOf" srcId="{1B7B3940-77AD-464F-ACFC-5975731AD806}" destId="{44F9387C-8964-469D-85DF-54E97EBBB02A}" srcOrd="0" destOrd="2" presId="urn:microsoft.com/office/officeart/2005/8/layout/list1"/>
    <dgm:cxn modelId="{EB40C62E-08DE-43D8-BC40-6B3131535419}" type="presOf" srcId="{1DD6B356-E4FE-4840-8154-69B35F710BB4}" destId="{5098D30D-BCCD-4F5E-AAE2-74ACF14FC1C9}" srcOrd="0" destOrd="1" presId="urn:microsoft.com/office/officeart/2005/8/layout/list1"/>
    <dgm:cxn modelId="{41E6FF2E-77F9-42F4-BDBE-253BA84FF2CA}" srcId="{ADB1B886-9101-470C-A18A-D6266821BABF}" destId="{ECA6D607-D059-44E3-B5A0-4EEC6DB14C05}" srcOrd="0" destOrd="0" parTransId="{6A255885-69CA-4B78-AD10-F46BA2FB116A}" sibTransId="{F2B977E9-161D-49F7-9C01-0AEE47FAEFC3}"/>
    <dgm:cxn modelId="{5A7D4930-7CDD-4097-8598-790331A67A42}" type="presOf" srcId="{9D5F0C91-95DB-47BA-BEE1-1302352FB6CD}" destId="{BAF5188A-39F3-43CA-80A4-13558437641F}" srcOrd="0" destOrd="0" presId="urn:microsoft.com/office/officeart/2005/8/layout/list1"/>
    <dgm:cxn modelId="{9306C832-18C5-4E0A-8F7B-51A23D65B21D}" type="presOf" srcId="{9D5F0C91-95DB-47BA-BEE1-1302352FB6CD}" destId="{1FE08014-39B5-4464-ABD5-55BA619B1B96}" srcOrd="1" destOrd="0" presId="urn:microsoft.com/office/officeart/2005/8/layout/list1"/>
    <dgm:cxn modelId="{1095AF33-3422-4123-9E59-3718368FCEDA}" srcId="{ADB1B886-9101-470C-A18A-D6266821BABF}" destId="{1B7B3940-77AD-464F-ACFC-5975731AD806}" srcOrd="2" destOrd="0" parTransId="{64E6B066-7B13-4BDA-A419-466141E4709B}" sibTransId="{F944710E-ECD9-45AB-A3FE-4094477D8121}"/>
    <dgm:cxn modelId="{9385F137-7AC6-494C-A49C-3BF27B7902C9}" type="presOf" srcId="{9C976147-6A7D-4D18-A27E-E2168E9EB5D0}" destId="{A6AAB99A-B0E2-46C0-A519-6A7053907AD9}" srcOrd="1" destOrd="0" presId="urn:microsoft.com/office/officeart/2005/8/layout/list1"/>
    <dgm:cxn modelId="{965C6D39-273E-4A40-BAFD-5E3C93936AC6}" srcId="{9D5F0C91-95DB-47BA-BEE1-1302352FB6CD}" destId="{8D310271-CA0E-48F9-9888-E4F0CB9EDC96}" srcOrd="2" destOrd="0" parTransId="{7E99D1CF-45D6-4D5B-8BD8-C23220237EC2}" sibTransId="{EF1EE29D-1405-42CF-B5AE-FD84287C7A7C}"/>
    <dgm:cxn modelId="{D7905C3B-1167-4DB0-9882-A77C0100E138}" srcId="{E50A8772-7BB1-4CC7-B4C9-376BF9D54ED6}" destId="{9C976147-6A7D-4D18-A27E-E2168E9EB5D0}" srcOrd="2" destOrd="0" parTransId="{A5383758-AFB1-4EEE-B7B1-2C25AE9611E7}" sibTransId="{C81EECB4-A9DD-4323-8A00-96A07E3168F9}"/>
    <dgm:cxn modelId="{053E8849-5318-407F-A588-C1916C4304C7}" srcId="{9D5F0C91-95DB-47BA-BEE1-1302352FB6CD}" destId="{8038CE60-D80C-4565-8C6B-55561AD8995A}" srcOrd="3" destOrd="0" parTransId="{504CD1A9-FCA9-438B-B7E6-F26B4886FD19}" sibTransId="{724807D0-F8F1-4CAE-961F-241A09F1FF6F}"/>
    <dgm:cxn modelId="{9C5D175E-47D9-4C50-B52A-7346B50A9C41}" srcId="{ADB1B886-9101-470C-A18A-D6266821BABF}" destId="{CA7BF8D3-8C5A-4CE2-8D72-A9FD1D842BD1}" srcOrd="3" destOrd="0" parTransId="{417A5DF0-465D-4307-85D2-7BA3951DC838}" sibTransId="{57220529-EB77-435D-ADB2-46AC0002D1E0}"/>
    <dgm:cxn modelId="{1391FD6C-BC22-4EBD-BF65-1DD1116D137A}" srcId="{9D5F0C91-95DB-47BA-BEE1-1302352FB6CD}" destId="{529E5199-85C4-4231-BF70-A39311AB255D}" srcOrd="0" destOrd="0" parTransId="{1D1E3309-52C1-41E6-AEAC-1CAFDF19A637}" sibTransId="{15B527E6-6217-45DA-917B-DDEB58D82D7F}"/>
    <dgm:cxn modelId="{4CFBDE73-3151-486C-B484-D247FD883868}" type="presOf" srcId="{8D310271-CA0E-48F9-9888-E4F0CB9EDC96}" destId="{5098D30D-BCCD-4F5E-AAE2-74ACF14FC1C9}" srcOrd="0" destOrd="2" presId="urn:microsoft.com/office/officeart/2005/8/layout/list1"/>
    <dgm:cxn modelId="{FE727474-555B-494E-B439-C87E5C190F41}" srcId="{9D5F0C91-95DB-47BA-BEE1-1302352FB6CD}" destId="{1DD6B356-E4FE-4840-8154-69B35F710BB4}" srcOrd="1" destOrd="0" parTransId="{498BC51E-55B3-45EF-8E39-4751D606E408}" sibTransId="{AF1E720E-9B4F-4327-9DE7-6D5CC644C027}"/>
    <dgm:cxn modelId="{30D89D76-BC53-4F5B-974A-724926857FB9}" type="presOf" srcId="{F8CFA2E7-D8FE-43D0-A556-18570EF0A8BB}" destId="{AFFCA66E-E9B5-486A-BC27-A29520159885}" srcOrd="0" destOrd="2" presId="urn:microsoft.com/office/officeart/2005/8/layout/list1"/>
    <dgm:cxn modelId="{95E35378-CEF5-43BC-A904-7A3F1EF20ABB}" srcId="{9C976147-6A7D-4D18-A27E-E2168E9EB5D0}" destId="{277D2464-5C29-4594-BDFD-4BB0CBDF9459}" srcOrd="1" destOrd="0" parTransId="{130B3D9D-2908-4291-A76A-B88EFB9242D0}" sibTransId="{00AA142F-AA08-4111-9F47-CE0C46F531A7}"/>
    <dgm:cxn modelId="{3379537B-B339-4E11-9B54-8514C9A77118}" srcId="{9C976147-6A7D-4D18-A27E-E2168E9EB5D0}" destId="{F8CFA2E7-D8FE-43D0-A556-18570EF0A8BB}" srcOrd="2" destOrd="0" parTransId="{E0380172-0997-49F1-ACC4-9A33025A5A4B}" sibTransId="{FA2F7E9D-C00C-40FB-9EAE-177BC3F2EA7C}"/>
    <dgm:cxn modelId="{6150E089-43C0-4352-AD6A-EC48B9080AF8}" srcId="{9C976147-6A7D-4D18-A27E-E2168E9EB5D0}" destId="{898E6CD8-1744-461D-BD05-57202ECC4DD4}" srcOrd="0" destOrd="0" parTransId="{0483F7E8-2979-4B8E-B065-25731B35ECB3}" sibTransId="{6F4D912A-6437-4F51-8EE3-58210EABE3E0}"/>
    <dgm:cxn modelId="{A1D0F396-F339-4422-BEDC-93908E7EEE46}" type="presOf" srcId="{9C976147-6A7D-4D18-A27E-E2168E9EB5D0}" destId="{6D8E2CA7-A567-4547-954E-CBBBD30795C7}" srcOrd="0" destOrd="0" presId="urn:microsoft.com/office/officeart/2005/8/layout/list1"/>
    <dgm:cxn modelId="{96472D97-A7CB-4E14-BCD8-3147BB141CF3}" type="presOf" srcId="{8038CE60-D80C-4565-8C6B-55561AD8995A}" destId="{5098D30D-BCCD-4F5E-AAE2-74ACF14FC1C9}" srcOrd="0" destOrd="3" presId="urn:microsoft.com/office/officeart/2005/8/layout/list1"/>
    <dgm:cxn modelId="{5664C59C-BAED-4B7F-9ECE-413014DAAEEF}" type="presOf" srcId="{ECA6D607-D059-44E3-B5A0-4EEC6DB14C05}" destId="{44F9387C-8964-469D-85DF-54E97EBBB02A}" srcOrd="0" destOrd="0" presId="urn:microsoft.com/office/officeart/2005/8/layout/list1"/>
    <dgm:cxn modelId="{A27A6AA4-551F-4C90-B1A2-D8613C133FF2}" srcId="{E50A8772-7BB1-4CC7-B4C9-376BF9D54ED6}" destId="{9D5F0C91-95DB-47BA-BEE1-1302352FB6CD}" srcOrd="1" destOrd="0" parTransId="{DC9CEB48-08CF-4F99-8405-3E9A70DE1F73}" sibTransId="{D4188BC4-EAB2-4031-A67E-818E956638B9}"/>
    <dgm:cxn modelId="{B210B3B9-0989-4659-BEF6-75888BB8B703}" srcId="{E50A8772-7BB1-4CC7-B4C9-376BF9D54ED6}" destId="{ADB1B886-9101-470C-A18A-D6266821BABF}" srcOrd="0" destOrd="0" parTransId="{5FB05DC3-D6A5-4E75-8F09-D19D5565E53D}" sibTransId="{B1E68D42-0BA5-469D-A0E7-0CCA5DDCF17F}"/>
    <dgm:cxn modelId="{04B225BF-FBC7-4B6C-A90A-21C405427094}" type="presOf" srcId="{898E6CD8-1744-461D-BD05-57202ECC4DD4}" destId="{AFFCA66E-E9B5-486A-BC27-A29520159885}" srcOrd="0" destOrd="0" presId="urn:microsoft.com/office/officeart/2005/8/layout/list1"/>
    <dgm:cxn modelId="{688DAAC4-8BB3-4613-ACAF-FFF38BA63F13}" type="presOf" srcId="{277D2464-5C29-4594-BDFD-4BB0CBDF9459}" destId="{AFFCA66E-E9B5-486A-BC27-A29520159885}" srcOrd="0" destOrd="1" presId="urn:microsoft.com/office/officeart/2005/8/layout/list1"/>
    <dgm:cxn modelId="{1AC6B6E0-B4C9-484E-A48D-944FD2F73D96}" srcId="{ADB1B886-9101-470C-A18A-D6266821BABF}" destId="{C68171B3-F329-433C-AE22-D3D389F5DF9F}" srcOrd="1" destOrd="0" parTransId="{E172F4D4-CD71-40C8-A668-7E5ABF87E082}" sibTransId="{BC804696-6567-44F7-BA38-C6C794A7C58E}"/>
    <dgm:cxn modelId="{0D036DFA-32A7-4E6B-95AC-4580A63D2038}" type="presOf" srcId="{ADB1B886-9101-470C-A18A-D6266821BABF}" destId="{DF0EC7D0-6892-4111-9128-B49A4BD26838}" srcOrd="1" destOrd="0" presId="urn:microsoft.com/office/officeart/2005/8/layout/list1"/>
    <dgm:cxn modelId="{2ED67DFF-102A-46EC-8E10-6054C0D7D1D9}" type="presOf" srcId="{CA7BF8D3-8C5A-4CE2-8D72-A9FD1D842BD1}" destId="{44F9387C-8964-469D-85DF-54E97EBBB02A}" srcOrd="0" destOrd="3" presId="urn:microsoft.com/office/officeart/2005/8/layout/list1"/>
    <dgm:cxn modelId="{A90CD628-EC8F-4F59-A4EA-B121AE20B9EB}" type="presParOf" srcId="{2EFA6E28-EAEE-4759-B01E-EDBA22B97B03}" destId="{B11980CF-F419-4F7A-A1E7-7D23B2F56539}" srcOrd="0" destOrd="0" presId="urn:microsoft.com/office/officeart/2005/8/layout/list1"/>
    <dgm:cxn modelId="{AA9B8BDE-1BC2-4212-99E2-1A1AD364342B}" type="presParOf" srcId="{B11980CF-F419-4F7A-A1E7-7D23B2F56539}" destId="{E237A689-BC0D-47FD-918C-335BBBF0FE5D}" srcOrd="0" destOrd="0" presId="urn:microsoft.com/office/officeart/2005/8/layout/list1"/>
    <dgm:cxn modelId="{635DF1D1-BC07-4416-86C0-3E6692F1C46B}" type="presParOf" srcId="{B11980CF-F419-4F7A-A1E7-7D23B2F56539}" destId="{DF0EC7D0-6892-4111-9128-B49A4BD26838}" srcOrd="1" destOrd="0" presId="urn:microsoft.com/office/officeart/2005/8/layout/list1"/>
    <dgm:cxn modelId="{2D8C1885-607C-4CA5-A009-312BEA413B82}" type="presParOf" srcId="{2EFA6E28-EAEE-4759-B01E-EDBA22B97B03}" destId="{16CB1140-774C-4865-AAA8-ED84D4F09C46}" srcOrd="1" destOrd="0" presId="urn:microsoft.com/office/officeart/2005/8/layout/list1"/>
    <dgm:cxn modelId="{28B7E31C-A566-498C-ADEC-14E011121840}" type="presParOf" srcId="{2EFA6E28-EAEE-4759-B01E-EDBA22B97B03}" destId="{44F9387C-8964-469D-85DF-54E97EBBB02A}" srcOrd="2" destOrd="0" presId="urn:microsoft.com/office/officeart/2005/8/layout/list1"/>
    <dgm:cxn modelId="{FAE2C991-40D1-48F5-BA09-E0417B127C5F}" type="presParOf" srcId="{2EFA6E28-EAEE-4759-B01E-EDBA22B97B03}" destId="{C30DD6DA-9EC7-4300-B292-65177ABFC383}" srcOrd="3" destOrd="0" presId="urn:microsoft.com/office/officeart/2005/8/layout/list1"/>
    <dgm:cxn modelId="{2980B59A-227A-47D3-8E1B-4EE44FF48A48}" type="presParOf" srcId="{2EFA6E28-EAEE-4759-B01E-EDBA22B97B03}" destId="{5902E8A2-5FC9-487F-9C3A-6855F90543F2}" srcOrd="4" destOrd="0" presId="urn:microsoft.com/office/officeart/2005/8/layout/list1"/>
    <dgm:cxn modelId="{C04D716A-CB93-4CAD-9DE6-31608EBAAE8F}" type="presParOf" srcId="{5902E8A2-5FC9-487F-9C3A-6855F90543F2}" destId="{BAF5188A-39F3-43CA-80A4-13558437641F}" srcOrd="0" destOrd="0" presId="urn:microsoft.com/office/officeart/2005/8/layout/list1"/>
    <dgm:cxn modelId="{82478ED2-A845-46B9-9F68-056128220014}" type="presParOf" srcId="{5902E8A2-5FC9-487F-9C3A-6855F90543F2}" destId="{1FE08014-39B5-4464-ABD5-55BA619B1B96}" srcOrd="1" destOrd="0" presId="urn:microsoft.com/office/officeart/2005/8/layout/list1"/>
    <dgm:cxn modelId="{59A7BC0D-3B4E-43E3-B9A9-23BE4870219B}" type="presParOf" srcId="{2EFA6E28-EAEE-4759-B01E-EDBA22B97B03}" destId="{2120DAAB-B495-4B7C-A1AC-1C49C0F8C45E}" srcOrd="5" destOrd="0" presId="urn:microsoft.com/office/officeart/2005/8/layout/list1"/>
    <dgm:cxn modelId="{4B2EEA6C-485C-4B1F-855A-AABF032AC390}" type="presParOf" srcId="{2EFA6E28-EAEE-4759-B01E-EDBA22B97B03}" destId="{5098D30D-BCCD-4F5E-AAE2-74ACF14FC1C9}" srcOrd="6" destOrd="0" presId="urn:microsoft.com/office/officeart/2005/8/layout/list1"/>
    <dgm:cxn modelId="{C6A99E3B-748F-470D-94E4-4D0B9AB62F01}" type="presParOf" srcId="{2EFA6E28-EAEE-4759-B01E-EDBA22B97B03}" destId="{EB0AB05E-F182-4824-BDA8-08A4889F3524}" srcOrd="7" destOrd="0" presId="urn:microsoft.com/office/officeart/2005/8/layout/list1"/>
    <dgm:cxn modelId="{04B28934-D006-40E8-B85F-D599996C53F7}" type="presParOf" srcId="{2EFA6E28-EAEE-4759-B01E-EDBA22B97B03}" destId="{A5F640AA-7F11-48E7-900E-2C105A54F45B}" srcOrd="8" destOrd="0" presId="urn:microsoft.com/office/officeart/2005/8/layout/list1"/>
    <dgm:cxn modelId="{698C38E0-E303-4156-B40A-C96418C31012}" type="presParOf" srcId="{A5F640AA-7F11-48E7-900E-2C105A54F45B}" destId="{6D8E2CA7-A567-4547-954E-CBBBD30795C7}" srcOrd="0" destOrd="0" presId="urn:microsoft.com/office/officeart/2005/8/layout/list1"/>
    <dgm:cxn modelId="{0A473311-9D19-4A45-A1BD-626CD2DDB204}" type="presParOf" srcId="{A5F640AA-7F11-48E7-900E-2C105A54F45B}" destId="{A6AAB99A-B0E2-46C0-A519-6A7053907AD9}" srcOrd="1" destOrd="0" presId="urn:microsoft.com/office/officeart/2005/8/layout/list1"/>
    <dgm:cxn modelId="{5074ABFB-4C19-47C2-91FA-5DFBF96EDE69}" type="presParOf" srcId="{2EFA6E28-EAEE-4759-B01E-EDBA22B97B03}" destId="{6BC647E1-725F-491A-B5DC-492222932DAE}" srcOrd="9" destOrd="0" presId="urn:microsoft.com/office/officeart/2005/8/layout/list1"/>
    <dgm:cxn modelId="{7F6EF92C-4892-4D98-854F-267AD9F166E3}" type="presParOf" srcId="{2EFA6E28-EAEE-4759-B01E-EDBA22B97B03}" destId="{AFFCA66E-E9B5-486A-BC27-A2952015988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3d1" qsCatId="3D" csTypeId="urn:microsoft.com/office/officeart/2005/8/colors/accent5_2" csCatId="accent5" phldr="1"/>
      <dgm:spPr/>
      <dgm:t>
        <a:bodyPr/>
        <a:lstStyle/>
        <a:p>
          <a:endParaRPr lang="en-US"/>
        </a:p>
      </dgm:t>
    </dgm:pt>
    <dgm:pt modelId="{9C976147-6A7D-4D18-A27E-E2168E9EB5D0}">
      <dgm:prSet/>
      <dgm:spPr/>
      <dgm:t>
        <a:bodyPr/>
        <a:lstStyle/>
        <a:p>
          <a:r>
            <a:rPr lang="en-US" b="1" dirty="0"/>
            <a:t>Safety in dose escalation/expansion cohorts</a:t>
          </a:r>
          <a:endParaRPr lang="en-GB" b="1" dirty="0"/>
        </a:p>
      </dgm:t>
    </dgm:pt>
    <dgm:pt modelId="{A5383758-AFB1-4EEE-B7B1-2C25AE9611E7}" type="parTrans" cxnId="{D7905C3B-1167-4DB0-9882-A77C0100E138}">
      <dgm:prSet/>
      <dgm:spPr/>
      <dgm:t>
        <a:bodyPr/>
        <a:lstStyle/>
        <a:p>
          <a:endParaRPr lang="en-US" b="1"/>
        </a:p>
      </dgm:t>
    </dgm:pt>
    <dgm:pt modelId="{C81EECB4-A9DD-4323-8A00-96A07E3168F9}" type="sibTrans" cxnId="{D7905C3B-1167-4DB0-9882-A77C0100E138}">
      <dgm:prSet/>
      <dgm:spPr/>
      <dgm:t>
        <a:bodyPr/>
        <a:lstStyle/>
        <a:p>
          <a:endParaRPr lang="en-US" b="1"/>
        </a:p>
      </dgm:t>
    </dgm:pt>
    <dgm:pt modelId="{898E6CD8-1744-461D-BD05-57202ECC4DD4}">
      <dgm:prSet/>
      <dgm:spPr/>
      <dgm:t>
        <a:bodyPr/>
        <a:lstStyle/>
        <a:p>
          <a:r>
            <a:rPr lang="en-US" b="1" dirty="0"/>
            <a:t>Grade 3/4 neutropenia 71%/76%, </a:t>
          </a:r>
          <a:r>
            <a:rPr lang="en-GB" b="1" dirty="0" err="1"/>
            <a:t>anemia</a:t>
          </a:r>
          <a:r>
            <a:rPr lang="en-GB" b="1" dirty="0"/>
            <a:t> 38%/36%, thrombocytopenia 24%/28%, febrile neutropenia 9%/15%</a:t>
          </a:r>
        </a:p>
      </dgm:t>
    </dgm:pt>
    <dgm:pt modelId="{0483F7E8-2979-4B8E-B065-25731B35ECB3}" type="parTrans" cxnId="{6150E089-43C0-4352-AD6A-EC48B9080AF8}">
      <dgm:prSet/>
      <dgm:spPr/>
      <dgm:t>
        <a:bodyPr/>
        <a:lstStyle/>
        <a:p>
          <a:endParaRPr lang="en-US" b="1"/>
        </a:p>
      </dgm:t>
    </dgm:pt>
    <dgm:pt modelId="{6F4D912A-6437-4F51-8EE3-58210EABE3E0}" type="sibTrans" cxnId="{6150E089-43C0-4352-AD6A-EC48B9080AF8}">
      <dgm:prSet/>
      <dgm:spPr/>
      <dgm:t>
        <a:bodyPr/>
        <a:lstStyle/>
        <a:p>
          <a:endParaRPr lang="en-US" b="1"/>
        </a:p>
      </dgm:t>
    </dgm:pt>
    <dgm:pt modelId="{C5B67CF6-A5EF-4091-8A10-A8DB1053AB1D}">
      <dgm:prSet/>
      <dgm:spPr/>
      <dgm:t>
        <a:bodyPr/>
        <a:lstStyle/>
        <a:p>
          <a:r>
            <a:rPr lang="en-GB" b="1" dirty="0"/>
            <a:t>Infections 74%/65% (Grade 3/4 40%/35%)</a:t>
          </a:r>
        </a:p>
      </dgm:t>
    </dgm:pt>
    <dgm:pt modelId="{69ADBC90-78E1-43AF-913F-AACFCF9FA526}" type="parTrans" cxnId="{93ABE24C-C720-4E08-903E-6EA463943A64}">
      <dgm:prSet/>
      <dgm:spPr/>
      <dgm:t>
        <a:bodyPr/>
        <a:lstStyle/>
        <a:p>
          <a:endParaRPr lang="en-US"/>
        </a:p>
      </dgm:t>
    </dgm:pt>
    <dgm:pt modelId="{DF843EDF-EE82-4326-9597-09C4DAD5AC1D}" type="sibTrans" cxnId="{93ABE24C-C720-4E08-903E-6EA463943A64}">
      <dgm:prSet/>
      <dgm:spPr/>
      <dgm:t>
        <a:bodyPr/>
        <a:lstStyle/>
        <a:p>
          <a:endParaRPr lang="en-US"/>
        </a:p>
      </dgm:t>
    </dgm:pt>
    <dgm:pt modelId="{D9379B09-10B8-4156-A980-B04FC66AF432}">
      <dgm:prSet/>
      <dgm:spPr/>
      <dgm:t>
        <a:bodyPr/>
        <a:lstStyle/>
        <a:p>
          <a:r>
            <a:rPr lang="en-GB" b="1" dirty="0"/>
            <a:t>Treatment discontinuation due to AEs NR/6%</a:t>
          </a:r>
        </a:p>
      </dgm:t>
    </dgm:pt>
    <dgm:pt modelId="{1280750D-D959-40C6-906E-6639A912B738}" type="parTrans" cxnId="{048F77E5-88C9-4962-8D0C-DA9311BD1C2A}">
      <dgm:prSet/>
      <dgm:spPr/>
      <dgm:t>
        <a:bodyPr/>
        <a:lstStyle/>
        <a:p>
          <a:endParaRPr lang="en-US"/>
        </a:p>
      </dgm:t>
    </dgm:pt>
    <dgm:pt modelId="{087660F9-DEB1-4874-AD74-7D49F21AFFBD}" type="sibTrans" cxnId="{048F77E5-88C9-4962-8D0C-DA9311BD1C2A}">
      <dgm:prSet/>
      <dgm:spPr/>
      <dgm:t>
        <a:bodyPr/>
        <a:lstStyle/>
        <a:p>
          <a:endParaRPr lang="en-US"/>
        </a:p>
      </dgm:t>
    </dgm:pt>
    <dgm:pt modelId="{2EFA6E28-EAEE-4759-B01E-EDBA22B97B03}" type="pres">
      <dgm:prSet presAssocID="{E50A8772-7BB1-4CC7-B4C9-376BF9D54ED6}" presName="linear" presStyleCnt="0">
        <dgm:presLayoutVars>
          <dgm:dir/>
          <dgm:animLvl val="lvl"/>
          <dgm:resizeHandles val="exact"/>
        </dgm:presLayoutVars>
      </dgm:prSet>
      <dgm:spPr/>
    </dgm:pt>
    <dgm:pt modelId="{A5F640AA-7F11-48E7-900E-2C105A54F45B}" type="pres">
      <dgm:prSet presAssocID="{9C976147-6A7D-4D18-A27E-E2168E9EB5D0}" presName="parentLin" presStyleCnt="0"/>
      <dgm:spPr/>
    </dgm:pt>
    <dgm:pt modelId="{6D8E2CA7-A567-4547-954E-CBBBD30795C7}" type="pres">
      <dgm:prSet presAssocID="{9C976147-6A7D-4D18-A27E-E2168E9EB5D0}" presName="parentLeftMargin" presStyleLbl="node1" presStyleIdx="0" presStyleCnt="1"/>
      <dgm:spPr/>
    </dgm:pt>
    <dgm:pt modelId="{A6AAB99A-B0E2-46C0-A519-6A7053907AD9}" type="pres">
      <dgm:prSet presAssocID="{9C976147-6A7D-4D18-A27E-E2168E9EB5D0}" presName="parentText" presStyleLbl="node1" presStyleIdx="0" presStyleCnt="1" custScaleX="105421">
        <dgm:presLayoutVars>
          <dgm:chMax val="0"/>
          <dgm:bulletEnabled val="1"/>
        </dgm:presLayoutVars>
      </dgm:prSet>
      <dgm:spPr/>
    </dgm:pt>
    <dgm:pt modelId="{6BC647E1-725F-491A-B5DC-492222932DAE}" type="pres">
      <dgm:prSet presAssocID="{9C976147-6A7D-4D18-A27E-E2168E9EB5D0}" presName="negativeSpace" presStyleCnt="0"/>
      <dgm:spPr/>
    </dgm:pt>
    <dgm:pt modelId="{AFFCA66E-E9B5-486A-BC27-A29520159885}" type="pres">
      <dgm:prSet presAssocID="{9C976147-6A7D-4D18-A27E-E2168E9EB5D0}" presName="childText" presStyleLbl="conFgAcc1" presStyleIdx="0" presStyleCnt="1">
        <dgm:presLayoutVars>
          <dgm:bulletEnabled val="1"/>
        </dgm:presLayoutVars>
      </dgm:prSet>
      <dgm:spPr/>
    </dgm:pt>
  </dgm:ptLst>
  <dgm:cxnLst>
    <dgm:cxn modelId="{DE725E12-F717-4525-835A-12154A46C053}" type="presOf" srcId="{E50A8772-7BB1-4CC7-B4C9-376BF9D54ED6}" destId="{2EFA6E28-EAEE-4759-B01E-EDBA22B97B03}" srcOrd="0" destOrd="0" presId="urn:microsoft.com/office/officeart/2005/8/layout/list1"/>
    <dgm:cxn modelId="{D8FDE517-2C67-4C57-BD17-D3F7CCB6DFE9}" type="presOf" srcId="{D9379B09-10B8-4156-A980-B04FC66AF432}" destId="{AFFCA66E-E9B5-486A-BC27-A29520159885}" srcOrd="0" destOrd="2" presId="urn:microsoft.com/office/officeart/2005/8/layout/list1"/>
    <dgm:cxn modelId="{D84AF617-6DAA-4370-8892-F894CB3CF5B3}" type="presOf" srcId="{C5B67CF6-A5EF-4091-8A10-A8DB1053AB1D}" destId="{AFFCA66E-E9B5-486A-BC27-A29520159885}" srcOrd="0" destOrd="1" presId="urn:microsoft.com/office/officeart/2005/8/layout/list1"/>
    <dgm:cxn modelId="{9385F137-7AC6-494C-A49C-3BF27B7902C9}" type="presOf" srcId="{9C976147-6A7D-4D18-A27E-E2168E9EB5D0}" destId="{A6AAB99A-B0E2-46C0-A519-6A7053907AD9}" srcOrd="1" destOrd="0" presId="urn:microsoft.com/office/officeart/2005/8/layout/list1"/>
    <dgm:cxn modelId="{D7905C3B-1167-4DB0-9882-A77C0100E138}" srcId="{E50A8772-7BB1-4CC7-B4C9-376BF9D54ED6}" destId="{9C976147-6A7D-4D18-A27E-E2168E9EB5D0}" srcOrd="0" destOrd="0" parTransId="{A5383758-AFB1-4EEE-B7B1-2C25AE9611E7}" sibTransId="{C81EECB4-A9DD-4323-8A00-96A07E3168F9}"/>
    <dgm:cxn modelId="{93ABE24C-C720-4E08-903E-6EA463943A64}" srcId="{9C976147-6A7D-4D18-A27E-E2168E9EB5D0}" destId="{C5B67CF6-A5EF-4091-8A10-A8DB1053AB1D}" srcOrd="1" destOrd="0" parTransId="{69ADBC90-78E1-43AF-913F-AACFCF9FA526}" sibTransId="{DF843EDF-EE82-4326-9597-09C4DAD5AC1D}"/>
    <dgm:cxn modelId="{6150E089-43C0-4352-AD6A-EC48B9080AF8}" srcId="{9C976147-6A7D-4D18-A27E-E2168E9EB5D0}" destId="{898E6CD8-1744-461D-BD05-57202ECC4DD4}" srcOrd="0" destOrd="0" parTransId="{0483F7E8-2979-4B8E-B065-25731B35ECB3}" sibTransId="{6F4D912A-6437-4F51-8EE3-58210EABE3E0}"/>
    <dgm:cxn modelId="{A1D0F396-F339-4422-BEDC-93908E7EEE46}" type="presOf" srcId="{9C976147-6A7D-4D18-A27E-E2168E9EB5D0}" destId="{6D8E2CA7-A567-4547-954E-CBBBD30795C7}" srcOrd="0" destOrd="0" presId="urn:microsoft.com/office/officeart/2005/8/layout/list1"/>
    <dgm:cxn modelId="{04B225BF-FBC7-4B6C-A90A-21C405427094}" type="presOf" srcId="{898E6CD8-1744-461D-BD05-57202ECC4DD4}" destId="{AFFCA66E-E9B5-486A-BC27-A29520159885}" srcOrd="0" destOrd="0" presId="urn:microsoft.com/office/officeart/2005/8/layout/list1"/>
    <dgm:cxn modelId="{048F77E5-88C9-4962-8D0C-DA9311BD1C2A}" srcId="{9C976147-6A7D-4D18-A27E-E2168E9EB5D0}" destId="{D9379B09-10B8-4156-A980-B04FC66AF432}" srcOrd="2" destOrd="0" parTransId="{1280750D-D959-40C6-906E-6639A912B738}" sibTransId="{087660F9-DEB1-4874-AD74-7D49F21AFFBD}"/>
    <dgm:cxn modelId="{04B28934-D006-40E8-B85F-D599996C53F7}" type="presParOf" srcId="{2EFA6E28-EAEE-4759-B01E-EDBA22B97B03}" destId="{A5F640AA-7F11-48E7-900E-2C105A54F45B}" srcOrd="0" destOrd="0" presId="urn:microsoft.com/office/officeart/2005/8/layout/list1"/>
    <dgm:cxn modelId="{698C38E0-E303-4156-B40A-C96418C31012}" type="presParOf" srcId="{A5F640AA-7F11-48E7-900E-2C105A54F45B}" destId="{6D8E2CA7-A567-4547-954E-CBBBD30795C7}" srcOrd="0" destOrd="0" presId="urn:microsoft.com/office/officeart/2005/8/layout/list1"/>
    <dgm:cxn modelId="{0A473311-9D19-4A45-A1BD-626CD2DDB204}" type="presParOf" srcId="{A5F640AA-7F11-48E7-900E-2C105A54F45B}" destId="{A6AAB99A-B0E2-46C0-A519-6A7053907AD9}" srcOrd="1" destOrd="0" presId="urn:microsoft.com/office/officeart/2005/8/layout/list1"/>
    <dgm:cxn modelId="{5074ABFB-4C19-47C2-91FA-5DFBF96EDE69}" type="presParOf" srcId="{2EFA6E28-EAEE-4759-B01E-EDBA22B97B03}" destId="{6BC647E1-725F-491A-B5DC-492222932DAE}" srcOrd="1" destOrd="0" presId="urn:microsoft.com/office/officeart/2005/8/layout/list1"/>
    <dgm:cxn modelId="{7F6EF92C-4892-4D98-854F-267AD9F166E3}" type="presParOf" srcId="{2EFA6E28-EAEE-4759-B01E-EDBA22B97B03}" destId="{AFFCA66E-E9B5-486A-BC27-A29520159885}"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0A8772-7BB1-4CC7-B4C9-376BF9D54ED6}" type="doc">
      <dgm:prSet loTypeId="urn:microsoft.com/office/officeart/2005/8/layout/list1" loCatId="list" qsTypeId="urn:microsoft.com/office/officeart/2005/8/quickstyle/simple3" qsCatId="simple" csTypeId="urn:microsoft.com/office/officeart/2005/8/colors/accent5_2" csCatId="accent5" phldr="1"/>
      <dgm:spPr/>
      <dgm:t>
        <a:bodyPr/>
        <a:lstStyle/>
        <a:p>
          <a:endParaRPr lang="en-US"/>
        </a:p>
      </dgm:t>
    </dgm:pt>
    <dgm:pt modelId="{ADB1B886-9101-470C-A18A-D6266821BABF}">
      <dgm:prSet/>
      <dgm:spPr/>
      <dgm:t>
        <a:bodyPr/>
        <a:lstStyle/>
        <a:p>
          <a:r>
            <a:rPr lang="en-US" b="1" dirty="0" err="1"/>
            <a:t>Mezigdomide</a:t>
          </a:r>
          <a:r>
            <a:rPr lang="en-US" b="1" dirty="0"/>
            <a:t> + </a:t>
          </a:r>
          <a:r>
            <a:rPr lang="en-US" b="1" dirty="0" err="1"/>
            <a:t>Vd</a:t>
          </a:r>
          <a:r>
            <a:rPr lang="en-US" b="1" dirty="0"/>
            <a:t> (N=28)</a:t>
          </a:r>
          <a:endParaRPr lang="en-GB" b="1" dirty="0"/>
        </a:p>
      </dgm:t>
    </dgm:pt>
    <dgm:pt modelId="{5FB05DC3-D6A5-4E75-8F09-D19D5565E53D}" type="parTrans" cxnId="{B210B3B9-0989-4659-BEF6-75888BB8B703}">
      <dgm:prSet/>
      <dgm:spPr/>
      <dgm:t>
        <a:bodyPr/>
        <a:lstStyle/>
        <a:p>
          <a:endParaRPr lang="en-US" b="1"/>
        </a:p>
      </dgm:t>
    </dgm:pt>
    <dgm:pt modelId="{B1E68D42-0BA5-469D-A0E7-0CCA5DDCF17F}" type="sibTrans" cxnId="{B210B3B9-0989-4659-BEF6-75888BB8B703}">
      <dgm:prSet/>
      <dgm:spPr/>
      <dgm:t>
        <a:bodyPr/>
        <a:lstStyle/>
        <a:p>
          <a:endParaRPr lang="en-US" b="1"/>
        </a:p>
      </dgm:t>
    </dgm:pt>
    <dgm:pt modelId="{C68171B3-F329-433C-AE22-D3D389F5DF9F}">
      <dgm:prSet/>
      <dgm:spPr/>
      <dgm:t>
        <a:bodyPr rIns="108000"/>
        <a:lstStyle/>
        <a:p>
          <a:r>
            <a:rPr lang="en-GB" b="1" dirty="0"/>
            <a:t>42.9% high-risk cytogenetics</a:t>
          </a:r>
        </a:p>
      </dgm:t>
    </dgm:pt>
    <dgm:pt modelId="{E172F4D4-CD71-40C8-A668-7E5ABF87E082}" type="parTrans" cxnId="{1AC6B6E0-B4C9-484E-A48D-944FD2F73D96}">
      <dgm:prSet/>
      <dgm:spPr/>
      <dgm:t>
        <a:bodyPr/>
        <a:lstStyle/>
        <a:p>
          <a:endParaRPr lang="en-US" b="1"/>
        </a:p>
      </dgm:t>
    </dgm:pt>
    <dgm:pt modelId="{BC804696-6567-44F7-BA38-C6C794A7C58E}" type="sibTrans" cxnId="{1AC6B6E0-B4C9-484E-A48D-944FD2F73D96}">
      <dgm:prSet/>
      <dgm:spPr/>
      <dgm:t>
        <a:bodyPr/>
        <a:lstStyle/>
        <a:p>
          <a:endParaRPr lang="en-US" b="1"/>
        </a:p>
      </dgm:t>
    </dgm:pt>
    <dgm:pt modelId="{B01E0DCB-7B42-4B44-8819-EB5586E4EEBE}">
      <dgm:prSet/>
      <dgm:spPr/>
      <dgm:t>
        <a:bodyPr/>
        <a:lstStyle/>
        <a:p>
          <a:r>
            <a:rPr lang="en-US" b="1" dirty="0"/>
            <a:t>Mezigdomide + </a:t>
          </a:r>
          <a:r>
            <a:rPr lang="en-US" b="1" dirty="0" err="1"/>
            <a:t>Vd</a:t>
          </a:r>
          <a:r>
            <a:rPr lang="en-US" b="1" dirty="0"/>
            <a:t> 1.0mg (N=38) / 0.6 mg (N=11)</a:t>
          </a:r>
        </a:p>
      </dgm:t>
    </dgm:pt>
    <dgm:pt modelId="{07A3B663-8B78-47BB-ACB3-29E9885ED9D3}" type="parTrans" cxnId="{06709DA2-291E-4E1A-9A4F-CFE1A16B0F2A}">
      <dgm:prSet/>
      <dgm:spPr/>
      <dgm:t>
        <a:bodyPr/>
        <a:lstStyle/>
        <a:p>
          <a:endParaRPr lang="en-US"/>
        </a:p>
      </dgm:t>
    </dgm:pt>
    <dgm:pt modelId="{1D640EF9-17E1-4448-815C-C6686D5AD547}" type="sibTrans" cxnId="{06709DA2-291E-4E1A-9A4F-CFE1A16B0F2A}">
      <dgm:prSet/>
      <dgm:spPr/>
      <dgm:t>
        <a:bodyPr/>
        <a:lstStyle/>
        <a:p>
          <a:endParaRPr lang="en-US"/>
        </a:p>
      </dgm:t>
    </dgm:pt>
    <dgm:pt modelId="{D949B476-2870-44CE-B1F7-60680FC36123}">
      <dgm:prSet/>
      <dgm:spPr/>
      <dgm:t>
        <a:bodyPr rIns="144000"/>
        <a:lstStyle/>
        <a:p>
          <a:r>
            <a:rPr lang="en-GB" b="1" dirty="0"/>
            <a:t>53.1% high-risk cytogenetics</a:t>
          </a:r>
          <a:endParaRPr lang="en-US" b="1" dirty="0"/>
        </a:p>
      </dgm:t>
    </dgm:pt>
    <dgm:pt modelId="{4103EE09-9180-40F5-922C-54BC8D2779BD}" type="parTrans" cxnId="{8F877BDF-D3F8-40DC-8D9F-58E5563D71DE}">
      <dgm:prSet/>
      <dgm:spPr/>
      <dgm:t>
        <a:bodyPr/>
        <a:lstStyle/>
        <a:p>
          <a:endParaRPr lang="en-US"/>
        </a:p>
      </dgm:t>
    </dgm:pt>
    <dgm:pt modelId="{1D15701F-5737-4951-9960-BAD899FCB53E}" type="sibTrans" cxnId="{8F877BDF-D3F8-40DC-8D9F-58E5563D71DE}">
      <dgm:prSet/>
      <dgm:spPr/>
      <dgm:t>
        <a:bodyPr/>
        <a:lstStyle/>
        <a:p>
          <a:endParaRPr lang="en-US"/>
        </a:p>
      </dgm:t>
    </dgm:pt>
    <dgm:pt modelId="{3B3AA1E7-330D-4CBE-B241-A486EBBF95D9}">
      <dgm:prSet/>
      <dgm:spPr/>
      <dgm:t>
        <a:bodyPr/>
        <a:lstStyle/>
        <a:p>
          <a:r>
            <a:rPr lang="en-US" b="1" dirty="0"/>
            <a:t>Mezigdomide + </a:t>
          </a:r>
          <a:r>
            <a:rPr lang="en-US" b="1" dirty="0" err="1"/>
            <a:t>Kd</a:t>
          </a:r>
          <a:r>
            <a:rPr lang="en-US" b="1" dirty="0"/>
            <a:t> (N=27)</a:t>
          </a:r>
        </a:p>
      </dgm:t>
    </dgm:pt>
    <dgm:pt modelId="{3B20293B-BACE-4E8A-BE85-BF121D38F984}" type="parTrans" cxnId="{A62BF9C6-C2DB-4321-B5D4-DA012EE321B3}">
      <dgm:prSet/>
      <dgm:spPr/>
      <dgm:t>
        <a:bodyPr/>
        <a:lstStyle/>
        <a:p>
          <a:endParaRPr lang="en-US"/>
        </a:p>
      </dgm:t>
    </dgm:pt>
    <dgm:pt modelId="{D5AFBA71-AB53-486D-A2DA-8E8DE4548FB7}" type="sibTrans" cxnId="{A62BF9C6-C2DB-4321-B5D4-DA012EE321B3}">
      <dgm:prSet/>
      <dgm:spPr/>
      <dgm:t>
        <a:bodyPr/>
        <a:lstStyle/>
        <a:p>
          <a:endParaRPr lang="en-US"/>
        </a:p>
      </dgm:t>
    </dgm:pt>
    <dgm:pt modelId="{689581AB-60B3-46D0-BFC4-D55B7AAD682A}">
      <dgm:prSet/>
      <dgm:spPr/>
      <dgm:t>
        <a:bodyPr rIns="216000"/>
        <a:lstStyle/>
        <a:p>
          <a:r>
            <a:rPr lang="en-GB" b="1" dirty="0"/>
            <a:t>59.3% high-risk cytogenetics</a:t>
          </a:r>
          <a:endParaRPr lang="en-US" b="1" dirty="0"/>
        </a:p>
      </dgm:t>
    </dgm:pt>
    <dgm:pt modelId="{B38F91E1-E52C-4782-998C-D8CF4F2983C3}" type="parTrans" cxnId="{1A831935-2C3D-473B-AE4E-71F1DE66E7D0}">
      <dgm:prSet/>
      <dgm:spPr/>
      <dgm:t>
        <a:bodyPr/>
        <a:lstStyle/>
        <a:p>
          <a:endParaRPr lang="en-US"/>
        </a:p>
      </dgm:t>
    </dgm:pt>
    <dgm:pt modelId="{58B0E14C-F415-405E-94B6-2B0FB5E629B0}" type="sibTrans" cxnId="{1A831935-2C3D-473B-AE4E-71F1DE66E7D0}">
      <dgm:prSet/>
      <dgm:spPr/>
      <dgm:t>
        <a:bodyPr/>
        <a:lstStyle/>
        <a:p>
          <a:endParaRPr lang="en-US"/>
        </a:p>
      </dgm:t>
    </dgm:pt>
    <dgm:pt modelId="{0EBF8B38-1E61-4CDC-86FE-16A95D702997}">
      <dgm:prSet/>
      <dgm:spPr/>
      <dgm:t>
        <a:bodyPr rIns="108000"/>
        <a:lstStyle/>
        <a:p>
          <a:r>
            <a:rPr lang="en-GB" b="1" dirty="0"/>
            <a:t>Median 3 prior therapies</a:t>
          </a:r>
        </a:p>
      </dgm:t>
    </dgm:pt>
    <dgm:pt modelId="{598387BA-6E34-4F6A-B80C-6A930FE4031E}" type="parTrans" cxnId="{20B9BA52-DD1E-4590-8778-B4D536AFC87E}">
      <dgm:prSet/>
      <dgm:spPr/>
      <dgm:t>
        <a:bodyPr/>
        <a:lstStyle/>
        <a:p>
          <a:endParaRPr lang="en-US"/>
        </a:p>
      </dgm:t>
    </dgm:pt>
    <dgm:pt modelId="{7B00D04C-A24B-4A51-B3FF-19D039A9D66B}" type="sibTrans" cxnId="{20B9BA52-DD1E-4590-8778-B4D536AFC87E}">
      <dgm:prSet/>
      <dgm:spPr/>
      <dgm:t>
        <a:bodyPr/>
        <a:lstStyle/>
        <a:p>
          <a:endParaRPr lang="en-US"/>
        </a:p>
      </dgm:t>
    </dgm:pt>
    <dgm:pt modelId="{8C34D69B-E4C1-495E-B645-3BA07A7CB135}">
      <dgm:prSet/>
      <dgm:spPr/>
      <dgm:t>
        <a:bodyPr rIns="144000"/>
        <a:lstStyle/>
        <a:p>
          <a:r>
            <a:rPr lang="en-GB" b="1" dirty="0"/>
            <a:t>Median 1 prior therapy</a:t>
          </a:r>
          <a:endParaRPr lang="en-US" b="1" dirty="0"/>
        </a:p>
      </dgm:t>
    </dgm:pt>
    <dgm:pt modelId="{02DD5F75-6BF6-41C5-9D58-C5B45430CD43}" type="parTrans" cxnId="{A226F511-8003-4729-924F-C58E75046A52}">
      <dgm:prSet/>
      <dgm:spPr/>
      <dgm:t>
        <a:bodyPr/>
        <a:lstStyle/>
        <a:p>
          <a:endParaRPr lang="en-US"/>
        </a:p>
      </dgm:t>
    </dgm:pt>
    <dgm:pt modelId="{FBCF209B-EE2A-40E3-BCC3-04AC4E2E7048}" type="sibTrans" cxnId="{A226F511-8003-4729-924F-C58E75046A52}">
      <dgm:prSet/>
      <dgm:spPr/>
      <dgm:t>
        <a:bodyPr/>
        <a:lstStyle/>
        <a:p>
          <a:endParaRPr lang="en-US"/>
        </a:p>
      </dgm:t>
    </dgm:pt>
    <dgm:pt modelId="{644313B3-6F61-4124-8380-9D62BE1A4D96}">
      <dgm:prSet/>
      <dgm:spPr/>
      <dgm:t>
        <a:bodyPr rIns="216000"/>
        <a:lstStyle/>
        <a:p>
          <a:r>
            <a:rPr lang="en-GB" b="1" dirty="0"/>
            <a:t>Median 2 prior therapies</a:t>
          </a:r>
          <a:endParaRPr lang="en-US" b="1" dirty="0"/>
        </a:p>
      </dgm:t>
    </dgm:pt>
    <dgm:pt modelId="{E66C36E2-AE05-4D71-B004-3288B2555F52}" type="parTrans" cxnId="{1AC65754-D82B-4523-8E32-0AA9EF7E82C9}">
      <dgm:prSet/>
      <dgm:spPr/>
      <dgm:t>
        <a:bodyPr/>
        <a:lstStyle/>
        <a:p>
          <a:endParaRPr lang="en-US"/>
        </a:p>
      </dgm:t>
    </dgm:pt>
    <dgm:pt modelId="{0345A01A-E648-49BA-933B-0101E1723D4E}" type="sibTrans" cxnId="{1AC65754-D82B-4523-8E32-0AA9EF7E82C9}">
      <dgm:prSet/>
      <dgm:spPr/>
      <dgm:t>
        <a:bodyPr/>
        <a:lstStyle/>
        <a:p>
          <a:endParaRPr lang="en-US"/>
        </a:p>
      </dgm:t>
    </dgm:pt>
    <dgm:pt modelId="{79C402B5-4384-4D14-84E9-DDFC9B83C553}">
      <dgm:prSet/>
      <dgm:spPr/>
      <dgm:t>
        <a:bodyPr rIns="108000"/>
        <a:lstStyle/>
        <a:p>
          <a:r>
            <a:rPr lang="en-GB" b="1" dirty="0"/>
            <a:t>82.1% R-refractory</a:t>
          </a:r>
        </a:p>
      </dgm:t>
    </dgm:pt>
    <dgm:pt modelId="{3A0324A5-B1C6-49AE-BC35-A4E75D89BD8D}" type="parTrans" cxnId="{D3C72C71-A65C-4A70-AFAD-104B82E0DA68}">
      <dgm:prSet/>
      <dgm:spPr/>
      <dgm:t>
        <a:bodyPr/>
        <a:lstStyle/>
        <a:p>
          <a:endParaRPr lang="en-US"/>
        </a:p>
      </dgm:t>
    </dgm:pt>
    <dgm:pt modelId="{3624FEAC-9AEE-444B-AA76-A7496135D7D8}" type="sibTrans" cxnId="{D3C72C71-A65C-4A70-AFAD-104B82E0DA68}">
      <dgm:prSet/>
      <dgm:spPr/>
      <dgm:t>
        <a:bodyPr/>
        <a:lstStyle/>
        <a:p>
          <a:endParaRPr lang="en-US"/>
        </a:p>
      </dgm:t>
    </dgm:pt>
    <dgm:pt modelId="{D11559DA-D87A-47FC-9229-AD9822B18916}">
      <dgm:prSet/>
      <dgm:spPr/>
      <dgm:t>
        <a:bodyPr rIns="144000"/>
        <a:lstStyle/>
        <a:p>
          <a:r>
            <a:rPr lang="en-GB" b="1" dirty="0"/>
            <a:t>63.3% R-refractory</a:t>
          </a:r>
          <a:endParaRPr lang="en-US" b="1" dirty="0"/>
        </a:p>
      </dgm:t>
    </dgm:pt>
    <dgm:pt modelId="{62E64623-0543-48DF-AF8E-103A49AB80A8}" type="parTrans" cxnId="{8BBDD8DB-2F6A-4C5A-B5CA-BDDB78D180B1}">
      <dgm:prSet/>
      <dgm:spPr/>
      <dgm:t>
        <a:bodyPr/>
        <a:lstStyle/>
        <a:p>
          <a:endParaRPr lang="en-US"/>
        </a:p>
      </dgm:t>
    </dgm:pt>
    <dgm:pt modelId="{C57CAB10-FAF5-4F79-A356-D4AA432E067E}" type="sibTrans" cxnId="{8BBDD8DB-2F6A-4C5A-B5CA-BDDB78D180B1}">
      <dgm:prSet/>
      <dgm:spPr/>
      <dgm:t>
        <a:bodyPr/>
        <a:lstStyle/>
        <a:p>
          <a:endParaRPr lang="en-US"/>
        </a:p>
      </dgm:t>
    </dgm:pt>
    <dgm:pt modelId="{F5C25065-BBA3-43AC-9AB4-E4133835A441}">
      <dgm:prSet/>
      <dgm:spPr/>
      <dgm:t>
        <a:bodyPr rIns="216000"/>
        <a:lstStyle/>
        <a:p>
          <a:r>
            <a:rPr lang="en-GB" b="1" dirty="0"/>
            <a:t>77.8% R-refractory</a:t>
          </a:r>
          <a:endParaRPr lang="en-US" b="1" dirty="0"/>
        </a:p>
      </dgm:t>
    </dgm:pt>
    <dgm:pt modelId="{D2020416-7F83-41E6-89CB-80A17F0199DD}" type="parTrans" cxnId="{CAEA0277-D31E-4D33-9B05-94BBAB2A4140}">
      <dgm:prSet/>
      <dgm:spPr/>
      <dgm:t>
        <a:bodyPr/>
        <a:lstStyle/>
        <a:p>
          <a:endParaRPr lang="en-US"/>
        </a:p>
      </dgm:t>
    </dgm:pt>
    <dgm:pt modelId="{72407B1F-593B-4BB2-8255-804F38C57A00}" type="sibTrans" cxnId="{CAEA0277-D31E-4D33-9B05-94BBAB2A4140}">
      <dgm:prSet/>
      <dgm:spPr/>
      <dgm:t>
        <a:bodyPr/>
        <a:lstStyle/>
        <a:p>
          <a:endParaRPr lang="en-US"/>
        </a:p>
      </dgm:t>
    </dgm:pt>
    <dgm:pt modelId="{3C3D03E5-A918-478A-B07F-BB3E8CBF57F3}">
      <dgm:prSet/>
      <dgm:spPr/>
      <dgm:t>
        <a:bodyPr rIns="108000"/>
        <a:lstStyle/>
        <a:p>
          <a:r>
            <a:rPr lang="en-GB" b="1" dirty="0"/>
            <a:t>50.0% PI-refractory</a:t>
          </a:r>
        </a:p>
      </dgm:t>
    </dgm:pt>
    <dgm:pt modelId="{34470DC4-2524-4DD2-860F-7B6B60BCC070}" type="parTrans" cxnId="{E77EA84D-720A-43F5-9B35-74BE5D182C2B}">
      <dgm:prSet/>
      <dgm:spPr/>
      <dgm:t>
        <a:bodyPr/>
        <a:lstStyle/>
        <a:p>
          <a:endParaRPr lang="en-US"/>
        </a:p>
      </dgm:t>
    </dgm:pt>
    <dgm:pt modelId="{B18BA4DE-540D-40BA-A903-2CECE1FFFA1A}" type="sibTrans" cxnId="{E77EA84D-720A-43F5-9B35-74BE5D182C2B}">
      <dgm:prSet/>
      <dgm:spPr/>
      <dgm:t>
        <a:bodyPr/>
        <a:lstStyle/>
        <a:p>
          <a:endParaRPr lang="en-US"/>
        </a:p>
      </dgm:t>
    </dgm:pt>
    <dgm:pt modelId="{7A0F4A60-106E-49C5-9437-E31B87662A39}">
      <dgm:prSet/>
      <dgm:spPr/>
      <dgm:t>
        <a:bodyPr rIns="144000"/>
        <a:lstStyle/>
        <a:p>
          <a:r>
            <a:rPr lang="en-GB" b="1" dirty="0"/>
            <a:t>16.3% PI-refractory</a:t>
          </a:r>
          <a:endParaRPr lang="en-US" b="1" dirty="0"/>
        </a:p>
      </dgm:t>
    </dgm:pt>
    <dgm:pt modelId="{85AAFA56-3955-4157-820E-0D0225B38FCD}" type="parTrans" cxnId="{12A3549F-C6BE-4671-B909-AAE0628633A6}">
      <dgm:prSet/>
      <dgm:spPr/>
      <dgm:t>
        <a:bodyPr/>
        <a:lstStyle/>
        <a:p>
          <a:endParaRPr lang="en-US"/>
        </a:p>
      </dgm:t>
    </dgm:pt>
    <dgm:pt modelId="{7AF5713F-927F-4CC1-B5BD-4CEFCE483C73}" type="sibTrans" cxnId="{12A3549F-C6BE-4671-B909-AAE0628633A6}">
      <dgm:prSet/>
      <dgm:spPr/>
      <dgm:t>
        <a:bodyPr/>
        <a:lstStyle/>
        <a:p>
          <a:endParaRPr lang="en-US"/>
        </a:p>
      </dgm:t>
    </dgm:pt>
    <dgm:pt modelId="{F1B4BC60-8BF3-493D-8136-E92CE20603A0}">
      <dgm:prSet/>
      <dgm:spPr/>
      <dgm:t>
        <a:bodyPr rIns="216000"/>
        <a:lstStyle/>
        <a:p>
          <a:r>
            <a:rPr lang="en-GB" b="1" dirty="0"/>
            <a:t>51.9% PI-refractory</a:t>
          </a:r>
          <a:endParaRPr lang="en-US" b="1" dirty="0"/>
        </a:p>
      </dgm:t>
    </dgm:pt>
    <dgm:pt modelId="{30FCDDDC-05C3-4284-B22A-57BCE0373FC3}" type="parTrans" cxnId="{95D097B7-824B-4154-A406-92E4C7746194}">
      <dgm:prSet/>
      <dgm:spPr/>
      <dgm:t>
        <a:bodyPr/>
        <a:lstStyle/>
        <a:p>
          <a:endParaRPr lang="en-US"/>
        </a:p>
      </dgm:t>
    </dgm:pt>
    <dgm:pt modelId="{6DD59D6A-50C9-4702-9BA9-CD0FC9CA9E06}" type="sibTrans" cxnId="{95D097B7-824B-4154-A406-92E4C7746194}">
      <dgm:prSet/>
      <dgm:spPr/>
      <dgm:t>
        <a:bodyPr/>
        <a:lstStyle/>
        <a:p>
          <a:endParaRPr lang="en-US"/>
        </a:p>
      </dgm:t>
    </dgm:pt>
    <dgm:pt modelId="{80A88A97-438B-45A3-AF88-78B62456BA9E}">
      <dgm:prSet/>
      <dgm:spPr/>
      <dgm:t>
        <a:bodyPr rIns="108000"/>
        <a:lstStyle/>
        <a:p>
          <a:r>
            <a:rPr lang="en-GB" b="1" dirty="0"/>
            <a:t>50.0% CD38 </a:t>
          </a:r>
          <a:r>
            <a:rPr lang="en-GB" b="1" dirty="0" err="1"/>
            <a:t>mAb</a:t>
          </a:r>
          <a:r>
            <a:rPr lang="en-GB" b="1" dirty="0"/>
            <a:t>-refractory</a:t>
          </a:r>
        </a:p>
      </dgm:t>
    </dgm:pt>
    <dgm:pt modelId="{660B27A5-FFA7-497E-B4EC-7718ABC16A97}" type="parTrans" cxnId="{5276B45A-5D82-48E7-AA26-44325843BFBA}">
      <dgm:prSet/>
      <dgm:spPr/>
      <dgm:t>
        <a:bodyPr/>
        <a:lstStyle/>
        <a:p>
          <a:endParaRPr lang="en-US"/>
        </a:p>
      </dgm:t>
    </dgm:pt>
    <dgm:pt modelId="{48A0825F-6038-4A6D-899E-5923DC5DD26F}" type="sibTrans" cxnId="{5276B45A-5D82-48E7-AA26-44325843BFBA}">
      <dgm:prSet/>
      <dgm:spPr/>
      <dgm:t>
        <a:bodyPr/>
        <a:lstStyle/>
        <a:p>
          <a:endParaRPr lang="en-US"/>
        </a:p>
      </dgm:t>
    </dgm:pt>
    <dgm:pt modelId="{26665088-F90D-427B-BE3B-60F65BFCB7A0}">
      <dgm:prSet/>
      <dgm:spPr/>
      <dgm:t>
        <a:bodyPr rIns="144000"/>
        <a:lstStyle/>
        <a:p>
          <a:r>
            <a:rPr lang="en-GB" b="1" dirty="0"/>
            <a:t>34.7% CD38 </a:t>
          </a:r>
          <a:r>
            <a:rPr lang="en-GB" b="1" dirty="0" err="1"/>
            <a:t>mAb</a:t>
          </a:r>
          <a:r>
            <a:rPr lang="en-GB" b="1" dirty="0"/>
            <a:t>-refractory</a:t>
          </a:r>
          <a:endParaRPr lang="en-US" b="1" dirty="0"/>
        </a:p>
      </dgm:t>
    </dgm:pt>
    <dgm:pt modelId="{0F54038A-0F29-4C3D-B53A-993D9134CB0D}" type="parTrans" cxnId="{D43E7B06-B2E5-4C5E-95A3-626C97C3AED4}">
      <dgm:prSet/>
      <dgm:spPr/>
      <dgm:t>
        <a:bodyPr/>
        <a:lstStyle/>
        <a:p>
          <a:endParaRPr lang="en-US"/>
        </a:p>
      </dgm:t>
    </dgm:pt>
    <dgm:pt modelId="{7E97D9FE-1BA4-4552-9152-60C3B51085A9}" type="sibTrans" cxnId="{D43E7B06-B2E5-4C5E-95A3-626C97C3AED4}">
      <dgm:prSet/>
      <dgm:spPr/>
      <dgm:t>
        <a:bodyPr/>
        <a:lstStyle/>
        <a:p>
          <a:endParaRPr lang="en-US"/>
        </a:p>
      </dgm:t>
    </dgm:pt>
    <dgm:pt modelId="{40A103D4-A59F-4265-9B9E-6D8C2403F190}">
      <dgm:prSet/>
      <dgm:spPr/>
      <dgm:t>
        <a:bodyPr rIns="216000"/>
        <a:lstStyle/>
        <a:p>
          <a:r>
            <a:rPr lang="en-GB" b="1" dirty="0"/>
            <a:t>74.1% CD38 </a:t>
          </a:r>
          <a:r>
            <a:rPr lang="en-GB" b="1" dirty="0" err="1"/>
            <a:t>mAb</a:t>
          </a:r>
          <a:r>
            <a:rPr lang="en-GB" b="1" dirty="0"/>
            <a:t>-refractory</a:t>
          </a:r>
          <a:endParaRPr lang="en-US" b="1" dirty="0"/>
        </a:p>
      </dgm:t>
    </dgm:pt>
    <dgm:pt modelId="{B05D4F2D-1F68-48C6-8790-5C6269917FD2}" type="parTrans" cxnId="{FAE0939B-19FB-46E1-B92E-44D355809139}">
      <dgm:prSet/>
      <dgm:spPr/>
      <dgm:t>
        <a:bodyPr/>
        <a:lstStyle/>
        <a:p>
          <a:endParaRPr lang="en-US"/>
        </a:p>
      </dgm:t>
    </dgm:pt>
    <dgm:pt modelId="{0649C33A-DF64-4FB0-92E0-56EB05BD232A}" type="sibTrans" cxnId="{FAE0939B-19FB-46E1-B92E-44D355809139}">
      <dgm:prSet/>
      <dgm:spPr/>
      <dgm:t>
        <a:bodyPr/>
        <a:lstStyle/>
        <a:p>
          <a:endParaRPr lang="en-US"/>
        </a:p>
      </dgm:t>
    </dgm:pt>
    <dgm:pt modelId="{DF8F5CEF-1DC1-4F65-9D78-AAC1C67ABF41}">
      <dgm:prSet/>
      <dgm:spPr/>
      <dgm:t>
        <a:bodyPr rIns="108000"/>
        <a:lstStyle/>
        <a:p>
          <a:r>
            <a:rPr lang="en-GB" b="1" dirty="0"/>
            <a:t>Median duration of treatment: 12.5 cycles</a:t>
          </a:r>
        </a:p>
      </dgm:t>
    </dgm:pt>
    <dgm:pt modelId="{51D50062-BFD4-4603-80CC-5013FEBE1ED4}" type="parTrans" cxnId="{D608FD63-CAA6-4C8A-9EE3-D19B3A46C177}">
      <dgm:prSet/>
      <dgm:spPr/>
      <dgm:t>
        <a:bodyPr/>
        <a:lstStyle/>
        <a:p>
          <a:endParaRPr lang="en-US"/>
        </a:p>
      </dgm:t>
    </dgm:pt>
    <dgm:pt modelId="{BA5CE391-C856-4270-A46D-265BC3D1AC31}" type="sibTrans" cxnId="{D608FD63-CAA6-4C8A-9EE3-D19B3A46C177}">
      <dgm:prSet/>
      <dgm:spPr/>
      <dgm:t>
        <a:bodyPr/>
        <a:lstStyle/>
        <a:p>
          <a:endParaRPr lang="en-US"/>
        </a:p>
      </dgm:t>
    </dgm:pt>
    <dgm:pt modelId="{031658D2-BFF9-4AC4-9A62-13A789478B49}">
      <dgm:prSet/>
      <dgm:spPr/>
      <dgm:t>
        <a:bodyPr rIns="144000"/>
        <a:lstStyle/>
        <a:p>
          <a:r>
            <a:rPr lang="en-GB" b="1" dirty="0"/>
            <a:t>Median duration of treatment: 15 cycles</a:t>
          </a:r>
          <a:endParaRPr lang="en-US" b="1" dirty="0"/>
        </a:p>
      </dgm:t>
    </dgm:pt>
    <dgm:pt modelId="{263EA4C4-0815-413C-8FE3-FC8621F069C9}" type="parTrans" cxnId="{2DF5D35F-4F95-4A18-BCEA-CB04928AFA88}">
      <dgm:prSet/>
      <dgm:spPr/>
      <dgm:t>
        <a:bodyPr/>
        <a:lstStyle/>
        <a:p>
          <a:endParaRPr lang="en-US"/>
        </a:p>
      </dgm:t>
    </dgm:pt>
    <dgm:pt modelId="{12F7CEEC-6825-4544-A662-3B4E1B07AC39}" type="sibTrans" cxnId="{2DF5D35F-4F95-4A18-BCEA-CB04928AFA88}">
      <dgm:prSet/>
      <dgm:spPr/>
      <dgm:t>
        <a:bodyPr/>
        <a:lstStyle/>
        <a:p>
          <a:endParaRPr lang="en-US"/>
        </a:p>
      </dgm:t>
    </dgm:pt>
    <dgm:pt modelId="{9AA64271-685A-45E9-A18A-B6058A8E92C1}">
      <dgm:prSet/>
      <dgm:spPr/>
      <dgm:t>
        <a:bodyPr rIns="216000"/>
        <a:lstStyle/>
        <a:p>
          <a:r>
            <a:rPr lang="en-GB" b="1" dirty="0"/>
            <a:t>Median duration of treatment: 12 cycles</a:t>
          </a:r>
          <a:endParaRPr lang="en-US" b="1" dirty="0"/>
        </a:p>
      </dgm:t>
    </dgm:pt>
    <dgm:pt modelId="{D579A013-1D7B-47EC-9476-99B0BF721575}" type="parTrans" cxnId="{73B45191-2053-44D4-9B20-D084F7A819E7}">
      <dgm:prSet/>
      <dgm:spPr/>
      <dgm:t>
        <a:bodyPr/>
        <a:lstStyle/>
        <a:p>
          <a:endParaRPr lang="en-US"/>
        </a:p>
      </dgm:t>
    </dgm:pt>
    <dgm:pt modelId="{20498191-66BD-4A31-85A6-98F046162D5D}" type="sibTrans" cxnId="{73B45191-2053-44D4-9B20-D084F7A819E7}">
      <dgm:prSet/>
      <dgm:spPr/>
      <dgm:t>
        <a:bodyPr/>
        <a:lstStyle/>
        <a:p>
          <a:endParaRPr lang="en-US"/>
        </a:p>
      </dgm:t>
    </dgm:pt>
    <dgm:pt modelId="{5C86E405-8725-4012-BA1B-AC3151D2ED21}" type="pres">
      <dgm:prSet presAssocID="{E50A8772-7BB1-4CC7-B4C9-376BF9D54ED6}" presName="linear" presStyleCnt="0">
        <dgm:presLayoutVars>
          <dgm:dir/>
          <dgm:animLvl val="lvl"/>
          <dgm:resizeHandles val="exact"/>
        </dgm:presLayoutVars>
      </dgm:prSet>
      <dgm:spPr/>
    </dgm:pt>
    <dgm:pt modelId="{EDBF69B3-43FA-4719-A614-112E320E5C05}" type="pres">
      <dgm:prSet presAssocID="{ADB1B886-9101-470C-A18A-D6266821BABF}" presName="parentLin" presStyleCnt="0"/>
      <dgm:spPr/>
    </dgm:pt>
    <dgm:pt modelId="{A8CBF02F-714A-4E99-8B4C-4CA7E816F591}" type="pres">
      <dgm:prSet presAssocID="{ADB1B886-9101-470C-A18A-D6266821BABF}" presName="parentLeftMargin" presStyleLbl="node1" presStyleIdx="0" presStyleCnt="3"/>
      <dgm:spPr/>
    </dgm:pt>
    <dgm:pt modelId="{38B0E37E-0B12-4413-9276-9A151EA664C3}" type="pres">
      <dgm:prSet presAssocID="{ADB1B886-9101-470C-A18A-D6266821BABF}" presName="parentText" presStyleLbl="node1" presStyleIdx="0" presStyleCnt="3">
        <dgm:presLayoutVars>
          <dgm:chMax val="0"/>
          <dgm:bulletEnabled val="1"/>
        </dgm:presLayoutVars>
      </dgm:prSet>
      <dgm:spPr/>
    </dgm:pt>
    <dgm:pt modelId="{D8CB567E-9F23-412E-A5BA-B5E4AFBD6DA4}" type="pres">
      <dgm:prSet presAssocID="{ADB1B886-9101-470C-A18A-D6266821BABF}" presName="negativeSpace" presStyleCnt="0"/>
      <dgm:spPr/>
    </dgm:pt>
    <dgm:pt modelId="{CFA84E57-6B22-4163-A202-BDE7DE47CDF9}" type="pres">
      <dgm:prSet presAssocID="{ADB1B886-9101-470C-A18A-D6266821BABF}" presName="childText" presStyleLbl="conFgAcc1" presStyleIdx="0" presStyleCnt="3">
        <dgm:presLayoutVars>
          <dgm:bulletEnabled val="1"/>
        </dgm:presLayoutVars>
      </dgm:prSet>
      <dgm:spPr/>
    </dgm:pt>
    <dgm:pt modelId="{70A2B6AE-24AC-429D-9334-38C25EAF9809}" type="pres">
      <dgm:prSet presAssocID="{B1E68D42-0BA5-469D-A0E7-0CCA5DDCF17F}" presName="spaceBetweenRectangles" presStyleCnt="0"/>
      <dgm:spPr/>
    </dgm:pt>
    <dgm:pt modelId="{1F57413A-1C0F-4F12-BBBF-648D46F5A6A8}" type="pres">
      <dgm:prSet presAssocID="{B01E0DCB-7B42-4B44-8819-EB5586E4EEBE}" presName="parentLin" presStyleCnt="0"/>
      <dgm:spPr/>
    </dgm:pt>
    <dgm:pt modelId="{688CD849-75EF-42F4-ADB1-7604F8222C0D}" type="pres">
      <dgm:prSet presAssocID="{B01E0DCB-7B42-4B44-8819-EB5586E4EEBE}" presName="parentLeftMargin" presStyleLbl="node1" presStyleIdx="0" presStyleCnt="3"/>
      <dgm:spPr/>
    </dgm:pt>
    <dgm:pt modelId="{0AA93A77-CF47-4FFC-9819-53292F63A2D6}" type="pres">
      <dgm:prSet presAssocID="{B01E0DCB-7B42-4B44-8819-EB5586E4EEBE}" presName="parentText" presStyleLbl="node1" presStyleIdx="1" presStyleCnt="3">
        <dgm:presLayoutVars>
          <dgm:chMax val="0"/>
          <dgm:bulletEnabled val="1"/>
        </dgm:presLayoutVars>
      </dgm:prSet>
      <dgm:spPr/>
    </dgm:pt>
    <dgm:pt modelId="{BF4A390A-52C5-4B16-B980-D286167FB5AE}" type="pres">
      <dgm:prSet presAssocID="{B01E0DCB-7B42-4B44-8819-EB5586E4EEBE}" presName="negativeSpace" presStyleCnt="0"/>
      <dgm:spPr/>
    </dgm:pt>
    <dgm:pt modelId="{CD5FE9AF-02C2-407D-9F76-2F39F0FE7433}" type="pres">
      <dgm:prSet presAssocID="{B01E0DCB-7B42-4B44-8819-EB5586E4EEBE}" presName="childText" presStyleLbl="conFgAcc1" presStyleIdx="1" presStyleCnt="3">
        <dgm:presLayoutVars>
          <dgm:bulletEnabled val="1"/>
        </dgm:presLayoutVars>
      </dgm:prSet>
      <dgm:spPr/>
    </dgm:pt>
    <dgm:pt modelId="{7812D4F2-401D-4565-974E-8626DE7CEF0D}" type="pres">
      <dgm:prSet presAssocID="{1D640EF9-17E1-4448-815C-C6686D5AD547}" presName="spaceBetweenRectangles" presStyleCnt="0"/>
      <dgm:spPr/>
    </dgm:pt>
    <dgm:pt modelId="{7DF21997-1921-4FD2-A4A8-28CF489A3973}" type="pres">
      <dgm:prSet presAssocID="{3B3AA1E7-330D-4CBE-B241-A486EBBF95D9}" presName="parentLin" presStyleCnt="0"/>
      <dgm:spPr/>
    </dgm:pt>
    <dgm:pt modelId="{7E9BDC18-AF9F-4850-A972-34B46DDAEFE3}" type="pres">
      <dgm:prSet presAssocID="{3B3AA1E7-330D-4CBE-B241-A486EBBF95D9}" presName="parentLeftMargin" presStyleLbl="node1" presStyleIdx="1" presStyleCnt="3"/>
      <dgm:spPr/>
    </dgm:pt>
    <dgm:pt modelId="{23E155CF-D9DF-460F-91A2-D117B751CEA0}" type="pres">
      <dgm:prSet presAssocID="{3B3AA1E7-330D-4CBE-B241-A486EBBF95D9}" presName="parentText" presStyleLbl="node1" presStyleIdx="2" presStyleCnt="3">
        <dgm:presLayoutVars>
          <dgm:chMax val="0"/>
          <dgm:bulletEnabled val="1"/>
        </dgm:presLayoutVars>
      </dgm:prSet>
      <dgm:spPr/>
    </dgm:pt>
    <dgm:pt modelId="{A6DD4437-3CC2-4E4B-AB1B-6BCB26D10FFB}" type="pres">
      <dgm:prSet presAssocID="{3B3AA1E7-330D-4CBE-B241-A486EBBF95D9}" presName="negativeSpace" presStyleCnt="0"/>
      <dgm:spPr/>
    </dgm:pt>
    <dgm:pt modelId="{A2138163-8F1C-45FD-BA11-5B6C8787D892}" type="pres">
      <dgm:prSet presAssocID="{3B3AA1E7-330D-4CBE-B241-A486EBBF95D9}" presName="childText" presStyleLbl="conFgAcc1" presStyleIdx="2" presStyleCnt="3">
        <dgm:presLayoutVars>
          <dgm:bulletEnabled val="1"/>
        </dgm:presLayoutVars>
      </dgm:prSet>
      <dgm:spPr/>
    </dgm:pt>
  </dgm:ptLst>
  <dgm:cxnLst>
    <dgm:cxn modelId="{D43E7B06-B2E5-4C5E-95A3-626C97C3AED4}" srcId="{B01E0DCB-7B42-4B44-8819-EB5586E4EEBE}" destId="{26665088-F90D-427B-BE3B-60F65BFCB7A0}" srcOrd="4" destOrd="0" parTransId="{0F54038A-0F29-4C3D-B53A-993D9134CB0D}" sibTransId="{7E97D9FE-1BA4-4552-9152-60C3B51085A9}"/>
    <dgm:cxn modelId="{04F83F09-45B0-48EA-8377-1C8484D5F211}" type="presOf" srcId="{ADB1B886-9101-470C-A18A-D6266821BABF}" destId="{A8CBF02F-714A-4E99-8B4C-4CA7E816F591}" srcOrd="0" destOrd="0" presId="urn:microsoft.com/office/officeart/2005/8/layout/list1"/>
    <dgm:cxn modelId="{9BE6AB0A-396F-4A8F-8499-DC2347C21424}" type="presOf" srcId="{DF8F5CEF-1DC1-4F65-9D78-AAC1C67ABF41}" destId="{CFA84E57-6B22-4163-A202-BDE7DE47CDF9}" srcOrd="0" destOrd="5" presId="urn:microsoft.com/office/officeart/2005/8/layout/list1"/>
    <dgm:cxn modelId="{A9B9560E-8E06-4434-80CE-0B3F7C3DF542}" type="presOf" srcId="{D949B476-2870-44CE-B1F7-60680FC36123}" destId="{CD5FE9AF-02C2-407D-9F76-2F39F0FE7433}" srcOrd="0" destOrd="0" presId="urn:microsoft.com/office/officeart/2005/8/layout/list1"/>
    <dgm:cxn modelId="{A226F511-8003-4729-924F-C58E75046A52}" srcId="{B01E0DCB-7B42-4B44-8819-EB5586E4EEBE}" destId="{8C34D69B-E4C1-495E-B645-3BA07A7CB135}" srcOrd="1" destOrd="0" parTransId="{02DD5F75-6BF6-41C5-9D58-C5B45430CD43}" sibTransId="{FBCF209B-EE2A-40E3-BCC3-04AC4E2E7048}"/>
    <dgm:cxn modelId="{123A1F14-4CA6-4507-8B93-2C605E195D9F}" type="presOf" srcId="{3C3D03E5-A918-478A-B07F-BB3E8CBF57F3}" destId="{CFA84E57-6B22-4163-A202-BDE7DE47CDF9}" srcOrd="0" destOrd="3" presId="urn:microsoft.com/office/officeart/2005/8/layout/list1"/>
    <dgm:cxn modelId="{02F75121-EFE8-4C58-B0F7-8E2FE4C3FB9A}" type="presOf" srcId="{ADB1B886-9101-470C-A18A-D6266821BABF}" destId="{38B0E37E-0B12-4413-9276-9A151EA664C3}" srcOrd="1" destOrd="0" presId="urn:microsoft.com/office/officeart/2005/8/layout/list1"/>
    <dgm:cxn modelId="{53B2712E-FCF1-430A-A992-F3E45DB64524}" type="presOf" srcId="{7A0F4A60-106E-49C5-9437-E31B87662A39}" destId="{CD5FE9AF-02C2-407D-9F76-2F39F0FE7433}" srcOrd="0" destOrd="3" presId="urn:microsoft.com/office/officeart/2005/8/layout/list1"/>
    <dgm:cxn modelId="{1A831935-2C3D-473B-AE4E-71F1DE66E7D0}" srcId="{3B3AA1E7-330D-4CBE-B241-A486EBBF95D9}" destId="{689581AB-60B3-46D0-BFC4-D55B7AAD682A}" srcOrd="0" destOrd="0" parTransId="{B38F91E1-E52C-4782-998C-D8CF4F2983C3}" sibTransId="{58B0E14C-F415-405E-94B6-2B0FB5E629B0}"/>
    <dgm:cxn modelId="{E77EA84D-720A-43F5-9B35-74BE5D182C2B}" srcId="{ADB1B886-9101-470C-A18A-D6266821BABF}" destId="{3C3D03E5-A918-478A-B07F-BB3E8CBF57F3}" srcOrd="3" destOrd="0" parTransId="{34470DC4-2524-4DD2-860F-7B6B60BCC070}" sibTransId="{B18BA4DE-540D-40BA-A903-2CECE1FFFA1A}"/>
    <dgm:cxn modelId="{20B9BA52-DD1E-4590-8778-B4D536AFC87E}" srcId="{ADB1B886-9101-470C-A18A-D6266821BABF}" destId="{0EBF8B38-1E61-4CDC-86FE-16A95D702997}" srcOrd="1" destOrd="0" parTransId="{598387BA-6E34-4F6A-B80C-6A930FE4031E}" sibTransId="{7B00D04C-A24B-4A51-B3FF-19D039A9D66B}"/>
    <dgm:cxn modelId="{CFD23B54-B48A-46BD-A5EE-CA8886B0DE1D}" type="presOf" srcId="{D11559DA-D87A-47FC-9229-AD9822B18916}" destId="{CD5FE9AF-02C2-407D-9F76-2F39F0FE7433}" srcOrd="0" destOrd="2" presId="urn:microsoft.com/office/officeart/2005/8/layout/list1"/>
    <dgm:cxn modelId="{1AC65754-D82B-4523-8E32-0AA9EF7E82C9}" srcId="{3B3AA1E7-330D-4CBE-B241-A486EBBF95D9}" destId="{644313B3-6F61-4124-8380-9D62BE1A4D96}" srcOrd="1" destOrd="0" parTransId="{E66C36E2-AE05-4D71-B004-3288B2555F52}" sibTransId="{0345A01A-E648-49BA-933B-0101E1723D4E}"/>
    <dgm:cxn modelId="{5276B45A-5D82-48E7-AA26-44325843BFBA}" srcId="{ADB1B886-9101-470C-A18A-D6266821BABF}" destId="{80A88A97-438B-45A3-AF88-78B62456BA9E}" srcOrd="4" destOrd="0" parTransId="{660B27A5-FFA7-497E-B4EC-7718ABC16A97}" sibTransId="{48A0825F-6038-4A6D-899E-5923DC5DD26F}"/>
    <dgm:cxn modelId="{2DF5D35F-4F95-4A18-BCEA-CB04928AFA88}" srcId="{B01E0DCB-7B42-4B44-8819-EB5586E4EEBE}" destId="{031658D2-BFF9-4AC4-9A62-13A789478B49}" srcOrd="5" destOrd="0" parTransId="{263EA4C4-0815-413C-8FE3-FC8621F069C9}" sibTransId="{12F7CEEC-6825-4544-A662-3B4E1B07AC39}"/>
    <dgm:cxn modelId="{D608FD63-CAA6-4C8A-9EE3-D19B3A46C177}" srcId="{ADB1B886-9101-470C-A18A-D6266821BABF}" destId="{DF8F5CEF-1DC1-4F65-9D78-AAC1C67ABF41}" srcOrd="5" destOrd="0" parTransId="{51D50062-BFD4-4603-80CC-5013FEBE1ED4}" sibTransId="{BA5CE391-C856-4270-A46D-265BC3D1AC31}"/>
    <dgm:cxn modelId="{D44AF56F-729C-4076-A52E-A88E6A6AD6D9}" type="presOf" srcId="{F5C25065-BBA3-43AC-9AB4-E4133835A441}" destId="{A2138163-8F1C-45FD-BA11-5B6C8787D892}" srcOrd="0" destOrd="2" presId="urn:microsoft.com/office/officeart/2005/8/layout/list1"/>
    <dgm:cxn modelId="{D3C72C71-A65C-4A70-AFAD-104B82E0DA68}" srcId="{ADB1B886-9101-470C-A18A-D6266821BABF}" destId="{79C402B5-4384-4D14-84E9-DDFC9B83C553}" srcOrd="2" destOrd="0" parTransId="{3A0324A5-B1C6-49AE-BC35-A4E75D89BD8D}" sibTransId="{3624FEAC-9AEE-444B-AA76-A7496135D7D8}"/>
    <dgm:cxn modelId="{087BD274-7A51-49D8-8E31-FAC7FFFBC766}" type="presOf" srcId="{40A103D4-A59F-4265-9B9E-6D8C2403F190}" destId="{A2138163-8F1C-45FD-BA11-5B6C8787D892}" srcOrd="0" destOrd="4" presId="urn:microsoft.com/office/officeart/2005/8/layout/list1"/>
    <dgm:cxn modelId="{6FD11B76-F503-4C42-92F7-69054DFCAE26}" type="presOf" srcId="{689581AB-60B3-46D0-BFC4-D55B7AAD682A}" destId="{A2138163-8F1C-45FD-BA11-5B6C8787D892}" srcOrd="0" destOrd="0" presId="urn:microsoft.com/office/officeart/2005/8/layout/list1"/>
    <dgm:cxn modelId="{CAEA0277-D31E-4D33-9B05-94BBAB2A4140}" srcId="{3B3AA1E7-330D-4CBE-B241-A486EBBF95D9}" destId="{F5C25065-BBA3-43AC-9AB4-E4133835A441}" srcOrd="2" destOrd="0" parTransId="{D2020416-7F83-41E6-89CB-80A17F0199DD}" sibTransId="{72407B1F-593B-4BB2-8255-804F38C57A00}"/>
    <dgm:cxn modelId="{C3B14F78-F858-44F3-BEAE-45081BC8D24A}" type="presOf" srcId="{031658D2-BFF9-4AC4-9A62-13A789478B49}" destId="{CD5FE9AF-02C2-407D-9F76-2F39F0FE7433}" srcOrd="0" destOrd="5" presId="urn:microsoft.com/office/officeart/2005/8/layout/list1"/>
    <dgm:cxn modelId="{B2641281-20B6-4868-996C-594ADC45FFB6}" type="presOf" srcId="{F1B4BC60-8BF3-493D-8136-E92CE20603A0}" destId="{A2138163-8F1C-45FD-BA11-5B6C8787D892}" srcOrd="0" destOrd="3" presId="urn:microsoft.com/office/officeart/2005/8/layout/list1"/>
    <dgm:cxn modelId="{D0AD3788-1805-40C4-8949-6D314F3191C5}" type="presOf" srcId="{26665088-F90D-427B-BE3B-60F65BFCB7A0}" destId="{CD5FE9AF-02C2-407D-9F76-2F39F0FE7433}" srcOrd="0" destOrd="4" presId="urn:microsoft.com/office/officeart/2005/8/layout/list1"/>
    <dgm:cxn modelId="{EA1E928D-36FF-49C4-82BB-796D8259CD4F}" type="presOf" srcId="{3B3AA1E7-330D-4CBE-B241-A486EBBF95D9}" destId="{7E9BDC18-AF9F-4850-A972-34B46DDAEFE3}" srcOrd="0" destOrd="0" presId="urn:microsoft.com/office/officeart/2005/8/layout/list1"/>
    <dgm:cxn modelId="{73B45191-2053-44D4-9B20-D084F7A819E7}" srcId="{3B3AA1E7-330D-4CBE-B241-A486EBBF95D9}" destId="{9AA64271-685A-45E9-A18A-B6058A8E92C1}" srcOrd="5" destOrd="0" parTransId="{D579A013-1D7B-47EC-9476-99B0BF721575}" sibTransId="{20498191-66BD-4A31-85A6-98F046162D5D}"/>
    <dgm:cxn modelId="{FAE0939B-19FB-46E1-B92E-44D355809139}" srcId="{3B3AA1E7-330D-4CBE-B241-A486EBBF95D9}" destId="{40A103D4-A59F-4265-9B9E-6D8C2403F190}" srcOrd="4" destOrd="0" parTransId="{B05D4F2D-1F68-48C6-8790-5C6269917FD2}" sibTransId="{0649C33A-DF64-4FB0-92E0-56EB05BD232A}"/>
    <dgm:cxn modelId="{12A3549F-C6BE-4671-B909-AAE0628633A6}" srcId="{B01E0DCB-7B42-4B44-8819-EB5586E4EEBE}" destId="{7A0F4A60-106E-49C5-9437-E31B87662A39}" srcOrd="3" destOrd="0" parTransId="{85AAFA56-3955-4157-820E-0D0225B38FCD}" sibTransId="{7AF5713F-927F-4CC1-B5BD-4CEFCE483C73}"/>
    <dgm:cxn modelId="{06709DA2-291E-4E1A-9A4F-CFE1A16B0F2A}" srcId="{E50A8772-7BB1-4CC7-B4C9-376BF9D54ED6}" destId="{B01E0DCB-7B42-4B44-8819-EB5586E4EEBE}" srcOrd="1" destOrd="0" parTransId="{07A3B663-8B78-47BB-ACB3-29E9885ED9D3}" sibTransId="{1D640EF9-17E1-4448-815C-C6686D5AD547}"/>
    <dgm:cxn modelId="{15DA93B5-D17E-4167-9564-6CB091639791}" type="presOf" srcId="{E50A8772-7BB1-4CC7-B4C9-376BF9D54ED6}" destId="{5C86E405-8725-4012-BA1B-AC3151D2ED21}" srcOrd="0" destOrd="0" presId="urn:microsoft.com/office/officeart/2005/8/layout/list1"/>
    <dgm:cxn modelId="{F8D1FFB5-31B1-40F6-9227-F78C39466F90}" type="presOf" srcId="{644313B3-6F61-4124-8380-9D62BE1A4D96}" destId="{A2138163-8F1C-45FD-BA11-5B6C8787D892}" srcOrd="0" destOrd="1" presId="urn:microsoft.com/office/officeart/2005/8/layout/list1"/>
    <dgm:cxn modelId="{95D097B7-824B-4154-A406-92E4C7746194}" srcId="{3B3AA1E7-330D-4CBE-B241-A486EBBF95D9}" destId="{F1B4BC60-8BF3-493D-8136-E92CE20603A0}" srcOrd="3" destOrd="0" parTransId="{30FCDDDC-05C3-4284-B22A-57BCE0373FC3}" sibTransId="{6DD59D6A-50C9-4702-9BA9-CD0FC9CA9E06}"/>
    <dgm:cxn modelId="{B210B3B9-0989-4659-BEF6-75888BB8B703}" srcId="{E50A8772-7BB1-4CC7-B4C9-376BF9D54ED6}" destId="{ADB1B886-9101-470C-A18A-D6266821BABF}" srcOrd="0" destOrd="0" parTransId="{5FB05DC3-D6A5-4E75-8F09-D19D5565E53D}" sibTransId="{B1E68D42-0BA5-469D-A0E7-0CCA5DDCF17F}"/>
    <dgm:cxn modelId="{C13189C6-D746-4BD2-9C5E-12F6AD5000C6}" type="presOf" srcId="{79C402B5-4384-4D14-84E9-DDFC9B83C553}" destId="{CFA84E57-6B22-4163-A202-BDE7DE47CDF9}" srcOrd="0" destOrd="2" presId="urn:microsoft.com/office/officeart/2005/8/layout/list1"/>
    <dgm:cxn modelId="{A62BF9C6-C2DB-4321-B5D4-DA012EE321B3}" srcId="{E50A8772-7BB1-4CC7-B4C9-376BF9D54ED6}" destId="{3B3AA1E7-330D-4CBE-B241-A486EBBF95D9}" srcOrd="2" destOrd="0" parTransId="{3B20293B-BACE-4E8A-BE85-BF121D38F984}" sibTransId="{D5AFBA71-AB53-486D-A2DA-8E8DE4548FB7}"/>
    <dgm:cxn modelId="{38F2DEC8-109F-47CF-A141-812E2ABE3B08}" type="presOf" srcId="{8C34D69B-E4C1-495E-B645-3BA07A7CB135}" destId="{CD5FE9AF-02C2-407D-9F76-2F39F0FE7433}" srcOrd="0" destOrd="1" presId="urn:microsoft.com/office/officeart/2005/8/layout/list1"/>
    <dgm:cxn modelId="{D546A4CA-BF51-418E-AD2D-5EC717E2B9AB}" type="presOf" srcId="{3B3AA1E7-330D-4CBE-B241-A486EBBF95D9}" destId="{23E155CF-D9DF-460F-91A2-D117B751CEA0}" srcOrd="1" destOrd="0" presId="urn:microsoft.com/office/officeart/2005/8/layout/list1"/>
    <dgm:cxn modelId="{7FDC4AD4-8B7B-4E7F-8ACD-FF2F42268A09}" type="presOf" srcId="{B01E0DCB-7B42-4B44-8819-EB5586E4EEBE}" destId="{688CD849-75EF-42F4-ADB1-7604F8222C0D}" srcOrd="0" destOrd="0" presId="urn:microsoft.com/office/officeart/2005/8/layout/list1"/>
    <dgm:cxn modelId="{2892CDD5-822B-4946-A567-A0EE35D1B29B}" type="presOf" srcId="{C68171B3-F329-433C-AE22-D3D389F5DF9F}" destId="{CFA84E57-6B22-4163-A202-BDE7DE47CDF9}" srcOrd="0" destOrd="0" presId="urn:microsoft.com/office/officeart/2005/8/layout/list1"/>
    <dgm:cxn modelId="{9DB9C9D8-B162-4CB6-88BF-47262043BD8C}" type="presOf" srcId="{9AA64271-685A-45E9-A18A-B6058A8E92C1}" destId="{A2138163-8F1C-45FD-BA11-5B6C8787D892}" srcOrd="0" destOrd="5" presId="urn:microsoft.com/office/officeart/2005/8/layout/list1"/>
    <dgm:cxn modelId="{8BBDD8DB-2F6A-4C5A-B5CA-BDDB78D180B1}" srcId="{B01E0DCB-7B42-4B44-8819-EB5586E4EEBE}" destId="{D11559DA-D87A-47FC-9229-AD9822B18916}" srcOrd="2" destOrd="0" parTransId="{62E64623-0543-48DF-AF8E-103A49AB80A8}" sibTransId="{C57CAB10-FAF5-4F79-A356-D4AA432E067E}"/>
    <dgm:cxn modelId="{8F877BDF-D3F8-40DC-8D9F-58E5563D71DE}" srcId="{B01E0DCB-7B42-4B44-8819-EB5586E4EEBE}" destId="{D949B476-2870-44CE-B1F7-60680FC36123}" srcOrd="0" destOrd="0" parTransId="{4103EE09-9180-40F5-922C-54BC8D2779BD}" sibTransId="{1D15701F-5737-4951-9960-BAD899FCB53E}"/>
    <dgm:cxn modelId="{1AC6B6E0-B4C9-484E-A48D-944FD2F73D96}" srcId="{ADB1B886-9101-470C-A18A-D6266821BABF}" destId="{C68171B3-F329-433C-AE22-D3D389F5DF9F}" srcOrd="0" destOrd="0" parTransId="{E172F4D4-CD71-40C8-A668-7E5ABF87E082}" sibTransId="{BC804696-6567-44F7-BA38-C6C794A7C58E}"/>
    <dgm:cxn modelId="{B8E271EA-24B3-42BC-A53B-1B8BE4296C76}" type="presOf" srcId="{80A88A97-438B-45A3-AF88-78B62456BA9E}" destId="{CFA84E57-6B22-4163-A202-BDE7DE47CDF9}" srcOrd="0" destOrd="4" presId="urn:microsoft.com/office/officeart/2005/8/layout/list1"/>
    <dgm:cxn modelId="{11AB56EC-AC7F-4A94-AF03-485DC29895B6}" type="presOf" srcId="{0EBF8B38-1E61-4CDC-86FE-16A95D702997}" destId="{CFA84E57-6B22-4163-A202-BDE7DE47CDF9}" srcOrd="0" destOrd="1" presId="urn:microsoft.com/office/officeart/2005/8/layout/list1"/>
    <dgm:cxn modelId="{2E3C46FD-27F1-4D9D-A6E1-2A42586D0997}" type="presOf" srcId="{B01E0DCB-7B42-4B44-8819-EB5586E4EEBE}" destId="{0AA93A77-CF47-4FFC-9819-53292F63A2D6}" srcOrd="1" destOrd="0" presId="urn:microsoft.com/office/officeart/2005/8/layout/list1"/>
    <dgm:cxn modelId="{84A09E02-F379-4425-8B47-1765BC535CAD}" type="presParOf" srcId="{5C86E405-8725-4012-BA1B-AC3151D2ED21}" destId="{EDBF69B3-43FA-4719-A614-112E320E5C05}" srcOrd="0" destOrd="0" presId="urn:microsoft.com/office/officeart/2005/8/layout/list1"/>
    <dgm:cxn modelId="{0592864A-A93D-4053-9B80-0554F0B033D1}" type="presParOf" srcId="{EDBF69B3-43FA-4719-A614-112E320E5C05}" destId="{A8CBF02F-714A-4E99-8B4C-4CA7E816F591}" srcOrd="0" destOrd="0" presId="urn:microsoft.com/office/officeart/2005/8/layout/list1"/>
    <dgm:cxn modelId="{9749D50B-AD8C-4BFE-922C-54F07EB3A669}" type="presParOf" srcId="{EDBF69B3-43FA-4719-A614-112E320E5C05}" destId="{38B0E37E-0B12-4413-9276-9A151EA664C3}" srcOrd="1" destOrd="0" presId="urn:microsoft.com/office/officeart/2005/8/layout/list1"/>
    <dgm:cxn modelId="{87911070-9361-4AF3-B95E-AD4B66D51B98}" type="presParOf" srcId="{5C86E405-8725-4012-BA1B-AC3151D2ED21}" destId="{D8CB567E-9F23-412E-A5BA-B5E4AFBD6DA4}" srcOrd="1" destOrd="0" presId="urn:microsoft.com/office/officeart/2005/8/layout/list1"/>
    <dgm:cxn modelId="{907A91E3-C09B-451F-987E-C5CC7952532A}" type="presParOf" srcId="{5C86E405-8725-4012-BA1B-AC3151D2ED21}" destId="{CFA84E57-6B22-4163-A202-BDE7DE47CDF9}" srcOrd="2" destOrd="0" presId="urn:microsoft.com/office/officeart/2005/8/layout/list1"/>
    <dgm:cxn modelId="{B7E77E23-4DBF-415E-97D0-04B30E4F3882}" type="presParOf" srcId="{5C86E405-8725-4012-BA1B-AC3151D2ED21}" destId="{70A2B6AE-24AC-429D-9334-38C25EAF9809}" srcOrd="3" destOrd="0" presId="urn:microsoft.com/office/officeart/2005/8/layout/list1"/>
    <dgm:cxn modelId="{C88AAD78-4377-4E2A-8F3E-9F31EDFDBC2B}" type="presParOf" srcId="{5C86E405-8725-4012-BA1B-AC3151D2ED21}" destId="{1F57413A-1C0F-4F12-BBBF-648D46F5A6A8}" srcOrd="4" destOrd="0" presId="urn:microsoft.com/office/officeart/2005/8/layout/list1"/>
    <dgm:cxn modelId="{F5A825DB-1D41-49E9-8F48-5B25479D029C}" type="presParOf" srcId="{1F57413A-1C0F-4F12-BBBF-648D46F5A6A8}" destId="{688CD849-75EF-42F4-ADB1-7604F8222C0D}" srcOrd="0" destOrd="0" presId="urn:microsoft.com/office/officeart/2005/8/layout/list1"/>
    <dgm:cxn modelId="{5BBC7442-15D7-4E34-8F6C-A8EA6AAC4265}" type="presParOf" srcId="{1F57413A-1C0F-4F12-BBBF-648D46F5A6A8}" destId="{0AA93A77-CF47-4FFC-9819-53292F63A2D6}" srcOrd="1" destOrd="0" presId="urn:microsoft.com/office/officeart/2005/8/layout/list1"/>
    <dgm:cxn modelId="{2ACDDD66-D429-4192-80F0-C9D82EBD13EE}" type="presParOf" srcId="{5C86E405-8725-4012-BA1B-AC3151D2ED21}" destId="{BF4A390A-52C5-4B16-B980-D286167FB5AE}" srcOrd="5" destOrd="0" presId="urn:microsoft.com/office/officeart/2005/8/layout/list1"/>
    <dgm:cxn modelId="{A218618C-4206-43A2-B550-97EDE511D861}" type="presParOf" srcId="{5C86E405-8725-4012-BA1B-AC3151D2ED21}" destId="{CD5FE9AF-02C2-407D-9F76-2F39F0FE7433}" srcOrd="6" destOrd="0" presId="urn:microsoft.com/office/officeart/2005/8/layout/list1"/>
    <dgm:cxn modelId="{3D6A273C-4E94-4A35-ADEE-F7010ED2D6B9}" type="presParOf" srcId="{5C86E405-8725-4012-BA1B-AC3151D2ED21}" destId="{7812D4F2-401D-4565-974E-8626DE7CEF0D}" srcOrd="7" destOrd="0" presId="urn:microsoft.com/office/officeart/2005/8/layout/list1"/>
    <dgm:cxn modelId="{E615B2D9-8FE1-44B3-B545-24E72BF59E47}" type="presParOf" srcId="{5C86E405-8725-4012-BA1B-AC3151D2ED21}" destId="{7DF21997-1921-4FD2-A4A8-28CF489A3973}" srcOrd="8" destOrd="0" presId="urn:microsoft.com/office/officeart/2005/8/layout/list1"/>
    <dgm:cxn modelId="{A862F338-A638-4D8D-97A1-2E09F379A62B}" type="presParOf" srcId="{7DF21997-1921-4FD2-A4A8-28CF489A3973}" destId="{7E9BDC18-AF9F-4850-A972-34B46DDAEFE3}" srcOrd="0" destOrd="0" presId="urn:microsoft.com/office/officeart/2005/8/layout/list1"/>
    <dgm:cxn modelId="{694B1082-9FFF-44FF-8927-5B5723748808}" type="presParOf" srcId="{7DF21997-1921-4FD2-A4A8-28CF489A3973}" destId="{23E155CF-D9DF-460F-91A2-D117B751CEA0}" srcOrd="1" destOrd="0" presId="urn:microsoft.com/office/officeart/2005/8/layout/list1"/>
    <dgm:cxn modelId="{393603C4-3199-4BD2-AA76-1BA059331833}" type="presParOf" srcId="{5C86E405-8725-4012-BA1B-AC3151D2ED21}" destId="{A6DD4437-3CC2-4E4B-AB1B-6BCB26D10FFB}" srcOrd="9" destOrd="0" presId="urn:microsoft.com/office/officeart/2005/8/layout/list1"/>
    <dgm:cxn modelId="{94D8A861-07F2-4FFD-B7C7-D365D2D8DD25}" type="presParOf" srcId="{5C86E405-8725-4012-BA1B-AC3151D2ED21}" destId="{A2138163-8F1C-45FD-BA11-5B6C8787D89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60A74-BDF5-44E2-A7B5-8CCA54CBAA09}">
      <dsp:nvSpPr>
        <dsp:cNvPr id="0" name=""/>
        <dsp:cNvSpPr/>
      </dsp:nvSpPr>
      <dsp:spPr>
        <a:xfrm>
          <a:off x="27" y="72836"/>
          <a:ext cx="2616760" cy="4608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Patients (N=325)</a:t>
          </a:r>
        </a:p>
      </dsp:txBody>
      <dsp:txXfrm>
        <a:off x="27" y="72836"/>
        <a:ext cx="2616760" cy="460800"/>
      </dsp:txXfrm>
    </dsp:sp>
    <dsp:sp modelId="{E3605EB2-9591-49FD-85A5-AC7AC408ACDF}">
      <dsp:nvSpPr>
        <dsp:cNvPr id="0" name=""/>
        <dsp:cNvSpPr/>
      </dsp:nvSpPr>
      <dsp:spPr>
        <a:xfrm>
          <a:off x="27" y="533636"/>
          <a:ext cx="2616760" cy="250344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1" kern="1200"/>
            <a:t>218 received belamaf 2.5 mg/kg Q3W vs 107 Pom-dex</a:t>
          </a:r>
          <a:endParaRPr lang="en-GB" sz="1600" b="1" kern="1200" dirty="0"/>
        </a:p>
        <a:p>
          <a:pPr marL="171450" lvl="1" indent="-171450" algn="l" defTabSz="711200">
            <a:lnSpc>
              <a:spcPct val="90000"/>
            </a:lnSpc>
            <a:spcBef>
              <a:spcPct val="0"/>
            </a:spcBef>
            <a:spcAft>
              <a:spcPct val="15000"/>
            </a:spcAft>
            <a:buChar char="•"/>
          </a:pPr>
          <a:r>
            <a:rPr lang="en-GB" sz="1600" b="1" kern="1200"/>
            <a:t>Median age 68 years</a:t>
          </a:r>
          <a:endParaRPr lang="en-GB" sz="1600" b="1" kern="1200" dirty="0"/>
        </a:p>
        <a:p>
          <a:pPr marL="171450" lvl="1" indent="-171450" algn="l" defTabSz="711200">
            <a:lnSpc>
              <a:spcPct val="90000"/>
            </a:lnSpc>
            <a:spcBef>
              <a:spcPct val="0"/>
            </a:spcBef>
            <a:spcAft>
              <a:spcPct val="15000"/>
            </a:spcAft>
            <a:buChar char="•"/>
          </a:pPr>
          <a:r>
            <a:rPr lang="en-GB" sz="1600" b="1" kern="1200" dirty="0"/>
            <a:t>54% vs 62% male</a:t>
          </a:r>
          <a:endParaRPr lang="en-GB" sz="1600" kern="1200" dirty="0"/>
        </a:p>
        <a:p>
          <a:pPr marL="171450" lvl="1" indent="-171450" algn="l" defTabSz="711200">
            <a:lnSpc>
              <a:spcPct val="90000"/>
            </a:lnSpc>
            <a:spcBef>
              <a:spcPct val="0"/>
            </a:spcBef>
            <a:spcAft>
              <a:spcPct val="15000"/>
            </a:spcAft>
            <a:buChar char="•"/>
          </a:pPr>
          <a:r>
            <a:rPr lang="en-GB" sz="1600" b="1" kern="1200"/>
            <a:t>24% vs 26% ISS stage III</a:t>
          </a:r>
          <a:endParaRPr lang="en-GB" sz="1600" b="1" kern="1200" dirty="0"/>
        </a:p>
        <a:p>
          <a:pPr marL="171450" lvl="1" indent="-171450" algn="l" defTabSz="711200">
            <a:lnSpc>
              <a:spcPct val="90000"/>
            </a:lnSpc>
            <a:spcBef>
              <a:spcPct val="0"/>
            </a:spcBef>
            <a:spcAft>
              <a:spcPct val="15000"/>
            </a:spcAft>
            <a:buChar char="•"/>
          </a:pPr>
          <a:r>
            <a:rPr lang="en-GB" sz="1600" b="1" kern="1200"/>
            <a:t>Median 4 vs 3 prior lines</a:t>
          </a:r>
          <a:endParaRPr lang="en-GB" sz="1600" b="1" kern="1200" dirty="0"/>
        </a:p>
        <a:p>
          <a:pPr marL="171450" lvl="1" indent="-171450" algn="l" defTabSz="711200">
            <a:lnSpc>
              <a:spcPct val="90000"/>
            </a:lnSpc>
            <a:spcBef>
              <a:spcPct val="0"/>
            </a:spcBef>
            <a:spcAft>
              <a:spcPct val="15000"/>
            </a:spcAft>
            <a:buChar char="•"/>
          </a:pPr>
          <a:r>
            <a:rPr lang="en-GB" sz="1600" b="1" kern="1200" dirty="0"/>
            <a:t>40% vs 38% prior </a:t>
          </a:r>
          <a:r>
            <a:rPr lang="en-GB" sz="1600" b="1" kern="1200" dirty="0" err="1"/>
            <a:t>dara</a:t>
          </a:r>
          <a:endParaRPr lang="en-GB" sz="1600" b="1" kern="1200" dirty="0"/>
        </a:p>
      </dsp:txBody>
      <dsp:txXfrm>
        <a:off x="27" y="533636"/>
        <a:ext cx="2616760" cy="2503440"/>
      </dsp:txXfrm>
    </dsp:sp>
    <dsp:sp modelId="{5AFE886E-EED8-43CB-A073-C966E4F3CB4D}">
      <dsp:nvSpPr>
        <dsp:cNvPr id="0" name=""/>
        <dsp:cNvSpPr/>
      </dsp:nvSpPr>
      <dsp:spPr>
        <a:xfrm>
          <a:off x="2983134" y="72836"/>
          <a:ext cx="2616760" cy="4608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Exposure</a:t>
          </a:r>
          <a:endParaRPr lang="en-GB" sz="1600" b="1" kern="1200" dirty="0"/>
        </a:p>
      </dsp:txBody>
      <dsp:txXfrm>
        <a:off x="2983134" y="72836"/>
        <a:ext cx="2616760" cy="460800"/>
      </dsp:txXfrm>
    </dsp:sp>
    <dsp:sp modelId="{5006C39F-5117-4020-B121-FF1DFB4A0869}">
      <dsp:nvSpPr>
        <dsp:cNvPr id="0" name=""/>
        <dsp:cNvSpPr/>
      </dsp:nvSpPr>
      <dsp:spPr>
        <a:xfrm>
          <a:off x="2983134" y="533636"/>
          <a:ext cx="2616760" cy="250344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t>Median belamaf exposure 4.1 (range 0.4–22.9) months</a:t>
          </a:r>
          <a:endParaRPr lang="en-GB" sz="1600" b="1" kern="1200" dirty="0"/>
        </a:p>
        <a:p>
          <a:pPr marL="171450" lvl="1" indent="-171450" algn="l" defTabSz="711200">
            <a:lnSpc>
              <a:spcPct val="90000"/>
            </a:lnSpc>
            <a:spcBef>
              <a:spcPct val="0"/>
            </a:spcBef>
            <a:spcAft>
              <a:spcPct val="15000"/>
            </a:spcAft>
            <a:buChar char="•"/>
          </a:pPr>
          <a:r>
            <a:rPr lang="en-US" sz="1600" b="1" kern="1200" dirty="0"/>
            <a:t>Median Pom-</a:t>
          </a:r>
          <a:r>
            <a:rPr lang="en-US" sz="1600" b="1" kern="1200" dirty="0" err="1"/>
            <a:t>dex</a:t>
          </a:r>
          <a:r>
            <a:rPr lang="en-US" sz="1600" b="1" kern="1200" dirty="0"/>
            <a:t> exposure 5.3 (range 0.4–24.0) months</a:t>
          </a:r>
          <a:endParaRPr lang="en-GB" sz="1600" b="1" kern="1200" dirty="0"/>
        </a:p>
      </dsp:txBody>
      <dsp:txXfrm>
        <a:off x="2983134" y="533636"/>
        <a:ext cx="2616760" cy="25034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413885"/>
          <a:ext cx="3770443" cy="2168774"/>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628" tIns="562356" rIns="10800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Median age 67 years</a:t>
          </a:r>
        </a:p>
        <a:p>
          <a:pPr marL="114300" lvl="1" indent="-114300" algn="l" defTabSz="622300">
            <a:lnSpc>
              <a:spcPct val="90000"/>
            </a:lnSpc>
            <a:spcBef>
              <a:spcPct val="0"/>
            </a:spcBef>
            <a:spcAft>
              <a:spcPct val="15000"/>
            </a:spcAft>
            <a:buChar char="•"/>
          </a:pPr>
          <a:r>
            <a:rPr lang="en-GB" sz="1400" b="1" kern="1200" dirty="0"/>
            <a:t>Median time since diagnosis 8.2 years</a:t>
          </a:r>
        </a:p>
        <a:p>
          <a:pPr marL="114300" lvl="1" indent="-114300" algn="l" defTabSz="622300">
            <a:lnSpc>
              <a:spcPct val="90000"/>
            </a:lnSpc>
            <a:spcBef>
              <a:spcPct val="0"/>
            </a:spcBef>
            <a:spcAft>
              <a:spcPct val="15000"/>
            </a:spcAft>
            <a:buChar char="•"/>
          </a:pPr>
          <a:r>
            <a:rPr lang="en-GB" sz="1400" b="1" kern="1200" dirty="0"/>
            <a:t>Median 2 prior therapies</a:t>
          </a:r>
        </a:p>
        <a:p>
          <a:pPr marL="114300" lvl="1" indent="-114300" algn="l" defTabSz="622300">
            <a:lnSpc>
              <a:spcPct val="90000"/>
            </a:lnSpc>
            <a:spcBef>
              <a:spcPct val="0"/>
            </a:spcBef>
            <a:spcAft>
              <a:spcPct val="15000"/>
            </a:spcAft>
            <a:buChar char="•"/>
          </a:pPr>
          <a:r>
            <a:rPr lang="en-GB" sz="1400" b="1" kern="1200" dirty="0"/>
            <a:t>82.5% </a:t>
          </a:r>
          <a:r>
            <a:rPr lang="en-GB" sz="1400" b="1" kern="1200" dirty="0" err="1"/>
            <a:t>IMiD</a:t>
          </a:r>
          <a:r>
            <a:rPr lang="en-GB" sz="1400" b="1" kern="1200" dirty="0"/>
            <a:t>-refractory</a:t>
          </a:r>
        </a:p>
        <a:p>
          <a:pPr marL="114300" lvl="1" indent="-114300" algn="l" defTabSz="622300">
            <a:lnSpc>
              <a:spcPct val="90000"/>
            </a:lnSpc>
            <a:spcBef>
              <a:spcPct val="0"/>
            </a:spcBef>
            <a:spcAft>
              <a:spcPct val="15000"/>
            </a:spcAft>
            <a:buChar char="•"/>
          </a:pPr>
          <a:r>
            <a:rPr lang="en-GB" sz="1400" b="1" kern="1200" dirty="0"/>
            <a:t>61.4% PI-refractory</a:t>
          </a:r>
        </a:p>
        <a:p>
          <a:pPr marL="114300" lvl="1" indent="-114300" algn="l" defTabSz="622300">
            <a:lnSpc>
              <a:spcPct val="90000"/>
            </a:lnSpc>
            <a:spcBef>
              <a:spcPct val="0"/>
            </a:spcBef>
            <a:spcAft>
              <a:spcPct val="15000"/>
            </a:spcAft>
            <a:buChar char="•"/>
          </a:pPr>
          <a:r>
            <a:rPr lang="en-GB" sz="1400" b="1" kern="1200" dirty="0"/>
            <a:t>15.8% prior ASCT</a:t>
          </a:r>
        </a:p>
        <a:p>
          <a:pPr marL="114300" lvl="1" indent="-114300" algn="l" defTabSz="622300">
            <a:lnSpc>
              <a:spcPct val="90000"/>
            </a:lnSpc>
            <a:spcBef>
              <a:spcPct val="0"/>
            </a:spcBef>
            <a:spcAft>
              <a:spcPct val="15000"/>
            </a:spcAft>
            <a:buChar char="•"/>
          </a:pPr>
          <a:r>
            <a:rPr lang="en-GB" sz="1400" b="1" kern="1200" dirty="0"/>
            <a:t>8.8% prior CD38 </a:t>
          </a:r>
          <a:r>
            <a:rPr lang="en-GB" sz="1400" b="1" kern="1200" dirty="0" err="1"/>
            <a:t>mAb</a:t>
          </a:r>
          <a:endParaRPr lang="en-GB" sz="1400" b="1" kern="1200" dirty="0"/>
        </a:p>
      </dsp:txBody>
      <dsp:txXfrm>
        <a:off x="0" y="413885"/>
        <a:ext cx="3770443" cy="2168774"/>
      </dsp:txXfrm>
    </dsp:sp>
    <dsp:sp modelId="{38B0E37E-0B12-4413-9276-9A151EA664C3}">
      <dsp:nvSpPr>
        <dsp:cNvPr id="0" name=""/>
        <dsp:cNvSpPr/>
      </dsp:nvSpPr>
      <dsp:spPr>
        <a:xfrm>
          <a:off x="188522" y="15365"/>
          <a:ext cx="2639310" cy="79703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760" tIns="0" rIns="99760" bIns="0" numCol="1" spcCol="1270" anchor="ctr" anchorCtr="0">
          <a:noAutofit/>
        </a:bodyPr>
        <a:lstStyle/>
        <a:p>
          <a:pPr marL="0" lvl="0" indent="0" algn="l" defTabSz="622300">
            <a:lnSpc>
              <a:spcPct val="90000"/>
            </a:lnSpc>
            <a:spcBef>
              <a:spcPct val="0"/>
            </a:spcBef>
            <a:spcAft>
              <a:spcPct val="35000"/>
            </a:spcAft>
            <a:buNone/>
          </a:pPr>
          <a:r>
            <a:rPr lang="en-US" sz="1400" b="1" kern="1200" dirty="0"/>
            <a:t>Mezigdomide + Dara-</a:t>
          </a:r>
          <a:r>
            <a:rPr lang="en-US" sz="1400" b="1" kern="1200" dirty="0" err="1"/>
            <a:t>dex</a:t>
          </a:r>
          <a:r>
            <a:rPr lang="en-US" sz="1400" b="1" kern="1200" dirty="0"/>
            <a:t> (N=56)</a:t>
          </a:r>
          <a:endParaRPr lang="en-GB" sz="1400" b="1" kern="1200" dirty="0"/>
        </a:p>
      </dsp:txBody>
      <dsp:txXfrm>
        <a:off x="227430" y="54273"/>
        <a:ext cx="2561494" cy="719223"/>
      </dsp:txXfrm>
    </dsp:sp>
    <dsp:sp modelId="{CD5FE9AF-02C2-407D-9F76-2F39F0FE7433}">
      <dsp:nvSpPr>
        <dsp:cNvPr id="0" name=""/>
        <dsp:cNvSpPr/>
      </dsp:nvSpPr>
      <dsp:spPr>
        <a:xfrm>
          <a:off x="0" y="3126980"/>
          <a:ext cx="3770443" cy="1063124"/>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628" tIns="562356" rIns="14400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Median 3 prior therapies</a:t>
          </a:r>
          <a:endParaRPr lang="en-US" sz="1400" b="1" kern="1200" dirty="0"/>
        </a:p>
        <a:p>
          <a:pPr marL="114300" lvl="1" indent="-114300" algn="l" defTabSz="622300">
            <a:lnSpc>
              <a:spcPct val="90000"/>
            </a:lnSpc>
            <a:spcBef>
              <a:spcPct val="0"/>
            </a:spcBef>
            <a:spcAft>
              <a:spcPct val="15000"/>
            </a:spcAft>
            <a:buChar char="•"/>
          </a:pPr>
          <a:r>
            <a:rPr lang="en-GB" sz="1400" b="1" kern="1200" dirty="0"/>
            <a:t>85% prior CD38 </a:t>
          </a:r>
          <a:r>
            <a:rPr lang="en-GB" sz="1400" b="1" kern="1200" dirty="0" err="1"/>
            <a:t>mAb</a:t>
          </a:r>
          <a:endParaRPr lang="en-US" sz="1400" b="1" kern="1200" dirty="0"/>
        </a:p>
      </dsp:txBody>
      <dsp:txXfrm>
        <a:off x="0" y="3126980"/>
        <a:ext cx="3770443" cy="1063124"/>
      </dsp:txXfrm>
    </dsp:sp>
    <dsp:sp modelId="{0AA93A77-CF47-4FFC-9819-53292F63A2D6}">
      <dsp:nvSpPr>
        <dsp:cNvPr id="0" name=""/>
        <dsp:cNvSpPr/>
      </dsp:nvSpPr>
      <dsp:spPr>
        <a:xfrm>
          <a:off x="188522" y="2728460"/>
          <a:ext cx="2639310" cy="79703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760" tIns="0" rIns="99760" bIns="0" numCol="1" spcCol="1270" anchor="ctr" anchorCtr="0">
          <a:noAutofit/>
        </a:bodyPr>
        <a:lstStyle/>
        <a:p>
          <a:pPr marL="0" lvl="0" indent="0" algn="l" defTabSz="622300">
            <a:lnSpc>
              <a:spcPct val="90000"/>
            </a:lnSpc>
            <a:spcBef>
              <a:spcPct val="0"/>
            </a:spcBef>
            <a:spcAft>
              <a:spcPct val="35000"/>
            </a:spcAft>
            <a:buNone/>
          </a:pPr>
          <a:r>
            <a:rPr lang="en-US" sz="1400" b="1" kern="1200" dirty="0"/>
            <a:t>Mezigdomide + Elo-</a:t>
          </a:r>
          <a:r>
            <a:rPr lang="en-US" sz="1400" b="1" kern="1200" dirty="0" err="1"/>
            <a:t>dex</a:t>
          </a:r>
          <a:r>
            <a:rPr lang="en-US" sz="1400" b="1" kern="1200" dirty="0"/>
            <a:t> (N=20)</a:t>
          </a:r>
        </a:p>
      </dsp:txBody>
      <dsp:txXfrm>
        <a:off x="227430" y="2767368"/>
        <a:ext cx="2561494" cy="7192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254255"/>
          <a:ext cx="2892988" cy="11434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108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31.3% high-risk cytogenetics</a:t>
          </a:r>
        </a:p>
        <a:p>
          <a:pPr marL="57150" lvl="1" indent="-57150" algn="l" defTabSz="488950">
            <a:lnSpc>
              <a:spcPct val="90000"/>
            </a:lnSpc>
            <a:spcBef>
              <a:spcPct val="0"/>
            </a:spcBef>
            <a:spcAft>
              <a:spcPct val="15000"/>
            </a:spcAft>
            <a:buChar char="•"/>
          </a:pPr>
          <a:r>
            <a:rPr lang="en-GB" sz="1100" b="1" kern="1200" dirty="0"/>
            <a:t>Median 5 prior lines</a:t>
          </a:r>
        </a:p>
        <a:p>
          <a:pPr marL="57150" lvl="1" indent="-57150" algn="l" defTabSz="488950">
            <a:lnSpc>
              <a:spcPct val="90000"/>
            </a:lnSpc>
            <a:spcBef>
              <a:spcPct val="0"/>
            </a:spcBef>
            <a:spcAft>
              <a:spcPct val="15000"/>
            </a:spcAft>
            <a:buChar char="•"/>
          </a:pPr>
          <a:r>
            <a:rPr lang="en-GB" sz="1100" b="1" kern="1200" dirty="0">
              <a:solidFill>
                <a:srgbClr val="FF0000"/>
              </a:solidFill>
            </a:rPr>
            <a:t>68.8% prior T-cell redirecting therapy</a:t>
          </a:r>
        </a:p>
        <a:p>
          <a:pPr marL="57150" lvl="1" indent="-57150" algn="l" defTabSz="488950">
            <a:lnSpc>
              <a:spcPct val="90000"/>
            </a:lnSpc>
            <a:spcBef>
              <a:spcPct val="0"/>
            </a:spcBef>
            <a:spcAft>
              <a:spcPct val="15000"/>
            </a:spcAft>
            <a:buChar char="•"/>
          </a:pPr>
          <a:r>
            <a:rPr lang="en-GB" sz="1100" b="1" kern="1200" dirty="0"/>
            <a:t>87.5% CD38 </a:t>
          </a:r>
          <a:r>
            <a:rPr lang="en-GB" sz="1100" b="1" kern="1200" dirty="0" err="1"/>
            <a:t>mAb</a:t>
          </a:r>
          <a:r>
            <a:rPr lang="en-GB" sz="1100" b="1" kern="1200" dirty="0"/>
            <a:t>-refractory</a:t>
          </a:r>
        </a:p>
        <a:p>
          <a:pPr marL="57150" lvl="1" indent="-57150" algn="l" defTabSz="488950">
            <a:lnSpc>
              <a:spcPct val="90000"/>
            </a:lnSpc>
            <a:spcBef>
              <a:spcPct val="0"/>
            </a:spcBef>
            <a:spcAft>
              <a:spcPct val="15000"/>
            </a:spcAft>
            <a:buChar char="•"/>
          </a:pPr>
          <a:r>
            <a:rPr lang="en-GB" sz="1100" b="1" kern="1200" dirty="0"/>
            <a:t>81.3% triple-class refractory</a:t>
          </a:r>
        </a:p>
      </dsp:txBody>
      <dsp:txXfrm>
        <a:off x="0" y="254255"/>
        <a:ext cx="2892988" cy="1143450"/>
      </dsp:txXfrm>
    </dsp:sp>
    <dsp:sp modelId="{38B0E37E-0B12-4413-9276-9A151EA664C3}">
      <dsp:nvSpPr>
        <dsp:cNvPr id="0" name=""/>
        <dsp:cNvSpPr/>
      </dsp:nvSpPr>
      <dsp:spPr>
        <a:xfrm>
          <a:off x="144649" y="9189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Taz (N=16)</a:t>
          </a:r>
          <a:endParaRPr lang="en-GB" sz="1100" b="1" kern="1200" dirty="0"/>
        </a:p>
      </dsp:txBody>
      <dsp:txXfrm>
        <a:off x="160501" y="107747"/>
        <a:ext cx="2144823" cy="293016"/>
      </dsp:txXfrm>
    </dsp:sp>
    <dsp:sp modelId="{CD5FE9AF-02C2-407D-9F76-2F39F0FE7433}">
      <dsp:nvSpPr>
        <dsp:cNvPr id="0" name=""/>
        <dsp:cNvSpPr/>
      </dsp:nvSpPr>
      <dsp:spPr>
        <a:xfrm>
          <a:off x="0" y="1619465"/>
          <a:ext cx="2892988" cy="11434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144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30.0% high-risk cytogenetics</a:t>
          </a:r>
          <a:endParaRPr lang="en-US" sz="1100" b="1" kern="1200" dirty="0"/>
        </a:p>
        <a:p>
          <a:pPr marL="57150" lvl="1" indent="-57150" algn="l" defTabSz="488950">
            <a:lnSpc>
              <a:spcPct val="90000"/>
            </a:lnSpc>
            <a:spcBef>
              <a:spcPct val="0"/>
            </a:spcBef>
            <a:spcAft>
              <a:spcPct val="15000"/>
            </a:spcAft>
            <a:buChar char="•"/>
          </a:pPr>
          <a:r>
            <a:rPr lang="en-GB" sz="1100" b="1" kern="1200" dirty="0"/>
            <a:t>Median 5 prior lines</a:t>
          </a:r>
          <a:endParaRPr lang="en-US" sz="1100" b="1" kern="1200" dirty="0"/>
        </a:p>
        <a:p>
          <a:pPr marL="57150" lvl="1" indent="-57150" algn="l" defTabSz="488950">
            <a:lnSpc>
              <a:spcPct val="90000"/>
            </a:lnSpc>
            <a:spcBef>
              <a:spcPct val="0"/>
            </a:spcBef>
            <a:spcAft>
              <a:spcPct val="15000"/>
            </a:spcAft>
            <a:buChar char="•"/>
          </a:pPr>
          <a:r>
            <a:rPr lang="en-GB" sz="1100" b="1" kern="1200" dirty="0">
              <a:solidFill>
                <a:srgbClr val="FF0000"/>
              </a:solidFill>
            </a:rPr>
            <a:t>60.0% prior T-cell redirecting therapy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t>85.0% CD38 </a:t>
          </a:r>
          <a:r>
            <a:rPr lang="en-GB" sz="1100" b="1" kern="1200" dirty="0" err="1"/>
            <a:t>mAb</a:t>
          </a:r>
          <a:r>
            <a:rPr lang="en-GB" sz="1100" b="1" kern="1200" dirty="0"/>
            <a:t>-refractory</a:t>
          </a:r>
          <a:endParaRPr lang="en-US" sz="1100" b="1" kern="1200" dirty="0"/>
        </a:p>
        <a:p>
          <a:pPr marL="57150" lvl="1" indent="-57150" algn="l" defTabSz="488950">
            <a:lnSpc>
              <a:spcPct val="90000"/>
            </a:lnSpc>
            <a:spcBef>
              <a:spcPct val="0"/>
            </a:spcBef>
            <a:spcAft>
              <a:spcPct val="15000"/>
            </a:spcAft>
            <a:buChar char="•"/>
          </a:pPr>
          <a:r>
            <a:rPr lang="en-GB" sz="1100" b="1" kern="1200" dirty="0"/>
            <a:t>75.0% triple-class refractory</a:t>
          </a:r>
          <a:endParaRPr lang="en-US" sz="1100" b="1" kern="1200" dirty="0"/>
        </a:p>
      </dsp:txBody>
      <dsp:txXfrm>
        <a:off x="0" y="1619465"/>
        <a:ext cx="2892988" cy="1143450"/>
      </dsp:txXfrm>
    </dsp:sp>
    <dsp:sp modelId="{0AA93A77-CF47-4FFC-9819-53292F63A2D6}">
      <dsp:nvSpPr>
        <dsp:cNvPr id="0" name=""/>
        <dsp:cNvSpPr/>
      </dsp:nvSpPr>
      <dsp:spPr>
        <a:xfrm>
          <a:off x="144649" y="145710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BMS-986158 (N=20)</a:t>
          </a:r>
        </a:p>
      </dsp:txBody>
      <dsp:txXfrm>
        <a:off x="160501" y="1472957"/>
        <a:ext cx="2144823" cy="293016"/>
      </dsp:txXfrm>
    </dsp:sp>
    <dsp:sp modelId="{A2138163-8F1C-45FD-BA11-5B6C8787D892}">
      <dsp:nvSpPr>
        <dsp:cNvPr id="0" name=""/>
        <dsp:cNvSpPr/>
      </dsp:nvSpPr>
      <dsp:spPr>
        <a:xfrm>
          <a:off x="0" y="2984675"/>
          <a:ext cx="2892988" cy="12820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29108" rIns="216000" bIns="78232" numCol="1" spcCol="1270" anchor="t" anchorCtr="0">
          <a:noAutofit/>
        </a:bodyPr>
        <a:lstStyle/>
        <a:p>
          <a:pPr marL="57150" lvl="1" indent="-57150" algn="l" defTabSz="488950">
            <a:lnSpc>
              <a:spcPct val="90000"/>
            </a:lnSpc>
            <a:spcBef>
              <a:spcPct val="0"/>
            </a:spcBef>
            <a:spcAft>
              <a:spcPct val="15000"/>
            </a:spcAft>
            <a:buChar char="•"/>
          </a:pPr>
          <a:r>
            <a:rPr lang="en-GB" sz="1100" b="1" kern="1200" dirty="0"/>
            <a:t>15.0% high-risk cytogenetics</a:t>
          </a:r>
          <a:endParaRPr lang="en-US" sz="1100" b="1" kern="1200" dirty="0"/>
        </a:p>
        <a:p>
          <a:pPr marL="57150" lvl="1" indent="-57150" algn="l" defTabSz="488950">
            <a:lnSpc>
              <a:spcPct val="90000"/>
            </a:lnSpc>
            <a:spcBef>
              <a:spcPct val="0"/>
            </a:spcBef>
            <a:spcAft>
              <a:spcPct val="15000"/>
            </a:spcAft>
            <a:buChar char="•"/>
          </a:pPr>
          <a:r>
            <a:rPr lang="en-GB" sz="1100" b="1" kern="1200" dirty="0"/>
            <a:t>Median 4 prior lines</a:t>
          </a:r>
          <a:endParaRPr lang="en-US" sz="1100" b="1" kern="1200" dirty="0"/>
        </a:p>
        <a:p>
          <a:pPr marL="57150" lvl="1" indent="-57150" algn="l" defTabSz="488950">
            <a:lnSpc>
              <a:spcPct val="90000"/>
            </a:lnSpc>
            <a:spcBef>
              <a:spcPct val="0"/>
            </a:spcBef>
            <a:spcAft>
              <a:spcPct val="15000"/>
            </a:spcAft>
            <a:buChar char="•"/>
          </a:pPr>
          <a:r>
            <a:rPr lang="en-GB" sz="1100" b="1" kern="1200" dirty="0">
              <a:solidFill>
                <a:srgbClr val="FF0000"/>
              </a:solidFill>
            </a:rPr>
            <a:t>45.0% prior T-cell redirecting therapy</a:t>
          </a:r>
          <a:endParaRPr lang="en-US" sz="1100" b="1" kern="1200" dirty="0">
            <a:solidFill>
              <a:srgbClr val="FF0000"/>
            </a:solidFill>
          </a:endParaRPr>
        </a:p>
        <a:p>
          <a:pPr marL="57150" lvl="1" indent="-57150" algn="l" defTabSz="488950">
            <a:lnSpc>
              <a:spcPct val="90000"/>
            </a:lnSpc>
            <a:spcBef>
              <a:spcPct val="0"/>
            </a:spcBef>
            <a:spcAft>
              <a:spcPct val="15000"/>
            </a:spcAft>
            <a:buChar char="•"/>
          </a:pPr>
          <a:r>
            <a:rPr lang="en-GB" sz="1100" b="1" kern="1200" dirty="0"/>
            <a:t>90.0% CD38 </a:t>
          </a:r>
          <a:r>
            <a:rPr lang="en-GB" sz="1100" b="1" kern="1200" dirty="0" err="1"/>
            <a:t>mAb</a:t>
          </a:r>
          <a:r>
            <a:rPr lang="en-GB" sz="1100" b="1" kern="1200" dirty="0"/>
            <a:t>-refractory</a:t>
          </a:r>
          <a:endParaRPr lang="en-US" sz="1100" b="1" kern="1200" dirty="0"/>
        </a:p>
        <a:p>
          <a:pPr marL="57150" lvl="1" indent="-57150" algn="l" defTabSz="488950">
            <a:lnSpc>
              <a:spcPct val="90000"/>
            </a:lnSpc>
            <a:spcBef>
              <a:spcPct val="0"/>
            </a:spcBef>
            <a:spcAft>
              <a:spcPct val="15000"/>
            </a:spcAft>
            <a:buChar char="•"/>
          </a:pPr>
          <a:r>
            <a:rPr lang="en-GB" sz="1100" b="1" kern="1200" dirty="0"/>
            <a:t>90.0% triple-class refractory</a:t>
          </a:r>
          <a:endParaRPr lang="en-US" sz="1100" b="1" kern="1200" dirty="0"/>
        </a:p>
      </dsp:txBody>
      <dsp:txXfrm>
        <a:off x="0" y="2984675"/>
        <a:ext cx="2892988" cy="1282049"/>
      </dsp:txXfrm>
    </dsp:sp>
    <dsp:sp modelId="{23E155CF-D9DF-460F-91A2-D117B751CEA0}">
      <dsp:nvSpPr>
        <dsp:cNvPr id="0" name=""/>
        <dsp:cNvSpPr/>
      </dsp:nvSpPr>
      <dsp:spPr>
        <a:xfrm>
          <a:off x="144649" y="2822315"/>
          <a:ext cx="2176527" cy="32472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88950">
            <a:lnSpc>
              <a:spcPct val="90000"/>
            </a:lnSpc>
            <a:spcBef>
              <a:spcPct val="0"/>
            </a:spcBef>
            <a:spcAft>
              <a:spcPct val="35000"/>
            </a:spcAft>
            <a:buNone/>
          </a:pPr>
          <a:r>
            <a:rPr lang="en-US" sz="1100" b="1" kern="1200" dirty="0" err="1"/>
            <a:t>Mezi-dex</a:t>
          </a:r>
          <a:r>
            <a:rPr lang="en-US" sz="1100" b="1" kern="1200" dirty="0"/>
            <a:t> + Tram (N=20)</a:t>
          </a:r>
        </a:p>
      </dsp:txBody>
      <dsp:txXfrm>
        <a:off x="160501" y="2838167"/>
        <a:ext cx="2144823" cy="2930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247290"/>
          <a:ext cx="2764013" cy="12190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4518" tIns="187452" rIns="214518" bIns="64008" numCol="1" spcCol="1270" anchor="t" anchorCtr="0">
          <a:noAutofit/>
        </a:bodyPr>
        <a:lstStyle/>
        <a:p>
          <a:pPr marL="57150" lvl="1" indent="-57150" algn="l" defTabSz="400050">
            <a:lnSpc>
              <a:spcPct val="90000"/>
            </a:lnSpc>
            <a:spcBef>
              <a:spcPct val="0"/>
            </a:spcBef>
            <a:spcAft>
              <a:spcPct val="15000"/>
            </a:spcAft>
            <a:buChar char="•"/>
          </a:pPr>
          <a:r>
            <a:rPr lang="en-GB" sz="900" b="1" kern="1200" dirty="0"/>
            <a:t>16.3% EMD</a:t>
          </a:r>
        </a:p>
        <a:p>
          <a:pPr marL="57150" lvl="1" indent="-57150" algn="l" defTabSz="400050">
            <a:lnSpc>
              <a:spcPct val="90000"/>
            </a:lnSpc>
            <a:spcBef>
              <a:spcPct val="0"/>
            </a:spcBef>
            <a:spcAft>
              <a:spcPct val="15000"/>
            </a:spcAft>
            <a:buChar char="•"/>
          </a:pPr>
          <a:r>
            <a:rPr lang="en-GB" sz="900" b="1" kern="1200" dirty="0"/>
            <a:t>Median 4 prior therapies</a:t>
          </a:r>
        </a:p>
        <a:p>
          <a:pPr marL="57150" lvl="1" indent="-57150" algn="l" defTabSz="400050">
            <a:lnSpc>
              <a:spcPct val="90000"/>
            </a:lnSpc>
            <a:spcBef>
              <a:spcPct val="0"/>
            </a:spcBef>
            <a:spcAft>
              <a:spcPct val="15000"/>
            </a:spcAft>
            <a:buChar char="•"/>
          </a:pPr>
          <a:r>
            <a:rPr lang="en-GB" sz="900" b="1" kern="1200" dirty="0"/>
            <a:t>95.3% </a:t>
          </a:r>
          <a:r>
            <a:rPr lang="en-GB" sz="900" b="1" kern="1200" dirty="0" err="1"/>
            <a:t>IMiD</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86.0% PI-refractory</a:t>
          </a:r>
        </a:p>
        <a:p>
          <a:pPr marL="57150" lvl="1" indent="-57150" algn="l" defTabSz="400050">
            <a:lnSpc>
              <a:spcPct val="90000"/>
            </a:lnSpc>
            <a:spcBef>
              <a:spcPct val="0"/>
            </a:spcBef>
            <a:spcAft>
              <a:spcPct val="15000"/>
            </a:spcAft>
            <a:buChar char="•"/>
          </a:pPr>
          <a:r>
            <a:rPr lang="en-GB" sz="900" b="1" kern="1200" dirty="0"/>
            <a:t>37.2% CD38 </a:t>
          </a:r>
          <a:r>
            <a:rPr lang="en-GB" sz="900" b="1" kern="1200" dirty="0" err="1"/>
            <a:t>mAb</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32.6% triple-class refractory</a:t>
          </a:r>
        </a:p>
        <a:p>
          <a:pPr marL="57150" lvl="1" indent="-57150" algn="l" defTabSz="400050">
            <a:lnSpc>
              <a:spcPct val="90000"/>
            </a:lnSpc>
            <a:spcBef>
              <a:spcPct val="0"/>
            </a:spcBef>
            <a:spcAft>
              <a:spcPct val="15000"/>
            </a:spcAft>
            <a:buChar char="•"/>
          </a:pPr>
          <a:r>
            <a:rPr lang="en-GB" sz="900" b="1" kern="1200" dirty="0"/>
            <a:t>Median duration of treatment: 4 cycles</a:t>
          </a:r>
        </a:p>
      </dsp:txBody>
      <dsp:txXfrm>
        <a:off x="0" y="247290"/>
        <a:ext cx="2764013" cy="1219049"/>
      </dsp:txXfrm>
    </dsp:sp>
    <dsp:sp modelId="{38B0E37E-0B12-4413-9276-9A151EA664C3}">
      <dsp:nvSpPr>
        <dsp:cNvPr id="0" name=""/>
        <dsp:cNvSpPr/>
      </dsp:nvSpPr>
      <dsp:spPr>
        <a:xfrm>
          <a:off x="138200" y="114450"/>
          <a:ext cx="1934809" cy="26568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131" tIns="0" rIns="73131" bIns="0" numCol="1" spcCol="1270" anchor="ctr" anchorCtr="0">
          <a:noAutofit/>
        </a:bodyPr>
        <a:lstStyle/>
        <a:p>
          <a:pPr marL="0" lvl="0" indent="0" algn="l" defTabSz="400050">
            <a:lnSpc>
              <a:spcPct val="90000"/>
            </a:lnSpc>
            <a:spcBef>
              <a:spcPct val="0"/>
            </a:spcBef>
            <a:spcAft>
              <a:spcPct val="35000"/>
            </a:spcAft>
            <a:buNone/>
          </a:pPr>
          <a:r>
            <a:rPr lang="en-US" sz="900" b="1" kern="1200" dirty="0" err="1"/>
            <a:t>Iberdomide</a:t>
          </a:r>
          <a:r>
            <a:rPr lang="en-US" sz="900" b="1" kern="1200" dirty="0"/>
            <a:t>-Dara-</a:t>
          </a:r>
          <a:r>
            <a:rPr lang="en-US" sz="900" b="1" kern="1200" dirty="0" err="1"/>
            <a:t>dex</a:t>
          </a:r>
          <a:r>
            <a:rPr lang="en-US" sz="900" b="1" kern="1200" dirty="0"/>
            <a:t> (N=43)</a:t>
          </a:r>
          <a:endParaRPr lang="en-GB" sz="900" b="1" kern="1200" baseline="30000" dirty="0"/>
        </a:p>
      </dsp:txBody>
      <dsp:txXfrm>
        <a:off x="151169" y="127419"/>
        <a:ext cx="1908871" cy="239742"/>
      </dsp:txXfrm>
    </dsp:sp>
    <dsp:sp modelId="{CD5FE9AF-02C2-407D-9F76-2F39F0FE7433}">
      <dsp:nvSpPr>
        <dsp:cNvPr id="0" name=""/>
        <dsp:cNvSpPr/>
      </dsp:nvSpPr>
      <dsp:spPr>
        <a:xfrm>
          <a:off x="0" y="1647780"/>
          <a:ext cx="2764013" cy="12190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4518" tIns="187452" rIns="214518" bIns="64008" numCol="1" spcCol="1270" anchor="t" anchorCtr="0">
          <a:noAutofit/>
        </a:bodyPr>
        <a:lstStyle/>
        <a:p>
          <a:pPr marL="57150" lvl="1" indent="-57150" algn="l" defTabSz="400050">
            <a:lnSpc>
              <a:spcPct val="90000"/>
            </a:lnSpc>
            <a:spcBef>
              <a:spcPct val="0"/>
            </a:spcBef>
            <a:spcAft>
              <a:spcPct val="15000"/>
            </a:spcAft>
            <a:buChar char="•"/>
          </a:pPr>
          <a:r>
            <a:rPr lang="en-GB" sz="900" b="1" kern="1200" dirty="0"/>
            <a:t>16.0% EMD</a:t>
          </a:r>
          <a:endParaRPr lang="en-US" sz="900" b="1" kern="1200" dirty="0"/>
        </a:p>
        <a:p>
          <a:pPr marL="57150" lvl="1" indent="-57150" algn="l" defTabSz="400050">
            <a:lnSpc>
              <a:spcPct val="90000"/>
            </a:lnSpc>
            <a:spcBef>
              <a:spcPct val="0"/>
            </a:spcBef>
            <a:spcAft>
              <a:spcPct val="15000"/>
            </a:spcAft>
            <a:buChar char="•"/>
          </a:pPr>
          <a:r>
            <a:rPr lang="en-GB" sz="900" b="1" kern="1200" dirty="0"/>
            <a:t>Median 5 prior therapies</a:t>
          </a:r>
        </a:p>
        <a:p>
          <a:pPr marL="57150" lvl="1" indent="-57150" algn="l" defTabSz="400050">
            <a:lnSpc>
              <a:spcPct val="90000"/>
            </a:lnSpc>
            <a:spcBef>
              <a:spcPct val="0"/>
            </a:spcBef>
            <a:spcAft>
              <a:spcPct val="15000"/>
            </a:spcAft>
            <a:buChar char="•"/>
          </a:pPr>
          <a:r>
            <a:rPr lang="en-GB" sz="900" b="1" kern="1200" dirty="0"/>
            <a:t>80.0% </a:t>
          </a:r>
          <a:r>
            <a:rPr lang="en-GB" sz="900" b="1" kern="1200" dirty="0" err="1"/>
            <a:t>IMiD</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68.0% PI-refractory</a:t>
          </a:r>
        </a:p>
        <a:p>
          <a:pPr marL="57150" lvl="1" indent="-57150" algn="l" defTabSz="400050">
            <a:lnSpc>
              <a:spcPct val="90000"/>
            </a:lnSpc>
            <a:spcBef>
              <a:spcPct val="0"/>
            </a:spcBef>
            <a:spcAft>
              <a:spcPct val="15000"/>
            </a:spcAft>
            <a:buChar char="•"/>
          </a:pPr>
          <a:r>
            <a:rPr lang="en-GB" sz="900" b="1" kern="1200" dirty="0"/>
            <a:t>80.0% CD38 </a:t>
          </a:r>
          <a:r>
            <a:rPr lang="en-GB" sz="900" b="1" kern="1200" dirty="0" err="1"/>
            <a:t>mAb</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48.0% triple-class refractory</a:t>
          </a:r>
        </a:p>
        <a:p>
          <a:pPr marL="57150" lvl="1" indent="-57150" algn="l" defTabSz="400050">
            <a:lnSpc>
              <a:spcPct val="90000"/>
            </a:lnSpc>
            <a:spcBef>
              <a:spcPct val="0"/>
            </a:spcBef>
            <a:spcAft>
              <a:spcPct val="15000"/>
            </a:spcAft>
            <a:buChar char="•"/>
          </a:pPr>
          <a:r>
            <a:rPr lang="en-GB" sz="900" b="1" kern="1200" dirty="0"/>
            <a:t>Median duration of treatment: 6 cycles</a:t>
          </a:r>
        </a:p>
      </dsp:txBody>
      <dsp:txXfrm>
        <a:off x="0" y="1647780"/>
        <a:ext cx="2764013" cy="1219049"/>
      </dsp:txXfrm>
    </dsp:sp>
    <dsp:sp modelId="{0AA93A77-CF47-4FFC-9819-53292F63A2D6}">
      <dsp:nvSpPr>
        <dsp:cNvPr id="0" name=""/>
        <dsp:cNvSpPr/>
      </dsp:nvSpPr>
      <dsp:spPr>
        <a:xfrm>
          <a:off x="138200" y="1514940"/>
          <a:ext cx="1934809" cy="26568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131" tIns="0" rIns="73131" bIns="0" numCol="1" spcCol="1270" anchor="ctr" anchorCtr="0">
          <a:noAutofit/>
        </a:bodyPr>
        <a:lstStyle/>
        <a:p>
          <a:pPr marL="0" lvl="0" indent="0" algn="l" defTabSz="400050">
            <a:lnSpc>
              <a:spcPct val="90000"/>
            </a:lnSpc>
            <a:spcBef>
              <a:spcPct val="0"/>
            </a:spcBef>
            <a:spcAft>
              <a:spcPct val="35000"/>
            </a:spcAft>
            <a:buNone/>
          </a:pPr>
          <a:r>
            <a:rPr lang="en-US" sz="900" b="1" kern="1200" baseline="0" dirty="0" err="1"/>
            <a:t>Iberdomide-Vd</a:t>
          </a:r>
          <a:r>
            <a:rPr lang="en-US" sz="900" b="1" kern="1200" baseline="0" dirty="0"/>
            <a:t> (N=25)</a:t>
          </a:r>
        </a:p>
      </dsp:txBody>
      <dsp:txXfrm>
        <a:off x="151169" y="1527909"/>
        <a:ext cx="1908871" cy="239742"/>
      </dsp:txXfrm>
    </dsp:sp>
    <dsp:sp modelId="{2D6F6E98-6E9C-48DD-B803-081A15F61FF9}">
      <dsp:nvSpPr>
        <dsp:cNvPr id="0" name=""/>
        <dsp:cNvSpPr/>
      </dsp:nvSpPr>
      <dsp:spPr>
        <a:xfrm>
          <a:off x="0" y="3048270"/>
          <a:ext cx="2764013" cy="121904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4518" tIns="187452" rIns="214518" bIns="64008" numCol="1" spcCol="1270" anchor="t" anchorCtr="0">
          <a:noAutofit/>
        </a:bodyPr>
        <a:lstStyle/>
        <a:p>
          <a:pPr marL="57150" lvl="1" indent="-57150" algn="l" defTabSz="400050">
            <a:lnSpc>
              <a:spcPct val="90000"/>
            </a:lnSpc>
            <a:spcBef>
              <a:spcPct val="0"/>
            </a:spcBef>
            <a:spcAft>
              <a:spcPct val="15000"/>
            </a:spcAft>
            <a:buChar char="•"/>
          </a:pPr>
          <a:r>
            <a:rPr lang="en-GB" sz="900" b="1" kern="1200" dirty="0"/>
            <a:t>22.2% EMD</a:t>
          </a:r>
          <a:endParaRPr lang="en-US" sz="900" b="1" kern="1200" dirty="0"/>
        </a:p>
        <a:p>
          <a:pPr marL="57150" lvl="1" indent="-57150" algn="l" defTabSz="400050">
            <a:lnSpc>
              <a:spcPct val="90000"/>
            </a:lnSpc>
            <a:spcBef>
              <a:spcPct val="0"/>
            </a:spcBef>
            <a:spcAft>
              <a:spcPct val="15000"/>
            </a:spcAft>
            <a:buChar char="•"/>
          </a:pPr>
          <a:r>
            <a:rPr lang="en-GB" sz="900" b="1" kern="1200" dirty="0"/>
            <a:t>Median 6 prior therapies</a:t>
          </a:r>
        </a:p>
        <a:p>
          <a:pPr marL="57150" lvl="1" indent="-57150" algn="l" defTabSz="400050">
            <a:lnSpc>
              <a:spcPct val="90000"/>
            </a:lnSpc>
            <a:spcBef>
              <a:spcPct val="0"/>
            </a:spcBef>
            <a:spcAft>
              <a:spcPct val="15000"/>
            </a:spcAft>
            <a:buChar char="•"/>
          </a:pPr>
          <a:r>
            <a:rPr lang="en-GB" sz="900" b="1" kern="1200" dirty="0"/>
            <a:t>88.9% </a:t>
          </a:r>
          <a:r>
            <a:rPr lang="en-GB" sz="900" b="1" kern="1200" dirty="0" err="1"/>
            <a:t>IMiD</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66.7% PI-refractory</a:t>
          </a:r>
        </a:p>
        <a:p>
          <a:pPr marL="57150" lvl="1" indent="-57150" algn="l" defTabSz="400050">
            <a:lnSpc>
              <a:spcPct val="90000"/>
            </a:lnSpc>
            <a:spcBef>
              <a:spcPct val="0"/>
            </a:spcBef>
            <a:spcAft>
              <a:spcPct val="15000"/>
            </a:spcAft>
            <a:buChar char="•"/>
          </a:pPr>
          <a:r>
            <a:rPr lang="en-GB" sz="900" b="1" kern="1200" dirty="0"/>
            <a:t>77.8% CD38 </a:t>
          </a:r>
          <a:r>
            <a:rPr lang="en-GB" sz="900" b="1" kern="1200" dirty="0" err="1"/>
            <a:t>mAb</a:t>
          </a:r>
          <a:r>
            <a:rPr lang="en-GB" sz="900" b="1" kern="1200" dirty="0"/>
            <a:t>-refractory</a:t>
          </a:r>
        </a:p>
        <a:p>
          <a:pPr marL="57150" lvl="1" indent="-57150" algn="l" defTabSz="400050">
            <a:lnSpc>
              <a:spcPct val="90000"/>
            </a:lnSpc>
            <a:spcBef>
              <a:spcPct val="0"/>
            </a:spcBef>
            <a:spcAft>
              <a:spcPct val="15000"/>
            </a:spcAft>
            <a:buChar char="•"/>
          </a:pPr>
          <a:r>
            <a:rPr lang="en-GB" sz="900" b="1" kern="1200" dirty="0"/>
            <a:t>55.6% triple-class refractory</a:t>
          </a:r>
        </a:p>
        <a:p>
          <a:pPr marL="57150" lvl="1" indent="-57150" algn="l" defTabSz="400050">
            <a:lnSpc>
              <a:spcPct val="90000"/>
            </a:lnSpc>
            <a:spcBef>
              <a:spcPct val="0"/>
            </a:spcBef>
            <a:spcAft>
              <a:spcPct val="15000"/>
            </a:spcAft>
            <a:buChar char="•"/>
          </a:pPr>
          <a:r>
            <a:rPr lang="en-GB" sz="900" b="1" kern="1200" dirty="0"/>
            <a:t>Median duration of treatment: 5 cycles</a:t>
          </a:r>
        </a:p>
      </dsp:txBody>
      <dsp:txXfrm>
        <a:off x="0" y="3048270"/>
        <a:ext cx="2764013" cy="1219049"/>
      </dsp:txXfrm>
    </dsp:sp>
    <dsp:sp modelId="{F18A5D67-8525-4831-8F5C-23D7E9DC849F}">
      <dsp:nvSpPr>
        <dsp:cNvPr id="0" name=""/>
        <dsp:cNvSpPr/>
      </dsp:nvSpPr>
      <dsp:spPr>
        <a:xfrm>
          <a:off x="138200" y="2915430"/>
          <a:ext cx="1934809" cy="26568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131" tIns="0" rIns="73131" bIns="0" numCol="1" spcCol="1270" anchor="ctr" anchorCtr="0">
          <a:noAutofit/>
        </a:bodyPr>
        <a:lstStyle/>
        <a:p>
          <a:pPr marL="0" lvl="0" indent="0" algn="l" defTabSz="400050">
            <a:lnSpc>
              <a:spcPct val="90000"/>
            </a:lnSpc>
            <a:spcBef>
              <a:spcPct val="0"/>
            </a:spcBef>
            <a:spcAft>
              <a:spcPct val="35000"/>
            </a:spcAft>
            <a:buNone/>
          </a:pPr>
          <a:r>
            <a:rPr lang="en-US" sz="900" b="1" kern="1200" dirty="0" err="1"/>
            <a:t>Iberdomide-Kd</a:t>
          </a:r>
          <a:r>
            <a:rPr lang="en-US" sz="900" b="1" kern="1200" dirty="0"/>
            <a:t> (N=9)</a:t>
          </a:r>
        </a:p>
      </dsp:txBody>
      <dsp:txXfrm>
        <a:off x="151169" y="2928399"/>
        <a:ext cx="1908871" cy="2397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D1863-9B0F-47E6-AD41-97899B63A1A4}">
      <dsp:nvSpPr>
        <dsp:cNvPr id="0" name=""/>
        <dsp:cNvSpPr/>
      </dsp:nvSpPr>
      <dsp:spPr>
        <a:xfrm>
          <a:off x="0" y="231397"/>
          <a:ext cx="5910263" cy="131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70764" rIns="458702"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Median age 76 years (range 70–87)</a:t>
          </a:r>
          <a:endParaRPr lang="en-GB" sz="1300" b="1" kern="1200" dirty="0"/>
        </a:p>
        <a:p>
          <a:pPr marL="114300" lvl="1" indent="-114300" algn="l" defTabSz="577850">
            <a:lnSpc>
              <a:spcPct val="90000"/>
            </a:lnSpc>
            <a:spcBef>
              <a:spcPct val="0"/>
            </a:spcBef>
            <a:spcAft>
              <a:spcPct val="15000"/>
            </a:spcAft>
            <a:buChar char="•"/>
          </a:pPr>
          <a:r>
            <a:rPr lang="en-US" sz="1300" b="1" kern="1200" dirty="0"/>
            <a:t>50% with IMWG frailty score &gt;2</a:t>
          </a:r>
          <a:endParaRPr lang="en-GB" sz="1300" b="1" kern="1200" dirty="0"/>
        </a:p>
        <a:p>
          <a:pPr marL="114300" lvl="1" indent="-114300" algn="l" defTabSz="577850">
            <a:lnSpc>
              <a:spcPct val="90000"/>
            </a:lnSpc>
            <a:spcBef>
              <a:spcPct val="0"/>
            </a:spcBef>
            <a:spcAft>
              <a:spcPct val="15000"/>
            </a:spcAft>
            <a:buChar char="•"/>
          </a:pPr>
          <a:r>
            <a:rPr lang="en-US" sz="1300" b="1" kern="1200" dirty="0"/>
            <a:t>On FISH in evaluable patients, 18.5% had del17p and 15% had t(4;14)</a:t>
          </a:r>
          <a:endParaRPr lang="en-GB" sz="1300" b="1" kern="1200" dirty="0"/>
        </a:p>
        <a:p>
          <a:pPr marL="114300" lvl="1" indent="-114300" algn="l" defTabSz="577850">
            <a:lnSpc>
              <a:spcPct val="90000"/>
            </a:lnSpc>
            <a:spcBef>
              <a:spcPct val="0"/>
            </a:spcBef>
            <a:spcAft>
              <a:spcPct val="15000"/>
            </a:spcAft>
            <a:buChar char="•"/>
          </a:pPr>
          <a:r>
            <a:rPr lang="en-GB" sz="1300" b="1" kern="1200" dirty="0"/>
            <a:t>Prior R in 87% (74% refractory), Dara in 40% (37% refractory)</a:t>
          </a:r>
        </a:p>
      </dsp:txBody>
      <dsp:txXfrm>
        <a:off x="0" y="231397"/>
        <a:ext cx="5910263" cy="1310400"/>
      </dsp:txXfrm>
    </dsp:sp>
    <dsp:sp modelId="{344929E4-4E95-45E4-9D61-AEDEF92FDE79}">
      <dsp:nvSpPr>
        <dsp:cNvPr id="0" name=""/>
        <dsp:cNvSpPr/>
      </dsp:nvSpPr>
      <dsp:spPr>
        <a:xfrm>
          <a:off x="295513" y="39517"/>
          <a:ext cx="4137184"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577850">
            <a:lnSpc>
              <a:spcPct val="90000"/>
            </a:lnSpc>
            <a:spcBef>
              <a:spcPct val="0"/>
            </a:spcBef>
            <a:spcAft>
              <a:spcPct val="35000"/>
            </a:spcAft>
            <a:buNone/>
          </a:pPr>
          <a:r>
            <a:rPr lang="en-US" sz="1300" b="1" kern="1200" dirty="0"/>
            <a:t>70 RRMM patients aged &gt;70 years at first relapse</a:t>
          </a:r>
          <a:endParaRPr lang="en-GB" sz="1300" b="1" kern="1200" dirty="0"/>
        </a:p>
      </dsp:txBody>
      <dsp:txXfrm>
        <a:off x="314247" y="58251"/>
        <a:ext cx="4099716" cy="346292"/>
      </dsp:txXfrm>
    </dsp:sp>
    <dsp:sp modelId="{3B995B59-FDAF-4738-8D07-2853B49DB2AD}">
      <dsp:nvSpPr>
        <dsp:cNvPr id="0" name=""/>
        <dsp:cNvSpPr/>
      </dsp:nvSpPr>
      <dsp:spPr>
        <a:xfrm>
          <a:off x="0" y="1803877"/>
          <a:ext cx="5910263" cy="1105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70764" rIns="458702"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ORR 64% (VGPR 33%)</a:t>
          </a:r>
          <a:endParaRPr lang="en-GB" sz="1300" b="1" kern="1200" dirty="0"/>
        </a:p>
        <a:p>
          <a:pPr marL="114300" lvl="1" indent="-114300" algn="l" defTabSz="577850">
            <a:lnSpc>
              <a:spcPct val="90000"/>
            </a:lnSpc>
            <a:spcBef>
              <a:spcPct val="0"/>
            </a:spcBef>
            <a:spcAft>
              <a:spcPct val="15000"/>
            </a:spcAft>
            <a:buChar char="•"/>
          </a:pPr>
          <a:r>
            <a:rPr lang="en-GB" sz="1300" b="1" kern="1200" dirty="0"/>
            <a:t>Median PFS 13 months (10 months in 26 patients refractory to R and Dara)</a:t>
          </a:r>
        </a:p>
        <a:p>
          <a:pPr marL="114300" lvl="1" indent="-114300" algn="l" defTabSz="577850">
            <a:lnSpc>
              <a:spcPct val="90000"/>
            </a:lnSpc>
            <a:spcBef>
              <a:spcPct val="0"/>
            </a:spcBef>
            <a:spcAft>
              <a:spcPct val="15000"/>
            </a:spcAft>
            <a:buChar char="•"/>
          </a:pPr>
          <a:r>
            <a:rPr lang="en-GB" sz="1300" b="1" kern="1200" dirty="0"/>
            <a:t>12-month OS 85%</a:t>
          </a:r>
        </a:p>
      </dsp:txBody>
      <dsp:txXfrm>
        <a:off x="0" y="1803877"/>
        <a:ext cx="5910263" cy="1105650"/>
      </dsp:txXfrm>
    </dsp:sp>
    <dsp:sp modelId="{D34A0023-7854-44C6-A67E-54F970E278D7}">
      <dsp:nvSpPr>
        <dsp:cNvPr id="0" name=""/>
        <dsp:cNvSpPr/>
      </dsp:nvSpPr>
      <dsp:spPr>
        <a:xfrm>
          <a:off x="295513" y="1611997"/>
          <a:ext cx="4137184"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577850">
            <a:lnSpc>
              <a:spcPct val="90000"/>
            </a:lnSpc>
            <a:spcBef>
              <a:spcPct val="0"/>
            </a:spcBef>
            <a:spcAft>
              <a:spcPct val="35000"/>
            </a:spcAft>
            <a:buNone/>
          </a:pPr>
          <a:r>
            <a:rPr lang="en-US" sz="1300" b="1" kern="1200" dirty="0"/>
            <a:t>Efficacy, median follow-up 12 months</a:t>
          </a:r>
          <a:endParaRPr lang="en-GB" sz="1300" b="1" kern="1200" dirty="0"/>
        </a:p>
      </dsp:txBody>
      <dsp:txXfrm>
        <a:off x="314247" y="1630731"/>
        <a:ext cx="4099716" cy="346292"/>
      </dsp:txXfrm>
    </dsp:sp>
    <dsp:sp modelId="{AB49E70D-4ED4-4AF2-AB82-A9ADAC1EF3CC}">
      <dsp:nvSpPr>
        <dsp:cNvPr id="0" name=""/>
        <dsp:cNvSpPr/>
      </dsp:nvSpPr>
      <dsp:spPr>
        <a:xfrm>
          <a:off x="0" y="3171607"/>
          <a:ext cx="5910263" cy="135134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2" tIns="270764" rIns="458702" bIns="92456" numCol="1" spcCol="1270" anchor="t" anchorCtr="0">
          <a:noAutofit/>
        </a:bodyPr>
        <a:lstStyle/>
        <a:p>
          <a:pPr marL="114300" lvl="1" indent="-114300" algn="l" defTabSz="577850">
            <a:lnSpc>
              <a:spcPct val="90000"/>
            </a:lnSpc>
            <a:spcBef>
              <a:spcPct val="0"/>
            </a:spcBef>
            <a:spcAft>
              <a:spcPct val="15000"/>
            </a:spcAft>
            <a:buChar char="•"/>
          </a:pPr>
          <a:r>
            <a:rPr lang="en-GB" sz="1300" b="1" kern="1200" dirty="0"/>
            <a:t>Grade 3/4 neutropenia 46%, thrombocytopenia 9%</a:t>
          </a:r>
        </a:p>
        <a:p>
          <a:pPr marL="114300" lvl="1" indent="-114300" algn="l" defTabSz="577850">
            <a:lnSpc>
              <a:spcPct val="90000"/>
            </a:lnSpc>
            <a:spcBef>
              <a:spcPct val="0"/>
            </a:spcBef>
            <a:spcAft>
              <a:spcPct val="15000"/>
            </a:spcAft>
            <a:buChar char="•"/>
          </a:pPr>
          <a:r>
            <a:rPr lang="en-GB" sz="1300" b="1" kern="1200" dirty="0"/>
            <a:t>Infections 30% (grade 3/4 8%)</a:t>
          </a:r>
        </a:p>
        <a:p>
          <a:pPr marL="114300" lvl="1" indent="-114300" algn="l" defTabSz="577850">
            <a:lnSpc>
              <a:spcPct val="90000"/>
            </a:lnSpc>
            <a:spcBef>
              <a:spcPct val="0"/>
            </a:spcBef>
            <a:spcAft>
              <a:spcPct val="15000"/>
            </a:spcAft>
            <a:buChar char="•"/>
          </a:pPr>
          <a:r>
            <a:rPr lang="en-GB" sz="1300" b="1" kern="1200" dirty="0"/>
            <a:t>PN 20%</a:t>
          </a:r>
        </a:p>
        <a:p>
          <a:pPr marL="114300" lvl="1" indent="-114300" algn="l" defTabSz="577850">
            <a:lnSpc>
              <a:spcPct val="90000"/>
            </a:lnSpc>
            <a:spcBef>
              <a:spcPct val="0"/>
            </a:spcBef>
            <a:spcAft>
              <a:spcPct val="15000"/>
            </a:spcAft>
            <a:buChar char="•"/>
          </a:pPr>
          <a:r>
            <a:rPr lang="en-GB" sz="1300" b="1" kern="1200" dirty="0" err="1"/>
            <a:t>Diarrhea</a:t>
          </a:r>
          <a:r>
            <a:rPr lang="en-GB" sz="1300" b="1" kern="1200" dirty="0"/>
            <a:t> 19%</a:t>
          </a:r>
        </a:p>
        <a:p>
          <a:pPr marL="114300" lvl="1" indent="-114300" algn="l" defTabSz="577850">
            <a:lnSpc>
              <a:spcPct val="90000"/>
            </a:lnSpc>
            <a:spcBef>
              <a:spcPct val="0"/>
            </a:spcBef>
            <a:spcAft>
              <a:spcPct val="15000"/>
            </a:spcAft>
            <a:buChar char="•"/>
          </a:pPr>
          <a:r>
            <a:rPr lang="en-GB" sz="1300" b="1" kern="1200" dirty="0"/>
            <a:t>Discontinuation due to severe AE, n = 4</a:t>
          </a:r>
        </a:p>
      </dsp:txBody>
      <dsp:txXfrm>
        <a:off x="0" y="3171607"/>
        <a:ext cx="5910263" cy="1351349"/>
      </dsp:txXfrm>
    </dsp:sp>
    <dsp:sp modelId="{27BFA207-C3CD-4147-B782-73135C9CA0D6}">
      <dsp:nvSpPr>
        <dsp:cNvPr id="0" name=""/>
        <dsp:cNvSpPr/>
      </dsp:nvSpPr>
      <dsp:spPr>
        <a:xfrm>
          <a:off x="295513" y="2979727"/>
          <a:ext cx="4137184"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6" tIns="0" rIns="156376" bIns="0" numCol="1" spcCol="1270" anchor="ctr" anchorCtr="0">
          <a:noAutofit/>
        </a:bodyPr>
        <a:lstStyle/>
        <a:p>
          <a:pPr marL="0" lvl="0" indent="0" algn="l" defTabSz="577850">
            <a:lnSpc>
              <a:spcPct val="90000"/>
            </a:lnSpc>
            <a:spcBef>
              <a:spcPct val="0"/>
            </a:spcBef>
            <a:spcAft>
              <a:spcPct val="35000"/>
            </a:spcAft>
            <a:buNone/>
          </a:pPr>
          <a:r>
            <a:rPr lang="en-US" sz="1300" b="1" kern="1200" dirty="0"/>
            <a:t>Safety</a:t>
          </a:r>
          <a:endParaRPr lang="en-GB" sz="1300" b="1" kern="1200" baseline="30000" dirty="0"/>
        </a:p>
      </dsp:txBody>
      <dsp:txXfrm>
        <a:off x="314247" y="2998461"/>
        <a:ext cx="4099716" cy="3462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6437E-E8D8-485B-9CA9-8E406205C2F8}">
      <dsp:nvSpPr>
        <dsp:cNvPr id="0" name=""/>
        <dsp:cNvSpPr/>
      </dsp:nvSpPr>
      <dsp:spPr>
        <a:xfrm>
          <a:off x="0" y="298737"/>
          <a:ext cx="5910339" cy="13104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70764" rIns="324000"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Median age 67 years (range 46–81); </a:t>
          </a:r>
          <a:r>
            <a:rPr lang="en-GB" sz="1300" b="1" kern="1200" dirty="0"/>
            <a:t>30% high-risk cytogenetics</a:t>
          </a:r>
        </a:p>
        <a:p>
          <a:pPr marL="114300" lvl="1" indent="-114300" algn="l" defTabSz="577850">
            <a:lnSpc>
              <a:spcPct val="90000"/>
            </a:lnSpc>
            <a:spcBef>
              <a:spcPct val="0"/>
            </a:spcBef>
            <a:spcAft>
              <a:spcPct val="15000"/>
            </a:spcAft>
            <a:buChar char="•"/>
          </a:pPr>
          <a:r>
            <a:rPr lang="en-US" sz="1300" b="1" kern="1200" dirty="0"/>
            <a:t>Median 3 prior lines</a:t>
          </a:r>
          <a:endParaRPr lang="en-GB" sz="1300" b="1" kern="1200" dirty="0"/>
        </a:p>
        <a:p>
          <a:pPr marL="114300" lvl="1" indent="-114300" algn="l" defTabSz="577850">
            <a:lnSpc>
              <a:spcPct val="90000"/>
            </a:lnSpc>
            <a:spcBef>
              <a:spcPct val="0"/>
            </a:spcBef>
            <a:spcAft>
              <a:spcPct val="15000"/>
            </a:spcAft>
            <a:buChar char="•"/>
          </a:pPr>
          <a:r>
            <a:rPr lang="en-US" sz="1300" b="1" kern="1200" dirty="0"/>
            <a:t>100% R exposed; 98% PI exposed (52% refractory); 85% CD38 </a:t>
          </a:r>
          <a:r>
            <a:rPr lang="en-US" sz="1300" b="1" kern="1200" dirty="0" err="1"/>
            <a:t>mAb</a:t>
          </a:r>
          <a:r>
            <a:rPr lang="en-US" sz="1300" b="1" kern="1200" dirty="0"/>
            <a:t>-exposed (77% refractory)</a:t>
          </a:r>
          <a:endParaRPr lang="en-GB" sz="1300" b="1" kern="1200" dirty="0"/>
        </a:p>
        <a:p>
          <a:pPr marL="114300" lvl="1" indent="-114300" algn="l" defTabSz="577850">
            <a:lnSpc>
              <a:spcPct val="90000"/>
            </a:lnSpc>
            <a:spcBef>
              <a:spcPct val="0"/>
            </a:spcBef>
            <a:spcAft>
              <a:spcPct val="15000"/>
            </a:spcAft>
            <a:buChar char="•"/>
          </a:pPr>
          <a:r>
            <a:rPr lang="en-US" sz="1300" b="1" kern="1200" dirty="0"/>
            <a:t>46% triple-class refractory</a:t>
          </a:r>
          <a:endParaRPr lang="en-GB" sz="1300" b="1" kern="1200" dirty="0"/>
        </a:p>
      </dsp:txBody>
      <dsp:txXfrm>
        <a:off x="0" y="298737"/>
        <a:ext cx="5910339" cy="1310400"/>
      </dsp:txXfrm>
    </dsp:sp>
    <dsp:sp modelId="{1F450FD7-9C86-47E5-AE4F-EFA6805A3EF1}">
      <dsp:nvSpPr>
        <dsp:cNvPr id="0" name=""/>
        <dsp:cNvSpPr/>
      </dsp:nvSpPr>
      <dsp:spPr>
        <a:xfrm>
          <a:off x="295516" y="106857"/>
          <a:ext cx="4137237" cy="38376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577850">
            <a:lnSpc>
              <a:spcPct val="90000"/>
            </a:lnSpc>
            <a:spcBef>
              <a:spcPct val="0"/>
            </a:spcBef>
            <a:spcAft>
              <a:spcPct val="35000"/>
            </a:spcAft>
            <a:buNone/>
          </a:pPr>
          <a:r>
            <a:rPr lang="en-US" sz="1300" b="1" kern="1200"/>
            <a:t>61 RRMM patients after 2–4 prior lines</a:t>
          </a:r>
          <a:endParaRPr lang="en-GB" sz="1300" b="1" kern="1200" dirty="0"/>
        </a:p>
      </dsp:txBody>
      <dsp:txXfrm>
        <a:off x="314250" y="125591"/>
        <a:ext cx="4099769" cy="346292"/>
      </dsp:txXfrm>
    </dsp:sp>
    <dsp:sp modelId="{EBC13D0A-A01F-4948-BA15-9DB5B8062801}">
      <dsp:nvSpPr>
        <dsp:cNvPr id="0" name=""/>
        <dsp:cNvSpPr/>
      </dsp:nvSpPr>
      <dsp:spPr>
        <a:xfrm>
          <a:off x="0" y="1871217"/>
          <a:ext cx="5910339" cy="1289925"/>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70764" rIns="45870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t>ORR 82% (48% ≥VGPR)</a:t>
          </a:r>
          <a:endParaRPr lang="en-GB" sz="1300" b="1" kern="1200" dirty="0"/>
        </a:p>
        <a:p>
          <a:pPr marL="114300" lvl="1" indent="-114300" algn="l" defTabSz="577850">
            <a:lnSpc>
              <a:spcPct val="90000"/>
            </a:lnSpc>
            <a:spcBef>
              <a:spcPct val="0"/>
            </a:spcBef>
            <a:spcAft>
              <a:spcPct val="15000"/>
            </a:spcAft>
            <a:buChar char="•"/>
          </a:pPr>
          <a:r>
            <a:rPr lang="en-US" sz="1300" b="1" kern="1200" dirty="0"/>
            <a:t>Median PFS 17.8 months (17.6 and 17.8 months in patients with 2 and &gt;3 prior lines of therapy, respectively; 16.6 months in triple-class refractory patients)</a:t>
          </a:r>
          <a:endParaRPr lang="en-GB" sz="1300" b="1" kern="1200" dirty="0"/>
        </a:p>
        <a:p>
          <a:pPr marL="114300" lvl="1" indent="-114300" algn="l" defTabSz="577850">
            <a:lnSpc>
              <a:spcPct val="90000"/>
            </a:lnSpc>
            <a:spcBef>
              <a:spcPct val="0"/>
            </a:spcBef>
            <a:spcAft>
              <a:spcPct val="15000"/>
            </a:spcAft>
            <a:buChar char="•"/>
          </a:pPr>
          <a:r>
            <a:rPr lang="en-US" sz="1300" b="1" kern="1200" dirty="0"/>
            <a:t>18-month OS 71%</a:t>
          </a:r>
          <a:endParaRPr lang="en-GB" sz="1300" b="1" kern="1200" dirty="0"/>
        </a:p>
      </dsp:txBody>
      <dsp:txXfrm>
        <a:off x="0" y="1871217"/>
        <a:ext cx="5910339" cy="1289925"/>
      </dsp:txXfrm>
    </dsp:sp>
    <dsp:sp modelId="{CBF83017-91F4-436A-B2B1-72A378BBFBC7}">
      <dsp:nvSpPr>
        <dsp:cNvPr id="0" name=""/>
        <dsp:cNvSpPr/>
      </dsp:nvSpPr>
      <dsp:spPr>
        <a:xfrm>
          <a:off x="295516" y="1679337"/>
          <a:ext cx="4137237" cy="38376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577850">
            <a:lnSpc>
              <a:spcPct val="90000"/>
            </a:lnSpc>
            <a:spcBef>
              <a:spcPct val="0"/>
            </a:spcBef>
            <a:spcAft>
              <a:spcPct val="35000"/>
            </a:spcAft>
            <a:buNone/>
          </a:pPr>
          <a:r>
            <a:rPr lang="en-US" sz="1300" b="1" kern="1200"/>
            <a:t>Efficacy, median follow-up 16.4 months</a:t>
          </a:r>
          <a:endParaRPr lang="en-GB" sz="1300" b="1" kern="1200" dirty="0"/>
        </a:p>
      </dsp:txBody>
      <dsp:txXfrm>
        <a:off x="314250" y="1698071"/>
        <a:ext cx="4099769" cy="346292"/>
      </dsp:txXfrm>
    </dsp:sp>
    <dsp:sp modelId="{931B7084-B083-49AD-811D-7EEF1D239D43}">
      <dsp:nvSpPr>
        <dsp:cNvPr id="0" name=""/>
        <dsp:cNvSpPr/>
      </dsp:nvSpPr>
      <dsp:spPr>
        <a:xfrm>
          <a:off x="0" y="3423222"/>
          <a:ext cx="5910339" cy="1085174"/>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8708" tIns="270764" rIns="458708" bIns="92456" numCol="1" spcCol="1270" anchor="t" anchorCtr="0">
          <a:noAutofit/>
        </a:bodyPr>
        <a:lstStyle/>
        <a:p>
          <a:pPr marL="114300" lvl="1" indent="-114300" algn="l" defTabSz="577850">
            <a:lnSpc>
              <a:spcPct val="90000"/>
            </a:lnSpc>
            <a:spcBef>
              <a:spcPct val="0"/>
            </a:spcBef>
            <a:spcAft>
              <a:spcPct val="15000"/>
            </a:spcAft>
            <a:buChar char="•"/>
          </a:pPr>
          <a:r>
            <a:rPr lang="en-GB" sz="1300" b="1" kern="1200" dirty="0"/>
            <a:t>Grade ≥3 AEs: 49% neutropenia, 33% infections, 11% thrombocytopenia, 10% </a:t>
          </a:r>
          <a:r>
            <a:rPr lang="en-GB" sz="1300" b="1" kern="1200" dirty="0" err="1"/>
            <a:t>anemia</a:t>
          </a:r>
          <a:r>
            <a:rPr lang="en-GB" sz="1300" b="1" kern="1200" dirty="0"/>
            <a:t>, 3% fatigue, 2% TE events</a:t>
          </a:r>
        </a:p>
        <a:p>
          <a:pPr marL="114300" lvl="1" indent="-114300" algn="l" defTabSz="577850">
            <a:lnSpc>
              <a:spcPct val="90000"/>
            </a:lnSpc>
            <a:spcBef>
              <a:spcPct val="0"/>
            </a:spcBef>
            <a:spcAft>
              <a:spcPct val="15000"/>
            </a:spcAft>
            <a:buChar char="•"/>
          </a:pPr>
          <a:r>
            <a:rPr lang="en-GB" sz="1300" b="1" kern="1200" dirty="0"/>
            <a:t>Grade 3 polyneuropathy in 2 patients with pre-existing grade 1 neuropathy</a:t>
          </a:r>
        </a:p>
      </dsp:txBody>
      <dsp:txXfrm>
        <a:off x="0" y="3423222"/>
        <a:ext cx="5910339" cy="1085174"/>
      </dsp:txXfrm>
    </dsp:sp>
    <dsp:sp modelId="{1FF3B8CF-1A7A-4247-BFE8-03730609F0EC}">
      <dsp:nvSpPr>
        <dsp:cNvPr id="0" name=""/>
        <dsp:cNvSpPr/>
      </dsp:nvSpPr>
      <dsp:spPr>
        <a:xfrm>
          <a:off x="295516" y="3231342"/>
          <a:ext cx="4137237" cy="38376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378" tIns="0" rIns="156378" bIns="0" numCol="1" spcCol="1270" anchor="ctr" anchorCtr="0">
          <a:noAutofit/>
        </a:bodyPr>
        <a:lstStyle/>
        <a:p>
          <a:pPr marL="0" lvl="0" indent="0" algn="l" defTabSz="577850">
            <a:lnSpc>
              <a:spcPct val="90000"/>
            </a:lnSpc>
            <a:spcBef>
              <a:spcPct val="0"/>
            </a:spcBef>
            <a:spcAft>
              <a:spcPct val="35000"/>
            </a:spcAft>
            <a:buNone/>
          </a:pPr>
          <a:r>
            <a:rPr lang="en-US" sz="1300" b="1" kern="1200"/>
            <a:t>Safety</a:t>
          </a:r>
          <a:endParaRPr lang="en-GB" sz="1300" b="1" kern="1200" dirty="0"/>
        </a:p>
      </dsp:txBody>
      <dsp:txXfrm>
        <a:off x="314250" y="3250076"/>
        <a:ext cx="409976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AB1A-9197-4B07-A827-80CDFCAB6539}">
      <dsp:nvSpPr>
        <dsp:cNvPr id="0" name=""/>
        <dsp:cNvSpPr/>
      </dsp:nvSpPr>
      <dsp:spPr>
        <a:xfrm>
          <a:off x="0" y="1341"/>
          <a:ext cx="5486400" cy="403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Phase 3 DREAMM-7 study</a:t>
          </a:r>
          <a:endParaRPr lang="en-GB" sz="1400" kern="1200" dirty="0"/>
        </a:p>
      </dsp:txBody>
      <dsp:txXfrm>
        <a:off x="0" y="1341"/>
        <a:ext cx="5486400" cy="403200"/>
      </dsp:txXfrm>
    </dsp:sp>
    <dsp:sp modelId="{E81BF6BD-8CB2-485B-BEE9-BCD504942BF3}">
      <dsp:nvSpPr>
        <dsp:cNvPr id="0" name=""/>
        <dsp:cNvSpPr/>
      </dsp:nvSpPr>
      <dsp:spPr>
        <a:xfrm>
          <a:off x="0" y="404541"/>
          <a:ext cx="5486400" cy="61487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err="1"/>
            <a:t>Belamaf+Vd</a:t>
          </a:r>
          <a:r>
            <a:rPr lang="en-GB" sz="1400" b="1" kern="1200" dirty="0"/>
            <a:t> x 8 cycles, then </a:t>
          </a:r>
          <a:r>
            <a:rPr lang="en-GB" sz="1400" b="1" kern="1200" dirty="0" err="1"/>
            <a:t>belamaf</a:t>
          </a:r>
          <a:r>
            <a:rPr lang="en-GB" sz="1400" b="1" kern="1200" dirty="0"/>
            <a:t> Q3W, N=243</a:t>
          </a:r>
          <a:endParaRPr lang="en-GB" sz="1400" kern="1200" dirty="0"/>
        </a:p>
        <a:p>
          <a:pPr marL="114300" lvl="1" indent="-114300" algn="l" defTabSz="622300">
            <a:lnSpc>
              <a:spcPct val="90000"/>
            </a:lnSpc>
            <a:spcBef>
              <a:spcPct val="0"/>
            </a:spcBef>
            <a:spcAft>
              <a:spcPct val="15000"/>
            </a:spcAft>
            <a:buChar char="•"/>
          </a:pPr>
          <a:r>
            <a:rPr lang="en-GB" sz="1400" b="1" kern="1200" dirty="0"/>
            <a:t>Dara-</a:t>
          </a:r>
          <a:r>
            <a:rPr lang="en-GB" sz="1400" b="1" kern="1200" dirty="0" err="1"/>
            <a:t>Vd</a:t>
          </a:r>
          <a:r>
            <a:rPr lang="en-GB" sz="1400" b="1" kern="1200" dirty="0"/>
            <a:t> x 8 cycles, then Dara Q4W, N=251</a:t>
          </a:r>
          <a:endParaRPr lang="en-GB" sz="1400" kern="1200" dirty="0"/>
        </a:p>
      </dsp:txBody>
      <dsp:txXfrm>
        <a:off x="0" y="404541"/>
        <a:ext cx="5486400" cy="6148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AB1A-9197-4B07-A827-80CDFCAB6539}">
      <dsp:nvSpPr>
        <dsp:cNvPr id="0" name=""/>
        <dsp:cNvSpPr/>
      </dsp:nvSpPr>
      <dsp:spPr>
        <a:xfrm>
          <a:off x="0" y="2983"/>
          <a:ext cx="6004878" cy="4320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b="1" kern="1200" dirty="0"/>
            <a:t>Outcomes</a:t>
          </a:r>
          <a:endParaRPr lang="en-GB" sz="1500" kern="1200" dirty="0"/>
        </a:p>
      </dsp:txBody>
      <dsp:txXfrm>
        <a:off x="0" y="2983"/>
        <a:ext cx="6004878" cy="432000"/>
      </dsp:txXfrm>
    </dsp:sp>
    <dsp:sp modelId="{E81BF6BD-8CB2-485B-BEE9-BCD504942BF3}">
      <dsp:nvSpPr>
        <dsp:cNvPr id="0" name=""/>
        <dsp:cNvSpPr/>
      </dsp:nvSpPr>
      <dsp:spPr>
        <a:xfrm>
          <a:off x="0" y="434983"/>
          <a:ext cx="6004878" cy="12352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b="1" kern="1200" dirty="0"/>
            <a:t>Significant PFS benefit – seen across prespecified subgroups, including R-refractory patients (HR 0.37), patients with high-risk cytogenetics (HR 0.36), and patients with prior V (HR 0.45)</a:t>
          </a:r>
          <a:endParaRPr lang="en-GB" sz="1500" kern="1200" dirty="0"/>
        </a:p>
        <a:p>
          <a:pPr marL="114300" lvl="1" indent="-114300" algn="l" defTabSz="666750">
            <a:lnSpc>
              <a:spcPct val="90000"/>
            </a:lnSpc>
            <a:spcBef>
              <a:spcPct val="0"/>
            </a:spcBef>
            <a:spcAft>
              <a:spcPct val="15000"/>
            </a:spcAft>
            <a:buChar char="•"/>
          </a:pPr>
          <a:r>
            <a:rPr lang="en-GB" sz="1500" b="1" kern="1200" dirty="0"/>
            <a:t>Early OS trend </a:t>
          </a:r>
          <a:r>
            <a:rPr lang="en-GB" sz="1500" b="1" kern="1200" dirty="0" err="1"/>
            <a:t>favoring</a:t>
          </a:r>
          <a:r>
            <a:rPr lang="en-GB" sz="1500" b="1" kern="1200" dirty="0"/>
            <a:t> </a:t>
          </a:r>
          <a:r>
            <a:rPr lang="en-GB" sz="1500" b="1" kern="1200" dirty="0" err="1"/>
            <a:t>belamaf-Vd</a:t>
          </a:r>
          <a:r>
            <a:rPr lang="en-GB" sz="1500" b="1" kern="1200" dirty="0"/>
            <a:t> – 18-month OS 84% vs 73% (HR 0.57)</a:t>
          </a:r>
        </a:p>
      </dsp:txBody>
      <dsp:txXfrm>
        <a:off x="0" y="434983"/>
        <a:ext cx="6004878" cy="1235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AB1A-9197-4B07-A827-80CDFCAB6539}">
      <dsp:nvSpPr>
        <dsp:cNvPr id="0" name=""/>
        <dsp:cNvSpPr/>
      </dsp:nvSpPr>
      <dsp:spPr>
        <a:xfrm>
          <a:off x="2736" y="-39995"/>
          <a:ext cx="5597907" cy="34062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Phase 3 DREAMM-8 study</a:t>
          </a:r>
          <a:endParaRPr lang="en-GB" sz="1400" kern="1200" dirty="0"/>
        </a:p>
      </dsp:txBody>
      <dsp:txXfrm>
        <a:off x="2736" y="-39995"/>
        <a:ext cx="5597907" cy="340626"/>
      </dsp:txXfrm>
    </dsp:sp>
    <dsp:sp modelId="{E81BF6BD-8CB2-485B-BEE9-BCD504942BF3}">
      <dsp:nvSpPr>
        <dsp:cNvPr id="0" name=""/>
        <dsp:cNvSpPr/>
      </dsp:nvSpPr>
      <dsp:spPr>
        <a:xfrm>
          <a:off x="2736" y="300630"/>
          <a:ext cx="5597907" cy="809774"/>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Patients with </a:t>
          </a:r>
          <a:r>
            <a:rPr lang="en-GB" sz="1400" b="1" kern="1200" dirty="0">
              <a:latin typeface="Arial" panose="020B0604020202020204" pitchFamily="34" charset="0"/>
              <a:cs typeface="Arial" panose="020B0604020202020204" pitchFamily="34" charset="0"/>
            </a:rPr>
            <a:t>≥1 prior line, including lenalidomide </a:t>
          </a:r>
          <a:r>
            <a:rPr lang="en-GB" sz="1400" b="1" kern="1200" dirty="0"/>
            <a:t> </a:t>
          </a:r>
        </a:p>
        <a:p>
          <a:pPr marL="114300" lvl="1" indent="-114300" algn="l" defTabSz="622300">
            <a:lnSpc>
              <a:spcPct val="90000"/>
            </a:lnSpc>
            <a:spcBef>
              <a:spcPct val="0"/>
            </a:spcBef>
            <a:spcAft>
              <a:spcPct val="15000"/>
            </a:spcAft>
            <a:buChar char="•"/>
          </a:pPr>
          <a:r>
            <a:rPr lang="en-GB" sz="1400" b="1" kern="1200" dirty="0" err="1"/>
            <a:t>Belamaf</a:t>
          </a:r>
          <a:r>
            <a:rPr lang="en-GB" sz="1400" b="1" kern="1200" dirty="0"/>
            <a:t>-Pom-</a:t>
          </a:r>
          <a:r>
            <a:rPr lang="en-GB" sz="1400" b="1" kern="1200" dirty="0" err="1"/>
            <a:t>dex</a:t>
          </a:r>
          <a:r>
            <a:rPr lang="en-GB" sz="1400" b="1" kern="1200" dirty="0"/>
            <a:t> until PD/death, N=155</a:t>
          </a:r>
          <a:endParaRPr lang="en-GB" sz="1400" kern="1200" dirty="0"/>
        </a:p>
        <a:p>
          <a:pPr marL="114300" lvl="1" indent="-114300" algn="l" defTabSz="622300">
            <a:lnSpc>
              <a:spcPct val="90000"/>
            </a:lnSpc>
            <a:spcBef>
              <a:spcPct val="0"/>
            </a:spcBef>
            <a:spcAft>
              <a:spcPct val="15000"/>
            </a:spcAft>
            <a:buChar char="•"/>
          </a:pPr>
          <a:r>
            <a:rPr lang="en-GB" sz="1400" b="1" kern="1200" dirty="0"/>
            <a:t>Pom-</a:t>
          </a:r>
          <a:r>
            <a:rPr lang="en-GB" sz="1400" b="1" kern="1200" dirty="0" err="1"/>
            <a:t>Vd</a:t>
          </a:r>
          <a:r>
            <a:rPr lang="en-GB" sz="1400" b="1" kern="1200" dirty="0"/>
            <a:t> until PD/death, N=147</a:t>
          </a:r>
          <a:endParaRPr lang="en-GB" sz="1400" kern="1200" dirty="0"/>
        </a:p>
      </dsp:txBody>
      <dsp:txXfrm>
        <a:off x="2736" y="300630"/>
        <a:ext cx="5597907" cy="8097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AB1A-9197-4B07-A827-80CDFCAB6539}">
      <dsp:nvSpPr>
        <dsp:cNvPr id="0" name=""/>
        <dsp:cNvSpPr/>
      </dsp:nvSpPr>
      <dsp:spPr>
        <a:xfrm>
          <a:off x="0" y="41098"/>
          <a:ext cx="6111380" cy="403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dirty="0"/>
            <a:t>Outcomes</a:t>
          </a:r>
          <a:endParaRPr lang="en-GB" sz="1400" kern="1200" dirty="0"/>
        </a:p>
      </dsp:txBody>
      <dsp:txXfrm>
        <a:off x="0" y="41098"/>
        <a:ext cx="6111380" cy="403200"/>
      </dsp:txXfrm>
    </dsp:sp>
    <dsp:sp modelId="{E81BF6BD-8CB2-485B-BEE9-BCD504942BF3}">
      <dsp:nvSpPr>
        <dsp:cNvPr id="0" name=""/>
        <dsp:cNvSpPr/>
      </dsp:nvSpPr>
      <dsp:spPr>
        <a:xfrm>
          <a:off x="0" y="444298"/>
          <a:ext cx="6111380" cy="115290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Significant PFS benefit – seen across prespecified subgroups, including R-refractory patients (HR 0.45), CD38 </a:t>
          </a:r>
          <a:r>
            <a:rPr lang="en-GB" sz="1400" b="1" kern="1200" dirty="0" err="1"/>
            <a:t>mAb</a:t>
          </a:r>
          <a:r>
            <a:rPr lang="en-GB" sz="1400" b="1" kern="1200" dirty="0"/>
            <a:t>-refractory patients (HR 0.65), and patients with high-risk cytogenetics (HR 0.57)</a:t>
          </a:r>
          <a:endParaRPr lang="en-GB" sz="1400" kern="1200" dirty="0"/>
        </a:p>
        <a:p>
          <a:pPr marL="114300" lvl="1" indent="-114300" algn="l" defTabSz="622300">
            <a:lnSpc>
              <a:spcPct val="90000"/>
            </a:lnSpc>
            <a:spcBef>
              <a:spcPct val="0"/>
            </a:spcBef>
            <a:spcAft>
              <a:spcPct val="15000"/>
            </a:spcAft>
            <a:buChar char="•"/>
          </a:pPr>
          <a:r>
            <a:rPr lang="en-GB" sz="1400" b="1" kern="1200" dirty="0"/>
            <a:t>Early OS trend </a:t>
          </a:r>
          <a:r>
            <a:rPr lang="en-GB" sz="1400" b="1" kern="1200" dirty="0" err="1"/>
            <a:t>favoring</a:t>
          </a:r>
          <a:r>
            <a:rPr lang="en-GB" sz="1400" b="1" kern="1200" dirty="0"/>
            <a:t> </a:t>
          </a:r>
          <a:r>
            <a:rPr lang="en-GB" sz="1400" b="1" kern="1200" dirty="0" err="1"/>
            <a:t>belamaf</a:t>
          </a:r>
          <a:r>
            <a:rPr lang="en-GB" sz="1400" b="1" kern="1200" dirty="0"/>
            <a:t>-Pom-</a:t>
          </a:r>
          <a:r>
            <a:rPr lang="en-GB" sz="1400" b="1" kern="1200" dirty="0" err="1"/>
            <a:t>dex</a:t>
          </a:r>
          <a:r>
            <a:rPr lang="en-GB" sz="1400" b="1" kern="1200" dirty="0"/>
            <a:t> – 12-month OS 83% vs 76% (HR 0.77)</a:t>
          </a:r>
        </a:p>
      </dsp:txBody>
      <dsp:txXfrm>
        <a:off x="0" y="444298"/>
        <a:ext cx="6111380" cy="1152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A3FD7-D43E-455B-875F-136C34F2AA58}">
      <dsp:nvSpPr>
        <dsp:cNvPr id="0" name=""/>
        <dsp:cNvSpPr/>
      </dsp:nvSpPr>
      <dsp:spPr>
        <a:xfrm>
          <a:off x="0" y="323412"/>
          <a:ext cx="5973644" cy="77175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3621" tIns="291592" rIns="463621"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392 patients treated with belantamab mafodotin in DREAMM-7/DREAMM-8</a:t>
          </a:r>
          <a:endParaRPr lang="en-GB" sz="1400" kern="1200" dirty="0"/>
        </a:p>
      </dsp:txBody>
      <dsp:txXfrm>
        <a:off x="0" y="323412"/>
        <a:ext cx="5973644" cy="771750"/>
      </dsp:txXfrm>
    </dsp:sp>
    <dsp:sp modelId="{FA613F28-6085-48B8-A654-9C9E46BBC2C8}">
      <dsp:nvSpPr>
        <dsp:cNvPr id="0" name=""/>
        <dsp:cNvSpPr/>
      </dsp:nvSpPr>
      <dsp:spPr>
        <a:xfrm>
          <a:off x="298682" y="116772"/>
          <a:ext cx="4181550" cy="41327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053" tIns="0" rIns="158053" bIns="0" numCol="1" spcCol="1270" anchor="ctr" anchorCtr="0">
          <a:noAutofit/>
        </a:bodyPr>
        <a:lstStyle/>
        <a:p>
          <a:pPr marL="0" lvl="0" indent="0" algn="l" defTabSz="622300">
            <a:lnSpc>
              <a:spcPct val="90000"/>
            </a:lnSpc>
            <a:spcBef>
              <a:spcPct val="0"/>
            </a:spcBef>
            <a:spcAft>
              <a:spcPct val="35000"/>
            </a:spcAft>
            <a:buNone/>
          </a:pPr>
          <a:r>
            <a:rPr lang="en-GB" sz="1400" b="1" kern="1200" dirty="0"/>
            <a:t>Analysis of risk</a:t>
          </a:r>
          <a:endParaRPr lang="en-GB" sz="1400" kern="1200" dirty="0"/>
        </a:p>
      </dsp:txBody>
      <dsp:txXfrm>
        <a:off x="318857" y="136947"/>
        <a:ext cx="4141200" cy="372929"/>
      </dsp:txXfrm>
    </dsp:sp>
    <dsp:sp modelId="{D4DFE152-57C7-45C8-8DF9-7533EA1E7517}">
      <dsp:nvSpPr>
        <dsp:cNvPr id="0" name=""/>
        <dsp:cNvSpPr/>
      </dsp:nvSpPr>
      <dsp:spPr>
        <a:xfrm>
          <a:off x="0" y="1377402"/>
          <a:ext cx="5973644" cy="10143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3621" tIns="291592" rIns="463621"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Cataract 50%</a:t>
          </a:r>
          <a:endParaRPr lang="en-GB" sz="1400" kern="1200" dirty="0"/>
        </a:p>
        <a:p>
          <a:pPr marL="114300" lvl="1" indent="-114300" algn="l" defTabSz="622300">
            <a:lnSpc>
              <a:spcPct val="90000"/>
            </a:lnSpc>
            <a:spcBef>
              <a:spcPct val="0"/>
            </a:spcBef>
            <a:spcAft>
              <a:spcPct val="15000"/>
            </a:spcAft>
            <a:buChar char="•"/>
          </a:pPr>
          <a:r>
            <a:rPr lang="en-GB" sz="1400" b="1" kern="1200" dirty="0"/>
            <a:t>Keratopathy 14%</a:t>
          </a:r>
          <a:endParaRPr lang="en-GB" sz="1400" kern="1200" dirty="0"/>
        </a:p>
        <a:p>
          <a:pPr marL="114300" lvl="1" indent="-114300" algn="l" defTabSz="622300">
            <a:lnSpc>
              <a:spcPct val="90000"/>
            </a:lnSpc>
            <a:spcBef>
              <a:spcPct val="0"/>
            </a:spcBef>
            <a:spcAft>
              <a:spcPct val="15000"/>
            </a:spcAft>
            <a:buChar char="•"/>
          </a:pPr>
          <a:r>
            <a:rPr lang="en-GB" sz="1400" b="1" kern="1200" dirty="0"/>
            <a:t>Dry eye 14%</a:t>
          </a:r>
          <a:endParaRPr lang="en-GB" sz="1400" kern="1200" dirty="0"/>
        </a:p>
      </dsp:txBody>
      <dsp:txXfrm>
        <a:off x="0" y="1377402"/>
        <a:ext cx="5973644" cy="1014300"/>
      </dsp:txXfrm>
    </dsp:sp>
    <dsp:sp modelId="{6EF3CECC-57F3-418C-BD8E-3B9288703513}">
      <dsp:nvSpPr>
        <dsp:cNvPr id="0" name=""/>
        <dsp:cNvSpPr/>
      </dsp:nvSpPr>
      <dsp:spPr>
        <a:xfrm>
          <a:off x="298682" y="1170762"/>
          <a:ext cx="4181550" cy="41327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053" tIns="0" rIns="158053" bIns="0" numCol="1" spcCol="1270" anchor="ctr" anchorCtr="0">
          <a:noAutofit/>
        </a:bodyPr>
        <a:lstStyle/>
        <a:p>
          <a:pPr marL="0" lvl="0" indent="0" algn="l" defTabSz="622300">
            <a:lnSpc>
              <a:spcPct val="90000"/>
            </a:lnSpc>
            <a:spcBef>
              <a:spcPct val="0"/>
            </a:spcBef>
            <a:spcAft>
              <a:spcPct val="35000"/>
            </a:spcAft>
            <a:buNone/>
          </a:pPr>
          <a:r>
            <a:rPr lang="en-GB" sz="1400" b="1" kern="1200" dirty="0"/>
            <a:t>Baseline ocular conditions 62%</a:t>
          </a:r>
          <a:endParaRPr lang="en-GB" sz="1400" kern="1200" dirty="0"/>
        </a:p>
      </dsp:txBody>
      <dsp:txXfrm>
        <a:off x="318857" y="1190937"/>
        <a:ext cx="4141200" cy="372929"/>
      </dsp:txXfrm>
    </dsp:sp>
    <dsp:sp modelId="{6DA98DE8-3274-4FDC-8413-40D7FBC2C000}">
      <dsp:nvSpPr>
        <dsp:cNvPr id="0" name=""/>
        <dsp:cNvSpPr/>
      </dsp:nvSpPr>
      <dsp:spPr>
        <a:xfrm>
          <a:off x="0" y="2673942"/>
          <a:ext cx="5973644" cy="1190699"/>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3621" tIns="291592" rIns="463621"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In DREAMM-7 and DREAMM-8, respectively:</a:t>
          </a:r>
          <a:endParaRPr lang="en-GB" sz="1400" kern="1200" dirty="0"/>
        </a:p>
        <a:p>
          <a:pPr marL="114300" lvl="1" indent="-114300" algn="l" defTabSz="622300">
            <a:lnSpc>
              <a:spcPct val="90000"/>
            </a:lnSpc>
            <a:spcBef>
              <a:spcPct val="0"/>
            </a:spcBef>
            <a:spcAft>
              <a:spcPct val="15000"/>
            </a:spcAft>
            <a:buChar char="•"/>
          </a:pPr>
          <a:r>
            <a:rPr lang="en-GB" sz="1400" b="1" kern="1200"/>
            <a:t>74% and 87% in patients with baseline ocular conditions</a:t>
          </a:r>
          <a:endParaRPr lang="en-GB" sz="1400" kern="1200"/>
        </a:p>
        <a:p>
          <a:pPr marL="114300" lvl="1" indent="-114300" algn="l" defTabSz="622300">
            <a:lnSpc>
              <a:spcPct val="90000"/>
            </a:lnSpc>
            <a:spcBef>
              <a:spcPct val="0"/>
            </a:spcBef>
            <a:spcAft>
              <a:spcPct val="15000"/>
            </a:spcAft>
            <a:buChar char="•"/>
          </a:pPr>
          <a:r>
            <a:rPr lang="en-GB" sz="1400" b="1" kern="1200" dirty="0"/>
            <a:t>79% and 91% in patients without baseline ocular conditions</a:t>
          </a:r>
          <a:endParaRPr lang="en-GB" sz="1400" kern="1200" dirty="0"/>
        </a:p>
      </dsp:txBody>
      <dsp:txXfrm>
        <a:off x="0" y="2673942"/>
        <a:ext cx="5973644" cy="1190699"/>
      </dsp:txXfrm>
    </dsp:sp>
    <dsp:sp modelId="{26D288BB-379E-4CB7-AC5F-ABD04146BB6C}">
      <dsp:nvSpPr>
        <dsp:cNvPr id="0" name=""/>
        <dsp:cNvSpPr/>
      </dsp:nvSpPr>
      <dsp:spPr>
        <a:xfrm>
          <a:off x="298682" y="2467302"/>
          <a:ext cx="4181550" cy="41327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053" tIns="0" rIns="158053" bIns="0" numCol="1" spcCol="1270" anchor="ctr" anchorCtr="0">
          <a:noAutofit/>
        </a:bodyPr>
        <a:lstStyle/>
        <a:p>
          <a:pPr marL="0" lvl="0" indent="0" algn="l" defTabSz="622300">
            <a:lnSpc>
              <a:spcPct val="90000"/>
            </a:lnSpc>
            <a:spcBef>
              <a:spcPct val="0"/>
            </a:spcBef>
            <a:spcAft>
              <a:spcPct val="35000"/>
            </a:spcAft>
            <a:buNone/>
          </a:pPr>
          <a:r>
            <a:rPr lang="en-GB" sz="1400" b="1" kern="1200" dirty="0"/>
            <a:t>Treatment-emergent ocular AEs</a:t>
          </a:r>
          <a:endParaRPr lang="en-GB" sz="1400" kern="1200" dirty="0"/>
        </a:p>
      </dsp:txBody>
      <dsp:txXfrm>
        <a:off x="318857" y="2487477"/>
        <a:ext cx="4141200" cy="372929"/>
      </dsp:txXfrm>
    </dsp:sp>
    <dsp:sp modelId="{B1C7E2AF-EC39-4E1E-B12B-85238CA7FB33}">
      <dsp:nvSpPr>
        <dsp:cNvPr id="0" name=""/>
        <dsp:cNvSpPr/>
      </dsp:nvSpPr>
      <dsp:spPr>
        <a:xfrm>
          <a:off x="0" y="4146882"/>
          <a:ext cx="5973644" cy="352799"/>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9AE65F-41DE-4DD5-ABB5-2C298522C00E}">
      <dsp:nvSpPr>
        <dsp:cNvPr id="0" name=""/>
        <dsp:cNvSpPr/>
      </dsp:nvSpPr>
      <dsp:spPr>
        <a:xfrm>
          <a:off x="298682" y="3940242"/>
          <a:ext cx="4181550" cy="41327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053" tIns="0" rIns="158053" bIns="0" numCol="1" spcCol="1270" anchor="ctr" anchorCtr="0">
          <a:noAutofit/>
        </a:bodyPr>
        <a:lstStyle/>
        <a:p>
          <a:pPr marL="0" lvl="0" indent="0" algn="l" defTabSz="622300">
            <a:lnSpc>
              <a:spcPct val="90000"/>
            </a:lnSpc>
            <a:spcBef>
              <a:spcPct val="0"/>
            </a:spcBef>
            <a:spcAft>
              <a:spcPct val="35000"/>
            </a:spcAft>
            <a:buNone/>
          </a:pPr>
          <a:r>
            <a:rPr lang="en-GB" sz="1400" b="1" kern="1200"/>
            <a:t>Baseline ocular conditions did not increase risk of ocular AEs</a:t>
          </a:r>
          <a:endParaRPr lang="en-GB" sz="1400" kern="1200"/>
        </a:p>
      </dsp:txBody>
      <dsp:txXfrm>
        <a:off x="318857" y="3960417"/>
        <a:ext cx="4141200" cy="372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9387C-8964-469D-85DF-54E97EBBB02A}">
      <dsp:nvSpPr>
        <dsp:cNvPr id="0" name=""/>
        <dsp:cNvSpPr/>
      </dsp:nvSpPr>
      <dsp:spPr>
        <a:xfrm>
          <a:off x="0" y="223860"/>
          <a:ext cx="4978534" cy="12347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77 heavily pretreated RRMM patients</a:t>
          </a:r>
          <a:endParaRPr lang="en-GB" sz="1400" b="1" kern="1200" dirty="0"/>
        </a:p>
        <a:p>
          <a:pPr marL="114300" lvl="1" indent="-114300" algn="l" defTabSz="622300">
            <a:lnSpc>
              <a:spcPct val="90000"/>
            </a:lnSpc>
            <a:spcBef>
              <a:spcPct val="0"/>
            </a:spcBef>
            <a:spcAft>
              <a:spcPct val="15000"/>
            </a:spcAft>
            <a:buChar char="•"/>
          </a:pPr>
          <a:r>
            <a:rPr lang="en-US" sz="1400" b="1" kern="1200" dirty="0"/>
            <a:t>30% high-risk cytogenetics, 35% EMD</a:t>
          </a:r>
          <a:endParaRPr lang="en-GB" sz="1400" b="1" kern="1200" dirty="0"/>
        </a:p>
        <a:p>
          <a:pPr marL="114300" lvl="1" indent="-114300" algn="l" defTabSz="622300">
            <a:lnSpc>
              <a:spcPct val="90000"/>
            </a:lnSpc>
            <a:spcBef>
              <a:spcPct val="0"/>
            </a:spcBef>
            <a:spcAft>
              <a:spcPct val="15000"/>
            </a:spcAft>
            <a:buChar char="•"/>
          </a:pPr>
          <a:r>
            <a:rPr lang="en-US" sz="1400" b="1" kern="1200" dirty="0"/>
            <a:t>Median 6 prior therapies</a:t>
          </a:r>
          <a:endParaRPr lang="en-GB" sz="1400" b="1" kern="1200" dirty="0"/>
        </a:p>
        <a:p>
          <a:pPr marL="114300" lvl="1" indent="-114300" algn="l" defTabSz="622300">
            <a:lnSpc>
              <a:spcPct val="90000"/>
            </a:lnSpc>
            <a:spcBef>
              <a:spcPct val="0"/>
            </a:spcBef>
            <a:spcAft>
              <a:spcPct val="15000"/>
            </a:spcAft>
            <a:buChar char="•"/>
          </a:pPr>
          <a:r>
            <a:rPr lang="en-US" sz="1400" b="1" kern="1200" dirty="0"/>
            <a:t>56% triple-class-refractory</a:t>
          </a:r>
          <a:endParaRPr lang="en-GB" sz="1400" b="1" kern="1200" dirty="0"/>
        </a:p>
      </dsp:txBody>
      <dsp:txXfrm>
        <a:off x="0" y="223860"/>
        <a:ext cx="4978534" cy="1234799"/>
      </dsp:txXfrm>
    </dsp:sp>
    <dsp:sp modelId="{DF0EC7D0-6892-4111-9128-B49A4BD26838}">
      <dsp:nvSpPr>
        <dsp:cNvPr id="0" name=""/>
        <dsp:cNvSpPr/>
      </dsp:nvSpPr>
      <dsp:spPr>
        <a:xfrm>
          <a:off x="248926" y="17220"/>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US" sz="1400" b="1" kern="1200" dirty="0"/>
            <a:t>Dose escalation</a:t>
          </a:r>
          <a:endParaRPr lang="en-GB" sz="1400" b="1" kern="1200" dirty="0"/>
        </a:p>
      </dsp:txBody>
      <dsp:txXfrm>
        <a:off x="269101" y="37395"/>
        <a:ext cx="3444623" cy="372929"/>
      </dsp:txXfrm>
    </dsp:sp>
    <dsp:sp modelId="{5098D30D-BCCD-4F5E-AAE2-74ACF14FC1C9}">
      <dsp:nvSpPr>
        <dsp:cNvPr id="0" name=""/>
        <dsp:cNvSpPr/>
      </dsp:nvSpPr>
      <dsp:spPr>
        <a:xfrm>
          <a:off x="0" y="1740900"/>
          <a:ext cx="4978534" cy="12347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a:t>101 heavily </a:t>
          </a:r>
          <a:r>
            <a:rPr lang="en-GB" sz="1400" b="1" kern="1200" dirty="0" err="1"/>
            <a:t>pretreated</a:t>
          </a:r>
          <a:r>
            <a:rPr lang="en-GB" sz="1400" b="1" kern="1200" dirty="0"/>
            <a:t> RRMM patients</a:t>
          </a:r>
        </a:p>
        <a:p>
          <a:pPr marL="114300" lvl="1" indent="-114300" algn="l" defTabSz="622300">
            <a:lnSpc>
              <a:spcPct val="90000"/>
            </a:lnSpc>
            <a:spcBef>
              <a:spcPct val="0"/>
            </a:spcBef>
            <a:spcAft>
              <a:spcPct val="15000"/>
            </a:spcAft>
            <a:buChar char="•"/>
          </a:pPr>
          <a:r>
            <a:rPr lang="en-US" sz="1400" b="1" kern="1200" dirty="0"/>
            <a:t>37% high-risk cytogenetics, 40% EMD</a:t>
          </a:r>
          <a:endParaRPr lang="en-GB" sz="1400" b="1" kern="1200" dirty="0"/>
        </a:p>
        <a:p>
          <a:pPr marL="114300" lvl="1" indent="-114300" algn="l" defTabSz="622300">
            <a:lnSpc>
              <a:spcPct val="90000"/>
            </a:lnSpc>
            <a:spcBef>
              <a:spcPct val="0"/>
            </a:spcBef>
            <a:spcAft>
              <a:spcPct val="15000"/>
            </a:spcAft>
            <a:buChar char="•"/>
          </a:pPr>
          <a:r>
            <a:rPr lang="en-GB" sz="1400" b="1" kern="1200" dirty="0"/>
            <a:t>Median 6 prior therapies</a:t>
          </a:r>
        </a:p>
        <a:p>
          <a:pPr marL="114300" lvl="1" indent="-114300" algn="l" defTabSz="622300">
            <a:lnSpc>
              <a:spcPct val="90000"/>
            </a:lnSpc>
            <a:spcBef>
              <a:spcPct val="0"/>
            </a:spcBef>
            <a:spcAft>
              <a:spcPct val="15000"/>
            </a:spcAft>
            <a:buChar char="•"/>
          </a:pPr>
          <a:r>
            <a:rPr lang="en-GB" sz="1400" b="1" kern="1200" dirty="0"/>
            <a:t>100% triple-class-refractory</a:t>
          </a:r>
        </a:p>
      </dsp:txBody>
      <dsp:txXfrm>
        <a:off x="0" y="1740900"/>
        <a:ext cx="4978534" cy="1234799"/>
      </dsp:txXfrm>
    </dsp:sp>
    <dsp:sp modelId="{1FE08014-39B5-4464-ABD5-55BA619B1B96}">
      <dsp:nvSpPr>
        <dsp:cNvPr id="0" name=""/>
        <dsp:cNvSpPr/>
      </dsp:nvSpPr>
      <dsp:spPr>
        <a:xfrm>
          <a:off x="248926" y="1534260"/>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GB" sz="1400" b="1" kern="1200" dirty="0"/>
            <a:t>Dose expansion at RP2D</a:t>
          </a:r>
        </a:p>
      </dsp:txBody>
      <dsp:txXfrm>
        <a:off x="269101" y="1554435"/>
        <a:ext cx="3444623" cy="372929"/>
      </dsp:txXfrm>
    </dsp:sp>
    <dsp:sp modelId="{AFFCA66E-E9B5-486A-BC27-A29520159885}">
      <dsp:nvSpPr>
        <dsp:cNvPr id="0" name=""/>
        <dsp:cNvSpPr/>
      </dsp:nvSpPr>
      <dsp:spPr>
        <a:xfrm>
          <a:off x="0" y="3257940"/>
          <a:ext cx="4978534" cy="13891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6390" tIns="291592" rIns="38639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Median DOR 7.6 months</a:t>
          </a:r>
          <a:endParaRPr lang="en-GB" sz="1400" b="1" kern="1200" dirty="0"/>
        </a:p>
        <a:p>
          <a:pPr marL="114300" lvl="1" indent="-114300" algn="l" defTabSz="622300">
            <a:lnSpc>
              <a:spcPct val="90000"/>
            </a:lnSpc>
            <a:spcBef>
              <a:spcPct val="0"/>
            </a:spcBef>
            <a:spcAft>
              <a:spcPct val="15000"/>
            </a:spcAft>
            <a:buChar char="•"/>
          </a:pPr>
          <a:r>
            <a:rPr lang="en-GB" sz="1400" b="1" kern="1200" dirty="0"/>
            <a:t>Median PFS 4.4 months</a:t>
          </a:r>
        </a:p>
        <a:p>
          <a:pPr marL="114300" lvl="1" indent="-114300" algn="l" defTabSz="622300">
            <a:lnSpc>
              <a:spcPct val="90000"/>
            </a:lnSpc>
            <a:spcBef>
              <a:spcPct val="0"/>
            </a:spcBef>
            <a:spcAft>
              <a:spcPct val="15000"/>
            </a:spcAft>
            <a:buChar char="•"/>
          </a:pPr>
          <a:r>
            <a:rPr lang="en-GB" sz="1400" b="1" kern="1200" dirty="0"/>
            <a:t>In patients with prior anti-BCMA therapy, median DOR 6.9 months and median PFS 5.4 months</a:t>
          </a:r>
        </a:p>
      </dsp:txBody>
      <dsp:txXfrm>
        <a:off x="0" y="3257940"/>
        <a:ext cx="4978534" cy="1389150"/>
      </dsp:txXfrm>
    </dsp:sp>
    <dsp:sp modelId="{A6AAB99A-B0E2-46C0-A519-6A7053907AD9}">
      <dsp:nvSpPr>
        <dsp:cNvPr id="0" name=""/>
        <dsp:cNvSpPr/>
      </dsp:nvSpPr>
      <dsp:spPr>
        <a:xfrm>
          <a:off x="248926" y="3051299"/>
          <a:ext cx="3484973"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1724" tIns="0" rIns="131724" bIns="0" numCol="1" spcCol="1270" anchor="ctr" anchorCtr="0">
          <a:noAutofit/>
        </a:bodyPr>
        <a:lstStyle/>
        <a:p>
          <a:pPr marL="0" lvl="0" indent="0" algn="l" defTabSz="622300">
            <a:lnSpc>
              <a:spcPct val="90000"/>
            </a:lnSpc>
            <a:spcBef>
              <a:spcPct val="0"/>
            </a:spcBef>
            <a:spcAft>
              <a:spcPct val="35000"/>
            </a:spcAft>
            <a:buNone/>
          </a:pPr>
          <a:r>
            <a:rPr lang="en-US" sz="1400" b="1" kern="1200" dirty="0"/>
            <a:t>Efficacy in dose expansion cohort</a:t>
          </a:r>
          <a:endParaRPr lang="en-GB" sz="1400" b="1" kern="1200" dirty="0"/>
        </a:p>
      </dsp:txBody>
      <dsp:txXfrm>
        <a:off x="269101" y="3071474"/>
        <a:ext cx="3444623" cy="3729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CA66E-E9B5-486A-BC27-A29520159885}">
      <dsp:nvSpPr>
        <dsp:cNvPr id="0" name=""/>
        <dsp:cNvSpPr/>
      </dsp:nvSpPr>
      <dsp:spPr>
        <a:xfrm>
          <a:off x="0" y="304649"/>
          <a:ext cx="6180948" cy="119069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79710" tIns="291592" rIns="47971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Grade 3/4 neutropenia 71%/76%, </a:t>
          </a:r>
          <a:r>
            <a:rPr lang="en-GB" sz="1400" b="1" kern="1200" dirty="0" err="1"/>
            <a:t>anemia</a:t>
          </a:r>
          <a:r>
            <a:rPr lang="en-GB" sz="1400" b="1" kern="1200" dirty="0"/>
            <a:t> 38%/36%, thrombocytopenia 24%/28%, febrile neutropenia 9%/15%</a:t>
          </a:r>
        </a:p>
        <a:p>
          <a:pPr marL="114300" lvl="1" indent="-114300" algn="l" defTabSz="622300">
            <a:lnSpc>
              <a:spcPct val="90000"/>
            </a:lnSpc>
            <a:spcBef>
              <a:spcPct val="0"/>
            </a:spcBef>
            <a:spcAft>
              <a:spcPct val="15000"/>
            </a:spcAft>
            <a:buChar char="•"/>
          </a:pPr>
          <a:r>
            <a:rPr lang="en-GB" sz="1400" b="1" kern="1200" dirty="0"/>
            <a:t>Infections 74%/65% (Grade 3/4 40%/35%)</a:t>
          </a:r>
        </a:p>
        <a:p>
          <a:pPr marL="114300" lvl="1" indent="-114300" algn="l" defTabSz="622300">
            <a:lnSpc>
              <a:spcPct val="90000"/>
            </a:lnSpc>
            <a:spcBef>
              <a:spcPct val="0"/>
            </a:spcBef>
            <a:spcAft>
              <a:spcPct val="15000"/>
            </a:spcAft>
            <a:buChar char="•"/>
          </a:pPr>
          <a:r>
            <a:rPr lang="en-GB" sz="1400" b="1" kern="1200" dirty="0"/>
            <a:t>Treatment discontinuation due to AEs NR/6%</a:t>
          </a:r>
        </a:p>
      </dsp:txBody>
      <dsp:txXfrm>
        <a:off x="0" y="304649"/>
        <a:ext cx="6180948" cy="1190699"/>
      </dsp:txXfrm>
    </dsp:sp>
    <dsp:sp modelId="{A6AAB99A-B0E2-46C0-A519-6A7053907AD9}">
      <dsp:nvSpPr>
        <dsp:cNvPr id="0" name=""/>
        <dsp:cNvSpPr/>
      </dsp:nvSpPr>
      <dsp:spPr>
        <a:xfrm>
          <a:off x="308745" y="98009"/>
          <a:ext cx="4556757" cy="41327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38" tIns="0" rIns="163538" bIns="0" numCol="1" spcCol="1270" anchor="ctr" anchorCtr="0">
          <a:noAutofit/>
        </a:bodyPr>
        <a:lstStyle/>
        <a:p>
          <a:pPr marL="0" lvl="0" indent="0" algn="l" defTabSz="622300">
            <a:lnSpc>
              <a:spcPct val="90000"/>
            </a:lnSpc>
            <a:spcBef>
              <a:spcPct val="0"/>
            </a:spcBef>
            <a:spcAft>
              <a:spcPct val="35000"/>
            </a:spcAft>
            <a:buNone/>
          </a:pPr>
          <a:r>
            <a:rPr lang="en-US" sz="1400" b="1" kern="1200" dirty="0"/>
            <a:t>Safety in dose escalation/expansion cohorts</a:t>
          </a:r>
          <a:endParaRPr lang="en-GB" sz="1400" b="1" kern="1200" dirty="0"/>
        </a:p>
      </dsp:txBody>
      <dsp:txXfrm>
        <a:off x="328920" y="118184"/>
        <a:ext cx="4516407" cy="3729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4E57-6B22-4163-A202-BDE7DE47CDF9}">
      <dsp:nvSpPr>
        <dsp:cNvPr id="0" name=""/>
        <dsp:cNvSpPr/>
      </dsp:nvSpPr>
      <dsp:spPr>
        <a:xfrm>
          <a:off x="0" y="2560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108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42.9% high-risk cytogenetics</a:t>
          </a:r>
        </a:p>
        <a:p>
          <a:pPr marL="57150" lvl="1" indent="-57150" algn="l" defTabSz="444500">
            <a:lnSpc>
              <a:spcPct val="90000"/>
            </a:lnSpc>
            <a:spcBef>
              <a:spcPct val="0"/>
            </a:spcBef>
            <a:spcAft>
              <a:spcPct val="15000"/>
            </a:spcAft>
            <a:buChar char="•"/>
          </a:pPr>
          <a:r>
            <a:rPr lang="en-GB" sz="1000" b="1" kern="1200" dirty="0"/>
            <a:t>Median 3 prior therapies</a:t>
          </a:r>
        </a:p>
        <a:p>
          <a:pPr marL="57150" lvl="1" indent="-57150" algn="l" defTabSz="444500">
            <a:lnSpc>
              <a:spcPct val="90000"/>
            </a:lnSpc>
            <a:spcBef>
              <a:spcPct val="0"/>
            </a:spcBef>
            <a:spcAft>
              <a:spcPct val="15000"/>
            </a:spcAft>
            <a:buChar char="•"/>
          </a:pPr>
          <a:r>
            <a:rPr lang="en-GB" sz="1000" b="1" kern="1200" dirty="0"/>
            <a:t>82.1% R-refractory</a:t>
          </a:r>
        </a:p>
        <a:p>
          <a:pPr marL="57150" lvl="1" indent="-57150" algn="l" defTabSz="444500">
            <a:lnSpc>
              <a:spcPct val="90000"/>
            </a:lnSpc>
            <a:spcBef>
              <a:spcPct val="0"/>
            </a:spcBef>
            <a:spcAft>
              <a:spcPct val="15000"/>
            </a:spcAft>
            <a:buChar char="•"/>
          </a:pPr>
          <a:r>
            <a:rPr lang="en-GB" sz="1000" b="1" kern="1200" dirty="0"/>
            <a:t>50.0% PI-refractory</a:t>
          </a:r>
        </a:p>
        <a:p>
          <a:pPr marL="57150" lvl="1" indent="-57150" algn="l" defTabSz="444500">
            <a:lnSpc>
              <a:spcPct val="90000"/>
            </a:lnSpc>
            <a:spcBef>
              <a:spcPct val="0"/>
            </a:spcBef>
            <a:spcAft>
              <a:spcPct val="15000"/>
            </a:spcAft>
            <a:buChar char="•"/>
          </a:pPr>
          <a:r>
            <a:rPr lang="en-GB" sz="1000" b="1" kern="1200" dirty="0"/>
            <a:t>50.0% CD38 </a:t>
          </a:r>
          <a:r>
            <a:rPr lang="en-GB" sz="1000" b="1" kern="1200" dirty="0" err="1"/>
            <a:t>mAb</a:t>
          </a:r>
          <a:r>
            <a:rPr lang="en-GB" sz="1000" b="1" kern="1200" dirty="0"/>
            <a:t>-refractory</a:t>
          </a:r>
        </a:p>
        <a:p>
          <a:pPr marL="57150" lvl="1" indent="-57150" algn="l" defTabSz="444500">
            <a:lnSpc>
              <a:spcPct val="90000"/>
            </a:lnSpc>
            <a:spcBef>
              <a:spcPct val="0"/>
            </a:spcBef>
            <a:spcAft>
              <a:spcPct val="15000"/>
            </a:spcAft>
            <a:buChar char="•"/>
          </a:pPr>
          <a:r>
            <a:rPr lang="en-GB" sz="1000" b="1" kern="1200" dirty="0"/>
            <a:t>Median duration of treatment: 12.5 cycles</a:t>
          </a:r>
        </a:p>
      </dsp:txBody>
      <dsp:txXfrm>
        <a:off x="0" y="256010"/>
        <a:ext cx="2892988" cy="1197000"/>
      </dsp:txXfrm>
    </dsp:sp>
    <dsp:sp modelId="{38B0E37E-0B12-4413-9276-9A151EA664C3}">
      <dsp:nvSpPr>
        <dsp:cNvPr id="0" name=""/>
        <dsp:cNvSpPr/>
      </dsp:nvSpPr>
      <dsp:spPr>
        <a:xfrm>
          <a:off x="144649" y="1084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err="1"/>
            <a:t>Mezigdomide</a:t>
          </a:r>
          <a:r>
            <a:rPr lang="en-US" sz="1000" b="1" kern="1200" dirty="0"/>
            <a:t> + </a:t>
          </a:r>
          <a:r>
            <a:rPr lang="en-US" sz="1000" b="1" kern="1200" dirty="0" err="1"/>
            <a:t>Vd</a:t>
          </a:r>
          <a:r>
            <a:rPr lang="en-US" sz="1000" b="1" kern="1200" dirty="0"/>
            <a:t> (N=28)</a:t>
          </a:r>
          <a:endParaRPr lang="en-GB" sz="1000" b="1" kern="1200" dirty="0"/>
        </a:p>
      </dsp:txBody>
      <dsp:txXfrm>
        <a:off x="159059" y="122820"/>
        <a:ext cx="1996271" cy="266379"/>
      </dsp:txXfrm>
    </dsp:sp>
    <dsp:sp modelId="{CD5FE9AF-02C2-407D-9F76-2F39F0FE7433}">
      <dsp:nvSpPr>
        <dsp:cNvPr id="0" name=""/>
        <dsp:cNvSpPr/>
      </dsp:nvSpPr>
      <dsp:spPr>
        <a:xfrm>
          <a:off x="0" y="16546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144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53.1% high-risk cytogenetics</a:t>
          </a:r>
          <a:endParaRPr lang="en-US" sz="1000" b="1" kern="1200" dirty="0"/>
        </a:p>
        <a:p>
          <a:pPr marL="57150" lvl="1" indent="-57150" algn="l" defTabSz="444500">
            <a:lnSpc>
              <a:spcPct val="90000"/>
            </a:lnSpc>
            <a:spcBef>
              <a:spcPct val="0"/>
            </a:spcBef>
            <a:spcAft>
              <a:spcPct val="15000"/>
            </a:spcAft>
            <a:buChar char="•"/>
          </a:pPr>
          <a:r>
            <a:rPr lang="en-GB" sz="1000" b="1" kern="1200" dirty="0"/>
            <a:t>Median 1 prior therapy</a:t>
          </a:r>
          <a:endParaRPr lang="en-US" sz="1000" b="1" kern="1200" dirty="0"/>
        </a:p>
        <a:p>
          <a:pPr marL="57150" lvl="1" indent="-57150" algn="l" defTabSz="444500">
            <a:lnSpc>
              <a:spcPct val="90000"/>
            </a:lnSpc>
            <a:spcBef>
              <a:spcPct val="0"/>
            </a:spcBef>
            <a:spcAft>
              <a:spcPct val="15000"/>
            </a:spcAft>
            <a:buChar char="•"/>
          </a:pPr>
          <a:r>
            <a:rPr lang="en-GB" sz="1000" b="1" kern="1200" dirty="0"/>
            <a:t>63.3% R-refractory</a:t>
          </a:r>
          <a:endParaRPr lang="en-US" sz="1000" b="1" kern="1200" dirty="0"/>
        </a:p>
        <a:p>
          <a:pPr marL="57150" lvl="1" indent="-57150" algn="l" defTabSz="444500">
            <a:lnSpc>
              <a:spcPct val="90000"/>
            </a:lnSpc>
            <a:spcBef>
              <a:spcPct val="0"/>
            </a:spcBef>
            <a:spcAft>
              <a:spcPct val="15000"/>
            </a:spcAft>
            <a:buChar char="•"/>
          </a:pPr>
          <a:r>
            <a:rPr lang="en-GB" sz="1000" b="1" kern="1200" dirty="0"/>
            <a:t>16.3% PI-refractory</a:t>
          </a:r>
          <a:endParaRPr lang="en-US" sz="1000" b="1" kern="1200" dirty="0"/>
        </a:p>
        <a:p>
          <a:pPr marL="57150" lvl="1" indent="-57150" algn="l" defTabSz="444500">
            <a:lnSpc>
              <a:spcPct val="90000"/>
            </a:lnSpc>
            <a:spcBef>
              <a:spcPct val="0"/>
            </a:spcBef>
            <a:spcAft>
              <a:spcPct val="15000"/>
            </a:spcAft>
            <a:buChar char="•"/>
          </a:pPr>
          <a:r>
            <a:rPr lang="en-GB" sz="1000" b="1" kern="1200" dirty="0"/>
            <a:t>34.7% CD38 </a:t>
          </a:r>
          <a:r>
            <a:rPr lang="en-GB" sz="1000" b="1" kern="1200" dirty="0" err="1"/>
            <a:t>mAb</a:t>
          </a:r>
          <a:r>
            <a:rPr lang="en-GB" sz="1000" b="1" kern="1200" dirty="0"/>
            <a:t>-refractory</a:t>
          </a:r>
          <a:endParaRPr lang="en-US" sz="1000" b="1" kern="1200" dirty="0"/>
        </a:p>
        <a:p>
          <a:pPr marL="57150" lvl="1" indent="-57150" algn="l" defTabSz="444500">
            <a:lnSpc>
              <a:spcPct val="90000"/>
            </a:lnSpc>
            <a:spcBef>
              <a:spcPct val="0"/>
            </a:spcBef>
            <a:spcAft>
              <a:spcPct val="15000"/>
            </a:spcAft>
            <a:buChar char="•"/>
          </a:pPr>
          <a:r>
            <a:rPr lang="en-GB" sz="1000" b="1" kern="1200" dirty="0"/>
            <a:t>Median duration of treatment: 15 cycles</a:t>
          </a:r>
          <a:endParaRPr lang="en-US" sz="1000" b="1" kern="1200" dirty="0"/>
        </a:p>
      </dsp:txBody>
      <dsp:txXfrm>
        <a:off x="0" y="1654610"/>
        <a:ext cx="2892988" cy="1197000"/>
      </dsp:txXfrm>
    </dsp:sp>
    <dsp:sp modelId="{0AA93A77-CF47-4FFC-9819-53292F63A2D6}">
      <dsp:nvSpPr>
        <dsp:cNvPr id="0" name=""/>
        <dsp:cNvSpPr/>
      </dsp:nvSpPr>
      <dsp:spPr>
        <a:xfrm>
          <a:off x="144649" y="15070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a:t>Mezigdomide + </a:t>
          </a:r>
          <a:r>
            <a:rPr lang="en-US" sz="1000" b="1" kern="1200" dirty="0" err="1"/>
            <a:t>Vd</a:t>
          </a:r>
          <a:r>
            <a:rPr lang="en-US" sz="1000" b="1" kern="1200" dirty="0"/>
            <a:t> 1.0mg (N=38) / 0.6 mg (N=11)</a:t>
          </a:r>
        </a:p>
      </dsp:txBody>
      <dsp:txXfrm>
        <a:off x="159059" y="1521420"/>
        <a:ext cx="1996271" cy="266379"/>
      </dsp:txXfrm>
    </dsp:sp>
    <dsp:sp modelId="{A2138163-8F1C-45FD-BA11-5B6C8787D892}">
      <dsp:nvSpPr>
        <dsp:cNvPr id="0" name=""/>
        <dsp:cNvSpPr/>
      </dsp:nvSpPr>
      <dsp:spPr>
        <a:xfrm>
          <a:off x="0" y="3053210"/>
          <a:ext cx="2892988" cy="1197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4528" tIns="208280" rIns="216000" bIns="71120" numCol="1" spcCol="1270" anchor="t" anchorCtr="0">
          <a:noAutofit/>
        </a:bodyPr>
        <a:lstStyle/>
        <a:p>
          <a:pPr marL="57150" lvl="1" indent="-57150" algn="l" defTabSz="444500">
            <a:lnSpc>
              <a:spcPct val="90000"/>
            </a:lnSpc>
            <a:spcBef>
              <a:spcPct val="0"/>
            </a:spcBef>
            <a:spcAft>
              <a:spcPct val="15000"/>
            </a:spcAft>
            <a:buChar char="•"/>
          </a:pPr>
          <a:r>
            <a:rPr lang="en-GB" sz="1000" b="1" kern="1200" dirty="0"/>
            <a:t>59.3% high-risk cytogenetics</a:t>
          </a:r>
          <a:endParaRPr lang="en-US" sz="1000" b="1" kern="1200" dirty="0"/>
        </a:p>
        <a:p>
          <a:pPr marL="57150" lvl="1" indent="-57150" algn="l" defTabSz="444500">
            <a:lnSpc>
              <a:spcPct val="90000"/>
            </a:lnSpc>
            <a:spcBef>
              <a:spcPct val="0"/>
            </a:spcBef>
            <a:spcAft>
              <a:spcPct val="15000"/>
            </a:spcAft>
            <a:buChar char="•"/>
          </a:pPr>
          <a:r>
            <a:rPr lang="en-GB" sz="1000" b="1" kern="1200" dirty="0"/>
            <a:t>Median 2 prior therapies</a:t>
          </a:r>
          <a:endParaRPr lang="en-US" sz="1000" b="1" kern="1200" dirty="0"/>
        </a:p>
        <a:p>
          <a:pPr marL="57150" lvl="1" indent="-57150" algn="l" defTabSz="444500">
            <a:lnSpc>
              <a:spcPct val="90000"/>
            </a:lnSpc>
            <a:spcBef>
              <a:spcPct val="0"/>
            </a:spcBef>
            <a:spcAft>
              <a:spcPct val="15000"/>
            </a:spcAft>
            <a:buChar char="•"/>
          </a:pPr>
          <a:r>
            <a:rPr lang="en-GB" sz="1000" b="1" kern="1200" dirty="0"/>
            <a:t>77.8% R-refractory</a:t>
          </a:r>
          <a:endParaRPr lang="en-US" sz="1000" b="1" kern="1200" dirty="0"/>
        </a:p>
        <a:p>
          <a:pPr marL="57150" lvl="1" indent="-57150" algn="l" defTabSz="444500">
            <a:lnSpc>
              <a:spcPct val="90000"/>
            </a:lnSpc>
            <a:spcBef>
              <a:spcPct val="0"/>
            </a:spcBef>
            <a:spcAft>
              <a:spcPct val="15000"/>
            </a:spcAft>
            <a:buChar char="•"/>
          </a:pPr>
          <a:r>
            <a:rPr lang="en-GB" sz="1000" b="1" kern="1200" dirty="0"/>
            <a:t>51.9% PI-refractory</a:t>
          </a:r>
          <a:endParaRPr lang="en-US" sz="1000" b="1" kern="1200" dirty="0"/>
        </a:p>
        <a:p>
          <a:pPr marL="57150" lvl="1" indent="-57150" algn="l" defTabSz="444500">
            <a:lnSpc>
              <a:spcPct val="90000"/>
            </a:lnSpc>
            <a:spcBef>
              <a:spcPct val="0"/>
            </a:spcBef>
            <a:spcAft>
              <a:spcPct val="15000"/>
            </a:spcAft>
            <a:buChar char="•"/>
          </a:pPr>
          <a:r>
            <a:rPr lang="en-GB" sz="1000" b="1" kern="1200" dirty="0"/>
            <a:t>74.1% CD38 </a:t>
          </a:r>
          <a:r>
            <a:rPr lang="en-GB" sz="1000" b="1" kern="1200" dirty="0" err="1"/>
            <a:t>mAb</a:t>
          </a:r>
          <a:r>
            <a:rPr lang="en-GB" sz="1000" b="1" kern="1200" dirty="0"/>
            <a:t>-refractory</a:t>
          </a:r>
          <a:endParaRPr lang="en-US" sz="1000" b="1" kern="1200" dirty="0"/>
        </a:p>
        <a:p>
          <a:pPr marL="57150" lvl="1" indent="-57150" algn="l" defTabSz="444500">
            <a:lnSpc>
              <a:spcPct val="90000"/>
            </a:lnSpc>
            <a:spcBef>
              <a:spcPct val="0"/>
            </a:spcBef>
            <a:spcAft>
              <a:spcPct val="15000"/>
            </a:spcAft>
            <a:buChar char="•"/>
          </a:pPr>
          <a:r>
            <a:rPr lang="en-GB" sz="1000" b="1" kern="1200" dirty="0"/>
            <a:t>Median duration of treatment: 12 cycles</a:t>
          </a:r>
          <a:endParaRPr lang="en-US" sz="1000" b="1" kern="1200" dirty="0"/>
        </a:p>
      </dsp:txBody>
      <dsp:txXfrm>
        <a:off x="0" y="3053210"/>
        <a:ext cx="2892988" cy="1197000"/>
      </dsp:txXfrm>
    </dsp:sp>
    <dsp:sp modelId="{23E155CF-D9DF-460F-91A2-D117B751CEA0}">
      <dsp:nvSpPr>
        <dsp:cNvPr id="0" name=""/>
        <dsp:cNvSpPr/>
      </dsp:nvSpPr>
      <dsp:spPr>
        <a:xfrm>
          <a:off x="144649" y="2905610"/>
          <a:ext cx="2025091" cy="295199"/>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544" tIns="0" rIns="76544" bIns="0" numCol="1" spcCol="1270" anchor="ctr" anchorCtr="0">
          <a:noAutofit/>
        </a:bodyPr>
        <a:lstStyle/>
        <a:p>
          <a:pPr marL="0" lvl="0" indent="0" algn="l" defTabSz="444500">
            <a:lnSpc>
              <a:spcPct val="90000"/>
            </a:lnSpc>
            <a:spcBef>
              <a:spcPct val="0"/>
            </a:spcBef>
            <a:spcAft>
              <a:spcPct val="35000"/>
            </a:spcAft>
            <a:buNone/>
          </a:pPr>
          <a:r>
            <a:rPr lang="en-US" sz="1000" b="1" kern="1200" dirty="0"/>
            <a:t>Mezigdomide + </a:t>
          </a:r>
          <a:r>
            <a:rPr lang="en-US" sz="1000" b="1" kern="1200" dirty="0" err="1"/>
            <a:t>Kd</a:t>
          </a:r>
          <a:r>
            <a:rPr lang="en-US" sz="1000" b="1" kern="1200" dirty="0"/>
            <a:t> (N=27)</a:t>
          </a:r>
        </a:p>
      </dsp:txBody>
      <dsp:txXfrm>
        <a:off x="159059" y="2920020"/>
        <a:ext cx="1996271" cy="26637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0.54662</cdr:x>
      <cdr:y>0.41689</cdr:y>
    </cdr:from>
    <cdr:to>
      <cdr:x>0.67321</cdr:x>
      <cdr:y>0.51739</cdr:y>
    </cdr:to>
    <cdr:sp macro="" textlink="">
      <cdr:nvSpPr>
        <cdr:cNvPr id="2" name="TextBox 20">
          <a:extLst xmlns:a="http://schemas.openxmlformats.org/drawingml/2006/main">
            <a:ext uri="{FF2B5EF4-FFF2-40B4-BE49-F238E27FC236}">
              <a16:creationId xmlns:a16="http://schemas.microsoft.com/office/drawing/2014/main" id="{690013DA-17CB-EA06-71EA-8E7CC03B9959}"/>
            </a:ext>
          </a:extLst>
        </cdr:cNvPr>
        <cdr:cNvSpPr txBox="1"/>
      </cdr:nvSpPr>
      <cdr:spPr>
        <a:xfrm xmlns:a="http://schemas.openxmlformats.org/drawingml/2006/main">
          <a:off x="2639799" y="1404329"/>
          <a:ext cx="611342" cy="33855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lgn="ctr" defTabSz="457200">
            <a:defRPr/>
          </a:pPr>
          <a:r>
            <a:rPr lang="en-US" sz="1100" b="1" dirty="0">
              <a:solidFill>
                <a:srgbClr val="333333"/>
              </a:solidFill>
              <a:latin typeface="Arial" panose="020B0604020202020204" pitchFamily="34" charset="0"/>
              <a:ea typeface="Open Sans" panose="020B0606030504020204" pitchFamily="34" charset="0"/>
              <a:cs typeface="Arial" panose="020B0604020202020204" pitchFamily="34" charset="0"/>
            </a:rPr>
            <a:t>≥</a:t>
          </a: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CR:</a:t>
          </a:r>
          <a:b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46.4</a:t>
          </a:r>
        </a:p>
      </cdr:txBody>
    </cdr:sp>
  </cdr:relSizeAnchor>
  <cdr:relSizeAnchor xmlns:cdr="http://schemas.openxmlformats.org/drawingml/2006/chartDrawing">
    <cdr:from>
      <cdr:x>0.26715</cdr:x>
      <cdr:y>0.24932</cdr:y>
    </cdr:from>
    <cdr:to>
      <cdr:x>0.28567</cdr:x>
      <cdr:y>0.69042</cdr:y>
    </cdr:to>
    <cdr:sp macro="" textlink="">
      <cdr:nvSpPr>
        <cdr:cNvPr id="3" name="Left Brace 2">
          <a:extLst xmlns:a="http://schemas.openxmlformats.org/drawingml/2006/main">
            <a:ext uri="{FF2B5EF4-FFF2-40B4-BE49-F238E27FC236}">
              <a16:creationId xmlns:a16="http://schemas.microsoft.com/office/drawing/2014/main" id="{22572265-2EC4-9AF3-0C1E-D4867006300F}"/>
            </a:ext>
          </a:extLst>
        </cdr:cNvPr>
        <cdr:cNvSpPr/>
      </cdr:nvSpPr>
      <cdr:spPr>
        <a:xfrm xmlns:a="http://schemas.openxmlformats.org/drawingml/2006/main">
          <a:off x="621008" y="436855"/>
          <a:ext cx="43047" cy="772889"/>
        </a:xfrm>
        <a:prstGeom xmlns:a="http://schemas.openxmlformats.org/drawingml/2006/main" prst="leftBrace">
          <a:avLst>
            <a:gd name="adj1" fmla="val 39582"/>
            <a:gd name="adj2" fmla="val 50000"/>
          </a:avLst>
        </a:prstGeom>
        <a:ln xmlns:a="http://schemas.openxmlformats.org/drawingml/2006/main" w="9525" cap="sq">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cdr:txBody>
    </cdr:sp>
  </cdr:relSizeAnchor>
  <cdr:relSizeAnchor xmlns:cdr="http://schemas.openxmlformats.org/drawingml/2006/chartDrawing">
    <cdr:from>
      <cdr:x>0.82049</cdr:x>
      <cdr:y>0.26341</cdr:y>
    </cdr:from>
    <cdr:to>
      <cdr:x>0.839</cdr:x>
      <cdr:y>0.82272</cdr:y>
    </cdr:to>
    <cdr:sp macro="" textlink="">
      <cdr:nvSpPr>
        <cdr:cNvPr id="4" name="Left Brace 3">
          <a:extLst xmlns:a="http://schemas.openxmlformats.org/drawingml/2006/main">
            <a:ext uri="{FF2B5EF4-FFF2-40B4-BE49-F238E27FC236}">
              <a16:creationId xmlns:a16="http://schemas.microsoft.com/office/drawing/2014/main" id="{22572265-2EC4-9AF3-0C1E-D4867006300F}"/>
            </a:ext>
          </a:extLst>
        </cdr:cNvPr>
        <cdr:cNvSpPr/>
      </cdr:nvSpPr>
      <cdr:spPr>
        <a:xfrm xmlns:a="http://schemas.openxmlformats.org/drawingml/2006/main" flipH="1">
          <a:off x="1907257" y="461543"/>
          <a:ext cx="43027" cy="980015"/>
        </a:xfrm>
        <a:prstGeom xmlns:a="http://schemas.openxmlformats.org/drawingml/2006/main" prst="leftBrace">
          <a:avLst>
            <a:gd name="adj1" fmla="val 39582"/>
            <a:gd name="adj2" fmla="val 50000"/>
          </a:avLst>
        </a:prstGeom>
        <a:ln xmlns:a="http://schemas.openxmlformats.org/drawingml/2006/main" w="9525" cap="sq">
          <a:solidFill>
            <a:srgbClr val="33333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cdr:txBody>
    </cdr:sp>
  </cdr:relSizeAnchor>
  <cdr:relSizeAnchor xmlns:cdr="http://schemas.openxmlformats.org/drawingml/2006/chartDrawing">
    <cdr:from>
      <cdr:x>0.8442</cdr:x>
      <cdr:y>0.49127</cdr:y>
    </cdr:from>
    <cdr:to>
      <cdr:x>0.96609</cdr:x>
      <cdr:y>0.59177</cdr:y>
    </cdr:to>
    <cdr:sp macro="" textlink="">
      <cdr:nvSpPr>
        <cdr:cNvPr id="5" name="TextBox 45">
          <a:extLst xmlns:a="http://schemas.openxmlformats.org/drawingml/2006/main">
            <a:ext uri="{FF2B5EF4-FFF2-40B4-BE49-F238E27FC236}">
              <a16:creationId xmlns:a16="http://schemas.microsoft.com/office/drawing/2014/main" id="{6061BD36-1FBB-A297-FB0B-4067B4461B09}"/>
            </a:ext>
          </a:extLst>
        </cdr:cNvPr>
        <cdr:cNvSpPr txBox="1"/>
      </cdr:nvSpPr>
      <cdr:spPr>
        <a:xfrm xmlns:a="http://schemas.openxmlformats.org/drawingml/2006/main">
          <a:off x="4076905" y="1654884"/>
          <a:ext cx="588645" cy="33855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≥VGPR:</a:t>
          </a:r>
          <a:b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58.2</a:t>
          </a:r>
        </a:p>
      </cdr:txBody>
    </cdr:sp>
  </cdr:relSizeAnchor>
  <cdr:relSizeAnchor xmlns:cdr="http://schemas.openxmlformats.org/drawingml/2006/chartDrawing">
    <cdr:from>
      <cdr:x>0.16957</cdr:x>
      <cdr:y>0.41689</cdr:y>
    </cdr:from>
    <cdr:to>
      <cdr:x>0.28021</cdr:x>
      <cdr:y>0.49227</cdr:y>
    </cdr:to>
    <cdr:sp macro="" textlink="">
      <cdr:nvSpPr>
        <cdr:cNvPr id="6" name="TextBox 20">
          <a:extLst xmlns:a="http://schemas.openxmlformats.org/drawingml/2006/main">
            <a:ext uri="{FF2B5EF4-FFF2-40B4-BE49-F238E27FC236}">
              <a16:creationId xmlns:a16="http://schemas.microsoft.com/office/drawing/2014/main" id="{62BB53B4-413B-5855-1111-19BCC169DFB4}"/>
            </a:ext>
          </a:extLst>
        </cdr:cNvPr>
        <cdr:cNvSpPr txBox="1"/>
      </cdr:nvSpPr>
      <cdr:spPr>
        <a:xfrm xmlns:a="http://schemas.openxmlformats.org/drawingml/2006/main">
          <a:off x="1091875" y="1872439"/>
          <a:ext cx="712420" cy="33855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lvl="0" algn="ctr" defTabSz="457200">
            <a:defRPr/>
          </a:pPr>
          <a:r>
            <a:rPr lang="en-US" sz="1100" b="1" dirty="0">
              <a:solidFill>
                <a:srgbClr val="333333"/>
              </a:solidFill>
              <a:latin typeface="Arial" panose="020B0604020202020204" pitchFamily="34" charset="0"/>
              <a:ea typeface="Open Sans" panose="020B0606030504020204" pitchFamily="34" charset="0"/>
              <a:cs typeface="Arial" panose="020B0604020202020204" pitchFamily="34" charset="0"/>
            </a:rPr>
            <a:t>≥</a:t>
          </a: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CR:</a:t>
          </a:r>
          <a:b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4</a:t>
          </a:r>
          <a:r>
            <a:rPr lang="en-US" b="1" kern="1200" noProof="0" dirty="0">
              <a:solidFill>
                <a:srgbClr val="333333"/>
              </a:solidFill>
              <a:latin typeface="Arial" panose="020B0604020202020204" pitchFamily="34" charset="0"/>
              <a:ea typeface="Open Sans" panose="020B0606030504020204" pitchFamily="34" charset="0"/>
              <a:cs typeface="Arial" panose="020B0604020202020204" pitchFamily="34" charset="0"/>
            </a:rPr>
            <a:t>6.1</a:t>
          </a:r>
          <a:endPar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endParaRPr>
        </a:p>
      </cdr:txBody>
    </cdr:sp>
  </cdr:relSizeAnchor>
  <cdr:relSizeAnchor xmlns:cdr="http://schemas.openxmlformats.org/drawingml/2006/chartDrawing">
    <cdr:from>
      <cdr:x>0.65154</cdr:x>
      <cdr:y>0.26034</cdr:y>
    </cdr:from>
    <cdr:to>
      <cdr:x>0.67171</cdr:x>
      <cdr:y>0.71261</cdr:y>
    </cdr:to>
    <cdr:sp macro="" textlink="">
      <cdr:nvSpPr>
        <cdr:cNvPr id="7" name="Left Brace 6">
          <a:extLst xmlns:a="http://schemas.openxmlformats.org/drawingml/2006/main">
            <a:ext uri="{FF2B5EF4-FFF2-40B4-BE49-F238E27FC236}">
              <a16:creationId xmlns:a16="http://schemas.microsoft.com/office/drawing/2014/main" id="{5A4A3B52-F5DA-4985-3D21-80A3FA570A29}"/>
            </a:ext>
          </a:extLst>
        </cdr:cNvPr>
        <cdr:cNvSpPr/>
      </cdr:nvSpPr>
      <cdr:spPr>
        <a:xfrm xmlns:a="http://schemas.openxmlformats.org/drawingml/2006/main">
          <a:off x="1514544" y="456169"/>
          <a:ext cx="46886" cy="792460"/>
        </a:xfrm>
        <a:prstGeom xmlns:a="http://schemas.openxmlformats.org/drawingml/2006/main" prst="leftBrace">
          <a:avLst>
            <a:gd name="adj1" fmla="val 39582"/>
            <a:gd name="adj2" fmla="val 45493"/>
          </a:avLst>
        </a:prstGeom>
        <a:ln xmlns:a="http://schemas.openxmlformats.org/drawingml/2006/main" w="9525" cap="sq">
          <a:solidFill>
            <a:srgbClr val="33333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cdr:txBody>
    </cdr:sp>
  </cdr:relSizeAnchor>
  <cdr:relSizeAnchor xmlns:cdr="http://schemas.openxmlformats.org/drawingml/2006/chartDrawing">
    <cdr:from>
      <cdr:x>0.43477</cdr:x>
      <cdr:y>0.24932</cdr:y>
    </cdr:from>
    <cdr:to>
      <cdr:x>0.45386</cdr:x>
      <cdr:y>0.82184</cdr:y>
    </cdr:to>
    <cdr:sp macro="" textlink="">
      <cdr:nvSpPr>
        <cdr:cNvPr id="9" name="Left Brace 8">
          <a:extLst xmlns:a="http://schemas.openxmlformats.org/drawingml/2006/main">
            <a:ext uri="{FF2B5EF4-FFF2-40B4-BE49-F238E27FC236}">
              <a16:creationId xmlns:a16="http://schemas.microsoft.com/office/drawing/2014/main" id="{BA18FAFC-CB8C-D968-8546-8FE9DA9ADDC7}"/>
            </a:ext>
          </a:extLst>
        </cdr:cNvPr>
        <cdr:cNvSpPr/>
      </cdr:nvSpPr>
      <cdr:spPr>
        <a:xfrm xmlns:a="http://schemas.openxmlformats.org/drawingml/2006/main" flipH="1">
          <a:off x="1010650" y="436855"/>
          <a:ext cx="44376" cy="1003161"/>
        </a:xfrm>
        <a:prstGeom xmlns:a="http://schemas.openxmlformats.org/drawingml/2006/main" prst="leftBrace">
          <a:avLst>
            <a:gd name="adj1" fmla="val 39582"/>
            <a:gd name="adj2" fmla="val 58427"/>
          </a:avLst>
        </a:prstGeom>
        <a:ln xmlns:a="http://schemas.openxmlformats.org/drawingml/2006/main" w="9525" cap="sq">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cdr:txBody>
    </cdr:sp>
  </cdr:relSizeAnchor>
  <cdr:relSizeAnchor xmlns:cdr="http://schemas.openxmlformats.org/drawingml/2006/chartDrawing">
    <cdr:from>
      <cdr:x>0.45555</cdr:x>
      <cdr:y>0.5254</cdr:y>
    </cdr:from>
    <cdr:to>
      <cdr:x>0.5801</cdr:x>
      <cdr:y>0.6259</cdr:y>
    </cdr:to>
    <cdr:sp macro="" textlink="">
      <cdr:nvSpPr>
        <cdr:cNvPr id="10" name="TextBox 45">
          <a:extLst xmlns:a="http://schemas.openxmlformats.org/drawingml/2006/main">
            <a:ext uri="{FF2B5EF4-FFF2-40B4-BE49-F238E27FC236}">
              <a16:creationId xmlns:a16="http://schemas.microsoft.com/office/drawing/2014/main" id="{874D283E-2FCB-8975-CF3D-0C806A61DE9B}"/>
            </a:ext>
          </a:extLst>
        </cdr:cNvPr>
        <cdr:cNvSpPr txBox="1"/>
      </cdr:nvSpPr>
      <cdr:spPr>
        <a:xfrm xmlns:a="http://schemas.openxmlformats.org/drawingml/2006/main">
          <a:off x="2199993" y="1769854"/>
          <a:ext cx="601491" cy="33855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≥VGPR:</a:t>
          </a:r>
          <a:b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100" b="1"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59.4</a:t>
          </a:r>
        </a:p>
      </cdr:txBody>
    </cdr:sp>
  </cdr:relSizeAnchor>
  <cdr:relSizeAnchor xmlns:cdr="http://schemas.openxmlformats.org/drawingml/2006/chartDrawing">
    <cdr:from>
      <cdr:x>0.17185</cdr:x>
      <cdr:y>0.15347</cdr:y>
    </cdr:from>
    <cdr:to>
      <cdr:x>0.55768</cdr:x>
      <cdr:y>0.25027</cdr:y>
    </cdr:to>
    <cdr:sp macro="" textlink="">
      <cdr:nvSpPr>
        <cdr:cNvPr id="11" name="TextBox 10">
          <a:extLst xmlns:a="http://schemas.openxmlformats.org/drawingml/2006/main">
            <a:ext uri="{FF2B5EF4-FFF2-40B4-BE49-F238E27FC236}">
              <a16:creationId xmlns:a16="http://schemas.microsoft.com/office/drawing/2014/main" id="{FD92F61A-4A87-FFEE-3408-482A73F1BCA9}"/>
            </a:ext>
          </a:extLst>
        </cdr:cNvPr>
        <cdr:cNvSpPr txBox="1"/>
      </cdr:nvSpPr>
      <cdr:spPr>
        <a:xfrm xmlns:a="http://schemas.openxmlformats.org/drawingml/2006/main">
          <a:off x="829901" y="516993"/>
          <a:ext cx="1863294" cy="3260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100" b="1" dirty="0">
              <a:solidFill>
                <a:srgbClr val="333333"/>
              </a:solidFill>
              <a:latin typeface="Arial" panose="020B0604020202020204" pitchFamily="34" charset="0"/>
              <a:ea typeface="Open Sans" pitchFamily="2" charset="0"/>
              <a:cs typeface="Arial" panose="020B0604020202020204" pitchFamily="34" charset="0"/>
            </a:rPr>
            <a:t>ORR</a:t>
          </a:r>
          <a:r>
            <a:rPr lang="en-GB" sz="1100" b="1" baseline="30000" dirty="0">
              <a:solidFill>
                <a:srgbClr val="333333"/>
              </a:solidFill>
              <a:latin typeface="Arial" panose="020B0604020202020204" pitchFamily="34" charset="0"/>
              <a:ea typeface="Open Sans" pitchFamily="2" charset="0"/>
              <a:cs typeface="Arial" panose="020B0604020202020204" pitchFamily="34" charset="0"/>
            </a:rPr>
            <a:t>a</a:t>
          </a:r>
          <a:r>
            <a:rPr lang="en-GB" sz="1100" b="1" dirty="0">
              <a:solidFill>
                <a:srgbClr val="333333"/>
              </a:solidFill>
              <a:latin typeface="Arial" panose="020B0604020202020204" pitchFamily="34" charset="0"/>
              <a:ea typeface="Open Sans" pitchFamily="2" charset="0"/>
              <a:cs typeface="Arial" panose="020B0604020202020204" pitchFamily="34" charset="0"/>
            </a:rPr>
            <a:t>: 63.0 (104/165)</a:t>
          </a:r>
        </a:p>
      </cdr:txBody>
    </cdr:sp>
  </cdr:relSizeAnchor>
  <cdr:relSizeAnchor xmlns:cdr="http://schemas.openxmlformats.org/drawingml/2006/chartDrawing">
    <cdr:from>
      <cdr:x>0.55355</cdr:x>
      <cdr:y>0.15347</cdr:y>
    </cdr:from>
    <cdr:to>
      <cdr:x>0.91738</cdr:x>
      <cdr:y>0.25027</cdr:y>
    </cdr:to>
    <cdr:sp macro="" textlink="">
      <cdr:nvSpPr>
        <cdr:cNvPr id="12" name="TextBox 1">
          <a:extLst xmlns:a="http://schemas.openxmlformats.org/drawingml/2006/main">
            <a:ext uri="{FF2B5EF4-FFF2-40B4-BE49-F238E27FC236}">
              <a16:creationId xmlns:a16="http://schemas.microsoft.com/office/drawing/2014/main" id="{9DEE94C4-8415-4AF6-781A-49752C4252C1}"/>
            </a:ext>
          </a:extLst>
        </cdr:cNvPr>
        <cdr:cNvSpPr txBox="1"/>
      </cdr:nvSpPr>
      <cdr:spPr>
        <a:xfrm xmlns:a="http://schemas.openxmlformats.org/drawingml/2006/main">
          <a:off x="2673249" y="516993"/>
          <a:ext cx="1757049" cy="3260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solidFill>
                <a:srgbClr val="333333"/>
              </a:solidFill>
              <a:latin typeface="Arial" panose="020B0604020202020204" pitchFamily="34" charset="0"/>
              <a:ea typeface="Open Sans" pitchFamily="2" charset="0"/>
              <a:cs typeface="Arial" panose="020B0604020202020204" pitchFamily="34" charset="0"/>
            </a:rPr>
            <a:t>ORR</a:t>
          </a:r>
          <a:r>
            <a:rPr lang="en-GB" sz="1100" b="1" baseline="30000" dirty="0">
              <a:solidFill>
                <a:srgbClr val="333333"/>
              </a:solidFill>
              <a:latin typeface="Arial" panose="020B0604020202020204" pitchFamily="34" charset="0"/>
              <a:ea typeface="Open Sans" pitchFamily="2" charset="0"/>
              <a:cs typeface="Arial" panose="020B0604020202020204" pitchFamily="34" charset="0"/>
            </a:rPr>
            <a:t>a</a:t>
          </a:r>
          <a:r>
            <a:rPr lang="en-GB" sz="1100" b="1" dirty="0">
              <a:solidFill>
                <a:srgbClr val="333333"/>
              </a:solidFill>
              <a:latin typeface="Arial" panose="020B0604020202020204" pitchFamily="34" charset="0"/>
              <a:ea typeface="Open Sans" pitchFamily="2" charset="0"/>
              <a:cs typeface="Arial" panose="020B0604020202020204" pitchFamily="34" charset="0"/>
            </a:rPr>
            <a:t>: 61.8 (68/110)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240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5BB6-CE89-58A1-3A52-3FD557CEC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E015C-523F-8C54-B726-5ED38CAB3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C5494-D3D0-4764-A787-34F7794246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3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0800-F674-A55D-A6C7-24E79447E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95B6C-8720-05DE-5D62-7048993DF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1BE05-8999-3046-027A-0CA268B6B7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016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D6EB-0678-C6E5-3F01-D51C3D161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7E481-9E39-656E-14F4-2AC60C50E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C9F88-FE18-5619-E411-04E0DEEE25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967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04AFC-DE94-57B1-2D51-7A0BA5759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4D48E-28C3-7E48-1DB3-B43426D84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FC25F-FC75-A9B5-8C30-93AE526B5F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996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BDF0-282E-61DE-AA79-C591AB0C8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B74EC-E36F-5326-2A75-6E1EE4681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0DE85-A3E2-240D-AAC0-F7AFA5E3C9B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0404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F3CC-4E7D-A3A1-C565-0B4F69FE5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5F9F9-6FF7-3449-DA0E-103A64A3E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D64CA-923D-B236-B498-DB438DC801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0595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MMRF Patient Summit</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 DRAFT FOR REVIEW</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18932-933C-449D-984C-C1F15FCAA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55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EFCFD-4C6B-485A-A809-8782B5F3BDC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74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EFCFD-4C6B-485A-A809-8782B5F3BDC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631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0141-32C1-E58A-70AE-3EE91C264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6EFC7-B1A5-D75C-7EE9-A2C683C5B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95EA2-0E8E-EF9E-8930-E9E599B196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71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39DCE-7AE2-9526-5C58-D57A7900E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25828-7E63-F6CA-D302-BE1E3C6E4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8DB21-BFE5-71F3-6D9A-4BA9B66FFC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60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194B-FC49-C1AF-F8A8-3F198374C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6FDDA-1D6B-6D04-13F6-8495122A8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3601C-9583-F5E9-9B74-7CBA9015A4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3555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AA06-F365-101E-1247-D117077A9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9B42E-87EC-482A-BBDC-61AE32475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8C7CD-AF18-7FFD-4273-D5E124C678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088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68920-CBFF-0347-0F7F-E1E8EA74D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28C66-6260-A19C-64CA-5264726F7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20BE2-9CF3-76EE-361B-5FFCDDC628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8447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2B3E-C257-87BF-776D-0E068A6CC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87CEA-C2C2-C657-3955-1A11AA867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77593-44EA-689F-0417-10054F21DE8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15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1726F-33FA-3A3A-387D-7C40E41DA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18006-5314-FE0D-E68C-E4B6D5B6A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96C08-BDE7-2E84-9CFA-E9CF1FB76C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978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3FFA2-1253-4B7F-D55C-A102A98FB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82163-4239-6FEE-E674-26188D68A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63BA6-305D-64AB-D9D6-DFB7BB3EAB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6829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characteristics were well-balanced between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03A221-2347-41EA-A983-BEEB5AA9A5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845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05227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C9310-7637-41DE-AA2C-C84BF1BF7A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247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E806-2A46-3F07-91E4-22AAB2F66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F8A68-21E8-E82C-25AC-D4F13FF8A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E95C0-9312-520B-BD39-DCA332ED74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1522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C100-5330-4FEF-38B0-B53B25FDC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BA5F6-845D-42DC-9A9C-04B96CFE5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D51D3-3FD9-B5D7-7207-C214ABD490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9955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6E8CB-C30C-9C3B-0A9C-ECE3829C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66DEA-00F1-BBBB-84BE-BED34B021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FD572-B0BE-EDF1-98A2-D2F80F47EE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552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862DB-C7A6-B1FB-B6A9-6A2E40E45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E07AA-46D7-FFFE-0644-1BD7F4F57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BA50A-7568-BEBC-7B74-0B569836E6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661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CCEA-19B8-750E-D542-90661F4C7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E387C-F280-C1E9-4CA4-E21479711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29DFE-29B9-6F58-9601-604BAB1568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5453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E155-2A30-C515-6161-CBEB06B6A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4D974-D3D1-3AE3-BC14-C898DB642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1D733-6075-9E68-2512-ADEA1A4928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40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F5FE3-1BB4-8F16-AA60-C98A2F06B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17F4C-5159-8D46-CB9F-2B2123AB0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51B84-901A-DB37-6A7B-BF315A27F2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5083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ED02-0059-61C1-8EA9-0597600EE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8A7D3-15F8-9921-4106-7571523A7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27F89-6F44-7F1F-A359-4CA66404EDC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2797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68FF-0E60-1E06-AF1F-5FACAC0FA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1229F-D802-E5C0-1832-71EDA4B2C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30AD7-7365-1AAF-50D4-AC5412BF4CA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669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8FC0-9096-A1A0-5EC4-0BCF0CB755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11F96BE-F5F3-96DC-F97F-2D218162A03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D8BB547-F38A-BA33-5CEB-455DAB0EB1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E6D280E-4EA7-734D-AFD8-B355C5F0D2CA}"/>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63033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0522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555F-C2F7-82B7-1BA6-4B0862E4C0B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5D2D977-A55A-D517-34C0-A2E664F57FA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212EBBC-34A4-E255-3E63-46E396E681C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5717BF8-5965-8697-31A0-847D9828B10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825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7FCE-ADA5-1808-68AC-0D4BC0629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BC7CD-A8C3-D9A1-BE1E-2EF240FD6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2710E-2B5F-3EEC-7FAE-B067305C6F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479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2A01D-48EB-2A66-6519-876E0F1F9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F1649-9DB1-9694-D40A-CC3DD1708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3791F-F63A-A4FD-355D-D99718F5391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479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3026415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0934351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42601436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50746"/>
            <a:ext cx="10972800" cy="718929"/>
          </a:xfrm>
        </p:spPr>
        <p:txBody>
          <a:bodyPr>
            <a:normAutofit/>
          </a:bodyPr>
          <a:lstStyle>
            <a:lvl1pPr>
              <a:defRPr sz="3000"/>
            </a:lvl1p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203387"/>
            <a:ext cx="10972800" cy="458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ext Placeholder 8">
            <a:extLst>
              <a:ext uri="{FF2B5EF4-FFF2-40B4-BE49-F238E27FC236}">
                <a16:creationId xmlns:a16="http://schemas.microsoft.com/office/drawing/2014/main" id="{FE352683-71C9-8662-92A2-09F24BD0D06C}"/>
              </a:ext>
            </a:extLst>
          </p:cNvPr>
          <p:cNvSpPr>
            <a:spLocks noGrp="1"/>
          </p:cNvSpPr>
          <p:nvPr>
            <p:ph type="body" sz="quarter" idx="14" hasCustomPrompt="1"/>
          </p:nvPr>
        </p:nvSpPr>
        <p:spPr>
          <a:xfrm>
            <a:off x="640080" y="5852159"/>
            <a:ext cx="10972800" cy="358616"/>
          </a:xfrm>
        </p:spPr>
        <p:txBody>
          <a:bodyPr>
            <a:noAutofit/>
          </a:bodyPr>
          <a:lstStyle>
            <a:lvl1pPr marL="0" indent="0">
              <a:spcBef>
                <a:spcPts val="0"/>
              </a:spcBef>
              <a:buFontTx/>
              <a:buNone/>
              <a:defRPr sz="8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Footnote</a:t>
            </a:r>
          </a:p>
        </p:txBody>
      </p:sp>
    </p:spTree>
    <p:extLst>
      <p:ext uri="{BB962C8B-B14F-4D97-AF65-F5344CB8AC3E}">
        <p14:creationId xmlns:p14="http://schemas.microsoft.com/office/powerpoint/2010/main" val="15123292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6607609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14398464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20751176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2920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75619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4421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1400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998235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9238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5759916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521466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9453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38274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47868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154480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5040004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032968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579022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308337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4503364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495906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329172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9254688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81339437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63805588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2704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 y="257175"/>
            <a:ext cx="11737910" cy="106838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9" name="Rectangle 8"/>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Tree>
    <p:extLst>
      <p:ext uri="{BB962C8B-B14F-4D97-AF65-F5344CB8AC3E}">
        <p14:creationId xmlns:p14="http://schemas.microsoft.com/office/powerpoint/2010/main" val="41617095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7182"/>
          <a:stretch/>
        </p:blipFill>
        <p:spPr>
          <a:xfrm>
            <a:off x="0" y="151601"/>
            <a:ext cx="12207240" cy="6706399"/>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lgn="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2020887"/>
          </a:xfrm>
        </p:spPr>
        <p:txBody>
          <a:bodyPr/>
          <a:lstStyle>
            <a:lvl1pPr marL="0" indent="0" algn="r">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385" y="421104"/>
            <a:ext cx="1280160" cy="1000231"/>
          </a:xfrm>
          <a:prstGeom prst="rect">
            <a:avLst/>
          </a:prstGeom>
        </p:spPr>
      </p:pic>
    </p:spTree>
    <p:extLst>
      <p:ext uri="{BB962C8B-B14F-4D97-AF65-F5344CB8AC3E}">
        <p14:creationId xmlns:p14="http://schemas.microsoft.com/office/powerpoint/2010/main" val="31231520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830387"/>
          </a:xfrm>
        </p:spPr>
        <p:txBody>
          <a:bodyPr/>
          <a:lstStyle>
            <a:lvl1pPr marL="0" indent="0">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12"/>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Tree>
    <p:extLst>
      <p:ext uri="{BB962C8B-B14F-4D97-AF65-F5344CB8AC3E}">
        <p14:creationId xmlns:p14="http://schemas.microsoft.com/office/powerpoint/2010/main" val="14663766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5583290" y="802640"/>
            <a:ext cx="24466" cy="5328169"/>
          </a:xfrm>
          <a:prstGeom prst="line">
            <a:avLst/>
          </a:prstGeom>
          <a:ln w="57150">
            <a:solidFill>
              <a:srgbClr val="333F7F"/>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3"/>
          </p:nvPr>
        </p:nvSpPr>
        <p:spPr>
          <a:xfrm>
            <a:off x="407453" y="799857"/>
            <a:ext cx="4745572" cy="5330952"/>
          </a:xfrm>
        </p:spPr>
        <p:txBody>
          <a:bodyPr/>
          <a:lstStyle/>
          <a:p>
            <a:endParaRPr lang="en-US" dirty="0"/>
          </a:p>
        </p:txBody>
      </p:sp>
      <p:sp>
        <p:nvSpPr>
          <p:cNvPr id="19" name="Rectangle 18"/>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7" name="Title 1"/>
          <p:cNvSpPr>
            <a:spLocks noGrp="1"/>
          </p:cNvSpPr>
          <p:nvPr>
            <p:ph type="title"/>
          </p:nvPr>
        </p:nvSpPr>
        <p:spPr>
          <a:xfrm>
            <a:off x="6038021" y="1857375"/>
            <a:ext cx="5846393" cy="2695575"/>
          </a:xfrm>
        </p:spPr>
        <p:txBody>
          <a:bodyPr anchor="b">
            <a:normAutofit/>
          </a:bodyPr>
          <a:lstStyle>
            <a:lvl1pPr>
              <a:defRPr sz="3600">
                <a:solidFill>
                  <a:srgbClr val="333F7F"/>
                </a:solidFill>
              </a:defRPr>
            </a:lvl1pPr>
          </a:lstStyle>
          <a:p>
            <a:r>
              <a:rPr lang="en-US" dirty="0"/>
              <a:t>Click to edit Master title style</a:t>
            </a:r>
          </a:p>
        </p:txBody>
      </p:sp>
      <p:sp>
        <p:nvSpPr>
          <p:cNvPr id="9" name="Text Placeholder 2"/>
          <p:cNvSpPr>
            <a:spLocks noGrp="1"/>
          </p:cNvSpPr>
          <p:nvPr>
            <p:ph type="body" idx="1"/>
          </p:nvPr>
        </p:nvSpPr>
        <p:spPr>
          <a:xfrm>
            <a:off x="6038021" y="4589464"/>
            <a:ext cx="5846393" cy="1823942"/>
          </a:xfrm>
        </p:spPr>
        <p:txBody>
          <a:bodyPr>
            <a:normAutofit/>
          </a:bodyPr>
          <a:lstStyle>
            <a:lvl1pPr marL="0" indent="0">
              <a:lnSpc>
                <a:spcPct val="100000"/>
              </a:lnSpc>
              <a:spcBef>
                <a:spcPts val="600"/>
              </a:spcBef>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482" y="443714"/>
            <a:ext cx="1073932" cy="839098"/>
          </a:xfrm>
          <a:prstGeom prst="rect">
            <a:avLst/>
          </a:prstGeom>
        </p:spPr>
      </p:pic>
    </p:spTree>
    <p:extLst>
      <p:ext uri="{BB962C8B-B14F-4D97-AF65-F5344CB8AC3E}">
        <p14:creationId xmlns:p14="http://schemas.microsoft.com/office/powerpoint/2010/main" val="1799350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3657600"/>
            <a:ext cx="10041561" cy="1766469"/>
          </a:xfrm>
        </p:spPr>
        <p:txBody>
          <a:bodyPr anchor="b">
            <a:normAutofit/>
          </a:bodyPr>
          <a:lstStyle>
            <a:lvl1pPr algn="ctr">
              <a:defRPr sz="4800">
                <a:solidFill>
                  <a:srgbClr val="333F7F"/>
                </a:solidFill>
              </a:defRPr>
            </a:lvl1pPr>
          </a:lstStyle>
          <a:p>
            <a:r>
              <a:rPr lang="en-US" dirty="0"/>
              <a:t>Click to edit Master title style</a:t>
            </a:r>
          </a:p>
        </p:txBody>
      </p:sp>
      <p:sp>
        <p:nvSpPr>
          <p:cNvPr id="3" name="Subtitle 2"/>
          <p:cNvSpPr>
            <a:spLocks noGrp="1"/>
          </p:cNvSpPr>
          <p:nvPr>
            <p:ph type="subTitle" idx="1"/>
          </p:nvPr>
        </p:nvSpPr>
        <p:spPr>
          <a:xfrm>
            <a:off x="1714500" y="5533053"/>
            <a:ext cx="10041561" cy="9678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1420" y="723322"/>
            <a:ext cx="2834640" cy="2834640"/>
          </a:xfrm>
          <a:prstGeom prst="rect">
            <a:avLst/>
          </a:prstGeom>
          <a:ln w="57150">
            <a:solidFill>
              <a:srgbClr val="333F7F"/>
            </a:solidFill>
          </a:ln>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265164" y="723324"/>
            <a:ext cx="2834640" cy="2834640"/>
          </a:xfrm>
          <a:prstGeom prst="rect">
            <a:avLst/>
          </a:prstGeom>
          <a:ln w="57150">
            <a:solidFill>
              <a:srgbClr val="333F7F"/>
            </a:solidFill>
          </a:ln>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20840" r="12744"/>
          <a:stretch/>
        </p:blipFill>
        <p:spPr>
          <a:xfrm>
            <a:off x="6095653" y="723322"/>
            <a:ext cx="2831183" cy="2834640"/>
          </a:xfrm>
          <a:prstGeom prst="rect">
            <a:avLst/>
          </a:prstGeom>
          <a:ln w="57150">
            <a:solidFill>
              <a:srgbClr val="333F7F"/>
            </a:solidFill>
          </a:ln>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167" y="723322"/>
            <a:ext cx="2834640" cy="2834640"/>
          </a:xfrm>
          <a:prstGeom prst="rect">
            <a:avLst/>
          </a:prstGeom>
          <a:ln w="57150">
            <a:solidFill>
              <a:srgbClr val="333F7F"/>
            </a:solidFill>
          </a:ln>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0107" y="5815814"/>
            <a:ext cx="1073932" cy="839098"/>
          </a:xfrm>
          <a:prstGeom prst="rect">
            <a:avLst/>
          </a:prstGeom>
        </p:spPr>
      </p:pic>
    </p:spTree>
    <p:extLst>
      <p:ext uri="{BB962C8B-B14F-4D97-AF65-F5344CB8AC3E}">
        <p14:creationId xmlns:p14="http://schemas.microsoft.com/office/powerpoint/2010/main" val="119242335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
        <p:nvSpPr>
          <p:cNvPr id="8"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369027721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17" name="Rectangle 16"/>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Tree>
    <p:extLst>
      <p:ext uri="{BB962C8B-B14F-4D97-AF65-F5344CB8AC3E}">
        <p14:creationId xmlns:p14="http://schemas.microsoft.com/office/powerpoint/2010/main" val="262852656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13" name="Rectangle 12"/>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
        <p:nvSpPr>
          <p:cNvPr id="5"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93127559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Rectangle 10"/>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12" name="Rectangle 11"/>
          <p:cNvSpPr/>
          <p:nvPr userDrawn="1"/>
        </p:nvSpPr>
        <p:spPr>
          <a:xfrm>
            <a:off x="8706424" y="6512072"/>
            <a:ext cx="289213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Winship Cancer Institute | Emory University</a:t>
            </a:r>
          </a:p>
        </p:txBody>
      </p:sp>
    </p:spTree>
    <p:extLst>
      <p:ext uri="{BB962C8B-B14F-4D97-AF65-F5344CB8AC3E}">
        <p14:creationId xmlns:p14="http://schemas.microsoft.com/office/powerpoint/2010/main" val="49313541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Rectangle 10"/>
          <p:cNvSpPr/>
          <p:nvPr userDrawn="1"/>
        </p:nvSpPr>
        <p:spPr>
          <a:xfrm>
            <a:off x="11598562" y="6512072"/>
            <a:ext cx="453738"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AB3F0-1744-4414-B587-486893A2EC07}" type="slidenum">
              <a:rPr kumimoji="0" lang="en-US" sz="1100" b="0" i="0" u="none" strike="noStrike" kern="1200" cap="none" spc="0" normalizeH="0" baseline="0" noProof="0" smtClean="0">
                <a:ln>
                  <a:noFill/>
                </a:ln>
                <a:solidFill>
                  <a:srgbClr val="333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506073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296" y="1238250"/>
            <a:ext cx="11283696" cy="4661966"/>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r">
              <a:defRPr>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1390B3-643A-4B90-8B09-D349689CB534}" type="slidenum">
              <a:rPr kumimoji="0" lang="en-US" sz="18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mn-cs"/>
            </a:endParaRPr>
          </a:p>
        </p:txBody>
      </p:sp>
      <p:sp>
        <p:nvSpPr>
          <p:cNvPr id="4" name="Title 3"/>
          <p:cNvSpPr>
            <a:spLocks noGrp="1"/>
          </p:cNvSpPr>
          <p:nvPr>
            <p:ph type="title"/>
          </p:nvPr>
        </p:nvSpPr>
        <p:spPr>
          <a:xfrm>
            <a:off x="463296" y="155448"/>
            <a:ext cx="11283696" cy="640080"/>
          </a:xfrm>
        </p:spPr>
        <p:txBody>
          <a:bodyPr anchor="ctr" anchorCtr="0"/>
          <a:lstStyle/>
          <a:p>
            <a:r>
              <a:rPr lang="en-US" dirty="0"/>
              <a:t>Click to edit Master title style</a:t>
            </a:r>
          </a:p>
        </p:txBody>
      </p:sp>
      <p:sp>
        <p:nvSpPr>
          <p:cNvPr id="7" name="Text Placeholder 6"/>
          <p:cNvSpPr>
            <a:spLocks noGrp="1"/>
          </p:cNvSpPr>
          <p:nvPr>
            <p:ph type="body" sz="quarter" idx="18" hasCustomPrompt="1"/>
          </p:nvPr>
        </p:nvSpPr>
        <p:spPr>
          <a:xfrm>
            <a:off x="463551" y="6000751"/>
            <a:ext cx="9520709" cy="365125"/>
          </a:xfrm>
        </p:spPr>
        <p:txBody>
          <a:bodyPr/>
          <a:lstStyle>
            <a:lvl1pPr marL="0" indent="0">
              <a:buNone/>
              <a:defRPr sz="700" baseline="0">
                <a:solidFill>
                  <a:schemeClr val="bg1">
                    <a:lumMod val="85000"/>
                  </a:schemeClr>
                </a:solidFill>
              </a:defRPr>
            </a:lvl1pPr>
            <a:lvl2pPr marL="285750" indent="0">
              <a:buNone/>
              <a:defRPr sz="700"/>
            </a:lvl2pPr>
            <a:lvl3pPr marL="465137" indent="0">
              <a:buNone/>
              <a:defRPr sz="700"/>
            </a:lvl3pPr>
            <a:lvl4pPr marL="739775" indent="0">
              <a:buNone/>
              <a:defRPr sz="700"/>
            </a:lvl4pPr>
            <a:lvl5pPr marL="1022350" indent="0">
              <a:buNone/>
              <a:defRPr sz="700"/>
            </a:lvl5pPr>
          </a:lstStyle>
          <a:p>
            <a:pPr lvl="0"/>
            <a:r>
              <a:rPr lang="en-US" dirty="0"/>
              <a:t>Click to Insert Reference</a:t>
            </a:r>
          </a:p>
        </p:txBody>
      </p:sp>
    </p:spTree>
    <p:extLst>
      <p:ext uri="{BB962C8B-B14F-4D97-AF65-F5344CB8AC3E}">
        <p14:creationId xmlns:p14="http://schemas.microsoft.com/office/powerpoint/2010/main" val="25822156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3707B-33F5-49B9-BB8A-6F5375763BDA}" type="datetimeFigureOut">
              <a:rPr kumimoji="0" lang="en-US" sz="1800" b="0" i="0" u="none" strike="noStrike" kern="1200" cap="none" spc="0" normalizeH="0" baseline="0" noProof="0" smtClean="0">
                <a:ln>
                  <a:noFill/>
                </a:ln>
                <a:solidFill>
                  <a:srgbClr val="333F7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6/2/25</a:t>
            </a:fld>
            <a:endParaRPr kumimoji="0" lang="en-US" sz="1800" b="0" i="0" u="none" strike="noStrike" kern="1200" cap="none" spc="0" normalizeH="0" baseline="0" noProof="0">
              <a:ln>
                <a:noFill/>
              </a:ln>
              <a:solidFill>
                <a:srgbClr val="333F7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F7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B2AEA-70C2-4DE5-A9A9-A730D139CC5D}" type="slidenum">
              <a:rPr kumimoji="0" lang="en-US" sz="1800" b="0" i="0" u="none" strike="noStrike" kern="1200" cap="none" spc="0" normalizeH="0" baseline="0" noProof="0" smtClean="0">
                <a:ln>
                  <a:noFill/>
                </a:ln>
                <a:solidFill>
                  <a:srgbClr val="333F7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33F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0799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5448"/>
            <a:ext cx="10972800" cy="1133590"/>
          </a:xfrm>
          <a:prstGeom prst="rect">
            <a:avLst/>
          </a:prstGeom>
        </p:spPr>
        <p:txBody>
          <a:bodyPr>
            <a:noAutofit/>
          </a:bodyPr>
          <a:lstStyle>
            <a:lvl1pPr algn="l">
              <a:defRPr sz="3000" b="1">
                <a:solidFill>
                  <a:schemeClr val="tx1"/>
                </a:solidFill>
                <a:latin typeface="Calibri"/>
                <a:cs typeface="Calibri"/>
              </a:defRPr>
            </a:lvl1pPr>
          </a:lstStyle>
          <a:p>
            <a:r>
              <a:rPr lang="en-US"/>
              <a:t>Click to edit Master title style</a:t>
            </a:r>
            <a:endParaRPr lang="en-US" dirty="0"/>
          </a:p>
        </p:txBody>
      </p:sp>
    </p:spTree>
    <p:extLst>
      <p:ext uri="{BB962C8B-B14F-4D97-AF65-F5344CB8AC3E}">
        <p14:creationId xmlns:p14="http://schemas.microsoft.com/office/powerpoint/2010/main" val="40064739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64B78-53E0-1DEC-0D86-60B8D6064F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DEF5ADF-D635-5BD4-875A-62019E0A60B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429F821-0207-2337-A509-30A83FE24BA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5C0C645-8291-6688-6A59-B764FEDB74D9}"/>
              </a:ext>
            </a:extLst>
          </p:cNvPr>
          <p:cNvSpPr>
            <a:spLocks noGrp="1"/>
          </p:cNvSpPr>
          <p:nvPr>
            <p:ph type="dt" sz="half" idx="10"/>
          </p:nvPr>
        </p:nvSpPr>
        <p:spPr/>
        <p:txBody>
          <a:bodyPr/>
          <a:lstStyle/>
          <a:p>
            <a:fld id="{7AA8F681-9A9A-401B-A6BC-2E88DCAE43BE}" type="datetime1">
              <a:rPr lang="pt-BR" smtClean="0"/>
              <a:t>02/06/2025</a:t>
            </a:fld>
            <a:endParaRPr lang="pt-BR"/>
          </a:p>
        </p:txBody>
      </p:sp>
      <p:sp>
        <p:nvSpPr>
          <p:cNvPr id="6" name="Espaço Reservado para Rodapé 5">
            <a:extLst>
              <a:ext uri="{FF2B5EF4-FFF2-40B4-BE49-F238E27FC236}">
                <a16:creationId xmlns:a16="http://schemas.microsoft.com/office/drawing/2014/main" id="{90D95188-F8E9-FA0D-0100-F22920D0541F}"/>
              </a:ext>
            </a:extLst>
          </p:cNvPr>
          <p:cNvSpPr>
            <a:spLocks noGrp="1"/>
          </p:cNvSpPr>
          <p:nvPr>
            <p:ph type="ftr" sz="quarter" idx="11"/>
          </p:nvPr>
        </p:nvSpPr>
        <p:spPr/>
        <p:txBody>
          <a:bodyPr/>
          <a:lstStyle/>
          <a:p>
            <a:r>
              <a:rPr lang="pt-BR"/>
              <a:t>Ajay K. Nooka MD MPH</a:t>
            </a:r>
          </a:p>
        </p:txBody>
      </p:sp>
      <p:sp>
        <p:nvSpPr>
          <p:cNvPr id="7" name="Espaço Reservado para Número de Slide 6">
            <a:extLst>
              <a:ext uri="{FF2B5EF4-FFF2-40B4-BE49-F238E27FC236}">
                <a16:creationId xmlns:a16="http://schemas.microsoft.com/office/drawing/2014/main" id="{1A72D844-5DD5-5B7C-765E-B55C4B71848F}"/>
              </a:ext>
            </a:extLst>
          </p:cNvPr>
          <p:cNvSpPr>
            <a:spLocks noGrp="1"/>
          </p:cNvSpPr>
          <p:nvPr>
            <p:ph type="sldNum" sz="quarter" idx="12"/>
          </p:nvPr>
        </p:nvSpPr>
        <p:spPr/>
        <p:txBody>
          <a:bodyPr/>
          <a:lstStyle/>
          <a:p>
            <a:fld id="{B239366A-854A-2149-97A6-CA4E25FDF053}" type="slidenum">
              <a:rPr lang="pt-BR" smtClean="0"/>
              <a:t>‹#›</a:t>
            </a:fld>
            <a:endParaRPr lang="pt-BR"/>
          </a:p>
        </p:txBody>
      </p:sp>
    </p:spTree>
    <p:extLst>
      <p:ext uri="{BB962C8B-B14F-4D97-AF65-F5344CB8AC3E}">
        <p14:creationId xmlns:p14="http://schemas.microsoft.com/office/powerpoint/2010/main" val="170118159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_alt2" userDrawn="1">
  <p:cSld name="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1828800"/>
            <a:ext cx="5303520" cy="3779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Title 1">
            <a:extLst>
              <a:ext uri="{FF2B5EF4-FFF2-40B4-BE49-F238E27FC236}">
                <a16:creationId xmlns:a16="http://schemas.microsoft.com/office/drawing/2014/main" id="{A9B7E6FD-1DB5-46CF-B3B4-0F6D51FFC0D1}"/>
              </a:ext>
            </a:extLst>
          </p:cNvPr>
          <p:cNvSpPr>
            <a:spLocks noGrp="1"/>
          </p:cNvSpPr>
          <p:nvPr>
            <p:ph type="title"/>
          </p:nvPr>
        </p:nvSpPr>
        <p:spPr/>
        <p:txBody>
          <a:bodyPr/>
          <a:lstStyle/>
          <a:p>
            <a:r>
              <a:rPr lang="en-US" dirty="0"/>
              <a:t>Click to edit Master </a:t>
            </a:r>
            <a:r>
              <a:rPr lang="en-US"/>
              <a:t>title style</a:t>
            </a:r>
            <a:endParaRPr lang="en-US" dirty="0"/>
          </a:p>
        </p:txBody>
      </p:sp>
      <p:sp>
        <p:nvSpPr>
          <p:cNvPr id="6" name="Content Placeholder 5">
            <a:extLst>
              <a:ext uri="{FF2B5EF4-FFF2-40B4-BE49-F238E27FC236}">
                <a16:creationId xmlns:a16="http://schemas.microsoft.com/office/drawing/2014/main" id="{B96CD6EB-21C1-4274-BBA1-9C4AD0CA00CB}"/>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dirty="0"/>
              <a:t>Edit Master text styles</a:t>
            </a:r>
          </a:p>
        </p:txBody>
      </p:sp>
      <p:sp>
        <p:nvSpPr>
          <p:cNvPr id="20" name="Content Placeholder 2">
            <a:extLst>
              <a:ext uri="{FF2B5EF4-FFF2-40B4-BE49-F238E27FC236}">
                <a16:creationId xmlns:a16="http://schemas.microsoft.com/office/drawing/2014/main" id="{43D3CF8C-8BDB-4C30-9698-BC127CA3E82D}"/>
              </a:ext>
            </a:extLst>
          </p:cNvPr>
          <p:cNvSpPr>
            <a:spLocks noGrp="1"/>
          </p:cNvSpPr>
          <p:nvPr>
            <p:ph sz="quarter" idx="15" hasCustomPrompt="1"/>
          </p:nvPr>
        </p:nvSpPr>
        <p:spPr>
          <a:xfrm>
            <a:off x="6410076" y="1828800"/>
            <a:ext cx="5303520" cy="3779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92885742-0C8A-4394-8F30-F24AE4480F57}"/>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3522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_alt2" userDrawn="1">
  <p:cSld name="1_Section Header_alt2">
    <p:spTree>
      <p:nvGrpSpPr>
        <p:cNvPr id="1" name="Shape 46"/>
        <p:cNvGrpSpPr/>
        <p:nvPr/>
      </p:nvGrpSpPr>
      <p:grpSpPr>
        <a:xfrm>
          <a:off x="0" y="0"/>
          <a:ext cx="0" cy="0"/>
          <a:chOff x="0" y="0"/>
          <a:chExt cx="0" cy="0"/>
        </a:xfrm>
      </p:grpSpPr>
      <p:sp>
        <p:nvSpPr>
          <p:cNvPr id="15" name="Google Shape;51;p7">
            <a:extLst>
              <a:ext uri="{FF2B5EF4-FFF2-40B4-BE49-F238E27FC236}">
                <a16:creationId xmlns:a16="http://schemas.microsoft.com/office/drawing/2014/main" id="{652DF4B2-79B7-204E-8B3E-EBFCE13C958F}"/>
              </a:ext>
            </a:extLst>
          </p:cNvPr>
          <p:cNvSpPr txBox="1">
            <a:spLocks/>
          </p:cNvSpPr>
          <p:nvPr userDrawn="1"/>
        </p:nvSpPr>
        <p:spPr>
          <a:xfrm>
            <a:off x="10981996" y="6298545"/>
            <a:ext cx="731600" cy="52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600" b="0" i="0" u="none" strike="noStrike" cap="none">
                <a:solidFill>
                  <a:srgbClr val="A1AAB1"/>
                </a:solidFill>
                <a:latin typeface="Arial"/>
                <a:ea typeface="Arial"/>
                <a:cs typeface="Arial"/>
                <a:sym typeface="Arial"/>
              </a:defRPr>
            </a:lvl9pPr>
          </a:lstStyle>
          <a:p>
            <a:pPr algn="r"/>
            <a:fld id="{00000000-1234-1234-1234-123412341234}" type="slidenum">
              <a:rPr lang="en-US" sz="800" smtClean="0"/>
              <a:pPr algn="r"/>
              <a:t>‹#›</a:t>
            </a:fld>
            <a:endParaRPr lang="en-US" sz="800" dirty="0"/>
          </a:p>
        </p:txBody>
      </p:sp>
      <p:sp>
        <p:nvSpPr>
          <p:cNvPr id="3" name="Content Placeholder 2">
            <a:extLst>
              <a:ext uri="{FF2B5EF4-FFF2-40B4-BE49-F238E27FC236}">
                <a16:creationId xmlns:a16="http://schemas.microsoft.com/office/drawing/2014/main" id="{813DDFA1-E254-45B5-84D3-AFB69D217AD9}"/>
              </a:ext>
            </a:extLst>
          </p:cNvPr>
          <p:cNvSpPr>
            <a:spLocks noGrp="1"/>
          </p:cNvSpPr>
          <p:nvPr>
            <p:ph sz="quarter" idx="13" hasCustomPrompt="1"/>
          </p:nvPr>
        </p:nvSpPr>
        <p:spPr>
          <a:xfrm>
            <a:off x="487681" y="2316480"/>
            <a:ext cx="11225916" cy="34402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F5774466-ADF1-4748-8FDA-4640D74D4FB7}"/>
              </a:ext>
            </a:extLst>
          </p:cNvPr>
          <p:cNvSpPr>
            <a:spLocks noGrp="1"/>
          </p:cNvSpPr>
          <p:nvPr>
            <p:ph type="title"/>
          </p:nvPr>
        </p:nvSpPr>
        <p:spPr/>
        <p:txBody>
          <a:bodyPr/>
          <a:lstStyle/>
          <a:p>
            <a:r>
              <a:rPr lang="en-US" dirty="0"/>
              <a:t>Click to edit Master </a:t>
            </a:r>
            <a:r>
              <a:rPr lang="en-US"/>
              <a:t>title style</a:t>
            </a:r>
            <a:endParaRPr lang="en-US" dirty="0"/>
          </a:p>
        </p:txBody>
      </p:sp>
      <p:sp>
        <p:nvSpPr>
          <p:cNvPr id="21" name="Content Placeholder 5">
            <a:extLst>
              <a:ext uri="{FF2B5EF4-FFF2-40B4-BE49-F238E27FC236}">
                <a16:creationId xmlns:a16="http://schemas.microsoft.com/office/drawing/2014/main" id="{28C806BD-4AF9-44CE-9E01-C33D5FCFC9AC}"/>
              </a:ext>
            </a:extLst>
          </p:cNvPr>
          <p:cNvSpPr>
            <a:spLocks noGrp="1"/>
          </p:cNvSpPr>
          <p:nvPr>
            <p:ph sz="quarter" idx="14" hasCustomPrompt="1"/>
          </p:nvPr>
        </p:nvSpPr>
        <p:spPr>
          <a:xfrm>
            <a:off x="488952" y="6309360"/>
            <a:ext cx="11220449" cy="230832"/>
          </a:xfrm>
        </p:spPr>
        <p:txBody>
          <a:bodyPr anchor="b" anchorCtr="0">
            <a:spAutoFit/>
          </a:bodyPr>
          <a:lstStyle>
            <a:lvl1pPr marL="0" indent="0">
              <a:spcBef>
                <a:spcPts val="400"/>
              </a:spcBef>
              <a:buNone/>
              <a:defRPr sz="900"/>
            </a:lvl1pPr>
          </a:lstStyle>
          <a:p>
            <a:pPr lvl="0"/>
            <a:r>
              <a:rPr lang="en-US" dirty="0"/>
              <a:t>Edit Master text styles</a:t>
            </a:r>
          </a:p>
        </p:txBody>
      </p:sp>
      <p:cxnSp>
        <p:nvCxnSpPr>
          <p:cNvPr id="13" name="Straight Connector 12">
            <a:extLst>
              <a:ext uri="{FF2B5EF4-FFF2-40B4-BE49-F238E27FC236}">
                <a16:creationId xmlns:a16="http://schemas.microsoft.com/office/drawing/2014/main" id="{F3A4C3FE-2D5B-495E-A595-8FB881D27FA8}"/>
              </a:ext>
            </a:extLst>
          </p:cNvPr>
          <p:cNvCxnSpPr>
            <a:cxnSpLocks/>
          </p:cNvCxnSpPr>
          <p:nvPr userDrawn="1"/>
        </p:nvCxnSpPr>
        <p:spPr>
          <a:xfrm>
            <a:off x="487680" y="6576238"/>
            <a:ext cx="107403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4220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0218815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7092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30017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0306570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3067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59669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15257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67368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024105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3889694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7165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17804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626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9301594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4704553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38055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1501352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973646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2"/>
          <p:cNvSpPr>
            <a:spLocks noGrp="1" noChangeArrowheads="1"/>
          </p:cNvSpPr>
          <p:nvPr>
            <p:ph type="ctrTitle"/>
          </p:nvPr>
        </p:nvSpPr>
        <p:spPr>
          <a:xfrm>
            <a:off x="914400" y="1885951"/>
            <a:ext cx="10363200" cy="1600200"/>
          </a:xfrm>
        </p:spPr>
        <p:txBody>
          <a:bodyPr anchor="ctr"/>
          <a:lstStyle>
            <a:lvl1pPr>
              <a:defRPr sz="4500"/>
            </a:lvl1pPr>
          </a:lstStyle>
          <a:p>
            <a:r>
              <a:rPr lang="en-US"/>
              <a:t>Click to edit Master title style</a:t>
            </a:r>
          </a:p>
        </p:txBody>
      </p:sp>
      <p:sp>
        <p:nvSpPr>
          <p:cNvPr id="922627" name="Rectangle 3"/>
          <p:cNvSpPr>
            <a:spLocks noGrp="1" noChangeArrowheads="1"/>
          </p:cNvSpPr>
          <p:nvPr>
            <p:ph type="subTitle" idx="1"/>
          </p:nvPr>
        </p:nvSpPr>
        <p:spPr>
          <a:xfrm>
            <a:off x="1828800" y="4905375"/>
            <a:ext cx="8534400" cy="914400"/>
          </a:xfrm>
        </p:spPr>
        <p:txBody>
          <a:bodyPr anchor="b"/>
          <a:lstStyle>
            <a:lvl1pPr marL="0" indent="0" algn="ctr">
              <a:buFont typeface="Wingdings 3" pitchFamily="18" charset="2"/>
              <a:buNone/>
              <a:defRPr sz="3500"/>
            </a:lvl1pPr>
          </a:lstStyle>
          <a:p>
            <a:r>
              <a:rPr lang="en-US" dirty="0"/>
              <a:t>Click to edit Master subtitle style</a:t>
            </a:r>
          </a:p>
        </p:txBody>
      </p:sp>
    </p:spTree>
    <p:extLst>
      <p:ext uri="{BB962C8B-B14F-4D97-AF65-F5344CB8AC3E}">
        <p14:creationId xmlns:p14="http://schemas.microsoft.com/office/powerpoint/2010/main" val="337405245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222E7691-E06A-46A8-A8B0-5A808B432FD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9065F880-2547-493E-AE78-BA77C6668DF7}"/>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8899171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695850C-FAE3-4949-8895-E707BA58F8D7}"/>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7" name="Text Placeholder 4">
            <a:extLst>
              <a:ext uri="{FF2B5EF4-FFF2-40B4-BE49-F238E27FC236}">
                <a16:creationId xmlns:a16="http://schemas.microsoft.com/office/drawing/2014/main" id="{D30AD76E-E255-4EA4-9A1E-6D409E7741FB}"/>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282587648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C16984-6DE2-EC6B-2405-F7860D786A18}"/>
              </a:ext>
            </a:extLst>
          </p:cNvPr>
          <p:cNvSpPr/>
          <p:nvPr userDrawn="1"/>
        </p:nvSpPr>
        <p:spPr bwMode="auto">
          <a:xfrm>
            <a:off x="0" y="1709738"/>
            <a:ext cx="11347450" cy="2281237"/>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6C656C38-DF88-8624-8A7A-E4566980F445}"/>
              </a:ext>
            </a:extLst>
          </p:cNvPr>
          <p:cNvSpPr/>
          <p:nvPr userDrawn="1"/>
        </p:nvSpPr>
        <p:spPr bwMode="auto">
          <a:xfrm>
            <a:off x="831850" y="4257676"/>
            <a:ext cx="11347450" cy="1841500"/>
          </a:xfrm>
          <a:prstGeom prst="rect">
            <a:avLst/>
          </a:prstGeom>
          <a:solidFill>
            <a:srgbClr val="8D8DC5">
              <a:alpha val="30196"/>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2" name="Title 1">
            <a:extLst>
              <a:ext uri="{FF2B5EF4-FFF2-40B4-BE49-F238E27FC236}">
                <a16:creationId xmlns:a16="http://schemas.microsoft.com/office/drawing/2014/main" id="{E7EE4BEE-F9EE-AD57-7A57-DA503C5395DC}"/>
              </a:ext>
            </a:extLst>
          </p:cNvPr>
          <p:cNvSpPr>
            <a:spLocks noGrp="1"/>
          </p:cNvSpPr>
          <p:nvPr>
            <p:ph type="title"/>
          </p:nvPr>
        </p:nvSpPr>
        <p:spPr>
          <a:xfrm>
            <a:off x="831850" y="1709738"/>
            <a:ext cx="10515600" cy="2281237"/>
          </a:xfrm>
        </p:spPr>
        <p:txBody>
          <a:bodyPr anchor="b"/>
          <a:lstStyle>
            <a:lvl1pPr algn="l">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B7216040-5433-B0D3-ABB7-E2C9CE92F2BA}"/>
              </a:ext>
            </a:extLst>
          </p:cNvPr>
          <p:cNvSpPr>
            <a:spLocks noGrp="1"/>
          </p:cNvSpPr>
          <p:nvPr>
            <p:ph type="body" idx="1"/>
          </p:nvPr>
        </p:nvSpPr>
        <p:spPr>
          <a:xfrm>
            <a:off x="831850" y="4248151"/>
            <a:ext cx="10515600" cy="1841500"/>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88D2155-38E9-95E6-3212-0413FE18993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E08E0E-86DA-493C-B057-11311D588C7F}" type="datetimeFigureOut">
              <a:rPr lang="en-US" smtClean="0"/>
              <a:pPr/>
              <a:t>6/2/25</a:t>
            </a:fld>
            <a:endParaRPr lang="en-US"/>
          </a:p>
        </p:txBody>
      </p:sp>
      <p:sp>
        <p:nvSpPr>
          <p:cNvPr id="5" name="Footer Placeholder 4">
            <a:extLst>
              <a:ext uri="{FF2B5EF4-FFF2-40B4-BE49-F238E27FC236}">
                <a16:creationId xmlns:a16="http://schemas.microsoft.com/office/drawing/2014/main" id="{8375DFD2-938C-E207-B4C8-BB4FADBE097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45F18F8-F047-728D-D096-F3B63A692DA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2D8A8-7FF1-48DD-9682-157570AF362F}" type="slidenum">
              <a:rPr lang="en-US" smtClean="0"/>
              <a:pPr/>
              <a:t>‹#›</a:t>
            </a:fld>
            <a:endParaRPr lang="en-US"/>
          </a:p>
        </p:txBody>
      </p:sp>
    </p:spTree>
    <p:extLst>
      <p:ext uri="{BB962C8B-B14F-4D97-AF65-F5344CB8AC3E}">
        <p14:creationId xmlns:p14="http://schemas.microsoft.com/office/powerpoint/2010/main" val="373732183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E666BDF-94BF-43B7-89EB-C964A7C1F70F}"/>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7EDCF449-EEE9-4E94-9772-E9A32283387A}"/>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28126772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C2D379-56DE-4994-9208-F97AA8E3FAB4}"/>
              </a:ext>
            </a:extLst>
          </p:cNvPr>
          <p:cNvSpPr>
            <a:spLocks noGrp="1"/>
          </p:cNvSpPr>
          <p:nvPr>
            <p:ph type="body" sz="quarter" idx="10"/>
          </p:nvPr>
        </p:nvSpPr>
        <p:spPr>
          <a:xfrm>
            <a:off x="609600" y="6419854"/>
            <a:ext cx="5486400" cy="371644"/>
          </a:xfrm>
        </p:spPr>
        <p:txBody>
          <a:bodyPr anchor="b" anchorCtr="0"/>
          <a:lstStyle>
            <a:lvl1pPr marL="0" indent="0">
              <a:buNone/>
              <a:defRPr sz="1000">
                <a:solidFill>
                  <a:srgbClr val="FFFF00"/>
                </a:solidFill>
              </a:defRPr>
            </a:lvl1pPr>
          </a:lstStyle>
          <a:p>
            <a:pPr lvl="0"/>
            <a:r>
              <a:rPr lang="en-US" dirty="0"/>
              <a:t>Click to edit Master text styles</a:t>
            </a:r>
          </a:p>
        </p:txBody>
      </p:sp>
      <p:sp>
        <p:nvSpPr>
          <p:cNvPr id="3" name="Text Placeholder 4">
            <a:extLst>
              <a:ext uri="{FF2B5EF4-FFF2-40B4-BE49-F238E27FC236}">
                <a16:creationId xmlns:a16="http://schemas.microsoft.com/office/drawing/2014/main" id="{AAA58406-E7C7-4E3C-A994-565ED2B170AF}"/>
              </a:ext>
            </a:extLst>
          </p:cNvPr>
          <p:cNvSpPr>
            <a:spLocks noGrp="1"/>
          </p:cNvSpPr>
          <p:nvPr>
            <p:ph type="body" sz="quarter" idx="11"/>
          </p:nvPr>
        </p:nvSpPr>
        <p:spPr>
          <a:xfrm>
            <a:off x="6096000" y="6419854"/>
            <a:ext cx="5486400" cy="371644"/>
          </a:xfrm>
        </p:spPr>
        <p:txBody>
          <a:bodyPr anchor="b" anchorCtr="0"/>
          <a:lstStyle>
            <a:lvl1pPr marL="0" indent="0" algn="r">
              <a:buNone/>
              <a:defRPr sz="1000"/>
            </a:lvl1pPr>
          </a:lstStyle>
          <a:p>
            <a:pPr lvl="0"/>
            <a:r>
              <a:rPr lang="en-US" dirty="0"/>
              <a:t>Click to edit Master text styles</a:t>
            </a:r>
          </a:p>
        </p:txBody>
      </p:sp>
    </p:spTree>
    <p:extLst>
      <p:ext uri="{BB962C8B-B14F-4D97-AF65-F5344CB8AC3E}">
        <p14:creationId xmlns:p14="http://schemas.microsoft.com/office/powerpoint/2010/main" val="249814469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13429" y="1388503"/>
            <a:ext cx="10796400" cy="5086800"/>
          </a:xfrm>
        </p:spPr>
        <p:txBody>
          <a:bodyPr/>
          <a:lstStyle>
            <a:lvl1pPr marL="265107" indent="-265107">
              <a:buClr>
                <a:srgbClr val="E67225"/>
              </a:buClr>
              <a:buFont typeface="Calibri" panose="020F0502020204030204" pitchFamily="34" charset="0"/>
              <a:buChar char="•"/>
              <a:defRPr>
                <a:solidFill>
                  <a:srgbClr val="223341"/>
                </a:solidFill>
              </a:defRPr>
            </a:lvl1pPr>
            <a:lvl2pPr marL="625459" indent="-265107">
              <a:buClr>
                <a:srgbClr val="E67225"/>
              </a:buClr>
              <a:tabLst/>
              <a:defRPr>
                <a:solidFill>
                  <a:srgbClr val="223341"/>
                </a:solidFill>
              </a:defRPr>
            </a:lvl2pPr>
            <a:lvl3pPr marL="898503" indent="-184146">
              <a:buClr>
                <a:srgbClr val="E67225"/>
              </a:buClr>
              <a:defRPr>
                <a:solidFill>
                  <a:srgbClr val="223341"/>
                </a:solidFill>
              </a:defRPr>
            </a:lvl3pPr>
            <a:lvl4pPr>
              <a:buClr>
                <a:srgbClr val="E67225"/>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dirty="0"/>
              <a:t>[reference]</a:t>
            </a:r>
          </a:p>
        </p:txBody>
      </p:sp>
    </p:spTree>
    <p:extLst>
      <p:ext uri="{BB962C8B-B14F-4D97-AF65-F5344CB8AC3E}">
        <p14:creationId xmlns:p14="http://schemas.microsoft.com/office/powerpoint/2010/main" val="14510815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4" name="Content Placeholder 3">
            <a:extLst>
              <a:ext uri="{FF2B5EF4-FFF2-40B4-BE49-F238E27FC236}">
                <a16:creationId xmlns:a16="http://schemas.microsoft.com/office/drawing/2014/main" id="{B3BE3739-CB85-4E03-A5A3-1C01AEAF7772}"/>
              </a:ext>
            </a:extLst>
          </p:cNvPr>
          <p:cNvSpPr>
            <a:spLocks noGrp="1"/>
          </p:cNvSpPr>
          <p:nvPr>
            <p:ph sz="quarter" idx="16"/>
          </p:nvPr>
        </p:nvSpPr>
        <p:spPr>
          <a:xfrm>
            <a:off x="639763" y="5943600"/>
            <a:ext cx="5270268" cy="215900"/>
          </a:xfrm>
        </p:spPr>
        <p:txBody>
          <a:bodyPr anchor="b" anchorCtr="0">
            <a:noAutofit/>
          </a:bodyPr>
          <a:lstStyle>
            <a:lvl1pPr marL="0" indent="0" algn="l">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
        <p:nvSpPr>
          <p:cNvPr id="9" name="Content Placeholder 3">
            <a:extLst>
              <a:ext uri="{FF2B5EF4-FFF2-40B4-BE49-F238E27FC236}">
                <a16:creationId xmlns:a16="http://schemas.microsoft.com/office/drawing/2014/main" id="{C5E0824B-5821-4284-9212-0232736F9393}"/>
              </a:ext>
            </a:extLst>
          </p:cNvPr>
          <p:cNvSpPr>
            <a:spLocks noGrp="1"/>
          </p:cNvSpPr>
          <p:nvPr>
            <p:ph sz="quarter" idx="17"/>
          </p:nvPr>
        </p:nvSpPr>
        <p:spPr>
          <a:xfrm>
            <a:off x="5994400" y="5943600"/>
            <a:ext cx="5618480" cy="215900"/>
          </a:xfrm>
        </p:spPr>
        <p:txBody>
          <a:bodyPr anchor="b" anchorCtr="0">
            <a:noAutofit/>
          </a:bodyPr>
          <a:lstStyle>
            <a:lvl1pPr marL="0" indent="0" algn="r">
              <a:spcBef>
                <a:spcPts val="0"/>
              </a:spcBef>
              <a:buNone/>
              <a:defRPr sz="1100"/>
            </a:lvl1pPr>
            <a:lvl2pPr marL="457200" indent="0" algn="l">
              <a:buNone/>
              <a:defRPr sz="1100"/>
            </a:lvl2pPr>
            <a:lvl3pPr marL="914400" indent="0" algn="l">
              <a:buNone/>
              <a:defRPr sz="1100"/>
            </a:lvl3pPr>
            <a:lvl4pPr marL="1371600" indent="0" algn="l">
              <a:buNone/>
              <a:defRPr sz="1100"/>
            </a:lvl4pPr>
            <a:lvl5pPr marL="1828800" indent="0" algn="l">
              <a:buNone/>
              <a:defRPr sz="1100"/>
            </a:lvl5pPr>
          </a:lstStyle>
          <a:p>
            <a:pPr lvl="0"/>
            <a:r>
              <a:rPr lang="en-US" dirty="0"/>
              <a:t>Click to edit Master text styles</a:t>
            </a:r>
          </a:p>
        </p:txBody>
      </p:sp>
    </p:spTree>
    <p:extLst>
      <p:ext uri="{BB962C8B-B14F-4D97-AF65-F5344CB8AC3E}">
        <p14:creationId xmlns:p14="http://schemas.microsoft.com/office/powerpoint/2010/main" val="2796975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Footnotes/references</a:t>
            </a:r>
          </a:p>
        </p:txBody>
      </p:sp>
    </p:spTree>
    <p:extLst>
      <p:ext uri="{BB962C8B-B14F-4D97-AF65-F5344CB8AC3E}">
        <p14:creationId xmlns:p14="http://schemas.microsoft.com/office/powerpoint/2010/main" val="33499956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25412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and Content no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7B8AC-56E7-9742-86BE-868B2A7ADEDE}"/>
              </a:ext>
            </a:extLst>
          </p:cNvPr>
          <p:cNvSpPr>
            <a:spLocks noGrp="1"/>
          </p:cNvSpPr>
          <p:nvPr>
            <p:ph idx="1"/>
          </p:nvPr>
        </p:nvSpPr>
        <p:spPr>
          <a:xfrm>
            <a:off x="649224" y="1828800"/>
            <a:ext cx="10881360" cy="3429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47AA74-1021-F84F-BBC7-1BB2C69FD85D}"/>
              </a:ext>
            </a:extLst>
          </p:cNvPr>
          <p:cNvSpPr>
            <a:spLocks noGrp="1"/>
          </p:cNvSpPr>
          <p:nvPr>
            <p:ph type="sldNum" sz="quarter" idx="12"/>
          </p:nvPr>
        </p:nvSpPr>
        <p:spPr/>
        <p:txBody>
          <a:bodyPr/>
          <a:lstStyle/>
          <a:p>
            <a:fld id="{C27B9E87-5378-6E4C-A312-CF42548BB99A}" type="slidenum">
              <a:rPr lang="en-US" smtClean="0"/>
              <a:t>‹#›</a:t>
            </a:fld>
            <a:endParaRPr lang="en-US" dirty="0"/>
          </a:p>
        </p:txBody>
      </p:sp>
      <p:sp>
        <p:nvSpPr>
          <p:cNvPr id="5" name="Text Placeholder 5">
            <a:extLst>
              <a:ext uri="{FF2B5EF4-FFF2-40B4-BE49-F238E27FC236}">
                <a16:creationId xmlns:a16="http://schemas.microsoft.com/office/drawing/2014/main" id="{54BB5540-5ABD-7344-BB4F-C903D96EB998}"/>
              </a:ext>
            </a:extLst>
          </p:cNvPr>
          <p:cNvSpPr>
            <a:spLocks noGrp="1"/>
          </p:cNvSpPr>
          <p:nvPr>
            <p:ph type="body" sz="quarter" idx="11"/>
          </p:nvPr>
        </p:nvSpPr>
        <p:spPr>
          <a:xfrm>
            <a:off x="647701" y="5893928"/>
            <a:ext cx="10881360" cy="283237"/>
          </a:xfrm>
          <a:prstGeom prst="rect">
            <a:avLst/>
          </a:prstGeom>
        </p:spPr>
        <p:txBody>
          <a:bodyPr anchor="b">
            <a:noAutofit/>
          </a:bodyPr>
          <a:lstStyle>
            <a:lvl1pPr marL="0" indent="0">
              <a:spcBef>
                <a:spcPts val="600"/>
              </a:spcBef>
              <a:buNone/>
              <a:defRPr sz="1051"/>
            </a:lvl1pPr>
          </a:lstStyle>
          <a:p>
            <a:pPr lvl="0"/>
            <a:r>
              <a:rPr lang="en-US" dirty="0"/>
              <a:t>Click to edit Master text styles</a:t>
            </a:r>
          </a:p>
        </p:txBody>
      </p:sp>
      <p:sp>
        <p:nvSpPr>
          <p:cNvPr id="8" name="Title 7">
            <a:extLst>
              <a:ext uri="{FF2B5EF4-FFF2-40B4-BE49-F238E27FC236}">
                <a16:creationId xmlns:a16="http://schemas.microsoft.com/office/drawing/2014/main" id="{77D63E74-BB8D-A243-B5C8-B766F7EA8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713209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09575284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6/2/25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62262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623369-BC68-4551-809B-F67BF763AC0A}"/>
              </a:ext>
            </a:extLst>
          </p:cNvPr>
          <p:cNvSpPr>
            <a:spLocks noGrp="1"/>
          </p:cNvSpPr>
          <p:nvPr>
            <p:ph type="body" sz="quarter" idx="10"/>
          </p:nvPr>
        </p:nvSpPr>
        <p:spPr>
          <a:xfrm>
            <a:off x="609600" y="6419855"/>
            <a:ext cx="10972800" cy="371644"/>
          </a:xfrm>
        </p:spPr>
        <p:txBody>
          <a:bodyPr anchor="b" anchorCtr="0"/>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74903003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D6B2-3752-F373-E613-E3DFF6258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AAA586-83E0-9276-1A06-5F41AB9CDD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27F0E6-FE27-8A80-4074-5F24CAD16AE4}"/>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3870818A-9C12-97F6-91FA-D9A94485E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96C90-3729-50F2-8E73-C8FCA35E861B}"/>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7946177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15CC-C314-8831-14DA-9BFAD9712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7718F-A325-DFB6-2299-18D25FA06B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858BB-E890-B1F2-B15B-FA48F37A6F13}"/>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2BF3EBE4-701E-C267-439A-361A06174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476AE-1F74-FC74-748E-F20BFCDF8FA5}"/>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10249739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E631-6D22-B86F-2C77-2C8BF70CA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67FCA-9904-2A05-EFC5-F44EAFE7F4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9561E7-15A9-F3BA-ACB8-60E4169BBC57}"/>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E2FE3C97-608B-8721-7635-E1041C239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D4C4-7FB6-147C-3A37-9E4D9A2C55D1}"/>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58811107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28D2-6684-7E4F-5FE6-29403C078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652C88-70DF-239D-D406-77C7842A61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C299F7-2DC4-846D-E22A-4BC2F798D0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A2A22-C130-D7D4-5BFD-0B2A0F9DC466}"/>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6" name="Footer Placeholder 5">
            <a:extLst>
              <a:ext uri="{FF2B5EF4-FFF2-40B4-BE49-F238E27FC236}">
                <a16:creationId xmlns:a16="http://schemas.microsoft.com/office/drawing/2014/main" id="{41594370-38DB-665E-BE3B-781188A74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27D48-BC37-5E5C-3633-B93E4F622C03}"/>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413295881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C51A-54C3-F584-D6E8-18CE02CFE8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C8F5E4-38D1-2BF6-DBDD-B6799A0E4F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09689-4BEE-59D1-D507-C0ABB517CE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C393DB-D2EE-2FE0-F45E-686F97290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BE4C7-5606-E633-4CFB-034FFE18F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A588A-B13D-2A3B-7988-F8F1A041A0B5}"/>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8" name="Footer Placeholder 7">
            <a:extLst>
              <a:ext uri="{FF2B5EF4-FFF2-40B4-BE49-F238E27FC236}">
                <a16:creationId xmlns:a16="http://schemas.microsoft.com/office/drawing/2014/main" id="{A99C95FE-3EBF-AB95-0744-192541C65A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522FDE-8D50-7E89-D08B-6D1540289A1B}"/>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34684092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3717-E844-4EF9-F621-9E4C06221E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F0D86-76CE-B0A0-5B9E-01E69E6ABFA1}"/>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4" name="Footer Placeholder 3">
            <a:extLst>
              <a:ext uri="{FF2B5EF4-FFF2-40B4-BE49-F238E27FC236}">
                <a16:creationId xmlns:a16="http://schemas.microsoft.com/office/drawing/2014/main" id="{DEA6488F-A19B-AAD0-32C5-5058C9F87F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79FA6-CBD9-2393-ABAF-5B38A9E4A1BD}"/>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282145392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166F0-8CB3-01C1-BBEC-F07F18F7F9FA}"/>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3" name="Footer Placeholder 2">
            <a:extLst>
              <a:ext uri="{FF2B5EF4-FFF2-40B4-BE49-F238E27FC236}">
                <a16:creationId xmlns:a16="http://schemas.microsoft.com/office/drawing/2014/main" id="{89304120-BC43-E4E1-222C-F8ECA6533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DF6A82-AB57-861D-7E9C-AED9F471B577}"/>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2949818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D973-B317-0145-6B98-22BC5BE8E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37AFFD-CEEE-8904-02C3-24628CEF0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6529E-7107-4CA5-E0E2-5683E90DF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E0C2A-0DA4-C82F-2D46-3F7394F71867}"/>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6" name="Footer Placeholder 5">
            <a:extLst>
              <a:ext uri="{FF2B5EF4-FFF2-40B4-BE49-F238E27FC236}">
                <a16:creationId xmlns:a16="http://schemas.microsoft.com/office/drawing/2014/main" id="{92B68B36-4450-C3C7-FF68-9B01CB865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696B64-BDF8-C48A-039F-B8B37C3506B6}"/>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88117046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FCA-7F4A-6F34-C5CC-CDBDC9FD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9C03A1-2AB2-8428-FF96-1758274AD6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49C710-A73A-B634-72A2-F3C7EB8A1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1B4E8-CCB0-E153-0658-58853C9C3CBC}"/>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6" name="Footer Placeholder 5">
            <a:extLst>
              <a:ext uri="{FF2B5EF4-FFF2-40B4-BE49-F238E27FC236}">
                <a16:creationId xmlns:a16="http://schemas.microsoft.com/office/drawing/2014/main" id="{787B3C30-686F-5FEE-D755-A36F9187C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7CD2A-AEF8-F401-E435-6F2ABD652092}"/>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7717789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1933-93E5-BA64-6074-DED7E9907D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AC65FE-83AF-E7EA-3944-85C5EE828C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8A3E1-7158-52CB-AFD2-1FA16BCC58CF}"/>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18AE3621-273B-DF40-2136-5B34BF8CF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5499F-0306-20C3-E309-837B8ED276D3}"/>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239129731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319A4-4DE6-D556-4956-9B616EE94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0068F-9E3D-F9E5-3756-0CC701DD4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D4501-B31E-EFF3-B9FB-DA0EAD1C979B}"/>
              </a:ext>
            </a:extLst>
          </p:cNvPr>
          <p:cNvSpPr>
            <a:spLocks noGrp="1"/>
          </p:cNvSpPr>
          <p:nvPr>
            <p:ph type="dt" sz="half" idx="10"/>
          </p:nvPr>
        </p:nvSpPr>
        <p:spPr/>
        <p:txBody>
          <a:body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6BCAF0A9-8345-1FA2-FEB2-65E98842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9DE4B-CD4A-42FF-0388-DDEF86ED1869}"/>
              </a:ext>
            </a:extLst>
          </p:cNvPr>
          <p:cNvSpPr>
            <a:spLocks noGrp="1"/>
          </p:cNvSpPr>
          <p:nvPr>
            <p:ph type="sldNum" sz="quarter" idx="12"/>
          </p:nvPr>
        </p:nvSpPr>
        <p:spPr/>
        <p:txBody>
          <a:bodyPr/>
          <a:lstStyle/>
          <a:p>
            <a:fld id="{0A575388-0C9A-4A31-B201-1B1A65A180FE}" type="slidenum">
              <a:rPr lang="en-US" smtClean="0"/>
              <a:t>‹#›</a:t>
            </a:fld>
            <a:endParaRPr lang="en-US"/>
          </a:p>
        </p:txBody>
      </p:sp>
    </p:spTree>
    <p:extLst>
      <p:ext uri="{BB962C8B-B14F-4D97-AF65-F5344CB8AC3E}">
        <p14:creationId xmlns:p14="http://schemas.microsoft.com/office/powerpoint/2010/main" val="136530211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8479056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70481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1236012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55456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18124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3398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130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749263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151337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93576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56441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79979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8715868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05411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4170750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184748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0337209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1 (with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237921"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237921"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sp>
        <p:nvSpPr>
          <p:cNvPr id="4" name="Picture Placeholder 14">
            <a:extLst>
              <a:ext uri="{FF2B5EF4-FFF2-40B4-BE49-F238E27FC236}">
                <a16:creationId xmlns:a16="http://schemas.microsoft.com/office/drawing/2014/main" id="{F026711D-C3FB-B9E1-0F0F-8FA25A3A4232}"/>
              </a:ext>
            </a:extLst>
          </p:cNvPr>
          <p:cNvSpPr>
            <a:spLocks noGrp="1"/>
          </p:cNvSpPr>
          <p:nvPr>
            <p:ph type="pic" sz="quarter" idx="16" hasCustomPrompt="1"/>
          </p:nvPr>
        </p:nvSpPr>
        <p:spPr>
          <a:xfrm>
            <a:off x="6096000" y="0"/>
            <a:ext cx="6095999" cy="6858000"/>
          </a:xfrm>
          <a:prstGeom prst="rect">
            <a:avLst/>
          </a:prstGeom>
        </p:spPr>
        <p:txBody>
          <a:bodyPr anchor="ctr"/>
          <a:lstStyle>
            <a:lvl1pPr marL="0" indent="0" algn="ctr">
              <a:buNone/>
              <a:defRPr sz="1800" b="0" i="0">
                <a:solidFill>
                  <a:schemeClr val="bg1"/>
                </a:solidFill>
                <a:latin typeface="Basis Grotesque" panose="02000503030000020004" pitchFamily="2" charset="77"/>
              </a:defRPr>
            </a:lvl1pPr>
          </a:lstStyle>
          <a:p>
            <a:r>
              <a:rPr lang="en-US" dirty="0"/>
              <a:t>Add image or graphic (on white background)</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135263980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2 (no imag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19" y="983941"/>
            <a:ext cx="11022058"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Presentation </a:t>
            </a:r>
          </a:p>
          <a:p>
            <a:pPr lvl="0"/>
            <a:r>
              <a:rPr lang="en-US" dirty="0"/>
              <a:t>Title</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19" y="6073441"/>
            <a:ext cx="11022057" cy="398079"/>
          </a:xfrm>
          <a:prstGeom prst="rect">
            <a:avLst/>
          </a:prstGeom>
        </p:spPr>
        <p:txBody>
          <a:bodyPr lIns="0" tIns="0" rIns="0" bIns="0" anchor="b" anchorCtr="0"/>
          <a:lstStyle>
            <a:lvl1pPr marL="0" indent="0">
              <a:lnSpc>
                <a:spcPct val="100000"/>
              </a:lnSpc>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Date</a:t>
            </a:r>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23293389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334D0461-C3AB-FC2E-ED8B-14DA797251BD}"/>
              </a:ext>
            </a:extLst>
          </p:cNvPr>
          <p:cNvSpPr>
            <a:spLocks noGrp="1"/>
          </p:cNvSpPr>
          <p:nvPr>
            <p:ph type="body" sz="quarter" idx="11" hasCustomPrompt="1"/>
          </p:nvPr>
        </p:nvSpPr>
        <p:spPr>
          <a:xfrm>
            <a:off x="595320" y="983941"/>
            <a:ext cx="5500680" cy="4903292"/>
          </a:xfrm>
          <a:prstGeom prst="rect">
            <a:avLst/>
          </a:prstGeom>
        </p:spPr>
        <p:txBody>
          <a:bodyPr lIns="0" tIns="0" rIns="0" bIns="0" anchor="ctr" anchorCtr="0"/>
          <a:lstStyle>
            <a:lvl1pPr marL="0" indent="0">
              <a:lnSpc>
                <a:spcPct val="100000"/>
              </a:lnSpc>
              <a:spcBef>
                <a:spcPts val="0"/>
              </a:spcBef>
              <a:buNone/>
              <a:defRPr sz="4600" b="0" i="0">
                <a:solidFill>
                  <a:srgbClr val="34B78F"/>
                </a:solidFill>
                <a:latin typeface="Georgia" panose="02040502050405020303" pitchFamily="18"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Thank You!</a:t>
            </a:r>
          </a:p>
        </p:txBody>
      </p:sp>
      <p:sp>
        <p:nvSpPr>
          <p:cNvPr id="3" name="Text Placeholder 7">
            <a:extLst>
              <a:ext uri="{FF2B5EF4-FFF2-40B4-BE49-F238E27FC236}">
                <a16:creationId xmlns:a16="http://schemas.microsoft.com/office/drawing/2014/main" id="{F39C359F-6B41-8771-B0C5-47FB19CCBA61}"/>
              </a:ext>
            </a:extLst>
          </p:cNvPr>
          <p:cNvSpPr>
            <a:spLocks noGrp="1"/>
          </p:cNvSpPr>
          <p:nvPr>
            <p:ph type="body" sz="quarter" idx="12" hasCustomPrompt="1"/>
          </p:nvPr>
        </p:nvSpPr>
        <p:spPr>
          <a:xfrm>
            <a:off x="595320" y="6073441"/>
            <a:ext cx="5500680" cy="398079"/>
          </a:xfrm>
          <a:prstGeom prst="rect">
            <a:avLst/>
          </a:prstGeom>
        </p:spPr>
        <p:txBody>
          <a:bodyPr lIns="0" tIns="0" rIns="0" bIns="0" anchor="b" anchorCtr="0"/>
          <a:lstStyle>
            <a:lvl1pPr marL="0" indent="0">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vl2pPr marL="457200" indent="0">
              <a:buNone/>
              <a:defRPr sz="6000" b="0" i="0">
                <a:latin typeface="Canela Light" pitchFamily="2" charset="77"/>
              </a:defRPr>
            </a:lvl2pPr>
            <a:lvl3pPr marL="914400" indent="0">
              <a:buNone/>
              <a:defRPr sz="6000" b="0" i="0">
                <a:latin typeface="Canela Light" pitchFamily="2" charset="77"/>
              </a:defRPr>
            </a:lvl3pPr>
            <a:lvl4pPr marL="1371600" indent="0">
              <a:buNone/>
              <a:defRPr sz="6000" b="0" i="0">
                <a:latin typeface="Canela Light" pitchFamily="2" charset="77"/>
              </a:defRPr>
            </a:lvl4pPr>
            <a:lvl5pPr marL="1828800" indent="0">
              <a:buNone/>
              <a:defRPr sz="6000" b="0" i="0">
                <a:latin typeface="Canela Light" pitchFamily="2" charset="77"/>
              </a:defRPr>
            </a:lvl5pPr>
          </a:lstStyle>
          <a:p>
            <a:pPr lvl="0"/>
            <a:r>
              <a:rPr lang="en-US" dirty="0"/>
              <a:t>For questions or inquiries, please contact </a:t>
            </a:r>
            <a:br>
              <a:rPr lang="en-US" dirty="0"/>
            </a:br>
            <a:r>
              <a:rPr lang="en-US" dirty="0" err="1"/>
              <a:t>NameLastname@oneoncology.com</a:t>
            </a:r>
            <a:endParaRPr lang="en-US" dirty="0"/>
          </a:p>
        </p:txBody>
      </p:sp>
      <p:pic>
        <p:nvPicPr>
          <p:cNvPr id="5" name="Picture 6">
            <a:extLst>
              <a:ext uri="{FF2B5EF4-FFF2-40B4-BE49-F238E27FC236}">
                <a16:creationId xmlns:a16="http://schemas.microsoft.com/office/drawing/2014/main" id="{11B7C41C-E799-1120-27D4-7DA8716035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737" y="226"/>
            <a:ext cx="3259350" cy="1199924"/>
          </a:xfrm>
          <a:prstGeom prst="rect">
            <a:avLst/>
          </a:prstGeom>
        </p:spPr>
      </p:pic>
    </p:spTree>
    <p:extLst>
      <p:ext uri="{BB962C8B-B14F-4D97-AF65-F5344CB8AC3E}">
        <p14:creationId xmlns:p14="http://schemas.microsoft.com/office/powerpoint/2010/main" val="7170459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341668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982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6550554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56303431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91939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1033274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1152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9259351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32251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223263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93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3701361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125425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8470578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75097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00142410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65073450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2730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8818747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3722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4477651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58262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464931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75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92307090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1331934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289349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39886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66977440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368897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25900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160649504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73857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33958525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957874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53647093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0883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heme" Target="../theme/theme10.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1.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1.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12.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3.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4.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image" Target="../media/image17.jpeg"/><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7.png"/><Relationship Id="rId5" Type="http://schemas.openxmlformats.org/officeDocument/2006/relationships/theme" Target="../theme/theme8.xml"/><Relationship Id="rId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image" Target="../media/image9.png"/><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 y="0"/>
            <a:ext cx="117379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95943" y="1651518"/>
            <a:ext cx="11737909" cy="46654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1071"/>
            <a:ext cx="12207240" cy="0"/>
          </a:xfrm>
          <a:prstGeom prst="line">
            <a:avLst/>
          </a:prstGeom>
          <a:ln w="161925">
            <a:gradFill flip="none" rotWithShape="1">
              <a:gsLst>
                <a:gs pos="0">
                  <a:schemeClr val="accent5">
                    <a:lumMod val="89000"/>
                    <a:alpha val="42000"/>
                  </a:schemeClr>
                </a:gs>
                <a:gs pos="23000">
                  <a:schemeClr val="accent5">
                    <a:lumMod val="89000"/>
                  </a:schemeClr>
                </a:gs>
                <a:gs pos="69000">
                  <a:schemeClr val="accent5">
                    <a:lumMod val="75000"/>
                  </a:schemeClr>
                </a:gs>
                <a:gs pos="97000">
                  <a:schemeClr val="accent5">
                    <a:lumMod val="70000"/>
                  </a:schemeClr>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62443"/>
            <a:ext cx="1220724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414972"/>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3" r:id="rId14"/>
    <p:sldLayoutId id="2147485704" r:id="rId15"/>
    <p:sldLayoutId id="2147485705" r:id="rId16"/>
  </p:sldLayoutIdLst>
  <mc:AlternateContent xmlns:mc="http://schemas.openxmlformats.org/markup-compatibility/2006">
    <mc:Choice xmlns:p14="http://schemas.microsoft.com/office/powerpoint/2010/main" Requires="p14">
      <p:transition p14:dur="10" advClick="0"/>
    </mc:Choice>
    <mc:Fallback>
      <p:transition advClick="0"/>
    </mc:Fallback>
  </mc:AlternateContent>
  <p:hf sldNum="0" hdr="0" ftr="0" dt="0"/>
  <p:txStyles>
    <p:titleStyle>
      <a:lvl1pPr algn="l" defTabSz="914400" rtl="0" eaLnBrk="1" latinLnBrk="0" hangingPunct="1">
        <a:lnSpc>
          <a:spcPct val="90000"/>
        </a:lnSpc>
        <a:spcBef>
          <a:spcPct val="0"/>
        </a:spcBef>
        <a:buNone/>
        <a:defRPr sz="4000" kern="1200">
          <a:solidFill>
            <a:srgbClr val="333F7F"/>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824347117"/>
      </p:ext>
    </p:extLst>
  </p:cSld>
  <p:clrMap bg1="lt1" tx1="dk1" bg2="lt2" tx2="dk2" accent1="accent1" accent2="accent2" accent3="accent3" accent4="accent4" accent5="accent5" accent6="accent6" hlink="hlink" folHlink="folHlink"/>
  <p:sldLayoutIdLst>
    <p:sldLayoutId id="2147485723" r:id="rId1"/>
    <p:sldLayoutId id="2147485724" r:id="rId2"/>
    <p:sldLayoutId id="2147485725" r:id="rId3"/>
    <p:sldLayoutId id="2147485726" r:id="rId4"/>
    <p:sldLayoutId id="2147485727" r:id="rId5"/>
    <p:sldLayoutId id="2147485728" r:id="rId6"/>
    <p:sldLayoutId id="2147485729" r:id="rId7"/>
    <p:sldLayoutId id="2147485730" r:id="rId8"/>
    <p:sldLayoutId id="2147485731" r:id="rId9"/>
    <p:sldLayoutId id="2147485732" r:id="rId10"/>
    <p:sldLayoutId id="2147485733" r:id="rId11"/>
    <p:sldLayoutId id="2147485734" r:id="rId12"/>
    <p:sldLayoutId id="2147485735" r:id="rId13"/>
    <p:sldLayoutId id="2147485736" r:id="rId14"/>
    <p:sldLayoutId id="2147485737" r:id="rId15"/>
    <p:sldLayoutId id="2147485738" r:id="rId16"/>
    <p:sldLayoutId id="2147485739" r:id="rId17"/>
    <p:sldLayoutId id="2147485740" r:id="rId18"/>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47"/>
            </a:gs>
            <a:gs pos="100000">
              <a:srgbClr val="000099"/>
            </a:gs>
          </a:gsLst>
          <a:lin ang="54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85758"/>
            <a:ext cx="12192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950848667"/>
      </p:ext>
    </p:extLst>
  </p:cSld>
  <p:clrMap bg1="lt1" tx1="dk1" bg2="lt2" tx2="dk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9" r:id="rId7"/>
    <p:sldLayoutId id="2147485750" r:id="rId8"/>
    <p:sldLayoutId id="2147485751" r:id="rId9"/>
    <p:sldLayoutId id="2147485752" r:id="rId10"/>
    <p:sldLayoutId id="2147485753" r:id="rId11"/>
    <p:sldLayoutId id="2147485754" r:id="rId12"/>
    <p:sldLayoutId id="2147485756" r:id="rId13"/>
    <p:sldLayoutId id="2147485757" r:id="rId14"/>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rtl="0" eaLnBrk="0" fontAlgn="base" hangingPunct="0">
        <a:spcBef>
          <a:spcPct val="0"/>
        </a:spcBef>
        <a:spcAft>
          <a:spcPct val="0"/>
        </a:spcAft>
        <a:defRPr sz="3500" b="1">
          <a:solidFill>
            <a:srgbClr val="FFFF00"/>
          </a:solidFill>
          <a:latin typeface="+mj-lt"/>
          <a:ea typeface="+mj-ea"/>
          <a:cs typeface="+mj-cs"/>
        </a:defRPr>
      </a:lvl1pPr>
      <a:lvl2pPr algn="ctr" rtl="0" eaLnBrk="0" fontAlgn="base" hangingPunct="0">
        <a:spcBef>
          <a:spcPct val="0"/>
        </a:spcBef>
        <a:spcAft>
          <a:spcPct val="0"/>
        </a:spcAft>
        <a:defRPr sz="3500" b="1">
          <a:solidFill>
            <a:srgbClr val="FFFF00"/>
          </a:solidFill>
          <a:latin typeface="Arial" pitchFamily="34" charset="0"/>
        </a:defRPr>
      </a:lvl2pPr>
      <a:lvl3pPr algn="ctr" rtl="0" eaLnBrk="0" fontAlgn="base" hangingPunct="0">
        <a:spcBef>
          <a:spcPct val="0"/>
        </a:spcBef>
        <a:spcAft>
          <a:spcPct val="0"/>
        </a:spcAft>
        <a:defRPr sz="3500" b="1">
          <a:solidFill>
            <a:srgbClr val="FFFF00"/>
          </a:solidFill>
          <a:latin typeface="Arial" pitchFamily="34" charset="0"/>
        </a:defRPr>
      </a:lvl3pPr>
      <a:lvl4pPr algn="ctr" rtl="0" eaLnBrk="0" fontAlgn="base" hangingPunct="0">
        <a:spcBef>
          <a:spcPct val="0"/>
        </a:spcBef>
        <a:spcAft>
          <a:spcPct val="0"/>
        </a:spcAft>
        <a:defRPr sz="3500" b="1">
          <a:solidFill>
            <a:srgbClr val="FFFF00"/>
          </a:solidFill>
          <a:latin typeface="Arial" pitchFamily="34" charset="0"/>
        </a:defRPr>
      </a:lvl4pPr>
      <a:lvl5pPr algn="ctr" rtl="0" eaLnBrk="0" fontAlgn="base" hangingPunct="0">
        <a:spcBef>
          <a:spcPct val="0"/>
        </a:spcBef>
        <a:spcAft>
          <a:spcPct val="0"/>
        </a:spcAft>
        <a:defRPr sz="3500" b="1">
          <a:solidFill>
            <a:srgbClr val="FFFF00"/>
          </a:solidFill>
          <a:latin typeface="Arial" pitchFamily="34" charset="0"/>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p:titleStyle>
    <p:bodyStyle>
      <a:lvl1pPr marL="342900" indent="-342900" algn="l" rtl="0" eaLnBrk="0" fontAlgn="base" hangingPunct="0">
        <a:spcBef>
          <a:spcPct val="20000"/>
        </a:spcBef>
        <a:spcAft>
          <a:spcPct val="0"/>
        </a:spcAft>
        <a:buClr>
          <a:schemeClr val="bg1"/>
        </a:buClr>
        <a:buSzPct val="110000"/>
        <a:buFont typeface="Arial" pitchFamily="34" charset="0"/>
        <a:buChar char="•"/>
        <a:defRPr sz="30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Font typeface="Arial" pitchFamily="34" charset="0"/>
        <a:buChar char="•"/>
        <a:defRPr sz="2800" b="1">
          <a:solidFill>
            <a:schemeClr val="bg1"/>
          </a:solidFill>
          <a:latin typeface="+mn-lt"/>
        </a:defRPr>
      </a:lvl2pPr>
      <a:lvl3pPr marL="1143000" indent="-228600" algn="l" rtl="0" eaLnBrk="0" fontAlgn="base" hangingPunct="0">
        <a:spcBef>
          <a:spcPct val="20000"/>
        </a:spcBef>
        <a:spcAft>
          <a:spcPct val="0"/>
        </a:spcAft>
        <a:buClr>
          <a:schemeClr val="bg1"/>
        </a:buClr>
        <a:buFont typeface="Arial" pitchFamily="34" charset="0"/>
        <a:buChar char="•"/>
        <a:defRPr sz="2400" b="1">
          <a:solidFill>
            <a:schemeClr val="bg1"/>
          </a:solidFill>
          <a:latin typeface="+mn-lt"/>
        </a:defRPr>
      </a:lvl3pPr>
      <a:lvl4pPr marL="16002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chemeClr val="bg1"/>
        </a:buClr>
        <a:buFont typeface="Arial" pitchFamily="34" charset="0"/>
        <a:buChar char="•"/>
        <a:defRPr sz="2000" b="1">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4B1A0-35EC-3435-AC79-CEC8BF58BE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C208B-6ADC-22E7-E88A-D161D9F7B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C9C2C-9361-7D15-92D7-F551FE373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27D03A-0FE9-4A25-B3A6-1A3AFD241877}" type="datetimeFigureOut">
              <a:rPr lang="en-US" smtClean="0"/>
              <a:t>6/2/25</a:t>
            </a:fld>
            <a:endParaRPr lang="en-US"/>
          </a:p>
        </p:txBody>
      </p:sp>
      <p:sp>
        <p:nvSpPr>
          <p:cNvPr id="5" name="Footer Placeholder 4">
            <a:extLst>
              <a:ext uri="{FF2B5EF4-FFF2-40B4-BE49-F238E27FC236}">
                <a16:creationId xmlns:a16="http://schemas.microsoft.com/office/drawing/2014/main" id="{7A2B746F-8199-B786-CD47-8E24109C0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2755E3-DF96-A435-295D-F586F4F37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575388-0C9A-4A31-B201-1B1A65A180FE}" type="slidenum">
              <a:rPr lang="en-US" smtClean="0"/>
              <a:t>‹#›</a:t>
            </a:fld>
            <a:endParaRPr lang="en-US"/>
          </a:p>
        </p:txBody>
      </p:sp>
    </p:spTree>
    <p:extLst>
      <p:ext uri="{BB962C8B-B14F-4D97-AF65-F5344CB8AC3E}">
        <p14:creationId xmlns:p14="http://schemas.microsoft.com/office/powerpoint/2010/main" val="1414502595"/>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604730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 id="2147485783" r:id="rId13"/>
    <p:sldLayoutId id="2147485784" r:id="rId14"/>
    <p:sldLayoutId id="2147485785" r:id="rId15"/>
    <p:sldLayoutId id="2147485786" r:id="rId16"/>
    <p:sldLayoutId id="2147485787" r:id="rId17"/>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84796"/>
      </p:ext>
    </p:extLst>
  </p:cSld>
  <p:clrMap bg1="lt1" tx1="dk1" bg2="lt2" tx2="dk2" accent1="accent1" accent2="accent2" accent3="accent3" accent4="accent4" accent5="accent5" accent6="accent6" hlink="hlink" folHlink="folHlink"/>
  <p:sldLayoutIdLst>
    <p:sldLayoutId id="2147485542" r:id="rId1"/>
    <p:sldLayoutId id="2147485543" r:id="rId2"/>
    <p:sldLayoutId id="2147485544" r:id="rId3"/>
  </p:sldLayoutIdLst>
  <mc:AlternateContent xmlns:mc="http://schemas.openxmlformats.org/markup-compatibility/2006">
    <mc:Choice xmlns:p14="http://schemas.microsoft.com/office/powerpoint/2010/main" Requires="p14">
      <p:transition p14:dur="10" advClick="0"/>
    </mc:Choice>
    <mc:Fallback>
      <p:transition advClick="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304407"/>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 id="2147485568" r:id="rId13"/>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90007"/>
      </p:ext>
    </p:extLst>
  </p:cSld>
  <p:clrMap bg1="dk2" tx1="lt1" bg2="dk1" tx2="lt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829727"/>
      </p:ext>
    </p:extLst>
  </p:cSld>
  <p:clrMap bg1="dk2" tx1="lt1" bg2="dk1" tx2="lt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p15:clr>
            <a:srgbClr val="F26B43"/>
          </p15:clr>
        </p15:guide>
        <p15:guide id="2" pos="452">
          <p15:clr>
            <a:srgbClr val="F26B43"/>
          </p15:clr>
        </p15:guide>
        <p15:guide id="3" orient="horz" pos="1008">
          <p15:clr>
            <a:srgbClr val="F26B43"/>
          </p15:clr>
        </p15:guide>
        <p15:guide id="4" orient="horz" pos="4147">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585566608"/>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Lst>
  <mc:AlternateContent xmlns:mc="http://schemas.openxmlformats.org/markup-compatibility/2006">
    <mc:Choice xmlns:p14="http://schemas.microsoft.com/office/powerpoint/2010/main" Requires="p14">
      <p:transition p14:dur="10" advClick="0"/>
    </mc:Choice>
    <mc:Fallback>
      <p:transition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86607391"/>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 id="2147485667" r:id="rId16"/>
    <p:sldLayoutId id="2147485668" r:id="rId17"/>
    <p:sldLayoutId id="2147485669" r:id="rId18"/>
    <p:sldLayoutId id="2147485670" r:id="rId19"/>
    <p:sldLayoutId id="2147485671" r:id="rId20"/>
    <p:sldLayoutId id="2147485672" r:id="rId21"/>
    <p:sldLayoutId id="2147485673" r:id="rId22"/>
    <p:sldLayoutId id="2147485674" r:id="rId23"/>
    <p:sldLayoutId id="2147485675" r:id="rId24"/>
  </p:sldLayoutIdLst>
  <mc:AlternateContent xmlns:mc="http://schemas.openxmlformats.org/markup-compatibility/2006">
    <mc:Choice xmlns:p14="http://schemas.microsoft.com/office/powerpoint/2010/main" Requires="p14">
      <p:transition p14:dur="10" advClick="0"/>
    </mc:Choice>
    <mc:Fallback>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164.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166.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8.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diagramLayout" Target="../diagrams/layout2.xml"/><Relationship Id="rId7" Type="http://schemas.openxmlformats.org/officeDocument/2006/relationships/image" Target="../media/image41.png"/><Relationship Id="rId12" Type="http://schemas.microsoft.com/office/2007/relationships/diagramDrawing" Target="../diagrams/drawing3.xml"/><Relationship Id="rId17" Type="http://schemas.openxmlformats.org/officeDocument/2006/relationships/image" Target="../media/image46.svg"/><Relationship Id="rId2" Type="http://schemas.openxmlformats.org/officeDocument/2006/relationships/diagramData" Target="../diagrams/data2.xml"/><Relationship Id="rId16" Type="http://schemas.openxmlformats.org/officeDocument/2006/relationships/image" Target="../media/image45.png"/><Relationship Id="rId1" Type="http://schemas.openxmlformats.org/officeDocument/2006/relationships/slideLayout" Target="../slideLayouts/slideLayout166.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5" Type="http://schemas.openxmlformats.org/officeDocument/2006/relationships/image" Target="../media/image44.svg"/><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6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47.png"/><Relationship Id="rId2" Type="http://schemas.openxmlformats.org/officeDocument/2006/relationships/diagramData" Target="../diagrams/data4.xml"/><Relationship Id="rId1" Type="http://schemas.openxmlformats.org/officeDocument/2006/relationships/slideLayout" Target="../slideLayouts/slideLayout16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chart" Target="../charts/chart7.xml"/><Relationship Id="rId7" Type="http://schemas.openxmlformats.org/officeDocument/2006/relationships/image" Target="../media/image50.png"/><Relationship Id="rId2" Type="http://schemas.openxmlformats.org/officeDocument/2006/relationships/chart" Target="../charts/chart6.xml"/><Relationship Id="rId1" Type="http://schemas.openxmlformats.org/officeDocument/2006/relationships/slideLayout" Target="../slideLayouts/slideLayout16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66.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6.xml"/><Relationship Id="rId7" Type="http://schemas.openxmlformats.org/officeDocument/2006/relationships/image" Target="../media/image48.png"/><Relationship Id="rId2" Type="http://schemas.openxmlformats.org/officeDocument/2006/relationships/diagramData" Target="../diagrams/data6.xml"/><Relationship Id="rId1" Type="http://schemas.openxmlformats.org/officeDocument/2006/relationships/slideLayout" Target="../slideLayouts/slideLayout16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16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168.xml"/><Relationship Id="rId5" Type="http://schemas.microsoft.com/office/2007/relationships/hdphoto" Target="../media/hdphoto10.wdp"/><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47.png"/><Relationship Id="rId3" Type="http://schemas.openxmlformats.org/officeDocument/2006/relationships/diagramLayout" Target="../diagrams/layout7.xml"/><Relationship Id="rId7" Type="http://schemas.openxmlformats.org/officeDocument/2006/relationships/chart" Target="../charts/chart8.xml"/><Relationship Id="rId12" Type="http://schemas.microsoft.com/office/2007/relationships/diagramDrawing" Target="../diagrams/drawing8.xml"/><Relationship Id="rId2" Type="http://schemas.openxmlformats.org/officeDocument/2006/relationships/diagramData" Target="../diagrams/data7.xml"/><Relationship Id="rId1" Type="http://schemas.openxmlformats.org/officeDocument/2006/relationships/slideLayout" Target="../slideLayouts/slideLayout166.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diagramLayout" Target="../diagrams/layout9.xml"/><Relationship Id="rId7" Type="http://schemas.openxmlformats.org/officeDocument/2006/relationships/chart" Target="../charts/chart9.xml"/><Relationship Id="rId2" Type="http://schemas.openxmlformats.org/officeDocument/2006/relationships/diagramData" Target="../diagrams/data9.xml"/><Relationship Id="rId1" Type="http://schemas.openxmlformats.org/officeDocument/2006/relationships/slideLayout" Target="../slideLayouts/slideLayout168.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74.png"/><Relationship Id="rId4" Type="http://schemas.openxmlformats.org/officeDocument/2006/relationships/diagramQuickStyle" Target="../diagrams/quickStyle9.xml"/><Relationship Id="rId9" Type="http://schemas.openxmlformats.org/officeDocument/2006/relationships/chart" Target="../charts/chart11.xml"/></Relationships>
</file>

<file path=ppt/slides/_rels/slide42.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diagramLayout" Target="../diagrams/layout10.xml"/><Relationship Id="rId7" Type="http://schemas.openxmlformats.org/officeDocument/2006/relationships/chart" Target="../charts/chart12.xml"/><Relationship Id="rId2" Type="http://schemas.openxmlformats.org/officeDocument/2006/relationships/diagramData" Target="../diagrams/data10.xml"/><Relationship Id="rId1" Type="http://schemas.openxmlformats.org/officeDocument/2006/relationships/slideLayout" Target="../slideLayouts/slideLayout16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diagramLayout" Target="../diagrams/layout11.xml"/><Relationship Id="rId7" Type="http://schemas.openxmlformats.org/officeDocument/2006/relationships/chart" Target="../charts/chart14.xml"/><Relationship Id="rId2" Type="http://schemas.openxmlformats.org/officeDocument/2006/relationships/diagramData" Target="../diagrams/data11.xml"/><Relationship Id="rId1" Type="http://schemas.openxmlformats.org/officeDocument/2006/relationships/slideLayout" Target="../slideLayouts/slideLayout168.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74.png"/><Relationship Id="rId4" Type="http://schemas.openxmlformats.org/officeDocument/2006/relationships/diagramQuickStyle" Target="../diagrams/quickStyle11.xml"/><Relationship Id="rId9" Type="http://schemas.openxmlformats.org/officeDocument/2006/relationships/chart" Target="../charts/chart16.xml"/></Relationships>
</file>

<file path=ppt/slides/_rels/slide4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68.xml"/><Relationship Id="rId6" Type="http://schemas.openxmlformats.org/officeDocument/2006/relationships/image" Target="../media/image48.png"/><Relationship Id="rId5" Type="http://schemas.openxmlformats.org/officeDocument/2006/relationships/chart" Target="../charts/chart19.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diagramLayout" Target="../diagrams/layout12.xml"/><Relationship Id="rId7" Type="http://schemas.openxmlformats.org/officeDocument/2006/relationships/chart" Target="../charts/chart20.xml"/><Relationship Id="rId2" Type="http://schemas.openxmlformats.org/officeDocument/2006/relationships/diagramData" Target="../diagrams/data12.xml"/><Relationship Id="rId1" Type="http://schemas.openxmlformats.org/officeDocument/2006/relationships/slideLayout" Target="../slideLayouts/slideLayout16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chart" Target="../charts/chart22.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48.png"/><Relationship Id="rId2" Type="http://schemas.openxmlformats.org/officeDocument/2006/relationships/diagramData" Target="../diagrams/data13.xml"/><Relationship Id="rId1" Type="http://schemas.openxmlformats.org/officeDocument/2006/relationships/slideLayout" Target="../slideLayouts/slideLayout168.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1.xml"/><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4.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1.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1.xml"/><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1.xml"/></Relationships>
</file>

<file path=ppt/slides/_rels/slide7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183.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1.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26574"/>
            <a:ext cx="12192000" cy="2354354"/>
          </a:xfrm>
        </p:spPr>
        <p:txBody>
          <a:bodyPr wrap="square" anchor="ctr">
            <a:noAutofit/>
          </a:bodyPr>
          <a:lstStyle/>
          <a:p>
            <a:r>
              <a:rPr lang="en-US" sz="3600" dirty="0"/>
              <a:t>Questions from the Community: Investigators Discuss </a:t>
            </a:r>
            <a:br>
              <a:rPr lang="en-US" sz="3600" dirty="0"/>
            </a:br>
            <a:r>
              <a:rPr lang="en-US" sz="3600" dirty="0"/>
              <a:t>Available Research Guiding the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66841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40471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89610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CT (7:00 PM – 8:00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6016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Ajay K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Nooka</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p>
        </p:txBody>
      </p:sp>
    </p:spTree>
    <p:custDataLst>
      <p:tags r:id="rId1"/>
    </p:custDataLst>
    <p:extLst>
      <p:ext uri="{BB962C8B-B14F-4D97-AF65-F5344CB8AC3E}">
        <p14:creationId xmlns:p14="http://schemas.microsoft.com/office/powerpoint/2010/main" val="99401706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9716"/>
            <a:ext cx="10358967" cy="927036"/>
          </a:xfrm>
        </p:spPr>
        <p:txBody>
          <a:bodyPr/>
          <a:lstStyle/>
          <a:p>
            <a:r>
              <a:rPr lang="en-US" sz="3200" dirty="0"/>
              <a:t>Dr Richardson </a:t>
            </a:r>
            <a:r>
              <a:rPr lang="en-US" sz="3200" dirty="0">
                <a:solidFill>
                  <a:srgbClr val="0432FF"/>
                </a:solidFill>
              </a:rPr>
              <a:t>—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01FFE7FF-9909-CCFB-6F93-63DCB25D36D0}"/>
              </a:ext>
            </a:extLst>
          </p:cNvPr>
          <p:cNvGraphicFramePr>
            <a:graphicFrameLocks/>
          </p:cNvGraphicFramePr>
          <p:nvPr>
            <p:extLst>
              <p:ext uri="{D42A27DB-BD31-4B8C-83A1-F6EECF244321}">
                <p14:modId xmlns:p14="http://schemas.microsoft.com/office/powerpoint/2010/main" val="1321435838"/>
              </p:ext>
            </p:extLst>
          </p:nvPr>
        </p:nvGraphicFramePr>
        <p:xfrm>
          <a:off x="1159221" y="2204864"/>
          <a:ext cx="9865096" cy="1944216"/>
        </p:xfrm>
        <a:graphic>
          <a:graphicData uri="http://schemas.openxmlformats.org/drawingml/2006/table">
            <a:tbl>
              <a:tblPr firstRow="1" bandRow="1">
                <a:tableStyleId>{F2DE63D5-997A-4646-A377-4702673A728D}</a:tableStyleId>
              </a:tblPr>
              <a:tblGrid>
                <a:gridCol w="2550369">
                  <a:extLst>
                    <a:ext uri="{9D8B030D-6E8A-4147-A177-3AD203B41FA5}">
                      <a16:colId xmlns:a16="http://schemas.microsoft.com/office/drawing/2014/main" val="20000"/>
                    </a:ext>
                  </a:extLst>
                </a:gridCol>
                <a:gridCol w="7314727">
                  <a:extLst>
                    <a:ext uri="{9D8B030D-6E8A-4147-A177-3AD203B41FA5}">
                      <a16:colId xmlns:a16="http://schemas.microsoft.com/office/drawing/2014/main" val="762323566"/>
                    </a:ext>
                  </a:extLst>
                </a:gridCol>
              </a:tblGrid>
              <a:tr h="1156806">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Bristol Myers Squibb, Celgene Corporation, GSK,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Oncopeptides</a:t>
                      </a:r>
                      <a:r>
                        <a:rPr lang="en-US" sz="1800" b="0" dirty="0">
                          <a:solidFill>
                            <a:schemeClr val="tx1"/>
                          </a:solidFill>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8741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309283"/>
                  </a:ext>
                </a:extLst>
              </a:tr>
            </a:tbl>
          </a:graphicData>
        </a:graphic>
      </p:graphicFrame>
    </p:spTree>
    <p:custDataLst>
      <p:tags r:id="rId1"/>
    </p:custDataLst>
    <p:extLst>
      <p:ext uri="{BB962C8B-B14F-4D97-AF65-F5344CB8AC3E}">
        <p14:creationId xmlns:p14="http://schemas.microsoft.com/office/powerpoint/2010/main" val="35912512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t>
            </a:r>
            <a:br>
              <a:rPr lang="en-US" sz="1850" b="0" dirty="0"/>
            </a:br>
            <a:r>
              <a:rPr lang="en-US" sz="1850" b="0" dirty="0"/>
              <a:t>A GSK Company.</a:t>
            </a:r>
            <a:endParaRPr lang="en-US" sz="1850" b="0" dirty="0">
              <a:solidFill>
                <a:schemeClr val="tx1"/>
              </a:solidFill>
            </a:endParaRPr>
          </a:p>
        </p:txBody>
      </p:sp>
    </p:spTree>
    <p:extLst>
      <p:ext uri="{BB962C8B-B14F-4D97-AF65-F5344CB8AC3E}">
        <p14:creationId xmlns:p14="http://schemas.microsoft.com/office/powerpoint/2010/main" val="6292552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an educational grant from GSK.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6052-4F04-52FD-B3CE-BAB3089B9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2100F-5428-4326-F263-10F9E2807807}"/>
              </a:ext>
            </a:extLst>
          </p:cNvPr>
          <p:cNvSpPr>
            <a:spLocks noGrp="1"/>
          </p:cNvSpPr>
          <p:nvPr>
            <p:ph type="title"/>
          </p:nvPr>
        </p:nvSpPr>
        <p:spPr>
          <a:xfrm>
            <a:off x="1919536" y="0"/>
            <a:ext cx="8424936" cy="1052736"/>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2A18A00-0A30-7F0C-4B8D-596B176D9E94}"/>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Tree>
    <p:custDataLst>
      <p:tags r:id="rId1"/>
    </p:custDataLst>
    <p:extLst>
      <p:ext uri="{BB962C8B-B14F-4D97-AF65-F5344CB8AC3E}">
        <p14:creationId xmlns:p14="http://schemas.microsoft.com/office/powerpoint/2010/main" val="3126545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0D2D5-1597-5162-2FF2-1D4E670393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FE204F-FD9B-258E-FC56-1D3C99A3BE7F}"/>
              </a:ext>
            </a:extLst>
          </p:cNvPr>
          <p:cNvSpPr/>
          <p:nvPr/>
        </p:nvSpPr>
        <p:spPr bwMode="auto">
          <a:xfrm>
            <a:off x="694746" y="908720"/>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39257753-2A8D-EA4D-991E-14FDAD9A4CFB}"/>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bg1"/>
                </a:solidFill>
              </a:rPr>
              <a:t>Introduction: 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A3DE399D-5DF7-5B4B-C2BF-20FB407E2E8B}"/>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31171341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5886F-252E-E85B-7C5B-6A4FA3FC14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F1F812-54EC-F886-8472-E9F21F789158}"/>
              </a:ext>
            </a:extLst>
          </p:cNvPr>
          <p:cNvSpPr txBox="1"/>
          <p:nvPr/>
        </p:nvSpPr>
        <p:spPr>
          <a:xfrm>
            <a:off x="911424" y="1335493"/>
            <a:ext cx="10932876"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Randomized Trial of Standard Chemotherapy Alone or Combined with Atezolizumab as Adjuvant Therapy for Patients with Stage III Deficient DNA Mismatch Repair (</a:t>
            </a:r>
            <a:r>
              <a:rPr kumimoji="0" lang="en-US" sz="36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dMMR</a:t>
            </a: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Colon Cancer (Alliance A021502; ATOMIC)</a:t>
            </a:r>
          </a:p>
        </p:txBody>
      </p:sp>
      <p:sp>
        <p:nvSpPr>
          <p:cNvPr id="5" name="TextBox 4">
            <a:extLst>
              <a:ext uri="{FF2B5EF4-FFF2-40B4-BE49-F238E27FC236}">
                <a16:creationId xmlns:a16="http://schemas.microsoft.com/office/drawing/2014/main" id="{0ADBB4D0-5958-3DD7-7D8D-6304E6678141}"/>
              </a:ext>
            </a:extLst>
          </p:cNvPr>
          <p:cNvSpPr txBox="1"/>
          <p:nvPr/>
        </p:nvSpPr>
        <p:spPr>
          <a:xfrm>
            <a:off x="911424" y="3185188"/>
            <a:ext cx="10001741" cy="224676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Sinicrope F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lvl="0">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Three-year DFS was 86.4 % in the atezolizumab/mFOLFOX6 arm and 76.6 % in the mFOLFOX6 arm (HR, 0.50; 95% CI, </a:t>
            </a:r>
            <a:r>
              <a:rPr lang="en-US" sz="2800" dirty="0">
                <a:solidFill>
                  <a:srgbClr val="000000"/>
                </a:solidFill>
                <a:latin typeface="Calibri"/>
                <a:cs typeface="+mn-cs"/>
              </a:rPr>
              <a:t>0.35–0.72</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a:t>
            </a:r>
          </a:p>
        </p:txBody>
      </p:sp>
    </p:spTree>
    <p:custDataLst>
      <p:tags r:id="rId1"/>
    </p:custDataLst>
    <p:extLst>
      <p:ext uri="{BB962C8B-B14F-4D97-AF65-F5344CB8AC3E}">
        <p14:creationId xmlns:p14="http://schemas.microsoft.com/office/powerpoint/2010/main" val="258085523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D3A9-FE09-6CF1-9F76-729B74821B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8C2042-FAAF-0DCD-CE89-0D40E9C08672}"/>
              </a:ext>
            </a:extLst>
          </p:cNvPr>
          <p:cNvSpPr txBox="1"/>
          <p:nvPr/>
        </p:nvSpPr>
        <p:spPr>
          <a:xfrm>
            <a:off x="911424" y="1335493"/>
            <a:ext cx="10677602"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Camizestrant + CDK4/6 Inhibitor (CDK4/6i) for the Treatment of Emergent ESR1 Mutations During First-Line (1L) Endocrine-Based Therapy (ET) and Ahead of Disease Progression in Patients (pts) with HR+/HER2– Advanced </a:t>
            </a:r>
            <a:r>
              <a:rPr lang="en-US" sz="3200" dirty="0">
                <a:solidFill>
                  <a:srgbClr val="0432FF"/>
                </a:solidFill>
                <a:latin typeface="Calibri" panose="020F0502020204030204" pitchFamily="34" charset="0"/>
                <a:cs typeface="Calibri" panose="020F0502020204030204" pitchFamily="34" charset="0"/>
              </a:rPr>
              <a:t>B</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reast</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Cancer (ABC): Phase 3, Double-Blind ctDNA-Guided SERENA-6 Trial</a:t>
            </a:r>
          </a:p>
        </p:txBody>
      </p:sp>
      <p:sp>
        <p:nvSpPr>
          <p:cNvPr id="5" name="TextBox 4">
            <a:extLst>
              <a:ext uri="{FF2B5EF4-FFF2-40B4-BE49-F238E27FC236}">
                <a16:creationId xmlns:a16="http://schemas.microsoft.com/office/drawing/2014/main" id="{895EF0ED-4E41-4055-753B-9881DE7FF43B}"/>
              </a:ext>
            </a:extLst>
          </p:cNvPr>
          <p:cNvSpPr txBox="1"/>
          <p:nvPr/>
        </p:nvSpPr>
        <p:spPr>
          <a:xfrm>
            <a:off x="911424" y="3185188"/>
            <a:ext cx="10001741" cy="310854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Turner N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LBA4.</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H</a:t>
            </a:r>
            <a:r>
              <a:rPr kumimoji="0" lang="en-US" sz="2800" b="1" i="0" u="none" strike="noStrike" kern="1200" cap="none" spc="0" normalizeH="0" baseline="0" noProof="0" dirty="0" err="1">
                <a:ln>
                  <a:noFill/>
                </a:ln>
                <a:solidFill>
                  <a:srgbClr val="000000"/>
                </a:solidFill>
                <a:effectLst/>
                <a:uLnTx/>
                <a:uFillTx/>
                <a:latin typeface="Calibri"/>
                <a:ea typeface="MS PGothic" charset="0"/>
                <a:cs typeface="+mn-cs"/>
              </a:rPr>
              <a:t>azard</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 ratio for PFS was 0.44 (95% CI 0.31–0.60, p&lt;0.00001; median PFS 16.0 vs 9.2 months).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PFS rate at 24 months was 29.7% vs 5.4%.</a:t>
            </a:r>
          </a:p>
        </p:txBody>
      </p:sp>
    </p:spTree>
    <p:custDataLst>
      <p:tags r:id="rId1"/>
    </p:custDataLst>
    <p:extLst>
      <p:ext uri="{BB962C8B-B14F-4D97-AF65-F5344CB8AC3E}">
        <p14:creationId xmlns:p14="http://schemas.microsoft.com/office/powerpoint/2010/main" val="164585202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00EA-C4AB-DD9C-D2CA-57002FCFDB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5B5E71-D919-18AD-A681-44F6E2848812}"/>
              </a:ext>
            </a:extLst>
          </p:cNvPr>
          <p:cNvSpPr txBox="1"/>
          <p:nvPr/>
        </p:nvSpPr>
        <p:spPr>
          <a:xfrm>
            <a:off x="911424" y="1335493"/>
            <a:ext cx="10873208"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Trastuzumab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Deruxtecan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(T-</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DXd</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Pertuzumab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(P) vs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Taxane</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 Trastuzumab +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Pertuzumab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(THP) for First-Line (1L) Treatment of Patients (pts) with Human Epidermal Growth Factor Receptor 2</a:t>
            </a:r>
            <a:r>
              <a:rPr lang="en-US" sz="3200" dirty="0">
                <a:solidFill>
                  <a:srgbClr val="0432FF"/>
                </a:solidFill>
                <a:latin typeface="Calibri" panose="020F0502020204030204" pitchFamily="34" charset="0"/>
                <a:cs typeface="Calibri" panose="020F0502020204030204" pitchFamily="34" charset="0"/>
              </a:rPr>
              <a:t>-P</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ositive</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(HER2+) Advanced/Metastatic Breast </a:t>
            </a:r>
            <a:r>
              <a:rPr lang="en-US" sz="3200" dirty="0">
                <a:solidFill>
                  <a:srgbClr val="0432FF"/>
                </a:solidFill>
                <a:latin typeface="Calibri" panose="020F0502020204030204" pitchFamily="34" charset="0"/>
                <a:cs typeface="Calibri" panose="020F0502020204030204" pitchFamily="34" charset="0"/>
              </a:rPr>
              <a:t>C</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ancer</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(a/</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mBC</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Interim Results from DESTINY-Breast09</a:t>
            </a:r>
          </a:p>
        </p:txBody>
      </p:sp>
      <p:sp>
        <p:nvSpPr>
          <p:cNvPr id="5" name="TextBox 4">
            <a:extLst>
              <a:ext uri="{FF2B5EF4-FFF2-40B4-BE49-F238E27FC236}">
                <a16:creationId xmlns:a16="http://schemas.microsoft.com/office/drawing/2014/main" id="{1C6FA186-5E13-B1E4-4B79-B7C4F5C1EF3C}"/>
              </a:ext>
            </a:extLst>
          </p:cNvPr>
          <p:cNvSpPr txBox="1"/>
          <p:nvPr/>
        </p:nvSpPr>
        <p:spPr>
          <a:xfrm>
            <a:off x="911424" y="3185188"/>
            <a:ext cx="10001741" cy="353943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S PGothic" charset="0"/>
                <a:cs typeface="+mn-cs"/>
              </a:rPr>
              <a:t>Tolaney</a:t>
            </a: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 S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ASCO 2025;Abstract LBA1008.</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T-</a:t>
            </a:r>
            <a:r>
              <a:rPr kumimoji="0" lang="en-US" sz="2800" b="1" i="0" u="none" strike="noStrike" kern="1200" cap="none" spc="0" normalizeH="0" baseline="0" noProof="0" dirty="0" err="1">
                <a:ln>
                  <a:noFill/>
                </a:ln>
                <a:solidFill>
                  <a:srgbClr val="000000"/>
                </a:solidFill>
                <a:effectLst/>
                <a:uLnTx/>
                <a:uFillTx/>
                <a:latin typeface="Calibri"/>
                <a:ea typeface="MS PGothic" charset="0"/>
                <a:cs typeface="+mn-cs"/>
              </a:rPr>
              <a:t>DXd</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 + P significantly improved PFS by BICR (hazard ratio 0.56; 95% CI 0.44, 0.71; </a:t>
            </a:r>
            <a:r>
              <a:rPr kumimoji="0" lang="en-US" sz="2800" b="1" i="1" u="none" strike="noStrike" kern="1200" cap="none" spc="0" normalizeH="0" baseline="0" noProof="0" dirty="0">
                <a:ln>
                  <a:noFill/>
                </a:ln>
                <a:solidFill>
                  <a:srgbClr val="000000"/>
                </a:solidFill>
                <a:effectLst/>
                <a:uLnTx/>
                <a:uFillTx/>
                <a:latin typeface="Calibri"/>
                <a:ea typeface="MS PGothic" charset="0"/>
                <a:cs typeface="+mn-cs"/>
              </a:rPr>
              <a:t>P </a:t>
            </a: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&lt; 0.00001).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a:ea typeface="MS PGothic" charset="0"/>
              <a:cs typeface="+mn-cs"/>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cs typeface="+mn-cs"/>
              </a:rPr>
              <a:t>ILD occurred in 12.1% of 383 patients (predominantly Grade 1/2) who received T-DXd + P. Grad</a:t>
            </a:r>
            <a:r>
              <a:rPr lang="en-US" sz="2800" dirty="0">
                <a:solidFill>
                  <a:srgbClr val="000000"/>
                </a:solidFill>
                <a:latin typeface="Calibri"/>
                <a:cs typeface="+mn-cs"/>
              </a:rPr>
              <a:t>e 5 ILD occurred in 2 patients. </a:t>
            </a:r>
            <a:endParaRPr kumimoji="0" lang="en-US" sz="2800" b="1" i="0" u="none" strike="noStrike" kern="1200" cap="none" spc="0" normalizeH="0" baseline="0" noProof="0" dirty="0">
              <a:ln>
                <a:noFill/>
              </a:ln>
              <a:solidFill>
                <a:srgbClr val="000000"/>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338317492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BBC1-DBA3-F9A2-B80C-F8F9631AE8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1AD79D-45FF-F2C2-3A6B-C1BED11D71C7}"/>
              </a:ext>
            </a:extLst>
          </p:cNvPr>
          <p:cNvSpPr/>
          <p:nvPr/>
        </p:nvSpPr>
        <p:spPr bwMode="auto">
          <a:xfrm>
            <a:off x="694746" y="1484784"/>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4C6F8B69-22EE-FBA7-DE86-69763B7B826B}"/>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bg1"/>
                </a:solidFill>
              </a:rPr>
              <a:t>Module 1: Up-Front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B989357B-C361-3E66-9B15-83F42EFCE840}"/>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18091445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92345"/>
          </a:xfrm>
        </p:spPr>
        <p:txBody>
          <a:bodyPr/>
          <a:lstStyle/>
          <a:p>
            <a:r>
              <a:rPr lang="en-US" dirty="0">
                <a:solidFill>
                  <a:srgbClr val="0432FF"/>
                </a:solidFill>
              </a:rPr>
              <a:t>Faculty</a:t>
            </a:r>
          </a:p>
        </p:txBody>
      </p:sp>
      <p:sp>
        <p:nvSpPr>
          <p:cNvPr id="17" name="Text Box 7">
            <a:extLst>
              <a:ext uri="{FF2B5EF4-FFF2-40B4-BE49-F238E27FC236}">
                <a16:creationId xmlns:a16="http://schemas.microsoft.com/office/drawing/2014/main" id="{CCE30255-3114-D346-ACF6-C8EAE26F575B}"/>
              </a:ext>
            </a:extLst>
          </p:cNvPr>
          <p:cNvSpPr txBox="1">
            <a:spLocks noChangeArrowheads="1"/>
          </p:cNvSpPr>
          <p:nvPr/>
        </p:nvSpPr>
        <p:spPr bwMode="auto">
          <a:xfrm>
            <a:off x="2054480" y="3965530"/>
            <a:ext cx="5049632"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Paul G Richardson, MD</a:t>
            </a:r>
          </a:p>
          <a:p>
            <a:pPr lvl="0">
              <a:defRPr/>
            </a:pPr>
            <a:r>
              <a:rPr lang="en-US" sz="1600" b="0" dirty="0">
                <a:solidFill>
                  <a:srgbClr val="000000"/>
                </a:solidFill>
                <a:latin typeface="Calibri"/>
              </a:rPr>
              <a:t>Clinical Program Leader and Director of Clinical Research</a:t>
            </a:r>
          </a:p>
          <a:p>
            <a:pPr lvl="0">
              <a:defRPr/>
            </a:pPr>
            <a:r>
              <a:rPr lang="en-US" sz="1600" b="0" dirty="0">
                <a:solidFill>
                  <a:srgbClr val="000000"/>
                </a:solidFill>
                <a:latin typeface="Calibri"/>
              </a:rPr>
              <a:t>Jerome Lipper Multiple Myeloma Center</a:t>
            </a:r>
          </a:p>
          <a:p>
            <a:pPr lvl="0">
              <a:defRPr/>
            </a:pPr>
            <a:r>
              <a:rPr lang="en-US" sz="1600" b="0" dirty="0">
                <a:solidFill>
                  <a:srgbClr val="000000"/>
                </a:solidFill>
                <a:latin typeface="Calibri"/>
              </a:rPr>
              <a:t>Dana-Farber Cancer Institute</a:t>
            </a:r>
          </a:p>
          <a:p>
            <a:pPr lvl="0">
              <a:defRPr/>
            </a:pPr>
            <a:r>
              <a:rPr lang="en-US" sz="1600" b="0" dirty="0">
                <a:solidFill>
                  <a:srgbClr val="000000"/>
                </a:solidFill>
                <a:latin typeface="Calibri"/>
              </a:rPr>
              <a:t>RJ Corman Professor of Medicine</a:t>
            </a:r>
          </a:p>
          <a:p>
            <a:pPr lvl="0">
              <a:defRPr/>
            </a:pPr>
            <a:r>
              <a:rPr lang="en-US" sz="1600" b="0" dirty="0">
                <a:solidFill>
                  <a:srgbClr val="000000"/>
                </a:solidFill>
                <a:latin typeface="Calibri"/>
              </a:rPr>
              <a:t>Harvard Medical School</a:t>
            </a:r>
          </a:p>
          <a:p>
            <a:pPr lvl="0">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sp>
        <p:nvSpPr>
          <p:cNvPr id="5" name="Text Box 7">
            <a:extLst>
              <a:ext uri="{FF2B5EF4-FFF2-40B4-BE49-F238E27FC236}">
                <a16:creationId xmlns:a16="http://schemas.microsoft.com/office/drawing/2014/main" id="{ED154A66-2612-D431-7ACB-42FC2CE50575}"/>
              </a:ext>
            </a:extLst>
          </p:cNvPr>
          <p:cNvSpPr txBox="1">
            <a:spLocks noChangeArrowheads="1"/>
          </p:cNvSpPr>
          <p:nvPr/>
        </p:nvSpPr>
        <p:spPr bwMode="auto">
          <a:xfrm>
            <a:off x="2054481" y="1484784"/>
            <a:ext cx="411480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Ajay K </a:t>
            </a:r>
            <a:r>
              <a:rPr lang="en-US" sz="1600" dirty="0" err="1">
                <a:solidFill>
                  <a:srgbClr val="000000"/>
                </a:solidFill>
                <a:latin typeface="Calibri"/>
              </a:rPr>
              <a:t>Nooka</a:t>
            </a:r>
            <a:r>
              <a:rPr lang="en-US" sz="1600" dirty="0">
                <a:solidFill>
                  <a:srgbClr val="000000"/>
                </a:solidFill>
                <a:latin typeface="Calibri"/>
              </a:rPr>
              <a:t>, MD, MPH</a:t>
            </a:r>
          </a:p>
          <a:p>
            <a:pPr lvl="0">
              <a:lnSpc>
                <a:spcPts val="1850"/>
              </a:lnSpc>
              <a:defRPr/>
            </a:pPr>
            <a:r>
              <a:rPr lang="en-US" sz="1600" b="0" dirty="0">
                <a:solidFill>
                  <a:srgbClr val="000000"/>
                </a:solidFill>
                <a:latin typeface="Calibri"/>
              </a:rPr>
              <a:t>Professor, Department of Hematology</a:t>
            </a:r>
          </a:p>
          <a:p>
            <a:pPr lvl="0">
              <a:lnSpc>
                <a:spcPts val="1850"/>
              </a:lnSpc>
              <a:defRPr/>
            </a:pPr>
            <a:r>
              <a:rPr lang="en-US" sz="1600" b="0" dirty="0">
                <a:solidFill>
                  <a:srgbClr val="000000"/>
                </a:solidFill>
                <a:latin typeface="Calibri"/>
              </a:rPr>
              <a:t>and Medical Oncology</a:t>
            </a:r>
          </a:p>
          <a:p>
            <a:pPr lvl="0">
              <a:lnSpc>
                <a:spcPts val="1850"/>
              </a:lnSpc>
              <a:defRPr/>
            </a:pPr>
            <a:r>
              <a:rPr lang="en-US" sz="1600" b="0" dirty="0">
                <a:solidFill>
                  <a:srgbClr val="000000"/>
                </a:solidFill>
                <a:latin typeface="Calibri"/>
              </a:rPr>
              <a:t>Director, Myeloma Program</a:t>
            </a:r>
          </a:p>
          <a:p>
            <a:pPr lvl="0">
              <a:lnSpc>
                <a:spcPts val="1850"/>
              </a:lnSpc>
              <a:defRPr/>
            </a:pPr>
            <a:r>
              <a:rPr lang="en-US" sz="1600" b="0" dirty="0">
                <a:solidFill>
                  <a:srgbClr val="000000"/>
                </a:solidFill>
                <a:latin typeface="Calibri"/>
              </a:rPr>
              <a:t>Associate Director of Clinical Research</a:t>
            </a:r>
          </a:p>
          <a:p>
            <a:pPr lvl="0">
              <a:lnSpc>
                <a:spcPts val="1850"/>
              </a:lnSpc>
              <a:defRPr/>
            </a:pPr>
            <a:r>
              <a:rPr lang="en-US" sz="1600" b="0" dirty="0">
                <a:solidFill>
                  <a:srgbClr val="000000"/>
                </a:solidFill>
                <a:latin typeface="Calibri"/>
              </a:rPr>
              <a:t>Winship Cancer Institute</a:t>
            </a:r>
          </a:p>
          <a:p>
            <a:pPr lvl="0">
              <a:lnSpc>
                <a:spcPts val="1850"/>
              </a:lnSpc>
              <a:defRPr/>
            </a:pPr>
            <a:r>
              <a:rPr lang="en-US" sz="1600" b="0" dirty="0">
                <a:solidFill>
                  <a:srgbClr val="000000"/>
                </a:solidFill>
                <a:latin typeface="Calibri"/>
              </a:rPr>
              <a:t>Emory University School of Medicine</a:t>
            </a:r>
          </a:p>
          <a:p>
            <a:pPr lvl="0">
              <a:lnSpc>
                <a:spcPts val="1850"/>
              </a:lnSpc>
              <a:defRPr/>
            </a:pPr>
            <a:r>
              <a:rPr lang="en-US" sz="1600" b="0" dirty="0">
                <a:solidFill>
                  <a:srgbClr val="000000"/>
                </a:solidFill>
                <a:latin typeface="Calibri"/>
              </a:rPr>
              <a:t>Atlanta, Georgia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2618185-9FF6-CE55-5A8F-CB475B3F5F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3392" y="3965530"/>
            <a:ext cx="1371600" cy="1371600"/>
          </a:xfrm>
          <a:prstGeom prst="rect">
            <a:avLst/>
          </a:prstGeom>
        </p:spPr>
      </p:pic>
      <p:sp>
        <p:nvSpPr>
          <p:cNvPr id="9" name="Text Box 7">
            <a:extLst>
              <a:ext uri="{FF2B5EF4-FFF2-40B4-BE49-F238E27FC236}">
                <a16:creationId xmlns:a16="http://schemas.microsoft.com/office/drawing/2014/main" id="{A8CF5FBE-D5C7-9B59-1103-6B6A0B5BEAB2}"/>
              </a:ext>
            </a:extLst>
          </p:cNvPr>
          <p:cNvSpPr txBox="1">
            <a:spLocks noChangeArrowheads="1"/>
          </p:cNvSpPr>
          <p:nvPr/>
        </p:nvSpPr>
        <p:spPr bwMode="auto">
          <a:xfrm>
            <a:off x="8122294" y="148854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5F5A0747-F847-4E82-16A9-21129A11E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2064" y="1488546"/>
            <a:ext cx="1371600" cy="1371600"/>
          </a:xfrm>
          <a:prstGeom prst="rect">
            <a:avLst/>
          </a:prstGeom>
        </p:spPr>
      </p:pic>
      <p:pic>
        <p:nvPicPr>
          <p:cNvPr id="3" name="Picture 2">
            <a:extLst>
              <a:ext uri="{FF2B5EF4-FFF2-40B4-BE49-F238E27FC236}">
                <a16:creationId xmlns:a16="http://schemas.microsoft.com/office/drawing/2014/main" id="{3C496310-2AE5-90AB-A035-5228DB1E93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520870"/>
            <a:ext cx="1371600" cy="1371600"/>
          </a:xfrm>
          <a:prstGeom prst="rect">
            <a:avLst/>
          </a:prstGeom>
        </p:spPr>
      </p:pic>
    </p:spTree>
    <p:extLst>
      <p:ext uri="{BB962C8B-B14F-4D97-AF65-F5344CB8AC3E}">
        <p14:creationId xmlns:p14="http://schemas.microsoft.com/office/powerpoint/2010/main" val="225454373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May 14-24, 2025</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indent="0">
              <a:buNone/>
            </a:pPr>
            <a:endParaRPr lang="en-US" sz="28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r>
              <a:rPr lang="en-US" sz="2800" kern="100" dirty="0">
                <a:solidFill>
                  <a:schemeClr val="tx1"/>
                </a:solidFill>
                <a:effectLst/>
                <a:latin typeface="+mn-lt"/>
                <a:ea typeface="Calibri" panose="020F0502020204030204" pitchFamily="34" charset="0"/>
                <a:cs typeface="Times New Roman" panose="02020603050405020304" pitchFamily="18" charset="0"/>
              </a:rPr>
              <a:t>Myeloma is so complicated now. </a:t>
            </a:r>
          </a:p>
          <a:p>
            <a:pPr marL="457200" indent="-457200"/>
            <a:endParaRPr lang="en-US" sz="28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First-Line</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of MM</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ACF40-84B1-B654-BCDE-53307F602DE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FE035E2-6194-EA8A-702E-D8FDA0CFC900}"/>
              </a:ext>
            </a:extLst>
          </p:cNvPr>
          <p:cNvSpPr>
            <a:spLocks noGrp="1"/>
          </p:cNvSpPr>
          <p:nvPr>
            <p:ph idx="1"/>
          </p:nvPr>
        </p:nvSpPr>
        <p:spPr>
          <a:xfrm>
            <a:off x="912287" y="1628800"/>
            <a:ext cx="10008249" cy="4514258"/>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The juice has to be worth the squeeze — there are so many options already, for MM to stand out there has to be a definite advantage in PFS, OS, or tox</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Should all patients get an anti-CD38 and which one?</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 basically never use </a:t>
            </a:r>
            <a:r>
              <a:rPr lang="en-US" sz="2700" kern="100" dirty="0" err="1">
                <a:solidFill>
                  <a:schemeClr val="tx1"/>
                </a:solidFill>
                <a:effectLst/>
                <a:latin typeface="+mn-lt"/>
                <a:ea typeface="Calibri" panose="020F0502020204030204" pitchFamily="34" charset="0"/>
                <a:cs typeface="Times New Roman" panose="02020603050405020304" pitchFamily="18" charset="0"/>
              </a:rPr>
              <a:t>isatuximab</a:t>
            </a:r>
            <a:r>
              <a:rPr lang="en-US" sz="2700" kern="100" dirty="0">
                <a:solidFill>
                  <a:schemeClr val="tx1"/>
                </a:solidFill>
                <a:effectLst/>
                <a:latin typeface="+mn-lt"/>
                <a:ea typeface="Calibri" panose="020F0502020204030204" pitchFamily="34" charset="0"/>
                <a:cs typeface="Times New Roman" panose="02020603050405020304" pitchFamily="18" charset="0"/>
              </a:rPr>
              <a:t>. Much less chair time with subcutaneous </a:t>
            </a:r>
            <a:r>
              <a:rPr lang="en-US" sz="2700" kern="100" dirty="0" err="1">
                <a:solidFill>
                  <a:schemeClr val="tx1"/>
                </a:solidFill>
                <a:effectLst/>
                <a:latin typeface="+mn-lt"/>
                <a:ea typeface="Calibri" panose="020F0502020204030204" pitchFamily="34" charset="0"/>
                <a:cs typeface="Times New Roman" panose="02020603050405020304" pitchFamily="18" charset="0"/>
              </a:rPr>
              <a:t>dara</a:t>
            </a:r>
            <a:endParaRPr lang="en-US" sz="27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In what situations (reimbursement aside) would you recommend daratumumab for smoldering myeloma —  what dose and for how long?</a:t>
            </a: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CDE7FCB-4ABD-EBC0-85FF-A6CC4A206F3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lang="en-US" sz="3000" kern="0" dirty="0">
                <a:solidFill>
                  <a:srgbClr val="FFFFFF"/>
                </a:solidFill>
                <a:latin typeface="Calibri"/>
                <a:ea typeface="MS PGothic" pitchFamily="34" charset="-128"/>
                <a:cs typeface="Calibri"/>
              </a:rPr>
              <a:t>First-Line</a:t>
            </a: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 Treatment of MM; Smoldering Myeloma</a:t>
            </a:r>
          </a:p>
        </p:txBody>
      </p:sp>
    </p:spTree>
    <p:extLst>
      <p:ext uri="{BB962C8B-B14F-4D97-AF65-F5344CB8AC3E}">
        <p14:creationId xmlns:p14="http://schemas.microsoft.com/office/powerpoint/2010/main" val="54758359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B29E-1529-9939-9B46-62E7AC18AA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07E0F7-2825-60DF-628B-8E99DBED0135}"/>
              </a:ext>
            </a:extLst>
          </p:cNvPr>
          <p:cNvSpPr/>
          <p:nvPr/>
        </p:nvSpPr>
        <p:spPr bwMode="auto">
          <a:xfrm>
            <a:off x="694746" y="2492896"/>
            <a:ext cx="1094587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492F75AB-6202-194A-B15F-E336160AAD72}"/>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bg1"/>
                </a:solidFill>
              </a:rPr>
              <a:t>Module 2: 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9514DF7A-3A15-D405-F9FF-7592974A19F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72641275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E088C0-1460-47EA-8DA7-01950C4C9854}"/>
              </a:ext>
            </a:extLst>
          </p:cNvPr>
          <p:cNvSpPr/>
          <p:nvPr/>
        </p:nvSpPr>
        <p:spPr bwMode="auto">
          <a:xfrm>
            <a:off x="517" y="540000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8F09CE97-8165-4D0F-8543-1B4764C2426A}"/>
              </a:ext>
            </a:extLst>
          </p:cNvPr>
          <p:cNvSpPr/>
          <p:nvPr/>
        </p:nvSpPr>
        <p:spPr bwMode="auto">
          <a:xfrm>
            <a:off x="9552683" y="5400000"/>
            <a:ext cx="2638800" cy="14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Title 1">
            <a:extLst>
              <a:ext uri="{FF2B5EF4-FFF2-40B4-BE49-F238E27FC236}">
                <a16:creationId xmlns:a16="http://schemas.microsoft.com/office/drawing/2014/main" id="{56DDF570-A785-41C3-A82E-8CF86C938408}"/>
              </a:ext>
            </a:extLst>
          </p:cNvPr>
          <p:cNvSpPr>
            <a:spLocks noGrp="1"/>
          </p:cNvSpPr>
          <p:nvPr>
            <p:ph type="ctrTitle"/>
          </p:nvPr>
        </p:nvSpPr>
        <p:spPr>
          <a:xfrm>
            <a:off x="22690" y="1809646"/>
            <a:ext cx="12146620" cy="1778285"/>
          </a:xfrm>
        </p:spPr>
        <p:txBody>
          <a:bodyPr/>
          <a:lstStyle/>
          <a:p>
            <a:pPr>
              <a:spcBef>
                <a:spcPts val="0"/>
              </a:spcBef>
              <a:spcAft>
                <a:spcPts val="600"/>
              </a:spcAft>
            </a:pPr>
            <a:r>
              <a:rPr lang="en-US" sz="3200" dirty="0"/>
              <a:t>Emerging Novel Therapies for Relapsed/Refractory (R/R) MM, With A Focus On Belantamab Mafodotin and the CELMoDs</a:t>
            </a:r>
            <a:endParaRPr lang="en-US" sz="2800" dirty="0"/>
          </a:p>
        </p:txBody>
      </p:sp>
      <p:sp>
        <p:nvSpPr>
          <p:cNvPr id="3" name="Subtitle 2">
            <a:extLst>
              <a:ext uri="{FF2B5EF4-FFF2-40B4-BE49-F238E27FC236}">
                <a16:creationId xmlns:a16="http://schemas.microsoft.com/office/drawing/2014/main" id="{ACB1620E-CDA0-4185-8911-FA5F573F5595}"/>
              </a:ext>
            </a:extLst>
          </p:cNvPr>
          <p:cNvSpPr>
            <a:spLocks noGrp="1"/>
          </p:cNvSpPr>
          <p:nvPr>
            <p:ph type="subTitle" idx="1"/>
          </p:nvPr>
        </p:nvSpPr>
        <p:spPr>
          <a:xfrm>
            <a:off x="1828800" y="4052645"/>
            <a:ext cx="8534400" cy="1457578"/>
          </a:xfrm>
        </p:spPr>
        <p:txBody>
          <a:bodyPr/>
          <a:lstStyle/>
          <a:p>
            <a:pPr>
              <a:spcBef>
                <a:spcPts val="0"/>
              </a:spcBef>
            </a:pPr>
            <a:r>
              <a:rPr lang="en-US" sz="1800" dirty="0"/>
              <a:t>Paul G. Richardson, MD</a:t>
            </a:r>
          </a:p>
          <a:p>
            <a:pPr>
              <a:spcBef>
                <a:spcPts val="0"/>
              </a:spcBef>
            </a:pPr>
            <a:r>
              <a:rPr lang="en-US" sz="1800" dirty="0"/>
              <a:t>RJ Corman Professor of Medicine</a:t>
            </a:r>
          </a:p>
          <a:p>
            <a:pPr>
              <a:spcBef>
                <a:spcPts val="0"/>
              </a:spcBef>
            </a:pPr>
            <a:r>
              <a:rPr lang="en-US" sz="1800" dirty="0"/>
              <a:t>Harvard Medical School</a:t>
            </a:r>
          </a:p>
          <a:p>
            <a:pPr>
              <a:spcBef>
                <a:spcPts val="0"/>
              </a:spcBef>
            </a:pPr>
            <a:endParaRPr lang="en-US" sz="900" dirty="0"/>
          </a:p>
          <a:p>
            <a:pPr>
              <a:spcBef>
                <a:spcPts val="0"/>
              </a:spcBef>
            </a:pPr>
            <a:r>
              <a:rPr lang="en-US" sz="1800" dirty="0"/>
              <a:t>Clinical Program Leader, Director of Clinical Research</a:t>
            </a:r>
          </a:p>
          <a:p>
            <a:pPr>
              <a:spcBef>
                <a:spcPts val="0"/>
              </a:spcBef>
            </a:pPr>
            <a:r>
              <a:rPr lang="en-US" sz="1800" dirty="0"/>
              <a:t>Jerome Lipper Multiple Myeloma Center</a:t>
            </a:r>
          </a:p>
          <a:p>
            <a:pPr>
              <a:spcBef>
                <a:spcPts val="0"/>
              </a:spcBef>
            </a:pPr>
            <a:r>
              <a:rPr lang="en-US" sz="1800" dirty="0"/>
              <a:t>Dana-Farber Cancer Institute</a:t>
            </a:r>
          </a:p>
          <a:p>
            <a:pPr>
              <a:spcBef>
                <a:spcPts val="0"/>
              </a:spcBef>
            </a:pPr>
            <a:r>
              <a:rPr lang="en-US" sz="1800" dirty="0"/>
              <a:t>Boston, Massachusetts</a:t>
            </a:r>
          </a:p>
        </p:txBody>
      </p:sp>
      <p:pic>
        <p:nvPicPr>
          <p:cNvPr id="8" name="Picture 10" descr="DFlogo">
            <a:extLst>
              <a:ext uri="{FF2B5EF4-FFF2-40B4-BE49-F238E27FC236}">
                <a16:creationId xmlns:a16="http://schemas.microsoft.com/office/drawing/2014/main" id="{4FE83343-E0FA-4487-A46B-EBC1D483E36B}"/>
              </a:ext>
            </a:extLst>
          </p:cNvPr>
          <p:cNvPicPr>
            <a:picLocks noChangeAspect="1" noChangeArrowheads="1"/>
          </p:cNvPicPr>
          <p:nvPr/>
        </p:nvPicPr>
        <p:blipFill>
          <a:blip r:embed="rId2" cstate="print"/>
          <a:srcRect/>
          <a:stretch>
            <a:fillRect/>
          </a:stretch>
        </p:blipFill>
        <p:spPr bwMode="auto">
          <a:xfrm>
            <a:off x="3986692" y="5744277"/>
            <a:ext cx="4218616" cy="769447"/>
          </a:xfrm>
          <a:prstGeom prst="rect">
            <a:avLst/>
          </a:prstGeom>
          <a:noFill/>
          <a:ln w="9525">
            <a:noFill/>
            <a:miter lim="800000"/>
            <a:headEnd/>
            <a:tailEnd/>
          </a:ln>
        </p:spPr>
      </p:pic>
      <p:pic>
        <p:nvPicPr>
          <p:cNvPr id="9" name="Picture 11" descr="Harvard_shield-Medical">
            <a:extLst>
              <a:ext uri="{FF2B5EF4-FFF2-40B4-BE49-F238E27FC236}">
                <a16:creationId xmlns:a16="http://schemas.microsoft.com/office/drawing/2014/main" id="{098F92BB-9752-4C06-BA48-6764F3EAD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66928" y="5400211"/>
            <a:ext cx="1210310" cy="1457578"/>
          </a:xfrm>
          <a:prstGeom prst="rect">
            <a:avLst/>
          </a:prstGeom>
          <a:noFill/>
          <a:ln w="9525">
            <a:noFill/>
            <a:miter lim="800000"/>
            <a:headEnd/>
            <a:tailEnd/>
          </a:ln>
        </p:spPr>
      </p:pic>
      <p:pic>
        <p:nvPicPr>
          <p:cNvPr id="10" name="Picture 9">
            <a:extLst>
              <a:ext uri="{FF2B5EF4-FFF2-40B4-BE49-F238E27FC236}">
                <a16:creationId xmlns:a16="http://schemas.microsoft.com/office/drawing/2014/main" id="{589F22F5-4C14-4791-923F-126F92F35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90" y="5400211"/>
            <a:ext cx="2594453" cy="1457579"/>
          </a:xfrm>
          <a:prstGeom prst="rect">
            <a:avLst/>
          </a:prstGeom>
        </p:spPr>
      </p:pic>
      <p:pic>
        <p:nvPicPr>
          <p:cNvPr id="1026" name="Picture 2" descr="Research To Practice | An Integrated Approach to Oncology Education">
            <a:extLst>
              <a:ext uri="{FF2B5EF4-FFF2-40B4-BE49-F238E27FC236}">
                <a16:creationId xmlns:a16="http://schemas.microsoft.com/office/drawing/2014/main" id="{41C556F1-1866-D81F-AC86-7F71F46C4D6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80575" y="0"/>
            <a:ext cx="6214066" cy="1682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rie Cancer Center and Northwestern Medicine Experts at the ASCO 2025  Annual Meeting: Robert H. Lurie Comprehensive Cancer Center of Northwestern  University : Feinberg School of Medicine">
            <a:extLst>
              <a:ext uri="{FF2B5EF4-FFF2-40B4-BE49-F238E27FC236}">
                <a16:creationId xmlns:a16="http://schemas.microsoft.com/office/drawing/2014/main" id="{8BB73E05-3339-9BE7-E467-AD68BAE08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423"/>
            <a:ext cx="6211425" cy="168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297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D5F0-16D0-4167-BB6D-A96364D07756}"/>
              </a:ext>
            </a:extLst>
          </p:cNvPr>
          <p:cNvSpPr>
            <a:spLocks noGrp="1"/>
          </p:cNvSpPr>
          <p:nvPr>
            <p:ph type="title"/>
          </p:nvPr>
        </p:nvSpPr>
        <p:spPr/>
        <p:txBody>
          <a:bodyPr>
            <a:noAutofit/>
          </a:bodyPr>
          <a:lstStyle/>
          <a:p>
            <a:r>
              <a:rPr lang="en-US" sz="3200" dirty="0"/>
              <a:t>Treatment of MM in 2025:</a:t>
            </a:r>
            <a:br>
              <a:rPr lang="en-US" sz="3200" dirty="0"/>
            </a:br>
            <a:r>
              <a:rPr lang="en-US" sz="3200" dirty="0"/>
              <a:t>multiple therapies approved or under investigation</a:t>
            </a:r>
            <a:endParaRPr lang="en-US" sz="3200" baseline="30000" dirty="0"/>
          </a:p>
        </p:txBody>
      </p:sp>
      <p:sp>
        <p:nvSpPr>
          <p:cNvPr id="40" name="Text Placeholder 39">
            <a:extLst>
              <a:ext uri="{FF2B5EF4-FFF2-40B4-BE49-F238E27FC236}">
                <a16:creationId xmlns:a16="http://schemas.microsoft.com/office/drawing/2014/main" id="{14D9242A-CD99-4C97-8C9B-3CBE511DFC91}"/>
              </a:ext>
            </a:extLst>
          </p:cNvPr>
          <p:cNvSpPr>
            <a:spLocks noGrp="1"/>
          </p:cNvSpPr>
          <p:nvPr>
            <p:ph type="body" sz="quarter" idx="10"/>
          </p:nvPr>
        </p:nvSpPr>
        <p:spPr>
          <a:xfrm>
            <a:off x="1" y="5148324"/>
            <a:ext cx="6264066" cy="1709850"/>
          </a:xfrm>
        </p:spPr>
        <p:txBody>
          <a:bodyPr>
            <a:normAutofit/>
          </a:bodyPr>
          <a:lstStyle/>
          <a:p>
            <a:r>
              <a:rPr lang="en-US" sz="1100" b="1" dirty="0"/>
              <a:t>*Also approved in combination with liposomal doxorubicin (</a:t>
            </a:r>
            <a:r>
              <a:rPr lang="en-US" sz="1100" b="1" dirty="0" err="1"/>
              <a:t>Doxil</a:t>
            </a:r>
            <a:r>
              <a:rPr lang="en-US" sz="1100" b="1" baseline="30000" dirty="0"/>
              <a:t>®</a:t>
            </a:r>
            <a:r>
              <a:rPr lang="en-US" sz="1100" b="1" dirty="0"/>
              <a:t>). **Under investigation.</a:t>
            </a:r>
            <a:br>
              <a:rPr lang="en-US" sz="1100" b="1" dirty="0"/>
            </a:br>
            <a:r>
              <a:rPr lang="en-US" sz="1100" b="1" kern="1200" baseline="30000" dirty="0"/>
              <a:t>†</a:t>
            </a:r>
            <a:r>
              <a:rPr lang="en-US" sz="1100" b="1" dirty="0"/>
              <a:t>Not currently approved in RRMM. </a:t>
            </a:r>
            <a:r>
              <a:rPr lang="en-US" sz="1100" b="1" baseline="30000" dirty="0"/>
              <a:t>‡</a:t>
            </a:r>
            <a:r>
              <a:rPr lang="en-US" sz="1100" b="1" dirty="0"/>
              <a:t>FDA approval withdrawn. </a:t>
            </a:r>
            <a:r>
              <a:rPr lang="en-US" sz="1100" b="1" baseline="30000" dirty="0"/>
              <a:t>#</a:t>
            </a:r>
            <a:r>
              <a:rPr lang="en-US" sz="1100" b="1" dirty="0"/>
              <a:t>Development deprioritized</a:t>
            </a:r>
            <a:r>
              <a:rPr lang="en-US" sz="1100" dirty="0"/>
              <a:t>.</a:t>
            </a:r>
            <a:endParaRPr lang="en-GB" sz="1100" b="1" kern="1200" dirty="0"/>
          </a:p>
          <a:p>
            <a:r>
              <a:rPr lang="en-US" sz="1100" b="1" dirty="0"/>
              <a:t>ADCs, antibody–drug conjugates; BCMA, B-cell maturation antigen; </a:t>
            </a:r>
            <a:r>
              <a:rPr lang="en-US" sz="1100" b="1" dirty="0" err="1"/>
              <a:t>BiTEs</a:t>
            </a:r>
            <a:r>
              <a:rPr lang="en-US" sz="1100" b="1" baseline="30000" dirty="0"/>
              <a:t>®</a:t>
            </a:r>
            <a:r>
              <a:rPr lang="en-US" sz="1100" b="1" dirty="0"/>
              <a:t>, bispecific T-cell engagers; CAR, chimeric antigen receptor; </a:t>
            </a:r>
            <a:r>
              <a:rPr lang="en-US" sz="1100" b="1" dirty="0" err="1"/>
              <a:t>CELMoDs</a:t>
            </a:r>
            <a:r>
              <a:rPr lang="en-US" sz="1100" b="1" dirty="0"/>
              <a:t>®, </a:t>
            </a:r>
            <a:r>
              <a:rPr lang="en-US" sz="1100" b="1" dirty="0" err="1"/>
              <a:t>cereblon</a:t>
            </a:r>
            <a:r>
              <a:rPr lang="en-US" sz="1100" b="1" dirty="0"/>
              <a:t> E3 ligase modulators; CHMP, </a:t>
            </a:r>
            <a:r>
              <a:rPr lang="en-GB" sz="1100" b="1" dirty="0"/>
              <a:t>Committee for Medicinal Products for Human Use; COMy, Controversies in multiple myeloma; EMA, European Medicines Agency; </a:t>
            </a:r>
            <a:r>
              <a:rPr lang="fr-FR" sz="1100" b="1" dirty="0"/>
              <a:t>FcRH5, </a:t>
            </a:r>
            <a:r>
              <a:rPr lang="fr-FR" sz="1100" b="1" dirty="0" err="1"/>
              <a:t>Fc</a:t>
            </a:r>
            <a:r>
              <a:rPr lang="fr-FR" sz="1100" b="1" dirty="0"/>
              <a:t> </a:t>
            </a:r>
            <a:r>
              <a:rPr lang="fr-FR" sz="1100" b="1" dirty="0" err="1"/>
              <a:t>receptor-homolog</a:t>
            </a:r>
            <a:r>
              <a:rPr lang="fr-FR" sz="1100" b="1" dirty="0"/>
              <a:t> 5; FDA, Food and Drug Administration; GPRC5D, G </a:t>
            </a:r>
            <a:r>
              <a:rPr lang="fr-FR" sz="1100" b="1" dirty="0" err="1"/>
              <a:t>protein-coupled</a:t>
            </a:r>
            <a:r>
              <a:rPr lang="fr-FR" sz="1100" b="1" dirty="0"/>
              <a:t> </a:t>
            </a:r>
            <a:r>
              <a:rPr lang="fr-FR" sz="1100" b="1" dirty="0" err="1"/>
              <a:t>receptor</a:t>
            </a:r>
            <a:r>
              <a:rPr lang="fr-FR" sz="1100" b="1" dirty="0"/>
              <a:t> </a:t>
            </a:r>
            <a:r>
              <a:rPr lang="fr-FR" sz="1100" b="1" dirty="0" err="1"/>
              <a:t>family</a:t>
            </a:r>
            <a:r>
              <a:rPr lang="fr-FR" sz="1100" b="1" dirty="0"/>
              <a:t> C group 5 </a:t>
            </a:r>
            <a:r>
              <a:rPr lang="fr-FR" sz="1100" b="1" dirty="0" err="1"/>
              <a:t>member</a:t>
            </a:r>
            <a:r>
              <a:rPr lang="fr-FR" sz="1100" b="1" dirty="0"/>
              <a:t> D; </a:t>
            </a:r>
            <a:r>
              <a:rPr lang="en-US" sz="1100" b="1" dirty="0"/>
              <a:t>ICIs, immune checkpoint inhibitors; </a:t>
            </a:r>
            <a:r>
              <a:rPr lang="en-US" sz="1100" b="1" dirty="0" err="1"/>
              <a:t>IMiDs</a:t>
            </a:r>
            <a:r>
              <a:rPr lang="en-US" sz="1100" b="1" dirty="0"/>
              <a:t>®, immunomodulatory drugs; mAbs, monoclonal antibodies; PIs, proteasome inhibitors; RRMM, relapsed/refractory multiple myeloma.</a:t>
            </a:r>
          </a:p>
        </p:txBody>
      </p:sp>
      <p:sp>
        <p:nvSpPr>
          <p:cNvPr id="41" name="Text Placeholder 40">
            <a:extLst>
              <a:ext uri="{FF2B5EF4-FFF2-40B4-BE49-F238E27FC236}">
                <a16:creationId xmlns:a16="http://schemas.microsoft.com/office/drawing/2014/main" id="{192B9094-EB1B-421B-91AC-97FA9BE642D8}"/>
              </a:ext>
            </a:extLst>
          </p:cNvPr>
          <p:cNvSpPr>
            <a:spLocks noGrp="1"/>
          </p:cNvSpPr>
          <p:nvPr>
            <p:ph type="body" sz="quarter" idx="11"/>
          </p:nvPr>
        </p:nvSpPr>
        <p:spPr>
          <a:xfrm>
            <a:off x="7705725" y="6368201"/>
            <a:ext cx="4486276" cy="423297"/>
          </a:xfrm>
        </p:spPr>
        <p:txBody>
          <a:bodyPr>
            <a:normAutofit/>
          </a:bodyPr>
          <a:lstStyle/>
          <a:p>
            <a:r>
              <a:rPr lang="en-US" b="1" dirty="0"/>
              <a:t>Adapted from Richardson PG. </a:t>
            </a:r>
            <a:r>
              <a:rPr lang="en-US" dirty="0"/>
              <a:t>5th Oxford Myeloma Workshop,</a:t>
            </a:r>
            <a:br>
              <a:rPr lang="en-US" dirty="0"/>
            </a:br>
            <a:r>
              <a:rPr lang="en-US" dirty="0"/>
              <a:t>January 30–31, 2025, Oxford, UK</a:t>
            </a:r>
            <a:r>
              <a:rPr lang="en-US" b="1" dirty="0"/>
              <a:t>.</a:t>
            </a:r>
          </a:p>
        </p:txBody>
      </p:sp>
      <p:grpSp>
        <p:nvGrpSpPr>
          <p:cNvPr id="8" name="Group 7">
            <a:extLst>
              <a:ext uri="{FF2B5EF4-FFF2-40B4-BE49-F238E27FC236}">
                <a16:creationId xmlns:a16="http://schemas.microsoft.com/office/drawing/2014/main" id="{FA42A1B2-1727-5968-15CB-D79E79596686}"/>
              </a:ext>
            </a:extLst>
          </p:cNvPr>
          <p:cNvGrpSpPr/>
          <p:nvPr/>
        </p:nvGrpSpPr>
        <p:grpSpPr>
          <a:xfrm>
            <a:off x="4725136" y="1468635"/>
            <a:ext cx="4997018" cy="2994119"/>
            <a:chOff x="4725136" y="1468635"/>
            <a:chExt cx="4997018" cy="2994119"/>
          </a:xfrm>
        </p:grpSpPr>
        <p:grpSp>
          <p:nvGrpSpPr>
            <p:cNvPr id="4" name="Group 3">
              <a:extLst>
                <a:ext uri="{FF2B5EF4-FFF2-40B4-BE49-F238E27FC236}">
                  <a16:creationId xmlns:a16="http://schemas.microsoft.com/office/drawing/2014/main" id="{07ED7AB8-0D64-4EB7-8A8E-577A13C271D9}"/>
                </a:ext>
              </a:extLst>
            </p:cNvPr>
            <p:cNvGrpSpPr/>
            <p:nvPr/>
          </p:nvGrpSpPr>
          <p:grpSpPr>
            <a:xfrm>
              <a:off x="4725136" y="1468635"/>
              <a:ext cx="3926603" cy="2982038"/>
              <a:chOff x="4725136" y="1468635"/>
              <a:chExt cx="3926603" cy="2982038"/>
            </a:xfrm>
          </p:grpSpPr>
          <p:sp>
            <p:nvSpPr>
              <p:cNvPr id="66" name="Rectangle: Rounded Corners 65">
                <a:extLst>
                  <a:ext uri="{FF2B5EF4-FFF2-40B4-BE49-F238E27FC236}">
                    <a16:creationId xmlns:a16="http://schemas.microsoft.com/office/drawing/2014/main" id="{444A8EB5-4610-4836-B42C-48BFAE89D7A6}"/>
                  </a:ext>
                </a:extLst>
              </p:cNvPr>
              <p:cNvSpPr/>
              <p:nvPr/>
            </p:nvSpPr>
            <p:spPr>
              <a:xfrm>
                <a:off x="488170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ADCs</a:t>
                </a:r>
              </a:p>
            </p:txBody>
          </p:sp>
          <p:sp>
            <p:nvSpPr>
              <p:cNvPr id="68" name="Rectangle: Rounded Corners 67">
                <a:extLst>
                  <a:ext uri="{FF2B5EF4-FFF2-40B4-BE49-F238E27FC236}">
                    <a16:creationId xmlns:a16="http://schemas.microsoft.com/office/drawing/2014/main" id="{A34FCF8F-D40E-4DF1-AF55-F616C9ACB6E9}"/>
                  </a:ext>
                </a:extLst>
              </p:cNvPr>
              <p:cNvSpPr/>
              <p:nvPr/>
            </p:nvSpPr>
            <p:spPr>
              <a:xfrm>
                <a:off x="4881708" y="2629566"/>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Belantamab mafodotin</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id="{2452E89D-5B18-4A36-B925-E3AB5CF7B01B}"/>
                  </a:ext>
                </a:extLst>
              </p:cNvPr>
              <p:cNvSpPr/>
              <p:nvPr/>
            </p:nvSpPr>
            <p:spPr>
              <a:xfrm>
                <a:off x="609443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Targeted therapies</a:t>
                </a:r>
              </a:p>
            </p:txBody>
          </p:sp>
          <p:sp>
            <p:nvSpPr>
              <p:cNvPr id="71" name="Rectangle: Rounded Corners 70">
                <a:extLst>
                  <a:ext uri="{FF2B5EF4-FFF2-40B4-BE49-F238E27FC236}">
                    <a16:creationId xmlns:a16="http://schemas.microsoft.com/office/drawing/2014/main" id="{B8E54E96-D235-4837-9C94-A1E6582AC6EB}"/>
                  </a:ext>
                </a:extLst>
              </p:cNvPr>
              <p:cNvSpPr/>
              <p:nvPr/>
            </p:nvSpPr>
            <p:spPr>
              <a:xfrm>
                <a:off x="6094438" y="2633857"/>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Selinexor</a:t>
                </a:r>
              </a:p>
            </p:txBody>
          </p:sp>
          <p:sp>
            <p:nvSpPr>
              <p:cNvPr id="73" name="Rectangle: Rounded Corners 72">
                <a:extLst>
                  <a:ext uri="{FF2B5EF4-FFF2-40B4-BE49-F238E27FC236}">
                    <a16:creationId xmlns:a16="http://schemas.microsoft.com/office/drawing/2014/main" id="{3BE4EF82-969C-4CFC-AF01-80CB73916415}"/>
                  </a:ext>
                </a:extLst>
              </p:cNvPr>
              <p:cNvSpPr/>
              <p:nvPr/>
            </p:nvSpPr>
            <p:spPr>
              <a:xfrm>
                <a:off x="6094438" y="3897033"/>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Venetoclax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5" name="Rectangle: Rounded Corners 74">
                <a:extLst>
                  <a:ext uri="{FF2B5EF4-FFF2-40B4-BE49-F238E27FC236}">
                    <a16:creationId xmlns:a16="http://schemas.microsoft.com/office/drawing/2014/main" id="{AFEDB135-F73B-4B8F-8447-641B6830CCB0}"/>
                  </a:ext>
                </a:extLst>
              </p:cNvPr>
              <p:cNvSpPr/>
              <p:nvPr/>
            </p:nvSpPr>
            <p:spPr>
              <a:xfrm>
                <a:off x="6094437" y="3262771"/>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Melflufen</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76" name="Rectangle: Rounded Corners 75">
                <a:extLst>
                  <a:ext uri="{FF2B5EF4-FFF2-40B4-BE49-F238E27FC236}">
                    <a16:creationId xmlns:a16="http://schemas.microsoft.com/office/drawing/2014/main" id="{87284484-BB41-4191-87E2-E12422727FAD}"/>
                  </a:ext>
                </a:extLst>
              </p:cNvPr>
              <p:cNvSpPr/>
              <p:nvPr/>
            </p:nvSpPr>
            <p:spPr>
              <a:xfrm>
                <a:off x="7307168" y="19763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CAR T cell therapies</a:t>
                </a:r>
              </a:p>
            </p:txBody>
          </p:sp>
          <p:sp>
            <p:nvSpPr>
              <p:cNvPr id="78" name="Rectangle: Rounded Corners 77">
                <a:extLst>
                  <a:ext uri="{FF2B5EF4-FFF2-40B4-BE49-F238E27FC236}">
                    <a16:creationId xmlns:a16="http://schemas.microsoft.com/office/drawing/2014/main" id="{A8027572-580D-43D7-A60A-B6FC5C385E73}"/>
                  </a:ext>
                </a:extLst>
              </p:cNvPr>
              <p:cNvSpPr/>
              <p:nvPr/>
            </p:nvSpPr>
            <p:spPr>
              <a:xfrm>
                <a:off x="7307168" y="2633857"/>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Idecabtagene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a:ea typeface="+mn-ea"/>
                    <a:cs typeface="+mn-cs"/>
                  </a:rPr>
                  <a:t>vicleucel</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0" name="Rectangle: Rounded Corners 79">
                <a:extLst>
                  <a:ext uri="{FF2B5EF4-FFF2-40B4-BE49-F238E27FC236}">
                    <a16:creationId xmlns:a16="http://schemas.microsoft.com/office/drawing/2014/main" id="{25C734BC-36D9-44DD-9D7F-ACAF198AFF33}"/>
                  </a:ext>
                </a:extLst>
              </p:cNvPr>
              <p:cNvSpPr/>
              <p:nvPr/>
            </p:nvSpPr>
            <p:spPr>
              <a:xfrm>
                <a:off x="7307168" y="3273190"/>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Ciltacabtagene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a:ea typeface="+mn-ea"/>
                    <a:cs typeface="+mn-cs"/>
                  </a:rPr>
                  <a:t>autoleucel</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E5757875-F672-4A56-9908-6AB865DE63BB}"/>
                  </a:ext>
                </a:extLst>
              </p:cNvPr>
              <p:cNvSpPr txBox="1"/>
              <p:nvPr/>
            </p:nvSpPr>
            <p:spPr>
              <a:xfrm>
                <a:off x="4725136" y="1468635"/>
                <a:ext cx="392660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AAFF"/>
                    </a:solidFill>
                    <a:effectLst/>
                    <a:uLnTx/>
                    <a:uFillTx/>
                    <a:latin typeface="Arial"/>
                    <a:ea typeface="+mn-ea"/>
                    <a:cs typeface="+mn-cs"/>
                  </a:rPr>
                  <a:t>Recent approvals / later relapse</a:t>
                </a:r>
              </a:p>
            </p:txBody>
          </p:sp>
        </p:grpSp>
        <p:sp>
          <p:nvSpPr>
            <p:cNvPr id="86" name="Rectangle: Rounded Corners 85">
              <a:extLst>
                <a:ext uri="{FF2B5EF4-FFF2-40B4-BE49-F238E27FC236}">
                  <a16:creationId xmlns:a16="http://schemas.microsoft.com/office/drawing/2014/main" id="{FD17081D-9FFD-472E-B1A4-E72680254F50}"/>
                </a:ext>
              </a:extLst>
            </p:cNvPr>
            <p:cNvSpPr/>
            <p:nvPr/>
          </p:nvSpPr>
          <p:spPr>
            <a:xfrm>
              <a:off x="8534154" y="1984078"/>
              <a:ext cx="1188000" cy="553640"/>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Arial"/>
                  <a:ea typeface="+mn-ea"/>
                  <a:cs typeface="+mn-cs"/>
                </a:rPr>
                <a:t>BiTEs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r>
                <a:rPr kumimoji="0" lang="en-GB" sz="1400" b="1" i="0" u="none" strike="noStrike" kern="1200" cap="none" spc="0" normalizeH="0" baseline="0" noProof="0" dirty="0">
                  <a:ln>
                    <a:noFill/>
                  </a:ln>
                  <a:solidFill>
                    <a:srgbClr val="FFFFFF"/>
                  </a:solidFill>
                  <a:effectLst/>
                  <a:uLnTx/>
                  <a:uFillTx/>
                  <a:latin typeface="Arial"/>
                  <a:ea typeface="+mn-ea"/>
                  <a:cs typeface="+mn-cs"/>
                </a:rPr>
                <a:t> /</a:t>
              </a:r>
              <a:br>
                <a:rPr kumimoji="0" lang="en-GB" sz="1400" b="1" i="0" u="none" strike="noStrike" kern="1200" cap="none" spc="0" normalizeH="0" baseline="0" noProof="0" dirty="0">
                  <a:ln>
                    <a:noFill/>
                  </a:ln>
                  <a:solidFill>
                    <a:srgbClr val="FFFFFF"/>
                  </a:solidFill>
                  <a:effectLst/>
                  <a:uLnTx/>
                  <a:uFillTx/>
                  <a:latin typeface="Arial"/>
                  <a:ea typeface="+mn-ea"/>
                  <a:cs typeface="+mn-cs"/>
                </a:rPr>
              </a:br>
              <a:r>
                <a:rPr kumimoji="0" lang="en-GB" sz="1400" b="1" i="0" u="none" strike="noStrike" kern="1200" cap="none" spc="0" normalizeH="0" baseline="0" noProof="0" dirty="0" err="1">
                  <a:ln>
                    <a:noFill/>
                  </a:ln>
                  <a:solidFill>
                    <a:srgbClr val="FFFFFF"/>
                  </a:solidFill>
                  <a:effectLst/>
                  <a:uLnTx/>
                  <a:uFillTx/>
                  <a:latin typeface="Arial"/>
                  <a:ea typeface="+mn-ea"/>
                  <a:cs typeface="+mn-cs"/>
                </a:rPr>
                <a:t>bispecifics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88" name="Rectangle: Rounded Corners 87">
              <a:extLst>
                <a:ext uri="{FF2B5EF4-FFF2-40B4-BE49-F238E27FC236}">
                  <a16:creationId xmlns:a16="http://schemas.microsoft.com/office/drawing/2014/main" id="{E8FCAC6D-C14A-4F52-86A6-86EC56A6DE1F}"/>
                </a:ext>
              </a:extLst>
            </p:cNvPr>
            <p:cNvSpPr/>
            <p:nvPr/>
          </p:nvSpPr>
          <p:spPr>
            <a:xfrm>
              <a:off x="8534154" y="2637266"/>
              <a:ext cx="1188000" cy="553640"/>
            </a:xfrm>
            <a:prstGeom prst="roundRect">
              <a:avLst/>
            </a:prstGeom>
            <a:ln/>
          </p:spPr>
          <p:style>
            <a:lnRef idx="2">
              <a:schemeClr val="accent3"/>
            </a:lnRef>
            <a:fillRef idx="1">
              <a:schemeClr val="lt1"/>
            </a:fillRef>
            <a:effectRef idx="0">
              <a:schemeClr val="accent3"/>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Teclistamab (BCMAxCD3)</a:t>
              </a:r>
            </a:p>
          </p:txBody>
        </p:sp>
        <p:sp>
          <p:nvSpPr>
            <p:cNvPr id="90" name="Rectangle: Rounded Corners 89">
              <a:extLst>
                <a:ext uri="{FF2B5EF4-FFF2-40B4-BE49-F238E27FC236}">
                  <a16:creationId xmlns:a16="http://schemas.microsoft.com/office/drawing/2014/main" id="{AFB69541-BCC3-446D-B840-8C9DB1B6C29A}"/>
                </a:ext>
              </a:extLst>
            </p:cNvPr>
            <p:cNvSpPr/>
            <p:nvPr/>
          </p:nvSpPr>
          <p:spPr>
            <a:xfrm>
              <a:off x="8534154" y="3273190"/>
              <a:ext cx="1188000" cy="553640"/>
            </a:xfrm>
            <a:prstGeom prst="round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Elranatamab (BCMAxCD3)</a:t>
              </a:r>
            </a:p>
          </p:txBody>
        </p:sp>
        <p:sp>
          <p:nvSpPr>
            <p:cNvPr id="94" name="Rectangle: Rounded Corners 93">
              <a:extLst>
                <a:ext uri="{FF2B5EF4-FFF2-40B4-BE49-F238E27FC236}">
                  <a16:creationId xmlns:a16="http://schemas.microsoft.com/office/drawing/2014/main" id="{118AB283-8B6F-4662-B9BE-5DF92DB1E79E}"/>
                </a:ext>
              </a:extLst>
            </p:cNvPr>
            <p:cNvSpPr/>
            <p:nvPr/>
          </p:nvSpPr>
          <p:spPr>
            <a:xfrm>
              <a:off x="8528383" y="3909114"/>
              <a:ext cx="1188000" cy="553640"/>
            </a:xfrm>
            <a:prstGeom prst="round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Talquetamab (GPRC5DxCD3)</a:t>
              </a:r>
            </a:p>
          </p:txBody>
        </p:sp>
      </p:grpSp>
      <p:grpSp>
        <p:nvGrpSpPr>
          <p:cNvPr id="5" name="Group 4">
            <a:extLst>
              <a:ext uri="{FF2B5EF4-FFF2-40B4-BE49-F238E27FC236}">
                <a16:creationId xmlns:a16="http://schemas.microsoft.com/office/drawing/2014/main" id="{1A93546F-8630-4CA2-894D-A8D76C23A627}"/>
              </a:ext>
            </a:extLst>
          </p:cNvPr>
          <p:cNvGrpSpPr/>
          <p:nvPr/>
        </p:nvGrpSpPr>
        <p:grpSpPr>
          <a:xfrm>
            <a:off x="22829" y="1474686"/>
            <a:ext cx="4834149" cy="3618053"/>
            <a:chOff x="22829" y="1474686"/>
            <a:chExt cx="4834149" cy="3618053"/>
          </a:xfrm>
        </p:grpSpPr>
        <p:sp>
          <p:nvSpPr>
            <p:cNvPr id="34" name="TextBox 33">
              <a:extLst>
                <a:ext uri="{FF2B5EF4-FFF2-40B4-BE49-F238E27FC236}">
                  <a16:creationId xmlns:a16="http://schemas.microsoft.com/office/drawing/2014/main" id="{B2C260A0-321E-461E-9552-66485F90B181}"/>
                </a:ext>
              </a:extLst>
            </p:cNvPr>
            <p:cNvSpPr txBox="1"/>
            <p:nvPr/>
          </p:nvSpPr>
          <p:spPr>
            <a:xfrm>
              <a:off x="445372" y="1474686"/>
              <a:ext cx="39722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mn-cs"/>
                </a:rPr>
                <a:t>Backbone/standard-of-care agents</a:t>
              </a:r>
            </a:p>
          </p:txBody>
        </p:sp>
        <p:grpSp>
          <p:nvGrpSpPr>
            <p:cNvPr id="3" name="Group 2">
              <a:extLst>
                <a:ext uri="{FF2B5EF4-FFF2-40B4-BE49-F238E27FC236}">
                  <a16:creationId xmlns:a16="http://schemas.microsoft.com/office/drawing/2014/main" id="{89A0D531-B018-4627-9976-3ED16FA40F8B}"/>
                </a:ext>
              </a:extLst>
            </p:cNvPr>
            <p:cNvGrpSpPr/>
            <p:nvPr/>
          </p:nvGrpSpPr>
          <p:grpSpPr>
            <a:xfrm>
              <a:off x="22829" y="1967797"/>
              <a:ext cx="4834149" cy="3124942"/>
              <a:chOff x="22829" y="1967797"/>
              <a:chExt cx="4834149" cy="3124942"/>
            </a:xfrm>
          </p:grpSpPr>
          <p:sp>
            <p:nvSpPr>
              <p:cNvPr id="43" name="Rectangle: Rounded Corners 42">
                <a:extLst>
                  <a:ext uri="{FF2B5EF4-FFF2-40B4-BE49-F238E27FC236}">
                    <a16:creationId xmlns:a16="http://schemas.microsoft.com/office/drawing/2014/main" id="{B92AE94B-1400-41E2-BADF-E99F1AD53F6F}"/>
                  </a:ext>
                </a:extLst>
              </p:cNvPr>
              <p:cNvSpPr/>
              <p:nvPr/>
            </p:nvSpPr>
            <p:spPr>
              <a:xfrm>
                <a:off x="31527"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IMiDs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Rounded Corners 44">
                <a:extLst>
                  <a:ext uri="{FF2B5EF4-FFF2-40B4-BE49-F238E27FC236}">
                    <a16:creationId xmlns:a16="http://schemas.microsoft.com/office/drawing/2014/main" id="{982D5F2E-C4E4-4E9A-931A-C8F0126B6493}"/>
                  </a:ext>
                </a:extLst>
              </p:cNvPr>
              <p:cNvSpPr/>
              <p:nvPr/>
            </p:nvSpPr>
            <p:spPr>
              <a:xfrm>
                <a:off x="31527"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Lenalidomide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5BF425BF-C765-473D-98AC-15EB65944DF9}"/>
                  </a:ext>
                </a:extLst>
              </p:cNvPr>
              <p:cNvSpPr/>
              <p:nvPr/>
            </p:nvSpPr>
            <p:spPr>
              <a:xfrm>
                <a:off x="22829"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Pomalidomide</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Rounded Corners 48">
                <a:extLst>
                  <a:ext uri="{FF2B5EF4-FFF2-40B4-BE49-F238E27FC236}">
                    <a16:creationId xmlns:a16="http://schemas.microsoft.com/office/drawing/2014/main" id="{6511563F-053D-4EB1-B0B7-0E136A65856D}"/>
                  </a:ext>
                </a:extLst>
              </p:cNvPr>
              <p:cNvSpPr/>
              <p:nvPr/>
            </p:nvSpPr>
            <p:spPr>
              <a:xfrm>
                <a:off x="22829"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Thalidomide</a:t>
                </a: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50" name="Rectangle: Rounded Corners 49">
                <a:extLst>
                  <a:ext uri="{FF2B5EF4-FFF2-40B4-BE49-F238E27FC236}">
                    <a16:creationId xmlns:a16="http://schemas.microsoft.com/office/drawing/2014/main" id="{6940AB74-42D5-4521-98EC-75F5D1222C3D}"/>
                  </a:ext>
                </a:extLst>
              </p:cNvPr>
              <p:cNvSpPr/>
              <p:nvPr/>
            </p:nvSpPr>
            <p:spPr>
              <a:xfrm>
                <a:off x="1243518"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PIs</a:t>
                </a:r>
                <a:endParaRPr kumimoji="0" lang="en-GB" sz="1400" b="1"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5A45219E-D9A4-4E39-9DF0-ECF8F19468D3}"/>
                  </a:ext>
                </a:extLst>
              </p:cNvPr>
              <p:cNvSpPr/>
              <p:nvPr/>
            </p:nvSpPr>
            <p:spPr>
              <a:xfrm>
                <a:off x="1243518"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Bortezomib*</a:t>
                </a:r>
              </a:p>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4" name="Rectangle: Rounded Corners 53">
                <a:extLst>
                  <a:ext uri="{FF2B5EF4-FFF2-40B4-BE49-F238E27FC236}">
                    <a16:creationId xmlns:a16="http://schemas.microsoft.com/office/drawing/2014/main" id="{EEF3A4BF-AC4C-45D8-B964-7C4110AC10C4}"/>
                  </a:ext>
                </a:extLst>
              </p:cNvPr>
              <p:cNvSpPr/>
              <p:nvPr/>
            </p:nvSpPr>
            <p:spPr>
              <a:xfrm>
                <a:off x="123482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Carfilzomib</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F2AA4DDA-1847-424C-9CBB-97C25F9D915F}"/>
                  </a:ext>
                </a:extLst>
              </p:cNvPr>
              <p:cNvSpPr/>
              <p:nvPr/>
            </p:nvSpPr>
            <p:spPr>
              <a:xfrm>
                <a:off x="1234820"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Ixazomib</a:t>
                </a:r>
                <a:endParaRPr kumimoji="0" lang="en-GB" sz="1200" b="1" i="0" u="none" strike="noStrike" kern="1200" cap="none" spc="0" normalizeH="0" baseline="0" noProof="0">
                  <a:ln>
                    <a:noFill/>
                  </a:ln>
                  <a:solidFill>
                    <a:srgbClr val="000000"/>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96ADAFAE-2C99-4598-8EDB-8E5C8D7CD062}"/>
                  </a:ext>
                </a:extLst>
              </p:cNvPr>
              <p:cNvSpPr/>
              <p:nvPr/>
            </p:nvSpPr>
            <p:spPr>
              <a:xfrm>
                <a:off x="2456248" y="1976378"/>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mAbs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E2EF7F64-3104-4E3E-A704-16D1AC229357}"/>
                  </a:ext>
                </a:extLst>
              </p:cNvPr>
              <p:cNvSpPr/>
              <p:nvPr/>
            </p:nvSpPr>
            <p:spPr>
              <a:xfrm>
                <a:off x="2456248" y="2633857"/>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Daratumumab (CD38)</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DC87F87-63C8-4843-875A-38DC8F2D0807}"/>
                  </a:ext>
                </a:extLst>
              </p:cNvPr>
              <p:cNvSpPr/>
              <p:nvPr/>
            </p:nvSpPr>
            <p:spPr>
              <a:xfrm>
                <a:off x="244755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Isatuximab</a:t>
                </a:r>
                <a:r>
                  <a:rPr kumimoji="0" lang="en-US" sz="1200" b="1" i="0" u="none" strike="noStrike" kern="1200" cap="none" spc="0" normalizeH="0" baseline="0" noProof="0" dirty="0">
                    <a:ln>
                      <a:noFill/>
                    </a:ln>
                    <a:solidFill>
                      <a:srgbClr val="000000"/>
                    </a:solidFill>
                    <a:effectLst/>
                    <a:uLnTx/>
                    <a:uFillTx/>
                    <a:latin typeface="Arial"/>
                    <a:ea typeface="+mn-ea"/>
                    <a:cs typeface="+mn-cs"/>
                  </a:rPr>
                  <a:t> (CD38)</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5" name="Rectangle: Rounded Corners 64">
                <a:extLst>
                  <a:ext uri="{FF2B5EF4-FFF2-40B4-BE49-F238E27FC236}">
                    <a16:creationId xmlns:a16="http://schemas.microsoft.com/office/drawing/2014/main" id="{4AD0EC9B-7629-4AB5-A5BF-685AE45D269C}"/>
                  </a:ext>
                </a:extLst>
              </p:cNvPr>
              <p:cNvSpPr/>
              <p:nvPr/>
            </p:nvSpPr>
            <p:spPr>
              <a:xfrm>
                <a:off x="2447550" y="391217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Elotuzumab</a:t>
                </a:r>
                <a:r>
                  <a:rPr kumimoji="0" lang="en-US" sz="1200" b="1" i="0" u="none" strike="noStrike" kern="1200" cap="none" spc="0" normalizeH="0" baseline="0" noProof="0" dirty="0">
                    <a:ln>
                      <a:noFill/>
                    </a:ln>
                    <a:solidFill>
                      <a:srgbClr val="000000"/>
                    </a:solidFill>
                    <a:effectLst/>
                    <a:uLnTx/>
                    <a:uFillTx/>
                    <a:latin typeface="Arial"/>
                    <a:ea typeface="+mn-ea"/>
                    <a:cs typeface="+mn-cs"/>
                  </a:rPr>
                  <a:t> (SLAMF7)</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1C592A1A-0BE5-4BDA-83FF-4D08D9BCE16E}"/>
                  </a:ext>
                </a:extLst>
              </p:cNvPr>
              <p:cNvSpPr/>
              <p:nvPr/>
            </p:nvSpPr>
            <p:spPr>
              <a:xfrm>
                <a:off x="3668978" y="1967797"/>
                <a:ext cx="1188000" cy="553640"/>
              </a:xfrm>
              <a:prstGeom prst="roundRect">
                <a:avLst/>
              </a:prstGeom>
            </p:spPr>
            <p:style>
              <a:lnRef idx="3">
                <a:schemeClr val="lt1"/>
              </a:lnRef>
              <a:fillRef idx="1">
                <a:schemeClr val="accent1"/>
              </a:fillRef>
              <a:effectRef idx="1">
                <a:schemeClr val="accent1"/>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HDACis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D9CAF95E-744A-4ABE-82D8-18F14E337C33}"/>
                  </a:ext>
                </a:extLst>
              </p:cNvPr>
              <p:cNvSpPr/>
              <p:nvPr/>
            </p:nvSpPr>
            <p:spPr>
              <a:xfrm>
                <a:off x="3660280" y="3271638"/>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Vorinostat</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03113797-5582-4AF9-9F88-CAD030C57ED4}"/>
                  </a:ext>
                </a:extLst>
              </p:cNvPr>
              <p:cNvSpPr/>
              <p:nvPr/>
            </p:nvSpPr>
            <p:spPr>
              <a:xfrm>
                <a:off x="3668978" y="2629566"/>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Panobinostat</a:t>
                </a:r>
                <a:r>
                  <a:rPr kumimoji="0" lang="en-GB" sz="12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51" name="Rectangle: Rounded Corners 50">
                <a:extLst>
                  <a:ext uri="{FF2B5EF4-FFF2-40B4-BE49-F238E27FC236}">
                    <a16:creationId xmlns:a16="http://schemas.microsoft.com/office/drawing/2014/main" id="{D6859991-33A3-45FB-982C-E0B4257B46F3}"/>
                  </a:ext>
                </a:extLst>
              </p:cNvPr>
              <p:cNvSpPr/>
              <p:nvPr/>
            </p:nvSpPr>
            <p:spPr>
              <a:xfrm>
                <a:off x="1234820" y="4539099"/>
                <a:ext cx="1188000" cy="55364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Marizomib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0" name="Rectangle: Rounded Corners 9">
            <a:extLst>
              <a:ext uri="{FF2B5EF4-FFF2-40B4-BE49-F238E27FC236}">
                <a16:creationId xmlns:a16="http://schemas.microsoft.com/office/drawing/2014/main" id="{E2BD1776-E9EE-4716-4887-A645D783209C}"/>
              </a:ext>
            </a:extLst>
          </p:cNvPr>
          <p:cNvSpPr/>
          <p:nvPr/>
        </p:nvSpPr>
        <p:spPr>
          <a:xfrm>
            <a:off x="2479110" y="4635026"/>
            <a:ext cx="3541720" cy="1709850"/>
          </a:xfrm>
          <a:prstGeom prst="round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Strategies for managing MM, including doublet, triplet, and quadruplet combination regimens both upfront and in relapse, as well as treatment sequencing, are rapidly evolving in the context of this expanding therapeutic armamentarium</a:t>
            </a:r>
          </a:p>
        </p:txBody>
      </p:sp>
      <p:grpSp>
        <p:nvGrpSpPr>
          <p:cNvPr id="15" name="Group 14">
            <a:extLst>
              <a:ext uri="{FF2B5EF4-FFF2-40B4-BE49-F238E27FC236}">
                <a16:creationId xmlns:a16="http://schemas.microsoft.com/office/drawing/2014/main" id="{B23F7B7D-F680-0B9E-586C-76E115F97477}"/>
              </a:ext>
            </a:extLst>
          </p:cNvPr>
          <p:cNvGrpSpPr/>
          <p:nvPr/>
        </p:nvGrpSpPr>
        <p:grpSpPr>
          <a:xfrm>
            <a:off x="8495168" y="1468635"/>
            <a:ext cx="3672479" cy="4899566"/>
            <a:chOff x="8495168" y="1468635"/>
            <a:chExt cx="3672479" cy="4899566"/>
          </a:xfrm>
        </p:grpSpPr>
        <p:sp>
          <p:nvSpPr>
            <p:cNvPr id="81" name="Rectangle: Rounded Corners 80">
              <a:extLst>
                <a:ext uri="{FF2B5EF4-FFF2-40B4-BE49-F238E27FC236}">
                  <a16:creationId xmlns:a16="http://schemas.microsoft.com/office/drawing/2014/main" id="{C2877D99-896C-47F9-8D8A-A4511D1A82D5}"/>
                </a:ext>
              </a:extLst>
            </p:cNvPr>
            <p:cNvSpPr/>
            <p:nvPr/>
          </p:nvSpPr>
          <p:spPr>
            <a:xfrm>
              <a:off x="10979647" y="197637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CELMoDs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p>
          </p:txBody>
        </p:sp>
        <p:sp>
          <p:nvSpPr>
            <p:cNvPr id="83" name="Rectangle: Rounded Corners 82">
              <a:extLst>
                <a:ext uri="{FF2B5EF4-FFF2-40B4-BE49-F238E27FC236}">
                  <a16:creationId xmlns:a16="http://schemas.microsoft.com/office/drawing/2014/main" id="{D134E41A-7129-46E4-8B3F-8ED506F8DFA1}"/>
                </a:ext>
              </a:extLst>
            </p:cNvPr>
            <p:cNvSpPr/>
            <p:nvPr/>
          </p:nvSpPr>
          <p:spPr>
            <a:xfrm>
              <a:off x="10979647" y="2633857"/>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85" name="Rectangle: Rounded Corners 84">
              <a:extLst>
                <a:ext uri="{FF2B5EF4-FFF2-40B4-BE49-F238E27FC236}">
                  <a16:creationId xmlns:a16="http://schemas.microsoft.com/office/drawing/2014/main" id="{8BBA7140-954F-4EC1-B8DE-103D5482E79D}"/>
                </a:ext>
              </a:extLst>
            </p:cNvPr>
            <p:cNvSpPr/>
            <p:nvPr/>
          </p:nvSpPr>
          <p:spPr>
            <a:xfrm>
              <a:off x="10979647" y="327163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Mezigdomide</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92" name="Rectangle: Rounded Corners 91">
              <a:extLst>
                <a:ext uri="{FF2B5EF4-FFF2-40B4-BE49-F238E27FC236}">
                  <a16:creationId xmlns:a16="http://schemas.microsoft.com/office/drawing/2014/main" id="{EC3C5DEA-1CE8-4FF1-91E3-1C42CCCE0594}"/>
                </a:ext>
              </a:extLst>
            </p:cNvPr>
            <p:cNvSpPr/>
            <p:nvPr/>
          </p:nvSpPr>
          <p:spPr>
            <a:xfrm>
              <a:off x="9753697" y="2637266"/>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ABBV-383</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96" name="Rectangle: Rounded Corners 95">
              <a:extLst>
                <a:ext uri="{FF2B5EF4-FFF2-40B4-BE49-F238E27FC236}">
                  <a16:creationId xmlns:a16="http://schemas.microsoft.com/office/drawing/2014/main" id="{2A64D7BF-1538-42CC-AC7C-32533A631F15}"/>
                </a:ext>
              </a:extLst>
            </p:cNvPr>
            <p:cNvSpPr/>
            <p:nvPr/>
          </p:nvSpPr>
          <p:spPr>
            <a:xfrm>
              <a:off x="9753697" y="5168723"/>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Cevostamab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(FcRH5xCD3)</a:t>
              </a:r>
            </a:p>
          </p:txBody>
        </p:sp>
        <p:sp>
          <p:nvSpPr>
            <p:cNvPr id="97" name="Rectangle: Rounded Corners 96">
              <a:extLst>
                <a:ext uri="{FF2B5EF4-FFF2-40B4-BE49-F238E27FC236}">
                  <a16:creationId xmlns:a16="http://schemas.microsoft.com/office/drawing/2014/main" id="{F8DAAB3A-050D-49AF-AB53-FB74B561A75E}"/>
                </a:ext>
              </a:extLst>
            </p:cNvPr>
            <p:cNvSpPr/>
            <p:nvPr/>
          </p:nvSpPr>
          <p:spPr>
            <a:xfrm>
              <a:off x="10979647" y="390478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Others</a:t>
              </a:r>
            </a:p>
          </p:txBody>
        </p:sp>
        <p:sp>
          <p:nvSpPr>
            <p:cNvPr id="99" name="Rectangle: Rounded Corners 98">
              <a:extLst>
                <a:ext uri="{FF2B5EF4-FFF2-40B4-BE49-F238E27FC236}">
                  <a16:creationId xmlns:a16="http://schemas.microsoft.com/office/drawing/2014/main" id="{F12908D6-65A9-4E4C-AC67-CCBB77FFE808}"/>
                </a:ext>
              </a:extLst>
            </p:cNvPr>
            <p:cNvSpPr/>
            <p:nvPr/>
          </p:nvSpPr>
          <p:spPr>
            <a:xfrm>
              <a:off x="10979647" y="4539099"/>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Cemsidomide</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r>
                <a:rPr kumimoji="0" lang="en-GB" sz="1200" b="1" i="0" u="none" strike="noStrike" kern="1200" cap="none" spc="0" normalizeH="0" baseline="0" noProof="0" dirty="0" err="1">
                  <a:ln>
                    <a:noFill/>
                  </a:ln>
                  <a:solidFill>
                    <a:srgbClr val="000000"/>
                  </a:solidFill>
                  <a:effectLst/>
                  <a:uLnTx/>
                  <a:uFillTx/>
                  <a:latin typeface="Arial"/>
                  <a:ea typeface="+mn-ea"/>
                  <a:cs typeface="+mn-cs"/>
                </a:rPr>
                <a:t>Inobrodib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Rectangle: Rounded Corners 100">
              <a:extLst>
                <a:ext uri="{FF2B5EF4-FFF2-40B4-BE49-F238E27FC236}">
                  <a16:creationId xmlns:a16="http://schemas.microsoft.com/office/drawing/2014/main" id="{94FCECA1-61BE-47A0-B8AD-384EB73E3E7F}"/>
                </a:ext>
              </a:extLst>
            </p:cNvPr>
            <p:cNvSpPr/>
            <p:nvPr/>
          </p:nvSpPr>
          <p:spPr>
            <a:xfrm>
              <a:off x="10979647" y="5176830"/>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CAR NK cell therapies</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Rectangle: Rounded Corners 102">
              <a:extLst>
                <a:ext uri="{FF2B5EF4-FFF2-40B4-BE49-F238E27FC236}">
                  <a16:creationId xmlns:a16="http://schemas.microsoft.com/office/drawing/2014/main" id="{1F9723C0-2888-45BD-93AC-05539712FFAF}"/>
                </a:ext>
              </a:extLst>
            </p:cNvPr>
            <p:cNvSpPr/>
            <p:nvPr/>
          </p:nvSpPr>
          <p:spPr>
            <a:xfrm>
              <a:off x="10979647" y="5814561"/>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ICIs, Immuno-cytokines</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154BA8F7-F4CD-45E7-87EF-3E19C9D66BE4}"/>
                </a:ext>
              </a:extLst>
            </p:cNvPr>
            <p:cNvSpPr txBox="1"/>
            <p:nvPr/>
          </p:nvSpPr>
          <p:spPr>
            <a:xfrm>
              <a:off x="8495168" y="1468635"/>
              <a:ext cx="366292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E7E7"/>
                  </a:solidFill>
                  <a:effectLst/>
                  <a:uLnTx/>
                  <a:uFillTx/>
                  <a:latin typeface="Arial"/>
                  <a:ea typeface="+mn-ea"/>
                  <a:cs typeface="+mn-cs"/>
                </a:rPr>
                <a:t>Emerging therapies for MM**</a:t>
              </a:r>
            </a:p>
          </p:txBody>
        </p:sp>
        <p:sp>
          <p:nvSpPr>
            <p:cNvPr id="6" name="Rectangle: Rounded Corners 5">
              <a:extLst>
                <a:ext uri="{FF2B5EF4-FFF2-40B4-BE49-F238E27FC236}">
                  <a16:creationId xmlns:a16="http://schemas.microsoft.com/office/drawing/2014/main" id="{94DD0826-AAD7-5C7C-448B-EEA938003919}"/>
                </a:ext>
              </a:extLst>
            </p:cNvPr>
            <p:cNvSpPr/>
            <p:nvPr/>
          </p:nvSpPr>
          <p:spPr>
            <a:xfrm>
              <a:off x="9753697" y="327163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Alnuctamab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12" name="Rectangle: Rounded Corners 11">
              <a:extLst>
                <a:ext uri="{FF2B5EF4-FFF2-40B4-BE49-F238E27FC236}">
                  <a16:creationId xmlns:a16="http://schemas.microsoft.com/office/drawing/2014/main" id="{83F6EA59-5967-3FAE-F7E1-838F7CFF1DFB}"/>
                </a:ext>
              </a:extLst>
            </p:cNvPr>
            <p:cNvSpPr/>
            <p:nvPr/>
          </p:nvSpPr>
          <p:spPr>
            <a:xfrm>
              <a:off x="9753697" y="1984078"/>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Arial"/>
                  <a:ea typeface="+mn-ea"/>
                  <a:cs typeface="+mn-cs"/>
                </a:rPr>
                <a:t>BiTEs</a:t>
              </a:r>
              <a:r>
                <a:rPr kumimoji="0" lang="en-GB" sz="1400" b="1" i="0" u="none" strike="noStrike" kern="1200" cap="none" spc="0" normalizeH="0" baseline="30000" noProof="0" dirty="0">
                  <a:ln>
                    <a:noFill/>
                  </a:ln>
                  <a:solidFill>
                    <a:srgbClr val="FFFFFF"/>
                  </a:solidFill>
                  <a:effectLst/>
                  <a:uLnTx/>
                  <a:uFillTx/>
                  <a:latin typeface="Arial"/>
                  <a:ea typeface="+mn-ea"/>
                  <a:cs typeface="+mn-cs"/>
                </a:rPr>
                <a:t>®</a:t>
              </a:r>
              <a:r>
                <a:rPr kumimoji="0" lang="en-GB" sz="1400" b="1" i="0" u="none" strike="noStrike" kern="1200" cap="none" spc="0" normalizeH="0" baseline="0" noProof="0" dirty="0">
                  <a:ln>
                    <a:noFill/>
                  </a:ln>
                  <a:solidFill>
                    <a:srgbClr val="FFFFFF"/>
                  </a:solidFill>
                  <a:effectLst/>
                  <a:uLnTx/>
                  <a:uFillTx/>
                  <a:latin typeface="Arial"/>
                  <a:ea typeface="+mn-ea"/>
                  <a:cs typeface="+mn-cs"/>
                </a:rPr>
                <a:t> /</a:t>
              </a:r>
              <a:br>
                <a:rPr kumimoji="0" lang="en-GB" sz="1400" b="1" i="0" u="none" strike="noStrike" kern="1200" cap="none" spc="0" normalizeH="0" baseline="0" noProof="0" dirty="0">
                  <a:ln>
                    <a:noFill/>
                  </a:ln>
                  <a:solidFill>
                    <a:srgbClr val="FFFFFF"/>
                  </a:solidFill>
                  <a:effectLst/>
                  <a:uLnTx/>
                  <a:uFillTx/>
                  <a:latin typeface="Arial"/>
                  <a:ea typeface="+mn-ea"/>
                  <a:cs typeface="+mn-cs"/>
                </a:rPr>
              </a:br>
              <a:r>
                <a:rPr kumimoji="0" lang="en-GB" sz="1400" b="1" i="0" u="none" strike="noStrike" kern="1200" cap="none" spc="0" normalizeH="0" baseline="0" noProof="0" dirty="0" err="1">
                  <a:ln>
                    <a:noFill/>
                  </a:ln>
                  <a:solidFill>
                    <a:srgbClr val="FFFFFF"/>
                  </a:solidFill>
                  <a:effectLst/>
                  <a:uLnTx/>
                  <a:uFillTx/>
                  <a:latin typeface="Arial"/>
                  <a:ea typeface="+mn-ea"/>
                  <a:cs typeface="+mn-cs"/>
                </a:rPr>
                <a:t>bispecifics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FFC9B5C-6893-8E7C-D5E5-DB2DE640CC6A}"/>
                </a:ext>
              </a:extLst>
            </p:cNvPr>
            <p:cNvSpPr/>
            <p:nvPr/>
          </p:nvSpPr>
          <p:spPr>
            <a:xfrm>
              <a:off x="9753697" y="3909475"/>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Linvoseltamab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(BCMAxCD3)</a:t>
              </a:r>
            </a:p>
          </p:txBody>
        </p:sp>
        <p:sp>
          <p:nvSpPr>
            <p:cNvPr id="14" name="Rectangle: Rounded Corners 13">
              <a:extLst>
                <a:ext uri="{FF2B5EF4-FFF2-40B4-BE49-F238E27FC236}">
                  <a16:creationId xmlns:a16="http://schemas.microsoft.com/office/drawing/2014/main" id="{BD6C05CB-90DF-BD27-5E5E-2B74EE8469AF}"/>
                </a:ext>
              </a:extLst>
            </p:cNvPr>
            <p:cNvSpPr/>
            <p:nvPr/>
          </p:nvSpPr>
          <p:spPr>
            <a:xfrm>
              <a:off x="9753697" y="4539099"/>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Forimtamig</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(GPRC5DxCD3)</a:t>
              </a:r>
            </a:p>
          </p:txBody>
        </p:sp>
      </p:grpSp>
      <p:grpSp>
        <p:nvGrpSpPr>
          <p:cNvPr id="18" name="Group 17">
            <a:extLst>
              <a:ext uri="{FF2B5EF4-FFF2-40B4-BE49-F238E27FC236}">
                <a16:creationId xmlns:a16="http://schemas.microsoft.com/office/drawing/2014/main" id="{E9B71326-0EF6-DB13-6D90-E8E66A3DC41C}"/>
              </a:ext>
            </a:extLst>
          </p:cNvPr>
          <p:cNvGrpSpPr/>
          <p:nvPr/>
        </p:nvGrpSpPr>
        <p:grpSpPr>
          <a:xfrm>
            <a:off x="7321408" y="3910921"/>
            <a:ext cx="1188000" cy="2463413"/>
            <a:chOff x="7321408" y="3910921"/>
            <a:chExt cx="1188000" cy="2463413"/>
          </a:xfrm>
        </p:grpSpPr>
        <p:sp>
          <p:nvSpPr>
            <p:cNvPr id="9" name="Rectangle: Rounded Corners 8">
              <a:extLst>
                <a:ext uri="{FF2B5EF4-FFF2-40B4-BE49-F238E27FC236}">
                  <a16:creationId xmlns:a16="http://schemas.microsoft.com/office/drawing/2014/main" id="{EB7E7670-0DBE-B3D0-1DED-CF1C23AAD190}"/>
                </a:ext>
              </a:extLst>
            </p:cNvPr>
            <p:cNvSpPr/>
            <p:nvPr/>
          </p:nvSpPr>
          <p:spPr>
            <a:xfrm>
              <a:off x="7321408" y="3910921"/>
              <a:ext cx="1188000" cy="553640"/>
            </a:xfrm>
            <a:prstGeom prst="roundRect">
              <a:avLst/>
            </a:prstGeom>
          </p:spPr>
          <p:style>
            <a:lnRef idx="3">
              <a:schemeClr val="lt1"/>
            </a:lnRef>
            <a:fillRef idx="1">
              <a:schemeClr val="accent6"/>
            </a:fillRef>
            <a:effectRef idx="1">
              <a:schemeClr val="accent6"/>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CAR T cell therapies</a:t>
              </a:r>
            </a:p>
          </p:txBody>
        </p:sp>
        <p:sp>
          <p:nvSpPr>
            <p:cNvPr id="11" name="Rectangle: Rounded Corners 10">
              <a:extLst>
                <a:ext uri="{FF2B5EF4-FFF2-40B4-BE49-F238E27FC236}">
                  <a16:creationId xmlns:a16="http://schemas.microsoft.com/office/drawing/2014/main" id="{57A40BFC-8C46-DCAF-E935-DA49F05DCE70}"/>
                </a:ext>
              </a:extLst>
            </p:cNvPr>
            <p:cNvSpPr/>
            <p:nvPr/>
          </p:nvSpPr>
          <p:spPr>
            <a:xfrm>
              <a:off x="7321408" y="4545232"/>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Arlocabtagene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16" name="Rectangle: Rounded Corners 15">
              <a:extLst>
                <a:ext uri="{FF2B5EF4-FFF2-40B4-BE49-F238E27FC236}">
                  <a16:creationId xmlns:a16="http://schemas.microsoft.com/office/drawing/2014/main" id="{964C4493-FF93-05A4-67A5-67119CB71764}"/>
                </a:ext>
              </a:extLst>
            </p:cNvPr>
            <p:cNvSpPr/>
            <p:nvPr/>
          </p:nvSpPr>
          <p:spPr>
            <a:xfrm>
              <a:off x="7321408" y="5182963"/>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50" normalizeH="0" baseline="0" noProof="0" dirty="0" err="1">
                  <a:ln>
                    <a:noFill/>
                  </a:ln>
                  <a:solidFill>
                    <a:srgbClr val="000000"/>
                  </a:solidFill>
                  <a:effectLst/>
                  <a:uLnTx/>
                  <a:uFillTx/>
                  <a:latin typeface="Arial"/>
                  <a:ea typeface="+mn-ea"/>
                  <a:cs typeface="+mn-cs"/>
                </a:rPr>
                <a:t>Anitocabtagene</a:t>
              </a:r>
              <a:r>
                <a:rPr kumimoji="0" lang="en-GB" sz="1200" b="1" i="0" u="none" strike="noStrike" kern="1200" cap="none" spc="-5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50" normalizeH="0" baseline="0" noProof="0" dirty="0">
                  <a:ln>
                    <a:noFill/>
                  </a:ln>
                  <a:solidFill>
                    <a:srgbClr val="000000"/>
                  </a:solidFill>
                  <a:effectLst/>
                  <a:uLnTx/>
                  <a:uFillTx/>
                  <a:latin typeface="Arial"/>
                  <a:ea typeface="+mn-ea"/>
                  <a:cs typeface="+mn-cs"/>
                </a:rPr>
                <a:t> </a:t>
              </a:r>
            </a:p>
          </p:txBody>
        </p:sp>
        <p:sp>
          <p:nvSpPr>
            <p:cNvPr id="17" name="Rectangle: Rounded Corners 16">
              <a:extLst>
                <a:ext uri="{FF2B5EF4-FFF2-40B4-BE49-F238E27FC236}">
                  <a16:creationId xmlns:a16="http://schemas.microsoft.com/office/drawing/2014/main" id="{D57E4F4D-CB10-5EFF-CCC5-E7000B54758F}"/>
                </a:ext>
              </a:extLst>
            </p:cNvPr>
            <p:cNvSpPr/>
            <p:nvPr/>
          </p:nvSpPr>
          <p:spPr>
            <a:xfrm>
              <a:off x="7321408" y="5820694"/>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Durcabtagene</a:t>
              </a:r>
              <a:r>
                <a:rPr kumimoji="0" lang="en-GB" sz="1200" b="1" i="0" u="none" strike="noStrike" kern="1200" cap="none" spc="0" normalizeH="0" baseline="0" noProof="0" dirty="0">
                  <a:ln>
                    <a:noFill/>
                  </a:ln>
                  <a:solidFill>
                    <a:srgbClr val="000000"/>
                  </a:solidFill>
                  <a:effectLst/>
                  <a:uLnTx/>
                  <a:uFillTx/>
                  <a:latin typeface="Arial"/>
                  <a:ea typeface="+mn-ea"/>
                  <a:cs typeface="+mn-cs"/>
                </a:rPr>
                <a:t> autoleucel</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grpSp>
      <p:grpSp>
        <p:nvGrpSpPr>
          <p:cNvPr id="24" name="Group 23">
            <a:extLst>
              <a:ext uri="{FF2B5EF4-FFF2-40B4-BE49-F238E27FC236}">
                <a16:creationId xmlns:a16="http://schemas.microsoft.com/office/drawing/2014/main" id="{B3946A6D-2FF0-03FA-4DDE-EAFB517703EE}"/>
              </a:ext>
            </a:extLst>
          </p:cNvPr>
          <p:cNvGrpSpPr/>
          <p:nvPr/>
        </p:nvGrpSpPr>
        <p:grpSpPr>
          <a:xfrm>
            <a:off x="4868805" y="3259854"/>
            <a:ext cx="2396314" cy="2484425"/>
            <a:chOff x="4868805" y="3259854"/>
            <a:chExt cx="2396314" cy="2484425"/>
          </a:xfrm>
        </p:grpSpPr>
        <p:sp>
          <p:nvSpPr>
            <p:cNvPr id="7" name="Rectangle: Rounded Corners 6">
              <a:extLst>
                <a:ext uri="{FF2B5EF4-FFF2-40B4-BE49-F238E27FC236}">
                  <a16:creationId xmlns:a16="http://schemas.microsoft.com/office/drawing/2014/main" id="{6DF5AEA3-4635-4F41-9801-D3C251E1E9BE}"/>
                </a:ext>
              </a:extLst>
            </p:cNvPr>
            <p:cNvSpPr/>
            <p:nvPr/>
          </p:nvSpPr>
          <p:spPr>
            <a:xfrm>
              <a:off x="4881708" y="3259854"/>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AZD0305</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19" name="Rectangle: Rounded Corners 18">
              <a:extLst>
                <a:ext uri="{FF2B5EF4-FFF2-40B4-BE49-F238E27FC236}">
                  <a16:creationId xmlns:a16="http://schemas.microsoft.com/office/drawing/2014/main" id="{D0EEBDF8-5B7E-2923-4E8F-E18D31EAB8D4}"/>
                </a:ext>
              </a:extLst>
            </p:cNvPr>
            <p:cNvSpPr/>
            <p:nvPr/>
          </p:nvSpPr>
          <p:spPr>
            <a:xfrm>
              <a:off x="4868805" y="3890142"/>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Belantamab</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20" name="Rectangle: Rounded Corners 19">
              <a:extLst>
                <a:ext uri="{FF2B5EF4-FFF2-40B4-BE49-F238E27FC236}">
                  <a16:creationId xmlns:a16="http://schemas.microsoft.com/office/drawing/2014/main" id="{8B1B5709-B241-363B-FB09-7371B4714FEC}"/>
                </a:ext>
              </a:extLst>
            </p:cNvPr>
            <p:cNvSpPr/>
            <p:nvPr/>
          </p:nvSpPr>
          <p:spPr>
            <a:xfrm>
              <a:off x="6077119" y="4557968"/>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Lisaftoclax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sp>
          <p:nvSpPr>
            <p:cNvPr id="21" name="Rectangle: Rounded Corners 20">
              <a:extLst>
                <a:ext uri="{FF2B5EF4-FFF2-40B4-BE49-F238E27FC236}">
                  <a16:creationId xmlns:a16="http://schemas.microsoft.com/office/drawing/2014/main" id="{2C68FAB4-8911-E31E-B97D-833B4EE34053}"/>
                </a:ext>
              </a:extLst>
            </p:cNvPr>
            <p:cNvSpPr/>
            <p:nvPr/>
          </p:nvSpPr>
          <p:spPr>
            <a:xfrm>
              <a:off x="6077119" y="5190639"/>
              <a:ext cx="1188000" cy="553640"/>
            </a:xfrm>
            <a:prstGeom prst="round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Arial"/>
                  <a:ea typeface="+mn-ea"/>
                  <a:cs typeface="+mn-cs"/>
                </a:rPr>
                <a:t>Sonrotoclax</a:t>
              </a:r>
              <a:r>
                <a:rPr kumimoji="0" lang="en-US" sz="1200" b="1" i="0" u="none" strike="noStrike" kern="1200" cap="none" spc="0" normalizeH="0" baseline="30000" noProof="0" dirty="0">
                  <a:ln>
                    <a:noFill/>
                  </a:ln>
                  <a:solidFill>
                    <a:srgbClr val="000000"/>
                  </a:solidFill>
                  <a:effectLst/>
                  <a:uLnTx/>
                  <a:uFillTx/>
                  <a:latin typeface="Arial"/>
                  <a:ea typeface="+mn-ea"/>
                  <a:cs typeface="+mn-cs"/>
                </a:rPr>
                <a:t>†</a:t>
              </a:r>
              <a:r>
                <a:rPr kumimoji="0" lang="en-GB" sz="1200" b="1" i="0" u="none" strike="noStrike" kern="1200" cap="none" spc="0" normalizeH="0" baseline="0" noProof="0" dirty="0">
                  <a:ln>
                    <a:noFill/>
                  </a:ln>
                  <a:solidFill>
                    <a:srgbClr val="000000"/>
                  </a:solidFill>
                  <a:effectLst/>
                  <a:uLnTx/>
                  <a:uFillTx/>
                  <a:latin typeface="Arial"/>
                  <a:ea typeface="+mn-ea"/>
                  <a:cs typeface="+mn-cs"/>
                </a:rPr>
                <a:t> </a:t>
              </a:r>
            </a:p>
          </p:txBody>
        </p:sp>
      </p:grpSp>
      <p:sp>
        <p:nvSpPr>
          <p:cNvPr id="22" name="Rectangle 21">
            <a:extLst>
              <a:ext uri="{FF2B5EF4-FFF2-40B4-BE49-F238E27FC236}">
                <a16:creationId xmlns:a16="http://schemas.microsoft.com/office/drawing/2014/main" id="{0AF72CD1-AE4C-47FD-02A6-CAD3F1B13A0D}"/>
              </a:ext>
            </a:extLst>
          </p:cNvPr>
          <p:cNvSpPr/>
          <p:nvPr/>
        </p:nvSpPr>
        <p:spPr bwMode="auto">
          <a:xfrm>
            <a:off x="10957180" y="1937514"/>
            <a:ext cx="1229420" cy="1910377"/>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 name="Rectangle 22">
            <a:extLst>
              <a:ext uri="{FF2B5EF4-FFF2-40B4-BE49-F238E27FC236}">
                <a16:creationId xmlns:a16="http://schemas.microsoft.com/office/drawing/2014/main" id="{E23F2825-05A5-5990-7501-6945EFD35BAF}"/>
              </a:ext>
            </a:extLst>
          </p:cNvPr>
          <p:cNvSpPr/>
          <p:nvPr/>
        </p:nvSpPr>
        <p:spPr bwMode="auto">
          <a:xfrm>
            <a:off x="4845156" y="2605671"/>
            <a:ext cx="1229420" cy="60909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 name="Rectangle 24">
            <a:extLst>
              <a:ext uri="{FF2B5EF4-FFF2-40B4-BE49-F238E27FC236}">
                <a16:creationId xmlns:a16="http://schemas.microsoft.com/office/drawing/2014/main" id="{8C836015-3FAE-9742-241D-5864E49FAAEB}"/>
              </a:ext>
            </a:extLst>
          </p:cNvPr>
          <p:cNvSpPr/>
          <p:nvPr/>
        </p:nvSpPr>
        <p:spPr bwMode="auto">
          <a:xfrm>
            <a:off x="4834819" y="3834683"/>
            <a:ext cx="1229420" cy="60909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865447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5758"/>
            <a:ext cx="12192000" cy="866949"/>
          </a:xfrm>
        </p:spPr>
        <p:txBody>
          <a:bodyPr>
            <a:noAutofit/>
          </a:bodyPr>
          <a:lstStyle/>
          <a:p>
            <a:r>
              <a:rPr lang="en-US" sz="2400" dirty="0"/>
              <a:t>BCMA-targeted antibody–drug conjugate (ADC) therapy for RRMM</a:t>
            </a:r>
            <a:br>
              <a:rPr lang="en-US" dirty="0"/>
            </a:br>
            <a:r>
              <a:rPr lang="en-US" dirty="0"/>
              <a:t>Ongoing development of belantamab mafodotin</a:t>
            </a:r>
            <a:r>
              <a:rPr lang="en-US" baseline="30000" dirty="0"/>
              <a:t>1,2</a:t>
            </a:r>
          </a:p>
        </p:txBody>
      </p:sp>
      <p:sp>
        <p:nvSpPr>
          <p:cNvPr id="5" name="Text Placeholder 4">
            <a:extLst>
              <a:ext uri="{FF2B5EF4-FFF2-40B4-BE49-F238E27FC236}">
                <a16:creationId xmlns:a16="http://schemas.microsoft.com/office/drawing/2014/main" id="{E39A7FA8-7FD2-4D1F-AF39-528CBFE27701}"/>
              </a:ext>
            </a:extLst>
          </p:cNvPr>
          <p:cNvSpPr>
            <a:spLocks noGrp="1"/>
          </p:cNvSpPr>
          <p:nvPr>
            <p:ph type="body" sz="quarter" idx="10"/>
          </p:nvPr>
        </p:nvSpPr>
        <p:spPr>
          <a:xfrm>
            <a:off x="0" y="6205926"/>
            <a:ext cx="12192000" cy="652073"/>
          </a:xfrm>
        </p:spPr>
        <p:txBody>
          <a:bodyPr>
            <a:normAutofit/>
          </a:bodyPr>
          <a:lstStyle/>
          <a:p>
            <a:r>
              <a:rPr lang="en-US" sz="1100" b="1" dirty="0"/>
              <a:t>1. </a:t>
            </a:r>
            <a:r>
              <a:rPr lang="en-US" sz="1100" b="1" dirty="0" err="1"/>
              <a:t>Trudel</a:t>
            </a:r>
            <a:r>
              <a:rPr lang="en-US" sz="1100" b="1" dirty="0"/>
              <a:t> S, et al. Lancet Oncol 2018;19(12):1641–53.  2. Richardson PG, et al. </a:t>
            </a:r>
            <a:r>
              <a:rPr lang="en-GB" sz="1100" b="1" dirty="0"/>
              <a:t>Blood Cancer J 2020;10(10):106.  3. Dimopoulos MA, et al. Lancet </a:t>
            </a:r>
            <a:r>
              <a:rPr lang="en-GB" sz="1100" b="1" dirty="0" err="1"/>
              <a:t>Haematol</a:t>
            </a:r>
            <a:r>
              <a:rPr lang="en-GB" sz="1100" b="1" dirty="0"/>
              <a:t> 2023;10(10):e801–12. </a:t>
            </a:r>
            <a:r>
              <a:rPr lang="en-GB" sz="1100" dirty="0"/>
              <a:t> </a:t>
            </a:r>
            <a:br>
              <a:rPr lang="en-GB" sz="1100" dirty="0"/>
            </a:br>
            <a:r>
              <a:rPr lang="en-GB" sz="1100" dirty="0"/>
              <a:t>4. Mukhopadhyay P, et al. Blood Cancer J 2025;15(1):15.  5. </a:t>
            </a:r>
            <a:r>
              <a:rPr lang="en-GB" sz="1100" dirty="0" err="1"/>
              <a:t>Hungria</a:t>
            </a:r>
            <a:r>
              <a:rPr lang="en-GB" sz="1100" dirty="0"/>
              <a:t> V, et al. N Engl J Med 2024;391(5):393–407</a:t>
            </a:r>
            <a:r>
              <a:rPr lang="fr-FR" sz="1100" dirty="0"/>
              <a:t>.  6. </a:t>
            </a:r>
            <a:r>
              <a:rPr lang="en-GB" sz="1100" dirty="0"/>
              <a:t>Dimopoulos MA, et al. N Engl J Med 2024;391(5):408–21.</a:t>
            </a:r>
            <a:br>
              <a:rPr lang="en-US" sz="1100" dirty="0"/>
            </a:br>
            <a:r>
              <a:rPr lang="en-US" sz="1100" b="1" dirty="0"/>
              <a:t>Left-hand figure adapted from </a:t>
            </a:r>
            <a:r>
              <a:rPr lang="da-DK" sz="1100" b="1" dirty="0"/>
              <a:t>Tai YT, Anderson KC. Immunotherapy 2015;7(11):1187–99.</a:t>
            </a:r>
            <a:r>
              <a:rPr lang="en-US" sz="1100" b="1" dirty="0"/>
              <a:t> Right-hand figure adapted from Cho S-F, et al. Front Immunol 2018;9:1821. </a:t>
            </a:r>
          </a:p>
        </p:txBody>
      </p:sp>
      <p:pic>
        <p:nvPicPr>
          <p:cNvPr id="18" name="Content Placeholder 9">
            <a:extLst>
              <a:ext uri="{FF2B5EF4-FFF2-40B4-BE49-F238E27FC236}">
                <a16:creationId xmlns:a16="http://schemas.microsoft.com/office/drawing/2014/main" id="{A6E02AF1-18B0-463C-85E8-3E43BC239268}"/>
              </a:ext>
            </a:extLst>
          </p:cNvPr>
          <p:cNvPicPr>
            <a:picLocks noGrp="1" noChangeAspect="1"/>
          </p:cNvPicPr>
          <p:nvPr>
            <p:ph sz="half" idx="1"/>
          </p:nvPr>
        </p:nvPicPr>
        <p:blipFill>
          <a:blip r:embed="rId3" cstate="screen">
            <a:extLst>
              <a:ext uri="{28A0092B-C50C-407E-A947-70E740481C1C}">
                <a14:useLocalDpi xmlns:a14="http://schemas.microsoft.com/office/drawing/2010/main" val="0"/>
              </a:ext>
            </a:extLst>
          </a:blip>
          <a:stretch>
            <a:fillRect/>
          </a:stretch>
        </p:blipFill>
        <p:spPr>
          <a:xfrm>
            <a:off x="257175" y="2945648"/>
            <a:ext cx="5600700" cy="2977811"/>
          </a:xfrm>
          <a:prstGeom prst="rect">
            <a:avLst/>
          </a:prstGeom>
          <a:ln w="28575">
            <a:solidFill>
              <a:schemeClr val="accent3"/>
            </a:solidFill>
          </a:ln>
        </p:spPr>
      </p:pic>
      <p:pic>
        <p:nvPicPr>
          <p:cNvPr id="19" name="Content Placeholder 18" descr="A picture containing text, vector graphics&#10;&#10;Description automatically generated">
            <a:extLst>
              <a:ext uri="{FF2B5EF4-FFF2-40B4-BE49-F238E27FC236}">
                <a16:creationId xmlns:a16="http://schemas.microsoft.com/office/drawing/2014/main" id="{9DD9503F-FD5E-4CFC-A41D-6C9CBC932B29}"/>
              </a:ext>
            </a:extLst>
          </p:cNvPr>
          <p:cNvPicPr>
            <a:picLocks noGrp="1" noChangeAspect="1"/>
          </p:cNvPicPr>
          <p:nvPr>
            <p:ph sz="half" idx="2"/>
          </p:nvPr>
        </p:nvPicPr>
        <p:blipFill>
          <a:blip r:embed="rId4" cstate="screen">
            <a:extLst>
              <a:ext uri="{28A0092B-C50C-407E-A947-70E740481C1C}">
                <a14:useLocalDpi xmlns:a14="http://schemas.microsoft.com/office/drawing/2010/main" val="0"/>
              </a:ext>
            </a:extLst>
          </a:blip>
          <a:stretch>
            <a:fillRect/>
          </a:stretch>
        </p:blipFill>
        <p:spPr>
          <a:xfrm>
            <a:off x="5967487" y="2947970"/>
            <a:ext cx="6005437" cy="2975489"/>
          </a:xfrm>
          <a:prstGeom prst="rect">
            <a:avLst/>
          </a:prstGeom>
          <a:solidFill>
            <a:schemeClr val="bg1"/>
          </a:solidFill>
          <a:ln w="28575">
            <a:solidFill>
              <a:schemeClr val="accent3"/>
            </a:solidFill>
          </a:ln>
        </p:spPr>
      </p:pic>
      <p:sp>
        <p:nvSpPr>
          <p:cNvPr id="21" name="TextBox 20">
            <a:extLst>
              <a:ext uri="{FF2B5EF4-FFF2-40B4-BE49-F238E27FC236}">
                <a16:creationId xmlns:a16="http://schemas.microsoft.com/office/drawing/2014/main" id="{08D5258E-50A1-48CF-899A-56C85FD82785}"/>
              </a:ext>
            </a:extLst>
          </p:cNvPr>
          <p:cNvSpPr txBox="1"/>
          <p:nvPr/>
        </p:nvSpPr>
        <p:spPr>
          <a:xfrm>
            <a:off x="2919487" y="1214882"/>
            <a:ext cx="6096000"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First ADC approved in RRMM (2020)</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4E58492-33D8-C9F4-30B0-E23822E8E68B}"/>
              </a:ext>
            </a:extLst>
          </p:cNvPr>
          <p:cNvSpPr txBox="1"/>
          <p:nvPr/>
        </p:nvSpPr>
        <p:spPr>
          <a:xfrm>
            <a:off x="381712" y="1775596"/>
            <a:ext cx="11428576"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US and EU marketing authorisation withdrawn following DREAMM-3 not meeting its primary endpoint</a:t>
            </a:r>
            <a:r>
              <a:rPr kumimoji="0" lang="en-GB" sz="1800" b="1" i="0" u="none" strike="noStrike" kern="1200" cap="none" spc="0" normalizeH="0" baseline="30000" noProof="0" dirty="0">
                <a:ln>
                  <a:noFill/>
                </a:ln>
                <a:solidFill>
                  <a:srgbClr val="000000"/>
                </a:solidFill>
                <a:effectLst/>
                <a:uLnTx/>
                <a:uFillTx/>
                <a:latin typeface="Arial"/>
                <a:ea typeface="+mn-ea"/>
                <a:cs typeface="+mn-cs"/>
              </a:rPr>
              <a:t>3,4</a:t>
            </a:r>
          </a:p>
        </p:txBody>
      </p:sp>
      <p:sp>
        <p:nvSpPr>
          <p:cNvPr id="2" name="TextBox 1">
            <a:extLst>
              <a:ext uri="{FF2B5EF4-FFF2-40B4-BE49-F238E27FC236}">
                <a16:creationId xmlns:a16="http://schemas.microsoft.com/office/drawing/2014/main" id="{16414888-EA95-9D93-6A2B-D27CD49A5E3C}"/>
              </a:ext>
            </a:extLst>
          </p:cNvPr>
          <p:cNvSpPr txBox="1"/>
          <p:nvPr/>
        </p:nvSpPr>
        <p:spPr>
          <a:xfrm>
            <a:off x="381712" y="2208878"/>
            <a:ext cx="11428576"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Remains under investigation in combination regimens in multiple studies, </a:t>
            </a:r>
            <a:br>
              <a:rPr kumimoji="0" lang="en-GB" sz="1800" b="1" i="0" u="none" strike="noStrike" kern="1200" cap="none" spc="0" normalizeH="0" baseline="0" noProof="0" dirty="0">
                <a:ln>
                  <a:noFill/>
                </a:ln>
                <a:solidFill>
                  <a:srgbClr val="000000"/>
                </a:solidFill>
                <a:effectLst/>
                <a:uLnTx/>
                <a:uFillTx/>
                <a:latin typeface="Arial"/>
                <a:ea typeface="+mn-ea"/>
                <a:cs typeface="+mn-cs"/>
              </a:rPr>
            </a:br>
            <a:r>
              <a:rPr kumimoji="0" lang="en-GB" sz="1800" b="1" i="0" u="none" strike="noStrike" kern="1200" cap="none" spc="0" normalizeH="0" baseline="0" noProof="0" dirty="0">
                <a:ln>
                  <a:noFill/>
                </a:ln>
                <a:solidFill>
                  <a:srgbClr val="000000"/>
                </a:solidFill>
                <a:effectLst/>
                <a:uLnTx/>
                <a:uFillTx/>
                <a:latin typeface="Arial"/>
                <a:ea typeface="+mn-ea"/>
                <a:cs typeface="+mn-cs"/>
              </a:rPr>
              <a:t>with positive results from the DREAMM-7</a:t>
            </a:r>
            <a:r>
              <a:rPr kumimoji="0" lang="en-GB" sz="1800" b="1" i="0" u="none" strike="noStrike" kern="1200" cap="none" spc="0" normalizeH="0" baseline="30000" noProof="0" dirty="0">
                <a:ln>
                  <a:noFill/>
                </a:ln>
                <a:solidFill>
                  <a:srgbClr val="000000"/>
                </a:solidFill>
                <a:effectLst/>
                <a:uLnTx/>
                <a:uFillTx/>
                <a:latin typeface="Arial"/>
                <a:ea typeface="+mn-ea"/>
                <a:cs typeface="+mn-cs"/>
              </a:rPr>
              <a:t>5</a:t>
            </a:r>
            <a:r>
              <a:rPr kumimoji="0" lang="en-GB" sz="1800" b="1" i="0" u="none" strike="noStrike" kern="1200" cap="none" spc="0" normalizeH="0" baseline="0" noProof="0" dirty="0">
                <a:ln>
                  <a:noFill/>
                </a:ln>
                <a:solidFill>
                  <a:srgbClr val="000000"/>
                </a:solidFill>
                <a:effectLst/>
                <a:uLnTx/>
                <a:uFillTx/>
                <a:latin typeface="Arial"/>
                <a:ea typeface="+mn-ea"/>
                <a:cs typeface="+mn-cs"/>
              </a:rPr>
              <a:t> and DREAMM-8</a:t>
            </a:r>
            <a:r>
              <a:rPr kumimoji="0" lang="en-GB" sz="1800" b="1" i="0" u="none" strike="noStrike" kern="1200" cap="none" spc="0" normalizeH="0" baseline="30000" noProof="0" dirty="0">
                <a:ln>
                  <a:noFill/>
                </a:ln>
                <a:solidFill>
                  <a:srgbClr val="000000"/>
                </a:solidFill>
                <a:effectLst/>
                <a:uLnTx/>
                <a:uFillTx/>
                <a:latin typeface="Arial"/>
                <a:ea typeface="+mn-ea"/>
                <a:cs typeface="+mn-cs"/>
              </a:rPr>
              <a:t>6</a:t>
            </a:r>
            <a:r>
              <a:rPr kumimoji="0" lang="en-GB" sz="1800" b="1" i="0" u="none" strike="noStrike" kern="1200" cap="none" spc="0" normalizeH="0" baseline="0" noProof="0" dirty="0">
                <a:ln>
                  <a:noFill/>
                </a:ln>
                <a:solidFill>
                  <a:srgbClr val="000000"/>
                </a:solidFill>
                <a:effectLst/>
                <a:uLnTx/>
                <a:uFillTx/>
                <a:latin typeface="Arial"/>
                <a:ea typeface="+mn-ea"/>
                <a:cs typeface="+mn-cs"/>
              </a:rPr>
              <a:t> phase 3 trials in RRMM</a:t>
            </a:r>
            <a:endParaRPr kumimoji="0" lang="en-US"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336BD925-8369-CDF7-9CD4-63FF5A911756}"/>
              </a:ext>
            </a:extLst>
          </p:cNvPr>
          <p:cNvSpPr txBox="1"/>
          <p:nvPr/>
        </p:nvSpPr>
        <p:spPr>
          <a:xfrm>
            <a:off x="238125" y="5971424"/>
            <a:ext cx="11715749" cy="261610"/>
          </a:xfrm>
          <a:prstGeom prst="rect">
            <a:avLst/>
          </a:prstGeom>
        </p:spPr>
        <p:style>
          <a:lnRef idx="2">
            <a:schemeClr val="accent3"/>
          </a:lnRef>
          <a:fillRef idx="1">
            <a:schemeClr val="lt1"/>
          </a:fillRef>
          <a:effectRef idx="0">
            <a:schemeClr val="accent3"/>
          </a:effectRef>
          <a:fontRef idx="minor">
            <a:schemeClr val="dk1"/>
          </a:fontRef>
        </p:style>
        <p:txBody>
          <a:bodyPr wrap="square" lIns="36000" rIns="36000">
            <a:spAutoFit/>
          </a:bodyPr>
          <a:lstStyle>
            <a:defPPr>
              <a:defRPr lang="en-US"/>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mn-ea"/>
                <a:cs typeface="+mn-cs"/>
              </a:rPr>
              <a:t>Humanized IgG1 Fc-engineered ADC comprising a BCMA-targeted antibody covalently linked via a cysteine linker to the microtubule inhibitor monomethyl auristatin F (MMAF)</a:t>
            </a:r>
          </a:p>
        </p:txBody>
      </p:sp>
    </p:spTree>
    <p:extLst>
      <p:ext uri="{BB962C8B-B14F-4D97-AF65-F5344CB8AC3E}">
        <p14:creationId xmlns:p14="http://schemas.microsoft.com/office/powerpoint/2010/main" val="424134841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1803-76E0-4269-AA73-FE69137867DF}"/>
              </a:ext>
            </a:extLst>
          </p:cNvPr>
          <p:cNvSpPr>
            <a:spLocks noGrp="1"/>
          </p:cNvSpPr>
          <p:nvPr>
            <p:ph type="title"/>
          </p:nvPr>
        </p:nvSpPr>
        <p:spPr>
          <a:xfrm>
            <a:off x="419877" y="136525"/>
            <a:ext cx="11312488" cy="1048463"/>
          </a:xfrm>
        </p:spPr>
        <p:txBody>
          <a:bodyPr>
            <a:normAutofit fontScale="90000"/>
          </a:bodyPr>
          <a:lstStyle/>
          <a:p>
            <a:r>
              <a:rPr lang="en-US" dirty="0"/>
              <a:t>Belantamab mafodotin: initial approval based on DREAMM-2 in heavily pretreated RRMM</a:t>
            </a:r>
          </a:p>
        </p:txBody>
      </p:sp>
      <p:sp>
        <p:nvSpPr>
          <p:cNvPr id="7" name="Text Placeholder 6">
            <a:extLst>
              <a:ext uri="{FF2B5EF4-FFF2-40B4-BE49-F238E27FC236}">
                <a16:creationId xmlns:a16="http://schemas.microsoft.com/office/drawing/2014/main" id="{2A5E9FAD-EDDF-4DC3-A422-BFB7AA7DDCE2}"/>
              </a:ext>
            </a:extLst>
          </p:cNvPr>
          <p:cNvSpPr>
            <a:spLocks noGrp="1"/>
          </p:cNvSpPr>
          <p:nvPr>
            <p:ph type="body" sz="quarter" idx="10"/>
          </p:nvPr>
        </p:nvSpPr>
        <p:spPr>
          <a:xfrm>
            <a:off x="77445" y="6359685"/>
            <a:ext cx="12020549" cy="510555"/>
          </a:xfrm>
        </p:spPr>
        <p:txBody>
          <a:bodyPr>
            <a:normAutofit/>
          </a:bodyPr>
          <a:lstStyle/>
          <a:p>
            <a:r>
              <a:rPr lang="en-US" sz="1050" b="1" dirty="0"/>
              <a:t>Lonial S, et al. Lancet Oncol 2020;21(2):207–21. Lonial S, et al. Cancer 2021;127(22):4198–212.  </a:t>
            </a:r>
            <a:r>
              <a:rPr lang="en-US" sz="1050" b="1" dirty="0" err="1"/>
              <a:t>Nooka</a:t>
            </a:r>
            <a:r>
              <a:rPr lang="en-US" sz="1050" b="1" dirty="0"/>
              <a:t> A, et al. Cancer 2023;129(23):3746–60.</a:t>
            </a:r>
            <a:r>
              <a:rPr lang="en-GB" sz="1050" dirty="0"/>
              <a:t> Figures reproduced under Creative Commons CC BY-NC 4.0 license. </a:t>
            </a:r>
            <a:endParaRPr lang="en-US" sz="1050" b="1" dirty="0"/>
          </a:p>
        </p:txBody>
      </p:sp>
      <p:sp>
        <p:nvSpPr>
          <p:cNvPr id="4" name="Freeform: Shape 3">
            <a:extLst>
              <a:ext uri="{FF2B5EF4-FFF2-40B4-BE49-F238E27FC236}">
                <a16:creationId xmlns:a16="http://schemas.microsoft.com/office/drawing/2014/main" id="{EF98B820-CAAD-42A3-B812-7726E6E7E734}"/>
              </a:ext>
            </a:extLst>
          </p:cNvPr>
          <p:cNvSpPr/>
          <p:nvPr/>
        </p:nvSpPr>
        <p:spPr>
          <a:xfrm>
            <a:off x="85726" y="1404873"/>
            <a:ext cx="3431197" cy="403200"/>
          </a:xfrm>
          <a:custGeom>
            <a:avLst/>
            <a:gdLst>
              <a:gd name="connsiteX0" fmla="*/ 0 w 3017703"/>
              <a:gd name="connsiteY0" fmla="*/ 0 h 403200"/>
              <a:gd name="connsiteX1" fmla="*/ 3017703 w 3017703"/>
              <a:gd name="connsiteY1" fmla="*/ 0 h 403200"/>
              <a:gd name="connsiteX2" fmla="*/ 3017703 w 3017703"/>
              <a:gd name="connsiteY2" fmla="*/ 403200 h 403200"/>
              <a:gd name="connsiteX3" fmla="*/ 0 w 3017703"/>
              <a:gd name="connsiteY3" fmla="*/ 403200 h 403200"/>
              <a:gd name="connsiteX4" fmla="*/ 0 w 301770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403200">
                <a:moveTo>
                  <a:pt x="0" y="0"/>
                </a:moveTo>
                <a:lnTo>
                  <a:pt x="3017703" y="0"/>
                </a:lnTo>
                <a:lnTo>
                  <a:pt x="3017703" y="403200"/>
                </a:lnTo>
                <a:lnTo>
                  <a:pt x="0" y="403200"/>
                </a:lnTo>
                <a:lnTo>
                  <a:pt x="0" y="0"/>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a:ea typeface="+mn-ea"/>
                <a:cs typeface="+mn-cs"/>
              </a:rPr>
              <a:t>Patients</a:t>
            </a:r>
            <a:endParaRPr kumimoji="0" lang="en-GB" sz="13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DF940CB7-BB20-4993-A056-CA06233A136A}"/>
              </a:ext>
            </a:extLst>
          </p:cNvPr>
          <p:cNvSpPr/>
          <p:nvPr/>
        </p:nvSpPr>
        <p:spPr>
          <a:xfrm>
            <a:off x="85726" y="1808073"/>
            <a:ext cx="3431197" cy="2160824"/>
          </a:xfrm>
          <a:custGeom>
            <a:avLst/>
            <a:gdLst>
              <a:gd name="connsiteX0" fmla="*/ 0 w 3017703"/>
              <a:gd name="connsiteY0" fmla="*/ 0 h 2311804"/>
              <a:gd name="connsiteX1" fmla="*/ 3017703 w 3017703"/>
              <a:gd name="connsiteY1" fmla="*/ 0 h 2311804"/>
              <a:gd name="connsiteX2" fmla="*/ 3017703 w 3017703"/>
              <a:gd name="connsiteY2" fmla="*/ 2311804 h 2311804"/>
              <a:gd name="connsiteX3" fmla="*/ 0 w 3017703"/>
              <a:gd name="connsiteY3" fmla="*/ 2311804 h 2311804"/>
              <a:gd name="connsiteX4" fmla="*/ 0 w 3017703"/>
              <a:gd name="connsiteY4" fmla="*/ 0 h 23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2311804">
                <a:moveTo>
                  <a:pt x="0" y="0"/>
                </a:moveTo>
                <a:lnTo>
                  <a:pt x="3017703" y="0"/>
                </a:lnTo>
                <a:lnTo>
                  <a:pt x="3017703" y="2311804"/>
                </a:lnTo>
                <a:lnTo>
                  <a:pt x="0" y="23118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N=97 and N=99 in 2.5 and 3.4 mg/kg cohorts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age: 65 and 67 years</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High-risk cytogenetics: 42% and 47%</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prior lines of therapy: 7 and 6</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90% and 89% lenalidomide-refractory</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87% and 78% pomalidomide-refractory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76% and 75% bortezomib-refractory</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and 92% daratumumab-refractory</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and 100% triple-class-refractory</a:t>
            </a:r>
          </a:p>
        </p:txBody>
      </p:sp>
      <p:grpSp>
        <p:nvGrpSpPr>
          <p:cNvPr id="11" name="Group 10">
            <a:extLst>
              <a:ext uri="{FF2B5EF4-FFF2-40B4-BE49-F238E27FC236}">
                <a16:creationId xmlns:a16="http://schemas.microsoft.com/office/drawing/2014/main" id="{84EA7E37-A135-48D4-922E-30DAC0ED6524}"/>
              </a:ext>
            </a:extLst>
          </p:cNvPr>
          <p:cNvGrpSpPr/>
          <p:nvPr/>
        </p:nvGrpSpPr>
        <p:grpSpPr>
          <a:xfrm>
            <a:off x="85725" y="4060954"/>
            <a:ext cx="3431197" cy="2436314"/>
            <a:chOff x="3859312" y="1430511"/>
            <a:chExt cx="3017703" cy="2194351"/>
          </a:xfrm>
        </p:grpSpPr>
        <p:sp>
          <p:nvSpPr>
            <p:cNvPr id="6" name="Freeform: Shape 5">
              <a:extLst>
                <a:ext uri="{FF2B5EF4-FFF2-40B4-BE49-F238E27FC236}">
                  <a16:creationId xmlns:a16="http://schemas.microsoft.com/office/drawing/2014/main" id="{6596007A-495C-4CF2-ABF1-D4EC82F67EDB}"/>
                </a:ext>
              </a:extLst>
            </p:cNvPr>
            <p:cNvSpPr/>
            <p:nvPr/>
          </p:nvSpPr>
          <p:spPr>
            <a:xfrm>
              <a:off x="3859312" y="1430511"/>
              <a:ext cx="3017703" cy="403200"/>
            </a:xfrm>
            <a:custGeom>
              <a:avLst/>
              <a:gdLst>
                <a:gd name="connsiteX0" fmla="*/ 0 w 3017703"/>
                <a:gd name="connsiteY0" fmla="*/ 0 h 403200"/>
                <a:gd name="connsiteX1" fmla="*/ 3017703 w 3017703"/>
                <a:gd name="connsiteY1" fmla="*/ 0 h 403200"/>
                <a:gd name="connsiteX2" fmla="*/ 3017703 w 3017703"/>
                <a:gd name="connsiteY2" fmla="*/ 403200 h 403200"/>
                <a:gd name="connsiteX3" fmla="*/ 0 w 3017703"/>
                <a:gd name="connsiteY3" fmla="*/ 403200 h 403200"/>
                <a:gd name="connsiteX4" fmla="*/ 0 w 301770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403200">
                  <a:moveTo>
                    <a:pt x="0" y="0"/>
                  </a:moveTo>
                  <a:lnTo>
                    <a:pt x="3017703" y="0"/>
                  </a:lnTo>
                  <a:lnTo>
                    <a:pt x="3017703" y="403200"/>
                  </a:lnTo>
                  <a:lnTo>
                    <a:pt x="0" y="403200"/>
                  </a:lnTo>
                  <a:lnTo>
                    <a:pt x="0" y="0"/>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Arial"/>
                  <a:ea typeface="+mn-ea"/>
                  <a:cs typeface="+mn-cs"/>
                </a:rPr>
                <a:t>Safety (2.5 and 3.4 mg/kg cohorts)</a:t>
              </a:r>
              <a:endParaRPr kumimoji="0" lang="en-GB" sz="13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B075E334-6237-440F-8570-1CCE0DCCEE51}"/>
                </a:ext>
              </a:extLst>
            </p:cNvPr>
            <p:cNvSpPr/>
            <p:nvPr/>
          </p:nvSpPr>
          <p:spPr>
            <a:xfrm>
              <a:off x="3859312" y="1833711"/>
              <a:ext cx="3017703" cy="1791151"/>
            </a:xfrm>
            <a:custGeom>
              <a:avLst/>
              <a:gdLst>
                <a:gd name="connsiteX0" fmla="*/ 0 w 3017703"/>
                <a:gd name="connsiteY0" fmla="*/ 0 h 2311804"/>
                <a:gd name="connsiteX1" fmla="*/ 3017703 w 3017703"/>
                <a:gd name="connsiteY1" fmla="*/ 0 h 2311804"/>
                <a:gd name="connsiteX2" fmla="*/ 3017703 w 3017703"/>
                <a:gd name="connsiteY2" fmla="*/ 2311804 h 2311804"/>
                <a:gd name="connsiteX3" fmla="*/ 0 w 3017703"/>
                <a:gd name="connsiteY3" fmla="*/ 2311804 h 2311804"/>
                <a:gd name="connsiteX4" fmla="*/ 0 w 3017703"/>
                <a:gd name="connsiteY4" fmla="*/ 0 h 23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2311804">
                  <a:moveTo>
                    <a:pt x="0" y="0"/>
                  </a:moveTo>
                  <a:lnTo>
                    <a:pt x="3017703" y="0"/>
                  </a:lnTo>
                  <a:lnTo>
                    <a:pt x="3017703" y="2311804"/>
                  </a:lnTo>
                  <a:lnTo>
                    <a:pt x="0" y="23118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Keratopathy: 71% and 75%</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3/4 keratopathy: 31% and 25%</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Any Grade 3/4 AE: 84% and 83%</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3/4 thrombocytopenia: 22% and 32%; </a:t>
              </a:r>
              <a:r>
                <a:rPr kumimoji="0" lang="en-GB" sz="13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anemia</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21% and 28%; neutropenia 11% and 16%</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Infections: 45% and 55%</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 infections: 20% and 44%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Discontinuations: 12% and 12%</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graphicFrame>
        <p:nvGraphicFramePr>
          <p:cNvPr id="3" name="Content Placeholder 13">
            <a:extLst>
              <a:ext uri="{FF2B5EF4-FFF2-40B4-BE49-F238E27FC236}">
                <a16:creationId xmlns:a16="http://schemas.microsoft.com/office/drawing/2014/main" id="{F115849C-4A35-F6F9-5E33-20586886888C}"/>
              </a:ext>
            </a:extLst>
          </p:cNvPr>
          <p:cNvGraphicFramePr>
            <a:graphicFrameLocks/>
          </p:cNvGraphicFramePr>
          <p:nvPr/>
        </p:nvGraphicFramePr>
        <p:xfrm>
          <a:off x="3457101" y="1404874"/>
          <a:ext cx="4381264" cy="224768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DA9E265-B447-9788-9F19-9AB0698D24F5}"/>
              </a:ext>
            </a:extLst>
          </p:cNvPr>
          <p:cNvSpPr txBox="1"/>
          <p:nvPr/>
        </p:nvSpPr>
        <p:spPr>
          <a:xfrm>
            <a:off x="4485884" y="1086129"/>
            <a:ext cx="10550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srgbClr val="FFFFFF"/>
                </a:solidFill>
                <a:effectLst/>
                <a:uLnTx/>
                <a:uFillTx/>
                <a:latin typeface="Arial"/>
                <a:ea typeface="+mn-ea"/>
                <a:cs typeface="+mn-cs"/>
              </a:rPr>
              <a:t>VGPR</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CBR 36%</a:t>
            </a:r>
          </a:p>
        </p:txBody>
      </p:sp>
      <p:pic>
        <p:nvPicPr>
          <p:cNvPr id="1026" name="Picture 2" descr="Details are in the caption following the image">
            <a:extLst>
              <a:ext uri="{FF2B5EF4-FFF2-40B4-BE49-F238E27FC236}">
                <a16:creationId xmlns:a16="http://schemas.microsoft.com/office/drawing/2014/main" id="{E801DFDA-2ABE-BDEF-0498-E4EC17B766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bwMode="auto">
          <a:xfrm>
            <a:off x="7857407" y="3687962"/>
            <a:ext cx="4240588" cy="2809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ails are in the caption following the image">
            <a:extLst>
              <a:ext uri="{FF2B5EF4-FFF2-40B4-BE49-F238E27FC236}">
                <a16:creationId xmlns:a16="http://schemas.microsoft.com/office/drawing/2014/main" id="{2EE6ED8A-D7F5-BB8A-A71A-E184C1FFF05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3603978" y="3687723"/>
            <a:ext cx="4201003" cy="28095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tails are in the caption following the image">
            <a:extLst>
              <a:ext uri="{FF2B5EF4-FFF2-40B4-BE49-F238E27FC236}">
                <a16:creationId xmlns:a16="http://schemas.microsoft.com/office/drawing/2014/main" id="{08958203-5308-2FB9-FF9B-FDDA91C0177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857406" y="1159350"/>
            <a:ext cx="4240588" cy="24932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6BB884D-0152-FC60-2A65-58830E975B2C}"/>
              </a:ext>
            </a:extLst>
          </p:cNvPr>
          <p:cNvSpPr txBox="1"/>
          <p:nvPr/>
        </p:nvSpPr>
        <p:spPr>
          <a:xfrm>
            <a:off x="5850441" y="1086128"/>
            <a:ext cx="10550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srgbClr val="FFFFFF"/>
                </a:solidFill>
                <a:effectLst/>
                <a:uLnTx/>
                <a:uFillTx/>
                <a:latin typeface="Arial"/>
                <a:ea typeface="+mn-ea"/>
                <a:cs typeface="+mn-cs"/>
              </a:rPr>
              <a:t>VGPR</a:t>
            </a:r>
            <a:r>
              <a:rPr kumimoji="0" lang="en-US" sz="1200" b="0" i="0" u="none" strike="noStrike" kern="1200" cap="none" spc="0" normalizeH="0" baseline="0" noProof="0" dirty="0">
                <a:ln>
                  <a:noFill/>
                </a:ln>
                <a:solidFill>
                  <a:srgbClr val="FFFFFF"/>
                </a:solidFill>
                <a:effectLst/>
                <a:uLnTx/>
                <a:uFillTx/>
                <a:latin typeface="Arial"/>
                <a:ea typeface="+mn-ea"/>
                <a:cs typeface="+mn-cs"/>
              </a:rPr>
              <a:t>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CBR 40%</a:t>
            </a:r>
          </a:p>
        </p:txBody>
      </p:sp>
      <p:graphicFrame>
        <p:nvGraphicFramePr>
          <p:cNvPr id="17" name="Group 4">
            <a:extLst>
              <a:ext uri="{FF2B5EF4-FFF2-40B4-BE49-F238E27FC236}">
                <a16:creationId xmlns:a16="http://schemas.microsoft.com/office/drawing/2014/main" id="{2111B251-F400-0C44-2DB2-93B42B0A45E9}"/>
              </a:ext>
            </a:extLst>
          </p:cNvPr>
          <p:cNvGraphicFramePr>
            <a:graphicFrameLocks/>
          </p:cNvGraphicFramePr>
          <p:nvPr/>
        </p:nvGraphicFramePr>
        <p:xfrm>
          <a:off x="4642012" y="3696409"/>
          <a:ext cx="2271762" cy="670560"/>
        </p:xfrm>
        <a:graphic>
          <a:graphicData uri="http://schemas.openxmlformats.org/drawingml/2006/table">
            <a:tbl>
              <a:tblPr firstRow="1" bandRow="1">
                <a:tableStyleId>{1FECB4D8-DB02-4DC6-A0A2-4F2EBAE1DC90}</a:tableStyleId>
              </a:tblPr>
              <a:tblGrid>
                <a:gridCol w="953476">
                  <a:extLst>
                    <a:ext uri="{9D8B030D-6E8A-4147-A177-3AD203B41FA5}">
                      <a16:colId xmlns:a16="http://schemas.microsoft.com/office/drawing/2014/main" val="20000"/>
                    </a:ext>
                  </a:extLst>
                </a:gridCol>
                <a:gridCol w="657225">
                  <a:extLst>
                    <a:ext uri="{9D8B030D-6E8A-4147-A177-3AD203B41FA5}">
                      <a16:colId xmlns:a16="http://schemas.microsoft.com/office/drawing/2014/main" val="20003"/>
                    </a:ext>
                  </a:extLst>
                </a:gridCol>
                <a:gridCol w="661061">
                  <a:extLst>
                    <a:ext uri="{9D8B030D-6E8A-4147-A177-3AD203B41FA5}">
                      <a16:colId xmlns:a16="http://schemas.microsoft.com/office/drawing/2014/main" val="20004"/>
                    </a:ext>
                  </a:extLst>
                </a:gridCol>
              </a:tblGrid>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2.5 mg/kg (n=97)</a:t>
                      </a: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3.4 mg/kg (n=99)</a:t>
                      </a:r>
                    </a:p>
                  </a:txBody>
                  <a:tcPr marL="0" marR="0" marT="0" marB="0" anchor="ctr" horzOverflow="overflow"/>
                </a:tc>
                <a:extLst>
                  <a:ext uri="{0D108BD9-81ED-4DB2-BD59-A6C34878D82A}">
                    <a16:rowId xmlns:a16="http://schemas.microsoft.com/office/drawing/2014/main" val="10000"/>
                  </a:ext>
                </a:extLst>
              </a:tr>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Median PFS, months</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2.8</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3.9</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extLst>
                  <a:ext uri="{0D108BD9-81ED-4DB2-BD59-A6C34878D82A}">
                    <a16:rowId xmlns:a16="http://schemas.microsoft.com/office/drawing/2014/main" val="1655617486"/>
                  </a:ext>
                </a:extLst>
              </a:tr>
            </a:tbl>
          </a:graphicData>
        </a:graphic>
      </p:graphicFrame>
      <p:graphicFrame>
        <p:nvGraphicFramePr>
          <p:cNvPr id="18" name="Group 4">
            <a:extLst>
              <a:ext uri="{FF2B5EF4-FFF2-40B4-BE49-F238E27FC236}">
                <a16:creationId xmlns:a16="http://schemas.microsoft.com/office/drawing/2014/main" id="{F74F52B0-E4D0-CE60-B1D0-09504F84C772}"/>
              </a:ext>
            </a:extLst>
          </p:cNvPr>
          <p:cNvGraphicFramePr>
            <a:graphicFrameLocks/>
          </p:cNvGraphicFramePr>
          <p:nvPr/>
        </p:nvGraphicFramePr>
        <p:xfrm>
          <a:off x="9172776" y="3701026"/>
          <a:ext cx="2078846" cy="670560"/>
        </p:xfrm>
        <a:graphic>
          <a:graphicData uri="http://schemas.openxmlformats.org/drawingml/2006/table">
            <a:tbl>
              <a:tblPr firstRow="1" bandRow="1">
                <a:tableStyleId>{1FECB4D8-DB02-4DC6-A0A2-4F2EBAE1DC90}</a:tableStyleId>
              </a:tblPr>
              <a:tblGrid>
                <a:gridCol w="760560">
                  <a:extLst>
                    <a:ext uri="{9D8B030D-6E8A-4147-A177-3AD203B41FA5}">
                      <a16:colId xmlns:a16="http://schemas.microsoft.com/office/drawing/2014/main" val="20000"/>
                    </a:ext>
                  </a:extLst>
                </a:gridCol>
                <a:gridCol w="657225">
                  <a:extLst>
                    <a:ext uri="{9D8B030D-6E8A-4147-A177-3AD203B41FA5}">
                      <a16:colId xmlns:a16="http://schemas.microsoft.com/office/drawing/2014/main" val="20003"/>
                    </a:ext>
                  </a:extLst>
                </a:gridCol>
                <a:gridCol w="661061">
                  <a:extLst>
                    <a:ext uri="{9D8B030D-6E8A-4147-A177-3AD203B41FA5}">
                      <a16:colId xmlns:a16="http://schemas.microsoft.com/office/drawing/2014/main" val="20004"/>
                    </a:ext>
                  </a:extLst>
                </a:gridCol>
              </a:tblGrid>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2.5 mg/kg (n=97)</a:t>
                      </a: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3.4 mg/kg (n=99)</a:t>
                      </a:r>
                    </a:p>
                  </a:txBody>
                  <a:tcPr marL="0" marR="0" marT="0" marB="0" anchor="ctr" horzOverflow="overflow"/>
                </a:tc>
                <a:extLst>
                  <a:ext uri="{0D108BD9-81ED-4DB2-BD59-A6C34878D82A}">
                    <a16:rowId xmlns:a16="http://schemas.microsoft.com/office/drawing/2014/main" val="10000"/>
                  </a:ext>
                </a:extLst>
              </a:tr>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Median OS, months</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15.3</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14.0</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extLst>
                  <a:ext uri="{0D108BD9-81ED-4DB2-BD59-A6C34878D82A}">
                    <a16:rowId xmlns:a16="http://schemas.microsoft.com/office/drawing/2014/main" val="1655617486"/>
                  </a:ext>
                </a:extLst>
              </a:tr>
            </a:tbl>
          </a:graphicData>
        </a:graphic>
      </p:graphicFrame>
      <p:graphicFrame>
        <p:nvGraphicFramePr>
          <p:cNvPr id="19" name="Group 4">
            <a:extLst>
              <a:ext uri="{FF2B5EF4-FFF2-40B4-BE49-F238E27FC236}">
                <a16:creationId xmlns:a16="http://schemas.microsoft.com/office/drawing/2014/main" id="{9C1BFEA7-BC4E-6C5E-4E23-DA5C9913C085}"/>
              </a:ext>
            </a:extLst>
          </p:cNvPr>
          <p:cNvGraphicFramePr>
            <a:graphicFrameLocks/>
          </p:cNvGraphicFramePr>
          <p:nvPr/>
        </p:nvGraphicFramePr>
        <p:xfrm>
          <a:off x="9085580" y="1167797"/>
          <a:ext cx="2253239" cy="670560"/>
        </p:xfrm>
        <a:graphic>
          <a:graphicData uri="http://schemas.openxmlformats.org/drawingml/2006/table">
            <a:tbl>
              <a:tblPr firstRow="1" bandRow="1">
                <a:tableStyleId>{1FECB4D8-DB02-4DC6-A0A2-4F2EBAE1DC90}</a:tableStyleId>
              </a:tblPr>
              <a:tblGrid>
                <a:gridCol w="934953">
                  <a:extLst>
                    <a:ext uri="{9D8B030D-6E8A-4147-A177-3AD203B41FA5}">
                      <a16:colId xmlns:a16="http://schemas.microsoft.com/office/drawing/2014/main" val="20000"/>
                    </a:ext>
                  </a:extLst>
                </a:gridCol>
                <a:gridCol w="657225">
                  <a:extLst>
                    <a:ext uri="{9D8B030D-6E8A-4147-A177-3AD203B41FA5}">
                      <a16:colId xmlns:a16="http://schemas.microsoft.com/office/drawing/2014/main" val="20003"/>
                    </a:ext>
                  </a:extLst>
                </a:gridCol>
                <a:gridCol w="661061">
                  <a:extLst>
                    <a:ext uri="{9D8B030D-6E8A-4147-A177-3AD203B41FA5}">
                      <a16:colId xmlns:a16="http://schemas.microsoft.com/office/drawing/2014/main" val="20004"/>
                    </a:ext>
                  </a:extLst>
                </a:gridCol>
              </a:tblGrid>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2.5 mg/kg (n=97)</a:t>
                      </a: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bg1"/>
                          </a:solidFill>
                          <a:effectLst/>
                        </a:rPr>
                        <a:t>3.4 mg/kg (n=99)</a:t>
                      </a:r>
                    </a:p>
                  </a:txBody>
                  <a:tcPr marL="0" marR="0" marT="0" marB="0" anchor="ctr" horzOverflow="overflow"/>
                </a:tc>
                <a:extLst>
                  <a:ext uri="{0D108BD9-81ED-4DB2-BD59-A6C34878D82A}">
                    <a16:rowId xmlns:a16="http://schemas.microsoft.com/office/drawing/2014/main" val="10000"/>
                  </a:ext>
                </a:extLst>
              </a:tr>
              <a:tr h="125511">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Median DOR, months</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12.5</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100" b="1" u="none" strike="noStrike" cap="none" normalizeH="0" baseline="0" dirty="0">
                          <a:ln>
                            <a:noFill/>
                          </a:ln>
                          <a:solidFill>
                            <a:schemeClr val="tx1"/>
                          </a:solidFill>
                          <a:effectLst/>
                        </a:rPr>
                        <a:t>6.2</a:t>
                      </a:r>
                      <a:endParaRPr kumimoji="0" lang="en-US" sz="1100" b="1" i="0" u="none" strike="noStrike" cap="none" normalizeH="0" baseline="0" dirty="0">
                        <a:ln>
                          <a:noFill/>
                        </a:ln>
                        <a:solidFill>
                          <a:schemeClr val="tx1"/>
                        </a:solidFill>
                        <a:effectLst/>
                        <a:latin typeface="Arial" pitchFamily="34" charset="0"/>
                      </a:endParaRPr>
                    </a:p>
                  </a:txBody>
                  <a:tcPr marL="0" marR="0" marT="0" marB="0" anchor="ctr" horzOverflow="overflow"/>
                </a:tc>
                <a:extLst>
                  <a:ext uri="{0D108BD9-81ED-4DB2-BD59-A6C34878D82A}">
                    <a16:rowId xmlns:a16="http://schemas.microsoft.com/office/drawing/2014/main" val="1655617486"/>
                  </a:ext>
                </a:extLst>
              </a:tr>
            </a:tbl>
          </a:graphicData>
        </a:graphic>
      </p:graphicFrame>
    </p:spTree>
    <p:extLst>
      <p:ext uri="{BB962C8B-B14F-4D97-AF65-F5344CB8AC3E}">
        <p14:creationId xmlns:p14="http://schemas.microsoft.com/office/powerpoint/2010/main" val="121069059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10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1000"/>
                                        <p:tgtEl>
                                          <p:spTgt spid="1030"/>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1000"/>
                                        <p:tgtEl>
                                          <p:spTgt spid="1028"/>
                                        </p:tgtEl>
                                      </p:cBhvr>
                                    </p:animEffect>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1000"/>
                                        <p:tgtEl>
                                          <p:spTgt spid="1026"/>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Graphic spid="3" grpId="0">
        <p:bldAsOne/>
      </p:bldGraphic>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6CBF-1A54-4205-55D8-4AFB9F9EA46A}"/>
              </a:ext>
            </a:extLst>
          </p:cNvPr>
          <p:cNvSpPr>
            <a:spLocks noGrp="1"/>
          </p:cNvSpPr>
          <p:nvPr>
            <p:ph type="title"/>
          </p:nvPr>
        </p:nvSpPr>
        <p:spPr>
          <a:xfrm>
            <a:off x="0" y="153602"/>
            <a:ext cx="12192000" cy="1020763"/>
          </a:xfrm>
        </p:spPr>
        <p:txBody>
          <a:bodyPr/>
          <a:lstStyle/>
          <a:p>
            <a:r>
              <a:rPr lang="en-US" sz="3200" dirty="0"/>
              <a:t>DREAMM-2: belantamab mafodotin </a:t>
            </a:r>
            <a:br>
              <a:rPr lang="en-US" sz="3200" dirty="0"/>
            </a:br>
            <a:r>
              <a:rPr lang="en-US" sz="3200" dirty="0" err="1"/>
              <a:t>lyophilised</a:t>
            </a:r>
            <a:r>
              <a:rPr lang="en-US" sz="3200" dirty="0"/>
              <a:t> presentation cohort </a:t>
            </a:r>
            <a:endParaRPr lang="en-GB" sz="3200" dirty="0"/>
          </a:p>
        </p:txBody>
      </p:sp>
      <p:sp>
        <p:nvSpPr>
          <p:cNvPr id="7" name="Text Placeholder 6">
            <a:extLst>
              <a:ext uri="{FF2B5EF4-FFF2-40B4-BE49-F238E27FC236}">
                <a16:creationId xmlns:a16="http://schemas.microsoft.com/office/drawing/2014/main" id="{A52DFC80-E366-99A6-DA9F-1344057680B6}"/>
              </a:ext>
            </a:extLst>
          </p:cNvPr>
          <p:cNvSpPr>
            <a:spLocks noGrp="1"/>
          </p:cNvSpPr>
          <p:nvPr>
            <p:ph type="body" sz="quarter" idx="10"/>
          </p:nvPr>
        </p:nvSpPr>
        <p:spPr>
          <a:xfrm>
            <a:off x="-1" y="6419854"/>
            <a:ext cx="12191999" cy="371644"/>
          </a:xfrm>
        </p:spPr>
        <p:txBody>
          <a:bodyPr/>
          <a:lstStyle/>
          <a:p>
            <a:r>
              <a:rPr lang="en-GB" sz="1200" dirty="0"/>
              <a:t>Richardson PG, et al. Blood Cancer J 2020;10(10):106. Figures reproduced under Creative Commons CC BY 4.0 license.  </a:t>
            </a:r>
            <a:r>
              <a:rPr lang="en-US" sz="1200" b="1" dirty="0" err="1"/>
              <a:t>Nooka</a:t>
            </a:r>
            <a:r>
              <a:rPr lang="en-US" sz="1200" b="1" dirty="0"/>
              <a:t> A, et al. Cancer 2023;129(23):3746–60.</a:t>
            </a:r>
            <a:endParaRPr lang="en-GB" sz="1200" dirty="0"/>
          </a:p>
        </p:txBody>
      </p:sp>
      <p:sp>
        <p:nvSpPr>
          <p:cNvPr id="9" name="Freeform: Shape 8">
            <a:extLst>
              <a:ext uri="{FF2B5EF4-FFF2-40B4-BE49-F238E27FC236}">
                <a16:creationId xmlns:a16="http://schemas.microsoft.com/office/drawing/2014/main" id="{EE5E8B1E-25A0-7EB9-0E5C-AB69D43C49DD}"/>
              </a:ext>
            </a:extLst>
          </p:cNvPr>
          <p:cNvSpPr/>
          <p:nvPr/>
        </p:nvSpPr>
        <p:spPr>
          <a:xfrm>
            <a:off x="419130" y="1430511"/>
            <a:ext cx="6112671" cy="403200"/>
          </a:xfrm>
          <a:custGeom>
            <a:avLst/>
            <a:gdLst>
              <a:gd name="connsiteX0" fmla="*/ 0 w 3017703"/>
              <a:gd name="connsiteY0" fmla="*/ 0 h 403200"/>
              <a:gd name="connsiteX1" fmla="*/ 3017703 w 3017703"/>
              <a:gd name="connsiteY1" fmla="*/ 0 h 403200"/>
              <a:gd name="connsiteX2" fmla="*/ 3017703 w 3017703"/>
              <a:gd name="connsiteY2" fmla="*/ 403200 h 403200"/>
              <a:gd name="connsiteX3" fmla="*/ 0 w 3017703"/>
              <a:gd name="connsiteY3" fmla="*/ 403200 h 403200"/>
              <a:gd name="connsiteX4" fmla="*/ 0 w 301770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403200">
                <a:moveTo>
                  <a:pt x="0" y="0"/>
                </a:moveTo>
                <a:lnTo>
                  <a:pt x="3017703" y="0"/>
                </a:lnTo>
                <a:lnTo>
                  <a:pt x="3017703" y="403200"/>
                </a:lnTo>
                <a:lnTo>
                  <a:pt x="0" y="403200"/>
                </a:lnTo>
                <a:lnTo>
                  <a:pt x="0" y="0"/>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Patients, N=25</a:t>
            </a: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C5C2F457-DD40-26B9-441E-83CF70E2A57E}"/>
              </a:ext>
            </a:extLst>
          </p:cNvPr>
          <p:cNvSpPr/>
          <p:nvPr/>
        </p:nvSpPr>
        <p:spPr>
          <a:xfrm>
            <a:off x="419130" y="1833711"/>
            <a:ext cx="6112671" cy="1328040"/>
          </a:xfrm>
          <a:custGeom>
            <a:avLst/>
            <a:gdLst>
              <a:gd name="connsiteX0" fmla="*/ 0 w 3017703"/>
              <a:gd name="connsiteY0" fmla="*/ 0 h 2311804"/>
              <a:gd name="connsiteX1" fmla="*/ 3017703 w 3017703"/>
              <a:gd name="connsiteY1" fmla="*/ 0 h 2311804"/>
              <a:gd name="connsiteX2" fmla="*/ 3017703 w 3017703"/>
              <a:gd name="connsiteY2" fmla="*/ 2311804 h 2311804"/>
              <a:gd name="connsiteX3" fmla="*/ 0 w 3017703"/>
              <a:gd name="connsiteY3" fmla="*/ 2311804 h 2311804"/>
              <a:gd name="connsiteX4" fmla="*/ 0 w 3017703"/>
              <a:gd name="connsiteY4" fmla="*/ 0 h 23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2311804">
                <a:moveTo>
                  <a:pt x="0" y="0"/>
                </a:moveTo>
                <a:lnTo>
                  <a:pt x="3017703" y="0"/>
                </a:lnTo>
                <a:lnTo>
                  <a:pt x="3017703" y="2311804"/>
                </a:lnTo>
                <a:lnTo>
                  <a:pt x="0" y="23118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age: 68 years, 24% aged </a:t>
            </a: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≥75 years</a:t>
            </a: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a:t>
            </a: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ISS III: 40%; EMD: 24%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High-risk cytogenetics: 28% (20% del17p; 20% 1q21+)</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prior lines of therapy: 5</a:t>
            </a: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triple-class refractory</a:t>
            </a: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A8B494F4-3739-04FC-327D-EC1242293EDA}"/>
              </a:ext>
            </a:extLst>
          </p:cNvPr>
          <p:cNvGrpSpPr/>
          <p:nvPr/>
        </p:nvGrpSpPr>
        <p:grpSpPr>
          <a:xfrm>
            <a:off x="6531801" y="4303120"/>
            <a:ext cx="5050599" cy="2141004"/>
            <a:chOff x="3859312" y="1430511"/>
            <a:chExt cx="3017703" cy="2141004"/>
          </a:xfrm>
        </p:grpSpPr>
        <p:sp>
          <p:nvSpPr>
            <p:cNvPr id="12" name="Freeform: Shape 11">
              <a:extLst>
                <a:ext uri="{FF2B5EF4-FFF2-40B4-BE49-F238E27FC236}">
                  <a16:creationId xmlns:a16="http://schemas.microsoft.com/office/drawing/2014/main" id="{AC69FBDC-7078-6070-671C-BDCBCF2BF3E7}"/>
                </a:ext>
              </a:extLst>
            </p:cNvPr>
            <p:cNvSpPr/>
            <p:nvPr/>
          </p:nvSpPr>
          <p:spPr>
            <a:xfrm>
              <a:off x="3859312" y="1430511"/>
              <a:ext cx="3017703" cy="403200"/>
            </a:xfrm>
            <a:custGeom>
              <a:avLst/>
              <a:gdLst>
                <a:gd name="connsiteX0" fmla="*/ 0 w 3017703"/>
                <a:gd name="connsiteY0" fmla="*/ 0 h 403200"/>
                <a:gd name="connsiteX1" fmla="*/ 3017703 w 3017703"/>
                <a:gd name="connsiteY1" fmla="*/ 0 h 403200"/>
                <a:gd name="connsiteX2" fmla="*/ 3017703 w 3017703"/>
                <a:gd name="connsiteY2" fmla="*/ 403200 h 403200"/>
                <a:gd name="connsiteX3" fmla="*/ 0 w 3017703"/>
                <a:gd name="connsiteY3" fmla="*/ 403200 h 403200"/>
                <a:gd name="connsiteX4" fmla="*/ 0 w 3017703"/>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403200">
                  <a:moveTo>
                    <a:pt x="0" y="0"/>
                  </a:moveTo>
                  <a:lnTo>
                    <a:pt x="3017703" y="0"/>
                  </a:lnTo>
                  <a:lnTo>
                    <a:pt x="3017703" y="403200"/>
                  </a:lnTo>
                  <a:lnTo>
                    <a:pt x="0" y="403200"/>
                  </a:lnTo>
                  <a:lnTo>
                    <a:pt x="0" y="0"/>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Safety</a:t>
              </a: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643CF34E-D196-CC5D-3C1A-80B63C0F84B7}"/>
                </a:ext>
              </a:extLst>
            </p:cNvPr>
            <p:cNvSpPr/>
            <p:nvPr/>
          </p:nvSpPr>
          <p:spPr>
            <a:xfrm>
              <a:off x="3859312" y="1833711"/>
              <a:ext cx="3017703" cy="1737804"/>
            </a:xfrm>
            <a:custGeom>
              <a:avLst/>
              <a:gdLst>
                <a:gd name="connsiteX0" fmla="*/ 0 w 3017703"/>
                <a:gd name="connsiteY0" fmla="*/ 0 h 2311804"/>
                <a:gd name="connsiteX1" fmla="*/ 3017703 w 3017703"/>
                <a:gd name="connsiteY1" fmla="*/ 0 h 2311804"/>
                <a:gd name="connsiteX2" fmla="*/ 3017703 w 3017703"/>
                <a:gd name="connsiteY2" fmla="*/ 2311804 h 2311804"/>
                <a:gd name="connsiteX3" fmla="*/ 0 w 3017703"/>
                <a:gd name="connsiteY3" fmla="*/ 2311804 h 2311804"/>
                <a:gd name="connsiteX4" fmla="*/ 0 w 3017703"/>
                <a:gd name="connsiteY4" fmla="*/ 0 h 2311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03" h="2311804">
                  <a:moveTo>
                    <a:pt x="0" y="0"/>
                  </a:moveTo>
                  <a:lnTo>
                    <a:pt x="3017703" y="0"/>
                  </a:lnTo>
                  <a:lnTo>
                    <a:pt x="3017703" y="2311804"/>
                  </a:lnTo>
                  <a:lnTo>
                    <a:pt x="0" y="2311804"/>
                  </a:lnTo>
                  <a:lnTo>
                    <a:pt x="0" y="0"/>
                  </a:lnTo>
                  <a:close/>
                </a:path>
              </a:pathLst>
            </a:cu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Keratopathy in 96% (21% grade 3, no grade 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Other ocular toxicity: blurred vision 42%, dry eye 25%, intraocular pressure increased 21%</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BCVA declined to 20/50 at least once in 33%</a:t>
              </a: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3/4 thrombocytopenia in 21%, </a:t>
              </a:r>
              <a:r>
                <a:rPr kumimoji="0" lang="en-GB" sz="14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anemia</a:t>
              </a: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in 21%, and neutropenia in 8%</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Dose reductions in 58%, due to keratopathy (MECs) </a:t>
              </a:r>
              <a:r>
                <a:rPr kumimoji="0" lang="en-GB" sz="14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in 50% </a:t>
              </a: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 patient discontinued due to keratopathy)</a:t>
              </a: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grpSp>
      <p:pic>
        <p:nvPicPr>
          <p:cNvPr id="15" name="Picture 14">
            <a:extLst>
              <a:ext uri="{FF2B5EF4-FFF2-40B4-BE49-F238E27FC236}">
                <a16:creationId xmlns:a16="http://schemas.microsoft.com/office/drawing/2014/main" id="{7ABFBE2B-A25F-ED21-714A-7F7B3EDAB236}"/>
              </a:ext>
            </a:extLst>
          </p:cNvPr>
          <p:cNvPicPr>
            <a:picLocks noChangeAspect="1"/>
          </p:cNvPicPr>
          <p:nvPr/>
        </p:nvPicPr>
        <p:blipFill>
          <a:blip r:embed="rId2"/>
          <a:stretch>
            <a:fillRect/>
          </a:stretch>
        </p:blipFill>
        <p:spPr>
          <a:xfrm>
            <a:off x="419130" y="3176496"/>
            <a:ext cx="6112671" cy="3276699"/>
          </a:xfrm>
          <a:prstGeom prst="rect">
            <a:avLst/>
          </a:prstGeom>
        </p:spPr>
      </p:pic>
      <p:sp>
        <p:nvSpPr>
          <p:cNvPr id="16" name="Rectangle 15">
            <a:extLst>
              <a:ext uri="{FF2B5EF4-FFF2-40B4-BE49-F238E27FC236}">
                <a16:creationId xmlns:a16="http://schemas.microsoft.com/office/drawing/2014/main" id="{5F6E4394-F589-4E4D-FB19-58C37BEC0E8A}"/>
              </a:ext>
            </a:extLst>
          </p:cNvPr>
          <p:cNvSpPr/>
          <p:nvPr/>
        </p:nvSpPr>
        <p:spPr bwMode="auto">
          <a:xfrm>
            <a:off x="2779776" y="5065603"/>
            <a:ext cx="3675765" cy="860402"/>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ORR 52% (VGPR 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time to response 0.9 months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DOR 9.0 months</a:t>
            </a:r>
          </a:p>
        </p:txBody>
      </p:sp>
      <p:pic>
        <p:nvPicPr>
          <p:cNvPr id="18" name="Picture 17">
            <a:extLst>
              <a:ext uri="{FF2B5EF4-FFF2-40B4-BE49-F238E27FC236}">
                <a16:creationId xmlns:a16="http://schemas.microsoft.com/office/drawing/2014/main" id="{A589A923-6F34-5930-9414-81DFCC361B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31801" y="1430511"/>
            <a:ext cx="5050599" cy="2857864"/>
          </a:xfrm>
          <a:prstGeom prst="rect">
            <a:avLst/>
          </a:prstGeom>
        </p:spPr>
      </p:pic>
      <p:sp>
        <p:nvSpPr>
          <p:cNvPr id="19" name="Rectangle 18">
            <a:extLst>
              <a:ext uri="{FF2B5EF4-FFF2-40B4-BE49-F238E27FC236}">
                <a16:creationId xmlns:a16="http://schemas.microsoft.com/office/drawing/2014/main" id="{3CCD0C14-982A-F10B-BC3F-C79350B54222}"/>
              </a:ext>
            </a:extLst>
          </p:cNvPr>
          <p:cNvSpPr/>
          <p:nvPr/>
        </p:nvSpPr>
        <p:spPr bwMode="auto">
          <a:xfrm>
            <a:off x="8515350" y="1512668"/>
            <a:ext cx="2978916" cy="697132"/>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PFS 5.7 months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OS 24.5 months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follow-up 24.5 months)</a:t>
            </a:r>
          </a:p>
        </p:txBody>
      </p:sp>
      <p:grpSp>
        <p:nvGrpSpPr>
          <p:cNvPr id="25" name="Group 24">
            <a:extLst>
              <a:ext uri="{FF2B5EF4-FFF2-40B4-BE49-F238E27FC236}">
                <a16:creationId xmlns:a16="http://schemas.microsoft.com/office/drawing/2014/main" id="{AB3C9A91-63ED-70C7-825F-63A3DB534E2A}"/>
              </a:ext>
            </a:extLst>
          </p:cNvPr>
          <p:cNvGrpSpPr/>
          <p:nvPr/>
        </p:nvGrpSpPr>
        <p:grpSpPr>
          <a:xfrm>
            <a:off x="1909544" y="1410072"/>
            <a:ext cx="8372907" cy="5195604"/>
            <a:chOff x="-467155" y="730401"/>
            <a:chExt cx="8372907" cy="5195604"/>
          </a:xfrm>
        </p:grpSpPr>
        <p:grpSp>
          <p:nvGrpSpPr>
            <p:cNvPr id="5" name="Group 4">
              <a:extLst>
                <a:ext uri="{FF2B5EF4-FFF2-40B4-BE49-F238E27FC236}">
                  <a16:creationId xmlns:a16="http://schemas.microsoft.com/office/drawing/2014/main" id="{8ABE53A4-FCAE-661E-B0D2-911E1FA50BDD}"/>
                </a:ext>
              </a:extLst>
            </p:cNvPr>
            <p:cNvGrpSpPr/>
            <p:nvPr/>
          </p:nvGrpSpPr>
          <p:grpSpPr>
            <a:xfrm>
              <a:off x="-467155" y="730401"/>
              <a:ext cx="8372907" cy="5195604"/>
              <a:chOff x="2498748" y="2397088"/>
              <a:chExt cx="8372907" cy="5195604"/>
            </a:xfrm>
          </p:grpSpPr>
          <p:sp>
            <p:nvSpPr>
              <p:cNvPr id="20" name="Rectangle: Rounded Corners 19">
                <a:extLst>
                  <a:ext uri="{FF2B5EF4-FFF2-40B4-BE49-F238E27FC236}">
                    <a16:creationId xmlns:a16="http://schemas.microsoft.com/office/drawing/2014/main" id="{DDE63AA2-CAF9-1130-D236-B430773A1BE0}"/>
                  </a:ext>
                </a:extLst>
              </p:cNvPr>
              <p:cNvSpPr/>
              <p:nvPr/>
            </p:nvSpPr>
            <p:spPr>
              <a:xfrm>
                <a:off x="2929038" y="2497411"/>
                <a:ext cx="7942617" cy="5095281"/>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C03F4F28-16CD-E0A4-CB0B-D2AE2B163E4C}"/>
                  </a:ext>
                </a:extLst>
              </p:cNvPr>
              <p:cNvSpPr/>
              <p:nvPr/>
            </p:nvSpPr>
            <p:spPr>
              <a:xfrm>
                <a:off x="3118095" y="2785375"/>
                <a:ext cx="748870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ALFA: Real-world study of belantamab mafodotin in RRMM</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B249B407-3CE5-A548-1081-D2388C5E81C3}"/>
                  </a:ext>
                </a:extLst>
              </p:cNvPr>
              <p:cNvSpPr/>
              <p:nvPr/>
            </p:nvSpPr>
            <p:spPr>
              <a:xfrm>
                <a:off x="3118095" y="3229988"/>
                <a:ext cx="7488704" cy="4176011"/>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3816000"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Non-interventional, retrospective study of 184 patients; median age 70 years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32.5% high-risk cytogenetics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5 prior therapies; 97% prior R, 98% prior V, 89% prior Dara, 79% penta-exposed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7.8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33%, including 20% ≥VGPR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CBR 36%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Ophthalmologic AEs (grade 3/4): any 56% (29%), keratopathy/keratitis 42% (8%), decreased visual acuity 11% (1%), other ocular disorders 13% (2%), resulting in discontinuation 12.5%</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Roussel M, et al.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Eur</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Haematol</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2024; 113(3):310–20.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Figures reproduced under Creative Commons CC BY-NC 4.0 license</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E31ECB9A-87E1-FC68-040E-A84A45062275}"/>
                  </a:ext>
                </a:extLst>
              </p:cNvPr>
              <p:cNvSpPr/>
              <p:nvPr/>
            </p:nvSpPr>
            <p:spPr>
              <a:xfrm>
                <a:off x="2498748" y="2397088"/>
                <a:ext cx="1813356" cy="432212"/>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1026" name="Picture 2" descr="Details are in the caption following the image">
              <a:extLst>
                <a:ext uri="{FF2B5EF4-FFF2-40B4-BE49-F238E27FC236}">
                  <a16:creationId xmlns:a16="http://schemas.microsoft.com/office/drawing/2014/main" id="{B5977D8A-E584-14B8-4971-1CD9B7AF0FF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3832657" y="1661491"/>
              <a:ext cx="3685055" cy="1889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ails are in the caption following the image">
              <a:extLst>
                <a:ext uri="{FF2B5EF4-FFF2-40B4-BE49-F238E27FC236}">
                  <a16:creationId xmlns:a16="http://schemas.microsoft.com/office/drawing/2014/main" id="{A462FD9E-1C73-BB58-B004-69736B597D9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bwMode="auto">
            <a:xfrm>
              <a:off x="3832657" y="3549273"/>
              <a:ext cx="3675765" cy="19235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A845EBF-EFCD-49F7-8C68-6B48ACABE4DB}"/>
                </a:ext>
              </a:extLst>
            </p:cNvPr>
            <p:cNvSpPr txBox="1"/>
            <p:nvPr/>
          </p:nvSpPr>
          <p:spPr>
            <a:xfrm>
              <a:off x="6149513" y="3932022"/>
              <a:ext cx="14870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OS </a:t>
              </a:r>
              <a:b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8.8 months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4A2176CA-6936-1BC1-1651-D35852B15326}"/>
                </a:ext>
              </a:extLst>
            </p:cNvPr>
            <p:cNvSpPr txBox="1"/>
            <p:nvPr/>
          </p:nvSpPr>
          <p:spPr>
            <a:xfrm>
              <a:off x="6142662" y="1950822"/>
              <a:ext cx="14870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a:t>
              </a:r>
              <a:b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 months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30" name="Picture 6" descr="European Journal of Haematology">
              <a:extLst>
                <a:ext uri="{FF2B5EF4-FFF2-40B4-BE49-F238E27FC236}">
                  <a16:creationId xmlns:a16="http://schemas.microsoft.com/office/drawing/2014/main" id="{F6B63171-D684-3E2F-0060-5A5C010D4F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457406" y="746051"/>
              <a:ext cx="1768681" cy="40850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8B3E1C9D-4CBF-57B7-867B-3AA9AFB30C7F}"/>
              </a:ext>
            </a:extLst>
          </p:cNvPr>
          <p:cNvSpPr/>
          <p:nvPr/>
        </p:nvSpPr>
        <p:spPr bwMode="auto">
          <a:xfrm>
            <a:off x="6164551" y="2309604"/>
            <a:ext cx="204787" cy="14991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055007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par>
                          <p:cTn id="33" fill="hold">
                            <p:stCondLst>
                              <p:cond delay="5000"/>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9"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9B5D64F4-2F6A-45CE-BA0B-35B3D955DA16}"/>
              </a:ext>
            </a:extLst>
          </p:cNvPr>
          <p:cNvGraphicFramePr>
            <a:graphicFrameLocks noGrp="1"/>
          </p:cNvGraphicFramePr>
          <p:nvPr>
            <p:ph sz="half" idx="1"/>
          </p:nvPr>
        </p:nvGraphicFramePr>
        <p:xfrm>
          <a:off x="419878" y="1473204"/>
          <a:ext cx="5599923" cy="310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A59C281B-817D-4A70-A6DE-19CFE82D5138}"/>
              </a:ext>
            </a:extLst>
          </p:cNvPr>
          <p:cNvGrpSpPr/>
          <p:nvPr/>
        </p:nvGrpSpPr>
        <p:grpSpPr>
          <a:xfrm>
            <a:off x="6172199" y="1509075"/>
            <a:ext cx="5599921" cy="2577150"/>
            <a:chOff x="6172199" y="1509076"/>
            <a:chExt cx="5599921" cy="2410470"/>
          </a:xfrm>
        </p:grpSpPr>
        <p:sp>
          <p:nvSpPr>
            <p:cNvPr id="3" name="Freeform: Shape 2">
              <a:extLst>
                <a:ext uri="{FF2B5EF4-FFF2-40B4-BE49-F238E27FC236}">
                  <a16:creationId xmlns:a16="http://schemas.microsoft.com/office/drawing/2014/main" id="{B5400280-20B4-4D09-A2FC-79DEF85CACD7}"/>
                </a:ext>
              </a:extLst>
            </p:cNvPr>
            <p:cNvSpPr/>
            <p:nvPr/>
          </p:nvSpPr>
          <p:spPr>
            <a:xfrm>
              <a:off x="6172199" y="1774755"/>
              <a:ext cx="5599921" cy="2144791"/>
            </a:xfrm>
            <a:custGeom>
              <a:avLst/>
              <a:gdLst>
                <a:gd name="connsiteX0" fmla="*/ 0 w 5599921"/>
                <a:gd name="connsiteY0" fmla="*/ 0 h 1360800"/>
                <a:gd name="connsiteX1" fmla="*/ 5599921 w 5599921"/>
                <a:gd name="connsiteY1" fmla="*/ 0 h 1360800"/>
                <a:gd name="connsiteX2" fmla="*/ 5599921 w 5599921"/>
                <a:gd name="connsiteY2" fmla="*/ 1360800 h 1360800"/>
                <a:gd name="connsiteX3" fmla="*/ 0 w 5599921"/>
                <a:gd name="connsiteY3" fmla="*/ 1360800 h 1360800"/>
                <a:gd name="connsiteX4" fmla="*/ 0 w 5599921"/>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921" h="1360800">
                  <a:moveTo>
                    <a:pt x="0" y="0"/>
                  </a:moveTo>
                  <a:lnTo>
                    <a:pt x="5599921" y="0"/>
                  </a:lnTo>
                  <a:lnTo>
                    <a:pt x="5599921" y="1360800"/>
                  </a:lnTo>
                  <a:lnTo>
                    <a:pt x="0" y="1360800"/>
                  </a:lnTo>
                  <a:lnTo>
                    <a:pt x="0" y="0"/>
                  </a:lnTo>
                  <a:close/>
                </a:path>
              </a:pathLst>
            </a:custGeom>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616" tIns="374904" rIns="434616" bIns="128016"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follow-up: 11.5 vs 10.8 months</a:t>
              </a:r>
              <a:endParaRPr kumimoji="0" lang="en-GB"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Median PFS: 11.2 vs 7.0 months (HR 1.03, stratified Cox model, not significant)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Arial" panose="020B0604020202020204" pitchFamily="34" charset="0"/>
                </a:rPr>
                <a:t>MRD-neg ≥VGPR 7% vs 0</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1-year DOR 77% vs 48%</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Arial" panose="020B0604020202020204" pitchFamily="34" charset="0"/>
                </a:rPr>
                <a:t>Median PFS2 18.7 vs 12.7 months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Arial" panose="020B0604020202020204" pitchFamily="34" charset="0"/>
                </a:rPr>
                <a:t>Median OS 21.2 vs 21.1 months</a:t>
              </a:r>
              <a:endParaRPr kumimoji="0" lang="en-GB" sz="16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9468A9F6-77A5-45FD-A768-6643DBF4F63E}"/>
                </a:ext>
              </a:extLst>
            </p:cNvPr>
            <p:cNvSpPr/>
            <p:nvPr/>
          </p:nvSpPr>
          <p:spPr>
            <a:xfrm>
              <a:off x="6452195" y="1509076"/>
              <a:ext cx="3919944" cy="531360"/>
            </a:xfrm>
            <a:custGeom>
              <a:avLst/>
              <a:gdLst>
                <a:gd name="connsiteX0" fmla="*/ 0 w 3919944"/>
                <a:gd name="connsiteY0" fmla="*/ 88562 h 531360"/>
                <a:gd name="connsiteX1" fmla="*/ 88562 w 3919944"/>
                <a:gd name="connsiteY1" fmla="*/ 0 h 531360"/>
                <a:gd name="connsiteX2" fmla="*/ 3831382 w 3919944"/>
                <a:gd name="connsiteY2" fmla="*/ 0 h 531360"/>
                <a:gd name="connsiteX3" fmla="*/ 3919944 w 3919944"/>
                <a:gd name="connsiteY3" fmla="*/ 88562 h 531360"/>
                <a:gd name="connsiteX4" fmla="*/ 3919944 w 3919944"/>
                <a:gd name="connsiteY4" fmla="*/ 442798 h 531360"/>
                <a:gd name="connsiteX5" fmla="*/ 3831382 w 3919944"/>
                <a:gd name="connsiteY5" fmla="*/ 531360 h 531360"/>
                <a:gd name="connsiteX6" fmla="*/ 88562 w 3919944"/>
                <a:gd name="connsiteY6" fmla="*/ 531360 h 531360"/>
                <a:gd name="connsiteX7" fmla="*/ 0 w 3919944"/>
                <a:gd name="connsiteY7" fmla="*/ 442798 h 531360"/>
                <a:gd name="connsiteX8" fmla="*/ 0 w 391994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9944" h="531360">
                  <a:moveTo>
                    <a:pt x="0" y="88562"/>
                  </a:moveTo>
                  <a:cubicBezTo>
                    <a:pt x="0" y="39651"/>
                    <a:pt x="39651" y="0"/>
                    <a:pt x="88562" y="0"/>
                  </a:cubicBezTo>
                  <a:lnTo>
                    <a:pt x="3831382" y="0"/>
                  </a:lnTo>
                  <a:cubicBezTo>
                    <a:pt x="3880293" y="0"/>
                    <a:pt x="3919944" y="39651"/>
                    <a:pt x="3919944" y="88562"/>
                  </a:cubicBezTo>
                  <a:lnTo>
                    <a:pt x="3919944" y="442798"/>
                  </a:lnTo>
                  <a:cubicBezTo>
                    <a:pt x="3919944" y="491709"/>
                    <a:pt x="3880293" y="531360"/>
                    <a:pt x="3831382" y="531360"/>
                  </a:cubicBezTo>
                  <a:lnTo>
                    <a:pt x="88562" y="531360"/>
                  </a:lnTo>
                  <a:cubicBezTo>
                    <a:pt x="39651" y="531360"/>
                    <a:pt x="0" y="491709"/>
                    <a:pt x="0" y="442798"/>
                  </a:cubicBezTo>
                  <a:lnTo>
                    <a:pt x="0" y="88562"/>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4104" tIns="25939" rIns="174104" bIns="25939"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Outcomes</a:t>
              </a:r>
              <a:endParaRPr kumimoji="0" lang="en-GB" sz="1800"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E60771A5-52F8-4673-9563-7D57AA31F23A}"/>
              </a:ext>
            </a:extLst>
          </p:cNvPr>
          <p:cNvGrpSpPr/>
          <p:nvPr/>
        </p:nvGrpSpPr>
        <p:grpSpPr>
          <a:xfrm>
            <a:off x="6172199" y="4276033"/>
            <a:ext cx="5599921" cy="2104380"/>
            <a:chOff x="6172199" y="3232757"/>
            <a:chExt cx="5599921" cy="2841479"/>
          </a:xfrm>
        </p:grpSpPr>
        <p:sp>
          <p:nvSpPr>
            <p:cNvPr id="6" name="Freeform: Shape 5">
              <a:extLst>
                <a:ext uri="{FF2B5EF4-FFF2-40B4-BE49-F238E27FC236}">
                  <a16:creationId xmlns:a16="http://schemas.microsoft.com/office/drawing/2014/main" id="{0865337B-EDF6-4A27-8C85-D5BC725DD0D3}"/>
                </a:ext>
              </a:extLst>
            </p:cNvPr>
            <p:cNvSpPr/>
            <p:nvPr/>
          </p:nvSpPr>
          <p:spPr>
            <a:xfrm>
              <a:off x="6172199" y="3498439"/>
              <a:ext cx="5599921" cy="2575797"/>
            </a:xfrm>
            <a:custGeom>
              <a:avLst/>
              <a:gdLst>
                <a:gd name="connsiteX0" fmla="*/ 0 w 5599921"/>
                <a:gd name="connsiteY0" fmla="*/ 0 h 2268000"/>
                <a:gd name="connsiteX1" fmla="*/ 5599921 w 5599921"/>
                <a:gd name="connsiteY1" fmla="*/ 0 h 2268000"/>
                <a:gd name="connsiteX2" fmla="*/ 5599921 w 5599921"/>
                <a:gd name="connsiteY2" fmla="*/ 2268000 h 2268000"/>
                <a:gd name="connsiteX3" fmla="*/ 0 w 5599921"/>
                <a:gd name="connsiteY3" fmla="*/ 2268000 h 2268000"/>
                <a:gd name="connsiteX4" fmla="*/ 0 w 5599921"/>
                <a:gd name="connsiteY4" fmla="*/ 0 h 22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921" h="2268000">
                  <a:moveTo>
                    <a:pt x="0" y="0"/>
                  </a:moveTo>
                  <a:lnTo>
                    <a:pt x="5599921" y="0"/>
                  </a:lnTo>
                  <a:lnTo>
                    <a:pt x="5599921" y="2268000"/>
                  </a:lnTo>
                  <a:lnTo>
                    <a:pt x="0" y="2268000"/>
                  </a:lnTo>
                  <a:lnTo>
                    <a:pt x="0" y="0"/>
                  </a:lnTo>
                  <a:close/>
                </a:path>
              </a:pathLst>
            </a:custGeom>
          </p:spPr>
          <p:style>
            <a:lnRef idx="2">
              <a:schemeClr val="accent3">
                <a:shade val="80000"/>
                <a:hueOff val="136115"/>
                <a:satOff val="-21574"/>
                <a:lumOff val="299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4616" tIns="374904" rIns="434616" bIns="128016"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AEs 97% vs 93%</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3/4 AEs 76% vs 70%</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5 AEs 7% vs 11%</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SAEs 43% vs 39%</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AEs leading to discontinuation 15% vs 17%</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Consistent safety profile in 50 patients receiving </a:t>
              </a:r>
              <a:r>
                <a:rPr kumimoji="0" lang="en-US" sz="14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belamaf</a:t>
              </a: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for </a:t>
              </a: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≥52 weeks</a:t>
              </a:r>
              <a:r>
                <a:rPr kumimoji="0" lang="en-US" sz="1400" b="1" i="0" u="none" strike="noStrike" kern="1200" cap="none" spc="0" normalizeH="0" baseline="3000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rPr>
                <a:t>2</a:t>
              </a:r>
              <a:endParaRPr kumimoji="0" lang="en-GB" sz="14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B4F23030-52D2-4DBC-A23F-5871541D1339}"/>
                </a:ext>
              </a:extLst>
            </p:cNvPr>
            <p:cNvSpPr/>
            <p:nvPr/>
          </p:nvSpPr>
          <p:spPr>
            <a:xfrm>
              <a:off x="6452195" y="3232757"/>
              <a:ext cx="3919944" cy="643066"/>
            </a:xfrm>
            <a:custGeom>
              <a:avLst/>
              <a:gdLst>
                <a:gd name="connsiteX0" fmla="*/ 0 w 3919944"/>
                <a:gd name="connsiteY0" fmla="*/ 88562 h 531360"/>
                <a:gd name="connsiteX1" fmla="*/ 88562 w 3919944"/>
                <a:gd name="connsiteY1" fmla="*/ 0 h 531360"/>
                <a:gd name="connsiteX2" fmla="*/ 3831382 w 3919944"/>
                <a:gd name="connsiteY2" fmla="*/ 0 h 531360"/>
                <a:gd name="connsiteX3" fmla="*/ 3919944 w 3919944"/>
                <a:gd name="connsiteY3" fmla="*/ 88562 h 531360"/>
                <a:gd name="connsiteX4" fmla="*/ 3919944 w 3919944"/>
                <a:gd name="connsiteY4" fmla="*/ 442798 h 531360"/>
                <a:gd name="connsiteX5" fmla="*/ 3831382 w 3919944"/>
                <a:gd name="connsiteY5" fmla="*/ 531360 h 531360"/>
                <a:gd name="connsiteX6" fmla="*/ 88562 w 3919944"/>
                <a:gd name="connsiteY6" fmla="*/ 531360 h 531360"/>
                <a:gd name="connsiteX7" fmla="*/ 0 w 3919944"/>
                <a:gd name="connsiteY7" fmla="*/ 442798 h 531360"/>
                <a:gd name="connsiteX8" fmla="*/ 0 w 391994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9944" h="531360">
                  <a:moveTo>
                    <a:pt x="0" y="88562"/>
                  </a:moveTo>
                  <a:cubicBezTo>
                    <a:pt x="0" y="39651"/>
                    <a:pt x="39651" y="0"/>
                    <a:pt x="88562" y="0"/>
                  </a:cubicBezTo>
                  <a:lnTo>
                    <a:pt x="3831382" y="0"/>
                  </a:lnTo>
                  <a:cubicBezTo>
                    <a:pt x="3880293" y="0"/>
                    <a:pt x="3919944" y="39651"/>
                    <a:pt x="3919944" y="88562"/>
                  </a:cubicBezTo>
                  <a:lnTo>
                    <a:pt x="3919944" y="442798"/>
                  </a:lnTo>
                  <a:cubicBezTo>
                    <a:pt x="3919944" y="491709"/>
                    <a:pt x="3880293" y="531360"/>
                    <a:pt x="3831382" y="531360"/>
                  </a:cubicBezTo>
                  <a:lnTo>
                    <a:pt x="88562" y="531360"/>
                  </a:lnTo>
                  <a:cubicBezTo>
                    <a:pt x="39651" y="531360"/>
                    <a:pt x="0" y="491709"/>
                    <a:pt x="0" y="442798"/>
                  </a:cubicBezTo>
                  <a:lnTo>
                    <a:pt x="0" y="88562"/>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4104" tIns="25939" rIns="174104" bIns="25939"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Safety</a:t>
              </a:r>
              <a:endParaRPr kumimoji="0" lang="en-GB" sz="1800" b="1" i="0" u="none" strike="noStrike" kern="1200" cap="none" spc="0" normalizeH="0" baseline="0" noProof="0">
                <a:ln>
                  <a:noFill/>
                </a:ln>
                <a:solidFill>
                  <a:srgbClr val="FFFFFF"/>
                </a:solidFill>
                <a:effectLst/>
                <a:uLnTx/>
                <a:uFillTx/>
                <a:latin typeface="Arial"/>
                <a:ea typeface="+mn-ea"/>
                <a:cs typeface="+mn-cs"/>
              </a:endParaRPr>
            </a:p>
          </p:txBody>
        </p:sp>
      </p:grpSp>
      <p:sp>
        <p:nvSpPr>
          <p:cNvPr id="16" name="Title 4">
            <a:extLst>
              <a:ext uri="{FF2B5EF4-FFF2-40B4-BE49-F238E27FC236}">
                <a16:creationId xmlns:a16="http://schemas.microsoft.com/office/drawing/2014/main" id="{5975B481-6AAA-4ECC-B5DC-D232DFB83E34}"/>
              </a:ext>
            </a:extLst>
          </p:cNvPr>
          <p:cNvSpPr>
            <a:spLocks noGrp="1"/>
          </p:cNvSpPr>
          <p:nvPr>
            <p:ph type="title"/>
          </p:nvPr>
        </p:nvSpPr>
        <p:spPr/>
        <p:txBody>
          <a:bodyPr>
            <a:noAutofit/>
          </a:bodyPr>
          <a:lstStyle/>
          <a:p>
            <a:r>
              <a:rPr lang="en-US" sz="3200" dirty="0"/>
              <a:t>DREAMM-3: Belantamab mafodotin vs Pom-</a:t>
            </a:r>
            <a:r>
              <a:rPr lang="en-US" sz="3200" dirty="0" err="1"/>
              <a:t>dex</a:t>
            </a:r>
            <a:r>
              <a:rPr lang="en-US" sz="3200" dirty="0"/>
              <a:t> </a:t>
            </a:r>
            <a:br>
              <a:rPr lang="en-US" sz="3200" dirty="0"/>
            </a:br>
            <a:r>
              <a:rPr lang="en-US" sz="3200" dirty="0"/>
              <a:t>as 3</a:t>
            </a:r>
            <a:r>
              <a:rPr lang="en-US" sz="3200" baseline="30000" dirty="0"/>
              <a:t>rd</a:t>
            </a:r>
            <a:r>
              <a:rPr lang="en-US" sz="3200" dirty="0"/>
              <a:t>-line therapy</a:t>
            </a:r>
            <a:r>
              <a:rPr lang="en-US" sz="3200" baseline="30000" dirty="0"/>
              <a:t>1</a:t>
            </a:r>
          </a:p>
        </p:txBody>
      </p:sp>
      <p:sp>
        <p:nvSpPr>
          <p:cNvPr id="12" name="Text Placeholder 11">
            <a:extLst>
              <a:ext uri="{FF2B5EF4-FFF2-40B4-BE49-F238E27FC236}">
                <a16:creationId xmlns:a16="http://schemas.microsoft.com/office/drawing/2014/main" id="{1D510457-4F67-407C-8AA0-68A5D7FB3027}"/>
              </a:ext>
            </a:extLst>
          </p:cNvPr>
          <p:cNvSpPr>
            <a:spLocks noGrp="1"/>
          </p:cNvSpPr>
          <p:nvPr>
            <p:ph type="body" sz="quarter" idx="10"/>
          </p:nvPr>
        </p:nvSpPr>
        <p:spPr>
          <a:xfrm>
            <a:off x="419878" y="6419854"/>
            <a:ext cx="11352242" cy="371644"/>
          </a:xfrm>
        </p:spPr>
        <p:txBody>
          <a:bodyPr/>
          <a:lstStyle/>
          <a:p>
            <a:r>
              <a:rPr lang="en-GB" sz="1200" b="1" dirty="0"/>
              <a:t>1. Dimopoulos MA, et al. Lancet </a:t>
            </a:r>
            <a:r>
              <a:rPr lang="en-GB" sz="1200" b="1" dirty="0" err="1"/>
              <a:t>Haematol</a:t>
            </a:r>
            <a:r>
              <a:rPr lang="en-GB" sz="1200" b="1" dirty="0"/>
              <a:t> 2023;10(10):e801–12</a:t>
            </a:r>
            <a:r>
              <a:rPr lang="en-US" sz="1200" b="1" dirty="0"/>
              <a:t>.  2. </a:t>
            </a:r>
            <a:r>
              <a:rPr lang="en-US" sz="1200" b="1" dirty="0" err="1"/>
              <a:t>Hungria</a:t>
            </a:r>
            <a:r>
              <a:rPr lang="en-US" sz="1200" b="1" dirty="0"/>
              <a:t> VTM, et al. Blood 2023;142(suppl 1):abstract 3357.</a:t>
            </a:r>
          </a:p>
        </p:txBody>
      </p:sp>
      <p:graphicFrame>
        <p:nvGraphicFramePr>
          <p:cNvPr id="34" name="Content Placeholder 22">
            <a:extLst>
              <a:ext uri="{FF2B5EF4-FFF2-40B4-BE49-F238E27FC236}">
                <a16:creationId xmlns:a16="http://schemas.microsoft.com/office/drawing/2014/main" id="{EBF56815-D90D-4CC0-965B-6AA568866FC0}"/>
              </a:ext>
            </a:extLst>
          </p:cNvPr>
          <p:cNvGraphicFramePr>
            <a:graphicFrameLocks/>
          </p:cNvGraphicFramePr>
          <p:nvPr/>
        </p:nvGraphicFramePr>
        <p:xfrm>
          <a:off x="419878" y="4749800"/>
          <a:ext cx="5676122" cy="1641838"/>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29F315C8-A42C-312D-B018-4A2DC769AC1B}"/>
              </a:ext>
            </a:extLst>
          </p:cNvPr>
          <p:cNvSpPr txBox="1"/>
          <p:nvPr/>
        </p:nvSpPr>
        <p:spPr>
          <a:xfrm>
            <a:off x="3810000" y="4910678"/>
            <a:ext cx="17240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ORR 36%</a:t>
            </a:r>
          </a:p>
        </p:txBody>
      </p:sp>
      <p:sp>
        <p:nvSpPr>
          <p:cNvPr id="11" name="TextBox 10">
            <a:extLst>
              <a:ext uri="{FF2B5EF4-FFF2-40B4-BE49-F238E27FC236}">
                <a16:creationId xmlns:a16="http://schemas.microsoft.com/office/drawing/2014/main" id="{047D7C77-81CD-7607-BA2C-D93E57163C0E}"/>
              </a:ext>
            </a:extLst>
          </p:cNvPr>
          <p:cNvSpPr txBox="1"/>
          <p:nvPr/>
        </p:nvSpPr>
        <p:spPr>
          <a:xfrm>
            <a:off x="4200525" y="5375181"/>
            <a:ext cx="17240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ORR 41%</a:t>
            </a:r>
          </a:p>
        </p:txBody>
      </p:sp>
    </p:spTree>
    <p:extLst>
      <p:ext uri="{BB962C8B-B14F-4D97-AF65-F5344CB8AC3E}">
        <p14:creationId xmlns:p14="http://schemas.microsoft.com/office/powerpoint/2010/main" val="218836023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34" grpId="0">
        <p:bldAsOne/>
      </p:bldGraphic>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D841D870-A0B6-18DA-6ECC-ED5E880E2192}"/>
              </a:ext>
            </a:extLst>
          </p:cNvPr>
          <p:cNvSpPr/>
          <p:nvPr/>
        </p:nvSpPr>
        <p:spPr>
          <a:xfrm>
            <a:off x="139908" y="1253131"/>
            <a:ext cx="2830679" cy="483638"/>
          </a:xfrm>
          <a:custGeom>
            <a:avLst/>
            <a:gdLst>
              <a:gd name="connsiteX0" fmla="*/ 0 w 2616760"/>
              <a:gd name="connsiteY0" fmla="*/ 0 h 483638"/>
              <a:gd name="connsiteX1" fmla="*/ 2616760 w 2616760"/>
              <a:gd name="connsiteY1" fmla="*/ 0 h 483638"/>
              <a:gd name="connsiteX2" fmla="*/ 2616760 w 2616760"/>
              <a:gd name="connsiteY2" fmla="*/ 483638 h 483638"/>
              <a:gd name="connsiteX3" fmla="*/ 0 w 2616760"/>
              <a:gd name="connsiteY3" fmla="*/ 483638 h 483638"/>
              <a:gd name="connsiteX4" fmla="*/ 0 w 2616760"/>
              <a:gd name="connsiteY4" fmla="*/ 0 h 48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760" h="483638">
                <a:moveTo>
                  <a:pt x="0" y="0"/>
                </a:moveTo>
                <a:lnTo>
                  <a:pt x="2616760" y="0"/>
                </a:lnTo>
                <a:lnTo>
                  <a:pt x="2616760" y="483638"/>
                </a:lnTo>
                <a:lnTo>
                  <a:pt x="0" y="483638"/>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Multiple </a:t>
            </a:r>
            <a:r>
              <a:rPr kumimoji="0" lang="en-US" sz="1400" b="1" i="0" u="none" strike="noStrike" kern="1200" cap="none" spc="0" normalizeH="0" baseline="0" noProof="0" dirty="0" err="1">
                <a:ln>
                  <a:noFill/>
                </a:ln>
                <a:solidFill>
                  <a:srgbClr val="FFFFFF"/>
                </a:solidFill>
                <a:effectLst/>
                <a:uLnTx/>
                <a:uFillTx/>
                <a:latin typeface="Arial"/>
                <a:ea typeface="+mn-ea"/>
                <a:cs typeface="+mn-cs"/>
              </a:rPr>
              <a:t>belantamab</a:t>
            </a:r>
            <a:r>
              <a:rPr kumimoji="0" lang="en-US" sz="1400" b="1"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err="1">
                <a:ln>
                  <a:noFill/>
                </a:ln>
                <a:solidFill>
                  <a:srgbClr val="FFFFFF"/>
                </a:solidFill>
                <a:effectLst/>
                <a:uLnTx/>
                <a:uFillTx/>
                <a:latin typeface="Arial"/>
                <a:ea typeface="+mn-ea"/>
                <a:cs typeface="+mn-cs"/>
              </a:rPr>
              <a:t>mafodotin</a:t>
            </a:r>
            <a:r>
              <a:rPr kumimoji="0" lang="en-US" sz="1400" b="1" i="0" u="none" strike="noStrike" kern="1200" cap="none" spc="0" normalizeH="0" baseline="0" noProof="0" dirty="0">
                <a:ln>
                  <a:noFill/>
                </a:ln>
                <a:solidFill>
                  <a:srgbClr val="FFFFFF"/>
                </a:solidFill>
                <a:effectLst/>
                <a:uLnTx/>
                <a:uFillTx/>
                <a:latin typeface="Arial"/>
                <a:ea typeface="+mn-ea"/>
                <a:cs typeface="+mn-cs"/>
              </a:rPr>
              <a:t> doses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4B319069-4E04-B437-3A0C-A55CAF967D9F}"/>
              </a:ext>
            </a:extLst>
          </p:cNvPr>
          <p:cNvSpPr/>
          <p:nvPr/>
        </p:nvSpPr>
        <p:spPr>
          <a:xfrm>
            <a:off x="139908" y="1736770"/>
            <a:ext cx="2830679" cy="1767780"/>
          </a:xfrm>
          <a:custGeom>
            <a:avLst/>
            <a:gdLst>
              <a:gd name="connsiteX0" fmla="*/ 0 w 2616760"/>
              <a:gd name="connsiteY0" fmla="*/ 0 h 1767780"/>
              <a:gd name="connsiteX1" fmla="*/ 2616760 w 2616760"/>
              <a:gd name="connsiteY1" fmla="*/ 0 h 1767780"/>
              <a:gd name="connsiteX2" fmla="*/ 2616760 w 2616760"/>
              <a:gd name="connsiteY2" fmla="*/ 1767780 h 1767780"/>
              <a:gd name="connsiteX3" fmla="*/ 0 w 2616760"/>
              <a:gd name="connsiteY3" fmla="*/ 1767780 h 1767780"/>
              <a:gd name="connsiteX4" fmla="*/ 0 w 2616760"/>
              <a:gd name="connsiteY4" fmla="*/ 0 h 176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760" h="1767780">
                <a:moveTo>
                  <a:pt x="0" y="0"/>
                </a:moveTo>
                <a:lnTo>
                  <a:pt x="2616760" y="0"/>
                </a:lnTo>
                <a:lnTo>
                  <a:pt x="2616760" y="1767780"/>
                </a:lnTo>
                <a:lnTo>
                  <a:pt x="0" y="1767780"/>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Cohort 1, ‘STRETCH’: </a:t>
            </a:r>
            <a:b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1.9 mg/kg Q8W – n=12</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Cohort 2, ‘SINGLE’: </a:t>
            </a:r>
            <a:b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1.9 mg/kg Q4W – n=4</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Cohort 3, ‘SINGLE’:</a:t>
            </a:r>
            <a:b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2.5 mg/kg Q4W – n=16</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Cohort 4, ‘SPLIT’:</a:t>
            </a:r>
            <a:b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b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2.5 mg/kg D1/8 Q4W – n=13</a:t>
            </a:r>
          </a:p>
        </p:txBody>
      </p:sp>
      <p:grpSp>
        <p:nvGrpSpPr>
          <p:cNvPr id="28" name="Group 27">
            <a:extLst>
              <a:ext uri="{FF2B5EF4-FFF2-40B4-BE49-F238E27FC236}">
                <a16:creationId xmlns:a16="http://schemas.microsoft.com/office/drawing/2014/main" id="{4ABCFA78-75F1-94D6-A866-398B9BD58FA0}"/>
              </a:ext>
            </a:extLst>
          </p:cNvPr>
          <p:cNvGrpSpPr/>
          <p:nvPr/>
        </p:nvGrpSpPr>
        <p:grpSpPr>
          <a:xfrm>
            <a:off x="3122986" y="1258787"/>
            <a:ext cx="2896785" cy="2251419"/>
            <a:chOff x="3122986" y="1476998"/>
            <a:chExt cx="2896785" cy="2251419"/>
          </a:xfrm>
        </p:grpSpPr>
        <p:sp>
          <p:nvSpPr>
            <p:cNvPr id="25" name="Freeform: Shape 24">
              <a:extLst>
                <a:ext uri="{FF2B5EF4-FFF2-40B4-BE49-F238E27FC236}">
                  <a16:creationId xmlns:a16="http://schemas.microsoft.com/office/drawing/2014/main" id="{4000EBD0-5735-F5F2-3DE0-420F498F8666}"/>
                </a:ext>
              </a:extLst>
            </p:cNvPr>
            <p:cNvSpPr/>
            <p:nvPr/>
          </p:nvSpPr>
          <p:spPr>
            <a:xfrm>
              <a:off x="3122986" y="1476998"/>
              <a:ext cx="2896785" cy="483638"/>
            </a:xfrm>
            <a:custGeom>
              <a:avLst/>
              <a:gdLst>
                <a:gd name="connsiteX0" fmla="*/ 0 w 2616760"/>
                <a:gd name="connsiteY0" fmla="*/ 0 h 483638"/>
                <a:gd name="connsiteX1" fmla="*/ 2616760 w 2616760"/>
                <a:gd name="connsiteY1" fmla="*/ 0 h 483638"/>
                <a:gd name="connsiteX2" fmla="*/ 2616760 w 2616760"/>
                <a:gd name="connsiteY2" fmla="*/ 483638 h 483638"/>
                <a:gd name="connsiteX3" fmla="*/ 0 w 2616760"/>
                <a:gd name="connsiteY3" fmla="*/ 483638 h 483638"/>
                <a:gd name="connsiteX4" fmla="*/ 0 w 2616760"/>
                <a:gd name="connsiteY4" fmla="*/ 0 h 483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760" h="483638">
                  <a:moveTo>
                    <a:pt x="0" y="0"/>
                  </a:moveTo>
                  <a:lnTo>
                    <a:pt x="2616760" y="0"/>
                  </a:lnTo>
                  <a:lnTo>
                    <a:pt x="2616760" y="483638"/>
                  </a:lnTo>
                  <a:lnTo>
                    <a:pt x="0" y="483638"/>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45 patients enrolled</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4EC22B22-972B-6FA3-5336-21C25071DC6B}"/>
                </a:ext>
              </a:extLst>
            </p:cNvPr>
            <p:cNvSpPr/>
            <p:nvPr/>
          </p:nvSpPr>
          <p:spPr>
            <a:xfrm>
              <a:off x="3122986" y="1960637"/>
              <a:ext cx="2896785" cy="1767780"/>
            </a:xfrm>
            <a:custGeom>
              <a:avLst/>
              <a:gdLst>
                <a:gd name="connsiteX0" fmla="*/ 0 w 2616760"/>
                <a:gd name="connsiteY0" fmla="*/ 0 h 1767780"/>
                <a:gd name="connsiteX1" fmla="*/ 2616760 w 2616760"/>
                <a:gd name="connsiteY1" fmla="*/ 0 h 1767780"/>
                <a:gd name="connsiteX2" fmla="*/ 2616760 w 2616760"/>
                <a:gd name="connsiteY2" fmla="*/ 1767780 h 1767780"/>
                <a:gd name="connsiteX3" fmla="*/ 0 w 2616760"/>
                <a:gd name="connsiteY3" fmla="*/ 1767780 h 1767780"/>
                <a:gd name="connsiteX4" fmla="*/ 0 w 2616760"/>
                <a:gd name="connsiteY4" fmla="*/ 0 h 176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760" h="1767780">
                  <a:moveTo>
                    <a:pt x="0" y="0"/>
                  </a:moveTo>
                  <a:lnTo>
                    <a:pt x="2616760" y="0"/>
                  </a:lnTo>
                  <a:lnTo>
                    <a:pt x="2616760" y="1767780"/>
                  </a:lnTo>
                  <a:lnTo>
                    <a:pt x="0" y="1767780"/>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age 68 years, 18% aged ≥75 years</a:t>
              </a:r>
              <a:endPar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31% high-risk cytogenetics</a:t>
              </a:r>
              <a:endPar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13% EMD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of 3 prior lines of therapy</a:t>
              </a:r>
              <a:endPar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58% R-exposed, 31% Dara-exposed</a:t>
              </a:r>
            </a:p>
          </p:txBody>
        </p:sp>
      </p:grpSp>
      <p:grpSp>
        <p:nvGrpSpPr>
          <p:cNvPr id="15" name="Group 14">
            <a:extLst>
              <a:ext uri="{FF2B5EF4-FFF2-40B4-BE49-F238E27FC236}">
                <a16:creationId xmlns:a16="http://schemas.microsoft.com/office/drawing/2014/main" id="{6155BC9F-04F8-437A-B564-64A9CCB92245}"/>
              </a:ext>
            </a:extLst>
          </p:cNvPr>
          <p:cNvGrpSpPr/>
          <p:nvPr/>
        </p:nvGrpSpPr>
        <p:grpSpPr>
          <a:xfrm>
            <a:off x="6172199" y="1277182"/>
            <a:ext cx="5879893" cy="981108"/>
            <a:chOff x="6172199" y="1495393"/>
            <a:chExt cx="5599921" cy="981108"/>
          </a:xfrm>
        </p:grpSpPr>
        <p:sp>
          <p:nvSpPr>
            <p:cNvPr id="3" name="Freeform: Shape 2">
              <a:extLst>
                <a:ext uri="{FF2B5EF4-FFF2-40B4-BE49-F238E27FC236}">
                  <a16:creationId xmlns:a16="http://schemas.microsoft.com/office/drawing/2014/main" id="{7D5F6C26-0322-4865-B4F3-22046D9FC678}"/>
                </a:ext>
              </a:extLst>
            </p:cNvPr>
            <p:cNvSpPr/>
            <p:nvPr/>
          </p:nvSpPr>
          <p:spPr>
            <a:xfrm>
              <a:off x="6172199" y="1714501"/>
              <a:ext cx="5599921" cy="762000"/>
            </a:xfrm>
            <a:custGeom>
              <a:avLst/>
              <a:gdLst>
                <a:gd name="connsiteX0" fmla="*/ 0 w 5599921"/>
                <a:gd name="connsiteY0" fmla="*/ 0 h 1165500"/>
                <a:gd name="connsiteX1" fmla="*/ 5599921 w 5599921"/>
                <a:gd name="connsiteY1" fmla="*/ 0 h 1165500"/>
                <a:gd name="connsiteX2" fmla="*/ 5599921 w 5599921"/>
                <a:gd name="connsiteY2" fmla="*/ 1165500 h 1165500"/>
                <a:gd name="connsiteX3" fmla="*/ 0 w 5599921"/>
                <a:gd name="connsiteY3" fmla="*/ 1165500 h 1165500"/>
                <a:gd name="connsiteX4" fmla="*/ 0 w 5599921"/>
                <a:gd name="connsiteY4" fmla="*/ 0 h 116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921" h="1165500">
                  <a:moveTo>
                    <a:pt x="0" y="0"/>
                  </a:moveTo>
                  <a:lnTo>
                    <a:pt x="5599921" y="0"/>
                  </a:lnTo>
                  <a:lnTo>
                    <a:pt x="5599921" y="1165500"/>
                  </a:lnTo>
                  <a:lnTo>
                    <a:pt x="0" y="1165500"/>
                  </a:lnTo>
                  <a:lnTo>
                    <a:pt x="0" y="0"/>
                  </a:lnTo>
                  <a:close/>
                </a:path>
              </a:pathLst>
            </a:custGeom>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288000" rIns="0" bIns="14224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follow-up: 23.7 months</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PFS 18.4 months</a:t>
              </a:r>
            </a:p>
          </p:txBody>
        </p:sp>
        <p:sp>
          <p:nvSpPr>
            <p:cNvPr id="5" name="Freeform: Shape 4">
              <a:extLst>
                <a:ext uri="{FF2B5EF4-FFF2-40B4-BE49-F238E27FC236}">
                  <a16:creationId xmlns:a16="http://schemas.microsoft.com/office/drawing/2014/main" id="{7B24A01F-3703-479E-9950-F193B38DBDBB}"/>
                </a:ext>
              </a:extLst>
            </p:cNvPr>
            <p:cNvSpPr/>
            <p:nvPr/>
          </p:nvSpPr>
          <p:spPr>
            <a:xfrm>
              <a:off x="6452195" y="1495393"/>
              <a:ext cx="3919944" cy="422594"/>
            </a:xfrm>
            <a:custGeom>
              <a:avLst/>
              <a:gdLst>
                <a:gd name="connsiteX0" fmla="*/ 0 w 3919944"/>
                <a:gd name="connsiteY0" fmla="*/ 98402 h 590400"/>
                <a:gd name="connsiteX1" fmla="*/ 98402 w 3919944"/>
                <a:gd name="connsiteY1" fmla="*/ 0 h 590400"/>
                <a:gd name="connsiteX2" fmla="*/ 3821542 w 3919944"/>
                <a:gd name="connsiteY2" fmla="*/ 0 h 590400"/>
                <a:gd name="connsiteX3" fmla="*/ 3919944 w 3919944"/>
                <a:gd name="connsiteY3" fmla="*/ 98402 h 590400"/>
                <a:gd name="connsiteX4" fmla="*/ 3919944 w 3919944"/>
                <a:gd name="connsiteY4" fmla="*/ 491998 h 590400"/>
                <a:gd name="connsiteX5" fmla="*/ 3821542 w 3919944"/>
                <a:gd name="connsiteY5" fmla="*/ 590400 h 590400"/>
                <a:gd name="connsiteX6" fmla="*/ 98402 w 3919944"/>
                <a:gd name="connsiteY6" fmla="*/ 590400 h 590400"/>
                <a:gd name="connsiteX7" fmla="*/ 0 w 3919944"/>
                <a:gd name="connsiteY7" fmla="*/ 491998 h 590400"/>
                <a:gd name="connsiteX8" fmla="*/ 0 w 391994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9944" h="590400">
                  <a:moveTo>
                    <a:pt x="0" y="98402"/>
                  </a:moveTo>
                  <a:cubicBezTo>
                    <a:pt x="0" y="44056"/>
                    <a:pt x="44056" y="0"/>
                    <a:pt x="98402" y="0"/>
                  </a:cubicBezTo>
                  <a:lnTo>
                    <a:pt x="3821542" y="0"/>
                  </a:lnTo>
                  <a:cubicBezTo>
                    <a:pt x="3875888" y="0"/>
                    <a:pt x="3919944" y="44056"/>
                    <a:pt x="3919944" y="98402"/>
                  </a:cubicBezTo>
                  <a:lnTo>
                    <a:pt x="3919944" y="491998"/>
                  </a:lnTo>
                  <a:cubicBezTo>
                    <a:pt x="3919944" y="546344"/>
                    <a:pt x="3875888" y="590400"/>
                    <a:pt x="3821542" y="590400"/>
                  </a:cubicBezTo>
                  <a:lnTo>
                    <a:pt x="98402" y="590400"/>
                  </a:lnTo>
                  <a:cubicBezTo>
                    <a:pt x="44056" y="590400"/>
                    <a:pt x="0" y="546344"/>
                    <a:pt x="0" y="491998"/>
                  </a:cubicBezTo>
                  <a:lnTo>
                    <a:pt x="0" y="98402"/>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6986" tIns="28821" rIns="176986" bIns="2882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Outcomes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9A964DFE-8F2E-4B97-B62B-2B453AC112FE}"/>
              </a:ext>
            </a:extLst>
          </p:cNvPr>
          <p:cNvGrpSpPr/>
          <p:nvPr/>
        </p:nvGrpSpPr>
        <p:grpSpPr>
          <a:xfrm>
            <a:off x="6172169" y="2299822"/>
            <a:ext cx="5879923" cy="1787267"/>
            <a:chOff x="6172199" y="3203507"/>
            <a:chExt cx="5599921" cy="1787267"/>
          </a:xfrm>
        </p:grpSpPr>
        <p:sp>
          <p:nvSpPr>
            <p:cNvPr id="6" name="Freeform: Shape 5">
              <a:extLst>
                <a:ext uri="{FF2B5EF4-FFF2-40B4-BE49-F238E27FC236}">
                  <a16:creationId xmlns:a16="http://schemas.microsoft.com/office/drawing/2014/main" id="{7EE3A48B-14FB-4C4A-9D7D-8F3103294B29}"/>
                </a:ext>
              </a:extLst>
            </p:cNvPr>
            <p:cNvSpPr/>
            <p:nvPr/>
          </p:nvSpPr>
          <p:spPr>
            <a:xfrm>
              <a:off x="6172199" y="3405189"/>
              <a:ext cx="5599921" cy="1585585"/>
            </a:xfrm>
            <a:custGeom>
              <a:avLst/>
              <a:gdLst>
                <a:gd name="connsiteX0" fmla="*/ 0 w 5599921"/>
                <a:gd name="connsiteY0" fmla="*/ 0 h 2142000"/>
                <a:gd name="connsiteX1" fmla="*/ 5599921 w 5599921"/>
                <a:gd name="connsiteY1" fmla="*/ 0 h 2142000"/>
                <a:gd name="connsiteX2" fmla="*/ 5599921 w 5599921"/>
                <a:gd name="connsiteY2" fmla="*/ 2142000 h 2142000"/>
                <a:gd name="connsiteX3" fmla="*/ 0 w 5599921"/>
                <a:gd name="connsiteY3" fmla="*/ 2142000 h 2142000"/>
                <a:gd name="connsiteX4" fmla="*/ 0 w 5599921"/>
                <a:gd name="connsiteY4" fmla="*/ 0 h 21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921" h="2142000">
                  <a:moveTo>
                    <a:pt x="0" y="0"/>
                  </a:moveTo>
                  <a:lnTo>
                    <a:pt x="5599921" y="0"/>
                  </a:lnTo>
                  <a:lnTo>
                    <a:pt x="5599921" y="2142000"/>
                  </a:lnTo>
                  <a:lnTo>
                    <a:pt x="0" y="2142000"/>
                  </a:lnTo>
                  <a:lnTo>
                    <a:pt x="0" y="0"/>
                  </a:lnTo>
                  <a:close/>
                </a:path>
              </a:pathLst>
            </a:custGeom>
          </p:spPr>
          <p:style>
            <a:lnRef idx="2">
              <a:schemeClr val="accent3">
                <a:shade val="80000"/>
                <a:hueOff val="136115"/>
                <a:satOff val="-21574"/>
                <a:lumOff val="299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288000" rIns="36000" bIns="14224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No clinically meaningful differences in safety profile across cohorts</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Grade ≥3 AEs 87%: keratopathy 53%, neutrophil count decreased 22%, platelet count decreased 22%, visual acuity reduced 22%</a:t>
              </a:r>
            </a:p>
            <a:p>
              <a:pPr marL="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Any ocular AEs 80% (Grade 3/4 69%)</a:t>
              </a:r>
            </a:p>
            <a:p>
              <a:pPr marL="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SAEs 53%</a:t>
              </a:r>
              <a:endParaRPr kumimoji="0" lang="en-GB" sz="14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BCFFA435-B459-42C2-AA22-F4D83FF84ADD}"/>
                </a:ext>
              </a:extLst>
            </p:cNvPr>
            <p:cNvSpPr/>
            <p:nvPr/>
          </p:nvSpPr>
          <p:spPr>
            <a:xfrm>
              <a:off x="6452195" y="3203507"/>
              <a:ext cx="3919944" cy="422344"/>
            </a:xfrm>
            <a:custGeom>
              <a:avLst/>
              <a:gdLst>
                <a:gd name="connsiteX0" fmla="*/ 0 w 3919944"/>
                <a:gd name="connsiteY0" fmla="*/ 98402 h 590400"/>
                <a:gd name="connsiteX1" fmla="*/ 98402 w 3919944"/>
                <a:gd name="connsiteY1" fmla="*/ 0 h 590400"/>
                <a:gd name="connsiteX2" fmla="*/ 3821542 w 3919944"/>
                <a:gd name="connsiteY2" fmla="*/ 0 h 590400"/>
                <a:gd name="connsiteX3" fmla="*/ 3919944 w 3919944"/>
                <a:gd name="connsiteY3" fmla="*/ 98402 h 590400"/>
                <a:gd name="connsiteX4" fmla="*/ 3919944 w 3919944"/>
                <a:gd name="connsiteY4" fmla="*/ 491998 h 590400"/>
                <a:gd name="connsiteX5" fmla="*/ 3821542 w 3919944"/>
                <a:gd name="connsiteY5" fmla="*/ 590400 h 590400"/>
                <a:gd name="connsiteX6" fmla="*/ 98402 w 3919944"/>
                <a:gd name="connsiteY6" fmla="*/ 590400 h 590400"/>
                <a:gd name="connsiteX7" fmla="*/ 0 w 3919944"/>
                <a:gd name="connsiteY7" fmla="*/ 491998 h 590400"/>
                <a:gd name="connsiteX8" fmla="*/ 0 w 391994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9944" h="590400">
                  <a:moveTo>
                    <a:pt x="0" y="98402"/>
                  </a:moveTo>
                  <a:cubicBezTo>
                    <a:pt x="0" y="44056"/>
                    <a:pt x="44056" y="0"/>
                    <a:pt x="98402" y="0"/>
                  </a:cubicBezTo>
                  <a:lnTo>
                    <a:pt x="3821542" y="0"/>
                  </a:lnTo>
                  <a:cubicBezTo>
                    <a:pt x="3875888" y="0"/>
                    <a:pt x="3919944" y="44056"/>
                    <a:pt x="3919944" y="98402"/>
                  </a:cubicBezTo>
                  <a:lnTo>
                    <a:pt x="3919944" y="491998"/>
                  </a:lnTo>
                  <a:cubicBezTo>
                    <a:pt x="3919944" y="546344"/>
                    <a:pt x="3875888" y="590400"/>
                    <a:pt x="3821542" y="590400"/>
                  </a:cubicBezTo>
                  <a:lnTo>
                    <a:pt x="98402" y="590400"/>
                  </a:lnTo>
                  <a:cubicBezTo>
                    <a:pt x="44056" y="590400"/>
                    <a:pt x="0" y="546344"/>
                    <a:pt x="0" y="491998"/>
                  </a:cubicBezTo>
                  <a:lnTo>
                    <a:pt x="0" y="98402"/>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76986" tIns="28821" rIns="176986" bIns="2882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Safety</a:t>
              </a:r>
              <a:endParaRPr kumimoji="0" lang="en-GB" sz="1400" b="1" i="0" u="none" strike="noStrike" kern="1200" cap="none" spc="0" normalizeH="0" baseline="0" noProof="0">
                <a:ln>
                  <a:noFill/>
                </a:ln>
                <a:solidFill>
                  <a:srgbClr val="FFFFFF"/>
                </a:solidFill>
                <a:effectLst/>
                <a:uLnTx/>
                <a:uFillTx/>
                <a:latin typeface="Arial"/>
                <a:ea typeface="+mn-ea"/>
                <a:cs typeface="+mn-cs"/>
              </a:endParaRPr>
            </a:p>
          </p:txBody>
        </p:sp>
      </p:grpSp>
      <p:sp>
        <p:nvSpPr>
          <p:cNvPr id="16" name="Title 4">
            <a:extLst>
              <a:ext uri="{FF2B5EF4-FFF2-40B4-BE49-F238E27FC236}">
                <a16:creationId xmlns:a16="http://schemas.microsoft.com/office/drawing/2014/main" id="{5975B481-6AAA-4ECC-B5DC-D232DFB83E34}"/>
              </a:ext>
            </a:extLst>
          </p:cNvPr>
          <p:cNvSpPr>
            <a:spLocks noGrp="1"/>
          </p:cNvSpPr>
          <p:nvPr>
            <p:ph type="title"/>
          </p:nvPr>
        </p:nvSpPr>
        <p:spPr>
          <a:xfrm>
            <a:off x="0" y="67547"/>
            <a:ext cx="12192000" cy="1020763"/>
          </a:xfrm>
        </p:spPr>
        <p:txBody>
          <a:bodyPr>
            <a:noAutofit/>
          </a:bodyPr>
          <a:lstStyle/>
          <a:p>
            <a:r>
              <a:rPr lang="en-US" dirty="0"/>
              <a:t>DREAMM-6: Belantamab mafodotin + Rd (Arm A)</a:t>
            </a:r>
            <a:r>
              <a:rPr lang="en-US" baseline="30000" dirty="0"/>
              <a:t>1</a:t>
            </a:r>
          </a:p>
        </p:txBody>
      </p:sp>
      <p:sp>
        <p:nvSpPr>
          <p:cNvPr id="12" name="Text Placeholder 11">
            <a:extLst>
              <a:ext uri="{FF2B5EF4-FFF2-40B4-BE49-F238E27FC236}">
                <a16:creationId xmlns:a16="http://schemas.microsoft.com/office/drawing/2014/main" id="{1D510457-4F67-407C-8AA0-68A5D7FB3027}"/>
              </a:ext>
            </a:extLst>
          </p:cNvPr>
          <p:cNvSpPr>
            <a:spLocks noGrp="1"/>
          </p:cNvSpPr>
          <p:nvPr>
            <p:ph type="body" sz="quarter" idx="10"/>
          </p:nvPr>
        </p:nvSpPr>
        <p:spPr>
          <a:xfrm>
            <a:off x="0" y="6419854"/>
            <a:ext cx="12192000" cy="371644"/>
          </a:xfrm>
        </p:spPr>
        <p:txBody>
          <a:bodyPr/>
          <a:lstStyle/>
          <a:p>
            <a:r>
              <a:rPr lang="en-US" sz="1200" b="1" dirty="0"/>
              <a:t>1. Popat R, et al. Blood Cancer J 2024;14(1):184. </a:t>
            </a:r>
            <a:br>
              <a:rPr lang="en-US" sz="1200" b="1" dirty="0"/>
            </a:br>
            <a:r>
              <a:rPr lang="en-US" sz="1200" b="1" dirty="0"/>
              <a:t>2</a:t>
            </a:r>
            <a:r>
              <a:rPr lang="en-US" sz="1200" dirty="0"/>
              <a:t>. </a:t>
            </a:r>
            <a:r>
              <a:rPr lang="en-US" sz="1200" dirty="0" err="1"/>
              <a:t>Nooka</a:t>
            </a:r>
            <a:r>
              <a:rPr lang="en-US" sz="1200" dirty="0"/>
              <a:t> A, et al. J Clin Oncol 2020;38(15_suppl):abstract 8502.  3. Popat R, et al. Blood 2020;136(suppl 1):abstract 1419.</a:t>
            </a:r>
          </a:p>
        </p:txBody>
      </p:sp>
      <p:grpSp>
        <p:nvGrpSpPr>
          <p:cNvPr id="18" name="Group 17">
            <a:extLst>
              <a:ext uri="{FF2B5EF4-FFF2-40B4-BE49-F238E27FC236}">
                <a16:creationId xmlns:a16="http://schemas.microsoft.com/office/drawing/2014/main" id="{1A2D81DB-2D06-43E5-B94E-060A485E3CF3}"/>
              </a:ext>
            </a:extLst>
          </p:cNvPr>
          <p:cNvGrpSpPr/>
          <p:nvPr/>
        </p:nvGrpSpPr>
        <p:grpSpPr>
          <a:xfrm>
            <a:off x="139908" y="3504550"/>
            <a:ext cx="5956092" cy="2773289"/>
            <a:chOff x="419878" y="3743325"/>
            <a:chExt cx="5405852" cy="2533649"/>
          </a:xfrm>
        </p:grpSpPr>
        <p:graphicFrame>
          <p:nvGraphicFramePr>
            <p:cNvPr id="8" name="Content Placeholder 22">
              <a:extLst>
                <a:ext uri="{FF2B5EF4-FFF2-40B4-BE49-F238E27FC236}">
                  <a16:creationId xmlns:a16="http://schemas.microsoft.com/office/drawing/2014/main" id="{5232BB08-7555-461A-8BEE-B6A7E1374002}"/>
                </a:ext>
              </a:extLst>
            </p:cNvPr>
            <p:cNvGraphicFramePr>
              <a:graphicFrameLocks/>
            </p:cNvGraphicFramePr>
            <p:nvPr/>
          </p:nvGraphicFramePr>
          <p:xfrm>
            <a:off x="419878" y="3743325"/>
            <a:ext cx="5405852" cy="253364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E285484-D6EB-484D-9198-C4543DCC179E}"/>
                </a:ext>
              </a:extLst>
            </p:cNvPr>
            <p:cNvSpPr txBox="1"/>
            <p:nvPr/>
          </p:nvSpPr>
          <p:spPr>
            <a:xfrm>
              <a:off x="886919" y="4065832"/>
              <a:ext cx="1000125" cy="590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≥VGPR 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≥CR 25%</a:t>
              </a:r>
            </a:p>
          </p:txBody>
        </p:sp>
        <p:sp>
          <p:nvSpPr>
            <p:cNvPr id="10" name="TextBox 9">
              <a:extLst>
                <a:ext uri="{FF2B5EF4-FFF2-40B4-BE49-F238E27FC236}">
                  <a16:creationId xmlns:a16="http://schemas.microsoft.com/office/drawing/2014/main" id="{C7DBD84E-AC27-45F5-B38C-4B17225CFD82}"/>
                </a:ext>
              </a:extLst>
            </p:cNvPr>
            <p:cNvSpPr txBox="1"/>
            <p:nvPr/>
          </p:nvSpPr>
          <p:spPr>
            <a:xfrm>
              <a:off x="1733837" y="3770591"/>
              <a:ext cx="1000125" cy="590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≥VGPR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≥CR 25%</a:t>
              </a:r>
            </a:p>
          </p:txBody>
        </p:sp>
        <p:sp>
          <p:nvSpPr>
            <p:cNvPr id="11" name="TextBox 10">
              <a:extLst>
                <a:ext uri="{FF2B5EF4-FFF2-40B4-BE49-F238E27FC236}">
                  <a16:creationId xmlns:a16="http://schemas.microsoft.com/office/drawing/2014/main" id="{05071990-63B9-4B74-AF80-281FBE09F3C1}"/>
                </a:ext>
              </a:extLst>
            </p:cNvPr>
            <p:cNvSpPr txBox="1"/>
            <p:nvPr/>
          </p:nvSpPr>
          <p:spPr>
            <a:xfrm>
              <a:off x="2597196" y="3905550"/>
              <a:ext cx="1000125" cy="590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≥VGPR 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≥CR 44%</a:t>
              </a:r>
            </a:p>
          </p:txBody>
        </p:sp>
        <p:sp>
          <p:nvSpPr>
            <p:cNvPr id="14" name="TextBox 13">
              <a:extLst>
                <a:ext uri="{FF2B5EF4-FFF2-40B4-BE49-F238E27FC236}">
                  <a16:creationId xmlns:a16="http://schemas.microsoft.com/office/drawing/2014/main" id="{90C77591-0475-413C-B088-81AA204120E6}"/>
                </a:ext>
              </a:extLst>
            </p:cNvPr>
            <p:cNvSpPr txBox="1"/>
            <p:nvPr/>
          </p:nvSpPr>
          <p:spPr>
            <a:xfrm>
              <a:off x="3444114" y="3874444"/>
              <a:ext cx="1000125" cy="590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≥VGPR 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≥CR 15%</a:t>
              </a:r>
            </a:p>
          </p:txBody>
        </p:sp>
      </p:grpSp>
      <p:sp>
        <p:nvSpPr>
          <p:cNvPr id="27" name="TextBox 26">
            <a:extLst>
              <a:ext uri="{FF2B5EF4-FFF2-40B4-BE49-F238E27FC236}">
                <a16:creationId xmlns:a16="http://schemas.microsoft.com/office/drawing/2014/main" id="{DD3B0425-3A9B-4BD7-0193-EE79B508A9B9}"/>
              </a:ext>
            </a:extLst>
          </p:cNvPr>
          <p:cNvSpPr txBox="1"/>
          <p:nvPr/>
        </p:nvSpPr>
        <p:spPr>
          <a:xfrm>
            <a:off x="4417478" y="3668540"/>
            <a:ext cx="11019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≥VGPR 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≥CR 29%</a:t>
            </a:r>
          </a:p>
        </p:txBody>
      </p:sp>
      <p:sp>
        <p:nvSpPr>
          <p:cNvPr id="29" name="TextBox 28">
            <a:extLst>
              <a:ext uri="{FF2B5EF4-FFF2-40B4-BE49-F238E27FC236}">
                <a16:creationId xmlns:a16="http://schemas.microsoft.com/office/drawing/2014/main" id="{B831AB66-7710-4E2E-92C3-B26F1D44C133}"/>
              </a:ext>
            </a:extLst>
          </p:cNvPr>
          <p:cNvSpPr txBox="1"/>
          <p:nvPr/>
        </p:nvSpPr>
        <p:spPr>
          <a:xfrm>
            <a:off x="6153088" y="4180727"/>
            <a:ext cx="5914042" cy="202091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wrap="square" anchor="t"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Belantamab mafodotin 2.5 mg/kg SINGLE + </a:t>
            </a:r>
            <a:r>
              <a:rPr kumimoji="0" lang="en-US" sz="1600" b="1" i="0" u="none" strike="noStrike" kern="1200" cap="none" spc="0" normalizeH="0" baseline="0" noProof="0" dirty="0" err="1">
                <a:ln>
                  <a:noFill/>
                </a:ln>
                <a:solidFill>
                  <a:srgbClr val="000000"/>
                </a:solidFill>
                <a:effectLst/>
                <a:uLnTx/>
                <a:uFillTx/>
                <a:latin typeface="Arial"/>
                <a:ea typeface="+mn-ea"/>
                <a:cs typeface="+mn-cs"/>
              </a:rPr>
              <a:t>Vd</a:t>
            </a:r>
            <a:r>
              <a:rPr kumimoji="0" lang="en-US" sz="1600" b="1" i="0" u="none" strike="noStrike" kern="1200" cap="none" spc="0" normalizeH="0" baseline="0" noProof="0" dirty="0">
                <a:ln>
                  <a:noFill/>
                </a:ln>
                <a:solidFill>
                  <a:srgbClr val="000000"/>
                </a:solidFill>
                <a:effectLst/>
                <a:uLnTx/>
                <a:uFillTx/>
                <a:latin typeface="Arial"/>
                <a:ea typeface="+mn-ea"/>
                <a:cs typeface="+mn-cs"/>
              </a:rPr>
              <a:t> (Arm B)</a:t>
            </a:r>
            <a:r>
              <a:rPr kumimoji="0" lang="en-US" sz="1600" b="1" i="0" u="none" strike="noStrike" kern="1200" cap="none" spc="0" normalizeH="0" baseline="30000" noProof="0" dirty="0">
                <a:ln>
                  <a:noFill/>
                </a:ln>
                <a:solidFill>
                  <a:srgbClr val="000000"/>
                </a:solidFill>
                <a:effectLst/>
                <a:uLnTx/>
                <a:uFillTx/>
                <a:latin typeface="Arial"/>
                <a:ea typeface="+mn-ea"/>
                <a:cs typeface="+mn-cs"/>
              </a:rPr>
              <a:t>2,3</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N=18, median 3 prior lines, 89% V-exposed, 50% Dara-exposed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ORR 78% (50% VGPR);</a:t>
            </a:r>
            <a:r>
              <a:rPr kumimoji="0" lang="en-GB"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FF0000"/>
                </a:solidFill>
                <a:effectLst/>
                <a:uLnTx/>
                <a:uFillTx/>
                <a:latin typeface="Arial"/>
                <a:ea typeface="+mn-ea"/>
                <a:cs typeface="+mn-cs"/>
              </a:rPr>
              <a:t>CBR 83%</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Median </a:t>
            </a:r>
            <a:r>
              <a:rPr kumimoji="0" lang="en-GB" sz="1200" b="1" i="0" u="none" strike="noStrike" kern="1200" cap="none" spc="0" normalizeH="0" baseline="0" noProof="0" dirty="0">
                <a:ln>
                  <a:noFill/>
                </a:ln>
                <a:solidFill>
                  <a:srgbClr val="000000"/>
                </a:solidFill>
                <a:effectLst/>
                <a:uLnTx/>
                <a:uFillTx/>
                <a:latin typeface="Arial"/>
                <a:ea typeface="+mn-ea"/>
                <a:cs typeface="+mn-cs"/>
              </a:rPr>
              <a:t>DOR not reached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AEs leading to permanent discontinuation of any study treatment 28% (0% leading to discontinuation of belantamab mafodotin)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AEs leading to dose reductions 72%</a:t>
            </a:r>
          </a:p>
          <a:p>
            <a:pPr marL="628650"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Keratopathy 39%, thrombocytopenia 33%</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AEs leading to dose interruptions 100%</a:t>
            </a:r>
          </a:p>
          <a:p>
            <a:pPr marL="628650"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Keratopathy 83%, thrombocytopenia 39%</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0F1FF4B0-5214-D60E-ED0E-26B868120D3D}"/>
              </a:ext>
            </a:extLst>
          </p:cNvPr>
          <p:cNvSpPr/>
          <p:nvPr/>
        </p:nvSpPr>
        <p:spPr bwMode="auto">
          <a:xfrm>
            <a:off x="4417479" y="3615617"/>
            <a:ext cx="1101924" cy="2490060"/>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4825099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1000"/>
                                        <p:tgtEl>
                                          <p:spTgt spid="2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outVertical)">
                                      <p:cBhvr>
                                        <p:cTn id="10" dur="1000"/>
                                        <p:tgtEl>
                                          <p:spTgt spid="24"/>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000"/>
                                        <p:tgtEl>
                                          <p:spTgt spid="28"/>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p:bldP spid="29"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F10C-841A-690F-24DE-131D67251278}"/>
              </a:ext>
            </a:extLst>
          </p:cNvPr>
          <p:cNvSpPr>
            <a:spLocks noGrp="1"/>
          </p:cNvSpPr>
          <p:nvPr>
            <p:ph type="title"/>
          </p:nvPr>
        </p:nvSpPr>
        <p:spPr>
          <a:xfrm>
            <a:off x="253998" y="40757"/>
            <a:ext cx="11938001" cy="1020763"/>
          </a:xfrm>
        </p:spPr>
        <p:txBody>
          <a:bodyPr lIns="0" rIns="0"/>
          <a:lstStyle/>
          <a:p>
            <a:r>
              <a:rPr kumimoji="0" lang="en-US" sz="2400" b="1" i="0" u="none" strike="noStrike" kern="0" cap="none" spc="0" normalizeH="0" baseline="0" noProof="0" dirty="0">
                <a:ln>
                  <a:noFill/>
                </a:ln>
                <a:solidFill>
                  <a:srgbClr val="FFFF00"/>
                </a:solidFill>
                <a:effectLst/>
                <a:uLnTx/>
                <a:uFillTx/>
                <a:latin typeface="Arial"/>
                <a:ea typeface="+mj-ea"/>
                <a:cs typeface="+mj-cs"/>
              </a:rPr>
              <a:t>BCMA-targeted ADC for early-relapse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500" dirty="0">
                <a:latin typeface="+mn-lt"/>
              </a:rPr>
              <a:t>DREAMM-7: </a:t>
            </a:r>
            <a:r>
              <a:rPr lang="en-US" sz="2500" dirty="0">
                <a:latin typeface="+mn-lt"/>
              </a:rPr>
              <a:t>Belantamab mafodotin + </a:t>
            </a:r>
            <a:r>
              <a:rPr lang="en-US" sz="2500" dirty="0" err="1">
                <a:latin typeface="+mn-lt"/>
              </a:rPr>
              <a:t>Vd</a:t>
            </a:r>
            <a:r>
              <a:rPr lang="en-US" sz="2500" dirty="0">
                <a:latin typeface="+mn-lt"/>
              </a:rPr>
              <a:t> vs Dara-</a:t>
            </a:r>
            <a:r>
              <a:rPr lang="en-US" sz="2500" dirty="0" err="1">
                <a:latin typeface="+mn-lt"/>
              </a:rPr>
              <a:t>Vd</a:t>
            </a:r>
            <a:r>
              <a:rPr lang="en-US" sz="2500" dirty="0">
                <a:latin typeface="+mn-lt"/>
              </a:rPr>
              <a:t> as </a:t>
            </a:r>
            <a:r>
              <a:rPr lang="en-US" sz="2500" dirty="0">
                <a:latin typeface="+mn-lt"/>
                <a:cs typeface="Arial" panose="020B0604020202020204" pitchFamily="34" charset="0"/>
              </a:rPr>
              <a:t>≥2</a:t>
            </a:r>
            <a:r>
              <a:rPr lang="en-US" sz="2500" baseline="30000" dirty="0">
                <a:latin typeface="+mn-lt"/>
                <a:cs typeface="Arial" panose="020B0604020202020204" pitchFamily="34" charset="0"/>
              </a:rPr>
              <a:t>nd</a:t>
            </a:r>
            <a:r>
              <a:rPr lang="en-US" sz="2500" dirty="0">
                <a:latin typeface="+mn-lt"/>
                <a:cs typeface="Arial" panose="020B0604020202020204" pitchFamily="34" charset="0"/>
              </a:rPr>
              <a:t>-line therapy</a:t>
            </a:r>
            <a:endParaRPr lang="en-GB" sz="2500" dirty="0">
              <a:latin typeface="+mn-lt"/>
            </a:endParaRPr>
          </a:p>
        </p:txBody>
      </p:sp>
      <p:graphicFrame>
        <p:nvGraphicFramePr>
          <p:cNvPr id="7" name="Content Placeholder 6">
            <a:extLst>
              <a:ext uri="{FF2B5EF4-FFF2-40B4-BE49-F238E27FC236}">
                <a16:creationId xmlns:a16="http://schemas.microsoft.com/office/drawing/2014/main" id="{DBD00652-409A-21BC-522A-184470E7B037}"/>
              </a:ext>
            </a:extLst>
          </p:cNvPr>
          <p:cNvGraphicFramePr>
            <a:graphicFrameLocks noGrp="1"/>
          </p:cNvGraphicFramePr>
          <p:nvPr>
            <p:ph sz="half" idx="1"/>
          </p:nvPr>
        </p:nvGraphicFramePr>
        <p:xfrm>
          <a:off x="254000" y="1522038"/>
          <a:ext cx="5486400" cy="102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624DDB6E-47A2-64AD-E119-5C46601BD821}"/>
              </a:ext>
            </a:extLst>
          </p:cNvPr>
          <p:cNvSpPr>
            <a:spLocks noGrp="1"/>
          </p:cNvSpPr>
          <p:nvPr>
            <p:ph type="body" sz="quarter" idx="10"/>
          </p:nvPr>
        </p:nvSpPr>
        <p:spPr>
          <a:xfrm>
            <a:off x="1" y="6419853"/>
            <a:ext cx="11938000" cy="367905"/>
          </a:xfrm>
        </p:spPr>
        <p:txBody>
          <a:bodyPr/>
          <a:lstStyle/>
          <a:p>
            <a:r>
              <a:rPr lang="en-GB" sz="1200" dirty="0" err="1"/>
              <a:t>Hungria</a:t>
            </a:r>
            <a:r>
              <a:rPr lang="en-GB" sz="1200" dirty="0"/>
              <a:t> V, et al. N Engl J Med 2024;391(5):393–407.</a:t>
            </a:r>
          </a:p>
        </p:txBody>
      </p:sp>
      <p:graphicFrame>
        <p:nvGraphicFramePr>
          <p:cNvPr id="8" name="Table 2">
            <a:extLst>
              <a:ext uri="{FF2B5EF4-FFF2-40B4-BE49-F238E27FC236}">
                <a16:creationId xmlns:a16="http://schemas.microsoft.com/office/drawing/2014/main" id="{979520B3-4A37-E921-422C-984C66A3B5D7}"/>
              </a:ext>
            </a:extLst>
          </p:cNvPr>
          <p:cNvGraphicFramePr>
            <a:graphicFrameLocks/>
          </p:cNvGraphicFramePr>
          <p:nvPr/>
        </p:nvGraphicFramePr>
        <p:xfrm>
          <a:off x="254000" y="2695874"/>
          <a:ext cx="5458839" cy="3717878"/>
        </p:xfrm>
        <a:graphic>
          <a:graphicData uri="http://schemas.openxmlformats.org/drawingml/2006/table">
            <a:tbl>
              <a:tblPr firstRow="1" bandRow="1">
                <a:tableStyleId>{F5AB1C69-6EDB-4FF4-983F-18BD219EF322}</a:tableStyleId>
              </a:tblPr>
              <a:tblGrid>
                <a:gridCol w="2471927">
                  <a:extLst>
                    <a:ext uri="{9D8B030D-6E8A-4147-A177-3AD203B41FA5}">
                      <a16:colId xmlns:a16="http://schemas.microsoft.com/office/drawing/2014/main" val="20000"/>
                    </a:ext>
                  </a:extLst>
                </a:gridCol>
                <a:gridCol w="1623042">
                  <a:extLst>
                    <a:ext uri="{9D8B030D-6E8A-4147-A177-3AD203B41FA5}">
                      <a16:colId xmlns:a16="http://schemas.microsoft.com/office/drawing/2014/main" val="3889570887"/>
                    </a:ext>
                  </a:extLst>
                </a:gridCol>
                <a:gridCol w="1363870">
                  <a:extLst>
                    <a:ext uri="{9D8B030D-6E8A-4147-A177-3AD203B41FA5}">
                      <a16:colId xmlns:a16="http://schemas.microsoft.com/office/drawing/2014/main" val="20002"/>
                    </a:ext>
                  </a:extLst>
                </a:gridCol>
              </a:tblGrid>
              <a:tr h="501286">
                <a:tc>
                  <a:txBody>
                    <a:bodyPr/>
                    <a:lstStyle/>
                    <a:p>
                      <a:r>
                        <a:rPr lang="en-US" sz="1400" b="1" dirty="0"/>
                        <a:t>Patients </a:t>
                      </a:r>
                      <a:endParaRPr lang="en-US" sz="1400" b="1" baseline="30000" dirty="0">
                        <a:latin typeface="+mn-lt"/>
                        <a:cs typeface="Arial" panose="020B0604020202020204" pitchFamily="34" charset="0"/>
                      </a:endParaRPr>
                    </a:p>
                  </a:txBody>
                  <a:tcPr marL="91448" marR="91448" marT="45689" marB="45689"/>
                </a:tc>
                <a:tc>
                  <a:txBody>
                    <a:bodyPr/>
                    <a:lstStyle/>
                    <a:p>
                      <a:pPr algn="ctr"/>
                      <a:r>
                        <a:rPr lang="en-US" sz="1400" b="1" dirty="0" err="1">
                          <a:latin typeface="+mn-lt"/>
                          <a:cs typeface="Arial" panose="020B0604020202020204" pitchFamily="34" charset="0"/>
                        </a:rPr>
                        <a:t>Belamaf-Vd</a:t>
                      </a:r>
                      <a:r>
                        <a:rPr lang="en-US" sz="1400" b="1" dirty="0">
                          <a:latin typeface="+mn-lt"/>
                          <a:cs typeface="Arial" panose="020B0604020202020204" pitchFamily="34" charset="0"/>
                        </a:rPr>
                        <a:t>, N=243</a:t>
                      </a:r>
                    </a:p>
                  </a:txBody>
                  <a:tcPr marL="91448" marR="91448" marT="45689" marB="45689"/>
                </a:tc>
                <a:tc>
                  <a:txBody>
                    <a:bodyPr/>
                    <a:lstStyle/>
                    <a:p>
                      <a:pPr algn="ctr"/>
                      <a:r>
                        <a:rPr lang="en-US" sz="1400" b="1" dirty="0"/>
                        <a:t>Dara-</a:t>
                      </a:r>
                      <a:r>
                        <a:rPr lang="en-US" sz="1400" b="1" dirty="0" err="1"/>
                        <a:t>Vd</a:t>
                      </a:r>
                      <a:r>
                        <a:rPr lang="en-US" sz="1400" b="1" dirty="0"/>
                        <a:t>, N=251</a:t>
                      </a:r>
                      <a:endParaRPr lang="en-US" sz="14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10000"/>
                  </a:ext>
                </a:extLst>
              </a:tr>
              <a:tr h="309595">
                <a:tc>
                  <a:txBody>
                    <a:bodyPr/>
                    <a:lstStyle/>
                    <a:p>
                      <a:r>
                        <a:rPr lang="en-US" sz="1500" b="1" dirty="0"/>
                        <a:t>Median age, years</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65</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64</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10001"/>
                  </a:ext>
                </a:extLst>
              </a:tr>
              <a:tr h="309595">
                <a:tc>
                  <a:txBody>
                    <a:bodyPr/>
                    <a:lstStyle/>
                    <a:p>
                      <a:pPr marL="108000"/>
                      <a:r>
                        <a:rPr lang="en-US" sz="1500" b="1" dirty="0"/>
                        <a:t>Age ≥75 years</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15%</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12%</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3361448444"/>
                  </a:ext>
                </a:extLst>
              </a:tr>
              <a:tr h="309595">
                <a:tc>
                  <a:txBody>
                    <a:bodyPr/>
                    <a:lstStyle/>
                    <a:p>
                      <a:r>
                        <a:rPr lang="en-US" sz="1500" b="1" dirty="0"/>
                        <a:t>High-risk cytogenetics</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28%</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27%</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10002"/>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EMD</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5%</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10%</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2465356208"/>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1 / 2-3 / </a:t>
                      </a:r>
                      <a:r>
                        <a:rPr lang="en-US" sz="1500" b="1" dirty="0">
                          <a:latin typeface="Arial" panose="020B0604020202020204" pitchFamily="34" charset="0"/>
                          <a:cs typeface="Arial" panose="020B0604020202020204" pitchFamily="34" charset="0"/>
                        </a:rPr>
                        <a:t>≥4</a:t>
                      </a:r>
                      <a:r>
                        <a:rPr lang="en-US" sz="1500" b="1" dirty="0"/>
                        <a:t> prior lines</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51 / 36 / 12%</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50 / 39 / 11%</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3810622769"/>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Prior PI</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90%</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86%</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3850452341"/>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Prior </a:t>
                      </a:r>
                      <a:r>
                        <a:rPr lang="en-US" sz="1500" b="1" dirty="0" err="1"/>
                        <a:t>IMiD</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81%</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86%</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2967179171"/>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R-refractory</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33%</a:t>
                      </a:r>
                      <a:endParaRPr lang="en-US" sz="1500" b="1" dirty="0">
                        <a:latin typeface="+mn-lt"/>
                        <a:cs typeface="Arial" panose="020B0604020202020204" pitchFamily="34" charset="0"/>
                      </a:endParaRPr>
                    </a:p>
                  </a:txBody>
                  <a:tcPr marL="91448" marR="91448" marT="45689" marB="45689"/>
                </a:tc>
                <a:tc>
                  <a:txBody>
                    <a:bodyPr/>
                    <a:lstStyle/>
                    <a:p>
                      <a:pPr algn="ctr"/>
                      <a:r>
                        <a:rPr lang="en-US" sz="1500" b="1" dirty="0"/>
                        <a:t>35%</a:t>
                      </a:r>
                      <a:endParaRPr lang="en-US" sz="15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2356290535"/>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mn-lt"/>
                          <a:cs typeface="Arial" panose="020B0604020202020204" pitchFamily="34" charset="0"/>
                        </a:rPr>
                        <a:t>Prior Dara</a:t>
                      </a:r>
                    </a:p>
                  </a:txBody>
                  <a:tcPr marL="91448" marR="91448" marT="45689" marB="45689"/>
                </a:tc>
                <a:tc>
                  <a:txBody>
                    <a:bodyPr/>
                    <a:lstStyle/>
                    <a:p>
                      <a:pPr algn="ctr"/>
                      <a:r>
                        <a:rPr lang="en-US" sz="1500" b="1" dirty="0">
                          <a:latin typeface="+mn-lt"/>
                          <a:cs typeface="Arial" panose="020B0604020202020204" pitchFamily="34" charset="0"/>
                        </a:rPr>
                        <a:t>1%</a:t>
                      </a:r>
                    </a:p>
                  </a:txBody>
                  <a:tcPr marL="91448" marR="91448" marT="45689" marB="45689"/>
                </a:tc>
                <a:tc>
                  <a:txBody>
                    <a:bodyPr/>
                    <a:lstStyle/>
                    <a:p>
                      <a:pPr algn="ctr"/>
                      <a:r>
                        <a:rPr lang="en-US" sz="1500" b="1" dirty="0">
                          <a:latin typeface="+mn-lt"/>
                          <a:cs typeface="Arial" panose="020B0604020202020204" pitchFamily="34" charset="0"/>
                        </a:rPr>
                        <a:t>2%</a:t>
                      </a:r>
                    </a:p>
                  </a:txBody>
                  <a:tcPr marL="91448" marR="91448" marT="45689" marB="45689"/>
                </a:tc>
                <a:extLst>
                  <a:ext uri="{0D108BD9-81ED-4DB2-BD59-A6C34878D82A}">
                    <a16:rowId xmlns:a16="http://schemas.microsoft.com/office/drawing/2014/main" val="2211463936"/>
                  </a:ext>
                </a:extLst>
              </a:tr>
              <a:tr h="309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mn-lt"/>
                          <a:cs typeface="Arial" panose="020B0604020202020204" pitchFamily="34" charset="0"/>
                        </a:rPr>
                        <a:t>Prior ASCT</a:t>
                      </a:r>
                    </a:p>
                  </a:txBody>
                  <a:tcPr marL="91448" marR="91448" marT="45689" marB="45689"/>
                </a:tc>
                <a:tc>
                  <a:txBody>
                    <a:bodyPr/>
                    <a:lstStyle/>
                    <a:p>
                      <a:pPr algn="ctr"/>
                      <a:r>
                        <a:rPr lang="en-US" sz="1500" b="1" dirty="0">
                          <a:latin typeface="+mn-lt"/>
                          <a:cs typeface="Arial" panose="020B0604020202020204" pitchFamily="34" charset="0"/>
                        </a:rPr>
                        <a:t>67%</a:t>
                      </a:r>
                    </a:p>
                  </a:txBody>
                  <a:tcPr marL="91448" marR="91448" marT="45689" marB="45689"/>
                </a:tc>
                <a:tc>
                  <a:txBody>
                    <a:bodyPr/>
                    <a:lstStyle/>
                    <a:p>
                      <a:pPr algn="ctr"/>
                      <a:r>
                        <a:rPr lang="en-US" sz="1500" b="1" dirty="0">
                          <a:latin typeface="+mn-lt"/>
                          <a:cs typeface="Arial" panose="020B0604020202020204" pitchFamily="34" charset="0"/>
                        </a:rPr>
                        <a:t>69%</a:t>
                      </a:r>
                    </a:p>
                  </a:txBody>
                  <a:tcPr marL="91448" marR="91448" marT="45689" marB="45689"/>
                </a:tc>
                <a:extLst>
                  <a:ext uri="{0D108BD9-81ED-4DB2-BD59-A6C34878D82A}">
                    <a16:rowId xmlns:a16="http://schemas.microsoft.com/office/drawing/2014/main" val="3526330621"/>
                  </a:ext>
                </a:extLst>
              </a:tr>
            </a:tbl>
          </a:graphicData>
        </a:graphic>
      </p:graphicFrame>
      <p:graphicFrame>
        <p:nvGraphicFramePr>
          <p:cNvPr id="10" name="Table 9">
            <a:extLst>
              <a:ext uri="{FF2B5EF4-FFF2-40B4-BE49-F238E27FC236}">
                <a16:creationId xmlns:a16="http://schemas.microsoft.com/office/drawing/2014/main" id="{B962FC3E-3974-AC6F-E673-25E08C52FCF5}"/>
              </a:ext>
            </a:extLst>
          </p:cNvPr>
          <p:cNvGraphicFramePr>
            <a:graphicFrameLocks noGrp="1"/>
          </p:cNvGraphicFramePr>
          <p:nvPr/>
        </p:nvGraphicFramePr>
        <p:xfrm>
          <a:off x="8459764" y="1315832"/>
          <a:ext cx="3470006" cy="1066800"/>
        </p:xfrm>
        <a:graphic>
          <a:graphicData uri="http://schemas.openxmlformats.org/drawingml/2006/table">
            <a:tbl>
              <a:tblPr firstRow="1" bandRow="1">
                <a:tableStyleId>{2D5ABB26-0587-4C30-8999-92F81FD0307C}</a:tableStyleId>
              </a:tblPr>
              <a:tblGrid>
                <a:gridCol w="1516150">
                  <a:extLst>
                    <a:ext uri="{9D8B030D-6E8A-4147-A177-3AD203B41FA5}">
                      <a16:colId xmlns:a16="http://schemas.microsoft.com/office/drawing/2014/main" val="3644485902"/>
                    </a:ext>
                  </a:extLst>
                </a:gridCol>
                <a:gridCol w="1038225">
                  <a:extLst>
                    <a:ext uri="{9D8B030D-6E8A-4147-A177-3AD203B41FA5}">
                      <a16:colId xmlns:a16="http://schemas.microsoft.com/office/drawing/2014/main" val="3761415349"/>
                    </a:ext>
                  </a:extLst>
                </a:gridCol>
                <a:gridCol w="915631">
                  <a:extLst>
                    <a:ext uri="{9D8B030D-6E8A-4147-A177-3AD203B41FA5}">
                      <a16:colId xmlns:a16="http://schemas.microsoft.com/office/drawing/2014/main" val="1107120902"/>
                    </a:ext>
                  </a:extLst>
                </a:gridCol>
              </a:tblGrid>
              <a:tr h="117680">
                <a:tc>
                  <a:txBody>
                    <a:bodyPr/>
                    <a:lstStyle/>
                    <a:p>
                      <a:pPr algn="l"/>
                      <a:endParaRPr lang="en-US" sz="1400" b="1" dirty="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err="1">
                          <a:solidFill>
                            <a:srgbClr val="2ECCA3"/>
                          </a:solidFill>
                        </a:rPr>
                        <a:t>BVd</a:t>
                      </a:r>
                      <a:endParaRPr lang="en-US" sz="1400" b="1" dirty="0">
                        <a:solidFill>
                          <a:srgbClr val="2ECCA3"/>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err="1">
                          <a:solidFill>
                            <a:schemeClr val="bg1">
                              <a:lumMod val="65000"/>
                            </a:schemeClr>
                          </a:solidFill>
                        </a:rPr>
                        <a:t>DVd</a:t>
                      </a:r>
                      <a:endParaRPr lang="en-US" sz="1400" b="1" dirty="0">
                        <a:solidFill>
                          <a:schemeClr val="bg1">
                            <a:lumMod val="65000"/>
                          </a:schemeClr>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304119">
                <a:tc>
                  <a:txBody>
                    <a:bodyPr/>
                    <a:lstStyle/>
                    <a:p>
                      <a:pPr algn="l"/>
                      <a:r>
                        <a:rPr lang="en-US" sz="1400" b="1" dirty="0">
                          <a:solidFill>
                            <a:schemeClr val="bg1"/>
                          </a:solidFill>
                        </a:rPr>
                        <a:t>Median PFS </a:t>
                      </a:r>
                    </a:p>
                    <a:p>
                      <a:pPr algn="l"/>
                      <a:r>
                        <a:rPr lang="en-US" sz="1400" b="1" dirty="0">
                          <a:solidFill>
                            <a:schemeClr val="bg1"/>
                          </a:solidFill>
                        </a:rPr>
                        <a:t>(95% CI), months</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rgbClr val="2ECCA3"/>
                          </a:solidFill>
                        </a:rPr>
                        <a:t>36.6 </a:t>
                      </a:r>
                    </a:p>
                    <a:p>
                      <a:pPr algn="ctr"/>
                      <a:r>
                        <a:rPr lang="en-US" sz="1400" b="1">
                          <a:solidFill>
                            <a:srgbClr val="2ECCA3"/>
                          </a:solidFill>
                        </a:rPr>
                        <a:t>(28.4-NR)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bg1">
                              <a:lumMod val="65000"/>
                            </a:schemeClr>
                          </a:solidFill>
                        </a:rPr>
                        <a:t>13.4 </a:t>
                      </a:r>
                    </a:p>
                    <a:p>
                      <a:pPr algn="ctr"/>
                      <a:r>
                        <a:rPr lang="en-US" sz="1400" b="1">
                          <a:solidFill>
                            <a:schemeClr val="bg1">
                              <a:lumMod val="65000"/>
                            </a:schemeClr>
                          </a:solidFill>
                        </a:rPr>
                        <a:t>(11.1-17.5)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54858"/>
                  </a:ext>
                </a:extLst>
              </a:tr>
              <a:tr h="202746">
                <a:tc>
                  <a:txBody>
                    <a:bodyPr/>
                    <a:lstStyle/>
                    <a:p>
                      <a:pPr algn="l"/>
                      <a:r>
                        <a:rPr lang="en-US" sz="1400" b="1" dirty="0">
                          <a:solidFill>
                            <a:schemeClr val="bg1"/>
                          </a:solidFill>
                        </a:rPr>
                        <a:t>HR</a:t>
                      </a:r>
                      <a:r>
                        <a:rPr lang="en-US" sz="1400" b="1" baseline="30000" dirty="0">
                          <a:solidFill>
                            <a:schemeClr val="bg1"/>
                          </a:solidFill>
                        </a:rPr>
                        <a:t> </a:t>
                      </a:r>
                      <a:r>
                        <a:rPr lang="en-US" sz="1400" b="1" dirty="0">
                          <a:solidFill>
                            <a:schemeClr val="bg1"/>
                          </a:solidFill>
                        </a:rPr>
                        <a:t>(95% CI)</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0.41 (0.31-0.53), P&lt;0.00001</a:t>
                      </a:r>
                      <a:endParaRPr lang="en-US" sz="1400" b="1" dirty="0">
                        <a:solidFill>
                          <a:srgbClr val="2ECCA3"/>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b="1" dirty="0">
                        <a:solidFill>
                          <a:schemeClr val="bg1">
                            <a:lumMod val="65000"/>
                          </a:schemeClr>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829225"/>
                  </a:ext>
                </a:extLst>
              </a:tr>
            </a:tbl>
          </a:graphicData>
        </a:graphic>
      </p:graphicFrame>
      <p:sp>
        <p:nvSpPr>
          <p:cNvPr id="11" name="TextBox 10">
            <a:extLst>
              <a:ext uri="{FF2B5EF4-FFF2-40B4-BE49-F238E27FC236}">
                <a16:creationId xmlns:a16="http://schemas.microsoft.com/office/drawing/2014/main" id="{DD73F5CD-89E7-B168-FCC9-FB09B883776B}"/>
              </a:ext>
            </a:extLst>
          </p:cNvPr>
          <p:cNvSpPr txBox="1"/>
          <p:nvPr/>
        </p:nvSpPr>
        <p:spPr>
          <a:xfrm>
            <a:off x="7361192" y="4658870"/>
            <a:ext cx="319343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Time since randomization (months)</a:t>
            </a:r>
          </a:p>
        </p:txBody>
      </p:sp>
      <p:grpSp>
        <p:nvGrpSpPr>
          <p:cNvPr id="12" name="Group 11">
            <a:extLst>
              <a:ext uri="{FF2B5EF4-FFF2-40B4-BE49-F238E27FC236}">
                <a16:creationId xmlns:a16="http://schemas.microsoft.com/office/drawing/2014/main" id="{8967A96B-F433-4499-2716-80B0CCA35D92}"/>
              </a:ext>
            </a:extLst>
          </p:cNvPr>
          <p:cNvGrpSpPr/>
          <p:nvPr/>
        </p:nvGrpSpPr>
        <p:grpSpPr>
          <a:xfrm>
            <a:off x="6348888" y="4443426"/>
            <a:ext cx="5375032" cy="235776"/>
            <a:chOff x="1699703" y="3906644"/>
            <a:chExt cx="5340743" cy="235776"/>
          </a:xfrm>
        </p:grpSpPr>
        <p:sp>
          <p:nvSpPr>
            <p:cNvPr id="15" name="TextBox 14">
              <a:extLst>
                <a:ext uri="{FF2B5EF4-FFF2-40B4-BE49-F238E27FC236}">
                  <a16:creationId xmlns:a16="http://schemas.microsoft.com/office/drawing/2014/main" id="{1E04F9AB-52DE-6312-D388-2D3540BD153B}"/>
                </a:ext>
              </a:extLst>
            </p:cNvPr>
            <p:cNvSpPr txBox="1"/>
            <p:nvPr/>
          </p:nvSpPr>
          <p:spPr>
            <a:xfrm>
              <a:off x="1699703"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a:t>
              </a:r>
            </a:p>
          </p:txBody>
        </p:sp>
        <p:sp>
          <p:nvSpPr>
            <p:cNvPr id="18" name="TextBox 17">
              <a:extLst>
                <a:ext uri="{FF2B5EF4-FFF2-40B4-BE49-F238E27FC236}">
                  <a16:creationId xmlns:a16="http://schemas.microsoft.com/office/drawing/2014/main" id="{840596B8-4E2D-1E34-D732-63E6D31D4957}"/>
                </a:ext>
              </a:extLst>
            </p:cNvPr>
            <p:cNvSpPr txBox="1"/>
            <p:nvPr/>
          </p:nvSpPr>
          <p:spPr>
            <a:xfrm>
              <a:off x="2097370"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a:t>
              </a:r>
            </a:p>
          </p:txBody>
        </p:sp>
        <p:sp>
          <p:nvSpPr>
            <p:cNvPr id="21" name="TextBox 20">
              <a:extLst>
                <a:ext uri="{FF2B5EF4-FFF2-40B4-BE49-F238E27FC236}">
                  <a16:creationId xmlns:a16="http://schemas.microsoft.com/office/drawing/2014/main" id="{15A26228-E538-B108-FA30-EFA617538226}"/>
                </a:ext>
              </a:extLst>
            </p:cNvPr>
            <p:cNvSpPr txBox="1"/>
            <p:nvPr/>
          </p:nvSpPr>
          <p:spPr>
            <a:xfrm>
              <a:off x="2495037"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6</a:t>
              </a:r>
            </a:p>
          </p:txBody>
        </p:sp>
        <p:sp>
          <p:nvSpPr>
            <p:cNvPr id="24" name="TextBox 23">
              <a:extLst>
                <a:ext uri="{FF2B5EF4-FFF2-40B4-BE49-F238E27FC236}">
                  <a16:creationId xmlns:a16="http://schemas.microsoft.com/office/drawing/2014/main" id="{D3BD31B1-A0A5-F878-7B2D-D2E94B51DD7F}"/>
                </a:ext>
              </a:extLst>
            </p:cNvPr>
            <p:cNvSpPr txBox="1"/>
            <p:nvPr/>
          </p:nvSpPr>
          <p:spPr>
            <a:xfrm>
              <a:off x="2892704"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9</a:t>
              </a:r>
            </a:p>
          </p:txBody>
        </p:sp>
        <p:sp>
          <p:nvSpPr>
            <p:cNvPr id="27" name="TextBox 26">
              <a:extLst>
                <a:ext uri="{FF2B5EF4-FFF2-40B4-BE49-F238E27FC236}">
                  <a16:creationId xmlns:a16="http://schemas.microsoft.com/office/drawing/2014/main" id="{A547BA5E-B200-30DA-4DBF-FFEEEEF380F4}"/>
                </a:ext>
              </a:extLst>
            </p:cNvPr>
            <p:cNvSpPr txBox="1"/>
            <p:nvPr/>
          </p:nvSpPr>
          <p:spPr>
            <a:xfrm>
              <a:off x="3246531"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12</a:t>
              </a:r>
            </a:p>
          </p:txBody>
        </p:sp>
        <p:sp>
          <p:nvSpPr>
            <p:cNvPr id="30" name="TextBox 29">
              <a:extLst>
                <a:ext uri="{FF2B5EF4-FFF2-40B4-BE49-F238E27FC236}">
                  <a16:creationId xmlns:a16="http://schemas.microsoft.com/office/drawing/2014/main" id="{79515621-C8C1-35D7-2A38-4B2277170D69}"/>
                </a:ext>
              </a:extLst>
            </p:cNvPr>
            <p:cNvSpPr txBox="1"/>
            <p:nvPr/>
          </p:nvSpPr>
          <p:spPr>
            <a:xfrm>
              <a:off x="3643753"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15</a:t>
              </a:r>
            </a:p>
          </p:txBody>
        </p:sp>
        <p:sp>
          <p:nvSpPr>
            <p:cNvPr id="33" name="TextBox 32">
              <a:extLst>
                <a:ext uri="{FF2B5EF4-FFF2-40B4-BE49-F238E27FC236}">
                  <a16:creationId xmlns:a16="http://schemas.microsoft.com/office/drawing/2014/main" id="{7EBF4527-6C24-E934-EA52-C0FC3A71B576}"/>
                </a:ext>
              </a:extLst>
            </p:cNvPr>
            <p:cNvSpPr txBox="1"/>
            <p:nvPr/>
          </p:nvSpPr>
          <p:spPr>
            <a:xfrm>
              <a:off x="4033452"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18</a:t>
              </a:r>
            </a:p>
          </p:txBody>
        </p:sp>
        <p:sp>
          <p:nvSpPr>
            <p:cNvPr id="36" name="TextBox 35">
              <a:extLst>
                <a:ext uri="{FF2B5EF4-FFF2-40B4-BE49-F238E27FC236}">
                  <a16:creationId xmlns:a16="http://schemas.microsoft.com/office/drawing/2014/main" id="{04DB92F9-D68D-605A-51EB-A6546DBCB2B0}"/>
                </a:ext>
              </a:extLst>
            </p:cNvPr>
            <p:cNvSpPr txBox="1"/>
            <p:nvPr/>
          </p:nvSpPr>
          <p:spPr>
            <a:xfrm>
              <a:off x="4432804"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21</a:t>
              </a:r>
            </a:p>
          </p:txBody>
        </p:sp>
        <p:sp>
          <p:nvSpPr>
            <p:cNvPr id="39" name="TextBox 38">
              <a:extLst>
                <a:ext uri="{FF2B5EF4-FFF2-40B4-BE49-F238E27FC236}">
                  <a16:creationId xmlns:a16="http://schemas.microsoft.com/office/drawing/2014/main" id="{DE6A35F0-8A4E-D6BD-42C5-165FEDB0FBA7}"/>
                </a:ext>
              </a:extLst>
            </p:cNvPr>
            <p:cNvSpPr txBox="1"/>
            <p:nvPr/>
          </p:nvSpPr>
          <p:spPr>
            <a:xfrm>
              <a:off x="4826252"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24</a:t>
              </a:r>
            </a:p>
          </p:txBody>
        </p:sp>
        <p:sp>
          <p:nvSpPr>
            <p:cNvPr id="42" name="TextBox 41">
              <a:extLst>
                <a:ext uri="{FF2B5EF4-FFF2-40B4-BE49-F238E27FC236}">
                  <a16:creationId xmlns:a16="http://schemas.microsoft.com/office/drawing/2014/main" id="{B250E798-3990-058B-81A6-FC3776D33004}"/>
                </a:ext>
              </a:extLst>
            </p:cNvPr>
            <p:cNvSpPr txBox="1"/>
            <p:nvPr/>
          </p:nvSpPr>
          <p:spPr>
            <a:xfrm>
              <a:off x="5219700"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27</a:t>
              </a:r>
            </a:p>
          </p:txBody>
        </p:sp>
        <p:sp>
          <p:nvSpPr>
            <p:cNvPr id="45" name="TextBox 44">
              <a:extLst>
                <a:ext uri="{FF2B5EF4-FFF2-40B4-BE49-F238E27FC236}">
                  <a16:creationId xmlns:a16="http://schemas.microsoft.com/office/drawing/2014/main" id="{3C7F88A0-F3CC-A3F4-6A76-B74A4218CB5F}"/>
                </a:ext>
              </a:extLst>
            </p:cNvPr>
            <p:cNvSpPr txBox="1"/>
            <p:nvPr/>
          </p:nvSpPr>
          <p:spPr>
            <a:xfrm>
              <a:off x="5613148" y="3906644"/>
              <a:ext cx="19750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30</a:t>
              </a:r>
            </a:p>
          </p:txBody>
        </p:sp>
        <p:sp>
          <p:nvSpPr>
            <p:cNvPr id="48" name="TextBox 47">
              <a:extLst>
                <a:ext uri="{FF2B5EF4-FFF2-40B4-BE49-F238E27FC236}">
                  <a16:creationId xmlns:a16="http://schemas.microsoft.com/office/drawing/2014/main" id="{D75BA15B-B460-F169-83EC-C520F08FB514}"/>
                </a:ext>
              </a:extLst>
            </p:cNvPr>
            <p:cNvSpPr txBox="1"/>
            <p:nvPr/>
          </p:nvSpPr>
          <p:spPr>
            <a:xfrm>
              <a:off x="6001037"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33</a:t>
              </a:r>
            </a:p>
          </p:txBody>
        </p:sp>
        <p:sp>
          <p:nvSpPr>
            <p:cNvPr id="51" name="TextBox 50">
              <a:extLst>
                <a:ext uri="{FF2B5EF4-FFF2-40B4-BE49-F238E27FC236}">
                  <a16:creationId xmlns:a16="http://schemas.microsoft.com/office/drawing/2014/main" id="{73945490-3770-5D2C-B1CD-8C6AD89E4878}"/>
                </a:ext>
              </a:extLst>
            </p:cNvPr>
            <p:cNvSpPr txBox="1"/>
            <p:nvPr/>
          </p:nvSpPr>
          <p:spPr>
            <a:xfrm>
              <a:off x="6425521"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36</a:t>
              </a:r>
            </a:p>
          </p:txBody>
        </p:sp>
        <p:sp>
          <p:nvSpPr>
            <p:cNvPr id="54" name="TextBox 53">
              <a:extLst>
                <a:ext uri="{FF2B5EF4-FFF2-40B4-BE49-F238E27FC236}">
                  <a16:creationId xmlns:a16="http://schemas.microsoft.com/office/drawing/2014/main" id="{DECD5BBA-01DA-F0D8-C1E2-6A435F8AF3FD}"/>
                </a:ext>
              </a:extLst>
            </p:cNvPr>
            <p:cNvSpPr txBox="1"/>
            <p:nvPr/>
          </p:nvSpPr>
          <p:spPr>
            <a:xfrm>
              <a:off x="6842942"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39</a:t>
              </a:r>
            </a:p>
          </p:txBody>
        </p:sp>
      </p:grpSp>
      <p:sp>
        <p:nvSpPr>
          <p:cNvPr id="55" name="TextBox 54">
            <a:extLst>
              <a:ext uri="{FF2B5EF4-FFF2-40B4-BE49-F238E27FC236}">
                <a16:creationId xmlns:a16="http://schemas.microsoft.com/office/drawing/2014/main" id="{BA017904-D2F6-212F-7861-59EFB5724010}"/>
              </a:ext>
            </a:extLst>
          </p:cNvPr>
          <p:cNvSpPr txBox="1"/>
          <p:nvPr/>
        </p:nvSpPr>
        <p:spPr>
          <a:xfrm rot="16200000">
            <a:off x="4933287" y="2767592"/>
            <a:ext cx="195277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FFFF"/>
                </a:solidFill>
                <a:effectLst/>
                <a:uLnTx/>
                <a:uFillTx/>
                <a:latin typeface="Arial"/>
                <a:ea typeface="+mn-ea"/>
                <a:cs typeface="Arial"/>
                <a:sym typeface="Arial"/>
                <a:rtl val="0"/>
              </a:rPr>
              <a:t>Probability of PFS</a:t>
            </a:r>
          </a:p>
        </p:txBody>
      </p:sp>
      <p:grpSp>
        <p:nvGrpSpPr>
          <p:cNvPr id="106" name="Group 105">
            <a:extLst>
              <a:ext uri="{FF2B5EF4-FFF2-40B4-BE49-F238E27FC236}">
                <a16:creationId xmlns:a16="http://schemas.microsoft.com/office/drawing/2014/main" id="{BD46D99D-7DF7-D87F-8BF1-9E4214691889}"/>
              </a:ext>
            </a:extLst>
          </p:cNvPr>
          <p:cNvGrpSpPr/>
          <p:nvPr/>
        </p:nvGrpSpPr>
        <p:grpSpPr>
          <a:xfrm>
            <a:off x="6066258" y="1643065"/>
            <a:ext cx="262270" cy="2747707"/>
            <a:chOff x="1683866" y="1164622"/>
            <a:chExt cx="180967" cy="3049662"/>
          </a:xfrm>
        </p:grpSpPr>
        <p:sp>
          <p:nvSpPr>
            <p:cNvPr id="107" name="TextBox 106">
              <a:extLst>
                <a:ext uri="{FF2B5EF4-FFF2-40B4-BE49-F238E27FC236}">
                  <a16:creationId xmlns:a16="http://schemas.microsoft.com/office/drawing/2014/main" id="{420E31F1-90A3-4AA3-3838-F11A5A42F337}"/>
                </a:ext>
              </a:extLst>
            </p:cNvPr>
            <p:cNvSpPr txBox="1"/>
            <p:nvPr/>
          </p:nvSpPr>
          <p:spPr>
            <a:xfrm>
              <a:off x="1693391" y="3975164"/>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0.0</a:t>
              </a:r>
            </a:p>
          </p:txBody>
        </p:sp>
        <p:sp>
          <p:nvSpPr>
            <p:cNvPr id="108" name="TextBox 107">
              <a:extLst>
                <a:ext uri="{FF2B5EF4-FFF2-40B4-BE49-F238E27FC236}">
                  <a16:creationId xmlns:a16="http://schemas.microsoft.com/office/drawing/2014/main" id="{6243136D-FA37-B07F-2868-25FF4046FBA7}"/>
                </a:ext>
              </a:extLst>
            </p:cNvPr>
            <p:cNvSpPr txBox="1"/>
            <p:nvPr/>
          </p:nvSpPr>
          <p:spPr>
            <a:xfrm>
              <a:off x="1693391" y="3411188"/>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0.2</a:t>
              </a:r>
            </a:p>
          </p:txBody>
        </p:sp>
        <p:sp>
          <p:nvSpPr>
            <p:cNvPr id="109" name="TextBox 108">
              <a:extLst>
                <a:ext uri="{FF2B5EF4-FFF2-40B4-BE49-F238E27FC236}">
                  <a16:creationId xmlns:a16="http://schemas.microsoft.com/office/drawing/2014/main" id="{1319216C-9BC6-FBBB-0318-192EF4FC529E}"/>
                </a:ext>
              </a:extLst>
            </p:cNvPr>
            <p:cNvSpPr txBox="1"/>
            <p:nvPr/>
          </p:nvSpPr>
          <p:spPr>
            <a:xfrm>
              <a:off x="1693391" y="2851880"/>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0.4</a:t>
              </a:r>
            </a:p>
          </p:txBody>
        </p:sp>
        <p:sp>
          <p:nvSpPr>
            <p:cNvPr id="110" name="TextBox 109">
              <a:extLst>
                <a:ext uri="{FF2B5EF4-FFF2-40B4-BE49-F238E27FC236}">
                  <a16:creationId xmlns:a16="http://schemas.microsoft.com/office/drawing/2014/main" id="{AD7A28EB-E0A4-D406-C010-92DAC2F20C42}"/>
                </a:ext>
              </a:extLst>
            </p:cNvPr>
            <p:cNvSpPr txBox="1"/>
            <p:nvPr/>
          </p:nvSpPr>
          <p:spPr>
            <a:xfrm>
              <a:off x="1683866" y="2287905"/>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0.6</a:t>
              </a:r>
            </a:p>
          </p:txBody>
        </p:sp>
        <p:sp>
          <p:nvSpPr>
            <p:cNvPr id="111" name="TextBox 110">
              <a:extLst>
                <a:ext uri="{FF2B5EF4-FFF2-40B4-BE49-F238E27FC236}">
                  <a16:creationId xmlns:a16="http://schemas.microsoft.com/office/drawing/2014/main" id="{DB83F3C6-5097-7081-07FB-12E2D2C6049B}"/>
                </a:ext>
              </a:extLst>
            </p:cNvPr>
            <p:cNvSpPr txBox="1"/>
            <p:nvPr/>
          </p:nvSpPr>
          <p:spPr>
            <a:xfrm>
              <a:off x="1683866" y="1728597"/>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0.8</a:t>
              </a:r>
            </a:p>
          </p:txBody>
        </p:sp>
        <p:sp>
          <p:nvSpPr>
            <p:cNvPr id="112" name="TextBox 111">
              <a:extLst>
                <a:ext uri="{FF2B5EF4-FFF2-40B4-BE49-F238E27FC236}">
                  <a16:creationId xmlns:a16="http://schemas.microsoft.com/office/drawing/2014/main" id="{56797C78-3DC4-B84C-0E4E-8E2330D3BD01}"/>
                </a:ext>
              </a:extLst>
            </p:cNvPr>
            <p:cNvSpPr txBox="1"/>
            <p:nvPr/>
          </p:nvSpPr>
          <p:spPr>
            <a:xfrm>
              <a:off x="1683866" y="1164622"/>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1.0</a:t>
              </a:r>
            </a:p>
          </p:txBody>
        </p:sp>
      </p:grpSp>
      <p:cxnSp>
        <p:nvCxnSpPr>
          <p:cNvPr id="621" name="Straight Connector 620">
            <a:extLst>
              <a:ext uri="{FF2B5EF4-FFF2-40B4-BE49-F238E27FC236}">
                <a16:creationId xmlns:a16="http://schemas.microsoft.com/office/drawing/2014/main" id="{8E82551B-B7F3-0935-96A2-B5D0B9030CD9}"/>
              </a:ext>
            </a:extLst>
          </p:cNvPr>
          <p:cNvCxnSpPr>
            <a:cxnSpLocks/>
          </p:cNvCxnSpPr>
          <p:nvPr/>
        </p:nvCxnSpPr>
        <p:spPr>
          <a:xfrm flipV="1">
            <a:off x="8793635" y="2542801"/>
            <a:ext cx="0" cy="1849774"/>
          </a:xfrm>
          <a:prstGeom prst="line">
            <a:avLst/>
          </a:prstGeom>
          <a:ln w="15875">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pic>
        <p:nvPicPr>
          <p:cNvPr id="627" name="Picture 626">
            <a:extLst>
              <a:ext uri="{FF2B5EF4-FFF2-40B4-BE49-F238E27FC236}">
                <a16:creationId xmlns:a16="http://schemas.microsoft.com/office/drawing/2014/main" id="{23651870-5CF9-90BC-ACCE-5E7AAFB663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52365" y="1703034"/>
            <a:ext cx="5599590" cy="2737341"/>
          </a:xfrm>
          <a:prstGeom prst="rect">
            <a:avLst/>
          </a:prstGeom>
        </p:spPr>
      </p:pic>
      <p:sp>
        <p:nvSpPr>
          <p:cNvPr id="622" name="TextBox 621">
            <a:extLst>
              <a:ext uri="{FF2B5EF4-FFF2-40B4-BE49-F238E27FC236}">
                <a16:creationId xmlns:a16="http://schemas.microsoft.com/office/drawing/2014/main" id="{F770ED70-6573-9D5E-6A16-FE8188684235}"/>
              </a:ext>
            </a:extLst>
          </p:cNvPr>
          <p:cNvSpPr txBox="1"/>
          <p:nvPr/>
        </p:nvSpPr>
        <p:spPr>
          <a:xfrm>
            <a:off x="8437474" y="2559469"/>
            <a:ext cx="40876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69% </a:t>
            </a:r>
          </a:p>
        </p:txBody>
      </p:sp>
      <p:sp>
        <p:nvSpPr>
          <p:cNvPr id="623" name="TextBox 622">
            <a:extLst>
              <a:ext uri="{FF2B5EF4-FFF2-40B4-BE49-F238E27FC236}">
                <a16:creationId xmlns:a16="http://schemas.microsoft.com/office/drawing/2014/main" id="{1697F874-F04F-0E1C-D163-DE0446BA7598}"/>
              </a:ext>
            </a:extLst>
          </p:cNvPr>
          <p:cNvSpPr txBox="1"/>
          <p:nvPr/>
        </p:nvSpPr>
        <p:spPr>
          <a:xfrm>
            <a:off x="8437474" y="3192741"/>
            <a:ext cx="40876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43% </a:t>
            </a:r>
          </a:p>
        </p:txBody>
      </p:sp>
      <p:sp>
        <p:nvSpPr>
          <p:cNvPr id="113" name="TextBox 112">
            <a:extLst>
              <a:ext uri="{FF2B5EF4-FFF2-40B4-BE49-F238E27FC236}">
                <a16:creationId xmlns:a16="http://schemas.microsoft.com/office/drawing/2014/main" id="{07C27077-A237-3D95-3095-2AC3375B1782}"/>
              </a:ext>
            </a:extLst>
          </p:cNvPr>
          <p:cNvSpPr txBox="1"/>
          <p:nvPr/>
        </p:nvSpPr>
        <p:spPr>
          <a:xfrm>
            <a:off x="7184924" y="3986361"/>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solidFill>
                  <a:srgbClr val="FFFFFF">
                    <a:lumMod val="65000"/>
                  </a:srgbClr>
                </a:solidFill>
                <a:effectLst/>
                <a:uLnTx/>
                <a:uFillTx/>
                <a:latin typeface="Arial"/>
                <a:ea typeface="+mn-ea"/>
                <a:cs typeface="Arial"/>
                <a:sym typeface="Arial"/>
                <a:rtl val="0"/>
              </a:rPr>
              <a:t>DVd</a:t>
            </a:r>
            <a:endParaRPr kumimoji="0" lang="en-US" sz="1400" b="1" i="0" u="none" strike="noStrike" kern="1200" cap="none" spc="0" normalizeH="0" baseline="0" noProof="0">
              <a:ln/>
              <a:solidFill>
                <a:srgbClr val="FFFFFF">
                  <a:lumMod val="65000"/>
                </a:srgbClr>
              </a:solidFill>
              <a:effectLst/>
              <a:uLnTx/>
              <a:uFillTx/>
              <a:latin typeface="Arial"/>
              <a:ea typeface="+mn-ea"/>
              <a:cs typeface="Arial"/>
              <a:sym typeface="Arial"/>
              <a:rtl val="0"/>
            </a:endParaRPr>
          </a:p>
        </p:txBody>
      </p:sp>
      <p:sp>
        <p:nvSpPr>
          <p:cNvPr id="114" name="Freeform: Shape 113">
            <a:extLst>
              <a:ext uri="{FF2B5EF4-FFF2-40B4-BE49-F238E27FC236}">
                <a16:creationId xmlns:a16="http://schemas.microsoft.com/office/drawing/2014/main" id="{332BDAA3-5AC8-AE67-BAE4-0898A6663548}"/>
              </a:ext>
            </a:extLst>
          </p:cNvPr>
          <p:cNvSpPr/>
          <p:nvPr/>
        </p:nvSpPr>
        <p:spPr>
          <a:xfrm flipV="1">
            <a:off x="6830353" y="4084802"/>
            <a:ext cx="33855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6DA27B1A-9E56-8A1A-B580-963DBD419512}"/>
              </a:ext>
            </a:extLst>
          </p:cNvPr>
          <p:cNvSpPr txBox="1"/>
          <p:nvPr/>
        </p:nvSpPr>
        <p:spPr>
          <a:xfrm>
            <a:off x="7184924" y="3692329"/>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solidFill>
                  <a:srgbClr val="2ECCA3"/>
                </a:solidFill>
                <a:effectLst/>
                <a:uLnTx/>
                <a:uFillTx/>
                <a:latin typeface="Arial"/>
                <a:ea typeface="+mn-ea"/>
                <a:cs typeface="Arial"/>
                <a:sym typeface="Arial"/>
                <a:rtl val="0"/>
              </a:rPr>
              <a:t>BVd</a:t>
            </a:r>
            <a:endParaRPr kumimoji="0" lang="en-US" sz="1400" b="1" i="0" u="none" strike="noStrike" kern="1200" cap="none" spc="0" normalizeH="0" baseline="0" noProof="0" dirty="0">
              <a:ln/>
              <a:solidFill>
                <a:srgbClr val="2ECCA3"/>
              </a:solidFill>
              <a:effectLst/>
              <a:uLnTx/>
              <a:uFillTx/>
              <a:latin typeface="Arial"/>
              <a:ea typeface="+mn-ea"/>
              <a:cs typeface="Arial"/>
              <a:sym typeface="Arial"/>
              <a:rtl val="0"/>
            </a:endParaRPr>
          </a:p>
        </p:txBody>
      </p:sp>
      <p:sp>
        <p:nvSpPr>
          <p:cNvPr id="116" name="Freeform: Shape 115">
            <a:extLst>
              <a:ext uri="{FF2B5EF4-FFF2-40B4-BE49-F238E27FC236}">
                <a16:creationId xmlns:a16="http://schemas.microsoft.com/office/drawing/2014/main" id="{35BDB741-BA7C-7EB7-E71A-B03465CB01CB}"/>
              </a:ext>
            </a:extLst>
          </p:cNvPr>
          <p:cNvSpPr/>
          <p:nvPr/>
        </p:nvSpPr>
        <p:spPr>
          <a:xfrm flipV="1">
            <a:off x="6842473" y="3788076"/>
            <a:ext cx="33855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28" name="Content Placeholder 6">
            <a:extLst>
              <a:ext uri="{FF2B5EF4-FFF2-40B4-BE49-F238E27FC236}">
                <a16:creationId xmlns:a16="http://schemas.microsoft.com/office/drawing/2014/main" id="{0D26ACE0-1BF8-B6BB-CAF3-4CD5B97FC992}"/>
              </a:ext>
            </a:extLst>
          </p:cNvPr>
          <p:cNvGraphicFramePr>
            <a:graphicFrameLocks noGrp="1"/>
          </p:cNvGraphicFramePr>
          <p:nvPr>
            <p:ph sz="half" idx="2"/>
          </p:nvPr>
        </p:nvGraphicFramePr>
        <p:xfrm>
          <a:off x="5924892" y="5032876"/>
          <a:ext cx="6004878" cy="16732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oup 2">
            <a:extLst>
              <a:ext uri="{FF2B5EF4-FFF2-40B4-BE49-F238E27FC236}">
                <a16:creationId xmlns:a16="http://schemas.microsoft.com/office/drawing/2014/main" id="{5A3ADA8A-6D95-D7F1-76F9-5A3F4B96A27D}"/>
              </a:ext>
            </a:extLst>
          </p:cNvPr>
          <p:cNvGrpSpPr/>
          <p:nvPr/>
        </p:nvGrpSpPr>
        <p:grpSpPr>
          <a:xfrm>
            <a:off x="1569160" y="1064579"/>
            <a:ext cx="8654581" cy="5059023"/>
            <a:chOff x="2498747" y="2104924"/>
            <a:chExt cx="8654581" cy="5059023"/>
          </a:xfrm>
        </p:grpSpPr>
        <p:sp>
          <p:nvSpPr>
            <p:cNvPr id="4" name="Rectangle: Rounded Corners 3">
              <a:extLst>
                <a:ext uri="{FF2B5EF4-FFF2-40B4-BE49-F238E27FC236}">
                  <a16:creationId xmlns:a16="http://schemas.microsoft.com/office/drawing/2014/main" id="{14D057A8-6FDC-7351-3594-0A0167CAAF62}"/>
                </a:ext>
              </a:extLst>
            </p:cNvPr>
            <p:cNvSpPr/>
            <p:nvPr/>
          </p:nvSpPr>
          <p:spPr>
            <a:xfrm>
              <a:off x="2929037" y="2497410"/>
              <a:ext cx="8224291" cy="4666537"/>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FF6808D0-349B-4D3D-B782-D2D75DF5122E}"/>
                </a:ext>
              </a:extLst>
            </p:cNvPr>
            <p:cNvSpPr/>
            <p:nvPr/>
          </p:nvSpPr>
          <p:spPr>
            <a:xfrm>
              <a:off x="3118094" y="2785375"/>
              <a:ext cx="7844735"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Updated analysis of OS in DREAMM-7 (median follow-up 39.4 months)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743EFD18-AE76-79DB-9564-B5A56585B50C}"/>
                </a:ext>
              </a:extLst>
            </p:cNvPr>
            <p:cNvSpPr/>
            <p:nvPr/>
          </p:nvSpPr>
          <p:spPr>
            <a:xfrm>
              <a:off x="3118094" y="3229987"/>
              <a:ext cx="7844735" cy="371787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b" anchorCtr="0">
              <a:noAutofit/>
            </a:bodyPr>
            <a:lstStyle/>
            <a:p>
              <a:pPr marL="0" marR="0" lvl="1" indent="0" algn="l" defTabSz="622300" rtl="0" eaLnBrk="1" fontAlgn="auto" latinLnBrk="0" hangingPunct="1">
                <a:lnSpc>
                  <a:spcPct val="90000"/>
                </a:lnSpc>
                <a:spcBef>
                  <a:spcPct val="0"/>
                </a:spcBef>
                <a:spcAft>
                  <a:spcPct val="1500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Hungria</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 et al. Blood 2024;144(supplement 1):772.</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1A22974-B737-4893-D594-7793A8A7B0C4}"/>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9295A6E7-5E32-997E-711C-F26A33C93DE0}"/>
                </a:ext>
              </a:extLst>
            </p:cNvPr>
            <p:cNvPicPr>
              <a:picLocks noChangeAspect="1"/>
            </p:cNvPicPr>
            <p:nvPr/>
          </p:nvPicPr>
          <p:blipFill>
            <a:blip r:embed="rId13"/>
            <a:stretch>
              <a:fillRect/>
            </a:stretch>
          </p:blipFill>
          <p:spPr>
            <a:xfrm>
              <a:off x="2557312" y="2193620"/>
              <a:ext cx="776784" cy="780978"/>
            </a:xfrm>
            <a:prstGeom prst="rect">
              <a:avLst/>
            </a:prstGeom>
          </p:spPr>
        </p:pic>
        <p:sp>
          <p:nvSpPr>
            <p:cNvPr id="16" name="TextBox 15">
              <a:extLst>
                <a:ext uri="{FF2B5EF4-FFF2-40B4-BE49-F238E27FC236}">
                  <a16:creationId xmlns:a16="http://schemas.microsoft.com/office/drawing/2014/main" id="{566DAEDF-A593-03F3-96A9-C3D5977B755D}"/>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graphicFrame>
        <p:nvGraphicFramePr>
          <p:cNvPr id="793" name="Table 792">
            <a:extLst>
              <a:ext uri="{FF2B5EF4-FFF2-40B4-BE49-F238E27FC236}">
                <a16:creationId xmlns:a16="http://schemas.microsoft.com/office/drawing/2014/main" id="{2DD14E75-7828-3171-699F-8A0DE8329651}"/>
              </a:ext>
            </a:extLst>
          </p:cNvPr>
          <p:cNvGraphicFramePr>
            <a:graphicFrameLocks noGrp="1"/>
          </p:cNvGraphicFramePr>
          <p:nvPr/>
        </p:nvGraphicFramePr>
        <p:xfrm>
          <a:off x="2918934" y="4070277"/>
          <a:ext cx="2998047" cy="914400"/>
        </p:xfrm>
        <a:graphic>
          <a:graphicData uri="http://schemas.openxmlformats.org/drawingml/2006/table">
            <a:tbl>
              <a:tblPr firstRow="1" bandRow="1">
                <a:tableStyleId>{5C22544A-7EE6-4342-B048-85BDC9FD1C3A}</a:tableStyleId>
              </a:tblPr>
              <a:tblGrid>
                <a:gridCol w="1148658">
                  <a:extLst>
                    <a:ext uri="{9D8B030D-6E8A-4147-A177-3AD203B41FA5}">
                      <a16:colId xmlns:a16="http://schemas.microsoft.com/office/drawing/2014/main" val="387606291"/>
                    </a:ext>
                  </a:extLst>
                </a:gridCol>
                <a:gridCol w="1004131">
                  <a:extLst>
                    <a:ext uri="{9D8B030D-6E8A-4147-A177-3AD203B41FA5}">
                      <a16:colId xmlns:a16="http://schemas.microsoft.com/office/drawing/2014/main" val="2834309263"/>
                    </a:ext>
                  </a:extLst>
                </a:gridCol>
                <a:gridCol w="845258">
                  <a:extLst>
                    <a:ext uri="{9D8B030D-6E8A-4147-A177-3AD203B41FA5}">
                      <a16:colId xmlns:a16="http://schemas.microsoft.com/office/drawing/2014/main" val="267942139"/>
                    </a:ext>
                  </a:extLst>
                </a:gridCol>
              </a:tblGrid>
              <a:tr h="306727">
                <a:tc>
                  <a:txBody>
                    <a:bodyPr/>
                    <a:lstStyle/>
                    <a:p>
                      <a:r>
                        <a:rPr lang="en-US" sz="1200" b="1" dirty="0">
                          <a:solidFill>
                            <a:schemeClr val="tx1"/>
                          </a:solidFill>
                        </a:rPr>
                        <a:t>OS</a:t>
                      </a:r>
                    </a:p>
                  </a:txBody>
                  <a:tcPr marL="0" marR="0" marT="0" marB="0">
                    <a:lnL w="12700" cmpd="sng">
                      <a:noFill/>
                    </a:lnL>
                    <a:lnR w="6350" cap="flat" cmpd="sng" algn="ctr">
                      <a:solidFill>
                        <a:schemeClr val="tx1"/>
                      </a:solidFill>
                      <a:prstDash val="sysDot"/>
                      <a:round/>
                      <a:headEnd type="none" w="med" len="med"/>
                      <a:tailEnd type="none" w="med" len="med"/>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err="1">
                          <a:solidFill>
                            <a:srgbClr val="2ECCA3"/>
                          </a:solidFill>
                        </a:rPr>
                        <a:t>BVd</a:t>
                      </a:r>
                      <a:r>
                        <a:rPr lang="en-US" sz="1200" b="1" dirty="0">
                          <a:solidFill>
                            <a:srgbClr val="2ECCA3"/>
                          </a:solidFill>
                        </a:rPr>
                        <a:t> </a:t>
                      </a:r>
                      <a:br>
                        <a:rPr lang="en-US" sz="1200" b="1" dirty="0">
                          <a:solidFill>
                            <a:srgbClr val="2ECCA3"/>
                          </a:solidFill>
                        </a:rPr>
                      </a:br>
                      <a:r>
                        <a:rPr lang="en-US" sz="1200" b="1" dirty="0">
                          <a:solidFill>
                            <a:srgbClr val="2ECCA3"/>
                          </a:solidFill>
                        </a:rPr>
                        <a:t>(n = 243)</a:t>
                      </a:r>
                    </a:p>
                  </a:txBody>
                  <a:tcPr marL="0" marR="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err="1">
                          <a:solidFill>
                            <a:srgbClr val="A6A6A6"/>
                          </a:solidFill>
                        </a:rPr>
                        <a:t>DVd</a:t>
                      </a:r>
                      <a:r>
                        <a:rPr lang="en-US" sz="1200" b="1" dirty="0">
                          <a:solidFill>
                            <a:srgbClr val="A6A6A6"/>
                          </a:solidFill>
                        </a:rPr>
                        <a:t> </a:t>
                      </a:r>
                      <a:br>
                        <a:rPr lang="en-US" sz="1200" b="1" dirty="0">
                          <a:solidFill>
                            <a:srgbClr val="A6A6A6"/>
                          </a:solidFill>
                        </a:rPr>
                      </a:br>
                      <a:r>
                        <a:rPr lang="en-US" sz="1200" b="1" dirty="0">
                          <a:solidFill>
                            <a:srgbClr val="A6A6A6"/>
                          </a:solidFill>
                        </a:rPr>
                        <a:t>(n = 251)</a:t>
                      </a:r>
                    </a:p>
                  </a:txBody>
                  <a:tcPr marL="0" marR="0" marT="0" marB="0">
                    <a:lnL w="6350" cap="flat" cmpd="sng" algn="ctr">
                      <a:solidFill>
                        <a:schemeClr val="tx1"/>
                      </a:solidFill>
                      <a:prstDash val="sysDot"/>
                      <a:round/>
                      <a:headEnd type="none" w="med" len="med"/>
                      <a:tailEnd type="none" w="med" len="med"/>
                    </a:lnL>
                    <a:lnR w="12700" cmpd="sng">
                      <a:noFill/>
                    </a:lnR>
                    <a:lnT w="12700" cmpd="sng">
                      <a:noFill/>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002798"/>
                  </a:ext>
                </a:extLst>
              </a:tr>
              <a:tr h="153363">
                <a:tc>
                  <a:txBody>
                    <a:bodyPr/>
                    <a:lstStyle/>
                    <a:p>
                      <a:r>
                        <a:rPr lang="en-US" sz="1200" b="1" dirty="0">
                          <a:solidFill>
                            <a:schemeClr val="tx1"/>
                          </a:solidFill>
                        </a:rPr>
                        <a:t>Events, n (%)</a:t>
                      </a:r>
                    </a:p>
                  </a:txBody>
                  <a:tcPr marL="0" marR="0" marT="0" marB="0">
                    <a:lnL w="12700" cmpd="sng">
                      <a:noFill/>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2ECCA3"/>
                          </a:solidFill>
                        </a:rPr>
                        <a:t>68 (28)</a:t>
                      </a:r>
                    </a:p>
                  </a:txBody>
                  <a:tcPr marL="0" marR="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A6A6A6"/>
                          </a:solidFill>
                        </a:rPr>
                        <a:t>103 (41)</a:t>
                      </a:r>
                    </a:p>
                  </a:txBody>
                  <a:tcPr marL="0" marR="0" marT="0" marB="0">
                    <a:lnL w="6350" cap="flat" cmpd="sng" algn="ctr">
                      <a:solidFill>
                        <a:schemeClr val="tx1"/>
                      </a:solidFill>
                      <a:prstDash val="sysDot"/>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4529671"/>
                  </a:ext>
                </a:extLst>
              </a:tr>
              <a:tr h="306727">
                <a:tc>
                  <a:txBody>
                    <a:bodyPr/>
                    <a:lstStyle/>
                    <a:p>
                      <a:r>
                        <a:rPr lang="en-US" sz="1200" b="1" dirty="0">
                          <a:solidFill>
                            <a:schemeClr val="tx1"/>
                          </a:solidFill>
                        </a:rPr>
                        <a:t>HR (95% CI)</a:t>
                      </a:r>
                    </a:p>
                  </a:txBody>
                  <a:tcPr marL="0" marR="0" marT="0" marB="0">
                    <a:lnL w="12700" cmpd="sng">
                      <a:noFill/>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lang="en-US" sz="1200" b="1" dirty="0">
                          <a:solidFill>
                            <a:schemeClr val="tx1"/>
                          </a:solidFill>
                        </a:rPr>
                        <a:t>0.58 (0.43-0.79)</a:t>
                      </a:r>
                      <a:br>
                        <a:rPr lang="en-US" sz="1200" b="1" dirty="0">
                          <a:solidFill>
                            <a:schemeClr val="tx1"/>
                          </a:solidFill>
                        </a:rPr>
                      </a:br>
                      <a:r>
                        <a:rPr lang="en-US" sz="1200" b="1" i="1" dirty="0">
                          <a:solidFill>
                            <a:schemeClr val="tx1"/>
                          </a:solidFill>
                        </a:rPr>
                        <a:t>P</a:t>
                      </a:r>
                      <a:r>
                        <a:rPr lang="en-US" sz="1200" b="1" dirty="0">
                          <a:solidFill>
                            <a:schemeClr val="tx1"/>
                          </a:solidFill>
                        </a:rPr>
                        <a:t> = .00023</a:t>
                      </a:r>
                    </a:p>
                  </a:txBody>
                  <a:tcPr marL="0" marR="0" marT="0" marB="0">
                    <a:lnL w="6350" cap="flat" cmpd="sng" algn="ctr">
                      <a:solidFill>
                        <a:schemeClr val="tx1"/>
                      </a:solidFill>
                      <a:prstDash val="sysDot"/>
                      <a:round/>
                      <a:headEnd type="none" w="med" len="med"/>
                      <a:tailEnd type="none" w="med" len="med"/>
                    </a:lnL>
                    <a:lnR w="12700" cmpd="sng">
                      <a:noFill/>
                    </a:lnR>
                    <a:lnT w="635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sz="140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268645959"/>
                  </a:ext>
                </a:extLst>
              </a:tr>
            </a:tbl>
          </a:graphicData>
        </a:graphic>
      </p:graphicFrame>
      <p:grpSp>
        <p:nvGrpSpPr>
          <p:cNvPr id="947" name="Group 946">
            <a:extLst>
              <a:ext uri="{FF2B5EF4-FFF2-40B4-BE49-F238E27FC236}">
                <a16:creationId xmlns:a16="http://schemas.microsoft.com/office/drawing/2014/main" id="{A23AAC6E-261C-CDE7-B745-C0F7B10A3F7E}"/>
              </a:ext>
            </a:extLst>
          </p:cNvPr>
          <p:cNvGrpSpPr/>
          <p:nvPr/>
        </p:nvGrpSpPr>
        <p:grpSpPr>
          <a:xfrm>
            <a:off x="2176188" y="2273313"/>
            <a:ext cx="7805287" cy="3300288"/>
            <a:chOff x="1696158" y="7596432"/>
            <a:chExt cx="7805287" cy="3300288"/>
          </a:xfrm>
        </p:grpSpPr>
        <p:sp>
          <p:nvSpPr>
            <p:cNvPr id="720" name="TextBox 719">
              <a:extLst>
                <a:ext uri="{FF2B5EF4-FFF2-40B4-BE49-F238E27FC236}">
                  <a16:creationId xmlns:a16="http://schemas.microsoft.com/office/drawing/2014/main" id="{873D8A28-2530-9598-DC97-5B41AF61A0A0}"/>
                </a:ext>
              </a:extLst>
            </p:cNvPr>
            <p:cNvSpPr txBox="1"/>
            <p:nvPr/>
          </p:nvSpPr>
          <p:spPr bwMode="auto">
            <a:xfrm>
              <a:off x="3911730" y="10588943"/>
              <a:ext cx="3895950"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Time from randomization, months</a:t>
              </a:r>
            </a:p>
          </p:txBody>
        </p:sp>
        <p:sp>
          <p:nvSpPr>
            <p:cNvPr id="721" name="TextBox 720">
              <a:extLst>
                <a:ext uri="{FF2B5EF4-FFF2-40B4-BE49-F238E27FC236}">
                  <a16:creationId xmlns:a16="http://schemas.microsoft.com/office/drawing/2014/main" id="{3ABF1AEC-9B05-AA0D-04D1-38F045F1CC29}"/>
                </a:ext>
              </a:extLst>
            </p:cNvPr>
            <p:cNvSpPr txBox="1"/>
            <p:nvPr/>
          </p:nvSpPr>
          <p:spPr bwMode="auto">
            <a:xfrm rot="16200000">
              <a:off x="838252" y="8830878"/>
              <a:ext cx="1992812"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Patients alive, %</a:t>
              </a:r>
            </a:p>
          </p:txBody>
        </p:sp>
        <p:grpSp>
          <p:nvGrpSpPr>
            <p:cNvPr id="724" name="Group 723">
              <a:extLst>
                <a:ext uri="{FF2B5EF4-FFF2-40B4-BE49-F238E27FC236}">
                  <a16:creationId xmlns:a16="http://schemas.microsoft.com/office/drawing/2014/main" id="{A394A57C-5227-E1D0-6C57-0B914AB0CF12}"/>
                </a:ext>
              </a:extLst>
            </p:cNvPr>
            <p:cNvGrpSpPr/>
            <p:nvPr/>
          </p:nvGrpSpPr>
          <p:grpSpPr>
            <a:xfrm>
              <a:off x="2153334" y="10415452"/>
              <a:ext cx="7348111" cy="276999"/>
              <a:chOff x="2036736" y="4736739"/>
              <a:chExt cx="8277471" cy="312033"/>
            </a:xfrm>
            <a:noFill/>
          </p:grpSpPr>
          <p:sp>
            <p:nvSpPr>
              <p:cNvPr id="725" name="TextBox 724">
                <a:extLst>
                  <a:ext uri="{FF2B5EF4-FFF2-40B4-BE49-F238E27FC236}">
                    <a16:creationId xmlns:a16="http://schemas.microsoft.com/office/drawing/2014/main" id="{34713053-D7D1-80E0-1C39-8D7C13205470}"/>
                  </a:ext>
                </a:extLst>
              </p:cNvPr>
              <p:cNvSpPr txBox="1"/>
              <p:nvPr/>
            </p:nvSpPr>
            <p:spPr bwMode="auto">
              <a:xfrm>
                <a:off x="2036736" y="4736739"/>
                <a:ext cx="314865" cy="31203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0</a:t>
                </a:r>
              </a:p>
            </p:txBody>
          </p:sp>
          <p:sp>
            <p:nvSpPr>
              <p:cNvPr id="726" name="TextBox 725">
                <a:extLst>
                  <a:ext uri="{FF2B5EF4-FFF2-40B4-BE49-F238E27FC236}">
                    <a16:creationId xmlns:a16="http://schemas.microsoft.com/office/drawing/2014/main" id="{A569AFAB-09C5-A90D-694E-E09E190C5D28}"/>
                  </a:ext>
                </a:extLst>
              </p:cNvPr>
              <p:cNvSpPr txBox="1"/>
              <p:nvPr/>
            </p:nvSpPr>
            <p:spPr bwMode="auto">
              <a:xfrm>
                <a:off x="2652673" y="4736739"/>
                <a:ext cx="314865"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4</a:t>
                </a:r>
              </a:p>
            </p:txBody>
          </p:sp>
          <p:sp>
            <p:nvSpPr>
              <p:cNvPr id="727" name="TextBox 726">
                <a:extLst>
                  <a:ext uri="{FF2B5EF4-FFF2-40B4-BE49-F238E27FC236}">
                    <a16:creationId xmlns:a16="http://schemas.microsoft.com/office/drawing/2014/main" id="{BDD55B4A-D2B6-2C83-D130-2DD8FADFEB90}"/>
                  </a:ext>
                </a:extLst>
              </p:cNvPr>
              <p:cNvSpPr txBox="1"/>
              <p:nvPr/>
            </p:nvSpPr>
            <p:spPr bwMode="auto">
              <a:xfrm>
                <a:off x="3252545" y="4736739"/>
                <a:ext cx="314865"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8</a:t>
                </a:r>
              </a:p>
            </p:txBody>
          </p:sp>
          <p:sp>
            <p:nvSpPr>
              <p:cNvPr id="728" name="TextBox 727">
                <a:extLst>
                  <a:ext uri="{FF2B5EF4-FFF2-40B4-BE49-F238E27FC236}">
                    <a16:creationId xmlns:a16="http://schemas.microsoft.com/office/drawing/2014/main" id="{0D92FCA3-41FC-2A83-7D16-4FFC294F82E8}"/>
                  </a:ext>
                </a:extLst>
              </p:cNvPr>
              <p:cNvSpPr txBox="1"/>
              <p:nvPr/>
            </p:nvSpPr>
            <p:spPr bwMode="auto">
              <a:xfrm>
                <a:off x="3774008"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12</a:t>
                </a:r>
              </a:p>
            </p:txBody>
          </p:sp>
          <p:sp>
            <p:nvSpPr>
              <p:cNvPr id="729" name="TextBox 728">
                <a:extLst>
                  <a:ext uri="{FF2B5EF4-FFF2-40B4-BE49-F238E27FC236}">
                    <a16:creationId xmlns:a16="http://schemas.microsoft.com/office/drawing/2014/main" id="{BF45774E-6027-A46D-F423-B36564DBF41D}"/>
                  </a:ext>
                </a:extLst>
              </p:cNvPr>
              <p:cNvSpPr txBox="1"/>
              <p:nvPr/>
            </p:nvSpPr>
            <p:spPr bwMode="auto">
              <a:xfrm>
                <a:off x="4379012"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16</a:t>
                </a:r>
              </a:p>
            </p:txBody>
          </p:sp>
          <p:sp>
            <p:nvSpPr>
              <p:cNvPr id="730" name="TextBox 729">
                <a:extLst>
                  <a:ext uri="{FF2B5EF4-FFF2-40B4-BE49-F238E27FC236}">
                    <a16:creationId xmlns:a16="http://schemas.microsoft.com/office/drawing/2014/main" id="{25278512-27FC-9C7A-A29E-2751893A4715}"/>
                  </a:ext>
                </a:extLst>
              </p:cNvPr>
              <p:cNvSpPr txBox="1"/>
              <p:nvPr/>
            </p:nvSpPr>
            <p:spPr bwMode="auto">
              <a:xfrm>
                <a:off x="4984016"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20</a:t>
                </a:r>
              </a:p>
            </p:txBody>
          </p:sp>
          <p:sp>
            <p:nvSpPr>
              <p:cNvPr id="731" name="TextBox 730">
                <a:extLst>
                  <a:ext uri="{FF2B5EF4-FFF2-40B4-BE49-F238E27FC236}">
                    <a16:creationId xmlns:a16="http://schemas.microsoft.com/office/drawing/2014/main" id="{AE5EFBE2-716B-19D3-0148-48F08D97B2D1}"/>
                  </a:ext>
                </a:extLst>
              </p:cNvPr>
              <p:cNvSpPr txBox="1"/>
              <p:nvPr/>
            </p:nvSpPr>
            <p:spPr bwMode="auto">
              <a:xfrm>
                <a:off x="5589020"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24</a:t>
                </a:r>
              </a:p>
            </p:txBody>
          </p:sp>
          <p:sp>
            <p:nvSpPr>
              <p:cNvPr id="732" name="TextBox 731">
                <a:extLst>
                  <a:ext uri="{FF2B5EF4-FFF2-40B4-BE49-F238E27FC236}">
                    <a16:creationId xmlns:a16="http://schemas.microsoft.com/office/drawing/2014/main" id="{38391AB4-6C3A-6BC1-6327-36A2245B95BB}"/>
                  </a:ext>
                </a:extLst>
              </p:cNvPr>
              <p:cNvSpPr txBox="1"/>
              <p:nvPr/>
            </p:nvSpPr>
            <p:spPr bwMode="auto">
              <a:xfrm>
                <a:off x="6194024"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28</a:t>
                </a:r>
              </a:p>
            </p:txBody>
          </p:sp>
          <p:sp>
            <p:nvSpPr>
              <p:cNvPr id="733" name="TextBox 732">
                <a:extLst>
                  <a:ext uri="{FF2B5EF4-FFF2-40B4-BE49-F238E27FC236}">
                    <a16:creationId xmlns:a16="http://schemas.microsoft.com/office/drawing/2014/main" id="{51666A62-644C-C3F8-FDFF-0759145692D4}"/>
                  </a:ext>
                </a:extLst>
              </p:cNvPr>
              <p:cNvSpPr txBox="1"/>
              <p:nvPr/>
            </p:nvSpPr>
            <p:spPr bwMode="auto">
              <a:xfrm>
                <a:off x="6799028"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32</a:t>
                </a:r>
              </a:p>
            </p:txBody>
          </p:sp>
          <p:sp>
            <p:nvSpPr>
              <p:cNvPr id="734" name="TextBox 733">
                <a:extLst>
                  <a:ext uri="{FF2B5EF4-FFF2-40B4-BE49-F238E27FC236}">
                    <a16:creationId xmlns:a16="http://schemas.microsoft.com/office/drawing/2014/main" id="{DE88B4BB-6370-FE5C-CAE1-EAD7F4B30666}"/>
                  </a:ext>
                </a:extLst>
              </p:cNvPr>
              <p:cNvSpPr txBox="1"/>
              <p:nvPr/>
            </p:nvSpPr>
            <p:spPr bwMode="auto">
              <a:xfrm>
                <a:off x="7404032"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36</a:t>
                </a:r>
              </a:p>
            </p:txBody>
          </p:sp>
          <p:sp>
            <p:nvSpPr>
              <p:cNvPr id="735" name="TextBox 734">
                <a:extLst>
                  <a:ext uri="{FF2B5EF4-FFF2-40B4-BE49-F238E27FC236}">
                    <a16:creationId xmlns:a16="http://schemas.microsoft.com/office/drawing/2014/main" id="{07FDB3CD-A158-96A8-86EE-664EF30544A8}"/>
                  </a:ext>
                </a:extLst>
              </p:cNvPr>
              <p:cNvSpPr txBox="1"/>
              <p:nvPr/>
            </p:nvSpPr>
            <p:spPr bwMode="auto">
              <a:xfrm>
                <a:off x="8009036"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40</a:t>
                </a:r>
              </a:p>
            </p:txBody>
          </p:sp>
          <p:sp>
            <p:nvSpPr>
              <p:cNvPr id="736" name="TextBox 735">
                <a:extLst>
                  <a:ext uri="{FF2B5EF4-FFF2-40B4-BE49-F238E27FC236}">
                    <a16:creationId xmlns:a16="http://schemas.microsoft.com/office/drawing/2014/main" id="{3BC0E4C7-415D-7919-7E34-669D13284E8D}"/>
                  </a:ext>
                </a:extLst>
              </p:cNvPr>
              <p:cNvSpPr txBox="1"/>
              <p:nvPr/>
            </p:nvSpPr>
            <p:spPr bwMode="auto">
              <a:xfrm>
                <a:off x="8614040"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44</a:t>
                </a:r>
              </a:p>
            </p:txBody>
          </p:sp>
          <p:sp>
            <p:nvSpPr>
              <p:cNvPr id="737" name="TextBox 736">
                <a:extLst>
                  <a:ext uri="{FF2B5EF4-FFF2-40B4-BE49-F238E27FC236}">
                    <a16:creationId xmlns:a16="http://schemas.microsoft.com/office/drawing/2014/main" id="{6AFF18DB-C8BB-D29F-9178-C1DD8C8E89B5}"/>
                  </a:ext>
                </a:extLst>
              </p:cNvPr>
              <p:cNvSpPr txBox="1"/>
              <p:nvPr/>
            </p:nvSpPr>
            <p:spPr bwMode="auto">
              <a:xfrm>
                <a:off x="9219044"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48</a:t>
                </a:r>
              </a:p>
            </p:txBody>
          </p:sp>
          <p:sp>
            <p:nvSpPr>
              <p:cNvPr id="738" name="TextBox 737">
                <a:extLst>
                  <a:ext uri="{FF2B5EF4-FFF2-40B4-BE49-F238E27FC236}">
                    <a16:creationId xmlns:a16="http://schemas.microsoft.com/office/drawing/2014/main" id="{4A5A9850-6945-A3E2-7E5E-FD4CBBBACC3E}"/>
                  </a:ext>
                </a:extLst>
              </p:cNvPr>
              <p:cNvSpPr txBox="1"/>
              <p:nvPr/>
            </p:nvSpPr>
            <p:spPr bwMode="auto">
              <a:xfrm>
                <a:off x="9824049" y="4736739"/>
                <a:ext cx="490158" cy="31203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52</a:t>
                </a:r>
              </a:p>
            </p:txBody>
          </p:sp>
        </p:grpSp>
        <p:sp>
          <p:nvSpPr>
            <p:cNvPr id="752" name="TextBox 751">
              <a:extLst>
                <a:ext uri="{FF2B5EF4-FFF2-40B4-BE49-F238E27FC236}">
                  <a16:creationId xmlns:a16="http://schemas.microsoft.com/office/drawing/2014/main" id="{1D17C634-86E1-80BD-E9B4-4097F8CFCD7B}"/>
                </a:ext>
              </a:extLst>
            </p:cNvPr>
            <p:cNvSpPr txBox="1"/>
            <p:nvPr/>
          </p:nvSpPr>
          <p:spPr bwMode="auto">
            <a:xfrm>
              <a:off x="1988091" y="10247012"/>
              <a:ext cx="279513"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0</a:t>
              </a:r>
            </a:p>
          </p:txBody>
        </p:sp>
        <p:sp>
          <p:nvSpPr>
            <p:cNvPr id="753" name="TextBox 752">
              <a:extLst>
                <a:ext uri="{FF2B5EF4-FFF2-40B4-BE49-F238E27FC236}">
                  <a16:creationId xmlns:a16="http://schemas.microsoft.com/office/drawing/2014/main" id="{1AC869F2-7960-BE9D-CC1C-5D2437096C61}"/>
                </a:ext>
              </a:extLst>
            </p:cNvPr>
            <p:cNvSpPr txBox="1"/>
            <p:nvPr/>
          </p:nvSpPr>
          <p:spPr bwMode="auto">
            <a:xfrm>
              <a:off x="1892644" y="9719158"/>
              <a:ext cx="376721"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20</a:t>
              </a:r>
            </a:p>
          </p:txBody>
        </p:sp>
        <p:sp>
          <p:nvSpPr>
            <p:cNvPr id="754" name="TextBox 753">
              <a:extLst>
                <a:ext uri="{FF2B5EF4-FFF2-40B4-BE49-F238E27FC236}">
                  <a16:creationId xmlns:a16="http://schemas.microsoft.com/office/drawing/2014/main" id="{B2F628BC-E4E9-FF93-6F3B-29B8DDD454D5}"/>
                </a:ext>
              </a:extLst>
            </p:cNvPr>
            <p:cNvSpPr txBox="1"/>
            <p:nvPr/>
          </p:nvSpPr>
          <p:spPr bwMode="auto">
            <a:xfrm>
              <a:off x="1892740" y="9186797"/>
              <a:ext cx="376721"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40</a:t>
              </a:r>
            </a:p>
          </p:txBody>
        </p:sp>
        <p:sp>
          <p:nvSpPr>
            <p:cNvPr id="755" name="TextBox 754">
              <a:extLst>
                <a:ext uri="{FF2B5EF4-FFF2-40B4-BE49-F238E27FC236}">
                  <a16:creationId xmlns:a16="http://schemas.microsoft.com/office/drawing/2014/main" id="{C60FE713-05AE-A42F-155F-FB1459C27CC3}"/>
                </a:ext>
              </a:extLst>
            </p:cNvPr>
            <p:cNvSpPr txBox="1"/>
            <p:nvPr/>
          </p:nvSpPr>
          <p:spPr bwMode="auto">
            <a:xfrm>
              <a:off x="1892643" y="8649399"/>
              <a:ext cx="376721"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60</a:t>
              </a:r>
            </a:p>
          </p:txBody>
        </p:sp>
        <p:sp>
          <p:nvSpPr>
            <p:cNvPr id="756" name="TextBox 755">
              <a:extLst>
                <a:ext uri="{FF2B5EF4-FFF2-40B4-BE49-F238E27FC236}">
                  <a16:creationId xmlns:a16="http://schemas.microsoft.com/office/drawing/2014/main" id="{0FF83351-1E61-BD3D-BFA2-A8CBB36BA46E}"/>
                </a:ext>
              </a:extLst>
            </p:cNvPr>
            <p:cNvSpPr txBox="1"/>
            <p:nvPr/>
          </p:nvSpPr>
          <p:spPr bwMode="auto">
            <a:xfrm>
              <a:off x="1894188" y="8133830"/>
              <a:ext cx="376721"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80</a:t>
              </a:r>
            </a:p>
          </p:txBody>
        </p:sp>
        <p:sp>
          <p:nvSpPr>
            <p:cNvPr id="757" name="TextBox 756">
              <a:extLst>
                <a:ext uri="{FF2B5EF4-FFF2-40B4-BE49-F238E27FC236}">
                  <a16:creationId xmlns:a16="http://schemas.microsoft.com/office/drawing/2014/main" id="{3DBED7DD-0019-4A6B-8E6D-5774998BED21}"/>
                </a:ext>
              </a:extLst>
            </p:cNvPr>
            <p:cNvSpPr txBox="1"/>
            <p:nvPr/>
          </p:nvSpPr>
          <p:spPr bwMode="auto">
            <a:xfrm>
              <a:off x="1722485" y="7596432"/>
              <a:ext cx="548328" cy="27699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100</a:t>
              </a:r>
            </a:p>
          </p:txBody>
        </p:sp>
        <p:cxnSp>
          <p:nvCxnSpPr>
            <p:cNvPr id="758" name="Straight Connector 757">
              <a:extLst>
                <a:ext uri="{FF2B5EF4-FFF2-40B4-BE49-F238E27FC236}">
                  <a16:creationId xmlns:a16="http://schemas.microsoft.com/office/drawing/2014/main" id="{2EBB72E7-DCD5-7A04-9BA8-CD733897D268}"/>
                </a:ext>
              </a:extLst>
            </p:cNvPr>
            <p:cNvCxnSpPr>
              <a:cxnSpLocks/>
            </p:cNvCxnSpPr>
            <p:nvPr/>
          </p:nvCxnSpPr>
          <p:spPr bwMode="auto">
            <a:xfrm>
              <a:off x="2222632" y="7763758"/>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59" name="Straight Connector 758">
              <a:extLst>
                <a:ext uri="{FF2B5EF4-FFF2-40B4-BE49-F238E27FC236}">
                  <a16:creationId xmlns:a16="http://schemas.microsoft.com/office/drawing/2014/main" id="{A8A5BED2-9B42-921E-2026-462E54D5B55A}"/>
                </a:ext>
              </a:extLst>
            </p:cNvPr>
            <p:cNvCxnSpPr>
              <a:cxnSpLocks/>
            </p:cNvCxnSpPr>
            <p:nvPr/>
          </p:nvCxnSpPr>
          <p:spPr bwMode="auto">
            <a:xfrm>
              <a:off x="2222632" y="8290822"/>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60" name="Straight Connector 759">
              <a:extLst>
                <a:ext uri="{FF2B5EF4-FFF2-40B4-BE49-F238E27FC236}">
                  <a16:creationId xmlns:a16="http://schemas.microsoft.com/office/drawing/2014/main" id="{55551986-D3EC-09F1-A1D4-D68E51C12770}"/>
                </a:ext>
              </a:extLst>
            </p:cNvPr>
            <p:cNvCxnSpPr>
              <a:cxnSpLocks/>
            </p:cNvCxnSpPr>
            <p:nvPr/>
          </p:nvCxnSpPr>
          <p:spPr bwMode="auto">
            <a:xfrm>
              <a:off x="2222632" y="8823523"/>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61" name="Straight Connector 760">
              <a:extLst>
                <a:ext uri="{FF2B5EF4-FFF2-40B4-BE49-F238E27FC236}">
                  <a16:creationId xmlns:a16="http://schemas.microsoft.com/office/drawing/2014/main" id="{BC36D619-8AD5-C2D7-DB25-F74695DC78D0}"/>
                </a:ext>
              </a:extLst>
            </p:cNvPr>
            <p:cNvCxnSpPr>
              <a:cxnSpLocks/>
            </p:cNvCxnSpPr>
            <p:nvPr/>
          </p:nvCxnSpPr>
          <p:spPr bwMode="auto">
            <a:xfrm>
              <a:off x="2222632" y="9339313"/>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62" name="Straight Connector 761">
              <a:extLst>
                <a:ext uri="{FF2B5EF4-FFF2-40B4-BE49-F238E27FC236}">
                  <a16:creationId xmlns:a16="http://schemas.microsoft.com/office/drawing/2014/main" id="{B96BF3DB-9F9E-7DA7-3C5B-025BF376FF97}"/>
                </a:ext>
              </a:extLst>
            </p:cNvPr>
            <p:cNvCxnSpPr>
              <a:cxnSpLocks/>
            </p:cNvCxnSpPr>
            <p:nvPr/>
          </p:nvCxnSpPr>
          <p:spPr bwMode="auto">
            <a:xfrm>
              <a:off x="2222632" y="9866378"/>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63" name="Straight Connector 762">
              <a:extLst>
                <a:ext uri="{FF2B5EF4-FFF2-40B4-BE49-F238E27FC236}">
                  <a16:creationId xmlns:a16="http://schemas.microsoft.com/office/drawing/2014/main" id="{DCF10672-2763-0466-27FB-FE55C95F0E76}"/>
                </a:ext>
              </a:extLst>
            </p:cNvPr>
            <p:cNvCxnSpPr>
              <a:cxnSpLocks/>
            </p:cNvCxnSpPr>
            <p:nvPr/>
          </p:nvCxnSpPr>
          <p:spPr bwMode="auto">
            <a:xfrm>
              <a:off x="2222632" y="10410945"/>
              <a:ext cx="61757" cy="0"/>
            </a:xfrm>
            <a:prstGeom prst="line">
              <a:avLst/>
            </a:prstGeom>
            <a:noFill/>
            <a:ln w="28575" cap="flat" cmpd="sng" algn="ctr">
              <a:solidFill>
                <a:schemeClr val="tx1"/>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AB749797-DC8D-BCBD-7FB5-664BCE7E5F44}"/>
                </a:ext>
              </a:extLst>
            </p:cNvPr>
            <p:cNvCxnSpPr>
              <a:cxnSpLocks/>
            </p:cNvCxnSpPr>
            <p:nvPr/>
          </p:nvCxnSpPr>
          <p:spPr bwMode="auto">
            <a:xfrm>
              <a:off x="2293091"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65" name="Straight Connector 764">
              <a:extLst>
                <a:ext uri="{FF2B5EF4-FFF2-40B4-BE49-F238E27FC236}">
                  <a16:creationId xmlns:a16="http://schemas.microsoft.com/office/drawing/2014/main" id="{E1CC34E4-F26D-FED1-DC5A-BD82FF644C58}"/>
                </a:ext>
              </a:extLst>
            </p:cNvPr>
            <p:cNvCxnSpPr>
              <a:cxnSpLocks/>
            </p:cNvCxnSpPr>
            <p:nvPr/>
          </p:nvCxnSpPr>
          <p:spPr bwMode="auto">
            <a:xfrm>
              <a:off x="2562864"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66" name="Straight Connector 765">
              <a:extLst>
                <a:ext uri="{FF2B5EF4-FFF2-40B4-BE49-F238E27FC236}">
                  <a16:creationId xmlns:a16="http://schemas.microsoft.com/office/drawing/2014/main" id="{F673AC19-4130-C8BB-2968-34BBC1BA1824}"/>
                </a:ext>
              </a:extLst>
            </p:cNvPr>
            <p:cNvCxnSpPr>
              <a:cxnSpLocks/>
            </p:cNvCxnSpPr>
            <p:nvPr/>
          </p:nvCxnSpPr>
          <p:spPr bwMode="auto">
            <a:xfrm>
              <a:off x="2832638"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67" name="Straight Connector 766">
              <a:extLst>
                <a:ext uri="{FF2B5EF4-FFF2-40B4-BE49-F238E27FC236}">
                  <a16:creationId xmlns:a16="http://schemas.microsoft.com/office/drawing/2014/main" id="{9A768AE7-0EDB-60DD-27A4-E426DEC9B495}"/>
                </a:ext>
              </a:extLst>
            </p:cNvPr>
            <p:cNvCxnSpPr>
              <a:cxnSpLocks/>
            </p:cNvCxnSpPr>
            <p:nvPr/>
          </p:nvCxnSpPr>
          <p:spPr bwMode="auto">
            <a:xfrm>
              <a:off x="3102411"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68" name="Straight Connector 767">
              <a:extLst>
                <a:ext uri="{FF2B5EF4-FFF2-40B4-BE49-F238E27FC236}">
                  <a16:creationId xmlns:a16="http://schemas.microsoft.com/office/drawing/2014/main" id="{4E9C5008-BBF7-E086-C6FE-7A2257A695A2}"/>
                </a:ext>
              </a:extLst>
            </p:cNvPr>
            <p:cNvCxnSpPr>
              <a:cxnSpLocks/>
            </p:cNvCxnSpPr>
            <p:nvPr/>
          </p:nvCxnSpPr>
          <p:spPr bwMode="auto">
            <a:xfrm>
              <a:off x="3372184"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69" name="Straight Connector 768">
              <a:extLst>
                <a:ext uri="{FF2B5EF4-FFF2-40B4-BE49-F238E27FC236}">
                  <a16:creationId xmlns:a16="http://schemas.microsoft.com/office/drawing/2014/main" id="{391980E2-4DF2-5648-6905-0194E35F5489}"/>
                </a:ext>
              </a:extLst>
            </p:cNvPr>
            <p:cNvCxnSpPr>
              <a:cxnSpLocks/>
            </p:cNvCxnSpPr>
            <p:nvPr/>
          </p:nvCxnSpPr>
          <p:spPr bwMode="auto">
            <a:xfrm>
              <a:off x="3641957"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171B98BA-1421-321A-7D6E-875E241F1EDB}"/>
                </a:ext>
              </a:extLst>
            </p:cNvPr>
            <p:cNvCxnSpPr>
              <a:cxnSpLocks/>
            </p:cNvCxnSpPr>
            <p:nvPr/>
          </p:nvCxnSpPr>
          <p:spPr bwMode="auto">
            <a:xfrm>
              <a:off x="3911730"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1" name="Straight Connector 770">
              <a:extLst>
                <a:ext uri="{FF2B5EF4-FFF2-40B4-BE49-F238E27FC236}">
                  <a16:creationId xmlns:a16="http://schemas.microsoft.com/office/drawing/2014/main" id="{2C0B7DD0-7F9F-C2F1-EB22-4FD5E3C7C7B6}"/>
                </a:ext>
              </a:extLst>
            </p:cNvPr>
            <p:cNvCxnSpPr>
              <a:cxnSpLocks/>
            </p:cNvCxnSpPr>
            <p:nvPr/>
          </p:nvCxnSpPr>
          <p:spPr bwMode="auto">
            <a:xfrm>
              <a:off x="4181502"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2" name="Straight Connector 771">
              <a:extLst>
                <a:ext uri="{FF2B5EF4-FFF2-40B4-BE49-F238E27FC236}">
                  <a16:creationId xmlns:a16="http://schemas.microsoft.com/office/drawing/2014/main" id="{2CD275CA-558A-5EF3-AC18-0E524D0EA3A7}"/>
                </a:ext>
              </a:extLst>
            </p:cNvPr>
            <p:cNvCxnSpPr>
              <a:cxnSpLocks/>
            </p:cNvCxnSpPr>
            <p:nvPr/>
          </p:nvCxnSpPr>
          <p:spPr bwMode="auto">
            <a:xfrm>
              <a:off x="4446444"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3" name="Straight Connector 772">
              <a:extLst>
                <a:ext uri="{FF2B5EF4-FFF2-40B4-BE49-F238E27FC236}">
                  <a16:creationId xmlns:a16="http://schemas.microsoft.com/office/drawing/2014/main" id="{7FB6D11E-CB5F-386E-2F9B-2361E2CB2BDE}"/>
                </a:ext>
              </a:extLst>
            </p:cNvPr>
            <p:cNvCxnSpPr>
              <a:cxnSpLocks/>
            </p:cNvCxnSpPr>
            <p:nvPr/>
          </p:nvCxnSpPr>
          <p:spPr bwMode="auto">
            <a:xfrm>
              <a:off x="4716217"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4" name="Straight Connector 773">
              <a:extLst>
                <a:ext uri="{FF2B5EF4-FFF2-40B4-BE49-F238E27FC236}">
                  <a16:creationId xmlns:a16="http://schemas.microsoft.com/office/drawing/2014/main" id="{28DD03B6-5E1E-6FF8-F314-263629C8957F}"/>
                </a:ext>
              </a:extLst>
            </p:cNvPr>
            <p:cNvCxnSpPr>
              <a:cxnSpLocks/>
            </p:cNvCxnSpPr>
            <p:nvPr/>
          </p:nvCxnSpPr>
          <p:spPr bwMode="auto">
            <a:xfrm>
              <a:off x="4985990"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5" name="Straight Connector 774">
              <a:extLst>
                <a:ext uri="{FF2B5EF4-FFF2-40B4-BE49-F238E27FC236}">
                  <a16:creationId xmlns:a16="http://schemas.microsoft.com/office/drawing/2014/main" id="{61ADE442-95C5-4191-25E0-EA060DA4EFFD}"/>
                </a:ext>
              </a:extLst>
            </p:cNvPr>
            <p:cNvCxnSpPr>
              <a:cxnSpLocks/>
            </p:cNvCxnSpPr>
            <p:nvPr/>
          </p:nvCxnSpPr>
          <p:spPr bwMode="auto">
            <a:xfrm>
              <a:off x="5255763"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3531AA49-E27C-544D-E26F-AD45CE8B7262}"/>
                </a:ext>
              </a:extLst>
            </p:cNvPr>
            <p:cNvCxnSpPr>
              <a:cxnSpLocks/>
            </p:cNvCxnSpPr>
            <p:nvPr/>
          </p:nvCxnSpPr>
          <p:spPr bwMode="auto">
            <a:xfrm>
              <a:off x="5525536"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7" name="Straight Connector 776">
              <a:extLst>
                <a:ext uri="{FF2B5EF4-FFF2-40B4-BE49-F238E27FC236}">
                  <a16:creationId xmlns:a16="http://schemas.microsoft.com/office/drawing/2014/main" id="{B8E0C98F-2ECE-D3F5-9B42-6F86ADCEFD72}"/>
                </a:ext>
              </a:extLst>
            </p:cNvPr>
            <p:cNvCxnSpPr>
              <a:cxnSpLocks/>
            </p:cNvCxnSpPr>
            <p:nvPr/>
          </p:nvCxnSpPr>
          <p:spPr bwMode="auto">
            <a:xfrm>
              <a:off x="5795309"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8" name="Straight Connector 777">
              <a:extLst>
                <a:ext uri="{FF2B5EF4-FFF2-40B4-BE49-F238E27FC236}">
                  <a16:creationId xmlns:a16="http://schemas.microsoft.com/office/drawing/2014/main" id="{4759DA32-28FB-9A18-4D2F-B5F6D8FE52FB}"/>
                </a:ext>
              </a:extLst>
            </p:cNvPr>
            <p:cNvCxnSpPr>
              <a:cxnSpLocks/>
            </p:cNvCxnSpPr>
            <p:nvPr/>
          </p:nvCxnSpPr>
          <p:spPr bwMode="auto">
            <a:xfrm>
              <a:off x="6065083"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79" name="Straight Connector 778">
              <a:extLst>
                <a:ext uri="{FF2B5EF4-FFF2-40B4-BE49-F238E27FC236}">
                  <a16:creationId xmlns:a16="http://schemas.microsoft.com/office/drawing/2014/main" id="{85CC3274-D74D-4F28-B38A-AC8EAAD8BBED}"/>
                </a:ext>
              </a:extLst>
            </p:cNvPr>
            <p:cNvCxnSpPr>
              <a:cxnSpLocks/>
            </p:cNvCxnSpPr>
            <p:nvPr/>
          </p:nvCxnSpPr>
          <p:spPr bwMode="auto">
            <a:xfrm>
              <a:off x="6334855"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0" name="Straight Connector 779">
              <a:extLst>
                <a:ext uri="{FF2B5EF4-FFF2-40B4-BE49-F238E27FC236}">
                  <a16:creationId xmlns:a16="http://schemas.microsoft.com/office/drawing/2014/main" id="{E25D4845-56E2-2530-D5C0-BCE66E2C2211}"/>
                </a:ext>
              </a:extLst>
            </p:cNvPr>
            <p:cNvCxnSpPr>
              <a:cxnSpLocks/>
            </p:cNvCxnSpPr>
            <p:nvPr/>
          </p:nvCxnSpPr>
          <p:spPr bwMode="auto">
            <a:xfrm>
              <a:off x="6591341"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1" name="Straight Connector 780">
              <a:extLst>
                <a:ext uri="{FF2B5EF4-FFF2-40B4-BE49-F238E27FC236}">
                  <a16:creationId xmlns:a16="http://schemas.microsoft.com/office/drawing/2014/main" id="{A3EB88C3-17FA-7DD6-08DE-712A03B04510}"/>
                </a:ext>
              </a:extLst>
            </p:cNvPr>
            <p:cNvCxnSpPr>
              <a:cxnSpLocks/>
            </p:cNvCxnSpPr>
            <p:nvPr/>
          </p:nvCxnSpPr>
          <p:spPr bwMode="auto">
            <a:xfrm>
              <a:off x="6861114"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2" name="Straight Connector 781">
              <a:extLst>
                <a:ext uri="{FF2B5EF4-FFF2-40B4-BE49-F238E27FC236}">
                  <a16:creationId xmlns:a16="http://schemas.microsoft.com/office/drawing/2014/main" id="{1B35339D-63D8-8605-D8A4-79E1F9A1731A}"/>
                </a:ext>
              </a:extLst>
            </p:cNvPr>
            <p:cNvCxnSpPr>
              <a:cxnSpLocks/>
            </p:cNvCxnSpPr>
            <p:nvPr/>
          </p:nvCxnSpPr>
          <p:spPr bwMode="auto">
            <a:xfrm>
              <a:off x="7130887"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3" name="Straight Connector 782">
              <a:extLst>
                <a:ext uri="{FF2B5EF4-FFF2-40B4-BE49-F238E27FC236}">
                  <a16:creationId xmlns:a16="http://schemas.microsoft.com/office/drawing/2014/main" id="{CAE64D8E-0739-673E-E20F-007FC6DFCB56}"/>
                </a:ext>
              </a:extLst>
            </p:cNvPr>
            <p:cNvCxnSpPr>
              <a:cxnSpLocks/>
            </p:cNvCxnSpPr>
            <p:nvPr/>
          </p:nvCxnSpPr>
          <p:spPr bwMode="auto">
            <a:xfrm>
              <a:off x="7400660"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4" name="Straight Connector 783">
              <a:extLst>
                <a:ext uri="{FF2B5EF4-FFF2-40B4-BE49-F238E27FC236}">
                  <a16:creationId xmlns:a16="http://schemas.microsoft.com/office/drawing/2014/main" id="{1BB3F087-9959-0D75-F1AB-697EDDC2D839}"/>
                </a:ext>
              </a:extLst>
            </p:cNvPr>
            <p:cNvCxnSpPr>
              <a:cxnSpLocks/>
            </p:cNvCxnSpPr>
            <p:nvPr/>
          </p:nvCxnSpPr>
          <p:spPr bwMode="auto">
            <a:xfrm>
              <a:off x="7670433"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5" name="Straight Connector 784">
              <a:extLst>
                <a:ext uri="{FF2B5EF4-FFF2-40B4-BE49-F238E27FC236}">
                  <a16:creationId xmlns:a16="http://schemas.microsoft.com/office/drawing/2014/main" id="{F3CD51AD-5081-D88C-7F47-DBEBEEBB993C}"/>
                </a:ext>
              </a:extLst>
            </p:cNvPr>
            <p:cNvCxnSpPr>
              <a:cxnSpLocks/>
            </p:cNvCxnSpPr>
            <p:nvPr/>
          </p:nvCxnSpPr>
          <p:spPr bwMode="auto">
            <a:xfrm>
              <a:off x="7940206"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6" name="Straight Connector 785">
              <a:extLst>
                <a:ext uri="{FF2B5EF4-FFF2-40B4-BE49-F238E27FC236}">
                  <a16:creationId xmlns:a16="http://schemas.microsoft.com/office/drawing/2014/main" id="{4C3843C9-56E3-100B-3E2C-4ED75D7629AC}"/>
                </a:ext>
              </a:extLst>
            </p:cNvPr>
            <p:cNvCxnSpPr>
              <a:cxnSpLocks/>
            </p:cNvCxnSpPr>
            <p:nvPr/>
          </p:nvCxnSpPr>
          <p:spPr bwMode="auto">
            <a:xfrm>
              <a:off x="8209979"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7" name="Straight Connector 786">
              <a:extLst>
                <a:ext uri="{FF2B5EF4-FFF2-40B4-BE49-F238E27FC236}">
                  <a16:creationId xmlns:a16="http://schemas.microsoft.com/office/drawing/2014/main" id="{3D176861-2430-1D6F-DF58-1A9FBD67175F}"/>
                </a:ext>
              </a:extLst>
            </p:cNvPr>
            <p:cNvCxnSpPr>
              <a:cxnSpLocks/>
            </p:cNvCxnSpPr>
            <p:nvPr/>
          </p:nvCxnSpPr>
          <p:spPr bwMode="auto">
            <a:xfrm>
              <a:off x="8479752"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6DCCCBDB-61DF-01CF-5539-8F01CFEF61D7}"/>
                </a:ext>
              </a:extLst>
            </p:cNvPr>
            <p:cNvCxnSpPr>
              <a:cxnSpLocks/>
            </p:cNvCxnSpPr>
            <p:nvPr/>
          </p:nvCxnSpPr>
          <p:spPr bwMode="auto">
            <a:xfrm>
              <a:off x="8743486"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89" name="Straight Connector 788">
              <a:extLst>
                <a:ext uri="{FF2B5EF4-FFF2-40B4-BE49-F238E27FC236}">
                  <a16:creationId xmlns:a16="http://schemas.microsoft.com/office/drawing/2014/main" id="{C03494F4-69E3-3304-CE03-5A3A9BFAD920}"/>
                </a:ext>
              </a:extLst>
            </p:cNvPr>
            <p:cNvCxnSpPr>
              <a:cxnSpLocks/>
            </p:cNvCxnSpPr>
            <p:nvPr/>
          </p:nvCxnSpPr>
          <p:spPr bwMode="auto">
            <a:xfrm>
              <a:off x="9013259"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90" name="Straight Connector 789">
              <a:extLst>
                <a:ext uri="{FF2B5EF4-FFF2-40B4-BE49-F238E27FC236}">
                  <a16:creationId xmlns:a16="http://schemas.microsoft.com/office/drawing/2014/main" id="{1457C29C-78F5-2071-5E2B-06E3F08B5560}"/>
                </a:ext>
              </a:extLst>
            </p:cNvPr>
            <p:cNvCxnSpPr>
              <a:cxnSpLocks/>
            </p:cNvCxnSpPr>
            <p:nvPr/>
          </p:nvCxnSpPr>
          <p:spPr bwMode="auto">
            <a:xfrm>
              <a:off x="9283031" y="10410945"/>
              <a:ext cx="0" cy="53552"/>
            </a:xfrm>
            <a:prstGeom prst="line">
              <a:avLst/>
            </a:prstGeom>
            <a:noFill/>
            <a:ln w="28575" cap="flat" cmpd="sng" algn="ctr">
              <a:solidFill>
                <a:schemeClr val="tx1"/>
              </a:solidFill>
              <a:prstDash val="solid"/>
              <a:round/>
              <a:headEnd type="none" w="med" len="med"/>
              <a:tailEnd type="none" w="med" len="med"/>
            </a:ln>
            <a:effectLst/>
          </p:spPr>
        </p:cxnSp>
        <p:cxnSp>
          <p:nvCxnSpPr>
            <p:cNvPr id="791" name="Straight Connector 790">
              <a:extLst>
                <a:ext uri="{FF2B5EF4-FFF2-40B4-BE49-F238E27FC236}">
                  <a16:creationId xmlns:a16="http://schemas.microsoft.com/office/drawing/2014/main" id="{A4638C54-7B24-3C34-3882-ECE8388931D1}"/>
                </a:ext>
              </a:extLst>
            </p:cNvPr>
            <p:cNvCxnSpPr>
              <a:cxnSpLocks/>
            </p:cNvCxnSpPr>
            <p:nvPr/>
          </p:nvCxnSpPr>
          <p:spPr bwMode="auto">
            <a:xfrm>
              <a:off x="5525536" y="7748732"/>
              <a:ext cx="0" cy="2676209"/>
            </a:xfrm>
            <a:prstGeom prst="line">
              <a:avLst/>
            </a:prstGeom>
            <a:noFill/>
            <a:ln w="28575" cap="flat" cmpd="sng" algn="ctr">
              <a:solidFill>
                <a:schemeClr val="tx2">
                  <a:lumMod val="20000"/>
                  <a:lumOff val="80000"/>
                </a:schemeClr>
              </a:solidFill>
              <a:prstDash val="sysDot"/>
              <a:round/>
              <a:headEnd type="none" w="med" len="med"/>
              <a:tailEnd type="none" w="med" len="med"/>
            </a:ln>
            <a:effectLst/>
          </p:spPr>
        </p:cxnSp>
        <p:cxnSp>
          <p:nvCxnSpPr>
            <p:cNvPr id="792" name="Straight Connector 791">
              <a:extLst>
                <a:ext uri="{FF2B5EF4-FFF2-40B4-BE49-F238E27FC236}">
                  <a16:creationId xmlns:a16="http://schemas.microsoft.com/office/drawing/2014/main" id="{E93538F6-4565-7BE3-0D27-F6F38C153879}"/>
                </a:ext>
              </a:extLst>
            </p:cNvPr>
            <p:cNvCxnSpPr>
              <a:cxnSpLocks/>
            </p:cNvCxnSpPr>
            <p:nvPr/>
          </p:nvCxnSpPr>
          <p:spPr bwMode="auto">
            <a:xfrm>
              <a:off x="7130887" y="7748732"/>
              <a:ext cx="0" cy="2662213"/>
            </a:xfrm>
            <a:prstGeom prst="line">
              <a:avLst/>
            </a:prstGeom>
            <a:noFill/>
            <a:ln w="28575" cap="flat" cmpd="sng" algn="ctr">
              <a:solidFill>
                <a:schemeClr val="tx2">
                  <a:lumMod val="20000"/>
                  <a:lumOff val="80000"/>
                </a:schemeClr>
              </a:solidFill>
              <a:prstDash val="sysDot"/>
              <a:round/>
              <a:headEnd type="none" w="med" len="med"/>
              <a:tailEnd type="none" w="med" len="med"/>
            </a:ln>
            <a:effectLst/>
          </p:spPr>
        </p:cxnSp>
        <p:sp>
          <p:nvSpPr>
            <p:cNvPr id="794" name="TextBox 793">
              <a:extLst>
                <a:ext uri="{FF2B5EF4-FFF2-40B4-BE49-F238E27FC236}">
                  <a16:creationId xmlns:a16="http://schemas.microsoft.com/office/drawing/2014/main" id="{8A6F7BF7-8A18-728F-4973-ACD8CAF3C2B8}"/>
                </a:ext>
              </a:extLst>
            </p:cNvPr>
            <p:cNvSpPr txBox="1"/>
            <p:nvPr/>
          </p:nvSpPr>
          <p:spPr bwMode="auto">
            <a:xfrm>
              <a:off x="7080619" y="9142079"/>
              <a:ext cx="581305"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lumMod val="65000"/>
                    </a:srgbClr>
                  </a:solidFill>
                  <a:effectLst/>
                  <a:uLnTx/>
                  <a:uFillTx/>
                  <a:latin typeface="Arial"/>
                  <a:ea typeface="+mn-ea"/>
                  <a:cs typeface="+mn-cs"/>
                </a:rPr>
                <a:t>60%</a:t>
              </a:r>
            </a:p>
          </p:txBody>
        </p:sp>
        <p:sp>
          <p:nvSpPr>
            <p:cNvPr id="795" name="TextBox 794">
              <a:extLst>
                <a:ext uri="{FF2B5EF4-FFF2-40B4-BE49-F238E27FC236}">
                  <a16:creationId xmlns:a16="http://schemas.microsoft.com/office/drawing/2014/main" id="{A2038DB6-3938-1ACB-F413-95948DBAFA57}"/>
                </a:ext>
              </a:extLst>
            </p:cNvPr>
            <p:cNvSpPr txBox="1"/>
            <p:nvPr/>
          </p:nvSpPr>
          <p:spPr bwMode="auto">
            <a:xfrm>
              <a:off x="7092091" y="8167361"/>
              <a:ext cx="643934"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2ECCA3"/>
                  </a:solidFill>
                  <a:effectLst/>
                  <a:uLnTx/>
                  <a:uFillTx/>
                  <a:latin typeface="Arial"/>
                  <a:ea typeface="+mn-ea"/>
                  <a:cs typeface="+mn-cs"/>
                </a:rPr>
                <a:t>74%</a:t>
              </a:r>
            </a:p>
          </p:txBody>
        </p:sp>
        <p:sp>
          <p:nvSpPr>
            <p:cNvPr id="796" name="TextBox 795">
              <a:extLst>
                <a:ext uri="{FF2B5EF4-FFF2-40B4-BE49-F238E27FC236}">
                  <a16:creationId xmlns:a16="http://schemas.microsoft.com/office/drawing/2014/main" id="{49B9EEAB-E97E-15F1-3821-CAFA863CDCF9}"/>
                </a:ext>
              </a:extLst>
            </p:cNvPr>
            <p:cNvSpPr txBox="1"/>
            <p:nvPr/>
          </p:nvSpPr>
          <p:spPr bwMode="auto">
            <a:xfrm>
              <a:off x="5456432" y="8880701"/>
              <a:ext cx="586845"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lumMod val="65000"/>
                    </a:srgbClr>
                  </a:solidFill>
                  <a:effectLst/>
                  <a:uLnTx/>
                  <a:uFillTx/>
                  <a:latin typeface="Arial"/>
                  <a:ea typeface="+mn-ea"/>
                  <a:cs typeface="+mn-cs"/>
                </a:rPr>
                <a:t>67%</a:t>
              </a:r>
            </a:p>
          </p:txBody>
        </p:sp>
        <p:sp>
          <p:nvSpPr>
            <p:cNvPr id="797" name="TextBox 796">
              <a:extLst>
                <a:ext uri="{FF2B5EF4-FFF2-40B4-BE49-F238E27FC236}">
                  <a16:creationId xmlns:a16="http://schemas.microsoft.com/office/drawing/2014/main" id="{E586E003-6B20-1212-98FA-1203F024FF6E}"/>
                </a:ext>
              </a:extLst>
            </p:cNvPr>
            <p:cNvSpPr txBox="1"/>
            <p:nvPr/>
          </p:nvSpPr>
          <p:spPr bwMode="auto">
            <a:xfrm>
              <a:off x="5467905" y="8067869"/>
              <a:ext cx="652966"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2ECCA3"/>
                  </a:solidFill>
                  <a:effectLst/>
                  <a:uLnTx/>
                  <a:uFillTx/>
                  <a:latin typeface="Arial"/>
                  <a:ea typeface="+mn-ea"/>
                  <a:cs typeface="+mn-cs"/>
                </a:rPr>
                <a:t>79%</a:t>
              </a:r>
            </a:p>
          </p:txBody>
        </p:sp>
        <p:sp>
          <p:nvSpPr>
            <p:cNvPr id="798" name="Freeform 7">
              <a:extLst>
                <a:ext uri="{FF2B5EF4-FFF2-40B4-BE49-F238E27FC236}">
                  <a16:creationId xmlns:a16="http://schemas.microsoft.com/office/drawing/2014/main" id="{F1C66C45-3953-7EAF-9F36-DEF4F4DC7D57}"/>
                </a:ext>
              </a:extLst>
            </p:cNvPr>
            <p:cNvSpPr/>
            <p:nvPr/>
          </p:nvSpPr>
          <p:spPr bwMode="auto">
            <a:xfrm>
              <a:off x="2293091" y="7734736"/>
              <a:ext cx="7072238" cy="2676209"/>
            </a:xfrm>
            <a:custGeom>
              <a:avLst/>
              <a:gdLst>
                <a:gd name="connsiteX0" fmla="*/ 0 w 8198069"/>
                <a:gd name="connsiteY0" fmla="*/ 0 h 3066393"/>
                <a:gd name="connsiteX1" fmla="*/ 0 w 8198069"/>
                <a:gd name="connsiteY1" fmla="*/ 3066393 h 3066393"/>
                <a:gd name="connsiteX2" fmla="*/ 8198069 w 8198069"/>
                <a:gd name="connsiteY2" fmla="*/ 3066393 h 3066393"/>
              </a:gdLst>
              <a:ahLst/>
              <a:cxnLst>
                <a:cxn ang="0">
                  <a:pos x="connsiteX0" y="connsiteY0"/>
                </a:cxn>
                <a:cxn ang="0">
                  <a:pos x="connsiteX1" y="connsiteY1"/>
                </a:cxn>
                <a:cxn ang="0">
                  <a:pos x="connsiteX2" y="connsiteY2"/>
                </a:cxn>
              </a:cxnLst>
              <a:rect l="l" t="t" r="r" b="b"/>
              <a:pathLst>
                <a:path w="8198069" h="3066393">
                  <a:moveTo>
                    <a:pt x="0" y="0"/>
                  </a:moveTo>
                  <a:lnTo>
                    <a:pt x="0" y="3066393"/>
                  </a:lnTo>
                  <a:lnTo>
                    <a:pt x="8198069" y="3066393"/>
                  </a:lnTo>
                </a:path>
              </a:pathLst>
            </a:custGeom>
            <a:noFill/>
            <a:ln w="28575">
              <a:solidFill>
                <a:schemeClr val="tx1"/>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99" name="Graphic 798">
              <a:extLst>
                <a:ext uri="{FF2B5EF4-FFF2-40B4-BE49-F238E27FC236}">
                  <a16:creationId xmlns:a16="http://schemas.microsoft.com/office/drawing/2014/main" id="{B0AEF5F1-88AC-AFE4-903E-1AA580917F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43494" y="7704569"/>
              <a:ext cx="7083103" cy="1353459"/>
            </a:xfrm>
            <a:prstGeom prst="rect">
              <a:avLst/>
            </a:prstGeom>
          </p:spPr>
        </p:pic>
        <p:cxnSp>
          <p:nvCxnSpPr>
            <p:cNvPr id="800" name="Straight Connector 799">
              <a:extLst>
                <a:ext uri="{FF2B5EF4-FFF2-40B4-BE49-F238E27FC236}">
                  <a16:creationId xmlns:a16="http://schemas.microsoft.com/office/drawing/2014/main" id="{0626C3AB-5912-690D-35FE-82BA3B006665}"/>
                </a:ext>
              </a:extLst>
            </p:cNvPr>
            <p:cNvCxnSpPr/>
            <p:nvPr/>
          </p:nvCxnSpPr>
          <p:spPr bwMode="auto">
            <a:xfrm>
              <a:off x="3425921" y="809729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1" name="Straight Connector 800">
              <a:extLst>
                <a:ext uri="{FF2B5EF4-FFF2-40B4-BE49-F238E27FC236}">
                  <a16:creationId xmlns:a16="http://schemas.microsoft.com/office/drawing/2014/main" id="{17A540DB-67CB-E40F-0BB2-53F081BF59EA}"/>
                </a:ext>
              </a:extLst>
            </p:cNvPr>
            <p:cNvCxnSpPr/>
            <p:nvPr/>
          </p:nvCxnSpPr>
          <p:spPr bwMode="auto">
            <a:xfrm>
              <a:off x="3465381" y="809729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2" name="Straight Connector 801">
              <a:extLst>
                <a:ext uri="{FF2B5EF4-FFF2-40B4-BE49-F238E27FC236}">
                  <a16:creationId xmlns:a16="http://schemas.microsoft.com/office/drawing/2014/main" id="{3FF6D0F8-EF2D-B3C2-D344-D292C50570E6}"/>
                </a:ext>
              </a:extLst>
            </p:cNvPr>
            <p:cNvCxnSpPr/>
            <p:nvPr/>
          </p:nvCxnSpPr>
          <p:spPr bwMode="auto">
            <a:xfrm>
              <a:off x="3372184" y="8083336"/>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3" name="Straight Connector 802">
              <a:extLst>
                <a:ext uri="{FF2B5EF4-FFF2-40B4-BE49-F238E27FC236}">
                  <a16:creationId xmlns:a16="http://schemas.microsoft.com/office/drawing/2014/main" id="{7962E2E4-7172-C780-D668-82406936E436}"/>
                </a:ext>
              </a:extLst>
            </p:cNvPr>
            <p:cNvCxnSpPr/>
            <p:nvPr/>
          </p:nvCxnSpPr>
          <p:spPr bwMode="auto">
            <a:xfrm>
              <a:off x="3335729" y="8083336"/>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4" name="Straight Connector 803">
              <a:extLst>
                <a:ext uri="{FF2B5EF4-FFF2-40B4-BE49-F238E27FC236}">
                  <a16:creationId xmlns:a16="http://schemas.microsoft.com/office/drawing/2014/main" id="{8B5DE7CB-73D7-B8D9-31B7-FA18AF444579}"/>
                </a:ext>
              </a:extLst>
            </p:cNvPr>
            <p:cNvCxnSpPr/>
            <p:nvPr/>
          </p:nvCxnSpPr>
          <p:spPr bwMode="auto">
            <a:xfrm>
              <a:off x="3248354" y="80582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5" name="Straight Connector 804">
              <a:extLst>
                <a:ext uri="{FF2B5EF4-FFF2-40B4-BE49-F238E27FC236}">
                  <a16:creationId xmlns:a16="http://schemas.microsoft.com/office/drawing/2014/main" id="{A53C9EC8-7479-D149-CE48-3E2E3A57504D}"/>
                </a:ext>
              </a:extLst>
            </p:cNvPr>
            <p:cNvCxnSpPr/>
            <p:nvPr/>
          </p:nvCxnSpPr>
          <p:spPr bwMode="auto">
            <a:xfrm>
              <a:off x="3955804" y="82299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B8CB6E8E-3B09-07D1-8975-154DFDBFA183}"/>
                </a:ext>
              </a:extLst>
            </p:cNvPr>
            <p:cNvCxnSpPr/>
            <p:nvPr/>
          </p:nvCxnSpPr>
          <p:spPr bwMode="auto">
            <a:xfrm>
              <a:off x="4065726" y="8262207"/>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7" name="Straight Connector 806">
              <a:extLst>
                <a:ext uri="{FF2B5EF4-FFF2-40B4-BE49-F238E27FC236}">
                  <a16:creationId xmlns:a16="http://schemas.microsoft.com/office/drawing/2014/main" id="{88C334F4-7441-A9C6-142E-8B293BFD263D}"/>
                </a:ext>
              </a:extLst>
            </p:cNvPr>
            <p:cNvCxnSpPr/>
            <p:nvPr/>
          </p:nvCxnSpPr>
          <p:spPr bwMode="auto">
            <a:xfrm>
              <a:off x="2743838" y="7869011"/>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8" name="Straight Connector 807">
              <a:extLst>
                <a:ext uri="{FF2B5EF4-FFF2-40B4-BE49-F238E27FC236}">
                  <a16:creationId xmlns:a16="http://schemas.microsoft.com/office/drawing/2014/main" id="{840A5BD5-CED7-1E40-9F8F-8EF596420B52}"/>
                </a:ext>
              </a:extLst>
            </p:cNvPr>
            <p:cNvCxnSpPr/>
            <p:nvPr/>
          </p:nvCxnSpPr>
          <p:spPr bwMode="auto">
            <a:xfrm>
              <a:off x="4214249" y="832931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09" name="Straight Connector 808">
              <a:extLst>
                <a:ext uri="{FF2B5EF4-FFF2-40B4-BE49-F238E27FC236}">
                  <a16:creationId xmlns:a16="http://schemas.microsoft.com/office/drawing/2014/main" id="{4D0957BB-E0F5-90F4-E288-4B0F35F5E216}"/>
                </a:ext>
              </a:extLst>
            </p:cNvPr>
            <p:cNvCxnSpPr/>
            <p:nvPr/>
          </p:nvCxnSpPr>
          <p:spPr bwMode="auto">
            <a:xfrm>
              <a:off x="2334350" y="772199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0" name="Straight Connector 809">
              <a:extLst>
                <a:ext uri="{FF2B5EF4-FFF2-40B4-BE49-F238E27FC236}">
                  <a16:creationId xmlns:a16="http://schemas.microsoft.com/office/drawing/2014/main" id="{75563FF3-79EE-3BAB-079E-5CAD7BA49F13}"/>
                </a:ext>
              </a:extLst>
            </p:cNvPr>
            <p:cNvCxnSpPr/>
            <p:nvPr/>
          </p:nvCxnSpPr>
          <p:spPr bwMode="auto">
            <a:xfrm>
              <a:off x="2323076" y="7721989"/>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1" name="Straight Connector 810">
              <a:extLst>
                <a:ext uri="{FF2B5EF4-FFF2-40B4-BE49-F238E27FC236}">
                  <a16:creationId xmlns:a16="http://schemas.microsoft.com/office/drawing/2014/main" id="{C78B256A-F433-9795-B3A1-81F89E3FCD60}"/>
                </a:ext>
              </a:extLst>
            </p:cNvPr>
            <p:cNvCxnSpPr/>
            <p:nvPr/>
          </p:nvCxnSpPr>
          <p:spPr bwMode="auto">
            <a:xfrm>
              <a:off x="2941135" y="790647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47BEF4CD-7D89-501E-600E-B6FCA0446E05}"/>
                </a:ext>
              </a:extLst>
            </p:cNvPr>
            <p:cNvCxnSpPr/>
            <p:nvPr/>
          </p:nvCxnSpPr>
          <p:spPr bwMode="auto">
            <a:xfrm>
              <a:off x="2710016" y="7869011"/>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3" name="Straight Connector 812">
              <a:extLst>
                <a:ext uri="{FF2B5EF4-FFF2-40B4-BE49-F238E27FC236}">
                  <a16:creationId xmlns:a16="http://schemas.microsoft.com/office/drawing/2014/main" id="{E810932A-684E-D058-8703-F445699C505F}"/>
                </a:ext>
              </a:extLst>
            </p:cNvPr>
            <p:cNvCxnSpPr/>
            <p:nvPr/>
          </p:nvCxnSpPr>
          <p:spPr bwMode="auto">
            <a:xfrm>
              <a:off x="4601246" y="8426626"/>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4" name="Straight Connector 813">
              <a:extLst>
                <a:ext uri="{FF2B5EF4-FFF2-40B4-BE49-F238E27FC236}">
                  <a16:creationId xmlns:a16="http://schemas.microsoft.com/office/drawing/2014/main" id="{E3B9304E-73F7-8924-5F3C-BEE02C76DCEF}"/>
                </a:ext>
              </a:extLst>
            </p:cNvPr>
            <p:cNvCxnSpPr/>
            <p:nvPr/>
          </p:nvCxnSpPr>
          <p:spPr bwMode="auto">
            <a:xfrm>
              <a:off x="5015569" y="849427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5" name="Straight Connector 814">
              <a:extLst>
                <a:ext uri="{FF2B5EF4-FFF2-40B4-BE49-F238E27FC236}">
                  <a16:creationId xmlns:a16="http://schemas.microsoft.com/office/drawing/2014/main" id="{F8B0F5DE-0784-BBE3-55C8-9C3AA946D0D6}"/>
                </a:ext>
              </a:extLst>
            </p:cNvPr>
            <p:cNvCxnSpPr/>
            <p:nvPr/>
          </p:nvCxnSpPr>
          <p:spPr bwMode="auto">
            <a:xfrm>
              <a:off x="4911284" y="8473807"/>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6" name="Straight Connector 815">
              <a:extLst>
                <a:ext uri="{FF2B5EF4-FFF2-40B4-BE49-F238E27FC236}">
                  <a16:creationId xmlns:a16="http://schemas.microsoft.com/office/drawing/2014/main" id="{0F0505FC-4CC3-95A7-1927-5DB395095C3E}"/>
                </a:ext>
              </a:extLst>
            </p:cNvPr>
            <p:cNvCxnSpPr/>
            <p:nvPr/>
          </p:nvCxnSpPr>
          <p:spPr bwMode="auto">
            <a:xfrm>
              <a:off x="5545451" y="857776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7" name="Straight Connector 816">
              <a:extLst>
                <a:ext uri="{FF2B5EF4-FFF2-40B4-BE49-F238E27FC236}">
                  <a16:creationId xmlns:a16="http://schemas.microsoft.com/office/drawing/2014/main" id="{A99253D8-0BFF-3C24-C066-28311473D848}"/>
                </a:ext>
              </a:extLst>
            </p:cNvPr>
            <p:cNvCxnSpPr/>
            <p:nvPr/>
          </p:nvCxnSpPr>
          <p:spPr bwMode="auto">
            <a:xfrm>
              <a:off x="6207805" y="8659712"/>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649B66A0-DB82-E224-5D4A-A211D4587B4A}"/>
                </a:ext>
              </a:extLst>
            </p:cNvPr>
            <p:cNvCxnSpPr/>
            <p:nvPr/>
          </p:nvCxnSpPr>
          <p:spPr bwMode="auto">
            <a:xfrm>
              <a:off x="5886493" y="864245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19" name="Straight Connector 818">
              <a:extLst>
                <a:ext uri="{FF2B5EF4-FFF2-40B4-BE49-F238E27FC236}">
                  <a16:creationId xmlns:a16="http://schemas.microsoft.com/office/drawing/2014/main" id="{2DFE4724-7124-5DA8-6142-2FB1C5DC7F9C}"/>
                </a:ext>
              </a:extLst>
            </p:cNvPr>
            <p:cNvCxnSpPr/>
            <p:nvPr/>
          </p:nvCxnSpPr>
          <p:spPr bwMode="auto">
            <a:xfrm>
              <a:off x="5738383" y="8607732"/>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0" name="Straight Connector 819">
              <a:extLst>
                <a:ext uri="{FF2B5EF4-FFF2-40B4-BE49-F238E27FC236}">
                  <a16:creationId xmlns:a16="http://schemas.microsoft.com/office/drawing/2014/main" id="{5F949E38-4033-3828-C879-1301FE26FD59}"/>
                </a:ext>
              </a:extLst>
            </p:cNvPr>
            <p:cNvCxnSpPr/>
            <p:nvPr/>
          </p:nvCxnSpPr>
          <p:spPr bwMode="auto">
            <a:xfrm>
              <a:off x="6283905" y="8659712"/>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1" name="Straight Connector 820">
              <a:extLst>
                <a:ext uri="{FF2B5EF4-FFF2-40B4-BE49-F238E27FC236}">
                  <a16:creationId xmlns:a16="http://schemas.microsoft.com/office/drawing/2014/main" id="{B6DDDF09-317F-41AE-477B-200A1A47347C}"/>
                </a:ext>
              </a:extLst>
            </p:cNvPr>
            <p:cNvCxnSpPr/>
            <p:nvPr/>
          </p:nvCxnSpPr>
          <p:spPr bwMode="auto">
            <a:xfrm>
              <a:off x="6689772" y="8709371"/>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2" name="Straight Connector 821">
              <a:extLst>
                <a:ext uri="{FF2B5EF4-FFF2-40B4-BE49-F238E27FC236}">
                  <a16:creationId xmlns:a16="http://schemas.microsoft.com/office/drawing/2014/main" id="{A7FD31F8-307C-C5CA-CA76-C72E23CAB696}"/>
                </a:ext>
              </a:extLst>
            </p:cNvPr>
            <p:cNvCxnSpPr/>
            <p:nvPr/>
          </p:nvCxnSpPr>
          <p:spPr bwMode="auto">
            <a:xfrm>
              <a:off x="7058999" y="874641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3" name="Straight Connector 822">
              <a:extLst>
                <a:ext uri="{FF2B5EF4-FFF2-40B4-BE49-F238E27FC236}">
                  <a16:creationId xmlns:a16="http://schemas.microsoft.com/office/drawing/2014/main" id="{86B0965F-3CAC-9ABD-C98B-8F49822A7037}"/>
                </a:ext>
              </a:extLst>
            </p:cNvPr>
            <p:cNvCxnSpPr/>
            <p:nvPr/>
          </p:nvCxnSpPr>
          <p:spPr bwMode="auto">
            <a:xfrm>
              <a:off x="7382497" y="8779998"/>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BC8235CA-96A1-A830-2DCD-FEC9EF0419A6}"/>
                </a:ext>
              </a:extLst>
            </p:cNvPr>
            <p:cNvCxnSpPr/>
            <p:nvPr/>
          </p:nvCxnSpPr>
          <p:spPr bwMode="auto">
            <a:xfrm>
              <a:off x="7425395" y="87825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5" name="Straight Connector 824">
              <a:extLst>
                <a:ext uri="{FF2B5EF4-FFF2-40B4-BE49-F238E27FC236}">
                  <a16:creationId xmlns:a16="http://schemas.microsoft.com/office/drawing/2014/main" id="{FA828EED-7DE3-7FD1-74A7-CC392E85D550}"/>
                </a:ext>
              </a:extLst>
            </p:cNvPr>
            <p:cNvCxnSpPr/>
            <p:nvPr/>
          </p:nvCxnSpPr>
          <p:spPr bwMode="auto">
            <a:xfrm>
              <a:off x="7455779" y="882352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6" name="Straight Connector 825">
              <a:extLst>
                <a:ext uri="{FF2B5EF4-FFF2-40B4-BE49-F238E27FC236}">
                  <a16:creationId xmlns:a16="http://schemas.microsoft.com/office/drawing/2014/main" id="{ED92C03D-3EAB-A4C7-A4CE-3770430FC840}"/>
                </a:ext>
              </a:extLst>
            </p:cNvPr>
            <p:cNvCxnSpPr/>
            <p:nvPr/>
          </p:nvCxnSpPr>
          <p:spPr bwMode="auto">
            <a:xfrm>
              <a:off x="7492420" y="8827281"/>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7" name="Straight Connector 826">
              <a:extLst>
                <a:ext uri="{FF2B5EF4-FFF2-40B4-BE49-F238E27FC236}">
                  <a16:creationId xmlns:a16="http://schemas.microsoft.com/office/drawing/2014/main" id="{86F0831F-55D8-C8B3-351B-A796BAE2C2E1}"/>
                </a:ext>
              </a:extLst>
            </p:cNvPr>
            <p:cNvCxnSpPr/>
            <p:nvPr/>
          </p:nvCxnSpPr>
          <p:spPr bwMode="auto">
            <a:xfrm>
              <a:off x="7523423" y="882352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8" name="Straight Connector 827">
              <a:extLst>
                <a:ext uri="{FF2B5EF4-FFF2-40B4-BE49-F238E27FC236}">
                  <a16:creationId xmlns:a16="http://schemas.microsoft.com/office/drawing/2014/main" id="{4CCE827E-F0AC-810C-9424-2E4C22D3629A}"/>
                </a:ext>
              </a:extLst>
            </p:cNvPr>
            <p:cNvCxnSpPr>
              <a:cxnSpLocks/>
            </p:cNvCxnSpPr>
            <p:nvPr/>
          </p:nvCxnSpPr>
          <p:spPr bwMode="auto">
            <a:xfrm>
              <a:off x="8008210" y="8870485"/>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29" name="Straight Connector 828">
              <a:extLst>
                <a:ext uri="{FF2B5EF4-FFF2-40B4-BE49-F238E27FC236}">
                  <a16:creationId xmlns:a16="http://schemas.microsoft.com/office/drawing/2014/main" id="{EFB1766B-27FC-202D-61A2-C6DC25CAF538}"/>
                </a:ext>
              </a:extLst>
            </p:cNvPr>
            <p:cNvCxnSpPr>
              <a:cxnSpLocks/>
            </p:cNvCxnSpPr>
            <p:nvPr/>
          </p:nvCxnSpPr>
          <p:spPr bwMode="auto">
            <a:xfrm>
              <a:off x="7562883"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0" name="Straight Connector 829">
              <a:extLst>
                <a:ext uri="{FF2B5EF4-FFF2-40B4-BE49-F238E27FC236}">
                  <a16:creationId xmlns:a16="http://schemas.microsoft.com/office/drawing/2014/main" id="{5D925734-7BA6-8C14-4465-7CBD34F9F84C}"/>
                </a:ext>
              </a:extLst>
            </p:cNvPr>
            <p:cNvCxnSpPr>
              <a:cxnSpLocks/>
            </p:cNvCxnSpPr>
            <p:nvPr/>
          </p:nvCxnSpPr>
          <p:spPr bwMode="auto">
            <a:xfrm>
              <a:off x="7599524"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1" name="Straight Connector 830">
              <a:extLst>
                <a:ext uri="{FF2B5EF4-FFF2-40B4-BE49-F238E27FC236}">
                  <a16:creationId xmlns:a16="http://schemas.microsoft.com/office/drawing/2014/main" id="{0C2D51F8-9E85-C183-71EA-3FE382CEA0D0}"/>
                </a:ext>
              </a:extLst>
            </p:cNvPr>
            <p:cNvCxnSpPr>
              <a:cxnSpLocks/>
            </p:cNvCxnSpPr>
            <p:nvPr/>
          </p:nvCxnSpPr>
          <p:spPr bwMode="auto">
            <a:xfrm>
              <a:off x="7646675"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2" name="Straight Connector 831">
              <a:extLst>
                <a:ext uri="{FF2B5EF4-FFF2-40B4-BE49-F238E27FC236}">
                  <a16:creationId xmlns:a16="http://schemas.microsoft.com/office/drawing/2014/main" id="{2E0ABE47-B1E5-AA70-97DF-457D73851FAF}"/>
                </a:ext>
              </a:extLst>
            </p:cNvPr>
            <p:cNvCxnSpPr>
              <a:cxnSpLocks/>
            </p:cNvCxnSpPr>
            <p:nvPr/>
          </p:nvCxnSpPr>
          <p:spPr bwMode="auto">
            <a:xfrm>
              <a:off x="7694422"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3" name="Straight Connector 832">
              <a:extLst>
                <a:ext uri="{FF2B5EF4-FFF2-40B4-BE49-F238E27FC236}">
                  <a16:creationId xmlns:a16="http://schemas.microsoft.com/office/drawing/2014/main" id="{4ADC1AA0-A9C3-40E2-2961-B9C63DF8539F}"/>
                </a:ext>
              </a:extLst>
            </p:cNvPr>
            <p:cNvCxnSpPr>
              <a:cxnSpLocks/>
            </p:cNvCxnSpPr>
            <p:nvPr/>
          </p:nvCxnSpPr>
          <p:spPr bwMode="auto">
            <a:xfrm>
              <a:off x="7710701"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4" name="Straight Connector 833">
              <a:extLst>
                <a:ext uri="{FF2B5EF4-FFF2-40B4-BE49-F238E27FC236}">
                  <a16:creationId xmlns:a16="http://schemas.microsoft.com/office/drawing/2014/main" id="{6060BAFB-55EB-D6CE-A306-28DAC0AA4B92}"/>
                </a:ext>
              </a:extLst>
            </p:cNvPr>
            <p:cNvCxnSpPr>
              <a:cxnSpLocks/>
            </p:cNvCxnSpPr>
            <p:nvPr/>
          </p:nvCxnSpPr>
          <p:spPr bwMode="auto">
            <a:xfrm>
              <a:off x="7746087"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5" name="Straight Connector 834">
              <a:extLst>
                <a:ext uri="{FF2B5EF4-FFF2-40B4-BE49-F238E27FC236}">
                  <a16:creationId xmlns:a16="http://schemas.microsoft.com/office/drawing/2014/main" id="{82F055A0-ADFF-10AD-02FC-95C97A8C11FF}"/>
                </a:ext>
              </a:extLst>
            </p:cNvPr>
            <p:cNvCxnSpPr>
              <a:cxnSpLocks/>
            </p:cNvCxnSpPr>
            <p:nvPr/>
          </p:nvCxnSpPr>
          <p:spPr bwMode="auto">
            <a:xfrm>
              <a:off x="7762998"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6" name="Straight Connector 835">
              <a:extLst>
                <a:ext uri="{FF2B5EF4-FFF2-40B4-BE49-F238E27FC236}">
                  <a16:creationId xmlns:a16="http://schemas.microsoft.com/office/drawing/2014/main" id="{19466AB6-794E-82B3-AF41-357F77D093E5}"/>
                </a:ext>
              </a:extLst>
            </p:cNvPr>
            <p:cNvCxnSpPr>
              <a:cxnSpLocks/>
            </p:cNvCxnSpPr>
            <p:nvPr/>
          </p:nvCxnSpPr>
          <p:spPr bwMode="auto">
            <a:xfrm>
              <a:off x="7796820" y="8840200"/>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7" name="Straight Connector 836">
              <a:extLst>
                <a:ext uri="{FF2B5EF4-FFF2-40B4-BE49-F238E27FC236}">
                  <a16:creationId xmlns:a16="http://schemas.microsoft.com/office/drawing/2014/main" id="{E2F00BBB-0687-F366-CB28-263D6D049AB5}"/>
                </a:ext>
              </a:extLst>
            </p:cNvPr>
            <p:cNvCxnSpPr>
              <a:cxnSpLocks/>
            </p:cNvCxnSpPr>
            <p:nvPr/>
          </p:nvCxnSpPr>
          <p:spPr bwMode="auto">
            <a:xfrm>
              <a:off x="7841917"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8" name="Straight Connector 837">
              <a:extLst>
                <a:ext uri="{FF2B5EF4-FFF2-40B4-BE49-F238E27FC236}">
                  <a16:creationId xmlns:a16="http://schemas.microsoft.com/office/drawing/2014/main" id="{FEDB7C8C-1C8D-94B5-8EA8-6E95F25DA2AA}"/>
                </a:ext>
              </a:extLst>
            </p:cNvPr>
            <p:cNvCxnSpPr>
              <a:cxnSpLocks/>
            </p:cNvCxnSpPr>
            <p:nvPr/>
          </p:nvCxnSpPr>
          <p:spPr bwMode="auto">
            <a:xfrm>
              <a:off x="7867283"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39" name="Straight Connector 838">
              <a:extLst>
                <a:ext uri="{FF2B5EF4-FFF2-40B4-BE49-F238E27FC236}">
                  <a16:creationId xmlns:a16="http://schemas.microsoft.com/office/drawing/2014/main" id="{270C351A-FE30-62CE-BB8B-3FD3533E640D}"/>
                </a:ext>
              </a:extLst>
            </p:cNvPr>
            <p:cNvCxnSpPr>
              <a:cxnSpLocks/>
            </p:cNvCxnSpPr>
            <p:nvPr/>
          </p:nvCxnSpPr>
          <p:spPr bwMode="auto">
            <a:xfrm>
              <a:off x="7906743"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0" name="Straight Connector 839">
              <a:extLst>
                <a:ext uri="{FF2B5EF4-FFF2-40B4-BE49-F238E27FC236}">
                  <a16:creationId xmlns:a16="http://schemas.microsoft.com/office/drawing/2014/main" id="{D462C75B-113C-EB36-6D18-EBC8356F153E}"/>
                </a:ext>
              </a:extLst>
            </p:cNvPr>
            <p:cNvCxnSpPr>
              <a:cxnSpLocks/>
            </p:cNvCxnSpPr>
            <p:nvPr/>
          </p:nvCxnSpPr>
          <p:spPr bwMode="auto">
            <a:xfrm>
              <a:off x="7914435"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1" name="Straight Connector 840">
              <a:extLst>
                <a:ext uri="{FF2B5EF4-FFF2-40B4-BE49-F238E27FC236}">
                  <a16:creationId xmlns:a16="http://schemas.microsoft.com/office/drawing/2014/main" id="{3A3A5859-A64B-526B-AF45-A9B383618D5F}"/>
                </a:ext>
              </a:extLst>
            </p:cNvPr>
            <p:cNvCxnSpPr>
              <a:cxnSpLocks/>
            </p:cNvCxnSpPr>
            <p:nvPr/>
          </p:nvCxnSpPr>
          <p:spPr bwMode="auto">
            <a:xfrm>
              <a:off x="7967819"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2" name="Straight Connector 841">
              <a:extLst>
                <a:ext uri="{FF2B5EF4-FFF2-40B4-BE49-F238E27FC236}">
                  <a16:creationId xmlns:a16="http://schemas.microsoft.com/office/drawing/2014/main" id="{CDF06B59-0D20-81D0-0017-F2AEDC697165}"/>
                </a:ext>
              </a:extLst>
            </p:cNvPr>
            <p:cNvCxnSpPr>
              <a:cxnSpLocks/>
            </p:cNvCxnSpPr>
            <p:nvPr/>
          </p:nvCxnSpPr>
          <p:spPr bwMode="auto">
            <a:xfrm>
              <a:off x="7931751"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3" name="Straight Connector 842">
              <a:extLst>
                <a:ext uri="{FF2B5EF4-FFF2-40B4-BE49-F238E27FC236}">
                  <a16:creationId xmlns:a16="http://schemas.microsoft.com/office/drawing/2014/main" id="{517DE193-26B2-6B49-EF02-10192285CFE9}"/>
                </a:ext>
              </a:extLst>
            </p:cNvPr>
            <p:cNvCxnSpPr>
              <a:cxnSpLocks/>
            </p:cNvCxnSpPr>
            <p:nvPr/>
          </p:nvCxnSpPr>
          <p:spPr bwMode="auto">
            <a:xfrm>
              <a:off x="8022302"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4" name="Straight Connector 843">
              <a:extLst>
                <a:ext uri="{FF2B5EF4-FFF2-40B4-BE49-F238E27FC236}">
                  <a16:creationId xmlns:a16="http://schemas.microsoft.com/office/drawing/2014/main" id="{6ED12AE5-A7D8-6353-D551-CBFC2600873B}"/>
                </a:ext>
              </a:extLst>
            </p:cNvPr>
            <p:cNvCxnSpPr>
              <a:cxnSpLocks/>
            </p:cNvCxnSpPr>
            <p:nvPr/>
          </p:nvCxnSpPr>
          <p:spPr bwMode="auto">
            <a:xfrm>
              <a:off x="7991298"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5" name="Straight Connector 844">
              <a:extLst>
                <a:ext uri="{FF2B5EF4-FFF2-40B4-BE49-F238E27FC236}">
                  <a16:creationId xmlns:a16="http://schemas.microsoft.com/office/drawing/2014/main" id="{E859AC9F-16F1-9A48-2680-94E2603914EC}"/>
                </a:ext>
              </a:extLst>
            </p:cNvPr>
            <p:cNvCxnSpPr>
              <a:cxnSpLocks/>
            </p:cNvCxnSpPr>
            <p:nvPr/>
          </p:nvCxnSpPr>
          <p:spPr bwMode="auto">
            <a:xfrm>
              <a:off x="8061762" y="887330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6" name="Straight Connector 845">
              <a:extLst>
                <a:ext uri="{FF2B5EF4-FFF2-40B4-BE49-F238E27FC236}">
                  <a16:creationId xmlns:a16="http://schemas.microsoft.com/office/drawing/2014/main" id="{AEFBCC7E-1BDA-9ECB-C106-13BC8EE8ED08}"/>
                </a:ext>
              </a:extLst>
            </p:cNvPr>
            <p:cNvCxnSpPr>
              <a:cxnSpLocks/>
            </p:cNvCxnSpPr>
            <p:nvPr/>
          </p:nvCxnSpPr>
          <p:spPr bwMode="auto">
            <a:xfrm>
              <a:off x="8070217"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7" name="Straight Connector 846">
              <a:extLst>
                <a:ext uri="{FF2B5EF4-FFF2-40B4-BE49-F238E27FC236}">
                  <a16:creationId xmlns:a16="http://schemas.microsoft.com/office/drawing/2014/main" id="{B58A3FCA-7C1B-02BD-9780-CEAD6768797C}"/>
                </a:ext>
              </a:extLst>
            </p:cNvPr>
            <p:cNvCxnSpPr>
              <a:cxnSpLocks/>
            </p:cNvCxnSpPr>
            <p:nvPr/>
          </p:nvCxnSpPr>
          <p:spPr bwMode="auto">
            <a:xfrm>
              <a:off x="8101221"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8" name="Straight Connector 847">
              <a:extLst>
                <a:ext uri="{FF2B5EF4-FFF2-40B4-BE49-F238E27FC236}">
                  <a16:creationId xmlns:a16="http://schemas.microsoft.com/office/drawing/2014/main" id="{2A17A265-F496-CBC8-3B69-B1E2BF5A97BA}"/>
                </a:ext>
              </a:extLst>
            </p:cNvPr>
            <p:cNvCxnSpPr>
              <a:cxnSpLocks/>
            </p:cNvCxnSpPr>
            <p:nvPr/>
          </p:nvCxnSpPr>
          <p:spPr bwMode="auto">
            <a:xfrm>
              <a:off x="8151954"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49" name="Straight Connector 848">
              <a:extLst>
                <a:ext uri="{FF2B5EF4-FFF2-40B4-BE49-F238E27FC236}">
                  <a16:creationId xmlns:a16="http://schemas.microsoft.com/office/drawing/2014/main" id="{F7100C58-ECAE-2221-8A7C-F55DCE3CDFF7}"/>
                </a:ext>
              </a:extLst>
            </p:cNvPr>
            <p:cNvCxnSpPr>
              <a:cxnSpLocks/>
            </p:cNvCxnSpPr>
            <p:nvPr/>
          </p:nvCxnSpPr>
          <p:spPr bwMode="auto">
            <a:xfrm>
              <a:off x="8173739"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0" name="Straight Connector 849">
              <a:extLst>
                <a:ext uri="{FF2B5EF4-FFF2-40B4-BE49-F238E27FC236}">
                  <a16:creationId xmlns:a16="http://schemas.microsoft.com/office/drawing/2014/main" id="{E0490569-863D-C4E4-3742-DCF3DD810DB0}"/>
                </a:ext>
              </a:extLst>
            </p:cNvPr>
            <p:cNvCxnSpPr>
              <a:cxnSpLocks/>
            </p:cNvCxnSpPr>
            <p:nvPr/>
          </p:nvCxnSpPr>
          <p:spPr bwMode="auto">
            <a:xfrm>
              <a:off x="8379324"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1" name="Straight Connector 850">
              <a:extLst>
                <a:ext uri="{FF2B5EF4-FFF2-40B4-BE49-F238E27FC236}">
                  <a16:creationId xmlns:a16="http://schemas.microsoft.com/office/drawing/2014/main" id="{7E5A34E2-F626-492D-45CD-44A8A21D6C7E}"/>
                </a:ext>
              </a:extLst>
            </p:cNvPr>
            <p:cNvCxnSpPr>
              <a:cxnSpLocks/>
            </p:cNvCxnSpPr>
            <p:nvPr/>
          </p:nvCxnSpPr>
          <p:spPr bwMode="auto">
            <a:xfrm>
              <a:off x="8299773"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2" name="Straight Connector 851">
              <a:extLst>
                <a:ext uri="{FF2B5EF4-FFF2-40B4-BE49-F238E27FC236}">
                  <a16:creationId xmlns:a16="http://schemas.microsoft.com/office/drawing/2014/main" id="{05A608FA-1FE7-1129-49B0-0BA0900D8C59}"/>
                </a:ext>
              </a:extLst>
            </p:cNvPr>
            <p:cNvCxnSpPr>
              <a:cxnSpLocks/>
            </p:cNvCxnSpPr>
            <p:nvPr/>
          </p:nvCxnSpPr>
          <p:spPr bwMode="auto">
            <a:xfrm>
              <a:off x="8204342"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3" name="Straight Connector 852">
              <a:extLst>
                <a:ext uri="{FF2B5EF4-FFF2-40B4-BE49-F238E27FC236}">
                  <a16:creationId xmlns:a16="http://schemas.microsoft.com/office/drawing/2014/main" id="{368185DB-A7CF-BDDD-29FD-7F4674F3FB55}"/>
                </a:ext>
              </a:extLst>
            </p:cNvPr>
            <p:cNvCxnSpPr>
              <a:cxnSpLocks/>
            </p:cNvCxnSpPr>
            <p:nvPr/>
          </p:nvCxnSpPr>
          <p:spPr bwMode="auto">
            <a:xfrm>
              <a:off x="8267514"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4" name="Straight Connector 853">
              <a:extLst>
                <a:ext uri="{FF2B5EF4-FFF2-40B4-BE49-F238E27FC236}">
                  <a16:creationId xmlns:a16="http://schemas.microsoft.com/office/drawing/2014/main" id="{CCCC7384-AFD1-8C81-718A-70CB97A77E09}"/>
                </a:ext>
              </a:extLst>
            </p:cNvPr>
            <p:cNvCxnSpPr>
              <a:cxnSpLocks/>
            </p:cNvCxnSpPr>
            <p:nvPr/>
          </p:nvCxnSpPr>
          <p:spPr bwMode="auto">
            <a:xfrm>
              <a:off x="8233691"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5" name="Straight Connector 854">
              <a:extLst>
                <a:ext uri="{FF2B5EF4-FFF2-40B4-BE49-F238E27FC236}">
                  <a16:creationId xmlns:a16="http://schemas.microsoft.com/office/drawing/2014/main" id="{31C10E48-56D6-348D-E1CB-B9884AA69B44}"/>
                </a:ext>
              </a:extLst>
            </p:cNvPr>
            <p:cNvCxnSpPr>
              <a:cxnSpLocks/>
            </p:cNvCxnSpPr>
            <p:nvPr/>
          </p:nvCxnSpPr>
          <p:spPr bwMode="auto">
            <a:xfrm>
              <a:off x="8331409"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6" name="Straight Connector 855">
              <a:extLst>
                <a:ext uri="{FF2B5EF4-FFF2-40B4-BE49-F238E27FC236}">
                  <a16:creationId xmlns:a16="http://schemas.microsoft.com/office/drawing/2014/main" id="{75487B1B-D4E8-FD68-0396-BAF6B578DD74}"/>
                </a:ext>
              </a:extLst>
            </p:cNvPr>
            <p:cNvCxnSpPr>
              <a:cxnSpLocks/>
            </p:cNvCxnSpPr>
            <p:nvPr/>
          </p:nvCxnSpPr>
          <p:spPr bwMode="auto">
            <a:xfrm>
              <a:off x="8342683"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7" name="Straight Connector 856">
              <a:extLst>
                <a:ext uri="{FF2B5EF4-FFF2-40B4-BE49-F238E27FC236}">
                  <a16:creationId xmlns:a16="http://schemas.microsoft.com/office/drawing/2014/main" id="{C0A2E820-D0B6-D0B7-115C-2664CAC681A3}"/>
                </a:ext>
              </a:extLst>
            </p:cNvPr>
            <p:cNvCxnSpPr>
              <a:cxnSpLocks/>
            </p:cNvCxnSpPr>
            <p:nvPr/>
          </p:nvCxnSpPr>
          <p:spPr bwMode="auto">
            <a:xfrm>
              <a:off x="8444150"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8" name="Straight Connector 857">
              <a:extLst>
                <a:ext uri="{FF2B5EF4-FFF2-40B4-BE49-F238E27FC236}">
                  <a16:creationId xmlns:a16="http://schemas.microsoft.com/office/drawing/2014/main" id="{EB9EF5C1-1D3C-8983-D555-54578B5212F6}"/>
                </a:ext>
              </a:extLst>
            </p:cNvPr>
            <p:cNvCxnSpPr>
              <a:cxnSpLocks/>
            </p:cNvCxnSpPr>
            <p:nvPr/>
          </p:nvCxnSpPr>
          <p:spPr bwMode="auto">
            <a:xfrm>
              <a:off x="8879134"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59" name="Straight Connector 858">
              <a:extLst>
                <a:ext uri="{FF2B5EF4-FFF2-40B4-BE49-F238E27FC236}">
                  <a16:creationId xmlns:a16="http://schemas.microsoft.com/office/drawing/2014/main" id="{9709E8CE-CB04-22D8-5965-85BAB7B7ED9E}"/>
                </a:ext>
              </a:extLst>
            </p:cNvPr>
            <p:cNvCxnSpPr>
              <a:cxnSpLocks/>
            </p:cNvCxnSpPr>
            <p:nvPr/>
          </p:nvCxnSpPr>
          <p:spPr bwMode="auto">
            <a:xfrm>
              <a:off x="8890408"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0" name="Straight Connector 859">
              <a:extLst>
                <a:ext uri="{FF2B5EF4-FFF2-40B4-BE49-F238E27FC236}">
                  <a16:creationId xmlns:a16="http://schemas.microsoft.com/office/drawing/2014/main" id="{64EFAF17-87E7-CCA3-9A59-E6FF41851904}"/>
                </a:ext>
              </a:extLst>
            </p:cNvPr>
            <p:cNvCxnSpPr>
              <a:cxnSpLocks/>
            </p:cNvCxnSpPr>
            <p:nvPr/>
          </p:nvCxnSpPr>
          <p:spPr bwMode="auto">
            <a:xfrm>
              <a:off x="8800215"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1" name="Straight Connector 860">
              <a:extLst>
                <a:ext uri="{FF2B5EF4-FFF2-40B4-BE49-F238E27FC236}">
                  <a16:creationId xmlns:a16="http://schemas.microsoft.com/office/drawing/2014/main" id="{2603B54C-6FBF-697D-2EF2-0F7FED6BB618}"/>
                </a:ext>
              </a:extLst>
            </p:cNvPr>
            <p:cNvCxnSpPr>
              <a:cxnSpLocks/>
            </p:cNvCxnSpPr>
            <p:nvPr/>
          </p:nvCxnSpPr>
          <p:spPr bwMode="auto">
            <a:xfrm>
              <a:off x="8962926"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2" name="Straight Connector 861">
              <a:extLst>
                <a:ext uri="{FF2B5EF4-FFF2-40B4-BE49-F238E27FC236}">
                  <a16:creationId xmlns:a16="http://schemas.microsoft.com/office/drawing/2014/main" id="{87040F84-BA42-56B2-83FD-D2A8E309D1AF}"/>
                </a:ext>
              </a:extLst>
            </p:cNvPr>
            <p:cNvCxnSpPr>
              <a:cxnSpLocks/>
            </p:cNvCxnSpPr>
            <p:nvPr/>
          </p:nvCxnSpPr>
          <p:spPr bwMode="auto">
            <a:xfrm>
              <a:off x="8554072"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3" name="Straight Connector 862">
              <a:extLst>
                <a:ext uri="{FF2B5EF4-FFF2-40B4-BE49-F238E27FC236}">
                  <a16:creationId xmlns:a16="http://schemas.microsoft.com/office/drawing/2014/main" id="{296E1963-35A6-CDA4-BF91-CC8583B160E7}"/>
                </a:ext>
              </a:extLst>
            </p:cNvPr>
            <p:cNvCxnSpPr>
              <a:cxnSpLocks/>
            </p:cNvCxnSpPr>
            <p:nvPr/>
          </p:nvCxnSpPr>
          <p:spPr bwMode="auto">
            <a:xfrm>
              <a:off x="8643633"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4" name="Straight Connector 863">
              <a:extLst>
                <a:ext uri="{FF2B5EF4-FFF2-40B4-BE49-F238E27FC236}">
                  <a16:creationId xmlns:a16="http://schemas.microsoft.com/office/drawing/2014/main" id="{45DAEB49-7C7B-C67B-A4E9-E93A3C6994A1}"/>
                </a:ext>
              </a:extLst>
            </p:cNvPr>
            <p:cNvCxnSpPr>
              <a:cxnSpLocks/>
            </p:cNvCxnSpPr>
            <p:nvPr/>
          </p:nvCxnSpPr>
          <p:spPr bwMode="auto">
            <a:xfrm>
              <a:off x="9044263"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5" name="Straight Connector 864">
              <a:extLst>
                <a:ext uri="{FF2B5EF4-FFF2-40B4-BE49-F238E27FC236}">
                  <a16:creationId xmlns:a16="http://schemas.microsoft.com/office/drawing/2014/main" id="{70866641-57FA-27A6-788B-2DE833AAECA8}"/>
                </a:ext>
              </a:extLst>
            </p:cNvPr>
            <p:cNvCxnSpPr>
              <a:cxnSpLocks/>
            </p:cNvCxnSpPr>
            <p:nvPr/>
          </p:nvCxnSpPr>
          <p:spPr bwMode="auto">
            <a:xfrm>
              <a:off x="8586007"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6" name="Straight Connector 865">
              <a:extLst>
                <a:ext uri="{FF2B5EF4-FFF2-40B4-BE49-F238E27FC236}">
                  <a16:creationId xmlns:a16="http://schemas.microsoft.com/office/drawing/2014/main" id="{F842284F-1926-D6FA-6FF6-1F19AE356BD7}"/>
                </a:ext>
              </a:extLst>
            </p:cNvPr>
            <p:cNvCxnSpPr>
              <a:cxnSpLocks/>
            </p:cNvCxnSpPr>
            <p:nvPr/>
          </p:nvCxnSpPr>
          <p:spPr bwMode="auto">
            <a:xfrm>
              <a:off x="9062338"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7" name="Straight Connector 866">
              <a:extLst>
                <a:ext uri="{FF2B5EF4-FFF2-40B4-BE49-F238E27FC236}">
                  <a16:creationId xmlns:a16="http://schemas.microsoft.com/office/drawing/2014/main" id="{B986652A-4F35-CBF3-B7E0-0DD4F05F8990}"/>
                </a:ext>
              </a:extLst>
            </p:cNvPr>
            <p:cNvCxnSpPr>
              <a:cxnSpLocks/>
            </p:cNvCxnSpPr>
            <p:nvPr/>
          </p:nvCxnSpPr>
          <p:spPr bwMode="auto">
            <a:xfrm>
              <a:off x="8627354"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8" name="Straight Connector 867">
              <a:extLst>
                <a:ext uri="{FF2B5EF4-FFF2-40B4-BE49-F238E27FC236}">
                  <a16:creationId xmlns:a16="http://schemas.microsoft.com/office/drawing/2014/main" id="{66D95D03-13B0-5358-70BA-7A0F2066F645}"/>
                </a:ext>
              </a:extLst>
            </p:cNvPr>
            <p:cNvCxnSpPr>
              <a:cxnSpLocks/>
            </p:cNvCxnSpPr>
            <p:nvPr/>
          </p:nvCxnSpPr>
          <p:spPr bwMode="auto">
            <a:xfrm>
              <a:off x="9188240"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69" name="Straight Connector 868">
              <a:extLst>
                <a:ext uri="{FF2B5EF4-FFF2-40B4-BE49-F238E27FC236}">
                  <a16:creationId xmlns:a16="http://schemas.microsoft.com/office/drawing/2014/main" id="{84172B72-882C-8B42-AFD0-839FE6113D9B}"/>
                </a:ext>
              </a:extLst>
            </p:cNvPr>
            <p:cNvCxnSpPr>
              <a:cxnSpLocks/>
            </p:cNvCxnSpPr>
            <p:nvPr/>
          </p:nvCxnSpPr>
          <p:spPr bwMode="auto">
            <a:xfrm>
              <a:off x="8479752"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70" name="Straight Connector 869">
              <a:extLst>
                <a:ext uri="{FF2B5EF4-FFF2-40B4-BE49-F238E27FC236}">
                  <a16:creationId xmlns:a16="http://schemas.microsoft.com/office/drawing/2014/main" id="{B2C728F0-3254-E374-9E12-E15928385DD2}"/>
                </a:ext>
              </a:extLst>
            </p:cNvPr>
            <p:cNvCxnSpPr>
              <a:cxnSpLocks/>
            </p:cNvCxnSpPr>
            <p:nvPr/>
          </p:nvCxnSpPr>
          <p:spPr bwMode="auto">
            <a:xfrm>
              <a:off x="8735030"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71" name="Straight Connector 870">
              <a:extLst>
                <a:ext uri="{FF2B5EF4-FFF2-40B4-BE49-F238E27FC236}">
                  <a16:creationId xmlns:a16="http://schemas.microsoft.com/office/drawing/2014/main" id="{00AC67A7-4EBA-560D-FB8E-564FA83E6AB3}"/>
                </a:ext>
              </a:extLst>
            </p:cNvPr>
            <p:cNvCxnSpPr>
              <a:cxnSpLocks/>
            </p:cNvCxnSpPr>
            <p:nvPr/>
          </p:nvCxnSpPr>
          <p:spPr bwMode="auto">
            <a:xfrm>
              <a:off x="8704385"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72" name="Straight Connector 871">
              <a:extLst>
                <a:ext uri="{FF2B5EF4-FFF2-40B4-BE49-F238E27FC236}">
                  <a16:creationId xmlns:a16="http://schemas.microsoft.com/office/drawing/2014/main" id="{5150F5A5-5BFA-2DF7-1FD9-FB1DE80375DB}"/>
                </a:ext>
              </a:extLst>
            </p:cNvPr>
            <p:cNvCxnSpPr>
              <a:cxnSpLocks/>
            </p:cNvCxnSpPr>
            <p:nvPr/>
          </p:nvCxnSpPr>
          <p:spPr bwMode="auto">
            <a:xfrm>
              <a:off x="8765461"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73" name="Straight Connector 872">
              <a:extLst>
                <a:ext uri="{FF2B5EF4-FFF2-40B4-BE49-F238E27FC236}">
                  <a16:creationId xmlns:a16="http://schemas.microsoft.com/office/drawing/2014/main" id="{C540DA7E-4CAD-821A-D41D-6319113D553D}"/>
                </a:ext>
              </a:extLst>
            </p:cNvPr>
            <p:cNvCxnSpPr>
              <a:cxnSpLocks/>
            </p:cNvCxnSpPr>
            <p:nvPr/>
          </p:nvCxnSpPr>
          <p:spPr bwMode="auto">
            <a:xfrm>
              <a:off x="8672450" y="8925283"/>
              <a:ext cx="0" cy="103960"/>
            </a:xfrm>
            <a:prstGeom prst="line">
              <a:avLst/>
            </a:prstGeom>
            <a:noFill/>
            <a:ln w="28575" cap="flat" cmpd="sng" algn="ctr">
              <a:solidFill>
                <a:schemeClr val="bg1">
                  <a:lumMod val="65000"/>
                </a:schemeClr>
              </a:solidFill>
              <a:prstDash val="solid"/>
              <a:round/>
              <a:headEnd type="none" w="med" len="med"/>
              <a:tailEnd type="none" w="med" len="med"/>
            </a:ln>
            <a:effectLst/>
          </p:spPr>
        </p:cxnSp>
        <p:cxnSp>
          <p:nvCxnSpPr>
            <p:cNvPr id="874" name="Straight Connector 873">
              <a:extLst>
                <a:ext uri="{FF2B5EF4-FFF2-40B4-BE49-F238E27FC236}">
                  <a16:creationId xmlns:a16="http://schemas.microsoft.com/office/drawing/2014/main" id="{BA664E84-F69C-EE0C-1168-3F19E75D8522}"/>
                </a:ext>
              </a:extLst>
            </p:cNvPr>
            <p:cNvCxnSpPr>
              <a:cxnSpLocks/>
            </p:cNvCxnSpPr>
            <p:nvPr/>
          </p:nvCxnSpPr>
          <p:spPr bwMode="auto">
            <a:xfrm>
              <a:off x="8281606"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75" name="Straight Connector 874">
              <a:extLst>
                <a:ext uri="{FF2B5EF4-FFF2-40B4-BE49-F238E27FC236}">
                  <a16:creationId xmlns:a16="http://schemas.microsoft.com/office/drawing/2014/main" id="{36A189E9-E50D-4556-5975-3241B63B76E3}"/>
                </a:ext>
              </a:extLst>
            </p:cNvPr>
            <p:cNvCxnSpPr>
              <a:cxnSpLocks/>
            </p:cNvCxnSpPr>
            <p:nvPr/>
          </p:nvCxnSpPr>
          <p:spPr bwMode="auto">
            <a:xfrm>
              <a:off x="8329521"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76" name="Straight Connector 875">
              <a:extLst>
                <a:ext uri="{FF2B5EF4-FFF2-40B4-BE49-F238E27FC236}">
                  <a16:creationId xmlns:a16="http://schemas.microsoft.com/office/drawing/2014/main" id="{2C2FFBC4-71BB-5BB1-1F69-05B15221E10C}"/>
                </a:ext>
              </a:extLst>
            </p:cNvPr>
            <p:cNvCxnSpPr>
              <a:cxnSpLocks/>
            </p:cNvCxnSpPr>
            <p:nvPr/>
          </p:nvCxnSpPr>
          <p:spPr bwMode="auto">
            <a:xfrm>
              <a:off x="9082067" y="85345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77" name="Straight Connector 876">
              <a:extLst>
                <a:ext uri="{FF2B5EF4-FFF2-40B4-BE49-F238E27FC236}">
                  <a16:creationId xmlns:a16="http://schemas.microsoft.com/office/drawing/2014/main" id="{557FDC71-7C6A-5651-FC25-081E395E392E}"/>
                </a:ext>
              </a:extLst>
            </p:cNvPr>
            <p:cNvCxnSpPr>
              <a:cxnSpLocks/>
            </p:cNvCxnSpPr>
            <p:nvPr/>
          </p:nvCxnSpPr>
          <p:spPr bwMode="auto">
            <a:xfrm>
              <a:off x="9326597"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78" name="Straight Connector 877">
              <a:extLst>
                <a:ext uri="{FF2B5EF4-FFF2-40B4-BE49-F238E27FC236}">
                  <a16:creationId xmlns:a16="http://schemas.microsoft.com/office/drawing/2014/main" id="{B3FE4149-370E-F9DF-02A0-7B5245D07C35}"/>
                </a:ext>
              </a:extLst>
            </p:cNvPr>
            <p:cNvCxnSpPr>
              <a:cxnSpLocks/>
            </p:cNvCxnSpPr>
            <p:nvPr/>
          </p:nvCxnSpPr>
          <p:spPr bwMode="auto">
            <a:xfrm>
              <a:off x="8382142"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79" name="Straight Connector 878">
              <a:extLst>
                <a:ext uri="{FF2B5EF4-FFF2-40B4-BE49-F238E27FC236}">
                  <a16:creationId xmlns:a16="http://schemas.microsoft.com/office/drawing/2014/main" id="{F1861261-3FE0-171A-3D74-E86D88B54289}"/>
                </a:ext>
              </a:extLst>
            </p:cNvPr>
            <p:cNvCxnSpPr>
              <a:cxnSpLocks/>
            </p:cNvCxnSpPr>
            <p:nvPr/>
          </p:nvCxnSpPr>
          <p:spPr bwMode="auto">
            <a:xfrm>
              <a:off x="8505742"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0" name="Straight Connector 879">
              <a:extLst>
                <a:ext uri="{FF2B5EF4-FFF2-40B4-BE49-F238E27FC236}">
                  <a16:creationId xmlns:a16="http://schemas.microsoft.com/office/drawing/2014/main" id="{8656E957-3B18-766D-DE6C-9386133912A6}"/>
                </a:ext>
              </a:extLst>
            </p:cNvPr>
            <p:cNvCxnSpPr>
              <a:cxnSpLocks/>
            </p:cNvCxnSpPr>
            <p:nvPr/>
          </p:nvCxnSpPr>
          <p:spPr bwMode="auto">
            <a:xfrm>
              <a:off x="9234608"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1" name="Straight Connector 880">
              <a:extLst>
                <a:ext uri="{FF2B5EF4-FFF2-40B4-BE49-F238E27FC236}">
                  <a16:creationId xmlns:a16="http://schemas.microsoft.com/office/drawing/2014/main" id="{C4BCCC0D-7E23-30AB-EE52-C57AB363E9B3}"/>
                </a:ext>
              </a:extLst>
            </p:cNvPr>
            <p:cNvCxnSpPr>
              <a:cxnSpLocks/>
            </p:cNvCxnSpPr>
            <p:nvPr/>
          </p:nvCxnSpPr>
          <p:spPr bwMode="auto">
            <a:xfrm>
              <a:off x="8425351"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2" name="Straight Connector 881">
              <a:extLst>
                <a:ext uri="{FF2B5EF4-FFF2-40B4-BE49-F238E27FC236}">
                  <a16:creationId xmlns:a16="http://schemas.microsoft.com/office/drawing/2014/main" id="{55E76B68-F385-BFB3-1032-A01BAD3E53B2}"/>
                </a:ext>
              </a:extLst>
            </p:cNvPr>
            <p:cNvCxnSpPr>
              <a:cxnSpLocks/>
            </p:cNvCxnSpPr>
            <p:nvPr/>
          </p:nvCxnSpPr>
          <p:spPr bwMode="auto">
            <a:xfrm>
              <a:off x="8588826"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3" name="Straight Connector 882">
              <a:extLst>
                <a:ext uri="{FF2B5EF4-FFF2-40B4-BE49-F238E27FC236}">
                  <a16:creationId xmlns:a16="http://schemas.microsoft.com/office/drawing/2014/main" id="{C225F5B1-82C0-79A0-FBC8-BC5AA667A517}"/>
                </a:ext>
              </a:extLst>
            </p:cNvPr>
            <p:cNvCxnSpPr>
              <a:cxnSpLocks/>
            </p:cNvCxnSpPr>
            <p:nvPr/>
          </p:nvCxnSpPr>
          <p:spPr bwMode="auto">
            <a:xfrm>
              <a:off x="8548435"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4" name="Straight Connector 883">
              <a:extLst>
                <a:ext uri="{FF2B5EF4-FFF2-40B4-BE49-F238E27FC236}">
                  <a16:creationId xmlns:a16="http://schemas.microsoft.com/office/drawing/2014/main" id="{2B30EA34-C96A-36EA-DFF8-573DCE6EDCA0}"/>
                </a:ext>
              </a:extLst>
            </p:cNvPr>
            <p:cNvCxnSpPr>
              <a:cxnSpLocks/>
            </p:cNvCxnSpPr>
            <p:nvPr/>
          </p:nvCxnSpPr>
          <p:spPr bwMode="auto">
            <a:xfrm>
              <a:off x="8410327"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5" name="Straight Connector 884">
              <a:extLst>
                <a:ext uri="{FF2B5EF4-FFF2-40B4-BE49-F238E27FC236}">
                  <a16:creationId xmlns:a16="http://schemas.microsoft.com/office/drawing/2014/main" id="{521BF7C1-0FE4-9AF8-21FE-8D4792854581}"/>
                </a:ext>
              </a:extLst>
            </p:cNvPr>
            <p:cNvCxnSpPr>
              <a:cxnSpLocks/>
            </p:cNvCxnSpPr>
            <p:nvPr/>
          </p:nvCxnSpPr>
          <p:spPr bwMode="auto">
            <a:xfrm>
              <a:off x="8351138" y="85365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6" name="Straight Connector 885">
              <a:extLst>
                <a:ext uri="{FF2B5EF4-FFF2-40B4-BE49-F238E27FC236}">
                  <a16:creationId xmlns:a16="http://schemas.microsoft.com/office/drawing/2014/main" id="{B772362F-FF04-370A-BAC9-A57516EC0E22}"/>
                </a:ext>
              </a:extLst>
            </p:cNvPr>
            <p:cNvCxnSpPr>
              <a:cxnSpLocks/>
            </p:cNvCxnSpPr>
            <p:nvPr/>
          </p:nvCxnSpPr>
          <p:spPr bwMode="auto">
            <a:xfrm>
              <a:off x="8966508"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7" name="Straight Connector 886">
              <a:extLst>
                <a:ext uri="{FF2B5EF4-FFF2-40B4-BE49-F238E27FC236}">
                  <a16:creationId xmlns:a16="http://schemas.microsoft.com/office/drawing/2014/main" id="{F5707A5D-DA90-FCD8-6991-483D356332F1}"/>
                </a:ext>
              </a:extLst>
            </p:cNvPr>
            <p:cNvCxnSpPr>
              <a:cxnSpLocks/>
            </p:cNvCxnSpPr>
            <p:nvPr/>
          </p:nvCxnSpPr>
          <p:spPr bwMode="auto">
            <a:xfrm>
              <a:off x="9013259"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8" name="Straight Connector 887">
              <a:extLst>
                <a:ext uri="{FF2B5EF4-FFF2-40B4-BE49-F238E27FC236}">
                  <a16:creationId xmlns:a16="http://schemas.microsoft.com/office/drawing/2014/main" id="{731BD727-FF6C-9423-61C4-44F7CA3BB424}"/>
                </a:ext>
              </a:extLst>
            </p:cNvPr>
            <p:cNvCxnSpPr>
              <a:cxnSpLocks/>
            </p:cNvCxnSpPr>
            <p:nvPr/>
          </p:nvCxnSpPr>
          <p:spPr bwMode="auto">
            <a:xfrm>
              <a:off x="8752300"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89" name="Straight Connector 888">
              <a:extLst>
                <a:ext uri="{FF2B5EF4-FFF2-40B4-BE49-F238E27FC236}">
                  <a16:creationId xmlns:a16="http://schemas.microsoft.com/office/drawing/2014/main" id="{0D067B11-B7DB-8F8C-9356-B0A9FBE27E11}"/>
                </a:ext>
              </a:extLst>
            </p:cNvPr>
            <p:cNvCxnSpPr>
              <a:cxnSpLocks/>
            </p:cNvCxnSpPr>
            <p:nvPr/>
          </p:nvCxnSpPr>
          <p:spPr bwMode="auto">
            <a:xfrm>
              <a:off x="8937559"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0" name="Straight Connector 889">
              <a:extLst>
                <a:ext uri="{FF2B5EF4-FFF2-40B4-BE49-F238E27FC236}">
                  <a16:creationId xmlns:a16="http://schemas.microsoft.com/office/drawing/2014/main" id="{61966897-2092-E7EC-D525-49E6CF089C14}"/>
                </a:ext>
              </a:extLst>
            </p:cNvPr>
            <p:cNvCxnSpPr>
              <a:cxnSpLocks/>
            </p:cNvCxnSpPr>
            <p:nvPr/>
          </p:nvCxnSpPr>
          <p:spPr bwMode="auto">
            <a:xfrm>
              <a:off x="8630172"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1" name="Straight Connector 890">
              <a:extLst>
                <a:ext uri="{FF2B5EF4-FFF2-40B4-BE49-F238E27FC236}">
                  <a16:creationId xmlns:a16="http://schemas.microsoft.com/office/drawing/2014/main" id="{74D7DCBF-6F34-1C89-FEDB-6FF77E274586}"/>
                </a:ext>
              </a:extLst>
            </p:cNvPr>
            <p:cNvCxnSpPr>
              <a:cxnSpLocks/>
            </p:cNvCxnSpPr>
            <p:nvPr/>
          </p:nvCxnSpPr>
          <p:spPr bwMode="auto">
            <a:xfrm>
              <a:off x="8781740"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2" name="Straight Connector 891">
              <a:extLst>
                <a:ext uri="{FF2B5EF4-FFF2-40B4-BE49-F238E27FC236}">
                  <a16:creationId xmlns:a16="http://schemas.microsoft.com/office/drawing/2014/main" id="{2F9CDA95-D4BE-935E-5C54-AEEED43735B3}"/>
                </a:ext>
              </a:extLst>
            </p:cNvPr>
            <p:cNvCxnSpPr>
              <a:cxnSpLocks/>
            </p:cNvCxnSpPr>
            <p:nvPr/>
          </p:nvCxnSpPr>
          <p:spPr bwMode="auto">
            <a:xfrm>
              <a:off x="8700403"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3" name="Straight Connector 892">
              <a:extLst>
                <a:ext uri="{FF2B5EF4-FFF2-40B4-BE49-F238E27FC236}">
                  <a16:creationId xmlns:a16="http://schemas.microsoft.com/office/drawing/2014/main" id="{05A8B5E2-C4F8-C2A7-1B36-6C697A1B268C}"/>
                </a:ext>
              </a:extLst>
            </p:cNvPr>
            <p:cNvCxnSpPr>
              <a:cxnSpLocks/>
            </p:cNvCxnSpPr>
            <p:nvPr/>
          </p:nvCxnSpPr>
          <p:spPr bwMode="auto">
            <a:xfrm>
              <a:off x="8715659"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4" name="Straight Connector 893">
              <a:extLst>
                <a:ext uri="{FF2B5EF4-FFF2-40B4-BE49-F238E27FC236}">
                  <a16:creationId xmlns:a16="http://schemas.microsoft.com/office/drawing/2014/main" id="{35B0EE2A-AFD5-876E-9697-CA92F1D711F4}"/>
                </a:ext>
              </a:extLst>
            </p:cNvPr>
            <p:cNvCxnSpPr>
              <a:cxnSpLocks/>
            </p:cNvCxnSpPr>
            <p:nvPr/>
          </p:nvCxnSpPr>
          <p:spPr bwMode="auto">
            <a:xfrm>
              <a:off x="8929867"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5" name="Straight Connector 894">
              <a:extLst>
                <a:ext uri="{FF2B5EF4-FFF2-40B4-BE49-F238E27FC236}">
                  <a16:creationId xmlns:a16="http://schemas.microsoft.com/office/drawing/2014/main" id="{1DE9857D-735A-FBDC-81A3-9682B207F6F9}"/>
                </a:ext>
              </a:extLst>
            </p:cNvPr>
            <p:cNvCxnSpPr>
              <a:cxnSpLocks/>
            </p:cNvCxnSpPr>
            <p:nvPr/>
          </p:nvCxnSpPr>
          <p:spPr bwMode="auto">
            <a:xfrm>
              <a:off x="8669631"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6" name="Straight Connector 895">
              <a:extLst>
                <a:ext uri="{FF2B5EF4-FFF2-40B4-BE49-F238E27FC236}">
                  <a16:creationId xmlns:a16="http://schemas.microsoft.com/office/drawing/2014/main" id="{B2494DF2-E722-7ADA-4304-E6829DB97997}"/>
                </a:ext>
              </a:extLst>
            </p:cNvPr>
            <p:cNvCxnSpPr>
              <a:cxnSpLocks/>
            </p:cNvCxnSpPr>
            <p:nvPr/>
          </p:nvCxnSpPr>
          <p:spPr bwMode="auto">
            <a:xfrm>
              <a:off x="8858473"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7" name="Straight Connector 896">
              <a:extLst>
                <a:ext uri="{FF2B5EF4-FFF2-40B4-BE49-F238E27FC236}">
                  <a16:creationId xmlns:a16="http://schemas.microsoft.com/office/drawing/2014/main" id="{887974EF-9C4F-3C9D-B5DF-928891445D9E}"/>
                </a:ext>
              </a:extLst>
            </p:cNvPr>
            <p:cNvCxnSpPr>
              <a:cxnSpLocks/>
            </p:cNvCxnSpPr>
            <p:nvPr/>
          </p:nvCxnSpPr>
          <p:spPr bwMode="auto">
            <a:xfrm>
              <a:off x="8830287"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8" name="Straight Connector 897">
              <a:extLst>
                <a:ext uri="{FF2B5EF4-FFF2-40B4-BE49-F238E27FC236}">
                  <a16:creationId xmlns:a16="http://schemas.microsoft.com/office/drawing/2014/main" id="{C554F9D4-230A-80AB-DB2A-5457B15946A5}"/>
                </a:ext>
              </a:extLst>
            </p:cNvPr>
            <p:cNvCxnSpPr>
              <a:cxnSpLocks/>
            </p:cNvCxnSpPr>
            <p:nvPr/>
          </p:nvCxnSpPr>
          <p:spPr bwMode="auto">
            <a:xfrm>
              <a:off x="8061762"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899" name="Straight Connector 898">
              <a:extLst>
                <a:ext uri="{FF2B5EF4-FFF2-40B4-BE49-F238E27FC236}">
                  <a16:creationId xmlns:a16="http://schemas.microsoft.com/office/drawing/2014/main" id="{F5A1CD4F-85D1-639B-EB1D-72569ED2C232}"/>
                </a:ext>
              </a:extLst>
            </p:cNvPr>
            <p:cNvCxnSpPr>
              <a:cxnSpLocks/>
            </p:cNvCxnSpPr>
            <p:nvPr/>
          </p:nvCxnSpPr>
          <p:spPr bwMode="auto">
            <a:xfrm>
              <a:off x="8044850"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0" name="Straight Connector 899">
              <a:extLst>
                <a:ext uri="{FF2B5EF4-FFF2-40B4-BE49-F238E27FC236}">
                  <a16:creationId xmlns:a16="http://schemas.microsoft.com/office/drawing/2014/main" id="{406FE288-5F35-E250-ADE0-B8E71644D588}"/>
                </a:ext>
              </a:extLst>
            </p:cNvPr>
            <p:cNvCxnSpPr>
              <a:cxnSpLocks/>
            </p:cNvCxnSpPr>
            <p:nvPr/>
          </p:nvCxnSpPr>
          <p:spPr bwMode="auto">
            <a:xfrm>
              <a:off x="8114550"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1" name="Straight Connector 900">
              <a:extLst>
                <a:ext uri="{FF2B5EF4-FFF2-40B4-BE49-F238E27FC236}">
                  <a16:creationId xmlns:a16="http://schemas.microsoft.com/office/drawing/2014/main" id="{1A67C26B-AB17-3504-50D0-50C62F1EEDA1}"/>
                </a:ext>
              </a:extLst>
            </p:cNvPr>
            <p:cNvCxnSpPr>
              <a:cxnSpLocks/>
            </p:cNvCxnSpPr>
            <p:nvPr/>
          </p:nvCxnSpPr>
          <p:spPr bwMode="auto">
            <a:xfrm>
              <a:off x="7973456"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2" name="Straight Connector 901">
              <a:extLst>
                <a:ext uri="{FF2B5EF4-FFF2-40B4-BE49-F238E27FC236}">
                  <a16:creationId xmlns:a16="http://schemas.microsoft.com/office/drawing/2014/main" id="{A28E3073-4492-942F-8500-32EE5CCF4C60}"/>
                </a:ext>
              </a:extLst>
            </p:cNvPr>
            <p:cNvCxnSpPr>
              <a:cxnSpLocks/>
            </p:cNvCxnSpPr>
            <p:nvPr/>
          </p:nvCxnSpPr>
          <p:spPr bwMode="auto">
            <a:xfrm>
              <a:off x="8270332"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3" name="Straight Connector 902">
              <a:extLst>
                <a:ext uri="{FF2B5EF4-FFF2-40B4-BE49-F238E27FC236}">
                  <a16:creationId xmlns:a16="http://schemas.microsoft.com/office/drawing/2014/main" id="{EF6E7F7B-5283-24E5-01B7-168286BB15B8}"/>
                </a:ext>
              </a:extLst>
            </p:cNvPr>
            <p:cNvCxnSpPr>
              <a:cxnSpLocks/>
            </p:cNvCxnSpPr>
            <p:nvPr/>
          </p:nvCxnSpPr>
          <p:spPr bwMode="auto">
            <a:xfrm>
              <a:off x="8236510"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4" name="Straight Connector 903">
              <a:extLst>
                <a:ext uri="{FF2B5EF4-FFF2-40B4-BE49-F238E27FC236}">
                  <a16:creationId xmlns:a16="http://schemas.microsoft.com/office/drawing/2014/main" id="{AB9048B6-0523-6A58-8B82-19216F147594}"/>
                </a:ext>
              </a:extLst>
            </p:cNvPr>
            <p:cNvCxnSpPr>
              <a:cxnSpLocks/>
            </p:cNvCxnSpPr>
            <p:nvPr/>
          </p:nvCxnSpPr>
          <p:spPr bwMode="auto">
            <a:xfrm>
              <a:off x="8209979"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5" name="Straight Connector 904">
              <a:extLst>
                <a:ext uri="{FF2B5EF4-FFF2-40B4-BE49-F238E27FC236}">
                  <a16:creationId xmlns:a16="http://schemas.microsoft.com/office/drawing/2014/main" id="{3D392639-CE95-35DA-62B2-6254E503F85F}"/>
                </a:ext>
              </a:extLst>
            </p:cNvPr>
            <p:cNvCxnSpPr>
              <a:cxnSpLocks/>
            </p:cNvCxnSpPr>
            <p:nvPr/>
          </p:nvCxnSpPr>
          <p:spPr bwMode="auto">
            <a:xfrm>
              <a:off x="8145386" y="849427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6" name="Straight Connector 905">
              <a:extLst>
                <a:ext uri="{FF2B5EF4-FFF2-40B4-BE49-F238E27FC236}">
                  <a16:creationId xmlns:a16="http://schemas.microsoft.com/office/drawing/2014/main" id="{01C52531-DEB3-36C4-3B16-EB3CD5D32DAD}"/>
                </a:ext>
              </a:extLst>
            </p:cNvPr>
            <p:cNvCxnSpPr>
              <a:cxnSpLocks/>
            </p:cNvCxnSpPr>
            <p:nvPr/>
          </p:nvCxnSpPr>
          <p:spPr bwMode="auto">
            <a:xfrm>
              <a:off x="8796465" y="85384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7" name="Straight Connector 906">
              <a:extLst>
                <a:ext uri="{FF2B5EF4-FFF2-40B4-BE49-F238E27FC236}">
                  <a16:creationId xmlns:a16="http://schemas.microsoft.com/office/drawing/2014/main" id="{2CAC074D-F781-C54D-EE20-FB4E127B5F84}"/>
                </a:ext>
              </a:extLst>
            </p:cNvPr>
            <p:cNvCxnSpPr>
              <a:cxnSpLocks/>
            </p:cNvCxnSpPr>
            <p:nvPr/>
          </p:nvCxnSpPr>
          <p:spPr bwMode="auto">
            <a:xfrm>
              <a:off x="6324721" y="832764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8" name="Straight Connector 907">
              <a:extLst>
                <a:ext uri="{FF2B5EF4-FFF2-40B4-BE49-F238E27FC236}">
                  <a16:creationId xmlns:a16="http://schemas.microsoft.com/office/drawing/2014/main" id="{2EC7E783-67B1-545F-C01F-3FDCDF085631}"/>
                </a:ext>
              </a:extLst>
            </p:cNvPr>
            <p:cNvCxnSpPr>
              <a:cxnSpLocks/>
            </p:cNvCxnSpPr>
            <p:nvPr/>
          </p:nvCxnSpPr>
          <p:spPr bwMode="auto">
            <a:xfrm>
              <a:off x="6468465" y="832764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09" name="Straight Connector 908">
              <a:extLst>
                <a:ext uri="{FF2B5EF4-FFF2-40B4-BE49-F238E27FC236}">
                  <a16:creationId xmlns:a16="http://schemas.microsoft.com/office/drawing/2014/main" id="{62D9C90D-6851-C600-2777-6CD841EDC7E0}"/>
                </a:ext>
              </a:extLst>
            </p:cNvPr>
            <p:cNvCxnSpPr>
              <a:cxnSpLocks/>
            </p:cNvCxnSpPr>
            <p:nvPr/>
          </p:nvCxnSpPr>
          <p:spPr bwMode="auto">
            <a:xfrm>
              <a:off x="7791183"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0" name="Straight Connector 909">
              <a:extLst>
                <a:ext uri="{FF2B5EF4-FFF2-40B4-BE49-F238E27FC236}">
                  <a16:creationId xmlns:a16="http://schemas.microsoft.com/office/drawing/2014/main" id="{C922F274-DDC0-C4B0-8FFC-7E21156F46D9}"/>
                </a:ext>
              </a:extLst>
            </p:cNvPr>
            <p:cNvCxnSpPr>
              <a:cxnSpLocks/>
            </p:cNvCxnSpPr>
            <p:nvPr/>
          </p:nvCxnSpPr>
          <p:spPr bwMode="auto">
            <a:xfrm>
              <a:off x="7767872"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1" name="Straight Connector 910">
              <a:extLst>
                <a:ext uri="{FF2B5EF4-FFF2-40B4-BE49-F238E27FC236}">
                  <a16:creationId xmlns:a16="http://schemas.microsoft.com/office/drawing/2014/main" id="{6478097A-9C8F-0F6F-389E-D2802FC7916F}"/>
                </a:ext>
              </a:extLst>
            </p:cNvPr>
            <p:cNvCxnSpPr>
              <a:cxnSpLocks/>
            </p:cNvCxnSpPr>
            <p:nvPr/>
          </p:nvCxnSpPr>
          <p:spPr bwMode="auto">
            <a:xfrm>
              <a:off x="7067880" y="839399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2" name="Straight Connector 911">
              <a:extLst>
                <a:ext uri="{FF2B5EF4-FFF2-40B4-BE49-F238E27FC236}">
                  <a16:creationId xmlns:a16="http://schemas.microsoft.com/office/drawing/2014/main" id="{5C668528-4E62-7EC6-77F6-9405EC9DDA38}"/>
                </a:ext>
              </a:extLst>
            </p:cNvPr>
            <p:cNvCxnSpPr>
              <a:cxnSpLocks/>
            </p:cNvCxnSpPr>
            <p:nvPr/>
          </p:nvCxnSpPr>
          <p:spPr bwMode="auto">
            <a:xfrm>
              <a:off x="6497906" y="832764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3" name="Straight Connector 912">
              <a:extLst>
                <a:ext uri="{FF2B5EF4-FFF2-40B4-BE49-F238E27FC236}">
                  <a16:creationId xmlns:a16="http://schemas.microsoft.com/office/drawing/2014/main" id="{E4F5DB85-988B-B84F-81F6-0ACF152C611E}"/>
                </a:ext>
              </a:extLst>
            </p:cNvPr>
            <p:cNvCxnSpPr>
              <a:cxnSpLocks/>
            </p:cNvCxnSpPr>
            <p:nvPr/>
          </p:nvCxnSpPr>
          <p:spPr bwMode="auto">
            <a:xfrm>
              <a:off x="7871757"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4" name="Straight Connector 913">
              <a:extLst>
                <a:ext uri="{FF2B5EF4-FFF2-40B4-BE49-F238E27FC236}">
                  <a16:creationId xmlns:a16="http://schemas.microsoft.com/office/drawing/2014/main" id="{7ECB786E-036A-FC72-C5FB-E9EDD7944E24}"/>
                </a:ext>
              </a:extLst>
            </p:cNvPr>
            <p:cNvCxnSpPr>
              <a:cxnSpLocks/>
            </p:cNvCxnSpPr>
            <p:nvPr/>
          </p:nvCxnSpPr>
          <p:spPr bwMode="auto">
            <a:xfrm>
              <a:off x="7895469"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5" name="Straight Connector 914">
              <a:extLst>
                <a:ext uri="{FF2B5EF4-FFF2-40B4-BE49-F238E27FC236}">
                  <a16:creationId xmlns:a16="http://schemas.microsoft.com/office/drawing/2014/main" id="{111A77B9-B03D-5160-E1A6-F8CD3A1967EE}"/>
                </a:ext>
              </a:extLst>
            </p:cNvPr>
            <p:cNvCxnSpPr>
              <a:cxnSpLocks/>
            </p:cNvCxnSpPr>
            <p:nvPr/>
          </p:nvCxnSpPr>
          <p:spPr bwMode="auto">
            <a:xfrm>
              <a:off x="7856009"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6" name="Straight Connector 915">
              <a:extLst>
                <a:ext uri="{FF2B5EF4-FFF2-40B4-BE49-F238E27FC236}">
                  <a16:creationId xmlns:a16="http://schemas.microsoft.com/office/drawing/2014/main" id="{6000BF47-105B-B645-71E0-9F2DB0E9B542}"/>
                </a:ext>
              </a:extLst>
            </p:cNvPr>
            <p:cNvCxnSpPr>
              <a:cxnSpLocks/>
            </p:cNvCxnSpPr>
            <p:nvPr/>
          </p:nvCxnSpPr>
          <p:spPr bwMode="auto">
            <a:xfrm>
              <a:off x="4528389" y="8110183"/>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7" name="Straight Connector 916">
              <a:extLst>
                <a:ext uri="{FF2B5EF4-FFF2-40B4-BE49-F238E27FC236}">
                  <a16:creationId xmlns:a16="http://schemas.microsoft.com/office/drawing/2014/main" id="{34B3CA6A-39DA-347C-8FC6-2C1DE75DA033}"/>
                </a:ext>
              </a:extLst>
            </p:cNvPr>
            <p:cNvCxnSpPr>
              <a:cxnSpLocks/>
            </p:cNvCxnSpPr>
            <p:nvPr/>
          </p:nvCxnSpPr>
          <p:spPr bwMode="auto">
            <a:xfrm>
              <a:off x="5221746" y="821728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8" name="Straight Connector 917">
              <a:extLst>
                <a:ext uri="{FF2B5EF4-FFF2-40B4-BE49-F238E27FC236}">
                  <a16:creationId xmlns:a16="http://schemas.microsoft.com/office/drawing/2014/main" id="{C330E6AA-9307-FB9B-27F9-AFF2DFBC505A}"/>
                </a:ext>
              </a:extLst>
            </p:cNvPr>
            <p:cNvCxnSpPr>
              <a:cxnSpLocks/>
            </p:cNvCxnSpPr>
            <p:nvPr/>
          </p:nvCxnSpPr>
          <p:spPr bwMode="auto">
            <a:xfrm>
              <a:off x="7940206" y="847889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19" name="Straight Connector 918">
              <a:extLst>
                <a:ext uri="{FF2B5EF4-FFF2-40B4-BE49-F238E27FC236}">
                  <a16:creationId xmlns:a16="http://schemas.microsoft.com/office/drawing/2014/main" id="{EAC5D392-D4C3-2818-3905-7C84D4C349E5}"/>
                </a:ext>
              </a:extLst>
            </p:cNvPr>
            <p:cNvCxnSpPr>
              <a:cxnSpLocks/>
            </p:cNvCxnSpPr>
            <p:nvPr/>
          </p:nvCxnSpPr>
          <p:spPr bwMode="auto">
            <a:xfrm>
              <a:off x="4452506" y="8110183"/>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0" name="Straight Connector 919">
              <a:extLst>
                <a:ext uri="{FF2B5EF4-FFF2-40B4-BE49-F238E27FC236}">
                  <a16:creationId xmlns:a16="http://schemas.microsoft.com/office/drawing/2014/main" id="{A1203B79-25D7-515F-DD01-7EC73AA22F62}"/>
                </a:ext>
              </a:extLst>
            </p:cNvPr>
            <p:cNvCxnSpPr>
              <a:cxnSpLocks/>
            </p:cNvCxnSpPr>
            <p:nvPr/>
          </p:nvCxnSpPr>
          <p:spPr bwMode="auto">
            <a:xfrm>
              <a:off x="4181502" y="809729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1" name="Straight Connector 920">
              <a:extLst>
                <a:ext uri="{FF2B5EF4-FFF2-40B4-BE49-F238E27FC236}">
                  <a16:creationId xmlns:a16="http://schemas.microsoft.com/office/drawing/2014/main" id="{868415B9-D8F0-975C-ED13-1FB5D9C0897C}"/>
                </a:ext>
              </a:extLst>
            </p:cNvPr>
            <p:cNvCxnSpPr>
              <a:cxnSpLocks/>
            </p:cNvCxnSpPr>
            <p:nvPr/>
          </p:nvCxnSpPr>
          <p:spPr bwMode="auto">
            <a:xfrm>
              <a:off x="4029511" y="8078016"/>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2" name="Straight Connector 921">
              <a:extLst>
                <a:ext uri="{FF2B5EF4-FFF2-40B4-BE49-F238E27FC236}">
                  <a16:creationId xmlns:a16="http://schemas.microsoft.com/office/drawing/2014/main" id="{66A0FF33-21B0-B4DA-351C-DAEADB8DC9E2}"/>
                </a:ext>
              </a:extLst>
            </p:cNvPr>
            <p:cNvCxnSpPr>
              <a:cxnSpLocks/>
            </p:cNvCxnSpPr>
            <p:nvPr/>
          </p:nvCxnSpPr>
          <p:spPr bwMode="auto">
            <a:xfrm>
              <a:off x="3719473" y="8058203"/>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3" name="Straight Connector 922">
              <a:extLst>
                <a:ext uri="{FF2B5EF4-FFF2-40B4-BE49-F238E27FC236}">
                  <a16:creationId xmlns:a16="http://schemas.microsoft.com/office/drawing/2014/main" id="{EFF4DFE2-A749-3524-C1E6-A0DF8375FE12}"/>
                </a:ext>
              </a:extLst>
            </p:cNvPr>
            <p:cNvCxnSpPr>
              <a:cxnSpLocks/>
            </p:cNvCxnSpPr>
            <p:nvPr/>
          </p:nvCxnSpPr>
          <p:spPr bwMode="auto">
            <a:xfrm>
              <a:off x="3641957" y="804531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4" name="Straight Connector 923">
              <a:extLst>
                <a:ext uri="{FF2B5EF4-FFF2-40B4-BE49-F238E27FC236}">
                  <a16:creationId xmlns:a16="http://schemas.microsoft.com/office/drawing/2014/main" id="{B926FA16-9EDB-4713-B112-9396E23C96CC}"/>
                </a:ext>
              </a:extLst>
            </p:cNvPr>
            <p:cNvCxnSpPr>
              <a:cxnSpLocks/>
            </p:cNvCxnSpPr>
            <p:nvPr/>
          </p:nvCxnSpPr>
          <p:spPr bwMode="auto">
            <a:xfrm>
              <a:off x="3335729" y="7972972"/>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5" name="Straight Connector 924">
              <a:extLst>
                <a:ext uri="{FF2B5EF4-FFF2-40B4-BE49-F238E27FC236}">
                  <a16:creationId xmlns:a16="http://schemas.microsoft.com/office/drawing/2014/main" id="{7FBCC0F9-F92C-B663-C545-184654551575}"/>
                </a:ext>
              </a:extLst>
            </p:cNvPr>
            <p:cNvCxnSpPr>
              <a:cxnSpLocks/>
            </p:cNvCxnSpPr>
            <p:nvPr/>
          </p:nvCxnSpPr>
          <p:spPr bwMode="auto">
            <a:xfrm>
              <a:off x="3305150" y="79584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6" name="Straight Connector 925">
              <a:extLst>
                <a:ext uri="{FF2B5EF4-FFF2-40B4-BE49-F238E27FC236}">
                  <a16:creationId xmlns:a16="http://schemas.microsoft.com/office/drawing/2014/main" id="{AE3AD0D8-AB12-5C1D-8B34-BCDC51BE1CCA}"/>
                </a:ext>
              </a:extLst>
            </p:cNvPr>
            <p:cNvCxnSpPr>
              <a:cxnSpLocks/>
            </p:cNvCxnSpPr>
            <p:nvPr/>
          </p:nvCxnSpPr>
          <p:spPr bwMode="auto">
            <a:xfrm>
              <a:off x="3248354" y="79584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7" name="Straight Connector 926">
              <a:extLst>
                <a:ext uri="{FF2B5EF4-FFF2-40B4-BE49-F238E27FC236}">
                  <a16:creationId xmlns:a16="http://schemas.microsoft.com/office/drawing/2014/main" id="{2ABEA0BC-819C-7E6C-1540-F8D4B06FED0B}"/>
                </a:ext>
              </a:extLst>
            </p:cNvPr>
            <p:cNvCxnSpPr>
              <a:cxnSpLocks/>
            </p:cNvCxnSpPr>
            <p:nvPr/>
          </p:nvCxnSpPr>
          <p:spPr bwMode="auto">
            <a:xfrm>
              <a:off x="2865460" y="7891389"/>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8" name="Straight Connector 927">
              <a:extLst>
                <a:ext uri="{FF2B5EF4-FFF2-40B4-BE49-F238E27FC236}">
                  <a16:creationId xmlns:a16="http://schemas.microsoft.com/office/drawing/2014/main" id="{1C3F9DDE-24C5-4328-523E-74E0C25B269D}"/>
                </a:ext>
              </a:extLst>
            </p:cNvPr>
            <p:cNvCxnSpPr>
              <a:cxnSpLocks/>
            </p:cNvCxnSpPr>
            <p:nvPr/>
          </p:nvCxnSpPr>
          <p:spPr bwMode="auto">
            <a:xfrm>
              <a:off x="2778086" y="7869010"/>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29" name="Straight Connector 928">
              <a:extLst>
                <a:ext uri="{FF2B5EF4-FFF2-40B4-BE49-F238E27FC236}">
                  <a16:creationId xmlns:a16="http://schemas.microsoft.com/office/drawing/2014/main" id="{A74EC5B4-6337-7C0A-CEB2-B2019C237D5A}"/>
                </a:ext>
              </a:extLst>
            </p:cNvPr>
            <p:cNvCxnSpPr>
              <a:cxnSpLocks/>
            </p:cNvCxnSpPr>
            <p:nvPr/>
          </p:nvCxnSpPr>
          <p:spPr bwMode="auto">
            <a:xfrm>
              <a:off x="2600519" y="7829618"/>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0" name="Straight Connector 929">
              <a:extLst>
                <a:ext uri="{FF2B5EF4-FFF2-40B4-BE49-F238E27FC236}">
                  <a16:creationId xmlns:a16="http://schemas.microsoft.com/office/drawing/2014/main" id="{6F281895-DCCA-0B33-2E92-8F1CD279F069}"/>
                </a:ext>
              </a:extLst>
            </p:cNvPr>
            <p:cNvCxnSpPr>
              <a:cxnSpLocks/>
            </p:cNvCxnSpPr>
            <p:nvPr/>
          </p:nvCxnSpPr>
          <p:spPr bwMode="auto">
            <a:xfrm>
              <a:off x="2408859" y="7735911"/>
              <a:ext cx="0" cy="103960"/>
            </a:xfrm>
            <a:prstGeom prst="line">
              <a:avLst/>
            </a:prstGeom>
            <a:noFill/>
            <a:ln w="28575" cap="flat" cmpd="sng" algn="ctr">
              <a:solidFill>
                <a:srgbClr val="2ECCA3"/>
              </a:solidFill>
              <a:prstDash val="solid"/>
              <a:round/>
              <a:headEnd type="none" w="med" len="med"/>
              <a:tailEnd type="none" w="med" len="med"/>
            </a:ln>
            <a:effectLst/>
          </p:spPr>
        </p:cxnSp>
        <p:pic>
          <p:nvPicPr>
            <p:cNvPr id="931" name="Graphic 930">
              <a:extLst>
                <a:ext uri="{FF2B5EF4-FFF2-40B4-BE49-F238E27FC236}">
                  <a16:creationId xmlns:a16="http://schemas.microsoft.com/office/drawing/2014/main" id="{78175A46-3A63-D9C6-0A14-0215AA3E95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14300" y="7708821"/>
              <a:ext cx="7255060" cy="946312"/>
            </a:xfrm>
            <a:prstGeom prst="rect">
              <a:avLst/>
            </a:prstGeom>
          </p:spPr>
        </p:pic>
        <p:cxnSp>
          <p:nvCxnSpPr>
            <p:cNvPr id="932" name="Straight Connector 931">
              <a:extLst>
                <a:ext uri="{FF2B5EF4-FFF2-40B4-BE49-F238E27FC236}">
                  <a16:creationId xmlns:a16="http://schemas.microsoft.com/office/drawing/2014/main" id="{62475D2B-35BC-D3F5-B4F5-F2D5221AD5AB}"/>
                </a:ext>
              </a:extLst>
            </p:cNvPr>
            <p:cNvCxnSpPr>
              <a:cxnSpLocks/>
            </p:cNvCxnSpPr>
            <p:nvPr/>
          </p:nvCxnSpPr>
          <p:spPr bwMode="auto">
            <a:xfrm>
              <a:off x="7323308" y="8414262"/>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3" name="Straight Connector 932">
              <a:extLst>
                <a:ext uri="{FF2B5EF4-FFF2-40B4-BE49-F238E27FC236}">
                  <a16:creationId xmlns:a16="http://schemas.microsoft.com/office/drawing/2014/main" id="{18AB607B-E04A-4044-B3F2-DF17278A6506}"/>
                </a:ext>
              </a:extLst>
            </p:cNvPr>
            <p:cNvCxnSpPr>
              <a:cxnSpLocks/>
            </p:cNvCxnSpPr>
            <p:nvPr/>
          </p:nvCxnSpPr>
          <p:spPr bwMode="auto">
            <a:xfrm>
              <a:off x="7646043" y="84467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4" name="Straight Connector 933">
              <a:extLst>
                <a:ext uri="{FF2B5EF4-FFF2-40B4-BE49-F238E27FC236}">
                  <a16:creationId xmlns:a16="http://schemas.microsoft.com/office/drawing/2014/main" id="{E3BB9ADF-1224-2723-D1C4-113D54A5C524}"/>
                </a:ext>
              </a:extLst>
            </p:cNvPr>
            <p:cNvCxnSpPr>
              <a:cxnSpLocks/>
            </p:cNvCxnSpPr>
            <p:nvPr/>
          </p:nvCxnSpPr>
          <p:spPr bwMode="auto">
            <a:xfrm>
              <a:off x="7410620"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5" name="Straight Connector 934">
              <a:extLst>
                <a:ext uri="{FF2B5EF4-FFF2-40B4-BE49-F238E27FC236}">
                  <a16:creationId xmlns:a16="http://schemas.microsoft.com/office/drawing/2014/main" id="{16ED5111-D7B7-CD08-A3F0-82E0AA020379}"/>
                </a:ext>
              </a:extLst>
            </p:cNvPr>
            <p:cNvCxnSpPr>
              <a:cxnSpLocks/>
            </p:cNvCxnSpPr>
            <p:nvPr/>
          </p:nvCxnSpPr>
          <p:spPr bwMode="auto">
            <a:xfrm>
              <a:off x="7553496"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6" name="Straight Connector 935">
              <a:extLst>
                <a:ext uri="{FF2B5EF4-FFF2-40B4-BE49-F238E27FC236}">
                  <a16:creationId xmlns:a16="http://schemas.microsoft.com/office/drawing/2014/main" id="{3DD3F5B3-B5E2-50F9-282B-04CCB8E5A328}"/>
                </a:ext>
              </a:extLst>
            </p:cNvPr>
            <p:cNvCxnSpPr>
              <a:cxnSpLocks/>
            </p:cNvCxnSpPr>
            <p:nvPr/>
          </p:nvCxnSpPr>
          <p:spPr bwMode="auto">
            <a:xfrm>
              <a:off x="7541806"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7" name="Straight Connector 936">
              <a:extLst>
                <a:ext uri="{FF2B5EF4-FFF2-40B4-BE49-F238E27FC236}">
                  <a16:creationId xmlns:a16="http://schemas.microsoft.com/office/drawing/2014/main" id="{D2F2E94D-0F84-2414-1FBC-6E18FE5164F0}"/>
                </a:ext>
              </a:extLst>
            </p:cNvPr>
            <p:cNvCxnSpPr>
              <a:cxnSpLocks/>
            </p:cNvCxnSpPr>
            <p:nvPr/>
          </p:nvCxnSpPr>
          <p:spPr bwMode="auto">
            <a:xfrm>
              <a:off x="7447664"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8" name="Straight Connector 937">
              <a:extLst>
                <a:ext uri="{FF2B5EF4-FFF2-40B4-BE49-F238E27FC236}">
                  <a16:creationId xmlns:a16="http://schemas.microsoft.com/office/drawing/2014/main" id="{A22A7731-F12C-0C5C-CED8-C9E88BE4ED2D}"/>
                </a:ext>
              </a:extLst>
            </p:cNvPr>
            <p:cNvCxnSpPr>
              <a:cxnSpLocks/>
            </p:cNvCxnSpPr>
            <p:nvPr/>
          </p:nvCxnSpPr>
          <p:spPr bwMode="auto">
            <a:xfrm>
              <a:off x="7619253" y="84467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39" name="Straight Connector 938">
              <a:extLst>
                <a:ext uri="{FF2B5EF4-FFF2-40B4-BE49-F238E27FC236}">
                  <a16:creationId xmlns:a16="http://schemas.microsoft.com/office/drawing/2014/main" id="{036C2504-CEF0-C5DC-FE98-A2FDCC96C969}"/>
                </a:ext>
              </a:extLst>
            </p:cNvPr>
            <p:cNvCxnSpPr>
              <a:cxnSpLocks/>
            </p:cNvCxnSpPr>
            <p:nvPr/>
          </p:nvCxnSpPr>
          <p:spPr bwMode="auto">
            <a:xfrm>
              <a:off x="7696609" y="84467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40" name="Straight Connector 939">
              <a:extLst>
                <a:ext uri="{FF2B5EF4-FFF2-40B4-BE49-F238E27FC236}">
                  <a16:creationId xmlns:a16="http://schemas.microsoft.com/office/drawing/2014/main" id="{A28D6D7C-E952-304F-267B-46BDAA16D8C1}"/>
                </a:ext>
              </a:extLst>
            </p:cNvPr>
            <p:cNvCxnSpPr>
              <a:cxnSpLocks/>
            </p:cNvCxnSpPr>
            <p:nvPr/>
          </p:nvCxnSpPr>
          <p:spPr bwMode="auto">
            <a:xfrm>
              <a:off x="7516855"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41" name="Straight Connector 940">
              <a:extLst>
                <a:ext uri="{FF2B5EF4-FFF2-40B4-BE49-F238E27FC236}">
                  <a16:creationId xmlns:a16="http://schemas.microsoft.com/office/drawing/2014/main" id="{F23B4939-95D1-22FD-6499-3AFB47FFCA4C}"/>
                </a:ext>
              </a:extLst>
            </p:cNvPr>
            <p:cNvCxnSpPr>
              <a:cxnSpLocks/>
            </p:cNvCxnSpPr>
            <p:nvPr/>
          </p:nvCxnSpPr>
          <p:spPr bwMode="auto">
            <a:xfrm>
              <a:off x="7474577" y="8441965"/>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42" name="Straight Connector 941">
              <a:extLst>
                <a:ext uri="{FF2B5EF4-FFF2-40B4-BE49-F238E27FC236}">
                  <a16:creationId xmlns:a16="http://schemas.microsoft.com/office/drawing/2014/main" id="{F56848A6-CD15-B406-4C26-DEE7537C97C4}"/>
                </a:ext>
              </a:extLst>
            </p:cNvPr>
            <p:cNvCxnSpPr>
              <a:cxnSpLocks/>
            </p:cNvCxnSpPr>
            <p:nvPr/>
          </p:nvCxnSpPr>
          <p:spPr bwMode="auto">
            <a:xfrm>
              <a:off x="7372478" y="8414262"/>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43" name="Straight Connector 942">
              <a:extLst>
                <a:ext uri="{FF2B5EF4-FFF2-40B4-BE49-F238E27FC236}">
                  <a16:creationId xmlns:a16="http://schemas.microsoft.com/office/drawing/2014/main" id="{6CF2D57D-43D3-A70B-971B-4BC3CF9F6AF8}"/>
                </a:ext>
              </a:extLst>
            </p:cNvPr>
            <p:cNvCxnSpPr>
              <a:cxnSpLocks/>
            </p:cNvCxnSpPr>
            <p:nvPr/>
          </p:nvCxnSpPr>
          <p:spPr bwMode="auto">
            <a:xfrm>
              <a:off x="7728244" y="8446757"/>
              <a:ext cx="0" cy="103960"/>
            </a:xfrm>
            <a:prstGeom prst="line">
              <a:avLst/>
            </a:prstGeom>
            <a:noFill/>
            <a:ln w="28575" cap="flat" cmpd="sng" algn="ctr">
              <a:solidFill>
                <a:srgbClr val="2ECCA3"/>
              </a:solidFill>
              <a:prstDash val="solid"/>
              <a:round/>
              <a:headEnd type="none" w="med" len="med"/>
              <a:tailEnd type="none" w="med" len="med"/>
            </a:ln>
            <a:effectLst/>
          </p:spPr>
        </p:cxnSp>
        <p:cxnSp>
          <p:nvCxnSpPr>
            <p:cNvPr id="944" name="Straight Connector 943">
              <a:extLst>
                <a:ext uri="{FF2B5EF4-FFF2-40B4-BE49-F238E27FC236}">
                  <a16:creationId xmlns:a16="http://schemas.microsoft.com/office/drawing/2014/main" id="{86C01628-2E3D-D82F-D058-A0A8429A6FFC}"/>
                </a:ext>
              </a:extLst>
            </p:cNvPr>
            <p:cNvCxnSpPr>
              <a:cxnSpLocks/>
            </p:cNvCxnSpPr>
            <p:nvPr/>
          </p:nvCxnSpPr>
          <p:spPr bwMode="auto">
            <a:xfrm>
              <a:off x="7578863" y="8441965"/>
              <a:ext cx="0" cy="103960"/>
            </a:xfrm>
            <a:prstGeom prst="line">
              <a:avLst/>
            </a:prstGeom>
            <a:noFill/>
            <a:ln w="28575" cap="flat" cmpd="sng" algn="ctr">
              <a:solidFill>
                <a:srgbClr val="2ECCA3"/>
              </a:solidFill>
              <a:prstDash val="solid"/>
              <a:round/>
              <a:headEnd type="none" w="med" len="med"/>
              <a:tailEnd type="none" w="med" len="med"/>
            </a:ln>
            <a:effectLst/>
          </p:spPr>
        </p:cxnSp>
      </p:grpSp>
      <p:pic>
        <p:nvPicPr>
          <p:cNvPr id="17" name="Picture 16">
            <a:extLst>
              <a:ext uri="{FF2B5EF4-FFF2-40B4-BE49-F238E27FC236}">
                <a16:creationId xmlns:a16="http://schemas.microsoft.com/office/drawing/2014/main" id="{184FF4DE-4E0D-B984-BF28-F2F4068FAEEC}"/>
              </a:ext>
            </a:extLst>
          </p:cNvPr>
          <p:cNvPicPr>
            <a:picLocks noChangeAspect="1"/>
          </p:cNvPicPr>
          <p:nvPr/>
        </p:nvPicPr>
        <p:blipFill>
          <a:blip r:embed="rId18" cstate="hqprint">
            <a:extLst>
              <a:ext uri="{28A0092B-C50C-407E-A947-70E740481C1C}">
                <a14:useLocalDpi xmlns:a14="http://schemas.microsoft.com/office/drawing/2010/main"/>
              </a:ext>
            </a:extLst>
          </a:blip>
          <a:srcRect/>
          <a:stretch/>
        </p:blipFill>
        <p:spPr>
          <a:xfrm>
            <a:off x="1" y="0"/>
            <a:ext cx="723900" cy="674318"/>
          </a:xfrm>
          <a:prstGeom prst="rect">
            <a:avLst/>
          </a:prstGeom>
        </p:spPr>
      </p:pic>
    </p:spTree>
    <p:extLst>
      <p:ext uri="{BB962C8B-B14F-4D97-AF65-F5344CB8AC3E}">
        <p14:creationId xmlns:p14="http://schemas.microsoft.com/office/powerpoint/2010/main" val="263233521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1000"/>
                                        <p:tgtEl>
                                          <p:spTgt spid="106"/>
                                        </p:tgtEl>
                                      </p:cBhvr>
                                    </p:animEffect>
                                    <p:anim calcmode="lin" valueType="num">
                                      <p:cBhvr>
                                        <p:cTn id="33" dur="1000" fill="hold"/>
                                        <p:tgtEl>
                                          <p:spTgt spid="106"/>
                                        </p:tgtEl>
                                        <p:attrNameLst>
                                          <p:attrName>ppt_x</p:attrName>
                                        </p:attrNameLst>
                                      </p:cBhvr>
                                      <p:tavLst>
                                        <p:tav tm="0">
                                          <p:val>
                                            <p:strVal val="#ppt_x"/>
                                          </p:val>
                                        </p:tav>
                                        <p:tav tm="100000">
                                          <p:val>
                                            <p:strVal val="#ppt_x"/>
                                          </p:val>
                                        </p:tav>
                                      </p:tavLst>
                                    </p:anim>
                                    <p:anim calcmode="lin" valueType="num">
                                      <p:cBhvr>
                                        <p:cTn id="34" dur="1000" fill="hold"/>
                                        <p:tgtEl>
                                          <p:spTgt spid="10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1"/>
                                        </p:tgtEl>
                                        <p:attrNameLst>
                                          <p:attrName>style.visibility</p:attrName>
                                        </p:attrNameLst>
                                      </p:cBhvr>
                                      <p:to>
                                        <p:strVal val="visible"/>
                                      </p:to>
                                    </p:set>
                                    <p:animEffect transition="in" filter="fade">
                                      <p:cBhvr>
                                        <p:cTn id="37" dur="1000"/>
                                        <p:tgtEl>
                                          <p:spTgt spid="621"/>
                                        </p:tgtEl>
                                      </p:cBhvr>
                                    </p:animEffect>
                                    <p:anim calcmode="lin" valueType="num">
                                      <p:cBhvr>
                                        <p:cTn id="38" dur="1000" fill="hold"/>
                                        <p:tgtEl>
                                          <p:spTgt spid="621"/>
                                        </p:tgtEl>
                                        <p:attrNameLst>
                                          <p:attrName>ppt_x</p:attrName>
                                        </p:attrNameLst>
                                      </p:cBhvr>
                                      <p:tavLst>
                                        <p:tav tm="0">
                                          <p:val>
                                            <p:strVal val="#ppt_x"/>
                                          </p:val>
                                        </p:tav>
                                        <p:tav tm="100000">
                                          <p:val>
                                            <p:strVal val="#ppt_x"/>
                                          </p:val>
                                        </p:tav>
                                      </p:tavLst>
                                    </p:anim>
                                    <p:anim calcmode="lin" valueType="num">
                                      <p:cBhvr>
                                        <p:cTn id="39" dur="1000" fill="hold"/>
                                        <p:tgtEl>
                                          <p:spTgt spid="6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27"/>
                                        </p:tgtEl>
                                        <p:attrNameLst>
                                          <p:attrName>style.visibility</p:attrName>
                                        </p:attrNameLst>
                                      </p:cBhvr>
                                      <p:to>
                                        <p:strVal val="visible"/>
                                      </p:to>
                                    </p:set>
                                    <p:animEffect transition="in" filter="fade">
                                      <p:cBhvr>
                                        <p:cTn id="42" dur="1000"/>
                                        <p:tgtEl>
                                          <p:spTgt spid="627"/>
                                        </p:tgtEl>
                                      </p:cBhvr>
                                    </p:animEffect>
                                    <p:anim calcmode="lin" valueType="num">
                                      <p:cBhvr>
                                        <p:cTn id="43" dur="1000" fill="hold"/>
                                        <p:tgtEl>
                                          <p:spTgt spid="627"/>
                                        </p:tgtEl>
                                        <p:attrNameLst>
                                          <p:attrName>ppt_x</p:attrName>
                                        </p:attrNameLst>
                                      </p:cBhvr>
                                      <p:tavLst>
                                        <p:tav tm="0">
                                          <p:val>
                                            <p:strVal val="#ppt_x"/>
                                          </p:val>
                                        </p:tav>
                                        <p:tav tm="100000">
                                          <p:val>
                                            <p:strVal val="#ppt_x"/>
                                          </p:val>
                                        </p:tav>
                                      </p:tavLst>
                                    </p:anim>
                                    <p:anim calcmode="lin" valueType="num">
                                      <p:cBhvr>
                                        <p:cTn id="44" dur="1000" fill="hold"/>
                                        <p:tgtEl>
                                          <p:spTgt spid="6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22"/>
                                        </p:tgtEl>
                                        <p:attrNameLst>
                                          <p:attrName>style.visibility</p:attrName>
                                        </p:attrNameLst>
                                      </p:cBhvr>
                                      <p:to>
                                        <p:strVal val="visible"/>
                                      </p:to>
                                    </p:set>
                                    <p:animEffect transition="in" filter="fade">
                                      <p:cBhvr>
                                        <p:cTn id="47" dur="1000"/>
                                        <p:tgtEl>
                                          <p:spTgt spid="622"/>
                                        </p:tgtEl>
                                      </p:cBhvr>
                                    </p:animEffect>
                                    <p:anim calcmode="lin" valueType="num">
                                      <p:cBhvr>
                                        <p:cTn id="48" dur="1000" fill="hold"/>
                                        <p:tgtEl>
                                          <p:spTgt spid="622"/>
                                        </p:tgtEl>
                                        <p:attrNameLst>
                                          <p:attrName>ppt_x</p:attrName>
                                        </p:attrNameLst>
                                      </p:cBhvr>
                                      <p:tavLst>
                                        <p:tav tm="0">
                                          <p:val>
                                            <p:strVal val="#ppt_x"/>
                                          </p:val>
                                        </p:tav>
                                        <p:tav tm="100000">
                                          <p:val>
                                            <p:strVal val="#ppt_x"/>
                                          </p:val>
                                        </p:tav>
                                      </p:tavLst>
                                    </p:anim>
                                    <p:anim calcmode="lin" valueType="num">
                                      <p:cBhvr>
                                        <p:cTn id="49" dur="1000" fill="hold"/>
                                        <p:tgtEl>
                                          <p:spTgt spid="6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23"/>
                                        </p:tgtEl>
                                        <p:attrNameLst>
                                          <p:attrName>style.visibility</p:attrName>
                                        </p:attrNameLst>
                                      </p:cBhvr>
                                      <p:to>
                                        <p:strVal val="visible"/>
                                      </p:to>
                                    </p:set>
                                    <p:animEffect transition="in" filter="fade">
                                      <p:cBhvr>
                                        <p:cTn id="52" dur="1000"/>
                                        <p:tgtEl>
                                          <p:spTgt spid="623"/>
                                        </p:tgtEl>
                                      </p:cBhvr>
                                    </p:animEffect>
                                    <p:anim calcmode="lin" valueType="num">
                                      <p:cBhvr>
                                        <p:cTn id="53" dur="1000" fill="hold"/>
                                        <p:tgtEl>
                                          <p:spTgt spid="623"/>
                                        </p:tgtEl>
                                        <p:attrNameLst>
                                          <p:attrName>ppt_x</p:attrName>
                                        </p:attrNameLst>
                                      </p:cBhvr>
                                      <p:tavLst>
                                        <p:tav tm="0">
                                          <p:val>
                                            <p:strVal val="#ppt_x"/>
                                          </p:val>
                                        </p:tav>
                                        <p:tav tm="100000">
                                          <p:val>
                                            <p:strVal val="#ppt_x"/>
                                          </p:val>
                                        </p:tav>
                                      </p:tavLst>
                                    </p:anim>
                                    <p:anim calcmode="lin" valueType="num">
                                      <p:cBhvr>
                                        <p:cTn id="54" dur="1000" fill="hold"/>
                                        <p:tgtEl>
                                          <p:spTgt spid="6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fade">
                                      <p:cBhvr>
                                        <p:cTn id="57" dur="1000"/>
                                        <p:tgtEl>
                                          <p:spTgt spid="113"/>
                                        </p:tgtEl>
                                      </p:cBhvr>
                                    </p:animEffect>
                                    <p:anim calcmode="lin" valueType="num">
                                      <p:cBhvr>
                                        <p:cTn id="58" dur="1000" fill="hold"/>
                                        <p:tgtEl>
                                          <p:spTgt spid="113"/>
                                        </p:tgtEl>
                                        <p:attrNameLst>
                                          <p:attrName>ppt_x</p:attrName>
                                        </p:attrNameLst>
                                      </p:cBhvr>
                                      <p:tavLst>
                                        <p:tav tm="0">
                                          <p:val>
                                            <p:strVal val="#ppt_x"/>
                                          </p:val>
                                        </p:tav>
                                        <p:tav tm="100000">
                                          <p:val>
                                            <p:strVal val="#ppt_x"/>
                                          </p:val>
                                        </p:tav>
                                      </p:tavLst>
                                    </p:anim>
                                    <p:anim calcmode="lin" valueType="num">
                                      <p:cBhvr>
                                        <p:cTn id="59" dur="1000" fill="hold"/>
                                        <p:tgtEl>
                                          <p:spTgt spid="1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1000"/>
                                        <p:tgtEl>
                                          <p:spTgt spid="114"/>
                                        </p:tgtEl>
                                      </p:cBhvr>
                                    </p:animEffect>
                                    <p:anim calcmode="lin" valueType="num">
                                      <p:cBhvr>
                                        <p:cTn id="63" dur="1000" fill="hold"/>
                                        <p:tgtEl>
                                          <p:spTgt spid="114"/>
                                        </p:tgtEl>
                                        <p:attrNameLst>
                                          <p:attrName>ppt_x</p:attrName>
                                        </p:attrNameLst>
                                      </p:cBhvr>
                                      <p:tavLst>
                                        <p:tav tm="0">
                                          <p:val>
                                            <p:strVal val="#ppt_x"/>
                                          </p:val>
                                        </p:tav>
                                        <p:tav tm="100000">
                                          <p:val>
                                            <p:strVal val="#ppt_x"/>
                                          </p:val>
                                        </p:tav>
                                      </p:tavLst>
                                    </p:anim>
                                    <p:anim calcmode="lin" valueType="num">
                                      <p:cBhvr>
                                        <p:cTn id="64" dur="1000" fill="hold"/>
                                        <p:tgtEl>
                                          <p:spTgt spid="1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1000"/>
                                        <p:tgtEl>
                                          <p:spTgt spid="115"/>
                                        </p:tgtEl>
                                      </p:cBhvr>
                                    </p:animEffect>
                                    <p:anim calcmode="lin" valueType="num">
                                      <p:cBhvr>
                                        <p:cTn id="68" dur="1000" fill="hold"/>
                                        <p:tgtEl>
                                          <p:spTgt spid="115"/>
                                        </p:tgtEl>
                                        <p:attrNameLst>
                                          <p:attrName>ppt_x</p:attrName>
                                        </p:attrNameLst>
                                      </p:cBhvr>
                                      <p:tavLst>
                                        <p:tav tm="0">
                                          <p:val>
                                            <p:strVal val="#ppt_x"/>
                                          </p:val>
                                        </p:tav>
                                        <p:tav tm="100000">
                                          <p:val>
                                            <p:strVal val="#ppt_x"/>
                                          </p:val>
                                        </p:tav>
                                      </p:tavLst>
                                    </p:anim>
                                    <p:anim calcmode="lin" valueType="num">
                                      <p:cBhvr>
                                        <p:cTn id="69" dur="1000" fill="hold"/>
                                        <p:tgtEl>
                                          <p:spTgt spid="1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6"/>
                                        </p:tgtEl>
                                        <p:attrNameLst>
                                          <p:attrName>style.visibility</p:attrName>
                                        </p:attrNameLst>
                                      </p:cBhvr>
                                      <p:to>
                                        <p:strVal val="visible"/>
                                      </p:to>
                                    </p:set>
                                    <p:animEffect transition="in" filter="fade">
                                      <p:cBhvr>
                                        <p:cTn id="72" dur="1000"/>
                                        <p:tgtEl>
                                          <p:spTgt spid="116"/>
                                        </p:tgtEl>
                                      </p:cBhvr>
                                    </p:animEffect>
                                    <p:anim calcmode="lin" valueType="num">
                                      <p:cBhvr>
                                        <p:cTn id="73" dur="1000" fill="hold"/>
                                        <p:tgtEl>
                                          <p:spTgt spid="116"/>
                                        </p:tgtEl>
                                        <p:attrNameLst>
                                          <p:attrName>ppt_x</p:attrName>
                                        </p:attrNameLst>
                                      </p:cBhvr>
                                      <p:tavLst>
                                        <p:tav tm="0">
                                          <p:val>
                                            <p:strVal val="#ppt_x"/>
                                          </p:val>
                                        </p:tav>
                                        <p:tav tm="100000">
                                          <p:val>
                                            <p:strVal val="#ppt_x"/>
                                          </p:val>
                                        </p:tav>
                                      </p:tavLst>
                                    </p:anim>
                                    <p:anim calcmode="lin" valueType="num">
                                      <p:cBhvr>
                                        <p:cTn id="74" dur="1000" fill="hold"/>
                                        <p:tgtEl>
                                          <p:spTgt spid="1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28"/>
                                        </p:tgtEl>
                                        <p:attrNameLst>
                                          <p:attrName>style.visibility</p:attrName>
                                        </p:attrNameLst>
                                      </p:cBhvr>
                                      <p:to>
                                        <p:strVal val="visible"/>
                                      </p:to>
                                    </p:set>
                                    <p:animEffect transition="in" filter="fade">
                                      <p:cBhvr>
                                        <p:cTn id="77" dur="1000"/>
                                        <p:tgtEl>
                                          <p:spTgt spid="628"/>
                                        </p:tgtEl>
                                      </p:cBhvr>
                                    </p:animEffect>
                                    <p:anim calcmode="lin" valueType="num">
                                      <p:cBhvr>
                                        <p:cTn id="78" dur="1000" fill="hold"/>
                                        <p:tgtEl>
                                          <p:spTgt spid="628"/>
                                        </p:tgtEl>
                                        <p:attrNameLst>
                                          <p:attrName>ppt_x</p:attrName>
                                        </p:attrNameLst>
                                      </p:cBhvr>
                                      <p:tavLst>
                                        <p:tav tm="0">
                                          <p:val>
                                            <p:strVal val="#ppt_x"/>
                                          </p:val>
                                        </p:tav>
                                        <p:tav tm="100000">
                                          <p:val>
                                            <p:strVal val="#ppt_x"/>
                                          </p:val>
                                        </p:tav>
                                      </p:tavLst>
                                    </p:anim>
                                    <p:anim calcmode="lin" valueType="num">
                                      <p:cBhvr>
                                        <p:cTn id="79" dur="1000" fill="hold"/>
                                        <p:tgtEl>
                                          <p:spTgt spid="62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1000"/>
                                        <p:tgtEl>
                                          <p:spTgt spid="55"/>
                                        </p:tgtEl>
                                      </p:cBhvr>
                                    </p:animEffect>
                                    <p:anim calcmode="lin" valueType="num">
                                      <p:cBhvr>
                                        <p:cTn id="83" dur="1000" fill="hold"/>
                                        <p:tgtEl>
                                          <p:spTgt spid="55"/>
                                        </p:tgtEl>
                                        <p:attrNameLst>
                                          <p:attrName>ppt_x</p:attrName>
                                        </p:attrNameLst>
                                      </p:cBhvr>
                                      <p:tavLst>
                                        <p:tav tm="0">
                                          <p:val>
                                            <p:strVal val="#ppt_x"/>
                                          </p:val>
                                        </p:tav>
                                        <p:tav tm="100000">
                                          <p:val>
                                            <p:strVal val="#ppt_x"/>
                                          </p:val>
                                        </p:tav>
                                      </p:tavLst>
                                    </p:anim>
                                    <p:anim calcmode="lin" valueType="num">
                                      <p:cBhvr>
                                        <p:cTn id="8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1000"/>
                                        <p:tgtEl>
                                          <p:spTgt spid="3"/>
                                        </p:tgtEl>
                                      </p:cBhvr>
                                    </p:animEffect>
                                    <p:anim calcmode="lin" valueType="num">
                                      <p:cBhvr>
                                        <p:cTn id="90" dur="1000" fill="hold"/>
                                        <p:tgtEl>
                                          <p:spTgt spid="3"/>
                                        </p:tgtEl>
                                        <p:attrNameLst>
                                          <p:attrName>ppt_x</p:attrName>
                                        </p:attrNameLst>
                                      </p:cBhvr>
                                      <p:tavLst>
                                        <p:tav tm="0">
                                          <p:val>
                                            <p:strVal val="#ppt_x"/>
                                          </p:val>
                                        </p:tav>
                                        <p:tav tm="100000">
                                          <p:val>
                                            <p:strVal val="#ppt_x"/>
                                          </p:val>
                                        </p:tav>
                                      </p:tavLst>
                                    </p:anim>
                                    <p:anim calcmode="lin" valueType="num">
                                      <p:cBhvr>
                                        <p:cTn id="91" dur="1000" fill="hold"/>
                                        <p:tgtEl>
                                          <p:spTgt spid="3"/>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793"/>
                                        </p:tgtEl>
                                        <p:attrNameLst>
                                          <p:attrName>style.visibility</p:attrName>
                                        </p:attrNameLst>
                                      </p:cBhvr>
                                      <p:to>
                                        <p:strVal val="visible"/>
                                      </p:to>
                                    </p:set>
                                    <p:animEffect transition="in" filter="fade">
                                      <p:cBhvr>
                                        <p:cTn id="94" dur="1000"/>
                                        <p:tgtEl>
                                          <p:spTgt spid="793"/>
                                        </p:tgtEl>
                                      </p:cBhvr>
                                    </p:animEffect>
                                    <p:anim calcmode="lin" valueType="num">
                                      <p:cBhvr>
                                        <p:cTn id="95" dur="1000" fill="hold"/>
                                        <p:tgtEl>
                                          <p:spTgt spid="793"/>
                                        </p:tgtEl>
                                        <p:attrNameLst>
                                          <p:attrName>ppt_x</p:attrName>
                                        </p:attrNameLst>
                                      </p:cBhvr>
                                      <p:tavLst>
                                        <p:tav tm="0">
                                          <p:val>
                                            <p:strVal val="#ppt_x"/>
                                          </p:val>
                                        </p:tav>
                                        <p:tav tm="100000">
                                          <p:val>
                                            <p:strVal val="#ppt_x"/>
                                          </p:val>
                                        </p:tav>
                                      </p:tavLst>
                                    </p:anim>
                                    <p:anim calcmode="lin" valueType="num">
                                      <p:cBhvr>
                                        <p:cTn id="96" dur="1000" fill="hold"/>
                                        <p:tgtEl>
                                          <p:spTgt spid="79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47"/>
                                        </p:tgtEl>
                                        <p:attrNameLst>
                                          <p:attrName>style.visibility</p:attrName>
                                        </p:attrNameLst>
                                      </p:cBhvr>
                                      <p:to>
                                        <p:strVal val="visible"/>
                                      </p:to>
                                    </p:set>
                                    <p:animEffect transition="in" filter="fade">
                                      <p:cBhvr>
                                        <p:cTn id="99" dur="1000"/>
                                        <p:tgtEl>
                                          <p:spTgt spid="947"/>
                                        </p:tgtEl>
                                      </p:cBhvr>
                                    </p:animEffect>
                                    <p:anim calcmode="lin" valueType="num">
                                      <p:cBhvr>
                                        <p:cTn id="100" dur="1000" fill="hold"/>
                                        <p:tgtEl>
                                          <p:spTgt spid="947"/>
                                        </p:tgtEl>
                                        <p:attrNameLst>
                                          <p:attrName>ppt_x</p:attrName>
                                        </p:attrNameLst>
                                      </p:cBhvr>
                                      <p:tavLst>
                                        <p:tav tm="0">
                                          <p:val>
                                            <p:strVal val="#ppt_x"/>
                                          </p:val>
                                        </p:tav>
                                        <p:tav tm="100000">
                                          <p:val>
                                            <p:strVal val="#ppt_x"/>
                                          </p:val>
                                        </p:tav>
                                      </p:tavLst>
                                    </p:anim>
                                    <p:anim calcmode="lin" valueType="num">
                                      <p:cBhvr>
                                        <p:cTn id="101" dur="1000" fill="hold"/>
                                        <p:tgtEl>
                                          <p:spTgt spid="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P spid="55" grpId="0"/>
      <p:bldP spid="622" grpId="0"/>
      <p:bldP spid="623" grpId="0"/>
      <p:bldP spid="113" grpId="0"/>
      <p:bldP spid="114" grpId="0" animBg="1"/>
      <p:bldP spid="115" grpId="0"/>
      <p:bldP spid="116" grpId="0" animBg="1"/>
      <p:bldGraphic spid="62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F10C-841A-690F-24DE-131D67251278}"/>
              </a:ext>
            </a:extLst>
          </p:cNvPr>
          <p:cNvSpPr>
            <a:spLocks noGrp="1"/>
          </p:cNvSpPr>
          <p:nvPr>
            <p:ph type="title"/>
          </p:nvPr>
        </p:nvSpPr>
        <p:spPr>
          <a:xfrm>
            <a:off x="0" y="213481"/>
            <a:ext cx="12192000" cy="738665"/>
          </a:xfrm>
        </p:spPr>
        <p:txBody>
          <a:bodyPr lIns="0" rIns="0"/>
          <a:lstStyle/>
          <a:p>
            <a:r>
              <a:rPr kumimoji="0" lang="en-US" sz="2400" b="1" i="0" u="none" strike="noStrike" kern="0" cap="none" spc="0" normalizeH="0" baseline="0" noProof="0" dirty="0">
                <a:ln>
                  <a:noFill/>
                </a:ln>
                <a:solidFill>
                  <a:srgbClr val="FFFF00"/>
                </a:solidFill>
                <a:effectLst/>
                <a:uLnTx/>
                <a:uFillTx/>
                <a:latin typeface="Arial"/>
                <a:ea typeface="+mj-ea"/>
                <a:cs typeface="+mj-cs"/>
              </a:rPr>
              <a:t>BCMA-targeted ADC for early-relapse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500" dirty="0">
                <a:latin typeface="+mn-lt"/>
              </a:rPr>
              <a:t>DREAMM-7: </a:t>
            </a:r>
            <a:r>
              <a:rPr lang="en-US" sz="2500" dirty="0">
                <a:latin typeface="+mn-lt"/>
              </a:rPr>
              <a:t>Belantamab mafodotin + </a:t>
            </a:r>
            <a:r>
              <a:rPr lang="en-US" sz="2500" dirty="0" err="1">
                <a:latin typeface="+mn-lt"/>
              </a:rPr>
              <a:t>Vd</a:t>
            </a:r>
            <a:r>
              <a:rPr lang="en-US" sz="2500" dirty="0">
                <a:latin typeface="+mn-lt"/>
              </a:rPr>
              <a:t> vs </a:t>
            </a:r>
            <a:br>
              <a:rPr lang="en-US" sz="2500" dirty="0">
                <a:latin typeface="+mn-lt"/>
              </a:rPr>
            </a:br>
            <a:r>
              <a:rPr lang="en-US" sz="2500" dirty="0">
                <a:latin typeface="+mn-lt"/>
              </a:rPr>
              <a:t>Dara-</a:t>
            </a:r>
            <a:r>
              <a:rPr lang="en-US" sz="2500" dirty="0" err="1">
                <a:latin typeface="+mn-lt"/>
              </a:rPr>
              <a:t>Vd</a:t>
            </a:r>
            <a:r>
              <a:rPr lang="en-US" sz="2500" dirty="0">
                <a:latin typeface="+mn-lt"/>
              </a:rPr>
              <a:t> as </a:t>
            </a:r>
            <a:r>
              <a:rPr lang="en-US" sz="2500" dirty="0">
                <a:latin typeface="+mn-lt"/>
                <a:cs typeface="Arial" panose="020B0604020202020204" pitchFamily="34" charset="0"/>
              </a:rPr>
              <a:t>≥2</a:t>
            </a:r>
            <a:r>
              <a:rPr lang="en-US" sz="2500" baseline="30000" dirty="0">
                <a:latin typeface="+mn-lt"/>
                <a:cs typeface="Arial" panose="020B0604020202020204" pitchFamily="34" charset="0"/>
              </a:rPr>
              <a:t>nd</a:t>
            </a:r>
            <a:r>
              <a:rPr lang="en-US" sz="2500" dirty="0">
                <a:latin typeface="+mn-lt"/>
                <a:cs typeface="Arial" panose="020B0604020202020204" pitchFamily="34" charset="0"/>
              </a:rPr>
              <a:t>-line therapy</a:t>
            </a:r>
            <a:endParaRPr lang="en-GB" sz="2500" dirty="0">
              <a:latin typeface="+mn-lt"/>
            </a:endParaRPr>
          </a:p>
        </p:txBody>
      </p:sp>
      <p:sp>
        <p:nvSpPr>
          <p:cNvPr id="5" name="Text Placeholder 4">
            <a:extLst>
              <a:ext uri="{FF2B5EF4-FFF2-40B4-BE49-F238E27FC236}">
                <a16:creationId xmlns:a16="http://schemas.microsoft.com/office/drawing/2014/main" id="{624DDB6E-47A2-64AD-E119-5C46601BD821}"/>
              </a:ext>
            </a:extLst>
          </p:cNvPr>
          <p:cNvSpPr>
            <a:spLocks noGrp="1"/>
          </p:cNvSpPr>
          <p:nvPr>
            <p:ph type="body" sz="quarter" idx="10"/>
          </p:nvPr>
        </p:nvSpPr>
        <p:spPr>
          <a:xfrm>
            <a:off x="0" y="6419854"/>
            <a:ext cx="12118109" cy="371644"/>
          </a:xfrm>
        </p:spPr>
        <p:txBody>
          <a:bodyPr/>
          <a:lstStyle/>
          <a:p>
            <a:r>
              <a:rPr lang="en-GB" sz="1200" dirty="0" err="1"/>
              <a:t>Hungria</a:t>
            </a:r>
            <a:r>
              <a:rPr lang="en-GB" sz="1200" dirty="0"/>
              <a:t> V, et al. N Engl J Med 2024;391(5):393–407. </a:t>
            </a:r>
            <a:r>
              <a:rPr lang="da-DK" sz="1200" dirty="0"/>
              <a:t>Hungria V, et al. Blood 2024;144(supplement 1):772.</a:t>
            </a:r>
            <a:endParaRPr lang="en-GB" sz="1200" dirty="0"/>
          </a:p>
        </p:txBody>
      </p:sp>
      <p:graphicFrame>
        <p:nvGraphicFramePr>
          <p:cNvPr id="14" name="Content Placeholder 13">
            <a:extLst>
              <a:ext uri="{FF2B5EF4-FFF2-40B4-BE49-F238E27FC236}">
                <a16:creationId xmlns:a16="http://schemas.microsoft.com/office/drawing/2014/main" id="{5956D7BD-FDC1-0D42-F612-EC2AE7D72635}"/>
              </a:ext>
            </a:extLst>
          </p:cNvPr>
          <p:cNvGraphicFramePr>
            <a:graphicFrameLocks noGrp="1"/>
          </p:cNvGraphicFramePr>
          <p:nvPr>
            <p:ph sz="half" idx="1"/>
          </p:nvPr>
        </p:nvGraphicFramePr>
        <p:xfrm>
          <a:off x="76200" y="1600205"/>
          <a:ext cx="3777673" cy="4726704"/>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C45DBCD4-0756-C128-2CA2-A506A744AC45}"/>
              </a:ext>
            </a:extLst>
          </p:cNvPr>
          <p:cNvSpPr txBox="1"/>
          <p:nvPr/>
        </p:nvSpPr>
        <p:spPr>
          <a:xfrm>
            <a:off x="653228" y="1305368"/>
            <a:ext cx="135005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83.1%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VGPR</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CR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35.8% </a:t>
            </a:r>
          </a:p>
        </p:txBody>
      </p:sp>
      <p:sp>
        <p:nvSpPr>
          <p:cNvPr id="23" name="TextBox 22">
            <a:extLst>
              <a:ext uri="{FF2B5EF4-FFF2-40B4-BE49-F238E27FC236}">
                <a16:creationId xmlns:a16="http://schemas.microsoft.com/office/drawing/2014/main" id="{2322A4C0-7712-761E-5010-6CCE3CC7A2D0}"/>
              </a:ext>
            </a:extLst>
          </p:cNvPr>
          <p:cNvSpPr txBox="1"/>
          <p:nvPr/>
        </p:nvSpPr>
        <p:spPr>
          <a:xfrm>
            <a:off x="1886809" y="1674700"/>
            <a:ext cx="135005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71.3%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VGPR</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a:ea typeface="+mn-ea"/>
                <a:cs typeface="Arial"/>
              </a:rPr>
              <a:t>46.2%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CR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17.5% </a:t>
            </a:r>
            <a:r>
              <a:rPr kumimoji="0" lang="en-US" sz="1400" b="1" i="0" u="none" strike="noStrike" kern="1200" cap="none" spc="0" normalizeH="0" baseline="0" noProof="0" dirty="0">
                <a:ln>
                  <a:noFill/>
                </a:ln>
                <a:solidFill>
                  <a:srgbClr val="FFFFFF"/>
                </a:solidFill>
                <a:effectLst/>
                <a:uLnTx/>
                <a:uFillTx/>
                <a:latin typeface="Arial"/>
                <a:ea typeface="+mn-ea"/>
                <a:cs typeface="+mn-cs"/>
              </a:rPr>
              <a:t> </a:t>
            </a:r>
          </a:p>
        </p:txBody>
      </p:sp>
      <p:graphicFrame>
        <p:nvGraphicFramePr>
          <p:cNvPr id="25" name="Content Placeholder 13">
            <a:extLst>
              <a:ext uri="{FF2B5EF4-FFF2-40B4-BE49-F238E27FC236}">
                <a16:creationId xmlns:a16="http://schemas.microsoft.com/office/drawing/2014/main" id="{72F1CA1F-486F-C727-4617-71E4E7CE85AC}"/>
              </a:ext>
            </a:extLst>
          </p:cNvPr>
          <p:cNvGraphicFramePr>
            <a:graphicFrameLocks/>
          </p:cNvGraphicFramePr>
          <p:nvPr/>
        </p:nvGraphicFramePr>
        <p:xfrm>
          <a:off x="3712188" y="1600205"/>
          <a:ext cx="3465297" cy="472670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F529ADB3-A734-0FB2-ADEB-C735F6AD1A3B}"/>
              </a:ext>
            </a:extLst>
          </p:cNvPr>
          <p:cNvSpPr txBox="1"/>
          <p:nvPr/>
        </p:nvSpPr>
        <p:spPr>
          <a:xfrm>
            <a:off x="4612187" y="1600204"/>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MRD-neg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38.7% </a:t>
            </a:r>
          </a:p>
        </p:txBody>
      </p:sp>
      <p:sp>
        <p:nvSpPr>
          <p:cNvPr id="28" name="TextBox 27">
            <a:extLst>
              <a:ext uri="{FF2B5EF4-FFF2-40B4-BE49-F238E27FC236}">
                <a16:creationId xmlns:a16="http://schemas.microsoft.com/office/drawing/2014/main" id="{D0ACFEBD-FDF7-0224-621C-1D52FF8E8639}"/>
              </a:ext>
            </a:extLst>
          </p:cNvPr>
          <p:cNvSpPr txBox="1"/>
          <p:nvPr/>
        </p:nvSpPr>
        <p:spPr>
          <a:xfrm>
            <a:off x="5799059" y="3601577"/>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MRD-neg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17.1% </a:t>
            </a:r>
          </a:p>
        </p:txBody>
      </p:sp>
      <p:sp>
        <p:nvSpPr>
          <p:cNvPr id="31" name="Rectangle 30">
            <a:extLst>
              <a:ext uri="{FF2B5EF4-FFF2-40B4-BE49-F238E27FC236}">
                <a16:creationId xmlns:a16="http://schemas.microsoft.com/office/drawing/2014/main" id="{21CAED74-DDB3-3D48-7283-267542E95469}"/>
              </a:ext>
            </a:extLst>
          </p:cNvPr>
          <p:cNvSpPr/>
          <p:nvPr/>
        </p:nvSpPr>
        <p:spPr bwMode="auto">
          <a:xfrm>
            <a:off x="73892" y="6140311"/>
            <a:ext cx="3162968" cy="30540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DOR 40.8 vs 17.8 months</a:t>
            </a:r>
          </a:p>
        </p:txBody>
      </p:sp>
      <p:graphicFrame>
        <p:nvGraphicFramePr>
          <p:cNvPr id="35" name="Table 2">
            <a:extLst>
              <a:ext uri="{FF2B5EF4-FFF2-40B4-BE49-F238E27FC236}">
                <a16:creationId xmlns:a16="http://schemas.microsoft.com/office/drawing/2014/main" id="{7210D2CA-7B85-86AC-046D-5A32EE52C399}"/>
              </a:ext>
            </a:extLst>
          </p:cNvPr>
          <p:cNvGraphicFramePr>
            <a:graphicFrameLocks noGrp="1"/>
          </p:cNvGraphicFramePr>
          <p:nvPr>
            <p:ph sz="half" idx="2"/>
          </p:nvPr>
        </p:nvGraphicFramePr>
        <p:xfrm>
          <a:off x="7175176" y="1399507"/>
          <a:ext cx="4940624" cy="5054302"/>
        </p:xfrm>
        <a:graphic>
          <a:graphicData uri="http://schemas.openxmlformats.org/drawingml/2006/table">
            <a:tbl>
              <a:tblPr firstRow="1" bandRow="1">
                <a:tableStyleId>{F5AB1C69-6EDB-4FF4-983F-18BD219EF322}</a:tableStyleId>
              </a:tblPr>
              <a:tblGrid>
                <a:gridCol w="2237264">
                  <a:extLst>
                    <a:ext uri="{9D8B030D-6E8A-4147-A177-3AD203B41FA5}">
                      <a16:colId xmlns:a16="http://schemas.microsoft.com/office/drawing/2014/main" val="20000"/>
                    </a:ext>
                  </a:extLst>
                </a:gridCol>
                <a:gridCol w="1468964">
                  <a:extLst>
                    <a:ext uri="{9D8B030D-6E8A-4147-A177-3AD203B41FA5}">
                      <a16:colId xmlns:a16="http://schemas.microsoft.com/office/drawing/2014/main" val="3889570887"/>
                    </a:ext>
                  </a:extLst>
                </a:gridCol>
                <a:gridCol w="1234396">
                  <a:extLst>
                    <a:ext uri="{9D8B030D-6E8A-4147-A177-3AD203B41FA5}">
                      <a16:colId xmlns:a16="http://schemas.microsoft.com/office/drawing/2014/main" val="20002"/>
                    </a:ext>
                  </a:extLst>
                </a:gridCol>
              </a:tblGrid>
              <a:tr h="390862">
                <a:tc>
                  <a:txBody>
                    <a:bodyPr/>
                    <a:lstStyle/>
                    <a:p>
                      <a:r>
                        <a:rPr lang="en-US" sz="1200" b="1" dirty="0">
                          <a:latin typeface="+mn-lt"/>
                        </a:rPr>
                        <a:t>Safety</a:t>
                      </a:r>
                      <a:endParaRPr lang="en-US" sz="1200" b="1" baseline="30000" dirty="0">
                        <a:latin typeface="+mn-lt"/>
                        <a:cs typeface="Arial" panose="020B0604020202020204" pitchFamily="34" charset="0"/>
                      </a:endParaRPr>
                    </a:p>
                  </a:txBody>
                  <a:tcPr marL="45720" marR="45720"/>
                </a:tc>
                <a:tc>
                  <a:txBody>
                    <a:bodyPr/>
                    <a:lstStyle/>
                    <a:p>
                      <a:pPr algn="ctr"/>
                      <a:r>
                        <a:rPr lang="en-US" sz="1200" b="1" dirty="0" err="1">
                          <a:latin typeface="+mn-lt"/>
                          <a:cs typeface="Arial" panose="020B0604020202020204" pitchFamily="34" charset="0"/>
                        </a:rPr>
                        <a:t>Belamaf-Vd</a:t>
                      </a:r>
                      <a:r>
                        <a:rPr lang="en-US" sz="1200" b="1" dirty="0">
                          <a:latin typeface="+mn-lt"/>
                          <a:cs typeface="Arial" panose="020B0604020202020204" pitchFamily="34" charset="0"/>
                        </a:rPr>
                        <a:t>, N=243</a:t>
                      </a:r>
                    </a:p>
                  </a:txBody>
                  <a:tcPr marL="45720" marR="45720"/>
                </a:tc>
                <a:tc>
                  <a:txBody>
                    <a:bodyPr/>
                    <a:lstStyle/>
                    <a:p>
                      <a:pPr algn="ctr"/>
                      <a:r>
                        <a:rPr lang="en-US" sz="1200" b="1" dirty="0">
                          <a:latin typeface="+mn-lt"/>
                        </a:rPr>
                        <a:t>Dara-</a:t>
                      </a:r>
                      <a:r>
                        <a:rPr lang="en-US" sz="1200" b="1" dirty="0" err="1">
                          <a:latin typeface="+mn-lt"/>
                        </a:rPr>
                        <a:t>Vd</a:t>
                      </a:r>
                      <a:r>
                        <a:rPr lang="en-US" sz="1200" b="1" dirty="0">
                          <a:latin typeface="+mn-lt"/>
                        </a:rPr>
                        <a:t>, N=251</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10000"/>
                  </a:ext>
                </a:extLst>
              </a:tr>
              <a:tr h="262038">
                <a:tc>
                  <a:txBody>
                    <a:bodyPr/>
                    <a:lstStyle/>
                    <a:p>
                      <a:r>
                        <a:rPr lang="en-US" sz="1200" b="1" dirty="0"/>
                        <a:t>Grade 3-4 AE</a:t>
                      </a:r>
                      <a:endParaRPr lang="en-US" sz="1200" b="1" dirty="0">
                        <a:latin typeface="+mn-lt"/>
                        <a:cs typeface="Arial" panose="020B0604020202020204" pitchFamily="34" charset="0"/>
                      </a:endParaRPr>
                    </a:p>
                  </a:txBody>
                  <a:tcPr marL="45720" marR="45720"/>
                </a:tc>
                <a:tc>
                  <a:txBody>
                    <a:bodyPr/>
                    <a:lstStyle/>
                    <a:p>
                      <a:pPr algn="ctr"/>
                      <a:r>
                        <a:rPr lang="en-US" sz="1200" b="1" dirty="0"/>
                        <a:t>95%</a:t>
                      </a:r>
                      <a:endParaRPr lang="en-US" sz="1200" b="1" dirty="0">
                        <a:latin typeface="+mn-lt"/>
                        <a:cs typeface="Arial" panose="020B0604020202020204" pitchFamily="34" charset="0"/>
                      </a:endParaRPr>
                    </a:p>
                  </a:txBody>
                  <a:tcPr marL="45720" marR="45720"/>
                </a:tc>
                <a:tc>
                  <a:txBody>
                    <a:bodyPr/>
                    <a:lstStyle/>
                    <a:p>
                      <a:pPr algn="ctr"/>
                      <a:r>
                        <a:rPr lang="en-US" sz="1200" b="1" dirty="0"/>
                        <a:t>78%</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10001"/>
                  </a:ext>
                </a:extLst>
              </a:tr>
              <a:tr h="262038">
                <a:tc>
                  <a:txBody>
                    <a:bodyPr/>
                    <a:lstStyle/>
                    <a:p>
                      <a:pPr marL="108000"/>
                      <a:r>
                        <a:rPr lang="en-US" sz="1200" b="1" dirty="0"/>
                        <a:t>Related</a:t>
                      </a:r>
                      <a:endParaRPr lang="en-US" sz="1200" b="1" dirty="0">
                        <a:latin typeface="+mn-lt"/>
                        <a:cs typeface="Arial" panose="020B0604020202020204" pitchFamily="34" charset="0"/>
                      </a:endParaRPr>
                    </a:p>
                  </a:txBody>
                  <a:tcPr marL="45720" marR="45720"/>
                </a:tc>
                <a:tc>
                  <a:txBody>
                    <a:bodyPr/>
                    <a:lstStyle/>
                    <a:p>
                      <a:pPr algn="ctr"/>
                      <a:r>
                        <a:rPr lang="en-US" sz="1200" b="1" dirty="0"/>
                        <a:t>92%</a:t>
                      </a:r>
                      <a:endParaRPr lang="en-US" sz="1200" b="1" dirty="0">
                        <a:latin typeface="+mn-lt"/>
                        <a:cs typeface="Arial" panose="020B0604020202020204" pitchFamily="34" charset="0"/>
                      </a:endParaRPr>
                    </a:p>
                  </a:txBody>
                  <a:tcPr marL="45720" marR="45720"/>
                </a:tc>
                <a:tc>
                  <a:txBody>
                    <a:bodyPr/>
                    <a:lstStyle/>
                    <a:p>
                      <a:pPr algn="ctr"/>
                      <a:r>
                        <a:rPr lang="en-US" sz="1200" b="1" dirty="0"/>
                        <a:t>67%</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3361448444"/>
                  </a:ext>
                </a:extLst>
              </a:tr>
              <a:tr h="262038">
                <a:tc>
                  <a:txBody>
                    <a:bodyPr/>
                    <a:lstStyle/>
                    <a:p>
                      <a:r>
                        <a:rPr lang="en-US" sz="1200" b="1" dirty="0"/>
                        <a:t>Discontinuation due to AEs</a:t>
                      </a:r>
                      <a:endParaRPr lang="en-US" sz="1200" b="1" dirty="0">
                        <a:latin typeface="+mn-lt"/>
                        <a:cs typeface="Arial" panose="020B0604020202020204" pitchFamily="34" charset="0"/>
                      </a:endParaRPr>
                    </a:p>
                  </a:txBody>
                  <a:tcPr marL="45720" marR="45720"/>
                </a:tc>
                <a:tc>
                  <a:txBody>
                    <a:bodyPr/>
                    <a:lstStyle/>
                    <a:p>
                      <a:pPr algn="ctr"/>
                      <a:r>
                        <a:rPr lang="en-US" sz="1200" b="1" dirty="0"/>
                        <a:t>32%</a:t>
                      </a:r>
                      <a:endParaRPr lang="en-US" sz="1200" b="1" dirty="0">
                        <a:latin typeface="+mn-lt"/>
                        <a:cs typeface="Arial" panose="020B0604020202020204" pitchFamily="34" charset="0"/>
                      </a:endParaRPr>
                    </a:p>
                  </a:txBody>
                  <a:tcPr marL="45720" marR="45720"/>
                </a:tc>
                <a:tc>
                  <a:txBody>
                    <a:bodyPr/>
                    <a:lstStyle/>
                    <a:p>
                      <a:pPr algn="ctr"/>
                      <a:r>
                        <a:rPr lang="en-US" sz="1200" b="1" dirty="0"/>
                        <a:t>19%</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10002"/>
                  </a:ext>
                </a:extLst>
              </a:tr>
              <a:tr h="262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SAEs</a:t>
                      </a:r>
                      <a:endParaRPr lang="en-US" sz="1200" b="1" dirty="0">
                        <a:latin typeface="+mn-lt"/>
                        <a:cs typeface="Arial" panose="020B0604020202020204" pitchFamily="34" charset="0"/>
                      </a:endParaRPr>
                    </a:p>
                  </a:txBody>
                  <a:tcPr marL="45720" marR="45720"/>
                </a:tc>
                <a:tc>
                  <a:txBody>
                    <a:bodyPr/>
                    <a:lstStyle/>
                    <a:p>
                      <a:pPr algn="ctr"/>
                      <a:r>
                        <a:rPr lang="en-US" sz="1200" b="1" dirty="0"/>
                        <a:t>53%</a:t>
                      </a:r>
                      <a:endParaRPr lang="en-US" sz="1200" b="1" dirty="0">
                        <a:latin typeface="+mn-lt"/>
                        <a:cs typeface="Arial" panose="020B0604020202020204" pitchFamily="34" charset="0"/>
                      </a:endParaRPr>
                    </a:p>
                  </a:txBody>
                  <a:tcPr marL="45720" marR="45720"/>
                </a:tc>
                <a:tc>
                  <a:txBody>
                    <a:bodyPr/>
                    <a:lstStyle/>
                    <a:p>
                      <a:pPr algn="ctr"/>
                      <a:r>
                        <a:rPr lang="en-US" sz="1200" b="1" dirty="0"/>
                        <a:t>38%</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465356208"/>
                  </a:ext>
                </a:extLst>
              </a:tr>
              <a:tr h="262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Death due to AEs</a:t>
                      </a:r>
                      <a:endParaRPr lang="en-US" sz="1200" b="1" dirty="0">
                        <a:latin typeface="+mn-lt"/>
                        <a:cs typeface="Arial" panose="020B0604020202020204" pitchFamily="34" charset="0"/>
                      </a:endParaRPr>
                    </a:p>
                  </a:txBody>
                  <a:tcPr marL="45720" marR="45720"/>
                </a:tc>
                <a:tc>
                  <a:txBody>
                    <a:bodyPr/>
                    <a:lstStyle/>
                    <a:p>
                      <a:pPr algn="ctr"/>
                      <a:r>
                        <a:rPr lang="en-US" sz="1200" b="1" dirty="0"/>
                        <a:t>11%</a:t>
                      </a:r>
                      <a:endParaRPr lang="en-US" sz="1200" b="1" dirty="0">
                        <a:latin typeface="+mn-lt"/>
                        <a:cs typeface="Arial" panose="020B0604020202020204" pitchFamily="34" charset="0"/>
                      </a:endParaRPr>
                    </a:p>
                  </a:txBody>
                  <a:tcPr marL="45720" marR="45720"/>
                </a:tc>
                <a:tc>
                  <a:txBody>
                    <a:bodyPr/>
                    <a:lstStyle/>
                    <a:p>
                      <a:pPr algn="ctr"/>
                      <a:r>
                        <a:rPr lang="en-US" sz="1200" b="1" dirty="0"/>
                        <a:t>8%</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3810622769"/>
                  </a:ext>
                </a:extLst>
              </a:tr>
              <a:tr h="262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Grade ≥3 hematologic AEs</a:t>
                      </a:r>
                      <a:endParaRPr lang="en-US" sz="1200" b="1" dirty="0">
                        <a:latin typeface="+mn-lt"/>
                        <a:cs typeface="Arial" panose="020B0604020202020204" pitchFamily="34" charset="0"/>
                      </a:endParaRPr>
                    </a:p>
                  </a:txBody>
                  <a:tcPr marL="45720" marR="45720"/>
                </a:tc>
                <a:tc>
                  <a:txBody>
                    <a:bodyPr/>
                    <a:lstStyle/>
                    <a:p>
                      <a:pPr algn="ctr"/>
                      <a:endParaRPr lang="en-US" sz="1200" b="1" dirty="0">
                        <a:latin typeface="+mn-lt"/>
                        <a:cs typeface="Arial" panose="020B0604020202020204" pitchFamily="34" charset="0"/>
                      </a:endParaRPr>
                    </a:p>
                  </a:txBody>
                  <a:tcPr marL="45720" marR="45720"/>
                </a:tc>
                <a:tc>
                  <a:txBody>
                    <a:bodyPr/>
                    <a:lstStyle/>
                    <a:p>
                      <a:pPr algn="ct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3850452341"/>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t>Thrombocytopenia</a:t>
                      </a:r>
                      <a:endParaRPr lang="en-US" sz="1200" b="1" dirty="0">
                        <a:latin typeface="+mn-lt"/>
                        <a:cs typeface="Arial" panose="020B0604020202020204" pitchFamily="34" charset="0"/>
                      </a:endParaRPr>
                    </a:p>
                  </a:txBody>
                  <a:tcPr marL="45720" marR="45720"/>
                </a:tc>
                <a:tc>
                  <a:txBody>
                    <a:bodyPr/>
                    <a:lstStyle/>
                    <a:p>
                      <a:pPr algn="ctr"/>
                      <a:r>
                        <a:rPr lang="en-US" sz="1200" b="1" dirty="0"/>
                        <a:t>56%</a:t>
                      </a:r>
                      <a:endParaRPr lang="en-US" sz="1200" b="1" dirty="0">
                        <a:latin typeface="+mn-lt"/>
                        <a:cs typeface="Arial" panose="020B0604020202020204" pitchFamily="34" charset="0"/>
                      </a:endParaRPr>
                    </a:p>
                  </a:txBody>
                  <a:tcPr marL="45720" marR="45720"/>
                </a:tc>
                <a:tc>
                  <a:txBody>
                    <a:bodyPr/>
                    <a:lstStyle/>
                    <a:p>
                      <a:pPr algn="ctr"/>
                      <a:r>
                        <a:rPr lang="en-US" sz="1200" b="1" dirty="0"/>
                        <a:t>35%</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967179171"/>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Neutropenia</a:t>
                      </a:r>
                    </a:p>
                  </a:txBody>
                  <a:tcPr marL="45720" marR="45720"/>
                </a:tc>
                <a:tc>
                  <a:txBody>
                    <a:bodyPr/>
                    <a:lstStyle/>
                    <a:p>
                      <a:pPr algn="ctr"/>
                      <a:r>
                        <a:rPr lang="en-US" sz="1200" b="1" dirty="0">
                          <a:latin typeface="+mn-lt"/>
                          <a:cs typeface="Arial" panose="020B0604020202020204" pitchFamily="34" charset="0"/>
                        </a:rPr>
                        <a:t>14%</a:t>
                      </a:r>
                    </a:p>
                  </a:txBody>
                  <a:tcPr marL="45720" marR="45720"/>
                </a:tc>
                <a:tc>
                  <a:txBody>
                    <a:bodyPr/>
                    <a:lstStyle/>
                    <a:p>
                      <a:pPr algn="ctr"/>
                      <a:r>
                        <a:rPr lang="en-US" sz="1200" b="1" dirty="0">
                          <a:latin typeface="+mn-lt"/>
                          <a:cs typeface="Arial" panose="020B0604020202020204" pitchFamily="34" charset="0"/>
                        </a:rPr>
                        <a:t>10%</a:t>
                      </a:r>
                    </a:p>
                  </a:txBody>
                  <a:tcPr marL="45720" marR="45720"/>
                </a:tc>
                <a:extLst>
                  <a:ext uri="{0D108BD9-81ED-4DB2-BD59-A6C34878D82A}">
                    <a16:rowId xmlns:a16="http://schemas.microsoft.com/office/drawing/2014/main" val="2647785461"/>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t>Anemia</a:t>
                      </a:r>
                      <a:endParaRPr lang="en-US" sz="1200" b="1" dirty="0">
                        <a:latin typeface="+mn-lt"/>
                        <a:cs typeface="Arial" panose="020B0604020202020204" pitchFamily="34" charset="0"/>
                      </a:endParaRPr>
                    </a:p>
                  </a:txBody>
                  <a:tcPr marL="45720" marR="45720"/>
                </a:tc>
                <a:tc>
                  <a:txBody>
                    <a:bodyPr/>
                    <a:lstStyle/>
                    <a:p>
                      <a:pPr algn="ctr"/>
                      <a:r>
                        <a:rPr lang="en-US" sz="1200" b="1" dirty="0"/>
                        <a:t>9%</a:t>
                      </a:r>
                      <a:endParaRPr lang="en-US" sz="1200" b="1" dirty="0">
                        <a:latin typeface="+mn-lt"/>
                        <a:cs typeface="Arial" panose="020B0604020202020204" pitchFamily="34" charset="0"/>
                      </a:endParaRPr>
                    </a:p>
                  </a:txBody>
                  <a:tcPr marL="45720" marR="45720"/>
                </a:tc>
                <a:tc>
                  <a:txBody>
                    <a:bodyPr/>
                    <a:lstStyle/>
                    <a:p>
                      <a:pPr algn="ctr"/>
                      <a:r>
                        <a:rPr lang="en-US" sz="1200" b="1" dirty="0"/>
                        <a:t>10%</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356290535"/>
                  </a:ext>
                </a:extLst>
              </a:tr>
              <a:tr h="262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Infections</a:t>
                      </a:r>
                      <a:endParaRPr lang="en-US" sz="1200" b="1" dirty="0">
                        <a:latin typeface="+mn-lt"/>
                        <a:cs typeface="Arial" panose="020B0604020202020204" pitchFamily="34" charset="0"/>
                      </a:endParaRPr>
                    </a:p>
                  </a:txBody>
                  <a:tcPr marL="45720" marR="45720"/>
                </a:tc>
                <a:tc>
                  <a:txBody>
                    <a:bodyPr/>
                    <a:lstStyle/>
                    <a:p>
                      <a:pPr algn="ctr"/>
                      <a:r>
                        <a:rPr lang="en-US" sz="1200" b="1" dirty="0"/>
                        <a:t>73%</a:t>
                      </a:r>
                      <a:endParaRPr lang="en-US" sz="1200" b="1" dirty="0">
                        <a:latin typeface="+mn-lt"/>
                        <a:cs typeface="Arial" panose="020B0604020202020204" pitchFamily="34" charset="0"/>
                      </a:endParaRPr>
                    </a:p>
                  </a:txBody>
                  <a:tcPr marL="45720" marR="45720"/>
                </a:tc>
                <a:tc>
                  <a:txBody>
                    <a:bodyPr/>
                    <a:lstStyle/>
                    <a:p>
                      <a:pPr algn="ctr"/>
                      <a:r>
                        <a:rPr lang="en-US" sz="1200" b="1" dirty="0"/>
                        <a:t>68%</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661329899"/>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t>Grade ≥3 </a:t>
                      </a:r>
                      <a:endParaRPr lang="en-US" sz="1200" b="1" dirty="0">
                        <a:latin typeface="+mn-lt"/>
                        <a:cs typeface="Arial" panose="020B0604020202020204" pitchFamily="34" charset="0"/>
                      </a:endParaRPr>
                    </a:p>
                  </a:txBody>
                  <a:tcPr marL="45720" marR="45720"/>
                </a:tc>
                <a:tc>
                  <a:txBody>
                    <a:bodyPr/>
                    <a:lstStyle/>
                    <a:p>
                      <a:pPr algn="ctr"/>
                      <a:r>
                        <a:rPr lang="en-US" sz="1200" b="1" dirty="0"/>
                        <a:t>33%</a:t>
                      </a:r>
                      <a:endParaRPr lang="en-US" sz="1200" b="1" dirty="0">
                        <a:latin typeface="+mn-lt"/>
                        <a:cs typeface="Arial" panose="020B0604020202020204" pitchFamily="34" charset="0"/>
                      </a:endParaRPr>
                    </a:p>
                  </a:txBody>
                  <a:tcPr marL="45720" marR="45720"/>
                </a:tc>
                <a:tc>
                  <a:txBody>
                    <a:bodyPr/>
                    <a:lstStyle/>
                    <a:p>
                      <a:pPr algn="ctr"/>
                      <a:r>
                        <a:rPr lang="en-US" sz="1200" b="1" dirty="0"/>
                        <a:t>20%</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1286230109"/>
                  </a:ext>
                </a:extLst>
              </a:tr>
              <a:tr h="262038">
                <a:tc>
                  <a:txBody>
                    <a:bodyPr/>
                    <a:lstStyle/>
                    <a:p>
                      <a:pPr marL="216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Pneumonia</a:t>
                      </a:r>
                    </a:p>
                  </a:txBody>
                  <a:tcPr marL="45720" marR="45720"/>
                </a:tc>
                <a:tc>
                  <a:txBody>
                    <a:bodyPr/>
                    <a:lstStyle/>
                    <a:p>
                      <a:pPr algn="ctr"/>
                      <a:r>
                        <a:rPr lang="en-US" sz="1200" b="1" dirty="0">
                          <a:latin typeface="+mn-lt"/>
                          <a:cs typeface="Arial" panose="020B0604020202020204" pitchFamily="34" charset="0"/>
                        </a:rPr>
                        <a:t>12%</a:t>
                      </a:r>
                    </a:p>
                  </a:txBody>
                  <a:tcPr marL="45720" marR="45720"/>
                </a:tc>
                <a:tc>
                  <a:txBody>
                    <a:bodyPr/>
                    <a:lstStyle/>
                    <a:p>
                      <a:pPr algn="ctr"/>
                      <a:r>
                        <a:rPr lang="en-US" sz="1200" b="1" dirty="0">
                          <a:latin typeface="+mn-lt"/>
                          <a:cs typeface="Arial" panose="020B0604020202020204" pitchFamily="34" charset="0"/>
                        </a:rPr>
                        <a:t>4%</a:t>
                      </a:r>
                    </a:p>
                  </a:txBody>
                  <a:tcPr marL="45720" marR="45720"/>
                </a:tc>
                <a:extLst>
                  <a:ext uri="{0D108BD9-81ED-4DB2-BD59-A6C34878D82A}">
                    <a16:rowId xmlns:a16="http://schemas.microsoft.com/office/drawing/2014/main" val="2952824860"/>
                  </a:ext>
                </a:extLst>
              </a:tr>
              <a:tr h="262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Ocular AEs (Grade ≥3)</a:t>
                      </a:r>
                      <a:endParaRPr lang="en-US" sz="1200" b="1" dirty="0">
                        <a:latin typeface="+mn-lt"/>
                        <a:cs typeface="Arial" panose="020B0604020202020204" pitchFamily="34" charset="0"/>
                      </a:endParaRPr>
                    </a:p>
                  </a:txBody>
                  <a:tcPr marL="45720" marR="45720"/>
                </a:tc>
                <a:tc>
                  <a:txBody>
                    <a:bodyPr/>
                    <a:lstStyle/>
                    <a:p>
                      <a:pPr algn="ctr"/>
                      <a:r>
                        <a:rPr lang="en-US" sz="1200" b="1" dirty="0"/>
                        <a:t>79% (34%)</a:t>
                      </a:r>
                      <a:endParaRPr lang="en-US" sz="1200" b="1" dirty="0">
                        <a:latin typeface="+mn-lt"/>
                        <a:cs typeface="Arial" panose="020B0604020202020204" pitchFamily="34" charset="0"/>
                      </a:endParaRPr>
                    </a:p>
                  </a:txBody>
                  <a:tcPr marL="45720" marR="45720"/>
                </a:tc>
                <a:tc>
                  <a:txBody>
                    <a:bodyPr/>
                    <a:lstStyle/>
                    <a:p>
                      <a:pPr algn="ctr"/>
                      <a:r>
                        <a:rPr lang="en-US" sz="1200" b="1" dirty="0"/>
                        <a:t>29% (3%)</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511078152"/>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rPr>
                        <a:t>Vision blurred</a:t>
                      </a:r>
                      <a:endParaRPr lang="en-US" sz="1200" b="1" kern="1200" dirty="0">
                        <a:solidFill>
                          <a:schemeClr val="dk1"/>
                        </a:solidFill>
                        <a:latin typeface="+mn-lt"/>
                        <a:ea typeface="+mn-ea"/>
                        <a:cs typeface="+mn-cs"/>
                      </a:endParaRPr>
                    </a:p>
                  </a:txBody>
                  <a:tcPr marL="45720" marR="45720"/>
                </a:tc>
                <a:tc>
                  <a:txBody>
                    <a:bodyPr/>
                    <a:lstStyle/>
                    <a:p>
                      <a:pPr algn="ctr"/>
                      <a:r>
                        <a:rPr lang="en-US" sz="1200" b="1" dirty="0"/>
                        <a:t>68% (24%)</a:t>
                      </a:r>
                      <a:endParaRPr lang="en-US" sz="1200" b="1" dirty="0">
                        <a:latin typeface="+mn-lt"/>
                        <a:cs typeface="Arial" panose="020B0604020202020204" pitchFamily="34" charset="0"/>
                      </a:endParaRPr>
                    </a:p>
                  </a:txBody>
                  <a:tcPr marL="45720" marR="45720"/>
                </a:tc>
                <a:tc>
                  <a:txBody>
                    <a:bodyPr/>
                    <a:lstStyle/>
                    <a:p>
                      <a:pPr algn="ctr"/>
                      <a:r>
                        <a:rPr lang="en-US" sz="1200" b="1" dirty="0"/>
                        <a:t>11% (&lt;1%)</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3229233064"/>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rPr>
                        <a:t>Dry eye</a:t>
                      </a:r>
                      <a:endParaRPr lang="en-US" sz="1200" b="1" kern="1200" dirty="0">
                        <a:solidFill>
                          <a:schemeClr val="dk1"/>
                        </a:solidFill>
                        <a:latin typeface="+mn-lt"/>
                        <a:ea typeface="+mn-ea"/>
                        <a:cs typeface="+mn-cs"/>
                      </a:endParaRPr>
                    </a:p>
                  </a:txBody>
                  <a:tcPr marL="45720" marR="45720"/>
                </a:tc>
                <a:tc>
                  <a:txBody>
                    <a:bodyPr/>
                    <a:lstStyle/>
                    <a:p>
                      <a:pPr algn="ctr"/>
                      <a:r>
                        <a:rPr lang="en-US" sz="1200" b="1" dirty="0"/>
                        <a:t>51% (7%)</a:t>
                      </a:r>
                      <a:endParaRPr lang="en-US" sz="1200" b="1" dirty="0">
                        <a:latin typeface="+mn-lt"/>
                        <a:cs typeface="Arial" panose="020B0604020202020204" pitchFamily="34" charset="0"/>
                      </a:endParaRPr>
                    </a:p>
                  </a:txBody>
                  <a:tcPr marL="45720" marR="45720"/>
                </a:tc>
                <a:tc>
                  <a:txBody>
                    <a:bodyPr/>
                    <a:lstStyle/>
                    <a:p>
                      <a:pPr algn="ctr"/>
                      <a:r>
                        <a:rPr lang="en-US" sz="1200" b="1" dirty="0"/>
                        <a:t>7% (0)</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2621716348"/>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Photophobia</a:t>
                      </a:r>
                    </a:p>
                  </a:txBody>
                  <a:tcPr marL="45720" marR="45720"/>
                </a:tc>
                <a:tc>
                  <a:txBody>
                    <a:bodyPr/>
                    <a:lstStyle/>
                    <a:p>
                      <a:pPr algn="ctr"/>
                      <a:r>
                        <a:rPr lang="en-US" sz="1200" b="1" dirty="0">
                          <a:latin typeface="+mn-lt"/>
                          <a:cs typeface="Arial" panose="020B0604020202020204" pitchFamily="34" charset="0"/>
                        </a:rPr>
                        <a:t>47% (2%)</a:t>
                      </a:r>
                    </a:p>
                  </a:txBody>
                  <a:tcPr marL="45720" marR="45720"/>
                </a:tc>
                <a:tc>
                  <a:txBody>
                    <a:bodyPr/>
                    <a:lstStyle/>
                    <a:p>
                      <a:pPr algn="ctr"/>
                      <a:r>
                        <a:rPr lang="en-US" sz="1200" b="1" dirty="0">
                          <a:latin typeface="+mn-lt"/>
                          <a:cs typeface="Arial" panose="020B0604020202020204" pitchFamily="34" charset="0"/>
                        </a:rPr>
                        <a:t>2% (0)</a:t>
                      </a:r>
                    </a:p>
                  </a:txBody>
                  <a:tcPr marL="45720" marR="45720"/>
                </a:tc>
                <a:extLst>
                  <a:ext uri="{0D108BD9-81ED-4DB2-BD59-A6C34878D82A}">
                    <a16:rowId xmlns:a16="http://schemas.microsoft.com/office/drawing/2014/main" val="3289170508"/>
                  </a:ext>
                </a:extLst>
              </a:tr>
              <a:tr h="262038">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rPr>
                        <a:t>Eye irritation</a:t>
                      </a:r>
                      <a:endParaRPr lang="en-US" sz="1200" b="1" kern="1200" dirty="0">
                        <a:solidFill>
                          <a:schemeClr val="dk1"/>
                        </a:solidFill>
                        <a:latin typeface="+mn-lt"/>
                        <a:ea typeface="+mn-ea"/>
                        <a:cs typeface="+mn-cs"/>
                      </a:endParaRPr>
                    </a:p>
                  </a:txBody>
                  <a:tcPr marL="45720" marR="45720"/>
                </a:tc>
                <a:tc>
                  <a:txBody>
                    <a:bodyPr/>
                    <a:lstStyle/>
                    <a:p>
                      <a:pPr algn="ctr"/>
                      <a:r>
                        <a:rPr lang="en-US" sz="1200" b="1" dirty="0"/>
                        <a:t>43% (5%)</a:t>
                      </a:r>
                      <a:endParaRPr lang="en-US" sz="1200" b="1" dirty="0">
                        <a:latin typeface="+mn-lt"/>
                        <a:cs typeface="Arial" panose="020B0604020202020204" pitchFamily="34" charset="0"/>
                      </a:endParaRPr>
                    </a:p>
                  </a:txBody>
                  <a:tcPr marL="45720" marR="45720"/>
                </a:tc>
                <a:tc>
                  <a:txBody>
                    <a:bodyPr/>
                    <a:lstStyle/>
                    <a:p>
                      <a:pPr algn="ctr"/>
                      <a:r>
                        <a:rPr lang="en-US" sz="1200" b="1" dirty="0"/>
                        <a:t>5% (0)</a:t>
                      </a:r>
                      <a:endParaRPr lang="en-US" sz="1200" b="1" dirty="0">
                        <a:latin typeface="+mn-lt"/>
                        <a:cs typeface="Arial" panose="020B0604020202020204" pitchFamily="34" charset="0"/>
                      </a:endParaRPr>
                    </a:p>
                  </a:txBody>
                  <a:tcPr marL="45720" marR="45720"/>
                </a:tc>
                <a:extLst>
                  <a:ext uri="{0D108BD9-81ED-4DB2-BD59-A6C34878D82A}">
                    <a16:rowId xmlns:a16="http://schemas.microsoft.com/office/drawing/2014/main" val="4158375344"/>
                  </a:ext>
                </a:extLst>
              </a:tr>
            </a:tbl>
          </a:graphicData>
        </a:graphic>
      </p:graphicFrame>
      <p:grpSp>
        <p:nvGrpSpPr>
          <p:cNvPr id="3" name="Group 2">
            <a:extLst>
              <a:ext uri="{FF2B5EF4-FFF2-40B4-BE49-F238E27FC236}">
                <a16:creationId xmlns:a16="http://schemas.microsoft.com/office/drawing/2014/main" id="{11874907-4758-AE60-53D7-0EF5EB988BB1}"/>
              </a:ext>
            </a:extLst>
          </p:cNvPr>
          <p:cNvGrpSpPr/>
          <p:nvPr/>
        </p:nvGrpSpPr>
        <p:grpSpPr>
          <a:xfrm>
            <a:off x="11331417" y="0"/>
            <a:ext cx="860583" cy="1192241"/>
            <a:chOff x="11331417" y="12694"/>
            <a:chExt cx="860583" cy="1192241"/>
          </a:xfrm>
        </p:grpSpPr>
        <p:sp>
          <p:nvSpPr>
            <p:cNvPr id="4" name="Rectangle: Rounded Corners 3">
              <a:extLst>
                <a:ext uri="{FF2B5EF4-FFF2-40B4-BE49-F238E27FC236}">
                  <a16:creationId xmlns:a16="http://schemas.microsoft.com/office/drawing/2014/main" id="{E9AA5EC0-4653-3DC1-A2BA-C17C373D39BF}"/>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2060BDE3-70D4-7477-E744-A07DAB9B428D}"/>
                </a:ext>
              </a:extLst>
            </p:cNvPr>
            <p:cNvPicPr>
              <a:picLocks noChangeAspect="1"/>
            </p:cNvPicPr>
            <p:nvPr/>
          </p:nvPicPr>
          <p:blipFill>
            <a:blip r:embed="rId4"/>
            <a:stretch>
              <a:fillRect/>
            </a:stretch>
          </p:blipFill>
          <p:spPr>
            <a:xfrm>
              <a:off x="11389982" y="101390"/>
              <a:ext cx="776784" cy="780978"/>
            </a:xfrm>
            <a:prstGeom prst="rect">
              <a:avLst/>
            </a:prstGeom>
          </p:spPr>
        </p:pic>
        <p:sp>
          <p:nvSpPr>
            <p:cNvPr id="7" name="TextBox 6">
              <a:extLst>
                <a:ext uri="{FF2B5EF4-FFF2-40B4-BE49-F238E27FC236}">
                  <a16:creationId xmlns:a16="http://schemas.microsoft.com/office/drawing/2014/main" id="{BDB876ED-7F33-FD4A-F13D-796A75D3237B}"/>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sp>
        <p:nvSpPr>
          <p:cNvPr id="8" name="Rectangle 7">
            <a:extLst>
              <a:ext uri="{FF2B5EF4-FFF2-40B4-BE49-F238E27FC236}">
                <a16:creationId xmlns:a16="http://schemas.microsoft.com/office/drawing/2014/main" id="{7666155F-7716-771C-BD62-9FCB8DA7A92C}"/>
              </a:ext>
            </a:extLst>
          </p:cNvPr>
          <p:cNvSpPr/>
          <p:nvPr/>
        </p:nvSpPr>
        <p:spPr bwMode="auto">
          <a:xfrm>
            <a:off x="3333474" y="6140311"/>
            <a:ext cx="3777673" cy="30540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Median PFS2 NR vs 33.4 months (HR 0.59)</a:t>
            </a:r>
          </a:p>
        </p:txBody>
      </p:sp>
      <p:grpSp>
        <p:nvGrpSpPr>
          <p:cNvPr id="9" name="Group 8">
            <a:extLst>
              <a:ext uri="{FF2B5EF4-FFF2-40B4-BE49-F238E27FC236}">
                <a16:creationId xmlns:a16="http://schemas.microsoft.com/office/drawing/2014/main" id="{7FDC0615-1EEB-BA5E-14F8-B6BE42624783}"/>
              </a:ext>
            </a:extLst>
          </p:cNvPr>
          <p:cNvGrpSpPr/>
          <p:nvPr/>
        </p:nvGrpSpPr>
        <p:grpSpPr>
          <a:xfrm>
            <a:off x="24661" y="1062917"/>
            <a:ext cx="6330158" cy="3488162"/>
            <a:chOff x="2498747" y="2104924"/>
            <a:chExt cx="6330158" cy="3488162"/>
          </a:xfrm>
        </p:grpSpPr>
        <p:sp>
          <p:nvSpPr>
            <p:cNvPr id="10" name="Rectangle: Rounded Corners 9">
              <a:extLst>
                <a:ext uri="{FF2B5EF4-FFF2-40B4-BE49-F238E27FC236}">
                  <a16:creationId xmlns:a16="http://schemas.microsoft.com/office/drawing/2014/main" id="{369ABA3C-678B-443C-2834-36A5B1EC7694}"/>
                </a:ext>
              </a:extLst>
            </p:cNvPr>
            <p:cNvSpPr/>
            <p:nvPr/>
          </p:nvSpPr>
          <p:spPr>
            <a:xfrm>
              <a:off x="2929039" y="2497411"/>
              <a:ext cx="5899866" cy="3095675"/>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E3C207DD-3ED2-487F-B2CA-44C9CD334DAB}"/>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PFS in patients by MRD status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067B9620-4DEC-5394-A52F-59F0F24F6C29}"/>
                </a:ext>
              </a:extLst>
            </p:cNvPr>
            <p:cNvSpPr/>
            <p:nvPr/>
          </p:nvSpPr>
          <p:spPr>
            <a:xfrm>
              <a:off x="3118095" y="3229989"/>
              <a:ext cx="5562694" cy="219164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Patients achieving CR MRD-neg status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and OS not reached in either arm</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 and 21% of patients in the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Belamaf-Vd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Dara-</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arms, respectively, had PFS events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and 4% had OS events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not achieving CR MRD-neg status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25.0 vs 11.8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18-month OS rate 79% vs 70%</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Hungria</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 et al. Blood 2024;144(supplement 1):3359.</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2CF40FC1-9235-2F06-AAB8-74E76282A65C}"/>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04917FDE-6257-EF98-8A36-D4D45039C355}"/>
                </a:ext>
              </a:extLst>
            </p:cNvPr>
            <p:cNvPicPr>
              <a:picLocks noChangeAspect="1"/>
            </p:cNvPicPr>
            <p:nvPr/>
          </p:nvPicPr>
          <p:blipFill>
            <a:blip r:embed="rId4"/>
            <a:stretch>
              <a:fillRect/>
            </a:stretch>
          </p:blipFill>
          <p:spPr>
            <a:xfrm>
              <a:off x="2557312" y="2193620"/>
              <a:ext cx="776784" cy="780978"/>
            </a:xfrm>
            <a:prstGeom prst="rect">
              <a:avLst/>
            </a:prstGeom>
          </p:spPr>
        </p:pic>
        <p:sp>
          <p:nvSpPr>
            <p:cNvPr id="16" name="TextBox 15">
              <a:extLst>
                <a:ext uri="{FF2B5EF4-FFF2-40B4-BE49-F238E27FC236}">
                  <a16:creationId xmlns:a16="http://schemas.microsoft.com/office/drawing/2014/main" id="{22B39612-1898-441B-ABC7-54B3CB61D505}"/>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pic>
        <p:nvPicPr>
          <p:cNvPr id="17" name="Picture 16">
            <a:extLst>
              <a:ext uri="{FF2B5EF4-FFF2-40B4-BE49-F238E27FC236}">
                <a16:creationId xmlns:a16="http://schemas.microsoft.com/office/drawing/2014/main" id="{CFF512CE-7383-4B81-EF47-1B3137B7D5E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 y="0"/>
            <a:ext cx="723900" cy="674318"/>
          </a:xfrm>
          <a:prstGeom prst="rect">
            <a:avLst/>
          </a:prstGeom>
        </p:spPr>
      </p:pic>
      <p:grpSp>
        <p:nvGrpSpPr>
          <p:cNvPr id="43" name="Group 42">
            <a:extLst>
              <a:ext uri="{FF2B5EF4-FFF2-40B4-BE49-F238E27FC236}">
                <a16:creationId xmlns:a16="http://schemas.microsoft.com/office/drawing/2014/main" id="{E6E1C2BE-25CE-09B1-7641-23A1BC53992A}"/>
              </a:ext>
            </a:extLst>
          </p:cNvPr>
          <p:cNvGrpSpPr/>
          <p:nvPr/>
        </p:nvGrpSpPr>
        <p:grpSpPr>
          <a:xfrm>
            <a:off x="5617869" y="1227797"/>
            <a:ext cx="6548897" cy="3323282"/>
            <a:chOff x="5617869" y="1227797"/>
            <a:chExt cx="6548897" cy="3323282"/>
          </a:xfrm>
        </p:grpSpPr>
        <p:grpSp>
          <p:nvGrpSpPr>
            <p:cNvPr id="36" name="Group 35">
              <a:extLst>
                <a:ext uri="{FF2B5EF4-FFF2-40B4-BE49-F238E27FC236}">
                  <a16:creationId xmlns:a16="http://schemas.microsoft.com/office/drawing/2014/main" id="{B9BEDE1D-FE06-1AE3-93D5-117A1BA61214}"/>
                </a:ext>
              </a:extLst>
            </p:cNvPr>
            <p:cNvGrpSpPr/>
            <p:nvPr/>
          </p:nvGrpSpPr>
          <p:grpSpPr>
            <a:xfrm>
              <a:off x="6266900" y="1481541"/>
              <a:ext cx="5899866" cy="3069538"/>
              <a:chOff x="2929039" y="2644278"/>
              <a:chExt cx="5899866" cy="3069538"/>
            </a:xfrm>
          </p:grpSpPr>
          <p:sp>
            <p:nvSpPr>
              <p:cNvPr id="37" name="Rectangle: Rounded Corners 36">
                <a:extLst>
                  <a:ext uri="{FF2B5EF4-FFF2-40B4-BE49-F238E27FC236}">
                    <a16:creationId xmlns:a16="http://schemas.microsoft.com/office/drawing/2014/main" id="{7C58EC61-32C4-5CAD-A0BC-4FFB2A3246D9}"/>
                  </a:ext>
                </a:extLst>
              </p:cNvPr>
              <p:cNvSpPr/>
              <p:nvPr/>
            </p:nvSpPr>
            <p:spPr>
              <a:xfrm>
                <a:off x="2929039" y="2644278"/>
                <a:ext cx="5899866" cy="3069538"/>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3939C374-947A-12C7-7BFD-093CBD1BB054}"/>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Outcomes in patients with high-risk cytogenetics (HRC)</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31208054-8FEC-E2EE-06AE-A52A3E3C5195}"/>
                  </a:ext>
                </a:extLst>
              </p:cNvPr>
              <p:cNvSpPr/>
              <p:nvPr/>
            </p:nvSpPr>
            <p:spPr>
              <a:xfrm>
                <a:off x="3118095" y="3229988"/>
                <a:ext cx="5562694" cy="234514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50% vs 46% had HRC</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 vs 17% t(4;14); 3% vs 2% t(14;16)</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 vs 14% del17p</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39% vs 31% amp1q</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belantamab mafodotin +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vs Dara-</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patients with ≥1 HRC</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33.2 vs 11.1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18-month PFS 61% vs 38%</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81% vs 69% (≥CR 39% vs 17%)</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Mateos</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M-V, et al. J Clin Oncol 2025;43(16_supplement):7546.</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B6A0E289-423A-9E2C-41C2-A88EE138DA96}"/>
                </a:ext>
              </a:extLst>
            </p:cNvPr>
            <p:cNvGrpSpPr/>
            <p:nvPr/>
          </p:nvGrpSpPr>
          <p:grpSpPr>
            <a:xfrm>
              <a:off x="5617869" y="1227797"/>
              <a:ext cx="1518131" cy="514881"/>
              <a:chOff x="2266840" y="3390115"/>
              <a:chExt cx="1518131" cy="514881"/>
            </a:xfrm>
          </p:grpSpPr>
          <p:sp>
            <p:nvSpPr>
              <p:cNvPr id="33" name="Rectangle: Rounded Corners 32">
                <a:extLst>
                  <a:ext uri="{FF2B5EF4-FFF2-40B4-BE49-F238E27FC236}">
                    <a16:creationId xmlns:a16="http://schemas.microsoft.com/office/drawing/2014/main" id="{43E4BA53-3419-95EA-F7B1-AF68D889BDD8}"/>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34" name="Picture 2" descr="Event: Imcheck Therapeutics">
                <a:extLst>
                  <a:ext uri="{FF2B5EF4-FFF2-40B4-BE49-F238E27FC236}">
                    <a16:creationId xmlns:a16="http://schemas.microsoft.com/office/drawing/2014/main" id="{B6E848A9-3A60-89AB-A59C-792E3A118E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8" name="Group 17">
            <a:extLst>
              <a:ext uri="{FF2B5EF4-FFF2-40B4-BE49-F238E27FC236}">
                <a16:creationId xmlns:a16="http://schemas.microsoft.com/office/drawing/2014/main" id="{143A6146-B8D2-D6E1-F8D2-5B9EBD36A300}"/>
              </a:ext>
            </a:extLst>
          </p:cNvPr>
          <p:cNvGrpSpPr/>
          <p:nvPr/>
        </p:nvGrpSpPr>
        <p:grpSpPr>
          <a:xfrm>
            <a:off x="2695613" y="3287334"/>
            <a:ext cx="6330158" cy="3488162"/>
            <a:chOff x="2498747" y="2104924"/>
            <a:chExt cx="6330158" cy="3488162"/>
          </a:xfrm>
        </p:grpSpPr>
        <p:sp>
          <p:nvSpPr>
            <p:cNvPr id="19" name="Rectangle: Rounded Corners 18">
              <a:extLst>
                <a:ext uri="{FF2B5EF4-FFF2-40B4-BE49-F238E27FC236}">
                  <a16:creationId xmlns:a16="http://schemas.microsoft.com/office/drawing/2014/main" id="{A89E67CE-00C6-CCA7-7A48-ACFF14F10556}"/>
                </a:ext>
              </a:extLst>
            </p:cNvPr>
            <p:cNvSpPr/>
            <p:nvPr/>
          </p:nvSpPr>
          <p:spPr>
            <a:xfrm>
              <a:off x="2929039" y="2497411"/>
              <a:ext cx="5899866" cy="3095675"/>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9F7F9805-AB0C-B3BB-1FB9-20ED522F7BD8}"/>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Phase 1 study of Bela-</a:t>
              </a:r>
              <a:r>
                <a:rPr kumimoji="0" lang="en-GB" sz="1400" b="1" i="0" u="none" strike="noStrike" kern="1200" cap="none" spc="0" normalizeH="0" baseline="0" noProof="0" dirty="0" err="1">
                  <a:ln>
                    <a:noFill/>
                  </a:ln>
                  <a:solidFill>
                    <a:srgbClr val="000000"/>
                  </a:solidFill>
                  <a:effectLst/>
                  <a:uLnTx/>
                  <a:uFillTx/>
                  <a:latin typeface="Arial"/>
                  <a:ea typeface="+mn-ea"/>
                  <a:cs typeface="+mn-cs"/>
                </a:rPr>
                <a:t>RVd</a:t>
              </a:r>
              <a:r>
                <a:rPr kumimoji="0" lang="en-GB" sz="1400" b="1" i="0" u="none" strike="noStrike" kern="1200" cap="none" spc="0" normalizeH="0" baseline="0" noProof="0" dirty="0">
                  <a:ln>
                    <a:noFill/>
                  </a:ln>
                  <a:solidFill>
                    <a:srgbClr val="000000"/>
                  </a:solidFill>
                  <a:effectLst/>
                  <a:uLnTx/>
                  <a:uFillTx/>
                  <a:latin typeface="Arial"/>
                  <a:ea typeface="+mn-ea"/>
                  <a:cs typeface="+mn-cs"/>
                </a:rPr>
                <a:t> in RRMM with 1–3 prior lines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439609A7-15B5-EC1D-7097-2711B3A5519D}"/>
                </a:ext>
              </a:extLst>
            </p:cNvPr>
            <p:cNvSpPr/>
            <p:nvPr/>
          </p:nvSpPr>
          <p:spPr>
            <a:xfrm>
              <a:off x="3118095" y="3229989"/>
              <a:ext cx="5562694" cy="219164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19 patients; median age 63 years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53% high-risk cytogenetics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 R-refractory, 11% V-refractory, 26% Dara-refractory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16.1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100%, including 74% ≥VGPR and 53% ≥CR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 53% (10</a:t>
              </a:r>
              <a:r>
                <a:rPr kumimoji="0" lang="en-GB"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37% (10</a:t>
              </a:r>
              <a:r>
                <a:rPr kumimoji="0" lang="en-GB"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AEs (grade ≥3): eye disorders 95% (32%), blurred vision 90% (37%), fatigue 58% (0%),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hypokalemia</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53% (11%)</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Atrash</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 et al. Blood 2024;144(supplement 1):4751.</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3205B9AC-CD71-DAB7-5A97-EB88E4DE69C6}"/>
                </a:ext>
              </a:extLst>
            </p:cNvPr>
            <p:cNvSpPr/>
            <p:nvPr/>
          </p:nvSpPr>
          <p:spPr>
            <a:xfrm>
              <a:off x="2498747" y="210492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00D32D8E-B3E5-02CF-A1C1-C5DDA1CA45D8}"/>
                </a:ext>
              </a:extLst>
            </p:cNvPr>
            <p:cNvPicPr>
              <a:picLocks noChangeAspect="1"/>
            </p:cNvPicPr>
            <p:nvPr/>
          </p:nvPicPr>
          <p:blipFill>
            <a:blip r:embed="rId4"/>
            <a:stretch>
              <a:fillRect/>
            </a:stretch>
          </p:blipFill>
          <p:spPr>
            <a:xfrm>
              <a:off x="2557312" y="2193620"/>
              <a:ext cx="776784" cy="780978"/>
            </a:xfrm>
            <a:prstGeom prst="rect">
              <a:avLst/>
            </a:prstGeom>
          </p:spPr>
        </p:pic>
        <p:sp>
          <p:nvSpPr>
            <p:cNvPr id="29" name="TextBox 28">
              <a:extLst>
                <a:ext uri="{FF2B5EF4-FFF2-40B4-BE49-F238E27FC236}">
                  <a16:creationId xmlns:a16="http://schemas.microsoft.com/office/drawing/2014/main" id="{CFE5D2B2-7C65-A7FA-F5D3-DCFC96AFC6F6}"/>
                </a:ext>
              </a:extLst>
            </p:cNvPr>
            <p:cNvSpPr txBox="1"/>
            <p:nvPr/>
          </p:nvSpPr>
          <p:spPr>
            <a:xfrm>
              <a:off x="2625745" y="293003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spTree>
    <p:extLst>
      <p:ext uri="{BB962C8B-B14F-4D97-AF65-F5344CB8AC3E}">
        <p14:creationId xmlns:p14="http://schemas.microsoft.com/office/powerpoint/2010/main" val="399778193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22" presetClass="entr" presetSubtype="1"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10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1000"/>
                                        <p:tgtEl>
                                          <p:spTgt spid="43"/>
                                        </p:tgtEl>
                                      </p:cBhvr>
                                    </p:animEffect>
                                    <p:anim calcmode="lin" valueType="num">
                                      <p:cBhvr>
                                        <p:cTn id="69" dur="1000" fill="hold"/>
                                        <p:tgtEl>
                                          <p:spTgt spid="43"/>
                                        </p:tgtEl>
                                        <p:attrNameLst>
                                          <p:attrName>ppt_x</p:attrName>
                                        </p:attrNameLst>
                                      </p:cBhvr>
                                      <p:tavLst>
                                        <p:tav tm="0">
                                          <p:val>
                                            <p:strVal val="#ppt_x"/>
                                          </p:val>
                                        </p:tav>
                                        <p:tav tm="100000">
                                          <p:val>
                                            <p:strVal val="#ppt_x"/>
                                          </p:val>
                                        </p:tav>
                                      </p:tavLst>
                                    </p:anim>
                                    <p:anim calcmode="lin" valueType="num">
                                      <p:cBhvr>
                                        <p:cTn id="7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22" grpId="0"/>
      <p:bldP spid="23" grpId="0"/>
      <p:bldGraphic spid="25" grpId="0">
        <p:bldAsOne/>
      </p:bldGraphic>
      <p:bldP spid="26" grpId="0"/>
      <p:bldP spid="28" grpId="0"/>
      <p:bldP spid="31"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F10C-841A-690F-24DE-131D67251278}"/>
              </a:ext>
            </a:extLst>
          </p:cNvPr>
          <p:cNvSpPr>
            <a:spLocks noGrp="1"/>
          </p:cNvSpPr>
          <p:nvPr>
            <p:ph type="title"/>
          </p:nvPr>
        </p:nvSpPr>
        <p:spPr>
          <a:xfrm>
            <a:off x="0" y="391178"/>
            <a:ext cx="12192000" cy="710116"/>
          </a:xfrm>
        </p:spPr>
        <p:txBody>
          <a:bodyPr lIns="0" rIns="0"/>
          <a:lstStyle/>
          <a:p>
            <a:r>
              <a:rPr kumimoji="0" lang="en-US" sz="2400" b="1" i="0" u="none" strike="noStrike" kern="0" cap="none" spc="0" normalizeH="0" baseline="0" noProof="0" dirty="0">
                <a:ln>
                  <a:noFill/>
                </a:ln>
                <a:solidFill>
                  <a:srgbClr val="FFFF00"/>
                </a:solidFill>
                <a:effectLst/>
                <a:uLnTx/>
                <a:uFillTx/>
                <a:latin typeface="Arial"/>
                <a:ea typeface="+mj-ea"/>
                <a:cs typeface="+mj-cs"/>
              </a:rPr>
              <a:t>BCMA-targeted ADC for early-relapse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GB" sz="2500" spc="-100" dirty="0">
                <a:latin typeface="+mn-lt"/>
              </a:rPr>
              <a:t>DREAMM-8: </a:t>
            </a:r>
            <a:r>
              <a:rPr lang="en-US" sz="2500" spc="-100" dirty="0">
                <a:latin typeface="+mn-lt"/>
              </a:rPr>
              <a:t>Belantamab mafodotin + Pom-</a:t>
            </a:r>
            <a:r>
              <a:rPr lang="en-US" sz="2500" spc="-100" dirty="0" err="1">
                <a:latin typeface="+mn-lt"/>
              </a:rPr>
              <a:t>dex</a:t>
            </a:r>
            <a:r>
              <a:rPr lang="en-US" sz="2500" spc="-100" dirty="0">
                <a:latin typeface="+mn-lt"/>
              </a:rPr>
              <a:t> vs Pom-</a:t>
            </a:r>
            <a:r>
              <a:rPr lang="en-US" sz="2500" spc="-100" dirty="0" err="1">
                <a:latin typeface="+mn-lt"/>
              </a:rPr>
              <a:t>Vd</a:t>
            </a:r>
            <a:r>
              <a:rPr lang="en-US" sz="2500" spc="-100" dirty="0">
                <a:latin typeface="+mn-lt"/>
              </a:rPr>
              <a:t> as </a:t>
            </a:r>
            <a:r>
              <a:rPr lang="en-US" sz="2500" spc="-100" dirty="0">
                <a:latin typeface="+mn-lt"/>
                <a:cs typeface="Arial" panose="020B0604020202020204" pitchFamily="34" charset="0"/>
              </a:rPr>
              <a:t>≥2</a:t>
            </a:r>
            <a:r>
              <a:rPr lang="en-US" sz="2500" spc="-100" baseline="30000" dirty="0">
                <a:latin typeface="+mn-lt"/>
                <a:cs typeface="Arial" panose="020B0604020202020204" pitchFamily="34" charset="0"/>
              </a:rPr>
              <a:t>nd</a:t>
            </a:r>
            <a:r>
              <a:rPr lang="en-US" sz="2500" spc="-100" dirty="0">
                <a:latin typeface="+mn-lt"/>
                <a:cs typeface="Arial" panose="020B0604020202020204" pitchFamily="34" charset="0"/>
              </a:rPr>
              <a:t>-line therapy</a:t>
            </a:r>
            <a:endParaRPr lang="en-GB" sz="2500" spc="-100" dirty="0">
              <a:latin typeface="+mn-lt"/>
            </a:endParaRPr>
          </a:p>
        </p:txBody>
      </p:sp>
      <p:graphicFrame>
        <p:nvGraphicFramePr>
          <p:cNvPr id="7" name="Content Placeholder 6">
            <a:extLst>
              <a:ext uri="{FF2B5EF4-FFF2-40B4-BE49-F238E27FC236}">
                <a16:creationId xmlns:a16="http://schemas.microsoft.com/office/drawing/2014/main" id="{DBD00652-409A-21BC-522A-184470E7B037}"/>
              </a:ext>
            </a:extLst>
          </p:cNvPr>
          <p:cNvGraphicFramePr>
            <a:graphicFrameLocks noGrp="1"/>
          </p:cNvGraphicFramePr>
          <p:nvPr>
            <p:ph sz="half" idx="1"/>
          </p:nvPr>
        </p:nvGraphicFramePr>
        <p:xfrm>
          <a:off x="137020" y="1574021"/>
          <a:ext cx="5603380" cy="1070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624DDB6E-47A2-64AD-E119-5C46601BD821}"/>
              </a:ext>
            </a:extLst>
          </p:cNvPr>
          <p:cNvSpPr>
            <a:spLocks noGrp="1"/>
          </p:cNvSpPr>
          <p:nvPr>
            <p:ph type="body" sz="quarter" idx="10"/>
          </p:nvPr>
        </p:nvSpPr>
        <p:spPr>
          <a:xfrm>
            <a:off x="0" y="6419854"/>
            <a:ext cx="12054980" cy="371644"/>
          </a:xfrm>
        </p:spPr>
        <p:txBody>
          <a:bodyPr/>
          <a:lstStyle/>
          <a:p>
            <a:r>
              <a:rPr lang="en-GB" sz="1200" dirty="0"/>
              <a:t>Dimopoulos MA, et al. N Engl J Med 2024;391(5):408–421.</a:t>
            </a:r>
          </a:p>
        </p:txBody>
      </p:sp>
      <p:graphicFrame>
        <p:nvGraphicFramePr>
          <p:cNvPr id="8" name="Table 2">
            <a:extLst>
              <a:ext uri="{FF2B5EF4-FFF2-40B4-BE49-F238E27FC236}">
                <a16:creationId xmlns:a16="http://schemas.microsoft.com/office/drawing/2014/main" id="{979520B3-4A37-E921-422C-984C66A3B5D7}"/>
              </a:ext>
            </a:extLst>
          </p:cNvPr>
          <p:cNvGraphicFramePr>
            <a:graphicFrameLocks/>
          </p:cNvGraphicFramePr>
          <p:nvPr/>
        </p:nvGraphicFramePr>
        <p:xfrm>
          <a:off x="137020" y="2755941"/>
          <a:ext cx="5603380" cy="3726303"/>
        </p:xfrm>
        <a:graphic>
          <a:graphicData uri="http://schemas.openxmlformats.org/drawingml/2006/table">
            <a:tbl>
              <a:tblPr firstRow="1" bandRow="1">
                <a:tableStyleId>{F5AB1C69-6EDB-4FF4-983F-18BD219EF322}</a:tableStyleId>
              </a:tblPr>
              <a:tblGrid>
                <a:gridCol w="2537380">
                  <a:extLst>
                    <a:ext uri="{9D8B030D-6E8A-4147-A177-3AD203B41FA5}">
                      <a16:colId xmlns:a16="http://schemas.microsoft.com/office/drawing/2014/main" val="20000"/>
                    </a:ext>
                  </a:extLst>
                </a:gridCol>
                <a:gridCol w="1666017">
                  <a:extLst>
                    <a:ext uri="{9D8B030D-6E8A-4147-A177-3AD203B41FA5}">
                      <a16:colId xmlns:a16="http://schemas.microsoft.com/office/drawing/2014/main" val="3889570887"/>
                    </a:ext>
                  </a:extLst>
                </a:gridCol>
                <a:gridCol w="1399983">
                  <a:extLst>
                    <a:ext uri="{9D8B030D-6E8A-4147-A177-3AD203B41FA5}">
                      <a16:colId xmlns:a16="http://schemas.microsoft.com/office/drawing/2014/main" val="20002"/>
                    </a:ext>
                  </a:extLst>
                </a:gridCol>
              </a:tblGrid>
              <a:tr h="455706">
                <a:tc>
                  <a:txBody>
                    <a:bodyPr/>
                    <a:lstStyle/>
                    <a:p>
                      <a:r>
                        <a:rPr lang="en-US" sz="1400" b="1" dirty="0"/>
                        <a:t>Patients </a:t>
                      </a:r>
                      <a:endParaRPr lang="en-US" sz="1400" b="1" baseline="30000" dirty="0">
                        <a:latin typeface="+mn-lt"/>
                        <a:cs typeface="Arial" panose="020B0604020202020204" pitchFamily="34" charset="0"/>
                      </a:endParaRPr>
                    </a:p>
                  </a:txBody>
                  <a:tcPr marL="91448" marR="91448" marT="45689" marB="45689"/>
                </a:tc>
                <a:tc>
                  <a:txBody>
                    <a:bodyPr/>
                    <a:lstStyle/>
                    <a:p>
                      <a:pPr algn="ctr"/>
                      <a:r>
                        <a:rPr lang="en-US" sz="1400" b="1" dirty="0" err="1">
                          <a:latin typeface="+mn-lt"/>
                          <a:cs typeface="Arial" panose="020B0604020202020204" pitchFamily="34" charset="0"/>
                        </a:rPr>
                        <a:t>Belamaf</a:t>
                      </a:r>
                      <a:r>
                        <a:rPr lang="en-US" sz="1400" b="1" dirty="0">
                          <a:latin typeface="+mn-lt"/>
                          <a:cs typeface="Arial" panose="020B0604020202020204" pitchFamily="34" charset="0"/>
                        </a:rPr>
                        <a:t>-Pom-</a:t>
                      </a:r>
                      <a:r>
                        <a:rPr lang="en-US" sz="1400" b="1" dirty="0" err="1">
                          <a:latin typeface="+mn-lt"/>
                          <a:cs typeface="Arial" panose="020B0604020202020204" pitchFamily="34" charset="0"/>
                        </a:rPr>
                        <a:t>dex</a:t>
                      </a:r>
                      <a:r>
                        <a:rPr lang="en-US" sz="1400" b="1" dirty="0">
                          <a:latin typeface="+mn-lt"/>
                          <a:cs typeface="Arial" panose="020B0604020202020204" pitchFamily="34" charset="0"/>
                        </a:rPr>
                        <a:t>, N=155</a:t>
                      </a:r>
                    </a:p>
                  </a:txBody>
                  <a:tcPr marL="91448" marR="91448" marT="45689" marB="45689"/>
                </a:tc>
                <a:tc>
                  <a:txBody>
                    <a:bodyPr/>
                    <a:lstStyle/>
                    <a:p>
                      <a:pPr algn="ctr"/>
                      <a:r>
                        <a:rPr lang="en-US" sz="1400" b="1" dirty="0"/>
                        <a:t>Pom-</a:t>
                      </a:r>
                      <a:r>
                        <a:rPr lang="en-US" sz="1400" b="1" dirty="0" err="1"/>
                        <a:t>Vd</a:t>
                      </a:r>
                      <a:r>
                        <a:rPr lang="en-US" sz="1400" b="1" dirty="0"/>
                        <a:t>, N=147</a:t>
                      </a:r>
                      <a:endParaRPr lang="en-US" sz="1400" b="1" dirty="0">
                        <a:latin typeface="+mn-lt"/>
                        <a:cs typeface="Arial" panose="020B0604020202020204" pitchFamily="34" charset="0"/>
                      </a:endParaRPr>
                    </a:p>
                  </a:txBody>
                  <a:tcPr marL="91448" marR="91448" marT="45689" marB="45689"/>
                </a:tc>
                <a:extLst>
                  <a:ext uri="{0D108BD9-81ED-4DB2-BD59-A6C34878D82A}">
                    <a16:rowId xmlns:a16="http://schemas.microsoft.com/office/drawing/2014/main" val="10000"/>
                  </a:ext>
                </a:extLst>
              </a:tr>
              <a:tr h="291655">
                <a:tc>
                  <a:txBody>
                    <a:bodyPr/>
                    <a:lstStyle/>
                    <a:p>
                      <a:r>
                        <a:rPr lang="en-US" sz="1500" b="1" dirty="0"/>
                        <a:t>Median age, years</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67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68</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0001"/>
                  </a:ext>
                </a:extLst>
              </a:tr>
              <a:tr h="291655">
                <a:tc>
                  <a:txBody>
                    <a:bodyPr/>
                    <a:lstStyle/>
                    <a:p>
                      <a:pPr marL="108000"/>
                      <a:r>
                        <a:rPr lang="en-US" sz="1500" b="1" dirty="0"/>
                        <a:t>Age ≥75 years</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12%</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24%</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361448444"/>
                  </a:ext>
                </a:extLst>
              </a:tr>
              <a:tr h="291655">
                <a:tc>
                  <a:txBody>
                    <a:bodyPr/>
                    <a:lstStyle/>
                    <a:p>
                      <a:r>
                        <a:rPr lang="en-US" sz="1500" b="1" dirty="0"/>
                        <a:t>High-risk cytogenetics</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34%</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32%</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0002"/>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EMD</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13%</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2465356208"/>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1 / 2 or 3 / ≥4 prior lines</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53 / 35 / 12%</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52 / 33 / 15%</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810622769"/>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Prior PI</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90%</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93%</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850452341"/>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mn-lt"/>
                          <a:cs typeface="Arial" panose="020B0604020202020204" pitchFamily="34" charset="0"/>
                        </a:rPr>
                        <a:t>Prior </a:t>
                      </a:r>
                      <a:r>
                        <a:rPr lang="en-US" sz="1500" b="1" dirty="0" err="1">
                          <a:latin typeface="+mn-lt"/>
                          <a:cs typeface="Arial" panose="020B0604020202020204" pitchFamily="34" charset="0"/>
                        </a:rPr>
                        <a:t>IMiD</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latin typeface="+mn-lt"/>
                          <a:cs typeface="Arial" panose="020B0604020202020204" pitchFamily="34" charset="0"/>
                        </a:rPr>
                        <a:t>100%</a:t>
                      </a:r>
                    </a:p>
                  </a:txBody>
                  <a:tcPr marL="0" marR="0" marT="0" marB="0" anchor="ctr"/>
                </a:tc>
                <a:tc>
                  <a:txBody>
                    <a:bodyPr/>
                    <a:lstStyle/>
                    <a:p>
                      <a:pPr algn="ctr"/>
                      <a:r>
                        <a:rPr lang="en-US" sz="1500" b="1" dirty="0">
                          <a:latin typeface="+mn-lt"/>
                          <a:cs typeface="Arial" panose="020B0604020202020204" pitchFamily="34" charset="0"/>
                        </a:rPr>
                        <a:t>100%</a:t>
                      </a:r>
                    </a:p>
                  </a:txBody>
                  <a:tcPr marL="0" marR="0" marT="0" marB="0" anchor="ctr"/>
                </a:tc>
                <a:extLst>
                  <a:ext uri="{0D108BD9-81ED-4DB2-BD59-A6C34878D82A}">
                    <a16:rowId xmlns:a16="http://schemas.microsoft.com/office/drawing/2014/main" val="2967179171"/>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err="1"/>
                        <a:t>IMiD</a:t>
                      </a:r>
                      <a:r>
                        <a:rPr lang="en-US" sz="1500" b="1" dirty="0"/>
                        <a:t>-refractory</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82%</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76%</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2356290535"/>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Prior CD38 </a:t>
                      </a:r>
                      <a:r>
                        <a:rPr lang="en-US" sz="1500" b="1" dirty="0" err="1"/>
                        <a:t>mAb</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25%</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29%</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999231641"/>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mn-lt"/>
                          <a:cs typeface="Arial" panose="020B0604020202020204" pitchFamily="34" charset="0"/>
                        </a:rPr>
                        <a:t>CD38 </a:t>
                      </a:r>
                      <a:r>
                        <a:rPr lang="en-US" sz="1500" b="1" dirty="0" err="1">
                          <a:latin typeface="+mn-lt"/>
                          <a:cs typeface="Arial" panose="020B0604020202020204" pitchFamily="34" charset="0"/>
                        </a:rPr>
                        <a:t>mAb</a:t>
                      </a:r>
                      <a:r>
                        <a:rPr lang="en-US" sz="1500" b="1" dirty="0">
                          <a:latin typeface="+mn-lt"/>
                          <a:cs typeface="Arial" panose="020B0604020202020204" pitchFamily="34" charset="0"/>
                        </a:rPr>
                        <a:t>-refractory</a:t>
                      </a:r>
                    </a:p>
                  </a:txBody>
                  <a:tcPr marL="0" marR="0" marT="0" marB="0" anchor="ctr"/>
                </a:tc>
                <a:tc>
                  <a:txBody>
                    <a:bodyPr/>
                    <a:lstStyle/>
                    <a:p>
                      <a:pPr algn="ctr"/>
                      <a:r>
                        <a:rPr lang="en-US" sz="1500" b="1" dirty="0">
                          <a:latin typeface="+mn-lt"/>
                          <a:cs typeface="Arial" panose="020B0604020202020204" pitchFamily="34" charset="0"/>
                        </a:rPr>
                        <a:t>23%</a:t>
                      </a:r>
                    </a:p>
                  </a:txBody>
                  <a:tcPr marL="0" marR="0" marT="0" marB="0" anchor="ctr"/>
                </a:tc>
                <a:tc>
                  <a:txBody>
                    <a:bodyPr/>
                    <a:lstStyle/>
                    <a:p>
                      <a:pPr algn="ctr"/>
                      <a:r>
                        <a:rPr lang="en-US" sz="1500" b="1" dirty="0">
                          <a:latin typeface="+mn-lt"/>
                          <a:cs typeface="Arial" panose="020B0604020202020204" pitchFamily="34" charset="0"/>
                        </a:rPr>
                        <a:t>24%</a:t>
                      </a:r>
                    </a:p>
                  </a:txBody>
                  <a:tcPr marL="0" marR="0" marT="0" marB="0" anchor="ctr"/>
                </a:tc>
                <a:extLst>
                  <a:ext uri="{0D108BD9-81ED-4DB2-BD59-A6C34878D82A}">
                    <a16:rowId xmlns:a16="http://schemas.microsoft.com/office/drawing/2014/main" val="3344682255"/>
                  </a:ext>
                </a:extLst>
              </a:tr>
              <a:tr h="291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mn-lt"/>
                          <a:cs typeface="Arial" panose="020B0604020202020204" pitchFamily="34" charset="0"/>
                        </a:rPr>
                        <a:t>Prior ASCT</a:t>
                      </a:r>
                    </a:p>
                  </a:txBody>
                  <a:tcPr marL="0" marR="0" marT="0" marB="0" anchor="ctr"/>
                </a:tc>
                <a:tc>
                  <a:txBody>
                    <a:bodyPr/>
                    <a:lstStyle/>
                    <a:p>
                      <a:pPr algn="ctr"/>
                      <a:r>
                        <a:rPr lang="en-US" sz="1500" b="1" dirty="0">
                          <a:latin typeface="+mn-lt"/>
                          <a:cs typeface="Arial" panose="020B0604020202020204" pitchFamily="34" charset="0"/>
                        </a:rPr>
                        <a:t>64%</a:t>
                      </a:r>
                    </a:p>
                  </a:txBody>
                  <a:tcPr marL="0" marR="0" marT="0" marB="0" anchor="ctr"/>
                </a:tc>
                <a:tc>
                  <a:txBody>
                    <a:bodyPr/>
                    <a:lstStyle/>
                    <a:p>
                      <a:pPr algn="ctr"/>
                      <a:r>
                        <a:rPr lang="en-US" sz="1500" b="1" dirty="0">
                          <a:latin typeface="+mn-lt"/>
                          <a:cs typeface="Arial" panose="020B0604020202020204" pitchFamily="34" charset="0"/>
                        </a:rPr>
                        <a:t>56%</a:t>
                      </a:r>
                    </a:p>
                  </a:txBody>
                  <a:tcPr marL="0" marR="0" marT="0" marB="0" anchor="ctr"/>
                </a:tc>
                <a:extLst>
                  <a:ext uri="{0D108BD9-81ED-4DB2-BD59-A6C34878D82A}">
                    <a16:rowId xmlns:a16="http://schemas.microsoft.com/office/drawing/2014/main" val="1440012614"/>
                  </a:ext>
                </a:extLst>
              </a:tr>
            </a:tbl>
          </a:graphicData>
        </a:graphic>
      </p:graphicFrame>
      <p:graphicFrame>
        <p:nvGraphicFramePr>
          <p:cNvPr id="10" name="Table 9">
            <a:extLst>
              <a:ext uri="{FF2B5EF4-FFF2-40B4-BE49-F238E27FC236}">
                <a16:creationId xmlns:a16="http://schemas.microsoft.com/office/drawing/2014/main" id="{B962FC3E-3974-AC6F-E673-25E08C52FCF5}"/>
              </a:ext>
            </a:extLst>
          </p:cNvPr>
          <p:cNvGraphicFramePr>
            <a:graphicFrameLocks noGrp="1"/>
          </p:cNvGraphicFramePr>
          <p:nvPr/>
        </p:nvGraphicFramePr>
        <p:xfrm>
          <a:off x="8982531" y="1272210"/>
          <a:ext cx="2980149" cy="1280160"/>
        </p:xfrm>
        <a:graphic>
          <a:graphicData uri="http://schemas.openxmlformats.org/drawingml/2006/table">
            <a:tbl>
              <a:tblPr firstRow="1" bandRow="1">
                <a:tableStyleId>{2D5ABB26-0587-4C30-8999-92F81FD0307C}</a:tableStyleId>
              </a:tblPr>
              <a:tblGrid>
                <a:gridCol w="1103516">
                  <a:extLst>
                    <a:ext uri="{9D8B030D-6E8A-4147-A177-3AD203B41FA5}">
                      <a16:colId xmlns:a16="http://schemas.microsoft.com/office/drawing/2014/main" val="3644485902"/>
                    </a:ext>
                  </a:extLst>
                </a:gridCol>
                <a:gridCol w="931261">
                  <a:extLst>
                    <a:ext uri="{9D8B030D-6E8A-4147-A177-3AD203B41FA5}">
                      <a16:colId xmlns:a16="http://schemas.microsoft.com/office/drawing/2014/main" val="3761415349"/>
                    </a:ext>
                  </a:extLst>
                </a:gridCol>
                <a:gridCol w="945372">
                  <a:extLst>
                    <a:ext uri="{9D8B030D-6E8A-4147-A177-3AD203B41FA5}">
                      <a16:colId xmlns:a16="http://schemas.microsoft.com/office/drawing/2014/main" val="1107120902"/>
                    </a:ext>
                  </a:extLst>
                </a:gridCol>
              </a:tblGrid>
              <a:tr h="117680">
                <a:tc>
                  <a:txBody>
                    <a:bodyPr/>
                    <a:lstStyle/>
                    <a:p>
                      <a:pPr algn="l"/>
                      <a:endParaRPr lang="en-US" sz="1400" b="1" dirty="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err="1">
                          <a:solidFill>
                            <a:srgbClr val="2ECCA3"/>
                          </a:solidFill>
                        </a:rPr>
                        <a:t>BPd</a:t>
                      </a:r>
                      <a:endParaRPr lang="en-US" sz="1400" b="1" dirty="0">
                        <a:solidFill>
                          <a:srgbClr val="2ECCA3"/>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65000"/>
                            </a:schemeClr>
                          </a:solidFill>
                        </a:rPr>
                        <a:t>Pom-</a:t>
                      </a:r>
                      <a:r>
                        <a:rPr lang="en-US" sz="1400" b="1" dirty="0" err="1">
                          <a:solidFill>
                            <a:schemeClr val="bg1">
                              <a:lumMod val="65000"/>
                            </a:schemeClr>
                          </a:solidFill>
                        </a:rPr>
                        <a:t>Vd</a:t>
                      </a:r>
                      <a:endParaRPr lang="en-US" sz="1400" b="1" dirty="0">
                        <a:solidFill>
                          <a:schemeClr val="bg1">
                            <a:lumMod val="65000"/>
                          </a:schemeClr>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05338"/>
                  </a:ext>
                </a:extLst>
              </a:tr>
              <a:tr h="304119">
                <a:tc>
                  <a:txBody>
                    <a:bodyPr/>
                    <a:lstStyle/>
                    <a:p>
                      <a:pPr algn="l"/>
                      <a:r>
                        <a:rPr lang="en-US" sz="1400" b="1" dirty="0">
                          <a:solidFill>
                            <a:schemeClr val="bg1"/>
                          </a:solidFill>
                        </a:rPr>
                        <a:t>Median PFS </a:t>
                      </a:r>
                    </a:p>
                    <a:p>
                      <a:pPr algn="l"/>
                      <a:r>
                        <a:rPr lang="en-US" sz="1400" b="1" dirty="0">
                          <a:solidFill>
                            <a:schemeClr val="bg1"/>
                          </a:solidFill>
                        </a:rPr>
                        <a:t>(95% CI), months</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2ECCA3"/>
                          </a:solidFill>
                        </a:rPr>
                        <a:t>NR</a:t>
                      </a:r>
                    </a:p>
                    <a:p>
                      <a:pPr algn="ctr"/>
                      <a:r>
                        <a:rPr lang="en-US" sz="1400" b="1" dirty="0">
                          <a:solidFill>
                            <a:srgbClr val="2ECCA3"/>
                          </a:solidFill>
                        </a:rPr>
                        <a:t>(20.6-NR)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65000"/>
                            </a:schemeClr>
                          </a:solidFill>
                        </a:rPr>
                        <a:t>12.7 </a:t>
                      </a:r>
                    </a:p>
                    <a:p>
                      <a:pPr algn="ctr"/>
                      <a:r>
                        <a:rPr lang="en-US" sz="1400" b="1" dirty="0">
                          <a:solidFill>
                            <a:schemeClr val="bg1">
                              <a:lumMod val="65000"/>
                            </a:schemeClr>
                          </a:solidFill>
                        </a:rPr>
                        <a:t>(9.1-18.5)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354858"/>
                  </a:ext>
                </a:extLst>
              </a:tr>
              <a:tr h="202746">
                <a:tc>
                  <a:txBody>
                    <a:bodyPr/>
                    <a:lstStyle/>
                    <a:p>
                      <a:pPr algn="l"/>
                      <a:r>
                        <a:rPr lang="en-US" sz="1400" b="1" dirty="0">
                          <a:solidFill>
                            <a:schemeClr val="bg1"/>
                          </a:solidFill>
                        </a:rPr>
                        <a:t>HR</a:t>
                      </a:r>
                      <a:r>
                        <a:rPr lang="en-US" sz="1400" b="1" baseline="30000" dirty="0">
                          <a:solidFill>
                            <a:schemeClr val="bg1"/>
                          </a:solidFill>
                        </a:rPr>
                        <a:t> </a:t>
                      </a:r>
                      <a:r>
                        <a:rPr lang="en-US" sz="1400" b="1" dirty="0">
                          <a:solidFill>
                            <a:schemeClr val="bg1"/>
                          </a:solidFill>
                        </a:rPr>
                        <a:t>(95% CI)</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0.52 (0.37-0.73), P&lt;0.001</a:t>
                      </a:r>
                      <a:endParaRPr lang="en-US" sz="1400" b="1" dirty="0">
                        <a:solidFill>
                          <a:srgbClr val="2ECCA3"/>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b="1" dirty="0">
                        <a:solidFill>
                          <a:schemeClr val="bg1">
                            <a:lumMod val="65000"/>
                          </a:schemeClr>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829225"/>
                  </a:ext>
                </a:extLst>
              </a:tr>
            </a:tbl>
          </a:graphicData>
        </a:graphic>
      </p:graphicFrame>
      <p:sp>
        <p:nvSpPr>
          <p:cNvPr id="11" name="TextBox 10">
            <a:extLst>
              <a:ext uri="{FF2B5EF4-FFF2-40B4-BE49-F238E27FC236}">
                <a16:creationId xmlns:a16="http://schemas.microsoft.com/office/drawing/2014/main" id="{DD73F5CD-89E7-B168-FCC9-FB09B883776B}"/>
              </a:ext>
            </a:extLst>
          </p:cNvPr>
          <p:cNvSpPr txBox="1"/>
          <p:nvPr/>
        </p:nvSpPr>
        <p:spPr>
          <a:xfrm>
            <a:off x="7436439" y="4610681"/>
            <a:ext cx="319343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Time since randomization (months)</a:t>
            </a:r>
          </a:p>
        </p:txBody>
      </p:sp>
      <p:grpSp>
        <p:nvGrpSpPr>
          <p:cNvPr id="12" name="Group 11">
            <a:extLst>
              <a:ext uri="{FF2B5EF4-FFF2-40B4-BE49-F238E27FC236}">
                <a16:creationId xmlns:a16="http://schemas.microsoft.com/office/drawing/2014/main" id="{8967A96B-F433-4499-2716-80B0CCA35D92}"/>
              </a:ext>
            </a:extLst>
          </p:cNvPr>
          <p:cNvGrpSpPr/>
          <p:nvPr/>
        </p:nvGrpSpPr>
        <p:grpSpPr>
          <a:xfrm>
            <a:off x="6424135" y="4395237"/>
            <a:ext cx="5375032" cy="235776"/>
            <a:chOff x="1699703" y="3906644"/>
            <a:chExt cx="5340743" cy="235776"/>
          </a:xfrm>
        </p:grpSpPr>
        <p:sp>
          <p:nvSpPr>
            <p:cNvPr id="15" name="TextBox 14">
              <a:extLst>
                <a:ext uri="{FF2B5EF4-FFF2-40B4-BE49-F238E27FC236}">
                  <a16:creationId xmlns:a16="http://schemas.microsoft.com/office/drawing/2014/main" id="{1E04F9AB-52DE-6312-D388-2D3540BD153B}"/>
                </a:ext>
              </a:extLst>
            </p:cNvPr>
            <p:cNvSpPr txBox="1"/>
            <p:nvPr/>
          </p:nvSpPr>
          <p:spPr>
            <a:xfrm>
              <a:off x="1699703"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0</a:t>
              </a:r>
            </a:p>
          </p:txBody>
        </p:sp>
        <p:sp>
          <p:nvSpPr>
            <p:cNvPr id="18" name="TextBox 17">
              <a:extLst>
                <a:ext uri="{FF2B5EF4-FFF2-40B4-BE49-F238E27FC236}">
                  <a16:creationId xmlns:a16="http://schemas.microsoft.com/office/drawing/2014/main" id="{840596B8-4E2D-1E34-D732-63E6D31D4957}"/>
                </a:ext>
              </a:extLst>
            </p:cNvPr>
            <p:cNvSpPr txBox="1"/>
            <p:nvPr/>
          </p:nvSpPr>
          <p:spPr>
            <a:xfrm>
              <a:off x="2097370"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a:t>
              </a:r>
            </a:p>
          </p:txBody>
        </p:sp>
        <p:sp>
          <p:nvSpPr>
            <p:cNvPr id="21" name="TextBox 20">
              <a:extLst>
                <a:ext uri="{FF2B5EF4-FFF2-40B4-BE49-F238E27FC236}">
                  <a16:creationId xmlns:a16="http://schemas.microsoft.com/office/drawing/2014/main" id="{15A26228-E538-B108-FA30-EFA617538226}"/>
                </a:ext>
              </a:extLst>
            </p:cNvPr>
            <p:cNvSpPr txBox="1"/>
            <p:nvPr/>
          </p:nvSpPr>
          <p:spPr>
            <a:xfrm>
              <a:off x="2495037"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6</a:t>
              </a:r>
            </a:p>
          </p:txBody>
        </p:sp>
        <p:sp>
          <p:nvSpPr>
            <p:cNvPr id="24" name="TextBox 23">
              <a:extLst>
                <a:ext uri="{FF2B5EF4-FFF2-40B4-BE49-F238E27FC236}">
                  <a16:creationId xmlns:a16="http://schemas.microsoft.com/office/drawing/2014/main" id="{D3BD31B1-A0A5-F878-7B2D-D2E94B51DD7F}"/>
                </a:ext>
              </a:extLst>
            </p:cNvPr>
            <p:cNvSpPr txBox="1"/>
            <p:nvPr/>
          </p:nvSpPr>
          <p:spPr>
            <a:xfrm>
              <a:off x="2892704" y="3926976"/>
              <a:ext cx="98752"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9</a:t>
              </a:r>
            </a:p>
          </p:txBody>
        </p:sp>
        <p:sp>
          <p:nvSpPr>
            <p:cNvPr id="27" name="TextBox 26">
              <a:extLst>
                <a:ext uri="{FF2B5EF4-FFF2-40B4-BE49-F238E27FC236}">
                  <a16:creationId xmlns:a16="http://schemas.microsoft.com/office/drawing/2014/main" id="{A547BA5E-B200-30DA-4DBF-FFEEEEF380F4}"/>
                </a:ext>
              </a:extLst>
            </p:cNvPr>
            <p:cNvSpPr txBox="1"/>
            <p:nvPr/>
          </p:nvSpPr>
          <p:spPr>
            <a:xfrm>
              <a:off x="3246531"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12</a:t>
              </a:r>
            </a:p>
          </p:txBody>
        </p:sp>
        <p:sp>
          <p:nvSpPr>
            <p:cNvPr id="30" name="TextBox 29">
              <a:extLst>
                <a:ext uri="{FF2B5EF4-FFF2-40B4-BE49-F238E27FC236}">
                  <a16:creationId xmlns:a16="http://schemas.microsoft.com/office/drawing/2014/main" id="{79515621-C8C1-35D7-2A38-4B2277170D69}"/>
                </a:ext>
              </a:extLst>
            </p:cNvPr>
            <p:cNvSpPr txBox="1"/>
            <p:nvPr/>
          </p:nvSpPr>
          <p:spPr>
            <a:xfrm>
              <a:off x="3643753"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15</a:t>
              </a:r>
            </a:p>
          </p:txBody>
        </p:sp>
        <p:sp>
          <p:nvSpPr>
            <p:cNvPr id="33" name="TextBox 32">
              <a:extLst>
                <a:ext uri="{FF2B5EF4-FFF2-40B4-BE49-F238E27FC236}">
                  <a16:creationId xmlns:a16="http://schemas.microsoft.com/office/drawing/2014/main" id="{7EBF4527-6C24-E934-EA52-C0FC3A71B576}"/>
                </a:ext>
              </a:extLst>
            </p:cNvPr>
            <p:cNvSpPr txBox="1"/>
            <p:nvPr/>
          </p:nvSpPr>
          <p:spPr>
            <a:xfrm>
              <a:off x="4033452"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18</a:t>
              </a:r>
            </a:p>
          </p:txBody>
        </p:sp>
        <p:sp>
          <p:nvSpPr>
            <p:cNvPr id="36" name="TextBox 35">
              <a:extLst>
                <a:ext uri="{FF2B5EF4-FFF2-40B4-BE49-F238E27FC236}">
                  <a16:creationId xmlns:a16="http://schemas.microsoft.com/office/drawing/2014/main" id="{04DB92F9-D68D-605A-51EB-A6546DBCB2B0}"/>
                </a:ext>
              </a:extLst>
            </p:cNvPr>
            <p:cNvSpPr txBox="1"/>
            <p:nvPr/>
          </p:nvSpPr>
          <p:spPr>
            <a:xfrm>
              <a:off x="4432804"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21</a:t>
              </a:r>
            </a:p>
          </p:txBody>
        </p:sp>
        <p:sp>
          <p:nvSpPr>
            <p:cNvPr id="39" name="TextBox 38">
              <a:extLst>
                <a:ext uri="{FF2B5EF4-FFF2-40B4-BE49-F238E27FC236}">
                  <a16:creationId xmlns:a16="http://schemas.microsoft.com/office/drawing/2014/main" id="{DE6A35F0-8A4E-D6BD-42C5-165FEDB0FBA7}"/>
                </a:ext>
              </a:extLst>
            </p:cNvPr>
            <p:cNvSpPr txBox="1"/>
            <p:nvPr/>
          </p:nvSpPr>
          <p:spPr>
            <a:xfrm>
              <a:off x="4826252"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24</a:t>
              </a:r>
            </a:p>
          </p:txBody>
        </p:sp>
        <p:sp>
          <p:nvSpPr>
            <p:cNvPr id="42" name="TextBox 41">
              <a:extLst>
                <a:ext uri="{FF2B5EF4-FFF2-40B4-BE49-F238E27FC236}">
                  <a16:creationId xmlns:a16="http://schemas.microsoft.com/office/drawing/2014/main" id="{B250E798-3990-058B-81A6-FC3776D33004}"/>
                </a:ext>
              </a:extLst>
            </p:cNvPr>
            <p:cNvSpPr txBox="1"/>
            <p:nvPr/>
          </p:nvSpPr>
          <p:spPr>
            <a:xfrm>
              <a:off x="5219700" y="3926976"/>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27</a:t>
              </a:r>
            </a:p>
          </p:txBody>
        </p:sp>
        <p:sp>
          <p:nvSpPr>
            <p:cNvPr id="45" name="TextBox 44">
              <a:extLst>
                <a:ext uri="{FF2B5EF4-FFF2-40B4-BE49-F238E27FC236}">
                  <a16:creationId xmlns:a16="http://schemas.microsoft.com/office/drawing/2014/main" id="{3C7F88A0-F3CC-A3F4-6A76-B74A4218CB5F}"/>
                </a:ext>
              </a:extLst>
            </p:cNvPr>
            <p:cNvSpPr txBox="1"/>
            <p:nvPr/>
          </p:nvSpPr>
          <p:spPr>
            <a:xfrm>
              <a:off x="5613148" y="3906644"/>
              <a:ext cx="19750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30</a:t>
              </a:r>
            </a:p>
          </p:txBody>
        </p:sp>
        <p:sp>
          <p:nvSpPr>
            <p:cNvPr id="48" name="TextBox 47">
              <a:extLst>
                <a:ext uri="{FF2B5EF4-FFF2-40B4-BE49-F238E27FC236}">
                  <a16:creationId xmlns:a16="http://schemas.microsoft.com/office/drawing/2014/main" id="{D75BA15B-B460-F169-83EC-C520F08FB514}"/>
                </a:ext>
              </a:extLst>
            </p:cNvPr>
            <p:cNvSpPr txBox="1"/>
            <p:nvPr/>
          </p:nvSpPr>
          <p:spPr>
            <a:xfrm>
              <a:off x="6001037"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33</a:t>
              </a:r>
            </a:p>
          </p:txBody>
        </p:sp>
        <p:sp>
          <p:nvSpPr>
            <p:cNvPr id="51" name="TextBox 50">
              <a:extLst>
                <a:ext uri="{FF2B5EF4-FFF2-40B4-BE49-F238E27FC236}">
                  <a16:creationId xmlns:a16="http://schemas.microsoft.com/office/drawing/2014/main" id="{73945490-3770-5D2C-B1CD-8C6AD89E4878}"/>
                </a:ext>
              </a:extLst>
            </p:cNvPr>
            <p:cNvSpPr txBox="1"/>
            <p:nvPr/>
          </p:nvSpPr>
          <p:spPr>
            <a:xfrm>
              <a:off x="6425521"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36</a:t>
              </a:r>
            </a:p>
          </p:txBody>
        </p:sp>
        <p:sp>
          <p:nvSpPr>
            <p:cNvPr id="54" name="TextBox 53">
              <a:extLst>
                <a:ext uri="{FF2B5EF4-FFF2-40B4-BE49-F238E27FC236}">
                  <a16:creationId xmlns:a16="http://schemas.microsoft.com/office/drawing/2014/main" id="{DECD5BBA-01DA-F0D8-C1E2-6A435F8AF3FD}"/>
                </a:ext>
              </a:extLst>
            </p:cNvPr>
            <p:cNvSpPr txBox="1"/>
            <p:nvPr/>
          </p:nvSpPr>
          <p:spPr>
            <a:xfrm>
              <a:off x="6842942" y="3906644"/>
              <a:ext cx="197504"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39</a:t>
              </a:r>
            </a:p>
          </p:txBody>
        </p:sp>
      </p:grpSp>
      <p:sp>
        <p:nvSpPr>
          <p:cNvPr id="55" name="TextBox 54">
            <a:extLst>
              <a:ext uri="{FF2B5EF4-FFF2-40B4-BE49-F238E27FC236}">
                <a16:creationId xmlns:a16="http://schemas.microsoft.com/office/drawing/2014/main" id="{BA017904-D2F6-212F-7861-59EFB5724010}"/>
              </a:ext>
            </a:extLst>
          </p:cNvPr>
          <p:cNvSpPr txBox="1"/>
          <p:nvPr/>
        </p:nvSpPr>
        <p:spPr>
          <a:xfrm rot="16200000">
            <a:off x="5008534" y="2719403"/>
            <a:ext cx="195277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FFFFFF"/>
                </a:solidFill>
                <a:effectLst/>
                <a:uLnTx/>
                <a:uFillTx/>
                <a:latin typeface="Arial"/>
                <a:ea typeface="+mn-ea"/>
                <a:cs typeface="Arial"/>
                <a:sym typeface="Arial"/>
                <a:rtl val="0"/>
              </a:rPr>
              <a:t>Probability of PFS</a:t>
            </a:r>
          </a:p>
        </p:txBody>
      </p:sp>
      <p:grpSp>
        <p:nvGrpSpPr>
          <p:cNvPr id="106" name="Group 105">
            <a:extLst>
              <a:ext uri="{FF2B5EF4-FFF2-40B4-BE49-F238E27FC236}">
                <a16:creationId xmlns:a16="http://schemas.microsoft.com/office/drawing/2014/main" id="{BD46D99D-7DF7-D87F-8BF1-9E4214691889}"/>
              </a:ext>
            </a:extLst>
          </p:cNvPr>
          <p:cNvGrpSpPr/>
          <p:nvPr/>
        </p:nvGrpSpPr>
        <p:grpSpPr>
          <a:xfrm>
            <a:off x="6141505" y="1594876"/>
            <a:ext cx="262270" cy="2747707"/>
            <a:chOff x="1683866" y="1164622"/>
            <a:chExt cx="180967" cy="3049662"/>
          </a:xfrm>
        </p:grpSpPr>
        <p:sp>
          <p:nvSpPr>
            <p:cNvPr id="107" name="TextBox 106">
              <a:extLst>
                <a:ext uri="{FF2B5EF4-FFF2-40B4-BE49-F238E27FC236}">
                  <a16:creationId xmlns:a16="http://schemas.microsoft.com/office/drawing/2014/main" id="{420E31F1-90A3-4AA3-3838-F11A5A42F337}"/>
                </a:ext>
              </a:extLst>
            </p:cNvPr>
            <p:cNvSpPr txBox="1"/>
            <p:nvPr/>
          </p:nvSpPr>
          <p:spPr>
            <a:xfrm>
              <a:off x="1693391" y="3975164"/>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0.0</a:t>
              </a:r>
            </a:p>
          </p:txBody>
        </p:sp>
        <p:sp>
          <p:nvSpPr>
            <p:cNvPr id="108" name="TextBox 107">
              <a:extLst>
                <a:ext uri="{FF2B5EF4-FFF2-40B4-BE49-F238E27FC236}">
                  <a16:creationId xmlns:a16="http://schemas.microsoft.com/office/drawing/2014/main" id="{6243136D-FA37-B07F-2868-25FF4046FBA7}"/>
                </a:ext>
              </a:extLst>
            </p:cNvPr>
            <p:cNvSpPr txBox="1"/>
            <p:nvPr/>
          </p:nvSpPr>
          <p:spPr>
            <a:xfrm>
              <a:off x="1693391" y="3411188"/>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0.2</a:t>
              </a:r>
            </a:p>
          </p:txBody>
        </p:sp>
        <p:sp>
          <p:nvSpPr>
            <p:cNvPr id="109" name="TextBox 108">
              <a:extLst>
                <a:ext uri="{FF2B5EF4-FFF2-40B4-BE49-F238E27FC236}">
                  <a16:creationId xmlns:a16="http://schemas.microsoft.com/office/drawing/2014/main" id="{1319216C-9BC6-FBBB-0318-192EF4FC529E}"/>
                </a:ext>
              </a:extLst>
            </p:cNvPr>
            <p:cNvSpPr txBox="1"/>
            <p:nvPr/>
          </p:nvSpPr>
          <p:spPr>
            <a:xfrm>
              <a:off x="1693391" y="2851880"/>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0.4</a:t>
              </a:r>
            </a:p>
          </p:txBody>
        </p:sp>
        <p:sp>
          <p:nvSpPr>
            <p:cNvPr id="110" name="TextBox 109">
              <a:extLst>
                <a:ext uri="{FF2B5EF4-FFF2-40B4-BE49-F238E27FC236}">
                  <a16:creationId xmlns:a16="http://schemas.microsoft.com/office/drawing/2014/main" id="{AD7A28EB-E0A4-D406-C010-92DAC2F20C42}"/>
                </a:ext>
              </a:extLst>
            </p:cNvPr>
            <p:cNvSpPr txBox="1"/>
            <p:nvPr/>
          </p:nvSpPr>
          <p:spPr>
            <a:xfrm>
              <a:off x="1683866" y="2287905"/>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0.6</a:t>
              </a:r>
            </a:p>
          </p:txBody>
        </p:sp>
        <p:sp>
          <p:nvSpPr>
            <p:cNvPr id="111" name="TextBox 110">
              <a:extLst>
                <a:ext uri="{FF2B5EF4-FFF2-40B4-BE49-F238E27FC236}">
                  <a16:creationId xmlns:a16="http://schemas.microsoft.com/office/drawing/2014/main" id="{DB83F3C6-5097-7081-07FB-12E2D2C6049B}"/>
                </a:ext>
              </a:extLst>
            </p:cNvPr>
            <p:cNvSpPr txBox="1"/>
            <p:nvPr/>
          </p:nvSpPr>
          <p:spPr>
            <a:xfrm>
              <a:off x="1683866" y="1728597"/>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FFFFFF"/>
                  </a:solidFill>
                  <a:effectLst/>
                  <a:uLnTx/>
                  <a:uFillTx/>
                  <a:latin typeface="Arial"/>
                  <a:ea typeface="+mn-ea"/>
                  <a:cs typeface="Arial"/>
                  <a:sym typeface="Arial"/>
                  <a:rtl val="0"/>
                </a:rPr>
                <a:t>0.8</a:t>
              </a:r>
            </a:p>
          </p:txBody>
        </p:sp>
        <p:sp>
          <p:nvSpPr>
            <p:cNvPr id="112" name="TextBox 111">
              <a:extLst>
                <a:ext uri="{FF2B5EF4-FFF2-40B4-BE49-F238E27FC236}">
                  <a16:creationId xmlns:a16="http://schemas.microsoft.com/office/drawing/2014/main" id="{56797C78-3DC4-B84C-0E4E-8E2330D3BD01}"/>
                </a:ext>
              </a:extLst>
            </p:cNvPr>
            <p:cNvSpPr txBox="1"/>
            <p:nvPr/>
          </p:nvSpPr>
          <p:spPr>
            <a:xfrm>
              <a:off x="1683866" y="1164622"/>
              <a:ext cx="171442" cy="2391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solidFill>
                  <a:effectLst/>
                  <a:uLnTx/>
                  <a:uFillTx/>
                  <a:latin typeface="Arial"/>
                  <a:ea typeface="+mn-ea"/>
                  <a:cs typeface="Arial"/>
                  <a:sym typeface="Arial"/>
                  <a:rtl val="0"/>
                </a:rPr>
                <a:t>1.0</a:t>
              </a:r>
            </a:p>
          </p:txBody>
        </p:sp>
      </p:grpSp>
      <p:cxnSp>
        <p:nvCxnSpPr>
          <p:cNvPr id="621" name="Straight Connector 620">
            <a:extLst>
              <a:ext uri="{FF2B5EF4-FFF2-40B4-BE49-F238E27FC236}">
                <a16:creationId xmlns:a16="http://schemas.microsoft.com/office/drawing/2014/main" id="{8E82551B-B7F3-0935-96A2-B5D0B9030CD9}"/>
              </a:ext>
            </a:extLst>
          </p:cNvPr>
          <p:cNvCxnSpPr>
            <a:cxnSpLocks/>
          </p:cNvCxnSpPr>
          <p:nvPr/>
        </p:nvCxnSpPr>
        <p:spPr>
          <a:xfrm flipV="1">
            <a:off x="8078307" y="1727563"/>
            <a:ext cx="0" cy="2616823"/>
          </a:xfrm>
          <a:prstGeom prst="line">
            <a:avLst/>
          </a:prstGeom>
          <a:ln w="15875">
            <a:solidFill>
              <a:schemeClr val="bg1">
                <a:lumMod val="85000"/>
              </a:schemeClr>
            </a:solidFill>
            <a:prstDash val="sysDash"/>
          </a:ln>
        </p:spPr>
        <p:style>
          <a:lnRef idx="1">
            <a:schemeClr val="dk1"/>
          </a:lnRef>
          <a:fillRef idx="0">
            <a:schemeClr val="dk1"/>
          </a:fillRef>
          <a:effectRef idx="0">
            <a:schemeClr val="dk1"/>
          </a:effectRef>
          <a:fontRef idx="minor">
            <a:schemeClr val="tx1"/>
          </a:fontRef>
        </p:style>
      </p:cxnSp>
      <p:sp>
        <p:nvSpPr>
          <p:cNvPr id="622" name="TextBox 621">
            <a:extLst>
              <a:ext uri="{FF2B5EF4-FFF2-40B4-BE49-F238E27FC236}">
                <a16:creationId xmlns:a16="http://schemas.microsoft.com/office/drawing/2014/main" id="{F770ED70-6573-9D5E-6A16-FE8188684235}"/>
              </a:ext>
            </a:extLst>
          </p:cNvPr>
          <p:cNvSpPr txBox="1"/>
          <p:nvPr/>
        </p:nvSpPr>
        <p:spPr>
          <a:xfrm>
            <a:off x="8108065" y="2210402"/>
            <a:ext cx="40876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71% </a:t>
            </a:r>
          </a:p>
        </p:txBody>
      </p:sp>
      <p:sp>
        <p:nvSpPr>
          <p:cNvPr id="623" name="TextBox 622">
            <a:extLst>
              <a:ext uri="{FF2B5EF4-FFF2-40B4-BE49-F238E27FC236}">
                <a16:creationId xmlns:a16="http://schemas.microsoft.com/office/drawing/2014/main" id="{1697F874-F04F-0E1C-D163-DE0446BA7598}"/>
              </a:ext>
            </a:extLst>
          </p:cNvPr>
          <p:cNvSpPr txBox="1"/>
          <p:nvPr/>
        </p:nvSpPr>
        <p:spPr>
          <a:xfrm>
            <a:off x="8113555" y="3091903"/>
            <a:ext cx="408766" cy="21544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51% </a:t>
            </a:r>
          </a:p>
        </p:txBody>
      </p:sp>
      <p:sp>
        <p:nvSpPr>
          <p:cNvPr id="113" name="TextBox 112">
            <a:extLst>
              <a:ext uri="{FF2B5EF4-FFF2-40B4-BE49-F238E27FC236}">
                <a16:creationId xmlns:a16="http://schemas.microsoft.com/office/drawing/2014/main" id="{07C27077-A237-3D95-3095-2AC3375B1782}"/>
              </a:ext>
            </a:extLst>
          </p:cNvPr>
          <p:cNvSpPr txBox="1"/>
          <p:nvPr/>
        </p:nvSpPr>
        <p:spPr>
          <a:xfrm>
            <a:off x="7260171" y="3938172"/>
            <a:ext cx="8627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FFFF">
                    <a:lumMod val="65000"/>
                  </a:srgbClr>
                </a:solidFill>
                <a:effectLst/>
                <a:uLnTx/>
                <a:uFillTx/>
                <a:latin typeface="Arial"/>
                <a:ea typeface="+mn-ea"/>
                <a:cs typeface="Arial"/>
                <a:sym typeface="Arial"/>
                <a:rtl val="0"/>
              </a:rPr>
              <a:t>Pom-</a:t>
            </a:r>
            <a:r>
              <a:rPr kumimoji="0" lang="en-US" sz="1400" b="1" i="0" u="none" strike="noStrike" kern="1200" cap="none" spc="0" normalizeH="0" baseline="0" noProof="0" dirty="0" err="1">
                <a:ln/>
                <a:solidFill>
                  <a:srgbClr val="FFFFFF">
                    <a:lumMod val="65000"/>
                  </a:srgbClr>
                </a:solidFill>
                <a:effectLst/>
                <a:uLnTx/>
                <a:uFillTx/>
                <a:latin typeface="Arial"/>
                <a:ea typeface="+mn-ea"/>
                <a:cs typeface="Arial"/>
                <a:sym typeface="Arial"/>
                <a:rtl val="0"/>
              </a:rPr>
              <a:t>Vd</a:t>
            </a:r>
            <a:endParaRPr kumimoji="0" lang="en-US" sz="1400" b="1" i="0" u="none" strike="noStrike" kern="1200" cap="none" spc="0" normalizeH="0" baseline="0" noProof="0" dirty="0">
              <a:ln/>
              <a:solidFill>
                <a:srgbClr val="FFFFFF">
                  <a:lumMod val="65000"/>
                </a:srgbClr>
              </a:solidFill>
              <a:effectLst/>
              <a:uLnTx/>
              <a:uFillTx/>
              <a:latin typeface="Arial"/>
              <a:ea typeface="+mn-ea"/>
              <a:cs typeface="Arial"/>
              <a:sym typeface="Arial"/>
              <a:rtl val="0"/>
            </a:endParaRPr>
          </a:p>
        </p:txBody>
      </p:sp>
      <p:sp>
        <p:nvSpPr>
          <p:cNvPr id="114" name="Freeform: Shape 113">
            <a:extLst>
              <a:ext uri="{FF2B5EF4-FFF2-40B4-BE49-F238E27FC236}">
                <a16:creationId xmlns:a16="http://schemas.microsoft.com/office/drawing/2014/main" id="{332BDAA3-5AC8-AE67-BAE4-0898A6663548}"/>
              </a:ext>
            </a:extLst>
          </p:cNvPr>
          <p:cNvSpPr/>
          <p:nvPr/>
        </p:nvSpPr>
        <p:spPr>
          <a:xfrm flipV="1">
            <a:off x="6905600" y="4036613"/>
            <a:ext cx="33855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6DA27B1A-9E56-8A1A-B580-963DBD419512}"/>
              </a:ext>
            </a:extLst>
          </p:cNvPr>
          <p:cNvSpPr txBox="1"/>
          <p:nvPr/>
        </p:nvSpPr>
        <p:spPr>
          <a:xfrm>
            <a:off x="7260171" y="3644140"/>
            <a:ext cx="16979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solidFill>
                  <a:srgbClr val="2ECCA3"/>
                </a:solidFill>
                <a:effectLst/>
                <a:uLnTx/>
                <a:uFillTx/>
                <a:latin typeface="Arial"/>
                <a:ea typeface="+mn-ea"/>
                <a:cs typeface="Arial"/>
                <a:sym typeface="Arial"/>
                <a:rtl val="0"/>
              </a:rPr>
              <a:t>Belamaf</a:t>
            </a:r>
            <a:r>
              <a:rPr kumimoji="0" lang="en-US" sz="1400" b="1" i="0" u="none" strike="noStrike" kern="1200" cap="none" spc="0" normalizeH="0" baseline="0" noProof="0" dirty="0">
                <a:ln/>
                <a:solidFill>
                  <a:srgbClr val="2ECCA3"/>
                </a:solidFill>
                <a:effectLst/>
                <a:uLnTx/>
                <a:uFillTx/>
                <a:latin typeface="Arial"/>
                <a:ea typeface="+mn-ea"/>
                <a:cs typeface="Arial"/>
                <a:sym typeface="Arial"/>
                <a:rtl val="0"/>
              </a:rPr>
              <a:t>-Pom-</a:t>
            </a:r>
            <a:r>
              <a:rPr kumimoji="0" lang="en-US" sz="1400" b="1" i="0" u="none" strike="noStrike" kern="1200" cap="none" spc="0" normalizeH="0" baseline="0" noProof="0" dirty="0" err="1">
                <a:ln/>
                <a:solidFill>
                  <a:srgbClr val="2ECCA3"/>
                </a:solidFill>
                <a:effectLst/>
                <a:uLnTx/>
                <a:uFillTx/>
                <a:latin typeface="Arial"/>
                <a:ea typeface="+mn-ea"/>
                <a:cs typeface="Arial"/>
                <a:sym typeface="Arial"/>
                <a:rtl val="0"/>
              </a:rPr>
              <a:t>dex</a:t>
            </a:r>
            <a:endParaRPr kumimoji="0" lang="en-US" sz="1400" b="1" i="0" u="none" strike="noStrike" kern="1200" cap="none" spc="0" normalizeH="0" baseline="0" noProof="0" dirty="0">
              <a:ln/>
              <a:solidFill>
                <a:srgbClr val="2ECCA3"/>
              </a:solidFill>
              <a:effectLst/>
              <a:uLnTx/>
              <a:uFillTx/>
              <a:latin typeface="Arial"/>
              <a:ea typeface="+mn-ea"/>
              <a:cs typeface="Arial"/>
              <a:sym typeface="Arial"/>
              <a:rtl val="0"/>
            </a:endParaRPr>
          </a:p>
        </p:txBody>
      </p:sp>
      <p:sp>
        <p:nvSpPr>
          <p:cNvPr id="116" name="Freeform: Shape 115">
            <a:extLst>
              <a:ext uri="{FF2B5EF4-FFF2-40B4-BE49-F238E27FC236}">
                <a16:creationId xmlns:a16="http://schemas.microsoft.com/office/drawing/2014/main" id="{35BDB741-BA7C-7EB7-E71A-B03465CB01CB}"/>
              </a:ext>
            </a:extLst>
          </p:cNvPr>
          <p:cNvSpPr/>
          <p:nvPr/>
        </p:nvSpPr>
        <p:spPr>
          <a:xfrm flipV="1">
            <a:off x="6917720" y="3739887"/>
            <a:ext cx="338556" cy="45719"/>
          </a:xfrm>
          <a:custGeom>
            <a:avLst/>
            <a:gdLst>
              <a:gd name="connsiteX0" fmla="*/ 0 w 494537"/>
              <a:gd name="connsiteY0" fmla="*/ 0 h 9525"/>
              <a:gd name="connsiteX1" fmla="*/ 494538 w 494537"/>
              <a:gd name="connsiteY1" fmla="*/ 0 h 9525"/>
            </a:gdLst>
            <a:ahLst/>
            <a:cxnLst>
              <a:cxn ang="0">
                <a:pos x="connsiteX0" y="connsiteY0"/>
              </a:cxn>
              <a:cxn ang="0">
                <a:pos x="connsiteX1" y="connsiteY1"/>
              </a:cxn>
            </a:cxnLst>
            <a:rect l="l" t="t" r="r" b="b"/>
            <a:pathLst>
              <a:path w="494537" h="9525">
                <a:moveTo>
                  <a:pt x="0" y="0"/>
                </a:moveTo>
                <a:lnTo>
                  <a:pt x="494538" y="0"/>
                </a:lnTo>
              </a:path>
            </a:pathLst>
          </a:custGeom>
          <a:ln w="19050" cap="sq">
            <a:solidFill>
              <a:srgbClr val="2ECCA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628" name="Content Placeholder 6">
            <a:extLst>
              <a:ext uri="{FF2B5EF4-FFF2-40B4-BE49-F238E27FC236}">
                <a16:creationId xmlns:a16="http://schemas.microsoft.com/office/drawing/2014/main" id="{0D26ACE0-1BF8-B6BB-CAF3-4CD5B97FC992}"/>
              </a:ext>
            </a:extLst>
          </p:cNvPr>
          <p:cNvGraphicFramePr>
            <a:graphicFrameLocks noGrp="1"/>
          </p:cNvGraphicFramePr>
          <p:nvPr>
            <p:ph sz="half" idx="2"/>
          </p:nvPr>
        </p:nvGraphicFramePr>
        <p:xfrm>
          <a:off x="5943600" y="4899023"/>
          <a:ext cx="6111380" cy="16382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Freeform: Shape 19">
            <a:extLst>
              <a:ext uri="{FF2B5EF4-FFF2-40B4-BE49-F238E27FC236}">
                <a16:creationId xmlns:a16="http://schemas.microsoft.com/office/drawing/2014/main" id="{654F08C1-BB86-BA44-140D-4DA68F854D91}"/>
              </a:ext>
            </a:extLst>
          </p:cNvPr>
          <p:cNvSpPr/>
          <p:nvPr/>
        </p:nvSpPr>
        <p:spPr bwMode="auto">
          <a:xfrm>
            <a:off x="6445272" y="1707125"/>
            <a:ext cx="4735022" cy="1226344"/>
          </a:xfrm>
          <a:custGeom>
            <a:avLst/>
            <a:gdLst>
              <a:gd name="connsiteX0" fmla="*/ 6210300 w 6210300"/>
              <a:gd name="connsiteY0" fmla="*/ 1200150 h 1200150"/>
              <a:gd name="connsiteX1" fmla="*/ 4610100 w 6210300"/>
              <a:gd name="connsiteY1" fmla="*/ 1200150 h 1200150"/>
              <a:gd name="connsiteX2" fmla="*/ 4610100 w 6210300"/>
              <a:gd name="connsiteY2" fmla="*/ 1157288 h 1200150"/>
              <a:gd name="connsiteX3" fmla="*/ 4286250 w 6210300"/>
              <a:gd name="connsiteY3" fmla="*/ 1157288 h 1200150"/>
              <a:gd name="connsiteX4" fmla="*/ 4286250 w 6210300"/>
              <a:gd name="connsiteY4" fmla="*/ 1123950 h 1200150"/>
              <a:gd name="connsiteX5" fmla="*/ 4152900 w 6210300"/>
              <a:gd name="connsiteY5" fmla="*/ 1123950 h 1200150"/>
              <a:gd name="connsiteX6" fmla="*/ 4152900 w 6210300"/>
              <a:gd name="connsiteY6" fmla="*/ 1085850 h 1200150"/>
              <a:gd name="connsiteX7" fmla="*/ 3929062 w 6210300"/>
              <a:gd name="connsiteY7" fmla="*/ 1085850 h 1200150"/>
              <a:gd name="connsiteX8" fmla="*/ 3929062 w 6210300"/>
              <a:gd name="connsiteY8" fmla="*/ 1057275 h 1200150"/>
              <a:gd name="connsiteX9" fmla="*/ 3795712 w 6210300"/>
              <a:gd name="connsiteY9" fmla="*/ 1057275 h 1200150"/>
              <a:gd name="connsiteX10" fmla="*/ 3795712 w 6210300"/>
              <a:gd name="connsiteY10" fmla="*/ 1028700 h 1200150"/>
              <a:gd name="connsiteX11" fmla="*/ 3762375 w 6210300"/>
              <a:gd name="connsiteY11" fmla="*/ 1028700 h 1200150"/>
              <a:gd name="connsiteX12" fmla="*/ 3762375 w 6210300"/>
              <a:gd name="connsiteY12" fmla="*/ 1004888 h 1200150"/>
              <a:gd name="connsiteX13" fmla="*/ 3624262 w 6210300"/>
              <a:gd name="connsiteY13" fmla="*/ 1004888 h 1200150"/>
              <a:gd name="connsiteX14" fmla="*/ 3624262 w 6210300"/>
              <a:gd name="connsiteY14" fmla="*/ 971550 h 1200150"/>
              <a:gd name="connsiteX15" fmla="*/ 3505200 w 6210300"/>
              <a:gd name="connsiteY15" fmla="*/ 971550 h 1200150"/>
              <a:gd name="connsiteX16" fmla="*/ 3505200 w 6210300"/>
              <a:gd name="connsiteY16" fmla="*/ 942975 h 1200150"/>
              <a:gd name="connsiteX17" fmla="*/ 3224212 w 6210300"/>
              <a:gd name="connsiteY17" fmla="*/ 942975 h 1200150"/>
              <a:gd name="connsiteX18" fmla="*/ 3224212 w 6210300"/>
              <a:gd name="connsiteY18" fmla="*/ 923925 h 1200150"/>
              <a:gd name="connsiteX19" fmla="*/ 3162300 w 6210300"/>
              <a:gd name="connsiteY19" fmla="*/ 923925 h 1200150"/>
              <a:gd name="connsiteX20" fmla="*/ 3162300 w 6210300"/>
              <a:gd name="connsiteY20" fmla="*/ 909638 h 1200150"/>
              <a:gd name="connsiteX21" fmla="*/ 3067050 w 6210300"/>
              <a:gd name="connsiteY21" fmla="*/ 909638 h 1200150"/>
              <a:gd name="connsiteX22" fmla="*/ 3067050 w 6210300"/>
              <a:gd name="connsiteY22" fmla="*/ 876300 h 1200150"/>
              <a:gd name="connsiteX23" fmla="*/ 2976562 w 6210300"/>
              <a:gd name="connsiteY23" fmla="*/ 876300 h 1200150"/>
              <a:gd name="connsiteX24" fmla="*/ 2976562 w 6210300"/>
              <a:gd name="connsiteY24" fmla="*/ 857250 h 1200150"/>
              <a:gd name="connsiteX25" fmla="*/ 2733675 w 6210300"/>
              <a:gd name="connsiteY25" fmla="*/ 857250 h 1200150"/>
              <a:gd name="connsiteX26" fmla="*/ 2733675 w 6210300"/>
              <a:gd name="connsiteY26" fmla="*/ 823913 h 1200150"/>
              <a:gd name="connsiteX27" fmla="*/ 2509837 w 6210300"/>
              <a:gd name="connsiteY27" fmla="*/ 823913 h 1200150"/>
              <a:gd name="connsiteX28" fmla="*/ 2509837 w 6210300"/>
              <a:gd name="connsiteY28" fmla="*/ 762000 h 1200150"/>
              <a:gd name="connsiteX29" fmla="*/ 2466975 w 6210300"/>
              <a:gd name="connsiteY29" fmla="*/ 762000 h 1200150"/>
              <a:gd name="connsiteX30" fmla="*/ 2466975 w 6210300"/>
              <a:gd name="connsiteY30" fmla="*/ 733425 h 1200150"/>
              <a:gd name="connsiteX31" fmla="*/ 2381250 w 6210300"/>
              <a:gd name="connsiteY31" fmla="*/ 733425 h 1200150"/>
              <a:gd name="connsiteX32" fmla="*/ 2381250 w 6210300"/>
              <a:gd name="connsiteY32" fmla="*/ 723900 h 1200150"/>
              <a:gd name="connsiteX33" fmla="*/ 2266950 w 6210300"/>
              <a:gd name="connsiteY33" fmla="*/ 723900 h 1200150"/>
              <a:gd name="connsiteX34" fmla="*/ 2266950 w 6210300"/>
              <a:gd name="connsiteY34" fmla="*/ 709613 h 1200150"/>
              <a:gd name="connsiteX35" fmla="*/ 2152650 w 6210300"/>
              <a:gd name="connsiteY35" fmla="*/ 709613 h 1200150"/>
              <a:gd name="connsiteX36" fmla="*/ 2152650 w 6210300"/>
              <a:gd name="connsiteY36" fmla="*/ 681038 h 1200150"/>
              <a:gd name="connsiteX37" fmla="*/ 2071687 w 6210300"/>
              <a:gd name="connsiteY37" fmla="*/ 681038 h 1200150"/>
              <a:gd name="connsiteX38" fmla="*/ 2071687 w 6210300"/>
              <a:gd name="connsiteY38" fmla="*/ 657225 h 1200150"/>
              <a:gd name="connsiteX39" fmla="*/ 2028825 w 6210300"/>
              <a:gd name="connsiteY39" fmla="*/ 657225 h 1200150"/>
              <a:gd name="connsiteX40" fmla="*/ 2028825 w 6210300"/>
              <a:gd name="connsiteY40" fmla="*/ 638175 h 1200150"/>
              <a:gd name="connsiteX41" fmla="*/ 1985962 w 6210300"/>
              <a:gd name="connsiteY41" fmla="*/ 638175 h 1200150"/>
              <a:gd name="connsiteX42" fmla="*/ 1985962 w 6210300"/>
              <a:gd name="connsiteY42" fmla="*/ 623888 h 1200150"/>
              <a:gd name="connsiteX43" fmla="*/ 1905000 w 6210300"/>
              <a:gd name="connsiteY43" fmla="*/ 623888 h 1200150"/>
              <a:gd name="connsiteX44" fmla="*/ 1905000 w 6210300"/>
              <a:gd name="connsiteY44" fmla="*/ 590550 h 1200150"/>
              <a:gd name="connsiteX45" fmla="*/ 1752600 w 6210300"/>
              <a:gd name="connsiteY45" fmla="*/ 590550 h 1200150"/>
              <a:gd name="connsiteX46" fmla="*/ 1752600 w 6210300"/>
              <a:gd name="connsiteY46" fmla="*/ 571500 h 1200150"/>
              <a:gd name="connsiteX47" fmla="*/ 1681162 w 6210300"/>
              <a:gd name="connsiteY47" fmla="*/ 571500 h 1200150"/>
              <a:gd name="connsiteX48" fmla="*/ 1681162 w 6210300"/>
              <a:gd name="connsiteY48" fmla="*/ 552450 h 1200150"/>
              <a:gd name="connsiteX49" fmla="*/ 1652587 w 6210300"/>
              <a:gd name="connsiteY49" fmla="*/ 552450 h 1200150"/>
              <a:gd name="connsiteX50" fmla="*/ 1652587 w 6210300"/>
              <a:gd name="connsiteY50" fmla="*/ 528638 h 1200150"/>
              <a:gd name="connsiteX51" fmla="*/ 1504950 w 6210300"/>
              <a:gd name="connsiteY51" fmla="*/ 528638 h 1200150"/>
              <a:gd name="connsiteX52" fmla="*/ 1504950 w 6210300"/>
              <a:gd name="connsiteY52" fmla="*/ 504825 h 1200150"/>
              <a:gd name="connsiteX53" fmla="*/ 1476375 w 6210300"/>
              <a:gd name="connsiteY53" fmla="*/ 504825 h 1200150"/>
              <a:gd name="connsiteX54" fmla="*/ 1476375 w 6210300"/>
              <a:gd name="connsiteY54" fmla="*/ 495300 h 1200150"/>
              <a:gd name="connsiteX55" fmla="*/ 1304925 w 6210300"/>
              <a:gd name="connsiteY55" fmla="*/ 495300 h 1200150"/>
              <a:gd name="connsiteX56" fmla="*/ 1304925 w 6210300"/>
              <a:gd name="connsiteY56" fmla="*/ 471488 h 1200150"/>
              <a:gd name="connsiteX57" fmla="*/ 1276350 w 6210300"/>
              <a:gd name="connsiteY57" fmla="*/ 471488 h 1200150"/>
              <a:gd name="connsiteX58" fmla="*/ 1276350 w 6210300"/>
              <a:gd name="connsiteY58" fmla="*/ 447675 h 1200150"/>
              <a:gd name="connsiteX59" fmla="*/ 1181100 w 6210300"/>
              <a:gd name="connsiteY59" fmla="*/ 447675 h 1200150"/>
              <a:gd name="connsiteX60" fmla="*/ 1181100 w 6210300"/>
              <a:gd name="connsiteY60" fmla="*/ 433388 h 1200150"/>
              <a:gd name="connsiteX61" fmla="*/ 1128712 w 6210300"/>
              <a:gd name="connsiteY61" fmla="*/ 433388 h 1200150"/>
              <a:gd name="connsiteX62" fmla="*/ 1128712 w 6210300"/>
              <a:gd name="connsiteY62" fmla="*/ 409575 h 1200150"/>
              <a:gd name="connsiteX63" fmla="*/ 1023937 w 6210300"/>
              <a:gd name="connsiteY63" fmla="*/ 409575 h 1200150"/>
              <a:gd name="connsiteX64" fmla="*/ 1009650 w 6210300"/>
              <a:gd name="connsiteY64" fmla="*/ 409575 h 1200150"/>
              <a:gd name="connsiteX65" fmla="*/ 1009650 w 6210300"/>
              <a:gd name="connsiteY65" fmla="*/ 333375 h 1200150"/>
              <a:gd name="connsiteX66" fmla="*/ 742950 w 6210300"/>
              <a:gd name="connsiteY66" fmla="*/ 333375 h 1200150"/>
              <a:gd name="connsiteX67" fmla="*/ 742950 w 6210300"/>
              <a:gd name="connsiteY67" fmla="*/ 333375 h 1200150"/>
              <a:gd name="connsiteX68" fmla="*/ 671512 w 6210300"/>
              <a:gd name="connsiteY68" fmla="*/ 333375 h 1200150"/>
              <a:gd name="connsiteX69" fmla="*/ 671512 w 6210300"/>
              <a:gd name="connsiteY69" fmla="*/ 261938 h 1200150"/>
              <a:gd name="connsiteX70" fmla="*/ 642937 w 6210300"/>
              <a:gd name="connsiteY70" fmla="*/ 261938 h 1200150"/>
              <a:gd name="connsiteX71" fmla="*/ 642937 w 6210300"/>
              <a:gd name="connsiteY71" fmla="*/ 228600 h 1200150"/>
              <a:gd name="connsiteX72" fmla="*/ 533400 w 6210300"/>
              <a:gd name="connsiteY72" fmla="*/ 228600 h 1200150"/>
              <a:gd name="connsiteX73" fmla="*/ 533400 w 6210300"/>
              <a:gd name="connsiteY73" fmla="*/ 228600 h 1200150"/>
              <a:gd name="connsiteX74" fmla="*/ 509588 w 6210300"/>
              <a:gd name="connsiteY74" fmla="*/ 204788 h 1200150"/>
              <a:gd name="connsiteX75" fmla="*/ 509588 w 6210300"/>
              <a:gd name="connsiteY75" fmla="*/ 176213 h 1200150"/>
              <a:gd name="connsiteX76" fmla="*/ 500062 w 6210300"/>
              <a:gd name="connsiteY76" fmla="*/ 176213 h 1200150"/>
              <a:gd name="connsiteX77" fmla="*/ 481012 w 6210300"/>
              <a:gd name="connsiteY77" fmla="*/ 157163 h 1200150"/>
              <a:gd name="connsiteX78" fmla="*/ 361950 w 6210300"/>
              <a:gd name="connsiteY78" fmla="*/ 157163 h 1200150"/>
              <a:gd name="connsiteX79" fmla="*/ 361950 w 6210300"/>
              <a:gd name="connsiteY79" fmla="*/ 109538 h 1200150"/>
              <a:gd name="connsiteX80" fmla="*/ 342900 w 6210300"/>
              <a:gd name="connsiteY80" fmla="*/ 109538 h 1200150"/>
              <a:gd name="connsiteX81" fmla="*/ 342900 w 6210300"/>
              <a:gd name="connsiteY81" fmla="*/ 85725 h 1200150"/>
              <a:gd name="connsiteX82" fmla="*/ 209550 w 6210300"/>
              <a:gd name="connsiteY82" fmla="*/ 85725 h 1200150"/>
              <a:gd name="connsiteX83" fmla="*/ 209550 w 6210300"/>
              <a:gd name="connsiteY83" fmla="*/ 0 h 1200150"/>
              <a:gd name="connsiteX84" fmla="*/ 109537 w 6210300"/>
              <a:gd name="connsiteY84" fmla="*/ 0 h 1200150"/>
              <a:gd name="connsiteX85" fmla="*/ 109537 w 6210300"/>
              <a:gd name="connsiteY85" fmla="*/ 0 h 1200150"/>
              <a:gd name="connsiteX86" fmla="*/ 0 w 6210300"/>
              <a:gd name="connsiteY86" fmla="*/ 0 h 1200150"/>
              <a:gd name="connsiteX0" fmla="*/ 6210300 w 6210300"/>
              <a:gd name="connsiteY0" fmla="*/ 1200150 h 1200150"/>
              <a:gd name="connsiteX1" fmla="*/ 4610100 w 6210300"/>
              <a:gd name="connsiteY1" fmla="*/ 1200150 h 1200150"/>
              <a:gd name="connsiteX2" fmla="*/ 4610100 w 6210300"/>
              <a:gd name="connsiteY2" fmla="*/ 1157288 h 1200150"/>
              <a:gd name="connsiteX3" fmla="*/ 4286250 w 6210300"/>
              <a:gd name="connsiteY3" fmla="*/ 1157288 h 1200150"/>
              <a:gd name="connsiteX4" fmla="*/ 4286250 w 6210300"/>
              <a:gd name="connsiteY4" fmla="*/ 1123950 h 1200150"/>
              <a:gd name="connsiteX5" fmla="*/ 4152900 w 6210300"/>
              <a:gd name="connsiteY5" fmla="*/ 1123950 h 1200150"/>
              <a:gd name="connsiteX6" fmla="*/ 4152900 w 6210300"/>
              <a:gd name="connsiteY6" fmla="*/ 1085850 h 1200150"/>
              <a:gd name="connsiteX7" fmla="*/ 3929062 w 6210300"/>
              <a:gd name="connsiteY7" fmla="*/ 1085850 h 1200150"/>
              <a:gd name="connsiteX8" fmla="*/ 3929062 w 6210300"/>
              <a:gd name="connsiteY8" fmla="*/ 1057275 h 1200150"/>
              <a:gd name="connsiteX9" fmla="*/ 3795712 w 6210300"/>
              <a:gd name="connsiteY9" fmla="*/ 1057275 h 1200150"/>
              <a:gd name="connsiteX10" fmla="*/ 3795712 w 6210300"/>
              <a:gd name="connsiteY10" fmla="*/ 1028700 h 1200150"/>
              <a:gd name="connsiteX11" fmla="*/ 3762375 w 6210300"/>
              <a:gd name="connsiteY11" fmla="*/ 1028700 h 1200150"/>
              <a:gd name="connsiteX12" fmla="*/ 3762375 w 6210300"/>
              <a:gd name="connsiteY12" fmla="*/ 1004888 h 1200150"/>
              <a:gd name="connsiteX13" fmla="*/ 3624262 w 6210300"/>
              <a:gd name="connsiteY13" fmla="*/ 1004888 h 1200150"/>
              <a:gd name="connsiteX14" fmla="*/ 3624262 w 6210300"/>
              <a:gd name="connsiteY14" fmla="*/ 971550 h 1200150"/>
              <a:gd name="connsiteX15" fmla="*/ 3505200 w 6210300"/>
              <a:gd name="connsiteY15" fmla="*/ 971550 h 1200150"/>
              <a:gd name="connsiteX16" fmla="*/ 3505200 w 6210300"/>
              <a:gd name="connsiteY16" fmla="*/ 942975 h 1200150"/>
              <a:gd name="connsiteX17" fmla="*/ 3224212 w 6210300"/>
              <a:gd name="connsiteY17" fmla="*/ 942975 h 1200150"/>
              <a:gd name="connsiteX18" fmla="*/ 3224212 w 6210300"/>
              <a:gd name="connsiteY18" fmla="*/ 923925 h 1200150"/>
              <a:gd name="connsiteX19" fmla="*/ 3162300 w 6210300"/>
              <a:gd name="connsiteY19" fmla="*/ 923925 h 1200150"/>
              <a:gd name="connsiteX20" fmla="*/ 3162300 w 6210300"/>
              <a:gd name="connsiteY20" fmla="*/ 909638 h 1200150"/>
              <a:gd name="connsiteX21" fmla="*/ 3067050 w 6210300"/>
              <a:gd name="connsiteY21" fmla="*/ 909638 h 1200150"/>
              <a:gd name="connsiteX22" fmla="*/ 3067050 w 6210300"/>
              <a:gd name="connsiteY22" fmla="*/ 876300 h 1200150"/>
              <a:gd name="connsiteX23" fmla="*/ 2976562 w 6210300"/>
              <a:gd name="connsiteY23" fmla="*/ 876300 h 1200150"/>
              <a:gd name="connsiteX24" fmla="*/ 2976562 w 6210300"/>
              <a:gd name="connsiteY24" fmla="*/ 857250 h 1200150"/>
              <a:gd name="connsiteX25" fmla="*/ 2733675 w 6210300"/>
              <a:gd name="connsiteY25" fmla="*/ 857250 h 1200150"/>
              <a:gd name="connsiteX26" fmla="*/ 2733675 w 6210300"/>
              <a:gd name="connsiteY26" fmla="*/ 823913 h 1200150"/>
              <a:gd name="connsiteX27" fmla="*/ 2509837 w 6210300"/>
              <a:gd name="connsiteY27" fmla="*/ 823913 h 1200150"/>
              <a:gd name="connsiteX28" fmla="*/ 2509837 w 6210300"/>
              <a:gd name="connsiteY28" fmla="*/ 762000 h 1200150"/>
              <a:gd name="connsiteX29" fmla="*/ 2466975 w 6210300"/>
              <a:gd name="connsiteY29" fmla="*/ 762000 h 1200150"/>
              <a:gd name="connsiteX30" fmla="*/ 2466975 w 6210300"/>
              <a:gd name="connsiteY30" fmla="*/ 733425 h 1200150"/>
              <a:gd name="connsiteX31" fmla="*/ 2381250 w 6210300"/>
              <a:gd name="connsiteY31" fmla="*/ 733425 h 1200150"/>
              <a:gd name="connsiteX32" fmla="*/ 2381250 w 6210300"/>
              <a:gd name="connsiteY32" fmla="*/ 723900 h 1200150"/>
              <a:gd name="connsiteX33" fmla="*/ 2266950 w 6210300"/>
              <a:gd name="connsiteY33" fmla="*/ 723900 h 1200150"/>
              <a:gd name="connsiteX34" fmla="*/ 2266950 w 6210300"/>
              <a:gd name="connsiteY34" fmla="*/ 709613 h 1200150"/>
              <a:gd name="connsiteX35" fmla="*/ 2152650 w 6210300"/>
              <a:gd name="connsiteY35" fmla="*/ 709613 h 1200150"/>
              <a:gd name="connsiteX36" fmla="*/ 2152650 w 6210300"/>
              <a:gd name="connsiteY36" fmla="*/ 681038 h 1200150"/>
              <a:gd name="connsiteX37" fmla="*/ 2071687 w 6210300"/>
              <a:gd name="connsiteY37" fmla="*/ 681038 h 1200150"/>
              <a:gd name="connsiteX38" fmla="*/ 2071687 w 6210300"/>
              <a:gd name="connsiteY38" fmla="*/ 657225 h 1200150"/>
              <a:gd name="connsiteX39" fmla="*/ 2028825 w 6210300"/>
              <a:gd name="connsiteY39" fmla="*/ 657225 h 1200150"/>
              <a:gd name="connsiteX40" fmla="*/ 2028825 w 6210300"/>
              <a:gd name="connsiteY40" fmla="*/ 638175 h 1200150"/>
              <a:gd name="connsiteX41" fmla="*/ 1985962 w 6210300"/>
              <a:gd name="connsiteY41" fmla="*/ 638175 h 1200150"/>
              <a:gd name="connsiteX42" fmla="*/ 1985962 w 6210300"/>
              <a:gd name="connsiteY42" fmla="*/ 623888 h 1200150"/>
              <a:gd name="connsiteX43" fmla="*/ 1905000 w 6210300"/>
              <a:gd name="connsiteY43" fmla="*/ 623888 h 1200150"/>
              <a:gd name="connsiteX44" fmla="*/ 1905000 w 6210300"/>
              <a:gd name="connsiteY44" fmla="*/ 590550 h 1200150"/>
              <a:gd name="connsiteX45" fmla="*/ 1752600 w 6210300"/>
              <a:gd name="connsiteY45" fmla="*/ 590550 h 1200150"/>
              <a:gd name="connsiteX46" fmla="*/ 1752600 w 6210300"/>
              <a:gd name="connsiteY46" fmla="*/ 571500 h 1200150"/>
              <a:gd name="connsiteX47" fmla="*/ 1681162 w 6210300"/>
              <a:gd name="connsiteY47" fmla="*/ 571500 h 1200150"/>
              <a:gd name="connsiteX48" fmla="*/ 1681162 w 6210300"/>
              <a:gd name="connsiteY48" fmla="*/ 552450 h 1200150"/>
              <a:gd name="connsiteX49" fmla="*/ 1652587 w 6210300"/>
              <a:gd name="connsiteY49" fmla="*/ 552450 h 1200150"/>
              <a:gd name="connsiteX50" fmla="*/ 1652587 w 6210300"/>
              <a:gd name="connsiteY50" fmla="*/ 528638 h 1200150"/>
              <a:gd name="connsiteX51" fmla="*/ 1504950 w 6210300"/>
              <a:gd name="connsiteY51" fmla="*/ 528638 h 1200150"/>
              <a:gd name="connsiteX52" fmla="*/ 1504950 w 6210300"/>
              <a:gd name="connsiteY52" fmla="*/ 504825 h 1200150"/>
              <a:gd name="connsiteX53" fmla="*/ 1476375 w 6210300"/>
              <a:gd name="connsiteY53" fmla="*/ 504825 h 1200150"/>
              <a:gd name="connsiteX54" fmla="*/ 1476375 w 6210300"/>
              <a:gd name="connsiteY54" fmla="*/ 495300 h 1200150"/>
              <a:gd name="connsiteX55" fmla="*/ 1304925 w 6210300"/>
              <a:gd name="connsiteY55" fmla="*/ 495300 h 1200150"/>
              <a:gd name="connsiteX56" fmla="*/ 1304925 w 6210300"/>
              <a:gd name="connsiteY56" fmla="*/ 471488 h 1200150"/>
              <a:gd name="connsiteX57" fmla="*/ 1276350 w 6210300"/>
              <a:gd name="connsiteY57" fmla="*/ 471488 h 1200150"/>
              <a:gd name="connsiteX58" fmla="*/ 1276350 w 6210300"/>
              <a:gd name="connsiteY58" fmla="*/ 447675 h 1200150"/>
              <a:gd name="connsiteX59" fmla="*/ 1181100 w 6210300"/>
              <a:gd name="connsiteY59" fmla="*/ 447675 h 1200150"/>
              <a:gd name="connsiteX60" fmla="*/ 1181100 w 6210300"/>
              <a:gd name="connsiteY60" fmla="*/ 433388 h 1200150"/>
              <a:gd name="connsiteX61" fmla="*/ 1128712 w 6210300"/>
              <a:gd name="connsiteY61" fmla="*/ 433388 h 1200150"/>
              <a:gd name="connsiteX62" fmla="*/ 1128712 w 6210300"/>
              <a:gd name="connsiteY62" fmla="*/ 409575 h 1200150"/>
              <a:gd name="connsiteX63" fmla="*/ 1023937 w 6210300"/>
              <a:gd name="connsiteY63" fmla="*/ 409575 h 1200150"/>
              <a:gd name="connsiteX64" fmla="*/ 1009650 w 6210300"/>
              <a:gd name="connsiteY64" fmla="*/ 409575 h 1200150"/>
              <a:gd name="connsiteX65" fmla="*/ 1009650 w 6210300"/>
              <a:gd name="connsiteY65" fmla="*/ 333375 h 1200150"/>
              <a:gd name="connsiteX66" fmla="*/ 742950 w 6210300"/>
              <a:gd name="connsiteY66" fmla="*/ 333375 h 1200150"/>
              <a:gd name="connsiteX67" fmla="*/ 742950 w 6210300"/>
              <a:gd name="connsiteY67" fmla="*/ 333375 h 1200150"/>
              <a:gd name="connsiteX68" fmla="*/ 683418 w 6210300"/>
              <a:gd name="connsiteY68" fmla="*/ 300038 h 1200150"/>
              <a:gd name="connsiteX69" fmla="*/ 671512 w 6210300"/>
              <a:gd name="connsiteY69" fmla="*/ 261938 h 1200150"/>
              <a:gd name="connsiteX70" fmla="*/ 642937 w 6210300"/>
              <a:gd name="connsiteY70" fmla="*/ 261938 h 1200150"/>
              <a:gd name="connsiteX71" fmla="*/ 642937 w 6210300"/>
              <a:gd name="connsiteY71" fmla="*/ 228600 h 1200150"/>
              <a:gd name="connsiteX72" fmla="*/ 533400 w 6210300"/>
              <a:gd name="connsiteY72" fmla="*/ 228600 h 1200150"/>
              <a:gd name="connsiteX73" fmla="*/ 533400 w 6210300"/>
              <a:gd name="connsiteY73" fmla="*/ 228600 h 1200150"/>
              <a:gd name="connsiteX74" fmla="*/ 509588 w 6210300"/>
              <a:gd name="connsiteY74" fmla="*/ 204788 h 1200150"/>
              <a:gd name="connsiteX75" fmla="*/ 509588 w 6210300"/>
              <a:gd name="connsiteY75" fmla="*/ 176213 h 1200150"/>
              <a:gd name="connsiteX76" fmla="*/ 500062 w 6210300"/>
              <a:gd name="connsiteY76" fmla="*/ 176213 h 1200150"/>
              <a:gd name="connsiteX77" fmla="*/ 481012 w 6210300"/>
              <a:gd name="connsiteY77" fmla="*/ 157163 h 1200150"/>
              <a:gd name="connsiteX78" fmla="*/ 361950 w 6210300"/>
              <a:gd name="connsiteY78" fmla="*/ 157163 h 1200150"/>
              <a:gd name="connsiteX79" fmla="*/ 361950 w 6210300"/>
              <a:gd name="connsiteY79" fmla="*/ 109538 h 1200150"/>
              <a:gd name="connsiteX80" fmla="*/ 342900 w 6210300"/>
              <a:gd name="connsiteY80" fmla="*/ 109538 h 1200150"/>
              <a:gd name="connsiteX81" fmla="*/ 342900 w 6210300"/>
              <a:gd name="connsiteY81" fmla="*/ 85725 h 1200150"/>
              <a:gd name="connsiteX82" fmla="*/ 209550 w 6210300"/>
              <a:gd name="connsiteY82" fmla="*/ 85725 h 1200150"/>
              <a:gd name="connsiteX83" fmla="*/ 209550 w 6210300"/>
              <a:gd name="connsiteY83" fmla="*/ 0 h 1200150"/>
              <a:gd name="connsiteX84" fmla="*/ 109537 w 6210300"/>
              <a:gd name="connsiteY84" fmla="*/ 0 h 1200150"/>
              <a:gd name="connsiteX85" fmla="*/ 109537 w 6210300"/>
              <a:gd name="connsiteY85" fmla="*/ 0 h 1200150"/>
              <a:gd name="connsiteX86" fmla="*/ 0 w 6210300"/>
              <a:gd name="connsiteY86" fmla="*/ 0 h 1200150"/>
              <a:gd name="connsiteX0" fmla="*/ 6210300 w 6210300"/>
              <a:gd name="connsiteY0" fmla="*/ 1200150 h 1200150"/>
              <a:gd name="connsiteX1" fmla="*/ 4610100 w 6210300"/>
              <a:gd name="connsiteY1" fmla="*/ 1200150 h 1200150"/>
              <a:gd name="connsiteX2" fmla="*/ 4610100 w 6210300"/>
              <a:gd name="connsiteY2" fmla="*/ 1157288 h 1200150"/>
              <a:gd name="connsiteX3" fmla="*/ 4286250 w 6210300"/>
              <a:gd name="connsiteY3" fmla="*/ 1157288 h 1200150"/>
              <a:gd name="connsiteX4" fmla="*/ 4286250 w 6210300"/>
              <a:gd name="connsiteY4" fmla="*/ 1123950 h 1200150"/>
              <a:gd name="connsiteX5" fmla="*/ 4152900 w 6210300"/>
              <a:gd name="connsiteY5" fmla="*/ 1123950 h 1200150"/>
              <a:gd name="connsiteX6" fmla="*/ 4152900 w 6210300"/>
              <a:gd name="connsiteY6" fmla="*/ 1085850 h 1200150"/>
              <a:gd name="connsiteX7" fmla="*/ 3929062 w 6210300"/>
              <a:gd name="connsiteY7" fmla="*/ 1085850 h 1200150"/>
              <a:gd name="connsiteX8" fmla="*/ 3929062 w 6210300"/>
              <a:gd name="connsiteY8" fmla="*/ 1057275 h 1200150"/>
              <a:gd name="connsiteX9" fmla="*/ 3795712 w 6210300"/>
              <a:gd name="connsiteY9" fmla="*/ 1057275 h 1200150"/>
              <a:gd name="connsiteX10" fmla="*/ 3795712 w 6210300"/>
              <a:gd name="connsiteY10" fmla="*/ 1028700 h 1200150"/>
              <a:gd name="connsiteX11" fmla="*/ 3762375 w 6210300"/>
              <a:gd name="connsiteY11" fmla="*/ 1028700 h 1200150"/>
              <a:gd name="connsiteX12" fmla="*/ 3762375 w 6210300"/>
              <a:gd name="connsiteY12" fmla="*/ 1004888 h 1200150"/>
              <a:gd name="connsiteX13" fmla="*/ 3624262 w 6210300"/>
              <a:gd name="connsiteY13" fmla="*/ 1004888 h 1200150"/>
              <a:gd name="connsiteX14" fmla="*/ 3624262 w 6210300"/>
              <a:gd name="connsiteY14" fmla="*/ 971550 h 1200150"/>
              <a:gd name="connsiteX15" fmla="*/ 3505200 w 6210300"/>
              <a:gd name="connsiteY15" fmla="*/ 971550 h 1200150"/>
              <a:gd name="connsiteX16" fmla="*/ 3505200 w 6210300"/>
              <a:gd name="connsiteY16" fmla="*/ 942975 h 1200150"/>
              <a:gd name="connsiteX17" fmla="*/ 3224212 w 6210300"/>
              <a:gd name="connsiteY17" fmla="*/ 942975 h 1200150"/>
              <a:gd name="connsiteX18" fmla="*/ 3224212 w 6210300"/>
              <a:gd name="connsiteY18" fmla="*/ 923925 h 1200150"/>
              <a:gd name="connsiteX19" fmla="*/ 3162300 w 6210300"/>
              <a:gd name="connsiteY19" fmla="*/ 923925 h 1200150"/>
              <a:gd name="connsiteX20" fmla="*/ 3162300 w 6210300"/>
              <a:gd name="connsiteY20" fmla="*/ 909638 h 1200150"/>
              <a:gd name="connsiteX21" fmla="*/ 3067050 w 6210300"/>
              <a:gd name="connsiteY21" fmla="*/ 909638 h 1200150"/>
              <a:gd name="connsiteX22" fmla="*/ 3067050 w 6210300"/>
              <a:gd name="connsiteY22" fmla="*/ 876300 h 1200150"/>
              <a:gd name="connsiteX23" fmla="*/ 2976562 w 6210300"/>
              <a:gd name="connsiteY23" fmla="*/ 876300 h 1200150"/>
              <a:gd name="connsiteX24" fmla="*/ 2976562 w 6210300"/>
              <a:gd name="connsiteY24" fmla="*/ 857250 h 1200150"/>
              <a:gd name="connsiteX25" fmla="*/ 2733675 w 6210300"/>
              <a:gd name="connsiteY25" fmla="*/ 857250 h 1200150"/>
              <a:gd name="connsiteX26" fmla="*/ 2733675 w 6210300"/>
              <a:gd name="connsiteY26" fmla="*/ 823913 h 1200150"/>
              <a:gd name="connsiteX27" fmla="*/ 2509837 w 6210300"/>
              <a:gd name="connsiteY27" fmla="*/ 823913 h 1200150"/>
              <a:gd name="connsiteX28" fmla="*/ 2509837 w 6210300"/>
              <a:gd name="connsiteY28" fmla="*/ 762000 h 1200150"/>
              <a:gd name="connsiteX29" fmla="*/ 2466975 w 6210300"/>
              <a:gd name="connsiteY29" fmla="*/ 762000 h 1200150"/>
              <a:gd name="connsiteX30" fmla="*/ 2466975 w 6210300"/>
              <a:gd name="connsiteY30" fmla="*/ 733425 h 1200150"/>
              <a:gd name="connsiteX31" fmla="*/ 2381250 w 6210300"/>
              <a:gd name="connsiteY31" fmla="*/ 733425 h 1200150"/>
              <a:gd name="connsiteX32" fmla="*/ 2381250 w 6210300"/>
              <a:gd name="connsiteY32" fmla="*/ 723900 h 1200150"/>
              <a:gd name="connsiteX33" fmla="*/ 2266950 w 6210300"/>
              <a:gd name="connsiteY33" fmla="*/ 723900 h 1200150"/>
              <a:gd name="connsiteX34" fmla="*/ 2266950 w 6210300"/>
              <a:gd name="connsiteY34" fmla="*/ 709613 h 1200150"/>
              <a:gd name="connsiteX35" fmla="*/ 2152650 w 6210300"/>
              <a:gd name="connsiteY35" fmla="*/ 709613 h 1200150"/>
              <a:gd name="connsiteX36" fmla="*/ 2152650 w 6210300"/>
              <a:gd name="connsiteY36" fmla="*/ 681038 h 1200150"/>
              <a:gd name="connsiteX37" fmla="*/ 2071687 w 6210300"/>
              <a:gd name="connsiteY37" fmla="*/ 681038 h 1200150"/>
              <a:gd name="connsiteX38" fmla="*/ 2071687 w 6210300"/>
              <a:gd name="connsiteY38" fmla="*/ 657225 h 1200150"/>
              <a:gd name="connsiteX39" fmla="*/ 2028825 w 6210300"/>
              <a:gd name="connsiteY39" fmla="*/ 657225 h 1200150"/>
              <a:gd name="connsiteX40" fmla="*/ 2028825 w 6210300"/>
              <a:gd name="connsiteY40" fmla="*/ 638175 h 1200150"/>
              <a:gd name="connsiteX41" fmla="*/ 1985962 w 6210300"/>
              <a:gd name="connsiteY41" fmla="*/ 638175 h 1200150"/>
              <a:gd name="connsiteX42" fmla="*/ 1985962 w 6210300"/>
              <a:gd name="connsiteY42" fmla="*/ 623888 h 1200150"/>
              <a:gd name="connsiteX43" fmla="*/ 1905000 w 6210300"/>
              <a:gd name="connsiteY43" fmla="*/ 623888 h 1200150"/>
              <a:gd name="connsiteX44" fmla="*/ 1905000 w 6210300"/>
              <a:gd name="connsiteY44" fmla="*/ 590550 h 1200150"/>
              <a:gd name="connsiteX45" fmla="*/ 1752600 w 6210300"/>
              <a:gd name="connsiteY45" fmla="*/ 590550 h 1200150"/>
              <a:gd name="connsiteX46" fmla="*/ 1752600 w 6210300"/>
              <a:gd name="connsiteY46" fmla="*/ 571500 h 1200150"/>
              <a:gd name="connsiteX47" fmla="*/ 1681162 w 6210300"/>
              <a:gd name="connsiteY47" fmla="*/ 571500 h 1200150"/>
              <a:gd name="connsiteX48" fmla="*/ 1681162 w 6210300"/>
              <a:gd name="connsiteY48" fmla="*/ 552450 h 1200150"/>
              <a:gd name="connsiteX49" fmla="*/ 1652587 w 6210300"/>
              <a:gd name="connsiteY49" fmla="*/ 552450 h 1200150"/>
              <a:gd name="connsiteX50" fmla="*/ 1652587 w 6210300"/>
              <a:gd name="connsiteY50" fmla="*/ 528638 h 1200150"/>
              <a:gd name="connsiteX51" fmla="*/ 1504950 w 6210300"/>
              <a:gd name="connsiteY51" fmla="*/ 528638 h 1200150"/>
              <a:gd name="connsiteX52" fmla="*/ 1504950 w 6210300"/>
              <a:gd name="connsiteY52" fmla="*/ 504825 h 1200150"/>
              <a:gd name="connsiteX53" fmla="*/ 1476375 w 6210300"/>
              <a:gd name="connsiteY53" fmla="*/ 504825 h 1200150"/>
              <a:gd name="connsiteX54" fmla="*/ 1476375 w 6210300"/>
              <a:gd name="connsiteY54" fmla="*/ 495300 h 1200150"/>
              <a:gd name="connsiteX55" fmla="*/ 1304925 w 6210300"/>
              <a:gd name="connsiteY55" fmla="*/ 495300 h 1200150"/>
              <a:gd name="connsiteX56" fmla="*/ 1304925 w 6210300"/>
              <a:gd name="connsiteY56" fmla="*/ 471488 h 1200150"/>
              <a:gd name="connsiteX57" fmla="*/ 1276350 w 6210300"/>
              <a:gd name="connsiteY57" fmla="*/ 471488 h 1200150"/>
              <a:gd name="connsiteX58" fmla="*/ 1276350 w 6210300"/>
              <a:gd name="connsiteY58" fmla="*/ 447675 h 1200150"/>
              <a:gd name="connsiteX59" fmla="*/ 1181100 w 6210300"/>
              <a:gd name="connsiteY59" fmla="*/ 447675 h 1200150"/>
              <a:gd name="connsiteX60" fmla="*/ 1181100 w 6210300"/>
              <a:gd name="connsiteY60" fmla="*/ 433388 h 1200150"/>
              <a:gd name="connsiteX61" fmla="*/ 1128712 w 6210300"/>
              <a:gd name="connsiteY61" fmla="*/ 433388 h 1200150"/>
              <a:gd name="connsiteX62" fmla="*/ 1128712 w 6210300"/>
              <a:gd name="connsiteY62" fmla="*/ 409575 h 1200150"/>
              <a:gd name="connsiteX63" fmla="*/ 1023937 w 6210300"/>
              <a:gd name="connsiteY63" fmla="*/ 409575 h 1200150"/>
              <a:gd name="connsiteX64" fmla="*/ 1009650 w 6210300"/>
              <a:gd name="connsiteY64" fmla="*/ 409575 h 1200150"/>
              <a:gd name="connsiteX65" fmla="*/ 1009650 w 6210300"/>
              <a:gd name="connsiteY65" fmla="*/ 333375 h 1200150"/>
              <a:gd name="connsiteX66" fmla="*/ 742950 w 6210300"/>
              <a:gd name="connsiteY66" fmla="*/ 333375 h 1200150"/>
              <a:gd name="connsiteX67" fmla="*/ 747713 w 6210300"/>
              <a:gd name="connsiteY67" fmla="*/ 295275 h 1200150"/>
              <a:gd name="connsiteX68" fmla="*/ 683418 w 6210300"/>
              <a:gd name="connsiteY68" fmla="*/ 300038 h 1200150"/>
              <a:gd name="connsiteX69" fmla="*/ 671512 w 6210300"/>
              <a:gd name="connsiteY69" fmla="*/ 261938 h 1200150"/>
              <a:gd name="connsiteX70" fmla="*/ 642937 w 6210300"/>
              <a:gd name="connsiteY70" fmla="*/ 261938 h 1200150"/>
              <a:gd name="connsiteX71" fmla="*/ 642937 w 6210300"/>
              <a:gd name="connsiteY71" fmla="*/ 228600 h 1200150"/>
              <a:gd name="connsiteX72" fmla="*/ 533400 w 6210300"/>
              <a:gd name="connsiteY72" fmla="*/ 228600 h 1200150"/>
              <a:gd name="connsiteX73" fmla="*/ 533400 w 6210300"/>
              <a:gd name="connsiteY73" fmla="*/ 228600 h 1200150"/>
              <a:gd name="connsiteX74" fmla="*/ 509588 w 6210300"/>
              <a:gd name="connsiteY74" fmla="*/ 204788 h 1200150"/>
              <a:gd name="connsiteX75" fmla="*/ 509588 w 6210300"/>
              <a:gd name="connsiteY75" fmla="*/ 176213 h 1200150"/>
              <a:gd name="connsiteX76" fmla="*/ 500062 w 6210300"/>
              <a:gd name="connsiteY76" fmla="*/ 176213 h 1200150"/>
              <a:gd name="connsiteX77" fmla="*/ 481012 w 6210300"/>
              <a:gd name="connsiteY77" fmla="*/ 157163 h 1200150"/>
              <a:gd name="connsiteX78" fmla="*/ 361950 w 6210300"/>
              <a:gd name="connsiteY78" fmla="*/ 157163 h 1200150"/>
              <a:gd name="connsiteX79" fmla="*/ 361950 w 6210300"/>
              <a:gd name="connsiteY79" fmla="*/ 109538 h 1200150"/>
              <a:gd name="connsiteX80" fmla="*/ 342900 w 6210300"/>
              <a:gd name="connsiteY80" fmla="*/ 109538 h 1200150"/>
              <a:gd name="connsiteX81" fmla="*/ 342900 w 6210300"/>
              <a:gd name="connsiteY81" fmla="*/ 85725 h 1200150"/>
              <a:gd name="connsiteX82" fmla="*/ 209550 w 6210300"/>
              <a:gd name="connsiteY82" fmla="*/ 85725 h 1200150"/>
              <a:gd name="connsiteX83" fmla="*/ 209550 w 6210300"/>
              <a:gd name="connsiteY83" fmla="*/ 0 h 1200150"/>
              <a:gd name="connsiteX84" fmla="*/ 109537 w 6210300"/>
              <a:gd name="connsiteY84" fmla="*/ 0 h 1200150"/>
              <a:gd name="connsiteX85" fmla="*/ 109537 w 6210300"/>
              <a:gd name="connsiteY85" fmla="*/ 0 h 1200150"/>
              <a:gd name="connsiteX86" fmla="*/ 0 w 6210300"/>
              <a:gd name="connsiteY86" fmla="*/ 0 h 1200150"/>
              <a:gd name="connsiteX0" fmla="*/ 6210300 w 6210300"/>
              <a:gd name="connsiteY0" fmla="*/ 1200150 h 1200150"/>
              <a:gd name="connsiteX1" fmla="*/ 4610100 w 6210300"/>
              <a:gd name="connsiteY1" fmla="*/ 1200150 h 1200150"/>
              <a:gd name="connsiteX2" fmla="*/ 4610100 w 6210300"/>
              <a:gd name="connsiteY2" fmla="*/ 1157288 h 1200150"/>
              <a:gd name="connsiteX3" fmla="*/ 4286250 w 6210300"/>
              <a:gd name="connsiteY3" fmla="*/ 1157288 h 1200150"/>
              <a:gd name="connsiteX4" fmla="*/ 4286250 w 6210300"/>
              <a:gd name="connsiteY4" fmla="*/ 1123950 h 1200150"/>
              <a:gd name="connsiteX5" fmla="*/ 4152900 w 6210300"/>
              <a:gd name="connsiteY5" fmla="*/ 1123950 h 1200150"/>
              <a:gd name="connsiteX6" fmla="*/ 4152900 w 6210300"/>
              <a:gd name="connsiteY6" fmla="*/ 1085850 h 1200150"/>
              <a:gd name="connsiteX7" fmla="*/ 3929062 w 6210300"/>
              <a:gd name="connsiteY7" fmla="*/ 1085850 h 1200150"/>
              <a:gd name="connsiteX8" fmla="*/ 3929062 w 6210300"/>
              <a:gd name="connsiteY8" fmla="*/ 1057275 h 1200150"/>
              <a:gd name="connsiteX9" fmla="*/ 3795712 w 6210300"/>
              <a:gd name="connsiteY9" fmla="*/ 1057275 h 1200150"/>
              <a:gd name="connsiteX10" fmla="*/ 3795712 w 6210300"/>
              <a:gd name="connsiteY10" fmla="*/ 1028700 h 1200150"/>
              <a:gd name="connsiteX11" fmla="*/ 3762375 w 6210300"/>
              <a:gd name="connsiteY11" fmla="*/ 1028700 h 1200150"/>
              <a:gd name="connsiteX12" fmla="*/ 3762375 w 6210300"/>
              <a:gd name="connsiteY12" fmla="*/ 1004888 h 1200150"/>
              <a:gd name="connsiteX13" fmla="*/ 3624262 w 6210300"/>
              <a:gd name="connsiteY13" fmla="*/ 1004888 h 1200150"/>
              <a:gd name="connsiteX14" fmla="*/ 3624262 w 6210300"/>
              <a:gd name="connsiteY14" fmla="*/ 971550 h 1200150"/>
              <a:gd name="connsiteX15" fmla="*/ 3505200 w 6210300"/>
              <a:gd name="connsiteY15" fmla="*/ 971550 h 1200150"/>
              <a:gd name="connsiteX16" fmla="*/ 3505200 w 6210300"/>
              <a:gd name="connsiteY16" fmla="*/ 942975 h 1200150"/>
              <a:gd name="connsiteX17" fmla="*/ 3224212 w 6210300"/>
              <a:gd name="connsiteY17" fmla="*/ 942975 h 1200150"/>
              <a:gd name="connsiteX18" fmla="*/ 3224212 w 6210300"/>
              <a:gd name="connsiteY18" fmla="*/ 923925 h 1200150"/>
              <a:gd name="connsiteX19" fmla="*/ 3162300 w 6210300"/>
              <a:gd name="connsiteY19" fmla="*/ 923925 h 1200150"/>
              <a:gd name="connsiteX20" fmla="*/ 3162300 w 6210300"/>
              <a:gd name="connsiteY20" fmla="*/ 909638 h 1200150"/>
              <a:gd name="connsiteX21" fmla="*/ 3067050 w 6210300"/>
              <a:gd name="connsiteY21" fmla="*/ 909638 h 1200150"/>
              <a:gd name="connsiteX22" fmla="*/ 3067050 w 6210300"/>
              <a:gd name="connsiteY22" fmla="*/ 876300 h 1200150"/>
              <a:gd name="connsiteX23" fmla="*/ 2976562 w 6210300"/>
              <a:gd name="connsiteY23" fmla="*/ 876300 h 1200150"/>
              <a:gd name="connsiteX24" fmla="*/ 2976562 w 6210300"/>
              <a:gd name="connsiteY24" fmla="*/ 857250 h 1200150"/>
              <a:gd name="connsiteX25" fmla="*/ 2733675 w 6210300"/>
              <a:gd name="connsiteY25" fmla="*/ 857250 h 1200150"/>
              <a:gd name="connsiteX26" fmla="*/ 2733675 w 6210300"/>
              <a:gd name="connsiteY26" fmla="*/ 823913 h 1200150"/>
              <a:gd name="connsiteX27" fmla="*/ 2509837 w 6210300"/>
              <a:gd name="connsiteY27" fmla="*/ 823913 h 1200150"/>
              <a:gd name="connsiteX28" fmla="*/ 2509837 w 6210300"/>
              <a:gd name="connsiteY28" fmla="*/ 762000 h 1200150"/>
              <a:gd name="connsiteX29" fmla="*/ 2466975 w 6210300"/>
              <a:gd name="connsiteY29" fmla="*/ 762000 h 1200150"/>
              <a:gd name="connsiteX30" fmla="*/ 2466975 w 6210300"/>
              <a:gd name="connsiteY30" fmla="*/ 733425 h 1200150"/>
              <a:gd name="connsiteX31" fmla="*/ 2381250 w 6210300"/>
              <a:gd name="connsiteY31" fmla="*/ 733425 h 1200150"/>
              <a:gd name="connsiteX32" fmla="*/ 2381250 w 6210300"/>
              <a:gd name="connsiteY32" fmla="*/ 723900 h 1200150"/>
              <a:gd name="connsiteX33" fmla="*/ 2266950 w 6210300"/>
              <a:gd name="connsiteY33" fmla="*/ 723900 h 1200150"/>
              <a:gd name="connsiteX34" fmla="*/ 2266950 w 6210300"/>
              <a:gd name="connsiteY34" fmla="*/ 709613 h 1200150"/>
              <a:gd name="connsiteX35" fmla="*/ 2152650 w 6210300"/>
              <a:gd name="connsiteY35" fmla="*/ 709613 h 1200150"/>
              <a:gd name="connsiteX36" fmla="*/ 2152650 w 6210300"/>
              <a:gd name="connsiteY36" fmla="*/ 681038 h 1200150"/>
              <a:gd name="connsiteX37" fmla="*/ 2071687 w 6210300"/>
              <a:gd name="connsiteY37" fmla="*/ 681038 h 1200150"/>
              <a:gd name="connsiteX38" fmla="*/ 2071687 w 6210300"/>
              <a:gd name="connsiteY38" fmla="*/ 657225 h 1200150"/>
              <a:gd name="connsiteX39" fmla="*/ 2028825 w 6210300"/>
              <a:gd name="connsiteY39" fmla="*/ 657225 h 1200150"/>
              <a:gd name="connsiteX40" fmla="*/ 2028825 w 6210300"/>
              <a:gd name="connsiteY40" fmla="*/ 638175 h 1200150"/>
              <a:gd name="connsiteX41" fmla="*/ 1985962 w 6210300"/>
              <a:gd name="connsiteY41" fmla="*/ 638175 h 1200150"/>
              <a:gd name="connsiteX42" fmla="*/ 1985962 w 6210300"/>
              <a:gd name="connsiteY42" fmla="*/ 623888 h 1200150"/>
              <a:gd name="connsiteX43" fmla="*/ 1905000 w 6210300"/>
              <a:gd name="connsiteY43" fmla="*/ 623888 h 1200150"/>
              <a:gd name="connsiteX44" fmla="*/ 1905000 w 6210300"/>
              <a:gd name="connsiteY44" fmla="*/ 590550 h 1200150"/>
              <a:gd name="connsiteX45" fmla="*/ 1752600 w 6210300"/>
              <a:gd name="connsiteY45" fmla="*/ 590550 h 1200150"/>
              <a:gd name="connsiteX46" fmla="*/ 1752600 w 6210300"/>
              <a:gd name="connsiteY46" fmla="*/ 571500 h 1200150"/>
              <a:gd name="connsiteX47" fmla="*/ 1681162 w 6210300"/>
              <a:gd name="connsiteY47" fmla="*/ 571500 h 1200150"/>
              <a:gd name="connsiteX48" fmla="*/ 1681162 w 6210300"/>
              <a:gd name="connsiteY48" fmla="*/ 552450 h 1200150"/>
              <a:gd name="connsiteX49" fmla="*/ 1652587 w 6210300"/>
              <a:gd name="connsiteY49" fmla="*/ 552450 h 1200150"/>
              <a:gd name="connsiteX50" fmla="*/ 1652587 w 6210300"/>
              <a:gd name="connsiteY50" fmla="*/ 528638 h 1200150"/>
              <a:gd name="connsiteX51" fmla="*/ 1504950 w 6210300"/>
              <a:gd name="connsiteY51" fmla="*/ 528638 h 1200150"/>
              <a:gd name="connsiteX52" fmla="*/ 1504950 w 6210300"/>
              <a:gd name="connsiteY52" fmla="*/ 504825 h 1200150"/>
              <a:gd name="connsiteX53" fmla="*/ 1476375 w 6210300"/>
              <a:gd name="connsiteY53" fmla="*/ 504825 h 1200150"/>
              <a:gd name="connsiteX54" fmla="*/ 1476375 w 6210300"/>
              <a:gd name="connsiteY54" fmla="*/ 495300 h 1200150"/>
              <a:gd name="connsiteX55" fmla="*/ 1304925 w 6210300"/>
              <a:gd name="connsiteY55" fmla="*/ 495300 h 1200150"/>
              <a:gd name="connsiteX56" fmla="*/ 1304925 w 6210300"/>
              <a:gd name="connsiteY56" fmla="*/ 471488 h 1200150"/>
              <a:gd name="connsiteX57" fmla="*/ 1276350 w 6210300"/>
              <a:gd name="connsiteY57" fmla="*/ 471488 h 1200150"/>
              <a:gd name="connsiteX58" fmla="*/ 1276350 w 6210300"/>
              <a:gd name="connsiteY58" fmla="*/ 447675 h 1200150"/>
              <a:gd name="connsiteX59" fmla="*/ 1181100 w 6210300"/>
              <a:gd name="connsiteY59" fmla="*/ 447675 h 1200150"/>
              <a:gd name="connsiteX60" fmla="*/ 1181100 w 6210300"/>
              <a:gd name="connsiteY60" fmla="*/ 433388 h 1200150"/>
              <a:gd name="connsiteX61" fmla="*/ 1128712 w 6210300"/>
              <a:gd name="connsiteY61" fmla="*/ 433388 h 1200150"/>
              <a:gd name="connsiteX62" fmla="*/ 1128712 w 6210300"/>
              <a:gd name="connsiteY62" fmla="*/ 409575 h 1200150"/>
              <a:gd name="connsiteX63" fmla="*/ 1023937 w 6210300"/>
              <a:gd name="connsiteY63" fmla="*/ 409575 h 1200150"/>
              <a:gd name="connsiteX64" fmla="*/ 1009650 w 6210300"/>
              <a:gd name="connsiteY64" fmla="*/ 409575 h 1200150"/>
              <a:gd name="connsiteX65" fmla="*/ 1009650 w 6210300"/>
              <a:gd name="connsiteY65" fmla="*/ 333375 h 1200150"/>
              <a:gd name="connsiteX66" fmla="*/ 742950 w 6210300"/>
              <a:gd name="connsiteY66" fmla="*/ 333375 h 1200150"/>
              <a:gd name="connsiteX67" fmla="*/ 742951 w 6210300"/>
              <a:gd name="connsiteY67" fmla="*/ 297656 h 1200150"/>
              <a:gd name="connsiteX68" fmla="*/ 683418 w 6210300"/>
              <a:gd name="connsiteY68" fmla="*/ 300038 h 1200150"/>
              <a:gd name="connsiteX69" fmla="*/ 671512 w 6210300"/>
              <a:gd name="connsiteY69" fmla="*/ 261938 h 1200150"/>
              <a:gd name="connsiteX70" fmla="*/ 642937 w 6210300"/>
              <a:gd name="connsiteY70" fmla="*/ 261938 h 1200150"/>
              <a:gd name="connsiteX71" fmla="*/ 642937 w 6210300"/>
              <a:gd name="connsiteY71" fmla="*/ 228600 h 1200150"/>
              <a:gd name="connsiteX72" fmla="*/ 533400 w 6210300"/>
              <a:gd name="connsiteY72" fmla="*/ 228600 h 1200150"/>
              <a:gd name="connsiteX73" fmla="*/ 533400 w 6210300"/>
              <a:gd name="connsiteY73" fmla="*/ 228600 h 1200150"/>
              <a:gd name="connsiteX74" fmla="*/ 509588 w 6210300"/>
              <a:gd name="connsiteY74" fmla="*/ 204788 h 1200150"/>
              <a:gd name="connsiteX75" fmla="*/ 509588 w 6210300"/>
              <a:gd name="connsiteY75" fmla="*/ 176213 h 1200150"/>
              <a:gd name="connsiteX76" fmla="*/ 500062 w 6210300"/>
              <a:gd name="connsiteY76" fmla="*/ 176213 h 1200150"/>
              <a:gd name="connsiteX77" fmla="*/ 481012 w 6210300"/>
              <a:gd name="connsiteY77" fmla="*/ 157163 h 1200150"/>
              <a:gd name="connsiteX78" fmla="*/ 361950 w 6210300"/>
              <a:gd name="connsiteY78" fmla="*/ 157163 h 1200150"/>
              <a:gd name="connsiteX79" fmla="*/ 361950 w 6210300"/>
              <a:gd name="connsiteY79" fmla="*/ 109538 h 1200150"/>
              <a:gd name="connsiteX80" fmla="*/ 342900 w 6210300"/>
              <a:gd name="connsiteY80" fmla="*/ 109538 h 1200150"/>
              <a:gd name="connsiteX81" fmla="*/ 342900 w 6210300"/>
              <a:gd name="connsiteY81" fmla="*/ 85725 h 1200150"/>
              <a:gd name="connsiteX82" fmla="*/ 209550 w 6210300"/>
              <a:gd name="connsiteY82" fmla="*/ 85725 h 1200150"/>
              <a:gd name="connsiteX83" fmla="*/ 209550 w 6210300"/>
              <a:gd name="connsiteY83" fmla="*/ 0 h 1200150"/>
              <a:gd name="connsiteX84" fmla="*/ 109537 w 6210300"/>
              <a:gd name="connsiteY84" fmla="*/ 0 h 1200150"/>
              <a:gd name="connsiteX85" fmla="*/ 109537 w 6210300"/>
              <a:gd name="connsiteY85" fmla="*/ 0 h 1200150"/>
              <a:gd name="connsiteX86" fmla="*/ 0 w 6210300"/>
              <a:gd name="connsiteY86" fmla="*/ 0 h 1200150"/>
              <a:gd name="connsiteX0" fmla="*/ 6210300 w 6210300"/>
              <a:gd name="connsiteY0" fmla="*/ 1200150 h 1200150"/>
              <a:gd name="connsiteX1" fmla="*/ 4610100 w 6210300"/>
              <a:gd name="connsiteY1" fmla="*/ 1200150 h 1200150"/>
              <a:gd name="connsiteX2" fmla="*/ 4610100 w 6210300"/>
              <a:gd name="connsiteY2" fmla="*/ 1157288 h 1200150"/>
              <a:gd name="connsiteX3" fmla="*/ 4286250 w 6210300"/>
              <a:gd name="connsiteY3" fmla="*/ 1157288 h 1200150"/>
              <a:gd name="connsiteX4" fmla="*/ 4286250 w 6210300"/>
              <a:gd name="connsiteY4" fmla="*/ 1123950 h 1200150"/>
              <a:gd name="connsiteX5" fmla="*/ 4152900 w 6210300"/>
              <a:gd name="connsiteY5" fmla="*/ 1123950 h 1200150"/>
              <a:gd name="connsiteX6" fmla="*/ 4152900 w 6210300"/>
              <a:gd name="connsiteY6" fmla="*/ 1085850 h 1200150"/>
              <a:gd name="connsiteX7" fmla="*/ 3929062 w 6210300"/>
              <a:gd name="connsiteY7" fmla="*/ 1085850 h 1200150"/>
              <a:gd name="connsiteX8" fmla="*/ 3929062 w 6210300"/>
              <a:gd name="connsiteY8" fmla="*/ 1057275 h 1200150"/>
              <a:gd name="connsiteX9" fmla="*/ 3795712 w 6210300"/>
              <a:gd name="connsiteY9" fmla="*/ 1057275 h 1200150"/>
              <a:gd name="connsiteX10" fmla="*/ 3795712 w 6210300"/>
              <a:gd name="connsiteY10" fmla="*/ 1028700 h 1200150"/>
              <a:gd name="connsiteX11" fmla="*/ 3762375 w 6210300"/>
              <a:gd name="connsiteY11" fmla="*/ 1028700 h 1200150"/>
              <a:gd name="connsiteX12" fmla="*/ 3762375 w 6210300"/>
              <a:gd name="connsiteY12" fmla="*/ 1004888 h 1200150"/>
              <a:gd name="connsiteX13" fmla="*/ 3624262 w 6210300"/>
              <a:gd name="connsiteY13" fmla="*/ 1004888 h 1200150"/>
              <a:gd name="connsiteX14" fmla="*/ 3624262 w 6210300"/>
              <a:gd name="connsiteY14" fmla="*/ 971550 h 1200150"/>
              <a:gd name="connsiteX15" fmla="*/ 3505200 w 6210300"/>
              <a:gd name="connsiteY15" fmla="*/ 971550 h 1200150"/>
              <a:gd name="connsiteX16" fmla="*/ 3505200 w 6210300"/>
              <a:gd name="connsiteY16" fmla="*/ 942975 h 1200150"/>
              <a:gd name="connsiteX17" fmla="*/ 3224212 w 6210300"/>
              <a:gd name="connsiteY17" fmla="*/ 942975 h 1200150"/>
              <a:gd name="connsiteX18" fmla="*/ 3224212 w 6210300"/>
              <a:gd name="connsiteY18" fmla="*/ 923925 h 1200150"/>
              <a:gd name="connsiteX19" fmla="*/ 3162300 w 6210300"/>
              <a:gd name="connsiteY19" fmla="*/ 923925 h 1200150"/>
              <a:gd name="connsiteX20" fmla="*/ 3162300 w 6210300"/>
              <a:gd name="connsiteY20" fmla="*/ 909638 h 1200150"/>
              <a:gd name="connsiteX21" fmla="*/ 3067050 w 6210300"/>
              <a:gd name="connsiteY21" fmla="*/ 909638 h 1200150"/>
              <a:gd name="connsiteX22" fmla="*/ 3067050 w 6210300"/>
              <a:gd name="connsiteY22" fmla="*/ 876300 h 1200150"/>
              <a:gd name="connsiteX23" fmla="*/ 2976562 w 6210300"/>
              <a:gd name="connsiteY23" fmla="*/ 876300 h 1200150"/>
              <a:gd name="connsiteX24" fmla="*/ 2976562 w 6210300"/>
              <a:gd name="connsiteY24" fmla="*/ 857250 h 1200150"/>
              <a:gd name="connsiteX25" fmla="*/ 2733675 w 6210300"/>
              <a:gd name="connsiteY25" fmla="*/ 857250 h 1200150"/>
              <a:gd name="connsiteX26" fmla="*/ 2733675 w 6210300"/>
              <a:gd name="connsiteY26" fmla="*/ 823913 h 1200150"/>
              <a:gd name="connsiteX27" fmla="*/ 2509837 w 6210300"/>
              <a:gd name="connsiteY27" fmla="*/ 823913 h 1200150"/>
              <a:gd name="connsiteX28" fmla="*/ 2509837 w 6210300"/>
              <a:gd name="connsiteY28" fmla="*/ 762000 h 1200150"/>
              <a:gd name="connsiteX29" fmla="*/ 2466975 w 6210300"/>
              <a:gd name="connsiteY29" fmla="*/ 762000 h 1200150"/>
              <a:gd name="connsiteX30" fmla="*/ 2466975 w 6210300"/>
              <a:gd name="connsiteY30" fmla="*/ 733425 h 1200150"/>
              <a:gd name="connsiteX31" fmla="*/ 2381250 w 6210300"/>
              <a:gd name="connsiteY31" fmla="*/ 733425 h 1200150"/>
              <a:gd name="connsiteX32" fmla="*/ 2381250 w 6210300"/>
              <a:gd name="connsiteY32" fmla="*/ 723900 h 1200150"/>
              <a:gd name="connsiteX33" fmla="*/ 2266950 w 6210300"/>
              <a:gd name="connsiteY33" fmla="*/ 723900 h 1200150"/>
              <a:gd name="connsiteX34" fmla="*/ 2266950 w 6210300"/>
              <a:gd name="connsiteY34" fmla="*/ 709613 h 1200150"/>
              <a:gd name="connsiteX35" fmla="*/ 2152650 w 6210300"/>
              <a:gd name="connsiteY35" fmla="*/ 709613 h 1200150"/>
              <a:gd name="connsiteX36" fmla="*/ 2152650 w 6210300"/>
              <a:gd name="connsiteY36" fmla="*/ 681038 h 1200150"/>
              <a:gd name="connsiteX37" fmla="*/ 2071687 w 6210300"/>
              <a:gd name="connsiteY37" fmla="*/ 681038 h 1200150"/>
              <a:gd name="connsiteX38" fmla="*/ 2071687 w 6210300"/>
              <a:gd name="connsiteY38" fmla="*/ 657225 h 1200150"/>
              <a:gd name="connsiteX39" fmla="*/ 2028825 w 6210300"/>
              <a:gd name="connsiteY39" fmla="*/ 657225 h 1200150"/>
              <a:gd name="connsiteX40" fmla="*/ 2028825 w 6210300"/>
              <a:gd name="connsiteY40" fmla="*/ 638175 h 1200150"/>
              <a:gd name="connsiteX41" fmla="*/ 1985962 w 6210300"/>
              <a:gd name="connsiteY41" fmla="*/ 638175 h 1200150"/>
              <a:gd name="connsiteX42" fmla="*/ 1985962 w 6210300"/>
              <a:gd name="connsiteY42" fmla="*/ 623888 h 1200150"/>
              <a:gd name="connsiteX43" fmla="*/ 1905000 w 6210300"/>
              <a:gd name="connsiteY43" fmla="*/ 623888 h 1200150"/>
              <a:gd name="connsiteX44" fmla="*/ 1905000 w 6210300"/>
              <a:gd name="connsiteY44" fmla="*/ 590550 h 1200150"/>
              <a:gd name="connsiteX45" fmla="*/ 1752600 w 6210300"/>
              <a:gd name="connsiteY45" fmla="*/ 590550 h 1200150"/>
              <a:gd name="connsiteX46" fmla="*/ 1752600 w 6210300"/>
              <a:gd name="connsiteY46" fmla="*/ 571500 h 1200150"/>
              <a:gd name="connsiteX47" fmla="*/ 1681162 w 6210300"/>
              <a:gd name="connsiteY47" fmla="*/ 571500 h 1200150"/>
              <a:gd name="connsiteX48" fmla="*/ 1681162 w 6210300"/>
              <a:gd name="connsiteY48" fmla="*/ 552450 h 1200150"/>
              <a:gd name="connsiteX49" fmla="*/ 1652587 w 6210300"/>
              <a:gd name="connsiteY49" fmla="*/ 552450 h 1200150"/>
              <a:gd name="connsiteX50" fmla="*/ 1652587 w 6210300"/>
              <a:gd name="connsiteY50" fmla="*/ 528638 h 1200150"/>
              <a:gd name="connsiteX51" fmla="*/ 1504950 w 6210300"/>
              <a:gd name="connsiteY51" fmla="*/ 528638 h 1200150"/>
              <a:gd name="connsiteX52" fmla="*/ 1504950 w 6210300"/>
              <a:gd name="connsiteY52" fmla="*/ 504825 h 1200150"/>
              <a:gd name="connsiteX53" fmla="*/ 1476375 w 6210300"/>
              <a:gd name="connsiteY53" fmla="*/ 504825 h 1200150"/>
              <a:gd name="connsiteX54" fmla="*/ 1476375 w 6210300"/>
              <a:gd name="connsiteY54" fmla="*/ 495300 h 1200150"/>
              <a:gd name="connsiteX55" fmla="*/ 1304925 w 6210300"/>
              <a:gd name="connsiteY55" fmla="*/ 495300 h 1200150"/>
              <a:gd name="connsiteX56" fmla="*/ 1304925 w 6210300"/>
              <a:gd name="connsiteY56" fmla="*/ 471488 h 1200150"/>
              <a:gd name="connsiteX57" fmla="*/ 1276350 w 6210300"/>
              <a:gd name="connsiteY57" fmla="*/ 471488 h 1200150"/>
              <a:gd name="connsiteX58" fmla="*/ 1276350 w 6210300"/>
              <a:gd name="connsiteY58" fmla="*/ 447675 h 1200150"/>
              <a:gd name="connsiteX59" fmla="*/ 1181100 w 6210300"/>
              <a:gd name="connsiteY59" fmla="*/ 447675 h 1200150"/>
              <a:gd name="connsiteX60" fmla="*/ 1181100 w 6210300"/>
              <a:gd name="connsiteY60" fmla="*/ 433388 h 1200150"/>
              <a:gd name="connsiteX61" fmla="*/ 1128712 w 6210300"/>
              <a:gd name="connsiteY61" fmla="*/ 433388 h 1200150"/>
              <a:gd name="connsiteX62" fmla="*/ 1128712 w 6210300"/>
              <a:gd name="connsiteY62" fmla="*/ 409575 h 1200150"/>
              <a:gd name="connsiteX63" fmla="*/ 1023937 w 6210300"/>
              <a:gd name="connsiteY63" fmla="*/ 409575 h 1200150"/>
              <a:gd name="connsiteX64" fmla="*/ 1009650 w 6210300"/>
              <a:gd name="connsiteY64" fmla="*/ 409575 h 1200150"/>
              <a:gd name="connsiteX65" fmla="*/ 1009650 w 6210300"/>
              <a:gd name="connsiteY65" fmla="*/ 333375 h 1200150"/>
              <a:gd name="connsiteX66" fmla="*/ 742950 w 6210300"/>
              <a:gd name="connsiteY66" fmla="*/ 333375 h 1200150"/>
              <a:gd name="connsiteX67" fmla="*/ 742951 w 6210300"/>
              <a:gd name="connsiteY67" fmla="*/ 297656 h 1200150"/>
              <a:gd name="connsiteX68" fmla="*/ 683418 w 6210300"/>
              <a:gd name="connsiteY68" fmla="*/ 300038 h 1200150"/>
              <a:gd name="connsiteX69" fmla="*/ 681037 w 6210300"/>
              <a:gd name="connsiteY69" fmla="*/ 261938 h 1200150"/>
              <a:gd name="connsiteX70" fmla="*/ 642937 w 6210300"/>
              <a:gd name="connsiteY70" fmla="*/ 261938 h 1200150"/>
              <a:gd name="connsiteX71" fmla="*/ 642937 w 6210300"/>
              <a:gd name="connsiteY71" fmla="*/ 228600 h 1200150"/>
              <a:gd name="connsiteX72" fmla="*/ 533400 w 6210300"/>
              <a:gd name="connsiteY72" fmla="*/ 228600 h 1200150"/>
              <a:gd name="connsiteX73" fmla="*/ 533400 w 6210300"/>
              <a:gd name="connsiteY73" fmla="*/ 228600 h 1200150"/>
              <a:gd name="connsiteX74" fmla="*/ 509588 w 6210300"/>
              <a:gd name="connsiteY74" fmla="*/ 204788 h 1200150"/>
              <a:gd name="connsiteX75" fmla="*/ 509588 w 6210300"/>
              <a:gd name="connsiteY75" fmla="*/ 176213 h 1200150"/>
              <a:gd name="connsiteX76" fmla="*/ 500062 w 6210300"/>
              <a:gd name="connsiteY76" fmla="*/ 176213 h 1200150"/>
              <a:gd name="connsiteX77" fmla="*/ 481012 w 6210300"/>
              <a:gd name="connsiteY77" fmla="*/ 157163 h 1200150"/>
              <a:gd name="connsiteX78" fmla="*/ 361950 w 6210300"/>
              <a:gd name="connsiteY78" fmla="*/ 157163 h 1200150"/>
              <a:gd name="connsiteX79" fmla="*/ 361950 w 6210300"/>
              <a:gd name="connsiteY79" fmla="*/ 109538 h 1200150"/>
              <a:gd name="connsiteX80" fmla="*/ 342900 w 6210300"/>
              <a:gd name="connsiteY80" fmla="*/ 109538 h 1200150"/>
              <a:gd name="connsiteX81" fmla="*/ 342900 w 6210300"/>
              <a:gd name="connsiteY81" fmla="*/ 85725 h 1200150"/>
              <a:gd name="connsiteX82" fmla="*/ 209550 w 6210300"/>
              <a:gd name="connsiteY82" fmla="*/ 85725 h 1200150"/>
              <a:gd name="connsiteX83" fmla="*/ 209550 w 6210300"/>
              <a:gd name="connsiteY83" fmla="*/ 0 h 1200150"/>
              <a:gd name="connsiteX84" fmla="*/ 109537 w 6210300"/>
              <a:gd name="connsiteY84" fmla="*/ 0 h 1200150"/>
              <a:gd name="connsiteX85" fmla="*/ 109537 w 6210300"/>
              <a:gd name="connsiteY85" fmla="*/ 0 h 1200150"/>
              <a:gd name="connsiteX86" fmla="*/ 0 w 6210300"/>
              <a:gd name="connsiteY86" fmla="*/ 0 h 1200150"/>
              <a:gd name="connsiteX0" fmla="*/ 6210300 w 6210300"/>
              <a:gd name="connsiteY0" fmla="*/ 1226344 h 1226344"/>
              <a:gd name="connsiteX1" fmla="*/ 4610100 w 6210300"/>
              <a:gd name="connsiteY1" fmla="*/ 1226344 h 1226344"/>
              <a:gd name="connsiteX2" fmla="*/ 4610100 w 6210300"/>
              <a:gd name="connsiteY2" fmla="*/ 1183482 h 1226344"/>
              <a:gd name="connsiteX3" fmla="*/ 4286250 w 6210300"/>
              <a:gd name="connsiteY3" fmla="*/ 1183482 h 1226344"/>
              <a:gd name="connsiteX4" fmla="*/ 4286250 w 6210300"/>
              <a:gd name="connsiteY4" fmla="*/ 1150144 h 1226344"/>
              <a:gd name="connsiteX5" fmla="*/ 4152900 w 6210300"/>
              <a:gd name="connsiteY5" fmla="*/ 1150144 h 1226344"/>
              <a:gd name="connsiteX6" fmla="*/ 4152900 w 6210300"/>
              <a:gd name="connsiteY6" fmla="*/ 1112044 h 1226344"/>
              <a:gd name="connsiteX7" fmla="*/ 3929062 w 6210300"/>
              <a:gd name="connsiteY7" fmla="*/ 1112044 h 1226344"/>
              <a:gd name="connsiteX8" fmla="*/ 3929062 w 6210300"/>
              <a:gd name="connsiteY8" fmla="*/ 1083469 h 1226344"/>
              <a:gd name="connsiteX9" fmla="*/ 3795712 w 6210300"/>
              <a:gd name="connsiteY9" fmla="*/ 1083469 h 1226344"/>
              <a:gd name="connsiteX10" fmla="*/ 3795712 w 6210300"/>
              <a:gd name="connsiteY10" fmla="*/ 1054894 h 1226344"/>
              <a:gd name="connsiteX11" fmla="*/ 3762375 w 6210300"/>
              <a:gd name="connsiteY11" fmla="*/ 1054894 h 1226344"/>
              <a:gd name="connsiteX12" fmla="*/ 3762375 w 6210300"/>
              <a:gd name="connsiteY12" fmla="*/ 1031082 h 1226344"/>
              <a:gd name="connsiteX13" fmla="*/ 3624262 w 6210300"/>
              <a:gd name="connsiteY13" fmla="*/ 1031082 h 1226344"/>
              <a:gd name="connsiteX14" fmla="*/ 3624262 w 6210300"/>
              <a:gd name="connsiteY14" fmla="*/ 997744 h 1226344"/>
              <a:gd name="connsiteX15" fmla="*/ 3505200 w 6210300"/>
              <a:gd name="connsiteY15" fmla="*/ 997744 h 1226344"/>
              <a:gd name="connsiteX16" fmla="*/ 3505200 w 6210300"/>
              <a:gd name="connsiteY16" fmla="*/ 969169 h 1226344"/>
              <a:gd name="connsiteX17" fmla="*/ 3224212 w 6210300"/>
              <a:gd name="connsiteY17" fmla="*/ 969169 h 1226344"/>
              <a:gd name="connsiteX18" fmla="*/ 3224212 w 6210300"/>
              <a:gd name="connsiteY18" fmla="*/ 950119 h 1226344"/>
              <a:gd name="connsiteX19" fmla="*/ 3162300 w 6210300"/>
              <a:gd name="connsiteY19" fmla="*/ 950119 h 1226344"/>
              <a:gd name="connsiteX20" fmla="*/ 3162300 w 6210300"/>
              <a:gd name="connsiteY20" fmla="*/ 935832 h 1226344"/>
              <a:gd name="connsiteX21" fmla="*/ 3067050 w 6210300"/>
              <a:gd name="connsiteY21" fmla="*/ 935832 h 1226344"/>
              <a:gd name="connsiteX22" fmla="*/ 3067050 w 6210300"/>
              <a:gd name="connsiteY22" fmla="*/ 902494 h 1226344"/>
              <a:gd name="connsiteX23" fmla="*/ 2976562 w 6210300"/>
              <a:gd name="connsiteY23" fmla="*/ 902494 h 1226344"/>
              <a:gd name="connsiteX24" fmla="*/ 2976562 w 6210300"/>
              <a:gd name="connsiteY24" fmla="*/ 883444 h 1226344"/>
              <a:gd name="connsiteX25" fmla="*/ 2733675 w 6210300"/>
              <a:gd name="connsiteY25" fmla="*/ 883444 h 1226344"/>
              <a:gd name="connsiteX26" fmla="*/ 2733675 w 6210300"/>
              <a:gd name="connsiteY26" fmla="*/ 850107 h 1226344"/>
              <a:gd name="connsiteX27" fmla="*/ 2509837 w 6210300"/>
              <a:gd name="connsiteY27" fmla="*/ 850107 h 1226344"/>
              <a:gd name="connsiteX28" fmla="*/ 2509837 w 6210300"/>
              <a:gd name="connsiteY28" fmla="*/ 788194 h 1226344"/>
              <a:gd name="connsiteX29" fmla="*/ 2466975 w 6210300"/>
              <a:gd name="connsiteY29" fmla="*/ 788194 h 1226344"/>
              <a:gd name="connsiteX30" fmla="*/ 2466975 w 6210300"/>
              <a:gd name="connsiteY30" fmla="*/ 759619 h 1226344"/>
              <a:gd name="connsiteX31" fmla="*/ 2381250 w 6210300"/>
              <a:gd name="connsiteY31" fmla="*/ 759619 h 1226344"/>
              <a:gd name="connsiteX32" fmla="*/ 2381250 w 6210300"/>
              <a:gd name="connsiteY32" fmla="*/ 750094 h 1226344"/>
              <a:gd name="connsiteX33" fmla="*/ 2266950 w 6210300"/>
              <a:gd name="connsiteY33" fmla="*/ 750094 h 1226344"/>
              <a:gd name="connsiteX34" fmla="*/ 2266950 w 6210300"/>
              <a:gd name="connsiteY34" fmla="*/ 735807 h 1226344"/>
              <a:gd name="connsiteX35" fmla="*/ 2152650 w 6210300"/>
              <a:gd name="connsiteY35" fmla="*/ 735807 h 1226344"/>
              <a:gd name="connsiteX36" fmla="*/ 2152650 w 6210300"/>
              <a:gd name="connsiteY36" fmla="*/ 707232 h 1226344"/>
              <a:gd name="connsiteX37" fmla="*/ 2071687 w 6210300"/>
              <a:gd name="connsiteY37" fmla="*/ 707232 h 1226344"/>
              <a:gd name="connsiteX38" fmla="*/ 2071687 w 6210300"/>
              <a:gd name="connsiteY38" fmla="*/ 683419 h 1226344"/>
              <a:gd name="connsiteX39" fmla="*/ 2028825 w 6210300"/>
              <a:gd name="connsiteY39" fmla="*/ 683419 h 1226344"/>
              <a:gd name="connsiteX40" fmla="*/ 2028825 w 6210300"/>
              <a:gd name="connsiteY40" fmla="*/ 664369 h 1226344"/>
              <a:gd name="connsiteX41" fmla="*/ 1985962 w 6210300"/>
              <a:gd name="connsiteY41" fmla="*/ 664369 h 1226344"/>
              <a:gd name="connsiteX42" fmla="*/ 1985962 w 6210300"/>
              <a:gd name="connsiteY42" fmla="*/ 650082 h 1226344"/>
              <a:gd name="connsiteX43" fmla="*/ 1905000 w 6210300"/>
              <a:gd name="connsiteY43" fmla="*/ 650082 h 1226344"/>
              <a:gd name="connsiteX44" fmla="*/ 1905000 w 6210300"/>
              <a:gd name="connsiteY44" fmla="*/ 616744 h 1226344"/>
              <a:gd name="connsiteX45" fmla="*/ 1752600 w 6210300"/>
              <a:gd name="connsiteY45" fmla="*/ 616744 h 1226344"/>
              <a:gd name="connsiteX46" fmla="*/ 1752600 w 6210300"/>
              <a:gd name="connsiteY46" fmla="*/ 597694 h 1226344"/>
              <a:gd name="connsiteX47" fmla="*/ 1681162 w 6210300"/>
              <a:gd name="connsiteY47" fmla="*/ 597694 h 1226344"/>
              <a:gd name="connsiteX48" fmla="*/ 1681162 w 6210300"/>
              <a:gd name="connsiteY48" fmla="*/ 578644 h 1226344"/>
              <a:gd name="connsiteX49" fmla="*/ 1652587 w 6210300"/>
              <a:gd name="connsiteY49" fmla="*/ 578644 h 1226344"/>
              <a:gd name="connsiteX50" fmla="*/ 1652587 w 6210300"/>
              <a:gd name="connsiteY50" fmla="*/ 554832 h 1226344"/>
              <a:gd name="connsiteX51" fmla="*/ 1504950 w 6210300"/>
              <a:gd name="connsiteY51" fmla="*/ 554832 h 1226344"/>
              <a:gd name="connsiteX52" fmla="*/ 1504950 w 6210300"/>
              <a:gd name="connsiteY52" fmla="*/ 531019 h 1226344"/>
              <a:gd name="connsiteX53" fmla="*/ 1476375 w 6210300"/>
              <a:gd name="connsiteY53" fmla="*/ 531019 h 1226344"/>
              <a:gd name="connsiteX54" fmla="*/ 1476375 w 6210300"/>
              <a:gd name="connsiteY54" fmla="*/ 521494 h 1226344"/>
              <a:gd name="connsiteX55" fmla="*/ 1304925 w 6210300"/>
              <a:gd name="connsiteY55" fmla="*/ 521494 h 1226344"/>
              <a:gd name="connsiteX56" fmla="*/ 1304925 w 6210300"/>
              <a:gd name="connsiteY56" fmla="*/ 497682 h 1226344"/>
              <a:gd name="connsiteX57" fmla="*/ 1276350 w 6210300"/>
              <a:gd name="connsiteY57" fmla="*/ 497682 h 1226344"/>
              <a:gd name="connsiteX58" fmla="*/ 1276350 w 6210300"/>
              <a:gd name="connsiteY58" fmla="*/ 473869 h 1226344"/>
              <a:gd name="connsiteX59" fmla="*/ 1181100 w 6210300"/>
              <a:gd name="connsiteY59" fmla="*/ 473869 h 1226344"/>
              <a:gd name="connsiteX60" fmla="*/ 1181100 w 6210300"/>
              <a:gd name="connsiteY60" fmla="*/ 459582 h 1226344"/>
              <a:gd name="connsiteX61" fmla="*/ 1128712 w 6210300"/>
              <a:gd name="connsiteY61" fmla="*/ 459582 h 1226344"/>
              <a:gd name="connsiteX62" fmla="*/ 1128712 w 6210300"/>
              <a:gd name="connsiteY62" fmla="*/ 435769 h 1226344"/>
              <a:gd name="connsiteX63" fmla="*/ 1023937 w 6210300"/>
              <a:gd name="connsiteY63" fmla="*/ 435769 h 1226344"/>
              <a:gd name="connsiteX64" fmla="*/ 1009650 w 6210300"/>
              <a:gd name="connsiteY64" fmla="*/ 435769 h 1226344"/>
              <a:gd name="connsiteX65" fmla="*/ 1009650 w 6210300"/>
              <a:gd name="connsiteY65" fmla="*/ 359569 h 1226344"/>
              <a:gd name="connsiteX66" fmla="*/ 742950 w 6210300"/>
              <a:gd name="connsiteY66" fmla="*/ 359569 h 1226344"/>
              <a:gd name="connsiteX67" fmla="*/ 742951 w 6210300"/>
              <a:gd name="connsiteY67" fmla="*/ 323850 h 1226344"/>
              <a:gd name="connsiteX68" fmla="*/ 683418 w 6210300"/>
              <a:gd name="connsiteY68" fmla="*/ 326232 h 1226344"/>
              <a:gd name="connsiteX69" fmla="*/ 681037 w 6210300"/>
              <a:gd name="connsiteY69" fmla="*/ 288132 h 1226344"/>
              <a:gd name="connsiteX70" fmla="*/ 642937 w 6210300"/>
              <a:gd name="connsiteY70" fmla="*/ 288132 h 1226344"/>
              <a:gd name="connsiteX71" fmla="*/ 642937 w 6210300"/>
              <a:gd name="connsiteY71" fmla="*/ 254794 h 1226344"/>
              <a:gd name="connsiteX72" fmla="*/ 533400 w 6210300"/>
              <a:gd name="connsiteY72" fmla="*/ 254794 h 1226344"/>
              <a:gd name="connsiteX73" fmla="*/ 533400 w 6210300"/>
              <a:gd name="connsiteY73" fmla="*/ 254794 h 1226344"/>
              <a:gd name="connsiteX74" fmla="*/ 509588 w 6210300"/>
              <a:gd name="connsiteY74" fmla="*/ 230982 h 1226344"/>
              <a:gd name="connsiteX75" fmla="*/ 509588 w 6210300"/>
              <a:gd name="connsiteY75" fmla="*/ 202407 h 1226344"/>
              <a:gd name="connsiteX76" fmla="*/ 500062 w 6210300"/>
              <a:gd name="connsiteY76" fmla="*/ 202407 h 1226344"/>
              <a:gd name="connsiteX77" fmla="*/ 481012 w 6210300"/>
              <a:gd name="connsiteY77" fmla="*/ 183357 h 1226344"/>
              <a:gd name="connsiteX78" fmla="*/ 361950 w 6210300"/>
              <a:gd name="connsiteY78" fmla="*/ 183357 h 1226344"/>
              <a:gd name="connsiteX79" fmla="*/ 361950 w 6210300"/>
              <a:gd name="connsiteY79" fmla="*/ 135732 h 1226344"/>
              <a:gd name="connsiteX80" fmla="*/ 342900 w 6210300"/>
              <a:gd name="connsiteY80" fmla="*/ 135732 h 1226344"/>
              <a:gd name="connsiteX81" fmla="*/ 342900 w 6210300"/>
              <a:gd name="connsiteY81" fmla="*/ 111919 h 1226344"/>
              <a:gd name="connsiteX82" fmla="*/ 209550 w 6210300"/>
              <a:gd name="connsiteY82" fmla="*/ 111919 h 1226344"/>
              <a:gd name="connsiteX83" fmla="*/ 209550 w 6210300"/>
              <a:gd name="connsiteY83" fmla="*/ 26194 h 1226344"/>
              <a:gd name="connsiteX84" fmla="*/ 109537 w 6210300"/>
              <a:gd name="connsiteY84" fmla="*/ 26194 h 1226344"/>
              <a:gd name="connsiteX85" fmla="*/ 109537 w 6210300"/>
              <a:gd name="connsiteY85" fmla="*/ 26194 h 1226344"/>
              <a:gd name="connsiteX86" fmla="*/ 0 w 6210300"/>
              <a:gd name="connsiteY86" fmla="*/ 0 h 1226344"/>
              <a:gd name="connsiteX0" fmla="*/ 6210300 w 6210300"/>
              <a:gd name="connsiteY0" fmla="*/ 1226344 h 1226344"/>
              <a:gd name="connsiteX1" fmla="*/ 4610100 w 6210300"/>
              <a:gd name="connsiteY1" fmla="*/ 1226344 h 1226344"/>
              <a:gd name="connsiteX2" fmla="*/ 4610100 w 6210300"/>
              <a:gd name="connsiteY2" fmla="*/ 1183482 h 1226344"/>
              <a:gd name="connsiteX3" fmla="*/ 4286250 w 6210300"/>
              <a:gd name="connsiteY3" fmla="*/ 1183482 h 1226344"/>
              <a:gd name="connsiteX4" fmla="*/ 4286250 w 6210300"/>
              <a:gd name="connsiteY4" fmla="*/ 1150144 h 1226344"/>
              <a:gd name="connsiteX5" fmla="*/ 4152900 w 6210300"/>
              <a:gd name="connsiteY5" fmla="*/ 1150144 h 1226344"/>
              <a:gd name="connsiteX6" fmla="*/ 4152900 w 6210300"/>
              <a:gd name="connsiteY6" fmla="*/ 1112044 h 1226344"/>
              <a:gd name="connsiteX7" fmla="*/ 3929062 w 6210300"/>
              <a:gd name="connsiteY7" fmla="*/ 1112044 h 1226344"/>
              <a:gd name="connsiteX8" fmla="*/ 3929062 w 6210300"/>
              <a:gd name="connsiteY8" fmla="*/ 1083469 h 1226344"/>
              <a:gd name="connsiteX9" fmla="*/ 3795712 w 6210300"/>
              <a:gd name="connsiteY9" fmla="*/ 1083469 h 1226344"/>
              <a:gd name="connsiteX10" fmla="*/ 3795712 w 6210300"/>
              <a:gd name="connsiteY10" fmla="*/ 1054894 h 1226344"/>
              <a:gd name="connsiteX11" fmla="*/ 3762375 w 6210300"/>
              <a:gd name="connsiteY11" fmla="*/ 1054894 h 1226344"/>
              <a:gd name="connsiteX12" fmla="*/ 3762375 w 6210300"/>
              <a:gd name="connsiteY12" fmla="*/ 1031082 h 1226344"/>
              <a:gd name="connsiteX13" fmla="*/ 3624262 w 6210300"/>
              <a:gd name="connsiteY13" fmla="*/ 1031082 h 1226344"/>
              <a:gd name="connsiteX14" fmla="*/ 3624262 w 6210300"/>
              <a:gd name="connsiteY14" fmla="*/ 997744 h 1226344"/>
              <a:gd name="connsiteX15" fmla="*/ 3505200 w 6210300"/>
              <a:gd name="connsiteY15" fmla="*/ 997744 h 1226344"/>
              <a:gd name="connsiteX16" fmla="*/ 3505200 w 6210300"/>
              <a:gd name="connsiteY16" fmla="*/ 969169 h 1226344"/>
              <a:gd name="connsiteX17" fmla="*/ 3224212 w 6210300"/>
              <a:gd name="connsiteY17" fmla="*/ 969169 h 1226344"/>
              <a:gd name="connsiteX18" fmla="*/ 3224212 w 6210300"/>
              <a:gd name="connsiteY18" fmla="*/ 950119 h 1226344"/>
              <a:gd name="connsiteX19" fmla="*/ 3162300 w 6210300"/>
              <a:gd name="connsiteY19" fmla="*/ 950119 h 1226344"/>
              <a:gd name="connsiteX20" fmla="*/ 3162300 w 6210300"/>
              <a:gd name="connsiteY20" fmla="*/ 935832 h 1226344"/>
              <a:gd name="connsiteX21" fmla="*/ 3067050 w 6210300"/>
              <a:gd name="connsiteY21" fmla="*/ 935832 h 1226344"/>
              <a:gd name="connsiteX22" fmla="*/ 3067050 w 6210300"/>
              <a:gd name="connsiteY22" fmla="*/ 902494 h 1226344"/>
              <a:gd name="connsiteX23" fmla="*/ 2976562 w 6210300"/>
              <a:gd name="connsiteY23" fmla="*/ 902494 h 1226344"/>
              <a:gd name="connsiteX24" fmla="*/ 2976562 w 6210300"/>
              <a:gd name="connsiteY24" fmla="*/ 883444 h 1226344"/>
              <a:gd name="connsiteX25" fmla="*/ 2733675 w 6210300"/>
              <a:gd name="connsiteY25" fmla="*/ 883444 h 1226344"/>
              <a:gd name="connsiteX26" fmla="*/ 2733675 w 6210300"/>
              <a:gd name="connsiteY26" fmla="*/ 850107 h 1226344"/>
              <a:gd name="connsiteX27" fmla="*/ 2509837 w 6210300"/>
              <a:gd name="connsiteY27" fmla="*/ 850107 h 1226344"/>
              <a:gd name="connsiteX28" fmla="*/ 2509837 w 6210300"/>
              <a:gd name="connsiteY28" fmla="*/ 788194 h 1226344"/>
              <a:gd name="connsiteX29" fmla="*/ 2466975 w 6210300"/>
              <a:gd name="connsiteY29" fmla="*/ 788194 h 1226344"/>
              <a:gd name="connsiteX30" fmla="*/ 2466975 w 6210300"/>
              <a:gd name="connsiteY30" fmla="*/ 759619 h 1226344"/>
              <a:gd name="connsiteX31" fmla="*/ 2381250 w 6210300"/>
              <a:gd name="connsiteY31" fmla="*/ 759619 h 1226344"/>
              <a:gd name="connsiteX32" fmla="*/ 2381250 w 6210300"/>
              <a:gd name="connsiteY32" fmla="*/ 750094 h 1226344"/>
              <a:gd name="connsiteX33" fmla="*/ 2266950 w 6210300"/>
              <a:gd name="connsiteY33" fmla="*/ 750094 h 1226344"/>
              <a:gd name="connsiteX34" fmla="*/ 2266950 w 6210300"/>
              <a:gd name="connsiteY34" fmla="*/ 735807 h 1226344"/>
              <a:gd name="connsiteX35" fmla="*/ 2152650 w 6210300"/>
              <a:gd name="connsiteY35" fmla="*/ 735807 h 1226344"/>
              <a:gd name="connsiteX36" fmla="*/ 2152650 w 6210300"/>
              <a:gd name="connsiteY36" fmla="*/ 707232 h 1226344"/>
              <a:gd name="connsiteX37" fmla="*/ 2071687 w 6210300"/>
              <a:gd name="connsiteY37" fmla="*/ 707232 h 1226344"/>
              <a:gd name="connsiteX38" fmla="*/ 2071687 w 6210300"/>
              <a:gd name="connsiteY38" fmla="*/ 683419 h 1226344"/>
              <a:gd name="connsiteX39" fmla="*/ 2028825 w 6210300"/>
              <a:gd name="connsiteY39" fmla="*/ 683419 h 1226344"/>
              <a:gd name="connsiteX40" fmla="*/ 2028825 w 6210300"/>
              <a:gd name="connsiteY40" fmla="*/ 664369 h 1226344"/>
              <a:gd name="connsiteX41" fmla="*/ 1985962 w 6210300"/>
              <a:gd name="connsiteY41" fmla="*/ 664369 h 1226344"/>
              <a:gd name="connsiteX42" fmla="*/ 1985962 w 6210300"/>
              <a:gd name="connsiteY42" fmla="*/ 650082 h 1226344"/>
              <a:gd name="connsiteX43" fmla="*/ 1905000 w 6210300"/>
              <a:gd name="connsiteY43" fmla="*/ 650082 h 1226344"/>
              <a:gd name="connsiteX44" fmla="*/ 1905000 w 6210300"/>
              <a:gd name="connsiteY44" fmla="*/ 616744 h 1226344"/>
              <a:gd name="connsiteX45" fmla="*/ 1752600 w 6210300"/>
              <a:gd name="connsiteY45" fmla="*/ 616744 h 1226344"/>
              <a:gd name="connsiteX46" fmla="*/ 1752600 w 6210300"/>
              <a:gd name="connsiteY46" fmla="*/ 597694 h 1226344"/>
              <a:gd name="connsiteX47" fmla="*/ 1681162 w 6210300"/>
              <a:gd name="connsiteY47" fmla="*/ 597694 h 1226344"/>
              <a:gd name="connsiteX48" fmla="*/ 1681162 w 6210300"/>
              <a:gd name="connsiteY48" fmla="*/ 578644 h 1226344"/>
              <a:gd name="connsiteX49" fmla="*/ 1652587 w 6210300"/>
              <a:gd name="connsiteY49" fmla="*/ 578644 h 1226344"/>
              <a:gd name="connsiteX50" fmla="*/ 1652587 w 6210300"/>
              <a:gd name="connsiteY50" fmla="*/ 554832 h 1226344"/>
              <a:gd name="connsiteX51" fmla="*/ 1504950 w 6210300"/>
              <a:gd name="connsiteY51" fmla="*/ 554832 h 1226344"/>
              <a:gd name="connsiteX52" fmla="*/ 1504950 w 6210300"/>
              <a:gd name="connsiteY52" fmla="*/ 531019 h 1226344"/>
              <a:gd name="connsiteX53" fmla="*/ 1476375 w 6210300"/>
              <a:gd name="connsiteY53" fmla="*/ 531019 h 1226344"/>
              <a:gd name="connsiteX54" fmla="*/ 1476375 w 6210300"/>
              <a:gd name="connsiteY54" fmla="*/ 521494 h 1226344"/>
              <a:gd name="connsiteX55" fmla="*/ 1304925 w 6210300"/>
              <a:gd name="connsiteY55" fmla="*/ 521494 h 1226344"/>
              <a:gd name="connsiteX56" fmla="*/ 1304925 w 6210300"/>
              <a:gd name="connsiteY56" fmla="*/ 497682 h 1226344"/>
              <a:gd name="connsiteX57" fmla="*/ 1276350 w 6210300"/>
              <a:gd name="connsiteY57" fmla="*/ 497682 h 1226344"/>
              <a:gd name="connsiteX58" fmla="*/ 1276350 w 6210300"/>
              <a:gd name="connsiteY58" fmla="*/ 473869 h 1226344"/>
              <a:gd name="connsiteX59" fmla="*/ 1181100 w 6210300"/>
              <a:gd name="connsiteY59" fmla="*/ 473869 h 1226344"/>
              <a:gd name="connsiteX60" fmla="*/ 1181100 w 6210300"/>
              <a:gd name="connsiteY60" fmla="*/ 459582 h 1226344"/>
              <a:gd name="connsiteX61" fmla="*/ 1128712 w 6210300"/>
              <a:gd name="connsiteY61" fmla="*/ 459582 h 1226344"/>
              <a:gd name="connsiteX62" fmla="*/ 1128712 w 6210300"/>
              <a:gd name="connsiteY62" fmla="*/ 435769 h 1226344"/>
              <a:gd name="connsiteX63" fmla="*/ 1023937 w 6210300"/>
              <a:gd name="connsiteY63" fmla="*/ 435769 h 1226344"/>
              <a:gd name="connsiteX64" fmla="*/ 1009650 w 6210300"/>
              <a:gd name="connsiteY64" fmla="*/ 435769 h 1226344"/>
              <a:gd name="connsiteX65" fmla="*/ 1009650 w 6210300"/>
              <a:gd name="connsiteY65" fmla="*/ 359569 h 1226344"/>
              <a:gd name="connsiteX66" fmla="*/ 742950 w 6210300"/>
              <a:gd name="connsiteY66" fmla="*/ 359569 h 1226344"/>
              <a:gd name="connsiteX67" fmla="*/ 742951 w 6210300"/>
              <a:gd name="connsiteY67" fmla="*/ 323850 h 1226344"/>
              <a:gd name="connsiteX68" fmla="*/ 683418 w 6210300"/>
              <a:gd name="connsiteY68" fmla="*/ 326232 h 1226344"/>
              <a:gd name="connsiteX69" fmla="*/ 681037 w 6210300"/>
              <a:gd name="connsiteY69" fmla="*/ 288132 h 1226344"/>
              <a:gd name="connsiteX70" fmla="*/ 642937 w 6210300"/>
              <a:gd name="connsiteY70" fmla="*/ 288132 h 1226344"/>
              <a:gd name="connsiteX71" fmla="*/ 642937 w 6210300"/>
              <a:gd name="connsiteY71" fmla="*/ 254794 h 1226344"/>
              <a:gd name="connsiteX72" fmla="*/ 533400 w 6210300"/>
              <a:gd name="connsiteY72" fmla="*/ 254794 h 1226344"/>
              <a:gd name="connsiteX73" fmla="*/ 533400 w 6210300"/>
              <a:gd name="connsiteY73" fmla="*/ 254794 h 1226344"/>
              <a:gd name="connsiteX74" fmla="*/ 509588 w 6210300"/>
              <a:gd name="connsiteY74" fmla="*/ 230982 h 1226344"/>
              <a:gd name="connsiteX75" fmla="*/ 509588 w 6210300"/>
              <a:gd name="connsiteY75" fmla="*/ 202407 h 1226344"/>
              <a:gd name="connsiteX76" fmla="*/ 500062 w 6210300"/>
              <a:gd name="connsiteY76" fmla="*/ 202407 h 1226344"/>
              <a:gd name="connsiteX77" fmla="*/ 481012 w 6210300"/>
              <a:gd name="connsiteY77" fmla="*/ 183357 h 1226344"/>
              <a:gd name="connsiteX78" fmla="*/ 361950 w 6210300"/>
              <a:gd name="connsiteY78" fmla="*/ 183357 h 1226344"/>
              <a:gd name="connsiteX79" fmla="*/ 361950 w 6210300"/>
              <a:gd name="connsiteY79" fmla="*/ 135732 h 1226344"/>
              <a:gd name="connsiteX80" fmla="*/ 342900 w 6210300"/>
              <a:gd name="connsiteY80" fmla="*/ 135732 h 1226344"/>
              <a:gd name="connsiteX81" fmla="*/ 342900 w 6210300"/>
              <a:gd name="connsiteY81" fmla="*/ 111919 h 1226344"/>
              <a:gd name="connsiteX82" fmla="*/ 209550 w 6210300"/>
              <a:gd name="connsiteY82" fmla="*/ 111919 h 1226344"/>
              <a:gd name="connsiteX83" fmla="*/ 209550 w 6210300"/>
              <a:gd name="connsiteY83" fmla="*/ 26194 h 1226344"/>
              <a:gd name="connsiteX84" fmla="*/ 109537 w 6210300"/>
              <a:gd name="connsiteY84" fmla="*/ 26194 h 1226344"/>
              <a:gd name="connsiteX85" fmla="*/ 111919 w 6210300"/>
              <a:gd name="connsiteY85" fmla="*/ 2381 h 1226344"/>
              <a:gd name="connsiteX86" fmla="*/ 0 w 6210300"/>
              <a:gd name="connsiteY86" fmla="*/ 0 h 1226344"/>
              <a:gd name="connsiteX0" fmla="*/ 6210300 w 6210300"/>
              <a:gd name="connsiteY0" fmla="*/ 1226344 h 1226344"/>
              <a:gd name="connsiteX1" fmla="*/ 4610100 w 6210300"/>
              <a:gd name="connsiteY1" fmla="*/ 1226344 h 1226344"/>
              <a:gd name="connsiteX2" fmla="*/ 4610100 w 6210300"/>
              <a:gd name="connsiteY2" fmla="*/ 1183482 h 1226344"/>
              <a:gd name="connsiteX3" fmla="*/ 4286250 w 6210300"/>
              <a:gd name="connsiteY3" fmla="*/ 1183482 h 1226344"/>
              <a:gd name="connsiteX4" fmla="*/ 4286250 w 6210300"/>
              <a:gd name="connsiteY4" fmla="*/ 1150144 h 1226344"/>
              <a:gd name="connsiteX5" fmla="*/ 4152900 w 6210300"/>
              <a:gd name="connsiteY5" fmla="*/ 1150144 h 1226344"/>
              <a:gd name="connsiteX6" fmla="*/ 4152900 w 6210300"/>
              <a:gd name="connsiteY6" fmla="*/ 1112044 h 1226344"/>
              <a:gd name="connsiteX7" fmla="*/ 3929062 w 6210300"/>
              <a:gd name="connsiteY7" fmla="*/ 1112044 h 1226344"/>
              <a:gd name="connsiteX8" fmla="*/ 3929062 w 6210300"/>
              <a:gd name="connsiteY8" fmla="*/ 1083469 h 1226344"/>
              <a:gd name="connsiteX9" fmla="*/ 3795712 w 6210300"/>
              <a:gd name="connsiteY9" fmla="*/ 1083469 h 1226344"/>
              <a:gd name="connsiteX10" fmla="*/ 3795712 w 6210300"/>
              <a:gd name="connsiteY10" fmla="*/ 1054894 h 1226344"/>
              <a:gd name="connsiteX11" fmla="*/ 3762375 w 6210300"/>
              <a:gd name="connsiteY11" fmla="*/ 1054894 h 1226344"/>
              <a:gd name="connsiteX12" fmla="*/ 3762375 w 6210300"/>
              <a:gd name="connsiteY12" fmla="*/ 1031082 h 1226344"/>
              <a:gd name="connsiteX13" fmla="*/ 3624262 w 6210300"/>
              <a:gd name="connsiteY13" fmla="*/ 1031082 h 1226344"/>
              <a:gd name="connsiteX14" fmla="*/ 3624262 w 6210300"/>
              <a:gd name="connsiteY14" fmla="*/ 997744 h 1226344"/>
              <a:gd name="connsiteX15" fmla="*/ 3505200 w 6210300"/>
              <a:gd name="connsiteY15" fmla="*/ 997744 h 1226344"/>
              <a:gd name="connsiteX16" fmla="*/ 3505200 w 6210300"/>
              <a:gd name="connsiteY16" fmla="*/ 969169 h 1226344"/>
              <a:gd name="connsiteX17" fmla="*/ 3224212 w 6210300"/>
              <a:gd name="connsiteY17" fmla="*/ 969169 h 1226344"/>
              <a:gd name="connsiteX18" fmla="*/ 3224212 w 6210300"/>
              <a:gd name="connsiteY18" fmla="*/ 950119 h 1226344"/>
              <a:gd name="connsiteX19" fmla="*/ 3162300 w 6210300"/>
              <a:gd name="connsiteY19" fmla="*/ 950119 h 1226344"/>
              <a:gd name="connsiteX20" fmla="*/ 3162300 w 6210300"/>
              <a:gd name="connsiteY20" fmla="*/ 935832 h 1226344"/>
              <a:gd name="connsiteX21" fmla="*/ 3067050 w 6210300"/>
              <a:gd name="connsiteY21" fmla="*/ 935832 h 1226344"/>
              <a:gd name="connsiteX22" fmla="*/ 3067050 w 6210300"/>
              <a:gd name="connsiteY22" fmla="*/ 902494 h 1226344"/>
              <a:gd name="connsiteX23" fmla="*/ 2976562 w 6210300"/>
              <a:gd name="connsiteY23" fmla="*/ 902494 h 1226344"/>
              <a:gd name="connsiteX24" fmla="*/ 2976562 w 6210300"/>
              <a:gd name="connsiteY24" fmla="*/ 883444 h 1226344"/>
              <a:gd name="connsiteX25" fmla="*/ 2733675 w 6210300"/>
              <a:gd name="connsiteY25" fmla="*/ 883444 h 1226344"/>
              <a:gd name="connsiteX26" fmla="*/ 2733675 w 6210300"/>
              <a:gd name="connsiteY26" fmla="*/ 850107 h 1226344"/>
              <a:gd name="connsiteX27" fmla="*/ 2509837 w 6210300"/>
              <a:gd name="connsiteY27" fmla="*/ 850107 h 1226344"/>
              <a:gd name="connsiteX28" fmla="*/ 2509837 w 6210300"/>
              <a:gd name="connsiteY28" fmla="*/ 788194 h 1226344"/>
              <a:gd name="connsiteX29" fmla="*/ 2466975 w 6210300"/>
              <a:gd name="connsiteY29" fmla="*/ 788194 h 1226344"/>
              <a:gd name="connsiteX30" fmla="*/ 2466975 w 6210300"/>
              <a:gd name="connsiteY30" fmla="*/ 759619 h 1226344"/>
              <a:gd name="connsiteX31" fmla="*/ 2381250 w 6210300"/>
              <a:gd name="connsiteY31" fmla="*/ 759619 h 1226344"/>
              <a:gd name="connsiteX32" fmla="*/ 2381250 w 6210300"/>
              <a:gd name="connsiteY32" fmla="*/ 750094 h 1226344"/>
              <a:gd name="connsiteX33" fmla="*/ 2266950 w 6210300"/>
              <a:gd name="connsiteY33" fmla="*/ 750094 h 1226344"/>
              <a:gd name="connsiteX34" fmla="*/ 2266950 w 6210300"/>
              <a:gd name="connsiteY34" fmla="*/ 735807 h 1226344"/>
              <a:gd name="connsiteX35" fmla="*/ 2152650 w 6210300"/>
              <a:gd name="connsiteY35" fmla="*/ 735807 h 1226344"/>
              <a:gd name="connsiteX36" fmla="*/ 2152650 w 6210300"/>
              <a:gd name="connsiteY36" fmla="*/ 707232 h 1226344"/>
              <a:gd name="connsiteX37" fmla="*/ 2071687 w 6210300"/>
              <a:gd name="connsiteY37" fmla="*/ 707232 h 1226344"/>
              <a:gd name="connsiteX38" fmla="*/ 2071687 w 6210300"/>
              <a:gd name="connsiteY38" fmla="*/ 683419 h 1226344"/>
              <a:gd name="connsiteX39" fmla="*/ 2028825 w 6210300"/>
              <a:gd name="connsiteY39" fmla="*/ 683419 h 1226344"/>
              <a:gd name="connsiteX40" fmla="*/ 2028825 w 6210300"/>
              <a:gd name="connsiteY40" fmla="*/ 664369 h 1226344"/>
              <a:gd name="connsiteX41" fmla="*/ 1985962 w 6210300"/>
              <a:gd name="connsiteY41" fmla="*/ 664369 h 1226344"/>
              <a:gd name="connsiteX42" fmla="*/ 1985962 w 6210300"/>
              <a:gd name="connsiteY42" fmla="*/ 650082 h 1226344"/>
              <a:gd name="connsiteX43" fmla="*/ 1905000 w 6210300"/>
              <a:gd name="connsiteY43" fmla="*/ 650082 h 1226344"/>
              <a:gd name="connsiteX44" fmla="*/ 1905000 w 6210300"/>
              <a:gd name="connsiteY44" fmla="*/ 616744 h 1226344"/>
              <a:gd name="connsiteX45" fmla="*/ 1752600 w 6210300"/>
              <a:gd name="connsiteY45" fmla="*/ 616744 h 1226344"/>
              <a:gd name="connsiteX46" fmla="*/ 1752600 w 6210300"/>
              <a:gd name="connsiteY46" fmla="*/ 597694 h 1226344"/>
              <a:gd name="connsiteX47" fmla="*/ 1681162 w 6210300"/>
              <a:gd name="connsiteY47" fmla="*/ 597694 h 1226344"/>
              <a:gd name="connsiteX48" fmla="*/ 1681162 w 6210300"/>
              <a:gd name="connsiteY48" fmla="*/ 578644 h 1226344"/>
              <a:gd name="connsiteX49" fmla="*/ 1652587 w 6210300"/>
              <a:gd name="connsiteY49" fmla="*/ 578644 h 1226344"/>
              <a:gd name="connsiteX50" fmla="*/ 1652587 w 6210300"/>
              <a:gd name="connsiteY50" fmla="*/ 554832 h 1226344"/>
              <a:gd name="connsiteX51" fmla="*/ 1504950 w 6210300"/>
              <a:gd name="connsiteY51" fmla="*/ 554832 h 1226344"/>
              <a:gd name="connsiteX52" fmla="*/ 1504950 w 6210300"/>
              <a:gd name="connsiteY52" fmla="*/ 531019 h 1226344"/>
              <a:gd name="connsiteX53" fmla="*/ 1476375 w 6210300"/>
              <a:gd name="connsiteY53" fmla="*/ 531019 h 1226344"/>
              <a:gd name="connsiteX54" fmla="*/ 1476375 w 6210300"/>
              <a:gd name="connsiteY54" fmla="*/ 521494 h 1226344"/>
              <a:gd name="connsiteX55" fmla="*/ 1304925 w 6210300"/>
              <a:gd name="connsiteY55" fmla="*/ 521494 h 1226344"/>
              <a:gd name="connsiteX56" fmla="*/ 1304925 w 6210300"/>
              <a:gd name="connsiteY56" fmla="*/ 497682 h 1226344"/>
              <a:gd name="connsiteX57" fmla="*/ 1276350 w 6210300"/>
              <a:gd name="connsiteY57" fmla="*/ 497682 h 1226344"/>
              <a:gd name="connsiteX58" fmla="*/ 1276350 w 6210300"/>
              <a:gd name="connsiteY58" fmla="*/ 473869 h 1226344"/>
              <a:gd name="connsiteX59" fmla="*/ 1181100 w 6210300"/>
              <a:gd name="connsiteY59" fmla="*/ 473869 h 1226344"/>
              <a:gd name="connsiteX60" fmla="*/ 1181100 w 6210300"/>
              <a:gd name="connsiteY60" fmla="*/ 459582 h 1226344"/>
              <a:gd name="connsiteX61" fmla="*/ 1128712 w 6210300"/>
              <a:gd name="connsiteY61" fmla="*/ 459582 h 1226344"/>
              <a:gd name="connsiteX62" fmla="*/ 1128712 w 6210300"/>
              <a:gd name="connsiteY62" fmla="*/ 435769 h 1226344"/>
              <a:gd name="connsiteX63" fmla="*/ 1023937 w 6210300"/>
              <a:gd name="connsiteY63" fmla="*/ 435769 h 1226344"/>
              <a:gd name="connsiteX64" fmla="*/ 1009650 w 6210300"/>
              <a:gd name="connsiteY64" fmla="*/ 435769 h 1226344"/>
              <a:gd name="connsiteX65" fmla="*/ 1009650 w 6210300"/>
              <a:gd name="connsiteY65" fmla="*/ 359569 h 1226344"/>
              <a:gd name="connsiteX66" fmla="*/ 742950 w 6210300"/>
              <a:gd name="connsiteY66" fmla="*/ 359569 h 1226344"/>
              <a:gd name="connsiteX67" fmla="*/ 742951 w 6210300"/>
              <a:gd name="connsiteY67" fmla="*/ 323850 h 1226344"/>
              <a:gd name="connsiteX68" fmla="*/ 683418 w 6210300"/>
              <a:gd name="connsiteY68" fmla="*/ 326232 h 1226344"/>
              <a:gd name="connsiteX69" fmla="*/ 681037 w 6210300"/>
              <a:gd name="connsiteY69" fmla="*/ 288132 h 1226344"/>
              <a:gd name="connsiteX70" fmla="*/ 642937 w 6210300"/>
              <a:gd name="connsiteY70" fmla="*/ 288132 h 1226344"/>
              <a:gd name="connsiteX71" fmla="*/ 642937 w 6210300"/>
              <a:gd name="connsiteY71" fmla="*/ 254794 h 1226344"/>
              <a:gd name="connsiteX72" fmla="*/ 533400 w 6210300"/>
              <a:gd name="connsiteY72" fmla="*/ 254794 h 1226344"/>
              <a:gd name="connsiteX73" fmla="*/ 533400 w 6210300"/>
              <a:gd name="connsiteY73" fmla="*/ 254794 h 1226344"/>
              <a:gd name="connsiteX74" fmla="*/ 509588 w 6210300"/>
              <a:gd name="connsiteY74" fmla="*/ 230982 h 1226344"/>
              <a:gd name="connsiteX75" fmla="*/ 509588 w 6210300"/>
              <a:gd name="connsiteY75" fmla="*/ 202407 h 1226344"/>
              <a:gd name="connsiteX76" fmla="*/ 500062 w 6210300"/>
              <a:gd name="connsiteY76" fmla="*/ 202407 h 1226344"/>
              <a:gd name="connsiteX77" fmla="*/ 481012 w 6210300"/>
              <a:gd name="connsiteY77" fmla="*/ 183357 h 1226344"/>
              <a:gd name="connsiteX78" fmla="*/ 361950 w 6210300"/>
              <a:gd name="connsiteY78" fmla="*/ 183357 h 1226344"/>
              <a:gd name="connsiteX79" fmla="*/ 361950 w 6210300"/>
              <a:gd name="connsiteY79" fmla="*/ 135732 h 1226344"/>
              <a:gd name="connsiteX80" fmla="*/ 342900 w 6210300"/>
              <a:gd name="connsiteY80" fmla="*/ 135732 h 1226344"/>
              <a:gd name="connsiteX81" fmla="*/ 342900 w 6210300"/>
              <a:gd name="connsiteY81" fmla="*/ 111919 h 1226344"/>
              <a:gd name="connsiteX82" fmla="*/ 209550 w 6210300"/>
              <a:gd name="connsiteY82" fmla="*/ 111919 h 1226344"/>
              <a:gd name="connsiteX83" fmla="*/ 209550 w 6210300"/>
              <a:gd name="connsiteY83" fmla="*/ 26194 h 1226344"/>
              <a:gd name="connsiteX84" fmla="*/ 109537 w 6210300"/>
              <a:gd name="connsiteY84" fmla="*/ 26194 h 1226344"/>
              <a:gd name="connsiteX85" fmla="*/ 104775 w 6210300"/>
              <a:gd name="connsiteY85" fmla="*/ 0 h 1226344"/>
              <a:gd name="connsiteX86" fmla="*/ 0 w 6210300"/>
              <a:gd name="connsiteY86" fmla="*/ 0 h 1226344"/>
              <a:gd name="connsiteX0" fmla="*/ 6210300 w 6210300"/>
              <a:gd name="connsiteY0" fmla="*/ 1226344 h 1226344"/>
              <a:gd name="connsiteX1" fmla="*/ 4610100 w 6210300"/>
              <a:gd name="connsiteY1" fmla="*/ 1226344 h 1226344"/>
              <a:gd name="connsiteX2" fmla="*/ 4610100 w 6210300"/>
              <a:gd name="connsiteY2" fmla="*/ 1183482 h 1226344"/>
              <a:gd name="connsiteX3" fmla="*/ 4286250 w 6210300"/>
              <a:gd name="connsiteY3" fmla="*/ 1183482 h 1226344"/>
              <a:gd name="connsiteX4" fmla="*/ 4286250 w 6210300"/>
              <a:gd name="connsiteY4" fmla="*/ 1150144 h 1226344"/>
              <a:gd name="connsiteX5" fmla="*/ 4152900 w 6210300"/>
              <a:gd name="connsiteY5" fmla="*/ 1150144 h 1226344"/>
              <a:gd name="connsiteX6" fmla="*/ 4152900 w 6210300"/>
              <a:gd name="connsiteY6" fmla="*/ 1112044 h 1226344"/>
              <a:gd name="connsiteX7" fmla="*/ 3929062 w 6210300"/>
              <a:gd name="connsiteY7" fmla="*/ 1112044 h 1226344"/>
              <a:gd name="connsiteX8" fmla="*/ 3929062 w 6210300"/>
              <a:gd name="connsiteY8" fmla="*/ 1083469 h 1226344"/>
              <a:gd name="connsiteX9" fmla="*/ 3795712 w 6210300"/>
              <a:gd name="connsiteY9" fmla="*/ 1083469 h 1226344"/>
              <a:gd name="connsiteX10" fmla="*/ 3795712 w 6210300"/>
              <a:gd name="connsiteY10" fmla="*/ 1054894 h 1226344"/>
              <a:gd name="connsiteX11" fmla="*/ 3762375 w 6210300"/>
              <a:gd name="connsiteY11" fmla="*/ 1054894 h 1226344"/>
              <a:gd name="connsiteX12" fmla="*/ 3762375 w 6210300"/>
              <a:gd name="connsiteY12" fmla="*/ 1031082 h 1226344"/>
              <a:gd name="connsiteX13" fmla="*/ 3624262 w 6210300"/>
              <a:gd name="connsiteY13" fmla="*/ 1031082 h 1226344"/>
              <a:gd name="connsiteX14" fmla="*/ 3624262 w 6210300"/>
              <a:gd name="connsiteY14" fmla="*/ 997744 h 1226344"/>
              <a:gd name="connsiteX15" fmla="*/ 3505200 w 6210300"/>
              <a:gd name="connsiteY15" fmla="*/ 997744 h 1226344"/>
              <a:gd name="connsiteX16" fmla="*/ 3505200 w 6210300"/>
              <a:gd name="connsiteY16" fmla="*/ 969169 h 1226344"/>
              <a:gd name="connsiteX17" fmla="*/ 3224212 w 6210300"/>
              <a:gd name="connsiteY17" fmla="*/ 969169 h 1226344"/>
              <a:gd name="connsiteX18" fmla="*/ 3224212 w 6210300"/>
              <a:gd name="connsiteY18" fmla="*/ 950119 h 1226344"/>
              <a:gd name="connsiteX19" fmla="*/ 3162300 w 6210300"/>
              <a:gd name="connsiteY19" fmla="*/ 950119 h 1226344"/>
              <a:gd name="connsiteX20" fmla="*/ 3162300 w 6210300"/>
              <a:gd name="connsiteY20" fmla="*/ 935832 h 1226344"/>
              <a:gd name="connsiteX21" fmla="*/ 3067050 w 6210300"/>
              <a:gd name="connsiteY21" fmla="*/ 935832 h 1226344"/>
              <a:gd name="connsiteX22" fmla="*/ 3067050 w 6210300"/>
              <a:gd name="connsiteY22" fmla="*/ 902494 h 1226344"/>
              <a:gd name="connsiteX23" fmla="*/ 2976562 w 6210300"/>
              <a:gd name="connsiteY23" fmla="*/ 902494 h 1226344"/>
              <a:gd name="connsiteX24" fmla="*/ 2976562 w 6210300"/>
              <a:gd name="connsiteY24" fmla="*/ 883444 h 1226344"/>
              <a:gd name="connsiteX25" fmla="*/ 2733675 w 6210300"/>
              <a:gd name="connsiteY25" fmla="*/ 883444 h 1226344"/>
              <a:gd name="connsiteX26" fmla="*/ 2733675 w 6210300"/>
              <a:gd name="connsiteY26" fmla="*/ 850107 h 1226344"/>
              <a:gd name="connsiteX27" fmla="*/ 2509837 w 6210300"/>
              <a:gd name="connsiteY27" fmla="*/ 850107 h 1226344"/>
              <a:gd name="connsiteX28" fmla="*/ 2509837 w 6210300"/>
              <a:gd name="connsiteY28" fmla="*/ 788194 h 1226344"/>
              <a:gd name="connsiteX29" fmla="*/ 2466975 w 6210300"/>
              <a:gd name="connsiteY29" fmla="*/ 788194 h 1226344"/>
              <a:gd name="connsiteX30" fmla="*/ 2466975 w 6210300"/>
              <a:gd name="connsiteY30" fmla="*/ 759619 h 1226344"/>
              <a:gd name="connsiteX31" fmla="*/ 2381250 w 6210300"/>
              <a:gd name="connsiteY31" fmla="*/ 759619 h 1226344"/>
              <a:gd name="connsiteX32" fmla="*/ 2381250 w 6210300"/>
              <a:gd name="connsiteY32" fmla="*/ 750094 h 1226344"/>
              <a:gd name="connsiteX33" fmla="*/ 2266950 w 6210300"/>
              <a:gd name="connsiteY33" fmla="*/ 750094 h 1226344"/>
              <a:gd name="connsiteX34" fmla="*/ 2266950 w 6210300"/>
              <a:gd name="connsiteY34" fmla="*/ 735807 h 1226344"/>
              <a:gd name="connsiteX35" fmla="*/ 2152650 w 6210300"/>
              <a:gd name="connsiteY35" fmla="*/ 735807 h 1226344"/>
              <a:gd name="connsiteX36" fmla="*/ 2152650 w 6210300"/>
              <a:gd name="connsiteY36" fmla="*/ 707232 h 1226344"/>
              <a:gd name="connsiteX37" fmla="*/ 2071687 w 6210300"/>
              <a:gd name="connsiteY37" fmla="*/ 707232 h 1226344"/>
              <a:gd name="connsiteX38" fmla="*/ 2071687 w 6210300"/>
              <a:gd name="connsiteY38" fmla="*/ 683419 h 1226344"/>
              <a:gd name="connsiteX39" fmla="*/ 2028825 w 6210300"/>
              <a:gd name="connsiteY39" fmla="*/ 683419 h 1226344"/>
              <a:gd name="connsiteX40" fmla="*/ 2028825 w 6210300"/>
              <a:gd name="connsiteY40" fmla="*/ 664369 h 1226344"/>
              <a:gd name="connsiteX41" fmla="*/ 1985962 w 6210300"/>
              <a:gd name="connsiteY41" fmla="*/ 664369 h 1226344"/>
              <a:gd name="connsiteX42" fmla="*/ 1985962 w 6210300"/>
              <a:gd name="connsiteY42" fmla="*/ 650082 h 1226344"/>
              <a:gd name="connsiteX43" fmla="*/ 1905000 w 6210300"/>
              <a:gd name="connsiteY43" fmla="*/ 650082 h 1226344"/>
              <a:gd name="connsiteX44" fmla="*/ 1905000 w 6210300"/>
              <a:gd name="connsiteY44" fmla="*/ 616744 h 1226344"/>
              <a:gd name="connsiteX45" fmla="*/ 1752600 w 6210300"/>
              <a:gd name="connsiteY45" fmla="*/ 616744 h 1226344"/>
              <a:gd name="connsiteX46" fmla="*/ 1752600 w 6210300"/>
              <a:gd name="connsiteY46" fmla="*/ 597694 h 1226344"/>
              <a:gd name="connsiteX47" fmla="*/ 1681162 w 6210300"/>
              <a:gd name="connsiteY47" fmla="*/ 597694 h 1226344"/>
              <a:gd name="connsiteX48" fmla="*/ 1681162 w 6210300"/>
              <a:gd name="connsiteY48" fmla="*/ 578644 h 1226344"/>
              <a:gd name="connsiteX49" fmla="*/ 1652587 w 6210300"/>
              <a:gd name="connsiteY49" fmla="*/ 578644 h 1226344"/>
              <a:gd name="connsiteX50" fmla="*/ 1652587 w 6210300"/>
              <a:gd name="connsiteY50" fmla="*/ 554832 h 1226344"/>
              <a:gd name="connsiteX51" fmla="*/ 1504950 w 6210300"/>
              <a:gd name="connsiteY51" fmla="*/ 554832 h 1226344"/>
              <a:gd name="connsiteX52" fmla="*/ 1504950 w 6210300"/>
              <a:gd name="connsiteY52" fmla="*/ 531019 h 1226344"/>
              <a:gd name="connsiteX53" fmla="*/ 1476375 w 6210300"/>
              <a:gd name="connsiteY53" fmla="*/ 531019 h 1226344"/>
              <a:gd name="connsiteX54" fmla="*/ 1476375 w 6210300"/>
              <a:gd name="connsiteY54" fmla="*/ 521494 h 1226344"/>
              <a:gd name="connsiteX55" fmla="*/ 1304925 w 6210300"/>
              <a:gd name="connsiteY55" fmla="*/ 521494 h 1226344"/>
              <a:gd name="connsiteX56" fmla="*/ 1304925 w 6210300"/>
              <a:gd name="connsiteY56" fmla="*/ 497682 h 1226344"/>
              <a:gd name="connsiteX57" fmla="*/ 1276350 w 6210300"/>
              <a:gd name="connsiteY57" fmla="*/ 497682 h 1226344"/>
              <a:gd name="connsiteX58" fmla="*/ 1276350 w 6210300"/>
              <a:gd name="connsiteY58" fmla="*/ 473869 h 1226344"/>
              <a:gd name="connsiteX59" fmla="*/ 1181100 w 6210300"/>
              <a:gd name="connsiteY59" fmla="*/ 473869 h 1226344"/>
              <a:gd name="connsiteX60" fmla="*/ 1181100 w 6210300"/>
              <a:gd name="connsiteY60" fmla="*/ 459582 h 1226344"/>
              <a:gd name="connsiteX61" fmla="*/ 1128712 w 6210300"/>
              <a:gd name="connsiteY61" fmla="*/ 459582 h 1226344"/>
              <a:gd name="connsiteX62" fmla="*/ 1128712 w 6210300"/>
              <a:gd name="connsiteY62" fmla="*/ 435769 h 1226344"/>
              <a:gd name="connsiteX63" fmla="*/ 1023937 w 6210300"/>
              <a:gd name="connsiteY63" fmla="*/ 435769 h 1226344"/>
              <a:gd name="connsiteX64" fmla="*/ 1009650 w 6210300"/>
              <a:gd name="connsiteY64" fmla="*/ 435769 h 1226344"/>
              <a:gd name="connsiteX65" fmla="*/ 1009650 w 6210300"/>
              <a:gd name="connsiteY65" fmla="*/ 359569 h 1226344"/>
              <a:gd name="connsiteX66" fmla="*/ 742950 w 6210300"/>
              <a:gd name="connsiteY66" fmla="*/ 359569 h 1226344"/>
              <a:gd name="connsiteX67" fmla="*/ 742951 w 6210300"/>
              <a:gd name="connsiteY67" fmla="*/ 323850 h 1226344"/>
              <a:gd name="connsiteX68" fmla="*/ 683418 w 6210300"/>
              <a:gd name="connsiteY68" fmla="*/ 326232 h 1226344"/>
              <a:gd name="connsiteX69" fmla="*/ 681037 w 6210300"/>
              <a:gd name="connsiteY69" fmla="*/ 288132 h 1226344"/>
              <a:gd name="connsiteX70" fmla="*/ 642937 w 6210300"/>
              <a:gd name="connsiteY70" fmla="*/ 288132 h 1226344"/>
              <a:gd name="connsiteX71" fmla="*/ 642937 w 6210300"/>
              <a:gd name="connsiteY71" fmla="*/ 254794 h 1226344"/>
              <a:gd name="connsiteX72" fmla="*/ 533400 w 6210300"/>
              <a:gd name="connsiteY72" fmla="*/ 254794 h 1226344"/>
              <a:gd name="connsiteX73" fmla="*/ 533400 w 6210300"/>
              <a:gd name="connsiteY73" fmla="*/ 254794 h 1226344"/>
              <a:gd name="connsiteX74" fmla="*/ 509588 w 6210300"/>
              <a:gd name="connsiteY74" fmla="*/ 230982 h 1226344"/>
              <a:gd name="connsiteX75" fmla="*/ 509588 w 6210300"/>
              <a:gd name="connsiteY75" fmla="*/ 202407 h 1226344"/>
              <a:gd name="connsiteX76" fmla="*/ 500062 w 6210300"/>
              <a:gd name="connsiteY76" fmla="*/ 202407 h 1226344"/>
              <a:gd name="connsiteX77" fmla="*/ 481012 w 6210300"/>
              <a:gd name="connsiteY77" fmla="*/ 183357 h 1226344"/>
              <a:gd name="connsiteX78" fmla="*/ 361950 w 6210300"/>
              <a:gd name="connsiteY78" fmla="*/ 183357 h 1226344"/>
              <a:gd name="connsiteX79" fmla="*/ 361950 w 6210300"/>
              <a:gd name="connsiteY79" fmla="*/ 135732 h 1226344"/>
              <a:gd name="connsiteX80" fmla="*/ 342900 w 6210300"/>
              <a:gd name="connsiteY80" fmla="*/ 135732 h 1226344"/>
              <a:gd name="connsiteX81" fmla="*/ 342900 w 6210300"/>
              <a:gd name="connsiteY81" fmla="*/ 111919 h 1226344"/>
              <a:gd name="connsiteX82" fmla="*/ 209550 w 6210300"/>
              <a:gd name="connsiteY82" fmla="*/ 111919 h 1226344"/>
              <a:gd name="connsiteX83" fmla="*/ 209550 w 6210300"/>
              <a:gd name="connsiteY83" fmla="*/ 26194 h 1226344"/>
              <a:gd name="connsiteX84" fmla="*/ 109537 w 6210300"/>
              <a:gd name="connsiteY84" fmla="*/ 26194 h 1226344"/>
              <a:gd name="connsiteX85" fmla="*/ 109538 w 6210300"/>
              <a:gd name="connsiteY85" fmla="*/ 0 h 1226344"/>
              <a:gd name="connsiteX86" fmla="*/ 0 w 6210300"/>
              <a:gd name="connsiteY86" fmla="*/ 0 h 122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210300" h="1226344">
                <a:moveTo>
                  <a:pt x="6210300" y="1226344"/>
                </a:moveTo>
                <a:lnTo>
                  <a:pt x="4610100" y="1226344"/>
                </a:lnTo>
                <a:lnTo>
                  <a:pt x="4610100" y="1183482"/>
                </a:lnTo>
                <a:lnTo>
                  <a:pt x="4286250" y="1183482"/>
                </a:lnTo>
                <a:lnTo>
                  <a:pt x="4286250" y="1150144"/>
                </a:lnTo>
                <a:lnTo>
                  <a:pt x="4152900" y="1150144"/>
                </a:lnTo>
                <a:lnTo>
                  <a:pt x="4152900" y="1112044"/>
                </a:lnTo>
                <a:lnTo>
                  <a:pt x="3929062" y="1112044"/>
                </a:lnTo>
                <a:lnTo>
                  <a:pt x="3929062" y="1083469"/>
                </a:lnTo>
                <a:lnTo>
                  <a:pt x="3795712" y="1083469"/>
                </a:lnTo>
                <a:lnTo>
                  <a:pt x="3795712" y="1054894"/>
                </a:lnTo>
                <a:lnTo>
                  <a:pt x="3762375" y="1054894"/>
                </a:lnTo>
                <a:lnTo>
                  <a:pt x="3762375" y="1031082"/>
                </a:lnTo>
                <a:lnTo>
                  <a:pt x="3624262" y="1031082"/>
                </a:lnTo>
                <a:lnTo>
                  <a:pt x="3624262" y="997744"/>
                </a:lnTo>
                <a:lnTo>
                  <a:pt x="3505200" y="997744"/>
                </a:lnTo>
                <a:lnTo>
                  <a:pt x="3505200" y="969169"/>
                </a:lnTo>
                <a:lnTo>
                  <a:pt x="3224212" y="969169"/>
                </a:lnTo>
                <a:lnTo>
                  <a:pt x="3224212" y="950119"/>
                </a:lnTo>
                <a:lnTo>
                  <a:pt x="3162300" y="950119"/>
                </a:lnTo>
                <a:lnTo>
                  <a:pt x="3162300" y="935832"/>
                </a:lnTo>
                <a:lnTo>
                  <a:pt x="3067050" y="935832"/>
                </a:lnTo>
                <a:lnTo>
                  <a:pt x="3067050" y="902494"/>
                </a:lnTo>
                <a:lnTo>
                  <a:pt x="2976562" y="902494"/>
                </a:lnTo>
                <a:lnTo>
                  <a:pt x="2976562" y="883444"/>
                </a:lnTo>
                <a:lnTo>
                  <a:pt x="2733675" y="883444"/>
                </a:lnTo>
                <a:lnTo>
                  <a:pt x="2733675" y="850107"/>
                </a:lnTo>
                <a:lnTo>
                  <a:pt x="2509837" y="850107"/>
                </a:lnTo>
                <a:lnTo>
                  <a:pt x="2509837" y="788194"/>
                </a:lnTo>
                <a:lnTo>
                  <a:pt x="2466975" y="788194"/>
                </a:lnTo>
                <a:lnTo>
                  <a:pt x="2466975" y="759619"/>
                </a:lnTo>
                <a:lnTo>
                  <a:pt x="2381250" y="759619"/>
                </a:lnTo>
                <a:lnTo>
                  <a:pt x="2381250" y="750094"/>
                </a:lnTo>
                <a:lnTo>
                  <a:pt x="2266950" y="750094"/>
                </a:lnTo>
                <a:lnTo>
                  <a:pt x="2266950" y="735807"/>
                </a:lnTo>
                <a:lnTo>
                  <a:pt x="2152650" y="735807"/>
                </a:lnTo>
                <a:lnTo>
                  <a:pt x="2152650" y="707232"/>
                </a:lnTo>
                <a:lnTo>
                  <a:pt x="2071687" y="707232"/>
                </a:lnTo>
                <a:lnTo>
                  <a:pt x="2071687" y="683419"/>
                </a:lnTo>
                <a:lnTo>
                  <a:pt x="2028825" y="683419"/>
                </a:lnTo>
                <a:lnTo>
                  <a:pt x="2028825" y="664369"/>
                </a:lnTo>
                <a:lnTo>
                  <a:pt x="1985962" y="664369"/>
                </a:lnTo>
                <a:lnTo>
                  <a:pt x="1985962" y="650082"/>
                </a:lnTo>
                <a:lnTo>
                  <a:pt x="1905000" y="650082"/>
                </a:lnTo>
                <a:lnTo>
                  <a:pt x="1905000" y="616744"/>
                </a:lnTo>
                <a:lnTo>
                  <a:pt x="1752600" y="616744"/>
                </a:lnTo>
                <a:lnTo>
                  <a:pt x="1752600" y="597694"/>
                </a:lnTo>
                <a:lnTo>
                  <a:pt x="1681162" y="597694"/>
                </a:lnTo>
                <a:lnTo>
                  <a:pt x="1681162" y="578644"/>
                </a:lnTo>
                <a:lnTo>
                  <a:pt x="1652587" y="578644"/>
                </a:lnTo>
                <a:lnTo>
                  <a:pt x="1652587" y="554832"/>
                </a:lnTo>
                <a:lnTo>
                  <a:pt x="1504950" y="554832"/>
                </a:lnTo>
                <a:lnTo>
                  <a:pt x="1504950" y="531019"/>
                </a:lnTo>
                <a:lnTo>
                  <a:pt x="1476375" y="531019"/>
                </a:lnTo>
                <a:lnTo>
                  <a:pt x="1476375" y="521494"/>
                </a:lnTo>
                <a:lnTo>
                  <a:pt x="1304925" y="521494"/>
                </a:lnTo>
                <a:lnTo>
                  <a:pt x="1304925" y="497682"/>
                </a:lnTo>
                <a:lnTo>
                  <a:pt x="1276350" y="497682"/>
                </a:lnTo>
                <a:lnTo>
                  <a:pt x="1276350" y="473869"/>
                </a:lnTo>
                <a:lnTo>
                  <a:pt x="1181100" y="473869"/>
                </a:lnTo>
                <a:lnTo>
                  <a:pt x="1181100" y="459582"/>
                </a:lnTo>
                <a:lnTo>
                  <a:pt x="1128712" y="459582"/>
                </a:lnTo>
                <a:lnTo>
                  <a:pt x="1128712" y="435769"/>
                </a:lnTo>
                <a:lnTo>
                  <a:pt x="1023937" y="435769"/>
                </a:lnTo>
                <a:lnTo>
                  <a:pt x="1009650" y="435769"/>
                </a:lnTo>
                <a:lnTo>
                  <a:pt x="1009650" y="359569"/>
                </a:lnTo>
                <a:lnTo>
                  <a:pt x="742950" y="359569"/>
                </a:lnTo>
                <a:cubicBezTo>
                  <a:pt x="742950" y="347663"/>
                  <a:pt x="742951" y="335756"/>
                  <a:pt x="742951" y="323850"/>
                </a:cubicBezTo>
                <a:lnTo>
                  <a:pt x="683418" y="326232"/>
                </a:lnTo>
                <a:lnTo>
                  <a:pt x="681037" y="288132"/>
                </a:lnTo>
                <a:lnTo>
                  <a:pt x="642937" y="288132"/>
                </a:lnTo>
                <a:lnTo>
                  <a:pt x="642937" y="254794"/>
                </a:lnTo>
                <a:lnTo>
                  <a:pt x="533400" y="254794"/>
                </a:lnTo>
                <a:lnTo>
                  <a:pt x="533400" y="254794"/>
                </a:lnTo>
                <a:lnTo>
                  <a:pt x="509588" y="230982"/>
                </a:lnTo>
                <a:lnTo>
                  <a:pt x="509588" y="202407"/>
                </a:lnTo>
                <a:lnTo>
                  <a:pt x="500062" y="202407"/>
                </a:lnTo>
                <a:lnTo>
                  <a:pt x="481012" y="183357"/>
                </a:lnTo>
                <a:lnTo>
                  <a:pt x="361950" y="183357"/>
                </a:lnTo>
                <a:lnTo>
                  <a:pt x="361950" y="135732"/>
                </a:lnTo>
                <a:lnTo>
                  <a:pt x="342900" y="135732"/>
                </a:lnTo>
                <a:lnTo>
                  <a:pt x="342900" y="111919"/>
                </a:lnTo>
                <a:lnTo>
                  <a:pt x="209550" y="111919"/>
                </a:lnTo>
                <a:lnTo>
                  <a:pt x="209550" y="26194"/>
                </a:lnTo>
                <a:lnTo>
                  <a:pt x="109537" y="26194"/>
                </a:lnTo>
                <a:cubicBezTo>
                  <a:pt x="109537" y="17463"/>
                  <a:pt x="109538" y="8731"/>
                  <a:pt x="109538" y="0"/>
                </a:cubicBezTo>
                <a:lnTo>
                  <a:pt x="0" y="0"/>
                </a:lnTo>
              </a:path>
            </a:pathLst>
          </a:custGeom>
          <a:noFill/>
          <a:ln w="28575">
            <a:solidFill>
              <a:srgbClr val="2ECCA3"/>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021FCE99-FAA9-BC56-E8AD-145ECE84FE30}"/>
              </a:ext>
            </a:extLst>
          </p:cNvPr>
          <p:cNvCxnSpPr/>
          <p:nvPr/>
        </p:nvCxnSpPr>
        <p:spPr bwMode="auto">
          <a:xfrm>
            <a:off x="6463231" y="4304483"/>
            <a:ext cx="5355372"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AA8FCA7-B2FD-4E6D-9179-0DBB43FDF186}"/>
              </a:ext>
            </a:extLst>
          </p:cNvPr>
          <p:cNvCxnSpPr>
            <a:cxnSpLocks/>
          </p:cNvCxnSpPr>
          <p:nvPr/>
        </p:nvCxnSpPr>
        <p:spPr bwMode="auto">
          <a:xfrm>
            <a:off x="6463231" y="1594876"/>
            <a:ext cx="0" cy="2747707"/>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EBAE30C5-C017-4738-023F-5B6B0FB85F6E}"/>
              </a:ext>
            </a:extLst>
          </p:cNvPr>
          <p:cNvCxnSpPr>
            <a:cxnSpLocks/>
          </p:cNvCxnSpPr>
          <p:nvPr/>
        </p:nvCxnSpPr>
        <p:spPr bwMode="auto">
          <a:xfrm rot="5400000">
            <a:off x="6430251" y="1667753"/>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3815055A-0A62-4911-A377-4CE5CEE78FB0}"/>
              </a:ext>
            </a:extLst>
          </p:cNvPr>
          <p:cNvCxnSpPr>
            <a:cxnSpLocks/>
          </p:cNvCxnSpPr>
          <p:nvPr/>
        </p:nvCxnSpPr>
        <p:spPr bwMode="auto">
          <a:xfrm rot="5400000">
            <a:off x="6430251" y="2176192"/>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B06E0D9-DCA3-E179-D0EF-7F80D9CE6CD1}"/>
              </a:ext>
            </a:extLst>
          </p:cNvPr>
          <p:cNvCxnSpPr>
            <a:cxnSpLocks/>
          </p:cNvCxnSpPr>
          <p:nvPr/>
        </p:nvCxnSpPr>
        <p:spPr bwMode="auto">
          <a:xfrm rot="5400000">
            <a:off x="6430251" y="26846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F18BBC34-1859-DF9E-ABC7-B624D1A38FFD}"/>
              </a:ext>
            </a:extLst>
          </p:cNvPr>
          <p:cNvCxnSpPr>
            <a:cxnSpLocks/>
          </p:cNvCxnSpPr>
          <p:nvPr/>
        </p:nvCxnSpPr>
        <p:spPr bwMode="auto">
          <a:xfrm rot="5400000">
            <a:off x="6430251" y="3193070"/>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4BD47EB5-99F2-DFC2-EECC-5C5E6FA07120}"/>
              </a:ext>
            </a:extLst>
          </p:cNvPr>
          <p:cNvCxnSpPr>
            <a:cxnSpLocks/>
          </p:cNvCxnSpPr>
          <p:nvPr/>
        </p:nvCxnSpPr>
        <p:spPr bwMode="auto">
          <a:xfrm rot="5400000">
            <a:off x="6430251" y="3701509"/>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0B229450-F8DF-DE4E-C468-CC0BBA5C2D3C}"/>
              </a:ext>
            </a:extLst>
          </p:cNvPr>
          <p:cNvCxnSpPr>
            <a:cxnSpLocks/>
          </p:cNvCxnSpPr>
          <p:nvPr/>
        </p:nvCxnSpPr>
        <p:spPr bwMode="auto">
          <a:xfrm rot="5400000">
            <a:off x="6430251" y="4209949"/>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5170B8D-50E3-D89C-F28B-CBC97657D206}"/>
              </a:ext>
            </a:extLst>
          </p:cNvPr>
          <p:cNvCxnSpPr>
            <a:cxnSpLocks/>
          </p:cNvCxnSpPr>
          <p:nvPr/>
        </p:nvCxnSpPr>
        <p:spPr bwMode="auto">
          <a:xfrm rot="10800000">
            <a:off x="6462365"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4988DDD2-BC4B-0E8F-EE01-1E5EFAF5A4E5}"/>
              </a:ext>
            </a:extLst>
          </p:cNvPr>
          <p:cNvCxnSpPr>
            <a:cxnSpLocks/>
          </p:cNvCxnSpPr>
          <p:nvPr/>
        </p:nvCxnSpPr>
        <p:spPr bwMode="auto">
          <a:xfrm rot="10800000">
            <a:off x="6865102"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73916F0B-808B-4EC7-5A94-F602466CECBD}"/>
              </a:ext>
            </a:extLst>
          </p:cNvPr>
          <p:cNvCxnSpPr>
            <a:cxnSpLocks/>
          </p:cNvCxnSpPr>
          <p:nvPr/>
        </p:nvCxnSpPr>
        <p:spPr bwMode="auto">
          <a:xfrm rot="10800000">
            <a:off x="7267839"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B95D35DC-72B3-3277-0BD1-5392E3162364}"/>
              </a:ext>
            </a:extLst>
          </p:cNvPr>
          <p:cNvCxnSpPr>
            <a:cxnSpLocks/>
          </p:cNvCxnSpPr>
          <p:nvPr/>
        </p:nvCxnSpPr>
        <p:spPr bwMode="auto">
          <a:xfrm rot="10800000">
            <a:off x="7670576"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10EB3B03-F539-541C-0CCA-D10BB4A89A4B}"/>
              </a:ext>
            </a:extLst>
          </p:cNvPr>
          <p:cNvCxnSpPr>
            <a:cxnSpLocks/>
          </p:cNvCxnSpPr>
          <p:nvPr/>
        </p:nvCxnSpPr>
        <p:spPr bwMode="auto">
          <a:xfrm rot="10800000">
            <a:off x="8073313"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AE0B73C0-99A7-D047-11E8-D37A5587A5D1}"/>
              </a:ext>
            </a:extLst>
          </p:cNvPr>
          <p:cNvCxnSpPr>
            <a:cxnSpLocks/>
          </p:cNvCxnSpPr>
          <p:nvPr/>
        </p:nvCxnSpPr>
        <p:spPr bwMode="auto">
          <a:xfrm rot="10800000">
            <a:off x="8476050"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E4A90BF-7C13-D6E9-3ED1-6E32E532C6A4}"/>
              </a:ext>
            </a:extLst>
          </p:cNvPr>
          <p:cNvCxnSpPr>
            <a:cxnSpLocks/>
          </p:cNvCxnSpPr>
          <p:nvPr/>
        </p:nvCxnSpPr>
        <p:spPr bwMode="auto">
          <a:xfrm rot="10800000">
            <a:off x="8878787"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425F4D4A-2EA0-4CA1-EEAE-1E0728D64788}"/>
              </a:ext>
            </a:extLst>
          </p:cNvPr>
          <p:cNvCxnSpPr>
            <a:cxnSpLocks/>
          </p:cNvCxnSpPr>
          <p:nvPr/>
        </p:nvCxnSpPr>
        <p:spPr bwMode="auto">
          <a:xfrm rot="10800000">
            <a:off x="9281524"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5576C51-C661-74A9-381C-470140442366}"/>
              </a:ext>
            </a:extLst>
          </p:cNvPr>
          <p:cNvCxnSpPr>
            <a:cxnSpLocks/>
          </p:cNvCxnSpPr>
          <p:nvPr/>
        </p:nvCxnSpPr>
        <p:spPr bwMode="auto">
          <a:xfrm rot="10800000">
            <a:off x="9684261"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D335FB54-BE13-6463-2FC3-4C3B8A1FA093}"/>
              </a:ext>
            </a:extLst>
          </p:cNvPr>
          <p:cNvCxnSpPr>
            <a:cxnSpLocks/>
          </p:cNvCxnSpPr>
          <p:nvPr/>
        </p:nvCxnSpPr>
        <p:spPr bwMode="auto">
          <a:xfrm rot="10800000">
            <a:off x="10086998"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1B420D82-81F2-9DE6-B130-A2CD2361D34D}"/>
              </a:ext>
            </a:extLst>
          </p:cNvPr>
          <p:cNvCxnSpPr>
            <a:cxnSpLocks/>
          </p:cNvCxnSpPr>
          <p:nvPr/>
        </p:nvCxnSpPr>
        <p:spPr bwMode="auto">
          <a:xfrm rot="10800000">
            <a:off x="10489735"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D4866918-ACF7-A5A5-F8CD-093115356E9A}"/>
              </a:ext>
            </a:extLst>
          </p:cNvPr>
          <p:cNvCxnSpPr>
            <a:cxnSpLocks/>
          </p:cNvCxnSpPr>
          <p:nvPr/>
        </p:nvCxnSpPr>
        <p:spPr bwMode="auto">
          <a:xfrm rot="10800000">
            <a:off x="10892472"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77EA06F-1BA1-29CA-457E-17F6D3C60F58}"/>
              </a:ext>
            </a:extLst>
          </p:cNvPr>
          <p:cNvCxnSpPr>
            <a:cxnSpLocks/>
          </p:cNvCxnSpPr>
          <p:nvPr/>
        </p:nvCxnSpPr>
        <p:spPr bwMode="auto">
          <a:xfrm rot="10800000">
            <a:off x="11295209"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3FDB4A4C-315F-BC69-13B5-8ED661DCED6D}"/>
              </a:ext>
            </a:extLst>
          </p:cNvPr>
          <p:cNvCxnSpPr>
            <a:cxnSpLocks/>
          </p:cNvCxnSpPr>
          <p:nvPr/>
        </p:nvCxnSpPr>
        <p:spPr bwMode="auto">
          <a:xfrm rot="10800000">
            <a:off x="11697940" y="4297131"/>
            <a:ext cx="0" cy="7200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59" name="Freeform: Shape 58">
            <a:extLst>
              <a:ext uri="{FF2B5EF4-FFF2-40B4-BE49-F238E27FC236}">
                <a16:creationId xmlns:a16="http://schemas.microsoft.com/office/drawing/2014/main" id="{CC6877ED-2B58-2937-77F9-BCFB327B1227}"/>
              </a:ext>
            </a:extLst>
          </p:cNvPr>
          <p:cNvSpPr/>
          <p:nvPr/>
        </p:nvSpPr>
        <p:spPr bwMode="auto">
          <a:xfrm>
            <a:off x="6466251" y="1697733"/>
            <a:ext cx="5231687" cy="1885950"/>
          </a:xfrm>
          <a:custGeom>
            <a:avLst/>
            <a:gdLst>
              <a:gd name="connsiteX0" fmla="*/ 7000875 w 7000875"/>
              <a:gd name="connsiteY0" fmla="*/ 1885950 h 1885950"/>
              <a:gd name="connsiteX1" fmla="*/ 5091113 w 7000875"/>
              <a:gd name="connsiteY1" fmla="*/ 1885950 h 1885950"/>
              <a:gd name="connsiteX2" fmla="*/ 5091113 w 7000875"/>
              <a:gd name="connsiteY2" fmla="*/ 1800225 h 1885950"/>
              <a:gd name="connsiteX3" fmla="*/ 4886325 w 7000875"/>
              <a:gd name="connsiteY3" fmla="*/ 1800225 h 1885950"/>
              <a:gd name="connsiteX4" fmla="*/ 4886325 w 7000875"/>
              <a:gd name="connsiteY4" fmla="*/ 1733550 h 1885950"/>
              <a:gd name="connsiteX5" fmla="*/ 4491038 w 7000875"/>
              <a:gd name="connsiteY5" fmla="*/ 1733550 h 1885950"/>
              <a:gd name="connsiteX6" fmla="*/ 4491038 w 7000875"/>
              <a:gd name="connsiteY6" fmla="*/ 1690687 h 1885950"/>
              <a:gd name="connsiteX7" fmla="*/ 3614738 w 7000875"/>
              <a:gd name="connsiteY7" fmla="*/ 1690687 h 1885950"/>
              <a:gd name="connsiteX8" fmla="*/ 3614738 w 7000875"/>
              <a:gd name="connsiteY8" fmla="*/ 1657350 h 1885950"/>
              <a:gd name="connsiteX9" fmla="*/ 3524250 w 7000875"/>
              <a:gd name="connsiteY9" fmla="*/ 1657350 h 1885950"/>
              <a:gd name="connsiteX10" fmla="*/ 3524250 w 7000875"/>
              <a:gd name="connsiteY10" fmla="*/ 1619250 h 1885950"/>
              <a:gd name="connsiteX11" fmla="*/ 3438525 w 7000875"/>
              <a:gd name="connsiteY11" fmla="*/ 1619250 h 1885950"/>
              <a:gd name="connsiteX12" fmla="*/ 3438525 w 7000875"/>
              <a:gd name="connsiteY12" fmla="*/ 1581150 h 1885950"/>
              <a:gd name="connsiteX13" fmla="*/ 3386138 w 7000875"/>
              <a:gd name="connsiteY13" fmla="*/ 1581150 h 1885950"/>
              <a:gd name="connsiteX14" fmla="*/ 3386138 w 7000875"/>
              <a:gd name="connsiteY14" fmla="*/ 1547812 h 1885950"/>
              <a:gd name="connsiteX15" fmla="*/ 3305175 w 7000875"/>
              <a:gd name="connsiteY15" fmla="*/ 1547812 h 1885950"/>
              <a:gd name="connsiteX16" fmla="*/ 3305175 w 7000875"/>
              <a:gd name="connsiteY16" fmla="*/ 1509712 h 1885950"/>
              <a:gd name="connsiteX17" fmla="*/ 3248025 w 7000875"/>
              <a:gd name="connsiteY17" fmla="*/ 1509712 h 1885950"/>
              <a:gd name="connsiteX18" fmla="*/ 3248025 w 7000875"/>
              <a:gd name="connsiteY18" fmla="*/ 1447800 h 1885950"/>
              <a:gd name="connsiteX19" fmla="*/ 3124200 w 7000875"/>
              <a:gd name="connsiteY19" fmla="*/ 1447800 h 1885950"/>
              <a:gd name="connsiteX20" fmla="*/ 3124200 w 7000875"/>
              <a:gd name="connsiteY20" fmla="*/ 1423987 h 1885950"/>
              <a:gd name="connsiteX21" fmla="*/ 3048000 w 7000875"/>
              <a:gd name="connsiteY21" fmla="*/ 1423987 h 1885950"/>
              <a:gd name="connsiteX22" fmla="*/ 3048000 w 7000875"/>
              <a:gd name="connsiteY22" fmla="*/ 1390650 h 1885950"/>
              <a:gd name="connsiteX23" fmla="*/ 2628900 w 7000875"/>
              <a:gd name="connsiteY23" fmla="*/ 1390650 h 1885950"/>
              <a:gd name="connsiteX24" fmla="*/ 2628900 w 7000875"/>
              <a:gd name="connsiteY24" fmla="*/ 1347787 h 1885950"/>
              <a:gd name="connsiteX25" fmla="*/ 2443163 w 7000875"/>
              <a:gd name="connsiteY25" fmla="*/ 1347787 h 1885950"/>
              <a:gd name="connsiteX26" fmla="*/ 2443163 w 7000875"/>
              <a:gd name="connsiteY26" fmla="*/ 1304925 h 1885950"/>
              <a:gd name="connsiteX27" fmla="*/ 2266950 w 7000875"/>
              <a:gd name="connsiteY27" fmla="*/ 1304925 h 1885950"/>
              <a:gd name="connsiteX28" fmla="*/ 2266950 w 7000875"/>
              <a:gd name="connsiteY28" fmla="*/ 1271587 h 1885950"/>
              <a:gd name="connsiteX29" fmla="*/ 2219325 w 7000875"/>
              <a:gd name="connsiteY29" fmla="*/ 1271587 h 1885950"/>
              <a:gd name="connsiteX30" fmla="*/ 2219325 w 7000875"/>
              <a:gd name="connsiteY30" fmla="*/ 1247775 h 1885950"/>
              <a:gd name="connsiteX31" fmla="*/ 1838325 w 7000875"/>
              <a:gd name="connsiteY31" fmla="*/ 1247775 h 1885950"/>
              <a:gd name="connsiteX32" fmla="*/ 1838325 w 7000875"/>
              <a:gd name="connsiteY32" fmla="*/ 1219200 h 1885950"/>
              <a:gd name="connsiteX33" fmla="*/ 1809750 w 7000875"/>
              <a:gd name="connsiteY33" fmla="*/ 1219200 h 1885950"/>
              <a:gd name="connsiteX34" fmla="*/ 1809750 w 7000875"/>
              <a:gd name="connsiteY34" fmla="*/ 1200150 h 1885950"/>
              <a:gd name="connsiteX35" fmla="*/ 1800225 w 7000875"/>
              <a:gd name="connsiteY35" fmla="*/ 1200150 h 1885950"/>
              <a:gd name="connsiteX36" fmla="*/ 1800225 w 7000875"/>
              <a:gd name="connsiteY36" fmla="*/ 1181100 h 1885950"/>
              <a:gd name="connsiteX37" fmla="*/ 1733550 w 7000875"/>
              <a:gd name="connsiteY37" fmla="*/ 1181100 h 1885950"/>
              <a:gd name="connsiteX38" fmla="*/ 1733550 w 7000875"/>
              <a:gd name="connsiteY38" fmla="*/ 1157287 h 1885950"/>
              <a:gd name="connsiteX39" fmla="*/ 1652588 w 7000875"/>
              <a:gd name="connsiteY39" fmla="*/ 1157287 h 1885950"/>
              <a:gd name="connsiteX40" fmla="*/ 1652588 w 7000875"/>
              <a:gd name="connsiteY40" fmla="*/ 1071562 h 1885950"/>
              <a:gd name="connsiteX41" fmla="*/ 1609725 w 7000875"/>
              <a:gd name="connsiteY41" fmla="*/ 1071562 h 1885950"/>
              <a:gd name="connsiteX42" fmla="*/ 1609725 w 7000875"/>
              <a:gd name="connsiteY42" fmla="*/ 1042987 h 1885950"/>
              <a:gd name="connsiteX43" fmla="*/ 1600200 w 7000875"/>
              <a:gd name="connsiteY43" fmla="*/ 1042987 h 1885950"/>
              <a:gd name="connsiteX44" fmla="*/ 1600200 w 7000875"/>
              <a:gd name="connsiteY44" fmla="*/ 1004887 h 1885950"/>
              <a:gd name="connsiteX45" fmla="*/ 1462088 w 7000875"/>
              <a:gd name="connsiteY45" fmla="*/ 1004887 h 1885950"/>
              <a:gd name="connsiteX46" fmla="*/ 1462088 w 7000875"/>
              <a:gd name="connsiteY46" fmla="*/ 952500 h 1885950"/>
              <a:gd name="connsiteX47" fmla="*/ 1295400 w 7000875"/>
              <a:gd name="connsiteY47" fmla="*/ 952500 h 1885950"/>
              <a:gd name="connsiteX48" fmla="*/ 1295400 w 7000875"/>
              <a:gd name="connsiteY48" fmla="*/ 871537 h 1885950"/>
              <a:gd name="connsiteX49" fmla="*/ 1185863 w 7000875"/>
              <a:gd name="connsiteY49" fmla="*/ 871537 h 1885950"/>
              <a:gd name="connsiteX50" fmla="*/ 1185863 w 7000875"/>
              <a:gd name="connsiteY50" fmla="*/ 833437 h 1885950"/>
              <a:gd name="connsiteX51" fmla="*/ 1138238 w 7000875"/>
              <a:gd name="connsiteY51" fmla="*/ 833437 h 1885950"/>
              <a:gd name="connsiteX52" fmla="*/ 1138238 w 7000875"/>
              <a:gd name="connsiteY52" fmla="*/ 757237 h 1885950"/>
              <a:gd name="connsiteX53" fmla="*/ 1133475 w 7000875"/>
              <a:gd name="connsiteY53" fmla="*/ 757237 h 1885950"/>
              <a:gd name="connsiteX54" fmla="*/ 1133475 w 7000875"/>
              <a:gd name="connsiteY54" fmla="*/ 742950 h 1885950"/>
              <a:gd name="connsiteX55" fmla="*/ 1100138 w 7000875"/>
              <a:gd name="connsiteY55" fmla="*/ 742950 h 1885950"/>
              <a:gd name="connsiteX56" fmla="*/ 1109663 w 7000875"/>
              <a:gd name="connsiteY56" fmla="*/ 733425 h 1885950"/>
              <a:gd name="connsiteX57" fmla="*/ 1095375 w 7000875"/>
              <a:gd name="connsiteY57" fmla="*/ 733425 h 1885950"/>
              <a:gd name="connsiteX58" fmla="*/ 1095375 w 7000875"/>
              <a:gd name="connsiteY58" fmla="*/ 709612 h 1885950"/>
              <a:gd name="connsiteX59" fmla="*/ 995363 w 7000875"/>
              <a:gd name="connsiteY59" fmla="*/ 709612 h 1885950"/>
              <a:gd name="connsiteX60" fmla="*/ 995363 w 7000875"/>
              <a:gd name="connsiteY60" fmla="*/ 661987 h 1885950"/>
              <a:gd name="connsiteX61" fmla="*/ 971550 w 7000875"/>
              <a:gd name="connsiteY61" fmla="*/ 661987 h 1885950"/>
              <a:gd name="connsiteX62" fmla="*/ 971550 w 7000875"/>
              <a:gd name="connsiteY62" fmla="*/ 628650 h 1885950"/>
              <a:gd name="connsiteX63" fmla="*/ 862013 w 7000875"/>
              <a:gd name="connsiteY63" fmla="*/ 628650 h 1885950"/>
              <a:gd name="connsiteX64" fmla="*/ 862013 w 7000875"/>
              <a:gd name="connsiteY64" fmla="*/ 604837 h 1885950"/>
              <a:gd name="connsiteX65" fmla="*/ 838200 w 7000875"/>
              <a:gd name="connsiteY65" fmla="*/ 604837 h 1885950"/>
              <a:gd name="connsiteX66" fmla="*/ 838200 w 7000875"/>
              <a:gd name="connsiteY66" fmla="*/ 576262 h 1885950"/>
              <a:gd name="connsiteX67" fmla="*/ 823913 w 7000875"/>
              <a:gd name="connsiteY67" fmla="*/ 576262 h 1885950"/>
              <a:gd name="connsiteX68" fmla="*/ 823913 w 7000875"/>
              <a:gd name="connsiteY68" fmla="*/ 547687 h 1885950"/>
              <a:gd name="connsiteX69" fmla="*/ 804863 w 7000875"/>
              <a:gd name="connsiteY69" fmla="*/ 547687 h 1885950"/>
              <a:gd name="connsiteX70" fmla="*/ 804863 w 7000875"/>
              <a:gd name="connsiteY70" fmla="*/ 523875 h 1885950"/>
              <a:gd name="connsiteX71" fmla="*/ 771525 w 7000875"/>
              <a:gd name="connsiteY71" fmla="*/ 523875 h 1885950"/>
              <a:gd name="connsiteX72" fmla="*/ 771525 w 7000875"/>
              <a:gd name="connsiteY72" fmla="*/ 495300 h 1885950"/>
              <a:gd name="connsiteX73" fmla="*/ 681038 w 7000875"/>
              <a:gd name="connsiteY73" fmla="*/ 495300 h 1885950"/>
              <a:gd name="connsiteX74" fmla="*/ 681038 w 7000875"/>
              <a:gd name="connsiteY74" fmla="*/ 452437 h 1885950"/>
              <a:gd name="connsiteX75" fmla="*/ 557213 w 7000875"/>
              <a:gd name="connsiteY75" fmla="*/ 452437 h 1885950"/>
              <a:gd name="connsiteX76" fmla="*/ 557213 w 7000875"/>
              <a:gd name="connsiteY76" fmla="*/ 433387 h 1885950"/>
              <a:gd name="connsiteX77" fmla="*/ 509588 w 7000875"/>
              <a:gd name="connsiteY77" fmla="*/ 433387 h 1885950"/>
              <a:gd name="connsiteX78" fmla="*/ 509588 w 7000875"/>
              <a:gd name="connsiteY78" fmla="*/ 381000 h 1885950"/>
              <a:gd name="connsiteX79" fmla="*/ 500063 w 7000875"/>
              <a:gd name="connsiteY79" fmla="*/ 381000 h 1885950"/>
              <a:gd name="connsiteX80" fmla="*/ 500063 w 7000875"/>
              <a:gd name="connsiteY80" fmla="*/ 352425 h 1885950"/>
              <a:gd name="connsiteX81" fmla="*/ 485775 w 7000875"/>
              <a:gd name="connsiteY81" fmla="*/ 352425 h 1885950"/>
              <a:gd name="connsiteX82" fmla="*/ 485775 w 7000875"/>
              <a:gd name="connsiteY82" fmla="*/ 280987 h 1885950"/>
              <a:gd name="connsiteX83" fmla="*/ 333375 w 7000875"/>
              <a:gd name="connsiteY83" fmla="*/ 280987 h 1885950"/>
              <a:gd name="connsiteX84" fmla="*/ 333375 w 7000875"/>
              <a:gd name="connsiteY84" fmla="*/ 209550 h 1885950"/>
              <a:gd name="connsiteX85" fmla="*/ 261938 w 7000875"/>
              <a:gd name="connsiteY85" fmla="*/ 209550 h 1885950"/>
              <a:gd name="connsiteX86" fmla="*/ 261938 w 7000875"/>
              <a:gd name="connsiteY86" fmla="*/ 171450 h 1885950"/>
              <a:gd name="connsiteX87" fmla="*/ 190500 w 7000875"/>
              <a:gd name="connsiteY87" fmla="*/ 171450 h 1885950"/>
              <a:gd name="connsiteX88" fmla="*/ 190500 w 7000875"/>
              <a:gd name="connsiteY88" fmla="*/ 95250 h 1885950"/>
              <a:gd name="connsiteX89" fmla="*/ 152400 w 7000875"/>
              <a:gd name="connsiteY89" fmla="*/ 95250 h 1885950"/>
              <a:gd name="connsiteX90" fmla="*/ 152400 w 7000875"/>
              <a:gd name="connsiteY90" fmla="*/ 71437 h 1885950"/>
              <a:gd name="connsiteX91" fmla="*/ 76200 w 7000875"/>
              <a:gd name="connsiteY91" fmla="*/ 71437 h 1885950"/>
              <a:gd name="connsiteX92" fmla="*/ 76200 w 7000875"/>
              <a:gd name="connsiteY92" fmla="*/ 42862 h 1885950"/>
              <a:gd name="connsiteX93" fmla="*/ 0 w 7000875"/>
              <a:gd name="connsiteY93" fmla="*/ 42862 h 1885950"/>
              <a:gd name="connsiteX94" fmla="*/ 0 w 7000875"/>
              <a:gd name="connsiteY94" fmla="*/ 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000875" h="1885950">
                <a:moveTo>
                  <a:pt x="7000875" y="1885950"/>
                </a:moveTo>
                <a:lnTo>
                  <a:pt x="5091113" y="1885950"/>
                </a:lnTo>
                <a:lnTo>
                  <a:pt x="5091113" y="1800225"/>
                </a:lnTo>
                <a:lnTo>
                  <a:pt x="4886325" y="1800225"/>
                </a:lnTo>
                <a:lnTo>
                  <a:pt x="4886325" y="1733550"/>
                </a:lnTo>
                <a:lnTo>
                  <a:pt x="4491038" y="1733550"/>
                </a:lnTo>
                <a:lnTo>
                  <a:pt x="4491038" y="1690687"/>
                </a:lnTo>
                <a:lnTo>
                  <a:pt x="3614738" y="1690687"/>
                </a:lnTo>
                <a:lnTo>
                  <a:pt x="3614738" y="1657350"/>
                </a:lnTo>
                <a:lnTo>
                  <a:pt x="3524250" y="1657350"/>
                </a:lnTo>
                <a:lnTo>
                  <a:pt x="3524250" y="1619250"/>
                </a:lnTo>
                <a:lnTo>
                  <a:pt x="3438525" y="1619250"/>
                </a:lnTo>
                <a:lnTo>
                  <a:pt x="3438525" y="1581150"/>
                </a:lnTo>
                <a:lnTo>
                  <a:pt x="3386138" y="1581150"/>
                </a:lnTo>
                <a:lnTo>
                  <a:pt x="3386138" y="1547812"/>
                </a:lnTo>
                <a:lnTo>
                  <a:pt x="3305175" y="1547812"/>
                </a:lnTo>
                <a:lnTo>
                  <a:pt x="3305175" y="1509712"/>
                </a:lnTo>
                <a:lnTo>
                  <a:pt x="3248025" y="1509712"/>
                </a:lnTo>
                <a:lnTo>
                  <a:pt x="3248025" y="1447800"/>
                </a:lnTo>
                <a:lnTo>
                  <a:pt x="3124200" y="1447800"/>
                </a:lnTo>
                <a:lnTo>
                  <a:pt x="3124200" y="1423987"/>
                </a:lnTo>
                <a:lnTo>
                  <a:pt x="3048000" y="1423987"/>
                </a:lnTo>
                <a:lnTo>
                  <a:pt x="3048000" y="1390650"/>
                </a:lnTo>
                <a:lnTo>
                  <a:pt x="2628900" y="1390650"/>
                </a:lnTo>
                <a:lnTo>
                  <a:pt x="2628900" y="1347787"/>
                </a:lnTo>
                <a:lnTo>
                  <a:pt x="2443163" y="1347787"/>
                </a:lnTo>
                <a:lnTo>
                  <a:pt x="2443163" y="1304925"/>
                </a:lnTo>
                <a:lnTo>
                  <a:pt x="2266950" y="1304925"/>
                </a:lnTo>
                <a:lnTo>
                  <a:pt x="2266950" y="1271587"/>
                </a:lnTo>
                <a:lnTo>
                  <a:pt x="2219325" y="1271587"/>
                </a:lnTo>
                <a:lnTo>
                  <a:pt x="2219325" y="1247775"/>
                </a:lnTo>
                <a:lnTo>
                  <a:pt x="1838325" y="1247775"/>
                </a:lnTo>
                <a:lnTo>
                  <a:pt x="1838325" y="1219200"/>
                </a:lnTo>
                <a:lnTo>
                  <a:pt x="1809750" y="1219200"/>
                </a:lnTo>
                <a:lnTo>
                  <a:pt x="1809750" y="1200150"/>
                </a:lnTo>
                <a:lnTo>
                  <a:pt x="1800225" y="1200150"/>
                </a:lnTo>
                <a:lnTo>
                  <a:pt x="1800225" y="1181100"/>
                </a:lnTo>
                <a:lnTo>
                  <a:pt x="1733550" y="1181100"/>
                </a:lnTo>
                <a:lnTo>
                  <a:pt x="1733550" y="1157287"/>
                </a:lnTo>
                <a:lnTo>
                  <a:pt x="1652588" y="1157287"/>
                </a:lnTo>
                <a:lnTo>
                  <a:pt x="1652588" y="1071562"/>
                </a:lnTo>
                <a:lnTo>
                  <a:pt x="1609725" y="1071562"/>
                </a:lnTo>
                <a:lnTo>
                  <a:pt x="1609725" y="1042987"/>
                </a:lnTo>
                <a:lnTo>
                  <a:pt x="1600200" y="1042987"/>
                </a:lnTo>
                <a:lnTo>
                  <a:pt x="1600200" y="1004887"/>
                </a:lnTo>
                <a:lnTo>
                  <a:pt x="1462088" y="1004887"/>
                </a:lnTo>
                <a:lnTo>
                  <a:pt x="1462088" y="952500"/>
                </a:lnTo>
                <a:lnTo>
                  <a:pt x="1295400" y="952500"/>
                </a:lnTo>
                <a:lnTo>
                  <a:pt x="1295400" y="871537"/>
                </a:lnTo>
                <a:lnTo>
                  <a:pt x="1185863" y="871537"/>
                </a:lnTo>
                <a:lnTo>
                  <a:pt x="1185863" y="833437"/>
                </a:lnTo>
                <a:lnTo>
                  <a:pt x="1138238" y="833437"/>
                </a:lnTo>
                <a:lnTo>
                  <a:pt x="1138238" y="757237"/>
                </a:lnTo>
                <a:lnTo>
                  <a:pt x="1133475" y="757237"/>
                </a:lnTo>
                <a:lnTo>
                  <a:pt x="1133475" y="742950"/>
                </a:lnTo>
                <a:lnTo>
                  <a:pt x="1100138" y="742950"/>
                </a:lnTo>
                <a:lnTo>
                  <a:pt x="1109663" y="733425"/>
                </a:lnTo>
                <a:lnTo>
                  <a:pt x="1095375" y="733425"/>
                </a:lnTo>
                <a:lnTo>
                  <a:pt x="1095375" y="709612"/>
                </a:lnTo>
                <a:lnTo>
                  <a:pt x="995363" y="709612"/>
                </a:lnTo>
                <a:lnTo>
                  <a:pt x="995363" y="661987"/>
                </a:lnTo>
                <a:lnTo>
                  <a:pt x="971550" y="661987"/>
                </a:lnTo>
                <a:lnTo>
                  <a:pt x="971550" y="628650"/>
                </a:lnTo>
                <a:lnTo>
                  <a:pt x="862013" y="628650"/>
                </a:lnTo>
                <a:lnTo>
                  <a:pt x="862013" y="604837"/>
                </a:lnTo>
                <a:lnTo>
                  <a:pt x="838200" y="604837"/>
                </a:lnTo>
                <a:lnTo>
                  <a:pt x="838200" y="576262"/>
                </a:lnTo>
                <a:lnTo>
                  <a:pt x="823913" y="576262"/>
                </a:lnTo>
                <a:lnTo>
                  <a:pt x="823913" y="547687"/>
                </a:lnTo>
                <a:lnTo>
                  <a:pt x="804863" y="547687"/>
                </a:lnTo>
                <a:lnTo>
                  <a:pt x="804863" y="523875"/>
                </a:lnTo>
                <a:lnTo>
                  <a:pt x="771525" y="523875"/>
                </a:lnTo>
                <a:lnTo>
                  <a:pt x="771525" y="495300"/>
                </a:lnTo>
                <a:lnTo>
                  <a:pt x="681038" y="495300"/>
                </a:lnTo>
                <a:lnTo>
                  <a:pt x="681038" y="452437"/>
                </a:lnTo>
                <a:lnTo>
                  <a:pt x="557213" y="452437"/>
                </a:lnTo>
                <a:lnTo>
                  <a:pt x="557213" y="433387"/>
                </a:lnTo>
                <a:lnTo>
                  <a:pt x="509588" y="433387"/>
                </a:lnTo>
                <a:lnTo>
                  <a:pt x="509588" y="381000"/>
                </a:lnTo>
                <a:lnTo>
                  <a:pt x="500063" y="381000"/>
                </a:lnTo>
                <a:lnTo>
                  <a:pt x="500063" y="352425"/>
                </a:lnTo>
                <a:lnTo>
                  <a:pt x="485775" y="352425"/>
                </a:lnTo>
                <a:lnTo>
                  <a:pt x="485775" y="280987"/>
                </a:lnTo>
                <a:lnTo>
                  <a:pt x="333375" y="280987"/>
                </a:lnTo>
                <a:lnTo>
                  <a:pt x="333375" y="209550"/>
                </a:lnTo>
                <a:lnTo>
                  <a:pt x="261938" y="209550"/>
                </a:lnTo>
                <a:lnTo>
                  <a:pt x="261938" y="171450"/>
                </a:lnTo>
                <a:lnTo>
                  <a:pt x="190500" y="171450"/>
                </a:lnTo>
                <a:lnTo>
                  <a:pt x="190500" y="95250"/>
                </a:lnTo>
                <a:lnTo>
                  <a:pt x="152400" y="95250"/>
                </a:lnTo>
                <a:lnTo>
                  <a:pt x="152400" y="71437"/>
                </a:lnTo>
                <a:lnTo>
                  <a:pt x="76200" y="71437"/>
                </a:lnTo>
                <a:lnTo>
                  <a:pt x="76200" y="42862"/>
                </a:lnTo>
                <a:lnTo>
                  <a:pt x="0" y="42862"/>
                </a:lnTo>
                <a:lnTo>
                  <a:pt x="0" y="0"/>
                </a:lnTo>
              </a:path>
            </a:pathLst>
          </a:custGeom>
          <a:noFill/>
          <a:ln w="28575">
            <a:solidFill>
              <a:schemeClr val="bg1">
                <a:lumMod val="75000"/>
              </a:schemeClr>
            </a:solidFill>
            <a:miter lim="800000"/>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6B49A565-5A1A-142D-D8E6-47AE8F8BF19B}"/>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1" y="0"/>
            <a:ext cx="723900" cy="674318"/>
          </a:xfrm>
          <a:prstGeom prst="rect">
            <a:avLst/>
          </a:prstGeom>
        </p:spPr>
      </p:pic>
    </p:spTree>
    <p:extLst>
      <p:ext uri="{BB962C8B-B14F-4D97-AF65-F5344CB8AC3E}">
        <p14:creationId xmlns:p14="http://schemas.microsoft.com/office/powerpoint/2010/main" val="164568122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1000"/>
                                        <p:tgtEl>
                                          <p:spTgt spid="106"/>
                                        </p:tgtEl>
                                      </p:cBhvr>
                                    </p:animEffect>
                                    <p:anim calcmode="lin" valueType="num">
                                      <p:cBhvr>
                                        <p:cTn id="33" dur="1000" fill="hold"/>
                                        <p:tgtEl>
                                          <p:spTgt spid="106"/>
                                        </p:tgtEl>
                                        <p:attrNameLst>
                                          <p:attrName>ppt_x</p:attrName>
                                        </p:attrNameLst>
                                      </p:cBhvr>
                                      <p:tavLst>
                                        <p:tav tm="0">
                                          <p:val>
                                            <p:strVal val="#ppt_x"/>
                                          </p:val>
                                        </p:tav>
                                        <p:tav tm="100000">
                                          <p:val>
                                            <p:strVal val="#ppt_x"/>
                                          </p:val>
                                        </p:tav>
                                      </p:tavLst>
                                    </p:anim>
                                    <p:anim calcmode="lin" valueType="num">
                                      <p:cBhvr>
                                        <p:cTn id="34" dur="1000" fill="hold"/>
                                        <p:tgtEl>
                                          <p:spTgt spid="10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1"/>
                                        </p:tgtEl>
                                        <p:attrNameLst>
                                          <p:attrName>style.visibility</p:attrName>
                                        </p:attrNameLst>
                                      </p:cBhvr>
                                      <p:to>
                                        <p:strVal val="visible"/>
                                      </p:to>
                                    </p:set>
                                    <p:animEffect transition="in" filter="fade">
                                      <p:cBhvr>
                                        <p:cTn id="37" dur="1000"/>
                                        <p:tgtEl>
                                          <p:spTgt spid="621"/>
                                        </p:tgtEl>
                                      </p:cBhvr>
                                    </p:animEffect>
                                    <p:anim calcmode="lin" valueType="num">
                                      <p:cBhvr>
                                        <p:cTn id="38" dur="1000" fill="hold"/>
                                        <p:tgtEl>
                                          <p:spTgt spid="621"/>
                                        </p:tgtEl>
                                        <p:attrNameLst>
                                          <p:attrName>ppt_x</p:attrName>
                                        </p:attrNameLst>
                                      </p:cBhvr>
                                      <p:tavLst>
                                        <p:tav tm="0">
                                          <p:val>
                                            <p:strVal val="#ppt_x"/>
                                          </p:val>
                                        </p:tav>
                                        <p:tav tm="100000">
                                          <p:val>
                                            <p:strVal val="#ppt_x"/>
                                          </p:val>
                                        </p:tav>
                                      </p:tavLst>
                                    </p:anim>
                                    <p:anim calcmode="lin" valueType="num">
                                      <p:cBhvr>
                                        <p:cTn id="39" dur="1000" fill="hold"/>
                                        <p:tgtEl>
                                          <p:spTgt spid="6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22"/>
                                        </p:tgtEl>
                                        <p:attrNameLst>
                                          <p:attrName>style.visibility</p:attrName>
                                        </p:attrNameLst>
                                      </p:cBhvr>
                                      <p:to>
                                        <p:strVal val="visible"/>
                                      </p:to>
                                    </p:set>
                                    <p:animEffect transition="in" filter="fade">
                                      <p:cBhvr>
                                        <p:cTn id="42" dur="1000"/>
                                        <p:tgtEl>
                                          <p:spTgt spid="622"/>
                                        </p:tgtEl>
                                      </p:cBhvr>
                                    </p:animEffect>
                                    <p:anim calcmode="lin" valueType="num">
                                      <p:cBhvr>
                                        <p:cTn id="43" dur="1000" fill="hold"/>
                                        <p:tgtEl>
                                          <p:spTgt spid="622"/>
                                        </p:tgtEl>
                                        <p:attrNameLst>
                                          <p:attrName>ppt_x</p:attrName>
                                        </p:attrNameLst>
                                      </p:cBhvr>
                                      <p:tavLst>
                                        <p:tav tm="0">
                                          <p:val>
                                            <p:strVal val="#ppt_x"/>
                                          </p:val>
                                        </p:tav>
                                        <p:tav tm="100000">
                                          <p:val>
                                            <p:strVal val="#ppt_x"/>
                                          </p:val>
                                        </p:tav>
                                      </p:tavLst>
                                    </p:anim>
                                    <p:anim calcmode="lin" valueType="num">
                                      <p:cBhvr>
                                        <p:cTn id="44" dur="1000" fill="hold"/>
                                        <p:tgtEl>
                                          <p:spTgt spid="6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23"/>
                                        </p:tgtEl>
                                        <p:attrNameLst>
                                          <p:attrName>style.visibility</p:attrName>
                                        </p:attrNameLst>
                                      </p:cBhvr>
                                      <p:to>
                                        <p:strVal val="visible"/>
                                      </p:to>
                                    </p:set>
                                    <p:animEffect transition="in" filter="fade">
                                      <p:cBhvr>
                                        <p:cTn id="47" dur="1000"/>
                                        <p:tgtEl>
                                          <p:spTgt spid="623"/>
                                        </p:tgtEl>
                                      </p:cBhvr>
                                    </p:animEffect>
                                    <p:anim calcmode="lin" valueType="num">
                                      <p:cBhvr>
                                        <p:cTn id="48" dur="1000" fill="hold"/>
                                        <p:tgtEl>
                                          <p:spTgt spid="623"/>
                                        </p:tgtEl>
                                        <p:attrNameLst>
                                          <p:attrName>ppt_x</p:attrName>
                                        </p:attrNameLst>
                                      </p:cBhvr>
                                      <p:tavLst>
                                        <p:tav tm="0">
                                          <p:val>
                                            <p:strVal val="#ppt_x"/>
                                          </p:val>
                                        </p:tav>
                                        <p:tav tm="100000">
                                          <p:val>
                                            <p:strVal val="#ppt_x"/>
                                          </p:val>
                                        </p:tav>
                                      </p:tavLst>
                                    </p:anim>
                                    <p:anim calcmode="lin" valueType="num">
                                      <p:cBhvr>
                                        <p:cTn id="49" dur="1000" fill="hold"/>
                                        <p:tgtEl>
                                          <p:spTgt spid="6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1000"/>
                                        <p:tgtEl>
                                          <p:spTgt spid="113"/>
                                        </p:tgtEl>
                                      </p:cBhvr>
                                    </p:animEffect>
                                    <p:anim calcmode="lin" valueType="num">
                                      <p:cBhvr>
                                        <p:cTn id="53" dur="1000" fill="hold"/>
                                        <p:tgtEl>
                                          <p:spTgt spid="113"/>
                                        </p:tgtEl>
                                        <p:attrNameLst>
                                          <p:attrName>ppt_x</p:attrName>
                                        </p:attrNameLst>
                                      </p:cBhvr>
                                      <p:tavLst>
                                        <p:tav tm="0">
                                          <p:val>
                                            <p:strVal val="#ppt_x"/>
                                          </p:val>
                                        </p:tav>
                                        <p:tav tm="100000">
                                          <p:val>
                                            <p:strVal val="#ppt_x"/>
                                          </p:val>
                                        </p:tav>
                                      </p:tavLst>
                                    </p:anim>
                                    <p:anim calcmode="lin" valueType="num">
                                      <p:cBhvr>
                                        <p:cTn id="54" dur="1000" fill="hold"/>
                                        <p:tgtEl>
                                          <p:spTgt spid="1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fade">
                                      <p:cBhvr>
                                        <p:cTn id="57" dur="1000"/>
                                        <p:tgtEl>
                                          <p:spTgt spid="114"/>
                                        </p:tgtEl>
                                      </p:cBhvr>
                                    </p:animEffect>
                                    <p:anim calcmode="lin" valueType="num">
                                      <p:cBhvr>
                                        <p:cTn id="58" dur="1000" fill="hold"/>
                                        <p:tgtEl>
                                          <p:spTgt spid="114"/>
                                        </p:tgtEl>
                                        <p:attrNameLst>
                                          <p:attrName>ppt_x</p:attrName>
                                        </p:attrNameLst>
                                      </p:cBhvr>
                                      <p:tavLst>
                                        <p:tav tm="0">
                                          <p:val>
                                            <p:strVal val="#ppt_x"/>
                                          </p:val>
                                        </p:tav>
                                        <p:tav tm="100000">
                                          <p:val>
                                            <p:strVal val="#ppt_x"/>
                                          </p:val>
                                        </p:tav>
                                      </p:tavLst>
                                    </p:anim>
                                    <p:anim calcmode="lin" valueType="num">
                                      <p:cBhvr>
                                        <p:cTn id="59" dur="1000" fill="hold"/>
                                        <p:tgtEl>
                                          <p:spTgt spid="1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fade">
                                      <p:cBhvr>
                                        <p:cTn id="62" dur="1000"/>
                                        <p:tgtEl>
                                          <p:spTgt spid="115"/>
                                        </p:tgtEl>
                                      </p:cBhvr>
                                    </p:animEffect>
                                    <p:anim calcmode="lin" valueType="num">
                                      <p:cBhvr>
                                        <p:cTn id="63" dur="1000" fill="hold"/>
                                        <p:tgtEl>
                                          <p:spTgt spid="115"/>
                                        </p:tgtEl>
                                        <p:attrNameLst>
                                          <p:attrName>ppt_x</p:attrName>
                                        </p:attrNameLst>
                                      </p:cBhvr>
                                      <p:tavLst>
                                        <p:tav tm="0">
                                          <p:val>
                                            <p:strVal val="#ppt_x"/>
                                          </p:val>
                                        </p:tav>
                                        <p:tav tm="100000">
                                          <p:val>
                                            <p:strVal val="#ppt_x"/>
                                          </p:val>
                                        </p:tav>
                                      </p:tavLst>
                                    </p:anim>
                                    <p:anim calcmode="lin" valueType="num">
                                      <p:cBhvr>
                                        <p:cTn id="64" dur="1000" fill="hold"/>
                                        <p:tgtEl>
                                          <p:spTgt spid="1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1000"/>
                                        <p:tgtEl>
                                          <p:spTgt spid="116"/>
                                        </p:tgtEl>
                                      </p:cBhvr>
                                    </p:animEffect>
                                    <p:anim calcmode="lin" valueType="num">
                                      <p:cBhvr>
                                        <p:cTn id="68" dur="1000" fill="hold"/>
                                        <p:tgtEl>
                                          <p:spTgt spid="116"/>
                                        </p:tgtEl>
                                        <p:attrNameLst>
                                          <p:attrName>ppt_x</p:attrName>
                                        </p:attrNameLst>
                                      </p:cBhvr>
                                      <p:tavLst>
                                        <p:tav tm="0">
                                          <p:val>
                                            <p:strVal val="#ppt_x"/>
                                          </p:val>
                                        </p:tav>
                                        <p:tav tm="100000">
                                          <p:val>
                                            <p:strVal val="#ppt_x"/>
                                          </p:val>
                                        </p:tav>
                                      </p:tavLst>
                                    </p:anim>
                                    <p:anim calcmode="lin" valueType="num">
                                      <p:cBhvr>
                                        <p:cTn id="69" dur="1000" fill="hold"/>
                                        <p:tgtEl>
                                          <p:spTgt spid="1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28"/>
                                        </p:tgtEl>
                                        <p:attrNameLst>
                                          <p:attrName>style.visibility</p:attrName>
                                        </p:attrNameLst>
                                      </p:cBhvr>
                                      <p:to>
                                        <p:strVal val="visible"/>
                                      </p:to>
                                    </p:set>
                                    <p:animEffect transition="in" filter="fade">
                                      <p:cBhvr>
                                        <p:cTn id="72" dur="1000"/>
                                        <p:tgtEl>
                                          <p:spTgt spid="628"/>
                                        </p:tgtEl>
                                      </p:cBhvr>
                                    </p:animEffect>
                                    <p:anim calcmode="lin" valueType="num">
                                      <p:cBhvr>
                                        <p:cTn id="73" dur="1000" fill="hold"/>
                                        <p:tgtEl>
                                          <p:spTgt spid="628"/>
                                        </p:tgtEl>
                                        <p:attrNameLst>
                                          <p:attrName>ppt_x</p:attrName>
                                        </p:attrNameLst>
                                      </p:cBhvr>
                                      <p:tavLst>
                                        <p:tav tm="0">
                                          <p:val>
                                            <p:strVal val="#ppt_x"/>
                                          </p:val>
                                        </p:tav>
                                        <p:tav tm="100000">
                                          <p:val>
                                            <p:strVal val="#ppt_x"/>
                                          </p:val>
                                        </p:tav>
                                      </p:tavLst>
                                    </p:anim>
                                    <p:anim calcmode="lin" valueType="num">
                                      <p:cBhvr>
                                        <p:cTn id="74" dur="1000" fill="hold"/>
                                        <p:tgtEl>
                                          <p:spTgt spid="62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anim calcmode="lin" valueType="num">
                                      <p:cBhvr>
                                        <p:cTn id="103" dur="1000" fill="hold"/>
                                        <p:tgtEl>
                                          <p:spTgt spid="43"/>
                                        </p:tgtEl>
                                        <p:attrNameLst>
                                          <p:attrName>ppt_x</p:attrName>
                                        </p:attrNameLst>
                                      </p:cBhvr>
                                      <p:tavLst>
                                        <p:tav tm="0">
                                          <p:val>
                                            <p:strVal val="#ppt_x"/>
                                          </p:val>
                                        </p:tav>
                                        <p:tav tm="100000">
                                          <p:val>
                                            <p:strVal val="#ppt_x"/>
                                          </p:val>
                                        </p:tav>
                                      </p:tavLst>
                                    </p:anim>
                                    <p:anim calcmode="lin" valueType="num">
                                      <p:cBhvr>
                                        <p:cTn id="104" dur="1000" fill="hold"/>
                                        <p:tgtEl>
                                          <p:spTgt spid="43"/>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1000"/>
                                        <p:tgtEl>
                                          <p:spTgt spid="44"/>
                                        </p:tgtEl>
                                      </p:cBhvr>
                                    </p:animEffect>
                                    <p:anim calcmode="lin" valueType="num">
                                      <p:cBhvr>
                                        <p:cTn id="108" dur="1000" fill="hold"/>
                                        <p:tgtEl>
                                          <p:spTgt spid="44"/>
                                        </p:tgtEl>
                                        <p:attrNameLst>
                                          <p:attrName>ppt_x</p:attrName>
                                        </p:attrNameLst>
                                      </p:cBhvr>
                                      <p:tavLst>
                                        <p:tav tm="0">
                                          <p:val>
                                            <p:strVal val="#ppt_x"/>
                                          </p:val>
                                        </p:tav>
                                        <p:tav tm="100000">
                                          <p:val>
                                            <p:strVal val="#ppt_x"/>
                                          </p:val>
                                        </p:tav>
                                      </p:tavLst>
                                    </p:anim>
                                    <p:anim calcmode="lin" valueType="num">
                                      <p:cBhvr>
                                        <p:cTn id="109" dur="1000" fill="hold"/>
                                        <p:tgtEl>
                                          <p:spTgt spid="4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1000"/>
                                        <p:tgtEl>
                                          <p:spTgt spid="46"/>
                                        </p:tgtEl>
                                      </p:cBhvr>
                                    </p:animEffect>
                                    <p:anim calcmode="lin" valueType="num">
                                      <p:cBhvr>
                                        <p:cTn id="113" dur="1000" fill="hold"/>
                                        <p:tgtEl>
                                          <p:spTgt spid="46"/>
                                        </p:tgtEl>
                                        <p:attrNameLst>
                                          <p:attrName>ppt_x</p:attrName>
                                        </p:attrNameLst>
                                      </p:cBhvr>
                                      <p:tavLst>
                                        <p:tav tm="0">
                                          <p:val>
                                            <p:strVal val="#ppt_x"/>
                                          </p:val>
                                        </p:tav>
                                        <p:tav tm="100000">
                                          <p:val>
                                            <p:strVal val="#ppt_x"/>
                                          </p:val>
                                        </p:tav>
                                      </p:tavLst>
                                    </p:anim>
                                    <p:anim calcmode="lin" valueType="num">
                                      <p:cBhvr>
                                        <p:cTn id="114" dur="1000" fill="hold"/>
                                        <p:tgtEl>
                                          <p:spTgt spid="46"/>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fade">
                                      <p:cBhvr>
                                        <p:cTn id="117" dur="1000"/>
                                        <p:tgtEl>
                                          <p:spTgt spid="47"/>
                                        </p:tgtEl>
                                      </p:cBhvr>
                                    </p:animEffect>
                                    <p:anim calcmode="lin" valueType="num">
                                      <p:cBhvr>
                                        <p:cTn id="118" dur="1000" fill="hold"/>
                                        <p:tgtEl>
                                          <p:spTgt spid="47"/>
                                        </p:tgtEl>
                                        <p:attrNameLst>
                                          <p:attrName>ppt_x</p:attrName>
                                        </p:attrNameLst>
                                      </p:cBhvr>
                                      <p:tavLst>
                                        <p:tav tm="0">
                                          <p:val>
                                            <p:strVal val="#ppt_x"/>
                                          </p:val>
                                        </p:tav>
                                        <p:tav tm="100000">
                                          <p:val>
                                            <p:strVal val="#ppt_x"/>
                                          </p:val>
                                        </p:tav>
                                      </p:tavLst>
                                    </p:anim>
                                    <p:anim calcmode="lin" valueType="num">
                                      <p:cBhvr>
                                        <p:cTn id="119" dur="1000" fill="hold"/>
                                        <p:tgtEl>
                                          <p:spTgt spid="4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1000"/>
                                        <p:tgtEl>
                                          <p:spTgt spid="50"/>
                                        </p:tgtEl>
                                      </p:cBhvr>
                                    </p:animEffect>
                                    <p:anim calcmode="lin" valueType="num">
                                      <p:cBhvr>
                                        <p:cTn id="128" dur="1000" fill="hold"/>
                                        <p:tgtEl>
                                          <p:spTgt spid="50"/>
                                        </p:tgtEl>
                                        <p:attrNameLst>
                                          <p:attrName>ppt_x</p:attrName>
                                        </p:attrNameLst>
                                      </p:cBhvr>
                                      <p:tavLst>
                                        <p:tav tm="0">
                                          <p:val>
                                            <p:strVal val="#ppt_x"/>
                                          </p:val>
                                        </p:tav>
                                        <p:tav tm="100000">
                                          <p:val>
                                            <p:strVal val="#ppt_x"/>
                                          </p:val>
                                        </p:tav>
                                      </p:tavLst>
                                    </p:anim>
                                    <p:anim calcmode="lin" valueType="num">
                                      <p:cBhvr>
                                        <p:cTn id="129" dur="1000" fill="hold"/>
                                        <p:tgtEl>
                                          <p:spTgt spid="50"/>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1000"/>
                                        <p:tgtEl>
                                          <p:spTgt spid="52"/>
                                        </p:tgtEl>
                                      </p:cBhvr>
                                    </p:animEffect>
                                    <p:anim calcmode="lin" valueType="num">
                                      <p:cBhvr>
                                        <p:cTn id="133" dur="1000" fill="hold"/>
                                        <p:tgtEl>
                                          <p:spTgt spid="52"/>
                                        </p:tgtEl>
                                        <p:attrNameLst>
                                          <p:attrName>ppt_x</p:attrName>
                                        </p:attrNameLst>
                                      </p:cBhvr>
                                      <p:tavLst>
                                        <p:tav tm="0">
                                          <p:val>
                                            <p:strVal val="#ppt_x"/>
                                          </p:val>
                                        </p:tav>
                                        <p:tav tm="100000">
                                          <p:val>
                                            <p:strVal val="#ppt_x"/>
                                          </p:val>
                                        </p:tav>
                                      </p:tavLst>
                                    </p:anim>
                                    <p:anim calcmode="lin" valueType="num">
                                      <p:cBhvr>
                                        <p:cTn id="134" dur="1000" fill="hold"/>
                                        <p:tgtEl>
                                          <p:spTgt spid="52"/>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1000"/>
                                        <p:tgtEl>
                                          <p:spTgt spid="53"/>
                                        </p:tgtEl>
                                      </p:cBhvr>
                                    </p:animEffect>
                                    <p:anim calcmode="lin" valueType="num">
                                      <p:cBhvr>
                                        <p:cTn id="138" dur="1000" fill="hold"/>
                                        <p:tgtEl>
                                          <p:spTgt spid="53"/>
                                        </p:tgtEl>
                                        <p:attrNameLst>
                                          <p:attrName>ppt_x</p:attrName>
                                        </p:attrNameLst>
                                      </p:cBhvr>
                                      <p:tavLst>
                                        <p:tav tm="0">
                                          <p:val>
                                            <p:strVal val="#ppt_x"/>
                                          </p:val>
                                        </p:tav>
                                        <p:tav tm="100000">
                                          <p:val>
                                            <p:strVal val="#ppt_x"/>
                                          </p:val>
                                        </p:tav>
                                      </p:tavLst>
                                    </p:anim>
                                    <p:anim calcmode="lin" valueType="num">
                                      <p:cBhvr>
                                        <p:cTn id="139" dur="1000" fill="hold"/>
                                        <p:tgtEl>
                                          <p:spTgt spid="53"/>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fade">
                                      <p:cBhvr>
                                        <p:cTn id="147" dur="1000"/>
                                        <p:tgtEl>
                                          <p:spTgt spid="57"/>
                                        </p:tgtEl>
                                      </p:cBhvr>
                                    </p:animEffect>
                                    <p:anim calcmode="lin" valueType="num">
                                      <p:cBhvr>
                                        <p:cTn id="148" dur="1000" fill="hold"/>
                                        <p:tgtEl>
                                          <p:spTgt spid="57"/>
                                        </p:tgtEl>
                                        <p:attrNameLst>
                                          <p:attrName>ppt_x</p:attrName>
                                        </p:attrNameLst>
                                      </p:cBhvr>
                                      <p:tavLst>
                                        <p:tav tm="0">
                                          <p:val>
                                            <p:strVal val="#ppt_x"/>
                                          </p:val>
                                        </p:tav>
                                        <p:tav tm="100000">
                                          <p:val>
                                            <p:strVal val="#ppt_x"/>
                                          </p:val>
                                        </p:tav>
                                      </p:tavLst>
                                    </p:anim>
                                    <p:anim calcmode="lin" valueType="num">
                                      <p:cBhvr>
                                        <p:cTn id="149" dur="1000" fill="hold"/>
                                        <p:tgtEl>
                                          <p:spTgt spid="57"/>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fade">
                                      <p:cBhvr>
                                        <p:cTn id="152" dur="1000"/>
                                        <p:tgtEl>
                                          <p:spTgt spid="58"/>
                                        </p:tgtEl>
                                      </p:cBhvr>
                                    </p:animEffect>
                                    <p:anim calcmode="lin" valueType="num">
                                      <p:cBhvr>
                                        <p:cTn id="153" dur="1000" fill="hold"/>
                                        <p:tgtEl>
                                          <p:spTgt spid="58"/>
                                        </p:tgtEl>
                                        <p:attrNameLst>
                                          <p:attrName>ppt_x</p:attrName>
                                        </p:attrNameLst>
                                      </p:cBhvr>
                                      <p:tavLst>
                                        <p:tav tm="0">
                                          <p:val>
                                            <p:strVal val="#ppt_x"/>
                                          </p:val>
                                        </p:tav>
                                        <p:tav tm="100000">
                                          <p:val>
                                            <p:strVal val="#ppt_x"/>
                                          </p:val>
                                        </p:tav>
                                      </p:tavLst>
                                    </p:anim>
                                    <p:anim calcmode="lin" valueType="num">
                                      <p:cBhvr>
                                        <p:cTn id="154" dur="1000" fill="hold"/>
                                        <p:tgtEl>
                                          <p:spTgt spid="58"/>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29"/>
                                        </p:tgtEl>
                                        <p:attrNameLst>
                                          <p:attrName>style.visibility</p:attrName>
                                        </p:attrNameLst>
                                      </p:cBhvr>
                                      <p:to>
                                        <p:strVal val="visible"/>
                                      </p:to>
                                    </p:set>
                                    <p:animEffect transition="in" filter="fade">
                                      <p:cBhvr>
                                        <p:cTn id="157" dur="1000"/>
                                        <p:tgtEl>
                                          <p:spTgt spid="29"/>
                                        </p:tgtEl>
                                      </p:cBhvr>
                                    </p:animEffect>
                                    <p:anim calcmode="lin" valueType="num">
                                      <p:cBhvr>
                                        <p:cTn id="158" dur="1000" fill="hold"/>
                                        <p:tgtEl>
                                          <p:spTgt spid="29"/>
                                        </p:tgtEl>
                                        <p:attrNameLst>
                                          <p:attrName>ppt_x</p:attrName>
                                        </p:attrNameLst>
                                      </p:cBhvr>
                                      <p:tavLst>
                                        <p:tav tm="0">
                                          <p:val>
                                            <p:strVal val="#ppt_x"/>
                                          </p:val>
                                        </p:tav>
                                        <p:tav tm="100000">
                                          <p:val>
                                            <p:strVal val="#ppt_x"/>
                                          </p:val>
                                        </p:tav>
                                      </p:tavLst>
                                    </p:anim>
                                    <p:anim calcmode="lin" valueType="num">
                                      <p:cBhvr>
                                        <p:cTn id="159" dur="1000" fill="hold"/>
                                        <p:tgtEl>
                                          <p:spTgt spid="29"/>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31"/>
                                        </p:tgtEl>
                                        <p:attrNameLst>
                                          <p:attrName>style.visibility</p:attrName>
                                        </p:attrNameLst>
                                      </p:cBhvr>
                                      <p:to>
                                        <p:strVal val="visible"/>
                                      </p:to>
                                    </p:set>
                                    <p:animEffect transition="in" filter="fade">
                                      <p:cBhvr>
                                        <p:cTn id="162" dur="1000"/>
                                        <p:tgtEl>
                                          <p:spTgt spid="31"/>
                                        </p:tgtEl>
                                      </p:cBhvr>
                                    </p:animEffect>
                                    <p:anim calcmode="lin" valueType="num">
                                      <p:cBhvr>
                                        <p:cTn id="163" dur="1000" fill="hold"/>
                                        <p:tgtEl>
                                          <p:spTgt spid="31"/>
                                        </p:tgtEl>
                                        <p:attrNameLst>
                                          <p:attrName>ppt_x</p:attrName>
                                        </p:attrNameLst>
                                      </p:cBhvr>
                                      <p:tavLst>
                                        <p:tav tm="0">
                                          <p:val>
                                            <p:strVal val="#ppt_x"/>
                                          </p:val>
                                        </p:tav>
                                        <p:tav tm="100000">
                                          <p:val>
                                            <p:strVal val="#ppt_x"/>
                                          </p:val>
                                        </p:tav>
                                      </p:tavLst>
                                    </p:anim>
                                    <p:anim calcmode="lin" valueType="num">
                                      <p:cBhvr>
                                        <p:cTn id="164" dur="1000" fill="hold"/>
                                        <p:tgtEl>
                                          <p:spTgt spid="31"/>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fade">
                                      <p:cBhvr>
                                        <p:cTn id="167" dur="1000"/>
                                        <p:tgtEl>
                                          <p:spTgt spid="32"/>
                                        </p:tgtEl>
                                      </p:cBhvr>
                                    </p:animEffect>
                                    <p:anim calcmode="lin" valueType="num">
                                      <p:cBhvr>
                                        <p:cTn id="168" dur="1000" fill="hold"/>
                                        <p:tgtEl>
                                          <p:spTgt spid="32"/>
                                        </p:tgtEl>
                                        <p:attrNameLst>
                                          <p:attrName>ppt_x</p:attrName>
                                        </p:attrNameLst>
                                      </p:cBhvr>
                                      <p:tavLst>
                                        <p:tav tm="0">
                                          <p:val>
                                            <p:strVal val="#ppt_x"/>
                                          </p:val>
                                        </p:tav>
                                        <p:tav tm="100000">
                                          <p:val>
                                            <p:strVal val="#ppt_x"/>
                                          </p:val>
                                        </p:tav>
                                      </p:tavLst>
                                    </p:anim>
                                    <p:anim calcmode="lin" valueType="num">
                                      <p:cBhvr>
                                        <p:cTn id="169" dur="1000" fill="hold"/>
                                        <p:tgtEl>
                                          <p:spTgt spid="32"/>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34"/>
                                        </p:tgtEl>
                                        <p:attrNameLst>
                                          <p:attrName>style.visibility</p:attrName>
                                        </p:attrNameLst>
                                      </p:cBhvr>
                                      <p:to>
                                        <p:strVal val="visible"/>
                                      </p:to>
                                    </p:set>
                                    <p:animEffect transition="in" filter="fade">
                                      <p:cBhvr>
                                        <p:cTn id="172" dur="1000"/>
                                        <p:tgtEl>
                                          <p:spTgt spid="34"/>
                                        </p:tgtEl>
                                      </p:cBhvr>
                                    </p:animEffect>
                                    <p:anim calcmode="lin" valueType="num">
                                      <p:cBhvr>
                                        <p:cTn id="173" dur="1000" fill="hold"/>
                                        <p:tgtEl>
                                          <p:spTgt spid="34"/>
                                        </p:tgtEl>
                                        <p:attrNameLst>
                                          <p:attrName>ppt_x</p:attrName>
                                        </p:attrNameLst>
                                      </p:cBhvr>
                                      <p:tavLst>
                                        <p:tav tm="0">
                                          <p:val>
                                            <p:strVal val="#ppt_x"/>
                                          </p:val>
                                        </p:tav>
                                        <p:tav tm="100000">
                                          <p:val>
                                            <p:strVal val="#ppt_x"/>
                                          </p:val>
                                        </p:tav>
                                      </p:tavLst>
                                    </p:anim>
                                    <p:anim calcmode="lin" valueType="num">
                                      <p:cBhvr>
                                        <p:cTn id="174" dur="1000" fill="hold"/>
                                        <p:tgtEl>
                                          <p:spTgt spid="34"/>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35"/>
                                        </p:tgtEl>
                                        <p:attrNameLst>
                                          <p:attrName>style.visibility</p:attrName>
                                        </p:attrNameLst>
                                      </p:cBhvr>
                                      <p:to>
                                        <p:strVal val="visible"/>
                                      </p:to>
                                    </p:set>
                                    <p:animEffect transition="in" filter="fade">
                                      <p:cBhvr>
                                        <p:cTn id="177" dur="1000"/>
                                        <p:tgtEl>
                                          <p:spTgt spid="35"/>
                                        </p:tgtEl>
                                      </p:cBhvr>
                                    </p:animEffect>
                                    <p:anim calcmode="lin" valueType="num">
                                      <p:cBhvr>
                                        <p:cTn id="178" dur="1000" fill="hold"/>
                                        <p:tgtEl>
                                          <p:spTgt spid="35"/>
                                        </p:tgtEl>
                                        <p:attrNameLst>
                                          <p:attrName>ppt_x</p:attrName>
                                        </p:attrNameLst>
                                      </p:cBhvr>
                                      <p:tavLst>
                                        <p:tav tm="0">
                                          <p:val>
                                            <p:strVal val="#ppt_x"/>
                                          </p:val>
                                        </p:tav>
                                        <p:tav tm="100000">
                                          <p:val>
                                            <p:strVal val="#ppt_x"/>
                                          </p:val>
                                        </p:tav>
                                      </p:tavLst>
                                    </p:anim>
                                    <p:anim calcmode="lin" valueType="num">
                                      <p:cBhvr>
                                        <p:cTn id="179" dur="1000" fill="hold"/>
                                        <p:tgtEl>
                                          <p:spTgt spid="35"/>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59"/>
                                        </p:tgtEl>
                                        <p:attrNameLst>
                                          <p:attrName>style.visibility</p:attrName>
                                        </p:attrNameLst>
                                      </p:cBhvr>
                                      <p:to>
                                        <p:strVal val="visible"/>
                                      </p:to>
                                    </p:set>
                                    <p:animEffect transition="in" filter="fade">
                                      <p:cBhvr>
                                        <p:cTn id="182" dur="1000"/>
                                        <p:tgtEl>
                                          <p:spTgt spid="59"/>
                                        </p:tgtEl>
                                      </p:cBhvr>
                                    </p:animEffect>
                                    <p:anim calcmode="lin" valueType="num">
                                      <p:cBhvr>
                                        <p:cTn id="183" dur="1000" fill="hold"/>
                                        <p:tgtEl>
                                          <p:spTgt spid="59"/>
                                        </p:tgtEl>
                                        <p:attrNameLst>
                                          <p:attrName>ppt_x</p:attrName>
                                        </p:attrNameLst>
                                      </p:cBhvr>
                                      <p:tavLst>
                                        <p:tav tm="0">
                                          <p:val>
                                            <p:strVal val="#ppt_x"/>
                                          </p:val>
                                        </p:tav>
                                        <p:tav tm="100000">
                                          <p:val>
                                            <p:strVal val="#ppt_x"/>
                                          </p:val>
                                        </p:tav>
                                      </p:tavLst>
                                    </p:anim>
                                    <p:anim calcmode="lin" valueType="num">
                                      <p:cBhvr>
                                        <p:cTn id="184" dur="1000" fill="hold"/>
                                        <p:tgtEl>
                                          <p:spTgt spid="59"/>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20"/>
                                        </p:tgtEl>
                                        <p:attrNameLst>
                                          <p:attrName>style.visibility</p:attrName>
                                        </p:attrNameLst>
                                      </p:cBhvr>
                                      <p:to>
                                        <p:strVal val="visible"/>
                                      </p:to>
                                    </p:set>
                                    <p:animEffect transition="in" filter="fade">
                                      <p:cBhvr>
                                        <p:cTn id="187" dur="1000"/>
                                        <p:tgtEl>
                                          <p:spTgt spid="20"/>
                                        </p:tgtEl>
                                      </p:cBhvr>
                                    </p:animEffect>
                                    <p:anim calcmode="lin" valueType="num">
                                      <p:cBhvr>
                                        <p:cTn id="188" dur="1000" fill="hold"/>
                                        <p:tgtEl>
                                          <p:spTgt spid="20"/>
                                        </p:tgtEl>
                                        <p:attrNameLst>
                                          <p:attrName>ppt_x</p:attrName>
                                        </p:attrNameLst>
                                      </p:cBhvr>
                                      <p:tavLst>
                                        <p:tav tm="0">
                                          <p:val>
                                            <p:strVal val="#ppt_x"/>
                                          </p:val>
                                        </p:tav>
                                        <p:tav tm="100000">
                                          <p:val>
                                            <p:strVal val="#ppt_x"/>
                                          </p:val>
                                        </p:tav>
                                      </p:tavLst>
                                    </p:anim>
                                    <p:anim calcmode="lin" valueType="num">
                                      <p:cBhvr>
                                        <p:cTn id="189" dur="1000" fill="hold"/>
                                        <p:tgtEl>
                                          <p:spTgt spid="20"/>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37"/>
                                        </p:tgtEl>
                                        <p:attrNameLst>
                                          <p:attrName>style.visibility</p:attrName>
                                        </p:attrNameLst>
                                      </p:cBhvr>
                                      <p:to>
                                        <p:strVal val="visible"/>
                                      </p:to>
                                    </p:set>
                                    <p:animEffect transition="in" filter="fade">
                                      <p:cBhvr>
                                        <p:cTn id="192" dur="1000"/>
                                        <p:tgtEl>
                                          <p:spTgt spid="37"/>
                                        </p:tgtEl>
                                      </p:cBhvr>
                                    </p:animEffect>
                                    <p:anim calcmode="lin" valueType="num">
                                      <p:cBhvr>
                                        <p:cTn id="193" dur="1000" fill="hold"/>
                                        <p:tgtEl>
                                          <p:spTgt spid="37"/>
                                        </p:tgtEl>
                                        <p:attrNameLst>
                                          <p:attrName>ppt_x</p:attrName>
                                        </p:attrNameLst>
                                      </p:cBhvr>
                                      <p:tavLst>
                                        <p:tav tm="0">
                                          <p:val>
                                            <p:strVal val="#ppt_x"/>
                                          </p:val>
                                        </p:tav>
                                        <p:tav tm="100000">
                                          <p:val>
                                            <p:strVal val="#ppt_x"/>
                                          </p:val>
                                        </p:tav>
                                      </p:tavLst>
                                    </p:anim>
                                    <p:anim calcmode="lin" valueType="num">
                                      <p:cBhvr>
                                        <p:cTn id="194" dur="1000" fill="hold"/>
                                        <p:tgtEl>
                                          <p:spTgt spid="37"/>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25"/>
                                        </p:tgtEl>
                                        <p:attrNameLst>
                                          <p:attrName>style.visibility</p:attrName>
                                        </p:attrNameLst>
                                      </p:cBhvr>
                                      <p:to>
                                        <p:strVal val="visible"/>
                                      </p:to>
                                    </p:set>
                                    <p:animEffect transition="in" filter="fade">
                                      <p:cBhvr>
                                        <p:cTn id="197" dur="1000"/>
                                        <p:tgtEl>
                                          <p:spTgt spid="25"/>
                                        </p:tgtEl>
                                      </p:cBhvr>
                                    </p:animEffect>
                                    <p:anim calcmode="lin" valueType="num">
                                      <p:cBhvr>
                                        <p:cTn id="198" dur="1000" fill="hold"/>
                                        <p:tgtEl>
                                          <p:spTgt spid="25"/>
                                        </p:tgtEl>
                                        <p:attrNameLst>
                                          <p:attrName>ppt_x</p:attrName>
                                        </p:attrNameLst>
                                      </p:cBhvr>
                                      <p:tavLst>
                                        <p:tav tm="0">
                                          <p:val>
                                            <p:strVal val="#ppt_x"/>
                                          </p:val>
                                        </p:tav>
                                        <p:tav tm="100000">
                                          <p:val>
                                            <p:strVal val="#ppt_x"/>
                                          </p:val>
                                        </p:tav>
                                      </p:tavLst>
                                    </p:anim>
                                    <p:anim calcmode="lin" valueType="num">
                                      <p:cBhvr>
                                        <p:cTn id="19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P spid="55" grpId="0"/>
      <p:bldP spid="622" grpId="0"/>
      <p:bldP spid="623" grpId="0"/>
      <p:bldP spid="113" grpId="0"/>
      <p:bldP spid="114" grpId="0" animBg="1"/>
      <p:bldP spid="115" grpId="0"/>
      <p:bldP spid="116" grpId="0" animBg="1"/>
      <p:bldGraphic spid="628" grpId="0">
        <p:bldAsOne/>
      </p:bldGraphic>
      <p:bldP spid="20"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F10C-841A-690F-24DE-131D67251278}"/>
              </a:ext>
            </a:extLst>
          </p:cNvPr>
          <p:cNvSpPr>
            <a:spLocks noGrp="1"/>
          </p:cNvSpPr>
          <p:nvPr>
            <p:ph type="title"/>
          </p:nvPr>
        </p:nvSpPr>
        <p:spPr>
          <a:xfrm>
            <a:off x="0" y="366632"/>
            <a:ext cx="12192000" cy="738664"/>
          </a:xfrm>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BCMA-targeted ADC for early-relapse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kumimoji="0" lang="en-GB" sz="2500" b="1" i="0" u="none" strike="noStrike" kern="0" cap="none" spc="-100" normalizeH="0" baseline="0" noProof="0" dirty="0">
                <a:ln>
                  <a:noFill/>
                </a:ln>
                <a:solidFill>
                  <a:srgbClr val="FFFF00"/>
                </a:solidFill>
                <a:effectLst/>
                <a:uLnTx/>
                <a:uFillTx/>
                <a:latin typeface="Arial"/>
                <a:ea typeface="+mj-ea"/>
                <a:cs typeface="+mj-cs"/>
              </a:rPr>
              <a:t>DREAMM-8: </a:t>
            </a:r>
            <a:r>
              <a:rPr kumimoji="0" lang="en-US" sz="2500" b="1" i="0" u="none" strike="noStrike" kern="0" cap="none" spc="-100" normalizeH="0" baseline="0" noProof="0" dirty="0">
                <a:ln>
                  <a:noFill/>
                </a:ln>
                <a:solidFill>
                  <a:srgbClr val="FFFF00"/>
                </a:solidFill>
                <a:effectLst/>
                <a:uLnTx/>
                <a:uFillTx/>
                <a:latin typeface="Arial"/>
                <a:ea typeface="+mj-ea"/>
                <a:cs typeface="+mj-cs"/>
              </a:rPr>
              <a:t>Belantamab mafodotin + Pom-</a:t>
            </a:r>
            <a:r>
              <a:rPr kumimoji="0" lang="en-US" sz="2500" b="1" i="0" u="none" strike="noStrike" kern="0" cap="none" spc="-100" normalizeH="0" baseline="0" noProof="0" dirty="0" err="1">
                <a:ln>
                  <a:noFill/>
                </a:ln>
                <a:solidFill>
                  <a:srgbClr val="FFFF00"/>
                </a:solidFill>
                <a:effectLst/>
                <a:uLnTx/>
                <a:uFillTx/>
                <a:latin typeface="Arial"/>
                <a:ea typeface="+mj-ea"/>
                <a:cs typeface="+mj-cs"/>
              </a:rPr>
              <a:t>dex</a:t>
            </a:r>
            <a:r>
              <a:rPr kumimoji="0" lang="en-US" sz="2500" b="1" i="0" u="none" strike="noStrike" kern="0" cap="none" spc="-100" normalizeH="0" baseline="0" noProof="0" dirty="0">
                <a:ln>
                  <a:noFill/>
                </a:ln>
                <a:solidFill>
                  <a:srgbClr val="FFFF00"/>
                </a:solidFill>
                <a:effectLst/>
                <a:uLnTx/>
                <a:uFillTx/>
                <a:latin typeface="Arial"/>
                <a:ea typeface="+mj-ea"/>
                <a:cs typeface="+mj-cs"/>
              </a:rPr>
              <a:t> vs Pom-</a:t>
            </a:r>
            <a:r>
              <a:rPr kumimoji="0" lang="en-US" sz="2500" b="1" i="0" u="none" strike="noStrike" kern="0" cap="none" spc="-100" normalizeH="0" baseline="0" noProof="0" dirty="0" err="1">
                <a:ln>
                  <a:noFill/>
                </a:ln>
                <a:solidFill>
                  <a:srgbClr val="FFFF00"/>
                </a:solidFill>
                <a:effectLst/>
                <a:uLnTx/>
                <a:uFillTx/>
                <a:latin typeface="Arial"/>
                <a:ea typeface="+mj-ea"/>
                <a:cs typeface="+mj-cs"/>
              </a:rPr>
              <a:t>Vd</a:t>
            </a:r>
            <a:r>
              <a:rPr kumimoji="0" lang="en-US" sz="2500" b="1" i="0" u="none" strike="noStrike" kern="0" cap="none" spc="-100" normalizeH="0" baseline="0" noProof="0" dirty="0">
                <a:ln>
                  <a:noFill/>
                </a:ln>
                <a:solidFill>
                  <a:srgbClr val="FFFF00"/>
                </a:solidFill>
                <a:effectLst/>
                <a:uLnTx/>
                <a:uFillTx/>
                <a:latin typeface="Arial"/>
                <a:ea typeface="+mj-ea"/>
                <a:cs typeface="+mj-cs"/>
              </a:rPr>
              <a:t> as </a:t>
            </a:r>
            <a:r>
              <a:rPr kumimoji="0" lang="en-US" sz="2500" b="1" i="0" u="none" strike="noStrike" kern="0" cap="none" spc="-100" normalizeH="0" baseline="0" noProof="0" dirty="0">
                <a:ln>
                  <a:noFill/>
                </a:ln>
                <a:solidFill>
                  <a:srgbClr val="FFFF00"/>
                </a:solidFill>
                <a:effectLst/>
                <a:uLnTx/>
                <a:uFillTx/>
                <a:latin typeface="Arial"/>
                <a:ea typeface="+mj-ea"/>
                <a:cs typeface="Arial" panose="020B0604020202020204" pitchFamily="34" charset="0"/>
              </a:rPr>
              <a:t>≥2</a:t>
            </a:r>
            <a:r>
              <a:rPr kumimoji="0" lang="en-US" sz="2500" b="1" i="0" u="none" strike="noStrike" kern="0" cap="none" spc="-100" normalizeH="0" baseline="30000" noProof="0" dirty="0">
                <a:ln>
                  <a:noFill/>
                </a:ln>
                <a:solidFill>
                  <a:srgbClr val="FFFF00"/>
                </a:solidFill>
                <a:effectLst/>
                <a:uLnTx/>
                <a:uFillTx/>
                <a:latin typeface="Arial"/>
                <a:ea typeface="+mj-ea"/>
                <a:cs typeface="Arial" panose="020B0604020202020204" pitchFamily="34" charset="0"/>
              </a:rPr>
              <a:t>nd</a:t>
            </a:r>
            <a:r>
              <a:rPr kumimoji="0" lang="en-US" sz="2500" b="1" i="0" u="none" strike="noStrike" kern="0" cap="none" spc="-100" normalizeH="0" baseline="0" noProof="0" dirty="0">
                <a:ln>
                  <a:noFill/>
                </a:ln>
                <a:solidFill>
                  <a:srgbClr val="FFFF00"/>
                </a:solidFill>
                <a:effectLst/>
                <a:uLnTx/>
                <a:uFillTx/>
                <a:latin typeface="Arial"/>
                <a:ea typeface="+mj-ea"/>
                <a:cs typeface="Arial" panose="020B0604020202020204" pitchFamily="34" charset="0"/>
              </a:rPr>
              <a:t>-line therapy</a:t>
            </a:r>
            <a:endParaRPr lang="en-GB" sz="2500" dirty="0"/>
          </a:p>
        </p:txBody>
      </p:sp>
      <p:sp>
        <p:nvSpPr>
          <p:cNvPr id="5" name="Text Placeholder 4">
            <a:extLst>
              <a:ext uri="{FF2B5EF4-FFF2-40B4-BE49-F238E27FC236}">
                <a16:creationId xmlns:a16="http://schemas.microsoft.com/office/drawing/2014/main" id="{624DDB6E-47A2-64AD-E119-5C46601BD821}"/>
              </a:ext>
            </a:extLst>
          </p:cNvPr>
          <p:cNvSpPr>
            <a:spLocks noGrp="1"/>
          </p:cNvSpPr>
          <p:nvPr>
            <p:ph type="body" sz="quarter" idx="10"/>
          </p:nvPr>
        </p:nvSpPr>
        <p:spPr>
          <a:xfrm>
            <a:off x="21431" y="6419854"/>
            <a:ext cx="12096678" cy="371644"/>
          </a:xfrm>
        </p:spPr>
        <p:txBody>
          <a:bodyPr/>
          <a:lstStyle/>
          <a:p>
            <a:r>
              <a:rPr lang="en-GB" sz="1200" dirty="0"/>
              <a:t>Dimopoulos MA, et al. N Engl J Med 2024;391(5):408–421.</a:t>
            </a:r>
          </a:p>
        </p:txBody>
      </p:sp>
      <p:graphicFrame>
        <p:nvGraphicFramePr>
          <p:cNvPr id="14" name="Content Placeholder 13">
            <a:extLst>
              <a:ext uri="{FF2B5EF4-FFF2-40B4-BE49-F238E27FC236}">
                <a16:creationId xmlns:a16="http://schemas.microsoft.com/office/drawing/2014/main" id="{5956D7BD-FDC1-0D42-F612-EC2AE7D72635}"/>
              </a:ext>
            </a:extLst>
          </p:cNvPr>
          <p:cNvGraphicFramePr>
            <a:graphicFrameLocks noGrp="1"/>
          </p:cNvGraphicFramePr>
          <p:nvPr>
            <p:ph sz="half" idx="1"/>
          </p:nvPr>
        </p:nvGraphicFramePr>
        <p:xfrm>
          <a:off x="95250" y="1600205"/>
          <a:ext cx="3777673" cy="4726704"/>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C45DBCD4-0756-C128-2CA2-A506A744AC45}"/>
              </a:ext>
            </a:extLst>
          </p:cNvPr>
          <p:cNvSpPr txBox="1"/>
          <p:nvPr/>
        </p:nvSpPr>
        <p:spPr>
          <a:xfrm>
            <a:off x="746818" y="1305368"/>
            <a:ext cx="1200970"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VGPR</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CR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40% </a:t>
            </a:r>
          </a:p>
        </p:txBody>
      </p:sp>
      <p:sp>
        <p:nvSpPr>
          <p:cNvPr id="23" name="TextBox 22">
            <a:extLst>
              <a:ext uri="{FF2B5EF4-FFF2-40B4-BE49-F238E27FC236}">
                <a16:creationId xmlns:a16="http://schemas.microsoft.com/office/drawing/2014/main" id="{2322A4C0-7712-761E-5010-6CCE3CC7A2D0}"/>
              </a:ext>
            </a:extLst>
          </p:cNvPr>
          <p:cNvSpPr txBox="1"/>
          <p:nvPr/>
        </p:nvSpPr>
        <p:spPr>
          <a:xfrm>
            <a:off x="1981201" y="1674700"/>
            <a:ext cx="119936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ORR 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VGPR</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1" i="0" u="none" strike="noStrike" kern="1200" cap="none" spc="0" normalizeH="0" baseline="0" noProof="0" dirty="0">
                <a:ln>
                  <a:noFill/>
                </a:ln>
                <a:solidFill>
                  <a:srgbClr val="FFFFFF"/>
                </a:solidFill>
                <a:effectLst/>
                <a:uLnTx/>
                <a:uFillTx/>
                <a:latin typeface="Arial"/>
                <a:ea typeface="+mn-ea"/>
                <a:cs typeface="Arial"/>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a:ea typeface="+mn-ea"/>
                <a:cs typeface="+mn-cs"/>
              </a:rPr>
              <a:t>CR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16% </a:t>
            </a:r>
            <a:r>
              <a:rPr kumimoji="0" lang="en-US" sz="1400" b="1" i="0" u="none" strike="noStrike" kern="1200" cap="none" spc="0" normalizeH="0" baseline="0" noProof="0" dirty="0">
                <a:ln>
                  <a:noFill/>
                </a:ln>
                <a:solidFill>
                  <a:srgbClr val="FFFFFF"/>
                </a:solidFill>
                <a:effectLst/>
                <a:uLnTx/>
                <a:uFillTx/>
                <a:latin typeface="Arial"/>
                <a:ea typeface="+mn-ea"/>
                <a:cs typeface="+mn-cs"/>
              </a:rPr>
              <a:t> </a:t>
            </a:r>
          </a:p>
        </p:txBody>
      </p:sp>
      <p:graphicFrame>
        <p:nvGraphicFramePr>
          <p:cNvPr id="25" name="Content Placeholder 13">
            <a:extLst>
              <a:ext uri="{FF2B5EF4-FFF2-40B4-BE49-F238E27FC236}">
                <a16:creationId xmlns:a16="http://schemas.microsoft.com/office/drawing/2014/main" id="{72F1CA1F-486F-C727-4617-71E4E7CE85AC}"/>
              </a:ext>
            </a:extLst>
          </p:cNvPr>
          <p:cNvGraphicFramePr>
            <a:graphicFrameLocks/>
          </p:cNvGraphicFramePr>
          <p:nvPr/>
        </p:nvGraphicFramePr>
        <p:xfrm>
          <a:off x="3712188" y="1600205"/>
          <a:ext cx="3465297" cy="472670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F529ADB3-A734-0FB2-ADEB-C735F6AD1A3B}"/>
              </a:ext>
            </a:extLst>
          </p:cNvPr>
          <p:cNvSpPr txBox="1"/>
          <p:nvPr/>
        </p:nvSpPr>
        <p:spPr>
          <a:xfrm>
            <a:off x="4612187" y="1600204"/>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MRD-neg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32% </a:t>
            </a:r>
          </a:p>
        </p:txBody>
      </p:sp>
      <p:sp>
        <p:nvSpPr>
          <p:cNvPr id="28" name="TextBox 27">
            <a:extLst>
              <a:ext uri="{FF2B5EF4-FFF2-40B4-BE49-F238E27FC236}">
                <a16:creationId xmlns:a16="http://schemas.microsoft.com/office/drawing/2014/main" id="{D0ACFEBD-FDF7-0224-621C-1D52FF8E8639}"/>
              </a:ext>
            </a:extLst>
          </p:cNvPr>
          <p:cNvSpPr txBox="1"/>
          <p:nvPr/>
        </p:nvSpPr>
        <p:spPr>
          <a:xfrm>
            <a:off x="5799059" y="3601577"/>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MRD-neg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 </a:t>
            </a:r>
          </a:p>
        </p:txBody>
      </p:sp>
      <p:sp>
        <p:nvSpPr>
          <p:cNvPr id="31" name="Rectangle 30">
            <a:extLst>
              <a:ext uri="{FF2B5EF4-FFF2-40B4-BE49-F238E27FC236}">
                <a16:creationId xmlns:a16="http://schemas.microsoft.com/office/drawing/2014/main" id="{21CAED74-DDB3-3D48-7283-267542E95469}"/>
              </a:ext>
            </a:extLst>
          </p:cNvPr>
          <p:cNvSpPr/>
          <p:nvPr/>
        </p:nvSpPr>
        <p:spPr bwMode="auto">
          <a:xfrm>
            <a:off x="95250" y="6081140"/>
            <a:ext cx="3556000" cy="30540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itchFamily="34" charset="0"/>
                <a:ea typeface="+mn-ea"/>
                <a:cs typeface="+mn-cs"/>
              </a:rPr>
              <a:t>12-month DOR 79% vs 61%</a:t>
            </a:r>
          </a:p>
        </p:txBody>
      </p:sp>
      <p:graphicFrame>
        <p:nvGraphicFramePr>
          <p:cNvPr id="35" name="Table 2">
            <a:extLst>
              <a:ext uri="{FF2B5EF4-FFF2-40B4-BE49-F238E27FC236}">
                <a16:creationId xmlns:a16="http://schemas.microsoft.com/office/drawing/2014/main" id="{7210D2CA-7B85-86AC-046D-5A32EE52C399}"/>
              </a:ext>
            </a:extLst>
          </p:cNvPr>
          <p:cNvGraphicFramePr>
            <a:graphicFrameLocks noGrp="1"/>
          </p:cNvGraphicFramePr>
          <p:nvPr>
            <p:ph sz="half" idx="2"/>
          </p:nvPr>
        </p:nvGraphicFramePr>
        <p:xfrm>
          <a:off x="7177485" y="1425148"/>
          <a:ext cx="4940624" cy="5076316"/>
        </p:xfrm>
        <a:graphic>
          <a:graphicData uri="http://schemas.openxmlformats.org/drawingml/2006/table">
            <a:tbl>
              <a:tblPr firstRow="1" bandRow="1">
                <a:tableStyleId>{F5AB1C69-6EDB-4FF4-983F-18BD219EF322}</a:tableStyleId>
              </a:tblPr>
              <a:tblGrid>
                <a:gridCol w="2939638">
                  <a:extLst>
                    <a:ext uri="{9D8B030D-6E8A-4147-A177-3AD203B41FA5}">
                      <a16:colId xmlns:a16="http://schemas.microsoft.com/office/drawing/2014/main" val="20000"/>
                    </a:ext>
                  </a:extLst>
                </a:gridCol>
                <a:gridCol w="1174459">
                  <a:extLst>
                    <a:ext uri="{9D8B030D-6E8A-4147-A177-3AD203B41FA5}">
                      <a16:colId xmlns:a16="http://schemas.microsoft.com/office/drawing/2014/main" val="3889570887"/>
                    </a:ext>
                  </a:extLst>
                </a:gridCol>
                <a:gridCol w="826527">
                  <a:extLst>
                    <a:ext uri="{9D8B030D-6E8A-4147-A177-3AD203B41FA5}">
                      <a16:colId xmlns:a16="http://schemas.microsoft.com/office/drawing/2014/main" val="20002"/>
                    </a:ext>
                  </a:extLst>
                </a:gridCol>
              </a:tblGrid>
              <a:tr h="449676">
                <a:tc>
                  <a:txBody>
                    <a:bodyPr/>
                    <a:lstStyle/>
                    <a:p>
                      <a:r>
                        <a:rPr lang="en-US" sz="1200" b="1" dirty="0">
                          <a:latin typeface="+mn-lt"/>
                        </a:rPr>
                        <a:t>Safety</a:t>
                      </a:r>
                      <a:endParaRPr lang="en-US" sz="1200" b="1" baseline="30000" dirty="0">
                        <a:latin typeface="+mn-lt"/>
                        <a:cs typeface="Arial" panose="020B0604020202020204" pitchFamily="34" charset="0"/>
                      </a:endParaRPr>
                    </a:p>
                  </a:txBody>
                  <a:tcPr marL="0" marR="0" marT="0" marB="0"/>
                </a:tc>
                <a:tc>
                  <a:txBody>
                    <a:bodyPr/>
                    <a:lstStyle/>
                    <a:p>
                      <a:pPr algn="ctr"/>
                      <a:r>
                        <a:rPr lang="en-US" sz="1200" b="1" dirty="0" err="1">
                          <a:latin typeface="+mn-lt"/>
                          <a:cs typeface="Arial" panose="020B0604020202020204" pitchFamily="34" charset="0"/>
                        </a:rPr>
                        <a:t>Belamaf</a:t>
                      </a:r>
                      <a:r>
                        <a:rPr lang="en-US" sz="1200" b="1" dirty="0">
                          <a:latin typeface="+mn-lt"/>
                          <a:cs typeface="Arial" panose="020B0604020202020204" pitchFamily="34" charset="0"/>
                        </a:rPr>
                        <a:t>-Pom-</a:t>
                      </a:r>
                      <a:r>
                        <a:rPr lang="en-US" sz="1200" b="1" dirty="0" err="1">
                          <a:latin typeface="+mn-lt"/>
                          <a:cs typeface="Arial" panose="020B0604020202020204" pitchFamily="34" charset="0"/>
                        </a:rPr>
                        <a:t>dex</a:t>
                      </a:r>
                      <a:r>
                        <a:rPr lang="en-US" sz="1200" b="1" dirty="0">
                          <a:latin typeface="+mn-lt"/>
                          <a:cs typeface="Arial" panose="020B0604020202020204" pitchFamily="34" charset="0"/>
                        </a:rPr>
                        <a:t>, N=155</a:t>
                      </a:r>
                    </a:p>
                  </a:txBody>
                  <a:tcPr marL="0" marR="0" marT="0" marB="0"/>
                </a:tc>
                <a:tc>
                  <a:txBody>
                    <a:bodyPr/>
                    <a:lstStyle/>
                    <a:p>
                      <a:pPr algn="ctr"/>
                      <a:r>
                        <a:rPr lang="en-US" sz="1200" b="1" dirty="0">
                          <a:latin typeface="+mn-lt"/>
                        </a:rPr>
                        <a:t>Pom-</a:t>
                      </a:r>
                      <a:r>
                        <a:rPr lang="en-US" sz="1200" b="1" dirty="0" err="1">
                          <a:latin typeface="+mn-lt"/>
                        </a:rPr>
                        <a:t>Vd</a:t>
                      </a:r>
                      <a:r>
                        <a:rPr lang="en-US" sz="1200" b="1" dirty="0">
                          <a:latin typeface="+mn-lt"/>
                        </a:rPr>
                        <a:t>, N=147</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10000"/>
                  </a:ext>
                </a:extLst>
              </a:tr>
              <a:tr h="231332">
                <a:tc>
                  <a:txBody>
                    <a:bodyPr/>
                    <a:lstStyle/>
                    <a:p>
                      <a:r>
                        <a:rPr lang="en-US" sz="1200" b="1" dirty="0">
                          <a:latin typeface="+mn-lt"/>
                        </a:rPr>
                        <a:t>Grade </a:t>
                      </a:r>
                      <a:r>
                        <a:rPr lang="en-US" sz="1200" b="1" dirty="0">
                          <a:latin typeface="+mn-lt"/>
                          <a:cs typeface="Arial" panose="020B0604020202020204" pitchFamily="34" charset="0"/>
                        </a:rPr>
                        <a:t>≥3 AE</a:t>
                      </a:r>
                    </a:p>
                  </a:txBody>
                  <a:tcPr marL="0" marR="0" marT="0" marB="0"/>
                </a:tc>
                <a:tc>
                  <a:txBody>
                    <a:bodyPr/>
                    <a:lstStyle/>
                    <a:p>
                      <a:pPr algn="ctr"/>
                      <a:r>
                        <a:rPr lang="en-US" sz="1200" b="1" dirty="0">
                          <a:latin typeface="+mn-lt"/>
                          <a:cs typeface="Arial" panose="020B0604020202020204" pitchFamily="34" charset="0"/>
                        </a:rPr>
                        <a:t>94%</a:t>
                      </a:r>
                    </a:p>
                  </a:txBody>
                  <a:tcPr marL="0" marR="0" marT="0" marB="0"/>
                </a:tc>
                <a:tc>
                  <a:txBody>
                    <a:bodyPr/>
                    <a:lstStyle/>
                    <a:p>
                      <a:pPr algn="ctr"/>
                      <a:r>
                        <a:rPr lang="en-US" sz="1200" b="1" dirty="0">
                          <a:latin typeface="+mn-lt"/>
                        </a:rPr>
                        <a:t>76%</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10001"/>
                  </a:ext>
                </a:extLst>
              </a:tr>
              <a:tr h="231332">
                <a:tc>
                  <a:txBody>
                    <a:bodyPr/>
                    <a:lstStyle/>
                    <a:p>
                      <a:pPr marL="108000"/>
                      <a:r>
                        <a:rPr lang="en-US" sz="1200" b="1" dirty="0">
                          <a:latin typeface="+mn-lt"/>
                        </a:rPr>
                        <a:t>Related</a:t>
                      </a:r>
                      <a:endParaRPr lang="en-US" sz="1200" b="1" dirty="0">
                        <a:latin typeface="+mn-lt"/>
                        <a:cs typeface="Arial" panose="020B0604020202020204" pitchFamily="34" charset="0"/>
                      </a:endParaRPr>
                    </a:p>
                  </a:txBody>
                  <a:tcPr marL="0" marR="0" marT="0" marB="0"/>
                </a:tc>
                <a:tc>
                  <a:txBody>
                    <a:bodyPr/>
                    <a:lstStyle/>
                    <a:p>
                      <a:pPr algn="ctr"/>
                      <a:r>
                        <a:rPr lang="en-US" sz="1200" b="1" dirty="0">
                          <a:latin typeface="+mn-lt"/>
                          <a:cs typeface="Arial" panose="020B0604020202020204" pitchFamily="34" charset="0"/>
                        </a:rPr>
                        <a:t>80%</a:t>
                      </a:r>
                    </a:p>
                  </a:txBody>
                  <a:tcPr marL="0" marR="0" marT="0" marB="0"/>
                </a:tc>
                <a:tc>
                  <a:txBody>
                    <a:bodyPr/>
                    <a:lstStyle/>
                    <a:p>
                      <a:pPr algn="ctr"/>
                      <a:r>
                        <a:rPr lang="en-US" sz="1200" b="1" dirty="0">
                          <a:latin typeface="+mn-lt"/>
                        </a:rPr>
                        <a:t>59%</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3361448444"/>
                  </a:ext>
                </a:extLst>
              </a:tr>
              <a:tr h="231332">
                <a:tc>
                  <a:txBody>
                    <a:bodyPr/>
                    <a:lstStyle/>
                    <a:p>
                      <a:r>
                        <a:rPr lang="en-US" sz="1200" b="1" dirty="0">
                          <a:latin typeface="+mn-lt"/>
                        </a:rPr>
                        <a:t>Discontinuation due to AEs</a:t>
                      </a:r>
                      <a:endParaRPr lang="en-US" sz="1200" b="1" dirty="0">
                        <a:latin typeface="+mn-lt"/>
                        <a:cs typeface="Arial" panose="020B0604020202020204" pitchFamily="34" charset="0"/>
                      </a:endParaRPr>
                    </a:p>
                  </a:txBody>
                  <a:tcPr marL="0" marR="0" marT="0" marB="0"/>
                </a:tc>
                <a:tc>
                  <a:txBody>
                    <a:bodyPr/>
                    <a:lstStyle/>
                    <a:p>
                      <a:pPr algn="ctr"/>
                      <a:r>
                        <a:rPr lang="en-US" sz="1200" b="1" dirty="0">
                          <a:latin typeface="+mn-lt"/>
                          <a:cs typeface="Arial" panose="020B0604020202020204" pitchFamily="34" charset="0"/>
                        </a:rPr>
                        <a:t>15%</a:t>
                      </a:r>
                    </a:p>
                  </a:txBody>
                  <a:tcPr marL="0" marR="0" marT="0" marB="0"/>
                </a:tc>
                <a:tc>
                  <a:txBody>
                    <a:bodyPr/>
                    <a:lstStyle/>
                    <a:p>
                      <a:pPr algn="ctr"/>
                      <a:r>
                        <a:rPr lang="en-US" sz="1200" b="1" dirty="0">
                          <a:latin typeface="+mn-lt"/>
                        </a:rPr>
                        <a:t>12%</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10002"/>
                  </a:ext>
                </a:extLst>
              </a:tr>
              <a:tr h="231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SAEs</a:t>
                      </a:r>
                      <a:endParaRPr lang="en-US" sz="1200" b="1" dirty="0">
                        <a:latin typeface="+mn-lt"/>
                        <a:cs typeface="Arial" panose="020B0604020202020204" pitchFamily="34" charset="0"/>
                      </a:endParaRPr>
                    </a:p>
                  </a:txBody>
                  <a:tcPr marL="0" marR="0" marT="0" marB="0"/>
                </a:tc>
                <a:tc>
                  <a:txBody>
                    <a:bodyPr/>
                    <a:lstStyle/>
                    <a:p>
                      <a:pPr algn="ctr"/>
                      <a:r>
                        <a:rPr lang="en-US" sz="1200" b="1" dirty="0">
                          <a:latin typeface="+mn-lt"/>
                          <a:cs typeface="Arial" panose="020B0604020202020204" pitchFamily="34" charset="0"/>
                        </a:rPr>
                        <a:t>63%</a:t>
                      </a:r>
                    </a:p>
                  </a:txBody>
                  <a:tcPr marL="0" marR="0" marT="0" marB="0"/>
                </a:tc>
                <a:tc>
                  <a:txBody>
                    <a:bodyPr/>
                    <a:lstStyle/>
                    <a:p>
                      <a:pPr algn="ctr"/>
                      <a:r>
                        <a:rPr lang="en-US" sz="1200" b="1" dirty="0">
                          <a:latin typeface="+mn-lt"/>
                        </a:rPr>
                        <a:t>45%</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2465356208"/>
                  </a:ext>
                </a:extLst>
              </a:tr>
              <a:tr h="231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Death due to AEs</a:t>
                      </a:r>
                      <a:endParaRPr lang="en-US" sz="1200" b="1" dirty="0">
                        <a:latin typeface="+mn-lt"/>
                        <a:cs typeface="Arial" panose="020B0604020202020204" pitchFamily="34" charset="0"/>
                      </a:endParaRPr>
                    </a:p>
                  </a:txBody>
                  <a:tcPr marL="0" marR="0" marT="0" marB="0"/>
                </a:tc>
                <a:tc>
                  <a:txBody>
                    <a:bodyPr/>
                    <a:lstStyle/>
                    <a:p>
                      <a:pPr algn="ctr"/>
                      <a:r>
                        <a:rPr lang="en-US" sz="1200" b="1" dirty="0">
                          <a:latin typeface="+mn-lt"/>
                          <a:cs typeface="Arial" panose="020B0604020202020204" pitchFamily="34" charset="0"/>
                        </a:rPr>
                        <a:t>11%</a:t>
                      </a:r>
                    </a:p>
                  </a:txBody>
                  <a:tcPr marL="0" marR="0" marT="0" marB="0"/>
                </a:tc>
                <a:tc>
                  <a:txBody>
                    <a:bodyPr/>
                    <a:lstStyle/>
                    <a:p>
                      <a:pPr algn="ctr"/>
                      <a:r>
                        <a:rPr lang="en-US" sz="1200" b="1" dirty="0">
                          <a:latin typeface="+mn-lt"/>
                        </a:rPr>
                        <a:t>11%</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3810622769"/>
                  </a:ext>
                </a:extLst>
              </a:tr>
              <a:tr h="231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Grade </a:t>
                      </a:r>
                      <a:r>
                        <a:rPr lang="en-US" sz="1200" b="1" dirty="0">
                          <a:latin typeface="+mn-lt"/>
                          <a:cs typeface="Arial" panose="020B0604020202020204" pitchFamily="34" charset="0"/>
                        </a:rPr>
                        <a:t>≥3 hematologic AEs</a:t>
                      </a:r>
                    </a:p>
                  </a:txBody>
                  <a:tcPr marL="0" marR="0" marT="0" marB="0"/>
                </a:tc>
                <a:tc>
                  <a:txBody>
                    <a:bodyPr/>
                    <a:lstStyle/>
                    <a:p>
                      <a:pPr algn="ctr"/>
                      <a:endParaRPr lang="en-US" sz="1200" b="1" dirty="0">
                        <a:latin typeface="+mn-lt"/>
                        <a:cs typeface="Arial" panose="020B0604020202020204" pitchFamily="34" charset="0"/>
                      </a:endParaRPr>
                    </a:p>
                  </a:txBody>
                  <a:tcPr marL="0" marR="0" marT="0" marB="0"/>
                </a:tc>
                <a:tc>
                  <a:txBody>
                    <a:bodyPr/>
                    <a:lstStyle/>
                    <a:p>
                      <a:pPr algn="ct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3850452341"/>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Thrombocytopenia</a:t>
                      </a:r>
                      <a:endParaRPr lang="en-US" sz="1200" b="1" dirty="0">
                        <a:latin typeface="+mn-lt"/>
                        <a:cs typeface="Arial" panose="020B0604020202020204" pitchFamily="34" charset="0"/>
                      </a:endParaRPr>
                    </a:p>
                  </a:txBody>
                  <a:tcPr marL="0" marR="0" marT="0" marB="0"/>
                </a:tc>
                <a:tc>
                  <a:txBody>
                    <a:bodyPr/>
                    <a:lstStyle/>
                    <a:p>
                      <a:pPr algn="ctr"/>
                      <a:r>
                        <a:rPr lang="en-US" sz="1200" b="1" dirty="0">
                          <a:latin typeface="+mn-lt"/>
                          <a:cs typeface="Arial" panose="020B0604020202020204" pitchFamily="34" charset="0"/>
                        </a:rPr>
                        <a:t>24%</a:t>
                      </a:r>
                    </a:p>
                  </a:txBody>
                  <a:tcPr marL="0" marR="0" marT="0" marB="0"/>
                </a:tc>
                <a:tc>
                  <a:txBody>
                    <a:bodyPr/>
                    <a:lstStyle/>
                    <a:p>
                      <a:pPr algn="ctr"/>
                      <a:r>
                        <a:rPr lang="en-US" sz="1200" b="1" dirty="0">
                          <a:latin typeface="+mn-lt"/>
                        </a:rPr>
                        <a:t>20%</a:t>
                      </a: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2967179171"/>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Neutropenia</a:t>
                      </a:r>
                    </a:p>
                  </a:txBody>
                  <a:tcPr marL="0" marR="0" marT="0" marB="0"/>
                </a:tc>
                <a:tc>
                  <a:txBody>
                    <a:bodyPr/>
                    <a:lstStyle/>
                    <a:p>
                      <a:pPr algn="ctr"/>
                      <a:r>
                        <a:rPr lang="en-US" sz="1200" b="1" dirty="0">
                          <a:latin typeface="+mn-lt"/>
                          <a:cs typeface="Arial" panose="020B0604020202020204" pitchFamily="34" charset="0"/>
                        </a:rPr>
                        <a:t>42%</a:t>
                      </a:r>
                    </a:p>
                  </a:txBody>
                  <a:tcPr marL="0" marR="0" marT="0" marB="0"/>
                </a:tc>
                <a:tc>
                  <a:txBody>
                    <a:bodyPr/>
                    <a:lstStyle/>
                    <a:p>
                      <a:pPr algn="ctr"/>
                      <a:r>
                        <a:rPr lang="en-US" sz="1200" b="1" dirty="0">
                          <a:latin typeface="+mn-lt"/>
                          <a:cs typeface="Arial" panose="020B0604020202020204" pitchFamily="34" charset="0"/>
                        </a:rPr>
                        <a:t>28%</a:t>
                      </a:r>
                    </a:p>
                  </a:txBody>
                  <a:tcPr marL="0" marR="0" marT="0" marB="0"/>
                </a:tc>
                <a:extLst>
                  <a:ext uri="{0D108BD9-81ED-4DB2-BD59-A6C34878D82A}">
                    <a16:rowId xmlns:a16="http://schemas.microsoft.com/office/drawing/2014/main" val="2356290535"/>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Anemia</a:t>
                      </a:r>
                    </a:p>
                  </a:txBody>
                  <a:tcPr marL="0" marR="0" marT="0" marB="0"/>
                </a:tc>
                <a:tc>
                  <a:txBody>
                    <a:bodyPr/>
                    <a:lstStyle/>
                    <a:p>
                      <a:pPr algn="ctr"/>
                      <a:r>
                        <a:rPr lang="en-US" sz="1200" b="1" dirty="0">
                          <a:latin typeface="+mn-lt"/>
                          <a:cs typeface="Arial" panose="020B0604020202020204" pitchFamily="34" charset="0"/>
                        </a:rPr>
                        <a:t>10%</a:t>
                      </a:r>
                    </a:p>
                  </a:txBody>
                  <a:tcPr marL="0" marR="0" marT="0" marB="0"/>
                </a:tc>
                <a:tc>
                  <a:txBody>
                    <a:bodyPr/>
                    <a:lstStyle/>
                    <a:p>
                      <a:pPr algn="ctr"/>
                      <a:r>
                        <a:rPr lang="en-US" sz="1200" b="1" dirty="0">
                          <a:latin typeface="+mn-lt"/>
                          <a:cs typeface="Arial" panose="020B0604020202020204" pitchFamily="34" charset="0"/>
                        </a:rPr>
                        <a:t>13%</a:t>
                      </a:r>
                    </a:p>
                  </a:txBody>
                  <a:tcPr marL="0" marR="0" marT="0" marB="0"/>
                </a:tc>
                <a:extLst>
                  <a:ext uri="{0D108BD9-81ED-4DB2-BD59-A6C34878D82A}">
                    <a16:rowId xmlns:a16="http://schemas.microsoft.com/office/drawing/2014/main" val="2661329899"/>
                  </a:ext>
                </a:extLst>
              </a:tr>
              <a:tr h="231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Infections</a:t>
                      </a:r>
                    </a:p>
                  </a:txBody>
                  <a:tcPr marL="0" marR="0" marT="0" marB="0"/>
                </a:tc>
                <a:tc>
                  <a:txBody>
                    <a:bodyPr/>
                    <a:lstStyle/>
                    <a:p>
                      <a:pPr algn="ctr"/>
                      <a:r>
                        <a:rPr lang="en-US" sz="1200" b="1" dirty="0">
                          <a:latin typeface="+mn-lt"/>
                          <a:cs typeface="Arial" panose="020B0604020202020204" pitchFamily="34" charset="0"/>
                        </a:rPr>
                        <a:t>82%</a:t>
                      </a:r>
                    </a:p>
                  </a:txBody>
                  <a:tcPr marL="0" marR="0" marT="0" marB="0"/>
                </a:tc>
                <a:tc>
                  <a:txBody>
                    <a:bodyPr/>
                    <a:lstStyle/>
                    <a:p>
                      <a:pPr algn="ctr"/>
                      <a:r>
                        <a:rPr lang="en-US" sz="1200" b="1" dirty="0">
                          <a:latin typeface="+mn-lt"/>
                          <a:cs typeface="Arial" panose="020B0604020202020204" pitchFamily="34" charset="0"/>
                        </a:rPr>
                        <a:t>68%</a:t>
                      </a:r>
                    </a:p>
                  </a:txBody>
                  <a:tcPr marL="0" marR="0" marT="0" marB="0"/>
                </a:tc>
                <a:extLst>
                  <a:ext uri="{0D108BD9-81ED-4DB2-BD59-A6C34878D82A}">
                    <a16:rowId xmlns:a16="http://schemas.microsoft.com/office/drawing/2014/main" val="1286230109"/>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Grade </a:t>
                      </a:r>
                      <a:r>
                        <a:rPr lang="en-US" sz="1200" b="1" dirty="0">
                          <a:latin typeface="+mn-lt"/>
                          <a:cs typeface="Arial" panose="020B0604020202020204" pitchFamily="34" charset="0"/>
                        </a:rPr>
                        <a:t>≥3 </a:t>
                      </a:r>
                    </a:p>
                  </a:txBody>
                  <a:tcPr marL="0" marR="0" marT="0" marB="0"/>
                </a:tc>
                <a:tc>
                  <a:txBody>
                    <a:bodyPr/>
                    <a:lstStyle/>
                    <a:p>
                      <a:pPr algn="ctr"/>
                      <a:r>
                        <a:rPr lang="en-US" sz="1200" b="1" dirty="0">
                          <a:latin typeface="+mn-lt"/>
                          <a:cs typeface="Arial" panose="020B0604020202020204" pitchFamily="34" charset="0"/>
                        </a:rPr>
                        <a:t>49%</a:t>
                      </a:r>
                    </a:p>
                  </a:txBody>
                  <a:tcPr marL="0" marR="0" marT="0" marB="0"/>
                </a:tc>
                <a:tc>
                  <a:txBody>
                    <a:bodyPr/>
                    <a:lstStyle/>
                    <a:p>
                      <a:pPr algn="ctr"/>
                      <a:r>
                        <a:rPr lang="en-US" sz="1200" b="1" dirty="0">
                          <a:latin typeface="+mn-lt"/>
                          <a:cs typeface="Arial" panose="020B0604020202020204" pitchFamily="34" charset="0"/>
                        </a:rPr>
                        <a:t>26%</a:t>
                      </a:r>
                    </a:p>
                  </a:txBody>
                  <a:tcPr marL="0" marR="0" marT="0" marB="0"/>
                </a:tc>
                <a:extLst>
                  <a:ext uri="{0D108BD9-81ED-4DB2-BD59-A6C34878D82A}">
                    <a16:rowId xmlns:a16="http://schemas.microsoft.com/office/drawing/2014/main" val="2952824860"/>
                  </a:ext>
                </a:extLst>
              </a:tr>
              <a:tr h="231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Ocular AEs, ≥25% (</a:t>
                      </a:r>
                      <a:r>
                        <a:rPr lang="en-US" sz="1200" b="1" dirty="0">
                          <a:latin typeface="+mn-lt"/>
                        </a:rPr>
                        <a:t>Grade </a:t>
                      </a:r>
                      <a:r>
                        <a:rPr lang="en-US" sz="1200" b="1" dirty="0">
                          <a:latin typeface="+mn-lt"/>
                          <a:cs typeface="Arial" panose="020B0604020202020204" pitchFamily="34" charset="0"/>
                        </a:rPr>
                        <a:t>≥3 AEs, ≥10%)</a:t>
                      </a:r>
                    </a:p>
                  </a:txBody>
                  <a:tcPr marL="0" marR="0" marT="0" marB="0"/>
                </a:tc>
                <a:tc>
                  <a:txBody>
                    <a:bodyPr/>
                    <a:lstStyle/>
                    <a:p>
                      <a:pPr algn="ctr"/>
                      <a:endParaRPr lang="en-US" sz="1200" b="1" dirty="0">
                        <a:latin typeface="+mn-lt"/>
                        <a:cs typeface="Arial" panose="020B0604020202020204" pitchFamily="34" charset="0"/>
                      </a:endParaRPr>
                    </a:p>
                  </a:txBody>
                  <a:tcPr marL="0" marR="0" marT="0" marB="0"/>
                </a:tc>
                <a:tc>
                  <a:txBody>
                    <a:bodyPr/>
                    <a:lstStyle/>
                    <a:p>
                      <a:pPr algn="ctr"/>
                      <a:endParaRPr lang="en-US" sz="1200" b="1" dirty="0">
                        <a:latin typeface="+mn-lt"/>
                        <a:cs typeface="Arial" panose="020B0604020202020204" pitchFamily="34" charset="0"/>
                      </a:endParaRPr>
                    </a:p>
                  </a:txBody>
                  <a:tcPr marL="0" marR="0" marT="0" marB="0"/>
                </a:tc>
                <a:extLst>
                  <a:ext uri="{0D108BD9-81ED-4DB2-BD59-A6C34878D82A}">
                    <a16:rowId xmlns:a16="http://schemas.microsoft.com/office/drawing/2014/main" val="2511078152"/>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Blurred vision</a:t>
                      </a:r>
                    </a:p>
                  </a:txBody>
                  <a:tcPr marL="0" marR="0" marT="0" marB="0"/>
                </a:tc>
                <a:tc>
                  <a:txBody>
                    <a:bodyPr/>
                    <a:lstStyle/>
                    <a:p>
                      <a:pPr algn="ctr"/>
                      <a:r>
                        <a:rPr lang="en-US" sz="1200" b="1" dirty="0">
                          <a:latin typeface="+mn-lt"/>
                          <a:cs typeface="Arial" panose="020B0604020202020204" pitchFamily="34" charset="0"/>
                        </a:rPr>
                        <a:t>79% (17%)</a:t>
                      </a:r>
                    </a:p>
                  </a:txBody>
                  <a:tcPr marL="0" marR="0" marT="0" marB="0"/>
                </a:tc>
                <a:tc>
                  <a:txBody>
                    <a:bodyPr/>
                    <a:lstStyle/>
                    <a:p>
                      <a:pPr algn="ctr"/>
                      <a:r>
                        <a:rPr lang="en-US" sz="1200" b="1" dirty="0">
                          <a:latin typeface="+mn-lt"/>
                          <a:cs typeface="Arial" panose="020B0604020202020204" pitchFamily="34" charset="0"/>
                        </a:rPr>
                        <a:t>15% (0)</a:t>
                      </a:r>
                    </a:p>
                  </a:txBody>
                  <a:tcPr marL="0" marR="0" marT="0" marB="0"/>
                </a:tc>
                <a:extLst>
                  <a:ext uri="{0D108BD9-81ED-4DB2-BD59-A6C34878D82A}">
                    <a16:rowId xmlns:a16="http://schemas.microsoft.com/office/drawing/2014/main" val="3229233064"/>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Dry eye</a:t>
                      </a:r>
                    </a:p>
                  </a:txBody>
                  <a:tcPr marL="0" marR="0" marT="0" marB="0"/>
                </a:tc>
                <a:tc>
                  <a:txBody>
                    <a:bodyPr/>
                    <a:lstStyle/>
                    <a:p>
                      <a:pPr algn="ctr"/>
                      <a:r>
                        <a:rPr lang="en-US" sz="1200" b="1" dirty="0">
                          <a:latin typeface="+mn-lt"/>
                          <a:cs typeface="Arial" panose="020B0604020202020204" pitchFamily="34" charset="0"/>
                        </a:rPr>
                        <a:t>61% (8%)</a:t>
                      </a:r>
                    </a:p>
                  </a:txBody>
                  <a:tcPr marL="0" marR="0" marT="0" marB="0"/>
                </a:tc>
                <a:tc>
                  <a:txBody>
                    <a:bodyPr/>
                    <a:lstStyle/>
                    <a:p>
                      <a:pPr algn="ctr"/>
                      <a:r>
                        <a:rPr lang="en-US" sz="1200" b="1" dirty="0">
                          <a:latin typeface="+mn-lt"/>
                          <a:cs typeface="Arial" panose="020B0604020202020204" pitchFamily="34" charset="0"/>
                        </a:rPr>
                        <a:t>10% (0)</a:t>
                      </a:r>
                    </a:p>
                  </a:txBody>
                  <a:tcPr marL="0" marR="0" marT="0" marB="0"/>
                </a:tc>
                <a:extLst>
                  <a:ext uri="{0D108BD9-81ED-4DB2-BD59-A6C34878D82A}">
                    <a16:rowId xmlns:a16="http://schemas.microsoft.com/office/drawing/2014/main" val="2621716348"/>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Foreign body sensation in eye</a:t>
                      </a:r>
                    </a:p>
                  </a:txBody>
                  <a:tcPr marL="0" marR="0" marT="0" marB="0"/>
                </a:tc>
                <a:tc>
                  <a:txBody>
                    <a:bodyPr/>
                    <a:lstStyle/>
                    <a:p>
                      <a:pPr algn="ctr"/>
                      <a:r>
                        <a:rPr lang="en-US" sz="1200" b="1" dirty="0">
                          <a:latin typeface="+mn-lt"/>
                          <a:cs typeface="Arial" panose="020B0604020202020204" pitchFamily="34" charset="0"/>
                        </a:rPr>
                        <a:t>61% (6%)</a:t>
                      </a:r>
                    </a:p>
                  </a:txBody>
                  <a:tcPr marL="0" marR="0" marT="0" marB="0"/>
                </a:tc>
                <a:tc>
                  <a:txBody>
                    <a:bodyPr/>
                    <a:lstStyle/>
                    <a:p>
                      <a:pPr algn="ctr"/>
                      <a:r>
                        <a:rPr lang="en-US" sz="1200" b="1" dirty="0">
                          <a:latin typeface="+mn-lt"/>
                          <a:cs typeface="Arial" panose="020B0604020202020204" pitchFamily="34" charset="0"/>
                        </a:rPr>
                        <a:t>6% (0)</a:t>
                      </a:r>
                    </a:p>
                  </a:txBody>
                  <a:tcPr marL="0" marR="0" marT="0" marB="0"/>
                </a:tc>
                <a:extLst>
                  <a:ext uri="{0D108BD9-81ED-4DB2-BD59-A6C34878D82A}">
                    <a16:rowId xmlns:a16="http://schemas.microsoft.com/office/drawing/2014/main" val="1737078379"/>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Eye irritation</a:t>
                      </a:r>
                    </a:p>
                  </a:txBody>
                  <a:tcPr marL="0" marR="0" marT="0" marB="0"/>
                </a:tc>
                <a:tc>
                  <a:txBody>
                    <a:bodyPr/>
                    <a:lstStyle/>
                    <a:p>
                      <a:pPr algn="ctr"/>
                      <a:r>
                        <a:rPr lang="en-US" sz="1200" b="1" dirty="0">
                          <a:latin typeface="+mn-lt"/>
                          <a:cs typeface="Arial" panose="020B0604020202020204" pitchFamily="34" charset="0"/>
                        </a:rPr>
                        <a:t>50% (4%)</a:t>
                      </a:r>
                    </a:p>
                  </a:txBody>
                  <a:tcPr marL="0" marR="0" marT="0" marB="0"/>
                </a:tc>
                <a:tc>
                  <a:txBody>
                    <a:bodyPr/>
                    <a:lstStyle/>
                    <a:p>
                      <a:pPr algn="ctr"/>
                      <a:r>
                        <a:rPr lang="en-US" sz="1200" b="1" dirty="0">
                          <a:latin typeface="+mn-lt"/>
                          <a:cs typeface="Arial" panose="020B0604020202020204" pitchFamily="34" charset="0"/>
                        </a:rPr>
                        <a:t>9% (0)</a:t>
                      </a:r>
                    </a:p>
                  </a:txBody>
                  <a:tcPr marL="0" marR="0" marT="0" marB="0"/>
                </a:tc>
                <a:extLst>
                  <a:ext uri="{0D108BD9-81ED-4DB2-BD59-A6C34878D82A}">
                    <a16:rowId xmlns:a16="http://schemas.microsoft.com/office/drawing/2014/main" val="3289170508"/>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Photophobia</a:t>
                      </a:r>
                    </a:p>
                  </a:txBody>
                  <a:tcPr marL="0" marR="0" marT="0" marB="0"/>
                </a:tc>
                <a:tc>
                  <a:txBody>
                    <a:bodyPr/>
                    <a:lstStyle/>
                    <a:p>
                      <a:pPr algn="ctr"/>
                      <a:r>
                        <a:rPr lang="en-US" sz="1200" b="1" dirty="0">
                          <a:latin typeface="+mn-lt"/>
                          <a:cs typeface="Arial" panose="020B0604020202020204" pitchFamily="34" charset="0"/>
                        </a:rPr>
                        <a:t>44% (3%)</a:t>
                      </a:r>
                    </a:p>
                  </a:txBody>
                  <a:tcPr marL="0" marR="0" marT="0" marB="0"/>
                </a:tc>
                <a:tc>
                  <a:txBody>
                    <a:bodyPr/>
                    <a:lstStyle/>
                    <a:p>
                      <a:pPr algn="ctr"/>
                      <a:r>
                        <a:rPr lang="en-US" sz="1200" b="1" dirty="0">
                          <a:latin typeface="+mn-lt"/>
                          <a:cs typeface="Arial" panose="020B0604020202020204" pitchFamily="34" charset="0"/>
                        </a:rPr>
                        <a:t>4% (0)</a:t>
                      </a:r>
                    </a:p>
                  </a:txBody>
                  <a:tcPr marL="0" marR="0" marT="0" marB="0"/>
                </a:tc>
                <a:extLst>
                  <a:ext uri="{0D108BD9-81ED-4DB2-BD59-A6C34878D82A}">
                    <a16:rowId xmlns:a16="http://schemas.microsoft.com/office/drawing/2014/main" val="4171355542"/>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Eye pain</a:t>
                      </a:r>
                    </a:p>
                  </a:txBody>
                  <a:tcPr marL="0" marR="0" marT="0" marB="0"/>
                </a:tc>
                <a:tc>
                  <a:txBody>
                    <a:bodyPr/>
                    <a:lstStyle/>
                    <a:p>
                      <a:pPr algn="ctr"/>
                      <a:r>
                        <a:rPr lang="en-US" sz="1200" b="1" dirty="0">
                          <a:latin typeface="+mn-lt"/>
                          <a:cs typeface="Arial" panose="020B0604020202020204" pitchFamily="34" charset="0"/>
                        </a:rPr>
                        <a:t>33% (2%)</a:t>
                      </a:r>
                    </a:p>
                  </a:txBody>
                  <a:tcPr marL="0" marR="0" marT="0" marB="0"/>
                </a:tc>
                <a:tc>
                  <a:txBody>
                    <a:bodyPr/>
                    <a:lstStyle/>
                    <a:p>
                      <a:pPr algn="ctr"/>
                      <a:r>
                        <a:rPr lang="en-US" sz="1200" b="1" dirty="0">
                          <a:latin typeface="+mn-lt"/>
                          <a:cs typeface="Arial" panose="020B0604020202020204" pitchFamily="34" charset="0"/>
                        </a:rPr>
                        <a:t>5% (0)</a:t>
                      </a:r>
                    </a:p>
                  </a:txBody>
                  <a:tcPr marL="0" marR="0" marT="0" marB="0"/>
                </a:tc>
                <a:extLst>
                  <a:ext uri="{0D108BD9-81ED-4DB2-BD59-A6C34878D82A}">
                    <a16:rowId xmlns:a16="http://schemas.microsoft.com/office/drawing/2014/main" val="4158375344"/>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Cataract</a:t>
                      </a:r>
                    </a:p>
                  </a:txBody>
                  <a:tcPr marL="0" marR="0" marT="0" marB="0"/>
                </a:tc>
                <a:tc>
                  <a:txBody>
                    <a:bodyPr/>
                    <a:lstStyle/>
                    <a:p>
                      <a:pPr algn="ctr"/>
                      <a:r>
                        <a:rPr lang="en-US" sz="1200" b="1" dirty="0">
                          <a:latin typeface="+mn-lt"/>
                          <a:cs typeface="Arial" panose="020B0604020202020204" pitchFamily="34" charset="0"/>
                        </a:rPr>
                        <a:t>27% (6%)</a:t>
                      </a:r>
                    </a:p>
                  </a:txBody>
                  <a:tcPr marL="0" marR="0" marT="0" marB="0"/>
                </a:tc>
                <a:tc>
                  <a:txBody>
                    <a:bodyPr/>
                    <a:lstStyle/>
                    <a:p>
                      <a:pPr algn="ctr"/>
                      <a:r>
                        <a:rPr lang="en-US" sz="1200" b="1" dirty="0">
                          <a:latin typeface="+mn-lt"/>
                          <a:cs typeface="Arial" panose="020B0604020202020204" pitchFamily="34" charset="0"/>
                        </a:rPr>
                        <a:t>10% (4%)</a:t>
                      </a:r>
                    </a:p>
                  </a:txBody>
                  <a:tcPr marL="0" marR="0" marT="0" marB="0"/>
                </a:tc>
                <a:extLst>
                  <a:ext uri="{0D108BD9-81ED-4DB2-BD59-A6C34878D82A}">
                    <a16:rowId xmlns:a16="http://schemas.microsoft.com/office/drawing/2014/main" val="2709899322"/>
                  </a:ext>
                </a:extLst>
              </a:tr>
              <a:tr h="231332">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Reduced visual acuity</a:t>
                      </a:r>
                    </a:p>
                  </a:txBody>
                  <a:tcPr marL="0" marR="0" marT="0" marB="0"/>
                </a:tc>
                <a:tc>
                  <a:txBody>
                    <a:bodyPr/>
                    <a:lstStyle/>
                    <a:p>
                      <a:pPr algn="ctr"/>
                      <a:r>
                        <a:rPr lang="en-US" sz="1200" b="1" dirty="0">
                          <a:latin typeface="+mn-lt"/>
                          <a:cs typeface="Arial" panose="020B0604020202020204" pitchFamily="34" charset="0"/>
                        </a:rPr>
                        <a:t>23% (13%)</a:t>
                      </a:r>
                    </a:p>
                  </a:txBody>
                  <a:tcPr marL="0" marR="0" marT="0" marB="0"/>
                </a:tc>
                <a:tc>
                  <a:txBody>
                    <a:bodyPr/>
                    <a:lstStyle/>
                    <a:p>
                      <a:pPr algn="ctr"/>
                      <a:r>
                        <a:rPr lang="en-US" sz="1200" b="1" dirty="0">
                          <a:latin typeface="+mn-lt"/>
                          <a:cs typeface="Arial" panose="020B0604020202020204" pitchFamily="34" charset="0"/>
                        </a:rPr>
                        <a:t>6% (1%)</a:t>
                      </a:r>
                    </a:p>
                  </a:txBody>
                  <a:tcPr marL="0" marR="0" marT="0" marB="0"/>
                </a:tc>
                <a:extLst>
                  <a:ext uri="{0D108BD9-81ED-4DB2-BD59-A6C34878D82A}">
                    <a16:rowId xmlns:a16="http://schemas.microsoft.com/office/drawing/2014/main" val="1823195060"/>
                  </a:ext>
                </a:extLst>
              </a:tr>
            </a:tbl>
          </a:graphicData>
        </a:graphic>
      </p:graphicFrame>
      <p:pic>
        <p:nvPicPr>
          <p:cNvPr id="11" name="Picture 10">
            <a:extLst>
              <a:ext uri="{FF2B5EF4-FFF2-40B4-BE49-F238E27FC236}">
                <a16:creationId xmlns:a16="http://schemas.microsoft.com/office/drawing/2014/main" id="{7A1D317D-C4F0-90DC-FADD-3AB11D82556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 y="0"/>
            <a:ext cx="723900" cy="674318"/>
          </a:xfrm>
          <a:prstGeom prst="rect">
            <a:avLst/>
          </a:prstGeom>
        </p:spPr>
      </p:pic>
      <p:grpSp>
        <p:nvGrpSpPr>
          <p:cNvPr id="3" name="Group 2">
            <a:extLst>
              <a:ext uri="{FF2B5EF4-FFF2-40B4-BE49-F238E27FC236}">
                <a16:creationId xmlns:a16="http://schemas.microsoft.com/office/drawing/2014/main" id="{B5299FC9-BCE3-DFF3-7CC8-CD8021C4FF3F}"/>
              </a:ext>
            </a:extLst>
          </p:cNvPr>
          <p:cNvGrpSpPr/>
          <p:nvPr/>
        </p:nvGrpSpPr>
        <p:grpSpPr>
          <a:xfrm>
            <a:off x="37075" y="1418276"/>
            <a:ext cx="6548897" cy="3323282"/>
            <a:chOff x="5617869" y="1227797"/>
            <a:chExt cx="6548897" cy="3323282"/>
          </a:xfrm>
        </p:grpSpPr>
        <p:grpSp>
          <p:nvGrpSpPr>
            <p:cNvPr id="4" name="Group 3">
              <a:extLst>
                <a:ext uri="{FF2B5EF4-FFF2-40B4-BE49-F238E27FC236}">
                  <a16:creationId xmlns:a16="http://schemas.microsoft.com/office/drawing/2014/main" id="{DE83BD9D-DE1D-3341-C35A-1FF34C448D10}"/>
                </a:ext>
              </a:extLst>
            </p:cNvPr>
            <p:cNvGrpSpPr/>
            <p:nvPr/>
          </p:nvGrpSpPr>
          <p:grpSpPr>
            <a:xfrm>
              <a:off x="6266900" y="1481541"/>
              <a:ext cx="5899866" cy="3069538"/>
              <a:chOff x="2929039" y="2644278"/>
              <a:chExt cx="5899866" cy="3069538"/>
            </a:xfrm>
          </p:grpSpPr>
          <p:sp>
            <p:nvSpPr>
              <p:cNvPr id="9" name="Rectangle: Rounded Corners 8">
                <a:extLst>
                  <a:ext uri="{FF2B5EF4-FFF2-40B4-BE49-F238E27FC236}">
                    <a16:creationId xmlns:a16="http://schemas.microsoft.com/office/drawing/2014/main" id="{92CFD8E6-88D2-FA76-BD43-7C2802DFE207}"/>
                  </a:ext>
                </a:extLst>
              </p:cNvPr>
              <p:cNvSpPr/>
              <p:nvPr/>
            </p:nvSpPr>
            <p:spPr>
              <a:xfrm>
                <a:off x="2929039" y="2644278"/>
                <a:ext cx="5899866" cy="3069538"/>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B2A380BB-DCF3-7C57-8941-8BE3016C94C4}"/>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Outcomes in patients with high-risk cytogenetics (HRC)</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57D6CC79-DDAA-5693-0707-0893F3391A5E}"/>
                  </a:ext>
                </a:extLst>
              </p:cNvPr>
              <p:cNvSpPr/>
              <p:nvPr/>
            </p:nvSpPr>
            <p:spPr>
              <a:xfrm>
                <a:off x="3118095" y="3229988"/>
                <a:ext cx="5562694" cy="2345147"/>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44% vs 41% had HRC</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 vs 14% t(4;14); 5% vs 7% t(14;16)</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 vs 18% del17p</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 vs 22% amp1q</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belantamab mafodotin + Pom-</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dex</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vs Pom-</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patients with ≥1 HRC</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21.1 vs 9.2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18-month PFS 53% vs 33%</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76% vs 65% (≥CR 43% vs 15%)</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Trudel S, et al. J Clin Oncol 2025;43(16_supplement):7533.</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F3DF2C2D-61FC-5B23-2C74-0E50740514E9}"/>
                </a:ext>
              </a:extLst>
            </p:cNvPr>
            <p:cNvGrpSpPr/>
            <p:nvPr/>
          </p:nvGrpSpPr>
          <p:grpSpPr>
            <a:xfrm>
              <a:off x="5617869" y="1227797"/>
              <a:ext cx="1518131" cy="514881"/>
              <a:chOff x="2266840" y="3390115"/>
              <a:chExt cx="1518131" cy="514881"/>
            </a:xfrm>
          </p:grpSpPr>
          <p:sp>
            <p:nvSpPr>
              <p:cNvPr id="7" name="Rectangle: Rounded Corners 6">
                <a:extLst>
                  <a:ext uri="{FF2B5EF4-FFF2-40B4-BE49-F238E27FC236}">
                    <a16:creationId xmlns:a16="http://schemas.microsoft.com/office/drawing/2014/main" id="{BA1FB356-E14D-1304-7436-53DBD6AF212C}"/>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8" name="Picture 2" descr="Event: Imcheck Therapeutics">
                <a:extLst>
                  <a:ext uri="{FF2B5EF4-FFF2-40B4-BE49-F238E27FC236}">
                    <a16:creationId xmlns:a16="http://schemas.microsoft.com/office/drawing/2014/main" id="{9B536A80-5EB8-761F-F07C-86D904D23B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a:extLst>
              <a:ext uri="{FF2B5EF4-FFF2-40B4-BE49-F238E27FC236}">
                <a16:creationId xmlns:a16="http://schemas.microsoft.com/office/drawing/2014/main" id="{361A62FE-2AAF-CD27-A023-332C1C167E5A}"/>
              </a:ext>
            </a:extLst>
          </p:cNvPr>
          <p:cNvGrpSpPr/>
          <p:nvPr/>
        </p:nvGrpSpPr>
        <p:grpSpPr>
          <a:xfrm>
            <a:off x="5514717" y="1414162"/>
            <a:ext cx="6548897" cy="3323282"/>
            <a:chOff x="5617869" y="1227797"/>
            <a:chExt cx="6548897" cy="3323282"/>
          </a:xfrm>
        </p:grpSpPr>
        <p:grpSp>
          <p:nvGrpSpPr>
            <p:cNvPr id="20" name="Group 19">
              <a:extLst>
                <a:ext uri="{FF2B5EF4-FFF2-40B4-BE49-F238E27FC236}">
                  <a16:creationId xmlns:a16="http://schemas.microsoft.com/office/drawing/2014/main" id="{29F6804D-5952-972C-4827-DC8D0AD6AFA4}"/>
                </a:ext>
              </a:extLst>
            </p:cNvPr>
            <p:cNvGrpSpPr/>
            <p:nvPr/>
          </p:nvGrpSpPr>
          <p:grpSpPr>
            <a:xfrm>
              <a:off x="6266900" y="1481541"/>
              <a:ext cx="5899866" cy="3069538"/>
              <a:chOff x="2929039" y="2644278"/>
              <a:chExt cx="5899866" cy="3069538"/>
            </a:xfrm>
          </p:grpSpPr>
          <p:sp>
            <p:nvSpPr>
              <p:cNvPr id="39" name="Rectangle: Rounded Corners 38">
                <a:extLst>
                  <a:ext uri="{FF2B5EF4-FFF2-40B4-BE49-F238E27FC236}">
                    <a16:creationId xmlns:a16="http://schemas.microsoft.com/office/drawing/2014/main" id="{0C8DE4CF-0275-B234-C8E3-52F953286F3A}"/>
                  </a:ext>
                </a:extLst>
              </p:cNvPr>
              <p:cNvSpPr/>
              <p:nvPr/>
            </p:nvSpPr>
            <p:spPr>
              <a:xfrm>
                <a:off x="2929039" y="2644278"/>
                <a:ext cx="5899866" cy="3069538"/>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9F569B69-D11D-A490-48D1-4FDABEDC8A46}"/>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Outcomes by MRD status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27917DFD-A371-172B-242E-A743FC2F6D08}"/>
                  </a:ext>
                </a:extLst>
              </p:cNvPr>
              <p:cNvSpPr/>
              <p:nvPr/>
            </p:nvSpPr>
            <p:spPr>
              <a:xfrm>
                <a:off x="3118095" y="3229988"/>
                <a:ext cx="5562694" cy="2389085"/>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24% vs 5% had MRD-neg CR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In MRD-neg vs MRD-</a:t>
                </a:r>
                <a:r>
                  <a:rPr kumimoji="0" lang="en-GB" sz="1400" b="1" i="0" u="none" strike="noStrike" kern="1200" cap="none" spc="0" normalizeH="0" baseline="0" noProof="0" dirty="0" err="1">
                    <a:ln>
                      <a:noFill/>
                    </a:ln>
                    <a:solidFill>
                      <a:srgbClr val="000000"/>
                    </a:solidFill>
                    <a:effectLst/>
                    <a:uLnTx/>
                    <a:uFillTx/>
                    <a:latin typeface="Arial"/>
                    <a:ea typeface="+mn-ea"/>
                    <a:cs typeface="+mn-cs"/>
                  </a:rPr>
                  <a:t>pos</a:t>
                </a:r>
                <a:r>
                  <a:rPr kumimoji="0" lang="en-GB" sz="1400" b="1" i="0" u="none" strike="noStrike" kern="1200" cap="none" spc="0" normalizeH="0" baseline="0" noProof="0" dirty="0">
                    <a:ln>
                      <a:noFill/>
                    </a:ln>
                    <a:solidFill>
                      <a:srgbClr val="000000"/>
                    </a:solidFill>
                    <a:effectLst/>
                    <a:uLnTx/>
                    <a:uFillTx/>
                    <a:latin typeface="Arial"/>
                    <a:ea typeface="+mn-ea"/>
                    <a:cs typeface="+mn-cs"/>
                  </a:rPr>
                  <a:t> patients: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PFS HR 0.14 (median NR vs 14.0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 HR 0.18 (18-month rate 93% vs 69%)</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belantamab mafodotin + Pom-</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dex</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vs Pom-</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 median PFS NR vs NR</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pos</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median PFS 19.6 vs 10.2 months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 18-month OS 92% vs 100%</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 18-month OS 72% vs 67%</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Trudel S, et al. J Clin Oncol 2025;43(16_supplement):7533.</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A13F30E1-4CCF-706B-FD72-627A8B95F14B}"/>
                </a:ext>
              </a:extLst>
            </p:cNvPr>
            <p:cNvGrpSpPr/>
            <p:nvPr/>
          </p:nvGrpSpPr>
          <p:grpSpPr>
            <a:xfrm>
              <a:off x="5617869" y="1227797"/>
              <a:ext cx="1518131" cy="514881"/>
              <a:chOff x="2266840" y="3390115"/>
              <a:chExt cx="1518131" cy="514881"/>
            </a:xfrm>
          </p:grpSpPr>
          <p:sp>
            <p:nvSpPr>
              <p:cNvPr id="37" name="Rectangle: Rounded Corners 36">
                <a:extLst>
                  <a:ext uri="{FF2B5EF4-FFF2-40B4-BE49-F238E27FC236}">
                    <a16:creationId xmlns:a16="http://schemas.microsoft.com/office/drawing/2014/main" id="{42771749-9A27-D872-0B4F-1BF680EC44E5}"/>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38" name="Picture 2" descr="Event: Imcheck Therapeutics">
                <a:extLst>
                  <a:ext uri="{FF2B5EF4-FFF2-40B4-BE49-F238E27FC236}">
                    <a16:creationId xmlns:a16="http://schemas.microsoft.com/office/drawing/2014/main" id="{5B503F5E-655B-9445-9A07-77651F23FB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0" name="Group 29">
            <a:extLst>
              <a:ext uri="{FF2B5EF4-FFF2-40B4-BE49-F238E27FC236}">
                <a16:creationId xmlns:a16="http://schemas.microsoft.com/office/drawing/2014/main" id="{CD430A14-8E9A-68E8-FB38-D86761BF3605}"/>
              </a:ext>
            </a:extLst>
          </p:cNvPr>
          <p:cNvGrpSpPr/>
          <p:nvPr/>
        </p:nvGrpSpPr>
        <p:grpSpPr>
          <a:xfrm>
            <a:off x="1694197" y="1425148"/>
            <a:ext cx="8372908" cy="5308504"/>
            <a:chOff x="1733116" y="1006848"/>
            <a:chExt cx="8372908" cy="5308504"/>
          </a:xfrm>
        </p:grpSpPr>
        <p:grpSp>
          <p:nvGrpSpPr>
            <p:cNvPr id="12" name="Group 11">
              <a:extLst>
                <a:ext uri="{FF2B5EF4-FFF2-40B4-BE49-F238E27FC236}">
                  <a16:creationId xmlns:a16="http://schemas.microsoft.com/office/drawing/2014/main" id="{E6DD20C8-5CB4-C213-3D0F-620A906E82FF}"/>
                </a:ext>
              </a:extLst>
            </p:cNvPr>
            <p:cNvGrpSpPr/>
            <p:nvPr/>
          </p:nvGrpSpPr>
          <p:grpSpPr>
            <a:xfrm>
              <a:off x="1733116" y="1006848"/>
              <a:ext cx="8372908" cy="5308504"/>
              <a:chOff x="2498747" y="2397088"/>
              <a:chExt cx="8372908" cy="5308504"/>
            </a:xfrm>
          </p:grpSpPr>
          <p:sp>
            <p:nvSpPr>
              <p:cNvPr id="13" name="Rectangle: Rounded Corners 12">
                <a:extLst>
                  <a:ext uri="{FF2B5EF4-FFF2-40B4-BE49-F238E27FC236}">
                    <a16:creationId xmlns:a16="http://schemas.microsoft.com/office/drawing/2014/main" id="{394A4F86-DB43-39A4-F006-CE4C1EB7AD05}"/>
                  </a:ext>
                </a:extLst>
              </p:cNvPr>
              <p:cNvSpPr/>
              <p:nvPr/>
            </p:nvSpPr>
            <p:spPr>
              <a:xfrm>
                <a:off x="2929038" y="2497411"/>
                <a:ext cx="7942617" cy="5208181"/>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9917398-DF3B-4C29-2C10-3A2374CE4375}"/>
                  </a:ext>
                </a:extLst>
              </p:cNvPr>
              <p:cNvSpPr/>
              <p:nvPr/>
            </p:nvSpPr>
            <p:spPr>
              <a:xfrm>
                <a:off x="3118095" y="2785375"/>
                <a:ext cx="748870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ALGONQUIN: Phase 1/2 study of Bela-Pom-</a:t>
                </a:r>
                <a:r>
                  <a:rPr kumimoji="0" lang="en-GB" sz="1400" b="1" i="0" u="none" strike="noStrike" kern="1200" cap="none" spc="0" normalizeH="0" baseline="0" noProof="0" dirty="0" err="1">
                    <a:ln>
                      <a:noFill/>
                    </a:ln>
                    <a:solidFill>
                      <a:srgbClr val="000000"/>
                    </a:solidFill>
                    <a:effectLst/>
                    <a:uLnTx/>
                    <a:uFillTx/>
                    <a:latin typeface="Arial"/>
                    <a:ea typeface="+mn-ea"/>
                    <a:cs typeface="+mn-cs"/>
                  </a:rPr>
                  <a:t>dex</a:t>
                </a:r>
                <a:r>
                  <a:rPr kumimoji="0" lang="en-GB" sz="1400" b="1" i="0" u="none" strike="noStrike" kern="1200" cap="none" spc="0" normalizeH="0" baseline="0" noProof="0" dirty="0">
                    <a:ln>
                      <a:noFill/>
                    </a:ln>
                    <a:solidFill>
                      <a:srgbClr val="000000"/>
                    </a:solidFill>
                    <a:effectLst/>
                    <a:uLnTx/>
                    <a:uFillTx/>
                    <a:latin typeface="Arial"/>
                    <a:ea typeface="+mn-ea"/>
                    <a:cs typeface="+mn-cs"/>
                  </a:rPr>
                  <a:t> in RRMM</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2C6678A8-6B9B-A90C-A0C7-13B4DCB808A5}"/>
                  </a:ext>
                </a:extLst>
              </p:cNvPr>
              <p:cNvSpPr/>
              <p:nvPr/>
            </p:nvSpPr>
            <p:spPr>
              <a:xfrm>
                <a:off x="3118095" y="3229988"/>
                <a:ext cx="7488704" cy="4208082"/>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3816000"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87 patients; median age 67 years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 high-risk cytogenetics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3 prior therapies; 97% R-refractory, 86% PI-refractory, 67% CD38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mAb</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-refractory; 55% triple-class-refractory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14.5 months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ORR 88%, including 73% ≥VGPR and 33% ≥CR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AEs (grade 3/4): keratopathy 71% (55%), decreased visual acuity 78% (44%), fatigue 60% (12%), infection 51% (21%), neutropenia 49% (41%), thrombocytopenia 44% (33%)</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Trudel S, et al. Nat Med 2024;30(2):543–51.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Figures reproduced under Creative Commons CC BY 4.0 license</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E0602733-1C24-1D84-3A62-D800C2ED6DF1}"/>
                  </a:ext>
                </a:extLst>
              </p:cNvPr>
              <p:cNvSpPr/>
              <p:nvPr/>
            </p:nvSpPr>
            <p:spPr>
              <a:xfrm>
                <a:off x="2498747" y="2397088"/>
                <a:ext cx="2161827" cy="432212"/>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21" name="Picture 20">
              <a:extLst>
                <a:ext uri="{FF2B5EF4-FFF2-40B4-BE49-F238E27FC236}">
                  <a16:creationId xmlns:a16="http://schemas.microsoft.com/office/drawing/2014/main" id="{0392EA4C-5F73-20D0-4E74-AB3029343061}"/>
                </a:ext>
              </a:extLst>
            </p:cNvPr>
            <p:cNvPicPr>
              <a:picLocks noChangeAspect="1"/>
            </p:cNvPicPr>
            <p:nvPr/>
          </p:nvPicPr>
          <p:blipFill>
            <a:blip r:embed="rId6"/>
            <a:stretch>
              <a:fillRect/>
            </a:stretch>
          </p:blipFill>
          <p:spPr>
            <a:xfrm>
              <a:off x="1822938" y="1086588"/>
              <a:ext cx="1982182" cy="234058"/>
            </a:xfrm>
            <a:prstGeom prst="rect">
              <a:avLst/>
            </a:prstGeom>
          </p:spPr>
        </p:pic>
        <p:pic>
          <p:nvPicPr>
            <p:cNvPr id="2052" name="Picture 4" descr="Fig. 2">
              <a:extLst>
                <a:ext uri="{FF2B5EF4-FFF2-40B4-BE49-F238E27FC236}">
                  <a16:creationId xmlns:a16="http://schemas.microsoft.com/office/drawing/2014/main" id="{C9F42D36-FC69-8BBF-045D-ECE00992FF2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p:blipFill>
          <p:spPr bwMode="auto">
            <a:xfrm>
              <a:off x="6267751" y="1909292"/>
              <a:ext cx="3380046" cy="40664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6632C4B-8814-FA9C-6A73-14D0B8DA5F89}"/>
                </a:ext>
              </a:extLst>
            </p:cNvPr>
            <p:cNvSpPr txBox="1"/>
            <p:nvPr/>
          </p:nvSpPr>
          <p:spPr>
            <a:xfrm>
              <a:off x="8342934" y="2227269"/>
              <a:ext cx="14870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Median PFS 21.8 months</a:t>
              </a:r>
              <a:endParaRPr kumimoji="0" lang="en-GB"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0C6D9DC7-1198-B411-E668-499F06C268C7}"/>
                </a:ext>
              </a:extLst>
            </p:cNvPr>
            <p:cNvSpPr txBox="1"/>
            <p:nvPr/>
          </p:nvSpPr>
          <p:spPr>
            <a:xfrm>
              <a:off x="8349785" y="4208469"/>
              <a:ext cx="14870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OS 34.0 months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82120172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22" grpId="0"/>
      <p:bldP spid="23" grpId="0"/>
      <p:bldGraphic spid="25" grpId="0">
        <p:bldAsOne/>
      </p:bldGraphic>
      <p:bldP spid="26" grpId="0"/>
      <p:bldP spid="28" grpId="0"/>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E878-32C6-0C4E-FC09-2331CBDC3E61}"/>
              </a:ext>
            </a:extLst>
          </p:cNvPr>
          <p:cNvSpPr>
            <a:spLocks noGrp="1"/>
          </p:cNvSpPr>
          <p:nvPr>
            <p:ph type="title"/>
          </p:nvPr>
        </p:nvSpPr>
        <p:spPr/>
        <p:txBody>
          <a:bodyPr/>
          <a:lstStyle/>
          <a:p>
            <a:r>
              <a:rPr lang="en-GB" sz="3200" dirty="0" err="1"/>
              <a:t>AMaRC</a:t>
            </a:r>
            <a:r>
              <a:rPr lang="en-GB" sz="3200" dirty="0"/>
              <a:t> 19-02 </a:t>
            </a:r>
            <a:r>
              <a:rPr lang="en-GB" sz="3200" dirty="0" err="1"/>
              <a:t>BelaCarD</a:t>
            </a:r>
            <a:r>
              <a:rPr lang="en-GB" sz="3200" dirty="0"/>
              <a:t> study:</a:t>
            </a:r>
            <a:br>
              <a:rPr lang="en-GB" sz="3200" dirty="0"/>
            </a:br>
            <a:r>
              <a:rPr lang="en-GB" sz="3200" dirty="0"/>
              <a:t>Belantamab</a:t>
            </a:r>
            <a:r>
              <a:rPr lang="en-US" sz="3200" dirty="0"/>
              <a:t> mafodotin + </a:t>
            </a:r>
            <a:r>
              <a:rPr lang="en-US" sz="3200" dirty="0" err="1"/>
              <a:t>Kd</a:t>
            </a:r>
            <a:r>
              <a:rPr lang="en-US" sz="3200" dirty="0"/>
              <a:t> in RRMM</a:t>
            </a:r>
            <a:endParaRPr lang="en-GB" sz="3200" dirty="0"/>
          </a:p>
        </p:txBody>
      </p:sp>
      <p:grpSp>
        <p:nvGrpSpPr>
          <p:cNvPr id="17" name="Group 16">
            <a:extLst>
              <a:ext uri="{FF2B5EF4-FFF2-40B4-BE49-F238E27FC236}">
                <a16:creationId xmlns:a16="http://schemas.microsoft.com/office/drawing/2014/main" id="{28155931-89AF-848F-E658-9F02FBC2C22C}"/>
              </a:ext>
            </a:extLst>
          </p:cNvPr>
          <p:cNvGrpSpPr/>
          <p:nvPr/>
        </p:nvGrpSpPr>
        <p:grpSpPr>
          <a:xfrm>
            <a:off x="609600" y="1852767"/>
            <a:ext cx="5384800" cy="2446470"/>
            <a:chOff x="609600" y="1852767"/>
            <a:chExt cx="5384800" cy="2446470"/>
          </a:xfrm>
        </p:grpSpPr>
        <p:sp>
          <p:nvSpPr>
            <p:cNvPr id="4" name="Freeform: Shape 3">
              <a:extLst>
                <a:ext uri="{FF2B5EF4-FFF2-40B4-BE49-F238E27FC236}">
                  <a16:creationId xmlns:a16="http://schemas.microsoft.com/office/drawing/2014/main" id="{6ADD16BA-737C-9CB3-BF43-11599062F0E1}"/>
                </a:ext>
              </a:extLst>
            </p:cNvPr>
            <p:cNvSpPr/>
            <p:nvPr/>
          </p:nvSpPr>
          <p:spPr>
            <a:xfrm>
              <a:off x="609600" y="2103687"/>
              <a:ext cx="5384800" cy="2195550"/>
            </a:xfrm>
            <a:custGeom>
              <a:avLst/>
              <a:gdLst>
                <a:gd name="connsiteX0" fmla="*/ 0 w 5384800"/>
                <a:gd name="connsiteY0" fmla="*/ 0 h 2195550"/>
                <a:gd name="connsiteX1" fmla="*/ 5384800 w 5384800"/>
                <a:gd name="connsiteY1" fmla="*/ 0 h 2195550"/>
                <a:gd name="connsiteX2" fmla="*/ 5384800 w 5384800"/>
                <a:gd name="connsiteY2" fmla="*/ 2195550 h 2195550"/>
                <a:gd name="connsiteX3" fmla="*/ 0 w 5384800"/>
                <a:gd name="connsiteY3" fmla="*/ 2195550 h 2195550"/>
                <a:gd name="connsiteX4" fmla="*/ 0 w 5384800"/>
                <a:gd name="connsiteY4" fmla="*/ 0 h 219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2195550">
                  <a:moveTo>
                    <a:pt x="0" y="0"/>
                  </a:moveTo>
                  <a:lnTo>
                    <a:pt x="5384800" y="0"/>
                  </a:lnTo>
                  <a:lnTo>
                    <a:pt x="5384800" y="2195550"/>
                  </a:lnTo>
                  <a:lnTo>
                    <a:pt x="0" y="21955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920" tIns="354076" rIns="417920" bIns="120904"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Belamaf + Kd in RRMM after 1-3 prior lines</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N=65, median age 69.7 years</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33% high-risk cytogenetics</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25.5% / 38.2% / 34.6% with 1 / 2 / 3 prior lines</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42% / 50% / 45% / 33% / 31% V-/ K- / R- / Pom- / CD38 mAb-refractory</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356F3EB7-652F-F9DC-57B9-60BC698D8AF5}"/>
                </a:ext>
              </a:extLst>
            </p:cNvPr>
            <p:cNvSpPr/>
            <p:nvPr/>
          </p:nvSpPr>
          <p:spPr>
            <a:xfrm>
              <a:off x="878840" y="1852767"/>
              <a:ext cx="3769360" cy="501840"/>
            </a:xfrm>
            <a:custGeom>
              <a:avLst/>
              <a:gdLst>
                <a:gd name="connsiteX0" fmla="*/ 0 w 3769360"/>
                <a:gd name="connsiteY0" fmla="*/ 83642 h 501840"/>
                <a:gd name="connsiteX1" fmla="*/ 83642 w 3769360"/>
                <a:gd name="connsiteY1" fmla="*/ 0 h 501840"/>
                <a:gd name="connsiteX2" fmla="*/ 3685718 w 3769360"/>
                <a:gd name="connsiteY2" fmla="*/ 0 h 501840"/>
                <a:gd name="connsiteX3" fmla="*/ 3769360 w 3769360"/>
                <a:gd name="connsiteY3" fmla="*/ 83642 h 501840"/>
                <a:gd name="connsiteX4" fmla="*/ 3769360 w 3769360"/>
                <a:gd name="connsiteY4" fmla="*/ 418198 h 501840"/>
                <a:gd name="connsiteX5" fmla="*/ 3685718 w 3769360"/>
                <a:gd name="connsiteY5" fmla="*/ 501840 h 501840"/>
                <a:gd name="connsiteX6" fmla="*/ 83642 w 3769360"/>
                <a:gd name="connsiteY6" fmla="*/ 501840 h 501840"/>
                <a:gd name="connsiteX7" fmla="*/ 0 w 3769360"/>
                <a:gd name="connsiteY7" fmla="*/ 418198 h 501840"/>
                <a:gd name="connsiteX8" fmla="*/ 0 w 376936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360" h="501840">
                  <a:moveTo>
                    <a:pt x="0" y="83642"/>
                  </a:moveTo>
                  <a:cubicBezTo>
                    <a:pt x="0" y="37448"/>
                    <a:pt x="37448" y="0"/>
                    <a:pt x="83642" y="0"/>
                  </a:cubicBezTo>
                  <a:lnTo>
                    <a:pt x="3685718" y="0"/>
                  </a:lnTo>
                  <a:cubicBezTo>
                    <a:pt x="3731912" y="0"/>
                    <a:pt x="3769360" y="37448"/>
                    <a:pt x="3769360" y="83642"/>
                  </a:cubicBezTo>
                  <a:lnTo>
                    <a:pt x="3769360" y="418198"/>
                  </a:lnTo>
                  <a:cubicBezTo>
                    <a:pt x="3769360" y="464392"/>
                    <a:pt x="3731912" y="501840"/>
                    <a:pt x="3685718" y="501840"/>
                  </a:cubicBezTo>
                  <a:lnTo>
                    <a:pt x="83642" y="501840"/>
                  </a:lnTo>
                  <a:cubicBezTo>
                    <a:pt x="37448" y="501840"/>
                    <a:pt x="0" y="464392"/>
                    <a:pt x="0" y="418198"/>
                  </a:cubicBezTo>
                  <a:lnTo>
                    <a:pt x="0" y="836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971" tIns="24498" rIns="166971" bIns="24498"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dirty="0">
                  <a:ln>
                    <a:noFill/>
                  </a:ln>
                  <a:solidFill>
                    <a:srgbClr val="FFFFFF"/>
                  </a:solidFill>
                  <a:effectLst/>
                  <a:uLnTx/>
                  <a:uFillTx/>
                  <a:latin typeface="Arial"/>
                  <a:ea typeface="+mn-ea"/>
                  <a:cs typeface="+mn-cs"/>
                </a:rPr>
                <a:t>Phase 1/2 study</a:t>
              </a:r>
              <a:endParaRPr kumimoji="0" lang="en-GB" sz="17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B4640BE2-D34F-8574-6CEB-AAD512808BD6}"/>
              </a:ext>
            </a:extLst>
          </p:cNvPr>
          <p:cNvGrpSpPr/>
          <p:nvPr/>
        </p:nvGrpSpPr>
        <p:grpSpPr>
          <a:xfrm>
            <a:off x="609600" y="4391037"/>
            <a:ext cx="5384800" cy="1482570"/>
            <a:chOff x="609600" y="4391037"/>
            <a:chExt cx="5384800" cy="1482570"/>
          </a:xfrm>
        </p:grpSpPr>
        <p:sp>
          <p:nvSpPr>
            <p:cNvPr id="10" name="Freeform: Shape 9">
              <a:extLst>
                <a:ext uri="{FF2B5EF4-FFF2-40B4-BE49-F238E27FC236}">
                  <a16:creationId xmlns:a16="http://schemas.microsoft.com/office/drawing/2014/main" id="{F629CBB5-75DD-35B7-3C8B-43FA057AC965}"/>
                </a:ext>
              </a:extLst>
            </p:cNvPr>
            <p:cNvSpPr/>
            <p:nvPr/>
          </p:nvSpPr>
          <p:spPr>
            <a:xfrm>
              <a:off x="609600" y="4641957"/>
              <a:ext cx="5384800" cy="1231650"/>
            </a:xfrm>
            <a:custGeom>
              <a:avLst/>
              <a:gdLst>
                <a:gd name="connsiteX0" fmla="*/ 0 w 5384800"/>
                <a:gd name="connsiteY0" fmla="*/ 0 h 1231650"/>
                <a:gd name="connsiteX1" fmla="*/ 5384800 w 5384800"/>
                <a:gd name="connsiteY1" fmla="*/ 0 h 1231650"/>
                <a:gd name="connsiteX2" fmla="*/ 5384800 w 5384800"/>
                <a:gd name="connsiteY2" fmla="*/ 1231650 h 1231650"/>
                <a:gd name="connsiteX3" fmla="*/ 0 w 5384800"/>
                <a:gd name="connsiteY3" fmla="*/ 1231650 h 1231650"/>
                <a:gd name="connsiteX4" fmla="*/ 0 w 5384800"/>
                <a:gd name="connsiteY4" fmla="*/ 0 h 123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1231650">
                  <a:moveTo>
                    <a:pt x="0" y="0"/>
                  </a:moveTo>
                  <a:lnTo>
                    <a:pt x="5384800" y="0"/>
                  </a:lnTo>
                  <a:lnTo>
                    <a:pt x="5384800" y="1231650"/>
                  </a:lnTo>
                  <a:lnTo>
                    <a:pt x="0" y="12316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920" tIns="354076" rIns="417920" bIns="120904" numCol="1" spcCol="1270" anchor="t"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By end of cycle 2, ORR 80%, ≥VGPR 40%</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Median follow-up 13 months</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r>
                <a:rPr kumimoji="0" lang="en-GB" sz="17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24-month PFS 56.1%</a:t>
              </a:r>
              <a:endParaRPr kumimoji="0" lang="en-GB" sz="17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0E22410D-7213-8DF9-6D22-B2887DF1C5B6}"/>
                </a:ext>
              </a:extLst>
            </p:cNvPr>
            <p:cNvSpPr/>
            <p:nvPr/>
          </p:nvSpPr>
          <p:spPr>
            <a:xfrm>
              <a:off x="878840" y="4391037"/>
              <a:ext cx="3769360" cy="501840"/>
            </a:xfrm>
            <a:custGeom>
              <a:avLst/>
              <a:gdLst>
                <a:gd name="connsiteX0" fmla="*/ 0 w 3769360"/>
                <a:gd name="connsiteY0" fmla="*/ 83642 h 501840"/>
                <a:gd name="connsiteX1" fmla="*/ 83642 w 3769360"/>
                <a:gd name="connsiteY1" fmla="*/ 0 h 501840"/>
                <a:gd name="connsiteX2" fmla="*/ 3685718 w 3769360"/>
                <a:gd name="connsiteY2" fmla="*/ 0 h 501840"/>
                <a:gd name="connsiteX3" fmla="*/ 3769360 w 3769360"/>
                <a:gd name="connsiteY3" fmla="*/ 83642 h 501840"/>
                <a:gd name="connsiteX4" fmla="*/ 3769360 w 3769360"/>
                <a:gd name="connsiteY4" fmla="*/ 418198 h 501840"/>
                <a:gd name="connsiteX5" fmla="*/ 3685718 w 3769360"/>
                <a:gd name="connsiteY5" fmla="*/ 501840 h 501840"/>
                <a:gd name="connsiteX6" fmla="*/ 83642 w 3769360"/>
                <a:gd name="connsiteY6" fmla="*/ 501840 h 501840"/>
                <a:gd name="connsiteX7" fmla="*/ 0 w 3769360"/>
                <a:gd name="connsiteY7" fmla="*/ 418198 h 501840"/>
                <a:gd name="connsiteX8" fmla="*/ 0 w 376936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360" h="501840">
                  <a:moveTo>
                    <a:pt x="0" y="83642"/>
                  </a:moveTo>
                  <a:cubicBezTo>
                    <a:pt x="0" y="37448"/>
                    <a:pt x="37448" y="0"/>
                    <a:pt x="83642" y="0"/>
                  </a:cubicBezTo>
                  <a:lnTo>
                    <a:pt x="3685718" y="0"/>
                  </a:lnTo>
                  <a:cubicBezTo>
                    <a:pt x="3731912" y="0"/>
                    <a:pt x="3769360" y="37448"/>
                    <a:pt x="3769360" y="83642"/>
                  </a:cubicBezTo>
                  <a:lnTo>
                    <a:pt x="3769360" y="418198"/>
                  </a:lnTo>
                  <a:cubicBezTo>
                    <a:pt x="3769360" y="464392"/>
                    <a:pt x="3731912" y="501840"/>
                    <a:pt x="3685718" y="501840"/>
                  </a:cubicBezTo>
                  <a:lnTo>
                    <a:pt x="83642" y="501840"/>
                  </a:lnTo>
                  <a:cubicBezTo>
                    <a:pt x="37448" y="501840"/>
                    <a:pt x="0" y="464392"/>
                    <a:pt x="0" y="418198"/>
                  </a:cubicBezTo>
                  <a:lnTo>
                    <a:pt x="0" y="836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971" tIns="24498" rIns="166971" bIns="24498"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GB" sz="1700" b="1" i="0" u="none" strike="noStrike" kern="1200" cap="none" spc="0" normalizeH="0" baseline="0" noProof="0">
                  <a:ln>
                    <a:noFill/>
                  </a:ln>
                  <a:solidFill>
                    <a:srgbClr val="FFFFFF"/>
                  </a:solidFill>
                  <a:effectLst/>
                  <a:uLnTx/>
                  <a:uFillTx/>
                  <a:latin typeface="Arial"/>
                  <a:ea typeface="+mn-ea"/>
                  <a:cs typeface="+mn-cs"/>
                </a:rPr>
                <a:t>Efficacy</a:t>
              </a:r>
              <a:endParaRPr kumimoji="0" lang="en-GB" sz="17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79FE57E0-CA77-EEDA-273F-733F48B169F4}"/>
              </a:ext>
            </a:extLst>
          </p:cNvPr>
          <p:cNvGrpSpPr/>
          <p:nvPr/>
        </p:nvGrpSpPr>
        <p:grpSpPr>
          <a:xfrm>
            <a:off x="6197600" y="1687527"/>
            <a:ext cx="5384800" cy="903960"/>
            <a:chOff x="6197600" y="1687527"/>
            <a:chExt cx="5384800" cy="903960"/>
          </a:xfrm>
        </p:grpSpPr>
        <p:sp>
          <p:nvSpPr>
            <p:cNvPr id="13" name="Freeform: Shape 12">
              <a:extLst>
                <a:ext uri="{FF2B5EF4-FFF2-40B4-BE49-F238E27FC236}">
                  <a16:creationId xmlns:a16="http://schemas.microsoft.com/office/drawing/2014/main" id="{03024B09-6212-69C8-75C8-59E900FB613D}"/>
                </a:ext>
              </a:extLst>
            </p:cNvPr>
            <p:cNvSpPr/>
            <p:nvPr/>
          </p:nvSpPr>
          <p:spPr>
            <a:xfrm>
              <a:off x="6197600" y="1923687"/>
              <a:ext cx="5384800" cy="667800"/>
            </a:xfrm>
            <a:custGeom>
              <a:avLst/>
              <a:gdLst>
                <a:gd name="connsiteX0" fmla="*/ 0 w 5384800"/>
                <a:gd name="connsiteY0" fmla="*/ 0 h 667800"/>
                <a:gd name="connsiteX1" fmla="*/ 5384800 w 5384800"/>
                <a:gd name="connsiteY1" fmla="*/ 0 h 667800"/>
                <a:gd name="connsiteX2" fmla="*/ 5384800 w 5384800"/>
                <a:gd name="connsiteY2" fmla="*/ 667800 h 667800"/>
                <a:gd name="connsiteX3" fmla="*/ 0 w 5384800"/>
                <a:gd name="connsiteY3" fmla="*/ 667800 h 667800"/>
                <a:gd name="connsiteX4" fmla="*/ 0 w 5384800"/>
                <a:gd name="connsiteY4" fmla="*/ 0 h 6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667800">
                  <a:moveTo>
                    <a:pt x="0" y="0"/>
                  </a:moveTo>
                  <a:lnTo>
                    <a:pt x="5384800" y="0"/>
                  </a:lnTo>
                  <a:lnTo>
                    <a:pt x="5384800" y="667800"/>
                  </a:lnTo>
                  <a:lnTo>
                    <a:pt x="0" y="6678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920" tIns="333248" rIns="417920" bIns="113792"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Median 9 cycles received</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8D5A61BD-DC2C-D598-1C67-860A377220C1}"/>
                </a:ext>
              </a:extLst>
            </p:cNvPr>
            <p:cNvSpPr/>
            <p:nvPr/>
          </p:nvSpPr>
          <p:spPr>
            <a:xfrm>
              <a:off x="6466840" y="1687527"/>
              <a:ext cx="3769360" cy="472320"/>
            </a:xfrm>
            <a:custGeom>
              <a:avLst/>
              <a:gdLst>
                <a:gd name="connsiteX0" fmla="*/ 0 w 3769360"/>
                <a:gd name="connsiteY0" fmla="*/ 78722 h 472320"/>
                <a:gd name="connsiteX1" fmla="*/ 78722 w 3769360"/>
                <a:gd name="connsiteY1" fmla="*/ 0 h 472320"/>
                <a:gd name="connsiteX2" fmla="*/ 3690638 w 3769360"/>
                <a:gd name="connsiteY2" fmla="*/ 0 h 472320"/>
                <a:gd name="connsiteX3" fmla="*/ 3769360 w 3769360"/>
                <a:gd name="connsiteY3" fmla="*/ 78722 h 472320"/>
                <a:gd name="connsiteX4" fmla="*/ 3769360 w 3769360"/>
                <a:gd name="connsiteY4" fmla="*/ 393598 h 472320"/>
                <a:gd name="connsiteX5" fmla="*/ 3690638 w 3769360"/>
                <a:gd name="connsiteY5" fmla="*/ 472320 h 472320"/>
                <a:gd name="connsiteX6" fmla="*/ 78722 w 3769360"/>
                <a:gd name="connsiteY6" fmla="*/ 472320 h 472320"/>
                <a:gd name="connsiteX7" fmla="*/ 0 w 3769360"/>
                <a:gd name="connsiteY7" fmla="*/ 393598 h 472320"/>
                <a:gd name="connsiteX8" fmla="*/ 0 w 376936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360" h="472320">
                  <a:moveTo>
                    <a:pt x="0" y="78722"/>
                  </a:moveTo>
                  <a:cubicBezTo>
                    <a:pt x="0" y="35245"/>
                    <a:pt x="35245" y="0"/>
                    <a:pt x="78722" y="0"/>
                  </a:cubicBezTo>
                  <a:lnTo>
                    <a:pt x="3690638" y="0"/>
                  </a:lnTo>
                  <a:cubicBezTo>
                    <a:pt x="3734115" y="0"/>
                    <a:pt x="3769360" y="35245"/>
                    <a:pt x="3769360" y="78722"/>
                  </a:cubicBezTo>
                  <a:lnTo>
                    <a:pt x="3769360" y="393598"/>
                  </a:lnTo>
                  <a:cubicBezTo>
                    <a:pt x="3769360" y="437075"/>
                    <a:pt x="3734115" y="472320"/>
                    <a:pt x="369063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530" tIns="23057" rIns="165530" bIns="23057"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Treatment exposure</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44F837C0-F438-37DB-669D-DD522C2BF5CF}"/>
              </a:ext>
            </a:extLst>
          </p:cNvPr>
          <p:cNvGrpSpPr/>
          <p:nvPr/>
        </p:nvGrpSpPr>
        <p:grpSpPr>
          <a:xfrm>
            <a:off x="6197600" y="2677887"/>
            <a:ext cx="5384800" cy="3360960"/>
            <a:chOff x="6197600" y="2677887"/>
            <a:chExt cx="5384800" cy="3360960"/>
          </a:xfrm>
        </p:grpSpPr>
        <p:sp>
          <p:nvSpPr>
            <p:cNvPr id="15" name="Freeform: Shape 14">
              <a:extLst>
                <a:ext uri="{FF2B5EF4-FFF2-40B4-BE49-F238E27FC236}">
                  <a16:creationId xmlns:a16="http://schemas.microsoft.com/office/drawing/2014/main" id="{625754FF-E5DC-CFBA-BB81-845AB7EA8459}"/>
                </a:ext>
              </a:extLst>
            </p:cNvPr>
            <p:cNvSpPr/>
            <p:nvPr/>
          </p:nvSpPr>
          <p:spPr>
            <a:xfrm>
              <a:off x="6197600" y="2914047"/>
              <a:ext cx="5384800" cy="3124800"/>
            </a:xfrm>
            <a:custGeom>
              <a:avLst/>
              <a:gdLst>
                <a:gd name="connsiteX0" fmla="*/ 0 w 5384800"/>
                <a:gd name="connsiteY0" fmla="*/ 0 h 3124800"/>
                <a:gd name="connsiteX1" fmla="*/ 5384800 w 5384800"/>
                <a:gd name="connsiteY1" fmla="*/ 0 h 3124800"/>
                <a:gd name="connsiteX2" fmla="*/ 5384800 w 5384800"/>
                <a:gd name="connsiteY2" fmla="*/ 3124800 h 3124800"/>
                <a:gd name="connsiteX3" fmla="*/ 0 w 5384800"/>
                <a:gd name="connsiteY3" fmla="*/ 3124800 h 3124800"/>
                <a:gd name="connsiteX4" fmla="*/ 0 w 5384800"/>
                <a:gd name="connsiteY4" fmla="*/ 0 h 312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3124800">
                  <a:moveTo>
                    <a:pt x="0" y="0"/>
                  </a:moveTo>
                  <a:lnTo>
                    <a:pt x="5384800" y="0"/>
                  </a:lnTo>
                  <a:lnTo>
                    <a:pt x="5384800" y="3124800"/>
                  </a:lnTo>
                  <a:lnTo>
                    <a:pt x="0" y="31248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920" tIns="333248" rIns="417920" bIns="113792"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73% Grade 3/4 AEs</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15% belamaf-related SAEs</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9% discontinued due to AEs</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Common all-grade (Grade 3/4 AEs):</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Blurred vision 40% (7%)</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Nausea/vomiting 29% (4%)</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Insomnia 24% (11%)</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Thrombocytopenia 24% (16%)</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Ocular AEs 79%</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BCVA decline 77% (68%)</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n-GB" sz="1600" b="1"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Keratopathy 75% (47%)</a:t>
              </a:r>
              <a:endParaRPr kumimoji="0" lang="en-GB"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D14F8B-CA92-5607-90F6-8AD35214BE67}"/>
                </a:ext>
              </a:extLst>
            </p:cNvPr>
            <p:cNvSpPr/>
            <p:nvPr/>
          </p:nvSpPr>
          <p:spPr>
            <a:xfrm>
              <a:off x="6466840" y="2677887"/>
              <a:ext cx="3769360" cy="472320"/>
            </a:xfrm>
            <a:custGeom>
              <a:avLst/>
              <a:gdLst>
                <a:gd name="connsiteX0" fmla="*/ 0 w 3769360"/>
                <a:gd name="connsiteY0" fmla="*/ 78722 h 472320"/>
                <a:gd name="connsiteX1" fmla="*/ 78722 w 3769360"/>
                <a:gd name="connsiteY1" fmla="*/ 0 h 472320"/>
                <a:gd name="connsiteX2" fmla="*/ 3690638 w 3769360"/>
                <a:gd name="connsiteY2" fmla="*/ 0 h 472320"/>
                <a:gd name="connsiteX3" fmla="*/ 3769360 w 3769360"/>
                <a:gd name="connsiteY3" fmla="*/ 78722 h 472320"/>
                <a:gd name="connsiteX4" fmla="*/ 3769360 w 3769360"/>
                <a:gd name="connsiteY4" fmla="*/ 393598 h 472320"/>
                <a:gd name="connsiteX5" fmla="*/ 3690638 w 3769360"/>
                <a:gd name="connsiteY5" fmla="*/ 472320 h 472320"/>
                <a:gd name="connsiteX6" fmla="*/ 78722 w 3769360"/>
                <a:gd name="connsiteY6" fmla="*/ 472320 h 472320"/>
                <a:gd name="connsiteX7" fmla="*/ 0 w 3769360"/>
                <a:gd name="connsiteY7" fmla="*/ 393598 h 472320"/>
                <a:gd name="connsiteX8" fmla="*/ 0 w 376936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360" h="472320">
                  <a:moveTo>
                    <a:pt x="0" y="78722"/>
                  </a:moveTo>
                  <a:cubicBezTo>
                    <a:pt x="0" y="35245"/>
                    <a:pt x="35245" y="0"/>
                    <a:pt x="78722" y="0"/>
                  </a:cubicBezTo>
                  <a:lnTo>
                    <a:pt x="3690638" y="0"/>
                  </a:lnTo>
                  <a:cubicBezTo>
                    <a:pt x="3734115" y="0"/>
                    <a:pt x="3769360" y="35245"/>
                    <a:pt x="3769360" y="78722"/>
                  </a:cubicBezTo>
                  <a:lnTo>
                    <a:pt x="3769360" y="393598"/>
                  </a:lnTo>
                  <a:cubicBezTo>
                    <a:pt x="3769360" y="437075"/>
                    <a:pt x="3734115" y="472320"/>
                    <a:pt x="369063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530" tIns="23057" rIns="165530" bIns="23057"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Safety</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grpSp>
      <p:sp>
        <p:nvSpPr>
          <p:cNvPr id="5" name="Text Placeholder 4">
            <a:extLst>
              <a:ext uri="{FF2B5EF4-FFF2-40B4-BE49-F238E27FC236}">
                <a16:creationId xmlns:a16="http://schemas.microsoft.com/office/drawing/2014/main" id="{0F6887C6-DF56-5BF8-5D71-60D1A5E084EB}"/>
              </a:ext>
            </a:extLst>
          </p:cNvPr>
          <p:cNvSpPr>
            <a:spLocks noGrp="1"/>
          </p:cNvSpPr>
          <p:nvPr>
            <p:ph type="body" sz="quarter" idx="10"/>
          </p:nvPr>
        </p:nvSpPr>
        <p:spPr/>
        <p:txBody>
          <a:bodyPr/>
          <a:lstStyle/>
          <a:p>
            <a:r>
              <a:rPr lang="en-GB" sz="1200" dirty="0" err="1"/>
              <a:t>Lasica</a:t>
            </a:r>
            <a:r>
              <a:rPr lang="en-GB" sz="1200" dirty="0"/>
              <a:t> M, et al. Blood 2023;142(</a:t>
            </a:r>
            <a:r>
              <a:rPr lang="en-GB" sz="1200" dirty="0" err="1"/>
              <a:t>suppl</a:t>
            </a:r>
            <a:r>
              <a:rPr lang="en-GB" sz="1200" dirty="0"/>
              <a:t> 1):abstract 2012.</a:t>
            </a:r>
          </a:p>
        </p:txBody>
      </p:sp>
      <p:grpSp>
        <p:nvGrpSpPr>
          <p:cNvPr id="3" name="Group 2">
            <a:extLst>
              <a:ext uri="{FF2B5EF4-FFF2-40B4-BE49-F238E27FC236}">
                <a16:creationId xmlns:a16="http://schemas.microsoft.com/office/drawing/2014/main" id="{17332C6E-14E3-A533-72F8-E1781DDBB636}"/>
              </a:ext>
            </a:extLst>
          </p:cNvPr>
          <p:cNvGrpSpPr/>
          <p:nvPr/>
        </p:nvGrpSpPr>
        <p:grpSpPr>
          <a:xfrm>
            <a:off x="11368738" y="-6358"/>
            <a:ext cx="823262" cy="957696"/>
            <a:chOff x="0" y="0"/>
            <a:chExt cx="883693" cy="1027995"/>
          </a:xfrm>
        </p:grpSpPr>
        <p:sp>
          <p:nvSpPr>
            <p:cNvPr id="7" name="Rectangle 6">
              <a:extLst>
                <a:ext uri="{FF2B5EF4-FFF2-40B4-BE49-F238E27FC236}">
                  <a16:creationId xmlns:a16="http://schemas.microsoft.com/office/drawing/2014/main" id="{27D2BFFE-C64D-71CA-1C07-E86CC4164EB2}"/>
                </a:ext>
              </a:extLst>
            </p:cNvPr>
            <p:cNvSpPr/>
            <p:nvPr/>
          </p:nvSpPr>
          <p:spPr bwMode="auto">
            <a:xfrm>
              <a:off x="0" y="0"/>
              <a:ext cx="883693" cy="99569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8" name="Picture 7">
              <a:extLst>
                <a:ext uri="{FF2B5EF4-FFF2-40B4-BE49-F238E27FC236}">
                  <a16:creationId xmlns:a16="http://schemas.microsoft.com/office/drawing/2014/main" id="{1AD5714B-1569-48D8-67B0-D2014A02E99B}"/>
                </a:ext>
              </a:extLst>
            </p:cNvPr>
            <p:cNvPicPr>
              <a:picLocks noChangeAspect="1"/>
            </p:cNvPicPr>
            <p:nvPr/>
          </p:nvPicPr>
          <p:blipFill>
            <a:blip r:embed="rId2"/>
            <a:stretch>
              <a:fillRect/>
            </a:stretch>
          </p:blipFill>
          <p:spPr>
            <a:xfrm>
              <a:off x="53454" y="21277"/>
              <a:ext cx="776784" cy="780978"/>
            </a:xfrm>
            <a:prstGeom prst="rect">
              <a:avLst/>
            </a:prstGeom>
            <a:ln>
              <a:noFill/>
            </a:ln>
          </p:spPr>
        </p:pic>
        <p:sp>
          <p:nvSpPr>
            <p:cNvPr id="12" name="TextBox 11">
              <a:extLst>
                <a:ext uri="{FF2B5EF4-FFF2-40B4-BE49-F238E27FC236}">
                  <a16:creationId xmlns:a16="http://schemas.microsoft.com/office/drawing/2014/main" id="{B3D6B38D-8CEE-1A92-19E5-240B76D6F4AD}"/>
                </a:ext>
              </a:extLst>
            </p:cNvPr>
            <p:cNvSpPr txBox="1"/>
            <p:nvPr/>
          </p:nvSpPr>
          <p:spPr>
            <a:xfrm>
              <a:off x="155089" y="725113"/>
              <a:ext cx="573516" cy="302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62B30"/>
                  </a:solidFill>
                  <a:effectLst/>
                  <a:uLnTx/>
                  <a:uFillTx/>
                  <a:latin typeface="Arial"/>
                  <a:ea typeface="+mn-ea"/>
                  <a:cs typeface="+mn-cs"/>
                </a:rPr>
                <a:t>2023</a:t>
              </a:r>
              <a:endParaRPr kumimoji="0" lang="en-US" sz="1600" b="1" i="0" u="none" strike="noStrike" kern="1200" cap="none" spc="0" normalizeH="0" baseline="0" noProof="0" dirty="0">
                <a:ln>
                  <a:noFill/>
                </a:ln>
                <a:solidFill>
                  <a:srgbClr val="B62B3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E3E1205C-E853-3FA7-37BF-FBDB1C5281FB}"/>
              </a:ext>
            </a:extLst>
          </p:cNvPr>
          <p:cNvGrpSpPr/>
          <p:nvPr/>
        </p:nvGrpSpPr>
        <p:grpSpPr>
          <a:xfrm>
            <a:off x="2719951" y="1920008"/>
            <a:ext cx="6548897" cy="3579092"/>
            <a:chOff x="5617869" y="1227797"/>
            <a:chExt cx="6548897" cy="3579092"/>
          </a:xfrm>
        </p:grpSpPr>
        <p:grpSp>
          <p:nvGrpSpPr>
            <p:cNvPr id="25" name="Group 24">
              <a:extLst>
                <a:ext uri="{FF2B5EF4-FFF2-40B4-BE49-F238E27FC236}">
                  <a16:creationId xmlns:a16="http://schemas.microsoft.com/office/drawing/2014/main" id="{D0D348B3-30B9-A69A-FE1D-8A9DF8ECD7C6}"/>
                </a:ext>
              </a:extLst>
            </p:cNvPr>
            <p:cNvGrpSpPr/>
            <p:nvPr/>
          </p:nvGrpSpPr>
          <p:grpSpPr>
            <a:xfrm>
              <a:off x="6266900" y="1481541"/>
              <a:ext cx="5899866" cy="3325348"/>
              <a:chOff x="2929039" y="2644278"/>
              <a:chExt cx="5899866" cy="3325348"/>
            </a:xfrm>
          </p:grpSpPr>
          <p:sp>
            <p:nvSpPr>
              <p:cNvPr id="29" name="Rectangle: Rounded Corners 28">
                <a:extLst>
                  <a:ext uri="{FF2B5EF4-FFF2-40B4-BE49-F238E27FC236}">
                    <a16:creationId xmlns:a16="http://schemas.microsoft.com/office/drawing/2014/main" id="{C83AF6C6-81E8-6A4B-C07A-5D554434D648}"/>
                  </a:ext>
                </a:extLst>
              </p:cNvPr>
              <p:cNvSpPr/>
              <p:nvPr/>
            </p:nvSpPr>
            <p:spPr>
              <a:xfrm>
                <a:off x="2929039" y="2644278"/>
                <a:ext cx="5899866" cy="3325348"/>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8C031334-0E7A-D5D9-2B4D-24CBDD9AC9BF}"/>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DREAMM-20: </a:t>
                </a:r>
                <a:r>
                  <a:rPr kumimoji="0" lang="en-US" sz="1400" b="1" i="0" u="none" strike="noStrike" kern="1200" cap="none" spc="0" normalizeH="0" baseline="0" noProof="0" dirty="0">
                    <a:ln>
                      <a:noFill/>
                    </a:ln>
                    <a:solidFill>
                      <a:srgbClr val="000000"/>
                    </a:solidFill>
                    <a:effectLst/>
                    <a:uLnTx/>
                    <a:uFillTx/>
                    <a:latin typeface="Arial"/>
                    <a:ea typeface="+mn-ea"/>
                    <a:cs typeface="+mn-cs"/>
                  </a:rPr>
                  <a:t>Belantamab (naked BCMA </a:t>
                </a:r>
                <a:r>
                  <a:rPr kumimoji="0" lang="en-US" sz="1400" b="1" i="0" u="none" strike="noStrike" kern="1200" cap="none" spc="0" normalizeH="0" baseline="0" noProof="0" dirty="0" err="1">
                    <a:ln>
                      <a:noFill/>
                    </a:ln>
                    <a:solidFill>
                      <a:srgbClr val="000000"/>
                    </a:solidFill>
                    <a:effectLst/>
                    <a:uLnTx/>
                    <a:uFillTx/>
                    <a:latin typeface="Arial"/>
                    <a:ea typeface="+mn-ea"/>
                    <a:cs typeface="+mn-cs"/>
                  </a:rPr>
                  <a:t>mAb</a:t>
                </a:r>
                <a:r>
                  <a:rPr kumimoji="0" lang="en-US" sz="1400" b="1" i="0" u="none" strike="noStrike" kern="1200" cap="none" spc="0" normalizeH="0" baseline="0" noProof="0" dirty="0">
                    <a:ln>
                      <a:noFill/>
                    </a:ln>
                    <a:solidFill>
                      <a:srgbClr val="000000"/>
                    </a:solidFill>
                    <a:effectLst/>
                    <a:uLnTx/>
                    <a:uFillTx/>
                    <a:latin typeface="Arial"/>
                    <a:ea typeface="+mn-ea"/>
                    <a:cs typeface="+mn-cs"/>
                  </a:rPr>
                  <a:t>) in RRMM</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7B63345A-32EC-28F6-742C-E79996A93CB3}"/>
                  </a:ext>
                </a:extLst>
              </p:cNvPr>
              <p:cNvSpPr/>
              <p:nvPr/>
            </p:nvSpPr>
            <p:spPr>
              <a:xfrm>
                <a:off x="3118095" y="3229988"/>
                <a:ext cx="5562694" cy="2553893"/>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18 patients with RRMM after ≥3 prior lines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age 76 years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17/18 triple-class exposed, 2/18 prior BCMA-targeted therapy</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28% (2 VGPR, 3 PR)</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Treatment-related AEs 67%</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infusion-related reactions, 4 neutrophil count decreased, 2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anemia</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 vision blurred, 2 platelet count decreased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belantamab-related grade ≥2 corneal events</a:t>
                </a:r>
                <a:endPar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Quach H, et al. J Clin Oncol 2025;43(16_supplement):7550.</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4F9E29BA-9C1C-2344-58AD-CBB2D215A3B6}"/>
                </a:ext>
              </a:extLst>
            </p:cNvPr>
            <p:cNvGrpSpPr/>
            <p:nvPr/>
          </p:nvGrpSpPr>
          <p:grpSpPr>
            <a:xfrm>
              <a:off x="5617869" y="1227797"/>
              <a:ext cx="1518131" cy="514881"/>
              <a:chOff x="2266840" y="3390115"/>
              <a:chExt cx="1518131" cy="514881"/>
            </a:xfrm>
          </p:grpSpPr>
          <p:sp>
            <p:nvSpPr>
              <p:cNvPr id="27" name="Rectangle: Rounded Corners 26">
                <a:extLst>
                  <a:ext uri="{FF2B5EF4-FFF2-40B4-BE49-F238E27FC236}">
                    <a16:creationId xmlns:a16="http://schemas.microsoft.com/office/drawing/2014/main" id="{1B2DFFAF-58F1-8160-6932-5EFF7BAC40C2}"/>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8" name="Picture 2" descr="Event: Imcheck Therapeutics">
                <a:extLst>
                  <a:ext uri="{FF2B5EF4-FFF2-40B4-BE49-F238E27FC236}">
                    <a16:creationId xmlns:a16="http://schemas.microsoft.com/office/drawing/2014/main" id="{8434001E-13A9-6068-4FCC-8E7A204FF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14216513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64AD-A564-F4AD-8C54-57C86DD4E5B3}"/>
              </a:ext>
            </a:extLst>
          </p:cNvPr>
          <p:cNvSpPr>
            <a:spLocks noGrp="1"/>
          </p:cNvSpPr>
          <p:nvPr>
            <p:ph type="title"/>
          </p:nvPr>
        </p:nvSpPr>
        <p:spPr/>
        <p:txBody>
          <a:bodyPr/>
          <a:lstStyle/>
          <a:p>
            <a:r>
              <a:rPr lang="en-GB" sz="3200" dirty="0"/>
              <a:t>Risk of ocular toxicity </a:t>
            </a:r>
            <a:br>
              <a:rPr lang="en-GB" sz="3200" dirty="0"/>
            </a:br>
            <a:r>
              <a:rPr lang="en-GB" sz="3200" dirty="0"/>
              <a:t>with belantamab mafodotin in RRMM</a:t>
            </a:r>
          </a:p>
        </p:txBody>
      </p:sp>
      <p:graphicFrame>
        <p:nvGraphicFramePr>
          <p:cNvPr id="14" name="Content Placeholder 13">
            <a:extLst>
              <a:ext uri="{FF2B5EF4-FFF2-40B4-BE49-F238E27FC236}">
                <a16:creationId xmlns:a16="http://schemas.microsoft.com/office/drawing/2014/main" id="{B06870B0-29A7-BE73-64B0-4FEA934514BC}"/>
              </a:ext>
            </a:extLst>
          </p:cNvPr>
          <p:cNvGraphicFramePr>
            <a:graphicFrameLocks noGrp="1"/>
          </p:cNvGraphicFramePr>
          <p:nvPr>
            <p:ph sz="half" idx="1"/>
          </p:nvPr>
        </p:nvGraphicFramePr>
        <p:xfrm>
          <a:off x="20756" y="1803400"/>
          <a:ext cx="5973644" cy="4616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D26A0053-ABEC-2725-A6AF-051E284324F5}"/>
              </a:ext>
            </a:extLst>
          </p:cNvPr>
          <p:cNvSpPr>
            <a:spLocks noGrp="1"/>
          </p:cNvSpPr>
          <p:nvPr>
            <p:ph type="body" sz="quarter" idx="10"/>
          </p:nvPr>
        </p:nvSpPr>
        <p:spPr>
          <a:xfrm>
            <a:off x="20755" y="6419854"/>
            <a:ext cx="12039033" cy="371644"/>
          </a:xfrm>
        </p:spPr>
        <p:txBody>
          <a:bodyPr/>
          <a:lstStyle/>
          <a:p>
            <a:r>
              <a:rPr lang="en-GB" sz="1200" b="1" kern="1200" dirty="0">
                <a:latin typeface="Arial" panose="020B0604020202020204" pitchFamily="34" charset="0"/>
                <a:cs typeface="Arial" panose="020B0604020202020204" pitchFamily="34" charset="0"/>
              </a:rPr>
              <a:t>1. Quach H, et al. J Clin Oncol 2025;43(16_supplement):7544. 2. Hattin R, et al. J Clin Oncol 2025;43(16_supplement):12040.</a:t>
            </a:r>
            <a:endParaRPr lang="en-GB" sz="1200" dirty="0"/>
          </a:p>
        </p:txBody>
      </p:sp>
      <p:grpSp>
        <p:nvGrpSpPr>
          <p:cNvPr id="10" name="Group 9">
            <a:extLst>
              <a:ext uri="{FF2B5EF4-FFF2-40B4-BE49-F238E27FC236}">
                <a16:creationId xmlns:a16="http://schemas.microsoft.com/office/drawing/2014/main" id="{B5B3A988-A3CF-CF85-F2B3-444A716A1884}"/>
              </a:ext>
            </a:extLst>
          </p:cNvPr>
          <p:cNvGrpSpPr/>
          <p:nvPr/>
        </p:nvGrpSpPr>
        <p:grpSpPr>
          <a:xfrm>
            <a:off x="9768998" y="-7927"/>
            <a:ext cx="2423002" cy="821774"/>
            <a:chOff x="2266840" y="3390115"/>
            <a:chExt cx="1518131" cy="514881"/>
          </a:xfrm>
        </p:grpSpPr>
        <p:sp>
          <p:nvSpPr>
            <p:cNvPr id="11" name="Rectangle: Rounded Corners 10">
              <a:extLst>
                <a:ext uri="{FF2B5EF4-FFF2-40B4-BE49-F238E27FC236}">
                  <a16:creationId xmlns:a16="http://schemas.microsoft.com/office/drawing/2014/main" id="{5E7D3863-6A8F-E6BC-9B9B-609F69DDACD1}"/>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12" name="Picture 2" descr="Event: Imcheck Therapeutics">
              <a:extLst>
                <a:ext uri="{FF2B5EF4-FFF2-40B4-BE49-F238E27FC236}">
                  <a16:creationId xmlns:a16="http://schemas.microsoft.com/office/drawing/2014/main" id="{67022633-6812-7DFD-77DE-CF3927BD6B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reeform: Shape 12">
            <a:extLst>
              <a:ext uri="{FF2B5EF4-FFF2-40B4-BE49-F238E27FC236}">
                <a16:creationId xmlns:a16="http://schemas.microsoft.com/office/drawing/2014/main" id="{B8E0C380-6F28-57E7-E4F6-C537F4DF595A}"/>
              </a:ext>
            </a:extLst>
          </p:cNvPr>
          <p:cNvSpPr/>
          <p:nvPr/>
        </p:nvSpPr>
        <p:spPr>
          <a:xfrm>
            <a:off x="20756" y="1357977"/>
            <a:ext cx="597364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Risk of ocular events in DREAMM-7/DREAMM-8</a:t>
            </a:r>
            <a:r>
              <a:rPr kumimoji="0" lang="en-GB" sz="1400" b="1" i="0" u="none" strike="noStrike" kern="1200" cap="none" spc="0" normalizeH="0" baseline="30000" noProof="0" dirty="0">
                <a:ln>
                  <a:noFill/>
                </a:ln>
                <a:solidFill>
                  <a:srgbClr val="000000"/>
                </a:solidFill>
                <a:effectLst/>
                <a:uLnTx/>
                <a:uFillTx/>
                <a:latin typeface="Arial"/>
                <a:ea typeface="+mn-ea"/>
                <a:cs typeface="+mn-cs"/>
              </a:rPr>
              <a:t>1</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5" name="Content Placeholder 14">
            <a:extLst>
              <a:ext uri="{FF2B5EF4-FFF2-40B4-BE49-F238E27FC236}">
                <a16:creationId xmlns:a16="http://schemas.microsoft.com/office/drawing/2014/main" id="{D9CA40C5-1658-84BC-4506-5228B420D63C}"/>
              </a:ext>
            </a:extLst>
          </p:cNvPr>
          <p:cNvSpPr>
            <a:spLocks noGrp="1"/>
          </p:cNvSpPr>
          <p:nvPr>
            <p:ph sz="half" idx="2"/>
          </p:nvPr>
        </p:nvSpPr>
        <p:spPr>
          <a:xfrm>
            <a:off x="6197600" y="1804998"/>
            <a:ext cx="5973644" cy="431409"/>
          </a:xfrm>
        </p:spPr>
        <p:txBody>
          <a:bodyPr/>
          <a:lstStyle/>
          <a:p>
            <a:r>
              <a:rPr lang="en-GB" sz="1800" dirty="0"/>
              <a:t>Analysis of 1102 patients from 3 phase 3 trials</a:t>
            </a:r>
          </a:p>
        </p:txBody>
      </p:sp>
      <p:sp>
        <p:nvSpPr>
          <p:cNvPr id="16" name="Freeform: Shape 15">
            <a:extLst>
              <a:ext uri="{FF2B5EF4-FFF2-40B4-BE49-F238E27FC236}">
                <a16:creationId xmlns:a16="http://schemas.microsoft.com/office/drawing/2014/main" id="{46967746-BBD3-C35E-BA42-2F02B3A3AE2A}"/>
              </a:ext>
            </a:extLst>
          </p:cNvPr>
          <p:cNvSpPr/>
          <p:nvPr/>
        </p:nvSpPr>
        <p:spPr>
          <a:xfrm>
            <a:off x="6197600" y="1357977"/>
            <a:ext cx="597364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Risk of ocular toxicity: systematic review and meta-analysis</a:t>
            </a:r>
            <a:r>
              <a:rPr kumimoji="0" lang="en-GB" sz="1400" b="1" i="0" u="none" strike="noStrike" kern="1200" cap="none" spc="0" normalizeH="0" baseline="30000" noProof="0" dirty="0">
                <a:ln>
                  <a:noFill/>
                </a:ln>
                <a:solidFill>
                  <a:srgbClr val="000000"/>
                </a:solidFill>
                <a:effectLst/>
                <a:uLnTx/>
                <a:uFillTx/>
                <a:latin typeface="Arial"/>
                <a:ea typeface="+mn-ea"/>
                <a:cs typeface="+mn-cs"/>
              </a:rPr>
              <a:t>2</a:t>
            </a:r>
            <a:endParaRPr kumimoji="0" lang="en-GB" sz="1400" b="0" i="0" u="none" strike="noStrike" kern="1200" cap="none" spc="0" normalizeH="0" baseline="30000" noProof="0" dirty="0">
              <a:ln>
                <a:noFill/>
              </a:ln>
              <a:solidFill>
                <a:srgbClr val="000000"/>
              </a:solidFill>
              <a:effectLst/>
              <a:uLnTx/>
              <a:uFillTx/>
              <a:latin typeface="Arial"/>
              <a:ea typeface="+mn-ea"/>
              <a:cs typeface="+mn-cs"/>
            </a:endParaRPr>
          </a:p>
        </p:txBody>
      </p:sp>
      <p:graphicFrame>
        <p:nvGraphicFramePr>
          <p:cNvPr id="17" name="Table 2">
            <a:extLst>
              <a:ext uri="{FF2B5EF4-FFF2-40B4-BE49-F238E27FC236}">
                <a16:creationId xmlns:a16="http://schemas.microsoft.com/office/drawing/2014/main" id="{4BDC0570-F36E-2580-3E3E-2A9081B80091}"/>
              </a:ext>
            </a:extLst>
          </p:cNvPr>
          <p:cNvGraphicFramePr>
            <a:graphicFrameLocks/>
          </p:cNvGraphicFramePr>
          <p:nvPr/>
        </p:nvGraphicFramePr>
        <p:xfrm>
          <a:off x="6225404" y="2150681"/>
          <a:ext cx="5945839" cy="4169431"/>
        </p:xfrm>
        <a:graphic>
          <a:graphicData uri="http://schemas.openxmlformats.org/drawingml/2006/table">
            <a:tbl>
              <a:tblPr firstRow="1" bandRow="1">
                <a:tableStyleId>{9DCAF9ED-07DC-4A11-8D7F-57B35C25682E}</a:tableStyleId>
              </a:tblPr>
              <a:tblGrid>
                <a:gridCol w="2154230">
                  <a:extLst>
                    <a:ext uri="{9D8B030D-6E8A-4147-A177-3AD203B41FA5}">
                      <a16:colId xmlns:a16="http://schemas.microsoft.com/office/drawing/2014/main" val="20000"/>
                    </a:ext>
                  </a:extLst>
                </a:gridCol>
                <a:gridCol w="1414445">
                  <a:extLst>
                    <a:ext uri="{9D8B030D-6E8A-4147-A177-3AD203B41FA5}">
                      <a16:colId xmlns:a16="http://schemas.microsoft.com/office/drawing/2014/main" val="3889570887"/>
                    </a:ext>
                  </a:extLst>
                </a:gridCol>
                <a:gridCol w="1474260">
                  <a:extLst>
                    <a:ext uri="{9D8B030D-6E8A-4147-A177-3AD203B41FA5}">
                      <a16:colId xmlns:a16="http://schemas.microsoft.com/office/drawing/2014/main" val="20002"/>
                    </a:ext>
                  </a:extLst>
                </a:gridCol>
                <a:gridCol w="902904">
                  <a:extLst>
                    <a:ext uri="{9D8B030D-6E8A-4147-A177-3AD203B41FA5}">
                      <a16:colId xmlns:a16="http://schemas.microsoft.com/office/drawing/2014/main" val="596741247"/>
                    </a:ext>
                  </a:extLst>
                </a:gridCol>
              </a:tblGrid>
              <a:tr h="585320">
                <a:tc>
                  <a:txBody>
                    <a:bodyPr/>
                    <a:lstStyle/>
                    <a:p>
                      <a:r>
                        <a:rPr lang="en-US" sz="1400" b="1" dirty="0">
                          <a:solidFill>
                            <a:schemeClr val="tx1"/>
                          </a:solidFill>
                        </a:rPr>
                        <a:t>Ocular toxicity, %</a:t>
                      </a:r>
                      <a:endParaRPr lang="en-US" sz="1400" b="1" baseline="30000" dirty="0">
                        <a:solidFill>
                          <a:schemeClr val="tx1"/>
                        </a:solidFill>
                        <a:latin typeface="+mn-lt"/>
                        <a:cs typeface="Arial" panose="020B0604020202020204" pitchFamily="34" charset="0"/>
                      </a:endParaRPr>
                    </a:p>
                  </a:txBody>
                  <a:tcPr marL="91448" marR="91448" marT="45689" marB="45689"/>
                </a:tc>
                <a:tc>
                  <a:txBody>
                    <a:bodyPr/>
                    <a:lstStyle/>
                    <a:p>
                      <a:pPr algn="ctr"/>
                      <a:r>
                        <a:rPr lang="en-US" sz="1400" b="1" dirty="0" err="1">
                          <a:solidFill>
                            <a:schemeClr val="tx1"/>
                          </a:solidFill>
                        </a:rPr>
                        <a:t>Belamaf</a:t>
                      </a:r>
                      <a:endParaRPr lang="en-US" sz="1400" b="1" dirty="0">
                        <a:solidFill>
                          <a:schemeClr val="tx1"/>
                        </a:solidFill>
                        <a:latin typeface="+mn-lt"/>
                        <a:cs typeface="Arial" panose="020B0604020202020204" pitchFamily="34" charset="0"/>
                      </a:endParaRPr>
                    </a:p>
                  </a:txBody>
                  <a:tcPr marL="91448" marR="91448" marT="45689" marB="45689"/>
                </a:tc>
                <a:tc>
                  <a:txBody>
                    <a:bodyPr/>
                    <a:lstStyle/>
                    <a:p>
                      <a:pPr algn="ctr"/>
                      <a:r>
                        <a:rPr lang="en-US" sz="1400" b="1" dirty="0">
                          <a:solidFill>
                            <a:schemeClr val="tx1"/>
                          </a:solidFill>
                        </a:rPr>
                        <a:t>Comparator</a:t>
                      </a:r>
                      <a:endParaRPr lang="en-US" sz="1400" b="1" dirty="0">
                        <a:solidFill>
                          <a:schemeClr val="tx1"/>
                        </a:solidFill>
                        <a:latin typeface="+mn-lt"/>
                        <a:cs typeface="Arial" panose="020B0604020202020204" pitchFamily="34" charset="0"/>
                      </a:endParaRPr>
                    </a:p>
                  </a:txBody>
                  <a:tcPr marL="91448" marR="91448" marT="45689" marB="45689"/>
                </a:tc>
                <a:tc>
                  <a:txBody>
                    <a:bodyPr/>
                    <a:lstStyle/>
                    <a:p>
                      <a:pPr algn="ctr"/>
                      <a:r>
                        <a:rPr lang="en-US" sz="1400" b="1" dirty="0">
                          <a:solidFill>
                            <a:schemeClr val="tx1"/>
                          </a:solidFill>
                        </a:rPr>
                        <a:t>Risk ratio</a:t>
                      </a:r>
                      <a:endParaRPr lang="en-US" sz="1400" b="1" dirty="0">
                        <a:solidFill>
                          <a:schemeClr val="tx1"/>
                        </a:solidFill>
                        <a:latin typeface="+mn-lt"/>
                        <a:cs typeface="Arial" panose="020B0604020202020204" pitchFamily="34" charset="0"/>
                      </a:endParaRPr>
                    </a:p>
                  </a:txBody>
                  <a:tcPr marL="91448" marR="91448" marT="45689" marB="45689"/>
                </a:tc>
                <a:extLst>
                  <a:ext uri="{0D108BD9-81ED-4DB2-BD59-A6C34878D82A}">
                    <a16:rowId xmlns:a16="http://schemas.microsoft.com/office/drawing/2014/main" val="10000"/>
                  </a:ext>
                </a:extLst>
              </a:tr>
              <a:tr h="374609">
                <a:tc>
                  <a:txBody>
                    <a:bodyPr/>
                    <a:lstStyle/>
                    <a:p>
                      <a:r>
                        <a:rPr lang="en-US" sz="1500" b="1" dirty="0"/>
                        <a:t>Any-grade ocular AE</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25%</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3.3</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0001"/>
                  </a:ext>
                </a:extLst>
              </a:tr>
              <a:tr h="374609">
                <a:tc>
                  <a:txBody>
                    <a:bodyPr/>
                    <a:lstStyle/>
                    <a:p>
                      <a:pPr marL="108000"/>
                      <a:r>
                        <a:rPr lang="en-US" sz="1500" b="1" dirty="0"/>
                        <a:t>High-grade</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35%</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17.6</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361448444"/>
                  </a:ext>
                </a:extLst>
              </a:tr>
              <a:tr h="374609">
                <a:tc>
                  <a:txBody>
                    <a:bodyPr/>
                    <a:lstStyle/>
                    <a:p>
                      <a:r>
                        <a:rPr lang="en-US" sz="1500" b="1" dirty="0"/>
                        <a:t>Dry eyes</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45%</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7.5</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0002"/>
                  </a:ext>
                </a:extLst>
              </a:tr>
              <a:tr h="374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Blurred vision</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60%</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10%</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6.5</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2465356208"/>
                  </a:ext>
                </a:extLst>
              </a:tr>
              <a:tr h="374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Photophobia</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15.6</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810622769"/>
                  </a:ext>
                </a:extLst>
              </a:tr>
              <a:tr h="374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Eye irritation</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5%</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7.6</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3850452341"/>
                  </a:ext>
                </a:extLst>
              </a:tr>
              <a:tr h="374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Eye pain</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26%</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3%</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9.4</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2967179171"/>
                  </a:ext>
                </a:extLst>
              </a:tr>
              <a:tr h="58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Foreign body eye sensation</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42%</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4%</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10.7</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2356290535"/>
                  </a:ext>
                </a:extLst>
              </a:tr>
              <a:tr h="374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t>Cataract</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17%</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9%</a:t>
                      </a:r>
                      <a:endParaRPr lang="en-US" sz="1500" b="1" dirty="0">
                        <a:latin typeface="+mn-lt"/>
                        <a:cs typeface="Arial" panose="020B0604020202020204" pitchFamily="34" charset="0"/>
                      </a:endParaRPr>
                    </a:p>
                  </a:txBody>
                  <a:tcPr marL="0" marR="0" marT="0" marB="0" anchor="ctr"/>
                </a:tc>
                <a:tc>
                  <a:txBody>
                    <a:bodyPr/>
                    <a:lstStyle/>
                    <a:p>
                      <a:pPr algn="ctr"/>
                      <a:r>
                        <a:rPr lang="en-US" sz="1500" b="1" dirty="0"/>
                        <a:t>2.1</a:t>
                      </a:r>
                      <a:endParaRPr lang="en-US" sz="1500" b="1" dirty="0">
                        <a:latin typeface="+mn-lt"/>
                        <a:cs typeface="Arial" panose="020B0604020202020204" pitchFamily="34" charset="0"/>
                      </a:endParaRPr>
                    </a:p>
                  </a:txBody>
                  <a:tcPr marL="0" marR="0" marT="0" marB="0" anchor="ctr"/>
                </a:tc>
                <a:extLst>
                  <a:ext uri="{0D108BD9-81ED-4DB2-BD59-A6C34878D82A}">
                    <a16:rowId xmlns:a16="http://schemas.microsoft.com/office/drawing/2014/main" val="1999231641"/>
                  </a:ext>
                </a:extLst>
              </a:tr>
            </a:tbl>
          </a:graphicData>
        </a:graphic>
      </p:graphicFrame>
      <p:grpSp>
        <p:nvGrpSpPr>
          <p:cNvPr id="3" name="Group 2">
            <a:extLst>
              <a:ext uri="{FF2B5EF4-FFF2-40B4-BE49-F238E27FC236}">
                <a16:creationId xmlns:a16="http://schemas.microsoft.com/office/drawing/2014/main" id="{D1863ECE-B333-48F4-6202-0393B6E61467}"/>
              </a:ext>
            </a:extLst>
          </p:cNvPr>
          <p:cNvGrpSpPr/>
          <p:nvPr/>
        </p:nvGrpSpPr>
        <p:grpSpPr>
          <a:xfrm>
            <a:off x="2579163" y="3297693"/>
            <a:ext cx="6548897" cy="2185267"/>
            <a:chOff x="5617869" y="1227797"/>
            <a:chExt cx="6548897" cy="2185267"/>
          </a:xfrm>
        </p:grpSpPr>
        <p:grpSp>
          <p:nvGrpSpPr>
            <p:cNvPr id="4" name="Group 3">
              <a:extLst>
                <a:ext uri="{FF2B5EF4-FFF2-40B4-BE49-F238E27FC236}">
                  <a16:creationId xmlns:a16="http://schemas.microsoft.com/office/drawing/2014/main" id="{62C04B7E-0CCA-F9D9-A4B0-E28A7713F1AF}"/>
                </a:ext>
              </a:extLst>
            </p:cNvPr>
            <p:cNvGrpSpPr/>
            <p:nvPr/>
          </p:nvGrpSpPr>
          <p:grpSpPr>
            <a:xfrm>
              <a:off x="6266900" y="1481541"/>
              <a:ext cx="5899866" cy="1931523"/>
              <a:chOff x="2929039" y="2644278"/>
              <a:chExt cx="5899866" cy="1931523"/>
            </a:xfrm>
          </p:grpSpPr>
          <p:sp>
            <p:nvSpPr>
              <p:cNvPr id="9" name="Rectangle: Rounded Corners 8">
                <a:extLst>
                  <a:ext uri="{FF2B5EF4-FFF2-40B4-BE49-F238E27FC236}">
                    <a16:creationId xmlns:a16="http://schemas.microsoft.com/office/drawing/2014/main" id="{4A155AF9-A217-B3C9-F1B0-27C51A5E8478}"/>
                  </a:ext>
                </a:extLst>
              </p:cNvPr>
              <p:cNvSpPr/>
              <p:nvPr/>
            </p:nvSpPr>
            <p:spPr>
              <a:xfrm>
                <a:off x="2929039" y="2644278"/>
                <a:ext cx="5899866" cy="1931523"/>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73990CBD-F92A-C263-A3EC-6BA605685D16}"/>
                  </a:ext>
                </a:extLst>
              </p:cNvPr>
              <p:cNvSpPr/>
              <p:nvPr/>
            </p:nvSpPr>
            <p:spPr>
              <a:xfrm>
                <a:off x="3118095" y="2785375"/>
                <a:ext cx="5562694"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gradFill>
                <a:gsLst>
                  <a:gs pos="0">
                    <a:srgbClr val="89DAF7"/>
                  </a:gs>
                  <a:gs pos="35000">
                    <a:srgbClr val="BCEAFA"/>
                  </a:gs>
                  <a:gs pos="100000">
                    <a:srgbClr val="E7F7FD"/>
                  </a:gs>
                </a:gsLst>
              </a:gradFill>
              <a:ln>
                <a:solidFill>
                  <a:srgbClr val="89DAF7"/>
                </a:solidFill>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Clinical management of ocular toxicity</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3069B97-8160-4012-5D93-B706ADC311D1}"/>
                  </a:ext>
                </a:extLst>
              </p:cNvPr>
              <p:cNvSpPr/>
              <p:nvPr/>
            </p:nvSpPr>
            <p:spPr>
              <a:xfrm>
                <a:off x="3118095" y="3229988"/>
                <a:ext cx="5562694" cy="1212463"/>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a:ln>
                <a:solidFill>
                  <a:srgbClr val="89DAF7"/>
                </a:solidFill>
              </a:ln>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Presentation at EHA 2025</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Clinical management of belantamab-mafodotin-associated ocular events: practical guidance from the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Belamaf</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Expert Experience Program</a:t>
                </a: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Terpos E, et al. Abstract PS1752.</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 name="Rectangle: Rounded Corners 6">
              <a:extLst>
                <a:ext uri="{FF2B5EF4-FFF2-40B4-BE49-F238E27FC236}">
                  <a16:creationId xmlns:a16="http://schemas.microsoft.com/office/drawing/2014/main" id="{21A3ACC1-C776-F68E-83A8-506DCFCC1AB0}"/>
                </a:ext>
              </a:extLst>
            </p:cNvPr>
            <p:cNvSpPr/>
            <p:nvPr/>
          </p:nvSpPr>
          <p:spPr>
            <a:xfrm>
              <a:off x="5617869" y="1227797"/>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grpSp>
      <p:pic>
        <p:nvPicPr>
          <p:cNvPr id="1026" name="Picture 2" descr="large banner">
            <a:extLst>
              <a:ext uri="{FF2B5EF4-FFF2-40B4-BE49-F238E27FC236}">
                <a16:creationId xmlns:a16="http://schemas.microsoft.com/office/drawing/2014/main" id="{22B5393D-DD88-15AB-47B9-27E86CF924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639057" y="3308829"/>
            <a:ext cx="1398341" cy="48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94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1000"/>
                                        <p:tgtEl>
                                          <p:spTgt spid="15">
                                            <p:txEl>
                                              <p:pRg st="0" end="0"/>
                                            </p:txEl>
                                          </p:spTgt>
                                        </p:tgtEl>
                                      </p:cBhvr>
                                    </p:animEffect>
                                    <p:anim calcmode="lin" valueType="num">
                                      <p:cBhvr>
                                        <p:cTn id="2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1000"/>
                                        <p:tgtEl>
                                          <p:spTgt spid="1026"/>
                                        </p:tgtEl>
                                      </p:cBhvr>
                                    </p:animEffect>
                                    <p:anim calcmode="lin" valueType="num">
                                      <p:cBhvr>
                                        <p:cTn id="39" dur="1000" fill="hold"/>
                                        <p:tgtEl>
                                          <p:spTgt spid="1026"/>
                                        </p:tgtEl>
                                        <p:attrNameLst>
                                          <p:attrName>ppt_x</p:attrName>
                                        </p:attrNameLst>
                                      </p:cBhvr>
                                      <p:tavLst>
                                        <p:tav tm="0">
                                          <p:val>
                                            <p:strVal val="#ppt_x"/>
                                          </p:val>
                                        </p:tav>
                                        <p:tav tm="100000">
                                          <p:val>
                                            <p:strVal val="#ppt_x"/>
                                          </p:val>
                                        </p:tav>
                                      </p:tavLst>
                                    </p:anim>
                                    <p:anim calcmode="lin" valueType="num">
                                      <p:cBhvr>
                                        <p:cTn id="4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3" grpId="0" animBg="1"/>
      <p:bldP spid="15" grpId="0" build="p"/>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B722-7671-2BDE-BF86-A9AD38E2A0CE}"/>
              </a:ext>
            </a:extLst>
          </p:cNvPr>
          <p:cNvSpPr>
            <a:spLocks noGrp="1"/>
          </p:cNvSpPr>
          <p:nvPr>
            <p:ph type="title"/>
          </p:nvPr>
        </p:nvSpPr>
        <p:spPr/>
        <p:txBody>
          <a:bodyPr/>
          <a:lstStyle/>
          <a:p>
            <a:r>
              <a:rPr lang="en-GB" sz="3200" dirty="0"/>
              <a:t>CELMoDs ~ targeting cereblon: novel immunomodulators and protein degraders for RRMM</a:t>
            </a:r>
          </a:p>
        </p:txBody>
      </p:sp>
      <p:sp>
        <p:nvSpPr>
          <p:cNvPr id="3" name="Text Placeholder 2">
            <a:extLst>
              <a:ext uri="{FF2B5EF4-FFF2-40B4-BE49-F238E27FC236}">
                <a16:creationId xmlns:a16="http://schemas.microsoft.com/office/drawing/2014/main" id="{4E99789B-7476-14A7-CE98-697ACA655278}"/>
              </a:ext>
            </a:extLst>
          </p:cNvPr>
          <p:cNvSpPr>
            <a:spLocks noGrp="1"/>
          </p:cNvSpPr>
          <p:nvPr>
            <p:ph type="body" sz="quarter" idx="10"/>
          </p:nvPr>
        </p:nvSpPr>
        <p:spPr>
          <a:xfrm>
            <a:off x="9031812" y="6299348"/>
            <a:ext cx="3160188" cy="536623"/>
          </a:xfrm>
        </p:spPr>
        <p:txBody>
          <a:bodyPr/>
          <a:lstStyle/>
          <a:p>
            <a:pPr algn="r"/>
            <a:r>
              <a:rPr lang="en-GB" sz="1200" dirty="0"/>
              <a:t>Hartley-Brown MA, et al. Cancers (Basel) 2024;16(6):1166.</a:t>
            </a:r>
            <a:br>
              <a:rPr lang="en-GB" sz="1200" dirty="0"/>
            </a:br>
            <a:r>
              <a:rPr lang="en-GB" sz="1200" dirty="0"/>
              <a:t>Liu Y, et al. Expert Rev </a:t>
            </a:r>
            <a:r>
              <a:rPr lang="en-GB" sz="1200" dirty="0" err="1"/>
              <a:t>Hematol</a:t>
            </a:r>
            <a:r>
              <a:rPr lang="en-GB" sz="1200" dirty="0"/>
              <a:t> 2024;17(8):445–65</a:t>
            </a:r>
          </a:p>
        </p:txBody>
      </p:sp>
      <p:pic>
        <p:nvPicPr>
          <p:cNvPr id="5" name="Picture 4">
            <a:extLst>
              <a:ext uri="{FF2B5EF4-FFF2-40B4-BE49-F238E27FC236}">
                <a16:creationId xmlns:a16="http://schemas.microsoft.com/office/drawing/2014/main" id="{BC7620AE-843A-4DFA-DE82-2C8F6787499A}"/>
              </a:ext>
            </a:extLst>
          </p:cNvPr>
          <p:cNvPicPr>
            <a:picLocks noChangeAspect="1"/>
          </p:cNvPicPr>
          <p:nvPr/>
        </p:nvPicPr>
        <p:blipFill>
          <a:blip r:embed="rId2"/>
          <a:stretch>
            <a:fillRect/>
          </a:stretch>
        </p:blipFill>
        <p:spPr>
          <a:xfrm>
            <a:off x="1342182" y="1316054"/>
            <a:ext cx="3292125" cy="3846299"/>
          </a:xfrm>
          <a:prstGeom prst="rect">
            <a:avLst/>
          </a:prstGeom>
        </p:spPr>
      </p:pic>
      <p:pic>
        <p:nvPicPr>
          <p:cNvPr id="6" name="Picture 5">
            <a:extLst>
              <a:ext uri="{FF2B5EF4-FFF2-40B4-BE49-F238E27FC236}">
                <a16:creationId xmlns:a16="http://schemas.microsoft.com/office/drawing/2014/main" id="{1E6B48F4-12B2-7E51-CF41-3008B9AAD6A3}"/>
              </a:ext>
            </a:extLst>
          </p:cNvPr>
          <p:cNvPicPr>
            <a:picLocks noChangeAspect="1"/>
          </p:cNvPicPr>
          <p:nvPr/>
        </p:nvPicPr>
        <p:blipFill>
          <a:blip r:embed="rId3"/>
          <a:stretch>
            <a:fillRect/>
          </a:stretch>
        </p:blipFill>
        <p:spPr>
          <a:xfrm>
            <a:off x="3612460" y="1840635"/>
            <a:ext cx="3560982" cy="3528061"/>
          </a:xfrm>
          <a:prstGeom prst="rect">
            <a:avLst/>
          </a:prstGeom>
        </p:spPr>
      </p:pic>
      <p:pic>
        <p:nvPicPr>
          <p:cNvPr id="7" name="Picture 6">
            <a:extLst>
              <a:ext uri="{FF2B5EF4-FFF2-40B4-BE49-F238E27FC236}">
                <a16:creationId xmlns:a16="http://schemas.microsoft.com/office/drawing/2014/main" id="{30785B7D-DEC8-416E-E7F5-F093EB5A77C3}"/>
              </a:ext>
            </a:extLst>
          </p:cNvPr>
          <p:cNvPicPr>
            <a:picLocks noChangeAspect="1"/>
          </p:cNvPicPr>
          <p:nvPr/>
        </p:nvPicPr>
        <p:blipFill>
          <a:blip r:embed="rId4"/>
          <a:stretch>
            <a:fillRect/>
          </a:stretch>
        </p:blipFill>
        <p:spPr>
          <a:xfrm>
            <a:off x="4343957" y="2389573"/>
            <a:ext cx="5865470" cy="3089111"/>
          </a:xfrm>
          <a:prstGeom prst="rect">
            <a:avLst/>
          </a:prstGeom>
        </p:spPr>
      </p:pic>
      <p:pic>
        <p:nvPicPr>
          <p:cNvPr id="8" name="Picture 7">
            <a:extLst>
              <a:ext uri="{FF2B5EF4-FFF2-40B4-BE49-F238E27FC236}">
                <a16:creationId xmlns:a16="http://schemas.microsoft.com/office/drawing/2014/main" id="{0ADF1CDD-60AB-58DC-CCEC-693719A23FC8}"/>
              </a:ext>
            </a:extLst>
          </p:cNvPr>
          <p:cNvPicPr>
            <a:picLocks noChangeAspect="1"/>
          </p:cNvPicPr>
          <p:nvPr/>
        </p:nvPicPr>
        <p:blipFill>
          <a:blip r:embed="rId5"/>
          <a:stretch>
            <a:fillRect/>
          </a:stretch>
        </p:blipFill>
        <p:spPr>
          <a:xfrm>
            <a:off x="1097371" y="4328003"/>
            <a:ext cx="3204336" cy="2397765"/>
          </a:xfrm>
          <a:prstGeom prst="rect">
            <a:avLst/>
          </a:prstGeom>
        </p:spPr>
      </p:pic>
      <p:pic>
        <p:nvPicPr>
          <p:cNvPr id="9" name="Picture 8">
            <a:extLst>
              <a:ext uri="{FF2B5EF4-FFF2-40B4-BE49-F238E27FC236}">
                <a16:creationId xmlns:a16="http://schemas.microsoft.com/office/drawing/2014/main" id="{92255D3B-937B-0701-2954-93242FFC0C36}"/>
              </a:ext>
            </a:extLst>
          </p:cNvPr>
          <p:cNvPicPr>
            <a:picLocks noChangeAspect="1"/>
          </p:cNvPicPr>
          <p:nvPr/>
        </p:nvPicPr>
        <p:blipFill>
          <a:blip r:embed="rId6"/>
          <a:stretch>
            <a:fillRect/>
          </a:stretch>
        </p:blipFill>
        <p:spPr>
          <a:xfrm>
            <a:off x="4008368" y="6373466"/>
            <a:ext cx="1371719" cy="312752"/>
          </a:xfrm>
          <a:prstGeom prst="rect">
            <a:avLst/>
          </a:prstGeom>
        </p:spPr>
      </p:pic>
      <p:pic>
        <p:nvPicPr>
          <p:cNvPr id="10" name="Picture 9">
            <a:extLst>
              <a:ext uri="{FF2B5EF4-FFF2-40B4-BE49-F238E27FC236}">
                <a16:creationId xmlns:a16="http://schemas.microsoft.com/office/drawing/2014/main" id="{7F1C3A59-4A88-A89D-8319-C0A4997AAC30}"/>
              </a:ext>
            </a:extLst>
          </p:cNvPr>
          <p:cNvPicPr>
            <a:picLocks noChangeAspect="1"/>
          </p:cNvPicPr>
          <p:nvPr/>
        </p:nvPicPr>
        <p:blipFill>
          <a:blip r:embed="rId7"/>
          <a:stretch>
            <a:fillRect/>
          </a:stretch>
        </p:blipFill>
        <p:spPr>
          <a:xfrm>
            <a:off x="4008368" y="6408076"/>
            <a:ext cx="2112447" cy="449924"/>
          </a:xfrm>
          <a:prstGeom prst="rect">
            <a:avLst/>
          </a:prstGeom>
        </p:spPr>
      </p:pic>
      <p:sp>
        <p:nvSpPr>
          <p:cNvPr id="14" name="TextBox 13">
            <a:extLst>
              <a:ext uri="{FF2B5EF4-FFF2-40B4-BE49-F238E27FC236}">
                <a16:creationId xmlns:a16="http://schemas.microsoft.com/office/drawing/2014/main" id="{14EB90F4-2588-BF19-287D-6981F3D7089B}"/>
              </a:ext>
            </a:extLst>
          </p:cNvPr>
          <p:cNvSpPr txBox="1"/>
          <p:nvPr/>
        </p:nvSpPr>
        <p:spPr>
          <a:xfrm>
            <a:off x="97246" y="1373910"/>
            <a:ext cx="164782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The ubiquitin–proteasome system (UPS) tags substrate proteins for degradation</a:t>
            </a:r>
          </a:p>
        </p:txBody>
      </p:sp>
      <p:sp>
        <p:nvSpPr>
          <p:cNvPr id="16" name="TextBox 15">
            <a:extLst>
              <a:ext uri="{FF2B5EF4-FFF2-40B4-BE49-F238E27FC236}">
                <a16:creationId xmlns:a16="http://schemas.microsoft.com/office/drawing/2014/main" id="{8074D260-0334-C54F-036A-C14CC6FE74A4}"/>
              </a:ext>
            </a:extLst>
          </p:cNvPr>
          <p:cNvSpPr txBox="1"/>
          <p:nvPr/>
        </p:nvSpPr>
        <p:spPr>
          <a:xfrm>
            <a:off x="4008368" y="1263985"/>
            <a:ext cx="32043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The UPS has multiple E3 ligases with multiple substrate recruiters/receptors (SR), e.g. the </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cullin</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-RING ligases (CRLs)</a:t>
            </a:r>
          </a:p>
        </p:txBody>
      </p:sp>
      <p:sp>
        <p:nvSpPr>
          <p:cNvPr id="17" name="TextBox 16">
            <a:extLst>
              <a:ext uri="{FF2B5EF4-FFF2-40B4-BE49-F238E27FC236}">
                <a16:creationId xmlns:a16="http://schemas.microsoft.com/office/drawing/2014/main" id="{F4E556F1-61EA-5BD5-5E31-F9FFDCBAB590}"/>
              </a:ext>
            </a:extLst>
          </p:cNvPr>
          <p:cNvSpPr txBox="1"/>
          <p:nvPr/>
        </p:nvSpPr>
        <p:spPr>
          <a:xfrm>
            <a:off x="4525053" y="3059668"/>
            <a:ext cx="217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e.g. </a:t>
            </a:r>
            <a:r>
              <a:rPr kumimoji="0" lang="en-US" sz="1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Cullin</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4A CRL complex with </a:t>
            </a:r>
            <a:r>
              <a:rPr kumimoji="0" lang="en-US" sz="1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cereblon</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(CRBN)</a:t>
            </a:r>
          </a:p>
        </p:txBody>
      </p:sp>
      <p:sp>
        <p:nvSpPr>
          <p:cNvPr id="18" name="TextBox 17">
            <a:extLst>
              <a:ext uri="{FF2B5EF4-FFF2-40B4-BE49-F238E27FC236}">
                <a16:creationId xmlns:a16="http://schemas.microsoft.com/office/drawing/2014/main" id="{D3241EA9-B547-15B5-F921-C3F5FAFBED7A}"/>
              </a:ext>
            </a:extLst>
          </p:cNvPr>
          <p:cNvSpPr txBox="1"/>
          <p:nvPr/>
        </p:nvSpPr>
        <p:spPr>
          <a:xfrm>
            <a:off x="5112160" y="4773543"/>
            <a:ext cx="217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Degradation of multiple ‘regular’ substrates</a:t>
            </a:r>
          </a:p>
        </p:txBody>
      </p:sp>
      <p:sp>
        <p:nvSpPr>
          <p:cNvPr id="20" name="TextBox 19">
            <a:extLst>
              <a:ext uri="{FF2B5EF4-FFF2-40B4-BE49-F238E27FC236}">
                <a16:creationId xmlns:a16="http://schemas.microsoft.com/office/drawing/2014/main" id="{3E7FD7E0-8117-DE9F-D642-2C5DE246179F}"/>
              </a:ext>
            </a:extLst>
          </p:cNvPr>
          <p:cNvSpPr txBox="1"/>
          <p:nvPr/>
        </p:nvSpPr>
        <p:spPr>
          <a:xfrm>
            <a:off x="7468535" y="1558575"/>
            <a:ext cx="45628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In the presence of IMiDs or CELMoDs (such as mezigdomide), E3 ligase complexes with cereblon are altered and degrade different substrates</a:t>
            </a:r>
          </a:p>
        </p:txBody>
      </p:sp>
      <p:sp>
        <p:nvSpPr>
          <p:cNvPr id="21" name="TextBox 20">
            <a:extLst>
              <a:ext uri="{FF2B5EF4-FFF2-40B4-BE49-F238E27FC236}">
                <a16:creationId xmlns:a16="http://schemas.microsoft.com/office/drawing/2014/main" id="{C866A1BC-0AA8-2F81-03AE-27C7C62E6E36}"/>
              </a:ext>
            </a:extLst>
          </p:cNvPr>
          <p:cNvSpPr txBox="1"/>
          <p:nvPr/>
        </p:nvSpPr>
        <p:spPr>
          <a:xfrm>
            <a:off x="9258299" y="2480615"/>
            <a:ext cx="289560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Mezigdomide binds to </a:t>
            </a:r>
            <a:r>
              <a:rPr kumimoji="0" lang="en-US" sz="1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cereblon</a:t>
            </a:r>
            <a:endPar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2" name="TextBox 21">
            <a:extLst>
              <a:ext uri="{FF2B5EF4-FFF2-40B4-BE49-F238E27FC236}">
                <a16:creationId xmlns:a16="http://schemas.microsoft.com/office/drawing/2014/main" id="{54449F7E-F301-B19A-ACB9-AB127D261506}"/>
              </a:ext>
            </a:extLst>
          </p:cNvPr>
          <p:cNvSpPr txBox="1"/>
          <p:nvPr/>
        </p:nvSpPr>
        <p:spPr>
          <a:xfrm>
            <a:off x="7194034" y="3059668"/>
            <a:ext cx="352319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Mezigdomide binding changes </a:t>
            </a:r>
            <a:r>
              <a:rPr kumimoji="0" lang="en-US" sz="1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rPr>
              <a:t>cereblon</a:t>
            </a: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(CRBN) conformation to recognize different substrates</a:t>
            </a:r>
          </a:p>
        </p:txBody>
      </p:sp>
      <p:sp>
        <p:nvSpPr>
          <p:cNvPr id="23" name="TextBox 22">
            <a:extLst>
              <a:ext uri="{FF2B5EF4-FFF2-40B4-BE49-F238E27FC236}">
                <a16:creationId xmlns:a16="http://schemas.microsoft.com/office/drawing/2014/main" id="{96407FC2-02AD-E1B9-1483-B90C6829F2C1}"/>
              </a:ext>
            </a:extLst>
          </p:cNvPr>
          <p:cNvSpPr txBox="1"/>
          <p:nvPr/>
        </p:nvSpPr>
        <p:spPr>
          <a:xfrm>
            <a:off x="7276692" y="5142875"/>
            <a:ext cx="267677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60093"/>
                </a:solidFill>
                <a:effectLst/>
                <a:uLnTx/>
                <a:uFillTx/>
                <a:latin typeface="Arial"/>
                <a:ea typeface="+mn-ea"/>
                <a:cs typeface="Arial" panose="020B0604020202020204" pitchFamily="34" charset="0"/>
              </a:rPr>
              <a:t>These different substrates are then degraded by the proteasome:</a:t>
            </a:r>
          </a:p>
        </p:txBody>
      </p:sp>
      <p:sp>
        <p:nvSpPr>
          <p:cNvPr id="24" name="Diamond 23">
            <a:extLst>
              <a:ext uri="{FF2B5EF4-FFF2-40B4-BE49-F238E27FC236}">
                <a16:creationId xmlns:a16="http://schemas.microsoft.com/office/drawing/2014/main" id="{DC588549-49AA-DFE1-6F6B-96C4FA0A7213}"/>
              </a:ext>
            </a:extLst>
          </p:cNvPr>
          <p:cNvSpPr/>
          <p:nvPr/>
        </p:nvSpPr>
        <p:spPr>
          <a:xfrm>
            <a:off x="7637698" y="5573308"/>
            <a:ext cx="726020" cy="530089"/>
          </a:xfrm>
          <a:prstGeom prst="diamond">
            <a:avLst/>
          </a:prstGeom>
          <a:solidFill>
            <a:srgbClr val="D60093"/>
          </a:solidFill>
          <a:ln w="12700" cap="flat" cmpd="sng" algn="ctr">
            <a:solidFill>
              <a:srgbClr val="4472C4">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IKZF1</a:t>
            </a:r>
          </a:p>
        </p:txBody>
      </p:sp>
      <p:sp>
        <p:nvSpPr>
          <p:cNvPr id="25" name="Diamond 24">
            <a:extLst>
              <a:ext uri="{FF2B5EF4-FFF2-40B4-BE49-F238E27FC236}">
                <a16:creationId xmlns:a16="http://schemas.microsoft.com/office/drawing/2014/main" id="{6693C4B3-C71B-050D-2195-92A836D44886}"/>
              </a:ext>
            </a:extLst>
          </p:cNvPr>
          <p:cNvSpPr/>
          <p:nvPr/>
        </p:nvSpPr>
        <p:spPr>
          <a:xfrm>
            <a:off x="7632123" y="6136376"/>
            <a:ext cx="726020" cy="530089"/>
          </a:xfrm>
          <a:prstGeom prst="diamond">
            <a:avLst/>
          </a:prstGeom>
          <a:solidFill>
            <a:srgbClr val="D60093"/>
          </a:solidFill>
          <a:ln w="12700" cap="flat" cmpd="sng" algn="ctr">
            <a:solidFill>
              <a:srgbClr val="4472C4">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IKZF3</a:t>
            </a:r>
          </a:p>
        </p:txBody>
      </p:sp>
      <p:sp>
        <p:nvSpPr>
          <p:cNvPr id="26" name="TextBox 25">
            <a:extLst>
              <a:ext uri="{FF2B5EF4-FFF2-40B4-BE49-F238E27FC236}">
                <a16:creationId xmlns:a16="http://schemas.microsoft.com/office/drawing/2014/main" id="{26541723-C8B6-C746-8CFE-278288C67518}"/>
              </a:ext>
            </a:extLst>
          </p:cNvPr>
          <p:cNvSpPr txBox="1"/>
          <p:nvPr/>
        </p:nvSpPr>
        <p:spPr>
          <a:xfrm>
            <a:off x="8358143" y="5732858"/>
            <a:ext cx="72602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60093"/>
                </a:solidFill>
                <a:effectLst/>
                <a:uLnTx/>
                <a:uFillTx/>
                <a:latin typeface="Arial"/>
                <a:ea typeface="+mn-ea"/>
                <a:cs typeface="Arial" panose="020B0604020202020204" pitchFamily="34" charset="0"/>
              </a:rPr>
              <a:t>Ikaros</a:t>
            </a:r>
          </a:p>
        </p:txBody>
      </p:sp>
      <p:sp>
        <p:nvSpPr>
          <p:cNvPr id="27" name="TextBox 26">
            <a:extLst>
              <a:ext uri="{FF2B5EF4-FFF2-40B4-BE49-F238E27FC236}">
                <a16:creationId xmlns:a16="http://schemas.microsoft.com/office/drawing/2014/main" id="{BFBAA2AA-E69A-7A52-C454-F26CFC0A4FC3}"/>
              </a:ext>
            </a:extLst>
          </p:cNvPr>
          <p:cNvSpPr txBox="1"/>
          <p:nvPr/>
        </p:nvSpPr>
        <p:spPr>
          <a:xfrm>
            <a:off x="8358143" y="6299348"/>
            <a:ext cx="72602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D60093"/>
                </a:solidFill>
                <a:effectLst/>
                <a:uLnTx/>
                <a:uFillTx/>
                <a:latin typeface="Arial"/>
                <a:ea typeface="+mn-ea"/>
                <a:cs typeface="Arial" panose="020B0604020202020204" pitchFamily="34" charset="0"/>
              </a:rPr>
              <a:t>Aiolos</a:t>
            </a:r>
            <a:endParaRPr kumimoji="0" lang="en-US" sz="1200" b="1" i="0" u="none" strike="noStrike" kern="1200" cap="none" spc="0" normalizeH="0" baseline="0" noProof="0" dirty="0">
              <a:ln>
                <a:noFill/>
              </a:ln>
              <a:solidFill>
                <a:srgbClr val="D60093"/>
              </a:solidFill>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34B86054-A3DF-0911-1FD9-05465E4D6D82}"/>
              </a:ext>
            </a:extLst>
          </p:cNvPr>
          <p:cNvSpPr txBox="1"/>
          <p:nvPr/>
        </p:nvSpPr>
        <p:spPr>
          <a:xfrm>
            <a:off x="9688531" y="4110455"/>
            <a:ext cx="2324132" cy="923330"/>
          </a:xfrm>
          <a:prstGeom prst="rect">
            <a:avLst/>
          </a:prstGeom>
          <a:solidFill>
            <a:srgbClr val="00B05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Proportion of cereblon in ‘closed’ (active) conformation: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Pomalidomide – 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Iberdomide –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Mezigdomide – 100%</a:t>
            </a:r>
          </a:p>
        </p:txBody>
      </p:sp>
      <p:grpSp>
        <p:nvGrpSpPr>
          <p:cNvPr id="95" name="Group 94">
            <a:extLst>
              <a:ext uri="{FF2B5EF4-FFF2-40B4-BE49-F238E27FC236}">
                <a16:creationId xmlns:a16="http://schemas.microsoft.com/office/drawing/2014/main" id="{C5C82B65-D76D-4492-3ECF-6AC61AA493B1}"/>
              </a:ext>
            </a:extLst>
          </p:cNvPr>
          <p:cNvGrpSpPr/>
          <p:nvPr/>
        </p:nvGrpSpPr>
        <p:grpSpPr>
          <a:xfrm>
            <a:off x="1124368" y="1427385"/>
            <a:ext cx="9994492" cy="4602274"/>
            <a:chOff x="2036926" y="6876228"/>
            <a:chExt cx="9994492" cy="4602274"/>
          </a:xfrm>
        </p:grpSpPr>
        <p:sp>
          <p:nvSpPr>
            <p:cNvPr id="94" name="Rectangle 93">
              <a:extLst>
                <a:ext uri="{FF2B5EF4-FFF2-40B4-BE49-F238E27FC236}">
                  <a16:creationId xmlns:a16="http://schemas.microsoft.com/office/drawing/2014/main" id="{E9C79B5F-74FF-2694-7F30-8C436D51E4D2}"/>
                </a:ext>
              </a:extLst>
            </p:cNvPr>
            <p:cNvSpPr/>
            <p:nvPr/>
          </p:nvSpPr>
          <p:spPr bwMode="auto">
            <a:xfrm>
              <a:off x="2036926" y="6876228"/>
              <a:ext cx="9994492" cy="46022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93" name="Group 92">
              <a:extLst>
                <a:ext uri="{FF2B5EF4-FFF2-40B4-BE49-F238E27FC236}">
                  <a16:creationId xmlns:a16="http://schemas.microsoft.com/office/drawing/2014/main" id="{40864824-08DE-9D49-7CD6-56873F0DDC16}"/>
                </a:ext>
              </a:extLst>
            </p:cNvPr>
            <p:cNvGrpSpPr/>
            <p:nvPr/>
          </p:nvGrpSpPr>
          <p:grpSpPr>
            <a:xfrm>
              <a:off x="2197999" y="7052123"/>
              <a:ext cx="9672346" cy="3840031"/>
              <a:chOff x="712946" y="5165913"/>
              <a:chExt cx="9672346" cy="3840031"/>
            </a:xfrm>
          </p:grpSpPr>
          <p:sp>
            <p:nvSpPr>
              <p:cNvPr id="28" name="Rectangle: Rounded Corners 27">
                <a:extLst>
                  <a:ext uri="{FF2B5EF4-FFF2-40B4-BE49-F238E27FC236}">
                    <a16:creationId xmlns:a16="http://schemas.microsoft.com/office/drawing/2014/main" id="{E3C3BC68-5C39-1AAD-8B7C-AB6BBA67DC3B}"/>
                  </a:ext>
                </a:extLst>
              </p:cNvPr>
              <p:cNvSpPr/>
              <p:nvPr/>
            </p:nvSpPr>
            <p:spPr bwMode="auto">
              <a:xfrm>
                <a:off x="2238536" y="7802351"/>
                <a:ext cx="8146753" cy="411085"/>
              </a:xfrm>
              <a:prstGeom prst="roundRect">
                <a:avLst/>
              </a:prstGeom>
              <a:solidFill>
                <a:srgbClr val="A5A5A5">
                  <a:lumMod val="20000"/>
                  <a:lumOff val="8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DAB59A8F-D9D3-50A5-DEBC-A96D5CC67350}"/>
                  </a:ext>
                </a:extLst>
              </p:cNvPr>
              <p:cNvSpPr/>
              <p:nvPr/>
            </p:nvSpPr>
            <p:spPr bwMode="auto">
              <a:xfrm>
                <a:off x="2238536" y="7403178"/>
                <a:ext cx="8146753" cy="411085"/>
              </a:xfrm>
              <a:prstGeom prst="roundRect">
                <a:avLst/>
              </a:prstGeom>
              <a:solidFill>
                <a:srgbClr val="A5A5A5">
                  <a:lumMod val="40000"/>
                  <a:lumOff val="6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0" name="Rectangle: Rounded Corners 29">
                <a:extLst>
                  <a:ext uri="{FF2B5EF4-FFF2-40B4-BE49-F238E27FC236}">
                    <a16:creationId xmlns:a16="http://schemas.microsoft.com/office/drawing/2014/main" id="{C19B83A5-3D0D-22D1-798E-F8AC115C013D}"/>
                  </a:ext>
                </a:extLst>
              </p:cNvPr>
              <p:cNvSpPr/>
              <p:nvPr/>
            </p:nvSpPr>
            <p:spPr bwMode="auto">
              <a:xfrm>
                <a:off x="2238535" y="8587732"/>
                <a:ext cx="8146753" cy="411085"/>
              </a:xfrm>
              <a:prstGeom prst="roundRect">
                <a:avLst/>
              </a:prstGeom>
              <a:solidFill>
                <a:srgbClr val="A5A5A5">
                  <a:lumMod val="20000"/>
                  <a:lumOff val="8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1" name="Rectangle: Rounded Corners 30">
                <a:extLst>
                  <a:ext uri="{FF2B5EF4-FFF2-40B4-BE49-F238E27FC236}">
                    <a16:creationId xmlns:a16="http://schemas.microsoft.com/office/drawing/2014/main" id="{44F4311C-169A-D476-BCBB-B5250F408700}"/>
                  </a:ext>
                </a:extLst>
              </p:cNvPr>
              <p:cNvSpPr/>
              <p:nvPr/>
            </p:nvSpPr>
            <p:spPr bwMode="auto">
              <a:xfrm>
                <a:off x="2238536" y="8195914"/>
                <a:ext cx="8146753" cy="411085"/>
              </a:xfrm>
              <a:prstGeom prst="roundRect">
                <a:avLst/>
              </a:prstGeom>
              <a:solidFill>
                <a:srgbClr val="A5A5A5">
                  <a:lumMod val="40000"/>
                  <a:lumOff val="6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2" name="Rectangle: Rounded Corners 31">
                <a:extLst>
                  <a:ext uri="{FF2B5EF4-FFF2-40B4-BE49-F238E27FC236}">
                    <a16:creationId xmlns:a16="http://schemas.microsoft.com/office/drawing/2014/main" id="{05E8CF0E-F534-F82B-D77F-6ECE462A6D5C}"/>
                  </a:ext>
                </a:extLst>
              </p:cNvPr>
              <p:cNvSpPr/>
              <p:nvPr/>
            </p:nvSpPr>
            <p:spPr bwMode="auto">
              <a:xfrm>
                <a:off x="2238536" y="7010964"/>
                <a:ext cx="8146753" cy="411085"/>
              </a:xfrm>
              <a:prstGeom prst="roundRect">
                <a:avLst/>
              </a:prstGeom>
              <a:solidFill>
                <a:srgbClr val="A5A5A5">
                  <a:lumMod val="20000"/>
                  <a:lumOff val="8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33" name="Rectangle: Rounded Corners 32">
                <a:extLst>
                  <a:ext uri="{FF2B5EF4-FFF2-40B4-BE49-F238E27FC236}">
                    <a16:creationId xmlns:a16="http://schemas.microsoft.com/office/drawing/2014/main" id="{6BB199ED-767B-0D8D-68F0-4AEE3020FE67}"/>
                  </a:ext>
                </a:extLst>
              </p:cNvPr>
              <p:cNvSpPr/>
              <p:nvPr/>
            </p:nvSpPr>
            <p:spPr bwMode="auto">
              <a:xfrm>
                <a:off x="2238537" y="6623704"/>
                <a:ext cx="8146753" cy="411085"/>
              </a:xfrm>
              <a:prstGeom prst="roundRect">
                <a:avLst/>
              </a:prstGeom>
              <a:solidFill>
                <a:srgbClr val="A5A5A5">
                  <a:lumMod val="40000"/>
                  <a:lumOff val="60000"/>
                </a:srgbClr>
              </a:solidFill>
              <a:ln>
                <a:noFill/>
              </a:ln>
              <a:effectLst/>
            </p:spPr>
            <p:txBody>
              <a:bodyPr vert="horz" wrap="square" lIns="36000" tIns="45720" rIns="36000" bIns="45720" numCol="1" rtlCol="0" anchor="b" anchorCtr="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34" name="Picture 33">
                <a:extLst>
                  <a:ext uri="{FF2B5EF4-FFF2-40B4-BE49-F238E27FC236}">
                    <a16:creationId xmlns:a16="http://schemas.microsoft.com/office/drawing/2014/main" id="{EF56F8B0-7330-568C-3F27-B9F1C514D6B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2187" y="5437128"/>
                <a:ext cx="2363104" cy="1067881"/>
              </a:xfrm>
              <a:prstGeom prst="rect">
                <a:avLst/>
              </a:prstGeom>
              <a:noFill/>
            </p:spPr>
          </p:pic>
          <p:pic>
            <p:nvPicPr>
              <p:cNvPr id="35" name="Picture 34">
                <a:extLst>
                  <a:ext uri="{FF2B5EF4-FFF2-40B4-BE49-F238E27FC236}">
                    <a16:creationId xmlns:a16="http://schemas.microsoft.com/office/drawing/2014/main" id="{0D70A696-8619-7C4B-09AE-246D8F7DFE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4981" y="5676933"/>
                <a:ext cx="2001600" cy="868988"/>
              </a:xfrm>
              <a:prstGeom prst="rect">
                <a:avLst/>
              </a:prstGeom>
            </p:spPr>
          </p:pic>
          <p:grpSp>
            <p:nvGrpSpPr>
              <p:cNvPr id="36" name="Group 35">
                <a:extLst>
                  <a:ext uri="{FF2B5EF4-FFF2-40B4-BE49-F238E27FC236}">
                    <a16:creationId xmlns:a16="http://schemas.microsoft.com/office/drawing/2014/main" id="{08DA8760-B984-88F2-588B-B247A868D107}"/>
                  </a:ext>
                </a:extLst>
              </p:cNvPr>
              <p:cNvGrpSpPr/>
              <p:nvPr/>
            </p:nvGrpSpPr>
            <p:grpSpPr>
              <a:xfrm>
                <a:off x="3063571" y="5713155"/>
                <a:ext cx="1259083" cy="791854"/>
                <a:chOff x="2650466" y="4595862"/>
                <a:chExt cx="1378598" cy="817026"/>
              </a:xfrm>
            </p:grpSpPr>
            <p:pic>
              <p:nvPicPr>
                <p:cNvPr id="37" name="Picture 18">
                  <a:extLst>
                    <a:ext uri="{FF2B5EF4-FFF2-40B4-BE49-F238E27FC236}">
                      <a16:creationId xmlns:a16="http://schemas.microsoft.com/office/drawing/2014/main" id="{1D9027BC-383D-3F9F-CDF5-EACAA9C0FCA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rot="10800000">
                  <a:off x="2650466" y="4595862"/>
                  <a:ext cx="1290611" cy="817026"/>
                </a:xfrm>
                <a:prstGeom prst="rect">
                  <a:avLst/>
                </a:prstGeom>
              </p:spPr>
            </p:pic>
            <p:sp>
              <p:nvSpPr>
                <p:cNvPr id="38" name="Rectangle 37">
                  <a:extLst>
                    <a:ext uri="{FF2B5EF4-FFF2-40B4-BE49-F238E27FC236}">
                      <a16:creationId xmlns:a16="http://schemas.microsoft.com/office/drawing/2014/main" id="{B5C800DE-B5BC-193D-C8A0-23BBBEA2474C}"/>
                    </a:ext>
                  </a:extLst>
                </p:cNvPr>
                <p:cNvSpPr/>
                <p:nvPr/>
              </p:nvSpPr>
              <p:spPr>
                <a:xfrm>
                  <a:off x="3589531" y="4631627"/>
                  <a:ext cx="439533" cy="198775"/>
                </a:xfrm>
                <a:prstGeom prst="rect">
                  <a:avLst/>
                </a:prstGeom>
                <a:solidFill>
                  <a:sysClr val="window" lastClr="FFFFFF"/>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EEE7E7">
                          <a:lumMod val="10000"/>
                        </a:srgbClr>
                      </a:solidFill>
                      <a:effectLst/>
                      <a:uLnTx/>
                      <a:uFillTx/>
                      <a:latin typeface="Arial"/>
                      <a:ea typeface="+mn-ea"/>
                      <a:cs typeface="+mn-cs"/>
                    </a:rPr>
                    <a:t>NH</a:t>
                  </a:r>
                  <a:r>
                    <a:rPr kumimoji="0" lang="en-US" sz="800" b="1" i="0" u="none" strike="noStrike" kern="0" cap="none" spc="0" normalizeH="0" baseline="-25000" noProof="0">
                      <a:ln>
                        <a:noFill/>
                      </a:ln>
                      <a:solidFill>
                        <a:srgbClr val="EEE7E7">
                          <a:lumMod val="10000"/>
                        </a:srgbClr>
                      </a:solidFill>
                      <a:effectLst/>
                      <a:uLnTx/>
                      <a:uFillTx/>
                      <a:latin typeface="Arial"/>
                      <a:ea typeface="+mn-ea"/>
                      <a:cs typeface="+mn-cs"/>
                    </a:rPr>
                    <a:t>2</a:t>
                  </a:r>
                </a:p>
              </p:txBody>
            </p:sp>
          </p:grpSp>
          <p:grpSp>
            <p:nvGrpSpPr>
              <p:cNvPr id="39" name="Group 38">
                <a:extLst>
                  <a:ext uri="{FF2B5EF4-FFF2-40B4-BE49-F238E27FC236}">
                    <a16:creationId xmlns:a16="http://schemas.microsoft.com/office/drawing/2014/main" id="{A71B6BBE-8A0E-FEB6-2477-E56AAA671C8D}"/>
                  </a:ext>
                </a:extLst>
              </p:cNvPr>
              <p:cNvGrpSpPr/>
              <p:nvPr/>
            </p:nvGrpSpPr>
            <p:grpSpPr>
              <a:xfrm>
                <a:off x="4245792" y="5713154"/>
                <a:ext cx="1283583" cy="766521"/>
                <a:chOff x="4208874" y="4593853"/>
                <a:chExt cx="1405424" cy="790888"/>
              </a:xfrm>
            </p:grpSpPr>
            <p:pic>
              <p:nvPicPr>
                <p:cNvPr id="40" name="Picture 26">
                  <a:extLst>
                    <a:ext uri="{FF2B5EF4-FFF2-40B4-BE49-F238E27FC236}">
                      <a16:creationId xmlns:a16="http://schemas.microsoft.com/office/drawing/2014/main" id="{BDCE9748-CF03-2BE6-893B-3A787FE067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rot="10800000">
                  <a:off x="4208874" y="4622107"/>
                  <a:ext cx="1290612" cy="762634"/>
                </a:xfrm>
                <a:prstGeom prst="rect">
                  <a:avLst/>
                </a:prstGeom>
              </p:spPr>
            </p:pic>
            <p:sp>
              <p:nvSpPr>
                <p:cNvPr id="41" name="Rectangle 40">
                  <a:extLst>
                    <a:ext uri="{FF2B5EF4-FFF2-40B4-BE49-F238E27FC236}">
                      <a16:creationId xmlns:a16="http://schemas.microsoft.com/office/drawing/2014/main" id="{53E41538-9540-C7A1-F216-54E5D1001462}"/>
                    </a:ext>
                  </a:extLst>
                </p:cNvPr>
                <p:cNvSpPr/>
                <p:nvPr/>
              </p:nvSpPr>
              <p:spPr>
                <a:xfrm>
                  <a:off x="5130435" y="4593853"/>
                  <a:ext cx="483863" cy="198775"/>
                </a:xfrm>
                <a:prstGeom prst="rect">
                  <a:avLst/>
                </a:prstGeom>
                <a:solidFill>
                  <a:sysClr val="window" lastClr="FFFFFF"/>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EEE7E7">
                          <a:lumMod val="10000"/>
                        </a:srgbClr>
                      </a:solidFill>
                      <a:effectLst/>
                      <a:uLnTx/>
                      <a:uFillTx/>
                      <a:latin typeface="Arial"/>
                      <a:ea typeface="+mn-ea"/>
                      <a:cs typeface="+mn-cs"/>
                    </a:rPr>
                    <a:t>NH</a:t>
                  </a:r>
                  <a:r>
                    <a:rPr kumimoji="0" lang="en-US" sz="800" b="1" i="0" u="none" strike="noStrike" kern="0" cap="none" spc="0" normalizeH="0" baseline="-25000" noProof="0">
                      <a:ln>
                        <a:noFill/>
                      </a:ln>
                      <a:solidFill>
                        <a:srgbClr val="EEE7E7">
                          <a:lumMod val="10000"/>
                        </a:srgbClr>
                      </a:solidFill>
                      <a:effectLst/>
                      <a:uLnTx/>
                      <a:uFillTx/>
                      <a:latin typeface="Arial"/>
                      <a:ea typeface="+mn-ea"/>
                      <a:cs typeface="+mn-cs"/>
                    </a:rPr>
                    <a:t>2</a:t>
                  </a:r>
                </a:p>
              </p:txBody>
            </p:sp>
          </p:grpSp>
          <p:sp>
            <p:nvSpPr>
              <p:cNvPr id="42" name="Rectangle: Rounded Corners 41">
                <a:extLst>
                  <a:ext uri="{FF2B5EF4-FFF2-40B4-BE49-F238E27FC236}">
                    <a16:creationId xmlns:a16="http://schemas.microsoft.com/office/drawing/2014/main" id="{5C0D6F79-9A52-6323-EB08-6B42272224AA}"/>
                  </a:ext>
                </a:extLst>
              </p:cNvPr>
              <p:cNvSpPr/>
              <p:nvPr/>
            </p:nvSpPr>
            <p:spPr bwMode="auto">
              <a:xfrm>
                <a:off x="3260741" y="5165913"/>
                <a:ext cx="2114092" cy="306467"/>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non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Immunomodulatory drugs</a:t>
                </a:r>
              </a:p>
            </p:txBody>
          </p:sp>
          <p:sp>
            <p:nvSpPr>
              <p:cNvPr id="43" name="Rectangle: Rounded Corners 42">
                <a:extLst>
                  <a:ext uri="{FF2B5EF4-FFF2-40B4-BE49-F238E27FC236}">
                    <a16:creationId xmlns:a16="http://schemas.microsoft.com/office/drawing/2014/main" id="{9E0D0625-FAB4-B79C-91B1-A552AFC07A70}"/>
                  </a:ext>
                </a:extLst>
              </p:cNvPr>
              <p:cNvSpPr/>
              <p:nvPr/>
            </p:nvSpPr>
            <p:spPr bwMode="auto">
              <a:xfrm>
                <a:off x="8022187" y="5165913"/>
                <a:ext cx="2363105" cy="306467"/>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36000" tIns="45720" rIns="3600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Mezigdomide</a:t>
                </a:r>
              </a:p>
            </p:txBody>
          </p:sp>
          <p:sp>
            <p:nvSpPr>
              <p:cNvPr id="44" name="Rectangle: Rounded Corners 43">
                <a:extLst>
                  <a:ext uri="{FF2B5EF4-FFF2-40B4-BE49-F238E27FC236}">
                    <a16:creationId xmlns:a16="http://schemas.microsoft.com/office/drawing/2014/main" id="{9E7C9ABC-23CF-4FBA-0FFF-FE423B8ABC05}"/>
                  </a:ext>
                </a:extLst>
              </p:cNvPr>
              <p:cNvSpPr/>
              <p:nvPr/>
            </p:nvSpPr>
            <p:spPr bwMode="auto">
              <a:xfrm>
                <a:off x="5580724" y="5166155"/>
                <a:ext cx="2363105" cy="306467"/>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36000" tIns="45720" rIns="3600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Iberdomide</a:t>
                </a:r>
              </a:p>
            </p:txBody>
          </p:sp>
          <p:sp>
            <p:nvSpPr>
              <p:cNvPr id="45" name="Rectangle: Rounded Corners 44">
                <a:extLst>
                  <a:ext uri="{FF2B5EF4-FFF2-40B4-BE49-F238E27FC236}">
                    <a16:creationId xmlns:a16="http://schemas.microsoft.com/office/drawing/2014/main" id="{25DFD610-FB63-A49C-AABB-4B83F1239C56}"/>
                  </a:ext>
                </a:extLst>
              </p:cNvPr>
              <p:cNvSpPr/>
              <p:nvPr/>
            </p:nvSpPr>
            <p:spPr bwMode="auto">
              <a:xfrm>
                <a:off x="1437061" y="6676013"/>
                <a:ext cx="1635129"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rPr>
                  <a:t>Cereblon</a:t>
                </a: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 binding</a:t>
                </a:r>
              </a:p>
            </p:txBody>
          </p:sp>
          <p:sp>
            <p:nvSpPr>
              <p:cNvPr id="46" name="Rectangle: Rounded Corners 45">
                <a:extLst>
                  <a:ext uri="{FF2B5EF4-FFF2-40B4-BE49-F238E27FC236}">
                    <a16:creationId xmlns:a16="http://schemas.microsoft.com/office/drawing/2014/main" id="{928148D1-717D-F023-7DEE-DDF770BF99B1}"/>
                  </a:ext>
                </a:extLst>
              </p:cNvPr>
              <p:cNvSpPr/>
              <p:nvPr/>
            </p:nvSpPr>
            <p:spPr bwMode="auto">
              <a:xfrm>
                <a:off x="712946" y="7063273"/>
                <a:ext cx="2359244"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Targeted protein degradation</a:t>
                </a:r>
              </a:p>
            </p:txBody>
          </p:sp>
          <p:sp>
            <p:nvSpPr>
              <p:cNvPr id="47" name="Rectangle: Rounded Corners 46">
                <a:extLst>
                  <a:ext uri="{FF2B5EF4-FFF2-40B4-BE49-F238E27FC236}">
                    <a16:creationId xmlns:a16="http://schemas.microsoft.com/office/drawing/2014/main" id="{C71668A5-6BF2-3A98-1B46-65C716AD1014}"/>
                  </a:ext>
                </a:extLst>
              </p:cNvPr>
              <p:cNvSpPr/>
              <p:nvPr/>
            </p:nvSpPr>
            <p:spPr bwMode="auto">
              <a:xfrm>
                <a:off x="1174719" y="7455487"/>
                <a:ext cx="1897849"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Tumor antiproliferation</a:t>
                </a:r>
              </a:p>
            </p:txBody>
          </p:sp>
          <p:sp>
            <p:nvSpPr>
              <p:cNvPr id="48" name="Rectangle: Rounded Corners 47">
                <a:extLst>
                  <a:ext uri="{FF2B5EF4-FFF2-40B4-BE49-F238E27FC236}">
                    <a16:creationId xmlns:a16="http://schemas.microsoft.com/office/drawing/2014/main" id="{1C625E4C-49E6-2818-86D4-CFCAE95CCD7B}"/>
                  </a:ext>
                </a:extLst>
              </p:cNvPr>
              <p:cNvSpPr/>
              <p:nvPr/>
            </p:nvSpPr>
            <p:spPr bwMode="auto">
              <a:xfrm>
                <a:off x="1437061" y="7858708"/>
                <a:ext cx="1635129"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Tumor apoptosis</a:t>
                </a:r>
              </a:p>
            </p:txBody>
          </p:sp>
          <p:sp>
            <p:nvSpPr>
              <p:cNvPr id="49" name="Rectangle: Rounded Corners 48">
                <a:extLst>
                  <a:ext uri="{FF2B5EF4-FFF2-40B4-BE49-F238E27FC236}">
                    <a16:creationId xmlns:a16="http://schemas.microsoft.com/office/drawing/2014/main" id="{A971EAF7-E4E9-DE4A-C3EF-BB5474C218B4}"/>
                  </a:ext>
                </a:extLst>
              </p:cNvPr>
              <p:cNvSpPr/>
              <p:nvPr/>
            </p:nvSpPr>
            <p:spPr bwMode="auto">
              <a:xfrm>
                <a:off x="1320058" y="8248990"/>
                <a:ext cx="1752132"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Immune stimulation</a:t>
                </a:r>
              </a:p>
            </p:txBody>
          </p:sp>
          <p:sp>
            <p:nvSpPr>
              <p:cNvPr id="50" name="Rectangle: Rounded Corners 49">
                <a:extLst>
                  <a:ext uri="{FF2B5EF4-FFF2-40B4-BE49-F238E27FC236}">
                    <a16:creationId xmlns:a16="http://schemas.microsoft.com/office/drawing/2014/main" id="{805DA8B6-50A2-E658-382B-E1A25F3D94A6}"/>
                  </a:ext>
                </a:extLst>
              </p:cNvPr>
              <p:cNvSpPr/>
              <p:nvPr/>
            </p:nvSpPr>
            <p:spPr bwMode="auto">
              <a:xfrm>
                <a:off x="963410" y="8637738"/>
                <a:ext cx="2108780" cy="306467"/>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a:noFill/>
                <a:headEnd type="none" w="med" len="med"/>
                <a:tailEnd type="none" w="med" len="med"/>
              </a:ln>
              <a:effectLst>
                <a:outerShdw blurRad="57150" dist="19050" dir="5400000" algn="ctr" rotWithShape="0">
                  <a:srgbClr val="000000">
                    <a:alpha val="63000"/>
                  </a:srgbClr>
                </a:outerShdw>
              </a:effectLst>
            </p:spPr>
            <p:txBody>
              <a:bodyPr vert="horz" wrap="square" lIns="91440" tIns="45720" rIns="9144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Synergistic combinations</a:t>
                </a:r>
              </a:p>
            </p:txBody>
          </p:sp>
          <p:pic>
            <p:nvPicPr>
              <p:cNvPr id="51" name="Graphic 50" descr="Badge Tick1 with solid fill">
                <a:extLst>
                  <a:ext uri="{FF2B5EF4-FFF2-40B4-BE49-F238E27FC236}">
                    <a16:creationId xmlns:a16="http://schemas.microsoft.com/office/drawing/2014/main" id="{1B6C3B77-8084-7045-01BA-03CF2C739C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21939" y="6624468"/>
                <a:ext cx="411086" cy="411086"/>
              </a:xfrm>
              <a:prstGeom prst="rect">
                <a:avLst/>
              </a:prstGeom>
            </p:spPr>
          </p:pic>
          <p:pic>
            <p:nvPicPr>
              <p:cNvPr id="52" name="Graphic 51" descr="Badge Tick1 with solid fill">
                <a:extLst>
                  <a:ext uri="{FF2B5EF4-FFF2-40B4-BE49-F238E27FC236}">
                    <a16:creationId xmlns:a16="http://schemas.microsoft.com/office/drawing/2014/main" id="{C8A46BE4-E234-0854-6147-1A63CD4EDA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18600" y="7028587"/>
                <a:ext cx="411086" cy="411086"/>
              </a:xfrm>
              <a:prstGeom prst="rect">
                <a:avLst/>
              </a:prstGeom>
            </p:spPr>
          </p:pic>
          <p:pic>
            <p:nvPicPr>
              <p:cNvPr id="53" name="Graphic 52" descr="Badge Tick1 with solid fill">
                <a:extLst>
                  <a:ext uri="{FF2B5EF4-FFF2-40B4-BE49-F238E27FC236}">
                    <a16:creationId xmlns:a16="http://schemas.microsoft.com/office/drawing/2014/main" id="{693B6E17-D40A-4537-74B4-94D9E1CCBC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15261" y="7418547"/>
                <a:ext cx="411086" cy="411086"/>
              </a:xfrm>
              <a:prstGeom prst="rect">
                <a:avLst/>
              </a:prstGeom>
            </p:spPr>
          </p:pic>
          <p:pic>
            <p:nvPicPr>
              <p:cNvPr id="54" name="Graphic 53" descr="Badge Tick1 with solid fill">
                <a:extLst>
                  <a:ext uri="{FF2B5EF4-FFF2-40B4-BE49-F238E27FC236}">
                    <a16:creationId xmlns:a16="http://schemas.microsoft.com/office/drawing/2014/main" id="{11680FA6-81A6-E3AF-D154-0718AB00CE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12244" y="7806398"/>
                <a:ext cx="411086" cy="411086"/>
              </a:xfrm>
              <a:prstGeom prst="rect">
                <a:avLst/>
              </a:prstGeom>
            </p:spPr>
          </p:pic>
          <p:pic>
            <p:nvPicPr>
              <p:cNvPr id="55" name="Graphic 54" descr="Badge Tick1 with solid fill">
                <a:extLst>
                  <a:ext uri="{FF2B5EF4-FFF2-40B4-BE49-F238E27FC236}">
                    <a16:creationId xmlns:a16="http://schemas.microsoft.com/office/drawing/2014/main" id="{7E1BBF8F-F3E2-C9BB-E4D9-AE2F5BE20CD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16396" y="8200996"/>
                <a:ext cx="411086" cy="411086"/>
              </a:xfrm>
              <a:prstGeom prst="rect">
                <a:avLst/>
              </a:prstGeom>
            </p:spPr>
          </p:pic>
          <p:pic>
            <p:nvPicPr>
              <p:cNvPr id="56" name="Graphic 55" descr="Badge Tick1 with solid fill">
                <a:extLst>
                  <a:ext uri="{FF2B5EF4-FFF2-40B4-BE49-F238E27FC236}">
                    <a16:creationId xmlns:a16="http://schemas.microsoft.com/office/drawing/2014/main" id="{7C28C9F0-CDDA-FAFF-8B94-1F09739C45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7482" y="8200996"/>
                <a:ext cx="411086" cy="411086"/>
              </a:xfrm>
              <a:prstGeom prst="rect">
                <a:avLst/>
              </a:prstGeom>
            </p:spPr>
          </p:pic>
          <p:pic>
            <p:nvPicPr>
              <p:cNvPr id="57" name="Graphic 56" descr="Badge Tick1 with solid fill">
                <a:extLst>
                  <a:ext uri="{FF2B5EF4-FFF2-40B4-BE49-F238E27FC236}">
                    <a16:creationId xmlns:a16="http://schemas.microsoft.com/office/drawing/2014/main" id="{594DA6E8-565A-CF48-C128-E11A9AAFEB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16396" y="8591780"/>
                <a:ext cx="411086" cy="411086"/>
              </a:xfrm>
              <a:prstGeom prst="rect">
                <a:avLst/>
              </a:prstGeom>
            </p:spPr>
          </p:pic>
          <p:pic>
            <p:nvPicPr>
              <p:cNvPr id="58" name="Graphic 57" descr="Badge Tick1 with solid fill">
                <a:extLst>
                  <a:ext uri="{FF2B5EF4-FFF2-40B4-BE49-F238E27FC236}">
                    <a16:creationId xmlns:a16="http://schemas.microsoft.com/office/drawing/2014/main" id="{A9DF812B-99C3-C676-C09F-2C78222592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7482" y="8591780"/>
                <a:ext cx="411086" cy="411086"/>
              </a:xfrm>
              <a:prstGeom prst="rect">
                <a:avLst/>
              </a:prstGeom>
            </p:spPr>
          </p:pic>
          <p:pic>
            <p:nvPicPr>
              <p:cNvPr id="59" name="Graphic 58" descr="Badge Tick1 with solid fill">
                <a:extLst>
                  <a:ext uri="{FF2B5EF4-FFF2-40B4-BE49-F238E27FC236}">
                    <a16:creationId xmlns:a16="http://schemas.microsoft.com/office/drawing/2014/main" id="{3C4F76FD-25E7-1686-85B8-D2DC3921A6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17713" y="6629992"/>
                <a:ext cx="411086" cy="411086"/>
              </a:xfrm>
              <a:prstGeom prst="rect">
                <a:avLst/>
              </a:prstGeom>
            </p:spPr>
          </p:pic>
          <p:pic>
            <p:nvPicPr>
              <p:cNvPr id="60" name="Graphic 59" descr="Badge Tick1 with solid fill">
                <a:extLst>
                  <a:ext uri="{FF2B5EF4-FFF2-40B4-BE49-F238E27FC236}">
                    <a16:creationId xmlns:a16="http://schemas.microsoft.com/office/drawing/2014/main" id="{75F0DE0A-4CDF-979E-ED7A-07303F707F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28799" y="6629992"/>
                <a:ext cx="411086" cy="411086"/>
              </a:xfrm>
              <a:prstGeom prst="rect">
                <a:avLst/>
              </a:prstGeom>
            </p:spPr>
          </p:pic>
          <p:pic>
            <p:nvPicPr>
              <p:cNvPr id="61" name="Graphic 60" descr="Badge Tick1 with solid fill">
                <a:extLst>
                  <a:ext uri="{FF2B5EF4-FFF2-40B4-BE49-F238E27FC236}">
                    <a16:creationId xmlns:a16="http://schemas.microsoft.com/office/drawing/2014/main" id="{F3BCE47D-85DB-8BA7-FD5E-8770512A11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17713" y="7031692"/>
                <a:ext cx="411086" cy="411086"/>
              </a:xfrm>
              <a:prstGeom prst="rect">
                <a:avLst/>
              </a:prstGeom>
            </p:spPr>
          </p:pic>
          <p:pic>
            <p:nvPicPr>
              <p:cNvPr id="62" name="Graphic 61" descr="Badge Tick1 with solid fill">
                <a:extLst>
                  <a:ext uri="{FF2B5EF4-FFF2-40B4-BE49-F238E27FC236}">
                    <a16:creationId xmlns:a16="http://schemas.microsoft.com/office/drawing/2014/main" id="{51E2DA8F-5CC2-32CB-E357-7DD994DA9A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28799" y="7031692"/>
                <a:ext cx="411086" cy="411086"/>
              </a:xfrm>
              <a:prstGeom prst="rect">
                <a:avLst/>
              </a:prstGeom>
            </p:spPr>
          </p:pic>
          <p:pic>
            <p:nvPicPr>
              <p:cNvPr id="63" name="Graphic 62" descr="Badge Tick1 with solid fill">
                <a:extLst>
                  <a:ext uri="{FF2B5EF4-FFF2-40B4-BE49-F238E27FC236}">
                    <a16:creationId xmlns:a16="http://schemas.microsoft.com/office/drawing/2014/main" id="{965CFA04-1324-4EBE-7DD3-36A5FCF5F3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21052" y="7418547"/>
                <a:ext cx="411086" cy="411086"/>
              </a:xfrm>
              <a:prstGeom prst="rect">
                <a:avLst/>
              </a:prstGeom>
            </p:spPr>
          </p:pic>
          <p:pic>
            <p:nvPicPr>
              <p:cNvPr id="64" name="Graphic 63" descr="Badge Tick1 with solid fill">
                <a:extLst>
                  <a:ext uri="{FF2B5EF4-FFF2-40B4-BE49-F238E27FC236}">
                    <a16:creationId xmlns:a16="http://schemas.microsoft.com/office/drawing/2014/main" id="{7930EF99-05D7-21CF-CEFA-E17BDA50D5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32138" y="7418547"/>
                <a:ext cx="411086" cy="411086"/>
              </a:xfrm>
              <a:prstGeom prst="rect">
                <a:avLst/>
              </a:prstGeom>
            </p:spPr>
          </p:pic>
          <p:pic>
            <p:nvPicPr>
              <p:cNvPr id="65" name="Graphic 64" descr="Badge Tick1 with solid fill">
                <a:extLst>
                  <a:ext uri="{FF2B5EF4-FFF2-40B4-BE49-F238E27FC236}">
                    <a16:creationId xmlns:a16="http://schemas.microsoft.com/office/drawing/2014/main" id="{8B3B165E-9505-EB97-BC75-DD844A7B31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26102" y="7802351"/>
                <a:ext cx="411086" cy="411086"/>
              </a:xfrm>
              <a:prstGeom prst="rect">
                <a:avLst/>
              </a:prstGeom>
            </p:spPr>
          </p:pic>
          <p:pic>
            <p:nvPicPr>
              <p:cNvPr id="66" name="Graphic 65" descr="Badge Tick1 with solid fill">
                <a:extLst>
                  <a:ext uri="{FF2B5EF4-FFF2-40B4-BE49-F238E27FC236}">
                    <a16:creationId xmlns:a16="http://schemas.microsoft.com/office/drawing/2014/main" id="{D4FEC68B-A755-DD4D-BBF1-E1D3117D26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37188" y="7802351"/>
                <a:ext cx="411086" cy="411086"/>
              </a:xfrm>
              <a:prstGeom prst="rect">
                <a:avLst/>
              </a:prstGeom>
            </p:spPr>
          </p:pic>
          <p:pic>
            <p:nvPicPr>
              <p:cNvPr id="67" name="Graphic 66" descr="Badge Tick1 with solid fill">
                <a:extLst>
                  <a:ext uri="{FF2B5EF4-FFF2-40B4-BE49-F238E27FC236}">
                    <a16:creationId xmlns:a16="http://schemas.microsoft.com/office/drawing/2014/main" id="{28211CDD-66F2-6EC9-C21F-FDE2F6F05B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0559" y="8200143"/>
                <a:ext cx="411086" cy="411086"/>
              </a:xfrm>
              <a:prstGeom prst="rect">
                <a:avLst/>
              </a:prstGeom>
            </p:spPr>
          </p:pic>
          <p:pic>
            <p:nvPicPr>
              <p:cNvPr id="68" name="Graphic 67" descr="Badge Tick1 with solid fill">
                <a:extLst>
                  <a:ext uri="{FF2B5EF4-FFF2-40B4-BE49-F238E27FC236}">
                    <a16:creationId xmlns:a16="http://schemas.microsoft.com/office/drawing/2014/main" id="{1C6E6B6B-AA2B-80EC-9976-1BAA86093DA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1645" y="8200143"/>
                <a:ext cx="411086" cy="411086"/>
              </a:xfrm>
              <a:prstGeom prst="rect">
                <a:avLst/>
              </a:prstGeom>
            </p:spPr>
          </p:pic>
          <p:pic>
            <p:nvPicPr>
              <p:cNvPr id="69" name="Graphic 68" descr="Badge Tick1 with solid fill">
                <a:extLst>
                  <a:ext uri="{FF2B5EF4-FFF2-40B4-BE49-F238E27FC236}">
                    <a16:creationId xmlns:a16="http://schemas.microsoft.com/office/drawing/2014/main" id="{8F014137-98A4-EA9A-E5CA-CFE212B5133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42731" y="8200535"/>
                <a:ext cx="411086" cy="411086"/>
              </a:xfrm>
              <a:prstGeom prst="rect">
                <a:avLst/>
              </a:prstGeom>
            </p:spPr>
          </p:pic>
          <p:pic>
            <p:nvPicPr>
              <p:cNvPr id="70" name="Graphic 69" descr="Badge Tick1 with solid fill">
                <a:extLst>
                  <a:ext uri="{FF2B5EF4-FFF2-40B4-BE49-F238E27FC236}">
                    <a16:creationId xmlns:a16="http://schemas.microsoft.com/office/drawing/2014/main" id="{B3985F08-AD8D-A575-F71F-E2FACCE9964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0559" y="8594466"/>
                <a:ext cx="411086" cy="411086"/>
              </a:xfrm>
              <a:prstGeom prst="rect">
                <a:avLst/>
              </a:prstGeom>
            </p:spPr>
          </p:pic>
          <p:pic>
            <p:nvPicPr>
              <p:cNvPr id="71" name="Graphic 70" descr="Badge Tick1 with solid fill">
                <a:extLst>
                  <a:ext uri="{FF2B5EF4-FFF2-40B4-BE49-F238E27FC236}">
                    <a16:creationId xmlns:a16="http://schemas.microsoft.com/office/drawing/2014/main" id="{58B591BE-C31B-7CE8-417A-A89A00BFE2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1645" y="8594466"/>
                <a:ext cx="411086" cy="411086"/>
              </a:xfrm>
              <a:prstGeom prst="rect">
                <a:avLst/>
              </a:prstGeom>
            </p:spPr>
          </p:pic>
          <p:pic>
            <p:nvPicPr>
              <p:cNvPr id="72" name="Graphic 71" descr="Badge Tick1 with solid fill">
                <a:extLst>
                  <a:ext uri="{FF2B5EF4-FFF2-40B4-BE49-F238E27FC236}">
                    <a16:creationId xmlns:a16="http://schemas.microsoft.com/office/drawing/2014/main" id="{2DC6F2E0-89A1-D850-9921-42EB73BE1FC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42731" y="8594858"/>
                <a:ext cx="411086" cy="411086"/>
              </a:xfrm>
              <a:prstGeom prst="rect">
                <a:avLst/>
              </a:prstGeom>
            </p:spPr>
          </p:pic>
          <p:pic>
            <p:nvPicPr>
              <p:cNvPr id="73" name="Graphic 72" descr="Badge Tick1 with solid fill">
                <a:extLst>
                  <a:ext uri="{FF2B5EF4-FFF2-40B4-BE49-F238E27FC236}">
                    <a16:creationId xmlns:a16="http://schemas.microsoft.com/office/drawing/2014/main" id="{077F42E5-1CAE-84B5-7117-ED435D735D2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5538" y="6620606"/>
                <a:ext cx="411086" cy="411086"/>
              </a:xfrm>
              <a:prstGeom prst="rect">
                <a:avLst/>
              </a:prstGeom>
            </p:spPr>
          </p:pic>
          <p:pic>
            <p:nvPicPr>
              <p:cNvPr id="74" name="Graphic 73" descr="Badge Tick1 with solid fill">
                <a:extLst>
                  <a:ext uri="{FF2B5EF4-FFF2-40B4-BE49-F238E27FC236}">
                    <a16:creationId xmlns:a16="http://schemas.microsoft.com/office/drawing/2014/main" id="{70AB146A-1E45-08F3-A7C3-14B7B1BFF8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6624" y="6620606"/>
                <a:ext cx="411086" cy="411086"/>
              </a:xfrm>
              <a:prstGeom prst="rect">
                <a:avLst/>
              </a:prstGeom>
            </p:spPr>
          </p:pic>
          <p:pic>
            <p:nvPicPr>
              <p:cNvPr id="75" name="Graphic 74" descr="Badge Tick1 with solid fill">
                <a:extLst>
                  <a:ext uri="{FF2B5EF4-FFF2-40B4-BE49-F238E27FC236}">
                    <a16:creationId xmlns:a16="http://schemas.microsoft.com/office/drawing/2014/main" id="{DBDFD30B-AD82-9A27-9C24-86B84F6C197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97710" y="6620998"/>
                <a:ext cx="411086" cy="411086"/>
              </a:xfrm>
              <a:prstGeom prst="rect">
                <a:avLst/>
              </a:prstGeom>
            </p:spPr>
          </p:pic>
          <p:pic>
            <p:nvPicPr>
              <p:cNvPr id="76" name="Graphic 75" descr="Badge Tick1 with solid fill">
                <a:extLst>
                  <a:ext uri="{FF2B5EF4-FFF2-40B4-BE49-F238E27FC236}">
                    <a16:creationId xmlns:a16="http://schemas.microsoft.com/office/drawing/2014/main" id="{BC7AE763-CE29-CAE8-3CCE-0B21FDB8579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0488" y="7026137"/>
                <a:ext cx="411086" cy="411086"/>
              </a:xfrm>
              <a:prstGeom prst="rect">
                <a:avLst/>
              </a:prstGeom>
            </p:spPr>
          </p:pic>
          <p:pic>
            <p:nvPicPr>
              <p:cNvPr id="77" name="Graphic 76" descr="Badge Tick1 with solid fill">
                <a:extLst>
                  <a:ext uri="{FF2B5EF4-FFF2-40B4-BE49-F238E27FC236}">
                    <a16:creationId xmlns:a16="http://schemas.microsoft.com/office/drawing/2014/main" id="{01F37357-0AF4-0568-A131-04B87267DE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1574" y="7026137"/>
                <a:ext cx="411086" cy="411086"/>
              </a:xfrm>
              <a:prstGeom prst="rect">
                <a:avLst/>
              </a:prstGeom>
            </p:spPr>
          </p:pic>
          <p:pic>
            <p:nvPicPr>
              <p:cNvPr id="78" name="Graphic 77" descr="Badge Tick1 with solid fill">
                <a:extLst>
                  <a:ext uri="{FF2B5EF4-FFF2-40B4-BE49-F238E27FC236}">
                    <a16:creationId xmlns:a16="http://schemas.microsoft.com/office/drawing/2014/main" id="{21C5F6E1-47CE-0F24-DA17-2EC9178406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92660" y="7026529"/>
                <a:ext cx="411086" cy="411086"/>
              </a:xfrm>
              <a:prstGeom prst="rect">
                <a:avLst/>
              </a:prstGeom>
            </p:spPr>
          </p:pic>
          <p:pic>
            <p:nvPicPr>
              <p:cNvPr id="79" name="Graphic 78" descr="Badge Tick1 with solid fill">
                <a:extLst>
                  <a:ext uri="{FF2B5EF4-FFF2-40B4-BE49-F238E27FC236}">
                    <a16:creationId xmlns:a16="http://schemas.microsoft.com/office/drawing/2014/main" id="{17925334-B113-2444-71D9-B965B3520E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8877" y="7423777"/>
                <a:ext cx="411086" cy="411086"/>
              </a:xfrm>
              <a:prstGeom prst="rect">
                <a:avLst/>
              </a:prstGeom>
            </p:spPr>
          </p:pic>
          <p:pic>
            <p:nvPicPr>
              <p:cNvPr id="80" name="Graphic 79" descr="Badge Tick1 with solid fill">
                <a:extLst>
                  <a:ext uri="{FF2B5EF4-FFF2-40B4-BE49-F238E27FC236}">
                    <a16:creationId xmlns:a16="http://schemas.microsoft.com/office/drawing/2014/main" id="{EC866C19-C7EB-0B29-B913-9BB3F569DE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9963" y="7423777"/>
                <a:ext cx="411086" cy="411086"/>
              </a:xfrm>
              <a:prstGeom prst="rect">
                <a:avLst/>
              </a:prstGeom>
            </p:spPr>
          </p:pic>
          <p:pic>
            <p:nvPicPr>
              <p:cNvPr id="81" name="Graphic 80" descr="Badge Tick1 with solid fill">
                <a:extLst>
                  <a:ext uri="{FF2B5EF4-FFF2-40B4-BE49-F238E27FC236}">
                    <a16:creationId xmlns:a16="http://schemas.microsoft.com/office/drawing/2014/main" id="{69B4A369-B406-8C4B-F692-EC23E45DEC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1049" y="7424169"/>
                <a:ext cx="411086" cy="411086"/>
              </a:xfrm>
              <a:prstGeom prst="rect">
                <a:avLst/>
              </a:prstGeom>
            </p:spPr>
          </p:pic>
          <p:pic>
            <p:nvPicPr>
              <p:cNvPr id="82" name="Graphic 81" descr="Badge Tick1 with solid fill">
                <a:extLst>
                  <a:ext uri="{FF2B5EF4-FFF2-40B4-BE49-F238E27FC236}">
                    <a16:creationId xmlns:a16="http://schemas.microsoft.com/office/drawing/2014/main" id="{557925C2-9567-6EEC-381D-0A0CDC8D380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8877" y="7796087"/>
                <a:ext cx="411086" cy="411086"/>
              </a:xfrm>
              <a:prstGeom prst="rect">
                <a:avLst/>
              </a:prstGeom>
            </p:spPr>
          </p:pic>
          <p:pic>
            <p:nvPicPr>
              <p:cNvPr id="83" name="Graphic 82" descr="Badge Tick1 with solid fill">
                <a:extLst>
                  <a:ext uri="{FF2B5EF4-FFF2-40B4-BE49-F238E27FC236}">
                    <a16:creationId xmlns:a16="http://schemas.microsoft.com/office/drawing/2014/main" id="{62F9A755-ECC4-6780-4452-8B3401ADFE1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9963" y="7796087"/>
                <a:ext cx="411086" cy="411086"/>
              </a:xfrm>
              <a:prstGeom prst="rect">
                <a:avLst/>
              </a:prstGeom>
            </p:spPr>
          </p:pic>
          <p:pic>
            <p:nvPicPr>
              <p:cNvPr id="84" name="Graphic 83" descr="Badge Tick1 with solid fill">
                <a:extLst>
                  <a:ext uri="{FF2B5EF4-FFF2-40B4-BE49-F238E27FC236}">
                    <a16:creationId xmlns:a16="http://schemas.microsoft.com/office/drawing/2014/main" id="{CA5E2F6D-5A64-B0BD-C72B-55003111F9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1049" y="7796479"/>
                <a:ext cx="411086" cy="411086"/>
              </a:xfrm>
              <a:prstGeom prst="rect">
                <a:avLst/>
              </a:prstGeom>
            </p:spPr>
          </p:pic>
          <p:pic>
            <p:nvPicPr>
              <p:cNvPr id="85" name="Graphic 84" descr="Badge Tick1 with solid fill">
                <a:extLst>
                  <a:ext uri="{FF2B5EF4-FFF2-40B4-BE49-F238E27FC236}">
                    <a16:creationId xmlns:a16="http://schemas.microsoft.com/office/drawing/2014/main" id="{7C9F32A6-46EF-87EA-1DF4-58B887808A4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8877" y="8207173"/>
                <a:ext cx="411086" cy="411086"/>
              </a:xfrm>
              <a:prstGeom prst="rect">
                <a:avLst/>
              </a:prstGeom>
            </p:spPr>
          </p:pic>
          <p:pic>
            <p:nvPicPr>
              <p:cNvPr id="86" name="Graphic 85" descr="Badge Tick1 with solid fill">
                <a:extLst>
                  <a:ext uri="{FF2B5EF4-FFF2-40B4-BE49-F238E27FC236}">
                    <a16:creationId xmlns:a16="http://schemas.microsoft.com/office/drawing/2014/main" id="{534E60BF-22A2-2514-19C5-AD7A96F218A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9963" y="8207173"/>
                <a:ext cx="411086" cy="411086"/>
              </a:xfrm>
              <a:prstGeom prst="rect">
                <a:avLst/>
              </a:prstGeom>
            </p:spPr>
          </p:pic>
          <p:pic>
            <p:nvPicPr>
              <p:cNvPr id="87" name="Graphic 86" descr="Badge Tick1 with solid fill">
                <a:extLst>
                  <a:ext uri="{FF2B5EF4-FFF2-40B4-BE49-F238E27FC236}">
                    <a16:creationId xmlns:a16="http://schemas.microsoft.com/office/drawing/2014/main" id="{9726168B-2914-41BD-3B6C-89BA345C8A5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1049" y="8207565"/>
                <a:ext cx="411086" cy="411086"/>
              </a:xfrm>
              <a:prstGeom prst="rect">
                <a:avLst/>
              </a:prstGeom>
            </p:spPr>
          </p:pic>
          <p:pic>
            <p:nvPicPr>
              <p:cNvPr id="88" name="Graphic 87" descr="Badge Tick1 with solid fill">
                <a:extLst>
                  <a:ext uri="{FF2B5EF4-FFF2-40B4-BE49-F238E27FC236}">
                    <a16:creationId xmlns:a16="http://schemas.microsoft.com/office/drawing/2014/main" id="{4A3B6478-59F3-12F9-0788-A1C31F28DB8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8877" y="8587339"/>
                <a:ext cx="411086" cy="411086"/>
              </a:xfrm>
              <a:prstGeom prst="rect">
                <a:avLst/>
              </a:prstGeom>
            </p:spPr>
          </p:pic>
          <p:pic>
            <p:nvPicPr>
              <p:cNvPr id="89" name="Graphic 88" descr="Badge Tick1 with solid fill">
                <a:extLst>
                  <a:ext uri="{FF2B5EF4-FFF2-40B4-BE49-F238E27FC236}">
                    <a16:creationId xmlns:a16="http://schemas.microsoft.com/office/drawing/2014/main" id="{AFBCAF58-D5E6-CFB4-755A-3FE9B0695C0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89963" y="8587339"/>
                <a:ext cx="411086" cy="411086"/>
              </a:xfrm>
              <a:prstGeom prst="rect">
                <a:avLst/>
              </a:prstGeom>
            </p:spPr>
          </p:pic>
          <p:pic>
            <p:nvPicPr>
              <p:cNvPr id="90" name="Graphic 89" descr="Badge Tick1 with solid fill">
                <a:extLst>
                  <a:ext uri="{FF2B5EF4-FFF2-40B4-BE49-F238E27FC236}">
                    <a16:creationId xmlns:a16="http://schemas.microsoft.com/office/drawing/2014/main" id="{59F51B6F-9BFC-7850-8A3D-B1C91A0579C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01049" y="8587731"/>
                <a:ext cx="411086" cy="411086"/>
              </a:xfrm>
              <a:prstGeom prst="rect">
                <a:avLst/>
              </a:prstGeom>
            </p:spPr>
          </p:pic>
          <p:sp>
            <p:nvSpPr>
              <p:cNvPr id="91" name="TextBox 90">
                <a:extLst>
                  <a:ext uri="{FF2B5EF4-FFF2-40B4-BE49-F238E27FC236}">
                    <a16:creationId xmlns:a16="http://schemas.microsoft.com/office/drawing/2014/main" id="{593055A9-15F3-2C37-5D39-B68BCD850FFC}"/>
                  </a:ext>
                </a:extLst>
              </p:cNvPr>
              <p:cNvSpPr txBox="1"/>
              <p:nvPr/>
            </p:nvSpPr>
            <p:spPr>
              <a:xfrm>
                <a:off x="3201450" y="5546052"/>
                <a:ext cx="1023413" cy="24622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Lenalidomide</a:t>
                </a:r>
              </a:p>
            </p:txBody>
          </p:sp>
          <p:sp>
            <p:nvSpPr>
              <p:cNvPr id="92" name="TextBox 91">
                <a:extLst>
                  <a:ext uri="{FF2B5EF4-FFF2-40B4-BE49-F238E27FC236}">
                    <a16:creationId xmlns:a16="http://schemas.microsoft.com/office/drawing/2014/main" id="{2942152D-3D0F-6AE1-C83B-81089B430109}"/>
                  </a:ext>
                </a:extLst>
              </p:cNvPr>
              <p:cNvSpPr txBox="1"/>
              <p:nvPr/>
            </p:nvSpPr>
            <p:spPr>
              <a:xfrm>
                <a:off x="4344372" y="5544061"/>
                <a:ext cx="1060004" cy="24622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Pomalidomide</a:t>
                </a:r>
              </a:p>
            </p:txBody>
          </p:sp>
        </p:grpSp>
      </p:grpSp>
      <p:sp>
        <p:nvSpPr>
          <p:cNvPr id="4" name="Rectangle: Rounded Corners 3">
            <a:extLst>
              <a:ext uri="{FF2B5EF4-FFF2-40B4-BE49-F238E27FC236}">
                <a16:creationId xmlns:a16="http://schemas.microsoft.com/office/drawing/2014/main" id="{27A2CB32-C979-BC33-C48A-883DA6205979}"/>
              </a:ext>
            </a:extLst>
          </p:cNvPr>
          <p:cNvSpPr/>
          <p:nvPr/>
        </p:nvSpPr>
        <p:spPr bwMode="auto">
          <a:xfrm>
            <a:off x="3224217" y="5493395"/>
            <a:ext cx="5794793" cy="715089"/>
          </a:xfrm>
          <a:prstGeom prst="roundRect">
            <a:avLst/>
          </a:prstGeom>
          <a:ln>
            <a:solidFill>
              <a:srgbClr val="4990CF"/>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36000" tIns="45720" rIns="36000" bIns="45720" numCol="1" rtlCol="0" anchor="ctr" anchorCtr="0" compatLnSpc="1">
            <a:prstTxWarp prst="textNoShape">
              <a:avLst/>
            </a:prstTxWarp>
            <a:sp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Potential reduced risk of second malignancy with CELMoDs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Preclinical data suggestive, confirmatory clinical observation ongoing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lumMod val="50000"/>
                  </a:srgbClr>
                </a:solidFill>
                <a:effectLst/>
                <a:uLnTx/>
                <a:uFillTx/>
                <a:latin typeface="Arial"/>
                <a:ea typeface="+mn-ea"/>
                <a:cs typeface="Arial" panose="020B0604020202020204" pitchFamily="34" charset="0"/>
              </a:rPr>
              <a:t>Sperling AS, et al. Blood 2022;140(16):1753–63.</a:t>
            </a:r>
          </a:p>
        </p:txBody>
      </p:sp>
    </p:spTree>
    <p:extLst>
      <p:ext uri="{BB962C8B-B14F-4D97-AF65-F5344CB8AC3E}">
        <p14:creationId xmlns:p14="http://schemas.microsoft.com/office/powerpoint/2010/main" val="214758532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21"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1000"/>
                                        <p:tgtEl>
                                          <p:spTgt spid="18"/>
                                        </p:tgtEl>
                                      </p:cBhvr>
                                    </p:animEffect>
                                  </p:childTnLst>
                                </p:cTn>
                              </p:par>
                              <p:par>
                                <p:cTn id="31" presetID="2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1000"/>
                                        <p:tgtEl>
                                          <p:spTgt spid="21"/>
                                        </p:tgtEl>
                                      </p:cBhvr>
                                    </p:animEffect>
                                  </p:childTnLst>
                                </p:cTn>
                              </p:par>
                            </p:childTnLst>
                          </p:cTn>
                        </p:par>
                        <p:par>
                          <p:cTn id="46" fill="hold">
                            <p:stCondLst>
                              <p:cond delay="2000"/>
                            </p:stCondLst>
                            <p:childTnLst>
                              <p:par>
                                <p:cTn id="47" presetID="16" presetClass="entr" presetSubtype="37"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outVertical)">
                                      <p:cBhvr>
                                        <p:cTn id="49" dur="1000"/>
                                        <p:tgtEl>
                                          <p:spTgt spid="2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par>
                                <p:cTn id="81" presetID="22" presetClass="entr" presetSubtype="8"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95"/>
                                        </p:tgtEl>
                                        <p:attrNameLst>
                                          <p:attrName>style.visibility</p:attrName>
                                        </p:attrNameLst>
                                      </p:cBhvr>
                                      <p:to>
                                        <p:strVal val="visible"/>
                                      </p:to>
                                    </p:set>
                                    <p:animEffect transition="in" filter="fade">
                                      <p:cBhvr>
                                        <p:cTn id="88" dur="1000"/>
                                        <p:tgtEl>
                                          <p:spTgt spid="95"/>
                                        </p:tgtEl>
                                      </p:cBhvr>
                                    </p:animEffect>
                                    <p:anim calcmode="lin" valueType="num">
                                      <p:cBhvr>
                                        <p:cTn id="89" dur="1000" fill="hold"/>
                                        <p:tgtEl>
                                          <p:spTgt spid="95"/>
                                        </p:tgtEl>
                                        <p:attrNameLst>
                                          <p:attrName>ppt_x</p:attrName>
                                        </p:attrNameLst>
                                      </p:cBhvr>
                                      <p:tavLst>
                                        <p:tav tm="0">
                                          <p:val>
                                            <p:strVal val="#ppt_x"/>
                                          </p:val>
                                        </p:tav>
                                        <p:tav tm="100000">
                                          <p:val>
                                            <p:strVal val="#ppt_x"/>
                                          </p:val>
                                        </p:tav>
                                      </p:tavLst>
                                    </p:anim>
                                    <p:anim calcmode="lin" valueType="num">
                                      <p:cBhvr>
                                        <p:cTn id="90" dur="1000" fill="hold"/>
                                        <p:tgtEl>
                                          <p:spTgt spid="95"/>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2" presetClass="entr" presetSubtype="0"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1000"/>
                                        <p:tgtEl>
                                          <p:spTgt spid="4"/>
                                        </p:tgtEl>
                                      </p:cBhvr>
                                    </p:animEffect>
                                    <p:anim calcmode="lin" valueType="num">
                                      <p:cBhvr>
                                        <p:cTn id="95" dur="1000" fill="hold"/>
                                        <p:tgtEl>
                                          <p:spTgt spid="4"/>
                                        </p:tgtEl>
                                        <p:attrNameLst>
                                          <p:attrName>ppt_x</p:attrName>
                                        </p:attrNameLst>
                                      </p:cBhvr>
                                      <p:tavLst>
                                        <p:tav tm="0">
                                          <p:val>
                                            <p:strVal val="#ppt_x"/>
                                          </p:val>
                                        </p:tav>
                                        <p:tav tm="100000">
                                          <p:val>
                                            <p:strVal val="#ppt_x"/>
                                          </p:val>
                                        </p:tav>
                                      </p:tavLst>
                                    </p:anim>
                                    <p:anim calcmode="lin" valueType="num">
                                      <p:cBhvr>
                                        <p:cTn id="9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p:bldP spid="21" grpId="0"/>
      <p:bldP spid="22" grpId="0"/>
      <p:bldP spid="23" grpId="0"/>
      <p:bldP spid="24" grpId="0" animBg="1"/>
      <p:bldP spid="25" grpId="0" animBg="1"/>
      <p:bldP spid="26" grpId="0"/>
      <p:bldP spid="27" grpId="0"/>
      <p:bldP spid="11"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44ED8-CE9F-4F00-AB68-3B86A5B2647B}"/>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Novel immunomodulators for RRMM</a:t>
            </a:r>
            <a:br>
              <a:rPr lang="en-US" sz="2400" dirty="0">
                <a:latin typeface="Arial"/>
              </a:rPr>
            </a:br>
            <a:r>
              <a:rPr lang="en-US" sz="3400" dirty="0"/>
              <a:t>CELMoDs</a:t>
            </a:r>
            <a:r>
              <a:rPr lang="en-US" sz="3400" baseline="30000" dirty="0"/>
              <a:t>®</a:t>
            </a:r>
            <a:r>
              <a:rPr lang="en-US" sz="3400" dirty="0"/>
              <a:t>: iberdomide</a:t>
            </a:r>
            <a:r>
              <a:rPr lang="en-US" sz="3400" baseline="30000" dirty="0"/>
              <a:t>1</a:t>
            </a:r>
            <a:r>
              <a:rPr lang="en-US" sz="3400" dirty="0"/>
              <a:t> and mezigdomide</a:t>
            </a:r>
            <a:r>
              <a:rPr lang="en-US" sz="3400" baseline="30000" dirty="0"/>
              <a:t>2</a:t>
            </a:r>
            <a:endParaRPr lang="en-US" sz="3400" dirty="0"/>
          </a:p>
        </p:txBody>
      </p:sp>
      <p:sp>
        <p:nvSpPr>
          <p:cNvPr id="28" name="Text Placeholder 27">
            <a:extLst>
              <a:ext uri="{FF2B5EF4-FFF2-40B4-BE49-F238E27FC236}">
                <a16:creationId xmlns:a16="http://schemas.microsoft.com/office/drawing/2014/main" id="{97BD64E1-9890-45CB-B5BC-EC00C1E20F71}"/>
              </a:ext>
            </a:extLst>
          </p:cNvPr>
          <p:cNvSpPr>
            <a:spLocks noGrp="1"/>
          </p:cNvSpPr>
          <p:nvPr>
            <p:ph type="body" sz="quarter" idx="10"/>
          </p:nvPr>
        </p:nvSpPr>
        <p:spPr>
          <a:xfrm>
            <a:off x="304801" y="6276975"/>
            <a:ext cx="11744324" cy="514523"/>
          </a:xfrm>
        </p:spPr>
        <p:txBody>
          <a:bodyPr/>
          <a:lstStyle/>
          <a:p>
            <a:r>
              <a:rPr lang="en-US" sz="1200" kern="0" dirty="0">
                <a:solidFill>
                  <a:schemeClr val="bg2"/>
                </a:solidFill>
              </a:rPr>
              <a:t>1. Lonial S, et al. Lancet </a:t>
            </a:r>
            <a:r>
              <a:rPr lang="en-US" sz="1200" kern="0" dirty="0" err="1">
                <a:solidFill>
                  <a:schemeClr val="bg2"/>
                </a:solidFill>
              </a:rPr>
              <a:t>Haematol</a:t>
            </a:r>
            <a:r>
              <a:rPr lang="en-US" sz="1200" kern="0" dirty="0">
                <a:solidFill>
                  <a:schemeClr val="bg2"/>
                </a:solidFill>
              </a:rPr>
              <a:t> 2022;9(11):e822–32.  2. Richardson PG, et al. N Engl J Med 2023;389(11):1009–22.</a:t>
            </a:r>
          </a:p>
          <a:p>
            <a:r>
              <a:rPr lang="en-US" sz="1200" kern="0" dirty="0">
                <a:solidFill>
                  <a:schemeClr val="bg2"/>
                </a:solidFill>
              </a:rPr>
              <a:t>Figures adapted from: (left) Sato T, et al. Front Cell Dev Biol 2021;9:629326; </a:t>
            </a:r>
            <a:r>
              <a:rPr lang="en-US" sz="1200" dirty="0"/>
              <a:t>(right) D’Souza C, et al. Front Immunol 2021;12:632399.</a:t>
            </a:r>
          </a:p>
        </p:txBody>
      </p:sp>
      <p:pic>
        <p:nvPicPr>
          <p:cNvPr id="1026" name="Picture 2">
            <a:extLst>
              <a:ext uri="{FF2B5EF4-FFF2-40B4-BE49-F238E27FC236}">
                <a16:creationId xmlns:a16="http://schemas.microsoft.com/office/drawing/2014/main" id="{FF584CE4-C250-44BE-84A6-74251CF3B7A5}"/>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304800" y="1481595"/>
            <a:ext cx="6207586" cy="442182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48E8DD-A34C-4982-8992-8FA157269F05}"/>
              </a:ext>
            </a:extLst>
          </p:cNvPr>
          <p:cNvSpPr txBox="1"/>
          <p:nvPr/>
        </p:nvSpPr>
        <p:spPr>
          <a:xfrm>
            <a:off x="4457986" y="4724400"/>
            <a:ext cx="198091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Neural stem cell proliferation</a:t>
            </a:r>
          </a:p>
        </p:txBody>
      </p:sp>
      <p:pic>
        <p:nvPicPr>
          <p:cNvPr id="1028" name="Picture 4">
            <a:extLst>
              <a:ext uri="{FF2B5EF4-FFF2-40B4-BE49-F238E27FC236}">
                <a16:creationId xmlns:a16="http://schemas.microsoft.com/office/drawing/2014/main" id="{E1ED55AD-9B1C-4ABD-9BE3-7683F2670AA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867525" y="1498894"/>
            <a:ext cx="5112440" cy="4444706"/>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30" name="Arrow: Right 29">
            <a:extLst>
              <a:ext uri="{FF2B5EF4-FFF2-40B4-BE49-F238E27FC236}">
                <a16:creationId xmlns:a16="http://schemas.microsoft.com/office/drawing/2014/main" id="{C4D49D3A-801D-4A7A-BCFF-23476B0585B1}"/>
              </a:ext>
            </a:extLst>
          </p:cNvPr>
          <p:cNvSpPr/>
          <p:nvPr/>
        </p:nvSpPr>
        <p:spPr bwMode="auto">
          <a:xfrm>
            <a:off x="6540961" y="3535425"/>
            <a:ext cx="326564" cy="37164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 name="TextBox 32">
            <a:extLst>
              <a:ext uri="{FF2B5EF4-FFF2-40B4-BE49-F238E27FC236}">
                <a16:creationId xmlns:a16="http://schemas.microsoft.com/office/drawing/2014/main" id="{D43EDE54-9353-43F3-BACD-6417D5AA5B1A}"/>
              </a:ext>
            </a:extLst>
          </p:cNvPr>
          <p:cNvSpPr txBox="1"/>
          <p:nvPr/>
        </p:nvSpPr>
        <p:spPr>
          <a:xfrm>
            <a:off x="6886575" y="4932630"/>
            <a:ext cx="912019"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3087500F-39D7-4558-BA55-19160EDD9A6A}"/>
              </a:ext>
            </a:extLst>
          </p:cNvPr>
          <p:cNvSpPr txBox="1"/>
          <p:nvPr/>
        </p:nvSpPr>
        <p:spPr>
          <a:xfrm>
            <a:off x="9236392" y="1525087"/>
            <a:ext cx="912019"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AA6E39AE-F2FC-49E8-B205-587C324287D0}"/>
              </a:ext>
            </a:extLst>
          </p:cNvPr>
          <p:cNvSpPr txBox="1"/>
          <p:nvPr/>
        </p:nvSpPr>
        <p:spPr>
          <a:xfrm>
            <a:off x="11285830" y="5008342"/>
            <a:ext cx="694135" cy="15388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CELMoDs</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5019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left)">
                                      <p:cBhvr>
                                        <p:cTn id="11" dur="1000"/>
                                        <p:tgtEl>
                                          <p:spTgt spid="102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7B65ABB-27DC-4C64-BAE9-23E03AEA0C6C}"/>
              </a:ext>
            </a:extLst>
          </p:cNvPr>
          <p:cNvGraphicFramePr>
            <a:graphicFrameLocks noGrp="1"/>
          </p:cNvGraphicFramePr>
          <p:nvPr>
            <p:ph sz="half" idx="1"/>
          </p:nvPr>
        </p:nvGraphicFramePr>
        <p:xfrm>
          <a:off x="430090" y="1907932"/>
          <a:ext cx="4978534" cy="4664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doublets</a:t>
            </a:r>
            <a:r>
              <a:rPr kumimoji="0" lang="en-US" sz="2400" b="1" i="0" u="none" strike="noStrike" kern="0" cap="none" spc="0" normalizeH="0" noProof="0" dirty="0">
                <a:ln>
                  <a:noFill/>
                </a:ln>
                <a:solidFill>
                  <a:srgbClr val="FFFF00"/>
                </a:solidFill>
                <a:effectLst/>
                <a:uLnTx/>
                <a:uFillTx/>
                <a:latin typeface="Arial"/>
                <a:ea typeface="+mj-ea"/>
                <a:cs typeface="+mj-cs"/>
              </a:rPr>
              <a:t> </a:t>
            </a:r>
            <a:r>
              <a:rPr kumimoji="0" lang="en-US" sz="2400" b="1" i="0" u="none" strike="noStrike" kern="0" cap="none" spc="0" normalizeH="0" baseline="0" noProof="0" dirty="0">
                <a:ln>
                  <a:noFill/>
                </a:ln>
                <a:solidFill>
                  <a:srgbClr val="FFFF00"/>
                </a:solidFill>
                <a:effectLst/>
                <a:uLnTx/>
                <a:uFillTx/>
                <a:latin typeface="Arial"/>
                <a:ea typeface="+mj-ea"/>
                <a:cs typeface="+mj-cs"/>
              </a:rPr>
              <a:t>for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dirty="0"/>
              <a:t>Mezigdomide + </a:t>
            </a:r>
            <a:r>
              <a:rPr lang="en-US" dirty="0" err="1"/>
              <a:t>dex</a:t>
            </a:r>
            <a:r>
              <a:rPr lang="en-US" dirty="0"/>
              <a:t>: Phase 1/2 study, N=178</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419877" y="6419854"/>
            <a:ext cx="11051279" cy="371644"/>
          </a:xfrm>
        </p:spPr>
        <p:txBody>
          <a:bodyPr/>
          <a:lstStyle/>
          <a:p>
            <a:r>
              <a:rPr lang="en-US" sz="1100" kern="0" dirty="0">
                <a:solidFill>
                  <a:schemeClr val="bg2"/>
                </a:solidFill>
              </a:rPr>
              <a:t>Richardson PG, et al. N Engl J Med 2023;389(11):1009–22.</a:t>
            </a:r>
            <a:endParaRPr lang="en-US" sz="1100" b="1" dirty="0"/>
          </a:p>
        </p:txBody>
      </p:sp>
      <p:sp>
        <p:nvSpPr>
          <p:cNvPr id="30" name="TextBox 29">
            <a:extLst>
              <a:ext uri="{FF2B5EF4-FFF2-40B4-BE49-F238E27FC236}">
                <a16:creationId xmlns:a16="http://schemas.microsoft.com/office/drawing/2014/main" id="{F74B08CD-4B3C-4297-B7ED-5733B7084982}"/>
              </a:ext>
            </a:extLst>
          </p:cNvPr>
          <p:cNvSpPr txBox="1"/>
          <p:nvPr/>
        </p:nvSpPr>
        <p:spPr>
          <a:xfrm>
            <a:off x="419877" y="1478146"/>
            <a:ext cx="11352246"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CC-92480-MM-001 first-in-human phase 1 trial: Mezigdomide + Dex</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pSp>
        <p:nvGrpSpPr>
          <p:cNvPr id="58" name="Group 57">
            <a:extLst>
              <a:ext uri="{FF2B5EF4-FFF2-40B4-BE49-F238E27FC236}">
                <a16:creationId xmlns:a16="http://schemas.microsoft.com/office/drawing/2014/main" id="{F939C899-1FF5-47BC-8DFA-BFEED6AF6697}"/>
              </a:ext>
            </a:extLst>
          </p:cNvPr>
          <p:cNvGrpSpPr/>
          <p:nvPr/>
        </p:nvGrpSpPr>
        <p:grpSpPr>
          <a:xfrm>
            <a:off x="5463859" y="1896648"/>
            <a:ext cx="6591121" cy="3361152"/>
            <a:chOff x="239398" y="940721"/>
            <a:chExt cx="9443893" cy="3007822"/>
          </a:xfrm>
        </p:grpSpPr>
        <p:graphicFrame>
          <p:nvGraphicFramePr>
            <p:cNvPr id="59" name="Chart 58">
              <a:extLst>
                <a:ext uri="{FF2B5EF4-FFF2-40B4-BE49-F238E27FC236}">
                  <a16:creationId xmlns:a16="http://schemas.microsoft.com/office/drawing/2014/main" id="{3C8E63FD-7098-4792-83B7-7591BF154D78}"/>
                </a:ext>
              </a:extLst>
            </p:cNvPr>
            <p:cNvGraphicFramePr/>
            <p:nvPr/>
          </p:nvGraphicFramePr>
          <p:xfrm>
            <a:off x="239398" y="957434"/>
            <a:ext cx="9443893" cy="2991109"/>
          </p:xfrm>
          <a:graphic>
            <a:graphicData uri="http://schemas.openxmlformats.org/drawingml/2006/chart">
              <c:chart xmlns:c="http://schemas.openxmlformats.org/drawingml/2006/chart" xmlns:r="http://schemas.openxmlformats.org/officeDocument/2006/relationships" r:id="rId7"/>
            </a:graphicData>
          </a:graphic>
        </p:graphicFrame>
        <p:sp>
          <p:nvSpPr>
            <p:cNvPr id="60" name="TextBox 59">
              <a:extLst>
                <a:ext uri="{FF2B5EF4-FFF2-40B4-BE49-F238E27FC236}">
                  <a16:creationId xmlns:a16="http://schemas.microsoft.com/office/drawing/2014/main" id="{A6CE2272-27E9-463C-BFAC-6BF29EFB8204}"/>
                </a:ext>
              </a:extLst>
            </p:cNvPr>
            <p:cNvSpPr txBox="1"/>
            <p:nvPr/>
          </p:nvSpPr>
          <p:spPr>
            <a:xfrm>
              <a:off x="1145143" y="940721"/>
              <a:ext cx="1746895" cy="204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25%</a:t>
              </a:r>
            </a:p>
          </p:txBody>
        </p:sp>
        <p:sp>
          <p:nvSpPr>
            <p:cNvPr id="61" name="TextBox 60">
              <a:extLst>
                <a:ext uri="{FF2B5EF4-FFF2-40B4-BE49-F238E27FC236}">
                  <a16:creationId xmlns:a16="http://schemas.microsoft.com/office/drawing/2014/main" id="{8A3E3E3B-B749-4159-BCF7-D3916F59DDCD}"/>
                </a:ext>
              </a:extLst>
            </p:cNvPr>
            <p:cNvSpPr txBox="1"/>
            <p:nvPr/>
          </p:nvSpPr>
          <p:spPr>
            <a:xfrm>
              <a:off x="2971179" y="948027"/>
              <a:ext cx="1872221" cy="204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41%</a:t>
              </a:r>
            </a:p>
          </p:txBody>
        </p:sp>
      </p:grpSp>
      <p:sp>
        <p:nvSpPr>
          <p:cNvPr id="25" name="TextBox 24">
            <a:extLst>
              <a:ext uri="{FF2B5EF4-FFF2-40B4-BE49-F238E27FC236}">
                <a16:creationId xmlns:a16="http://schemas.microsoft.com/office/drawing/2014/main" id="{926F5668-5A0B-4C60-808A-4C6839C23B98}"/>
              </a:ext>
            </a:extLst>
          </p:cNvPr>
          <p:cNvSpPr txBox="1"/>
          <p:nvPr/>
        </p:nvSpPr>
        <p:spPr>
          <a:xfrm>
            <a:off x="8732338" y="1907635"/>
            <a:ext cx="1306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30%</a:t>
            </a:r>
          </a:p>
        </p:txBody>
      </p:sp>
      <p:sp>
        <p:nvSpPr>
          <p:cNvPr id="3" name="TextBox 2">
            <a:extLst>
              <a:ext uri="{FF2B5EF4-FFF2-40B4-BE49-F238E27FC236}">
                <a16:creationId xmlns:a16="http://schemas.microsoft.com/office/drawing/2014/main" id="{E9891618-F559-6198-7F9D-98FA3EBA8747}"/>
              </a:ext>
            </a:extLst>
          </p:cNvPr>
          <p:cNvSpPr txBox="1"/>
          <p:nvPr/>
        </p:nvSpPr>
        <p:spPr>
          <a:xfrm>
            <a:off x="10094241" y="1907635"/>
            <a:ext cx="1306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ORR 50%</a:t>
            </a:r>
          </a:p>
        </p:txBody>
      </p:sp>
      <p:graphicFrame>
        <p:nvGraphicFramePr>
          <p:cNvPr id="18" name="Content Placeholder 6">
            <a:extLst>
              <a:ext uri="{FF2B5EF4-FFF2-40B4-BE49-F238E27FC236}">
                <a16:creationId xmlns:a16="http://schemas.microsoft.com/office/drawing/2014/main" id="{E58382E6-2073-9851-421D-307BAD3C706B}"/>
              </a:ext>
            </a:extLst>
          </p:cNvPr>
          <p:cNvGraphicFramePr>
            <a:graphicFrameLocks/>
          </p:cNvGraphicFramePr>
          <p:nvPr/>
        </p:nvGraphicFramePr>
        <p:xfrm>
          <a:off x="5591175" y="5133975"/>
          <a:ext cx="6180948" cy="1593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CEFAA5C8-5DD1-5535-DC22-CE5BF632BA36}"/>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0" y="0"/>
            <a:ext cx="895350" cy="834025"/>
          </a:xfrm>
          <a:prstGeom prst="rect">
            <a:avLst/>
          </a:prstGeom>
        </p:spPr>
      </p:pic>
    </p:spTree>
    <p:extLst>
      <p:ext uri="{BB962C8B-B14F-4D97-AF65-F5344CB8AC3E}">
        <p14:creationId xmlns:p14="http://schemas.microsoft.com/office/powerpoint/2010/main" val="21815211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1000"/>
                                        <p:tgtEl>
                                          <p:spTgt spid="5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5" grpId="0"/>
      <p:bldP spid="3" grpId="0"/>
      <p:bldGraphic spid="1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E0BAA27-4D94-215A-879C-9194603C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396" y="1360149"/>
            <a:ext cx="9766638" cy="2572735"/>
          </a:xfrm>
          <a:prstGeom prst="rect">
            <a:avLst/>
          </a:prstGeom>
        </p:spPr>
      </p:pic>
      <p:pic>
        <p:nvPicPr>
          <p:cNvPr id="46" name="Picture 45">
            <a:extLst>
              <a:ext uri="{FF2B5EF4-FFF2-40B4-BE49-F238E27FC236}">
                <a16:creationId xmlns:a16="http://schemas.microsoft.com/office/drawing/2014/main" id="{DFE04DA8-1E8D-DD70-ED8E-D0CA3414A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340" y="3959499"/>
            <a:ext cx="9766638" cy="2603218"/>
          </a:xfrm>
          <a:prstGeom prst="rect">
            <a:avLst/>
          </a:prstGeom>
        </p:spPr>
      </p:pic>
      <p:sp>
        <p:nvSpPr>
          <p:cNvPr id="2" name="Title 1">
            <a:extLst>
              <a:ext uri="{FF2B5EF4-FFF2-40B4-BE49-F238E27FC236}">
                <a16:creationId xmlns:a16="http://schemas.microsoft.com/office/drawing/2014/main" id="{7959D8F1-A8BF-42C1-86CB-462DDAD7B3F3}"/>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doublets</a:t>
            </a:r>
            <a:r>
              <a:rPr kumimoji="0" lang="en-US" sz="2400" b="1" i="0" u="none" strike="noStrike" kern="0" cap="none" spc="0" normalizeH="0" noProof="0" dirty="0">
                <a:ln>
                  <a:noFill/>
                </a:ln>
                <a:solidFill>
                  <a:srgbClr val="FFFF00"/>
                </a:solidFill>
                <a:effectLst/>
                <a:uLnTx/>
                <a:uFillTx/>
                <a:latin typeface="Arial"/>
                <a:ea typeface="+mj-ea"/>
                <a:cs typeface="+mj-cs"/>
              </a:rPr>
              <a:t> </a:t>
            </a:r>
            <a:r>
              <a:rPr kumimoji="0" lang="en-US" sz="2400" b="1" i="0" u="none" strike="noStrike" kern="0" cap="none" spc="0" normalizeH="0" baseline="0" noProof="0" dirty="0">
                <a:ln>
                  <a:noFill/>
                </a:ln>
                <a:solidFill>
                  <a:srgbClr val="FFFF00"/>
                </a:solidFill>
                <a:effectLst/>
                <a:uLnTx/>
                <a:uFillTx/>
                <a:latin typeface="Arial"/>
                <a:ea typeface="+mj-ea"/>
                <a:cs typeface="+mj-cs"/>
              </a:rPr>
              <a:t>for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 + </a:t>
            </a:r>
            <a:r>
              <a:rPr lang="en-US" sz="3200" dirty="0" err="1"/>
              <a:t>dex</a:t>
            </a:r>
            <a:r>
              <a:rPr lang="en-US" sz="3200" dirty="0"/>
              <a:t> induces responses in patients with EMD</a:t>
            </a:r>
            <a:endParaRPr lang="en-US" sz="3200" b="1" dirty="0"/>
          </a:p>
        </p:txBody>
      </p:sp>
      <p:sp>
        <p:nvSpPr>
          <p:cNvPr id="3" name="Text Placeholder 2">
            <a:extLst>
              <a:ext uri="{FF2B5EF4-FFF2-40B4-BE49-F238E27FC236}">
                <a16:creationId xmlns:a16="http://schemas.microsoft.com/office/drawing/2014/main" id="{A21B8917-8D3E-FEA0-44C0-B7F9827F1E81}"/>
              </a:ext>
            </a:extLst>
          </p:cNvPr>
          <p:cNvSpPr>
            <a:spLocks noGrp="1"/>
          </p:cNvSpPr>
          <p:nvPr>
            <p:ph type="body" sz="quarter" idx="10"/>
          </p:nvPr>
        </p:nvSpPr>
        <p:spPr>
          <a:xfrm>
            <a:off x="227881" y="6419854"/>
            <a:ext cx="9535244" cy="371644"/>
          </a:xfrm>
        </p:spPr>
        <p:txBody>
          <a:bodyPr/>
          <a:lstStyle/>
          <a:p>
            <a:r>
              <a:rPr lang="en-GB" sz="1200" dirty="0"/>
              <a:t>Richardson PG, et al. Blood 2022;140(Supplement 1):1366–8.</a:t>
            </a:r>
            <a:r>
              <a:rPr lang="en-US" sz="1200" noProof="0" dirty="0"/>
              <a:t> </a:t>
            </a:r>
            <a:r>
              <a:rPr lang="en-US" sz="1200" kern="0" dirty="0">
                <a:solidFill>
                  <a:schemeClr val="bg2"/>
                </a:solidFill>
              </a:rPr>
              <a:t>Richardson PG, et al. N Engl J Med 2023;389(11):1009–22.</a:t>
            </a:r>
            <a:endParaRPr lang="en-US" sz="1200" dirty="0"/>
          </a:p>
        </p:txBody>
      </p:sp>
      <p:sp>
        <p:nvSpPr>
          <p:cNvPr id="4" name="Text Placeholder 3">
            <a:extLst>
              <a:ext uri="{FF2B5EF4-FFF2-40B4-BE49-F238E27FC236}">
                <a16:creationId xmlns:a16="http://schemas.microsoft.com/office/drawing/2014/main" id="{569FB60B-C661-94F3-7CA5-C4B9FE7FCEE4}"/>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FF0196B3-4648-41FE-9445-7ECDB8027010}"/>
              </a:ext>
            </a:extLst>
          </p:cNvPr>
          <p:cNvSpPr txBox="1"/>
          <p:nvPr/>
        </p:nvSpPr>
        <p:spPr>
          <a:xfrm>
            <a:off x="227881" y="2186277"/>
            <a:ext cx="171682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At start of treatment (study entry)</a:t>
            </a:r>
          </a:p>
        </p:txBody>
      </p:sp>
      <p:sp>
        <p:nvSpPr>
          <p:cNvPr id="9" name="TextBox 8">
            <a:extLst>
              <a:ext uri="{FF2B5EF4-FFF2-40B4-BE49-F238E27FC236}">
                <a16:creationId xmlns:a16="http://schemas.microsoft.com/office/drawing/2014/main" id="{E6B1E0B2-DDAA-48FA-A4E1-FC9FE969C64C}"/>
              </a:ext>
            </a:extLst>
          </p:cNvPr>
          <p:cNvSpPr txBox="1"/>
          <p:nvPr/>
        </p:nvSpPr>
        <p:spPr>
          <a:xfrm>
            <a:off x="0" y="4600634"/>
            <a:ext cx="194471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After 4 months of treatment with </a:t>
            </a:r>
            <a:r>
              <a:rPr kumimoji="0" lang="en-US" sz="1600" b="1" i="0" u="none" strike="noStrike" kern="1200" cap="none" spc="0" normalizeH="0" baseline="0" noProof="0" dirty="0" err="1">
                <a:ln>
                  <a:noFill/>
                </a:ln>
                <a:solidFill>
                  <a:srgbClr val="FFFFFF"/>
                </a:solidFill>
                <a:effectLst/>
                <a:uLnTx/>
                <a:uFillTx/>
                <a:latin typeface="Arial"/>
                <a:ea typeface="+mn-ea"/>
                <a:cs typeface="+mn-cs"/>
              </a:rPr>
              <a:t>Mezi</a:t>
            </a:r>
            <a:r>
              <a:rPr kumimoji="0" lang="en-US" sz="1600" b="1" i="0" u="none" strike="noStrike" kern="1200" cap="none" spc="0" normalizeH="0" baseline="0" noProof="0" dirty="0">
                <a:ln>
                  <a:noFill/>
                </a:ln>
                <a:solidFill>
                  <a:srgbClr val="FFFFFF"/>
                </a:solidFill>
                <a:effectLst/>
                <a:uLnTx/>
                <a:uFillTx/>
                <a:latin typeface="Arial"/>
                <a:ea typeface="+mn-ea"/>
                <a:cs typeface="+mn-cs"/>
              </a:rPr>
              <a:t> 1.0 mg,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D1–21 every 28 days, + Dex</a:t>
            </a:r>
          </a:p>
        </p:txBody>
      </p:sp>
    </p:spTree>
    <p:extLst>
      <p:ext uri="{BB962C8B-B14F-4D97-AF65-F5344CB8AC3E}">
        <p14:creationId xmlns:p14="http://schemas.microsoft.com/office/powerpoint/2010/main" val="256198079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 + </a:t>
            </a:r>
            <a:r>
              <a:rPr lang="en-US" sz="3200" dirty="0" err="1"/>
              <a:t>Vd</a:t>
            </a:r>
            <a:r>
              <a:rPr lang="en-US" sz="3200" dirty="0"/>
              <a:t> or </a:t>
            </a:r>
            <a:r>
              <a:rPr lang="en-US" sz="3200" dirty="0" err="1"/>
              <a:t>Kd</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2" y="6419854"/>
            <a:ext cx="5777218" cy="371644"/>
          </a:xfrm>
        </p:spPr>
        <p:txBody>
          <a:bodyPr/>
          <a:lstStyle/>
          <a:p>
            <a:r>
              <a:rPr lang="en-US" sz="1200" b="1" dirty="0"/>
              <a:t>1. Oriol A, et al. Clin Lymphoma Myeloma Leukemia 2023;23(Suppl 2):S31.</a:t>
            </a:r>
            <a:br>
              <a:rPr lang="en-US" sz="1200" b="1" dirty="0"/>
            </a:br>
            <a:r>
              <a:rPr lang="en-US" sz="1200" dirty="0"/>
              <a:t>2</a:t>
            </a:r>
            <a:r>
              <a:rPr lang="en-US" sz="1200" b="1" dirty="0"/>
              <a:t>. Sandhu A, et al. Blood 2024;144(supplement 1):1025.</a:t>
            </a:r>
          </a:p>
        </p:txBody>
      </p:sp>
      <p:sp>
        <p:nvSpPr>
          <p:cNvPr id="8" name="Text Placeholder 7">
            <a:extLst>
              <a:ext uri="{FF2B5EF4-FFF2-40B4-BE49-F238E27FC236}">
                <a16:creationId xmlns:a16="http://schemas.microsoft.com/office/drawing/2014/main" id="{C3873B2B-4A64-4680-9297-77E327B2B960}"/>
              </a:ext>
            </a:extLst>
          </p:cNvPr>
          <p:cNvSpPr>
            <a:spLocks noGrp="1"/>
          </p:cNvSpPr>
          <p:nvPr>
            <p:ph type="body" sz="quarter" idx="11"/>
          </p:nvPr>
        </p:nvSpPr>
        <p:spPr/>
        <p:txBody>
          <a:bodyPr/>
          <a:lstStyle/>
          <a:p>
            <a:endParaRPr lang="en-US"/>
          </a:p>
        </p:txBody>
      </p:sp>
      <p:sp>
        <p:nvSpPr>
          <p:cNvPr id="32" name="TextBox 31">
            <a:extLst>
              <a:ext uri="{FF2B5EF4-FFF2-40B4-BE49-F238E27FC236}">
                <a16:creationId xmlns:a16="http://schemas.microsoft.com/office/drawing/2014/main" id="{E4156926-8FB4-478D-B592-CB4E68B5EF69}"/>
              </a:ext>
            </a:extLst>
          </p:cNvPr>
          <p:cNvSpPr txBox="1"/>
          <p:nvPr/>
        </p:nvSpPr>
        <p:spPr>
          <a:xfrm>
            <a:off x="402672" y="1478204"/>
            <a:ext cx="11329693"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CC-92480-MM-002 Phase 1/2 Study: Mezigdomide + </a:t>
            </a:r>
            <a:r>
              <a:rPr kumimoji="0" lang="en-US" sz="1600" b="1" i="0" u="none" strike="noStrike" kern="1200" cap="none" spc="0" normalizeH="0" baseline="0" noProof="0" dirty="0" err="1">
                <a:ln>
                  <a:noFill/>
                </a:ln>
                <a:solidFill>
                  <a:srgbClr val="00FFFF">
                    <a:lumMod val="50000"/>
                  </a:srgbClr>
                </a:solidFill>
                <a:effectLst/>
                <a:uLnTx/>
                <a:uFillTx/>
                <a:latin typeface="Arial"/>
                <a:ea typeface="+mn-ea"/>
                <a:cs typeface="+mn-cs"/>
              </a:rPr>
              <a:t>Vd</a:t>
            </a: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 / Kd</a:t>
            </a:r>
            <a:r>
              <a:rPr kumimoji="0" lang="en-US" sz="1600" b="1" i="0" u="none" strike="noStrike" kern="1200" cap="none" spc="0" normalizeH="0" baseline="30000" noProof="0" dirty="0">
                <a:ln>
                  <a:noFill/>
                </a:ln>
                <a:solidFill>
                  <a:srgbClr val="00FFFF">
                    <a:lumMod val="50000"/>
                  </a:srgbClr>
                </a:solidFill>
                <a:effectLst/>
                <a:uLnTx/>
                <a:uFillTx/>
                <a:latin typeface="Arial"/>
                <a:ea typeface="+mn-ea"/>
                <a:cs typeface="+mn-cs"/>
              </a:rPr>
              <a:t>1,2</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aphicFrame>
        <p:nvGraphicFramePr>
          <p:cNvPr id="34" name="Content Placeholder 6">
            <a:extLst>
              <a:ext uri="{FF2B5EF4-FFF2-40B4-BE49-F238E27FC236}">
                <a16:creationId xmlns:a16="http://schemas.microsoft.com/office/drawing/2014/main" id="{0DB0EF9B-3B4D-485D-ADD5-630CD80A16FF}"/>
              </a:ext>
            </a:extLst>
          </p:cNvPr>
          <p:cNvGraphicFramePr>
            <a:graphicFrameLocks/>
          </p:cNvGraphicFramePr>
          <p:nvPr/>
        </p:nvGraphicFramePr>
        <p:xfrm>
          <a:off x="318782" y="1975067"/>
          <a:ext cx="2892988" cy="4358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0DEEBFD-336F-4E04-A549-AB14C741AFCF}"/>
              </a:ext>
            </a:extLst>
          </p:cNvPr>
          <p:cNvGrpSpPr/>
          <p:nvPr/>
        </p:nvGrpSpPr>
        <p:grpSpPr>
          <a:xfrm>
            <a:off x="3262796" y="2119278"/>
            <a:ext cx="2892988" cy="4121464"/>
            <a:chOff x="3262796" y="2119278"/>
            <a:chExt cx="2892988" cy="4121464"/>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4007362"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75.0%</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69674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r>
                <a:rPr kumimoji="0" lang="en-US" sz="1000" b="1" i="0" u="none" strike="noStrike" kern="1200" cap="none" spc="0" normalizeH="0" baseline="0" noProof="0" dirty="0">
                  <a:ln>
                    <a:noFill/>
                  </a:ln>
                  <a:solidFill>
                    <a:srgbClr val="000000"/>
                  </a:solidFill>
                  <a:effectLst/>
                  <a:uLnTx/>
                  <a:uFillTx/>
                  <a:latin typeface="Arial"/>
                  <a:ea typeface="+mn-ea"/>
                  <a:cs typeface="+mn-cs"/>
                </a:rPr>
                <a:t> </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(N=28, dose escalation)</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456202"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10.9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11.2–13.4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35.7%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21.4%</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14.3%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71.4% (Grade 3/4 17.9%)</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10.7%</a:t>
              </a:r>
            </a:p>
          </p:txBody>
        </p:sp>
      </p:grpSp>
      <p:grpSp>
        <p:nvGrpSpPr>
          <p:cNvPr id="53" name="Group 52">
            <a:extLst>
              <a:ext uri="{FF2B5EF4-FFF2-40B4-BE49-F238E27FC236}">
                <a16:creationId xmlns:a16="http://schemas.microsoft.com/office/drawing/2014/main" id="{DB2AB833-764A-436C-8E3B-85AEAD20596F}"/>
              </a:ext>
            </a:extLst>
          </p:cNvPr>
          <p:cNvGrpSpPr/>
          <p:nvPr/>
        </p:nvGrpSpPr>
        <p:grpSpPr>
          <a:xfrm>
            <a:off x="6260924" y="2119278"/>
            <a:ext cx="2611316" cy="4121464"/>
            <a:chOff x="6260924" y="2119278"/>
            <a:chExt cx="2611316" cy="4121464"/>
          </a:xfrm>
        </p:grpSpPr>
        <p:sp>
          <p:nvSpPr>
            <p:cNvPr id="44" name="Rectangle: Rounded Corners 43">
              <a:extLst>
                <a:ext uri="{FF2B5EF4-FFF2-40B4-BE49-F238E27FC236}">
                  <a16:creationId xmlns:a16="http://schemas.microsoft.com/office/drawing/2014/main" id="{F6002FE3-522B-4B3B-AC39-DA20AFEB4D37}"/>
                </a:ext>
              </a:extLst>
            </p:cNvPr>
            <p:cNvSpPr/>
            <p:nvPr/>
          </p:nvSpPr>
          <p:spPr>
            <a:xfrm>
              <a:off x="6501466"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(1.0 mg, N=38 / 0.6 mg, N=11)</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A769C01-FED5-4833-B6B0-511123F354E9}"/>
                </a:ext>
              </a:extLst>
            </p:cNvPr>
            <p:cNvSpPr txBox="1"/>
            <p:nvPr/>
          </p:nvSpPr>
          <p:spPr>
            <a:xfrm>
              <a:off x="6260924"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19.4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16.6 / 20.8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63.3%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26.5%</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6.1%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79.6% (Grade 3/4 32.7%)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22.4% </a:t>
              </a:r>
            </a:p>
          </p:txBody>
        </p:sp>
        <p:graphicFrame>
          <p:nvGraphicFramePr>
            <p:cNvPr id="48" name="Chart 47">
              <a:extLst>
                <a:ext uri="{FF2B5EF4-FFF2-40B4-BE49-F238E27FC236}">
                  <a16:creationId xmlns:a16="http://schemas.microsoft.com/office/drawing/2014/main" id="{F9236173-68FC-4AC6-A811-86A606212E29}"/>
                </a:ext>
              </a:extLst>
            </p:cNvPr>
            <p:cNvGraphicFramePr/>
            <p:nvPr/>
          </p:nvGraphicFramePr>
          <p:xfrm>
            <a:off x="6260924" y="2414477"/>
            <a:ext cx="2611316"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E0678FD1-08EA-46F8-A0F2-8843B7F852C6}"/>
                </a:ext>
              </a:extLst>
            </p:cNvPr>
            <p:cNvSpPr txBox="1"/>
            <p:nvPr/>
          </p:nvSpPr>
          <p:spPr>
            <a:xfrm>
              <a:off x="6738543" y="2414476"/>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84.2%</a:t>
              </a:r>
            </a:p>
          </p:txBody>
        </p:sp>
      </p:grpSp>
      <p:grpSp>
        <p:nvGrpSpPr>
          <p:cNvPr id="54" name="Group 53">
            <a:extLst>
              <a:ext uri="{FF2B5EF4-FFF2-40B4-BE49-F238E27FC236}">
                <a16:creationId xmlns:a16="http://schemas.microsoft.com/office/drawing/2014/main" id="{B0306BD3-6575-4EFB-9306-43247FA3C82D}"/>
              </a:ext>
            </a:extLst>
          </p:cNvPr>
          <p:cNvGrpSpPr/>
          <p:nvPr/>
        </p:nvGrpSpPr>
        <p:grpSpPr>
          <a:xfrm>
            <a:off x="9065646" y="2119278"/>
            <a:ext cx="2611316" cy="4121464"/>
            <a:chOff x="9065646" y="2119278"/>
            <a:chExt cx="2611316" cy="4121464"/>
          </a:xfrm>
        </p:grpSpPr>
        <p:sp>
          <p:nvSpPr>
            <p:cNvPr id="46" name="Rectangle: Rounded Corners 45">
              <a:extLst>
                <a:ext uri="{FF2B5EF4-FFF2-40B4-BE49-F238E27FC236}">
                  <a16:creationId xmlns:a16="http://schemas.microsoft.com/office/drawing/2014/main" id="{3F075C2F-C878-4B8D-9D03-79C3015823AE}"/>
                </a:ext>
              </a:extLst>
            </p:cNvPr>
            <p:cNvSpPr/>
            <p:nvPr/>
          </p:nvSpPr>
          <p:spPr>
            <a:xfrm>
              <a:off x="9306188"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Mezigdomide + </a:t>
              </a:r>
              <a:r>
                <a:rPr kumimoji="0" lang="en-US" sz="1000" b="1" i="0" u="none" strike="noStrike" kern="1200" cap="none" spc="0" normalizeH="0" baseline="0" noProof="0" dirty="0" err="1">
                  <a:ln>
                    <a:noFill/>
                  </a:ln>
                  <a:solidFill>
                    <a:srgbClr val="000000"/>
                  </a:solidFill>
                  <a:effectLst/>
                  <a:uLnTx/>
                  <a:uFillTx/>
                  <a:latin typeface="Arial"/>
                  <a:ea typeface="+mn-ea"/>
                  <a:cs typeface="+mn-cs"/>
                </a:rPr>
                <a:t>Kd</a:t>
              </a:r>
              <a:r>
                <a:rPr kumimoji="0" lang="en-US" sz="1000" b="1" i="0" u="none" strike="noStrike" kern="1200" cap="none" spc="0" normalizeH="0" baseline="0" noProof="0" dirty="0">
                  <a:ln>
                    <a:noFill/>
                  </a:ln>
                  <a:solidFill>
                    <a:srgbClr val="000000"/>
                  </a:solidFill>
                  <a:effectLst/>
                  <a:uLnTx/>
                  <a:uFillTx/>
                  <a:latin typeface="Arial"/>
                  <a:ea typeface="+mn-ea"/>
                  <a:cs typeface="+mn-cs"/>
                </a:rPr>
                <a:t> (N=27)</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F04906E6-BAE4-4821-954B-377713137601}"/>
                </a:ext>
              </a:extLst>
            </p:cNvPr>
            <p:cNvSpPr txBox="1"/>
            <p:nvPr/>
          </p:nvSpPr>
          <p:spPr>
            <a:xfrm>
              <a:off x="9065646"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11.9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11.7–13.8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44.4%</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14.8%</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anemia 14.8%</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70.4% (Grade 3/4 33.3%)</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3.7%</a:t>
              </a:r>
            </a:p>
          </p:txBody>
        </p:sp>
        <p:graphicFrame>
          <p:nvGraphicFramePr>
            <p:cNvPr id="51" name="Chart 50">
              <a:extLst>
                <a:ext uri="{FF2B5EF4-FFF2-40B4-BE49-F238E27FC236}">
                  <a16:creationId xmlns:a16="http://schemas.microsoft.com/office/drawing/2014/main" id="{2E177D0F-3C5E-409B-92E6-BDA9FCB2A6CD}"/>
                </a:ext>
              </a:extLst>
            </p:cNvPr>
            <p:cNvGraphicFramePr/>
            <p:nvPr/>
          </p:nvGraphicFramePr>
          <p:xfrm>
            <a:off x="9065646" y="2528448"/>
            <a:ext cx="2516754" cy="2377660"/>
          </p:xfrm>
          <a:graphic>
            <a:graphicData uri="http://schemas.openxmlformats.org/drawingml/2006/chart">
              <c:chart xmlns:c="http://schemas.openxmlformats.org/drawingml/2006/chart" xmlns:r="http://schemas.openxmlformats.org/officeDocument/2006/relationships" r:id="rId9"/>
            </a:graphicData>
          </a:graphic>
        </p:graphicFrame>
        <p:sp>
          <p:nvSpPr>
            <p:cNvPr id="52" name="TextBox 51">
              <a:extLst>
                <a:ext uri="{FF2B5EF4-FFF2-40B4-BE49-F238E27FC236}">
                  <a16:creationId xmlns:a16="http://schemas.microsoft.com/office/drawing/2014/main" id="{0425A428-8750-4F04-8A62-88CE352C68FF}"/>
                </a:ext>
              </a:extLst>
            </p:cNvPr>
            <p:cNvSpPr txBox="1"/>
            <p:nvPr/>
          </p:nvSpPr>
          <p:spPr>
            <a:xfrm>
              <a:off x="9570794"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61.5%</a:t>
              </a:r>
            </a:p>
          </p:txBody>
        </p:sp>
      </p:grpSp>
      <p:sp>
        <p:nvSpPr>
          <p:cNvPr id="3" name="TextBox 2">
            <a:extLst>
              <a:ext uri="{FF2B5EF4-FFF2-40B4-BE49-F238E27FC236}">
                <a16:creationId xmlns:a16="http://schemas.microsoft.com/office/drawing/2014/main" id="{87671494-A0D1-F71F-0882-B44CEBD28265}"/>
              </a:ext>
            </a:extLst>
          </p:cNvPr>
          <p:cNvSpPr txBox="1"/>
          <p:nvPr/>
        </p:nvSpPr>
        <p:spPr>
          <a:xfrm>
            <a:off x="7488140" y="2414476"/>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90.9%</a:t>
            </a:r>
          </a:p>
        </p:txBody>
      </p:sp>
      <p:grpSp>
        <p:nvGrpSpPr>
          <p:cNvPr id="4" name="Group 3">
            <a:extLst>
              <a:ext uri="{FF2B5EF4-FFF2-40B4-BE49-F238E27FC236}">
                <a16:creationId xmlns:a16="http://schemas.microsoft.com/office/drawing/2014/main" id="{115F9AD3-35F9-8365-00F6-FBB2659436EF}"/>
              </a:ext>
            </a:extLst>
          </p:cNvPr>
          <p:cNvGrpSpPr/>
          <p:nvPr/>
        </p:nvGrpSpPr>
        <p:grpSpPr>
          <a:xfrm>
            <a:off x="11331417" y="0"/>
            <a:ext cx="860583" cy="1192241"/>
            <a:chOff x="11331417" y="12694"/>
            <a:chExt cx="860583" cy="1192241"/>
          </a:xfrm>
        </p:grpSpPr>
        <p:sp>
          <p:nvSpPr>
            <p:cNvPr id="5" name="Rectangle: Rounded Corners 4">
              <a:extLst>
                <a:ext uri="{FF2B5EF4-FFF2-40B4-BE49-F238E27FC236}">
                  <a16:creationId xmlns:a16="http://schemas.microsoft.com/office/drawing/2014/main" id="{AD5A8278-2F81-D2F7-9F04-532B1A17FBAB}"/>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1349264A-F152-88AF-5F3A-7C828D11C6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10" name="TextBox 9">
              <a:extLst>
                <a:ext uri="{FF2B5EF4-FFF2-40B4-BE49-F238E27FC236}">
                  <a16:creationId xmlns:a16="http://schemas.microsoft.com/office/drawing/2014/main" id="{2648A8E9-652A-85C4-9BE4-131E0A7ACB1D}"/>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spTree>
    <p:extLst>
      <p:ext uri="{BB962C8B-B14F-4D97-AF65-F5344CB8AC3E}">
        <p14:creationId xmlns:p14="http://schemas.microsoft.com/office/powerpoint/2010/main" val="77479763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spc="-20" dirty="0"/>
              <a:t>Mezigdomide + Dara-</a:t>
            </a:r>
            <a:r>
              <a:rPr lang="en-US" sz="3200" spc="-20" dirty="0" err="1"/>
              <a:t>dex</a:t>
            </a:r>
            <a:r>
              <a:rPr lang="en-US" sz="3200" spc="-20" dirty="0"/>
              <a:t> or Elo-</a:t>
            </a:r>
            <a:r>
              <a:rPr lang="en-US" sz="3200" spc="-20" dirty="0" err="1"/>
              <a:t>dex</a:t>
            </a:r>
            <a:endParaRPr lang="en-US" sz="3200" spc="-2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1" y="6419854"/>
            <a:ext cx="11813663" cy="371644"/>
          </a:xfrm>
        </p:spPr>
        <p:txBody>
          <a:bodyPr/>
          <a:lstStyle/>
          <a:p>
            <a:r>
              <a:rPr lang="en-US" sz="1100" b="1" dirty="0"/>
              <a:t>1. Richardson PG, et al. Blood 2023;142(supplement 1):1013.  </a:t>
            </a:r>
          </a:p>
        </p:txBody>
      </p:sp>
      <p:sp>
        <p:nvSpPr>
          <p:cNvPr id="32" name="TextBox 31">
            <a:extLst>
              <a:ext uri="{FF2B5EF4-FFF2-40B4-BE49-F238E27FC236}">
                <a16:creationId xmlns:a16="http://schemas.microsoft.com/office/drawing/2014/main" id="{E4156926-8FB4-478D-B592-CB4E68B5EF69}"/>
              </a:ext>
            </a:extLst>
          </p:cNvPr>
          <p:cNvSpPr txBox="1"/>
          <p:nvPr/>
        </p:nvSpPr>
        <p:spPr>
          <a:xfrm>
            <a:off x="318782" y="1475201"/>
            <a:ext cx="11549368"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CC-92480-MM-002 Phase 1/2 Study: Mezigdomide + Dara-</a:t>
            </a:r>
            <a:r>
              <a:rPr kumimoji="0" lang="en-US" sz="1600" b="1" i="0" u="none" strike="noStrike" kern="1200" cap="none" spc="0" normalizeH="0" baseline="0" noProof="0" dirty="0" err="1">
                <a:ln>
                  <a:noFill/>
                </a:ln>
                <a:solidFill>
                  <a:srgbClr val="00FFFF">
                    <a:lumMod val="50000"/>
                  </a:srgbClr>
                </a:solidFill>
                <a:effectLst/>
                <a:uLnTx/>
                <a:uFillTx/>
                <a:latin typeface="Arial"/>
                <a:ea typeface="+mn-ea"/>
                <a:cs typeface="+mn-cs"/>
              </a:rPr>
              <a:t>dex</a:t>
            </a: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 / Elo-dex</a:t>
            </a:r>
            <a:r>
              <a:rPr kumimoji="0" lang="en-US" sz="1600" b="1" i="0" u="none" strike="noStrike" kern="1200" cap="none" spc="0" normalizeH="0" baseline="30000" noProof="0" dirty="0">
                <a:ln>
                  <a:noFill/>
                </a:ln>
                <a:solidFill>
                  <a:srgbClr val="00FFFF">
                    <a:lumMod val="50000"/>
                  </a:srgbClr>
                </a:solidFill>
                <a:effectLst/>
                <a:uLnTx/>
                <a:uFillTx/>
                <a:latin typeface="Arial"/>
                <a:ea typeface="+mn-ea"/>
                <a:cs typeface="+mn-cs"/>
              </a:rPr>
              <a:t>1</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aphicFrame>
        <p:nvGraphicFramePr>
          <p:cNvPr id="34" name="Content Placeholder 6">
            <a:extLst>
              <a:ext uri="{FF2B5EF4-FFF2-40B4-BE49-F238E27FC236}">
                <a16:creationId xmlns:a16="http://schemas.microsoft.com/office/drawing/2014/main" id="{0DB0EF9B-3B4D-485D-ADD5-630CD80A16FF}"/>
              </a:ext>
            </a:extLst>
          </p:cNvPr>
          <p:cNvGraphicFramePr>
            <a:graphicFrameLocks/>
          </p:cNvGraphicFramePr>
          <p:nvPr/>
        </p:nvGraphicFramePr>
        <p:xfrm>
          <a:off x="318781" y="1972065"/>
          <a:ext cx="3770443" cy="420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0DEEBFD-336F-4E04-A549-AB14C741AFCF}"/>
              </a:ext>
            </a:extLst>
          </p:cNvPr>
          <p:cNvGrpSpPr/>
          <p:nvPr/>
        </p:nvGrpSpPr>
        <p:grpSpPr>
          <a:xfrm>
            <a:off x="4176952" y="2058845"/>
            <a:ext cx="3631074" cy="4121464"/>
            <a:chOff x="3262797" y="2119278"/>
            <a:chExt cx="2657521" cy="4121464"/>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7" y="2356434"/>
            <a:ext cx="2657521"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4007362" y="2419774"/>
              <a:ext cx="176048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75.0%</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351061" y="2119278"/>
              <a:ext cx="2569256"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Mezigdomide + Dara-</a:t>
              </a:r>
              <a:r>
                <a:rPr kumimoji="0" lang="en-US" sz="11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100" b="1" i="0" u="none" strike="noStrike" kern="1200" cap="none" spc="0" normalizeH="0" baseline="0" noProof="0" dirty="0">
                  <a:ln>
                    <a:noFill/>
                  </a:ln>
                  <a:solidFill>
                    <a:srgbClr val="000000"/>
                  </a:solidFill>
                  <a:effectLst/>
                  <a:uLnTx/>
                  <a:uFillTx/>
                  <a:latin typeface="Arial"/>
                  <a:ea typeface="+mn-ea"/>
                  <a:cs typeface="+mn-cs"/>
                </a:rPr>
                <a:t> (N=56)</a:t>
              </a:r>
              <a:endParaRPr kumimoji="0" lang="en-GB"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351061" y="5020408"/>
              <a:ext cx="2569256"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DOR / PFS not mature</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neutropenia 53.6%</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thrombocytopenia 7.1%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anemia 10.7%</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infections 19.6%</a:t>
              </a:r>
            </a:p>
          </p:txBody>
        </p:sp>
      </p:grpSp>
      <p:grpSp>
        <p:nvGrpSpPr>
          <p:cNvPr id="53" name="Group 52">
            <a:extLst>
              <a:ext uri="{FF2B5EF4-FFF2-40B4-BE49-F238E27FC236}">
                <a16:creationId xmlns:a16="http://schemas.microsoft.com/office/drawing/2014/main" id="{DB2AB833-764A-436C-8E3B-85AEAD20596F}"/>
              </a:ext>
            </a:extLst>
          </p:cNvPr>
          <p:cNvGrpSpPr/>
          <p:nvPr/>
        </p:nvGrpSpPr>
        <p:grpSpPr>
          <a:xfrm>
            <a:off x="8015046" y="2056072"/>
            <a:ext cx="3853104" cy="4121464"/>
            <a:chOff x="6260923" y="2119278"/>
            <a:chExt cx="2457479" cy="4121464"/>
          </a:xfrm>
        </p:grpSpPr>
        <p:sp>
          <p:nvSpPr>
            <p:cNvPr id="44" name="Rectangle: Rounded Corners 43">
              <a:extLst>
                <a:ext uri="{FF2B5EF4-FFF2-40B4-BE49-F238E27FC236}">
                  <a16:creationId xmlns:a16="http://schemas.microsoft.com/office/drawing/2014/main" id="{F6002FE3-522B-4B3B-AC39-DA20AFEB4D37}"/>
                </a:ext>
              </a:extLst>
            </p:cNvPr>
            <p:cNvSpPr/>
            <p:nvPr/>
          </p:nvSpPr>
          <p:spPr>
            <a:xfrm>
              <a:off x="6260925" y="2119278"/>
              <a:ext cx="2457477"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Mezigdomide + Elo-</a:t>
              </a:r>
              <a:r>
                <a:rPr kumimoji="0" lang="en-US" sz="11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100" b="1" i="0" u="none" strike="noStrike" kern="1200" cap="none" spc="0" normalizeH="0" baseline="0" noProof="0" dirty="0">
                  <a:ln>
                    <a:noFill/>
                  </a:ln>
                  <a:solidFill>
                    <a:srgbClr val="000000"/>
                  </a:solidFill>
                  <a:effectLst/>
                  <a:uLnTx/>
                  <a:uFillTx/>
                  <a:latin typeface="Arial"/>
                  <a:ea typeface="+mn-ea"/>
                  <a:cs typeface="+mn-cs"/>
                </a:rPr>
                <a:t> (N=20)</a:t>
              </a:r>
              <a:endParaRPr kumimoji="0" lang="en-GB"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A769C01-FED5-4833-B6B0-511123F354E9}"/>
                </a:ext>
              </a:extLst>
            </p:cNvPr>
            <p:cNvSpPr txBox="1"/>
            <p:nvPr/>
          </p:nvSpPr>
          <p:spPr>
            <a:xfrm>
              <a:off x="6260924" y="5020408"/>
              <a:ext cx="2457477"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DOR / PFS not mature</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neutropenia 40%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thrombocytopenia 10%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anemia 20%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Grade 3/4 infections 35%</a:t>
              </a:r>
            </a:p>
          </p:txBody>
        </p:sp>
        <p:graphicFrame>
          <p:nvGraphicFramePr>
            <p:cNvPr id="48" name="Chart 47">
              <a:extLst>
                <a:ext uri="{FF2B5EF4-FFF2-40B4-BE49-F238E27FC236}">
                  <a16:creationId xmlns:a16="http://schemas.microsoft.com/office/drawing/2014/main" id="{F9236173-68FC-4AC6-A811-86A606212E29}"/>
                </a:ext>
              </a:extLst>
            </p:cNvPr>
            <p:cNvGraphicFramePr/>
            <p:nvPr/>
          </p:nvGraphicFramePr>
          <p:xfrm>
            <a:off x="6260923" y="2414477"/>
            <a:ext cx="2457477"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E0678FD1-08EA-46F8-A0F2-8843B7F852C6}"/>
                </a:ext>
              </a:extLst>
            </p:cNvPr>
            <p:cNvSpPr txBox="1"/>
            <p:nvPr/>
          </p:nvSpPr>
          <p:spPr>
            <a:xfrm>
              <a:off x="7189884" y="2410569"/>
              <a:ext cx="91479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ORR 45%</a:t>
              </a:r>
            </a:p>
          </p:txBody>
        </p:sp>
      </p:grpSp>
      <p:grpSp>
        <p:nvGrpSpPr>
          <p:cNvPr id="3" name="Group 2">
            <a:extLst>
              <a:ext uri="{FF2B5EF4-FFF2-40B4-BE49-F238E27FC236}">
                <a16:creationId xmlns:a16="http://schemas.microsoft.com/office/drawing/2014/main" id="{1B6531D5-0376-0E41-0735-EEE53E168995}"/>
              </a:ext>
            </a:extLst>
          </p:cNvPr>
          <p:cNvGrpSpPr/>
          <p:nvPr/>
        </p:nvGrpSpPr>
        <p:grpSpPr>
          <a:xfrm>
            <a:off x="11331417" y="0"/>
            <a:ext cx="860583" cy="1192241"/>
            <a:chOff x="11331417" y="12694"/>
            <a:chExt cx="860583" cy="1192241"/>
          </a:xfrm>
        </p:grpSpPr>
        <p:sp>
          <p:nvSpPr>
            <p:cNvPr id="4" name="Rectangle: Rounded Corners 3">
              <a:extLst>
                <a:ext uri="{FF2B5EF4-FFF2-40B4-BE49-F238E27FC236}">
                  <a16:creationId xmlns:a16="http://schemas.microsoft.com/office/drawing/2014/main" id="{076B65D1-63B0-1A44-37F2-E9A2EAF12C7F}"/>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CDAEDA19-4BB0-80CC-E9F8-FEAF580B47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7" name="TextBox 6">
              <a:extLst>
                <a:ext uri="{FF2B5EF4-FFF2-40B4-BE49-F238E27FC236}">
                  <a16:creationId xmlns:a16="http://schemas.microsoft.com/office/drawing/2014/main" id="{9843E4AB-242D-BB0C-4720-E14027CF90BE}"/>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2023</a:t>
              </a:r>
            </a:p>
          </p:txBody>
        </p:sp>
      </p:grpSp>
    </p:spTree>
    <p:extLst>
      <p:ext uri="{BB962C8B-B14F-4D97-AF65-F5344CB8AC3E}">
        <p14:creationId xmlns:p14="http://schemas.microsoft.com/office/powerpoint/2010/main" val="5335396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250E-AA88-27F1-2FB3-5F842F4D3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21DBD-5F17-8064-75F0-76E020FD3D07}"/>
              </a:ext>
            </a:extLst>
          </p:cNvPr>
          <p:cNvSpPr>
            <a:spLocks noGrp="1"/>
          </p:cNvSpPr>
          <p:nvPr>
            <p:ph type="title"/>
          </p:nvPr>
        </p:nvSpPr>
        <p:spPr/>
        <p:txBody>
          <a:bodyPr>
            <a:normAutofit fontScale="90000"/>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triplets for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200" dirty="0"/>
              <a:t>Mezigdomide-</a:t>
            </a:r>
            <a:r>
              <a:rPr lang="en-US" sz="3200" dirty="0" err="1"/>
              <a:t>dex</a:t>
            </a:r>
            <a:r>
              <a:rPr lang="en-US" sz="3200" dirty="0"/>
              <a:t> + </a:t>
            </a:r>
            <a:r>
              <a:rPr lang="en-US" sz="3200" dirty="0" err="1"/>
              <a:t>tazemetostat</a:t>
            </a:r>
            <a:r>
              <a:rPr lang="en-US" sz="3200" dirty="0"/>
              <a:t> (EZH2 inhibitor) / </a:t>
            </a:r>
            <a:br>
              <a:rPr lang="en-US" sz="3200" dirty="0"/>
            </a:br>
            <a:r>
              <a:rPr lang="en-US" sz="3200" dirty="0"/>
              <a:t>BMS-986158 (BET inhibitor) / trametinib (MEK inhibitor)</a:t>
            </a:r>
            <a:endParaRPr lang="en-US" baseline="30000" dirty="0"/>
          </a:p>
        </p:txBody>
      </p:sp>
      <p:sp>
        <p:nvSpPr>
          <p:cNvPr id="6" name="Text Placeholder 5">
            <a:extLst>
              <a:ext uri="{FF2B5EF4-FFF2-40B4-BE49-F238E27FC236}">
                <a16:creationId xmlns:a16="http://schemas.microsoft.com/office/drawing/2014/main" id="{C86C0404-8780-E918-8E4B-0A77A044AAA2}"/>
              </a:ext>
            </a:extLst>
          </p:cNvPr>
          <p:cNvSpPr>
            <a:spLocks noGrp="1"/>
          </p:cNvSpPr>
          <p:nvPr>
            <p:ph type="body" sz="quarter" idx="10"/>
          </p:nvPr>
        </p:nvSpPr>
        <p:spPr>
          <a:xfrm>
            <a:off x="318782" y="6419854"/>
            <a:ext cx="5777218" cy="371644"/>
          </a:xfrm>
        </p:spPr>
        <p:txBody>
          <a:bodyPr/>
          <a:lstStyle/>
          <a:p>
            <a:r>
              <a:rPr lang="en-US" sz="1200" b="1" dirty="0"/>
              <a:t>Costa LJ, et al. Blood 2024;144(supplement 1):677.</a:t>
            </a:r>
          </a:p>
        </p:txBody>
      </p:sp>
      <p:sp>
        <p:nvSpPr>
          <p:cNvPr id="8" name="Text Placeholder 7">
            <a:extLst>
              <a:ext uri="{FF2B5EF4-FFF2-40B4-BE49-F238E27FC236}">
                <a16:creationId xmlns:a16="http://schemas.microsoft.com/office/drawing/2014/main" id="{AEC14B65-84D2-7ECC-A2AA-7B29D0BDC7D4}"/>
              </a:ext>
            </a:extLst>
          </p:cNvPr>
          <p:cNvSpPr>
            <a:spLocks noGrp="1"/>
          </p:cNvSpPr>
          <p:nvPr>
            <p:ph type="body" sz="quarter" idx="11"/>
          </p:nvPr>
        </p:nvSpPr>
        <p:spPr/>
        <p:txBody>
          <a:bodyPr/>
          <a:lstStyle/>
          <a:p>
            <a:endParaRPr lang="en-US"/>
          </a:p>
        </p:txBody>
      </p:sp>
      <p:sp>
        <p:nvSpPr>
          <p:cNvPr id="32" name="TextBox 31">
            <a:extLst>
              <a:ext uri="{FF2B5EF4-FFF2-40B4-BE49-F238E27FC236}">
                <a16:creationId xmlns:a16="http://schemas.microsoft.com/office/drawing/2014/main" id="{FFF66D6D-B8AB-B589-9C93-0778BAB10BCD}"/>
              </a:ext>
            </a:extLst>
          </p:cNvPr>
          <p:cNvSpPr txBox="1"/>
          <p:nvPr/>
        </p:nvSpPr>
        <p:spPr>
          <a:xfrm>
            <a:off x="402672" y="1478204"/>
            <a:ext cx="11329693"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FFF">
                    <a:lumMod val="50000"/>
                  </a:srgbClr>
                </a:solidFill>
                <a:effectLst/>
                <a:uLnTx/>
                <a:uFillTx/>
                <a:latin typeface="Arial"/>
                <a:ea typeface="+mn-ea"/>
                <a:cs typeface="+mn-cs"/>
              </a:rPr>
              <a:t>CA057-003 (NCT05372354) Phase 1/2 trial in patients with RRMM</a:t>
            </a:r>
          </a:p>
        </p:txBody>
      </p:sp>
      <p:graphicFrame>
        <p:nvGraphicFramePr>
          <p:cNvPr id="34" name="Content Placeholder 6">
            <a:extLst>
              <a:ext uri="{FF2B5EF4-FFF2-40B4-BE49-F238E27FC236}">
                <a16:creationId xmlns:a16="http://schemas.microsoft.com/office/drawing/2014/main" id="{D3EEB8C5-98BD-80C8-E472-ED482ABA12AE}"/>
              </a:ext>
            </a:extLst>
          </p:cNvPr>
          <p:cNvGraphicFramePr>
            <a:graphicFrameLocks/>
          </p:cNvGraphicFramePr>
          <p:nvPr/>
        </p:nvGraphicFramePr>
        <p:xfrm>
          <a:off x="318782" y="1975067"/>
          <a:ext cx="2892988" cy="4358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95D59F8C-4380-7A3C-5CE4-9EDBC7094EF1}"/>
              </a:ext>
            </a:extLst>
          </p:cNvPr>
          <p:cNvGrpSpPr/>
          <p:nvPr/>
        </p:nvGrpSpPr>
        <p:grpSpPr>
          <a:xfrm>
            <a:off x="3262796" y="2119278"/>
            <a:ext cx="2892988" cy="4121464"/>
            <a:chOff x="3262796" y="2119278"/>
            <a:chExt cx="2892988" cy="4121464"/>
          </a:xfrm>
        </p:grpSpPr>
        <p:graphicFrame>
          <p:nvGraphicFramePr>
            <p:cNvPr id="40" name="Chart 39">
              <a:extLst>
                <a:ext uri="{FF2B5EF4-FFF2-40B4-BE49-F238E27FC236}">
                  <a16:creationId xmlns:a16="http://schemas.microsoft.com/office/drawing/2014/main" id="{5448C31E-CA4D-393A-49DA-5CAF3EDB40AA}"/>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F1D4BDBB-DB9F-2391-305B-E964758CD941}"/>
                </a:ext>
              </a:extLst>
            </p:cNvPr>
            <p:cNvSpPr txBox="1"/>
            <p:nvPr/>
          </p:nvSpPr>
          <p:spPr>
            <a:xfrm>
              <a:off x="4007362"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50.0%</a:t>
              </a:r>
            </a:p>
          </p:txBody>
        </p:sp>
        <p:sp>
          <p:nvSpPr>
            <p:cNvPr id="42" name="Rectangle: Rounded Corners 41">
              <a:extLst>
                <a:ext uri="{FF2B5EF4-FFF2-40B4-BE49-F238E27FC236}">
                  <a16:creationId xmlns:a16="http://schemas.microsoft.com/office/drawing/2014/main" id="{11E0DBA2-F51B-5DD6-5D2F-B1888D9504F6}"/>
                </a:ext>
              </a:extLst>
            </p:cNvPr>
            <p:cNvSpPr/>
            <p:nvPr/>
          </p:nvSpPr>
          <p:spPr>
            <a:xfrm>
              <a:off x="369674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Taz</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(N=16, dose escalation)</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E132CE84-39BA-56DB-4F1B-90774CAD6E17}"/>
                </a:ext>
              </a:extLst>
            </p:cNvPr>
            <p:cNvSpPr txBox="1"/>
            <p:nvPr/>
          </p:nvSpPr>
          <p:spPr>
            <a:xfrm>
              <a:off x="3456202"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6.7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50.0%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6.1%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12.5%</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68.8% (Grade 3/4 25.0%)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12.5%</a:t>
              </a:r>
            </a:p>
          </p:txBody>
        </p:sp>
      </p:grpSp>
      <p:grpSp>
        <p:nvGrpSpPr>
          <p:cNvPr id="53" name="Group 52">
            <a:extLst>
              <a:ext uri="{FF2B5EF4-FFF2-40B4-BE49-F238E27FC236}">
                <a16:creationId xmlns:a16="http://schemas.microsoft.com/office/drawing/2014/main" id="{65438F65-929C-C839-9539-1F29860A70E5}"/>
              </a:ext>
            </a:extLst>
          </p:cNvPr>
          <p:cNvGrpSpPr/>
          <p:nvPr/>
        </p:nvGrpSpPr>
        <p:grpSpPr>
          <a:xfrm>
            <a:off x="6260924" y="2119278"/>
            <a:ext cx="2611316" cy="4121464"/>
            <a:chOff x="6260924" y="2119278"/>
            <a:chExt cx="2611316" cy="4121464"/>
          </a:xfrm>
        </p:grpSpPr>
        <p:sp>
          <p:nvSpPr>
            <p:cNvPr id="44" name="Rectangle: Rounded Corners 43">
              <a:extLst>
                <a:ext uri="{FF2B5EF4-FFF2-40B4-BE49-F238E27FC236}">
                  <a16:creationId xmlns:a16="http://schemas.microsoft.com/office/drawing/2014/main" id="{40877F5A-F028-D5C8-7BC5-7E6798E4B8D7}"/>
                </a:ext>
              </a:extLst>
            </p:cNvPr>
            <p:cNvSpPr/>
            <p:nvPr/>
          </p:nvSpPr>
          <p:spPr>
            <a:xfrm>
              <a:off x="6501466"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BMS-986158 (N=20, dose escalation)</a:t>
              </a:r>
            </a:p>
          </p:txBody>
        </p:sp>
        <p:sp>
          <p:nvSpPr>
            <p:cNvPr id="45" name="TextBox 44">
              <a:extLst>
                <a:ext uri="{FF2B5EF4-FFF2-40B4-BE49-F238E27FC236}">
                  <a16:creationId xmlns:a16="http://schemas.microsoft.com/office/drawing/2014/main" id="{7F75E8A7-3AAF-2CA5-07F5-1F488023300B}"/>
                </a:ext>
              </a:extLst>
            </p:cNvPr>
            <p:cNvSpPr txBox="1"/>
            <p:nvPr/>
          </p:nvSpPr>
          <p:spPr>
            <a:xfrm>
              <a:off x="6260924"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4.6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65.0%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40.0%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anemia 35.0%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50.0% (Grade 3/4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5.0% </a:t>
              </a:r>
            </a:p>
          </p:txBody>
        </p:sp>
        <p:graphicFrame>
          <p:nvGraphicFramePr>
            <p:cNvPr id="48" name="Chart 47">
              <a:extLst>
                <a:ext uri="{FF2B5EF4-FFF2-40B4-BE49-F238E27FC236}">
                  <a16:creationId xmlns:a16="http://schemas.microsoft.com/office/drawing/2014/main" id="{1864A328-B893-BD29-7328-29C8D11D1360}"/>
                </a:ext>
              </a:extLst>
            </p:cNvPr>
            <p:cNvGraphicFramePr/>
            <p:nvPr/>
          </p:nvGraphicFramePr>
          <p:xfrm>
            <a:off x="6260924" y="2414477"/>
            <a:ext cx="2611316" cy="2605931"/>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Box 48">
              <a:extLst>
                <a:ext uri="{FF2B5EF4-FFF2-40B4-BE49-F238E27FC236}">
                  <a16:creationId xmlns:a16="http://schemas.microsoft.com/office/drawing/2014/main" id="{2D1B8B87-BA46-03E4-E348-C456D0ED6570}"/>
                </a:ext>
              </a:extLst>
            </p:cNvPr>
            <p:cNvSpPr txBox="1"/>
            <p:nvPr/>
          </p:nvSpPr>
          <p:spPr>
            <a:xfrm>
              <a:off x="7109184" y="2421531"/>
              <a:ext cx="91479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35.0%</a:t>
              </a:r>
            </a:p>
          </p:txBody>
        </p:sp>
      </p:grpSp>
      <p:grpSp>
        <p:nvGrpSpPr>
          <p:cNvPr id="54" name="Group 53">
            <a:extLst>
              <a:ext uri="{FF2B5EF4-FFF2-40B4-BE49-F238E27FC236}">
                <a16:creationId xmlns:a16="http://schemas.microsoft.com/office/drawing/2014/main" id="{C6A896D2-E66D-A161-9666-4A5FB45A8D24}"/>
              </a:ext>
            </a:extLst>
          </p:cNvPr>
          <p:cNvGrpSpPr/>
          <p:nvPr/>
        </p:nvGrpSpPr>
        <p:grpSpPr>
          <a:xfrm>
            <a:off x="9065646" y="2119278"/>
            <a:ext cx="2611316" cy="4121464"/>
            <a:chOff x="9065646" y="2119278"/>
            <a:chExt cx="2611316" cy="4121464"/>
          </a:xfrm>
        </p:grpSpPr>
        <p:sp>
          <p:nvSpPr>
            <p:cNvPr id="46" name="Rectangle: Rounded Corners 45">
              <a:extLst>
                <a:ext uri="{FF2B5EF4-FFF2-40B4-BE49-F238E27FC236}">
                  <a16:creationId xmlns:a16="http://schemas.microsoft.com/office/drawing/2014/main" id="{0E59C570-CA03-826B-083F-8AC55280AAA8}"/>
                </a:ext>
              </a:extLst>
            </p:cNvPr>
            <p:cNvSpPr/>
            <p:nvPr/>
          </p:nvSpPr>
          <p:spPr>
            <a:xfrm>
              <a:off x="9306188"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Mezi-dex</a:t>
              </a:r>
              <a:r>
                <a:rPr kumimoji="0" lang="en-US" sz="1000" b="1" i="0" u="none" strike="noStrike" kern="1200" cap="none" spc="0" normalizeH="0" baseline="0" noProof="0" dirty="0">
                  <a:ln>
                    <a:noFill/>
                  </a:ln>
                  <a:solidFill>
                    <a:srgbClr val="000000"/>
                  </a:solidFill>
                  <a:effectLst/>
                  <a:uLnTx/>
                  <a:uFillTx/>
                  <a:latin typeface="Arial"/>
                  <a:ea typeface="+mn-ea"/>
                  <a:cs typeface="+mn-cs"/>
                </a:rPr>
                <a:t> + Tram</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1000" b="1" i="0" u="none" strike="noStrike" kern="1200" cap="none" spc="0" normalizeH="0" baseline="0" noProof="0" dirty="0">
                  <a:ln>
                    <a:noFill/>
                  </a:ln>
                  <a:solidFill>
                    <a:srgbClr val="000000"/>
                  </a:solidFill>
                  <a:effectLst/>
                  <a:uLnTx/>
                  <a:uFillTx/>
                  <a:latin typeface="Arial"/>
                  <a:ea typeface="+mn-ea"/>
                  <a:cs typeface="+mn-cs"/>
                </a:rPr>
                <a:t>(N=20, dose escalation)</a:t>
              </a:r>
            </a:p>
          </p:txBody>
        </p:sp>
        <p:sp>
          <p:nvSpPr>
            <p:cNvPr id="47" name="TextBox 46">
              <a:extLst>
                <a:ext uri="{FF2B5EF4-FFF2-40B4-BE49-F238E27FC236}">
                  <a16:creationId xmlns:a16="http://schemas.microsoft.com/office/drawing/2014/main" id="{7CA2C9D8-FCDC-F8F4-21C8-785D242A049B}"/>
                </a:ext>
              </a:extLst>
            </p:cNvPr>
            <p:cNvSpPr txBox="1"/>
            <p:nvPr/>
          </p:nvSpPr>
          <p:spPr>
            <a:xfrm>
              <a:off x="9065646" y="4906108"/>
              <a:ext cx="2611316" cy="13346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DOR 6.5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8.7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80.0%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thrombocytopenia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anemia 15.0%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85.0% (Grade 3/4 25.0%)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pneumonia 5.0%</a:t>
              </a:r>
            </a:p>
          </p:txBody>
        </p:sp>
        <p:graphicFrame>
          <p:nvGraphicFramePr>
            <p:cNvPr id="51" name="Chart 50">
              <a:extLst>
                <a:ext uri="{FF2B5EF4-FFF2-40B4-BE49-F238E27FC236}">
                  <a16:creationId xmlns:a16="http://schemas.microsoft.com/office/drawing/2014/main" id="{E2F20AA7-6269-628D-4C3D-2FD90900E7C2}"/>
                </a:ext>
              </a:extLst>
            </p:cNvPr>
            <p:cNvGraphicFramePr/>
            <p:nvPr/>
          </p:nvGraphicFramePr>
          <p:xfrm>
            <a:off x="9065646" y="2528448"/>
            <a:ext cx="2516754" cy="2377660"/>
          </p:xfrm>
          <a:graphic>
            <a:graphicData uri="http://schemas.openxmlformats.org/drawingml/2006/chart">
              <c:chart xmlns:c="http://schemas.openxmlformats.org/drawingml/2006/chart" xmlns:r="http://schemas.openxmlformats.org/officeDocument/2006/relationships" r:id="rId9"/>
            </a:graphicData>
          </a:graphic>
        </p:graphicFrame>
        <p:sp>
          <p:nvSpPr>
            <p:cNvPr id="52" name="TextBox 51">
              <a:extLst>
                <a:ext uri="{FF2B5EF4-FFF2-40B4-BE49-F238E27FC236}">
                  <a16:creationId xmlns:a16="http://schemas.microsoft.com/office/drawing/2014/main" id="{BA030BB6-BF0C-0DFE-6018-74683357005F}"/>
                </a:ext>
              </a:extLst>
            </p:cNvPr>
            <p:cNvSpPr txBox="1"/>
            <p:nvPr/>
          </p:nvSpPr>
          <p:spPr>
            <a:xfrm>
              <a:off x="9570794" y="241977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75.0%</a:t>
              </a:r>
            </a:p>
          </p:txBody>
        </p:sp>
      </p:grpSp>
      <p:grpSp>
        <p:nvGrpSpPr>
          <p:cNvPr id="4" name="Group 3">
            <a:extLst>
              <a:ext uri="{FF2B5EF4-FFF2-40B4-BE49-F238E27FC236}">
                <a16:creationId xmlns:a16="http://schemas.microsoft.com/office/drawing/2014/main" id="{BFE3815C-E9BB-6090-EA25-545C2ACA7AF7}"/>
              </a:ext>
            </a:extLst>
          </p:cNvPr>
          <p:cNvGrpSpPr/>
          <p:nvPr/>
        </p:nvGrpSpPr>
        <p:grpSpPr>
          <a:xfrm>
            <a:off x="11331417" y="0"/>
            <a:ext cx="860583" cy="1192241"/>
            <a:chOff x="11331417" y="12694"/>
            <a:chExt cx="860583" cy="1192241"/>
          </a:xfrm>
        </p:grpSpPr>
        <p:sp>
          <p:nvSpPr>
            <p:cNvPr id="5" name="Rectangle: Rounded Corners 4">
              <a:extLst>
                <a:ext uri="{FF2B5EF4-FFF2-40B4-BE49-F238E27FC236}">
                  <a16:creationId xmlns:a16="http://schemas.microsoft.com/office/drawing/2014/main" id="{AAAA250D-9133-1B96-B9FF-2059235B96E9}"/>
                </a:ext>
              </a:extLst>
            </p:cNvPr>
            <p:cNvSpPr/>
            <p:nvPr/>
          </p:nvSpPr>
          <p:spPr>
            <a:xfrm>
              <a:off x="11331417" y="12694"/>
              <a:ext cx="860583" cy="119224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13C3D703-558F-5997-BA42-1D5DC8FE02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89982" y="101390"/>
              <a:ext cx="776784" cy="780978"/>
            </a:xfrm>
            <a:prstGeom prst="rect">
              <a:avLst/>
            </a:prstGeom>
          </p:spPr>
        </p:pic>
        <p:sp>
          <p:nvSpPr>
            <p:cNvPr id="10" name="TextBox 9">
              <a:extLst>
                <a:ext uri="{FF2B5EF4-FFF2-40B4-BE49-F238E27FC236}">
                  <a16:creationId xmlns:a16="http://schemas.microsoft.com/office/drawing/2014/main" id="{21A037B6-3BAD-3867-427C-5B151242AD4F}"/>
                </a:ext>
              </a:extLst>
            </p:cNvPr>
            <p:cNvSpPr txBox="1"/>
            <p:nvPr/>
          </p:nvSpPr>
          <p:spPr>
            <a:xfrm>
              <a:off x="11458415" y="837806"/>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62B30"/>
                  </a:solidFill>
                  <a:effectLst/>
                  <a:uLnTx/>
                  <a:uFillTx/>
                  <a:latin typeface="Arial"/>
                  <a:ea typeface="+mn-ea"/>
                  <a:cs typeface="+mn-cs"/>
                </a:rPr>
                <a:t>2024</a:t>
              </a:r>
            </a:p>
          </p:txBody>
        </p:sp>
      </p:grpSp>
    </p:spTree>
    <p:extLst>
      <p:ext uri="{BB962C8B-B14F-4D97-AF65-F5344CB8AC3E}">
        <p14:creationId xmlns:p14="http://schemas.microsoft.com/office/powerpoint/2010/main" val="40993830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kumimoji="0" lang="en-US" sz="2400" b="1" i="0" u="none" strike="noStrike" kern="0" cap="none" spc="0" normalizeH="0" baseline="0" noProof="0" dirty="0">
                <a:ln>
                  <a:noFill/>
                </a:ln>
                <a:solidFill>
                  <a:srgbClr val="FFFF00"/>
                </a:solidFill>
                <a:effectLst/>
                <a:uLnTx/>
                <a:uFillTx/>
                <a:latin typeface="Arial"/>
                <a:ea typeface="+mj-ea"/>
                <a:cs typeface="+mj-cs"/>
              </a:rPr>
              <a:t>CELMoD doublets for RRMM </a:t>
            </a:r>
            <a:br>
              <a:rPr kumimoji="0" lang="en-US" sz="2400" b="1" i="0" u="none" strike="noStrike" kern="0" cap="none" spc="0" normalizeH="0" baseline="0" noProof="0" dirty="0">
                <a:ln>
                  <a:noFill/>
                </a:ln>
                <a:solidFill>
                  <a:srgbClr val="FFFF00"/>
                </a:solidFill>
                <a:effectLst/>
                <a:uLnTx/>
                <a:uFillTx/>
                <a:latin typeface="Arial"/>
                <a:ea typeface="+mj-ea"/>
                <a:cs typeface="+mj-cs"/>
              </a:rPr>
            </a:br>
            <a:r>
              <a:rPr lang="en-US" sz="3600" b="1" dirty="0"/>
              <a:t>Iberdomide + </a:t>
            </a:r>
            <a:r>
              <a:rPr lang="en-US" sz="3600" b="1" dirty="0" err="1"/>
              <a:t>dex</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40807" y="6419854"/>
            <a:ext cx="11922593" cy="438146"/>
          </a:xfrm>
        </p:spPr>
        <p:txBody>
          <a:bodyPr/>
          <a:lstStyle/>
          <a:p>
            <a:r>
              <a:rPr lang="en-US" sz="1100" b="1" dirty="0"/>
              <a:t>1. Lonial S, et al. </a:t>
            </a:r>
            <a:r>
              <a:rPr lang="en-US" sz="1100" dirty="0"/>
              <a:t>Blood 2021;138(suppl 1):abstract 162. 2. Lonial S, et al. Lancet </a:t>
            </a:r>
            <a:r>
              <a:rPr lang="en-US" sz="1100" dirty="0" err="1"/>
              <a:t>Haematol</a:t>
            </a:r>
            <a:r>
              <a:rPr lang="en-US" sz="1100" dirty="0"/>
              <a:t> 2022;9(11):e822–32. </a:t>
            </a:r>
            <a:br>
              <a:rPr lang="en-US" sz="1100" dirty="0"/>
            </a:br>
            <a:r>
              <a:rPr lang="en-US" sz="1100" dirty="0"/>
              <a:t>3. Lonial S, et al. Blood 2022;140(suppl 1):abstract 1918.  4. </a:t>
            </a:r>
            <a:r>
              <a:rPr lang="en-GB" sz="1100" kern="1200" dirty="0">
                <a:latin typeface="Arial" panose="020B0604020202020204" pitchFamily="34" charset="0"/>
                <a:cs typeface="Arial" panose="020B0604020202020204" pitchFamily="34" charset="0"/>
              </a:rPr>
              <a:t>White D, et al. J Clin Oncol 2025;43(16_supplement):7532.</a:t>
            </a:r>
            <a:endParaRPr lang="en-US" sz="1100" b="1" dirty="0"/>
          </a:p>
        </p:txBody>
      </p:sp>
      <p:sp>
        <p:nvSpPr>
          <p:cNvPr id="32" name="TextBox 31">
            <a:extLst>
              <a:ext uri="{FF2B5EF4-FFF2-40B4-BE49-F238E27FC236}">
                <a16:creationId xmlns:a16="http://schemas.microsoft.com/office/drawing/2014/main" id="{E4156926-8FB4-478D-B592-CB4E68B5EF69}"/>
              </a:ext>
            </a:extLst>
          </p:cNvPr>
          <p:cNvSpPr txBox="1"/>
          <p:nvPr/>
        </p:nvSpPr>
        <p:spPr>
          <a:xfrm>
            <a:off x="76200" y="1478204"/>
            <a:ext cx="12001499"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CC-220-MM-001: Iberdomide-</a:t>
            </a:r>
            <a:r>
              <a:rPr kumimoji="0" lang="en-US" sz="16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600" b="1" i="0" u="none" strike="noStrike" kern="1200" cap="none" spc="0" normalizeH="0" baseline="0" noProof="0" dirty="0">
                <a:ln>
                  <a:noFill/>
                </a:ln>
                <a:solidFill>
                  <a:srgbClr val="000000"/>
                </a:solidFill>
                <a:effectLst/>
                <a:uLnTx/>
                <a:uFillTx/>
                <a:latin typeface="Arial"/>
                <a:ea typeface="+mn-ea"/>
                <a:cs typeface="+mn-cs"/>
              </a:rPr>
              <a:t> expansion cohorts</a:t>
            </a:r>
            <a:r>
              <a:rPr kumimoji="0" lang="en-US" sz="1600" b="1" i="0" u="none" strike="noStrike" kern="1200" cap="none" spc="0" normalizeH="0" baseline="30000" noProof="0" dirty="0">
                <a:ln>
                  <a:noFill/>
                </a:ln>
                <a:solidFill>
                  <a:srgbClr val="000000"/>
                </a:solidFill>
                <a:effectLst/>
                <a:uLnTx/>
                <a:uFillTx/>
                <a:latin typeface="Arial"/>
                <a:ea typeface="+mn-ea"/>
                <a:cs typeface="+mn-cs"/>
              </a:rPr>
              <a:t>1–4</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08E7DFA9-AD54-A9CC-0481-EA41344542CC}"/>
              </a:ext>
            </a:extLst>
          </p:cNvPr>
          <p:cNvGrpSpPr/>
          <p:nvPr/>
        </p:nvGrpSpPr>
        <p:grpSpPr>
          <a:xfrm>
            <a:off x="40807" y="1889666"/>
            <a:ext cx="2996373" cy="1681717"/>
            <a:chOff x="40807" y="1822991"/>
            <a:chExt cx="2996373" cy="1681717"/>
          </a:xfrm>
        </p:grpSpPr>
        <p:sp>
          <p:nvSpPr>
            <p:cNvPr id="18" name="Freeform: Shape 17">
              <a:extLst>
                <a:ext uri="{FF2B5EF4-FFF2-40B4-BE49-F238E27FC236}">
                  <a16:creationId xmlns:a16="http://schemas.microsoft.com/office/drawing/2014/main" id="{B23382EF-FF59-7ECD-E041-8D76605DEB24}"/>
                </a:ext>
              </a:extLst>
            </p:cNvPr>
            <p:cNvSpPr/>
            <p:nvPr/>
          </p:nvSpPr>
          <p:spPr>
            <a:xfrm>
              <a:off x="40807" y="1985351"/>
              <a:ext cx="2996373" cy="1519357"/>
            </a:xfrm>
            <a:custGeom>
              <a:avLst/>
              <a:gdLst>
                <a:gd name="connsiteX0" fmla="*/ 0 w 2996373"/>
                <a:gd name="connsiteY0" fmla="*/ 0 h 1628549"/>
                <a:gd name="connsiteX1" fmla="*/ 2996373 w 2996373"/>
                <a:gd name="connsiteY1" fmla="*/ 0 h 1628549"/>
                <a:gd name="connsiteX2" fmla="*/ 2996373 w 2996373"/>
                <a:gd name="connsiteY2" fmla="*/ 1628549 h 1628549"/>
                <a:gd name="connsiteX3" fmla="*/ 0 w 2996373"/>
                <a:gd name="connsiteY3" fmla="*/ 1628549 h 1628549"/>
                <a:gd name="connsiteX4" fmla="*/ 0 w 2996373"/>
                <a:gd name="connsiteY4" fmla="*/ 0 h 1628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373" h="1628549">
                  <a:moveTo>
                    <a:pt x="0" y="0"/>
                  </a:moveTo>
                  <a:lnTo>
                    <a:pt x="2996373" y="0"/>
                  </a:lnTo>
                  <a:lnTo>
                    <a:pt x="2996373" y="1628549"/>
                  </a:lnTo>
                  <a:lnTo>
                    <a:pt x="0" y="1628549"/>
                  </a:lnTo>
                  <a:lnTo>
                    <a:pt x="0" y="0"/>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229108" rIns="144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29.9% high-risk cytogenetics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6 prior therapies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a:t>
              </a:r>
              <a:r>
                <a:rPr kumimoji="0" lang="en-GB" sz="11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IMiD</a:t>
              </a: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-refractory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97.2% PI-refractory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CD38 </a:t>
              </a:r>
              <a:r>
                <a:rPr kumimoji="0" lang="en-GB" sz="11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mAb</a:t>
              </a: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-refractory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97.2% triple-class refractory</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duration of treatment: 4 cycles</a:t>
              </a:r>
            </a:p>
          </p:txBody>
        </p:sp>
        <p:sp>
          <p:nvSpPr>
            <p:cNvPr id="19" name="Freeform: Shape 18">
              <a:extLst>
                <a:ext uri="{FF2B5EF4-FFF2-40B4-BE49-F238E27FC236}">
                  <a16:creationId xmlns:a16="http://schemas.microsoft.com/office/drawing/2014/main" id="{49FE70CC-BFBE-CA48-291B-1771D5CA86B5}"/>
                </a:ext>
              </a:extLst>
            </p:cNvPr>
            <p:cNvSpPr/>
            <p:nvPr/>
          </p:nvSpPr>
          <p:spPr>
            <a:xfrm>
              <a:off x="190625" y="1822991"/>
              <a:ext cx="2097461" cy="324720"/>
            </a:xfrm>
            <a:custGeom>
              <a:avLst/>
              <a:gdLst>
                <a:gd name="connsiteX0" fmla="*/ 0 w 2097461"/>
                <a:gd name="connsiteY0" fmla="*/ 54121 h 324720"/>
                <a:gd name="connsiteX1" fmla="*/ 54121 w 2097461"/>
                <a:gd name="connsiteY1" fmla="*/ 0 h 324720"/>
                <a:gd name="connsiteX2" fmla="*/ 2043340 w 2097461"/>
                <a:gd name="connsiteY2" fmla="*/ 0 h 324720"/>
                <a:gd name="connsiteX3" fmla="*/ 2097461 w 2097461"/>
                <a:gd name="connsiteY3" fmla="*/ 54121 h 324720"/>
                <a:gd name="connsiteX4" fmla="*/ 2097461 w 2097461"/>
                <a:gd name="connsiteY4" fmla="*/ 270599 h 324720"/>
                <a:gd name="connsiteX5" fmla="*/ 2043340 w 2097461"/>
                <a:gd name="connsiteY5" fmla="*/ 324720 h 324720"/>
                <a:gd name="connsiteX6" fmla="*/ 54121 w 2097461"/>
                <a:gd name="connsiteY6" fmla="*/ 324720 h 324720"/>
                <a:gd name="connsiteX7" fmla="*/ 0 w 2097461"/>
                <a:gd name="connsiteY7" fmla="*/ 270599 h 324720"/>
                <a:gd name="connsiteX8" fmla="*/ 0 w 209746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461" h="324720">
                  <a:moveTo>
                    <a:pt x="0" y="54121"/>
                  </a:moveTo>
                  <a:cubicBezTo>
                    <a:pt x="0" y="24231"/>
                    <a:pt x="24231" y="0"/>
                    <a:pt x="54121" y="0"/>
                  </a:cubicBezTo>
                  <a:lnTo>
                    <a:pt x="2043340" y="0"/>
                  </a:lnTo>
                  <a:cubicBezTo>
                    <a:pt x="2073230" y="0"/>
                    <a:pt x="2097461" y="24231"/>
                    <a:pt x="2097461" y="54121"/>
                  </a:cubicBezTo>
                  <a:lnTo>
                    <a:pt x="2097461" y="270599"/>
                  </a:lnTo>
                  <a:cubicBezTo>
                    <a:pt x="2097461" y="300489"/>
                    <a:pt x="2073230" y="324720"/>
                    <a:pt x="2043340" y="324720"/>
                  </a:cubicBezTo>
                  <a:lnTo>
                    <a:pt x="54121" y="324720"/>
                  </a:lnTo>
                  <a:cubicBezTo>
                    <a:pt x="24231" y="324720"/>
                    <a:pt x="0" y="300489"/>
                    <a:pt x="0" y="270599"/>
                  </a:cubicBezTo>
                  <a:lnTo>
                    <a:pt x="0" y="5412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95131" tIns="15852" rIns="95131" bIns="15852"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Cohort D (N=107)</a:t>
              </a:r>
              <a:r>
                <a:rPr kumimoji="0" lang="en-US" sz="1100" b="1" i="0" u="none" strike="noStrike" kern="1200" cap="none" spc="0" normalizeH="0" baseline="30000" noProof="0" dirty="0">
                  <a:ln>
                    <a:noFill/>
                  </a:ln>
                  <a:solidFill>
                    <a:srgbClr val="000000"/>
                  </a:solidFill>
                  <a:effectLst/>
                  <a:uLnTx/>
                  <a:uFillTx/>
                  <a:latin typeface="Arial"/>
                  <a:ea typeface="+mn-ea"/>
                  <a:cs typeface="+mn-cs"/>
                </a:rPr>
                <a:t>1,2</a:t>
              </a:r>
              <a:endParaRPr kumimoji="0" lang="en-GB" sz="1100" b="1" i="0" u="none" strike="noStrike" kern="1200" cap="none" spc="0" normalizeH="0" baseline="30000" noProof="0" dirty="0">
                <a:ln>
                  <a:noFill/>
                </a:ln>
                <a:solidFill>
                  <a:srgbClr val="000000"/>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BA0BEAF8-3821-C4BA-D41B-B537140D980B}"/>
              </a:ext>
            </a:extLst>
          </p:cNvPr>
          <p:cNvGrpSpPr/>
          <p:nvPr/>
        </p:nvGrpSpPr>
        <p:grpSpPr>
          <a:xfrm>
            <a:off x="40807" y="3673301"/>
            <a:ext cx="2996373" cy="1790909"/>
            <a:chOff x="40807" y="3673301"/>
            <a:chExt cx="2996373" cy="1790909"/>
          </a:xfrm>
        </p:grpSpPr>
        <p:sp>
          <p:nvSpPr>
            <p:cNvPr id="20" name="Freeform: Shape 19">
              <a:extLst>
                <a:ext uri="{FF2B5EF4-FFF2-40B4-BE49-F238E27FC236}">
                  <a16:creationId xmlns:a16="http://schemas.microsoft.com/office/drawing/2014/main" id="{099160CB-3CA7-F3F2-B06C-35B6717BF586}"/>
                </a:ext>
              </a:extLst>
            </p:cNvPr>
            <p:cNvSpPr/>
            <p:nvPr/>
          </p:nvSpPr>
          <p:spPr>
            <a:xfrm>
              <a:off x="40807" y="3835661"/>
              <a:ext cx="2996373" cy="1628549"/>
            </a:xfrm>
            <a:custGeom>
              <a:avLst/>
              <a:gdLst>
                <a:gd name="connsiteX0" fmla="*/ 0 w 2996373"/>
                <a:gd name="connsiteY0" fmla="*/ 0 h 1732500"/>
                <a:gd name="connsiteX1" fmla="*/ 2996373 w 2996373"/>
                <a:gd name="connsiteY1" fmla="*/ 0 h 1732500"/>
                <a:gd name="connsiteX2" fmla="*/ 2996373 w 2996373"/>
                <a:gd name="connsiteY2" fmla="*/ 1732500 h 1732500"/>
                <a:gd name="connsiteX3" fmla="*/ 0 w 2996373"/>
                <a:gd name="connsiteY3" fmla="*/ 1732500 h 1732500"/>
                <a:gd name="connsiteX4" fmla="*/ 0 w 2996373"/>
                <a:gd name="connsiteY4" fmla="*/ 0 h 173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373" h="1732500">
                  <a:moveTo>
                    <a:pt x="0" y="0"/>
                  </a:moveTo>
                  <a:lnTo>
                    <a:pt x="2996373" y="0"/>
                  </a:lnTo>
                  <a:lnTo>
                    <a:pt x="2996373" y="1732500"/>
                  </a:lnTo>
                  <a:lnTo>
                    <a:pt x="0" y="1732500"/>
                  </a:lnTo>
                  <a:lnTo>
                    <a:pt x="0" y="0"/>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229108" rIns="144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31.6% high-risk cytogenetics</a:t>
              </a:r>
              <a:endPar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7 prior therapies</a:t>
              </a:r>
              <a:endPar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triple-class exposed</a:t>
              </a:r>
              <a:endPar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100% exposed to BCMA-targeted therapy: 36.8% prior CAR T cell therapy, 34.2% prior ADC, 23.7% prior T-cell engager</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GB"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duration of treatment: 3.5 cycles</a:t>
              </a:r>
              <a:endPar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871EBDE8-9834-557A-B115-075F60D4CC9F}"/>
                </a:ext>
              </a:extLst>
            </p:cNvPr>
            <p:cNvSpPr/>
            <p:nvPr/>
          </p:nvSpPr>
          <p:spPr>
            <a:xfrm>
              <a:off x="190625" y="3673301"/>
              <a:ext cx="2097461" cy="324720"/>
            </a:xfrm>
            <a:custGeom>
              <a:avLst/>
              <a:gdLst>
                <a:gd name="connsiteX0" fmla="*/ 0 w 2097461"/>
                <a:gd name="connsiteY0" fmla="*/ 54121 h 324720"/>
                <a:gd name="connsiteX1" fmla="*/ 54121 w 2097461"/>
                <a:gd name="connsiteY1" fmla="*/ 0 h 324720"/>
                <a:gd name="connsiteX2" fmla="*/ 2043340 w 2097461"/>
                <a:gd name="connsiteY2" fmla="*/ 0 h 324720"/>
                <a:gd name="connsiteX3" fmla="*/ 2097461 w 2097461"/>
                <a:gd name="connsiteY3" fmla="*/ 54121 h 324720"/>
                <a:gd name="connsiteX4" fmla="*/ 2097461 w 2097461"/>
                <a:gd name="connsiteY4" fmla="*/ 270599 h 324720"/>
                <a:gd name="connsiteX5" fmla="*/ 2043340 w 2097461"/>
                <a:gd name="connsiteY5" fmla="*/ 324720 h 324720"/>
                <a:gd name="connsiteX6" fmla="*/ 54121 w 2097461"/>
                <a:gd name="connsiteY6" fmla="*/ 324720 h 324720"/>
                <a:gd name="connsiteX7" fmla="*/ 0 w 2097461"/>
                <a:gd name="connsiteY7" fmla="*/ 270599 h 324720"/>
                <a:gd name="connsiteX8" fmla="*/ 0 w 209746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461" h="324720">
                  <a:moveTo>
                    <a:pt x="0" y="54121"/>
                  </a:moveTo>
                  <a:cubicBezTo>
                    <a:pt x="0" y="24231"/>
                    <a:pt x="24231" y="0"/>
                    <a:pt x="54121" y="0"/>
                  </a:cubicBezTo>
                  <a:lnTo>
                    <a:pt x="2043340" y="0"/>
                  </a:lnTo>
                  <a:cubicBezTo>
                    <a:pt x="2073230" y="0"/>
                    <a:pt x="2097461" y="24231"/>
                    <a:pt x="2097461" y="54121"/>
                  </a:cubicBezTo>
                  <a:lnTo>
                    <a:pt x="2097461" y="270599"/>
                  </a:lnTo>
                  <a:cubicBezTo>
                    <a:pt x="2097461" y="300489"/>
                    <a:pt x="2073230" y="324720"/>
                    <a:pt x="2043340" y="324720"/>
                  </a:cubicBezTo>
                  <a:lnTo>
                    <a:pt x="54121" y="324720"/>
                  </a:lnTo>
                  <a:cubicBezTo>
                    <a:pt x="24231" y="324720"/>
                    <a:pt x="0" y="300489"/>
                    <a:pt x="0" y="270599"/>
                  </a:cubicBezTo>
                  <a:lnTo>
                    <a:pt x="0" y="5412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95131" tIns="15852" rIns="95131" bIns="15852"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Cohort I (N=38, BCMA-exposed)</a:t>
              </a:r>
              <a:r>
                <a:rPr kumimoji="0" lang="en-US" sz="1100" b="1" i="0" u="none" strike="noStrike" kern="1200" cap="none" spc="0" normalizeH="0" baseline="30000" noProof="0" dirty="0">
                  <a:ln>
                    <a:noFill/>
                  </a:ln>
                  <a:solidFill>
                    <a:srgbClr val="000000"/>
                  </a:solidFill>
                  <a:effectLst/>
                  <a:uLnTx/>
                  <a:uFillTx/>
                  <a:latin typeface="Arial"/>
                  <a:ea typeface="+mn-ea"/>
                  <a:cs typeface="+mn-cs"/>
                </a:rPr>
                <a:t>3</a:t>
              </a:r>
            </a:p>
          </p:txBody>
        </p:sp>
      </p:grpSp>
      <p:grpSp>
        <p:nvGrpSpPr>
          <p:cNvPr id="30" name="Group 29">
            <a:extLst>
              <a:ext uri="{FF2B5EF4-FFF2-40B4-BE49-F238E27FC236}">
                <a16:creationId xmlns:a16="http://schemas.microsoft.com/office/drawing/2014/main" id="{F44ED301-089A-97C8-322E-B3E8FC6817C0}"/>
              </a:ext>
            </a:extLst>
          </p:cNvPr>
          <p:cNvGrpSpPr/>
          <p:nvPr/>
        </p:nvGrpSpPr>
        <p:grpSpPr>
          <a:xfrm>
            <a:off x="40807" y="5627561"/>
            <a:ext cx="2996373" cy="786060"/>
            <a:chOff x="40807" y="5627561"/>
            <a:chExt cx="2996373" cy="786060"/>
          </a:xfrm>
        </p:grpSpPr>
        <p:sp>
          <p:nvSpPr>
            <p:cNvPr id="23" name="Freeform: Shape 22">
              <a:extLst>
                <a:ext uri="{FF2B5EF4-FFF2-40B4-BE49-F238E27FC236}">
                  <a16:creationId xmlns:a16="http://schemas.microsoft.com/office/drawing/2014/main" id="{D6FC8EAC-A1C0-7FE9-F25D-C07DB9579D56}"/>
                </a:ext>
              </a:extLst>
            </p:cNvPr>
            <p:cNvSpPr/>
            <p:nvPr/>
          </p:nvSpPr>
          <p:spPr>
            <a:xfrm>
              <a:off x="40807" y="5789921"/>
              <a:ext cx="2996373" cy="623700"/>
            </a:xfrm>
            <a:custGeom>
              <a:avLst/>
              <a:gdLst>
                <a:gd name="connsiteX0" fmla="*/ 0 w 2996373"/>
                <a:gd name="connsiteY0" fmla="*/ 0 h 623700"/>
                <a:gd name="connsiteX1" fmla="*/ 2996373 w 2996373"/>
                <a:gd name="connsiteY1" fmla="*/ 0 h 623700"/>
                <a:gd name="connsiteX2" fmla="*/ 2996373 w 2996373"/>
                <a:gd name="connsiteY2" fmla="*/ 623700 h 623700"/>
                <a:gd name="connsiteX3" fmla="*/ 0 w 2996373"/>
                <a:gd name="connsiteY3" fmla="*/ 623700 h 623700"/>
                <a:gd name="connsiteX4" fmla="*/ 0 w 2996373"/>
                <a:gd name="connsiteY4" fmla="*/ 0 h 62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373" h="623700">
                  <a:moveTo>
                    <a:pt x="0" y="0"/>
                  </a:moveTo>
                  <a:lnTo>
                    <a:pt x="2996373" y="0"/>
                  </a:lnTo>
                  <a:lnTo>
                    <a:pt x="2996373" y="623700"/>
                  </a:lnTo>
                  <a:lnTo>
                    <a:pt x="0" y="623700"/>
                  </a:lnTo>
                  <a:lnTo>
                    <a:pt x="0" y="0"/>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229108" rIns="144000" bIns="78232"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Median age 77.5 years</a:t>
              </a:r>
            </a:p>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1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61% high-risk cytogenetics</a:t>
              </a:r>
            </a:p>
          </p:txBody>
        </p:sp>
        <p:sp>
          <p:nvSpPr>
            <p:cNvPr id="24" name="Freeform: Shape 23">
              <a:extLst>
                <a:ext uri="{FF2B5EF4-FFF2-40B4-BE49-F238E27FC236}">
                  <a16:creationId xmlns:a16="http://schemas.microsoft.com/office/drawing/2014/main" id="{060FA020-6256-B986-956E-79F8CACC631B}"/>
                </a:ext>
              </a:extLst>
            </p:cNvPr>
            <p:cNvSpPr/>
            <p:nvPr/>
          </p:nvSpPr>
          <p:spPr>
            <a:xfrm>
              <a:off x="190625" y="5627561"/>
              <a:ext cx="2097461" cy="324720"/>
            </a:xfrm>
            <a:custGeom>
              <a:avLst/>
              <a:gdLst>
                <a:gd name="connsiteX0" fmla="*/ 0 w 2097461"/>
                <a:gd name="connsiteY0" fmla="*/ 54121 h 324720"/>
                <a:gd name="connsiteX1" fmla="*/ 54121 w 2097461"/>
                <a:gd name="connsiteY1" fmla="*/ 0 h 324720"/>
                <a:gd name="connsiteX2" fmla="*/ 2043340 w 2097461"/>
                <a:gd name="connsiteY2" fmla="*/ 0 h 324720"/>
                <a:gd name="connsiteX3" fmla="*/ 2097461 w 2097461"/>
                <a:gd name="connsiteY3" fmla="*/ 54121 h 324720"/>
                <a:gd name="connsiteX4" fmla="*/ 2097461 w 2097461"/>
                <a:gd name="connsiteY4" fmla="*/ 270599 h 324720"/>
                <a:gd name="connsiteX5" fmla="*/ 2043340 w 2097461"/>
                <a:gd name="connsiteY5" fmla="*/ 324720 h 324720"/>
                <a:gd name="connsiteX6" fmla="*/ 54121 w 2097461"/>
                <a:gd name="connsiteY6" fmla="*/ 324720 h 324720"/>
                <a:gd name="connsiteX7" fmla="*/ 0 w 2097461"/>
                <a:gd name="connsiteY7" fmla="*/ 270599 h 324720"/>
                <a:gd name="connsiteX8" fmla="*/ 0 w 209746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461" h="324720">
                  <a:moveTo>
                    <a:pt x="0" y="54121"/>
                  </a:moveTo>
                  <a:cubicBezTo>
                    <a:pt x="0" y="24231"/>
                    <a:pt x="24231" y="0"/>
                    <a:pt x="54121" y="0"/>
                  </a:cubicBezTo>
                  <a:lnTo>
                    <a:pt x="2043340" y="0"/>
                  </a:lnTo>
                  <a:cubicBezTo>
                    <a:pt x="2073230" y="0"/>
                    <a:pt x="2097461" y="24231"/>
                    <a:pt x="2097461" y="54121"/>
                  </a:cubicBezTo>
                  <a:lnTo>
                    <a:pt x="2097461" y="270599"/>
                  </a:lnTo>
                  <a:cubicBezTo>
                    <a:pt x="2097461" y="300489"/>
                    <a:pt x="2073230" y="324720"/>
                    <a:pt x="2043340" y="324720"/>
                  </a:cubicBezTo>
                  <a:lnTo>
                    <a:pt x="54121" y="324720"/>
                  </a:lnTo>
                  <a:cubicBezTo>
                    <a:pt x="24231" y="324720"/>
                    <a:pt x="0" y="300489"/>
                    <a:pt x="0" y="270599"/>
                  </a:cubicBezTo>
                  <a:lnTo>
                    <a:pt x="0" y="5412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95131" tIns="15852" rIns="95131" bIns="15852"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Cohort J1 (N=18, NDMM)</a:t>
              </a:r>
            </a:p>
          </p:txBody>
        </p:sp>
      </p:grpSp>
      <p:grpSp>
        <p:nvGrpSpPr>
          <p:cNvPr id="31" name="Group 30">
            <a:extLst>
              <a:ext uri="{FF2B5EF4-FFF2-40B4-BE49-F238E27FC236}">
                <a16:creationId xmlns:a16="http://schemas.microsoft.com/office/drawing/2014/main" id="{C0DEEBFD-336F-4E04-A549-AB14C741AFCF}"/>
              </a:ext>
            </a:extLst>
          </p:cNvPr>
          <p:cNvGrpSpPr/>
          <p:nvPr/>
        </p:nvGrpSpPr>
        <p:grpSpPr>
          <a:xfrm>
            <a:off x="3101220" y="2119278"/>
            <a:ext cx="3110196" cy="4300576"/>
            <a:chOff x="3262796" y="2119278"/>
            <a:chExt cx="2971095" cy="4300576"/>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3758432" y="239002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26.2%</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74900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Cohort D, </a:t>
              </a: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a:t>
              </a:r>
              <a:r>
                <a:rPr kumimoji="0" lang="en-US" sz="10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000" b="1" i="0" u="none" strike="noStrike" kern="1200" cap="none" spc="0" normalizeH="0" baseline="0" noProof="0" dirty="0">
                  <a:ln>
                    <a:noFill/>
                  </a:ln>
                  <a:solidFill>
                    <a:srgbClr val="000000"/>
                  </a:solidFill>
                  <a:effectLst/>
                  <a:uLnTx/>
                  <a:uFillTx/>
                  <a:latin typeface="Arial"/>
                  <a:ea typeface="+mn-ea"/>
                  <a:cs typeface="+mn-cs"/>
                </a:rPr>
                <a:t> (N=107)</a:t>
              </a:r>
              <a:r>
                <a:rPr kumimoji="0" lang="en-US" sz="1000" b="1" i="0" u="none" strike="noStrike" kern="1200" cap="none" spc="0" normalizeH="0" baseline="30000" noProof="0" dirty="0">
                  <a:ln>
                    <a:noFill/>
                  </a:ln>
                  <a:solidFill>
                    <a:srgbClr val="000000"/>
                  </a:solidFill>
                  <a:effectLst/>
                  <a:uLnTx/>
                  <a:uFillTx/>
                  <a:latin typeface="Arial"/>
                  <a:ea typeface="+mn-ea"/>
                  <a:cs typeface="+mn-cs"/>
                </a:rPr>
                <a:t>1,2</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289207" y="5199520"/>
              <a:ext cx="2944684"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7.0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3.0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OS 10.4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neutropenia 25.2/19.6%, anemia 28.0/0%, thrombocytopenia 6.5/15.0%, infections 24.3/2.8% (COVID-19 4.7/1.9%)</a:t>
              </a:r>
            </a:p>
          </p:txBody>
        </p:sp>
      </p:grpSp>
      <p:grpSp>
        <p:nvGrpSpPr>
          <p:cNvPr id="3" name="Group 2">
            <a:extLst>
              <a:ext uri="{FF2B5EF4-FFF2-40B4-BE49-F238E27FC236}">
                <a16:creationId xmlns:a16="http://schemas.microsoft.com/office/drawing/2014/main" id="{1F2B5F30-0CD3-BB26-4794-058FB3A4B9D1}"/>
              </a:ext>
            </a:extLst>
          </p:cNvPr>
          <p:cNvGrpSpPr/>
          <p:nvPr/>
        </p:nvGrpSpPr>
        <p:grpSpPr>
          <a:xfrm>
            <a:off x="6288039" y="2119278"/>
            <a:ext cx="3372399" cy="4298982"/>
            <a:chOff x="7699096" y="2119278"/>
            <a:chExt cx="4044053" cy="4298982"/>
          </a:xfrm>
        </p:grpSpPr>
        <p:graphicFrame>
          <p:nvGraphicFramePr>
            <p:cNvPr id="22" name="Chart 21">
              <a:extLst>
                <a:ext uri="{FF2B5EF4-FFF2-40B4-BE49-F238E27FC236}">
                  <a16:creationId xmlns:a16="http://schemas.microsoft.com/office/drawing/2014/main" id="{B72CCFA1-B907-42C6-B448-9B15E82296BB}"/>
                </a:ext>
              </a:extLst>
            </p:cNvPr>
            <p:cNvGraphicFramePr/>
            <p:nvPr/>
          </p:nvGraphicFramePr>
          <p:xfrm>
            <a:off x="7852670" y="2356433"/>
            <a:ext cx="3890479" cy="2841493"/>
          </p:xfrm>
          <a:graphic>
            <a:graphicData uri="http://schemas.openxmlformats.org/drawingml/2006/chart">
              <c:chart xmlns:c="http://schemas.openxmlformats.org/drawingml/2006/chart" xmlns:r="http://schemas.openxmlformats.org/officeDocument/2006/relationships" r:id="rId3"/>
            </a:graphicData>
          </a:graphic>
        </p:graphicFrame>
        <p:grpSp>
          <p:nvGrpSpPr>
            <p:cNvPr id="53" name="Group 52">
              <a:extLst>
                <a:ext uri="{FF2B5EF4-FFF2-40B4-BE49-F238E27FC236}">
                  <a16:creationId xmlns:a16="http://schemas.microsoft.com/office/drawing/2014/main" id="{DB2AB833-764A-436C-8E3B-85AEAD20596F}"/>
                </a:ext>
              </a:extLst>
            </p:cNvPr>
            <p:cNvGrpSpPr/>
            <p:nvPr/>
          </p:nvGrpSpPr>
          <p:grpSpPr>
            <a:xfrm>
              <a:off x="7699096" y="2119278"/>
              <a:ext cx="3959999" cy="4298982"/>
              <a:chOff x="6304798" y="2119278"/>
              <a:chExt cx="2399023" cy="4298982"/>
            </a:xfrm>
          </p:grpSpPr>
          <p:sp>
            <p:nvSpPr>
              <p:cNvPr id="44" name="Rectangle: Rounded Corners 43">
                <a:extLst>
                  <a:ext uri="{FF2B5EF4-FFF2-40B4-BE49-F238E27FC236}">
                    <a16:creationId xmlns:a16="http://schemas.microsoft.com/office/drawing/2014/main" id="{F6002FE3-522B-4B3B-AC39-DA20AFEB4D37}"/>
                  </a:ext>
                </a:extLst>
              </p:cNvPr>
              <p:cNvSpPr/>
              <p:nvPr/>
            </p:nvSpPr>
            <p:spPr>
              <a:xfrm>
                <a:off x="6501466"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Cohort I, </a:t>
                </a: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a:t>
                </a:r>
                <a:r>
                  <a:rPr kumimoji="0" lang="en-US" sz="10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000" b="1" i="0" u="none" strike="noStrike" kern="1200" cap="none" spc="0" normalizeH="0" baseline="0" noProof="0" dirty="0">
                    <a:ln>
                      <a:noFill/>
                    </a:ln>
                    <a:solidFill>
                      <a:srgbClr val="000000"/>
                    </a:solidFill>
                    <a:effectLst/>
                    <a:uLnTx/>
                    <a:uFillTx/>
                    <a:latin typeface="Arial"/>
                    <a:ea typeface="+mn-ea"/>
                    <a:cs typeface="+mn-cs"/>
                  </a:rPr>
                  <a:t> (N=38)</a:t>
                </a:r>
                <a:r>
                  <a:rPr kumimoji="0" lang="en-US" sz="1000" b="1" i="0" u="none" strike="noStrike" kern="1200" cap="none" spc="0" normalizeH="0" baseline="30000" noProof="0" dirty="0">
                    <a:ln>
                      <a:noFill/>
                    </a:ln>
                    <a:solidFill>
                      <a:srgbClr val="000000"/>
                    </a:solidFill>
                    <a:effectLst/>
                    <a:uLnTx/>
                    <a:uFillTx/>
                    <a:latin typeface="Arial"/>
                    <a:ea typeface="+mn-ea"/>
                    <a:cs typeface="+mn-cs"/>
                  </a:rPr>
                  <a:t>3</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CA769C01-FED5-4833-B6B0-511123F354E9}"/>
                  </a:ext>
                </a:extLst>
              </p:cNvPr>
              <p:cNvSpPr txBox="1"/>
              <p:nvPr/>
            </p:nvSpPr>
            <p:spPr>
              <a:xfrm>
                <a:off x="6304798" y="5197926"/>
                <a:ext cx="2399023"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7.5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PFS 2.4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AEs in 78/9%, including neutropenia 50.0%, anemia 28.9%, leukopenia 23.7%, thrombocytopenia 21.1%, infections 23.7% (pneumonia 21.1%)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No patients discontinued </a:t>
                </a: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 due to AEs</a:t>
                </a:r>
              </a:p>
            </p:txBody>
          </p:sp>
          <p:sp>
            <p:nvSpPr>
              <p:cNvPr id="49" name="TextBox 48">
                <a:extLst>
                  <a:ext uri="{FF2B5EF4-FFF2-40B4-BE49-F238E27FC236}">
                    <a16:creationId xmlns:a16="http://schemas.microsoft.com/office/drawing/2014/main" id="{E0678FD1-08EA-46F8-A0F2-8843B7F852C6}"/>
                  </a:ext>
                </a:extLst>
              </p:cNvPr>
              <p:cNvSpPr txBox="1"/>
              <p:nvPr/>
            </p:nvSpPr>
            <p:spPr>
              <a:xfrm>
                <a:off x="6633768" y="2397643"/>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36.8%</a:t>
                </a:r>
              </a:p>
            </p:txBody>
          </p:sp>
        </p:grpSp>
      </p:grpSp>
      <p:pic>
        <p:nvPicPr>
          <p:cNvPr id="4" name="Picture 2" descr="The Lancet Haematology Logo Vector ...">
            <a:extLst>
              <a:ext uri="{FF2B5EF4-FFF2-40B4-BE49-F238E27FC236}">
                <a16:creationId xmlns:a16="http://schemas.microsoft.com/office/drawing/2014/main" id="{A561B44B-9F86-CEA0-61EB-415D6A665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1492383" cy="82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90B3C0B-578C-BF2D-3043-0A01FA6E092A}"/>
              </a:ext>
            </a:extLst>
          </p:cNvPr>
          <p:cNvGrpSpPr/>
          <p:nvPr/>
        </p:nvGrpSpPr>
        <p:grpSpPr>
          <a:xfrm>
            <a:off x="9660438" y="2120075"/>
            <a:ext cx="2430932" cy="4298982"/>
            <a:chOff x="7699097" y="2119278"/>
            <a:chExt cx="4044052" cy="4298982"/>
          </a:xfrm>
        </p:grpSpPr>
        <p:graphicFrame>
          <p:nvGraphicFramePr>
            <p:cNvPr id="7" name="Chart 6">
              <a:extLst>
                <a:ext uri="{FF2B5EF4-FFF2-40B4-BE49-F238E27FC236}">
                  <a16:creationId xmlns:a16="http://schemas.microsoft.com/office/drawing/2014/main" id="{BBD8764F-D1CE-F569-F68A-1B1EA58D637E}"/>
                </a:ext>
              </a:extLst>
            </p:cNvPr>
            <p:cNvGraphicFramePr/>
            <p:nvPr/>
          </p:nvGraphicFramePr>
          <p:xfrm>
            <a:off x="7852670" y="2356433"/>
            <a:ext cx="3890479" cy="2841493"/>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CC456A8-F9D6-2A83-4C99-8C1380BAEE52}"/>
                </a:ext>
              </a:extLst>
            </p:cNvPr>
            <p:cNvGrpSpPr/>
            <p:nvPr/>
          </p:nvGrpSpPr>
          <p:grpSpPr>
            <a:xfrm>
              <a:off x="7699097" y="2119278"/>
              <a:ext cx="3960001" cy="4298982"/>
              <a:chOff x="6304798" y="2119278"/>
              <a:chExt cx="2399024" cy="4298982"/>
            </a:xfrm>
          </p:grpSpPr>
          <p:sp>
            <p:nvSpPr>
              <p:cNvPr id="14" name="Rectangle: Rounded Corners 13">
                <a:extLst>
                  <a:ext uri="{FF2B5EF4-FFF2-40B4-BE49-F238E27FC236}">
                    <a16:creationId xmlns:a16="http://schemas.microsoft.com/office/drawing/2014/main" id="{E51CF12F-81A3-9F24-9E60-B3C36DFE9348}"/>
                  </a:ext>
                </a:extLst>
              </p:cNvPr>
              <p:cNvSpPr/>
              <p:nvPr/>
            </p:nvSpPr>
            <p:spPr>
              <a:xfrm>
                <a:off x="6324203" y="2119278"/>
                <a:ext cx="2379619"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Cohort J1, Iberdomide-</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r>
                  <a:rPr kumimoji="0" lang="en-US" sz="1000" b="1" i="0" u="none" strike="noStrike" kern="1200" cap="none" spc="0" normalizeH="0" baseline="0" noProof="0" dirty="0">
                    <a:ln>
                      <a:noFill/>
                    </a:ln>
                    <a:solidFill>
                      <a:srgbClr val="000000"/>
                    </a:solidFill>
                    <a:effectLst/>
                    <a:uLnTx/>
                    <a:uFillTx/>
                    <a:latin typeface="Arial"/>
                    <a:ea typeface="+mn-ea"/>
                    <a:cs typeface="+mn-cs"/>
                  </a:rPr>
                  <a:t> (N=18)</a:t>
                </a:r>
                <a:r>
                  <a:rPr kumimoji="0" lang="en-US" sz="1000" b="1" i="0" u="none" strike="noStrike" kern="1200" cap="none" spc="0" normalizeH="0" baseline="30000" noProof="0" dirty="0">
                    <a:ln>
                      <a:noFill/>
                    </a:ln>
                    <a:solidFill>
                      <a:srgbClr val="000000"/>
                    </a:solidFill>
                    <a:effectLst/>
                    <a:uLnTx/>
                    <a:uFillTx/>
                    <a:latin typeface="Arial"/>
                    <a:ea typeface="+mn-ea"/>
                    <a:cs typeface="+mn-cs"/>
                  </a:rPr>
                  <a:t>4</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A1CBED91-690E-3A34-211F-1ED79565D3F0}"/>
                  </a:ext>
                </a:extLst>
              </p:cNvPr>
              <p:cNvSpPr txBox="1"/>
              <p:nvPr/>
            </p:nvSpPr>
            <p:spPr>
              <a:xfrm>
                <a:off x="6304798" y="5197926"/>
                <a:ext cx="2399023"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follow-up 25 months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NR</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AEs in 82%, including infections 47% (pneumonia 18%), neutropenia 29%, PN 12%</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Dose reductions due to AEs 59%</a:t>
                </a:r>
              </a:p>
            </p:txBody>
          </p:sp>
          <p:sp>
            <p:nvSpPr>
              <p:cNvPr id="16" name="TextBox 15">
                <a:extLst>
                  <a:ext uri="{FF2B5EF4-FFF2-40B4-BE49-F238E27FC236}">
                    <a16:creationId xmlns:a16="http://schemas.microsoft.com/office/drawing/2014/main" id="{FF0B6532-7A6C-96C8-804F-53750DBD2FDB}"/>
                  </a:ext>
                </a:extLst>
              </p:cNvPr>
              <p:cNvSpPr txBox="1"/>
              <p:nvPr/>
            </p:nvSpPr>
            <p:spPr>
              <a:xfrm>
                <a:off x="6633768" y="2397643"/>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100%</a:t>
                </a:r>
              </a:p>
            </p:txBody>
          </p:sp>
        </p:grpSp>
      </p:grpSp>
      <p:grpSp>
        <p:nvGrpSpPr>
          <p:cNvPr id="25" name="Group 24">
            <a:extLst>
              <a:ext uri="{FF2B5EF4-FFF2-40B4-BE49-F238E27FC236}">
                <a16:creationId xmlns:a16="http://schemas.microsoft.com/office/drawing/2014/main" id="{C24200C0-D79F-061D-E18A-D17ACCB9A9F8}"/>
              </a:ext>
            </a:extLst>
          </p:cNvPr>
          <p:cNvGrpSpPr/>
          <p:nvPr/>
        </p:nvGrpSpPr>
        <p:grpSpPr>
          <a:xfrm>
            <a:off x="9768998" y="-7927"/>
            <a:ext cx="2423002" cy="821774"/>
            <a:chOff x="2266840" y="3390115"/>
            <a:chExt cx="1518131" cy="514881"/>
          </a:xfrm>
        </p:grpSpPr>
        <p:sp>
          <p:nvSpPr>
            <p:cNvPr id="26" name="Rectangle: Rounded Corners 25">
              <a:extLst>
                <a:ext uri="{FF2B5EF4-FFF2-40B4-BE49-F238E27FC236}">
                  <a16:creationId xmlns:a16="http://schemas.microsoft.com/office/drawing/2014/main" id="{478E852C-3AAA-49B7-9342-6ECCC7EE8042}"/>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27" name="Picture 2" descr="Event: Imcheck Therapeutics">
              <a:extLst>
                <a:ext uri="{FF2B5EF4-FFF2-40B4-BE49-F238E27FC236}">
                  <a16:creationId xmlns:a16="http://schemas.microsoft.com/office/drawing/2014/main" id="{5C05D20F-8076-BAA1-BC29-9CCC4DC938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CD851FE6-F3A4-D2D3-7A35-5D489B10E692}"/>
              </a:ext>
            </a:extLst>
          </p:cNvPr>
          <p:cNvSpPr txBox="1"/>
          <p:nvPr/>
        </p:nvSpPr>
        <p:spPr>
          <a:xfrm>
            <a:off x="8201025" y="284164"/>
            <a:ext cx="17951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a:ea typeface="+mn-ea"/>
                <a:cs typeface="+mn-cs"/>
              </a:rPr>
              <a:t>+ NDMM</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671239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0798-0522-40B7-AF84-466CD67418E4}"/>
              </a:ext>
            </a:extLst>
          </p:cNvPr>
          <p:cNvSpPr>
            <a:spLocks noGrp="1"/>
          </p:cNvSpPr>
          <p:nvPr>
            <p:ph type="title"/>
          </p:nvPr>
        </p:nvSpPr>
        <p:spPr/>
        <p:txBody>
          <a:bodyPr>
            <a:normAutofit/>
          </a:bodyPr>
          <a:lstStyle/>
          <a:p>
            <a:r>
              <a:rPr lang="en-US" sz="2400" dirty="0"/>
              <a:t>CELMoD triplets for RRMM </a:t>
            </a:r>
            <a:br>
              <a:rPr lang="en-US" sz="2400" dirty="0"/>
            </a:br>
            <a:r>
              <a:rPr lang="en-US" sz="3600" b="1" dirty="0"/>
              <a:t>Iberdomide + Dara-</a:t>
            </a:r>
            <a:r>
              <a:rPr lang="en-US" sz="3600" b="1" dirty="0" err="1"/>
              <a:t>dex</a:t>
            </a:r>
            <a:r>
              <a:rPr lang="en-US" sz="3600" b="1" dirty="0"/>
              <a:t>, </a:t>
            </a:r>
            <a:r>
              <a:rPr lang="en-US" sz="3600" b="1" dirty="0" err="1"/>
              <a:t>Vd</a:t>
            </a:r>
            <a:r>
              <a:rPr lang="en-US" sz="3600" b="1" dirty="0"/>
              <a:t>, or </a:t>
            </a:r>
            <a:r>
              <a:rPr lang="en-US" sz="3600" b="1" dirty="0" err="1"/>
              <a:t>Kd</a:t>
            </a:r>
            <a:endParaRPr lang="en-US" baseline="30000" dirty="0"/>
          </a:p>
        </p:txBody>
      </p:sp>
      <p:sp>
        <p:nvSpPr>
          <p:cNvPr id="6" name="Text Placeholder 5">
            <a:extLst>
              <a:ext uri="{FF2B5EF4-FFF2-40B4-BE49-F238E27FC236}">
                <a16:creationId xmlns:a16="http://schemas.microsoft.com/office/drawing/2014/main" id="{F8BE71CE-82AC-44F9-8A5D-9DB9339AA447}"/>
              </a:ext>
            </a:extLst>
          </p:cNvPr>
          <p:cNvSpPr>
            <a:spLocks noGrp="1"/>
          </p:cNvSpPr>
          <p:nvPr>
            <p:ph type="body" sz="quarter" idx="10"/>
          </p:nvPr>
        </p:nvSpPr>
        <p:spPr>
          <a:xfrm>
            <a:off x="318781" y="6419854"/>
            <a:ext cx="7611881" cy="371644"/>
          </a:xfrm>
        </p:spPr>
        <p:txBody>
          <a:bodyPr/>
          <a:lstStyle/>
          <a:p>
            <a:r>
              <a:rPr lang="en-US" sz="1100" b="1" dirty="0"/>
              <a:t>1. </a:t>
            </a:r>
            <a:r>
              <a:rPr lang="en-US" sz="1100" dirty="0"/>
              <a:t>Lonial S, et al. </a:t>
            </a:r>
            <a:r>
              <a:rPr lang="en-US" sz="1100" dirty="0" err="1"/>
              <a:t>HemaSphere</a:t>
            </a:r>
            <a:r>
              <a:rPr lang="en-US" sz="1100" dirty="0"/>
              <a:t> 2021;5(S2):49–50, abstract S187.</a:t>
            </a:r>
            <a:endParaRPr lang="en-US" sz="1100" b="1" dirty="0"/>
          </a:p>
        </p:txBody>
      </p:sp>
      <p:sp>
        <p:nvSpPr>
          <p:cNvPr id="8" name="Text Placeholder 7">
            <a:extLst>
              <a:ext uri="{FF2B5EF4-FFF2-40B4-BE49-F238E27FC236}">
                <a16:creationId xmlns:a16="http://schemas.microsoft.com/office/drawing/2014/main" id="{C3873B2B-4A64-4680-9297-77E327B2B960}"/>
              </a:ext>
            </a:extLst>
          </p:cNvPr>
          <p:cNvSpPr>
            <a:spLocks noGrp="1"/>
          </p:cNvSpPr>
          <p:nvPr>
            <p:ph type="body" sz="quarter" idx="11"/>
          </p:nvPr>
        </p:nvSpPr>
        <p:spPr/>
        <p:txBody>
          <a:bodyPr/>
          <a:lstStyle/>
          <a:p>
            <a:endParaRPr lang="en-US"/>
          </a:p>
        </p:txBody>
      </p:sp>
      <p:sp>
        <p:nvSpPr>
          <p:cNvPr id="32" name="TextBox 31">
            <a:extLst>
              <a:ext uri="{FF2B5EF4-FFF2-40B4-BE49-F238E27FC236}">
                <a16:creationId xmlns:a16="http://schemas.microsoft.com/office/drawing/2014/main" id="{E4156926-8FB4-478D-B592-CB4E68B5EF69}"/>
              </a:ext>
            </a:extLst>
          </p:cNvPr>
          <p:cNvSpPr txBox="1"/>
          <p:nvPr/>
        </p:nvSpPr>
        <p:spPr>
          <a:xfrm>
            <a:off x="318782" y="1478204"/>
            <a:ext cx="11506775"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CC-220-MM-001: </a:t>
            </a:r>
            <a:r>
              <a:rPr kumimoji="0" lang="en-US" sz="16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600" b="1" i="0" u="none" strike="noStrike" kern="1200" cap="none" spc="0" normalizeH="0" baseline="0" noProof="0" dirty="0">
                <a:ln>
                  <a:noFill/>
                </a:ln>
                <a:solidFill>
                  <a:srgbClr val="000000"/>
                </a:solidFill>
                <a:effectLst/>
                <a:uLnTx/>
                <a:uFillTx/>
                <a:latin typeface="Arial"/>
                <a:ea typeface="+mn-ea"/>
                <a:cs typeface="+mn-cs"/>
              </a:rPr>
              <a:t> + Dara-</a:t>
            </a:r>
            <a:r>
              <a:rPr kumimoji="0" lang="en-US" sz="16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600" b="1"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err="1">
                <a:ln>
                  <a:noFill/>
                </a:ln>
                <a:solidFill>
                  <a:srgbClr val="000000"/>
                </a:solidFill>
                <a:effectLst/>
                <a:uLnTx/>
                <a:uFillTx/>
                <a:latin typeface="Arial"/>
                <a:ea typeface="+mn-ea"/>
                <a:cs typeface="+mn-cs"/>
              </a:rPr>
              <a:t>Vd</a:t>
            </a:r>
            <a:r>
              <a:rPr kumimoji="0" lang="en-US" sz="1600" b="1" i="0" u="none" strike="noStrike" kern="1200" cap="none" spc="0" normalizeH="0" baseline="0" noProof="0" dirty="0">
                <a:ln>
                  <a:noFill/>
                </a:ln>
                <a:solidFill>
                  <a:srgbClr val="000000"/>
                </a:solidFill>
                <a:effectLst/>
                <a:uLnTx/>
                <a:uFillTx/>
                <a:latin typeface="Arial"/>
                <a:ea typeface="+mn-ea"/>
                <a:cs typeface="+mn-cs"/>
              </a:rPr>
              <a:t>, or Kd</a:t>
            </a:r>
            <a:r>
              <a:rPr kumimoji="0" lang="en-US" sz="1600" b="1" i="0" u="none" strike="noStrike" kern="1200" cap="none" spc="0" normalizeH="0" baseline="30000" noProof="0" dirty="0">
                <a:ln>
                  <a:noFill/>
                </a:ln>
                <a:solidFill>
                  <a:srgbClr val="000000"/>
                </a:solidFill>
                <a:effectLst/>
                <a:uLnTx/>
                <a:uFillTx/>
                <a:latin typeface="Arial"/>
                <a:ea typeface="+mn-ea"/>
                <a:cs typeface="+mn-cs"/>
              </a:rPr>
              <a:t>1</a:t>
            </a:r>
            <a:endParaRPr kumimoji="0" lang="en-US" sz="1600" b="0" i="0" u="none" strike="noStrike" kern="1200" cap="none" spc="0" normalizeH="0" baseline="30000" noProof="0" dirty="0">
              <a:ln>
                <a:noFill/>
              </a:ln>
              <a:solidFill>
                <a:srgbClr val="00FFFF">
                  <a:lumMod val="50000"/>
                </a:srgbClr>
              </a:solidFill>
              <a:effectLst/>
              <a:uLnTx/>
              <a:uFillTx/>
              <a:latin typeface="Arial"/>
              <a:ea typeface="+mn-ea"/>
              <a:cs typeface="+mn-cs"/>
            </a:endParaRPr>
          </a:p>
        </p:txBody>
      </p:sp>
      <p:graphicFrame>
        <p:nvGraphicFramePr>
          <p:cNvPr id="34" name="Content Placeholder 6">
            <a:extLst>
              <a:ext uri="{FF2B5EF4-FFF2-40B4-BE49-F238E27FC236}">
                <a16:creationId xmlns:a16="http://schemas.microsoft.com/office/drawing/2014/main" id="{0DB0EF9B-3B4D-485D-ADD5-630CD80A16FF}"/>
              </a:ext>
            </a:extLst>
          </p:cNvPr>
          <p:cNvGraphicFramePr>
            <a:graphicFrameLocks/>
          </p:cNvGraphicFramePr>
          <p:nvPr/>
        </p:nvGraphicFramePr>
        <p:xfrm>
          <a:off x="318782" y="1975067"/>
          <a:ext cx="2764013" cy="4381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0DEEBFD-336F-4E04-A549-AB14C741AFCF}"/>
              </a:ext>
            </a:extLst>
          </p:cNvPr>
          <p:cNvGrpSpPr/>
          <p:nvPr/>
        </p:nvGrpSpPr>
        <p:grpSpPr>
          <a:xfrm>
            <a:off x="3167795" y="2119259"/>
            <a:ext cx="2880000" cy="4121464"/>
            <a:chOff x="3262796" y="2119278"/>
            <a:chExt cx="2971096" cy="4121464"/>
          </a:xfrm>
        </p:grpSpPr>
        <p:graphicFrame>
          <p:nvGraphicFramePr>
            <p:cNvPr id="40" name="Chart 39">
              <a:extLst>
                <a:ext uri="{FF2B5EF4-FFF2-40B4-BE49-F238E27FC236}">
                  <a16:creationId xmlns:a16="http://schemas.microsoft.com/office/drawing/2014/main" id="{F71EA04A-7C37-4FB2-9653-C3F5AD699E0F}"/>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7"/>
            </a:graphicData>
          </a:graphic>
        </p:graphicFrame>
        <p:sp>
          <p:nvSpPr>
            <p:cNvPr id="36" name="TextBox 35">
              <a:extLst>
                <a:ext uri="{FF2B5EF4-FFF2-40B4-BE49-F238E27FC236}">
                  <a16:creationId xmlns:a16="http://schemas.microsoft.com/office/drawing/2014/main" id="{4E27B674-1614-4C0E-B347-4244729419FB}"/>
                </a:ext>
              </a:extLst>
            </p:cNvPr>
            <p:cNvSpPr txBox="1"/>
            <p:nvPr/>
          </p:nvSpPr>
          <p:spPr>
            <a:xfrm>
              <a:off x="3758432" y="239002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45.9%</a:t>
              </a:r>
            </a:p>
          </p:txBody>
        </p:sp>
        <p:sp>
          <p:nvSpPr>
            <p:cNvPr id="42" name="Rectangle: Rounded Corners 41">
              <a:extLst>
                <a:ext uri="{FF2B5EF4-FFF2-40B4-BE49-F238E27FC236}">
                  <a16:creationId xmlns:a16="http://schemas.microsoft.com/office/drawing/2014/main" id="{7290AE64-66E3-4218-9D28-DB1787E42B86}"/>
                </a:ext>
              </a:extLst>
            </p:cNvPr>
            <p:cNvSpPr/>
            <p:nvPr/>
          </p:nvSpPr>
          <p:spPr>
            <a:xfrm>
              <a:off x="374900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-Dara-</a:t>
              </a:r>
              <a:r>
                <a:rPr kumimoji="0" lang="en-US" sz="10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000" b="1" i="0" u="none" strike="noStrike" kern="1200" cap="none" spc="0" normalizeH="0" baseline="0" noProof="0" dirty="0">
                  <a:ln>
                    <a:noFill/>
                  </a:ln>
                  <a:solidFill>
                    <a:srgbClr val="000000"/>
                  </a:solidFill>
                  <a:effectLst/>
                  <a:uLnTx/>
                  <a:uFillTx/>
                  <a:latin typeface="Arial"/>
                  <a:ea typeface="+mn-ea"/>
                  <a:cs typeface="+mn-cs"/>
                </a:rPr>
                <a:t> (N=43)</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324C1689-B207-4004-9065-C2BDF4F70B8D}"/>
                </a:ext>
              </a:extLst>
            </p:cNvPr>
            <p:cNvSpPr txBox="1"/>
            <p:nvPr/>
          </p:nvSpPr>
          <p:spPr>
            <a:xfrm>
              <a:off x="3289208" y="5020408"/>
              <a:ext cx="2944684"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hematologic AEs: neutropenia 12.8/53.8%, anemia 20.5/0%, thrombocytopenia 7.7/5.1%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nonhematologic AEs: fatigue 2.6%, diarrhea 2.6%</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59.0% (grade 3/4: 10.3/5.1%)</a:t>
              </a:r>
            </a:p>
          </p:txBody>
        </p:sp>
      </p:grpSp>
      <p:grpSp>
        <p:nvGrpSpPr>
          <p:cNvPr id="17" name="Group 16">
            <a:extLst>
              <a:ext uri="{FF2B5EF4-FFF2-40B4-BE49-F238E27FC236}">
                <a16:creationId xmlns:a16="http://schemas.microsoft.com/office/drawing/2014/main" id="{E92296D4-0BD6-427E-A093-7FFF8116F373}"/>
              </a:ext>
            </a:extLst>
          </p:cNvPr>
          <p:cNvGrpSpPr/>
          <p:nvPr/>
        </p:nvGrpSpPr>
        <p:grpSpPr>
          <a:xfrm>
            <a:off x="6055219" y="2119259"/>
            <a:ext cx="2880000" cy="4121464"/>
            <a:chOff x="3262796" y="2119278"/>
            <a:chExt cx="2971096" cy="4121464"/>
          </a:xfrm>
        </p:grpSpPr>
        <p:graphicFrame>
          <p:nvGraphicFramePr>
            <p:cNvPr id="18" name="Chart 17">
              <a:extLst>
                <a:ext uri="{FF2B5EF4-FFF2-40B4-BE49-F238E27FC236}">
                  <a16:creationId xmlns:a16="http://schemas.microsoft.com/office/drawing/2014/main" id="{D2DBA05C-E1B3-4574-9640-C231109580CC}"/>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389C255E-286D-4CF6-AF07-26CC3EE6AFE9}"/>
                </a:ext>
              </a:extLst>
            </p:cNvPr>
            <p:cNvSpPr txBox="1"/>
            <p:nvPr/>
          </p:nvSpPr>
          <p:spPr>
            <a:xfrm>
              <a:off x="3758432" y="239002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56.0%</a:t>
              </a:r>
            </a:p>
          </p:txBody>
        </p:sp>
        <p:sp>
          <p:nvSpPr>
            <p:cNvPr id="20" name="Rectangle: Rounded Corners 19">
              <a:extLst>
                <a:ext uri="{FF2B5EF4-FFF2-40B4-BE49-F238E27FC236}">
                  <a16:creationId xmlns:a16="http://schemas.microsoft.com/office/drawing/2014/main" id="{85B289D3-1853-4245-9734-F7CCB23C1A97}"/>
                </a:ext>
              </a:extLst>
            </p:cNvPr>
            <p:cNvSpPr/>
            <p:nvPr/>
          </p:nvSpPr>
          <p:spPr>
            <a:xfrm>
              <a:off x="374900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a:t>
              </a:r>
              <a:r>
                <a:rPr kumimoji="0" lang="en-US" sz="1000" b="1" i="0" u="none" strike="noStrike" kern="1200" cap="none" spc="0" normalizeH="0" baseline="0" noProof="0" dirty="0" err="1">
                  <a:ln>
                    <a:noFill/>
                  </a:ln>
                  <a:solidFill>
                    <a:srgbClr val="000000"/>
                  </a:solidFill>
                  <a:effectLst/>
                  <a:uLnTx/>
                  <a:uFillTx/>
                  <a:latin typeface="Arial"/>
                  <a:ea typeface="+mn-ea"/>
                  <a:cs typeface="+mn-cs"/>
                </a:rPr>
                <a:t>Vd</a:t>
              </a:r>
              <a:r>
                <a:rPr kumimoji="0" lang="en-US" sz="1000" b="1" i="0" u="none" strike="noStrike" kern="1200" cap="none" spc="0" normalizeH="0" baseline="0" noProof="0" dirty="0">
                  <a:ln>
                    <a:noFill/>
                  </a:ln>
                  <a:solidFill>
                    <a:srgbClr val="000000"/>
                  </a:solidFill>
                  <a:effectLst/>
                  <a:uLnTx/>
                  <a:uFillTx/>
                  <a:latin typeface="Arial"/>
                  <a:ea typeface="+mn-ea"/>
                  <a:cs typeface="+mn-cs"/>
                </a:rPr>
                <a:t> (N=25)</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7C4FC490-848F-4C68-BF04-5F94D6F554EE}"/>
                </a:ext>
              </a:extLst>
            </p:cNvPr>
            <p:cNvSpPr txBox="1"/>
            <p:nvPr/>
          </p:nvSpPr>
          <p:spPr>
            <a:xfrm>
              <a:off x="3289208" y="5020408"/>
              <a:ext cx="2944684"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35.7 weeks</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hematologic AEs: neutropenia 20/8%, anemia 12/0%, thrombocytopenia 4/20%</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nonhematologic AEs: diarrhea 4%, rash 4%</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68% (grade 3/4: 16/4%)</a:t>
              </a:r>
            </a:p>
          </p:txBody>
        </p:sp>
      </p:grpSp>
      <p:grpSp>
        <p:nvGrpSpPr>
          <p:cNvPr id="23" name="Group 22">
            <a:extLst>
              <a:ext uri="{FF2B5EF4-FFF2-40B4-BE49-F238E27FC236}">
                <a16:creationId xmlns:a16="http://schemas.microsoft.com/office/drawing/2014/main" id="{0CB4A60F-AB47-42D0-9618-16A0100289CF}"/>
              </a:ext>
            </a:extLst>
          </p:cNvPr>
          <p:cNvGrpSpPr/>
          <p:nvPr/>
        </p:nvGrpSpPr>
        <p:grpSpPr>
          <a:xfrm>
            <a:off x="8945557" y="2119278"/>
            <a:ext cx="2880000" cy="4121464"/>
            <a:chOff x="3262796" y="2119278"/>
            <a:chExt cx="2971096" cy="4121464"/>
          </a:xfrm>
        </p:grpSpPr>
        <p:graphicFrame>
          <p:nvGraphicFramePr>
            <p:cNvPr id="24" name="Chart 23">
              <a:extLst>
                <a:ext uri="{FF2B5EF4-FFF2-40B4-BE49-F238E27FC236}">
                  <a16:creationId xmlns:a16="http://schemas.microsoft.com/office/drawing/2014/main" id="{E73A5BCC-9FF8-4BF9-BABD-DDBE19DF1646}"/>
                </a:ext>
              </a:extLst>
            </p:cNvPr>
            <p:cNvGraphicFramePr/>
            <p:nvPr/>
          </p:nvGraphicFramePr>
          <p:xfrm>
            <a:off x="3262796" y="2356434"/>
            <a:ext cx="2892988" cy="2841493"/>
          </p:xfrm>
          <a:graphic>
            <a:graphicData uri="http://schemas.openxmlformats.org/drawingml/2006/chart">
              <c:chart xmlns:c="http://schemas.openxmlformats.org/drawingml/2006/chart" xmlns:r="http://schemas.openxmlformats.org/officeDocument/2006/relationships" r:id="rId9"/>
            </a:graphicData>
          </a:graphic>
        </p:graphicFrame>
        <p:sp>
          <p:nvSpPr>
            <p:cNvPr id="25" name="TextBox 24">
              <a:extLst>
                <a:ext uri="{FF2B5EF4-FFF2-40B4-BE49-F238E27FC236}">
                  <a16:creationId xmlns:a16="http://schemas.microsoft.com/office/drawing/2014/main" id="{A6935184-6CA6-416D-A59F-8B2184BC45A6}"/>
                </a:ext>
              </a:extLst>
            </p:cNvPr>
            <p:cNvSpPr txBox="1"/>
            <p:nvPr/>
          </p:nvSpPr>
          <p:spPr>
            <a:xfrm>
              <a:off x="3758432" y="2390024"/>
              <a:ext cx="1760485" cy="2616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ORR 50.0%</a:t>
              </a:r>
            </a:p>
          </p:txBody>
        </p:sp>
        <p:sp>
          <p:nvSpPr>
            <p:cNvPr id="26" name="Rectangle: Rounded Corners 25">
              <a:extLst>
                <a:ext uri="{FF2B5EF4-FFF2-40B4-BE49-F238E27FC236}">
                  <a16:creationId xmlns:a16="http://schemas.microsoft.com/office/drawing/2014/main" id="{C760F024-5468-4958-9E06-ADEDF45F8305}"/>
                </a:ext>
              </a:extLst>
            </p:cNvPr>
            <p:cNvSpPr/>
            <p:nvPr/>
          </p:nvSpPr>
          <p:spPr>
            <a:xfrm>
              <a:off x="3749004" y="2119278"/>
              <a:ext cx="2025091" cy="295200"/>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US" sz="1000" b="1" i="0" u="none" strike="noStrike" kern="1200" cap="none" spc="0" normalizeH="0" baseline="0" noProof="0" dirty="0">
                  <a:ln>
                    <a:noFill/>
                  </a:ln>
                  <a:solidFill>
                    <a:srgbClr val="000000"/>
                  </a:solidFill>
                  <a:effectLst/>
                  <a:uLnTx/>
                  <a:uFillTx/>
                  <a:latin typeface="Arial"/>
                  <a:ea typeface="+mn-ea"/>
                  <a:cs typeface="+mn-cs"/>
                </a:rPr>
                <a:t>-</a:t>
              </a:r>
              <a:r>
                <a:rPr kumimoji="0" lang="en-US" sz="1000" b="1" i="0" u="none" strike="noStrike" kern="1200" cap="none" spc="0" normalizeH="0" baseline="0" noProof="0" dirty="0" err="1">
                  <a:ln>
                    <a:noFill/>
                  </a:ln>
                  <a:solidFill>
                    <a:srgbClr val="000000"/>
                  </a:solidFill>
                  <a:effectLst/>
                  <a:uLnTx/>
                  <a:uFillTx/>
                  <a:latin typeface="Arial"/>
                  <a:ea typeface="+mn-ea"/>
                  <a:cs typeface="+mn-cs"/>
                </a:rPr>
                <a:t>Kd</a:t>
              </a:r>
              <a:r>
                <a:rPr kumimoji="0" lang="en-US" sz="1000" b="1" i="0" u="none" strike="noStrike" kern="1200" cap="none" spc="0" normalizeH="0" baseline="0" noProof="0" dirty="0">
                  <a:ln>
                    <a:noFill/>
                  </a:ln>
                  <a:solidFill>
                    <a:srgbClr val="000000"/>
                  </a:solidFill>
                  <a:effectLst/>
                  <a:uLnTx/>
                  <a:uFillTx/>
                  <a:latin typeface="Arial"/>
                  <a:ea typeface="+mn-ea"/>
                  <a:cs typeface="+mn-cs"/>
                </a:rPr>
                <a:t> (N=8)</a:t>
              </a:r>
              <a:endParaRPr kumimoji="0" lang="en-GB" sz="10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7" name="TextBox 26">
              <a:extLst>
                <a:ext uri="{FF2B5EF4-FFF2-40B4-BE49-F238E27FC236}">
                  <a16:creationId xmlns:a16="http://schemas.microsoft.com/office/drawing/2014/main" id="{9740ECB3-1975-47DA-8758-EDD011B04A30}"/>
                </a:ext>
              </a:extLst>
            </p:cNvPr>
            <p:cNvSpPr txBox="1"/>
            <p:nvPr/>
          </p:nvSpPr>
          <p:spPr>
            <a:xfrm>
              <a:off x="3289208" y="5020408"/>
              <a:ext cx="2944684" cy="1220334"/>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nchor="ctr" anchorCtr="0"/>
            <a:lstStyle>
              <a:defPPr>
                <a:defRPr lang="en-US"/>
              </a:defPPr>
              <a:lvl1pPr marR="0" lvl="0" indent="0" algn="ctr" defTabSz="444500" fontAlgn="auto">
                <a:lnSpc>
                  <a:spcPct val="90000"/>
                </a:lnSpc>
                <a:spcBef>
                  <a:spcPct val="0"/>
                </a:spcBef>
                <a:spcAft>
                  <a:spcPct val="35000"/>
                </a:spcAft>
                <a:buClrTx/>
                <a:buSzTx/>
                <a:buFontTx/>
                <a:buNone/>
                <a:tabLst/>
                <a:defRPr kumimoji="0" sz="1000" b="1" i="0" u="none" strike="noStrike" cap="none" spc="0" normalizeH="0" baseline="0">
                  <a:ln>
                    <a:noFill/>
                  </a:ln>
                  <a:solidFill>
                    <a:srgbClr val="000000"/>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Median </a:t>
              </a:r>
              <a:r>
                <a:rPr kumimoji="0" lang="en-US" sz="1000" b="1" i="0" u="none" strike="noStrike" kern="1200" cap="none" spc="0" normalizeH="0" baseline="0" noProof="0" dirty="0" err="1">
                  <a:ln>
                    <a:noFill/>
                  </a:ln>
                  <a:solidFill>
                    <a:srgbClr val="000000"/>
                  </a:solidFill>
                  <a:effectLst/>
                  <a:uLnTx/>
                  <a:uFillTx/>
                  <a:latin typeface="Arial"/>
                  <a:ea typeface="+mn-ea"/>
                  <a:cs typeface="+mn-cs"/>
                </a:rPr>
                <a:t>DoR</a:t>
              </a:r>
              <a:r>
                <a:rPr kumimoji="0" lang="en-US" sz="1000" b="1" i="0" u="none" strike="noStrike" kern="1200" cap="none" spc="0" normalizeH="0" baseline="0" noProof="0" dirty="0">
                  <a:ln>
                    <a:noFill/>
                  </a:ln>
                  <a:solidFill>
                    <a:srgbClr val="000000"/>
                  </a:solidFill>
                  <a:effectLst/>
                  <a:uLnTx/>
                  <a:uFillTx/>
                  <a:latin typeface="Arial"/>
                  <a:ea typeface="+mn-ea"/>
                  <a:cs typeface="+mn-cs"/>
                </a:rPr>
                <a:t> not reached</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3/4 hematologic AEs (N=9): neutropenia 22.2/11.1%, anemia 0%, thrombocytopenia 0/11.1%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Grade 3 nonhematologic AEs: fatigue 11.1%</a:t>
              </a:r>
            </a:p>
            <a:p>
              <a:pPr marL="171450" marR="0" lvl="0" indent="-171450" algn="l" defTabSz="4445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Infections 77.8% (grade 3/4: 22.2/11.1%)</a:t>
              </a:r>
            </a:p>
          </p:txBody>
        </p:sp>
      </p:grpSp>
    </p:spTree>
    <p:extLst>
      <p:ext uri="{BB962C8B-B14F-4D97-AF65-F5344CB8AC3E}">
        <p14:creationId xmlns:p14="http://schemas.microsoft.com/office/powerpoint/2010/main" val="184307002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3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A886-5224-AA86-6483-1885579ED65E}"/>
              </a:ext>
            </a:extLst>
          </p:cNvPr>
          <p:cNvSpPr>
            <a:spLocks noGrp="1"/>
          </p:cNvSpPr>
          <p:nvPr>
            <p:ph type="title"/>
          </p:nvPr>
        </p:nvSpPr>
        <p:spPr/>
        <p:txBody>
          <a:bodyPr/>
          <a:lstStyle/>
          <a:p>
            <a:r>
              <a:rPr lang="en-US" sz="2400" dirty="0"/>
              <a:t>CELMoD triplets for RRMM </a:t>
            </a:r>
            <a:br>
              <a:rPr lang="en-US" sz="2400" dirty="0"/>
            </a:br>
            <a:r>
              <a:rPr lang="en-US" sz="3200" b="1" dirty="0"/>
              <a:t>Iberdomide + </a:t>
            </a:r>
            <a:r>
              <a:rPr lang="en-US" sz="3200" b="1" dirty="0" err="1"/>
              <a:t>Ixa-dex</a:t>
            </a:r>
            <a:r>
              <a:rPr lang="en-US" sz="3200" b="1" dirty="0"/>
              <a:t> or Cy-</a:t>
            </a:r>
            <a:r>
              <a:rPr lang="en-US" sz="3200" b="1" dirty="0" err="1"/>
              <a:t>dex</a:t>
            </a:r>
            <a:endParaRPr lang="en-GB" dirty="0"/>
          </a:p>
        </p:txBody>
      </p:sp>
      <p:sp>
        <p:nvSpPr>
          <p:cNvPr id="3" name="Text Placeholder 2">
            <a:extLst>
              <a:ext uri="{FF2B5EF4-FFF2-40B4-BE49-F238E27FC236}">
                <a16:creationId xmlns:a16="http://schemas.microsoft.com/office/drawing/2014/main" id="{9A27CF69-865B-6E23-19D5-40B4C7101520}"/>
              </a:ext>
            </a:extLst>
          </p:cNvPr>
          <p:cNvSpPr>
            <a:spLocks noGrp="1"/>
          </p:cNvSpPr>
          <p:nvPr>
            <p:ph type="body" sz="quarter" idx="10"/>
          </p:nvPr>
        </p:nvSpPr>
        <p:spPr>
          <a:xfrm>
            <a:off x="95687" y="6419854"/>
            <a:ext cx="12000550" cy="371644"/>
          </a:xfrm>
        </p:spPr>
        <p:txBody>
          <a:bodyPr/>
          <a:lstStyle/>
          <a:p>
            <a:r>
              <a:rPr lang="en-GB" sz="1200" dirty="0"/>
              <a:t>1. </a:t>
            </a:r>
            <a:r>
              <a:rPr lang="en-GB" sz="1200" dirty="0" err="1"/>
              <a:t>Touzeau</a:t>
            </a:r>
            <a:r>
              <a:rPr lang="en-GB" sz="1200" dirty="0"/>
              <a:t> C, et al. HemaSphere 2024;8(S1):1621–2.  2. </a:t>
            </a:r>
            <a:r>
              <a:rPr lang="en-GB" sz="1200" dirty="0" err="1"/>
              <a:t>Korst</a:t>
            </a:r>
            <a:r>
              <a:rPr lang="en-GB" sz="1200" dirty="0"/>
              <a:t> CLBM, et al. HemaSphere 2024;8(S1):1589–90.</a:t>
            </a:r>
          </a:p>
        </p:txBody>
      </p:sp>
      <p:graphicFrame>
        <p:nvGraphicFramePr>
          <p:cNvPr id="14" name="Content Placeholder 10">
            <a:extLst>
              <a:ext uri="{FF2B5EF4-FFF2-40B4-BE49-F238E27FC236}">
                <a16:creationId xmlns:a16="http://schemas.microsoft.com/office/drawing/2014/main" id="{762A037B-5271-6B50-C499-F44C08A92CE8}"/>
              </a:ext>
            </a:extLst>
          </p:cNvPr>
          <p:cNvGraphicFramePr>
            <a:graphicFrameLocks/>
          </p:cNvGraphicFramePr>
          <p:nvPr/>
        </p:nvGraphicFramePr>
        <p:xfrm>
          <a:off x="95687" y="1983032"/>
          <a:ext cx="5910263" cy="4562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93A1493F-79FC-6029-FF77-B7E86D6D2602}"/>
              </a:ext>
            </a:extLst>
          </p:cNvPr>
          <p:cNvSpPr txBox="1"/>
          <p:nvPr/>
        </p:nvSpPr>
        <p:spPr>
          <a:xfrm>
            <a:off x="95687" y="1300061"/>
            <a:ext cx="591033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Iberdomide + </a:t>
            </a:r>
            <a:r>
              <a:rPr kumimoji="0" lang="en-US" sz="1800" b="1" i="0" u="none" strike="noStrike" kern="1200" cap="none" spc="0" normalizeH="0" baseline="0" noProof="0" dirty="0" err="1">
                <a:ln>
                  <a:noFill/>
                </a:ln>
                <a:solidFill>
                  <a:srgbClr val="000000"/>
                </a:solidFill>
                <a:effectLst/>
                <a:uLnTx/>
                <a:uFillTx/>
                <a:latin typeface="Arial"/>
                <a:ea typeface="+mn-ea"/>
                <a:cs typeface="+mn-cs"/>
              </a:rPr>
              <a:t>Ixa-dex</a:t>
            </a:r>
            <a:r>
              <a:rPr kumimoji="0" lang="en-US" sz="1800" b="1" i="0" u="none" strike="noStrike" kern="1200" cap="none" spc="0" normalizeH="0" baseline="0" noProof="0" dirty="0">
                <a:ln>
                  <a:noFill/>
                </a:ln>
                <a:solidFill>
                  <a:srgbClr val="000000"/>
                </a:solidFill>
                <a:effectLst/>
                <a:uLnTx/>
                <a:uFillTx/>
                <a:latin typeface="Arial"/>
                <a:ea typeface="+mn-ea"/>
                <a:cs typeface="+mn-cs"/>
              </a:rPr>
              <a:t> as all-oral 2nd line therapy for RRMM (IFM Phase 2 I2D study)</a:t>
            </a:r>
            <a:r>
              <a:rPr kumimoji="0" lang="en-US" sz="1800" b="1" i="0" u="none" strike="noStrike" kern="1200" cap="none" spc="0" normalizeH="0" baseline="30000" noProof="0" dirty="0">
                <a:ln>
                  <a:noFill/>
                </a:ln>
                <a:solidFill>
                  <a:srgbClr val="000000"/>
                </a:solidFill>
                <a:effectLst/>
                <a:uLnTx/>
                <a:uFillTx/>
                <a:latin typeface="Arial"/>
                <a:ea typeface="+mn-ea"/>
                <a:cs typeface="+mn-cs"/>
              </a:rPr>
              <a:t>1</a:t>
            </a:r>
            <a:r>
              <a:rPr kumimoji="0" lang="en-US" sz="1800" b="1" i="0" u="none" strike="noStrike" kern="1200" cap="none" spc="0" normalizeH="0" baseline="0" noProof="0" dirty="0">
                <a:ln>
                  <a:noFill/>
                </a:ln>
                <a:solidFill>
                  <a:srgbClr val="000000"/>
                </a:solidFill>
                <a:effectLst/>
                <a:uLnTx/>
                <a:uFillTx/>
                <a:latin typeface="Arial"/>
                <a:ea typeface="+mn-ea"/>
                <a:cs typeface="+mn-cs"/>
              </a:rPr>
              <a:t> </a:t>
            </a: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FF8DE1D5-730D-313E-3851-DDABB1E4048C}"/>
              </a:ext>
            </a:extLst>
          </p:cNvPr>
          <p:cNvSpPr txBox="1"/>
          <p:nvPr/>
        </p:nvSpPr>
        <p:spPr>
          <a:xfrm>
            <a:off x="6185974" y="1306513"/>
            <a:ext cx="591033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Iberdomide + Cy-</a:t>
            </a:r>
            <a:r>
              <a:rPr kumimoji="0" lang="en-US" sz="1800" b="1" i="0" u="none" strike="noStrike" kern="1200" cap="none" spc="0" normalizeH="0" baseline="0" noProof="0" dirty="0" err="1">
                <a:ln>
                  <a:noFill/>
                </a:ln>
                <a:solidFill>
                  <a:srgbClr val="000000"/>
                </a:solidFill>
                <a:effectLst/>
                <a:uLnTx/>
                <a:uFillTx/>
                <a:latin typeface="Arial"/>
                <a:ea typeface="+mn-ea"/>
                <a:cs typeface="+mn-cs"/>
              </a:rPr>
              <a:t>dex</a:t>
            </a:r>
            <a:r>
              <a:rPr kumimoji="0" lang="en-US" sz="1800" b="1" i="0" u="none" strike="noStrike" kern="1200" cap="none" spc="0" normalizeH="0" baseline="0" noProof="0" dirty="0">
                <a:ln>
                  <a:noFill/>
                </a:ln>
                <a:solidFill>
                  <a:srgbClr val="000000"/>
                </a:solidFill>
                <a:effectLst/>
                <a:uLnTx/>
                <a:uFillTx/>
                <a:latin typeface="Arial"/>
                <a:ea typeface="+mn-ea"/>
                <a:cs typeface="+mn-cs"/>
              </a:rPr>
              <a:t> in RRMM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(Phase 2 ICON study)</a:t>
            </a:r>
            <a:r>
              <a:rPr kumimoji="0" lang="en-US" sz="1800" b="1" i="0" u="none" strike="noStrike" kern="1200" cap="none" spc="0" normalizeH="0" baseline="30000" noProof="0" dirty="0">
                <a:ln>
                  <a:noFill/>
                </a:ln>
                <a:solidFill>
                  <a:srgbClr val="000000"/>
                </a:solidFill>
                <a:effectLst/>
                <a:uLnTx/>
                <a:uFillTx/>
                <a:latin typeface="Arial"/>
                <a:ea typeface="+mn-ea"/>
                <a:cs typeface="+mn-cs"/>
              </a:rPr>
              <a:t>2</a:t>
            </a: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p:txBody>
      </p:sp>
      <p:graphicFrame>
        <p:nvGraphicFramePr>
          <p:cNvPr id="17" name="Content Placeholder 10">
            <a:extLst>
              <a:ext uri="{FF2B5EF4-FFF2-40B4-BE49-F238E27FC236}">
                <a16:creationId xmlns:a16="http://schemas.microsoft.com/office/drawing/2014/main" id="{9F020534-BB04-BF29-8A08-A5F2ABF7BDB9}"/>
              </a:ext>
            </a:extLst>
          </p:cNvPr>
          <p:cNvGraphicFramePr>
            <a:graphicFrameLocks/>
          </p:cNvGraphicFramePr>
          <p:nvPr/>
        </p:nvGraphicFramePr>
        <p:xfrm>
          <a:off x="6185898" y="1902888"/>
          <a:ext cx="5910339" cy="46152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 name="Group 3">
            <a:extLst>
              <a:ext uri="{FF2B5EF4-FFF2-40B4-BE49-F238E27FC236}">
                <a16:creationId xmlns:a16="http://schemas.microsoft.com/office/drawing/2014/main" id="{2147F9E2-1C27-F0ED-75BF-4048E9AD93B5}"/>
              </a:ext>
            </a:extLst>
          </p:cNvPr>
          <p:cNvGrpSpPr/>
          <p:nvPr/>
        </p:nvGrpSpPr>
        <p:grpSpPr>
          <a:xfrm>
            <a:off x="2381832" y="2320824"/>
            <a:ext cx="6669261" cy="3371478"/>
            <a:chOff x="5617869" y="1227797"/>
            <a:chExt cx="6669261" cy="3371478"/>
          </a:xfrm>
        </p:grpSpPr>
        <p:grpSp>
          <p:nvGrpSpPr>
            <p:cNvPr id="5" name="Group 4">
              <a:extLst>
                <a:ext uri="{FF2B5EF4-FFF2-40B4-BE49-F238E27FC236}">
                  <a16:creationId xmlns:a16="http://schemas.microsoft.com/office/drawing/2014/main" id="{AE84323E-D34A-217A-C110-15813CBF4BC5}"/>
                </a:ext>
              </a:extLst>
            </p:cNvPr>
            <p:cNvGrpSpPr/>
            <p:nvPr/>
          </p:nvGrpSpPr>
          <p:grpSpPr>
            <a:xfrm>
              <a:off x="6266899" y="1481541"/>
              <a:ext cx="6020231" cy="3117734"/>
              <a:chOff x="2929038" y="2644278"/>
              <a:chExt cx="6020231" cy="3117734"/>
            </a:xfrm>
          </p:grpSpPr>
          <p:sp>
            <p:nvSpPr>
              <p:cNvPr id="10" name="Rectangle: Rounded Corners 9">
                <a:extLst>
                  <a:ext uri="{FF2B5EF4-FFF2-40B4-BE49-F238E27FC236}">
                    <a16:creationId xmlns:a16="http://schemas.microsoft.com/office/drawing/2014/main" id="{2C7F050C-9C23-3F0B-E391-4B205AA06BFB}"/>
                  </a:ext>
                </a:extLst>
              </p:cNvPr>
              <p:cNvSpPr/>
              <p:nvPr/>
            </p:nvSpPr>
            <p:spPr>
              <a:xfrm>
                <a:off x="2929038" y="2644278"/>
                <a:ext cx="6020231" cy="3117734"/>
              </a:xfrm>
              <a:prstGeom prst="roundRect">
                <a:avLst>
                  <a:gd name="adj" fmla="val 11883"/>
                </a:avLst>
              </a:prstGeom>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B1FAA549-200D-0FFF-476B-1CB9E3E9595D}"/>
                  </a:ext>
                </a:extLst>
              </p:cNvPr>
              <p:cNvSpPr/>
              <p:nvPr/>
            </p:nvSpPr>
            <p:spPr>
              <a:xfrm>
                <a:off x="3118094" y="2785375"/>
                <a:ext cx="5710809" cy="431409"/>
              </a:xfrm>
              <a:custGeom>
                <a:avLst/>
                <a:gdLst>
                  <a:gd name="connsiteX0" fmla="*/ 0 w 5562694"/>
                  <a:gd name="connsiteY0" fmla="*/ 0 h 403200"/>
                  <a:gd name="connsiteX1" fmla="*/ 5562694 w 5562694"/>
                  <a:gd name="connsiteY1" fmla="*/ 0 h 403200"/>
                  <a:gd name="connsiteX2" fmla="*/ 5562694 w 5562694"/>
                  <a:gd name="connsiteY2" fmla="*/ 403200 h 403200"/>
                  <a:gd name="connsiteX3" fmla="*/ 0 w 5562694"/>
                  <a:gd name="connsiteY3" fmla="*/ 403200 h 403200"/>
                  <a:gd name="connsiteX4" fmla="*/ 0 w 5562694"/>
                  <a:gd name="connsiteY4" fmla="*/ 0 h 4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403200">
                    <a:moveTo>
                      <a:pt x="0" y="0"/>
                    </a:moveTo>
                    <a:lnTo>
                      <a:pt x="5562694" y="0"/>
                    </a:lnTo>
                    <a:lnTo>
                      <a:pt x="5562694" y="403200"/>
                    </a:lnTo>
                    <a:lnTo>
                      <a:pt x="0" y="403200"/>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MagnetisMM-30: </a:t>
                </a:r>
                <a:r>
                  <a:rPr kumimoji="0" lang="en-US" sz="1400" b="1" i="0" u="none" strike="noStrike" kern="1200" cap="none" spc="0" normalizeH="0" baseline="0" noProof="0" dirty="0">
                    <a:ln>
                      <a:noFill/>
                    </a:ln>
                    <a:solidFill>
                      <a:srgbClr val="000000"/>
                    </a:solidFill>
                    <a:effectLst/>
                    <a:uLnTx/>
                    <a:uFillTx/>
                    <a:latin typeface="Arial"/>
                    <a:ea typeface="+mn-ea"/>
                    <a:cs typeface="+mn-cs"/>
                  </a:rPr>
                  <a:t>Elranatamab + iberdomide in RRMM</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CDDAF96-3F28-93CE-A607-E072B0C76B04}"/>
                  </a:ext>
                </a:extLst>
              </p:cNvPr>
              <p:cNvSpPr/>
              <p:nvPr/>
            </p:nvSpPr>
            <p:spPr>
              <a:xfrm>
                <a:off x="3118095" y="3229989"/>
                <a:ext cx="5710810" cy="2364988"/>
              </a:xfrm>
              <a:custGeom>
                <a:avLst/>
                <a:gdLst>
                  <a:gd name="connsiteX0" fmla="*/ 0 w 5562694"/>
                  <a:gd name="connsiteY0" fmla="*/ 0 h 2152079"/>
                  <a:gd name="connsiteX1" fmla="*/ 5562694 w 5562694"/>
                  <a:gd name="connsiteY1" fmla="*/ 0 h 2152079"/>
                  <a:gd name="connsiteX2" fmla="*/ 5562694 w 5562694"/>
                  <a:gd name="connsiteY2" fmla="*/ 2152079 h 2152079"/>
                  <a:gd name="connsiteX3" fmla="*/ 0 w 5562694"/>
                  <a:gd name="connsiteY3" fmla="*/ 2152079 h 2152079"/>
                  <a:gd name="connsiteX4" fmla="*/ 0 w 5562694"/>
                  <a:gd name="connsiteY4" fmla="*/ 0 h 2152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94" h="2152079">
                    <a:moveTo>
                      <a:pt x="0" y="0"/>
                    </a:moveTo>
                    <a:lnTo>
                      <a:pt x="5562694" y="0"/>
                    </a:lnTo>
                    <a:lnTo>
                      <a:pt x="5562694" y="2152079"/>
                    </a:lnTo>
                    <a:lnTo>
                      <a:pt x="0" y="2152079"/>
                    </a:lnTo>
                    <a:lnTo>
                      <a:pt x="0" y="0"/>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74676" tIns="74676" rIns="99568" bIns="112014"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Phase 1b, open-label, prospective study (NCT06215118)</a:t>
                </a:r>
                <a:endParaRPr kumimoji="0" lang="en-GB" sz="1400" b="1" i="0" u="none" strike="noStrike" kern="1200" cap="none" spc="0" normalizeH="0" baseline="0" noProof="0" dirty="0">
                  <a:ln>
                    <a:noFill/>
                  </a:ln>
                  <a:solidFill>
                    <a:srgbClr val="000000"/>
                  </a:solidFill>
                  <a:effectLst/>
                  <a:uLnTx/>
                  <a:uFillTx/>
                  <a:latin typeface="Arial"/>
                  <a:ea typeface="+mn-ea"/>
                  <a:cs typeface="+mn-cs"/>
                </a:endParaRP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Dose-escalation and dose-optimization study, up to 36 and 60 patients, respectively</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RRMM following 2–4 and 1–3 prior lines of therapy, respectively, and refractory to last line</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patients must have received prior </a:t>
                </a: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IMiD</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PI</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DLTs and AEs</a:t>
                </a:r>
              </a:p>
              <a:p>
                <a:pPr marL="571500" marR="0" lvl="2" indent="-114300" algn="l" defTabSz="622300" rtl="0" eaLnBrk="1" fontAlgn="auto" latinLnBrk="0" hangingPunct="1">
                  <a:lnSpc>
                    <a:spcPct val="90000"/>
                  </a:lnSpc>
                  <a:spcBef>
                    <a:spcPct val="0"/>
                  </a:spcBef>
                  <a:spcAft>
                    <a:spcPct val="15000"/>
                  </a:spcAft>
                  <a:buClrTx/>
                  <a:buSzTx/>
                  <a:buFontTx/>
                  <a:buChar char="•"/>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 ORR, CRR, time-to-event outcomes, PK, MRD-neg rate, immunogenicity</a:t>
                </a:r>
              </a:p>
              <a:p>
                <a:pPr marL="0" marR="0" lvl="1" indent="0" algn="l" defTabSz="622300" rtl="0" eaLnBrk="1" fontAlgn="auto" latinLnBrk="0" hangingPunct="1">
                  <a:lnSpc>
                    <a:spcPct val="90000"/>
                  </a:lnSpc>
                  <a:spcBef>
                    <a:spcPts val="600"/>
                  </a:spcBef>
                  <a:spcAft>
                    <a:spcPct val="15000"/>
                  </a:spcAft>
                  <a:buClrTx/>
                  <a:buSzTx/>
                  <a:buFontTx/>
                  <a:buNone/>
                  <a:tabLst/>
                  <a:defRPr/>
                </a:pPr>
                <a:r>
                  <a:rPr kumimoji="0" lang="en-GB"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Lesokhin</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et al. J Clin Oncol 2025;43(16_supplement):TPS7566.</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6C16A338-FD3A-F36C-71D6-8DDD63AE1D81}"/>
                </a:ext>
              </a:extLst>
            </p:cNvPr>
            <p:cNvGrpSpPr/>
            <p:nvPr/>
          </p:nvGrpSpPr>
          <p:grpSpPr>
            <a:xfrm>
              <a:off x="5617869" y="1227797"/>
              <a:ext cx="1518131" cy="514881"/>
              <a:chOff x="2266840" y="3390115"/>
              <a:chExt cx="1518131" cy="514881"/>
            </a:xfrm>
          </p:grpSpPr>
          <p:sp>
            <p:nvSpPr>
              <p:cNvPr id="7" name="Rectangle: Rounded Corners 6">
                <a:extLst>
                  <a:ext uri="{FF2B5EF4-FFF2-40B4-BE49-F238E27FC236}">
                    <a16:creationId xmlns:a16="http://schemas.microsoft.com/office/drawing/2014/main" id="{C708F4A6-5DDF-8040-CF46-91C1F3B96BFA}"/>
                  </a:ext>
                </a:extLst>
              </p:cNvPr>
              <p:cNvSpPr/>
              <p:nvPr/>
            </p:nvSpPr>
            <p:spPr>
              <a:xfrm>
                <a:off x="2266840" y="3390115"/>
                <a:ext cx="1518131" cy="514881"/>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30000" noProof="0" dirty="0">
                  <a:ln>
                    <a:noFill/>
                  </a:ln>
                  <a:solidFill>
                    <a:srgbClr val="000000"/>
                  </a:solidFill>
                  <a:effectLst/>
                  <a:uLnTx/>
                  <a:uFillTx/>
                  <a:latin typeface="Arial"/>
                  <a:ea typeface="+mn-ea"/>
                  <a:cs typeface="+mn-cs"/>
                </a:endParaRPr>
              </a:p>
            </p:txBody>
          </p:sp>
          <p:pic>
            <p:nvPicPr>
              <p:cNvPr id="8" name="Picture 2" descr="Event: Imcheck Therapeutics">
                <a:extLst>
                  <a:ext uri="{FF2B5EF4-FFF2-40B4-BE49-F238E27FC236}">
                    <a16:creationId xmlns:a16="http://schemas.microsoft.com/office/drawing/2014/main" id="{3CBC7BBE-297F-51B5-B04A-F7369AF56B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2349676" y="3440907"/>
                <a:ext cx="1352458" cy="41329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588962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4">
                                            <p:graphicEl>
                                              <a:dgm id="{344929E4-4E95-45E4-9D61-AEDEF92FDE79}"/>
                                            </p:graphicEl>
                                          </p:spTgt>
                                        </p:tgtEl>
                                        <p:attrNameLst>
                                          <p:attrName>style.visibility</p:attrName>
                                        </p:attrNameLst>
                                      </p:cBhvr>
                                      <p:to>
                                        <p:strVal val="visible"/>
                                      </p:to>
                                    </p:set>
                                    <p:animEffect transition="in" filter="fade">
                                      <p:cBhvr>
                                        <p:cTn id="18" dur="1000"/>
                                        <p:tgtEl>
                                          <p:spTgt spid="14">
                                            <p:graphicEl>
                                              <a:dgm id="{344929E4-4E95-45E4-9D61-AEDEF92FDE79}"/>
                                            </p:graphicEl>
                                          </p:spTgt>
                                        </p:tgtEl>
                                      </p:cBhvr>
                                    </p:animEffect>
                                    <p:anim calcmode="lin" valueType="num">
                                      <p:cBhvr>
                                        <p:cTn id="19" dur="1000" fill="hold"/>
                                        <p:tgtEl>
                                          <p:spTgt spid="14">
                                            <p:graphicEl>
                                              <a:dgm id="{344929E4-4E95-45E4-9D61-AEDEF92FDE79}"/>
                                            </p:graphicEl>
                                          </p:spTgt>
                                        </p:tgtEl>
                                        <p:attrNameLst>
                                          <p:attrName>ppt_x</p:attrName>
                                        </p:attrNameLst>
                                      </p:cBhvr>
                                      <p:tavLst>
                                        <p:tav tm="0">
                                          <p:val>
                                            <p:strVal val="#ppt_x"/>
                                          </p:val>
                                        </p:tav>
                                        <p:tav tm="100000">
                                          <p:val>
                                            <p:strVal val="#ppt_x"/>
                                          </p:val>
                                        </p:tav>
                                      </p:tavLst>
                                    </p:anim>
                                    <p:anim calcmode="lin" valueType="num">
                                      <p:cBhvr>
                                        <p:cTn id="20" dur="1000" fill="hold"/>
                                        <p:tgtEl>
                                          <p:spTgt spid="14">
                                            <p:graphicEl>
                                              <a:dgm id="{344929E4-4E95-45E4-9D61-AEDEF92FDE79}"/>
                                            </p:graphic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graphicEl>
                                              <a:dgm id="{7A6D1863-9B0F-47E6-AD41-97899B63A1A4}"/>
                                            </p:graphicEl>
                                          </p:spTgt>
                                        </p:tgtEl>
                                        <p:attrNameLst>
                                          <p:attrName>style.visibility</p:attrName>
                                        </p:attrNameLst>
                                      </p:cBhvr>
                                      <p:to>
                                        <p:strVal val="visible"/>
                                      </p:to>
                                    </p:set>
                                    <p:animEffect transition="in" filter="fade">
                                      <p:cBhvr>
                                        <p:cTn id="23" dur="1000"/>
                                        <p:tgtEl>
                                          <p:spTgt spid="14">
                                            <p:graphicEl>
                                              <a:dgm id="{7A6D1863-9B0F-47E6-AD41-97899B63A1A4}"/>
                                            </p:graphicEl>
                                          </p:spTgt>
                                        </p:tgtEl>
                                      </p:cBhvr>
                                    </p:animEffect>
                                    <p:anim calcmode="lin" valueType="num">
                                      <p:cBhvr>
                                        <p:cTn id="24" dur="1000" fill="hold"/>
                                        <p:tgtEl>
                                          <p:spTgt spid="14">
                                            <p:graphicEl>
                                              <a:dgm id="{7A6D1863-9B0F-47E6-AD41-97899B63A1A4}"/>
                                            </p:graphicEl>
                                          </p:spTgt>
                                        </p:tgtEl>
                                        <p:attrNameLst>
                                          <p:attrName>ppt_x</p:attrName>
                                        </p:attrNameLst>
                                      </p:cBhvr>
                                      <p:tavLst>
                                        <p:tav tm="0">
                                          <p:val>
                                            <p:strVal val="#ppt_x"/>
                                          </p:val>
                                        </p:tav>
                                        <p:tav tm="100000">
                                          <p:val>
                                            <p:strVal val="#ppt_x"/>
                                          </p:val>
                                        </p:tav>
                                      </p:tavLst>
                                    </p:anim>
                                    <p:anim calcmode="lin" valueType="num">
                                      <p:cBhvr>
                                        <p:cTn id="25" dur="1000" fill="hold"/>
                                        <p:tgtEl>
                                          <p:spTgt spid="14">
                                            <p:graphicEl>
                                              <a:dgm id="{7A6D1863-9B0F-47E6-AD41-97899B63A1A4}"/>
                                            </p:graphic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graphicEl>
                                              <a:dgm id="{1F450FD7-9C86-47E5-AE4F-EFA6805A3EF1}"/>
                                            </p:graphicEl>
                                          </p:spTgt>
                                        </p:tgtEl>
                                        <p:attrNameLst>
                                          <p:attrName>style.visibility</p:attrName>
                                        </p:attrNameLst>
                                      </p:cBhvr>
                                      <p:to>
                                        <p:strVal val="visible"/>
                                      </p:to>
                                    </p:set>
                                    <p:animEffect transition="in" filter="fade">
                                      <p:cBhvr>
                                        <p:cTn id="28" dur="1000"/>
                                        <p:tgtEl>
                                          <p:spTgt spid="17">
                                            <p:graphicEl>
                                              <a:dgm id="{1F450FD7-9C86-47E5-AE4F-EFA6805A3EF1}"/>
                                            </p:graphicEl>
                                          </p:spTgt>
                                        </p:tgtEl>
                                      </p:cBhvr>
                                    </p:animEffect>
                                    <p:anim calcmode="lin" valueType="num">
                                      <p:cBhvr>
                                        <p:cTn id="29" dur="1000" fill="hold"/>
                                        <p:tgtEl>
                                          <p:spTgt spid="17">
                                            <p:graphicEl>
                                              <a:dgm id="{1F450FD7-9C86-47E5-AE4F-EFA6805A3EF1}"/>
                                            </p:graphicEl>
                                          </p:spTgt>
                                        </p:tgtEl>
                                        <p:attrNameLst>
                                          <p:attrName>ppt_x</p:attrName>
                                        </p:attrNameLst>
                                      </p:cBhvr>
                                      <p:tavLst>
                                        <p:tav tm="0">
                                          <p:val>
                                            <p:strVal val="#ppt_x"/>
                                          </p:val>
                                        </p:tav>
                                        <p:tav tm="100000">
                                          <p:val>
                                            <p:strVal val="#ppt_x"/>
                                          </p:val>
                                        </p:tav>
                                      </p:tavLst>
                                    </p:anim>
                                    <p:anim calcmode="lin" valueType="num">
                                      <p:cBhvr>
                                        <p:cTn id="30" dur="1000" fill="hold"/>
                                        <p:tgtEl>
                                          <p:spTgt spid="17">
                                            <p:graphicEl>
                                              <a:dgm id="{1F450FD7-9C86-47E5-AE4F-EFA6805A3EF1}"/>
                                            </p:graphic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graphicEl>
                                              <a:dgm id="{A9B6437E-E8D8-485B-9CA9-8E406205C2F8}"/>
                                            </p:graphicEl>
                                          </p:spTgt>
                                        </p:tgtEl>
                                        <p:attrNameLst>
                                          <p:attrName>style.visibility</p:attrName>
                                        </p:attrNameLst>
                                      </p:cBhvr>
                                      <p:to>
                                        <p:strVal val="visible"/>
                                      </p:to>
                                    </p:set>
                                    <p:animEffect transition="in" filter="fade">
                                      <p:cBhvr>
                                        <p:cTn id="33" dur="1000"/>
                                        <p:tgtEl>
                                          <p:spTgt spid="17">
                                            <p:graphicEl>
                                              <a:dgm id="{A9B6437E-E8D8-485B-9CA9-8E406205C2F8}"/>
                                            </p:graphicEl>
                                          </p:spTgt>
                                        </p:tgtEl>
                                      </p:cBhvr>
                                    </p:animEffect>
                                    <p:anim calcmode="lin" valueType="num">
                                      <p:cBhvr>
                                        <p:cTn id="34" dur="1000" fill="hold"/>
                                        <p:tgtEl>
                                          <p:spTgt spid="17">
                                            <p:graphicEl>
                                              <a:dgm id="{A9B6437E-E8D8-485B-9CA9-8E406205C2F8}"/>
                                            </p:graphicEl>
                                          </p:spTgt>
                                        </p:tgtEl>
                                        <p:attrNameLst>
                                          <p:attrName>ppt_x</p:attrName>
                                        </p:attrNameLst>
                                      </p:cBhvr>
                                      <p:tavLst>
                                        <p:tav tm="0">
                                          <p:val>
                                            <p:strVal val="#ppt_x"/>
                                          </p:val>
                                        </p:tav>
                                        <p:tav tm="100000">
                                          <p:val>
                                            <p:strVal val="#ppt_x"/>
                                          </p:val>
                                        </p:tav>
                                      </p:tavLst>
                                    </p:anim>
                                    <p:anim calcmode="lin" valueType="num">
                                      <p:cBhvr>
                                        <p:cTn id="35" dur="1000" fill="hold"/>
                                        <p:tgtEl>
                                          <p:spTgt spid="17">
                                            <p:graphicEl>
                                              <a:dgm id="{A9B6437E-E8D8-485B-9CA9-8E406205C2F8}"/>
                                            </p:graphic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4">
                                            <p:graphicEl>
                                              <a:dgm id="{D34A0023-7854-44C6-A67E-54F970E278D7}"/>
                                            </p:graphicEl>
                                          </p:spTgt>
                                        </p:tgtEl>
                                        <p:attrNameLst>
                                          <p:attrName>style.visibility</p:attrName>
                                        </p:attrNameLst>
                                      </p:cBhvr>
                                      <p:to>
                                        <p:strVal val="visible"/>
                                      </p:to>
                                    </p:set>
                                    <p:animEffect transition="in" filter="fade">
                                      <p:cBhvr>
                                        <p:cTn id="39" dur="1000"/>
                                        <p:tgtEl>
                                          <p:spTgt spid="14">
                                            <p:graphicEl>
                                              <a:dgm id="{D34A0023-7854-44C6-A67E-54F970E278D7}"/>
                                            </p:graphicEl>
                                          </p:spTgt>
                                        </p:tgtEl>
                                      </p:cBhvr>
                                    </p:animEffect>
                                    <p:anim calcmode="lin" valueType="num">
                                      <p:cBhvr>
                                        <p:cTn id="40" dur="1000" fill="hold"/>
                                        <p:tgtEl>
                                          <p:spTgt spid="14">
                                            <p:graphicEl>
                                              <a:dgm id="{D34A0023-7854-44C6-A67E-54F970E278D7}"/>
                                            </p:graphicEl>
                                          </p:spTgt>
                                        </p:tgtEl>
                                        <p:attrNameLst>
                                          <p:attrName>ppt_x</p:attrName>
                                        </p:attrNameLst>
                                      </p:cBhvr>
                                      <p:tavLst>
                                        <p:tav tm="0">
                                          <p:val>
                                            <p:strVal val="#ppt_x"/>
                                          </p:val>
                                        </p:tav>
                                        <p:tav tm="100000">
                                          <p:val>
                                            <p:strVal val="#ppt_x"/>
                                          </p:val>
                                        </p:tav>
                                      </p:tavLst>
                                    </p:anim>
                                    <p:anim calcmode="lin" valueType="num">
                                      <p:cBhvr>
                                        <p:cTn id="41" dur="1000" fill="hold"/>
                                        <p:tgtEl>
                                          <p:spTgt spid="14">
                                            <p:graphicEl>
                                              <a:dgm id="{D34A0023-7854-44C6-A67E-54F970E278D7}"/>
                                            </p:graphic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graphicEl>
                                              <a:dgm id="{3B995B59-FDAF-4738-8D07-2853B49DB2AD}"/>
                                            </p:graphicEl>
                                          </p:spTgt>
                                        </p:tgtEl>
                                        <p:attrNameLst>
                                          <p:attrName>style.visibility</p:attrName>
                                        </p:attrNameLst>
                                      </p:cBhvr>
                                      <p:to>
                                        <p:strVal val="visible"/>
                                      </p:to>
                                    </p:set>
                                    <p:animEffect transition="in" filter="fade">
                                      <p:cBhvr>
                                        <p:cTn id="44" dur="1000"/>
                                        <p:tgtEl>
                                          <p:spTgt spid="14">
                                            <p:graphicEl>
                                              <a:dgm id="{3B995B59-FDAF-4738-8D07-2853B49DB2AD}"/>
                                            </p:graphicEl>
                                          </p:spTgt>
                                        </p:tgtEl>
                                      </p:cBhvr>
                                    </p:animEffect>
                                    <p:anim calcmode="lin" valueType="num">
                                      <p:cBhvr>
                                        <p:cTn id="45" dur="1000" fill="hold"/>
                                        <p:tgtEl>
                                          <p:spTgt spid="14">
                                            <p:graphicEl>
                                              <a:dgm id="{3B995B59-FDAF-4738-8D07-2853B49DB2AD}"/>
                                            </p:graphicEl>
                                          </p:spTgt>
                                        </p:tgtEl>
                                        <p:attrNameLst>
                                          <p:attrName>ppt_x</p:attrName>
                                        </p:attrNameLst>
                                      </p:cBhvr>
                                      <p:tavLst>
                                        <p:tav tm="0">
                                          <p:val>
                                            <p:strVal val="#ppt_x"/>
                                          </p:val>
                                        </p:tav>
                                        <p:tav tm="100000">
                                          <p:val>
                                            <p:strVal val="#ppt_x"/>
                                          </p:val>
                                        </p:tav>
                                      </p:tavLst>
                                    </p:anim>
                                    <p:anim calcmode="lin" valueType="num">
                                      <p:cBhvr>
                                        <p:cTn id="46" dur="1000" fill="hold"/>
                                        <p:tgtEl>
                                          <p:spTgt spid="14">
                                            <p:graphicEl>
                                              <a:dgm id="{3B995B59-FDAF-4738-8D07-2853B49DB2AD}"/>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graphicEl>
                                              <a:dgm id="{CBF83017-91F4-436A-B2B1-72A378BBFBC7}"/>
                                            </p:graphicEl>
                                          </p:spTgt>
                                        </p:tgtEl>
                                        <p:attrNameLst>
                                          <p:attrName>style.visibility</p:attrName>
                                        </p:attrNameLst>
                                      </p:cBhvr>
                                      <p:to>
                                        <p:strVal val="visible"/>
                                      </p:to>
                                    </p:set>
                                    <p:animEffect transition="in" filter="fade">
                                      <p:cBhvr>
                                        <p:cTn id="49" dur="1000"/>
                                        <p:tgtEl>
                                          <p:spTgt spid="17">
                                            <p:graphicEl>
                                              <a:dgm id="{CBF83017-91F4-436A-B2B1-72A378BBFBC7}"/>
                                            </p:graphicEl>
                                          </p:spTgt>
                                        </p:tgtEl>
                                      </p:cBhvr>
                                    </p:animEffect>
                                    <p:anim calcmode="lin" valueType="num">
                                      <p:cBhvr>
                                        <p:cTn id="50" dur="1000" fill="hold"/>
                                        <p:tgtEl>
                                          <p:spTgt spid="17">
                                            <p:graphicEl>
                                              <a:dgm id="{CBF83017-91F4-436A-B2B1-72A378BBFBC7}"/>
                                            </p:graphicEl>
                                          </p:spTgt>
                                        </p:tgtEl>
                                        <p:attrNameLst>
                                          <p:attrName>ppt_x</p:attrName>
                                        </p:attrNameLst>
                                      </p:cBhvr>
                                      <p:tavLst>
                                        <p:tav tm="0">
                                          <p:val>
                                            <p:strVal val="#ppt_x"/>
                                          </p:val>
                                        </p:tav>
                                        <p:tav tm="100000">
                                          <p:val>
                                            <p:strVal val="#ppt_x"/>
                                          </p:val>
                                        </p:tav>
                                      </p:tavLst>
                                    </p:anim>
                                    <p:anim calcmode="lin" valueType="num">
                                      <p:cBhvr>
                                        <p:cTn id="51" dur="1000" fill="hold"/>
                                        <p:tgtEl>
                                          <p:spTgt spid="17">
                                            <p:graphicEl>
                                              <a:dgm id="{CBF83017-91F4-436A-B2B1-72A378BBFBC7}"/>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graphicEl>
                                              <a:dgm id="{EBC13D0A-A01F-4948-BA15-9DB5B8062801}"/>
                                            </p:graphicEl>
                                          </p:spTgt>
                                        </p:tgtEl>
                                        <p:attrNameLst>
                                          <p:attrName>style.visibility</p:attrName>
                                        </p:attrNameLst>
                                      </p:cBhvr>
                                      <p:to>
                                        <p:strVal val="visible"/>
                                      </p:to>
                                    </p:set>
                                    <p:animEffect transition="in" filter="fade">
                                      <p:cBhvr>
                                        <p:cTn id="54" dur="1000"/>
                                        <p:tgtEl>
                                          <p:spTgt spid="17">
                                            <p:graphicEl>
                                              <a:dgm id="{EBC13D0A-A01F-4948-BA15-9DB5B8062801}"/>
                                            </p:graphicEl>
                                          </p:spTgt>
                                        </p:tgtEl>
                                      </p:cBhvr>
                                    </p:animEffect>
                                    <p:anim calcmode="lin" valueType="num">
                                      <p:cBhvr>
                                        <p:cTn id="55" dur="1000" fill="hold"/>
                                        <p:tgtEl>
                                          <p:spTgt spid="17">
                                            <p:graphicEl>
                                              <a:dgm id="{EBC13D0A-A01F-4948-BA15-9DB5B8062801}"/>
                                            </p:graphicEl>
                                          </p:spTgt>
                                        </p:tgtEl>
                                        <p:attrNameLst>
                                          <p:attrName>ppt_x</p:attrName>
                                        </p:attrNameLst>
                                      </p:cBhvr>
                                      <p:tavLst>
                                        <p:tav tm="0">
                                          <p:val>
                                            <p:strVal val="#ppt_x"/>
                                          </p:val>
                                        </p:tav>
                                        <p:tav tm="100000">
                                          <p:val>
                                            <p:strVal val="#ppt_x"/>
                                          </p:val>
                                        </p:tav>
                                      </p:tavLst>
                                    </p:anim>
                                    <p:anim calcmode="lin" valueType="num">
                                      <p:cBhvr>
                                        <p:cTn id="56" dur="1000" fill="hold"/>
                                        <p:tgtEl>
                                          <p:spTgt spid="17">
                                            <p:graphicEl>
                                              <a:dgm id="{EBC13D0A-A01F-4948-BA15-9DB5B8062801}"/>
                                            </p:graphicEl>
                                          </p:spTgt>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2" presetClass="entr" presetSubtype="0" fill="hold" grpId="0" nodeType="afterEffect">
                                  <p:stCondLst>
                                    <p:cond delay="0"/>
                                  </p:stCondLst>
                                  <p:childTnLst>
                                    <p:set>
                                      <p:cBhvr>
                                        <p:cTn id="59" dur="1" fill="hold">
                                          <p:stCondLst>
                                            <p:cond delay="0"/>
                                          </p:stCondLst>
                                        </p:cTn>
                                        <p:tgtEl>
                                          <p:spTgt spid="14">
                                            <p:graphicEl>
                                              <a:dgm id="{27BFA207-C3CD-4147-B782-73135C9CA0D6}"/>
                                            </p:graphicEl>
                                          </p:spTgt>
                                        </p:tgtEl>
                                        <p:attrNameLst>
                                          <p:attrName>style.visibility</p:attrName>
                                        </p:attrNameLst>
                                      </p:cBhvr>
                                      <p:to>
                                        <p:strVal val="visible"/>
                                      </p:to>
                                    </p:set>
                                    <p:animEffect transition="in" filter="fade">
                                      <p:cBhvr>
                                        <p:cTn id="60" dur="1000"/>
                                        <p:tgtEl>
                                          <p:spTgt spid="14">
                                            <p:graphicEl>
                                              <a:dgm id="{27BFA207-C3CD-4147-B782-73135C9CA0D6}"/>
                                            </p:graphicEl>
                                          </p:spTgt>
                                        </p:tgtEl>
                                      </p:cBhvr>
                                    </p:animEffect>
                                    <p:anim calcmode="lin" valueType="num">
                                      <p:cBhvr>
                                        <p:cTn id="61" dur="1000" fill="hold"/>
                                        <p:tgtEl>
                                          <p:spTgt spid="14">
                                            <p:graphicEl>
                                              <a:dgm id="{27BFA207-C3CD-4147-B782-73135C9CA0D6}"/>
                                            </p:graphicEl>
                                          </p:spTgt>
                                        </p:tgtEl>
                                        <p:attrNameLst>
                                          <p:attrName>ppt_x</p:attrName>
                                        </p:attrNameLst>
                                      </p:cBhvr>
                                      <p:tavLst>
                                        <p:tav tm="0">
                                          <p:val>
                                            <p:strVal val="#ppt_x"/>
                                          </p:val>
                                        </p:tav>
                                        <p:tav tm="100000">
                                          <p:val>
                                            <p:strVal val="#ppt_x"/>
                                          </p:val>
                                        </p:tav>
                                      </p:tavLst>
                                    </p:anim>
                                    <p:anim calcmode="lin" valueType="num">
                                      <p:cBhvr>
                                        <p:cTn id="62" dur="1000" fill="hold"/>
                                        <p:tgtEl>
                                          <p:spTgt spid="14">
                                            <p:graphicEl>
                                              <a:dgm id="{27BFA207-C3CD-4147-B782-73135C9CA0D6}"/>
                                            </p:graphic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4">
                                            <p:graphicEl>
                                              <a:dgm id="{AB49E70D-4ED4-4AF2-AB82-A9ADAC1EF3CC}"/>
                                            </p:graphicEl>
                                          </p:spTgt>
                                        </p:tgtEl>
                                        <p:attrNameLst>
                                          <p:attrName>style.visibility</p:attrName>
                                        </p:attrNameLst>
                                      </p:cBhvr>
                                      <p:to>
                                        <p:strVal val="visible"/>
                                      </p:to>
                                    </p:set>
                                    <p:animEffect transition="in" filter="fade">
                                      <p:cBhvr>
                                        <p:cTn id="65" dur="1000"/>
                                        <p:tgtEl>
                                          <p:spTgt spid="14">
                                            <p:graphicEl>
                                              <a:dgm id="{AB49E70D-4ED4-4AF2-AB82-A9ADAC1EF3CC}"/>
                                            </p:graphicEl>
                                          </p:spTgt>
                                        </p:tgtEl>
                                      </p:cBhvr>
                                    </p:animEffect>
                                    <p:anim calcmode="lin" valueType="num">
                                      <p:cBhvr>
                                        <p:cTn id="66" dur="1000" fill="hold"/>
                                        <p:tgtEl>
                                          <p:spTgt spid="14">
                                            <p:graphicEl>
                                              <a:dgm id="{AB49E70D-4ED4-4AF2-AB82-A9ADAC1EF3CC}"/>
                                            </p:graphicEl>
                                          </p:spTgt>
                                        </p:tgtEl>
                                        <p:attrNameLst>
                                          <p:attrName>ppt_x</p:attrName>
                                        </p:attrNameLst>
                                      </p:cBhvr>
                                      <p:tavLst>
                                        <p:tav tm="0">
                                          <p:val>
                                            <p:strVal val="#ppt_x"/>
                                          </p:val>
                                        </p:tav>
                                        <p:tav tm="100000">
                                          <p:val>
                                            <p:strVal val="#ppt_x"/>
                                          </p:val>
                                        </p:tav>
                                      </p:tavLst>
                                    </p:anim>
                                    <p:anim calcmode="lin" valueType="num">
                                      <p:cBhvr>
                                        <p:cTn id="67" dur="1000" fill="hold"/>
                                        <p:tgtEl>
                                          <p:spTgt spid="14">
                                            <p:graphicEl>
                                              <a:dgm id="{AB49E70D-4ED4-4AF2-AB82-A9ADAC1EF3CC}"/>
                                            </p:graphic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7">
                                            <p:graphicEl>
                                              <a:dgm id="{1FF3B8CF-1A7A-4247-BFE8-03730609F0EC}"/>
                                            </p:graphicEl>
                                          </p:spTgt>
                                        </p:tgtEl>
                                        <p:attrNameLst>
                                          <p:attrName>style.visibility</p:attrName>
                                        </p:attrNameLst>
                                      </p:cBhvr>
                                      <p:to>
                                        <p:strVal val="visible"/>
                                      </p:to>
                                    </p:set>
                                    <p:animEffect transition="in" filter="fade">
                                      <p:cBhvr>
                                        <p:cTn id="70" dur="1000"/>
                                        <p:tgtEl>
                                          <p:spTgt spid="17">
                                            <p:graphicEl>
                                              <a:dgm id="{1FF3B8CF-1A7A-4247-BFE8-03730609F0EC}"/>
                                            </p:graphicEl>
                                          </p:spTgt>
                                        </p:tgtEl>
                                      </p:cBhvr>
                                    </p:animEffect>
                                    <p:anim calcmode="lin" valueType="num">
                                      <p:cBhvr>
                                        <p:cTn id="71" dur="1000" fill="hold"/>
                                        <p:tgtEl>
                                          <p:spTgt spid="17">
                                            <p:graphicEl>
                                              <a:dgm id="{1FF3B8CF-1A7A-4247-BFE8-03730609F0EC}"/>
                                            </p:graphicEl>
                                          </p:spTgt>
                                        </p:tgtEl>
                                        <p:attrNameLst>
                                          <p:attrName>ppt_x</p:attrName>
                                        </p:attrNameLst>
                                      </p:cBhvr>
                                      <p:tavLst>
                                        <p:tav tm="0">
                                          <p:val>
                                            <p:strVal val="#ppt_x"/>
                                          </p:val>
                                        </p:tav>
                                        <p:tav tm="100000">
                                          <p:val>
                                            <p:strVal val="#ppt_x"/>
                                          </p:val>
                                        </p:tav>
                                      </p:tavLst>
                                    </p:anim>
                                    <p:anim calcmode="lin" valueType="num">
                                      <p:cBhvr>
                                        <p:cTn id="72" dur="1000" fill="hold"/>
                                        <p:tgtEl>
                                          <p:spTgt spid="17">
                                            <p:graphicEl>
                                              <a:dgm id="{1FF3B8CF-1A7A-4247-BFE8-03730609F0EC}"/>
                                            </p:graphic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graphicEl>
                                              <a:dgm id="{931B7084-B083-49AD-811D-7EEF1D239D43}"/>
                                            </p:graphicEl>
                                          </p:spTgt>
                                        </p:tgtEl>
                                        <p:attrNameLst>
                                          <p:attrName>style.visibility</p:attrName>
                                        </p:attrNameLst>
                                      </p:cBhvr>
                                      <p:to>
                                        <p:strVal val="visible"/>
                                      </p:to>
                                    </p:set>
                                    <p:animEffect transition="in" filter="fade">
                                      <p:cBhvr>
                                        <p:cTn id="75" dur="1000"/>
                                        <p:tgtEl>
                                          <p:spTgt spid="17">
                                            <p:graphicEl>
                                              <a:dgm id="{931B7084-B083-49AD-811D-7EEF1D239D43}"/>
                                            </p:graphicEl>
                                          </p:spTgt>
                                        </p:tgtEl>
                                      </p:cBhvr>
                                    </p:animEffect>
                                    <p:anim calcmode="lin" valueType="num">
                                      <p:cBhvr>
                                        <p:cTn id="76" dur="1000" fill="hold"/>
                                        <p:tgtEl>
                                          <p:spTgt spid="17">
                                            <p:graphicEl>
                                              <a:dgm id="{931B7084-B083-49AD-811D-7EEF1D239D43}"/>
                                            </p:graphicEl>
                                          </p:spTgt>
                                        </p:tgtEl>
                                        <p:attrNameLst>
                                          <p:attrName>ppt_x</p:attrName>
                                        </p:attrNameLst>
                                      </p:cBhvr>
                                      <p:tavLst>
                                        <p:tav tm="0">
                                          <p:val>
                                            <p:strVal val="#ppt_x"/>
                                          </p:val>
                                        </p:tav>
                                        <p:tav tm="100000">
                                          <p:val>
                                            <p:strVal val="#ppt_x"/>
                                          </p:val>
                                        </p:tav>
                                      </p:tavLst>
                                    </p:anim>
                                    <p:anim calcmode="lin" valueType="num">
                                      <p:cBhvr>
                                        <p:cTn id="77" dur="1000" fill="hold"/>
                                        <p:tgtEl>
                                          <p:spTgt spid="17">
                                            <p:graphicEl>
                                              <a:dgm id="{931B7084-B083-49AD-811D-7EEF1D239D43}"/>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P spid="15" grpId="0" animBg="1"/>
      <p:bldP spid="16" grpId="0" animBg="1"/>
      <p:bldGraphic spid="17" grpId="0" uiExpand="1">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8C64-74F5-FC8C-E547-50C0C4B895C5}"/>
              </a:ext>
            </a:extLst>
          </p:cNvPr>
          <p:cNvSpPr>
            <a:spLocks noGrp="1"/>
          </p:cNvSpPr>
          <p:nvPr>
            <p:ph type="title"/>
          </p:nvPr>
        </p:nvSpPr>
        <p:spPr/>
        <p:txBody>
          <a:bodyPr/>
          <a:lstStyle/>
          <a:p>
            <a:r>
              <a:rPr lang="en-US" sz="3000" dirty="0"/>
              <a:t>Phase 3 studies of CELMoD triplets in RRMM</a:t>
            </a:r>
          </a:p>
        </p:txBody>
      </p:sp>
      <p:sp>
        <p:nvSpPr>
          <p:cNvPr id="3" name="Text Placeholder 2">
            <a:extLst>
              <a:ext uri="{FF2B5EF4-FFF2-40B4-BE49-F238E27FC236}">
                <a16:creationId xmlns:a16="http://schemas.microsoft.com/office/drawing/2014/main" id="{E9E6357C-F33B-C993-F60C-0DCD6855B94C}"/>
              </a:ext>
            </a:extLst>
          </p:cNvPr>
          <p:cNvSpPr>
            <a:spLocks noGrp="1"/>
          </p:cNvSpPr>
          <p:nvPr>
            <p:ph type="body" sz="quarter" idx="10"/>
          </p:nvPr>
        </p:nvSpPr>
        <p:spPr>
          <a:xfrm>
            <a:off x="153529" y="6419854"/>
            <a:ext cx="11884941" cy="371644"/>
          </a:xfrm>
        </p:spPr>
        <p:txBody>
          <a:bodyPr/>
          <a:lstStyle/>
          <a:p>
            <a:r>
              <a:rPr lang="en-US" sz="1200" dirty="0"/>
              <a:t>1. Richardson PG, et al. Clin Lymphoma Myeloma Leuk 2023;23(Supplement 1):S495–6, abstract MM-372.</a:t>
            </a:r>
            <a:br>
              <a:rPr lang="en-US" sz="1200" dirty="0"/>
            </a:br>
            <a:r>
              <a:rPr lang="en-US" sz="1200" dirty="0"/>
              <a:t>2. Richardson PG, et al. J Clin Oncol 2023;41(16_suppl):abstract TPS8070.</a:t>
            </a:r>
            <a:br>
              <a:rPr lang="en-US" sz="1200" dirty="0"/>
            </a:br>
            <a:r>
              <a:rPr lang="en-US" sz="1200" dirty="0"/>
              <a:t>3. Lonial S, et al. Future Oncol 2025; </a:t>
            </a:r>
            <a:r>
              <a:rPr lang="en-US" sz="1200" dirty="0" err="1"/>
              <a:t>doi</a:t>
            </a:r>
            <a:r>
              <a:rPr lang="en-US" sz="1200" dirty="0"/>
              <a:t>: 10.1080/14796694.2025.2501920.</a:t>
            </a:r>
          </a:p>
        </p:txBody>
      </p:sp>
      <p:sp>
        <p:nvSpPr>
          <p:cNvPr id="13" name="Rectangle: Rounded Corners 12">
            <a:extLst>
              <a:ext uri="{FF2B5EF4-FFF2-40B4-BE49-F238E27FC236}">
                <a16:creationId xmlns:a16="http://schemas.microsoft.com/office/drawing/2014/main" id="{8291836F-A296-341E-89DF-C4E91CD89483}"/>
              </a:ext>
            </a:extLst>
          </p:cNvPr>
          <p:cNvSpPr/>
          <p:nvPr/>
        </p:nvSpPr>
        <p:spPr bwMode="auto">
          <a:xfrm>
            <a:off x="2574171" y="1425915"/>
            <a:ext cx="9464299"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Treatment</a:t>
            </a:r>
          </a:p>
        </p:txBody>
      </p:sp>
      <p:sp>
        <p:nvSpPr>
          <p:cNvPr id="33" name="Rectangle: Rounded Corners 32">
            <a:extLst>
              <a:ext uri="{FF2B5EF4-FFF2-40B4-BE49-F238E27FC236}">
                <a16:creationId xmlns:a16="http://schemas.microsoft.com/office/drawing/2014/main" id="{C005AB9F-C342-A5DB-DB66-B78ABE0BA4FD}"/>
              </a:ext>
            </a:extLst>
          </p:cNvPr>
          <p:cNvSpPr/>
          <p:nvPr/>
        </p:nvSpPr>
        <p:spPr bwMode="auto">
          <a:xfrm>
            <a:off x="153529" y="1425908"/>
            <a:ext cx="2345188" cy="340519"/>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Study</a:t>
            </a:r>
          </a:p>
        </p:txBody>
      </p:sp>
      <p:grpSp>
        <p:nvGrpSpPr>
          <p:cNvPr id="73" name="Group 72">
            <a:extLst>
              <a:ext uri="{FF2B5EF4-FFF2-40B4-BE49-F238E27FC236}">
                <a16:creationId xmlns:a16="http://schemas.microsoft.com/office/drawing/2014/main" id="{446B6ABC-A9F6-1A50-8704-ECBFC2064446}"/>
              </a:ext>
            </a:extLst>
          </p:cNvPr>
          <p:cNvGrpSpPr/>
          <p:nvPr/>
        </p:nvGrpSpPr>
        <p:grpSpPr>
          <a:xfrm>
            <a:off x="200195" y="4248799"/>
            <a:ext cx="11382205" cy="1676589"/>
            <a:chOff x="200195" y="1971681"/>
            <a:chExt cx="11382205" cy="1676589"/>
          </a:xfrm>
        </p:grpSpPr>
        <p:sp>
          <p:nvSpPr>
            <p:cNvPr id="7" name="Rectangle: Rounded Corners 6">
              <a:extLst>
                <a:ext uri="{FF2B5EF4-FFF2-40B4-BE49-F238E27FC236}">
                  <a16:creationId xmlns:a16="http://schemas.microsoft.com/office/drawing/2014/main" id="{72D72B34-2774-17EA-2C68-588772B45D31}"/>
                </a:ext>
              </a:extLst>
            </p:cNvPr>
            <p:cNvSpPr/>
            <p:nvPr/>
          </p:nvSpPr>
          <p:spPr bwMode="auto">
            <a:xfrm>
              <a:off x="10315272" y="1971681"/>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18" name="Rectangle: Rounded Corners 17">
              <a:extLst>
                <a:ext uri="{FF2B5EF4-FFF2-40B4-BE49-F238E27FC236}">
                  <a16:creationId xmlns:a16="http://schemas.microsoft.com/office/drawing/2014/main" id="{324BE94F-A273-71DD-F5D3-93402199DF05}"/>
                </a:ext>
              </a:extLst>
            </p:cNvPr>
            <p:cNvSpPr/>
            <p:nvPr/>
          </p:nvSpPr>
          <p:spPr bwMode="auto">
            <a:xfrm>
              <a:off x="4370779" y="204703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1.0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 name="Rectangle: Rounded Corners 30">
              <a:extLst>
                <a:ext uri="{FF2B5EF4-FFF2-40B4-BE49-F238E27FC236}">
                  <a16:creationId xmlns:a16="http://schemas.microsoft.com/office/drawing/2014/main" id="{19D2ABDE-8BD4-3330-8E0D-EBA1351DC8CD}"/>
                </a:ext>
              </a:extLst>
            </p:cNvPr>
            <p:cNvSpPr/>
            <p:nvPr/>
          </p:nvSpPr>
          <p:spPr bwMode="auto">
            <a:xfrm>
              <a:off x="200195" y="2537663"/>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EXCALIBER-RRMM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(NCT04975997)</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3</a:t>
              </a:r>
            </a:p>
          </p:txBody>
        </p:sp>
        <p:sp>
          <p:nvSpPr>
            <p:cNvPr id="37" name="Rectangle: Rounded Corners 36">
              <a:extLst>
                <a:ext uri="{FF2B5EF4-FFF2-40B4-BE49-F238E27FC236}">
                  <a16:creationId xmlns:a16="http://schemas.microsoft.com/office/drawing/2014/main" id="{1FE72F88-BA9F-5483-BEED-AB896127F39C}"/>
                </a:ext>
              </a:extLst>
            </p:cNvPr>
            <p:cNvSpPr/>
            <p:nvPr/>
          </p:nvSpPr>
          <p:spPr bwMode="auto">
            <a:xfrm>
              <a:off x="10315272" y="283102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Initial completion: March 2026</a:t>
              </a:r>
            </a:p>
          </p:txBody>
        </p:sp>
        <p:sp>
          <p:nvSpPr>
            <p:cNvPr id="42" name="Rectangle: Rounded Corners 41">
              <a:extLst>
                <a:ext uri="{FF2B5EF4-FFF2-40B4-BE49-F238E27FC236}">
                  <a16:creationId xmlns:a16="http://schemas.microsoft.com/office/drawing/2014/main" id="{0A5DD59C-A212-7B3D-B55D-86E78A538FE4}"/>
                </a:ext>
              </a:extLst>
            </p:cNvPr>
            <p:cNvSpPr/>
            <p:nvPr/>
          </p:nvSpPr>
          <p:spPr bwMode="auto">
            <a:xfrm>
              <a:off x="2615163"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~200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sp>
          <p:nvSpPr>
            <p:cNvPr id="47" name="Rectangle: Rounded Corners 46">
              <a:extLst>
                <a:ext uri="{FF2B5EF4-FFF2-40B4-BE49-F238E27FC236}">
                  <a16:creationId xmlns:a16="http://schemas.microsoft.com/office/drawing/2014/main" id="{73CE4870-27C4-F0A2-242B-78C8FC1C5154}"/>
                </a:ext>
              </a:extLst>
            </p:cNvPr>
            <p:cNvSpPr/>
            <p:nvPr/>
          </p:nvSpPr>
          <p:spPr bwMode="auto">
            <a:xfrm>
              <a:off x="4370779" y="3221081"/>
              <a:ext cx="228985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9" name="Rectangle: Rounded Corners 48">
              <a:extLst>
                <a:ext uri="{FF2B5EF4-FFF2-40B4-BE49-F238E27FC236}">
                  <a16:creationId xmlns:a16="http://schemas.microsoft.com/office/drawing/2014/main" id="{CE2EC41D-9BD5-8DBA-3BB7-63CFD76DEE0E}"/>
                </a:ext>
              </a:extLst>
            </p:cNvPr>
            <p:cNvSpPr/>
            <p:nvPr/>
          </p:nvSpPr>
          <p:spPr bwMode="auto">
            <a:xfrm>
              <a:off x="4370779" y="282247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1.6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 name="Rectangle: Rounded Corners 49">
              <a:extLst>
                <a:ext uri="{FF2B5EF4-FFF2-40B4-BE49-F238E27FC236}">
                  <a16:creationId xmlns:a16="http://schemas.microsoft.com/office/drawing/2014/main" id="{93CBAF26-F947-AAD8-D428-2DA017367485}"/>
                </a:ext>
              </a:extLst>
            </p:cNvPr>
            <p:cNvSpPr/>
            <p:nvPr/>
          </p:nvSpPr>
          <p:spPr bwMode="auto">
            <a:xfrm>
              <a:off x="4370779" y="2432718"/>
              <a:ext cx="2289854"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1.3 mg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1" name="Rectangle: Rounded Corners 50">
              <a:extLst>
                <a:ext uri="{FF2B5EF4-FFF2-40B4-BE49-F238E27FC236}">
                  <a16:creationId xmlns:a16="http://schemas.microsoft.com/office/drawing/2014/main" id="{1B929FD2-5F60-D5D6-F24C-4169243A4BA4}"/>
                </a:ext>
              </a:extLst>
            </p:cNvPr>
            <p:cNvSpPr/>
            <p:nvPr/>
          </p:nvSpPr>
          <p:spPr bwMode="auto">
            <a:xfrm>
              <a:off x="6831602" y="2401807"/>
              <a:ext cx="1465747" cy="817245"/>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~664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1–2 prior lines</a:t>
              </a:r>
            </a:p>
          </p:txBody>
        </p:sp>
        <p:cxnSp>
          <p:nvCxnSpPr>
            <p:cNvPr id="52" name="Connector: Elbow 51">
              <a:extLst>
                <a:ext uri="{FF2B5EF4-FFF2-40B4-BE49-F238E27FC236}">
                  <a16:creationId xmlns:a16="http://schemas.microsoft.com/office/drawing/2014/main" id="{001EBCC7-A787-B6FF-23E7-D5AFA7A16DE2}"/>
                </a:ext>
              </a:extLst>
            </p:cNvPr>
            <p:cNvCxnSpPr>
              <a:cxnSpLocks/>
              <a:stCxn id="42" idx="3"/>
              <a:endCxn id="18" idx="1"/>
            </p:cNvCxnSpPr>
            <p:nvPr/>
          </p:nvCxnSpPr>
          <p:spPr bwMode="auto">
            <a:xfrm flipV="1">
              <a:off x="4080910" y="2217298"/>
              <a:ext cx="289869" cy="59313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5" name="Connector: Elbow 54">
              <a:extLst>
                <a:ext uri="{FF2B5EF4-FFF2-40B4-BE49-F238E27FC236}">
                  <a16:creationId xmlns:a16="http://schemas.microsoft.com/office/drawing/2014/main" id="{46D747A1-2D5A-7B3F-EDC1-9106C678B12C}"/>
                </a:ext>
              </a:extLst>
            </p:cNvPr>
            <p:cNvCxnSpPr>
              <a:cxnSpLocks/>
              <a:stCxn id="42" idx="3"/>
              <a:endCxn id="47" idx="1"/>
            </p:cNvCxnSpPr>
            <p:nvPr/>
          </p:nvCxnSpPr>
          <p:spPr bwMode="auto">
            <a:xfrm>
              <a:off x="4080910" y="2810430"/>
              <a:ext cx="289869" cy="580911"/>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6" name="Connector: Elbow 55">
              <a:extLst>
                <a:ext uri="{FF2B5EF4-FFF2-40B4-BE49-F238E27FC236}">
                  <a16:creationId xmlns:a16="http://schemas.microsoft.com/office/drawing/2014/main" id="{1B75BA18-449C-5FD7-934B-09BD13548E1C}"/>
                </a:ext>
              </a:extLst>
            </p:cNvPr>
            <p:cNvCxnSpPr>
              <a:cxnSpLocks/>
              <a:stCxn id="42" idx="3"/>
              <a:endCxn id="49" idx="1"/>
            </p:cNvCxnSpPr>
            <p:nvPr/>
          </p:nvCxnSpPr>
          <p:spPr bwMode="auto">
            <a:xfrm>
              <a:off x="4080910" y="2810430"/>
              <a:ext cx="289869" cy="18230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57" name="Connector: Elbow 56">
              <a:extLst>
                <a:ext uri="{FF2B5EF4-FFF2-40B4-BE49-F238E27FC236}">
                  <a16:creationId xmlns:a16="http://schemas.microsoft.com/office/drawing/2014/main" id="{324D2086-3628-5E2E-A191-E135450F98E9}"/>
                </a:ext>
              </a:extLst>
            </p:cNvPr>
            <p:cNvCxnSpPr>
              <a:cxnSpLocks/>
              <a:stCxn id="42" idx="3"/>
              <a:endCxn id="50" idx="1"/>
            </p:cNvCxnSpPr>
            <p:nvPr/>
          </p:nvCxnSpPr>
          <p:spPr bwMode="auto">
            <a:xfrm flipV="1">
              <a:off x="4080910" y="2602978"/>
              <a:ext cx="289869" cy="207452"/>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64" name="Rectangle: Rounded Corners 63">
              <a:extLst>
                <a:ext uri="{FF2B5EF4-FFF2-40B4-BE49-F238E27FC236}">
                  <a16:creationId xmlns:a16="http://schemas.microsoft.com/office/drawing/2014/main" id="{05B4A27C-53AA-1C51-EBA1-333F4B58FCBD}"/>
                </a:ext>
              </a:extLst>
            </p:cNvPr>
            <p:cNvSpPr/>
            <p:nvPr/>
          </p:nvSpPr>
          <p:spPr bwMode="auto">
            <a:xfrm>
              <a:off x="8583084" y="2824810"/>
              <a:ext cx="1603609"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5" name="Rectangle: Rounded Corners 64">
              <a:extLst>
                <a:ext uri="{FF2B5EF4-FFF2-40B4-BE49-F238E27FC236}">
                  <a16:creationId xmlns:a16="http://schemas.microsoft.com/office/drawing/2014/main" id="{99E7B67A-888C-4C9C-F25D-3142A69A16F7}"/>
                </a:ext>
              </a:extLst>
            </p:cNvPr>
            <p:cNvSpPr/>
            <p:nvPr/>
          </p:nvSpPr>
          <p:spPr bwMode="auto">
            <a:xfrm>
              <a:off x="8583084" y="2435050"/>
              <a:ext cx="1603609" cy="34051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Iber</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Dara-</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dex</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66" name="Connector: Elbow 65">
              <a:extLst>
                <a:ext uri="{FF2B5EF4-FFF2-40B4-BE49-F238E27FC236}">
                  <a16:creationId xmlns:a16="http://schemas.microsoft.com/office/drawing/2014/main" id="{AB277023-5834-3379-B1B4-6661B74E7BE9}"/>
                </a:ext>
              </a:extLst>
            </p:cNvPr>
            <p:cNvCxnSpPr>
              <a:cxnSpLocks/>
              <a:stCxn id="51" idx="3"/>
              <a:endCxn id="64" idx="1"/>
            </p:cNvCxnSpPr>
            <p:nvPr/>
          </p:nvCxnSpPr>
          <p:spPr bwMode="auto">
            <a:xfrm>
              <a:off x="8297349" y="2810430"/>
              <a:ext cx="285735" cy="18464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67" name="Connector: Elbow 66">
              <a:extLst>
                <a:ext uri="{FF2B5EF4-FFF2-40B4-BE49-F238E27FC236}">
                  <a16:creationId xmlns:a16="http://schemas.microsoft.com/office/drawing/2014/main" id="{FB70610E-8BB1-3239-0FC1-249E3BE3BBBD}"/>
                </a:ext>
              </a:extLst>
            </p:cNvPr>
            <p:cNvCxnSpPr>
              <a:cxnSpLocks/>
              <a:stCxn id="51" idx="3"/>
              <a:endCxn id="65" idx="1"/>
            </p:cNvCxnSpPr>
            <p:nvPr/>
          </p:nvCxnSpPr>
          <p:spPr bwMode="auto">
            <a:xfrm flipV="1">
              <a:off x="8297349" y="2605310"/>
              <a:ext cx="285735" cy="205120"/>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grpSp>
      <p:grpSp>
        <p:nvGrpSpPr>
          <p:cNvPr id="72" name="Group 71">
            <a:extLst>
              <a:ext uri="{FF2B5EF4-FFF2-40B4-BE49-F238E27FC236}">
                <a16:creationId xmlns:a16="http://schemas.microsoft.com/office/drawing/2014/main" id="{087E8E0A-ADD2-6439-E451-708E2B0DB533}"/>
              </a:ext>
            </a:extLst>
          </p:cNvPr>
          <p:cNvGrpSpPr/>
          <p:nvPr/>
        </p:nvGrpSpPr>
        <p:grpSpPr>
          <a:xfrm>
            <a:off x="200195" y="1951754"/>
            <a:ext cx="11900895" cy="1863749"/>
            <a:chOff x="200195" y="4199654"/>
            <a:chExt cx="11900895" cy="1863749"/>
          </a:xfrm>
        </p:grpSpPr>
        <p:cxnSp>
          <p:nvCxnSpPr>
            <p:cNvPr id="25" name="Connector: Elbow 24">
              <a:extLst>
                <a:ext uri="{FF2B5EF4-FFF2-40B4-BE49-F238E27FC236}">
                  <a16:creationId xmlns:a16="http://schemas.microsoft.com/office/drawing/2014/main" id="{0FA8FAFD-9627-EC36-6BD1-142B80FAA3E2}"/>
                </a:ext>
              </a:extLst>
            </p:cNvPr>
            <p:cNvCxnSpPr>
              <a:cxnSpLocks/>
              <a:stCxn id="16" idx="3"/>
              <a:endCxn id="6" idx="1"/>
            </p:cNvCxnSpPr>
            <p:nvPr/>
          </p:nvCxnSpPr>
          <p:spPr bwMode="auto">
            <a:xfrm flipV="1">
              <a:off x="7537166" y="4383048"/>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26" name="Connector: Elbow 25">
              <a:extLst>
                <a:ext uri="{FF2B5EF4-FFF2-40B4-BE49-F238E27FC236}">
                  <a16:creationId xmlns:a16="http://schemas.microsoft.com/office/drawing/2014/main" id="{B632386C-5B96-D429-A368-EA53EF819FB3}"/>
                </a:ext>
              </a:extLst>
            </p:cNvPr>
            <p:cNvCxnSpPr>
              <a:cxnSpLocks/>
              <a:stCxn id="16" idx="3"/>
              <a:endCxn id="12" idx="1"/>
            </p:cNvCxnSpPr>
            <p:nvPr/>
          </p:nvCxnSpPr>
          <p:spPr bwMode="auto">
            <a:xfrm>
              <a:off x="7537166" y="4608676"/>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82" name="Rectangle: Rounded Corners 81">
              <a:extLst>
                <a:ext uri="{FF2B5EF4-FFF2-40B4-BE49-F238E27FC236}">
                  <a16:creationId xmlns:a16="http://schemas.microsoft.com/office/drawing/2014/main" id="{9BF37FB8-F46C-71A2-C9F4-9484F9F7E884}"/>
                </a:ext>
              </a:extLst>
            </p:cNvPr>
            <p:cNvSpPr/>
            <p:nvPr/>
          </p:nvSpPr>
          <p:spPr bwMode="auto">
            <a:xfrm>
              <a:off x="200195" y="4319234"/>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SUCCESSOR-1 (NCT05519085)</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1</a:t>
              </a:r>
            </a:p>
          </p:txBody>
        </p:sp>
        <p:sp>
          <p:nvSpPr>
            <p:cNvPr id="5" name="Rectangle: Rounded Corners 4">
              <a:extLst>
                <a:ext uri="{FF2B5EF4-FFF2-40B4-BE49-F238E27FC236}">
                  <a16:creationId xmlns:a16="http://schemas.microsoft.com/office/drawing/2014/main" id="{873EF817-6D36-B620-C78A-F8062884FDA9}"/>
                </a:ext>
              </a:extLst>
            </p:cNvPr>
            <p:cNvSpPr/>
            <p:nvPr/>
          </p:nvSpPr>
          <p:spPr bwMode="auto">
            <a:xfrm>
              <a:off x="2615163" y="4319234"/>
              <a:ext cx="1452225"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~810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1–3 prior lines</a:t>
              </a:r>
            </a:p>
          </p:txBody>
        </p:sp>
        <p:sp>
          <p:nvSpPr>
            <p:cNvPr id="6" name="Rectangle: Rounded Corners 5">
              <a:extLst>
                <a:ext uri="{FF2B5EF4-FFF2-40B4-BE49-F238E27FC236}">
                  <a16:creationId xmlns:a16="http://schemas.microsoft.com/office/drawing/2014/main" id="{9FA5B426-1D5B-9B50-0700-D9113D6D1D78}"/>
                </a:ext>
              </a:extLst>
            </p:cNvPr>
            <p:cNvSpPr/>
            <p:nvPr/>
          </p:nvSpPr>
          <p:spPr bwMode="auto">
            <a:xfrm>
              <a:off x="7801953" y="4212788"/>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Rounded Corners 11">
              <a:extLst>
                <a:ext uri="{FF2B5EF4-FFF2-40B4-BE49-F238E27FC236}">
                  <a16:creationId xmlns:a16="http://schemas.microsoft.com/office/drawing/2014/main" id="{B000EE77-F495-311F-BAE7-17CBE288ED69}"/>
                </a:ext>
              </a:extLst>
            </p:cNvPr>
            <p:cNvSpPr/>
            <p:nvPr/>
          </p:nvSpPr>
          <p:spPr bwMode="auto">
            <a:xfrm>
              <a:off x="7801953" y="4693543"/>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Pom-</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ectangle: Rounded Corners 13">
              <a:extLst>
                <a:ext uri="{FF2B5EF4-FFF2-40B4-BE49-F238E27FC236}">
                  <a16:creationId xmlns:a16="http://schemas.microsoft.com/office/drawing/2014/main" id="{AF723446-3181-FFFC-A229-67800DE975FE}"/>
                </a:ext>
              </a:extLst>
            </p:cNvPr>
            <p:cNvSpPr/>
            <p:nvPr/>
          </p:nvSpPr>
          <p:spPr bwMode="auto">
            <a:xfrm>
              <a:off x="4225844" y="4200053"/>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Vd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16" name="Rectangle: Rounded Corners 15">
              <a:extLst>
                <a:ext uri="{FF2B5EF4-FFF2-40B4-BE49-F238E27FC236}">
                  <a16:creationId xmlns:a16="http://schemas.microsoft.com/office/drawing/2014/main" id="{75067501-FAC6-8478-C6BC-EAAAC174DF2B}"/>
                </a:ext>
              </a:extLst>
            </p:cNvPr>
            <p:cNvSpPr/>
            <p:nvPr/>
          </p:nvSpPr>
          <p:spPr bwMode="auto">
            <a:xfrm>
              <a:off x="6684345" y="4438416"/>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20" name="Rectangle: Rounded Corners 19">
              <a:extLst>
                <a:ext uri="{FF2B5EF4-FFF2-40B4-BE49-F238E27FC236}">
                  <a16:creationId xmlns:a16="http://schemas.microsoft.com/office/drawing/2014/main" id="{C9393FC0-2DD2-52F2-3922-2C637DF39919}"/>
                </a:ext>
              </a:extLst>
            </p:cNvPr>
            <p:cNvSpPr/>
            <p:nvPr/>
          </p:nvSpPr>
          <p:spPr bwMode="auto">
            <a:xfrm>
              <a:off x="9496040" y="4212788"/>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22" name="Rectangle: Rounded Corners 21">
              <a:extLst>
                <a:ext uri="{FF2B5EF4-FFF2-40B4-BE49-F238E27FC236}">
                  <a16:creationId xmlns:a16="http://schemas.microsoft.com/office/drawing/2014/main" id="{DFC6BCF1-5119-361A-A960-4082747820D1}"/>
                </a:ext>
              </a:extLst>
            </p:cNvPr>
            <p:cNvSpPr/>
            <p:nvPr/>
          </p:nvSpPr>
          <p:spPr bwMode="auto">
            <a:xfrm>
              <a:off x="10833962" y="4199654"/>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Initial completion: Nov 2025</a:t>
              </a:r>
            </a:p>
          </p:txBody>
        </p:sp>
        <p:cxnSp>
          <p:nvCxnSpPr>
            <p:cNvPr id="36" name="Straight Arrow Connector 35">
              <a:extLst>
                <a:ext uri="{FF2B5EF4-FFF2-40B4-BE49-F238E27FC236}">
                  <a16:creationId xmlns:a16="http://schemas.microsoft.com/office/drawing/2014/main" id="{6300E08E-F79B-029B-4CC2-8795D86D49A5}"/>
                </a:ext>
              </a:extLst>
            </p:cNvPr>
            <p:cNvCxnSpPr>
              <a:cxnSpLocks/>
              <a:stCxn id="5" idx="3"/>
              <a:endCxn id="14" idx="1"/>
            </p:cNvCxnSpPr>
            <p:nvPr/>
          </p:nvCxnSpPr>
          <p:spPr bwMode="auto">
            <a:xfrm>
              <a:off x="4067388" y="4608675"/>
              <a:ext cx="15845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138D6FD6-18F1-9E2B-FF48-574EE75935EB}"/>
                </a:ext>
              </a:extLst>
            </p:cNvPr>
            <p:cNvCxnSpPr>
              <a:cxnSpLocks/>
              <a:stCxn id="14" idx="3"/>
              <a:endCxn id="16" idx="1"/>
            </p:cNvCxnSpPr>
            <p:nvPr/>
          </p:nvCxnSpPr>
          <p:spPr bwMode="auto">
            <a:xfrm>
              <a:off x="6515698" y="4608676"/>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46" name="Connector: Elbow 45">
              <a:extLst>
                <a:ext uri="{FF2B5EF4-FFF2-40B4-BE49-F238E27FC236}">
                  <a16:creationId xmlns:a16="http://schemas.microsoft.com/office/drawing/2014/main" id="{BC45C7A6-2C46-49FE-59D3-DC5A96CA9C33}"/>
                </a:ext>
              </a:extLst>
            </p:cNvPr>
            <p:cNvCxnSpPr>
              <a:cxnSpLocks/>
              <a:stCxn id="61" idx="3"/>
              <a:endCxn id="58" idx="1"/>
            </p:cNvCxnSpPr>
            <p:nvPr/>
          </p:nvCxnSpPr>
          <p:spPr bwMode="auto">
            <a:xfrm flipV="1">
              <a:off x="7537166" y="5412389"/>
              <a:ext cx="264787" cy="225628"/>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8" name="Connector: Elbow 47">
              <a:extLst>
                <a:ext uri="{FF2B5EF4-FFF2-40B4-BE49-F238E27FC236}">
                  <a16:creationId xmlns:a16="http://schemas.microsoft.com/office/drawing/2014/main" id="{0ED4E40E-8061-562C-2BC8-4C1585BE2A26}"/>
                </a:ext>
              </a:extLst>
            </p:cNvPr>
            <p:cNvCxnSpPr>
              <a:cxnSpLocks/>
              <a:stCxn id="61" idx="3"/>
              <a:endCxn id="59" idx="1"/>
            </p:cNvCxnSpPr>
            <p:nvPr/>
          </p:nvCxnSpPr>
          <p:spPr bwMode="auto">
            <a:xfrm>
              <a:off x="7537166" y="5638017"/>
              <a:ext cx="264787" cy="255127"/>
            </a:xfrm>
            <a:prstGeom prst="bentConnector3">
              <a:avLst>
                <a:gd name="adj1" fmla="val 50000"/>
              </a:avLst>
            </a:prstGeom>
            <a:ln w="28575">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53" name="Rectangle: Rounded Corners 52">
              <a:extLst>
                <a:ext uri="{FF2B5EF4-FFF2-40B4-BE49-F238E27FC236}">
                  <a16:creationId xmlns:a16="http://schemas.microsoft.com/office/drawing/2014/main" id="{ABBD4759-B280-E497-BCE0-DC4EB5061EFF}"/>
                </a:ext>
              </a:extLst>
            </p:cNvPr>
            <p:cNvSpPr/>
            <p:nvPr/>
          </p:nvSpPr>
          <p:spPr bwMode="auto">
            <a:xfrm>
              <a:off x="200195" y="5348575"/>
              <a:ext cx="2298521" cy="578882"/>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SUCCESSOR-2 (NCT05552976)</a:t>
              </a:r>
              <a:r>
                <a:rPr kumimoji="0" lang="en-US" sz="1400" b="1" i="0" u="none" strike="noStrike" kern="1200" cap="none" spc="0" normalizeH="0" baseline="30000" noProof="0" dirty="0">
                  <a:ln>
                    <a:noFill/>
                  </a:ln>
                  <a:solidFill>
                    <a:srgbClr val="000000"/>
                  </a:solidFill>
                  <a:effectLst/>
                  <a:uLnTx/>
                  <a:uFillTx/>
                  <a:latin typeface="Arial" pitchFamily="34" charset="0"/>
                  <a:ea typeface="+mn-ea"/>
                  <a:cs typeface="+mn-cs"/>
                </a:rPr>
                <a:t>2</a:t>
              </a:r>
            </a:p>
          </p:txBody>
        </p:sp>
        <p:sp>
          <p:nvSpPr>
            <p:cNvPr id="54" name="Rectangle: Rounded Corners 53">
              <a:extLst>
                <a:ext uri="{FF2B5EF4-FFF2-40B4-BE49-F238E27FC236}">
                  <a16:creationId xmlns:a16="http://schemas.microsoft.com/office/drawing/2014/main" id="{9348764A-7522-F366-5E8B-17950064BFF7}"/>
                </a:ext>
              </a:extLst>
            </p:cNvPr>
            <p:cNvSpPr/>
            <p:nvPr/>
          </p:nvSpPr>
          <p:spPr bwMode="auto">
            <a:xfrm>
              <a:off x="2655123" y="5348575"/>
              <a:ext cx="1372305" cy="578882"/>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~525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1 prior line</a:t>
              </a:r>
            </a:p>
          </p:txBody>
        </p:sp>
        <p:sp>
          <p:nvSpPr>
            <p:cNvPr id="58" name="Rectangle: Rounded Corners 57">
              <a:extLst>
                <a:ext uri="{FF2B5EF4-FFF2-40B4-BE49-F238E27FC236}">
                  <a16:creationId xmlns:a16="http://schemas.microsoft.com/office/drawing/2014/main" id="{E6915D04-B0C2-496E-FE28-5BAB53AD4AC2}"/>
                </a:ext>
              </a:extLst>
            </p:cNvPr>
            <p:cNvSpPr/>
            <p:nvPr/>
          </p:nvSpPr>
          <p:spPr bwMode="auto">
            <a:xfrm>
              <a:off x="7801953" y="5242129"/>
              <a:ext cx="1585194" cy="340519"/>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9" name="Rectangle: Rounded Corners 58">
              <a:extLst>
                <a:ext uri="{FF2B5EF4-FFF2-40B4-BE49-F238E27FC236}">
                  <a16:creationId xmlns:a16="http://schemas.microsoft.com/office/drawing/2014/main" id="{0F428AC3-EBB0-865B-08C6-39E3652EF801}"/>
                </a:ext>
              </a:extLst>
            </p:cNvPr>
            <p:cNvSpPr/>
            <p:nvPr/>
          </p:nvSpPr>
          <p:spPr bwMode="auto">
            <a:xfrm>
              <a:off x="7801953" y="5722884"/>
              <a:ext cx="1585194" cy="34051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0" name="Rectangle: Rounded Corners 59">
              <a:extLst>
                <a:ext uri="{FF2B5EF4-FFF2-40B4-BE49-F238E27FC236}">
                  <a16:creationId xmlns:a16="http://schemas.microsoft.com/office/drawing/2014/main" id="{DB13F5B5-7AAF-3248-6C37-1D54123A6237}"/>
                </a:ext>
              </a:extLst>
            </p:cNvPr>
            <p:cNvSpPr/>
            <p:nvPr/>
          </p:nvSpPr>
          <p:spPr bwMode="auto">
            <a:xfrm>
              <a:off x="4225844" y="5229394"/>
              <a:ext cx="2289854" cy="81724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36000" tIns="45720" rIns="3600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1: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Kd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Determine recommended </a:t>
              </a:r>
              <a:r>
                <a:rPr kumimoji="0" lang="en-US" sz="1400" b="1" i="0" u="none" strike="noStrike" kern="1200" cap="none" spc="0" normalizeH="0" baseline="0" noProof="0" dirty="0" err="1">
                  <a:ln>
                    <a:noFill/>
                  </a:ln>
                  <a:solidFill>
                    <a:srgbClr val="000000"/>
                  </a:solidFill>
                  <a:effectLst/>
                  <a:uLnTx/>
                  <a:uFillTx/>
                  <a:latin typeface="Arial" pitchFamily="34" charset="0"/>
                  <a:ea typeface="+mn-ea"/>
                  <a:cs typeface="+mn-cs"/>
                </a:rPr>
                <a:t>Mezi</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dose</a:t>
              </a:r>
            </a:p>
          </p:txBody>
        </p:sp>
        <p:sp>
          <p:nvSpPr>
            <p:cNvPr id="61" name="Rectangle: Rounded Corners 60">
              <a:extLst>
                <a:ext uri="{FF2B5EF4-FFF2-40B4-BE49-F238E27FC236}">
                  <a16:creationId xmlns:a16="http://schemas.microsoft.com/office/drawing/2014/main" id="{40388887-A71A-5DD3-9203-47304BF0B9DA}"/>
                </a:ext>
              </a:extLst>
            </p:cNvPr>
            <p:cNvSpPr/>
            <p:nvPr/>
          </p:nvSpPr>
          <p:spPr bwMode="auto">
            <a:xfrm>
              <a:off x="6684345" y="5467757"/>
              <a:ext cx="852821" cy="34051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Stage 2</a:t>
              </a:r>
            </a:p>
          </p:txBody>
        </p:sp>
        <p:sp>
          <p:nvSpPr>
            <p:cNvPr id="62" name="Rectangle: Rounded Corners 61">
              <a:extLst>
                <a:ext uri="{FF2B5EF4-FFF2-40B4-BE49-F238E27FC236}">
                  <a16:creationId xmlns:a16="http://schemas.microsoft.com/office/drawing/2014/main" id="{6A474EAD-0235-7416-44D1-9991BFD39CC3}"/>
                </a:ext>
              </a:extLst>
            </p:cNvPr>
            <p:cNvSpPr/>
            <p:nvPr/>
          </p:nvSpPr>
          <p:spPr bwMode="auto">
            <a:xfrm>
              <a:off x="9496040" y="5242129"/>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Primary endpoint: PFS</a:t>
              </a:r>
            </a:p>
          </p:txBody>
        </p:sp>
        <p:sp>
          <p:nvSpPr>
            <p:cNvPr id="63" name="Rectangle: Rounded Corners 62">
              <a:extLst>
                <a:ext uri="{FF2B5EF4-FFF2-40B4-BE49-F238E27FC236}">
                  <a16:creationId xmlns:a16="http://schemas.microsoft.com/office/drawing/2014/main" id="{BC60AFF3-B899-2EEF-5B7B-D15FB55E9463}"/>
                </a:ext>
              </a:extLst>
            </p:cNvPr>
            <p:cNvSpPr/>
            <p:nvPr/>
          </p:nvSpPr>
          <p:spPr bwMode="auto">
            <a:xfrm>
              <a:off x="10833962" y="5228995"/>
              <a:ext cx="1267128" cy="817245"/>
            </a:xfrm>
            <a:prstGeom prst="roundRect">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Initial completion: Feb 2026</a:t>
              </a:r>
            </a:p>
          </p:txBody>
        </p:sp>
        <p:cxnSp>
          <p:nvCxnSpPr>
            <p:cNvPr id="68" name="Straight Arrow Connector 67">
              <a:extLst>
                <a:ext uri="{FF2B5EF4-FFF2-40B4-BE49-F238E27FC236}">
                  <a16:creationId xmlns:a16="http://schemas.microsoft.com/office/drawing/2014/main" id="{F8FCDA66-1024-3DC0-E756-0C5B44B79BD6}"/>
                </a:ext>
              </a:extLst>
            </p:cNvPr>
            <p:cNvCxnSpPr>
              <a:cxnSpLocks/>
              <a:stCxn id="54" idx="3"/>
              <a:endCxn id="60" idx="1"/>
            </p:cNvCxnSpPr>
            <p:nvPr/>
          </p:nvCxnSpPr>
          <p:spPr bwMode="auto">
            <a:xfrm>
              <a:off x="4027428" y="5638016"/>
              <a:ext cx="198416" cy="1"/>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F7D56027-EDF4-7308-82A4-858123D90A3E}"/>
                </a:ext>
              </a:extLst>
            </p:cNvPr>
            <p:cNvCxnSpPr>
              <a:cxnSpLocks/>
              <a:stCxn id="60" idx="3"/>
              <a:endCxn id="61" idx="1"/>
            </p:cNvCxnSpPr>
            <p:nvPr/>
          </p:nvCxnSpPr>
          <p:spPr bwMode="auto">
            <a:xfrm>
              <a:off x="6515698" y="5638017"/>
              <a:ext cx="168647" cy="0"/>
            </a:xfrm>
            <a:prstGeom prst="straightConnector1">
              <a:avLst/>
            </a:prstGeom>
            <a:solidFill>
              <a:schemeClr val="accent1"/>
            </a:solidFill>
            <a:ln w="28575" cap="flat" cmpd="sng" algn="ctr">
              <a:solidFill>
                <a:srgbClr val="D5D5D5"/>
              </a:solidFill>
              <a:prstDash val="solid"/>
              <a:round/>
              <a:headEnd type="none" w="med" len="med"/>
              <a:tailEnd type="triangle"/>
            </a:ln>
            <a:effectLst/>
          </p:spPr>
        </p:cxnSp>
      </p:grpSp>
    </p:spTree>
    <p:extLst>
      <p:ext uri="{BB962C8B-B14F-4D97-AF65-F5344CB8AC3E}">
        <p14:creationId xmlns:p14="http://schemas.microsoft.com/office/powerpoint/2010/main" val="350433935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1500"/>
                                        <p:tgtEl>
                                          <p:spTgt spid="72"/>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left)">
                                      <p:cBhvr>
                                        <p:cTn id="11" dur="1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07F0-0D01-5698-0BBD-15CE965E3ED2}"/>
              </a:ext>
            </a:extLst>
          </p:cNvPr>
          <p:cNvSpPr>
            <a:spLocks noGrp="1"/>
          </p:cNvSpPr>
          <p:nvPr>
            <p:ph type="title"/>
          </p:nvPr>
        </p:nvSpPr>
        <p:spPr>
          <a:xfrm>
            <a:off x="0" y="77889"/>
            <a:ext cx="12192000" cy="1020763"/>
          </a:xfrm>
        </p:spPr>
        <p:txBody>
          <a:bodyPr/>
          <a:lstStyle/>
          <a:p>
            <a:r>
              <a:rPr lang="en-GB" sz="3200" dirty="0"/>
              <a:t>Conclusions and Future Directions</a:t>
            </a:r>
          </a:p>
        </p:txBody>
      </p:sp>
      <p:sp>
        <p:nvSpPr>
          <p:cNvPr id="12" name="Freeform: Shape 11">
            <a:extLst>
              <a:ext uri="{FF2B5EF4-FFF2-40B4-BE49-F238E27FC236}">
                <a16:creationId xmlns:a16="http://schemas.microsoft.com/office/drawing/2014/main" id="{7B481D9B-3950-7326-F4F8-E58583054E09}"/>
              </a:ext>
            </a:extLst>
          </p:cNvPr>
          <p:cNvSpPr/>
          <p:nvPr/>
        </p:nvSpPr>
        <p:spPr>
          <a:xfrm>
            <a:off x="142871" y="3247031"/>
            <a:ext cx="11906254" cy="1292463"/>
          </a:xfrm>
          <a:custGeom>
            <a:avLst/>
            <a:gdLst>
              <a:gd name="connsiteX0" fmla="*/ 0 w 11906254"/>
              <a:gd name="connsiteY0" fmla="*/ 0 h 1058400"/>
              <a:gd name="connsiteX1" fmla="*/ 11906254 w 11906254"/>
              <a:gd name="connsiteY1" fmla="*/ 0 h 1058400"/>
              <a:gd name="connsiteX2" fmla="*/ 11906254 w 11906254"/>
              <a:gd name="connsiteY2" fmla="*/ 1058400 h 1058400"/>
              <a:gd name="connsiteX3" fmla="*/ 0 w 11906254"/>
              <a:gd name="connsiteY3" fmla="*/ 1058400 h 1058400"/>
              <a:gd name="connsiteX4" fmla="*/ 0 w 11906254"/>
              <a:gd name="connsiteY4" fmla="*/ 0 h 105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4" h="1058400">
                <a:moveTo>
                  <a:pt x="0" y="0"/>
                </a:moveTo>
                <a:lnTo>
                  <a:pt x="11906254" y="0"/>
                </a:lnTo>
                <a:lnTo>
                  <a:pt x="11906254" y="1058400"/>
                </a:lnTo>
                <a:lnTo>
                  <a:pt x="0" y="1058400"/>
                </a:lnTo>
                <a:lnTo>
                  <a:pt x="0" y="0"/>
                </a:lnTo>
                <a:close/>
              </a:path>
            </a:pathLst>
          </a:custGeom>
        </p:spPr>
        <p:style>
          <a:lnRef idx="1">
            <a:schemeClr val="accent3">
              <a:shade val="50000"/>
              <a:hueOff val="0"/>
              <a:satOff val="33972"/>
              <a:lumOff val="1543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0000" tIns="252000" rIns="144000"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Encouraging activity of Mezigdomide</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4</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and Iberdomide</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5</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in heavily pretreated RRMM with numerous partner drugs/drug classes – addressing an urgent unmet medical need</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Multiple CELMoD combination strategies currently under investigation in RRMM – </a:t>
            </a:r>
            <a:r>
              <a:rPr kumimoji="0" lang="en-US"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e.g. SUCCESSOR-1, SUCCESSOR-2, EXCALIBER</a:t>
            </a:r>
            <a:endPar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Oral agents with potential to enhance activity of immune-based therapy and ease of real-world application</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6</a:t>
            </a:r>
            <a:endParaRPr kumimoji="0" lang="en-GB" sz="1300" b="0"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Importance of optimizing use and treatment sequencing of CELMoDs in the context of immune therapies, with studies ongoing</a:t>
            </a:r>
            <a:endParaRPr kumimoji="0" lang="en-GB" sz="13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D570EE4D-558F-88A5-EFB8-564589F1E6DB}"/>
              </a:ext>
            </a:extLst>
          </p:cNvPr>
          <p:cNvSpPr/>
          <p:nvPr/>
        </p:nvSpPr>
        <p:spPr>
          <a:xfrm>
            <a:off x="476246" y="3060384"/>
            <a:ext cx="9869319" cy="360000"/>
          </a:xfrm>
          <a:custGeom>
            <a:avLst/>
            <a:gdLst>
              <a:gd name="connsiteX0" fmla="*/ 0 w 8743929"/>
              <a:gd name="connsiteY0" fmla="*/ 59041 h 354240"/>
              <a:gd name="connsiteX1" fmla="*/ 59041 w 8743929"/>
              <a:gd name="connsiteY1" fmla="*/ 0 h 354240"/>
              <a:gd name="connsiteX2" fmla="*/ 8684888 w 8743929"/>
              <a:gd name="connsiteY2" fmla="*/ 0 h 354240"/>
              <a:gd name="connsiteX3" fmla="*/ 8743929 w 8743929"/>
              <a:gd name="connsiteY3" fmla="*/ 59041 h 354240"/>
              <a:gd name="connsiteX4" fmla="*/ 8743929 w 8743929"/>
              <a:gd name="connsiteY4" fmla="*/ 295199 h 354240"/>
              <a:gd name="connsiteX5" fmla="*/ 8684888 w 8743929"/>
              <a:gd name="connsiteY5" fmla="*/ 354240 h 354240"/>
              <a:gd name="connsiteX6" fmla="*/ 59041 w 8743929"/>
              <a:gd name="connsiteY6" fmla="*/ 354240 h 354240"/>
              <a:gd name="connsiteX7" fmla="*/ 0 w 8743929"/>
              <a:gd name="connsiteY7" fmla="*/ 295199 h 354240"/>
              <a:gd name="connsiteX8" fmla="*/ 0 w 87439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3929" h="354240">
                <a:moveTo>
                  <a:pt x="0" y="59041"/>
                </a:moveTo>
                <a:cubicBezTo>
                  <a:pt x="0" y="26434"/>
                  <a:pt x="26434" y="0"/>
                  <a:pt x="59041" y="0"/>
                </a:cubicBezTo>
                <a:lnTo>
                  <a:pt x="8684888" y="0"/>
                </a:lnTo>
                <a:cubicBezTo>
                  <a:pt x="8717495" y="0"/>
                  <a:pt x="8743929" y="26434"/>
                  <a:pt x="8743929" y="59041"/>
                </a:cubicBezTo>
                <a:lnTo>
                  <a:pt x="8743929" y="295199"/>
                </a:lnTo>
                <a:cubicBezTo>
                  <a:pt x="8743929" y="327806"/>
                  <a:pt x="8717495" y="354240"/>
                  <a:pt x="8684888" y="354240"/>
                </a:cubicBezTo>
                <a:lnTo>
                  <a:pt x="59041" y="354240"/>
                </a:lnTo>
                <a:cubicBezTo>
                  <a:pt x="26434" y="354240"/>
                  <a:pt x="0" y="327806"/>
                  <a:pt x="0" y="295199"/>
                </a:cubicBezTo>
                <a:lnTo>
                  <a:pt x="0" y="5904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50000"/>
              <a:hueOff val="0"/>
              <a:satOff val="33972"/>
              <a:lumOff val="15437"/>
              <a:alphaOff val="0"/>
            </a:schemeClr>
          </a:fillRef>
          <a:effectRef idx="1">
            <a:schemeClr val="accent3">
              <a:shade val="50000"/>
              <a:hueOff val="0"/>
              <a:satOff val="33972"/>
              <a:lumOff val="15437"/>
              <a:alphaOff val="0"/>
            </a:schemeClr>
          </a:effectRef>
          <a:fontRef idx="minor">
            <a:schemeClr val="dk1"/>
          </a:fontRef>
        </p:style>
        <p:txBody>
          <a:bodyPr spcFirstLastPara="0" vert="horz" wrap="square" lIns="332313" tIns="17293" rIns="332313"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Phase 2 studies and ongoing Phase 3 trials of CELMoDs – </a:t>
            </a:r>
            <a:r>
              <a:rPr kumimoji="0" lang="en-GB" sz="1400" b="1" i="0" u="none" strike="noStrike" kern="1200" cap="none" spc="0" normalizeH="0" baseline="0" noProof="0" dirty="0" err="1">
                <a:ln>
                  <a:noFill/>
                </a:ln>
                <a:solidFill>
                  <a:srgbClr val="000000"/>
                </a:solidFill>
                <a:effectLst/>
                <a:uLnTx/>
                <a:uFillTx/>
                <a:latin typeface="Arial"/>
                <a:ea typeface="+mn-ea"/>
                <a:cs typeface="+mn-cs"/>
              </a:rPr>
              <a:t>Mezigdomide</a:t>
            </a:r>
            <a:r>
              <a:rPr kumimoji="0" lang="en-GB" sz="1400" b="1" i="0" u="none" strike="noStrike" kern="1200" cap="none" spc="0" normalizeH="0" baseline="0" noProof="0" dirty="0">
                <a:ln>
                  <a:noFill/>
                </a:ln>
                <a:solidFill>
                  <a:srgbClr val="000000"/>
                </a:solidFill>
                <a:effectLst/>
                <a:uLnTx/>
                <a:uFillTx/>
                <a:latin typeface="Arial"/>
                <a:ea typeface="+mn-ea"/>
                <a:cs typeface="+mn-cs"/>
              </a:rPr>
              <a:t> and </a:t>
            </a:r>
            <a:r>
              <a:rPr kumimoji="0" lang="en-GB" sz="1400" b="1" i="0" u="none" strike="noStrike" kern="1200" cap="none" spc="0" normalizeH="0" baseline="0" noProof="0" dirty="0" err="1">
                <a:ln>
                  <a:noFill/>
                </a:ln>
                <a:solidFill>
                  <a:srgbClr val="000000"/>
                </a:solidFill>
                <a:effectLst/>
                <a:uLnTx/>
                <a:uFillTx/>
                <a:latin typeface="Arial"/>
                <a:ea typeface="+mn-ea"/>
                <a:cs typeface="+mn-cs"/>
              </a:rPr>
              <a:t>Iberdomide</a:t>
            </a:r>
            <a:r>
              <a:rPr kumimoji="0" lang="en-GB" sz="1400" b="1" i="0" u="none" strike="noStrike" kern="1200" cap="none" spc="0" normalizeH="0" baseline="0" noProof="0" dirty="0">
                <a:ln>
                  <a:noFill/>
                </a:ln>
                <a:solidFill>
                  <a:srgbClr val="000000"/>
                </a:solidFill>
                <a:effectLst/>
                <a:uLnTx/>
                <a:uFillTx/>
                <a:latin typeface="Arial"/>
                <a:ea typeface="+mn-ea"/>
                <a:cs typeface="+mn-cs"/>
              </a:rPr>
              <a:t> – in RRMM</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5E596A2A-D355-F8B9-AFAC-C5656C0D941C}"/>
              </a:ext>
            </a:extLst>
          </p:cNvPr>
          <p:cNvSpPr/>
          <p:nvPr/>
        </p:nvSpPr>
        <p:spPr>
          <a:xfrm>
            <a:off x="142871" y="1186293"/>
            <a:ext cx="11906254" cy="1701757"/>
          </a:xfrm>
          <a:custGeom>
            <a:avLst/>
            <a:gdLst>
              <a:gd name="connsiteX0" fmla="*/ 0 w 11906254"/>
              <a:gd name="connsiteY0" fmla="*/ 0 h 500850"/>
              <a:gd name="connsiteX1" fmla="*/ 11906254 w 11906254"/>
              <a:gd name="connsiteY1" fmla="*/ 0 h 500850"/>
              <a:gd name="connsiteX2" fmla="*/ 11906254 w 11906254"/>
              <a:gd name="connsiteY2" fmla="*/ 500850 h 500850"/>
              <a:gd name="connsiteX3" fmla="*/ 0 w 11906254"/>
              <a:gd name="connsiteY3" fmla="*/ 500850 h 500850"/>
              <a:gd name="connsiteX4" fmla="*/ 0 w 11906254"/>
              <a:gd name="connsiteY4" fmla="*/ 0 h 50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4" h="500850">
                <a:moveTo>
                  <a:pt x="0" y="0"/>
                </a:moveTo>
                <a:lnTo>
                  <a:pt x="11906254" y="0"/>
                </a:lnTo>
                <a:lnTo>
                  <a:pt x="11906254" y="500850"/>
                </a:lnTo>
                <a:lnTo>
                  <a:pt x="0" y="500850"/>
                </a:lnTo>
                <a:lnTo>
                  <a:pt x="0" y="0"/>
                </a:lnTo>
                <a:close/>
              </a:path>
            </a:pathLst>
          </a:custGeom>
        </p:spPr>
        <p:style>
          <a:lnRef idx="1">
            <a:schemeClr val="accent3">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0000" tIns="252000" rIns="144000"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Positive findings from two phase 3 trials of belantamab mafodotin in RRMM</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1,2</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 suggesting new possible opportunities for belantamab mafodotin-based regimens in this setting</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Under review for re-approval at the US FDA, EU EMA, and elsewhere</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Novel triplet and quadruplet combinations demonstrating substantial efficacy in RRMM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Challenges include management of ocular toxicity and integration with other BCMA-targeted T-cell engaging therapies in the RRMM treatment algorithm</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3</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Building on belantamab mafodotin: next-generation ADCs with novel targets also emerging</a:t>
            </a:r>
          </a:p>
        </p:txBody>
      </p:sp>
      <p:sp>
        <p:nvSpPr>
          <p:cNvPr id="4" name="Freeform: Shape 3">
            <a:extLst>
              <a:ext uri="{FF2B5EF4-FFF2-40B4-BE49-F238E27FC236}">
                <a16:creationId xmlns:a16="http://schemas.microsoft.com/office/drawing/2014/main" id="{6A4F467F-073F-E837-5B71-F40F0D65DA77}"/>
              </a:ext>
            </a:extLst>
          </p:cNvPr>
          <p:cNvSpPr/>
          <p:nvPr/>
        </p:nvSpPr>
        <p:spPr>
          <a:xfrm>
            <a:off x="476246" y="999649"/>
            <a:ext cx="8743929" cy="360000"/>
          </a:xfrm>
          <a:custGeom>
            <a:avLst/>
            <a:gdLst>
              <a:gd name="connsiteX0" fmla="*/ 0 w 8743929"/>
              <a:gd name="connsiteY0" fmla="*/ 59041 h 354240"/>
              <a:gd name="connsiteX1" fmla="*/ 59041 w 8743929"/>
              <a:gd name="connsiteY1" fmla="*/ 0 h 354240"/>
              <a:gd name="connsiteX2" fmla="*/ 8684888 w 8743929"/>
              <a:gd name="connsiteY2" fmla="*/ 0 h 354240"/>
              <a:gd name="connsiteX3" fmla="*/ 8743929 w 8743929"/>
              <a:gd name="connsiteY3" fmla="*/ 59041 h 354240"/>
              <a:gd name="connsiteX4" fmla="*/ 8743929 w 8743929"/>
              <a:gd name="connsiteY4" fmla="*/ 295199 h 354240"/>
              <a:gd name="connsiteX5" fmla="*/ 8684888 w 8743929"/>
              <a:gd name="connsiteY5" fmla="*/ 354240 h 354240"/>
              <a:gd name="connsiteX6" fmla="*/ 59041 w 8743929"/>
              <a:gd name="connsiteY6" fmla="*/ 354240 h 354240"/>
              <a:gd name="connsiteX7" fmla="*/ 0 w 8743929"/>
              <a:gd name="connsiteY7" fmla="*/ 295199 h 354240"/>
              <a:gd name="connsiteX8" fmla="*/ 0 w 87439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3929" h="354240">
                <a:moveTo>
                  <a:pt x="0" y="59041"/>
                </a:moveTo>
                <a:cubicBezTo>
                  <a:pt x="0" y="26434"/>
                  <a:pt x="26434" y="0"/>
                  <a:pt x="59041" y="0"/>
                </a:cubicBezTo>
                <a:lnTo>
                  <a:pt x="8684888" y="0"/>
                </a:lnTo>
                <a:cubicBezTo>
                  <a:pt x="8717495" y="0"/>
                  <a:pt x="8743929" y="26434"/>
                  <a:pt x="8743929" y="59041"/>
                </a:cubicBezTo>
                <a:lnTo>
                  <a:pt x="8743929" y="295199"/>
                </a:lnTo>
                <a:cubicBezTo>
                  <a:pt x="8743929" y="327806"/>
                  <a:pt x="8717495" y="354240"/>
                  <a:pt x="8684888" y="354240"/>
                </a:cubicBezTo>
                <a:lnTo>
                  <a:pt x="59041" y="354240"/>
                </a:lnTo>
                <a:cubicBezTo>
                  <a:pt x="26434" y="354240"/>
                  <a:pt x="0" y="327806"/>
                  <a:pt x="0" y="295199"/>
                </a:cubicBezTo>
                <a:lnTo>
                  <a:pt x="0" y="5904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50000"/>
              <a:hueOff val="0"/>
              <a:satOff val="33972"/>
              <a:lumOff val="15437"/>
              <a:alphaOff val="0"/>
            </a:schemeClr>
          </a:fillRef>
          <a:effectRef idx="1">
            <a:schemeClr val="accent3">
              <a:shade val="50000"/>
              <a:hueOff val="0"/>
              <a:satOff val="33972"/>
              <a:lumOff val="15437"/>
              <a:alphaOff val="0"/>
            </a:schemeClr>
          </a:effectRef>
          <a:fontRef idx="minor">
            <a:schemeClr val="dk1"/>
          </a:fontRef>
        </p:style>
        <p:txBody>
          <a:bodyPr spcFirstLastPara="0" vert="horz" wrap="square" lIns="332313" tIns="17293" rIns="332313"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Belantamab mafodotin re-emerging as potential treatment option for RRMM</a:t>
            </a:r>
          </a:p>
        </p:txBody>
      </p:sp>
      <p:sp>
        <p:nvSpPr>
          <p:cNvPr id="6" name="Freeform: Shape 5">
            <a:extLst>
              <a:ext uri="{FF2B5EF4-FFF2-40B4-BE49-F238E27FC236}">
                <a16:creationId xmlns:a16="http://schemas.microsoft.com/office/drawing/2014/main" id="{A482DCF0-7C68-5619-0D0C-EC78BB0DACB2}"/>
              </a:ext>
            </a:extLst>
          </p:cNvPr>
          <p:cNvSpPr/>
          <p:nvPr/>
        </p:nvSpPr>
        <p:spPr>
          <a:xfrm>
            <a:off x="142871" y="4887819"/>
            <a:ext cx="11906254" cy="1292463"/>
          </a:xfrm>
          <a:custGeom>
            <a:avLst/>
            <a:gdLst>
              <a:gd name="connsiteX0" fmla="*/ 0 w 11906254"/>
              <a:gd name="connsiteY0" fmla="*/ 0 h 1209600"/>
              <a:gd name="connsiteX1" fmla="*/ 11906254 w 11906254"/>
              <a:gd name="connsiteY1" fmla="*/ 0 h 1209600"/>
              <a:gd name="connsiteX2" fmla="*/ 11906254 w 11906254"/>
              <a:gd name="connsiteY2" fmla="*/ 1209600 h 1209600"/>
              <a:gd name="connsiteX3" fmla="*/ 0 w 11906254"/>
              <a:gd name="connsiteY3" fmla="*/ 1209600 h 1209600"/>
              <a:gd name="connsiteX4" fmla="*/ 0 w 11906254"/>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4" h="1209600">
                <a:moveTo>
                  <a:pt x="0" y="0"/>
                </a:moveTo>
                <a:lnTo>
                  <a:pt x="11906254" y="0"/>
                </a:lnTo>
                <a:lnTo>
                  <a:pt x="11906254" y="1209600"/>
                </a:lnTo>
                <a:lnTo>
                  <a:pt x="0" y="1209600"/>
                </a:lnTo>
                <a:lnTo>
                  <a:pt x="0" y="0"/>
                </a:lnTo>
                <a:close/>
              </a:path>
            </a:pathLst>
          </a:custGeom>
        </p:spPr>
        <p:style>
          <a:lnRef idx="1">
            <a:schemeClr val="accent3">
              <a:shade val="50000"/>
              <a:hueOff val="0"/>
              <a:satOff val="33972"/>
              <a:lumOff val="1543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60000" tIns="252000" rIns="144000" bIns="85344"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Large number of novel therapies and potential targets resulting in an increasingly busy landscape</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Development of novel therapies within the context of huge progress with immunotherapies (CAR Ts, </a:t>
            </a:r>
            <a:r>
              <a:rPr kumimoji="0" lang="en-GB" sz="1300" b="1"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rPr>
              <a:t>BsAbs</a:t>
            </a: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a:t>
            </a:r>
            <a:r>
              <a:rPr kumimoji="0" lang="en-GB" sz="1300" b="1" i="0" u="none" strike="noStrike" kern="1200" cap="none" spc="0" normalizeH="0" baseline="30000" noProof="0" dirty="0">
                <a:ln>
                  <a:noFill/>
                </a:ln>
                <a:solidFill>
                  <a:srgbClr val="000000">
                    <a:hueOff val="0"/>
                    <a:satOff val="0"/>
                    <a:lumOff val="0"/>
                    <a:alphaOff val="0"/>
                  </a:srgbClr>
                </a:solidFill>
                <a:effectLst/>
                <a:uLnTx/>
                <a:uFillTx/>
                <a:latin typeface="Arial"/>
                <a:ea typeface="+mn-ea"/>
                <a:cs typeface="+mn-cs"/>
              </a:rPr>
              <a:t>7,8</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Challenging fiscal environment</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300" b="1"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Importance of optimizing the use of all available and emerging treatment options and novel targets to improve patient outcome – critical importance of patient subgroups, and immune exhaustion making small molecular approaches additionally important</a:t>
            </a:r>
          </a:p>
        </p:txBody>
      </p:sp>
      <p:sp>
        <p:nvSpPr>
          <p:cNvPr id="8" name="Freeform: Shape 7">
            <a:extLst>
              <a:ext uri="{FF2B5EF4-FFF2-40B4-BE49-F238E27FC236}">
                <a16:creationId xmlns:a16="http://schemas.microsoft.com/office/drawing/2014/main" id="{050ABF21-ABBA-4F82-54F8-90D86B255EE8}"/>
              </a:ext>
            </a:extLst>
          </p:cNvPr>
          <p:cNvSpPr/>
          <p:nvPr/>
        </p:nvSpPr>
        <p:spPr>
          <a:xfrm>
            <a:off x="476246" y="4711828"/>
            <a:ext cx="8743929" cy="360000"/>
          </a:xfrm>
          <a:custGeom>
            <a:avLst/>
            <a:gdLst>
              <a:gd name="connsiteX0" fmla="*/ 0 w 8743929"/>
              <a:gd name="connsiteY0" fmla="*/ 59041 h 354240"/>
              <a:gd name="connsiteX1" fmla="*/ 59041 w 8743929"/>
              <a:gd name="connsiteY1" fmla="*/ 0 h 354240"/>
              <a:gd name="connsiteX2" fmla="*/ 8684888 w 8743929"/>
              <a:gd name="connsiteY2" fmla="*/ 0 h 354240"/>
              <a:gd name="connsiteX3" fmla="*/ 8743929 w 8743929"/>
              <a:gd name="connsiteY3" fmla="*/ 59041 h 354240"/>
              <a:gd name="connsiteX4" fmla="*/ 8743929 w 8743929"/>
              <a:gd name="connsiteY4" fmla="*/ 295199 h 354240"/>
              <a:gd name="connsiteX5" fmla="*/ 8684888 w 8743929"/>
              <a:gd name="connsiteY5" fmla="*/ 354240 h 354240"/>
              <a:gd name="connsiteX6" fmla="*/ 59041 w 8743929"/>
              <a:gd name="connsiteY6" fmla="*/ 354240 h 354240"/>
              <a:gd name="connsiteX7" fmla="*/ 0 w 8743929"/>
              <a:gd name="connsiteY7" fmla="*/ 295199 h 354240"/>
              <a:gd name="connsiteX8" fmla="*/ 0 w 874392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3929" h="354240">
                <a:moveTo>
                  <a:pt x="0" y="59041"/>
                </a:moveTo>
                <a:cubicBezTo>
                  <a:pt x="0" y="26434"/>
                  <a:pt x="26434" y="0"/>
                  <a:pt x="59041" y="0"/>
                </a:cubicBezTo>
                <a:lnTo>
                  <a:pt x="8684888" y="0"/>
                </a:lnTo>
                <a:cubicBezTo>
                  <a:pt x="8717495" y="0"/>
                  <a:pt x="8743929" y="26434"/>
                  <a:pt x="8743929" y="59041"/>
                </a:cubicBezTo>
                <a:lnTo>
                  <a:pt x="8743929" y="295199"/>
                </a:lnTo>
                <a:cubicBezTo>
                  <a:pt x="8743929" y="327806"/>
                  <a:pt x="8717495" y="354240"/>
                  <a:pt x="8684888" y="354240"/>
                </a:cubicBezTo>
                <a:lnTo>
                  <a:pt x="59041" y="354240"/>
                </a:lnTo>
                <a:cubicBezTo>
                  <a:pt x="26434" y="354240"/>
                  <a:pt x="0" y="327806"/>
                  <a:pt x="0" y="295199"/>
                </a:cubicBezTo>
                <a:lnTo>
                  <a:pt x="0" y="5904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50000"/>
              <a:hueOff val="0"/>
              <a:satOff val="33972"/>
              <a:lumOff val="15437"/>
              <a:alphaOff val="0"/>
            </a:schemeClr>
          </a:fillRef>
          <a:effectRef idx="1">
            <a:schemeClr val="accent3">
              <a:shade val="50000"/>
              <a:hueOff val="0"/>
              <a:satOff val="33972"/>
              <a:lumOff val="15437"/>
              <a:alphaOff val="0"/>
            </a:schemeClr>
          </a:effectRef>
          <a:fontRef idx="minor">
            <a:schemeClr val="dk1"/>
          </a:fontRef>
        </p:style>
        <p:txBody>
          <a:bodyPr spcFirstLastPara="0" vert="horz" wrap="square" lIns="332313" tIns="17293" rIns="332313" bIns="17293"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Increasingly busy novel therapeutic landscape</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 Placeholder 5">
            <a:extLst>
              <a:ext uri="{FF2B5EF4-FFF2-40B4-BE49-F238E27FC236}">
                <a16:creationId xmlns:a16="http://schemas.microsoft.com/office/drawing/2014/main" id="{70870646-2AC1-1DF9-EDD5-178D4B662FEF}"/>
              </a:ext>
            </a:extLst>
          </p:cNvPr>
          <p:cNvSpPr>
            <a:spLocks noGrp="1"/>
          </p:cNvSpPr>
          <p:nvPr>
            <p:ph type="body" sz="quarter" idx="10"/>
          </p:nvPr>
        </p:nvSpPr>
        <p:spPr>
          <a:xfrm>
            <a:off x="142873" y="6456092"/>
            <a:ext cx="11906252" cy="371644"/>
          </a:xfrm>
        </p:spPr>
        <p:txBody>
          <a:bodyPr/>
          <a:lstStyle/>
          <a:p>
            <a:r>
              <a:rPr lang="en-GB" sz="1100" dirty="0"/>
              <a:t>1. Hungria V, et al. N Engl J Med 2024;391(5):393–407</a:t>
            </a:r>
            <a:r>
              <a:rPr lang="fr-FR" sz="1100" dirty="0"/>
              <a:t>.  2. </a:t>
            </a:r>
            <a:r>
              <a:rPr lang="en-GB" sz="1100" dirty="0"/>
              <a:t>Dimopoulos MA, et al. N Engl J Med 2024;391(5):408–21.</a:t>
            </a:r>
            <a:r>
              <a:rPr lang="en-US" sz="1100" dirty="0"/>
              <a:t>  </a:t>
            </a:r>
            <a:r>
              <a:rPr lang="en-GB" sz="1100" b="1" dirty="0"/>
              <a:t>3. Rees MJ, Kumar S. Leuk Lymphoma 2024;65(3):287–300. </a:t>
            </a:r>
            <a:br>
              <a:rPr lang="en-GB" sz="1100" b="1" dirty="0"/>
            </a:br>
            <a:r>
              <a:rPr lang="en-GB" sz="1100" b="1" dirty="0"/>
              <a:t>4. </a:t>
            </a:r>
            <a:r>
              <a:rPr lang="en-US" sz="1100" kern="0" dirty="0">
                <a:solidFill>
                  <a:schemeClr val="bg2"/>
                </a:solidFill>
              </a:rPr>
              <a:t>Richardson PG, et al. N Engl J Med 2023;389(11):1009–22.  </a:t>
            </a:r>
            <a:r>
              <a:rPr lang="en-GB" sz="1100" b="1" dirty="0"/>
              <a:t>5. </a:t>
            </a:r>
            <a:r>
              <a:rPr lang="en-US" sz="1100" dirty="0"/>
              <a:t>Lonial S, et al. Lancet </a:t>
            </a:r>
            <a:r>
              <a:rPr lang="en-US" sz="1100" dirty="0" err="1"/>
              <a:t>Haematol</a:t>
            </a:r>
            <a:r>
              <a:rPr lang="en-US" sz="1100" dirty="0"/>
              <a:t> 2022;9(11):e822–32.  6. Liu Y, et al. Exp Rev </a:t>
            </a:r>
            <a:r>
              <a:rPr lang="en-US" sz="1100" dirty="0" err="1"/>
              <a:t>Hematol</a:t>
            </a:r>
            <a:r>
              <a:rPr lang="en-US" sz="1100" dirty="0"/>
              <a:t> 2024;17(8):445–65. </a:t>
            </a:r>
            <a:br>
              <a:rPr lang="en-US" sz="1100" dirty="0"/>
            </a:br>
            <a:r>
              <a:rPr lang="en-US" sz="1100" dirty="0"/>
              <a:t>7. Rodriguez-Otero P, et al. Lancet Oncol 2024;25(5):e205–16.  8. Martino M, et al. Expert Rev </a:t>
            </a:r>
            <a:r>
              <a:rPr lang="en-US" sz="1100" dirty="0" err="1"/>
              <a:t>Hematol</a:t>
            </a:r>
            <a:r>
              <a:rPr lang="en-US" sz="1100" dirty="0"/>
              <a:t> 2024;17(7):375–90. </a:t>
            </a:r>
          </a:p>
        </p:txBody>
      </p:sp>
    </p:spTree>
    <p:extLst>
      <p:ext uri="{BB962C8B-B14F-4D97-AF65-F5344CB8AC3E}">
        <p14:creationId xmlns:p14="http://schemas.microsoft.com/office/powerpoint/2010/main" val="297810686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animBg="1"/>
      <p:bldP spid="4" grpId="0" animBg="1"/>
      <p:bldP spid="6"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A0929-F002-05D0-B9BF-B761B0E4C3F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21C2590-B788-2BC8-A9B0-F05650C09078}"/>
              </a:ext>
            </a:extLst>
          </p:cNvPr>
          <p:cNvSpPr>
            <a:spLocks noGrp="1"/>
          </p:cNvSpPr>
          <p:nvPr>
            <p:ph type="title"/>
          </p:nvPr>
        </p:nvSpPr>
        <p:spPr>
          <a:xfrm>
            <a:off x="609600" y="2492896"/>
            <a:ext cx="10972800" cy="1075556"/>
          </a:xfrm>
        </p:spPr>
        <p:txBody>
          <a:bodyPr/>
          <a:lstStyle/>
          <a:p>
            <a:r>
              <a:rPr lang="en-US" sz="4000" dirty="0"/>
              <a:t>Appendix</a:t>
            </a:r>
            <a:endParaRPr lang="en-US" sz="4000" i="1" dirty="0"/>
          </a:p>
        </p:txBody>
      </p:sp>
      <p:sp>
        <p:nvSpPr>
          <p:cNvPr id="2" name="Title 9">
            <a:extLst>
              <a:ext uri="{FF2B5EF4-FFF2-40B4-BE49-F238E27FC236}">
                <a16:creationId xmlns:a16="http://schemas.microsoft.com/office/drawing/2014/main" id="{7C811638-2F26-28CD-9EB2-78860B249F73}"/>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5458720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ent Arrow 15">
            <a:extLst>
              <a:ext uri="{FF2B5EF4-FFF2-40B4-BE49-F238E27FC236}">
                <a16:creationId xmlns:a16="http://schemas.microsoft.com/office/drawing/2014/main" id="{EAF5E806-1500-679C-4583-95A055870B9B}"/>
              </a:ext>
            </a:extLst>
          </p:cNvPr>
          <p:cNvSpPr/>
          <p:nvPr/>
        </p:nvSpPr>
        <p:spPr bwMode="auto">
          <a:xfrm flipV="1">
            <a:off x="4954313" y="4323367"/>
            <a:ext cx="1093073" cy="482961"/>
          </a:xfrm>
          <a:prstGeom prst="bentArrow">
            <a:avLst/>
          </a:prstGeom>
          <a:solidFill>
            <a:srgbClr val="FF93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419100" y="527901"/>
            <a:ext cx="11353800" cy="662782"/>
          </a:xfrm>
        </p:spPr>
        <p:txBody>
          <a:bodyPr>
            <a:noAutofit/>
          </a:bodyPr>
          <a:lstStyle/>
          <a:p>
            <a:pPr algn="l"/>
            <a:r>
              <a:rPr lang="en-US" sz="2800" dirty="0">
                <a:latin typeface="Calibri" panose="020F0502020204030204" pitchFamily="34" charset="0"/>
                <a:cs typeface="Calibri" panose="020F0502020204030204" pitchFamily="34" charset="0"/>
              </a:rPr>
              <a:t>DREAMM-10 Trial: Phase III Study of Belantamab </a:t>
            </a:r>
            <a:r>
              <a:rPr lang="en-US" sz="2800" dirty="0" err="1">
                <a:latin typeface="Calibri" panose="020F0502020204030204" pitchFamily="34" charset="0"/>
                <a:cs typeface="Calibri" panose="020F0502020204030204" pitchFamily="34" charset="0"/>
              </a:rPr>
              <a:t>Mafodotin</a:t>
            </a:r>
            <a:r>
              <a:rPr lang="en-US" sz="2800" dirty="0">
                <a:latin typeface="Calibri" panose="020F0502020204030204" pitchFamily="34" charset="0"/>
                <a:cs typeface="Calibri" panose="020F0502020204030204" pitchFamily="34" charset="0"/>
              </a:rPr>
              <a:t> with Lenalidomide and Dexamethasone (</a:t>
            </a:r>
            <a:r>
              <a:rPr lang="en-US" sz="2800" dirty="0" err="1">
                <a:latin typeface="Calibri" panose="020F0502020204030204" pitchFamily="34" charset="0"/>
                <a:cs typeface="Calibri" panose="020F0502020204030204" pitchFamily="34" charset="0"/>
              </a:rPr>
              <a:t>BRd</a:t>
            </a:r>
            <a:r>
              <a:rPr lang="en-US" sz="2800" dirty="0">
                <a:latin typeface="Calibri" panose="020F0502020204030204" pitchFamily="34" charset="0"/>
                <a:cs typeface="Calibri" panose="020F0502020204030204" pitchFamily="34" charset="0"/>
              </a:rPr>
              <a:t>) versus Daratumumab with Lenalidomide and Dexamethasone (</a:t>
            </a:r>
            <a:r>
              <a:rPr lang="en-US" sz="2800" dirty="0" err="1">
                <a:latin typeface="Calibri" panose="020F0502020204030204" pitchFamily="34" charset="0"/>
                <a:cs typeface="Calibri" panose="020F0502020204030204" pitchFamily="34" charset="0"/>
              </a:rPr>
              <a:t>DRd</a:t>
            </a:r>
            <a:r>
              <a:rPr lang="en-US" sz="2800" dirty="0">
                <a:latin typeface="Calibri" panose="020F0502020204030204" pitchFamily="34" charset="0"/>
                <a:cs typeface="Calibri" panose="020F0502020204030204" pitchFamily="34" charset="0"/>
              </a:rPr>
              <a:t>) in Transplant-Ineligible Newly Diagnosed MM</a:t>
            </a:r>
          </a:p>
        </p:txBody>
      </p:sp>
      <p:sp>
        <p:nvSpPr>
          <p:cNvPr id="17" name="Pentagon 16">
            <a:extLst>
              <a:ext uri="{FF2B5EF4-FFF2-40B4-BE49-F238E27FC236}">
                <a16:creationId xmlns:a16="http://schemas.microsoft.com/office/drawing/2014/main" id="{F782F535-35D2-C30C-5E96-97D8423E9CCD}"/>
              </a:ext>
            </a:extLst>
          </p:cNvPr>
          <p:cNvSpPr/>
          <p:nvPr/>
        </p:nvSpPr>
        <p:spPr bwMode="auto">
          <a:xfrm>
            <a:off x="3296963" y="3982581"/>
            <a:ext cx="1506920" cy="170792"/>
          </a:xfrm>
          <a:prstGeom prst="homePlat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76AADF3A-0F7B-9092-3478-8421E4EA2A39}"/>
              </a:ext>
            </a:extLst>
          </p:cNvPr>
          <p:cNvSpPr txBox="1"/>
          <p:nvPr/>
        </p:nvSpPr>
        <p:spPr>
          <a:xfrm>
            <a:off x="0" y="6534835"/>
            <a:ext cx="10239153"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Lonial</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 et al. ASCO 2025;Abstract TPS7567;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NCT06679101. Accessed May 2025.</a:t>
            </a:r>
          </a:p>
        </p:txBody>
      </p:sp>
      <p:sp>
        <p:nvSpPr>
          <p:cNvPr id="15" name="Bent Arrow 14">
            <a:extLst>
              <a:ext uri="{FF2B5EF4-FFF2-40B4-BE49-F238E27FC236}">
                <a16:creationId xmlns:a16="http://schemas.microsoft.com/office/drawing/2014/main" id="{D3B42963-FAC4-EBC8-BAA8-C7B868C4420E}"/>
              </a:ext>
            </a:extLst>
          </p:cNvPr>
          <p:cNvSpPr/>
          <p:nvPr/>
        </p:nvSpPr>
        <p:spPr bwMode="auto">
          <a:xfrm>
            <a:off x="4975333" y="3329626"/>
            <a:ext cx="1072053" cy="482962"/>
          </a:xfrm>
          <a:prstGeom prst="bentArrow">
            <a:avLst/>
          </a:prstGeom>
          <a:solidFill>
            <a:srgbClr val="00B0F0"/>
          </a:solidFill>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CF152543-1A40-B450-998A-D13738DBC45C}"/>
              </a:ext>
            </a:extLst>
          </p:cNvPr>
          <p:cNvSpPr txBox="1"/>
          <p:nvPr/>
        </p:nvSpPr>
        <p:spPr>
          <a:xfrm>
            <a:off x="766691" y="3072067"/>
            <a:ext cx="2690649" cy="1999123"/>
          </a:xfrm>
          <a:prstGeom prst="roundRect">
            <a:avLst>
              <a:gd name="adj" fmla="val 0"/>
            </a:avLst>
          </a:prstGeom>
          <a:solidFill>
            <a:srgbClr val="002060"/>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alibri"/>
                <a:ea typeface="+mn-ea"/>
                <a:cs typeface="+mn-cs"/>
              </a:rPr>
              <a:t>Key inclusion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Newly diagnosed, transplant-ineligible MM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ECOG PS 0-2</a:t>
            </a:r>
          </a:p>
        </p:txBody>
      </p:sp>
      <p:sp>
        <p:nvSpPr>
          <p:cNvPr id="8" name="TextBox 7">
            <a:extLst>
              <a:ext uri="{FF2B5EF4-FFF2-40B4-BE49-F238E27FC236}">
                <a16:creationId xmlns:a16="http://schemas.microsoft.com/office/drawing/2014/main" id="{12948FC6-5A9D-981D-BE14-3DBDD07B6B4D}"/>
              </a:ext>
            </a:extLst>
          </p:cNvPr>
          <p:cNvSpPr txBox="1"/>
          <p:nvPr/>
        </p:nvSpPr>
        <p:spPr>
          <a:xfrm>
            <a:off x="4555957" y="3613545"/>
            <a:ext cx="934383" cy="908864"/>
          </a:xfrm>
          <a:prstGeom prst="ellips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1:1</a:t>
            </a:r>
          </a:p>
        </p:txBody>
      </p:sp>
      <p:sp>
        <p:nvSpPr>
          <p:cNvPr id="11" name="TextBox 10">
            <a:extLst>
              <a:ext uri="{FF2B5EF4-FFF2-40B4-BE49-F238E27FC236}">
                <a16:creationId xmlns:a16="http://schemas.microsoft.com/office/drawing/2014/main" id="{8D272603-C54B-DFD2-B086-7CBC1D62CBB7}"/>
              </a:ext>
            </a:extLst>
          </p:cNvPr>
          <p:cNvSpPr txBox="1"/>
          <p:nvPr/>
        </p:nvSpPr>
        <p:spPr>
          <a:xfrm>
            <a:off x="6095999" y="3097499"/>
            <a:ext cx="5213131" cy="923330"/>
          </a:xfrm>
          <a:prstGeom prst="roundRect">
            <a:avLst>
              <a:gd name="adj" fmla="val 0"/>
            </a:avLst>
          </a:prstGeom>
          <a:solidFill>
            <a:srgbClr val="00B0F0"/>
          </a:soli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Calibri"/>
                <a:ea typeface="+mn-ea"/>
                <a:cs typeface="+mn-cs"/>
              </a:rPr>
              <a:t>BRd</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a:t>
            </a:r>
            <a:r>
              <a:rPr kumimoji="0" lang="en-US" sz="1800" b="1" i="0" u="none" strike="noStrike" kern="1200" cap="none" spc="0" normalizeH="0" baseline="0" noProof="0" dirty="0" err="1">
                <a:ln>
                  <a:noFill/>
                </a:ln>
                <a:solidFill>
                  <a:srgbClr val="FFFFFF"/>
                </a:solidFill>
                <a:effectLst/>
                <a:uLnTx/>
                <a:uFillTx/>
                <a:latin typeface="Calibri"/>
                <a:ea typeface="+mn-ea"/>
                <a:cs typeface="+mn-cs"/>
              </a:rPr>
              <a:t>belantamab</a:t>
            </a:r>
            <a:r>
              <a:rPr kumimoji="0" lang="en-US" sz="1800" b="1" i="0" u="none" strike="noStrike" kern="1200" cap="none" spc="0" normalizeH="0" baseline="0" noProof="0" dirty="0">
                <a:ln>
                  <a:noFill/>
                </a:ln>
                <a:solidFill>
                  <a:srgbClr val="FFFFFF"/>
                </a:solidFill>
                <a:effectLst/>
                <a:uLnTx/>
                <a:uFillTx/>
                <a:latin typeface="Calibri"/>
                <a:ea typeface="+mn-ea"/>
                <a:cs typeface="+mn-cs"/>
              </a:rPr>
              <a:t> </a:t>
            </a:r>
            <a:r>
              <a:rPr kumimoji="0" lang="en-US" sz="1800" b="1" i="0" u="none" strike="noStrike" kern="1200" cap="none" spc="0" normalizeH="0" baseline="0" noProof="0" dirty="0" err="1">
                <a:ln>
                  <a:noFill/>
                </a:ln>
                <a:solidFill>
                  <a:srgbClr val="FFFFFF"/>
                </a:solidFill>
                <a:effectLst/>
                <a:uLnTx/>
                <a:uFillTx/>
                <a:latin typeface="Calibri"/>
                <a:ea typeface="+mn-ea"/>
                <a:cs typeface="+mn-cs"/>
              </a:rPr>
              <a:t>mafodotin</a:t>
            </a:r>
            <a:r>
              <a:rPr kumimoji="0" lang="en-US" sz="1800" b="1" i="0" u="none" strike="noStrike" kern="1200" cap="none" spc="0" normalizeH="0" baseline="0" noProof="0" dirty="0">
                <a:ln>
                  <a:noFill/>
                </a:ln>
                <a:solidFill>
                  <a:srgbClr val="FFFFFF"/>
                </a:solidFill>
                <a:effectLst/>
                <a:uLnTx/>
                <a:uFillTx/>
                <a:latin typeface="Calibri"/>
                <a:ea typeface="+mn-ea"/>
                <a:cs typeface="+mn-cs"/>
              </a:rPr>
              <a:t>, lenalidomide, dexamethasone)</a:t>
            </a:r>
          </a:p>
        </p:txBody>
      </p:sp>
      <p:sp>
        <p:nvSpPr>
          <p:cNvPr id="12" name="TextBox 11">
            <a:extLst>
              <a:ext uri="{FF2B5EF4-FFF2-40B4-BE49-F238E27FC236}">
                <a16:creationId xmlns:a16="http://schemas.microsoft.com/office/drawing/2014/main" id="{C752E4D4-93D5-87D0-0081-81508CFE0BAD}"/>
              </a:ext>
            </a:extLst>
          </p:cNvPr>
          <p:cNvSpPr txBox="1"/>
          <p:nvPr/>
        </p:nvSpPr>
        <p:spPr>
          <a:xfrm>
            <a:off x="6095998" y="4323369"/>
            <a:ext cx="5213131" cy="646331"/>
          </a:xfrm>
          <a:prstGeom prst="roundRect">
            <a:avLst>
              <a:gd name="adj" fmla="val 0"/>
            </a:avLst>
          </a:prstGeom>
          <a:solidFill>
            <a:srgbClr val="FF93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a:ea typeface="+mn-ea"/>
                <a:cs typeface="+mn-cs"/>
              </a:rPr>
              <a:t>DRd</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lenalidomide, dexamethasone)</a:t>
            </a:r>
          </a:p>
        </p:txBody>
      </p:sp>
      <p:sp>
        <p:nvSpPr>
          <p:cNvPr id="3" name="TextBox 2">
            <a:extLst>
              <a:ext uri="{FF2B5EF4-FFF2-40B4-BE49-F238E27FC236}">
                <a16:creationId xmlns:a16="http://schemas.microsoft.com/office/drawing/2014/main" id="{41AEA208-DD6E-436D-90D7-4608521AAB21}"/>
              </a:ext>
            </a:extLst>
          </p:cNvPr>
          <p:cNvSpPr txBox="1"/>
          <p:nvPr/>
        </p:nvSpPr>
        <p:spPr>
          <a:xfrm>
            <a:off x="635577" y="1889250"/>
            <a:ext cx="29738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Trial identifier: NCT06679101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Estimated enrollment: 520</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4214105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8FFB-B90D-3611-09AA-A2A08EC80D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B71AEB-837F-067B-E60F-A671C491B40D}"/>
              </a:ext>
            </a:extLst>
          </p:cNvPr>
          <p:cNvSpPr/>
          <p:nvPr/>
        </p:nvSpPr>
        <p:spPr bwMode="auto">
          <a:xfrm>
            <a:off x="694746" y="3501008"/>
            <a:ext cx="10945870" cy="64807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5E050A7-02A1-2E4E-2055-3DDF9C107582}"/>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bg1"/>
                </a:solidFill>
              </a:rPr>
              <a:t>Module 3: 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F7B73B8F-8603-DBC8-AA0C-3BE43C8EB728}"/>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310515730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8ACC-55EA-A5F5-BEFA-25F1F5E2A4F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1D08D10-4321-F439-4324-FE07A7107160}"/>
              </a:ext>
            </a:extLst>
          </p:cNvPr>
          <p:cNvSpPr>
            <a:spLocks noGrp="1"/>
          </p:cNvSpPr>
          <p:nvPr>
            <p:ph idx="1"/>
          </p:nvPr>
        </p:nvSpPr>
        <p:spPr>
          <a:xfrm>
            <a:off x="912287" y="1988840"/>
            <a:ext cx="9936241" cy="4154218"/>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 need an update on the trials, I know nothing</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Would like to learn</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Do you see belantamab being used as part of first-line treatment in the future?</a:t>
            </a: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7332F85-C30E-4A52-1DAA-C41DA888FE27}"/>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Belantamab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Mafodotin</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319513305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219FF-069D-CCF4-9EFC-D26F1167AE8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1FFC85A-A477-0BB0-98D4-E3A1409FADC6}"/>
              </a:ext>
            </a:extLst>
          </p:cNvPr>
          <p:cNvSpPr>
            <a:spLocks noGrp="1"/>
          </p:cNvSpPr>
          <p:nvPr>
            <p:ph idx="1"/>
          </p:nvPr>
        </p:nvSpPr>
        <p:spPr>
          <a:xfrm>
            <a:off x="912288" y="2052797"/>
            <a:ext cx="10333120" cy="4514258"/>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Based on the latest Phase III data, in what clinical scenarios would belantamab </a:t>
            </a:r>
            <a:r>
              <a:rPr lang="en-US" sz="2700" kern="100" dirty="0" err="1">
                <a:solidFill>
                  <a:schemeClr val="tx1"/>
                </a:solidFill>
                <a:effectLst/>
                <a:latin typeface="+mn-lt"/>
                <a:ea typeface="Calibri" panose="020F0502020204030204" pitchFamily="34" charset="0"/>
                <a:cs typeface="Times New Roman" panose="02020603050405020304" pitchFamily="18" charset="0"/>
              </a:rPr>
              <a:t>mafodotin</a:t>
            </a:r>
            <a:r>
              <a:rPr lang="en-US" sz="2700" kern="100" dirty="0">
                <a:solidFill>
                  <a:schemeClr val="tx1"/>
                </a:solidFill>
                <a:effectLst/>
                <a:latin typeface="+mn-lt"/>
                <a:ea typeface="Calibri" panose="020F0502020204030204" pitchFamily="34" charset="0"/>
                <a:cs typeface="Times New Roman" panose="02020603050405020304" pitchFamily="18" charset="0"/>
              </a:rPr>
              <a:t> in combination therapy be preferable to bispecific antibodies in relapsed/refractory settings?</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Which is the best partner for belantamab and which is the best dosing schedule?</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How are you planning to space </a:t>
            </a:r>
            <a:r>
              <a:rPr lang="en-US" sz="2700" kern="100" dirty="0" err="1">
                <a:solidFill>
                  <a:schemeClr val="tx1"/>
                </a:solidFill>
                <a:effectLst/>
                <a:latin typeface="+mn-lt"/>
                <a:ea typeface="Calibri" panose="020F0502020204030204" pitchFamily="34" charset="0"/>
                <a:cs typeface="Times New Roman" panose="02020603050405020304" pitchFamily="18" charset="0"/>
              </a:rPr>
              <a:t>belamaf</a:t>
            </a:r>
            <a:r>
              <a:rPr lang="en-US" sz="2700" kern="100" dirty="0">
                <a:solidFill>
                  <a:schemeClr val="tx1"/>
                </a:solidFill>
                <a:effectLst/>
                <a:latin typeface="+mn-lt"/>
                <a:ea typeface="Calibri" panose="020F0502020204030204" pitchFamily="34" charset="0"/>
                <a:cs typeface="Times New Roman" panose="02020603050405020304" pitchFamily="18" charset="0"/>
              </a:rPr>
              <a:t> doses once it’s approved – DREAMM-8 protocol and beyond?</a:t>
            </a:r>
          </a:p>
        </p:txBody>
      </p:sp>
      <p:sp>
        <p:nvSpPr>
          <p:cNvPr id="3" name="TextBox 2">
            <a:extLst>
              <a:ext uri="{FF2B5EF4-FFF2-40B4-BE49-F238E27FC236}">
                <a16:creationId xmlns:a16="http://schemas.microsoft.com/office/drawing/2014/main" id="{8E71865E-2395-E196-8F71-73C4ADEB1A29}"/>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Belantamab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Mafodotin</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3147333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97C4-B8CD-8CC8-7B23-C37D52463D5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46084E6-47A8-197D-2897-A57BD24C57FC}"/>
              </a:ext>
            </a:extLst>
          </p:cNvPr>
          <p:cNvSpPr>
            <a:spLocks noGrp="1"/>
          </p:cNvSpPr>
          <p:nvPr>
            <p:ph idx="1"/>
          </p:nvPr>
        </p:nvSpPr>
        <p:spPr>
          <a:xfrm>
            <a:off x="912287" y="1916832"/>
            <a:ext cx="10584313" cy="4226226"/>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How do community providers manage the </a:t>
            </a:r>
            <a:r>
              <a:rPr lang="en-US" sz="2700" kern="100" dirty="0" err="1">
                <a:solidFill>
                  <a:schemeClr val="tx1"/>
                </a:solidFill>
                <a:effectLst/>
                <a:latin typeface="+mn-lt"/>
                <a:ea typeface="Calibri" panose="020F0502020204030204" pitchFamily="34" charset="0"/>
                <a:cs typeface="Times New Roman" panose="02020603050405020304" pitchFamily="18" charset="0"/>
              </a:rPr>
              <a:t>occular</a:t>
            </a:r>
            <a:r>
              <a:rPr lang="en-US" sz="2700" kern="100" dirty="0">
                <a:solidFill>
                  <a:schemeClr val="tx1"/>
                </a:solidFill>
                <a:effectLst/>
                <a:latin typeface="+mn-lt"/>
                <a:ea typeface="Calibri" panose="020F0502020204030204" pitchFamily="34" charset="0"/>
                <a:cs typeface="Times New Roman" panose="02020603050405020304" pitchFamily="18" charset="0"/>
              </a:rPr>
              <a:t> toxicities of belantamab when local ophthalmologists have limited experience dealing with these side effects? </a:t>
            </a:r>
          </a:p>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 am only informed because my wife is an ophthalmologist, but in general how often is screening done and can an optometrist do it?</a:t>
            </a:r>
          </a:p>
          <a:p>
            <a:pPr marL="0" indent="0">
              <a:buNone/>
            </a:pPr>
            <a:endParaRPr lang="en-US" sz="27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a:p>
            <a:pPr marL="457200" indent="-457200"/>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6932F81-25A0-DF8F-73CB-A09E3EB9F741}"/>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Belantamab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Mafodotin</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50190917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857E3-0324-1942-CC0E-D1046BCF55A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8646275-F026-BD7D-CF98-241BF5C9DC4C}"/>
              </a:ext>
            </a:extLst>
          </p:cNvPr>
          <p:cNvSpPr>
            <a:spLocks noGrp="1"/>
          </p:cNvSpPr>
          <p:nvPr>
            <p:ph idx="1"/>
          </p:nvPr>
        </p:nvSpPr>
        <p:spPr>
          <a:xfrm>
            <a:off x="912287" y="1916832"/>
            <a:ext cx="10584313" cy="4226226"/>
          </a:xfrm>
        </p:spPr>
        <p:txBody>
          <a:bodyPr/>
          <a:lstStyle/>
          <a:p>
            <a:pPr marL="288925" indent="-288925"/>
            <a:r>
              <a:rPr lang="en-US" sz="2600" kern="100" dirty="0">
                <a:solidFill>
                  <a:schemeClr val="tx1"/>
                </a:solidFill>
                <a:effectLst/>
                <a:latin typeface="+mn-lt"/>
                <a:ea typeface="Calibri" panose="020F0502020204030204" pitchFamily="34" charset="0"/>
                <a:cs typeface="Times New Roman" panose="02020603050405020304" pitchFamily="18" charset="0"/>
              </a:rPr>
              <a:t>In practice, it is very difficult to get patients to do their ocular screenings </a:t>
            </a:r>
            <a:r>
              <a:rPr lang="en-US" sz="2600" kern="100" dirty="0">
                <a:solidFill>
                  <a:schemeClr val="tx1"/>
                </a:solidFill>
                <a:latin typeface="+mn-lt"/>
                <a:ea typeface="Calibri" panose="020F0502020204030204" pitchFamily="34" charset="0"/>
                <a:cs typeface="Times New Roman" panose="02020603050405020304" pitchFamily="18" charset="0"/>
              </a:rPr>
              <a:t>— </a:t>
            </a:r>
            <a:r>
              <a:rPr lang="en-US" sz="2600" kern="100" dirty="0">
                <a:solidFill>
                  <a:schemeClr val="tx1"/>
                </a:solidFill>
                <a:effectLst/>
                <a:latin typeface="+mn-lt"/>
                <a:ea typeface="Calibri" panose="020F0502020204030204" pitchFamily="34" charset="0"/>
                <a:cs typeface="Times New Roman" panose="02020603050405020304" pitchFamily="18" charset="0"/>
              </a:rPr>
              <a:t>how do investigators get their patients (not on trial, where there is a lot of support) to the eye specialist and communicate what needs to be done to clear for therapy?  The eye specialist has no knowledge of the therapy, and communication is very challenging between providers because it goes through multiple levels of phone trees and providers.  </a:t>
            </a:r>
          </a:p>
          <a:p>
            <a:pPr marL="288925" marR="0" indent="-288925">
              <a:spcBef>
                <a:spcPts val="600"/>
              </a:spcBef>
            </a:pPr>
            <a:r>
              <a:rPr lang="en-US" sz="2600" kern="100" dirty="0">
                <a:solidFill>
                  <a:srgbClr val="000000"/>
                </a:solidFill>
                <a:effectLst/>
                <a:latin typeface="+mn-lt"/>
                <a:ea typeface="Aptos" panose="020B0004020202020204" pitchFamily="34" charset="0"/>
                <a:cs typeface="Times New Roman" panose="02020603050405020304" pitchFamily="18" charset="0"/>
              </a:rPr>
              <a:t>Would you be comfortable giving belantamab if you did not have rapid  access to </a:t>
            </a:r>
            <a:r>
              <a:rPr lang="en-US" sz="2600" kern="100" dirty="0" err="1">
                <a:solidFill>
                  <a:srgbClr val="000000"/>
                </a:solidFill>
                <a:effectLst/>
                <a:latin typeface="+mn-lt"/>
                <a:ea typeface="Aptos" panose="020B0004020202020204" pitchFamily="34" charset="0"/>
                <a:cs typeface="Times New Roman" panose="02020603050405020304" pitchFamily="18" charset="0"/>
              </a:rPr>
              <a:t>optho</a:t>
            </a:r>
            <a:r>
              <a:rPr lang="en-US" sz="2600" kern="100" dirty="0">
                <a:solidFill>
                  <a:srgbClr val="000000"/>
                </a:solidFill>
                <a:effectLst/>
                <a:latin typeface="+mn-lt"/>
                <a:ea typeface="Aptos" panose="020B000402020202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CA3C29AB-F60F-DB53-4F3B-E4F5EC1FA6F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Belantamab </a:t>
            </a: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Mafodotin</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48574506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8CEC-3263-9F31-4D60-C0F03CE656F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AA5CCE2-3135-334D-9A75-9E971798EA5B}"/>
              </a:ext>
            </a:extLst>
          </p:cNvPr>
          <p:cNvSpPr>
            <a:spLocks noGrp="1"/>
          </p:cNvSpPr>
          <p:nvPr>
            <p:ph idx="1"/>
          </p:nvPr>
        </p:nvSpPr>
        <p:spPr>
          <a:xfrm>
            <a:off x="912287" y="1916832"/>
            <a:ext cx="10584313" cy="4226226"/>
          </a:xfrm>
        </p:spPr>
        <p:txBody>
          <a:bodyPr/>
          <a:lstStyle/>
          <a:p>
            <a:pPr marL="288925" indent="-288925"/>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288925" indent="-288925"/>
            <a:r>
              <a:rPr lang="en-US" sz="2600" kern="100" dirty="0">
                <a:solidFill>
                  <a:schemeClr val="tx1"/>
                </a:solidFill>
                <a:effectLst/>
                <a:latin typeface="+mn-lt"/>
                <a:ea typeface="Calibri" panose="020F0502020204030204" pitchFamily="34" charset="0"/>
                <a:cs typeface="Times New Roman" panose="02020603050405020304" pitchFamily="18" charset="0"/>
              </a:rPr>
              <a:t>What do you see as the future role of </a:t>
            </a:r>
            <a:r>
              <a:rPr lang="en-US" sz="2600" kern="100" dirty="0" err="1">
                <a:solidFill>
                  <a:schemeClr val="tx1"/>
                </a:solidFill>
                <a:effectLst/>
                <a:latin typeface="+mn-lt"/>
                <a:ea typeface="Calibri" panose="020F0502020204030204" pitchFamily="34" charset="0"/>
                <a:cs typeface="Times New Roman" panose="02020603050405020304" pitchFamily="18" charset="0"/>
              </a:rPr>
              <a:t>iberdomide</a:t>
            </a:r>
            <a:r>
              <a:rPr lang="en-US" sz="2600" kern="100" dirty="0">
                <a:solidFill>
                  <a:schemeClr val="tx1"/>
                </a:solidFill>
                <a:effectLst/>
                <a:latin typeface="+mn-lt"/>
                <a:ea typeface="Calibri" panose="020F0502020204030204" pitchFamily="34" charset="0"/>
                <a:cs typeface="Times New Roman" panose="02020603050405020304" pitchFamily="18" charset="0"/>
              </a:rPr>
              <a:t> and </a:t>
            </a:r>
            <a:r>
              <a:rPr lang="en-US" sz="2600" kern="100" dirty="0" err="1">
                <a:solidFill>
                  <a:schemeClr val="tx1"/>
                </a:solidFill>
                <a:effectLst/>
                <a:latin typeface="+mn-lt"/>
                <a:ea typeface="Calibri" panose="020F0502020204030204" pitchFamily="34" charset="0"/>
                <a:cs typeface="Times New Roman" panose="02020603050405020304" pitchFamily="18" charset="0"/>
              </a:rPr>
              <a:t>mezigdomide</a:t>
            </a:r>
            <a:r>
              <a:rPr lang="en-US" sz="2600" kern="100" dirty="0">
                <a:solidFill>
                  <a:schemeClr val="tx1"/>
                </a:solidFill>
                <a:latin typeface="+mn-lt"/>
                <a:ea typeface="Calibri" panose="020F0502020204030204" pitchFamily="34" charset="0"/>
                <a:cs typeface="Times New Roman" panose="02020603050405020304" pitchFamily="18" charset="0"/>
              </a:rPr>
              <a:t>?</a:t>
            </a:r>
            <a:r>
              <a:rPr lang="en-US" sz="2600" kern="100" dirty="0">
                <a:solidFill>
                  <a:schemeClr val="tx1"/>
                </a:solidFill>
                <a:effectLst/>
                <a:latin typeface="+mn-lt"/>
                <a:ea typeface="Calibri" panose="020F0502020204030204" pitchFamily="34" charset="0"/>
                <a:cs typeface="Times New Roman" panose="02020603050405020304" pitchFamily="18" charset="0"/>
              </a:rPr>
              <a:t> How do they differ from lenalidomide and pomalidomide</a:t>
            </a:r>
            <a:r>
              <a:rPr lang="en-US" sz="2600" kern="100" dirty="0">
                <a:solidFill>
                  <a:srgbClr val="000000"/>
                </a:solidFill>
                <a:effectLst/>
                <a:latin typeface="+mn-lt"/>
                <a:ea typeface="Aptos" panose="020B000402020202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2141FE38-C58C-BD53-8091-6711E8D5251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err="1">
                <a:ln>
                  <a:noFill/>
                </a:ln>
                <a:solidFill>
                  <a:srgbClr val="FFFFFF"/>
                </a:solidFill>
                <a:effectLst/>
                <a:uLnTx/>
                <a:uFillTx/>
                <a:latin typeface="Calibri"/>
                <a:ea typeface="MS PGothic" pitchFamily="34" charset="-128"/>
                <a:cs typeface="Calibri"/>
              </a:rPr>
              <a:t>CELMoDs</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29007952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F2F54-BE95-E892-FB58-D5B858BCCAF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AEB41F2-7A26-C47B-B829-60A42B014A65}"/>
              </a:ext>
            </a:extLst>
          </p:cNvPr>
          <p:cNvSpPr/>
          <p:nvPr/>
        </p:nvSpPr>
        <p:spPr bwMode="auto">
          <a:xfrm>
            <a:off x="694746" y="4077072"/>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DECAFD6-7E08-24A6-4C27-B0A52BE1A6DD}"/>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bg1"/>
                </a:solidFill>
              </a:rPr>
              <a:t>Module 4: 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93DAEAA1-5105-A39A-2470-C12AA1CDC608}"/>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4016423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E57A-2707-F44E-38C3-B3957135F936}"/>
              </a:ext>
            </a:extLst>
          </p:cNvPr>
          <p:cNvSpPr>
            <a:spLocks noGrp="1"/>
          </p:cNvSpPr>
          <p:nvPr>
            <p:ph type="ctrTitle"/>
          </p:nvPr>
        </p:nvSpPr>
        <p:spPr/>
        <p:txBody>
          <a:bodyPr>
            <a:normAutofit fontScale="90000"/>
          </a:bodyPr>
          <a:lstStyle/>
          <a:p>
            <a:r>
              <a:rPr lang="en-US" b="1" dirty="0"/>
              <a:t>Current Management of Relapsed/Refractory (R/R) Multiple Myeloma (MM)</a:t>
            </a:r>
            <a:endParaRPr lang="en-US" dirty="0"/>
          </a:p>
        </p:txBody>
      </p:sp>
      <p:sp>
        <p:nvSpPr>
          <p:cNvPr id="3" name="Subtitle 2">
            <a:extLst>
              <a:ext uri="{FF2B5EF4-FFF2-40B4-BE49-F238E27FC236}">
                <a16:creationId xmlns:a16="http://schemas.microsoft.com/office/drawing/2014/main" id="{520A28DC-B085-CF7E-5978-46CCD347A0A4}"/>
              </a:ext>
            </a:extLst>
          </p:cNvPr>
          <p:cNvSpPr>
            <a:spLocks noGrp="1"/>
          </p:cNvSpPr>
          <p:nvPr>
            <p:ph type="subTitle" idx="1"/>
          </p:nvPr>
        </p:nvSpPr>
        <p:spPr/>
        <p:txBody>
          <a:bodyPr>
            <a:noAutofit/>
          </a:bodyPr>
          <a:lstStyle/>
          <a:p>
            <a:pPr>
              <a:lnSpc>
                <a:spcPct val="120000"/>
              </a:lnSpc>
              <a:spcBef>
                <a:spcPts val="0"/>
              </a:spcBef>
            </a:pPr>
            <a:r>
              <a:rPr lang="en-US" sz="1600" dirty="0"/>
              <a:t>Ajay K </a:t>
            </a:r>
            <a:r>
              <a:rPr lang="en-US" sz="1600" dirty="0" err="1"/>
              <a:t>Nooka</a:t>
            </a:r>
            <a:r>
              <a:rPr lang="en-US" sz="1600" dirty="0"/>
              <a:t>, MD, MPH</a:t>
            </a:r>
          </a:p>
          <a:p>
            <a:pPr>
              <a:lnSpc>
                <a:spcPct val="120000"/>
              </a:lnSpc>
              <a:spcBef>
                <a:spcPts val="0"/>
              </a:spcBef>
            </a:pPr>
            <a:r>
              <a:rPr lang="en-US" sz="1600" dirty="0"/>
              <a:t>Professor, Department of Hematology and Medical Oncology</a:t>
            </a:r>
          </a:p>
          <a:p>
            <a:pPr>
              <a:lnSpc>
                <a:spcPct val="120000"/>
              </a:lnSpc>
              <a:spcBef>
                <a:spcPts val="0"/>
              </a:spcBef>
            </a:pPr>
            <a:r>
              <a:rPr lang="en-US" sz="1600" dirty="0"/>
              <a:t>Director, Myeloma Program</a:t>
            </a:r>
          </a:p>
          <a:p>
            <a:pPr>
              <a:lnSpc>
                <a:spcPct val="120000"/>
              </a:lnSpc>
              <a:spcBef>
                <a:spcPts val="0"/>
              </a:spcBef>
            </a:pPr>
            <a:r>
              <a:rPr lang="en-US" sz="1600" dirty="0"/>
              <a:t>Associate Director of Clinical Research</a:t>
            </a:r>
          </a:p>
          <a:p>
            <a:pPr>
              <a:lnSpc>
                <a:spcPct val="120000"/>
              </a:lnSpc>
              <a:spcBef>
                <a:spcPts val="0"/>
              </a:spcBef>
            </a:pPr>
            <a:r>
              <a:rPr lang="en-US" sz="1600" dirty="0"/>
              <a:t>Winship Cancer Institute</a:t>
            </a:r>
          </a:p>
          <a:p>
            <a:pPr>
              <a:lnSpc>
                <a:spcPct val="120000"/>
              </a:lnSpc>
              <a:spcBef>
                <a:spcPts val="0"/>
              </a:spcBef>
            </a:pPr>
            <a:r>
              <a:rPr lang="en-US" sz="1600" dirty="0"/>
              <a:t>Emory University School of Medicine</a:t>
            </a:r>
          </a:p>
          <a:p>
            <a:pPr>
              <a:lnSpc>
                <a:spcPct val="120000"/>
              </a:lnSpc>
              <a:spcBef>
                <a:spcPts val="0"/>
              </a:spcBef>
            </a:pPr>
            <a:r>
              <a:rPr lang="en-US" sz="1600" dirty="0"/>
              <a:t>Atlanta, Georgia</a:t>
            </a:r>
          </a:p>
        </p:txBody>
      </p:sp>
    </p:spTree>
    <p:extLst>
      <p:ext uri="{BB962C8B-B14F-4D97-AF65-F5344CB8AC3E}">
        <p14:creationId xmlns:p14="http://schemas.microsoft.com/office/powerpoint/2010/main" val="325294258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CDDD-1E6A-E195-3B81-776C2819D2F2}"/>
              </a:ext>
            </a:extLst>
          </p:cNvPr>
          <p:cNvSpPr>
            <a:spLocks noGrp="1"/>
          </p:cNvSpPr>
          <p:nvPr>
            <p:ph type="title"/>
          </p:nvPr>
        </p:nvSpPr>
        <p:spPr>
          <a:xfrm>
            <a:off x="143774" y="266884"/>
            <a:ext cx="12048226" cy="1325563"/>
          </a:xfrm>
        </p:spPr>
        <p:txBody>
          <a:bodyPr>
            <a:noAutofit/>
          </a:bodyPr>
          <a:lstStyle/>
          <a:p>
            <a:r>
              <a:rPr lang="en-US" sz="3600" dirty="0"/>
              <a:t>Research database documenting the effectiveness of </a:t>
            </a:r>
            <a:r>
              <a:rPr lang="en-US" sz="3600" dirty="0" err="1"/>
              <a:t>idecabtagene</a:t>
            </a:r>
            <a:r>
              <a:rPr lang="en-US" sz="3600" dirty="0"/>
              <a:t> </a:t>
            </a:r>
            <a:r>
              <a:rPr lang="en-US" sz="3600" dirty="0" err="1"/>
              <a:t>vicleucel</a:t>
            </a:r>
            <a:r>
              <a:rPr lang="en-US" sz="3600" dirty="0"/>
              <a:t> (ide-cel) and </a:t>
            </a:r>
            <a:r>
              <a:rPr lang="en-US" sz="3600" dirty="0" err="1"/>
              <a:t>ciltacabtagene</a:t>
            </a:r>
            <a:r>
              <a:rPr lang="en-US" sz="3600" dirty="0"/>
              <a:t> </a:t>
            </a:r>
            <a:r>
              <a:rPr lang="en-US" sz="3600" dirty="0" err="1"/>
              <a:t>autoleucel</a:t>
            </a:r>
            <a:r>
              <a:rPr lang="en-US" sz="3600" dirty="0"/>
              <a:t> (</a:t>
            </a:r>
            <a:r>
              <a:rPr lang="en-US" sz="3600" dirty="0" err="1"/>
              <a:t>cilta</a:t>
            </a:r>
            <a:r>
              <a:rPr lang="en-US" sz="3600" dirty="0"/>
              <a:t>-cel) in patients with heavily pretreated MM</a:t>
            </a:r>
          </a:p>
        </p:txBody>
      </p:sp>
      <p:sp>
        <p:nvSpPr>
          <p:cNvPr id="3" name="Content Placeholder 2">
            <a:extLst>
              <a:ext uri="{FF2B5EF4-FFF2-40B4-BE49-F238E27FC236}">
                <a16:creationId xmlns:a16="http://schemas.microsoft.com/office/drawing/2014/main" id="{9523B689-5AC3-7F6B-72C8-53C5FB1020A4}"/>
              </a:ext>
            </a:extLst>
          </p:cNvPr>
          <p:cNvSpPr>
            <a:spLocks noGrp="1"/>
          </p:cNvSpPr>
          <p:nvPr>
            <p:ph idx="1"/>
          </p:nvPr>
        </p:nvSpPr>
        <p:spPr/>
        <p:txBody>
          <a:bodyPr>
            <a:normAutofit/>
          </a:bodyPr>
          <a:lstStyle/>
          <a:p>
            <a:r>
              <a:rPr lang="en-US" dirty="0"/>
              <a:t>Chimeric antigen receptor T-cell (CAR-T) therapies, </a:t>
            </a:r>
            <a:r>
              <a:rPr lang="en-US" dirty="0" err="1"/>
              <a:t>idecabtagene</a:t>
            </a:r>
            <a:r>
              <a:rPr lang="en-US" dirty="0"/>
              <a:t> </a:t>
            </a:r>
            <a:r>
              <a:rPr lang="en-US" dirty="0" err="1"/>
              <a:t>vicleucel</a:t>
            </a:r>
            <a:r>
              <a:rPr lang="en-US" dirty="0"/>
              <a:t> (IC) and </a:t>
            </a:r>
            <a:r>
              <a:rPr lang="en-US" dirty="0" err="1"/>
              <a:t>ciltacabtagene</a:t>
            </a:r>
            <a:r>
              <a:rPr lang="en-US" dirty="0"/>
              <a:t> </a:t>
            </a:r>
            <a:r>
              <a:rPr lang="en-US" dirty="0" err="1"/>
              <a:t>autoleucel</a:t>
            </a:r>
            <a:r>
              <a:rPr lang="en-US" dirty="0"/>
              <a:t> (CC) are approved for specific indications in RRMM patients.</a:t>
            </a:r>
          </a:p>
          <a:p>
            <a:r>
              <a:rPr lang="en-US" dirty="0"/>
              <a:t>Comparative real-world (RW) efficacy data are limited. </a:t>
            </a:r>
          </a:p>
          <a:p>
            <a:r>
              <a:rPr lang="en-US" dirty="0"/>
              <a:t>Evaluated overall survival (OS) and time to next treatment (TTNT) for IC versus CC in a RW setting using the </a:t>
            </a:r>
            <a:r>
              <a:rPr lang="en-US" dirty="0" err="1"/>
              <a:t>TriNetX</a:t>
            </a:r>
            <a:r>
              <a:rPr lang="en-US" dirty="0"/>
              <a:t>, a global RW data platform, providing insights to inform therapeutic decision-making.</a:t>
            </a:r>
          </a:p>
          <a:p>
            <a:r>
              <a:rPr lang="en-US" dirty="0"/>
              <a:t>Adult RRMM pts (ICD-10 code C90.0) treated with IC (n=485) or CC (n=392) between 2021 and 2024 were included in analysis. </a:t>
            </a:r>
          </a:p>
        </p:txBody>
      </p:sp>
      <p:sp>
        <p:nvSpPr>
          <p:cNvPr id="5" name="TextBox 4">
            <a:extLst>
              <a:ext uri="{FF2B5EF4-FFF2-40B4-BE49-F238E27FC236}">
                <a16:creationId xmlns:a16="http://schemas.microsoft.com/office/drawing/2014/main" id="{C71EB73A-8CA4-ADBC-5D05-105DB316DEE8}"/>
              </a:ext>
            </a:extLst>
          </p:cNvPr>
          <p:cNvSpPr txBox="1"/>
          <p:nvPr/>
        </p:nvSpPr>
        <p:spPr>
          <a:xfrm>
            <a:off x="267419" y="6311900"/>
            <a:ext cx="1165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Khan E, Ilyas R, Jin M, Ramesh N,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Mewawalla</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P, Sadashiv S, et al. Comparative efficacy of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idecabtagene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vicleucel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in relapsed/refractory multiple myeloma: Real-world analysis of overall survival and time to next treatment. Journal of Clinical Oncology. 2025;43(16_suppl):e19532-e.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89200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76672"/>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a:t>
            </a:r>
            <a:br>
              <a:rPr lang="en-US" sz="3600" dirty="0"/>
            </a:br>
            <a:r>
              <a:rPr lang="en-US" sz="3600" dirty="0"/>
              <a:t>Clinical Care of Patients with Metastatic Breast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7304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46793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198177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022451"/>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3356474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236C-30B0-8E74-8BB2-451FA852A9CE}"/>
              </a:ext>
            </a:extLst>
          </p:cNvPr>
          <p:cNvSpPr>
            <a:spLocks noGrp="1"/>
          </p:cNvSpPr>
          <p:nvPr>
            <p:ph type="title"/>
          </p:nvPr>
        </p:nvSpPr>
        <p:spPr>
          <a:xfrm>
            <a:off x="267419" y="365125"/>
            <a:ext cx="11533517" cy="1325563"/>
          </a:xfrm>
        </p:spPr>
        <p:txBody>
          <a:bodyPr>
            <a:normAutofit fontScale="90000"/>
          </a:bodyPr>
          <a:lstStyle/>
          <a:p>
            <a:r>
              <a:rPr lang="en-US" dirty="0"/>
              <a:t>Propensity score matching with 37 variables  (demographic, patient and disease characteristics) balanced cohorts</a:t>
            </a:r>
          </a:p>
        </p:txBody>
      </p:sp>
      <p:graphicFrame>
        <p:nvGraphicFramePr>
          <p:cNvPr id="4" name="Content Placeholder 4">
            <a:extLst>
              <a:ext uri="{FF2B5EF4-FFF2-40B4-BE49-F238E27FC236}">
                <a16:creationId xmlns:a16="http://schemas.microsoft.com/office/drawing/2014/main" id="{EBF1A3F5-99A9-D2B3-1B17-F808EE5F332F}"/>
              </a:ext>
            </a:extLst>
          </p:cNvPr>
          <p:cNvGraphicFramePr>
            <a:graphicFrameLocks noGrp="1"/>
          </p:cNvGraphicFramePr>
          <p:nvPr>
            <p:ph idx="1"/>
          </p:nvPr>
        </p:nvGraphicFramePr>
        <p:xfrm>
          <a:off x="268856" y="2029312"/>
          <a:ext cx="11389743" cy="3943964"/>
        </p:xfrm>
        <a:graphic>
          <a:graphicData uri="http://schemas.openxmlformats.org/drawingml/2006/table">
            <a:tbl>
              <a:tblPr firstRow="1" bandRow="1">
                <a:tableStyleId>{5C22544A-7EE6-4342-B048-85BDC9FD1C3A}</a:tableStyleId>
              </a:tblPr>
              <a:tblGrid>
                <a:gridCol w="5187064">
                  <a:extLst>
                    <a:ext uri="{9D8B030D-6E8A-4147-A177-3AD203B41FA5}">
                      <a16:colId xmlns:a16="http://schemas.microsoft.com/office/drawing/2014/main" val="593782247"/>
                    </a:ext>
                  </a:extLst>
                </a:gridCol>
                <a:gridCol w="2065020">
                  <a:extLst>
                    <a:ext uri="{9D8B030D-6E8A-4147-A177-3AD203B41FA5}">
                      <a16:colId xmlns:a16="http://schemas.microsoft.com/office/drawing/2014/main" val="196510911"/>
                    </a:ext>
                  </a:extLst>
                </a:gridCol>
                <a:gridCol w="2278380">
                  <a:extLst>
                    <a:ext uri="{9D8B030D-6E8A-4147-A177-3AD203B41FA5}">
                      <a16:colId xmlns:a16="http://schemas.microsoft.com/office/drawing/2014/main" val="1331910996"/>
                    </a:ext>
                  </a:extLst>
                </a:gridCol>
                <a:gridCol w="1859279">
                  <a:extLst>
                    <a:ext uri="{9D8B030D-6E8A-4147-A177-3AD203B41FA5}">
                      <a16:colId xmlns:a16="http://schemas.microsoft.com/office/drawing/2014/main" val="3658594771"/>
                    </a:ext>
                  </a:extLst>
                </a:gridCol>
              </a:tblGrid>
              <a:tr h="290824">
                <a:tc>
                  <a:txBody>
                    <a:bodyPr/>
                    <a:lstStyle/>
                    <a:p>
                      <a:pPr>
                        <a:buNone/>
                      </a:pPr>
                      <a:r>
                        <a:rPr lang="en-US" b="1" dirty="0">
                          <a:effectLst/>
                        </a:rPr>
                        <a:t>Characteristic</a:t>
                      </a:r>
                    </a:p>
                  </a:txBody>
                  <a:tcPr anchor="ctr"/>
                </a:tc>
                <a:tc>
                  <a:txBody>
                    <a:bodyPr/>
                    <a:lstStyle/>
                    <a:p>
                      <a:pPr algn="ctr">
                        <a:buNone/>
                      </a:pPr>
                      <a:r>
                        <a:rPr lang="en-US" dirty="0">
                          <a:effectLst/>
                        </a:rPr>
                        <a:t>Ide-cel (IC) (252)</a:t>
                      </a:r>
                    </a:p>
                  </a:txBody>
                  <a:tcPr anchor="ctr"/>
                </a:tc>
                <a:tc>
                  <a:txBody>
                    <a:bodyPr/>
                    <a:lstStyle/>
                    <a:p>
                      <a:pPr algn="ctr">
                        <a:buNone/>
                      </a:pPr>
                      <a:r>
                        <a:rPr lang="en-US" dirty="0" err="1">
                          <a:effectLst/>
                        </a:rPr>
                        <a:t>Cilta</a:t>
                      </a:r>
                      <a:r>
                        <a:rPr lang="en-US" dirty="0">
                          <a:effectLst/>
                        </a:rPr>
                        <a:t>-cel (CC) (252)</a:t>
                      </a:r>
                    </a:p>
                  </a:txBody>
                  <a:tcPr anchor="ctr"/>
                </a:tc>
                <a:tc>
                  <a:txBody>
                    <a:bodyPr/>
                    <a:lstStyle/>
                    <a:p>
                      <a:pPr algn="ctr">
                        <a:buNone/>
                      </a:pPr>
                      <a:r>
                        <a:rPr lang="en-US">
                          <a:effectLst/>
                        </a:rPr>
                        <a:t>P-value</a:t>
                      </a:r>
                    </a:p>
                  </a:txBody>
                  <a:tcPr anchor="ctr"/>
                </a:tc>
                <a:extLst>
                  <a:ext uri="{0D108BD9-81ED-4DB2-BD59-A6C34878D82A}">
                    <a16:rowId xmlns:a16="http://schemas.microsoft.com/office/drawing/2014/main" val="871884506"/>
                  </a:ext>
                </a:extLst>
              </a:tr>
              <a:tr h="290824">
                <a:tc>
                  <a:txBody>
                    <a:bodyPr/>
                    <a:lstStyle/>
                    <a:p>
                      <a:pPr>
                        <a:buNone/>
                      </a:pPr>
                      <a:r>
                        <a:rPr lang="en-US" b="1" dirty="0">
                          <a:effectLst/>
                        </a:rPr>
                        <a:t>Age at CAR-T (mean +/-SD yrs)</a:t>
                      </a:r>
                    </a:p>
                  </a:txBody>
                  <a:tcPr anchor="ctr"/>
                </a:tc>
                <a:tc>
                  <a:txBody>
                    <a:bodyPr/>
                    <a:lstStyle/>
                    <a:p>
                      <a:pPr algn="ctr">
                        <a:buNone/>
                      </a:pPr>
                      <a:r>
                        <a:rPr lang="en-US">
                          <a:effectLst/>
                        </a:rPr>
                        <a:t>65.3 +/-9.4</a:t>
                      </a:r>
                    </a:p>
                  </a:txBody>
                  <a:tcPr anchor="ctr"/>
                </a:tc>
                <a:tc>
                  <a:txBody>
                    <a:bodyPr/>
                    <a:lstStyle/>
                    <a:p>
                      <a:pPr algn="ctr">
                        <a:buNone/>
                      </a:pPr>
                      <a:r>
                        <a:rPr lang="en-US">
                          <a:effectLst/>
                        </a:rPr>
                        <a:t>65.2 +/-9.5</a:t>
                      </a:r>
                    </a:p>
                  </a:txBody>
                  <a:tcPr anchor="ctr"/>
                </a:tc>
                <a:tc>
                  <a:txBody>
                    <a:bodyPr/>
                    <a:lstStyle/>
                    <a:p>
                      <a:pPr algn="ctr">
                        <a:buNone/>
                      </a:pPr>
                      <a:r>
                        <a:rPr lang="en-US">
                          <a:effectLst/>
                        </a:rPr>
                        <a:t>0.94</a:t>
                      </a:r>
                    </a:p>
                  </a:txBody>
                  <a:tcPr anchor="ctr"/>
                </a:tc>
                <a:extLst>
                  <a:ext uri="{0D108BD9-81ED-4DB2-BD59-A6C34878D82A}">
                    <a16:rowId xmlns:a16="http://schemas.microsoft.com/office/drawing/2014/main" val="1338508926"/>
                  </a:ext>
                </a:extLst>
              </a:tr>
              <a:tr h="290824">
                <a:tc>
                  <a:txBody>
                    <a:bodyPr/>
                    <a:lstStyle/>
                    <a:p>
                      <a:pPr>
                        <a:buNone/>
                      </a:pPr>
                      <a:r>
                        <a:rPr lang="en-US" b="1" dirty="0">
                          <a:effectLst/>
                        </a:rPr>
                        <a:t>Female vs Male (%)</a:t>
                      </a:r>
                    </a:p>
                  </a:txBody>
                  <a:tcPr anchor="ctr"/>
                </a:tc>
                <a:tc>
                  <a:txBody>
                    <a:bodyPr/>
                    <a:lstStyle/>
                    <a:p>
                      <a:pPr algn="ctr">
                        <a:buNone/>
                      </a:pPr>
                      <a:r>
                        <a:rPr lang="en-US">
                          <a:effectLst/>
                        </a:rPr>
                        <a:t>42 vs 58</a:t>
                      </a:r>
                    </a:p>
                  </a:txBody>
                  <a:tcPr anchor="ctr"/>
                </a:tc>
                <a:tc>
                  <a:txBody>
                    <a:bodyPr/>
                    <a:lstStyle/>
                    <a:p>
                      <a:pPr algn="ctr">
                        <a:buNone/>
                      </a:pPr>
                      <a:r>
                        <a:rPr lang="en-US">
                          <a:effectLst/>
                        </a:rPr>
                        <a:t>44 vs 56</a:t>
                      </a:r>
                    </a:p>
                  </a:txBody>
                  <a:tcPr anchor="ctr"/>
                </a:tc>
                <a:tc>
                  <a:txBody>
                    <a:bodyPr/>
                    <a:lstStyle/>
                    <a:p>
                      <a:pPr algn="ctr">
                        <a:buNone/>
                      </a:pPr>
                      <a:r>
                        <a:rPr lang="en-US">
                          <a:effectLst/>
                        </a:rPr>
                        <a:t>0.65</a:t>
                      </a:r>
                    </a:p>
                  </a:txBody>
                  <a:tcPr anchor="ctr"/>
                </a:tc>
                <a:extLst>
                  <a:ext uri="{0D108BD9-81ED-4DB2-BD59-A6C34878D82A}">
                    <a16:rowId xmlns:a16="http://schemas.microsoft.com/office/drawing/2014/main" val="3428108237"/>
                  </a:ext>
                </a:extLst>
              </a:tr>
              <a:tr h="290824">
                <a:tc>
                  <a:txBody>
                    <a:bodyPr/>
                    <a:lstStyle/>
                    <a:p>
                      <a:pPr>
                        <a:buNone/>
                      </a:pPr>
                      <a:r>
                        <a:rPr lang="en-US" b="1">
                          <a:effectLst/>
                        </a:rPr>
                        <a:t>White and African American race (%)</a:t>
                      </a:r>
                    </a:p>
                  </a:txBody>
                  <a:tcPr anchor="ctr"/>
                </a:tc>
                <a:tc>
                  <a:txBody>
                    <a:bodyPr/>
                    <a:lstStyle/>
                    <a:p>
                      <a:pPr algn="ctr">
                        <a:buNone/>
                      </a:pPr>
                      <a:r>
                        <a:rPr lang="en-US">
                          <a:effectLst/>
                        </a:rPr>
                        <a:t>76 vs 15</a:t>
                      </a:r>
                    </a:p>
                  </a:txBody>
                  <a:tcPr anchor="ctr"/>
                </a:tc>
                <a:tc>
                  <a:txBody>
                    <a:bodyPr/>
                    <a:lstStyle/>
                    <a:p>
                      <a:pPr algn="ctr">
                        <a:buNone/>
                      </a:pPr>
                      <a:r>
                        <a:rPr lang="en-US">
                          <a:effectLst/>
                        </a:rPr>
                        <a:t>76 vs 17</a:t>
                      </a:r>
                    </a:p>
                  </a:txBody>
                  <a:tcPr anchor="ctr"/>
                </a:tc>
                <a:tc>
                  <a:txBody>
                    <a:bodyPr/>
                    <a:lstStyle/>
                    <a:p>
                      <a:pPr algn="ctr">
                        <a:buNone/>
                      </a:pPr>
                      <a:r>
                        <a:rPr lang="en-US">
                          <a:effectLst/>
                        </a:rPr>
                        <a:t>1.0/0.46</a:t>
                      </a:r>
                    </a:p>
                  </a:txBody>
                  <a:tcPr anchor="ctr"/>
                </a:tc>
                <a:extLst>
                  <a:ext uri="{0D108BD9-81ED-4DB2-BD59-A6C34878D82A}">
                    <a16:rowId xmlns:a16="http://schemas.microsoft.com/office/drawing/2014/main" val="4090635852"/>
                  </a:ext>
                </a:extLst>
              </a:tr>
              <a:tr h="290824">
                <a:tc>
                  <a:txBody>
                    <a:bodyPr/>
                    <a:lstStyle/>
                    <a:p>
                      <a:pPr>
                        <a:buNone/>
                      </a:pPr>
                      <a:r>
                        <a:rPr lang="en-US" b="1" dirty="0">
                          <a:effectLst/>
                        </a:rPr>
                        <a:t>Bortezomib/Carfilzomib/</a:t>
                      </a:r>
                      <a:r>
                        <a:rPr lang="en-US" b="1" dirty="0" err="1">
                          <a:effectLst/>
                        </a:rPr>
                        <a:t>Ixazomib</a:t>
                      </a:r>
                      <a:r>
                        <a:rPr lang="en-US" b="1" dirty="0">
                          <a:effectLst/>
                        </a:rPr>
                        <a:t> (%)</a:t>
                      </a:r>
                    </a:p>
                  </a:txBody>
                  <a:tcPr anchor="ctr"/>
                </a:tc>
                <a:tc>
                  <a:txBody>
                    <a:bodyPr/>
                    <a:lstStyle/>
                    <a:p>
                      <a:pPr algn="ctr">
                        <a:buNone/>
                      </a:pPr>
                      <a:r>
                        <a:rPr lang="en-US">
                          <a:effectLst/>
                        </a:rPr>
                        <a:t>37/28/8</a:t>
                      </a:r>
                    </a:p>
                  </a:txBody>
                  <a:tcPr anchor="ctr"/>
                </a:tc>
                <a:tc>
                  <a:txBody>
                    <a:bodyPr/>
                    <a:lstStyle/>
                    <a:p>
                      <a:pPr algn="ctr">
                        <a:buNone/>
                      </a:pPr>
                      <a:r>
                        <a:rPr lang="en-US" dirty="0">
                          <a:effectLst/>
                        </a:rPr>
                        <a:t>38/30/8</a:t>
                      </a:r>
                    </a:p>
                  </a:txBody>
                  <a:tcPr anchor="ctr"/>
                </a:tc>
                <a:tc>
                  <a:txBody>
                    <a:bodyPr/>
                    <a:lstStyle/>
                    <a:p>
                      <a:pPr algn="ctr">
                        <a:buNone/>
                      </a:pPr>
                      <a:r>
                        <a:rPr lang="en-US">
                          <a:effectLst/>
                        </a:rPr>
                        <a:t>0.93/0.62/0.87</a:t>
                      </a:r>
                    </a:p>
                  </a:txBody>
                  <a:tcPr anchor="ctr"/>
                </a:tc>
                <a:extLst>
                  <a:ext uri="{0D108BD9-81ED-4DB2-BD59-A6C34878D82A}">
                    <a16:rowId xmlns:a16="http://schemas.microsoft.com/office/drawing/2014/main" val="3008242139"/>
                  </a:ext>
                </a:extLst>
              </a:tr>
              <a:tr h="508942">
                <a:tc>
                  <a:txBody>
                    <a:bodyPr/>
                    <a:lstStyle/>
                    <a:p>
                      <a:pPr>
                        <a:buNone/>
                      </a:pPr>
                      <a:r>
                        <a:rPr lang="en-US" b="1" dirty="0">
                          <a:effectLst/>
                        </a:rPr>
                        <a:t>Lenalidomide/Pomalidomide/Thalidomide (%)</a:t>
                      </a:r>
                    </a:p>
                  </a:txBody>
                  <a:tcPr anchor="ctr"/>
                </a:tc>
                <a:tc>
                  <a:txBody>
                    <a:bodyPr/>
                    <a:lstStyle/>
                    <a:p>
                      <a:pPr algn="ctr">
                        <a:buNone/>
                      </a:pPr>
                      <a:r>
                        <a:rPr lang="en-US">
                          <a:effectLst/>
                        </a:rPr>
                        <a:t>50/44/8</a:t>
                      </a:r>
                    </a:p>
                  </a:txBody>
                  <a:tcPr anchor="ctr"/>
                </a:tc>
                <a:tc>
                  <a:txBody>
                    <a:bodyPr/>
                    <a:lstStyle/>
                    <a:p>
                      <a:pPr algn="ctr">
                        <a:buNone/>
                      </a:pPr>
                      <a:r>
                        <a:rPr lang="en-US">
                          <a:effectLst/>
                        </a:rPr>
                        <a:t>51/45/7</a:t>
                      </a:r>
                    </a:p>
                  </a:txBody>
                  <a:tcPr anchor="ctr"/>
                </a:tc>
                <a:tc>
                  <a:txBody>
                    <a:bodyPr/>
                    <a:lstStyle/>
                    <a:p>
                      <a:pPr algn="ctr">
                        <a:buNone/>
                      </a:pPr>
                      <a:r>
                        <a:rPr lang="en-US">
                          <a:effectLst/>
                        </a:rPr>
                        <a:t>0.72/0.86/0.50</a:t>
                      </a:r>
                    </a:p>
                  </a:txBody>
                  <a:tcPr anchor="ctr"/>
                </a:tc>
                <a:extLst>
                  <a:ext uri="{0D108BD9-81ED-4DB2-BD59-A6C34878D82A}">
                    <a16:rowId xmlns:a16="http://schemas.microsoft.com/office/drawing/2014/main" val="803096252"/>
                  </a:ext>
                </a:extLst>
              </a:tr>
              <a:tr h="290824">
                <a:tc>
                  <a:txBody>
                    <a:bodyPr/>
                    <a:lstStyle/>
                    <a:p>
                      <a:pPr>
                        <a:buNone/>
                      </a:pPr>
                      <a:r>
                        <a:rPr lang="en-US" b="1" dirty="0">
                          <a:effectLst/>
                        </a:rPr>
                        <a:t>Daratumumab/</a:t>
                      </a:r>
                      <a:r>
                        <a:rPr lang="en-US" b="1" dirty="0" err="1">
                          <a:effectLst/>
                        </a:rPr>
                        <a:t>Isatuximab</a:t>
                      </a:r>
                      <a:r>
                        <a:rPr lang="en-US" b="1" dirty="0">
                          <a:effectLst/>
                        </a:rPr>
                        <a:t>/</a:t>
                      </a:r>
                      <a:r>
                        <a:rPr lang="en-US" b="1" dirty="0" err="1">
                          <a:effectLst/>
                        </a:rPr>
                        <a:t>Elotuzumab</a:t>
                      </a:r>
                      <a:r>
                        <a:rPr lang="en-US" b="1" dirty="0">
                          <a:effectLst/>
                        </a:rPr>
                        <a:t> (%)</a:t>
                      </a:r>
                    </a:p>
                  </a:txBody>
                  <a:tcPr anchor="ctr"/>
                </a:tc>
                <a:tc>
                  <a:txBody>
                    <a:bodyPr/>
                    <a:lstStyle/>
                    <a:p>
                      <a:pPr algn="ctr">
                        <a:buNone/>
                      </a:pPr>
                      <a:r>
                        <a:rPr lang="en-US">
                          <a:effectLst/>
                        </a:rPr>
                        <a:t>36/4/6</a:t>
                      </a:r>
                    </a:p>
                  </a:txBody>
                  <a:tcPr anchor="ctr"/>
                </a:tc>
                <a:tc>
                  <a:txBody>
                    <a:bodyPr/>
                    <a:lstStyle/>
                    <a:p>
                      <a:pPr algn="ctr">
                        <a:buNone/>
                      </a:pPr>
                      <a:r>
                        <a:rPr lang="en-US">
                          <a:effectLst/>
                        </a:rPr>
                        <a:t>36/4/6</a:t>
                      </a:r>
                    </a:p>
                  </a:txBody>
                  <a:tcPr anchor="ctr"/>
                </a:tc>
                <a:tc>
                  <a:txBody>
                    <a:bodyPr/>
                    <a:lstStyle/>
                    <a:p>
                      <a:pPr algn="ctr">
                        <a:buNone/>
                      </a:pPr>
                      <a:r>
                        <a:rPr lang="en-US">
                          <a:effectLst/>
                        </a:rPr>
                        <a:t>0.85/1.0/0.71</a:t>
                      </a:r>
                    </a:p>
                  </a:txBody>
                  <a:tcPr anchor="ctr"/>
                </a:tc>
                <a:extLst>
                  <a:ext uri="{0D108BD9-81ED-4DB2-BD59-A6C34878D82A}">
                    <a16:rowId xmlns:a16="http://schemas.microsoft.com/office/drawing/2014/main" val="2370195955"/>
                  </a:ext>
                </a:extLst>
              </a:tr>
              <a:tr h="290824">
                <a:tc>
                  <a:txBody>
                    <a:bodyPr/>
                    <a:lstStyle/>
                    <a:p>
                      <a:pPr>
                        <a:buNone/>
                      </a:pPr>
                      <a:r>
                        <a:rPr lang="en-US" b="1">
                          <a:effectLst/>
                        </a:rPr>
                        <a:t>Belantamab/Teclistamab/Talquetamab (%)</a:t>
                      </a:r>
                    </a:p>
                  </a:txBody>
                  <a:tcPr anchor="ctr"/>
                </a:tc>
                <a:tc>
                  <a:txBody>
                    <a:bodyPr/>
                    <a:lstStyle/>
                    <a:p>
                      <a:pPr algn="ctr">
                        <a:buNone/>
                      </a:pPr>
                      <a:r>
                        <a:rPr lang="en-US">
                          <a:effectLst/>
                        </a:rPr>
                        <a:t>4/4/4</a:t>
                      </a:r>
                    </a:p>
                  </a:txBody>
                  <a:tcPr anchor="ctr"/>
                </a:tc>
                <a:tc>
                  <a:txBody>
                    <a:bodyPr/>
                    <a:lstStyle/>
                    <a:p>
                      <a:pPr algn="ctr">
                        <a:buNone/>
                      </a:pPr>
                      <a:r>
                        <a:rPr lang="en-US">
                          <a:effectLst/>
                        </a:rPr>
                        <a:t>4/4/4</a:t>
                      </a:r>
                    </a:p>
                  </a:txBody>
                  <a:tcPr anchor="ctr"/>
                </a:tc>
                <a:tc>
                  <a:txBody>
                    <a:bodyPr/>
                    <a:lstStyle/>
                    <a:p>
                      <a:pPr algn="ctr">
                        <a:buNone/>
                      </a:pPr>
                      <a:r>
                        <a:rPr lang="en-US">
                          <a:effectLst/>
                        </a:rPr>
                        <a:t>1.0/1.0/1.0</a:t>
                      </a:r>
                    </a:p>
                  </a:txBody>
                  <a:tcPr anchor="ctr"/>
                </a:tc>
                <a:extLst>
                  <a:ext uri="{0D108BD9-81ED-4DB2-BD59-A6C34878D82A}">
                    <a16:rowId xmlns:a16="http://schemas.microsoft.com/office/drawing/2014/main" val="262926284"/>
                  </a:ext>
                </a:extLst>
              </a:tr>
              <a:tr h="290824">
                <a:tc>
                  <a:txBody>
                    <a:bodyPr/>
                    <a:lstStyle/>
                    <a:p>
                      <a:pPr>
                        <a:buNone/>
                      </a:pPr>
                      <a:r>
                        <a:rPr lang="en-US" b="1">
                          <a:effectLst/>
                        </a:rPr>
                        <a:t>Elevated LDH (&gt;220U; %)</a:t>
                      </a:r>
                    </a:p>
                  </a:txBody>
                  <a:tcPr anchor="ctr"/>
                </a:tc>
                <a:tc>
                  <a:txBody>
                    <a:bodyPr/>
                    <a:lstStyle/>
                    <a:p>
                      <a:pPr algn="ctr">
                        <a:buNone/>
                      </a:pPr>
                      <a:r>
                        <a:rPr lang="en-US">
                          <a:effectLst/>
                        </a:rPr>
                        <a:t>75</a:t>
                      </a:r>
                    </a:p>
                  </a:txBody>
                  <a:tcPr anchor="ctr"/>
                </a:tc>
                <a:tc>
                  <a:txBody>
                    <a:bodyPr/>
                    <a:lstStyle/>
                    <a:p>
                      <a:pPr algn="ctr">
                        <a:buNone/>
                      </a:pPr>
                      <a:r>
                        <a:rPr lang="en-US">
                          <a:effectLst/>
                        </a:rPr>
                        <a:t>75</a:t>
                      </a:r>
                    </a:p>
                  </a:txBody>
                  <a:tcPr anchor="ctr"/>
                </a:tc>
                <a:tc>
                  <a:txBody>
                    <a:bodyPr/>
                    <a:lstStyle/>
                    <a:p>
                      <a:pPr algn="ctr">
                        <a:buNone/>
                      </a:pPr>
                      <a:r>
                        <a:rPr lang="en-US">
                          <a:effectLst/>
                        </a:rPr>
                        <a:t>0.92</a:t>
                      </a:r>
                    </a:p>
                  </a:txBody>
                  <a:tcPr anchor="ctr"/>
                </a:tc>
                <a:extLst>
                  <a:ext uri="{0D108BD9-81ED-4DB2-BD59-A6C34878D82A}">
                    <a16:rowId xmlns:a16="http://schemas.microsoft.com/office/drawing/2014/main" val="619966472"/>
                  </a:ext>
                </a:extLst>
              </a:tr>
              <a:tr h="508942">
                <a:tc>
                  <a:txBody>
                    <a:bodyPr/>
                    <a:lstStyle/>
                    <a:p>
                      <a:pPr>
                        <a:buNone/>
                      </a:pPr>
                      <a:r>
                        <a:rPr lang="en-US" b="1" dirty="0">
                          <a:effectLst/>
                        </a:rPr>
                        <a:t>Albumin ≥3.5 g/dL/ </a:t>
                      </a:r>
                      <a:r>
                        <a:rPr lang="el-GR" b="1" dirty="0">
                          <a:effectLst/>
                        </a:rPr>
                        <a:t>β2-</a:t>
                      </a:r>
                      <a:r>
                        <a:rPr lang="en-US" b="1" dirty="0">
                          <a:effectLst/>
                        </a:rPr>
                        <a:t>microglobulin ≥5.5 mg/L</a:t>
                      </a:r>
                    </a:p>
                  </a:txBody>
                  <a:tcPr anchor="ctr"/>
                </a:tc>
                <a:tc>
                  <a:txBody>
                    <a:bodyPr/>
                    <a:lstStyle/>
                    <a:p>
                      <a:pPr algn="ctr">
                        <a:buNone/>
                      </a:pPr>
                      <a:r>
                        <a:rPr lang="en-US">
                          <a:effectLst/>
                        </a:rPr>
                        <a:t>95/15</a:t>
                      </a:r>
                    </a:p>
                  </a:txBody>
                  <a:tcPr anchor="ctr"/>
                </a:tc>
                <a:tc>
                  <a:txBody>
                    <a:bodyPr/>
                    <a:lstStyle/>
                    <a:p>
                      <a:pPr algn="ctr">
                        <a:buNone/>
                      </a:pPr>
                      <a:r>
                        <a:rPr lang="en-US">
                          <a:effectLst/>
                        </a:rPr>
                        <a:t>95/15</a:t>
                      </a:r>
                    </a:p>
                  </a:txBody>
                  <a:tcPr anchor="ctr"/>
                </a:tc>
                <a:tc>
                  <a:txBody>
                    <a:bodyPr/>
                    <a:lstStyle/>
                    <a:p>
                      <a:pPr algn="ctr">
                        <a:buNone/>
                      </a:pPr>
                      <a:r>
                        <a:rPr lang="en-US" dirty="0">
                          <a:effectLst/>
                        </a:rPr>
                        <a:t>0.69/1.0</a:t>
                      </a:r>
                    </a:p>
                  </a:txBody>
                  <a:tcPr anchor="ctr"/>
                </a:tc>
                <a:extLst>
                  <a:ext uri="{0D108BD9-81ED-4DB2-BD59-A6C34878D82A}">
                    <a16:rowId xmlns:a16="http://schemas.microsoft.com/office/drawing/2014/main" val="2804175752"/>
                  </a:ext>
                </a:extLst>
              </a:tr>
            </a:tbl>
          </a:graphicData>
        </a:graphic>
      </p:graphicFrame>
      <p:sp>
        <p:nvSpPr>
          <p:cNvPr id="5" name="TextBox 4">
            <a:extLst>
              <a:ext uri="{FF2B5EF4-FFF2-40B4-BE49-F238E27FC236}">
                <a16:creationId xmlns:a16="http://schemas.microsoft.com/office/drawing/2014/main" id="{A55EFE50-BFE0-D794-1597-AF28C551EE80}"/>
              </a:ext>
            </a:extLst>
          </p:cNvPr>
          <p:cNvSpPr txBox="1"/>
          <p:nvPr/>
        </p:nvSpPr>
        <p:spPr>
          <a:xfrm>
            <a:off x="267419" y="6311900"/>
            <a:ext cx="1165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Khan E, Ilyas R, Jin M, Ramesh N,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Mewawalla</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P, Sadashiv S, et al. Comparative efficacy of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idecabtagene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vicleucel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in relapsed/refractory multiple myeloma: Real-world analysis of overall survival and time to next treatment. Journal of Clinical Oncology. 2025;43(16_suppl):e19532-e.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55619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6D0A95-ED31-CD74-E58F-9541048677BB}"/>
              </a:ext>
            </a:extLst>
          </p:cNvPr>
          <p:cNvSpPr>
            <a:spLocks noGrp="1"/>
          </p:cNvSpPr>
          <p:nvPr>
            <p:ph idx="1"/>
          </p:nvPr>
        </p:nvSpPr>
        <p:spPr>
          <a:xfrm>
            <a:off x="838200" y="339306"/>
            <a:ext cx="10515600" cy="5837657"/>
          </a:xfrm>
        </p:spPr>
        <p:txBody>
          <a:bodyPr>
            <a:normAutofit fontScale="92500" lnSpcReduction="10000"/>
          </a:bodyPr>
          <a:lstStyle/>
          <a:p>
            <a:r>
              <a:rPr lang="en-US" dirty="0"/>
              <a:t>Median follow up (f/u) was 14.2 months for IC and 8.5 months for CC. </a:t>
            </a:r>
          </a:p>
          <a:p>
            <a:r>
              <a:rPr lang="en-US" dirty="0"/>
              <a:t>Median OS was not reached (NR) in either group. </a:t>
            </a:r>
          </a:p>
          <a:p>
            <a:pPr lvl="1"/>
            <a:r>
              <a:rPr lang="en-US" dirty="0"/>
              <a:t>48 patients in IC and 32 patients in CC died during f/u.</a:t>
            </a:r>
          </a:p>
          <a:p>
            <a:pPr lvl="1"/>
            <a:r>
              <a:rPr lang="en-US" dirty="0"/>
              <a:t>Estimated 2-year survival probabilities IC vs CC: 77%  vs 73% (HR: 1.051; 95% CI: 0.636–1.734; p=0.847). </a:t>
            </a:r>
          </a:p>
          <a:p>
            <a:r>
              <a:rPr lang="en-US" dirty="0"/>
              <a:t>Median TTNT was 17.7 months for IC and NR for CC.</a:t>
            </a:r>
          </a:p>
          <a:p>
            <a:pPr lvl="1"/>
            <a:r>
              <a:rPr lang="en-US" dirty="0"/>
              <a:t>118 pts in IC and 58 pts in CC had a TTNT event.</a:t>
            </a:r>
          </a:p>
          <a:p>
            <a:pPr lvl="1"/>
            <a:r>
              <a:rPr lang="en-US" dirty="0"/>
              <a:t>At 2 years, TTNT probabilities IC vs CC: 36% vs 52% (P&lt;0.0001; HR for CC vs IC: 0.60; 95% CI: 0.44-0.83).</a:t>
            </a:r>
          </a:p>
          <a:p>
            <a:r>
              <a:rPr lang="en-US" dirty="0"/>
              <a:t>In this RW analysis, CC showed improved durability in delaying subsequent therapy compared to IC.</a:t>
            </a:r>
          </a:p>
          <a:p>
            <a:r>
              <a:rPr lang="en-US" dirty="0"/>
              <a:t>This advantage did not translate into improved OS, likely from shorter follow-up period.</a:t>
            </a:r>
          </a:p>
          <a:p>
            <a:r>
              <a:rPr lang="en-US" dirty="0"/>
              <a:t>Differences in follow-up duration and RW data limitations, including potential missing data, may have influenced outcomes.</a:t>
            </a:r>
          </a:p>
        </p:txBody>
      </p:sp>
      <p:sp>
        <p:nvSpPr>
          <p:cNvPr id="4" name="TextBox 3">
            <a:extLst>
              <a:ext uri="{FF2B5EF4-FFF2-40B4-BE49-F238E27FC236}">
                <a16:creationId xmlns:a16="http://schemas.microsoft.com/office/drawing/2014/main" id="{A47215B0-F28B-81E0-CC8C-EC305BD9480A}"/>
              </a:ext>
            </a:extLst>
          </p:cNvPr>
          <p:cNvSpPr txBox="1"/>
          <p:nvPr/>
        </p:nvSpPr>
        <p:spPr>
          <a:xfrm>
            <a:off x="267419" y="6311900"/>
            <a:ext cx="1165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Khan E, Ilyas R, Jin M, Ramesh N,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Mewawalla</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P, Sadashiv S, et al. Comparative efficacy of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idecabtagene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vicleucel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in relapsed/refractory multiple myeloma: Real-world analysis of overall survival and time to next treatment. Journal of Clinical Oncology. 2025;43(16_suppl):e19532-e.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08243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50F411AA-12FD-92E1-6FDE-88871F173718}"/>
              </a:ext>
            </a:extLst>
          </p:cNvPr>
          <p:cNvPicPr>
            <a:picLocks noChangeAspect="1"/>
          </p:cNvPicPr>
          <p:nvPr/>
        </p:nvPicPr>
        <p:blipFill>
          <a:blip r:embed="rId2"/>
          <a:stretch>
            <a:fillRect/>
          </a:stretch>
        </p:blipFill>
        <p:spPr>
          <a:xfrm>
            <a:off x="314332" y="3719716"/>
            <a:ext cx="5164748" cy="2905170"/>
          </a:xfrm>
          <a:prstGeom prst="rect">
            <a:avLst/>
          </a:prstGeom>
        </p:spPr>
      </p:pic>
      <p:sp>
        <p:nvSpPr>
          <p:cNvPr id="17" name="Rectangle 16">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Content Placeholder 9">
            <a:extLst>
              <a:ext uri="{FF2B5EF4-FFF2-40B4-BE49-F238E27FC236}">
                <a16:creationId xmlns:a16="http://schemas.microsoft.com/office/drawing/2014/main" id="{B881BF31-BD19-9AE2-21F4-CC54E4CD0C94}"/>
              </a:ext>
            </a:extLst>
          </p:cNvPr>
          <p:cNvPicPr>
            <a:picLocks noGrp="1" noChangeAspect="1"/>
          </p:cNvPicPr>
          <p:nvPr>
            <p:ph sz="half" idx="2"/>
          </p:nvPr>
        </p:nvPicPr>
        <p:blipFill>
          <a:blip r:embed="rId3"/>
          <a:stretch>
            <a:fillRect/>
          </a:stretch>
        </p:blipFill>
        <p:spPr>
          <a:xfrm>
            <a:off x="6453402" y="321734"/>
            <a:ext cx="4821858" cy="2905170"/>
          </a:xfrm>
          <a:prstGeom prst="rect">
            <a:avLst/>
          </a:prstGeom>
        </p:spPr>
      </p:pic>
      <p:sp>
        <p:nvSpPr>
          <p:cNvPr id="19" name="Rectangle 18">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Content Placeholder 7">
            <a:extLst>
              <a:ext uri="{FF2B5EF4-FFF2-40B4-BE49-F238E27FC236}">
                <a16:creationId xmlns:a16="http://schemas.microsoft.com/office/drawing/2014/main" id="{00575941-9DFD-BB23-F97D-F8B51D6B81D8}"/>
              </a:ext>
            </a:extLst>
          </p:cNvPr>
          <p:cNvPicPr>
            <a:picLocks noChangeAspect="1"/>
          </p:cNvPicPr>
          <p:nvPr/>
        </p:nvPicPr>
        <p:blipFill>
          <a:blip r:embed="rId4"/>
          <a:stretch>
            <a:fillRect/>
          </a:stretch>
        </p:blipFill>
        <p:spPr>
          <a:xfrm>
            <a:off x="6453402" y="3775706"/>
            <a:ext cx="4996489" cy="2760560"/>
          </a:xfrm>
          <a:prstGeom prst="rect">
            <a:avLst/>
          </a:prstGeom>
        </p:spPr>
      </p:pic>
      <p:pic>
        <p:nvPicPr>
          <p:cNvPr id="8" name="Content Placeholder 7">
            <a:extLst>
              <a:ext uri="{FF2B5EF4-FFF2-40B4-BE49-F238E27FC236}">
                <a16:creationId xmlns:a16="http://schemas.microsoft.com/office/drawing/2014/main" id="{53A34EEE-40A9-C7EB-B83D-A1B9AAC49B6C}"/>
              </a:ext>
            </a:extLst>
          </p:cNvPr>
          <p:cNvPicPr>
            <a:picLocks noGrp="1" noChangeAspect="1"/>
          </p:cNvPicPr>
          <p:nvPr>
            <p:ph sz="half" idx="1"/>
          </p:nvPr>
        </p:nvPicPr>
        <p:blipFill>
          <a:blip r:embed="rId5"/>
          <a:stretch>
            <a:fillRect/>
          </a:stretch>
        </p:blipFill>
        <p:spPr>
          <a:xfrm>
            <a:off x="667146" y="233114"/>
            <a:ext cx="4864424" cy="2760560"/>
          </a:xfrm>
          <a:prstGeom prst="rect">
            <a:avLst/>
          </a:prstGeom>
        </p:spPr>
      </p:pic>
    </p:spTree>
    <p:extLst>
      <p:ext uri="{BB962C8B-B14F-4D97-AF65-F5344CB8AC3E}">
        <p14:creationId xmlns:p14="http://schemas.microsoft.com/office/powerpoint/2010/main" val="82786612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5AA065-24A3-1009-E61F-EC6522009B60}"/>
              </a:ext>
            </a:extLst>
          </p:cNvPr>
          <p:cNvPicPr>
            <a:picLocks noChangeAspect="1"/>
          </p:cNvPicPr>
          <p:nvPr/>
        </p:nvPicPr>
        <p:blipFill>
          <a:blip r:embed="rId2"/>
          <a:stretch>
            <a:fillRect/>
          </a:stretch>
        </p:blipFill>
        <p:spPr>
          <a:xfrm>
            <a:off x="643780" y="394855"/>
            <a:ext cx="11302777" cy="6289963"/>
          </a:xfrm>
          <a:prstGeom prst="rect">
            <a:avLst/>
          </a:prstGeom>
        </p:spPr>
      </p:pic>
    </p:spTree>
    <p:extLst>
      <p:ext uri="{BB962C8B-B14F-4D97-AF65-F5344CB8AC3E}">
        <p14:creationId xmlns:p14="http://schemas.microsoft.com/office/powerpoint/2010/main" val="280473529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CBB3-3070-B7C8-258A-75C717DA50F6}"/>
              </a:ext>
            </a:extLst>
          </p:cNvPr>
          <p:cNvSpPr>
            <a:spLocks noGrp="1"/>
          </p:cNvSpPr>
          <p:nvPr>
            <p:ph type="title"/>
          </p:nvPr>
        </p:nvSpPr>
        <p:spPr>
          <a:xfrm>
            <a:off x="339435" y="365125"/>
            <a:ext cx="11457709" cy="1325563"/>
          </a:xfrm>
        </p:spPr>
        <p:txBody>
          <a:bodyPr>
            <a:noAutofit/>
          </a:bodyPr>
          <a:lstStyle/>
          <a:p>
            <a:r>
              <a:rPr lang="en-US" sz="3200" dirty="0"/>
              <a:t>Published data from the Phase III KarMMa-3 and CARTITUDE-4 trials of ide-cel and </a:t>
            </a:r>
            <a:r>
              <a:rPr lang="en-US" sz="3200" dirty="0" err="1"/>
              <a:t>cilta</a:t>
            </a:r>
            <a:r>
              <a:rPr lang="en-US" sz="3200" dirty="0"/>
              <a:t>-cel, respectively, in earlier lines of treatment; recently presented overall survival findings from CARTITUDE-4</a:t>
            </a:r>
          </a:p>
        </p:txBody>
      </p:sp>
      <p:pic>
        <p:nvPicPr>
          <p:cNvPr id="9" name="Content Placeholder 8">
            <a:extLst>
              <a:ext uri="{FF2B5EF4-FFF2-40B4-BE49-F238E27FC236}">
                <a16:creationId xmlns:a16="http://schemas.microsoft.com/office/drawing/2014/main" id="{4A29A455-E668-3513-8E62-B8865F9DD3E3}"/>
              </a:ext>
            </a:extLst>
          </p:cNvPr>
          <p:cNvPicPr>
            <a:picLocks noGrp="1" noChangeAspect="1"/>
          </p:cNvPicPr>
          <p:nvPr>
            <p:ph sz="half" idx="1"/>
          </p:nvPr>
        </p:nvPicPr>
        <p:blipFill>
          <a:blip r:embed="rId2"/>
          <a:stretch>
            <a:fillRect/>
          </a:stretch>
        </p:blipFill>
        <p:spPr>
          <a:xfrm>
            <a:off x="415636" y="2532313"/>
            <a:ext cx="5604164" cy="2731968"/>
          </a:xfrm>
        </p:spPr>
      </p:pic>
      <p:pic>
        <p:nvPicPr>
          <p:cNvPr id="11" name="Content Placeholder 10">
            <a:extLst>
              <a:ext uri="{FF2B5EF4-FFF2-40B4-BE49-F238E27FC236}">
                <a16:creationId xmlns:a16="http://schemas.microsoft.com/office/drawing/2014/main" id="{DDE6D821-0219-4419-9E1E-713634EBB407}"/>
              </a:ext>
            </a:extLst>
          </p:cNvPr>
          <p:cNvPicPr>
            <a:picLocks noGrp="1" noChangeAspect="1"/>
          </p:cNvPicPr>
          <p:nvPr>
            <p:ph sz="half" idx="2"/>
          </p:nvPr>
        </p:nvPicPr>
        <p:blipFill>
          <a:blip r:embed="rId3"/>
          <a:stretch>
            <a:fillRect/>
          </a:stretch>
        </p:blipFill>
        <p:spPr>
          <a:xfrm>
            <a:off x="6172200" y="2639291"/>
            <a:ext cx="5418848" cy="2609746"/>
          </a:xfrm>
        </p:spPr>
      </p:pic>
      <p:sp>
        <p:nvSpPr>
          <p:cNvPr id="5" name="TextBox 4">
            <a:extLst>
              <a:ext uri="{FF2B5EF4-FFF2-40B4-BE49-F238E27FC236}">
                <a16:creationId xmlns:a16="http://schemas.microsoft.com/office/drawing/2014/main" id="{A4211212-9CF3-C73D-8548-265302217098}"/>
              </a:ext>
            </a:extLst>
          </p:cNvPr>
          <p:cNvSpPr txBox="1"/>
          <p:nvPr/>
        </p:nvSpPr>
        <p:spPr>
          <a:xfrm>
            <a:off x="153119" y="6119336"/>
            <a:ext cx="118857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Sidana S, Martinez-Lopez J, Khan AM, Oriol A, Spencer A, Dhakal B, et al.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-cel) vs standard of care (SOC) in patients (pts) with relapsed/refractory multiple myeloma (MM): CARTITUDE-4 survival subgroup analyses. Journal of Clinical Oncology. 2025;43(16_suppl):7539-.</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159673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76161DF-34C9-DD41-DAA4-9EF7E8C63765}"/>
              </a:ext>
            </a:extLst>
          </p:cNvPr>
          <p:cNvPicPr>
            <a:picLocks noGrp="1" noChangeAspect="1"/>
          </p:cNvPicPr>
          <p:nvPr>
            <p:ph sz="half" idx="1"/>
          </p:nvPr>
        </p:nvPicPr>
        <p:blipFill>
          <a:blip r:embed="rId2"/>
          <a:stretch>
            <a:fillRect/>
          </a:stretch>
        </p:blipFill>
        <p:spPr>
          <a:xfrm>
            <a:off x="471057" y="502797"/>
            <a:ext cx="5181600" cy="2632812"/>
          </a:xfrm>
        </p:spPr>
      </p:pic>
      <p:pic>
        <p:nvPicPr>
          <p:cNvPr id="11" name="Content Placeholder 10">
            <a:extLst>
              <a:ext uri="{FF2B5EF4-FFF2-40B4-BE49-F238E27FC236}">
                <a16:creationId xmlns:a16="http://schemas.microsoft.com/office/drawing/2014/main" id="{D9E317F3-D20D-1CDD-1938-3A2BF9147457}"/>
              </a:ext>
            </a:extLst>
          </p:cNvPr>
          <p:cNvPicPr>
            <a:picLocks noGrp="1" noChangeAspect="1"/>
          </p:cNvPicPr>
          <p:nvPr>
            <p:ph sz="half" idx="2"/>
          </p:nvPr>
        </p:nvPicPr>
        <p:blipFill>
          <a:blip r:embed="rId3"/>
          <a:stretch>
            <a:fillRect/>
          </a:stretch>
        </p:blipFill>
        <p:spPr>
          <a:xfrm>
            <a:off x="346365" y="3350354"/>
            <a:ext cx="5181600" cy="2840768"/>
          </a:xfrm>
        </p:spPr>
      </p:pic>
      <p:sp>
        <p:nvSpPr>
          <p:cNvPr id="4" name="TextBox 3">
            <a:extLst>
              <a:ext uri="{FF2B5EF4-FFF2-40B4-BE49-F238E27FC236}">
                <a16:creationId xmlns:a16="http://schemas.microsoft.com/office/drawing/2014/main" id="{AEEAA241-0602-651A-D4F6-BCEDA0D5E2D0}"/>
              </a:ext>
            </a:extLst>
          </p:cNvPr>
          <p:cNvSpPr txBox="1"/>
          <p:nvPr/>
        </p:nvSpPr>
        <p:spPr>
          <a:xfrm>
            <a:off x="153119" y="6119336"/>
            <a:ext cx="118857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Sidana S, Martinez-Lopez J, Khan AM, Oriol A, Spencer A, Dhakal B, et al.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-cel) vs standard of care (SOC) in patients (pts) with relapsed/refractory multiple myeloma (MM): CARTITUDE-4 survival subgroup analyses. Journal of Clinical Oncology. 2025;43(16_suppl):7539-.</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888FDCD0-F6B4-55F7-4BDC-7D3547FD1B08}"/>
              </a:ext>
            </a:extLst>
          </p:cNvPr>
          <p:cNvPicPr>
            <a:picLocks noChangeAspect="1"/>
          </p:cNvPicPr>
          <p:nvPr/>
        </p:nvPicPr>
        <p:blipFill>
          <a:blip r:embed="rId4"/>
          <a:stretch>
            <a:fillRect/>
          </a:stretch>
        </p:blipFill>
        <p:spPr>
          <a:xfrm>
            <a:off x="6064278" y="398819"/>
            <a:ext cx="5428067" cy="2840768"/>
          </a:xfrm>
          <a:prstGeom prst="rect">
            <a:avLst/>
          </a:prstGeom>
        </p:spPr>
      </p:pic>
      <p:pic>
        <p:nvPicPr>
          <p:cNvPr id="15" name="Picture 14">
            <a:extLst>
              <a:ext uri="{FF2B5EF4-FFF2-40B4-BE49-F238E27FC236}">
                <a16:creationId xmlns:a16="http://schemas.microsoft.com/office/drawing/2014/main" id="{4E8E8920-2831-8058-47D9-FF4483F2B785}"/>
              </a:ext>
            </a:extLst>
          </p:cNvPr>
          <p:cNvPicPr>
            <a:picLocks noChangeAspect="1"/>
          </p:cNvPicPr>
          <p:nvPr/>
        </p:nvPicPr>
        <p:blipFill>
          <a:blip r:embed="rId5"/>
          <a:stretch>
            <a:fillRect/>
          </a:stretch>
        </p:blipFill>
        <p:spPr>
          <a:xfrm>
            <a:off x="6219230" y="3350354"/>
            <a:ext cx="5273115" cy="2825395"/>
          </a:xfrm>
          <a:prstGeom prst="rect">
            <a:avLst/>
          </a:prstGeom>
        </p:spPr>
      </p:pic>
    </p:spTree>
    <p:extLst>
      <p:ext uri="{BB962C8B-B14F-4D97-AF65-F5344CB8AC3E}">
        <p14:creationId xmlns:p14="http://schemas.microsoft.com/office/powerpoint/2010/main" val="11879310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B399-5ED8-F29A-6ECD-8B23FB901627}"/>
              </a:ext>
            </a:extLst>
          </p:cNvPr>
          <p:cNvSpPr>
            <a:spLocks noGrp="1"/>
          </p:cNvSpPr>
          <p:nvPr>
            <p:ph type="title"/>
          </p:nvPr>
        </p:nvSpPr>
        <p:spPr>
          <a:xfrm>
            <a:off x="333555" y="227101"/>
            <a:ext cx="11020245" cy="1325563"/>
          </a:xfrm>
        </p:spPr>
        <p:txBody>
          <a:bodyPr>
            <a:normAutofit fontScale="90000"/>
          </a:bodyPr>
          <a:lstStyle/>
          <a:p>
            <a:r>
              <a:rPr lang="en-US" sz="2800" dirty="0"/>
              <a:t>At a median follow-up was 33.6 months, the PFS and OS benefit of </a:t>
            </a:r>
            <a:r>
              <a:rPr lang="en-US" sz="2800" dirty="0" err="1"/>
              <a:t>cilta</a:t>
            </a:r>
            <a:r>
              <a:rPr lang="en-US" sz="2800" dirty="0"/>
              <a:t>-cel over SOC in the ITT analysis was consistent across pts with standard-risk cytogenetics and high-risk cytogenetics, defined as del(17p), t(4;14), t(14;16), or gain/amp(1q) </a:t>
            </a:r>
            <a:br>
              <a:rPr lang="en-US" sz="2000" dirty="0"/>
            </a:br>
            <a:endParaRPr lang="en-US" sz="2000" dirty="0"/>
          </a:p>
        </p:txBody>
      </p:sp>
      <p:graphicFrame>
        <p:nvGraphicFramePr>
          <p:cNvPr id="4" name="Content Placeholder 3">
            <a:extLst>
              <a:ext uri="{FF2B5EF4-FFF2-40B4-BE49-F238E27FC236}">
                <a16:creationId xmlns:a16="http://schemas.microsoft.com/office/drawing/2014/main" id="{FEC73EDA-5665-EF5D-F462-F09DFAFA746B}"/>
              </a:ext>
            </a:extLst>
          </p:cNvPr>
          <p:cNvGraphicFramePr>
            <a:graphicFrameLocks noGrp="1"/>
          </p:cNvGraphicFramePr>
          <p:nvPr>
            <p:ph idx="1"/>
          </p:nvPr>
        </p:nvGraphicFramePr>
        <p:xfrm>
          <a:off x="258792" y="1377050"/>
          <a:ext cx="11582400" cy="4754880"/>
        </p:xfrm>
        <a:graphic>
          <a:graphicData uri="http://schemas.openxmlformats.org/drawingml/2006/table">
            <a:tbl>
              <a:tblPr firstRow="1" bandRow="1">
                <a:tableStyleId>{5C22544A-7EE6-4342-B048-85BDC9FD1C3A}</a:tableStyleId>
              </a:tblPr>
              <a:tblGrid>
                <a:gridCol w="1762539">
                  <a:extLst>
                    <a:ext uri="{9D8B030D-6E8A-4147-A177-3AD203B41FA5}">
                      <a16:colId xmlns:a16="http://schemas.microsoft.com/office/drawing/2014/main" val="2660009385"/>
                    </a:ext>
                  </a:extLst>
                </a:gridCol>
                <a:gridCol w="1133061">
                  <a:extLst>
                    <a:ext uri="{9D8B030D-6E8A-4147-A177-3AD203B41FA5}">
                      <a16:colId xmlns:a16="http://schemas.microsoft.com/office/drawing/2014/main" val="4184202418"/>
                    </a:ext>
                  </a:extLst>
                </a:gridCol>
                <a:gridCol w="1447800">
                  <a:extLst>
                    <a:ext uri="{9D8B030D-6E8A-4147-A177-3AD203B41FA5}">
                      <a16:colId xmlns:a16="http://schemas.microsoft.com/office/drawing/2014/main" val="1901439537"/>
                    </a:ext>
                  </a:extLst>
                </a:gridCol>
                <a:gridCol w="1447800">
                  <a:extLst>
                    <a:ext uri="{9D8B030D-6E8A-4147-A177-3AD203B41FA5}">
                      <a16:colId xmlns:a16="http://schemas.microsoft.com/office/drawing/2014/main" val="4240862718"/>
                    </a:ext>
                  </a:extLst>
                </a:gridCol>
                <a:gridCol w="1447800">
                  <a:extLst>
                    <a:ext uri="{9D8B030D-6E8A-4147-A177-3AD203B41FA5}">
                      <a16:colId xmlns:a16="http://schemas.microsoft.com/office/drawing/2014/main" val="1487518395"/>
                    </a:ext>
                  </a:extLst>
                </a:gridCol>
                <a:gridCol w="1447800">
                  <a:extLst>
                    <a:ext uri="{9D8B030D-6E8A-4147-A177-3AD203B41FA5}">
                      <a16:colId xmlns:a16="http://schemas.microsoft.com/office/drawing/2014/main" val="249371716"/>
                    </a:ext>
                  </a:extLst>
                </a:gridCol>
                <a:gridCol w="1447800">
                  <a:extLst>
                    <a:ext uri="{9D8B030D-6E8A-4147-A177-3AD203B41FA5}">
                      <a16:colId xmlns:a16="http://schemas.microsoft.com/office/drawing/2014/main" val="2263742150"/>
                    </a:ext>
                  </a:extLst>
                </a:gridCol>
                <a:gridCol w="1447800">
                  <a:extLst>
                    <a:ext uri="{9D8B030D-6E8A-4147-A177-3AD203B41FA5}">
                      <a16:colId xmlns:a16="http://schemas.microsoft.com/office/drawing/2014/main" val="1278400749"/>
                    </a:ext>
                  </a:extLst>
                </a:gridCol>
              </a:tblGrid>
              <a:tr h="556904">
                <a:tc>
                  <a:txBody>
                    <a:bodyPr/>
                    <a:lstStyle/>
                    <a:p>
                      <a:pPr algn="l" fontAlgn="b"/>
                      <a:r>
                        <a:rPr lang="en-US" dirty="0">
                          <a:effectLst/>
                        </a:rPr>
                        <a:t>Cilta-cel, n</a:t>
                      </a:r>
                    </a:p>
                  </a:txBody>
                  <a:tcPr anchor="b"/>
                </a:tc>
                <a:tc>
                  <a:txBody>
                    <a:bodyPr/>
                    <a:lstStyle/>
                    <a:p>
                      <a:pPr algn="l" fontAlgn="b"/>
                      <a:r>
                        <a:rPr lang="en-US" dirty="0">
                          <a:effectLst/>
                        </a:rPr>
                        <a:t>SOC, n</a:t>
                      </a:r>
                    </a:p>
                  </a:txBody>
                  <a:tcPr anchor="b"/>
                </a:tc>
                <a:tc>
                  <a:txBody>
                    <a:bodyPr/>
                    <a:lstStyle/>
                    <a:p>
                      <a:pPr algn="l" fontAlgn="b"/>
                      <a:r>
                        <a:rPr lang="en-US">
                          <a:effectLst/>
                        </a:rPr>
                        <a:t>Median PFS</a:t>
                      </a:r>
                      <a:br>
                        <a:rPr lang="en-US">
                          <a:effectLst/>
                        </a:rPr>
                      </a:br>
                      <a:r>
                        <a:rPr lang="en-US">
                          <a:effectLst/>
                        </a:rPr>
                        <a:t>cilta-cel, mo</a:t>
                      </a:r>
                    </a:p>
                  </a:txBody>
                  <a:tcPr anchor="b"/>
                </a:tc>
                <a:tc>
                  <a:txBody>
                    <a:bodyPr/>
                    <a:lstStyle/>
                    <a:p>
                      <a:pPr algn="l" fontAlgn="b"/>
                      <a:r>
                        <a:rPr lang="en-US">
                          <a:effectLst/>
                        </a:rPr>
                        <a:t>Median PFS SOC, mo</a:t>
                      </a:r>
                    </a:p>
                  </a:txBody>
                  <a:tcPr anchor="b"/>
                </a:tc>
                <a:tc>
                  <a:txBody>
                    <a:bodyPr/>
                    <a:lstStyle/>
                    <a:p>
                      <a:pPr algn="l" fontAlgn="b"/>
                      <a:r>
                        <a:rPr lang="en-US">
                          <a:effectLst/>
                        </a:rPr>
                        <a:t>HR (95% CI)</a:t>
                      </a:r>
                    </a:p>
                  </a:txBody>
                  <a:tcPr anchor="b"/>
                </a:tc>
                <a:tc>
                  <a:txBody>
                    <a:bodyPr/>
                    <a:lstStyle/>
                    <a:p>
                      <a:pPr algn="l" fontAlgn="b"/>
                      <a:r>
                        <a:rPr lang="en-US">
                          <a:effectLst/>
                        </a:rPr>
                        <a:t>Median OS cilta-cel, mo</a:t>
                      </a:r>
                    </a:p>
                  </a:txBody>
                  <a:tcPr anchor="b"/>
                </a:tc>
                <a:tc>
                  <a:txBody>
                    <a:bodyPr/>
                    <a:lstStyle/>
                    <a:p>
                      <a:pPr algn="l" fontAlgn="b"/>
                      <a:r>
                        <a:rPr lang="en-US">
                          <a:effectLst/>
                        </a:rPr>
                        <a:t>Median OS SOC, mo</a:t>
                      </a:r>
                    </a:p>
                  </a:txBody>
                  <a:tcPr anchor="b"/>
                </a:tc>
                <a:tc>
                  <a:txBody>
                    <a:bodyPr/>
                    <a:lstStyle/>
                    <a:p>
                      <a:pPr algn="l" fontAlgn="b"/>
                      <a:r>
                        <a:rPr lang="en-US">
                          <a:effectLst/>
                        </a:rPr>
                        <a:t>HR (95% CI)</a:t>
                      </a:r>
                    </a:p>
                  </a:txBody>
                  <a:tcPr anchor="b"/>
                </a:tc>
                <a:extLst>
                  <a:ext uri="{0D108BD9-81ED-4DB2-BD59-A6C34878D82A}">
                    <a16:rowId xmlns:a16="http://schemas.microsoft.com/office/drawing/2014/main" val="1044940182"/>
                  </a:ext>
                </a:extLst>
              </a:tr>
              <a:tr h="389833">
                <a:tc>
                  <a:txBody>
                    <a:bodyPr/>
                    <a:lstStyle/>
                    <a:p>
                      <a:pPr algn="l" fontAlgn="t"/>
                      <a:r>
                        <a:rPr lang="en-US" b="0">
                          <a:effectLst/>
                        </a:rPr>
                        <a:t>Standard-risk cytogenetics</a:t>
                      </a:r>
                    </a:p>
                  </a:txBody>
                  <a:tcPr/>
                </a:tc>
                <a:tc>
                  <a:txBody>
                    <a:bodyPr/>
                    <a:lstStyle/>
                    <a:p>
                      <a:pPr algn="l" fontAlgn="t"/>
                      <a:r>
                        <a:rPr lang="en-US" b="0">
                          <a:effectLst/>
                        </a:rPr>
                        <a:t>69</a:t>
                      </a:r>
                    </a:p>
                  </a:txBody>
                  <a:tcPr/>
                </a:tc>
                <a:tc>
                  <a:txBody>
                    <a:bodyPr/>
                    <a:lstStyle/>
                    <a:p>
                      <a:pPr algn="l" fontAlgn="t"/>
                      <a:r>
                        <a:rPr lang="en-US" b="0">
                          <a:effectLst/>
                        </a:rPr>
                        <a:t>70</a:t>
                      </a:r>
                    </a:p>
                  </a:txBody>
                  <a:tcPr/>
                </a:tc>
                <a:tc>
                  <a:txBody>
                    <a:bodyPr/>
                    <a:lstStyle/>
                    <a:p>
                      <a:pPr algn="l" fontAlgn="t"/>
                      <a:r>
                        <a:rPr lang="en-US" b="0">
                          <a:effectLst/>
                        </a:rPr>
                        <a:t>NR</a:t>
                      </a:r>
                    </a:p>
                  </a:txBody>
                  <a:tcPr/>
                </a:tc>
                <a:tc>
                  <a:txBody>
                    <a:bodyPr/>
                    <a:lstStyle/>
                    <a:p>
                      <a:pPr algn="l" fontAlgn="t"/>
                      <a:r>
                        <a:rPr lang="en-US" b="0">
                          <a:effectLst/>
                        </a:rPr>
                        <a:t>21</a:t>
                      </a:r>
                    </a:p>
                  </a:txBody>
                  <a:tcPr/>
                </a:tc>
                <a:tc>
                  <a:txBody>
                    <a:bodyPr/>
                    <a:lstStyle/>
                    <a:p>
                      <a:pPr algn="l" fontAlgn="t"/>
                      <a:r>
                        <a:rPr lang="en-US" b="0">
                          <a:effectLst/>
                        </a:rPr>
                        <a:t>0.43</a:t>
                      </a:r>
                      <a:br>
                        <a:rPr lang="en-US" b="0">
                          <a:effectLst/>
                        </a:rPr>
                      </a:br>
                      <a:r>
                        <a:rPr lang="en-US" b="0">
                          <a:effectLst/>
                        </a:rPr>
                        <a:t>(0.26–0.72)</a:t>
                      </a:r>
                    </a:p>
                  </a:txBody>
                  <a:tcPr/>
                </a:tc>
                <a:tc>
                  <a:txBody>
                    <a:bodyPr/>
                    <a:lstStyle/>
                    <a:p>
                      <a:pPr algn="l" fontAlgn="t"/>
                      <a:r>
                        <a:rPr lang="en-US" b="0">
                          <a:effectLst/>
                        </a:rPr>
                        <a:t>NR</a:t>
                      </a:r>
                    </a:p>
                  </a:txBody>
                  <a:tcPr/>
                </a:tc>
                <a:tc>
                  <a:txBody>
                    <a:bodyPr/>
                    <a:lstStyle/>
                    <a:p>
                      <a:pPr algn="l" fontAlgn="t"/>
                      <a:r>
                        <a:rPr lang="en-US" b="0">
                          <a:effectLst/>
                        </a:rPr>
                        <a:t>NR</a:t>
                      </a:r>
                    </a:p>
                  </a:txBody>
                  <a:tcPr/>
                </a:tc>
                <a:extLst>
                  <a:ext uri="{0D108BD9-81ED-4DB2-BD59-A6C34878D82A}">
                    <a16:rowId xmlns:a16="http://schemas.microsoft.com/office/drawing/2014/main" val="1892698053"/>
                  </a:ext>
                </a:extLst>
              </a:tr>
              <a:tr h="389833">
                <a:tc>
                  <a:txBody>
                    <a:bodyPr/>
                    <a:lstStyle/>
                    <a:p>
                      <a:pPr algn="l" fontAlgn="t"/>
                      <a:r>
                        <a:rPr lang="en-US" b="0">
                          <a:effectLst/>
                        </a:rPr>
                        <a:t>High-risk cytogenetics</a:t>
                      </a:r>
                      <a:r>
                        <a:rPr lang="en-US" b="0" baseline="30000">
                          <a:effectLst/>
                        </a:rPr>
                        <a:t>a</a:t>
                      </a:r>
                      <a:endParaRPr lang="en-US" b="0">
                        <a:effectLst/>
                      </a:endParaRPr>
                    </a:p>
                  </a:txBody>
                  <a:tcPr/>
                </a:tc>
                <a:tc>
                  <a:txBody>
                    <a:bodyPr/>
                    <a:lstStyle/>
                    <a:p>
                      <a:pPr algn="l" fontAlgn="t"/>
                      <a:r>
                        <a:rPr lang="en-US" b="0">
                          <a:effectLst/>
                        </a:rPr>
                        <a:t>123</a:t>
                      </a:r>
                    </a:p>
                  </a:txBody>
                  <a:tcPr/>
                </a:tc>
                <a:tc>
                  <a:txBody>
                    <a:bodyPr/>
                    <a:lstStyle/>
                    <a:p>
                      <a:pPr algn="l" fontAlgn="t"/>
                      <a:r>
                        <a:rPr lang="en-US" b="0">
                          <a:effectLst/>
                        </a:rPr>
                        <a:t>132</a:t>
                      </a:r>
                    </a:p>
                  </a:txBody>
                  <a:tcPr/>
                </a:tc>
                <a:tc>
                  <a:txBody>
                    <a:bodyPr/>
                    <a:lstStyle/>
                    <a:p>
                      <a:pPr algn="l" fontAlgn="t"/>
                      <a:r>
                        <a:rPr lang="en-US" b="0">
                          <a:effectLst/>
                        </a:rPr>
                        <a:t>37</a:t>
                      </a:r>
                    </a:p>
                  </a:txBody>
                  <a:tcPr/>
                </a:tc>
                <a:tc>
                  <a:txBody>
                    <a:bodyPr/>
                    <a:lstStyle/>
                    <a:p>
                      <a:pPr algn="l" fontAlgn="t"/>
                      <a:r>
                        <a:rPr lang="en-US" b="0">
                          <a:effectLst/>
                        </a:rPr>
                        <a:t>10</a:t>
                      </a:r>
                    </a:p>
                  </a:txBody>
                  <a:tcPr/>
                </a:tc>
                <a:tc>
                  <a:txBody>
                    <a:bodyPr/>
                    <a:lstStyle/>
                    <a:p>
                      <a:pPr algn="l" fontAlgn="t"/>
                      <a:r>
                        <a:rPr lang="en-US" b="0">
                          <a:effectLst/>
                        </a:rPr>
                        <a:t>0.38</a:t>
                      </a:r>
                      <a:br>
                        <a:rPr lang="en-US" b="0">
                          <a:effectLst/>
                        </a:rPr>
                      </a:br>
                      <a:r>
                        <a:rPr lang="en-US" b="0">
                          <a:effectLst/>
                        </a:rPr>
                        <a:t>(0.27–0.52)</a:t>
                      </a:r>
                    </a:p>
                  </a:txBody>
                  <a:tcPr/>
                </a:tc>
                <a:tc>
                  <a:txBody>
                    <a:bodyPr/>
                    <a:lstStyle/>
                    <a:p>
                      <a:pPr algn="l" fontAlgn="t"/>
                      <a:r>
                        <a:rPr lang="en-US" b="0">
                          <a:effectLst/>
                        </a:rPr>
                        <a:t>NR</a:t>
                      </a:r>
                    </a:p>
                  </a:txBody>
                  <a:tcPr/>
                </a:tc>
                <a:tc>
                  <a:txBody>
                    <a:bodyPr/>
                    <a:lstStyle/>
                    <a:p>
                      <a:pPr algn="l" fontAlgn="t"/>
                      <a:r>
                        <a:rPr lang="en-US" b="0">
                          <a:effectLst/>
                        </a:rPr>
                        <a:t>38</a:t>
                      </a:r>
                    </a:p>
                  </a:txBody>
                  <a:tcPr/>
                </a:tc>
                <a:extLst>
                  <a:ext uri="{0D108BD9-81ED-4DB2-BD59-A6C34878D82A}">
                    <a16:rowId xmlns:a16="http://schemas.microsoft.com/office/drawing/2014/main" val="860753687"/>
                  </a:ext>
                </a:extLst>
              </a:tr>
              <a:tr h="389833">
                <a:tc>
                  <a:txBody>
                    <a:bodyPr/>
                    <a:lstStyle/>
                    <a:p>
                      <a:pPr algn="l" fontAlgn="t"/>
                      <a:r>
                        <a:rPr lang="en-US" b="0">
                          <a:effectLst/>
                        </a:rPr>
                        <a:t>del(17p)</a:t>
                      </a:r>
                    </a:p>
                  </a:txBody>
                  <a:tcPr/>
                </a:tc>
                <a:tc>
                  <a:txBody>
                    <a:bodyPr/>
                    <a:lstStyle/>
                    <a:p>
                      <a:pPr algn="l" fontAlgn="t"/>
                      <a:r>
                        <a:rPr lang="en-US" b="0">
                          <a:effectLst/>
                        </a:rPr>
                        <a:t>49</a:t>
                      </a:r>
                    </a:p>
                  </a:txBody>
                  <a:tcPr/>
                </a:tc>
                <a:tc>
                  <a:txBody>
                    <a:bodyPr/>
                    <a:lstStyle/>
                    <a:p>
                      <a:pPr algn="l" fontAlgn="t"/>
                      <a:r>
                        <a:rPr lang="en-US" b="0">
                          <a:effectLst/>
                        </a:rPr>
                        <a:t>43</a:t>
                      </a:r>
                    </a:p>
                  </a:txBody>
                  <a:tcPr/>
                </a:tc>
                <a:tc>
                  <a:txBody>
                    <a:bodyPr/>
                    <a:lstStyle/>
                    <a:p>
                      <a:pPr algn="l" fontAlgn="t"/>
                      <a:r>
                        <a:rPr lang="en-US" b="0">
                          <a:effectLst/>
                        </a:rPr>
                        <a:t>30</a:t>
                      </a:r>
                    </a:p>
                  </a:txBody>
                  <a:tcPr/>
                </a:tc>
                <a:tc>
                  <a:txBody>
                    <a:bodyPr/>
                    <a:lstStyle/>
                    <a:p>
                      <a:pPr algn="l" fontAlgn="t"/>
                      <a:r>
                        <a:rPr lang="en-US" b="0">
                          <a:effectLst/>
                        </a:rPr>
                        <a:t>9</a:t>
                      </a:r>
                    </a:p>
                  </a:txBody>
                  <a:tcPr/>
                </a:tc>
                <a:tc>
                  <a:txBody>
                    <a:bodyPr/>
                    <a:lstStyle/>
                    <a:p>
                      <a:pPr algn="l" fontAlgn="t"/>
                      <a:r>
                        <a:rPr lang="en-US" b="0">
                          <a:effectLst/>
                        </a:rPr>
                        <a:t>0.40</a:t>
                      </a:r>
                      <a:br>
                        <a:rPr lang="en-US" b="0">
                          <a:effectLst/>
                        </a:rPr>
                      </a:br>
                      <a:r>
                        <a:rPr lang="en-US" b="0">
                          <a:effectLst/>
                        </a:rPr>
                        <a:t>(0.24–0.68)</a:t>
                      </a:r>
                    </a:p>
                  </a:txBody>
                  <a:tcPr/>
                </a:tc>
                <a:tc>
                  <a:txBody>
                    <a:bodyPr/>
                    <a:lstStyle/>
                    <a:p>
                      <a:pPr algn="l" fontAlgn="t"/>
                      <a:r>
                        <a:rPr lang="en-US" b="0">
                          <a:effectLst/>
                        </a:rPr>
                        <a:t>NR</a:t>
                      </a:r>
                    </a:p>
                  </a:txBody>
                  <a:tcPr/>
                </a:tc>
                <a:tc>
                  <a:txBody>
                    <a:bodyPr/>
                    <a:lstStyle/>
                    <a:p>
                      <a:pPr algn="l" fontAlgn="t"/>
                      <a:r>
                        <a:rPr lang="en-US" b="0">
                          <a:effectLst/>
                        </a:rPr>
                        <a:t>NR</a:t>
                      </a:r>
                    </a:p>
                  </a:txBody>
                  <a:tcPr/>
                </a:tc>
                <a:extLst>
                  <a:ext uri="{0D108BD9-81ED-4DB2-BD59-A6C34878D82A}">
                    <a16:rowId xmlns:a16="http://schemas.microsoft.com/office/drawing/2014/main" val="2943044642"/>
                  </a:ext>
                </a:extLst>
              </a:tr>
              <a:tr h="389833">
                <a:tc>
                  <a:txBody>
                    <a:bodyPr/>
                    <a:lstStyle/>
                    <a:p>
                      <a:pPr algn="l" fontAlgn="t"/>
                      <a:r>
                        <a:rPr lang="en-US" b="0">
                          <a:effectLst/>
                        </a:rPr>
                        <a:t>t(4;14)</a:t>
                      </a:r>
                    </a:p>
                  </a:txBody>
                  <a:tcPr/>
                </a:tc>
                <a:tc>
                  <a:txBody>
                    <a:bodyPr/>
                    <a:lstStyle/>
                    <a:p>
                      <a:pPr algn="l" fontAlgn="t"/>
                      <a:r>
                        <a:rPr lang="en-US" b="0">
                          <a:effectLst/>
                        </a:rPr>
                        <a:t>30</a:t>
                      </a:r>
                    </a:p>
                  </a:txBody>
                  <a:tcPr/>
                </a:tc>
                <a:tc>
                  <a:txBody>
                    <a:bodyPr/>
                    <a:lstStyle/>
                    <a:p>
                      <a:pPr algn="l" fontAlgn="t"/>
                      <a:r>
                        <a:rPr lang="en-US" b="0" dirty="0">
                          <a:effectLst/>
                        </a:rPr>
                        <a:t>30</a:t>
                      </a:r>
                    </a:p>
                  </a:txBody>
                  <a:tcPr/>
                </a:tc>
                <a:tc>
                  <a:txBody>
                    <a:bodyPr/>
                    <a:lstStyle/>
                    <a:p>
                      <a:pPr algn="l" fontAlgn="t"/>
                      <a:r>
                        <a:rPr lang="en-US" b="0" dirty="0">
                          <a:effectLst/>
                        </a:rPr>
                        <a:t>37</a:t>
                      </a:r>
                    </a:p>
                  </a:txBody>
                  <a:tcPr/>
                </a:tc>
                <a:tc>
                  <a:txBody>
                    <a:bodyPr/>
                    <a:lstStyle/>
                    <a:p>
                      <a:pPr algn="l" fontAlgn="t"/>
                      <a:r>
                        <a:rPr lang="en-US" b="0">
                          <a:effectLst/>
                        </a:rPr>
                        <a:t>7</a:t>
                      </a:r>
                    </a:p>
                  </a:txBody>
                  <a:tcPr/>
                </a:tc>
                <a:tc>
                  <a:txBody>
                    <a:bodyPr/>
                    <a:lstStyle/>
                    <a:p>
                      <a:pPr algn="l" fontAlgn="t"/>
                      <a:r>
                        <a:rPr lang="en-US" b="0">
                          <a:effectLst/>
                        </a:rPr>
                        <a:t>0.34</a:t>
                      </a:r>
                      <a:br>
                        <a:rPr lang="en-US" b="0">
                          <a:effectLst/>
                        </a:rPr>
                      </a:br>
                      <a:r>
                        <a:rPr lang="en-US" b="0">
                          <a:effectLst/>
                        </a:rPr>
                        <a:t>(0.17–0.68)</a:t>
                      </a:r>
                    </a:p>
                  </a:txBody>
                  <a:tcPr/>
                </a:tc>
                <a:tc>
                  <a:txBody>
                    <a:bodyPr/>
                    <a:lstStyle/>
                    <a:p>
                      <a:pPr algn="l" fontAlgn="t"/>
                      <a:r>
                        <a:rPr lang="en-US" b="0">
                          <a:effectLst/>
                        </a:rPr>
                        <a:t>NR</a:t>
                      </a:r>
                    </a:p>
                  </a:txBody>
                  <a:tcPr/>
                </a:tc>
                <a:tc>
                  <a:txBody>
                    <a:bodyPr/>
                    <a:lstStyle/>
                    <a:p>
                      <a:pPr algn="l" fontAlgn="t"/>
                      <a:r>
                        <a:rPr lang="en-US" b="0">
                          <a:effectLst/>
                        </a:rPr>
                        <a:t>27</a:t>
                      </a:r>
                    </a:p>
                  </a:txBody>
                  <a:tcPr/>
                </a:tc>
                <a:extLst>
                  <a:ext uri="{0D108BD9-81ED-4DB2-BD59-A6C34878D82A}">
                    <a16:rowId xmlns:a16="http://schemas.microsoft.com/office/drawing/2014/main" val="1774395205"/>
                  </a:ext>
                </a:extLst>
              </a:tr>
              <a:tr h="389833">
                <a:tc>
                  <a:txBody>
                    <a:bodyPr/>
                    <a:lstStyle/>
                    <a:p>
                      <a:pPr algn="l" fontAlgn="t"/>
                      <a:r>
                        <a:rPr lang="en-US" b="0">
                          <a:effectLst/>
                        </a:rPr>
                        <a:t>gain/amp(1q)</a:t>
                      </a:r>
                    </a:p>
                  </a:txBody>
                  <a:tcPr/>
                </a:tc>
                <a:tc>
                  <a:txBody>
                    <a:bodyPr/>
                    <a:lstStyle/>
                    <a:p>
                      <a:pPr algn="l" fontAlgn="t"/>
                      <a:r>
                        <a:rPr lang="en-US" b="0">
                          <a:effectLst/>
                        </a:rPr>
                        <a:t>89</a:t>
                      </a:r>
                    </a:p>
                  </a:txBody>
                  <a:tcPr/>
                </a:tc>
                <a:tc>
                  <a:txBody>
                    <a:bodyPr/>
                    <a:lstStyle/>
                    <a:p>
                      <a:pPr algn="l" fontAlgn="t"/>
                      <a:r>
                        <a:rPr lang="en-US" b="0">
                          <a:effectLst/>
                        </a:rPr>
                        <a:t>107</a:t>
                      </a:r>
                    </a:p>
                  </a:txBody>
                  <a:tcPr/>
                </a:tc>
                <a:tc>
                  <a:txBody>
                    <a:bodyPr/>
                    <a:lstStyle/>
                    <a:p>
                      <a:pPr algn="l" fontAlgn="t"/>
                      <a:r>
                        <a:rPr lang="en-US" b="0">
                          <a:effectLst/>
                        </a:rPr>
                        <a:t>37</a:t>
                      </a:r>
                    </a:p>
                  </a:txBody>
                  <a:tcPr/>
                </a:tc>
                <a:tc>
                  <a:txBody>
                    <a:bodyPr/>
                    <a:lstStyle/>
                    <a:p>
                      <a:pPr algn="l" fontAlgn="t"/>
                      <a:r>
                        <a:rPr lang="en-US" b="0">
                          <a:effectLst/>
                        </a:rPr>
                        <a:t>10</a:t>
                      </a:r>
                    </a:p>
                  </a:txBody>
                  <a:tcPr/>
                </a:tc>
                <a:tc>
                  <a:txBody>
                    <a:bodyPr/>
                    <a:lstStyle/>
                    <a:p>
                      <a:pPr algn="l" fontAlgn="t"/>
                      <a:r>
                        <a:rPr lang="en-US" b="0">
                          <a:effectLst/>
                        </a:rPr>
                        <a:t>0.39</a:t>
                      </a:r>
                      <a:br>
                        <a:rPr lang="en-US" b="0">
                          <a:effectLst/>
                        </a:rPr>
                      </a:br>
                      <a:r>
                        <a:rPr lang="en-US" b="0">
                          <a:effectLst/>
                        </a:rPr>
                        <a:t>(0.27–0.57)</a:t>
                      </a:r>
                    </a:p>
                  </a:txBody>
                  <a:tcPr/>
                </a:tc>
                <a:tc>
                  <a:txBody>
                    <a:bodyPr/>
                    <a:lstStyle/>
                    <a:p>
                      <a:pPr algn="l" fontAlgn="t"/>
                      <a:r>
                        <a:rPr lang="en-US" b="0">
                          <a:effectLst/>
                        </a:rPr>
                        <a:t>NR</a:t>
                      </a:r>
                    </a:p>
                  </a:txBody>
                  <a:tcPr/>
                </a:tc>
                <a:tc>
                  <a:txBody>
                    <a:bodyPr/>
                    <a:lstStyle/>
                    <a:p>
                      <a:pPr algn="l" fontAlgn="t"/>
                      <a:r>
                        <a:rPr lang="en-US" b="0">
                          <a:effectLst/>
                        </a:rPr>
                        <a:t>38</a:t>
                      </a:r>
                    </a:p>
                  </a:txBody>
                  <a:tcPr/>
                </a:tc>
                <a:extLst>
                  <a:ext uri="{0D108BD9-81ED-4DB2-BD59-A6C34878D82A}">
                    <a16:rowId xmlns:a16="http://schemas.microsoft.com/office/drawing/2014/main" val="2312806719"/>
                  </a:ext>
                </a:extLst>
              </a:tr>
              <a:tr h="389833">
                <a:tc>
                  <a:txBody>
                    <a:bodyPr/>
                    <a:lstStyle/>
                    <a:p>
                      <a:pPr algn="l" fontAlgn="t"/>
                      <a:r>
                        <a:rPr lang="en-US" b="0">
                          <a:effectLst/>
                        </a:rPr>
                        <a:t>≥2 cytogenetic abnormalities</a:t>
                      </a:r>
                      <a:r>
                        <a:rPr lang="en-US" b="0" baseline="30000">
                          <a:effectLst/>
                        </a:rPr>
                        <a:t>a</a:t>
                      </a:r>
                      <a:endParaRPr lang="en-US" b="0">
                        <a:effectLst/>
                      </a:endParaRPr>
                    </a:p>
                  </a:txBody>
                  <a:tcPr/>
                </a:tc>
                <a:tc>
                  <a:txBody>
                    <a:bodyPr/>
                    <a:lstStyle/>
                    <a:p>
                      <a:pPr algn="l" fontAlgn="t"/>
                      <a:r>
                        <a:rPr lang="en-US" b="0">
                          <a:effectLst/>
                        </a:rPr>
                        <a:t>43</a:t>
                      </a:r>
                    </a:p>
                  </a:txBody>
                  <a:tcPr/>
                </a:tc>
                <a:tc>
                  <a:txBody>
                    <a:bodyPr/>
                    <a:lstStyle/>
                    <a:p>
                      <a:pPr algn="l" fontAlgn="t"/>
                      <a:r>
                        <a:rPr lang="en-US" b="0">
                          <a:effectLst/>
                        </a:rPr>
                        <a:t>49</a:t>
                      </a:r>
                    </a:p>
                  </a:txBody>
                  <a:tcPr/>
                </a:tc>
                <a:tc>
                  <a:txBody>
                    <a:bodyPr/>
                    <a:lstStyle/>
                    <a:p>
                      <a:pPr algn="l" fontAlgn="t"/>
                      <a:r>
                        <a:rPr lang="en-US" b="0">
                          <a:effectLst/>
                        </a:rPr>
                        <a:t>30</a:t>
                      </a:r>
                    </a:p>
                  </a:txBody>
                  <a:tcPr/>
                </a:tc>
                <a:tc>
                  <a:txBody>
                    <a:bodyPr/>
                    <a:lstStyle/>
                    <a:p>
                      <a:pPr algn="l" fontAlgn="t"/>
                      <a:r>
                        <a:rPr lang="en-US" b="0">
                          <a:effectLst/>
                        </a:rPr>
                        <a:t>7</a:t>
                      </a:r>
                    </a:p>
                  </a:txBody>
                  <a:tcPr/>
                </a:tc>
                <a:tc>
                  <a:txBody>
                    <a:bodyPr/>
                    <a:lstStyle/>
                    <a:p>
                      <a:pPr algn="l" fontAlgn="t"/>
                      <a:r>
                        <a:rPr lang="en-US" b="0">
                          <a:effectLst/>
                        </a:rPr>
                        <a:t>0.43</a:t>
                      </a:r>
                      <a:br>
                        <a:rPr lang="en-US" b="0">
                          <a:effectLst/>
                        </a:rPr>
                      </a:br>
                      <a:r>
                        <a:rPr lang="en-US" b="0">
                          <a:effectLst/>
                        </a:rPr>
                        <a:t>(0.25–0.73)</a:t>
                      </a:r>
                    </a:p>
                  </a:txBody>
                  <a:tcPr/>
                </a:tc>
                <a:tc>
                  <a:txBody>
                    <a:bodyPr/>
                    <a:lstStyle/>
                    <a:p>
                      <a:pPr algn="l" fontAlgn="t"/>
                      <a:r>
                        <a:rPr lang="en-US" b="0">
                          <a:effectLst/>
                        </a:rPr>
                        <a:t>NR</a:t>
                      </a:r>
                    </a:p>
                  </a:txBody>
                  <a:tcPr/>
                </a:tc>
                <a:tc>
                  <a:txBody>
                    <a:bodyPr/>
                    <a:lstStyle/>
                    <a:p>
                      <a:pPr algn="l" fontAlgn="t"/>
                      <a:r>
                        <a:rPr lang="en-US" b="0" dirty="0">
                          <a:effectLst/>
                        </a:rPr>
                        <a:t>23</a:t>
                      </a:r>
                    </a:p>
                  </a:txBody>
                  <a:tcPr/>
                </a:tc>
                <a:extLst>
                  <a:ext uri="{0D108BD9-81ED-4DB2-BD59-A6C34878D82A}">
                    <a16:rowId xmlns:a16="http://schemas.microsoft.com/office/drawing/2014/main" val="3719310479"/>
                  </a:ext>
                </a:extLst>
              </a:tr>
            </a:tbl>
          </a:graphicData>
        </a:graphic>
      </p:graphicFrame>
      <p:sp>
        <p:nvSpPr>
          <p:cNvPr id="5" name="TextBox 4">
            <a:extLst>
              <a:ext uri="{FF2B5EF4-FFF2-40B4-BE49-F238E27FC236}">
                <a16:creationId xmlns:a16="http://schemas.microsoft.com/office/drawing/2014/main" id="{98229C60-C773-57DA-A645-A49A60BF69F4}"/>
              </a:ext>
            </a:extLst>
          </p:cNvPr>
          <p:cNvSpPr txBox="1"/>
          <p:nvPr/>
        </p:nvSpPr>
        <p:spPr>
          <a:xfrm>
            <a:off x="153119" y="6119336"/>
            <a:ext cx="118857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Sidana S, Martinez-Lopez J, Khan AM, Oriol A, Spencer A, Dhakal B, et al.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-cel) vs standard of care (SOC) in patients (pts) with relapsed/refractory multiple myeloma (MM): CARTITUDE-4 survival subgroup analyses. Journal of Clinical Oncology. 2025;43(16_suppl):7539-.</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18466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190DCC-B1C3-5215-ABD0-58A368B5EB5C}"/>
              </a:ext>
            </a:extLst>
          </p:cNvPr>
          <p:cNvSpPr>
            <a:spLocks noGrp="1"/>
          </p:cNvSpPr>
          <p:nvPr>
            <p:ph idx="1"/>
          </p:nvPr>
        </p:nvSpPr>
        <p:spPr>
          <a:xfrm>
            <a:off x="838200" y="368060"/>
            <a:ext cx="10515600" cy="5808903"/>
          </a:xfrm>
        </p:spPr>
        <p:txBody>
          <a:bodyPr>
            <a:normAutofit fontScale="92500" lnSpcReduction="10000"/>
          </a:bodyPr>
          <a:lstStyle/>
          <a:p>
            <a:r>
              <a:rPr lang="en-US" dirty="0"/>
              <a:t>Comparing </a:t>
            </a:r>
            <a:r>
              <a:rPr lang="en-US" dirty="0" err="1"/>
              <a:t>cilta</a:t>
            </a:r>
            <a:r>
              <a:rPr lang="en-US" dirty="0"/>
              <a:t>-cel (n=21) vs SOC (n=18) in pts with extramedullary disease (EMD)</a:t>
            </a:r>
          </a:p>
          <a:p>
            <a:pPr lvl="1"/>
            <a:r>
              <a:rPr lang="en-US" dirty="0"/>
              <a:t>median PFS was 13 </a:t>
            </a:r>
            <a:r>
              <a:rPr lang="en-US" dirty="0" err="1"/>
              <a:t>mo</a:t>
            </a:r>
            <a:r>
              <a:rPr lang="en-US" dirty="0"/>
              <a:t> vs 4 </a:t>
            </a:r>
            <a:r>
              <a:rPr lang="en-US" dirty="0" err="1"/>
              <a:t>mo</a:t>
            </a:r>
            <a:r>
              <a:rPr lang="en-US" dirty="0"/>
              <a:t> (HR, 0.71 [95% CI, 0.34–1.49])</a:t>
            </a:r>
          </a:p>
          <a:p>
            <a:pPr lvl="1"/>
            <a:r>
              <a:rPr lang="en-US" dirty="0"/>
              <a:t>median OS was not reached (NR) vs 16 </a:t>
            </a:r>
            <a:r>
              <a:rPr lang="en-US" dirty="0" err="1"/>
              <a:t>mo</a:t>
            </a:r>
            <a:r>
              <a:rPr lang="en-US" dirty="0"/>
              <a:t> (HR, 0.61 [95% CI, 0.26–1.47]) </a:t>
            </a:r>
          </a:p>
          <a:p>
            <a:r>
              <a:rPr lang="en-US" dirty="0"/>
              <a:t>Comparing </a:t>
            </a:r>
            <a:r>
              <a:rPr lang="en-US" dirty="0" err="1"/>
              <a:t>cilta</a:t>
            </a:r>
            <a:r>
              <a:rPr lang="en-US" dirty="0"/>
              <a:t>-cel vs SOC by prior LOT</a:t>
            </a:r>
          </a:p>
          <a:p>
            <a:pPr lvl="1"/>
            <a:r>
              <a:rPr lang="en-US" dirty="0"/>
              <a:t>median PFS for 1 </a:t>
            </a:r>
            <a:r>
              <a:rPr lang="en-US" dirty="0" err="1"/>
              <a:t>pLOT</a:t>
            </a:r>
            <a:r>
              <a:rPr lang="en-US" dirty="0"/>
              <a:t> [</a:t>
            </a:r>
            <a:r>
              <a:rPr lang="en-US" dirty="0" err="1"/>
              <a:t>Ciltacel</a:t>
            </a:r>
            <a:r>
              <a:rPr lang="en-US" dirty="0"/>
              <a:t> (N=68) vs SOC (N=68)]: NR vs 17 </a:t>
            </a:r>
            <a:r>
              <a:rPr lang="en-US" dirty="0" err="1"/>
              <a:t>mo</a:t>
            </a:r>
            <a:r>
              <a:rPr lang="en-US" dirty="0"/>
              <a:t> (HR, 0.41 [95% CI, 0.25–0.67]), median OS NR vs NR</a:t>
            </a:r>
          </a:p>
          <a:p>
            <a:pPr lvl="1"/>
            <a:r>
              <a:rPr lang="en-US" dirty="0"/>
              <a:t>median PFS for 2 </a:t>
            </a:r>
            <a:r>
              <a:rPr lang="en-US" dirty="0" err="1"/>
              <a:t>pLOT</a:t>
            </a:r>
            <a:r>
              <a:rPr lang="en-US" dirty="0"/>
              <a:t> [</a:t>
            </a:r>
            <a:r>
              <a:rPr lang="en-US" dirty="0" err="1"/>
              <a:t>Ciltacel</a:t>
            </a:r>
            <a:r>
              <a:rPr lang="en-US" dirty="0"/>
              <a:t> (N=83) vs SOC (N=87)]: NR vs 12 </a:t>
            </a:r>
            <a:r>
              <a:rPr lang="en-US" dirty="0" err="1"/>
              <a:t>mo</a:t>
            </a:r>
            <a:r>
              <a:rPr lang="en-US" dirty="0"/>
              <a:t> (HR, 0.30 [95% CI, 0.19–0.49]), median OS NR vs NR</a:t>
            </a:r>
          </a:p>
          <a:p>
            <a:pPr lvl="1"/>
            <a:r>
              <a:rPr lang="en-US" dirty="0"/>
              <a:t>median PFS for 3 </a:t>
            </a:r>
            <a:r>
              <a:rPr lang="en-US" dirty="0" err="1"/>
              <a:t>pLOT</a:t>
            </a:r>
            <a:r>
              <a:rPr lang="en-US" dirty="0"/>
              <a:t> [</a:t>
            </a:r>
            <a:r>
              <a:rPr lang="en-US" dirty="0" err="1"/>
              <a:t>Ciltacel</a:t>
            </a:r>
            <a:r>
              <a:rPr lang="en-US" dirty="0"/>
              <a:t> (N=57) vs SOC(N=56)]: NR vs 8 </a:t>
            </a:r>
            <a:r>
              <a:rPr lang="en-US" dirty="0" err="1"/>
              <a:t>mo</a:t>
            </a:r>
            <a:r>
              <a:rPr lang="en-US" dirty="0"/>
              <a:t> (HR, 0.20 [95% CI, 0.11–0.34]), median OS NR vs 34 </a:t>
            </a:r>
            <a:r>
              <a:rPr lang="en-US" dirty="0" err="1"/>
              <a:t>mo</a:t>
            </a:r>
            <a:r>
              <a:rPr lang="en-US" dirty="0"/>
              <a:t> (HR, 0.49 [95% CI, 0.26–0.91]) </a:t>
            </a:r>
          </a:p>
          <a:p>
            <a:r>
              <a:rPr lang="en-US" dirty="0"/>
              <a:t>Compared with SOC, </a:t>
            </a:r>
            <a:r>
              <a:rPr lang="en-US" dirty="0" err="1"/>
              <a:t>cilta</a:t>
            </a:r>
            <a:r>
              <a:rPr lang="en-US" dirty="0"/>
              <a:t>-cel improved PFS and OS in pts with high-risk cytogenetics, suggesting it may overcome the poor prognosis associated with these high-risk features </a:t>
            </a:r>
          </a:p>
          <a:p>
            <a:r>
              <a:rPr lang="en-US" dirty="0"/>
              <a:t>These data continue to support a positive benefit-risk ratio for </a:t>
            </a:r>
            <a:r>
              <a:rPr lang="en-US" dirty="0" err="1"/>
              <a:t>cilta</a:t>
            </a:r>
            <a:r>
              <a:rPr lang="en-US" dirty="0"/>
              <a:t>-cel in pts with lenalidomide-refractory MM as early as after first relapse</a:t>
            </a:r>
          </a:p>
        </p:txBody>
      </p:sp>
      <p:sp>
        <p:nvSpPr>
          <p:cNvPr id="4" name="TextBox 3">
            <a:extLst>
              <a:ext uri="{FF2B5EF4-FFF2-40B4-BE49-F238E27FC236}">
                <a16:creationId xmlns:a16="http://schemas.microsoft.com/office/drawing/2014/main" id="{993C107E-5FE4-7171-3320-0D461DA319BC}"/>
              </a:ext>
            </a:extLst>
          </p:cNvPr>
          <p:cNvSpPr txBox="1"/>
          <p:nvPr/>
        </p:nvSpPr>
        <p:spPr>
          <a:xfrm>
            <a:off x="153119" y="6119336"/>
            <a:ext cx="118857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Sidana S, Martinez-Lopez J, Khan AM, Oriol A, Spencer A, Dhakal B, et al.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Ciltacabtagene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autoleucel</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cilta</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-cel) vs standard of care (SOC) in patients (pts) with relapsed/refractory multiple myeloma (MM): CARTITUDE-4 survival subgroup analyses. Journal of Clinical Oncology. 2025;43(16_suppl):7539-.</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517746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E551-6EF0-C2F1-661E-1900E148B0D3}"/>
              </a:ext>
            </a:extLst>
          </p:cNvPr>
          <p:cNvSpPr>
            <a:spLocks noGrp="1"/>
          </p:cNvSpPr>
          <p:nvPr>
            <p:ph type="title"/>
          </p:nvPr>
        </p:nvSpPr>
        <p:spPr/>
        <p:txBody>
          <a:bodyPr>
            <a:normAutofit fontScale="90000"/>
          </a:bodyPr>
          <a:lstStyle/>
          <a:p>
            <a:r>
              <a:rPr lang="en-US" dirty="0"/>
              <a:t>Available efficacy and safety findings with the BCMA-directed bispecific antibodies teclistamab and elranatamab in R/R MM</a:t>
            </a:r>
          </a:p>
        </p:txBody>
      </p:sp>
      <p:pic>
        <p:nvPicPr>
          <p:cNvPr id="7" name="Content Placeholder 6">
            <a:extLst>
              <a:ext uri="{FF2B5EF4-FFF2-40B4-BE49-F238E27FC236}">
                <a16:creationId xmlns:a16="http://schemas.microsoft.com/office/drawing/2014/main" id="{89561127-7B75-0407-9B19-A54EA42FCC80}"/>
              </a:ext>
            </a:extLst>
          </p:cNvPr>
          <p:cNvPicPr>
            <a:picLocks noGrp="1" noChangeAspect="1"/>
          </p:cNvPicPr>
          <p:nvPr>
            <p:ph sz="half" idx="1"/>
          </p:nvPr>
        </p:nvPicPr>
        <p:blipFill>
          <a:blip r:embed="rId2"/>
          <a:stretch>
            <a:fillRect/>
          </a:stretch>
        </p:blipFill>
        <p:spPr>
          <a:xfrm>
            <a:off x="838200" y="2572927"/>
            <a:ext cx="5181600" cy="2856733"/>
          </a:xfrm>
        </p:spPr>
      </p:pic>
      <p:pic>
        <p:nvPicPr>
          <p:cNvPr id="9" name="Content Placeholder 8">
            <a:extLst>
              <a:ext uri="{FF2B5EF4-FFF2-40B4-BE49-F238E27FC236}">
                <a16:creationId xmlns:a16="http://schemas.microsoft.com/office/drawing/2014/main" id="{78511952-DFF7-5E97-DC53-408D9E029D0F}"/>
              </a:ext>
            </a:extLst>
          </p:cNvPr>
          <p:cNvPicPr>
            <a:picLocks noGrp="1" noChangeAspect="1"/>
          </p:cNvPicPr>
          <p:nvPr>
            <p:ph sz="half" idx="2"/>
          </p:nvPr>
        </p:nvPicPr>
        <p:blipFill>
          <a:blip r:embed="rId3"/>
          <a:stretch>
            <a:fillRect/>
          </a:stretch>
        </p:blipFill>
        <p:spPr>
          <a:xfrm>
            <a:off x="6172200" y="2477960"/>
            <a:ext cx="5181600" cy="3046667"/>
          </a:xfrm>
        </p:spPr>
      </p:pic>
    </p:spTree>
    <p:extLst>
      <p:ext uri="{BB962C8B-B14F-4D97-AF65-F5344CB8AC3E}">
        <p14:creationId xmlns:p14="http://schemas.microsoft.com/office/powerpoint/2010/main" val="28446269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14F4-DDF2-13C8-1717-A755E7141963}"/>
              </a:ext>
            </a:extLst>
          </p:cNvPr>
          <p:cNvSpPr>
            <a:spLocks noGrp="1"/>
          </p:cNvSpPr>
          <p:nvPr>
            <p:ph type="title"/>
          </p:nvPr>
        </p:nvSpPr>
        <p:spPr>
          <a:xfrm>
            <a:off x="284515" y="202121"/>
            <a:ext cx="11819823" cy="1325563"/>
          </a:xfrm>
        </p:spPr>
        <p:txBody>
          <a:bodyPr/>
          <a:lstStyle/>
          <a:p>
            <a:r>
              <a:rPr lang="en-US" dirty="0"/>
              <a:t>Teclistamab and Elranatamab approvals</a:t>
            </a:r>
          </a:p>
        </p:txBody>
      </p:sp>
      <p:sp>
        <p:nvSpPr>
          <p:cNvPr id="3" name="Text Placeholder 2">
            <a:extLst>
              <a:ext uri="{FF2B5EF4-FFF2-40B4-BE49-F238E27FC236}">
                <a16:creationId xmlns:a16="http://schemas.microsoft.com/office/drawing/2014/main" id="{544251D3-EF93-7370-331D-D4A6EB0D3E33}"/>
              </a:ext>
            </a:extLst>
          </p:cNvPr>
          <p:cNvSpPr>
            <a:spLocks noGrp="1"/>
          </p:cNvSpPr>
          <p:nvPr>
            <p:ph type="body" idx="1"/>
          </p:nvPr>
        </p:nvSpPr>
        <p:spPr>
          <a:xfrm>
            <a:off x="839788" y="930393"/>
            <a:ext cx="5157787" cy="823912"/>
          </a:xfrm>
        </p:spPr>
        <p:txBody>
          <a:bodyPr/>
          <a:lstStyle/>
          <a:p>
            <a:r>
              <a:rPr lang="en-US" dirty="0"/>
              <a:t>MajesTEC-1</a:t>
            </a:r>
          </a:p>
        </p:txBody>
      </p:sp>
      <p:pic>
        <p:nvPicPr>
          <p:cNvPr id="8" name="Content Placeholder 7">
            <a:extLst>
              <a:ext uri="{FF2B5EF4-FFF2-40B4-BE49-F238E27FC236}">
                <a16:creationId xmlns:a16="http://schemas.microsoft.com/office/drawing/2014/main" id="{64F4654C-A206-61F8-08E6-A8D10D266EC8}"/>
              </a:ext>
            </a:extLst>
          </p:cNvPr>
          <p:cNvPicPr>
            <a:picLocks noGrp="1" noChangeAspect="1"/>
          </p:cNvPicPr>
          <p:nvPr>
            <p:ph sz="half" idx="2"/>
          </p:nvPr>
        </p:nvPicPr>
        <p:blipFill>
          <a:blip r:embed="rId2"/>
          <a:stretch>
            <a:fillRect/>
          </a:stretch>
        </p:blipFill>
        <p:spPr>
          <a:xfrm>
            <a:off x="741363" y="1754305"/>
            <a:ext cx="5157787" cy="2224927"/>
          </a:xfrm>
        </p:spPr>
      </p:pic>
      <p:sp>
        <p:nvSpPr>
          <p:cNvPr id="5" name="Text Placeholder 4">
            <a:extLst>
              <a:ext uri="{FF2B5EF4-FFF2-40B4-BE49-F238E27FC236}">
                <a16:creationId xmlns:a16="http://schemas.microsoft.com/office/drawing/2014/main" id="{CC50998C-689B-2EB5-3AAA-3C85A935E682}"/>
              </a:ext>
            </a:extLst>
          </p:cNvPr>
          <p:cNvSpPr>
            <a:spLocks noGrp="1"/>
          </p:cNvSpPr>
          <p:nvPr>
            <p:ph type="body" sz="quarter" idx="3"/>
          </p:nvPr>
        </p:nvSpPr>
        <p:spPr>
          <a:xfrm>
            <a:off x="6172200" y="930393"/>
            <a:ext cx="5183188" cy="823912"/>
          </a:xfrm>
        </p:spPr>
        <p:txBody>
          <a:bodyPr/>
          <a:lstStyle/>
          <a:p>
            <a:r>
              <a:rPr lang="en-US" dirty="0"/>
              <a:t>MagnetisMM-3</a:t>
            </a:r>
          </a:p>
        </p:txBody>
      </p:sp>
      <p:pic>
        <p:nvPicPr>
          <p:cNvPr id="10" name="Content Placeholder 9">
            <a:extLst>
              <a:ext uri="{FF2B5EF4-FFF2-40B4-BE49-F238E27FC236}">
                <a16:creationId xmlns:a16="http://schemas.microsoft.com/office/drawing/2014/main" id="{97B0C6FF-213A-7E39-CD36-2D14B5314CC7}"/>
              </a:ext>
            </a:extLst>
          </p:cNvPr>
          <p:cNvPicPr>
            <a:picLocks noGrp="1" noChangeAspect="1"/>
          </p:cNvPicPr>
          <p:nvPr>
            <p:ph sz="quarter" idx="4"/>
          </p:nvPr>
        </p:nvPicPr>
        <p:blipFill>
          <a:blip r:embed="rId3"/>
          <a:stretch>
            <a:fillRect/>
          </a:stretch>
        </p:blipFill>
        <p:spPr>
          <a:xfrm>
            <a:off x="6267449" y="1754305"/>
            <a:ext cx="5183188" cy="3191331"/>
          </a:xfrm>
        </p:spPr>
      </p:pic>
      <p:sp>
        <p:nvSpPr>
          <p:cNvPr id="12" name="TextBox 11">
            <a:extLst>
              <a:ext uri="{FF2B5EF4-FFF2-40B4-BE49-F238E27FC236}">
                <a16:creationId xmlns:a16="http://schemas.microsoft.com/office/drawing/2014/main" id="{D231145B-876D-C48E-7566-A6F8EF1E32A2}"/>
              </a:ext>
            </a:extLst>
          </p:cNvPr>
          <p:cNvSpPr txBox="1"/>
          <p:nvPr/>
        </p:nvSpPr>
        <p:spPr>
          <a:xfrm>
            <a:off x="68781" y="4868634"/>
            <a:ext cx="602721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EMA approval: Both teclistamab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elranatamab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are indicated as monotherapy for the treatment of adult patients with relapsed and refractory multiple myeloma, who have received at least three prior therapies, including an immunomodulatory agent, a proteasome inhibitor, and an anti-CD38 antibody and have demonstrated disease progression on the last therapy.</a:t>
            </a:r>
          </a:p>
        </p:txBody>
      </p:sp>
      <p:sp>
        <p:nvSpPr>
          <p:cNvPr id="13" name="TextBox 12">
            <a:extLst>
              <a:ext uri="{FF2B5EF4-FFF2-40B4-BE49-F238E27FC236}">
                <a16:creationId xmlns:a16="http://schemas.microsoft.com/office/drawing/2014/main" id="{99F313BD-7BA9-BD5C-1C8B-F89402856292}"/>
              </a:ext>
            </a:extLst>
          </p:cNvPr>
          <p:cNvSpPr txBox="1"/>
          <p:nvPr/>
        </p:nvSpPr>
        <p:spPr>
          <a:xfrm>
            <a:off x="6172200" y="4866885"/>
            <a:ext cx="601980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FDA approval: Teclistamab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elranatamab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are indicated as monotherapy for the treatment of adult patients with relapsed and refractory multiple myeloma, who have received at least four prior therapies, including an immunomodulatory agent, a proteasome inhibitor, and an anti-CD38 antibody and have demonstrated disease progression on the last therapy.</a:t>
            </a:r>
          </a:p>
        </p:txBody>
      </p:sp>
      <p:sp>
        <p:nvSpPr>
          <p:cNvPr id="14" name="Oval 13">
            <a:extLst>
              <a:ext uri="{FF2B5EF4-FFF2-40B4-BE49-F238E27FC236}">
                <a16:creationId xmlns:a16="http://schemas.microsoft.com/office/drawing/2014/main" id="{01D06C8A-EB90-B114-5619-415C783EE0D1}"/>
              </a:ext>
            </a:extLst>
          </p:cNvPr>
          <p:cNvSpPr/>
          <p:nvPr/>
        </p:nvSpPr>
        <p:spPr>
          <a:xfrm>
            <a:off x="2684989" y="5744047"/>
            <a:ext cx="635267" cy="29838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3742BDAD-F920-16A2-E3F4-F0977EB8AEC9}"/>
              </a:ext>
            </a:extLst>
          </p:cNvPr>
          <p:cNvSpPr/>
          <p:nvPr/>
        </p:nvSpPr>
        <p:spPr>
          <a:xfrm>
            <a:off x="7830534" y="5742903"/>
            <a:ext cx="635267" cy="29838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512508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7347-5E71-9E2F-035F-8C08C5D9740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A02380A-3ED4-B34E-D5F3-A313DFB3BCF0}"/>
              </a:ext>
            </a:extLst>
          </p:cNvPr>
          <p:cNvSpPr>
            <a:spLocks noGrp="1" noChangeArrowheads="1"/>
          </p:cNvSpPr>
          <p:nvPr>
            <p:ph type="title"/>
          </p:nvPr>
        </p:nvSpPr>
        <p:spPr>
          <a:xfrm>
            <a:off x="-26623" y="576804"/>
            <a:ext cx="12192000" cy="2276132"/>
          </a:xfrm>
        </p:spPr>
        <p:txBody>
          <a:bodyPr wrap="square" anchor="ctr">
            <a:noAutofit/>
          </a:bodyPr>
          <a:lstStyle/>
          <a:p>
            <a:r>
              <a:rPr lang="en-US" sz="3600" dirty="0"/>
              <a:t>RTP Live from Chicago: Investigator Perspectives on </a:t>
            </a:r>
            <a:br>
              <a:rPr lang="en-US" sz="3600" dirty="0"/>
            </a:br>
            <a:r>
              <a:rPr lang="en-US" sz="3600" dirty="0"/>
              <a:t>Available Research Findings and Challenging Questions </a:t>
            </a:r>
            <a:br>
              <a:rPr lang="en-US" sz="3600" dirty="0"/>
            </a:br>
            <a:r>
              <a:rPr lang="en-US" sz="3600" dirty="0"/>
              <a:t>in the Management of Soft Tissue Sarcoma and </a:t>
            </a:r>
            <a:br>
              <a:rPr lang="en-US" sz="3600" dirty="0"/>
            </a:br>
            <a:r>
              <a:rPr lang="en-US" sz="3600" dirty="0"/>
              <a:t>Other Connective Tissue Disorders</a:t>
            </a:r>
          </a:p>
        </p:txBody>
      </p:sp>
      <p:sp>
        <p:nvSpPr>
          <p:cNvPr id="12" name="Text Box 3">
            <a:extLst>
              <a:ext uri="{FF2B5EF4-FFF2-40B4-BE49-F238E27FC236}">
                <a16:creationId xmlns:a16="http://schemas.microsoft.com/office/drawing/2014/main" id="{3692DEB3-4BAB-5D9C-DE74-65F8769DF275}"/>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8E0F02D-22AF-8B8F-9C2C-2171E1C41C34}"/>
              </a:ext>
            </a:extLst>
          </p:cNvPr>
          <p:cNvSpPr txBox="1">
            <a:spLocks noChangeArrowheads="1"/>
          </p:cNvSpPr>
          <p:nvPr/>
        </p:nvSpPr>
        <p:spPr bwMode="auto">
          <a:xfrm>
            <a:off x="4647392" y="4191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E9CCB13-B8D2-A259-DE09-4CCD951EB769}"/>
              </a:ext>
            </a:extLst>
          </p:cNvPr>
          <p:cNvSpPr txBox="1">
            <a:spLocks noChangeArrowheads="1"/>
          </p:cNvSpPr>
          <p:nvPr/>
        </p:nvSpPr>
        <p:spPr bwMode="auto">
          <a:xfrm>
            <a:off x="0" y="310993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June 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7EEB28D7-FAAA-AE9C-0F7D-E1DA9A2739E4}"/>
              </a:ext>
            </a:extLst>
          </p:cNvPr>
          <p:cNvSpPr txBox="1">
            <a:spLocks noChangeArrowheads="1"/>
          </p:cNvSpPr>
          <p:nvPr/>
        </p:nvSpPr>
        <p:spPr bwMode="auto">
          <a:xfrm>
            <a:off x="152400" y="4745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Rashmi Chugh,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Mrinal Gounder, MD</a:t>
            </a:r>
          </a:p>
        </p:txBody>
      </p:sp>
    </p:spTree>
    <p:custDataLst>
      <p:tags r:id="rId1"/>
    </p:custDataLst>
    <p:extLst>
      <p:ext uri="{BB962C8B-B14F-4D97-AF65-F5344CB8AC3E}">
        <p14:creationId xmlns:p14="http://schemas.microsoft.com/office/powerpoint/2010/main" val="258788517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69D18B-CC2A-35A6-A3FA-DA9AE8F4C6C2}"/>
              </a:ext>
            </a:extLst>
          </p:cNvPr>
          <p:cNvSpPr>
            <a:spLocks noGrp="1"/>
          </p:cNvSpPr>
          <p:nvPr>
            <p:ph type="title"/>
          </p:nvPr>
        </p:nvSpPr>
        <p:spPr>
          <a:xfrm>
            <a:off x="385408" y="365125"/>
            <a:ext cx="11749082" cy="1325563"/>
          </a:xfrm>
        </p:spPr>
        <p:txBody>
          <a:bodyPr/>
          <a:lstStyle/>
          <a:p>
            <a:r>
              <a:rPr lang="en-US" dirty="0"/>
              <a:t>Key differences in study design and baseline characteristics</a:t>
            </a:r>
          </a:p>
        </p:txBody>
      </p:sp>
      <p:pic>
        <p:nvPicPr>
          <p:cNvPr id="11" name="Content Placeholder 10">
            <a:extLst>
              <a:ext uri="{FF2B5EF4-FFF2-40B4-BE49-F238E27FC236}">
                <a16:creationId xmlns:a16="http://schemas.microsoft.com/office/drawing/2014/main" id="{2417710E-F6E6-5A6B-7F34-49FC4519D964}"/>
              </a:ext>
            </a:extLst>
          </p:cNvPr>
          <p:cNvPicPr>
            <a:picLocks noGrp="1" noChangeAspect="1"/>
          </p:cNvPicPr>
          <p:nvPr>
            <p:ph sz="half" idx="1"/>
          </p:nvPr>
        </p:nvPicPr>
        <p:blipFill>
          <a:blip r:embed="rId2"/>
          <a:stretch>
            <a:fillRect/>
          </a:stretch>
        </p:blipFill>
        <p:spPr>
          <a:xfrm>
            <a:off x="269157" y="2283125"/>
            <a:ext cx="5951926" cy="3093476"/>
          </a:xfrm>
        </p:spPr>
      </p:pic>
      <p:pic>
        <p:nvPicPr>
          <p:cNvPr id="13" name="Content Placeholder 12">
            <a:extLst>
              <a:ext uri="{FF2B5EF4-FFF2-40B4-BE49-F238E27FC236}">
                <a16:creationId xmlns:a16="http://schemas.microsoft.com/office/drawing/2014/main" id="{7F2FB18D-12AF-65C9-71C0-716B3BE8F2A2}"/>
              </a:ext>
            </a:extLst>
          </p:cNvPr>
          <p:cNvPicPr>
            <a:picLocks noGrp="1" noChangeAspect="1"/>
          </p:cNvPicPr>
          <p:nvPr>
            <p:ph sz="half" idx="2"/>
          </p:nvPr>
        </p:nvPicPr>
        <p:blipFill>
          <a:blip r:embed="rId3"/>
          <a:stretch>
            <a:fillRect/>
          </a:stretch>
        </p:blipFill>
        <p:spPr>
          <a:xfrm>
            <a:off x="6172200" y="2214113"/>
            <a:ext cx="5742468" cy="3256317"/>
          </a:xfrm>
        </p:spPr>
      </p:pic>
    </p:spTree>
    <p:extLst>
      <p:ext uri="{BB962C8B-B14F-4D97-AF65-F5344CB8AC3E}">
        <p14:creationId xmlns:p14="http://schemas.microsoft.com/office/powerpoint/2010/main" val="296013804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D974-95D3-AA8F-D23E-5667C901F85E}"/>
              </a:ext>
            </a:extLst>
          </p:cNvPr>
          <p:cNvSpPr>
            <a:spLocks noGrp="1"/>
          </p:cNvSpPr>
          <p:nvPr>
            <p:ph type="title"/>
          </p:nvPr>
        </p:nvSpPr>
        <p:spPr>
          <a:xfrm>
            <a:off x="838200" y="138363"/>
            <a:ext cx="10515600" cy="1325563"/>
          </a:xfrm>
        </p:spPr>
        <p:txBody>
          <a:bodyPr>
            <a:normAutofit/>
          </a:bodyPr>
          <a:lstStyle/>
          <a:p>
            <a:r>
              <a:rPr lang="en-GB" sz="4400" b="1" dirty="0"/>
              <a:t>MajesTEC-1 and MagnetisMM-3: ORR</a:t>
            </a:r>
            <a:endParaRPr lang="en-US" dirty="0"/>
          </a:p>
        </p:txBody>
      </p:sp>
      <p:graphicFrame>
        <p:nvGraphicFramePr>
          <p:cNvPr id="18" name="Chart 17">
            <a:extLst>
              <a:ext uri="{FF2B5EF4-FFF2-40B4-BE49-F238E27FC236}">
                <a16:creationId xmlns:a16="http://schemas.microsoft.com/office/drawing/2014/main" id="{2B6D22D4-1FEC-631D-E189-C52E6625358F}"/>
              </a:ext>
            </a:extLst>
          </p:cNvPr>
          <p:cNvGraphicFramePr>
            <a:graphicFrameLocks/>
          </p:cNvGraphicFramePr>
          <p:nvPr/>
        </p:nvGraphicFramePr>
        <p:xfrm>
          <a:off x="0" y="1354672"/>
          <a:ext cx="6439083" cy="449144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92979BD1-6EF8-0961-2C6C-C2C2BE259E87}"/>
              </a:ext>
            </a:extLst>
          </p:cNvPr>
          <p:cNvSpPr txBox="1"/>
          <p:nvPr/>
        </p:nvSpPr>
        <p:spPr>
          <a:xfrm>
            <a:off x="6843319" y="3207022"/>
            <a:ext cx="630116" cy="253146"/>
          </a:xfrm>
          <a:prstGeom prst="rect">
            <a:avLst/>
          </a:prstGeom>
          <a:noFill/>
        </p:spPr>
        <p:txBody>
          <a:bodyPr wrap="square" lIns="121920" rIns="121920" rtlCol="0" anchor="b" anchorCtr="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100" b="0" i="0" u="none" strike="noStrike" kern="1200" cap="none" spc="0" normalizeH="0" baseline="0" noProof="0">
                <a:ln>
                  <a:noFill/>
                </a:ln>
                <a:solidFill>
                  <a:srgbClr val="0E2841"/>
                </a:solidFill>
                <a:effectLst/>
                <a:uLnTx/>
                <a:uFillTx/>
                <a:latin typeface="Aptos" panose="02110004020202020204"/>
                <a:ea typeface="+mn-ea"/>
                <a:cs typeface="+mn-cs"/>
              </a:rPr>
              <a:t>37.4%</a:t>
            </a:r>
            <a:endParaRPr kumimoji="0" lang="en-US" sz="1067" b="0" i="0" u="none" strike="noStrike" kern="1200" cap="none" spc="0" normalizeH="0" baseline="0" noProof="0" dirty="0">
              <a:ln>
                <a:noFill/>
              </a:ln>
              <a:solidFill>
                <a:srgbClr val="0E2841"/>
              </a:solidFill>
              <a:effectLst/>
              <a:uLnTx/>
              <a:uFillTx/>
              <a:latin typeface="Aptos" panose="02110004020202020204"/>
              <a:ea typeface="OpenSans"/>
              <a:cs typeface="OpenSans"/>
              <a:sym typeface="OpenSans"/>
              <a:rtl val="0"/>
            </a:endParaRPr>
          </a:p>
        </p:txBody>
      </p:sp>
      <p:grpSp>
        <p:nvGrpSpPr>
          <p:cNvPr id="20" name="Group 19">
            <a:extLst>
              <a:ext uri="{FF2B5EF4-FFF2-40B4-BE49-F238E27FC236}">
                <a16:creationId xmlns:a16="http://schemas.microsoft.com/office/drawing/2014/main" id="{23D5BCFE-926A-DC9D-D65D-05EEE5329E32}"/>
              </a:ext>
            </a:extLst>
          </p:cNvPr>
          <p:cNvGrpSpPr/>
          <p:nvPr/>
        </p:nvGrpSpPr>
        <p:grpSpPr>
          <a:xfrm>
            <a:off x="335812" y="5538799"/>
            <a:ext cx="3722212" cy="256545"/>
            <a:chOff x="6873337" y="4793219"/>
            <a:chExt cx="1992699" cy="377214"/>
          </a:xfrm>
        </p:grpSpPr>
        <p:sp>
          <p:nvSpPr>
            <p:cNvPr id="21" name="TextBox 20">
              <a:extLst>
                <a:ext uri="{FF2B5EF4-FFF2-40B4-BE49-F238E27FC236}">
                  <a16:creationId xmlns:a16="http://schemas.microsoft.com/office/drawing/2014/main" id="{257BE4D9-F5F7-A75A-2F1A-976880711134}"/>
                </a:ext>
              </a:extLst>
            </p:cNvPr>
            <p:cNvSpPr txBox="1"/>
            <p:nvPr/>
          </p:nvSpPr>
          <p:spPr>
            <a:xfrm>
              <a:off x="7761807" y="4895994"/>
              <a:ext cx="210919" cy="24145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err="1">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sCR</a:t>
              </a:r>
              <a:endPar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45BAD78-55A6-8F02-D128-3305C41B9CC3}"/>
                </a:ext>
              </a:extLst>
            </p:cNvPr>
            <p:cNvSpPr txBox="1"/>
            <p:nvPr/>
          </p:nvSpPr>
          <p:spPr>
            <a:xfrm>
              <a:off x="8340621" y="4895989"/>
              <a:ext cx="222160" cy="24145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VGPR</a:t>
              </a:r>
            </a:p>
          </p:txBody>
        </p:sp>
        <p:sp>
          <p:nvSpPr>
            <p:cNvPr id="23" name="TextBox 22">
              <a:extLst>
                <a:ext uri="{FF2B5EF4-FFF2-40B4-BE49-F238E27FC236}">
                  <a16:creationId xmlns:a16="http://schemas.microsoft.com/office/drawing/2014/main" id="{D94E73C7-226B-05AB-448B-58495234242C}"/>
                </a:ext>
              </a:extLst>
            </p:cNvPr>
            <p:cNvSpPr txBox="1"/>
            <p:nvPr/>
          </p:nvSpPr>
          <p:spPr>
            <a:xfrm>
              <a:off x="8699851" y="4895989"/>
              <a:ext cx="166185" cy="24145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PR</a:t>
              </a:r>
            </a:p>
          </p:txBody>
        </p:sp>
        <p:sp>
          <p:nvSpPr>
            <p:cNvPr id="24" name="TextBox 23">
              <a:extLst>
                <a:ext uri="{FF2B5EF4-FFF2-40B4-BE49-F238E27FC236}">
                  <a16:creationId xmlns:a16="http://schemas.microsoft.com/office/drawing/2014/main" id="{D6F35BE4-1B66-3355-83B9-4322A5F775ED}"/>
                </a:ext>
              </a:extLst>
            </p:cNvPr>
            <p:cNvSpPr txBox="1"/>
            <p:nvPr/>
          </p:nvSpPr>
          <p:spPr>
            <a:xfrm>
              <a:off x="6873337" y="4793219"/>
              <a:ext cx="732723" cy="3772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 </a:t>
              </a:r>
              <a:r>
                <a:rPr kumimoji="0" lang="en-US" sz="1050" b="1" i="0" u="none" strike="noStrike" kern="0" cap="none" spc="0" normalizeH="0" baseline="0" noProof="0" dirty="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Best response </a:t>
              </a:r>
              <a:r>
                <a:rPr kumimoji="0" lang="en-US" sz="1050" b="0" i="0" u="none" strike="noStrike" kern="0" cap="none" spc="0" normalizeH="0" baseline="0" noProof="0" dirty="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FA99B58A-B5F2-A2E1-FBC9-4B3E970E2441}"/>
                </a:ext>
              </a:extLst>
            </p:cNvPr>
            <p:cNvSpPr/>
            <p:nvPr/>
          </p:nvSpPr>
          <p:spPr>
            <a:xfrm>
              <a:off x="7670262" y="4930035"/>
              <a:ext cx="65270" cy="179266"/>
            </a:xfrm>
            <a:prstGeom prst="rect">
              <a:avLst/>
            </a:prstGeom>
            <a:solidFill>
              <a:srgbClr val="359942"/>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9C16E33-01EA-A1E0-656D-71D09BF131FF}"/>
                </a:ext>
              </a:extLst>
            </p:cNvPr>
            <p:cNvSpPr/>
            <p:nvPr/>
          </p:nvSpPr>
          <p:spPr>
            <a:xfrm>
              <a:off x="8244102" y="4930035"/>
              <a:ext cx="65270" cy="179266"/>
            </a:xfrm>
            <a:prstGeom prst="rect">
              <a:avLst/>
            </a:prstGeom>
            <a:solidFill>
              <a:srgbClr val="1C75BC"/>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BE48A42-A9B6-58BA-1322-08719A55D18F}"/>
                </a:ext>
              </a:extLst>
            </p:cNvPr>
            <p:cNvSpPr/>
            <p:nvPr/>
          </p:nvSpPr>
          <p:spPr>
            <a:xfrm>
              <a:off x="8609751" y="4930035"/>
              <a:ext cx="65270" cy="179266"/>
            </a:xfrm>
            <a:prstGeom prst="rect">
              <a:avLst/>
            </a:prstGeom>
            <a:solidFill>
              <a:srgbClr val="00A0D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15ADC4B-DC83-EFE6-81B0-0722BC45FD5C}"/>
                </a:ext>
              </a:extLst>
            </p:cNvPr>
            <p:cNvSpPr txBox="1"/>
            <p:nvPr/>
          </p:nvSpPr>
          <p:spPr>
            <a:xfrm>
              <a:off x="8065499" y="4895989"/>
              <a:ext cx="210919" cy="24145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rPr>
                <a:t>CR</a:t>
              </a:r>
            </a:p>
          </p:txBody>
        </p:sp>
        <p:sp>
          <p:nvSpPr>
            <p:cNvPr id="29" name="Rectangle 28">
              <a:extLst>
                <a:ext uri="{FF2B5EF4-FFF2-40B4-BE49-F238E27FC236}">
                  <a16:creationId xmlns:a16="http://schemas.microsoft.com/office/drawing/2014/main" id="{66D1D2BB-0C72-8D04-BE27-487CA02F276A}"/>
                </a:ext>
              </a:extLst>
            </p:cNvPr>
            <p:cNvSpPr/>
            <p:nvPr/>
          </p:nvSpPr>
          <p:spPr>
            <a:xfrm>
              <a:off x="7973953" y="4930035"/>
              <a:ext cx="65270" cy="179266"/>
            </a:xfrm>
            <a:prstGeom prst="rect">
              <a:avLst/>
            </a:prstGeom>
            <a:solidFill>
              <a:srgbClr val="6EBD44"/>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33333"/>
                </a:solidFill>
                <a:effectLst/>
                <a:uLnTx/>
                <a:uFillTx/>
                <a:latin typeface="Aptos" panose="02110004020202020204"/>
                <a:ea typeface="Open Sans" panose="020B0606030504020204" pitchFamily="34" charset="0"/>
                <a:cs typeface="Arial" panose="020B0604020202020204" pitchFamily="34" charset="0"/>
              </a:endParaRPr>
            </a:p>
          </p:txBody>
        </p:sp>
      </p:grpSp>
      <p:sp>
        <p:nvSpPr>
          <p:cNvPr id="30" name="Rectangle 29">
            <a:extLst>
              <a:ext uri="{FF2B5EF4-FFF2-40B4-BE49-F238E27FC236}">
                <a16:creationId xmlns:a16="http://schemas.microsoft.com/office/drawing/2014/main" id="{13B1F1DD-66FA-D417-F10D-CC9D5FC47829}"/>
              </a:ext>
            </a:extLst>
          </p:cNvPr>
          <p:cNvSpPr/>
          <p:nvPr/>
        </p:nvSpPr>
        <p:spPr>
          <a:xfrm>
            <a:off x="3701222" y="1710195"/>
            <a:ext cx="2543776" cy="3831711"/>
          </a:xfrm>
          <a:prstGeom prst="rect">
            <a:avLst/>
          </a:pr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Chart&#10;&#10;Description automatically generated with medium confidence">
            <a:extLst>
              <a:ext uri="{FF2B5EF4-FFF2-40B4-BE49-F238E27FC236}">
                <a16:creationId xmlns:a16="http://schemas.microsoft.com/office/drawing/2014/main" id="{6589102C-1B92-5BC2-C1AE-8691E6CAEB9D}"/>
              </a:ext>
            </a:extLst>
          </p:cNvPr>
          <p:cNvPicPr>
            <a:picLocks noChangeAspect="1"/>
          </p:cNvPicPr>
          <p:nvPr/>
        </p:nvPicPr>
        <p:blipFill>
          <a:blip r:embed="rId4"/>
          <a:stretch>
            <a:fillRect/>
          </a:stretch>
        </p:blipFill>
        <p:spPr>
          <a:xfrm>
            <a:off x="6223333" y="1379785"/>
            <a:ext cx="3948234" cy="4623520"/>
          </a:xfrm>
          <a:prstGeom prst="rect">
            <a:avLst/>
          </a:prstGeom>
        </p:spPr>
      </p:pic>
      <p:sp>
        <p:nvSpPr>
          <p:cNvPr id="6" name="TextBox 5">
            <a:extLst>
              <a:ext uri="{FF2B5EF4-FFF2-40B4-BE49-F238E27FC236}">
                <a16:creationId xmlns:a16="http://schemas.microsoft.com/office/drawing/2014/main" id="{D40C9593-8E16-614E-12AA-82066F42A231}"/>
              </a:ext>
            </a:extLst>
          </p:cNvPr>
          <p:cNvSpPr txBox="1"/>
          <p:nvPr/>
        </p:nvSpPr>
        <p:spPr>
          <a:xfrm>
            <a:off x="7158378" y="1713309"/>
            <a:ext cx="2733676" cy="334804"/>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Pr>
              <a:t>ORR, 61.0% (95% CI, 51.8−69.6)</a:t>
            </a:r>
          </a:p>
        </p:txBody>
      </p:sp>
      <p:sp>
        <p:nvSpPr>
          <p:cNvPr id="7" name="TextBox 6">
            <a:extLst>
              <a:ext uri="{FF2B5EF4-FFF2-40B4-BE49-F238E27FC236}">
                <a16:creationId xmlns:a16="http://schemas.microsoft.com/office/drawing/2014/main" id="{E51AFE53-481B-B075-F01A-725BCB58177A}"/>
              </a:ext>
            </a:extLst>
          </p:cNvPr>
          <p:cNvSpPr txBox="1"/>
          <p:nvPr/>
        </p:nvSpPr>
        <p:spPr>
          <a:xfrm>
            <a:off x="7139160" y="1364763"/>
            <a:ext cx="3644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follow up 17.6 months</a:t>
            </a:r>
          </a:p>
        </p:txBody>
      </p:sp>
      <p:sp>
        <p:nvSpPr>
          <p:cNvPr id="9" name="TextBox 8">
            <a:extLst>
              <a:ext uri="{FF2B5EF4-FFF2-40B4-BE49-F238E27FC236}">
                <a16:creationId xmlns:a16="http://schemas.microsoft.com/office/drawing/2014/main" id="{769D0491-C0DA-7FA8-3813-A125CF4676F5}"/>
              </a:ext>
            </a:extLst>
          </p:cNvPr>
          <p:cNvSpPr txBox="1"/>
          <p:nvPr/>
        </p:nvSpPr>
        <p:spPr>
          <a:xfrm>
            <a:off x="3871697" y="1812458"/>
            <a:ext cx="243951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85.7% (48/56) of minimal residual disease (MRD)-evaluable pts were MRD negative (10–5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Responses were reached quickly, at a median of 1.2 months, with deep responses taking approximately 4.5 months</a:t>
            </a:r>
          </a:p>
        </p:txBody>
      </p:sp>
      <p:sp>
        <p:nvSpPr>
          <p:cNvPr id="10" name="TextBox 9">
            <a:extLst>
              <a:ext uri="{FF2B5EF4-FFF2-40B4-BE49-F238E27FC236}">
                <a16:creationId xmlns:a16="http://schemas.microsoft.com/office/drawing/2014/main" id="{81CE25DB-D0A6-37CC-3242-601290D3C262}"/>
              </a:ext>
            </a:extLst>
          </p:cNvPr>
          <p:cNvSpPr txBox="1"/>
          <p:nvPr/>
        </p:nvSpPr>
        <p:spPr>
          <a:xfrm>
            <a:off x="9783892" y="2048113"/>
            <a:ext cx="2439518"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MRD negativity rate was 90.0% in sCR/CR patients who were MRD evaluable (n=30)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Responses were reached quickly, at a median of 1.2 months, with deep responses taking approximately 4.6 months</a:t>
            </a:r>
          </a:p>
        </p:txBody>
      </p:sp>
      <p:sp>
        <p:nvSpPr>
          <p:cNvPr id="13" name="Rectangle 12">
            <a:extLst>
              <a:ext uri="{FF2B5EF4-FFF2-40B4-BE49-F238E27FC236}">
                <a16:creationId xmlns:a16="http://schemas.microsoft.com/office/drawing/2014/main" id="{65EF2206-8494-023B-A251-CB7FDABD1A71}"/>
              </a:ext>
            </a:extLst>
          </p:cNvPr>
          <p:cNvSpPr/>
          <p:nvPr/>
        </p:nvSpPr>
        <p:spPr>
          <a:xfrm>
            <a:off x="6928987" y="3053590"/>
            <a:ext cx="458781" cy="4043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78BCD0F1-8EA3-1172-23F7-AE2DDF5500D6}"/>
              </a:ext>
            </a:extLst>
          </p:cNvPr>
          <p:cNvSpPr txBox="1"/>
          <p:nvPr/>
        </p:nvSpPr>
        <p:spPr>
          <a:xfrm>
            <a:off x="6833453" y="3113712"/>
            <a:ext cx="10879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37.4%</a:t>
            </a:r>
          </a:p>
        </p:txBody>
      </p:sp>
      <p:sp>
        <p:nvSpPr>
          <p:cNvPr id="4" name="TextBox 3">
            <a:extLst>
              <a:ext uri="{FF2B5EF4-FFF2-40B4-BE49-F238E27FC236}">
                <a16:creationId xmlns:a16="http://schemas.microsoft.com/office/drawing/2014/main" id="{824DBBBE-D9A9-488B-0768-D1B2718A0FC7}"/>
              </a:ext>
            </a:extLst>
          </p:cNvPr>
          <p:cNvSpPr txBox="1"/>
          <p:nvPr/>
        </p:nvSpPr>
        <p:spPr>
          <a:xfrm>
            <a:off x="20177" y="6148164"/>
            <a:ext cx="917392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Usmani SZ, et al. Presented at ASCO; June 2–6, 2023; Chicago, IL, USA &amp; Virtual. Poster # 8034</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Garfall</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AL, et al. ASCO 2024; Abstract 7540.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Tomasson MH, et al. ASH 2023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Blood (2023) 142 (Supplement 1): 3385.</a:t>
            </a:r>
            <a:endPar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979306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90DB-0DA6-B8CF-A95E-9BB26D9F0BD6}"/>
              </a:ext>
            </a:extLst>
          </p:cNvPr>
          <p:cNvSpPr>
            <a:spLocks noGrp="1"/>
          </p:cNvSpPr>
          <p:nvPr>
            <p:ph type="title"/>
          </p:nvPr>
        </p:nvSpPr>
        <p:spPr>
          <a:xfrm>
            <a:off x="838200" y="128975"/>
            <a:ext cx="10515600" cy="1325563"/>
          </a:xfrm>
        </p:spPr>
        <p:txBody>
          <a:bodyPr/>
          <a:lstStyle/>
          <a:p>
            <a:r>
              <a:rPr lang="en-GB" sz="4400" b="1" dirty="0"/>
              <a:t>MajesTEC-1 and MAgnetisMM-3: PFS </a:t>
            </a:r>
            <a:endParaRPr lang="en-US" dirty="0"/>
          </a:p>
        </p:txBody>
      </p:sp>
      <p:pic>
        <p:nvPicPr>
          <p:cNvPr id="200" name="Content Placeholder 199">
            <a:extLst>
              <a:ext uri="{FF2B5EF4-FFF2-40B4-BE49-F238E27FC236}">
                <a16:creationId xmlns:a16="http://schemas.microsoft.com/office/drawing/2014/main" id="{6D54B017-CC99-0FAA-8BC7-25EF27FC13AF}"/>
              </a:ext>
            </a:extLst>
          </p:cNvPr>
          <p:cNvPicPr>
            <a:picLocks noGrp="1" noChangeAspect="1"/>
          </p:cNvPicPr>
          <p:nvPr>
            <p:ph sz="half" idx="1"/>
          </p:nvPr>
        </p:nvPicPr>
        <p:blipFill>
          <a:blip r:embed="rId2"/>
          <a:stretch>
            <a:fillRect/>
          </a:stretch>
        </p:blipFill>
        <p:spPr>
          <a:xfrm>
            <a:off x="60224" y="2108573"/>
            <a:ext cx="6059854" cy="3043141"/>
          </a:xfrm>
          <a:prstGeom prst="rect">
            <a:avLst/>
          </a:prstGeom>
        </p:spPr>
      </p:pic>
      <p:sp>
        <p:nvSpPr>
          <p:cNvPr id="4" name="TextBox 3">
            <a:extLst>
              <a:ext uri="{FF2B5EF4-FFF2-40B4-BE49-F238E27FC236}">
                <a16:creationId xmlns:a16="http://schemas.microsoft.com/office/drawing/2014/main" id="{BB813078-3477-63A1-EB28-66A3171F5B2C}"/>
              </a:ext>
            </a:extLst>
          </p:cNvPr>
          <p:cNvSpPr txBox="1"/>
          <p:nvPr/>
        </p:nvSpPr>
        <p:spPr>
          <a:xfrm>
            <a:off x="533331" y="5186962"/>
            <a:ext cx="61722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progression-free survival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mPFS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11.4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overall survival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22.2 months</a:t>
            </a:r>
          </a:p>
        </p:txBody>
      </p:sp>
      <p:sp>
        <p:nvSpPr>
          <p:cNvPr id="3" name="TextBox 2">
            <a:extLst>
              <a:ext uri="{FF2B5EF4-FFF2-40B4-BE49-F238E27FC236}">
                <a16:creationId xmlns:a16="http://schemas.microsoft.com/office/drawing/2014/main" id="{761E9011-95E7-AF54-5AA2-66EB761DB4EF}"/>
              </a:ext>
            </a:extLst>
          </p:cNvPr>
          <p:cNvSpPr txBox="1"/>
          <p:nvPr/>
        </p:nvSpPr>
        <p:spPr>
          <a:xfrm>
            <a:off x="60224" y="6359693"/>
            <a:ext cx="91739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ptos" panose="02110004020202020204"/>
                <a:ea typeface="+mn-ea"/>
                <a:cs typeface="+mn-cs"/>
              </a:rPr>
              <a:t>Usmani SZ, et al. Presented at ASCO; June 2–6, 2023; Chicago, IL, USA &amp; Virtual. Poster # 8034</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Garfall</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AL, et al. ASCO 2024; Abstract 7540.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Content Placeholder 7">
            <a:extLst>
              <a:ext uri="{FF2B5EF4-FFF2-40B4-BE49-F238E27FC236}">
                <a16:creationId xmlns:a16="http://schemas.microsoft.com/office/drawing/2014/main" id="{7AA27C3F-6E9F-DFC5-76D3-A8D0985E10FD}"/>
              </a:ext>
            </a:extLst>
          </p:cNvPr>
          <p:cNvPicPr>
            <a:picLocks noGrp="1" noChangeAspect="1"/>
          </p:cNvPicPr>
          <p:nvPr>
            <p:ph sz="half" idx="2"/>
          </p:nvPr>
        </p:nvPicPr>
        <p:blipFill>
          <a:blip r:embed="rId3"/>
          <a:srcRect l="1943" t="12986" r="49453" b="8629"/>
          <a:stretch>
            <a:fillRect/>
          </a:stretch>
        </p:blipFill>
        <p:spPr>
          <a:xfrm>
            <a:off x="6371302" y="1941073"/>
            <a:ext cx="4982497" cy="3043142"/>
          </a:xfrm>
          <a:prstGeom prst="rect">
            <a:avLst/>
          </a:prstGeom>
        </p:spPr>
      </p:pic>
    </p:spTree>
    <p:extLst>
      <p:ext uri="{BB962C8B-B14F-4D97-AF65-F5344CB8AC3E}">
        <p14:creationId xmlns:p14="http://schemas.microsoft.com/office/powerpoint/2010/main" val="319753372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8DEA-D148-79A2-8867-30A2BCA67DE0}"/>
              </a:ext>
            </a:extLst>
          </p:cNvPr>
          <p:cNvSpPr>
            <a:spLocks noGrp="1"/>
          </p:cNvSpPr>
          <p:nvPr>
            <p:ph type="title"/>
          </p:nvPr>
        </p:nvSpPr>
        <p:spPr>
          <a:xfrm>
            <a:off x="247291" y="365125"/>
            <a:ext cx="11812437" cy="1325563"/>
          </a:xfrm>
        </p:spPr>
        <p:txBody>
          <a:bodyPr>
            <a:noAutofit/>
          </a:bodyPr>
          <a:lstStyle/>
          <a:p>
            <a:r>
              <a:rPr lang="en-US" sz="3200" dirty="0"/>
              <a:t>Efficacy and Safety of Less Frequent Dosing With Elranatamab in Patients With Relapsed or Refractory Multiple Myeloma: A US Subgroup Analysis From MagnetisMM-3</a:t>
            </a:r>
          </a:p>
        </p:txBody>
      </p:sp>
      <p:sp>
        <p:nvSpPr>
          <p:cNvPr id="4" name="TextBox 3">
            <a:extLst>
              <a:ext uri="{FF2B5EF4-FFF2-40B4-BE49-F238E27FC236}">
                <a16:creationId xmlns:a16="http://schemas.microsoft.com/office/drawing/2014/main" id="{C9AB1B28-59EE-6A9A-984C-C77A1A43B177}"/>
              </a:ext>
            </a:extLst>
          </p:cNvPr>
          <p:cNvSpPr txBox="1"/>
          <p:nvPr/>
        </p:nvSpPr>
        <p:spPr>
          <a:xfrm>
            <a:off x="97767" y="6123543"/>
            <a:ext cx="1172042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Nooka AK, Strouse CS, Larson SM,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Lesokhin</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AM, Yanovsky AV,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Vesole</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DH, et al. Efficacy and safety of less frequent dosing with elranatamab (ELRA) in patients with relapsed or refractory multiple myeloma (RRMM): A US subgroup analysis from MagnetisMM-3. Journal of Clinical Oncology. 2025;43(16_suppl):7549-.</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EBCC7554-3ADE-DE26-899D-D770764CC48F}"/>
              </a:ext>
            </a:extLst>
          </p:cNvPr>
          <p:cNvPicPr>
            <a:picLocks noChangeAspect="1"/>
          </p:cNvPicPr>
          <p:nvPr/>
        </p:nvPicPr>
        <p:blipFill>
          <a:blip r:embed="rId2"/>
          <a:srcRect b="49638"/>
          <a:stretch>
            <a:fillRect/>
          </a:stretch>
        </p:blipFill>
        <p:spPr>
          <a:xfrm>
            <a:off x="17419" y="1820293"/>
            <a:ext cx="4059936" cy="2816242"/>
          </a:xfrm>
          <a:prstGeom prst="rect">
            <a:avLst/>
          </a:prstGeom>
        </p:spPr>
      </p:pic>
      <p:pic>
        <p:nvPicPr>
          <p:cNvPr id="9" name="Picture 8">
            <a:extLst>
              <a:ext uri="{FF2B5EF4-FFF2-40B4-BE49-F238E27FC236}">
                <a16:creationId xmlns:a16="http://schemas.microsoft.com/office/drawing/2014/main" id="{5AC814F0-0B14-7FA9-8F76-B4FB6BAE68B1}"/>
              </a:ext>
            </a:extLst>
          </p:cNvPr>
          <p:cNvPicPr>
            <a:picLocks noChangeAspect="1"/>
          </p:cNvPicPr>
          <p:nvPr/>
        </p:nvPicPr>
        <p:blipFill>
          <a:blip r:embed="rId3"/>
          <a:stretch>
            <a:fillRect/>
          </a:stretch>
        </p:blipFill>
        <p:spPr>
          <a:xfrm>
            <a:off x="8113006" y="1702295"/>
            <a:ext cx="4096412" cy="2831632"/>
          </a:xfrm>
          <a:prstGeom prst="rect">
            <a:avLst/>
          </a:prstGeom>
        </p:spPr>
      </p:pic>
      <p:sp>
        <p:nvSpPr>
          <p:cNvPr id="11" name="TextBox 10">
            <a:extLst>
              <a:ext uri="{FF2B5EF4-FFF2-40B4-BE49-F238E27FC236}">
                <a16:creationId xmlns:a16="http://schemas.microsoft.com/office/drawing/2014/main" id="{B79F42E1-2731-52B3-8E86-8B51B95E8983}"/>
              </a:ext>
            </a:extLst>
          </p:cNvPr>
          <p:cNvSpPr txBox="1"/>
          <p:nvPr/>
        </p:nvSpPr>
        <p:spPr>
          <a:xfrm>
            <a:off x="247291" y="4612308"/>
            <a:ext cx="1123734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Among the 123 BCMA-naive patients in Cohort A, 47 were enrolled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With a median follow-up of 39.6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Median ORR was 66.0%, median DOR was 40.8 months but may not yet be mature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Median PFS was 27.3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Median OS was 43.6 months but may not yet be mature</a:t>
            </a:r>
          </a:p>
        </p:txBody>
      </p:sp>
      <p:pic>
        <p:nvPicPr>
          <p:cNvPr id="6" name="Picture 5">
            <a:extLst>
              <a:ext uri="{FF2B5EF4-FFF2-40B4-BE49-F238E27FC236}">
                <a16:creationId xmlns:a16="http://schemas.microsoft.com/office/drawing/2014/main" id="{2D2614B6-126A-67BE-B7DA-24778A811C4B}"/>
              </a:ext>
            </a:extLst>
          </p:cNvPr>
          <p:cNvPicPr>
            <a:picLocks noChangeAspect="1"/>
          </p:cNvPicPr>
          <p:nvPr/>
        </p:nvPicPr>
        <p:blipFill>
          <a:blip r:embed="rId2"/>
          <a:srcRect t="51768"/>
          <a:stretch>
            <a:fillRect/>
          </a:stretch>
        </p:blipFill>
        <p:spPr>
          <a:xfrm>
            <a:off x="4061781" y="1839284"/>
            <a:ext cx="4059936" cy="2697110"/>
          </a:xfrm>
          <a:prstGeom prst="rect">
            <a:avLst/>
          </a:prstGeom>
        </p:spPr>
      </p:pic>
    </p:spTree>
    <p:extLst>
      <p:ext uri="{BB962C8B-B14F-4D97-AF65-F5344CB8AC3E}">
        <p14:creationId xmlns:p14="http://schemas.microsoft.com/office/powerpoint/2010/main" val="213035031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3CC4-D95B-C19A-5F1E-4CADFD1692A6}"/>
              </a:ext>
            </a:extLst>
          </p:cNvPr>
          <p:cNvSpPr>
            <a:spLocks noGrp="1"/>
          </p:cNvSpPr>
          <p:nvPr>
            <p:ph type="title"/>
          </p:nvPr>
        </p:nvSpPr>
        <p:spPr/>
        <p:txBody>
          <a:bodyPr>
            <a:normAutofit fontScale="90000"/>
          </a:bodyPr>
          <a:lstStyle/>
          <a:p>
            <a:r>
              <a:rPr lang="en-US" dirty="0"/>
              <a:t>Extended follow-up from the pivotal Phase I/II MonumenTAL-1 study of talquetamab in R/R MM</a:t>
            </a:r>
          </a:p>
        </p:txBody>
      </p:sp>
      <p:sp>
        <p:nvSpPr>
          <p:cNvPr id="3" name="Content Placeholder 2">
            <a:extLst>
              <a:ext uri="{FF2B5EF4-FFF2-40B4-BE49-F238E27FC236}">
                <a16:creationId xmlns:a16="http://schemas.microsoft.com/office/drawing/2014/main" id="{182E18FD-9296-7D3B-2E89-2D1EB6BD4AD4}"/>
              </a:ext>
            </a:extLst>
          </p:cNvPr>
          <p:cNvSpPr>
            <a:spLocks noGrp="1"/>
          </p:cNvSpPr>
          <p:nvPr>
            <p:ph idx="1"/>
          </p:nvPr>
        </p:nvSpPr>
        <p:spPr/>
        <p:txBody>
          <a:bodyPr>
            <a:normAutofit fontScale="92500" lnSpcReduction="20000"/>
          </a:bodyPr>
          <a:lstStyle/>
          <a:p>
            <a:r>
              <a:rPr lang="en-US" dirty="0"/>
              <a:t>Talquetamab (Tal) is the first and only approved anti-GPRC5D bispecific antibody (</a:t>
            </a:r>
            <a:r>
              <a:rPr lang="en-US" dirty="0" err="1"/>
              <a:t>BsAb</a:t>
            </a:r>
            <a:r>
              <a:rPr lang="en-US" dirty="0"/>
              <a:t>) for relapsed/refractory multiple myeloma (RRMM) </a:t>
            </a:r>
          </a:p>
          <a:p>
            <a:pPr lvl="1"/>
            <a:r>
              <a:rPr lang="en-US" dirty="0"/>
              <a:t>Extended </a:t>
            </a:r>
            <a:r>
              <a:rPr lang="en-US" dirty="0" err="1"/>
              <a:t>mFU</a:t>
            </a:r>
            <a:r>
              <a:rPr lang="en-US" dirty="0"/>
              <a:t> of 30–38 </a:t>
            </a:r>
            <a:r>
              <a:rPr lang="en-US" dirty="0" err="1"/>
              <a:t>mo</a:t>
            </a:r>
            <a:r>
              <a:rPr lang="en-US" dirty="0"/>
              <a:t> at ASCO 2025</a:t>
            </a:r>
          </a:p>
          <a:p>
            <a:r>
              <a:rPr lang="en-US" dirty="0"/>
              <a:t>3 cohorts</a:t>
            </a:r>
          </a:p>
          <a:p>
            <a:pPr lvl="1"/>
            <a:r>
              <a:rPr lang="en-US" dirty="0"/>
              <a:t>Prior TCR naïve 0.4 mg/kg weekly (QW) (n=143) - 38.2 months</a:t>
            </a:r>
          </a:p>
          <a:p>
            <a:pPr lvl="1"/>
            <a:r>
              <a:rPr lang="en-US" dirty="0"/>
              <a:t>Prior TCR naïve 0.8 mg/kg every other week (Q2W) (n=154) - 31.2 months</a:t>
            </a:r>
          </a:p>
          <a:p>
            <a:pPr lvl="1"/>
            <a:r>
              <a:rPr lang="en-US" dirty="0"/>
              <a:t>Prior TCR exposed 0.4 mg/kg QW or 0.8 mg/kg Q2W (n=78) - 30.3 months</a:t>
            </a:r>
          </a:p>
          <a:p>
            <a:r>
              <a:rPr lang="en-US" dirty="0"/>
              <a:t>ORR unchanged (QW vs Q2W vs prior TCR) - 74.1% vs 69.5% vs 66.7%</a:t>
            </a:r>
          </a:p>
          <a:p>
            <a:r>
              <a:rPr lang="en-US" dirty="0" err="1"/>
              <a:t>mDOR</a:t>
            </a:r>
            <a:r>
              <a:rPr lang="en-US" dirty="0"/>
              <a:t> (QW vs Q2W vs prior TCR) - 9.5 vs 17.5 vs 19.2 months</a:t>
            </a:r>
          </a:p>
          <a:p>
            <a:r>
              <a:rPr lang="en-US" dirty="0" err="1"/>
              <a:t>mPFS</a:t>
            </a:r>
            <a:r>
              <a:rPr lang="en-US" dirty="0"/>
              <a:t> (QW vs Q2W vs prior TCR) - 7.5 vs 11.2 vs 7.7 months </a:t>
            </a:r>
          </a:p>
          <a:p>
            <a:r>
              <a:rPr lang="en-US" dirty="0" err="1"/>
              <a:t>mOS</a:t>
            </a:r>
            <a:r>
              <a:rPr lang="en-US" dirty="0"/>
              <a:t> (QW vs Q2W vs prior TCR) - 34.0 vs NR vs 28.3 months</a:t>
            </a:r>
          </a:p>
          <a:p>
            <a:r>
              <a:rPr lang="en-US" dirty="0"/>
              <a:t>36-month OS rates (QW vs Q2W vs prior TCR) - 49% vs 61% vs 45%</a:t>
            </a:r>
          </a:p>
          <a:p>
            <a:endParaRPr lang="en-US" dirty="0"/>
          </a:p>
        </p:txBody>
      </p:sp>
      <p:sp>
        <p:nvSpPr>
          <p:cNvPr id="5" name="TextBox 4">
            <a:extLst>
              <a:ext uri="{FF2B5EF4-FFF2-40B4-BE49-F238E27FC236}">
                <a16:creationId xmlns:a16="http://schemas.microsoft.com/office/drawing/2014/main" id="{611DA8DA-86FD-2D20-6445-2FED4A5D689B}"/>
              </a:ext>
            </a:extLst>
          </p:cNvPr>
          <p:cNvSpPr txBox="1"/>
          <p:nvPr/>
        </p:nvSpPr>
        <p:spPr>
          <a:xfrm>
            <a:off x="80512" y="6169709"/>
            <a:ext cx="116514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Rasche L, Schinke CD,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Touzeau</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C, Minnema M, Donk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NWCJvd</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Rodríguez-Otero P, et al. Efficacy and safety from the phase 1/2 MonumenTAL-1 study of talquetamab, a GPRC5D×CD3 bispecific antibody, in patients with relapsed/refractory multiple myeloma: Analyses at an extended median follow-up. Journal of Clinical Oncology. 2025;43(16_suppl):7528</a:t>
            </a:r>
            <a:endParaRPr kumimoji="0" lang="en-US" sz="1200" b="1" i="0" u="none" strike="noStrike" kern="1200" cap="none" spc="0" normalizeH="0" baseline="0" noProof="0" dirty="0">
              <a:ln>
                <a:noFill/>
              </a:ln>
              <a:solidFill>
                <a:srgbClr val="2B3341"/>
              </a:solidFill>
              <a:effectLst/>
              <a:uLnTx/>
              <a:uFillTx/>
              <a:latin typeface="Inter"/>
              <a:ea typeface="+mn-ea"/>
              <a:cs typeface="+mn-cs"/>
            </a:endParaRPr>
          </a:p>
        </p:txBody>
      </p:sp>
    </p:spTree>
    <p:extLst>
      <p:ext uri="{BB962C8B-B14F-4D97-AF65-F5344CB8AC3E}">
        <p14:creationId xmlns:p14="http://schemas.microsoft.com/office/powerpoint/2010/main" val="11830875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B7CB13-941F-34E2-CB0E-907718FF9E27}"/>
              </a:ext>
            </a:extLst>
          </p:cNvPr>
          <p:cNvSpPr>
            <a:spLocks noGrp="1"/>
          </p:cNvSpPr>
          <p:nvPr>
            <p:ph idx="1"/>
          </p:nvPr>
        </p:nvSpPr>
        <p:spPr>
          <a:xfrm>
            <a:off x="838200" y="465826"/>
            <a:ext cx="10515600" cy="5711137"/>
          </a:xfrm>
        </p:spPr>
        <p:txBody>
          <a:bodyPr>
            <a:normAutofit fontScale="77500" lnSpcReduction="20000"/>
          </a:bodyPr>
          <a:lstStyle/>
          <a:p>
            <a:r>
              <a:rPr lang="en-US" dirty="0"/>
              <a:t> Most common AEs</a:t>
            </a:r>
          </a:p>
          <a:p>
            <a:pPr lvl="1"/>
            <a:r>
              <a:rPr lang="en-US" dirty="0"/>
              <a:t>CRS all grades, unchanged (QW vs Q2W) - 79% vs 72.4% </a:t>
            </a:r>
          </a:p>
          <a:p>
            <a:pPr lvl="1"/>
            <a:r>
              <a:rPr lang="en-US" dirty="0"/>
              <a:t>CRS grade 2, unchanged (QW vs Q2W) - 14.7% vs 17.2%</a:t>
            </a:r>
          </a:p>
          <a:p>
            <a:pPr lvl="1"/>
            <a:r>
              <a:rPr lang="en-US" dirty="0"/>
              <a:t>GPRC5D-associated AEs (taste related) (QW vs Q2W vs prior TCR) - 72% vs 71.4% vs 75.6% </a:t>
            </a:r>
          </a:p>
          <a:p>
            <a:pPr lvl="2"/>
            <a:r>
              <a:rPr lang="en-US" dirty="0"/>
              <a:t>rates of dose reductions due to taste related AEs – 7 vs 3.9% vs 5.1%</a:t>
            </a:r>
          </a:p>
          <a:p>
            <a:pPr lvl="2"/>
            <a:r>
              <a:rPr lang="en-US" dirty="0"/>
              <a:t>rates of discontinuation due to taste related AEs – 0 vs 1.9% vs 0%</a:t>
            </a:r>
          </a:p>
          <a:p>
            <a:pPr lvl="1"/>
            <a:r>
              <a:rPr lang="en-US" dirty="0"/>
              <a:t>GPRC5D-associated AEs (skin related) (QW vs Q2W vs prior TCR) - 56.6% vs 73.4% vs 64.1% </a:t>
            </a:r>
          </a:p>
          <a:p>
            <a:pPr lvl="2"/>
            <a:r>
              <a:rPr lang="en-US" dirty="0"/>
              <a:t>rates of dose reductions due to skin related AEs – 3.5 vs 0.6% vs 2.6%</a:t>
            </a:r>
          </a:p>
          <a:p>
            <a:pPr lvl="2"/>
            <a:r>
              <a:rPr lang="en-US" dirty="0"/>
              <a:t>rates of discontinuation due to skin related AEs – 1.4 vs 0.6% vs 0%</a:t>
            </a:r>
          </a:p>
          <a:p>
            <a:pPr lvl="1"/>
            <a:r>
              <a:rPr lang="en-US" dirty="0"/>
              <a:t>GPRC5D-associated AEs (nail related) (QW vs Q2W vs prior TCR) - 55.2% vs 53.2% vs 59% </a:t>
            </a:r>
          </a:p>
          <a:p>
            <a:pPr lvl="2"/>
            <a:r>
              <a:rPr lang="en-US" dirty="0"/>
              <a:t>rates of dose reductions due to nail related AEs – 0.7 vs 0.6% vs 1.3%</a:t>
            </a:r>
          </a:p>
          <a:p>
            <a:pPr lvl="2"/>
            <a:r>
              <a:rPr lang="en-US" dirty="0"/>
              <a:t>rates of discontinuation due to nail related AEs – 0 vs 0% vs 0%</a:t>
            </a:r>
          </a:p>
          <a:p>
            <a:pPr lvl="1"/>
            <a:r>
              <a:rPr lang="en-US" dirty="0"/>
              <a:t>GPRC5D-associated AEs (rash related) (QW vs Q2W vs prior TCR) - 39.9% vs 29.9% vs 32.1% </a:t>
            </a:r>
          </a:p>
          <a:p>
            <a:pPr lvl="2"/>
            <a:r>
              <a:rPr lang="en-US" dirty="0"/>
              <a:t>rates of dose reductions due to rash related AEs – 0.7 vs 0.6% vs 0%</a:t>
            </a:r>
          </a:p>
          <a:p>
            <a:pPr lvl="2"/>
            <a:r>
              <a:rPr lang="en-US" dirty="0"/>
              <a:t>rates of discontinuation due to rash related AEs – 0 vs 0% vs 0%</a:t>
            </a:r>
          </a:p>
          <a:p>
            <a:pPr lvl="1"/>
            <a:r>
              <a:rPr lang="en-US" dirty="0"/>
              <a:t>Infections, any-grade (QW vs Q2W vs prior TCR)  occurred in 61% vs 71% vs 78%</a:t>
            </a:r>
          </a:p>
          <a:p>
            <a:pPr lvl="1"/>
            <a:r>
              <a:rPr lang="en-US" dirty="0"/>
              <a:t>Infections, grade 3 and 4 (QW vs Q2W vs prior TCR) occurred in 23% vs 21% vs 26%</a:t>
            </a:r>
          </a:p>
          <a:p>
            <a:r>
              <a:rPr lang="en-US" dirty="0"/>
              <a:t>A new safety signal, ataxia/balance disorders, was recently identified in association with Talquetamab and had low prevalence in MonumenTAL-1 </a:t>
            </a:r>
          </a:p>
          <a:p>
            <a:r>
              <a:rPr lang="en-US" dirty="0"/>
              <a:t>No death reported due to </a:t>
            </a:r>
            <a:r>
              <a:rPr lang="en-US" dirty="0" err="1"/>
              <a:t>Talquetamab</a:t>
            </a:r>
            <a:r>
              <a:rPr lang="en-US" dirty="0"/>
              <a:t>-related AEs</a:t>
            </a:r>
          </a:p>
        </p:txBody>
      </p:sp>
      <p:sp>
        <p:nvSpPr>
          <p:cNvPr id="4" name="TextBox 3">
            <a:extLst>
              <a:ext uri="{FF2B5EF4-FFF2-40B4-BE49-F238E27FC236}">
                <a16:creationId xmlns:a16="http://schemas.microsoft.com/office/drawing/2014/main" id="{D740AC04-93CA-CCF2-653D-3E9F4DBAEA6E}"/>
              </a:ext>
            </a:extLst>
          </p:cNvPr>
          <p:cNvSpPr txBox="1"/>
          <p:nvPr/>
        </p:nvSpPr>
        <p:spPr>
          <a:xfrm>
            <a:off x="80512" y="6169709"/>
            <a:ext cx="116514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Rasche L, Schinke CD,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Touzeau</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C, Minnema M, Donk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NWCJvd</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Rodríguez-Otero P, et al. Efficacy and safety from the phase 1/2 MonumenTAL-1 study of talquetamab, a GPRC5D×CD3 bispecific antibody, in patients with relapsed/refractory multiple myeloma: Analyses at an extended median follow-up. Journal of Clinical Oncology. 2025;43(16_suppl):7528</a:t>
            </a:r>
            <a:endParaRPr kumimoji="0" lang="en-US" sz="1200" b="1" i="0" u="none" strike="noStrike" kern="1200" cap="none" spc="0" normalizeH="0" baseline="0" noProof="0" dirty="0">
              <a:ln>
                <a:noFill/>
              </a:ln>
              <a:solidFill>
                <a:srgbClr val="2B3341"/>
              </a:solidFill>
              <a:effectLst/>
              <a:uLnTx/>
              <a:uFillTx/>
              <a:latin typeface="Inter"/>
              <a:ea typeface="+mn-ea"/>
              <a:cs typeface="+mn-cs"/>
            </a:endParaRPr>
          </a:p>
        </p:txBody>
      </p:sp>
    </p:spTree>
    <p:extLst>
      <p:ext uri="{BB962C8B-B14F-4D97-AF65-F5344CB8AC3E}">
        <p14:creationId xmlns:p14="http://schemas.microsoft.com/office/powerpoint/2010/main" val="4352679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B62B7-3797-905F-F740-FD297CCEA5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54B6D0-958B-8817-496F-C87A2C8DF0AC}"/>
              </a:ext>
            </a:extLst>
          </p:cNvPr>
          <p:cNvSpPr/>
          <p:nvPr/>
        </p:nvSpPr>
        <p:spPr bwMode="auto">
          <a:xfrm>
            <a:off x="694746" y="4653136"/>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F68B712-18B6-0A8C-CBA9-76F75D877D2D}"/>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bg1"/>
                </a:solidFill>
              </a:rPr>
              <a:t>Module 5: Current Management of R/R MM – Survey Questions </a:t>
            </a:r>
          </a:p>
          <a:p>
            <a:pPr marL="0" indent="0">
              <a:lnSpc>
                <a:spcPct val="100000"/>
              </a:lnSpc>
              <a:spcBef>
                <a:spcPts val="600"/>
              </a:spcBef>
              <a:spcAft>
                <a:spcPts val="600"/>
              </a:spcAft>
              <a:buNone/>
            </a:pPr>
            <a:r>
              <a:rPr lang="en-US" sz="2800" dirty="0">
                <a:solidFill>
                  <a:schemeClr val="accent2"/>
                </a:solidFill>
              </a:rPr>
              <a:t>Module 6: </a:t>
            </a:r>
            <a:r>
              <a:rPr lang="en-US" sz="2800" dirty="0">
                <a:solidFill>
                  <a:schemeClr val="tx1"/>
                </a:solidFill>
              </a:rPr>
              <a:t>ASCO and EHA 2025</a:t>
            </a:r>
          </a:p>
        </p:txBody>
      </p:sp>
      <p:sp>
        <p:nvSpPr>
          <p:cNvPr id="2" name="Title 1">
            <a:extLst>
              <a:ext uri="{FF2B5EF4-FFF2-40B4-BE49-F238E27FC236}">
                <a16:creationId xmlns:a16="http://schemas.microsoft.com/office/drawing/2014/main" id="{C85E3A2B-533B-CCE4-DB53-8B4D26029118}"/>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2640686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817F-5EA1-BDCF-6D0A-73B5C60B425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7DC90A3-7513-EA65-17FC-A5F7370FC0F1}"/>
              </a:ext>
            </a:extLst>
          </p:cNvPr>
          <p:cNvSpPr>
            <a:spLocks noGrp="1"/>
          </p:cNvSpPr>
          <p:nvPr>
            <p:ph idx="1"/>
          </p:nvPr>
        </p:nvSpPr>
        <p:spPr>
          <a:xfrm>
            <a:off x="912287" y="2060848"/>
            <a:ext cx="10584313" cy="3866186"/>
          </a:xfrm>
        </p:spPr>
        <p:txBody>
          <a:bodyPr/>
          <a:lstStyle/>
          <a:p>
            <a:pPr marL="457200" indent="-457200"/>
            <a:r>
              <a:rPr lang="en-US" sz="2700" kern="100" dirty="0">
                <a:solidFill>
                  <a:schemeClr val="tx1"/>
                </a:solidFill>
                <a:effectLst/>
                <a:latin typeface="+mn-lt"/>
                <a:ea typeface="Calibri" panose="020F0502020204030204" pitchFamily="34" charset="0"/>
                <a:cs typeface="Times New Roman" panose="02020603050405020304" pitchFamily="18" charset="0"/>
              </a:rPr>
              <a:t>I live in an area where the nearest CAR T center is 1 hour away and crosses state lines. The closest within my state is 1-1/2 hours away.  </a:t>
            </a:r>
            <a:r>
              <a:rPr lang="en-US" sz="2700" kern="100" dirty="0">
                <a:solidFill>
                  <a:schemeClr val="tx1"/>
                </a:solidFill>
                <a:latin typeface="+mn-lt"/>
                <a:ea typeface="Calibri" panose="020F0502020204030204" pitchFamily="34" charset="0"/>
                <a:cs typeface="Times New Roman" panose="02020603050405020304" pitchFamily="18" charset="0"/>
              </a:rPr>
              <a:t>What can be </a:t>
            </a:r>
            <a:r>
              <a:rPr lang="en-US" sz="2700" kern="100" dirty="0">
                <a:solidFill>
                  <a:schemeClr val="tx1"/>
                </a:solidFill>
                <a:effectLst/>
                <a:latin typeface="+mn-lt"/>
                <a:ea typeface="Calibri" panose="020F0502020204030204" pitchFamily="34" charset="0"/>
                <a:cs typeface="Times New Roman" panose="02020603050405020304" pitchFamily="18" charset="0"/>
              </a:rPr>
              <a:t>done for community practice to be able to give cellular therapy and to increase access?</a:t>
            </a:r>
          </a:p>
          <a:p>
            <a:pPr marL="0" indent="0">
              <a:buNone/>
            </a:pPr>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BE0DF50-E494-5790-F1C0-BED405E2C9B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CAR T-Cell Therapy</a:t>
            </a:r>
          </a:p>
        </p:txBody>
      </p:sp>
    </p:spTree>
    <p:extLst>
      <p:ext uri="{BB962C8B-B14F-4D97-AF65-F5344CB8AC3E}">
        <p14:creationId xmlns:p14="http://schemas.microsoft.com/office/powerpoint/2010/main" val="90188430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24F0-FF43-DFDF-639A-0560E7FF53A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44A261C-94C4-C10F-0DFC-CB7D3E4B6D12}"/>
              </a:ext>
            </a:extLst>
          </p:cNvPr>
          <p:cNvSpPr>
            <a:spLocks noGrp="1"/>
          </p:cNvSpPr>
          <p:nvPr>
            <p:ph idx="1"/>
          </p:nvPr>
        </p:nvSpPr>
        <p:spPr>
          <a:xfrm>
            <a:off x="912287" y="1988840"/>
            <a:ext cx="10584313" cy="3938194"/>
          </a:xfrm>
        </p:spPr>
        <p:txBody>
          <a:bodyPr/>
          <a:lstStyle/>
          <a:p>
            <a:pPr marL="350838" marR="0" indent="-350838"/>
            <a:r>
              <a:rPr lang="en-US" sz="2700" kern="100" dirty="0">
                <a:solidFill>
                  <a:srgbClr val="000000"/>
                </a:solidFill>
                <a:effectLst/>
                <a:latin typeface="+mn-lt"/>
                <a:ea typeface="Aptos" panose="020B0004020202020204" pitchFamily="34" charset="0"/>
                <a:cs typeface="Times New Roman" panose="02020603050405020304" pitchFamily="18" charset="0"/>
              </a:rPr>
              <a:t>How should we sequence CAR T-cell therapy relative to </a:t>
            </a:r>
            <a:r>
              <a:rPr lang="en-US" sz="2700" kern="100" dirty="0" err="1">
                <a:solidFill>
                  <a:srgbClr val="000000"/>
                </a:solidFill>
                <a:effectLst/>
                <a:latin typeface="+mn-lt"/>
                <a:ea typeface="Aptos" panose="020B0004020202020204" pitchFamily="34" charset="0"/>
                <a:cs typeface="Times New Roman" panose="02020603050405020304" pitchFamily="18" charset="0"/>
              </a:rPr>
              <a:t>bispecifics</a:t>
            </a:r>
            <a:r>
              <a:rPr lang="en-US" sz="2700" kern="100" dirty="0">
                <a:solidFill>
                  <a:srgbClr val="000000"/>
                </a:solidFill>
                <a:effectLst/>
                <a:latin typeface="+mn-lt"/>
                <a:ea typeface="Aptos" panose="020B0004020202020204" pitchFamily="34" charset="0"/>
                <a:cs typeface="Times New Roman" panose="02020603050405020304" pitchFamily="18" charset="0"/>
              </a:rPr>
              <a:t> and </a:t>
            </a:r>
            <a:r>
              <a:rPr lang="en-US" sz="2700" kern="100" dirty="0">
                <a:latin typeface="+mn-lt"/>
                <a:ea typeface="Aptos" panose="020B0004020202020204" pitchFamily="34" charset="0"/>
                <a:cs typeface="Times New Roman" panose="02020603050405020304" pitchFamily="18" charset="0"/>
              </a:rPr>
              <a:t> </a:t>
            </a:r>
            <a:r>
              <a:rPr lang="en-US" sz="2700" kern="100" dirty="0">
                <a:solidFill>
                  <a:srgbClr val="000000"/>
                </a:solidFill>
                <a:effectLst/>
                <a:latin typeface="+mn-lt"/>
                <a:ea typeface="Aptos" panose="020B0004020202020204" pitchFamily="34" charset="0"/>
                <a:cs typeface="Times New Roman" panose="02020603050405020304" pitchFamily="18" charset="0"/>
              </a:rPr>
              <a:t>other novel agents in a patient with triple-class refractory MM and rapid disease progression?</a:t>
            </a:r>
            <a:endParaRPr lang="en-US" sz="2700" kern="100" dirty="0">
              <a:effectLst/>
              <a:latin typeface="+mn-lt"/>
              <a:ea typeface="Aptos" panose="020B0004020202020204" pitchFamily="34" charset="0"/>
              <a:cs typeface="Times New Roman" panose="02020603050405020304" pitchFamily="18" charset="0"/>
            </a:endParaRPr>
          </a:p>
          <a:p>
            <a:pPr marL="350838" indent="-350838"/>
            <a:r>
              <a:rPr lang="en-US" sz="2700" kern="100" dirty="0">
                <a:solidFill>
                  <a:schemeClr val="tx1"/>
                </a:solidFill>
                <a:effectLst/>
                <a:latin typeface="+mn-lt"/>
                <a:ea typeface="Calibri" panose="020F0502020204030204" pitchFamily="34" charset="0"/>
                <a:cs typeface="Times New Roman" panose="02020603050405020304" pitchFamily="18" charset="0"/>
              </a:rPr>
              <a:t>When should we be referring </a:t>
            </a:r>
            <a:r>
              <a:rPr lang="en-US" sz="2700" kern="100" dirty="0">
                <a:solidFill>
                  <a:schemeClr val="tx1"/>
                </a:solidFill>
                <a:latin typeface="+mn-lt"/>
                <a:ea typeface="Calibri" panose="020F0502020204030204" pitchFamily="34" charset="0"/>
                <a:cs typeface="Times New Roman" panose="02020603050405020304" pitchFamily="18" charset="0"/>
              </a:rPr>
              <a:t>for CAR T? </a:t>
            </a:r>
            <a:r>
              <a:rPr lang="en-US" sz="2700" kern="100" dirty="0">
                <a:solidFill>
                  <a:schemeClr val="tx1"/>
                </a:solidFill>
                <a:effectLst/>
                <a:latin typeface="+mn-lt"/>
                <a:ea typeface="Calibri" panose="020F0502020204030204" pitchFamily="34" charset="0"/>
                <a:cs typeface="Times New Roman" panose="02020603050405020304" pitchFamily="18" charset="0"/>
              </a:rPr>
              <a:t>In the second line? What should we give to prepare </a:t>
            </a:r>
            <a:r>
              <a:rPr lang="en-US" sz="2700" kern="100" dirty="0">
                <a:solidFill>
                  <a:schemeClr val="tx1"/>
                </a:solidFill>
                <a:latin typeface="+mn-lt"/>
                <a:ea typeface="Calibri" panose="020F0502020204030204" pitchFamily="34" charset="0"/>
                <a:cs typeface="Times New Roman" panose="02020603050405020304" pitchFamily="18" charset="0"/>
              </a:rPr>
              <a:t>for CAR T </a:t>
            </a:r>
            <a:r>
              <a:rPr lang="en-US" sz="2700" kern="100" dirty="0">
                <a:solidFill>
                  <a:schemeClr val="tx1"/>
                </a:solidFill>
                <a:effectLst/>
                <a:latin typeface="+mn-lt"/>
                <a:ea typeface="Calibri" panose="020F0502020204030204" pitchFamily="34" charset="0"/>
                <a:cs typeface="Times New Roman" panose="02020603050405020304" pitchFamily="18" charset="0"/>
              </a:rPr>
              <a:t>in terms of regimens that </a:t>
            </a:r>
            <a:r>
              <a:rPr lang="en-US" sz="2700" kern="100" dirty="0">
                <a:solidFill>
                  <a:schemeClr val="tx1"/>
                </a:solidFill>
                <a:latin typeface="+mn-lt"/>
                <a:ea typeface="Calibri" panose="020F0502020204030204" pitchFamily="34" charset="0"/>
                <a:cs typeface="Times New Roman" panose="02020603050405020304" pitchFamily="18" charset="0"/>
              </a:rPr>
              <a:t>optimize CAR T </a:t>
            </a:r>
            <a:r>
              <a:rPr lang="en-US" sz="2700" kern="100" dirty="0">
                <a:solidFill>
                  <a:schemeClr val="tx1"/>
                </a:solidFill>
                <a:effectLst/>
                <a:latin typeface="+mn-lt"/>
                <a:ea typeface="Calibri" panose="020F0502020204030204" pitchFamily="34" charset="0"/>
                <a:cs typeface="Times New Roman" panose="02020603050405020304" pitchFamily="18" charset="0"/>
              </a:rPr>
              <a:t>and control disease?</a:t>
            </a:r>
          </a:p>
        </p:txBody>
      </p:sp>
      <p:sp>
        <p:nvSpPr>
          <p:cNvPr id="3" name="TextBox 2">
            <a:extLst>
              <a:ext uri="{FF2B5EF4-FFF2-40B4-BE49-F238E27FC236}">
                <a16:creationId xmlns:a16="http://schemas.microsoft.com/office/drawing/2014/main" id="{FB5B4EB3-D23D-7B1F-EED5-633906545ED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CAR T-Cell Therapy</a:t>
            </a:r>
          </a:p>
        </p:txBody>
      </p:sp>
    </p:spTree>
    <p:extLst>
      <p:ext uri="{BB962C8B-B14F-4D97-AF65-F5344CB8AC3E}">
        <p14:creationId xmlns:p14="http://schemas.microsoft.com/office/powerpoint/2010/main" val="313478656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D969-5B6B-3FF7-199E-D5083BBAC08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563A5E2-4EAC-0C46-3769-A7B5EA562C99}"/>
              </a:ext>
            </a:extLst>
          </p:cNvPr>
          <p:cNvSpPr>
            <a:spLocks noGrp="1"/>
          </p:cNvSpPr>
          <p:nvPr>
            <p:ph idx="1"/>
          </p:nvPr>
        </p:nvSpPr>
        <p:spPr>
          <a:xfrm>
            <a:off x="912287" y="2060848"/>
            <a:ext cx="10584313" cy="3866186"/>
          </a:xfrm>
        </p:spPr>
        <p:txBody>
          <a:bodyPr/>
          <a:lstStyle/>
          <a:p>
            <a:pPr marL="288925" marR="0" indent="-288925"/>
            <a:r>
              <a:rPr lang="en-US" sz="2700" kern="100" dirty="0">
                <a:solidFill>
                  <a:srgbClr val="000000"/>
                </a:solidFill>
                <a:effectLst/>
                <a:latin typeface="+mn-lt"/>
                <a:ea typeface="Aptos" panose="020B0004020202020204" pitchFamily="34" charset="0"/>
                <a:cs typeface="Times New Roman" panose="02020603050405020304" pitchFamily="18" charset="0"/>
              </a:rPr>
              <a:t>What are the most effective real-world strategies for mitigating prolonged </a:t>
            </a:r>
            <a:r>
              <a:rPr lang="en-US" sz="2700" kern="100" dirty="0" err="1">
                <a:solidFill>
                  <a:srgbClr val="000000"/>
                </a:solidFill>
                <a:effectLst/>
                <a:latin typeface="+mn-lt"/>
                <a:ea typeface="Aptos" panose="020B0004020202020204" pitchFamily="34" charset="0"/>
                <a:cs typeface="Times New Roman" panose="02020603050405020304" pitchFamily="18" charset="0"/>
              </a:rPr>
              <a:t>cytopenias</a:t>
            </a:r>
            <a:r>
              <a:rPr lang="en-US" sz="2700" kern="100" dirty="0">
                <a:solidFill>
                  <a:srgbClr val="000000"/>
                </a:solidFill>
                <a:effectLst/>
                <a:latin typeface="+mn-lt"/>
                <a:ea typeface="Aptos" panose="020B0004020202020204" pitchFamily="34" charset="0"/>
                <a:cs typeface="Times New Roman" panose="02020603050405020304" pitchFamily="18" charset="0"/>
              </a:rPr>
              <a:t> and neurotoxicity in patients post-CAR T-cell therapy for MM?</a:t>
            </a:r>
          </a:p>
          <a:p>
            <a:pPr marL="288925" marR="0" indent="-288925"/>
            <a:r>
              <a:rPr lang="en-US" sz="2700" kern="100" dirty="0">
                <a:solidFill>
                  <a:srgbClr val="000000"/>
                </a:solidFill>
                <a:effectLst/>
                <a:latin typeface="+mn-lt"/>
                <a:ea typeface="Aptos" panose="020B0004020202020204" pitchFamily="34" charset="0"/>
                <a:cs typeface="Times New Roman" panose="02020603050405020304" pitchFamily="18" charset="0"/>
              </a:rPr>
              <a:t>What is the incidence of CAR T-associated secondary lymphomas and are there particular subsets of patients more likely to develop this complication?</a:t>
            </a:r>
            <a:endParaRPr lang="en-US" sz="2700" kern="100" dirty="0">
              <a:effectLst/>
              <a:latin typeface="+mn-lt"/>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1B6621E-EFDF-56F9-C101-97ABB70E1E6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CAR T-Cell Therapy</a:t>
            </a:r>
          </a:p>
        </p:txBody>
      </p:sp>
    </p:spTree>
    <p:extLst>
      <p:ext uri="{BB962C8B-B14F-4D97-AF65-F5344CB8AC3E}">
        <p14:creationId xmlns:p14="http://schemas.microsoft.com/office/powerpoint/2010/main" val="341833388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605D5-05FD-E56A-2D82-9479D37D40F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77B36F2-D31F-9981-6311-6B534F4A0E84}"/>
              </a:ext>
            </a:extLst>
          </p:cNvPr>
          <p:cNvSpPr>
            <a:spLocks noGrp="1" noChangeArrowheads="1"/>
          </p:cNvSpPr>
          <p:nvPr>
            <p:ph type="title"/>
          </p:nvPr>
        </p:nvSpPr>
        <p:spPr>
          <a:xfrm>
            <a:off x="-26623" y="426573"/>
            <a:ext cx="12192000" cy="2354355"/>
          </a:xfrm>
        </p:spPr>
        <p:txBody>
          <a:bodyPr wrap="square" anchor="ctr">
            <a:noAutofit/>
          </a:bodyPr>
          <a:lstStyle/>
          <a:p>
            <a:r>
              <a:rPr lang="en-US" sz="3600" dirty="0"/>
              <a:t>Questions from the Community: Investigators Discuss </a:t>
            </a:r>
            <a:br>
              <a:rPr lang="en-US" sz="3600" dirty="0"/>
            </a:br>
            <a:r>
              <a:rPr lang="en-US" sz="3600" dirty="0"/>
              <a:t>Available Research Guiding the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9B004A67-0791-85B0-8FEF-FFEE2B6C4EB6}"/>
              </a:ext>
            </a:extLst>
          </p:cNvPr>
          <p:cNvSpPr txBox="1">
            <a:spLocks noChangeArrowheads="1"/>
          </p:cNvSpPr>
          <p:nvPr/>
        </p:nvSpPr>
        <p:spPr bwMode="auto">
          <a:xfrm>
            <a:off x="0" y="566841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009FC317-A08D-E37E-59AF-750F09E42ECF}"/>
              </a:ext>
            </a:extLst>
          </p:cNvPr>
          <p:cNvSpPr txBox="1">
            <a:spLocks noChangeArrowheads="1"/>
          </p:cNvSpPr>
          <p:nvPr/>
        </p:nvSpPr>
        <p:spPr bwMode="auto">
          <a:xfrm>
            <a:off x="4647392" y="40471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E288D67-DEA7-4A31-4F9F-074B46CEEAA1}"/>
              </a:ext>
            </a:extLst>
          </p:cNvPr>
          <p:cNvSpPr txBox="1">
            <a:spLocks noChangeArrowheads="1"/>
          </p:cNvSpPr>
          <p:nvPr/>
        </p:nvSpPr>
        <p:spPr bwMode="auto">
          <a:xfrm>
            <a:off x="0" y="289610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CT (7:00 PM – 8:00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25AC3C1D-C3EE-8605-FDC5-439EE4983F1E}"/>
              </a:ext>
            </a:extLst>
          </p:cNvPr>
          <p:cNvSpPr txBox="1">
            <a:spLocks noChangeArrowheads="1"/>
          </p:cNvSpPr>
          <p:nvPr/>
        </p:nvSpPr>
        <p:spPr bwMode="auto">
          <a:xfrm>
            <a:off x="152400" y="46016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Ajay K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Nooka</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Paul G Richardson, MD</a:t>
            </a:r>
          </a:p>
        </p:txBody>
      </p:sp>
    </p:spTree>
    <p:custDataLst>
      <p:tags r:id="rId1"/>
    </p:custDataLst>
    <p:extLst>
      <p:ext uri="{BB962C8B-B14F-4D97-AF65-F5344CB8AC3E}">
        <p14:creationId xmlns:p14="http://schemas.microsoft.com/office/powerpoint/2010/main" val="26432475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B9B74-524E-E24C-34B3-F4400A423FC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F4E0AB8-8449-F95E-7111-C3576AF219D4}"/>
              </a:ext>
            </a:extLst>
          </p:cNvPr>
          <p:cNvSpPr>
            <a:spLocks noGrp="1"/>
          </p:cNvSpPr>
          <p:nvPr>
            <p:ph idx="1"/>
          </p:nvPr>
        </p:nvSpPr>
        <p:spPr>
          <a:xfrm>
            <a:off x="912287" y="2060848"/>
            <a:ext cx="9792225" cy="3866186"/>
          </a:xfrm>
        </p:spPr>
        <p:txBody>
          <a:bodyPr/>
          <a:lstStyle/>
          <a:p>
            <a:pPr marL="350838" marR="0" indent="-350838"/>
            <a:r>
              <a:rPr lang="en-US" sz="2700" kern="100" dirty="0">
                <a:solidFill>
                  <a:srgbClr val="000000"/>
                </a:solidFill>
                <a:effectLst/>
                <a:latin typeface="+mn-lt"/>
                <a:ea typeface="Aptos" panose="020B0004020202020204" pitchFamily="34" charset="0"/>
                <a:cs typeface="Times New Roman" panose="02020603050405020304" pitchFamily="18" charset="0"/>
              </a:rPr>
              <a:t>How to decrease incidence of neurotoxicity (Parkinsonism like) AEs for patients who received </a:t>
            </a:r>
            <a:r>
              <a:rPr lang="en-US" sz="2700" kern="100" dirty="0" err="1">
                <a:solidFill>
                  <a:srgbClr val="000000"/>
                </a:solidFill>
                <a:effectLst/>
                <a:latin typeface="+mn-lt"/>
                <a:ea typeface="Aptos" panose="020B0004020202020204" pitchFamily="34" charset="0"/>
                <a:cs typeface="Times New Roman" panose="02020603050405020304" pitchFamily="18" charset="0"/>
              </a:rPr>
              <a:t>ciltacabtagene</a:t>
            </a:r>
            <a:r>
              <a:rPr lang="en-US" sz="2700" kern="100" dirty="0">
                <a:solidFill>
                  <a:srgbClr val="000000"/>
                </a:solidFill>
                <a:effectLst/>
                <a:latin typeface="+mn-lt"/>
                <a:ea typeface="Aptos" panose="020B0004020202020204" pitchFamily="34" charset="0"/>
                <a:cs typeface="Times New Roman" panose="02020603050405020304" pitchFamily="18" charset="0"/>
              </a:rPr>
              <a:t> autoleucel)?</a:t>
            </a:r>
          </a:p>
          <a:p>
            <a:pPr marL="350838" marR="0" indent="-350838"/>
            <a:r>
              <a:rPr lang="en-US" sz="2700" dirty="0">
                <a:solidFill>
                  <a:srgbClr val="000000"/>
                </a:solidFill>
                <a:effectLst/>
                <a:latin typeface="+mn-lt"/>
                <a:ea typeface="Aptos" panose="020B0004020202020204" pitchFamily="34" charset="0"/>
              </a:rPr>
              <a:t>How do you view the efficacy of Anito-Cel vs. </a:t>
            </a:r>
            <a:r>
              <a:rPr lang="en-US" sz="2700" dirty="0" err="1">
                <a:solidFill>
                  <a:srgbClr val="000000"/>
                </a:solidFill>
                <a:effectLst/>
                <a:latin typeface="+mn-lt"/>
                <a:ea typeface="Aptos" panose="020B0004020202020204" pitchFamily="34" charset="0"/>
              </a:rPr>
              <a:t>ciltacabtagene</a:t>
            </a:r>
            <a:r>
              <a:rPr lang="en-US" sz="2700" dirty="0">
                <a:solidFill>
                  <a:srgbClr val="000000"/>
                </a:solidFill>
                <a:effectLst/>
                <a:latin typeface="+mn-lt"/>
                <a:ea typeface="Aptos" panose="020B0004020202020204" pitchFamily="34" charset="0"/>
              </a:rPr>
              <a:t> </a:t>
            </a:r>
            <a:r>
              <a:rPr lang="en-US" sz="2700" dirty="0" err="1">
                <a:solidFill>
                  <a:srgbClr val="000000"/>
                </a:solidFill>
                <a:effectLst/>
                <a:latin typeface="+mn-lt"/>
                <a:ea typeface="Aptos" panose="020B0004020202020204" pitchFamily="34" charset="0"/>
              </a:rPr>
              <a:t>autoleucel</a:t>
            </a:r>
            <a:r>
              <a:rPr lang="en-US" sz="2700" dirty="0">
                <a:solidFill>
                  <a:srgbClr val="000000"/>
                </a:solidFill>
                <a:effectLst/>
                <a:latin typeface="+mn-lt"/>
                <a:ea typeface="Aptos" panose="020B0004020202020204" pitchFamily="34" charset="0"/>
              </a:rPr>
              <a:t>?</a:t>
            </a:r>
            <a:r>
              <a:rPr lang="en-US" sz="2700" dirty="0">
                <a:effectLst/>
                <a:latin typeface="+mn-lt"/>
              </a:rPr>
              <a:t> </a:t>
            </a:r>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736424B-F2D7-CD6B-ACEC-5A9C7332C84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CAR T-Cell Therapy</a:t>
            </a:r>
          </a:p>
        </p:txBody>
      </p:sp>
    </p:spTree>
    <p:extLst>
      <p:ext uri="{BB962C8B-B14F-4D97-AF65-F5344CB8AC3E}">
        <p14:creationId xmlns:p14="http://schemas.microsoft.com/office/powerpoint/2010/main" val="424047051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A977F-ED0C-8DC7-3E8F-B20EEBE630B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C4FB158-86AF-4627-54AA-6818454082B7}"/>
              </a:ext>
            </a:extLst>
          </p:cNvPr>
          <p:cNvSpPr>
            <a:spLocks noGrp="1"/>
          </p:cNvSpPr>
          <p:nvPr>
            <p:ph idx="1"/>
          </p:nvPr>
        </p:nvSpPr>
        <p:spPr>
          <a:xfrm>
            <a:off x="912288" y="1700808"/>
            <a:ext cx="10360152" cy="4514258"/>
          </a:xfrm>
        </p:spPr>
        <p:txBody>
          <a:bodyPr/>
          <a:lstStyle/>
          <a:p>
            <a:pPr marL="288925" indent="-288925"/>
            <a:r>
              <a:rPr lang="en-US" sz="2700" kern="100" dirty="0">
                <a:solidFill>
                  <a:srgbClr val="000000"/>
                </a:solidFill>
                <a:effectLst/>
                <a:latin typeface="+mn-lt"/>
                <a:ea typeface="Aptos" panose="020B0004020202020204" pitchFamily="34" charset="0"/>
                <a:cs typeface="Times New Roman" panose="02020603050405020304" pitchFamily="18" charset="0"/>
              </a:rPr>
              <a:t>Specific considerations of long term toxicities that should be considered after 1 year of therapy</a:t>
            </a:r>
          </a:p>
          <a:p>
            <a:pPr marL="288925" indent="-288925"/>
            <a:r>
              <a:rPr lang="en-US" sz="2700" dirty="0">
                <a:solidFill>
                  <a:srgbClr val="000000"/>
                </a:solidFill>
                <a:effectLst/>
                <a:latin typeface="+mn-lt"/>
                <a:ea typeface="Aptos" panose="020B0004020202020204" pitchFamily="34" charset="0"/>
              </a:rPr>
              <a:t>I have one patient developed CMV infection and severe fatigue after CART. No myeloma recurrence. CMV finally cleared but remains very fatigued and depressed. Other than providing IVIG and monitoring myeloma, what should a community oncologist do for post-CART patients?</a:t>
            </a:r>
          </a:p>
          <a:p>
            <a:pPr marL="288925" indent="-288925"/>
            <a:r>
              <a:rPr lang="en-US" sz="2700" kern="100" dirty="0">
                <a:solidFill>
                  <a:schemeClr val="tx1"/>
                </a:solidFill>
                <a:effectLst/>
                <a:latin typeface="+mn-lt"/>
                <a:ea typeface="Calibri" panose="020F0502020204030204" pitchFamily="34" charset="0"/>
                <a:cs typeface="Times New Roman" panose="02020603050405020304" pitchFamily="18" charset="0"/>
              </a:rPr>
              <a:t>How can the community-based oncologist assist the academic center in the management of these patients? What can we be doing better?</a:t>
            </a:r>
          </a:p>
        </p:txBody>
      </p:sp>
      <p:sp>
        <p:nvSpPr>
          <p:cNvPr id="3" name="TextBox 2">
            <a:extLst>
              <a:ext uri="{FF2B5EF4-FFF2-40B4-BE49-F238E27FC236}">
                <a16:creationId xmlns:a16="http://schemas.microsoft.com/office/drawing/2014/main" id="{248EF90E-93B2-DC49-087C-C52D9E8BDF05}"/>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CAR T-Cell Therapy</a:t>
            </a:r>
          </a:p>
        </p:txBody>
      </p:sp>
    </p:spTree>
    <p:extLst>
      <p:ext uri="{BB962C8B-B14F-4D97-AF65-F5344CB8AC3E}">
        <p14:creationId xmlns:p14="http://schemas.microsoft.com/office/powerpoint/2010/main" val="6806403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7C6B-B075-93A8-4C2C-BB66E9E6E59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0A3318B-4371-E90C-8357-08968EDA4FD5}"/>
              </a:ext>
            </a:extLst>
          </p:cNvPr>
          <p:cNvSpPr>
            <a:spLocks noGrp="1"/>
          </p:cNvSpPr>
          <p:nvPr>
            <p:ph idx="1"/>
          </p:nvPr>
        </p:nvSpPr>
        <p:spPr>
          <a:xfrm>
            <a:off x="912288" y="1844824"/>
            <a:ext cx="10333120" cy="4514258"/>
          </a:xfrm>
        </p:spPr>
        <p:txBody>
          <a:bodyPr/>
          <a:lstStyle/>
          <a:p>
            <a:pPr marL="350838" indent="-350838"/>
            <a:r>
              <a:rPr lang="en-US" sz="2700" kern="100" dirty="0">
                <a:solidFill>
                  <a:srgbClr val="000000"/>
                </a:solidFill>
                <a:effectLst/>
                <a:latin typeface="+mn-lt"/>
                <a:ea typeface="Aptos" panose="020B0004020202020204" pitchFamily="34" charset="0"/>
                <a:cs typeface="Times New Roman" panose="02020603050405020304" pitchFamily="18" charset="0"/>
              </a:rPr>
              <a:t>A significant barrier is access to timely CAR T-cell therapy or </a:t>
            </a:r>
            <a:r>
              <a:rPr lang="en-US" sz="2700" kern="100" dirty="0" err="1">
                <a:solidFill>
                  <a:srgbClr val="000000"/>
                </a:solidFill>
                <a:effectLst/>
                <a:latin typeface="+mn-lt"/>
                <a:ea typeface="Aptos" panose="020B0004020202020204" pitchFamily="34" charset="0"/>
                <a:cs typeface="Times New Roman" panose="02020603050405020304" pitchFamily="18" charset="0"/>
              </a:rPr>
              <a:t>bispecifics</a:t>
            </a:r>
            <a:r>
              <a:rPr lang="en-US" sz="2700" kern="100" dirty="0">
                <a:solidFill>
                  <a:srgbClr val="000000"/>
                </a:solidFill>
                <a:effectLst/>
                <a:latin typeface="+mn-lt"/>
                <a:ea typeface="Aptos" panose="020B0004020202020204" pitchFamily="34" charset="0"/>
                <a:cs typeface="Times New Roman" panose="02020603050405020304" pitchFamily="18" charset="0"/>
              </a:rPr>
              <a:t> for eligible patients due to insurance delays and logistical challenges at treatment centers, which can lead to disease progression before therapy initiation.</a:t>
            </a:r>
          </a:p>
          <a:p>
            <a:pPr marL="350838" indent="-350838"/>
            <a:r>
              <a:rPr lang="en-US" sz="2700" kern="100" dirty="0">
                <a:solidFill>
                  <a:schemeClr val="tx1"/>
                </a:solidFill>
                <a:effectLst/>
                <a:latin typeface="+mn-lt"/>
                <a:ea typeface="Calibri" panose="020F0502020204030204" pitchFamily="34" charset="0"/>
                <a:cs typeface="Times New Roman" panose="02020603050405020304" pitchFamily="18" charset="0"/>
              </a:rPr>
              <a:t>What is the correct sequence?</a:t>
            </a:r>
          </a:p>
          <a:p>
            <a:pPr marL="350838" indent="-350838"/>
            <a:r>
              <a:rPr lang="en-US" sz="2700" kern="100" dirty="0">
                <a:solidFill>
                  <a:schemeClr val="tx1"/>
                </a:solidFill>
                <a:effectLst/>
                <a:latin typeface="+mn-lt"/>
                <a:ea typeface="Calibri" panose="020F0502020204030204" pitchFamily="34" charset="0"/>
                <a:cs typeface="Times New Roman" panose="02020603050405020304" pitchFamily="18" charset="0"/>
              </a:rPr>
              <a:t>How do </a:t>
            </a:r>
            <a:r>
              <a:rPr lang="en-US" sz="2700" kern="100" dirty="0" err="1">
                <a:solidFill>
                  <a:schemeClr val="tx1"/>
                </a:solidFill>
                <a:effectLst/>
                <a:latin typeface="+mn-lt"/>
                <a:ea typeface="Calibri" panose="020F0502020204030204" pitchFamily="34" charset="0"/>
                <a:cs typeface="Times New Roman" panose="02020603050405020304" pitchFamily="18" charset="0"/>
              </a:rPr>
              <a:t>teclistamab</a:t>
            </a:r>
            <a:r>
              <a:rPr lang="en-US" sz="2700" kern="100" dirty="0">
                <a:solidFill>
                  <a:schemeClr val="tx1"/>
                </a:solidFill>
                <a:effectLst/>
                <a:latin typeface="+mn-lt"/>
                <a:ea typeface="Calibri" panose="020F0502020204030204" pitchFamily="34" charset="0"/>
                <a:cs typeface="Times New Roman" panose="02020603050405020304" pitchFamily="18" charset="0"/>
              </a:rPr>
              <a:t> and </a:t>
            </a:r>
            <a:r>
              <a:rPr lang="en-US" sz="2700" kern="100" dirty="0" err="1">
                <a:solidFill>
                  <a:schemeClr val="tx1"/>
                </a:solidFill>
                <a:effectLst/>
                <a:latin typeface="+mn-lt"/>
                <a:ea typeface="Calibri" panose="020F0502020204030204" pitchFamily="34" charset="0"/>
                <a:cs typeface="Times New Roman" panose="02020603050405020304" pitchFamily="18" charset="0"/>
              </a:rPr>
              <a:t>elranatamab</a:t>
            </a:r>
            <a:r>
              <a:rPr lang="en-US" sz="2700" kern="100" dirty="0">
                <a:solidFill>
                  <a:schemeClr val="tx1"/>
                </a:solidFill>
                <a:effectLst/>
                <a:latin typeface="+mn-lt"/>
                <a:ea typeface="Calibri" panose="020F0502020204030204" pitchFamily="34" charset="0"/>
                <a:cs typeface="Times New Roman" panose="02020603050405020304" pitchFamily="18" charset="0"/>
              </a:rPr>
              <a:t> compare in terms of response durability and infection risk, and what patient factors influence selection between them?</a:t>
            </a:r>
          </a:p>
          <a:p>
            <a:pPr marL="350838" indent="-350838"/>
            <a:endParaRPr lang="en-US" sz="27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C994C17-BEE6-CEC3-0426-E9E44DDE2F53}"/>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Bispecific Antibodies</a:t>
            </a:r>
          </a:p>
        </p:txBody>
      </p:sp>
    </p:spTree>
    <p:extLst>
      <p:ext uri="{BB962C8B-B14F-4D97-AF65-F5344CB8AC3E}">
        <p14:creationId xmlns:p14="http://schemas.microsoft.com/office/powerpoint/2010/main" val="311922669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BAC6-0CA3-1BDA-AF1B-CF95A0F84C0B}"/>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F5D7D7F-D453-7C50-42DB-B0B16E286288}"/>
              </a:ext>
            </a:extLst>
          </p:cNvPr>
          <p:cNvSpPr>
            <a:spLocks noGrp="1"/>
          </p:cNvSpPr>
          <p:nvPr>
            <p:ph idx="1"/>
          </p:nvPr>
        </p:nvSpPr>
        <p:spPr>
          <a:xfrm>
            <a:off x="912287" y="1628800"/>
            <a:ext cx="10584313" cy="4514258"/>
          </a:xfrm>
        </p:spPr>
        <p:txBody>
          <a:bodyPr/>
          <a:lstStyle/>
          <a:p>
            <a:pPr marL="401638" indent="-401638"/>
            <a:r>
              <a:rPr lang="en-US" sz="2700" kern="100" dirty="0">
                <a:latin typeface="+mn-lt"/>
                <a:ea typeface="Aptos" panose="020B0004020202020204" pitchFamily="34" charset="0"/>
                <a:cs typeface="Times New Roman" panose="02020603050405020304" pitchFamily="18" charset="0"/>
              </a:rPr>
              <a:t>G</a:t>
            </a:r>
            <a:r>
              <a:rPr lang="en-US" sz="2700" kern="100" dirty="0">
                <a:solidFill>
                  <a:srgbClr val="000000"/>
                </a:solidFill>
                <a:effectLst/>
                <a:latin typeface="+mn-lt"/>
                <a:ea typeface="Aptos" panose="020B0004020202020204" pitchFamily="34" charset="0"/>
                <a:cs typeface="Times New Roman" panose="02020603050405020304" pitchFamily="18" charset="0"/>
              </a:rPr>
              <a:t>iven the proliferation of cellular/immunotherapies available across disease states, these are going </a:t>
            </a:r>
            <a:r>
              <a:rPr lang="en-US" sz="2700" kern="100" dirty="0">
                <a:latin typeface="+mn-lt"/>
                <a:ea typeface="Aptos" panose="020B0004020202020204" pitchFamily="34" charset="0"/>
                <a:cs typeface="Times New Roman" panose="02020603050405020304" pitchFamily="18" charset="0"/>
              </a:rPr>
              <a:t>to</a:t>
            </a:r>
            <a:r>
              <a:rPr lang="en-US" sz="2700" kern="100" dirty="0">
                <a:solidFill>
                  <a:srgbClr val="000000"/>
                </a:solidFill>
                <a:effectLst/>
                <a:latin typeface="+mn-lt"/>
                <a:ea typeface="Aptos" panose="020B0004020202020204" pitchFamily="34" charset="0"/>
                <a:cs typeface="Times New Roman" panose="02020603050405020304" pitchFamily="18" charset="0"/>
              </a:rPr>
              <a:t> need to be given in the community. How can community docs team up better to be qualified and competent to choose and manage these medications?</a:t>
            </a:r>
          </a:p>
          <a:p>
            <a:pPr marL="401638" indent="-401638"/>
            <a:r>
              <a:rPr lang="en-US" sz="2700" kern="100" dirty="0">
                <a:solidFill>
                  <a:schemeClr val="tx1"/>
                </a:solidFill>
                <a:effectLst/>
                <a:latin typeface="+mn-lt"/>
                <a:ea typeface="Calibri" panose="020F0502020204030204" pitchFamily="34" charset="0"/>
                <a:cs typeface="Times New Roman" panose="02020603050405020304" pitchFamily="18" charset="0"/>
              </a:rPr>
              <a:t>Have you used two different </a:t>
            </a:r>
            <a:r>
              <a:rPr lang="en-US" sz="2700" kern="100" dirty="0" err="1">
                <a:solidFill>
                  <a:schemeClr val="tx1"/>
                </a:solidFill>
                <a:effectLst/>
                <a:latin typeface="+mn-lt"/>
                <a:ea typeface="Calibri" panose="020F0502020204030204" pitchFamily="34" charset="0"/>
                <a:cs typeface="Times New Roman" panose="02020603050405020304" pitchFamily="18" charset="0"/>
              </a:rPr>
              <a:t>bsA</a:t>
            </a:r>
            <a:r>
              <a:rPr lang="en-US" sz="2700" kern="100" dirty="0">
                <a:solidFill>
                  <a:schemeClr val="tx1"/>
                </a:solidFill>
                <a:effectLst/>
                <a:latin typeface="+mn-lt"/>
                <a:ea typeface="Calibri" panose="020F0502020204030204" pitchFamily="34" charset="0"/>
                <a:cs typeface="Times New Roman" panose="02020603050405020304" pitchFamily="18" charset="0"/>
              </a:rPr>
              <a:t> molecules back-to-back (BCMA followed by GPRC5D or vice versa), and how have the outcomes been? I have a patient with RRMM who received </a:t>
            </a:r>
            <a:r>
              <a:rPr lang="en-US" sz="2700" kern="100" dirty="0" err="1">
                <a:solidFill>
                  <a:schemeClr val="tx1"/>
                </a:solidFill>
                <a:effectLst/>
                <a:latin typeface="+mn-lt"/>
                <a:ea typeface="Calibri" panose="020F0502020204030204" pitchFamily="34" charset="0"/>
                <a:cs typeface="Times New Roman" panose="02020603050405020304" pitchFamily="18" charset="0"/>
              </a:rPr>
              <a:t>BsA</a:t>
            </a:r>
            <a:r>
              <a:rPr lang="en-US" sz="2700" kern="100" dirty="0">
                <a:solidFill>
                  <a:schemeClr val="tx1"/>
                </a:solidFill>
                <a:effectLst/>
                <a:latin typeface="+mn-lt"/>
                <a:ea typeface="Calibri" panose="020F0502020204030204" pitchFamily="34" charset="0"/>
                <a:cs typeface="Times New Roman" panose="02020603050405020304" pitchFamily="18" charset="0"/>
              </a:rPr>
              <a:t> (</a:t>
            </a:r>
            <a:r>
              <a:rPr lang="en-US" sz="2700" kern="100" dirty="0" err="1">
                <a:solidFill>
                  <a:schemeClr val="tx1"/>
                </a:solidFill>
                <a:effectLst/>
                <a:latin typeface="+mn-lt"/>
                <a:ea typeface="Calibri" panose="020F0502020204030204" pitchFamily="34" charset="0"/>
                <a:cs typeface="Times New Roman" panose="02020603050405020304" pitchFamily="18" charset="0"/>
              </a:rPr>
              <a:t>Teclistamab</a:t>
            </a:r>
            <a:r>
              <a:rPr lang="en-US" sz="2700" kern="100" dirty="0">
                <a:solidFill>
                  <a:schemeClr val="tx1"/>
                </a:solidFill>
                <a:effectLst/>
                <a:latin typeface="+mn-lt"/>
                <a:ea typeface="Calibri" panose="020F0502020204030204" pitchFamily="34" charset="0"/>
                <a:cs typeface="Times New Roman" panose="02020603050405020304" pitchFamily="18" charset="0"/>
              </a:rPr>
              <a:t>) in the 5th line but had to be discontinued due to Grade 4 infections. For such patients with significant infection risk on 1 </a:t>
            </a:r>
            <a:r>
              <a:rPr lang="en-US" sz="2700" kern="100" dirty="0" err="1">
                <a:solidFill>
                  <a:schemeClr val="tx1"/>
                </a:solidFill>
                <a:effectLst/>
                <a:latin typeface="+mn-lt"/>
                <a:ea typeface="Calibri" panose="020F0502020204030204" pitchFamily="34" charset="0"/>
                <a:cs typeface="Times New Roman" panose="02020603050405020304" pitchFamily="18" charset="0"/>
              </a:rPr>
              <a:t>bsA</a:t>
            </a:r>
            <a:r>
              <a:rPr lang="en-US" sz="2700" kern="100" dirty="0">
                <a:solidFill>
                  <a:schemeClr val="tx1"/>
                </a:solidFill>
                <a:effectLst/>
                <a:latin typeface="+mn-lt"/>
                <a:ea typeface="Calibri" panose="020F0502020204030204" pitchFamily="34" charset="0"/>
                <a:cs typeface="Times New Roman" panose="02020603050405020304" pitchFamily="18" charset="0"/>
              </a:rPr>
              <a:t>, what do you recommend next to keep the disease in check and allow them to recover for the next line of different </a:t>
            </a:r>
            <a:r>
              <a:rPr lang="en-US" sz="2700" kern="100" dirty="0" err="1">
                <a:solidFill>
                  <a:schemeClr val="tx1"/>
                </a:solidFill>
                <a:effectLst/>
                <a:latin typeface="+mn-lt"/>
                <a:ea typeface="Calibri" panose="020F0502020204030204" pitchFamily="34" charset="0"/>
                <a:cs typeface="Times New Roman" panose="02020603050405020304" pitchFamily="18" charset="0"/>
              </a:rPr>
              <a:t>BsA</a:t>
            </a:r>
            <a:r>
              <a:rPr lang="en-US" sz="2700" kern="100" dirty="0">
                <a:solidFill>
                  <a:schemeClr val="tx1"/>
                </a:solidFill>
                <a:effectLst/>
                <a:latin typeface="+mn-lt"/>
                <a:ea typeface="Calibri" panose="020F0502020204030204" pitchFamily="34" charset="0"/>
                <a:cs typeface="Times New Roman" panose="02020603050405020304" pitchFamily="18" charset="0"/>
              </a:rPr>
              <a:t>, like </a:t>
            </a:r>
            <a:r>
              <a:rPr lang="en-US" sz="2700" kern="100" dirty="0" err="1">
                <a:solidFill>
                  <a:schemeClr val="tx1"/>
                </a:solidFill>
                <a:effectLst/>
                <a:latin typeface="+mn-lt"/>
                <a:ea typeface="Calibri" panose="020F0502020204030204" pitchFamily="34" charset="0"/>
                <a:cs typeface="Times New Roman" panose="02020603050405020304" pitchFamily="18" charset="0"/>
              </a:rPr>
              <a:t>Talquetamab</a:t>
            </a:r>
            <a:r>
              <a:rPr lang="en-US" sz="2700" kern="100" dirty="0">
                <a:solidFill>
                  <a:schemeClr val="tx1"/>
                </a:solidFill>
                <a:effectLst/>
                <a:latin typeface="+mn-lt"/>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C04B6FD3-694F-9A94-4EA8-3679A081795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Bispecific Antibodies</a:t>
            </a:r>
          </a:p>
        </p:txBody>
      </p:sp>
    </p:spTree>
    <p:extLst>
      <p:ext uri="{BB962C8B-B14F-4D97-AF65-F5344CB8AC3E}">
        <p14:creationId xmlns:p14="http://schemas.microsoft.com/office/powerpoint/2010/main" val="265610290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A9FC-B699-A0FF-320E-4000F128458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1D8C88-5DD0-C008-8037-CCC3FEBDDB0E}"/>
              </a:ext>
            </a:extLst>
          </p:cNvPr>
          <p:cNvSpPr/>
          <p:nvPr/>
        </p:nvSpPr>
        <p:spPr bwMode="auto">
          <a:xfrm>
            <a:off x="694746" y="5301208"/>
            <a:ext cx="10945870"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EBC7962-054B-5C68-8230-8D9EDD6BFAA6}"/>
              </a:ext>
            </a:extLst>
          </p:cNvPr>
          <p:cNvSpPr>
            <a:spLocks noGrp="1"/>
          </p:cNvSpPr>
          <p:nvPr>
            <p:ph idx="1"/>
          </p:nvPr>
        </p:nvSpPr>
        <p:spPr>
          <a:xfrm>
            <a:off x="904528" y="980728"/>
            <a:ext cx="10520064" cy="5087496"/>
          </a:xfrm>
        </p:spPr>
        <p:txBody>
          <a:bodyPr/>
          <a:lstStyle/>
          <a:p>
            <a:pPr marL="0" indent="0">
              <a:lnSpc>
                <a:spcPct val="100000"/>
              </a:lnSpc>
              <a:spcBef>
                <a:spcPts val="600"/>
              </a:spcBef>
              <a:spcAft>
                <a:spcPts val="600"/>
              </a:spcAft>
              <a:buNone/>
            </a:pPr>
            <a:r>
              <a:rPr lang="en-US" sz="2800" dirty="0">
                <a:solidFill>
                  <a:schemeClr val="accent2"/>
                </a:solidFill>
              </a:rPr>
              <a:t>Introduction: </a:t>
            </a:r>
            <a:r>
              <a:rPr lang="en-US" sz="2800" dirty="0">
                <a:solidFill>
                  <a:schemeClr val="tx1"/>
                </a:solidFill>
              </a:rPr>
              <a:t>ASCO 2025 Showstoppers  </a:t>
            </a:r>
          </a:p>
          <a:p>
            <a:pPr marL="0" indent="0">
              <a:lnSpc>
                <a:spcPct val="100000"/>
              </a:lnSpc>
              <a:spcBef>
                <a:spcPts val="600"/>
              </a:spcBef>
              <a:spcAft>
                <a:spcPts val="600"/>
              </a:spcAft>
              <a:buNone/>
            </a:pPr>
            <a:r>
              <a:rPr lang="en-US" sz="2800" dirty="0">
                <a:solidFill>
                  <a:schemeClr val="accent2"/>
                </a:solidFill>
              </a:rPr>
              <a:t>Module 1: </a:t>
            </a:r>
            <a:r>
              <a:rPr lang="en-US" sz="2800" dirty="0"/>
              <a:t>Up-Front</a:t>
            </a:r>
            <a:r>
              <a:rPr lang="en-US" sz="2800" dirty="0">
                <a:solidFill>
                  <a:schemeClr val="tx1"/>
                </a:solidFill>
              </a:rPr>
              <a:t> Treatment of Multiple Myeloma (MM) – Survey Questions</a:t>
            </a:r>
          </a:p>
          <a:p>
            <a:pPr marL="0" indent="0">
              <a:lnSpc>
                <a:spcPct val="100000"/>
              </a:lnSpc>
              <a:spcBef>
                <a:spcPts val="600"/>
              </a:spcBef>
              <a:spcAft>
                <a:spcPts val="600"/>
              </a:spcAft>
              <a:buNone/>
            </a:pPr>
            <a:r>
              <a:rPr lang="en-US" sz="2800" dirty="0">
                <a:solidFill>
                  <a:schemeClr val="accent2"/>
                </a:solidFill>
              </a:rPr>
              <a:t>Module 2: </a:t>
            </a:r>
            <a:r>
              <a:rPr lang="en-US" sz="2800" dirty="0">
                <a:solidFill>
                  <a:schemeClr val="tx1"/>
                </a:solidFill>
              </a:rPr>
              <a:t>Emerging Novel Therapies for Relapsed/Refractory (R/R) MM – Faculty Presentation</a:t>
            </a:r>
          </a:p>
          <a:p>
            <a:pPr marL="0" indent="0">
              <a:lnSpc>
                <a:spcPct val="100000"/>
              </a:lnSpc>
              <a:spcBef>
                <a:spcPts val="600"/>
              </a:spcBef>
              <a:spcAft>
                <a:spcPts val="600"/>
              </a:spcAft>
              <a:buNone/>
            </a:pPr>
            <a:r>
              <a:rPr lang="en-US" sz="2800" dirty="0">
                <a:solidFill>
                  <a:schemeClr val="accent2"/>
                </a:solidFill>
              </a:rPr>
              <a:t>Module 3: </a:t>
            </a:r>
            <a:r>
              <a:rPr lang="en-US" sz="2800" dirty="0">
                <a:solidFill>
                  <a:schemeClr val="tx1"/>
                </a:solidFill>
              </a:rPr>
              <a:t>Emerging Novel Therapies for R/R MM – Survey Questions</a:t>
            </a:r>
          </a:p>
          <a:p>
            <a:pPr marL="0" indent="0">
              <a:lnSpc>
                <a:spcPct val="100000"/>
              </a:lnSpc>
              <a:spcBef>
                <a:spcPts val="600"/>
              </a:spcBef>
              <a:spcAft>
                <a:spcPts val="600"/>
              </a:spcAft>
              <a:buNone/>
            </a:pPr>
            <a:r>
              <a:rPr lang="en-US" sz="2800" dirty="0">
                <a:solidFill>
                  <a:schemeClr val="accent2"/>
                </a:solidFill>
              </a:rPr>
              <a:t>Module 4: </a:t>
            </a:r>
            <a:r>
              <a:rPr lang="en-US" sz="2800" dirty="0">
                <a:solidFill>
                  <a:schemeClr val="tx1"/>
                </a:solidFill>
              </a:rPr>
              <a:t>Current Management of R/R MM – Faculty Presentation</a:t>
            </a:r>
          </a:p>
          <a:p>
            <a:pPr marL="0" indent="0">
              <a:lnSpc>
                <a:spcPct val="100000"/>
              </a:lnSpc>
              <a:spcBef>
                <a:spcPts val="600"/>
              </a:spcBef>
              <a:spcAft>
                <a:spcPts val="600"/>
              </a:spcAft>
              <a:buNone/>
            </a:pPr>
            <a:r>
              <a:rPr lang="en-US" sz="2800" dirty="0">
                <a:solidFill>
                  <a:schemeClr val="accent2"/>
                </a:solidFill>
              </a:rPr>
              <a:t>Module 5:</a:t>
            </a:r>
            <a:r>
              <a:rPr lang="en-US" sz="2800" dirty="0"/>
              <a:t> Current Management of R/R MM – Survey Questions </a:t>
            </a:r>
          </a:p>
          <a:p>
            <a:pPr marL="0" indent="0">
              <a:lnSpc>
                <a:spcPct val="100000"/>
              </a:lnSpc>
              <a:spcBef>
                <a:spcPts val="600"/>
              </a:spcBef>
              <a:spcAft>
                <a:spcPts val="600"/>
              </a:spcAft>
              <a:buNone/>
            </a:pPr>
            <a:r>
              <a:rPr lang="en-US" sz="2800" dirty="0">
                <a:solidFill>
                  <a:schemeClr val="bg1"/>
                </a:solidFill>
              </a:rPr>
              <a:t>Module 6: ASCO and EHA 2025</a:t>
            </a:r>
          </a:p>
        </p:txBody>
      </p:sp>
      <p:sp>
        <p:nvSpPr>
          <p:cNvPr id="2" name="Title 1">
            <a:extLst>
              <a:ext uri="{FF2B5EF4-FFF2-40B4-BE49-F238E27FC236}">
                <a16:creationId xmlns:a16="http://schemas.microsoft.com/office/drawing/2014/main" id="{F4D76483-CEE7-CBCA-93A5-F4B81F55D4C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Tree>
    <p:custDataLst>
      <p:tags r:id="rId1"/>
    </p:custDataLst>
    <p:extLst>
      <p:ext uri="{BB962C8B-B14F-4D97-AF65-F5344CB8AC3E}">
        <p14:creationId xmlns:p14="http://schemas.microsoft.com/office/powerpoint/2010/main" val="22371748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B28E2-4DD8-89CF-A067-BF2D23C33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7DA59-2640-3185-68D0-895E97CDD2B8}"/>
              </a:ext>
            </a:extLst>
          </p:cNvPr>
          <p:cNvSpPr>
            <a:spLocks noGrp="1"/>
          </p:cNvSpPr>
          <p:nvPr>
            <p:ph type="title"/>
          </p:nvPr>
        </p:nvSpPr>
        <p:spPr>
          <a:xfrm>
            <a:off x="571967" y="841397"/>
            <a:ext cx="10636601" cy="5755955"/>
          </a:xfrm>
        </p:spPr>
        <p:txBody>
          <a:bodyPr/>
          <a:lstStyle/>
          <a:p>
            <a:pPr algn="l">
              <a:lnSpc>
                <a:spcPct val="115000"/>
              </a:lnSpc>
              <a:spcBef>
                <a:spcPct val="30000"/>
              </a:spcBef>
              <a:spcAft>
                <a:spcPts val="800"/>
              </a:spcAft>
              <a:buSzPct val="100000"/>
              <a:defRPr/>
            </a:pPr>
            <a:r>
              <a:rPr lang="en-US" sz="1900" kern="100" dirty="0" err="1">
                <a:latin typeface="Calibri" panose="020F0502020204030204" pitchFamily="34" charset="0"/>
                <a:ea typeface="Aptos" panose="020B0004020202020204" pitchFamily="34" charset="0"/>
                <a:cs typeface="Calibri" panose="020F0502020204030204" pitchFamily="34" charset="0"/>
              </a:rPr>
              <a:t>Isatuximab</a:t>
            </a:r>
            <a:r>
              <a:rPr lang="en-US" sz="1900" kern="100" dirty="0">
                <a:latin typeface="Calibri" panose="020F0502020204030204" pitchFamily="34" charset="0"/>
                <a:ea typeface="Aptos" panose="020B0004020202020204" pitchFamily="34" charset="0"/>
                <a:cs typeface="Calibri" panose="020F0502020204030204" pitchFamily="34" charset="0"/>
              </a:rPr>
              <a:t> (Isa) subcutaneous (SC) via an on-body delivery system (OBDS) vs Isa intravenous (IV), plus pomalidomide and dexamethasone (Pd) in relapsed/refractory multiple myeloma (RRMM): Results of the randomized, non-inferiority, phase 3 IRAKLIA study. </a:t>
            </a:r>
            <a:br>
              <a:rPr lang="en-US" sz="1900" kern="100" dirty="0">
                <a:latin typeface="Calibri" panose="020F0502020204030204" pitchFamily="34" charset="0"/>
                <a:ea typeface="Aptos" panose="020B0004020202020204" pitchFamily="34" charset="0"/>
                <a:cs typeface="Calibri" panose="020F0502020204030204" pitchFamily="34" charset="0"/>
              </a:rPr>
            </a:br>
            <a:r>
              <a:rPr lang="en-US" sz="19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Leleu</a:t>
            </a: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 XP et al.</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ASCO 2025; Abstract 7506</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latin typeface="Calibri" panose="020F0502020204030204" pitchFamily="34" charset="0"/>
                <a:ea typeface="Aptos" panose="020B0004020202020204" pitchFamily="34" charset="0"/>
                <a:cs typeface="Calibri" panose="020F0502020204030204" pitchFamily="34" charset="0"/>
              </a:rPr>
              <a:t>Belantamab </a:t>
            </a:r>
            <a:r>
              <a:rPr lang="en-US" sz="1900" kern="100" dirty="0" err="1">
                <a:latin typeface="Calibri" panose="020F0502020204030204" pitchFamily="34" charset="0"/>
                <a:ea typeface="Aptos" panose="020B0004020202020204" pitchFamily="34" charset="0"/>
                <a:cs typeface="Calibri" panose="020F0502020204030204" pitchFamily="34" charset="0"/>
              </a:rPr>
              <a:t>mafodotin</a:t>
            </a:r>
            <a:r>
              <a:rPr lang="en-US" sz="1900" kern="100" dirty="0">
                <a:latin typeface="Calibri" panose="020F0502020204030204" pitchFamily="34" charset="0"/>
                <a:ea typeface="Aptos" panose="020B0004020202020204" pitchFamily="34" charset="0"/>
                <a:cs typeface="Calibri" panose="020F0502020204030204" pitchFamily="34" charset="0"/>
              </a:rPr>
              <a:t> plus lenalidomide/dexamethasone in newly diagnosed intermediate-fit &amp; frail multiple myeloma patients: Long-term efficacy and safety from the phase 1/2 BELARD clinical trial. </a:t>
            </a:r>
            <a:br>
              <a:rPr lang="en-US" sz="1900" kern="100" dirty="0">
                <a:latin typeface="Calibri" panose="020F0502020204030204" pitchFamily="34" charset="0"/>
                <a:ea typeface="Aptos" panose="020B0004020202020204" pitchFamily="34" charset="0"/>
                <a:cs typeface="Calibri" panose="020F0502020204030204" pitchFamily="34" charset="0"/>
              </a:rPr>
            </a:br>
            <a:r>
              <a:rPr lang="en-US" sz="19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Terpos</a:t>
            </a: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 E et al </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ASCO 2025; Abstract 7512</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br>
              <a:rPr lang="en-US" sz="1900" kern="100" dirty="0">
                <a:latin typeface="Calibri" panose="020F0502020204030204" pitchFamily="34" charset="0"/>
                <a:ea typeface="Aptos" panose="020B0004020202020204" pitchFamily="34" charset="0"/>
                <a:cs typeface="Calibri" panose="020F0502020204030204" pitchFamily="34" charset="0"/>
              </a:rPr>
            </a:br>
            <a:r>
              <a:rPr lang="en-US" sz="1900" kern="100" dirty="0">
                <a:latin typeface="Calibri" panose="020F0502020204030204" pitchFamily="34" charset="0"/>
                <a:ea typeface="Aptos" panose="020B0004020202020204" pitchFamily="34" charset="0"/>
                <a:cs typeface="Calibri" panose="020F0502020204030204" pitchFamily="34" charset="0"/>
              </a:rPr>
              <a:t>Design of the phase 3 DREAMM-10 study: Belantamab </a:t>
            </a:r>
            <a:r>
              <a:rPr lang="en-US" sz="1900" kern="100" dirty="0" err="1">
                <a:latin typeface="Calibri" panose="020F0502020204030204" pitchFamily="34" charset="0"/>
                <a:ea typeface="Aptos" panose="020B0004020202020204" pitchFamily="34" charset="0"/>
                <a:cs typeface="Calibri" panose="020F0502020204030204" pitchFamily="34" charset="0"/>
              </a:rPr>
              <a:t>mafodotin</a:t>
            </a:r>
            <a:r>
              <a:rPr lang="en-US" sz="1900" kern="100" dirty="0">
                <a:latin typeface="Calibri" panose="020F0502020204030204" pitchFamily="34" charset="0"/>
                <a:ea typeface="Aptos" panose="020B0004020202020204" pitchFamily="34" charset="0"/>
                <a:cs typeface="Calibri" panose="020F0502020204030204" pitchFamily="34" charset="0"/>
              </a:rPr>
              <a:t> plus lenalidomide and dexamethasone (</a:t>
            </a:r>
            <a:r>
              <a:rPr lang="en-US" sz="1900" kern="100" dirty="0" err="1">
                <a:latin typeface="Calibri" panose="020F0502020204030204" pitchFamily="34" charset="0"/>
                <a:ea typeface="Aptos" panose="020B0004020202020204" pitchFamily="34" charset="0"/>
                <a:cs typeface="Calibri" panose="020F0502020204030204" pitchFamily="34" charset="0"/>
              </a:rPr>
              <a:t>BRd</a:t>
            </a:r>
            <a:r>
              <a:rPr lang="en-US" sz="1900" kern="100" dirty="0">
                <a:latin typeface="Calibri" panose="020F0502020204030204" pitchFamily="34" charset="0"/>
                <a:ea typeface="Aptos" panose="020B0004020202020204" pitchFamily="34" charset="0"/>
                <a:cs typeface="Calibri" panose="020F0502020204030204" pitchFamily="34" charset="0"/>
              </a:rPr>
              <a:t>) vs daratumumab plus lenalidomide and dexamethasone (</a:t>
            </a:r>
            <a:r>
              <a:rPr lang="en-US" sz="1900" kern="100" dirty="0" err="1">
                <a:latin typeface="Calibri" panose="020F0502020204030204" pitchFamily="34" charset="0"/>
                <a:ea typeface="Aptos" panose="020B0004020202020204" pitchFamily="34" charset="0"/>
                <a:cs typeface="Calibri" panose="020F0502020204030204" pitchFamily="34" charset="0"/>
              </a:rPr>
              <a:t>DRd</a:t>
            </a:r>
            <a:r>
              <a:rPr lang="en-US" sz="1900" kern="100" dirty="0">
                <a:latin typeface="Calibri" panose="020F0502020204030204" pitchFamily="34" charset="0"/>
                <a:ea typeface="Aptos" panose="020B0004020202020204" pitchFamily="34" charset="0"/>
                <a:cs typeface="Calibri" panose="020F0502020204030204" pitchFamily="34" charset="0"/>
              </a:rPr>
              <a:t>) in transplant-ineligible, newly diagnosed multiple myeloma (TI-NDMM).</a:t>
            </a:r>
            <a:br>
              <a:rPr lang="en-US" sz="1900" kern="100" dirty="0">
                <a:latin typeface="Calibri" panose="020F0502020204030204" pitchFamily="34" charset="0"/>
                <a:ea typeface="Aptos" panose="020B0004020202020204" pitchFamily="34" charset="0"/>
                <a:cs typeface="Calibri" panose="020F0502020204030204" pitchFamily="34" charset="0"/>
              </a:rPr>
            </a:br>
            <a:r>
              <a:rPr lang="en-US" sz="19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Lonial</a:t>
            </a: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 S et al</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ASCO 2025;Abstract TPS7567</a:t>
            </a:r>
            <a:br>
              <a:rPr lang="en-US" sz="1900" kern="100" dirty="0">
                <a:latin typeface="Calibri" panose="020F0502020204030204" pitchFamily="34" charset="0"/>
                <a:ea typeface="Aptos" panose="020B0004020202020204" pitchFamily="34" charset="0"/>
                <a:cs typeface="Calibri" panose="020F0502020204030204" pitchFamily="34" charset="0"/>
              </a:rPr>
            </a:br>
            <a:br>
              <a:rPr lang="en-US" sz="1900" kern="100" dirty="0">
                <a:latin typeface="Calibri" panose="020F0502020204030204" pitchFamily="34" charset="0"/>
                <a:ea typeface="Aptos" panose="020B0004020202020204" pitchFamily="34" charset="0"/>
                <a:cs typeface="Calibri" panose="020F0502020204030204" pitchFamily="34" charset="0"/>
              </a:rPr>
            </a:br>
            <a:br>
              <a:rPr lang="en-US" sz="1900" kern="100" dirty="0">
                <a:effectLst/>
                <a:latin typeface="Calibri" panose="020F0502020204030204" pitchFamily="34" charset="0"/>
                <a:ea typeface="Aptos" panose="020B0004020202020204" pitchFamily="34" charset="0"/>
                <a:cs typeface="Calibri" panose="020F0502020204030204" pitchFamily="34" charset="0"/>
              </a:rPr>
            </a:br>
            <a:br>
              <a:rPr lang="en-US" sz="1900" kern="100" dirty="0">
                <a:effectLst/>
                <a:latin typeface="Calibri" panose="020F0502020204030204" pitchFamily="34" charset="0"/>
                <a:ea typeface="Aptos" panose="020B0004020202020204" pitchFamily="34" charset="0"/>
                <a:cs typeface="Calibri" panose="020F0502020204030204" pitchFamily="34" charset="0"/>
              </a:rPr>
            </a:br>
            <a:endParaRPr lang="en-US" sz="19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A8EF025-C42F-3307-C55A-12C675123536}"/>
              </a:ext>
            </a:extLst>
          </p:cNvPr>
          <p:cNvSpPr txBox="1"/>
          <p:nvPr/>
        </p:nvSpPr>
        <p:spPr>
          <a:xfrm>
            <a:off x="571967" y="6060756"/>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SESSION | JUNE 1-3</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86867217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F940-1081-FDA5-5EB8-B17530EC9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BA442-C92F-8668-5D90-8CE1EAC4210B}"/>
              </a:ext>
            </a:extLst>
          </p:cNvPr>
          <p:cNvSpPr>
            <a:spLocks noGrp="1"/>
          </p:cNvSpPr>
          <p:nvPr>
            <p:ph type="title"/>
          </p:nvPr>
        </p:nvSpPr>
        <p:spPr>
          <a:xfrm>
            <a:off x="571967" y="-238723"/>
            <a:ext cx="10204553" cy="5755955"/>
          </a:xfrm>
        </p:spPr>
        <p:txBody>
          <a:bodyPr/>
          <a:lstStyle/>
          <a:p>
            <a:pPr algn="l">
              <a:lnSpc>
                <a:spcPct val="115000"/>
              </a:lnSpc>
              <a:spcBef>
                <a:spcPct val="30000"/>
              </a:spcBef>
              <a:spcAft>
                <a:spcPts val="800"/>
              </a:spcAft>
              <a:buSzPct val="100000"/>
              <a:defRPr/>
            </a:pPr>
            <a:r>
              <a:rPr lang="en-US" sz="1900" kern="100" dirty="0">
                <a:latin typeface="Calibri" panose="020F0502020204030204" pitchFamily="34" charset="0"/>
                <a:ea typeface="Aptos" panose="020B0004020202020204" pitchFamily="34" charset="0"/>
                <a:cs typeface="Calibri" panose="020F0502020204030204" pitchFamily="34" charset="0"/>
              </a:rPr>
              <a:t>Long-term (≥5 year) remission and survival after treatment with </a:t>
            </a:r>
            <a:r>
              <a:rPr lang="en-US" sz="1900" kern="100" dirty="0" err="1">
                <a:latin typeface="Calibri" panose="020F0502020204030204" pitchFamily="34" charset="0"/>
                <a:ea typeface="Aptos" panose="020B0004020202020204" pitchFamily="34" charset="0"/>
                <a:cs typeface="Calibri" panose="020F0502020204030204" pitchFamily="34" charset="0"/>
              </a:rPr>
              <a:t>ciltacabtagene</a:t>
            </a:r>
            <a:r>
              <a:rPr lang="en-US" sz="1900" kern="100" dirty="0">
                <a:latin typeface="Calibri" panose="020F0502020204030204" pitchFamily="34" charset="0"/>
                <a:ea typeface="Aptos" panose="020B0004020202020204" pitchFamily="34" charset="0"/>
                <a:cs typeface="Calibri" panose="020F0502020204030204" pitchFamily="34" charset="0"/>
              </a:rPr>
              <a:t> autoleucel (</a:t>
            </a:r>
            <a:r>
              <a:rPr lang="en-US" sz="1900" kern="100" dirty="0" err="1">
                <a:latin typeface="Calibri" panose="020F0502020204030204" pitchFamily="34" charset="0"/>
                <a:ea typeface="Aptos" panose="020B0004020202020204" pitchFamily="34" charset="0"/>
                <a:cs typeface="Calibri" panose="020F0502020204030204" pitchFamily="34" charset="0"/>
              </a:rPr>
              <a:t>cilta</a:t>
            </a:r>
            <a:r>
              <a:rPr lang="en-US" sz="1900" kern="100" dirty="0">
                <a:latin typeface="Calibri" panose="020F0502020204030204" pitchFamily="34" charset="0"/>
                <a:ea typeface="Aptos" panose="020B0004020202020204" pitchFamily="34" charset="0"/>
                <a:cs typeface="Calibri" panose="020F0502020204030204" pitchFamily="34" charset="0"/>
              </a:rPr>
              <a:t>-cel) in CARTITUDE-1 patients (pts) with relapsed/refractory multiple myeloma (RRMM).</a:t>
            </a:r>
            <a:br>
              <a:rPr lang="en-US" sz="1900" kern="100" dirty="0">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Vorhees PM et al</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ASCO 2025; Abstract 7507</a:t>
            </a: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b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br>
            <a:r>
              <a:rPr lang="en-US" sz="1900" kern="100" dirty="0">
                <a:latin typeface="Calibri" panose="020F0502020204030204" pitchFamily="34" charset="0"/>
                <a:ea typeface="Aptos" panose="020B0004020202020204" pitchFamily="34" charset="0"/>
                <a:cs typeface="Calibri" panose="020F0502020204030204" pitchFamily="34" charset="0"/>
              </a:rPr>
              <a:t>First-in-human study of JNJ-79635322 (JNJ-5322), a novel, next-generation </a:t>
            </a:r>
            <a:r>
              <a:rPr lang="en-US" sz="1900" kern="100" dirty="0" err="1">
                <a:latin typeface="Calibri" panose="020F0502020204030204" pitchFamily="34" charset="0"/>
                <a:ea typeface="Aptos" panose="020B0004020202020204" pitchFamily="34" charset="0"/>
                <a:cs typeface="Calibri" panose="020F0502020204030204" pitchFamily="34" charset="0"/>
              </a:rPr>
              <a:t>trispecific</a:t>
            </a:r>
            <a:r>
              <a:rPr lang="en-US" sz="1900" kern="100" dirty="0">
                <a:latin typeface="Calibri" panose="020F0502020204030204" pitchFamily="34" charset="0"/>
                <a:ea typeface="Aptos" panose="020B0004020202020204" pitchFamily="34" charset="0"/>
                <a:cs typeface="Calibri" panose="020F0502020204030204" pitchFamily="34" charset="0"/>
              </a:rPr>
              <a:t> antibody (</a:t>
            </a:r>
            <a:r>
              <a:rPr lang="en-US" sz="1900" kern="100" dirty="0" err="1">
                <a:latin typeface="Calibri" panose="020F0502020204030204" pitchFamily="34" charset="0"/>
                <a:ea typeface="Aptos" panose="020B0004020202020204" pitchFamily="34" charset="0"/>
                <a:cs typeface="Calibri" panose="020F0502020204030204" pitchFamily="34" charset="0"/>
              </a:rPr>
              <a:t>TsAb</a:t>
            </a:r>
            <a:r>
              <a:rPr lang="en-US" sz="1900" kern="100" dirty="0">
                <a:latin typeface="Calibri" panose="020F0502020204030204" pitchFamily="34" charset="0"/>
                <a:ea typeface="Aptos" panose="020B0004020202020204" pitchFamily="34" charset="0"/>
                <a:cs typeface="Calibri" panose="020F0502020204030204" pitchFamily="34" charset="0"/>
              </a:rPr>
              <a:t>), in patients (pts) with relapsed/refractory multiple myeloma (RRMM): Initial phase 1 results. </a:t>
            </a:r>
            <a:br>
              <a:rPr lang="en-US" sz="1900" kern="100" dirty="0">
                <a:effectLst/>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Van de Donk N et al.</a:t>
            </a:r>
            <a:br>
              <a:rPr lang="en-US" sz="1900" kern="100" dirty="0">
                <a:effectLst/>
                <a:latin typeface="Calibri" panose="020F0502020204030204" pitchFamily="34" charset="0"/>
                <a:ea typeface="Aptos" panose="020B0004020202020204" pitchFamily="34" charset="0"/>
                <a:cs typeface="Calibri" panose="020F0502020204030204" pitchFamily="34" charset="0"/>
              </a:rPr>
            </a:br>
            <a:r>
              <a:rPr lang="en-US" sz="1900" kern="100" dirty="0">
                <a:solidFill>
                  <a:schemeClr val="tx1"/>
                </a:solidFill>
                <a:latin typeface="Calibri" panose="020F0502020204030204" pitchFamily="34" charset="0"/>
                <a:ea typeface="Aptos" panose="020B0004020202020204" pitchFamily="34" charset="0"/>
                <a:cs typeface="Calibri" panose="020F0502020204030204" pitchFamily="34" charset="0"/>
              </a:rPr>
              <a:t>ASCO 2025; Abstract 7505</a:t>
            </a:r>
            <a:endParaRPr lang="en-US" sz="19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5024FC7-F856-2633-9502-841E56550AA0}"/>
              </a:ext>
            </a:extLst>
          </p:cNvPr>
          <p:cNvSpPr txBox="1"/>
          <p:nvPr/>
        </p:nvSpPr>
        <p:spPr>
          <a:xfrm>
            <a:off x="571967" y="6060756"/>
            <a:ext cx="11573410" cy="49244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400"/>
              </a:spcBef>
              <a:spcAft>
                <a:spcPts val="4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2025 | ORAL ABSTRACT SESSION | JUNE 1-3</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83272395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r>
              <a:rPr lang="en-US" dirty="0"/>
              <a:t>EHA 2025 </a:t>
            </a:r>
            <a:br>
              <a:rPr lang="en-US" dirty="0"/>
            </a:br>
            <a:r>
              <a:rPr lang="en-US" dirty="0"/>
              <a:t>Upcoming Abstracts in MM</a:t>
            </a:r>
            <a:br>
              <a:rPr lang="en-US" dirty="0"/>
            </a:br>
            <a:r>
              <a:rPr lang="en-US" dirty="0"/>
              <a:t>June 12-15, 2025</a:t>
            </a:r>
            <a:endParaRPr lang="en-US" sz="2800" dirty="0"/>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988839"/>
            <a:ext cx="11342395" cy="3999665"/>
          </a:xfrm>
        </p:spPr>
        <p:txBody>
          <a:bodyPr/>
          <a:lstStyle/>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S201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Kaur G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Phase 2 registrational study of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anitocabtagene</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autoleucel for relapsed and/or refractory multiple myeloma (RRMM): Updated results from iMMAGINE-1.</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S203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Leleu X et al.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Isatuximab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subcutaneous via an on-body delivery system versus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isatuximab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intravenous, plus pomalidomide and dexamethasone, in relapsed/refractory multiple myeloma: The randomized phase 3 IRAKLIA study.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S192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Jagannath S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Long-term (≥5 year) remission and survival after treatment with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ciltacabtagene</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autoleucel</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in CARTITUDE-1 patients with relapsed/refractory multiple myeloma.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S100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Popat R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First-in-human study of JNJ-79635322 (JNJ-5322), a novel, next-generation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trispecific</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antibody, in patients with relapsed/refractory multiple myeloma: Initial phase 1 results. </a:t>
            </a: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E7F9-4BBF-BF91-0F9F-0815B9C8B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1AA70-CD61-6BFE-02EB-CA0B9101D513}"/>
              </a:ext>
            </a:extLst>
          </p:cNvPr>
          <p:cNvSpPr>
            <a:spLocks noGrp="1"/>
          </p:cNvSpPr>
          <p:nvPr>
            <p:ph type="title"/>
          </p:nvPr>
        </p:nvSpPr>
        <p:spPr>
          <a:xfrm>
            <a:off x="507042" y="331079"/>
            <a:ext cx="11260155" cy="1141412"/>
          </a:xfrm>
        </p:spPr>
        <p:txBody>
          <a:bodyPr/>
          <a:lstStyle/>
          <a:p>
            <a:r>
              <a:rPr lang="en-US" dirty="0"/>
              <a:t>EHA 2025 </a:t>
            </a:r>
            <a:br>
              <a:rPr lang="en-US" dirty="0"/>
            </a:br>
            <a:r>
              <a:rPr lang="en-US" dirty="0"/>
              <a:t>Upcoming Abstracts in MM</a:t>
            </a:r>
            <a:br>
              <a:rPr lang="en-US" dirty="0"/>
            </a:br>
            <a:r>
              <a:rPr lang="en-US" dirty="0"/>
              <a:t>June 12-15, 2025</a:t>
            </a:r>
            <a:endParaRPr lang="en-US" sz="2800" dirty="0"/>
          </a:p>
        </p:txBody>
      </p:sp>
      <p:sp>
        <p:nvSpPr>
          <p:cNvPr id="3" name="Content Placeholder 2">
            <a:extLst>
              <a:ext uri="{FF2B5EF4-FFF2-40B4-BE49-F238E27FC236}">
                <a16:creationId xmlns:a16="http://schemas.microsoft.com/office/drawing/2014/main" id="{19DDF0A7-33C0-7193-190F-8139D118E69C}"/>
              </a:ext>
            </a:extLst>
          </p:cNvPr>
          <p:cNvSpPr>
            <a:spLocks noGrp="1"/>
          </p:cNvSpPr>
          <p:nvPr>
            <p:ph idx="1"/>
          </p:nvPr>
        </p:nvSpPr>
        <p:spPr>
          <a:xfrm>
            <a:off x="424803" y="1672093"/>
            <a:ext cx="10927782" cy="4316412"/>
          </a:xfrm>
        </p:spPr>
        <p:txBody>
          <a:bodyPr/>
          <a:lstStyle/>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PS1793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Dimopoulos M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Phase 3 DREAMM-10 study design: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Belantamab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mafodotin</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plus lenalidomide and dexamethasone vs daratumumab plus lenalidomide and dexamethasone in transplant-ineligible newly-diagnosed multiple myeloma.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PF733 </a:t>
            </a:r>
            <a:r>
              <a:rPr lang="en-US" sz="2000" b="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Terpos</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 E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Extended dosing schedule of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belantamab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mafodotin</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in combination with daratumumab, lenalidomide and dexamethasone in patients with newly diagnosed multiple myeloma: The phase 1/2 BELADRD study.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PS1741 </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Cavo </a:t>
            </a:r>
            <a:r>
              <a:rPr lang="en-US" sz="2000" b="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M et al</a:t>
            </a:r>
            <a:r>
              <a:rPr lang="en-US" sz="20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Real-world effectiveness and safety of </a:t>
            </a:r>
            <a:r>
              <a:rPr lang="en-US" sz="20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belantamab</a:t>
            </a:r>
            <a:r>
              <a:rPr lang="en-US" sz="20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mafodotin</a:t>
            </a:r>
            <a:r>
              <a:rPr lang="en-US" sz="20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belamaf</a:t>
            </a:r>
            <a:r>
              <a:rPr lang="en-US" sz="20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 monotherapy in patients (pts) with relapsed/refractory multiple myeloma (RRMM) treated in Europe.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PS1752 </a:t>
            </a:r>
            <a:r>
              <a:rPr lang="en-US" sz="2000" b="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Terpos</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 E et al. </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Clinical management of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belantamab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mafodotin</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-associated ocular events: Practical guidance from the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belamaf</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expert experience program. </a:t>
            </a:r>
          </a:p>
          <a:p>
            <a:pPr marL="0" indent="0">
              <a:lnSpc>
                <a:spcPct val="100000"/>
              </a:lnSpc>
              <a:buNone/>
            </a:pP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PF783</a:t>
            </a:r>
            <a:r>
              <a:rPr lang="en-US" sz="2000" b="0" kern="100" dirty="0">
                <a:solidFill>
                  <a:schemeClr val="tx1"/>
                </a:solidFill>
                <a:latin typeface="Calibri" panose="020F0502020204030204" pitchFamily="34" charset="0"/>
                <a:ea typeface="Aptos" panose="020B0004020202020204" pitchFamily="34" charset="0"/>
                <a:cs typeface="Calibri" panose="020F0502020204030204" pitchFamily="34" charset="0"/>
              </a:rPr>
              <a:t> Quach H et al. </a:t>
            </a:r>
            <a:r>
              <a:rPr lang="en-US" sz="20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Belantamab</a:t>
            </a:r>
            <a:r>
              <a:rPr lang="en-US" sz="2000" kern="100" dirty="0">
                <a:solidFill>
                  <a:schemeClr val="tx1"/>
                </a:solidFill>
                <a:latin typeface="Calibri" panose="020F0502020204030204" pitchFamily="34" charset="0"/>
                <a:ea typeface="Aptos" panose="020B0004020202020204" pitchFamily="34" charset="0"/>
                <a:cs typeface="Calibri" panose="020F0502020204030204" pitchFamily="34" charset="0"/>
              </a:rPr>
              <a:t> for the treatment of multiple myeloma: Results from part 1 of the first-in-human phase 1/2 DREAMM-20 trial. </a:t>
            </a:r>
          </a:p>
        </p:txBody>
      </p:sp>
    </p:spTree>
    <p:extLst>
      <p:ext uri="{BB962C8B-B14F-4D97-AF65-F5344CB8AC3E}">
        <p14:creationId xmlns:p14="http://schemas.microsoft.com/office/powerpoint/2010/main" val="228030534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04799"/>
            <a:ext cx="12192000" cy="1971675"/>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a:t>
            </a:r>
            <a:br>
              <a:rPr lang="en-US" sz="3600" dirty="0"/>
            </a:br>
            <a:r>
              <a:rPr lang="en-US" sz="3600" dirty="0"/>
              <a:t>Clinical Care of Patients with Metastatic Breast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7304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Rugo,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65202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25262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2065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Javier Cortés,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4978090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Nooka</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653C0057-0F66-1EC2-AC28-24B0D014D3B5}"/>
              </a:ext>
            </a:extLst>
          </p:cNvPr>
          <p:cNvGraphicFramePr>
            <a:graphicFrameLocks/>
          </p:cNvGraphicFramePr>
          <p:nvPr>
            <p:extLst>
              <p:ext uri="{D42A27DB-BD31-4B8C-83A1-F6EECF244321}">
                <p14:modId xmlns:p14="http://schemas.microsoft.com/office/powerpoint/2010/main" val="1355390298"/>
              </p:ext>
            </p:extLst>
          </p:nvPr>
        </p:nvGraphicFramePr>
        <p:xfrm>
          <a:off x="691169" y="1772816"/>
          <a:ext cx="10584314" cy="4064756"/>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920018">
                  <a:extLst>
                    <a:ext uri="{9D8B030D-6E8A-4147-A177-3AD203B41FA5}">
                      <a16:colId xmlns:a16="http://schemas.microsoft.com/office/drawing/2014/main" val="762323566"/>
                    </a:ext>
                  </a:extLst>
                </a:gridCol>
              </a:tblGrid>
              <a:tr h="1115816">
                <a:tc>
                  <a:txBody>
                    <a:bodyPr/>
                    <a:lstStyle/>
                    <a:p>
                      <a:pPr algn="l"/>
                      <a:r>
                        <a:rPr lang="en-US" sz="1800" b="1" dirty="0">
                          <a:solidFill>
                            <a:schemeClr val="tx1"/>
                          </a:solidFill>
                        </a:rPr>
                        <a:t>Advisory Boards and Consulting Agreements (Honoraria)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Adaptive Biotechnologies Corporation, AstraZeneca Pharmaceuticals LP, </a:t>
                      </a:r>
                      <a:r>
                        <a:rPr lang="en-US" sz="1800" b="0" dirty="0" err="1">
                          <a:solidFill>
                            <a:schemeClr val="tx1"/>
                          </a:solidFill>
                        </a:rPr>
                        <a:t>Cellectar</a:t>
                      </a:r>
                      <a:r>
                        <a:rPr lang="en-US" sz="1800" b="0" dirty="0">
                          <a:solidFill>
                            <a:schemeClr val="tx1"/>
                          </a:solidFill>
                        </a:rPr>
                        <a:t> Biosciences Inc, GSK, Janssen Biotech Inc, K36 Therapeutics, Kite, A Gilead Company, ONK Therapeutics, </a:t>
                      </a:r>
                      <a:r>
                        <a:rPr lang="en-US" sz="1800" b="0" dirty="0" err="1">
                          <a:solidFill>
                            <a:schemeClr val="tx1"/>
                          </a:solidFill>
                        </a:rPr>
                        <a:t>Opna</a:t>
                      </a:r>
                      <a:r>
                        <a:rPr lang="en-US" sz="1800" b="0" dirty="0">
                          <a:solidFill>
                            <a:schemeClr val="tx1"/>
                          </a:solidFill>
                        </a:rPr>
                        <a:t> Bio, Pfizer Inc, Sanofi, Sebia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32253">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603596"/>
                  </a:ext>
                </a:extLst>
              </a:tr>
              <a:tr h="432253">
                <a:tc>
                  <a:txBody>
                    <a:bodyPr/>
                    <a:lstStyle/>
                    <a:p>
                      <a:pPr algn="l"/>
                      <a:r>
                        <a:rPr lang="en-US" sz="1800" b="1" dirty="0">
                          <a:solidFill>
                            <a:schemeClr val="tx1"/>
                          </a:solidFill>
                        </a:rPr>
                        <a:t>Grant/Research Support (for Investigator-Initiated Studies)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Amgen Inc, GSK, Janssen Biotech Inc, Merck,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9701473"/>
                  </a:ext>
                </a:extLst>
              </a:tr>
              <a:tr h="774035">
                <a:tc>
                  <a:txBody>
                    <a:bodyPr/>
                    <a:lstStyle/>
                    <a:p>
                      <a:pPr algn="l"/>
                      <a:r>
                        <a:rPr lang="en-US" sz="1800" b="1" dirty="0">
                          <a:solidFill>
                            <a:schemeClr val="tx1"/>
                          </a:solidFill>
                        </a:rPr>
                        <a:t>Grant/Research Support (to University)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Amgen Inc, Arch Oncology, Bristol Myers Squibb, </a:t>
                      </a:r>
                      <a:r>
                        <a:rPr lang="en-US" sz="1800" b="0" dirty="0" err="1">
                          <a:solidFill>
                            <a:schemeClr val="tx1"/>
                          </a:solidFill>
                        </a:rPr>
                        <a:t>Cellectis</a:t>
                      </a:r>
                      <a:r>
                        <a:rPr lang="en-US" sz="1800" b="0" dirty="0">
                          <a:solidFill>
                            <a:schemeClr val="tx1"/>
                          </a:solidFill>
                        </a:rPr>
                        <a:t>, Chinook Therapeutics, Genentech, a member of the Roche Group, GSK, Janssen Biotech Inc, </a:t>
                      </a:r>
                      <a:r>
                        <a:rPr lang="en-US" sz="1800" b="0" dirty="0" err="1">
                          <a:solidFill>
                            <a:schemeClr val="tx1"/>
                          </a:solidFill>
                        </a:rPr>
                        <a:t>Karyopharm</a:t>
                      </a:r>
                      <a:r>
                        <a:rPr lang="en-US" sz="1800" b="0" dirty="0">
                          <a:solidFill>
                            <a:schemeClr val="tx1"/>
                          </a:solidFill>
                        </a:rPr>
                        <a:t> Therapeutics, Kite, A Gilead Company, Merck, </a:t>
                      </a:r>
                      <a:r>
                        <a:rPr lang="en-US" sz="1800" b="0" dirty="0" err="1">
                          <a:solidFill>
                            <a:schemeClr val="tx1"/>
                          </a:solidFill>
                        </a:rPr>
                        <a:t>Opna</a:t>
                      </a:r>
                      <a:r>
                        <a:rPr lang="en-US" sz="1800" b="0" dirty="0">
                          <a:solidFill>
                            <a:schemeClr val="tx1"/>
                          </a:solidFill>
                        </a:rPr>
                        <a:t> Bio, Pfizer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6290529"/>
                  </a:ext>
                </a:extLst>
              </a:tr>
            </a:tbl>
          </a:graphicData>
        </a:graphic>
      </p:graphicFrame>
    </p:spTree>
    <p:custDataLst>
      <p:tags r:id="rId1"/>
    </p:custDataLst>
    <p:extLst>
      <p:ext uri="{BB962C8B-B14F-4D97-AF65-F5344CB8AC3E}">
        <p14:creationId xmlns:p14="http://schemas.microsoft.com/office/powerpoint/2010/main" val="379714980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DED64-52DE-F496-A343-034F9A82D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91C20-10DE-AC8C-5F1F-5FD23018F08A}"/>
              </a:ext>
            </a:extLst>
          </p:cNvPr>
          <p:cNvSpPr>
            <a:spLocks noGrp="1"/>
          </p:cNvSpPr>
          <p:nvPr>
            <p:ph type="title"/>
          </p:nvPr>
        </p:nvSpPr>
        <p:spPr>
          <a:xfrm>
            <a:off x="587289" y="2636912"/>
            <a:ext cx="11017422" cy="1143000"/>
          </a:xfrm>
        </p:spPr>
        <p:txBody>
          <a:bodyPr/>
          <a:lstStyle/>
          <a:p>
            <a:pPr>
              <a:spcAft>
                <a:spcPts val="600"/>
              </a:spcAft>
            </a:pPr>
            <a:r>
              <a:rPr lang="en-US" sz="2800" dirty="0"/>
              <a:t>Dear Attendees,</a:t>
            </a:r>
            <a:br>
              <a:rPr lang="en-US" sz="2800" dirty="0"/>
            </a:br>
            <a:br>
              <a:rPr lang="en-US" sz="2800" dirty="0"/>
            </a:br>
            <a:r>
              <a:rPr lang="en-US" sz="2800" dirty="0"/>
              <a:t>If you are interested in joining our Breast Cancer symposium webcast starting at 7:00 PM central time (8:00 PM ET), please use the link below to register on Zoom. THIS LINK IS ALSO POSTED IN THE ZOOM CHAT ROOM.</a:t>
            </a:r>
            <a:br>
              <a:rPr lang="en-US" sz="2800" dirty="0"/>
            </a:br>
            <a:br>
              <a:rPr lang="en-US" sz="2800" dirty="0"/>
            </a:br>
            <a:r>
              <a:rPr lang="en-US" sz="2800" dirty="0"/>
              <a:t>https://us02web.zoom.us/webinar/register/WN_O9YZp8BaS2-uCMIWtt-hFg#/registration</a:t>
            </a:r>
            <a:br>
              <a:rPr lang="en-US" sz="2800" dirty="0"/>
            </a:br>
            <a:br>
              <a:rPr lang="en-US" sz="2800" dirty="0"/>
            </a:br>
            <a:r>
              <a:rPr lang="en-US" sz="2800" dirty="0"/>
              <a:t>If you have already registered for the Breast Cancer ​webcast, you should have received an email directly from Zoom with the viewing instructions for the webcast. If not, please use the link above to register again and you will be automatically redirected to the Zoom event.</a:t>
            </a:r>
            <a:br>
              <a:rPr lang="en-US" sz="2800" i="1" dirty="0"/>
            </a:br>
            <a:br>
              <a:rPr lang="en-US" sz="2800" i="1" dirty="0"/>
            </a:br>
            <a:r>
              <a:rPr lang="en-US" sz="2800" i="1" dirty="0"/>
              <a:t>Thank you for your participation!</a:t>
            </a:r>
          </a:p>
        </p:txBody>
      </p:sp>
    </p:spTree>
    <p:extLst>
      <p:ext uri="{BB962C8B-B14F-4D97-AF65-F5344CB8AC3E}">
        <p14:creationId xmlns:p14="http://schemas.microsoft.com/office/powerpoint/2010/main" val="230555745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636912"/>
            <a:ext cx="10358967" cy="1143000"/>
          </a:xfrm>
        </p:spPr>
        <p:txBody>
          <a:bodyPr/>
          <a:lstStyle/>
          <a:p>
            <a:r>
              <a:rPr lang="en-US" sz="3600" i="1" dirty="0"/>
              <a:t>Thank you for joining us!</a:t>
            </a:r>
            <a:br>
              <a:rPr lang="en-US" sz="3600" i="1" dirty="0"/>
            </a:br>
            <a:r>
              <a:rPr lang="en-US" sz="3600" i="1" dirty="0"/>
              <a:t> </a:t>
            </a:r>
            <a:br>
              <a:rPr lang="en-US" sz="3600" i="1" dirty="0"/>
            </a:br>
            <a:r>
              <a:rPr lang="en-US" sz="3600" i="1" dirty="0"/>
              <a:t>Please take a moment to complete the survey currently up on Zoom. Your feedback</a:t>
            </a:r>
            <a:br>
              <a:rPr lang="en-US" sz="3600" i="1" dirty="0"/>
            </a:br>
            <a:r>
              <a:rPr lang="en-US" sz="3600" i="1" dirty="0"/>
              <a:t> is very important to us. The survey will remain open for 5 minutes after the meeting ends.</a:t>
            </a:r>
            <a:br>
              <a:rPr lang="en-US" sz="3600" i="1" dirty="0"/>
            </a:br>
            <a:r>
              <a:rPr lang="en-US" sz="3600" i="1" dirty="0"/>
              <a:t> </a:t>
            </a:r>
            <a:br>
              <a:rPr lang="en-US" sz="3600" i="1" dirty="0"/>
            </a:br>
            <a:r>
              <a:rPr lang="en-US" sz="3600" i="1" dirty="0"/>
              <a:t>Information on how to obtain CME</a:t>
            </a:r>
            <a:br>
              <a:rPr lang="en-US" sz="3600" i="1" dirty="0"/>
            </a:br>
            <a:r>
              <a:rPr lang="en-US" sz="3600" i="1" dirty="0"/>
              <a:t>credit is provided in the Zoom chat room.</a:t>
            </a:r>
            <a:br>
              <a:rPr lang="en-US" sz="3600" i="1" dirty="0"/>
            </a:br>
            <a:r>
              <a:rPr lang="en-US" sz="3600" i="1"/>
              <a:t>Attendees will also receive an email in</a:t>
            </a:r>
            <a:br>
              <a:rPr lang="en-US" sz="3600" i="1"/>
            </a:br>
            <a:r>
              <a:rPr lang="en-US" sz="3600" i="1"/>
              <a:t>1 to 3 business days with these instructions.</a:t>
            </a:r>
            <a:endParaRPr lang="en-US" sz="3600" i="1" dirty="0"/>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Custom 3">
      <a:dk1>
        <a:srgbClr val="333F7F"/>
      </a:dk1>
      <a:lt1>
        <a:srgbClr val="FFFFFF"/>
      </a:lt1>
      <a:dk2>
        <a:srgbClr val="333333"/>
      </a:dk2>
      <a:lt2>
        <a:srgbClr val="FFDE75"/>
      </a:lt2>
      <a:accent1>
        <a:srgbClr val="A0C3DA"/>
      </a:accent1>
      <a:accent2>
        <a:srgbClr val="98002E"/>
      </a:accent2>
      <a:accent3>
        <a:srgbClr val="BDBFC1"/>
      </a:accent3>
      <a:accent4>
        <a:srgbClr val="E7A614"/>
      </a:accent4>
      <a:accent5>
        <a:srgbClr val="007698"/>
      </a:accent5>
      <a:accent6>
        <a:srgbClr val="006A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ML 03-04 REAL Template">
  <a:themeElements>
    <a:clrScheme name="Custom 5">
      <a:dk1>
        <a:srgbClr val="000000"/>
      </a:dk1>
      <a:lt1>
        <a:srgbClr val="FFFFFF"/>
      </a:lt1>
      <a:dk2>
        <a:srgbClr val="0000FF"/>
      </a:dk2>
      <a:lt2>
        <a:srgbClr val="FFFF00"/>
      </a:lt2>
      <a:accent1>
        <a:srgbClr val="FFC0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ML 03-04 RE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L 03-04 RE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 03-04 REAL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 03-04 REAL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 03-04 REAL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 03-04 REAL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 03-04 REAL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 03-04 REAL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 03-04 REAL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 03-04 REAL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 03-04 REAL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 03-04 REAL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 03-04 REAL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O_TITLE">
  <a:themeElements>
    <a:clrScheme name="OneOncology_Colors">
      <a:dk1>
        <a:srgbClr val="373838"/>
      </a:dk1>
      <a:lt1>
        <a:srgbClr val="FFFFFF"/>
      </a:lt1>
      <a:dk2>
        <a:srgbClr val="013432"/>
      </a:dk2>
      <a:lt2>
        <a:srgbClr val="DDE5ED"/>
      </a:lt2>
      <a:accent1>
        <a:srgbClr val="34B78F"/>
      </a:accent1>
      <a:accent2>
        <a:srgbClr val="1B806D"/>
      </a:accent2>
      <a:accent3>
        <a:srgbClr val="00573F"/>
      </a:accent3>
      <a:accent4>
        <a:srgbClr val="00A3EB"/>
      </a:accent4>
      <a:accent5>
        <a:srgbClr val="006CA9"/>
      </a:accent5>
      <a:accent6>
        <a:srgbClr val="004679"/>
      </a:accent6>
      <a:hlink>
        <a:srgbClr val="34B78F"/>
      </a:hlink>
      <a:folHlink>
        <a:srgbClr val="0057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O_PPT_TEMPLATE_FINAL_2023_Q3" id="{05C8B19C-71A9-F345-8F21-648E79E64CDF}" vid="{5BD77A82-99EF-CA46-966E-D5E76D8C7256}"/>
    </a:ext>
  </a:extLst>
</a:theme>
</file>

<file path=ppt/theme/theme5.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Billboard v2">
    <a:dk1>
      <a:srgbClr val="333333"/>
    </a:dk1>
    <a:lt1>
      <a:srgbClr val="FFFFFF"/>
    </a:lt1>
    <a:dk2>
      <a:srgbClr val="003479"/>
    </a:dk2>
    <a:lt2>
      <a:srgbClr val="1C75BC"/>
    </a:lt2>
    <a:accent1>
      <a:srgbClr val="00A0DF"/>
    </a:accent1>
    <a:accent2>
      <a:srgbClr val="359942"/>
    </a:accent2>
    <a:accent3>
      <a:srgbClr val="6EBD44"/>
    </a:accent3>
    <a:accent4>
      <a:srgbClr val="7E2E7A"/>
    </a:accent4>
    <a:accent5>
      <a:srgbClr val="F37820"/>
    </a:accent5>
    <a:accent6>
      <a:srgbClr val="00A99D"/>
    </a:accent6>
    <a:hlink>
      <a:srgbClr val="1C75BC"/>
    </a:hlink>
    <a:folHlink>
      <a:srgbClr val="333333"/>
    </a:folHlink>
  </a:clrScheme>
  <a:fontScheme name="Janssen Brand">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32937</TotalTime>
  <Words>14187</Words>
  <Application>Microsoft Macintosh PowerPoint</Application>
  <PresentationFormat>Widescreen</PresentationFormat>
  <Paragraphs>1809</Paragraphs>
  <Slides>91</Slides>
  <Notes>40</Notes>
  <HiddenSlides>0</HiddenSlides>
  <MMClips>0</MMClips>
  <ScaleCrop>false</ScaleCrop>
  <HeadingPairs>
    <vt:vector size="6" baseType="variant">
      <vt:variant>
        <vt:lpstr>Fonts Used</vt:lpstr>
      </vt:variant>
      <vt:variant>
        <vt:i4>17</vt:i4>
      </vt:variant>
      <vt:variant>
        <vt:lpstr>Theme</vt:lpstr>
      </vt:variant>
      <vt:variant>
        <vt:i4>14</vt:i4>
      </vt:variant>
      <vt:variant>
        <vt:lpstr>Slide Titles</vt:lpstr>
      </vt:variant>
      <vt:variant>
        <vt:i4>91</vt:i4>
      </vt:variant>
    </vt:vector>
  </HeadingPairs>
  <TitlesOfParts>
    <vt:vector size="122" baseType="lpstr">
      <vt:lpstr>ＭＳ Ｐゴシック</vt:lpstr>
      <vt:lpstr>Aptos</vt:lpstr>
      <vt:lpstr>Aptos Display</vt:lpstr>
      <vt:lpstr>Arial</vt:lpstr>
      <vt:lpstr>Arial</vt:lpstr>
      <vt:lpstr>Arial Black</vt:lpstr>
      <vt:lpstr>Basis Grotesque</vt:lpstr>
      <vt:lpstr>Calibri</vt:lpstr>
      <vt:lpstr>Canela Light</vt:lpstr>
      <vt:lpstr>Courier New</vt:lpstr>
      <vt:lpstr>Georgia</vt:lpstr>
      <vt:lpstr>Inter</vt:lpstr>
      <vt:lpstr>Segoe UI</vt:lpstr>
      <vt:lpstr>Symbol</vt:lpstr>
      <vt:lpstr>Times New Roman</vt:lpstr>
      <vt:lpstr>Wingdings</vt:lpstr>
      <vt:lpstr>Wingdings 3</vt:lpstr>
      <vt:lpstr>3_Default Design</vt:lpstr>
      <vt:lpstr>8_Default Design</vt:lpstr>
      <vt:lpstr>7_Default Design</vt:lpstr>
      <vt:lpstr>OO_TITLE</vt:lpstr>
      <vt:lpstr>2022_CCO_Template</vt:lpstr>
      <vt:lpstr>2_2022_CCO_Template</vt:lpstr>
      <vt:lpstr>3_2022_CCO_Template</vt:lpstr>
      <vt:lpstr>1_Office Theme</vt:lpstr>
      <vt:lpstr>1_Default Design</vt:lpstr>
      <vt:lpstr>7_Office Theme</vt:lpstr>
      <vt:lpstr>4_Default Design</vt:lpstr>
      <vt:lpstr>3_ML 03-04 REAL Template</vt:lpstr>
      <vt:lpstr>Office Theme</vt:lpstr>
      <vt:lpstr>5_Default Design</vt:lpstr>
      <vt:lpstr>Questions from the Community: Investigators Discuss  Available Research Guiding the Care of Patients  with Relapsed/Refractory Multiple Myeloma</vt:lpstr>
      <vt:lpstr>Faculty</vt:lpstr>
      <vt:lpstr>PowerPoint Presentation</vt:lpstr>
      <vt:lpstr>Clinicians in the Audience, Please Complete  the Pre- and Postmeeting Surveys</vt:lpstr>
      <vt:lpstr>PowerPoint Presentation</vt:lpstr>
      <vt:lpstr>Consensus or Controversy? Clinical Investigators  Provide Perspectives on the Current and Future  Clinical Care of Patients with Metastatic Breast Cancer</vt:lpstr>
      <vt:lpstr>RTP Live from Chicago: Investigator Perspectives on  Available Research Findings and Challenging Questions  in the Management of Soft Tissue Sarcoma and  Other Connective Tissue Disorders</vt:lpstr>
      <vt:lpstr>Questions from the Community: Investigators Discuss  Available Research Guiding the Care of Patients  with Relapsed/Refractory Multiple Myeloma</vt:lpstr>
      <vt:lpstr>Dr Nooka — Disclosures Faculty</vt:lpstr>
      <vt:lpstr>Dr Richardson — Disclosures Faculty</vt:lpstr>
      <vt:lpstr>Dr Love — Disclosures</vt:lpstr>
      <vt:lpstr>Commercial Support</vt:lpstr>
      <vt:lpstr>PowerPoint Presentation</vt:lpstr>
      <vt:lpstr>Agenda</vt:lpstr>
      <vt:lpstr>Agenda</vt:lpstr>
      <vt:lpstr>PowerPoint Presentation</vt:lpstr>
      <vt:lpstr>PowerPoint Presentation</vt:lpstr>
      <vt:lpstr>PowerPoint Presentation</vt:lpstr>
      <vt:lpstr>Agenda</vt:lpstr>
      <vt:lpstr>Survey of 50 Community-Based  General Medical Oncologists  </vt:lpstr>
      <vt:lpstr>PowerPoint Presentation</vt:lpstr>
      <vt:lpstr>PowerPoint Presentation</vt:lpstr>
      <vt:lpstr>Agenda</vt:lpstr>
      <vt:lpstr>Emerging Novel Therapies for Relapsed/Refractory (R/R) MM, With A Focus On Belantamab Mafodotin and the CELMoDs</vt:lpstr>
      <vt:lpstr>Treatment of MM in 2025: multiple therapies approved or under investigation</vt:lpstr>
      <vt:lpstr>BCMA-targeted antibody–drug conjugate (ADC) therapy for RRMM Ongoing development of belantamab mafodotin1,2</vt:lpstr>
      <vt:lpstr>Belantamab mafodotin: initial approval based on DREAMM-2 in heavily pretreated RRMM</vt:lpstr>
      <vt:lpstr>DREAMM-2: belantamab mafodotin  lyophilised presentation cohort </vt:lpstr>
      <vt:lpstr>DREAMM-3: Belantamab mafodotin vs Pom-dex  as 3rd-line therapy1</vt:lpstr>
      <vt:lpstr>DREAMM-6: Belantamab mafodotin + Rd (Arm A)1</vt:lpstr>
      <vt:lpstr>BCMA-targeted ADC for early-relapse RRMM  DREAMM-7: Belantamab mafodotin + Vd vs Dara-Vd as ≥2nd-line therapy</vt:lpstr>
      <vt:lpstr>BCMA-targeted ADC for early-relapse RRMM  DREAMM-7: Belantamab mafodotin + Vd vs  Dara-Vd as ≥2nd-line therapy</vt:lpstr>
      <vt:lpstr>BCMA-targeted ADC for early-relapse RRMM  DREAMM-8: Belantamab mafodotin + Pom-dex vs Pom-Vd as ≥2nd-line therapy</vt:lpstr>
      <vt:lpstr>BCMA-targeted ADC for early-relapse RRMM  DREAMM-8: Belantamab mafodotin + Pom-dex vs Pom-Vd as ≥2nd-line therapy</vt:lpstr>
      <vt:lpstr>AMaRC 19-02 BelaCarD study: Belantamab mafodotin + Kd in RRMM</vt:lpstr>
      <vt:lpstr>Risk of ocular toxicity  with belantamab mafodotin in RRMM</vt:lpstr>
      <vt:lpstr>CELMoDs ~ targeting cereblon: novel immunomodulators and protein degraders for RRMM</vt:lpstr>
      <vt:lpstr>Novel immunomodulators for RRMM CELMoDs®: iberdomide1 and mezigdomide2</vt:lpstr>
      <vt:lpstr>CELMoD doublets for RRMM  Mezigdomide + dex: Phase 1/2 study, N=178</vt:lpstr>
      <vt:lpstr>CELMoD doublets for RRMM  Mezigdomide + dex induces responses in patients with EMD</vt:lpstr>
      <vt:lpstr>CELMoD triplets for RRMM  Mezigdomide + Vd or Kd</vt:lpstr>
      <vt:lpstr>CELMoD triplets for RRMM Mezigdomide + Dara-dex or Elo-dex</vt:lpstr>
      <vt:lpstr>CELMoD triplets for RRMM  Mezigdomide-dex + tazemetostat (EZH2 inhibitor) /  BMS-986158 (BET inhibitor) / trametinib (MEK inhibitor)</vt:lpstr>
      <vt:lpstr>CELMoD doublets for RRMM  Iberdomide + dex</vt:lpstr>
      <vt:lpstr>CELMoD triplets for RRMM  Iberdomide + Dara-dex, Vd, or Kd</vt:lpstr>
      <vt:lpstr>CELMoD triplets for RRMM  Iberdomide + Ixa-dex or Cy-dex</vt:lpstr>
      <vt:lpstr>Phase 3 studies of CELMoD triplets in RRMM</vt:lpstr>
      <vt:lpstr>Conclusions and Future Directions</vt:lpstr>
      <vt:lpstr>Appendix</vt:lpstr>
      <vt:lpstr>DREAMM-10 Trial: Phase III Study of Belantamab Mafodotin with Lenalidomide and Dexamethasone (BRd) versus Daratumumab with Lenalidomide and Dexamethasone (DRd) in Transplant-Ineligible Newly Diagnosed MM</vt:lpstr>
      <vt:lpstr>Agenda</vt:lpstr>
      <vt:lpstr>PowerPoint Presentation</vt:lpstr>
      <vt:lpstr>PowerPoint Presentation</vt:lpstr>
      <vt:lpstr>PowerPoint Presentation</vt:lpstr>
      <vt:lpstr>PowerPoint Presentation</vt:lpstr>
      <vt:lpstr>PowerPoint Presentation</vt:lpstr>
      <vt:lpstr>Agenda</vt:lpstr>
      <vt:lpstr>Current Management of Relapsed/Refractory (R/R) Multiple Myeloma (MM)</vt:lpstr>
      <vt:lpstr>Research database documenting the effectiveness of idecabtagene vicleucel (ide-cel) and ciltacabtagene autoleucel (cilta-cel) in patients with heavily pretreated MM</vt:lpstr>
      <vt:lpstr>Propensity score matching with 37 variables  (demographic, patient and disease characteristics) balanced cohorts</vt:lpstr>
      <vt:lpstr>PowerPoint Presentation</vt:lpstr>
      <vt:lpstr>PowerPoint Presentation</vt:lpstr>
      <vt:lpstr>PowerPoint Presentation</vt:lpstr>
      <vt:lpstr>Published data from the Phase III KarMMa-3 and CARTITUDE-4 trials of ide-cel and cilta-cel, respectively, in earlier lines of treatment; recently presented overall survival findings from CARTITUDE-4</vt:lpstr>
      <vt:lpstr>PowerPoint Presentation</vt:lpstr>
      <vt:lpstr>At a median follow-up was 33.6 months, the PFS and OS benefit of cilta-cel over SOC in the ITT analysis was consistent across pts with standard-risk cytogenetics and high-risk cytogenetics, defined as del(17p), t(4;14), t(14;16), or gain/amp(1q)  </vt:lpstr>
      <vt:lpstr>PowerPoint Presentation</vt:lpstr>
      <vt:lpstr>Available efficacy and safety findings with the BCMA-directed bispecific antibodies teclistamab and elranatamab in R/R MM</vt:lpstr>
      <vt:lpstr>Teclistamab and Elranatamab approvals</vt:lpstr>
      <vt:lpstr>Key differences in study design and baseline characteristics</vt:lpstr>
      <vt:lpstr>MajesTEC-1 and MagnetisMM-3: ORR</vt:lpstr>
      <vt:lpstr>MajesTEC-1 and MAgnetisMM-3: PFS </vt:lpstr>
      <vt:lpstr>Efficacy and Safety of Less Frequent Dosing With Elranatamab in Patients With Relapsed or Refractory Multiple Myeloma: A US Subgroup Analysis From MagnetisMM-3</vt:lpstr>
      <vt:lpstr>Extended follow-up from the pivotal Phase I/II MonumenTAL-1 study of talquetamab in R/R MM</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Isatuximab (Isa) subcutaneous (SC) via an on-body delivery system (OBDS) vs Isa intravenous (IV), plus pomalidomide and dexamethasone (Pd) in relapsed/refractory multiple myeloma (RRMM): Results of the randomized, non-inferiority, phase 3 IRAKLIA study.  Leleu XP et al. ASCO 2025; Abstract 7506  Belantamab mafodotin plus lenalidomide/dexamethasone in newly diagnosed intermediate-fit &amp; frail multiple myeloma patients: Long-term efficacy and safety from the phase 1/2 BELARD clinical trial.  Terpos E et al  ASCO 2025; Abstract 7512  Design of the phase 3 DREAMM-10 study: Belantamab mafodotin plus lenalidomide and dexamethasone (BRd) vs daratumumab plus lenalidomide and dexamethasone (DRd) in transplant-ineligible, newly diagnosed multiple myeloma (TI-NDMM). Lonial S et al ASCO 2025;Abstract TPS7567    </vt:lpstr>
      <vt:lpstr>Long-term (≥5 year) remission and survival after treatment with ciltacabtagene autoleucel (cilta-cel) in CARTITUDE-1 patients (pts) with relapsed/refractory multiple myeloma (RRMM). Vorhees PM et al ASCO 2025; Abstract 7507  First-in-human study of JNJ-79635322 (JNJ-5322), a novel, next-generation trispecific antibody (TsAb), in patients (pts) with relapsed/refractory multiple myeloma (RRMM): Initial phase 1 results.  Van de Donk N et al. ASCO 2025; Abstract 7505</vt:lpstr>
      <vt:lpstr>EHA 2025  Upcoming Abstracts in MM June 12-15, 2025</vt:lpstr>
      <vt:lpstr>EHA 2025  Upcoming Abstracts in MM June 12-15, 2025</vt:lpstr>
      <vt:lpstr>Consensus or Controversy? Clinical Investigators  Provide Perspectives on the Current and Future  Clinical Care of Patients with Metastatic Breast Cancer</vt:lpstr>
      <vt:lpstr>Dear Attendees,  If you are interested in joining our Breast Cancer symposium webcast starting at 7:00 PM central time (8:00 PM ET), please use the link below to register on Zoom. THIS LINK IS ALSO POSTED IN THE ZOOM CHAT ROOM.  https://us02web.zoom.us/webinar/register/WN_O9YZp8BaS2-uCMIWtt-hFg#/registration  If you have already registered for the Breast Cancer ​webcast, you should have received an email directly from Zoom with the viewing instructions for the webcast. If not, please use the link above to register again and you will be automatically redirected to the Zoom event.  Thank you for your participation!</vt:lpstr>
      <vt:lpstr>Thank you for joining us!   Please take a moment to complete the survey currently up on Zoom. Your feedback  is very important to us. The survey will remain open for 5 minutes after the meeting ends.   Information on how to obtain CME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2585</cp:revision>
  <cp:lastPrinted>2020-12-08T02:40:56Z</cp:lastPrinted>
  <dcterms:created xsi:type="dcterms:W3CDTF">2020-11-13T19:02:13Z</dcterms:created>
  <dcterms:modified xsi:type="dcterms:W3CDTF">2025-06-02T21:41:24Z</dcterms:modified>
</cp:coreProperties>
</file>