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tags/tag9.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9.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20.xml" ContentType="application/vnd.openxmlformats-officedocument.presentationml.tags+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686" r:id="rId4"/>
    <p:sldMasterId id="2147484778" r:id="rId5"/>
    <p:sldMasterId id="2147484919" r:id="rId6"/>
    <p:sldMasterId id="2147484945" r:id="rId7"/>
    <p:sldMasterId id="2147484963" r:id="rId8"/>
    <p:sldMasterId id="2147484975" r:id="rId9"/>
    <p:sldMasterId id="2147484988" r:id="rId10"/>
    <p:sldMasterId id="2147485001" r:id="rId11"/>
    <p:sldMasterId id="2147485040" r:id="rId12"/>
    <p:sldMasterId id="2147485053" r:id="rId13"/>
    <p:sldMasterId id="2147485059" r:id="rId14"/>
    <p:sldMasterId id="2147485083" r:id="rId15"/>
    <p:sldMasterId id="2147485095" r:id="rId16"/>
  </p:sldMasterIdLst>
  <p:notesMasterIdLst>
    <p:notesMasterId r:id="rId142"/>
  </p:notesMasterIdLst>
  <p:handoutMasterIdLst>
    <p:handoutMasterId r:id="rId143"/>
  </p:handoutMasterIdLst>
  <p:sldIdLst>
    <p:sldId id="272" r:id="rId17"/>
    <p:sldId id="2147480008" r:id="rId18"/>
    <p:sldId id="2147483572" r:id="rId19"/>
    <p:sldId id="2147483573" r:id="rId20"/>
    <p:sldId id="2147480949" r:id="rId21"/>
    <p:sldId id="2147483637" r:id="rId22"/>
    <p:sldId id="2147471659" r:id="rId23"/>
    <p:sldId id="13407" r:id="rId24"/>
    <p:sldId id="2147483567" r:id="rId25"/>
    <p:sldId id="2147480097" r:id="rId26"/>
    <p:sldId id="2147483641" r:id="rId27"/>
    <p:sldId id="2147471410" r:id="rId28"/>
    <p:sldId id="2147483642" r:id="rId29"/>
    <p:sldId id="256" r:id="rId30"/>
    <p:sldId id="2147483647" r:id="rId31"/>
    <p:sldId id="257" r:id="rId32"/>
    <p:sldId id="494" r:id="rId33"/>
    <p:sldId id="2423" r:id="rId34"/>
    <p:sldId id="2431" r:id="rId35"/>
    <p:sldId id="1325" r:id="rId36"/>
    <p:sldId id="2147482322" r:id="rId37"/>
    <p:sldId id="274" r:id="rId38"/>
    <p:sldId id="2147470294" r:id="rId39"/>
    <p:sldId id="2145705572" r:id="rId40"/>
    <p:sldId id="2145705594" r:id="rId41"/>
    <p:sldId id="2147482324" r:id="rId42"/>
    <p:sldId id="416" r:id="rId43"/>
    <p:sldId id="2147482297" r:id="rId44"/>
    <p:sldId id="2147470243" r:id="rId45"/>
    <p:sldId id="2145705626" r:id="rId46"/>
    <p:sldId id="1597" r:id="rId47"/>
    <p:sldId id="805" r:id="rId48"/>
    <p:sldId id="2147470709" r:id="rId49"/>
    <p:sldId id="924" r:id="rId50"/>
    <p:sldId id="2147470676" r:id="rId51"/>
    <p:sldId id="2147482320" r:id="rId52"/>
    <p:sldId id="2147470677" r:id="rId53"/>
    <p:sldId id="2147482300" r:id="rId54"/>
    <p:sldId id="2147470695" r:id="rId55"/>
    <p:sldId id="2147482314" r:id="rId56"/>
    <p:sldId id="2147470697" r:id="rId57"/>
    <p:sldId id="2147482315" r:id="rId58"/>
    <p:sldId id="2147470688" r:id="rId59"/>
    <p:sldId id="2147482329" r:id="rId60"/>
    <p:sldId id="2147482327" r:id="rId61"/>
    <p:sldId id="2147470690" r:id="rId62"/>
    <p:sldId id="10882" r:id="rId63"/>
    <p:sldId id="2147473963" r:id="rId64"/>
    <p:sldId id="2147482330" r:id="rId65"/>
    <p:sldId id="265" r:id="rId66"/>
    <p:sldId id="266" r:id="rId67"/>
    <p:sldId id="2145705587" r:id="rId68"/>
    <p:sldId id="2145705592" r:id="rId69"/>
    <p:sldId id="264" r:id="rId70"/>
    <p:sldId id="267" r:id="rId71"/>
    <p:sldId id="2147482325" r:id="rId72"/>
    <p:sldId id="936" r:id="rId73"/>
    <p:sldId id="2145705602" r:id="rId74"/>
    <p:sldId id="277" r:id="rId75"/>
    <p:sldId id="922" r:id="rId76"/>
    <p:sldId id="939" r:id="rId77"/>
    <p:sldId id="2147470324" r:id="rId78"/>
    <p:sldId id="2147470327" r:id="rId79"/>
    <p:sldId id="288" r:id="rId80"/>
    <p:sldId id="2145705601" r:id="rId81"/>
    <p:sldId id="941" r:id="rId82"/>
    <p:sldId id="940" r:id="rId83"/>
    <p:sldId id="278" r:id="rId84"/>
    <p:sldId id="279" r:id="rId85"/>
    <p:sldId id="258" r:id="rId86"/>
    <p:sldId id="262" r:id="rId87"/>
    <p:sldId id="269" r:id="rId88"/>
    <p:sldId id="2147472530" r:id="rId89"/>
    <p:sldId id="275" r:id="rId90"/>
    <p:sldId id="263" r:id="rId91"/>
    <p:sldId id="325" r:id="rId92"/>
    <p:sldId id="306" r:id="rId93"/>
    <p:sldId id="2147472531" r:id="rId94"/>
    <p:sldId id="2147472509" r:id="rId95"/>
    <p:sldId id="2147472510" r:id="rId96"/>
    <p:sldId id="2147472523" r:id="rId97"/>
    <p:sldId id="2147472532" r:id="rId98"/>
    <p:sldId id="2147472512" r:id="rId99"/>
    <p:sldId id="2147472514" r:id="rId100"/>
    <p:sldId id="2147472529" r:id="rId101"/>
    <p:sldId id="2147472513" r:id="rId102"/>
    <p:sldId id="2147472528" r:id="rId103"/>
    <p:sldId id="2147472526" r:id="rId104"/>
    <p:sldId id="2147472502" r:id="rId105"/>
    <p:sldId id="2147472527" r:id="rId106"/>
    <p:sldId id="2147472515" r:id="rId107"/>
    <p:sldId id="2147472503" r:id="rId108"/>
    <p:sldId id="2147472534" r:id="rId109"/>
    <p:sldId id="2147472504" r:id="rId110"/>
    <p:sldId id="2147472505" r:id="rId111"/>
    <p:sldId id="2147472533" r:id="rId112"/>
    <p:sldId id="2147472498" r:id="rId113"/>
    <p:sldId id="308" r:id="rId114"/>
    <p:sldId id="2147472535" r:id="rId115"/>
    <p:sldId id="2147472536" r:id="rId116"/>
    <p:sldId id="280" r:id="rId117"/>
    <p:sldId id="281" r:id="rId118"/>
    <p:sldId id="2147472506" r:id="rId119"/>
    <p:sldId id="271" r:id="rId120"/>
    <p:sldId id="259" r:id="rId121"/>
    <p:sldId id="286" r:id="rId122"/>
    <p:sldId id="287" r:id="rId123"/>
    <p:sldId id="282" r:id="rId124"/>
    <p:sldId id="268" r:id="rId125"/>
    <p:sldId id="284" r:id="rId126"/>
    <p:sldId id="289" r:id="rId127"/>
    <p:sldId id="283" r:id="rId128"/>
    <p:sldId id="290" r:id="rId129"/>
    <p:sldId id="291" r:id="rId130"/>
    <p:sldId id="292" r:id="rId131"/>
    <p:sldId id="270" r:id="rId132"/>
    <p:sldId id="295" r:id="rId133"/>
    <p:sldId id="297" r:id="rId134"/>
    <p:sldId id="260" r:id="rId135"/>
    <p:sldId id="285" r:id="rId136"/>
    <p:sldId id="298" r:id="rId137"/>
    <p:sldId id="296" r:id="rId138"/>
    <p:sldId id="276" r:id="rId139"/>
    <p:sldId id="273" r:id="rId140"/>
    <p:sldId id="300" r:id="rId141"/>
  </p:sldIdLst>
  <p:sldSz cx="12192000" cy="6858000"/>
  <p:notesSz cx="7772400" cy="10058400"/>
  <p:custDataLst>
    <p:tags r:id="rId14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3FF"/>
    <a:srgbClr val="FF40FF"/>
    <a:srgbClr val="FFFFFF"/>
    <a:srgbClr val="000000"/>
    <a:srgbClr val="002B4E"/>
    <a:srgbClr val="0432FF"/>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9" autoAdjust="0"/>
    <p:restoredTop sz="95218" autoAdjust="0"/>
  </p:normalViewPr>
  <p:slideViewPr>
    <p:cSldViewPr>
      <p:cViewPr varScale="1">
        <p:scale>
          <a:sx n="117" d="100"/>
          <a:sy n="117" d="100"/>
        </p:scale>
        <p:origin x="800" y="184"/>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handoutMaster" Target="handoutMasters/handoutMaster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6" Type="http://schemas.openxmlformats.org/officeDocument/2006/relationships/slideMaster" Target="slideMasters/slideMaster16.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tags" Target="tags/tag1.xml"/><Relationship Id="rId90" Type="http://schemas.openxmlformats.org/officeDocument/2006/relationships/slide" Target="slides/slide7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3785956946914"/>
          <c:y val="5.8252176255783494E-2"/>
          <c:w val="0.8076214043053086"/>
          <c:h val="0.78656968825798845"/>
        </c:manualLayout>
      </c:layout>
      <c:barChart>
        <c:barDir val="col"/>
        <c:grouping val="stacked"/>
        <c:varyColors val="0"/>
        <c:ser>
          <c:idx val="0"/>
          <c:order val="0"/>
          <c:tx>
            <c:strRef>
              <c:f>Sheet1!$D$1</c:f>
              <c:strCache>
                <c:ptCount val="1"/>
                <c:pt idx="0">
                  <c:v>SD</c:v>
                </c:pt>
              </c:strCache>
            </c:strRef>
          </c:tx>
          <c:spPr>
            <a:solidFill>
              <a:schemeClr val="accent1"/>
            </a:solidFill>
            <a:ln>
              <a:noFill/>
            </a:ln>
            <a:effectLst/>
          </c:spPr>
          <c:invertIfNegative val="0"/>
          <c:cat>
            <c:strRef>
              <c:f>Sheet1!$A$2:$A$3</c:f>
              <c:strCache>
                <c:ptCount val="2"/>
                <c:pt idx="0">
                  <c:v>Pembrolizumab + SOC</c:v>
                </c:pt>
                <c:pt idx="1">
                  <c:v>Placebo + SOC</c:v>
                </c:pt>
              </c:strCache>
            </c:strRef>
          </c:cat>
          <c:val>
            <c:numRef>
              <c:f>Sheet1!$D$2:$D$3</c:f>
              <c:numCache>
                <c:formatCode>General</c:formatCode>
                <c:ptCount val="2"/>
                <c:pt idx="0">
                  <c:v>0</c:v>
                </c:pt>
                <c:pt idx="1">
                  <c:v>0</c:v>
                </c:pt>
              </c:numCache>
            </c:numRef>
          </c:val>
          <c:extLst>
            <c:ext xmlns:c16="http://schemas.microsoft.com/office/drawing/2014/chart" uri="{C3380CC4-5D6E-409C-BE32-E72D297353CC}">
              <c16:uniqueId val="{00000000-4D73-4925-88AA-3DECBA8ED6F9}"/>
            </c:ext>
          </c:extLst>
        </c:ser>
        <c:ser>
          <c:idx val="1"/>
          <c:order val="1"/>
          <c:tx>
            <c:strRef>
              <c:f>Sheet1!$B$1</c:f>
              <c:strCache>
                <c:ptCount val="1"/>
                <c:pt idx="0">
                  <c:v>PR</c:v>
                </c:pt>
              </c:strCache>
            </c:strRef>
          </c:tx>
          <c:spPr>
            <a:solidFill>
              <a:schemeClr val="accent2"/>
            </a:solidFill>
            <a:ln>
              <a:noFill/>
            </a:ln>
            <a:effectLst/>
          </c:spPr>
          <c:invertIfNegative val="0"/>
          <c:dPt>
            <c:idx val="0"/>
            <c:invertIfNegative val="0"/>
            <c:bubble3D val="0"/>
            <c:spPr>
              <a:solidFill>
                <a:srgbClr val="00857C"/>
              </a:solidFill>
              <a:ln>
                <a:noFill/>
              </a:ln>
              <a:effectLst/>
            </c:spPr>
            <c:extLst>
              <c:ext xmlns:c16="http://schemas.microsoft.com/office/drawing/2014/chart" uri="{C3380CC4-5D6E-409C-BE32-E72D297353CC}">
                <c16:uniqueId val="{00000002-4D73-4925-88AA-3DECBA8ED6F9}"/>
              </c:ext>
            </c:extLst>
          </c:dPt>
          <c:dPt>
            <c:idx val="1"/>
            <c:invertIfNegative val="0"/>
            <c:bubble3D val="0"/>
            <c:spPr>
              <a:solidFill>
                <a:srgbClr val="610F0F"/>
              </a:solidFill>
              <a:ln>
                <a:noFill/>
              </a:ln>
              <a:effectLst/>
            </c:spPr>
            <c:extLst>
              <c:ext xmlns:c16="http://schemas.microsoft.com/office/drawing/2014/chart" uri="{C3380CC4-5D6E-409C-BE32-E72D297353CC}">
                <c16:uniqueId val="{00000004-4D73-4925-88AA-3DECBA8ED6F9}"/>
              </c:ext>
            </c:extLst>
          </c:dPt>
          <c:dLbls>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4D73-4925-88AA-3DECBA8ED6F9}"/>
                </c:ext>
              </c:extLst>
            </c:dLbl>
            <c:dLbl>
              <c:idx val="1"/>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4D73-4925-88AA-3DECBA8ED6F9}"/>
                </c:ext>
              </c:extLst>
            </c:dLbl>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Pembrolizumab + SOC</c:v>
                </c:pt>
                <c:pt idx="1">
                  <c:v>Placebo + SOC</c:v>
                </c:pt>
              </c:strCache>
            </c:strRef>
          </c:cat>
          <c:val>
            <c:numRef>
              <c:f>Sheet1!$B$2:$B$3</c:f>
              <c:numCache>
                <c:formatCode>0.0%</c:formatCode>
                <c:ptCount val="2"/>
                <c:pt idx="0">
                  <c:v>0.56000000000000005</c:v>
                </c:pt>
                <c:pt idx="1">
                  <c:v>0.48</c:v>
                </c:pt>
              </c:numCache>
            </c:numRef>
          </c:val>
          <c:extLst>
            <c:ext xmlns:c16="http://schemas.microsoft.com/office/drawing/2014/chart" uri="{C3380CC4-5D6E-409C-BE32-E72D297353CC}">
              <c16:uniqueId val="{00000005-4D73-4925-88AA-3DECBA8ED6F9}"/>
            </c:ext>
          </c:extLst>
        </c:ser>
        <c:ser>
          <c:idx val="2"/>
          <c:order val="2"/>
          <c:tx>
            <c:strRef>
              <c:f>Sheet1!$C$1</c:f>
              <c:strCache>
                <c:ptCount val="1"/>
                <c:pt idx="0">
                  <c:v>CR</c:v>
                </c:pt>
              </c:strCache>
            </c:strRef>
          </c:tx>
          <c:spPr>
            <a:solidFill>
              <a:schemeClr val="accent3"/>
            </a:solidFill>
            <a:ln>
              <a:noFill/>
            </a:ln>
            <a:effectLst/>
          </c:spPr>
          <c:invertIfNegative val="0"/>
          <c:dPt>
            <c:idx val="0"/>
            <c:invertIfNegative val="0"/>
            <c:bubble3D val="0"/>
            <c:spPr>
              <a:solidFill>
                <a:srgbClr val="6ECEB2"/>
              </a:solidFill>
              <a:ln>
                <a:noFill/>
              </a:ln>
              <a:effectLst/>
            </c:spPr>
            <c:extLst>
              <c:ext xmlns:c16="http://schemas.microsoft.com/office/drawing/2014/chart" uri="{C3380CC4-5D6E-409C-BE32-E72D297353CC}">
                <c16:uniqueId val="{00000007-4D73-4925-88AA-3DECBA8ED6F9}"/>
              </c:ext>
            </c:extLst>
          </c:dPt>
          <c:dPt>
            <c:idx val="1"/>
            <c:invertIfNegative val="0"/>
            <c:bubble3D val="0"/>
            <c:spPr>
              <a:solidFill>
                <a:srgbClr val="F09E9E"/>
              </a:solidFill>
              <a:ln>
                <a:noFill/>
              </a:ln>
              <a:effectLst/>
            </c:spPr>
            <c:extLst>
              <c:ext xmlns:c16="http://schemas.microsoft.com/office/drawing/2014/chart" uri="{C3380CC4-5D6E-409C-BE32-E72D297353CC}">
                <c16:uniqueId val="{00000009-4D73-4925-88AA-3DECBA8ED6F9}"/>
              </c:ext>
            </c:extLst>
          </c:dPt>
          <c:dLbls>
            <c:dLbl>
              <c:idx val="0"/>
              <c:layout>
                <c:manualLayout>
                  <c:x val="0"/>
                  <c:y val="2.3633266293152162E-2"/>
                </c:manualLayout>
              </c:layout>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73-4925-88AA-3DECBA8ED6F9}"/>
                </c:ext>
              </c:extLst>
            </c:dLbl>
            <c:dLbl>
              <c:idx val="1"/>
              <c:layout>
                <c:manualLayout>
                  <c:x val="5.0403225806450692E-3"/>
                  <c:y val="2.8885103247185975E-2"/>
                </c:manualLayout>
              </c:layout>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73-4925-88AA-3DECBA8ED6F9}"/>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Sheet1!$A$2:$A$3</c:f>
              <c:strCache>
                <c:ptCount val="2"/>
                <c:pt idx="0">
                  <c:v>Pembrolizumab + SOC</c:v>
                </c:pt>
                <c:pt idx="1">
                  <c:v>Placebo + SOC</c:v>
                </c:pt>
              </c:strCache>
            </c:strRef>
          </c:cat>
          <c:val>
            <c:numRef>
              <c:f>Sheet1!$C$2:$C$3</c:f>
              <c:numCache>
                <c:formatCode>0.0%</c:formatCode>
                <c:ptCount val="2"/>
                <c:pt idx="0">
                  <c:v>0.17100000000000001</c:v>
                </c:pt>
                <c:pt idx="1">
                  <c:v>0.105</c:v>
                </c:pt>
              </c:numCache>
            </c:numRef>
          </c:val>
          <c:extLst>
            <c:ext xmlns:c16="http://schemas.microsoft.com/office/drawing/2014/chart" uri="{C3380CC4-5D6E-409C-BE32-E72D297353CC}">
              <c16:uniqueId val="{0000000A-4D73-4925-88AA-3DECBA8ED6F9}"/>
            </c:ext>
          </c:extLst>
        </c:ser>
        <c:dLbls>
          <c:showLegendKey val="0"/>
          <c:showVal val="0"/>
          <c:showCatName val="0"/>
          <c:showSerName val="0"/>
          <c:showPercent val="0"/>
          <c:showBubbleSize val="0"/>
        </c:dLbls>
        <c:gapWidth val="150"/>
        <c:overlap val="100"/>
        <c:axId val="1712526271"/>
        <c:axId val="1650519135"/>
      </c:barChart>
      <c:catAx>
        <c:axId val="1712526271"/>
        <c:scaling>
          <c:orientation val="minMax"/>
        </c:scaling>
        <c:delete val="0"/>
        <c:axPos val="b"/>
        <c:numFmt formatCode="General" sourceLinked="1"/>
        <c:majorTickMark val="none"/>
        <c:minorTickMark val="none"/>
        <c:tickLblPos val="none"/>
        <c:spPr>
          <a:noFill/>
          <a:ln w="12700"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650519135"/>
        <c:crosses val="autoZero"/>
        <c:auto val="1"/>
        <c:lblAlgn val="ctr"/>
        <c:lblOffset val="100"/>
        <c:noMultiLvlLbl val="0"/>
      </c:catAx>
      <c:valAx>
        <c:axId val="1650519135"/>
        <c:scaling>
          <c:orientation val="minMax"/>
          <c:max val="1"/>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r>
                  <a:rPr lang="en-US" sz="1200" b="1" noProof="0" dirty="0">
                    <a:solidFill>
                      <a:schemeClr val="tx1"/>
                    </a:solidFill>
                    <a:latin typeface="Arial Narrow" panose="020B0606020202030204" pitchFamily="34" charset="0"/>
                  </a:rPr>
                  <a:t>ORR, % (95% CI</a:t>
                </a:r>
                <a:r>
                  <a:rPr lang="en-US" sz="1200" noProof="0" dirty="0">
                    <a:solidFill>
                      <a:schemeClr val="tx1"/>
                    </a:solidFill>
                    <a:latin typeface="Arial Narrow" panose="020B0606020202030204" pitchFamily="34" charset="0"/>
                  </a:rPr>
                  <a:t>)</a:t>
                </a:r>
              </a:p>
            </c:rich>
          </c:tx>
          <c:layout>
            <c:manualLayout>
              <c:xMode val="edge"/>
              <c:yMode val="edge"/>
              <c:x val="2.1141507952531575E-2"/>
              <c:y val="0.2804324356512630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title>
        <c:numFmt formatCode="0%" sourceLinked="0"/>
        <c:majorTickMark val="out"/>
        <c:minorTickMark val="none"/>
        <c:tickLblPos val="nextTo"/>
        <c:spPr>
          <a:noFill/>
          <a:ln w="12700">
            <a:solidFill>
              <a:schemeClr val="accent1"/>
            </a:solidFill>
          </a:ln>
          <a:effectLst/>
        </c:spPr>
        <c:txPr>
          <a:bodyPr rot="-60000000" spcFirstLastPara="1" vertOverflow="ellipsis" vert="horz" wrap="square" anchor="ctr" anchorCtr="1"/>
          <a:lstStyle/>
          <a:p>
            <a:pPr>
              <a:defRPr sz="1000" b="1" i="0" u="none" strike="noStrike" kern="1200" baseline="0">
                <a:solidFill>
                  <a:schemeClr val="tx1"/>
                </a:solidFill>
                <a:latin typeface="Arial Narrow" panose="020B0606020202030204" pitchFamily="34" charset="0"/>
                <a:ea typeface="+mn-ea"/>
                <a:cs typeface="+mn-cs"/>
              </a:defRPr>
            </a:pPr>
            <a:endParaRPr lang="en-US"/>
          </a:p>
        </c:txPr>
        <c:crossAx val="1712526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1:36.531"/>
    </inkml:context>
    <inkml:brush xml:id="br0">
      <inkml:brushProperty name="width" value="0.1" units="cm"/>
      <inkml:brushProperty name="height" value="0.1" units="cm"/>
      <inkml:brushProperty name="color" value="#FFC114"/>
    </inkml:brush>
  </inkml:definitions>
  <inkml:trace contextRef="#ctx0" brushRef="#br0">1250 466 24575,'-16'0'0,"0"0"0,5 0 0,1 0 0,-21 0 0,14 5 0,-19-4 0,3 4 0,4-5 0,-10 0 0,2 0 0,8 5 0,-5-4 0,-18 11 0,8 0 0,-6-2 0,17 7 0,8-11 0,7 0 0,-29 11 0,21-10 0,-11 6 0,22-4 0,-1-8 0,-1 9 0,-4-5 0,1 7 0,2-6 0,-1 3 0,1-3 0,7 4 0,-17 5 0,9 2 0,-3 0 0,-2-7 0,12 9 0,-4-10 0,-4 20 0,7-16 0,-2 7 0,5-9 0,-10 8 0,11-5 0,-19 20 0,24-20 0,-20 11 0,18-9 0,-14 10 0,7-7 0,-7 15 0,14-21 0,-8 7 0,7-5 0,-3-4 0,4 10 0,-4-9 0,9 3 0,-8-5 0,8 2 0,-4-2 0,0-4 0,-1 13 0,0-11 0,1 12 0,1-9 0,3 4 0,-4 2 0,5 4 0,0-4 0,0-2 0,0-4 0,0 9 0,0-7 0,0 11 0,0-6 0,0-2 0,0-1 0,5-5 0,-4 5 0,8 3 0,-8-2 0,10 0 0,-11-6 0,10 5 0,-9-3 0,8 4 0,-8-1 0,9-3 0,-4 7 0,4-6 0,1-3 0,0 4 0,-6-1 0,5-2 0,-4 3 0,-1-8 0,6 0 0,-5 8 0,-1-2 0,5 4 0,-5-5 0,6 3 0,-1-6 0,2 7 0,-2-9 0,-4 3 0,3-3 0,-3 5 0,4-5 0,2 3 0,-7-3 0,10 9 0,-9 2 0,15-5 0,-14 2 0,7-13 0,-13 8 0,8-8 0,-8 10 0,9-10 0,-3 8 0,3-3 0,0 4 0,1 1 0,-1-6 0,2 6 0,3-5 0,-8 4 0,7-4 0,-9-2 0,7-4 0,-2 5 0,1-4 0,-1 9 0,2-8 0,-2 1 0,0-3 0,1 6 0,-1-5 0,2 4 0,3-1 0,1-3 0,1 9 0,-2-9 0,0 4 0,-2-1 0,10 2 0,-4 1 0,2-4 0,-10 3 0,8-5 0,-12 9 0,24-9 0,-14 8 0,5-8 0,-2 4 0,-4-1 0,5-3 0,-4 4 0,-2-5 0,-4 0 0,0 0 0,-1 0 0,0 0 0,7 0 0,-1-5 0,0 4 0,-1-3 0,1-1 0,-4 4 0,12-8 0,-10 8 0,1-9 0,-6 9 0,2-8 0,1 2 0,13-3 0,-7-1 0,7 1 0,-9 4 0,-4-3 0,7 2 0,-12-4 0,13 6 0,-8 0 0,-2-4 0,1 7 0,-1-9 0,5 3 0,-2 5 0,2-11 0,-5 13 0,2-9 0,3 4 0,-4-5 0,4 1 0,-3 4 0,-2-4 0,10 0 0,-7-1 0,21-15 0,-19 9 0,9 0 0,-13 3 0,9 3 0,-7-5 0,16-6 0,-20 6 0,10 6 0,-18-1 0,18-4 0,-15 3 0,23-22 0,-18 15 0,11-8 0,-14 12 0,9 0 0,-14 2 0,18-11 0,-17 7 0,12-5 0,-12 2 0,8 4 0,-4-1 0,9-18 0,1 11 0,1-13 0,-7 16 0,0-4 0,-4 2 0,4-9 0,-3-11 0,-3 18 0,1-6 0,1 0 0,4 7 0,1-12 0,-6-2-4923,0 19 4923,-5-24 0,0 14 0,0-1 0,0-14 0,0 23 0,0-9 0,0 10 0,0-1 4923,0-6-4923,0-5 0,-5 10 0,0-12 0,-1 15 0,-3-8 0,8 12 0,-14-10 0,12 11 0,-19-30 0,8 24 0,-6-11 0,8 16 0,-2-5 0,3 2 0,-11-8 0,10 9 0,-7-3 0,13 4 0,-10-1 0,-9-12 0,1 10 0,2-7 0,3 11 0,14 9 0,-11-13 0,4 15 0,-3-15 0,5 19 0,3-10 0,-3 3 0,-5-3 0,7-1 0,-16 6 0,13-5 0,-5 5 0,-1-1 0,7 0 0,0 1 0,-15 0 0,11-6 0,-28 6 0,28-5 0,-27 9 0,27-3 0,-25-1 0,30-2 0,-20 1 0,21 2 0,-7 4 0,10-5 0,0 4 0,5-4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1:36.532"/>
    </inkml:context>
    <inkml:brush xml:id="br0">
      <inkml:brushProperty name="width" value="0.1" units="cm"/>
      <inkml:brushProperty name="height" value="0.1" units="cm"/>
      <inkml:brushProperty name="color" value="#FFC114"/>
    </inkml:brush>
  </inkml:definitions>
  <inkml:trace contextRef="#ctx0" brushRef="#br0">1012 386 24575,'-27'-5'0,"1"4"0,-7-11 0,14 11 0,-12-6-9831,14 7 8341,-40 0 4308,28-4-2818,-36 3 0,-2 1 1719,26-5-1719,-62 5 0,69 0 0,-60 5 0,45 0 0,-31 1 0,64-1 0,-4 4 0,3-7 0,-15 17 0,14-16 0,-2 11 0,15-8 6784,-5 0-6784,4 3 0,1-3 0,-5 0 0,8 4 0,-7-4 0,3 9 0,-4-4 0,-1 5 0,6-5 0,-5 9 0,3-7 0,2 16 0,0-15 0,5 6 0,-5-5 0,4 1 0,-3 6 0,4-6 0,0 4 0,0-3 0,0-1 0,0-1 0,0-3 0,0-2 0,0 0 0,0 1 0,0 4 0,4-3 0,2 13 0,0-12 0,-2 7 0,1-9 0,2 4 0,3-3 0,1 8 0,-6-9 0,10 14 0,-8-12 0,8 7 0,-4-8 0,9 3 0,-7-4 0,2 4 0,-5-3 0,10 3 0,-6-4 0,25 14 0,-20-12 0,6 3 0,-9-7 0,0-2 0,0 3 0,25 1 0,-21-1 0,34 0 0,-30 2 0,13-6 0,-16 3 0,4-3 0,-7-1 0,4 0 0,9 3 0,-7-7 0,10 5 0,-4-6 0,-7 0 0,2 0 0,-8 0 0,8-4 0,-12-2 0,22-4 0,-21-1 0,10 6 0,-13-5 0,-4 3 0,6-3 0,-6 0 0,29-15 0,-24 11 0,67-47 0,-61 37 0,42-24 0,-44 28 0,-5 4 0,9-9 0,-12 7 0,6-2 0,-8 0 0,4 7 0,0-22 0,1 16 0,0-7 0,-5 6 0,3-1 0,-8 3 0,9-27 0,-9 23 0,8-21 0,-8 27 0,4 1 0,1-5 0,-5-17 0,3 7 0,-4-11 0,0 25 0,0-9 0,0 12 0,0-32 0,0 27 0,0-22 0,0 18 0,-4-6 0,3 6 0,-10-2 0,6 2 0,-1 0 0,-4 0 0,9 2 0,-8 3 0,3 1 0,1 1 0,-6 0 0,5-2 0,-4 1 0,4 0 0,-3 5 0,8 1 0,-9 4 0,8 1 0,-2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1:36.533"/>
    </inkml:context>
    <inkml:brush xml:id="br0">
      <inkml:brushProperty name="width" value="0.1" units="cm"/>
      <inkml:brushProperty name="height" value="0.1" units="cm"/>
      <inkml:brushProperty name="color" value="#FFC114"/>
    </inkml:brush>
  </inkml:definitions>
  <inkml:trace contextRef="#ctx0" brushRef="#br0">1542 434 24575,'-13'6'0,"-15"-4"0,13 9 0,-29-9 0,-3 8 0,-8-8 0,-31 3 0,14 3 0,-64 6 0,58-2 0,-14 7 0,3 0 0,33-3 0,-24 3 0,36-8 0,-4 6 0,23-7 0,-53 20 0,46-16-6784,-18 8 6784,8 6 0,14-12 0,-5 6 0,-13 7 0,29-13 0,-29 19 0,32-21 0,-16 15 0,17-15 6784,-10 20-6784,8-8 0,-2 11 0,5 5 0,5-14 0,-4 6 0,10-14 0,-5-1 0,0 15 0,5-12 0,-5 13 0,6 15 0,0-20 0,0 13 0,0-20 0,6-8 0,-5 2 0,5 1 0,0 1 0,-5 6 0,10-6 0,-10 4 0,15-4 0,-7 6 0,3-6 0,-1-7 0,-5 0 0,13 5 0,-6-7 0,11 12 0,-11-10 0,10-3 0,21 14 0,-9-8 0,11 1 0,-4 12 0,-14-19 0,57 14 0,-38-10 0,48 9-6784,-65-12 6784,13 6 0,-7-11 0,-17 2 0,34 0 0,-31 4 0,13-10 0,-10 5 0,10 0 0,12-5 0,-8 4 0,-1-5 6784,-2 0-6784,-14 0 0,18 0 0,-9 0 0,6-5 0,1-2 0,-12 0 0,2-4 0,10 1 0,-9-3 0,34-9 0,-34 7 0,8-5 0,-14 8 0,2-7 0,-4 6 0,27-13 0,-25 13 0,15-8 0,-20 8 0,57-51 0,-36 39 0,62-62 0,-66 64-6784,-3-12 6784,-10 11 0,-7 5 0,-2-5 0,15-7 0,-19-6 0,14 10 0,-16-7 0,6-4 0,-5 9 6784,9-45-6784,-9 36 0,0-11 0,-8 25 0,0-12 0,0 6 0,0-13 0,0 12 0,0 2 0,0 7 0,-8-44 0,0 44 0,-15-82 0,-3 28-6784,-4 3 6784,10 10 0,-8 26 0,13 8 0,-14-26 0,4 21 0,6 5 0,0 5 0,2 10 0,9-4 6784,-19-5-6784,12 2 0,-10-4 0,12 8 0,-9 5 0,13 5 0,-20-5 0,16 6 0,-5-1 0,11 1 0,1 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1:36.534"/>
    </inkml:context>
    <inkml:brush xml:id="br0">
      <inkml:brushProperty name="width" value="0.1" units="cm"/>
      <inkml:brushProperty name="height" value="0.1" units="cm"/>
      <inkml:brushProperty name="color" value="#FFC114"/>
    </inkml:brush>
  </inkml:definitions>
  <inkml:trace contextRef="#ctx0" brushRef="#br0">1337 265 24575,'-27'0'0,"-2"0"0,22-6 0,-15 4 0,7-2 0,-27 4 0,-1 0 0,1 0 0,-12 0 0,16 0 0,-3 0 0,4 0 0,5 0 0,4 0 0,-4 0 0,-16 7 0,23-5 0,-44 18 0,-4 4 0,25-10 0,-66 23 0,45-6 0,38-26 0,-63 42 0,68-41 0,-31 32 0,35-23 0,-9 10 0,14-8 0,-1 1 0,-2 7 0,-4-5 0,5 9 0,6-15 0,3 9 0,9-4 0,-5 6 0,6 6 0,0-1 0,-6-9 0,4 1 0,-2-3 0,4-5 0,7 39 0,1-28 0,2 19 0,0-27 0,-3 1 0,5 1 0,1 6 0,11 5 0,-16-9 0,14-4 0,2 19 0,2-23 0,11 34 0,-1-27 0,-15 5 0,8-8 0,-6 2 0,-2-11 0,33 17 0,16-22-6784,-16 16 6784,17-18 0,-35 5 0,-1-6 0,16 0 0,-26 0 0,-1 0 0,-7-6 0,2-1 6784,6 1-6784,0-6 0,-6 11 0,4-15 0,-4 13 0,6-19 0,-6 19 0,-1-7 0,-11 4 0,9 4 0,-7-8 0,9-3 0,-5 0 0,10-17 0,-8 16 0,8-10 0,-11 13 0,11-19 0,-8 19 0,20-35 0,-20 35 0,2-26 0,-7 30 0,-2-15 0,4 7 0,1-14 0,-2 9 0,-3-10 0,2 11 0,-9-6 0,11 6 0,-6-20 0,1 10 0,6-33 0,-10 33 0,5-8 0,-8 20 0,0-14 0,0 11 0,0-26 0,-8 5 0,5 6 0,-4-1 0,1 12 0,5 10 0,-9-16 0,8 11 0,-10 6 0,11-3 0,-9-7 0,2 5 0,-3-16 0,3 21 0,-2-10 0,9 8 0,-5-2 0,0 5 0,4-6 0,-8 4 0,9-4 0,-5 7 0,6-3 0,-6 3 0,5-7 0,-4 4 0,5 2 0,0 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14280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3427600" y="7895648"/>
            <a:ext cx="2622176" cy="415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58" tIns="41029" rIns="82058" bIns="41029" anchor="b"/>
          <a:lstStyle>
            <a:lvl1pPr defTabSz="457200">
              <a:defRPr sz="2400">
                <a:solidFill>
                  <a:schemeClr val="bg1"/>
                </a:solidFill>
                <a:latin typeface="Times New Roman" charset="0"/>
                <a:ea typeface="ＭＳ Ｐゴシック" charset="0"/>
                <a:cs typeface="ＭＳ Ｐゴシック" charset="0"/>
              </a:defRPr>
            </a:lvl1pPr>
            <a:lvl2pPr marL="742950" indent="-285750" defTabSz="457200">
              <a:defRPr sz="2400">
                <a:solidFill>
                  <a:schemeClr val="bg1"/>
                </a:solidFill>
                <a:latin typeface="Times New Roman" charset="0"/>
                <a:ea typeface="ＭＳ Ｐゴシック" charset="0"/>
              </a:defRPr>
            </a:lvl2pPr>
            <a:lvl3pPr marL="1143000" indent="-228600" defTabSz="457200">
              <a:defRPr sz="2400">
                <a:solidFill>
                  <a:schemeClr val="bg1"/>
                </a:solidFill>
                <a:latin typeface="Times New Roman" charset="0"/>
                <a:ea typeface="ＭＳ Ｐゴシック" charset="0"/>
              </a:defRPr>
            </a:lvl3pPr>
            <a:lvl4pPr marL="1600200" indent="-228600" defTabSz="457200">
              <a:defRPr sz="2400">
                <a:solidFill>
                  <a:schemeClr val="bg1"/>
                </a:solidFill>
                <a:latin typeface="Times New Roman" charset="0"/>
                <a:ea typeface="ＭＳ Ｐゴシック" charset="0"/>
              </a:defRPr>
            </a:lvl4pPr>
            <a:lvl5pPr marL="2057400" indent="-228600" defTabSz="4572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5E93C3A-53DF-944A-B7FE-8387BE1A108F}" type="slidenum">
              <a:rPr kumimoji="0" lang="it-IT" sz="1100" b="0" i="0" u="none" strike="noStrike" kern="1200" cap="none" spc="0" normalizeH="0" baseline="0" noProof="0">
                <a:ln>
                  <a:noFill/>
                </a:ln>
                <a:solidFill>
                  <a:srgbClr val="000000"/>
                </a:solidFill>
                <a:effectLst/>
                <a:uLnTx/>
                <a:uFillTx/>
                <a:latin typeface="Arial" charset="0"/>
                <a:ea typeface="MS PGothic" charset="0"/>
                <a:cs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it-IT" sz="1100" b="0" i="0" u="none" strike="noStrike" kern="1200" cap="none" spc="0" normalizeH="0" baseline="0" noProof="0">
              <a:ln>
                <a:noFill/>
              </a:ln>
              <a:solidFill>
                <a:srgbClr val="000000"/>
              </a:solidFill>
              <a:effectLst/>
              <a:uLnTx/>
              <a:uFillTx/>
              <a:latin typeface="Arial" charset="0"/>
              <a:ea typeface="MS PGothic" charset="0"/>
              <a:cs typeface="MS PGothic" charset="0"/>
            </a:endParaRPr>
          </a:p>
        </p:txBody>
      </p:sp>
      <p:sp>
        <p:nvSpPr>
          <p:cNvPr id="16387" name="Rectangle 2"/>
          <p:cNvSpPr>
            <a:spLocks noGrp="1" noRot="1" noChangeAspect="1" noChangeArrowheads="1" noTextEdit="1"/>
          </p:cNvSpPr>
          <p:nvPr>
            <p:ph type="sldImg"/>
          </p:nvPr>
        </p:nvSpPr>
        <p:spPr>
          <a:xfrm>
            <a:off x="255588" y="623888"/>
            <a:ext cx="5538787" cy="3116262"/>
          </a:xfrm>
          <a:ln/>
        </p:spPr>
      </p:sp>
      <p:sp>
        <p:nvSpPr>
          <p:cNvPr id="29699" name="Rectangle 3"/>
          <p:cNvSpPr txBox="1">
            <a:spLocks noGrp="1" noChangeArrowheads="1"/>
          </p:cNvSpPr>
          <p:nvPr>
            <p:ph type="body" idx="1"/>
          </p:nvPr>
        </p:nvSpPr>
        <p:spPr>
          <a:xfrm>
            <a:off x="806824" y="3948546"/>
            <a:ext cx="4437529" cy="3740727"/>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it-IT" dirty="0">
              <a:latin typeface="Times New Roman" charset="0"/>
            </a:endParaRPr>
          </a:p>
        </p:txBody>
      </p:sp>
    </p:spTree>
    <p:extLst>
      <p:ext uri="{BB962C8B-B14F-4D97-AF65-F5344CB8AC3E}">
        <p14:creationId xmlns:p14="http://schemas.microsoft.com/office/powerpoint/2010/main" val="412274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68592-3044-084D-8508-9F6F05D87CB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542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68592-3044-084D-8508-9F6F05D87CB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407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A0C98-7BEF-A44A-BA37-AB158C11577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68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C9881-64E2-3EA9-DF93-A0D00CB603D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08FD444-C3D0-C580-47E5-24FE9588C38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738B64F-FFA1-5C94-28E3-F18377287EB8}"/>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6FF8EE9-5574-7B34-5700-F6F96E8817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A0C98-7BEF-A44A-BA37-AB158C11577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867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C0E98-B4CF-49CC-A477-348CF29C09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98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5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620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5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1043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Blinded independent central review 9 months after last patient randomized</a:t>
            </a:r>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5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9525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5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298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C0E98-B4CF-49CC-A477-348CF29C09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741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lvl="0">
              <a:lnSpc>
                <a:spcPct val="114000"/>
              </a:lnSpc>
              <a:buClr>
                <a:srgbClr val="C00000"/>
              </a:buClr>
              <a:buSzPts val="2200"/>
            </a:pPr>
            <a:r>
              <a:rPr lang="it-IT" sz="1200" b="1" dirty="0" err="1">
                <a:solidFill>
                  <a:srgbClr val="17375E"/>
                </a:solidFill>
                <a:latin typeface="Calibri" panose="020F0502020204030204" pitchFamily="34" charset="0"/>
                <a:ea typeface="Calibri"/>
                <a:cs typeface="Calibri" panose="020F0502020204030204" pitchFamily="34" charset="0"/>
                <a:sym typeface="Calibri"/>
              </a:rPr>
              <a:t>Pembrolizumab</a:t>
            </a:r>
            <a:r>
              <a:rPr lang="it-IT" sz="1200" b="1" dirty="0">
                <a:solidFill>
                  <a:srgbClr val="17375E"/>
                </a:solidFill>
                <a:latin typeface="Calibri" panose="020F0502020204030204" pitchFamily="34" charset="0"/>
                <a:ea typeface="Calibri"/>
                <a:cs typeface="Calibri" panose="020F0502020204030204" pitchFamily="34" charset="0"/>
                <a:sym typeface="Calibri"/>
              </a:rPr>
              <a:t> plus trastuzumab and </a:t>
            </a:r>
            <a:r>
              <a:rPr lang="it-IT" sz="1200" b="1" dirty="0" err="1">
                <a:solidFill>
                  <a:srgbClr val="17375E"/>
                </a:solidFill>
                <a:latin typeface="Calibri" panose="020F0502020204030204" pitchFamily="34" charset="0"/>
                <a:ea typeface="Calibri"/>
                <a:cs typeface="Calibri" panose="020F0502020204030204" pitchFamily="34" charset="0"/>
                <a:sym typeface="Calibri"/>
              </a:rPr>
              <a:t>chemotherapy</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provided</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meaningful</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improvement</a:t>
            </a:r>
            <a:r>
              <a:rPr lang="it-IT" sz="1200" b="1" dirty="0">
                <a:solidFill>
                  <a:srgbClr val="17375E"/>
                </a:solidFill>
                <a:latin typeface="Calibri" panose="020F0502020204030204" pitchFamily="34" charset="0"/>
                <a:ea typeface="Calibri"/>
                <a:cs typeface="Calibri" panose="020F0502020204030204" pitchFamily="34" charset="0"/>
                <a:sym typeface="Calibri"/>
              </a:rPr>
              <a:t> in PFS and ORR, </a:t>
            </a:r>
            <a:r>
              <a:rPr lang="it-IT" sz="1200" b="1" dirty="0" err="1">
                <a:solidFill>
                  <a:srgbClr val="17375E"/>
                </a:solidFill>
                <a:latin typeface="Calibri" panose="020F0502020204030204" pitchFamily="34" charset="0"/>
                <a:ea typeface="Calibri"/>
                <a:cs typeface="Calibri" panose="020F0502020204030204" pitchFamily="34" charset="0"/>
                <a:sym typeface="Calibri"/>
              </a:rPr>
              <a:t>particularly</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u="sng" dirty="0">
                <a:solidFill>
                  <a:srgbClr val="17375E"/>
                </a:solidFill>
                <a:latin typeface="Calibri" panose="020F0502020204030204" pitchFamily="34" charset="0"/>
                <a:ea typeface="Calibri"/>
                <a:cs typeface="Calibri" panose="020F0502020204030204" pitchFamily="34" charset="0"/>
                <a:sym typeface="Calibri"/>
              </a:rPr>
              <a:t>in dual HER2 and PD-L1 </a:t>
            </a:r>
            <a:r>
              <a:rPr lang="it-IT" sz="1200" b="1" u="sng" dirty="0" err="1">
                <a:solidFill>
                  <a:srgbClr val="17375E"/>
                </a:solidFill>
                <a:latin typeface="Calibri" panose="020F0502020204030204" pitchFamily="34" charset="0"/>
                <a:ea typeface="Calibri"/>
                <a:cs typeface="Calibri" panose="020F0502020204030204" pitchFamily="34" charset="0"/>
                <a:sym typeface="Calibri"/>
              </a:rPr>
              <a:t>overexpressed</a:t>
            </a:r>
            <a:r>
              <a:rPr lang="it-IT" sz="1200" b="1" u="sng"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tumors</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p>
          <a:p>
            <a:pPr>
              <a:lnSpc>
                <a:spcPct val="114000"/>
              </a:lnSpc>
              <a:buClr>
                <a:srgbClr val="C00000"/>
              </a:buClr>
              <a:buSzPts val="2200"/>
            </a:pP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a:solidFill>
                  <a:srgbClr val="C00000"/>
                </a:solidFill>
                <a:latin typeface="Calibri" panose="020F0502020204030204" pitchFamily="34" charset="0"/>
                <a:ea typeface="Calibri"/>
                <a:cs typeface="Calibri" panose="020F0502020204030204" pitchFamily="34" charset="0"/>
                <a:sym typeface="Calibri"/>
              </a:rPr>
              <a:t>PFS: 10.9 vs 7.3 </a:t>
            </a:r>
            <a:r>
              <a:rPr lang="it-IT" sz="1200" b="1" dirty="0" err="1">
                <a:solidFill>
                  <a:srgbClr val="C00000"/>
                </a:solidFill>
                <a:latin typeface="Calibri" panose="020F0502020204030204" pitchFamily="34" charset="0"/>
                <a:ea typeface="Calibri"/>
                <a:cs typeface="Calibri" panose="020F0502020204030204" pitchFamily="34" charset="0"/>
                <a:sym typeface="Calibri"/>
              </a:rPr>
              <a:t>mo</a:t>
            </a:r>
            <a:r>
              <a:rPr lang="it-IT" sz="1200" b="1" dirty="0">
                <a:solidFill>
                  <a:srgbClr val="17375E"/>
                </a:solidFill>
                <a:latin typeface="Calibri" panose="020F0502020204030204" pitchFamily="34" charset="0"/>
                <a:ea typeface="Calibri"/>
                <a:cs typeface="Calibri" panose="020F0502020204030204" pitchFamily="34" charset="0"/>
                <a:sym typeface="Calibri"/>
              </a:rPr>
              <a:t>, HR 0.71: ORR: 73% vs 58%; OS: 20 vs 15.7 </a:t>
            </a:r>
            <a:r>
              <a:rPr lang="it-IT" sz="1200" b="1" dirty="0" err="1">
                <a:solidFill>
                  <a:srgbClr val="17375E"/>
                </a:solidFill>
                <a:latin typeface="Calibri" panose="020F0502020204030204" pitchFamily="34" charset="0"/>
                <a:ea typeface="Calibri"/>
                <a:cs typeface="Calibri" panose="020F0502020204030204" pitchFamily="34" charset="0"/>
                <a:sym typeface="Calibri"/>
              </a:rPr>
              <a:t>mo</a:t>
            </a:r>
            <a:r>
              <a:rPr lang="it-IT" sz="1200" b="1" dirty="0">
                <a:solidFill>
                  <a:srgbClr val="17375E"/>
                </a:solidFill>
                <a:latin typeface="Calibri" panose="020F0502020204030204" pitchFamily="34" charset="0"/>
                <a:ea typeface="Calibri"/>
                <a:cs typeface="Calibri" panose="020F0502020204030204" pitchFamily="34" charset="0"/>
                <a:sym typeface="Calibri"/>
              </a:rPr>
              <a:t>, HR 0.81 in CPS ≥1 </a:t>
            </a:r>
            <a:r>
              <a:rPr lang="it-IT" sz="1200" b="1" dirty="0" err="1">
                <a:solidFill>
                  <a:srgbClr val="17375E"/>
                </a:solidFill>
                <a:latin typeface="Calibri" panose="020F0502020204030204" pitchFamily="34" charset="0"/>
                <a:ea typeface="Calibri"/>
                <a:cs typeface="Calibri" panose="020F0502020204030204" pitchFamily="34" charset="0"/>
                <a:sym typeface="Calibri"/>
              </a:rPr>
              <a:t>population</a:t>
            </a:r>
            <a:endParaRPr lang="it-IT" sz="1200" b="1" dirty="0">
              <a:solidFill>
                <a:srgbClr val="17375E"/>
              </a:solidFill>
              <a:latin typeface="Calibri" panose="020F0502020204030204" pitchFamily="34" charset="0"/>
              <a:ea typeface="Calibri"/>
              <a:cs typeface="Calibri" panose="020F0502020204030204" pitchFamily="34" charset="0"/>
              <a:sym typeface="Calibri"/>
            </a:endParaRPr>
          </a:p>
          <a:p>
            <a:pPr>
              <a:lnSpc>
                <a:spcPct val="114000"/>
              </a:lnSpc>
              <a:buClr>
                <a:srgbClr val="C00000"/>
              </a:buClr>
              <a:buSzPts val="2200"/>
            </a:pPr>
            <a:r>
              <a:rPr lang="it-IT" sz="1200" b="1" dirty="0">
                <a:solidFill>
                  <a:srgbClr val="C00000"/>
                </a:solidFill>
                <a:latin typeface="Calibri" panose="020F0502020204030204" pitchFamily="34" charset="0"/>
                <a:ea typeface="Calibri"/>
                <a:cs typeface="Calibri" panose="020F0502020204030204" pitchFamily="34" charset="0"/>
                <a:sym typeface="Calibri"/>
              </a:rPr>
              <a:t>- 73% ORR</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resulting</a:t>
            </a:r>
            <a:r>
              <a:rPr lang="it-IT" sz="1200" b="1" dirty="0">
                <a:solidFill>
                  <a:srgbClr val="17375E"/>
                </a:solidFill>
                <a:latin typeface="Calibri" panose="020F0502020204030204" pitchFamily="34" charset="0"/>
                <a:ea typeface="Calibri"/>
                <a:cs typeface="Calibri" panose="020F0502020204030204" pitchFamily="34" charset="0"/>
                <a:sym typeface="Calibri"/>
              </a:rPr>
              <a:t> in a </a:t>
            </a:r>
            <a:r>
              <a:rPr lang="it-IT" sz="1200" b="1" dirty="0" err="1">
                <a:solidFill>
                  <a:srgbClr val="17375E"/>
                </a:solidFill>
                <a:latin typeface="Calibri" panose="020F0502020204030204" pitchFamily="34" charset="0"/>
                <a:ea typeface="Calibri"/>
                <a:cs typeface="Calibri" panose="020F0502020204030204" pitchFamily="34" charset="0"/>
                <a:sym typeface="Calibri"/>
              </a:rPr>
              <a:t>statistically</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significant</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clinically</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meaningful</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a:solidFill>
                  <a:srgbClr val="C00000"/>
                </a:solidFill>
                <a:latin typeface="Calibri" panose="020F0502020204030204" pitchFamily="34" charset="0"/>
                <a:ea typeface="Calibri"/>
                <a:cs typeface="Calibri" panose="020F0502020204030204" pitchFamily="34" charset="0"/>
                <a:sym typeface="Calibri"/>
              </a:rPr>
              <a:t>13% </a:t>
            </a:r>
            <a:r>
              <a:rPr lang="it-IT" sz="1200" b="1" dirty="0" err="1">
                <a:solidFill>
                  <a:srgbClr val="C00000"/>
                </a:solidFill>
                <a:latin typeface="Calibri" panose="020F0502020204030204" pitchFamily="34" charset="0"/>
                <a:ea typeface="Calibri"/>
                <a:cs typeface="Calibri" panose="020F0502020204030204" pitchFamily="34" charset="0"/>
                <a:sym typeface="Calibri"/>
              </a:rPr>
              <a:t>absolute</a:t>
            </a:r>
            <a:r>
              <a:rPr lang="it-IT" sz="1200" b="1" dirty="0">
                <a:solidFill>
                  <a:srgbClr val="C00000"/>
                </a:solidFill>
                <a:latin typeface="Calibri" panose="020F0502020204030204" pitchFamily="34" charset="0"/>
                <a:ea typeface="Calibri"/>
                <a:cs typeface="Calibri" panose="020F0502020204030204" pitchFamily="34" charset="0"/>
                <a:sym typeface="Calibri"/>
              </a:rPr>
              <a:t> </a:t>
            </a:r>
            <a:r>
              <a:rPr lang="it-IT" sz="1200" b="1" dirty="0" err="1">
                <a:solidFill>
                  <a:srgbClr val="C00000"/>
                </a:solidFill>
                <a:latin typeface="Calibri" panose="020F0502020204030204" pitchFamily="34" charset="0"/>
                <a:ea typeface="Calibri"/>
                <a:cs typeface="Calibri" panose="020F0502020204030204" pitchFamily="34" charset="0"/>
                <a:sym typeface="Calibri"/>
              </a:rPr>
              <a:t>improvement</a:t>
            </a:r>
            <a:r>
              <a:rPr lang="it-IT" sz="1200" b="1" dirty="0">
                <a:solidFill>
                  <a:srgbClr val="17375E"/>
                </a:solidFill>
                <a:latin typeface="Calibri" panose="020F0502020204030204" pitchFamily="34" charset="0"/>
                <a:ea typeface="Calibri"/>
                <a:cs typeface="Calibri" panose="020F0502020204030204" pitchFamily="34" charset="0"/>
                <a:sym typeface="Calibri"/>
              </a:rPr>
              <a:t> in ORR </a:t>
            </a:r>
            <a:r>
              <a:rPr lang="it-IT" sz="1200" b="1" dirty="0" err="1">
                <a:solidFill>
                  <a:srgbClr val="17375E"/>
                </a:solidFill>
                <a:latin typeface="Calibri" panose="020F0502020204030204" pitchFamily="34" charset="0"/>
                <a:ea typeface="Calibri"/>
                <a:cs typeface="Calibri" panose="020F0502020204030204" pitchFamily="34" charset="0"/>
                <a:sym typeface="Calibri"/>
              </a:rPr>
              <a:t>compared</a:t>
            </a:r>
            <a:r>
              <a:rPr lang="it-IT" sz="1200" b="1" dirty="0">
                <a:solidFill>
                  <a:srgbClr val="17375E"/>
                </a:solidFill>
                <a:latin typeface="Calibri" panose="020F0502020204030204" pitchFamily="34" charset="0"/>
                <a:ea typeface="Calibri"/>
                <a:cs typeface="Calibri" panose="020F0502020204030204" pitchFamily="34" charset="0"/>
                <a:sym typeface="Calibri"/>
              </a:rPr>
              <a:t> with placebo plus trastuzumab and </a:t>
            </a:r>
            <a:r>
              <a:rPr lang="it-IT" sz="1200" b="1" dirty="0" err="1">
                <a:solidFill>
                  <a:srgbClr val="17375E"/>
                </a:solidFill>
                <a:latin typeface="Calibri" panose="020F0502020204030204" pitchFamily="34" charset="0"/>
                <a:ea typeface="Calibri"/>
                <a:cs typeface="Calibri" panose="020F0502020204030204" pitchFamily="34" charset="0"/>
                <a:sym typeface="Calibri"/>
              </a:rPr>
              <a:t>chemotherapy</a:t>
            </a:r>
            <a:endParaRPr lang="it-IT" sz="1200" b="1" dirty="0">
              <a:solidFill>
                <a:srgbClr val="17375E"/>
              </a:solidFill>
              <a:latin typeface="Calibri" panose="020F0502020204030204" pitchFamily="34" charset="0"/>
              <a:ea typeface="Calibri"/>
              <a:cs typeface="Calibri" panose="020F0502020204030204" pitchFamily="34" charset="0"/>
              <a:sym typeface="Calibri"/>
            </a:endParaRPr>
          </a:p>
          <a:p>
            <a:pPr lvl="0">
              <a:lnSpc>
                <a:spcPct val="114000"/>
              </a:lnSpc>
              <a:buClr>
                <a:srgbClr val="C00000"/>
              </a:buClr>
              <a:buSzPts val="2200"/>
            </a:pP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Deeper</a:t>
            </a:r>
            <a:r>
              <a:rPr lang="it-IT" sz="1200" b="1" dirty="0">
                <a:solidFill>
                  <a:srgbClr val="17375E"/>
                </a:solidFill>
                <a:latin typeface="Calibri" panose="020F0502020204030204" pitchFamily="34" charset="0"/>
                <a:ea typeface="Calibri"/>
                <a:cs typeface="Calibri" panose="020F0502020204030204" pitchFamily="34" charset="0"/>
                <a:sym typeface="Calibri"/>
              </a:rPr>
              <a:t> and more </a:t>
            </a:r>
            <a:r>
              <a:rPr lang="it-IT" sz="1200" b="1" dirty="0" err="1">
                <a:solidFill>
                  <a:srgbClr val="17375E"/>
                </a:solidFill>
                <a:latin typeface="Calibri" panose="020F0502020204030204" pitchFamily="34" charset="0"/>
                <a:ea typeface="Calibri"/>
                <a:cs typeface="Calibri" panose="020F0502020204030204" pitchFamily="34" charset="0"/>
                <a:sym typeface="Calibri"/>
              </a:rPr>
              <a:t>durable</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responses</a:t>
            </a:r>
            <a:endParaRPr lang="it-IT" sz="1200" b="1" dirty="0">
              <a:solidFill>
                <a:srgbClr val="17375E"/>
              </a:solidFill>
              <a:latin typeface="Calibri" panose="020F0502020204030204" pitchFamily="34" charset="0"/>
              <a:ea typeface="Calibri"/>
              <a:cs typeface="Calibri" panose="020F0502020204030204" pitchFamily="34" charset="0"/>
              <a:sym typeface="Calibri"/>
            </a:endParaRPr>
          </a:p>
          <a:p>
            <a:pPr lvl="0">
              <a:lnSpc>
                <a:spcPct val="114000"/>
              </a:lnSpc>
              <a:buClr>
                <a:srgbClr val="C00000"/>
              </a:buClr>
              <a:buSzPts val="2200"/>
            </a:pPr>
            <a:r>
              <a:rPr lang="it-IT" sz="1200" b="1" dirty="0">
                <a:solidFill>
                  <a:srgbClr val="17375E"/>
                </a:solidFill>
                <a:latin typeface="Calibri" panose="020F0502020204030204" pitchFamily="34" charset="0"/>
                <a:ea typeface="Calibri"/>
                <a:cs typeface="Calibri" panose="020F0502020204030204" pitchFamily="34" charset="0"/>
                <a:sym typeface="Calibri"/>
              </a:rPr>
              <a:t>- AE </a:t>
            </a:r>
            <a:r>
              <a:rPr lang="it-IT" sz="1200" b="1" dirty="0" err="1">
                <a:solidFill>
                  <a:srgbClr val="17375E"/>
                </a:solidFill>
                <a:latin typeface="Calibri" panose="020F0502020204030204" pitchFamily="34" charset="0"/>
                <a:ea typeface="Calibri"/>
                <a:cs typeface="Calibri" panose="020F0502020204030204" pitchFamily="34" charset="0"/>
                <a:sym typeface="Calibri"/>
              </a:rPr>
              <a:t>incidence</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was</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similar</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between</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arms</a:t>
            </a:r>
            <a:r>
              <a:rPr lang="it-IT" sz="1200" b="1" dirty="0">
                <a:solidFill>
                  <a:srgbClr val="17375E"/>
                </a:solidFill>
                <a:latin typeface="Calibri" panose="020F0502020204030204" pitchFamily="34" charset="0"/>
                <a:ea typeface="Calibri"/>
                <a:cs typeface="Calibri" panose="020F0502020204030204" pitchFamily="34" charset="0"/>
                <a:sym typeface="Calibri"/>
              </a:rPr>
              <a:t>, with no new </a:t>
            </a:r>
            <a:r>
              <a:rPr lang="it-IT" sz="1200" b="1" dirty="0" err="1">
                <a:solidFill>
                  <a:srgbClr val="17375E"/>
                </a:solidFill>
                <a:latin typeface="Calibri" panose="020F0502020204030204" pitchFamily="34" charset="0"/>
                <a:ea typeface="Calibri"/>
                <a:cs typeface="Calibri" panose="020F0502020204030204" pitchFamily="34" charset="0"/>
                <a:sym typeface="Calibri"/>
              </a:rPr>
              <a:t>safety</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concerns</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r>
              <a:rPr lang="it-IT" sz="1200" b="1" dirty="0" err="1">
                <a:solidFill>
                  <a:srgbClr val="17375E"/>
                </a:solidFill>
                <a:latin typeface="Calibri" panose="020F0502020204030204" pitchFamily="34" charset="0"/>
                <a:ea typeface="Calibri"/>
                <a:cs typeface="Calibri" panose="020F0502020204030204" pitchFamily="34" charset="0"/>
                <a:sym typeface="Calibri"/>
              </a:rPr>
              <a:t>identified</a:t>
            </a:r>
            <a:r>
              <a:rPr lang="it-IT" sz="1200" b="1" dirty="0">
                <a:solidFill>
                  <a:srgbClr val="17375E"/>
                </a:solidFill>
                <a:latin typeface="Calibri" panose="020F0502020204030204" pitchFamily="34" charset="0"/>
                <a:ea typeface="Calibri"/>
                <a:cs typeface="Calibri" panose="020F0502020204030204" pitchFamily="34" charset="0"/>
                <a:sym typeface="Calibri"/>
              </a:rPr>
              <a:t> </a:t>
            </a:r>
          </a:p>
          <a:p>
            <a:pPr lvl="0">
              <a:lnSpc>
                <a:spcPct val="114000"/>
              </a:lnSpc>
              <a:buClr>
                <a:srgbClr val="C00000"/>
              </a:buClr>
              <a:buSzPts val="2200"/>
            </a:pPr>
            <a:endParaRPr lang="it-IT" sz="1200" b="1" dirty="0">
              <a:solidFill>
                <a:srgbClr val="17375E"/>
              </a:solidFill>
              <a:latin typeface="Calibri" panose="020F0502020204030204" pitchFamily="34" charset="0"/>
              <a:ea typeface="Calibri"/>
              <a:cs typeface="Calibri" panose="020F0502020204030204" pitchFamily="34" charset="0"/>
              <a:sym typeface="Calibri"/>
            </a:endParaRPr>
          </a:p>
          <a:p>
            <a:pPr lvl="0">
              <a:lnSpc>
                <a:spcPct val="114000"/>
              </a:lnSpc>
              <a:buClr>
                <a:srgbClr val="C00000"/>
              </a:buClr>
              <a:buSzPts val="2200"/>
            </a:pPr>
            <a:r>
              <a:rPr lang="it-IT" sz="1200" b="1" dirty="0" err="1">
                <a:solidFill>
                  <a:srgbClr val="C00000"/>
                </a:solidFill>
                <a:latin typeface="Calibri" panose="020F0502020204030204" pitchFamily="34" charset="0"/>
                <a:ea typeface="Calibri"/>
                <a:cs typeface="Calibri" panose="020F0502020204030204" pitchFamily="34" charset="0"/>
                <a:sym typeface="Calibri"/>
              </a:rPr>
              <a:t>These</a:t>
            </a:r>
            <a:r>
              <a:rPr lang="it-IT" sz="1200" b="1" dirty="0">
                <a:solidFill>
                  <a:srgbClr val="C00000"/>
                </a:solidFill>
                <a:latin typeface="Calibri" panose="020F0502020204030204" pitchFamily="34" charset="0"/>
                <a:ea typeface="Calibri"/>
                <a:cs typeface="Calibri" panose="020F0502020204030204" pitchFamily="34" charset="0"/>
                <a:sym typeface="Calibri"/>
              </a:rPr>
              <a:t> data </a:t>
            </a:r>
            <a:r>
              <a:rPr lang="it-IT" sz="1200" b="1" dirty="0" err="1">
                <a:solidFill>
                  <a:srgbClr val="C00000"/>
                </a:solidFill>
                <a:latin typeface="Calibri" panose="020F0502020204030204" pitchFamily="34" charset="0"/>
                <a:ea typeface="Calibri"/>
                <a:cs typeface="Calibri" panose="020F0502020204030204" pitchFamily="34" charset="0"/>
                <a:sym typeface="Calibri"/>
              </a:rPr>
              <a:t>resulted</a:t>
            </a:r>
            <a:r>
              <a:rPr lang="it-IT" sz="1200" b="1" dirty="0">
                <a:solidFill>
                  <a:srgbClr val="C00000"/>
                </a:solidFill>
                <a:latin typeface="Calibri" panose="020F0502020204030204" pitchFamily="34" charset="0"/>
                <a:ea typeface="Calibri"/>
                <a:cs typeface="Calibri" panose="020F0502020204030204" pitchFamily="34" charset="0"/>
                <a:sym typeface="Calibri"/>
              </a:rPr>
              <a:t> in </a:t>
            </a:r>
            <a:r>
              <a:rPr lang="it-IT" sz="1200" b="1" dirty="0" err="1">
                <a:solidFill>
                  <a:srgbClr val="C00000"/>
                </a:solidFill>
                <a:latin typeface="Calibri" panose="020F0502020204030204" pitchFamily="34" charset="0"/>
                <a:ea typeface="Calibri"/>
                <a:cs typeface="Calibri" panose="020F0502020204030204" pitchFamily="34" charset="0"/>
                <a:sym typeface="Calibri"/>
              </a:rPr>
              <a:t>approval</a:t>
            </a:r>
            <a:r>
              <a:rPr lang="it-IT" sz="1200" b="1" dirty="0">
                <a:solidFill>
                  <a:srgbClr val="C00000"/>
                </a:solidFill>
                <a:latin typeface="Calibri" panose="020F0502020204030204" pitchFamily="34" charset="0"/>
                <a:ea typeface="Calibri"/>
                <a:cs typeface="Calibri" panose="020F0502020204030204" pitchFamily="34" charset="0"/>
                <a:sym typeface="Calibri"/>
              </a:rPr>
              <a:t> of </a:t>
            </a:r>
            <a:r>
              <a:rPr lang="it-IT" sz="1200" b="1" dirty="0" err="1">
                <a:solidFill>
                  <a:srgbClr val="C00000"/>
                </a:solidFill>
                <a:latin typeface="Calibri" panose="020F0502020204030204" pitchFamily="34" charset="0"/>
                <a:ea typeface="Calibri"/>
                <a:cs typeface="Calibri" panose="020F0502020204030204" pitchFamily="34" charset="0"/>
                <a:sym typeface="Calibri"/>
              </a:rPr>
              <a:t>pembrolizumab</a:t>
            </a:r>
            <a:r>
              <a:rPr lang="it-IT" sz="1200" b="1" dirty="0">
                <a:solidFill>
                  <a:srgbClr val="C00000"/>
                </a:solidFill>
                <a:latin typeface="Calibri" panose="020F0502020204030204" pitchFamily="34" charset="0"/>
                <a:ea typeface="Calibri"/>
                <a:cs typeface="Calibri" panose="020F0502020204030204" pitchFamily="34" charset="0"/>
                <a:sym typeface="Calibri"/>
              </a:rPr>
              <a:t>, trastuzumab plus </a:t>
            </a:r>
            <a:r>
              <a:rPr lang="it-IT" sz="1200" b="1" dirty="0" err="1">
                <a:solidFill>
                  <a:srgbClr val="C00000"/>
                </a:solidFill>
                <a:latin typeface="Calibri" panose="020F0502020204030204" pitchFamily="34" charset="0"/>
                <a:ea typeface="Calibri"/>
                <a:cs typeface="Calibri" panose="020F0502020204030204" pitchFamily="34" charset="0"/>
                <a:sym typeface="Calibri"/>
              </a:rPr>
              <a:t>chemotherapy</a:t>
            </a:r>
            <a:r>
              <a:rPr lang="it-IT" sz="1200" b="1" dirty="0">
                <a:solidFill>
                  <a:srgbClr val="C00000"/>
                </a:solidFill>
                <a:latin typeface="Calibri" panose="020F0502020204030204" pitchFamily="34" charset="0"/>
                <a:ea typeface="Calibri"/>
                <a:cs typeface="Calibri" panose="020F0502020204030204" pitchFamily="34" charset="0"/>
                <a:sym typeface="Calibri"/>
              </a:rPr>
              <a:t> </a:t>
            </a:r>
            <a:r>
              <a:rPr lang="it-IT" sz="1200" b="1" dirty="0" err="1">
                <a:solidFill>
                  <a:srgbClr val="C00000"/>
                </a:solidFill>
                <a:latin typeface="Calibri" panose="020F0502020204030204" pitchFamily="34" charset="0"/>
                <a:ea typeface="Calibri"/>
                <a:cs typeface="Calibri" panose="020F0502020204030204" pitchFamily="34" charset="0"/>
                <a:sym typeface="Calibri"/>
              </a:rPr>
              <a:t>as</a:t>
            </a:r>
            <a:r>
              <a:rPr lang="it-IT" sz="1200" b="1" dirty="0">
                <a:solidFill>
                  <a:srgbClr val="C00000"/>
                </a:solidFill>
                <a:latin typeface="Calibri" panose="020F0502020204030204" pitchFamily="34" charset="0"/>
                <a:ea typeface="Calibri"/>
                <a:cs typeface="Calibri" panose="020F0502020204030204" pitchFamily="34" charset="0"/>
                <a:sym typeface="Calibri"/>
              </a:rPr>
              <a:t> first-line therapy in </a:t>
            </a:r>
            <a:r>
              <a:rPr lang="it-IT" sz="1200" b="1" dirty="0" err="1">
                <a:solidFill>
                  <a:srgbClr val="C00000"/>
                </a:solidFill>
                <a:latin typeface="Calibri" panose="020F0502020204030204" pitchFamily="34" charset="0"/>
                <a:ea typeface="Calibri"/>
                <a:cs typeface="Calibri" panose="020F0502020204030204" pitchFamily="34" charset="0"/>
                <a:sym typeface="Calibri"/>
              </a:rPr>
              <a:t>patients</a:t>
            </a:r>
            <a:r>
              <a:rPr lang="it-IT" sz="1200" b="1" dirty="0">
                <a:solidFill>
                  <a:srgbClr val="C00000"/>
                </a:solidFill>
                <a:latin typeface="Calibri" panose="020F0502020204030204" pitchFamily="34" charset="0"/>
                <a:ea typeface="Calibri"/>
                <a:cs typeface="Calibri" panose="020F0502020204030204" pitchFamily="34" charset="0"/>
                <a:sym typeface="Calibri"/>
              </a:rPr>
              <a:t> with </a:t>
            </a:r>
            <a:r>
              <a:rPr lang="it-IT" sz="1200" b="1" dirty="0" err="1">
                <a:solidFill>
                  <a:srgbClr val="C00000"/>
                </a:solidFill>
                <a:latin typeface="Calibri" panose="020F0502020204030204" pitchFamily="34" charset="0"/>
                <a:ea typeface="Calibri"/>
                <a:cs typeface="Calibri" panose="020F0502020204030204" pitchFamily="34" charset="0"/>
                <a:sym typeface="Calibri"/>
              </a:rPr>
              <a:t>advanced</a:t>
            </a:r>
            <a:r>
              <a:rPr lang="it-IT" sz="1200" b="1" dirty="0">
                <a:solidFill>
                  <a:srgbClr val="C00000"/>
                </a:solidFill>
                <a:latin typeface="Calibri" panose="020F0502020204030204" pitchFamily="34" charset="0"/>
                <a:ea typeface="Calibri"/>
                <a:cs typeface="Calibri" panose="020F0502020204030204" pitchFamily="34" charset="0"/>
                <a:sym typeface="Calibri"/>
              </a:rPr>
              <a:t> </a:t>
            </a:r>
            <a:r>
              <a:rPr lang="it-IT" sz="1200" b="1" dirty="0" err="1">
                <a:solidFill>
                  <a:srgbClr val="C00000"/>
                </a:solidFill>
                <a:latin typeface="Calibri" panose="020F0502020204030204" pitchFamily="34" charset="0"/>
                <a:ea typeface="Calibri"/>
                <a:cs typeface="Calibri" panose="020F0502020204030204" pitchFamily="34" charset="0"/>
                <a:sym typeface="Calibri"/>
              </a:rPr>
              <a:t>unresectable</a:t>
            </a:r>
            <a:r>
              <a:rPr lang="it-IT" sz="1200" b="1" dirty="0">
                <a:solidFill>
                  <a:srgbClr val="C00000"/>
                </a:solidFill>
                <a:latin typeface="Calibri" panose="020F0502020204030204" pitchFamily="34" charset="0"/>
                <a:ea typeface="Calibri"/>
                <a:cs typeface="Calibri" panose="020F0502020204030204" pitchFamily="34" charset="0"/>
                <a:sym typeface="Calibri"/>
              </a:rPr>
              <a:t> or </a:t>
            </a:r>
            <a:r>
              <a:rPr lang="it-IT" sz="1200" b="1" dirty="0" err="1">
                <a:solidFill>
                  <a:srgbClr val="C00000"/>
                </a:solidFill>
                <a:latin typeface="Calibri" panose="020F0502020204030204" pitchFamily="34" charset="0"/>
                <a:ea typeface="Calibri"/>
                <a:cs typeface="Calibri" panose="020F0502020204030204" pitchFamily="34" charset="0"/>
                <a:sym typeface="Calibri"/>
              </a:rPr>
              <a:t>metastatic</a:t>
            </a:r>
            <a:r>
              <a:rPr lang="it-IT" sz="1200" b="1" dirty="0">
                <a:solidFill>
                  <a:srgbClr val="C00000"/>
                </a:solidFill>
                <a:latin typeface="Calibri" panose="020F0502020204030204" pitchFamily="34" charset="0"/>
                <a:ea typeface="Calibri"/>
                <a:cs typeface="Calibri" panose="020F0502020204030204" pitchFamily="34" charset="0"/>
                <a:sym typeface="Calibri"/>
              </a:rPr>
              <a:t> </a:t>
            </a:r>
            <a:r>
              <a:rPr lang="it-IT" sz="1200" b="1" dirty="0" err="1">
                <a:solidFill>
                  <a:srgbClr val="C00000"/>
                </a:solidFill>
                <a:latin typeface="Calibri" panose="020F0502020204030204" pitchFamily="34" charset="0"/>
                <a:ea typeface="Calibri"/>
                <a:cs typeface="Calibri" panose="020F0502020204030204" pitchFamily="34" charset="0"/>
                <a:sym typeface="Calibri"/>
              </a:rPr>
              <a:t>gastroesophageal</a:t>
            </a:r>
            <a:r>
              <a:rPr lang="it-IT" sz="1200" b="1" dirty="0">
                <a:solidFill>
                  <a:srgbClr val="C00000"/>
                </a:solidFill>
                <a:latin typeface="Calibri" panose="020F0502020204030204" pitchFamily="34" charset="0"/>
                <a:ea typeface="Calibri"/>
                <a:cs typeface="Calibri" panose="020F0502020204030204" pitchFamily="34" charset="0"/>
                <a:sym typeface="Calibri"/>
              </a:rPr>
              <a:t> </a:t>
            </a:r>
            <a:r>
              <a:rPr lang="it-IT" sz="1200" b="1" dirty="0" err="1">
                <a:solidFill>
                  <a:srgbClr val="C00000"/>
                </a:solidFill>
                <a:latin typeface="Calibri" panose="020F0502020204030204" pitchFamily="34" charset="0"/>
                <a:ea typeface="Calibri"/>
                <a:cs typeface="Calibri" panose="020F0502020204030204" pitchFamily="34" charset="0"/>
                <a:sym typeface="Calibri"/>
              </a:rPr>
              <a:t>cancer</a:t>
            </a:r>
            <a:r>
              <a:rPr lang="it-IT" sz="1200" b="1" dirty="0">
                <a:solidFill>
                  <a:srgbClr val="C00000"/>
                </a:solidFill>
                <a:latin typeface="Calibri" panose="020F0502020204030204" pitchFamily="34" charset="0"/>
                <a:ea typeface="Calibri"/>
                <a:cs typeface="Calibri" panose="020F0502020204030204" pitchFamily="34" charset="0"/>
                <a:sym typeface="Calibri"/>
              </a:rPr>
              <a:t> with HER2 and PD-L1 </a:t>
            </a:r>
            <a:r>
              <a:rPr lang="it-IT" sz="1200" b="1" dirty="0" err="1">
                <a:solidFill>
                  <a:srgbClr val="C00000"/>
                </a:solidFill>
                <a:latin typeface="Calibri" panose="020F0502020204030204" pitchFamily="34" charset="0"/>
                <a:ea typeface="Calibri"/>
                <a:cs typeface="Calibri" panose="020F0502020204030204" pitchFamily="34" charset="0"/>
                <a:sym typeface="Calibri"/>
              </a:rPr>
              <a:t>overexpression</a:t>
            </a:r>
            <a:r>
              <a:rPr lang="it-IT" sz="1200" b="1" dirty="0">
                <a:solidFill>
                  <a:srgbClr val="C00000"/>
                </a:solidFill>
                <a:latin typeface="Calibri" panose="020F0502020204030204" pitchFamily="34" charset="0"/>
                <a:ea typeface="Calibri"/>
                <a:cs typeface="Calibri" panose="020F0502020204030204" pitchFamily="34" charset="0"/>
                <a:sym typeface="Calibri"/>
              </a:rPr>
              <a:t> in US and Europe</a:t>
            </a:r>
          </a:p>
          <a:p>
            <a:pPr marL="0" lvl="0" indent="0" algn="l" rtl="0">
              <a:spcBef>
                <a:spcPts val="0"/>
              </a:spcBef>
              <a:spcAft>
                <a:spcPts val="0"/>
              </a:spcAft>
              <a:buNone/>
            </a:pPr>
            <a:endParaRPr dirty="0"/>
          </a:p>
        </p:txBody>
      </p:sp>
      <p:sp>
        <p:nvSpPr>
          <p:cNvPr id="837" name="Google Shape;83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1875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A0C98-7BEF-A44A-BA37-AB158C11577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723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A0C98-7BEF-A44A-BA37-AB158C11577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005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1394D-4D61-00EA-E543-501BFCFFE3A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DED3D79-0221-4385-90E8-886C6D4872EC}"/>
              </a:ext>
            </a:extLst>
          </p:cNvPr>
          <p:cNvSpPr>
            <a:spLocks noGrp="1" noRot="1" noChangeAspect="1"/>
          </p:cNvSpPr>
          <p:nvPr>
            <p:ph type="sldImg"/>
          </p:nvPr>
        </p:nvSpPr>
        <p:spPr>
          <a:xfrm>
            <a:off x="533400" y="763588"/>
            <a:ext cx="6704013" cy="3771900"/>
          </a:xfrm>
        </p:spPr>
      </p:sp>
      <p:sp>
        <p:nvSpPr>
          <p:cNvPr id="3" name="Segnaposto note 2">
            <a:extLst>
              <a:ext uri="{FF2B5EF4-FFF2-40B4-BE49-F238E27FC236}">
                <a16:creationId xmlns:a16="http://schemas.microsoft.com/office/drawing/2014/main" id="{C844BF74-1524-2E22-040E-71222A172EE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A21199A-DF0C-AC3B-67CC-D77BF1E3B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A0C98-7BEF-A44A-BA37-AB158C11577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28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A0C98-7BEF-A44A-BA37-AB158C11577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81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err="1">
                <a:effectLst/>
                <a:latin typeface="HardingText"/>
              </a:rPr>
              <a:t>patients</a:t>
            </a:r>
            <a:r>
              <a:rPr lang="it-IT" sz="1800" dirty="0">
                <a:effectLst/>
                <a:latin typeface="HardingText"/>
              </a:rPr>
              <a:t> with </a:t>
            </a:r>
            <a:r>
              <a:rPr lang="it-IT" sz="1800" dirty="0" err="1">
                <a:effectLst/>
                <a:latin typeface="HardingText"/>
              </a:rPr>
              <a:t>alterations</a:t>
            </a:r>
            <a:r>
              <a:rPr lang="it-IT" sz="1800" dirty="0">
                <a:effectLst/>
                <a:latin typeface="HardingText"/>
              </a:rPr>
              <a:t> in key </a:t>
            </a:r>
            <a:r>
              <a:rPr lang="it-IT" sz="1800" dirty="0" err="1">
                <a:effectLst/>
                <a:latin typeface="HardingText"/>
              </a:rPr>
              <a:t>signal</a:t>
            </a:r>
            <a:r>
              <a:rPr lang="it-IT" sz="1800" dirty="0">
                <a:effectLst/>
                <a:latin typeface="HardingText"/>
              </a:rPr>
              <a:t> </a:t>
            </a:r>
            <a:r>
              <a:rPr lang="it-IT" sz="1800" dirty="0" err="1">
                <a:effectLst/>
                <a:latin typeface="HardingText"/>
              </a:rPr>
              <a:t>transduction</a:t>
            </a:r>
            <a:r>
              <a:rPr lang="it-IT" sz="1800" dirty="0">
                <a:effectLst/>
                <a:latin typeface="HardingText"/>
              </a:rPr>
              <a:t> </a:t>
            </a:r>
            <a:r>
              <a:rPr lang="it-IT" sz="1800" dirty="0" err="1">
                <a:effectLst/>
                <a:latin typeface="HardingText"/>
              </a:rPr>
              <a:t>genes</a:t>
            </a:r>
            <a:r>
              <a:rPr lang="it-IT" sz="1800" dirty="0">
                <a:effectLst/>
                <a:latin typeface="HardingText"/>
              </a:rPr>
              <a:t> (</a:t>
            </a:r>
            <a:r>
              <a:rPr lang="it-IT" sz="1800" i="1" dirty="0">
                <a:effectLst/>
                <a:latin typeface="HardingText"/>
              </a:rPr>
              <a:t>MET</a:t>
            </a:r>
            <a:r>
              <a:rPr lang="it-IT" sz="1800" dirty="0">
                <a:effectLst/>
                <a:latin typeface="HardingText"/>
              </a:rPr>
              <a:t>, </a:t>
            </a:r>
            <a:r>
              <a:rPr lang="it-IT" sz="1800" i="1" dirty="0">
                <a:effectLst/>
                <a:latin typeface="HardingText"/>
              </a:rPr>
              <a:t>EGFR</a:t>
            </a:r>
            <a:r>
              <a:rPr lang="it-IT" sz="1800" dirty="0">
                <a:effectLst/>
                <a:latin typeface="HardingText"/>
              </a:rPr>
              <a:t>, </a:t>
            </a:r>
            <a:r>
              <a:rPr lang="it-IT" sz="1800" i="1" dirty="0">
                <a:effectLst/>
                <a:latin typeface="HardingText"/>
              </a:rPr>
              <a:t>FGFR2 </a:t>
            </a:r>
            <a:r>
              <a:rPr lang="it-IT" sz="1800" dirty="0">
                <a:effectLst/>
                <a:latin typeface="HardingText"/>
              </a:rPr>
              <a:t>or </a:t>
            </a:r>
            <a:r>
              <a:rPr lang="it-IT" sz="1800" i="1" dirty="0">
                <a:effectLst/>
                <a:latin typeface="HardingText"/>
              </a:rPr>
              <a:t>PIK3 </a:t>
            </a:r>
            <a:r>
              <a:rPr lang="it-IT" sz="1800" dirty="0" err="1">
                <a:effectLst/>
                <a:latin typeface="HardingText"/>
              </a:rPr>
              <a:t>GoF</a:t>
            </a:r>
            <a:r>
              <a:rPr lang="it-IT" sz="1800" dirty="0">
                <a:effectLst/>
                <a:latin typeface="HardingText"/>
              </a:rPr>
              <a:t>) </a:t>
            </a:r>
            <a:r>
              <a:rPr lang="it-IT" sz="1800" dirty="0" err="1">
                <a:effectLst/>
                <a:latin typeface="HardingText"/>
              </a:rPr>
              <a:t>had</a:t>
            </a:r>
            <a:r>
              <a:rPr lang="it-IT" sz="1800" dirty="0">
                <a:effectLst/>
                <a:latin typeface="HardingText"/>
              </a:rPr>
              <a:t> </a:t>
            </a:r>
            <a:r>
              <a:rPr lang="it-IT" sz="1800" dirty="0" err="1">
                <a:effectLst/>
                <a:latin typeface="HardingText"/>
              </a:rPr>
              <a:t>numerically</a:t>
            </a:r>
            <a:r>
              <a:rPr lang="it-IT" sz="1800" dirty="0">
                <a:effectLst/>
                <a:latin typeface="HardingText"/>
              </a:rPr>
              <a:t> </a:t>
            </a:r>
            <a:r>
              <a:rPr lang="it-IT" sz="1800" dirty="0" err="1">
                <a:effectLst/>
                <a:latin typeface="HardingText"/>
              </a:rPr>
              <a:t>lower</a:t>
            </a:r>
            <a:r>
              <a:rPr lang="it-IT" sz="1800" dirty="0">
                <a:effectLst/>
                <a:latin typeface="HardingText"/>
              </a:rPr>
              <a:t> ORR. </a:t>
            </a:r>
            <a:r>
              <a:rPr lang="it-IT" sz="1800" dirty="0" err="1">
                <a:effectLst/>
                <a:latin typeface="HardingText"/>
              </a:rPr>
              <a:t>There</a:t>
            </a:r>
            <a:r>
              <a:rPr lang="it-IT" sz="1800" dirty="0">
                <a:effectLst/>
                <a:latin typeface="HardingText"/>
              </a:rPr>
              <a:t> </a:t>
            </a:r>
            <a:r>
              <a:rPr lang="it-IT" sz="1800" dirty="0" err="1">
                <a:effectLst/>
                <a:latin typeface="HardingText"/>
              </a:rPr>
              <a:t>were</a:t>
            </a:r>
            <a:r>
              <a:rPr lang="it-IT" sz="1800" dirty="0">
                <a:effectLst/>
                <a:latin typeface="HardingText"/>
              </a:rPr>
              <a:t> trends for </a:t>
            </a:r>
            <a:r>
              <a:rPr lang="it-IT" sz="1800" dirty="0" err="1">
                <a:effectLst/>
                <a:latin typeface="HardingText"/>
              </a:rPr>
              <a:t>worse</a:t>
            </a:r>
            <a:r>
              <a:rPr lang="it-IT" sz="1800" dirty="0">
                <a:effectLst/>
                <a:latin typeface="HardingText"/>
              </a:rPr>
              <a:t> </a:t>
            </a:r>
            <a:r>
              <a:rPr lang="it-IT" sz="1800" dirty="0" err="1">
                <a:effectLst/>
                <a:latin typeface="HardingText"/>
              </a:rPr>
              <a:t>outcomes</a:t>
            </a:r>
            <a:r>
              <a:rPr lang="it-IT" sz="1800" dirty="0">
                <a:effectLst/>
                <a:latin typeface="HardingText"/>
              </a:rPr>
              <a:t> in </a:t>
            </a:r>
            <a:r>
              <a:rPr lang="it-IT" sz="1800" dirty="0" err="1">
                <a:effectLst/>
                <a:latin typeface="HardingText"/>
              </a:rPr>
              <a:t>patients</a:t>
            </a:r>
            <a:r>
              <a:rPr lang="it-IT" sz="1800" dirty="0">
                <a:effectLst/>
                <a:latin typeface="HardingText"/>
              </a:rPr>
              <a:t> with </a:t>
            </a:r>
            <a:r>
              <a:rPr lang="it-IT" sz="1800" i="1" dirty="0">
                <a:effectLst/>
                <a:latin typeface="HardingText"/>
              </a:rPr>
              <a:t>MET</a:t>
            </a:r>
            <a:r>
              <a:rPr lang="it-IT" sz="1800" dirty="0">
                <a:effectLst/>
                <a:latin typeface="HardingText"/>
              </a:rPr>
              <a:t>, </a:t>
            </a:r>
            <a:r>
              <a:rPr lang="it-IT" sz="1800" i="1" dirty="0">
                <a:effectLst/>
                <a:latin typeface="HardingText"/>
              </a:rPr>
              <a:t>EGFR </a:t>
            </a:r>
            <a:r>
              <a:rPr lang="it-IT" sz="1800" dirty="0">
                <a:effectLst/>
                <a:latin typeface="HardingText"/>
              </a:rPr>
              <a:t>and </a:t>
            </a:r>
            <a:r>
              <a:rPr lang="it-IT" sz="1800" i="1" dirty="0">
                <a:effectLst/>
                <a:latin typeface="HardingText"/>
              </a:rPr>
              <a:t>FGFR2 </a:t>
            </a:r>
            <a:r>
              <a:rPr lang="it-IT" sz="1800" dirty="0" err="1">
                <a:effectLst/>
                <a:latin typeface="HardingText"/>
              </a:rPr>
              <a:t>amplification</a:t>
            </a:r>
            <a:r>
              <a:rPr lang="it-IT" sz="1800" dirty="0">
                <a:effectLst/>
                <a:latin typeface="HardingText"/>
              </a:rPr>
              <a:t>; </a:t>
            </a:r>
            <a:r>
              <a:rPr lang="it-IT" sz="1800" dirty="0" err="1">
                <a:effectLst/>
                <a:latin typeface="HardingText"/>
              </a:rPr>
              <a:t>however</a:t>
            </a:r>
            <a:r>
              <a:rPr lang="it-IT" sz="1800" dirty="0">
                <a:effectLst/>
                <a:latin typeface="HardingText"/>
              </a:rPr>
              <a:t>, interpreta- </a:t>
            </a:r>
            <a:r>
              <a:rPr lang="it-IT" sz="1800" dirty="0" err="1">
                <a:effectLst/>
                <a:latin typeface="HardingText"/>
              </a:rPr>
              <a:t>tion</a:t>
            </a:r>
            <a:r>
              <a:rPr lang="it-IT" sz="1800" dirty="0">
                <a:effectLst/>
                <a:latin typeface="HardingText"/>
              </a:rPr>
              <a:t> </a:t>
            </a:r>
            <a:r>
              <a:rPr lang="it-IT" sz="1800" dirty="0" err="1">
                <a:effectLst/>
                <a:latin typeface="HardingText"/>
              </a:rPr>
              <a:t>is</a:t>
            </a:r>
            <a:r>
              <a:rPr lang="it-IT" sz="1800" dirty="0">
                <a:effectLst/>
                <a:latin typeface="HardingText"/>
              </a:rPr>
              <a:t> limited by the small </a:t>
            </a:r>
            <a:r>
              <a:rPr lang="it-IT" sz="1800" dirty="0" err="1">
                <a:effectLst/>
                <a:latin typeface="HardingText"/>
              </a:rPr>
              <a:t>number</a:t>
            </a:r>
            <a:r>
              <a:rPr lang="it-IT" sz="1800" dirty="0">
                <a:effectLst/>
                <a:latin typeface="HardingText"/>
              </a:rPr>
              <a:t> of </a:t>
            </a:r>
            <a:r>
              <a:rPr lang="it-IT" sz="1800" dirty="0" err="1">
                <a:effectLst/>
                <a:latin typeface="HardingText"/>
              </a:rPr>
              <a:t>patients</a:t>
            </a:r>
            <a:r>
              <a:rPr lang="it-IT" sz="1800" dirty="0">
                <a:effectLst/>
                <a:latin typeface="HardingText"/>
              </a:rPr>
              <a:t> with </a:t>
            </a:r>
            <a:r>
              <a:rPr lang="it-IT" sz="1800" dirty="0" err="1">
                <a:effectLst/>
                <a:latin typeface="HardingText"/>
              </a:rPr>
              <a:t>these</a:t>
            </a:r>
            <a:r>
              <a:rPr lang="it-IT" sz="1800" dirty="0">
                <a:effectLst/>
                <a:latin typeface="HardingText"/>
              </a:rPr>
              <a:t> </a:t>
            </a:r>
            <a:r>
              <a:rPr lang="it-IT" sz="1800" dirty="0" err="1">
                <a:effectLst/>
                <a:latin typeface="HardingText"/>
              </a:rPr>
              <a:t>alterations</a:t>
            </a:r>
            <a:r>
              <a:rPr lang="it-IT" sz="1800" dirty="0">
                <a:effectLst/>
                <a:latin typeface="HardingText"/>
              </a:rPr>
              <a:t> and the </a:t>
            </a:r>
            <a:r>
              <a:rPr lang="it-IT" sz="1800" dirty="0" err="1">
                <a:effectLst/>
                <a:latin typeface="HardingText"/>
              </a:rPr>
              <a:t>lack</a:t>
            </a:r>
            <a:r>
              <a:rPr lang="it-IT" sz="1800" dirty="0">
                <a:effectLst/>
                <a:latin typeface="HardingText"/>
              </a:rPr>
              <a:t> of a control arm in </a:t>
            </a:r>
            <a:r>
              <a:rPr lang="it-IT" sz="1800" dirty="0" err="1">
                <a:effectLst/>
                <a:latin typeface="HardingText"/>
              </a:rPr>
              <a:t>our</a:t>
            </a:r>
            <a:r>
              <a:rPr lang="it-IT" sz="1800" dirty="0">
                <a:effectLst/>
                <a:latin typeface="HardingText"/>
              </a:rPr>
              <a:t> study. </a:t>
            </a:r>
            <a:r>
              <a:rPr lang="it-IT" sz="1800" dirty="0" err="1">
                <a:effectLst/>
                <a:latin typeface="HardingText"/>
              </a:rPr>
              <a:t>It</a:t>
            </a:r>
            <a:r>
              <a:rPr lang="it-IT" sz="1800" dirty="0">
                <a:effectLst/>
                <a:latin typeface="HardingText"/>
              </a:rPr>
              <a:t> </a:t>
            </a:r>
            <a:r>
              <a:rPr lang="it-IT" sz="1800" dirty="0" err="1">
                <a:effectLst/>
                <a:latin typeface="HardingText"/>
              </a:rPr>
              <a:t>remains</a:t>
            </a:r>
            <a:r>
              <a:rPr lang="it-IT" sz="1800" dirty="0">
                <a:effectLst/>
                <a:latin typeface="HardingText"/>
              </a:rPr>
              <a:t> </a:t>
            </a:r>
            <a:r>
              <a:rPr lang="it-IT" sz="1800" dirty="0" err="1">
                <a:effectLst/>
                <a:latin typeface="HardingText"/>
              </a:rPr>
              <a:t>unknown</a:t>
            </a:r>
            <a:r>
              <a:rPr lang="it-IT" sz="1800" dirty="0">
                <a:effectLst/>
                <a:latin typeface="HardingText"/>
              </a:rPr>
              <a:t> </a:t>
            </a:r>
            <a:r>
              <a:rPr lang="it-IT" sz="1800" dirty="0" err="1">
                <a:effectLst/>
                <a:latin typeface="HardingText"/>
              </a:rPr>
              <a:t>whether</a:t>
            </a:r>
            <a:r>
              <a:rPr lang="it-IT" sz="1800" dirty="0">
                <a:effectLst/>
                <a:latin typeface="HardingText"/>
              </a:rPr>
              <a:t> </a:t>
            </a:r>
            <a:r>
              <a:rPr lang="it-IT" sz="1800" dirty="0" err="1">
                <a:effectLst/>
                <a:latin typeface="HardingText"/>
              </a:rPr>
              <a:t>these</a:t>
            </a:r>
            <a:r>
              <a:rPr lang="it-IT" sz="1800" dirty="0">
                <a:effectLst/>
                <a:latin typeface="HardingText"/>
              </a:rPr>
              <a:t> trends are </a:t>
            </a:r>
            <a:r>
              <a:rPr lang="it-IT" sz="1800" dirty="0" err="1">
                <a:effectLst/>
                <a:latin typeface="HardingText"/>
              </a:rPr>
              <a:t>related</a:t>
            </a:r>
            <a:r>
              <a:rPr lang="it-IT" sz="1800" dirty="0">
                <a:effectLst/>
                <a:latin typeface="HardingText"/>
              </a:rPr>
              <a:t> to </a:t>
            </a:r>
            <a:r>
              <a:rPr lang="it-IT" sz="1800" dirty="0" err="1">
                <a:effectLst/>
                <a:latin typeface="HardingText"/>
              </a:rPr>
              <a:t>resistance</a:t>
            </a:r>
            <a:r>
              <a:rPr lang="it-IT" sz="1800" dirty="0">
                <a:effectLst/>
                <a:latin typeface="HardingText"/>
              </a:rPr>
              <a:t> to T-</a:t>
            </a:r>
            <a:r>
              <a:rPr lang="it-IT" sz="1800" dirty="0" err="1">
                <a:effectLst/>
                <a:latin typeface="HardingText"/>
              </a:rPr>
              <a:t>DXd</a:t>
            </a:r>
            <a:r>
              <a:rPr lang="it-IT" sz="1800" dirty="0">
                <a:effectLst/>
                <a:latin typeface="HardingText"/>
              </a:rPr>
              <a:t> or are </a:t>
            </a:r>
            <a:r>
              <a:rPr lang="it-IT" sz="1800" dirty="0" err="1">
                <a:effectLst/>
                <a:latin typeface="HardingText"/>
              </a:rPr>
              <a:t>simply</a:t>
            </a:r>
            <a:r>
              <a:rPr lang="it-IT" sz="1800" dirty="0">
                <a:effectLst/>
                <a:latin typeface="HardingText"/>
              </a:rPr>
              <a:t> </a:t>
            </a:r>
            <a:r>
              <a:rPr lang="it-IT" sz="1800" dirty="0" err="1">
                <a:effectLst/>
                <a:latin typeface="HardingText"/>
              </a:rPr>
              <a:t>prognostic</a:t>
            </a:r>
            <a:r>
              <a:rPr lang="it-IT" sz="1800" dirty="0">
                <a:effectLst/>
                <a:latin typeface="HardingText"/>
              </a:rPr>
              <a:t> </a:t>
            </a:r>
            <a:r>
              <a:rPr lang="it-IT" sz="1800" dirty="0" err="1">
                <a:effectLst/>
                <a:latin typeface="HardingText"/>
              </a:rPr>
              <a:t>effects</a:t>
            </a:r>
            <a:r>
              <a:rPr lang="it-IT" sz="1800" dirty="0">
                <a:effectLst/>
                <a:latin typeface="HardingText"/>
              </a:rPr>
              <a:t>. </a:t>
            </a:r>
            <a:endParaRPr lang="it-IT" dirty="0"/>
          </a:p>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C0E98-B4CF-49CC-A477-348CF29C09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531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C0E98-B4CF-49CC-A477-348CF29C09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36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6BF3-492B-10F2-54D2-469E3034F99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0A39241-8E31-BEC5-67B3-BC743522DFF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E62B371-AAF5-D86A-E0E4-5C6A205F4DBA}"/>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0873B847-5EE6-4525-2B3F-A0CF0D6A5D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C0E98-B4CF-49CC-A477-348CF29C09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37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9244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08079-9170-CF99-1454-577772AA3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32F02-D28D-97B3-8A61-E8C5CA3F4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560A9-F15A-3B71-03B4-DAB629AA52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0148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E8EB1-AE76-454E-8E23-1D074DE01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79814-04CA-5A87-7E8B-5E1DF27BA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6D1DE-56BA-EFEB-96B0-EAF3D145EA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9220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AC3D-0CDC-7EEC-E241-2E1791C90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9F368-184E-DC2A-E42B-D45BE34F6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B076A-EEBF-9A9C-C73B-C24152403F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4293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8462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9DFEF-2BED-AF03-F092-F4ACE9DB5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24B77-7FFC-90E0-5ED1-B70E00F3D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6FDA6-0A05-9915-5914-8B1A7896C7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2201AAAE-5E5D-D187-163C-581DC05C6B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6133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0FCD-17DF-C27A-C285-64DDD7F7A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7BB1D-3B45-B8DA-E51F-016CF9145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AB54E-3828-B29F-66EF-9027DC0AA3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CBE1B9F0-3E4D-2507-EF7D-0C1A21E7C6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6355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6A82-6665-D463-A023-264E58ABA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43609-BDA3-D408-1A03-DB1D9F1F0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71BB8-AC4C-292E-55C4-E8E28E8170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8F6C15D2-DD08-BF62-B938-042C2EB0CC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918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DD14-9E71-520F-98A1-5E54F0191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BFEE8-042F-D740-D6B4-296B2CC40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260B1-943D-B653-E430-9B8D83B152FE}"/>
              </a:ext>
            </a:extLst>
          </p:cNvPr>
          <p:cNvSpPr>
            <a:spLocks noGrp="1"/>
          </p:cNvSpPr>
          <p:nvPr>
            <p:ph type="body" idx="1"/>
          </p:nvPr>
        </p:nvSpPr>
        <p:spPr/>
        <p:txBody>
          <a:bodyPr/>
          <a:lstStyle/>
          <a:p>
            <a:pPr algn="l">
              <a:spcAft>
                <a:spcPts val="1200"/>
              </a:spcAft>
              <a:buNone/>
            </a:pPr>
            <a:endParaRPr lang="en-IE" b="0" i="0" u="none" strike="noStrike" dirty="0">
              <a:solidFill>
                <a:srgbClr val="424242"/>
              </a:solidFill>
              <a:effectLst/>
              <a:latin typeface="Lora" pitchFamily="2" charset="77"/>
            </a:endParaRPr>
          </a:p>
        </p:txBody>
      </p:sp>
      <p:sp>
        <p:nvSpPr>
          <p:cNvPr id="4" name="Slide Number Placeholder 3">
            <a:extLst>
              <a:ext uri="{FF2B5EF4-FFF2-40B4-BE49-F238E27FC236}">
                <a16:creationId xmlns:a16="http://schemas.microsoft.com/office/drawing/2014/main" id="{E335B700-1F37-6826-034D-AE4B63CCF8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9122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6974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ABC81-0DA7-E763-4638-A93248507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8D981-C801-4375-EE3A-82CD0C2CA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991DE-90C9-24C6-EDBD-9A51CD968D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b="0" i="0" u="none" strike="noStrike" dirty="0">
              <a:solidFill>
                <a:srgbClr val="424242"/>
              </a:solidFill>
              <a:effectLst/>
              <a:latin typeface="Lora" pitchFamily="2" charset="77"/>
            </a:endParaRPr>
          </a:p>
        </p:txBody>
      </p:sp>
      <p:sp>
        <p:nvSpPr>
          <p:cNvPr id="4" name="Slide Number Placeholder 3">
            <a:extLst>
              <a:ext uri="{FF2B5EF4-FFF2-40B4-BE49-F238E27FC236}">
                <a16:creationId xmlns:a16="http://schemas.microsoft.com/office/drawing/2014/main" id="{8E4DFBA6-1A9A-F178-020A-97EEF42932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7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30F5B-331E-716B-8DD6-E3794D3E0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2CEEF-F12B-9D5C-28E8-D69E93002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A5915-A4E2-F0ED-C3ED-E7BC8828F1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5A4131A6-DBC6-EF56-5583-1F1FB65DF8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8891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A6937-8DBA-300A-31DD-D4274889D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1B5B0-2375-AB6A-09CF-EE97C17ED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E9325-B0A3-1C1E-572A-CB10DDA39155}"/>
              </a:ext>
            </a:extLst>
          </p:cNvPr>
          <p:cNvSpPr>
            <a:spLocks noGrp="1"/>
          </p:cNvSpPr>
          <p:nvPr>
            <p:ph type="body" idx="1"/>
          </p:nvPr>
        </p:nvSpPr>
        <p:spPr/>
        <p:txBody>
          <a:bodyPr/>
          <a:lstStyle/>
          <a:p>
            <a:endParaRPr lang="en-IE"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49E921B-825B-6A5F-50D7-5B280B49B0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3060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343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HER2-positive (IHC 3+ or 2+/ISH+) or NGS (amp)</a:t>
            </a:r>
          </a:p>
          <a:p>
            <a:r>
              <a:rPr lang="en-US" dirty="0"/>
              <a:t>N=389 pts in Korea and US</a:t>
            </a:r>
          </a:p>
          <a:p>
            <a:endParaRPr lang="en-US" dirty="0"/>
          </a:p>
          <a:p>
            <a:r>
              <a:rPr lang="en-US" dirty="0"/>
              <a:t>201 pts with NGS data </a:t>
            </a:r>
            <a:r>
              <a:rPr lang="en-US" dirty="0">
                <a:sym typeface="Wingdings" pitchFamily="2" charset="2"/>
              </a:rPr>
              <a:t> 93% HER2 non-amplified  of these, 15% were HER2+ by IHC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6456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9608-B0DF-14A3-BFE8-F6731539D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50D85-09C8-1265-E76B-AAEA25B87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C7BB8-C2A9-6189-92D3-E706626D5A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9977A021-D9B0-1C4F-53EC-70554CBF98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8457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0538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766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040FE-2DE9-5103-1517-C40D0E7B5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EF030-1899-ABBE-5B48-675E41933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A48F8-5308-6211-B946-1BB4E8C8F9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CB7C3E16-FB45-B3B8-759F-85C06A003E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7935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A0536-C8C3-C955-40D7-AE20E4873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8456E-783F-F4D6-3784-21602CDCC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ADAA3-A498-E08D-B4C2-D870361314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D5048C89-650E-0466-C51E-DCA463ADDB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4231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8C5B3-CDBC-3ECF-024E-EB800E61D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454F3-0F95-9EDA-4CC5-D04311A8F7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8333B-F73D-E60F-A53A-0B0D227A4D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D586C956-2E73-4C90-6D44-209C7130B5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2153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6683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945E5-1398-F690-02A5-A1ADF41E3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C6FDC-4AA6-1E7A-7254-422846352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2BFF3-B337-240D-3037-4BEF37892B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CB43FD27-2FA1-ACA5-9CD4-72F2179D36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03344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8D080-0B97-E820-D5D4-5541DBF44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C78FE-8664-86C8-0699-C9EDD6066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BAD65-9026-1243-1694-FC89834B1E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E2A647A3-EEF7-18E1-FEC4-2060DFB63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4278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50000"/>
              </a:lnSpc>
              <a:spcBef>
                <a:spcPts val="0"/>
              </a:spcBef>
              <a:spcAft>
                <a:spcPts val="0"/>
              </a:spcAft>
              <a:buClrTx/>
              <a:buSzTx/>
              <a:buFontTx/>
              <a:buNone/>
              <a:tabLst/>
              <a:defRPr/>
            </a:pPr>
            <a:endParaRPr lang="en-US" sz="1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BF2B1-89BB-F84B-BA2E-A1C0FA311D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0738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049F5-D25B-F05B-F6E7-12D3BC235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B9958-54F8-6379-5F39-0AF5D3C51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DFB7B-2EF4-9B61-7C79-6517835E3A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200" dirty="0">
              <a:solidFill>
                <a:schemeClr val="accent3"/>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7B771A8-55E0-310B-245A-D71B76A1F3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8681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B83C8-799E-9FBD-019B-C3A6AB3FF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BFFAB-17DA-8BA7-7824-4372D9086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7F739-5C19-A3C9-009B-3B4F654FA5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200" dirty="0">
              <a:solidFill>
                <a:schemeClr val="accent3"/>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5CE22F5-83F1-2B98-4DA9-A664BF04ED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8705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9B01A-A10E-E6F3-AF26-60507E47E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E9333-3232-531A-B0CC-9FC4BFD3B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9AC94-D7E4-2746-7644-409D7B34C7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31E90957-BE59-1B90-8006-3968FA5425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0206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0485C-186B-5579-4128-7F684208C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339C9-5144-6A69-B31E-54A5FAB24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0D16B-707E-ADC9-7568-9F852B1364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F5812A92-2A11-DAFF-39B1-1C3C3C88BB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4739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B2D37-FC19-B4D5-5103-D7DF344AA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B1ECC-130A-96FB-D5AF-0044C7E90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10382-3EF2-9218-AA1E-14210BE7CC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C9132783-F6B5-7E5A-E341-B1D5ED839F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3978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2DBCE-633F-CC01-097C-D0D93507F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DAD03-9636-8C16-8144-FE8B32558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7504C-C496-E7BB-BF54-C91710664E22}"/>
              </a:ext>
            </a:extLst>
          </p:cNvPr>
          <p:cNvSpPr>
            <a:spLocks noGrp="1"/>
          </p:cNvSpPr>
          <p:nvPr>
            <p:ph type="body" idx="1"/>
          </p:nvPr>
        </p:nvSpPr>
        <p:spPr/>
        <p:txBody>
          <a:bodyPr/>
          <a:lstStyle/>
          <a:p>
            <a:endParaRPr lang="en-US" dirty="0">
              <a:sym typeface="Wingdings" pitchFamily="2" charset="2"/>
            </a:endParaRPr>
          </a:p>
        </p:txBody>
      </p:sp>
      <p:sp>
        <p:nvSpPr>
          <p:cNvPr id="4" name="Slide Number Placeholder 3">
            <a:extLst>
              <a:ext uri="{FF2B5EF4-FFF2-40B4-BE49-F238E27FC236}">
                <a16:creationId xmlns:a16="http://schemas.microsoft.com/office/drawing/2014/main" id="{40FE0269-4E9A-ECB6-F033-495F6AF47D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959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0811817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A7C46-7531-F768-E9C7-4F44157CD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54FB1-A260-A296-319C-978D699EF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5F3F29-A153-DF3C-FF55-FC5B9666FF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14DE02E5-D2BF-DA47-684E-7A47D8A88A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3858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F5ACC-ED82-FE0C-326A-03AE0D118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4A8CC-7856-6266-729B-3A3F4A8827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5E00E-39A8-8CA5-528E-36F8EF51BA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A7238850-32A2-E115-1D64-6037978182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11887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73B56-8B67-83E7-619C-006DFCEC6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71CB5-8E76-8516-F2AA-72D41FD40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30737-8419-E236-37F0-806A0C73E4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34781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C5171-A0DC-B115-5651-E1359B507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2B2EF-FCBC-076A-EBB2-A81D787AA4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81A79-00DD-D2FE-CAA0-76077FCA57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7613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1BB04-8A56-A584-1D3D-A26992E8B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F0F16-4F0A-46A0-D192-233F39786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D82F9-0219-8931-138B-7DD891B7BB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6E7FB9EB-F4A9-AD00-3FB5-10D7404DB9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F8763-A5CF-9E41-B5C3-4B282E169E3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24660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B215-3948-C679-AFB2-074C33160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67D51-A439-4C24-DD4F-77032E0AB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18A33-74CE-2DC8-17BE-5436CE2EFF5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67818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7CD14-6647-6E4E-9663-B4A2CDF7E5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12166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CFA3-A47E-AC96-695A-B7EAC7019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F2B95-337D-36C8-6F05-EC274D2809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DB35E-02F7-3EED-F9A2-1448D3B9E8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AE3A54-AC38-CFA9-8DA6-EAFD4D9FE3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7CD14-6647-6E4E-9663-B4A2CDF7E5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79340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EDED9-0DD4-FE35-ABEC-5E5ED8A34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30CBB-8F24-EBE5-93E3-B760DD6C3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6A55E-8BA2-F63F-CA5A-63F376CB3C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09630-BF41-4B74-44E6-124F43E83C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7CD14-6647-6E4E-9663-B4A2CDF7E5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0498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5E9E2-37F2-FC5F-97F7-F9BA64407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94C2B-BA00-ACFB-9DA9-EA4DF2AEB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D972C-02C8-AE81-5BB8-0B307FEF77E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304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5861D-B35D-90D8-10BF-369D34393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9E38F-EC13-32BB-F185-1949E074C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8AFFC-F534-149A-A471-D40046D4787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137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F66AC-8955-035D-8C87-614CF13E5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92B93-B9F6-D67D-7FC4-12FF93E71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FF790-69EF-5B4D-34C7-4A4E2A231B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35551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80752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F76EA-36BD-375D-0736-ECC78CAA398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1796633-45FC-5E34-2707-62BF16710D7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91EF653-A522-C674-9D36-41B7D8580A6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344B3D-D4A9-84C0-5E54-63D11DF44C9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9961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emf"/><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emf"/><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emf"/><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73354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172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197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49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0708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8769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03203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24202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6390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829699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4462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72712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56409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117272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021219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755904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04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32966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685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72480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68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841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794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24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70593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3853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50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142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499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70800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61326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942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1590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69035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E143-667F-6B25-3F90-1B6E819ECE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257843B-C67E-021B-796B-883B6BFE38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F6E8BB-6CD3-86B6-244C-CBB2B8006012}"/>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5" name="Footer Placeholder 4">
            <a:extLst>
              <a:ext uri="{FF2B5EF4-FFF2-40B4-BE49-F238E27FC236}">
                <a16:creationId xmlns:a16="http://schemas.microsoft.com/office/drawing/2014/main" id="{C867C831-C757-262B-A236-1E3D03B4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E30D1-F748-3707-F98F-FBE23525EA04}"/>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7526799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344C-E3E2-E939-E346-55F1DC60416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225C3BE-DE8D-9B7F-9647-2F7F7BC891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209D7B-BAA4-5E16-D2C5-2A52E671340B}"/>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5" name="Footer Placeholder 4">
            <a:extLst>
              <a:ext uri="{FF2B5EF4-FFF2-40B4-BE49-F238E27FC236}">
                <a16:creationId xmlns:a16="http://schemas.microsoft.com/office/drawing/2014/main" id="{CA4FC7C6-249F-AE2E-ED44-D05A4FEB3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EE70B-DB19-0E1C-2064-992B4417B3AB}"/>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39466469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617D-F222-1D8A-6FFA-E7ED1B13451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48331E6-3DBE-4006-5D3F-C8E0641A2A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C1FCCC-F554-6A44-A05B-494B5F2BE8BB}"/>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5" name="Footer Placeholder 4">
            <a:extLst>
              <a:ext uri="{FF2B5EF4-FFF2-40B4-BE49-F238E27FC236}">
                <a16:creationId xmlns:a16="http://schemas.microsoft.com/office/drawing/2014/main" id="{CC4C79B9-662F-9CDB-B54A-4B24A2092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6CCF8-A148-978E-EEAA-F7A4C6A28CF2}"/>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9845803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02E7-185F-F40E-CE59-029854BD47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2E0630-AB68-A238-0F6D-B81B5B9A00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0C4B8C-A92A-726F-F099-2332283F55F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5F8E43D-C3CD-DDA0-310F-032E648C77C6}"/>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6" name="Footer Placeholder 5">
            <a:extLst>
              <a:ext uri="{FF2B5EF4-FFF2-40B4-BE49-F238E27FC236}">
                <a16:creationId xmlns:a16="http://schemas.microsoft.com/office/drawing/2014/main" id="{7DCD7380-5842-4856-98E9-45C901E7F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D8FE4-8006-004A-A64F-C5572A66789A}"/>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39092359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A92D-6BEA-ACFA-0671-EAAAE4A9E46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3C4FD9-B2E7-A89F-7099-B7334B6CE0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A31ADC-7682-4A7D-560F-ADED84273BA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1D61D79-16ED-4424-2EFA-1769C33E41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55E18E-8666-A7B9-CD19-5355BFC3E0D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4EBE5E-71AF-1E2D-2617-CC651EEBB395}"/>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8" name="Footer Placeholder 7">
            <a:extLst>
              <a:ext uri="{FF2B5EF4-FFF2-40B4-BE49-F238E27FC236}">
                <a16:creationId xmlns:a16="http://schemas.microsoft.com/office/drawing/2014/main" id="{DEFBD2BF-E553-6BAB-7776-B479B7A35B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B888C-742B-228B-84F2-27E3DDB21C15}"/>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40926744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031D-72C1-B943-9E01-0B2EFAAE15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0D4C7D-9351-F7B8-2FB1-9BF86B6583E0}"/>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4" name="Footer Placeholder 3">
            <a:extLst>
              <a:ext uri="{FF2B5EF4-FFF2-40B4-BE49-F238E27FC236}">
                <a16:creationId xmlns:a16="http://schemas.microsoft.com/office/drawing/2014/main" id="{8C61BC85-AFAB-D647-107E-6C7FFF0F3D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0CEE31-E74C-A92E-885E-7EFE4BBE533F}"/>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3201823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302B9B-DAC0-AEC1-BA05-0D1F7638F4BD}"/>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3" name="Footer Placeholder 2">
            <a:extLst>
              <a:ext uri="{FF2B5EF4-FFF2-40B4-BE49-F238E27FC236}">
                <a16:creationId xmlns:a16="http://schemas.microsoft.com/office/drawing/2014/main" id="{1A2EED3F-22AB-2A36-A1A2-DF26E082D6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9EFC0-C203-0B03-D0E2-3B0F66D1062B}"/>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30903127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8D76-EF70-C840-8AD4-D3A89886CC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E9BA33-31F7-14ED-1503-373412791C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2FFF6A2-DB2D-7BD3-6748-4C3ED46DA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7BFF9B-0D1D-5609-C7F3-B4EC22F8826F}"/>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6" name="Footer Placeholder 5">
            <a:extLst>
              <a:ext uri="{FF2B5EF4-FFF2-40B4-BE49-F238E27FC236}">
                <a16:creationId xmlns:a16="http://schemas.microsoft.com/office/drawing/2014/main" id="{2FC96E20-5C86-247B-A294-ADA486519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CDC57E-34E2-298D-C974-7A7A50C46DCF}"/>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36466670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C578-475F-CDD4-49BB-4E7B1A8A3C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240CE43-BF84-31C4-232D-CB1711D5F0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53AC32-4B64-EFBE-B288-63E5E94A5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30D36A-676C-F0C8-F790-1A36BB65DDF2}"/>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6" name="Footer Placeholder 5">
            <a:extLst>
              <a:ext uri="{FF2B5EF4-FFF2-40B4-BE49-F238E27FC236}">
                <a16:creationId xmlns:a16="http://schemas.microsoft.com/office/drawing/2014/main" id="{4E842381-B5ED-E701-2A9E-B7F838285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088A7-E5BE-4866-F716-0B332E633184}"/>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27290992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84B3-3162-FCCB-A646-E26908B72EB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67D1C05-B691-AFC4-DB31-35A8516C41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DA5F9E-4564-4F70-C16E-663E7074F916}"/>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5" name="Footer Placeholder 4">
            <a:extLst>
              <a:ext uri="{FF2B5EF4-FFF2-40B4-BE49-F238E27FC236}">
                <a16:creationId xmlns:a16="http://schemas.microsoft.com/office/drawing/2014/main" id="{4808915F-65BC-90F5-344B-177B0A866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75883-C4D9-727B-8A36-BEFB927AA2E1}"/>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369060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5FBFFB-5E3A-B983-B014-65B0DBE0DA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787475-1ADC-06FC-1E0A-19251D2446A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68A6FB-B334-2D9B-E6AA-EC287341B8F6}"/>
              </a:ext>
            </a:extLst>
          </p:cNvPr>
          <p:cNvSpPr>
            <a:spLocks noGrp="1"/>
          </p:cNvSpPr>
          <p:nvPr>
            <p:ph type="dt" sz="half" idx="10"/>
          </p:nvPr>
        </p:nvSpPr>
        <p:spPr/>
        <p:txBody>
          <a:bodyPr/>
          <a:lstStyle/>
          <a:p>
            <a:fld id="{2BDC46F2-F0E6-5643-8CD1-D5870A53C681}" type="datetimeFigureOut">
              <a:rPr lang="en-US" smtClean="0"/>
              <a:t>6/1/25</a:t>
            </a:fld>
            <a:endParaRPr lang="en-US"/>
          </a:p>
        </p:txBody>
      </p:sp>
      <p:sp>
        <p:nvSpPr>
          <p:cNvPr id="5" name="Footer Placeholder 4">
            <a:extLst>
              <a:ext uri="{FF2B5EF4-FFF2-40B4-BE49-F238E27FC236}">
                <a16:creationId xmlns:a16="http://schemas.microsoft.com/office/drawing/2014/main" id="{16D88FC7-C3E0-144E-801B-FE4A67DCE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1FD1-6CBC-2786-714B-9805D4524D0B}"/>
              </a:ext>
            </a:extLst>
          </p:cNvPr>
          <p:cNvSpPr>
            <a:spLocks noGrp="1"/>
          </p:cNvSpPr>
          <p:nvPr>
            <p:ph type="sldNum" sz="quarter" idx="12"/>
          </p:nvPr>
        </p:nvSpPr>
        <p:spPr/>
        <p:txBody>
          <a:bodyPr/>
          <a:lstStyle/>
          <a:p>
            <a:fld id="{559D28FE-C787-3D44-A3AC-5EF2C4FCC9F6}" type="slidenum">
              <a:rPr lang="en-US" smtClean="0"/>
              <a:t>‹#›</a:t>
            </a:fld>
            <a:endParaRPr lang="en-US"/>
          </a:p>
        </p:txBody>
      </p:sp>
    </p:spTree>
    <p:extLst>
      <p:ext uri="{BB962C8B-B14F-4D97-AF65-F5344CB8AC3E}">
        <p14:creationId xmlns:p14="http://schemas.microsoft.com/office/powerpoint/2010/main" val="20826328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78"/>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06395" indent="0" algn="ctr">
              <a:buNone/>
              <a:defRPr>
                <a:solidFill>
                  <a:schemeClr val="tx1">
                    <a:tint val="75000"/>
                  </a:schemeClr>
                </a:solidFill>
              </a:defRPr>
            </a:lvl2pPr>
            <a:lvl3pPr marL="812790" indent="0" algn="ctr">
              <a:buNone/>
              <a:defRPr>
                <a:solidFill>
                  <a:schemeClr val="tx1">
                    <a:tint val="75000"/>
                  </a:schemeClr>
                </a:solidFill>
              </a:defRPr>
            </a:lvl3pPr>
            <a:lvl4pPr marL="1219184" indent="0" algn="ctr">
              <a:buNone/>
              <a:defRPr>
                <a:solidFill>
                  <a:schemeClr val="tx1">
                    <a:tint val="75000"/>
                  </a:schemeClr>
                </a:solidFill>
              </a:defRPr>
            </a:lvl4pPr>
            <a:lvl5pPr marL="1625579" indent="0" algn="ctr">
              <a:buNone/>
              <a:defRPr>
                <a:solidFill>
                  <a:schemeClr val="tx1">
                    <a:tint val="75000"/>
                  </a:schemeClr>
                </a:solidFill>
              </a:defRPr>
            </a:lvl5pPr>
            <a:lvl6pPr marL="2031975" indent="0" algn="ctr">
              <a:buNone/>
              <a:defRPr>
                <a:solidFill>
                  <a:schemeClr val="tx1">
                    <a:tint val="75000"/>
                  </a:schemeClr>
                </a:solidFill>
              </a:defRPr>
            </a:lvl6pPr>
            <a:lvl7pPr marL="2438370" indent="0" algn="ctr">
              <a:buNone/>
              <a:defRPr>
                <a:solidFill>
                  <a:schemeClr val="tx1">
                    <a:tint val="75000"/>
                  </a:schemeClr>
                </a:solidFill>
              </a:defRPr>
            </a:lvl7pPr>
            <a:lvl8pPr marL="2844765" indent="0" algn="ctr">
              <a:buNone/>
              <a:defRPr>
                <a:solidFill>
                  <a:schemeClr val="tx1">
                    <a:tint val="75000"/>
                  </a:schemeClr>
                </a:solidFill>
              </a:defRPr>
            </a:lvl8pPr>
            <a:lvl9pPr marL="325116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2C838EF2-1638-2F46-88C8-9C3DBA0D448D}"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418FE17B-44F6-264C-810E-DFB1FB0528B4}" type="slidenum">
              <a:rPr lang="it-IT"/>
              <a:pPr>
                <a:defRPr/>
              </a:pPr>
              <a:t>‹#›</a:t>
            </a:fld>
            <a:endParaRPr lang="it-IT"/>
          </a:p>
        </p:txBody>
      </p:sp>
    </p:spTree>
    <p:extLst>
      <p:ext uri="{BB962C8B-B14F-4D97-AF65-F5344CB8AC3E}">
        <p14:creationId xmlns:p14="http://schemas.microsoft.com/office/powerpoint/2010/main" val="12665571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31E1D3F7-9848-FF4B-BEDA-7C35AEE7F1FC}"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94C442CC-66E0-454E-A0A5-807C55045E16}" type="slidenum">
              <a:rPr lang="it-IT"/>
              <a:pPr>
                <a:defRPr/>
              </a:pPr>
              <a:t>‹#›</a:t>
            </a:fld>
            <a:endParaRPr lang="it-IT"/>
          </a:p>
        </p:txBody>
      </p:sp>
    </p:spTree>
    <p:extLst>
      <p:ext uri="{BB962C8B-B14F-4D97-AF65-F5344CB8AC3E}">
        <p14:creationId xmlns:p14="http://schemas.microsoft.com/office/powerpoint/2010/main" val="32884396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52"/>
            <a:ext cx="10363200" cy="1362075"/>
          </a:xfrm>
        </p:spPr>
        <p:txBody>
          <a:bodyPr anchor="t"/>
          <a:lstStyle>
            <a:lvl1pPr algn="l">
              <a:defRPr sz="3556"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1779">
                <a:solidFill>
                  <a:schemeClr val="tx1">
                    <a:tint val="75000"/>
                  </a:schemeClr>
                </a:solidFill>
              </a:defRPr>
            </a:lvl1pPr>
            <a:lvl2pPr marL="406395" indent="0">
              <a:buNone/>
              <a:defRPr sz="1600">
                <a:solidFill>
                  <a:schemeClr val="tx1">
                    <a:tint val="75000"/>
                  </a:schemeClr>
                </a:solidFill>
              </a:defRPr>
            </a:lvl2pPr>
            <a:lvl3pPr marL="812790" indent="0">
              <a:buNone/>
              <a:defRPr sz="1423">
                <a:solidFill>
                  <a:schemeClr val="tx1">
                    <a:tint val="75000"/>
                  </a:schemeClr>
                </a:solidFill>
              </a:defRPr>
            </a:lvl3pPr>
            <a:lvl4pPr marL="1219184" indent="0">
              <a:buNone/>
              <a:defRPr sz="1244">
                <a:solidFill>
                  <a:schemeClr val="tx1">
                    <a:tint val="75000"/>
                  </a:schemeClr>
                </a:solidFill>
              </a:defRPr>
            </a:lvl4pPr>
            <a:lvl5pPr marL="1625579" indent="0">
              <a:buNone/>
              <a:defRPr sz="1244">
                <a:solidFill>
                  <a:schemeClr val="tx1">
                    <a:tint val="75000"/>
                  </a:schemeClr>
                </a:solidFill>
              </a:defRPr>
            </a:lvl5pPr>
            <a:lvl6pPr marL="2031975" indent="0">
              <a:buNone/>
              <a:defRPr sz="1244">
                <a:solidFill>
                  <a:schemeClr val="tx1">
                    <a:tint val="75000"/>
                  </a:schemeClr>
                </a:solidFill>
              </a:defRPr>
            </a:lvl6pPr>
            <a:lvl7pPr marL="2438370" indent="0">
              <a:buNone/>
              <a:defRPr sz="1244">
                <a:solidFill>
                  <a:schemeClr val="tx1">
                    <a:tint val="75000"/>
                  </a:schemeClr>
                </a:solidFill>
              </a:defRPr>
            </a:lvl7pPr>
            <a:lvl8pPr marL="2844765" indent="0">
              <a:buNone/>
              <a:defRPr sz="1244">
                <a:solidFill>
                  <a:schemeClr val="tx1">
                    <a:tint val="75000"/>
                  </a:schemeClr>
                </a:solidFill>
              </a:defRPr>
            </a:lvl8pPr>
            <a:lvl9pPr marL="3251160" indent="0">
              <a:buNone/>
              <a:defRPr sz="1244">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4D5D03DB-6E50-9B46-ABBE-473F21DA1072}"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4D878832-5068-D14A-BD8C-13609B177B17}" type="slidenum">
              <a:rPr lang="it-IT"/>
              <a:pPr>
                <a:defRPr/>
              </a:pPr>
              <a:t>‹#›</a:t>
            </a:fld>
            <a:endParaRPr lang="it-IT"/>
          </a:p>
        </p:txBody>
      </p:sp>
    </p:spTree>
    <p:extLst>
      <p:ext uri="{BB962C8B-B14F-4D97-AF65-F5344CB8AC3E}">
        <p14:creationId xmlns:p14="http://schemas.microsoft.com/office/powerpoint/2010/main" val="12042221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6"/>
            <a:ext cx="5384800" cy="4525963"/>
          </a:xfrm>
        </p:spPr>
        <p:txBody>
          <a:bodyPr/>
          <a:lstStyle>
            <a:lvl1pPr>
              <a:defRPr sz="2489"/>
            </a:lvl1pPr>
            <a:lvl2pPr>
              <a:defRPr sz="2133"/>
            </a:lvl2pPr>
            <a:lvl3pPr>
              <a:defRPr sz="1779"/>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6"/>
            <a:ext cx="5384800" cy="4525963"/>
          </a:xfrm>
        </p:spPr>
        <p:txBody>
          <a:bodyPr/>
          <a:lstStyle>
            <a:lvl1pPr>
              <a:defRPr sz="2489"/>
            </a:lvl1pPr>
            <a:lvl2pPr>
              <a:defRPr sz="2133"/>
            </a:lvl2pPr>
            <a:lvl3pPr>
              <a:defRPr sz="1779"/>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defTabSz="914377" eaLnBrk="0" hangingPunct="0">
              <a:defRPr>
                <a:latin typeface="Times New Roman" charset="0"/>
              </a:defRPr>
            </a:lvl1pPr>
          </a:lstStyle>
          <a:p>
            <a:pPr>
              <a:defRPr/>
            </a:pPr>
            <a:fld id="{2D780E8F-41FC-7146-9F85-C465CCB1EA81}" type="datetimeFigureOut">
              <a:rPr lang="it-IT"/>
              <a:pPr>
                <a:defRPr/>
              </a:pPr>
              <a:t>01/06/25</a:t>
            </a:fld>
            <a:endParaRPr lang="it-IT"/>
          </a:p>
        </p:txBody>
      </p:sp>
      <p:sp>
        <p:nvSpPr>
          <p:cNvPr id="6" name="Segnaposto piè di pagina 5"/>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377" eaLnBrk="0" hangingPunct="0">
              <a:defRPr>
                <a:latin typeface="Times New Roman" charset="0"/>
              </a:defRPr>
            </a:lvl1pPr>
          </a:lstStyle>
          <a:p>
            <a:pPr>
              <a:defRPr/>
            </a:pPr>
            <a:fld id="{CCCF7B52-B3C8-9742-B040-D654C8F672AC}" type="slidenum">
              <a:rPr lang="it-IT"/>
              <a:pPr>
                <a:defRPr/>
              </a:pPr>
              <a:t>‹#›</a:t>
            </a:fld>
            <a:endParaRPr lang="it-IT"/>
          </a:p>
        </p:txBody>
      </p:sp>
    </p:spTree>
    <p:extLst>
      <p:ext uri="{BB962C8B-B14F-4D97-AF65-F5344CB8AC3E}">
        <p14:creationId xmlns:p14="http://schemas.microsoft.com/office/powerpoint/2010/main" val="6621079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3"/>
          </a:xfrm>
        </p:spPr>
        <p:txBody>
          <a:bodyPr anchor="b"/>
          <a:lstStyle>
            <a:lvl1pPr marL="0" indent="0">
              <a:buNone/>
              <a:defRPr sz="2133" b="1"/>
            </a:lvl1pPr>
            <a:lvl2pPr marL="406395" indent="0">
              <a:buNone/>
              <a:defRPr sz="1779" b="1"/>
            </a:lvl2pPr>
            <a:lvl3pPr marL="812790" indent="0">
              <a:buNone/>
              <a:defRPr sz="1600" b="1"/>
            </a:lvl3pPr>
            <a:lvl4pPr marL="1219184" indent="0">
              <a:buNone/>
              <a:defRPr sz="1423" b="1"/>
            </a:lvl4pPr>
            <a:lvl5pPr marL="1625579" indent="0">
              <a:buNone/>
              <a:defRPr sz="1423" b="1"/>
            </a:lvl5pPr>
            <a:lvl6pPr marL="2031975" indent="0">
              <a:buNone/>
              <a:defRPr sz="1423" b="1"/>
            </a:lvl6pPr>
            <a:lvl7pPr marL="2438370" indent="0">
              <a:buNone/>
              <a:defRPr sz="1423" b="1"/>
            </a:lvl7pPr>
            <a:lvl8pPr marL="2844765" indent="0">
              <a:buNone/>
              <a:defRPr sz="1423" b="1"/>
            </a:lvl8pPr>
            <a:lvl9pPr marL="3251160" indent="0">
              <a:buNone/>
              <a:defRPr sz="1423"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133"/>
            </a:lvl1pPr>
            <a:lvl2pPr>
              <a:defRPr sz="1779"/>
            </a:lvl2pPr>
            <a:lvl3pPr>
              <a:defRPr sz="1600"/>
            </a:lvl3pPr>
            <a:lvl4pPr>
              <a:defRPr sz="1423"/>
            </a:lvl4pPr>
            <a:lvl5pPr>
              <a:defRPr sz="1423"/>
            </a:lvl5pPr>
            <a:lvl6pPr>
              <a:defRPr sz="1423"/>
            </a:lvl6pPr>
            <a:lvl7pPr>
              <a:defRPr sz="1423"/>
            </a:lvl7pPr>
            <a:lvl8pPr>
              <a:defRPr sz="1423"/>
            </a:lvl8pPr>
            <a:lvl9pPr>
              <a:defRPr sz="142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404" y="1535113"/>
            <a:ext cx="5389033" cy="639763"/>
          </a:xfrm>
        </p:spPr>
        <p:txBody>
          <a:bodyPr anchor="b"/>
          <a:lstStyle>
            <a:lvl1pPr marL="0" indent="0">
              <a:buNone/>
              <a:defRPr sz="2133" b="1"/>
            </a:lvl1pPr>
            <a:lvl2pPr marL="406395" indent="0">
              <a:buNone/>
              <a:defRPr sz="1779" b="1"/>
            </a:lvl2pPr>
            <a:lvl3pPr marL="812790" indent="0">
              <a:buNone/>
              <a:defRPr sz="1600" b="1"/>
            </a:lvl3pPr>
            <a:lvl4pPr marL="1219184" indent="0">
              <a:buNone/>
              <a:defRPr sz="1423" b="1"/>
            </a:lvl4pPr>
            <a:lvl5pPr marL="1625579" indent="0">
              <a:buNone/>
              <a:defRPr sz="1423" b="1"/>
            </a:lvl5pPr>
            <a:lvl6pPr marL="2031975" indent="0">
              <a:buNone/>
              <a:defRPr sz="1423" b="1"/>
            </a:lvl6pPr>
            <a:lvl7pPr marL="2438370" indent="0">
              <a:buNone/>
              <a:defRPr sz="1423" b="1"/>
            </a:lvl7pPr>
            <a:lvl8pPr marL="2844765" indent="0">
              <a:buNone/>
              <a:defRPr sz="1423" b="1"/>
            </a:lvl8pPr>
            <a:lvl9pPr marL="3251160" indent="0">
              <a:buNone/>
              <a:defRPr sz="1423" b="1"/>
            </a:lvl9pPr>
          </a:lstStyle>
          <a:p>
            <a:pPr lvl="0"/>
            <a:r>
              <a:rPr lang="it-IT"/>
              <a:t>Fare clic per modificare gli stili del testo dello schema</a:t>
            </a:r>
          </a:p>
        </p:txBody>
      </p:sp>
      <p:sp>
        <p:nvSpPr>
          <p:cNvPr id="6" name="Segnaposto contenuto 5"/>
          <p:cNvSpPr>
            <a:spLocks noGrp="1"/>
          </p:cNvSpPr>
          <p:nvPr>
            <p:ph sz="quarter" idx="4"/>
          </p:nvPr>
        </p:nvSpPr>
        <p:spPr>
          <a:xfrm>
            <a:off x="6193404" y="2174875"/>
            <a:ext cx="5389033" cy="3951288"/>
          </a:xfrm>
        </p:spPr>
        <p:txBody>
          <a:bodyPr/>
          <a:lstStyle>
            <a:lvl1pPr>
              <a:defRPr sz="2133"/>
            </a:lvl1pPr>
            <a:lvl2pPr>
              <a:defRPr sz="1779"/>
            </a:lvl2pPr>
            <a:lvl3pPr>
              <a:defRPr sz="1600"/>
            </a:lvl3pPr>
            <a:lvl4pPr>
              <a:defRPr sz="1423"/>
            </a:lvl4pPr>
            <a:lvl5pPr>
              <a:defRPr sz="1423"/>
            </a:lvl5pPr>
            <a:lvl6pPr>
              <a:defRPr sz="1423"/>
            </a:lvl6pPr>
            <a:lvl7pPr>
              <a:defRPr sz="1423"/>
            </a:lvl7pPr>
            <a:lvl8pPr>
              <a:defRPr sz="1423"/>
            </a:lvl8pPr>
            <a:lvl9pPr>
              <a:defRPr sz="142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defTabSz="914377" eaLnBrk="0" hangingPunct="0">
              <a:defRPr>
                <a:latin typeface="Times New Roman" charset="0"/>
              </a:defRPr>
            </a:lvl1pPr>
          </a:lstStyle>
          <a:p>
            <a:pPr>
              <a:defRPr/>
            </a:pPr>
            <a:fld id="{74EF1146-F182-4845-89F3-60D039D4B687}" type="datetimeFigureOut">
              <a:rPr lang="it-IT"/>
              <a:pPr>
                <a:defRPr/>
              </a:pPr>
              <a:t>01/06/25</a:t>
            </a:fld>
            <a:endParaRPr lang="it-IT"/>
          </a:p>
        </p:txBody>
      </p:sp>
      <p:sp>
        <p:nvSpPr>
          <p:cNvPr id="8" name="Segnaposto piè di pagina 7"/>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9" name="Segnaposto numero diapositiva 8"/>
          <p:cNvSpPr>
            <a:spLocks noGrp="1"/>
          </p:cNvSpPr>
          <p:nvPr>
            <p:ph type="sldNum" sz="quarter" idx="12"/>
          </p:nvPr>
        </p:nvSpPr>
        <p:spPr/>
        <p:txBody>
          <a:bodyPr/>
          <a:lstStyle>
            <a:lvl1pPr defTabSz="914377" eaLnBrk="0" hangingPunct="0">
              <a:defRPr>
                <a:latin typeface="Times New Roman" charset="0"/>
              </a:defRPr>
            </a:lvl1pPr>
          </a:lstStyle>
          <a:p>
            <a:pPr>
              <a:defRPr/>
            </a:pPr>
            <a:fld id="{EEE9157F-EDC8-284B-9828-A04C500F9A4D}" type="slidenum">
              <a:rPr lang="it-IT"/>
              <a:pPr>
                <a:defRPr/>
              </a:pPr>
              <a:t>‹#›</a:t>
            </a:fld>
            <a:endParaRPr lang="it-IT"/>
          </a:p>
        </p:txBody>
      </p:sp>
    </p:spTree>
    <p:extLst>
      <p:ext uri="{BB962C8B-B14F-4D97-AF65-F5344CB8AC3E}">
        <p14:creationId xmlns:p14="http://schemas.microsoft.com/office/powerpoint/2010/main" val="2863623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lvl1pPr defTabSz="914377" eaLnBrk="0" hangingPunct="0">
              <a:defRPr>
                <a:latin typeface="Times New Roman" charset="0"/>
              </a:defRPr>
            </a:lvl1pPr>
          </a:lstStyle>
          <a:p>
            <a:pPr>
              <a:defRPr/>
            </a:pPr>
            <a:fld id="{32F68C76-52FB-8D4A-91D9-C6E186AB6D76}" type="datetimeFigureOut">
              <a:rPr lang="it-IT"/>
              <a:pPr>
                <a:defRPr/>
              </a:pPr>
              <a:t>01/06/25</a:t>
            </a:fld>
            <a:endParaRPr lang="it-IT"/>
          </a:p>
        </p:txBody>
      </p:sp>
      <p:sp>
        <p:nvSpPr>
          <p:cNvPr id="4" name="Segnaposto piè di pagina 3"/>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5" name="Segnaposto numero diapositiva 4"/>
          <p:cNvSpPr>
            <a:spLocks noGrp="1"/>
          </p:cNvSpPr>
          <p:nvPr>
            <p:ph type="sldNum" sz="quarter" idx="12"/>
          </p:nvPr>
        </p:nvSpPr>
        <p:spPr/>
        <p:txBody>
          <a:bodyPr/>
          <a:lstStyle>
            <a:lvl1pPr defTabSz="914377" eaLnBrk="0" hangingPunct="0">
              <a:defRPr>
                <a:latin typeface="Times New Roman" charset="0"/>
              </a:defRPr>
            </a:lvl1pPr>
          </a:lstStyle>
          <a:p>
            <a:pPr>
              <a:defRPr/>
            </a:pPr>
            <a:fld id="{5350B79D-CD88-A04E-A924-59FF30E704A6}" type="slidenum">
              <a:rPr lang="it-IT"/>
              <a:pPr>
                <a:defRPr/>
              </a:pPr>
              <a:t>‹#›</a:t>
            </a:fld>
            <a:endParaRPr lang="it-IT"/>
          </a:p>
        </p:txBody>
      </p:sp>
    </p:spTree>
    <p:extLst>
      <p:ext uri="{BB962C8B-B14F-4D97-AF65-F5344CB8AC3E}">
        <p14:creationId xmlns:p14="http://schemas.microsoft.com/office/powerpoint/2010/main" val="2901999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377" eaLnBrk="0" hangingPunct="0">
              <a:defRPr>
                <a:latin typeface="Times New Roman" charset="0"/>
              </a:defRPr>
            </a:lvl1pPr>
          </a:lstStyle>
          <a:p>
            <a:pPr>
              <a:defRPr/>
            </a:pPr>
            <a:fld id="{BF4A2833-64F3-7840-8D2F-12F3E467681B}" type="datetimeFigureOut">
              <a:rPr lang="it-IT"/>
              <a:pPr>
                <a:defRPr/>
              </a:pPr>
              <a:t>01/06/25</a:t>
            </a:fld>
            <a:endParaRPr lang="it-IT"/>
          </a:p>
        </p:txBody>
      </p:sp>
      <p:sp>
        <p:nvSpPr>
          <p:cNvPr id="3" name="Segnaposto piè di pagina 2"/>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4" name="Segnaposto numero diapositiva 3"/>
          <p:cNvSpPr>
            <a:spLocks noGrp="1"/>
          </p:cNvSpPr>
          <p:nvPr>
            <p:ph type="sldNum" sz="quarter" idx="12"/>
          </p:nvPr>
        </p:nvSpPr>
        <p:spPr/>
        <p:txBody>
          <a:bodyPr/>
          <a:lstStyle>
            <a:lvl1pPr defTabSz="914377" eaLnBrk="0" hangingPunct="0">
              <a:defRPr>
                <a:latin typeface="Times New Roman" charset="0"/>
              </a:defRPr>
            </a:lvl1pPr>
          </a:lstStyle>
          <a:p>
            <a:pPr>
              <a:defRPr/>
            </a:pPr>
            <a:fld id="{499F5D6D-E82B-AA4E-A617-863C30531473}" type="slidenum">
              <a:rPr lang="it-IT"/>
              <a:pPr>
                <a:defRPr/>
              </a:pPr>
              <a:t>‹#›</a:t>
            </a:fld>
            <a:endParaRPr lang="it-IT"/>
          </a:p>
        </p:txBody>
      </p:sp>
    </p:spTree>
    <p:extLst>
      <p:ext uri="{BB962C8B-B14F-4D97-AF65-F5344CB8AC3E}">
        <p14:creationId xmlns:p14="http://schemas.microsoft.com/office/powerpoint/2010/main" val="37278525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7" y="273049"/>
            <a:ext cx="4011084" cy="1162051"/>
          </a:xfrm>
        </p:spPr>
        <p:txBody>
          <a:bodyPr anchor="b"/>
          <a:lstStyle>
            <a:lvl1pPr algn="l">
              <a:defRPr sz="1779" b="1"/>
            </a:lvl1pPr>
          </a:lstStyle>
          <a:p>
            <a:r>
              <a:rPr lang="it-IT"/>
              <a:t>Fare clic per modificare stile</a:t>
            </a:r>
          </a:p>
        </p:txBody>
      </p:sp>
      <p:sp>
        <p:nvSpPr>
          <p:cNvPr id="3" name="Segnaposto contenuto 2"/>
          <p:cNvSpPr>
            <a:spLocks noGrp="1"/>
          </p:cNvSpPr>
          <p:nvPr>
            <p:ph idx="1"/>
          </p:nvPr>
        </p:nvSpPr>
        <p:spPr>
          <a:xfrm>
            <a:off x="4766733" y="273104"/>
            <a:ext cx="6815667" cy="5853113"/>
          </a:xfrm>
        </p:spPr>
        <p:txBody>
          <a:bodyPr/>
          <a:lstStyle>
            <a:lvl1pPr>
              <a:defRPr sz="2844"/>
            </a:lvl1pPr>
            <a:lvl2pPr>
              <a:defRPr sz="2489"/>
            </a:lvl2pPr>
            <a:lvl3pPr>
              <a:defRPr sz="2133"/>
            </a:lvl3pPr>
            <a:lvl4pPr>
              <a:defRPr sz="1779"/>
            </a:lvl4pPr>
            <a:lvl5pPr>
              <a:defRPr sz="1779"/>
            </a:lvl5pPr>
            <a:lvl6pPr>
              <a:defRPr sz="1779"/>
            </a:lvl6pPr>
            <a:lvl7pPr>
              <a:defRPr sz="1779"/>
            </a:lvl7pPr>
            <a:lvl8pPr>
              <a:defRPr sz="1779"/>
            </a:lvl8pPr>
            <a:lvl9pPr>
              <a:defRPr sz="177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7" y="1435104"/>
            <a:ext cx="4011084" cy="4691063"/>
          </a:xfrm>
        </p:spPr>
        <p:txBody>
          <a:bodyPr/>
          <a:lstStyle>
            <a:lvl1pPr marL="0" indent="0">
              <a:buNone/>
              <a:defRPr sz="1244"/>
            </a:lvl1pPr>
            <a:lvl2pPr marL="406395" indent="0">
              <a:buNone/>
              <a:defRPr sz="1067"/>
            </a:lvl2pPr>
            <a:lvl3pPr marL="812790" indent="0">
              <a:buNone/>
              <a:defRPr sz="889"/>
            </a:lvl3pPr>
            <a:lvl4pPr marL="1219184" indent="0">
              <a:buNone/>
              <a:defRPr sz="800"/>
            </a:lvl4pPr>
            <a:lvl5pPr marL="1625579" indent="0">
              <a:buNone/>
              <a:defRPr sz="800"/>
            </a:lvl5pPr>
            <a:lvl6pPr marL="2031975" indent="0">
              <a:buNone/>
              <a:defRPr sz="800"/>
            </a:lvl6pPr>
            <a:lvl7pPr marL="2438370" indent="0">
              <a:buNone/>
              <a:defRPr sz="800"/>
            </a:lvl7pPr>
            <a:lvl8pPr marL="2844765" indent="0">
              <a:buNone/>
              <a:defRPr sz="800"/>
            </a:lvl8pPr>
            <a:lvl9pPr marL="3251160" indent="0">
              <a:buNone/>
              <a:defRPr sz="8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defTabSz="914377" eaLnBrk="0" hangingPunct="0">
              <a:defRPr>
                <a:latin typeface="Times New Roman" charset="0"/>
              </a:defRPr>
            </a:lvl1pPr>
          </a:lstStyle>
          <a:p>
            <a:pPr>
              <a:defRPr/>
            </a:pPr>
            <a:fld id="{F67C0EE7-B790-6543-A569-900A3980007B}" type="datetimeFigureOut">
              <a:rPr lang="it-IT"/>
              <a:pPr>
                <a:defRPr/>
              </a:pPr>
              <a:t>01/06/25</a:t>
            </a:fld>
            <a:endParaRPr lang="it-IT"/>
          </a:p>
        </p:txBody>
      </p:sp>
      <p:sp>
        <p:nvSpPr>
          <p:cNvPr id="6" name="Segnaposto piè di pagina 5"/>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377" eaLnBrk="0" hangingPunct="0">
              <a:defRPr>
                <a:latin typeface="Times New Roman" charset="0"/>
              </a:defRPr>
            </a:lvl1pPr>
          </a:lstStyle>
          <a:p>
            <a:pPr>
              <a:defRPr/>
            </a:pPr>
            <a:fld id="{FF541262-EA06-1B4B-B73C-0570E66A6D47}" type="slidenum">
              <a:rPr lang="it-IT"/>
              <a:pPr>
                <a:defRPr/>
              </a:pPr>
              <a:t>‹#›</a:t>
            </a:fld>
            <a:endParaRPr lang="it-IT"/>
          </a:p>
        </p:txBody>
      </p:sp>
    </p:spTree>
    <p:extLst>
      <p:ext uri="{BB962C8B-B14F-4D97-AF65-F5344CB8AC3E}">
        <p14:creationId xmlns:p14="http://schemas.microsoft.com/office/powerpoint/2010/main" val="4008410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9"/>
          </a:xfrm>
        </p:spPr>
        <p:txBody>
          <a:bodyPr anchor="b"/>
          <a:lstStyle>
            <a:lvl1pPr algn="l">
              <a:defRPr sz="1779"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2844"/>
            </a:lvl1pPr>
            <a:lvl2pPr marL="406395" indent="0">
              <a:buNone/>
              <a:defRPr sz="2489"/>
            </a:lvl2pPr>
            <a:lvl3pPr marL="812790" indent="0">
              <a:buNone/>
              <a:defRPr sz="2133"/>
            </a:lvl3pPr>
            <a:lvl4pPr marL="1219184" indent="0">
              <a:buNone/>
              <a:defRPr sz="1779"/>
            </a:lvl4pPr>
            <a:lvl5pPr marL="1625579" indent="0">
              <a:buNone/>
              <a:defRPr sz="1779"/>
            </a:lvl5pPr>
            <a:lvl6pPr marL="2031975" indent="0">
              <a:buNone/>
              <a:defRPr sz="1779"/>
            </a:lvl6pPr>
            <a:lvl7pPr marL="2438370" indent="0">
              <a:buNone/>
              <a:defRPr sz="1779"/>
            </a:lvl7pPr>
            <a:lvl8pPr marL="2844765" indent="0">
              <a:buNone/>
              <a:defRPr sz="1779"/>
            </a:lvl8pPr>
            <a:lvl9pPr marL="3251160" indent="0">
              <a:buNone/>
              <a:defRPr sz="1779"/>
            </a:lvl9pPr>
          </a:lstStyle>
          <a:p>
            <a:pPr lvl="0"/>
            <a:endParaRPr lang="it-IT" noProof="0"/>
          </a:p>
        </p:txBody>
      </p:sp>
      <p:sp>
        <p:nvSpPr>
          <p:cNvPr id="4" name="Segnaposto testo 3"/>
          <p:cNvSpPr>
            <a:spLocks noGrp="1"/>
          </p:cNvSpPr>
          <p:nvPr>
            <p:ph type="body" sz="half" idx="2"/>
          </p:nvPr>
        </p:nvSpPr>
        <p:spPr>
          <a:xfrm>
            <a:off x="2389717" y="5367338"/>
            <a:ext cx="7315200" cy="804863"/>
          </a:xfrm>
        </p:spPr>
        <p:txBody>
          <a:bodyPr/>
          <a:lstStyle>
            <a:lvl1pPr marL="0" indent="0">
              <a:buNone/>
              <a:defRPr sz="1244"/>
            </a:lvl1pPr>
            <a:lvl2pPr marL="406395" indent="0">
              <a:buNone/>
              <a:defRPr sz="1067"/>
            </a:lvl2pPr>
            <a:lvl3pPr marL="812790" indent="0">
              <a:buNone/>
              <a:defRPr sz="889"/>
            </a:lvl3pPr>
            <a:lvl4pPr marL="1219184" indent="0">
              <a:buNone/>
              <a:defRPr sz="800"/>
            </a:lvl4pPr>
            <a:lvl5pPr marL="1625579" indent="0">
              <a:buNone/>
              <a:defRPr sz="800"/>
            </a:lvl5pPr>
            <a:lvl6pPr marL="2031975" indent="0">
              <a:buNone/>
              <a:defRPr sz="800"/>
            </a:lvl6pPr>
            <a:lvl7pPr marL="2438370" indent="0">
              <a:buNone/>
              <a:defRPr sz="800"/>
            </a:lvl7pPr>
            <a:lvl8pPr marL="2844765" indent="0">
              <a:buNone/>
              <a:defRPr sz="800"/>
            </a:lvl8pPr>
            <a:lvl9pPr marL="3251160" indent="0">
              <a:buNone/>
              <a:defRPr sz="8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defTabSz="914377" eaLnBrk="0" hangingPunct="0">
              <a:defRPr>
                <a:latin typeface="Times New Roman" charset="0"/>
              </a:defRPr>
            </a:lvl1pPr>
          </a:lstStyle>
          <a:p>
            <a:pPr>
              <a:defRPr/>
            </a:pPr>
            <a:fld id="{BC190262-5FAA-B94A-82BA-427336822397}" type="datetimeFigureOut">
              <a:rPr lang="it-IT"/>
              <a:pPr>
                <a:defRPr/>
              </a:pPr>
              <a:t>01/06/25</a:t>
            </a:fld>
            <a:endParaRPr lang="it-IT"/>
          </a:p>
        </p:txBody>
      </p:sp>
      <p:sp>
        <p:nvSpPr>
          <p:cNvPr id="6" name="Segnaposto piè di pagina 5"/>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377" eaLnBrk="0" hangingPunct="0">
              <a:defRPr>
                <a:latin typeface="Times New Roman" charset="0"/>
              </a:defRPr>
            </a:lvl1pPr>
          </a:lstStyle>
          <a:p>
            <a:pPr>
              <a:defRPr/>
            </a:pPr>
            <a:fld id="{CF09813A-8390-CF42-97B9-378575325E28}" type="slidenum">
              <a:rPr lang="it-IT"/>
              <a:pPr>
                <a:defRPr/>
              </a:pPr>
              <a:t>‹#›</a:t>
            </a:fld>
            <a:endParaRPr lang="it-IT"/>
          </a:p>
        </p:txBody>
      </p:sp>
    </p:spTree>
    <p:extLst>
      <p:ext uri="{BB962C8B-B14F-4D97-AF65-F5344CB8AC3E}">
        <p14:creationId xmlns:p14="http://schemas.microsoft.com/office/powerpoint/2010/main" val="38053037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3C229269-6AC0-5D4B-B725-69AC67843961}"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E6688BBF-B676-FE46-A894-0020ADECF932}" type="slidenum">
              <a:rPr lang="it-IT"/>
              <a:pPr>
                <a:defRPr/>
              </a:pPr>
              <a:t>‹#›</a:t>
            </a:fld>
            <a:endParaRPr lang="it-IT"/>
          </a:p>
        </p:txBody>
      </p:sp>
    </p:spTree>
    <p:extLst>
      <p:ext uri="{BB962C8B-B14F-4D97-AF65-F5344CB8AC3E}">
        <p14:creationId xmlns:p14="http://schemas.microsoft.com/office/powerpoint/2010/main" val="35561476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91"/>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91"/>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EE6363C0-05B0-8647-BE80-AE2836078A68}"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19D7D11F-B757-5E4F-9C5D-81D83D9D32A8}" type="slidenum">
              <a:rPr lang="it-IT"/>
              <a:pPr>
                <a:defRPr/>
              </a:pPr>
              <a:t>‹#›</a:t>
            </a:fld>
            <a:endParaRPr lang="it-IT"/>
          </a:p>
        </p:txBody>
      </p:sp>
    </p:spTree>
    <p:extLst>
      <p:ext uri="{BB962C8B-B14F-4D97-AF65-F5344CB8AC3E}">
        <p14:creationId xmlns:p14="http://schemas.microsoft.com/office/powerpoint/2010/main" val="4326346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3_Title and Text">
  <p:cSld name="3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89"/>
            <a:ext cx="11213200" cy="3877146"/>
          </a:xfrm>
          <a:prstGeom prst="rect">
            <a:avLst/>
          </a:prstGeom>
          <a:noFill/>
          <a:ln>
            <a:noFill/>
          </a:ln>
        </p:spPr>
        <p:txBody>
          <a:bodyPr spcFirstLastPara="1" wrap="square" lIns="91425" tIns="45700" rIns="91425" bIns="45700" anchor="t" anchorCtr="0">
            <a:noAutofit/>
          </a:bodyPr>
          <a:lstStyle>
            <a:lvl1pPr marL="609558" marR="0" lvl="0" indent="-304780"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18" marR="0" lvl="1" indent="-44023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676" marR="0" lvl="2" indent="-44023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34" marR="0" lvl="3" indent="-44023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792" marR="0" lvl="4" indent="-44023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351" marR="0" lvl="5" indent="-44023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10" marR="0" lvl="6" indent="-44023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468" marR="0" lvl="7" indent="-44023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027" marR="0" lvl="8" indent="-44023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624977"/>
            <a:ext cx="11213020" cy="44620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466"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80000" y="1180103"/>
            <a:ext cx="11213200" cy="45072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399"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20" name="Google Shape;20;p14"/>
          <p:cNvPicPr preferRelativeResize="0"/>
          <p:nvPr/>
        </p:nvPicPr>
        <p:blipFill rotWithShape="1">
          <a:blip r:embed="rId2">
            <a:alphaModFix/>
          </a:blip>
          <a:srcRect t="-2312"/>
          <a:stretch/>
        </p:blipFill>
        <p:spPr>
          <a:xfrm>
            <a:off x="479999" y="6332959"/>
            <a:ext cx="1544264" cy="340866"/>
          </a:xfrm>
          <a:prstGeom prst="rect">
            <a:avLst/>
          </a:prstGeom>
          <a:noFill/>
          <a:ln>
            <a:noFill/>
          </a:ln>
        </p:spPr>
      </p:pic>
      <p:grpSp>
        <p:nvGrpSpPr>
          <p:cNvPr id="4" name="Group 3">
            <a:extLst>
              <a:ext uri="{FF2B5EF4-FFF2-40B4-BE49-F238E27FC236}">
                <a16:creationId xmlns:a16="http://schemas.microsoft.com/office/drawing/2014/main" id="{1A568E73-8989-4A2A-82F1-31F9AA7130EB}"/>
              </a:ext>
            </a:extLst>
          </p:cNvPr>
          <p:cNvGrpSpPr/>
          <p:nvPr userDrawn="1"/>
        </p:nvGrpSpPr>
        <p:grpSpPr>
          <a:xfrm>
            <a:off x="11938000" y="-5303"/>
            <a:ext cx="264161" cy="6508696"/>
            <a:chOff x="8953500" y="-3978"/>
            <a:chExt cx="198120" cy="4881522"/>
          </a:xfrm>
        </p:grpSpPr>
        <p:pic>
          <p:nvPicPr>
            <p:cNvPr id="3" name="Picture 2" descr="Text, background pattern&#10;&#10;Description automatically generated">
              <a:extLst>
                <a:ext uri="{FF2B5EF4-FFF2-40B4-BE49-F238E27FC236}">
                  <a16:creationId xmlns:a16="http://schemas.microsoft.com/office/drawing/2014/main" id="{59DDA881-A3B3-4F3F-AF0D-87E449D618B4}"/>
                </a:ext>
              </a:extLst>
            </p:cNvPr>
            <p:cNvPicPr>
              <a:picLocks noChangeAspect="1"/>
            </p:cNvPicPr>
            <p:nvPr userDrawn="1"/>
          </p:nvPicPr>
          <p:blipFill rotWithShape="1">
            <a:blip r:embed="rId3"/>
            <a:srcRect l="95152" r="1038" b="32593"/>
            <a:stretch/>
          </p:blipFill>
          <p:spPr>
            <a:xfrm>
              <a:off x="8953500" y="1410444"/>
              <a:ext cx="190500" cy="3467100"/>
            </a:xfrm>
            <a:prstGeom prst="rect">
              <a:avLst/>
            </a:prstGeom>
          </p:spPr>
        </p:pic>
        <p:pic>
          <p:nvPicPr>
            <p:cNvPr id="8" name="Picture 7" descr="Text, background pattern&#10;&#10;Description automatically generated">
              <a:extLst>
                <a:ext uri="{FF2B5EF4-FFF2-40B4-BE49-F238E27FC236}">
                  <a16:creationId xmlns:a16="http://schemas.microsoft.com/office/drawing/2014/main" id="{13B7C532-E548-431F-8CB5-69CB15AC4F4B}"/>
                </a:ext>
              </a:extLst>
            </p:cNvPr>
            <p:cNvPicPr>
              <a:picLocks noChangeAspect="1"/>
            </p:cNvPicPr>
            <p:nvPr userDrawn="1"/>
          </p:nvPicPr>
          <p:blipFill rotWithShape="1">
            <a:blip r:embed="rId3"/>
            <a:srcRect l="95152" r="890" b="72578"/>
            <a:stretch/>
          </p:blipFill>
          <p:spPr>
            <a:xfrm>
              <a:off x="8953734" y="-3978"/>
              <a:ext cx="197886" cy="1410444"/>
            </a:xfrm>
            <a:prstGeom prst="rect">
              <a:avLst/>
            </a:prstGeom>
          </p:spPr>
        </p:pic>
      </p:grpSp>
      <p:pic>
        <p:nvPicPr>
          <p:cNvPr id="13" name="Picture 12" descr="A picture containing plate&#10;&#10;Description automatically generated">
            <a:extLst>
              <a:ext uri="{FF2B5EF4-FFF2-40B4-BE49-F238E27FC236}">
                <a16:creationId xmlns:a16="http://schemas.microsoft.com/office/drawing/2014/main" id="{408DA1E2-49E1-C946-AEF6-9E8C8748613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2386" b="44228"/>
          <a:stretch/>
        </p:blipFill>
        <p:spPr>
          <a:xfrm>
            <a:off x="2" y="27374"/>
            <a:ext cx="856228" cy="530055"/>
          </a:xfrm>
          <a:prstGeom prst="rect">
            <a:avLst/>
          </a:prstGeom>
        </p:spPr>
      </p:pic>
      <p:sp>
        <p:nvSpPr>
          <p:cNvPr id="2" name="TextBox 1">
            <a:extLst>
              <a:ext uri="{FF2B5EF4-FFF2-40B4-BE49-F238E27FC236}">
                <a16:creationId xmlns:a16="http://schemas.microsoft.com/office/drawing/2014/main" id="{2FD6D7D7-FB0B-5642-91FA-1B036E1A68E8}"/>
              </a:ext>
            </a:extLst>
          </p:cNvPr>
          <p:cNvSpPr txBox="1"/>
          <p:nvPr userDrawn="1"/>
        </p:nvSpPr>
        <p:spPr>
          <a:xfrm>
            <a:off x="830829" y="100087"/>
            <a:ext cx="2679700" cy="379463"/>
          </a:xfrm>
          <a:prstGeom prst="rect">
            <a:avLst/>
          </a:prstGeom>
          <a:noFill/>
        </p:spPr>
        <p:txBody>
          <a:bodyPr wrap="square" rtlCol="0">
            <a:spAutoFit/>
          </a:bodyPr>
          <a:lstStyle/>
          <a:p>
            <a:pPr marL="0" marR="0" lvl="0" indent="0" algn="l" defTabSz="1219118" rtl="0" eaLnBrk="1" fontAlgn="auto" latinLnBrk="0" hangingPunct="1">
              <a:lnSpc>
                <a:spcPct val="100000"/>
              </a:lnSpc>
              <a:spcBef>
                <a:spcPts val="0"/>
              </a:spcBef>
              <a:spcAft>
                <a:spcPts val="0"/>
              </a:spcAft>
              <a:buClr>
                <a:srgbClr val="000000"/>
              </a:buClr>
              <a:buSzTx/>
              <a:buFont typeface="Arial"/>
              <a:buNone/>
              <a:tabLst/>
              <a:defRPr/>
            </a:pPr>
            <a:r>
              <a:rPr kumimoji="0" lang="en-US" sz="1866" b="0" i="1" u="none" strike="noStrike" kern="0" cap="none" spc="0" normalizeH="0" baseline="0" noProof="0" dirty="0">
                <a:ln>
                  <a:noFill/>
                </a:ln>
                <a:solidFill>
                  <a:srgbClr val="1E4195"/>
                </a:solidFill>
                <a:effectLst/>
                <a:uLnTx/>
                <a:uFillTx/>
                <a:latin typeface="Arial"/>
                <a:ea typeface="+mn-ea"/>
                <a:cs typeface="Arial"/>
                <a:sym typeface="Arial"/>
              </a:rPr>
              <a:t>DESTINY-Gastric02</a:t>
            </a:r>
          </a:p>
        </p:txBody>
      </p:sp>
      <p:cxnSp>
        <p:nvCxnSpPr>
          <p:cNvPr id="12" name="Straight Connector 11">
            <a:extLst>
              <a:ext uri="{FF2B5EF4-FFF2-40B4-BE49-F238E27FC236}">
                <a16:creationId xmlns:a16="http://schemas.microsoft.com/office/drawing/2014/main" id="{CDDE6134-E6B2-0E43-9E84-D78AD22D6E58}"/>
              </a:ext>
            </a:extLst>
          </p:cNvPr>
          <p:cNvCxnSpPr>
            <a:cxnSpLocks/>
          </p:cNvCxnSpPr>
          <p:nvPr userDrawn="1"/>
        </p:nvCxnSpPr>
        <p:spPr>
          <a:xfrm>
            <a:off x="922130" y="488116"/>
            <a:ext cx="11015870"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4242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78"/>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06395" indent="0" algn="ctr">
              <a:buNone/>
              <a:defRPr>
                <a:solidFill>
                  <a:schemeClr val="tx1">
                    <a:tint val="75000"/>
                  </a:schemeClr>
                </a:solidFill>
              </a:defRPr>
            </a:lvl2pPr>
            <a:lvl3pPr marL="812790" indent="0" algn="ctr">
              <a:buNone/>
              <a:defRPr>
                <a:solidFill>
                  <a:schemeClr val="tx1">
                    <a:tint val="75000"/>
                  </a:schemeClr>
                </a:solidFill>
              </a:defRPr>
            </a:lvl3pPr>
            <a:lvl4pPr marL="1219184" indent="0" algn="ctr">
              <a:buNone/>
              <a:defRPr>
                <a:solidFill>
                  <a:schemeClr val="tx1">
                    <a:tint val="75000"/>
                  </a:schemeClr>
                </a:solidFill>
              </a:defRPr>
            </a:lvl4pPr>
            <a:lvl5pPr marL="1625579" indent="0" algn="ctr">
              <a:buNone/>
              <a:defRPr>
                <a:solidFill>
                  <a:schemeClr val="tx1">
                    <a:tint val="75000"/>
                  </a:schemeClr>
                </a:solidFill>
              </a:defRPr>
            </a:lvl5pPr>
            <a:lvl6pPr marL="2031975" indent="0" algn="ctr">
              <a:buNone/>
              <a:defRPr>
                <a:solidFill>
                  <a:schemeClr val="tx1">
                    <a:tint val="75000"/>
                  </a:schemeClr>
                </a:solidFill>
              </a:defRPr>
            </a:lvl6pPr>
            <a:lvl7pPr marL="2438370" indent="0" algn="ctr">
              <a:buNone/>
              <a:defRPr>
                <a:solidFill>
                  <a:schemeClr val="tx1">
                    <a:tint val="75000"/>
                  </a:schemeClr>
                </a:solidFill>
              </a:defRPr>
            </a:lvl7pPr>
            <a:lvl8pPr marL="2844765" indent="0" algn="ctr">
              <a:buNone/>
              <a:defRPr>
                <a:solidFill>
                  <a:schemeClr val="tx1">
                    <a:tint val="75000"/>
                  </a:schemeClr>
                </a:solidFill>
              </a:defRPr>
            </a:lvl8pPr>
            <a:lvl9pPr marL="325116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2C838EF2-1638-2F46-88C8-9C3DBA0D448D}"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418FE17B-44F6-264C-810E-DFB1FB0528B4}" type="slidenum">
              <a:rPr lang="it-IT"/>
              <a:pPr>
                <a:defRPr/>
              </a:pPr>
              <a:t>‹#›</a:t>
            </a:fld>
            <a:endParaRPr lang="it-IT"/>
          </a:p>
        </p:txBody>
      </p:sp>
    </p:spTree>
    <p:extLst>
      <p:ext uri="{BB962C8B-B14F-4D97-AF65-F5344CB8AC3E}">
        <p14:creationId xmlns:p14="http://schemas.microsoft.com/office/powerpoint/2010/main" val="5298815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31E1D3F7-9848-FF4B-BEDA-7C35AEE7F1FC}"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94C442CC-66E0-454E-A0A5-807C55045E16}" type="slidenum">
              <a:rPr lang="it-IT"/>
              <a:pPr>
                <a:defRPr/>
              </a:pPr>
              <a:t>‹#›</a:t>
            </a:fld>
            <a:endParaRPr lang="it-IT"/>
          </a:p>
        </p:txBody>
      </p:sp>
    </p:spTree>
    <p:extLst>
      <p:ext uri="{BB962C8B-B14F-4D97-AF65-F5344CB8AC3E}">
        <p14:creationId xmlns:p14="http://schemas.microsoft.com/office/powerpoint/2010/main" val="28659536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52"/>
            <a:ext cx="10363200" cy="1362075"/>
          </a:xfrm>
        </p:spPr>
        <p:txBody>
          <a:bodyPr anchor="t"/>
          <a:lstStyle>
            <a:lvl1pPr algn="l">
              <a:defRPr sz="3556"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1779">
                <a:solidFill>
                  <a:schemeClr val="tx1">
                    <a:tint val="75000"/>
                  </a:schemeClr>
                </a:solidFill>
              </a:defRPr>
            </a:lvl1pPr>
            <a:lvl2pPr marL="406395" indent="0">
              <a:buNone/>
              <a:defRPr sz="1600">
                <a:solidFill>
                  <a:schemeClr val="tx1">
                    <a:tint val="75000"/>
                  </a:schemeClr>
                </a:solidFill>
              </a:defRPr>
            </a:lvl2pPr>
            <a:lvl3pPr marL="812790" indent="0">
              <a:buNone/>
              <a:defRPr sz="1423">
                <a:solidFill>
                  <a:schemeClr val="tx1">
                    <a:tint val="75000"/>
                  </a:schemeClr>
                </a:solidFill>
              </a:defRPr>
            </a:lvl3pPr>
            <a:lvl4pPr marL="1219184" indent="0">
              <a:buNone/>
              <a:defRPr sz="1244">
                <a:solidFill>
                  <a:schemeClr val="tx1">
                    <a:tint val="75000"/>
                  </a:schemeClr>
                </a:solidFill>
              </a:defRPr>
            </a:lvl4pPr>
            <a:lvl5pPr marL="1625579" indent="0">
              <a:buNone/>
              <a:defRPr sz="1244">
                <a:solidFill>
                  <a:schemeClr val="tx1">
                    <a:tint val="75000"/>
                  </a:schemeClr>
                </a:solidFill>
              </a:defRPr>
            </a:lvl5pPr>
            <a:lvl6pPr marL="2031975" indent="0">
              <a:buNone/>
              <a:defRPr sz="1244">
                <a:solidFill>
                  <a:schemeClr val="tx1">
                    <a:tint val="75000"/>
                  </a:schemeClr>
                </a:solidFill>
              </a:defRPr>
            </a:lvl6pPr>
            <a:lvl7pPr marL="2438370" indent="0">
              <a:buNone/>
              <a:defRPr sz="1244">
                <a:solidFill>
                  <a:schemeClr val="tx1">
                    <a:tint val="75000"/>
                  </a:schemeClr>
                </a:solidFill>
              </a:defRPr>
            </a:lvl7pPr>
            <a:lvl8pPr marL="2844765" indent="0">
              <a:buNone/>
              <a:defRPr sz="1244">
                <a:solidFill>
                  <a:schemeClr val="tx1">
                    <a:tint val="75000"/>
                  </a:schemeClr>
                </a:solidFill>
              </a:defRPr>
            </a:lvl8pPr>
            <a:lvl9pPr marL="3251160" indent="0">
              <a:buNone/>
              <a:defRPr sz="1244">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4D5D03DB-6E50-9B46-ABBE-473F21DA1072}"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4D878832-5068-D14A-BD8C-13609B177B17}" type="slidenum">
              <a:rPr lang="it-IT"/>
              <a:pPr>
                <a:defRPr/>
              </a:pPr>
              <a:t>‹#›</a:t>
            </a:fld>
            <a:endParaRPr lang="it-IT"/>
          </a:p>
        </p:txBody>
      </p:sp>
    </p:spTree>
    <p:extLst>
      <p:ext uri="{BB962C8B-B14F-4D97-AF65-F5344CB8AC3E}">
        <p14:creationId xmlns:p14="http://schemas.microsoft.com/office/powerpoint/2010/main" val="1286563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6"/>
            <a:ext cx="5384800" cy="4525963"/>
          </a:xfrm>
        </p:spPr>
        <p:txBody>
          <a:bodyPr/>
          <a:lstStyle>
            <a:lvl1pPr>
              <a:defRPr sz="2489"/>
            </a:lvl1pPr>
            <a:lvl2pPr>
              <a:defRPr sz="2133"/>
            </a:lvl2pPr>
            <a:lvl3pPr>
              <a:defRPr sz="1779"/>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6"/>
            <a:ext cx="5384800" cy="4525963"/>
          </a:xfrm>
        </p:spPr>
        <p:txBody>
          <a:bodyPr/>
          <a:lstStyle>
            <a:lvl1pPr>
              <a:defRPr sz="2489"/>
            </a:lvl1pPr>
            <a:lvl2pPr>
              <a:defRPr sz="2133"/>
            </a:lvl2pPr>
            <a:lvl3pPr>
              <a:defRPr sz="1779"/>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defTabSz="914377" eaLnBrk="0" hangingPunct="0">
              <a:defRPr>
                <a:latin typeface="Times New Roman" charset="0"/>
              </a:defRPr>
            </a:lvl1pPr>
          </a:lstStyle>
          <a:p>
            <a:pPr>
              <a:defRPr/>
            </a:pPr>
            <a:fld id="{2D780E8F-41FC-7146-9F85-C465CCB1EA81}" type="datetimeFigureOut">
              <a:rPr lang="it-IT"/>
              <a:pPr>
                <a:defRPr/>
              </a:pPr>
              <a:t>01/06/25</a:t>
            </a:fld>
            <a:endParaRPr lang="it-IT"/>
          </a:p>
        </p:txBody>
      </p:sp>
      <p:sp>
        <p:nvSpPr>
          <p:cNvPr id="6" name="Segnaposto piè di pagina 5"/>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377" eaLnBrk="0" hangingPunct="0">
              <a:defRPr>
                <a:latin typeface="Times New Roman" charset="0"/>
              </a:defRPr>
            </a:lvl1pPr>
          </a:lstStyle>
          <a:p>
            <a:pPr>
              <a:defRPr/>
            </a:pPr>
            <a:fld id="{CCCF7B52-B3C8-9742-B040-D654C8F672AC}" type="slidenum">
              <a:rPr lang="it-IT"/>
              <a:pPr>
                <a:defRPr/>
              </a:pPr>
              <a:t>‹#›</a:t>
            </a:fld>
            <a:endParaRPr lang="it-IT"/>
          </a:p>
        </p:txBody>
      </p:sp>
    </p:spTree>
    <p:extLst>
      <p:ext uri="{BB962C8B-B14F-4D97-AF65-F5344CB8AC3E}">
        <p14:creationId xmlns:p14="http://schemas.microsoft.com/office/powerpoint/2010/main" val="41686640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3"/>
          </a:xfrm>
        </p:spPr>
        <p:txBody>
          <a:bodyPr anchor="b"/>
          <a:lstStyle>
            <a:lvl1pPr marL="0" indent="0">
              <a:buNone/>
              <a:defRPr sz="2133" b="1"/>
            </a:lvl1pPr>
            <a:lvl2pPr marL="406395" indent="0">
              <a:buNone/>
              <a:defRPr sz="1779" b="1"/>
            </a:lvl2pPr>
            <a:lvl3pPr marL="812790" indent="0">
              <a:buNone/>
              <a:defRPr sz="1600" b="1"/>
            </a:lvl3pPr>
            <a:lvl4pPr marL="1219184" indent="0">
              <a:buNone/>
              <a:defRPr sz="1423" b="1"/>
            </a:lvl4pPr>
            <a:lvl5pPr marL="1625579" indent="0">
              <a:buNone/>
              <a:defRPr sz="1423" b="1"/>
            </a:lvl5pPr>
            <a:lvl6pPr marL="2031975" indent="0">
              <a:buNone/>
              <a:defRPr sz="1423" b="1"/>
            </a:lvl6pPr>
            <a:lvl7pPr marL="2438370" indent="0">
              <a:buNone/>
              <a:defRPr sz="1423" b="1"/>
            </a:lvl7pPr>
            <a:lvl8pPr marL="2844765" indent="0">
              <a:buNone/>
              <a:defRPr sz="1423" b="1"/>
            </a:lvl8pPr>
            <a:lvl9pPr marL="3251160" indent="0">
              <a:buNone/>
              <a:defRPr sz="1423"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133"/>
            </a:lvl1pPr>
            <a:lvl2pPr>
              <a:defRPr sz="1779"/>
            </a:lvl2pPr>
            <a:lvl3pPr>
              <a:defRPr sz="1600"/>
            </a:lvl3pPr>
            <a:lvl4pPr>
              <a:defRPr sz="1423"/>
            </a:lvl4pPr>
            <a:lvl5pPr>
              <a:defRPr sz="1423"/>
            </a:lvl5pPr>
            <a:lvl6pPr>
              <a:defRPr sz="1423"/>
            </a:lvl6pPr>
            <a:lvl7pPr>
              <a:defRPr sz="1423"/>
            </a:lvl7pPr>
            <a:lvl8pPr>
              <a:defRPr sz="1423"/>
            </a:lvl8pPr>
            <a:lvl9pPr>
              <a:defRPr sz="142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404" y="1535113"/>
            <a:ext cx="5389033" cy="639763"/>
          </a:xfrm>
        </p:spPr>
        <p:txBody>
          <a:bodyPr anchor="b"/>
          <a:lstStyle>
            <a:lvl1pPr marL="0" indent="0">
              <a:buNone/>
              <a:defRPr sz="2133" b="1"/>
            </a:lvl1pPr>
            <a:lvl2pPr marL="406395" indent="0">
              <a:buNone/>
              <a:defRPr sz="1779" b="1"/>
            </a:lvl2pPr>
            <a:lvl3pPr marL="812790" indent="0">
              <a:buNone/>
              <a:defRPr sz="1600" b="1"/>
            </a:lvl3pPr>
            <a:lvl4pPr marL="1219184" indent="0">
              <a:buNone/>
              <a:defRPr sz="1423" b="1"/>
            </a:lvl4pPr>
            <a:lvl5pPr marL="1625579" indent="0">
              <a:buNone/>
              <a:defRPr sz="1423" b="1"/>
            </a:lvl5pPr>
            <a:lvl6pPr marL="2031975" indent="0">
              <a:buNone/>
              <a:defRPr sz="1423" b="1"/>
            </a:lvl6pPr>
            <a:lvl7pPr marL="2438370" indent="0">
              <a:buNone/>
              <a:defRPr sz="1423" b="1"/>
            </a:lvl7pPr>
            <a:lvl8pPr marL="2844765" indent="0">
              <a:buNone/>
              <a:defRPr sz="1423" b="1"/>
            </a:lvl8pPr>
            <a:lvl9pPr marL="3251160" indent="0">
              <a:buNone/>
              <a:defRPr sz="1423" b="1"/>
            </a:lvl9pPr>
          </a:lstStyle>
          <a:p>
            <a:pPr lvl="0"/>
            <a:r>
              <a:rPr lang="it-IT"/>
              <a:t>Fare clic per modificare gli stili del testo dello schema</a:t>
            </a:r>
          </a:p>
        </p:txBody>
      </p:sp>
      <p:sp>
        <p:nvSpPr>
          <p:cNvPr id="6" name="Segnaposto contenuto 5"/>
          <p:cNvSpPr>
            <a:spLocks noGrp="1"/>
          </p:cNvSpPr>
          <p:nvPr>
            <p:ph sz="quarter" idx="4"/>
          </p:nvPr>
        </p:nvSpPr>
        <p:spPr>
          <a:xfrm>
            <a:off x="6193404" y="2174875"/>
            <a:ext cx="5389033" cy="3951288"/>
          </a:xfrm>
        </p:spPr>
        <p:txBody>
          <a:bodyPr/>
          <a:lstStyle>
            <a:lvl1pPr>
              <a:defRPr sz="2133"/>
            </a:lvl1pPr>
            <a:lvl2pPr>
              <a:defRPr sz="1779"/>
            </a:lvl2pPr>
            <a:lvl3pPr>
              <a:defRPr sz="1600"/>
            </a:lvl3pPr>
            <a:lvl4pPr>
              <a:defRPr sz="1423"/>
            </a:lvl4pPr>
            <a:lvl5pPr>
              <a:defRPr sz="1423"/>
            </a:lvl5pPr>
            <a:lvl6pPr>
              <a:defRPr sz="1423"/>
            </a:lvl6pPr>
            <a:lvl7pPr>
              <a:defRPr sz="1423"/>
            </a:lvl7pPr>
            <a:lvl8pPr>
              <a:defRPr sz="1423"/>
            </a:lvl8pPr>
            <a:lvl9pPr>
              <a:defRPr sz="142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defTabSz="914377" eaLnBrk="0" hangingPunct="0">
              <a:defRPr>
                <a:latin typeface="Times New Roman" charset="0"/>
              </a:defRPr>
            </a:lvl1pPr>
          </a:lstStyle>
          <a:p>
            <a:pPr>
              <a:defRPr/>
            </a:pPr>
            <a:fld id="{74EF1146-F182-4845-89F3-60D039D4B687}" type="datetimeFigureOut">
              <a:rPr lang="it-IT"/>
              <a:pPr>
                <a:defRPr/>
              </a:pPr>
              <a:t>01/06/25</a:t>
            </a:fld>
            <a:endParaRPr lang="it-IT"/>
          </a:p>
        </p:txBody>
      </p:sp>
      <p:sp>
        <p:nvSpPr>
          <p:cNvPr id="8" name="Segnaposto piè di pagina 7"/>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9" name="Segnaposto numero diapositiva 8"/>
          <p:cNvSpPr>
            <a:spLocks noGrp="1"/>
          </p:cNvSpPr>
          <p:nvPr>
            <p:ph type="sldNum" sz="quarter" idx="12"/>
          </p:nvPr>
        </p:nvSpPr>
        <p:spPr/>
        <p:txBody>
          <a:bodyPr/>
          <a:lstStyle>
            <a:lvl1pPr defTabSz="914377" eaLnBrk="0" hangingPunct="0">
              <a:defRPr>
                <a:latin typeface="Times New Roman" charset="0"/>
              </a:defRPr>
            </a:lvl1pPr>
          </a:lstStyle>
          <a:p>
            <a:pPr>
              <a:defRPr/>
            </a:pPr>
            <a:fld id="{EEE9157F-EDC8-284B-9828-A04C500F9A4D}" type="slidenum">
              <a:rPr lang="it-IT"/>
              <a:pPr>
                <a:defRPr/>
              </a:pPr>
              <a:t>‹#›</a:t>
            </a:fld>
            <a:endParaRPr lang="it-IT"/>
          </a:p>
        </p:txBody>
      </p:sp>
    </p:spTree>
    <p:extLst>
      <p:ext uri="{BB962C8B-B14F-4D97-AF65-F5344CB8AC3E}">
        <p14:creationId xmlns:p14="http://schemas.microsoft.com/office/powerpoint/2010/main" val="38797569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stile</a:t>
            </a:r>
          </a:p>
        </p:txBody>
      </p:sp>
      <p:sp>
        <p:nvSpPr>
          <p:cNvPr id="3" name="Segnaposto data 2"/>
          <p:cNvSpPr>
            <a:spLocks noGrp="1"/>
          </p:cNvSpPr>
          <p:nvPr>
            <p:ph type="dt" sz="half" idx="10"/>
          </p:nvPr>
        </p:nvSpPr>
        <p:spPr/>
        <p:txBody>
          <a:bodyPr/>
          <a:lstStyle>
            <a:lvl1pPr defTabSz="914377" eaLnBrk="0" hangingPunct="0">
              <a:defRPr>
                <a:latin typeface="Times New Roman" charset="0"/>
              </a:defRPr>
            </a:lvl1pPr>
          </a:lstStyle>
          <a:p>
            <a:pPr>
              <a:defRPr/>
            </a:pPr>
            <a:fld id="{32F68C76-52FB-8D4A-91D9-C6E186AB6D76}" type="datetimeFigureOut">
              <a:rPr lang="it-IT"/>
              <a:pPr>
                <a:defRPr/>
              </a:pPr>
              <a:t>01/06/25</a:t>
            </a:fld>
            <a:endParaRPr lang="it-IT"/>
          </a:p>
        </p:txBody>
      </p:sp>
      <p:sp>
        <p:nvSpPr>
          <p:cNvPr id="4" name="Segnaposto piè di pagina 3"/>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5" name="Segnaposto numero diapositiva 4"/>
          <p:cNvSpPr>
            <a:spLocks noGrp="1"/>
          </p:cNvSpPr>
          <p:nvPr>
            <p:ph type="sldNum" sz="quarter" idx="12"/>
          </p:nvPr>
        </p:nvSpPr>
        <p:spPr/>
        <p:txBody>
          <a:bodyPr/>
          <a:lstStyle>
            <a:lvl1pPr defTabSz="914377" eaLnBrk="0" hangingPunct="0">
              <a:defRPr>
                <a:latin typeface="Times New Roman" charset="0"/>
              </a:defRPr>
            </a:lvl1pPr>
          </a:lstStyle>
          <a:p>
            <a:pPr>
              <a:defRPr/>
            </a:pPr>
            <a:fld id="{5350B79D-CD88-A04E-A924-59FF30E704A6}" type="slidenum">
              <a:rPr lang="it-IT"/>
              <a:pPr>
                <a:defRPr/>
              </a:pPr>
              <a:t>‹#›</a:t>
            </a:fld>
            <a:endParaRPr lang="it-IT"/>
          </a:p>
        </p:txBody>
      </p:sp>
    </p:spTree>
    <p:extLst>
      <p:ext uri="{BB962C8B-B14F-4D97-AF65-F5344CB8AC3E}">
        <p14:creationId xmlns:p14="http://schemas.microsoft.com/office/powerpoint/2010/main" val="14618722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377" eaLnBrk="0" hangingPunct="0">
              <a:defRPr>
                <a:latin typeface="Times New Roman" charset="0"/>
              </a:defRPr>
            </a:lvl1pPr>
          </a:lstStyle>
          <a:p>
            <a:pPr>
              <a:defRPr/>
            </a:pPr>
            <a:fld id="{BF4A2833-64F3-7840-8D2F-12F3E467681B}" type="datetimeFigureOut">
              <a:rPr lang="it-IT"/>
              <a:pPr>
                <a:defRPr/>
              </a:pPr>
              <a:t>01/06/25</a:t>
            </a:fld>
            <a:endParaRPr lang="it-IT"/>
          </a:p>
        </p:txBody>
      </p:sp>
      <p:sp>
        <p:nvSpPr>
          <p:cNvPr id="3" name="Segnaposto piè di pagina 2"/>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4" name="Segnaposto numero diapositiva 3"/>
          <p:cNvSpPr>
            <a:spLocks noGrp="1"/>
          </p:cNvSpPr>
          <p:nvPr>
            <p:ph type="sldNum" sz="quarter" idx="12"/>
          </p:nvPr>
        </p:nvSpPr>
        <p:spPr/>
        <p:txBody>
          <a:bodyPr/>
          <a:lstStyle>
            <a:lvl1pPr defTabSz="914377" eaLnBrk="0" hangingPunct="0">
              <a:defRPr>
                <a:latin typeface="Times New Roman" charset="0"/>
              </a:defRPr>
            </a:lvl1pPr>
          </a:lstStyle>
          <a:p>
            <a:pPr>
              <a:defRPr/>
            </a:pPr>
            <a:fld id="{499F5D6D-E82B-AA4E-A617-863C30531473}" type="slidenum">
              <a:rPr lang="it-IT"/>
              <a:pPr>
                <a:defRPr/>
              </a:pPr>
              <a:t>‹#›</a:t>
            </a:fld>
            <a:endParaRPr lang="it-IT"/>
          </a:p>
        </p:txBody>
      </p:sp>
    </p:spTree>
    <p:extLst>
      <p:ext uri="{BB962C8B-B14F-4D97-AF65-F5344CB8AC3E}">
        <p14:creationId xmlns:p14="http://schemas.microsoft.com/office/powerpoint/2010/main" val="42481758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7" y="273049"/>
            <a:ext cx="4011084" cy="1162051"/>
          </a:xfrm>
        </p:spPr>
        <p:txBody>
          <a:bodyPr anchor="b"/>
          <a:lstStyle>
            <a:lvl1pPr algn="l">
              <a:defRPr sz="1779" b="1"/>
            </a:lvl1pPr>
          </a:lstStyle>
          <a:p>
            <a:r>
              <a:rPr lang="it-IT"/>
              <a:t>Fare clic per modificare stile</a:t>
            </a:r>
          </a:p>
        </p:txBody>
      </p:sp>
      <p:sp>
        <p:nvSpPr>
          <p:cNvPr id="3" name="Segnaposto contenuto 2"/>
          <p:cNvSpPr>
            <a:spLocks noGrp="1"/>
          </p:cNvSpPr>
          <p:nvPr>
            <p:ph idx="1"/>
          </p:nvPr>
        </p:nvSpPr>
        <p:spPr>
          <a:xfrm>
            <a:off x="4766733" y="273104"/>
            <a:ext cx="6815667" cy="5853113"/>
          </a:xfrm>
        </p:spPr>
        <p:txBody>
          <a:bodyPr/>
          <a:lstStyle>
            <a:lvl1pPr>
              <a:defRPr sz="2844"/>
            </a:lvl1pPr>
            <a:lvl2pPr>
              <a:defRPr sz="2489"/>
            </a:lvl2pPr>
            <a:lvl3pPr>
              <a:defRPr sz="2133"/>
            </a:lvl3pPr>
            <a:lvl4pPr>
              <a:defRPr sz="1779"/>
            </a:lvl4pPr>
            <a:lvl5pPr>
              <a:defRPr sz="1779"/>
            </a:lvl5pPr>
            <a:lvl6pPr>
              <a:defRPr sz="1779"/>
            </a:lvl6pPr>
            <a:lvl7pPr>
              <a:defRPr sz="1779"/>
            </a:lvl7pPr>
            <a:lvl8pPr>
              <a:defRPr sz="1779"/>
            </a:lvl8pPr>
            <a:lvl9pPr>
              <a:defRPr sz="177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7" y="1435104"/>
            <a:ext cx="4011084" cy="4691063"/>
          </a:xfrm>
        </p:spPr>
        <p:txBody>
          <a:bodyPr/>
          <a:lstStyle>
            <a:lvl1pPr marL="0" indent="0">
              <a:buNone/>
              <a:defRPr sz="1244"/>
            </a:lvl1pPr>
            <a:lvl2pPr marL="406395" indent="0">
              <a:buNone/>
              <a:defRPr sz="1067"/>
            </a:lvl2pPr>
            <a:lvl3pPr marL="812790" indent="0">
              <a:buNone/>
              <a:defRPr sz="889"/>
            </a:lvl3pPr>
            <a:lvl4pPr marL="1219184" indent="0">
              <a:buNone/>
              <a:defRPr sz="800"/>
            </a:lvl4pPr>
            <a:lvl5pPr marL="1625579" indent="0">
              <a:buNone/>
              <a:defRPr sz="800"/>
            </a:lvl5pPr>
            <a:lvl6pPr marL="2031975" indent="0">
              <a:buNone/>
              <a:defRPr sz="800"/>
            </a:lvl6pPr>
            <a:lvl7pPr marL="2438370" indent="0">
              <a:buNone/>
              <a:defRPr sz="800"/>
            </a:lvl7pPr>
            <a:lvl8pPr marL="2844765" indent="0">
              <a:buNone/>
              <a:defRPr sz="800"/>
            </a:lvl8pPr>
            <a:lvl9pPr marL="3251160" indent="0">
              <a:buNone/>
              <a:defRPr sz="8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defTabSz="914377" eaLnBrk="0" hangingPunct="0">
              <a:defRPr>
                <a:latin typeface="Times New Roman" charset="0"/>
              </a:defRPr>
            </a:lvl1pPr>
          </a:lstStyle>
          <a:p>
            <a:pPr>
              <a:defRPr/>
            </a:pPr>
            <a:fld id="{F67C0EE7-B790-6543-A569-900A3980007B}" type="datetimeFigureOut">
              <a:rPr lang="it-IT"/>
              <a:pPr>
                <a:defRPr/>
              </a:pPr>
              <a:t>01/06/25</a:t>
            </a:fld>
            <a:endParaRPr lang="it-IT"/>
          </a:p>
        </p:txBody>
      </p:sp>
      <p:sp>
        <p:nvSpPr>
          <p:cNvPr id="6" name="Segnaposto piè di pagina 5"/>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377" eaLnBrk="0" hangingPunct="0">
              <a:defRPr>
                <a:latin typeface="Times New Roman" charset="0"/>
              </a:defRPr>
            </a:lvl1pPr>
          </a:lstStyle>
          <a:p>
            <a:pPr>
              <a:defRPr/>
            </a:pPr>
            <a:fld id="{FF541262-EA06-1B4B-B73C-0570E66A6D47}" type="slidenum">
              <a:rPr lang="it-IT"/>
              <a:pPr>
                <a:defRPr/>
              </a:pPr>
              <a:t>‹#›</a:t>
            </a:fld>
            <a:endParaRPr lang="it-IT"/>
          </a:p>
        </p:txBody>
      </p:sp>
    </p:spTree>
    <p:extLst>
      <p:ext uri="{BB962C8B-B14F-4D97-AF65-F5344CB8AC3E}">
        <p14:creationId xmlns:p14="http://schemas.microsoft.com/office/powerpoint/2010/main" val="17300353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9"/>
          </a:xfrm>
        </p:spPr>
        <p:txBody>
          <a:bodyPr anchor="b"/>
          <a:lstStyle>
            <a:lvl1pPr algn="l">
              <a:defRPr sz="1779"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2844"/>
            </a:lvl1pPr>
            <a:lvl2pPr marL="406395" indent="0">
              <a:buNone/>
              <a:defRPr sz="2489"/>
            </a:lvl2pPr>
            <a:lvl3pPr marL="812790" indent="0">
              <a:buNone/>
              <a:defRPr sz="2133"/>
            </a:lvl3pPr>
            <a:lvl4pPr marL="1219184" indent="0">
              <a:buNone/>
              <a:defRPr sz="1779"/>
            </a:lvl4pPr>
            <a:lvl5pPr marL="1625579" indent="0">
              <a:buNone/>
              <a:defRPr sz="1779"/>
            </a:lvl5pPr>
            <a:lvl6pPr marL="2031975" indent="0">
              <a:buNone/>
              <a:defRPr sz="1779"/>
            </a:lvl6pPr>
            <a:lvl7pPr marL="2438370" indent="0">
              <a:buNone/>
              <a:defRPr sz="1779"/>
            </a:lvl7pPr>
            <a:lvl8pPr marL="2844765" indent="0">
              <a:buNone/>
              <a:defRPr sz="1779"/>
            </a:lvl8pPr>
            <a:lvl9pPr marL="3251160" indent="0">
              <a:buNone/>
              <a:defRPr sz="1779"/>
            </a:lvl9pPr>
          </a:lstStyle>
          <a:p>
            <a:pPr lvl="0"/>
            <a:endParaRPr lang="it-IT" noProof="0"/>
          </a:p>
        </p:txBody>
      </p:sp>
      <p:sp>
        <p:nvSpPr>
          <p:cNvPr id="4" name="Segnaposto testo 3"/>
          <p:cNvSpPr>
            <a:spLocks noGrp="1"/>
          </p:cNvSpPr>
          <p:nvPr>
            <p:ph type="body" sz="half" idx="2"/>
          </p:nvPr>
        </p:nvSpPr>
        <p:spPr>
          <a:xfrm>
            <a:off x="2389717" y="5367338"/>
            <a:ext cx="7315200" cy="804863"/>
          </a:xfrm>
        </p:spPr>
        <p:txBody>
          <a:bodyPr/>
          <a:lstStyle>
            <a:lvl1pPr marL="0" indent="0">
              <a:buNone/>
              <a:defRPr sz="1244"/>
            </a:lvl1pPr>
            <a:lvl2pPr marL="406395" indent="0">
              <a:buNone/>
              <a:defRPr sz="1067"/>
            </a:lvl2pPr>
            <a:lvl3pPr marL="812790" indent="0">
              <a:buNone/>
              <a:defRPr sz="889"/>
            </a:lvl3pPr>
            <a:lvl4pPr marL="1219184" indent="0">
              <a:buNone/>
              <a:defRPr sz="800"/>
            </a:lvl4pPr>
            <a:lvl5pPr marL="1625579" indent="0">
              <a:buNone/>
              <a:defRPr sz="800"/>
            </a:lvl5pPr>
            <a:lvl6pPr marL="2031975" indent="0">
              <a:buNone/>
              <a:defRPr sz="800"/>
            </a:lvl6pPr>
            <a:lvl7pPr marL="2438370" indent="0">
              <a:buNone/>
              <a:defRPr sz="800"/>
            </a:lvl7pPr>
            <a:lvl8pPr marL="2844765" indent="0">
              <a:buNone/>
              <a:defRPr sz="800"/>
            </a:lvl8pPr>
            <a:lvl9pPr marL="3251160" indent="0">
              <a:buNone/>
              <a:defRPr sz="8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defTabSz="914377" eaLnBrk="0" hangingPunct="0">
              <a:defRPr>
                <a:latin typeface="Times New Roman" charset="0"/>
              </a:defRPr>
            </a:lvl1pPr>
          </a:lstStyle>
          <a:p>
            <a:pPr>
              <a:defRPr/>
            </a:pPr>
            <a:fld id="{BC190262-5FAA-B94A-82BA-427336822397}" type="datetimeFigureOut">
              <a:rPr lang="it-IT"/>
              <a:pPr>
                <a:defRPr/>
              </a:pPr>
              <a:t>01/06/25</a:t>
            </a:fld>
            <a:endParaRPr lang="it-IT"/>
          </a:p>
        </p:txBody>
      </p:sp>
      <p:sp>
        <p:nvSpPr>
          <p:cNvPr id="6" name="Segnaposto piè di pagina 5"/>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377" eaLnBrk="0" hangingPunct="0">
              <a:defRPr>
                <a:latin typeface="Times New Roman" charset="0"/>
              </a:defRPr>
            </a:lvl1pPr>
          </a:lstStyle>
          <a:p>
            <a:pPr>
              <a:defRPr/>
            </a:pPr>
            <a:fld id="{CF09813A-8390-CF42-97B9-378575325E28}" type="slidenum">
              <a:rPr lang="it-IT"/>
              <a:pPr>
                <a:defRPr/>
              </a:pPr>
              <a:t>‹#›</a:t>
            </a:fld>
            <a:endParaRPr lang="it-IT"/>
          </a:p>
        </p:txBody>
      </p:sp>
    </p:spTree>
    <p:extLst>
      <p:ext uri="{BB962C8B-B14F-4D97-AF65-F5344CB8AC3E}">
        <p14:creationId xmlns:p14="http://schemas.microsoft.com/office/powerpoint/2010/main" val="97397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3C229269-6AC0-5D4B-B725-69AC67843961}"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E6688BBF-B676-FE46-A894-0020ADECF932}" type="slidenum">
              <a:rPr lang="it-IT"/>
              <a:pPr>
                <a:defRPr/>
              </a:pPr>
              <a:t>‹#›</a:t>
            </a:fld>
            <a:endParaRPr lang="it-IT"/>
          </a:p>
        </p:txBody>
      </p:sp>
    </p:spTree>
    <p:extLst>
      <p:ext uri="{BB962C8B-B14F-4D97-AF65-F5344CB8AC3E}">
        <p14:creationId xmlns:p14="http://schemas.microsoft.com/office/powerpoint/2010/main" val="13257254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91"/>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91"/>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377" eaLnBrk="0" hangingPunct="0">
              <a:defRPr>
                <a:latin typeface="Times New Roman" charset="0"/>
              </a:defRPr>
            </a:lvl1pPr>
          </a:lstStyle>
          <a:p>
            <a:pPr>
              <a:defRPr/>
            </a:pPr>
            <a:fld id="{EE6363C0-05B0-8647-BE80-AE2836078A68}" type="datetimeFigureOut">
              <a:rPr lang="it-IT"/>
              <a:pPr>
                <a:defRPr/>
              </a:pPr>
              <a:t>01/06/25</a:t>
            </a:fld>
            <a:endParaRPr lang="it-IT"/>
          </a:p>
        </p:txBody>
      </p:sp>
      <p:sp>
        <p:nvSpPr>
          <p:cNvPr id="5" name="Segnaposto piè di pagina 4"/>
          <p:cNvSpPr>
            <a:spLocks noGrp="1"/>
          </p:cNvSpPr>
          <p:nvPr>
            <p:ph type="ftr" sz="quarter" idx="11"/>
          </p:nvPr>
        </p:nvSpPr>
        <p:spPr/>
        <p:txBody>
          <a:bodyPr/>
          <a:lstStyle>
            <a:lvl1pPr defTabSz="914377" eaLnBrk="0" fontAlgn="base" hangingPunct="0">
              <a:spcBef>
                <a:spcPct val="0"/>
              </a:spcBef>
              <a:spcAft>
                <a:spcPct val="0"/>
              </a:spcAft>
              <a:defRPr>
                <a:latin typeface="Times New Roman" panose="02020603050405020304" pitchFamily="18" charset="0"/>
                <a:cs typeface="Lucida Sans Unicode" panose="020B0602030504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377" eaLnBrk="0" hangingPunct="0">
              <a:defRPr>
                <a:latin typeface="Times New Roman" charset="0"/>
              </a:defRPr>
            </a:lvl1pPr>
          </a:lstStyle>
          <a:p>
            <a:pPr>
              <a:defRPr/>
            </a:pPr>
            <a:fld id="{19D7D11F-B757-5E4F-9C5D-81D83D9D32A8}" type="slidenum">
              <a:rPr lang="it-IT"/>
              <a:pPr>
                <a:defRPr/>
              </a:pPr>
              <a:t>‹#›</a:t>
            </a:fld>
            <a:endParaRPr lang="it-IT"/>
          </a:p>
        </p:txBody>
      </p:sp>
    </p:spTree>
    <p:extLst>
      <p:ext uri="{BB962C8B-B14F-4D97-AF65-F5344CB8AC3E}">
        <p14:creationId xmlns:p14="http://schemas.microsoft.com/office/powerpoint/2010/main" val="2107089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Sommari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6165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62" y="1554480"/>
            <a:ext cx="6633703" cy="2560320"/>
          </a:xfrm>
        </p:spPr>
        <p:txBody>
          <a:bodyPr anchor="t" anchorCtr="0"/>
          <a:lstStyle>
            <a:lvl1pPr algn="l">
              <a:defRPr sz="5000" b="0" spc="0" baseline="0"/>
            </a:lvl1pPr>
          </a:lstStyle>
          <a:p>
            <a:r>
              <a:rPr lang="en-US" dirty="0"/>
              <a:t>[Presentation title]</a:t>
            </a:r>
          </a:p>
        </p:txBody>
      </p:sp>
      <p:sp>
        <p:nvSpPr>
          <p:cNvPr id="3" name="Subtitle 3">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365758" y="4343400"/>
            <a:ext cx="6633703"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8" y="4937760"/>
            <a:ext cx="6633703"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descr="Bristol Myers Squibb">
            <a:extLst>
              <a:ext uri="{FF2B5EF4-FFF2-40B4-BE49-F238E27FC236}">
                <a16:creationId xmlns:a16="http://schemas.microsoft.com/office/drawing/2014/main" id="{91000A19-9025-2C4A-9321-625720905BF5}"/>
              </a:ext>
            </a:extLst>
          </p:cNvPr>
          <p:cNvPicPr>
            <a:picLocks noChangeAspect="1"/>
          </p:cNvPicPr>
          <p:nvPr userDrawn="1"/>
        </p:nvPicPr>
        <p:blipFill>
          <a:blip r:embed="rId2"/>
          <a:stretch>
            <a:fillRect/>
          </a:stretch>
        </p:blipFill>
        <p:spPr bwMode="black">
          <a:xfrm>
            <a:off x="150689" y="5913096"/>
            <a:ext cx="3260487" cy="822960"/>
          </a:xfrm>
          <a:prstGeom prst="rect">
            <a:avLst/>
          </a:prstGeom>
          <a:noFill/>
        </p:spPr>
      </p:pic>
      <p:sp>
        <p:nvSpPr>
          <p:cNvPr id="8" name="Text Placeholder 1">
            <a:extLst>
              <a:ext uri="{FF2B5EF4-FFF2-40B4-BE49-F238E27FC236}">
                <a16:creationId xmlns:a16="http://schemas.microsoft.com/office/drawing/2014/main" id="{32BF0614-AD2B-1D48-AA4B-A0B3C756F447}"/>
              </a:ext>
            </a:extLst>
          </p:cNvPr>
          <p:cNvSpPr>
            <a:spLocks noGrp="1"/>
          </p:cNvSpPr>
          <p:nvPr>
            <p:ph type="body" sz="quarter" idx="10" hasCustomPrompt="1"/>
          </p:nvPr>
        </p:nvSpPr>
        <p:spPr>
          <a:xfrm>
            <a:off x="365760" y="365760"/>
            <a:ext cx="7543165" cy="457200"/>
          </a:xfrm>
        </p:spPr>
        <p:txBody>
          <a:bodyPr/>
          <a:lstStyle>
            <a:lvl1pPr marL="0" marR="0" indent="0" algn="l" defTabSz="914377"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[Conference/Symposium Information]</a:t>
            </a:r>
          </a:p>
        </p:txBody>
      </p:sp>
      <p:sp>
        <p:nvSpPr>
          <p:cNvPr id="9" name="Text Placeholder 4">
            <a:extLst>
              <a:ext uri="{FF2B5EF4-FFF2-40B4-BE49-F238E27FC236}">
                <a16:creationId xmlns:a16="http://schemas.microsoft.com/office/drawing/2014/main" id="{B309995D-B970-1C49-B719-A851058E85A0}"/>
              </a:ext>
            </a:extLst>
          </p:cNvPr>
          <p:cNvSpPr>
            <a:spLocks noGrp="1"/>
          </p:cNvSpPr>
          <p:nvPr>
            <p:ph type="body" sz="quarter" idx="12" hasCustomPrompt="1"/>
          </p:nvPr>
        </p:nvSpPr>
        <p:spPr>
          <a:xfrm>
            <a:off x="5159799" y="6275138"/>
            <a:ext cx="6633703" cy="186223"/>
          </a:xfrm>
        </p:spPr>
        <p:txBody>
          <a:bodyPr/>
          <a:lstStyle>
            <a:lvl1pPr marL="0" indent="0" algn="r">
              <a:spcBef>
                <a:spcPts val="0"/>
              </a:spcBef>
              <a:buNone/>
              <a:defRPr sz="800" b="0" baseline="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[Highly Confidential]</a:t>
            </a:r>
          </a:p>
        </p:txBody>
      </p:sp>
      <p:pic>
        <p:nvPicPr>
          <p:cNvPr id="11" name="Picture 10">
            <a:extLst>
              <a:ext uri="{FF2B5EF4-FFF2-40B4-BE49-F238E27FC236}">
                <a16:creationId xmlns:a16="http://schemas.microsoft.com/office/drawing/2014/main" id="{0D8BF25C-49DC-9644-8415-851C18B7E47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960162" y="260402"/>
            <a:ext cx="6231839" cy="6231839"/>
          </a:xfrm>
          <a:prstGeom prst="rect">
            <a:avLst/>
          </a:prstGeom>
        </p:spPr>
      </p:pic>
    </p:spTree>
    <p:extLst>
      <p:ext uri="{BB962C8B-B14F-4D97-AF65-F5344CB8AC3E}">
        <p14:creationId xmlns:p14="http://schemas.microsoft.com/office/powerpoint/2010/main" val="2142213007"/>
      </p:ext>
    </p:extLst>
  </p:cSld>
  <p:clrMapOvr>
    <a:masterClrMapping/>
  </p:clrMapOvr>
  <p:extLst>
    <p:ext uri="{DCECCB84-F9BA-43D5-87BE-67443E8EF086}">
      <p15:sldGuideLst xmlns:p15="http://schemas.microsoft.com/office/powerpoint/2012/main">
        <p15:guide id="1" pos="498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47F6D1-4EAF-BD47-A0E3-B8462B4C76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3">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365758" y="4343400"/>
            <a:ext cx="6633703"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8" y="4937760"/>
            <a:ext cx="6633703"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descr="Bristol Myers Squibb">
            <a:extLst>
              <a:ext uri="{FF2B5EF4-FFF2-40B4-BE49-F238E27FC236}">
                <a16:creationId xmlns:a16="http://schemas.microsoft.com/office/drawing/2014/main" id="{91000A19-9025-2C4A-9321-625720905BF5}"/>
              </a:ext>
            </a:extLst>
          </p:cNvPr>
          <p:cNvPicPr>
            <a:picLocks noChangeAspect="1"/>
          </p:cNvPicPr>
          <p:nvPr userDrawn="1"/>
        </p:nvPicPr>
        <p:blipFill>
          <a:blip r:embed="rId3"/>
          <a:stretch>
            <a:fillRect/>
          </a:stretch>
        </p:blipFill>
        <p:spPr bwMode="black">
          <a:xfrm>
            <a:off x="150689" y="5913096"/>
            <a:ext cx="3260487" cy="822960"/>
          </a:xfrm>
          <a:prstGeom prst="rect">
            <a:avLst/>
          </a:prstGeom>
          <a:noFill/>
        </p:spPr>
      </p:pic>
      <p:sp>
        <p:nvSpPr>
          <p:cNvPr id="12" name="Text Placeholder 1">
            <a:extLst>
              <a:ext uri="{FF2B5EF4-FFF2-40B4-BE49-F238E27FC236}">
                <a16:creationId xmlns:a16="http://schemas.microsoft.com/office/drawing/2014/main" id="{CF0FB44A-931B-6849-84DE-F29FBF0CD254}"/>
              </a:ext>
            </a:extLst>
          </p:cNvPr>
          <p:cNvSpPr>
            <a:spLocks noGrp="1"/>
          </p:cNvSpPr>
          <p:nvPr>
            <p:ph type="body" sz="quarter" idx="10" hasCustomPrompt="1"/>
          </p:nvPr>
        </p:nvSpPr>
        <p:spPr>
          <a:xfrm>
            <a:off x="365760" y="365760"/>
            <a:ext cx="7543165" cy="457200"/>
          </a:xfrm>
        </p:spPr>
        <p:txBody>
          <a:bodyPr/>
          <a:lstStyle>
            <a:lvl1pPr marL="0" marR="0" indent="0" algn="l" defTabSz="914377"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[Conference/Symposium Information]</a:t>
            </a:r>
          </a:p>
        </p:txBody>
      </p:sp>
      <p:sp>
        <p:nvSpPr>
          <p:cNvPr id="10" name="Text Placeholder 4">
            <a:extLst>
              <a:ext uri="{FF2B5EF4-FFF2-40B4-BE49-F238E27FC236}">
                <a16:creationId xmlns:a16="http://schemas.microsoft.com/office/drawing/2014/main" id="{EE507F6D-F586-AE4C-8CAD-CCC6C46EFFAE}"/>
              </a:ext>
            </a:extLst>
          </p:cNvPr>
          <p:cNvSpPr>
            <a:spLocks noGrp="1"/>
          </p:cNvSpPr>
          <p:nvPr>
            <p:ph type="body" sz="quarter" idx="12" hasCustomPrompt="1"/>
          </p:nvPr>
        </p:nvSpPr>
        <p:spPr>
          <a:xfrm>
            <a:off x="5159799" y="6275138"/>
            <a:ext cx="6633703" cy="186223"/>
          </a:xfrm>
        </p:spPr>
        <p:txBody>
          <a:bodyPr/>
          <a:lstStyle>
            <a:lvl1pPr marL="0" indent="0" algn="r">
              <a:spcBef>
                <a:spcPts val="0"/>
              </a:spcBef>
              <a:buNone/>
              <a:defRPr sz="800" b="0" baseline="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[Highly Confidential]</a:t>
            </a:r>
          </a:p>
        </p:txBody>
      </p:sp>
      <p:pic>
        <p:nvPicPr>
          <p:cNvPr id="14" name="Picture 13">
            <a:extLst>
              <a:ext uri="{FF2B5EF4-FFF2-40B4-BE49-F238E27FC236}">
                <a16:creationId xmlns:a16="http://schemas.microsoft.com/office/drawing/2014/main" id="{A9C68602-0C8E-CA4F-97BF-278312B00DC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5960162" y="260402"/>
            <a:ext cx="6231839" cy="6231839"/>
          </a:xfrm>
          <a:prstGeom prst="rect">
            <a:avLst/>
          </a:prstGeom>
        </p:spPr>
      </p:pic>
      <p:sp>
        <p:nvSpPr>
          <p:cNvPr id="11" name="Title 2">
            <a:extLst>
              <a:ext uri="{FF2B5EF4-FFF2-40B4-BE49-F238E27FC236}">
                <a16:creationId xmlns:a16="http://schemas.microsoft.com/office/drawing/2014/main" id="{86F1762D-164E-164A-8224-6733A3D02293}"/>
              </a:ext>
            </a:extLst>
          </p:cNvPr>
          <p:cNvSpPr>
            <a:spLocks noGrp="1"/>
          </p:cNvSpPr>
          <p:nvPr>
            <p:ph type="ctrTitle" hasCustomPrompt="1"/>
          </p:nvPr>
        </p:nvSpPr>
        <p:spPr>
          <a:xfrm>
            <a:off x="365762" y="1554480"/>
            <a:ext cx="6633703" cy="2560320"/>
          </a:xfrm>
        </p:spPr>
        <p:txBody>
          <a:bodyPr anchor="t" anchorCtr="0"/>
          <a:lstStyle>
            <a:lvl1pPr algn="l">
              <a:defRPr sz="5000" b="0" spc="0" baseline="0"/>
            </a:lvl1pPr>
          </a:lstStyle>
          <a:p>
            <a:r>
              <a:rPr lang="en-US" dirty="0"/>
              <a:t>[Presentation title]</a:t>
            </a:r>
          </a:p>
        </p:txBody>
      </p:sp>
    </p:spTree>
    <p:extLst>
      <p:ext uri="{BB962C8B-B14F-4D97-AF65-F5344CB8AC3E}">
        <p14:creationId xmlns:p14="http://schemas.microsoft.com/office/powerpoint/2010/main" val="2690499034"/>
      </p:ext>
    </p:extLst>
  </p:cSld>
  <p:clrMapOvr>
    <a:masterClrMapping/>
  </p:clrMapOvr>
  <p:extLst>
    <p:ext uri="{DCECCB84-F9BA-43D5-87BE-67443E8EF086}">
      <p15:sldGuideLst xmlns:p15="http://schemas.microsoft.com/office/powerpoint/2012/main">
        <p15:guide id="1" pos="498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Gray">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377"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3" name="Subtitle 3">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365759"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6" name="Text Placeholder 4">
            <a:extLst>
              <a:ext uri="{FF2B5EF4-FFF2-40B4-BE49-F238E27FC236}">
                <a16:creationId xmlns:a16="http://schemas.microsoft.com/office/drawing/2014/main" id="{F1E892DE-B840-A64B-91A1-1B18F6037C3F}"/>
              </a:ext>
            </a:extLst>
          </p:cNvPr>
          <p:cNvSpPr>
            <a:spLocks noGrp="1"/>
          </p:cNvSpPr>
          <p:nvPr>
            <p:ph type="body" sz="quarter" idx="11" hasCustomPrompt="1"/>
          </p:nvPr>
        </p:nvSpPr>
        <p:spPr>
          <a:xfrm>
            <a:off x="365758"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descr="Bristol Myers Squibb">
            <a:extLst>
              <a:ext uri="{FF2B5EF4-FFF2-40B4-BE49-F238E27FC236}">
                <a16:creationId xmlns:a16="http://schemas.microsoft.com/office/drawing/2014/main" id="{91000A19-9025-2C4A-9321-625720905BF5}"/>
              </a:ext>
            </a:extLst>
          </p:cNvPr>
          <p:cNvPicPr>
            <a:picLocks noChangeAspect="1"/>
          </p:cNvPicPr>
          <p:nvPr userDrawn="1"/>
        </p:nvPicPr>
        <p:blipFill>
          <a:blip r:embed="rId2"/>
          <a:stretch>
            <a:fillRect/>
          </a:stretch>
        </p:blipFill>
        <p:spPr bwMode="black">
          <a:xfrm>
            <a:off x="150689" y="5913096"/>
            <a:ext cx="3260487" cy="822960"/>
          </a:xfrm>
          <a:prstGeom prst="rect">
            <a:avLst/>
          </a:prstGeom>
          <a:noFill/>
        </p:spPr>
      </p:pic>
      <p:sp>
        <p:nvSpPr>
          <p:cNvPr id="8" name="Disclaimer">
            <a:extLst>
              <a:ext uri="{FF2B5EF4-FFF2-40B4-BE49-F238E27FC236}">
                <a16:creationId xmlns:a16="http://schemas.microsoft.com/office/drawing/2014/main" id="{F95EDC5C-ABEE-824D-9A00-482457322324}"/>
              </a:ext>
            </a:extLst>
          </p:cNvPr>
          <p:cNvSpPr txBox="1"/>
          <p:nvPr userDrawn="1"/>
        </p:nvSpPr>
        <p:spPr>
          <a:xfrm>
            <a:off x="8205216" y="6257291"/>
            <a:ext cx="3621659" cy="228600"/>
          </a:xfrm>
          <a:prstGeom prst="rect">
            <a:avLst/>
          </a:prstGeom>
          <a:noFill/>
        </p:spPr>
        <p:txBody>
          <a:bodyPr wrap="square" lIns="0" tIns="0" rIns="0" bIns="0" rtlCol="0" anchor="b" anchorCtr="0">
            <a:noAutofit/>
          </a:bodyPr>
          <a:lstStyle/>
          <a:p>
            <a:pPr marL="0" indent="0" algn="r">
              <a:lnSpc>
                <a:spcPct val="100000"/>
              </a:lnSpc>
              <a:spcBef>
                <a:spcPts val="0"/>
              </a:spcBef>
              <a:buSzPct val="100000"/>
              <a:buFontTx/>
              <a:buNone/>
            </a:pPr>
            <a:r>
              <a:rPr lang="en-US" sz="800" b="0" dirty="0"/>
              <a:t>Highly Confidential</a:t>
            </a:r>
          </a:p>
        </p:txBody>
      </p:sp>
      <p:sp>
        <p:nvSpPr>
          <p:cNvPr id="9" name="Title 2">
            <a:extLst>
              <a:ext uri="{FF2B5EF4-FFF2-40B4-BE49-F238E27FC236}">
                <a16:creationId xmlns:a16="http://schemas.microsoft.com/office/drawing/2014/main" id="{E3E75F75-2F67-BB42-A8A8-C4F14F72CC66}"/>
              </a:ext>
            </a:extLst>
          </p:cNvPr>
          <p:cNvSpPr>
            <a:spLocks noGrp="1"/>
          </p:cNvSpPr>
          <p:nvPr>
            <p:ph type="ctrTitle" hasCustomPrompt="1"/>
          </p:nvPr>
        </p:nvSpPr>
        <p:spPr>
          <a:xfrm>
            <a:off x="365762" y="1554480"/>
            <a:ext cx="6633703" cy="2560320"/>
          </a:xfrm>
        </p:spPr>
        <p:txBody>
          <a:bodyPr anchor="t" anchorCtr="0"/>
          <a:lstStyle>
            <a:lvl1pPr algn="l">
              <a:defRPr sz="5000" b="0" spc="0" baseline="0"/>
            </a:lvl1pPr>
          </a:lstStyle>
          <a:p>
            <a:r>
              <a:rPr lang="en-US" dirty="0"/>
              <a:t>[Presentation title]</a:t>
            </a:r>
          </a:p>
        </p:txBody>
      </p:sp>
    </p:spTree>
    <p:extLst>
      <p:ext uri="{BB962C8B-B14F-4D97-AF65-F5344CB8AC3E}">
        <p14:creationId xmlns:p14="http://schemas.microsoft.com/office/powerpoint/2010/main" val="3151614769"/>
      </p:ext>
    </p:extLst>
  </p:cSld>
  <p:clrMapOvr>
    <a:masterClrMapping/>
  </p:clrMapOvr>
  <p:extLst>
    <p:ext uri="{DCECCB84-F9BA-43D5-87BE-67443E8EF086}">
      <p15:sldGuideLst xmlns:p15="http://schemas.microsoft.com/office/powerpoint/2012/main">
        <p15:guide id="1" pos="498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81"/>
            <a:ext cx="11460480" cy="4097020"/>
          </a:xfrm>
        </p:spPr>
        <p:txBody>
          <a:bodyPr rIns="0" numCol="2" spcCol="301752"/>
          <a:lstStyle>
            <a:lvl1pPr marL="411470" indent="-411470">
              <a:buFont typeface="+mj-lt"/>
              <a:buAutoNum type="arabicPeriod"/>
              <a:tabLst/>
              <a:defRPr/>
            </a:lvl1pPr>
            <a:lvl2pPr marL="640064" indent="-228594">
              <a:tabLst/>
              <a:defRPr/>
            </a:lvl2pPr>
            <a:lvl3pPr marL="868658" indent="-228594">
              <a:tabLst/>
              <a:defRPr/>
            </a:lvl3pPr>
            <a:lvl4pPr marL="1097253" indent="-228594">
              <a:tabLst/>
              <a:defRPr/>
            </a:lvl4pPr>
            <a:lvl5pPr marL="1325847" indent="-228594">
              <a:tabLst/>
              <a:defRPr/>
            </a:lvl5pPr>
            <a:lvl6pPr marL="1554441" indent="-228594">
              <a:tabLst/>
              <a:defRPr/>
            </a:lvl6pPr>
            <a:lvl7pPr marL="1783035" indent="-228594">
              <a:tabLst/>
              <a:defRPr/>
            </a:lvl7pPr>
            <a:lvl8pPr marL="2011630" indent="-228594">
              <a:tabLst/>
              <a:defRPr/>
            </a:lvl8pPr>
            <a:lvl9pPr marL="2240224" indent="-228594">
              <a:tabLst/>
              <a:defRPr/>
            </a:lvl9pPr>
          </a:lstStyle>
          <a:p>
            <a:pPr lvl="0"/>
            <a:r>
              <a:rPr lang="en-US" dirty="0"/>
              <a:t>[Agenda item]</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5" name="Text Placeholder 6">
            <a:extLst>
              <a:ext uri="{FF2B5EF4-FFF2-40B4-BE49-F238E27FC236}">
                <a16:creationId xmlns:a16="http://schemas.microsoft.com/office/drawing/2014/main" id="{2E56556E-386C-E64E-A6E1-710E6D36C7D0}"/>
              </a:ext>
            </a:extLst>
          </p:cNvPr>
          <p:cNvSpPr>
            <a:spLocks noGrp="1"/>
          </p:cNvSpPr>
          <p:nvPr>
            <p:ph type="body" sz="quarter" idx="13" hasCustomPrompt="1"/>
          </p:nvPr>
        </p:nvSpPr>
        <p:spPr>
          <a:xfrm>
            <a:off x="365761" y="5651502"/>
            <a:ext cx="11461751" cy="474663"/>
          </a:xfrm>
        </p:spPr>
        <p:txBody>
          <a:bodyPr anchor="b"/>
          <a:lstStyle>
            <a:lvl1pPr marL="0" indent="0">
              <a:buNone/>
              <a:defRPr sz="1000"/>
            </a:lvl1pPr>
          </a:lstStyle>
          <a:p>
            <a:pPr lvl="0"/>
            <a:r>
              <a:rPr lang="en-US" dirty="0"/>
              <a:t>References</a:t>
            </a:r>
          </a:p>
        </p:txBody>
      </p:sp>
    </p:spTree>
    <p:extLst>
      <p:ext uri="{BB962C8B-B14F-4D97-AF65-F5344CB8AC3E}">
        <p14:creationId xmlns:p14="http://schemas.microsoft.com/office/powerpoint/2010/main" val="898426228"/>
      </p:ext>
    </p:extLst>
  </p:cSld>
  <p:clrMapOvr>
    <a:masterClrMapping/>
  </p:clrMapOvr>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1"/>
            <a:ext cx="11460480" cy="409702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5" name="Text Placeholder 6">
            <a:extLst>
              <a:ext uri="{FF2B5EF4-FFF2-40B4-BE49-F238E27FC236}">
                <a16:creationId xmlns:a16="http://schemas.microsoft.com/office/drawing/2014/main" id="{A4B08054-3751-9645-AF21-DD0671191259}"/>
              </a:ext>
            </a:extLst>
          </p:cNvPr>
          <p:cNvSpPr>
            <a:spLocks noGrp="1"/>
          </p:cNvSpPr>
          <p:nvPr>
            <p:ph type="body" sz="quarter" idx="13" hasCustomPrompt="1"/>
          </p:nvPr>
        </p:nvSpPr>
        <p:spPr>
          <a:xfrm>
            <a:off x="365761" y="5651502"/>
            <a:ext cx="11461751" cy="474663"/>
          </a:xfrm>
        </p:spPr>
        <p:txBody>
          <a:bodyPr anchor="b"/>
          <a:lstStyle>
            <a:lvl1pPr marL="0" indent="0">
              <a:buNone/>
              <a:defRPr sz="1000"/>
            </a:lvl1pPr>
          </a:lstStyle>
          <a:p>
            <a:pPr lvl="0"/>
            <a:r>
              <a:rPr lang="en-US" dirty="0"/>
              <a:t>References</a:t>
            </a:r>
          </a:p>
        </p:txBody>
      </p:sp>
    </p:spTree>
    <p:extLst>
      <p:ext uri="{BB962C8B-B14F-4D97-AF65-F5344CB8AC3E}">
        <p14:creationId xmlns:p14="http://schemas.microsoft.com/office/powerpoint/2010/main" val="1881364598"/>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59"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755008636"/>
      </p:ext>
    </p:extLst>
  </p:cSld>
  <p:clrMapOvr>
    <a:masterClrMapping/>
  </p:clrMapOvr>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5488"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8205216" y="1554480"/>
            <a:ext cx="3621024"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4123155806"/>
      </p:ext>
    </p:extLst>
  </p:cSld>
  <p:clrMapOvr>
    <a:masterClrMapping/>
  </p:clrMapOvr>
  <p:extLst>
    <p:ext uri="{DCECCB84-F9BA-43D5-87BE-67443E8EF086}">
      <p15:sldGuideLst xmlns:p15="http://schemas.microsoft.com/office/powerpoint/2012/main">
        <p15:guide id="1" pos="2698">
          <p15:clr>
            <a:srgbClr val="FBAE40"/>
          </p15:clr>
        </p15:guide>
        <p15:guide id="2" pos="2512">
          <p15:clr>
            <a:srgbClr val="FBAE40"/>
          </p15:clr>
        </p15:guide>
        <p15:guide id="3" pos="4982">
          <p15:clr>
            <a:srgbClr val="FBAE40"/>
          </p15:clr>
        </p15:guide>
        <p15:guide id="4" pos="5168">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3302002" y="1554480"/>
            <a:ext cx="2641599"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6248400" y="1554480"/>
            <a:ext cx="2641600"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id="{04198CF4-E51B-2147-88D7-1228A1479BFA}"/>
              </a:ext>
            </a:extLst>
          </p:cNvPr>
          <p:cNvSpPr>
            <a:spLocks noGrp="1"/>
          </p:cNvSpPr>
          <p:nvPr>
            <p:ph sz="quarter" idx="14"/>
          </p:nvPr>
        </p:nvSpPr>
        <p:spPr>
          <a:xfrm>
            <a:off x="9183624"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401781868"/>
      </p:ext>
    </p:extLst>
  </p:cSld>
  <p:clrMapOvr>
    <a:masterClrMapping/>
  </p:clrMapOvr>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Sidebar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903699-153C-AD47-95F6-16E2B30162AA}"/>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6504"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4110857200"/>
      </p:ext>
    </p:extLst>
  </p:cSld>
  <p:clrMapOvr>
    <a:masterClrMapping/>
  </p:clrMapOvr>
  <p:extLst>
    <p:ext uri="{DCECCB84-F9BA-43D5-87BE-67443E8EF086}">
      <p15:sldGuideLst xmlns:p15="http://schemas.microsoft.com/office/powerpoint/2012/main">
        <p15:guide id="1" pos="2700">
          <p15:clr>
            <a:srgbClr val="FBAE40"/>
          </p15:clr>
        </p15:guide>
        <p15:guide id="2" pos="251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F123-E2C1-8448-BA4B-9ECBEA28E8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207248"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67FB1D32-3E1C-554A-A887-047CEBF6A063}"/>
              </a:ext>
            </a:extLst>
          </p:cNvPr>
          <p:cNvSpPr>
            <a:spLocks noGrp="1"/>
          </p:cNvSpPr>
          <p:nvPr>
            <p:ph type="sldNum" sz="quarter" idx="12"/>
          </p:nvPr>
        </p:nvSpPr>
        <p:spPr/>
        <p:txBody>
          <a:body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2273539738"/>
      </p:ext>
    </p:extLst>
  </p:cSld>
  <p:clrMapOvr>
    <a:masterClrMapping/>
  </p:clrMapOvr>
  <p:extLst>
    <p:ext uri="{DCECCB84-F9BA-43D5-87BE-67443E8EF086}">
      <p15:sldGuideLst xmlns:p15="http://schemas.microsoft.com/office/powerpoint/2012/main">
        <p15:guide id="3" pos="4980">
          <p15:clr>
            <a:srgbClr val="FBAE40"/>
          </p15:clr>
        </p15:guide>
        <p15:guide id="4" pos="516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5165965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Big Statement - A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4" name="TextBox 3">
            <a:extLst>
              <a:ext uri="{FF2B5EF4-FFF2-40B4-BE49-F238E27FC236}">
                <a16:creationId xmlns:a16="http://schemas.microsoft.com/office/drawing/2014/main" id="{C13C3B0F-C662-9F4D-A7D3-F64659F52807}"/>
              </a:ext>
            </a:extLst>
          </p:cNvPr>
          <p:cNvSpPr txBox="1"/>
          <p:nvPr userDrawn="1"/>
        </p:nvSpPr>
        <p:spPr>
          <a:xfrm>
            <a:off x="213360" y="619760"/>
            <a:ext cx="0" cy="0"/>
          </a:xfrm>
          <a:prstGeom prst="rect">
            <a:avLst/>
          </a:prstGeom>
          <a:noFill/>
        </p:spPr>
        <p:txBody>
          <a:bodyPr wrap="none" lIns="0" tIns="0" rIns="0" bIns="0" rtlCol="0">
            <a:noAutofit/>
          </a:bodyPr>
          <a:lstStyle/>
          <a:p>
            <a:pPr marL="228594" indent="-228594">
              <a:lnSpc>
                <a:spcPct val="100000"/>
              </a:lnSpc>
              <a:spcBef>
                <a:spcPts val="1200"/>
              </a:spcBef>
              <a:buSzPct val="100000"/>
              <a:buFont typeface="Trebuchet MS"/>
              <a:buChar char="•"/>
            </a:pPr>
            <a:endParaRPr lang="en-US" sz="2000" dirty="0"/>
          </a:p>
        </p:txBody>
      </p:sp>
    </p:spTree>
    <p:extLst>
      <p:ext uri="{BB962C8B-B14F-4D97-AF65-F5344CB8AC3E}">
        <p14:creationId xmlns:p14="http://schemas.microsoft.com/office/powerpoint/2010/main" val="30521550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Big Statement - Pea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24887316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Big Statement - Ol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8259142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ig Statement - Almo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6181380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ig Statement - Sienn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584673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ig Statement - Choco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2898213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Big Statement - M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5789695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ig Statement - Aqu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3634984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Big Statemnent - Light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594">
              <a:spcBef>
                <a:spcPts val="1200"/>
              </a:spcBef>
              <a:defRPr/>
            </a:lvl2pPr>
            <a:lvl3pPr marL="457189">
              <a:defRPr/>
            </a:lvl3pPr>
            <a:lvl4pPr marL="685783">
              <a:defRPr/>
            </a:lvl4pPr>
            <a:lvl5pPr marL="914377">
              <a:defRPr/>
            </a:lvl5pPr>
            <a:lvl6pPr marL="1142971">
              <a:defRPr/>
            </a:lvl6pPr>
            <a:lvl7pPr marL="1371566">
              <a:defRPr/>
            </a:lvl7pPr>
            <a:lvl8pPr marL="1600160">
              <a:defRPr/>
            </a:lvl8pPr>
            <a:lvl9pPr marL="1828754">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110009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560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Content and On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6858000"/>
          </a:xfrm>
          <a:solidFill>
            <a:srgbClr val="F2F2F2"/>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6" name="Slide Number Placeholder 4">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80191005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ontent and Two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7" name="Picture Placeholder 4">
            <a:extLst>
              <a:ext uri="{FF2B5EF4-FFF2-40B4-BE49-F238E27FC236}">
                <a16:creationId xmlns:a16="http://schemas.microsoft.com/office/drawing/2014/main" id="{A613A27A-887F-7D4B-BD42-C5EF05F12448}"/>
              </a:ext>
            </a:extLst>
          </p:cNvPr>
          <p:cNvSpPr>
            <a:spLocks noGrp="1"/>
          </p:cNvSpPr>
          <p:nvPr>
            <p:ph type="pic" sz="quarter" idx="14"/>
          </p:nvPr>
        </p:nvSpPr>
        <p:spPr>
          <a:xfrm>
            <a:off x="6096000" y="3429000"/>
            <a:ext cx="6096000" cy="3429000"/>
          </a:xfrm>
          <a:solidFill>
            <a:srgbClr val="D9D9D9"/>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23234269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Content and Thre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7" name="Picture Placeholder 4">
            <a:extLst>
              <a:ext uri="{FF2B5EF4-FFF2-40B4-BE49-F238E27FC236}">
                <a16:creationId xmlns:a16="http://schemas.microsoft.com/office/drawing/2014/main"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8" name="Picture Placeholder 5">
            <a:extLst>
              <a:ext uri="{FF2B5EF4-FFF2-40B4-BE49-F238E27FC236}">
                <a16:creationId xmlns:a16="http://schemas.microsoft.com/office/drawing/2014/main" id="{C2AB3B13-24B5-EA40-92B2-665869E4657A}"/>
              </a:ext>
            </a:extLst>
          </p:cNvPr>
          <p:cNvSpPr>
            <a:spLocks noGrp="1"/>
          </p:cNvSpPr>
          <p:nvPr>
            <p:ph type="pic" sz="quarter" idx="15"/>
          </p:nvPr>
        </p:nvSpPr>
        <p:spPr>
          <a:xfrm>
            <a:off x="9140952" y="3429000"/>
            <a:ext cx="3051048" cy="3429000"/>
          </a:xfrm>
          <a:solidFill>
            <a:srgbClr val="BFBFBF"/>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6" name="Slide Number Placeholder 6">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60294268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Content and Four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7" name="Picture Placeholder 4">
            <a:extLst>
              <a:ext uri="{FF2B5EF4-FFF2-40B4-BE49-F238E27FC236}">
                <a16:creationId xmlns:a16="http://schemas.microsoft.com/office/drawing/2014/main"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8" name="Picture Placeholder 5">
            <a:extLst>
              <a:ext uri="{FF2B5EF4-FFF2-40B4-BE49-F238E27FC236}">
                <a16:creationId xmlns:a16="http://schemas.microsoft.com/office/drawing/2014/main" id="{C2AB3B13-24B5-EA40-92B2-665869E4657A}"/>
              </a:ext>
            </a:extLst>
          </p:cNvPr>
          <p:cNvSpPr>
            <a:spLocks noGrp="1"/>
          </p:cNvSpPr>
          <p:nvPr>
            <p:ph type="pic" sz="quarter" idx="15"/>
          </p:nvPr>
        </p:nvSpPr>
        <p:spPr>
          <a:xfrm>
            <a:off x="9140952" y="3429000"/>
            <a:ext cx="3051048" cy="1719072"/>
          </a:xfrm>
          <a:solidFill>
            <a:srgbClr val="BFBFBF"/>
          </a:solidFill>
        </p:spPr>
        <p:txBody>
          <a:bodyPr anchor="ctr" anchorCtr="0">
            <a:normAutofit/>
          </a:bodyPr>
          <a:lstStyle>
            <a:lvl1pPr marL="0" indent="0" algn="ctr">
              <a:buFontTx/>
              <a:buNone/>
              <a:defRPr sz="1200"/>
            </a:lvl1pPr>
          </a:lstStyle>
          <a:p>
            <a:r>
              <a:rPr lang="en-US" dirty="0"/>
              <a:t>Click icon to add picture</a:t>
            </a:r>
          </a:p>
        </p:txBody>
      </p:sp>
      <p:sp>
        <p:nvSpPr>
          <p:cNvPr id="9" name="Picture Placeholder 6">
            <a:extLst>
              <a:ext uri="{FF2B5EF4-FFF2-40B4-BE49-F238E27FC236}">
                <a16:creationId xmlns:a16="http://schemas.microsoft.com/office/drawing/2014/main" id="{A26BC3F3-33EB-F346-B70E-DE269C6819EE}"/>
              </a:ext>
            </a:extLst>
          </p:cNvPr>
          <p:cNvSpPr>
            <a:spLocks noGrp="1"/>
          </p:cNvSpPr>
          <p:nvPr>
            <p:ph type="pic" sz="quarter" idx="16"/>
          </p:nvPr>
        </p:nvSpPr>
        <p:spPr>
          <a:xfrm>
            <a:off x="9140952" y="5148072"/>
            <a:ext cx="3051048" cy="1709928"/>
          </a:xfrm>
          <a:solidFill>
            <a:srgbClr val="F2F2F2"/>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6" name="Slide Number Placeholder 7">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96901167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Four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9" name="Picture Placeholder 2">
            <a:extLst>
              <a:ext uri="{FF2B5EF4-FFF2-40B4-BE49-F238E27FC236}">
                <a16:creationId xmlns:a16="http://schemas.microsoft.com/office/drawing/2014/main" id="{6B9E9C5D-8364-0D47-AF90-417652D3C169}"/>
              </a:ext>
            </a:extLst>
          </p:cNvPr>
          <p:cNvSpPr>
            <a:spLocks noGrp="1"/>
          </p:cNvSpPr>
          <p:nvPr>
            <p:ph type="pic" sz="quarter" idx="16"/>
          </p:nvPr>
        </p:nvSpPr>
        <p:spPr>
          <a:xfrm>
            <a:off x="365127" y="1552575"/>
            <a:ext cx="2642616" cy="1737359"/>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17" name="Text Placeholder 3">
            <a:extLst>
              <a:ext uri="{FF2B5EF4-FFF2-40B4-BE49-F238E27FC236}">
                <a16:creationId xmlns:a16="http://schemas.microsoft.com/office/drawing/2014/main" id="{D8A87F8F-2D9A-B243-A5FB-6E555C2704C5}"/>
              </a:ext>
            </a:extLst>
          </p:cNvPr>
          <p:cNvSpPr>
            <a:spLocks noGrp="1"/>
          </p:cNvSpPr>
          <p:nvPr>
            <p:ph type="body" sz="quarter" idx="17"/>
          </p:nvPr>
        </p:nvSpPr>
        <p:spPr>
          <a:xfrm>
            <a:off x="36576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4">
            <a:extLst>
              <a:ext uri="{FF2B5EF4-FFF2-40B4-BE49-F238E27FC236}">
                <a16:creationId xmlns:a16="http://schemas.microsoft.com/office/drawing/2014/main" id="{5797D6E4-4FD3-FB41-AC2F-B0BC44660939}"/>
              </a:ext>
            </a:extLst>
          </p:cNvPr>
          <p:cNvSpPr>
            <a:spLocks noGrp="1"/>
          </p:cNvSpPr>
          <p:nvPr>
            <p:ph type="pic" sz="quarter" idx="18"/>
          </p:nvPr>
        </p:nvSpPr>
        <p:spPr>
          <a:xfrm>
            <a:off x="3301999" y="1552575"/>
            <a:ext cx="2642616" cy="1737359"/>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5" name="Text Placeholder 5">
            <a:extLst>
              <a:ext uri="{FF2B5EF4-FFF2-40B4-BE49-F238E27FC236}">
                <a16:creationId xmlns:a16="http://schemas.microsoft.com/office/drawing/2014/main" id="{A8504504-7E85-584D-A20B-448D0D56BBE5}"/>
              </a:ext>
            </a:extLst>
          </p:cNvPr>
          <p:cNvSpPr>
            <a:spLocks noGrp="1"/>
          </p:cNvSpPr>
          <p:nvPr>
            <p:ph type="body" sz="quarter" idx="21"/>
          </p:nvPr>
        </p:nvSpPr>
        <p:spPr>
          <a:xfrm>
            <a:off x="33020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6">
            <a:extLst>
              <a:ext uri="{FF2B5EF4-FFF2-40B4-BE49-F238E27FC236}">
                <a16:creationId xmlns:a16="http://schemas.microsoft.com/office/drawing/2014/main" id="{8B42205D-9591-3C43-8A71-9811FC49A762}"/>
              </a:ext>
            </a:extLst>
          </p:cNvPr>
          <p:cNvSpPr>
            <a:spLocks noGrp="1"/>
          </p:cNvSpPr>
          <p:nvPr>
            <p:ph type="pic" sz="quarter" idx="19"/>
          </p:nvPr>
        </p:nvSpPr>
        <p:spPr>
          <a:xfrm>
            <a:off x="6248400" y="1552575"/>
            <a:ext cx="2642616" cy="1737359"/>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7" name="Text Placeholder 7">
            <a:extLst>
              <a:ext uri="{FF2B5EF4-FFF2-40B4-BE49-F238E27FC236}">
                <a16:creationId xmlns:a16="http://schemas.microsoft.com/office/drawing/2014/main" id="{0BC915BB-BDF2-BD44-8C3A-2C34D2A9A632}"/>
              </a:ext>
            </a:extLst>
          </p:cNvPr>
          <p:cNvSpPr>
            <a:spLocks noGrp="1"/>
          </p:cNvSpPr>
          <p:nvPr>
            <p:ph type="body" sz="quarter" idx="22"/>
          </p:nvPr>
        </p:nvSpPr>
        <p:spPr>
          <a:xfrm>
            <a:off x="62484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8">
            <a:extLst>
              <a:ext uri="{FF2B5EF4-FFF2-40B4-BE49-F238E27FC236}">
                <a16:creationId xmlns:a16="http://schemas.microsoft.com/office/drawing/2014/main" id="{DD93C7F7-3C80-DA48-9BC2-95DD73DF8782}"/>
              </a:ext>
            </a:extLst>
          </p:cNvPr>
          <p:cNvSpPr>
            <a:spLocks noGrp="1"/>
          </p:cNvSpPr>
          <p:nvPr>
            <p:ph type="pic" sz="quarter" idx="20"/>
          </p:nvPr>
        </p:nvSpPr>
        <p:spPr>
          <a:xfrm>
            <a:off x="9183624" y="1552575"/>
            <a:ext cx="2642616" cy="1737359"/>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9" name="Text Placeholder 9">
            <a:extLst>
              <a:ext uri="{FF2B5EF4-FFF2-40B4-BE49-F238E27FC236}">
                <a16:creationId xmlns:a16="http://schemas.microsoft.com/office/drawing/2014/main" id="{0A585D99-3BCE-844A-8969-7E2EFD217B54}"/>
              </a:ext>
            </a:extLst>
          </p:cNvPr>
          <p:cNvSpPr>
            <a:spLocks noGrp="1"/>
          </p:cNvSpPr>
          <p:nvPr>
            <p:ph type="body" sz="quarter" idx="23"/>
          </p:nvPr>
        </p:nvSpPr>
        <p:spPr>
          <a:xfrm>
            <a:off x="91821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10">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925980010"/>
      </p:ext>
    </p:extLst>
  </p:cSld>
  <p:clrMapOvr>
    <a:masterClrMapping/>
  </p:clrMapOvr>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guide id="7" orient="horz" pos="2074">
          <p15:clr>
            <a:srgbClr val="FBAE40"/>
          </p15:clr>
        </p15:guide>
        <p15:guide id="8" orient="horz" pos="2188">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and One Pictur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3F25E4DD-7BAF-CF43-9AF5-512CC54177DD}"/>
              </a:ext>
            </a:extLst>
          </p:cNvPr>
          <p:cNvSpPr>
            <a:spLocks noGrp="1"/>
          </p:cNvSpPr>
          <p:nvPr>
            <p:ph type="pic" sz="quarter" idx="13"/>
          </p:nvPr>
        </p:nvSpPr>
        <p:spPr>
          <a:xfrm>
            <a:off x="0" y="0"/>
            <a:ext cx="12192000" cy="6858000"/>
          </a:xfrm>
          <a:solidFill>
            <a:srgbClr val="F2F2F2"/>
          </a:solidFill>
        </p:spPr>
        <p:txBody>
          <a:bodyPr anchor="ctr" anchorCtr="0">
            <a:normAutofit/>
          </a:bodyPr>
          <a:lstStyle>
            <a:lvl1pPr marL="0" indent="0" algn="ctr">
              <a:spcBef>
                <a:spcPts val="0"/>
              </a:spcBef>
              <a:buFontTx/>
              <a:buNone/>
              <a:defRPr sz="1200"/>
            </a:lvl1pPr>
          </a:lstStyle>
          <a:p>
            <a:r>
              <a:rPr lang="en-US" dirty="0"/>
              <a:t>Click icon to add picture</a:t>
            </a:r>
          </a:p>
        </p:txBody>
      </p:sp>
      <p:sp>
        <p:nvSpPr>
          <p:cNvPr id="2" name="Title 2">
            <a:extLst>
              <a:ext uri="{FF2B5EF4-FFF2-40B4-BE49-F238E27FC236}">
                <a16:creationId xmlns:a16="http://schemas.microsoft.com/office/drawing/2014/main" id="{ADC9E62E-3AF4-C24D-8B08-8A7FCB7EDCE0}"/>
              </a:ext>
            </a:extLst>
          </p:cNvPr>
          <p:cNvSpPr>
            <a:spLocks noGrp="1"/>
          </p:cNvSpPr>
          <p:nvPr>
            <p:ph type="title" hasCustomPrompt="1"/>
          </p:nvPr>
        </p:nvSpPr>
        <p:spPr/>
        <p:txBody>
          <a:bodyPr/>
          <a:lstStyle/>
          <a:p>
            <a:r>
              <a:rPr lang="en-US" dirty="0"/>
              <a:t>[Slide title]</a:t>
            </a:r>
          </a:p>
        </p:txBody>
      </p:sp>
      <p:sp>
        <p:nvSpPr>
          <p:cNvPr id="3" name="Slide Number Placeholder 3">
            <a:extLst>
              <a:ext uri="{FF2B5EF4-FFF2-40B4-BE49-F238E27FC236}">
                <a16:creationId xmlns:a16="http://schemas.microsoft.com/office/drawing/2014/main" id="{EE3D7CA1-C89E-E24C-B557-52A1F9AEBF30}"/>
              </a:ext>
            </a:extLst>
          </p:cNvPr>
          <p:cNvSpPr>
            <a:spLocks noGrp="1"/>
          </p:cNvSpPr>
          <p:nvPr>
            <p:ph type="sldNum" sz="quarter" idx="10"/>
          </p:nvPr>
        </p:nvSpPr>
        <p:spPr/>
        <p:txBody>
          <a:body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7183831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9"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338317557"/>
      </p:ext>
    </p:extLst>
  </p:cSld>
  <p:clrMapOvr>
    <a:masterClrMapping/>
  </p:clrMapOvr>
  <p:extLst>
    <p:ext uri="{DCECCB84-F9BA-43D5-87BE-67443E8EF086}">
      <p15:sldGuideLst xmlns:p15="http://schemas.microsoft.com/office/powerpoint/2012/main">
        <p15:guide id="2" pos="498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Section Header - Sienna">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9"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179755383"/>
      </p:ext>
    </p:extLst>
  </p:cSld>
  <p:clrMapOvr>
    <a:masterClrMapping/>
  </p:clrMapOvr>
  <p:extLst>
    <p:ext uri="{DCECCB84-F9BA-43D5-87BE-67443E8EF086}">
      <p15:sldGuideLst xmlns:p15="http://schemas.microsoft.com/office/powerpoint/2012/main">
        <p15:guide id="2" pos="498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3" name="TextBox 2">
            <a:extLst>
              <a:ext uri="{FF2B5EF4-FFF2-40B4-BE49-F238E27FC236}">
                <a16:creationId xmlns:a16="http://schemas.microsoft.com/office/drawing/2014/main" id="{EDE08A85-4C89-A24E-A521-644E49550924}"/>
              </a:ext>
            </a:extLst>
          </p:cNvPr>
          <p:cNvSpPr txBox="1"/>
          <p:nvPr userDrawn="1"/>
        </p:nvSpPr>
        <p:spPr>
          <a:xfrm>
            <a:off x="3246783" y="6586331"/>
            <a:ext cx="0" cy="0"/>
          </a:xfrm>
          <a:prstGeom prst="rect">
            <a:avLst/>
          </a:prstGeom>
          <a:noFill/>
        </p:spPr>
        <p:txBody>
          <a:bodyPr wrap="none" lIns="0" tIns="0" rIns="0" bIns="0" rtlCol="0">
            <a:noAutofit/>
          </a:bodyPr>
          <a:lstStyle/>
          <a:p>
            <a:pPr marL="228594" indent="-228594">
              <a:lnSpc>
                <a:spcPct val="100000"/>
              </a:lnSpc>
              <a:spcBef>
                <a:spcPts val="1200"/>
              </a:spcBef>
              <a:buSzPct val="100000"/>
              <a:buFont typeface="Trebuchet MS"/>
              <a:buChar char="•"/>
            </a:pPr>
            <a:endParaRPr lang="en-US" sz="2000" dirty="0"/>
          </a:p>
        </p:txBody>
      </p:sp>
      <p:sp>
        <p:nvSpPr>
          <p:cNvPr id="6" name="Text Placeholder 6">
            <a:extLst>
              <a:ext uri="{FF2B5EF4-FFF2-40B4-BE49-F238E27FC236}">
                <a16:creationId xmlns:a16="http://schemas.microsoft.com/office/drawing/2014/main" id="{661AFC82-0B6C-2548-8D51-7B122CC9F797}"/>
              </a:ext>
            </a:extLst>
          </p:cNvPr>
          <p:cNvSpPr>
            <a:spLocks noGrp="1"/>
          </p:cNvSpPr>
          <p:nvPr>
            <p:ph type="body" sz="quarter" idx="13" hasCustomPrompt="1"/>
          </p:nvPr>
        </p:nvSpPr>
        <p:spPr>
          <a:xfrm>
            <a:off x="365761" y="5651502"/>
            <a:ext cx="11461751" cy="474663"/>
          </a:xfrm>
        </p:spPr>
        <p:txBody>
          <a:bodyPr anchor="b"/>
          <a:lstStyle>
            <a:lvl1pPr marL="0" indent="0">
              <a:spcBef>
                <a:spcPts val="0"/>
              </a:spcBef>
              <a:buNone/>
              <a:defRPr sz="1000"/>
            </a:lvl1pPr>
          </a:lstStyle>
          <a:p>
            <a:pPr lvl="0"/>
            <a:r>
              <a:rPr lang="en-US" dirty="0"/>
              <a:t>References</a:t>
            </a:r>
          </a:p>
        </p:txBody>
      </p:sp>
    </p:spTree>
    <p:extLst>
      <p:ext uri="{BB962C8B-B14F-4D97-AF65-F5344CB8AC3E}">
        <p14:creationId xmlns:p14="http://schemas.microsoft.com/office/powerpoint/2010/main" val="288829989"/>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4903448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Logo">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B6714E68-5DDC-2945-B746-BE22FCAE78BF}"/>
              </a:ext>
            </a:extLst>
          </p:cNvPr>
          <p:cNvSpPr>
            <a:spLocks noGrp="1"/>
          </p:cNvSpPr>
          <p:nvPr>
            <p:ph type="ctrTitle" hasCustomPrompt="1"/>
          </p:nvPr>
        </p:nvSpPr>
        <p:spPr>
          <a:xfrm>
            <a:off x="2" y="1554480"/>
            <a:ext cx="12191999" cy="2560320"/>
          </a:xfrm>
        </p:spPr>
        <p:txBody>
          <a:bodyPr anchor="t" anchorCtr="0"/>
          <a:lstStyle>
            <a:lvl1pPr algn="ctr">
              <a:defRPr sz="6000" b="0" spc="0" baseline="0"/>
            </a:lvl1pPr>
          </a:lstStyle>
          <a:p>
            <a:r>
              <a:rPr lang="en-US" dirty="0"/>
              <a:t>[Section title]</a:t>
            </a:r>
          </a:p>
        </p:txBody>
      </p:sp>
      <p:pic>
        <p:nvPicPr>
          <p:cNvPr id="7" name="Bristol Myers Squibb" descr="Bristol Myers Squibb">
            <a:extLst>
              <a:ext uri="{FF2B5EF4-FFF2-40B4-BE49-F238E27FC236}">
                <a16:creationId xmlns:a16="http://schemas.microsoft.com/office/drawing/2014/main" id="{FF1D37DD-6342-E345-9D33-5B95160076E0}"/>
              </a:ext>
            </a:extLst>
          </p:cNvPr>
          <p:cNvPicPr>
            <a:picLocks noChangeAspect="1"/>
          </p:cNvPicPr>
          <p:nvPr userDrawn="1"/>
        </p:nvPicPr>
        <p:blipFill>
          <a:blip r:embed="rId2"/>
          <a:stretch>
            <a:fillRect/>
          </a:stretch>
        </p:blipFill>
        <p:spPr bwMode="black">
          <a:xfrm>
            <a:off x="150689" y="5913096"/>
            <a:ext cx="3260487" cy="822960"/>
          </a:xfrm>
          <a:prstGeom prst="rect">
            <a:avLst/>
          </a:prstGeom>
          <a:noFill/>
        </p:spPr>
      </p:pic>
      <p:pic>
        <p:nvPicPr>
          <p:cNvPr id="8" name="Picture 7" descr="A pink flower on a plant&#10;&#10;Description automatically generated">
            <a:extLst>
              <a:ext uri="{FF2B5EF4-FFF2-40B4-BE49-F238E27FC236}">
                <a16:creationId xmlns:a16="http://schemas.microsoft.com/office/drawing/2014/main" id="{B522AA2F-F021-CD44-885E-CAC1E7D4D0D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
          <a:stretch/>
        </p:blipFill>
        <p:spPr>
          <a:xfrm>
            <a:off x="3248660" y="2046901"/>
            <a:ext cx="9382760" cy="4811099"/>
          </a:xfrm>
          <a:prstGeom prst="rect">
            <a:avLst/>
          </a:prstGeom>
        </p:spPr>
      </p:pic>
    </p:spTree>
    <p:extLst>
      <p:ext uri="{BB962C8B-B14F-4D97-AF65-F5344CB8AC3E}">
        <p14:creationId xmlns:p14="http://schemas.microsoft.com/office/powerpoint/2010/main" val="405398888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17" name="Title Placeholder 1">
            <a:extLst>
              <a:ext uri="{FF2B5EF4-FFF2-40B4-BE49-F238E27FC236}">
                <a16:creationId xmlns:a16="http://schemas.microsoft.com/office/drawing/2014/main" id="{AC5C38ED-5DCA-194C-AC2C-E14F03007252}"/>
              </a:ext>
            </a:extLst>
          </p:cNvPr>
          <p:cNvSpPr>
            <a:spLocks noGrp="1"/>
          </p:cNvSpPr>
          <p:nvPr>
            <p:ph type="title" hasCustomPrompt="1"/>
          </p:nvPr>
        </p:nvSpPr>
        <p:spPr>
          <a:xfrm>
            <a:off x="365760" y="365760"/>
            <a:ext cx="11460480" cy="914400"/>
          </a:xfrm>
          <a:prstGeom prst="rect">
            <a:avLst/>
          </a:prstGeom>
        </p:spPr>
        <p:txBody>
          <a:bodyPr vert="horz" lIns="0" tIns="0" rIns="0" bIns="0" rtlCol="0" anchor="t" anchorCtr="0">
            <a:noAutofit/>
          </a:bodyPr>
          <a:lstStyle/>
          <a:p>
            <a:r>
              <a:rPr lang="en-US" dirty="0"/>
              <a:t>Faculty</a:t>
            </a:r>
          </a:p>
        </p:txBody>
      </p:sp>
      <p:sp>
        <p:nvSpPr>
          <p:cNvPr id="9" name="Text Placeholder 8">
            <a:extLst>
              <a:ext uri="{FF2B5EF4-FFF2-40B4-BE49-F238E27FC236}">
                <a16:creationId xmlns:a16="http://schemas.microsoft.com/office/drawing/2014/main" id="{6016E359-27B2-9143-9054-7E5E788391D2}"/>
              </a:ext>
            </a:extLst>
          </p:cNvPr>
          <p:cNvSpPr>
            <a:spLocks noGrp="1"/>
          </p:cNvSpPr>
          <p:nvPr>
            <p:ph type="body" sz="quarter" idx="14" hasCustomPrompt="1"/>
          </p:nvPr>
        </p:nvSpPr>
        <p:spPr>
          <a:xfrm>
            <a:off x="1281263" y="4682125"/>
            <a:ext cx="3038540" cy="1208088"/>
          </a:xfrm>
        </p:spPr>
        <p:txBody>
          <a:bodyPr/>
          <a:lstStyle>
            <a:lvl1pPr marL="0" indent="0">
              <a:spcBef>
                <a:spcPts val="0"/>
              </a:spcBef>
              <a:buNone/>
              <a:defRPr sz="1600"/>
            </a:lvl1pPr>
            <a:lvl2pPr marL="228594" indent="0">
              <a:buNone/>
              <a:defRPr/>
            </a:lvl2pPr>
            <a:lvl3pPr marL="457189" indent="0">
              <a:buNone/>
              <a:defRPr/>
            </a:lvl3pPr>
            <a:lvl4pPr marL="685783" indent="0">
              <a:buNone/>
              <a:defRPr/>
            </a:lvl4pPr>
            <a:lvl5pPr marL="914377" indent="0">
              <a:buNone/>
              <a:defRPr/>
            </a:lvl5pPr>
          </a:lstStyle>
          <a:p>
            <a:pPr lvl="0"/>
            <a:r>
              <a:rPr lang="en-US" dirty="0"/>
              <a:t>[Drs. Name]</a:t>
            </a:r>
          </a:p>
        </p:txBody>
      </p:sp>
      <p:sp>
        <p:nvSpPr>
          <p:cNvPr id="26" name="Text Placeholder 8">
            <a:extLst>
              <a:ext uri="{FF2B5EF4-FFF2-40B4-BE49-F238E27FC236}">
                <a16:creationId xmlns:a16="http://schemas.microsoft.com/office/drawing/2014/main" id="{3CC66A0E-BAA7-D943-9F9B-33D0E4B57A31}"/>
              </a:ext>
            </a:extLst>
          </p:cNvPr>
          <p:cNvSpPr>
            <a:spLocks noGrp="1"/>
          </p:cNvSpPr>
          <p:nvPr>
            <p:ph type="body" sz="quarter" idx="15" hasCustomPrompt="1"/>
          </p:nvPr>
        </p:nvSpPr>
        <p:spPr>
          <a:xfrm>
            <a:off x="5031487" y="4682125"/>
            <a:ext cx="3038540" cy="1208088"/>
          </a:xfrm>
        </p:spPr>
        <p:txBody>
          <a:bodyPr/>
          <a:lstStyle>
            <a:lvl1pPr marL="0" indent="0">
              <a:spcBef>
                <a:spcPts val="0"/>
              </a:spcBef>
              <a:buNone/>
              <a:defRPr sz="1600"/>
            </a:lvl1pPr>
            <a:lvl2pPr marL="228594" indent="0">
              <a:buNone/>
              <a:defRPr/>
            </a:lvl2pPr>
            <a:lvl3pPr marL="457189" indent="0">
              <a:buNone/>
              <a:defRPr/>
            </a:lvl3pPr>
            <a:lvl4pPr marL="685783" indent="0">
              <a:buNone/>
              <a:defRPr/>
            </a:lvl4pPr>
            <a:lvl5pPr marL="914377" indent="0">
              <a:buNone/>
              <a:defRPr/>
            </a:lvl5pPr>
          </a:lstStyle>
          <a:p>
            <a:pPr lvl="0"/>
            <a:r>
              <a:rPr lang="en-US" dirty="0"/>
              <a:t>[Drs. Name]</a:t>
            </a:r>
          </a:p>
        </p:txBody>
      </p:sp>
      <p:sp>
        <p:nvSpPr>
          <p:cNvPr id="27" name="Text Placeholder 8">
            <a:extLst>
              <a:ext uri="{FF2B5EF4-FFF2-40B4-BE49-F238E27FC236}">
                <a16:creationId xmlns:a16="http://schemas.microsoft.com/office/drawing/2014/main" id="{0795075F-1978-8E4E-B208-9D823DB178C2}"/>
              </a:ext>
            </a:extLst>
          </p:cNvPr>
          <p:cNvSpPr>
            <a:spLocks noGrp="1"/>
          </p:cNvSpPr>
          <p:nvPr>
            <p:ph type="body" sz="quarter" idx="16" hasCustomPrompt="1"/>
          </p:nvPr>
        </p:nvSpPr>
        <p:spPr>
          <a:xfrm>
            <a:off x="8787701" y="4682125"/>
            <a:ext cx="3038540" cy="1208088"/>
          </a:xfrm>
        </p:spPr>
        <p:txBody>
          <a:bodyPr/>
          <a:lstStyle>
            <a:lvl1pPr marL="0" indent="0">
              <a:spcBef>
                <a:spcPts val="0"/>
              </a:spcBef>
              <a:buNone/>
              <a:defRPr sz="1600"/>
            </a:lvl1pPr>
            <a:lvl2pPr marL="228594" indent="0">
              <a:buNone/>
              <a:defRPr/>
            </a:lvl2pPr>
            <a:lvl3pPr marL="457189" indent="0">
              <a:buNone/>
              <a:defRPr/>
            </a:lvl3pPr>
            <a:lvl4pPr marL="685783" indent="0">
              <a:buNone/>
              <a:defRPr/>
            </a:lvl4pPr>
            <a:lvl5pPr marL="914377" indent="0">
              <a:buNone/>
              <a:defRPr/>
            </a:lvl5pPr>
          </a:lstStyle>
          <a:p>
            <a:pPr lvl="0"/>
            <a:r>
              <a:rPr lang="en-US" dirty="0"/>
              <a:t>[Drs. Name]</a:t>
            </a:r>
          </a:p>
        </p:txBody>
      </p:sp>
    </p:spTree>
    <p:extLst>
      <p:ext uri="{BB962C8B-B14F-4D97-AF65-F5344CB8AC3E}">
        <p14:creationId xmlns:p14="http://schemas.microsoft.com/office/powerpoint/2010/main" val="2332110129"/>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1_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248718"/>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8_Logo">
    <p:spTree>
      <p:nvGrpSpPr>
        <p:cNvPr id="1" name=""/>
        <p:cNvGrpSpPr/>
        <p:nvPr/>
      </p:nvGrpSpPr>
      <p:grpSpPr>
        <a:xfrm>
          <a:off x="0" y="0"/>
          <a:ext cx="0" cy="0"/>
          <a:chOff x="0" y="0"/>
          <a:chExt cx="0" cy="0"/>
        </a:xfrm>
      </p:grpSpPr>
      <p:pic>
        <p:nvPicPr>
          <p:cNvPr id="4" name="Bristol Myers Squibb" descr="Bristol Myers Squibb">
            <a:extLst>
              <a:ext uri="{FF2B5EF4-FFF2-40B4-BE49-F238E27FC236}">
                <a16:creationId xmlns:a16="http://schemas.microsoft.com/office/drawing/2014/main" id="{B50985CD-7333-F343-85B8-C4893E81FC91}"/>
              </a:ext>
            </a:extLst>
          </p:cNvPr>
          <p:cNvPicPr>
            <a:picLocks noChangeAspect="1"/>
          </p:cNvPicPr>
          <p:nvPr userDrawn="1"/>
        </p:nvPicPr>
        <p:blipFill>
          <a:blip r:embed="rId2"/>
          <a:stretch>
            <a:fillRect/>
          </a:stretch>
        </p:blipFill>
        <p:spPr bwMode="black">
          <a:xfrm>
            <a:off x="90557" y="2633918"/>
            <a:ext cx="6300083" cy="1590167"/>
          </a:xfrm>
          <a:prstGeom prst="rect">
            <a:avLst/>
          </a:prstGeom>
          <a:noFill/>
        </p:spPr>
      </p:pic>
      <p:pic>
        <p:nvPicPr>
          <p:cNvPr id="6" name="Picture 5">
            <a:extLst>
              <a:ext uri="{FF2B5EF4-FFF2-40B4-BE49-F238E27FC236}">
                <a16:creationId xmlns:a16="http://schemas.microsoft.com/office/drawing/2014/main" id="{A94E69A9-92A1-4548-A5B7-8E26DFD15FF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347195" y="260402"/>
            <a:ext cx="6231839" cy="6231839"/>
          </a:xfrm>
          <a:prstGeom prst="rect">
            <a:avLst/>
          </a:prstGeom>
        </p:spPr>
      </p:pic>
    </p:spTree>
    <p:extLst>
      <p:ext uri="{BB962C8B-B14F-4D97-AF65-F5344CB8AC3E}">
        <p14:creationId xmlns:p14="http://schemas.microsoft.com/office/powerpoint/2010/main" val="517455480"/>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6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547F37-A42A-114A-9333-FBB537D4A54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ristol Myers Squibb" descr="Bristol Myers Squibb">
            <a:extLst>
              <a:ext uri="{FF2B5EF4-FFF2-40B4-BE49-F238E27FC236}">
                <a16:creationId xmlns:a16="http://schemas.microsoft.com/office/drawing/2014/main" id="{B50985CD-7333-F343-85B8-C4893E81FC91}"/>
              </a:ext>
            </a:extLst>
          </p:cNvPr>
          <p:cNvPicPr>
            <a:picLocks noChangeAspect="1"/>
          </p:cNvPicPr>
          <p:nvPr userDrawn="1"/>
        </p:nvPicPr>
        <p:blipFill>
          <a:blip r:embed="rId3"/>
          <a:stretch>
            <a:fillRect/>
          </a:stretch>
        </p:blipFill>
        <p:spPr bwMode="black">
          <a:xfrm>
            <a:off x="90557" y="2633918"/>
            <a:ext cx="6300083" cy="1590167"/>
          </a:xfrm>
          <a:prstGeom prst="rect">
            <a:avLst/>
          </a:prstGeom>
          <a:noFill/>
        </p:spPr>
      </p:pic>
      <p:pic>
        <p:nvPicPr>
          <p:cNvPr id="5" name="Picture 4">
            <a:extLst>
              <a:ext uri="{FF2B5EF4-FFF2-40B4-BE49-F238E27FC236}">
                <a16:creationId xmlns:a16="http://schemas.microsoft.com/office/drawing/2014/main" id="{A9D164E2-0CB7-5541-9C63-892EEBE889D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5347195" y="260402"/>
            <a:ext cx="6231839" cy="6231839"/>
          </a:xfrm>
          <a:prstGeom prst="rect">
            <a:avLst/>
          </a:prstGeom>
        </p:spPr>
      </p:pic>
    </p:spTree>
    <p:extLst>
      <p:ext uri="{BB962C8B-B14F-4D97-AF65-F5344CB8AC3E}">
        <p14:creationId xmlns:p14="http://schemas.microsoft.com/office/powerpoint/2010/main" val="1829941178"/>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5_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060E4-2B6F-A141-A6B6-301A192444B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ristol Myers Squibb" descr="Bristol Myers Squibb">
            <a:extLst>
              <a:ext uri="{FF2B5EF4-FFF2-40B4-BE49-F238E27FC236}">
                <a16:creationId xmlns:a16="http://schemas.microsoft.com/office/drawing/2014/main" id="{91000A19-9025-2C4A-9321-625720905BF5}"/>
              </a:ext>
            </a:extLst>
          </p:cNvPr>
          <p:cNvPicPr>
            <a:picLocks noChangeAspect="1"/>
          </p:cNvPicPr>
          <p:nvPr userDrawn="1"/>
        </p:nvPicPr>
        <p:blipFill>
          <a:blip r:embed="rId3"/>
          <a:stretch>
            <a:fillRect/>
          </a:stretch>
        </p:blipFill>
        <p:spPr bwMode="black">
          <a:xfrm>
            <a:off x="150689" y="5913096"/>
            <a:ext cx="3260484" cy="822960"/>
          </a:xfrm>
          <a:prstGeom prst="rect">
            <a:avLst/>
          </a:prstGeom>
          <a:noFill/>
        </p:spPr>
      </p:pic>
      <p:sp>
        <p:nvSpPr>
          <p:cNvPr id="8" name="Thank You">
            <a:extLst>
              <a:ext uri="{FF2B5EF4-FFF2-40B4-BE49-F238E27FC236}">
                <a16:creationId xmlns:a16="http://schemas.microsoft.com/office/drawing/2014/main" id="{2DF7BC51-D766-5D44-8D23-2A1F0BF208B3}"/>
              </a:ext>
            </a:extLst>
          </p:cNvPr>
          <p:cNvSpPr txBox="1">
            <a:spLocks/>
          </p:cNvSpPr>
          <p:nvPr userDrawn="1"/>
        </p:nvSpPr>
        <p:spPr>
          <a:xfrm>
            <a:off x="365760" y="1554480"/>
            <a:ext cx="7543165"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6000" dirty="0"/>
              <a:t>Thank you</a:t>
            </a:r>
          </a:p>
        </p:txBody>
      </p:sp>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1" y="4014101"/>
            <a:ext cx="5407611"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a:t>
            </a:r>
          </a:p>
        </p:txBody>
      </p:sp>
      <p:pic>
        <p:nvPicPr>
          <p:cNvPr id="9" name="Picture 8">
            <a:extLst>
              <a:ext uri="{FF2B5EF4-FFF2-40B4-BE49-F238E27FC236}">
                <a16:creationId xmlns:a16="http://schemas.microsoft.com/office/drawing/2014/main" id="{A458BFF3-2124-1F42-BAD5-B307D7F1F7B7}"/>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5347195" y="260402"/>
            <a:ext cx="6231839" cy="6231839"/>
          </a:xfrm>
          <a:prstGeom prst="rect">
            <a:avLst/>
          </a:prstGeom>
        </p:spPr>
      </p:pic>
    </p:spTree>
    <p:extLst>
      <p:ext uri="{BB962C8B-B14F-4D97-AF65-F5344CB8AC3E}">
        <p14:creationId xmlns:p14="http://schemas.microsoft.com/office/powerpoint/2010/main" val="617674268"/>
      </p:ext>
    </p:extLst>
  </p:cSld>
  <p:clrMapOvr>
    <a:masterClrMapping/>
  </p:clrMapOvr>
  <p:extLst>
    <p:ext uri="{DCECCB84-F9BA-43D5-87BE-67443E8EF086}">
      <p15:sldGuideLst xmlns:p15="http://schemas.microsoft.com/office/powerpoint/2012/main">
        <p15:guide id="1" pos="498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End Slide">
    <p:spTree>
      <p:nvGrpSpPr>
        <p:cNvPr id="1" name=""/>
        <p:cNvGrpSpPr/>
        <p:nvPr/>
      </p:nvGrpSpPr>
      <p:grpSpPr>
        <a:xfrm>
          <a:off x="0" y="0"/>
          <a:ext cx="0" cy="0"/>
          <a:chOff x="0" y="0"/>
          <a:chExt cx="0" cy="0"/>
        </a:xfrm>
      </p:grpSpPr>
      <p:pic>
        <p:nvPicPr>
          <p:cNvPr id="7" name="Bristol Myers Squibb" descr="Bristol Myers Squibb">
            <a:extLst>
              <a:ext uri="{FF2B5EF4-FFF2-40B4-BE49-F238E27FC236}">
                <a16:creationId xmlns:a16="http://schemas.microsoft.com/office/drawing/2014/main" id="{91000A19-9025-2C4A-9321-625720905BF5}"/>
              </a:ext>
            </a:extLst>
          </p:cNvPr>
          <p:cNvPicPr>
            <a:picLocks noChangeAspect="1"/>
          </p:cNvPicPr>
          <p:nvPr userDrawn="1"/>
        </p:nvPicPr>
        <p:blipFill>
          <a:blip r:embed="rId2"/>
          <a:stretch>
            <a:fillRect/>
          </a:stretch>
        </p:blipFill>
        <p:spPr bwMode="black">
          <a:xfrm>
            <a:off x="150689" y="5913096"/>
            <a:ext cx="3260484" cy="822960"/>
          </a:xfrm>
          <a:prstGeom prst="rect">
            <a:avLst/>
          </a:prstGeom>
          <a:noFill/>
        </p:spPr>
      </p:pic>
      <p:sp>
        <p:nvSpPr>
          <p:cNvPr id="8" name="Thank You">
            <a:extLst>
              <a:ext uri="{FF2B5EF4-FFF2-40B4-BE49-F238E27FC236}">
                <a16:creationId xmlns:a16="http://schemas.microsoft.com/office/drawing/2014/main" id="{2DF7BC51-D766-5D44-8D23-2A1F0BF208B3}"/>
              </a:ext>
            </a:extLst>
          </p:cNvPr>
          <p:cNvSpPr txBox="1">
            <a:spLocks/>
          </p:cNvSpPr>
          <p:nvPr userDrawn="1"/>
        </p:nvSpPr>
        <p:spPr>
          <a:xfrm>
            <a:off x="365760" y="1554480"/>
            <a:ext cx="7543165"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sz="6000" dirty="0"/>
              <a:t>Thank you</a:t>
            </a:r>
          </a:p>
        </p:txBody>
      </p:sp>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1" y="4014101"/>
            <a:ext cx="5407611"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a:t>
            </a:r>
          </a:p>
        </p:txBody>
      </p:sp>
      <p:pic>
        <p:nvPicPr>
          <p:cNvPr id="9" name="Picture 8">
            <a:extLst>
              <a:ext uri="{FF2B5EF4-FFF2-40B4-BE49-F238E27FC236}">
                <a16:creationId xmlns:a16="http://schemas.microsoft.com/office/drawing/2014/main" id="{C1294F88-739B-5549-B124-DBEBE84596F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347195" y="260402"/>
            <a:ext cx="6231839" cy="6231839"/>
          </a:xfrm>
          <a:prstGeom prst="rect">
            <a:avLst/>
          </a:prstGeom>
        </p:spPr>
      </p:pic>
    </p:spTree>
    <p:extLst>
      <p:ext uri="{BB962C8B-B14F-4D97-AF65-F5344CB8AC3E}">
        <p14:creationId xmlns:p14="http://schemas.microsoft.com/office/powerpoint/2010/main" val="2598511158"/>
      </p:ext>
    </p:extLst>
  </p:cSld>
  <p:clrMapOvr>
    <a:masterClrMapping/>
  </p:clrMapOvr>
  <p:extLst>
    <p:ext uri="{DCECCB84-F9BA-43D5-87BE-67443E8EF086}">
      <p15:sldGuideLst xmlns:p15="http://schemas.microsoft.com/office/powerpoint/2012/main">
        <p15:guide id="1" pos="4982">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Calibri" panose="020F0502020204030204" pitchFamily="34" charset="0"/>
                <a:cs typeface="Calibri" panose="020F050202020403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Calibri" panose="020F0502020204030204" pitchFamily="34" charset="0"/>
                <a:cs typeface="Calibri" panose="020F050202020403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Calibri" panose="020F0502020204030204" pitchFamily="34" charset="0"/>
                <a:cs typeface="Calibri" panose="020F050202020403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Calibri" panose="020F0502020204030204" pitchFamily="34" charset="0"/>
                <a:cs typeface="Calibri" panose="020F0502020204030204" pitchFamily="34" charset="0"/>
              </a:defRPr>
            </a:lvl3pPr>
            <a:lvl4pPr marL="1828754" indent="-156629">
              <a:lnSpc>
                <a:spcPct val="100000"/>
              </a:lnSpc>
              <a:spcBef>
                <a:spcPts val="0"/>
              </a:spcBef>
              <a:buSzPct val="100000"/>
              <a:tabLst/>
              <a:defRPr sz="2133">
                <a:solidFill>
                  <a:schemeClr val="tx1"/>
                </a:solidFill>
                <a:latin typeface="Calibri" panose="020F0502020204030204" pitchFamily="34" charset="0"/>
                <a:cs typeface="Calibri" panose="020F0502020204030204" pitchFamily="34" charset="0"/>
              </a:defRPr>
            </a:lvl4pPr>
            <a:lvl5pPr marL="2438339">
              <a:lnSpc>
                <a:spcPct val="100000"/>
              </a:lnSpc>
              <a:spcBef>
                <a:spcPts val="0"/>
              </a:spcBef>
              <a:defRPr sz="2133">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Calibri" panose="020F0502020204030204" pitchFamily="34" charset="0"/>
                <a:cs typeface="Calibri" panose="020F050202020403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Calibri" panose="020F0502020204030204" pitchFamily="34" charset="0"/>
                <a:cs typeface="Calibri" panose="020F050202020403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40193876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481" y="1123161"/>
            <a:ext cx="9143040" cy="2386476"/>
          </a:xfrm>
        </p:spPr>
        <p:txBody>
          <a:bodyPr anchor="b"/>
          <a:lstStyle>
            <a:lvl1pPr algn="ctr">
              <a:defRPr sz="7256"/>
            </a:lvl1pPr>
          </a:lstStyle>
          <a:p>
            <a:r>
              <a:rPr lang="it-IT"/>
              <a:t>Fare clic per modificare lo stile del titolo</a:t>
            </a:r>
          </a:p>
        </p:txBody>
      </p:sp>
      <p:sp>
        <p:nvSpPr>
          <p:cNvPr id="3" name="Sottotitolo 2"/>
          <p:cNvSpPr>
            <a:spLocks noGrp="1"/>
          </p:cNvSpPr>
          <p:nvPr>
            <p:ph type="subTitle" idx="1"/>
          </p:nvPr>
        </p:nvSpPr>
        <p:spPr>
          <a:xfrm>
            <a:off x="1524481" y="3601794"/>
            <a:ext cx="9143040" cy="1656903"/>
          </a:xfrm>
        </p:spPr>
        <p:txBody>
          <a:bodyPr/>
          <a:lstStyle>
            <a:lvl1pPr marL="0" indent="0" algn="ctr">
              <a:buNone/>
              <a:defRPr sz="2903"/>
            </a:lvl1pPr>
            <a:lvl2pPr marL="552938" indent="0" algn="ctr">
              <a:buNone/>
              <a:defRPr sz="2419"/>
            </a:lvl2pPr>
            <a:lvl3pPr marL="1105875" indent="0" algn="ctr">
              <a:buNone/>
              <a:defRPr sz="2177"/>
            </a:lvl3pPr>
            <a:lvl4pPr marL="1658813" indent="0" algn="ctr">
              <a:buNone/>
              <a:defRPr sz="1935"/>
            </a:lvl4pPr>
            <a:lvl5pPr marL="2211751" indent="0" algn="ctr">
              <a:buNone/>
              <a:defRPr sz="1935"/>
            </a:lvl5pPr>
            <a:lvl6pPr marL="2764688" indent="0" algn="ctr">
              <a:buNone/>
              <a:defRPr sz="1935"/>
            </a:lvl6pPr>
            <a:lvl7pPr marL="3317626" indent="0" algn="ctr">
              <a:buNone/>
              <a:defRPr sz="1935"/>
            </a:lvl7pPr>
            <a:lvl8pPr marL="3870564" indent="0" algn="ctr">
              <a:buNone/>
              <a:defRPr sz="1935"/>
            </a:lvl8pPr>
            <a:lvl9pPr marL="4423501" indent="0" algn="ctr">
              <a:buNone/>
              <a:defRPr sz="1935"/>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CE3CB846-AC17-4BC8-A048-615086366B91}" type="slidenum">
              <a:t>‹#›</a:t>
            </a:fld>
            <a:endParaRPr lang="en-US"/>
          </a:p>
        </p:txBody>
      </p:sp>
    </p:spTree>
    <p:extLst>
      <p:ext uri="{BB962C8B-B14F-4D97-AF65-F5344CB8AC3E}">
        <p14:creationId xmlns:p14="http://schemas.microsoft.com/office/powerpoint/2010/main" val="2968848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494831DF-9AF1-47FA-8665-63ECC6E660A5}" type="slidenum">
              <a:t>‹#›</a:t>
            </a:fld>
            <a:endParaRPr lang="en-US"/>
          </a:p>
        </p:txBody>
      </p:sp>
    </p:spTree>
    <p:extLst>
      <p:ext uri="{BB962C8B-B14F-4D97-AF65-F5344CB8AC3E}">
        <p14:creationId xmlns:p14="http://schemas.microsoft.com/office/powerpoint/2010/main" val="33533626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361" y="1710661"/>
            <a:ext cx="10515839" cy="2851100"/>
          </a:xfrm>
        </p:spPr>
        <p:txBody>
          <a:bodyPr anchor="b"/>
          <a:lstStyle>
            <a:lvl1pPr>
              <a:defRPr sz="7256"/>
            </a:lvl1pPr>
          </a:lstStyle>
          <a:p>
            <a:r>
              <a:rPr lang="it-IT"/>
              <a:t>Fare clic per modificare lo stile del titolo</a:t>
            </a:r>
          </a:p>
        </p:txBody>
      </p:sp>
      <p:sp>
        <p:nvSpPr>
          <p:cNvPr id="3" name="Segnaposto testo 2"/>
          <p:cNvSpPr>
            <a:spLocks noGrp="1"/>
          </p:cNvSpPr>
          <p:nvPr>
            <p:ph type="body" idx="1"/>
          </p:nvPr>
        </p:nvSpPr>
        <p:spPr>
          <a:xfrm>
            <a:off x="831361" y="4588640"/>
            <a:ext cx="10515839" cy="1501387"/>
          </a:xfrm>
        </p:spPr>
        <p:txBody>
          <a:bodyPr/>
          <a:lstStyle>
            <a:lvl1pPr marL="0" indent="0">
              <a:buNone/>
              <a:defRPr sz="2903">
                <a:solidFill>
                  <a:schemeClr val="tx1">
                    <a:tint val="75000"/>
                  </a:schemeClr>
                </a:solidFill>
              </a:defRPr>
            </a:lvl1pPr>
            <a:lvl2pPr marL="552938" indent="0">
              <a:buNone/>
              <a:defRPr sz="2419">
                <a:solidFill>
                  <a:schemeClr val="tx1">
                    <a:tint val="75000"/>
                  </a:schemeClr>
                </a:solidFill>
              </a:defRPr>
            </a:lvl2pPr>
            <a:lvl3pPr marL="1105875" indent="0">
              <a:buNone/>
              <a:defRPr sz="2177">
                <a:solidFill>
                  <a:schemeClr val="tx1">
                    <a:tint val="75000"/>
                  </a:schemeClr>
                </a:solidFill>
              </a:defRPr>
            </a:lvl3pPr>
            <a:lvl4pPr marL="1658813" indent="0">
              <a:buNone/>
              <a:defRPr sz="1935">
                <a:solidFill>
                  <a:schemeClr val="tx1">
                    <a:tint val="75000"/>
                  </a:schemeClr>
                </a:solidFill>
              </a:defRPr>
            </a:lvl4pPr>
            <a:lvl5pPr marL="2211751" indent="0">
              <a:buNone/>
              <a:defRPr sz="1935">
                <a:solidFill>
                  <a:schemeClr val="tx1">
                    <a:tint val="75000"/>
                  </a:schemeClr>
                </a:solidFill>
              </a:defRPr>
            </a:lvl5pPr>
            <a:lvl6pPr marL="2764688" indent="0">
              <a:buNone/>
              <a:defRPr sz="1935">
                <a:solidFill>
                  <a:schemeClr val="tx1">
                    <a:tint val="75000"/>
                  </a:schemeClr>
                </a:solidFill>
              </a:defRPr>
            </a:lvl6pPr>
            <a:lvl7pPr marL="3317626" indent="0">
              <a:buNone/>
              <a:defRPr sz="1935">
                <a:solidFill>
                  <a:schemeClr val="tx1">
                    <a:tint val="75000"/>
                  </a:schemeClr>
                </a:solidFill>
              </a:defRPr>
            </a:lvl7pPr>
            <a:lvl8pPr marL="3870564" indent="0">
              <a:buNone/>
              <a:defRPr sz="1935">
                <a:solidFill>
                  <a:schemeClr val="tx1">
                    <a:tint val="75000"/>
                  </a:schemeClr>
                </a:solidFill>
              </a:defRPr>
            </a:lvl8pPr>
            <a:lvl9pPr marL="4423501" indent="0">
              <a:buNone/>
              <a:defRPr sz="1935">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40B6B14C-6EF6-41DB-B444-92AA78E80B58}" type="slidenum">
              <a:t>‹#›</a:t>
            </a:fld>
            <a:endParaRPr lang="en-US"/>
          </a:p>
        </p:txBody>
      </p:sp>
    </p:spTree>
    <p:extLst>
      <p:ext uri="{BB962C8B-B14F-4D97-AF65-F5344CB8AC3E}">
        <p14:creationId xmlns:p14="http://schemas.microsoft.com/office/powerpoint/2010/main" val="966710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8641" y="1605065"/>
            <a:ext cx="5393279" cy="397618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86241" y="1605065"/>
            <a:ext cx="5395200" cy="397618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lvl="0"/>
            <a:endParaRPr lang="en-US"/>
          </a:p>
        </p:txBody>
      </p:sp>
      <p:sp>
        <p:nvSpPr>
          <p:cNvPr id="6" name="Segnaposto piè di pagina 5"/>
          <p:cNvSpPr>
            <a:spLocks noGrp="1"/>
          </p:cNvSpPr>
          <p:nvPr>
            <p:ph type="ftr" sz="quarter" idx="11"/>
          </p:nvPr>
        </p:nvSpPr>
        <p:spPr/>
        <p:txBody>
          <a:bodyPr/>
          <a:lstStyle/>
          <a:p>
            <a:pPr lvl="0"/>
            <a:endParaRPr lang="en-US"/>
          </a:p>
        </p:txBody>
      </p:sp>
      <p:sp>
        <p:nvSpPr>
          <p:cNvPr id="7" name="Segnaposto numero diapositiva 6"/>
          <p:cNvSpPr>
            <a:spLocks noGrp="1"/>
          </p:cNvSpPr>
          <p:nvPr>
            <p:ph type="sldNum" sz="quarter" idx="12"/>
          </p:nvPr>
        </p:nvSpPr>
        <p:spPr/>
        <p:txBody>
          <a:bodyPr/>
          <a:lstStyle/>
          <a:p>
            <a:pPr lvl="0"/>
            <a:fld id="{2EC35787-2169-4F3B-A0DC-EE297BB51C8F}" type="slidenum">
              <a:t>‹#›</a:t>
            </a:fld>
            <a:endParaRPr lang="en-US"/>
          </a:p>
        </p:txBody>
      </p:sp>
    </p:spTree>
    <p:extLst>
      <p:ext uri="{BB962C8B-B14F-4D97-AF65-F5344CB8AC3E}">
        <p14:creationId xmlns:p14="http://schemas.microsoft.com/office/powerpoint/2010/main" val="40997956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041" y="364788"/>
            <a:ext cx="10515839" cy="1326674"/>
          </a:xfrm>
        </p:spPr>
        <p:txBody>
          <a:bodyPr/>
          <a:lstStyle/>
          <a:p>
            <a:r>
              <a:rPr lang="it-IT"/>
              <a:t>Fare clic per modificare lo stile del titolo</a:t>
            </a:r>
          </a:p>
        </p:txBody>
      </p:sp>
      <p:sp>
        <p:nvSpPr>
          <p:cNvPr id="3" name="Segnaposto testo 2"/>
          <p:cNvSpPr>
            <a:spLocks noGrp="1"/>
          </p:cNvSpPr>
          <p:nvPr>
            <p:ph type="body" idx="1"/>
          </p:nvPr>
        </p:nvSpPr>
        <p:spPr>
          <a:xfrm>
            <a:off x="839041" y="1681861"/>
            <a:ext cx="5159039" cy="823652"/>
          </a:xfrm>
        </p:spPr>
        <p:txBody>
          <a:bodyPr anchor="b"/>
          <a:lstStyle>
            <a:lvl1pPr marL="0" indent="0">
              <a:buNone/>
              <a:defRPr sz="2903" b="1"/>
            </a:lvl1pPr>
            <a:lvl2pPr marL="552938" indent="0">
              <a:buNone/>
              <a:defRPr sz="2419" b="1"/>
            </a:lvl2pPr>
            <a:lvl3pPr marL="1105875" indent="0">
              <a:buNone/>
              <a:defRPr sz="2177" b="1"/>
            </a:lvl3pPr>
            <a:lvl4pPr marL="1658813" indent="0">
              <a:buNone/>
              <a:defRPr sz="1935" b="1"/>
            </a:lvl4pPr>
            <a:lvl5pPr marL="2211751" indent="0">
              <a:buNone/>
              <a:defRPr sz="1935" b="1"/>
            </a:lvl5pPr>
            <a:lvl6pPr marL="2764688" indent="0">
              <a:buNone/>
              <a:defRPr sz="1935" b="1"/>
            </a:lvl6pPr>
            <a:lvl7pPr marL="3317626" indent="0">
              <a:buNone/>
              <a:defRPr sz="1935" b="1"/>
            </a:lvl7pPr>
            <a:lvl8pPr marL="3870564" indent="0">
              <a:buNone/>
              <a:defRPr sz="1935" b="1"/>
            </a:lvl8pPr>
            <a:lvl9pPr marL="4423501" indent="0">
              <a:buNone/>
              <a:defRPr sz="1935" b="1"/>
            </a:lvl9pPr>
          </a:lstStyle>
          <a:p>
            <a:pPr lvl="0"/>
            <a:r>
              <a:rPr lang="it-IT"/>
              <a:t>Modifica gli stili del testo dello schema</a:t>
            </a:r>
          </a:p>
        </p:txBody>
      </p:sp>
      <p:sp>
        <p:nvSpPr>
          <p:cNvPr id="4" name="Segnaposto contenuto 3"/>
          <p:cNvSpPr>
            <a:spLocks noGrp="1"/>
          </p:cNvSpPr>
          <p:nvPr>
            <p:ph sz="half" idx="2"/>
          </p:nvPr>
        </p:nvSpPr>
        <p:spPr>
          <a:xfrm>
            <a:off x="839041" y="2505513"/>
            <a:ext cx="5159039" cy="3684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801" y="1681861"/>
            <a:ext cx="5182079" cy="823652"/>
          </a:xfrm>
        </p:spPr>
        <p:txBody>
          <a:bodyPr anchor="b"/>
          <a:lstStyle>
            <a:lvl1pPr marL="0" indent="0">
              <a:buNone/>
              <a:defRPr sz="2903" b="1"/>
            </a:lvl1pPr>
            <a:lvl2pPr marL="552938" indent="0">
              <a:buNone/>
              <a:defRPr sz="2419" b="1"/>
            </a:lvl2pPr>
            <a:lvl3pPr marL="1105875" indent="0">
              <a:buNone/>
              <a:defRPr sz="2177" b="1"/>
            </a:lvl3pPr>
            <a:lvl4pPr marL="1658813" indent="0">
              <a:buNone/>
              <a:defRPr sz="1935" b="1"/>
            </a:lvl4pPr>
            <a:lvl5pPr marL="2211751" indent="0">
              <a:buNone/>
              <a:defRPr sz="1935" b="1"/>
            </a:lvl5pPr>
            <a:lvl6pPr marL="2764688" indent="0">
              <a:buNone/>
              <a:defRPr sz="1935" b="1"/>
            </a:lvl6pPr>
            <a:lvl7pPr marL="3317626" indent="0">
              <a:buNone/>
              <a:defRPr sz="1935" b="1"/>
            </a:lvl7pPr>
            <a:lvl8pPr marL="3870564" indent="0">
              <a:buNone/>
              <a:defRPr sz="1935" b="1"/>
            </a:lvl8pPr>
            <a:lvl9pPr marL="4423501" indent="0">
              <a:buNone/>
              <a:defRPr sz="1935" b="1"/>
            </a:lvl9pPr>
          </a:lstStyle>
          <a:p>
            <a:pPr lvl="0"/>
            <a:r>
              <a:rPr lang="it-IT"/>
              <a:t>Modifica gli stili del testo dello schema</a:t>
            </a:r>
          </a:p>
        </p:txBody>
      </p:sp>
      <p:sp>
        <p:nvSpPr>
          <p:cNvPr id="6" name="Segnaposto contenuto 5"/>
          <p:cNvSpPr>
            <a:spLocks noGrp="1"/>
          </p:cNvSpPr>
          <p:nvPr>
            <p:ph sz="quarter" idx="4"/>
          </p:nvPr>
        </p:nvSpPr>
        <p:spPr>
          <a:xfrm>
            <a:off x="6172801" y="2505513"/>
            <a:ext cx="5182079" cy="3684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lvl="0"/>
            <a:endParaRPr lang="en-US"/>
          </a:p>
        </p:txBody>
      </p:sp>
      <p:sp>
        <p:nvSpPr>
          <p:cNvPr id="8" name="Segnaposto piè di pagina 7"/>
          <p:cNvSpPr>
            <a:spLocks noGrp="1"/>
          </p:cNvSpPr>
          <p:nvPr>
            <p:ph type="ftr" sz="quarter" idx="11"/>
          </p:nvPr>
        </p:nvSpPr>
        <p:spPr/>
        <p:txBody>
          <a:bodyPr/>
          <a:lstStyle/>
          <a:p>
            <a:pPr lvl="0"/>
            <a:endParaRPr lang="en-US"/>
          </a:p>
        </p:txBody>
      </p:sp>
      <p:sp>
        <p:nvSpPr>
          <p:cNvPr id="9" name="Segnaposto numero diapositiva 8"/>
          <p:cNvSpPr>
            <a:spLocks noGrp="1"/>
          </p:cNvSpPr>
          <p:nvPr>
            <p:ph type="sldNum" sz="quarter" idx="12"/>
          </p:nvPr>
        </p:nvSpPr>
        <p:spPr/>
        <p:txBody>
          <a:bodyPr/>
          <a:lstStyle/>
          <a:p>
            <a:pPr lvl="0"/>
            <a:fld id="{CF00301A-BA91-4A1B-A00D-F72EB46B6A7C}" type="slidenum">
              <a:t>‹#›</a:t>
            </a:fld>
            <a:endParaRPr lang="en-US"/>
          </a:p>
        </p:txBody>
      </p:sp>
    </p:spTree>
    <p:extLst>
      <p:ext uri="{BB962C8B-B14F-4D97-AF65-F5344CB8AC3E}">
        <p14:creationId xmlns:p14="http://schemas.microsoft.com/office/powerpoint/2010/main" val="40214586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pPr lvl="0"/>
            <a:endParaRPr lang="en-US"/>
          </a:p>
        </p:txBody>
      </p:sp>
      <p:sp>
        <p:nvSpPr>
          <p:cNvPr id="4" name="Segnaposto piè di pagina 3"/>
          <p:cNvSpPr>
            <a:spLocks noGrp="1"/>
          </p:cNvSpPr>
          <p:nvPr>
            <p:ph type="ftr" sz="quarter" idx="11"/>
          </p:nvPr>
        </p:nvSpPr>
        <p:spPr/>
        <p:txBody>
          <a:bodyPr/>
          <a:lstStyle/>
          <a:p>
            <a:pPr lvl="0"/>
            <a:endParaRPr lang="en-US"/>
          </a:p>
        </p:txBody>
      </p:sp>
      <p:sp>
        <p:nvSpPr>
          <p:cNvPr id="5" name="Segnaposto numero diapositiva 4"/>
          <p:cNvSpPr>
            <a:spLocks noGrp="1"/>
          </p:cNvSpPr>
          <p:nvPr>
            <p:ph type="sldNum" sz="quarter" idx="12"/>
          </p:nvPr>
        </p:nvSpPr>
        <p:spPr/>
        <p:txBody>
          <a:bodyPr/>
          <a:lstStyle/>
          <a:p>
            <a:pPr lvl="0"/>
            <a:fld id="{ED9B1DE3-65F2-46FA-85D2-94E3342E0180}" type="slidenum">
              <a:t>‹#›</a:t>
            </a:fld>
            <a:endParaRPr lang="en-US"/>
          </a:p>
        </p:txBody>
      </p:sp>
    </p:spTree>
    <p:extLst>
      <p:ext uri="{BB962C8B-B14F-4D97-AF65-F5344CB8AC3E}">
        <p14:creationId xmlns:p14="http://schemas.microsoft.com/office/powerpoint/2010/main" val="40207096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en-US"/>
          </a:p>
        </p:txBody>
      </p:sp>
      <p:sp>
        <p:nvSpPr>
          <p:cNvPr id="3" name="Segnaposto piè di pagina 2"/>
          <p:cNvSpPr>
            <a:spLocks noGrp="1"/>
          </p:cNvSpPr>
          <p:nvPr>
            <p:ph type="ftr" sz="quarter" idx="11"/>
          </p:nvPr>
        </p:nvSpPr>
        <p:spPr/>
        <p:txBody>
          <a:bodyPr/>
          <a:lstStyle/>
          <a:p>
            <a:pPr lvl="0"/>
            <a:endParaRPr lang="en-US"/>
          </a:p>
        </p:txBody>
      </p:sp>
      <p:sp>
        <p:nvSpPr>
          <p:cNvPr id="4" name="Segnaposto numero diapositiva 3"/>
          <p:cNvSpPr>
            <a:spLocks noGrp="1"/>
          </p:cNvSpPr>
          <p:nvPr>
            <p:ph type="sldNum" sz="quarter" idx="12"/>
          </p:nvPr>
        </p:nvSpPr>
        <p:spPr/>
        <p:txBody>
          <a:bodyPr/>
          <a:lstStyle/>
          <a:p>
            <a:pPr lvl="0"/>
            <a:fld id="{BF5680FC-6220-4BC7-881D-87BD957540B8}" type="slidenum">
              <a:t>‹#›</a:t>
            </a:fld>
            <a:endParaRPr lang="en-US"/>
          </a:p>
        </p:txBody>
      </p:sp>
    </p:spTree>
    <p:extLst>
      <p:ext uri="{BB962C8B-B14F-4D97-AF65-F5344CB8AC3E}">
        <p14:creationId xmlns:p14="http://schemas.microsoft.com/office/powerpoint/2010/main" val="2130694293"/>
      </p:ext>
    </p:extLst>
  </p:cSld>
  <p:clrMapOvr>
    <a:masterClrMapping/>
  </p:clrMapOvr>
  <p:hf sldNum="0"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041" y="456945"/>
            <a:ext cx="3932160" cy="1601224"/>
          </a:xfrm>
        </p:spPr>
        <p:txBody>
          <a:bodyPr anchor="b"/>
          <a:lstStyle>
            <a:lvl1pPr>
              <a:defRPr sz="3870"/>
            </a:lvl1pPr>
          </a:lstStyle>
          <a:p>
            <a:r>
              <a:rPr lang="it-IT"/>
              <a:t>Fare clic per modificare lo stile del titolo</a:t>
            </a:r>
          </a:p>
        </p:txBody>
      </p:sp>
      <p:sp>
        <p:nvSpPr>
          <p:cNvPr id="3" name="Segnaposto contenuto 2"/>
          <p:cNvSpPr>
            <a:spLocks noGrp="1"/>
          </p:cNvSpPr>
          <p:nvPr>
            <p:ph idx="1"/>
          </p:nvPr>
        </p:nvSpPr>
        <p:spPr>
          <a:xfrm>
            <a:off x="5184001" y="986846"/>
            <a:ext cx="6170880" cy="4874710"/>
          </a:xfrm>
        </p:spPr>
        <p:txBody>
          <a:bodyPr/>
          <a:lstStyle>
            <a:lvl1pPr>
              <a:defRPr sz="3870"/>
            </a:lvl1pPr>
            <a:lvl2pPr>
              <a:defRPr sz="3386"/>
            </a:lvl2pPr>
            <a:lvl3pPr>
              <a:defRPr sz="2903"/>
            </a:lvl3pPr>
            <a:lvl4pPr>
              <a:defRPr sz="2419"/>
            </a:lvl4pPr>
            <a:lvl5pPr>
              <a:defRPr sz="2419"/>
            </a:lvl5pPr>
            <a:lvl6pPr>
              <a:defRPr sz="2419"/>
            </a:lvl6pPr>
            <a:lvl7pPr>
              <a:defRPr sz="2419"/>
            </a:lvl7pPr>
            <a:lvl8pPr>
              <a:defRPr sz="2419"/>
            </a:lvl8pPr>
            <a:lvl9pPr>
              <a:defRPr sz="2419"/>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041" y="2058168"/>
            <a:ext cx="3932160" cy="3811067"/>
          </a:xfrm>
        </p:spPr>
        <p:txBody>
          <a:bodyPr/>
          <a:lstStyle>
            <a:lvl1pPr marL="0" indent="0">
              <a:buNone/>
              <a:defRPr sz="1935"/>
            </a:lvl1pPr>
            <a:lvl2pPr marL="552938" indent="0">
              <a:buNone/>
              <a:defRPr sz="1693"/>
            </a:lvl2pPr>
            <a:lvl3pPr marL="1105875" indent="0">
              <a:buNone/>
              <a:defRPr sz="1451"/>
            </a:lvl3pPr>
            <a:lvl4pPr marL="1658813" indent="0">
              <a:buNone/>
              <a:defRPr sz="1209"/>
            </a:lvl4pPr>
            <a:lvl5pPr marL="2211751" indent="0">
              <a:buNone/>
              <a:defRPr sz="1209"/>
            </a:lvl5pPr>
            <a:lvl6pPr marL="2764688" indent="0">
              <a:buNone/>
              <a:defRPr sz="1209"/>
            </a:lvl6pPr>
            <a:lvl7pPr marL="3317626" indent="0">
              <a:buNone/>
              <a:defRPr sz="1209"/>
            </a:lvl7pPr>
            <a:lvl8pPr marL="3870564" indent="0">
              <a:buNone/>
              <a:defRPr sz="1209"/>
            </a:lvl8pPr>
            <a:lvl9pPr marL="4423501" indent="0">
              <a:buNone/>
              <a:defRPr sz="1209"/>
            </a:lvl9pPr>
          </a:lstStyle>
          <a:p>
            <a:pPr lvl="0"/>
            <a:r>
              <a:rPr lang="it-IT"/>
              <a:t>Modifica gli stili del testo dello schema</a:t>
            </a:r>
          </a:p>
        </p:txBody>
      </p:sp>
      <p:sp>
        <p:nvSpPr>
          <p:cNvPr id="5" name="Segnaposto data 4"/>
          <p:cNvSpPr>
            <a:spLocks noGrp="1"/>
          </p:cNvSpPr>
          <p:nvPr>
            <p:ph type="dt" sz="half" idx="10"/>
          </p:nvPr>
        </p:nvSpPr>
        <p:spPr/>
        <p:txBody>
          <a:bodyPr/>
          <a:lstStyle/>
          <a:p>
            <a:pPr lvl="0"/>
            <a:endParaRPr lang="en-US"/>
          </a:p>
        </p:txBody>
      </p:sp>
      <p:sp>
        <p:nvSpPr>
          <p:cNvPr id="6" name="Segnaposto piè di pagina 5"/>
          <p:cNvSpPr>
            <a:spLocks noGrp="1"/>
          </p:cNvSpPr>
          <p:nvPr>
            <p:ph type="ftr" sz="quarter" idx="11"/>
          </p:nvPr>
        </p:nvSpPr>
        <p:spPr/>
        <p:txBody>
          <a:bodyPr/>
          <a:lstStyle/>
          <a:p>
            <a:pPr lvl="0"/>
            <a:endParaRPr lang="en-US"/>
          </a:p>
        </p:txBody>
      </p:sp>
      <p:sp>
        <p:nvSpPr>
          <p:cNvPr id="7" name="Segnaposto numero diapositiva 6"/>
          <p:cNvSpPr>
            <a:spLocks noGrp="1"/>
          </p:cNvSpPr>
          <p:nvPr>
            <p:ph type="sldNum" sz="quarter" idx="12"/>
          </p:nvPr>
        </p:nvSpPr>
        <p:spPr/>
        <p:txBody>
          <a:bodyPr/>
          <a:lstStyle/>
          <a:p>
            <a:pPr lvl="0"/>
            <a:fld id="{2C7096FE-72CB-4D39-B90B-7502E6B08346}" type="slidenum">
              <a:t>‹#›</a:t>
            </a:fld>
            <a:endParaRPr lang="en-US"/>
          </a:p>
        </p:txBody>
      </p:sp>
    </p:spTree>
    <p:extLst>
      <p:ext uri="{BB962C8B-B14F-4D97-AF65-F5344CB8AC3E}">
        <p14:creationId xmlns:p14="http://schemas.microsoft.com/office/powerpoint/2010/main" val="30306311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041" y="456945"/>
            <a:ext cx="3932160" cy="1601224"/>
          </a:xfrm>
        </p:spPr>
        <p:txBody>
          <a:bodyPr anchor="b"/>
          <a:lstStyle>
            <a:lvl1pPr>
              <a:defRPr sz="3870"/>
            </a:lvl1pPr>
          </a:lstStyle>
          <a:p>
            <a:r>
              <a:rPr lang="it-IT"/>
              <a:t>Fare clic per modificare lo stile del titolo</a:t>
            </a:r>
          </a:p>
        </p:txBody>
      </p:sp>
      <p:sp>
        <p:nvSpPr>
          <p:cNvPr id="3" name="Segnaposto immagine 2"/>
          <p:cNvSpPr>
            <a:spLocks noGrp="1"/>
          </p:cNvSpPr>
          <p:nvPr>
            <p:ph type="pic" idx="1"/>
          </p:nvPr>
        </p:nvSpPr>
        <p:spPr>
          <a:xfrm>
            <a:off x="5184001" y="986846"/>
            <a:ext cx="6170880" cy="4874710"/>
          </a:xfrm>
        </p:spPr>
        <p:txBody>
          <a:bodyPr/>
          <a:lstStyle>
            <a:lvl1pPr marL="0" indent="0">
              <a:buNone/>
              <a:defRPr sz="3870"/>
            </a:lvl1pPr>
            <a:lvl2pPr marL="552938" indent="0">
              <a:buNone/>
              <a:defRPr sz="3386"/>
            </a:lvl2pPr>
            <a:lvl3pPr marL="1105875" indent="0">
              <a:buNone/>
              <a:defRPr sz="2903"/>
            </a:lvl3pPr>
            <a:lvl4pPr marL="1658813" indent="0">
              <a:buNone/>
              <a:defRPr sz="2419"/>
            </a:lvl4pPr>
            <a:lvl5pPr marL="2211751" indent="0">
              <a:buNone/>
              <a:defRPr sz="2419"/>
            </a:lvl5pPr>
            <a:lvl6pPr marL="2764688" indent="0">
              <a:buNone/>
              <a:defRPr sz="2419"/>
            </a:lvl6pPr>
            <a:lvl7pPr marL="3317626" indent="0">
              <a:buNone/>
              <a:defRPr sz="2419"/>
            </a:lvl7pPr>
            <a:lvl8pPr marL="3870564" indent="0">
              <a:buNone/>
              <a:defRPr sz="2419"/>
            </a:lvl8pPr>
            <a:lvl9pPr marL="4423501" indent="0">
              <a:buNone/>
              <a:defRPr sz="2419"/>
            </a:lvl9pPr>
          </a:lstStyle>
          <a:p>
            <a:endParaRPr lang="it-IT"/>
          </a:p>
        </p:txBody>
      </p:sp>
      <p:sp>
        <p:nvSpPr>
          <p:cNvPr id="4" name="Segnaposto testo 3"/>
          <p:cNvSpPr>
            <a:spLocks noGrp="1"/>
          </p:cNvSpPr>
          <p:nvPr>
            <p:ph type="body" sz="half" idx="2"/>
          </p:nvPr>
        </p:nvSpPr>
        <p:spPr>
          <a:xfrm>
            <a:off x="839041" y="2058168"/>
            <a:ext cx="3932160" cy="3811067"/>
          </a:xfrm>
        </p:spPr>
        <p:txBody>
          <a:bodyPr/>
          <a:lstStyle>
            <a:lvl1pPr marL="0" indent="0">
              <a:buNone/>
              <a:defRPr sz="1935"/>
            </a:lvl1pPr>
            <a:lvl2pPr marL="552938" indent="0">
              <a:buNone/>
              <a:defRPr sz="1693"/>
            </a:lvl2pPr>
            <a:lvl3pPr marL="1105875" indent="0">
              <a:buNone/>
              <a:defRPr sz="1451"/>
            </a:lvl3pPr>
            <a:lvl4pPr marL="1658813" indent="0">
              <a:buNone/>
              <a:defRPr sz="1209"/>
            </a:lvl4pPr>
            <a:lvl5pPr marL="2211751" indent="0">
              <a:buNone/>
              <a:defRPr sz="1209"/>
            </a:lvl5pPr>
            <a:lvl6pPr marL="2764688" indent="0">
              <a:buNone/>
              <a:defRPr sz="1209"/>
            </a:lvl6pPr>
            <a:lvl7pPr marL="3317626" indent="0">
              <a:buNone/>
              <a:defRPr sz="1209"/>
            </a:lvl7pPr>
            <a:lvl8pPr marL="3870564" indent="0">
              <a:buNone/>
              <a:defRPr sz="1209"/>
            </a:lvl8pPr>
            <a:lvl9pPr marL="4423501" indent="0">
              <a:buNone/>
              <a:defRPr sz="1209"/>
            </a:lvl9pPr>
          </a:lstStyle>
          <a:p>
            <a:pPr lvl="0"/>
            <a:r>
              <a:rPr lang="it-IT"/>
              <a:t>Modifica gli stili del testo dello schema</a:t>
            </a:r>
          </a:p>
        </p:txBody>
      </p:sp>
      <p:sp>
        <p:nvSpPr>
          <p:cNvPr id="5" name="Segnaposto data 4"/>
          <p:cNvSpPr>
            <a:spLocks noGrp="1"/>
          </p:cNvSpPr>
          <p:nvPr>
            <p:ph type="dt" sz="half" idx="10"/>
          </p:nvPr>
        </p:nvSpPr>
        <p:spPr/>
        <p:txBody>
          <a:bodyPr/>
          <a:lstStyle/>
          <a:p>
            <a:pPr lvl="0"/>
            <a:endParaRPr lang="en-US"/>
          </a:p>
        </p:txBody>
      </p:sp>
      <p:sp>
        <p:nvSpPr>
          <p:cNvPr id="6" name="Segnaposto piè di pagina 5"/>
          <p:cNvSpPr>
            <a:spLocks noGrp="1"/>
          </p:cNvSpPr>
          <p:nvPr>
            <p:ph type="ftr" sz="quarter" idx="11"/>
          </p:nvPr>
        </p:nvSpPr>
        <p:spPr/>
        <p:txBody>
          <a:bodyPr/>
          <a:lstStyle/>
          <a:p>
            <a:pPr lvl="0"/>
            <a:endParaRPr lang="en-US"/>
          </a:p>
        </p:txBody>
      </p:sp>
      <p:sp>
        <p:nvSpPr>
          <p:cNvPr id="7" name="Segnaposto numero diapositiva 6"/>
          <p:cNvSpPr>
            <a:spLocks noGrp="1"/>
          </p:cNvSpPr>
          <p:nvPr>
            <p:ph type="sldNum" sz="quarter" idx="12"/>
          </p:nvPr>
        </p:nvSpPr>
        <p:spPr/>
        <p:txBody>
          <a:bodyPr/>
          <a:lstStyle/>
          <a:p>
            <a:pPr lvl="0"/>
            <a:fld id="{1689BD57-ED8A-41FA-8146-146B8A97CF16}" type="slidenum">
              <a:t>‹#›</a:t>
            </a:fld>
            <a:endParaRPr lang="en-US"/>
          </a:p>
        </p:txBody>
      </p:sp>
    </p:spTree>
    <p:extLst>
      <p:ext uri="{BB962C8B-B14F-4D97-AF65-F5344CB8AC3E}">
        <p14:creationId xmlns:p14="http://schemas.microsoft.com/office/powerpoint/2010/main" val="32516532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B1F3192B-2F84-4A01-8584-8A768437D0CE}" type="slidenum">
              <a:t>‹#›</a:t>
            </a:fld>
            <a:endParaRPr lang="en-US"/>
          </a:p>
        </p:txBody>
      </p:sp>
    </p:spTree>
    <p:extLst>
      <p:ext uri="{BB962C8B-B14F-4D97-AF65-F5344CB8AC3E}">
        <p14:creationId xmlns:p14="http://schemas.microsoft.com/office/powerpoint/2010/main" val="28834587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680" y="272630"/>
            <a:ext cx="2741760" cy="530861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8641" y="272630"/>
            <a:ext cx="8046719" cy="530861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8F4F8430-DC34-4D10-AF7D-2A3AC944C05E}" type="slidenum">
              <a:t>‹#›</a:t>
            </a:fld>
            <a:endParaRPr lang="en-US"/>
          </a:p>
        </p:txBody>
      </p:sp>
    </p:spTree>
    <p:extLst>
      <p:ext uri="{BB962C8B-B14F-4D97-AF65-F5344CB8AC3E}">
        <p14:creationId xmlns:p14="http://schemas.microsoft.com/office/powerpoint/2010/main" val="38016598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3" name="TextBox 2">
            <a:extLst>
              <a:ext uri="{FF2B5EF4-FFF2-40B4-BE49-F238E27FC236}">
                <a16:creationId xmlns:a16="http://schemas.microsoft.com/office/drawing/2014/main" id="{EDE08A85-4C89-A24E-A521-644E49550924}"/>
              </a:ext>
            </a:extLst>
          </p:cNvPr>
          <p:cNvSpPr txBox="1"/>
          <p:nvPr userDrawn="1"/>
        </p:nvSpPr>
        <p:spPr>
          <a:xfrm>
            <a:off x="3246783" y="6586331"/>
            <a:ext cx="0" cy="0"/>
          </a:xfrm>
          <a:prstGeom prst="rect">
            <a:avLst/>
          </a:prstGeom>
          <a:noFill/>
        </p:spPr>
        <p:txBody>
          <a:bodyPr wrap="none" lIns="0" tIns="0" rIns="0" bIns="0" rtlCol="0">
            <a:noAutofit/>
          </a:bodyPr>
          <a:lstStyle/>
          <a:p>
            <a:pPr marL="228579" indent="-228579">
              <a:lnSpc>
                <a:spcPct val="100000"/>
              </a:lnSpc>
              <a:spcBef>
                <a:spcPts val="1200"/>
              </a:spcBef>
              <a:buSzPct val="100000"/>
              <a:buFont typeface="Trebuchet MS"/>
              <a:buChar char="•"/>
            </a:pPr>
            <a:endParaRPr lang="en-US" sz="2000" dirty="0"/>
          </a:p>
        </p:txBody>
      </p:sp>
      <p:sp>
        <p:nvSpPr>
          <p:cNvPr id="6" name="Text Placeholder 6">
            <a:extLst>
              <a:ext uri="{FF2B5EF4-FFF2-40B4-BE49-F238E27FC236}">
                <a16:creationId xmlns:a16="http://schemas.microsoft.com/office/drawing/2014/main" id="{661AFC82-0B6C-2548-8D51-7B122CC9F797}"/>
              </a:ext>
            </a:extLst>
          </p:cNvPr>
          <p:cNvSpPr>
            <a:spLocks noGrp="1"/>
          </p:cNvSpPr>
          <p:nvPr>
            <p:ph type="body" sz="quarter" idx="13" hasCustomPrompt="1"/>
          </p:nvPr>
        </p:nvSpPr>
        <p:spPr>
          <a:xfrm>
            <a:off x="365761" y="5651502"/>
            <a:ext cx="11461751" cy="474663"/>
          </a:xfrm>
        </p:spPr>
        <p:txBody>
          <a:bodyPr anchor="b"/>
          <a:lstStyle>
            <a:lvl1pPr marL="0" indent="0">
              <a:spcBef>
                <a:spcPts val="0"/>
              </a:spcBef>
              <a:buNone/>
              <a:defRPr sz="1000"/>
            </a:lvl1pPr>
          </a:lstStyle>
          <a:p>
            <a:pPr lvl="0"/>
            <a:r>
              <a:rPr lang="en-US" dirty="0"/>
              <a:t>References</a:t>
            </a:r>
          </a:p>
        </p:txBody>
      </p:sp>
    </p:spTree>
    <p:extLst>
      <p:ext uri="{BB962C8B-B14F-4D97-AF65-F5344CB8AC3E}">
        <p14:creationId xmlns:p14="http://schemas.microsoft.com/office/powerpoint/2010/main" val="173499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0" tIns="0" rIns="0" bIns="0">
            <a:normAutofit/>
          </a:bodyPr>
          <a:lstStyle>
            <a:lvl1pPr>
              <a:lnSpc>
                <a:spcPct val="90000"/>
              </a:lnSpc>
              <a:defRPr sz="4000" b="0" cap="none" spc="131">
                <a:solidFill>
                  <a:schemeClr val="bg1"/>
                </a:solidFill>
                <a:latin typeface="Calibri" panose="020F0502020204030204" pitchFamily="34" charset="0"/>
                <a:cs typeface="Calibri" panose="020F0502020204030204" pitchFamily="34" charset="0"/>
              </a:defRPr>
            </a:lvl1pPr>
          </a:lstStyle>
          <a:p>
            <a:r>
              <a:rPr lang="en-US" dirty="0"/>
              <a:t>&lt;Insert Title&gt;</a:t>
            </a:r>
          </a:p>
        </p:txBody>
      </p:sp>
      <p:sp>
        <p:nvSpPr>
          <p:cNvPr id="3" name="Subtitle 2"/>
          <p:cNvSpPr>
            <a:spLocks noGrp="1"/>
          </p:cNvSpPr>
          <p:nvPr>
            <p:ph type="subTitle" idx="1" hasCustomPrompt="1"/>
          </p:nvPr>
        </p:nvSpPr>
        <p:spPr>
          <a:xfrm>
            <a:off x="611718" y="4647764"/>
            <a:ext cx="10979148" cy="924363"/>
          </a:xfrm>
          <a:prstGeom prst="rect">
            <a:avLst/>
          </a:prstGeom>
        </p:spPr>
        <p:txBody>
          <a:bodyPr lIns="0" tIns="0" rIns="0" bIns="0">
            <a:normAutofit/>
          </a:bodyPr>
          <a:lstStyle>
            <a:lvl1pPr marL="0" indent="0" algn="l">
              <a:lnSpc>
                <a:spcPct val="90000"/>
              </a:lnSpc>
              <a:spcBef>
                <a:spcPts val="1200"/>
              </a:spcBef>
              <a:buNone/>
              <a:defRPr sz="1800" spc="31" baseline="0">
                <a:solidFill>
                  <a:schemeClr val="bg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dirty="0"/>
              <a:t>&lt;Affiliations&gt;</a:t>
            </a:r>
          </a:p>
        </p:txBody>
      </p:sp>
      <p:sp>
        <p:nvSpPr>
          <p:cNvPr id="9" name="Text Placeholder 8"/>
          <p:cNvSpPr>
            <a:spLocks noGrp="1"/>
          </p:cNvSpPr>
          <p:nvPr>
            <p:ph type="body" sz="quarter" idx="13" hasCustomPrompt="1"/>
          </p:nvPr>
        </p:nvSpPr>
        <p:spPr>
          <a:xfrm>
            <a:off x="611718" y="3409276"/>
            <a:ext cx="10979149" cy="1227813"/>
          </a:xfrm>
          <a:prstGeom prst="rect">
            <a:avLst/>
          </a:prstGeom>
        </p:spPr>
        <p:txBody>
          <a:bodyPr lIns="0" tIns="0" rIns="0" bIns="0">
            <a:noAutofit/>
          </a:bodyPr>
          <a:lstStyle>
            <a:lvl1pPr marL="0" indent="0">
              <a:buNone/>
              <a:defRPr sz="2400" b="0" spc="31">
                <a:solidFill>
                  <a:schemeClr val="bg1"/>
                </a:solidFill>
                <a:latin typeface="Calibri" panose="020F0502020204030204" pitchFamily="34" charset="0"/>
                <a:cs typeface="Calibri" panose="020F0502020204030204" pitchFamily="34" charset="0"/>
              </a:defRPr>
            </a:lvl1pPr>
            <a:lvl2pPr>
              <a:defRPr sz="1467"/>
            </a:lvl2pPr>
            <a:lvl3pPr>
              <a:defRPr sz="1467"/>
            </a:lvl3pPr>
            <a:lvl4pPr>
              <a:defRPr sz="1467"/>
            </a:lvl4pPr>
            <a:lvl5pPr>
              <a:defRPr sz="1467"/>
            </a:lvl5pPr>
          </a:lstStyle>
          <a:p>
            <a:pPr lvl="0"/>
            <a:r>
              <a:rPr lang="en-US" dirty="0"/>
              <a:t>&lt;Authors&gt;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chemeClr val="bg1"/>
                </a:solidFill>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Tree>
    <p:extLst>
      <p:ext uri="{BB962C8B-B14F-4D97-AF65-F5344CB8AC3E}">
        <p14:creationId xmlns:p14="http://schemas.microsoft.com/office/powerpoint/2010/main" val="3315371726"/>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Calibri" panose="020F0502020204030204" pitchFamily="34" charset="0"/>
                <a:cs typeface="Calibri" panose="020F0502020204030204" pitchFamily="34" charset="0"/>
              </a:defRPr>
            </a:lvl1pPr>
          </a:lstStyle>
          <a:p>
            <a:r>
              <a:rPr lang="en-US" dirty="0"/>
              <a:t>&lt;Slide Title&gt;</a:t>
            </a:r>
          </a:p>
        </p:txBody>
      </p:sp>
      <p:sp>
        <p:nvSpPr>
          <p:cNvPr id="3" name="Content Placeholder 2"/>
          <p:cNvSpPr>
            <a:spLocks noGrp="1"/>
          </p:cNvSpPr>
          <p:nvPr>
            <p:ph idx="1"/>
          </p:nvPr>
        </p:nvSpPr>
        <p:spPr>
          <a:xfrm>
            <a:off x="377826" y="1598085"/>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Calibri" panose="020F0502020204030204" pitchFamily="34" charset="0"/>
                <a:cs typeface="Calibri" panose="020F0502020204030204" pitchFamily="34" charset="0"/>
              </a:defRPr>
            </a:lvl1pPr>
            <a:lvl2pPr marL="829035" indent="-219451">
              <a:lnSpc>
                <a:spcPct val="100000"/>
              </a:lnSpc>
              <a:spcBef>
                <a:spcPts val="0"/>
              </a:spcBef>
              <a:buClr>
                <a:srgbClr val="00857C"/>
              </a:buClr>
              <a:buSzPct val="100000"/>
              <a:buFont typeface="Arial Narrow" panose="020B0606020202030204" pitchFamily="34" charset="0"/>
              <a:buChar char="–"/>
              <a:defRPr sz="2000">
                <a:solidFill>
                  <a:schemeClr val="tx1"/>
                </a:solidFill>
                <a:latin typeface="Calibri" panose="020F0502020204030204" pitchFamily="34" charset="0"/>
                <a:cs typeface="Calibri" panose="020F0502020204030204" pitchFamily="34" charset="0"/>
              </a:defRPr>
            </a:lvl2pPr>
            <a:lvl3pPr marL="1377662" indent="-158492">
              <a:lnSpc>
                <a:spcPct val="100000"/>
              </a:lnSpc>
              <a:spcBef>
                <a:spcPts val="0"/>
              </a:spcBef>
              <a:buClr>
                <a:srgbClr val="00857C"/>
              </a:buClr>
              <a:buFont typeface="Wingdings" panose="05000000000000000000" pitchFamily="2" charset="2"/>
              <a:buChar char="§"/>
              <a:defRPr sz="1800">
                <a:solidFill>
                  <a:schemeClr val="tx1"/>
                </a:solidFill>
                <a:latin typeface="Calibri" panose="020F0502020204030204" pitchFamily="34" charset="0"/>
                <a:cs typeface="Calibri" panose="020F0502020204030204" pitchFamily="34" charset="0"/>
              </a:defRPr>
            </a:lvl3pPr>
            <a:lvl4pPr marL="1828754" indent="-156629">
              <a:lnSpc>
                <a:spcPct val="100000"/>
              </a:lnSpc>
              <a:spcBef>
                <a:spcPts val="0"/>
              </a:spcBef>
              <a:buSzPct val="100000"/>
              <a:tabLst/>
              <a:defRPr sz="1600">
                <a:solidFill>
                  <a:schemeClr val="tx1"/>
                </a:solidFill>
                <a:latin typeface="Calibri" panose="020F0502020204030204" pitchFamily="34" charset="0"/>
                <a:cs typeface="Calibri" panose="020F0502020204030204" pitchFamily="34" charset="0"/>
              </a:defRPr>
            </a:lvl4pPr>
            <a:lvl5pPr marL="2438339">
              <a:lnSpc>
                <a:spcPct val="100000"/>
              </a:lnSpc>
              <a:spcBef>
                <a:spcPts val="0"/>
              </a:spcBef>
              <a:defRPr sz="1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349908217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Calibri" panose="020F0502020204030204" pitchFamily="34" charset="0"/>
                <a:cs typeface="Calibri" panose="020F0502020204030204" pitchFamily="34" charset="0"/>
              </a:defRPr>
            </a:lvl1pPr>
          </a:lstStyle>
          <a:p>
            <a:r>
              <a:rPr lang="en-US" dirty="0"/>
              <a:t>&lt;Slide Title&gt;</a:t>
            </a:r>
          </a:p>
        </p:txBody>
      </p: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7" name="Footer Placeholder 2">
            <a:extLst>
              <a:ext uri="{FF2B5EF4-FFF2-40B4-BE49-F238E27FC236}">
                <a16:creationId xmlns:a16="http://schemas.microsoft.com/office/drawing/2014/main" id="{922FE14F-A39F-4BF4-8EAE-B628F105CC12}"/>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336095314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9" name="Footer Placeholder 2">
            <a:extLst>
              <a:ext uri="{FF2B5EF4-FFF2-40B4-BE49-F238E27FC236}">
                <a16:creationId xmlns:a16="http://schemas.microsoft.com/office/drawing/2014/main" id="{C36112B8-8E42-4B63-B721-4E1EF886376A}"/>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
        <p:nvSpPr>
          <p:cNvPr id="2" name="Title 1">
            <a:extLst>
              <a:ext uri="{FF2B5EF4-FFF2-40B4-BE49-F238E27FC236}">
                <a16:creationId xmlns:a16="http://schemas.microsoft.com/office/drawing/2014/main" id="{8C0865C4-7D58-94CD-439D-B5C696B0969A}"/>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Calibri" panose="020F0502020204030204" pitchFamily="34" charset="0"/>
                <a:cs typeface="Calibri" panose="020F0502020204030204" pitchFamily="34" charset="0"/>
              </a:defRPr>
            </a:lvl1pPr>
          </a:lstStyle>
          <a:p>
            <a:r>
              <a:rPr lang="en-US" dirty="0"/>
              <a:t>&lt;Slide Title&gt;</a:t>
            </a:r>
          </a:p>
        </p:txBody>
      </p:sp>
    </p:spTree>
    <p:extLst>
      <p:ext uri="{BB962C8B-B14F-4D97-AF65-F5344CB8AC3E}">
        <p14:creationId xmlns:p14="http://schemas.microsoft.com/office/powerpoint/2010/main" val="61584231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Calibri" panose="020F0502020204030204" pitchFamily="34" charset="0"/>
                <a:cs typeface="Calibri" panose="020F0502020204030204" pitchFamily="34" charset="0"/>
              </a:defRPr>
            </a:lvl1pPr>
          </a:lstStyle>
          <a:p>
            <a:r>
              <a:rPr lang="en-US" dirty="0"/>
              <a:t>&lt;Slide Title&gt;</a:t>
            </a:r>
          </a:p>
        </p:txBody>
      </p: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10" name="Footer Placeholder 2">
            <a:extLst>
              <a:ext uri="{FF2B5EF4-FFF2-40B4-BE49-F238E27FC236}">
                <a16:creationId xmlns:a16="http://schemas.microsoft.com/office/drawing/2014/main" id="{3B5BC054-C3FB-4A91-85D1-FAF830CF0E2C}"/>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3556011838"/>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DD4C849E-8FDA-34A0-7CD2-64EDCAC9F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418" y="443046"/>
            <a:ext cx="3381255" cy="581153"/>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532058" y="1984889"/>
            <a:ext cx="6104332" cy="1043619"/>
          </a:xfrm>
          <a:prstGeom prst="rect">
            <a:avLst/>
          </a:prstGeom>
        </p:spPr>
        <p:txBody>
          <a:bodyPr>
            <a:normAutofit/>
          </a:bodyPr>
          <a:lstStyle>
            <a:lvl1pPr marL="0" indent="0">
              <a:spcBef>
                <a:spcPts val="0"/>
              </a:spcBef>
              <a:buNone/>
              <a:defRPr sz="4267" b="1" i="0">
                <a:solidFill>
                  <a:srgbClr val="5F5D8E"/>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532058" y="3028508"/>
            <a:ext cx="6104332" cy="533843"/>
          </a:xfrm>
          <a:prstGeom prst="rect">
            <a:avLst/>
          </a:prstGeom>
        </p:spPr>
        <p:txBody>
          <a:bodyPr>
            <a:normAutofit/>
          </a:bodyPr>
          <a:lstStyle>
            <a:lvl1pPr marL="0" indent="0">
              <a:spcBef>
                <a:spcPts val="0"/>
              </a:spcBef>
              <a:buNone/>
              <a:defRPr sz="2133" b="0" i="0">
                <a:solidFill>
                  <a:srgbClr val="5F5D8E"/>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532059" y="4797990"/>
            <a:ext cx="6104331" cy="623252"/>
          </a:xfrm>
          <a:prstGeom prst="rect">
            <a:avLst/>
          </a:prstGeom>
        </p:spPr>
        <p:txBody>
          <a:bodyPr>
            <a:noAutofit/>
          </a:bodyPr>
          <a:lstStyle>
            <a:lvl1pPr marL="0" indent="0">
              <a:lnSpc>
                <a:spcPct val="100000"/>
              </a:lnSpc>
              <a:spcBef>
                <a:spcPts val="0"/>
              </a:spcBef>
              <a:buNone/>
              <a:defRPr sz="1867" b="1" i="0">
                <a:solidFill>
                  <a:srgbClr val="AB0C23"/>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Name of the speaker</a:t>
            </a:r>
          </a:p>
          <a:p>
            <a:pPr lvl="0"/>
            <a:r>
              <a:rPr lang="en-GB"/>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532059" y="5525730"/>
            <a:ext cx="6104331" cy="623252"/>
          </a:xfrm>
          <a:prstGeom prst="rect">
            <a:avLst/>
          </a:prstGeom>
        </p:spPr>
        <p:txBody>
          <a:bodyPr>
            <a:noAutofit/>
          </a:bodyPr>
          <a:lstStyle>
            <a:lvl1pPr marL="0" indent="0">
              <a:lnSpc>
                <a:spcPct val="100000"/>
              </a:lnSpc>
              <a:spcBef>
                <a:spcPts val="0"/>
              </a:spcBef>
              <a:buNone/>
              <a:defRPr sz="1600" b="0" i="0">
                <a:solidFill>
                  <a:srgbClr val="AB0C23"/>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a:t>City Nation, Date </a:t>
            </a:r>
            <a:endParaRPr lang="en-GB"/>
          </a:p>
        </p:txBody>
      </p:sp>
      <p:pic>
        <p:nvPicPr>
          <p:cNvPr id="2" name="Picture 1">
            <a:extLst>
              <a:ext uri="{FF2B5EF4-FFF2-40B4-BE49-F238E27FC236}">
                <a16:creationId xmlns:a16="http://schemas.microsoft.com/office/drawing/2014/main" id="{3A758B7F-4B8D-BB94-9292-DED031A5EC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69373" y="365757"/>
            <a:ext cx="5322627" cy="6490447"/>
          </a:xfrm>
          <a:prstGeom prst="rect">
            <a:avLst/>
          </a:prstGeom>
        </p:spPr>
      </p:pic>
    </p:spTree>
    <p:extLst>
      <p:ext uri="{BB962C8B-B14F-4D97-AF65-F5344CB8AC3E}">
        <p14:creationId xmlns:p14="http://schemas.microsoft.com/office/powerpoint/2010/main" val="322560633"/>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3_Title and Text" preserve="1"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721556475"/>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022252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563774F-E392-0830-E9BC-C833639591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8123" y="345669"/>
            <a:ext cx="1843200" cy="316800"/>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73" y="1743740"/>
            <a:ext cx="11213200" cy="480522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534984024"/>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600362" y="6358246"/>
            <a:ext cx="3110095" cy="240833"/>
          </a:xfrm>
          <a:prstGeom prst="rect">
            <a:avLst/>
          </a:prstGeom>
          <a:noFill/>
          <a:ln>
            <a:noFill/>
          </a:ln>
        </p:spPr>
        <p:txBody>
          <a:bodyPr spcFirstLastPara="1" vert="horz" wrap="square" lIns="0" tIns="0" rIns="0" bIns="0" anchor="ctr" anchorCtr="0">
            <a:spAutoFit/>
          </a:bodyPr>
          <a:lstStyle>
            <a:lvl1pPr marL="0"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5" name="Picture 4" descr="Logo&#10;&#10;Description automatically generated">
            <a:extLst>
              <a:ext uri="{FF2B5EF4-FFF2-40B4-BE49-F238E27FC236}">
                <a16:creationId xmlns:a16="http://schemas.microsoft.com/office/drawing/2014/main" id="{DE341DE0-7C33-671E-3754-83EE8496A3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8123" y="345669"/>
            <a:ext cx="1843200" cy="316800"/>
          </a:xfrm>
          <a:prstGeom prst="rect">
            <a:avLst/>
          </a:prstGeom>
        </p:spPr>
      </p:pic>
    </p:spTree>
    <p:extLst>
      <p:ext uri="{BB962C8B-B14F-4D97-AF65-F5344CB8AC3E}">
        <p14:creationId xmlns:p14="http://schemas.microsoft.com/office/powerpoint/2010/main" val="75585155"/>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563774F-E392-0830-E9BC-C833639591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0344" y="357717"/>
            <a:ext cx="1843200" cy="316800"/>
          </a:xfrm>
          <a:prstGeom prst="rect">
            <a:avLst/>
          </a:prstGeom>
        </p:spPr>
      </p:pic>
      <p:sp>
        <p:nvSpPr>
          <p:cNvPr id="19" name="Google Shape;19;p14"/>
          <p:cNvSpPr txBox="1">
            <a:spLocks noGrp="1"/>
          </p:cNvSpPr>
          <p:nvPr>
            <p:ph type="subTitle" idx="2"/>
          </p:nvPr>
        </p:nvSpPr>
        <p:spPr>
          <a:xfrm>
            <a:off x="489668"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9635"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80522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30766423"/>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563774F-E392-0830-E9BC-C833639591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0344" y="357717"/>
            <a:ext cx="1843200" cy="316800"/>
          </a:xfrm>
          <a:prstGeom prst="rect">
            <a:avLst/>
          </a:prstGeom>
        </p:spPr>
      </p:pic>
      <p:sp>
        <p:nvSpPr>
          <p:cNvPr id="19" name="Google Shape;19;p14"/>
          <p:cNvSpPr txBox="1">
            <a:spLocks noGrp="1"/>
          </p:cNvSpPr>
          <p:nvPr>
            <p:ph type="subTitle" idx="2"/>
          </p:nvPr>
        </p:nvSpPr>
        <p:spPr>
          <a:xfrm>
            <a:off x="489668"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9635"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3" name="Google Shape;17;p14">
            <a:extLst>
              <a:ext uri="{FF2B5EF4-FFF2-40B4-BE49-F238E27FC236}">
                <a16:creationId xmlns:a16="http://schemas.microsoft.com/office/drawing/2014/main" id="{62E1C9A2-BF1A-B7A6-3C13-AF31CBFDFAF1}"/>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4" name="TextBox 3">
            <a:extLst>
              <a:ext uri="{FF2B5EF4-FFF2-40B4-BE49-F238E27FC236}">
                <a16:creationId xmlns:a16="http://schemas.microsoft.com/office/drawing/2014/main" id="{E4BC6149-D3D2-BE2E-2D6E-93847AC2DF02}"/>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7" name="Google Shape;17;p14">
            <a:extLst>
              <a:ext uri="{FF2B5EF4-FFF2-40B4-BE49-F238E27FC236}">
                <a16:creationId xmlns:a16="http://schemas.microsoft.com/office/drawing/2014/main" id="{00638DD3-B1F5-07F7-853A-B4E5B003BF59}"/>
              </a:ext>
            </a:extLst>
          </p:cNvPr>
          <p:cNvSpPr txBox="1">
            <a:spLocks noGrp="1"/>
          </p:cNvSpPr>
          <p:nvPr>
            <p:ph type="body" idx="12" hasCustomPrompt="1"/>
          </p:nvPr>
        </p:nvSpPr>
        <p:spPr>
          <a:xfrm>
            <a:off x="600362" y="6358246"/>
            <a:ext cx="3110095" cy="240833"/>
          </a:xfrm>
          <a:prstGeom prst="rect">
            <a:avLst/>
          </a:prstGeom>
          <a:noFill/>
          <a:ln>
            <a:noFill/>
          </a:ln>
        </p:spPr>
        <p:txBody>
          <a:bodyPr spcFirstLastPara="1" vert="horz" wrap="square" lIns="0" tIns="0" rIns="0" bIns="0" anchor="ctr" anchorCtr="0">
            <a:spAutoFit/>
          </a:bodyPr>
          <a:lstStyle>
            <a:lvl1pPr marL="0"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1601231351"/>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pic>
        <p:nvPicPr>
          <p:cNvPr id="2" name="Picture 1" descr="Logo&#10;&#10;Description automatically generated">
            <a:extLst>
              <a:ext uri="{FF2B5EF4-FFF2-40B4-BE49-F238E27FC236}">
                <a16:creationId xmlns:a16="http://schemas.microsoft.com/office/drawing/2014/main" id="{244C3251-218E-13C6-6408-20D44C547E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8887" y="345669"/>
            <a:ext cx="1843200" cy="316800"/>
          </a:xfrm>
          <a:prstGeom prst="rect">
            <a:avLst/>
          </a:prstGeom>
        </p:spPr>
      </p:pic>
      <p:pic>
        <p:nvPicPr>
          <p:cNvPr id="4" name="Picture 3">
            <a:extLst>
              <a:ext uri="{FF2B5EF4-FFF2-40B4-BE49-F238E27FC236}">
                <a16:creationId xmlns:a16="http://schemas.microsoft.com/office/drawing/2014/main" id="{A319ACFE-976D-F96A-3EA8-A0087950B95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175277" y="3035456"/>
            <a:ext cx="1016724" cy="3037323"/>
          </a:xfrm>
          <a:prstGeom prst="rect">
            <a:avLst/>
          </a:prstGeom>
        </p:spPr>
      </p:pic>
      <p:sp>
        <p:nvSpPr>
          <p:cNvPr id="3" name="Google Shape;17;p14">
            <a:extLst>
              <a:ext uri="{FF2B5EF4-FFF2-40B4-BE49-F238E27FC236}">
                <a16:creationId xmlns:a16="http://schemas.microsoft.com/office/drawing/2014/main" id="{AC74C1A0-01C3-40BC-AD60-904E5598CB85}"/>
              </a:ext>
            </a:extLst>
          </p:cNvPr>
          <p:cNvSpPr txBox="1">
            <a:spLocks noGrp="1"/>
          </p:cNvSpPr>
          <p:nvPr>
            <p:ph type="body" idx="12" hasCustomPrompt="1"/>
          </p:nvPr>
        </p:nvSpPr>
        <p:spPr>
          <a:xfrm>
            <a:off x="600362" y="6358246"/>
            <a:ext cx="3110095" cy="240833"/>
          </a:xfrm>
          <a:prstGeom prst="rect">
            <a:avLst/>
          </a:prstGeom>
          <a:noFill/>
          <a:ln>
            <a:noFill/>
          </a:ln>
        </p:spPr>
        <p:txBody>
          <a:bodyPr spcFirstLastPara="1" vert="horz" wrap="square" lIns="0" tIns="0" rIns="0" bIns="0" anchor="ctr" anchorCtr="0">
            <a:spAutoFit/>
          </a:bodyPr>
          <a:lstStyle>
            <a:lvl1pPr marL="0"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393175086"/>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4" name="Picture 3">
            <a:extLst>
              <a:ext uri="{FF2B5EF4-FFF2-40B4-BE49-F238E27FC236}">
                <a16:creationId xmlns:a16="http://schemas.microsoft.com/office/drawing/2014/main" id="{510199D1-A9ED-0344-52B0-9509F13851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75277" y="3511644"/>
            <a:ext cx="1016724" cy="3037323"/>
          </a:xfrm>
          <a:prstGeom prst="rect">
            <a:avLst/>
          </a:prstGeom>
        </p:spPr>
      </p:pic>
      <p:pic>
        <p:nvPicPr>
          <p:cNvPr id="5" name="Picture 4" descr="Logo&#10;&#10;Description automatically generated">
            <a:extLst>
              <a:ext uri="{FF2B5EF4-FFF2-40B4-BE49-F238E27FC236}">
                <a16:creationId xmlns:a16="http://schemas.microsoft.com/office/drawing/2014/main" id="{AB4D4B26-0414-CFE8-780A-2EAB8C2787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8887" y="345669"/>
            <a:ext cx="1843200" cy="316800"/>
          </a:xfrm>
          <a:prstGeom prst="rect">
            <a:avLst/>
          </a:prstGeom>
        </p:spPr>
      </p:pic>
    </p:spTree>
    <p:extLst>
      <p:ext uri="{BB962C8B-B14F-4D97-AF65-F5344CB8AC3E}">
        <p14:creationId xmlns:p14="http://schemas.microsoft.com/office/powerpoint/2010/main" val="3707787351"/>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563774F-E392-0830-E9BC-C833639591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0344" y="357717"/>
            <a:ext cx="1843200" cy="316800"/>
          </a:xfrm>
          <a:prstGeom prst="rect">
            <a:avLst/>
          </a:prstGeom>
        </p:spPr>
      </p:pic>
      <p:sp>
        <p:nvSpPr>
          <p:cNvPr id="19" name="Google Shape;19;p14"/>
          <p:cNvSpPr txBox="1">
            <a:spLocks noGrp="1"/>
          </p:cNvSpPr>
          <p:nvPr>
            <p:ph type="subTitle" idx="2"/>
          </p:nvPr>
        </p:nvSpPr>
        <p:spPr>
          <a:xfrm>
            <a:off x="489668"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9635"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8" y="1743740"/>
            <a:ext cx="9984369" cy="480522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4" name="Picture 3">
            <a:extLst>
              <a:ext uri="{FF2B5EF4-FFF2-40B4-BE49-F238E27FC236}">
                <a16:creationId xmlns:a16="http://schemas.microsoft.com/office/drawing/2014/main" id="{FDDD767A-86FA-4AAA-DC3E-0E9927523D8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175277" y="3511644"/>
            <a:ext cx="1016724" cy="3037323"/>
          </a:xfrm>
          <a:prstGeom prst="rect">
            <a:avLst/>
          </a:prstGeom>
        </p:spPr>
      </p:pic>
    </p:spTree>
    <p:extLst>
      <p:ext uri="{BB962C8B-B14F-4D97-AF65-F5344CB8AC3E}">
        <p14:creationId xmlns:p14="http://schemas.microsoft.com/office/powerpoint/2010/main" val="376569507"/>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563774F-E392-0830-E9BC-C833639591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0344" y="357717"/>
            <a:ext cx="1843200" cy="316800"/>
          </a:xfrm>
          <a:prstGeom prst="rect">
            <a:avLst/>
          </a:prstGeom>
        </p:spPr>
      </p:pic>
      <p:sp>
        <p:nvSpPr>
          <p:cNvPr id="19" name="Google Shape;19;p14"/>
          <p:cNvSpPr txBox="1">
            <a:spLocks noGrp="1"/>
          </p:cNvSpPr>
          <p:nvPr>
            <p:ph type="subTitle" idx="2"/>
          </p:nvPr>
        </p:nvSpPr>
        <p:spPr>
          <a:xfrm>
            <a:off x="489668"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9635"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4" name="TextBox 3">
            <a:extLst>
              <a:ext uri="{FF2B5EF4-FFF2-40B4-BE49-F238E27FC236}">
                <a16:creationId xmlns:a16="http://schemas.microsoft.com/office/drawing/2014/main" id="{E4BC6149-D3D2-BE2E-2D6E-93847AC2DF02}"/>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83842FD7-E658-A2CC-E9EA-6A19BFB78AB4}"/>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9" name="Picture 8">
            <a:extLst>
              <a:ext uri="{FF2B5EF4-FFF2-40B4-BE49-F238E27FC236}">
                <a16:creationId xmlns:a16="http://schemas.microsoft.com/office/drawing/2014/main" id="{AF9118BC-BDA2-92A9-8098-6154343750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175277" y="3035456"/>
            <a:ext cx="1016724" cy="3037323"/>
          </a:xfrm>
          <a:prstGeom prst="rect">
            <a:avLst/>
          </a:prstGeom>
        </p:spPr>
      </p:pic>
      <p:sp>
        <p:nvSpPr>
          <p:cNvPr id="10" name="Google Shape;17;p14">
            <a:extLst>
              <a:ext uri="{FF2B5EF4-FFF2-40B4-BE49-F238E27FC236}">
                <a16:creationId xmlns:a16="http://schemas.microsoft.com/office/drawing/2014/main" id="{495ABEB1-7CD3-8C56-EE13-3D746FA3AB61}"/>
              </a:ext>
            </a:extLst>
          </p:cNvPr>
          <p:cNvSpPr txBox="1">
            <a:spLocks noGrp="1"/>
          </p:cNvSpPr>
          <p:nvPr>
            <p:ph type="body" idx="12" hasCustomPrompt="1"/>
          </p:nvPr>
        </p:nvSpPr>
        <p:spPr>
          <a:xfrm>
            <a:off x="600362" y="6358246"/>
            <a:ext cx="3110095" cy="240833"/>
          </a:xfrm>
          <a:prstGeom prst="rect">
            <a:avLst/>
          </a:prstGeom>
          <a:noFill/>
          <a:ln>
            <a:noFill/>
          </a:ln>
        </p:spPr>
        <p:txBody>
          <a:bodyPr spcFirstLastPara="1" vert="horz" wrap="square" lIns="0" tIns="0" rIns="0" bIns="0" anchor="ctr" anchorCtr="0">
            <a:spAutoFit/>
          </a:bodyPr>
          <a:lstStyle>
            <a:lvl1pPr marL="0"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47812933"/>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5F5D8E"/>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chemeClr val="bg1"/>
                </a:solidFill>
                <a:effectLst/>
                <a:latin typeface="Arial Narrow" panose="020B0606020202030204" pitchFamily="34" charset="0"/>
              </a:rPr>
              <a:t>Content of this presentation is copyright</a:t>
            </a:r>
            <a:r>
              <a:rPr lang="en-CH" sz="1200" b="0" i="0">
                <a:solidFill>
                  <a:schemeClr val="bg1"/>
                </a:solidFill>
                <a:effectLst/>
                <a:latin typeface="Arial Narrow" panose="020B0606020202030204" pitchFamily="34" charset="0"/>
              </a:rPr>
              <a:t> </a:t>
            </a:r>
            <a:r>
              <a:rPr lang="en-US" sz="1200" b="0" i="0">
                <a:solidFill>
                  <a:schemeClr val="bg1"/>
                </a:solidFill>
                <a:effectLst/>
                <a:latin typeface="Arial Narrow" panose="020B0606020202030204" pitchFamily="34" charset="0"/>
              </a:rPr>
              <a:t>and responsibility of the author. Permission is required for re-use</a:t>
            </a:r>
            <a:r>
              <a:rPr lang="en-CH" sz="1200" b="0" i="0">
                <a:solidFill>
                  <a:schemeClr val="bg1"/>
                </a:solidFill>
                <a:effectLst/>
                <a:latin typeface="Arial Narrow" panose="020B0606020202030204" pitchFamily="34" charset="0"/>
              </a:rPr>
              <a:t>.</a:t>
            </a:r>
            <a:endParaRPr lang="en-US" sz="1200" b="0" i="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49892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3" name="Picture 2" descr="A picture containing text, clipart&#10;&#10;Description automatically generated">
            <a:extLst>
              <a:ext uri="{FF2B5EF4-FFF2-40B4-BE49-F238E27FC236}">
                <a16:creationId xmlns:a16="http://schemas.microsoft.com/office/drawing/2014/main" id="{6353D945-C4B2-20EF-9039-8502DE35F2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910" y="6268517"/>
            <a:ext cx="1864380" cy="321600"/>
          </a:xfrm>
          <a:prstGeom prst="rect">
            <a:avLst/>
          </a:prstGeom>
        </p:spPr>
      </p:pic>
    </p:spTree>
    <p:extLst>
      <p:ext uri="{BB962C8B-B14F-4D97-AF65-F5344CB8AC3E}">
        <p14:creationId xmlns:p14="http://schemas.microsoft.com/office/powerpoint/2010/main" val="4103936335"/>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F5D8E"/>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pic>
        <p:nvPicPr>
          <p:cNvPr id="3" name="Picture 2" descr="A picture containing text, clipart&#10;&#10;Description automatically generated">
            <a:extLst>
              <a:ext uri="{FF2B5EF4-FFF2-40B4-BE49-F238E27FC236}">
                <a16:creationId xmlns:a16="http://schemas.microsoft.com/office/drawing/2014/main" id="{23456830-DD1A-5C3F-846A-E93D11C0BB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910" y="6268517"/>
            <a:ext cx="1864380" cy="321600"/>
          </a:xfrm>
          <a:prstGeom prst="rect">
            <a:avLst/>
          </a:prstGeom>
        </p:spPr>
      </p:pic>
    </p:spTree>
    <p:extLst>
      <p:ext uri="{BB962C8B-B14F-4D97-AF65-F5344CB8AC3E}">
        <p14:creationId xmlns:p14="http://schemas.microsoft.com/office/powerpoint/2010/main" val="1403095831"/>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5F5D8E"/>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C1FB7374-1E0C-F4EF-4975-CEA93C13CB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910" y="6268517"/>
            <a:ext cx="1864380" cy="321600"/>
          </a:xfrm>
          <a:prstGeom prst="rect">
            <a:avLst/>
          </a:prstGeom>
        </p:spPr>
      </p:pic>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pic>
        <p:nvPicPr>
          <p:cNvPr id="9" name="Picture 8" descr="A picture containing light&#10;&#10;Description automatically generated">
            <a:extLst>
              <a:ext uri="{FF2B5EF4-FFF2-40B4-BE49-F238E27FC236}">
                <a16:creationId xmlns:a16="http://schemas.microsoft.com/office/drawing/2014/main" id="{2D4E8AFD-47E4-ED55-DCF1-9D0C904BD908}"/>
              </a:ext>
            </a:extLst>
          </p:cNvPr>
          <p:cNvPicPr>
            <a:picLocks noChangeAspect="1"/>
          </p:cNvPicPr>
          <p:nvPr userDrawn="1"/>
        </p:nvPicPr>
        <p:blipFill>
          <a:blip r:embed="rId3" cstate="screen">
            <a:alphaModFix amt="85000"/>
            <a:extLst>
              <a:ext uri="{28A0092B-C50C-407E-A947-70E740481C1C}">
                <a14:useLocalDpi xmlns:a14="http://schemas.microsoft.com/office/drawing/2010/main"/>
              </a:ext>
            </a:extLst>
          </a:blip>
          <a:stretch>
            <a:fillRect/>
          </a:stretch>
        </p:blipFill>
        <p:spPr>
          <a:xfrm>
            <a:off x="7130473" y="3633379"/>
            <a:ext cx="5374296" cy="3224621"/>
          </a:xfrm>
          <a:prstGeom prst="rect">
            <a:avLst/>
          </a:prstGeom>
        </p:spPr>
      </p:pic>
    </p:spTree>
    <p:extLst>
      <p:ext uri="{BB962C8B-B14F-4D97-AF65-F5344CB8AC3E}">
        <p14:creationId xmlns:p14="http://schemas.microsoft.com/office/powerpoint/2010/main" val="1528479184"/>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3" name="Picture 2">
            <a:extLst>
              <a:ext uri="{FF2B5EF4-FFF2-40B4-BE49-F238E27FC236}">
                <a16:creationId xmlns:a16="http://schemas.microsoft.com/office/drawing/2014/main" id="{C665F1FA-5563-06E0-90A6-7DADE4AE98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07381" y="1055255"/>
            <a:ext cx="3684620" cy="4747491"/>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pic>
        <p:nvPicPr>
          <p:cNvPr id="2" name="Picture 1" descr="Logo&#10;&#10;Description automatically generated">
            <a:extLst>
              <a:ext uri="{FF2B5EF4-FFF2-40B4-BE49-F238E27FC236}">
                <a16:creationId xmlns:a16="http://schemas.microsoft.com/office/drawing/2014/main" id="{A56B2B27-E2AF-3BF6-4867-414284C2B5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2528718684"/>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7" name="TextBox 6">
            <a:extLst>
              <a:ext uri="{FF2B5EF4-FFF2-40B4-BE49-F238E27FC236}">
                <a16:creationId xmlns:a16="http://schemas.microsoft.com/office/drawing/2014/main" id="{77BF4F1A-021D-4AE7-9A5D-E1651C08B59C}"/>
              </a:ext>
            </a:extLst>
          </p:cNvPr>
          <p:cNvSpPr txBox="1"/>
          <p:nvPr userDrawn="1"/>
        </p:nvSpPr>
        <p:spPr>
          <a:xfrm>
            <a:off x="6062187" y="6402717"/>
            <a:ext cx="4093032"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726676"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4" name="Picture 3">
            <a:extLst>
              <a:ext uri="{FF2B5EF4-FFF2-40B4-BE49-F238E27FC236}">
                <a16:creationId xmlns:a16="http://schemas.microsoft.com/office/drawing/2014/main" id="{CD7F9B9E-E612-CAD1-8C28-2E070B8844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07381" y="1055255"/>
            <a:ext cx="3684620" cy="4747491"/>
          </a:xfrm>
          <a:prstGeom prst="rect">
            <a:avLst/>
          </a:prstGeom>
        </p:spPr>
      </p:pic>
      <p:pic>
        <p:nvPicPr>
          <p:cNvPr id="5" name="Picture 4" descr="Logo&#10;&#10;Description automatically generated">
            <a:extLst>
              <a:ext uri="{FF2B5EF4-FFF2-40B4-BE49-F238E27FC236}">
                <a16:creationId xmlns:a16="http://schemas.microsoft.com/office/drawing/2014/main" id="{730CC272-1BFE-1577-4A74-328383D9F9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3137880970"/>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553810" y="632415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6" name="Picture 5" descr="Logo&#10;&#10;Description automatically generated">
            <a:extLst>
              <a:ext uri="{FF2B5EF4-FFF2-40B4-BE49-F238E27FC236}">
                <a16:creationId xmlns:a16="http://schemas.microsoft.com/office/drawing/2014/main" id="{6BD571E7-BDD0-AA31-D15B-2C8313727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1891530426"/>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2_Title Chapter" preserve="1" userDrawn="1">
  <p:cSld name="3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553810" y="632415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959976" marR="0" lvl="1" indent="-440256" algn="l" rtl="0">
              <a:lnSpc>
                <a:spcPct val="100000"/>
              </a:lnSpc>
              <a:spcBef>
                <a:spcPts val="427"/>
              </a:spcBef>
              <a:spcAft>
                <a:spcPts val="0"/>
              </a:spcAft>
              <a:buClr>
                <a:srgbClr val="05416B"/>
              </a:buClr>
              <a:buSzPts val="1600"/>
              <a:buFont typeface="Arial" panose="020B0604020202020204" pitchFamily="34" charset="0"/>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6" name="Picture 5" descr="Logo&#10;&#10;Description automatically generated">
            <a:extLst>
              <a:ext uri="{FF2B5EF4-FFF2-40B4-BE49-F238E27FC236}">
                <a16:creationId xmlns:a16="http://schemas.microsoft.com/office/drawing/2014/main" id="{6BD571E7-BDD0-AA31-D15B-2C8313727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3814179172"/>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2_Title Chapter" preserve="1" userDrawn="1">
  <p:cSld name="3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AB0C23"/>
                </a:solidFill>
                <a:effectLst/>
                <a:latin typeface="Arial Narrow" panose="020B0606020202030204" pitchFamily="34" charset="0"/>
              </a:rPr>
              <a:t>Content of this presentation is copyright</a:t>
            </a:r>
            <a:r>
              <a:rPr lang="en-CH" sz="1200" b="0" i="0">
                <a:solidFill>
                  <a:srgbClr val="AB0C23"/>
                </a:solidFill>
                <a:effectLst/>
                <a:latin typeface="Arial Narrow" panose="020B0606020202030204" pitchFamily="34" charset="0"/>
              </a:rPr>
              <a:t> </a:t>
            </a:r>
            <a:r>
              <a:rPr lang="en-US" sz="1200" b="0" i="0">
                <a:solidFill>
                  <a:srgbClr val="AB0C23"/>
                </a:solidFill>
                <a:effectLst/>
                <a:latin typeface="Arial Narrow" panose="020B0606020202030204" pitchFamily="34" charset="0"/>
              </a:rPr>
              <a:t>and responsibility of the author. Permission is required for re-use</a:t>
            </a:r>
            <a:r>
              <a:rPr lang="en-CH" sz="1200" b="0" i="0">
                <a:solidFill>
                  <a:srgbClr val="AB0C23"/>
                </a:solidFill>
                <a:effectLst/>
                <a:latin typeface="Arial Narrow" panose="020B0606020202030204" pitchFamily="34" charset="0"/>
              </a:rPr>
              <a:t>.</a:t>
            </a:r>
            <a:endParaRPr lang="en-US" sz="1200" b="0" i="0">
              <a:solidFill>
                <a:srgbClr val="AB0C23"/>
              </a:solidFill>
              <a:effectLst/>
              <a:latin typeface="Arial Narrow" panose="020B0606020202030204" pitchFamily="34" charset="0"/>
            </a:endParaRPr>
          </a:p>
        </p:txBody>
      </p:sp>
      <p:pic>
        <p:nvPicPr>
          <p:cNvPr id="6" name="Picture 5" descr="Logo&#10;&#10;Description automatically generated">
            <a:extLst>
              <a:ext uri="{FF2B5EF4-FFF2-40B4-BE49-F238E27FC236}">
                <a16:creationId xmlns:a16="http://schemas.microsoft.com/office/drawing/2014/main" id="{F1CA51A5-BFE7-E244-6AA3-3D6CCEFD2F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
        <p:nvSpPr>
          <p:cNvPr id="7" name="Google Shape;17;p14">
            <a:extLst>
              <a:ext uri="{FF2B5EF4-FFF2-40B4-BE49-F238E27FC236}">
                <a16:creationId xmlns:a16="http://schemas.microsoft.com/office/drawing/2014/main" id="{DB6C73AD-5FD7-882C-9953-E3B14F34F1B6}"/>
              </a:ext>
            </a:extLst>
          </p:cNvPr>
          <p:cNvSpPr txBox="1">
            <a:spLocks noGrp="1"/>
          </p:cNvSpPr>
          <p:nvPr>
            <p:ph type="body" idx="12" hasCustomPrompt="1"/>
          </p:nvPr>
        </p:nvSpPr>
        <p:spPr>
          <a:xfrm>
            <a:off x="2553810" y="632415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2235004907"/>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A7A94E6-FBD8-AB05-31EB-57E61D0F12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Tree>
    <p:extLst>
      <p:ext uri="{BB962C8B-B14F-4D97-AF65-F5344CB8AC3E}">
        <p14:creationId xmlns:p14="http://schemas.microsoft.com/office/powerpoint/2010/main" val="62442138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42380183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504350" y="2060011"/>
            <a:ext cx="6104332" cy="1502340"/>
          </a:xfrm>
          <a:prstGeom prst="rect">
            <a:avLst/>
          </a:prstGeom>
        </p:spPr>
        <p:txBody>
          <a:bodyPr>
            <a:normAutofit/>
          </a:bodyPr>
          <a:lstStyle>
            <a:lvl1pPr marL="0" indent="0">
              <a:spcBef>
                <a:spcPts val="0"/>
              </a:spcBef>
              <a:buNone/>
              <a:defRPr sz="2133" b="0" i="0">
                <a:solidFill>
                  <a:schemeClr val="tx1">
                    <a:lumMod val="75000"/>
                    <a:lumOff val="25000"/>
                  </a:schemeClr>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a:t>Click to add text </a:t>
            </a:r>
            <a:endParaRPr lang="en-GB"/>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a:solidFill>
                  <a:srgbClr val="5F5D8E"/>
                </a:solidFill>
                <a:latin typeface="Arial Narrow"/>
                <a:ea typeface="Arial Narrow"/>
                <a:cs typeface="Arial Narrow"/>
                <a:sym typeface="Arial Narrow"/>
              </a:rPr>
              <a:t>European Society for Medical Oncology (ESMO)</a:t>
            </a:r>
            <a:endParaRPr sz="1600" b="0" i="0" u="none" strike="noStrike" cap="none">
              <a:solidFill>
                <a:srgbClr val="5F5D8E"/>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a:solidFill>
                  <a:srgbClr val="5F5D8E"/>
                </a:solidFill>
                <a:latin typeface="Arial Narrow"/>
                <a:ea typeface="Arial Narrow"/>
                <a:cs typeface="Arial Narrow"/>
                <a:sym typeface="Arial Narrow"/>
              </a:rPr>
              <a:t>Via Ginevra 4, CH-6900 Lugano</a:t>
            </a:r>
            <a:br>
              <a:rPr lang="en-US" sz="1600" b="0" i="0" u="none" strike="noStrike" cap="none">
                <a:solidFill>
                  <a:srgbClr val="5F5D8E"/>
                </a:solidFill>
                <a:latin typeface="Arial Narrow"/>
                <a:ea typeface="Arial Narrow"/>
                <a:cs typeface="Arial Narrow"/>
                <a:sym typeface="Arial Narrow"/>
              </a:rPr>
            </a:br>
            <a:r>
              <a:rPr lang="en-US" sz="1600" b="0" i="0" u="none" strike="noStrike" cap="none">
                <a:solidFill>
                  <a:srgbClr val="5F5D8E"/>
                </a:solidFill>
                <a:latin typeface="Arial Narrow"/>
                <a:ea typeface="Arial Narrow"/>
                <a:cs typeface="Arial Narrow"/>
                <a:sym typeface="Arial Narrow"/>
              </a:rPr>
              <a:t>T. +41 (0)91 973 19 00</a:t>
            </a:r>
            <a:br>
              <a:rPr lang="en-US" sz="1600" b="0" i="0" u="none" strike="noStrike" cap="none">
                <a:solidFill>
                  <a:srgbClr val="5F5D8E"/>
                </a:solidFill>
                <a:latin typeface="Arial Narrow"/>
                <a:ea typeface="Arial Narrow"/>
                <a:cs typeface="Arial Narrow"/>
                <a:sym typeface="Arial Narrow"/>
              </a:rPr>
            </a:br>
            <a:r>
              <a:rPr lang="en-US" sz="1600" b="0" i="0" u="none" strike="noStrike" cap="none">
                <a:solidFill>
                  <a:srgbClr val="5F5D8E"/>
                </a:solidFill>
                <a:latin typeface="Arial Narrow"/>
                <a:ea typeface="Arial Narrow"/>
                <a:cs typeface="Arial Narrow"/>
                <a:sym typeface="Arial Narrow"/>
              </a:rPr>
              <a:t>esmo@esmo.org</a:t>
            </a:r>
            <a:br>
              <a:rPr lang="en-US" sz="1600" b="0" i="0" u="none" strike="noStrike" cap="none">
                <a:solidFill>
                  <a:srgbClr val="5F5D8E"/>
                </a:solidFill>
                <a:latin typeface="Arial Narrow"/>
                <a:ea typeface="Arial Narrow"/>
                <a:cs typeface="Arial Narrow"/>
                <a:sym typeface="Arial Narrow"/>
              </a:rPr>
            </a:br>
            <a:endParaRPr sz="1600" b="0" i="0" u="none" strike="noStrike" cap="none">
              <a:solidFill>
                <a:srgbClr val="5F5D8E"/>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a:solidFill>
                  <a:srgbClr val="5F5D8E"/>
                </a:solidFill>
                <a:latin typeface="Arial Narrow"/>
                <a:ea typeface="Arial Narrow"/>
                <a:cs typeface="Arial Narrow"/>
                <a:sym typeface="Arial Narrow"/>
              </a:rPr>
              <a:t>esmo.org</a:t>
            </a:r>
            <a:endParaRPr sz="1600" b="1" i="0" u="none" strike="noStrike" cap="none">
              <a:solidFill>
                <a:srgbClr val="5F5D8E"/>
              </a:solidFill>
              <a:latin typeface="Arial Narrow"/>
              <a:ea typeface="Arial Narrow"/>
              <a:cs typeface="Arial Narrow"/>
              <a:sym typeface="Arial Narrow"/>
            </a:endParaRPr>
          </a:p>
        </p:txBody>
      </p:sp>
      <p:pic>
        <p:nvPicPr>
          <p:cNvPr id="2" name="Picture 1" descr="Logo&#10;&#10;Description automatically generated">
            <a:extLst>
              <a:ext uri="{FF2B5EF4-FFF2-40B4-BE49-F238E27FC236}">
                <a16:creationId xmlns:a16="http://schemas.microsoft.com/office/drawing/2014/main" id="{CD8CCFD7-15E4-FC5A-FF84-42F24F7CF3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418" y="443046"/>
            <a:ext cx="3381255" cy="581153"/>
          </a:xfrm>
          <a:prstGeom prst="rect">
            <a:avLst/>
          </a:prstGeom>
        </p:spPr>
      </p:pic>
      <p:pic>
        <p:nvPicPr>
          <p:cNvPr id="3" name="Picture 2">
            <a:extLst>
              <a:ext uri="{FF2B5EF4-FFF2-40B4-BE49-F238E27FC236}">
                <a16:creationId xmlns:a16="http://schemas.microsoft.com/office/drawing/2014/main" id="{1986E851-BD39-384D-50D1-FD36E94676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69373" y="365757"/>
            <a:ext cx="5322627" cy="6490447"/>
          </a:xfrm>
          <a:prstGeom prst="rect">
            <a:avLst/>
          </a:prstGeom>
        </p:spPr>
      </p:pic>
    </p:spTree>
    <p:extLst>
      <p:ext uri="{BB962C8B-B14F-4D97-AF65-F5344CB8AC3E}">
        <p14:creationId xmlns:p14="http://schemas.microsoft.com/office/powerpoint/2010/main" val="18810921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4896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7676970C-9436-7C34-5203-33D3DB6D822A}"/>
              </a:ext>
            </a:extLst>
          </p:cNvPr>
          <p:cNvSpPr>
            <a:spLocks noGrp="1"/>
          </p:cNvSpPr>
          <p:nvPr>
            <p:ph type="dt" sz="half" idx="10"/>
          </p:nvPr>
        </p:nvSpPr>
        <p:spPr/>
        <p:txBody>
          <a:bodyPr/>
          <a:lstStyle>
            <a:lvl1pPr>
              <a:defRPr/>
            </a:lvl1pPr>
          </a:lstStyle>
          <a:p>
            <a:pPr>
              <a:defRPr/>
            </a:pPr>
            <a:fld id="{580A7ED9-8C26-A540-89D9-24507B3A7BC4}" type="datetimeFigureOut">
              <a:rPr lang="it-IT"/>
              <a:pPr>
                <a:defRPr/>
              </a:pPr>
              <a:t>01/06/25</a:t>
            </a:fld>
            <a:endParaRPr lang="it-IT"/>
          </a:p>
        </p:txBody>
      </p:sp>
      <p:sp>
        <p:nvSpPr>
          <p:cNvPr id="5" name="Footer Placeholder 4">
            <a:extLst>
              <a:ext uri="{FF2B5EF4-FFF2-40B4-BE49-F238E27FC236}">
                <a16:creationId xmlns:a16="http://schemas.microsoft.com/office/drawing/2014/main" id="{2F4737C9-E333-359A-C45E-30DB3AEC2527}"/>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86E5CDB3-D78E-D4FA-C985-6140AD8549C4}"/>
              </a:ext>
            </a:extLst>
          </p:cNvPr>
          <p:cNvSpPr>
            <a:spLocks noGrp="1"/>
          </p:cNvSpPr>
          <p:nvPr>
            <p:ph type="sldNum" sz="quarter" idx="12"/>
          </p:nvPr>
        </p:nvSpPr>
        <p:spPr/>
        <p:txBody>
          <a:bodyPr/>
          <a:lstStyle>
            <a:lvl1pPr>
              <a:defRPr/>
            </a:lvl1pPr>
          </a:lstStyle>
          <a:p>
            <a:pPr>
              <a:defRPr/>
            </a:pPr>
            <a:fld id="{7B3BF96B-3996-8145-8436-E5CC2B116BB4}" type="slidenum">
              <a:rPr lang="it-IT" altLang="it-IT"/>
              <a:pPr>
                <a:defRPr/>
              </a:pPr>
              <a:t>‹#›</a:t>
            </a:fld>
            <a:endParaRPr lang="it-IT" altLang="it-IT"/>
          </a:p>
        </p:txBody>
      </p:sp>
    </p:spTree>
    <p:extLst>
      <p:ext uri="{BB962C8B-B14F-4D97-AF65-F5344CB8AC3E}">
        <p14:creationId xmlns:p14="http://schemas.microsoft.com/office/powerpoint/2010/main" val="27660603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1BA51FBC-0837-91C2-484C-214603C03608}"/>
              </a:ext>
            </a:extLst>
          </p:cNvPr>
          <p:cNvSpPr>
            <a:spLocks noGrp="1"/>
          </p:cNvSpPr>
          <p:nvPr>
            <p:ph type="dt" sz="half" idx="10"/>
          </p:nvPr>
        </p:nvSpPr>
        <p:spPr/>
        <p:txBody>
          <a:bodyPr/>
          <a:lstStyle>
            <a:lvl1pPr>
              <a:defRPr/>
            </a:lvl1pPr>
          </a:lstStyle>
          <a:p>
            <a:pPr>
              <a:defRPr/>
            </a:pPr>
            <a:fld id="{4D37C68A-A2CE-BD47-B6A0-632DFE73FDE6}" type="datetimeFigureOut">
              <a:rPr lang="it-IT"/>
              <a:pPr>
                <a:defRPr/>
              </a:pPr>
              <a:t>01/06/25</a:t>
            </a:fld>
            <a:endParaRPr lang="it-IT"/>
          </a:p>
        </p:txBody>
      </p:sp>
      <p:sp>
        <p:nvSpPr>
          <p:cNvPr id="5" name="Footer Placeholder 4">
            <a:extLst>
              <a:ext uri="{FF2B5EF4-FFF2-40B4-BE49-F238E27FC236}">
                <a16:creationId xmlns:a16="http://schemas.microsoft.com/office/drawing/2014/main" id="{1747D8FC-C6C4-8251-0B60-9A7F80465028}"/>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B3B8B701-1E9A-D70B-2E7B-2FE553B996FE}"/>
              </a:ext>
            </a:extLst>
          </p:cNvPr>
          <p:cNvSpPr>
            <a:spLocks noGrp="1"/>
          </p:cNvSpPr>
          <p:nvPr>
            <p:ph type="sldNum" sz="quarter" idx="12"/>
          </p:nvPr>
        </p:nvSpPr>
        <p:spPr/>
        <p:txBody>
          <a:bodyPr/>
          <a:lstStyle>
            <a:lvl1pPr>
              <a:defRPr/>
            </a:lvl1pPr>
          </a:lstStyle>
          <a:p>
            <a:pPr>
              <a:defRPr/>
            </a:pPr>
            <a:fld id="{474397E2-10C6-1B4E-AA77-527C06BDE2EF}" type="slidenum">
              <a:rPr lang="it-IT" altLang="it-IT"/>
              <a:pPr>
                <a:defRPr/>
              </a:pPr>
              <a:t>‹#›</a:t>
            </a:fld>
            <a:endParaRPr lang="it-IT" altLang="it-IT"/>
          </a:p>
        </p:txBody>
      </p:sp>
    </p:spTree>
    <p:extLst>
      <p:ext uri="{BB962C8B-B14F-4D97-AF65-F5344CB8AC3E}">
        <p14:creationId xmlns:p14="http://schemas.microsoft.com/office/powerpoint/2010/main" val="215566262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67E5F1A6-22CC-2CA0-AA35-5A7A74EDD727}"/>
              </a:ext>
            </a:extLst>
          </p:cNvPr>
          <p:cNvSpPr>
            <a:spLocks noGrp="1"/>
          </p:cNvSpPr>
          <p:nvPr>
            <p:ph type="dt" sz="half" idx="10"/>
          </p:nvPr>
        </p:nvSpPr>
        <p:spPr/>
        <p:txBody>
          <a:bodyPr/>
          <a:lstStyle>
            <a:lvl1pPr>
              <a:defRPr/>
            </a:lvl1pPr>
          </a:lstStyle>
          <a:p>
            <a:pPr>
              <a:defRPr/>
            </a:pPr>
            <a:fld id="{63B4FB18-7E77-F844-B8A6-91D5B374BC8C}" type="datetimeFigureOut">
              <a:rPr lang="it-IT"/>
              <a:pPr>
                <a:defRPr/>
              </a:pPr>
              <a:t>01/06/25</a:t>
            </a:fld>
            <a:endParaRPr lang="it-IT"/>
          </a:p>
        </p:txBody>
      </p:sp>
      <p:sp>
        <p:nvSpPr>
          <p:cNvPr id="5" name="Footer Placeholder 4">
            <a:extLst>
              <a:ext uri="{FF2B5EF4-FFF2-40B4-BE49-F238E27FC236}">
                <a16:creationId xmlns:a16="http://schemas.microsoft.com/office/drawing/2014/main" id="{4E19E974-36C3-676F-39AD-2A7FF4E4997E}"/>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DB454EF6-F6A2-870F-1032-0213BE1B1CA0}"/>
              </a:ext>
            </a:extLst>
          </p:cNvPr>
          <p:cNvSpPr>
            <a:spLocks noGrp="1"/>
          </p:cNvSpPr>
          <p:nvPr>
            <p:ph type="sldNum" sz="quarter" idx="12"/>
          </p:nvPr>
        </p:nvSpPr>
        <p:spPr/>
        <p:txBody>
          <a:bodyPr/>
          <a:lstStyle>
            <a:lvl1pPr>
              <a:defRPr/>
            </a:lvl1pPr>
          </a:lstStyle>
          <a:p>
            <a:pPr>
              <a:defRPr/>
            </a:pPr>
            <a:fld id="{336409CE-DAF6-F743-856E-00C458B797A5}" type="slidenum">
              <a:rPr lang="it-IT" altLang="it-IT"/>
              <a:pPr>
                <a:defRPr/>
              </a:pPr>
              <a:t>‹#›</a:t>
            </a:fld>
            <a:endParaRPr lang="it-IT" altLang="it-IT"/>
          </a:p>
        </p:txBody>
      </p:sp>
    </p:spTree>
    <p:extLst>
      <p:ext uri="{BB962C8B-B14F-4D97-AF65-F5344CB8AC3E}">
        <p14:creationId xmlns:p14="http://schemas.microsoft.com/office/powerpoint/2010/main" val="2751201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37B3DF09-780A-26C1-24BC-48A3350F7DB2}"/>
              </a:ext>
            </a:extLst>
          </p:cNvPr>
          <p:cNvSpPr>
            <a:spLocks noGrp="1"/>
          </p:cNvSpPr>
          <p:nvPr>
            <p:ph type="dt" sz="half" idx="10"/>
          </p:nvPr>
        </p:nvSpPr>
        <p:spPr/>
        <p:txBody>
          <a:bodyPr/>
          <a:lstStyle>
            <a:lvl1pPr>
              <a:defRPr/>
            </a:lvl1pPr>
          </a:lstStyle>
          <a:p>
            <a:pPr>
              <a:defRPr/>
            </a:pPr>
            <a:fld id="{977E56A9-92CA-3B44-A3D3-67AC9E9AD22B}" type="datetimeFigureOut">
              <a:rPr lang="it-IT"/>
              <a:pPr>
                <a:defRPr/>
              </a:pPr>
              <a:t>01/06/25</a:t>
            </a:fld>
            <a:endParaRPr lang="it-IT"/>
          </a:p>
        </p:txBody>
      </p:sp>
      <p:sp>
        <p:nvSpPr>
          <p:cNvPr id="6" name="Footer Placeholder 4">
            <a:extLst>
              <a:ext uri="{FF2B5EF4-FFF2-40B4-BE49-F238E27FC236}">
                <a16:creationId xmlns:a16="http://schemas.microsoft.com/office/drawing/2014/main" id="{A54D5AB7-111B-32D1-5992-A62A1E600626}"/>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C230ECFD-6C5F-3BE7-F4C8-B337810889CE}"/>
              </a:ext>
            </a:extLst>
          </p:cNvPr>
          <p:cNvSpPr>
            <a:spLocks noGrp="1"/>
          </p:cNvSpPr>
          <p:nvPr>
            <p:ph type="sldNum" sz="quarter" idx="12"/>
          </p:nvPr>
        </p:nvSpPr>
        <p:spPr/>
        <p:txBody>
          <a:bodyPr/>
          <a:lstStyle>
            <a:lvl1pPr>
              <a:defRPr/>
            </a:lvl1pPr>
          </a:lstStyle>
          <a:p>
            <a:pPr>
              <a:defRPr/>
            </a:pPr>
            <a:fld id="{7825FF00-4591-7D49-9072-FE30F9954C9B}" type="slidenum">
              <a:rPr lang="it-IT" altLang="it-IT"/>
              <a:pPr>
                <a:defRPr/>
              </a:pPr>
              <a:t>‹#›</a:t>
            </a:fld>
            <a:endParaRPr lang="it-IT" altLang="it-IT"/>
          </a:p>
        </p:txBody>
      </p:sp>
    </p:spTree>
    <p:extLst>
      <p:ext uri="{BB962C8B-B14F-4D97-AF65-F5344CB8AC3E}">
        <p14:creationId xmlns:p14="http://schemas.microsoft.com/office/powerpoint/2010/main" val="36923915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a:extLst>
              <a:ext uri="{FF2B5EF4-FFF2-40B4-BE49-F238E27FC236}">
                <a16:creationId xmlns:a16="http://schemas.microsoft.com/office/drawing/2014/main" id="{2B9C47BC-6A3F-38A1-FAA5-E3F7F0D1FFCD}"/>
              </a:ext>
            </a:extLst>
          </p:cNvPr>
          <p:cNvSpPr>
            <a:spLocks noGrp="1"/>
          </p:cNvSpPr>
          <p:nvPr>
            <p:ph type="dt" sz="half" idx="10"/>
          </p:nvPr>
        </p:nvSpPr>
        <p:spPr/>
        <p:txBody>
          <a:bodyPr/>
          <a:lstStyle>
            <a:lvl1pPr>
              <a:defRPr/>
            </a:lvl1pPr>
          </a:lstStyle>
          <a:p>
            <a:pPr>
              <a:defRPr/>
            </a:pPr>
            <a:fld id="{A27B8625-228C-9843-B02C-CB54F6BC74D3}" type="datetimeFigureOut">
              <a:rPr lang="it-IT"/>
              <a:pPr>
                <a:defRPr/>
              </a:pPr>
              <a:t>01/06/25</a:t>
            </a:fld>
            <a:endParaRPr lang="it-IT"/>
          </a:p>
        </p:txBody>
      </p:sp>
      <p:sp>
        <p:nvSpPr>
          <p:cNvPr id="8" name="Footer Placeholder 4">
            <a:extLst>
              <a:ext uri="{FF2B5EF4-FFF2-40B4-BE49-F238E27FC236}">
                <a16:creationId xmlns:a16="http://schemas.microsoft.com/office/drawing/2014/main" id="{0A35808F-6C59-713D-451F-A2EAC9DB3BE4}"/>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8C7E701B-3F78-90C2-BD40-358E1835BFC6}"/>
              </a:ext>
            </a:extLst>
          </p:cNvPr>
          <p:cNvSpPr>
            <a:spLocks noGrp="1"/>
          </p:cNvSpPr>
          <p:nvPr>
            <p:ph type="sldNum" sz="quarter" idx="12"/>
          </p:nvPr>
        </p:nvSpPr>
        <p:spPr/>
        <p:txBody>
          <a:bodyPr/>
          <a:lstStyle>
            <a:lvl1pPr>
              <a:defRPr/>
            </a:lvl1pPr>
          </a:lstStyle>
          <a:p>
            <a:pPr>
              <a:defRPr/>
            </a:pPr>
            <a:fld id="{62B70E7B-BD4A-C24B-B8BE-EC19FD3BCD41}" type="slidenum">
              <a:rPr lang="it-IT" altLang="it-IT"/>
              <a:pPr>
                <a:defRPr/>
              </a:pPr>
              <a:t>‹#›</a:t>
            </a:fld>
            <a:endParaRPr lang="it-IT" altLang="it-IT"/>
          </a:p>
        </p:txBody>
      </p:sp>
    </p:spTree>
    <p:extLst>
      <p:ext uri="{BB962C8B-B14F-4D97-AF65-F5344CB8AC3E}">
        <p14:creationId xmlns:p14="http://schemas.microsoft.com/office/powerpoint/2010/main" val="23709764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3">
            <a:extLst>
              <a:ext uri="{FF2B5EF4-FFF2-40B4-BE49-F238E27FC236}">
                <a16:creationId xmlns:a16="http://schemas.microsoft.com/office/drawing/2014/main" id="{98BEF6D8-B011-904D-0C91-5ADD47D507E1}"/>
              </a:ext>
            </a:extLst>
          </p:cNvPr>
          <p:cNvSpPr>
            <a:spLocks noGrp="1"/>
          </p:cNvSpPr>
          <p:nvPr>
            <p:ph type="dt" sz="half" idx="10"/>
          </p:nvPr>
        </p:nvSpPr>
        <p:spPr/>
        <p:txBody>
          <a:bodyPr/>
          <a:lstStyle>
            <a:lvl1pPr>
              <a:defRPr/>
            </a:lvl1pPr>
          </a:lstStyle>
          <a:p>
            <a:pPr>
              <a:defRPr/>
            </a:pPr>
            <a:fld id="{1F1826F0-EFE7-D14A-827A-A5ABE6ABB50B}" type="datetimeFigureOut">
              <a:rPr lang="it-IT"/>
              <a:pPr>
                <a:defRPr/>
              </a:pPr>
              <a:t>01/06/25</a:t>
            </a:fld>
            <a:endParaRPr lang="it-IT"/>
          </a:p>
        </p:txBody>
      </p:sp>
      <p:sp>
        <p:nvSpPr>
          <p:cNvPr id="4" name="Footer Placeholder 4">
            <a:extLst>
              <a:ext uri="{FF2B5EF4-FFF2-40B4-BE49-F238E27FC236}">
                <a16:creationId xmlns:a16="http://schemas.microsoft.com/office/drawing/2014/main" id="{FF39CB7D-07EE-CD44-3411-FD9CC26F1D05}"/>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6CDC1D26-1B9D-7E2C-C4F4-2198B5E9B3DE}"/>
              </a:ext>
            </a:extLst>
          </p:cNvPr>
          <p:cNvSpPr>
            <a:spLocks noGrp="1"/>
          </p:cNvSpPr>
          <p:nvPr>
            <p:ph type="sldNum" sz="quarter" idx="12"/>
          </p:nvPr>
        </p:nvSpPr>
        <p:spPr/>
        <p:txBody>
          <a:bodyPr/>
          <a:lstStyle>
            <a:lvl1pPr>
              <a:defRPr/>
            </a:lvl1pPr>
          </a:lstStyle>
          <a:p>
            <a:pPr>
              <a:defRPr/>
            </a:pPr>
            <a:fld id="{820117F4-02A0-3F4B-BE45-51BFD1116E92}" type="slidenum">
              <a:rPr lang="it-IT" altLang="it-IT"/>
              <a:pPr>
                <a:defRPr/>
              </a:pPr>
              <a:t>‹#›</a:t>
            </a:fld>
            <a:endParaRPr lang="it-IT" altLang="it-IT"/>
          </a:p>
        </p:txBody>
      </p:sp>
    </p:spTree>
    <p:extLst>
      <p:ext uri="{BB962C8B-B14F-4D97-AF65-F5344CB8AC3E}">
        <p14:creationId xmlns:p14="http://schemas.microsoft.com/office/powerpoint/2010/main" val="18140580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F4799A8-DE95-30F6-6B26-3568CB24AB16}"/>
              </a:ext>
            </a:extLst>
          </p:cNvPr>
          <p:cNvSpPr>
            <a:spLocks noGrp="1"/>
          </p:cNvSpPr>
          <p:nvPr>
            <p:ph type="dt" sz="half" idx="10"/>
          </p:nvPr>
        </p:nvSpPr>
        <p:spPr/>
        <p:txBody>
          <a:bodyPr/>
          <a:lstStyle>
            <a:lvl1pPr>
              <a:defRPr/>
            </a:lvl1pPr>
          </a:lstStyle>
          <a:p>
            <a:pPr>
              <a:defRPr/>
            </a:pPr>
            <a:fld id="{D81E2D45-52F4-C64B-99E6-80415566D91F}" type="datetimeFigureOut">
              <a:rPr lang="it-IT"/>
              <a:pPr>
                <a:defRPr/>
              </a:pPr>
              <a:t>01/06/25</a:t>
            </a:fld>
            <a:endParaRPr lang="it-IT"/>
          </a:p>
        </p:txBody>
      </p:sp>
      <p:sp>
        <p:nvSpPr>
          <p:cNvPr id="3" name="Footer Placeholder 4">
            <a:extLst>
              <a:ext uri="{FF2B5EF4-FFF2-40B4-BE49-F238E27FC236}">
                <a16:creationId xmlns:a16="http://schemas.microsoft.com/office/drawing/2014/main" id="{687FBA35-86F2-CAF3-65E6-B4E017F80923}"/>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AFCFE811-4205-E489-44A6-DDC8212B7928}"/>
              </a:ext>
            </a:extLst>
          </p:cNvPr>
          <p:cNvSpPr>
            <a:spLocks noGrp="1"/>
          </p:cNvSpPr>
          <p:nvPr>
            <p:ph type="sldNum" sz="quarter" idx="12"/>
          </p:nvPr>
        </p:nvSpPr>
        <p:spPr/>
        <p:txBody>
          <a:bodyPr/>
          <a:lstStyle>
            <a:lvl1pPr>
              <a:defRPr/>
            </a:lvl1pPr>
          </a:lstStyle>
          <a:p>
            <a:pPr>
              <a:defRPr/>
            </a:pPr>
            <a:fld id="{49441DF8-D7AE-4149-87B3-71A148A60C10}" type="slidenum">
              <a:rPr lang="it-IT" altLang="it-IT"/>
              <a:pPr>
                <a:defRPr/>
              </a:pPr>
              <a:t>‹#›</a:t>
            </a:fld>
            <a:endParaRPr lang="it-IT" altLang="it-IT"/>
          </a:p>
        </p:txBody>
      </p:sp>
    </p:spTree>
    <p:extLst>
      <p:ext uri="{BB962C8B-B14F-4D97-AF65-F5344CB8AC3E}">
        <p14:creationId xmlns:p14="http://schemas.microsoft.com/office/powerpoint/2010/main" val="291446061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A157D5FE-B223-36BA-9CAE-D4C1486D8ACA}"/>
              </a:ext>
            </a:extLst>
          </p:cNvPr>
          <p:cNvSpPr>
            <a:spLocks noGrp="1"/>
          </p:cNvSpPr>
          <p:nvPr>
            <p:ph type="dt" sz="half" idx="10"/>
          </p:nvPr>
        </p:nvSpPr>
        <p:spPr/>
        <p:txBody>
          <a:bodyPr/>
          <a:lstStyle>
            <a:lvl1pPr>
              <a:defRPr/>
            </a:lvl1pPr>
          </a:lstStyle>
          <a:p>
            <a:pPr>
              <a:defRPr/>
            </a:pPr>
            <a:fld id="{D93E854A-68FA-3143-B093-06E549ADD633}" type="datetimeFigureOut">
              <a:rPr lang="it-IT"/>
              <a:pPr>
                <a:defRPr/>
              </a:pPr>
              <a:t>01/06/25</a:t>
            </a:fld>
            <a:endParaRPr lang="it-IT"/>
          </a:p>
        </p:txBody>
      </p:sp>
      <p:sp>
        <p:nvSpPr>
          <p:cNvPr id="6" name="Footer Placeholder 4">
            <a:extLst>
              <a:ext uri="{FF2B5EF4-FFF2-40B4-BE49-F238E27FC236}">
                <a16:creationId xmlns:a16="http://schemas.microsoft.com/office/drawing/2014/main" id="{D1C9206E-0AD5-B149-62DC-DF8C3D95A50E}"/>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FF9ABD2B-DC67-506F-0463-AC23B7BCDC50}"/>
              </a:ext>
            </a:extLst>
          </p:cNvPr>
          <p:cNvSpPr>
            <a:spLocks noGrp="1"/>
          </p:cNvSpPr>
          <p:nvPr>
            <p:ph type="sldNum" sz="quarter" idx="12"/>
          </p:nvPr>
        </p:nvSpPr>
        <p:spPr/>
        <p:txBody>
          <a:bodyPr/>
          <a:lstStyle>
            <a:lvl1pPr>
              <a:defRPr/>
            </a:lvl1pPr>
          </a:lstStyle>
          <a:p>
            <a:pPr>
              <a:defRPr/>
            </a:pPr>
            <a:fld id="{72D1A1B2-B777-4A44-8035-D1E45DCAF18F}" type="slidenum">
              <a:rPr lang="it-IT" altLang="it-IT"/>
              <a:pPr>
                <a:defRPr/>
              </a:pPr>
              <a:t>‹#›</a:t>
            </a:fld>
            <a:endParaRPr lang="it-IT" altLang="it-IT"/>
          </a:p>
        </p:txBody>
      </p:sp>
    </p:spTree>
    <p:extLst>
      <p:ext uri="{BB962C8B-B14F-4D97-AF65-F5344CB8AC3E}">
        <p14:creationId xmlns:p14="http://schemas.microsoft.com/office/powerpoint/2010/main" val="8480439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AB8E32AC-C5A3-41CE-0F6B-699F4D001A84}"/>
              </a:ext>
            </a:extLst>
          </p:cNvPr>
          <p:cNvSpPr>
            <a:spLocks noGrp="1"/>
          </p:cNvSpPr>
          <p:nvPr>
            <p:ph type="dt" sz="half" idx="10"/>
          </p:nvPr>
        </p:nvSpPr>
        <p:spPr/>
        <p:txBody>
          <a:bodyPr/>
          <a:lstStyle>
            <a:lvl1pPr>
              <a:defRPr/>
            </a:lvl1pPr>
          </a:lstStyle>
          <a:p>
            <a:pPr>
              <a:defRPr/>
            </a:pPr>
            <a:fld id="{30FF2332-858D-5A4B-B77E-5B5A02A6B625}" type="datetimeFigureOut">
              <a:rPr lang="it-IT"/>
              <a:pPr>
                <a:defRPr/>
              </a:pPr>
              <a:t>01/06/25</a:t>
            </a:fld>
            <a:endParaRPr lang="it-IT"/>
          </a:p>
        </p:txBody>
      </p:sp>
      <p:sp>
        <p:nvSpPr>
          <p:cNvPr id="6" name="Footer Placeholder 4">
            <a:extLst>
              <a:ext uri="{FF2B5EF4-FFF2-40B4-BE49-F238E27FC236}">
                <a16:creationId xmlns:a16="http://schemas.microsoft.com/office/drawing/2014/main" id="{CC8D4C94-1CE2-0016-3C0E-755BF509124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C9B23A6-0F3B-695D-A1C5-6B0D1EDB6A6F}"/>
              </a:ext>
            </a:extLst>
          </p:cNvPr>
          <p:cNvSpPr>
            <a:spLocks noGrp="1"/>
          </p:cNvSpPr>
          <p:nvPr>
            <p:ph type="sldNum" sz="quarter" idx="12"/>
          </p:nvPr>
        </p:nvSpPr>
        <p:spPr/>
        <p:txBody>
          <a:bodyPr/>
          <a:lstStyle>
            <a:lvl1pPr>
              <a:defRPr/>
            </a:lvl1pPr>
          </a:lstStyle>
          <a:p>
            <a:pPr>
              <a:defRPr/>
            </a:pPr>
            <a:fld id="{6F5A6A45-7120-4942-9AC8-03D32ABA5ECD}" type="slidenum">
              <a:rPr lang="it-IT" altLang="it-IT"/>
              <a:pPr>
                <a:defRPr/>
              </a:pPr>
              <a:t>‹#›</a:t>
            </a:fld>
            <a:endParaRPr lang="it-IT" altLang="it-IT"/>
          </a:p>
        </p:txBody>
      </p:sp>
    </p:spTree>
    <p:extLst>
      <p:ext uri="{BB962C8B-B14F-4D97-AF65-F5344CB8AC3E}">
        <p14:creationId xmlns:p14="http://schemas.microsoft.com/office/powerpoint/2010/main" val="19399236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1FEE4534-701A-D78F-B7D9-A89F3573A224}"/>
              </a:ext>
            </a:extLst>
          </p:cNvPr>
          <p:cNvSpPr>
            <a:spLocks noGrp="1"/>
          </p:cNvSpPr>
          <p:nvPr>
            <p:ph type="dt" sz="half" idx="10"/>
          </p:nvPr>
        </p:nvSpPr>
        <p:spPr/>
        <p:txBody>
          <a:bodyPr/>
          <a:lstStyle>
            <a:lvl1pPr>
              <a:defRPr/>
            </a:lvl1pPr>
          </a:lstStyle>
          <a:p>
            <a:pPr>
              <a:defRPr/>
            </a:pPr>
            <a:fld id="{35D3790A-D9E1-EE42-A36B-FEE267E42489}" type="datetimeFigureOut">
              <a:rPr lang="it-IT"/>
              <a:pPr>
                <a:defRPr/>
              </a:pPr>
              <a:t>01/06/25</a:t>
            </a:fld>
            <a:endParaRPr lang="it-IT"/>
          </a:p>
        </p:txBody>
      </p:sp>
      <p:sp>
        <p:nvSpPr>
          <p:cNvPr id="5" name="Footer Placeholder 4">
            <a:extLst>
              <a:ext uri="{FF2B5EF4-FFF2-40B4-BE49-F238E27FC236}">
                <a16:creationId xmlns:a16="http://schemas.microsoft.com/office/drawing/2014/main" id="{7EF29C4B-3463-F619-C790-C5C42FB4A480}"/>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8627366A-B6F3-A2C3-5CE2-BA840EB8C1BF}"/>
              </a:ext>
            </a:extLst>
          </p:cNvPr>
          <p:cNvSpPr>
            <a:spLocks noGrp="1"/>
          </p:cNvSpPr>
          <p:nvPr>
            <p:ph type="sldNum" sz="quarter" idx="12"/>
          </p:nvPr>
        </p:nvSpPr>
        <p:spPr/>
        <p:txBody>
          <a:bodyPr/>
          <a:lstStyle>
            <a:lvl1pPr>
              <a:defRPr/>
            </a:lvl1pPr>
          </a:lstStyle>
          <a:p>
            <a:pPr>
              <a:defRPr/>
            </a:pPr>
            <a:fld id="{61A51369-5534-8C4E-89EC-F89A819FFAE0}" type="slidenum">
              <a:rPr lang="it-IT" altLang="it-IT"/>
              <a:pPr>
                <a:defRPr/>
              </a:pPr>
              <a:t>‹#›</a:t>
            </a:fld>
            <a:endParaRPr lang="it-IT" altLang="it-IT"/>
          </a:p>
        </p:txBody>
      </p:sp>
    </p:spTree>
    <p:extLst>
      <p:ext uri="{BB962C8B-B14F-4D97-AF65-F5344CB8AC3E}">
        <p14:creationId xmlns:p14="http://schemas.microsoft.com/office/powerpoint/2010/main" val="18174247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E8EE7D40-D499-F1E8-65A7-5EE25C476F3A}"/>
              </a:ext>
            </a:extLst>
          </p:cNvPr>
          <p:cNvSpPr>
            <a:spLocks noGrp="1"/>
          </p:cNvSpPr>
          <p:nvPr>
            <p:ph type="dt" sz="half" idx="10"/>
          </p:nvPr>
        </p:nvSpPr>
        <p:spPr/>
        <p:txBody>
          <a:bodyPr/>
          <a:lstStyle>
            <a:lvl1pPr>
              <a:defRPr/>
            </a:lvl1pPr>
          </a:lstStyle>
          <a:p>
            <a:pPr>
              <a:defRPr/>
            </a:pPr>
            <a:fld id="{5917D572-74B0-564E-9F88-26995FE9A9CD}" type="datetimeFigureOut">
              <a:rPr lang="it-IT"/>
              <a:pPr>
                <a:defRPr/>
              </a:pPr>
              <a:t>01/06/25</a:t>
            </a:fld>
            <a:endParaRPr lang="it-IT"/>
          </a:p>
        </p:txBody>
      </p:sp>
      <p:sp>
        <p:nvSpPr>
          <p:cNvPr id="5" name="Footer Placeholder 4">
            <a:extLst>
              <a:ext uri="{FF2B5EF4-FFF2-40B4-BE49-F238E27FC236}">
                <a16:creationId xmlns:a16="http://schemas.microsoft.com/office/drawing/2014/main" id="{80FCEBAC-C926-B82D-7F32-5D16296AFC34}"/>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1C07078B-56BF-011F-0E06-DE8353266A17}"/>
              </a:ext>
            </a:extLst>
          </p:cNvPr>
          <p:cNvSpPr>
            <a:spLocks noGrp="1"/>
          </p:cNvSpPr>
          <p:nvPr>
            <p:ph type="sldNum" sz="quarter" idx="12"/>
          </p:nvPr>
        </p:nvSpPr>
        <p:spPr/>
        <p:txBody>
          <a:bodyPr/>
          <a:lstStyle>
            <a:lvl1pPr>
              <a:defRPr/>
            </a:lvl1pPr>
          </a:lstStyle>
          <a:p>
            <a:pPr>
              <a:defRPr/>
            </a:pPr>
            <a:fld id="{F86764F8-1F05-E54B-A757-E91B1D4A8742}" type="slidenum">
              <a:rPr lang="it-IT" altLang="it-IT"/>
              <a:pPr>
                <a:defRPr/>
              </a:pPr>
              <a:t>‹#›</a:t>
            </a:fld>
            <a:endParaRPr lang="it-IT" altLang="it-IT"/>
          </a:p>
        </p:txBody>
      </p:sp>
    </p:spTree>
    <p:extLst>
      <p:ext uri="{BB962C8B-B14F-4D97-AF65-F5344CB8AC3E}">
        <p14:creationId xmlns:p14="http://schemas.microsoft.com/office/powerpoint/2010/main" val="8331241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F8362-920E-94AC-CD37-654AA856E0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59E46F-6869-59A1-DE7F-CB4532C4F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3F8BE1-3921-4F87-BACE-8DCD6D511AF6}"/>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5" name="Footer Placeholder 4">
            <a:extLst>
              <a:ext uri="{FF2B5EF4-FFF2-40B4-BE49-F238E27FC236}">
                <a16:creationId xmlns:a16="http://schemas.microsoft.com/office/drawing/2014/main" id="{8AE496BF-D0E9-5D6C-CFCE-B1F75070D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967C1-E2DC-6CE4-822A-83E54297D60C}"/>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2362285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4E7D-26AA-D83E-7B05-AFD573C9E1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0ABEC-C492-B1BC-EB08-4E2E315126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F0379-D39D-2AB2-503A-BA239FDA4321}"/>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5" name="Footer Placeholder 4">
            <a:extLst>
              <a:ext uri="{FF2B5EF4-FFF2-40B4-BE49-F238E27FC236}">
                <a16:creationId xmlns:a16="http://schemas.microsoft.com/office/drawing/2014/main" id="{FD607691-13CD-0EB6-63E7-83D8E049B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FD0D8-2E4A-EE67-130F-8ABD9E6B13B2}"/>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3831570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4380-2D24-6C14-ED39-66413094BD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0450C4-ECB4-9ECF-3CFD-E7023EE6F2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293CC6-C5E6-062B-4836-186F6701BFC6}"/>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5" name="Footer Placeholder 4">
            <a:extLst>
              <a:ext uri="{FF2B5EF4-FFF2-40B4-BE49-F238E27FC236}">
                <a16:creationId xmlns:a16="http://schemas.microsoft.com/office/drawing/2014/main" id="{0C992049-67D7-CB01-0B1F-63F5076FA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A6D70-BEE5-0993-8896-CEB44C9D79DF}"/>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23302361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4D0D-76B4-87FB-E79C-E606E249D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58601-1136-11E5-2A3F-6EA6D4E811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445EDA-8B39-32F5-6301-C99B0CEEC8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5D0B1C-1ECF-2B6E-123A-E18CF99A7498}"/>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6" name="Footer Placeholder 5">
            <a:extLst>
              <a:ext uri="{FF2B5EF4-FFF2-40B4-BE49-F238E27FC236}">
                <a16:creationId xmlns:a16="http://schemas.microsoft.com/office/drawing/2014/main" id="{8E9B6465-BFDF-6F93-952C-8DC0BFFB0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923B5-F85C-9A33-A3AA-C4E9EF66212D}"/>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6989683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14B5-F508-6FF2-73E0-93B25BD139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EB6AB7-7C6D-08C1-2B29-CDA8368AD8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F8F18-E123-7642-7C9B-179E5F9782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C49303-9351-7E7C-47F8-0E2E645E51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E843CE-7A9B-8D44-27BE-A4CF757B10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AE044-87E1-E8E0-112F-91B16AAF5196}"/>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8" name="Footer Placeholder 7">
            <a:extLst>
              <a:ext uri="{FF2B5EF4-FFF2-40B4-BE49-F238E27FC236}">
                <a16:creationId xmlns:a16="http://schemas.microsoft.com/office/drawing/2014/main" id="{0E36EE9F-97EA-F862-772E-AEC6C1619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164C0-8F5A-D68F-DF48-A7B5444C9CAA}"/>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32339448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0FB4-8596-0216-6422-74E62F6D1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B3401-19B5-AD17-229E-9ED4AC17C3FC}"/>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4" name="Footer Placeholder 3">
            <a:extLst>
              <a:ext uri="{FF2B5EF4-FFF2-40B4-BE49-F238E27FC236}">
                <a16:creationId xmlns:a16="http://schemas.microsoft.com/office/drawing/2014/main" id="{1FBBBF05-431D-A53D-1BDF-A1CAA36FAE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F9B3EE-B01B-596C-96CE-D943543229F2}"/>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153916660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F59B9-C1CB-7764-BC9A-3D6E9CDF5AD5}"/>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3" name="Footer Placeholder 2">
            <a:extLst>
              <a:ext uri="{FF2B5EF4-FFF2-40B4-BE49-F238E27FC236}">
                <a16:creationId xmlns:a16="http://schemas.microsoft.com/office/drawing/2014/main" id="{84313E07-B3C5-6DC1-CA4E-187D20DBA2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98A295-F19C-09A0-C95A-49E8B386F6A4}"/>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15448327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8DC1-446B-AC40-00E3-4C8C96A89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9C81C4-7507-F79B-A43E-2F292791C6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BB09F9-26E8-E581-F1FA-2E9E62BBF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25877A-AA79-8C42-0113-44F672CC4BD0}"/>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6" name="Footer Placeholder 5">
            <a:extLst>
              <a:ext uri="{FF2B5EF4-FFF2-40B4-BE49-F238E27FC236}">
                <a16:creationId xmlns:a16="http://schemas.microsoft.com/office/drawing/2014/main" id="{9C0E7660-0A0C-2871-13F8-255DC79902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8AFA9-4A7E-E2D6-8F74-277CC337EAC4}"/>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15624513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E9AC-96A3-0D8B-8AF5-9A521F6352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EAA5EE-3105-FE50-2DD7-D3B655E08E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C0E463-959E-A643-AA27-67A7A1AC1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5B103-5E7D-6A6B-7738-3D2F20408A01}"/>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6" name="Footer Placeholder 5">
            <a:extLst>
              <a:ext uri="{FF2B5EF4-FFF2-40B4-BE49-F238E27FC236}">
                <a16:creationId xmlns:a16="http://schemas.microsoft.com/office/drawing/2014/main" id="{5617B766-0806-E68F-B8FC-655A166A2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016DA-F92E-CEA6-D779-3F783EF775BB}"/>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3768219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FB619-912F-1884-DB91-F89D54A6B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C2098C-0FE4-F61B-A928-C47B99D1D8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DB2DB-C2F7-C990-5BCD-A42A3ACCC888}"/>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5" name="Footer Placeholder 4">
            <a:extLst>
              <a:ext uri="{FF2B5EF4-FFF2-40B4-BE49-F238E27FC236}">
                <a16:creationId xmlns:a16="http://schemas.microsoft.com/office/drawing/2014/main" id="{3D4C19C6-5629-7B49-D1EB-979100E74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E99F1-6706-19E2-6CD3-832D352A168E}"/>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20020790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89945C-2427-930C-5257-A5B13FC25C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794536-FBE3-FED0-CDB6-579B8D281F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43595-6E6E-A6C0-1B2D-1C9547FDC369}"/>
              </a:ext>
            </a:extLst>
          </p:cNvPr>
          <p:cNvSpPr>
            <a:spLocks noGrp="1"/>
          </p:cNvSpPr>
          <p:nvPr>
            <p:ph type="dt" sz="half" idx="10"/>
          </p:nvPr>
        </p:nvSpPr>
        <p:spPr/>
        <p:txBody>
          <a:bodyPr/>
          <a:lstStyle/>
          <a:p>
            <a:fld id="{E45EDCC1-5394-D142-A5C3-CB4597519691}" type="datetimeFigureOut">
              <a:rPr lang="en-US" smtClean="0"/>
              <a:t>6/1/25</a:t>
            </a:fld>
            <a:endParaRPr lang="en-US"/>
          </a:p>
        </p:txBody>
      </p:sp>
      <p:sp>
        <p:nvSpPr>
          <p:cNvPr id="5" name="Footer Placeholder 4">
            <a:extLst>
              <a:ext uri="{FF2B5EF4-FFF2-40B4-BE49-F238E27FC236}">
                <a16:creationId xmlns:a16="http://schemas.microsoft.com/office/drawing/2014/main" id="{822EDDA9-47EF-AF7E-C807-C38C7D99C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0E1BB-2281-68BF-6804-8258E34C088D}"/>
              </a:ext>
            </a:extLst>
          </p:cNvPr>
          <p:cNvSpPr>
            <a:spLocks noGrp="1"/>
          </p:cNvSpPr>
          <p:nvPr>
            <p:ph type="sldNum" sz="quarter" idx="12"/>
          </p:nvPr>
        </p:nvSpPr>
        <p:spPr/>
        <p:txBody>
          <a:bodyPr/>
          <a:lstStyle/>
          <a:p>
            <a:fld id="{F870258C-538D-3E43-8324-16CAFB503B82}" type="slidenum">
              <a:rPr lang="en-US" smtClean="0"/>
              <a:t>‹#›</a:t>
            </a:fld>
            <a:endParaRPr lang="en-US"/>
          </a:p>
        </p:txBody>
      </p:sp>
    </p:spTree>
    <p:extLst>
      <p:ext uri="{BB962C8B-B14F-4D97-AF65-F5344CB8AC3E}">
        <p14:creationId xmlns:p14="http://schemas.microsoft.com/office/powerpoint/2010/main" val="1271705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8957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447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01988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992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398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7723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652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89618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08699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911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399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77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92027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5930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510060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08563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27553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99282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19894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3199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097639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57584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54849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49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B21C5A-5CDE-CC00-8450-EE81FFF9F8EE}"/>
              </a:ext>
            </a:extLst>
          </p:cNvPr>
          <p:cNvSpPr>
            <a:spLocks noGrp="1"/>
          </p:cNvSpPr>
          <p:nvPr>
            <p:ph type="sldNum" sz="quarter" idx="12"/>
          </p:nvPr>
        </p:nvSpPr>
        <p:spPr/>
        <p:txBody>
          <a:bodyPr/>
          <a:lstStyle/>
          <a:p>
            <a:fld id="{EE762A11-A3F0-4D1B-B1B2-208FCF4B7D37}" type="slidenum">
              <a:rPr lang="en-CA" smtClean="0"/>
              <a:pPr/>
              <a:t>‹#›</a:t>
            </a:fld>
            <a:endParaRPr lang="en-CA"/>
          </a:p>
        </p:txBody>
      </p:sp>
      <p:sp>
        <p:nvSpPr>
          <p:cNvPr id="5" name="Footer Placeholder 4">
            <a:extLst>
              <a:ext uri="{FF2B5EF4-FFF2-40B4-BE49-F238E27FC236}">
                <a16:creationId xmlns:a16="http://schemas.microsoft.com/office/drawing/2014/main" id="{B5ECE9DB-33C6-9E74-A532-08A8BA0E14A3}"/>
              </a:ext>
            </a:extLst>
          </p:cNvPr>
          <p:cNvSpPr>
            <a:spLocks noGrp="1"/>
          </p:cNvSpPr>
          <p:nvPr>
            <p:ph type="ftr" sz="quarter" idx="11"/>
          </p:nvPr>
        </p:nvSpPr>
        <p:spPr>
          <a:xfrm>
            <a:off x="837768" y="6521883"/>
            <a:ext cx="9997011" cy="237757"/>
          </a:xfrm>
          <a:prstGeom prst="rect">
            <a:avLst/>
          </a:prstGeom>
        </p:spPr>
        <p:txBody>
          <a:bodyPr/>
          <a:lstStyle>
            <a:lvl1pPr marL="228594" indent="-228594" algn="l">
              <a:lnSpc>
                <a:spcPct val="90000"/>
              </a:lnSpc>
              <a:buFont typeface="+mj-lt"/>
              <a:buAutoNum type="arabicPeriod"/>
              <a:defRPr sz="1000"/>
            </a:lvl1pPr>
          </a:lstStyle>
          <a:p>
            <a:endParaRPr lang="en-CA"/>
          </a:p>
        </p:txBody>
      </p:sp>
      <p:sp>
        <p:nvSpPr>
          <p:cNvPr id="6" name="Content Placeholder 7">
            <a:extLst>
              <a:ext uri="{FF2B5EF4-FFF2-40B4-BE49-F238E27FC236}">
                <a16:creationId xmlns:a16="http://schemas.microsoft.com/office/drawing/2014/main" id="{AC6BD625-A2C0-1ACA-70A5-16A69600D15B}"/>
              </a:ext>
            </a:extLst>
          </p:cNvPr>
          <p:cNvSpPr>
            <a:spLocks noGrp="1"/>
          </p:cNvSpPr>
          <p:nvPr>
            <p:ph sz="quarter" idx="13"/>
          </p:nvPr>
        </p:nvSpPr>
        <p:spPr>
          <a:xfrm>
            <a:off x="838200" y="6078400"/>
            <a:ext cx="10515600" cy="230832"/>
          </a:xfrm>
        </p:spPr>
        <p:txBody>
          <a:bodyPr wrap="square" anchor="b">
            <a:spAutoFit/>
          </a:bodyPr>
          <a:lstStyle>
            <a:lvl1pPr marL="0" indent="0">
              <a:spcBef>
                <a:spcPts val="600"/>
              </a:spcBef>
              <a:buNone/>
              <a:defRPr sz="1000">
                <a:solidFill>
                  <a:schemeClr val="tx1">
                    <a:lumMod val="75000"/>
                  </a:schemeClr>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020E7FAB-D180-081F-23D2-61AEC18A3A4C}"/>
              </a:ext>
            </a:extLst>
          </p:cNvPr>
          <p:cNvSpPr>
            <a:spLocks noGrp="1"/>
          </p:cNvSpPr>
          <p:nvPr>
            <p:ph type="title"/>
          </p:nvPr>
        </p:nvSpPr>
        <p:spPr>
          <a:xfrm>
            <a:off x="838200" y="382377"/>
            <a:ext cx="10515600" cy="672843"/>
          </a:xfrm>
        </p:spPr>
        <p:txBody>
          <a:bodyPr/>
          <a:lstStyle/>
          <a:p>
            <a:r>
              <a:rPr lang="en-US"/>
              <a:t>Click to edit Master title style</a:t>
            </a:r>
          </a:p>
        </p:txBody>
      </p:sp>
    </p:spTree>
    <p:extLst>
      <p:ext uri="{BB962C8B-B14F-4D97-AF65-F5344CB8AC3E}">
        <p14:creationId xmlns:p14="http://schemas.microsoft.com/office/powerpoint/2010/main" val="1036677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55283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01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87888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33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722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803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01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27993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0.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theme" Target="../theme/theme11.x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slideLayout" Target="../slideLayouts/slideLayout197.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40" Type="http://schemas.openxmlformats.org/officeDocument/2006/relationships/image" Target="../media/image8.emf"/><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8" Type="http://schemas.openxmlformats.org/officeDocument/2006/relationships/slideLayout" Target="../slideLayouts/slideLayout176.xml"/><Relationship Id="rId3" Type="http://schemas.openxmlformats.org/officeDocument/2006/relationships/slideLayout" Target="../slideLayouts/slideLayout1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2.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theme" Target="../theme/theme13.xml"/><Relationship Id="rId5" Type="http://schemas.openxmlformats.org/officeDocument/2006/relationships/slideLayout" Target="../slideLayouts/slideLayout223.xml"/><Relationship Id="rId4" Type="http://schemas.openxmlformats.org/officeDocument/2006/relationships/slideLayout" Target="../slideLayouts/slideLayout2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theme" Target="../theme/theme1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15.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22.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16.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image" Target="../media/image4.png"/><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theme" Target="../theme/theme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theme" Target="../theme/theme6.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theme" Target="../theme/theme7.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image" Target="../media/image4.png"/><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8.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9.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609600" y="274639"/>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2051" name="Segnaposto testo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06390" eaLnBrk="1" hangingPunct="1">
              <a:defRPr sz="1000">
                <a:solidFill>
                  <a:srgbClr val="898989"/>
                </a:solidFill>
                <a:latin typeface="Calibri" charset="0"/>
                <a:cs typeface="Lucida Sans Unicode" charset="0"/>
              </a:defRPr>
            </a:lvl1pPr>
          </a:lstStyle>
          <a:p>
            <a:pPr fontAlgn="base">
              <a:spcBef>
                <a:spcPct val="0"/>
              </a:spcBef>
              <a:spcAft>
                <a:spcPct val="0"/>
              </a:spcAft>
              <a:defRPr/>
            </a:pPr>
            <a:fld id="{1EE6947B-EBBC-DF4D-985F-7D2BFCB52FB0}" type="datetimeFigureOut">
              <a:rPr lang="it-IT">
                <a:ea typeface="ＭＳ Ｐゴシック" charset="0"/>
              </a:rPr>
              <a:pPr fontAlgn="base">
                <a:spcBef>
                  <a:spcPct val="0"/>
                </a:spcBef>
                <a:spcAft>
                  <a:spcPct val="0"/>
                </a:spcAft>
                <a:defRPr/>
              </a:pPr>
              <a:t>01/06/25</a:t>
            </a:fld>
            <a:endParaRPr lang="it-IT">
              <a:ea typeface="ＭＳ Ｐゴシック" charset="0"/>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06395" eaLnBrk="1" fontAlgn="auto" hangingPunct="1">
              <a:spcBef>
                <a:spcPts val="0"/>
              </a:spcBef>
              <a:spcAft>
                <a:spcPts val="0"/>
              </a:spcAft>
              <a:defRPr sz="1067">
                <a:solidFill>
                  <a:prstClr val="black">
                    <a:tint val="75000"/>
                  </a:prstClr>
                </a:solidFill>
                <a:latin typeface="Calibri"/>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06390" eaLnBrk="1" hangingPunct="1">
              <a:defRPr sz="1000">
                <a:solidFill>
                  <a:srgbClr val="898989"/>
                </a:solidFill>
                <a:latin typeface="Calibri" charset="0"/>
                <a:cs typeface="Lucida Sans Unicode" charset="0"/>
              </a:defRPr>
            </a:lvl1pPr>
          </a:lstStyle>
          <a:p>
            <a:pPr fontAlgn="base">
              <a:spcBef>
                <a:spcPct val="0"/>
              </a:spcBef>
              <a:spcAft>
                <a:spcPct val="0"/>
              </a:spcAft>
              <a:defRPr/>
            </a:pPr>
            <a:fld id="{C28C5B79-6D62-7648-AAEF-20D14A7A027F}" type="slidenum">
              <a:rPr lang="it-IT">
                <a:ea typeface="ＭＳ Ｐゴシック" charset="0"/>
              </a:rPr>
              <a:pPr fontAlgn="base">
                <a:spcBef>
                  <a:spcPct val="0"/>
                </a:spcBef>
                <a:spcAft>
                  <a:spcPct val="0"/>
                </a:spcAft>
                <a:defRPr/>
              </a:pPr>
              <a:t>‹#›</a:t>
            </a:fld>
            <a:endParaRPr lang="it-IT">
              <a:ea typeface="ＭＳ Ｐゴシック" charset="0"/>
            </a:endParaRPr>
          </a:p>
        </p:txBody>
      </p:sp>
    </p:spTree>
    <p:extLst>
      <p:ext uri="{BB962C8B-B14F-4D97-AF65-F5344CB8AC3E}">
        <p14:creationId xmlns:p14="http://schemas.microsoft.com/office/powerpoint/2010/main" val="1363547679"/>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 id="2147484999" r:id="rId11"/>
    <p:sldLayoutId id="2147485000" r:id="rId12"/>
  </p:sldLayoutIdLst>
  <p:txStyles>
    <p:titleStyle>
      <a:lvl1pPr algn="ctr" defTabSz="406390" rtl="0" eaLnBrk="0" fontAlgn="base" hangingPunct="0">
        <a:spcBef>
          <a:spcPct val="0"/>
        </a:spcBef>
        <a:spcAft>
          <a:spcPct val="0"/>
        </a:spcAft>
        <a:defRPr sz="3900" kern="1200">
          <a:solidFill>
            <a:schemeClr val="tx1"/>
          </a:solidFill>
          <a:latin typeface="+mj-lt"/>
          <a:ea typeface="ＭＳ Ｐゴシック" charset="0"/>
          <a:cs typeface="ＭＳ Ｐゴシック" charset="0"/>
        </a:defRPr>
      </a:lvl1pPr>
      <a:lvl2pPr algn="ctr" defTabSz="406390" rtl="0" eaLnBrk="0" fontAlgn="base" hangingPunct="0">
        <a:spcBef>
          <a:spcPct val="0"/>
        </a:spcBef>
        <a:spcAft>
          <a:spcPct val="0"/>
        </a:spcAft>
        <a:defRPr sz="3900">
          <a:solidFill>
            <a:schemeClr val="tx1"/>
          </a:solidFill>
          <a:latin typeface="Calibri" panose="020F0502020204030204" pitchFamily="34" charset="0"/>
          <a:ea typeface="ＭＳ Ｐゴシック" charset="0"/>
          <a:cs typeface="ＭＳ Ｐゴシック" charset="0"/>
        </a:defRPr>
      </a:lvl2pPr>
      <a:lvl3pPr algn="ctr" defTabSz="406390" rtl="0" eaLnBrk="0" fontAlgn="base" hangingPunct="0">
        <a:spcBef>
          <a:spcPct val="0"/>
        </a:spcBef>
        <a:spcAft>
          <a:spcPct val="0"/>
        </a:spcAft>
        <a:defRPr sz="3900">
          <a:solidFill>
            <a:schemeClr val="tx1"/>
          </a:solidFill>
          <a:latin typeface="Calibri" panose="020F0502020204030204" pitchFamily="34" charset="0"/>
          <a:ea typeface="ＭＳ Ｐゴシック" charset="0"/>
          <a:cs typeface="ＭＳ Ｐゴシック" charset="0"/>
        </a:defRPr>
      </a:lvl3pPr>
      <a:lvl4pPr algn="ctr" defTabSz="406390" rtl="0" eaLnBrk="0" fontAlgn="base" hangingPunct="0">
        <a:spcBef>
          <a:spcPct val="0"/>
        </a:spcBef>
        <a:spcAft>
          <a:spcPct val="0"/>
        </a:spcAft>
        <a:defRPr sz="3900">
          <a:solidFill>
            <a:schemeClr val="tx1"/>
          </a:solidFill>
          <a:latin typeface="Calibri" panose="020F0502020204030204" pitchFamily="34" charset="0"/>
          <a:ea typeface="ＭＳ Ｐゴシック" charset="0"/>
          <a:cs typeface="ＭＳ Ｐゴシック" charset="0"/>
        </a:defRPr>
      </a:lvl4pPr>
      <a:lvl5pPr algn="ctr" defTabSz="406390" rtl="0" eaLnBrk="0" fontAlgn="base" hangingPunct="0">
        <a:spcBef>
          <a:spcPct val="0"/>
        </a:spcBef>
        <a:spcAft>
          <a:spcPct val="0"/>
        </a:spcAft>
        <a:defRPr sz="3900">
          <a:solidFill>
            <a:schemeClr val="tx1"/>
          </a:solidFill>
          <a:latin typeface="Calibri" panose="020F0502020204030204" pitchFamily="34" charset="0"/>
          <a:ea typeface="ＭＳ Ｐゴシック" charset="0"/>
          <a:cs typeface="ＭＳ Ｐゴシック" charset="0"/>
        </a:defRPr>
      </a:lvl5pPr>
      <a:lvl6pPr marL="457189" algn="ctr" defTabSz="406390" rtl="0" fontAlgn="base">
        <a:spcBef>
          <a:spcPct val="0"/>
        </a:spcBef>
        <a:spcAft>
          <a:spcPct val="0"/>
        </a:spcAft>
        <a:defRPr sz="3900">
          <a:solidFill>
            <a:schemeClr val="tx1"/>
          </a:solidFill>
          <a:latin typeface="Calibri" panose="020F0502020204030204" pitchFamily="34" charset="0"/>
        </a:defRPr>
      </a:lvl6pPr>
      <a:lvl7pPr marL="914377" algn="ctr" defTabSz="406390" rtl="0" fontAlgn="base">
        <a:spcBef>
          <a:spcPct val="0"/>
        </a:spcBef>
        <a:spcAft>
          <a:spcPct val="0"/>
        </a:spcAft>
        <a:defRPr sz="3900">
          <a:solidFill>
            <a:schemeClr val="tx1"/>
          </a:solidFill>
          <a:latin typeface="Calibri" panose="020F0502020204030204" pitchFamily="34" charset="0"/>
        </a:defRPr>
      </a:lvl7pPr>
      <a:lvl8pPr marL="1371566" algn="ctr" defTabSz="406390" rtl="0" fontAlgn="base">
        <a:spcBef>
          <a:spcPct val="0"/>
        </a:spcBef>
        <a:spcAft>
          <a:spcPct val="0"/>
        </a:spcAft>
        <a:defRPr sz="3900">
          <a:solidFill>
            <a:schemeClr val="tx1"/>
          </a:solidFill>
          <a:latin typeface="Calibri" panose="020F0502020204030204" pitchFamily="34" charset="0"/>
        </a:defRPr>
      </a:lvl8pPr>
      <a:lvl9pPr marL="1828754" algn="ctr" defTabSz="406390" rtl="0" fontAlgn="base">
        <a:spcBef>
          <a:spcPct val="0"/>
        </a:spcBef>
        <a:spcAft>
          <a:spcPct val="0"/>
        </a:spcAft>
        <a:defRPr sz="3900">
          <a:solidFill>
            <a:schemeClr val="tx1"/>
          </a:solidFill>
          <a:latin typeface="Calibri" panose="020F0502020204030204" pitchFamily="34" charset="0"/>
        </a:defRPr>
      </a:lvl9pPr>
    </p:titleStyle>
    <p:bodyStyle>
      <a:lvl1pPr marL="304792" indent="-304792" algn="l" defTabSz="40639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60383" indent="-253994" algn="l" defTabSz="40639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015975" indent="-203195" algn="l" defTabSz="406390" rtl="0" eaLnBrk="0" fontAlgn="base" hangingPunct="0">
        <a:spcBef>
          <a:spcPct val="20000"/>
        </a:spcBef>
        <a:spcAft>
          <a:spcPct val="0"/>
        </a:spcAft>
        <a:buFont typeface="Arial" charset="0"/>
        <a:buChar char="•"/>
        <a:defRPr sz="2100" kern="1200">
          <a:solidFill>
            <a:schemeClr val="tx1"/>
          </a:solidFill>
          <a:latin typeface="+mn-lt"/>
          <a:ea typeface="ＭＳ Ｐゴシック" charset="0"/>
          <a:cs typeface="+mn-cs"/>
        </a:defRPr>
      </a:lvl3pPr>
      <a:lvl4pPr marL="1422364" indent="-203195" algn="l" defTabSz="406390" rtl="0" eaLnBrk="0" fontAlgn="base" hangingPunct="0">
        <a:spcBef>
          <a:spcPct val="20000"/>
        </a:spcBef>
        <a:spcAft>
          <a:spcPct val="0"/>
        </a:spcAft>
        <a:buFont typeface="Arial" charset="0"/>
        <a:buChar char="–"/>
        <a:defRPr sz="1700" kern="1200">
          <a:solidFill>
            <a:schemeClr val="tx1"/>
          </a:solidFill>
          <a:latin typeface="+mn-lt"/>
          <a:ea typeface="ＭＳ Ｐゴシック" charset="0"/>
          <a:cs typeface="+mn-cs"/>
        </a:defRPr>
      </a:lvl4pPr>
      <a:lvl5pPr marL="1828754" indent="-203195" algn="l" defTabSz="406390" rtl="0" eaLnBrk="0" fontAlgn="base" hangingPunct="0">
        <a:spcBef>
          <a:spcPct val="20000"/>
        </a:spcBef>
        <a:spcAft>
          <a:spcPct val="0"/>
        </a:spcAft>
        <a:buFont typeface="Arial" charset="0"/>
        <a:buChar char="»"/>
        <a:defRPr sz="1700" kern="1200">
          <a:solidFill>
            <a:schemeClr val="tx1"/>
          </a:solidFill>
          <a:latin typeface="+mn-lt"/>
          <a:ea typeface="ＭＳ Ｐゴシック" charset="0"/>
          <a:cs typeface="+mn-cs"/>
        </a:defRPr>
      </a:lvl5pPr>
      <a:lvl6pPr marL="2235172" indent="-203198" algn="l" defTabSz="406395" rtl="0" eaLnBrk="1" latinLnBrk="0" hangingPunct="1">
        <a:spcBef>
          <a:spcPct val="20000"/>
        </a:spcBef>
        <a:buFont typeface="Arial"/>
        <a:buChar char="•"/>
        <a:defRPr sz="1779" kern="1200">
          <a:solidFill>
            <a:schemeClr val="tx1"/>
          </a:solidFill>
          <a:latin typeface="+mn-lt"/>
          <a:ea typeface="+mn-ea"/>
          <a:cs typeface="+mn-cs"/>
        </a:defRPr>
      </a:lvl6pPr>
      <a:lvl7pPr marL="2641567" indent="-203198" algn="l" defTabSz="406395" rtl="0" eaLnBrk="1" latinLnBrk="0" hangingPunct="1">
        <a:spcBef>
          <a:spcPct val="20000"/>
        </a:spcBef>
        <a:buFont typeface="Arial"/>
        <a:buChar char="•"/>
        <a:defRPr sz="1779" kern="1200">
          <a:solidFill>
            <a:schemeClr val="tx1"/>
          </a:solidFill>
          <a:latin typeface="+mn-lt"/>
          <a:ea typeface="+mn-ea"/>
          <a:cs typeface="+mn-cs"/>
        </a:defRPr>
      </a:lvl7pPr>
      <a:lvl8pPr marL="3047962" indent="-203198" algn="l" defTabSz="406395" rtl="0" eaLnBrk="1" latinLnBrk="0" hangingPunct="1">
        <a:spcBef>
          <a:spcPct val="20000"/>
        </a:spcBef>
        <a:buFont typeface="Arial"/>
        <a:buChar char="•"/>
        <a:defRPr sz="1779" kern="1200">
          <a:solidFill>
            <a:schemeClr val="tx1"/>
          </a:solidFill>
          <a:latin typeface="+mn-lt"/>
          <a:ea typeface="+mn-ea"/>
          <a:cs typeface="+mn-cs"/>
        </a:defRPr>
      </a:lvl8pPr>
      <a:lvl9pPr marL="3454356" indent="-203198" algn="l" defTabSz="406395" rtl="0" eaLnBrk="1" latinLnBrk="0" hangingPunct="1">
        <a:spcBef>
          <a:spcPct val="20000"/>
        </a:spcBef>
        <a:buFont typeface="Arial"/>
        <a:buChar char="•"/>
        <a:defRPr sz="1779" kern="1200">
          <a:solidFill>
            <a:schemeClr val="tx1"/>
          </a:solidFill>
          <a:latin typeface="+mn-lt"/>
          <a:ea typeface="+mn-ea"/>
          <a:cs typeface="+mn-cs"/>
        </a:defRPr>
      </a:lvl9pPr>
    </p:bodyStyle>
    <p:otherStyle>
      <a:defPPr>
        <a:defRPr lang="it-IT"/>
      </a:defPPr>
      <a:lvl1pPr marL="0" algn="l" defTabSz="406395" rtl="0" eaLnBrk="1" latinLnBrk="0" hangingPunct="1">
        <a:defRPr sz="1600" kern="1200">
          <a:solidFill>
            <a:schemeClr val="tx1"/>
          </a:solidFill>
          <a:latin typeface="+mn-lt"/>
          <a:ea typeface="+mn-ea"/>
          <a:cs typeface="+mn-cs"/>
        </a:defRPr>
      </a:lvl1pPr>
      <a:lvl2pPr marL="406395" algn="l" defTabSz="406395" rtl="0" eaLnBrk="1" latinLnBrk="0" hangingPunct="1">
        <a:defRPr sz="1600" kern="1200">
          <a:solidFill>
            <a:schemeClr val="tx1"/>
          </a:solidFill>
          <a:latin typeface="+mn-lt"/>
          <a:ea typeface="+mn-ea"/>
          <a:cs typeface="+mn-cs"/>
        </a:defRPr>
      </a:lvl2pPr>
      <a:lvl3pPr marL="812790" algn="l" defTabSz="406395" rtl="0" eaLnBrk="1" latinLnBrk="0" hangingPunct="1">
        <a:defRPr sz="1600" kern="1200">
          <a:solidFill>
            <a:schemeClr val="tx1"/>
          </a:solidFill>
          <a:latin typeface="+mn-lt"/>
          <a:ea typeface="+mn-ea"/>
          <a:cs typeface="+mn-cs"/>
        </a:defRPr>
      </a:lvl3pPr>
      <a:lvl4pPr marL="1219184" algn="l" defTabSz="406395" rtl="0" eaLnBrk="1" latinLnBrk="0" hangingPunct="1">
        <a:defRPr sz="1600" kern="1200">
          <a:solidFill>
            <a:schemeClr val="tx1"/>
          </a:solidFill>
          <a:latin typeface="+mn-lt"/>
          <a:ea typeface="+mn-ea"/>
          <a:cs typeface="+mn-cs"/>
        </a:defRPr>
      </a:lvl4pPr>
      <a:lvl5pPr marL="1625579" algn="l" defTabSz="406395" rtl="0" eaLnBrk="1" latinLnBrk="0" hangingPunct="1">
        <a:defRPr sz="1600" kern="1200">
          <a:solidFill>
            <a:schemeClr val="tx1"/>
          </a:solidFill>
          <a:latin typeface="+mn-lt"/>
          <a:ea typeface="+mn-ea"/>
          <a:cs typeface="+mn-cs"/>
        </a:defRPr>
      </a:lvl5pPr>
      <a:lvl6pPr marL="2031975" algn="l" defTabSz="406395" rtl="0" eaLnBrk="1" latinLnBrk="0" hangingPunct="1">
        <a:defRPr sz="1600" kern="1200">
          <a:solidFill>
            <a:schemeClr val="tx1"/>
          </a:solidFill>
          <a:latin typeface="+mn-lt"/>
          <a:ea typeface="+mn-ea"/>
          <a:cs typeface="+mn-cs"/>
        </a:defRPr>
      </a:lvl6pPr>
      <a:lvl7pPr marL="2438370" algn="l" defTabSz="406395" rtl="0" eaLnBrk="1" latinLnBrk="0" hangingPunct="1">
        <a:defRPr sz="1600" kern="1200">
          <a:solidFill>
            <a:schemeClr val="tx1"/>
          </a:solidFill>
          <a:latin typeface="+mn-lt"/>
          <a:ea typeface="+mn-ea"/>
          <a:cs typeface="+mn-cs"/>
        </a:defRPr>
      </a:lvl7pPr>
      <a:lvl8pPr marL="2844765" algn="l" defTabSz="406395" rtl="0" eaLnBrk="1" latinLnBrk="0" hangingPunct="1">
        <a:defRPr sz="1600" kern="1200">
          <a:solidFill>
            <a:schemeClr val="tx1"/>
          </a:solidFill>
          <a:latin typeface="+mn-lt"/>
          <a:ea typeface="+mn-ea"/>
          <a:cs typeface="+mn-cs"/>
        </a:defRPr>
      </a:lvl8pPr>
      <a:lvl9pPr marL="3251160" algn="l" defTabSz="406395"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554480"/>
            <a:ext cx="11460480" cy="4572000"/>
          </a:xfrm>
          <a:prstGeom prst="rect">
            <a:avLst/>
          </a:prstGeom>
        </p:spPr>
        <p:txBody>
          <a:bodyPr vert="horz" lIns="0" tIns="0" rIns="0" bIns="0" spcCol="301752"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pic>
        <p:nvPicPr>
          <p:cNvPr id="5" name="Bristol Myers Squibb" descr="Bristol Myers Squibb">
            <a:extLst>
              <a:ext uri="{FF2B5EF4-FFF2-40B4-BE49-F238E27FC236}">
                <a16:creationId xmlns:a16="http://schemas.microsoft.com/office/drawing/2014/main" id="{B7697988-37C6-7C4A-AA57-C36971D11EEC}"/>
              </a:ext>
            </a:extLst>
          </p:cNvPr>
          <p:cNvPicPr>
            <a:picLocks noChangeAspect="1"/>
          </p:cNvPicPr>
          <p:nvPr userDrawn="1"/>
        </p:nvPicPr>
        <p:blipFill>
          <a:blip r:embed="rId40" cstate="print">
            <a:extLst>
              <a:ext uri="{28A0092B-C50C-407E-A947-70E740481C1C}">
                <a14:useLocalDpi xmlns:a14="http://schemas.microsoft.com/office/drawing/2010/main"/>
              </a:ext>
            </a:extLst>
          </a:blip>
          <a:stretch>
            <a:fillRect/>
          </a:stretch>
        </p:blipFill>
        <p:spPr bwMode="black">
          <a:xfrm>
            <a:off x="258319" y="6355080"/>
            <a:ext cx="1627632" cy="410821"/>
          </a:xfrm>
          <a:prstGeom prst="rect">
            <a:avLst/>
          </a:prstGeom>
          <a:noFill/>
        </p:spPr>
      </p:pic>
      <p:grpSp>
        <p:nvGrpSpPr>
          <p:cNvPr id="4" name="Group">
            <a:extLst>
              <a:ext uri="{FF2B5EF4-FFF2-40B4-BE49-F238E27FC236}">
                <a16:creationId xmlns:a16="http://schemas.microsoft.com/office/drawing/2014/main" id="{D7F0AB66-B862-4C4F-8DBC-7443BBC9E0C7}"/>
              </a:ext>
            </a:extLst>
          </p:cNvPr>
          <p:cNvGrpSpPr/>
          <p:nvPr userDrawn="1"/>
        </p:nvGrpSpPr>
        <p:grpSpPr>
          <a:xfrm>
            <a:off x="1874521" y="6458891"/>
            <a:ext cx="3919729" cy="231735"/>
            <a:chOff x="1874520" y="6458891"/>
            <a:chExt cx="3919729" cy="231734"/>
          </a:xfrm>
        </p:grpSpPr>
        <p:cxnSp>
          <p:nvCxnSpPr>
            <p:cNvPr id="25" name="Line">
              <a:extLst>
                <a:ext uri="{FF2B5EF4-FFF2-40B4-BE49-F238E27FC236}">
                  <a16:creationId xmlns:a16="http://schemas.microsoft.com/office/drawing/2014/main" id="{DA9532AD-0553-FF47-B676-11BE658B2BBD}"/>
                </a:ext>
                <a:ext uri="{C183D7F6-B498-43B3-948B-1728B52AA6E4}">
                  <adec:decorative xmlns:adec="http://schemas.microsoft.com/office/drawing/2017/decorative" val="1"/>
                </a:ext>
              </a:extLst>
            </p:cNvPr>
            <p:cNvCxnSpPr/>
            <p:nvPr userDrawn="1"/>
          </p:nvCxnSpPr>
          <p:spPr bwMode="black">
            <a:xfrm>
              <a:off x="1874520" y="6458891"/>
              <a:ext cx="0" cy="22860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24" name="Division/Therapeutic Area">
              <a:extLst>
                <a:ext uri="{FF2B5EF4-FFF2-40B4-BE49-F238E27FC236}">
                  <a16:creationId xmlns:a16="http://schemas.microsoft.com/office/drawing/2014/main" id="{7F2981F2-EF0F-2349-8B4D-9E148ABFE89B}"/>
                </a:ext>
              </a:extLst>
            </p:cNvPr>
            <p:cNvSpPr txBox="1"/>
            <p:nvPr userDrawn="1"/>
          </p:nvSpPr>
          <p:spPr>
            <a:xfrm>
              <a:off x="2011680" y="6462065"/>
              <a:ext cx="3782569" cy="228560"/>
            </a:xfrm>
            <a:prstGeom prst="rect">
              <a:avLst/>
            </a:prstGeom>
            <a:noFill/>
          </p:spPr>
          <p:txBody>
            <a:bodyPr wrap="none" lIns="0" tIns="0" rIns="0" bIns="0" rtlCol="0" anchor="ctr" anchorCtr="0">
              <a:noAutofit/>
            </a:bodyPr>
            <a:lstStyle/>
            <a:p>
              <a:pPr marL="0" indent="0" algn="l">
                <a:lnSpc>
                  <a:spcPct val="100000"/>
                </a:lnSpc>
                <a:spcBef>
                  <a:spcPts val="0"/>
                </a:spcBef>
                <a:buSzPct val="100000"/>
                <a:buFontTx/>
                <a:buNone/>
              </a:pPr>
              <a:r>
                <a:rPr lang="en-US" sz="1100" dirty="0"/>
                <a:t>Conference/Symposium Information</a:t>
              </a:r>
              <a:endParaRPr lang="en-US" sz="1100" b="0" dirty="0">
                <a:solidFill>
                  <a:schemeClr val="tx1"/>
                </a:solidFill>
              </a:endParaRPr>
            </a:p>
          </p:txBody>
        </p:sp>
      </p:grpSp>
      <p:sp>
        <p:nvSpPr>
          <p:cNvPr id="6" name="Slide Number Placeholder 3">
            <a:extLst>
              <a:ext uri="{FF2B5EF4-FFF2-40B4-BE49-F238E27FC236}">
                <a16:creationId xmlns:a16="http://schemas.microsoft.com/office/drawing/2014/main" id="{79012A93-F35D-41B8-A960-2FAFDF3C47A5}"/>
              </a:ext>
            </a:extLst>
          </p:cNvPr>
          <p:cNvSpPr>
            <a:spLocks noGrp="1"/>
          </p:cNvSpPr>
          <p:nvPr userDrawn="1">
            <p:ph type="sldNum" sz="quarter" idx="4"/>
          </p:nvPr>
        </p:nvSpPr>
        <p:spPr>
          <a:xfrm>
            <a:off x="11506200" y="6429375"/>
            <a:ext cx="320040" cy="228600"/>
          </a:xfrm>
          <a:prstGeom prst="rect">
            <a:avLst/>
          </a:prstGeom>
        </p:spPr>
        <p:txBody>
          <a:bodyPr vert="horz" wrap="none" lIns="0" tIns="0" rIns="0" bIns="0" rtlCol="0" anchor="b" anchorCtr="0"/>
          <a:lstStyle>
            <a:lvl1pPr algn="r">
              <a:defRPr sz="1000" b="1">
                <a:solidFill>
                  <a:schemeClr val="tx1"/>
                </a:solidFill>
              </a:defRPr>
            </a:lvl1pPr>
          </a:lstStyle>
          <a:p>
            <a:fld id="{B58DE5F1-E0F9-4CCA-92B7-7A6FC4DFEE14}" type="slidenum">
              <a:rPr lang="en-US" smtClean="0"/>
              <a:pPr/>
              <a:t>‹#›</a:t>
            </a:fld>
            <a:endParaRPr lang="en-US" dirty="0"/>
          </a:p>
        </p:txBody>
      </p:sp>
      <p:sp>
        <p:nvSpPr>
          <p:cNvPr id="11" name="Text Placeholder 4">
            <a:extLst>
              <a:ext uri="{FF2B5EF4-FFF2-40B4-BE49-F238E27FC236}">
                <a16:creationId xmlns:a16="http://schemas.microsoft.com/office/drawing/2014/main" id="{A2A10E40-B5BE-8740-9CB6-2061753236A5}"/>
              </a:ext>
            </a:extLst>
          </p:cNvPr>
          <p:cNvSpPr txBox="1">
            <a:spLocks/>
          </p:cNvSpPr>
          <p:nvPr userDrawn="1"/>
        </p:nvSpPr>
        <p:spPr>
          <a:xfrm>
            <a:off x="4872498" y="6477539"/>
            <a:ext cx="6633703" cy="186223"/>
          </a:xfrm>
          <a:prstGeom prst="rect">
            <a:avLst/>
          </a:prstGeom>
        </p:spPr>
        <p:txBody>
          <a:bodyPr/>
          <a:lstStyle>
            <a:lvl1pPr marL="0" indent="0" algn="r" defTabSz="914400" rtl="0" eaLnBrk="1" latinLnBrk="0" hangingPunct="1">
              <a:lnSpc>
                <a:spcPct val="100000"/>
              </a:lnSpc>
              <a:spcBef>
                <a:spcPts val="0"/>
              </a:spcBef>
              <a:buFont typeface="Trebuchet MS" panose="020B0603020202020204" pitchFamily="34" charset="0"/>
              <a:buNone/>
              <a:defRPr sz="800" b="0" kern="1200" baseline="0">
                <a:solidFill>
                  <a:schemeClr val="tx1"/>
                </a:solidFill>
                <a:latin typeface="+mn-lt"/>
                <a:ea typeface="+mn-ea"/>
                <a:cs typeface="+mn-cs"/>
              </a:defRPr>
            </a:lvl1pPr>
            <a:lvl2pPr marL="0" indent="0" algn="l" defTabSz="914400"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5pPr>
            <a:lvl6pPr marL="0" indent="0" algn="l" defTabSz="914400"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6pPr>
            <a:lvl7pPr marL="0" indent="0" algn="l" defTabSz="914400"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7pPr>
            <a:lvl8pPr marL="0" indent="0" algn="l" defTabSz="914400"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8pPr>
            <a:lvl9pPr marL="0" indent="0" algn="l" defTabSz="914400"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9pPr>
          </a:lstStyle>
          <a:p>
            <a:r>
              <a:rPr lang="en-US" sz="800" dirty="0"/>
              <a:t>[Highly Confidential]</a:t>
            </a:r>
          </a:p>
        </p:txBody>
      </p:sp>
    </p:spTree>
    <p:extLst>
      <p:ext uri="{BB962C8B-B14F-4D97-AF65-F5344CB8AC3E}">
        <p14:creationId xmlns:p14="http://schemas.microsoft.com/office/powerpoint/2010/main" val="2858701316"/>
      </p:ext>
    </p:extLst>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 id="2147485013" r:id="rId12"/>
    <p:sldLayoutId id="2147485014" r:id="rId13"/>
    <p:sldLayoutId id="2147485015" r:id="rId14"/>
    <p:sldLayoutId id="2147485016" r:id="rId15"/>
    <p:sldLayoutId id="2147485017" r:id="rId16"/>
    <p:sldLayoutId id="2147485018" r:id="rId17"/>
    <p:sldLayoutId id="2147485019" r:id="rId18"/>
    <p:sldLayoutId id="2147485020" r:id="rId19"/>
    <p:sldLayoutId id="2147485021" r:id="rId20"/>
    <p:sldLayoutId id="2147485022" r:id="rId21"/>
    <p:sldLayoutId id="2147485023" r:id="rId22"/>
    <p:sldLayoutId id="2147485024" r:id="rId23"/>
    <p:sldLayoutId id="2147485025" r:id="rId24"/>
    <p:sldLayoutId id="2147485026" r:id="rId25"/>
    <p:sldLayoutId id="2147485027" r:id="rId26"/>
    <p:sldLayoutId id="2147485028" r:id="rId27"/>
    <p:sldLayoutId id="2147485029" r:id="rId28"/>
    <p:sldLayoutId id="2147485030" r:id="rId29"/>
    <p:sldLayoutId id="2147485031" r:id="rId30"/>
    <p:sldLayoutId id="2147485032" r:id="rId31"/>
    <p:sldLayoutId id="2147485033" r:id="rId32"/>
    <p:sldLayoutId id="2147485034" r:id="rId33"/>
    <p:sldLayoutId id="2147485035" r:id="rId34"/>
    <p:sldLayoutId id="2147485036" r:id="rId35"/>
    <p:sldLayoutId id="2147485037" r:id="rId36"/>
    <p:sldLayoutId id="2147485038" r:id="rId37"/>
    <p:sldLayoutId id="2147485039" r:id="rId38"/>
  </p:sldLayoutIdLst>
  <p:hf hdr="0" ftr="0" dt="0"/>
  <p:txStyles>
    <p:titleStyle>
      <a:lvl1pPr algn="l" defTabSz="914377"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189"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783"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377"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2971"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566"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160"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754"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349"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2000" kern="1200">
          <a:solidFill>
            <a:schemeClr val="tx1"/>
          </a:solidFill>
          <a:latin typeface="+mn-lt"/>
          <a:ea typeface="+mn-ea"/>
          <a:cs typeface="+mn-cs"/>
        </a:defRPr>
      </a:lvl1pPr>
      <a:lvl2pPr marL="457189" algn="l" defTabSz="914377" rtl="0" eaLnBrk="1" latinLnBrk="0" hangingPunct="1">
        <a:defRPr sz="2000" kern="1200">
          <a:solidFill>
            <a:schemeClr val="tx1"/>
          </a:solidFill>
          <a:latin typeface="+mn-lt"/>
          <a:ea typeface="+mn-ea"/>
          <a:cs typeface="+mn-cs"/>
        </a:defRPr>
      </a:lvl2pPr>
      <a:lvl3pPr marL="914377" algn="l" defTabSz="914377" rtl="0" eaLnBrk="1" latinLnBrk="0" hangingPunct="1">
        <a:defRPr sz="2000" kern="1200">
          <a:solidFill>
            <a:schemeClr val="tx1"/>
          </a:solidFill>
          <a:latin typeface="+mn-lt"/>
          <a:ea typeface="+mn-ea"/>
          <a:cs typeface="+mn-cs"/>
        </a:defRPr>
      </a:lvl3pPr>
      <a:lvl4pPr marL="1371566" algn="l" defTabSz="914377" rtl="0" eaLnBrk="1" latinLnBrk="0" hangingPunct="1">
        <a:defRPr sz="2000" kern="1200">
          <a:solidFill>
            <a:schemeClr val="tx1"/>
          </a:solidFill>
          <a:latin typeface="+mn-lt"/>
          <a:ea typeface="+mn-ea"/>
          <a:cs typeface="+mn-cs"/>
        </a:defRPr>
      </a:lvl4pPr>
      <a:lvl5pPr marL="1828754" algn="l" defTabSz="914377" rtl="0" eaLnBrk="1" latinLnBrk="0" hangingPunct="1">
        <a:defRPr sz="2000" kern="1200">
          <a:solidFill>
            <a:schemeClr val="tx1"/>
          </a:solidFill>
          <a:latin typeface="+mn-lt"/>
          <a:ea typeface="+mn-ea"/>
          <a:cs typeface="+mn-cs"/>
        </a:defRPr>
      </a:lvl5pPr>
      <a:lvl6pPr marL="2285943" algn="l" defTabSz="914377" rtl="0" eaLnBrk="1" latinLnBrk="0" hangingPunct="1">
        <a:defRPr sz="2000" kern="1200">
          <a:solidFill>
            <a:schemeClr val="tx1"/>
          </a:solidFill>
          <a:latin typeface="+mn-lt"/>
          <a:ea typeface="+mn-ea"/>
          <a:cs typeface="+mn-cs"/>
        </a:defRPr>
      </a:lvl6pPr>
      <a:lvl7pPr marL="2743131" algn="l" defTabSz="914377" rtl="0" eaLnBrk="1" latinLnBrk="0" hangingPunct="1">
        <a:defRPr sz="2000" kern="1200">
          <a:solidFill>
            <a:schemeClr val="tx1"/>
          </a:solidFill>
          <a:latin typeface="+mn-lt"/>
          <a:ea typeface="+mn-ea"/>
          <a:cs typeface="+mn-cs"/>
        </a:defRPr>
      </a:lvl7pPr>
      <a:lvl8pPr marL="3200320" algn="l" defTabSz="914377" rtl="0" eaLnBrk="1" latinLnBrk="0" hangingPunct="1">
        <a:defRPr sz="2000" kern="1200">
          <a:solidFill>
            <a:schemeClr val="tx1"/>
          </a:solidFill>
          <a:latin typeface="+mn-lt"/>
          <a:ea typeface="+mn-ea"/>
          <a:cs typeface="+mn-cs"/>
        </a:defRPr>
      </a:lvl8pPr>
      <a:lvl9pPr marL="3657509" algn="l" defTabSz="91437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F26B43"/>
          </p15:clr>
        </p15:guide>
        <p15:guide id="2" pos="230">
          <p15:clr>
            <a:srgbClr val="F26B43"/>
          </p15:clr>
        </p15:guide>
        <p15:guide id="3" pos="7450">
          <p15:clr>
            <a:srgbClr val="F26B43"/>
          </p15:clr>
        </p15:guide>
        <p15:guide id="5" orient="horz" pos="978">
          <p15:clr>
            <a:srgbClr val="F26B43"/>
          </p15:clr>
        </p15:guide>
        <p15:guide id="6" orient="horz" pos="38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09561" y="273422"/>
            <a:ext cx="10971684" cy="1144631"/>
          </a:xfrm>
          <a:prstGeom prst="rect">
            <a:avLst/>
          </a:prstGeom>
          <a:noFill/>
          <a:ln>
            <a:noFill/>
          </a:ln>
        </p:spPr>
        <p:txBody>
          <a:bodyPr lIns="0" tIns="0" rIns="0" bIns="0" anchor="ctr"/>
          <a:lstStyle/>
          <a:p>
            <a:endParaRPr lang="en-US"/>
          </a:p>
        </p:txBody>
      </p:sp>
      <p:sp>
        <p:nvSpPr>
          <p:cNvPr id="3" name="Segnaposto testo 2"/>
          <p:cNvSpPr txBox="1">
            <a:spLocks noGrp="1"/>
          </p:cNvSpPr>
          <p:nvPr>
            <p:ph type="body" idx="1"/>
          </p:nvPr>
        </p:nvSpPr>
        <p:spPr>
          <a:xfrm>
            <a:off x="609561" y="1604399"/>
            <a:ext cx="10971684" cy="3976818"/>
          </a:xfrm>
          <a:prstGeom prst="rect">
            <a:avLst/>
          </a:prstGeom>
          <a:noFill/>
          <a:ln>
            <a:noFill/>
          </a:ln>
        </p:spPr>
        <p:txBody>
          <a:bodyPr lIns="0" tIns="0" rIns="0" bIns="0">
            <a:no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txBox="1">
            <a:spLocks noGrp="1"/>
          </p:cNvSpPr>
          <p:nvPr>
            <p:ph type="dt" sz="half" idx="2"/>
          </p:nvPr>
        </p:nvSpPr>
        <p:spPr>
          <a:xfrm>
            <a:off x="609561" y="6246923"/>
            <a:ext cx="2840124" cy="472394"/>
          </a:xfrm>
          <a:prstGeom prst="rect">
            <a:avLst/>
          </a:prstGeom>
          <a:noFill/>
          <a:ln>
            <a:noFill/>
          </a:ln>
        </p:spPr>
        <p:txBody>
          <a:bodyPr lIns="0" tIns="0" rIns="0" bIns="0" anchorCtr="0">
            <a:noAutofit/>
          </a:bodyPr>
          <a:lstStyle>
            <a:lvl1pPr lvl="0" hangingPunct="0">
              <a:buNone/>
              <a:tabLst/>
              <a:defRPr lang="en-US" sz="1693" kern="1200">
                <a:latin typeface="Liberation Serif" pitchFamily="18"/>
                <a:ea typeface="Segoe UI" pitchFamily="2"/>
                <a:cs typeface="Tahoma" pitchFamily="2"/>
              </a:defRPr>
            </a:lvl1pPr>
          </a:lstStyle>
          <a:p>
            <a:pPr lvl="0"/>
            <a:endParaRPr lang="en-US"/>
          </a:p>
        </p:txBody>
      </p:sp>
      <p:sp>
        <p:nvSpPr>
          <p:cNvPr id="5" name="Segnaposto piè di pagina 4"/>
          <p:cNvSpPr txBox="1">
            <a:spLocks noGrp="1"/>
          </p:cNvSpPr>
          <p:nvPr>
            <p:ph type="ftr" sz="quarter" idx="3"/>
          </p:nvPr>
        </p:nvSpPr>
        <p:spPr>
          <a:xfrm>
            <a:off x="4169405" y="6246923"/>
            <a:ext cx="3864189" cy="472394"/>
          </a:xfrm>
          <a:prstGeom prst="rect">
            <a:avLst/>
          </a:prstGeom>
          <a:noFill/>
          <a:ln>
            <a:noFill/>
          </a:ln>
        </p:spPr>
        <p:txBody>
          <a:bodyPr lIns="0" tIns="0" rIns="0" bIns="0" anchorCtr="0">
            <a:noAutofit/>
          </a:bodyPr>
          <a:lstStyle>
            <a:lvl1pPr lvl="0" algn="ctr" hangingPunct="0">
              <a:buNone/>
              <a:tabLst/>
              <a:defRPr lang="en-US" sz="1693" kern="1200">
                <a:latin typeface="Liberation Serif" pitchFamily="18"/>
                <a:ea typeface="Segoe UI" pitchFamily="2"/>
                <a:cs typeface="Tahoma" pitchFamily="2"/>
              </a:defRPr>
            </a:lvl1pPr>
          </a:lstStyle>
          <a:p>
            <a:pPr lvl="0"/>
            <a:endParaRPr lang="en-US"/>
          </a:p>
        </p:txBody>
      </p:sp>
      <p:sp>
        <p:nvSpPr>
          <p:cNvPr id="6" name="Segnaposto numero diapositiva 5"/>
          <p:cNvSpPr txBox="1">
            <a:spLocks noGrp="1"/>
          </p:cNvSpPr>
          <p:nvPr>
            <p:ph type="sldNum" sz="quarter" idx="4"/>
          </p:nvPr>
        </p:nvSpPr>
        <p:spPr>
          <a:xfrm>
            <a:off x="8741122" y="6246923"/>
            <a:ext cx="2840124" cy="472394"/>
          </a:xfrm>
          <a:prstGeom prst="rect">
            <a:avLst/>
          </a:prstGeom>
          <a:noFill/>
          <a:ln>
            <a:noFill/>
          </a:ln>
        </p:spPr>
        <p:txBody>
          <a:bodyPr lIns="0" tIns="0" rIns="0" bIns="0" anchorCtr="0">
            <a:noAutofit/>
          </a:bodyPr>
          <a:lstStyle>
            <a:lvl1pPr lvl="0" algn="r" hangingPunct="0">
              <a:buNone/>
              <a:tabLst/>
              <a:defRPr lang="en-US" sz="1693" kern="1200">
                <a:latin typeface="Liberation Serif" pitchFamily="18"/>
                <a:ea typeface="Segoe UI" pitchFamily="2"/>
                <a:cs typeface="Tahoma" pitchFamily="2"/>
              </a:defRPr>
            </a:lvl1pPr>
          </a:lstStyle>
          <a:p>
            <a:pPr lvl="0"/>
            <a:fld id="{A88237C3-B4B3-4C6C-B816-C9F04DBDCF3A}" type="slidenum">
              <a:t>‹#›</a:t>
            </a:fld>
            <a:endParaRPr lang="en-US"/>
          </a:p>
        </p:txBody>
      </p:sp>
    </p:spTree>
    <p:extLst>
      <p:ext uri="{BB962C8B-B14F-4D97-AF65-F5344CB8AC3E}">
        <p14:creationId xmlns:p14="http://schemas.microsoft.com/office/powerpoint/2010/main" val="1370449025"/>
      </p:ext>
    </p:extLst>
  </p:cSld>
  <p:clrMap bg1="lt1" tx1="dk1" bg2="lt2" tx2="dk2" accent1="accent1" accent2="accent2" accent3="accent3" accent4="accent4" accent5="accent5" accent6="accent6" hlink="hlink" folHlink="folHlink"/>
  <p:sldLayoutIdLst>
    <p:sldLayoutId id="2147485041" r:id="rId1"/>
    <p:sldLayoutId id="2147485042" r:id="rId2"/>
    <p:sldLayoutId id="2147485043" r:id="rId3"/>
    <p:sldLayoutId id="2147485044" r:id="rId4"/>
    <p:sldLayoutId id="2147485045" r:id="rId5"/>
    <p:sldLayoutId id="2147485046" r:id="rId6"/>
    <p:sldLayoutId id="2147485047" r:id="rId7"/>
    <p:sldLayoutId id="2147485048" r:id="rId8"/>
    <p:sldLayoutId id="2147485049" r:id="rId9"/>
    <p:sldLayoutId id="2147485050" r:id="rId10"/>
    <p:sldLayoutId id="2147485051" r:id="rId11"/>
    <p:sldLayoutId id="2147485052" r:id="rId12"/>
  </p:sldLayoutIdLst>
  <p:txStyles>
    <p:titleStyle>
      <a:lvl1pPr algn="ctr" hangingPunct="0">
        <a:tabLst/>
        <a:defRPr lang="en-US" sz="5321" b="0" i="0" u="none" strike="noStrike" kern="1200" cap="none">
          <a:ln>
            <a:noFill/>
          </a:ln>
          <a:highlight>
            <a:scrgbClr r="0" g="0" b="0">
              <a:alpha val="0"/>
            </a:scrgbClr>
          </a:highlight>
          <a:latin typeface="Liberation Sans" pitchFamily="18"/>
          <a:ea typeface="Microsoft YaHei" pitchFamily="2"/>
        </a:defRPr>
      </a:lvl1pPr>
    </p:titleStyle>
    <p:bodyStyle>
      <a:lvl1pPr hangingPunct="0">
        <a:spcBef>
          <a:spcPts val="1714"/>
        </a:spcBef>
        <a:spcAft>
          <a:spcPts val="0"/>
        </a:spcAft>
        <a:tabLst/>
        <a:defRPr lang="en-US" sz="3870" b="0" i="0" u="none" strike="noStrike" kern="1200" cap="none">
          <a:ln>
            <a:noFill/>
          </a:ln>
          <a:highlight>
            <a:scrgbClr r="0" g="0" b="0">
              <a:alpha val="0"/>
            </a:scrgbClr>
          </a:highlight>
          <a:latin typeface="Liberation Sans" pitchFamily="18"/>
          <a:ea typeface="Microsoft YaHei" pitchFamily="2"/>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it-IT"/>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04800"/>
            <a:ext cx="11429999" cy="914400"/>
          </a:xfrm>
          <a:prstGeom prst="rect">
            <a:avLst/>
          </a:prstGeom>
        </p:spPr>
        <p:txBody>
          <a:bodyPr vert="horz" lIns="0" tIns="0" rIns="0" bIns="0" rtlCol="0" anchor="b" anchorCtr="0">
            <a:norm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C76D9B4B-4A0C-41A0-BA56-6CDF747D6F73}"/>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2562927378"/>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Lst>
  <p:hf hdr="0" dt="0"/>
  <p:txStyles>
    <p:titleStyle>
      <a:lvl1pPr algn="l" defTabSz="457250" rtl="0" eaLnBrk="1" latinLnBrk="0" hangingPunct="1">
        <a:lnSpc>
          <a:spcPct val="90000"/>
        </a:lnSpc>
        <a:spcBef>
          <a:spcPct val="0"/>
        </a:spcBef>
        <a:buNone/>
        <a:defRPr sz="3600" b="0" kern="600" spc="51">
          <a:solidFill>
            <a:schemeClr val="tx1"/>
          </a:solidFill>
          <a:effectLst/>
          <a:latin typeface="Calibri" panose="020F0502020204030204" pitchFamily="34" charset="0"/>
          <a:ea typeface="+mj-ea"/>
          <a:cs typeface="Calibri" panose="020F0502020204030204" pitchFamily="34" charset="0"/>
        </a:defRPr>
      </a:lvl1pPr>
    </p:titleStyle>
    <p:bodyStyle>
      <a:lvl1pPr marL="225425" indent="-225425" algn="l" defTabSz="457250" rtl="0" eaLnBrk="1" latinLnBrk="0" hangingPunct="1">
        <a:lnSpc>
          <a:spcPct val="100000"/>
        </a:lnSpc>
        <a:spcBef>
          <a:spcPts val="0"/>
        </a:spcBef>
        <a:buClr>
          <a:schemeClr val="tx2"/>
        </a:buClr>
        <a:buSzPct val="95000"/>
        <a:buFont typeface="Arial Black" panose="020B0A04020102020204" pitchFamily="34" charset="0"/>
        <a:buChar char="•"/>
        <a:defRPr sz="2400" kern="600" spc="31">
          <a:solidFill>
            <a:schemeClr val="tx1"/>
          </a:solidFill>
          <a:latin typeface="Calibri" panose="020F0502020204030204" pitchFamily="34" charset="0"/>
          <a:ea typeface="+mn-ea"/>
          <a:cs typeface="Calibri" panose="020F0502020204030204" pitchFamily="34" charset="0"/>
        </a:defRPr>
      </a:lvl1pPr>
      <a:lvl2pPr marL="829035" indent="-219451" algn="l" defTabSz="457250" rtl="0" eaLnBrk="1" latinLnBrk="0" hangingPunct="1">
        <a:lnSpc>
          <a:spcPct val="100000"/>
        </a:lnSpc>
        <a:spcBef>
          <a:spcPts val="0"/>
        </a:spcBef>
        <a:buClr>
          <a:schemeClr val="tx2"/>
        </a:buClr>
        <a:buSzPct val="100000"/>
        <a:buFont typeface="Arial Narrow" panose="020B0606020202030204" pitchFamily="34" charset="0"/>
        <a:buChar char="–"/>
        <a:defRPr sz="2000" kern="600" spc="31">
          <a:solidFill>
            <a:schemeClr val="tx1"/>
          </a:solidFill>
          <a:latin typeface="Calibri" panose="020F0502020204030204" pitchFamily="34" charset="0"/>
          <a:ea typeface="+mn-ea"/>
          <a:cs typeface="Calibri" panose="020F0502020204030204" pitchFamily="34" charset="0"/>
        </a:defRPr>
      </a:lvl2pPr>
      <a:lvl3pPr marL="1375799" indent="-158747" algn="l" defTabSz="457250" rtl="0" eaLnBrk="1" latinLnBrk="0" hangingPunct="1">
        <a:lnSpc>
          <a:spcPct val="100000"/>
        </a:lnSpc>
        <a:spcBef>
          <a:spcPts val="0"/>
        </a:spcBef>
        <a:buClr>
          <a:schemeClr val="tx2"/>
        </a:buClr>
        <a:buSzPct val="95000"/>
        <a:buFont typeface="Wingdings" panose="05000000000000000000" pitchFamily="2" charset="2"/>
        <a:buChar char="§"/>
        <a:defRPr sz="1800" kern="600" spc="31">
          <a:solidFill>
            <a:schemeClr val="tx1"/>
          </a:solidFill>
          <a:latin typeface="Calibri" panose="020F0502020204030204" pitchFamily="34" charset="0"/>
          <a:ea typeface="+mn-ea"/>
          <a:cs typeface="Calibri" panose="020F0502020204030204" pitchFamily="34" charset="0"/>
        </a:defRPr>
      </a:lvl3pPr>
      <a:lvl4pPr marL="1828754" indent="-148163" algn="l" defTabSz="457250" rtl="0" eaLnBrk="1" latinLnBrk="0" hangingPunct="1">
        <a:lnSpc>
          <a:spcPct val="100000"/>
        </a:lnSpc>
        <a:spcBef>
          <a:spcPts val="0"/>
        </a:spcBef>
        <a:buClr>
          <a:schemeClr val="tx2"/>
        </a:buClr>
        <a:buSzPct val="100000"/>
        <a:buFont typeface="Arial Narrow" panose="020B0606020202030204" pitchFamily="34" charset="0"/>
        <a:buChar char="–"/>
        <a:tabLst/>
        <a:defRPr sz="1600" kern="600" spc="31">
          <a:solidFill>
            <a:schemeClr val="tx1"/>
          </a:solidFill>
          <a:latin typeface="Calibri" panose="020F0502020204030204" pitchFamily="34" charset="0"/>
          <a:ea typeface="+mn-ea"/>
          <a:cs typeface="Calibri" panose="020F0502020204030204" pitchFamily="34" charset="0"/>
        </a:defRPr>
      </a:lvl4pPr>
      <a:lvl5pPr marL="2290176" indent="-148163" algn="l" defTabSz="457250" rtl="0" eaLnBrk="1" latinLnBrk="0" hangingPunct="1">
        <a:lnSpc>
          <a:spcPct val="100000"/>
        </a:lnSpc>
        <a:spcBef>
          <a:spcPts val="0"/>
        </a:spcBef>
        <a:buClr>
          <a:schemeClr val="tx2"/>
        </a:buClr>
        <a:buSzPct val="90000"/>
        <a:buFont typeface="Arial Black" panose="020B0A04020102020204" pitchFamily="34" charset="0"/>
        <a:buChar char="•"/>
        <a:defRPr sz="1400" kern="600" spc="31">
          <a:solidFill>
            <a:schemeClr val="tx1"/>
          </a:solidFill>
          <a:latin typeface="Calibri" panose="020F0502020204030204" pitchFamily="34" charset="0"/>
          <a:ea typeface="+mn-ea"/>
          <a:cs typeface="Calibri" panose="020F050202020403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403670966"/>
      </p:ext>
    </p:extLst>
  </p:cSld>
  <p:clrMap bg1="lt1" tx1="dk1" bg2="dk2" tx2="lt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 id="2147485071" r:id="rId12"/>
    <p:sldLayoutId id="2147485072" r:id="rId13"/>
    <p:sldLayoutId id="2147485073" r:id="rId14"/>
    <p:sldLayoutId id="2147485074" r:id="rId15"/>
    <p:sldLayoutId id="2147485075" r:id="rId16"/>
    <p:sldLayoutId id="2147485076" r:id="rId17"/>
    <p:sldLayoutId id="2147485077" r:id="rId18"/>
    <p:sldLayoutId id="2147485078" r:id="rId19"/>
    <p:sldLayoutId id="2147485079" r:id="rId20"/>
    <p:sldLayoutId id="2147485080" r:id="rId21"/>
    <p:sldLayoutId id="2147485081" r:id="rId22"/>
    <p:sldLayoutId id="214748508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0CFD06D-B587-B129-1927-40755DB5F86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7" name="Text Placeholder 2">
            <a:extLst>
              <a:ext uri="{FF2B5EF4-FFF2-40B4-BE49-F238E27FC236}">
                <a16:creationId xmlns:a16="http://schemas.microsoft.com/office/drawing/2014/main" id="{C341649A-87F4-D144-58B6-26F24FC86AD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BD5034DF-D54F-3881-7489-9A153903C6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41104E0-EFC8-8C4B-9F5C-BB25FC547619}" type="datetimeFigureOut">
              <a:rPr lang="it-IT"/>
              <a:pPr>
                <a:defRPr/>
              </a:pPr>
              <a:t>01/06/25</a:t>
            </a:fld>
            <a:endParaRPr lang="it-IT"/>
          </a:p>
        </p:txBody>
      </p:sp>
      <p:sp>
        <p:nvSpPr>
          <p:cNvPr id="5" name="Footer Placeholder 4">
            <a:extLst>
              <a:ext uri="{FF2B5EF4-FFF2-40B4-BE49-F238E27FC236}">
                <a16:creationId xmlns:a16="http://schemas.microsoft.com/office/drawing/2014/main" id="{25F16F37-7B73-3864-C313-461E5687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lide Number Placeholder 5">
            <a:extLst>
              <a:ext uri="{FF2B5EF4-FFF2-40B4-BE49-F238E27FC236}">
                <a16:creationId xmlns:a16="http://schemas.microsoft.com/office/drawing/2014/main" id="{52ECEA1E-3D2B-B052-16B2-34558E1B46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C60F3F5-D666-3E4A-A82E-BD49BE575FD3}" type="slidenum">
              <a:rPr lang="it-IT" altLang="it-IT"/>
              <a:pPr>
                <a:defRPr/>
              </a:pPr>
              <a:t>‹#›</a:t>
            </a:fld>
            <a:endParaRPr lang="it-IT" altLang="it-IT"/>
          </a:p>
        </p:txBody>
      </p:sp>
    </p:spTree>
    <p:extLst>
      <p:ext uri="{BB962C8B-B14F-4D97-AF65-F5344CB8AC3E}">
        <p14:creationId xmlns:p14="http://schemas.microsoft.com/office/powerpoint/2010/main" val="1429745620"/>
      </p:ext>
    </p:extLst>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7E4BC8-CF20-99B3-F603-5918A8500D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0A7027-EBFF-A28B-B091-3675D162D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7046F-1FD2-C4FD-E85C-1A0720AD4D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5EDCC1-5394-D142-A5C3-CB4597519691}" type="datetimeFigureOut">
              <a:rPr lang="en-US" smtClean="0"/>
              <a:t>6/1/25</a:t>
            </a:fld>
            <a:endParaRPr lang="en-US"/>
          </a:p>
        </p:txBody>
      </p:sp>
      <p:sp>
        <p:nvSpPr>
          <p:cNvPr id="5" name="Footer Placeholder 4">
            <a:extLst>
              <a:ext uri="{FF2B5EF4-FFF2-40B4-BE49-F238E27FC236}">
                <a16:creationId xmlns:a16="http://schemas.microsoft.com/office/drawing/2014/main" id="{4BDA53A5-15FD-C99E-A956-3E96F801B1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81C1B3-B76B-C86E-F082-000E63B88E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70258C-538D-3E43-8324-16CAFB503B82}" type="slidenum">
              <a:rPr lang="en-US" smtClean="0"/>
              <a:t>‹#›</a:t>
            </a:fld>
            <a:endParaRPr lang="en-US"/>
          </a:p>
        </p:txBody>
      </p:sp>
    </p:spTree>
    <p:extLst>
      <p:ext uri="{BB962C8B-B14F-4D97-AF65-F5344CB8AC3E}">
        <p14:creationId xmlns:p14="http://schemas.microsoft.com/office/powerpoint/2010/main" val="2352861300"/>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8164109"/>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 id="2147484698" r:id="rId12"/>
    <p:sldLayoutId id="2147484699" r:id="rId13"/>
    <p:sldLayoutId id="2147484700" r:id="rId14"/>
    <p:sldLayoutId id="2147484701" r:id="rId15"/>
    <p:sldLayoutId id="2147484702" r:id="rId16"/>
    <p:sldLayoutId id="2147484703" r:id="rId17"/>
    <p:sldLayoutId id="2147484704" r:id="rId18"/>
    <p:sldLayoutId id="2147484705" r:id="rId19"/>
    <p:sldLayoutId id="2147484706" r:id="rId20"/>
    <p:sldLayoutId id="2147484707" r:id="rId21"/>
    <p:sldLayoutId id="2147484708" r:id="rId22"/>
    <p:sldLayoutId id="2147484709" r:id="rId23"/>
    <p:sldLayoutId id="214748471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B426D7-9972-49C2-FB4C-729634D73386}"/>
              </a:ext>
            </a:extLst>
          </p:cNvPr>
          <p:cNvSpPr>
            <a:spLocks noGrp="1"/>
          </p:cNvSpPr>
          <p:nvPr>
            <p:ph type="title"/>
          </p:nvPr>
        </p:nvSpPr>
        <p:spPr>
          <a:xfrm>
            <a:off x="838200" y="243076"/>
            <a:ext cx="10515600" cy="67284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4389D1B-5AA7-285D-886B-E3460D970FB7}"/>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FE5BAE-89A2-2D0F-A586-38A17CCBFB5C}"/>
              </a:ext>
            </a:extLst>
          </p:cNvPr>
          <p:cNvSpPr>
            <a:spLocks noGrp="1"/>
          </p:cNvSpPr>
          <p:nvPr>
            <p:ph type="sldNum" sz="quarter" idx="4"/>
          </p:nvPr>
        </p:nvSpPr>
        <p:spPr>
          <a:xfrm>
            <a:off x="11672545" y="6375171"/>
            <a:ext cx="412899" cy="365125"/>
          </a:xfrm>
          <a:prstGeom prst="rect">
            <a:avLst/>
          </a:prstGeom>
        </p:spPr>
        <p:txBody>
          <a:bodyPr vert="horz" lIns="91440" tIns="45720" rIns="91440" bIns="45720" rtlCol="0" anchor="ctr"/>
          <a:lstStyle>
            <a:lvl1pPr algn="r">
              <a:defRPr sz="1100">
                <a:solidFill>
                  <a:schemeClr val="tx2"/>
                </a:solidFill>
                <a:latin typeface="Arial" panose="020B0604020202020204" pitchFamily="34" charset="0"/>
                <a:cs typeface="Arial" panose="020B0604020202020204" pitchFamily="34" charset="0"/>
              </a:defRPr>
            </a:lvl1pPr>
          </a:lstStyle>
          <a:p>
            <a:fld id="{EE762A11-A3F0-4D1B-B1B2-208FCF4B7D37}" type="slidenum">
              <a:rPr lang="en-CA" smtClean="0"/>
              <a:pPr/>
              <a:t>‹#›</a:t>
            </a:fld>
            <a:endParaRPr lang="en-CA"/>
          </a:p>
        </p:txBody>
      </p:sp>
    </p:spTree>
    <p:extLst>
      <p:ext uri="{BB962C8B-B14F-4D97-AF65-F5344CB8AC3E}">
        <p14:creationId xmlns:p14="http://schemas.microsoft.com/office/powerpoint/2010/main" val="494796478"/>
      </p:ext>
    </p:extLst>
  </p:cSld>
  <p:clrMap bg1="lt1" tx1="dk1" bg2="lt2" tx2="dk2" accent1="accent1" accent2="accent2" accent3="accent3" accent4="accent4" accent5="accent5" accent6="accent6" hlink="hlink" folHlink="folHlink"/>
  <p:sldLayoutIdLst>
    <p:sldLayoutId id="2147484779"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377" rtl="0" eaLnBrk="1" latinLnBrk="0" hangingPunct="1">
        <a:lnSpc>
          <a:spcPct val="85000"/>
        </a:lnSpc>
        <a:spcBef>
          <a:spcPct val="0"/>
        </a:spcBef>
        <a:buNone/>
        <a:defRPr sz="4400" b="0" kern="1200">
          <a:solidFill>
            <a:schemeClr val="bg1">
              <a:lumMod val="9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120">
          <p15:clr>
            <a:srgbClr val="F26B43"/>
          </p15:clr>
        </p15:guide>
        <p15:guide id="3" orient="horz" pos="301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2206656"/>
      </p:ext>
    </p:extLst>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 id="2147484931" r:id="rId12"/>
    <p:sldLayoutId id="2147484932" r:id="rId13"/>
    <p:sldLayoutId id="2147484933" r:id="rId14"/>
    <p:sldLayoutId id="2147484934" r:id="rId15"/>
    <p:sldLayoutId id="2147484935" r:id="rId16"/>
    <p:sldLayoutId id="2147484936" r:id="rId17"/>
    <p:sldLayoutId id="2147484937" r:id="rId18"/>
    <p:sldLayoutId id="2147484938" r:id="rId19"/>
    <p:sldLayoutId id="2147484939" r:id="rId20"/>
    <p:sldLayoutId id="2147484940" r:id="rId21"/>
    <p:sldLayoutId id="2147484941" r:id="rId22"/>
    <p:sldLayoutId id="2147484942" r:id="rId23"/>
    <p:sldLayoutId id="2147484943" r:id="rId24"/>
    <p:sldLayoutId id="214748494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174084657"/>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 id="2147484957" r:id="rId12"/>
    <p:sldLayoutId id="2147484958" r:id="rId13"/>
    <p:sldLayoutId id="2147484959" r:id="rId14"/>
    <p:sldLayoutId id="2147484960" r:id="rId15"/>
    <p:sldLayoutId id="2147484961" r:id="rId16"/>
    <p:sldLayoutId id="214748496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AC5A8-C59F-2ACA-4FC7-9D59A76FF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A52972F-151A-3618-24F3-A796EC6CBC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7FFFFE-8203-92F1-659C-428F82AD32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DC46F2-F0E6-5643-8CD1-D5870A53C681}" type="datetimeFigureOut">
              <a:rPr lang="en-US" smtClean="0"/>
              <a:t>6/1/25</a:t>
            </a:fld>
            <a:endParaRPr lang="en-US"/>
          </a:p>
        </p:txBody>
      </p:sp>
      <p:sp>
        <p:nvSpPr>
          <p:cNvPr id="5" name="Footer Placeholder 4">
            <a:extLst>
              <a:ext uri="{FF2B5EF4-FFF2-40B4-BE49-F238E27FC236}">
                <a16:creationId xmlns:a16="http://schemas.microsoft.com/office/drawing/2014/main" id="{A0D5920E-43F5-0C5E-582A-5487DA9B0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DD77F8-FDC4-BA1F-EA2B-F534D25AB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9D28FE-C787-3D44-A3AC-5EF2C4FCC9F6}" type="slidenum">
              <a:rPr lang="en-US" smtClean="0"/>
              <a:t>‹#›</a:t>
            </a:fld>
            <a:endParaRPr lang="en-US"/>
          </a:p>
        </p:txBody>
      </p:sp>
    </p:spTree>
    <p:extLst>
      <p:ext uri="{BB962C8B-B14F-4D97-AF65-F5344CB8AC3E}">
        <p14:creationId xmlns:p14="http://schemas.microsoft.com/office/powerpoint/2010/main" val="1988964316"/>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609600" y="274639"/>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2051" name="Segnaposto testo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06390" eaLnBrk="1" hangingPunct="1">
              <a:defRPr sz="1000">
                <a:solidFill>
                  <a:srgbClr val="898989"/>
                </a:solidFill>
                <a:latin typeface="Calibri" charset="0"/>
                <a:cs typeface="Lucida Sans Unicode" charset="0"/>
              </a:defRPr>
            </a:lvl1pPr>
          </a:lstStyle>
          <a:p>
            <a:pPr fontAlgn="base">
              <a:spcBef>
                <a:spcPct val="0"/>
              </a:spcBef>
              <a:spcAft>
                <a:spcPct val="0"/>
              </a:spcAft>
              <a:defRPr/>
            </a:pPr>
            <a:fld id="{1EE6947B-EBBC-DF4D-985F-7D2BFCB52FB0}" type="datetimeFigureOut">
              <a:rPr lang="it-IT">
                <a:ea typeface="ＭＳ Ｐゴシック" charset="0"/>
              </a:rPr>
              <a:pPr fontAlgn="base">
                <a:spcBef>
                  <a:spcPct val="0"/>
                </a:spcBef>
                <a:spcAft>
                  <a:spcPct val="0"/>
                </a:spcAft>
                <a:defRPr/>
              </a:pPr>
              <a:t>01/06/25</a:t>
            </a:fld>
            <a:endParaRPr lang="it-IT">
              <a:ea typeface="ＭＳ Ｐゴシック" charset="0"/>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06395" eaLnBrk="1" fontAlgn="auto" hangingPunct="1">
              <a:spcBef>
                <a:spcPts val="0"/>
              </a:spcBef>
              <a:spcAft>
                <a:spcPts val="0"/>
              </a:spcAft>
              <a:defRPr sz="1067">
                <a:solidFill>
                  <a:prstClr val="black">
                    <a:tint val="75000"/>
                  </a:prstClr>
                </a:solidFill>
                <a:latin typeface="Calibri"/>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06390" eaLnBrk="1" hangingPunct="1">
              <a:defRPr sz="1000">
                <a:solidFill>
                  <a:srgbClr val="898989"/>
                </a:solidFill>
                <a:latin typeface="Calibri" charset="0"/>
                <a:cs typeface="Lucida Sans Unicode" charset="0"/>
              </a:defRPr>
            </a:lvl1pPr>
          </a:lstStyle>
          <a:p>
            <a:pPr fontAlgn="base">
              <a:spcBef>
                <a:spcPct val="0"/>
              </a:spcBef>
              <a:spcAft>
                <a:spcPct val="0"/>
              </a:spcAft>
              <a:defRPr/>
            </a:pPr>
            <a:fld id="{C28C5B79-6D62-7648-AAEF-20D14A7A027F}" type="slidenum">
              <a:rPr lang="it-IT">
                <a:ea typeface="ＭＳ Ｐゴシック" charset="0"/>
              </a:rPr>
              <a:pPr fontAlgn="base">
                <a:spcBef>
                  <a:spcPct val="0"/>
                </a:spcBef>
                <a:spcAft>
                  <a:spcPct val="0"/>
                </a:spcAft>
                <a:defRPr/>
              </a:pPr>
              <a:t>‹#›</a:t>
            </a:fld>
            <a:endParaRPr lang="it-IT">
              <a:ea typeface="ＭＳ Ｐゴシック" charset="0"/>
            </a:endParaRPr>
          </a:p>
        </p:txBody>
      </p:sp>
    </p:spTree>
    <p:extLst>
      <p:ext uri="{BB962C8B-B14F-4D97-AF65-F5344CB8AC3E}">
        <p14:creationId xmlns:p14="http://schemas.microsoft.com/office/powerpoint/2010/main" val="275823297"/>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 id="2147484987" r:id="rId12"/>
  </p:sldLayoutIdLst>
  <p:txStyles>
    <p:titleStyle>
      <a:lvl1pPr algn="ctr" defTabSz="406390" rtl="0" eaLnBrk="0" fontAlgn="base" hangingPunct="0">
        <a:spcBef>
          <a:spcPct val="0"/>
        </a:spcBef>
        <a:spcAft>
          <a:spcPct val="0"/>
        </a:spcAft>
        <a:defRPr sz="3900" kern="1200">
          <a:solidFill>
            <a:schemeClr val="tx1"/>
          </a:solidFill>
          <a:latin typeface="+mj-lt"/>
          <a:ea typeface="ＭＳ Ｐゴシック" charset="0"/>
          <a:cs typeface="ＭＳ Ｐゴシック" charset="0"/>
        </a:defRPr>
      </a:lvl1pPr>
      <a:lvl2pPr algn="ctr" defTabSz="406390" rtl="0" eaLnBrk="0" fontAlgn="base" hangingPunct="0">
        <a:spcBef>
          <a:spcPct val="0"/>
        </a:spcBef>
        <a:spcAft>
          <a:spcPct val="0"/>
        </a:spcAft>
        <a:defRPr sz="3900">
          <a:solidFill>
            <a:schemeClr val="tx1"/>
          </a:solidFill>
          <a:latin typeface="Calibri" panose="020F0502020204030204" pitchFamily="34" charset="0"/>
          <a:ea typeface="ＭＳ Ｐゴシック" charset="0"/>
          <a:cs typeface="ＭＳ Ｐゴシック" charset="0"/>
        </a:defRPr>
      </a:lvl2pPr>
      <a:lvl3pPr algn="ctr" defTabSz="406390" rtl="0" eaLnBrk="0" fontAlgn="base" hangingPunct="0">
        <a:spcBef>
          <a:spcPct val="0"/>
        </a:spcBef>
        <a:spcAft>
          <a:spcPct val="0"/>
        </a:spcAft>
        <a:defRPr sz="3900">
          <a:solidFill>
            <a:schemeClr val="tx1"/>
          </a:solidFill>
          <a:latin typeface="Calibri" panose="020F0502020204030204" pitchFamily="34" charset="0"/>
          <a:ea typeface="ＭＳ Ｐゴシック" charset="0"/>
          <a:cs typeface="ＭＳ Ｐゴシック" charset="0"/>
        </a:defRPr>
      </a:lvl3pPr>
      <a:lvl4pPr algn="ctr" defTabSz="406390" rtl="0" eaLnBrk="0" fontAlgn="base" hangingPunct="0">
        <a:spcBef>
          <a:spcPct val="0"/>
        </a:spcBef>
        <a:spcAft>
          <a:spcPct val="0"/>
        </a:spcAft>
        <a:defRPr sz="3900">
          <a:solidFill>
            <a:schemeClr val="tx1"/>
          </a:solidFill>
          <a:latin typeface="Calibri" panose="020F0502020204030204" pitchFamily="34" charset="0"/>
          <a:ea typeface="ＭＳ Ｐゴシック" charset="0"/>
          <a:cs typeface="ＭＳ Ｐゴシック" charset="0"/>
        </a:defRPr>
      </a:lvl4pPr>
      <a:lvl5pPr algn="ctr" defTabSz="406390" rtl="0" eaLnBrk="0" fontAlgn="base" hangingPunct="0">
        <a:spcBef>
          <a:spcPct val="0"/>
        </a:spcBef>
        <a:spcAft>
          <a:spcPct val="0"/>
        </a:spcAft>
        <a:defRPr sz="3900">
          <a:solidFill>
            <a:schemeClr val="tx1"/>
          </a:solidFill>
          <a:latin typeface="Calibri" panose="020F0502020204030204" pitchFamily="34" charset="0"/>
          <a:ea typeface="ＭＳ Ｐゴシック" charset="0"/>
          <a:cs typeface="ＭＳ Ｐゴシック" charset="0"/>
        </a:defRPr>
      </a:lvl5pPr>
      <a:lvl6pPr marL="457189" algn="ctr" defTabSz="406390" rtl="0" fontAlgn="base">
        <a:spcBef>
          <a:spcPct val="0"/>
        </a:spcBef>
        <a:spcAft>
          <a:spcPct val="0"/>
        </a:spcAft>
        <a:defRPr sz="3900">
          <a:solidFill>
            <a:schemeClr val="tx1"/>
          </a:solidFill>
          <a:latin typeface="Calibri" panose="020F0502020204030204" pitchFamily="34" charset="0"/>
        </a:defRPr>
      </a:lvl6pPr>
      <a:lvl7pPr marL="914377" algn="ctr" defTabSz="406390" rtl="0" fontAlgn="base">
        <a:spcBef>
          <a:spcPct val="0"/>
        </a:spcBef>
        <a:spcAft>
          <a:spcPct val="0"/>
        </a:spcAft>
        <a:defRPr sz="3900">
          <a:solidFill>
            <a:schemeClr val="tx1"/>
          </a:solidFill>
          <a:latin typeface="Calibri" panose="020F0502020204030204" pitchFamily="34" charset="0"/>
        </a:defRPr>
      </a:lvl7pPr>
      <a:lvl8pPr marL="1371566" algn="ctr" defTabSz="406390" rtl="0" fontAlgn="base">
        <a:spcBef>
          <a:spcPct val="0"/>
        </a:spcBef>
        <a:spcAft>
          <a:spcPct val="0"/>
        </a:spcAft>
        <a:defRPr sz="3900">
          <a:solidFill>
            <a:schemeClr val="tx1"/>
          </a:solidFill>
          <a:latin typeface="Calibri" panose="020F0502020204030204" pitchFamily="34" charset="0"/>
        </a:defRPr>
      </a:lvl8pPr>
      <a:lvl9pPr marL="1828754" algn="ctr" defTabSz="406390" rtl="0" fontAlgn="base">
        <a:spcBef>
          <a:spcPct val="0"/>
        </a:spcBef>
        <a:spcAft>
          <a:spcPct val="0"/>
        </a:spcAft>
        <a:defRPr sz="3900">
          <a:solidFill>
            <a:schemeClr val="tx1"/>
          </a:solidFill>
          <a:latin typeface="Calibri" panose="020F0502020204030204" pitchFamily="34" charset="0"/>
        </a:defRPr>
      </a:lvl9pPr>
    </p:titleStyle>
    <p:bodyStyle>
      <a:lvl1pPr marL="304792" indent="-304792" algn="l" defTabSz="40639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60383" indent="-253994" algn="l" defTabSz="40639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015975" indent="-203195" algn="l" defTabSz="406390" rtl="0" eaLnBrk="0" fontAlgn="base" hangingPunct="0">
        <a:spcBef>
          <a:spcPct val="20000"/>
        </a:spcBef>
        <a:spcAft>
          <a:spcPct val="0"/>
        </a:spcAft>
        <a:buFont typeface="Arial" charset="0"/>
        <a:buChar char="•"/>
        <a:defRPr sz="2100" kern="1200">
          <a:solidFill>
            <a:schemeClr val="tx1"/>
          </a:solidFill>
          <a:latin typeface="+mn-lt"/>
          <a:ea typeface="ＭＳ Ｐゴシック" charset="0"/>
          <a:cs typeface="+mn-cs"/>
        </a:defRPr>
      </a:lvl3pPr>
      <a:lvl4pPr marL="1422364" indent="-203195" algn="l" defTabSz="406390" rtl="0" eaLnBrk="0" fontAlgn="base" hangingPunct="0">
        <a:spcBef>
          <a:spcPct val="20000"/>
        </a:spcBef>
        <a:spcAft>
          <a:spcPct val="0"/>
        </a:spcAft>
        <a:buFont typeface="Arial" charset="0"/>
        <a:buChar char="–"/>
        <a:defRPr sz="1700" kern="1200">
          <a:solidFill>
            <a:schemeClr val="tx1"/>
          </a:solidFill>
          <a:latin typeface="+mn-lt"/>
          <a:ea typeface="ＭＳ Ｐゴシック" charset="0"/>
          <a:cs typeface="+mn-cs"/>
        </a:defRPr>
      </a:lvl4pPr>
      <a:lvl5pPr marL="1828754" indent="-203195" algn="l" defTabSz="406390" rtl="0" eaLnBrk="0" fontAlgn="base" hangingPunct="0">
        <a:spcBef>
          <a:spcPct val="20000"/>
        </a:spcBef>
        <a:spcAft>
          <a:spcPct val="0"/>
        </a:spcAft>
        <a:buFont typeface="Arial" charset="0"/>
        <a:buChar char="»"/>
        <a:defRPr sz="1700" kern="1200">
          <a:solidFill>
            <a:schemeClr val="tx1"/>
          </a:solidFill>
          <a:latin typeface="+mn-lt"/>
          <a:ea typeface="ＭＳ Ｐゴシック" charset="0"/>
          <a:cs typeface="+mn-cs"/>
        </a:defRPr>
      </a:lvl5pPr>
      <a:lvl6pPr marL="2235172" indent="-203198" algn="l" defTabSz="406395" rtl="0" eaLnBrk="1" latinLnBrk="0" hangingPunct="1">
        <a:spcBef>
          <a:spcPct val="20000"/>
        </a:spcBef>
        <a:buFont typeface="Arial"/>
        <a:buChar char="•"/>
        <a:defRPr sz="1779" kern="1200">
          <a:solidFill>
            <a:schemeClr val="tx1"/>
          </a:solidFill>
          <a:latin typeface="+mn-lt"/>
          <a:ea typeface="+mn-ea"/>
          <a:cs typeface="+mn-cs"/>
        </a:defRPr>
      </a:lvl6pPr>
      <a:lvl7pPr marL="2641567" indent="-203198" algn="l" defTabSz="406395" rtl="0" eaLnBrk="1" latinLnBrk="0" hangingPunct="1">
        <a:spcBef>
          <a:spcPct val="20000"/>
        </a:spcBef>
        <a:buFont typeface="Arial"/>
        <a:buChar char="•"/>
        <a:defRPr sz="1779" kern="1200">
          <a:solidFill>
            <a:schemeClr val="tx1"/>
          </a:solidFill>
          <a:latin typeface="+mn-lt"/>
          <a:ea typeface="+mn-ea"/>
          <a:cs typeface="+mn-cs"/>
        </a:defRPr>
      </a:lvl7pPr>
      <a:lvl8pPr marL="3047962" indent="-203198" algn="l" defTabSz="406395" rtl="0" eaLnBrk="1" latinLnBrk="0" hangingPunct="1">
        <a:spcBef>
          <a:spcPct val="20000"/>
        </a:spcBef>
        <a:buFont typeface="Arial"/>
        <a:buChar char="•"/>
        <a:defRPr sz="1779" kern="1200">
          <a:solidFill>
            <a:schemeClr val="tx1"/>
          </a:solidFill>
          <a:latin typeface="+mn-lt"/>
          <a:ea typeface="+mn-ea"/>
          <a:cs typeface="+mn-cs"/>
        </a:defRPr>
      </a:lvl8pPr>
      <a:lvl9pPr marL="3454356" indent="-203198" algn="l" defTabSz="406395" rtl="0" eaLnBrk="1" latinLnBrk="0" hangingPunct="1">
        <a:spcBef>
          <a:spcPct val="20000"/>
        </a:spcBef>
        <a:buFont typeface="Arial"/>
        <a:buChar char="•"/>
        <a:defRPr sz="1779" kern="1200">
          <a:solidFill>
            <a:schemeClr val="tx1"/>
          </a:solidFill>
          <a:latin typeface="+mn-lt"/>
          <a:ea typeface="+mn-ea"/>
          <a:cs typeface="+mn-cs"/>
        </a:defRPr>
      </a:lvl9pPr>
    </p:bodyStyle>
    <p:otherStyle>
      <a:defPPr>
        <a:defRPr lang="it-IT"/>
      </a:defPPr>
      <a:lvl1pPr marL="0" algn="l" defTabSz="406395" rtl="0" eaLnBrk="1" latinLnBrk="0" hangingPunct="1">
        <a:defRPr sz="1600" kern="1200">
          <a:solidFill>
            <a:schemeClr val="tx1"/>
          </a:solidFill>
          <a:latin typeface="+mn-lt"/>
          <a:ea typeface="+mn-ea"/>
          <a:cs typeface="+mn-cs"/>
        </a:defRPr>
      </a:lvl1pPr>
      <a:lvl2pPr marL="406395" algn="l" defTabSz="406395" rtl="0" eaLnBrk="1" latinLnBrk="0" hangingPunct="1">
        <a:defRPr sz="1600" kern="1200">
          <a:solidFill>
            <a:schemeClr val="tx1"/>
          </a:solidFill>
          <a:latin typeface="+mn-lt"/>
          <a:ea typeface="+mn-ea"/>
          <a:cs typeface="+mn-cs"/>
        </a:defRPr>
      </a:lvl2pPr>
      <a:lvl3pPr marL="812790" algn="l" defTabSz="406395" rtl="0" eaLnBrk="1" latinLnBrk="0" hangingPunct="1">
        <a:defRPr sz="1600" kern="1200">
          <a:solidFill>
            <a:schemeClr val="tx1"/>
          </a:solidFill>
          <a:latin typeface="+mn-lt"/>
          <a:ea typeface="+mn-ea"/>
          <a:cs typeface="+mn-cs"/>
        </a:defRPr>
      </a:lvl3pPr>
      <a:lvl4pPr marL="1219184" algn="l" defTabSz="406395" rtl="0" eaLnBrk="1" latinLnBrk="0" hangingPunct="1">
        <a:defRPr sz="1600" kern="1200">
          <a:solidFill>
            <a:schemeClr val="tx1"/>
          </a:solidFill>
          <a:latin typeface="+mn-lt"/>
          <a:ea typeface="+mn-ea"/>
          <a:cs typeface="+mn-cs"/>
        </a:defRPr>
      </a:lvl4pPr>
      <a:lvl5pPr marL="1625579" algn="l" defTabSz="406395" rtl="0" eaLnBrk="1" latinLnBrk="0" hangingPunct="1">
        <a:defRPr sz="1600" kern="1200">
          <a:solidFill>
            <a:schemeClr val="tx1"/>
          </a:solidFill>
          <a:latin typeface="+mn-lt"/>
          <a:ea typeface="+mn-ea"/>
          <a:cs typeface="+mn-cs"/>
        </a:defRPr>
      </a:lvl5pPr>
      <a:lvl6pPr marL="2031975" algn="l" defTabSz="406395" rtl="0" eaLnBrk="1" latinLnBrk="0" hangingPunct="1">
        <a:defRPr sz="1600" kern="1200">
          <a:solidFill>
            <a:schemeClr val="tx1"/>
          </a:solidFill>
          <a:latin typeface="+mn-lt"/>
          <a:ea typeface="+mn-ea"/>
          <a:cs typeface="+mn-cs"/>
        </a:defRPr>
      </a:lvl6pPr>
      <a:lvl7pPr marL="2438370" algn="l" defTabSz="406395" rtl="0" eaLnBrk="1" latinLnBrk="0" hangingPunct="1">
        <a:defRPr sz="1600" kern="1200">
          <a:solidFill>
            <a:schemeClr val="tx1"/>
          </a:solidFill>
          <a:latin typeface="+mn-lt"/>
          <a:ea typeface="+mn-ea"/>
          <a:cs typeface="+mn-cs"/>
        </a:defRPr>
      </a:lvl7pPr>
      <a:lvl8pPr marL="2844765" algn="l" defTabSz="406395" rtl="0" eaLnBrk="1" latinLnBrk="0" hangingPunct="1">
        <a:defRPr sz="1600" kern="1200">
          <a:solidFill>
            <a:schemeClr val="tx1"/>
          </a:solidFill>
          <a:latin typeface="+mn-lt"/>
          <a:ea typeface="+mn-ea"/>
          <a:cs typeface="+mn-cs"/>
        </a:defRPr>
      </a:lvl8pPr>
      <a:lvl9pPr marL="3251160" algn="l" defTabSz="406395"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2.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4.xml"/><Relationship Id="rId1" Type="http://schemas.openxmlformats.org/officeDocument/2006/relationships/slideLayout" Target="../slideLayouts/slideLayout140.xml"/><Relationship Id="rId4" Type="http://schemas.openxmlformats.org/officeDocument/2006/relationships/image" Target="../media/image157.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8.xml"/></Relationships>
</file>

<file path=ppt/slides/_rels/slide10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59.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emf"/><Relationship Id="rId1" Type="http://schemas.openxmlformats.org/officeDocument/2006/relationships/slideLayout" Target="../slideLayouts/slideLayout259.xml"/><Relationship Id="rId5" Type="http://schemas.openxmlformats.org/officeDocument/2006/relationships/image" Target="../media/image162.png"/><Relationship Id="rId4" Type="http://schemas.openxmlformats.org/officeDocument/2006/relationships/image" Target="../media/image161.png"/></Relationships>
</file>

<file path=ppt/slides/_rels/slide109.xml.rels><?xml version="1.0" encoding="UTF-8" standalone="yes"?>
<Relationships xmlns="http://schemas.openxmlformats.org/package/2006/relationships"><Relationship Id="rId8" Type="http://schemas.microsoft.com/office/2007/relationships/hdphoto" Target="../media/hdphoto42.wdp"/><Relationship Id="rId3" Type="http://schemas.microsoft.com/office/2007/relationships/hdphoto" Target="../media/hdphoto40.wdp"/><Relationship Id="rId7" Type="http://schemas.openxmlformats.org/officeDocument/2006/relationships/image" Target="../media/image166.png"/><Relationship Id="rId2" Type="http://schemas.openxmlformats.org/officeDocument/2006/relationships/image" Target="../media/image163.png"/><Relationship Id="rId1" Type="http://schemas.openxmlformats.org/officeDocument/2006/relationships/slideLayout" Target="../slideLayouts/slideLayout259.xml"/><Relationship Id="rId6" Type="http://schemas.microsoft.com/office/2007/relationships/hdphoto" Target="../media/hdphoto41.wdp"/><Relationship Id="rId5" Type="http://schemas.openxmlformats.org/officeDocument/2006/relationships/image" Target="../media/image165.png"/><Relationship Id="rId4" Type="http://schemas.openxmlformats.org/officeDocument/2006/relationships/image" Target="../media/image164.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7.xml"/><Relationship Id="rId5" Type="http://schemas.openxmlformats.org/officeDocument/2006/relationships/image" Target="../media/image30.png"/><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microsoft.com/office/2007/relationships/hdphoto" Target="../media/hdphoto43.wdp"/><Relationship Id="rId7" Type="http://schemas.microsoft.com/office/2007/relationships/hdphoto" Target="../media/hdphoto45.wdp"/><Relationship Id="rId2" Type="http://schemas.openxmlformats.org/officeDocument/2006/relationships/image" Target="../media/image167.png"/><Relationship Id="rId1" Type="http://schemas.openxmlformats.org/officeDocument/2006/relationships/slideLayout" Target="../slideLayouts/slideLayout259.xml"/><Relationship Id="rId6" Type="http://schemas.openxmlformats.org/officeDocument/2006/relationships/image" Target="../media/image169.png"/><Relationship Id="rId5" Type="http://schemas.microsoft.com/office/2007/relationships/hdphoto" Target="../media/hdphoto44.wdp"/><Relationship Id="rId4" Type="http://schemas.openxmlformats.org/officeDocument/2006/relationships/image" Target="../media/image168.png"/></Relationships>
</file>

<file path=ppt/slides/_rels/slide111.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66.xml"/><Relationship Id="rId1" Type="http://schemas.openxmlformats.org/officeDocument/2006/relationships/slideLayout" Target="../slideLayouts/slideLayout259.xml"/><Relationship Id="rId6" Type="http://schemas.microsoft.com/office/2007/relationships/hdphoto" Target="../media/hdphoto47.wdp"/><Relationship Id="rId5" Type="http://schemas.openxmlformats.org/officeDocument/2006/relationships/image" Target="../media/image171.png"/><Relationship Id="rId4" Type="http://schemas.microsoft.com/office/2007/relationships/hdphoto" Target="../media/hdphoto46.wdp"/><Relationship Id="rId9" Type="http://schemas.openxmlformats.org/officeDocument/2006/relationships/image" Target="../media/image173.jpeg"/></Relationships>
</file>

<file path=ppt/slides/_rels/slide112.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174.png"/><Relationship Id="rId1" Type="http://schemas.openxmlformats.org/officeDocument/2006/relationships/slideLayout" Target="../slideLayouts/slideLayout259.xml"/><Relationship Id="rId5" Type="http://schemas.microsoft.com/office/2007/relationships/hdphoto" Target="../media/hdphoto50.wdp"/><Relationship Id="rId4" Type="http://schemas.openxmlformats.org/officeDocument/2006/relationships/image" Target="../media/image175.png"/></Relationships>
</file>

<file path=ppt/slides/_rels/slide113.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67.xml"/><Relationship Id="rId1" Type="http://schemas.openxmlformats.org/officeDocument/2006/relationships/slideLayout" Target="../slideLayouts/slideLayout259.xml"/><Relationship Id="rId6" Type="http://schemas.microsoft.com/office/2007/relationships/hdphoto" Target="../media/hdphoto52.wdp"/><Relationship Id="rId5" Type="http://schemas.openxmlformats.org/officeDocument/2006/relationships/image" Target="../media/image177.png"/><Relationship Id="rId4" Type="http://schemas.microsoft.com/office/2007/relationships/hdphoto" Target="../media/hdphoto51.wdp"/></Relationships>
</file>

<file path=ppt/slides/_rels/slide114.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79.png"/><Relationship Id="rId1" Type="http://schemas.openxmlformats.org/officeDocument/2006/relationships/slideLayout" Target="../slideLayouts/slideLayout25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9.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1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81.png"/><Relationship Id="rId7" Type="http://schemas.openxmlformats.org/officeDocument/2006/relationships/image" Target="NULL"/><Relationship Id="rId2" Type="http://schemas.openxmlformats.org/officeDocument/2006/relationships/image" Target="../media/image180.png"/><Relationship Id="rId1" Type="http://schemas.openxmlformats.org/officeDocument/2006/relationships/slideLayout" Target="../slideLayouts/slideLayout259.xml"/><Relationship Id="rId6" Type="http://schemas.openxmlformats.org/officeDocument/2006/relationships/customXml" Target="../ink/ink2.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NUL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2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59.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3.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2.xml"/><Relationship Id="rId1" Type="http://schemas.openxmlformats.org/officeDocument/2006/relationships/tags" Target="../tags/tag2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5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8.xml"/><Relationship Id="rId6" Type="http://schemas.openxmlformats.org/officeDocument/2006/relationships/image" Target="../media/image39.png"/><Relationship Id="rId5" Type="http://schemas.openxmlformats.org/officeDocument/2006/relationships/image" Target="../media/image38.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68.xml"/><Relationship Id="rId6" Type="http://schemas.openxmlformats.org/officeDocument/2006/relationships/image" Target="../media/image41.png"/><Relationship Id="rId5" Type="http://schemas.microsoft.com/office/2007/relationships/hdphoto" Target="../media/hdphoto3.wdp"/><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3.xml"/><Relationship Id="rId1" Type="http://schemas.openxmlformats.org/officeDocument/2006/relationships/slideLayout" Target="../slideLayouts/slideLayout162.xml"/></Relationships>
</file>

<file path=ppt/slides/_rels/slide2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4.xml"/><Relationship Id="rId1" Type="http://schemas.openxmlformats.org/officeDocument/2006/relationships/slideLayout" Target="../slideLayouts/slideLayout16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98.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213.xml"/></Relationships>
</file>

<file path=ppt/slides/_rels/slide24.xml.rels><?xml version="1.0" encoding="UTF-8" standalone="yes"?>
<Relationships xmlns="http://schemas.openxmlformats.org/package/2006/relationships"><Relationship Id="rId3" Type="http://schemas.openxmlformats.org/officeDocument/2006/relationships/hyperlink" Target="https://clinicaltrials.gov/study/NCT03615326" TargetMode="External"/><Relationship Id="rId2" Type="http://schemas.openxmlformats.org/officeDocument/2006/relationships/notesSlide" Target="../notesSlides/notesSlide16.xml"/><Relationship Id="rId1" Type="http://schemas.openxmlformats.org/officeDocument/2006/relationships/slideLayout" Target="../slideLayouts/slideLayout206.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06.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0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222.xml"/><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2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9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198.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151.xml"/><Relationship Id="rId6" Type="http://schemas.openxmlformats.org/officeDocument/2006/relationships/image" Target="../media/image59.png"/><Relationship Id="rId5" Type="http://schemas.microsoft.com/office/2007/relationships/hdphoto" Target="../media/hdphoto8.wdp"/><Relationship Id="rId10" Type="http://schemas.openxmlformats.org/officeDocument/2006/relationships/image" Target="../media/image61.png"/><Relationship Id="rId4" Type="http://schemas.openxmlformats.org/officeDocument/2006/relationships/image" Target="../media/image58.png"/><Relationship Id="rId9"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2.png"/><Relationship Id="rId1" Type="http://schemas.openxmlformats.org/officeDocument/2006/relationships/slideLayout" Target="../slideLayouts/slideLayout19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253.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50.xml"/><Relationship Id="rId6" Type="http://schemas.microsoft.com/office/2007/relationships/hdphoto" Target="../media/hdphoto14.wdp"/><Relationship Id="rId5" Type="http://schemas.openxmlformats.org/officeDocument/2006/relationships/image" Target="../media/image65.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50.xml"/><Relationship Id="rId6" Type="http://schemas.microsoft.com/office/2007/relationships/hdphoto" Target="../media/hdphoto16.wdp"/><Relationship Id="rId5" Type="http://schemas.openxmlformats.org/officeDocument/2006/relationships/image" Target="../media/image66.png"/><Relationship Id="rId4" Type="http://schemas.microsoft.com/office/2007/relationships/hdphoto" Target="../media/hdphoto15.wdp"/></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50.xml"/><Relationship Id="rId6" Type="http://schemas.openxmlformats.org/officeDocument/2006/relationships/image" Target="../media/image69.jpg"/><Relationship Id="rId5" Type="http://schemas.microsoft.com/office/2007/relationships/hdphoto" Target="../media/hdphoto17.wdp"/><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6.xml"/><Relationship Id="rId1" Type="http://schemas.openxmlformats.org/officeDocument/2006/relationships/slideLayout" Target="../slideLayouts/slideLayout156.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56.xml"/><Relationship Id="rId4" Type="http://schemas.openxmlformats.org/officeDocument/2006/relationships/image" Target="../media/image72.em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20.wdp"/><Relationship Id="rId2" Type="http://schemas.openxmlformats.org/officeDocument/2006/relationships/notesSlide" Target="../notesSlides/notesSlide28.xml"/><Relationship Id="rId1" Type="http://schemas.openxmlformats.org/officeDocument/2006/relationships/slideLayout" Target="../slideLayouts/slideLayout156.xml"/><Relationship Id="rId6" Type="http://schemas.microsoft.com/office/2007/relationships/hdphoto" Target="../media/hdphoto19.wdp"/><Relationship Id="rId5" Type="http://schemas.openxmlformats.org/officeDocument/2006/relationships/image" Target="../media/image74.png"/><Relationship Id="rId4" Type="http://schemas.microsoft.com/office/2007/relationships/hdphoto" Target="../media/hdphoto18.wdp"/></Relationships>
</file>

<file path=ppt/slides/_rels/slide41.xml.rels><?xml version="1.0" encoding="UTF-8" standalone="yes"?>
<Relationships xmlns="http://schemas.openxmlformats.org/package/2006/relationships"><Relationship Id="rId8" Type="http://schemas.microsoft.com/office/2007/relationships/hdphoto" Target="../media/hdphoto23.wdp"/><Relationship Id="rId3" Type="http://schemas.microsoft.com/office/2007/relationships/hdphoto" Target="../media/hdphoto21.wdp"/><Relationship Id="rId7"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6.xml"/><Relationship Id="rId6" Type="http://schemas.microsoft.com/office/2007/relationships/hdphoto" Target="../media/hdphoto20.wdp"/><Relationship Id="rId5" Type="http://schemas.openxmlformats.org/officeDocument/2006/relationships/image" Target="../media/image74.png"/><Relationship Id="rId4" Type="http://schemas.microsoft.com/office/2007/relationships/hdphoto" Target="../media/hdphoto22.wdp"/><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6.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24.wdp"/></Relationships>
</file>

<file path=ppt/slides/_rels/slide4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156.xml"/></Relationships>
</file>

<file path=ppt/slides/_rels/slide4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4.png"/><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85.png"/><Relationship Id="rId1" Type="http://schemas.openxmlformats.org/officeDocument/2006/relationships/slideLayout" Target="../slideLayouts/slideLayout156.xml"/></Relationships>
</file>

<file path=ppt/slides/_rels/slide46.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87.png"/><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98.xml"/><Relationship Id="rId6" Type="http://schemas.microsoft.com/office/2007/relationships/hdphoto" Target="../media/hdphoto29.wdp"/><Relationship Id="rId5" Type="http://schemas.openxmlformats.org/officeDocument/2006/relationships/image" Target="../media/image90.png"/><Relationship Id="rId4" Type="http://schemas.microsoft.com/office/2007/relationships/hdphoto" Target="../media/hdphoto28.wdp"/></Relationships>
</file>

<file path=ppt/slides/_rels/slide4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91.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92.pn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93.png"/><Relationship Id="rId1" Type="http://schemas.openxmlformats.org/officeDocument/2006/relationships/slideLayout" Target="../slideLayouts/slideLayout68.xml"/><Relationship Id="rId4" Type="http://schemas.microsoft.com/office/2007/relationships/hdphoto" Target="../media/hdphoto33.wdp"/></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8.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17.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13.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13.xml"/><Relationship Id="rId5" Type="http://schemas.openxmlformats.org/officeDocument/2006/relationships/image" Target="../media/image104.pn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13.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2.jpeg"/><Relationship Id="rId4" Type="http://schemas.openxmlformats.org/officeDocument/2006/relationships/image" Target="../media/image107.png"/><Relationship Id="rId9" Type="http://schemas.openxmlformats.org/officeDocument/2006/relationships/image" Target="../media/image111.jpe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7" Type="http://schemas.microsoft.com/office/2007/relationships/hdphoto" Target="../media/hdphoto35.wdp"/><Relationship Id="rId2" Type="http://schemas.openxmlformats.org/officeDocument/2006/relationships/image" Target="../media/image101.png"/><Relationship Id="rId1" Type="http://schemas.openxmlformats.org/officeDocument/2006/relationships/slideLayout" Target="../slideLayouts/slideLayout213.xml"/><Relationship Id="rId6" Type="http://schemas.openxmlformats.org/officeDocument/2006/relationships/image" Target="../media/image113.png"/><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14.png"/><Relationship Id="rId1" Type="http://schemas.openxmlformats.org/officeDocument/2006/relationships/slideLayout" Target="../slideLayouts/slideLayout253.xml"/></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image" Target="../media/image103.png"/><Relationship Id="rId1" Type="http://schemas.openxmlformats.org/officeDocument/2006/relationships/slideLayout" Target="../slideLayouts/slideLayout213.xml"/><Relationship Id="rId6" Type="http://schemas.openxmlformats.org/officeDocument/2006/relationships/image" Target="../media/image116.png"/><Relationship Id="rId5" Type="http://schemas.openxmlformats.org/officeDocument/2006/relationships/image" Target="../media/image115.png"/><Relationship Id="rId4" Type="http://schemas.microsoft.com/office/2007/relationships/hdphoto" Target="../media/hdphoto37.wdp"/></Relationships>
</file>

<file path=ppt/slides/_rels/slide62.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156.xm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jpeg"/><Relationship Id="rId1" Type="http://schemas.openxmlformats.org/officeDocument/2006/relationships/slideLayout" Target="../slideLayouts/slideLayout248.xml"/><Relationship Id="rId4" Type="http://schemas.openxmlformats.org/officeDocument/2006/relationships/image" Target="../media/image122.jpeg"/></Relationships>
</file>

<file path=ppt/slides/_rels/slide65.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image" Target="../media/image103.png"/><Relationship Id="rId1" Type="http://schemas.openxmlformats.org/officeDocument/2006/relationships/slideLayout" Target="../slideLayouts/slideLayout213.xml"/><Relationship Id="rId6" Type="http://schemas.openxmlformats.org/officeDocument/2006/relationships/image" Target="../media/image116.png"/><Relationship Id="rId5" Type="http://schemas.openxmlformats.org/officeDocument/2006/relationships/image" Target="../media/image115.png"/><Relationship Id="rId4" Type="http://schemas.microsoft.com/office/2007/relationships/hdphoto" Target="../media/hdphoto37.wdp"/></Relationships>
</file>

<file path=ppt/slides/_rels/slide66.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23.png"/><Relationship Id="rId1" Type="http://schemas.openxmlformats.org/officeDocument/2006/relationships/slideLayout" Target="../slideLayouts/slideLayout2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7" Type="http://schemas.microsoft.com/office/2007/relationships/hdphoto" Target="../media/hdphoto39.wdp"/><Relationship Id="rId2" Type="http://schemas.openxmlformats.org/officeDocument/2006/relationships/image" Target="../media/image115.png"/><Relationship Id="rId1" Type="http://schemas.openxmlformats.org/officeDocument/2006/relationships/slideLayout" Target="../slideLayouts/slideLayout213.xml"/><Relationship Id="rId6" Type="http://schemas.openxmlformats.org/officeDocument/2006/relationships/image" Target="../media/image113.png"/><Relationship Id="rId5" Type="http://schemas.openxmlformats.org/officeDocument/2006/relationships/image" Target="../media/image104.png"/><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134.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140.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140.xm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140.xml"/></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7.xml"/><Relationship Id="rId1" Type="http://schemas.openxmlformats.org/officeDocument/2006/relationships/slideLayout" Target="../slideLayouts/slideLayout140.xml"/></Relationships>
</file>

<file path=ppt/slides/_rels/slide7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8.xml"/><Relationship Id="rId1" Type="http://schemas.openxmlformats.org/officeDocument/2006/relationships/slideLayout" Target="../slideLayouts/slideLayout140.xml"/></Relationships>
</file>

<file path=ppt/slides/_rels/slide7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9.xml"/><Relationship Id="rId1" Type="http://schemas.openxmlformats.org/officeDocument/2006/relationships/slideLayout" Target="../slideLayouts/slideLayout140.xml"/><Relationship Id="rId4" Type="http://schemas.openxmlformats.org/officeDocument/2006/relationships/image" Target="../media/image133.png"/></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140.xml"/></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140.xml"/><Relationship Id="rId5" Type="http://schemas.openxmlformats.org/officeDocument/2006/relationships/image" Target="../media/image136.png"/><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0.xml"/></Relationships>
</file>

<file path=ppt/slides/_rels/slide8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140.xml"/><Relationship Id="rId4" Type="http://schemas.openxmlformats.org/officeDocument/2006/relationships/image" Target="../media/image133.png"/></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4.xml"/><Relationship Id="rId1" Type="http://schemas.openxmlformats.org/officeDocument/2006/relationships/slideLayout" Target="../slideLayouts/slideLayout14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0.xml"/></Relationships>
</file>

<file path=ppt/slides/_rels/slide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140.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7.xml"/><Relationship Id="rId1" Type="http://schemas.openxmlformats.org/officeDocument/2006/relationships/slideLayout" Target="../slideLayouts/slideLayout140.xml"/></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8.xml"/><Relationship Id="rId1" Type="http://schemas.openxmlformats.org/officeDocument/2006/relationships/slideLayout" Target="../slideLayouts/slideLayout140.xml"/><Relationship Id="rId5" Type="http://schemas.openxmlformats.org/officeDocument/2006/relationships/image" Target="../media/image142.png"/><Relationship Id="rId4" Type="http://schemas.openxmlformats.org/officeDocument/2006/relationships/image" Target="../media/image14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0.xml"/></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140.xml"/></Relationships>
</file>

<file path=ppt/slides/_rels/slide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140.xml"/><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0.xml"/></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3.xml"/><Relationship Id="rId1" Type="http://schemas.openxmlformats.org/officeDocument/2006/relationships/slideLayout" Target="../slideLayouts/slideLayout140.xml"/></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4.xml"/><Relationship Id="rId1" Type="http://schemas.openxmlformats.org/officeDocument/2006/relationships/slideLayout" Target="../slideLayouts/slideLayout140.xml"/><Relationship Id="rId4" Type="http://schemas.openxmlformats.org/officeDocument/2006/relationships/image" Target="../media/image148.png"/></Relationships>
</file>

<file path=ppt/slides/_rels/slide9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5.xml"/><Relationship Id="rId1" Type="http://schemas.openxmlformats.org/officeDocument/2006/relationships/slideLayout" Target="../slideLayouts/slideLayout140.xml"/></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140.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0.xml"/></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8.xml"/><Relationship Id="rId1" Type="http://schemas.openxmlformats.org/officeDocument/2006/relationships/slideLayout" Target="../slideLayouts/slideLayout14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0.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18.xml"/></Relationships>
</file>

<file path=ppt/slides/_rels/slide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0.xml"/><Relationship Id="rId1" Type="http://schemas.openxmlformats.org/officeDocument/2006/relationships/slideLayout" Target="../slideLayouts/slideLayout140.xml"/><Relationship Id="rId5" Type="http://schemas.openxmlformats.org/officeDocument/2006/relationships/image" Target="../media/image155.png"/><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95811"/>
            <a:ext cx="12192000" cy="1143000"/>
          </a:xfrm>
        </p:spPr>
        <p:txBody>
          <a:bodyPr wrap="square" anchor="ctr">
            <a:noAutofit/>
          </a:bodyPr>
          <a:lstStyle/>
          <a:p>
            <a:r>
              <a:rPr lang="en-US" sz="3600" dirty="0"/>
              <a:t>Data + Perspectives: Clinical Investigators </a:t>
            </a:r>
            <a:br>
              <a:rPr lang="en-US" sz="3600" dirty="0"/>
            </a:br>
            <a:r>
              <a:rPr lang="en-US" sz="3600" dirty="0"/>
              <a:t>Discuss the Current and Future Clinical Care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Christopher Lieu,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5288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25249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PM CT (8:00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08338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Lonardi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Kanwal Raghav, MD, MBBS</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400208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1953" y="94507"/>
            <a:ext cx="6008094" cy="666898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F3780-BF21-D2BE-50B9-5D23FEEA2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436DE-7051-8DF8-2123-5DFC8A530300}"/>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Dr Ellis: Clinical Case 1 (continued)</a:t>
            </a:r>
          </a:p>
        </p:txBody>
      </p:sp>
      <p:cxnSp>
        <p:nvCxnSpPr>
          <p:cNvPr id="3" name="Straight Connector 2">
            <a:extLst>
              <a:ext uri="{FF2B5EF4-FFF2-40B4-BE49-F238E27FC236}">
                <a16:creationId xmlns:a16="http://schemas.microsoft.com/office/drawing/2014/main" id="{D2C177FC-82E0-186C-570C-9EE81713A214}"/>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B6EFA28-5FA9-FE2B-9A4C-67D6F03E61E6}"/>
              </a:ext>
            </a:extLst>
          </p:cNvPr>
          <p:cNvSpPr txBox="1"/>
          <p:nvPr/>
        </p:nvSpPr>
        <p:spPr>
          <a:xfrm>
            <a:off x="373493" y="1330169"/>
            <a:ext cx="11445009" cy="156966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57M with no significant PMH presented with RUQ discomfort, weight loss, and jaundice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 with large mass centered in gallbladder fossa with invasion into adjacent liver and porta hepatis as well as multifocal liver metastases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Liver biopsy confirmed poorly differentiated adenocarcinoma; IHC profile suggests pancreaticobiliary vs upper GI primary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Workup consistent with metastatic/unresectable gallbladder adenocarcinoma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1FDDD6A1-FD24-48A1-7F5A-62C3B91D8716}"/>
              </a:ext>
            </a:extLst>
          </p:cNvPr>
          <p:cNvGrpSpPr/>
          <p:nvPr/>
        </p:nvGrpSpPr>
        <p:grpSpPr>
          <a:xfrm>
            <a:off x="411254" y="3439508"/>
            <a:ext cx="11369490" cy="1086568"/>
            <a:chOff x="277090" y="3445384"/>
            <a:chExt cx="11369490" cy="1086568"/>
          </a:xfrm>
        </p:grpSpPr>
        <p:sp>
          <p:nvSpPr>
            <p:cNvPr id="6" name="TextBox 5">
              <a:extLst>
                <a:ext uri="{FF2B5EF4-FFF2-40B4-BE49-F238E27FC236}">
                  <a16:creationId xmlns:a16="http://schemas.microsoft.com/office/drawing/2014/main" id="{CC23E7D7-AB2E-A5B6-F6B0-0D99931962FC}"/>
                </a:ext>
              </a:extLst>
            </p:cNvPr>
            <p:cNvSpPr txBox="1"/>
            <p:nvPr/>
          </p:nvSpPr>
          <p:spPr>
            <a:xfrm>
              <a:off x="277090" y="3445384"/>
              <a:ext cx="3068590" cy="1077218"/>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Gem/Cis + Durva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 with eventual PD in liver after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Cytopenias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fatigue</a:t>
              </a:r>
            </a:p>
          </p:txBody>
        </p:sp>
        <p:sp>
          <p:nvSpPr>
            <p:cNvPr id="7" name="TextBox 6">
              <a:extLst>
                <a:ext uri="{FF2B5EF4-FFF2-40B4-BE49-F238E27FC236}">
                  <a16:creationId xmlns:a16="http://schemas.microsoft.com/office/drawing/2014/main" id="{401E301F-ADD7-AAB0-EF0A-BEEDF9807A56}"/>
                </a:ext>
              </a:extLst>
            </p:cNvPr>
            <p:cNvSpPr txBox="1"/>
            <p:nvPr/>
          </p:nvSpPr>
          <p:spPr>
            <a:xfrm>
              <a:off x="4427540" y="3454734"/>
              <a:ext cx="3068590" cy="1077218"/>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Trastuzumab/Pertuzumab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SD with eventual PD in GB and liver after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Diarrhea; counts recovered</a:t>
              </a:r>
            </a:p>
          </p:txBody>
        </p:sp>
        <p:sp>
          <p:nvSpPr>
            <p:cNvPr id="9" name="TextBox 8">
              <a:extLst>
                <a:ext uri="{FF2B5EF4-FFF2-40B4-BE49-F238E27FC236}">
                  <a16:creationId xmlns:a16="http://schemas.microsoft.com/office/drawing/2014/main" id="{105AA857-36A4-D9C6-5C4D-49ED5E63A064}"/>
                </a:ext>
              </a:extLst>
            </p:cNvPr>
            <p:cNvSpPr txBox="1"/>
            <p:nvPr/>
          </p:nvSpPr>
          <p:spPr>
            <a:xfrm>
              <a:off x="8577990" y="3454734"/>
              <a:ext cx="3068590" cy="1077218"/>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Gastric outlet obstruction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EGD with duodenal stent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Biopsy confirmed persistence of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IHC 3+</a:t>
              </a:r>
            </a:p>
          </p:txBody>
        </p:sp>
        <p:sp>
          <p:nvSpPr>
            <p:cNvPr id="11" name="Right Arrow 10">
              <a:extLst>
                <a:ext uri="{FF2B5EF4-FFF2-40B4-BE49-F238E27FC236}">
                  <a16:creationId xmlns:a16="http://schemas.microsoft.com/office/drawing/2014/main" id="{E9CDFF97-AA42-2D35-21EA-F7E37A9C0D5B}"/>
                </a:ext>
              </a:extLst>
            </p:cNvPr>
            <p:cNvSpPr/>
            <p:nvPr/>
          </p:nvSpPr>
          <p:spPr>
            <a:xfrm>
              <a:off x="3597802" y="3778167"/>
              <a:ext cx="576472" cy="38438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Arrow 11">
              <a:extLst>
                <a:ext uri="{FF2B5EF4-FFF2-40B4-BE49-F238E27FC236}">
                  <a16:creationId xmlns:a16="http://schemas.microsoft.com/office/drawing/2014/main" id="{39849C02-8612-E553-6FFB-929FB6BF0477}"/>
                </a:ext>
              </a:extLst>
            </p:cNvPr>
            <p:cNvSpPr/>
            <p:nvPr/>
          </p:nvSpPr>
          <p:spPr>
            <a:xfrm>
              <a:off x="7749396" y="3801151"/>
              <a:ext cx="576472" cy="38438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 name="Bent Arrow 12">
            <a:extLst>
              <a:ext uri="{FF2B5EF4-FFF2-40B4-BE49-F238E27FC236}">
                <a16:creationId xmlns:a16="http://schemas.microsoft.com/office/drawing/2014/main" id="{D87644E9-A652-158C-08D6-6173BF3F9E52}"/>
              </a:ext>
            </a:extLst>
          </p:cNvPr>
          <p:cNvSpPr/>
          <p:nvPr/>
        </p:nvSpPr>
        <p:spPr>
          <a:xfrm rot="10800000">
            <a:off x="8918915" y="4845478"/>
            <a:ext cx="1406772" cy="1040393"/>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BE8B21E3-8F97-09EC-3E90-DCCFD5677B82}"/>
              </a:ext>
            </a:extLst>
          </p:cNvPr>
          <p:cNvSpPr txBox="1"/>
          <p:nvPr/>
        </p:nvSpPr>
        <p:spPr>
          <a:xfrm>
            <a:off x="3869041" y="5191895"/>
            <a:ext cx="4453915" cy="1323439"/>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deruxtecan</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 with eventual PD in peritoneum after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months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Cytopenias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fatigue, nausea; no ILD/pneumonitis</a:t>
            </a:r>
          </a:p>
        </p:txBody>
      </p:sp>
    </p:spTree>
    <p:extLst>
      <p:ext uri="{BB962C8B-B14F-4D97-AF65-F5344CB8AC3E}">
        <p14:creationId xmlns:p14="http://schemas.microsoft.com/office/powerpoint/2010/main" val="186397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692B6-EF21-86AC-5064-0FFEC309B0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C2B6F8-92F6-160C-A721-C4C431CA0933}"/>
              </a:ext>
            </a:extLst>
          </p:cNvPr>
          <p:cNvSpPr txBox="1"/>
          <p:nvPr/>
        </p:nvSpPr>
        <p:spPr>
          <a:xfrm>
            <a:off x="974109" y="1196752"/>
            <a:ext cx="10074891" cy="78483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Do you typically evaluate HER2 status in all patients with advanced BTCs? When in the treatment course do you generally test? What testing method do you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defTabSz="914400" fontAlgn="auto">
              <a:spcBef>
                <a:spcPts val="0"/>
              </a:spcBef>
              <a:spcAft>
                <a:spcPts val="0"/>
              </a:spcAf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Is HER2 overexpression more common in specific tumor locations than others — </a:t>
            </a:r>
            <a:r>
              <a:rPr kumimoji="0" lang="en-US" sz="2800" b="1" i="0" u="none" strike="noStrike" kern="100" cap="none" spc="0" normalizeH="0" baseline="0" noProof="0" dirty="0" err="1">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eg</a:t>
            </a: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gallbladder versus extra- versus intrahepatic cholangiocarcinoma?</a:t>
            </a:r>
          </a:p>
          <a:p>
            <a:pPr defTabSz="914400" fontAlgn="auto">
              <a:spcBef>
                <a:spcPts val="0"/>
              </a:spcBef>
              <a:spcAft>
                <a:spcPts val="0"/>
              </a:spcAft>
              <a:defRPr/>
            </a:pPr>
            <a:endParaRPr lang="en-US" sz="2800" kern="100" dirty="0">
              <a:solidFill>
                <a:srgbClr val="2D2DB9"/>
              </a:solidFill>
              <a:latin typeface="Calibri" panose="020F0502020204030204" pitchFamily="34" charset="0"/>
              <a:ea typeface="Aptos" panose="020B0004020202020204" pitchFamily="34" charset="0"/>
              <a:cs typeface="Calibri" panose="020F0502020204030204" pitchFamily="34" charset="0"/>
            </a:endParaRPr>
          </a:p>
          <a:p>
            <a:pPr defTabSz="914400" fontAlgn="auto">
              <a:spcBef>
                <a:spcPts val="0"/>
              </a:spcBef>
              <a:spcAft>
                <a:spcPts val="0"/>
              </a:spcAf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Have you been offering HER2-targeted treatment to patients with HER2-positive advanced BTCs at some point in their treatment course? Which agent(s) do typically use? What outcomes have you seen with these strategies? </a:t>
            </a:r>
          </a:p>
          <a:p>
            <a:pPr defTabSz="914400" fontAlgn="auto">
              <a:spcBef>
                <a:spcPts val="0"/>
              </a:spcBef>
              <a:spcAft>
                <a:spcPts val="0"/>
              </a:spcAf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defTabSz="914400" fontAlgn="auto">
              <a:spcBef>
                <a:spcPts val="0"/>
              </a:spcBef>
              <a:spcAft>
                <a:spcPts val="0"/>
              </a:spcAf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D1A7A02F-A5A4-D422-5BA8-771F846CF469}"/>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3209108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0662-8514-52A8-2AAC-C0651F061E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3006C7-F6CA-3126-E109-7EA4AD27E7E1}"/>
              </a:ext>
            </a:extLst>
          </p:cNvPr>
          <p:cNvSpPr txBox="1"/>
          <p:nvPr/>
        </p:nvSpPr>
        <p:spPr>
          <a:xfrm>
            <a:off x="767408" y="1124744"/>
            <a:ext cx="1066650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Given that T-DXd has a tumor-agnostic indication in IHC3+ HER2-overexpressing solid tumors, in which line of therapy are you generally administering this agent for your patients with HER2-positive advanced BTCs? Are there clinical situations in which you would consider using T-DXd in patients with a lower level of HER2 expression?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rgbClr val="2D2DB9"/>
              </a:solidFill>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specific strategies are you using to monitor for interstitial lung disease (ILD) in your patients receiving T-DXd?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Do you continue T-DXd if a patients develops asymptomatic Grade 1 ILD? Symptomatic? At what level of ILD are you permanently discontinuing treatment even after resolution of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91611D5D-09F7-55E8-A406-8750BEF541BC}"/>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47115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7CAE-15B8-104D-C554-EA3BEAC42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C1BA3-52A7-5314-F36C-026FA4ABA82D}"/>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Dr Ellis: Clinical Case 2</a:t>
            </a:r>
          </a:p>
        </p:txBody>
      </p:sp>
      <p:cxnSp>
        <p:nvCxnSpPr>
          <p:cNvPr id="3" name="Straight Connector 2">
            <a:extLst>
              <a:ext uri="{FF2B5EF4-FFF2-40B4-BE49-F238E27FC236}">
                <a16:creationId xmlns:a16="http://schemas.microsoft.com/office/drawing/2014/main" id="{B2B07E8A-ED1A-950F-FE90-9C55AC29D9D8}"/>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B5D324B-8C84-4DC1-B705-F38FB06DFB43}"/>
              </a:ext>
            </a:extLst>
          </p:cNvPr>
          <p:cNvPicPr>
            <a:picLocks noChangeAspect="1"/>
          </p:cNvPicPr>
          <p:nvPr/>
        </p:nvPicPr>
        <p:blipFill>
          <a:blip r:embed="rId3"/>
          <a:srcRect b="12815"/>
          <a:stretch>
            <a:fillRect/>
          </a:stretch>
        </p:blipFill>
        <p:spPr>
          <a:xfrm>
            <a:off x="2675734" y="3600578"/>
            <a:ext cx="6159921" cy="478817"/>
          </a:xfrm>
          <a:prstGeom prst="rect">
            <a:avLst/>
          </a:prstGeom>
        </p:spPr>
      </p:pic>
      <p:pic>
        <p:nvPicPr>
          <p:cNvPr id="10" name="Picture 9">
            <a:extLst>
              <a:ext uri="{FF2B5EF4-FFF2-40B4-BE49-F238E27FC236}">
                <a16:creationId xmlns:a16="http://schemas.microsoft.com/office/drawing/2014/main" id="{8977E7D1-4A79-BFDE-B4ED-29E852D5B79F}"/>
              </a:ext>
            </a:extLst>
          </p:cNvPr>
          <p:cNvPicPr>
            <a:picLocks noChangeAspect="1"/>
          </p:cNvPicPr>
          <p:nvPr/>
        </p:nvPicPr>
        <p:blipFill>
          <a:blip r:embed="rId4"/>
          <a:stretch>
            <a:fillRect/>
          </a:stretch>
        </p:blipFill>
        <p:spPr>
          <a:xfrm>
            <a:off x="2675734" y="3344650"/>
            <a:ext cx="7126189" cy="557823"/>
          </a:xfrm>
          <a:prstGeom prst="rect">
            <a:avLst/>
          </a:prstGeom>
        </p:spPr>
      </p:pic>
      <p:sp>
        <p:nvSpPr>
          <p:cNvPr id="11" name="TextBox 10">
            <a:extLst>
              <a:ext uri="{FF2B5EF4-FFF2-40B4-BE49-F238E27FC236}">
                <a16:creationId xmlns:a16="http://schemas.microsoft.com/office/drawing/2014/main" id="{F51D2E0B-8C39-2104-ADB6-45FD2B41B71C}"/>
              </a:ext>
            </a:extLst>
          </p:cNvPr>
          <p:cNvSpPr txBox="1"/>
          <p:nvPr/>
        </p:nvSpPr>
        <p:spPr>
          <a:xfrm>
            <a:off x="469899" y="1325078"/>
            <a:ext cx="11445009" cy="1323439"/>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45F with COPD presented with neck pain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 with C8 pathologic fracture, 2.5 cm hilar mass, numerous bone and lung metastases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Fixation of C8 fracture with biopsy confirming poorly differentiated adenocarcinoma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Workup consistent with metastatic/unresectable perihilar cholangiocarcinoma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974888D6-E786-7BAD-ADB6-8E8755434BF7}"/>
              </a:ext>
            </a:extLst>
          </p:cNvPr>
          <p:cNvGrpSpPr/>
          <p:nvPr/>
        </p:nvGrpSpPr>
        <p:grpSpPr>
          <a:xfrm>
            <a:off x="2582883" y="4767305"/>
            <a:ext cx="7219040" cy="1323439"/>
            <a:chOff x="277090" y="3445384"/>
            <a:chExt cx="7219040" cy="1323439"/>
          </a:xfrm>
        </p:grpSpPr>
        <p:sp>
          <p:nvSpPr>
            <p:cNvPr id="14" name="TextBox 13">
              <a:extLst>
                <a:ext uri="{FF2B5EF4-FFF2-40B4-BE49-F238E27FC236}">
                  <a16:creationId xmlns:a16="http://schemas.microsoft.com/office/drawing/2014/main" id="{2A6B57EC-71B8-E9D3-AA2E-D18EAA1A9617}"/>
                </a:ext>
              </a:extLst>
            </p:cNvPr>
            <p:cNvSpPr txBox="1"/>
            <p:nvPr/>
          </p:nvSpPr>
          <p:spPr>
            <a:xfrm>
              <a:off x="277090" y="3445384"/>
              <a:ext cx="3068590" cy="1323439"/>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Gem/Cis + Durva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 with eventual PD in lungs after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ANC 950,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Plt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70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dose/schedule adjustments</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50EA33B-025C-19E2-96B6-BCEC576AFF1E}"/>
                </a:ext>
              </a:extLst>
            </p:cNvPr>
            <p:cNvSpPr txBox="1"/>
            <p:nvPr/>
          </p:nvSpPr>
          <p:spPr>
            <a:xfrm>
              <a:off x="4427540" y="3454734"/>
              <a:ext cx="3068590" cy="1077218"/>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 with DOR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Significant decline in CA19-9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 grade diarrhea </a:t>
              </a:r>
            </a:p>
          </p:txBody>
        </p:sp>
        <p:sp>
          <p:nvSpPr>
            <p:cNvPr id="17" name="Right Arrow 16">
              <a:extLst>
                <a:ext uri="{FF2B5EF4-FFF2-40B4-BE49-F238E27FC236}">
                  <a16:creationId xmlns:a16="http://schemas.microsoft.com/office/drawing/2014/main" id="{488AB3F0-6DBD-F0A5-DCFD-EBF2528EA80A}"/>
                </a:ext>
              </a:extLst>
            </p:cNvPr>
            <p:cNvSpPr/>
            <p:nvPr/>
          </p:nvSpPr>
          <p:spPr>
            <a:xfrm>
              <a:off x="3597802" y="3778167"/>
              <a:ext cx="576472" cy="38438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9" name="Rectangle 18">
            <a:extLst>
              <a:ext uri="{FF2B5EF4-FFF2-40B4-BE49-F238E27FC236}">
                <a16:creationId xmlns:a16="http://schemas.microsoft.com/office/drawing/2014/main" id="{B5FDB2B9-F4FB-E452-7739-B6DFB3486257}"/>
              </a:ext>
            </a:extLst>
          </p:cNvPr>
          <p:cNvSpPr/>
          <p:nvPr/>
        </p:nvSpPr>
        <p:spPr>
          <a:xfrm>
            <a:off x="3670845" y="3558607"/>
            <a:ext cx="1882292" cy="2497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02413A1F-8F1E-AFF8-834E-7FCF465AE204}"/>
              </a:ext>
            </a:extLst>
          </p:cNvPr>
          <p:cNvSpPr txBox="1"/>
          <p:nvPr/>
        </p:nvSpPr>
        <p:spPr>
          <a:xfrm>
            <a:off x="2675734" y="2997172"/>
            <a:ext cx="71261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Tissue-based NGS</a:t>
            </a:r>
          </a:p>
        </p:txBody>
      </p:sp>
    </p:spTree>
    <p:extLst>
      <p:ext uri="{BB962C8B-B14F-4D97-AF65-F5344CB8AC3E}">
        <p14:creationId xmlns:p14="http://schemas.microsoft.com/office/powerpoint/2010/main" val="5270868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8D4F9-77D2-3E58-199D-6B86AF66FAC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9DE390-646F-EC3E-DF8A-C548A2B96157}"/>
              </a:ext>
            </a:extLst>
          </p:cNvPr>
          <p:cNvSpPr txBox="1"/>
          <p:nvPr/>
        </p:nvSpPr>
        <p:spPr>
          <a:xfrm>
            <a:off x="974109" y="1124744"/>
            <a:ext cx="1007489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Based on the recent FDA approval of zanidatamab for patients with previously treated unresectable HER2-positive BTC, how do you integrate this agent into the treatment algorithm? How do you decide between T-DXd and zanidatamab? Have you or would you use these agents sequentially?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How would you indirectly compare the global efficacy of zanidatamab to that of T-DXd in patients with HER2-positive BTCs?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are the most common toxicities you have observed with zanidatamab?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166C59C5-DDA0-E0FE-BF58-134B85738EAF}"/>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052876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2BA0-7BF5-48B6-83E3-7AD96DCB7F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1D4C510-7FA4-ACA7-0E0A-362E16058BF4}"/>
              </a:ext>
            </a:extLst>
          </p:cNvPr>
          <p:cNvSpPr/>
          <p:nvPr/>
        </p:nvSpPr>
        <p:spPr bwMode="auto">
          <a:xfrm>
            <a:off x="767408" y="2420888"/>
            <a:ext cx="10801200" cy="64807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AFED0D95-A7F1-527A-69AC-2DC814264D3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6EBD045E-A89B-30D1-FBD1-EFF2808401EA}"/>
              </a:ext>
            </a:extLst>
          </p:cNvPr>
          <p:cNvSpPr txBox="1">
            <a:spLocks/>
          </p:cNvSpPr>
          <p:nvPr/>
        </p:nvSpPr>
        <p:spPr bwMode="auto">
          <a:xfrm>
            <a:off x="1055440" y="1268760"/>
            <a:ext cx="10513168"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rgbClr val="3133FF"/>
                </a:solidFill>
              </a:rPr>
              <a:t>MODULE 1: </a:t>
            </a:r>
            <a:r>
              <a:rPr lang="en-US" sz="2500" kern="0" dirty="0">
                <a:solidFill>
                  <a:schemeClr val="tx1"/>
                </a:solidFill>
              </a:rPr>
              <a:t>Gastroesophageal Cancers — Dr </a:t>
            </a:r>
            <a:r>
              <a:rPr lang="en-US" sz="2500" kern="0" dirty="0" err="1">
                <a:solidFill>
                  <a:schemeClr val="tx1"/>
                </a:solidFill>
              </a:rPr>
              <a:t>Lonardi</a:t>
            </a:r>
            <a:endParaRPr lang="en-US" sz="2500" kern="0" dirty="0">
              <a:solidFill>
                <a:schemeClr val="tx1"/>
              </a:solidFill>
            </a:endParaRPr>
          </a:p>
          <a:p>
            <a:pPr marL="98425" indent="0">
              <a:lnSpc>
                <a:spcPct val="100000"/>
              </a:lnSpc>
              <a:spcBef>
                <a:spcPts val="0"/>
              </a:spcBef>
              <a:spcAft>
                <a:spcPts val="2200"/>
              </a:spcAft>
              <a:buNone/>
            </a:pPr>
            <a:r>
              <a:rPr lang="en-US" sz="2500" kern="0" dirty="0">
                <a:solidFill>
                  <a:srgbClr val="3133FF"/>
                </a:solidFill>
              </a:rPr>
              <a:t>MODULE 2: </a:t>
            </a:r>
            <a:r>
              <a:rPr lang="en-US" sz="2500" kern="0" dirty="0">
                <a:solidFill>
                  <a:schemeClr val="tx1"/>
                </a:solidFill>
              </a:rPr>
              <a:t>Biliary Tract Cancers — Dr Ellis</a:t>
            </a:r>
          </a:p>
          <a:p>
            <a:pPr marL="98425" indent="0">
              <a:lnSpc>
                <a:spcPct val="100000"/>
              </a:lnSpc>
              <a:spcBef>
                <a:spcPts val="0"/>
              </a:spcBef>
              <a:spcAft>
                <a:spcPts val="2200"/>
              </a:spcAft>
              <a:buNone/>
            </a:pPr>
            <a:r>
              <a:rPr lang="en-US" sz="2500" kern="0" dirty="0">
                <a:solidFill>
                  <a:schemeClr val="bg1"/>
                </a:solidFill>
              </a:rPr>
              <a:t>MODULE 3: Colorectal Cancer — Dr Raghav</a:t>
            </a:r>
          </a:p>
        </p:txBody>
      </p:sp>
    </p:spTree>
    <p:extLst>
      <p:ext uri="{BB962C8B-B14F-4D97-AF65-F5344CB8AC3E}">
        <p14:creationId xmlns:p14="http://schemas.microsoft.com/office/powerpoint/2010/main" val="25194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8C4B4-1A36-9CC1-BE12-852A4EBBB4A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CEEE8BA-1267-35B7-A742-83CD4F978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CBE3774-F4DE-BA16-C4F3-319E0ACD1494}"/>
              </a:ext>
            </a:extLst>
          </p:cNvPr>
          <p:cNvSpPr>
            <a:spLocks noGrp="1"/>
          </p:cNvSpPr>
          <p:nvPr>
            <p:ph type="ctrTitle"/>
          </p:nvPr>
        </p:nvSpPr>
        <p:spPr>
          <a:xfrm>
            <a:off x="6258803" y="1958011"/>
            <a:ext cx="5770533" cy="2469464"/>
          </a:xfrm>
        </p:spPr>
        <p:txBody>
          <a:bodyPr anchor="ctr">
            <a:noAutofit/>
          </a:bodyPr>
          <a:lstStyle/>
          <a:p>
            <a:r>
              <a:rPr lang="en-US" sz="3200" dirty="0">
                <a:solidFill>
                  <a:srgbClr val="009C9D"/>
                </a:solidFill>
                <a:latin typeface="Arial" panose="020B0604020202020204" pitchFamily="34" charset="0"/>
                <a:cs typeface="Arial" panose="020B0604020202020204" pitchFamily="34" charset="0"/>
              </a:rPr>
              <a:t>Advances in the</a:t>
            </a:r>
            <a:br>
              <a:rPr lang="en-US" sz="3200">
                <a:solidFill>
                  <a:srgbClr val="009C9D"/>
                </a:solidFill>
                <a:latin typeface="Arial" panose="020B0604020202020204" pitchFamily="34" charset="0"/>
                <a:cs typeface="Arial" panose="020B0604020202020204" pitchFamily="34" charset="0"/>
              </a:rPr>
            </a:br>
            <a:r>
              <a:rPr lang="en-US" sz="3200">
                <a:solidFill>
                  <a:srgbClr val="009C9D"/>
                </a:solidFill>
                <a:latin typeface="Arial" panose="020B0604020202020204" pitchFamily="34" charset="0"/>
                <a:cs typeface="Arial" panose="020B0604020202020204" pitchFamily="34" charset="0"/>
              </a:rPr>
              <a:t>Management </a:t>
            </a:r>
            <a:r>
              <a:rPr lang="en-US" sz="3200" dirty="0">
                <a:solidFill>
                  <a:srgbClr val="009C9D"/>
                </a:solidFill>
                <a:latin typeface="Arial" panose="020B0604020202020204" pitchFamily="34" charset="0"/>
                <a:cs typeface="Arial" panose="020B0604020202020204" pitchFamily="34" charset="0"/>
              </a:rPr>
              <a:t>of HER2-Positive </a:t>
            </a:r>
            <a:br>
              <a:rPr lang="en-US" sz="3200" dirty="0">
                <a:solidFill>
                  <a:srgbClr val="009C9D"/>
                </a:solidFill>
                <a:latin typeface="Arial" panose="020B0604020202020204" pitchFamily="34" charset="0"/>
                <a:cs typeface="Arial" panose="020B0604020202020204" pitchFamily="34" charset="0"/>
              </a:rPr>
            </a:br>
            <a:r>
              <a:rPr lang="en-US" sz="3200" dirty="0">
                <a:solidFill>
                  <a:srgbClr val="009C9D"/>
                </a:solidFill>
                <a:latin typeface="Arial" panose="020B0604020202020204" pitchFamily="34" charset="0"/>
                <a:cs typeface="Arial" panose="020B0604020202020204" pitchFamily="34" charset="0"/>
              </a:rPr>
              <a:t>Metastatic Colorectal Cancer</a:t>
            </a:r>
          </a:p>
        </p:txBody>
      </p:sp>
      <p:sp>
        <p:nvSpPr>
          <p:cNvPr id="3" name="Subtitle 2">
            <a:extLst>
              <a:ext uri="{FF2B5EF4-FFF2-40B4-BE49-F238E27FC236}">
                <a16:creationId xmlns:a16="http://schemas.microsoft.com/office/drawing/2014/main" id="{B52D683E-A212-E2E5-4DD8-A0E97C4AB077}"/>
              </a:ext>
            </a:extLst>
          </p:cNvPr>
          <p:cNvSpPr>
            <a:spLocks noGrp="1"/>
          </p:cNvSpPr>
          <p:nvPr>
            <p:ph type="subTitle" idx="1"/>
          </p:nvPr>
        </p:nvSpPr>
        <p:spPr>
          <a:xfrm>
            <a:off x="5348288" y="5506417"/>
            <a:ext cx="6620452" cy="1140096"/>
          </a:xfrm>
        </p:spPr>
        <p:txBody>
          <a:bodyPr>
            <a:normAutofit/>
          </a:bodyPr>
          <a:lstStyle/>
          <a:p>
            <a:pPr algn="r">
              <a:lnSpc>
                <a:spcPts val="2000"/>
              </a:lnSpc>
              <a:spcBef>
                <a:spcPts val="0"/>
              </a:spcBef>
            </a:pPr>
            <a:r>
              <a:rPr lang="en-US" sz="2000" b="1" dirty="0">
                <a:solidFill>
                  <a:srgbClr val="9157A5"/>
                </a:solidFill>
                <a:latin typeface="Arial" panose="020B0604020202020204" pitchFamily="34" charset="0"/>
                <a:cs typeface="Arial" panose="020B0604020202020204" pitchFamily="34" charset="0"/>
              </a:rPr>
              <a:t>Kanwal Raghav, MD</a:t>
            </a:r>
          </a:p>
          <a:p>
            <a:pPr algn="r">
              <a:lnSpc>
                <a:spcPts val="2000"/>
              </a:lnSpc>
              <a:spcBef>
                <a:spcPts val="0"/>
              </a:spcBef>
            </a:pPr>
            <a:r>
              <a:rPr lang="en-US" sz="1400" i="1" dirty="0">
                <a:solidFill>
                  <a:srgbClr val="9157A5"/>
                </a:solidFill>
                <a:latin typeface="Arial" panose="020B0604020202020204" pitchFamily="34" charset="0"/>
                <a:cs typeface="Arial" panose="020B0604020202020204" pitchFamily="34" charset="0"/>
              </a:rPr>
              <a:t>Associate Professor, Dept. Gastrointestinal Medical Oncology</a:t>
            </a:r>
          </a:p>
          <a:p>
            <a:pPr algn="r">
              <a:lnSpc>
                <a:spcPts val="2000"/>
              </a:lnSpc>
              <a:spcBef>
                <a:spcPts val="0"/>
              </a:spcBef>
            </a:pPr>
            <a:r>
              <a:rPr lang="en-US" sz="1400" i="1" dirty="0">
                <a:solidFill>
                  <a:srgbClr val="9157A5"/>
                </a:solidFill>
                <a:latin typeface="Arial" panose="020B0604020202020204" pitchFamily="34" charset="0"/>
                <a:cs typeface="Arial" panose="020B0604020202020204" pitchFamily="34" charset="0"/>
              </a:rPr>
              <a:t>Associate Vice President (AVP), Ambulatory Medical Operations</a:t>
            </a:r>
          </a:p>
          <a:p>
            <a:pPr algn="r">
              <a:lnSpc>
                <a:spcPts val="2000"/>
              </a:lnSpc>
              <a:spcBef>
                <a:spcPts val="0"/>
              </a:spcBef>
            </a:pPr>
            <a:r>
              <a:rPr lang="en-US" sz="1400" i="1" dirty="0">
                <a:solidFill>
                  <a:srgbClr val="9157A5"/>
                </a:solidFill>
                <a:latin typeface="Arial" panose="020B0604020202020204" pitchFamily="34" charset="0"/>
                <a:cs typeface="Arial" panose="020B0604020202020204" pitchFamily="34" charset="0"/>
              </a:rPr>
              <a:t>The University of Texas MD Anderson Cancer Center, Houston, TX</a:t>
            </a:r>
          </a:p>
        </p:txBody>
      </p:sp>
      <p:sp>
        <p:nvSpPr>
          <p:cNvPr id="14" name="Freeform: Shape 13">
            <a:extLst>
              <a:ext uri="{FF2B5EF4-FFF2-40B4-BE49-F238E27FC236}">
                <a16:creationId xmlns:a16="http://schemas.microsoft.com/office/drawing/2014/main" id="{7C9336FD-83FB-6735-16C5-28FB57D65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C175F257-2382-CE62-8AA8-239834E99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97F4E1C1-2197-049F-0AB7-68569E9D7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2D8FD5B2-3EF6-9F27-BD46-FE73DC9CD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4988E919-DDE0-548B-7828-6DC5CCB21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rocket launching into the moon&#10;&#10;AI-generated content may be incorrect.">
            <a:extLst>
              <a:ext uri="{FF2B5EF4-FFF2-40B4-BE49-F238E27FC236}">
                <a16:creationId xmlns:a16="http://schemas.microsoft.com/office/drawing/2014/main" id="{38D98D34-F3B6-F155-D1C3-6B6BC1C84A79}"/>
              </a:ext>
            </a:extLst>
          </p:cNvPr>
          <p:cNvPicPr>
            <a:picLocks noChangeAspect="1"/>
          </p:cNvPicPr>
          <p:nvPr/>
        </p:nvPicPr>
        <p:blipFill>
          <a:blip r:embed="rId2"/>
          <a:srcRect r="3" b="3"/>
          <a:stretch/>
        </p:blipFill>
        <p:spPr>
          <a:xfrm>
            <a:off x="325607" y="217798"/>
            <a:ext cx="5770533" cy="5770533"/>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4" name="Freeform: Shape 23">
            <a:extLst>
              <a:ext uri="{FF2B5EF4-FFF2-40B4-BE49-F238E27FC236}">
                <a16:creationId xmlns:a16="http://schemas.microsoft.com/office/drawing/2014/main" id="{0CB03847-0B6C-ADDE-957B-46A79CA3E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8565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A1CD-2567-CF7D-F51B-78EBC4165D6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B1E467-5329-DF3E-FCCF-5BC0C1C00EDC}"/>
              </a:ext>
            </a:extLst>
          </p:cNvPr>
          <p:cNvPicPr>
            <a:picLocks noChangeAspect="1"/>
          </p:cNvPicPr>
          <p:nvPr/>
        </p:nvPicPr>
        <p:blipFill>
          <a:blip r:embed="rId2"/>
          <a:stretch>
            <a:fillRect/>
          </a:stretch>
        </p:blipFill>
        <p:spPr>
          <a:xfrm>
            <a:off x="640373" y="289830"/>
            <a:ext cx="11448845" cy="5766103"/>
          </a:xfrm>
          <a:prstGeom prst="rect">
            <a:avLst/>
          </a:prstGeom>
        </p:spPr>
      </p:pic>
      <p:sp>
        <p:nvSpPr>
          <p:cNvPr id="6" name="Rectangle 5">
            <a:extLst>
              <a:ext uri="{FF2B5EF4-FFF2-40B4-BE49-F238E27FC236}">
                <a16:creationId xmlns:a16="http://schemas.microsoft.com/office/drawing/2014/main" id="{F700C6DA-E58A-E718-9CF4-FB297F363463}"/>
              </a:ext>
            </a:extLst>
          </p:cNvPr>
          <p:cNvSpPr/>
          <p:nvPr/>
        </p:nvSpPr>
        <p:spPr>
          <a:xfrm>
            <a:off x="3722657" y="5668784"/>
            <a:ext cx="4746686" cy="659218"/>
          </a:xfrm>
          <a:prstGeom prst="rect">
            <a:avLst/>
          </a:prstGeom>
          <a:solidFill>
            <a:srgbClr val="31B5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Enriched in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RAS/BRAF</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-WT mCRC</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incidence of brain &amp; lung metastases</a:t>
            </a:r>
          </a:p>
        </p:txBody>
      </p:sp>
      <p:sp>
        <p:nvSpPr>
          <p:cNvPr id="7" name="TextBox 6">
            <a:extLst>
              <a:ext uri="{FF2B5EF4-FFF2-40B4-BE49-F238E27FC236}">
                <a16:creationId xmlns:a16="http://schemas.microsoft.com/office/drawing/2014/main" id="{A328AF36-6B49-222E-B49F-EB25ABD84112}"/>
              </a:ext>
            </a:extLst>
          </p:cNvPr>
          <p:cNvSpPr txBox="1"/>
          <p:nvPr/>
        </p:nvSpPr>
        <p:spPr>
          <a:xfrm>
            <a:off x="0" y="6589438"/>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Aptos" panose="02110004020202020204"/>
                <a:ea typeface="+mn-ea"/>
                <a:cs typeface="Arial" panose="020B0604020202020204" pitchFamily="34" charset="0"/>
              </a:rPr>
              <a:t>Raghav et. al. (unpublished) 2025; Singh et. al. CCR 2024; Chen et. al. EJC 2023; Prete et. al. BJC 2024; Sartore-Bianchi et. al. The Oncologist 2019</a:t>
            </a:r>
          </a:p>
        </p:txBody>
      </p:sp>
      <p:sp>
        <p:nvSpPr>
          <p:cNvPr id="8" name="Rectangle 7">
            <a:extLst>
              <a:ext uri="{FF2B5EF4-FFF2-40B4-BE49-F238E27FC236}">
                <a16:creationId xmlns:a16="http://schemas.microsoft.com/office/drawing/2014/main" id="{FF5BFFB5-5CF7-3361-E408-0BD5BCA693C7}"/>
              </a:ext>
            </a:extLst>
          </p:cNvPr>
          <p:cNvSpPr/>
          <p:nvPr/>
        </p:nvSpPr>
        <p:spPr>
          <a:xfrm rot="16200000">
            <a:off x="-3184071" y="3184071"/>
            <a:ext cx="6858000" cy="489857"/>
          </a:xfrm>
          <a:prstGeom prst="rect">
            <a:avLst/>
          </a:prstGeom>
          <a:solidFill>
            <a:srgbClr val="009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HER2-Positive mCRC: Overview</a:t>
            </a:r>
          </a:p>
        </p:txBody>
      </p:sp>
    </p:spTree>
    <p:extLst>
      <p:ext uri="{BB962C8B-B14F-4D97-AF65-F5344CB8AC3E}">
        <p14:creationId xmlns:p14="http://schemas.microsoft.com/office/powerpoint/2010/main" val="41980090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9D92F-AA5B-EE0E-45AC-59043C51E2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21CF56-6546-0A8C-E4CA-AB08B2FFC74F}"/>
              </a:ext>
            </a:extLst>
          </p:cNvPr>
          <p:cNvSpPr/>
          <p:nvPr/>
        </p:nvSpPr>
        <p:spPr>
          <a:xfrm rot="16200000">
            <a:off x="-3184071" y="3184071"/>
            <a:ext cx="6858000" cy="489857"/>
          </a:xfrm>
          <a:prstGeom prst="rect">
            <a:avLst/>
          </a:prstGeom>
          <a:solidFill>
            <a:srgbClr val="915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Trastuzumab + Tucatinib</a:t>
            </a:r>
          </a:p>
        </p:txBody>
      </p:sp>
      <p:sp>
        <p:nvSpPr>
          <p:cNvPr id="9" name="TextBox 8">
            <a:extLst>
              <a:ext uri="{FF2B5EF4-FFF2-40B4-BE49-F238E27FC236}">
                <a16:creationId xmlns:a16="http://schemas.microsoft.com/office/drawing/2014/main" id="{1342EBE4-BFCB-94C4-E3E9-FE5841F686E0}"/>
              </a:ext>
            </a:extLst>
          </p:cNvPr>
          <p:cNvSpPr txBox="1"/>
          <p:nvPr/>
        </p:nvSpPr>
        <p:spPr>
          <a:xfrm>
            <a:off x="-2" y="6581001"/>
            <a:ext cx="121920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Strickler et. al. Lancet Oncology 2023; Strickler ASCO 2024</a:t>
            </a:r>
          </a:p>
        </p:txBody>
      </p:sp>
      <p:sp>
        <p:nvSpPr>
          <p:cNvPr id="3" name="Rectangle 2">
            <a:extLst>
              <a:ext uri="{FF2B5EF4-FFF2-40B4-BE49-F238E27FC236}">
                <a16:creationId xmlns:a16="http://schemas.microsoft.com/office/drawing/2014/main" id="{72A9EEAE-4D82-7AE9-BADB-5C4AC3247D18}"/>
              </a:ext>
            </a:extLst>
          </p:cNvPr>
          <p:cNvSpPr/>
          <p:nvPr/>
        </p:nvSpPr>
        <p:spPr>
          <a:xfrm rot="16200000">
            <a:off x="109091" y="1029719"/>
            <a:ext cx="2405733" cy="745042"/>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Eligibility Criteria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117)</a:t>
            </a:r>
          </a:p>
        </p:txBody>
      </p:sp>
      <p:sp>
        <p:nvSpPr>
          <p:cNvPr id="4" name="Rectangle 3">
            <a:extLst>
              <a:ext uri="{FF2B5EF4-FFF2-40B4-BE49-F238E27FC236}">
                <a16:creationId xmlns:a16="http://schemas.microsoft.com/office/drawing/2014/main" id="{7781AAA4-2CA4-4B69-9F7B-02913523F6A4}"/>
              </a:ext>
            </a:extLst>
          </p:cNvPr>
          <p:cNvSpPr/>
          <p:nvPr/>
        </p:nvSpPr>
        <p:spPr>
          <a:xfrm rot="16200000">
            <a:off x="-446337" y="1208894"/>
            <a:ext cx="2405734" cy="382560"/>
          </a:xfrm>
          <a:prstGeom prst="rect">
            <a:avLst/>
          </a:prstGeom>
          <a:solidFill>
            <a:srgbClr val="915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MOUNTAINEER</a:t>
            </a:r>
          </a:p>
        </p:txBody>
      </p:sp>
      <p:sp>
        <p:nvSpPr>
          <p:cNvPr id="5" name="Rectangle 4">
            <a:extLst>
              <a:ext uri="{FF2B5EF4-FFF2-40B4-BE49-F238E27FC236}">
                <a16:creationId xmlns:a16="http://schemas.microsoft.com/office/drawing/2014/main" id="{F28C7356-DAE0-5941-9DCC-4787F85C13D7}"/>
              </a:ext>
            </a:extLst>
          </p:cNvPr>
          <p:cNvSpPr/>
          <p:nvPr/>
        </p:nvSpPr>
        <p:spPr>
          <a:xfrm>
            <a:off x="1689504" y="199372"/>
            <a:ext cx="3250242" cy="240573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Confirmed metastatic colorectal adenocarcinoma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HER2-positive per local IHC/ISH/NGS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 after receiving ≥2 lines of therapy</a:t>
            </a:r>
          </a:p>
        </p:txBody>
      </p:sp>
      <p:cxnSp>
        <p:nvCxnSpPr>
          <p:cNvPr id="6" name="Straight Arrow Connector 5">
            <a:extLst>
              <a:ext uri="{FF2B5EF4-FFF2-40B4-BE49-F238E27FC236}">
                <a16:creationId xmlns:a16="http://schemas.microsoft.com/office/drawing/2014/main" id="{B3889F12-FB35-3B7B-DF25-587253BBF5CC}"/>
              </a:ext>
            </a:extLst>
          </p:cNvPr>
          <p:cNvCxnSpPr>
            <a:cxnSpLocks/>
            <a:stCxn id="5" idx="3"/>
            <a:endCxn id="7" idx="2"/>
          </p:cNvCxnSpPr>
          <p:nvPr/>
        </p:nvCxnSpPr>
        <p:spPr>
          <a:xfrm flipV="1">
            <a:off x="4939746" y="1400173"/>
            <a:ext cx="395342" cy="2066"/>
          </a:xfrm>
          <a:prstGeom prst="straightConnector1">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799DBD2D-473B-190F-8002-D7E2909E8FA0}"/>
              </a:ext>
            </a:extLst>
          </p:cNvPr>
          <p:cNvSpPr>
            <a:spLocks noChangeAspect="1"/>
          </p:cNvSpPr>
          <p:nvPr/>
        </p:nvSpPr>
        <p:spPr>
          <a:xfrm>
            <a:off x="5335088" y="897253"/>
            <a:ext cx="1005840" cy="10058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p>
        </p:txBody>
      </p:sp>
      <p:cxnSp>
        <p:nvCxnSpPr>
          <p:cNvPr id="8" name="Elbow Connector 7">
            <a:extLst>
              <a:ext uri="{FF2B5EF4-FFF2-40B4-BE49-F238E27FC236}">
                <a16:creationId xmlns:a16="http://schemas.microsoft.com/office/drawing/2014/main" id="{D99C474D-E0C2-2E33-D546-55DCF48C063A}"/>
              </a:ext>
            </a:extLst>
          </p:cNvPr>
          <p:cNvCxnSpPr>
            <a:cxnSpLocks/>
            <a:stCxn id="7" idx="6"/>
            <a:endCxn id="11" idx="1"/>
          </p:cNvCxnSpPr>
          <p:nvPr/>
        </p:nvCxnSpPr>
        <p:spPr>
          <a:xfrm>
            <a:off x="6340928" y="1400173"/>
            <a:ext cx="417389" cy="885382"/>
          </a:xfrm>
          <a:prstGeom prst="bentConnector3">
            <a:avLst>
              <a:gd name="adj1" fmla="val 31222"/>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D20A60B-9234-EFB0-4C8C-F249B4F02FE9}"/>
              </a:ext>
            </a:extLst>
          </p:cNvPr>
          <p:cNvSpPr/>
          <p:nvPr/>
        </p:nvSpPr>
        <p:spPr>
          <a:xfrm>
            <a:off x="6758317" y="1078340"/>
            <a:ext cx="3291840" cy="643666"/>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B (N = 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Trastuzumab + Tucatinib</a:t>
            </a:r>
          </a:p>
        </p:txBody>
      </p:sp>
      <p:sp>
        <p:nvSpPr>
          <p:cNvPr id="11" name="Rectangle 10">
            <a:extLst>
              <a:ext uri="{FF2B5EF4-FFF2-40B4-BE49-F238E27FC236}">
                <a16:creationId xmlns:a16="http://schemas.microsoft.com/office/drawing/2014/main" id="{26626EF2-10C0-65F0-7D9B-839AEA4CA0DE}"/>
              </a:ext>
            </a:extLst>
          </p:cNvPr>
          <p:cNvSpPr/>
          <p:nvPr/>
        </p:nvSpPr>
        <p:spPr>
          <a:xfrm>
            <a:off x="6758317" y="1963722"/>
            <a:ext cx="3291840" cy="643666"/>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C (N = 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Tucatinib</a:t>
            </a:r>
          </a:p>
        </p:txBody>
      </p:sp>
      <p:cxnSp>
        <p:nvCxnSpPr>
          <p:cNvPr id="12" name="Elbow Connector 11">
            <a:extLst>
              <a:ext uri="{FF2B5EF4-FFF2-40B4-BE49-F238E27FC236}">
                <a16:creationId xmlns:a16="http://schemas.microsoft.com/office/drawing/2014/main" id="{4A90B9A9-C537-B1C9-E08B-2E7A0C30BDDA}"/>
              </a:ext>
            </a:extLst>
          </p:cNvPr>
          <p:cNvCxnSpPr>
            <a:cxnSpLocks/>
            <a:stCxn id="5" idx="3"/>
            <a:endCxn id="13" idx="1"/>
          </p:cNvCxnSpPr>
          <p:nvPr/>
        </p:nvCxnSpPr>
        <p:spPr>
          <a:xfrm flipV="1">
            <a:off x="4939746" y="523489"/>
            <a:ext cx="397522" cy="878750"/>
          </a:xfrm>
          <a:prstGeom prst="bentConnector3">
            <a:avLst>
              <a:gd name="adj1" fmla="val 34665"/>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04630C3-BC31-7311-AF8C-BA1EBCC74ACA}"/>
              </a:ext>
            </a:extLst>
          </p:cNvPr>
          <p:cNvSpPr/>
          <p:nvPr/>
        </p:nvSpPr>
        <p:spPr>
          <a:xfrm>
            <a:off x="5337268" y="201656"/>
            <a:ext cx="3291840" cy="643666"/>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A (N = 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Trastuzumab + Tucatinib</a:t>
            </a:r>
          </a:p>
        </p:txBody>
      </p:sp>
      <p:cxnSp>
        <p:nvCxnSpPr>
          <p:cNvPr id="14" name="Straight Arrow Connector 13">
            <a:extLst>
              <a:ext uri="{FF2B5EF4-FFF2-40B4-BE49-F238E27FC236}">
                <a16:creationId xmlns:a16="http://schemas.microsoft.com/office/drawing/2014/main" id="{C5764A07-DE58-D4B8-D466-8D01C36EE6DA}"/>
              </a:ext>
            </a:extLst>
          </p:cNvPr>
          <p:cNvCxnSpPr>
            <a:cxnSpLocks/>
            <a:stCxn id="7" idx="6"/>
            <a:endCxn id="10" idx="1"/>
          </p:cNvCxnSpPr>
          <p:nvPr/>
        </p:nvCxnSpPr>
        <p:spPr>
          <a:xfrm>
            <a:off x="6340928" y="1400173"/>
            <a:ext cx="417389" cy="0"/>
          </a:xfrm>
          <a:prstGeom prst="straightConnector1">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977BF0F8-E661-F118-D715-94046846238C}"/>
              </a:ext>
            </a:extLst>
          </p:cNvPr>
          <p:cNvSpPr/>
          <p:nvPr/>
        </p:nvSpPr>
        <p:spPr>
          <a:xfrm>
            <a:off x="10149531" y="201654"/>
            <a:ext cx="1873580" cy="2405734"/>
          </a:xfrm>
          <a:prstGeom prst="rect">
            <a:avLst/>
          </a:prstGeom>
          <a:solidFill>
            <a:srgbClr val="009C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Endpoints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cORR (cohort A +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(Non-comparative randomization) </a:t>
            </a:r>
          </a:p>
        </p:txBody>
      </p:sp>
      <p:pic>
        <p:nvPicPr>
          <p:cNvPr id="38" name="Picture 37">
            <a:extLst>
              <a:ext uri="{FF2B5EF4-FFF2-40B4-BE49-F238E27FC236}">
                <a16:creationId xmlns:a16="http://schemas.microsoft.com/office/drawing/2014/main" id="{370E7C6E-A086-34F5-4CBB-12D5B843D42D}"/>
              </a:ext>
            </a:extLst>
          </p:cNvPr>
          <p:cNvPicPr>
            <a:picLocks noChangeAspect="1"/>
          </p:cNvPicPr>
          <p:nvPr/>
        </p:nvPicPr>
        <p:blipFill rotWithShape="1">
          <a:blip r:embed="rId2"/>
          <a:srcRect l="6379" t="22206" r="4186" b="11458"/>
          <a:stretch/>
        </p:blipFill>
        <p:spPr>
          <a:xfrm>
            <a:off x="6719038" y="2673975"/>
            <a:ext cx="5304073" cy="2212941"/>
          </a:xfrm>
          <a:prstGeom prst="rect">
            <a:avLst/>
          </a:prstGeom>
          <a:effectLst/>
        </p:spPr>
      </p:pic>
      <p:pic>
        <p:nvPicPr>
          <p:cNvPr id="39" name="Picture 2" descr="Figure thumbnail gr2">
            <a:extLst>
              <a:ext uri="{FF2B5EF4-FFF2-40B4-BE49-F238E27FC236}">
                <a16:creationId xmlns:a16="http://schemas.microsoft.com/office/drawing/2014/main" id="{7889CE45-7B31-51E3-80D8-3845E02C8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49" y="2673975"/>
            <a:ext cx="6018431" cy="2212941"/>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4EC8CAC7-B1E3-DC25-1E33-7D88E767363B}"/>
              </a:ext>
            </a:extLst>
          </p:cNvPr>
          <p:cNvGrpSpPr>
            <a:grpSpLocks noChangeAspect="1"/>
          </p:cNvGrpSpPr>
          <p:nvPr/>
        </p:nvGrpSpPr>
        <p:grpSpPr>
          <a:xfrm>
            <a:off x="7741455" y="4953503"/>
            <a:ext cx="4281656" cy="1544676"/>
            <a:chOff x="2317750" y="3582114"/>
            <a:chExt cx="7556500" cy="2726128"/>
          </a:xfrm>
        </p:grpSpPr>
        <p:pic>
          <p:nvPicPr>
            <p:cNvPr id="41" name="Picture 40" descr="A table of results with numbers and a line of text&#10;&#10;Description automatically generated with medium confidence">
              <a:extLst>
                <a:ext uri="{FF2B5EF4-FFF2-40B4-BE49-F238E27FC236}">
                  <a16:creationId xmlns:a16="http://schemas.microsoft.com/office/drawing/2014/main" id="{BCAC519A-6812-3CFA-D446-AECA8D61F2E2}"/>
                </a:ext>
              </a:extLst>
            </p:cNvPr>
            <p:cNvPicPr>
              <a:picLocks noChangeAspect="1"/>
            </p:cNvPicPr>
            <p:nvPr/>
          </p:nvPicPr>
          <p:blipFill rotWithShape="1">
            <a:blip r:embed="rId4"/>
            <a:srcRect b="88293"/>
            <a:stretch/>
          </p:blipFill>
          <p:spPr>
            <a:xfrm>
              <a:off x="2317750" y="3582114"/>
              <a:ext cx="7556500" cy="802839"/>
            </a:xfrm>
            <a:prstGeom prst="rect">
              <a:avLst/>
            </a:prstGeom>
          </p:spPr>
        </p:pic>
        <p:pic>
          <p:nvPicPr>
            <p:cNvPr id="42" name="Picture 41" descr="A table of results with numbers and a line of text&#10;&#10;Description automatically generated with medium confidence">
              <a:extLst>
                <a:ext uri="{FF2B5EF4-FFF2-40B4-BE49-F238E27FC236}">
                  <a16:creationId xmlns:a16="http://schemas.microsoft.com/office/drawing/2014/main" id="{30984702-96FF-B799-55E8-80F55370F2C0}"/>
                </a:ext>
              </a:extLst>
            </p:cNvPr>
            <p:cNvPicPr>
              <a:picLocks noChangeAspect="1"/>
            </p:cNvPicPr>
            <p:nvPr/>
          </p:nvPicPr>
          <p:blipFill rotWithShape="1">
            <a:blip r:embed="rId4"/>
            <a:srcRect t="50000" b="31351"/>
            <a:stretch/>
          </p:blipFill>
          <p:spPr>
            <a:xfrm>
              <a:off x="2317750" y="4288867"/>
              <a:ext cx="7556500" cy="1278924"/>
            </a:xfrm>
            <a:prstGeom prst="rect">
              <a:avLst/>
            </a:prstGeom>
          </p:spPr>
        </p:pic>
        <p:pic>
          <p:nvPicPr>
            <p:cNvPr id="43" name="Picture 42" descr="A table of results with numbers and a line of text&#10;&#10;Description automatically generated with medium confidence">
              <a:extLst>
                <a:ext uri="{FF2B5EF4-FFF2-40B4-BE49-F238E27FC236}">
                  <a16:creationId xmlns:a16="http://schemas.microsoft.com/office/drawing/2014/main" id="{8E083999-BF13-7F7F-BDC9-F939FB9F806A}"/>
                </a:ext>
              </a:extLst>
            </p:cNvPr>
            <p:cNvPicPr>
              <a:picLocks noChangeAspect="1"/>
            </p:cNvPicPr>
            <p:nvPr/>
          </p:nvPicPr>
          <p:blipFill rotWithShape="1">
            <a:blip r:embed="rId4"/>
            <a:srcRect t="88263"/>
            <a:stretch/>
          </p:blipFill>
          <p:spPr>
            <a:xfrm>
              <a:off x="2317750" y="5503319"/>
              <a:ext cx="7556500" cy="804923"/>
            </a:xfrm>
            <a:prstGeom prst="rect">
              <a:avLst/>
            </a:prstGeom>
          </p:spPr>
        </p:pic>
      </p:grpSp>
      <p:pic>
        <p:nvPicPr>
          <p:cNvPr id="44" name="Picture 43" descr="A table with numbers and symbols&#10;&#10;Description automatically generated">
            <a:extLst>
              <a:ext uri="{FF2B5EF4-FFF2-40B4-BE49-F238E27FC236}">
                <a16:creationId xmlns:a16="http://schemas.microsoft.com/office/drawing/2014/main" id="{E46AE04E-8030-596D-4CDC-16A8033BBA05}"/>
              </a:ext>
            </a:extLst>
          </p:cNvPr>
          <p:cNvPicPr>
            <a:picLocks noChangeAspect="1"/>
          </p:cNvPicPr>
          <p:nvPr/>
        </p:nvPicPr>
        <p:blipFill rotWithShape="1">
          <a:blip r:embed="rId5"/>
          <a:srcRect r="20624"/>
          <a:stretch/>
        </p:blipFill>
        <p:spPr>
          <a:xfrm>
            <a:off x="565249" y="4951317"/>
            <a:ext cx="6881326" cy="1546862"/>
          </a:xfrm>
          <a:prstGeom prst="rect">
            <a:avLst/>
          </a:prstGeom>
        </p:spPr>
      </p:pic>
    </p:spTree>
    <p:extLst>
      <p:ext uri="{BB962C8B-B14F-4D97-AF65-F5344CB8AC3E}">
        <p14:creationId xmlns:p14="http://schemas.microsoft.com/office/powerpoint/2010/main" val="3136835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D15F-35DB-D23E-45CF-E066B1858A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5DF4CC-46EA-44D9-95FE-13C84BACAED0}"/>
              </a:ext>
            </a:extLst>
          </p:cNvPr>
          <p:cNvSpPr/>
          <p:nvPr/>
        </p:nvSpPr>
        <p:spPr>
          <a:xfrm rot="16200000">
            <a:off x="-3184071" y="3184071"/>
            <a:ext cx="6858000" cy="489857"/>
          </a:xfrm>
          <a:prstGeom prst="rect">
            <a:avLst/>
          </a:prstGeom>
          <a:solidFill>
            <a:srgbClr val="009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Trastuzumab + Tucatinib (Final Analyses)</a:t>
            </a:r>
          </a:p>
        </p:txBody>
      </p:sp>
      <p:sp>
        <p:nvSpPr>
          <p:cNvPr id="9" name="TextBox 8">
            <a:extLst>
              <a:ext uri="{FF2B5EF4-FFF2-40B4-BE49-F238E27FC236}">
                <a16:creationId xmlns:a16="http://schemas.microsoft.com/office/drawing/2014/main" id="{09D251BC-BAA7-95F0-2341-8A225EF371CE}"/>
              </a:ext>
            </a:extLst>
          </p:cNvPr>
          <p:cNvSpPr txBox="1"/>
          <p:nvPr/>
        </p:nvSpPr>
        <p:spPr>
          <a:xfrm>
            <a:off x="-2" y="6581001"/>
            <a:ext cx="121920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8E8E8">
                    <a:lumMod val="75000"/>
                  </a:srgbClr>
                </a:solidFill>
                <a:effectLst/>
                <a:uLnTx/>
                <a:uFillTx/>
                <a:latin typeface="Aptos" panose="02110004020202020204"/>
                <a:ea typeface="+mn-ea"/>
                <a:cs typeface="Microsoft Sans Serif" panose="020B0604020202020204" pitchFamily="34" charset="0"/>
              </a:rPr>
              <a:t>Strickler et. al. ASCO (Abstract # 3509) 2024</a:t>
            </a:r>
          </a:p>
        </p:txBody>
      </p:sp>
      <p:pic>
        <p:nvPicPr>
          <p:cNvPr id="16" name="Picture 15" descr="A graph of cancer and tumor response&#10;&#10;AI-generated content may be incorrect.">
            <a:extLst>
              <a:ext uri="{FF2B5EF4-FFF2-40B4-BE49-F238E27FC236}">
                <a16:creationId xmlns:a16="http://schemas.microsoft.com/office/drawing/2014/main" id="{F8C64DCD-63AC-3FF7-9C16-CF185617ED3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48039" t="16993" r="3836" b="13290"/>
          <a:stretch>
            <a:fillRect/>
          </a:stretch>
        </p:blipFill>
        <p:spPr>
          <a:xfrm>
            <a:off x="591272" y="3477703"/>
            <a:ext cx="3724972" cy="3035388"/>
          </a:xfrm>
          <a:prstGeom prst="rect">
            <a:avLst/>
          </a:prstGeom>
        </p:spPr>
      </p:pic>
      <p:pic>
        <p:nvPicPr>
          <p:cNvPr id="17" name="Picture 16" descr="A graph of cancer and tumor response&#10;&#10;AI-generated content may be incorrect.">
            <a:extLst>
              <a:ext uri="{FF2B5EF4-FFF2-40B4-BE49-F238E27FC236}">
                <a16:creationId xmlns:a16="http://schemas.microsoft.com/office/drawing/2014/main" id="{A6AA6253-4A74-2846-E27B-9DA3DDAB990A}"/>
              </a:ext>
            </a:extLst>
          </p:cNvPr>
          <p:cNvPicPr>
            <a:picLocks noChangeAspect="1"/>
          </p:cNvPicPr>
          <p:nvPr/>
        </p:nvPicPr>
        <p:blipFill>
          <a:blip r:embed="rId4"/>
          <a:srcRect l="2941" t="22223" r="54902" b="21253"/>
          <a:stretch>
            <a:fillRect/>
          </a:stretch>
        </p:blipFill>
        <p:spPr>
          <a:xfrm>
            <a:off x="591272" y="146585"/>
            <a:ext cx="4287556" cy="3233712"/>
          </a:xfrm>
          <a:prstGeom prst="rect">
            <a:avLst/>
          </a:prstGeom>
        </p:spPr>
      </p:pic>
      <p:pic>
        <p:nvPicPr>
          <p:cNvPr id="18" name="Picture 17" descr="A close-up of a graph&#10;&#10;AI-generated content may be incorrect.">
            <a:extLst>
              <a:ext uri="{FF2B5EF4-FFF2-40B4-BE49-F238E27FC236}">
                <a16:creationId xmlns:a16="http://schemas.microsoft.com/office/drawing/2014/main" id="{9E80253B-F379-253D-6E87-2EACC652FF0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3922" t="27451" r="52941" b="11547"/>
          <a:stretch>
            <a:fillRect/>
          </a:stretch>
        </p:blipFill>
        <p:spPr>
          <a:xfrm>
            <a:off x="4980241" y="146584"/>
            <a:ext cx="4748549" cy="3777255"/>
          </a:xfrm>
          <a:prstGeom prst="rect">
            <a:avLst/>
          </a:prstGeom>
        </p:spPr>
      </p:pic>
      <p:pic>
        <p:nvPicPr>
          <p:cNvPr id="19" name="Picture 18" descr="A chart of a test results&#10;&#10;AI-generated content may be incorrect.">
            <a:extLst>
              <a:ext uri="{FF2B5EF4-FFF2-40B4-BE49-F238E27FC236}">
                <a16:creationId xmlns:a16="http://schemas.microsoft.com/office/drawing/2014/main" id="{69406085-33A8-D131-32BB-DDD79EF3952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l="3922" t="24467" r="3922" b="23169"/>
          <a:stretch>
            <a:fillRect/>
          </a:stretch>
        </p:blipFill>
        <p:spPr>
          <a:xfrm>
            <a:off x="4316244" y="4051005"/>
            <a:ext cx="7703083" cy="2462086"/>
          </a:xfrm>
          <a:prstGeom prst="rect">
            <a:avLst/>
          </a:prstGeom>
        </p:spPr>
      </p:pic>
      <p:sp>
        <p:nvSpPr>
          <p:cNvPr id="20" name="TextBox 19">
            <a:extLst>
              <a:ext uri="{FF2B5EF4-FFF2-40B4-BE49-F238E27FC236}">
                <a16:creationId xmlns:a16="http://schemas.microsoft.com/office/drawing/2014/main" id="{E7F1CDED-AA72-9B4E-09B1-BD002F2FED43}"/>
              </a:ext>
            </a:extLst>
          </p:cNvPr>
          <p:cNvSpPr txBox="1"/>
          <p:nvPr/>
        </p:nvSpPr>
        <p:spPr>
          <a:xfrm>
            <a:off x="9728791" y="146584"/>
            <a:ext cx="2381694" cy="32316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TT appears to be a safe and effective therapy option for </a:t>
            </a:r>
            <a:r>
              <a:rPr kumimoji="0" lang="en-US" sz="17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RAS/BRAF</a:t>
            </a:r>
            <a:r>
              <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-WT, HER2-positive mCRC.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Both tissue and blood and IHC/ISH and NGS for HER2 assessment seems reasonable.</a:t>
            </a:r>
          </a:p>
        </p:txBody>
      </p:sp>
    </p:spTree>
    <p:extLst>
      <p:ext uri="{BB962C8B-B14F-4D97-AF65-F5344CB8AC3E}">
        <p14:creationId xmlns:p14="http://schemas.microsoft.com/office/powerpoint/2010/main" val="1797018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143000"/>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893881"/>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031563"/>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lvl="0">
              <a:defRPr/>
            </a:pPr>
            <a:r>
              <a:rPr lang="en-US" sz="2100" i="1" dirty="0">
                <a:solidFill>
                  <a:srgbClr val="3133FF"/>
                </a:solidFill>
                <a:latin typeface="Calibri" panose="020F0502020204030204" pitchFamily="34" charset="0"/>
                <a:cs typeface="Calibri" panose="020F0502020204030204" pitchFamily="34" charset="0"/>
              </a:rPr>
              <a:t>Answer Survey Questions: Complete the pre- and </a:t>
            </a:r>
            <a:r>
              <a:rPr lang="en-US" sz="2100" i="1" dirty="0" err="1">
                <a:solidFill>
                  <a:srgbClr val="3133FF"/>
                </a:solidFill>
                <a:latin typeface="Calibri" panose="020F0502020204030204" pitchFamily="34" charset="0"/>
                <a:cs typeface="Calibri" panose="020F0502020204030204" pitchFamily="34" charset="0"/>
              </a:rPr>
              <a:t>postmeeting</a:t>
            </a:r>
            <a:r>
              <a:rPr lang="en-US" sz="2100" i="1" dirty="0">
                <a:solidFill>
                  <a:srgbClr val="3133FF"/>
                </a:solidFill>
                <a:latin typeface="Calibri" panose="020F0502020204030204" pitchFamily="34" charset="0"/>
                <a:cs typeface="Calibri" panose="020F0502020204030204" pitchFamily="34" charset="0"/>
              </a:rPr>
              <a:t> surveys.</a:t>
            </a:r>
          </a:p>
        </p:txBody>
      </p:sp>
      <p:sp>
        <p:nvSpPr>
          <p:cNvPr id="25" name="Rectangle 13"/>
          <p:cNvSpPr>
            <a:spLocks noChangeArrowheads="1"/>
          </p:cNvSpPr>
          <p:nvPr/>
        </p:nvSpPr>
        <p:spPr bwMode="auto">
          <a:xfrm>
            <a:off x="1920479" y="4220749"/>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847655"/>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191311"/>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17092"/>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1857118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0B7D9-96B1-4048-DF1D-15DE10D249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0494789-7CE0-92E3-4B83-B5B098FD2F56}"/>
              </a:ext>
            </a:extLst>
          </p:cNvPr>
          <p:cNvSpPr/>
          <p:nvPr/>
        </p:nvSpPr>
        <p:spPr>
          <a:xfrm rot="16200000">
            <a:off x="-3184071" y="3184071"/>
            <a:ext cx="6858000" cy="489857"/>
          </a:xfrm>
          <a:prstGeom prst="rect">
            <a:avLst/>
          </a:prstGeom>
          <a:solidFill>
            <a:srgbClr val="915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Trastuzumab + Pertuzumab</a:t>
            </a:r>
          </a:p>
        </p:txBody>
      </p:sp>
      <p:sp>
        <p:nvSpPr>
          <p:cNvPr id="2" name="TextBox 1">
            <a:extLst>
              <a:ext uri="{FF2B5EF4-FFF2-40B4-BE49-F238E27FC236}">
                <a16:creationId xmlns:a16="http://schemas.microsoft.com/office/drawing/2014/main" id="{C0921D5B-603C-67A2-FE72-E24F0B0C00C8}"/>
              </a:ext>
            </a:extLst>
          </p:cNvPr>
          <p:cNvSpPr txBox="1"/>
          <p:nvPr/>
        </p:nvSpPr>
        <p:spPr>
          <a:xfrm>
            <a:off x="-2" y="6581001"/>
            <a:ext cx="121920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Raghav </a:t>
            </a:r>
            <a:r>
              <a:rPr kumimoji="0" lang="en-US" sz="1200" b="0" i="0" u="none" strike="noStrike" kern="1200" cap="none" spc="0" normalizeH="0" baseline="0" noProof="0" dirty="0" err="1">
                <a:ln>
                  <a:noFill/>
                </a:ln>
                <a:solidFill>
                  <a:prstClr val="white">
                    <a:lumMod val="65000"/>
                  </a:prstClr>
                </a:solidFill>
                <a:effectLst/>
                <a:uLnTx/>
                <a:uFillTx/>
                <a:latin typeface="Aptos" panose="02110004020202020204"/>
                <a:ea typeface="+mn-ea"/>
                <a:cs typeface="+mn-cs"/>
              </a:rPr>
              <a:t>et.al</a:t>
            </a:r>
            <a:r>
              <a:rPr kumimoji="0" lang="en-US" sz="12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 JCO 2025</a:t>
            </a:r>
          </a:p>
        </p:txBody>
      </p:sp>
      <p:sp>
        <p:nvSpPr>
          <p:cNvPr id="3" name="Rectangle 2">
            <a:extLst>
              <a:ext uri="{FF2B5EF4-FFF2-40B4-BE49-F238E27FC236}">
                <a16:creationId xmlns:a16="http://schemas.microsoft.com/office/drawing/2014/main" id="{93775571-DE7E-215F-A065-DE56C14D2E54}"/>
              </a:ext>
            </a:extLst>
          </p:cNvPr>
          <p:cNvSpPr/>
          <p:nvPr/>
        </p:nvSpPr>
        <p:spPr>
          <a:xfrm rot="16200000">
            <a:off x="109091" y="1029719"/>
            <a:ext cx="2405733" cy="745042"/>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Eligibility Criteria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54)</a:t>
            </a:r>
          </a:p>
        </p:txBody>
      </p:sp>
      <p:sp>
        <p:nvSpPr>
          <p:cNvPr id="10" name="Rectangle 9">
            <a:extLst>
              <a:ext uri="{FF2B5EF4-FFF2-40B4-BE49-F238E27FC236}">
                <a16:creationId xmlns:a16="http://schemas.microsoft.com/office/drawing/2014/main" id="{A1495C9F-9C26-9148-0740-9B6E9767C7D0}"/>
              </a:ext>
            </a:extLst>
          </p:cNvPr>
          <p:cNvSpPr/>
          <p:nvPr/>
        </p:nvSpPr>
        <p:spPr>
          <a:xfrm rot="16200000">
            <a:off x="-446337" y="1208894"/>
            <a:ext cx="2405734" cy="382560"/>
          </a:xfrm>
          <a:prstGeom prst="rect">
            <a:avLst/>
          </a:prstGeom>
          <a:solidFill>
            <a:srgbClr val="915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S1613</a:t>
            </a:r>
          </a:p>
        </p:txBody>
      </p:sp>
      <p:cxnSp>
        <p:nvCxnSpPr>
          <p:cNvPr id="14" name="Straight Arrow Connector 13">
            <a:extLst>
              <a:ext uri="{FF2B5EF4-FFF2-40B4-BE49-F238E27FC236}">
                <a16:creationId xmlns:a16="http://schemas.microsoft.com/office/drawing/2014/main" id="{B033665A-04F8-CE2F-EF3F-53DE76BC9706}"/>
              </a:ext>
            </a:extLst>
          </p:cNvPr>
          <p:cNvCxnSpPr>
            <a:cxnSpLocks/>
            <a:endCxn id="15" idx="2"/>
          </p:cNvCxnSpPr>
          <p:nvPr/>
        </p:nvCxnSpPr>
        <p:spPr>
          <a:xfrm>
            <a:off x="4939746" y="1402239"/>
            <a:ext cx="364853" cy="2282"/>
          </a:xfrm>
          <a:prstGeom prst="straightConnector1">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29BE769C-D354-B16D-A17B-CC71D519D6ED}"/>
              </a:ext>
            </a:extLst>
          </p:cNvPr>
          <p:cNvSpPr>
            <a:spLocks noChangeAspect="1"/>
          </p:cNvSpPr>
          <p:nvPr/>
        </p:nvSpPr>
        <p:spPr>
          <a:xfrm>
            <a:off x="5304599" y="901601"/>
            <a:ext cx="1005840" cy="10058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p>
        </p:txBody>
      </p:sp>
      <p:cxnSp>
        <p:nvCxnSpPr>
          <p:cNvPr id="16" name="Elbow Connector 15">
            <a:extLst>
              <a:ext uri="{FF2B5EF4-FFF2-40B4-BE49-F238E27FC236}">
                <a16:creationId xmlns:a16="http://schemas.microsoft.com/office/drawing/2014/main" id="{8AAD5A6C-4CE4-EDC0-EF16-647C7E18CB62}"/>
              </a:ext>
            </a:extLst>
          </p:cNvPr>
          <p:cNvCxnSpPr>
            <a:cxnSpLocks/>
            <a:stCxn id="15" idx="6"/>
            <a:endCxn id="17" idx="1"/>
          </p:cNvCxnSpPr>
          <p:nvPr/>
        </p:nvCxnSpPr>
        <p:spPr>
          <a:xfrm flipV="1">
            <a:off x="6310439" y="523489"/>
            <a:ext cx="447878" cy="881032"/>
          </a:xfrm>
          <a:prstGeom prst="bentConnector3">
            <a:avLst>
              <a:gd name="adj1" fmla="val 30556"/>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1996243-A3E5-89E1-0236-1627ED180AE5}"/>
              </a:ext>
            </a:extLst>
          </p:cNvPr>
          <p:cNvSpPr/>
          <p:nvPr/>
        </p:nvSpPr>
        <p:spPr>
          <a:xfrm>
            <a:off x="6758317" y="201656"/>
            <a:ext cx="3291840" cy="643666"/>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Trastuzumab + Pertuzumab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26)</a:t>
            </a:r>
          </a:p>
        </p:txBody>
      </p:sp>
      <p:sp>
        <p:nvSpPr>
          <p:cNvPr id="18" name="Rectangle 17">
            <a:extLst>
              <a:ext uri="{FF2B5EF4-FFF2-40B4-BE49-F238E27FC236}">
                <a16:creationId xmlns:a16="http://schemas.microsoft.com/office/drawing/2014/main" id="{79E17482-1532-2FC4-E8F9-C89C8E24E64D}"/>
              </a:ext>
            </a:extLst>
          </p:cNvPr>
          <p:cNvSpPr/>
          <p:nvPr/>
        </p:nvSpPr>
        <p:spPr>
          <a:xfrm>
            <a:off x="6758317" y="1963722"/>
            <a:ext cx="3291840" cy="643666"/>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SOC (Cetux + Irinotecan)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28)</a:t>
            </a:r>
          </a:p>
        </p:txBody>
      </p:sp>
      <p:cxnSp>
        <p:nvCxnSpPr>
          <p:cNvPr id="19" name="Elbow Connector 18">
            <a:extLst>
              <a:ext uri="{FF2B5EF4-FFF2-40B4-BE49-F238E27FC236}">
                <a16:creationId xmlns:a16="http://schemas.microsoft.com/office/drawing/2014/main" id="{1907110E-66CF-FEB0-2DCB-4A863E862F0E}"/>
              </a:ext>
            </a:extLst>
          </p:cNvPr>
          <p:cNvCxnSpPr>
            <a:cxnSpLocks/>
            <a:stCxn id="15" idx="6"/>
            <a:endCxn id="18" idx="1"/>
          </p:cNvCxnSpPr>
          <p:nvPr/>
        </p:nvCxnSpPr>
        <p:spPr>
          <a:xfrm>
            <a:off x="6310439" y="1404521"/>
            <a:ext cx="447878" cy="881034"/>
          </a:xfrm>
          <a:prstGeom prst="bentConnector3">
            <a:avLst>
              <a:gd name="adj1" fmla="val 30556"/>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9BCDB475-6E3B-8E05-487B-E795E51CABED}"/>
              </a:ext>
            </a:extLst>
          </p:cNvPr>
          <p:cNvSpPr/>
          <p:nvPr/>
        </p:nvSpPr>
        <p:spPr>
          <a:xfrm>
            <a:off x="10149531" y="201654"/>
            <a:ext cx="1873580" cy="2405734"/>
          </a:xfrm>
          <a:prstGeom prst="rect">
            <a:avLst/>
          </a:prstGeom>
          <a:solidFill>
            <a:srgbClr val="009C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PFS</a:t>
            </a:r>
          </a:p>
        </p:txBody>
      </p:sp>
      <p:sp>
        <p:nvSpPr>
          <p:cNvPr id="5" name="Rectangle 4">
            <a:extLst>
              <a:ext uri="{FF2B5EF4-FFF2-40B4-BE49-F238E27FC236}">
                <a16:creationId xmlns:a16="http://schemas.microsoft.com/office/drawing/2014/main" id="{6191B48F-EF04-12B1-9451-FC735CE12C8D}"/>
              </a:ext>
            </a:extLst>
          </p:cNvPr>
          <p:cNvSpPr/>
          <p:nvPr/>
        </p:nvSpPr>
        <p:spPr>
          <a:xfrm>
            <a:off x="1689504" y="199372"/>
            <a:ext cx="3250242" cy="240573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Confirmed metastatic colorectal adenocarcinoma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HER2-positive per central IHC/ISH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RAS/BRAF</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 after receiving 1 or 2 lines of therapy</a:t>
            </a:r>
          </a:p>
        </p:txBody>
      </p:sp>
      <p:pic>
        <p:nvPicPr>
          <p:cNvPr id="7" name="Picture 6" descr="A comparison of a graph&#10;&#10;AI-generated content may be incorrect.">
            <a:extLst>
              <a:ext uri="{FF2B5EF4-FFF2-40B4-BE49-F238E27FC236}">
                <a16:creationId xmlns:a16="http://schemas.microsoft.com/office/drawing/2014/main" id="{E83231E3-3A62-4384-0D1E-C52C883838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5249" y="2645238"/>
            <a:ext cx="4374498" cy="1884135"/>
          </a:xfrm>
          <a:prstGeom prst="rect">
            <a:avLst/>
          </a:prstGeom>
        </p:spPr>
      </p:pic>
      <p:pic>
        <p:nvPicPr>
          <p:cNvPr id="9" name="Picture 8" descr="A graph of a number of people&#10;&#10;AI-generated content may be incorrect.">
            <a:extLst>
              <a:ext uri="{FF2B5EF4-FFF2-40B4-BE49-F238E27FC236}">
                <a16:creationId xmlns:a16="http://schemas.microsoft.com/office/drawing/2014/main" id="{8066427F-9273-802B-A458-19364FD1BCA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65249" y="4689834"/>
            <a:ext cx="4376712" cy="1884135"/>
          </a:xfrm>
          <a:prstGeom prst="rect">
            <a:avLst/>
          </a:prstGeom>
        </p:spPr>
      </p:pic>
      <p:pic>
        <p:nvPicPr>
          <p:cNvPr id="13" name="Picture 12" descr="A graph of a patient's survival&#10;&#10;AI-generated content may be incorrect.">
            <a:extLst>
              <a:ext uri="{FF2B5EF4-FFF2-40B4-BE49-F238E27FC236}">
                <a16:creationId xmlns:a16="http://schemas.microsoft.com/office/drawing/2014/main" id="{CE238908-55C6-DDBD-6D3D-258619A5225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015138" y="2650857"/>
            <a:ext cx="4354035" cy="3930144"/>
          </a:xfrm>
          <a:prstGeom prst="rect">
            <a:avLst/>
          </a:prstGeom>
        </p:spPr>
      </p:pic>
      <p:sp>
        <p:nvSpPr>
          <p:cNvPr id="23" name="TextBox 22">
            <a:extLst>
              <a:ext uri="{FF2B5EF4-FFF2-40B4-BE49-F238E27FC236}">
                <a16:creationId xmlns:a16="http://schemas.microsoft.com/office/drawing/2014/main" id="{1EB9B88E-F322-7A26-D8D1-FCDCF8A3B1A0}"/>
              </a:ext>
            </a:extLst>
          </p:cNvPr>
          <p:cNvSpPr txBox="1"/>
          <p:nvPr/>
        </p:nvSpPr>
        <p:spPr>
          <a:xfrm>
            <a:off x="9442351" y="2652663"/>
            <a:ext cx="2580760" cy="401648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TP appears to be a safe (</a:t>
            </a: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3/4 TRAEs: 23% vs. 46%) </a:t>
            </a:r>
            <a:r>
              <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and effective cytotoxic therapy free option for </a:t>
            </a:r>
            <a:r>
              <a:rPr kumimoji="0" lang="en-US" sz="17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RAS/BRAF</a:t>
            </a:r>
            <a:r>
              <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-WT, HER2-positive mCRC.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Higher levels of </a:t>
            </a:r>
            <a:r>
              <a:rPr kumimoji="0" lang="en-US" sz="17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HER2 </a:t>
            </a:r>
            <a:r>
              <a:rPr kumimoji="0" lang="en-US" sz="17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amplification ~ associated with greater benefit from TP vs. CETIRI</a:t>
            </a:r>
          </a:p>
        </p:txBody>
      </p:sp>
    </p:spTree>
    <p:extLst>
      <p:ext uri="{BB962C8B-B14F-4D97-AF65-F5344CB8AC3E}">
        <p14:creationId xmlns:p14="http://schemas.microsoft.com/office/powerpoint/2010/main" val="3175190036"/>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AE3AF-7E34-AE0F-4910-5989CB360D0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DC5020A-1CBC-AC96-7D25-667AF7538CA4}"/>
              </a:ext>
            </a:extLst>
          </p:cNvPr>
          <p:cNvSpPr/>
          <p:nvPr/>
        </p:nvSpPr>
        <p:spPr>
          <a:xfrm rot="16200000">
            <a:off x="109091" y="1029719"/>
            <a:ext cx="2405733" cy="745042"/>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Eligibility Criteria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84)</a:t>
            </a:r>
          </a:p>
        </p:txBody>
      </p:sp>
      <p:sp>
        <p:nvSpPr>
          <p:cNvPr id="39" name="TextBox 38">
            <a:extLst>
              <a:ext uri="{FF2B5EF4-FFF2-40B4-BE49-F238E27FC236}">
                <a16:creationId xmlns:a16="http://schemas.microsoft.com/office/drawing/2014/main" id="{0D3AB37B-94E6-1599-1AF5-10530326D37D}"/>
              </a:ext>
            </a:extLst>
          </p:cNvPr>
          <p:cNvSpPr txBox="1"/>
          <p:nvPr/>
        </p:nvSpPr>
        <p:spPr>
          <a:xfrm>
            <a:off x="-2" y="6581001"/>
            <a:ext cx="121920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Siena et. al. Lancet Oncology 2021</a:t>
            </a:r>
          </a:p>
        </p:txBody>
      </p:sp>
      <p:sp>
        <p:nvSpPr>
          <p:cNvPr id="2" name="Rectangle 1">
            <a:extLst>
              <a:ext uri="{FF2B5EF4-FFF2-40B4-BE49-F238E27FC236}">
                <a16:creationId xmlns:a16="http://schemas.microsoft.com/office/drawing/2014/main" id="{0D43E141-F4CB-95D6-9C1C-C448D766E69C}"/>
              </a:ext>
            </a:extLst>
          </p:cNvPr>
          <p:cNvSpPr/>
          <p:nvPr/>
        </p:nvSpPr>
        <p:spPr>
          <a:xfrm rot="16200000">
            <a:off x="-3184071" y="3184071"/>
            <a:ext cx="6858000" cy="489857"/>
          </a:xfrm>
          <a:prstGeom prst="rect">
            <a:avLst/>
          </a:prstGeom>
          <a:solidFill>
            <a:srgbClr val="009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Trastuzumab Deruxtecan</a:t>
            </a:r>
          </a:p>
        </p:txBody>
      </p:sp>
      <p:sp>
        <p:nvSpPr>
          <p:cNvPr id="4" name="Rectangle 3">
            <a:extLst>
              <a:ext uri="{FF2B5EF4-FFF2-40B4-BE49-F238E27FC236}">
                <a16:creationId xmlns:a16="http://schemas.microsoft.com/office/drawing/2014/main" id="{22BCBF05-310E-0CB4-5B92-8528F81DCCD4}"/>
              </a:ext>
            </a:extLst>
          </p:cNvPr>
          <p:cNvSpPr/>
          <p:nvPr/>
        </p:nvSpPr>
        <p:spPr>
          <a:xfrm rot="16200000">
            <a:off x="-446337" y="1208894"/>
            <a:ext cx="2405734" cy="382560"/>
          </a:xfrm>
          <a:prstGeom prst="rect">
            <a:avLst/>
          </a:prstGeom>
          <a:solidFill>
            <a:srgbClr val="915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DESTINY-CRC01</a:t>
            </a:r>
          </a:p>
        </p:txBody>
      </p:sp>
      <p:sp>
        <p:nvSpPr>
          <p:cNvPr id="6" name="Rectangle 5">
            <a:extLst>
              <a:ext uri="{FF2B5EF4-FFF2-40B4-BE49-F238E27FC236}">
                <a16:creationId xmlns:a16="http://schemas.microsoft.com/office/drawing/2014/main" id="{85604978-648E-3959-3C3B-A614500DA2F5}"/>
              </a:ext>
            </a:extLst>
          </p:cNvPr>
          <p:cNvSpPr/>
          <p:nvPr/>
        </p:nvSpPr>
        <p:spPr>
          <a:xfrm>
            <a:off x="1689504" y="199372"/>
            <a:ext cx="3250242" cy="240573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Confirmed metastatic colorectal adenocarcinoma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per central IHC/ISH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 after receiving &gt;2 lines of therapy</a:t>
            </a:r>
          </a:p>
        </p:txBody>
      </p:sp>
      <p:cxnSp>
        <p:nvCxnSpPr>
          <p:cNvPr id="10" name="Elbow Connector 9">
            <a:extLst>
              <a:ext uri="{FF2B5EF4-FFF2-40B4-BE49-F238E27FC236}">
                <a16:creationId xmlns:a16="http://schemas.microsoft.com/office/drawing/2014/main" id="{35576F43-46F7-A6AB-F77B-3B25F29585DA}"/>
              </a:ext>
            </a:extLst>
          </p:cNvPr>
          <p:cNvCxnSpPr>
            <a:cxnSpLocks/>
            <a:stCxn id="6" idx="3"/>
            <a:endCxn id="11" idx="1"/>
          </p:cNvCxnSpPr>
          <p:nvPr/>
        </p:nvCxnSpPr>
        <p:spPr>
          <a:xfrm flipV="1">
            <a:off x="4939746" y="523489"/>
            <a:ext cx="542613" cy="878750"/>
          </a:xfrm>
          <a:prstGeom prst="bentConnector3">
            <a:avLst>
              <a:gd name="adj1" fmla="val 50000"/>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B7E3C996-3804-FDEC-ADC5-1CFCA633DEC8}"/>
              </a:ext>
            </a:extLst>
          </p:cNvPr>
          <p:cNvSpPr/>
          <p:nvPr/>
        </p:nvSpPr>
        <p:spPr>
          <a:xfrm>
            <a:off x="5482359" y="201656"/>
            <a:ext cx="2894980" cy="643666"/>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A (HER2-Positive)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40)</a:t>
            </a:r>
          </a:p>
        </p:txBody>
      </p:sp>
      <p:sp>
        <p:nvSpPr>
          <p:cNvPr id="13" name="Rectangle 12">
            <a:extLst>
              <a:ext uri="{FF2B5EF4-FFF2-40B4-BE49-F238E27FC236}">
                <a16:creationId xmlns:a16="http://schemas.microsoft.com/office/drawing/2014/main" id="{E17B95C2-0BAF-06DF-DF1F-69369FC8BE2F}"/>
              </a:ext>
            </a:extLst>
          </p:cNvPr>
          <p:cNvSpPr/>
          <p:nvPr/>
        </p:nvSpPr>
        <p:spPr>
          <a:xfrm>
            <a:off x="5482359" y="1963722"/>
            <a:ext cx="2894980" cy="643666"/>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C (HER2 IHC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18)</a:t>
            </a:r>
          </a:p>
        </p:txBody>
      </p:sp>
      <p:cxnSp>
        <p:nvCxnSpPr>
          <p:cNvPr id="14" name="Elbow Connector 13">
            <a:extLst>
              <a:ext uri="{FF2B5EF4-FFF2-40B4-BE49-F238E27FC236}">
                <a16:creationId xmlns:a16="http://schemas.microsoft.com/office/drawing/2014/main" id="{6651495F-21CA-083F-D76F-FCAE30BC8CF7}"/>
              </a:ext>
            </a:extLst>
          </p:cNvPr>
          <p:cNvCxnSpPr>
            <a:cxnSpLocks/>
            <a:stCxn id="6" idx="3"/>
            <a:endCxn id="13" idx="1"/>
          </p:cNvCxnSpPr>
          <p:nvPr/>
        </p:nvCxnSpPr>
        <p:spPr>
          <a:xfrm>
            <a:off x="4939746" y="1402239"/>
            <a:ext cx="542613" cy="883316"/>
          </a:xfrm>
          <a:prstGeom prst="bentConnector3">
            <a:avLst>
              <a:gd name="adj1" fmla="val 50000"/>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F928326E-E995-0792-0D8C-DBD5AD6D561F}"/>
              </a:ext>
            </a:extLst>
          </p:cNvPr>
          <p:cNvSpPr/>
          <p:nvPr/>
        </p:nvSpPr>
        <p:spPr>
          <a:xfrm>
            <a:off x="5482359" y="1080406"/>
            <a:ext cx="2894980" cy="643666"/>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B (HER2 IHC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15)</a:t>
            </a:r>
          </a:p>
        </p:txBody>
      </p:sp>
      <p:cxnSp>
        <p:nvCxnSpPr>
          <p:cNvPr id="16" name="Straight Arrow Connector 15">
            <a:extLst>
              <a:ext uri="{FF2B5EF4-FFF2-40B4-BE49-F238E27FC236}">
                <a16:creationId xmlns:a16="http://schemas.microsoft.com/office/drawing/2014/main" id="{F7F77BFD-D620-B4D1-55D1-646E82458440}"/>
              </a:ext>
            </a:extLst>
          </p:cNvPr>
          <p:cNvCxnSpPr>
            <a:cxnSpLocks/>
            <a:stCxn id="6" idx="3"/>
            <a:endCxn id="15" idx="1"/>
          </p:cNvCxnSpPr>
          <p:nvPr/>
        </p:nvCxnSpPr>
        <p:spPr>
          <a:xfrm>
            <a:off x="4939746" y="1402239"/>
            <a:ext cx="542613" cy="0"/>
          </a:xfrm>
          <a:prstGeom prst="straightConnector1">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B48B6002-8AB2-233A-8DA7-41C85BA827C8}"/>
              </a:ext>
            </a:extLst>
          </p:cNvPr>
          <p:cNvSpPr/>
          <p:nvPr/>
        </p:nvSpPr>
        <p:spPr>
          <a:xfrm>
            <a:off x="8517346" y="197306"/>
            <a:ext cx="745043" cy="2405734"/>
          </a:xfrm>
          <a:prstGeom prst="rect">
            <a:avLst/>
          </a:prstGeom>
          <a:solidFill>
            <a:srgbClr val="009C9D"/>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Primary Endpoint</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cORR by BICR</a:t>
            </a:r>
          </a:p>
        </p:txBody>
      </p:sp>
      <p:pic>
        <p:nvPicPr>
          <p:cNvPr id="20" name="Picture 19">
            <a:extLst>
              <a:ext uri="{FF2B5EF4-FFF2-40B4-BE49-F238E27FC236}">
                <a16:creationId xmlns:a16="http://schemas.microsoft.com/office/drawing/2014/main" id="{C01E438D-6B20-2B3B-0A82-485B9CA30A9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50880"/>
          <a:stretch>
            <a:fillRect/>
          </a:stretch>
        </p:blipFill>
        <p:spPr bwMode="auto">
          <a:xfrm>
            <a:off x="565248" y="2716745"/>
            <a:ext cx="5418875" cy="38599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close-up of a paper&#10;&#10;Description automatically generated">
            <a:extLst>
              <a:ext uri="{FF2B5EF4-FFF2-40B4-BE49-F238E27FC236}">
                <a16:creationId xmlns:a16="http://schemas.microsoft.com/office/drawing/2014/main" id="{95D55251-6435-5895-2AA1-86BEDB44DAA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b="29083"/>
          <a:stretch/>
        </p:blipFill>
        <p:spPr>
          <a:xfrm>
            <a:off x="9402396" y="197306"/>
            <a:ext cx="2734869" cy="2519440"/>
          </a:xfrm>
          <a:prstGeom prst="rect">
            <a:avLst/>
          </a:prstGeom>
        </p:spPr>
      </p:pic>
      <p:grpSp>
        <p:nvGrpSpPr>
          <p:cNvPr id="28" name="Group 27">
            <a:extLst>
              <a:ext uri="{FF2B5EF4-FFF2-40B4-BE49-F238E27FC236}">
                <a16:creationId xmlns:a16="http://schemas.microsoft.com/office/drawing/2014/main" id="{5DACAF0D-D342-8884-EF18-37E290DF9C09}"/>
              </a:ext>
            </a:extLst>
          </p:cNvPr>
          <p:cNvGrpSpPr/>
          <p:nvPr/>
        </p:nvGrpSpPr>
        <p:grpSpPr>
          <a:xfrm>
            <a:off x="6095998" y="2951829"/>
            <a:ext cx="5929387" cy="3272704"/>
            <a:chOff x="1967590" y="4482019"/>
            <a:chExt cx="4463385" cy="1771470"/>
          </a:xfrm>
        </p:grpSpPr>
        <p:pic>
          <p:nvPicPr>
            <p:cNvPr id="29" name="Picture 4">
              <a:extLst>
                <a:ext uri="{FF2B5EF4-FFF2-40B4-BE49-F238E27FC236}">
                  <a16:creationId xmlns:a16="http://schemas.microsoft.com/office/drawing/2014/main" id="{E9B9A27A-E5E5-1D0A-0E29-24D76920255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57962"/>
            <a:stretch/>
          </p:blipFill>
          <p:spPr bwMode="auto">
            <a:xfrm>
              <a:off x="1967590" y="4727865"/>
              <a:ext cx="4463385" cy="15256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79213484-01EE-8723-3187-EBFB95D1066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92471"/>
            <a:stretch/>
          </p:blipFill>
          <p:spPr bwMode="auto">
            <a:xfrm>
              <a:off x="1967590" y="4482019"/>
              <a:ext cx="4463385" cy="2458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95116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DA49-C581-9DF5-6895-6BDF5C80BD2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BF3313-CEA3-8F97-07DD-F55D9D788A43}"/>
              </a:ext>
            </a:extLst>
          </p:cNvPr>
          <p:cNvSpPr/>
          <p:nvPr/>
        </p:nvSpPr>
        <p:spPr>
          <a:xfrm rot="16200000">
            <a:off x="109091" y="1029719"/>
            <a:ext cx="2405733" cy="745042"/>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Eligibility Criteria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120)</a:t>
            </a:r>
          </a:p>
        </p:txBody>
      </p:sp>
      <p:sp>
        <p:nvSpPr>
          <p:cNvPr id="39" name="TextBox 38">
            <a:extLst>
              <a:ext uri="{FF2B5EF4-FFF2-40B4-BE49-F238E27FC236}">
                <a16:creationId xmlns:a16="http://schemas.microsoft.com/office/drawing/2014/main" id="{FA8D367E-B9F7-B634-794E-45CA6908419D}"/>
              </a:ext>
            </a:extLst>
          </p:cNvPr>
          <p:cNvSpPr txBox="1"/>
          <p:nvPr/>
        </p:nvSpPr>
        <p:spPr>
          <a:xfrm>
            <a:off x="-2" y="6581001"/>
            <a:ext cx="121920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Raghav et. al. Lancet Oncology 2024</a:t>
            </a:r>
          </a:p>
        </p:txBody>
      </p:sp>
      <p:sp>
        <p:nvSpPr>
          <p:cNvPr id="2" name="Rectangle 1">
            <a:extLst>
              <a:ext uri="{FF2B5EF4-FFF2-40B4-BE49-F238E27FC236}">
                <a16:creationId xmlns:a16="http://schemas.microsoft.com/office/drawing/2014/main" id="{9F775BFE-D420-2F59-E8B4-07CD9A188255}"/>
              </a:ext>
            </a:extLst>
          </p:cNvPr>
          <p:cNvSpPr/>
          <p:nvPr/>
        </p:nvSpPr>
        <p:spPr>
          <a:xfrm rot="16200000">
            <a:off x="-3184071" y="3184071"/>
            <a:ext cx="6858000" cy="489857"/>
          </a:xfrm>
          <a:prstGeom prst="rect">
            <a:avLst/>
          </a:prstGeom>
          <a:solidFill>
            <a:srgbClr val="915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Trastuzumab Deruxtecan</a:t>
            </a:r>
          </a:p>
        </p:txBody>
      </p:sp>
      <p:sp>
        <p:nvSpPr>
          <p:cNvPr id="4" name="Rectangle 3">
            <a:extLst>
              <a:ext uri="{FF2B5EF4-FFF2-40B4-BE49-F238E27FC236}">
                <a16:creationId xmlns:a16="http://schemas.microsoft.com/office/drawing/2014/main" id="{69F21810-6C74-B5DE-9C51-C824977F3060}"/>
              </a:ext>
            </a:extLst>
          </p:cNvPr>
          <p:cNvSpPr/>
          <p:nvPr/>
        </p:nvSpPr>
        <p:spPr>
          <a:xfrm rot="16200000">
            <a:off x="-446337" y="1208894"/>
            <a:ext cx="2405734" cy="382560"/>
          </a:xfrm>
          <a:prstGeom prst="rect">
            <a:avLst/>
          </a:prstGeom>
          <a:solidFill>
            <a:srgbClr val="915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DESTINY-CRC02</a:t>
            </a:r>
          </a:p>
        </p:txBody>
      </p:sp>
      <p:sp>
        <p:nvSpPr>
          <p:cNvPr id="6" name="Rectangle 5">
            <a:extLst>
              <a:ext uri="{FF2B5EF4-FFF2-40B4-BE49-F238E27FC236}">
                <a16:creationId xmlns:a16="http://schemas.microsoft.com/office/drawing/2014/main" id="{2C36EB4D-4BAB-AB07-C529-93F11AE4C032}"/>
              </a:ext>
            </a:extLst>
          </p:cNvPr>
          <p:cNvSpPr/>
          <p:nvPr/>
        </p:nvSpPr>
        <p:spPr>
          <a:xfrm>
            <a:off x="1689504" y="199372"/>
            <a:ext cx="3250242" cy="240573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Confirmed metastatic colorectal adenocarcinoma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HER2-positive per central IHC/ISH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-WT or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 after receiving &gt;2 lines of therapy</a:t>
            </a:r>
          </a:p>
        </p:txBody>
      </p:sp>
      <p:cxnSp>
        <p:nvCxnSpPr>
          <p:cNvPr id="8" name="Straight Arrow Connector 7">
            <a:extLst>
              <a:ext uri="{FF2B5EF4-FFF2-40B4-BE49-F238E27FC236}">
                <a16:creationId xmlns:a16="http://schemas.microsoft.com/office/drawing/2014/main" id="{9B9FAF65-6821-4831-3244-4380CB95B1D2}"/>
              </a:ext>
            </a:extLst>
          </p:cNvPr>
          <p:cNvCxnSpPr>
            <a:cxnSpLocks/>
            <a:endCxn id="9" idx="2"/>
          </p:cNvCxnSpPr>
          <p:nvPr/>
        </p:nvCxnSpPr>
        <p:spPr>
          <a:xfrm>
            <a:off x="4939746" y="1404521"/>
            <a:ext cx="260345" cy="0"/>
          </a:xfrm>
          <a:prstGeom prst="straightConnector1">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B9DEAF4D-1994-1AA6-7B54-19E6867A184F}"/>
              </a:ext>
            </a:extLst>
          </p:cNvPr>
          <p:cNvSpPr>
            <a:spLocks noChangeAspect="1"/>
          </p:cNvSpPr>
          <p:nvPr/>
        </p:nvSpPr>
        <p:spPr>
          <a:xfrm>
            <a:off x="5200091" y="901601"/>
            <a:ext cx="1005840" cy="10058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a:t>
            </a:r>
          </a:p>
        </p:txBody>
      </p:sp>
      <p:cxnSp>
        <p:nvCxnSpPr>
          <p:cNvPr id="10" name="Elbow Connector 9">
            <a:extLst>
              <a:ext uri="{FF2B5EF4-FFF2-40B4-BE49-F238E27FC236}">
                <a16:creationId xmlns:a16="http://schemas.microsoft.com/office/drawing/2014/main" id="{D3ED92DB-1784-E8D3-F782-2CAB6EB150C9}"/>
              </a:ext>
            </a:extLst>
          </p:cNvPr>
          <p:cNvCxnSpPr>
            <a:cxnSpLocks/>
            <a:stCxn id="9" idx="6"/>
            <a:endCxn id="11" idx="1"/>
          </p:cNvCxnSpPr>
          <p:nvPr/>
        </p:nvCxnSpPr>
        <p:spPr>
          <a:xfrm flipV="1">
            <a:off x="6205931" y="523489"/>
            <a:ext cx="552386" cy="881032"/>
          </a:xfrm>
          <a:prstGeom prst="bentConnector3">
            <a:avLst>
              <a:gd name="adj1" fmla="val 50000"/>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8405914-C777-B76E-7C05-F5F854A9049C}"/>
              </a:ext>
            </a:extLst>
          </p:cNvPr>
          <p:cNvSpPr/>
          <p:nvPr/>
        </p:nvSpPr>
        <p:spPr>
          <a:xfrm>
            <a:off x="6758317" y="201656"/>
            <a:ext cx="3291840" cy="643666"/>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T-DXd 6.4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40)</a:t>
            </a:r>
          </a:p>
        </p:txBody>
      </p:sp>
      <p:sp>
        <p:nvSpPr>
          <p:cNvPr id="13" name="Rectangle 12">
            <a:extLst>
              <a:ext uri="{FF2B5EF4-FFF2-40B4-BE49-F238E27FC236}">
                <a16:creationId xmlns:a16="http://schemas.microsoft.com/office/drawing/2014/main" id="{BB64F347-24A9-2254-EF14-8B0F9FD6F712}"/>
              </a:ext>
            </a:extLst>
          </p:cNvPr>
          <p:cNvSpPr/>
          <p:nvPr/>
        </p:nvSpPr>
        <p:spPr>
          <a:xfrm>
            <a:off x="6758317" y="1963722"/>
            <a:ext cx="3291840" cy="643666"/>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T-DXd 5.4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40)</a:t>
            </a:r>
          </a:p>
        </p:txBody>
      </p:sp>
      <p:cxnSp>
        <p:nvCxnSpPr>
          <p:cNvPr id="14" name="Elbow Connector 13">
            <a:extLst>
              <a:ext uri="{FF2B5EF4-FFF2-40B4-BE49-F238E27FC236}">
                <a16:creationId xmlns:a16="http://schemas.microsoft.com/office/drawing/2014/main" id="{BC0237D3-C7B1-2D91-C9CE-13096F844D4C}"/>
              </a:ext>
            </a:extLst>
          </p:cNvPr>
          <p:cNvCxnSpPr>
            <a:cxnSpLocks/>
            <a:stCxn id="15" idx="2"/>
            <a:endCxn id="13" idx="1"/>
          </p:cNvCxnSpPr>
          <p:nvPr/>
        </p:nvCxnSpPr>
        <p:spPr>
          <a:xfrm rot="5400000">
            <a:off x="7301677" y="1182995"/>
            <a:ext cx="559200" cy="1645920"/>
          </a:xfrm>
          <a:prstGeom prst="bentConnector4">
            <a:avLst>
              <a:gd name="adj1" fmla="val 21224"/>
              <a:gd name="adj2" fmla="val 113889"/>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9CDB7446-46DC-8A1B-8E55-B346D855206A}"/>
              </a:ext>
            </a:extLst>
          </p:cNvPr>
          <p:cNvSpPr/>
          <p:nvPr/>
        </p:nvSpPr>
        <p:spPr>
          <a:xfrm>
            <a:off x="6758317" y="1082689"/>
            <a:ext cx="3291840" cy="643666"/>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T-DXd 5.4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40)</a:t>
            </a:r>
          </a:p>
        </p:txBody>
      </p:sp>
      <p:cxnSp>
        <p:nvCxnSpPr>
          <p:cNvPr id="16" name="Straight Arrow Connector 15">
            <a:extLst>
              <a:ext uri="{FF2B5EF4-FFF2-40B4-BE49-F238E27FC236}">
                <a16:creationId xmlns:a16="http://schemas.microsoft.com/office/drawing/2014/main" id="{2D3F57BC-219C-6673-1E3E-10BFB500A367}"/>
              </a:ext>
            </a:extLst>
          </p:cNvPr>
          <p:cNvCxnSpPr>
            <a:cxnSpLocks/>
            <a:stCxn id="9" idx="6"/>
            <a:endCxn id="15" idx="1"/>
          </p:cNvCxnSpPr>
          <p:nvPr/>
        </p:nvCxnSpPr>
        <p:spPr>
          <a:xfrm>
            <a:off x="6205931" y="1404521"/>
            <a:ext cx="552386" cy="1"/>
          </a:xfrm>
          <a:prstGeom prst="straightConnector1">
            <a:avLst/>
          </a:prstGeom>
          <a:ln w="38100">
            <a:tailEnd type="stealth" w="lg" len="lg"/>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CB9AD00-F31C-6ADA-FF41-58892AF35BCA}"/>
              </a:ext>
            </a:extLst>
          </p:cNvPr>
          <p:cNvSpPr/>
          <p:nvPr/>
        </p:nvSpPr>
        <p:spPr>
          <a:xfrm>
            <a:off x="10149531" y="201654"/>
            <a:ext cx="1873580" cy="2405734"/>
          </a:xfrm>
          <a:prstGeom prst="rect">
            <a:avLst/>
          </a:prstGeom>
          <a:solidFill>
            <a:srgbClr val="009C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Dual Primary Endpoints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cORR by BICR</a:t>
            </a:r>
          </a:p>
        </p:txBody>
      </p:sp>
      <p:sp>
        <p:nvSpPr>
          <p:cNvPr id="23" name="TextBox 22">
            <a:extLst>
              <a:ext uri="{FF2B5EF4-FFF2-40B4-BE49-F238E27FC236}">
                <a16:creationId xmlns:a16="http://schemas.microsoft.com/office/drawing/2014/main" id="{F5C72A27-7093-63CF-A561-62237948210A}"/>
              </a:ext>
            </a:extLst>
          </p:cNvPr>
          <p:cNvSpPr txBox="1"/>
          <p:nvPr/>
        </p:nvSpPr>
        <p:spPr>
          <a:xfrm>
            <a:off x="5492132" y="1960147"/>
            <a:ext cx="10054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Stage 2</a:t>
            </a:r>
          </a:p>
        </p:txBody>
      </p:sp>
      <p:sp>
        <p:nvSpPr>
          <p:cNvPr id="24" name="TextBox 23">
            <a:extLst>
              <a:ext uri="{FF2B5EF4-FFF2-40B4-BE49-F238E27FC236}">
                <a16:creationId xmlns:a16="http://schemas.microsoft.com/office/drawing/2014/main" id="{A74164D0-A9E8-B5E0-04B6-B56AACEA3156}"/>
              </a:ext>
            </a:extLst>
          </p:cNvPr>
          <p:cNvSpPr txBox="1"/>
          <p:nvPr/>
        </p:nvSpPr>
        <p:spPr>
          <a:xfrm>
            <a:off x="5469396" y="489868"/>
            <a:ext cx="10054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Stage 1</a:t>
            </a:r>
          </a:p>
        </p:txBody>
      </p:sp>
      <p:pic>
        <p:nvPicPr>
          <p:cNvPr id="30" name="Picture 29" descr="A table of information about the effects of antifungal activity&#10;&#10;AI-generated content may be incorrect.">
            <a:extLst>
              <a:ext uri="{FF2B5EF4-FFF2-40B4-BE49-F238E27FC236}">
                <a16:creationId xmlns:a16="http://schemas.microsoft.com/office/drawing/2014/main" id="{F5323624-45EB-5AEA-8860-C49831AC12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00896" y="2665573"/>
            <a:ext cx="4418798" cy="3920905"/>
          </a:xfrm>
          <a:prstGeom prst="rect">
            <a:avLst/>
          </a:prstGeom>
        </p:spPr>
      </p:pic>
      <p:pic>
        <p:nvPicPr>
          <p:cNvPr id="34" name="Picture 33" descr="A graph with black dots and white text&#10;&#10;AI-generated content may be incorrect.">
            <a:extLst>
              <a:ext uri="{FF2B5EF4-FFF2-40B4-BE49-F238E27FC236}">
                <a16:creationId xmlns:a16="http://schemas.microsoft.com/office/drawing/2014/main" id="{EC0844C9-A28B-6D84-5330-77E8371E8F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773782" y="2674217"/>
            <a:ext cx="6075157" cy="3883963"/>
          </a:xfrm>
          <a:prstGeom prst="rect">
            <a:avLst/>
          </a:prstGeom>
        </p:spPr>
      </p:pic>
      <p:sp>
        <p:nvSpPr>
          <p:cNvPr id="3" name="Rounded Rectangle 2">
            <a:extLst>
              <a:ext uri="{FF2B5EF4-FFF2-40B4-BE49-F238E27FC236}">
                <a16:creationId xmlns:a16="http://schemas.microsoft.com/office/drawing/2014/main" id="{C5E20D95-A79A-45E2-0F72-7D4D5375E551}"/>
              </a:ext>
            </a:extLst>
          </p:cNvPr>
          <p:cNvSpPr/>
          <p:nvPr/>
        </p:nvSpPr>
        <p:spPr>
          <a:xfrm>
            <a:off x="5703011" y="4246689"/>
            <a:ext cx="6075157" cy="85015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ounded Rectangle 6">
            <a:extLst>
              <a:ext uri="{FF2B5EF4-FFF2-40B4-BE49-F238E27FC236}">
                <a16:creationId xmlns:a16="http://schemas.microsoft.com/office/drawing/2014/main" id="{2BFCCC11-D1DB-476F-8B36-56682F74180F}"/>
              </a:ext>
            </a:extLst>
          </p:cNvPr>
          <p:cNvSpPr/>
          <p:nvPr/>
        </p:nvSpPr>
        <p:spPr>
          <a:xfrm>
            <a:off x="5703010" y="5552799"/>
            <a:ext cx="6075157" cy="85015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45255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91B0C-2C37-A3DA-59E1-EF7AE0E6B500}"/>
            </a:ext>
          </a:extLst>
        </p:cNvPr>
        <p:cNvGrpSpPr/>
        <p:nvPr/>
      </p:nvGrpSpPr>
      <p:grpSpPr>
        <a:xfrm>
          <a:off x="0" y="0"/>
          <a:ext cx="0" cy="0"/>
          <a:chOff x="0" y="0"/>
          <a:chExt cx="0" cy="0"/>
        </a:xfrm>
      </p:grpSpPr>
      <p:sp>
        <p:nvSpPr>
          <p:cNvPr id="39" name="TextBox 38">
            <a:extLst>
              <a:ext uri="{FF2B5EF4-FFF2-40B4-BE49-F238E27FC236}">
                <a16:creationId xmlns:a16="http://schemas.microsoft.com/office/drawing/2014/main" id="{34FA8278-8C26-903E-9D13-CEC3398C494E}"/>
              </a:ext>
            </a:extLst>
          </p:cNvPr>
          <p:cNvSpPr txBox="1"/>
          <p:nvPr/>
        </p:nvSpPr>
        <p:spPr>
          <a:xfrm>
            <a:off x="-2" y="6581001"/>
            <a:ext cx="121920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Meric-Bernstam et al. Lancet Onco. 2022; Rha et. al. ESMO (abstract) 2024</a:t>
            </a:r>
          </a:p>
        </p:txBody>
      </p:sp>
      <p:sp>
        <p:nvSpPr>
          <p:cNvPr id="2" name="Rectangle 1">
            <a:extLst>
              <a:ext uri="{FF2B5EF4-FFF2-40B4-BE49-F238E27FC236}">
                <a16:creationId xmlns:a16="http://schemas.microsoft.com/office/drawing/2014/main" id="{EEF28F28-C8A4-10E1-1727-C18184055231}"/>
              </a:ext>
            </a:extLst>
          </p:cNvPr>
          <p:cNvSpPr/>
          <p:nvPr/>
        </p:nvSpPr>
        <p:spPr>
          <a:xfrm rot="16200000">
            <a:off x="-3184071" y="3184071"/>
            <a:ext cx="6858000" cy="489857"/>
          </a:xfrm>
          <a:prstGeom prst="rect">
            <a:avLst/>
          </a:prstGeom>
          <a:solidFill>
            <a:srgbClr val="009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Zanidatamab: Bispecific HER2 Antibody</a:t>
            </a:r>
          </a:p>
        </p:txBody>
      </p:sp>
      <p:pic>
        <p:nvPicPr>
          <p:cNvPr id="3" name="Picture 2" descr="A graph of cancer&#10;&#10;Description automatically generated">
            <a:extLst>
              <a:ext uri="{FF2B5EF4-FFF2-40B4-BE49-F238E27FC236}">
                <a16:creationId xmlns:a16="http://schemas.microsoft.com/office/drawing/2014/main" id="{B0FAF3F3-1D7C-6026-5C1B-4DB546C814F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0315" y="309502"/>
            <a:ext cx="7096783" cy="2871530"/>
          </a:xfrm>
          <a:prstGeom prst="rect">
            <a:avLst/>
          </a:prstGeom>
          <a:ln>
            <a:noFill/>
          </a:ln>
        </p:spPr>
      </p:pic>
      <p:pic>
        <p:nvPicPr>
          <p:cNvPr id="7" name="Picture 6" descr="A graph of a graph&#10;&#10;Description automatically generated with medium confidence">
            <a:extLst>
              <a:ext uri="{FF2B5EF4-FFF2-40B4-BE49-F238E27FC236}">
                <a16:creationId xmlns:a16="http://schemas.microsoft.com/office/drawing/2014/main" id="{40824C61-031A-8D81-8704-D6C2CF52692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90315" y="3429000"/>
            <a:ext cx="7096783" cy="2987250"/>
          </a:xfrm>
          <a:prstGeom prst="rect">
            <a:avLst/>
          </a:prstGeom>
          <a:ln>
            <a:noFill/>
          </a:ln>
        </p:spPr>
      </p:pic>
      <p:pic>
        <p:nvPicPr>
          <p:cNvPr id="8" name="Picture 7" descr="A table with text and numbers&#10;&#10;Description automatically generated">
            <a:extLst>
              <a:ext uri="{FF2B5EF4-FFF2-40B4-BE49-F238E27FC236}">
                <a16:creationId xmlns:a16="http://schemas.microsoft.com/office/drawing/2014/main" id="{0A1101B7-EC66-AD6F-9080-08A70492B55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727717" y="172973"/>
            <a:ext cx="4235875" cy="3755159"/>
          </a:xfrm>
          <a:prstGeom prst="rect">
            <a:avLst/>
          </a:prstGeom>
        </p:spPr>
      </p:pic>
      <p:sp>
        <p:nvSpPr>
          <p:cNvPr id="9" name="TextBox 8">
            <a:extLst>
              <a:ext uri="{FF2B5EF4-FFF2-40B4-BE49-F238E27FC236}">
                <a16:creationId xmlns:a16="http://schemas.microsoft.com/office/drawing/2014/main" id="{9263A9B6-D94C-6150-097C-343EE2F451B7}"/>
              </a:ext>
            </a:extLst>
          </p:cNvPr>
          <p:cNvSpPr txBox="1"/>
          <p:nvPr/>
        </p:nvSpPr>
        <p:spPr>
          <a:xfrm>
            <a:off x="7787555" y="3950328"/>
            <a:ext cx="4176037"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Zanidatamab + mFOLFOX6-2 +/- bevacizumab: Phase 2  in the first-line HER2-positive mCRC: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cORR: 83.3% (n = 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cORR: 100% w Bev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duration of response (DOR) for the overall population was not reached (NR; range, 2.9+ to 16.7+).</a:t>
            </a:r>
          </a:p>
        </p:txBody>
      </p:sp>
    </p:spTree>
    <p:extLst>
      <p:ext uri="{BB962C8B-B14F-4D97-AF65-F5344CB8AC3E}">
        <p14:creationId xmlns:p14="http://schemas.microsoft.com/office/powerpoint/2010/main" val="41385967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2E6555B-949B-F524-1929-AAA1BB787C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03195" y="140277"/>
            <a:ext cx="11504255" cy="5941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D2C9D9-723D-339E-6F97-108E0B6EA0BB}"/>
              </a:ext>
            </a:extLst>
          </p:cNvPr>
          <p:cNvSpPr/>
          <p:nvPr/>
        </p:nvSpPr>
        <p:spPr>
          <a:xfrm rot="16200000">
            <a:off x="-3184071" y="3184071"/>
            <a:ext cx="6858000" cy="489857"/>
          </a:xfrm>
          <a:prstGeom prst="rect">
            <a:avLst/>
          </a:prstGeom>
          <a:solidFill>
            <a:srgbClr val="9157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Targeting Strategies</a:t>
            </a:r>
          </a:p>
        </p:txBody>
      </p:sp>
      <p:sp>
        <p:nvSpPr>
          <p:cNvPr id="6" name="TextBox 5">
            <a:extLst>
              <a:ext uri="{FF2B5EF4-FFF2-40B4-BE49-F238E27FC236}">
                <a16:creationId xmlns:a16="http://schemas.microsoft.com/office/drawing/2014/main" id="{802910DE-1529-92D8-0D5A-ABE6E2C91F1A}"/>
              </a:ext>
            </a:extLst>
          </p:cNvPr>
          <p:cNvSpPr txBox="1"/>
          <p:nvPr/>
        </p:nvSpPr>
        <p:spPr>
          <a:xfrm>
            <a:off x="-2" y="6581001"/>
            <a:ext cx="121920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8E8E8">
                    <a:lumMod val="75000"/>
                  </a:srgbClr>
                </a:solidFill>
                <a:effectLst/>
                <a:uLnTx/>
                <a:uFillTx/>
                <a:latin typeface="Aptos" panose="02110004020202020204"/>
                <a:ea typeface="+mn-ea"/>
                <a:cs typeface="Microsoft Sans Serif" panose="020B0604020202020204" pitchFamily="34" charset="0"/>
              </a:rPr>
              <a:t>Raghav and Moasser CCR 2023</a:t>
            </a:r>
            <a:endParaRPr kumimoji="0" lang="en-US" sz="1200" b="0" i="0" u="none" strike="noStrike" kern="1200" cap="none" spc="0" normalizeH="0" baseline="0" noProof="0" dirty="0">
              <a:ln>
                <a:noFill/>
              </a:ln>
              <a:solidFill>
                <a:srgbClr val="E8E8E8"/>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51575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919CA-CD76-FFE0-E1A2-B2C82726BF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411719-CD80-170B-3636-366A89D931F4}"/>
              </a:ext>
            </a:extLst>
          </p:cNvPr>
          <p:cNvSpPr/>
          <p:nvPr/>
        </p:nvSpPr>
        <p:spPr>
          <a:xfrm rot="16200000">
            <a:off x="-3184071" y="3184071"/>
            <a:ext cx="6858000" cy="489857"/>
          </a:xfrm>
          <a:prstGeom prst="rect">
            <a:avLst/>
          </a:prstGeom>
          <a:solidFill>
            <a:srgbClr val="009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Key Takeaways</a:t>
            </a:r>
          </a:p>
        </p:txBody>
      </p:sp>
      <p:sp>
        <p:nvSpPr>
          <p:cNvPr id="10" name="TextBox 9">
            <a:extLst>
              <a:ext uri="{FF2B5EF4-FFF2-40B4-BE49-F238E27FC236}">
                <a16:creationId xmlns:a16="http://schemas.microsoft.com/office/drawing/2014/main" id="{88DCECB7-48CE-010C-2D7C-1B28018843A3}"/>
              </a:ext>
            </a:extLst>
          </p:cNvPr>
          <p:cNvSpPr txBox="1"/>
          <p:nvPr/>
        </p:nvSpPr>
        <p:spPr>
          <a:xfrm>
            <a:off x="858982" y="529647"/>
            <a:ext cx="10931236" cy="5798703"/>
          </a:xfrm>
          <a:prstGeom prst="rect">
            <a:avLst/>
          </a:prstGeom>
          <a:noFill/>
        </p:spPr>
        <p:txBody>
          <a:bodyPr wrap="square">
            <a:spAutoFit/>
          </a:bodyPr>
          <a:lstStyle/>
          <a:p>
            <a:pPr marL="274320" marR="0" lvl="0" indent="-274320" algn="l"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overexpression/amplification is seen in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CRC &amp; enriched in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RAS/BRAF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tumors.  </a:t>
            </a:r>
          </a:p>
          <a:p>
            <a:pPr marL="274320" marR="0" lvl="0" indent="-274320" algn="l"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Dual HER2 inhibition appears to be effective in this population.</a:t>
            </a:r>
          </a:p>
          <a:p>
            <a:pPr marL="274320" marR="0" lvl="0" indent="-274320" algn="l"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ADCs show promising activity along with activity in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mutant HER2+ mCRC. </a:t>
            </a:r>
          </a:p>
          <a:p>
            <a:pPr marL="274320" marR="0" lvl="0" indent="-274320" algn="l"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Ø"/>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testing should be performed early in CRC via either IHC/ISH or NGS </a:t>
            </a:r>
          </a:p>
          <a:p>
            <a:pPr marL="274320" marR="0" lvl="0" indent="-274320" algn="l"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Ø"/>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 early for clinical trials. </a:t>
            </a:r>
          </a:p>
        </p:txBody>
      </p:sp>
    </p:spTree>
    <p:extLst>
      <p:ext uri="{BB962C8B-B14F-4D97-AF65-F5344CB8AC3E}">
        <p14:creationId xmlns:p14="http://schemas.microsoft.com/office/powerpoint/2010/main" val="39942217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A5328-1C73-A2C7-8454-CEBB94191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08B2C-3C50-A4A0-D92B-06D074F158DF}"/>
              </a:ext>
            </a:extLst>
          </p:cNvPr>
          <p:cNvSpPr>
            <a:spLocks noGrp="1"/>
          </p:cNvSpPr>
          <p:nvPr>
            <p:ph type="title"/>
          </p:nvPr>
        </p:nvSpPr>
        <p:spPr>
          <a:xfrm>
            <a:off x="914400" y="3077846"/>
            <a:ext cx="10363200" cy="702307"/>
          </a:xfrm>
        </p:spPr>
        <p:txBody>
          <a:bodyPr/>
          <a:lstStyle/>
          <a:p>
            <a:r>
              <a:rPr lang="en-US" dirty="0"/>
              <a:t>Faculty Case Presentations</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11728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1FFE-6BDB-5899-EB90-AA2AF84B4C2E}"/>
              </a:ext>
            </a:extLst>
          </p:cNvPr>
          <p:cNvSpPr>
            <a:spLocks noGrp="1"/>
          </p:cNvSpPr>
          <p:nvPr>
            <p:ph type="title"/>
          </p:nvPr>
        </p:nvSpPr>
        <p:spPr>
          <a:xfrm>
            <a:off x="838200" y="184372"/>
            <a:ext cx="10515600" cy="634335"/>
          </a:xfrm>
        </p:spPr>
        <p:txBody>
          <a:bodyPr>
            <a:normAutofit/>
          </a:bodyPr>
          <a:lstStyle/>
          <a:p>
            <a:pPr algn="ctr"/>
            <a:r>
              <a:rPr lang="en-US" sz="3600" dirty="0">
                <a:solidFill>
                  <a:srgbClr val="C00000"/>
                </a:solidFill>
                <a:latin typeface="Arial" panose="020B0604020202020204" pitchFamily="34" charset="0"/>
                <a:cs typeface="Arial" panose="020B0604020202020204" pitchFamily="34" charset="0"/>
              </a:rPr>
              <a:t>Patient Case: 47-year-old male</a:t>
            </a:r>
          </a:p>
        </p:txBody>
      </p:sp>
      <p:sp>
        <p:nvSpPr>
          <p:cNvPr id="3" name="Content Placeholder 2">
            <a:extLst>
              <a:ext uri="{FF2B5EF4-FFF2-40B4-BE49-F238E27FC236}">
                <a16:creationId xmlns:a16="http://schemas.microsoft.com/office/drawing/2014/main" id="{69867C4F-7198-BEF1-B0D3-8E4B1CCFD8CE}"/>
              </a:ext>
            </a:extLst>
          </p:cNvPr>
          <p:cNvSpPr>
            <a:spLocks noGrp="1"/>
          </p:cNvSpPr>
          <p:nvPr>
            <p:ph idx="1"/>
          </p:nvPr>
        </p:nvSpPr>
        <p:spPr>
          <a:xfrm>
            <a:off x="381000" y="1028183"/>
            <a:ext cx="11430000" cy="5468310"/>
          </a:xfrm>
        </p:spPr>
        <p:txBody>
          <a:bodyPr>
            <a:noAutofit/>
          </a:bodyPr>
          <a:lstStyle/>
          <a:p>
            <a:r>
              <a:rPr lang="en-US" dirty="0"/>
              <a:t>Presented with RUQ pain and intentional weight loss to ER. </a:t>
            </a:r>
          </a:p>
          <a:p>
            <a:r>
              <a:rPr lang="en-US" dirty="0"/>
              <a:t>Scan showed a sigmoid colon mass with multiple multilobar liver and bilateral lung metastases. Biopsy showed moderately differentiated adenocarcinoma.   </a:t>
            </a:r>
          </a:p>
          <a:p>
            <a:r>
              <a:rPr lang="en-US" dirty="0"/>
              <a:t>Molecular profile: MSS (by IHC), APC mutation, </a:t>
            </a:r>
            <a:r>
              <a:rPr lang="en-US" i="1" dirty="0"/>
              <a:t>RAS/BRAF </a:t>
            </a:r>
            <a:r>
              <a:rPr lang="en-US" dirty="0"/>
              <a:t>wild-type and </a:t>
            </a:r>
            <a:r>
              <a:rPr lang="en-US" i="1" dirty="0"/>
              <a:t>ERBB2 </a:t>
            </a:r>
            <a:r>
              <a:rPr lang="en-US" dirty="0"/>
              <a:t>amplification on NGS (HER2 IHC 3+ &gt;90% cells and FISH + with HER2/CEP17: 12 [HER2 GCN: 24]) </a:t>
            </a:r>
          </a:p>
          <a:p>
            <a:r>
              <a:rPr lang="en-US" dirty="0"/>
              <a:t>Was treated with first-line cetuximab and FOLFIRI for 6 months with stable disease and then subsequent progression. </a:t>
            </a:r>
          </a:p>
          <a:p>
            <a:r>
              <a:rPr lang="en-US" dirty="0"/>
              <a:t>Patient was treated with second-line therapy with bevacizumab and FOLFOX for 6 months with minor response and then progression.</a:t>
            </a:r>
          </a:p>
          <a:p>
            <a:pPr marL="0" indent="0">
              <a:buNone/>
            </a:pPr>
            <a:endParaRPr lang="en-US" dirty="0"/>
          </a:p>
        </p:txBody>
      </p:sp>
    </p:spTree>
    <p:extLst>
      <p:ext uri="{BB962C8B-B14F-4D97-AF65-F5344CB8AC3E}">
        <p14:creationId xmlns:p14="http://schemas.microsoft.com/office/powerpoint/2010/main" val="8297329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DCE2F-9C49-0FA5-43F1-A845CBD65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8CD1AB-5133-2C6F-64FF-6F02C4F50168}"/>
              </a:ext>
            </a:extLst>
          </p:cNvPr>
          <p:cNvSpPr>
            <a:spLocks noGrp="1"/>
          </p:cNvSpPr>
          <p:nvPr>
            <p:ph type="title"/>
          </p:nvPr>
        </p:nvSpPr>
        <p:spPr>
          <a:xfrm>
            <a:off x="838200" y="184372"/>
            <a:ext cx="10515600" cy="634335"/>
          </a:xfrm>
        </p:spPr>
        <p:txBody>
          <a:bodyPr>
            <a:normAutofit/>
          </a:bodyPr>
          <a:lstStyle/>
          <a:p>
            <a:pPr algn="ctr"/>
            <a:r>
              <a:rPr lang="en-US" sz="3600" dirty="0">
                <a:solidFill>
                  <a:srgbClr val="C00000"/>
                </a:solidFill>
                <a:latin typeface="Arial" panose="020B0604020202020204" pitchFamily="34" charset="0"/>
                <a:cs typeface="Arial" panose="020B0604020202020204" pitchFamily="34" charset="0"/>
              </a:rPr>
              <a:t>Patient Case: 47-year-old male</a:t>
            </a:r>
          </a:p>
        </p:txBody>
      </p:sp>
      <p:pic>
        <p:nvPicPr>
          <p:cNvPr id="4" name="Picture 3" descr="A close-up of the moon&#10;&#10;Description automatically generated with medium confidence">
            <a:extLst>
              <a:ext uri="{FF2B5EF4-FFF2-40B4-BE49-F238E27FC236}">
                <a16:creationId xmlns:a16="http://schemas.microsoft.com/office/drawing/2014/main" id="{910DA709-429D-2EDF-7BD1-82A8ADDD55C2}"/>
              </a:ext>
            </a:extLst>
          </p:cNvPr>
          <p:cNvPicPr>
            <a:picLocks noChangeAspect="1"/>
          </p:cNvPicPr>
          <p:nvPr/>
        </p:nvPicPr>
        <p:blipFill>
          <a:blip r:embed="rId2"/>
          <a:stretch>
            <a:fillRect/>
          </a:stretch>
        </p:blipFill>
        <p:spPr>
          <a:xfrm>
            <a:off x="154793" y="2108844"/>
            <a:ext cx="5544056" cy="2996330"/>
          </a:xfrm>
          <a:prstGeom prst="rect">
            <a:avLst/>
          </a:prstGeom>
        </p:spPr>
      </p:pic>
      <p:sp>
        <p:nvSpPr>
          <p:cNvPr id="7" name="Content Placeholder 2">
            <a:extLst>
              <a:ext uri="{FF2B5EF4-FFF2-40B4-BE49-F238E27FC236}">
                <a16:creationId xmlns:a16="http://schemas.microsoft.com/office/drawing/2014/main" id="{EBD84863-B323-3279-F4C8-8E5FA707C760}"/>
              </a:ext>
            </a:extLst>
          </p:cNvPr>
          <p:cNvSpPr>
            <a:spLocks noGrp="1"/>
          </p:cNvSpPr>
          <p:nvPr>
            <p:ph idx="1"/>
          </p:nvPr>
        </p:nvSpPr>
        <p:spPr>
          <a:xfrm>
            <a:off x="343786" y="1020725"/>
            <a:ext cx="11430000" cy="5166870"/>
          </a:xfrm>
        </p:spPr>
        <p:txBody>
          <a:bodyPr/>
          <a:lstStyle/>
          <a:p>
            <a:pPr>
              <a:spcBef>
                <a:spcPts val="600"/>
              </a:spcBef>
              <a:spcAft>
                <a:spcPts val="600"/>
              </a:spcAft>
            </a:pPr>
            <a:r>
              <a:rPr lang="en-US" dirty="0"/>
              <a:t>Third-line treatment: Trastuzumab plus pertuzumab for ~ 3 years with response (near complete CR). </a:t>
            </a:r>
          </a:p>
        </p:txBody>
      </p:sp>
      <p:pic>
        <p:nvPicPr>
          <p:cNvPr id="9" name="Picture 8" descr="A close-up of the earth&#10;&#10;Description automatically generated with low confidence">
            <a:extLst>
              <a:ext uri="{FF2B5EF4-FFF2-40B4-BE49-F238E27FC236}">
                <a16:creationId xmlns:a16="http://schemas.microsoft.com/office/drawing/2014/main" id="{D77CEA43-FC6D-7D71-7846-0F6ABAEEE2FA}"/>
              </a:ext>
            </a:extLst>
          </p:cNvPr>
          <p:cNvPicPr>
            <a:picLocks noChangeAspect="1"/>
          </p:cNvPicPr>
          <p:nvPr/>
        </p:nvPicPr>
        <p:blipFill>
          <a:blip r:embed="rId3"/>
          <a:stretch>
            <a:fillRect/>
          </a:stretch>
        </p:blipFill>
        <p:spPr>
          <a:xfrm>
            <a:off x="6058786" y="2108845"/>
            <a:ext cx="5968688" cy="2996329"/>
          </a:xfrm>
          <a:prstGeom prst="rect">
            <a:avLst/>
          </a:prstGeom>
        </p:spPr>
      </p:pic>
      <p:grpSp>
        <p:nvGrpSpPr>
          <p:cNvPr id="10" name="Group 9">
            <a:extLst>
              <a:ext uri="{FF2B5EF4-FFF2-40B4-BE49-F238E27FC236}">
                <a16:creationId xmlns:a16="http://schemas.microsoft.com/office/drawing/2014/main" id="{8790B7EA-53FF-B77B-CE94-CEAA49520595}"/>
              </a:ext>
            </a:extLst>
          </p:cNvPr>
          <p:cNvGrpSpPr/>
          <p:nvPr/>
        </p:nvGrpSpPr>
        <p:grpSpPr>
          <a:xfrm>
            <a:off x="3597629" y="3039286"/>
            <a:ext cx="993110" cy="1020823"/>
            <a:chOff x="3561183" y="1909299"/>
            <a:chExt cx="786960" cy="808920"/>
          </a:xfrm>
        </p:grpSpPr>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000B0EFB-D397-67E4-A24B-B66D56C86CAA}"/>
                    </a:ext>
                  </a:extLst>
                </p14:cNvPr>
                <p14:cNvContentPartPr/>
                <p14:nvPr/>
              </p14:nvContentPartPr>
              <p14:xfrm>
                <a:off x="3561183" y="1909299"/>
                <a:ext cx="549360" cy="598680"/>
              </p14:xfrm>
            </p:contentPart>
          </mc:Choice>
          <mc:Fallback xmlns="">
            <p:pic>
              <p:nvPicPr>
                <p:cNvPr id="21" name="Ink 20">
                  <a:extLst>
                    <a:ext uri="{FF2B5EF4-FFF2-40B4-BE49-F238E27FC236}">
                      <a16:creationId xmlns:a16="http://schemas.microsoft.com/office/drawing/2014/main" id="{9B9A9464-8C81-0548-8A52-15B6129F0897}"/>
                    </a:ext>
                  </a:extLst>
                </p:cNvPr>
                <p:cNvPicPr/>
                <p:nvPr/>
              </p:nvPicPr>
              <p:blipFill>
                <a:blip r:embed="rId5"/>
                <a:stretch>
                  <a:fillRect/>
                </a:stretch>
              </p:blipFill>
              <p:spPr>
                <a:xfrm>
                  <a:off x="3543543" y="1891299"/>
                  <a:ext cx="585000" cy="634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6A5A86EF-1D2C-4836-9687-4F679C298B6D}"/>
                    </a:ext>
                  </a:extLst>
                </p14:cNvPr>
                <p14:cNvContentPartPr/>
                <p14:nvPr/>
              </p14:nvContentPartPr>
              <p14:xfrm>
                <a:off x="3976983" y="2356059"/>
                <a:ext cx="371160" cy="362160"/>
              </p14:xfrm>
            </p:contentPart>
          </mc:Choice>
          <mc:Fallback xmlns="">
            <p:pic>
              <p:nvPicPr>
                <p:cNvPr id="22" name="Ink 21">
                  <a:extLst>
                    <a:ext uri="{FF2B5EF4-FFF2-40B4-BE49-F238E27FC236}">
                      <a16:creationId xmlns:a16="http://schemas.microsoft.com/office/drawing/2014/main" id="{811426BC-0F80-0B48-8FF8-BF35722F1F8A}"/>
                    </a:ext>
                  </a:extLst>
                </p:cNvPr>
                <p:cNvPicPr/>
                <p:nvPr/>
              </p:nvPicPr>
              <p:blipFill>
                <a:blip r:embed="rId7"/>
                <a:stretch>
                  <a:fillRect/>
                </a:stretch>
              </p:blipFill>
              <p:spPr>
                <a:xfrm>
                  <a:off x="3959343" y="2338059"/>
                  <a:ext cx="406800" cy="397800"/>
                </a:xfrm>
                <a:prstGeom prst="rect">
                  <a:avLst/>
                </a:prstGeom>
              </p:spPr>
            </p:pic>
          </mc:Fallback>
        </mc:AlternateContent>
      </p:grpSp>
      <p:grpSp>
        <p:nvGrpSpPr>
          <p:cNvPr id="13" name="Group 12">
            <a:extLst>
              <a:ext uri="{FF2B5EF4-FFF2-40B4-BE49-F238E27FC236}">
                <a16:creationId xmlns:a16="http://schemas.microsoft.com/office/drawing/2014/main" id="{6E161803-D9B6-2F6F-7C79-CE4B63FE1BED}"/>
              </a:ext>
            </a:extLst>
          </p:cNvPr>
          <p:cNvGrpSpPr/>
          <p:nvPr/>
        </p:nvGrpSpPr>
        <p:grpSpPr>
          <a:xfrm>
            <a:off x="9786485" y="2995228"/>
            <a:ext cx="1110604" cy="1063210"/>
            <a:chOff x="9028143" y="1988859"/>
            <a:chExt cx="759240" cy="726840"/>
          </a:xfrm>
        </p:grpSpPr>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228E1A26-92B8-A7CE-35F5-D9E65A244D11}"/>
                    </a:ext>
                  </a:extLst>
                </p14:cNvPr>
                <p14:cNvContentPartPr/>
                <p14:nvPr/>
              </p14:nvContentPartPr>
              <p14:xfrm>
                <a:off x="9028143" y="1988859"/>
                <a:ext cx="523080" cy="462960"/>
              </p14:xfrm>
            </p:contentPart>
          </mc:Choice>
          <mc:Fallback xmlns="">
            <p:pic>
              <p:nvPicPr>
                <p:cNvPr id="24" name="Ink 23">
                  <a:extLst>
                    <a:ext uri="{FF2B5EF4-FFF2-40B4-BE49-F238E27FC236}">
                      <a16:creationId xmlns:a16="http://schemas.microsoft.com/office/drawing/2014/main" id="{BD7E431C-0DD2-6147-89BC-C13CB5EFE26B}"/>
                    </a:ext>
                  </a:extLst>
                </p:cNvPr>
                <p:cNvPicPr/>
                <p:nvPr/>
              </p:nvPicPr>
              <p:blipFill>
                <a:blip r:embed="rId9"/>
                <a:stretch>
                  <a:fillRect/>
                </a:stretch>
              </p:blipFill>
              <p:spPr>
                <a:xfrm>
                  <a:off x="9010143" y="1970859"/>
                  <a:ext cx="55872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2C5A4F82-6528-8541-80B1-7492B495831A}"/>
                    </a:ext>
                  </a:extLst>
                </p14:cNvPr>
                <p14:cNvContentPartPr/>
                <p14:nvPr/>
              </p14:nvContentPartPr>
              <p14:xfrm>
                <a:off x="9458343" y="2380899"/>
                <a:ext cx="329040" cy="334800"/>
              </p14:xfrm>
            </p:contentPart>
          </mc:Choice>
          <mc:Fallback xmlns="">
            <p:pic>
              <p:nvPicPr>
                <p:cNvPr id="25" name="Ink 24">
                  <a:extLst>
                    <a:ext uri="{FF2B5EF4-FFF2-40B4-BE49-F238E27FC236}">
                      <a16:creationId xmlns:a16="http://schemas.microsoft.com/office/drawing/2014/main" id="{B8FADFB5-ABBD-4344-A3F0-82F020FCF145}"/>
                    </a:ext>
                  </a:extLst>
                </p:cNvPr>
                <p:cNvPicPr/>
                <p:nvPr/>
              </p:nvPicPr>
              <p:blipFill>
                <a:blip r:embed="rId11"/>
                <a:stretch>
                  <a:fillRect/>
                </a:stretch>
              </p:blipFill>
              <p:spPr>
                <a:xfrm>
                  <a:off x="9440703" y="2362899"/>
                  <a:ext cx="364680" cy="370440"/>
                </a:xfrm>
                <a:prstGeom prst="rect">
                  <a:avLst/>
                </a:prstGeom>
              </p:spPr>
            </p:pic>
          </mc:Fallback>
        </mc:AlternateContent>
      </p:grpSp>
      <p:sp>
        <p:nvSpPr>
          <p:cNvPr id="8" name="Right Arrow 7">
            <a:extLst>
              <a:ext uri="{FF2B5EF4-FFF2-40B4-BE49-F238E27FC236}">
                <a16:creationId xmlns:a16="http://schemas.microsoft.com/office/drawing/2014/main" id="{320DA92C-CFFC-92C5-A4C6-CFF8F102A749}"/>
              </a:ext>
            </a:extLst>
          </p:cNvPr>
          <p:cNvSpPr/>
          <p:nvPr/>
        </p:nvSpPr>
        <p:spPr bwMode="auto">
          <a:xfrm>
            <a:off x="5595516" y="3410185"/>
            <a:ext cx="709098" cy="443185"/>
          </a:xfrm>
          <a:prstGeom prst="rightArrow">
            <a:avLst>
              <a:gd name="adj1" fmla="val 50000"/>
              <a:gd name="adj2" fmla="val 104868"/>
            </a:avLst>
          </a:prstGeom>
          <a:solidFill>
            <a:srgbClr val="FFC112"/>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6589889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3730A-BF0D-D483-06A4-985179B950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861073-CEEA-1E36-18CF-CB4A7E78801A}"/>
              </a:ext>
            </a:extLst>
          </p:cNvPr>
          <p:cNvSpPr txBox="1"/>
          <p:nvPr/>
        </p:nvSpPr>
        <p:spPr>
          <a:xfrm>
            <a:off x="974109" y="1196752"/>
            <a:ext cx="1007489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Do you typically evaluate HER2 status in all patients with metastatic CRC? When in the treatment course do you generally test? How, if at all, does your approach to HER2 testing in patients with metastatic CRC differ from your approach to gastroesophageal cancers and BTCs?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In which line of therapy do you generally recommend HER2-targeted treatment for your patients with HER2-overexpressing metastatic CRC? What clinical and biologic factors influence your placement of HER2-targeted therapy in the treatment sequence for individual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1F746260-AC36-943E-9E0D-47B9D4FD2D9B}"/>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360393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i="1" u="none" strike="noStrike" kern="1200" cap="none" spc="0" normalizeH="0" baseline="0" noProof="0" dirty="0">
                <a:ln>
                  <a:noFill/>
                </a:ln>
                <a:solidFill>
                  <a:srgbClr val="3133FF"/>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i="1" u="none" strike="noStrike" kern="1200" cap="none" spc="0" normalizeH="0" baseline="0" noProof="0" dirty="0" err="1">
                <a:ln>
                  <a:noFill/>
                </a:ln>
                <a:solidFill>
                  <a:srgbClr val="3133FF"/>
                </a:solidFill>
                <a:effectLst/>
                <a:uLnTx/>
                <a:uFillTx/>
                <a:latin typeface="Calibri" panose="020F0502020204030204" pitchFamily="34" charset="0"/>
                <a:ea typeface="MS PGothic" charset="0"/>
                <a:cs typeface="Calibri" panose="020F0502020204030204" pitchFamily="34" charset="0"/>
              </a:rPr>
              <a:t>postmeeting</a:t>
            </a:r>
            <a:r>
              <a:rPr kumimoji="0" lang="en-US" sz="2100" i="1" u="none" strike="noStrike" kern="1200" cap="none" spc="0" normalizeH="0" baseline="0" noProof="0" dirty="0">
                <a:ln>
                  <a:noFill/>
                </a:ln>
                <a:solidFill>
                  <a:srgbClr val="3133FF"/>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CME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218217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5909-AADF-D05B-F7FD-CE0F5EAF3B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DCD1C1-F437-D4FC-20FB-0E4FC4FAD56D}"/>
              </a:ext>
            </a:extLst>
          </p:cNvPr>
          <p:cNvSpPr txBox="1"/>
          <p:nvPr/>
        </p:nvSpPr>
        <p:spPr>
          <a:xfrm>
            <a:off x="974109" y="1196752"/>
            <a:ext cx="10074891"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Do you believe that there is a greater incidence of brain metastases in patients with HER2-positive metastatic CRC?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00" dirty="0">
                <a:solidFill>
                  <a:srgbClr val="2D2DB9"/>
                </a:solidFill>
                <a:latin typeface="Calibri" panose="020F0502020204030204" pitchFamily="34" charset="0"/>
                <a:ea typeface="Aptos" panose="020B0004020202020204" pitchFamily="34" charset="0"/>
                <a:cs typeface="Calibri" panose="020F0502020204030204" pitchFamily="34" charset="0"/>
              </a:rPr>
              <a:t>What about advanced gastroesphageal cancers? Advanced BTCs?</a:t>
            </a: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00" dirty="0">
                <a:solidFill>
                  <a:srgbClr val="2D2DB9"/>
                </a:solidFill>
                <a:latin typeface="Calibri" panose="020F0502020204030204" pitchFamily="34" charset="0"/>
                <a:ea typeface="Aptos" panose="020B0004020202020204" pitchFamily="34" charset="0"/>
                <a:cs typeface="Calibri" panose="020F0502020204030204" pitchFamily="34" charset="0"/>
              </a:rPr>
              <a:t>For patients with HER2 positive metastatic CRC and brain metastases, do you have a preferred HER2-targeted regimen</a:t>
            </a: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800" kern="100" dirty="0">
                <a:solidFill>
                  <a:srgbClr val="2D2DB9"/>
                </a:solidFill>
                <a:latin typeface="Calibri" panose="020F0502020204030204" pitchFamily="34" charset="0"/>
                <a:ea typeface="Aptos" panose="020B0004020202020204" pitchFamily="34" charset="0"/>
                <a:cs typeface="Calibri" panose="020F0502020204030204" pitchFamily="34" charset="0"/>
              </a:rPr>
              <a:t>What about patients with advanced gastroesphageal cancers and brain metastases? BTCs and brain metastases? </a:t>
            </a: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9FE87548-09D4-6701-20BE-FFBB93D6D2CD}"/>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81368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46088-53E6-70BA-61E1-565102CA2045}"/>
              </a:ext>
            </a:extLst>
          </p:cNvPr>
          <p:cNvSpPr>
            <a:spLocks noGrp="1"/>
          </p:cNvSpPr>
          <p:nvPr>
            <p:ph idx="1"/>
          </p:nvPr>
        </p:nvSpPr>
        <p:spPr>
          <a:xfrm>
            <a:off x="343786" y="1020725"/>
            <a:ext cx="11430000" cy="5166870"/>
          </a:xfrm>
        </p:spPr>
        <p:txBody>
          <a:bodyPr/>
          <a:lstStyle/>
          <a:p>
            <a:r>
              <a:rPr lang="en-US" dirty="0"/>
              <a:t>Presented with BRBPR for past 6 months. No screening colonoscopy. </a:t>
            </a:r>
          </a:p>
          <a:p>
            <a:r>
              <a:rPr lang="en-US" dirty="0"/>
              <a:t>Colonoscopy showed a circumferential proximal rectal mass and scans showed multiple liver and bilateral lung metastases. Biopsy showed poorly differentiated adenocarcinoma.   </a:t>
            </a:r>
          </a:p>
          <a:p>
            <a:r>
              <a:rPr lang="en-US" dirty="0"/>
              <a:t>Molecular profile: MSS, </a:t>
            </a:r>
            <a:r>
              <a:rPr lang="en-US" i="1" dirty="0"/>
              <a:t>RAS/BRAF </a:t>
            </a:r>
            <a:r>
              <a:rPr lang="en-US" dirty="0"/>
              <a:t>wild-type, APC, TP53 and PIK3CA mutation by NGS. HER2-positive with HER2 IHC: 3+ &gt;90% cells (FISH: HER2/CEP17: 4.3 [HER2 GCN: 9.5])</a:t>
            </a:r>
          </a:p>
          <a:p>
            <a:r>
              <a:rPr lang="en-US" dirty="0"/>
              <a:t>Was treated with first-line bevacizumab and FOLFOX for 7 months with response and then subsequent progression. </a:t>
            </a:r>
          </a:p>
          <a:p>
            <a:r>
              <a:rPr lang="en-US" dirty="0"/>
              <a:t>Patient was treated with anti-HER2 therapy thereafter:  </a:t>
            </a:r>
          </a:p>
          <a:p>
            <a:endParaRPr lang="en-US" dirty="0"/>
          </a:p>
        </p:txBody>
      </p:sp>
      <p:sp>
        <p:nvSpPr>
          <p:cNvPr id="4" name="Title 1">
            <a:extLst>
              <a:ext uri="{FF2B5EF4-FFF2-40B4-BE49-F238E27FC236}">
                <a16:creationId xmlns:a16="http://schemas.microsoft.com/office/drawing/2014/main" id="{2958642E-E137-012C-D794-456252F74B86}"/>
              </a:ext>
            </a:extLst>
          </p:cNvPr>
          <p:cNvSpPr>
            <a:spLocks noGrp="1"/>
          </p:cNvSpPr>
          <p:nvPr>
            <p:ph type="title"/>
          </p:nvPr>
        </p:nvSpPr>
        <p:spPr>
          <a:xfrm>
            <a:off x="838200" y="184372"/>
            <a:ext cx="10515600" cy="634335"/>
          </a:xfrm>
        </p:spPr>
        <p:txBody>
          <a:bodyPr>
            <a:normAutofit/>
          </a:bodyPr>
          <a:lstStyle/>
          <a:p>
            <a:pPr algn="ctr"/>
            <a:r>
              <a:rPr lang="en-US" sz="3600" dirty="0">
                <a:solidFill>
                  <a:srgbClr val="C00000"/>
                </a:solidFill>
                <a:latin typeface="Arial" panose="020B0604020202020204" pitchFamily="34" charset="0"/>
                <a:cs typeface="Arial" panose="020B0604020202020204" pitchFamily="34" charset="0"/>
              </a:rPr>
              <a:t>Patient case: 71-year-old female</a:t>
            </a:r>
          </a:p>
        </p:txBody>
      </p:sp>
    </p:spTree>
    <p:extLst>
      <p:ext uri="{BB962C8B-B14F-4D97-AF65-F5344CB8AC3E}">
        <p14:creationId xmlns:p14="http://schemas.microsoft.com/office/powerpoint/2010/main" val="15948089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D2DF7-5685-9264-A453-6AE1FD9FAC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F43F8D-818A-5075-E194-E5AB79DC73DB}"/>
              </a:ext>
            </a:extLst>
          </p:cNvPr>
          <p:cNvSpPr>
            <a:spLocks noGrp="1"/>
          </p:cNvSpPr>
          <p:nvPr>
            <p:ph idx="1"/>
          </p:nvPr>
        </p:nvSpPr>
        <p:spPr>
          <a:xfrm>
            <a:off x="343786" y="1020725"/>
            <a:ext cx="11430000" cy="5166870"/>
          </a:xfrm>
        </p:spPr>
        <p:txBody>
          <a:bodyPr/>
          <a:lstStyle/>
          <a:p>
            <a:pPr>
              <a:spcBef>
                <a:spcPts val="600"/>
              </a:spcBef>
              <a:spcAft>
                <a:spcPts val="600"/>
              </a:spcAft>
            </a:pPr>
            <a:r>
              <a:rPr lang="en-US" dirty="0"/>
              <a:t>Second-line treatment: Trastuzumab plus tucatinib for 11 months with response. Progressed. LB showed HER2 amplification. </a:t>
            </a:r>
          </a:p>
          <a:p>
            <a:pPr>
              <a:spcBef>
                <a:spcPts val="600"/>
              </a:spcBef>
              <a:spcAft>
                <a:spcPts val="600"/>
              </a:spcAft>
            </a:pPr>
            <a:r>
              <a:rPr lang="en-US" dirty="0"/>
              <a:t>Third-line treatment: Trastuzumab deruxtecan for 12 months with disease response and currently on treatment. </a:t>
            </a:r>
          </a:p>
          <a:p>
            <a:pPr marL="0" indent="0">
              <a:buNone/>
            </a:pPr>
            <a:endParaRPr lang="en-US" dirty="0"/>
          </a:p>
        </p:txBody>
      </p:sp>
      <p:sp>
        <p:nvSpPr>
          <p:cNvPr id="4" name="Title 1">
            <a:extLst>
              <a:ext uri="{FF2B5EF4-FFF2-40B4-BE49-F238E27FC236}">
                <a16:creationId xmlns:a16="http://schemas.microsoft.com/office/drawing/2014/main" id="{AAFD1BCA-B788-CCDF-3E16-E21693ADB64A}"/>
              </a:ext>
            </a:extLst>
          </p:cNvPr>
          <p:cNvSpPr>
            <a:spLocks noGrp="1"/>
          </p:cNvSpPr>
          <p:nvPr>
            <p:ph type="title"/>
          </p:nvPr>
        </p:nvSpPr>
        <p:spPr>
          <a:xfrm>
            <a:off x="838200" y="184372"/>
            <a:ext cx="10515600" cy="634335"/>
          </a:xfrm>
        </p:spPr>
        <p:txBody>
          <a:bodyPr>
            <a:normAutofit/>
          </a:bodyPr>
          <a:lstStyle/>
          <a:p>
            <a:pPr algn="ctr"/>
            <a:r>
              <a:rPr lang="en-US" sz="3600" dirty="0">
                <a:solidFill>
                  <a:srgbClr val="C00000"/>
                </a:solidFill>
                <a:latin typeface="Arial" panose="020B0604020202020204" pitchFamily="34" charset="0"/>
                <a:cs typeface="Arial" panose="020B0604020202020204" pitchFamily="34" charset="0"/>
              </a:rPr>
              <a:t>Patient case: 71-year-old female</a:t>
            </a:r>
          </a:p>
        </p:txBody>
      </p:sp>
      <p:grpSp>
        <p:nvGrpSpPr>
          <p:cNvPr id="23" name="Group 22">
            <a:extLst>
              <a:ext uri="{FF2B5EF4-FFF2-40B4-BE49-F238E27FC236}">
                <a16:creationId xmlns:a16="http://schemas.microsoft.com/office/drawing/2014/main" id="{ECE1353D-BFB8-D7D0-401D-7DAE7804271F}"/>
              </a:ext>
            </a:extLst>
          </p:cNvPr>
          <p:cNvGrpSpPr>
            <a:grpSpLocks noChangeAspect="1"/>
          </p:cNvGrpSpPr>
          <p:nvPr/>
        </p:nvGrpSpPr>
        <p:grpSpPr>
          <a:xfrm>
            <a:off x="2404468" y="2862232"/>
            <a:ext cx="9369318" cy="3811396"/>
            <a:chOff x="2149722" y="3429000"/>
            <a:chExt cx="7892556" cy="3210656"/>
          </a:xfrm>
        </p:grpSpPr>
        <p:pic>
          <p:nvPicPr>
            <p:cNvPr id="6" name="Picture 5" descr="A screen shot of a computer screen&#10;&#10;AI-generated content may be incorrect.">
              <a:extLst>
                <a:ext uri="{FF2B5EF4-FFF2-40B4-BE49-F238E27FC236}">
                  <a16:creationId xmlns:a16="http://schemas.microsoft.com/office/drawing/2014/main" id="{30A469D0-AB21-7193-B2D4-2EB9EBAACD2B}"/>
                </a:ext>
              </a:extLst>
            </p:cNvPr>
            <p:cNvPicPr>
              <a:picLocks noChangeAspect="1"/>
            </p:cNvPicPr>
            <p:nvPr/>
          </p:nvPicPr>
          <p:blipFill>
            <a:blip r:embed="rId2"/>
            <a:srcRect l="20732" t="23494" r="15854" b="25904"/>
            <a:stretch>
              <a:fillRect/>
            </a:stretch>
          </p:blipFill>
          <p:spPr>
            <a:xfrm>
              <a:off x="7444728" y="5071661"/>
              <a:ext cx="1941327" cy="1567995"/>
            </a:xfrm>
            <a:prstGeom prst="rect">
              <a:avLst/>
            </a:prstGeom>
          </p:spPr>
        </p:pic>
        <p:pic>
          <p:nvPicPr>
            <p:cNvPr id="7" name="Picture 6" descr="A close up of an x-ray&#10;&#10;AI-generated content may be incorrect.">
              <a:extLst>
                <a:ext uri="{FF2B5EF4-FFF2-40B4-BE49-F238E27FC236}">
                  <a16:creationId xmlns:a16="http://schemas.microsoft.com/office/drawing/2014/main" id="{4D8C12A8-1813-E74D-E5FD-8456458A732B}"/>
                </a:ext>
              </a:extLst>
            </p:cNvPr>
            <p:cNvPicPr>
              <a:picLocks noChangeAspect="1"/>
            </p:cNvPicPr>
            <p:nvPr/>
          </p:nvPicPr>
          <p:blipFill>
            <a:blip r:embed="rId3"/>
            <a:srcRect l="18520" t="25995" r="18577" b="23806"/>
            <a:stretch>
              <a:fillRect/>
            </a:stretch>
          </p:blipFill>
          <p:spPr>
            <a:xfrm>
              <a:off x="4797226" y="5071661"/>
              <a:ext cx="1941327" cy="1567995"/>
            </a:xfrm>
            <a:prstGeom prst="rect">
              <a:avLst/>
            </a:prstGeom>
          </p:spPr>
        </p:pic>
        <p:pic>
          <p:nvPicPr>
            <p:cNvPr id="8" name="Picture 7" descr="A close up of a ct scan&#10;&#10;AI-generated content may be incorrect.">
              <a:extLst>
                <a:ext uri="{FF2B5EF4-FFF2-40B4-BE49-F238E27FC236}">
                  <a16:creationId xmlns:a16="http://schemas.microsoft.com/office/drawing/2014/main" id="{487FA60B-6216-D646-C34F-82B21C10B430}"/>
                </a:ext>
              </a:extLst>
            </p:cNvPr>
            <p:cNvPicPr>
              <a:picLocks noChangeAspect="1"/>
            </p:cNvPicPr>
            <p:nvPr/>
          </p:nvPicPr>
          <p:blipFill>
            <a:blip r:embed="rId4"/>
            <a:srcRect l="18749" t="29518" r="18093" b="19881"/>
            <a:stretch>
              <a:fillRect/>
            </a:stretch>
          </p:blipFill>
          <p:spPr>
            <a:xfrm>
              <a:off x="2149722" y="5071661"/>
              <a:ext cx="1941329" cy="1567995"/>
            </a:xfrm>
            <a:prstGeom prst="rect">
              <a:avLst/>
            </a:prstGeom>
          </p:spPr>
        </p:pic>
        <p:pic>
          <p:nvPicPr>
            <p:cNvPr id="9" name="Picture 8" descr="A close up of a ct scan&#10;&#10;AI-generated content may be incorrect.">
              <a:extLst>
                <a:ext uri="{FF2B5EF4-FFF2-40B4-BE49-F238E27FC236}">
                  <a16:creationId xmlns:a16="http://schemas.microsoft.com/office/drawing/2014/main" id="{4DEECB03-6B9C-429C-613B-655DEEC819CD}"/>
                </a:ext>
              </a:extLst>
            </p:cNvPr>
            <p:cNvPicPr>
              <a:picLocks noChangeAspect="1"/>
            </p:cNvPicPr>
            <p:nvPr/>
          </p:nvPicPr>
          <p:blipFill>
            <a:blip r:embed="rId4"/>
            <a:srcRect l="18749" t="29518" r="18093" b="19881"/>
            <a:stretch>
              <a:fillRect/>
            </a:stretch>
          </p:blipFill>
          <p:spPr>
            <a:xfrm>
              <a:off x="7445781" y="3429000"/>
              <a:ext cx="1941329" cy="1567995"/>
            </a:xfrm>
            <a:prstGeom prst="rect">
              <a:avLst/>
            </a:prstGeom>
          </p:spPr>
        </p:pic>
        <p:pic>
          <p:nvPicPr>
            <p:cNvPr id="10" name="Picture 9">
              <a:extLst>
                <a:ext uri="{FF2B5EF4-FFF2-40B4-BE49-F238E27FC236}">
                  <a16:creationId xmlns:a16="http://schemas.microsoft.com/office/drawing/2014/main" id="{DF218F7E-0A5F-4781-2053-F3A551407CBC}"/>
                </a:ext>
              </a:extLst>
            </p:cNvPr>
            <p:cNvPicPr>
              <a:picLocks noChangeAspect="1"/>
            </p:cNvPicPr>
            <p:nvPr/>
          </p:nvPicPr>
          <p:blipFill>
            <a:blip r:embed="rId5"/>
            <a:srcRect l="18826" t="26541" r="18016" b="22447"/>
            <a:stretch>
              <a:fillRect/>
            </a:stretch>
          </p:blipFill>
          <p:spPr>
            <a:xfrm>
              <a:off x="4800381" y="3429000"/>
              <a:ext cx="1941327" cy="1567995"/>
            </a:xfrm>
            <a:prstGeom prst="rect">
              <a:avLst/>
            </a:prstGeom>
          </p:spPr>
        </p:pic>
        <p:pic>
          <p:nvPicPr>
            <p:cNvPr id="11" name="Picture 10" descr="A screen shot of a computer screen&#10;&#10;AI-generated content may be incorrect.">
              <a:extLst>
                <a:ext uri="{FF2B5EF4-FFF2-40B4-BE49-F238E27FC236}">
                  <a16:creationId xmlns:a16="http://schemas.microsoft.com/office/drawing/2014/main" id="{79A02901-18F3-32BD-A612-72A5CF2F98C9}"/>
                </a:ext>
              </a:extLst>
            </p:cNvPr>
            <p:cNvPicPr>
              <a:picLocks noChangeAspect="1"/>
            </p:cNvPicPr>
            <p:nvPr/>
          </p:nvPicPr>
          <p:blipFill>
            <a:blip r:embed="rId6"/>
            <a:srcRect l="20573" t="20968" r="16268" b="28226"/>
            <a:stretch>
              <a:fillRect/>
            </a:stretch>
          </p:blipFill>
          <p:spPr>
            <a:xfrm>
              <a:off x="2150511" y="3429000"/>
              <a:ext cx="1941328" cy="1567995"/>
            </a:xfrm>
            <a:prstGeom prst="rect">
              <a:avLst/>
            </a:prstGeom>
          </p:spPr>
        </p:pic>
        <p:sp>
          <p:nvSpPr>
            <p:cNvPr id="12" name="Right Arrow 11">
              <a:extLst>
                <a:ext uri="{FF2B5EF4-FFF2-40B4-BE49-F238E27FC236}">
                  <a16:creationId xmlns:a16="http://schemas.microsoft.com/office/drawing/2014/main" id="{D1282C55-853E-CD25-4C51-5A2E1D55D18D}"/>
                </a:ext>
              </a:extLst>
            </p:cNvPr>
            <p:cNvSpPr/>
            <p:nvPr/>
          </p:nvSpPr>
          <p:spPr bwMode="auto">
            <a:xfrm>
              <a:off x="4147049" y="4026331"/>
              <a:ext cx="597332" cy="373332"/>
            </a:xfrm>
            <a:prstGeom prst="rightArrow">
              <a:avLst>
                <a:gd name="adj1" fmla="val 50000"/>
                <a:gd name="adj2" fmla="val 104868"/>
              </a:avLst>
            </a:prstGeom>
            <a:solidFill>
              <a:schemeClr val="tx1">
                <a:lumMod val="75000"/>
                <a:lumOff val="25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72" charset="0"/>
                <a:ea typeface="ＭＳ Ｐゴシック" pitchFamily="-72" charset="-128"/>
                <a:cs typeface="ＭＳ Ｐゴシック" pitchFamily="-72" charset="-128"/>
              </a:endParaRPr>
            </a:p>
          </p:txBody>
        </p:sp>
        <p:sp>
          <p:nvSpPr>
            <p:cNvPr id="13" name="Right Arrow 12">
              <a:extLst>
                <a:ext uri="{FF2B5EF4-FFF2-40B4-BE49-F238E27FC236}">
                  <a16:creationId xmlns:a16="http://schemas.microsoft.com/office/drawing/2014/main" id="{AB68B79A-A8DD-844E-01FF-98A1D2CD1B40}"/>
                </a:ext>
              </a:extLst>
            </p:cNvPr>
            <p:cNvSpPr/>
            <p:nvPr/>
          </p:nvSpPr>
          <p:spPr bwMode="auto">
            <a:xfrm>
              <a:off x="6786665" y="4026331"/>
              <a:ext cx="597332" cy="373332"/>
            </a:xfrm>
            <a:prstGeom prst="rightArrow">
              <a:avLst>
                <a:gd name="adj1" fmla="val 50000"/>
                <a:gd name="adj2" fmla="val 104868"/>
              </a:avLst>
            </a:prstGeom>
            <a:solidFill>
              <a:schemeClr val="tx1">
                <a:lumMod val="75000"/>
                <a:lumOff val="25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72" charset="0"/>
                <a:ea typeface="ＭＳ Ｐゴシック" pitchFamily="-72" charset="-128"/>
                <a:cs typeface="ＭＳ Ｐゴシック" pitchFamily="-72" charset="-128"/>
              </a:endParaRPr>
            </a:p>
          </p:txBody>
        </p:sp>
        <p:sp>
          <p:nvSpPr>
            <p:cNvPr id="17" name="Right Arrow 16">
              <a:extLst>
                <a:ext uri="{FF2B5EF4-FFF2-40B4-BE49-F238E27FC236}">
                  <a16:creationId xmlns:a16="http://schemas.microsoft.com/office/drawing/2014/main" id="{BA8FA89E-73F8-C936-6364-5612354F36F0}"/>
                </a:ext>
              </a:extLst>
            </p:cNvPr>
            <p:cNvSpPr/>
            <p:nvPr/>
          </p:nvSpPr>
          <p:spPr bwMode="auto">
            <a:xfrm>
              <a:off x="4147049" y="5668993"/>
              <a:ext cx="597332" cy="373332"/>
            </a:xfrm>
            <a:prstGeom prst="rightArrow">
              <a:avLst>
                <a:gd name="adj1" fmla="val 50000"/>
                <a:gd name="adj2" fmla="val 104868"/>
              </a:avLst>
            </a:prstGeom>
            <a:solidFill>
              <a:schemeClr val="tx1">
                <a:lumMod val="75000"/>
                <a:lumOff val="25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72" charset="0"/>
                <a:ea typeface="ＭＳ Ｐゴシック" pitchFamily="-72" charset="-128"/>
                <a:cs typeface="ＭＳ Ｐゴシック" pitchFamily="-72" charset="-128"/>
              </a:endParaRPr>
            </a:p>
          </p:txBody>
        </p:sp>
        <p:sp>
          <p:nvSpPr>
            <p:cNvPr id="18" name="Right Arrow 17">
              <a:extLst>
                <a:ext uri="{FF2B5EF4-FFF2-40B4-BE49-F238E27FC236}">
                  <a16:creationId xmlns:a16="http://schemas.microsoft.com/office/drawing/2014/main" id="{21F0258B-DA75-139C-D013-7FD1DD5D2866}"/>
                </a:ext>
              </a:extLst>
            </p:cNvPr>
            <p:cNvSpPr/>
            <p:nvPr/>
          </p:nvSpPr>
          <p:spPr bwMode="auto">
            <a:xfrm>
              <a:off x="6791398" y="5668993"/>
              <a:ext cx="597332" cy="373332"/>
            </a:xfrm>
            <a:prstGeom prst="rightArrow">
              <a:avLst>
                <a:gd name="adj1" fmla="val 50000"/>
                <a:gd name="adj2" fmla="val 104868"/>
              </a:avLst>
            </a:prstGeom>
            <a:solidFill>
              <a:schemeClr val="tx1">
                <a:lumMod val="75000"/>
                <a:lumOff val="25000"/>
              </a:scheme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72" charset="0"/>
                <a:ea typeface="ＭＳ Ｐゴシック" pitchFamily="-72" charset="-128"/>
                <a:cs typeface="ＭＳ Ｐゴシック" pitchFamily="-72" charset="-128"/>
              </a:endParaRPr>
            </a:p>
          </p:txBody>
        </p:sp>
        <p:sp>
          <p:nvSpPr>
            <p:cNvPr id="22" name="Right Arrow 21">
              <a:extLst>
                <a:ext uri="{FF2B5EF4-FFF2-40B4-BE49-F238E27FC236}">
                  <a16:creationId xmlns:a16="http://schemas.microsoft.com/office/drawing/2014/main" id="{A2C0DEF3-79DA-6B98-CAF0-6E31E0554A44}"/>
                </a:ext>
              </a:extLst>
            </p:cNvPr>
            <p:cNvSpPr/>
            <p:nvPr/>
          </p:nvSpPr>
          <p:spPr bwMode="auto">
            <a:xfrm>
              <a:off x="9444946" y="5668993"/>
              <a:ext cx="597332" cy="373332"/>
            </a:xfrm>
            <a:prstGeom prst="rightArrow">
              <a:avLst>
                <a:gd name="adj1" fmla="val 50000"/>
                <a:gd name="adj2" fmla="val 104868"/>
              </a:avLst>
            </a:prstGeom>
            <a:solidFill>
              <a:schemeClr val="bg2">
                <a:lumMod val="60000"/>
                <a:lumOff val="40000"/>
              </a:schemeClr>
            </a:solidFill>
            <a:ln w="9525" cap="flat" cmpd="sng" algn="ctr">
              <a:solidFill>
                <a:schemeClr val="tx1"/>
              </a:solidFill>
              <a:prstDash val="sysDash"/>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72" charset="0"/>
                <a:ea typeface="ＭＳ Ｐゴシック" pitchFamily="-72" charset="-128"/>
                <a:cs typeface="ＭＳ Ｐゴシック" pitchFamily="-72" charset="-128"/>
              </a:endParaRPr>
            </a:p>
          </p:txBody>
        </p:sp>
      </p:grpSp>
      <p:sp>
        <p:nvSpPr>
          <p:cNvPr id="24" name="Title 1">
            <a:extLst>
              <a:ext uri="{FF2B5EF4-FFF2-40B4-BE49-F238E27FC236}">
                <a16:creationId xmlns:a16="http://schemas.microsoft.com/office/drawing/2014/main" id="{E427A517-9A25-55B3-7A56-79A6DFF8A7B1}"/>
              </a:ext>
            </a:extLst>
          </p:cNvPr>
          <p:cNvSpPr txBox="1">
            <a:spLocks/>
          </p:cNvSpPr>
          <p:nvPr/>
        </p:nvSpPr>
        <p:spPr>
          <a:xfrm>
            <a:off x="264122" y="3492795"/>
            <a:ext cx="1532780" cy="63433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Trastuzumab + Tucatinib</a:t>
            </a:r>
          </a:p>
        </p:txBody>
      </p:sp>
      <p:sp>
        <p:nvSpPr>
          <p:cNvPr id="25" name="Title 1">
            <a:extLst>
              <a:ext uri="{FF2B5EF4-FFF2-40B4-BE49-F238E27FC236}">
                <a16:creationId xmlns:a16="http://schemas.microsoft.com/office/drawing/2014/main" id="{4ECBA577-2284-9591-1C3E-F125047CA30B}"/>
              </a:ext>
            </a:extLst>
          </p:cNvPr>
          <p:cNvSpPr txBox="1">
            <a:spLocks/>
          </p:cNvSpPr>
          <p:nvPr/>
        </p:nvSpPr>
        <p:spPr>
          <a:xfrm>
            <a:off x="264122" y="5425770"/>
            <a:ext cx="1532780" cy="63433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Trastuzumab deruxtecan</a:t>
            </a:r>
          </a:p>
        </p:txBody>
      </p:sp>
    </p:spTree>
    <p:extLst>
      <p:ext uri="{BB962C8B-B14F-4D97-AF65-F5344CB8AC3E}">
        <p14:creationId xmlns:p14="http://schemas.microsoft.com/office/powerpoint/2010/main" val="2642036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02792-F85F-16C7-854E-3359F6BCDB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59CF2B-2B84-DEDB-DC65-659C000DF22D}"/>
              </a:ext>
            </a:extLst>
          </p:cNvPr>
          <p:cNvSpPr txBox="1"/>
          <p:nvPr/>
        </p:nvSpPr>
        <p:spPr>
          <a:xfrm>
            <a:off x="974109" y="1196752"/>
            <a:ext cx="10074891" cy="69865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How would you indirectly compare the global efficacy of tucatinib/trastuzumab to that of T-DXd? What about tolerability?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For patients to whom you have decided to administer HER2-targeted therapy, which of these regimens do you typically administer first? What clinical </a:t>
            </a:r>
            <a:r>
              <a:rPr kumimoji="0" lang="en-US" sz="2800" b="1" i="0" u="none" strike="noStrike" kern="100" cap="none" spc="0" normalizeH="0" baseline="0" noProof="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factors influence this </a:t>
            </a: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Based on the recent data with zanidatamab plus mFOLFOX6-2 with or without bevacizumab as first-line therapy for patients with HER2-positive mCRC, would you like to have access to this regimen now? For which patients with HER2-positive mCRC would you prioritize its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4BC587E5-11F5-E404-B8F7-A10769F7116A}"/>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640852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26574"/>
            <a:ext cx="12192000" cy="1143000"/>
          </a:xfrm>
        </p:spPr>
        <p:txBody>
          <a:bodyPr wrap="square" anchor="ctr">
            <a:noAutofit/>
          </a:bodyPr>
          <a:lstStyle/>
          <a:p>
            <a:r>
              <a:rPr lang="en-US" sz="3600" dirty="0"/>
              <a:t>RTP Live from Chicago: Investigator Perspectives on </a:t>
            </a:r>
            <a:br>
              <a:rPr lang="en-US" sz="3600" dirty="0"/>
            </a:br>
            <a:r>
              <a:rPr lang="en-US" sz="3600" dirty="0"/>
              <a:t>Available Research Findings and Challenging Questions </a:t>
            </a:r>
            <a:br>
              <a:rPr lang="en-US" sz="3600" dirty="0"/>
            </a:br>
            <a:r>
              <a:rPr lang="en-US" sz="3600" dirty="0"/>
              <a:t>in the Management of Renal Cell Carcinoma</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36247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59456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04791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14908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Laurence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Albiges</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a:t>
            </a:r>
          </a:p>
        </p:txBody>
      </p:sp>
    </p:spTree>
    <p:custDataLst>
      <p:tags r:id="rId1"/>
    </p:custDataLst>
    <p:extLst>
      <p:ext uri="{BB962C8B-B14F-4D97-AF65-F5344CB8AC3E}">
        <p14:creationId xmlns:p14="http://schemas.microsoft.com/office/powerpoint/2010/main" val="79730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862064"/>
            <a:ext cx="10791877" cy="1143000"/>
          </a:xfrm>
        </p:spPr>
        <p:txBody>
          <a:bodyPr/>
          <a:lstStyle/>
          <a:p>
            <a:r>
              <a:rPr lang="en-US" sz="3600" i="1" dirty="0"/>
              <a:t>Thank you for joining us!</a:t>
            </a:r>
            <a:br>
              <a:rPr lang="en-US" sz="3600" i="1" dirty="0"/>
            </a:br>
            <a:r>
              <a:rPr lang="en-US" sz="3600" i="1" dirty="0"/>
              <a:t>Your feedback is very important to us.</a:t>
            </a:r>
            <a:br>
              <a:rPr lang="en-US" sz="3600" i="1" dirty="0"/>
            </a:br>
            <a:br>
              <a:rPr lang="en-US" sz="2000" i="1" dirty="0"/>
            </a:br>
            <a:r>
              <a:rPr lang="en-US" sz="3600" i="1" dirty="0"/>
              <a:t>Please complete the survey currently up on the iPads </a:t>
            </a:r>
            <a:br>
              <a:rPr lang="en-US" sz="3600" i="1" dirty="0"/>
            </a:br>
            <a:r>
              <a:rPr lang="en-US" sz="3600" i="1" dirty="0"/>
              <a:t>for attendees in the room and on Zoom for </a:t>
            </a:r>
            <a:br>
              <a:rPr lang="en-US" sz="3600" i="1" dirty="0"/>
            </a:br>
            <a:r>
              <a:rPr lang="en-US" sz="3600" i="1" dirty="0"/>
              <a:t>those attending virtually. The survey will remain open up to 5 minutes after the meeting ends.</a:t>
            </a:r>
            <a:br>
              <a:rPr lang="en-US" sz="3600" i="1" dirty="0"/>
            </a:br>
            <a:br>
              <a:rPr lang="en-US" sz="2000" i="1" dirty="0"/>
            </a:br>
            <a:r>
              <a:rPr lang="en-US" sz="3600" i="1" u="sng" dirty="0"/>
              <a:t>How to Obtain CME Credit</a:t>
            </a:r>
            <a:br>
              <a:rPr lang="en-US" sz="3600" i="1" dirty="0"/>
            </a:br>
            <a:r>
              <a:rPr lang="en-US" sz="3600" i="1" dirty="0"/>
              <a:t>In-person attendees: Please refer to the program</a:t>
            </a:r>
            <a:br>
              <a:rPr lang="en-US" sz="3600" i="1" dirty="0"/>
            </a:br>
            <a:r>
              <a:rPr lang="en-US" sz="3600" i="1" dirty="0"/>
              <a:t>syllabus for the CME credit link or QR code.</a:t>
            </a:r>
            <a:br>
              <a:rPr lang="en-US" sz="3600" i="1" dirty="0"/>
            </a:br>
            <a:r>
              <a:rPr lang="en-US" sz="3600" i="1" dirty="0"/>
              <a:t>Online/Zoom attendees: The CME credit link</a:t>
            </a:r>
            <a:br>
              <a:rPr lang="en-US" sz="3600" i="1" dirty="0"/>
            </a:br>
            <a:r>
              <a:rPr lang="en-US" sz="3600" i="1" dirty="0"/>
              <a:t>is posted in the chat room.</a:t>
            </a:r>
          </a:p>
        </p:txBody>
      </p:sp>
    </p:spTree>
    <p:extLst>
      <p:ext uri="{BB962C8B-B14F-4D97-AF65-F5344CB8AC3E}">
        <p14:creationId xmlns:p14="http://schemas.microsoft.com/office/powerpoint/2010/main" val="2680132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59FA2BDC-D13E-6EC5-FEEC-4D0ED2F2513F}"/>
              </a:ext>
            </a:extLst>
          </p:cNvPr>
          <p:cNvPicPr>
            <a:picLocks noChangeAspect="1"/>
          </p:cNvPicPr>
          <p:nvPr/>
        </p:nvPicPr>
        <p:blipFill>
          <a:blip r:embed="rId3">
            <a:extLst>
              <a:ext uri="{28A0092B-C50C-407E-A947-70E740481C1C}">
                <a14:useLocalDpi xmlns:a14="http://schemas.microsoft.com/office/drawing/2010/main" val="0"/>
              </a:ext>
            </a:extLst>
          </a:blip>
          <a:srcRect l="12651" t="3844" r="13965" b="22953"/>
          <a:stretch>
            <a:fillRect/>
          </a:stretch>
        </p:blipFill>
        <p:spPr>
          <a:xfrm>
            <a:off x="7527016" y="1268760"/>
            <a:ext cx="4123944" cy="27424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1123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88EC1-AE93-4C9D-72D4-96A392BEFA0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2741770-94FB-3F39-7C99-C99508551CF7}"/>
              </a:ext>
            </a:extLst>
          </p:cNvPr>
          <p:cNvSpPr>
            <a:spLocks noGrp="1" noChangeArrowheads="1"/>
          </p:cNvSpPr>
          <p:nvPr>
            <p:ph type="title"/>
          </p:nvPr>
        </p:nvSpPr>
        <p:spPr>
          <a:xfrm>
            <a:off x="-26623" y="495811"/>
            <a:ext cx="12192000" cy="1143000"/>
          </a:xfrm>
        </p:spPr>
        <p:txBody>
          <a:bodyPr wrap="square" anchor="ctr">
            <a:noAutofit/>
          </a:bodyPr>
          <a:lstStyle/>
          <a:p>
            <a:r>
              <a:rPr lang="en-US" sz="3600" dirty="0"/>
              <a:t>Data + Perspectives: Clinical Investigators </a:t>
            </a:r>
            <a:br>
              <a:rPr lang="en-US" sz="3600" dirty="0"/>
            </a:br>
            <a:r>
              <a:rPr lang="en-US" sz="3600" dirty="0"/>
              <a:t>Discuss the Current and Future Clinical Care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EF45C642-44E8-3378-30DE-02BD11693AB2}"/>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Christopher Lieu, MD</a:t>
            </a:r>
          </a:p>
        </p:txBody>
      </p:sp>
      <p:sp>
        <p:nvSpPr>
          <p:cNvPr id="13" name="Text Box 7">
            <a:extLst>
              <a:ext uri="{FF2B5EF4-FFF2-40B4-BE49-F238E27FC236}">
                <a16:creationId xmlns:a16="http://schemas.microsoft.com/office/drawing/2014/main" id="{DF5AA3FB-099D-8F63-1194-F9EECB8985A6}"/>
              </a:ext>
            </a:extLst>
          </p:cNvPr>
          <p:cNvSpPr txBox="1">
            <a:spLocks noChangeArrowheads="1"/>
          </p:cNvSpPr>
          <p:nvPr/>
        </p:nvSpPr>
        <p:spPr bwMode="auto">
          <a:xfrm>
            <a:off x="4647392" y="35288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E666B20-F44B-54C2-A050-3AD42C7D494F}"/>
              </a:ext>
            </a:extLst>
          </p:cNvPr>
          <p:cNvSpPr txBox="1">
            <a:spLocks noChangeArrowheads="1"/>
          </p:cNvSpPr>
          <p:nvPr/>
        </p:nvSpPr>
        <p:spPr bwMode="auto">
          <a:xfrm>
            <a:off x="0" y="225249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PM CT (8:00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EDECA021-F46B-B1BD-C1E1-898A3E7E1FF9}"/>
              </a:ext>
            </a:extLst>
          </p:cNvPr>
          <p:cNvSpPr txBox="1">
            <a:spLocks noChangeArrowheads="1"/>
          </p:cNvSpPr>
          <p:nvPr/>
        </p:nvSpPr>
        <p:spPr bwMode="auto">
          <a:xfrm>
            <a:off x="152400" y="408338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Lonardi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Kanwal Raghav, MD, MBBS</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30513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AAAA4775-A15D-CE0A-072E-A6681E12EF68}"/>
              </a:ext>
            </a:extLst>
          </p:cNvPr>
          <p:cNvSpPr txBox="1">
            <a:spLocks/>
          </p:cNvSpPr>
          <p:nvPr/>
        </p:nvSpPr>
        <p:spPr bwMode="auto">
          <a:xfrm>
            <a:off x="1055440" y="1268760"/>
            <a:ext cx="10513168"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rgbClr val="3233FF"/>
                </a:solidFill>
              </a:rPr>
              <a:t>MODULE 1: </a:t>
            </a:r>
            <a:r>
              <a:rPr lang="en-US" sz="2500" kern="0" dirty="0">
                <a:solidFill>
                  <a:schemeClr val="tx1"/>
                </a:solidFill>
              </a:rPr>
              <a:t>Gastroesophageal Cancers — Dr </a:t>
            </a:r>
            <a:r>
              <a:rPr lang="en-US" sz="2500" kern="0" dirty="0" err="1">
                <a:solidFill>
                  <a:schemeClr val="tx1"/>
                </a:solidFill>
              </a:rPr>
              <a:t>Lonardi</a:t>
            </a:r>
            <a:endParaRPr lang="en-US" sz="2500" kern="0" dirty="0">
              <a:solidFill>
                <a:schemeClr val="tx1"/>
              </a:solidFill>
            </a:endParaRPr>
          </a:p>
          <a:p>
            <a:pPr marL="98425" indent="0">
              <a:lnSpc>
                <a:spcPct val="100000"/>
              </a:lnSpc>
              <a:spcBef>
                <a:spcPts val="0"/>
              </a:spcBef>
              <a:spcAft>
                <a:spcPts val="2200"/>
              </a:spcAft>
              <a:buNone/>
            </a:pPr>
            <a:r>
              <a:rPr lang="en-US" sz="2500" kern="0" dirty="0">
                <a:solidFill>
                  <a:srgbClr val="3233FF"/>
                </a:solidFill>
              </a:rPr>
              <a:t>MODULE 2: </a:t>
            </a:r>
            <a:r>
              <a:rPr lang="en-US" sz="2500" kern="0" dirty="0">
                <a:solidFill>
                  <a:schemeClr val="tx1"/>
                </a:solidFill>
              </a:rPr>
              <a:t>Biliary Tract Cancers — Dr Ellis</a:t>
            </a:r>
          </a:p>
          <a:p>
            <a:pPr marL="98425" indent="0">
              <a:lnSpc>
                <a:spcPct val="100000"/>
              </a:lnSpc>
              <a:spcBef>
                <a:spcPts val="0"/>
              </a:spcBef>
              <a:spcAft>
                <a:spcPts val="2200"/>
              </a:spcAft>
              <a:buNone/>
            </a:pPr>
            <a:r>
              <a:rPr lang="en-US" sz="2500" kern="0" dirty="0">
                <a:solidFill>
                  <a:srgbClr val="3233FF"/>
                </a:solidFill>
              </a:rPr>
              <a:t>MODULE 3: </a:t>
            </a:r>
            <a:r>
              <a:rPr lang="en-US" sz="2500" kern="0" dirty="0">
                <a:solidFill>
                  <a:schemeClr val="tx1"/>
                </a:solidFill>
              </a:rPr>
              <a:t>Colorectal Cancer — Dr Raghav</a:t>
            </a:r>
          </a:p>
        </p:txBody>
      </p:sp>
    </p:spTree>
    <p:extLst>
      <p:ext uri="{BB962C8B-B14F-4D97-AF65-F5344CB8AC3E}">
        <p14:creationId xmlns:p14="http://schemas.microsoft.com/office/powerpoint/2010/main" val="3573484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D5272E-B449-7FC3-8352-F9ECF122C6DC}"/>
              </a:ext>
            </a:extLst>
          </p:cNvPr>
          <p:cNvSpPr/>
          <p:nvPr/>
        </p:nvSpPr>
        <p:spPr bwMode="auto">
          <a:xfrm>
            <a:off x="767408" y="1124745"/>
            <a:ext cx="10801200" cy="64807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AAAA4775-A15D-CE0A-072E-A6681E12EF68}"/>
              </a:ext>
            </a:extLst>
          </p:cNvPr>
          <p:cNvSpPr txBox="1">
            <a:spLocks/>
          </p:cNvSpPr>
          <p:nvPr/>
        </p:nvSpPr>
        <p:spPr bwMode="auto">
          <a:xfrm>
            <a:off x="1055440" y="1268760"/>
            <a:ext cx="10513168"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chemeClr val="bg1"/>
                </a:solidFill>
              </a:rPr>
              <a:t>MODULE 1: Gastroesophageal Cancers — Dr </a:t>
            </a:r>
            <a:r>
              <a:rPr lang="en-US" sz="2500" kern="0" dirty="0" err="1">
                <a:solidFill>
                  <a:schemeClr val="bg1"/>
                </a:solidFill>
              </a:rPr>
              <a:t>Lonardi</a:t>
            </a:r>
            <a:endParaRPr lang="en-US" sz="2500" kern="0" dirty="0">
              <a:solidFill>
                <a:schemeClr val="bg1"/>
              </a:solidFill>
            </a:endParaRPr>
          </a:p>
          <a:p>
            <a:pPr marL="98425" indent="0">
              <a:lnSpc>
                <a:spcPct val="100000"/>
              </a:lnSpc>
              <a:spcBef>
                <a:spcPts val="0"/>
              </a:spcBef>
              <a:spcAft>
                <a:spcPts val="2200"/>
              </a:spcAft>
              <a:buNone/>
            </a:pPr>
            <a:r>
              <a:rPr lang="en-US" sz="2500" kern="0" dirty="0">
                <a:solidFill>
                  <a:srgbClr val="3233FF"/>
                </a:solidFill>
              </a:rPr>
              <a:t>MODULE 2: </a:t>
            </a:r>
            <a:r>
              <a:rPr lang="en-US" sz="2500" kern="0" dirty="0">
                <a:solidFill>
                  <a:schemeClr val="tx1"/>
                </a:solidFill>
              </a:rPr>
              <a:t>Biliary Tract Cancers — Dr Ellis</a:t>
            </a:r>
          </a:p>
          <a:p>
            <a:pPr marL="98425" indent="0">
              <a:lnSpc>
                <a:spcPct val="100000"/>
              </a:lnSpc>
              <a:spcBef>
                <a:spcPts val="0"/>
              </a:spcBef>
              <a:spcAft>
                <a:spcPts val="2200"/>
              </a:spcAft>
              <a:buNone/>
            </a:pPr>
            <a:r>
              <a:rPr lang="en-US" sz="2500" kern="0" dirty="0">
                <a:solidFill>
                  <a:srgbClr val="3233FF"/>
                </a:solidFill>
              </a:rPr>
              <a:t>MODULE 3: </a:t>
            </a:r>
            <a:r>
              <a:rPr lang="en-US" sz="2500" kern="0" dirty="0">
                <a:solidFill>
                  <a:schemeClr val="tx1"/>
                </a:solidFill>
              </a:rPr>
              <a:t>Colorectal Cancer — Dr Raghav</a:t>
            </a:r>
          </a:p>
        </p:txBody>
      </p:sp>
    </p:spTree>
    <p:extLst>
      <p:ext uri="{BB962C8B-B14F-4D97-AF65-F5344CB8AC3E}">
        <p14:creationId xmlns:p14="http://schemas.microsoft.com/office/powerpoint/2010/main" val="1843589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AutoShape 2"/>
          <p:cNvSpPr>
            <a:spLocks noChangeArrowheads="1"/>
          </p:cNvSpPr>
          <p:nvPr/>
        </p:nvSpPr>
        <p:spPr bwMode="auto">
          <a:xfrm>
            <a:off x="199706" y="2770123"/>
            <a:ext cx="11725910" cy="1888659"/>
          </a:xfrm>
          <a:prstGeom prst="roundRect">
            <a:avLst>
              <a:gd name="adj" fmla="val 16667"/>
            </a:avLst>
          </a:prstGeom>
          <a:solidFill>
            <a:schemeClr val="tx2">
              <a:lumMod val="75000"/>
            </a:schemeClr>
          </a:solidFill>
          <a:ln w="9525">
            <a:noFill/>
            <a:round/>
            <a:headEnd/>
            <a:tailEnd/>
          </a:ln>
          <a:effectLst>
            <a:outerShdw blurRad="50800" dist="38100" dir="2700000" algn="tl" rotWithShape="0">
              <a:srgbClr val="000000">
                <a:alpha val="43000"/>
              </a:srgbClr>
            </a:outerShdw>
          </a:effectLst>
          <a:scene3d>
            <a:camera prst="orthographicFront"/>
            <a:lightRig rig="threePt" dir="t"/>
          </a:scene3d>
          <a:sp3d>
            <a:bevelT/>
          </a:sp3d>
        </p:spPr>
        <p:txBody>
          <a:bodyPr wrap="none" tIns="0" bIns="0" anchor="ctr" anchorCtr="1"/>
          <a:lstStyle>
            <a:lvl1pPr marL="342900" indent="-342900" defTabSz="406400">
              <a:defRPr sz="2400">
                <a:solidFill>
                  <a:schemeClr val="bg1"/>
                </a:solidFill>
                <a:latin typeface="Times New Roman" charset="0"/>
                <a:ea typeface="ＭＳ Ｐゴシック" charset="0"/>
                <a:cs typeface="Lucida Sans Unicode" charset="0"/>
              </a:defRPr>
            </a:lvl1pPr>
            <a:lvl2pPr marL="17463" indent="-17463" defTabSz="406400">
              <a:defRPr sz="2400">
                <a:solidFill>
                  <a:schemeClr val="bg1"/>
                </a:solidFill>
                <a:latin typeface="Times New Roman" charset="0"/>
                <a:ea typeface="Lucida Sans Unicode" charset="0"/>
                <a:cs typeface="Lucida Sans Unicode" charset="0"/>
              </a:defRPr>
            </a:lvl2pPr>
            <a:lvl3pPr marL="1143000" indent="-228600" defTabSz="406400">
              <a:defRPr sz="2400">
                <a:solidFill>
                  <a:schemeClr val="bg1"/>
                </a:solidFill>
                <a:latin typeface="Times New Roman" charset="0"/>
                <a:ea typeface="Lucida Sans Unicode" charset="0"/>
                <a:cs typeface="Lucida Sans Unicode" charset="0"/>
              </a:defRPr>
            </a:lvl3pPr>
            <a:lvl4pPr marL="1600200" indent="-228600" defTabSz="406400">
              <a:defRPr sz="2400">
                <a:solidFill>
                  <a:schemeClr val="bg1"/>
                </a:solidFill>
                <a:latin typeface="Times New Roman" charset="0"/>
                <a:ea typeface="Lucida Sans Unicode" charset="0"/>
                <a:cs typeface="Lucida Sans Unicode" charset="0"/>
              </a:defRPr>
            </a:lvl4pPr>
            <a:lvl5pPr marL="2057400" indent="-228600" defTabSz="406400">
              <a:defRPr sz="2400">
                <a:solidFill>
                  <a:schemeClr val="bg1"/>
                </a:solidFill>
                <a:latin typeface="Times New Roman" charset="0"/>
                <a:ea typeface="Lucida Sans Unicode" charset="0"/>
                <a:cs typeface="Lucida Sans Unicode" charset="0"/>
              </a:defRPr>
            </a:lvl5pPr>
            <a:lvl6pPr marL="2514600" indent="-228600" defTabSz="406400" eaLnBrk="0" fontAlgn="base" hangingPunct="0">
              <a:spcBef>
                <a:spcPct val="0"/>
              </a:spcBef>
              <a:spcAft>
                <a:spcPct val="0"/>
              </a:spcAft>
              <a:defRPr sz="2400">
                <a:solidFill>
                  <a:schemeClr val="bg1"/>
                </a:solidFill>
                <a:latin typeface="Times New Roman" charset="0"/>
                <a:ea typeface="Lucida Sans Unicode" charset="0"/>
                <a:cs typeface="Lucida Sans Unicode" charset="0"/>
              </a:defRPr>
            </a:lvl6pPr>
            <a:lvl7pPr marL="2971800" indent="-228600" defTabSz="406400" eaLnBrk="0" fontAlgn="base" hangingPunct="0">
              <a:spcBef>
                <a:spcPct val="0"/>
              </a:spcBef>
              <a:spcAft>
                <a:spcPct val="0"/>
              </a:spcAft>
              <a:defRPr sz="2400">
                <a:solidFill>
                  <a:schemeClr val="bg1"/>
                </a:solidFill>
                <a:latin typeface="Times New Roman" charset="0"/>
                <a:ea typeface="Lucida Sans Unicode" charset="0"/>
                <a:cs typeface="Lucida Sans Unicode" charset="0"/>
              </a:defRPr>
            </a:lvl7pPr>
            <a:lvl8pPr marL="3429000" indent="-228600" defTabSz="406400" eaLnBrk="0" fontAlgn="base" hangingPunct="0">
              <a:spcBef>
                <a:spcPct val="0"/>
              </a:spcBef>
              <a:spcAft>
                <a:spcPct val="0"/>
              </a:spcAft>
              <a:defRPr sz="2400">
                <a:solidFill>
                  <a:schemeClr val="bg1"/>
                </a:solidFill>
                <a:latin typeface="Times New Roman" charset="0"/>
                <a:ea typeface="Lucida Sans Unicode" charset="0"/>
                <a:cs typeface="Lucida Sans Unicode" charset="0"/>
              </a:defRPr>
            </a:lvl8pPr>
            <a:lvl9pPr marL="3886200" indent="-228600" defTabSz="406400" eaLnBrk="0" fontAlgn="base" hangingPunct="0">
              <a:spcBef>
                <a:spcPct val="0"/>
              </a:spcBef>
              <a:spcAft>
                <a:spcPct val="0"/>
              </a:spcAft>
              <a:defRPr sz="2400">
                <a:solidFill>
                  <a:schemeClr val="bg1"/>
                </a:solidFill>
                <a:latin typeface="Times New Roman" charset="0"/>
                <a:ea typeface="Lucida Sans Unicode" charset="0"/>
                <a:cs typeface="Lucida Sans Unicode" charset="0"/>
              </a:defRPr>
            </a:lvl9pPr>
          </a:lstStyle>
          <a:p>
            <a:pPr marL="342900" marR="0" lvl="0" indent="-342900" algn="ctr" defTabSz="406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rPr>
              <a:t>HER2+ Gastric/GEJ Cancer</a:t>
            </a:r>
          </a:p>
        </p:txBody>
      </p:sp>
      <p:sp>
        <p:nvSpPr>
          <p:cNvPr id="14340" name="Rectangle 3"/>
          <p:cNvSpPr>
            <a:spLocks noChangeArrowheads="1"/>
          </p:cNvSpPr>
          <p:nvPr/>
        </p:nvSpPr>
        <p:spPr bwMode="auto">
          <a:xfrm>
            <a:off x="1490662" y="4951063"/>
            <a:ext cx="9144001" cy="419100"/>
          </a:xfrm>
          <a:prstGeom prst="rect">
            <a:avLst/>
          </a:prstGeom>
          <a:noFill/>
          <a:ln>
            <a:noFill/>
          </a:ln>
        </p:spPr>
        <p:txBody>
          <a:bodyPr/>
          <a:lstStyle/>
          <a:p>
            <a:pPr marL="304796" marR="0" lvl="0" indent="-304796" algn="ctr" defTabSz="406395" rtl="0" eaLnBrk="1" fontAlgn="auto" latinLnBrk="0" hangingPunct="1">
              <a:lnSpc>
                <a:spcPct val="85000"/>
              </a:lnSpc>
              <a:spcBef>
                <a:spcPct val="20000"/>
              </a:spcBef>
              <a:spcAft>
                <a:spcPts val="1600"/>
              </a:spcAft>
              <a:buClrTx/>
              <a:buSzTx/>
              <a:buFontTx/>
              <a:buNone/>
              <a:tabLst/>
              <a:defRPr/>
            </a:pPr>
            <a:r>
              <a:rPr kumimoji="0" lang="en-US" sz="2800" b="1" i="0" u="none" strike="noStrike" kern="1200" cap="none" spc="0" normalizeH="0" baseline="0" noProof="0" dirty="0">
                <a:ln>
                  <a:noFill/>
                </a:ln>
                <a:solidFill>
                  <a:srgbClr val="1F497D">
                    <a:lumMod val="75000"/>
                  </a:srgbClr>
                </a:solidFill>
                <a:effectLst/>
                <a:uLnTx/>
                <a:uFillTx/>
                <a:latin typeface="Calibri"/>
                <a:ea typeface="ＭＳ Ｐゴシック" charset="0"/>
                <a:cs typeface="ＭＳ Ｐゴシック" charset="0"/>
              </a:rPr>
              <a:t>Sara </a:t>
            </a:r>
            <a:r>
              <a:rPr kumimoji="0" lang="en-US" sz="2800" b="1" i="0" u="none" strike="noStrike" kern="1200" cap="none" spc="0" normalizeH="0" baseline="0" noProof="0" dirty="0" err="1">
                <a:ln>
                  <a:noFill/>
                </a:ln>
                <a:solidFill>
                  <a:srgbClr val="1F497D">
                    <a:lumMod val="75000"/>
                  </a:srgbClr>
                </a:solidFill>
                <a:effectLst/>
                <a:uLnTx/>
                <a:uFillTx/>
                <a:latin typeface="Calibri"/>
                <a:ea typeface="ＭＳ Ｐゴシック" charset="0"/>
                <a:cs typeface="ＭＳ Ｐゴシック" charset="0"/>
              </a:rPr>
              <a:t>Lonardi</a:t>
            </a:r>
            <a:endParaRPr kumimoji="0" lang="en-US" sz="2800" b="1" i="0" u="none" strike="noStrike" kern="1200" cap="none" spc="0" normalizeH="0" baseline="0" noProof="0" dirty="0">
              <a:ln>
                <a:noFill/>
              </a:ln>
              <a:solidFill>
                <a:srgbClr val="1F497D">
                  <a:lumMod val="75000"/>
                </a:srgbClr>
              </a:solidFill>
              <a:effectLst/>
              <a:uLnTx/>
              <a:uFillTx/>
              <a:latin typeface="Calibri"/>
              <a:ea typeface="ＭＳ Ｐゴシック" charset="0"/>
              <a:cs typeface="ＭＳ Ｐゴシック" charset="0"/>
            </a:endParaRPr>
          </a:p>
        </p:txBody>
      </p:sp>
      <p:pic>
        <p:nvPicPr>
          <p:cNvPr id="28678" name="Picture 3" descr="logoScuro_IOV senza pad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49" y="211139"/>
            <a:ext cx="933451" cy="957263"/>
          </a:xfrm>
          <a:prstGeom prst="rect">
            <a:avLst/>
          </a:prstGeom>
          <a:noFill/>
          <a:ln w="127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8679" name="Gruppo 1"/>
          <p:cNvGrpSpPr>
            <a:grpSpLocks/>
          </p:cNvGrpSpPr>
          <p:nvPr/>
        </p:nvGrpSpPr>
        <p:grpSpPr bwMode="auto">
          <a:xfrm>
            <a:off x="10693780" y="211139"/>
            <a:ext cx="1463675" cy="1085851"/>
            <a:chOff x="7259167" y="5414710"/>
            <a:chExt cx="1553185" cy="1138405"/>
          </a:xfrm>
        </p:grpSpPr>
        <p:pic>
          <p:nvPicPr>
            <p:cNvPr id="28683" name="Picture 5" descr="logo_vene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6777" y="5414710"/>
              <a:ext cx="747920" cy="86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ttangolo 6"/>
            <p:cNvSpPr/>
            <p:nvPr/>
          </p:nvSpPr>
          <p:spPr>
            <a:xfrm>
              <a:off x="7259167" y="6260192"/>
              <a:ext cx="1553185" cy="292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0639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noFill/>
                  </a:ln>
                  <a:solidFill>
                    <a:prstClr val="white">
                      <a:lumMod val="50000"/>
                    </a:prstClr>
                  </a:solidFill>
                  <a:effectLst/>
                  <a:uLnTx/>
                  <a:uFillTx/>
                  <a:latin typeface="Calibri"/>
                  <a:ea typeface="+mn-ea"/>
                  <a:cs typeface="+mn-cs"/>
                </a:rPr>
                <a:t>Regione</a:t>
              </a:r>
              <a:r>
                <a:rPr kumimoji="0" lang="en-US" sz="1067" b="1" i="0" u="none" strike="noStrike" kern="1200" cap="none" spc="0" normalizeH="0" baseline="0" noProof="0" dirty="0">
                  <a:ln>
                    <a:noFill/>
                  </a:ln>
                  <a:solidFill>
                    <a:prstClr val="white">
                      <a:lumMod val="50000"/>
                    </a:prstClr>
                  </a:solidFill>
                  <a:effectLst/>
                  <a:uLnTx/>
                  <a:uFillTx/>
                  <a:latin typeface="Calibri"/>
                  <a:ea typeface="+mn-ea"/>
                  <a:cs typeface="+mn-cs"/>
                </a:rPr>
                <a:t> del Veneto</a:t>
              </a:r>
            </a:p>
          </p:txBody>
        </p:sp>
      </p:grpSp>
      <p:pic>
        <p:nvPicPr>
          <p:cNvPr id="2868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605" y="390565"/>
            <a:ext cx="1520825" cy="5810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8681" name="Picture 2" descr="ESMO D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8288" y="327819"/>
            <a:ext cx="1818144"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a:extLst>
              <a:ext uri="{FF2B5EF4-FFF2-40B4-BE49-F238E27FC236}">
                <a16:creationId xmlns:a16="http://schemas.microsoft.com/office/drawing/2014/main" id="{8C884AFA-F1C4-7E4C-951C-6FFF1FDB7290}"/>
              </a:ext>
            </a:extLst>
          </p:cNvPr>
          <p:cNvSpPr>
            <a:spLocks noChangeArrowheads="1"/>
          </p:cNvSpPr>
          <p:nvPr/>
        </p:nvSpPr>
        <p:spPr bwMode="auto">
          <a:xfrm>
            <a:off x="1876418" y="1602455"/>
            <a:ext cx="8372488" cy="1053405"/>
          </a:xfrm>
          <a:prstGeom prst="rect">
            <a:avLst/>
          </a:prstGeom>
          <a:noFill/>
          <a:ln>
            <a:noFill/>
          </a:ln>
        </p:spPr>
        <p:txBody>
          <a:bodyPr/>
          <a:lstStyle/>
          <a:p>
            <a:pPr marL="0" marR="0" lvl="0" indent="-304796" algn="ctr" defTabSz="406395"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F497D">
                  <a:lumMod val="75000"/>
                </a:srgbClr>
              </a:solidFill>
              <a:effectLst/>
              <a:uLnTx/>
              <a:uFillTx/>
              <a:latin typeface="Calibri"/>
              <a:ea typeface="ＭＳ Ｐゴシック" charset="0"/>
              <a:cs typeface="ＭＳ Ｐゴシック" charset="0"/>
            </a:endParaRPr>
          </a:p>
        </p:txBody>
      </p:sp>
      <p:sp>
        <p:nvSpPr>
          <p:cNvPr id="12" name="Rettangolo 2">
            <a:extLst>
              <a:ext uri="{FF2B5EF4-FFF2-40B4-BE49-F238E27FC236}">
                <a16:creationId xmlns:a16="http://schemas.microsoft.com/office/drawing/2014/main" id="{A6A74ABD-9367-C346-A233-B46AD9D1EF8A}"/>
              </a:ext>
            </a:extLst>
          </p:cNvPr>
          <p:cNvSpPr>
            <a:spLocks noChangeArrowheads="1"/>
          </p:cNvSpPr>
          <p:nvPr/>
        </p:nvSpPr>
        <p:spPr bwMode="auto">
          <a:xfrm>
            <a:off x="1936957" y="5503722"/>
            <a:ext cx="8251409" cy="74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04800" marR="0" lvl="0" indent="-304800" algn="ctr" defTabSz="406400" rtl="0" eaLnBrk="1" fontAlgn="base" latinLnBrk="0" hangingPunct="1">
              <a:lnSpc>
                <a:spcPct val="85000"/>
              </a:lnSpc>
              <a:spcBef>
                <a:spcPct val="20000"/>
              </a:spcBef>
              <a:spcAft>
                <a:spcPts val="538"/>
              </a:spcAft>
              <a:buClrTx/>
              <a:buSzTx/>
              <a:buFontTx/>
              <a:buNone/>
              <a:tabLst/>
              <a:defRPr/>
            </a:pPr>
            <a:r>
              <a:rPr kumimoji="0" lang="en-US" sz="2000" b="0" i="1" u="none" strike="noStrike" kern="1200" cap="none" spc="0" normalizeH="0" baseline="0" noProof="0" dirty="0">
                <a:ln>
                  <a:noFill/>
                </a:ln>
                <a:solidFill>
                  <a:srgbClr val="4F81BD">
                    <a:lumMod val="50000"/>
                  </a:srgbClr>
                </a:solidFill>
                <a:effectLst/>
                <a:uLnTx/>
                <a:uFillTx/>
                <a:latin typeface="Calibri" charset="0"/>
                <a:ea typeface="ＭＳ Ｐゴシック" charset="0"/>
                <a:cs typeface="ＭＳ Ｐゴシック" charset="0"/>
              </a:rPr>
              <a:t>Medical Oncology 1</a:t>
            </a:r>
          </a:p>
          <a:p>
            <a:pPr marL="304800" marR="0" lvl="0" indent="-304800" algn="ctr" defTabSz="406400" rtl="0" eaLnBrk="1" fontAlgn="base" latinLnBrk="0" hangingPunct="1">
              <a:lnSpc>
                <a:spcPct val="85000"/>
              </a:lnSpc>
              <a:spcBef>
                <a:spcPct val="20000"/>
              </a:spcBef>
              <a:spcAft>
                <a:spcPts val="538"/>
              </a:spcAft>
              <a:buClrTx/>
              <a:buSzTx/>
              <a:buFontTx/>
              <a:buNone/>
              <a:tabLst/>
              <a:defRPr/>
            </a:pPr>
            <a:r>
              <a:rPr kumimoji="0" lang="en-US" sz="2000" b="0" i="1" u="none" strike="noStrike" kern="1200" cap="none" spc="0" normalizeH="0" baseline="0" noProof="0" dirty="0">
                <a:ln>
                  <a:noFill/>
                </a:ln>
                <a:solidFill>
                  <a:srgbClr val="4F81BD">
                    <a:lumMod val="50000"/>
                  </a:srgbClr>
                </a:solidFill>
                <a:effectLst/>
                <a:uLnTx/>
                <a:uFillTx/>
                <a:latin typeface="Calibri" charset="0"/>
                <a:ea typeface="ＭＳ Ｐゴシック" charset="0"/>
                <a:cs typeface="ＭＳ Ｐゴシック" charset="0"/>
              </a:rPr>
              <a:t>Veneto Institute of Oncology IOV-IRCCS, Padua, Italy</a:t>
            </a:r>
          </a:p>
        </p:txBody>
      </p:sp>
      <p:sp>
        <p:nvSpPr>
          <p:cNvPr id="13" name="Rectangle 3">
            <a:extLst>
              <a:ext uri="{FF2B5EF4-FFF2-40B4-BE49-F238E27FC236}">
                <a16:creationId xmlns:a16="http://schemas.microsoft.com/office/drawing/2014/main" id="{26F49636-6165-B220-44F8-6DF7186233BD}"/>
              </a:ext>
            </a:extLst>
          </p:cNvPr>
          <p:cNvSpPr>
            <a:spLocks noChangeArrowheads="1"/>
          </p:cNvSpPr>
          <p:nvPr/>
        </p:nvSpPr>
        <p:spPr bwMode="auto">
          <a:xfrm>
            <a:off x="0" y="1642277"/>
            <a:ext cx="12192000" cy="1310227"/>
          </a:xfrm>
          <a:prstGeom prst="rect">
            <a:avLst/>
          </a:prstGeom>
          <a:noFill/>
          <a:ln>
            <a:noFill/>
          </a:ln>
        </p:spPr>
        <p:txBody>
          <a:bodyPr/>
          <a:lstStyle/>
          <a:p>
            <a:pPr marL="304796" marR="0" lvl="0" indent="-304796" algn="ctr" defTabSz="40639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497D">
                  <a:lumMod val="75000"/>
                </a:srgbClr>
              </a:solidFill>
              <a:effectLst/>
              <a:uLnTx/>
              <a:uFillTx/>
              <a:latin typeface="Calibri"/>
              <a:ea typeface="ＭＳ Ｐゴシック" charset="0"/>
              <a:cs typeface="ＭＳ Ｐゴシック" charset="0"/>
            </a:endParaRPr>
          </a:p>
        </p:txBody>
      </p:sp>
      <p:sp>
        <p:nvSpPr>
          <p:cNvPr id="2" name="Rectangle 3">
            <a:extLst>
              <a:ext uri="{FF2B5EF4-FFF2-40B4-BE49-F238E27FC236}">
                <a16:creationId xmlns:a16="http://schemas.microsoft.com/office/drawing/2014/main" id="{CBA107D3-24B5-1632-9A55-4CA8F41A9997}"/>
              </a:ext>
            </a:extLst>
          </p:cNvPr>
          <p:cNvSpPr>
            <a:spLocks noChangeArrowheads="1"/>
          </p:cNvSpPr>
          <p:nvPr/>
        </p:nvSpPr>
        <p:spPr bwMode="auto">
          <a:xfrm>
            <a:off x="1362431" y="1760465"/>
            <a:ext cx="9144001" cy="419100"/>
          </a:xfrm>
          <a:prstGeom prst="rect">
            <a:avLst/>
          </a:prstGeom>
          <a:noFill/>
          <a:ln>
            <a:noFill/>
          </a:ln>
        </p:spPr>
        <p:txBody>
          <a:bodyPr/>
          <a:lstStyle/>
          <a:p>
            <a:pPr marL="304796" marR="0" lvl="0" indent="-304796" algn="ctr" defTabSz="40639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lumMod val="75000"/>
                  </a:srgbClr>
                </a:solidFill>
                <a:effectLst/>
                <a:uLnTx/>
                <a:uFillTx/>
                <a:latin typeface="Calibri"/>
                <a:ea typeface="ＭＳ Ｐゴシック" charset="0"/>
                <a:cs typeface="ＭＳ Ｐゴシック" charset="0"/>
              </a:rPr>
              <a:t>ASCO Gastrointestinal Cancers Symposium </a:t>
            </a:r>
          </a:p>
          <a:p>
            <a:pPr marL="304796" marR="0" lvl="0" indent="-304796" algn="ctr" defTabSz="40639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lumMod val="75000"/>
                  </a:srgbClr>
                </a:solidFill>
                <a:effectLst/>
                <a:uLnTx/>
                <a:uFillTx/>
                <a:latin typeface="Calibri"/>
                <a:ea typeface="ＭＳ Ｐゴシック" charset="0"/>
                <a:cs typeface="ＭＳ Ｐゴシック" charset="0"/>
              </a:rPr>
              <a:t>Sunday, June 1, 2025</a:t>
            </a:r>
          </a:p>
        </p:txBody>
      </p:sp>
    </p:spTree>
    <p:extLst>
      <p:ext uri="{BB962C8B-B14F-4D97-AF65-F5344CB8AC3E}">
        <p14:creationId xmlns:p14="http://schemas.microsoft.com/office/powerpoint/2010/main" val="3579659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4113AA75-7E03-3A55-F224-FE0AAC549944}"/>
              </a:ext>
            </a:extLst>
          </p:cNvPr>
          <p:cNvSpPr txBox="1">
            <a:spLocks noChangeArrowheads="1"/>
          </p:cNvSpPr>
          <p:nvPr/>
        </p:nvSpPr>
        <p:spPr bwMode="auto">
          <a:xfrm>
            <a:off x="7849113" y="6483050"/>
            <a:ext cx="423989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17375E"/>
                </a:solidFill>
                <a:effectLst/>
                <a:uLnTx/>
                <a:uFillTx/>
                <a:latin typeface="Calibri"/>
                <a:ea typeface="ＭＳ Ｐゴシック" panose="020B0600070205080204" pitchFamily="34" charset="-128"/>
                <a:cs typeface="Calibri" panose="020F0502020204030204" pitchFamily="34" charset="0"/>
              </a:rPr>
              <a:t>Cancer Genome Atlas Network –</a:t>
            </a:r>
            <a:r>
              <a:rPr kumimoji="0" lang="en-US" sz="1200" b="0" i="1" u="none" strike="noStrike" kern="1200" cap="none" spc="0" normalizeH="0" baseline="0" noProof="0" dirty="0">
                <a:ln>
                  <a:noFill/>
                </a:ln>
                <a:solidFill>
                  <a:srgbClr val="17375E"/>
                </a:solidFill>
                <a:effectLst/>
                <a:uLnTx/>
                <a:uFillTx/>
                <a:latin typeface="Calibri"/>
                <a:ea typeface="ＭＳ Ｐゴシック" panose="020B0600070205080204" pitchFamily="34" charset="-128"/>
                <a:cs typeface="Calibri" panose="020F0502020204030204" pitchFamily="34" charset="0"/>
              </a:rPr>
              <a:t> Nature </a:t>
            </a:r>
            <a:r>
              <a:rPr kumimoji="0" lang="en-US" sz="1200" b="0" i="0" u="none" strike="noStrike" kern="1200" cap="none" spc="0" normalizeH="0" baseline="0" noProof="0" dirty="0">
                <a:ln>
                  <a:noFill/>
                </a:ln>
                <a:solidFill>
                  <a:srgbClr val="17375E"/>
                </a:solidFill>
                <a:effectLst/>
                <a:uLnTx/>
                <a:uFillTx/>
                <a:latin typeface="Calibri"/>
                <a:ea typeface="ＭＳ Ｐゴシック" panose="020B0600070205080204" pitchFamily="34" charset="-128"/>
                <a:cs typeface="Calibri" panose="020F0502020204030204" pitchFamily="34" charset="0"/>
              </a:rPr>
              <a:t>2017; 169–175</a:t>
            </a:r>
          </a:p>
        </p:txBody>
      </p:sp>
      <p:pic>
        <p:nvPicPr>
          <p:cNvPr id="8" name="Immagine 7">
            <a:extLst>
              <a:ext uri="{FF2B5EF4-FFF2-40B4-BE49-F238E27FC236}">
                <a16:creationId xmlns:a16="http://schemas.microsoft.com/office/drawing/2014/main" id="{40CA9B3A-F675-01A2-E703-5E15FCE82A9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2454" t="22968" r="25472" b="6052"/>
          <a:stretch/>
        </p:blipFill>
        <p:spPr>
          <a:xfrm>
            <a:off x="7124230" y="2309602"/>
            <a:ext cx="4817805" cy="3522870"/>
          </a:xfrm>
          <a:prstGeom prst="rect">
            <a:avLst/>
          </a:prstGeom>
        </p:spPr>
      </p:pic>
      <p:sp>
        <p:nvSpPr>
          <p:cNvPr id="4" name="Rettangolo 3">
            <a:extLst>
              <a:ext uri="{FF2B5EF4-FFF2-40B4-BE49-F238E27FC236}">
                <a16:creationId xmlns:a16="http://schemas.microsoft.com/office/drawing/2014/main" id="{1C0957A7-0A43-F498-1EF3-695363D1D9F6}"/>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120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5" name="Rettangolo 4">
            <a:extLst>
              <a:ext uri="{FF2B5EF4-FFF2-40B4-BE49-F238E27FC236}">
                <a16:creationId xmlns:a16="http://schemas.microsoft.com/office/drawing/2014/main" id="{B2470B59-9228-10DA-616D-8CE97A3E3027}"/>
              </a:ext>
            </a:extLst>
          </p:cNvPr>
          <p:cNvSpPr/>
          <p:nvPr/>
        </p:nvSpPr>
        <p:spPr>
          <a:xfrm>
            <a:off x="215" y="98725"/>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002060"/>
                </a:solidFill>
                <a:effectLst/>
                <a:uLnTx/>
                <a:uFillTx/>
                <a:latin typeface="Calibri"/>
                <a:ea typeface="Calisto MT" pitchFamily="-112" charset="0"/>
                <a:cs typeface="Lucida Sans"/>
              </a:rPr>
              <a:t>The molecular landscape</a:t>
            </a:r>
          </a:p>
        </p:txBody>
      </p:sp>
      <p:pic>
        <p:nvPicPr>
          <p:cNvPr id="6" name="Picture 2" descr="Integrated molecular description of gastric cancer.">
            <a:extLst>
              <a:ext uri="{FF2B5EF4-FFF2-40B4-BE49-F238E27FC236}">
                <a16:creationId xmlns:a16="http://schemas.microsoft.com/office/drawing/2014/main" id="{4D0872AF-C2C2-D872-344C-C326F57F6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4631"/>
          <a:stretch>
            <a:fillRect/>
          </a:stretch>
        </p:blipFill>
        <p:spPr bwMode="auto">
          <a:xfrm>
            <a:off x="377342" y="3163225"/>
            <a:ext cx="6517699" cy="266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0">
            <a:extLst>
              <a:ext uri="{FF2B5EF4-FFF2-40B4-BE49-F238E27FC236}">
                <a16:creationId xmlns:a16="http://schemas.microsoft.com/office/drawing/2014/main" id="{17C12367-3FFD-EF62-00BF-516B4A9ED179}"/>
              </a:ext>
            </a:extLst>
          </p:cNvPr>
          <p:cNvSpPr txBox="1">
            <a:spLocks noChangeArrowheads="1"/>
          </p:cNvSpPr>
          <p:nvPr/>
        </p:nvSpPr>
        <p:spPr bwMode="auto">
          <a:xfrm>
            <a:off x="1235424" y="1150214"/>
            <a:ext cx="5279118"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
                <a:srgbClr val="663300"/>
              </a:buClr>
              <a:buSzTx/>
              <a:buFont typeface="Wingdings" panose="05000000000000000000" pitchFamily="2" charset="2"/>
              <a:buNone/>
              <a:tabLst/>
              <a:defRPr/>
            </a:pPr>
            <a:r>
              <a:rPr kumimoji="0" lang="en-US" sz="2400" b="1" i="1" u="none" strike="noStrike" kern="1200" cap="none" spc="0" normalizeH="0" baseline="0" noProof="0" dirty="0">
                <a:ln>
                  <a:noFill/>
                </a:ln>
                <a:solidFill>
                  <a:srgbClr val="262673"/>
                </a:solidFill>
                <a:effectLst/>
                <a:uLnTx/>
                <a:uFillTx/>
                <a:latin typeface="Calibri"/>
                <a:ea typeface="ＭＳ Ｐゴシック" panose="020B0600070205080204" pitchFamily="34" charset="-128"/>
                <a:cs typeface="Calibri" panose="020F0502020204030204" pitchFamily="34" charset="0"/>
              </a:rPr>
              <a:t>HER2 (ERBB2)</a:t>
            </a:r>
            <a:r>
              <a:rPr kumimoji="0" lang="en-US" sz="2400" b="1" i="0" u="none" strike="noStrike" kern="1200" cap="none" spc="0" normalizeH="0" baseline="0" noProof="0" dirty="0">
                <a:ln>
                  <a:noFill/>
                </a:ln>
                <a:solidFill>
                  <a:srgbClr val="262673"/>
                </a:solidFill>
                <a:effectLst/>
                <a:uLnTx/>
                <a:uFillTx/>
                <a:latin typeface="Calibri"/>
                <a:ea typeface="ＭＳ Ｐゴシック" panose="020B0600070205080204" pitchFamily="34" charset="-128"/>
                <a:cs typeface="Calibri" panose="020F0502020204030204" pitchFamily="34" charset="0"/>
              </a:rPr>
              <a:t> is the most frequently amplified gene in GC </a:t>
            </a:r>
          </a:p>
        </p:txBody>
      </p:sp>
      <p:sp>
        <p:nvSpPr>
          <p:cNvPr id="10" name="Down Arrow 1">
            <a:extLst>
              <a:ext uri="{FF2B5EF4-FFF2-40B4-BE49-F238E27FC236}">
                <a16:creationId xmlns:a16="http://schemas.microsoft.com/office/drawing/2014/main" id="{7EE048F6-E392-662D-6A05-D626D8ECE656}"/>
              </a:ext>
            </a:extLst>
          </p:cNvPr>
          <p:cNvSpPr/>
          <p:nvPr/>
        </p:nvSpPr>
        <p:spPr>
          <a:xfrm rot="5400000">
            <a:off x="6601372" y="3215316"/>
            <a:ext cx="235631" cy="721335"/>
          </a:xfrm>
          <a:prstGeom prst="downArrow">
            <a:avLst/>
          </a:prstGeom>
          <a:solidFill>
            <a:srgbClr val="FFC0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 name="Immagine 1">
            <a:extLst>
              <a:ext uri="{FF2B5EF4-FFF2-40B4-BE49-F238E27FC236}">
                <a16:creationId xmlns:a16="http://schemas.microsoft.com/office/drawing/2014/main" id="{07944C00-71B2-8429-D2EA-4F4F0D69E835}"/>
              </a:ext>
            </a:extLst>
          </p:cNvPr>
          <p:cNvPicPr>
            <a:picLocks noChangeAspect="1"/>
          </p:cNvPicPr>
          <p:nvPr/>
        </p:nvPicPr>
        <p:blipFill>
          <a:blip r:embed="rId6"/>
          <a:srcRect t="76871" r="41983"/>
          <a:stretch/>
        </p:blipFill>
        <p:spPr>
          <a:xfrm>
            <a:off x="726660" y="2375216"/>
            <a:ext cx="3685926" cy="830997"/>
          </a:xfrm>
          <a:prstGeom prst="rect">
            <a:avLst/>
          </a:prstGeom>
        </p:spPr>
      </p:pic>
      <p:pic>
        <p:nvPicPr>
          <p:cNvPr id="3" name="Immagine 2">
            <a:extLst>
              <a:ext uri="{FF2B5EF4-FFF2-40B4-BE49-F238E27FC236}">
                <a16:creationId xmlns:a16="http://schemas.microsoft.com/office/drawing/2014/main" id="{7208A441-8BDA-FAA2-E708-A733A35C1267}"/>
              </a:ext>
            </a:extLst>
          </p:cNvPr>
          <p:cNvPicPr>
            <a:picLocks noChangeAspect="1"/>
          </p:cNvPicPr>
          <p:nvPr/>
        </p:nvPicPr>
        <p:blipFill>
          <a:blip r:embed="rId6"/>
          <a:srcRect l="58527" t="78618" r="27480"/>
          <a:stretch/>
        </p:blipFill>
        <p:spPr>
          <a:xfrm>
            <a:off x="5225713" y="2416509"/>
            <a:ext cx="889000" cy="768210"/>
          </a:xfrm>
          <a:prstGeom prst="rect">
            <a:avLst/>
          </a:prstGeom>
        </p:spPr>
      </p:pic>
    </p:spTree>
    <p:extLst>
      <p:ext uri="{BB962C8B-B14F-4D97-AF65-F5344CB8AC3E}">
        <p14:creationId xmlns:p14="http://schemas.microsoft.com/office/powerpoint/2010/main" val="1562302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BBABA1A-5777-1251-D004-49127958D8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61203"/>
          <a:stretch/>
        </p:blipFill>
        <p:spPr>
          <a:xfrm>
            <a:off x="5874200" y="2087854"/>
            <a:ext cx="2621725" cy="3308478"/>
          </a:xfrm>
          <a:prstGeom prst="rect">
            <a:avLst/>
          </a:prstGeom>
        </p:spPr>
      </p:pic>
      <p:sp>
        <p:nvSpPr>
          <p:cNvPr id="3" name="TextBox 1">
            <a:extLst>
              <a:ext uri="{FF2B5EF4-FFF2-40B4-BE49-F238E27FC236}">
                <a16:creationId xmlns:a16="http://schemas.microsoft.com/office/drawing/2014/main" id="{ECC7ECFC-06AD-A59D-4D50-CDBF55EC5FCE}"/>
              </a:ext>
            </a:extLst>
          </p:cNvPr>
          <p:cNvSpPr txBox="1">
            <a:spLocks noChangeArrowheads="1"/>
          </p:cNvSpPr>
          <p:nvPr/>
        </p:nvSpPr>
        <p:spPr bwMode="auto">
          <a:xfrm>
            <a:off x="9423942" y="6486398"/>
            <a:ext cx="27678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srgbClr val="17375E"/>
                </a:solidFill>
                <a:effectLst/>
                <a:uLnTx/>
                <a:uFillTx/>
                <a:latin typeface="Calibri" panose="020F0502020204030204" pitchFamily="34" charset="0"/>
                <a:ea typeface="ＭＳ Ｐゴシック" panose="020B0600070205080204" pitchFamily="34" charset="-128"/>
                <a:cs typeface="Calibri" panose="020F0502020204030204" pitchFamily="34" charset="0"/>
              </a:rPr>
              <a:t>Fassan</a:t>
            </a: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ＭＳ Ｐゴシック" panose="020B0600070205080204" pitchFamily="34" charset="-128"/>
                <a:cs typeface="Calibri" panose="020F0502020204030204" pitchFamily="34" charset="0"/>
              </a:rPr>
              <a:t> M et al, </a:t>
            </a:r>
            <a:r>
              <a:rPr kumimoji="0" lang="en-US" sz="1400" b="1" i="0" u="none" strike="noStrike" kern="1200" cap="none" spc="0" normalizeH="0" baseline="0" noProof="0" dirty="0" err="1">
                <a:ln>
                  <a:noFill/>
                </a:ln>
                <a:solidFill>
                  <a:srgbClr val="17375E"/>
                </a:solidFill>
                <a:effectLst/>
                <a:uLnTx/>
                <a:uFillTx/>
                <a:latin typeface="Calibri" panose="020F0502020204030204" pitchFamily="34" charset="0"/>
                <a:ea typeface="ＭＳ Ｐゴシック" panose="020B0600070205080204" pitchFamily="34" charset="-128"/>
                <a:cs typeface="Calibri" panose="020F0502020204030204" pitchFamily="34" charset="0"/>
              </a:rPr>
              <a:t>Pathologica</a:t>
            </a: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ＭＳ Ｐゴシック" panose="020B0600070205080204" pitchFamily="34" charset="-128"/>
                <a:cs typeface="Calibri" panose="020F0502020204030204" pitchFamily="34" charset="0"/>
              </a:rPr>
              <a:t> 2020</a:t>
            </a:r>
          </a:p>
        </p:txBody>
      </p:sp>
      <p:sp>
        <p:nvSpPr>
          <p:cNvPr id="4" name="Rettangolo 3">
            <a:extLst>
              <a:ext uri="{FF2B5EF4-FFF2-40B4-BE49-F238E27FC236}">
                <a16:creationId xmlns:a16="http://schemas.microsoft.com/office/drawing/2014/main" id="{A3D4BD5F-A9A1-E5E9-C477-2422C2750EB1}"/>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120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5" name="Rettangolo 4">
            <a:extLst>
              <a:ext uri="{FF2B5EF4-FFF2-40B4-BE49-F238E27FC236}">
                <a16:creationId xmlns:a16="http://schemas.microsoft.com/office/drawing/2014/main" id="{2831AE56-95A7-749E-8158-98EDC283D3B9}"/>
              </a:ext>
            </a:extLst>
          </p:cNvPr>
          <p:cNvSpPr/>
          <p:nvPr/>
        </p:nvSpPr>
        <p:spPr>
          <a:xfrm>
            <a:off x="215" y="98725"/>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002060"/>
                </a:solidFill>
                <a:effectLst/>
                <a:uLnTx/>
                <a:uFillTx/>
                <a:latin typeface="Calibri"/>
                <a:ea typeface="Calisto MT" pitchFamily="-112" charset="0"/>
                <a:cs typeface="Lucida Sans"/>
              </a:rPr>
              <a:t>HER2 testing in gastroesophageal cancer</a:t>
            </a:r>
          </a:p>
        </p:txBody>
      </p:sp>
      <p:pic>
        <p:nvPicPr>
          <p:cNvPr id="8" name="Immagine 7">
            <a:extLst>
              <a:ext uri="{FF2B5EF4-FFF2-40B4-BE49-F238E27FC236}">
                <a16:creationId xmlns:a16="http://schemas.microsoft.com/office/drawing/2014/main" id="{C4A0FD7C-21F5-5666-411C-6F82B95A3834}"/>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25000"/>
                    </a14:imgEffect>
                  </a14:imgLayer>
                </a14:imgProps>
              </a:ext>
            </a:extLst>
          </a:blip>
          <a:srcRect r="42476"/>
          <a:stretch/>
        </p:blipFill>
        <p:spPr>
          <a:xfrm>
            <a:off x="195941" y="1295294"/>
            <a:ext cx="5646845" cy="4334574"/>
          </a:xfrm>
          <a:prstGeom prst="rect">
            <a:avLst/>
          </a:prstGeom>
        </p:spPr>
      </p:pic>
      <p:sp>
        <p:nvSpPr>
          <p:cNvPr id="10" name="TextBox 14">
            <a:extLst>
              <a:ext uri="{FF2B5EF4-FFF2-40B4-BE49-F238E27FC236}">
                <a16:creationId xmlns:a16="http://schemas.microsoft.com/office/drawing/2014/main" id="{0FF584F9-CE72-D767-14D7-8A471FADDABB}"/>
              </a:ext>
            </a:extLst>
          </p:cNvPr>
          <p:cNvSpPr txBox="1">
            <a:spLocks noChangeArrowheads="1"/>
          </p:cNvSpPr>
          <p:nvPr/>
        </p:nvSpPr>
        <p:spPr bwMode="auto">
          <a:xfrm>
            <a:off x="8406208" y="1467259"/>
            <a:ext cx="366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
                <a:srgbClr val="663300"/>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TUMOR HETEROGENEITY</a:t>
            </a:r>
          </a:p>
        </p:txBody>
      </p:sp>
      <p:grpSp>
        <p:nvGrpSpPr>
          <p:cNvPr id="17" name="Gruppo 16">
            <a:extLst>
              <a:ext uri="{FF2B5EF4-FFF2-40B4-BE49-F238E27FC236}">
                <a16:creationId xmlns:a16="http://schemas.microsoft.com/office/drawing/2014/main" id="{4A053058-7A8B-F2E8-94DE-2A29C9093F39}"/>
              </a:ext>
            </a:extLst>
          </p:cNvPr>
          <p:cNvGrpSpPr/>
          <p:nvPr/>
        </p:nvGrpSpPr>
        <p:grpSpPr>
          <a:xfrm>
            <a:off x="9067677" y="2046814"/>
            <a:ext cx="2493375" cy="3583052"/>
            <a:chOff x="8056305" y="2668873"/>
            <a:chExt cx="3078621" cy="4327129"/>
          </a:xfrm>
        </p:grpSpPr>
        <p:grpSp>
          <p:nvGrpSpPr>
            <p:cNvPr id="16" name="Gruppo 15">
              <a:extLst>
                <a:ext uri="{FF2B5EF4-FFF2-40B4-BE49-F238E27FC236}">
                  <a16:creationId xmlns:a16="http://schemas.microsoft.com/office/drawing/2014/main" id="{92E4DE9E-87E6-3977-7F3B-E0BEEC977D09}"/>
                </a:ext>
              </a:extLst>
            </p:cNvPr>
            <p:cNvGrpSpPr/>
            <p:nvPr/>
          </p:nvGrpSpPr>
          <p:grpSpPr>
            <a:xfrm>
              <a:off x="8056305" y="2668873"/>
              <a:ext cx="3078621" cy="4327129"/>
              <a:chOff x="8074483" y="1926297"/>
              <a:chExt cx="3733800" cy="5105400"/>
            </a:xfrm>
          </p:grpSpPr>
          <p:pic>
            <p:nvPicPr>
              <p:cNvPr id="9" name="Picture 2">
                <a:extLst>
                  <a:ext uri="{FF2B5EF4-FFF2-40B4-BE49-F238E27FC236}">
                    <a16:creationId xmlns:a16="http://schemas.microsoft.com/office/drawing/2014/main" id="{834381A5-D979-3ADC-FB02-DA6150DC2E98}"/>
                  </a:ext>
                </a:extLst>
              </p:cNvPr>
              <p:cNvPicPr preferRelativeResize="0">
                <a:picLocks noChangeArrowheads="1"/>
              </p:cNvPicPr>
              <p:nvPr/>
            </p:nvPicPr>
            <p:blipFill>
              <a:blip r:embed="rId6"/>
              <a:srcRect/>
              <a:stretch>
                <a:fillRect/>
              </a:stretch>
            </p:blipFill>
            <p:spPr bwMode="auto">
              <a:xfrm>
                <a:off x="8074483" y="1926297"/>
                <a:ext cx="3733800" cy="5105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50800" dist="38100" dir="2700000" algn="tl" rotWithShape="0">
                        <a:srgbClr val="808080">
                          <a:alpha val="42998"/>
                        </a:srgbClr>
                      </a:outerShdw>
                    </a:effectLst>
                  </a14:hiddenEffects>
                </a:ext>
              </a:extLst>
            </p:spPr>
          </p:pic>
          <p:sp>
            <p:nvSpPr>
              <p:cNvPr id="11" name="CasellaDiTesto 10">
                <a:extLst>
                  <a:ext uri="{FF2B5EF4-FFF2-40B4-BE49-F238E27FC236}">
                    <a16:creationId xmlns:a16="http://schemas.microsoft.com/office/drawing/2014/main" id="{D428EE00-21EF-149D-0930-1FBCF2AC2F01}"/>
                  </a:ext>
                </a:extLst>
              </p:cNvPr>
              <p:cNvSpPr txBox="1">
                <a:spLocks noChangeArrowheads="1"/>
              </p:cNvSpPr>
              <p:nvPr/>
            </p:nvSpPr>
            <p:spPr bwMode="auto">
              <a:xfrm>
                <a:off x="9629015" y="5035399"/>
                <a:ext cx="779022" cy="1885733"/>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
                    <a:srgbClr val="663300"/>
                  </a:buClr>
                  <a:buSzTx/>
                  <a:buFontTx/>
                  <a:buNone/>
                  <a:tabLst/>
                  <a:defRPr/>
                </a:pPr>
                <a:r>
                  <a:rPr kumimoji="0" lang="en-US" sz="8000" b="0" i="0" u="none" strike="noStrike" kern="1200" cap="none" spc="0" normalizeH="0" baseline="0" noProof="0" dirty="0">
                    <a:ln>
                      <a:noFill/>
                    </a:ln>
                    <a:solidFill>
                      <a:srgbClr val="FF0000"/>
                    </a:solidFill>
                    <a:effectLst/>
                    <a:uLnTx/>
                    <a:uFillTx/>
                    <a:latin typeface="Arial" panose="020B0604020202020204" pitchFamily="34" charset="0"/>
                    <a:ea typeface="Arial" charset="0"/>
                    <a:cs typeface="Arial" panose="020B0604020202020204" pitchFamily="34" charset="0"/>
                  </a:rPr>
                  <a:t>+</a:t>
                </a:r>
              </a:p>
            </p:txBody>
          </p:sp>
          <p:sp>
            <p:nvSpPr>
              <p:cNvPr id="12" name="CasellaDiTesto 11">
                <a:extLst>
                  <a:ext uri="{FF2B5EF4-FFF2-40B4-BE49-F238E27FC236}">
                    <a16:creationId xmlns:a16="http://schemas.microsoft.com/office/drawing/2014/main" id="{5A3834D7-343C-6861-4C95-DF033C03C671}"/>
                  </a:ext>
                </a:extLst>
              </p:cNvPr>
              <p:cNvSpPr txBox="1">
                <a:spLocks noChangeArrowheads="1"/>
              </p:cNvSpPr>
              <p:nvPr/>
            </p:nvSpPr>
            <p:spPr bwMode="auto">
              <a:xfrm>
                <a:off x="8907422" y="1984774"/>
                <a:ext cx="1192270" cy="2236568"/>
              </a:xfrm>
              <a:prstGeom prst="rect">
                <a:avLst/>
              </a:prstGeom>
              <a:noFill/>
              <a:ln w="9525">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63300"/>
                  </a:buClr>
                  <a:buSzTx/>
                  <a:buFontTx/>
                  <a:buNone/>
                  <a:tabLst/>
                  <a:defRPr/>
                </a:pPr>
                <a:r>
                  <a:rPr kumimoji="0" lang="en-US" sz="96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p:txBody>
          </p:sp>
          <p:sp>
            <p:nvSpPr>
              <p:cNvPr id="13" name="Ovale 12">
                <a:extLst>
                  <a:ext uri="{FF2B5EF4-FFF2-40B4-BE49-F238E27FC236}">
                    <a16:creationId xmlns:a16="http://schemas.microsoft.com/office/drawing/2014/main" id="{5795904B-3660-2048-BD30-5BA9780870AB}"/>
                  </a:ext>
                </a:extLst>
              </p:cNvPr>
              <p:cNvSpPr>
                <a:spLocks noChangeArrowheads="1"/>
              </p:cNvSpPr>
              <p:nvPr/>
            </p:nvSpPr>
            <p:spPr bwMode="auto">
              <a:xfrm>
                <a:off x="8869321" y="2631861"/>
                <a:ext cx="1192270" cy="1149975"/>
              </a:xfrm>
              <a:prstGeom prst="ellipse">
                <a:avLst/>
              </a:prstGeom>
              <a:noFill/>
              <a:ln w="2857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
                    <a:srgbClr val="66330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4" name="Ovale 13">
              <a:extLst>
                <a:ext uri="{FF2B5EF4-FFF2-40B4-BE49-F238E27FC236}">
                  <a16:creationId xmlns:a16="http://schemas.microsoft.com/office/drawing/2014/main" id="{CC9D9EB4-AEDA-2F9B-9A24-559CA96A300F}"/>
                </a:ext>
              </a:extLst>
            </p:cNvPr>
            <p:cNvSpPr>
              <a:spLocks noChangeArrowheads="1"/>
            </p:cNvSpPr>
            <p:nvPr/>
          </p:nvSpPr>
          <p:spPr bwMode="auto">
            <a:xfrm>
              <a:off x="9111467" y="5594027"/>
              <a:ext cx="1106311" cy="1018984"/>
            </a:xfrm>
            <a:prstGeom prst="ellipse">
              <a:avLst/>
            </a:prstGeom>
            <a:noFill/>
            <a:ln w="28575">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
                  <a:srgbClr val="66330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9" name="TextBox 14">
            <a:extLst>
              <a:ext uri="{FF2B5EF4-FFF2-40B4-BE49-F238E27FC236}">
                <a16:creationId xmlns:a16="http://schemas.microsoft.com/office/drawing/2014/main" id="{1269ADF4-6F72-92ED-C3CB-B3D8AA256A46}"/>
              </a:ext>
            </a:extLst>
          </p:cNvPr>
          <p:cNvSpPr txBox="1">
            <a:spLocks noChangeArrowheads="1"/>
          </p:cNvSpPr>
          <p:nvPr/>
        </p:nvSpPr>
        <p:spPr bwMode="auto">
          <a:xfrm>
            <a:off x="2206313" y="6039030"/>
            <a:ext cx="7272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
                <a:srgbClr val="663300"/>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At least 6 biopsy samples to have a reliable result!</a:t>
            </a:r>
          </a:p>
        </p:txBody>
      </p:sp>
    </p:spTree>
    <p:extLst>
      <p:ext uri="{BB962C8B-B14F-4D97-AF65-F5344CB8AC3E}">
        <p14:creationId xmlns:p14="http://schemas.microsoft.com/office/powerpoint/2010/main" val="383060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8065710" y="4077072"/>
            <a:ext cx="3718921" cy="1531803"/>
          </a:xfrm>
          <a:prstGeom prst="rect">
            <a:avLst/>
          </a:prstGeom>
          <a:noFill/>
          <a:ln w="9525">
            <a:noFill/>
            <a:miter lim="800000"/>
            <a:headEnd/>
            <a:tailEnd/>
          </a:ln>
        </p:spPr>
        <p:txBody>
          <a:bodyPr lIns="91440" tIns="0" rIns="0" bIns="0">
            <a:prstTxWarp prst="textNoShape">
              <a:avLst/>
            </a:prstTxWarp>
          </a:bodyPr>
          <a:lstStyle/>
          <a:p>
            <a:pPr lvl="0">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Christopher Lieu,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Director for Clinical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Co-Director, GI Medical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Colorado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Aurora, Colorado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44072" y="4077072"/>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1192505"/>
            <a:ext cx="4317373"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Haley Ellis,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Medical Oncologist</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Massachusetts General Hospital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Instructor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Harvard Medical School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1192504"/>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50635" y="4075513"/>
            <a:ext cx="4533397"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Sara </a:t>
            </a:r>
            <a:r>
              <a:rPr lang="en-US" sz="1600" dirty="0" err="1">
                <a:solidFill>
                  <a:srgbClr val="000000"/>
                </a:solidFill>
                <a:latin typeface="Calibri" panose="020F0502020204030204" pitchFamily="34" charset="0"/>
                <a:ea typeface="ＭＳ Ｐゴシック" charset="0"/>
                <a:cs typeface="Calibri" panose="020F0502020204030204" pitchFamily="34" charset="0"/>
              </a:rPr>
              <a:t>Lonardi</a:t>
            </a:r>
            <a:r>
              <a:rPr lang="en-US" sz="1600" dirty="0">
                <a:solidFill>
                  <a:srgbClr val="000000"/>
                </a:solidFill>
                <a:latin typeface="Calibri" panose="020F0502020204030204" pitchFamily="34" charset="0"/>
                <a:ea typeface="ＭＳ Ｐゴシック" charset="0"/>
                <a:cs typeface="Calibri" panose="020F0502020204030204" pitchFamily="34" charset="0"/>
              </a:rPr>
              <a:t>,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of the Oncology 1 Unit</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Veneto Institute of Oncology IOV - IRCCS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Padua, Italy</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996" y="4075513"/>
            <a:ext cx="1261872" cy="1261872"/>
          </a:xfrm>
          <a:prstGeom prst="rect">
            <a:avLst/>
          </a:prstGeom>
        </p:spPr>
      </p:pic>
      <p:sp>
        <p:nvSpPr>
          <p:cNvPr id="4" name="Text Box 7">
            <a:extLst>
              <a:ext uri="{FF2B5EF4-FFF2-40B4-BE49-F238E27FC236}">
                <a16:creationId xmlns:a16="http://schemas.microsoft.com/office/drawing/2014/main" id="{EC7BB3CB-A66B-4AFE-0BDA-6B1094AF6B92}"/>
              </a:ext>
            </a:extLst>
          </p:cNvPr>
          <p:cNvSpPr txBox="1">
            <a:spLocks noChangeArrowheads="1"/>
          </p:cNvSpPr>
          <p:nvPr/>
        </p:nvSpPr>
        <p:spPr bwMode="auto">
          <a:xfrm>
            <a:off x="8065711" y="1192504"/>
            <a:ext cx="4126289"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Kanwal Raghav, MD, MBBS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Gastrointestinal Medical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Vice President (AVP)</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Ambulatory Medical Operations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Executive Medical Director (EMD)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Ambulatory Treatment Centers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University of Texas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MD Anderson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Houston, Texas</a:t>
            </a:r>
          </a:p>
        </p:txBody>
      </p:sp>
      <p:pic>
        <p:nvPicPr>
          <p:cNvPr id="5" name="Picture 4">
            <a:extLst>
              <a:ext uri="{FF2B5EF4-FFF2-40B4-BE49-F238E27FC236}">
                <a16:creationId xmlns:a16="http://schemas.microsoft.com/office/drawing/2014/main" id="{80C166FE-DC07-4696-C387-F08343CB2F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44072" y="1192504"/>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85655F54-A327-3C47-886C-6F7C10EB3D36}"/>
              </a:ext>
            </a:extLst>
          </p:cNvPr>
          <p:cNvSpPr/>
          <p:nvPr/>
        </p:nvSpPr>
        <p:spPr bwMode="auto">
          <a:xfrm>
            <a:off x="-1" y="772549"/>
            <a:ext cx="12191999" cy="131912"/>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FFFFFF"/>
              </a:solidFill>
              <a:effectLst/>
              <a:uLnTx/>
              <a:uFillTx/>
              <a:latin typeface="Lucida Sans"/>
              <a:ea typeface="Calisto MT" pitchFamily="-112" charset="0"/>
              <a:cs typeface="Lucida Sans"/>
            </a:endParaRPr>
          </a:p>
        </p:txBody>
      </p:sp>
      <p:sp>
        <p:nvSpPr>
          <p:cNvPr id="7" name="Rettangolo 6">
            <a:extLst>
              <a:ext uri="{FF2B5EF4-FFF2-40B4-BE49-F238E27FC236}">
                <a16:creationId xmlns:a16="http://schemas.microsoft.com/office/drawing/2014/main" id="{E95F6B02-F16C-354C-913D-06B23ED35B5C}"/>
              </a:ext>
            </a:extLst>
          </p:cNvPr>
          <p:cNvSpPr/>
          <p:nvPr/>
        </p:nvSpPr>
        <p:spPr>
          <a:xfrm>
            <a:off x="1" y="98554"/>
            <a:ext cx="12191999" cy="553998"/>
          </a:xfrm>
          <a:prstGeom prst="rect">
            <a:avLst/>
          </a:prstGeom>
        </p:spPr>
        <p:txBody>
          <a:bodyPr wrap="square" anchor="ctr" anchorCtr="1">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2060"/>
                </a:solidFill>
                <a:effectLst/>
                <a:uLnTx/>
                <a:uFillTx/>
                <a:latin typeface="Calibri"/>
                <a:ea typeface="Calisto MT" pitchFamily="-112" charset="0"/>
                <a:cs typeface="Lucida Sans"/>
              </a:rPr>
              <a:t>HER2 expression as a driver of treatment choice in the last 15 years</a:t>
            </a:r>
          </a:p>
        </p:txBody>
      </p:sp>
      <p:sp>
        <p:nvSpPr>
          <p:cNvPr id="9" name="Rettangolo 8">
            <a:extLst>
              <a:ext uri="{FF2B5EF4-FFF2-40B4-BE49-F238E27FC236}">
                <a16:creationId xmlns:a16="http://schemas.microsoft.com/office/drawing/2014/main" id="{049C6D23-F5DB-2640-991B-6395797351D5}"/>
              </a:ext>
            </a:extLst>
          </p:cNvPr>
          <p:cNvSpPr/>
          <p:nvPr/>
        </p:nvSpPr>
        <p:spPr>
          <a:xfrm>
            <a:off x="385721" y="3638153"/>
            <a:ext cx="5508880" cy="13849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HER2 positive (3+/2+ 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Trastuzumab + platin based doublet</a:t>
            </a:r>
          </a:p>
        </p:txBody>
      </p:sp>
      <p:sp>
        <p:nvSpPr>
          <p:cNvPr id="10" name="Rettangolo 9">
            <a:extLst>
              <a:ext uri="{FF2B5EF4-FFF2-40B4-BE49-F238E27FC236}">
                <a16:creationId xmlns:a16="http://schemas.microsoft.com/office/drawing/2014/main" id="{6E7E6B7F-5981-B84F-BCF2-CF0171A31D2F}"/>
              </a:ext>
            </a:extLst>
          </p:cNvPr>
          <p:cNvSpPr/>
          <p:nvPr/>
        </p:nvSpPr>
        <p:spPr>
          <a:xfrm>
            <a:off x="8090547" y="2911821"/>
            <a:ext cx="3255058" cy="13849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HER2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Platin based doublet</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Immagine 4">
            <a:extLst>
              <a:ext uri="{FF2B5EF4-FFF2-40B4-BE49-F238E27FC236}">
                <a16:creationId xmlns:a16="http://schemas.microsoft.com/office/drawing/2014/main" id="{99A6C315-988D-3644-8B0C-9B3DAD7320FA}"/>
              </a:ext>
            </a:extLst>
          </p:cNvPr>
          <p:cNvPicPr>
            <a:picLocks noChangeAspect="1"/>
          </p:cNvPicPr>
          <p:nvPr/>
        </p:nvPicPr>
        <p:blipFill>
          <a:blip r:embed="rId3"/>
          <a:stretch>
            <a:fillRect/>
          </a:stretch>
        </p:blipFill>
        <p:spPr>
          <a:xfrm>
            <a:off x="4819719" y="2058157"/>
            <a:ext cx="3178313" cy="4544988"/>
          </a:xfrm>
          <a:prstGeom prst="rect">
            <a:avLst/>
          </a:prstGeom>
        </p:spPr>
      </p:pic>
    </p:spTree>
    <p:extLst>
      <p:ext uri="{BB962C8B-B14F-4D97-AF65-F5344CB8AC3E}">
        <p14:creationId xmlns:p14="http://schemas.microsoft.com/office/powerpoint/2010/main" val="1899848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B7AE8-D909-7BD1-83FD-5838D1EEB700}"/>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81D57208-1CF2-4C88-2AE5-28A10349A6F8}"/>
              </a:ext>
            </a:extLst>
          </p:cNvPr>
          <p:cNvSpPr/>
          <p:nvPr/>
        </p:nvSpPr>
        <p:spPr bwMode="auto">
          <a:xfrm>
            <a:off x="-1" y="772549"/>
            <a:ext cx="12191999" cy="131912"/>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FFFFFF"/>
              </a:solidFill>
              <a:effectLst/>
              <a:uLnTx/>
              <a:uFillTx/>
              <a:latin typeface="Lucida Sans"/>
              <a:ea typeface="Calisto MT" pitchFamily="-112" charset="0"/>
              <a:cs typeface="Lucida Sans"/>
            </a:endParaRPr>
          </a:p>
        </p:txBody>
      </p:sp>
      <p:sp>
        <p:nvSpPr>
          <p:cNvPr id="7" name="Rettangolo 6">
            <a:extLst>
              <a:ext uri="{FF2B5EF4-FFF2-40B4-BE49-F238E27FC236}">
                <a16:creationId xmlns:a16="http://schemas.microsoft.com/office/drawing/2014/main" id="{84962BC8-61A8-5754-0236-DAF8B4E6F5B7}"/>
              </a:ext>
            </a:extLst>
          </p:cNvPr>
          <p:cNvSpPr/>
          <p:nvPr/>
        </p:nvSpPr>
        <p:spPr>
          <a:xfrm>
            <a:off x="1" y="98554"/>
            <a:ext cx="12191999" cy="553998"/>
          </a:xfrm>
          <a:prstGeom prst="rect">
            <a:avLst/>
          </a:prstGeom>
        </p:spPr>
        <p:txBody>
          <a:bodyPr wrap="square" anchor="ctr" anchorCtr="1">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2060"/>
                </a:solidFill>
                <a:effectLst/>
                <a:uLnTx/>
                <a:uFillTx/>
                <a:latin typeface="Calibri"/>
                <a:ea typeface="Calisto MT" pitchFamily="-112" charset="0"/>
                <a:cs typeface="Lucida Sans"/>
              </a:rPr>
              <a:t>HER2 expression as a driver of treatment choice.. But not alone!</a:t>
            </a:r>
          </a:p>
        </p:txBody>
      </p:sp>
      <p:sp>
        <p:nvSpPr>
          <p:cNvPr id="9" name="Rettangolo 8">
            <a:extLst>
              <a:ext uri="{FF2B5EF4-FFF2-40B4-BE49-F238E27FC236}">
                <a16:creationId xmlns:a16="http://schemas.microsoft.com/office/drawing/2014/main" id="{E18FD378-EF09-7B2E-C827-D9EC51DDF906}"/>
              </a:ext>
            </a:extLst>
          </p:cNvPr>
          <p:cNvSpPr/>
          <p:nvPr/>
        </p:nvSpPr>
        <p:spPr>
          <a:xfrm>
            <a:off x="385721" y="3638153"/>
            <a:ext cx="5508880" cy="13849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HER2 positive (3+/2+ 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Trastuzumab + platin based doublet</a:t>
            </a:r>
          </a:p>
        </p:txBody>
      </p:sp>
      <p:sp>
        <p:nvSpPr>
          <p:cNvPr id="10" name="Rettangolo 9">
            <a:extLst>
              <a:ext uri="{FF2B5EF4-FFF2-40B4-BE49-F238E27FC236}">
                <a16:creationId xmlns:a16="http://schemas.microsoft.com/office/drawing/2014/main" id="{1047D792-901D-BA62-C964-6C9E115C8098}"/>
              </a:ext>
            </a:extLst>
          </p:cNvPr>
          <p:cNvSpPr/>
          <p:nvPr/>
        </p:nvSpPr>
        <p:spPr>
          <a:xfrm>
            <a:off x="8090547" y="2911821"/>
            <a:ext cx="388555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HER2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Platin based </a:t>
            </a:r>
            <a:r>
              <a:rPr kumimoji="0" lang="en-US" sz="2800" b="1" i="0" u="none" strike="noStrike" kern="1200" cap="none" spc="0" normalizeH="0" baseline="0" noProof="0" dirty="0" err="1">
                <a:ln>
                  <a:noFill/>
                </a:ln>
                <a:solidFill>
                  <a:srgbClr val="002060"/>
                </a:solidFill>
                <a:effectLst/>
                <a:uLnTx/>
                <a:uFillTx/>
                <a:latin typeface="Calibri"/>
                <a:ea typeface="宋体" panose="02010600030101010101" pitchFamily="2" charset="-122"/>
                <a:cs typeface="+mn-cs"/>
              </a:rPr>
              <a:t>doublet+CPI</a:t>
            </a:r>
            <a:r>
              <a:rPr kumimoji="0" lang="en-US" sz="2800"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(according to PD-L1)</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Immagine 4">
            <a:extLst>
              <a:ext uri="{FF2B5EF4-FFF2-40B4-BE49-F238E27FC236}">
                <a16:creationId xmlns:a16="http://schemas.microsoft.com/office/drawing/2014/main" id="{C53E76FB-7243-2CE9-11FD-1DCAFD06E0C5}"/>
              </a:ext>
            </a:extLst>
          </p:cNvPr>
          <p:cNvPicPr>
            <a:picLocks noChangeAspect="1"/>
          </p:cNvPicPr>
          <p:nvPr/>
        </p:nvPicPr>
        <p:blipFill>
          <a:blip r:embed="rId3"/>
          <a:stretch>
            <a:fillRect/>
          </a:stretch>
        </p:blipFill>
        <p:spPr>
          <a:xfrm>
            <a:off x="4819719" y="2058157"/>
            <a:ext cx="3178313" cy="4544988"/>
          </a:xfrm>
          <a:prstGeom prst="rect">
            <a:avLst/>
          </a:prstGeom>
        </p:spPr>
      </p:pic>
    </p:spTree>
    <p:extLst>
      <p:ext uri="{BB962C8B-B14F-4D97-AF65-F5344CB8AC3E}">
        <p14:creationId xmlns:p14="http://schemas.microsoft.com/office/powerpoint/2010/main" val="3123476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78E69436-727D-D742-8AA7-B25A35A6A665}"/>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120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7" name="Rettangolo 6">
            <a:extLst>
              <a:ext uri="{FF2B5EF4-FFF2-40B4-BE49-F238E27FC236}">
                <a16:creationId xmlns:a16="http://schemas.microsoft.com/office/drawing/2014/main" id="{DA4024A4-E994-A54F-95DB-0AEC26998AF9}"/>
              </a:ext>
            </a:extLst>
          </p:cNvPr>
          <p:cNvSpPr/>
          <p:nvPr/>
        </p:nvSpPr>
        <p:spPr>
          <a:xfrm>
            <a:off x="215" y="98725"/>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002060"/>
                </a:solidFill>
                <a:effectLst/>
                <a:uLnTx/>
                <a:uFillTx/>
                <a:latin typeface="Calibri"/>
                <a:ea typeface="Calisto MT" pitchFamily="-112" charset="0"/>
                <a:cs typeface="Lucida Sans"/>
              </a:rPr>
              <a:t>TOGA Trial set the Standard treatment in EGJ</a:t>
            </a:r>
          </a:p>
        </p:txBody>
      </p:sp>
      <p:pic>
        <p:nvPicPr>
          <p:cNvPr id="1026" name="Picture 2" descr="Gold standard grunge rubber stamp Royalty Free Vector Image">
            <a:extLst>
              <a:ext uri="{FF2B5EF4-FFF2-40B4-BE49-F238E27FC236}">
                <a16:creationId xmlns:a16="http://schemas.microsoft.com/office/drawing/2014/main" id="{1699F5EA-71E4-CFFD-FFDA-A58096DFAB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0" t="4790" r="2674" b="14167"/>
          <a:stretch/>
        </p:blipFill>
        <p:spPr bwMode="auto">
          <a:xfrm>
            <a:off x="557212" y="1841906"/>
            <a:ext cx="4429125" cy="407311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9C002AB5-5996-77AB-41BA-8E894333B008}"/>
              </a:ext>
            </a:extLst>
          </p:cNvPr>
          <p:cNvSpPr/>
          <p:nvPr/>
        </p:nvSpPr>
        <p:spPr>
          <a:xfrm>
            <a:off x="5514974" y="2730646"/>
            <a:ext cx="6400587" cy="1938479"/>
          </a:xfrm>
          <a:prstGeom prst="rect">
            <a:avLst/>
          </a:prstGeom>
        </p:spPr>
        <p:txBody>
          <a:bodyPr wrap="square" anchor="ctr" anchorCtr="1">
            <a:spAutoFit/>
          </a:bodyPr>
          <a:lstStyle/>
          <a:p>
            <a:pPr marL="0" marR="0" lvl="0" indent="0" algn="l"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1200" cap="none" spc="0" normalizeH="0" baseline="0" noProof="0" dirty="0">
                <a:ln>
                  <a:noFill/>
                </a:ln>
                <a:solidFill>
                  <a:srgbClr val="C00000"/>
                </a:solidFill>
                <a:effectLst/>
                <a:uLnTx/>
                <a:uFillTx/>
                <a:latin typeface="Calibri"/>
                <a:ea typeface="Calisto MT" pitchFamily="-112" charset="0"/>
                <a:cs typeface="Lucida Sans"/>
              </a:rPr>
              <a:t>Trastuzumab + Cis/</a:t>
            </a:r>
            <a:r>
              <a:rPr kumimoji="0" lang="en-US" sz="2999" b="1" i="0" u="none" strike="noStrike" kern="1200" cap="none" spc="0" normalizeH="0" baseline="0" noProof="0" dirty="0" err="1">
                <a:ln>
                  <a:noFill/>
                </a:ln>
                <a:solidFill>
                  <a:srgbClr val="C00000"/>
                </a:solidFill>
                <a:effectLst/>
                <a:uLnTx/>
                <a:uFillTx/>
                <a:latin typeface="Calibri"/>
                <a:ea typeface="Calisto MT" pitchFamily="-112" charset="0"/>
                <a:cs typeface="Lucida Sans"/>
              </a:rPr>
              <a:t>Oxa</a:t>
            </a:r>
            <a:r>
              <a:rPr kumimoji="0" lang="en-US" sz="2999" b="1" i="0" u="none" strike="noStrike" kern="1200" cap="none" spc="0" normalizeH="0" baseline="0" noProof="0" dirty="0">
                <a:ln>
                  <a:noFill/>
                </a:ln>
                <a:solidFill>
                  <a:srgbClr val="C00000"/>
                </a:solidFill>
                <a:effectLst/>
                <a:uLnTx/>
                <a:uFillTx/>
                <a:latin typeface="Calibri"/>
                <a:ea typeface="Calisto MT" pitchFamily="-112" charset="0"/>
                <a:cs typeface="Lucida Sans"/>
              </a:rPr>
              <a:t> + 5FU/Cape</a:t>
            </a:r>
          </a:p>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999" b="1" i="0" u="none" strike="noStrike" kern="1200" cap="none" spc="0" normalizeH="0" baseline="0" noProof="0" dirty="0">
              <a:ln>
                <a:noFill/>
              </a:ln>
              <a:solidFill>
                <a:srgbClr val="002060"/>
              </a:solidFill>
              <a:effectLst/>
              <a:uLnTx/>
              <a:uFillTx/>
              <a:latin typeface="Calibri"/>
              <a:ea typeface="Calisto MT" pitchFamily="-112" charset="0"/>
              <a:cs typeface="Lucida Sans"/>
            </a:endParaRPr>
          </a:p>
          <a:p>
            <a:pPr marL="0" marR="0" lvl="0" indent="0" algn="l"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1200" cap="none" spc="0" normalizeH="0" baseline="0" noProof="0" dirty="0" err="1">
                <a:ln>
                  <a:noFill/>
                </a:ln>
                <a:solidFill>
                  <a:srgbClr val="002060"/>
                </a:solidFill>
                <a:effectLst/>
                <a:uLnTx/>
                <a:uFillTx/>
                <a:latin typeface="Calibri"/>
                <a:ea typeface="Calisto MT" pitchFamily="-112" charset="0"/>
                <a:cs typeface="Lucida Sans"/>
              </a:rPr>
              <a:t>mOS</a:t>
            </a:r>
            <a:r>
              <a:rPr kumimoji="0" lang="en-US" sz="2999" b="1" i="0" u="none" strike="noStrike" kern="1200" cap="none" spc="0" normalizeH="0" baseline="0" noProof="0" dirty="0">
                <a:ln>
                  <a:noFill/>
                </a:ln>
                <a:solidFill>
                  <a:srgbClr val="002060"/>
                </a:solidFill>
                <a:effectLst/>
                <a:uLnTx/>
                <a:uFillTx/>
                <a:latin typeface="Calibri"/>
                <a:ea typeface="Calisto MT" pitchFamily="-112" charset="0"/>
                <a:cs typeface="Lucida Sans"/>
              </a:rPr>
              <a:t>: 16.0 months</a:t>
            </a:r>
          </a:p>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999" b="1" i="0" u="none" strike="noStrike" kern="1200" cap="none" spc="0" normalizeH="0" baseline="0" noProof="0" dirty="0">
              <a:ln>
                <a:noFill/>
              </a:ln>
              <a:solidFill>
                <a:srgbClr val="002060"/>
              </a:solidFill>
              <a:effectLst/>
              <a:uLnTx/>
              <a:uFillTx/>
              <a:latin typeface="Calibri"/>
              <a:ea typeface="Calisto MT" pitchFamily="-112" charset="0"/>
              <a:cs typeface="Lucida Sans"/>
            </a:endParaRPr>
          </a:p>
        </p:txBody>
      </p:sp>
    </p:spTree>
    <p:extLst>
      <p:ext uri="{BB962C8B-B14F-4D97-AF65-F5344CB8AC3E}">
        <p14:creationId xmlns:p14="http://schemas.microsoft.com/office/powerpoint/2010/main" val="49054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8E5492BC-B003-88A7-4E60-D81C74909CCD}"/>
              </a:ext>
            </a:extLst>
          </p:cNvPr>
          <p:cNvSpPr/>
          <p:nvPr/>
        </p:nvSpPr>
        <p:spPr bwMode="auto">
          <a:xfrm>
            <a:off x="1" y="772549"/>
            <a:ext cx="12191999" cy="131912"/>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89" rtl="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4" name="Rettangolo 3">
            <a:extLst>
              <a:ext uri="{FF2B5EF4-FFF2-40B4-BE49-F238E27FC236}">
                <a16:creationId xmlns:a16="http://schemas.microsoft.com/office/drawing/2014/main" id="{38E9E011-98BB-7919-1E80-0C77C3311799}"/>
              </a:ext>
            </a:extLst>
          </p:cNvPr>
          <p:cNvSpPr/>
          <p:nvPr/>
        </p:nvSpPr>
        <p:spPr>
          <a:xfrm>
            <a:off x="2" y="98554"/>
            <a:ext cx="12191999" cy="553998"/>
          </a:xfrm>
          <a:prstGeom prst="rect">
            <a:avLst/>
          </a:prstGeom>
        </p:spPr>
        <p:txBody>
          <a:bodyPr wrap="square" anchor="ctr" anchorCtr="1">
            <a:spAutoFit/>
          </a:bodyPr>
          <a:lstStyle/>
          <a:p>
            <a:pPr marL="0" marR="0" lvl="0" indent="0" algn="ctr" defTabSz="457189" rtl="0" eaLnBrk="0"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2060"/>
                </a:solidFill>
                <a:effectLst/>
                <a:uLnTx/>
                <a:uFillTx/>
                <a:latin typeface="Calibri"/>
                <a:ea typeface="+mn-ea"/>
                <a:cs typeface="+mn-cs"/>
              </a:rPr>
              <a:t>Synergy between HER2 and PD-1 inhibitors</a:t>
            </a:r>
          </a:p>
        </p:txBody>
      </p:sp>
      <p:pic>
        <p:nvPicPr>
          <p:cNvPr id="2050" name="Picture 2" descr="Strategies for targeting HER2-positive gastric cancer. Anti-HER2 antibodies included trastuzumab, pertuzumab, margetuximab, and ZW25. Anti-Her2 antibody conjugates included trastuzumab emtansine (T-DM1), trastuzumab deruxtecan (DS-8201a), and SBT6050 (TLR8 agonist). Tyrosine kinase inhibitors targeting HER2 included lapatinib, afatinib, dacomitinib, varlitinib, and neratinib. Fc receptors (FcR) expressed on NK cell (natural killer cell) bind to antibodies against HER2 and trigger anti-tumor immune response via antibody-dependent cellular cytotoxicity (ADCC). NK cell products in combination with trastuzumab for HER2-positive tumors were under investigation. Immune checkpoint inhibitors target program death 1 (PD-1)/programmed death-ligand 1 (PD-L1), the co-inhibitory signals for T cell antigen receptor (TCR) signaling, to enhance T cell anti-tumor immunity. Chimeric antigen receptor (CAR)-T cells expressing HER2-specific CAR maybe an option for HER2-positive gastric cancer. MHC major histocompatibility complex. The figure was created with Biorender.com.">
            <a:extLst>
              <a:ext uri="{FF2B5EF4-FFF2-40B4-BE49-F238E27FC236}">
                <a16:creationId xmlns:a16="http://schemas.microsoft.com/office/drawing/2014/main" id="{A5385C05-8AAB-27C5-CD1D-75DBA0A8D13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922" t="1943" r="13075"/>
          <a:stretch/>
        </p:blipFill>
        <p:spPr bwMode="auto">
          <a:xfrm>
            <a:off x="6472945" y="1890012"/>
            <a:ext cx="5719055"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E8F51AD-FA9F-BB62-4654-9B91C09D9A56}"/>
              </a:ext>
            </a:extLst>
          </p:cNvPr>
          <p:cNvSpPr txBox="1"/>
          <p:nvPr/>
        </p:nvSpPr>
        <p:spPr>
          <a:xfrm>
            <a:off x="148345" y="2015058"/>
            <a:ext cx="6862055"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7375E"/>
                </a:solidFill>
                <a:effectLst/>
                <a:uLnTx/>
                <a:uFillTx/>
                <a:latin typeface="Calibri" panose="020F0502020204030204"/>
                <a:ea typeface="+mn-ea"/>
                <a:cs typeface="+mn-cs"/>
              </a:rPr>
              <a:t>Co-administration of CPI and trastuzumab has been shown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17375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7375E"/>
                </a:solidFill>
                <a:effectLst/>
                <a:uLnTx/>
                <a:uFillTx/>
                <a:latin typeface="Calibri" panose="020F0502020204030204"/>
                <a:ea typeface="+mn-ea"/>
                <a:cs typeface="+mn-cs"/>
              </a:rPr>
              <a:t>- enhance HER2-specific T-cell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17375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7375E"/>
                </a:solidFill>
                <a:effectLst/>
                <a:uLnTx/>
                <a:uFillTx/>
                <a:latin typeface="Calibri" panose="020F0502020204030204"/>
                <a:ea typeface="+mn-ea"/>
                <a:cs typeface="+mn-cs"/>
              </a:rPr>
              <a:t>- promote immune cell trafficking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17375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7375E"/>
                </a:solidFill>
                <a:effectLst/>
                <a:uLnTx/>
                <a:uFillTx/>
                <a:latin typeface="Calibri" panose="020F0502020204030204"/>
                <a:ea typeface="+mn-ea"/>
                <a:cs typeface="+mn-cs"/>
              </a:rPr>
              <a:t>- induce expansion of peripheral memory T cells</a:t>
            </a:r>
          </a:p>
        </p:txBody>
      </p:sp>
      <p:sp>
        <p:nvSpPr>
          <p:cNvPr id="6" name="Rettangolo 5">
            <a:extLst>
              <a:ext uri="{FF2B5EF4-FFF2-40B4-BE49-F238E27FC236}">
                <a16:creationId xmlns:a16="http://schemas.microsoft.com/office/drawing/2014/main" id="{08B4B0D1-75B3-98B5-3FA5-EB7B3D40E5A4}"/>
              </a:ext>
            </a:extLst>
          </p:cNvPr>
          <p:cNvSpPr/>
          <p:nvPr/>
        </p:nvSpPr>
        <p:spPr>
          <a:xfrm>
            <a:off x="148345" y="6465652"/>
            <a:ext cx="401881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17375E"/>
                </a:solidFill>
                <a:effectLst/>
                <a:uLnTx/>
                <a:uFillTx/>
                <a:latin typeface="Calibri" panose="020F0502020204030204" pitchFamily="34" charset="0"/>
                <a:ea typeface="+mn-ea"/>
                <a:cs typeface="Calibri" panose="020F0502020204030204" pitchFamily="34" charset="0"/>
              </a:rPr>
              <a:t>Janjigian</a:t>
            </a: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 Y et al, Nature 2021</a:t>
            </a:r>
          </a:p>
        </p:txBody>
      </p:sp>
      <p:sp>
        <p:nvSpPr>
          <p:cNvPr id="7" name="Rettangolo 6">
            <a:extLst>
              <a:ext uri="{FF2B5EF4-FFF2-40B4-BE49-F238E27FC236}">
                <a16:creationId xmlns:a16="http://schemas.microsoft.com/office/drawing/2014/main" id="{E34E633B-863C-480D-FB09-5870D3E05726}"/>
              </a:ext>
            </a:extLst>
          </p:cNvPr>
          <p:cNvSpPr/>
          <p:nvPr/>
        </p:nvSpPr>
        <p:spPr>
          <a:xfrm>
            <a:off x="9250802" y="6451669"/>
            <a:ext cx="279285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Zhao P et al, J </a:t>
            </a:r>
            <a:r>
              <a:rPr kumimoji="0" lang="en-US" sz="1400" b="1" i="0" u="none" strike="noStrike" kern="1200" cap="none" spc="0" normalizeH="0" baseline="0" noProof="0" dirty="0" err="1">
                <a:ln>
                  <a:noFill/>
                </a:ln>
                <a:solidFill>
                  <a:srgbClr val="17375E"/>
                </a:solidFill>
                <a:effectLst/>
                <a:uLnTx/>
                <a:uFillTx/>
                <a:latin typeface="Calibri" panose="020F0502020204030204" pitchFamily="34" charset="0"/>
                <a:ea typeface="+mn-ea"/>
                <a:cs typeface="Calibri" panose="020F0502020204030204" pitchFamily="34" charset="0"/>
              </a:rPr>
              <a:t>Hematol</a:t>
            </a: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 Oncol 2019</a:t>
            </a:r>
          </a:p>
        </p:txBody>
      </p:sp>
    </p:spTree>
    <p:extLst>
      <p:ext uri="{BB962C8B-B14F-4D97-AF65-F5344CB8AC3E}">
        <p14:creationId xmlns:p14="http://schemas.microsoft.com/office/powerpoint/2010/main" val="3835270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4C5A2599-C569-1B41-8B18-D15AAA387773}"/>
              </a:ext>
            </a:extLst>
          </p:cNvPr>
          <p:cNvSpPr>
            <a:spLocks noChangeArrowheads="1"/>
          </p:cNvSpPr>
          <p:nvPr/>
        </p:nvSpPr>
        <p:spPr bwMode="auto">
          <a:xfrm>
            <a:off x="1524001" y="56755"/>
            <a:ext cx="65" cy="34369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6" name="Rettangolo 5">
            <a:extLst>
              <a:ext uri="{FF2B5EF4-FFF2-40B4-BE49-F238E27FC236}">
                <a16:creationId xmlns:a16="http://schemas.microsoft.com/office/drawing/2014/main" id="{77F6C735-C4D3-E61B-4381-A8B150D46427}"/>
              </a:ext>
            </a:extLst>
          </p:cNvPr>
          <p:cNvSpPr/>
          <p:nvPr/>
        </p:nvSpPr>
        <p:spPr bwMode="auto">
          <a:xfrm>
            <a:off x="1" y="772549"/>
            <a:ext cx="12191999" cy="131912"/>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89" rtl="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FFFFFF"/>
              </a:solidFill>
              <a:effectLst/>
              <a:uLnTx/>
              <a:uFillTx/>
              <a:latin typeface="Lucida Sans"/>
              <a:ea typeface="Calisto MT" pitchFamily="-112" charset="0"/>
              <a:cs typeface="Lucida Sans"/>
            </a:endParaRPr>
          </a:p>
        </p:txBody>
      </p:sp>
      <p:sp>
        <p:nvSpPr>
          <p:cNvPr id="7" name="Rettangolo 6">
            <a:extLst>
              <a:ext uri="{FF2B5EF4-FFF2-40B4-BE49-F238E27FC236}">
                <a16:creationId xmlns:a16="http://schemas.microsoft.com/office/drawing/2014/main" id="{43F22074-14AA-8D0F-08CC-8F3C21496E20}"/>
              </a:ext>
            </a:extLst>
          </p:cNvPr>
          <p:cNvSpPr/>
          <p:nvPr/>
        </p:nvSpPr>
        <p:spPr>
          <a:xfrm>
            <a:off x="2" y="106251"/>
            <a:ext cx="12191999" cy="538609"/>
          </a:xfrm>
          <a:prstGeom prst="rect">
            <a:avLst/>
          </a:prstGeom>
        </p:spPr>
        <p:txBody>
          <a:bodyPr wrap="square" anchor="ctr" anchorCtr="1">
            <a:spAutoFit/>
          </a:bodyPr>
          <a:lstStyle/>
          <a:p>
            <a:pPr marL="0" marR="0" lvl="0" indent="0" algn="ctr" defTabSz="457189" rtl="0" eaLnBrk="0" fontAlgn="auto" latinLnBrk="0" hangingPunct="0">
              <a:lnSpc>
                <a:spcPct val="100000"/>
              </a:lnSpc>
              <a:spcBef>
                <a:spcPts val="0"/>
              </a:spcBef>
              <a:spcAft>
                <a:spcPts val="0"/>
              </a:spcAft>
              <a:buClrTx/>
              <a:buSzTx/>
              <a:buFontTx/>
              <a:buNone/>
              <a:tabLst/>
              <a:defRPr/>
            </a:pPr>
            <a:r>
              <a:rPr kumimoji="0" lang="en-US" sz="2900" b="1" i="0" u="none" strike="noStrike" kern="0" cap="none" spc="0" normalizeH="0" baseline="0" noProof="0" dirty="0">
                <a:ln>
                  <a:noFill/>
                </a:ln>
                <a:solidFill>
                  <a:srgbClr val="C00000"/>
                </a:solidFill>
                <a:effectLst/>
                <a:uLnTx/>
                <a:uFillTx/>
                <a:latin typeface="Calibri" panose="020F0502020204030204" pitchFamily="34" charset="0"/>
                <a:ea typeface="Calisto MT" pitchFamily="-112" charset="0"/>
                <a:cs typeface="Calibri" panose="020F0502020204030204" pitchFamily="34" charset="0"/>
              </a:rPr>
              <a:t>The </a:t>
            </a:r>
            <a:r>
              <a:rPr kumimoji="0" lang="en-US" sz="2900" b="1" i="0" u="none" strike="noStrike" kern="0" cap="none" spc="0" normalizeH="0" baseline="0" noProof="0" dirty="0" err="1">
                <a:ln>
                  <a:noFill/>
                </a:ln>
                <a:solidFill>
                  <a:srgbClr val="C00000"/>
                </a:solidFill>
                <a:effectLst/>
                <a:uLnTx/>
                <a:uFillTx/>
                <a:latin typeface="Calibri" panose="020F0502020204030204" pitchFamily="34" charset="0"/>
                <a:ea typeface="Calisto MT" pitchFamily="-112" charset="0"/>
                <a:cs typeface="Calibri" panose="020F0502020204030204" pitchFamily="34" charset="0"/>
              </a:rPr>
              <a:t>KeyNote</a:t>
            </a:r>
            <a:r>
              <a:rPr kumimoji="0" lang="en-US" sz="2900" b="1" i="0" u="none" strike="noStrike" kern="0" cap="none" spc="0" normalizeH="0" baseline="0" noProof="0" dirty="0">
                <a:ln>
                  <a:noFill/>
                </a:ln>
                <a:solidFill>
                  <a:srgbClr val="C00000"/>
                </a:solidFill>
                <a:effectLst/>
                <a:uLnTx/>
                <a:uFillTx/>
                <a:latin typeface="Calibri" panose="020F0502020204030204" pitchFamily="34" charset="0"/>
                <a:ea typeface="Calisto MT" pitchFamily="-112" charset="0"/>
                <a:cs typeface="Calibri" panose="020F0502020204030204" pitchFamily="34" charset="0"/>
              </a:rPr>
              <a:t> 811 trial</a:t>
            </a:r>
          </a:p>
        </p:txBody>
      </p:sp>
      <p:sp>
        <p:nvSpPr>
          <p:cNvPr id="2" name="Footer Placeholder 4">
            <a:extLst>
              <a:ext uri="{FF2B5EF4-FFF2-40B4-BE49-F238E27FC236}">
                <a16:creationId xmlns:a16="http://schemas.microsoft.com/office/drawing/2014/main" id="{7A83276A-70AC-2818-5F47-23B306A9A8E0}"/>
              </a:ext>
            </a:extLst>
          </p:cNvPr>
          <p:cNvSpPr txBox="1">
            <a:spLocks/>
          </p:cNvSpPr>
          <p:nvPr/>
        </p:nvSpPr>
        <p:spPr>
          <a:xfrm>
            <a:off x="377826" y="6127750"/>
            <a:ext cx="11814175" cy="5016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mn-cs"/>
              </a:rPr>
              <a:t>a</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Trastuzumab</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6 mg/kg IV Q3W following an 8 mg/kg loading dose. FP: 5-fluorouracil 800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IV on D1-5 Q3W + cisplatin 80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IV Q3W. CAPOX: capecitabine 1000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BID on D1-14 Q3W + oxaliplatin 130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IV Q3W. PFS, ORR, DOR per RECIST by BICR.</a:t>
            </a:r>
          </a:p>
        </p:txBody>
      </p:sp>
      <p:sp>
        <p:nvSpPr>
          <p:cNvPr id="3" name="Rectangle: Rounded Corners 7">
            <a:extLst>
              <a:ext uri="{FF2B5EF4-FFF2-40B4-BE49-F238E27FC236}">
                <a16:creationId xmlns:a16="http://schemas.microsoft.com/office/drawing/2014/main" id="{B758766B-7C9C-F2A9-DD1D-04D4EFA9E20C}"/>
              </a:ext>
            </a:extLst>
          </p:cNvPr>
          <p:cNvSpPr/>
          <p:nvPr/>
        </p:nvSpPr>
        <p:spPr>
          <a:xfrm>
            <a:off x="377826" y="4485384"/>
            <a:ext cx="3819601" cy="1637830"/>
          </a:xfrm>
          <a:prstGeom prst="roundRect">
            <a:avLst/>
          </a:prstGeom>
          <a:solidFill>
            <a:srgbClr val="37424A"/>
          </a:solidFill>
          <a:ln w="6350" cap="flat" cmpd="sng" algn="ctr">
            <a:noFill/>
            <a:prstDash val="solid"/>
            <a:round/>
            <a:headEnd type="none" w="med" len="med"/>
            <a:tailEnd type="none" w="med" len="med"/>
          </a:ln>
          <a:effectLst/>
        </p:spPr>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2000" b="1" i="0" u="sng" strike="noStrike" kern="600" cap="none" spc="30" normalizeH="0" baseline="0" noProof="0" dirty="0">
                <a:ln>
                  <a:noFill/>
                </a:ln>
                <a:solidFill>
                  <a:srgbClr val="FFFFFF"/>
                </a:solidFill>
                <a:effectLst/>
                <a:uLnTx/>
                <a:uFillTx/>
                <a:latin typeface="Arial Narrow" panose="020B0606020202030204" pitchFamily="34" charset="0"/>
                <a:ea typeface="+mn-ea"/>
                <a:cs typeface="+mn-cs"/>
              </a:rPr>
              <a:t>Stratification Factors</a:t>
            </a:r>
            <a:endParaRPr kumimoji="0" lang="en-US" sz="2000" b="0" i="0" u="sng" strike="noStrike" kern="600" cap="none" spc="30" normalizeH="0" baseline="0" noProof="0" dirty="0">
              <a:ln>
                <a:noFill/>
              </a:ln>
              <a:solidFill>
                <a:srgbClr val="FFFFFF"/>
              </a:solidFill>
              <a:effectLst/>
              <a:uLnTx/>
              <a:uFillTx/>
              <a:latin typeface="Arial Narrow" panose="020B0606020202030204" pitchFamily="34" charset="0"/>
              <a:ea typeface="+mn-ea"/>
              <a:cs typeface="+mn-cs"/>
            </a:endParaRPr>
          </a:p>
          <a:p>
            <a:pPr marL="119063" marR="0" lvl="0" indent="-119063" algn="l" defTabSz="4572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Geographic region</a:t>
            </a:r>
          </a:p>
          <a:p>
            <a:pPr marL="119063" marR="0" lvl="0" indent="-119063" algn="l" defTabSz="4572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PD-L1 CPS &lt;1 vs CPS </a:t>
            </a:r>
            <a:r>
              <a:rPr kumimoji="0" lang="en-US" sz="2000" b="0" i="0" u="none" strike="noStrike" kern="600" cap="none" spc="3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1</a:t>
            </a:r>
          </a:p>
          <a:p>
            <a:pPr marL="119063" marR="0" lvl="0" indent="-119063" algn="l" defTabSz="4572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Chemotherapy choice</a:t>
            </a:r>
          </a:p>
        </p:txBody>
      </p:sp>
      <p:sp>
        <p:nvSpPr>
          <p:cNvPr id="4" name="Rectangle: Rounded Corners 8">
            <a:extLst>
              <a:ext uri="{FF2B5EF4-FFF2-40B4-BE49-F238E27FC236}">
                <a16:creationId xmlns:a16="http://schemas.microsoft.com/office/drawing/2014/main" id="{BE5313AB-6C75-63C6-719A-681B58A0EF00}"/>
              </a:ext>
            </a:extLst>
          </p:cNvPr>
          <p:cNvSpPr/>
          <p:nvPr/>
        </p:nvSpPr>
        <p:spPr>
          <a:xfrm>
            <a:off x="6394575" y="1741697"/>
            <a:ext cx="4710204" cy="1354220"/>
          </a:xfrm>
          <a:prstGeom prst="roundRect">
            <a:avLst/>
          </a:prstGeom>
          <a:solidFill>
            <a:srgbClr val="00877C"/>
          </a:solidFill>
          <a:ln w="6350" cap="flat" cmpd="sng" algn="ctr">
            <a:noFill/>
            <a:prstDash val="solid"/>
            <a:round/>
            <a:headEnd type="none" w="med" len="med"/>
            <a:tailEnd type="none" w="med" len="med"/>
          </a:ln>
          <a:effectLst/>
        </p:spPr>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Pembrolizumab 200 mg IV Q3W +</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Trastuzumab and FP or </a:t>
            </a:r>
            <a:r>
              <a:rPr kumimoji="0" lang="en-US" sz="2000" b="1" i="0" u="none" strike="noStrike" kern="600" cap="none" spc="30" normalizeH="0" baseline="0" noProof="0" dirty="0" err="1">
                <a:ln>
                  <a:noFill/>
                </a:ln>
                <a:solidFill>
                  <a:srgbClr val="FFFFFF"/>
                </a:solidFill>
                <a:effectLst/>
                <a:uLnTx/>
                <a:uFillTx/>
                <a:latin typeface="Arial Narrow" panose="020B0606020202030204" pitchFamily="34" charset="0"/>
                <a:ea typeface="+mn-ea"/>
                <a:cs typeface="+mn-cs"/>
              </a:rPr>
              <a:t>CAPOX</a:t>
            </a:r>
            <a:r>
              <a:rPr kumimoji="0" lang="en-US" sz="2000" b="1" i="0" u="none" strike="noStrike" kern="600" cap="none" spc="30" normalizeH="0" baseline="30000" noProof="0" dirty="0" err="1">
                <a:ln>
                  <a:noFill/>
                </a:ln>
                <a:solidFill>
                  <a:srgbClr val="FFFFFF"/>
                </a:solidFill>
                <a:effectLst/>
                <a:uLnTx/>
                <a:uFillTx/>
                <a:latin typeface="Arial Narrow" panose="020B0606020202030204" pitchFamily="34" charset="0"/>
                <a:ea typeface="+mn-ea"/>
                <a:cs typeface="+mn-cs"/>
              </a:rPr>
              <a:t>a</a:t>
            </a:r>
            <a:endPar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ctr" defTabSz="457250" rtl="0" eaLnBrk="1" fontAlgn="auto" latinLnBrk="0" hangingPunct="1">
              <a:lnSpc>
                <a:spcPct val="100000"/>
              </a:lnSpc>
              <a:spcBef>
                <a:spcPts val="600"/>
              </a:spcBef>
              <a:spcAft>
                <a:spcPts val="0"/>
              </a:spcAft>
              <a:buClrTx/>
              <a:buSzTx/>
              <a:buFontTx/>
              <a:buNone/>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for up to 35 cycles</a:t>
            </a:r>
          </a:p>
        </p:txBody>
      </p:sp>
      <p:sp>
        <p:nvSpPr>
          <p:cNvPr id="5" name="Rectangle: Rounded Corners 9">
            <a:extLst>
              <a:ext uri="{FF2B5EF4-FFF2-40B4-BE49-F238E27FC236}">
                <a16:creationId xmlns:a16="http://schemas.microsoft.com/office/drawing/2014/main" id="{7EDFCB18-DC6D-0E0B-B5F0-C698AEFCDEE2}"/>
              </a:ext>
            </a:extLst>
          </p:cNvPr>
          <p:cNvSpPr/>
          <p:nvPr/>
        </p:nvSpPr>
        <p:spPr>
          <a:xfrm>
            <a:off x="6380440" y="3478426"/>
            <a:ext cx="4724339" cy="1284544"/>
          </a:xfrm>
          <a:prstGeom prst="roundRect">
            <a:avLst/>
          </a:prstGeom>
          <a:solidFill>
            <a:srgbClr val="66203A"/>
          </a:solidFill>
          <a:ln w="6350" cap="flat" cmpd="sng" algn="ctr">
            <a:noFill/>
            <a:prstDash val="solid"/>
            <a:round/>
            <a:headEnd type="none" w="med" len="med"/>
            <a:tailEnd type="none" w="med" len="med"/>
          </a:ln>
          <a:effectLst/>
        </p:spPr>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Placebo IV Q3W +</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Trastuzumab and FP or </a:t>
            </a:r>
            <a:r>
              <a:rPr kumimoji="0" lang="en-US" sz="2000" b="1" i="0" u="none" strike="noStrike" kern="600" cap="none" spc="30" normalizeH="0" baseline="0" noProof="0" dirty="0" err="1">
                <a:ln>
                  <a:noFill/>
                </a:ln>
                <a:solidFill>
                  <a:srgbClr val="FFFFFF"/>
                </a:solidFill>
                <a:effectLst/>
                <a:uLnTx/>
                <a:uFillTx/>
                <a:latin typeface="Arial Narrow" panose="020B0606020202030204" pitchFamily="34" charset="0"/>
                <a:ea typeface="+mn-ea"/>
                <a:cs typeface="+mn-cs"/>
              </a:rPr>
              <a:t>CAPOX</a:t>
            </a:r>
            <a:r>
              <a:rPr kumimoji="0" lang="en-US" sz="2000" b="1" i="0" u="none" strike="noStrike" kern="600" cap="none" spc="30" normalizeH="0" baseline="30000" noProof="0" dirty="0" err="1">
                <a:ln>
                  <a:noFill/>
                </a:ln>
                <a:solidFill>
                  <a:srgbClr val="FFFFFF"/>
                </a:solidFill>
                <a:effectLst/>
                <a:uLnTx/>
                <a:uFillTx/>
                <a:latin typeface="Arial Narrow" panose="020B0606020202030204" pitchFamily="34" charset="0"/>
                <a:ea typeface="+mn-ea"/>
                <a:cs typeface="+mn-cs"/>
              </a:rPr>
              <a:t>a</a:t>
            </a:r>
            <a:endPar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ctr" defTabSz="457250" rtl="0" eaLnBrk="1" fontAlgn="auto" latinLnBrk="0" hangingPunct="1">
              <a:lnSpc>
                <a:spcPct val="100000"/>
              </a:lnSpc>
              <a:spcBef>
                <a:spcPts val="600"/>
              </a:spcBef>
              <a:spcAft>
                <a:spcPts val="0"/>
              </a:spcAft>
              <a:buClrTx/>
              <a:buSzTx/>
              <a:buFontTx/>
              <a:buNone/>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for up to 35 cycles</a:t>
            </a:r>
          </a:p>
        </p:txBody>
      </p:sp>
      <p:cxnSp>
        <p:nvCxnSpPr>
          <p:cNvPr id="9" name="Straight Arrow Connector 10">
            <a:extLst>
              <a:ext uri="{FF2B5EF4-FFF2-40B4-BE49-F238E27FC236}">
                <a16:creationId xmlns:a16="http://schemas.microsoft.com/office/drawing/2014/main" id="{F9712A87-D584-E6D4-BE69-52CA921D788B}"/>
              </a:ext>
            </a:extLst>
          </p:cNvPr>
          <p:cNvCxnSpPr>
            <a:cxnSpLocks/>
            <a:endCxn id="4" idx="1"/>
          </p:cNvCxnSpPr>
          <p:nvPr/>
        </p:nvCxnSpPr>
        <p:spPr>
          <a:xfrm>
            <a:off x="3986617" y="2401388"/>
            <a:ext cx="2407958" cy="17419"/>
          </a:xfrm>
          <a:prstGeom prst="straightConnector1">
            <a:avLst/>
          </a:prstGeom>
          <a:noFill/>
          <a:ln w="19050" cap="flat" cmpd="sng" algn="ctr">
            <a:solidFill>
              <a:srgbClr val="000000"/>
            </a:solidFill>
            <a:prstDash val="solid"/>
            <a:round/>
            <a:headEnd type="none" w="med" len="med"/>
            <a:tailEnd type="triangle"/>
          </a:ln>
          <a:effectLst/>
        </p:spPr>
      </p:cxnSp>
      <p:cxnSp>
        <p:nvCxnSpPr>
          <p:cNvPr id="10" name="Connector: Elbow 11">
            <a:extLst>
              <a:ext uri="{FF2B5EF4-FFF2-40B4-BE49-F238E27FC236}">
                <a16:creationId xmlns:a16="http://schemas.microsoft.com/office/drawing/2014/main" id="{E7D8C606-2675-4CD7-DDD1-7A353AC7ED72}"/>
              </a:ext>
            </a:extLst>
          </p:cNvPr>
          <p:cNvCxnSpPr>
            <a:cxnSpLocks/>
            <a:endCxn id="5" idx="1"/>
          </p:cNvCxnSpPr>
          <p:nvPr/>
        </p:nvCxnSpPr>
        <p:spPr>
          <a:xfrm>
            <a:off x="3498487" y="2402643"/>
            <a:ext cx="2881953" cy="1718055"/>
          </a:xfrm>
          <a:prstGeom prst="bentConnector3">
            <a:avLst>
              <a:gd name="adj1" fmla="val 50000"/>
            </a:avLst>
          </a:prstGeom>
          <a:noFill/>
          <a:ln w="19050" cap="flat" cmpd="sng" algn="ctr">
            <a:solidFill>
              <a:srgbClr val="000000"/>
            </a:solidFill>
            <a:prstDash val="solid"/>
            <a:round/>
            <a:headEnd type="none" w="med" len="med"/>
            <a:tailEnd type="triangle"/>
          </a:ln>
          <a:effectLst/>
        </p:spPr>
      </p:cxnSp>
      <p:grpSp>
        <p:nvGrpSpPr>
          <p:cNvPr id="12" name="Group 12">
            <a:extLst>
              <a:ext uri="{FF2B5EF4-FFF2-40B4-BE49-F238E27FC236}">
                <a16:creationId xmlns:a16="http://schemas.microsoft.com/office/drawing/2014/main" id="{670DB72F-F0AC-8EF3-6EF8-B88EF72FEFEE}"/>
              </a:ext>
            </a:extLst>
          </p:cNvPr>
          <p:cNvGrpSpPr/>
          <p:nvPr/>
        </p:nvGrpSpPr>
        <p:grpSpPr>
          <a:xfrm>
            <a:off x="4531317" y="1982842"/>
            <a:ext cx="854355" cy="837091"/>
            <a:chOff x="2942723" y="4176424"/>
            <a:chExt cx="731520" cy="731520"/>
          </a:xfrm>
        </p:grpSpPr>
        <p:sp>
          <p:nvSpPr>
            <p:cNvPr id="13" name="Oval 16">
              <a:extLst>
                <a:ext uri="{FF2B5EF4-FFF2-40B4-BE49-F238E27FC236}">
                  <a16:creationId xmlns:a16="http://schemas.microsoft.com/office/drawing/2014/main" id="{FD86B80C-DBAC-DE1B-D37A-4DD20A7A89DD}"/>
                </a:ext>
              </a:extLst>
            </p:cNvPr>
            <p:cNvSpPr/>
            <p:nvPr/>
          </p:nvSpPr>
          <p:spPr>
            <a:xfrm>
              <a:off x="2942723" y="4176424"/>
              <a:ext cx="731520" cy="731520"/>
            </a:xfrm>
            <a:prstGeom prst="ellipse">
              <a:avLst/>
            </a:prstGeom>
            <a:solidFill>
              <a:srgbClr val="37424A"/>
            </a:solidFill>
            <a:ln w="6350" cap="flat" cmpd="sng" algn="ctr">
              <a:noFill/>
              <a:prstDash val="solid"/>
              <a:round/>
              <a:headEnd type="none" w="med" len="med"/>
              <a:tailEnd type="none" w="med" len="med"/>
            </a:ln>
            <a:effectLst/>
          </p:spPr>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6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4" name="TextBox 17">
              <a:extLst>
                <a:ext uri="{FF2B5EF4-FFF2-40B4-BE49-F238E27FC236}">
                  <a16:creationId xmlns:a16="http://schemas.microsoft.com/office/drawing/2014/main" id="{82516778-731B-38E9-D593-31D535824466}"/>
                </a:ext>
              </a:extLst>
            </p:cNvPr>
            <p:cNvSpPr txBox="1"/>
            <p:nvPr/>
          </p:nvSpPr>
          <p:spPr>
            <a:xfrm>
              <a:off x="3112899" y="4388296"/>
              <a:ext cx="391171" cy="376545"/>
            </a:xfrm>
            <a:prstGeom prst="rect">
              <a:avLst/>
            </a:prstGeom>
            <a:noFill/>
          </p:spPr>
          <p:txBody>
            <a:bodyPr wrap="non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R 1:1</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N=</a:t>
              </a:r>
              <a:r>
                <a:rPr kumimoji="0" lang="en-US" sz="1400" b="1" i="0" u="none" strike="noStrike" kern="600" cap="none" spc="3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rPr>
                <a:t>698</a:t>
              </a:r>
              <a:endParaRPr kumimoji="0" lang="en-US" sz="1400" b="1"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endParaRPr>
            </a:p>
          </p:txBody>
        </p:sp>
      </p:grpSp>
      <p:sp>
        <p:nvSpPr>
          <p:cNvPr id="15" name="Rectangle: Rounded Corners 32">
            <a:extLst>
              <a:ext uri="{FF2B5EF4-FFF2-40B4-BE49-F238E27FC236}">
                <a16:creationId xmlns:a16="http://schemas.microsoft.com/office/drawing/2014/main" id="{6DDE29FE-07E8-BC57-1C58-829D1AB1E452}"/>
              </a:ext>
            </a:extLst>
          </p:cNvPr>
          <p:cNvSpPr/>
          <p:nvPr/>
        </p:nvSpPr>
        <p:spPr>
          <a:xfrm>
            <a:off x="6069734" y="4988668"/>
            <a:ext cx="5914569" cy="1134546"/>
          </a:xfrm>
          <a:prstGeom prst="roundRect">
            <a:avLst/>
          </a:prstGeom>
          <a:solidFill>
            <a:srgbClr val="37424A"/>
          </a:solidFill>
          <a:ln w="6350" cap="flat" cmpd="sng" algn="ctr">
            <a:noFill/>
            <a:prstDash val="solid"/>
            <a:round/>
            <a:headEnd type="none" w="med" len="med"/>
            <a:tailEnd type="none" w="med" len="med"/>
          </a:ln>
          <a:effectLst/>
        </p:spPr>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2000" b="1" i="0" u="sng" strike="noStrike" kern="600" cap="none" spc="30" normalizeH="0" baseline="0" noProof="0" dirty="0">
                <a:ln>
                  <a:noFill/>
                </a:ln>
                <a:solidFill>
                  <a:srgbClr val="FFFFFF"/>
                </a:solidFill>
                <a:effectLst/>
                <a:uLnTx/>
                <a:uFillTx/>
                <a:latin typeface="Arial Narrow" panose="020B0606020202030204" pitchFamily="34" charset="0"/>
                <a:ea typeface="+mn-ea"/>
                <a:cs typeface="+mn-cs"/>
              </a:rPr>
              <a:t>Endpoints</a:t>
            </a:r>
          </a:p>
          <a:p>
            <a:pPr marL="112713" marR="0" lvl="0" indent="-112713"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Dual primary: OS, PFS </a:t>
            </a:r>
          </a:p>
          <a:p>
            <a:pPr marL="112713" marR="0" lvl="0" indent="-112713" algn="l" defTabSz="4572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Secondary: ORR, DOR , safety</a:t>
            </a:r>
          </a:p>
        </p:txBody>
      </p:sp>
      <p:sp>
        <p:nvSpPr>
          <p:cNvPr id="16" name="Rectangle: Rounded Corners 6">
            <a:extLst>
              <a:ext uri="{FF2B5EF4-FFF2-40B4-BE49-F238E27FC236}">
                <a16:creationId xmlns:a16="http://schemas.microsoft.com/office/drawing/2014/main" id="{72DD007E-F741-CB7C-0222-57B2F8F9D8D3}"/>
              </a:ext>
            </a:extLst>
          </p:cNvPr>
          <p:cNvSpPr/>
          <p:nvPr/>
        </p:nvSpPr>
        <p:spPr>
          <a:xfrm>
            <a:off x="377827" y="1292481"/>
            <a:ext cx="3819602" cy="3054903"/>
          </a:xfrm>
          <a:prstGeom prst="roundRect">
            <a:avLst/>
          </a:prstGeom>
          <a:solidFill>
            <a:srgbClr val="37424A"/>
          </a:solidFill>
          <a:ln w="6350" cap="flat" cmpd="sng" algn="ctr">
            <a:noFill/>
            <a:prstDash val="solid"/>
            <a:round/>
            <a:headEnd type="none" w="med" len="med"/>
            <a:tailEnd type="none" w="med" len="med"/>
          </a:ln>
          <a:effectLst/>
        </p:spPr>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2000" b="1" i="0" u="sng" strike="noStrike" kern="600" cap="none" spc="30" normalizeH="0" baseline="0" noProof="0" dirty="0">
                <a:ln>
                  <a:noFill/>
                </a:ln>
                <a:solidFill>
                  <a:srgbClr val="FFFFFF"/>
                </a:solidFill>
                <a:effectLst/>
                <a:uLnTx/>
                <a:uFillTx/>
                <a:latin typeface="Arial Narrow" panose="020B0606020202030204" pitchFamily="34" charset="0"/>
                <a:ea typeface="+mn-ea"/>
                <a:cs typeface="+mn-cs"/>
              </a:rPr>
              <a:t>Key Eligibility Criteria</a:t>
            </a:r>
            <a:endParaRPr kumimoji="0" lang="en-US" sz="2000" b="0" i="0" u="sng" strike="noStrike" kern="600" cap="none" spc="30" normalizeH="0" baseline="0" noProof="0" dirty="0">
              <a:ln>
                <a:noFill/>
              </a:ln>
              <a:solidFill>
                <a:srgbClr val="FFFFFF"/>
              </a:solidFill>
              <a:effectLst/>
              <a:uLnTx/>
              <a:uFillTx/>
              <a:latin typeface="Arial Narrow" panose="020B0606020202030204" pitchFamily="34" charset="0"/>
              <a:ea typeface="+mn-ea"/>
              <a:cs typeface="+mn-cs"/>
            </a:endParaRPr>
          </a:p>
          <a:p>
            <a:pPr marL="119063" marR="0" lvl="0" indent="-119063" algn="l" defTabSz="45725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Advanced, unresectable G/GEJ adenocarcinoma</a:t>
            </a:r>
          </a:p>
          <a:p>
            <a:pPr marL="119063" marR="0" lvl="0" indent="-119063" algn="l" defTabSz="4572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No prior systemic therapy in advanced setting</a:t>
            </a:r>
          </a:p>
          <a:p>
            <a:pPr marL="119063" marR="0" lvl="0" indent="-119063" algn="l" defTabSz="4572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HER2+ by central review (IHC 3+ or IHC 2+ ISH+)</a:t>
            </a:r>
          </a:p>
          <a:p>
            <a:pPr marL="119063" marR="0" lvl="0" indent="-119063" algn="l" defTabSz="4572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rPr>
              <a:t>ECOG PS 0 or 1</a:t>
            </a:r>
          </a:p>
        </p:txBody>
      </p:sp>
      <p:sp>
        <p:nvSpPr>
          <p:cNvPr id="8" name="Rettangolo 5">
            <a:extLst>
              <a:ext uri="{FF2B5EF4-FFF2-40B4-BE49-F238E27FC236}">
                <a16:creationId xmlns:a16="http://schemas.microsoft.com/office/drawing/2014/main" id="{9B467EF5-2A44-7451-80B5-73046D2F8C7D}"/>
              </a:ext>
            </a:extLst>
          </p:cNvPr>
          <p:cNvSpPr/>
          <p:nvPr/>
        </p:nvSpPr>
        <p:spPr>
          <a:xfrm>
            <a:off x="288779" y="6465652"/>
            <a:ext cx="638744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hlinkClick r:id="rId3"/>
              </a:rPr>
              <a:t>https://clinicaltrials.gov/study/NCT03615326</a:t>
            </a:r>
            <a:r>
              <a:rPr kumimoji="0" lang="en-US" sz="1400" b="0"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 Accessed Feb 2024</a:t>
            </a:r>
          </a:p>
        </p:txBody>
      </p:sp>
    </p:spTree>
    <p:extLst>
      <p:ext uri="{BB962C8B-B14F-4D97-AF65-F5344CB8AC3E}">
        <p14:creationId xmlns:p14="http://schemas.microsoft.com/office/powerpoint/2010/main" val="2288896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4C5A2599-C569-1B41-8B18-D15AAA387773}"/>
              </a:ext>
            </a:extLst>
          </p:cNvPr>
          <p:cNvSpPr>
            <a:spLocks noChangeArrowheads="1"/>
          </p:cNvSpPr>
          <p:nvPr/>
        </p:nvSpPr>
        <p:spPr bwMode="auto">
          <a:xfrm>
            <a:off x="1524001" y="56755"/>
            <a:ext cx="65" cy="34369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11" name="Immagine 10">
            <a:extLst>
              <a:ext uri="{FF2B5EF4-FFF2-40B4-BE49-F238E27FC236}">
                <a16:creationId xmlns:a16="http://schemas.microsoft.com/office/drawing/2014/main" id="{2ACE005F-43E2-2D4F-9B73-838C49F0A656}"/>
              </a:ext>
            </a:extLst>
          </p:cNvPr>
          <p:cNvPicPr>
            <a:picLocks noChangeAspect="1"/>
          </p:cNvPicPr>
          <p:nvPr/>
        </p:nvPicPr>
        <p:blipFill rotWithShape="1">
          <a:blip r:embed="rId3"/>
          <a:srcRect l="7332" t="26977" r="6331" b="29922"/>
          <a:stretch/>
        </p:blipFill>
        <p:spPr>
          <a:xfrm>
            <a:off x="5346420" y="170881"/>
            <a:ext cx="6689566" cy="2126005"/>
          </a:xfrm>
          <a:prstGeom prst="rect">
            <a:avLst/>
          </a:prstGeom>
        </p:spPr>
      </p:pic>
      <p:pic>
        <p:nvPicPr>
          <p:cNvPr id="2" name="Immagine 1">
            <a:extLst>
              <a:ext uri="{FF2B5EF4-FFF2-40B4-BE49-F238E27FC236}">
                <a16:creationId xmlns:a16="http://schemas.microsoft.com/office/drawing/2014/main" id="{87CD814D-0050-924D-E48E-86D3E942ED59}"/>
              </a:ext>
            </a:extLst>
          </p:cNvPr>
          <p:cNvPicPr>
            <a:picLocks noChangeAspect="1"/>
          </p:cNvPicPr>
          <p:nvPr/>
        </p:nvPicPr>
        <p:blipFill>
          <a:blip r:embed="rId4"/>
          <a:stretch>
            <a:fillRect/>
          </a:stretch>
        </p:blipFill>
        <p:spPr>
          <a:xfrm>
            <a:off x="0" y="2120703"/>
            <a:ext cx="7511270" cy="2440412"/>
          </a:xfrm>
          <a:prstGeom prst="rect">
            <a:avLst/>
          </a:prstGeom>
        </p:spPr>
      </p:pic>
      <p:pic>
        <p:nvPicPr>
          <p:cNvPr id="3" name="Immagine 2">
            <a:extLst>
              <a:ext uri="{FF2B5EF4-FFF2-40B4-BE49-F238E27FC236}">
                <a16:creationId xmlns:a16="http://schemas.microsoft.com/office/drawing/2014/main" id="{393D26E2-89FA-B9D7-ED22-294EE3A7F3B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678566" y="4478893"/>
            <a:ext cx="7513434" cy="2337513"/>
          </a:xfrm>
          <a:prstGeom prst="rect">
            <a:avLst/>
          </a:prstGeom>
        </p:spPr>
      </p:pic>
    </p:spTree>
    <p:extLst>
      <p:ext uri="{BB962C8B-B14F-4D97-AF65-F5344CB8AC3E}">
        <p14:creationId xmlns:p14="http://schemas.microsoft.com/office/powerpoint/2010/main" val="1614776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D2666251-1BBF-AB4F-5B6C-F1206601CAD9}"/>
              </a:ext>
            </a:extLst>
          </p:cNvPr>
          <p:cNvGrpSpPr/>
          <p:nvPr/>
        </p:nvGrpSpPr>
        <p:grpSpPr>
          <a:xfrm>
            <a:off x="283335" y="244699"/>
            <a:ext cx="7044743" cy="2991118"/>
            <a:chOff x="373487" y="282779"/>
            <a:chExt cx="7134897" cy="2561103"/>
          </a:xfrm>
        </p:grpSpPr>
        <p:pic>
          <p:nvPicPr>
            <p:cNvPr id="6" name="Immagine 5">
              <a:extLst>
                <a:ext uri="{FF2B5EF4-FFF2-40B4-BE49-F238E27FC236}">
                  <a16:creationId xmlns:a16="http://schemas.microsoft.com/office/drawing/2014/main" id="{A7D1C054-BB70-A054-68F7-5D418B40E8FC}"/>
                </a:ext>
              </a:extLst>
            </p:cNvPr>
            <p:cNvPicPr>
              <a:picLocks noChangeAspect="1"/>
            </p:cNvPicPr>
            <p:nvPr/>
          </p:nvPicPr>
          <p:blipFill>
            <a:blip r:embed="rId2"/>
            <a:srcRect l="3549" t="10899" r="28183" b="35783"/>
            <a:stretch/>
          </p:blipFill>
          <p:spPr>
            <a:xfrm>
              <a:off x="373487" y="476518"/>
              <a:ext cx="5306096" cy="2331077"/>
            </a:xfrm>
            <a:prstGeom prst="rect">
              <a:avLst/>
            </a:prstGeom>
          </p:spPr>
        </p:pic>
        <p:pic>
          <p:nvPicPr>
            <p:cNvPr id="7" name="Immagine 6">
              <a:extLst>
                <a:ext uri="{FF2B5EF4-FFF2-40B4-BE49-F238E27FC236}">
                  <a16:creationId xmlns:a16="http://schemas.microsoft.com/office/drawing/2014/main" id="{E4F38B6D-695F-9F4C-3F3D-445164317627}"/>
                </a:ext>
              </a:extLst>
            </p:cNvPr>
            <p:cNvPicPr>
              <a:picLocks noChangeAspect="1"/>
            </p:cNvPicPr>
            <p:nvPr/>
          </p:nvPicPr>
          <p:blipFill>
            <a:blip r:embed="rId3"/>
            <a:srcRect l="71513" t="17278" b="18504"/>
            <a:stretch/>
          </p:blipFill>
          <p:spPr>
            <a:xfrm>
              <a:off x="5872766" y="282779"/>
              <a:ext cx="1635618" cy="2074055"/>
            </a:xfrm>
            <a:prstGeom prst="rect">
              <a:avLst/>
            </a:prstGeom>
          </p:spPr>
        </p:pic>
        <p:pic>
          <p:nvPicPr>
            <p:cNvPr id="8" name="Immagine 7">
              <a:extLst>
                <a:ext uri="{FF2B5EF4-FFF2-40B4-BE49-F238E27FC236}">
                  <a16:creationId xmlns:a16="http://schemas.microsoft.com/office/drawing/2014/main" id="{8E09483F-DF5E-1A0C-33BC-3DB5ED36CB91}"/>
                </a:ext>
              </a:extLst>
            </p:cNvPr>
            <p:cNvPicPr>
              <a:picLocks noChangeAspect="1"/>
            </p:cNvPicPr>
            <p:nvPr/>
          </p:nvPicPr>
          <p:blipFill>
            <a:blip r:embed="rId4"/>
            <a:srcRect l="2251" t="89742" r="78197" b="1"/>
            <a:stretch/>
          </p:blipFill>
          <p:spPr>
            <a:xfrm>
              <a:off x="5679583" y="2395470"/>
              <a:ext cx="1519707" cy="448412"/>
            </a:xfrm>
            <a:prstGeom prst="rect">
              <a:avLst/>
            </a:prstGeom>
          </p:spPr>
        </p:pic>
      </p:grpSp>
      <p:pic>
        <p:nvPicPr>
          <p:cNvPr id="12" name="Immagine 11">
            <a:extLst>
              <a:ext uri="{FF2B5EF4-FFF2-40B4-BE49-F238E27FC236}">
                <a16:creationId xmlns:a16="http://schemas.microsoft.com/office/drawing/2014/main" id="{5601B466-D179-B070-BFA7-0FF97142C1F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502499" y="3027008"/>
            <a:ext cx="6689501" cy="3830992"/>
          </a:xfrm>
          <a:prstGeom prst="rect">
            <a:avLst/>
          </a:prstGeom>
        </p:spPr>
      </p:pic>
    </p:spTree>
    <p:extLst>
      <p:ext uri="{BB962C8B-B14F-4D97-AF65-F5344CB8AC3E}">
        <p14:creationId xmlns:p14="http://schemas.microsoft.com/office/powerpoint/2010/main" val="3258686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11481ADB-9F02-B03D-D754-4278931A1709}"/>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29" name="Rettangolo 28">
            <a:extLst>
              <a:ext uri="{FF2B5EF4-FFF2-40B4-BE49-F238E27FC236}">
                <a16:creationId xmlns:a16="http://schemas.microsoft.com/office/drawing/2014/main" id="{CC2FA531-FADA-5769-4C4E-88480E6E30D6}"/>
              </a:ext>
            </a:extLst>
          </p:cNvPr>
          <p:cNvSpPr/>
          <p:nvPr/>
        </p:nvSpPr>
        <p:spPr>
          <a:xfrm>
            <a:off x="215" y="114050"/>
            <a:ext cx="12191572" cy="52322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Progression-free and Overall Survival at Final Analysis (ITT)</a:t>
            </a:r>
          </a:p>
        </p:txBody>
      </p:sp>
      <p:pic>
        <p:nvPicPr>
          <p:cNvPr id="9" name="Immagine 8">
            <a:extLst>
              <a:ext uri="{FF2B5EF4-FFF2-40B4-BE49-F238E27FC236}">
                <a16:creationId xmlns:a16="http://schemas.microsoft.com/office/drawing/2014/main" id="{C899EEA0-B116-5E58-506A-FC8A98A12282}"/>
              </a:ext>
            </a:extLst>
          </p:cNvPr>
          <p:cNvPicPr>
            <a:picLocks noChangeAspect="1"/>
          </p:cNvPicPr>
          <p:nvPr/>
        </p:nvPicPr>
        <p:blipFill>
          <a:blip r:embed="rId3"/>
          <a:srcRect l="6063" t="22285" r="5288" b="3486"/>
          <a:stretch/>
        </p:blipFill>
        <p:spPr>
          <a:xfrm>
            <a:off x="131558" y="904550"/>
            <a:ext cx="6634534" cy="3287379"/>
          </a:xfrm>
          <a:prstGeom prst="rect">
            <a:avLst/>
          </a:prstGeom>
        </p:spPr>
      </p:pic>
      <p:pic>
        <p:nvPicPr>
          <p:cNvPr id="5" name="Immagine 4">
            <a:extLst>
              <a:ext uri="{FF2B5EF4-FFF2-40B4-BE49-F238E27FC236}">
                <a16:creationId xmlns:a16="http://schemas.microsoft.com/office/drawing/2014/main" id="{A8C7DEBD-6A00-98AB-0703-913767539A4B}"/>
              </a:ext>
            </a:extLst>
          </p:cNvPr>
          <p:cNvPicPr>
            <a:picLocks noChangeAspect="1"/>
          </p:cNvPicPr>
          <p:nvPr/>
        </p:nvPicPr>
        <p:blipFill>
          <a:blip r:embed="rId4"/>
          <a:srcRect l="4875" t="22531" r="4819" b="3240"/>
          <a:stretch/>
        </p:blipFill>
        <p:spPr>
          <a:xfrm>
            <a:off x="5433242" y="3570621"/>
            <a:ext cx="6758544" cy="3287379"/>
          </a:xfrm>
          <a:prstGeom prst="rect">
            <a:avLst/>
          </a:prstGeom>
        </p:spPr>
      </p:pic>
      <p:sp>
        <p:nvSpPr>
          <p:cNvPr id="32" name="Rettangolo 31">
            <a:extLst>
              <a:ext uri="{FF2B5EF4-FFF2-40B4-BE49-F238E27FC236}">
                <a16:creationId xmlns:a16="http://schemas.microsoft.com/office/drawing/2014/main" id="{A5FC3CD8-48F9-B27C-CF4A-73DDD6498963}"/>
              </a:ext>
            </a:extLst>
          </p:cNvPr>
          <p:cNvSpPr/>
          <p:nvPr/>
        </p:nvSpPr>
        <p:spPr>
          <a:xfrm>
            <a:off x="131558" y="6436173"/>
            <a:ext cx="279285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Data Cut-off  20 March 2024</a:t>
            </a:r>
          </a:p>
        </p:txBody>
      </p:sp>
    </p:spTree>
    <p:extLst>
      <p:ext uri="{BB962C8B-B14F-4D97-AF65-F5344CB8AC3E}">
        <p14:creationId xmlns:p14="http://schemas.microsoft.com/office/powerpoint/2010/main" val="49680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00">
            <a:extLst>
              <a:ext uri="{FF2B5EF4-FFF2-40B4-BE49-F238E27FC236}">
                <a16:creationId xmlns:a16="http://schemas.microsoft.com/office/drawing/2014/main" id="{2D6B2E20-1FB8-0319-A95D-808BB55E928E}"/>
              </a:ext>
            </a:extLst>
          </p:cNvPr>
          <p:cNvGraphicFramePr>
            <a:graphicFrameLocks noGrp="1"/>
          </p:cNvGraphicFramePr>
          <p:nvPr/>
        </p:nvGraphicFramePr>
        <p:xfrm>
          <a:off x="537795" y="1573790"/>
          <a:ext cx="3714533" cy="731520"/>
        </p:xfrm>
        <a:graphic>
          <a:graphicData uri="http://schemas.openxmlformats.org/drawingml/2006/table">
            <a:tbl>
              <a:tblPr firstRow="1" bandRow="1"/>
              <a:tblGrid>
                <a:gridCol w="1395298">
                  <a:extLst>
                    <a:ext uri="{9D8B030D-6E8A-4147-A177-3AD203B41FA5}">
                      <a16:colId xmlns:a16="http://schemas.microsoft.com/office/drawing/2014/main" val="1229154358"/>
                    </a:ext>
                  </a:extLst>
                </a:gridCol>
                <a:gridCol w="921362">
                  <a:extLst>
                    <a:ext uri="{9D8B030D-6E8A-4147-A177-3AD203B41FA5}">
                      <a16:colId xmlns:a16="http://schemas.microsoft.com/office/drawing/2014/main" val="1549779516"/>
                    </a:ext>
                  </a:extLst>
                </a:gridCol>
                <a:gridCol w="1397873">
                  <a:extLst>
                    <a:ext uri="{9D8B030D-6E8A-4147-A177-3AD203B41FA5}">
                      <a16:colId xmlns:a16="http://schemas.microsoft.com/office/drawing/2014/main" val="2741064986"/>
                    </a:ext>
                  </a:extLst>
                </a:gridCol>
              </a:tblGrid>
              <a:tr h="217005">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endParaRPr lang="en-US" sz="1000" noProof="0" dirty="0">
                        <a:latin typeface="Arial Narrow" panose="020B0606020202030204" pitchFamily="34" charset="0"/>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b="1" noProof="0" dirty="0">
                          <a:latin typeface="Arial Narrow" panose="020B0606020202030204" pitchFamily="34" charset="0"/>
                          <a:cs typeface="Arial" panose="020B0604020202020204" pitchFamily="34" charset="0"/>
                        </a:rPr>
                        <a:t>Events, n (%)</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b="1" noProof="0" dirty="0">
                          <a:latin typeface="Arial Narrow" panose="020B0606020202030204" pitchFamily="34" charset="0"/>
                          <a:cs typeface="Arial" panose="020B0604020202020204" pitchFamily="34" charset="0"/>
                        </a:rPr>
                        <a:t>Median (95% CI), </a:t>
                      </a:r>
                      <a:r>
                        <a:rPr lang="en-US" sz="1000" b="1" noProof="0" dirty="0" err="1">
                          <a:latin typeface="Arial Narrow" panose="020B0606020202030204" pitchFamily="34" charset="0"/>
                          <a:cs typeface="Arial" panose="020B0604020202020204" pitchFamily="34" charset="0"/>
                        </a:rPr>
                        <a:t>mo</a:t>
                      </a:r>
                      <a:endParaRPr lang="en-US" sz="1000" b="1" noProof="0" dirty="0">
                        <a:latin typeface="Arial Narrow" panose="020B0606020202030204" pitchFamily="34" charset="0"/>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731558542"/>
                  </a:ext>
                </a:extLst>
              </a:tr>
              <a:tr h="217005">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r>
                        <a:rPr lang="en-US" sz="1000" b="1" noProof="0" dirty="0">
                          <a:solidFill>
                            <a:srgbClr val="00857C"/>
                          </a:solidFill>
                          <a:latin typeface="Arial Narrow" panose="020B0606020202030204" pitchFamily="34" charset="0"/>
                          <a:cs typeface="Arial" panose="020B0604020202020204" pitchFamily="34" charset="0"/>
                        </a:rPr>
                        <a:t>Pembrolizumab group</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noProof="0" dirty="0">
                          <a:latin typeface="Arial Narrow" panose="020B0606020202030204" pitchFamily="34" charset="0"/>
                          <a:cs typeface="Arial" panose="020B0604020202020204" pitchFamily="34" charset="0"/>
                        </a:rPr>
                        <a:t>226 (76%)</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kumimoji="0" lang="en-US" sz="1000" b="0" i="0" u="none" strike="noStrike" cap="none" normalizeH="0" baseline="0" noProof="0" dirty="0">
                          <a:ln>
                            <a:noFill/>
                          </a:ln>
                          <a:solidFill>
                            <a:schemeClr val="tx1"/>
                          </a:solidFill>
                          <a:effectLst/>
                          <a:latin typeface="Arial Narrow" panose="020B0606020202030204" pitchFamily="34" charset="0"/>
                        </a:rPr>
                        <a:t>20.1 (17.9-22.9)</a:t>
                      </a:r>
                      <a:endParaRPr lang="en-US" sz="1000" noProof="0" dirty="0">
                        <a:solidFill>
                          <a:schemeClr val="tx1"/>
                        </a:solidFill>
                        <a:latin typeface="Arial Narrow" panose="020B0606020202030204" pitchFamily="34" charset="0"/>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96072508"/>
                  </a:ext>
                </a:extLst>
              </a:tr>
              <a:tr h="147432">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r>
                        <a:rPr lang="en-US" sz="1000" b="1" noProof="0" dirty="0">
                          <a:solidFill>
                            <a:srgbClr val="610F0F"/>
                          </a:solidFill>
                          <a:latin typeface="Arial Narrow" panose="020B0606020202030204" pitchFamily="34" charset="0"/>
                          <a:cs typeface="Arial" panose="020B0604020202020204" pitchFamily="34" charset="0"/>
                        </a:rPr>
                        <a:t>Placebo group</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noProof="0" dirty="0">
                          <a:latin typeface="Arial Narrow" panose="020B0606020202030204" pitchFamily="34" charset="0"/>
                          <a:cs typeface="Arial" panose="020B0604020202020204" pitchFamily="34" charset="0"/>
                        </a:rPr>
                        <a:t>244 (82%)</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kumimoji="0" lang="en-US" sz="1000" b="0" i="0" u="none" strike="noStrike" cap="none" normalizeH="0" baseline="0" noProof="0" dirty="0">
                          <a:ln>
                            <a:noFill/>
                          </a:ln>
                          <a:solidFill>
                            <a:schemeClr val="tx1"/>
                          </a:solidFill>
                          <a:effectLst/>
                          <a:latin typeface="Arial Narrow" panose="020B0606020202030204" pitchFamily="34" charset="0"/>
                        </a:rPr>
                        <a:t>15.7 (13.5-18.5)</a:t>
                      </a:r>
                      <a:endParaRPr lang="en-US" sz="1000" noProof="0" dirty="0">
                        <a:solidFill>
                          <a:schemeClr val="tx1"/>
                        </a:solidFill>
                        <a:latin typeface="Arial Narrow" panose="020B0606020202030204" pitchFamily="34" charset="0"/>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197800545"/>
                  </a:ext>
                </a:extLst>
              </a:tr>
            </a:tbl>
          </a:graphicData>
        </a:graphic>
      </p:graphicFrame>
      <p:sp>
        <p:nvSpPr>
          <p:cNvPr id="180" name="TextBox 179">
            <a:extLst>
              <a:ext uri="{FF2B5EF4-FFF2-40B4-BE49-F238E27FC236}">
                <a16:creationId xmlns:a16="http://schemas.microsoft.com/office/drawing/2014/main" id="{6219AB69-20A5-0D70-39A4-C370BBCA8D23}"/>
              </a:ext>
            </a:extLst>
          </p:cNvPr>
          <p:cNvSpPr txBox="1"/>
          <p:nvPr/>
        </p:nvSpPr>
        <p:spPr>
          <a:xfrm>
            <a:off x="2157379" y="1106068"/>
            <a:ext cx="489236" cy="400110"/>
          </a:xfrm>
          <a:prstGeom prst="rect">
            <a:avLst/>
          </a:prstGeom>
          <a:noFill/>
        </p:spPr>
        <p:txBody>
          <a:bodyPr wrap="none" rtlCol="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OS</a:t>
            </a:r>
            <a:endParaRPr kumimoji="0" lang="en-US" sz="2000" b="1"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endParaRPr>
          </a:p>
        </p:txBody>
      </p:sp>
      <p:sp>
        <p:nvSpPr>
          <p:cNvPr id="7" name="Rectangle 7">
            <a:extLst>
              <a:ext uri="{FF2B5EF4-FFF2-40B4-BE49-F238E27FC236}">
                <a16:creationId xmlns:a16="http://schemas.microsoft.com/office/drawing/2014/main" id="{595164C2-5185-EF21-F729-A211E5B961AD}"/>
              </a:ext>
            </a:extLst>
          </p:cNvPr>
          <p:cNvSpPr>
            <a:spLocks noChangeArrowheads="1"/>
          </p:cNvSpPr>
          <p:nvPr/>
        </p:nvSpPr>
        <p:spPr bwMode="auto">
          <a:xfrm>
            <a:off x="481154" y="5507085"/>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 name="Rectangle 8">
            <a:extLst>
              <a:ext uri="{FF2B5EF4-FFF2-40B4-BE49-F238E27FC236}">
                <a16:creationId xmlns:a16="http://schemas.microsoft.com/office/drawing/2014/main" id="{CF2512BA-1297-C53F-7F16-992B71DB6BDC}"/>
              </a:ext>
            </a:extLst>
          </p:cNvPr>
          <p:cNvSpPr>
            <a:spLocks noChangeArrowheads="1"/>
          </p:cNvSpPr>
          <p:nvPr/>
        </p:nvSpPr>
        <p:spPr bwMode="auto">
          <a:xfrm>
            <a:off x="648235" y="5507085"/>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 name="Rectangle 9">
            <a:extLst>
              <a:ext uri="{FF2B5EF4-FFF2-40B4-BE49-F238E27FC236}">
                <a16:creationId xmlns:a16="http://schemas.microsoft.com/office/drawing/2014/main" id="{A0E7147F-806B-C5F6-F800-1EA7FC34EF8E}"/>
              </a:ext>
            </a:extLst>
          </p:cNvPr>
          <p:cNvSpPr>
            <a:spLocks noChangeArrowheads="1"/>
          </p:cNvSpPr>
          <p:nvPr/>
        </p:nvSpPr>
        <p:spPr bwMode="auto">
          <a:xfrm>
            <a:off x="816527" y="5507085"/>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 name="Rectangle 10">
            <a:extLst>
              <a:ext uri="{FF2B5EF4-FFF2-40B4-BE49-F238E27FC236}">
                <a16:creationId xmlns:a16="http://schemas.microsoft.com/office/drawing/2014/main" id="{FE833C4B-6689-5742-42CC-F83C954F38EE}"/>
              </a:ext>
            </a:extLst>
          </p:cNvPr>
          <p:cNvSpPr>
            <a:spLocks noChangeArrowheads="1"/>
          </p:cNvSpPr>
          <p:nvPr/>
        </p:nvSpPr>
        <p:spPr bwMode="auto">
          <a:xfrm>
            <a:off x="984820" y="5507085"/>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 name="Rectangle 11">
            <a:extLst>
              <a:ext uri="{FF2B5EF4-FFF2-40B4-BE49-F238E27FC236}">
                <a16:creationId xmlns:a16="http://schemas.microsoft.com/office/drawing/2014/main" id="{31790D37-0150-C02B-B77E-3E9D81B08739}"/>
              </a:ext>
            </a:extLst>
          </p:cNvPr>
          <p:cNvSpPr>
            <a:spLocks noChangeArrowheads="1"/>
          </p:cNvSpPr>
          <p:nvPr/>
        </p:nvSpPr>
        <p:spPr bwMode="auto">
          <a:xfrm>
            <a:off x="1124054"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12</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 name="Rectangle 12">
            <a:extLst>
              <a:ext uri="{FF2B5EF4-FFF2-40B4-BE49-F238E27FC236}">
                <a16:creationId xmlns:a16="http://schemas.microsoft.com/office/drawing/2014/main" id="{86D391BF-709D-A11F-2E81-3A947EC316DC}"/>
              </a:ext>
            </a:extLst>
          </p:cNvPr>
          <p:cNvSpPr>
            <a:spLocks noChangeArrowheads="1"/>
          </p:cNvSpPr>
          <p:nvPr/>
        </p:nvSpPr>
        <p:spPr bwMode="auto">
          <a:xfrm>
            <a:off x="1293557"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15</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 name="Rectangle 13">
            <a:extLst>
              <a:ext uri="{FF2B5EF4-FFF2-40B4-BE49-F238E27FC236}">
                <a16:creationId xmlns:a16="http://schemas.microsoft.com/office/drawing/2014/main" id="{D016E7E9-1C2D-F185-8D6B-3AEEAB3F7078}"/>
              </a:ext>
            </a:extLst>
          </p:cNvPr>
          <p:cNvSpPr>
            <a:spLocks noChangeArrowheads="1"/>
          </p:cNvSpPr>
          <p:nvPr/>
        </p:nvSpPr>
        <p:spPr bwMode="auto">
          <a:xfrm>
            <a:off x="1460638"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18</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 name="Rectangle 14">
            <a:extLst>
              <a:ext uri="{FF2B5EF4-FFF2-40B4-BE49-F238E27FC236}">
                <a16:creationId xmlns:a16="http://schemas.microsoft.com/office/drawing/2014/main" id="{B753600F-A656-4CB5-3658-582BB56558B7}"/>
              </a:ext>
            </a:extLst>
          </p:cNvPr>
          <p:cNvSpPr>
            <a:spLocks noChangeArrowheads="1"/>
          </p:cNvSpPr>
          <p:nvPr/>
        </p:nvSpPr>
        <p:spPr bwMode="auto">
          <a:xfrm>
            <a:off x="1628931"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21</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5" name="Rectangle 15">
            <a:extLst>
              <a:ext uri="{FF2B5EF4-FFF2-40B4-BE49-F238E27FC236}">
                <a16:creationId xmlns:a16="http://schemas.microsoft.com/office/drawing/2014/main" id="{3EBDBFA4-E337-158E-1090-8279C57D16A1}"/>
              </a:ext>
            </a:extLst>
          </p:cNvPr>
          <p:cNvSpPr>
            <a:spLocks noChangeArrowheads="1"/>
          </p:cNvSpPr>
          <p:nvPr/>
        </p:nvSpPr>
        <p:spPr bwMode="auto">
          <a:xfrm>
            <a:off x="1798434"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24</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6" name="Rectangle 16">
            <a:extLst>
              <a:ext uri="{FF2B5EF4-FFF2-40B4-BE49-F238E27FC236}">
                <a16:creationId xmlns:a16="http://schemas.microsoft.com/office/drawing/2014/main" id="{1C9429AB-98D5-33BA-E4BC-D28905CC00CB}"/>
              </a:ext>
            </a:extLst>
          </p:cNvPr>
          <p:cNvSpPr>
            <a:spLocks noChangeArrowheads="1"/>
          </p:cNvSpPr>
          <p:nvPr/>
        </p:nvSpPr>
        <p:spPr bwMode="auto">
          <a:xfrm>
            <a:off x="1965515"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27</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7" name="Rectangle 17">
            <a:extLst>
              <a:ext uri="{FF2B5EF4-FFF2-40B4-BE49-F238E27FC236}">
                <a16:creationId xmlns:a16="http://schemas.microsoft.com/office/drawing/2014/main" id="{B27768BC-6855-6A15-C313-EBC2CEC0219A}"/>
              </a:ext>
            </a:extLst>
          </p:cNvPr>
          <p:cNvSpPr>
            <a:spLocks noChangeArrowheads="1"/>
          </p:cNvSpPr>
          <p:nvPr/>
        </p:nvSpPr>
        <p:spPr bwMode="auto">
          <a:xfrm>
            <a:off x="2135018"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 name="Rectangle 18">
            <a:extLst>
              <a:ext uri="{FF2B5EF4-FFF2-40B4-BE49-F238E27FC236}">
                <a16:creationId xmlns:a16="http://schemas.microsoft.com/office/drawing/2014/main" id="{FCBA819B-741B-2B21-4A7F-EC7DFD2C19F8}"/>
              </a:ext>
            </a:extLst>
          </p:cNvPr>
          <p:cNvSpPr>
            <a:spLocks noChangeArrowheads="1"/>
          </p:cNvSpPr>
          <p:nvPr/>
        </p:nvSpPr>
        <p:spPr bwMode="auto">
          <a:xfrm>
            <a:off x="2303310"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33</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 name="Rectangle 19">
            <a:extLst>
              <a:ext uri="{FF2B5EF4-FFF2-40B4-BE49-F238E27FC236}">
                <a16:creationId xmlns:a16="http://schemas.microsoft.com/office/drawing/2014/main" id="{B1A037DC-9A0D-90DA-4721-0EEFCF5BFBD8}"/>
              </a:ext>
            </a:extLst>
          </p:cNvPr>
          <p:cNvSpPr>
            <a:spLocks noChangeArrowheads="1"/>
          </p:cNvSpPr>
          <p:nvPr/>
        </p:nvSpPr>
        <p:spPr bwMode="auto">
          <a:xfrm>
            <a:off x="2470391"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36</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 name="Rectangle 20">
            <a:extLst>
              <a:ext uri="{FF2B5EF4-FFF2-40B4-BE49-F238E27FC236}">
                <a16:creationId xmlns:a16="http://schemas.microsoft.com/office/drawing/2014/main" id="{95B82C3F-2630-6E5B-8B5C-F2DD520F5CC5}"/>
              </a:ext>
            </a:extLst>
          </p:cNvPr>
          <p:cNvSpPr>
            <a:spLocks noChangeArrowheads="1"/>
          </p:cNvSpPr>
          <p:nvPr/>
        </p:nvSpPr>
        <p:spPr bwMode="auto">
          <a:xfrm>
            <a:off x="2639894"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39</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 name="Rectangle 21">
            <a:extLst>
              <a:ext uri="{FF2B5EF4-FFF2-40B4-BE49-F238E27FC236}">
                <a16:creationId xmlns:a16="http://schemas.microsoft.com/office/drawing/2014/main" id="{38EE8C21-3F44-C23B-B747-86EC49C409A3}"/>
              </a:ext>
            </a:extLst>
          </p:cNvPr>
          <p:cNvSpPr>
            <a:spLocks noChangeArrowheads="1"/>
          </p:cNvSpPr>
          <p:nvPr/>
        </p:nvSpPr>
        <p:spPr bwMode="auto">
          <a:xfrm>
            <a:off x="2806975"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42</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 name="Rectangle 22">
            <a:extLst>
              <a:ext uri="{FF2B5EF4-FFF2-40B4-BE49-F238E27FC236}">
                <a16:creationId xmlns:a16="http://schemas.microsoft.com/office/drawing/2014/main" id="{EE2B7C3B-37E7-F965-9CD1-2FCEA7A0CBAC}"/>
              </a:ext>
            </a:extLst>
          </p:cNvPr>
          <p:cNvSpPr>
            <a:spLocks noChangeArrowheads="1"/>
          </p:cNvSpPr>
          <p:nvPr/>
        </p:nvSpPr>
        <p:spPr bwMode="auto">
          <a:xfrm>
            <a:off x="2975268"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45</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 name="Rectangle 23">
            <a:extLst>
              <a:ext uri="{FF2B5EF4-FFF2-40B4-BE49-F238E27FC236}">
                <a16:creationId xmlns:a16="http://schemas.microsoft.com/office/drawing/2014/main" id="{AFC8D4FB-4280-23D0-4109-0801CA1B802B}"/>
              </a:ext>
            </a:extLst>
          </p:cNvPr>
          <p:cNvSpPr>
            <a:spLocks noChangeArrowheads="1"/>
          </p:cNvSpPr>
          <p:nvPr/>
        </p:nvSpPr>
        <p:spPr bwMode="auto">
          <a:xfrm>
            <a:off x="3144771"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48</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 name="Rectangle 24">
            <a:extLst>
              <a:ext uri="{FF2B5EF4-FFF2-40B4-BE49-F238E27FC236}">
                <a16:creationId xmlns:a16="http://schemas.microsoft.com/office/drawing/2014/main" id="{E33AD351-0CA2-E0AE-6497-2FE55F873333}"/>
              </a:ext>
            </a:extLst>
          </p:cNvPr>
          <p:cNvSpPr>
            <a:spLocks noChangeArrowheads="1"/>
          </p:cNvSpPr>
          <p:nvPr/>
        </p:nvSpPr>
        <p:spPr bwMode="auto">
          <a:xfrm>
            <a:off x="3311852"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51</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 name="Rectangle 25">
            <a:extLst>
              <a:ext uri="{FF2B5EF4-FFF2-40B4-BE49-F238E27FC236}">
                <a16:creationId xmlns:a16="http://schemas.microsoft.com/office/drawing/2014/main" id="{1B0ADDFE-2D31-9335-B0BA-6BC940ABFEC0}"/>
              </a:ext>
            </a:extLst>
          </p:cNvPr>
          <p:cNvSpPr>
            <a:spLocks noChangeArrowheads="1"/>
          </p:cNvSpPr>
          <p:nvPr/>
        </p:nvSpPr>
        <p:spPr bwMode="auto">
          <a:xfrm>
            <a:off x="3480144"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54</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 name="Rectangle 26">
            <a:extLst>
              <a:ext uri="{FF2B5EF4-FFF2-40B4-BE49-F238E27FC236}">
                <a16:creationId xmlns:a16="http://schemas.microsoft.com/office/drawing/2014/main" id="{D07C2D99-08D1-57ED-38A4-CD7833AAE57E}"/>
              </a:ext>
            </a:extLst>
          </p:cNvPr>
          <p:cNvSpPr>
            <a:spLocks noChangeArrowheads="1"/>
          </p:cNvSpPr>
          <p:nvPr/>
        </p:nvSpPr>
        <p:spPr bwMode="auto">
          <a:xfrm>
            <a:off x="3649647"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57</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 name="Rectangle 27">
            <a:extLst>
              <a:ext uri="{FF2B5EF4-FFF2-40B4-BE49-F238E27FC236}">
                <a16:creationId xmlns:a16="http://schemas.microsoft.com/office/drawing/2014/main" id="{9A54D06F-0523-4A57-D6C4-B603795ECCE8}"/>
              </a:ext>
            </a:extLst>
          </p:cNvPr>
          <p:cNvSpPr>
            <a:spLocks noChangeArrowheads="1"/>
          </p:cNvSpPr>
          <p:nvPr/>
        </p:nvSpPr>
        <p:spPr bwMode="auto">
          <a:xfrm>
            <a:off x="3816728"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 name="Rectangle 28">
            <a:extLst>
              <a:ext uri="{FF2B5EF4-FFF2-40B4-BE49-F238E27FC236}">
                <a16:creationId xmlns:a16="http://schemas.microsoft.com/office/drawing/2014/main" id="{5A68F14F-3A39-B31D-E1CC-1B7295452308}"/>
              </a:ext>
            </a:extLst>
          </p:cNvPr>
          <p:cNvSpPr>
            <a:spLocks noChangeArrowheads="1"/>
          </p:cNvSpPr>
          <p:nvPr/>
        </p:nvSpPr>
        <p:spPr bwMode="auto">
          <a:xfrm>
            <a:off x="3985021"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63</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 name="Rectangle 29">
            <a:extLst>
              <a:ext uri="{FF2B5EF4-FFF2-40B4-BE49-F238E27FC236}">
                <a16:creationId xmlns:a16="http://schemas.microsoft.com/office/drawing/2014/main" id="{32264104-127A-296E-5501-638CBB79D803}"/>
              </a:ext>
            </a:extLst>
          </p:cNvPr>
          <p:cNvSpPr>
            <a:spLocks noChangeArrowheads="1"/>
          </p:cNvSpPr>
          <p:nvPr/>
        </p:nvSpPr>
        <p:spPr bwMode="auto">
          <a:xfrm>
            <a:off x="4154524" y="550708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66</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 name="Freeform 30">
            <a:extLst>
              <a:ext uri="{FF2B5EF4-FFF2-40B4-BE49-F238E27FC236}">
                <a16:creationId xmlns:a16="http://schemas.microsoft.com/office/drawing/2014/main" id="{0B6DA035-B6F4-EC4D-E1D7-D88A0542146E}"/>
              </a:ext>
            </a:extLst>
          </p:cNvPr>
          <p:cNvSpPr>
            <a:spLocks noEditPoints="1"/>
          </p:cNvSpPr>
          <p:nvPr/>
        </p:nvSpPr>
        <p:spPr bwMode="auto">
          <a:xfrm>
            <a:off x="502947" y="5422454"/>
            <a:ext cx="3714534" cy="55194"/>
          </a:xfrm>
          <a:custGeom>
            <a:avLst/>
            <a:gdLst>
              <a:gd name="T0" fmla="*/ 0 w 3068"/>
              <a:gd name="T1" fmla="*/ 0 h 30"/>
              <a:gd name="T2" fmla="*/ 3068 w 3068"/>
              <a:gd name="T3" fmla="*/ 0 h 30"/>
              <a:gd name="T4" fmla="*/ 5 w 3068"/>
              <a:gd name="T5" fmla="*/ 0 h 30"/>
              <a:gd name="T6" fmla="*/ 5 w 3068"/>
              <a:gd name="T7" fmla="*/ 30 h 30"/>
              <a:gd name="T8" fmla="*/ 144 w 3068"/>
              <a:gd name="T9" fmla="*/ 0 h 30"/>
              <a:gd name="T10" fmla="*/ 144 w 3068"/>
              <a:gd name="T11" fmla="*/ 30 h 30"/>
              <a:gd name="T12" fmla="*/ 283 w 3068"/>
              <a:gd name="T13" fmla="*/ 0 h 30"/>
              <a:gd name="T14" fmla="*/ 283 w 3068"/>
              <a:gd name="T15" fmla="*/ 30 h 30"/>
              <a:gd name="T16" fmla="*/ 422 w 3068"/>
              <a:gd name="T17" fmla="*/ 0 h 30"/>
              <a:gd name="T18" fmla="*/ 422 w 3068"/>
              <a:gd name="T19" fmla="*/ 30 h 30"/>
              <a:gd name="T20" fmla="*/ 561 w 3068"/>
              <a:gd name="T21" fmla="*/ 0 h 30"/>
              <a:gd name="T22" fmla="*/ 561 w 3068"/>
              <a:gd name="T23" fmla="*/ 30 h 30"/>
              <a:gd name="T24" fmla="*/ 700 w 3068"/>
              <a:gd name="T25" fmla="*/ 0 h 30"/>
              <a:gd name="T26" fmla="*/ 700 w 3068"/>
              <a:gd name="T27" fmla="*/ 30 h 30"/>
              <a:gd name="T28" fmla="*/ 839 w 3068"/>
              <a:gd name="T29" fmla="*/ 0 h 30"/>
              <a:gd name="T30" fmla="*/ 839 w 3068"/>
              <a:gd name="T31" fmla="*/ 30 h 30"/>
              <a:gd name="T32" fmla="*/ 978 w 3068"/>
              <a:gd name="T33" fmla="*/ 0 h 30"/>
              <a:gd name="T34" fmla="*/ 978 w 3068"/>
              <a:gd name="T35" fmla="*/ 30 h 30"/>
              <a:gd name="T36" fmla="*/ 1117 w 3068"/>
              <a:gd name="T37" fmla="*/ 0 h 30"/>
              <a:gd name="T38" fmla="*/ 1117 w 3068"/>
              <a:gd name="T39" fmla="*/ 30 h 30"/>
              <a:gd name="T40" fmla="*/ 1256 w 3068"/>
              <a:gd name="T41" fmla="*/ 0 h 30"/>
              <a:gd name="T42" fmla="*/ 1256 w 3068"/>
              <a:gd name="T43" fmla="*/ 30 h 30"/>
              <a:gd name="T44" fmla="*/ 1395 w 3068"/>
              <a:gd name="T45" fmla="*/ 0 h 30"/>
              <a:gd name="T46" fmla="*/ 1395 w 3068"/>
              <a:gd name="T47" fmla="*/ 30 h 30"/>
              <a:gd name="T48" fmla="*/ 1534 w 3068"/>
              <a:gd name="T49" fmla="*/ 0 h 30"/>
              <a:gd name="T50" fmla="*/ 1534 w 3068"/>
              <a:gd name="T51" fmla="*/ 30 h 30"/>
              <a:gd name="T52" fmla="*/ 1673 w 3068"/>
              <a:gd name="T53" fmla="*/ 0 h 30"/>
              <a:gd name="T54" fmla="*/ 1673 w 3068"/>
              <a:gd name="T55" fmla="*/ 30 h 30"/>
              <a:gd name="T56" fmla="*/ 1812 w 3068"/>
              <a:gd name="T57" fmla="*/ 0 h 30"/>
              <a:gd name="T58" fmla="*/ 1812 w 3068"/>
              <a:gd name="T59" fmla="*/ 30 h 30"/>
              <a:gd name="T60" fmla="*/ 1951 w 3068"/>
              <a:gd name="T61" fmla="*/ 0 h 30"/>
              <a:gd name="T62" fmla="*/ 1951 w 3068"/>
              <a:gd name="T63" fmla="*/ 30 h 30"/>
              <a:gd name="T64" fmla="*/ 2090 w 3068"/>
              <a:gd name="T65" fmla="*/ 0 h 30"/>
              <a:gd name="T66" fmla="*/ 2090 w 3068"/>
              <a:gd name="T67" fmla="*/ 30 h 30"/>
              <a:gd name="T68" fmla="*/ 2229 w 3068"/>
              <a:gd name="T69" fmla="*/ 0 h 30"/>
              <a:gd name="T70" fmla="*/ 2229 w 3068"/>
              <a:gd name="T71" fmla="*/ 30 h 30"/>
              <a:gd name="T72" fmla="*/ 2368 w 3068"/>
              <a:gd name="T73" fmla="*/ 0 h 30"/>
              <a:gd name="T74" fmla="*/ 2368 w 3068"/>
              <a:gd name="T75" fmla="*/ 30 h 30"/>
              <a:gd name="T76" fmla="*/ 2507 w 3068"/>
              <a:gd name="T77" fmla="*/ 0 h 30"/>
              <a:gd name="T78" fmla="*/ 2507 w 3068"/>
              <a:gd name="T79" fmla="*/ 30 h 30"/>
              <a:gd name="T80" fmla="*/ 2646 w 3068"/>
              <a:gd name="T81" fmla="*/ 0 h 30"/>
              <a:gd name="T82" fmla="*/ 2646 w 3068"/>
              <a:gd name="T83" fmla="*/ 30 h 30"/>
              <a:gd name="T84" fmla="*/ 2785 w 3068"/>
              <a:gd name="T85" fmla="*/ 0 h 30"/>
              <a:gd name="T86" fmla="*/ 2785 w 3068"/>
              <a:gd name="T87" fmla="*/ 30 h 30"/>
              <a:gd name="T88" fmla="*/ 2924 w 3068"/>
              <a:gd name="T89" fmla="*/ 0 h 30"/>
              <a:gd name="T90" fmla="*/ 2924 w 3068"/>
              <a:gd name="T91" fmla="*/ 30 h 30"/>
              <a:gd name="T92" fmla="*/ 3063 w 3068"/>
              <a:gd name="T93" fmla="*/ 0 h 30"/>
              <a:gd name="T94" fmla="*/ 3063 w 3068"/>
              <a:gd name="T9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68" h="30">
                <a:moveTo>
                  <a:pt x="0" y="0"/>
                </a:moveTo>
                <a:lnTo>
                  <a:pt x="3068" y="0"/>
                </a:lnTo>
                <a:moveTo>
                  <a:pt x="5" y="0"/>
                </a:moveTo>
                <a:lnTo>
                  <a:pt x="5" y="30"/>
                </a:lnTo>
                <a:moveTo>
                  <a:pt x="144" y="0"/>
                </a:moveTo>
                <a:lnTo>
                  <a:pt x="144" y="30"/>
                </a:lnTo>
                <a:moveTo>
                  <a:pt x="283" y="0"/>
                </a:moveTo>
                <a:lnTo>
                  <a:pt x="283" y="30"/>
                </a:lnTo>
                <a:moveTo>
                  <a:pt x="422" y="0"/>
                </a:moveTo>
                <a:lnTo>
                  <a:pt x="422" y="30"/>
                </a:lnTo>
                <a:moveTo>
                  <a:pt x="561" y="0"/>
                </a:moveTo>
                <a:lnTo>
                  <a:pt x="561" y="30"/>
                </a:lnTo>
                <a:moveTo>
                  <a:pt x="700" y="0"/>
                </a:moveTo>
                <a:lnTo>
                  <a:pt x="700" y="30"/>
                </a:lnTo>
                <a:moveTo>
                  <a:pt x="839" y="0"/>
                </a:moveTo>
                <a:lnTo>
                  <a:pt x="839" y="30"/>
                </a:lnTo>
                <a:moveTo>
                  <a:pt x="978" y="0"/>
                </a:moveTo>
                <a:lnTo>
                  <a:pt x="978" y="30"/>
                </a:lnTo>
                <a:moveTo>
                  <a:pt x="1117" y="0"/>
                </a:moveTo>
                <a:lnTo>
                  <a:pt x="1117" y="30"/>
                </a:lnTo>
                <a:moveTo>
                  <a:pt x="1256" y="0"/>
                </a:moveTo>
                <a:lnTo>
                  <a:pt x="1256" y="30"/>
                </a:lnTo>
                <a:moveTo>
                  <a:pt x="1395" y="0"/>
                </a:moveTo>
                <a:lnTo>
                  <a:pt x="1395" y="30"/>
                </a:lnTo>
                <a:moveTo>
                  <a:pt x="1534" y="0"/>
                </a:moveTo>
                <a:lnTo>
                  <a:pt x="1534" y="30"/>
                </a:lnTo>
                <a:moveTo>
                  <a:pt x="1673" y="0"/>
                </a:moveTo>
                <a:lnTo>
                  <a:pt x="1673" y="30"/>
                </a:lnTo>
                <a:moveTo>
                  <a:pt x="1812" y="0"/>
                </a:moveTo>
                <a:lnTo>
                  <a:pt x="1812" y="30"/>
                </a:lnTo>
                <a:moveTo>
                  <a:pt x="1951" y="0"/>
                </a:moveTo>
                <a:lnTo>
                  <a:pt x="1951" y="30"/>
                </a:lnTo>
                <a:moveTo>
                  <a:pt x="2090" y="0"/>
                </a:moveTo>
                <a:lnTo>
                  <a:pt x="2090" y="30"/>
                </a:lnTo>
                <a:moveTo>
                  <a:pt x="2229" y="0"/>
                </a:moveTo>
                <a:lnTo>
                  <a:pt x="2229" y="30"/>
                </a:lnTo>
                <a:moveTo>
                  <a:pt x="2368" y="0"/>
                </a:moveTo>
                <a:lnTo>
                  <a:pt x="2368" y="30"/>
                </a:lnTo>
                <a:moveTo>
                  <a:pt x="2507" y="0"/>
                </a:moveTo>
                <a:lnTo>
                  <a:pt x="2507" y="30"/>
                </a:lnTo>
                <a:moveTo>
                  <a:pt x="2646" y="0"/>
                </a:moveTo>
                <a:lnTo>
                  <a:pt x="2646" y="30"/>
                </a:lnTo>
                <a:moveTo>
                  <a:pt x="2785" y="0"/>
                </a:moveTo>
                <a:lnTo>
                  <a:pt x="2785" y="30"/>
                </a:lnTo>
                <a:moveTo>
                  <a:pt x="2924" y="0"/>
                </a:moveTo>
                <a:lnTo>
                  <a:pt x="2924" y="30"/>
                </a:lnTo>
                <a:moveTo>
                  <a:pt x="3063" y="0"/>
                </a:moveTo>
                <a:lnTo>
                  <a:pt x="3063" y="30"/>
                </a:ln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 name="Rectangle 31">
            <a:extLst>
              <a:ext uri="{FF2B5EF4-FFF2-40B4-BE49-F238E27FC236}">
                <a16:creationId xmlns:a16="http://schemas.microsoft.com/office/drawing/2014/main" id="{C3131EB3-52A0-AC17-EBF4-E93E70FB9CF3}"/>
              </a:ext>
            </a:extLst>
          </p:cNvPr>
          <p:cNvSpPr>
            <a:spLocks noChangeArrowheads="1"/>
          </p:cNvSpPr>
          <p:nvPr/>
        </p:nvSpPr>
        <p:spPr bwMode="auto">
          <a:xfrm>
            <a:off x="402456" y="5335986"/>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 name="Rectangle 32">
            <a:extLst>
              <a:ext uri="{FF2B5EF4-FFF2-40B4-BE49-F238E27FC236}">
                <a16:creationId xmlns:a16="http://schemas.microsoft.com/office/drawing/2014/main" id="{B7EED381-A650-2EA5-552F-8B1FB5AF990F}"/>
              </a:ext>
            </a:extLst>
          </p:cNvPr>
          <p:cNvSpPr>
            <a:spLocks noChangeArrowheads="1"/>
          </p:cNvSpPr>
          <p:nvPr/>
        </p:nvSpPr>
        <p:spPr bwMode="auto">
          <a:xfrm>
            <a:off x="345552" y="5056339"/>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 name="Rectangle 33">
            <a:extLst>
              <a:ext uri="{FF2B5EF4-FFF2-40B4-BE49-F238E27FC236}">
                <a16:creationId xmlns:a16="http://schemas.microsoft.com/office/drawing/2014/main" id="{F212E29E-23F6-505A-BC97-AE7CF05FDCEB}"/>
              </a:ext>
            </a:extLst>
          </p:cNvPr>
          <p:cNvSpPr>
            <a:spLocks noChangeArrowheads="1"/>
          </p:cNvSpPr>
          <p:nvPr/>
        </p:nvSpPr>
        <p:spPr bwMode="auto">
          <a:xfrm>
            <a:off x="345552" y="4776693"/>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 name="Rectangle 34">
            <a:extLst>
              <a:ext uri="{FF2B5EF4-FFF2-40B4-BE49-F238E27FC236}">
                <a16:creationId xmlns:a16="http://schemas.microsoft.com/office/drawing/2014/main" id="{06845D6F-AB01-1DC8-0583-944DE731E390}"/>
              </a:ext>
            </a:extLst>
          </p:cNvPr>
          <p:cNvSpPr>
            <a:spLocks noChangeArrowheads="1"/>
          </p:cNvSpPr>
          <p:nvPr/>
        </p:nvSpPr>
        <p:spPr bwMode="auto">
          <a:xfrm>
            <a:off x="345552" y="4497047"/>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 name="Rectangle 35">
            <a:extLst>
              <a:ext uri="{FF2B5EF4-FFF2-40B4-BE49-F238E27FC236}">
                <a16:creationId xmlns:a16="http://schemas.microsoft.com/office/drawing/2014/main" id="{BE834DB9-CAA9-0CC5-7F82-2AD19B7C0FCC}"/>
              </a:ext>
            </a:extLst>
          </p:cNvPr>
          <p:cNvSpPr>
            <a:spLocks noChangeArrowheads="1"/>
          </p:cNvSpPr>
          <p:nvPr/>
        </p:nvSpPr>
        <p:spPr bwMode="auto">
          <a:xfrm>
            <a:off x="345552" y="4217400"/>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6" name="Rectangle 36">
            <a:extLst>
              <a:ext uri="{FF2B5EF4-FFF2-40B4-BE49-F238E27FC236}">
                <a16:creationId xmlns:a16="http://schemas.microsoft.com/office/drawing/2014/main" id="{0A30F643-5CA5-D9AA-B739-F43F963C2E0A}"/>
              </a:ext>
            </a:extLst>
          </p:cNvPr>
          <p:cNvSpPr>
            <a:spLocks noChangeArrowheads="1"/>
          </p:cNvSpPr>
          <p:nvPr/>
        </p:nvSpPr>
        <p:spPr bwMode="auto">
          <a:xfrm>
            <a:off x="345552" y="3935913"/>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7" name="Rectangle 37">
            <a:extLst>
              <a:ext uri="{FF2B5EF4-FFF2-40B4-BE49-F238E27FC236}">
                <a16:creationId xmlns:a16="http://schemas.microsoft.com/office/drawing/2014/main" id="{5FA85041-7BE0-B346-3579-7C8F1E076F5B}"/>
              </a:ext>
            </a:extLst>
          </p:cNvPr>
          <p:cNvSpPr>
            <a:spLocks noChangeArrowheads="1"/>
          </p:cNvSpPr>
          <p:nvPr/>
        </p:nvSpPr>
        <p:spPr bwMode="auto">
          <a:xfrm>
            <a:off x="345552" y="3656267"/>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8" name="Rectangle 38">
            <a:extLst>
              <a:ext uri="{FF2B5EF4-FFF2-40B4-BE49-F238E27FC236}">
                <a16:creationId xmlns:a16="http://schemas.microsoft.com/office/drawing/2014/main" id="{199C0283-9FAD-871B-E4E3-B9D214E520BC}"/>
              </a:ext>
            </a:extLst>
          </p:cNvPr>
          <p:cNvSpPr>
            <a:spLocks noChangeArrowheads="1"/>
          </p:cNvSpPr>
          <p:nvPr/>
        </p:nvSpPr>
        <p:spPr bwMode="auto">
          <a:xfrm>
            <a:off x="345552" y="337662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70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9" name="Rectangle 39">
            <a:extLst>
              <a:ext uri="{FF2B5EF4-FFF2-40B4-BE49-F238E27FC236}">
                <a16:creationId xmlns:a16="http://schemas.microsoft.com/office/drawing/2014/main" id="{2037221E-B1A1-17CB-F3BA-944892FD12FB}"/>
              </a:ext>
            </a:extLst>
          </p:cNvPr>
          <p:cNvSpPr>
            <a:spLocks noChangeArrowheads="1"/>
          </p:cNvSpPr>
          <p:nvPr/>
        </p:nvSpPr>
        <p:spPr bwMode="auto">
          <a:xfrm>
            <a:off x="345552" y="3096974"/>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80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0" name="Rectangle 40">
            <a:extLst>
              <a:ext uri="{FF2B5EF4-FFF2-40B4-BE49-F238E27FC236}">
                <a16:creationId xmlns:a16="http://schemas.microsoft.com/office/drawing/2014/main" id="{85FB6837-FCBC-131A-1B47-BF8401747C76}"/>
              </a:ext>
            </a:extLst>
          </p:cNvPr>
          <p:cNvSpPr>
            <a:spLocks noChangeArrowheads="1"/>
          </p:cNvSpPr>
          <p:nvPr/>
        </p:nvSpPr>
        <p:spPr bwMode="auto">
          <a:xfrm>
            <a:off x="345552" y="2817328"/>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1" name="Rectangle 41">
            <a:extLst>
              <a:ext uri="{FF2B5EF4-FFF2-40B4-BE49-F238E27FC236}">
                <a16:creationId xmlns:a16="http://schemas.microsoft.com/office/drawing/2014/main" id="{72F145F1-A05F-183F-BC6F-93681075A68D}"/>
              </a:ext>
            </a:extLst>
          </p:cNvPr>
          <p:cNvSpPr>
            <a:spLocks noChangeArrowheads="1"/>
          </p:cNvSpPr>
          <p:nvPr/>
        </p:nvSpPr>
        <p:spPr bwMode="auto">
          <a:xfrm>
            <a:off x="301482" y="2535842"/>
            <a:ext cx="1731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100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2" name="Freeform 42">
            <a:extLst>
              <a:ext uri="{FF2B5EF4-FFF2-40B4-BE49-F238E27FC236}">
                <a16:creationId xmlns:a16="http://schemas.microsoft.com/office/drawing/2014/main" id="{FD329938-5382-1B17-1DD0-9F632117C412}"/>
              </a:ext>
            </a:extLst>
          </p:cNvPr>
          <p:cNvSpPr>
            <a:spLocks noEditPoints="1"/>
          </p:cNvSpPr>
          <p:nvPr/>
        </p:nvSpPr>
        <p:spPr bwMode="auto">
          <a:xfrm>
            <a:off x="472678" y="2598394"/>
            <a:ext cx="36322" cy="2833260"/>
          </a:xfrm>
          <a:custGeom>
            <a:avLst/>
            <a:gdLst>
              <a:gd name="T0" fmla="*/ 30 w 30"/>
              <a:gd name="T1" fmla="*/ 1540 h 1540"/>
              <a:gd name="T2" fmla="*/ 30 w 30"/>
              <a:gd name="T3" fmla="*/ 0 h 1540"/>
              <a:gd name="T4" fmla="*/ 30 w 30"/>
              <a:gd name="T5" fmla="*/ 1535 h 1540"/>
              <a:gd name="T6" fmla="*/ 0 w 30"/>
              <a:gd name="T7" fmla="*/ 1535 h 1540"/>
              <a:gd name="T8" fmla="*/ 30 w 30"/>
              <a:gd name="T9" fmla="*/ 1382 h 1540"/>
              <a:gd name="T10" fmla="*/ 0 w 30"/>
              <a:gd name="T11" fmla="*/ 1382 h 1540"/>
              <a:gd name="T12" fmla="*/ 30 w 30"/>
              <a:gd name="T13" fmla="*/ 1230 h 1540"/>
              <a:gd name="T14" fmla="*/ 0 w 30"/>
              <a:gd name="T15" fmla="*/ 1230 h 1540"/>
              <a:gd name="T16" fmla="*/ 30 w 30"/>
              <a:gd name="T17" fmla="*/ 1078 h 1540"/>
              <a:gd name="T18" fmla="*/ 0 w 30"/>
              <a:gd name="T19" fmla="*/ 1078 h 1540"/>
              <a:gd name="T20" fmla="*/ 30 w 30"/>
              <a:gd name="T21" fmla="*/ 926 h 1540"/>
              <a:gd name="T22" fmla="*/ 0 w 30"/>
              <a:gd name="T23" fmla="*/ 926 h 1540"/>
              <a:gd name="T24" fmla="*/ 30 w 30"/>
              <a:gd name="T25" fmla="*/ 774 h 1540"/>
              <a:gd name="T26" fmla="*/ 0 w 30"/>
              <a:gd name="T27" fmla="*/ 774 h 1540"/>
              <a:gd name="T28" fmla="*/ 30 w 30"/>
              <a:gd name="T29" fmla="*/ 622 h 1540"/>
              <a:gd name="T30" fmla="*/ 0 w 30"/>
              <a:gd name="T31" fmla="*/ 622 h 1540"/>
              <a:gd name="T32" fmla="*/ 30 w 30"/>
              <a:gd name="T33" fmla="*/ 470 h 1540"/>
              <a:gd name="T34" fmla="*/ 0 w 30"/>
              <a:gd name="T35" fmla="*/ 470 h 1540"/>
              <a:gd name="T36" fmla="*/ 30 w 30"/>
              <a:gd name="T37" fmla="*/ 318 h 1540"/>
              <a:gd name="T38" fmla="*/ 0 w 30"/>
              <a:gd name="T39" fmla="*/ 318 h 1540"/>
              <a:gd name="T40" fmla="*/ 30 w 30"/>
              <a:gd name="T41" fmla="*/ 165 h 1540"/>
              <a:gd name="T42" fmla="*/ 0 w 30"/>
              <a:gd name="T43" fmla="*/ 165 h 1540"/>
              <a:gd name="T44" fmla="*/ 30 w 30"/>
              <a:gd name="T45" fmla="*/ 13 h 1540"/>
              <a:gd name="T46" fmla="*/ 0 w 30"/>
              <a:gd name="T47" fmla="*/ 13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1540">
                <a:moveTo>
                  <a:pt x="30" y="1540"/>
                </a:moveTo>
                <a:lnTo>
                  <a:pt x="30" y="0"/>
                </a:lnTo>
                <a:moveTo>
                  <a:pt x="30" y="1535"/>
                </a:moveTo>
                <a:lnTo>
                  <a:pt x="0" y="1535"/>
                </a:lnTo>
                <a:moveTo>
                  <a:pt x="30" y="1382"/>
                </a:moveTo>
                <a:lnTo>
                  <a:pt x="0" y="1382"/>
                </a:lnTo>
                <a:moveTo>
                  <a:pt x="30" y="1230"/>
                </a:moveTo>
                <a:lnTo>
                  <a:pt x="0" y="1230"/>
                </a:lnTo>
                <a:moveTo>
                  <a:pt x="30" y="1078"/>
                </a:moveTo>
                <a:lnTo>
                  <a:pt x="0" y="1078"/>
                </a:lnTo>
                <a:moveTo>
                  <a:pt x="30" y="926"/>
                </a:moveTo>
                <a:lnTo>
                  <a:pt x="0" y="926"/>
                </a:lnTo>
                <a:moveTo>
                  <a:pt x="30" y="774"/>
                </a:moveTo>
                <a:lnTo>
                  <a:pt x="0" y="774"/>
                </a:lnTo>
                <a:moveTo>
                  <a:pt x="30" y="622"/>
                </a:moveTo>
                <a:lnTo>
                  <a:pt x="0" y="622"/>
                </a:lnTo>
                <a:moveTo>
                  <a:pt x="30" y="470"/>
                </a:moveTo>
                <a:lnTo>
                  <a:pt x="0" y="470"/>
                </a:lnTo>
                <a:moveTo>
                  <a:pt x="30" y="318"/>
                </a:moveTo>
                <a:lnTo>
                  <a:pt x="0" y="318"/>
                </a:lnTo>
                <a:moveTo>
                  <a:pt x="30" y="165"/>
                </a:moveTo>
                <a:lnTo>
                  <a:pt x="0" y="165"/>
                </a:lnTo>
                <a:moveTo>
                  <a:pt x="30" y="13"/>
                </a:moveTo>
                <a:lnTo>
                  <a:pt x="0" y="13"/>
                </a:ln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3" name="Freeform 43">
            <a:extLst>
              <a:ext uri="{FF2B5EF4-FFF2-40B4-BE49-F238E27FC236}">
                <a16:creationId xmlns:a16="http://schemas.microsoft.com/office/drawing/2014/main" id="{4A5CDBFE-F482-6241-44EC-863DAE4099F4}"/>
              </a:ext>
            </a:extLst>
          </p:cNvPr>
          <p:cNvSpPr>
            <a:spLocks/>
          </p:cNvSpPr>
          <p:nvPr/>
        </p:nvSpPr>
        <p:spPr bwMode="auto">
          <a:xfrm>
            <a:off x="509001" y="2622311"/>
            <a:ext cx="3530503" cy="2176459"/>
          </a:xfrm>
          <a:custGeom>
            <a:avLst/>
            <a:gdLst>
              <a:gd name="T0" fmla="*/ 51 w 2916"/>
              <a:gd name="T1" fmla="*/ 15 h 1183"/>
              <a:gd name="T2" fmla="*/ 130 w 2916"/>
              <a:gd name="T3" fmla="*/ 41 h 1183"/>
              <a:gd name="T4" fmla="*/ 154 w 2916"/>
              <a:gd name="T5" fmla="*/ 67 h 1183"/>
              <a:gd name="T6" fmla="*/ 187 w 2916"/>
              <a:gd name="T7" fmla="*/ 87 h 1183"/>
              <a:gd name="T8" fmla="*/ 233 w 2916"/>
              <a:gd name="T9" fmla="*/ 107 h 1183"/>
              <a:gd name="T10" fmla="*/ 254 w 2916"/>
              <a:gd name="T11" fmla="*/ 143 h 1183"/>
              <a:gd name="T12" fmla="*/ 271 w 2916"/>
              <a:gd name="T13" fmla="*/ 169 h 1183"/>
              <a:gd name="T14" fmla="*/ 305 w 2916"/>
              <a:gd name="T15" fmla="*/ 194 h 1183"/>
              <a:gd name="T16" fmla="*/ 330 w 2916"/>
              <a:gd name="T17" fmla="*/ 220 h 1183"/>
              <a:gd name="T18" fmla="*/ 341 w 2916"/>
              <a:gd name="T19" fmla="*/ 240 h 1183"/>
              <a:gd name="T20" fmla="*/ 373 w 2916"/>
              <a:gd name="T21" fmla="*/ 260 h 1183"/>
              <a:gd name="T22" fmla="*/ 395 w 2916"/>
              <a:gd name="T23" fmla="*/ 291 h 1183"/>
              <a:gd name="T24" fmla="*/ 431 w 2916"/>
              <a:gd name="T25" fmla="*/ 316 h 1183"/>
              <a:gd name="T26" fmla="*/ 452 w 2916"/>
              <a:gd name="T27" fmla="*/ 342 h 1183"/>
              <a:gd name="T28" fmla="*/ 470 w 2916"/>
              <a:gd name="T29" fmla="*/ 373 h 1183"/>
              <a:gd name="T30" fmla="*/ 481 w 2916"/>
              <a:gd name="T31" fmla="*/ 393 h 1183"/>
              <a:gd name="T32" fmla="*/ 520 w 2916"/>
              <a:gd name="T33" fmla="*/ 413 h 1183"/>
              <a:gd name="T34" fmla="*/ 543 w 2916"/>
              <a:gd name="T35" fmla="*/ 449 h 1183"/>
              <a:gd name="T36" fmla="*/ 564 w 2916"/>
              <a:gd name="T37" fmla="*/ 469 h 1183"/>
              <a:gd name="T38" fmla="*/ 609 w 2916"/>
              <a:gd name="T39" fmla="*/ 495 h 1183"/>
              <a:gd name="T40" fmla="*/ 666 w 2916"/>
              <a:gd name="T41" fmla="*/ 532 h 1183"/>
              <a:gd name="T42" fmla="*/ 694 w 2916"/>
              <a:gd name="T43" fmla="*/ 552 h 1183"/>
              <a:gd name="T44" fmla="*/ 718 w 2916"/>
              <a:gd name="T45" fmla="*/ 577 h 1183"/>
              <a:gd name="T46" fmla="*/ 745 w 2916"/>
              <a:gd name="T47" fmla="*/ 603 h 1183"/>
              <a:gd name="T48" fmla="*/ 758 w 2916"/>
              <a:gd name="T49" fmla="*/ 623 h 1183"/>
              <a:gd name="T50" fmla="*/ 808 w 2916"/>
              <a:gd name="T51" fmla="*/ 649 h 1183"/>
              <a:gd name="T52" fmla="*/ 841 w 2916"/>
              <a:gd name="T53" fmla="*/ 679 h 1183"/>
              <a:gd name="T54" fmla="*/ 848 w 2916"/>
              <a:gd name="T55" fmla="*/ 700 h 1183"/>
              <a:gd name="T56" fmla="*/ 901 w 2916"/>
              <a:gd name="T57" fmla="*/ 730 h 1183"/>
              <a:gd name="T58" fmla="*/ 930 w 2916"/>
              <a:gd name="T59" fmla="*/ 766 h 1183"/>
              <a:gd name="T60" fmla="*/ 960 w 2916"/>
              <a:gd name="T61" fmla="*/ 786 h 1183"/>
              <a:gd name="T62" fmla="*/ 1004 w 2916"/>
              <a:gd name="T63" fmla="*/ 807 h 1183"/>
              <a:gd name="T64" fmla="*/ 1032 w 2916"/>
              <a:gd name="T65" fmla="*/ 837 h 1183"/>
              <a:gd name="T66" fmla="*/ 1087 w 2916"/>
              <a:gd name="T67" fmla="*/ 863 h 1183"/>
              <a:gd name="T68" fmla="*/ 1128 w 2916"/>
              <a:gd name="T69" fmla="*/ 888 h 1183"/>
              <a:gd name="T70" fmla="*/ 1179 w 2916"/>
              <a:gd name="T71" fmla="*/ 914 h 1183"/>
              <a:gd name="T72" fmla="*/ 1285 w 2916"/>
              <a:gd name="T73" fmla="*/ 945 h 1183"/>
              <a:gd name="T74" fmla="*/ 1348 w 2916"/>
              <a:gd name="T75" fmla="*/ 965 h 1183"/>
              <a:gd name="T76" fmla="*/ 1379 w 2916"/>
              <a:gd name="T77" fmla="*/ 990 h 1183"/>
              <a:gd name="T78" fmla="*/ 1396 w 2916"/>
              <a:gd name="T79" fmla="*/ 1011 h 1183"/>
              <a:gd name="T80" fmla="*/ 1452 w 2916"/>
              <a:gd name="T81" fmla="*/ 1027 h 1183"/>
              <a:gd name="T82" fmla="*/ 1492 w 2916"/>
              <a:gd name="T83" fmla="*/ 1042 h 1183"/>
              <a:gd name="T84" fmla="*/ 1517 w 2916"/>
              <a:gd name="T85" fmla="*/ 1058 h 1183"/>
              <a:gd name="T86" fmla="*/ 1618 w 2916"/>
              <a:gd name="T87" fmla="*/ 1069 h 1183"/>
              <a:gd name="T88" fmla="*/ 1704 w 2916"/>
              <a:gd name="T89" fmla="*/ 1097 h 1183"/>
              <a:gd name="T90" fmla="*/ 1740 w 2916"/>
              <a:gd name="T91" fmla="*/ 1115 h 1183"/>
              <a:gd name="T92" fmla="*/ 1833 w 2916"/>
              <a:gd name="T93" fmla="*/ 1127 h 1183"/>
              <a:gd name="T94" fmla="*/ 1924 w 2916"/>
              <a:gd name="T95" fmla="*/ 1140 h 1183"/>
              <a:gd name="T96" fmla="*/ 2029 w 2916"/>
              <a:gd name="T97" fmla="*/ 1146 h 1183"/>
              <a:gd name="T98" fmla="*/ 2138 w 2916"/>
              <a:gd name="T99" fmla="*/ 1154 h 1183"/>
              <a:gd name="T100" fmla="*/ 2284 w 2916"/>
              <a:gd name="T101" fmla="*/ 1154 h 1183"/>
              <a:gd name="T102" fmla="*/ 2388 w 2916"/>
              <a:gd name="T103" fmla="*/ 1161 h 1183"/>
              <a:gd name="T104" fmla="*/ 2476 w 2916"/>
              <a:gd name="T105" fmla="*/ 1161 h 1183"/>
              <a:gd name="T106" fmla="*/ 2527 w 2916"/>
              <a:gd name="T107" fmla="*/ 1171 h 1183"/>
              <a:gd name="T108" fmla="*/ 2615 w 2916"/>
              <a:gd name="T109" fmla="*/ 1183 h 1183"/>
              <a:gd name="T110" fmla="*/ 2638 w 2916"/>
              <a:gd name="T111" fmla="*/ 1183 h 1183"/>
              <a:gd name="T112" fmla="*/ 2693 w 2916"/>
              <a:gd name="T113" fmla="*/ 1183 h 1183"/>
              <a:gd name="T114" fmla="*/ 2726 w 2916"/>
              <a:gd name="T115" fmla="*/ 1183 h 1183"/>
              <a:gd name="T116" fmla="*/ 2878 w 2916"/>
              <a:gd name="T117" fmla="*/ 118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16" h="1183">
                <a:moveTo>
                  <a:pt x="0" y="0"/>
                </a:moveTo>
                <a:lnTo>
                  <a:pt x="0" y="0"/>
                </a:lnTo>
                <a:lnTo>
                  <a:pt x="0" y="0"/>
                </a:lnTo>
                <a:lnTo>
                  <a:pt x="0" y="0"/>
                </a:lnTo>
                <a:lnTo>
                  <a:pt x="28" y="0"/>
                </a:lnTo>
                <a:lnTo>
                  <a:pt x="28" y="5"/>
                </a:lnTo>
                <a:lnTo>
                  <a:pt x="28" y="5"/>
                </a:lnTo>
                <a:lnTo>
                  <a:pt x="38" y="5"/>
                </a:lnTo>
                <a:lnTo>
                  <a:pt x="38" y="10"/>
                </a:lnTo>
                <a:lnTo>
                  <a:pt x="38" y="10"/>
                </a:lnTo>
                <a:lnTo>
                  <a:pt x="51" y="10"/>
                </a:lnTo>
                <a:lnTo>
                  <a:pt x="51" y="15"/>
                </a:lnTo>
                <a:lnTo>
                  <a:pt x="51" y="15"/>
                </a:lnTo>
                <a:lnTo>
                  <a:pt x="58" y="15"/>
                </a:lnTo>
                <a:lnTo>
                  <a:pt x="58" y="20"/>
                </a:lnTo>
                <a:lnTo>
                  <a:pt x="58" y="20"/>
                </a:lnTo>
                <a:lnTo>
                  <a:pt x="68" y="20"/>
                </a:lnTo>
                <a:lnTo>
                  <a:pt x="68" y="31"/>
                </a:lnTo>
                <a:lnTo>
                  <a:pt x="68" y="31"/>
                </a:lnTo>
                <a:lnTo>
                  <a:pt x="119" y="31"/>
                </a:lnTo>
                <a:lnTo>
                  <a:pt x="119" y="36"/>
                </a:lnTo>
                <a:lnTo>
                  <a:pt x="119" y="36"/>
                </a:lnTo>
                <a:lnTo>
                  <a:pt x="120" y="36"/>
                </a:lnTo>
                <a:lnTo>
                  <a:pt x="120" y="41"/>
                </a:lnTo>
                <a:lnTo>
                  <a:pt x="120" y="41"/>
                </a:lnTo>
                <a:lnTo>
                  <a:pt x="130" y="41"/>
                </a:lnTo>
                <a:lnTo>
                  <a:pt x="130" y="46"/>
                </a:lnTo>
                <a:lnTo>
                  <a:pt x="130" y="46"/>
                </a:lnTo>
                <a:lnTo>
                  <a:pt x="132" y="46"/>
                </a:lnTo>
                <a:lnTo>
                  <a:pt x="132" y="51"/>
                </a:lnTo>
                <a:lnTo>
                  <a:pt x="132" y="51"/>
                </a:lnTo>
                <a:lnTo>
                  <a:pt x="143" y="51"/>
                </a:lnTo>
                <a:lnTo>
                  <a:pt x="143" y="56"/>
                </a:lnTo>
                <a:lnTo>
                  <a:pt x="143" y="56"/>
                </a:lnTo>
                <a:lnTo>
                  <a:pt x="145" y="56"/>
                </a:lnTo>
                <a:lnTo>
                  <a:pt x="145" y="62"/>
                </a:lnTo>
                <a:lnTo>
                  <a:pt x="145" y="62"/>
                </a:lnTo>
                <a:lnTo>
                  <a:pt x="154" y="62"/>
                </a:lnTo>
                <a:lnTo>
                  <a:pt x="154" y="67"/>
                </a:lnTo>
                <a:lnTo>
                  <a:pt x="154" y="67"/>
                </a:lnTo>
                <a:lnTo>
                  <a:pt x="158" y="67"/>
                </a:lnTo>
                <a:lnTo>
                  <a:pt x="158" y="72"/>
                </a:lnTo>
                <a:lnTo>
                  <a:pt x="158" y="72"/>
                </a:lnTo>
                <a:lnTo>
                  <a:pt x="161" y="72"/>
                </a:lnTo>
                <a:lnTo>
                  <a:pt x="161" y="77"/>
                </a:lnTo>
                <a:lnTo>
                  <a:pt x="161" y="77"/>
                </a:lnTo>
                <a:lnTo>
                  <a:pt x="184" y="77"/>
                </a:lnTo>
                <a:lnTo>
                  <a:pt x="184" y="82"/>
                </a:lnTo>
                <a:lnTo>
                  <a:pt x="184" y="82"/>
                </a:lnTo>
                <a:lnTo>
                  <a:pt x="187" y="82"/>
                </a:lnTo>
                <a:lnTo>
                  <a:pt x="187" y="87"/>
                </a:lnTo>
                <a:lnTo>
                  <a:pt x="187" y="87"/>
                </a:lnTo>
                <a:lnTo>
                  <a:pt x="197" y="87"/>
                </a:lnTo>
                <a:lnTo>
                  <a:pt x="197" y="92"/>
                </a:lnTo>
                <a:lnTo>
                  <a:pt x="197" y="92"/>
                </a:lnTo>
                <a:lnTo>
                  <a:pt x="198" y="92"/>
                </a:lnTo>
                <a:lnTo>
                  <a:pt x="198" y="97"/>
                </a:lnTo>
                <a:lnTo>
                  <a:pt x="198" y="97"/>
                </a:lnTo>
                <a:lnTo>
                  <a:pt x="204" y="97"/>
                </a:lnTo>
                <a:lnTo>
                  <a:pt x="204" y="102"/>
                </a:lnTo>
                <a:lnTo>
                  <a:pt x="204" y="102"/>
                </a:lnTo>
                <a:lnTo>
                  <a:pt x="226" y="102"/>
                </a:lnTo>
                <a:lnTo>
                  <a:pt x="226" y="107"/>
                </a:lnTo>
                <a:lnTo>
                  <a:pt x="226" y="107"/>
                </a:lnTo>
                <a:lnTo>
                  <a:pt x="233" y="107"/>
                </a:lnTo>
                <a:lnTo>
                  <a:pt x="233" y="118"/>
                </a:lnTo>
                <a:lnTo>
                  <a:pt x="233" y="118"/>
                </a:lnTo>
                <a:lnTo>
                  <a:pt x="245" y="118"/>
                </a:lnTo>
                <a:lnTo>
                  <a:pt x="245" y="128"/>
                </a:lnTo>
                <a:lnTo>
                  <a:pt x="245" y="128"/>
                </a:lnTo>
                <a:lnTo>
                  <a:pt x="247" y="128"/>
                </a:lnTo>
                <a:lnTo>
                  <a:pt x="247" y="133"/>
                </a:lnTo>
                <a:lnTo>
                  <a:pt x="247" y="133"/>
                </a:lnTo>
                <a:lnTo>
                  <a:pt x="251" y="133"/>
                </a:lnTo>
                <a:lnTo>
                  <a:pt x="251" y="138"/>
                </a:lnTo>
                <a:lnTo>
                  <a:pt x="251" y="138"/>
                </a:lnTo>
                <a:lnTo>
                  <a:pt x="254" y="138"/>
                </a:lnTo>
                <a:lnTo>
                  <a:pt x="254" y="143"/>
                </a:lnTo>
                <a:lnTo>
                  <a:pt x="254" y="143"/>
                </a:lnTo>
                <a:lnTo>
                  <a:pt x="259" y="143"/>
                </a:lnTo>
                <a:lnTo>
                  <a:pt x="259" y="148"/>
                </a:lnTo>
                <a:lnTo>
                  <a:pt x="259" y="148"/>
                </a:lnTo>
                <a:lnTo>
                  <a:pt x="265" y="148"/>
                </a:lnTo>
                <a:lnTo>
                  <a:pt x="265" y="153"/>
                </a:lnTo>
                <a:lnTo>
                  <a:pt x="265" y="153"/>
                </a:lnTo>
                <a:lnTo>
                  <a:pt x="268" y="153"/>
                </a:lnTo>
                <a:lnTo>
                  <a:pt x="268" y="158"/>
                </a:lnTo>
                <a:lnTo>
                  <a:pt x="268" y="158"/>
                </a:lnTo>
                <a:lnTo>
                  <a:pt x="271" y="158"/>
                </a:lnTo>
                <a:lnTo>
                  <a:pt x="271" y="169"/>
                </a:lnTo>
                <a:lnTo>
                  <a:pt x="271" y="169"/>
                </a:lnTo>
                <a:lnTo>
                  <a:pt x="280" y="169"/>
                </a:lnTo>
                <a:lnTo>
                  <a:pt x="280" y="174"/>
                </a:lnTo>
                <a:lnTo>
                  <a:pt x="280" y="174"/>
                </a:lnTo>
                <a:lnTo>
                  <a:pt x="282" y="174"/>
                </a:lnTo>
                <a:lnTo>
                  <a:pt x="282" y="179"/>
                </a:lnTo>
                <a:lnTo>
                  <a:pt x="282" y="179"/>
                </a:lnTo>
                <a:lnTo>
                  <a:pt x="288" y="179"/>
                </a:lnTo>
                <a:lnTo>
                  <a:pt x="288" y="189"/>
                </a:lnTo>
                <a:lnTo>
                  <a:pt x="288" y="189"/>
                </a:lnTo>
                <a:lnTo>
                  <a:pt x="303" y="189"/>
                </a:lnTo>
                <a:lnTo>
                  <a:pt x="303" y="194"/>
                </a:lnTo>
                <a:lnTo>
                  <a:pt x="303" y="194"/>
                </a:lnTo>
                <a:lnTo>
                  <a:pt x="305" y="194"/>
                </a:lnTo>
                <a:lnTo>
                  <a:pt x="305" y="199"/>
                </a:lnTo>
                <a:lnTo>
                  <a:pt x="305" y="199"/>
                </a:lnTo>
                <a:lnTo>
                  <a:pt x="315" y="199"/>
                </a:lnTo>
                <a:lnTo>
                  <a:pt x="315" y="204"/>
                </a:lnTo>
                <a:lnTo>
                  <a:pt x="315" y="204"/>
                </a:lnTo>
                <a:lnTo>
                  <a:pt x="324" y="204"/>
                </a:lnTo>
                <a:lnTo>
                  <a:pt x="324" y="209"/>
                </a:lnTo>
                <a:lnTo>
                  <a:pt x="324" y="209"/>
                </a:lnTo>
                <a:lnTo>
                  <a:pt x="326" y="209"/>
                </a:lnTo>
                <a:lnTo>
                  <a:pt x="326" y="215"/>
                </a:lnTo>
                <a:lnTo>
                  <a:pt x="326" y="215"/>
                </a:lnTo>
                <a:lnTo>
                  <a:pt x="330" y="215"/>
                </a:lnTo>
                <a:lnTo>
                  <a:pt x="330" y="220"/>
                </a:lnTo>
                <a:lnTo>
                  <a:pt x="330" y="220"/>
                </a:lnTo>
                <a:lnTo>
                  <a:pt x="333" y="220"/>
                </a:lnTo>
                <a:lnTo>
                  <a:pt x="333" y="225"/>
                </a:lnTo>
                <a:lnTo>
                  <a:pt x="333" y="225"/>
                </a:lnTo>
                <a:lnTo>
                  <a:pt x="335" y="225"/>
                </a:lnTo>
                <a:lnTo>
                  <a:pt x="335" y="230"/>
                </a:lnTo>
                <a:lnTo>
                  <a:pt x="335" y="230"/>
                </a:lnTo>
                <a:lnTo>
                  <a:pt x="337" y="230"/>
                </a:lnTo>
                <a:lnTo>
                  <a:pt x="337" y="235"/>
                </a:lnTo>
                <a:lnTo>
                  <a:pt x="337" y="235"/>
                </a:lnTo>
                <a:lnTo>
                  <a:pt x="341" y="235"/>
                </a:lnTo>
                <a:lnTo>
                  <a:pt x="341" y="240"/>
                </a:lnTo>
                <a:lnTo>
                  <a:pt x="341" y="240"/>
                </a:lnTo>
                <a:lnTo>
                  <a:pt x="343" y="240"/>
                </a:lnTo>
                <a:lnTo>
                  <a:pt x="343" y="245"/>
                </a:lnTo>
                <a:lnTo>
                  <a:pt x="343" y="245"/>
                </a:lnTo>
                <a:lnTo>
                  <a:pt x="345" y="245"/>
                </a:lnTo>
                <a:lnTo>
                  <a:pt x="345" y="250"/>
                </a:lnTo>
                <a:lnTo>
                  <a:pt x="345" y="250"/>
                </a:lnTo>
                <a:lnTo>
                  <a:pt x="347" y="250"/>
                </a:lnTo>
                <a:lnTo>
                  <a:pt x="347" y="255"/>
                </a:lnTo>
                <a:lnTo>
                  <a:pt x="347" y="255"/>
                </a:lnTo>
                <a:lnTo>
                  <a:pt x="358" y="255"/>
                </a:lnTo>
                <a:lnTo>
                  <a:pt x="358" y="260"/>
                </a:lnTo>
                <a:lnTo>
                  <a:pt x="358" y="260"/>
                </a:lnTo>
                <a:lnTo>
                  <a:pt x="373" y="260"/>
                </a:lnTo>
                <a:lnTo>
                  <a:pt x="373" y="266"/>
                </a:lnTo>
                <a:lnTo>
                  <a:pt x="373" y="266"/>
                </a:lnTo>
                <a:lnTo>
                  <a:pt x="376" y="266"/>
                </a:lnTo>
                <a:lnTo>
                  <a:pt x="376" y="276"/>
                </a:lnTo>
                <a:lnTo>
                  <a:pt x="376" y="276"/>
                </a:lnTo>
                <a:lnTo>
                  <a:pt x="378" y="276"/>
                </a:lnTo>
                <a:lnTo>
                  <a:pt x="378" y="281"/>
                </a:lnTo>
                <a:lnTo>
                  <a:pt x="378" y="281"/>
                </a:lnTo>
                <a:lnTo>
                  <a:pt x="391" y="281"/>
                </a:lnTo>
                <a:lnTo>
                  <a:pt x="391" y="286"/>
                </a:lnTo>
                <a:lnTo>
                  <a:pt x="391" y="286"/>
                </a:lnTo>
                <a:lnTo>
                  <a:pt x="395" y="286"/>
                </a:lnTo>
                <a:lnTo>
                  <a:pt x="395" y="291"/>
                </a:lnTo>
                <a:lnTo>
                  <a:pt x="395" y="291"/>
                </a:lnTo>
                <a:lnTo>
                  <a:pt x="420" y="291"/>
                </a:lnTo>
                <a:lnTo>
                  <a:pt x="420" y="301"/>
                </a:lnTo>
                <a:lnTo>
                  <a:pt x="420" y="301"/>
                </a:lnTo>
                <a:lnTo>
                  <a:pt x="423" y="301"/>
                </a:lnTo>
                <a:lnTo>
                  <a:pt x="423" y="306"/>
                </a:lnTo>
                <a:lnTo>
                  <a:pt x="423" y="306"/>
                </a:lnTo>
                <a:lnTo>
                  <a:pt x="428" y="306"/>
                </a:lnTo>
                <a:lnTo>
                  <a:pt x="428" y="311"/>
                </a:lnTo>
                <a:lnTo>
                  <a:pt x="428" y="311"/>
                </a:lnTo>
                <a:lnTo>
                  <a:pt x="431" y="311"/>
                </a:lnTo>
                <a:lnTo>
                  <a:pt x="431" y="316"/>
                </a:lnTo>
                <a:lnTo>
                  <a:pt x="431" y="316"/>
                </a:lnTo>
                <a:lnTo>
                  <a:pt x="434" y="316"/>
                </a:lnTo>
                <a:lnTo>
                  <a:pt x="434" y="322"/>
                </a:lnTo>
                <a:lnTo>
                  <a:pt x="434" y="322"/>
                </a:lnTo>
                <a:lnTo>
                  <a:pt x="443" y="322"/>
                </a:lnTo>
                <a:lnTo>
                  <a:pt x="443" y="332"/>
                </a:lnTo>
                <a:lnTo>
                  <a:pt x="443" y="332"/>
                </a:lnTo>
                <a:lnTo>
                  <a:pt x="446" y="332"/>
                </a:lnTo>
                <a:lnTo>
                  <a:pt x="446" y="337"/>
                </a:lnTo>
                <a:lnTo>
                  <a:pt x="446" y="337"/>
                </a:lnTo>
                <a:lnTo>
                  <a:pt x="451" y="337"/>
                </a:lnTo>
                <a:lnTo>
                  <a:pt x="451" y="342"/>
                </a:lnTo>
                <a:lnTo>
                  <a:pt x="451" y="342"/>
                </a:lnTo>
                <a:lnTo>
                  <a:pt x="452" y="342"/>
                </a:lnTo>
                <a:lnTo>
                  <a:pt x="452" y="347"/>
                </a:lnTo>
                <a:lnTo>
                  <a:pt x="452" y="347"/>
                </a:lnTo>
                <a:lnTo>
                  <a:pt x="457" y="347"/>
                </a:lnTo>
                <a:lnTo>
                  <a:pt x="457" y="352"/>
                </a:lnTo>
                <a:lnTo>
                  <a:pt x="457" y="352"/>
                </a:lnTo>
                <a:lnTo>
                  <a:pt x="458" y="352"/>
                </a:lnTo>
                <a:lnTo>
                  <a:pt x="458" y="362"/>
                </a:lnTo>
                <a:lnTo>
                  <a:pt x="458" y="362"/>
                </a:lnTo>
                <a:lnTo>
                  <a:pt x="463" y="362"/>
                </a:lnTo>
                <a:lnTo>
                  <a:pt x="463" y="367"/>
                </a:lnTo>
                <a:lnTo>
                  <a:pt x="463" y="367"/>
                </a:lnTo>
                <a:lnTo>
                  <a:pt x="470" y="367"/>
                </a:lnTo>
                <a:lnTo>
                  <a:pt x="470" y="373"/>
                </a:lnTo>
                <a:lnTo>
                  <a:pt x="470" y="373"/>
                </a:lnTo>
                <a:lnTo>
                  <a:pt x="472" y="373"/>
                </a:lnTo>
                <a:lnTo>
                  <a:pt x="472" y="378"/>
                </a:lnTo>
                <a:lnTo>
                  <a:pt x="472" y="378"/>
                </a:lnTo>
                <a:lnTo>
                  <a:pt x="476" y="378"/>
                </a:lnTo>
                <a:lnTo>
                  <a:pt x="476" y="383"/>
                </a:lnTo>
                <a:lnTo>
                  <a:pt x="476" y="383"/>
                </a:lnTo>
                <a:lnTo>
                  <a:pt x="478" y="383"/>
                </a:lnTo>
                <a:lnTo>
                  <a:pt x="478" y="388"/>
                </a:lnTo>
                <a:lnTo>
                  <a:pt x="478" y="388"/>
                </a:lnTo>
                <a:lnTo>
                  <a:pt x="481" y="388"/>
                </a:lnTo>
                <a:lnTo>
                  <a:pt x="481" y="393"/>
                </a:lnTo>
                <a:lnTo>
                  <a:pt x="481" y="393"/>
                </a:lnTo>
                <a:lnTo>
                  <a:pt x="491" y="393"/>
                </a:lnTo>
                <a:lnTo>
                  <a:pt x="491" y="398"/>
                </a:lnTo>
                <a:lnTo>
                  <a:pt x="491" y="398"/>
                </a:lnTo>
                <a:lnTo>
                  <a:pt x="491" y="398"/>
                </a:lnTo>
                <a:lnTo>
                  <a:pt x="491" y="403"/>
                </a:lnTo>
                <a:lnTo>
                  <a:pt x="491" y="403"/>
                </a:lnTo>
                <a:lnTo>
                  <a:pt x="501" y="403"/>
                </a:lnTo>
                <a:lnTo>
                  <a:pt x="501" y="408"/>
                </a:lnTo>
                <a:lnTo>
                  <a:pt x="501" y="408"/>
                </a:lnTo>
                <a:lnTo>
                  <a:pt x="508" y="408"/>
                </a:lnTo>
                <a:lnTo>
                  <a:pt x="508" y="413"/>
                </a:lnTo>
                <a:lnTo>
                  <a:pt x="508" y="413"/>
                </a:lnTo>
                <a:lnTo>
                  <a:pt x="520" y="413"/>
                </a:lnTo>
                <a:lnTo>
                  <a:pt x="520" y="424"/>
                </a:lnTo>
                <a:lnTo>
                  <a:pt x="520" y="424"/>
                </a:lnTo>
                <a:lnTo>
                  <a:pt x="522" y="424"/>
                </a:lnTo>
                <a:lnTo>
                  <a:pt x="522" y="429"/>
                </a:lnTo>
                <a:lnTo>
                  <a:pt x="522" y="429"/>
                </a:lnTo>
                <a:lnTo>
                  <a:pt x="528" y="429"/>
                </a:lnTo>
                <a:lnTo>
                  <a:pt x="528" y="434"/>
                </a:lnTo>
                <a:lnTo>
                  <a:pt x="528" y="434"/>
                </a:lnTo>
                <a:lnTo>
                  <a:pt x="541" y="434"/>
                </a:lnTo>
                <a:lnTo>
                  <a:pt x="541" y="439"/>
                </a:lnTo>
                <a:lnTo>
                  <a:pt x="541" y="439"/>
                </a:lnTo>
                <a:lnTo>
                  <a:pt x="543" y="439"/>
                </a:lnTo>
                <a:lnTo>
                  <a:pt x="543" y="449"/>
                </a:lnTo>
                <a:lnTo>
                  <a:pt x="543" y="449"/>
                </a:lnTo>
                <a:lnTo>
                  <a:pt x="548" y="449"/>
                </a:lnTo>
                <a:lnTo>
                  <a:pt x="548" y="454"/>
                </a:lnTo>
                <a:lnTo>
                  <a:pt x="548" y="454"/>
                </a:lnTo>
                <a:lnTo>
                  <a:pt x="551" y="454"/>
                </a:lnTo>
                <a:lnTo>
                  <a:pt x="551" y="459"/>
                </a:lnTo>
                <a:lnTo>
                  <a:pt x="551" y="459"/>
                </a:lnTo>
                <a:lnTo>
                  <a:pt x="554" y="459"/>
                </a:lnTo>
                <a:lnTo>
                  <a:pt x="554" y="464"/>
                </a:lnTo>
                <a:lnTo>
                  <a:pt x="554" y="464"/>
                </a:lnTo>
                <a:lnTo>
                  <a:pt x="564" y="464"/>
                </a:lnTo>
                <a:lnTo>
                  <a:pt x="564" y="469"/>
                </a:lnTo>
                <a:lnTo>
                  <a:pt x="564" y="469"/>
                </a:lnTo>
                <a:lnTo>
                  <a:pt x="566" y="469"/>
                </a:lnTo>
                <a:lnTo>
                  <a:pt x="566" y="480"/>
                </a:lnTo>
                <a:lnTo>
                  <a:pt x="566" y="480"/>
                </a:lnTo>
                <a:lnTo>
                  <a:pt x="574" y="480"/>
                </a:lnTo>
                <a:lnTo>
                  <a:pt x="574" y="485"/>
                </a:lnTo>
                <a:lnTo>
                  <a:pt x="574" y="485"/>
                </a:lnTo>
                <a:lnTo>
                  <a:pt x="578" y="485"/>
                </a:lnTo>
                <a:lnTo>
                  <a:pt x="578" y="490"/>
                </a:lnTo>
                <a:lnTo>
                  <a:pt x="578" y="490"/>
                </a:lnTo>
                <a:lnTo>
                  <a:pt x="589" y="490"/>
                </a:lnTo>
                <a:lnTo>
                  <a:pt x="589" y="495"/>
                </a:lnTo>
                <a:lnTo>
                  <a:pt x="589" y="495"/>
                </a:lnTo>
                <a:lnTo>
                  <a:pt x="609" y="495"/>
                </a:lnTo>
                <a:lnTo>
                  <a:pt x="609" y="500"/>
                </a:lnTo>
                <a:lnTo>
                  <a:pt x="609" y="500"/>
                </a:lnTo>
                <a:lnTo>
                  <a:pt x="641" y="500"/>
                </a:lnTo>
                <a:lnTo>
                  <a:pt x="641" y="505"/>
                </a:lnTo>
                <a:lnTo>
                  <a:pt x="641" y="505"/>
                </a:lnTo>
                <a:lnTo>
                  <a:pt x="643" y="505"/>
                </a:lnTo>
                <a:lnTo>
                  <a:pt x="643" y="510"/>
                </a:lnTo>
                <a:lnTo>
                  <a:pt x="643" y="510"/>
                </a:lnTo>
                <a:lnTo>
                  <a:pt x="653" y="510"/>
                </a:lnTo>
                <a:lnTo>
                  <a:pt x="653" y="520"/>
                </a:lnTo>
                <a:lnTo>
                  <a:pt x="653" y="520"/>
                </a:lnTo>
                <a:lnTo>
                  <a:pt x="666" y="520"/>
                </a:lnTo>
                <a:lnTo>
                  <a:pt x="666" y="532"/>
                </a:lnTo>
                <a:lnTo>
                  <a:pt x="666" y="532"/>
                </a:lnTo>
                <a:lnTo>
                  <a:pt x="674" y="532"/>
                </a:lnTo>
                <a:lnTo>
                  <a:pt x="674" y="537"/>
                </a:lnTo>
                <a:lnTo>
                  <a:pt x="674" y="537"/>
                </a:lnTo>
                <a:lnTo>
                  <a:pt x="685" y="537"/>
                </a:lnTo>
                <a:lnTo>
                  <a:pt x="685" y="542"/>
                </a:lnTo>
                <a:lnTo>
                  <a:pt x="685" y="542"/>
                </a:lnTo>
                <a:lnTo>
                  <a:pt x="688" y="542"/>
                </a:lnTo>
                <a:lnTo>
                  <a:pt x="688" y="547"/>
                </a:lnTo>
                <a:lnTo>
                  <a:pt x="688" y="547"/>
                </a:lnTo>
                <a:lnTo>
                  <a:pt x="694" y="547"/>
                </a:lnTo>
                <a:lnTo>
                  <a:pt x="694" y="552"/>
                </a:lnTo>
                <a:lnTo>
                  <a:pt x="694" y="552"/>
                </a:lnTo>
                <a:lnTo>
                  <a:pt x="697" y="552"/>
                </a:lnTo>
                <a:lnTo>
                  <a:pt x="697" y="557"/>
                </a:lnTo>
                <a:lnTo>
                  <a:pt x="697" y="557"/>
                </a:lnTo>
                <a:lnTo>
                  <a:pt x="706" y="557"/>
                </a:lnTo>
                <a:lnTo>
                  <a:pt x="706" y="567"/>
                </a:lnTo>
                <a:lnTo>
                  <a:pt x="706" y="567"/>
                </a:lnTo>
                <a:lnTo>
                  <a:pt x="710" y="567"/>
                </a:lnTo>
                <a:lnTo>
                  <a:pt x="710" y="572"/>
                </a:lnTo>
                <a:lnTo>
                  <a:pt x="710" y="572"/>
                </a:lnTo>
                <a:lnTo>
                  <a:pt x="717" y="572"/>
                </a:lnTo>
                <a:lnTo>
                  <a:pt x="717" y="577"/>
                </a:lnTo>
                <a:lnTo>
                  <a:pt x="717" y="577"/>
                </a:lnTo>
                <a:lnTo>
                  <a:pt x="718" y="577"/>
                </a:lnTo>
                <a:lnTo>
                  <a:pt x="718" y="582"/>
                </a:lnTo>
                <a:lnTo>
                  <a:pt x="718" y="582"/>
                </a:lnTo>
                <a:lnTo>
                  <a:pt x="734" y="582"/>
                </a:lnTo>
                <a:lnTo>
                  <a:pt x="734" y="588"/>
                </a:lnTo>
                <a:lnTo>
                  <a:pt x="734" y="588"/>
                </a:lnTo>
                <a:lnTo>
                  <a:pt x="741" y="588"/>
                </a:lnTo>
                <a:lnTo>
                  <a:pt x="741" y="593"/>
                </a:lnTo>
                <a:lnTo>
                  <a:pt x="741" y="593"/>
                </a:lnTo>
                <a:lnTo>
                  <a:pt x="743" y="593"/>
                </a:lnTo>
                <a:lnTo>
                  <a:pt x="743" y="598"/>
                </a:lnTo>
                <a:lnTo>
                  <a:pt x="743" y="598"/>
                </a:lnTo>
                <a:lnTo>
                  <a:pt x="745" y="598"/>
                </a:lnTo>
                <a:lnTo>
                  <a:pt x="745" y="603"/>
                </a:lnTo>
                <a:lnTo>
                  <a:pt x="745" y="603"/>
                </a:lnTo>
                <a:lnTo>
                  <a:pt x="747" y="603"/>
                </a:lnTo>
                <a:lnTo>
                  <a:pt x="747" y="608"/>
                </a:lnTo>
                <a:lnTo>
                  <a:pt x="747" y="608"/>
                </a:lnTo>
                <a:lnTo>
                  <a:pt x="752" y="608"/>
                </a:lnTo>
                <a:lnTo>
                  <a:pt x="752" y="613"/>
                </a:lnTo>
                <a:lnTo>
                  <a:pt x="752" y="613"/>
                </a:lnTo>
                <a:lnTo>
                  <a:pt x="754" y="613"/>
                </a:lnTo>
                <a:lnTo>
                  <a:pt x="754" y="618"/>
                </a:lnTo>
                <a:lnTo>
                  <a:pt x="754" y="618"/>
                </a:lnTo>
                <a:lnTo>
                  <a:pt x="758" y="618"/>
                </a:lnTo>
                <a:lnTo>
                  <a:pt x="758" y="623"/>
                </a:lnTo>
                <a:lnTo>
                  <a:pt x="758" y="623"/>
                </a:lnTo>
                <a:lnTo>
                  <a:pt x="775" y="623"/>
                </a:lnTo>
                <a:lnTo>
                  <a:pt x="775" y="628"/>
                </a:lnTo>
                <a:lnTo>
                  <a:pt x="775" y="628"/>
                </a:lnTo>
                <a:lnTo>
                  <a:pt x="789" y="628"/>
                </a:lnTo>
                <a:lnTo>
                  <a:pt x="789" y="639"/>
                </a:lnTo>
                <a:lnTo>
                  <a:pt x="789" y="639"/>
                </a:lnTo>
                <a:lnTo>
                  <a:pt x="799" y="639"/>
                </a:lnTo>
                <a:lnTo>
                  <a:pt x="799" y="644"/>
                </a:lnTo>
                <a:lnTo>
                  <a:pt x="799" y="644"/>
                </a:lnTo>
                <a:lnTo>
                  <a:pt x="804" y="644"/>
                </a:lnTo>
                <a:lnTo>
                  <a:pt x="804" y="649"/>
                </a:lnTo>
                <a:lnTo>
                  <a:pt x="804" y="649"/>
                </a:lnTo>
                <a:lnTo>
                  <a:pt x="808" y="649"/>
                </a:lnTo>
                <a:lnTo>
                  <a:pt x="808" y="654"/>
                </a:lnTo>
                <a:lnTo>
                  <a:pt x="808" y="654"/>
                </a:lnTo>
                <a:lnTo>
                  <a:pt x="812" y="654"/>
                </a:lnTo>
                <a:lnTo>
                  <a:pt x="812" y="659"/>
                </a:lnTo>
                <a:lnTo>
                  <a:pt x="812" y="659"/>
                </a:lnTo>
                <a:lnTo>
                  <a:pt x="825" y="659"/>
                </a:lnTo>
                <a:lnTo>
                  <a:pt x="825" y="669"/>
                </a:lnTo>
                <a:lnTo>
                  <a:pt x="825" y="669"/>
                </a:lnTo>
                <a:lnTo>
                  <a:pt x="829" y="669"/>
                </a:lnTo>
                <a:lnTo>
                  <a:pt x="829" y="674"/>
                </a:lnTo>
                <a:lnTo>
                  <a:pt x="829" y="674"/>
                </a:lnTo>
                <a:lnTo>
                  <a:pt x="841" y="674"/>
                </a:lnTo>
                <a:lnTo>
                  <a:pt x="841" y="679"/>
                </a:lnTo>
                <a:lnTo>
                  <a:pt x="841" y="679"/>
                </a:lnTo>
                <a:lnTo>
                  <a:pt x="842" y="679"/>
                </a:lnTo>
                <a:lnTo>
                  <a:pt x="842" y="684"/>
                </a:lnTo>
                <a:lnTo>
                  <a:pt x="842" y="684"/>
                </a:lnTo>
                <a:lnTo>
                  <a:pt x="843" y="684"/>
                </a:lnTo>
                <a:lnTo>
                  <a:pt x="843" y="690"/>
                </a:lnTo>
                <a:lnTo>
                  <a:pt x="843" y="690"/>
                </a:lnTo>
                <a:lnTo>
                  <a:pt x="845" y="690"/>
                </a:lnTo>
                <a:lnTo>
                  <a:pt x="845" y="695"/>
                </a:lnTo>
                <a:lnTo>
                  <a:pt x="845" y="695"/>
                </a:lnTo>
                <a:lnTo>
                  <a:pt x="848" y="695"/>
                </a:lnTo>
                <a:lnTo>
                  <a:pt x="848" y="700"/>
                </a:lnTo>
                <a:lnTo>
                  <a:pt x="848" y="700"/>
                </a:lnTo>
                <a:lnTo>
                  <a:pt x="857" y="700"/>
                </a:lnTo>
                <a:lnTo>
                  <a:pt x="857" y="705"/>
                </a:lnTo>
                <a:lnTo>
                  <a:pt x="857" y="705"/>
                </a:lnTo>
                <a:lnTo>
                  <a:pt x="868" y="705"/>
                </a:lnTo>
                <a:lnTo>
                  <a:pt x="868" y="715"/>
                </a:lnTo>
                <a:lnTo>
                  <a:pt x="868" y="715"/>
                </a:lnTo>
                <a:lnTo>
                  <a:pt x="869" y="715"/>
                </a:lnTo>
                <a:lnTo>
                  <a:pt x="869" y="720"/>
                </a:lnTo>
                <a:lnTo>
                  <a:pt x="869" y="720"/>
                </a:lnTo>
                <a:lnTo>
                  <a:pt x="872" y="720"/>
                </a:lnTo>
                <a:lnTo>
                  <a:pt x="872" y="730"/>
                </a:lnTo>
                <a:lnTo>
                  <a:pt x="872" y="730"/>
                </a:lnTo>
                <a:lnTo>
                  <a:pt x="901" y="730"/>
                </a:lnTo>
                <a:lnTo>
                  <a:pt x="901" y="735"/>
                </a:lnTo>
                <a:lnTo>
                  <a:pt x="901" y="735"/>
                </a:lnTo>
                <a:lnTo>
                  <a:pt x="924" y="735"/>
                </a:lnTo>
                <a:lnTo>
                  <a:pt x="924" y="746"/>
                </a:lnTo>
                <a:lnTo>
                  <a:pt x="924" y="746"/>
                </a:lnTo>
                <a:lnTo>
                  <a:pt x="925" y="746"/>
                </a:lnTo>
                <a:lnTo>
                  <a:pt x="925" y="751"/>
                </a:lnTo>
                <a:lnTo>
                  <a:pt x="925" y="751"/>
                </a:lnTo>
                <a:lnTo>
                  <a:pt x="929" y="751"/>
                </a:lnTo>
                <a:lnTo>
                  <a:pt x="929" y="761"/>
                </a:lnTo>
                <a:lnTo>
                  <a:pt x="929" y="761"/>
                </a:lnTo>
                <a:lnTo>
                  <a:pt x="930" y="761"/>
                </a:lnTo>
                <a:lnTo>
                  <a:pt x="930" y="766"/>
                </a:lnTo>
                <a:lnTo>
                  <a:pt x="930" y="766"/>
                </a:lnTo>
                <a:lnTo>
                  <a:pt x="942" y="766"/>
                </a:lnTo>
                <a:lnTo>
                  <a:pt x="942" y="771"/>
                </a:lnTo>
                <a:lnTo>
                  <a:pt x="942" y="771"/>
                </a:lnTo>
                <a:lnTo>
                  <a:pt x="950" y="771"/>
                </a:lnTo>
                <a:lnTo>
                  <a:pt x="950" y="776"/>
                </a:lnTo>
                <a:lnTo>
                  <a:pt x="950" y="776"/>
                </a:lnTo>
                <a:lnTo>
                  <a:pt x="952" y="776"/>
                </a:lnTo>
                <a:lnTo>
                  <a:pt x="952" y="781"/>
                </a:lnTo>
                <a:lnTo>
                  <a:pt x="952" y="781"/>
                </a:lnTo>
                <a:lnTo>
                  <a:pt x="960" y="781"/>
                </a:lnTo>
                <a:lnTo>
                  <a:pt x="960" y="786"/>
                </a:lnTo>
                <a:lnTo>
                  <a:pt x="960" y="786"/>
                </a:lnTo>
                <a:lnTo>
                  <a:pt x="970" y="786"/>
                </a:lnTo>
                <a:lnTo>
                  <a:pt x="970" y="792"/>
                </a:lnTo>
                <a:lnTo>
                  <a:pt x="970" y="792"/>
                </a:lnTo>
                <a:lnTo>
                  <a:pt x="976" y="792"/>
                </a:lnTo>
                <a:lnTo>
                  <a:pt x="976" y="797"/>
                </a:lnTo>
                <a:lnTo>
                  <a:pt x="976" y="797"/>
                </a:lnTo>
                <a:lnTo>
                  <a:pt x="982" y="797"/>
                </a:lnTo>
                <a:lnTo>
                  <a:pt x="982" y="802"/>
                </a:lnTo>
                <a:lnTo>
                  <a:pt x="982" y="802"/>
                </a:lnTo>
                <a:lnTo>
                  <a:pt x="994" y="802"/>
                </a:lnTo>
                <a:lnTo>
                  <a:pt x="994" y="807"/>
                </a:lnTo>
                <a:lnTo>
                  <a:pt x="994" y="807"/>
                </a:lnTo>
                <a:lnTo>
                  <a:pt x="1004" y="807"/>
                </a:lnTo>
                <a:lnTo>
                  <a:pt x="1004" y="817"/>
                </a:lnTo>
                <a:lnTo>
                  <a:pt x="1004" y="817"/>
                </a:lnTo>
                <a:lnTo>
                  <a:pt x="1025" y="817"/>
                </a:lnTo>
                <a:lnTo>
                  <a:pt x="1025" y="822"/>
                </a:lnTo>
                <a:lnTo>
                  <a:pt x="1025" y="822"/>
                </a:lnTo>
                <a:lnTo>
                  <a:pt x="1026" y="822"/>
                </a:lnTo>
                <a:lnTo>
                  <a:pt x="1026" y="827"/>
                </a:lnTo>
                <a:lnTo>
                  <a:pt x="1026" y="827"/>
                </a:lnTo>
                <a:lnTo>
                  <a:pt x="1027" y="827"/>
                </a:lnTo>
                <a:lnTo>
                  <a:pt x="1027" y="832"/>
                </a:lnTo>
                <a:lnTo>
                  <a:pt x="1027" y="832"/>
                </a:lnTo>
                <a:lnTo>
                  <a:pt x="1032" y="832"/>
                </a:lnTo>
                <a:lnTo>
                  <a:pt x="1032" y="837"/>
                </a:lnTo>
                <a:lnTo>
                  <a:pt x="1032" y="837"/>
                </a:lnTo>
                <a:lnTo>
                  <a:pt x="1052" y="837"/>
                </a:lnTo>
                <a:lnTo>
                  <a:pt x="1052" y="843"/>
                </a:lnTo>
                <a:lnTo>
                  <a:pt x="1052" y="843"/>
                </a:lnTo>
                <a:lnTo>
                  <a:pt x="1061" y="843"/>
                </a:lnTo>
                <a:lnTo>
                  <a:pt x="1061" y="848"/>
                </a:lnTo>
                <a:lnTo>
                  <a:pt x="1061" y="848"/>
                </a:lnTo>
                <a:lnTo>
                  <a:pt x="1085" y="848"/>
                </a:lnTo>
                <a:lnTo>
                  <a:pt x="1085" y="858"/>
                </a:lnTo>
                <a:lnTo>
                  <a:pt x="1085" y="858"/>
                </a:lnTo>
                <a:lnTo>
                  <a:pt x="1087" y="858"/>
                </a:lnTo>
                <a:lnTo>
                  <a:pt x="1087" y="863"/>
                </a:lnTo>
                <a:lnTo>
                  <a:pt x="1087" y="863"/>
                </a:lnTo>
                <a:lnTo>
                  <a:pt x="1106" y="863"/>
                </a:lnTo>
                <a:lnTo>
                  <a:pt x="1106" y="868"/>
                </a:lnTo>
                <a:lnTo>
                  <a:pt x="1106" y="868"/>
                </a:lnTo>
                <a:lnTo>
                  <a:pt x="1111" y="868"/>
                </a:lnTo>
                <a:lnTo>
                  <a:pt x="1111" y="873"/>
                </a:lnTo>
                <a:lnTo>
                  <a:pt x="1111" y="873"/>
                </a:lnTo>
                <a:lnTo>
                  <a:pt x="1122" y="873"/>
                </a:lnTo>
                <a:lnTo>
                  <a:pt x="1122" y="883"/>
                </a:lnTo>
                <a:lnTo>
                  <a:pt x="1122" y="883"/>
                </a:lnTo>
                <a:lnTo>
                  <a:pt x="1125" y="883"/>
                </a:lnTo>
                <a:lnTo>
                  <a:pt x="1125" y="888"/>
                </a:lnTo>
                <a:lnTo>
                  <a:pt x="1125" y="888"/>
                </a:lnTo>
                <a:lnTo>
                  <a:pt x="1128" y="888"/>
                </a:lnTo>
                <a:lnTo>
                  <a:pt x="1128" y="894"/>
                </a:lnTo>
                <a:lnTo>
                  <a:pt x="1128" y="894"/>
                </a:lnTo>
                <a:lnTo>
                  <a:pt x="1133" y="894"/>
                </a:lnTo>
                <a:lnTo>
                  <a:pt x="1133" y="899"/>
                </a:lnTo>
                <a:lnTo>
                  <a:pt x="1133" y="899"/>
                </a:lnTo>
                <a:lnTo>
                  <a:pt x="1137" y="899"/>
                </a:lnTo>
                <a:lnTo>
                  <a:pt x="1137" y="904"/>
                </a:lnTo>
                <a:lnTo>
                  <a:pt x="1137" y="904"/>
                </a:lnTo>
                <a:lnTo>
                  <a:pt x="1145" y="904"/>
                </a:lnTo>
                <a:lnTo>
                  <a:pt x="1145" y="909"/>
                </a:lnTo>
                <a:lnTo>
                  <a:pt x="1145" y="909"/>
                </a:lnTo>
                <a:lnTo>
                  <a:pt x="1179" y="909"/>
                </a:lnTo>
                <a:lnTo>
                  <a:pt x="1179" y="914"/>
                </a:lnTo>
                <a:lnTo>
                  <a:pt x="1179" y="914"/>
                </a:lnTo>
                <a:lnTo>
                  <a:pt x="1192" y="914"/>
                </a:lnTo>
                <a:lnTo>
                  <a:pt x="1192" y="919"/>
                </a:lnTo>
                <a:lnTo>
                  <a:pt x="1192" y="919"/>
                </a:lnTo>
                <a:lnTo>
                  <a:pt x="1231" y="919"/>
                </a:lnTo>
                <a:lnTo>
                  <a:pt x="1231" y="929"/>
                </a:lnTo>
                <a:lnTo>
                  <a:pt x="1231" y="929"/>
                </a:lnTo>
                <a:lnTo>
                  <a:pt x="1250" y="929"/>
                </a:lnTo>
                <a:lnTo>
                  <a:pt x="1250" y="934"/>
                </a:lnTo>
                <a:lnTo>
                  <a:pt x="1250" y="934"/>
                </a:lnTo>
                <a:lnTo>
                  <a:pt x="1285" y="934"/>
                </a:lnTo>
                <a:lnTo>
                  <a:pt x="1285" y="945"/>
                </a:lnTo>
                <a:lnTo>
                  <a:pt x="1285" y="945"/>
                </a:lnTo>
                <a:lnTo>
                  <a:pt x="1291" y="945"/>
                </a:lnTo>
                <a:lnTo>
                  <a:pt x="1291" y="950"/>
                </a:lnTo>
                <a:lnTo>
                  <a:pt x="1291" y="950"/>
                </a:lnTo>
                <a:lnTo>
                  <a:pt x="1304" y="950"/>
                </a:lnTo>
                <a:lnTo>
                  <a:pt x="1304" y="955"/>
                </a:lnTo>
                <a:lnTo>
                  <a:pt x="1304" y="955"/>
                </a:lnTo>
                <a:lnTo>
                  <a:pt x="1326" y="955"/>
                </a:lnTo>
                <a:lnTo>
                  <a:pt x="1326" y="960"/>
                </a:lnTo>
                <a:lnTo>
                  <a:pt x="1326" y="960"/>
                </a:lnTo>
                <a:lnTo>
                  <a:pt x="1343" y="960"/>
                </a:lnTo>
                <a:lnTo>
                  <a:pt x="1343" y="965"/>
                </a:lnTo>
                <a:lnTo>
                  <a:pt x="1343" y="965"/>
                </a:lnTo>
                <a:lnTo>
                  <a:pt x="1348" y="965"/>
                </a:lnTo>
                <a:lnTo>
                  <a:pt x="1348" y="970"/>
                </a:lnTo>
                <a:lnTo>
                  <a:pt x="1348" y="970"/>
                </a:lnTo>
                <a:lnTo>
                  <a:pt x="1352" y="970"/>
                </a:lnTo>
                <a:lnTo>
                  <a:pt x="1352" y="975"/>
                </a:lnTo>
                <a:lnTo>
                  <a:pt x="1352" y="975"/>
                </a:lnTo>
                <a:lnTo>
                  <a:pt x="1358" y="975"/>
                </a:lnTo>
                <a:lnTo>
                  <a:pt x="1358" y="980"/>
                </a:lnTo>
                <a:lnTo>
                  <a:pt x="1358" y="980"/>
                </a:lnTo>
                <a:lnTo>
                  <a:pt x="1364" y="980"/>
                </a:lnTo>
                <a:lnTo>
                  <a:pt x="1364" y="985"/>
                </a:lnTo>
                <a:lnTo>
                  <a:pt x="1364" y="985"/>
                </a:lnTo>
                <a:lnTo>
                  <a:pt x="1379" y="985"/>
                </a:lnTo>
                <a:lnTo>
                  <a:pt x="1379" y="990"/>
                </a:lnTo>
                <a:lnTo>
                  <a:pt x="1379" y="990"/>
                </a:lnTo>
                <a:lnTo>
                  <a:pt x="1381" y="990"/>
                </a:lnTo>
                <a:lnTo>
                  <a:pt x="1381" y="996"/>
                </a:lnTo>
                <a:lnTo>
                  <a:pt x="1381" y="996"/>
                </a:lnTo>
                <a:lnTo>
                  <a:pt x="1384" y="996"/>
                </a:lnTo>
                <a:lnTo>
                  <a:pt x="1384" y="1001"/>
                </a:lnTo>
                <a:lnTo>
                  <a:pt x="1384" y="1001"/>
                </a:lnTo>
                <a:lnTo>
                  <a:pt x="1394" y="1001"/>
                </a:lnTo>
                <a:lnTo>
                  <a:pt x="1394" y="1006"/>
                </a:lnTo>
                <a:lnTo>
                  <a:pt x="1394" y="1006"/>
                </a:lnTo>
                <a:lnTo>
                  <a:pt x="1396" y="1006"/>
                </a:lnTo>
                <a:lnTo>
                  <a:pt x="1396" y="1011"/>
                </a:lnTo>
                <a:lnTo>
                  <a:pt x="1396" y="1011"/>
                </a:lnTo>
                <a:lnTo>
                  <a:pt x="1402" y="1011"/>
                </a:lnTo>
                <a:lnTo>
                  <a:pt x="1402" y="1016"/>
                </a:lnTo>
                <a:lnTo>
                  <a:pt x="1402" y="1016"/>
                </a:lnTo>
                <a:lnTo>
                  <a:pt x="1406" y="1016"/>
                </a:lnTo>
                <a:lnTo>
                  <a:pt x="1406" y="1021"/>
                </a:lnTo>
                <a:lnTo>
                  <a:pt x="1406" y="1021"/>
                </a:lnTo>
                <a:lnTo>
                  <a:pt x="1421" y="1021"/>
                </a:lnTo>
                <a:lnTo>
                  <a:pt x="1421" y="1027"/>
                </a:lnTo>
                <a:lnTo>
                  <a:pt x="1421" y="1027"/>
                </a:lnTo>
                <a:lnTo>
                  <a:pt x="1433" y="1027"/>
                </a:lnTo>
                <a:lnTo>
                  <a:pt x="1433" y="1027"/>
                </a:lnTo>
                <a:lnTo>
                  <a:pt x="1433" y="1027"/>
                </a:lnTo>
                <a:lnTo>
                  <a:pt x="1452" y="1027"/>
                </a:lnTo>
                <a:lnTo>
                  <a:pt x="1452" y="1027"/>
                </a:lnTo>
                <a:lnTo>
                  <a:pt x="1452" y="1027"/>
                </a:lnTo>
                <a:lnTo>
                  <a:pt x="1475" y="1027"/>
                </a:lnTo>
                <a:lnTo>
                  <a:pt x="1475" y="1027"/>
                </a:lnTo>
                <a:lnTo>
                  <a:pt x="1475" y="1027"/>
                </a:lnTo>
                <a:lnTo>
                  <a:pt x="1483" y="1027"/>
                </a:lnTo>
                <a:lnTo>
                  <a:pt x="1483" y="1032"/>
                </a:lnTo>
                <a:lnTo>
                  <a:pt x="1483" y="1032"/>
                </a:lnTo>
                <a:lnTo>
                  <a:pt x="1486" y="1032"/>
                </a:lnTo>
                <a:lnTo>
                  <a:pt x="1486" y="1037"/>
                </a:lnTo>
                <a:lnTo>
                  <a:pt x="1486" y="1037"/>
                </a:lnTo>
                <a:lnTo>
                  <a:pt x="1492" y="1037"/>
                </a:lnTo>
                <a:lnTo>
                  <a:pt x="1492" y="1042"/>
                </a:lnTo>
                <a:lnTo>
                  <a:pt x="1492" y="1042"/>
                </a:lnTo>
                <a:lnTo>
                  <a:pt x="1501" y="1042"/>
                </a:lnTo>
                <a:lnTo>
                  <a:pt x="1501" y="1047"/>
                </a:lnTo>
                <a:lnTo>
                  <a:pt x="1501" y="1047"/>
                </a:lnTo>
                <a:lnTo>
                  <a:pt x="1504" y="1047"/>
                </a:lnTo>
                <a:lnTo>
                  <a:pt x="1504" y="1053"/>
                </a:lnTo>
                <a:lnTo>
                  <a:pt x="1504" y="1053"/>
                </a:lnTo>
                <a:lnTo>
                  <a:pt x="1515" y="1053"/>
                </a:lnTo>
                <a:lnTo>
                  <a:pt x="1515" y="1053"/>
                </a:lnTo>
                <a:lnTo>
                  <a:pt x="1515" y="1053"/>
                </a:lnTo>
                <a:lnTo>
                  <a:pt x="1517" y="1053"/>
                </a:lnTo>
                <a:lnTo>
                  <a:pt x="1517" y="1058"/>
                </a:lnTo>
                <a:lnTo>
                  <a:pt x="1517" y="1058"/>
                </a:lnTo>
                <a:lnTo>
                  <a:pt x="1546" y="1058"/>
                </a:lnTo>
                <a:lnTo>
                  <a:pt x="1546" y="1064"/>
                </a:lnTo>
                <a:lnTo>
                  <a:pt x="1548" y="1064"/>
                </a:lnTo>
                <a:lnTo>
                  <a:pt x="1560" y="1064"/>
                </a:lnTo>
                <a:lnTo>
                  <a:pt x="1560" y="1064"/>
                </a:lnTo>
                <a:lnTo>
                  <a:pt x="1560" y="1064"/>
                </a:lnTo>
                <a:lnTo>
                  <a:pt x="1562" y="1064"/>
                </a:lnTo>
                <a:lnTo>
                  <a:pt x="1562" y="1069"/>
                </a:lnTo>
                <a:lnTo>
                  <a:pt x="1562" y="1069"/>
                </a:lnTo>
                <a:lnTo>
                  <a:pt x="1574" y="1069"/>
                </a:lnTo>
                <a:lnTo>
                  <a:pt x="1574" y="1069"/>
                </a:lnTo>
                <a:lnTo>
                  <a:pt x="1574" y="1069"/>
                </a:lnTo>
                <a:lnTo>
                  <a:pt x="1618" y="1069"/>
                </a:lnTo>
                <a:lnTo>
                  <a:pt x="1618" y="1069"/>
                </a:lnTo>
                <a:lnTo>
                  <a:pt x="1618" y="1069"/>
                </a:lnTo>
                <a:lnTo>
                  <a:pt x="1627" y="1069"/>
                </a:lnTo>
                <a:lnTo>
                  <a:pt x="1627" y="1075"/>
                </a:lnTo>
                <a:lnTo>
                  <a:pt x="1627" y="1075"/>
                </a:lnTo>
                <a:lnTo>
                  <a:pt x="1636" y="1075"/>
                </a:lnTo>
                <a:lnTo>
                  <a:pt x="1636" y="1080"/>
                </a:lnTo>
                <a:lnTo>
                  <a:pt x="1636" y="1080"/>
                </a:lnTo>
                <a:lnTo>
                  <a:pt x="1677" y="1080"/>
                </a:lnTo>
                <a:lnTo>
                  <a:pt x="1677" y="1092"/>
                </a:lnTo>
                <a:lnTo>
                  <a:pt x="1677" y="1092"/>
                </a:lnTo>
                <a:lnTo>
                  <a:pt x="1704" y="1092"/>
                </a:lnTo>
                <a:lnTo>
                  <a:pt x="1704" y="1097"/>
                </a:lnTo>
                <a:lnTo>
                  <a:pt x="1708" y="1097"/>
                </a:lnTo>
                <a:lnTo>
                  <a:pt x="1713" y="1097"/>
                </a:lnTo>
                <a:lnTo>
                  <a:pt x="1713" y="1103"/>
                </a:lnTo>
                <a:lnTo>
                  <a:pt x="1713" y="1103"/>
                </a:lnTo>
                <a:lnTo>
                  <a:pt x="1715" y="1103"/>
                </a:lnTo>
                <a:lnTo>
                  <a:pt x="1715" y="1103"/>
                </a:lnTo>
                <a:lnTo>
                  <a:pt x="1715" y="1103"/>
                </a:lnTo>
                <a:lnTo>
                  <a:pt x="1737" y="1103"/>
                </a:lnTo>
                <a:lnTo>
                  <a:pt x="1737" y="1109"/>
                </a:lnTo>
                <a:lnTo>
                  <a:pt x="1738" y="1109"/>
                </a:lnTo>
                <a:lnTo>
                  <a:pt x="1740" y="1109"/>
                </a:lnTo>
                <a:lnTo>
                  <a:pt x="1740" y="1115"/>
                </a:lnTo>
                <a:lnTo>
                  <a:pt x="1740" y="1115"/>
                </a:lnTo>
                <a:lnTo>
                  <a:pt x="1755" y="1115"/>
                </a:lnTo>
                <a:lnTo>
                  <a:pt x="1755" y="1120"/>
                </a:lnTo>
                <a:lnTo>
                  <a:pt x="1755" y="1120"/>
                </a:lnTo>
                <a:lnTo>
                  <a:pt x="1799" y="1120"/>
                </a:lnTo>
                <a:lnTo>
                  <a:pt x="1799" y="1120"/>
                </a:lnTo>
                <a:lnTo>
                  <a:pt x="1799" y="1120"/>
                </a:lnTo>
                <a:lnTo>
                  <a:pt x="1822" y="1120"/>
                </a:lnTo>
                <a:lnTo>
                  <a:pt x="1822" y="1127"/>
                </a:lnTo>
                <a:lnTo>
                  <a:pt x="1822" y="1127"/>
                </a:lnTo>
                <a:lnTo>
                  <a:pt x="1827" y="1127"/>
                </a:lnTo>
                <a:lnTo>
                  <a:pt x="1827" y="1127"/>
                </a:lnTo>
                <a:lnTo>
                  <a:pt x="1827" y="1127"/>
                </a:lnTo>
                <a:lnTo>
                  <a:pt x="1833" y="1127"/>
                </a:lnTo>
                <a:lnTo>
                  <a:pt x="1833" y="1127"/>
                </a:lnTo>
                <a:lnTo>
                  <a:pt x="1833" y="1127"/>
                </a:lnTo>
                <a:lnTo>
                  <a:pt x="1850" y="1127"/>
                </a:lnTo>
                <a:lnTo>
                  <a:pt x="1850" y="1133"/>
                </a:lnTo>
                <a:lnTo>
                  <a:pt x="1850" y="1133"/>
                </a:lnTo>
                <a:lnTo>
                  <a:pt x="1871" y="1133"/>
                </a:lnTo>
                <a:lnTo>
                  <a:pt x="1871" y="1133"/>
                </a:lnTo>
                <a:lnTo>
                  <a:pt x="1871" y="1133"/>
                </a:lnTo>
                <a:lnTo>
                  <a:pt x="1909" y="1133"/>
                </a:lnTo>
                <a:lnTo>
                  <a:pt x="1909" y="1133"/>
                </a:lnTo>
                <a:lnTo>
                  <a:pt x="1909" y="1133"/>
                </a:lnTo>
                <a:lnTo>
                  <a:pt x="1924" y="1133"/>
                </a:lnTo>
                <a:lnTo>
                  <a:pt x="1924" y="1140"/>
                </a:lnTo>
                <a:lnTo>
                  <a:pt x="1924" y="1140"/>
                </a:lnTo>
                <a:lnTo>
                  <a:pt x="1963" y="1140"/>
                </a:lnTo>
                <a:lnTo>
                  <a:pt x="1963" y="1140"/>
                </a:lnTo>
                <a:lnTo>
                  <a:pt x="1963" y="1140"/>
                </a:lnTo>
                <a:lnTo>
                  <a:pt x="1976" y="1140"/>
                </a:lnTo>
                <a:lnTo>
                  <a:pt x="1976" y="1146"/>
                </a:lnTo>
                <a:lnTo>
                  <a:pt x="1976" y="1146"/>
                </a:lnTo>
                <a:lnTo>
                  <a:pt x="1980" y="1146"/>
                </a:lnTo>
                <a:lnTo>
                  <a:pt x="1980" y="1146"/>
                </a:lnTo>
                <a:lnTo>
                  <a:pt x="1980" y="1146"/>
                </a:lnTo>
                <a:lnTo>
                  <a:pt x="2029" y="1146"/>
                </a:lnTo>
                <a:lnTo>
                  <a:pt x="2029" y="1146"/>
                </a:lnTo>
                <a:lnTo>
                  <a:pt x="2029" y="1146"/>
                </a:lnTo>
                <a:lnTo>
                  <a:pt x="2057" y="1146"/>
                </a:lnTo>
                <a:lnTo>
                  <a:pt x="2057" y="1146"/>
                </a:lnTo>
                <a:lnTo>
                  <a:pt x="2059" y="1146"/>
                </a:lnTo>
                <a:lnTo>
                  <a:pt x="2067" y="1146"/>
                </a:lnTo>
                <a:lnTo>
                  <a:pt x="2067" y="1154"/>
                </a:lnTo>
                <a:lnTo>
                  <a:pt x="2067" y="1154"/>
                </a:lnTo>
                <a:lnTo>
                  <a:pt x="2081" y="1154"/>
                </a:lnTo>
                <a:lnTo>
                  <a:pt x="2081" y="1154"/>
                </a:lnTo>
                <a:lnTo>
                  <a:pt x="2081" y="1154"/>
                </a:lnTo>
                <a:lnTo>
                  <a:pt x="2107" y="1154"/>
                </a:lnTo>
                <a:lnTo>
                  <a:pt x="2107" y="1154"/>
                </a:lnTo>
                <a:lnTo>
                  <a:pt x="2107" y="1154"/>
                </a:lnTo>
                <a:lnTo>
                  <a:pt x="2138" y="1154"/>
                </a:lnTo>
                <a:lnTo>
                  <a:pt x="2138" y="1154"/>
                </a:lnTo>
                <a:lnTo>
                  <a:pt x="2138" y="1154"/>
                </a:lnTo>
                <a:lnTo>
                  <a:pt x="2195" y="1154"/>
                </a:lnTo>
                <a:lnTo>
                  <a:pt x="2195" y="1154"/>
                </a:lnTo>
                <a:lnTo>
                  <a:pt x="2195" y="1154"/>
                </a:lnTo>
                <a:lnTo>
                  <a:pt x="2230" y="1154"/>
                </a:lnTo>
                <a:lnTo>
                  <a:pt x="2230" y="1154"/>
                </a:lnTo>
                <a:lnTo>
                  <a:pt x="2230" y="1154"/>
                </a:lnTo>
                <a:lnTo>
                  <a:pt x="2236" y="1154"/>
                </a:lnTo>
                <a:lnTo>
                  <a:pt x="2236" y="1154"/>
                </a:lnTo>
                <a:lnTo>
                  <a:pt x="2236" y="1154"/>
                </a:lnTo>
                <a:lnTo>
                  <a:pt x="2284" y="1154"/>
                </a:lnTo>
                <a:lnTo>
                  <a:pt x="2284" y="1154"/>
                </a:lnTo>
                <a:lnTo>
                  <a:pt x="2284" y="1154"/>
                </a:lnTo>
                <a:lnTo>
                  <a:pt x="2301" y="1154"/>
                </a:lnTo>
                <a:lnTo>
                  <a:pt x="2301" y="1161"/>
                </a:lnTo>
                <a:lnTo>
                  <a:pt x="2301" y="1161"/>
                </a:lnTo>
                <a:lnTo>
                  <a:pt x="2309" y="1161"/>
                </a:lnTo>
                <a:lnTo>
                  <a:pt x="2309" y="1161"/>
                </a:lnTo>
                <a:lnTo>
                  <a:pt x="2309" y="1161"/>
                </a:lnTo>
                <a:lnTo>
                  <a:pt x="2318" y="1161"/>
                </a:lnTo>
                <a:lnTo>
                  <a:pt x="2318" y="1161"/>
                </a:lnTo>
                <a:lnTo>
                  <a:pt x="2318" y="1161"/>
                </a:lnTo>
                <a:lnTo>
                  <a:pt x="2388" y="1161"/>
                </a:lnTo>
                <a:lnTo>
                  <a:pt x="2388" y="1161"/>
                </a:lnTo>
                <a:lnTo>
                  <a:pt x="2388" y="1161"/>
                </a:lnTo>
                <a:lnTo>
                  <a:pt x="2399" y="1161"/>
                </a:lnTo>
                <a:lnTo>
                  <a:pt x="2399" y="1161"/>
                </a:lnTo>
                <a:lnTo>
                  <a:pt x="2399" y="1161"/>
                </a:lnTo>
                <a:lnTo>
                  <a:pt x="2424" y="1161"/>
                </a:lnTo>
                <a:lnTo>
                  <a:pt x="2424" y="1161"/>
                </a:lnTo>
                <a:lnTo>
                  <a:pt x="2424" y="1161"/>
                </a:lnTo>
                <a:lnTo>
                  <a:pt x="2431" y="1161"/>
                </a:lnTo>
                <a:lnTo>
                  <a:pt x="2431" y="1161"/>
                </a:lnTo>
                <a:lnTo>
                  <a:pt x="2431" y="1161"/>
                </a:lnTo>
                <a:lnTo>
                  <a:pt x="2451" y="1161"/>
                </a:lnTo>
                <a:lnTo>
                  <a:pt x="2451" y="1161"/>
                </a:lnTo>
                <a:lnTo>
                  <a:pt x="2451" y="1161"/>
                </a:lnTo>
                <a:lnTo>
                  <a:pt x="2476" y="1161"/>
                </a:lnTo>
                <a:lnTo>
                  <a:pt x="2476" y="1171"/>
                </a:lnTo>
                <a:lnTo>
                  <a:pt x="2476" y="1171"/>
                </a:lnTo>
                <a:lnTo>
                  <a:pt x="2480" y="1171"/>
                </a:lnTo>
                <a:lnTo>
                  <a:pt x="2480" y="1171"/>
                </a:lnTo>
                <a:lnTo>
                  <a:pt x="2480" y="1171"/>
                </a:lnTo>
                <a:lnTo>
                  <a:pt x="2495" y="1171"/>
                </a:lnTo>
                <a:lnTo>
                  <a:pt x="2495" y="1171"/>
                </a:lnTo>
                <a:lnTo>
                  <a:pt x="2498" y="1171"/>
                </a:lnTo>
                <a:lnTo>
                  <a:pt x="2505" y="1171"/>
                </a:lnTo>
                <a:lnTo>
                  <a:pt x="2505" y="1171"/>
                </a:lnTo>
                <a:lnTo>
                  <a:pt x="2505" y="1171"/>
                </a:lnTo>
                <a:lnTo>
                  <a:pt x="2527" y="1171"/>
                </a:lnTo>
                <a:lnTo>
                  <a:pt x="2527" y="1171"/>
                </a:lnTo>
                <a:lnTo>
                  <a:pt x="2527" y="1171"/>
                </a:lnTo>
                <a:lnTo>
                  <a:pt x="2542" y="1171"/>
                </a:lnTo>
                <a:lnTo>
                  <a:pt x="2542" y="1171"/>
                </a:lnTo>
                <a:lnTo>
                  <a:pt x="2542" y="1171"/>
                </a:lnTo>
                <a:lnTo>
                  <a:pt x="2561" y="1171"/>
                </a:lnTo>
                <a:lnTo>
                  <a:pt x="2561" y="1183"/>
                </a:lnTo>
                <a:lnTo>
                  <a:pt x="2561" y="1183"/>
                </a:lnTo>
                <a:lnTo>
                  <a:pt x="2570" y="1183"/>
                </a:lnTo>
                <a:lnTo>
                  <a:pt x="2570" y="1183"/>
                </a:lnTo>
                <a:lnTo>
                  <a:pt x="2571" y="1183"/>
                </a:lnTo>
                <a:lnTo>
                  <a:pt x="2612" y="1183"/>
                </a:lnTo>
                <a:lnTo>
                  <a:pt x="2612" y="1183"/>
                </a:lnTo>
                <a:lnTo>
                  <a:pt x="2615" y="1183"/>
                </a:lnTo>
                <a:lnTo>
                  <a:pt x="2618" y="1183"/>
                </a:lnTo>
                <a:lnTo>
                  <a:pt x="2618" y="1183"/>
                </a:lnTo>
                <a:lnTo>
                  <a:pt x="2618" y="1183"/>
                </a:lnTo>
                <a:lnTo>
                  <a:pt x="2624" y="1183"/>
                </a:lnTo>
                <a:lnTo>
                  <a:pt x="2624" y="1183"/>
                </a:lnTo>
                <a:lnTo>
                  <a:pt x="2624" y="1183"/>
                </a:lnTo>
                <a:lnTo>
                  <a:pt x="2629" y="1183"/>
                </a:lnTo>
                <a:lnTo>
                  <a:pt x="2629" y="1183"/>
                </a:lnTo>
                <a:lnTo>
                  <a:pt x="2630" y="1183"/>
                </a:lnTo>
                <a:lnTo>
                  <a:pt x="2635" y="1183"/>
                </a:lnTo>
                <a:lnTo>
                  <a:pt x="2635" y="1183"/>
                </a:lnTo>
                <a:lnTo>
                  <a:pt x="2635" y="1183"/>
                </a:lnTo>
                <a:lnTo>
                  <a:pt x="2638" y="1183"/>
                </a:lnTo>
                <a:lnTo>
                  <a:pt x="2638" y="1183"/>
                </a:lnTo>
                <a:lnTo>
                  <a:pt x="2638" y="1183"/>
                </a:lnTo>
                <a:lnTo>
                  <a:pt x="2678" y="1183"/>
                </a:lnTo>
                <a:lnTo>
                  <a:pt x="2678" y="1183"/>
                </a:lnTo>
                <a:lnTo>
                  <a:pt x="2679" y="1183"/>
                </a:lnTo>
                <a:lnTo>
                  <a:pt x="2685" y="1183"/>
                </a:lnTo>
                <a:lnTo>
                  <a:pt x="2685" y="1183"/>
                </a:lnTo>
                <a:lnTo>
                  <a:pt x="2685" y="1183"/>
                </a:lnTo>
                <a:lnTo>
                  <a:pt x="2687" y="1183"/>
                </a:lnTo>
                <a:lnTo>
                  <a:pt x="2687" y="1183"/>
                </a:lnTo>
                <a:lnTo>
                  <a:pt x="2687" y="1183"/>
                </a:lnTo>
                <a:lnTo>
                  <a:pt x="2693" y="1183"/>
                </a:lnTo>
                <a:lnTo>
                  <a:pt x="2693" y="1183"/>
                </a:lnTo>
                <a:lnTo>
                  <a:pt x="2693" y="1183"/>
                </a:lnTo>
                <a:lnTo>
                  <a:pt x="2708" y="1183"/>
                </a:lnTo>
                <a:lnTo>
                  <a:pt x="2708" y="1183"/>
                </a:lnTo>
                <a:lnTo>
                  <a:pt x="2711" y="1183"/>
                </a:lnTo>
                <a:lnTo>
                  <a:pt x="2713" y="1183"/>
                </a:lnTo>
                <a:lnTo>
                  <a:pt x="2713" y="1183"/>
                </a:lnTo>
                <a:lnTo>
                  <a:pt x="2713" y="1183"/>
                </a:lnTo>
                <a:lnTo>
                  <a:pt x="2722" y="1183"/>
                </a:lnTo>
                <a:lnTo>
                  <a:pt x="2722" y="1183"/>
                </a:lnTo>
                <a:lnTo>
                  <a:pt x="2722" y="1183"/>
                </a:lnTo>
                <a:lnTo>
                  <a:pt x="2726" y="1183"/>
                </a:lnTo>
                <a:lnTo>
                  <a:pt x="2726" y="1183"/>
                </a:lnTo>
                <a:lnTo>
                  <a:pt x="2726" y="1183"/>
                </a:lnTo>
                <a:lnTo>
                  <a:pt x="2730" y="1183"/>
                </a:lnTo>
                <a:lnTo>
                  <a:pt x="2730" y="1183"/>
                </a:lnTo>
                <a:lnTo>
                  <a:pt x="2730" y="1183"/>
                </a:lnTo>
                <a:lnTo>
                  <a:pt x="2772" y="1183"/>
                </a:lnTo>
                <a:lnTo>
                  <a:pt x="2772" y="1183"/>
                </a:lnTo>
                <a:lnTo>
                  <a:pt x="2772" y="1183"/>
                </a:lnTo>
                <a:lnTo>
                  <a:pt x="2784" y="1183"/>
                </a:lnTo>
                <a:lnTo>
                  <a:pt x="2784" y="1183"/>
                </a:lnTo>
                <a:lnTo>
                  <a:pt x="2784" y="1183"/>
                </a:lnTo>
                <a:lnTo>
                  <a:pt x="2801" y="1183"/>
                </a:lnTo>
                <a:lnTo>
                  <a:pt x="2801" y="1183"/>
                </a:lnTo>
                <a:lnTo>
                  <a:pt x="2801" y="1183"/>
                </a:lnTo>
                <a:lnTo>
                  <a:pt x="2878" y="1183"/>
                </a:lnTo>
                <a:lnTo>
                  <a:pt x="2878" y="1183"/>
                </a:lnTo>
                <a:lnTo>
                  <a:pt x="2878" y="1183"/>
                </a:lnTo>
                <a:lnTo>
                  <a:pt x="2914" y="1183"/>
                </a:lnTo>
                <a:lnTo>
                  <a:pt x="2914" y="1183"/>
                </a:lnTo>
                <a:lnTo>
                  <a:pt x="2914" y="1183"/>
                </a:lnTo>
                <a:lnTo>
                  <a:pt x="2916" y="1183"/>
                </a:lnTo>
                <a:lnTo>
                  <a:pt x="2916" y="1183"/>
                </a:lnTo>
              </a:path>
            </a:pathLst>
          </a:custGeom>
          <a:noFill/>
          <a:ln w="19050" cap="flat">
            <a:solidFill>
              <a:srgbClr val="0087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4" name="Line 44">
            <a:extLst>
              <a:ext uri="{FF2B5EF4-FFF2-40B4-BE49-F238E27FC236}">
                <a16:creationId xmlns:a16="http://schemas.microsoft.com/office/drawing/2014/main" id="{B0A1A5DA-3B21-1334-B550-5A89D1F0D28A}"/>
              </a:ext>
            </a:extLst>
          </p:cNvPr>
          <p:cNvSpPr>
            <a:spLocks noChangeShapeType="1"/>
          </p:cNvSpPr>
          <p:nvPr/>
        </p:nvSpPr>
        <p:spPr bwMode="auto">
          <a:xfrm>
            <a:off x="2243984" y="4445532"/>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5" name="Line 45">
            <a:extLst>
              <a:ext uri="{FF2B5EF4-FFF2-40B4-BE49-F238E27FC236}">
                <a16:creationId xmlns:a16="http://schemas.microsoft.com/office/drawing/2014/main" id="{E0665430-81EF-C49C-58A6-15F2AAD96639}"/>
              </a:ext>
            </a:extLst>
          </p:cNvPr>
          <p:cNvSpPr>
            <a:spLocks noChangeShapeType="1"/>
          </p:cNvSpPr>
          <p:nvPr/>
        </p:nvSpPr>
        <p:spPr bwMode="auto">
          <a:xfrm>
            <a:off x="2266988" y="4445532"/>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6" name="Line 46">
            <a:extLst>
              <a:ext uri="{FF2B5EF4-FFF2-40B4-BE49-F238E27FC236}">
                <a16:creationId xmlns:a16="http://schemas.microsoft.com/office/drawing/2014/main" id="{EE4C2714-4808-53EE-4956-0B474172889B}"/>
              </a:ext>
            </a:extLst>
          </p:cNvPr>
          <p:cNvSpPr>
            <a:spLocks noChangeShapeType="1"/>
          </p:cNvSpPr>
          <p:nvPr/>
        </p:nvSpPr>
        <p:spPr bwMode="auto">
          <a:xfrm>
            <a:off x="2294835" y="4445532"/>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7" name="Line 47">
            <a:extLst>
              <a:ext uri="{FF2B5EF4-FFF2-40B4-BE49-F238E27FC236}">
                <a16:creationId xmlns:a16="http://schemas.microsoft.com/office/drawing/2014/main" id="{EFBE26FE-5C36-895D-E121-4DB6C651C30F}"/>
              </a:ext>
            </a:extLst>
          </p:cNvPr>
          <p:cNvSpPr>
            <a:spLocks noChangeShapeType="1"/>
          </p:cNvSpPr>
          <p:nvPr/>
        </p:nvSpPr>
        <p:spPr bwMode="auto">
          <a:xfrm>
            <a:off x="2343264" y="4495206"/>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8" name="Line 48">
            <a:extLst>
              <a:ext uri="{FF2B5EF4-FFF2-40B4-BE49-F238E27FC236}">
                <a16:creationId xmlns:a16="http://schemas.microsoft.com/office/drawing/2014/main" id="{56E1A516-1C8D-68D6-932F-AB6FD7EEB194}"/>
              </a:ext>
            </a:extLst>
          </p:cNvPr>
          <p:cNvSpPr>
            <a:spLocks noChangeShapeType="1"/>
          </p:cNvSpPr>
          <p:nvPr/>
        </p:nvSpPr>
        <p:spPr bwMode="auto">
          <a:xfrm>
            <a:off x="2397747" y="4513604"/>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9" name="Line 49">
            <a:extLst>
              <a:ext uri="{FF2B5EF4-FFF2-40B4-BE49-F238E27FC236}">
                <a16:creationId xmlns:a16="http://schemas.microsoft.com/office/drawing/2014/main" id="{9A28EE56-149F-4E47-F2C3-1F3A7EAC3ABB}"/>
              </a:ext>
            </a:extLst>
          </p:cNvPr>
          <p:cNvSpPr>
            <a:spLocks noChangeShapeType="1"/>
          </p:cNvSpPr>
          <p:nvPr/>
        </p:nvSpPr>
        <p:spPr bwMode="auto">
          <a:xfrm>
            <a:off x="2414697" y="4524643"/>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0" name="Line 50">
            <a:extLst>
              <a:ext uri="{FF2B5EF4-FFF2-40B4-BE49-F238E27FC236}">
                <a16:creationId xmlns:a16="http://schemas.microsoft.com/office/drawing/2014/main" id="{E59585DA-693C-686C-295C-DFF4A8513E12}"/>
              </a:ext>
            </a:extLst>
          </p:cNvPr>
          <p:cNvSpPr>
            <a:spLocks noChangeShapeType="1"/>
          </p:cNvSpPr>
          <p:nvPr/>
        </p:nvSpPr>
        <p:spPr bwMode="auto">
          <a:xfrm>
            <a:off x="2467969" y="4524643"/>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1" name="Line 51">
            <a:extLst>
              <a:ext uri="{FF2B5EF4-FFF2-40B4-BE49-F238E27FC236}">
                <a16:creationId xmlns:a16="http://schemas.microsoft.com/office/drawing/2014/main" id="{70AA074B-935C-E1AA-DAC5-EE125D1DF2D3}"/>
              </a:ext>
            </a:extLst>
          </p:cNvPr>
          <p:cNvSpPr>
            <a:spLocks noChangeShapeType="1"/>
          </p:cNvSpPr>
          <p:nvPr/>
        </p:nvSpPr>
        <p:spPr bwMode="auto">
          <a:xfrm>
            <a:off x="2576936" y="457615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2" name="Line 52">
            <a:extLst>
              <a:ext uri="{FF2B5EF4-FFF2-40B4-BE49-F238E27FC236}">
                <a16:creationId xmlns:a16="http://schemas.microsoft.com/office/drawing/2014/main" id="{51CF457B-90B7-F8BC-ACC6-3ECC0F5A8432}"/>
              </a:ext>
            </a:extLst>
          </p:cNvPr>
          <p:cNvSpPr>
            <a:spLocks noChangeShapeType="1"/>
          </p:cNvSpPr>
          <p:nvPr/>
        </p:nvSpPr>
        <p:spPr bwMode="auto">
          <a:xfrm>
            <a:off x="2613258" y="4598234"/>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3" name="Line 53">
            <a:extLst>
              <a:ext uri="{FF2B5EF4-FFF2-40B4-BE49-F238E27FC236}">
                <a16:creationId xmlns:a16="http://schemas.microsoft.com/office/drawing/2014/main" id="{BA0A8DF1-49C9-9F2F-E914-0B5F25E6C979}"/>
              </a:ext>
            </a:extLst>
          </p:cNvPr>
          <p:cNvSpPr>
            <a:spLocks noChangeShapeType="1"/>
          </p:cNvSpPr>
          <p:nvPr/>
        </p:nvSpPr>
        <p:spPr bwMode="auto">
          <a:xfrm>
            <a:off x="2687113" y="4618472"/>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4" name="Line 54">
            <a:extLst>
              <a:ext uri="{FF2B5EF4-FFF2-40B4-BE49-F238E27FC236}">
                <a16:creationId xmlns:a16="http://schemas.microsoft.com/office/drawing/2014/main" id="{43B53A9E-D1E0-3383-E5FC-70A782AAC808}"/>
              </a:ext>
            </a:extLst>
          </p:cNvPr>
          <p:cNvSpPr>
            <a:spLocks noChangeShapeType="1"/>
          </p:cNvSpPr>
          <p:nvPr/>
        </p:nvSpPr>
        <p:spPr bwMode="auto">
          <a:xfrm>
            <a:off x="2721013" y="4631349"/>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5" name="Line 55">
            <a:extLst>
              <a:ext uri="{FF2B5EF4-FFF2-40B4-BE49-F238E27FC236}">
                <a16:creationId xmlns:a16="http://schemas.microsoft.com/office/drawing/2014/main" id="{819587CB-4985-86C4-6271-FCAAF187964B}"/>
              </a:ext>
            </a:extLst>
          </p:cNvPr>
          <p:cNvSpPr>
            <a:spLocks noChangeShapeType="1"/>
          </p:cNvSpPr>
          <p:nvPr/>
        </p:nvSpPr>
        <p:spPr bwMode="auto">
          <a:xfrm>
            <a:off x="2728278" y="4631349"/>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6" name="Line 56">
            <a:extLst>
              <a:ext uri="{FF2B5EF4-FFF2-40B4-BE49-F238E27FC236}">
                <a16:creationId xmlns:a16="http://schemas.microsoft.com/office/drawing/2014/main" id="{9B4CC5F7-D4F2-1B71-90C5-59F7AC9A8582}"/>
              </a:ext>
            </a:extLst>
          </p:cNvPr>
          <p:cNvSpPr>
            <a:spLocks noChangeShapeType="1"/>
          </p:cNvSpPr>
          <p:nvPr/>
        </p:nvSpPr>
        <p:spPr bwMode="auto">
          <a:xfrm>
            <a:off x="2774286" y="4640550"/>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7" name="Line 57">
            <a:extLst>
              <a:ext uri="{FF2B5EF4-FFF2-40B4-BE49-F238E27FC236}">
                <a16:creationId xmlns:a16="http://schemas.microsoft.com/office/drawing/2014/main" id="{7F4CD6D6-F641-7163-6768-A4ECAAF0E0ED}"/>
              </a:ext>
            </a:extLst>
          </p:cNvPr>
          <p:cNvSpPr>
            <a:spLocks noChangeShapeType="1"/>
          </p:cNvSpPr>
          <p:nvPr/>
        </p:nvSpPr>
        <p:spPr bwMode="auto">
          <a:xfrm>
            <a:off x="2820294" y="4640550"/>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8" name="Line 58">
            <a:extLst>
              <a:ext uri="{FF2B5EF4-FFF2-40B4-BE49-F238E27FC236}">
                <a16:creationId xmlns:a16="http://schemas.microsoft.com/office/drawing/2014/main" id="{366278BE-094F-54DF-63B9-DCCE3CA5CC1D}"/>
              </a:ext>
            </a:extLst>
          </p:cNvPr>
          <p:cNvSpPr>
            <a:spLocks noChangeShapeType="1"/>
          </p:cNvSpPr>
          <p:nvPr/>
        </p:nvSpPr>
        <p:spPr bwMode="auto">
          <a:xfrm>
            <a:off x="2885673" y="4653427"/>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9" name="Line 59">
            <a:extLst>
              <a:ext uri="{FF2B5EF4-FFF2-40B4-BE49-F238E27FC236}">
                <a16:creationId xmlns:a16="http://schemas.microsoft.com/office/drawing/2014/main" id="{A8A6CF8D-CA4E-4B67-7768-0966718AC100}"/>
              </a:ext>
            </a:extLst>
          </p:cNvPr>
          <p:cNvSpPr>
            <a:spLocks noChangeShapeType="1"/>
          </p:cNvSpPr>
          <p:nvPr/>
        </p:nvSpPr>
        <p:spPr bwMode="auto">
          <a:xfrm>
            <a:off x="2906256" y="4664466"/>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0" name="Line 60">
            <a:extLst>
              <a:ext uri="{FF2B5EF4-FFF2-40B4-BE49-F238E27FC236}">
                <a16:creationId xmlns:a16="http://schemas.microsoft.com/office/drawing/2014/main" id="{52936C39-D01D-3346-E47A-1D0FF9A4BA6F}"/>
              </a:ext>
            </a:extLst>
          </p:cNvPr>
          <p:cNvSpPr>
            <a:spLocks noChangeShapeType="1"/>
          </p:cNvSpPr>
          <p:nvPr/>
        </p:nvSpPr>
        <p:spPr bwMode="auto">
          <a:xfrm>
            <a:off x="2965582" y="4664466"/>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1" name="Line 61">
            <a:extLst>
              <a:ext uri="{FF2B5EF4-FFF2-40B4-BE49-F238E27FC236}">
                <a16:creationId xmlns:a16="http://schemas.microsoft.com/office/drawing/2014/main" id="{3378AEDA-D83B-4964-F056-342DFE0B1D67}"/>
              </a:ext>
            </a:extLst>
          </p:cNvPr>
          <p:cNvSpPr>
            <a:spLocks noChangeShapeType="1"/>
          </p:cNvSpPr>
          <p:nvPr/>
        </p:nvSpPr>
        <p:spPr bwMode="auto">
          <a:xfrm>
            <a:off x="2999482" y="4664466"/>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2" name="Line 62">
            <a:extLst>
              <a:ext uri="{FF2B5EF4-FFF2-40B4-BE49-F238E27FC236}">
                <a16:creationId xmlns:a16="http://schemas.microsoft.com/office/drawing/2014/main" id="{1253A30B-6887-63F9-E257-3BB22E648BBE}"/>
              </a:ext>
            </a:extLst>
          </p:cNvPr>
          <p:cNvSpPr>
            <a:spLocks noChangeShapeType="1"/>
          </p:cNvSpPr>
          <p:nvPr/>
        </p:nvSpPr>
        <p:spPr bwMode="auto">
          <a:xfrm>
            <a:off x="3001904" y="4664466"/>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3" name="Line 63">
            <a:extLst>
              <a:ext uri="{FF2B5EF4-FFF2-40B4-BE49-F238E27FC236}">
                <a16:creationId xmlns:a16="http://schemas.microsoft.com/office/drawing/2014/main" id="{26B420D0-8504-18E0-B7D1-3A646804B819}"/>
              </a:ext>
            </a:extLst>
          </p:cNvPr>
          <p:cNvSpPr>
            <a:spLocks noChangeShapeType="1"/>
          </p:cNvSpPr>
          <p:nvPr/>
        </p:nvSpPr>
        <p:spPr bwMode="auto">
          <a:xfrm>
            <a:off x="3028540" y="4679184"/>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4" name="Line 64">
            <a:extLst>
              <a:ext uri="{FF2B5EF4-FFF2-40B4-BE49-F238E27FC236}">
                <a16:creationId xmlns:a16="http://schemas.microsoft.com/office/drawing/2014/main" id="{6E340A00-62F9-793C-165E-A140FE1E8C46}"/>
              </a:ext>
            </a:extLst>
          </p:cNvPr>
          <p:cNvSpPr>
            <a:spLocks noChangeShapeType="1"/>
          </p:cNvSpPr>
          <p:nvPr/>
        </p:nvSpPr>
        <p:spPr bwMode="auto">
          <a:xfrm>
            <a:off x="3060019" y="4679184"/>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5" name="Line 65">
            <a:extLst>
              <a:ext uri="{FF2B5EF4-FFF2-40B4-BE49-F238E27FC236}">
                <a16:creationId xmlns:a16="http://schemas.microsoft.com/office/drawing/2014/main" id="{59F068BC-6A69-933E-D3BC-B6A6EC9724A9}"/>
              </a:ext>
            </a:extLst>
          </p:cNvPr>
          <p:cNvSpPr>
            <a:spLocks noChangeShapeType="1"/>
          </p:cNvSpPr>
          <p:nvPr/>
        </p:nvSpPr>
        <p:spPr bwMode="auto">
          <a:xfrm>
            <a:off x="3097552" y="4679184"/>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6" name="Line 66">
            <a:extLst>
              <a:ext uri="{FF2B5EF4-FFF2-40B4-BE49-F238E27FC236}">
                <a16:creationId xmlns:a16="http://schemas.microsoft.com/office/drawing/2014/main" id="{959ED508-FC9C-0A1F-6C41-821EDA3784A2}"/>
              </a:ext>
            </a:extLst>
          </p:cNvPr>
          <p:cNvSpPr>
            <a:spLocks noChangeShapeType="1"/>
          </p:cNvSpPr>
          <p:nvPr/>
        </p:nvSpPr>
        <p:spPr bwMode="auto">
          <a:xfrm>
            <a:off x="3166564" y="4679184"/>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7" name="Line 67">
            <a:extLst>
              <a:ext uri="{FF2B5EF4-FFF2-40B4-BE49-F238E27FC236}">
                <a16:creationId xmlns:a16="http://schemas.microsoft.com/office/drawing/2014/main" id="{E41FAB69-0108-0356-E9DD-306DAAF4250B}"/>
              </a:ext>
            </a:extLst>
          </p:cNvPr>
          <p:cNvSpPr>
            <a:spLocks noChangeShapeType="1"/>
          </p:cNvSpPr>
          <p:nvPr/>
        </p:nvSpPr>
        <p:spPr bwMode="auto">
          <a:xfrm>
            <a:off x="3208939" y="4679184"/>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8" name="Line 68">
            <a:extLst>
              <a:ext uri="{FF2B5EF4-FFF2-40B4-BE49-F238E27FC236}">
                <a16:creationId xmlns:a16="http://schemas.microsoft.com/office/drawing/2014/main" id="{3A606391-06B7-E8FE-E625-99D55C019087}"/>
              </a:ext>
            </a:extLst>
          </p:cNvPr>
          <p:cNvSpPr>
            <a:spLocks noChangeShapeType="1"/>
          </p:cNvSpPr>
          <p:nvPr/>
        </p:nvSpPr>
        <p:spPr bwMode="auto">
          <a:xfrm>
            <a:off x="3216204" y="4679184"/>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9" name="Line 69">
            <a:extLst>
              <a:ext uri="{FF2B5EF4-FFF2-40B4-BE49-F238E27FC236}">
                <a16:creationId xmlns:a16="http://schemas.microsoft.com/office/drawing/2014/main" id="{F50D9A1A-F4AD-44FB-4B29-047E74BA13B1}"/>
              </a:ext>
            </a:extLst>
          </p:cNvPr>
          <p:cNvSpPr>
            <a:spLocks noChangeShapeType="1"/>
          </p:cNvSpPr>
          <p:nvPr/>
        </p:nvSpPr>
        <p:spPr bwMode="auto">
          <a:xfrm>
            <a:off x="3274319" y="4679184"/>
            <a:ext cx="0" cy="6623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0" name="Line 70">
            <a:extLst>
              <a:ext uri="{FF2B5EF4-FFF2-40B4-BE49-F238E27FC236}">
                <a16:creationId xmlns:a16="http://schemas.microsoft.com/office/drawing/2014/main" id="{50119947-6BC6-DD63-FE6A-C1DCB1342D3D}"/>
              </a:ext>
            </a:extLst>
          </p:cNvPr>
          <p:cNvSpPr>
            <a:spLocks noChangeShapeType="1"/>
          </p:cNvSpPr>
          <p:nvPr/>
        </p:nvSpPr>
        <p:spPr bwMode="auto">
          <a:xfrm>
            <a:off x="3304588" y="4693903"/>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1" name="Line 71">
            <a:extLst>
              <a:ext uri="{FF2B5EF4-FFF2-40B4-BE49-F238E27FC236}">
                <a16:creationId xmlns:a16="http://schemas.microsoft.com/office/drawing/2014/main" id="{5B907D99-686D-A958-E7DB-A20E19C86A00}"/>
              </a:ext>
            </a:extLst>
          </p:cNvPr>
          <p:cNvSpPr>
            <a:spLocks noChangeShapeType="1"/>
          </p:cNvSpPr>
          <p:nvPr/>
        </p:nvSpPr>
        <p:spPr bwMode="auto">
          <a:xfrm>
            <a:off x="3315484" y="4693903"/>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2" name="Line 72">
            <a:extLst>
              <a:ext uri="{FF2B5EF4-FFF2-40B4-BE49-F238E27FC236}">
                <a16:creationId xmlns:a16="http://schemas.microsoft.com/office/drawing/2014/main" id="{19DB62B4-5844-3337-7A4E-90FB02CC293E}"/>
              </a:ext>
            </a:extLst>
          </p:cNvPr>
          <p:cNvSpPr>
            <a:spLocks noChangeShapeType="1"/>
          </p:cNvSpPr>
          <p:nvPr/>
        </p:nvSpPr>
        <p:spPr bwMode="auto">
          <a:xfrm>
            <a:off x="3400235" y="4693903"/>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3" name="Line 73">
            <a:extLst>
              <a:ext uri="{FF2B5EF4-FFF2-40B4-BE49-F238E27FC236}">
                <a16:creationId xmlns:a16="http://schemas.microsoft.com/office/drawing/2014/main" id="{53852EA8-99D5-42CA-F8BF-09D745FFAE47}"/>
              </a:ext>
            </a:extLst>
          </p:cNvPr>
          <p:cNvSpPr>
            <a:spLocks noChangeShapeType="1"/>
          </p:cNvSpPr>
          <p:nvPr/>
        </p:nvSpPr>
        <p:spPr bwMode="auto">
          <a:xfrm>
            <a:off x="3413554" y="4693903"/>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4" name="Line 74">
            <a:extLst>
              <a:ext uri="{FF2B5EF4-FFF2-40B4-BE49-F238E27FC236}">
                <a16:creationId xmlns:a16="http://schemas.microsoft.com/office/drawing/2014/main" id="{99DA1596-CF93-2B05-B89C-B29663CCBD9F}"/>
              </a:ext>
            </a:extLst>
          </p:cNvPr>
          <p:cNvSpPr>
            <a:spLocks noChangeShapeType="1"/>
          </p:cNvSpPr>
          <p:nvPr/>
        </p:nvSpPr>
        <p:spPr bwMode="auto">
          <a:xfrm>
            <a:off x="3443822" y="4693903"/>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5" name="Line 75">
            <a:extLst>
              <a:ext uri="{FF2B5EF4-FFF2-40B4-BE49-F238E27FC236}">
                <a16:creationId xmlns:a16="http://schemas.microsoft.com/office/drawing/2014/main" id="{F8097677-DB72-EAF2-5A43-FE5F84E1F366}"/>
              </a:ext>
            </a:extLst>
          </p:cNvPr>
          <p:cNvSpPr>
            <a:spLocks noChangeShapeType="1"/>
          </p:cNvSpPr>
          <p:nvPr/>
        </p:nvSpPr>
        <p:spPr bwMode="auto">
          <a:xfrm>
            <a:off x="3452297" y="4693903"/>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6" name="Line 76">
            <a:extLst>
              <a:ext uri="{FF2B5EF4-FFF2-40B4-BE49-F238E27FC236}">
                <a16:creationId xmlns:a16="http://schemas.microsoft.com/office/drawing/2014/main" id="{1B3DF4A7-3B18-2836-3354-2FA96D072744}"/>
              </a:ext>
            </a:extLst>
          </p:cNvPr>
          <p:cNvSpPr>
            <a:spLocks noChangeShapeType="1"/>
          </p:cNvSpPr>
          <p:nvPr/>
        </p:nvSpPr>
        <p:spPr bwMode="auto">
          <a:xfrm>
            <a:off x="3476512" y="4693903"/>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7" name="Line 77">
            <a:extLst>
              <a:ext uri="{FF2B5EF4-FFF2-40B4-BE49-F238E27FC236}">
                <a16:creationId xmlns:a16="http://schemas.microsoft.com/office/drawing/2014/main" id="{BEF28DAA-A299-1AA2-B5A9-A2A9EE95B359}"/>
              </a:ext>
            </a:extLst>
          </p:cNvPr>
          <p:cNvSpPr>
            <a:spLocks noChangeShapeType="1"/>
          </p:cNvSpPr>
          <p:nvPr/>
        </p:nvSpPr>
        <p:spPr bwMode="auto">
          <a:xfrm>
            <a:off x="3511623" y="4712300"/>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8" name="Line 78">
            <a:extLst>
              <a:ext uri="{FF2B5EF4-FFF2-40B4-BE49-F238E27FC236}">
                <a16:creationId xmlns:a16="http://schemas.microsoft.com/office/drawing/2014/main" id="{D4FC6F58-B068-E1E9-56FE-08A92314D3B8}"/>
              </a:ext>
            </a:extLst>
          </p:cNvPr>
          <p:cNvSpPr>
            <a:spLocks noChangeShapeType="1"/>
          </p:cNvSpPr>
          <p:nvPr/>
        </p:nvSpPr>
        <p:spPr bwMode="auto">
          <a:xfrm>
            <a:off x="3529784" y="4712300"/>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9" name="Line 79">
            <a:extLst>
              <a:ext uri="{FF2B5EF4-FFF2-40B4-BE49-F238E27FC236}">
                <a16:creationId xmlns:a16="http://schemas.microsoft.com/office/drawing/2014/main" id="{066C92D9-1254-C6A3-0D89-D5ADCB55D7A6}"/>
              </a:ext>
            </a:extLst>
          </p:cNvPr>
          <p:cNvSpPr>
            <a:spLocks noChangeShapeType="1"/>
          </p:cNvSpPr>
          <p:nvPr/>
        </p:nvSpPr>
        <p:spPr bwMode="auto">
          <a:xfrm>
            <a:off x="3533416" y="4712300"/>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0" name="Line 80">
            <a:extLst>
              <a:ext uri="{FF2B5EF4-FFF2-40B4-BE49-F238E27FC236}">
                <a16:creationId xmlns:a16="http://schemas.microsoft.com/office/drawing/2014/main" id="{AFAAEB5C-43B5-0298-7CF4-5C7442125231}"/>
              </a:ext>
            </a:extLst>
          </p:cNvPr>
          <p:cNvSpPr>
            <a:spLocks noChangeShapeType="1"/>
          </p:cNvSpPr>
          <p:nvPr/>
        </p:nvSpPr>
        <p:spPr bwMode="auto">
          <a:xfrm>
            <a:off x="3541892" y="4712300"/>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1" name="Line 81">
            <a:extLst>
              <a:ext uri="{FF2B5EF4-FFF2-40B4-BE49-F238E27FC236}">
                <a16:creationId xmlns:a16="http://schemas.microsoft.com/office/drawing/2014/main" id="{4805EB77-B1C2-E5B3-5574-30929EC75F2D}"/>
              </a:ext>
            </a:extLst>
          </p:cNvPr>
          <p:cNvSpPr>
            <a:spLocks noChangeShapeType="1"/>
          </p:cNvSpPr>
          <p:nvPr/>
        </p:nvSpPr>
        <p:spPr bwMode="auto">
          <a:xfrm>
            <a:off x="3568528" y="4712300"/>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2" name="Line 82">
            <a:extLst>
              <a:ext uri="{FF2B5EF4-FFF2-40B4-BE49-F238E27FC236}">
                <a16:creationId xmlns:a16="http://schemas.microsoft.com/office/drawing/2014/main" id="{1BB0A26F-FC4C-45A7-14E2-EE5599D7A6FD}"/>
              </a:ext>
            </a:extLst>
          </p:cNvPr>
          <p:cNvSpPr>
            <a:spLocks noChangeShapeType="1"/>
          </p:cNvSpPr>
          <p:nvPr/>
        </p:nvSpPr>
        <p:spPr bwMode="auto">
          <a:xfrm>
            <a:off x="3586688" y="4712300"/>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3" name="Line 83">
            <a:extLst>
              <a:ext uri="{FF2B5EF4-FFF2-40B4-BE49-F238E27FC236}">
                <a16:creationId xmlns:a16="http://schemas.microsoft.com/office/drawing/2014/main" id="{CF426BDE-BE08-F26D-3D28-8AD7A53A8B84}"/>
              </a:ext>
            </a:extLst>
          </p:cNvPr>
          <p:cNvSpPr>
            <a:spLocks noChangeShapeType="1"/>
          </p:cNvSpPr>
          <p:nvPr/>
        </p:nvSpPr>
        <p:spPr bwMode="auto">
          <a:xfrm>
            <a:off x="3620589"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4" name="Line 84">
            <a:extLst>
              <a:ext uri="{FF2B5EF4-FFF2-40B4-BE49-F238E27FC236}">
                <a16:creationId xmlns:a16="http://schemas.microsoft.com/office/drawing/2014/main" id="{7F36DE74-3A69-848B-DCAA-C4B684D67149}"/>
              </a:ext>
            </a:extLst>
          </p:cNvPr>
          <p:cNvSpPr>
            <a:spLocks noChangeShapeType="1"/>
          </p:cNvSpPr>
          <p:nvPr/>
        </p:nvSpPr>
        <p:spPr bwMode="auto">
          <a:xfrm>
            <a:off x="3671440"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5" name="Line 85">
            <a:extLst>
              <a:ext uri="{FF2B5EF4-FFF2-40B4-BE49-F238E27FC236}">
                <a16:creationId xmlns:a16="http://schemas.microsoft.com/office/drawing/2014/main" id="{C040469A-2CB1-54A4-2507-59CF3D460AD0}"/>
              </a:ext>
            </a:extLst>
          </p:cNvPr>
          <p:cNvSpPr>
            <a:spLocks noChangeShapeType="1"/>
          </p:cNvSpPr>
          <p:nvPr/>
        </p:nvSpPr>
        <p:spPr bwMode="auto">
          <a:xfrm>
            <a:off x="3675073"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6" name="Line 86">
            <a:extLst>
              <a:ext uri="{FF2B5EF4-FFF2-40B4-BE49-F238E27FC236}">
                <a16:creationId xmlns:a16="http://schemas.microsoft.com/office/drawing/2014/main" id="{66A5AA6B-5154-F0D3-EDB1-E51D4D4B4875}"/>
              </a:ext>
            </a:extLst>
          </p:cNvPr>
          <p:cNvSpPr>
            <a:spLocks noChangeShapeType="1"/>
          </p:cNvSpPr>
          <p:nvPr/>
        </p:nvSpPr>
        <p:spPr bwMode="auto">
          <a:xfrm>
            <a:off x="3685969"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7" name="Line 87">
            <a:extLst>
              <a:ext uri="{FF2B5EF4-FFF2-40B4-BE49-F238E27FC236}">
                <a16:creationId xmlns:a16="http://schemas.microsoft.com/office/drawing/2014/main" id="{23D957D0-14A6-93CD-DC25-203F94DE208B}"/>
              </a:ext>
            </a:extLst>
          </p:cNvPr>
          <p:cNvSpPr>
            <a:spLocks noChangeShapeType="1"/>
          </p:cNvSpPr>
          <p:nvPr/>
        </p:nvSpPr>
        <p:spPr bwMode="auto">
          <a:xfrm>
            <a:off x="3692023"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8" name="Line 88">
            <a:extLst>
              <a:ext uri="{FF2B5EF4-FFF2-40B4-BE49-F238E27FC236}">
                <a16:creationId xmlns:a16="http://schemas.microsoft.com/office/drawing/2014/main" id="{9247AD5A-D861-5A8C-BE5B-7EDCEB25CE03}"/>
              </a:ext>
            </a:extLst>
          </p:cNvPr>
          <p:cNvSpPr>
            <a:spLocks noChangeShapeType="1"/>
          </p:cNvSpPr>
          <p:nvPr/>
        </p:nvSpPr>
        <p:spPr bwMode="auto">
          <a:xfrm>
            <a:off x="3693233"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9" name="Line 89">
            <a:extLst>
              <a:ext uri="{FF2B5EF4-FFF2-40B4-BE49-F238E27FC236}">
                <a16:creationId xmlns:a16="http://schemas.microsoft.com/office/drawing/2014/main" id="{38C7F1F5-4EF0-ED51-A057-33ECEBABEAF6}"/>
              </a:ext>
            </a:extLst>
          </p:cNvPr>
          <p:cNvSpPr>
            <a:spLocks noChangeShapeType="1"/>
          </p:cNvSpPr>
          <p:nvPr/>
        </p:nvSpPr>
        <p:spPr bwMode="auto">
          <a:xfrm>
            <a:off x="3699287"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0" name="Line 90">
            <a:extLst>
              <a:ext uri="{FF2B5EF4-FFF2-40B4-BE49-F238E27FC236}">
                <a16:creationId xmlns:a16="http://schemas.microsoft.com/office/drawing/2014/main" id="{F25EC4B1-0C9A-87DA-50D0-130F8B79CDFC}"/>
              </a:ext>
            </a:extLst>
          </p:cNvPr>
          <p:cNvSpPr>
            <a:spLocks noChangeShapeType="1"/>
          </p:cNvSpPr>
          <p:nvPr/>
        </p:nvSpPr>
        <p:spPr bwMode="auto">
          <a:xfrm>
            <a:off x="3751348"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1" name="Line 91">
            <a:extLst>
              <a:ext uri="{FF2B5EF4-FFF2-40B4-BE49-F238E27FC236}">
                <a16:creationId xmlns:a16="http://schemas.microsoft.com/office/drawing/2014/main" id="{3F081A07-3547-3540-73BC-3DA52E8445BB}"/>
              </a:ext>
            </a:extLst>
          </p:cNvPr>
          <p:cNvSpPr>
            <a:spLocks noChangeShapeType="1"/>
          </p:cNvSpPr>
          <p:nvPr/>
        </p:nvSpPr>
        <p:spPr bwMode="auto">
          <a:xfrm>
            <a:off x="3759824"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2" name="Line 92">
            <a:extLst>
              <a:ext uri="{FF2B5EF4-FFF2-40B4-BE49-F238E27FC236}">
                <a16:creationId xmlns:a16="http://schemas.microsoft.com/office/drawing/2014/main" id="{83740536-759D-676C-35AA-1E8C2240310A}"/>
              </a:ext>
            </a:extLst>
          </p:cNvPr>
          <p:cNvSpPr>
            <a:spLocks noChangeShapeType="1"/>
          </p:cNvSpPr>
          <p:nvPr/>
        </p:nvSpPr>
        <p:spPr bwMode="auto">
          <a:xfrm>
            <a:off x="3762245"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3" name="Line 93">
            <a:extLst>
              <a:ext uri="{FF2B5EF4-FFF2-40B4-BE49-F238E27FC236}">
                <a16:creationId xmlns:a16="http://schemas.microsoft.com/office/drawing/2014/main" id="{5F34D0B8-0D61-7D69-3BAC-26BEB5270BD4}"/>
              </a:ext>
            </a:extLst>
          </p:cNvPr>
          <p:cNvSpPr>
            <a:spLocks noChangeShapeType="1"/>
          </p:cNvSpPr>
          <p:nvPr/>
        </p:nvSpPr>
        <p:spPr bwMode="auto">
          <a:xfrm>
            <a:off x="3769510"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4" name="Line 94">
            <a:extLst>
              <a:ext uri="{FF2B5EF4-FFF2-40B4-BE49-F238E27FC236}">
                <a16:creationId xmlns:a16="http://schemas.microsoft.com/office/drawing/2014/main" id="{E7FAA18A-0832-465F-ED07-9F0ACA5AE5DF}"/>
              </a:ext>
            </a:extLst>
          </p:cNvPr>
          <p:cNvSpPr>
            <a:spLocks noChangeShapeType="1"/>
          </p:cNvSpPr>
          <p:nvPr/>
        </p:nvSpPr>
        <p:spPr bwMode="auto">
          <a:xfrm>
            <a:off x="3787670"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5" name="Line 95">
            <a:extLst>
              <a:ext uri="{FF2B5EF4-FFF2-40B4-BE49-F238E27FC236}">
                <a16:creationId xmlns:a16="http://schemas.microsoft.com/office/drawing/2014/main" id="{327A9572-2973-E6C0-A502-46FEEABB0151}"/>
              </a:ext>
            </a:extLst>
          </p:cNvPr>
          <p:cNvSpPr>
            <a:spLocks noChangeShapeType="1"/>
          </p:cNvSpPr>
          <p:nvPr/>
        </p:nvSpPr>
        <p:spPr bwMode="auto">
          <a:xfrm>
            <a:off x="3793725"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6" name="Line 96">
            <a:extLst>
              <a:ext uri="{FF2B5EF4-FFF2-40B4-BE49-F238E27FC236}">
                <a16:creationId xmlns:a16="http://schemas.microsoft.com/office/drawing/2014/main" id="{86774B4B-CBEC-C393-5F30-D44D5DE69633}"/>
              </a:ext>
            </a:extLst>
          </p:cNvPr>
          <p:cNvSpPr>
            <a:spLocks noChangeShapeType="1"/>
          </p:cNvSpPr>
          <p:nvPr/>
        </p:nvSpPr>
        <p:spPr bwMode="auto">
          <a:xfrm>
            <a:off x="3804621"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7" name="Line 97">
            <a:extLst>
              <a:ext uri="{FF2B5EF4-FFF2-40B4-BE49-F238E27FC236}">
                <a16:creationId xmlns:a16="http://schemas.microsoft.com/office/drawing/2014/main" id="{80CCB7F0-F414-7F23-25C1-95C608E68C36}"/>
              </a:ext>
            </a:extLst>
          </p:cNvPr>
          <p:cNvSpPr>
            <a:spLocks noChangeShapeType="1"/>
          </p:cNvSpPr>
          <p:nvPr/>
        </p:nvSpPr>
        <p:spPr bwMode="auto">
          <a:xfrm>
            <a:off x="3814307"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8" name="Line 98">
            <a:extLst>
              <a:ext uri="{FF2B5EF4-FFF2-40B4-BE49-F238E27FC236}">
                <a16:creationId xmlns:a16="http://schemas.microsoft.com/office/drawing/2014/main" id="{9AC0FCEC-0DB5-C41F-6D3E-8D5199829343}"/>
              </a:ext>
            </a:extLst>
          </p:cNvPr>
          <p:cNvSpPr>
            <a:spLocks noChangeShapeType="1"/>
          </p:cNvSpPr>
          <p:nvPr/>
        </p:nvSpPr>
        <p:spPr bwMode="auto">
          <a:xfrm>
            <a:off x="3865157"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9" name="Line 99">
            <a:extLst>
              <a:ext uri="{FF2B5EF4-FFF2-40B4-BE49-F238E27FC236}">
                <a16:creationId xmlns:a16="http://schemas.microsoft.com/office/drawing/2014/main" id="{7D34B721-427D-E935-1910-45D62BE495D0}"/>
              </a:ext>
            </a:extLst>
          </p:cNvPr>
          <p:cNvSpPr>
            <a:spLocks noChangeShapeType="1"/>
          </p:cNvSpPr>
          <p:nvPr/>
        </p:nvSpPr>
        <p:spPr bwMode="auto">
          <a:xfrm>
            <a:off x="3879686"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0" name="Line 100">
            <a:extLst>
              <a:ext uri="{FF2B5EF4-FFF2-40B4-BE49-F238E27FC236}">
                <a16:creationId xmlns:a16="http://schemas.microsoft.com/office/drawing/2014/main" id="{10B2F0F3-FD35-B183-F61C-68615B7C2D2B}"/>
              </a:ext>
            </a:extLst>
          </p:cNvPr>
          <p:cNvSpPr>
            <a:spLocks noChangeShapeType="1"/>
          </p:cNvSpPr>
          <p:nvPr/>
        </p:nvSpPr>
        <p:spPr bwMode="auto">
          <a:xfrm>
            <a:off x="3900269"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1" name="Line 101">
            <a:extLst>
              <a:ext uri="{FF2B5EF4-FFF2-40B4-BE49-F238E27FC236}">
                <a16:creationId xmlns:a16="http://schemas.microsoft.com/office/drawing/2014/main" id="{1CBA9213-D2AE-EEE1-DFA4-04B297A03D06}"/>
              </a:ext>
            </a:extLst>
          </p:cNvPr>
          <p:cNvSpPr>
            <a:spLocks noChangeShapeType="1"/>
          </p:cNvSpPr>
          <p:nvPr/>
        </p:nvSpPr>
        <p:spPr bwMode="auto">
          <a:xfrm>
            <a:off x="3993495"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2" name="Line 102">
            <a:extLst>
              <a:ext uri="{FF2B5EF4-FFF2-40B4-BE49-F238E27FC236}">
                <a16:creationId xmlns:a16="http://schemas.microsoft.com/office/drawing/2014/main" id="{B63E1CB8-65FA-D1B4-86D8-785F0B153EC8}"/>
              </a:ext>
            </a:extLst>
          </p:cNvPr>
          <p:cNvSpPr>
            <a:spLocks noChangeShapeType="1"/>
          </p:cNvSpPr>
          <p:nvPr/>
        </p:nvSpPr>
        <p:spPr bwMode="auto">
          <a:xfrm>
            <a:off x="4037082"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3" name="Line 103">
            <a:extLst>
              <a:ext uri="{FF2B5EF4-FFF2-40B4-BE49-F238E27FC236}">
                <a16:creationId xmlns:a16="http://schemas.microsoft.com/office/drawing/2014/main" id="{741DB55A-44B6-7993-A4B1-033A2C5603CA}"/>
              </a:ext>
            </a:extLst>
          </p:cNvPr>
          <p:cNvSpPr>
            <a:spLocks noChangeShapeType="1"/>
          </p:cNvSpPr>
          <p:nvPr/>
        </p:nvSpPr>
        <p:spPr bwMode="auto">
          <a:xfrm>
            <a:off x="4039503" y="4734377"/>
            <a:ext cx="0" cy="64393"/>
          </a:xfrm>
          <a:prstGeom prst="line">
            <a:avLst/>
          </a:prstGeom>
          <a:noFill/>
          <a:ln w="15875"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4" name="Freeform 104">
            <a:extLst>
              <a:ext uri="{FF2B5EF4-FFF2-40B4-BE49-F238E27FC236}">
                <a16:creationId xmlns:a16="http://schemas.microsoft.com/office/drawing/2014/main" id="{C434F37D-7AE5-A28D-16D4-473F05AD499F}"/>
              </a:ext>
            </a:extLst>
          </p:cNvPr>
          <p:cNvSpPr>
            <a:spLocks/>
          </p:cNvSpPr>
          <p:nvPr/>
        </p:nvSpPr>
        <p:spPr bwMode="auto">
          <a:xfrm>
            <a:off x="509001" y="2622311"/>
            <a:ext cx="3514764" cy="2391713"/>
          </a:xfrm>
          <a:custGeom>
            <a:avLst/>
            <a:gdLst>
              <a:gd name="T0" fmla="*/ 26 w 2903"/>
              <a:gd name="T1" fmla="*/ 16 h 1300"/>
              <a:gd name="T2" fmla="*/ 59 w 2903"/>
              <a:gd name="T3" fmla="*/ 41 h 1300"/>
              <a:gd name="T4" fmla="*/ 120 w 2903"/>
              <a:gd name="T5" fmla="*/ 72 h 1300"/>
              <a:gd name="T6" fmla="*/ 132 w 2903"/>
              <a:gd name="T7" fmla="*/ 92 h 1300"/>
              <a:gd name="T8" fmla="*/ 163 w 2903"/>
              <a:gd name="T9" fmla="*/ 118 h 1300"/>
              <a:gd name="T10" fmla="*/ 192 w 2903"/>
              <a:gd name="T11" fmla="*/ 149 h 1300"/>
              <a:gd name="T12" fmla="*/ 204 w 2903"/>
              <a:gd name="T13" fmla="*/ 169 h 1300"/>
              <a:gd name="T14" fmla="*/ 227 w 2903"/>
              <a:gd name="T15" fmla="*/ 190 h 1300"/>
              <a:gd name="T16" fmla="*/ 243 w 2903"/>
              <a:gd name="T17" fmla="*/ 216 h 1300"/>
              <a:gd name="T18" fmla="*/ 254 w 2903"/>
              <a:gd name="T19" fmla="*/ 237 h 1300"/>
              <a:gd name="T20" fmla="*/ 276 w 2903"/>
              <a:gd name="T21" fmla="*/ 257 h 1300"/>
              <a:gd name="T22" fmla="*/ 309 w 2903"/>
              <a:gd name="T23" fmla="*/ 293 h 1300"/>
              <a:gd name="T24" fmla="*/ 345 w 2903"/>
              <a:gd name="T25" fmla="*/ 319 h 1300"/>
              <a:gd name="T26" fmla="*/ 379 w 2903"/>
              <a:gd name="T27" fmla="*/ 345 h 1300"/>
              <a:gd name="T28" fmla="*/ 388 w 2903"/>
              <a:gd name="T29" fmla="*/ 375 h 1300"/>
              <a:gd name="T30" fmla="*/ 401 w 2903"/>
              <a:gd name="T31" fmla="*/ 406 h 1300"/>
              <a:gd name="T32" fmla="*/ 437 w 2903"/>
              <a:gd name="T33" fmla="*/ 442 h 1300"/>
              <a:gd name="T34" fmla="*/ 472 w 2903"/>
              <a:gd name="T35" fmla="*/ 473 h 1300"/>
              <a:gd name="T36" fmla="*/ 483 w 2903"/>
              <a:gd name="T37" fmla="*/ 515 h 1300"/>
              <a:gd name="T38" fmla="*/ 510 w 2903"/>
              <a:gd name="T39" fmla="*/ 535 h 1300"/>
              <a:gd name="T40" fmla="*/ 520 w 2903"/>
              <a:gd name="T41" fmla="*/ 560 h 1300"/>
              <a:gd name="T42" fmla="*/ 543 w 2903"/>
              <a:gd name="T43" fmla="*/ 581 h 1300"/>
              <a:gd name="T44" fmla="*/ 568 w 2903"/>
              <a:gd name="T45" fmla="*/ 606 h 1300"/>
              <a:gd name="T46" fmla="*/ 587 w 2903"/>
              <a:gd name="T47" fmla="*/ 633 h 1300"/>
              <a:gd name="T48" fmla="*/ 606 w 2903"/>
              <a:gd name="T49" fmla="*/ 653 h 1300"/>
              <a:gd name="T50" fmla="*/ 635 w 2903"/>
              <a:gd name="T51" fmla="*/ 679 h 1300"/>
              <a:gd name="T52" fmla="*/ 670 w 2903"/>
              <a:gd name="T53" fmla="*/ 704 h 1300"/>
              <a:gd name="T54" fmla="*/ 685 w 2903"/>
              <a:gd name="T55" fmla="*/ 725 h 1300"/>
              <a:gd name="T56" fmla="*/ 722 w 2903"/>
              <a:gd name="T57" fmla="*/ 751 h 1300"/>
              <a:gd name="T58" fmla="*/ 750 w 2903"/>
              <a:gd name="T59" fmla="*/ 786 h 1300"/>
              <a:gd name="T60" fmla="*/ 784 w 2903"/>
              <a:gd name="T61" fmla="*/ 807 h 1300"/>
              <a:gd name="T62" fmla="*/ 839 w 2903"/>
              <a:gd name="T63" fmla="*/ 833 h 1300"/>
              <a:gd name="T64" fmla="*/ 863 w 2903"/>
              <a:gd name="T65" fmla="*/ 864 h 1300"/>
              <a:gd name="T66" fmla="*/ 915 w 2903"/>
              <a:gd name="T67" fmla="*/ 884 h 1300"/>
              <a:gd name="T68" fmla="*/ 945 w 2903"/>
              <a:gd name="T69" fmla="*/ 910 h 1300"/>
              <a:gd name="T70" fmla="*/ 1002 w 2903"/>
              <a:gd name="T71" fmla="*/ 931 h 1300"/>
              <a:gd name="T72" fmla="*/ 1029 w 2903"/>
              <a:gd name="T73" fmla="*/ 951 h 1300"/>
              <a:gd name="T74" fmla="*/ 1077 w 2903"/>
              <a:gd name="T75" fmla="*/ 973 h 1300"/>
              <a:gd name="T76" fmla="*/ 1150 w 2903"/>
              <a:gd name="T77" fmla="*/ 1003 h 1300"/>
              <a:gd name="T78" fmla="*/ 1179 w 2903"/>
              <a:gd name="T79" fmla="*/ 1024 h 1300"/>
              <a:gd name="T80" fmla="*/ 1275 w 2903"/>
              <a:gd name="T81" fmla="*/ 1045 h 1300"/>
              <a:gd name="T82" fmla="*/ 1358 w 2903"/>
              <a:gd name="T83" fmla="*/ 1071 h 1300"/>
              <a:gd name="T84" fmla="*/ 1406 w 2903"/>
              <a:gd name="T85" fmla="*/ 1092 h 1300"/>
              <a:gd name="T86" fmla="*/ 1490 w 2903"/>
              <a:gd name="T87" fmla="*/ 1112 h 1300"/>
              <a:gd name="T88" fmla="*/ 1525 w 2903"/>
              <a:gd name="T89" fmla="*/ 1128 h 1300"/>
              <a:gd name="T90" fmla="*/ 1559 w 2903"/>
              <a:gd name="T91" fmla="*/ 1149 h 1300"/>
              <a:gd name="T92" fmla="*/ 1661 w 2903"/>
              <a:gd name="T93" fmla="*/ 1160 h 1300"/>
              <a:gd name="T94" fmla="*/ 1725 w 2903"/>
              <a:gd name="T95" fmla="*/ 1171 h 1300"/>
              <a:gd name="T96" fmla="*/ 1796 w 2903"/>
              <a:gd name="T97" fmla="*/ 1189 h 1300"/>
              <a:gd name="T98" fmla="*/ 1904 w 2903"/>
              <a:gd name="T99" fmla="*/ 1189 h 1300"/>
              <a:gd name="T100" fmla="*/ 1969 w 2903"/>
              <a:gd name="T101" fmla="*/ 1202 h 1300"/>
              <a:gd name="T102" fmla="*/ 2038 w 2903"/>
              <a:gd name="T103" fmla="*/ 1210 h 1300"/>
              <a:gd name="T104" fmla="*/ 2113 w 2903"/>
              <a:gd name="T105" fmla="*/ 1225 h 1300"/>
              <a:gd name="T106" fmla="*/ 2206 w 2903"/>
              <a:gd name="T107" fmla="*/ 1257 h 1300"/>
              <a:gd name="T108" fmla="*/ 2291 w 2903"/>
              <a:gd name="T109" fmla="*/ 1290 h 1300"/>
              <a:gd name="T110" fmla="*/ 2363 w 2903"/>
              <a:gd name="T111" fmla="*/ 1300 h 1300"/>
              <a:gd name="T112" fmla="*/ 2428 w 2903"/>
              <a:gd name="T113" fmla="*/ 1300 h 1300"/>
              <a:gd name="T114" fmla="*/ 2497 w 2903"/>
              <a:gd name="T115" fmla="*/ 1300 h 1300"/>
              <a:gd name="T116" fmla="*/ 2667 w 2903"/>
              <a:gd name="T117" fmla="*/ 1300 h 1300"/>
              <a:gd name="T118" fmla="*/ 2826 w 2903"/>
              <a:gd name="T119" fmla="*/ 130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03" h="1300">
                <a:moveTo>
                  <a:pt x="0" y="0"/>
                </a:moveTo>
                <a:lnTo>
                  <a:pt x="0" y="0"/>
                </a:lnTo>
                <a:lnTo>
                  <a:pt x="0" y="0"/>
                </a:lnTo>
                <a:lnTo>
                  <a:pt x="0" y="0"/>
                </a:lnTo>
                <a:lnTo>
                  <a:pt x="15" y="0"/>
                </a:lnTo>
                <a:lnTo>
                  <a:pt x="15" y="5"/>
                </a:lnTo>
                <a:lnTo>
                  <a:pt x="15" y="5"/>
                </a:lnTo>
                <a:lnTo>
                  <a:pt x="24" y="5"/>
                </a:lnTo>
                <a:lnTo>
                  <a:pt x="24" y="11"/>
                </a:lnTo>
                <a:lnTo>
                  <a:pt x="24" y="11"/>
                </a:lnTo>
                <a:lnTo>
                  <a:pt x="26" y="11"/>
                </a:lnTo>
                <a:lnTo>
                  <a:pt x="26" y="16"/>
                </a:lnTo>
                <a:lnTo>
                  <a:pt x="26" y="16"/>
                </a:lnTo>
                <a:lnTo>
                  <a:pt x="40" y="16"/>
                </a:lnTo>
                <a:lnTo>
                  <a:pt x="40" y="26"/>
                </a:lnTo>
                <a:lnTo>
                  <a:pt x="40" y="26"/>
                </a:lnTo>
                <a:lnTo>
                  <a:pt x="41" y="26"/>
                </a:lnTo>
                <a:lnTo>
                  <a:pt x="41" y="31"/>
                </a:lnTo>
                <a:lnTo>
                  <a:pt x="41" y="31"/>
                </a:lnTo>
                <a:lnTo>
                  <a:pt x="51" y="31"/>
                </a:lnTo>
                <a:lnTo>
                  <a:pt x="51" y="36"/>
                </a:lnTo>
                <a:lnTo>
                  <a:pt x="51" y="36"/>
                </a:lnTo>
                <a:lnTo>
                  <a:pt x="53" y="36"/>
                </a:lnTo>
                <a:lnTo>
                  <a:pt x="53" y="41"/>
                </a:lnTo>
                <a:lnTo>
                  <a:pt x="53" y="41"/>
                </a:lnTo>
                <a:lnTo>
                  <a:pt x="59" y="41"/>
                </a:lnTo>
                <a:lnTo>
                  <a:pt x="59" y="46"/>
                </a:lnTo>
                <a:lnTo>
                  <a:pt x="59" y="46"/>
                </a:lnTo>
                <a:lnTo>
                  <a:pt x="80" y="46"/>
                </a:lnTo>
                <a:lnTo>
                  <a:pt x="80" y="56"/>
                </a:lnTo>
                <a:lnTo>
                  <a:pt x="80" y="56"/>
                </a:lnTo>
                <a:lnTo>
                  <a:pt x="85" y="56"/>
                </a:lnTo>
                <a:lnTo>
                  <a:pt x="85" y="62"/>
                </a:lnTo>
                <a:lnTo>
                  <a:pt x="85" y="62"/>
                </a:lnTo>
                <a:lnTo>
                  <a:pt x="117" y="62"/>
                </a:lnTo>
                <a:lnTo>
                  <a:pt x="117" y="67"/>
                </a:lnTo>
                <a:lnTo>
                  <a:pt x="117" y="67"/>
                </a:lnTo>
                <a:lnTo>
                  <a:pt x="120" y="67"/>
                </a:lnTo>
                <a:lnTo>
                  <a:pt x="120" y="72"/>
                </a:lnTo>
                <a:lnTo>
                  <a:pt x="120" y="72"/>
                </a:lnTo>
                <a:lnTo>
                  <a:pt x="128" y="72"/>
                </a:lnTo>
                <a:lnTo>
                  <a:pt x="128" y="77"/>
                </a:lnTo>
                <a:lnTo>
                  <a:pt x="128" y="77"/>
                </a:lnTo>
                <a:lnTo>
                  <a:pt x="130" y="77"/>
                </a:lnTo>
                <a:lnTo>
                  <a:pt x="130" y="82"/>
                </a:lnTo>
                <a:lnTo>
                  <a:pt x="130" y="82"/>
                </a:lnTo>
                <a:lnTo>
                  <a:pt x="131" y="82"/>
                </a:lnTo>
                <a:lnTo>
                  <a:pt x="131" y="87"/>
                </a:lnTo>
                <a:lnTo>
                  <a:pt x="131" y="87"/>
                </a:lnTo>
                <a:lnTo>
                  <a:pt x="132" y="87"/>
                </a:lnTo>
                <a:lnTo>
                  <a:pt x="132" y="92"/>
                </a:lnTo>
                <a:lnTo>
                  <a:pt x="132" y="92"/>
                </a:lnTo>
                <a:lnTo>
                  <a:pt x="136" y="92"/>
                </a:lnTo>
                <a:lnTo>
                  <a:pt x="136" y="102"/>
                </a:lnTo>
                <a:lnTo>
                  <a:pt x="136" y="102"/>
                </a:lnTo>
                <a:lnTo>
                  <a:pt x="140" y="102"/>
                </a:lnTo>
                <a:lnTo>
                  <a:pt x="140" y="108"/>
                </a:lnTo>
                <a:lnTo>
                  <a:pt x="140" y="108"/>
                </a:lnTo>
                <a:lnTo>
                  <a:pt x="141" y="108"/>
                </a:lnTo>
                <a:lnTo>
                  <a:pt x="141" y="113"/>
                </a:lnTo>
                <a:lnTo>
                  <a:pt x="141" y="113"/>
                </a:lnTo>
                <a:lnTo>
                  <a:pt x="157" y="113"/>
                </a:lnTo>
                <a:lnTo>
                  <a:pt x="157" y="118"/>
                </a:lnTo>
                <a:lnTo>
                  <a:pt x="157" y="118"/>
                </a:lnTo>
                <a:lnTo>
                  <a:pt x="163" y="118"/>
                </a:lnTo>
                <a:lnTo>
                  <a:pt x="163" y="124"/>
                </a:lnTo>
                <a:lnTo>
                  <a:pt x="163" y="124"/>
                </a:lnTo>
                <a:lnTo>
                  <a:pt x="170" y="124"/>
                </a:lnTo>
                <a:lnTo>
                  <a:pt x="170" y="129"/>
                </a:lnTo>
                <a:lnTo>
                  <a:pt x="170" y="129"/>
                </a:lnTo>
                <a:lnTo>
                  <a:pt x="176" y="129"/>
                </a:lnTo>
                <a:lnTo>
                  <a:pt x="176" y="139"/>
                </a:lnTo>
                <a:lnTo>
                  <a:pt x="176" y="139"/>
                </a:lnTo>
                <a:lnTo>
                  <a:pt x="187" y="139"/>
                </a:lnTo>
                <a:lnTo>
                  <a:pt x="187" y="144"/>
                </a:lnTo>
                <a:lnTo>
                  <a:pt x="187" y="144"/>
                </a:lnTo>
                <a:lnTo>
                  <a:pt x="192" y="144"/>
                </a:lnTo>
                <a:lnTo>
                  <a:pt x="192" y="149"/>
                </a:lnTo>
                <a:lnTo>
                  <a:pt x="192" y="149"/>
                </a:lnTo>
                <a:lnTo>
                  <a:pt x="195" y="149"/>
                </a:lnTo>
                <a:lnTo>
                  <a:pt x="195" y="154"/>
                </a:lnTo>
                <a:lnTo>
                  <a:pt x="195" y="154"/>
                </a:lnTo>
                <a:lnTo>
                  <a:pt x="198" y="154"/>
                </a:lnTo>
                <a:lnTo>
                  <a:pt x="198" y="159"/>
                </a:lnTo>
                <a:lnTo>
                  <a:pt x="198" y="159"/>
                </a:lnTo>
                <a:lnTo>
                  <a:pt x="199" y="159"/>
                </a:lnTo>
                <a:lnTo>
                  <a:pt x="199" y="164"/>
                </a:lnTo>
                <a:lnTo>
                  <a:pt x="199" y="164"/>
                </a:lnTo>
                <a:lnTo>
                  <a:pt x="204" y="164"/>
                </a:lnTo>
                <a:lnTo>
                  <a:pt x="204" y="169"/>
                </a:lnTo>
                <a:lnTo>
                  <a:pt x="204" y="169"/>
                </a:lnTo>
                <a:lnTo>
                  <a:pt x="209" y="169"/>
                </a:lnTo>
                <a:lnTo>
                  <a:pt x="209" y="175"/>
                </a:lnTo>
                <a:lnTo>
                  <a:pt x="209" y="175"/>
                </a:lnTo>
                <a:lnTo>
                  <a:pt x="215" y="175"/>
                </a:lnTo>
                <a:lnTo>
                  <a:pt x="215" y="180"/>
                </a:lnTo>
                <a:lnTo>
                  <a:pt x="215" y="180"/>
                </a:lnTo>
                <a:lnTo>
                  <a:pt x="220" y="180"/>
                </a:lnTo>
                <a:lnTo>
                  <a:pt x="220" y="185"/>
                </a:lnTo>
                <a:lnTo>
                  <a:pt x="220" y="185"/>
                </a:lnTo>
                <a:lnTo>
                  <a:pt x="222" y="185"/>
                </a:lnTo>
                <a:lnTo>
                  <a:pt x="222" y="190"/>
                </a:lnTo>
                <a:lnTo>
                  <a:pt x="222" y="190"/>
                </a:lnTo>
                <a:lnTo>
                  <a:pt x="227" y="190"/>
                </a:lnTo>
                <a:lnTo>
                  <a:pt x="227" y="195"/>
                </a:lnTo>
                <a:lnTo>
                  <a:pt x="227" y="195"/>
                </a:lnTo>
                <a:lnTo>
                  <a:pt x="230" y="195"/>
                </a:lnTo>
                <a:lnTo>
                  <a:pt x="230" y="200"/>
                </a:lnTo>
                <a:lnTo>
                  <a:pt x="230" y="200"/>
                </a:lnTo>
                <a:lnTo>
                  <a:pt x="233" y="200"/>
                </a:lnTo>
                <a:lnTo>
                  <a:pt x="233" y="205"/>
                </a:lnTo>
                <a:lnTo>
                  <a:pt x="233" y="205"/>
                </a:lnTo>
                <a:lnTo>
                  <a:pt x="234" y="205"/>
                </a:lnTo>
                <a:lnTo>
                  <a:pt x="234" y="211"/>
                </a:lnTo>
                <a:lnTo>
                  <a:pt x="234" y="211"/>
                </a:lnTo>
                <a:lnTo>
                  <a:pt x="243" y="211"/>
                </a:lnTo>
                <a:lnTo>
                  <a:pt x="243" y="216"/>
                </a:lnTo>
                <a:lnTo>
                  <a:pt x="243" y="216"/>
                </a:lnTo>
                <a:lnTo>
                  <a:pt x="245" y="216"/>
                </a:lnTo>
                <a:lnTo>
                  <a:pt x="245" y="221"/>
                </a:lnTo>
                <a:lnTo>
                  <a:pt x="245" y="221"/>
                </a:lnTo>
                <a:lnTo>
                  <a:pt x="247" y="221"/>
                </a:lnTo>
                <a:lnTo>
                  <a:pt x="247" y="226"/>
                </a:lnTo>
                <a:lnTo>
                  <a:pt x="247" y="226"/>
                </a:lnTo>
                <a:lnTo>
                  <a:pt x="248" y="226"/>
                </a:lnTo>
                <a:lnTo>
                  <a:pt x="248" y="232"/>
                </a:lnTo>
                <a:lnTo>
                  <a:pt x="248" y="232"/>
                </a:lnTo>
                <a:lnTo>
                  <a:pt x="254" y="232"/>
                </a:lnTo>
                <a:lnTo>
                  <a:pt x="254" y="237"/>
                </a:lnTo>
                <a:lnTo>
                  <a:pt x="254" y="237"/>
                </a:lnTo>
                <a:lnTo>
                  <a:pt x="256" y="237"/>
                </a:lnTo>
                <a:lnTo>
                  <a:pt x="256" y="242"/>
                </a:lnTo>
                <a:lnTo>
                  <a:pt x="256" y="242"/>
                </a:lnTo>
                <a:lnTo>
                  <a:pt x="260" y="242"/>
                </a:lnTo>
                <a:lnTo>
                  <a:pt x="260" y="247"/>
                </a:lnTo>
                <a:lnTo>
                  <a:pt x="260" y="247"/>
                </a:lnTo>
                <a:lnTo>
                  <a:pt x="262" y="247"/>
                </a:lnTo>
                <a:lnTo>
                  <a:pt x="262" y="252"/>
                </a:lnTo>
                <a:lnTo>
                  <a:pt x="262" y="252"/>
                </a:lnTo>
                <a:lnTo>
                  <a:pt x="270" y="252"/>
                </a:lnTo>
                <a:lnTo>
                  <a:pt x="270" y="257"/>
                </a:lnTo>
                <a:lnTo>
                  <a:pt x="270" y="257"/>
                </a:lnTo>
                <a:lnTo>
                  <a:pt x="276" y="257"/>
                </a:lnTo>
                <a:lnTo>
                  <a:pt x="276" y="267"/>
                </a:lnTo>
                <a:lnTo>
                  <a:pt x="276" y="267"/>
                </a:lnTo>
                <a:lnTo>
                  <a:pt x="278" y="267"/>
                </a:lnTo>
                <a:lnTo>
                  <a:pt x="278" y="272"/>
                </a:lnTo>
                <a:lnTo>
                  <a:pt x="278" y="272"/>
                </a:lnTo>
                <a:lnTo>
                  <a:pt x="295" y="272"/>
                </a:lnTo>
                <a:lnTo>
                  <a:pt x="295" y="277"/>
                </a:lnTo>
                <a:lnTo>
                  <a:pt x="295" y="277"/>
                </a:lnTo>
                <a:lnTo>
                  <a:pt x="301" y="277"/>
                </a:lnTo>
                <a:lnTo>
                  <a:pt x="301" y="282"/>
                </a:lnTo>
                <a:lnTo>
                  <a:pt x="301" y="282"/>
                </a:lnTo>
                <a:lnTo>
                  <a:pt x="309" y="282"/>
                </a:lnTo>
                <a:lnTo>
                  <a:pt x="309" y="293"/>
                </a:lnTo>
                <a:lnTo>
                  <a:pt x="309" y="293"/>
                </a:lnTo>
                <a:lnTo>
                  <a:pt x="322" y="293"/>
                </a:lnTo>
                <a:lnTo>
                  <a:pt x="322" y="298"/>
                </a:lnTo>
                <a:lnTo>
                  <a:pt x="322" y="298"/>
                </a:lnTo>
                <a:lnTo>
                  <a:pt x="329" y="298"/>
                </a:lnTo>
                <a:lnTo>
                  <a:pt x="329" y="303"/>
                </a:lnTo>
                <a:lnTo>
                  <a:pt x="329" y="303"/>
                </a:lnTo>
                <a:lnTo>
                  <a:pt x="333" y="303"/>
                </a:lnTo>
                <a:lnTo>
                  <a:pt x="333" y="314"/>
                </a:lnTo>
                <a:lnTo>
                  <a:pt x="333" y="314"/>
                </a:lnTo>
                <a:lnTo>
                  <a:pt x="345" y="314"/>
                </a:lnTo>
                <a:lnTo>
                  <a:pt x="345" y="319"/>
                </a:lnTo>
                <a:lnTo>
                  <a:pt x="345" y="319"/>
                </a:lnTo>
                <a:lnTo>
                  <a:pt x="351" y="319"/>
                </a:lnTo>
                <a:lnTo>
                  <a:pt x="351" y="324"/>
                </a:lnTo>
                <a:lnTo>
                  <a:pt x="351" y="324"/>
                </a:lnTo>
                <a:lnTo>
                  <a:pt x="355" y="324"/>
                </a:lnTo>
                <a:lnTo>
                  <a:pt x="355" y="334"/>
                </a:lnTo>
                <a:lnTo>
                  <a:pt x="355" y="334"/>
                </a:lnTo>
                <a:lnTo>
                  <a:pt x="362" y="334"/>
                </a:lnTo>
                <a:lnTo>
                  <a:pt x="362" y="339"/>
                </a:lnTo>
                <a:lnTo>
                  <a:pt x="362" y="339"/>
                </a:lnTo>
                <a:lnTo>
                  <a:pt x="368" y="339"/>
                </a:lnTo>
                <a:lnTo>
                  <a:pt x="368" y="345"/>
                </a:lnTo>
                <a:lnTo>
                  <a:pt x="368" y="345"/>
                </a:lnTo>
                <a:lnTo>
                  <a:pt x="379" y="345"/>
                </a:lnTo>
                <a:lnTo>
                  <a:pt x="379" y="350"/>
                </a:lnTo>
                <a:lnTo>
                  <a:pt x="379" y="350"/>
                </a:lnTo>
                <a:lnTo>
                  <a:pt x="381" y="350"/>
                </a:lnTo>
                <a:lnTo>
                  <a:pt x="381" y="360"/>
                </a:lnTo>
                <a:lnTo>
                  <a:pt x="381" y="360"/>
                </a:lnTo>
                <a:lnTo>
                  <a:pt x="382" y="360"/>
                </a:lnTo>
                <a:lnTo>
                  <a:pt x="382" y="365"/>
                </a:lnTo>
                <a:lnTo>
                  <a:pt x="382" y="365"/>
                </a:lnTo>
                <a:lnTo>
                  <a:pt x="385" y="365"/>
                </a:lnTo>
                <a:lnTo>
                  <a:pt x="385" y="370"/>
                </a:lnTo>
                <a:lnTo>
                  <a:pt x="385" y="370"/>
                </a:lnTo>
                <a:lnTo>
                  <a:pt x="388" y="370"/>
                </a:lnTo>
                <a:lnTo>
                  <a:pt x="388" y="375"/>
                </a:lnTo>
                <a:lnTo>
                  <a:pt x="388" y="375"/>
                </a:lnTo>
                <a:lnTo>
                  <a:pt x="389" y="375"/>
                </a:lnTo>
                <a:lnTo>
                  <a:pt x="389" y="385"/>
                </a:lnTo>
                <a:lnTo>
                  <a:pt x="389" y="385"/>
                </a:lnTo>
                <a:lnTo>
                  <a:pt x="391" y="385"/>
                </a:lnTo>
                <a:lnTo>
                  <a:pt x="391" y="390"/>
                </a:lnTo>
                <a:lnTo>
                  <a:pt x="391" y="390"/>
                </a:lnTo>
                <a:lnTo>
                  <a:pt x="393" y="390"/>
                </a:lnTo>
                <a:lnTo>
                  <a:pt x="393" y="396"/>
                </a:lnTo>
                <a:lnTo>
                  <a:pt x="393" y="396"/>
                </a:lnTo>
                <a:lnTo>
                  <a:pt x="401" y="396"/>
                </a:lnTo>
                <a:lnTo>
                  <a:pt x="401" y="406"/>
                </a:lnTo>
                <a:lnTo>
                  <a:pt x="401" y="406"/>
                </a:lnTo>
                <a:lnTo>
                  <a:pt x="408" y="406"/>
                </a:lnTo>
                <a:lnTo>
                  <a:pt x="408" y="412"/>
                </a:lnTo>
                <a:lnTo>
                  <a:pt x="408" y="412"/>
                </a:lnTo>
                <a:lnTo>
                  <a:pt x="412" y="412"/>
                </a:lnTo>
                <a:lnTo>
                  <a:pt x="412" y="417"/>
                </a:lnTo>
                <a:lnTo>
                  <a:pt x="412" y="417"/>
                </a:lnTo>
                <a:lnTo>
                  <a:pt x="423" y="417"/>
                </a:lnTo>
                <a:lnTo>
                  <a:pt x="423" y="432"/>
                </a:lnTo>
                <a:lnTo>
                  <a:pt x="423" y="432"/>
                </a:lnTo>
                <a:lnTo>
                  <a:pt x="434" y="432"/>
                </a:lnTo>
                <a:lnTo>
                  <a:pt x="434" y="442"/>
                </a:lnTo>
                <a:lnTo>
                  <a:pt x="434" y="442"/>
                </a:lnTo>
                <a:lnTo>
                  <a:pt x="437" y="442"/>
                </a:lnTo>
                <a:lnTo>
                  <a:pt x="437" y="447"/>
                </a:lnTo>
                <a:lnTo>
                  <a:pt x="437" y="447"/>
                </a:lnTo>
                <a:lnTo>
                  <a:pt x="446" y="447"/>
                </a:lnTo>
                <a:lnTo>
                  <a:pt x="446" y="452"/>
                </a:lnTo>
                <a:lnTo>
                  <a:pt x="446" y="452"/>
                </a:lnTo>
                <a:lnTo>
                  <a:pt x="452" y="452"/>
                </a:lnTo>
                <a:lnTo>
                  <a:pt x="452" y="458"/>
                </a:lnTo>
                <a:lnTo>
                  <a:pt x="452" y="458"/>
                </a:lnTo>
                <a:lnTo>
                  <a:pt x="460" y="458"/>
                </a:lnTo>
                <a:lnTo>
                  <a:pt x="460" y="468"/>
                </a:lnTo>
                <a:lnTo>
                  <a:pt x="460" y="468"/>
                </a:lnTo>
                <a:lnTo>
                  <a:pt x="472" y="468"/>
                </a:lnTo>
                <a:lnTo>
                  <a:pt x="472" y="473"/>
                </a:lnTo>
                <a:lnTo>
                  <a:pt x="472" y="473"/>
                </a:lnTo>
                <a:lnTo>
                  <a:pt x="475" y="473"/>
                </a:lnTo>
                <a:lnTo>
                  <a:pt x="475" y="483"/>
                </a:lnTo>
                <a:lnTo>
                  <a:pt x="475" y="483"/>
                </a:lnTo>
                <a:lnTo>
                  <a:pt x="478" y="483"/>
                </a:lnTo>
                <a:lnTo>
                  <a:pt x="478" y="493"/>
                </a:lnTo>
                <a:lnTo>
                  <a:pt x="478" y="493"/>
                </a:lnTo>
                <a:lnTo>
                  <a:pt x="480" y="493"/>
                </a:lnTo>
                <a:lnTo>
                  <a:pt x="480" y="509"/>
                </a:lnTo>
                <a:lnTo>
                  <a:pt x="480" y="509"/>
                </a:lnTo>
                <a:lnTo>
                  <a:pt x="483" y="509"/>
                </a:lnTo>
                <a:lnTo>
                  <a:pt x="483" y="515"/>
                </a:lnTo>
                <a:lnTo>
                  <a:pt x="483" y="515"/>
                </a:lnTo>
                <a:lnTo>
                  <a:pt x="484" y="515"/>
                </a:lnTo>
                <a:lnTo>
                  <a:pt x="484" y="520"/>
                </a:lnTo>
                <a:lnTo>
                  <a:pt x="484" y="520"/>
                </a:lnTo>
                <a:lnTo>
                  <a:pt x="487" y="520"/>
                </a:lnTo>
                <a:lnTo>
                  <a:pt x="487" y="525"/>
                </a:lnTo>
                <a:lnTo>
                  <a:pt x="487" y="525"/>
                </a:lnTo>
                <a:lnTo>
                  <a:pt x="499" y="525"/>
                </a:lnTo>
                <a:lnTo>
                  <a:pt x="499" y="530"/>
                </a:lnTo>
                <a:lnTo>
                  <a:pt x="499" y="530"/>
                </a:lnTo>
                <a:lnTo>
                  <a:pt x="504" y="530"/>
                </a:lnTo>
                <a:lnTo>
                  <a:pt x="504" y="535"/>
                </a:lnTo>
                <a:lnTo>
                  <a:pt x="504" y="535"/>
                </a:lnTo>
                <a:lnTo>
                  <a:pt x="510" y="535"/>
                </a:lnTo>
                <a:lnTo>
                  <a:pt x="510" y="540"/>
                </a:lnTo>
                <a:lnTo>
                  <a:pt x="510" y="540"/>
                </a:lnTo>
                <a:lnTo>
                  <a:pt x="512" y="540"/>
                </a:lnTo>
                <a:lnTo>
                  <a:pt x="512" y="545"/>
                </a:lnTo>
                <a:lnTo>
                  <a:pt x="512" y="545"/>
                </a:lnTo>
                <a:lnTo>
                  <a:pt x="516" y="545"/>
                </a:lnTo>
                <a:lnTo>
                  <a:pt x="516" y="550"/>
                </a:lnTo>
                <a:lnTo>
                  <a:pt x="516" y="550"/>
                </a:lnTo>
                <a:lnTo>
                  <a:pt x="519" y="550"/>
                </a:lnTo>
                <a:lnTo>
                  <a:pt x="519" y="555"/>
                </a:lnTo>
                <a:lnTo>
                  <a:pt x="519" y="555"/>
                </a:lnTo>
                <a:lnTo>
                  <a:pt x="520" y="555"/>
                </a:lnTo>
                <a:lnTo>
                  <a:pt x="520" y="560"/>
                </a:lnTo>
                <a:lnTo>
                  <a:pt x="520" y="560"/>
                </a:lnTo>
                <a:lnTo>
                  <a:pt x="530" y="560"/>
                </a:lnTo>
                <a:lnTo>
                  <a:pt x="530" y="565"/>
                </a:lnTo>
                <a:lnTo>
                  <a:pt x="530" y="565"/>
                </a:lnTo>
                <a:lnTo>
                  <a:pt x="535" y="565"/>
                </a:lnTo>
                <a:lnTo>
                  <a:pt x="535" y="571"/>
                </a:lnTo>
                <a:lnTo>
                  <a:pt x="535" y="571"/>
                </a:lnTo>
                <a:lnTo>
                  <a:pt x="536" y="571"/>
                </a:lnTo>
                <a:lnTo>
                  <a:pt x="536" y="576"/>
                </a:lnTo>
                <a:lnTo>
                  <a:pt x="536" y="576"/>
                </a:lnTo>
                <a:lnTo>
                  <a:pt x="543" y="576"/>
                </a:lnTo>
                <a:lnTo>
                  <a:pt x="543" y="581"/>
                </a:lnTo>
                <a:lnTo>
                  <a:pt x="543" y="581"/>
                </a:lnTo>
                <a:lnTo>
                  <a:pt x="547" y="581"/>
                </a:lnTo>
                <a:lnTo>
                  <a:pt x="547" y="586"/>
                </a:lnTo>
                <a:lnTo>
                  <a:pt x="547" y="586"/>
                </a:lnTo>
                <a:lnTo>
                  <a:pt x="548" y="586"/>
                </a:lnTo>
                <a:lnTo>
                  <a:pt x="548" y="596"/>
                </a:lnTo>
                <a:lnTo>
                  <a:pt x="548" y="596"/>
                </a:lnTo>
                <a:lnTo>
                  <a:pt x="560" y="596"/>
                </a:lnTo>
                <a:lnTo>
                  <a:pt x="560" y="601"/>
                </a:lnTo>
                <a:lnTo>
                  <a:pt x="560" y="601"/>
                </a:lnTo>
                <a:lnTo>
                  <a:pt x="562" y="601"/>
                </a:lnTo>
                <a:lnTo>
                  <a:pt x="562" y="606"/>
                </a:lnTo>
                <a:lnTo>
                  <a:pt x="562" y="606"/>
                </a:lnTo>
                <a:lnTo>
                  <a:pt x="568" y="606"/>
                </a:lnTo>
                <a:lnTo>
                  <a:pt x="568" y="612"/>
                </a:lnTo>
                <a:lnTo>
                  <a:pt x="568" y="612"/>
                </a:lnTo>
                <a:lnTo>
                  <a:pt x="571" y="612"/>
                </a:lnTo>
                <a:lnTo>
                  <a:pt x="571" y="617"/>
                </a:lnTo>
                <a:lnTo>
                  <a:pt x="571" y="617"/>
                </a:lnTo>
                <a:lnTo>
                  <a:pt x="578" y="617"/>
                </a:lnTo>
                <a:lnTo>
                  <a:pt x="578" y="622"/>
                </a:lnTo>
                <a:lnTo>
                  <a:pt x="578" y="622"/>
                </a:lnTo>
                <a:lnTo>
                  <a:pt x="585" y="622"/>
                </a:lnTo>
                <a:lnTo>
                  <a:pt x="585" y="628"/>
                </a:lnTo>
                <a:lnTo>
                  <a:pt x="585" y="628"/>
                </a:lnTo>
                <a:lnTo>
                  <a:pt x="587" y="628"/>
                </a:lnTo>
                <a:lnTo>
                  <a:pt x="587" y="633"/>
                </a:lnTo>
                <a:lnTo>
                  <a:pt x="587" y="633"/>
                </a:lnTo>
                <a:lnTo>
                  <a:pt x="589" y="633"/>
                </a:lnTo>
                <a:lnTo>
                  <a:pt x="589" y="638"/>
                </a:lnTo>
                <a:lnTo>
                  <a:pt x="589" y="638"/>
                </a:lnTo>
                <a:lnTo>
                  <a:pt x="593" y="638"/>
                </a:lnTo>
                <a:lnTo>
                  <a:pt x="593" y="643"/>
                </a:lnTo>
                <a:lnTo>
                  <a:pt x="593" y="643"/>
                </a:lnTo>
                <a:lnTo>
                  <a:pt x="601" y="643"/>
                </a:lnTo>
                <a:lnTo>
                  <a:pt x="601" y="648"/>
                </a:lnTo>
                <a:lnTo>
                  <a:pt x="601" y="648"/>
                </a:lnTo>
                <a:lnTo>
                  <a:pt x="606" y="648"/>
                </a:lnTo>
                <a:lnTo>
                  <a:pt x="606" y="653"/>
                </a:lnTo>
                <a:lnTo>
                  <a:pt x="606" y="653"/>
                </a:lnTo>
                <a:lnTo>
                  <a:pt x="609" y="653"/>
                </a:lnTo>
                <a:lnTo>
                  <a:pt x="609" y="658"/>
                </a:lnTo>
                <a:lnTo>
                  <a:pt x="609" y="658"/>
                </a:lnTo>
                <a:lnTo>
                  <a:pt x="621" y="658"/>
                </a:lnTo>
                <a:lnTo>
                  <a:pt x="621" y="663"/>
                </a:lnTo>
                <a:lnTo>
                  <a:pt x="621" y="663"/>
                </a:lnTo>
                <a:lnTo>
                  <a:pt x="624" y="663"/>
                </a:lnTo>
                <a:lnTo>
                  <a:pt x="624" y="673"/>
                </a:lnTo>
                <a:lnTo>
                  <a:pt x="624" y="673"/>
                </a:lnTo>
                <a:lnTo>
                  <a:pt x="629" y="673"/>
                </a:lnTo>
                <a:lnTo>
                  <a:pt x="629" y="679"/>
                </a:lnTo>
                <a:lnTo>
                  <a:pt x="629" y="679"/>
                </a:lnTo>
                <a:lnTo>
                  <a:pt x="635" y="679"/>
                </a:lnTo>
                <a:lnTo>
                  <a:pt x="635" y="684"/>
                </a:lnTo>
                <a:lnTo>
                  <a:pt x="635" y="684"/>
                </a:lnTo>
                <a:lnTo>
                  <a:pt x="659" y="684"/>
                </a:lnTo>
                <a:lnTo>
                  <a:pt x="659" y="689"/>
                </a:lnTo>
                <a:lnTo>
                  <a:pt x="659" y="689"/>
                </a:lnTo>
                <a:lnTo>
                  <a:pt x="660" y="689"/>
                </a:lnTo>
                <a:lnTo>
                  <a:pt x="660" y="694"/>
                </a:lnTo>
                <a:lnTo>
                  <a:pt x="660" y="694"/>
                </a:lnTo>
                <a:lnTo>
                  <a:pt x="662" y="694"/>
                </a:lnTo>
                <a:lnTo>
                  <a:pt x="662" y="699"/>
                </a:lnTo>
                <a:lnTo>
                  <a:pt x="662" y="699"/>
                </a:lnTo>
                <a:lnTo>
                  <a:pt x="670" y="699"/>
                </a:lnTo>
                <a:lnTo>
                  <a:pt x="670" y="704"/>
                </a:lnTo>
                <a:lnTo>
                  <a:pt x="670" y="704"/>
                </a:lnTo>
                <a:lnTo>
                  <a:pt x="676" y="704"/>
                </a:lnTo>
                <a:lnTo>
                  <a:pt x="676" y="709"/>
                </a:lnTo>
                <a:lnTo>
                  <a:pt x="676" y="709"/>
                </a:lnTo>
                <a:lnTo>
                  <a:pt x="677" y="709"/>
                </a:lnTo>
                <a:lnTo>
                  <a:pt x="677" y="715"/>
                </a:lnTo>
                <a:lnTo>
                  <a:pt x="677" y="715"/>
                </a:lnTo>
                <a:lnTo>
                  <a:pt x="681" y="715"/>
                </a:lnTo>
                <a:lnTo>
                  <a:pt x="681" y="720"/>
                </a:lnTo>
                <a:lnTo>
                  <a:pt x="681" y="720"/>
                </a:lnTo>
                <a:lnTo>
                  <a:pt x="685" y="720"/>
                </a:lnTo>
                <a:lnTo>
                  <a:pt x="685" y="725"/>
                </a:lnTo>
                <a:lnTo>
                  <a:pt x="685" y="725"/>
                </a:lnTo>
                <a:lnTo>
                  <a:pt x="688" y="725"/>
                </a:lnTo>
                <a:lnTo>
                  <a:pt x="688" y="730"/>
                </a:lnTo>
                <a:lnTo>
                  <a:pt x="688" y="730"/>
                </a:lnTo>
                <a:lnTo>
                  <a:pt x="708" y="730"/>
                </a:lnTo>
                <a:lnTo>
                  <a:pt x="708" y="735"/>
                </a:lnTo>
                <a:lnTo>
                  <a:pt x="708" y="735"/>
                </a:lnTo>
                <a:lnTo>
                  <a:pt x="711" y="735"/>
                </a:lnTo>
                <a:lnTo>
                  <a:pt x="711" y="746"/>
                </a:lnTo>
                <a:lnTo>
                  <a:pt x="711" y="746"/>
                </a:lnTo>
                <a:lnTo>
                  <a:pt x="720" y="746"/>
                </a:lnTo>
                <a:lnTo>
                  <a:pt x="720" y="751"/>
                </a:lnTo>
                <a:lnTo>
                  <a:pt x="720" y="751"/>
                </a:lnTo>
                <a:lnTo>
                  <a:pt x="722" y="751"/>
                </a:lnTo>
                <a:lnTo>
                  <a:pt x="722" y="756"/>
                </a:lnTo>
                <a:lnTo>
                  <a:pt x="722" y="756"/>
                </a:lnTo>
                <a:lnTo>
                  <a:pt x="723" y="756"/>
                </a:lnTo>
                <a:lnTo>
                  <a:pt x="723" y="761"/>
                </a:lnTo>
                <a:lnTo>
                  <a:pt x="723" y="761"/>
                </a:lnTo>
                <a:lnTo>
                  <a:pt x="729" y="761"/>
                </a:lnTo>
                <a:lnTo>
                  <a:pt x="729" y="771"/>
                </a:lnTo>
                <a:lnTo>
                  <a:pt x="729" y="771"/>
                </a:lnTo>
                <a:lnTo>
                  <a:pt x="743" y="771"/>
                </a:lnTo>
                <a:lnTo>
                  <a:pt x="743" y="776"/>
                </a:lnTo>
                <a:lnTo>
                  <a:pt x="743" y="776"/>
                </a:lnTo>
                <a:lnTo>
                  <a:pt x="750" y="776"/>
                </a:lnTo>
                <a:lnTo>
                  <a:pt x="750" y="786"/>
                </a:lnTo>
                <a:lnTo>
                  <a:pt x="750" y="786"/>
                </a:lnTo>
                <a:lnTo>
                  <a:pt x="776" y="786"/>
                </a:lnTo>
                <a:lnTo>
                  <a:pt x="776" y="792"/>
                </a:lnTo>
                <a:lnTo>
                  <a:pt x="776" y="792"/>
                </a:lnTo>
                <a:lnTo>
                  <a:pt x="779" y="792"/>
                </a:lnTo>
                <a:lnTo>
                  <a:pt x="779" y="797"/>
                </a:lnTo>
                <a:lnTo>
                  <a:pt x="779" y="797"/>
                </a:lnTo>
                <a:lnTo>
                  <a:pt x="783" y="797"/>
                </a:lnTo>
                <a:lnTo>
                  <a:pt x="783" y="802"/>
                </a:lnTo>
                <a:lnTo>
                  <a:pt x="783" y="802"/>
                </a:lnTo>
                <a:lnTo>
                  <a:pt x="784" y="802"/>
                </a:lnTo>
                <a:lnTo>
                  <a:pt x="784" y="807"/>
                </a:lnTo>
                <a:lnTo>
                  <a:pt x="784" y="807"/>
                </a:lnTo>
                <a:lnTo>
                  <a:pt x="799" y="807"/>
                </a:lnTo>
                <a:lnTo>
                  <a:pt x="799" y="818"/>
                </a:lnTo>
                <a:lnTo>
                  <a:pt x="799" y="818"/>
                </a:lnTo>
                <a:lnTo>
                  <a:pt x="801" y="818"/>
                </a:lnTo>
                <a:lnTo>
                  <a:pt x="801" y="823"/>
                </a:lnTo>
                <a:lnTo>
                  <a:pt x="801" y="823"/>
                </a:lnTo>
                <a:lnTo>
                  <a:pt x="814" y="823"/>
                </a:lnTo>
                <a:lnTo>
                  <a:pt x="814" y="828"/>
                </a:lnTo>
                <a:lnTo>
                  <a:pt x="814" y="828"/>
                </a:lnTo>
                <a:lnTo>
                  <a:pt x="835" y="828"/>
                </a:lnTo>
                <a:lnTo>
                  <a:pt x="835" y="833"/>
                </a:lnTo>
                <a:lnTo>
                  <a:pt x="835" y="833"/>
                </a:lnTo>
                <a:lnTo>
                  <a:pt x="839" y="833"/>
                </a:lnTo>
                <a:lnTo>
                  <a:pt x="839" y="838"/>
                </a:lnTo>
                <a:lnTo>
                  <a:pt x="839" y="838"/>
                </a:lnTo>
                <a:lnTo>
                  <a:pt x="845" y="838"/>
                </a:lnTo>
                <a:lnTo>
                  <a:pt x="845" y="843"/>
                </a:lnTo>
                <a:lnTo>
                  <a:pt x="845" y="843"/>
                </a:lnTo>
                <a:lnTo>
                  <a:pt x="856" y="843"/>
                </a:lnTo>
                <a:lnTo>
                  <a:pt x="856" y="854"/>
                </a:lnTo>
                <a:lnTo>
                  <a:pt x="856" y="854"/>
                </a:lnTo>
                <a:lnTo>
                  <a:pt x="860" y="854"/>
                </a:lnTo>
                <a:lnTo>
                  <a:pt x="860" y="859"/>
                </a:lnTo>
                <a:lnTo>
                  <a:pt x="860" y="859"/>
                </a:lnTo>
                <a:lnTo>
                  <a:pt x="863" y="859"/>
                </a:lnTo>
                <a:lnTo>
                  <a:pt x="863" y="864"/>
                </a:lnTo>
                <a:lnTo>
                  <a:pt x="863" y="864"/>
                </a:lnTo>
                <a:lnTo>
                  <a:pt x="868" y="864"/>
                </a:lnTo>
                <a:lnTo>
                  <a:pt x="868" y="869"/>
                </a:lnTo>
                <a:lnTo>
                  <a:pt x="868" y="869"/>
                </a:lnTo>
                <a:lnTo>
                  <a:pt x="880" y="869"/>
                </a:lnTo>
                <a:lnTo>
                  <a:pt x="880" y="874"/>
                </a:lnTo>
                <a:lnTo>
                  <a:pt x="880" y="874"/>
                </a:lnTo>
                <a:lnTo>
                  <a:pt x="910" y="874"/>
                </a:lnTo>
                <a:lnTo>
                  <a:pt x="910" y="879"/>
                </a:lnTo>
                <a:lnTo>
                  <a:pt x="910" y="879"/>
                </a:lnTo>
                <a:lnTo>
                  <a:pt x="915" y="879"/>
                </a:lnTo>
                <a:lnTo>
                  <a:pt x="915" y="884"/>
                </a:lnTo>
                <a:lnTo>
                  <a:pt x="915" y="884"/>
                </a:lnTo>
                <a:lnTo>
                  <a:pt x="916" y="884"/>
                </a:lnTo>
                <a:lnTo>
                  <a:pt x="916" y="889"/>
                </a:lnTo>
                <a:lnTo>
                  <a:pt x="916" y="889"/>
                </a:lnTo>
                <a:lnTo>
                  <a:pt x="923" y="889"/>
                </a:lnTo>
                <a:lnTo>
                  <a:pt x="923" y="894"/>
                </a:lnTo>
                <a:lnTo>
                  <a:pt x="923" y="894"/>
                </a:lnTo>
                <a:lnTo>
                  <a:pt x="924" y="894"/>
                </a:lnTo>
                <a:lnTo>
                  <a:pt x="924" y="905"/>
                </a:lnTo>
                <a:lnTo>
                  <a:pt x="924" y="905"/>
                </a:lnTo>
                <a:lnTo>
                  <a:pt x="930" y="905"/>
                </a:lnTo>
                <a:lnTo>
                  <a:pt x="930" y="910"/>
                </a:lnTo>
                <a:lnTo>
                  <a:pt x="930" y="910"/>
                </a:lnTo>
                <a:lnTo>
                  <a:pt x="945" y="910"/>
                </a:lnTo>
                <a:lnTo>
                  <a:pt x="945" y="916"/>
                </a:lnTo>
                <a:lnTo>
                  <a:pt x="945" y="916"/>
                </a:lnTo>
                <a:lnTo>
                  <a:pt x="962" y="916"/>
                </a:lnTo>
                <a:lnTo>
                  <a:pt x="962" y="921"/>
                </a:lnTo>
                <a:lnTo>
                  <a:pt x="962" y="921"/>
                </a:lnTo>
                <a:lnTo>
                  <a:pt x="974" y="921"/>
                </a:lnTo>
                <a:lnTo>
                  <a:pt x="974" y="921"/>
                </a:lnTo>
                <a:lnTo>
                  <a:pt x="974" y="921"/>
                </a:lnTo>
                <a:lnTo>
                  <a:pt x="999" y="921"/>
                </a:lnTo>
                <a:lnTo>
                  <a:pt x="999" y="926"/>
                </a:lnTo>
                <a:lnTo>
                  <a:pt x="999" y="926"/>
                </a:lnTo>
                <a:lnTo>
                  <a:pt x="1002" y="926"/>
                </a:lnTo>
                <a:lnTo>
                  <a:pt x="1002" y="931"/>
                </a:lnTo>
                <a:lnTo>
                  <a:pt x="1002" y="931"/>
                </a:lnTo>
                <a:lnTo>
                  <a:pt x="1010" y="931"/>
                </a:lnTo>
                <a:lnTo>
                  <a:pt x="1010" y="936"/>
                </a:lnTo>
                <a:lnTo>
                  <a:pt x="1010" y="936"/>
                </a:lnTo>
                <a:lnTo>
                  <a:pt x="1023" y="936"/>
                </a:lnTo>
                <a:lnTo>
                  <a:pt x="1023" y="941"/>
                </a:lnTo>
                <a:lnTo>
                  <a:pt x="1023" y="941"/>
                </a:lnTo>
                <a:lnTo>
                  <a:pt x="1025" y="941"/>
                </a:lnTo>
                <a:lnTo>
                  <a:pt x="1025" y="946"/>
                </a:lnTo>
                <a:lnTo>
                  <a:pt x="1025" y="946"/>
                </a:lnTo>
                <a:lnTo>
                  <a:pt x="1029" y="946"/>
                </a:lnTo>
                <a:lnTo>
                  <a:pt x="1029" y="951"/>
                </a:lnTo>
                <a:lnTo>
                  <a:pt x="1029" y="951"/>
                </a:lnTo>
                <a:lnTo>
                  <a:pt x="1032" y="951"/>
                </a:lnTo>
                <a:lnTo>
                  <a:pt x="1032" y="956"/>
                </a:lnTo>
                <a:lnTo>
                  <a:pt x="1032" y="956"/>
                </a:lnTo>
                <a:lnTo>
                  <a:pt x="1040" y="956"/>
                </a:lnTo>
                <a:lnTo>
                  <a:pt x="1040" y="962"/>
                </a:lnTo>
                <a:lnTo>
                  <a:pt x="1040" y="962"/>
                </a:lnTo>
                <a:lnTo>
                  <a:pt x="1043" y="962"/>
                </a:lnTo>
                <a:lnTo>
                  <a:pt x="1043" y="967"/>
                </a:lnTo>
                <a:lnTo>
                  <a:pt x="1043" y="967"/>
                </a:lnTo>
                <a:lnTo>
                  <a:pt x="1061" y="967"/>
                </a:lnTo>
                <a:lnTo>
                  <a:pt x="1061" y="973"/>
                </a:lnTo>
                <a:lnTo>
                  <a:pt x="1061" y="973"/>
                </a:lnTo>
                <a:lnTo>
                  <a:pt x="1077" y="973"/>
                </a:lnTo>
                <a:lnTo>
                  <a:pt x="1077" y="983"/>
                </a:lnTo>
                <a:lnTo>
                  <a:pt x="1077" y="983"/>
                </a:lnTo>
                <a:lnTo>
                  <a:pt x="1120" y="983"/>
                </a:lnTo>
                <a:lnTo>
                  <a:pt x="1120" y="988"/>
                </a:lnTo>
                <a:lnTo>
                  <a:pt x="1120" y="988"/>
                </a:lnTo>
                <a:lnTo>
                  <a:pt x="1131" y="988"/>
                </a:lnTo>
                <a:lnTo>
                  <a:pt x="1131" y="993"/>
                </a:lnTo>
                <a:lnTo>
                  <a:pt x="1131" y="993"/>
                </a:lnTo>
                <a:lnTo>
                  <a:pt x="1146" y="993"/>
                </a:lnTo>
                <a:lnTo>
                  <a:pt x="1146" y="998"/>
                </a:lnTo>
                <a:lnTo>
                  <a:pt x="1146" y="998"/>
                </a:lnTo>
                <a:lnTo>
                  <a:pt x="1150" y="998"/>
                </a:lnTo>
                <a:lnTo>
                  <a:pt x="1150" y="1003"/>
                </a:lnTo>
                <a:lnTo>
                  <a:pt x="1150" y="1003"/>
                </a:lnTo>
                <a:lnTo>
                  <a:pt x="1156" y="1003"/>
                </a:lnTo>
                <a:lnTo>
                  <a:pt x="1156" y="1008"/>
                </a:lnTo>
                <a:lnTo>
                  <a:pt x="1156" y="1008"/>
                </a:lnTo>
                <a:lnTo>
                  <a:pt x="1163" y="1008"/>
                </a:lnTo>
                <a:lnTo>
                  <a:pt x="1163" y="1013"/>
                </a:lnTo>
                <a:lnTo>
                  <a:pt x="1163" y="1013"/>
                </a:lnTo>
                <a:lnTo>
                  <a:pt x="1171" y="1013"/>
                </a:lnTo>
                <a:lnTo>
                  <a:pt x="1171" y="1019"/>
                </a:lnTo>
                <a:lnTo>
                  <a:pt x="1171" y="1019"/>
                </a:lnTo>
                <a:lnTo>
                  <a:pt x="1179" y="1019"/>
                </a:lnTo>
                <a:lnTo>
                  <a:pt x="1179" y="1024"/>
                </a:lnTo>
                <a:lnTo>
                  <a:pt x="1179" y="1024"/>
                </a:lnTo>
                <a:lnTo>
                  <a:pt x="1189" y="1024"/>
                </a:lnTo>
                <a:lnTo>
                  <a:pt x="1189" y="1030"/>
                </a:lnTo>
                <a:lnTo>
                  <a:pt x="1189" y="1030"/>
                </a:lnTo>
                <a:lnTo>
                  <a:pt x="1213" y="1030"/>
                </a:lnTo>
                <a:lnTo>
                  <a:pt x="1213" y="1035"/>
                </a:lnTo>
                <a:lnTo>
                  <a:pt x="1213" y="1035"/>
                </a:lnTo>
                <a:lnTo>
                  <a:pt x="1250" y="1035"/>
                </a:lnTo>
                <a:lnTo>
                  <a:pt x="1250" y="1040"/>
                </a:lnTo>
                <a:lnTo>
                  <a:pt x="1250" y="1040"/>
                </a:lnTo>
                <a:lnTo>
                  <a:pt x="1268" y="1040"/>
                </a:lnTo>
                <a:lnTo>
                  <a:pt x="1268" y="1045"/>
                </a:lnTo>
                <a:lnTo>
                  <a:pt x="1268" y="1045"/>
                </a:lnTo>
                <a:lnTo>
                  <a:pt x="1275" y="1045"/>
                </a:lnTo>
                <a:lnTo>
                  <a:pt x="1275" y="1050"/>
                </a:lnTo>
                <a:lnTo>
                  <a:pt x="1275" y="1050"/>
                </a:lnTo>
                <a:lnTo>
                  <a:pt x="1286" y="1050"/>
                </a:lnTo>
                <a:lnTo>
                  <a:pt x="1286" y="1055"/>
                </a:lnTo>
                <a:lnTo>
                  <a:pt x="1286" y="1055"/>
                </a:lnTo>
                <a:lnTo>
                  <a:pt x="1318" y="1055"/>
                </a:lnTo>
                <a:lnTo>
                  <a:pt x="1318" y="1060"/>
                </a:lnTo>
                <a:lnTo>
                  <a:pt x="1318" y="1060"/>
                </a:lnTo>
                <a:lnTo>
                  <a:pt x="1333" y="1060"/>
                </a:lnTo>
                <a:lnTo>
                  <a:pt x="1333" y="1065"/>
                </a:lnTo>
                <a:lnTo>
                  <a:pt x="1333" y="1065"/>
                </a:lnTo>
                <a:lnTo>
                  <a:pt x="1358" y="1065"/>
                </a:lnTo>
                <a:lnTo>
                  <a:pt x="1358" y="1071"/>
                </a:lnTo>
                <a:lnTo>
                  <a:pt x="1358" y="1071"/>
                </a:lnTo>
                <a:lnTo>
                  <a:pt x="1365" y="1071"/>
                </a:lnTo>
                <a:lnTo>
                  <a:pt x="1365" y="1076"/>
                </a:lnTo>
                <a:lnTo>
                  <a:pt x="1365" y="1076"/>
                </a:lnTo>
                <a:lnTo>
                  <a:pt x="1376" y="1076"/>
                </a:lnTo>
                <a:lnTo>
                  <a:pt x="1376" y="1081"/>
                </a:lnTo>
                <a:lnTo>
                  <a:pt x="1376" y="1081"/>
                </a:lnTo>
                <a:lnTo>
                  <a:pt x="1396" y="1081"/>
                </a:lnTo>
                <a:lnTo>
                  <a:pt x="1396" y="1086"/>
                </a:lnTo>
                <a:lnTo>
                  <a:pt x="1396" y="1086"/>
                </a:lnTo>
                <a:lnTo>
                  <a:pt x="1406" y="1086"/>
                </a:lnTo>
                <a:lnTo>
                  <a:pt x="1406" y="1092"/>
                </a:lnTo>
                <a:lnTo>
                  <a:pt x="1406" y="1092"/>
                </a:lnTo>
                <a:lnTo>
                  <a:pt x="1427" y="1092"/>
                </a:lnTo>
                <a:lnTo>
                  <a:pt x="1427" y="1097"/>
                </a:lnTo>
                <a:lnTo>
                  <a:pt x="1427" y="1097"/>
                </a:lnTo>
                <a:lnTo>
                  <a:pt x="1440" y="1097"/>
                </a:lnTo>
                <a:lnTo>
                  <a:pt x="1440" y="1102"/>
                </a:lnTo>
                <a:lnTo>
                  <a:pt x="1440" y="1102"/>
                </a:lnTo>
                <a:lnTo>
                  <a:pt x="1475" y="1102"/>
                </a:lnTo>
                <a:lnTo>
                  <a:pt x="1475" y="1107"/>
                </a:lnTo>
                <a:lnTo>
                  <a:pt x="1475" y="1107"/>
                </a:lnTo>
                <a:lnTo>
                  <a:pt x="1489" y="1107"/>
                </a:lnTo>
                <a:lnTo>
                  <a:pt x="1489" y="1112"/>
                </a:lnTo>
                <a:lnTo>
                  <a:pt x="1489" y="1112"/>
                </a:lnTo>
                <a:lnTo>
                  <a:pt x="1490" y="1112"/>
                </a:lnTo>
                <a:lnTo>
                  <a:pt x="1490" y="1117"/>
                </a:lnTo>
                <a:lnTo>
                  <a:pt x="1490" y="1117"/>
                </a:lnTo>
                <a:lnTo>
                  <a:pt x="1508" y="1117"/>
                </a:lnTo>
                <a:lnTo>
                  <a:pt x="1508" y="1123"/>
                </a:lnTo>
                <a:lnTo>
                  <a:pt x="1508" y="1123"/>
                </a:lnTo>
                <a:lnTo>
                  <a:pt x="1513" y="1123"/>
                </a:lnTo>
                <a:lnTo>
                  <a:pt x="1513" y="1128"/>
                </a:lnTo>
                <a:lnTo>
                  <a:pt x="1513" y="1128"/>
                </a:lnTo>
                <a:lnTo>
                  <a:pt x="1523" y="1128"/>
                </a:lnTo>
                <a:lnTo>
                  <a:pt x="1523" y="1128"/>
                </a:lnTo>
                <a:lnTo>
                  <a:pt x="1523" y="1128"/>
                </a:lnTo>
                <a:lnTo>
                  <a:pt x="1525" y="1128"/>
                </a:lnTo>
                <a:lnTo>
                  <a:pt x="1525" y="1128"/>
                </a:lnTo>
                <a:lnTo>
                  <a:pt x="1525" y="1128"/>
                </a:lnTo>
                <a:lnTo>
                  <a:pt x="1529" y="1128"/>
                </a:lnTo>
                <a:lnTo>
                  <a:pt x="1529" y="1133"/>
                </a:lnTo>
                <a:lnTo>
                  <a:pt x="1529" y="1133"/>
                </a:lnTo>
                <a:lnTo>
                  <a:pt x="1530" y="1133"/>
                </a:lnTo>
                <a:lnTo>
                  <a:pt x="1530" y="1138"/>
                </a:lnTo>
                <a:lnTo>
                  <a:pt x="1530" y="1138"/>
                </a:lnTo>
                <a:lnTo>
                  <a:pt x="1540" y="1138"/>
                </a:lnTo>
                <a:lnTo>
                  <a:pt x="1540" y="1143"/>
                </a:lnTo>
                <a:lnTo>
                  <a:pt x="1544" y="1143"/>
                </a:lnTo>
                <a:lnTo>
                  <a:pt x="1559" y="1143"/>
                </a:lnTo>
                <a:lnTo>
                  <a:pt x="1559" y="1149"/>
                </a:lnTo>
                <a:lnTo>
                  <a:pt x="1559" y="1149"/>
                </a:lnTo>
                <a:lnTo>
                  <a:pt x="1594" y="1149"/>
                </a:lnTo>
                <a:lnTo>
                  <a:pt x="1594" y="1154"/>
                </a:lnTo>
                <a:lnTo>
                  <a:pt x="1594" y="1154"/>
                </a:lnTo>
                <a:lnTo>
                  <a:pt x="1608" y="1154"/>
                </a:lnTo>
                <a:lnTo>
                  <a:pt x="1608" y="1154"/>
                </a:lnTo>
                <a:lnTo>
                  <a:pt x="1608" y="1154"/>
                </a:lnTo>
                <a:lnTo>
                  <a:pt x="1646" y="1154"/>
                </a:lnTo>
                <a:lnTo>
                  <a:pt x="1646" y="1154"/>
                </a:lnTo>
                <a:lnTo>
                  <a:pt x="1646" y="1154"/>
                </a:lnTo>
                <a:lnTo>
                  <a:pt x="1648" y="1154"/>
                </a:lnTo>
                <a:lnTo>
                  <a:pt x="1648" y="1160"/>
                </a:lnTo>
                <a:lnTo>
                  <a:pt x="1648" y="1160"/>
                </a:lnTo>
                <a:lnTo>
                  <a:pt x="1661" y="1160"/>
                </a:lnTo>
                <a:lnTo>
                  <a:pt x="1661" y="1165"/>
                </a:lnTo>
                <a:lnTo>
                  <a:pt x="1661" y="1165"/>
                </a:lnTo>
                <a:lnTo>
                  <a:pt x="1664" y="1165"/>
                </a:lnTo>
                <a:lnTo>
                  <a:pt x="1664" y="1171"/>
                </a:lnTo>
                <a:lnTo>
                  <a:pt x="1664" y="1171"/>
                </a:lnTo>
                <a:lnTo>
                  <a:pt x="1685" y="1171"/>
                </a:lnTo>
                <a:lnTo>
                  <a:pt x="1685" y="1171"/>
                </a:lnTo>
                <a:lnTo>
                  <a:pt x="1685" y="1171"/>
                </a:lnTo>
                <a:lnTo>
                  <a:pt x="1720" y="1171"/>
                </a:lnTo>
                <a:lnTo>
                  <a:pt x="1720" y="1171"/>
                </a:lnTo>
                <a:lnTo>
                  <a:pt x="1720" y="1171"/>
                </a:lnTo>
                <a:lnTo>
                  <a:pt x="1725" y="1171"/>
                </a:lnTo>
                <a:lnTo>
                  <a:pt x="1725" y="1171"/>
                </a:lnTo>
                <a:lnTo>
                  <a:pt x="1725" y="1171"/>
                </a:lnTo>
                <a:lnTo>
                  <a:pt x="1735" y="1171"/>
                </a:lnTo>
                <a:lnTo>
                  <a:pt x="1735" y="1171"/>
                </a:lnTo>
                <a:lnTo>
                  <a:pt x="1735" y="1171"/>
                </a:lnTo>
                <a:lnTo>
                  <a:pt x="1754" y="1171"/>
                </a:lnTo>
                <a:lnTo>
                  <a:pt x="1754" y="1177"/>
                </a:lnTo>
                <a:lnTo>
                  <a:pt x="1754" y="1177"/>
                </a:lnTo>
                <a:lnTo>
                  <a:pt x="1771" y="1177"/>
                </a:lnTo>
                <a:lnTo>
                  <a:pt x="1771" y="1183"/>
                </a:lnTo>
                <a:lnTo>
                  <a:pt x="1771" y="1183"/>
                </a:lnTo>
                <a:lnTo>
                  <a:pt x="1796" y="1183"/>
                </a:lnTo>
                <a:lnTo>
                  <a:pt x="1796" y="1189"/>
                </a:lnTo>
                <a:lnTo>
                  <a:pt x="1796" y="1189"/>
                </a:lnTo>
                <a:lnTo>
                  <a:pt x="1825" y="1189"/>
                </a:lnTo>
                <a:lnTo>
                  <a:pt x="1825" y="1189"/>
                </a:lnTo>
                <a:lnTo>
                  <a:pt x="1825" y="1189"/>
                </a:lnTo>
                <a:lnTo>
                  <a:pt x="1831" y="1189"/>
                </a:lnTo>
                <a:lnTo>
                  <a:pt x="1831" y="1189"/>
                </a:lnTo>
                <a:lnTo>
                  <a:pt x="1831" y="1189"/>
                </a:lnTo>
                <a:lnTo>
                  <a:pt x="1857" y="1189"/>
                </a:lnTo>
                <a:lnTo>
                  <a:pt x="1857" y="1189"/>
                </a:lnTo>
                <a:lnTo>
                  <a:pt x="1857" y="1189"/>
                </a:lnTo>
                <a:lnTo>
                  <a:pt x="1874" y="1189"/>
                </a:lnTo>
                <a:lnTo>
                  <a:pt x="1874" y="1189"/>
                </a:lnTo>
                <a:lnTo>
                  <a:pt x="1874" y="1189"/>
                </a:lnTo>
                <a:lnTo>
                  <a:pt x="1904" y="1189"/>
                </a:lnTo>
                <a:lnTo>
                  <a:pt x="1904" y="1195"/>
                </a:lnTo>
                <a:lnTo>
                  <a:pt x="1904" y="1195"/>
                </a:lnTo>
                <a:lnTo>
                  <a:pt x="1942" y="1195"/>
                </a:lnTo>
                <a:lnTo>
                  <a:pt x="1942" y="1195"/>
                </a:lnTo>
                <a:lnTo>
                  <a:pt x="1942" y="1195"/>
                </a:lnTo>
                <a:lnTo>
                  <a:pt x="1948" y="1195"/>
                </a:lnTo>
                <a:lnTo>
                  <a:pt x="1948" y="1195"/>
                </a:lnTo>
                <a:lnTo>
                  <a:pt x="1950" y="1195"/>
                </a:lnTo>
                <a:lnTo>
                  <a:pt x="1961" y="1195"/>
                </a:lnTo>
                <a:lnTo>
                  <a:pt x="1961" y="1202"/>
                </a:lnTo>
                <a:lnTo>
                  <a:pt x="1961" y="1202"/>
                </a:lnTo>
                <a:lnTo>
                  <a:pt x="1969" y="1202"/>
                </a:lnTo>
                <a:lnTo>
                  <a:pt x="1969" y="1202"/>
                </a:lnTo>
                <a:lnTo>
                  <a:pt x="1969" y="1202"/>
                </a:lnTo>
                <a:lnTo>
                  <a:pt x="1980" y="1202"/>
                </a:lnTo>
                <a:lnTo>
                  <a:pt x="1980" y="1202"/>
                </a:lnTo>
                <a:lnTo>
                  <a:pt x="1980" y="1202"/>
                </a:lnTo>
                <a:lnTo>
                  <a:pt x="1990" y="1202"/>
                </a:lnTo>
                <a:lnTo>
                  <a:pt x="1990" y="1202"/>
                </a:lnTo>
                <a:lnTo>
                  <a:pt x="1990" y="1202"/>
                </a:lnTo>
                <a:lnTo>
                  <a:pt x="2000" y="1202"/>
                </a:lnTo>
                <a:lnTo>
                  <a:pt x="2000" y="1202"/>
                </a:lnTo>
                <a:lnTo>
                  <a:pt x="2000" y="1202"/>
                </a:lnTo>
                <a:lnTo>
                  <a:pt x="2038" y="1202"/>
                </a:lnTo>
                <a:lnTo>
                  <a:pt x="2038" y="1210"/>
                </a:lnTo>
                <a:lnTo>
                  <a:pt x="2038" y="1210"/>
                </a:lnTo>
                <a:lnTo>
                  <a:pt x="2040" y="1210"/>
                </a:lnTo>
                <a:lnTo>
                  <a:pt x="2040" y="1210"/>
                </a:lnTo>
                <a:lnTo>
                  <a:pt x="2040" y="1210"/>
                </a:lnTo>
                <a:lnTo>
                  <a:pt x="2065" y="1210"/>
                </a:lnTo>
                <a:lnTo>
                  <a:pt x="2065" y="1210"/>
                </a:lnTo>
                <a:lnTo>
                  <a:pt x="2065" y="1210"/>
                </a:lnTo>
                <a:lnTo>
                  <a:pt x="2076" y="1210"/>
                </a:lnTo>
                <a:lnTo>
                  <a:pt x="2076" y="1225"/>
                </a:lnTo>
                <a:lnTo>
                  <a:pt x="2076" y="1225"/>
                </a:lnTo>
                <a:lnTo>
                  <a:pt x="2105" y="1225"/>
                </a:lnTo>
                <a:lnTo>
                  <a:pt x="2105" y="1225"/>
                </a:lnTo>
                <a:lnTo>
                  <a:pt x="2105" y="1225"/>
                </a:lnTo>
                <a:lnTo>
                  <a:pt x="2113" y="1225"/>
                </a:lnTo>
                <a:lnTo>
                  <a:pt x="2113" y="1233"/>
                </a:lnTo>
                <a:lnTo>
                  <a:pt x="2113" y="1233"/>
                </a:lnTo>
                <a:lnTo>
                  <a:pt x="2122" y="1233"/>
                </a:lnTo>
                <a:lnTo>
                  <a:pt x="2122" y="1241"/>
                </a:lnTo>
                <a:lnTo>
                  <a:pt x="2122" y="1241"/>
                </a:lnTo>
                <a:lnTo>
                  <a:pt x="2131" y="1241"/>
                </a:lnTo>
                <a:lnTo>
                  <a:pt x="2131" y="1250"/>
                </a:lnTo>
                <a:lnTo>
                  <a:pt x="2131" y="1250"/>
                </a:lnTo>
                <a:lnTo>
                  <a:pt x="2142" y="1250"/>
                </a:lnTo>
                <a:lnTo>
                  <a:pt x="2142" y="1257"/>
                </a:lnTo>
                <a:lnTo>
                  <a:pt x="2142" y="1257"/>
                </a:lnTo>
                <a:lnTo>
                  <a:pt x="2206" y="1257"/>
                </a:lnTo>
                <a:lnTo>
                  <a:pt x="2206" y="1257"/>
                </a:lnTo>
                <a:lnTo>
                  <a:pt x="2206" y="1257"/>
                </a:lnTo>
                <a:lnTo>
                  <a:pt x="2207" y="1257"/>
                </a:lnTo>
                <a:lnTo>
                  <a:pt x="2207" y="1266"/>
                </a:lnTo>
                <a:lnTo>
                  <a:pt x="2207" y="1266"/>
                </a:lnTo>
                <a:lnTo>
                  <a:pt x="2211" y="1266"/>
                </a:lnTo>
                <a:lnTo>
                  <a:pt x="2211" y="1274"/>
                </a:lnTo>
                <a:lnTo>
                  <a:pt x="2211" y="1274"/>
                </a:lnTo>
                <a:lnTo>
                  <a:pt x="2239" y="1274"/>
                </a:lnTo>
                <a:lnTo>
                  <a:pt x="2239" y="1282"/>
                </a:lnTo>
                <a:lnTo>
                  <a:pt x="2240" y="1282"/>
                </a:lnTo>
                <a:lnTo>
                  <a:pt x="2291" y="1282"/>
                </a:lnTo>
                <a:lnTo>
                  <a:pt x="2291" y="1290"/>
                </a:lnTo>
                <a:lnTo>
                  <a:pt x="2291" y="1290"/>
                </a:lnTo>
                <a:lnTo>
                  <a:pt x="2307" y="1290"/>
                </a:lnTo>
                <a:lnTo>
                  <a:pt x="2307" y="1300"/>
                </a:lnTo>
                <a:lnTo>
                  <a:pt x="2307" y="1300"/>
                </a:lnTo>
                <a:lnTo>
                  <a:pt x="2313" y="1300"/>
                </a:lnTo>
                <a:lnTo>
                  <a:pt x="2313" y="1300"/>
                </a:lnTo>
                <a:lnTo>
                  <a:pt x="2313" y="1300"/>
                </a:lnTo>
                <a:lnTo>
                  <a:pt x="2334" y="1300"/>
                </a:lnTo>
                <a:lnTo>
                  <a:pt x="2334" y="1300"/>
                </a:lnTo>
                <a:lnTo>
                  <a:pt x="2334" y="1300"/>
                </a:lnTo>
                <a:lnTo>
                  <a:pt x="2349" y="1300"/>
                </a:lnTo>
                <a:lnTo>
                  <a:pt x="2349" y="1300"/>
                </a:lnTo>
                <a:lnTo>
                  <a:pt x="2349" y="1300"/>
                </a:lnTo>
                <a:lnTo>
                  <a:pt x="2363" y="1300"/>
                </a:lnTo>
                <a:lnTo>
                  <a:pt x="2363" y="1300"/>
                </a:lnTo>
                <a:lnTo>
                  <a:pt x="2363" y="1300"/>
                </a:lnTo>
                <a:lnTo>
                  <a:pt x="2367" y="1300"/>
                </a:lnTo>
                <a:lnTo>
                  <a:pt x="2367" y="1300"/>
                </a:lnTo>
                <a:lnTo>
                  <a:pt x="2367" y="1300"/>
                </a:lnTo>
                <a:lnTo>
                  <a:pt x="2375" y="1300"/>
                </a:lnTo>
                <a:lnTo>
                  <a:pt x="2375" y="1300"/>
                </a:lnTo>
                <a:lnTo>
                  <a:pt x="2375" y="1300"/>
                </a:lnTo>
                <a:lnTo>
                  <a:pt x="2378" y="1300"/>
                </a:lnTo>
                <a:lnTo>
                  <a:pt x="2378" y="1300"/>
                </a:lnTo>
                <a:lnTo>
                  <a:pt x="2378" y="1300"/>
                </a:lnTo>
                <a:lnTo>
                  <a:pt x="2428" y="1300"/>
                </a:lnTo>
                <a:lnTo>
                  <a:pt x="2428" y="1300"/>
                </a:lnTo>
                <a:lnTo>
                  <a:pt x="2428" y="1300"/>
                </a:lnTo>
                <a:lnTo>
                  <a:pt x="2438" y="1300"/>
                </a:lnTo>
                <a:lnTo>
                  <a:pt x="2438" y="1300"/>
                </a:lnTo>
                <a:lnTo>
                  <a:pt x="2438" y="1300"/>
                </a:lnTo>
                <a:lnTo>
                  <a:pt x="2454" y="1300"/>
                </a:lnTo>
                <a:lnTo>
                  <a:pt x="2454" y="1300"/>
                </a:lnTo>
                <a:lnTo>
                  <a:pt x="2454" y="1300"/>
                </a:lnTo>
                <a:lnTo>
                  <a:pt x="2484" y="1300"/>
                </a:lnTo>
                <a:lnTo>
                  <a:pt x="2484" y="1300"/>
                </a:lnTo>
                <a:lnTo>
                  <a:pt x="2484" y="1300"/>
                </a:lnTo>
                <a:lnTo>
                  <a:pt x="2497" y="1300"/>
                </a:lnTo>
                <a:lnTo>
                  <a:pt x="2497" y="1300"/>
                </a:lnTo>
                <a:lnTo>
                  <a:pt x="2497" y="1300"/>
                </a:lnTo>
                <a:lnTo>
                  <a:pt x="2516" y="1300"/>
                </a:lnTo>
                <a:lnTo>
                  <a:pt x="2516" y="1300"/>
                </a:lnTo>
                <a:lnTo>
                  <a:pt x="2518" y="1300"/>
                </a:lnTo>
                <a:lnTo>
                  <a:pt x="2561" y="1300"/>
                </a:lnTo>
                <a:lnTo>
                  <a:pt x="2561" y="1300"/>
                </a:lnTo>
                <a:lnTo>
                  <a:pt x="2561" y="1300"/>
                </a:lnTo>
                <a:lnTo>
                  <a:pt x="2630" y="1300"/>
                </a:lnTo>
                <a:lnTo>
                  <a:pt x="2630" y="1300"/>
                </a:lnTo>
                <a:lnTo>
                  <a:pt x="2630" y="1300"/>
                </a:lnTo>
                <a:lnTo>
                  <a:pt x="2643" y="1300"/>
                </a:lnTo>
                <a:lnTo>
                  <a:pt x="2643" y="1300"/>
                </a:lnTo>
                <a:lnTo>
                  <a:pt x="2643" y="1300"/>
                </a:lnTo>
                <a:lnTo>
                  <a:pt x="2667" y="1300"/>
                </a:lnTo>
                <a:lnTo>
                  <a:pt x="2667" y="1300"/>
                </a:lnTo>
                <a:lnTo>
                  <a:pt x="2667" y="1300"/>
                </a:lnTo>
                <a:lnTo>
                  <a:pt x="2679" y="1300"/>
                </a:lnTo>
                <a:lnTo>
                  <a:pt x="2679" y="1300"/>
                </a:lnTo>
                <a:lnTo>
                  <a:pt x="2679" y="1300"/>
                </a:lnTo>
                <a:lnTo>
                  <a:pt x="2690" y="1300"/>
                </a:lnTo>
                <a:lnTo>
                  <a:pt x="2690" y="1300"/>
                </a:lnTo>
                <a:lnTo>
                  <a:pt x="2690" y="1300"/>
                </a:lnTo>
                <a:lnTo>
                  <a:pt x="2732" y="1300"/>
                </a:lnTo>
                <a:lnTo>
                  <a:pt x="2732" y="1300"/>
                </a:lnTo>
                <a:lnTo>
                  <a:pt x="2732" y="1300"/>
                </a:lnTo>
                <a:lnTo>
                  <a:pt x="2826" y="1300"/>
                </a:lnTo>
                <a:lnTo>
                  <a:pt x="2826" y="1300"/>
                </a:lnTo>
                <a:lnTo>
                  <a:pt x="2826" y="1300"/>
                </a:lnTo>
                <a:lnTo>
                  <a:pt x="2868" y="1300"/>
                </a:lnTo>
                <a:lnTo>
                  <a:pt x="2868" y="1300"/>
                </a:lnTo>
                <a:lnTo>
                  <a:pt x="2868" y="1300"/>
                </a:lnTo>
                <a:lnTo>
                  <a:pt x="2903" y="1300"/>
                </a:lnTo>
                <a:lnTo>
                  <a:pt x="2903" y="1300"/>
                </a:lnTo>
              </a:path>
            </a:pathLst>
          </a:custGeom>
          <a:noFill/>
          <a:ln w="19050" cap="flat">
            <a:solidFill>
              <a:srgbClr val="6620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5" name="Line 105">
            <a:extLst>
              <a:ext uri="{FF2B5EF4-FFF2-40B4-BE49-F238E27FC236}">
                <a16:creationId xmlns:a16="http://schemas.microsoft.com/office/drawing/2014/main" id="{51F5DBA4-4A59-6196-5203-C335F0F404F4}"/>
              </a:ext>
            </a:extLst>
          </p:cNvPr>
          <p:cNvSpPr>
            <a:spLocks noChangeShapeType="1"/>
          </p:cNvSpPr>
          <p:nvPr/>
        </p:nvSpPr>
        <p:spPr bwMode="auto">
          <a:xfrm>
            <a:off x="1688256" y="4250516"/>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6" name="Line 106">
            <a:extLst>
              <a:ext uri="{FF2B5EF4-FFF2-40B4-BE49-F238E27FC236}">
                <a16:creationId xmlns:a16="http://schemas.microsoft.com/office/drawing/2014/main" id="{91C26C8B-7081-1292-4048-D61B9FD4FE7E}"/>
              </a:ext>
            </a:extLst>
          </p:cNvPr>
          <p:cNvSpPr>
            <a:spLocks noChangeShapeType="1"/>
          </p:cNvSpPr>
          <p:nvPr/>
        </p:nvSpPr>
        <p:spPr bwMode="auto">
          <a:xfrm>
            <a:off x="2352950" y="4631349"/>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7" name="Line 107">
            <a:extLst>
              <a:ext uri="{FF2B5EF4-FFF2-40B4-BE49-F238E27FC236}">
                <a16:creationId xmlns:a16="http://schemas.microsoft.com/office/drawing/2014/main" id="{528055B3-1388-E354-E739-66ECCAB4394C}"/>
              </a:ext>
            </a:extLst>
          </p:cNvPr>
          <p:cNvSpPr>
            <a:spLocks noChangeShapeType="1"/>
          </p:cNvSpPr>
          <p:nvPr/>
        </p:nvSpPr>
        <p:spPr bwMode="auto">
          <a:xfrm>
            <a:off x="2355372" y="4631349"/>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8" name="Line 108">
            <a:extLst>
              <a:ext uri="{FF2B5EF4-FFF2-40B4-BE49-F238E27FC236}">
                <a16:creationId xmlns:a16="http://schemas.microsoft.com/office/drawing/2014/main" id="{428D0487-0044-7317-11BB-90A9F6EFC0A5}"/>
              </a:ext>
            </a:extLst>
          </p:cNvPr>
          <p:cNvSpPr>
            <a:spLocks noChangeShapeType="1"/>
          </p:cNvSpPr>
          <p:nvPr/>
        </p:nvSpPr>
        <p:spPr bwMode="auto">
          <a:xfrm>
            <a:off x="2455862" y="4681024"/>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9" name="Line 109">
            <a:extLst>
              <a:ext uri="{FF2B5EF4-FFF2-40B4-BE49-F238E27FC236}">
                <a16:creationId xmlns:a16="http://schemas.microsoft.com/office/drawing/2014/main" id="{D3DDADA1-8939-0A89-AA2D-D28E040EBCEC}"/>
              </a:ext>
            </a:extLst>
          </p:cNvPr>
          <p:cNvSpPr>
            <a:spLocks noChangeShapeType="1"/>
          </p:cNvSpPr>
          <p:nvPr/>
        </p:nvSpPr>
        <p:spPr bwMode="auto">
          <a:xfrm>
            <a:off x="2501870" y="4681024"/>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0" name="Line 110">
            <a:extLst>
              <a:ext uri="{FF2B5EF4-FFF2-40B4-BE49-F238E27FC236}">
                <a16:creationId xmlns:a16="http://schemas.microsoft.com/office/drawing/2014/main" id="{A97E1CA7-60F0-DA02-729A-B013831FC434}"/>
              </a:ext>
            </a:extLst>
          </p:cNvPr>
          <p:cNvSpPr>
            <a:spLocks noChangeShapeType="1"/>
          </p:cNvSpPr>
          <p:nvPr/>
        </p:nvSpPr>
        <p:spPr bwMode="auto">
          <a:xfrm>
            <a:off x="2549089" y="4712300"/>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1" name="Line 111">
            <a:extLst>
              <a:ext uri="{FF2B5EF4-FFF2-40B4-BE49-F238E27FC236}">
                <a16:creationId xmlns:a16="http://schemas.microsoft.com/office/drawing/2014/main" id="{28A00A7B-1883-5DCA-A6A1-635CF1F16CD8}"/>
              </a:ext>
            </a:extLst>
          </p:cNvPr>
          <p:cNvSpPr>
            <a:spLocks noChangeShapeType="1"/>
          </p:cNvSpPr>
          <p:nvPr/>
        </p:nvSpPr>
        <p:spPr bwMode="auto">
          <a:xfrm>
            <a:off x="2591464" y="4712300"/>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2" name="Line 112">
            <a:extLst>
              <a:ext uri="{FF2B5EF4-FFF2-40B4-BE49-F238E27FC236}">
                <a16:creationId xmlns:a16="http://schemas.microsoft.com/office/drawing/2014/main" id="{16C20C5B-1113-501F-DD87-B6344360D41A}"/>
              </a:ext>
            </a:extLst>
          </p:cNvPr>
          <p:cNvSpPr>
            <a:spLocks noChangeShapeType="1"/>
          </p:cNvSpPr>
          <p:nvPr/>
        </p:nvSpPr>
        <p:spPr bwMode="auto">
          <a:xfrm>
            <a:off x="2597518" y="4712300"/>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3" name="Line 113">
            <a:extLst>
              <a:ext uri="{FF2B5EF4-FFF2-40B4-BE49-F238E27FC236}">
                <a16:creationId xmlns:a16="http://schemas.microsoft.com/office/drawing/2014/main" id="{24B288F9-F161-3A8A-8A4B-BE6200D842AA}"/>
              </a:ext>
            </a:extLst>
          </p:cNvPr>
          <p:cNvSpPr>
            <a:spLocks noChangeShapeType="1"/>
          </p:cNvSpPr>
          <p:nvPr/>
        </p:nvSpPr>
        <p:spPr bwMode="auto">
          <a:xfrm>
            <a:off x="2609626" y="4712300"/>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4" name="Line 114">
            <a:extLst>
              <a:ext uri="{FF2B5EF4-FFF2-40B4-BE49-F238E27FC236}">
                <a16:creationId xmlns:a16="http://schemas.microsoft.com/office/drawing/2014/main" id="{5D451BBB-A941-2CF3-1607-BB3538341D77}"/>
              </a:ext>
            </a:extLst>
          </p:cNvPr>
          <p:cNvSpPr>
            <a:spLocks noChangeShapeType="1"/>
          </p:cNvSpPr>
          <p:nvPr/>
        </p:nvSpPr>
        <p:spPr bwMode="auto">
          <a:xfrm>
            <a:off x="2718592" y="4745416"/>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5" name="Line 115">
            <a:extLst>
              <a:ext uri="{FF2B5EF4-FFF2-40B4-BE49-F238E27FC236}">
                <a16:creationId xmlns:a16="http://schemas.microsoft.com/office/drawing/2014/main" id="{537024C9-8446-9A37-B3B5-3CCD9DE822E1}"/>
              </a:ext>
            </a:extLst>
          </p:cNvPr>
          <p:cNvSpPr>
            <a:spLocks noChangeShapeType="1"/>
          </p:cNvSpPr>
          <p:nvPr/>
        </p:nvSpPr>
        <p:spPr bwMode="auto">
          <a:xfrm>
            <a:off x="2725856" y="4745416"/>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6" name="Line 116">
            <a:extLst>
              <a:ext uri="{FF2B5EF4-FFF2-40B4-BE49-F238E27FC236}">
                <a16:creationId xmlns:a16="http://schemas.microsoft.com/office/drawing/2014/main" id="{0C7112C6-8282-F513-F1B2-95C9B10D5338}"/>
              </a:ext>
            </a:extLst>
          </p:cNvPr>
          <p:cNvSpPr>
            <a:spLocks noChangeShapeType="1"/>
          </p:cNvSpPr>
          <p:nvPr/>
        </p:nvSpPr>
        <p:spPr bwMode="auto">
          <a:xfrm>
            <a:off x="2757335" y="4745416"/>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7" name="Line 117">
            <a:extLst>
              <a:ext uri="{FF2B5EF4-FFF2-40B4-BE49-F238E27FC236}">
                <a16:creationId xmlns:a16="http://schemas.microsoft.com/office/drawing/2014/main" id="{D487244B-1992-57C1-0964-21C489D32D1F}"/>
              </a:ext>
            </a:extLst>
          </p:cNvPr>
          <p:cNvSpPr>
            <a:spLocks noChangeShapeType="1"/>
          </p:cNvSpPr>
          <p:nvPr/>
        </p:nvSpPr>
        <p:spPr bwMode="auto">
          <a:xfrm>
            <a:off x="2777918" y="4745416"/>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8" name="Line 118">
            <a:extLst>
              <a:ext uri="{FF2B5EF4-FFF2-40B4-BE49-F238E27FC236}">
                <a16:creationId xmlns:a16="http://schemas.microsoft.com/office/drawing/2014/main" id="{A18815E1-8CD8-84D2-2DEC-A5475A152779}"/>
              </a:ext>
            </a:extLst>
          </p:cNvPr>
          <p:cNvSpPr>
            <a:spLocks noChangeShapeType="1"/>
          </p:cNvSpPr>
          <p:nvPr/>
        </p:nvSpPr>
        <p:spPr bwMode="auto">
          <a:xfrm>
            <a:off x="2860248" y="4756455"/>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9" name="Line 119">
            <a:extLst>
              <a:ext uri="{FF2B5EF4-FFF2-40B4-BE49-F238E27FC236}">
                <a16:creationId xmlns:a16="http://schemas.microsoft.com/office/drawing/2014/main" id="{4BB2B6BB-9FA1-EB7C-0F8A-9BA068BC3480}"/>
              </a:ext>
            </a:extLst>
          </p:cNvPr>
          <p:cNvSpPr>
            <a:spLocks noChangeShapeType="1"/>
          </p:cNvSpPr>
          <p:nvPr/>
        </p:nvSpPr>
        <p:spPr bwMode="auto">
          <a:xfrm>
            <a:off x="2867512" y="4756455"/>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0" name="Line 120">
            <a:extLst>
              <a:ext uri="{FF2B5EF4-FFF2-40B4-BE49-F238E27FC236}">
                <a16:creationId xmlns:a16="http://schemas.microsoft.com/office/drawing/2014/main" id="{4F83E81B-37DD-F1FA-152F-D482C890F8EB}"/>
              </a:ext>
            </a:extLst>
          </p:cNvPr>
          <p:cNvSpPr>
            <a:spLocks noChangeShapeType="1"/>
          </p:cNvSpPr>
          <p:nvPr/>
        </p:nvSpPr>
        <p:spPr bwMode="auto">
          <a:xfrm>
            <a:off x="2892938" y="4767494"/>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1" name="Line 121">
            <a:extLst>
              <a:ext uri="{FF2B5EF4-FFF2-40B4-BE49-F238E27FC236}">
                <a16:creationId xmlns:a16="http://schemas.microsoft.com/office/drawing/2014/main" id="{64C8DC1E-E19D-6E8E-193F-FD089D3EAD33}"/>
              </a:ext>
            </a:extLst>
          </p:cNvPr>
          <p:cNvSpPr>
            <a:spLocks noChangeShapeType="1"/>
          </p:cNvSpPr>
          <p:nvPr/>
        </p:nvSpPr>
        <p:spPr bwMode="auto">
          <a:xfrm>
            <a:off x="2906256" y="4767494"/>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2" name="Line 122">
            <a:extLst>
              <a:ext uri="{FF2B5EF4-FFF2-40B4-BE49-F238E27FC236}">
                <a16:creationId xmlns:a16="http://schemas.microsoft.com/office/drawing/2014/main" id="{006D92DD-A644-3194-57C9-CCC23750D391}"/>
              </a:ext>
            </a:extLst>
          </p:cNvPr>
          <p:cNvSpPr>
            <a:spLocks noChangeShapeType="1"/>
          </p:cNvSpPr>
          <p:nvPr/>
        </p:nvSpPr>
        <p:spPr bwMode="auto">
          <a:xfrm>
            <a:off x="2918363" y="4767494"/>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3" name="Line 123">
            <a:extLst>
              <a:ext uri="{FF2B5EF4-FFF2-40B4-BE49-F238E27FC236}">
                <a16:creationId xmlns:a16="http://schemas.microsoft.com/office/drawing/2014/main" id="{3E764912-14BC-9FF7-1310-2D6D9A7DECF0}"/>
              </a:ext>
            </a:extLst>
          </p:cNvPr>
          <p:cNvSpPr>
            <a:spLocks noChangeShapeType="1"/>
          </p:cNvSpPr>
          <p:nvPr/>
        </p:nvSpPr>
        <p:spPr bwMode="auto">
          <a:xfrm>
            <a:off x="2930470" y="4767494"/>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4" name="Line 124">
            <a:extLst>
              <a:ext uri="{FF2B5EF4-FFF2-40B4-BE49-F238E27FC236}">
                <a16:creationId xmlns:a16="http://schemas.microsoft.com/office/drawing/2014/main" id="{51E570F1-EF7B-F768-1F7F-9E22BA2F2815}"/>
              </a:ext>
            </a:extLst>
          </p:cNvPr>
          <p:cNvSpPr>
            <a:spLocks noChangeShapeType="1"/>
          </p:cNvSpPr>
          <p:nvPr/>
        </p:nvSpPr>
        <p:spPr bwMode="auto">
          <a:xfrm>
            <a:off x="2978900" y="478221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5" name="Line 125">
            <a:extLst>
              <a:ext uri="{FF2B5EF4-FFF2-40B4-BE49-F238E27FC236}">
                <a16:creationId xmlns:a16="http://schemas.microsoft.com/office/drawing/2014/main" id="{07DE79EF-E87B-7179-0F9E-E294C6CADB93}"/>
              </a:ext>
            </a:extLst>
          </p:cNvPr>
          <p:cNvSpPr>
            <a:spLocks noChangeShapeType="1"/>
          </p:cNvSpPr>
          <p:nvPr/>
        </p:nvSpPr>
        <p:spPr bwMode="auto">
          <a:xfrm>
            <a:off x="3009168" y="478221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6" name="Line 126">
            <a:extLst>
              <a:ext uri="{FF2B5EF4-FFF2-40B4-BE49-F238E27FC236}">
                <a16:creationId xmlns:a16="http://schemas.microsoft.com/office/drawing/2014/main" id="{950C326F-0EDD-42AB-381E-24A9B9E67431}"/>
              </a:ext>
            </a:extLst>
          </p:cNvPr>
          <p:cNvSpPr>
            <a:spLocks noChangeShapeType="1"/>
          </p:cNvSpPr>
          <p:nvPr/>
        </p:nvSpPr>
        <p:spPr bwMode="auto">
          <a:xfrm>
            <a:off x="3057598" y="4809809"/>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7" name="Line 127">
            <a:extLst>
              <a:ext uri="{FF2B5EF4-FFF2-40B4-BE49-F238E27FC236}">
                <a16:creationId xmlns:a16="http://schemas.microsoft.com/office/drawing/2014/main" id="{C1793B0E-D074-6603-1AF7-811636182F3F}"/>
              </a:ext>
            </a:extLst>
          </p:cNvPr>
          <p:cNvSpPr>
            <a:spLocks noChangeShapeType="1"/>
          </p:cNvSpPr>
          <p:nvPr/>
        </p:nvSpPr>
        <p:spPr bwMode="auto">
          <a:xfrm>
            <a:off x="3179882" y="4870521"/>
            <a:ext cx="0" cy="6439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8" name="Line 128">
            <a:extLst>
              <a:ext uri="{FF2B5EF4-FFF2-40B4-BE49-F238E27FC236}">
                <a16:creationId xmlns:a16="http://schemas.microsoft.com/office/drawing/2014/main" id="{3A12DC8C-ECF2-19C4-F538-31D9E03D79D8}"/>
              </a:ext>
            </a:extLst>
          </p:cNvPr>
          <p:cNvSpPr>
            <a:spLocks noChangeShapeType="1"/>
          </p:cNvSpPr>
          <p:nvPr/>
        </p:nvSpPr>
        <p:spPr bwMode="auto">
          <a:xfrm>
            <a:off x="3309431"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9" name="Line 129">
            <a:extLst>
              <a:ext uri="{FF2B5EF4-FFF2-40B4-BE49-F238E27FC236}">
                <a16:creationId xmlns:a16="http://schemas.microsoft.com/office/drawing/2014/main" id="{91270F6A-E3B6-945F-69B6-81E8F0457832}"/>
              </a:ext>
            </a:extLst>
          </p:cNvPr>
          <p:cNvSpPr>
            <a:spLocks noChangeShapeType="1"/>
          </p:cNvSpPr>
          <p:nvPr/>
        </p:nvSpPr>
        <p:spPr bwMode="auto">
          <a:xfrm>
            <a:off x="3334856"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0" name="Line 130">
            <a:extLst>
              <a:ext uri="{FF2B5EF4-FFF2-40B4-BE49-F238E27FC236}">
                <a16:creationId xmlns:a16="http://schemas.microsoft.com/office/drawing/2014/main" id="{04E77E17-635E-5F3D-7AFC-B79B38025F58}"/>
              </a:ext>
            </a:extLst>
          </p:cNvPr>
          <p:cNvSpPr>
            <a:spLocks noChangeShapeType="1"/>
          </p:cNvSpPr>
          <p:nvPr/>
        </p:nvSpPr>
        <p:spPr bwMode="auto">
          <a:xfrm>
            <a:off x="3353017"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1" name="Line 131">
            <a:extLst>
              <a:ext uri="{FF2B5EF4-FFF2-40B4-BE49-F238E27FC236}">
                <a16:creationId xmlns:a16="http://schemas.microsoft.com/office/drawing/2014/main" id="{C614126D-FD34-AA6E-B722-AB6D5CC0D345}"/>
              </a:ext>
            </a:extLst>
          </p:cNvPr>
          <p:cNvSpPr>
            <a:spLocks noChangeShapeType="1"/>
          </p:cNvSpPr>
          <p:nvPr/>
        </p:nvSpPr>
        <p:spPr bwMode="auto">
          <a:xfrm>
            <a:off x="3369967"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2" name="Line 132">
            <a:extLst>
              <a:ext uri="{FF2B5EF4-FFF2-40B4-BE49-F238E27FC236}">
                <a16:creationId xmlns:a16="http://schemas.microsoft.com/office/drawing/2014/main" id="{7A114AD0-6286-08EF-0350-F0138CC6F85C}"/>
              </a:ext>
            </a:extLst>
          </p:cNvPr>
          <p:cNvSpPr>
            <a:spLocks noChangeShapeType="1"/>
          </p:cNvSpPr>
          <p:nvPr/>
        </p:nvSpPr>
        <p:spPr bwMode="auto">
          <a:xfrm>
            <a:off x="3374810"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3" name="Line 133">
            <a:extLst>
              <a:ext uri="{FF2B5EF4-FFF2-40B4-BE49-F238E27FC236}">
                <a16:creationId xmlns:a16="http://schemas.microsoft.com/office/drawing/2014/main" id="{4424687A-0BD9-90EF-8CF8-B5C29BA802BE}"/>
              </a:ext>
            </a:extLst>
          </p:cNvPr>
          <p:cNvSpPr>
            <a:spLocks noChangeShapeType="1"/>
          </p:cNvSpPr>
          <p:nvPr/>
        </p:nvSpPr>
        <p:spPr bwMode="auto">
          <a:xfrm>
            <a:off x="3384496"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4" name="Line 134">
            <a:extLst>
              <a:ext uri="{FF2B5EF4-FFF2-40B4-BE49-F238E27FC236}">
                <a16:creationId xmlns:a16="http://schemas.microsoft.com/office/drawing/2014/main" id="{B74EF785-DAFC-4C54-F86D-2CA045DB857A}"/>
              </a:ext>
            </a:extLst>
          </p:cNvPr>
          <p:cNvSpPr>
            <a:spLocks noChangeShapeType="1"/>
          </p:cNvSpPr>
          <p:nvPr/>
        </p:nvSpPr>
        <p:spPr bwMode="auto">
          <a:xfrm>
            <a:off x="3388128"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5" name="Line 135">
            <a:extLst>
              <a:ext uri="{FF2B5EF4-FFF2-40B4-BE49-F238E27FC236}">
                <a16:creationId xmlns:a16="http://schemas.microsoft.com/office/drawing/2014/main" id="{1F2F0368-9619-AA57-3F84-7B6ED881FFA8}"/>
              </a:ext>
            </a:extLst>
          </p:cNvPr>
          <p:cNvSpPr>
            <a:spLocks noChangeShapeType="1"/>
          </p:cNvSpPr>
          <p:nvPr/>
        </p:nvSpPr>
        <p:spPr bwMode="auto">
          <a:xfrm>
            <a:off x="3448665"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6" name="Line 136">
            <a:extLst>
              <a:ext uri="{FF2B5EF4-FFF2-40B4-BE49-F238E27FC236}">
                <a16:creationId xmlns:a16="http://schemas.microsoft.com/office/drawing/2014/main" id="{C71B8C1C-F00E-DBEB-1284-111D5B2DAD97}"/>
              </a:ext>
            </a:extLst>
          </p:cNvPr>
          <p:cNvSpPr>
            <a:spLocks noChangeShapeType="1"/>
          </p:cNvSpPr>
          <p:nvPr/>
        </p:nvSpPr>
        <p:spPr bwMode="auto">
          <a:xfrm>
            <a:off x="3460772"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7" name="Line 137">
            <a:extLst>
              <a:ext uri="{FF2B5EF4-FFF2-40B4-BE49-F238E27FC236}">
                <a16:creationId xmlns:a16="http://schemas.microsoft.com/office/drawing/2014/main" id="{145B9FBE-FF86-9F68-D77B-39C6D7AC740F}"/>
              </a:ext>
            </a:extLst>
          </p:cNvPr>
          <p:cNvSpPr>
            <a:spLocks noChangeShapeType="1"/>
          </p:cNvSpPr>
          <p:nvPr/>
        </p:nvSpPr>
        <p:spPr bwMode="auto">
          <a:xfrm>
            <a:off x="3480144"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8" name="Line 138">
            <a:extLst>
              <a:ext uri="{FF2B5EF4-FFF2-40B4-BE49-F238E27FC236}">
                <a16:creationId xmlns:a16="http://schemas.microsoft.com/office/drawing/2014/main" id="{3AF2E219-515B-7654-23AF-A4AB7AA619CE}"/>
              </a:ext>
            </a:extLst>
          </p:cNvPr>
          <p:cNvSpPr>
            <a:spLocks noChangeShapeType="1"/>
          </p:cNvSpPr>
          <p:nvPr/>
        </p:nvSpPr>
        <p:spPr bwMode="auto">
          <a:xfrm>
            <a:off x="3516466"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9" name="Line 139">
            <a:extLst>
              <a:ext uri="{FF2B5EF4-FFF2-40B4-BE49-F238E27FC236}">
                <a16:creationId xmlns:a16="http://schemas.microsoft.com/office/drawing/2014/main" id="{A42DE423-4644-9B53-C104-2C0EA3E1EB85}"/>
              </a:ext>
            </a:extLst>
          </p:cNvPr>
          <p:cNvSpPr>
            <a:spLocks noChangeShapeType="1"/>
          </p:cNvSpPr>
          <p:nvPr/>
        </p:nvSpPr>
        <p:spPr bwMode="auto">
          <a:xfrm>
            <a:off x="3532206"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0" name="Line 140">
            <a:extLst>
              <a:ext uri="{FF2B5EF4-FFF2-40B4-BE49-F238E27FC236}">
                <a16:creationId xmlns:a16="http://schemas.microsoft.com/office/drawing/2014/main" id="{8917B0FA-6045-6CAF-5FCE-5EDCD86AFA48}"/>
              </a:ext>
            </a:extLst>
          </p:cNvPr>
          <p:cNvSpPr>
            <a:spLocks noChangeShapeType="1"/>
          </p:cNvSpPr>
          <p:nvPr/>
        </p:nvSpPr>
        <p:spPr bwMode="auto">
          <a:xfrm>
            <a:off x="3555209"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1" name="Line 141">
            <a:extLst>
              <a:ext uri="{FF2B5EF4-FFF2-40B4-BE49-F238E27FC236}">
                <a16:creationId xmlns:a16="http://schemas.microsoft.com/office/drawing/2014/main" id="{362E6253-3D27-FF04-0F67-339490183877}"/>
              </a:ext>
            </a:extLst>
          </p:cNvPr>
          <p:cNvSpPr>
            <a:spLocks noChangeShapeType="1"/>
          </p:cNvSpPr>
          <p:nvPr/>
        </p:nvSpPr>
        <p:spPr bwMode="auto">
          <a:xfrm>
            <a:off x="3557631"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2" name="Line 142">
            <a:extLst>
              <a:ext uri="{FF2B5EF4-FFF2-40B4-BE49-F238E27FC236}">
                <a16:creationId xmlns:a16="http://schemas.microsoft.com/office/drawing/2014/main" id="{3678535B-B44E-B2D8-DA17-7057D5169CDB}"/>
              </a:ext>
            </a:extLst>
          </p:cNvPr>
          <p:cNvSpPr>
            <a:spLocks noChangeShapeType="1"/>
          </p:cNvSpPr>
          <p:nvPr/>
        </p:nvSpPr>
        <p:spPr bwMode="auto">
          <a:xfrm>
            <a:off x="3609693"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3" name="Line 143">
            <a:extLst>
              <a:ext uri="{FF2B5EF4-FFF2-40B4-BE49-F238E27FC236}">
                <a16:creationId xmlns:a16="http://schemas.microsoft.com/office/drawing/2014/main" id="{868EB792-7922-B19B-D892-2EBCDAE8A6AD}"/>
              </a:ext>
            </a:extLst>
          </p:cNvPr>
          <p:cNvSpPr>
            <a:spLocks noChangeShapeType="1"/>
          </p:cNvSpPr>
          <p:nvPr/>
        </p:nvSpPr>
        <p:spPr bwMode="auto">
          <a:xfrm>
            <a:off x="3693233"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4" name="Line 144">
            <a:extLst>
              <a:ext uri="{FF2B5EF4-FFF2-40B4-BE49-F238E27FC236}">
                <a16:creationId xmlns:a16="http://schemas.microsoft.com/office/drawing/2014/main" id="{18DA4E95-4DE8-2C54-F011-30B65A16611D}"/>
              </a:ext>
            </a:extLst>
          </p:cNvPr>
          <p:cNvSpPr>
            <a:spLocks noChangeShapeType="1"/>
          </p:cNvSpPr>
          <p:nvPr/>
        </p:nvSpPr>
        <p:spPr bwMode="auto">
          <a:xfrm>
            <a:off x="3708973"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5" name="Line 145">
            <a:extLst>
              <a:ext uri="{FF2B5EF4-FFF2-40B4-BE49-F238E27FC236}">
                <a16:creationId xmlns:a16="http://schemas.microsoft.com/office/drawing/2014/main" id="{1346433E-7E48-FD51-E5DC-8A6552FC8CC4}"/>
              </a:ext>
            </a:extLst>
          </p:cNvPr>
          <p:cNvSpPr>
            <a:spLocks noChangeShapeType="1"/>
          </p:cNvSpPr>
          <p:nvPr/>
        </p:nvSpPr>
        <p:spPr bwMode="auto">
          <a:xfrm>
            <a:off x="3738031"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6" name="Line 146">
            <a:extLst>
              <a:ext uri="{FF2B5EF4-FFF2-40B4-BE49-F238E27FC236}">
                <a16:creationId xmlns:a16="http://schemas.microsoft.com/office/drawing/2014/main" id="{933E99D3-C071-87B2-2AE3-3E0E09EF83B5}"/>
              </a:ext>
            </a:extLst>
          </p:cNvPr>
          <p:cNvSpPr>
            <a:spLocks noChangeShapeType="1"/>
          </p:cNvSpPr>
          <p:nvPr/>
        </p:nvSpPr>
        <p:spPr bwMode="auto">
          <a:xfrm>
            <a:off x="3752560"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7" name="Line 147">
            <a:extLst>
              <a:ext uri="{FF2B5EF4-FFF2-40B4-BE49-F238E27FC236}">
                <a16:creationId xmlns:a16="http://schemas.microsoft.com/office/drawing/2014/main" id="{EE70D111-BF1F-1606-7FE8-EA1420038DD9}"/>
              </a:ext>
            </a:extLst>
          </p:cNvPr>
          <p:cNvSpPr>
            <a:spLocks noChangeShapeType="1"/>
          </p:cNvSpPr>
          <p:nvPr/>
        </p:nvSpPr>
        <p:spPr bwMode="auto">
          <a:xfrm>
            <a:off x="3765877"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8" name="Line 148">
            <a:extLst>
              <a:ext uri="{FF2B5EF4-FFF2-40B4-BE49-F238E27FC236}">
                <a16:creationId xmlns:a16="http://schemas.microsoft.com/office/drawing/2014/main" id="{A2B44447-26E4-A952-3EB3-5FCD34C42842}"/>
              </a:ext>
            </a:extLst>
          </p:cNvPr>
          <p:cNvSpPr>
            <a:spLocks noChangeShapeType="1"/>
          </p:cNvSpPr>
          <p:nvPr/>
        </p:nvSpPr>
        <p:spPr bwMode="auto">
          <a:xfrm>
            <a:off x="3816728"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49" name="Line 149">
            <a:extLst>
              <a:ext uri="{FF2B5EF4-FFF2-40B4-BE49-F238E27FC236}">
                <a16:creationId xmlns:a16="http://schemas.microsoft.com/office/drawing/2014/main" id="{0F68FC05-CF5A-83C7-B34C-5D52DA373B36}"/>
              </a:ext>
            </a:extLst>
          </p:cNvPr>
          <p:cNvSpPr>
            <a:spLocks noChangeShapeType="1"/>
          </p:cNvSpPr>
          <p:nvPr/>
        </p:nvSpPr>
        <p:spPr bwMode="auto">
          <a:xfrm>
            <a:off x="3930537"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50" name="Line 150">
            <a:extLst>
              <a:ext uri="{FF2B5EF4-FFF2-40B4-BE49-F238E27FC236}">
                <a16:creationId xmlns:a16="http://schemas.microsoft.com/office/drawing/2014/main" id="{6AF2F3B3-6FC9-E2F1-103C-F3FEF1737B44}"/>
              </a:ext>
            </a:extLst>
          </p:cNvPr>
          <p:cNvSpPr>
            <a:spLocks noChangeShapeType="1"/>
          </p:cNvSpPr>
          <p:nvPr/>
        </p:nvSpPr>
        <p:spPr bwMode="auto">
          <a:xfrm>
            <a:off x="3981388"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51" name="Line 151">
            <a:extLst>
              <a:ext uri="{FF2B5EF4-FFF2-40B4-BE49-F238E27FC236}">
                <a16:creationId xmlns:a16="http://schemas.microsoft.com/office/drawing/2014/main" id="{A4745C48-42AC-2095-13A0-B72331E199A6}"/>
              </a:ext>
            </a:extLst>
          </p:cNvPr>
          <p:cNvSpPr>
            <a:spLocks noChangeShapeType="1"/>
          </p:cNvSpPr>
          <p:nvPr/>
        </p:nvSpPr>
        <p:spPr bwMode="auto">
          <a:xfrm>
            <a:off x="4023764" y="4947792"/>
            <a:ext cx="0" cy="66233"/>
          </a:xfrm>
          <a:prstGeom prst="line">
            <a:avLst/>
          </a:prstGeom>
          <a:noFill/>
          <a:ln w="15875"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52" name="Rectangle 152">
            <a:extLst>
              <a:ext uri="{FF2B5EF4-FFF2-40B4-BE49-F238E27FC236}">
                <a16:creationId xmlns:a16="http://schemas.microsoft.com/office/drawing/2014/main" id="{166DD222-9919-DABB-C30A-061DED5EA657}"/>
              </a:ext>
            </a:extLst>
          </p:cNvPr>
          <p:cNvSpPr>
            <a:spLocks noChangeArrowheads="1"/>
          </p:cNvSpPr>
          <p:nvPr/>
        </p:nvSpPr>
        <p:spPr bwMode="auto">
          <a:xfrm>
            <a:off x="2220273" y="5721723"/>
            <a:ext cx="4488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Months</a:t>
            </a:r>
            <a:endPar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53" name="Rectangle 153">
            <a:extLst>
              <a:ext uri="{FF2B5EF4-FFF2-40B4-BE49-F238E27FC236}">
                <a16:creationId xmlns:a16="http://schemas.microsoft.com/office/drawing/2014/main" id="{C186FBF1-E8BC-400B-1D16-96D6CBAFBC1E}"/>
              </a:ext>
            </a:extLst>
          </p:cNvPr>
          <p:cNvSpPr>
            <a:spLocks noChangeArrowheads="1"/>
          </p:cNvSpPr>
          <p:nvPr/>
        </p:nvSpPr>
        <p:spPr bwMode="auto">
          <a:xfrm rot="16200000">
            <a:off x="19338" y="3945296"/>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OS, %</a:t>
            </a:r>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54" name="Rectangle 154">
            <a:extLst>
              <a:ext uri="{FF2B5EF4-FFF2-40B4-BE49-F238E27FC236}">
                <a16:creationId xmlns:a16="http://schemas.microsoft.com/office/drawing/2014/main" id="{161F21E5-4CED-16D2-1014-F04CEAF96D96}"/>
              </a:ext>
            </a:extLst>
          </p:cNvPr>
          <p:cNvSpPr>
            <a:spLocks noChangeArrowheads="1"/>
          </p:cNvSpPr>
          <p:nvPr/>
        </p:nvSpPr>
        <p:spPr bwMode="auto">
          <a:xfrm>
            <a:off x="318272" y="5721723"/>
            <a:ext cx="332537"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No. at Risk</a:t>
            </a:r>
            <a:endPar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55" name="Rectangle 158">
            <a:extLst>
              <a:ext uri="{FF2B5EF4-FFF2-40B4-BE49-F238E27FC236}">
                <a16:creationId xmlns:a16="http://schemas.microsoft.com/office/drawing/2014/main" id="{B527A3EB-B430-F2AF-FB5F-7CB235885779}"/>
              </a:ext>
            </a:extLst>
          </p:cNvPr>
          <p:cNvSpPr>
            <a:spLocks noChangeArrowheads="1"/>
          </p:cNvSpPr>
          <p:nvPr/>
        </p:nvSpPr>
        <p:spPr bwMode="auto">
          <a:xfrm>
            <a:off x="461518" y="5928394"/>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298</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56" name="Rectangle 159">
            <a:extLst>
              <a:ext uri="{FF2B5EF4-FFF2-40B4-BE49-F238E27FC236}">
                <a16:creationId xmlns:a16="http://schemas.microsoft.com/office/drawing/2014/main" id="{8FBCE89D-0084-1E19-005D-13B9782DC085}"/>
              </a:ext>
            </a:extLst>
          </p:cNvPr>
          <p:cNvSpPr>
            <a:spLocks noChangeArrowheads="1"/>
          </p:cNvSpPr>
          <p:nvPr/>
        </p:nvSpPr>
        <p:spPr bwMode="auto">
          <a:xfrm>
            <a:off x="792049" y="5928394"/>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265</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57" name="Rectangle 160">
            <a:extLst>
              <a:ext uri="{FF2B5EF4-FFF2-40B4-BE49-F238E27FC236}">
                <a16:creationId xmlns:a16="http://schemas.microsoft.com/office/drawing/2014/main" id="{0ABBC0E4-030D-4163-AB29-C4BB5B990154}"/>
              </a:ext>
            </a:extLst>
          </p:cNvPr>
          <p:cNvSpPr>
            <a:spLocks noChangeArrowheads="1"/>
          </p:cNvSpPr>
          <p:nvPr/>
        </p:nvSpPr>
        <p:spPr bwMode="auto">
          <a:xfrm>
            <a:off x="1132265" y="5928394"/>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207</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58" name="Rectangle 161">
            <a:extLst>
              <a:ext uri="{FF2B5EF4-FFF2-40B4-BE49-F238E27FC236}">
                <a16:creationId xmlns:a16="http://schemas.microsoft.com/office/drawing/2014/main" id="{A7F7703A-9C86-02C6-A58F-BC683157B90C}"/>
              </a:ext>
            </a:extLst>
          </p:cNvPr>
          <p:cNvSpPr>
            <a:spLocks noChangeArrowheads="1"/>
          </p:cNvSpPr>
          <p:nvPr/>
        </p:nvSpPr>
        <p:spPr bwMode="auto">
          <a:xfrm>
            <a:off x="1467597" y="5928394"/>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166</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59" name="Rectangle 162">
            <a:extLst>
              <a:ext uri="{FF2B5EF4-FFF2-40B4-BE49-F238E27FC236}">
                <a16:creationId xmlns:a16="http://schemas.microsoft.com/office/drawing/2014/main" id="{CCC16DDF-FB52-208F-C9E7-642D4606A4DE}"/>
              </a:ext>
            </a:extLst>
          </p:cNvPr>
          <p:cNvSpPr>
            <a:spLocks noChangeArrowheads="1"/>
          </p:cNvSpPr>
          <p:nvPr/>
        </p:nvSpPr>
        <p:spPr bwMode="auto">
          <a:xfrm>
            <a:off x="1796897" y="5928394"/>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127</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60" name="Rectangle 163">
            <a:extLst>
              <a:ext uri="{FF2B5EF4-FFF2-40B4-BE49-F238E27FC236}">
                <a16:creationId xmlns:a16="http://schemas.microsoft.com/office/drawing/2014/main" id="{CF2DCB72-5333-23F2-695E-514DD2CFD5D3}"/>
              </a:ext>
            </a:extLst>
          </p:cNvPr>
          <p:cNvSpPr>
            <a:spLocks noChangeArrowheads="1"/>
          </p:cNvSpPr>
          <p:nvPr/>
        </p:nvSpPr>
        <p:spPr bwMode="auto">
          <a:xfrm>
            <a:off x="2127448" y="5928394"/>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102</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61" name="Rectangle 164">
            <a:extLst>
              <a:ext uri="{FF2B5EF4-FFF2-40B4-BE49-F238E27FC236}">
                <a16:creationId xmlns:a16="http://schemas.microsoft.com/office/drawing/2014/main" id="{707AC525-3961-17CD-7F3F-C5664F7DCFAC}"/>
              </a:ext>
            </a:extLst>
          </p:cNvPr>
          <p:cNvSpPr>
            <a:spLocks noChangeArrowheads="1"/>
          </p:cNvSpPr>
          <p:nvPr/>
        </p:nvSpPr>
        <p:spPr bwMode="auto">
          <a:xfrm>
            <a:off x="2487479" y="5928394"/>
            <a:ext cx="70909"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78</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62" name="Rectangle 165">
            <a:extLst>
              <a:ext uri="{FF2B5EF4-FFF2-40B4-BE49-F238E27FC236}">
                <a16:creationId xmlns:a16="http://schemas.microsoft.com/office/drawing/2014/main" id="{6E2129E9-F73E-DBBB-E349-3C69AEB72AC4}"/>
              </a:ext>
            </a:extLst>
          </p:cNvPr>
          <p:cNvSpPr>
            <a:spLocks noChangeArrowheads="1"/>
          </p:cNvSpPr>
          <p:nvPr/>
        </p:nvSpPr>
        <p:spPr bwMode="auto">
          <a:xfrm>
            <a:off x="2829297" y="5928394"/>
            <a:ext cx="70909"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59</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63" name="Rectangle 166">
            <a:extLst>
              <a:ext uri="{FF2B5EF4-FFF2-40B4-BE49-F238E27FC236}">
                <a16:creationId xmlns:a16="http://schemas.microsoft.com/office/drawing/2014/main" id="{8EE0D940-56B5-EAB0-5797-B6E6D42DE386}"/>
              </a:ext>
            </a:extLst>
          </p:cNvPr>
          <p:cNvSpPr>
            <a:spLocks noChangeArrowheads="1"/>
          </p:cNvSpPr>
          <p:nvPr/>
        </p:nvSpPr>
        <p:spPr bwMode="auto">
          <a:xfrm>
            <a:off x="3168949" y="5928394"/>
            <a:ext cx="70909"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48</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64" name="Rectangle 167">
            <a:extLst>
              <a:ext uri="{FF2B5EF4-FFF2-40B4-BE49-F238E27FC236}">
                <a16:creationId xmlns:a16="http://schemas.microsoft.com/office/drawing/2014/main" id="{737EDEB9-C2BF-A2A4-6C2D-2E68A0A9224D}"/>
              </a:ext>
            </a:extLst>
          </p:cNvPr>
          <p:cNvSpPr>
            <a:spLocks noChangeArrowheads="1"/>
          </p:cNvSpPr>
          <p:nvPr/>
        </p:nvSpPr>
        <p:spPr bwMode="auto">
          <a:xfrm>
            <a:off x="3495930" y="5928394"/>
            <a:ext cx="70909"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32</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65" name="Rectangle 168">
            <a:extLst>
              <a:ext uri="{FF2B5EF4-FFF2-40B4-BE49-F238E27FC236}">
                <a16:creationId xmlns:a16="http://schemas.microsoft.com/office/drawing/2014/main" id="{7D0978F4-266B-9AB0-A84B-15822F71A6EF}"/>
              </a:ext>
            </a:extLst>
          </p:cNvPr>
          <p:cNvSpPr>
            <a:spLocks noChangeArrowheads="1"/>
          </p:cNvSpPr>
          <p:nvPr/>
        </p:nvSpPr>
        <p:spPr bwMode="auto">
          <a:xfrm>
            <a:off x="3857423" y="5928394"/>
            <a:ext cx="35455"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5</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66" name="Rectangle 169">
            <a:extLst>
              <a:ext uri="{FF2B5EF4-FFF2-40B4-BE49-F238E27FC236}">
                <a16:creationId xmlns:a16="http://schemas.microsoft.com/office/drawing/2014/main" id="{A9AC7DE4-37A2-DB33-3BE5-68B9025F1C97}"/>
              </a:ext>
            </a:extLst>
          </p:cNvPr>
          <p:cNvSpPr>
            <a:spLocks noChangeArrowheads="1"/>
          </p:cNvSpPr>
          <p:nvPr/>
        </p:nvSpPr>
        <p:spPr bwMode="auto">
          <a:xfrm>
            <a:off x="4200625" y="5928394"/>
            <a:ext cx="35455"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0</a:t>
            </a:r>
            <a:endParaRPr kumimoji="0" lang="en-US" sz="20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167" name="Rectangle 170">
            <a:extLst>
              <a:ext uri="{FF2B5EF4-FFF2-40B4-BE49-F238E27FC236}">
                <a16:creationId xmlns:a16="http://schemas.microsoft.com/office/drawing/2014/main" id="{E2BC4CCD-BBFB-7455-F157-B6002C23BAD9}"/>
              </a:ext>
            </a:extLst>
          </p:cNvPr>
          <p:cNvSpPr>
            <a:spLocks noChangeArrowheads="1"/>
          </p:cNvSpPr>
          <p:nvPr/>
        </p:nvSpPr>
        <p:spPr bwMode="auto">
          <a:xfrm>
            <a:off x="462040" y="6077416"/>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296</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68" name="Rectangle 171">
            <a:extLst>
              <a:ext uri="{FF2B5EF4-FFF2-40B4-BE49-F238E27FC236}">
                <a16:creationId xmlns:a16="http://schemas.microsoft.com/office/drawing/2014/main" id="{D867246E-0A18-078A-9BA3-5B85DFFBD0A4}"/>
              </a:ext>
            </a:extLst>
          </p:cNvPr>
          <p:cNvSpPr>
            <a:spLocks noChangeArrowheads="1"/>
          </p:cNvSpPr>
          <p:nvPr/>
        </p:nvSpPr>
        <p:spPr bwMode="auto">
          <a:xfrm>
            <a:off x="793781" y="6077416"/>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244</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69" name="Rectangle 172">
            <a:extLst>
              <a:ext uri="{FF2B5EF4-FFF2-40B4-BE49-F238E27FC236}">
                <a16:creationId xmlns:a16="http://schemas.microsoft.com/office/drawing/2014/main" id="{83AA1C02-28CD-9712-A7FA-ADD52B917768}"/>
              </a:ext>
            </a:extLst>
          </p:cNvPr>
          <p:cNvSpPr>
            <a:spLocks noChangeArrowheads="1"/>
          </p:cNvSpPr>
          <p:nvPr/>
        </p:nvSpPr>
        <p:spPr bwMode="auto">
          <a:xfrm>
            <a:off x="1132787" y="6077416"/>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180</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0" name="Rectangle 173">
            <a:extLst>
              <a:ext uri="{FF2B5EF4-FFF2-40B4-BE49-F238E27FC236}">
                <a16:creationId xmlns:a16="http://schemas.microsoft.com/office/drawing/2014/main" id="{E36B5208-5744-203F-4CC6-A7E011B586DB}"/>
              </a:ext>
            </a:extLst>
          </p:cNvPr>
          <p:cNvSpPr>
            <a:spLocks noChangeArrowheads="1"/>
          </p:cNvSpPr>
          <p:nvPr/>
        </p:nvSpPr>
        <p:spPr bwMode="auto">
          <a:xfrm>
            <a:off x="1469330" y="6077416"/>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135</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1" name="Rectangle 174">
            <a:extLst>
              <a:ext uri="{FF2B5EF4-FFF2-40B4-BE49-F238E27FC236}">
                <a16:creationId xmlns:a16="http://schemas.microsoft.com/office/drawing/2014/main" id="{DB0B6784-AC02-6EE5-91F3-C1C1CFD8AC55}"/>
              </a:ext>
            </a:extLst>
          </p:cNvPr>
          <p:cNvSpPr>
            <a:spLocks noChangeArrowheads="1"/>
          </p:cNvSpPr>
          <p:nvPr/>
        </p:nvSpPr>
        <p:spPr bwMode="auto">
          <a:xfrm>
            <a:off x="1804683" y="6077416"/>
            <a:ext cx="106363"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104</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2" name="Rectangle 175">
            <a:extLst>
              <a:ext uri="{FF2B5EF4-FFF2-40B4-BE49-F238E27FC236}">
                <a16:creationId xmlns:a16="http://schemas.microsoft.com/office/drawing/2014/main" id="{0A260982-C054-070C-8BFC-1DF352A5E758}"/>
              </a:ext>
            </a:extLst>
          </p:cNvPr>
          <p:cNvSpPr>
            <a:spLocks noChangeArrowheads="1"/>
          </p:cNvSpPr>
          <p:nvPr/>
        </p:nvSpPr>
        <p:spPr bwMode="auto">
          <a:xfrm>
            <a:off x="2152356" y="6077416"/>
            <a:ext cx="70909"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85</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3" name="Rectangle 176">
            <a:extLst>
              <a:ext uri="{FF2B5EF4-FFF2-40B4-BE49-F238E27FC236}">
                <a16:creationId xmlns:a16="http://schemas.microsoft.com/office/drawing/2014/main" id="{2DE63791-5153-173B-63F4-86681AB6076F}"/>
              </a:ext>
            </a:extLst>
          </p:cNvPr>
          <p:cNvSpPr>
            <a:spLocks noChangeArrowheads="1"/>
          </p:cNvSpPr>
          <p:nvPr/>
        </p:nvSpPr>
        <p:spPr bwMode="auto">
          <a:xfrm>
            <a:off x="2487479" y="6077416"/>
            <a:ext cx="70909"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63</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4" name="Rectangle 177">
            <a:extLst>
              <a:ext uri="{FF2B5EF4-FFF2-40B4-BE49-F238E27FC236}">
                <a16:creationId xmlns:a16="http://schemas.microsoft.com/office/drawing/2014/main" id="{78E4F93B-8780-53FB-A24A-B3024647B371}"/>
              </a:ext>
            </a:extLst>
          </p:cNvPr>
          <p:cNvSpPr>
            <a:spLocks noChangeArrowheads="1"/>
          </p:cNvSpPr>
          <p:nvPr/>
        </p:nvSpPr>
        <p:spPr bwMode="auto">
          <a:xfrm>
            <a:off x="2829297" y="6077416"/>
            <a:ext cx="70909"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50</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5" name="Rectangle 178">
            <a:extLst>
              <a:ext uri="{FF2B5EF4-FFF2-40B4-BE49-F238E27FC236}">
                <a16:creationId xmlns:a16="http://schemas.microsoft.com/office/drawing/2014/main" id="{B95DF7DC-288B-0E1C-3AE5-F22DFD9B9B20}"/>
              </a:ext>
            </a:extLst>
          </p:cNvPr>
          <p:cNvSpPr>
            <a:spLocks noChangeArrowheads="1"/>
          </p:cNvSpPr>
          <p:nvPr/>
        </p:nvSpPr>
        <p:spPr bwMode="auto">
          <a:xfrm>
            <a:off x="3168949" y="6077416"/>
            <a:ext cx="70909"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30</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6" name="Rectangle 179">
            <a:extLst>
              <a:ext uri="{FF2B5EF4-FFF2-40B4-BE49-F238E27FC236}">
                <a16:creationId xmlns:a16="http://schemas.microsoft.com/office/drawing/2014/main" id="{2DAF006D-AEC4-0DFF-4A5D-E8D706A6CF2C}"/>
              </a:ext>
            </a:extLst>
          </p:cNvPr>
          <p:cNvSpPr>
            <a:spLocks noChangeArrowheads="1"/>
          </p:cNvSpPr>
          <p:nvPr/>
        </p:nvSpPr>
        <p:spPr bwMode="auto">
          <a:xfrm>
            <a:off x="3495930" y="6077416"/>
            <a:ext cx="70909"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13</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7" name="Rectangle 180">
            <a:extLst>
              <a:ext uri="{FF2B5EF4-FFF2-40B4-BE49-F238E27FC236}">
                <a16:creationId xmlns:a16="http://schemas.microsoft.com/office/drawing/2014/main" id="{DE0D2FA8-CDEB-3E2D-3C35-08EA4CAA9E65}"/>
              </a:ext>
            </a:extLst>
          </p:cNvPr>
          <p:cNvSpPr>
            <a:spLocks noChangeArrowheads="1"/>
          </p:cNvSpPr>
          <p:nvPr/>
        </p:nvSpPr>
        <p:spPr bwMode="auto">
          <a:xfrm>
            <a:off x="3857423" y="6077416"/>
            <a:ext cx="35455"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3</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8" name="Rectangle 181">
            <a:extLst>
              <a:ext uri="{FF2B5EF4-FFF2-40B4-BE49-F238E27FC236}">
                <a16:creationId xmlns:a16="http://schemas.microsoft.com/office/drawing/2014/main" id="{7CFDD0A9-F8CF-B563-EDD1-453738F50992}"/>
              </a:ext>
            </a:extLst>
          </p:cNvPr>
          <p:cNvSpPr>
            <a:spLocks noChangeArrowheads="1"/>
          </p:cNvSpPr>
          <p:nvPr/>
        </p:nvSpPr>
        <p:spPr bwMode="auto">
          <a:xfrm>
            <a:off x="4200625" y="6077416"/>
            <a:ext cx="35455" cy="1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0</a:t>
            </a:r>
            <a:endParaRPr kumimoji="0" lang="en-US" sz="20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179" name="Rectangle: Rounded Corners 178">
            <a:extLst>
              <a:ext uri="{FF2B5EF4-FFF2-40B4-BE49-F238E27FC236}">
                <a16:creationId xmlns:a16="http://schemas.microsoft.com/office/drawing/2014/main" id="{F142B4E1-DEDD-CD3E-9ABF-9F724048E774}"/>
              </a:ext>
            </a:extLst>
          </p:cNvPr>
          <p:cNvSpPr/>
          <p:nvPr/>
        </p:nvSpPr>
        <p:spPr>
          <a:xfrm>
            <a:off x="2277403" y="2690075"/>
            <a:ext cx="1848173" cy="273797"/>
          </a:xfrm>
          <a:prstGeom prst="roundRect">
            <a:avLst/>
          </a:prstGeom>
          <a:solidFill>
            <a:schemeClr val="bg1"/>
          </a:solidFill>
          <a:ln w="19050" cap="flat" cmpd="sng" algn="ctr">
            <a:solidFill>
              <a:srgbClr val="1D559B"/>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HR 0.79 (95% CI, 0.66-0.95)</a:t>
            </a:r>
            <a:endParaRPr kumimoji="0" lang="en-US" sz="12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181" name="Freeform 264">
            <a:extLst>
              <a:ext uri="{FF2B5EF4-FFF2-40B4-BE49-F238E27FC236}">
                <a16:creationId xmlns:a16="http://schemas.microsoft.com/office/drawing/2014/main" id="{BBBF345F-EAB3-CBC1-13FC-FA5867235112}"/>
              </a:ext>
            </a:extLst>
          </p:cNvPr>
          <p:cNvSpPr>
            <a:spLocks noEditPoints="1"/>
          </p:cNvSpPr>
          <p:nvPr/>
        </p:nvSpPr>
        <p:spPr bwMode="auto">
          <a:xfrm>
            <a:off x="2520593" y="3657428"/>
            <a:ext cx="6192" cy="1754192"/>
          </a:xfrm>
          <a:custGeom>
            <a:avLst/>
            <a:gdLst>
              <a:gd name="T0" fmla="*/ 0 w 48"/>
              <a:gd name="T1" fmla="*/ 0 h 9000"/>
              <a:gd name="T2" fmla="*/ 0 w 48"/>
              <a:gd name="T3" fmla="*/ 336 h 9000"/>
              <a:gd name="T4" fmla="*/ 48 w 48"/>
              <a:gd name="T5" fmla="*/ 576 h 9000"/>
              <a:gd name="T6" fmla="*/ 48 w 48"/>
              <a:gd name="T7" fmla="*/ 480 h 9000"/>
              <a:gd name="T8" fmla="*/ 0 w 48"/>
              <a:gd name="T9" fmla="*/ 720 h 9000"/>
              <a:gd name="T10" fmla="*/ 24 w 48"/>
              <a:gd name="T11" fmla="*/ 1080 h 9000"/>
              <a:gd name="T12" fmla="*/ 48 w 48"/>
              <a:gd name="T13" fmla="*/ 1200 h 9000"/>
              <a:gd name="T14" fmla="*/ 24 w 48"/>
              <a:gd name="T15" fmla="*/ 1176 h 9000"/>
              <a:gd name="T16" fmla="*/ 0 w 48"/>
              <a:gd name="T17" fmla="*/ 1536 h 9000"/>
              <a:gd name="T18" fmla="*/ 48 w 48"/>
              <a:gd name="T19" fmla="*/ 1776 h 9000"/>
              <a:gd name="T20" fmla="*/ 48 w 48"/>
              <a:gd name="T21" fmla="*/ 1680 h 9000"/>
              <a:gd name="T22" fmla="*/ 0 w 48"/>
              <a:gd name="T23" fmla="*/ 1920 h 9000"/>
              <a:gd name="T24" fmla="*/ 24 w 48"/>
              <a:gd name="T25" fmla="*/ 2280 h 9000"/>
              <a:gd name="T26" fmla="*/ 48 w 48"/>
              <a:gd name="T27" fmla="*/ 2400 h 9000"/>
              <a:gd name="T28" fmla="*/ 24 w 48"/>
              <a:gd name="T29" fmla="*/ 2376 h 9000"/>
              <a:gd name="T30" fmla="*/ 0 w 48"/>
              <a:gd name="T31" fmla="*/ 2736 h 9000"/>
              <a:gd name="T32" fmla="*/ 48 w 48"/>
              <a:gd name="T33" fmla="*/ 2976 h 9000"/>
              <a:gd name="T34" fmla="*/ 48 w 48"/>
              <a:gd name="T35" fmla="*/ 2880 h 9000"/>
              <a:gd name="T36" fmla="*/ 0 w 48"/>
              <a:gd name="T37" fmla="*/ 3120 h 9000"/>
              <a:gd name="T38" fmla="*/ 24 w 48"/>
              <a:gd name="T39" fmla="*/ 3480 h 9000"/>
              <a:gd name="T40" fmla="*/ 48 w 48"/>
              <a:gd name="T41" fmla="*/ 3600 h 9000"/>
              <a:gd name="T42" fmla="*/ 24 w 48"/>
              <a:gd name="T43" fmla="*/ 3576 h 9000"/>
              <a:gd name="T44" fmla="*/ 0 w 48"/>
              <a:gd name="T45" fmla="*/ 3936 h 9000"/>
              <a:gd name="T46" fmla="*/ 48 w 48"/>
              <a:gd name="T47" fmla="*/ 4176 h 9000"/>
              <a:gd name="T48" fmla="*/ 48 w 48"/>
              <a:gd name="T49" fmla="*/ 4080 h 9000"/>
              <a:gd name="T50" fmla="*/ 0 w 48"/>
              <a:gd name="T51" fmla="*/ 4320 h 9000"/>
              <a:gd name="T52" fmla="*/ 24 w 48"/>
              <a:gd name="T53" fmla="*/ 4680 h 9000"/>
              <a:gd name="T54" fmla="*/ 48 w 48"/>
              <a:gd name="T55" fmla="*/ 4800 h 9000"/>
              <a:gd name="T56" fmla="*/ 24 w 48"/>
              <a:gd name="T57" fmla="*/ 4776 h 9000"/>
              <a:gd name="T58" fmla="*/ 0 w 48"/>
              <a:gd name="T59" fmla="*/ 5136 h 9000"/>
              <a:gd name="T60" fmla="*/ 48 w 48"/>
              <a:gd name="T61" fmla="*/ 5376 h 9000"/>
              <a:gd name="T62" fmla="*/ 48 w 48"/>
              <a:gd name="T63" fmla="*/ 5280 h 9000"/>
              <a:gd name="T64" fmla="*/ 0 w 48"/>
              <a:gd name="T65" fmla="*/ 5520 h 9000"/>
              <a:gd name="T66" fmla="*/ 24 w 48"/>
              <a:gd name="T67" fmla="*/ 5880 h 9000"/>
              <a:gd name="T68" fmla="*/ 48 w 48"/>
              <a:gd name="T69" fmla="*/ 6000 h 9000"/>
              <a:gd name="T70" fmla="*/ 24 w 48"/>
              <a:gd name="T71" fmla="*/ 5976 h 9000"/>
              <a:gd name="T72" fmla="*/ 0 w 48"/>
              <a:gd name="T73" fmla="*/ 6336 h 9000"/>
              <a:gd name="T74" fmla="*/ 48 w 48"/>
              <a:gd name="T75" fmla="*/ 6576 h 9000"/>
              <a:gd name="T76" fmla="*/ 48 w 48"/>
              <a:gd name="T77" fmla="*/ 6480 h 9000"/>
              <a:gd name="T78" fmla="*/ 0 w 48"/>
              <a:gd name="T79" fmla="*/ 6720 h 9000"/>
              <a:gd name="T80" fmla="*/ 24 w 48"/>
              <a:gd name="T81" fmla="*/ 7080 h 9000"/>
              <a:gd name="T82" fmla="*/ 48 w 48"/>
              <a:gd name="T83" fmla="*/ 7200 h 9000"/>
              <a:gd name="T84" fmla="*/ 24 w 48"/>
              <a:gd name="T85" fmla="*/ 7176 h 9000"/>
              <a:gd name="T86" fmla="*/ 0 w 48"/>
              <a:gd name="T87" fmla="*/ 7536 h 9000"/>
              <a:gd name="T88" fmla="*/ 48 w 48"/>
              <a:gd name="T89" fmla="*/ 7776 h 9000"/>
              <a:gd name="T90" fmla="*/ 48 w 48"/>
              <a:gd name="T91" fmla="*/ 7680 h 9000"/>
              <a:gd name="T92" fmla="*/ 0 w 48"/>
              <a:gd name="T93" fmla="*/ 7920 h 9000"/>
              <a:gd name="T94" fmla="*/ 24 w 48"/>
              <a:gd name="T95" fmla="*/ 8280 h 9000"/>
              <a:gd name="T96" fmla="*/ 48 w 48"/>
              <a:gd name="T97" fmla="*/ 8400 h 9000"/>
              <a:gd name="T98" fmla="*/ 24 w 48"/>
              <a:gd name="T99" fmla="*/ 8376 h 9000"/>
              <a:gd name="T100" fmla="*/ 0 w 48"/>
              <a:gd name="T101" fmla="*/ 8736 h 9000"/>
              <a:gd name="T102" fmla="*/ 48 w 48"/>
              <a:gd name="T103" fmla="*/ 8976 h 9000"/>
              <a:gd name="T104" fmla="*/ 48 w 48"/>
              <a:gd name="T105" fmla="*/ 8880 h 9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9000">
                <a:moveTo>
                  <a:pt x="48" y="0"/>
                </a:moveTo>
                <a:lnTo>
                  <a:pt x="48" y="96"/>
                </a:lnTo>
                <a:cubicBezTo>
                  <a:pt x="48" y="110"/>
                  <a:pt x="38" y="120"/>
                  <a:pt x="24" y="120"/>
                </a:cubicBezTo>
                <a:cubicBezTo>
                  <a:pt x="11" y="120"/>
                  <a:pt x="0" y="110"/>
                  <a:pt x="0" y="96"/>
                </a:cubicBezTo>
                <a:lnTo>
                  <a:pt x="0" y="0"/>
                </a:lnTo>
                <a:lnTo>
                  <a:pt x="48" y="0"/>
                </a:lnTo>
                <a:close/>
                <a:moveTo>
                  <a:pt x="48" y="240"/>
                </a:moveTo>
                <a:lnTo>
                  <a:pt x="48" y="336"/>
                </a:lnTo>
                <a:cubicBezTo>
                  <a:pt x="48" y="350"/>
                  <a:pt x="38" y="360"/>
                  <a:pt x="24" y="360"/>
                </a:cubicBezTo>
                <a:cubicBezTo>
                  <a:pt x="11" y="360"/>
                  <a:pt x="0" y="350"/>
                  <a:pt x="0" y="336"/>
                </a:cubicBezTo>
                <a:lnTo>
                  <a:pt x="0" y="240"/>
                </a:lnTo>
                <a:cubicBezTo>
                  <a:pt x="0" y="227"/>
                  <a:pt x="11" y="216"/>
                  <a:pt x="24" y="216"/>
                </a:cubicBezTo>
                <a:cubicBezTo>
                  <a:pt x="38" y="216"/>
                  <a:pt x="48" y="227"/>
                  <a:pt x="48" y="240"/>
                </a:cubicBezTo>
                <a:close/>
                <a:moveTo>
                  <a:pt x="48" y="480"/>
                </a:moveTo>
                <a:lnTo>
                  <a:pt x="48" y="576"/>
                </a:lnTo>
                <a:cubicBezTo>
                  <a:pt x="48" y="590"/>
                  <a:pt x="38" y="600"/>
                  <a:pt x="24" y="600"/>
                </a:cubicBezTo>
                <a:cubicBezTo>
                  <a:pt x="11" y="600"/>
                  <a:pt x="0" y="590"/>
                  <a:pt x="0" y="576"/>
                </a:cubicBezTo>
                <a:lnTo>
                  <a:pt x="0" y="480"/>
                </a:lnTo>
                <a:cubicBezTo>
                  <a:pt x="0" y="467"/>
                  <a:pt x="11" y="456"/>
                  <a:pt x="24" y="456"/>
                </a:cubicBezTo>
                <a:cubicBezTo>
                  <a:pt x="38" y="456"/>
                  <a:pt x="48" y="467"/>
                  <a:pt x="48" y="480"/>
                </a:cubicBezTo>
                <a:close/>
                <a:moveTo>
                  <a:pt x="48" y="720"/>
                </a:moveTo>
                <a:lnTo>
                  <a:pt x="48" y="816"/>
                </a:lnTo>
                <a:cubicBezTo>
                  <a:pt x="48" y="830"/>
                  <a:pt x="38" y="840"/>
                  <a:pt x="24" y="840"/>
                </a:cubicBezTo>
                <a:cubicBezTo>
                  <a:pt x="11" y="840"/>
                  <a:pt x="0" y="830"/>
                  <a:pt x="0" y="816"/>
                </a:cubicBezTo>
                <a:lnTo>
                  <a:pt x="0" y="720"/>
                </a:lnTo>
                <a:cubicBezTo>
                  <a:pt x="0" y="707"/>
                  <a:pt x="11" y="696"/>
                  <a:pt x="24" y="696"/>
                </a:cubicBezTo>
                <a:cubicBezTo>
                  <a:pt x="38" y="696"/>
                  <a:pt x="48" y="707"/>
                  <a:pt x="48" y="720"/>
                </a:cubicBezTo>
                <a:close/>
                <a:moveTo>
                  <a:pt x="48" y="960"/>
                </a:moveTo>
                <a:lnTo>
                  <a:pt x="48" y="1056"/>
                </a:lnTo>
                <a:cubicBezTo>
                  <a:pt x="48" y="1070"/>
                  <a:pt x="38" y="1080"/>
                  <a:pt x="24" y="1080"/>
                </a:cubicBezTo>
                <a:cubicBezTo>
                  <a:pt x="11" y="1080"/>
                  <a:pt x="0" y="1070"/>
                  <a:pt x="0" y="1056"/>
                </a:cubicBezTo>
                <a:lnTo>
                  <a:pt x="0" y="960"/>
                </a:lnTo>
                <a:cubicBezTo>
                  <a:pt x="0" y="947"/>
                  <a:pt x="11" y="936"/>
                  <a:pt x="24" y="936"/>
                </a:cubicBezTo>
                <a:cubicBezTo>
                  <a:pt x="38" y="936"/>
                  <a:pt x="48" y="947"/>
                  <a:pt x="48" y="960"/>
                </a:cubicBezTo>
                <a:close/>
                <a:moveTo>
                  <a:pt x="48" y="1200"/>
                </a:moveTo>
                <a:lnTo>
                  <a:pt x="48" y="1296"/>
                </a:lnTo>
                <a:cubicBezTo>
                  <a:pt x="48" y="1310"/>
                  <a:pt x="38" y="1320"/>
                  <a:pt x="24" y="1320"/>
                </a:cubicBezTo>
                <a:cubicBezTo>
                  <a:pt x="11" y="1320"/>
                  <a:pt x="0" y="1310"/>
                  <a:pt x="0" y="1296"/>
                </a:cubicBezTo>
                <a:lnTo>
                  <a:pt x="0" y="1200"/>
                </a:lnTo>
                <a:cubicBezTo>
                  <a:pt x="0" y="1187"/>
                  <a:pt x="11" y="1176"/>
                  <a:pt x="24" y="1176"/>
                </a:cubicBezTo>
                <a:cubicBezTo>
                  <a:pt x="38" y="1176"/>
                  <a:pt x="48" y="1187"/>
                  <a:pt x="48" y="1200"/>
                </a:cubicBezTo>
                <a:close/>
                <a:moveTo>
                  <a:pt x="48" y="1440"/>
                </a:moveTo>
                <a:lnTo>
                  <a:pt x="48" y="1536"/>
                </a:lnTo>
                <a:cubicBezTo>
                  <a:pt x="48" y="1550"/>
                  <a:pt x="38" y="1560"/>
                  <a:pt x="24" y="1560"/>
                </a:cubicBezTo>
                <a:cubicBezTo>
                  <a:pt x="11" y="1560"/>
                  <a:pt x="0" y="1550"/>
                  <a:pt x="0" y="1536"/>
                </a:cubicBezTo>
                <a:lnTo>
                  <a:pt x="0" y="1440"/>
                </a:lnTo>
                <a:cubicBezTo>
                  <a:pt x="0" y="1427"/>
                  <a:pt x="11" y="1416"/>
                  <a:pt x="24" y="1416"/>
                </a:cubicBezTo>
                <a:cubicBezTo>
                  <a:pt x="38" y="1416"/>
                  <a:pt x="48" y="1427"/>
                  <a:pt x="48" y="1440"/>
                </a:cubicBezTo>
                <a:close/>
                <a:moveTo>
                  <a:pt x="48" y="1680"/>
                </a:moveTo>
                <a:lnTo>
                  <a:pt x="48" y="1776"/>
                </a:lnTo>
                <a:cubicBezTo>
                  <a:pt x="48" y="1790"/>
                  <a:pt x="38" y="1800"/>
                  <a:pt x="24" y="1800"/>
                </a:cubicBezTo>
                <a:cubicBezTo>
                  <a:pt x="11" y="1800"/>
                  <a:pt x="0" y="1790"/>
                  <a:pt x="0" y="1776"/>
                </a:cubicBezTo>
                <a:lnTo>
                  <a:pt x="0" y="1680"/>
                </a:lnTo>
                <a:cubicBezTo>
                  <a:pt x="0" y="1667"/>
                  <a:pt x="11" y="1656"/>
                  <a:pt x="24" y="1656"/>
                </a:cubicBezTo>
                <a:cubicBezTo>
                  <a:pt x="38" y="1656"/>
                  <a:pt x="48" y="1667"/>
                  <a:pt x="48" y="1680"/>
                </a:cubicBezTo>
                <a:close/>
                <a:moveTo>
                  <a:pt x="48" y="1920"/>
                </a:moveTo>
                <a:lnTo>
                  <a:pt x="48" y="2016"/>
                </a:lnTo>
                <a:cubicBezTo>
                  <a:pt x="48" y="2030"/>
                  <a:pt x="38" y="2040"/>
                  <a:pt x="24" y="2040"/>
                </a:cubicBezTo>
                <a:cubicBezTo>
                  <a:pt x="11" y="2040"/>
                  <a:pt x="0" y="2030"/>
                  <a:pt x="0" y="2016"/>
                </a:cubicBezTo>
                <a:lnTo>
                  <a:pt x="0" y="1920"/>
                </a:lnTo>
                <a:cubicBezTo>
                  <a:pt x="0" y="1907"/>
                  <a:pt x="11" y="1896"/>
                  <a:pt x="24" y="1896"/>
                </a:cubicBezTo>
                <a:cubicBezTo>
                  <a:pt x="38" y="1896"/>
                  <a:pt x="48" y="1907"/>
                  <a:pt x="48" y="1920"/>
                </a:cubicBezTo>
                <a:close/>
                <a:moveTo>
                  <a:pt x="48" y="2160"/>
                </a:moveTo>
                <a:lnTo>
                  <a:pt x="48" y="2256"/>
                </a:lnTo>
                <a:cubicBezTo>
                  <a:pt x="48" y="2270"/>
                  <a:pt x="38" y="2280"/>
                  <a:pt x="24" y="2280"/>
                </a:cubicBezTo>
                <a:cubicBezTo>
                  <a:pt x="11" y="2280"/>
                  <a:pt x="0" y="2270"/>
                  <a:pt x="0" y="2256"/>
                </a:cubicBezTo>
                <a:lnTo>
                  <a:pt x="0" y="2160"/>
                </a:lnTo>
                <a:cubicBezTo>
                  <a:pt x="0" y="2147"/>
                  <a:pt x="11" y="2136"/>
                  <a:pt x="24" y="2136"/>
                </a:cubicBezTo>
                <a:cubicBezTo>
                  <a:pt x="38" y="2136"/>
                  <a:pt x="48" y="2147"/>
                  <a:pt x="48" y="2160"/>
                </a:cubicBezTo>
                <a:close/>
                <a:moveTo>
                  <a:pt x="48" y="2400"/>
                </a:moveTo>
                <a:lnTo>
                  <a:pt x="48" y="2496"/>
                </a:lnTo>
                <a:cubicBezTo>
                  <a:pt x="48" y="2510"/>
                  <a:pt x="38" y="2520"/>
                  <a:pt x="24" y="2520"/>
                </a:cubicBezTo>
                <a:cubicBezTo>
                  <a:pt x="11" y="2520"/>
                  <a:pt x="0" y="2510"/>
                  <a:pt x="0" y="2496"/>
                </a:cubicBezTo>
                <a:lnTo>
                  <a:pt x="0" y="2400"/>
                </a:lnTo>
                <a:cubicBezTo>
                  <a:pt x="0" y="2387"/>
                  <a:pt x="11" y="2376"/>
                  <a:pt x="24" y="2376"/>
                </a:cubicBezTo>
                <a:cubicBezTo>
                  <a:pt x="38" y="2376"/>
                  <a:pt x="48" y="2387"/>
                  <a:pt x="48" y="2400"/>
                </a:cubicBezTo>
                <a:close/>
                <a:moveTo>
                  <a:pt x="48" y="2640"/>
                </a:moveTo>
                <a:lnTo>
                  <a:pt x="48" y="2736"/>
                </a:lnTo>
                <a:cubicBezTo>
                  <a:pt x="48" y="2750"/>
                  <a:pt x="38" y="2760"/>
                  <a:pt x="24" y="2760"/>
                </a:cubicBezTo>
                <a:cubicBezTo>
                  <a:pt x="11" y="2760"/>
                  <a:pt x="0" y="2750"/>
                  <a:pt x="0" y="2736"/>
                </a:cubicBezTo>
                <a:lnTo>
                  <a:pt x="0" y="2640"/>
                </a:lnTo>
                <a:cubicBezTo>
                  <a:pt x="0" y="2627"/>
                  <a:pt x="11" y="2616"/>
                  <a:pt x="24" y="2616"/>
                </a:cubicBezTo>
                <a:cubicBezTo>
                  <a:pt x="38" y="2616"/>
                  <a:pt x="48" y="2627"/>
                  <a:pt x="48" y="2640"/>
                </a:cubicBezTo>
                <a:close/>
                <a:moveTo>
                  <a:pt x="48" y="2880"/>
                </a:moveTo>
                <a:lnTo>
                  <a:pt x="48" y="2976"/>
                </a:lnTo>
                <a:cubicBezTo>
                  <a:pt x="48" y="2990"/>
                  <a:pt x="38" y="3000"/>
                  <a:pt x="24" y="3000"/>
                </a:cubicBezTo>
                <a:cubicBezTo>
                  <a:pt x="11" y="3000"/>
                  <a:pt x="0" y="2990"/>
                  <a:pt x="0" y="2976"/>
                </a:cubicBezTo>
                <a:lnTo>
                  <a:pt x="0" y="2880"/>
                </a:lnTo>
                <a:cubicBezTo>
                  <a:pt x="0" y="2867"/>
                  <a:pt x="11" y="2856"/>
                  <a:pt x="24" y="2856"/>
                </a:cubicBezTo>
                <a:cubicBezTo>
                  <a:pt x="38" y="2856"/>
                  <a:pt x="48" y="2867"/>
                  <a:pt x="48" y="2880"/>
                </a:cubicBezTo>
                <a:close/>
                <a:moveTo>
                  <a:pt x="48" y="3120"/>
                </a:moveTo>
                <a:lnTo>
                  <a:pt x="48" y="3216"/>
                </a:lnTo>
                <a:cubicBezTo>
                  <a:pt x="48" y="3230"/>
                  <a:pt x="38" y="3240"/>
                  <a:pt x="24" y="3240"/>
                </a:cubicBezTo>
                <a:cubicBezTo>
                  <a:pt x="11" y="3240"/>
                  <a:pt x="0" y="3230"/>
                  <a:pt x="0" y="3216"/>
                </a:cubicBezTo>
                <a:lnTo>
                  <a:pt x="0" y="3120"/>
                </a:lnTo>
                <a:cubicBezTo>
                  <a:pt x="0" y="3107"/>
                  <a:pt x="11" y="3096"/>
                  <a:pt x="24" y="3096"/>
                </a:cubicBezTo>
                <a:cubicBezTo>
                  <a:pt x="38" y="3096"/>
                  <a:pt x="48" y="3107"/>
                  <a:pt x="48" y="3120"/>
                </a:cubicBezTo>
                <a:close/>
                <a:moveTo>
                  <a:pt x="48" y="3360"/>
                </a:moveTo>
                <a:lnTo>
                  <a:pt x="48" y="3456"/>
                </a:lnTo>
                <a:cubicBezTo>
                  <a:pt x="48" y="3470"/>
                  <a:pt x="38" y="3480"/>
                  <a:pt x="24" y="3480"/>
                </a:cubicBezTo>
                <a:cubicBezTo>
                  <a:pt x="11" y="3480"/>
                  <a:pt x="0" y="3470"/>
                  <a:pt x="0" y="3456"/>
                </a:cubicBezTo>
                <a:lnTo>
                  <a:pt x="0" y="3360"/>
                </a:lnTo>
                <a:cubicBezTo>
                  <a:pt x="0" y="3347"/>
                  <a:pt x="11" y="3336"/>
                  <a:pt x="24" y="3336"/>
                </a:cubicBezTo>
                <a:cubicBezTo>
                  <a:pt x="38" y="3336"/>
                  <a:pt x="48" y="3347"/>
                  <a:pt x="48" y="3360"/>
                </a:cubicBezTo>
                <a:close/>
                <a:moveTo>
                  <a:pt x="48" y="3600"/>
                </a:moveTo>
                <a:lnTo>
                  <a:pt x="48" y="3696"/>
                </a:lnTo>
                <a:cubicBezTo>
                  <a:pt x="48" y="3710"/>
                  <a:pt x="38" y="3720"/>
                  <a:pt x="24" y="3720"/>
                </a:cubicBezTo>
                <a:cubicBezTo>
                  <a:pt x="11" y="3720"/>
                  <a:pt x="0" y="3710"/>
                  <a:pt x="0" y="3696"/>
                </a:cubicBezTo>
                <a:lnTo>
                  <a:pt x="0" y="3600"/>
                </a:lnTo>
                <a:cubicBezTo>
                  <a:pt x="0" y="3587"/>
                  <a:pt x="11" y="3576"/>
                  <a:pt x="24" y="3576"/>
                </a:cubicBezTo>
                <a:cubicBezTo>
                  <a:pt x="38" y="3576"/>
                  <a:pt x="48" y="3587"/>
                  <a:pt x="48" y="3600"/>
                </a:cubicBezTo>
                <a:close/>
                <a:moveTo>
                  <a:pt x="48" y="3840"/>
                </a:moveTo>
                <a:lnTo>
                  <a:pt x="48" y="3936"/>
                </a:lnTo>
                <a:cubicBezTo>
                  <a:pt x="48" y="3950"/>
                  <a:pt x="38" y="3960"/>
                  <a:pt x="24" y="3960"/>
                </a:cubicBezTo>
                <a:cubicBezTo>
                  <a:pt x="11" y="3960"/>
                  <a:pt x="0" y="3950"/>
                  <a:pt x="0" y="3936"/>
                </a:cubicBezTo>
                <a:lnTo>
                  <a:pt x="0" y="3840"/>
                </a:lnTo>
                <a:cubicBezTo>
                  <a:pt x="0" y="3827"/>
                  <a:pt x="11" y="3816"/>
                  <a:pt x="24" y="3816"/>
                </a:cubicBezTo>
                <a:cubicBezTo>
                  <a:pt x="38" y="3816"/>
                  <a:pt x="48" y="3827"/>
                  <a:pt x="48" y="3840"/>
                </a:cubicBezTo>
                <a:close/>
                <a:moveTo>
                  <a:pt x="48" y="4080"/>
                </a:moveTo>
                <a:lnTo>
                  <a:pt x="48" y="4176"/>
                </a:lnTo>
                <a:cubicBezTo>
                  <a:pt x="48" y="4190"/>
                  <a:pt x="38" y="4200"/>
                  <a:pt x="24" y="4200"/>
                </a:cubicBezTo>
                <a:cubicBezTo>
                  <a:pt x="11" y="4200"/>
                  <a:pt x="0" y="4190"/>
                  <a:pt x="0" y="4176"/>
                </a:cubicBezTo>
                <a:lnTo>
                  <a:pt x="0" y="4080"/>
                </a:lnTo>
                <a:cubicBezTo>
                  <a:pt x="0" y="4067"/>
                  <a:pt x="11" y="4056"/>
                  <a:pt x="24" y="4056"/>
                </a:cubicBezTo>
                <a:cubicBezTo>
                  <a:pt x="38" y="4056"/>
                  <a:pt x="48" y="4067"/>
                  <a:pt x="48" y="4080"/>
                </a:cubicBezTo>
                <a:close/>
                <a:moveTo>
                  <a:pt x="48" y="4320"/>
                </a:moveTo>
                <a:lnTo>
                  <a:pt x="48" y="4416"/>
                </a:lnTo>
                <a:cubicBezTo>
                  <a:pt x="48" y="4430"/>
                  <a:pt x="38" y="4440"/>
                  <a:pt x="24" y="4440"/>
                </a:cubicBezTo>
                <a:cubicBezTo>
                  <a:pt x="11" y="4440"/>
                  <a:pt x="0" y="4430"/>
                  <a:pt x="0" y="4416"/>
                </a:cubicBezTo>
                <a:lnTo>
                  <a:pt x="0" y="4320"/>
                </a:lnTo>
                <a:cubicBezTo>
                  <a:pt x="0" y="4307"/>
                  <a:pt x="11" y="4296"/>
                  <a:pt x="24" y="4296"/>
                </a:cubicBezTo>
                <a:cubicBezTo>
                  <a:pt x="38" y="4296"/>
                  <a:pt x="48" y="4307"/>
                  <a:pt x="48" y="4320"/>
                </a:cubicBezTo>
                <a:close/>
                <a:moveTo>
                  <a:pt x="48" y="4560"/>
                </a:moveTo>
                <a:lnTo>
                  <a:pt x="48" y="4656"/>
                </a:lnTo>
                <a:cubicBezTo>
                  <a:pt x="48" y="4670"/>
                  <a:pt x="38" y="4680"/>
                  <a:pt x="24" y="4680"/>
                </a:cubicBezTo>
                <a:cubicBezTo>
                  <a:pt x="11" y="4680"/>
                  <a:pt x="0" y="4670"/>
                  <a:pt x="0" y="4656"/>
                </a:cubicBezTo>
                <a:lnTo>
                  <a:pt x="0" y="4560"/>
                </a:lnTo>
                <a:cubicBezTo>
                  <a:pt x="0" y="4547"/>
                  <a:pt x="11" y="4536"/>
                  <a:pt x="24" y="4536"/>
                </a:cubicBezTo>
                <a:cubicBezTo>
                  <a:pt x="38" y="4536"/>
                  <a:pt x="48" y="4547"/>
                  <a:pt x="48" y="4560"/>
                </a:cubicBezTo>
                <a:close/>
                <a:moveTo>
                  <a:pt x="48" y="4800"/>
                </a:moveTo>
                <a:lnTo>
                  <a:pt x="48" y="4896"/>
                </a:lnTo>
                <a:cubicBezTo>
                  <a:pt x="48" y="4910"/>
                  <a:pt x="38" y="4920"/>
                  <a:pt x="24" y="4920"/>
                </a:cubicBezTo>
                <a:cubicBezTo>
                  <a:pt x="11" y="4920"/>
                  <a:pt x="0" y="4910"/>
                  <a:pt x="0" y="4896"/>
                </a:cubicBezTo>
                <a:lnTo>
                  <a:pt x="0" y="4800"/>
                </a:lnTo>
                <a:cubicBezTo>
                  <a:pt x="0" y="4787"/>
                  <a:pt x="11" y="4776"/>
                  <a:pt x="24" y="4776"/>
                </a:cubicBezTo>
                <a:cubicBezTo>
                  <a:pt x="38" y="4776"/>
                  <a:pt x="48" y="4787"/>
                  <a:pt x="48" y="4800"/>
                </a:cubicBezTo>
                <a:close/>
                <a:moveTo>
                  <a:pt x="48" y="5040"/>
                </a:moveTo>
                <a:lnTo>
                  <a:pt x="48" y="5136"/>
                </a:lnTo>
                <a:cubicBezTo>
                  <a:pt x="48" y="5150"/>
                  <a:pt x="38" y="5160"/>
                  <a:pt x="24" y="5160"/>
                </a:cubicBezTo>
                <a:cubicBezTo>
                  <a:pt x="11" y="5160"/>
                  <a:pt x="0" y="5150"/>
                  <a:pt x="0" y="5136"/>
                </a:cubicBezTo>
                <a:lnTo>
                  <a:pt x="0" y="5040"/>
                </a:lnTo>
                <a:cubicBezTo>
                  <a:pt x="0" y="5027"/>
                  <a:pt x="11" y="5016"/>
                  <a:pt x="24" y="5016"/>
                </a:cubicBezTo>
                <a:cubicBezTo>
                  <a:pt x="38" y="5016"/>
                  <a:pt x="48" y="5027"/>
                  <a:pt x="48" y="5040"/>
                </a:cubicBezTo>
                <a:close/>
                <a:moveTo>
                  <a:pt x="48" y="5280"/>
                </a:moveTo>
                <a:lnTo>
                  <a:pt x="48" y="5376"/>
                </a:lnTo>
                <a:cubicBezTo>
                  <a:pt x="48" y="5390"/>
                  <a:pt x="38" y="5400"/>
                  <a:pt x="24" y="5400"/>
                </a:cubicBezTo>
                <a:cubicBezTo>
                  <a:pt x="11" y="5400"/>
                  <a:pt x="0" y="5390"/>
                  <a:pt x="0" y="5376"/>
                </a:cubicBezTo>
                <a:lnTo>
                  <a:pt x="0" y="5280"/>
                </a:lnTo>
                <a:cubicBezTo>
                  <a:pt x="0" y="5267"/>
                  <a:pt x="11" y="5256"/>
                  <a:pt x="24" y="5256"/>
                </a:cubicBezTo>
                <a:cubicBezTo>
                  <a:pt x="38" y="5256"/>
                  <a:pt x="48" y="5267"/>
                  <a:pt x="48" y="5280"/>
                </a:cubicBezTo>
                <a:close/>
                <a:moveTo>
                  <a:pt x="48" y="5520"/>
                </a:moveTo>
                <a:lnTo>
                  <a:pt x="48" y="5616"/>
                </a:lnTo>
                <a:cubicBezTo>
                  <a:pt x="48" y="5630"/>
                  <a:pt x="38" y="5640"/>
                  <a:pt x="24" y="5640"/>
                </a:cubicBezTo>
                <a:cubicBezTo>
                  <a:pt x="11" y="5640"/>
                  <a:pt x="0" y="5630"/>
                  <a:pt x="0" y="5616"/>
                </a:cubicBezTo>
                <a:lnTo>
                  <a:pt x="0" y="5520"/>
                </a:lnTo>
                <a:cubicBezTo>
                  <a:pt x="0" y="5507"/>
                  <a:pt x="11" y="5496"/>
                  <a:pt x="24" y="5496"/>
                </a:cubicBezTo>
                <a:cubicBezTo>
                  <a:pt x="38" y="5496"/>
                  <a:pt x="48" y="5507"/>
                  <a:pt x="48" y="5520"/>
                </a:cubicBezTo>
                <a:close/>
                <a:moveTo>
                  <a:pt x="48" y="5760"/>
                </a:moveTo>
                <a:lnTo>
                  <a:pt x="48" y="5856"/>
                </a:lnTo>
                <a:cubicBezTo>
                  <a:pt x="48" y="5870"/>
                  <a:pt x="38" y="5880"/>
                  <a:pt x="24" y="5880"/>
                </a:cubicBezTo>
                <a:cubicBezTo>
                  <a:pt x="11" y="5880"/>
                  <a:pt x="0" y="5870"/>
                  <a:pt x="0" y="5856"/>
                </a:cubicBezTo>
                <a:lnTo>
                  <a:pt x="0" y="5760"/>
                </a:lnTo>
                <a:cubicBezTo>
                  <a:pt x="0" y="5747"/>
                  <a:pt x="11" y="5736"/>
                  <a:pt x="24" y="5736"/>
                </a:cubicBezTo>
                <a:cubicBezTo>
                  <a:pt x="38" y="5736"/>
                  <a:pt x="48" y="5747"/>
                  <a:pt x="48" y="5760"/>
                </a:cubicBezTo>
                <a:close/>
                <a:moveTo>
                  <a:pt x="48" y="6000"/>
                </a:moveTo>
                <a:lnTo>
                  <a:pt x="48" y="6096"/>
                </a:lnTo>
                <a:cubicBezTo>
                  <a:pt x="48" y="6110"/>
                  <a:pt x="38" y="6120"/>
                  <a:pt x="24" y="6120"/>
                </a:cubicBezTo>
                <a:cubicBezTo>
                  <a:pt x="11" y="6120"/>
                  <a:pt x="0" y="6110"/>
                  <a:pt x="0" y="6096"/>
                </a:cubicBezTo>
                <a:lnTo>
                  <a:pt x="0" y="6000"/>
                </a:lnTo>
                <a:cubicBezTo>
                  <a:pt x="0" y="5987"/>
                  <a:pt x="11" y="5976"/>
                  <a:pt x="24" y="5976"/>
                </a:cubicBezTo>
                <a:cubicBezTo>
                  <a:pt x="38" y="5976"/>
                  <a:pt x="48" y="5987"/>
                  <a:pt x="48" y="6000"/>
                </a:cubicBezTo>
                <a:close/>
                <a:moveTo>
                  <a:pt x="48" y="6240"/>
                </a:moveTo>
                <a:lnTo>
                  <a:pt x="48" y="6336"/>
                </a:lnTo>
                <a:cubicBezTo>
                  <a:pt x="48" y="6350"/>
                  <a:pt x="38" y="6360"/>
                  <a:pt x="24" y="6360"/>
                </a:cubicBezTo>
                <a:cubicBezTo>
                  <a:pt x="11" y="6360"/>
                  <a:pt x="0" y="6350"/>
                  <a:pt x="0" y="6336"/>
                </a:cubicBezTo>
                <a:lnTo>
                  <a:pt x="0" y="6240"/>
                </a:lnTo>
                <a:cubicBezTo>
                  <a:pt x="0" y="6227"/>
                  <a:pt x="11" y="6216"/>
                  <a:pt x="24" y="6216"/>
                </a:cubicBezTo>
                <a:cubicBezTo>
                  <a:pt x="38" y="6216"/>
                  <a:pt x="48" y="6227"/>
                  <a:pt x="48" y="6240"/>
                </a:cubicBezTo>
                <a:close/>
                <a:moveTo>
                  <a:pt x="48" y="6480"/>
                </a:moveTo>
                <a:lnTo>
                  <a:pt x="48" y="6576"/>
                </a:lnTo>
                <a:cubicBezTo>
                  <a:pt x="48" y="6590"/>
                  <a:pt x="38" y="6600"/>
                  <a:pt x="24" y="6600"/>
                </a:cubicBezTo>
                <a:cubicBezTo>
                  <a:pt x="11" y="6600"/>
                  <a:pt x="0" y="6590"/>
                  <a:pt x="0" y="6576"/>
                </a:cubicBezTo>
                <a:lnTo>
                  <a:pt x="0" y="6480"/>
                </a:lnTo>
                <a:cubicBezTo>
                  <a:pt x="0" y="6467"/>
                  <a:pt x="11" y="6456"/>
                  <a:pt x="24" y="6456"/>
                </a:cubicBezTo>
                <a:cubicBezTo>
                  <a:pt x="38" y="6456"/>
                  <a:pt x="48" y="6467"/>
                  <a:pt x="48" y="6480"/>
                </a:cubicBezTo>
                <a:close/>
                <a:moveTo>
                  <a:pt x="48" y="6720"/>
                </a:moveTo>
                <a:lnTo>
                  <a:pt x="48" y="6816"/>
                </a:lnTo>
                <a:cubicBezTo>
                  <a:pt x="48" y="6830"/>
                  <a:pt x="38" y="6840"/>
                  <a:pt x="24" y="6840"/>
                </a:cubicBezTo>
                <a:cubicBezTo>
                  <a:pt x="11" y="6840"/>
                  <a:pt x="0" y="6830"/>
                  <a:pt x="0" y="6816"/>
                </a:cubicBezTo>
                <a:lnTo>
                  <a:pt x="0" y="6720"/>
                </a:lnTo>
                <a:cubicBezTo>
                  <a:pt x="0" y="6707"/>
                  <a:pt x="11" y="6696"/>
                  <a:pt x="24" y="6696"/>
                </a:cubicBezTo>
                <a:cubicBezTo>
                  <a:pt x="38" y="6696"/>
                  <a:pt x="48" y="6707"/>
                  <a:pt x="48" y="6720"/>
                </a:cubicBezTo>
                <a:close/>
                <a:moveTo>
                  <a:pt x="48" y="6960"/>
                </a:moveTo>
                <a:lnTo>
                  <a:pt x="48" y="7056"/>
                </a:lnTo>
                <a:cubicBezTo>
                  <a:pt x="48" y="7070"/>
                  <a:pt x="38" y="7080"/>
                  <a:pt x="24" y="7080"/>
                </a:cubicBezTo>
                <a:cubicBezTo>
                  <a:pt x="11" y="7080"/>
                  <a:pt x="0" y="7070"/>
                  <a:pt x="0" y="7056"/>
                </a:cubicBezTo>
                <a:lnTo>
                  <a:pt x="0" y="6960"/>
                </a:lnTo>
                <a:cubicBezTo>
                  <a:pt x="0" y="6947"/>
                  <a:pt x="11" y="6936"/>
                  <a:pt x="24" y="6936"/>
                </a:cubicBezTo>
                <a:cubicBezTo>
                  <a:pt x="38" y="6936"/>
                  <a:pt x="48" y="6947"/>
                  <a:pt x="48" y="6960"/>
                </a:cubicBezTo>
                <a:close/>
                <a:moveTo>
                  <a:pt x="48" y="7200"/>
                </a:moveTo>
                <a:lnTo>
                  <a:pt x="48" y="7296"/>
                </a:lnTo>
                <a:cubicBezTo>
                  <a:pt x="48" y="7310"/>
                  <a:pt x="38" y="7320"/>
                  <a:pt x="24" y="7320"/>
                </a:cubicBezTo>
                <a:cubicBezTo>
                  <a:pt x="11" y="7320"/>
                  <a:pt x="0" y="7310"/>
                  <a:pt x="0" y="7296"/>
                </a:cubicBezTo>
                <a:lnTo>
                  <a:pt x="0" y="7200"/>
                </a:lnTo>
                <a:cubicBezTo>
                  <a:pt x="0" y="7187"/>
                  <a:pt x="11" y="7176"/>
                  <a:pt x="24" y="7176"/>
                </a:cubicBezTo>
                <a:cubicBezTo>
                  <a:pt x="38" y="7176"/>
                  <a:pt x="48" y="7187"/>
                  <a:pt x="48" y="7200"/>
                </a:cubicBezTo>
                <a:close/>
                <a:moveTo>
                  <a:pt x="48" y="7440"/>
                </a:moveTo>
                <a:lnTo>
                  <a:pt x="48" y="7536"/>
                </a:lnTo>
                <a:cubicBezTo>
                  <a:pt x="48" y="7550"/>
                  <a:pt x="38" y="7560"/>
                  <a:pt x="24" y="7560"/>
                </a:cubicBezTo>
                <a:cubicBezTo>
                  <a:pt x="11" y="7560"/>
                  <a:pt x="0" y="7550"/>
                  <a:pt x="0" y="7536"/>
                </a:cubicBezTo>
                <a:lnTo>
                  <a:pt x="0" y="7440"/>
                </a:lnTo>
                <a:cubicBezTo>
                  <a:pt x="0" y="7427"/>
                  <a:pt x="11" y="7416"/>
                  <a:pt x="24" y="7416"/>
                </a:cubicBezTo>
                <a:cubicBezTo>
                  <a:pt x="38" y="7416"/>
                  <a:pt x="48" y="7427"/>
                  <a:pt x="48" y="7440"/>
                </a:cubicBezTo>
                <a:close/>
                <a:moveTo>
                  <a:pt x="48" y="7680"/>
                </a:moveTo>
                <a:lnTo>
                  <a:pt x="48" y="7776"/>
                </a:lnTo>
                <a:cubicBezTo>
                  <a:pt x="48" y="7790"/>
                  <a:pt x="38" y="7800"/>
                  <a:pt x="24" y="7800"/>
                </a:cubicBezTo>
                <a:cubicBezTo>
                  <a:pt x="11" y="7800"/>
                  <a:pt x="0" y="7790"/>
                  <a:pt x="0" y="7776"/>
                </a:cubicBezTo>
                <a:lnTo>
                  <a:pt x="0" y="7680"/>
                </a:lnTo>
                <a:cubicBezTo>
                  <a:pt x="0" y="7667"/>
                  <a:pt x="11" y="7656"/>
                  <a:pt x="24" y="7656"/>
                </a:cubicBezTo>
                <a:cubicBezTo>
                  <a:pt x="38" y="7656"/>
                  <a:pt x="48" y="7667"/>
                  <a:pt x="48" y="7680"/>
                </a:cubicBezTo>
                <a:close/>
                <a:moveTo>
                  <a:pt x="48" y="7920"/>
                </a:moveTo>
                <a:lnTo>
                  <a:pt x="48" y="8016"/>
                </a:lnTo>
                <a:cubicBezTo>
                  <a:pt x="48" y="8030"/>
                  <a:pt x="38" y="8040"/>
                  <a:pt x="24" y="8040"/>
                </a:cubicBezTo>
                <a:cubicBezTo>
                  <a:pt x="11" y="8040"/>
                  <a:pt x="0" y="8030"/>
                  <a:pt x="0" y="8016"/>
                </a:cubicBezTo>
                <a:lnTo>
                  <a:pt x="0" y="7920"/>
                </a:lnTo>
                <a:cubicBezTo>
                  <a:pt x="0" y="7907"/>
                  <a:pt x="11" y="7896"/>
                  <a:pt x="24" y="7896"/>
                </a:cubicBezTo>
                <a:cubicBezTo>
                  <a:pt x="38" y="7896"/>
                  <a:pt x="48" y="7907"/>
                  <a:pt x="48" y="7920"/>
                </a:cubicBezTo>
                <a:close/>
                <a:moveTo>
                  <a:pt x="48" y="8160"/>
                </a:moveTo>
                <a:lnTo>
                  <a:pt x="48" y="8256"/>
                </a:lnTo>
                <a:cubicBezTo>
                  <a:pt x="48" y="8270"/>
                  <a:pt x="38" y="8280"/>
                  <a:pt x="24" y="8280"/>
                </a:cubicBezTo>
                <a:cubicBezTo>
                  <a:pt x="11" y="8280"/>
                  <a:pt x="0" y="8270"/>
                  <a:pt x="0" y="8256"/>
                </a:cubicBezTo>
                <a:lnTo>
                  <a:pt x="0" y="8160"/>
                </a:lnTo>
                <a:cubicBezTo>
                  <a:pt x="0" y="8147"/>
                  <a:pt x="11" y="8136"/>
                  <a:pt x="24" y="8136"/>
                </a:cubicBezTo>
                <a:cubicBezTo>
                  <a:pt x="38" y="8136"/>
                  <a:pt x="48" y="8147"/>
                  <a:pt x="48" y="8160"/>
                </a:cubicBezTo>
                <a:close/>
                <a:moveTo>
                  <a:pt x="48" y="8400"/>
                </a:moveTo>
                <a:lnTo>
                  <a:pt x="48" y="8496"/>
                </a:lnTo>
                <a:cubicBezTo>
                  <a:pt x="48" y="8510"/>
                  <a:pt x="38" y="8520"/>
                  <a:pt x="24" y="8520"/>
                </a:cubicBezTo>
                <a:cubicBezTo>
                  <a:pt x="11" y="8520"/>
                  <a:pt x="0" y="8510"/>
                  <a:pt x="0" y="8496"/>
                </a:cubicBezTo>
                <a:lnTo>
                  <a:pt x="0" y="8400"/>
                </a:lnTo>
                <a:cubicBezTo>
                  <a:pt x="0" y="8387"/>
                  <a:pt x="11" y="8376"/>
                  <a:pt x="24" y="8376"/>
                </a:cubicBezTo>
                <a:cubicBezTo>
                  <a:pt x="38" y="8376"/>
                  <a:pt x="48" y="8387"/>
                  <a:pt x="48" y="8400"/>
                </a:cubicBezTo>
                <a:close/>
                <a:moveTo>
                  <a:pt x="48" y="8640"/>
                </a:moveTo>
                <a:lnTo>
                  <a:pt x="48" y="8736"/>
                </a:lnTo>
                <a:cubicBezTo>
                  <a:pt x="48" y="8750"/>
                  <a:pt x="38" y="8760"/>
                  <a:pt x="24" y="8760"/>
                </a:cubicBezTo>
                <a:cubicBezTo>
                  <a:pt x="11" y="8760"/>
                  <a:pt x="0" y="8750"/>
                  <a:pt x="0" y="8736"/>
                </a:cubicBezTo>
                <a:lnTo>
                  <a:pt x="0" y="8640"/>
                </a:lnTo>
                <a:cubicBezTo>
                  <a:pt x="0" y="8627"/>
                  <a:pt x="11" y="8616"/>
                  <a:pt x="24" y="8616"/>
                </a:cubicBezTo>
                <a:cubicBezTo>
                  <a:pt x="38" y="8616"/>
                  <a:pt x="48" y="8627"/>
                  <a:pt x="48" y="8640"/>
                </a:cubicBezTo>
                <a:close/>
                <a:moveTo>
                  <a:pt x="48" y="8880"/>
                </a:moveTo>
                <a:lnTo>
                  <a:pt x="48" y="8976"/>
                </a:lnTo>
                <a:cubicBezTo>
                  <a:pt x="48" y="8990"/>
                  <a:pt x="38" y="9000"/>
                  <a:pt x="24" y="9000"/>
                </a:cubicBezTo>
                <a:cubicBezTo>
                  <a:pt x="11" y="9000"/>
                  <a:pt x="0" y="8990"/>
                  <a:pt x="0" y="8976"/>
                </a:cubicBezTo>
                <a:lnTo>
                  <a:pt x="0" y="8880"/>
                </a:lnTo>
                <a:cubicBezTo>
                  <a:pt x="0" y="8867"/>
                  <a:pt x="11" y="8856"/>
                  <a:pt x="24" y="8856"/>
                </a:cubicBezTo>
                <a:cubicBezTo>
                  <a:pt x="38" y="8856"/>
                  <a:pt x="48" y="8867"/>
                  <a:pt x="48" y="8880"/>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2" name="Rectangle 265">
            <a:extLst>
              <a:ext uri="{FF2B5EF4-FFF2-40B4-BE49-F238E27FC236}">
                <a16:creationId xmlns:a16="http://schemas.microsoft.com/office/drawing/2014/main" id="{3B9A67F1-25D2-8AC9-860C-76520376AFE6}"/>
              </a:ext>
            </a:extLst>
          </p:cNvPr>
          <p:cNvSpPr>
            <a:spLocks noChangeArrowheads="1"/>
          </p:cNvSpPr>
          <p:nvPr/>
        </p:nvSpPr>
        <p:spPr bwMode="auto">
          <a:xfrm>
            <a:off x="2506690" y="3504109"/>
            <a:ext cx="403444"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36-mo rate</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3" name="Rectangle 272">
            <a:extLst>
              <a:ext uri="{FF2B5EF4-FFF2-40B4-BE49-F238E27FC236}">
                <a16:creationId xmlns:a16="http://schemas.microsoft.com/office/drawing/2014/main" id="{67B30312-64EF-FB40-7A15-109620A4A1D7}"/>
              </a:ext>
            </a:extLst>
          </p:cNvPr>
          <p:cNvSpPr>
            <a:spLocks noChangeArrowheads="1"/>
          </p:cNvSpPr>
          <p:nvPr/>
        </p:nvSpPr>
        <p:spPr bwMode="auto">
          <a:xfrm>
            <a:off x="2556708" y="3638604"/>
            <a:ext cx="158932"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877C"/>
                </a:solidFill>
                <a:effectLst/>
                <a:uLnTx/>
                <a:uFillTx/>
                <a:latin typeface="Arial Narrow" panose="020B0606020202030204" pitchFamily="34" charset="0"/>
                <a:ea typeface="+mn-ea"/>
                <a:cs typeface="+mn-cs"/>
              </a:rPr>
              <a:t>29%</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4" name="Rectangle 273">
            <a:extLst>
              <a:ext uri="{FF2B5EF4-FFF2-40B4-BE49-F238E27FC236}">
                <a16:creationId xmlns:a16="http://schemas.microsoft.com/office/drawing/2014/main" id="{4490A9FF-72B8-46A4-382E-F0F77D919A66}"/>
              </a:ext>
            </a:extLst>
          </p:cNvPr>
          <p:cNvSpPr>
            <a:spLocks noChangeArrowheads="1"/>
          </p:cNvSpPr>
          <p:nvPr/>
        </p:nvSpPr>
        <p:spPr bwMode="auto">
          <a:xfrm>
            <a:off x="2556708" y="3782233"/>
            <a:ext cx="158932"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6203A"/>
                </a:solidFill>
                <a:effectLst/>
                <a:uLnTx/>
                <a:uFillTx/>
                <a:latin typeface="Arial Narrow" panose="020B0606020202030204" pitchFamily="34" charset="0"/>
                <a:ea typeface="+mn-ea"/>
                <a:cs typeface="+mn-cs"/>
              </a:rPr>
              <a:t>23%</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5" name="Freeform 264">
            <a:extLst>
              <a:ext uri="{FF2B5EF4-FFF2-40B4-BE49-F238E27FC236}">
                <a16:creationId xmlns:a16="http://schemas.microsoft.com/office/drawing/2014/main" id="{8539712C-E991-8E6C-1092-3C4377034B16}"/>
              </a:ext>
            </a:extLst>
          </p:cNvPr>
          <p:cNvSpPr>
            <a:spLocks noEditPoints="1"/>
          </p:cNvSpPr>
          <p:nvPr/>
        </p:nvSpPr>
        <p:spPr bwMode="auto">
          <a:xfrm>
            <a:off x="1175362" y="3091693"/>
            <a:ext cx="6192" cy="2326794"/>
          </a:xfrm>
          <a:custGeom>
            <a:avLst/>
            <a:gdLst>
              <a:gd name="T0" fmla="*/ 0 w 48"/>
              <a:gd name="T1" fmla="*/ 0 h 9000"/>
              <a:gd name="T2" fmla="*/ 0 w 48"/>
              <a:gd name="T3" fmla="*/ 336 h 9000"/>
              <a:gd name="T4" fmla="*/ 48 w 48"/>
              <a:gd name="T5" fmla="*/ 576 h 9000"/>
              <a:gd name="T6" fmla="*/ 48 w 48"/>
              <a:gd name="T7" fmla="*/ 480 h 9000"/>
              <a:gd name="T8" fmla="*/ 0 w 48"/>
              <a:gd name="T9" fmla="*/ 720 h 9000"/>
              <a:gd name="T10" fmla="*/ 24 w 48"/>
              <a:gd name="T11" fmla="*/ 1080 h 9000"/>
              <a:gd name="T12" fmla="*/ 48 w 48"/>
              <a:gd name="T13" fmla="*/ 1200 h 9000"/>
              <a:gd name="T14" fmla="*/ 24 w 48"/>
              <a:gd name="T15" fmla="*/ 1176 h 9000"/>
              <a:gd name="T16" fmla="*/ 0 w 48"/>
              <a:gd name="T17" fmla="*/ 1536 h 9000"/>
              <a:gd name="T18" fmla="*/ 48 w 48"/>
              <a:gd name="T19" fmla="*/ 1776 h 9000"/>
              <a:gd name="T20" fmla="*/ 48 w 48"/>
              <a:gd name="T21" fmla="*/ 1680 h 9000"/>
              <a:gd name="T22" fmla="*/ 0 w 48"/>
              <a:gd name="T23" fmla="*/ 1920 h 9000"/>
              <a:gd name="T24" fmla="*/ 24 w 48"/>
              <a:gd name="T25" fmla="*/ 2280 h 9000"/>
              <a:gd name="T26" fmla="*/ 48 w 48"/>
              <a:gd name="T27" fmla="*/ 2400 h 9000"/>
              <a:gd name="T28" fmla="*/ 24 w 48"/>
              <a:gd name="T29" fmla="*/ 2376 h 9000"/>
              <a:gd name="T30" fmla="*/ 0 w 48"/>
              <a:gd name="T31" fmla="*/ 2736 h 9000"/>
              <a:gd name="T32" fmla="*/ 48 w 48"/>
              <a:gd name="T33" fmla="*/ 2976 h 9000"/>
              <a:gd name="T34" fmla="*/ 48 w 48"/>
              <a:gd name="T35" fmla="*/ 2880 h 9000"/>
              <a:gd name="T36" fmla="*/ 0 w 48"/>
              <a:gd name="T37" fmla="*/ 3120 h 9000"/>
              <a:gd name="T38" fmla="*/ 24 w 48"/>
              <a:gd name="T39" fmla="*/ 3480 h 9000"/>
              <a:gd name="T40" fmla="*/ 48 w 48"/>
              <a:gd name="T41" fmla="*/ 3600 h 9000"/>
              <a:gd name="T42" fmla="*/ 24 w 48"/>
              <a:gd name="T43" fmla="*/ 3576 h 9000"/>
              <a:gd name="T44" fmla="*/ 0 w 48"/>
              <a:gd name="T45" fmla="*/ 3936 h 9000"/>
              <a:gd name="T46" fmla="*/ 48 w 48"/>
              <a:gd name="T47" fmla="*/ 4176 h 9000"/>
              <a:gd name="T48" fmla="*/ 48 w 48"/>
              <a:gd name="T49" fmla="*/ 4080 h 9000"/>
              <a:gd name="T50" fmla="*/ 0 w 48"/>
              <a:gd name="T51" fmla="*/ 4320 h 9000"/>
              <a:gd name="T52" fmla="*/ 24 w 48"/>
              <a:gd name="T53" fmla="*/ 4680 h 9000"/>
              <a:gd name="T54" fmla="*/ 48 w 48"/>
              <a:gd name="T55" fmla="*/ 4800 h 9000"/>
              <a:gd name="T56" fmla="*/ 24 w 48"/>
              <a:gd name="T57" fmla="*/ 4776 h 9000"/>
              <a:gd name="T58" fmla="*/ 0 w 48"/>
              <a:gd name="T59" fmla="*/ 5136 h 9000"/>
              <a:gd name="T60" fmla="*/ 48 w 48"/>
              <a:gd name="T61" fmla="*/ 5376 h 9000"/>
              <a:gd name="T62" fmla="*/ 48 w 48"/>
              <a:gd name="T63" fmla="*/ 5280 h 9000"/>
              <a:gd name="T64" fmla="*/ 0 w 48"/>
              <a:gd name="T65" fmla="*/ 5520 h 9000"/>
              <a:gd name="T66" fmla="*/ 24 w 48"/>
              <a:gd name="T67" fmla="*/ 5880 h 9000"/>
              <a:gd name="T68" fmla="*/ 48 w 48"/>
              <a:gd name="T69" fmla="*/ 6000 h 9000"/>
              <a:gd name="T70" fmla="*/ 24 w 48"/>
              <a:gd name="T71" fmla="*/ 5976 h 9000"/>
              <a:gd name="T72" fmla="*/ 0 w 48"/>
              <a:gd name="T73" fmla="*/ 6336 h 9000"/>
              <a:gd name="T74" fmla="*/ 48 w 48"/>
              <a:gd name="T75" fmla="*/ 6576 h 9000"/>
              <a:gd name="T76" fmla="*/ 48 w 48"/>
              <a:gd name="T77" fmla="*/ 6480 h 9000"/>
              <a:gd name="T78" fmla="*/ 0 w 48"/>
              <a:gd name="T79" fmla="*/ 6720 h 9000"/>
              <a:gd name="T80" fmla="*/ 24 w 48"/>
              <a:gd name="T81" fmla="*/ 7080 h 9000"/>
              <a:gd name="T82" fmla="*/ 48 w 48"/>
              <a:gd name="T83" fmla="*/ 7200 h 9000"/>
              <a:gd name="T84" fmla="*/ 24 w 48"/>
              <a:gd name="T85" fmla="*/ 7176 h 9000"/>
              <a:gd name="T86" fmla="*/ 0 w 48"/>
              <a:gd name="T87" fmla="*/ 7536 h 9000"/>
              <a:gd name="T88" fmla="*/ 48 w 48"/>
              <a:gd name="T89" fmla="*/ 7776 h 9000"/>
              <a:gd name="T90" fmla="*/ 48 w 48"/>
              <a:gd name="T91" fmla="*/ 7680 h 9000"/>
              <a:gd name="T92" fmla="*/ 0 w 48"/>
              <a:gd name="T93" fmla="*/ 7920 h 9000"/>
              <a:gd name="T94" fmla="*/ 24 w 48"/>
              <a:gd name="T95" fmla="*/ 8280 h 9000"/>
              <a:gd name="T96" fmla="*/ 48 w 48"/>
              <a:gd name="T97" fmla="*/ 8400 h 9000"/>
              <a:gd name="T98" fmla="*/ 24 w 48"/>
              <a:gd name="T99" fmla="*/ 8376 h 9000"/>
              <a:gd name="T100" fmla="*/ 0 w 48"/>
              <a:gd name="T101" fmla="*/ 8736 h 9000"/>
              <a:gd name="T102" fmla="*/ 48 w 48"/>
              <a:gd name="T103" fmla="*/ 8976 h 9000"/>
              <a:gd name="T104" fmla="*/ 48 w 48"/>
              <a:gd name="T105" fmla="*/ 8880 h 9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9000">
                <a:moveTo>
                  <a:pt x="48" y="0"/>
                </a:moveTo>
                <a:lnTo>
                  <a:pt x="48" y="96"/>
                </a:lnTo>
                <a:cubicBezTo>
                  <a:pt x="48" y="110"/>
                  <a:pt x="38" y="120"/>
                  <a:pt x="24" y="120"/>
                </a:cubicBezTo>
                <a:cubicBezTo>
                  <a:pt x="11" y="120"/>
                  <a:pt x="0" y="110"/>
                  <a:pt x="0" y="96"/>
                </a:cubicBezTo>
                <a:lnTo>
                  <a:pt x="0" y="0"/>
                </a:lnTo>
                <a:lnTo>
                  <a:pt x="48" y="0"/>
                </a:lnTo>
                <a:close/>
                <a:moveTo>
                  <a:pt x="48" y="240"/>
                </a:moveTo>
                <a:lnTo>
                  <a:pt x="48" y="336"/>
                </a:lnTo>
                <a:cubicBezTo>
                  <a:pt x="48" y="350"/>
                  <a:pt x="38" y="360"/>
                  <a:pt x="24" y="360"/>
                </a:cubicBezTo>
                <a:cubicBezTo>
                  <a:pt x="11" y="360"/>
                  <a:pt x="0" y="350"/>
                  <a:pt x="0" y="336"/>
                </a:cubicBezTo>
                <a:lnTo>
                  <a:pt x="0" y="240"/>
                </a:lnTo>
                <a:cubicBezTo>
                  <a:pt x="0" y="227"/>
                  <a:pt x="11" y="216"/>
                  <a:pt x="24" y="216"/>
                </a:cubicBezTo>
                <a:cubicBezTo>
                  <a:pt x="38" y="216"/>
                  <a:pt x="48" y="227"/>
                  <a:pt x="48" y="240"/>
                </a:cubicBezTo>
                <a:close/>
                <a:moveTo>
                  <a:pt x="48" y="480"/>
                </a:moveTo>
                <a:lnTo>
                  <a:pt x="48" y="576"/>
                </a:lnTo>
                <a:cubicBezTo>
                  <a:pt x="48" y="590"/>
                  <a:pt x="38" y="600"/>
                  <a:pt x="24" y="600"/>
                </a:cubicBezTo>
                <a:cubicBezTo>
                  <a:pt x="11" y="600"/>
                  <a:pt x="0" y="590"/>
                  <a:pt x="0" y="576"/>
                </a:cubicBezTo>
                <a:lnTo>
                  <a:pt x="0" y="480"/>
                </a:lnTo>
                <a:cubicBezTo>
                  <a:pt x="0" y="467"/>
                  <a:pt x="11" y="456"/>
                  <a:pt x="24" y="456"/>
                </a:cubicBezTo>
                <a:cubicBezTo>
                  <a:pt x="38" y="456"/>
                  <a:pt x="48" y="467"/>
                  <a:pt x="48" y="480"/>
                </a:cubicBezTo>
                <a:close/>
                <a:moveTo>
                  <a:pt x="48" y="720"/>
                </a:moveTo>
                <a:lnTo>
                  <a:pt x="48" y="816"/>
                </a:lnTo>
                <a:cubicBezTo>
                  <a:pt x="48" y="830"/>
                  <a:pt x="38" y="840"/>
                  <a:pt x="24" y="840"/>
                </a:cubicBezTo>
                <a:cubicBezTo>
                  <a:pt x="11" y="840"/>
                  <a:pt x="0" y="830"/>
                  <a:pt x="0" y="816"/>
                </a:cubicBezTo>
                <a:lnTo>
                  <a:pt x="0" y="720"/>
                </a:lnTo>
                <a:cubicBezTo>
                  <a:pt x="0" y="707"/>
                  <a:pt x="11" y="696"/>
                  <a:pt x="24" y="696"/>
                </a:cubicBezTo>
                <a:cubicBezTo>
                  <a:pt x="38" y="696"/>
                  <a:pt x="48" y="707"/>
                  <a:pt x="48" y="720"/>
                </a:cubicBezTo>
                <a:close/>
                <a:moveTo>
                  <a:pt x="48" y="960"/>
                </a:moveTo>
                <a:lnTo>
                  <a:pt x="48" y="1056"/>
                </a:lnTo>
                <a:cubicBezTo>
                  <a:pt x="48" y="1070"/>
                  <a:pt x="38" y="1080"/>
                  <a:pt x="24" y="1080"/>
                </a:cubicBezTo>
                <a:cubicBezTo>
                  <a:pt x="11" y="1080"/>
                  <a:pt x="0" y="1070"/>
                  <a:pt x="0" y="1056"/>
                </a:cubicBezTo>
                <a:lnTo>
                  <a:pt x="0" y="960"/>
                </a:lnTo>
                <a:cubicBezTo>
                  <a:pt x="0" y="947"/>
                  <a:pt x="11" y="936"/>
                  <a:pt x="24" y="936"/>
                </a:cubicBezTo>
                <a:cubicBezTo>
                  <a:pt x="38" y="936"/>
                  <a:pt x="48" y="947"/>
                  <a:pt x="48" y="960"/>
                </a:cubicBezTo>
                <a:close/>
                <a:moveTo>
                  <a:pt x="48" y="1200"/>
                </a:moveTo>
                <a:lnTo>
                  <a:pt x="48" y="1296"/>
                </a:lnTo>
                <a:cubicBezTo>
                  <a:pt x="48" y="1310"/>
                  <a:pt x="38" y="1320"/>
                  <a:pt x="24" y="1320"/>
                </a:cubicBezTo>
                <a:cubicBezTo>
                  <a:pt x="11" y="1320"/>
                  <a:pt x="0" y="1310"/>
                  <a:pt x="0" y="1296"/>
                </a:cubicBezTo>
                <a:lnTo>
                  <a:pt x="0" y="1200"/>
                </a:lnTo>
                <a:cubicBezTo>
                  <a:pt x="0" y="1187"/>
                  <a:pt x="11" y="1176"/>
                  <a:pt x="24" y="1176"/>
                </a:cubicBezTo>
                <a:cubicBezTo>
                  <a:pt x="38" y="1176"/>
                  <a:pt x="48" y="1187"/>
                  <a:pt x="48" y="1200"/>
                </a:cubicBezTo>
                <a:close/>
                <a:moveTo>
                  <a:pt x="48" y="1440"/>
                </a:moveTo>
                <a:lnTo>
                  <a:pt x="48" y="1536"/>
                </a:lnTo>
                <a:cubicBezTo>
                  <a:pt x="48" y="1550"/>
                  <a:pt x="38" y="1560"/>
                  <a:pt x="24" y="1560"/>
                </a:cubicBezTo>
                <a:cubicBezTo>
                  <a:pt x="11" y="1560"/>
                  <a:pt x="0" y="1550"/>
                  <a:pt x="0" y="1536"/>
                </a:cubicBezTo>
                <a:lnTo>
                  <a:pt x="0" y="1440"/>
                </a:lnTo>
                <a:cubicBezTo>
                  <a:pt x="0" y="1427"/>
                  <a:pt x="11" y="1416"/>
                  <a:pt x="24" y="1416"/>
                </a:cubicBezTo>
                <a:cubicBezTo>
                  <a:pt x="38" y="1416"/>
                  <a:pt x="48" y="1427"/>
                  <a:pt x="48" y="1440"/>
                </a:cubicBezTo>
                <a:close/>
                <a:moveTo>
                  <a:pt x="48" y="1680"/>
                </a:moveTo>
                <a:lnTo>
                  <a:pt x="48" y="1776"/>
                </a:lnTo>
                <a:cubicBezTo>
                  <a:pt x="48" y="1790"/>
                  <a:pt x="38" y="1800"/>
                  <a:pt x="24" y="1800"/>
                </a:cubicBezTo>
                <a:cubicBezTo>
                  <a:pt x="11" y="1800"/>
                  <a:pt x="0" y="1790"/>
                  <a:pt x="0" y="1776"/>
                </a:cubicBezTo>
                <a:lnTo>
                  <a:pt x="0" y="1680"/>
                </a:lnTo>
                <a:cubicBezTo>
                  <a:pt x="0" y="1667"/>
                  <a:pt x="11" y="1656"/>
                  <a:pt x="24" y="1656"/>
                </a:cubicBezTo>
                <a:cubicBezTo>
                  <a:pt x="38" y="1656"/>
                  <a:pt x="48" y="1667"/>
                  <a:pt x="48" y="1680"/>
                </a:cubicBezTo>
                <a:close/>
                <a:moveTo>
                  <a:pt x="48" y="1920"/>
                </a:moveTo>
                <a:lnTo>
                  <a:pt x="48" y="2016"/>
                </a:lnTo>
                <a:cubicBezTo>
                  <a:pt x="48" y="2030"/>
                  <a:pt x="38" y="2040"/>
                  <a:pt x="24" y="2040"/>
                </a:cubicBezTo>
                <a:cubicBezTo>
                  <a:pt x="11" y="2040"/>
                  <a:pt x="0" y="2030"/>
                  <a:pt x="0" y="2016"/>
                </a:cubicBezTo>
                <a:lnTo>
                  <a:pt x="0" y="1920"/>
                </a:lnTo>
                <a:cubicBezTo>
                  <a:pt x="0" y="1907"/>
                  <a:pt x="11" y="1896"/>
                  <a:pt x="24" y="1896"/>
                </a:cubicBezTo>
                <a:cubicBezTo>
                  <a:pt x="38" y="1896"/>
                  <a:pt x="48" y="1907"/>
                  <a:pt x="48" y="1920"/>
                </a:cubicBezTo>
                <a:close/>
                <a:moveTo>
                  <a:pt x="48" y="2160"/>
                </a:moveTo>
                <a:lnTo>
                  <a:pt x="48" y="2256"/>
                </a:lnTo>
                <a:cubicBezTo>
                  <a:pt x="48" y="2270"/>
                  <a:pt x="38" y="2280"/>
                  <a:pt x="24" y="2280"/>
                </a:cubicBezTo>
                <a:cubicBezTo>
                  <a:pt x="11" y="2280"/>
                  <a:pt x="0" y="2270"/>
                  <a:pt x="0" y="2256"/>
                </a:cubicBezTo>
                <a:lnTo>
                  <a:pt x="0" y="2160"/>
                </a:lnTo>
                <a:cubicBezTo>
                  <a:pt x="0" y="2147"/>
                  <a:pt x="11" y="2136"/>
                  <a:pt x="24" y="2136"/>
                </a:cubicBezTo>
                <a:cubicBezTo>
                  <a:pt x="38" y="2136"/>
                  <a:pt x="48" y="2147"/>
                  <a:pt x="48" y="2160"/>
                </a:cubicBezTo>
                <a:close/>
                <a:moveTo>
                  <a:pt x="48" y="2400"/>
                </a:moveTo>
                <a:lnTo>
                  <a:pt x="48" y="2496"/>
                </a:lnTo>
                <a:cubicBezTo>
                  <a:pt x="48" y="2510"/>
                  <a:pt x="38" y="2520"/>
                  <a:pt x="24" y="2520"/>
                </a:cubicBezTo>
                <a:cubicBezTo>
                  <a:pt x="11" y="2520"/>
                  <a:pt x="0" y="2510"/>
                  <a:pt x="0" y="2496"/>
                </a:cubicBezTo>
                <a:lnTo>
                  <a:pt x="0" y="2400"/>
                </a:lnTo>
                <a:cubicBezTo>
                  <a:pt x="0" y="2387"/>
                  <a:pt x="11" y="2376"/>
                  <a:pt x="24" y="2376"/>
                </a:cubicBezTo>
                <a:cubicBezTo>
                  <a:pt x="38" y="2376"/>
                  <a:pt x="48" y="2387"/>
                  <a:pt x="48" y="2400"/>
                </a:cubicBezTo>
                <a:close/>
                <a:moveTo>
                  <a:pt x="48" y="2640"/>
                </a:moveTo>
                <a:lnTo>
                  <a:pt x="48" y="2736"/>
                </a:lnTo>
                <a:cubicBezTo>
                  <a:pt x="48" y="2750"/>
                  <a:pt x="38" y="2760"/>
                  <a:pt x="24" y="2760"/>
                </a:cubicBezTo>
                <a:cubicBezTo>
                  <a:pt x="11" y="2760"/>
                  <a:pt x="0" y="2750"/>
                  <a:pt x="0" y="2736"/>
                </a:cubicBezTo>
                <a:lnTo>
                  <a:pt x="0" y="2640"/>
                </a:lnTo>
                <a:cubicBezTo>
                  <a:pt x="0" y="2627"/>
                  <a:pt x="11" y="2616"/>
                  <a:pt x="24" y="2616"/>
                </a:cubicBezTo>
                <a:cubicBezTo>
                  <a:pt x="38" y="2616"/>
                  <a:pt x="48" y="2627"/>
                  <a:pt x="48" y="2640"/>
                </a:cubicBezTo>
                <a:close/>
                <a:moveTo>
                  <a:pt x="48" y="2880"/>
                </a:moveTo>
                <a:lnTo>
                  <a:pt x="48" y="2976"/>
                </a:lnTo>
                <a:cubicBezTo>
                  <a:pt x="48" y="2990"/>
                  <a:pt x="38" y="3000"/>
                  <a:pt x="24" y="3000"/>
                </a:cubicBezTo>
                <a:cubicBezTo>
                  <a:pt x="11" y="3000"/>
                  <a:pt x="0" y="2990"/>
                  <a:pt x="0" y="2976"/>
                </a:cubicBezTo>
                <a:lnTo>
                  <a:pt x="0" y="2880"/>
                </a:lnTo>
                <a:cubicBezTo>
                  <a:pt x="0" y="2867"/>
                  <a:pt x="11" y="2856"/>
                  <a:pt x="24" y="2856"/>
                </a:cubicBezTo>
                <a:cubicBezTo>
                  <a:pt x="38" y="2856"/>
                  <a:pt x="48" y="2867"/>
                  <a:pt x="48" y="2880"/>
                </a:cubicBezTo>
                <a:close/>
                <a:moveTo>
                  <a:pt x="48" y="3120"/>
                </a:moveTo>
                <a:lnTo>
                  <a:pt x="48" y="3216"/>
                </a:lnTo>
                <a:cubicBezTo>
                  <a:pt x="48" y="3230"/>
                  <a:pt x="38" y="3240"/>
                  <a:pt x="24" y="3240"/>
                </a:cubicBezTo>
                <a:cubicBezTo>
                  <a:pt x="11" y="3240"/>
                  <a:pt x="0" y="3230"/>
                  <a:pt x="0" y="3216"/>
                </a:cubicBezTo>
                <a:lnTo>
                  <a:pt x="0" y="3120"/>
                </a:lnTo>
                <a:cubicBezTo>
                  <a:pt x="0" y="3107"/>
                  <a:pt x="11" y="3096"/>
                  <a:pt x="24" y="3096"/>
                </a:cubicBezTo>
                <a:cubicBezTo>
                  <a:pt x="38" y="3096"/>
                  <a:pt x="48" y="3107"/>
                  <a:pt x="48" y="3120"/>
                </a:cubicBezTo>
                <a:close/>
                <a:moveTo>
                  <a:pt x="48" y="3360"/>
                </a:moveTo>
                <a:lnTo>
                  <a:pt x="48" y="3456"/>
                </a:lnTo>
                <a:cubicBezTo>
                  <a:pt x="48" y="3470"/>
                  <a:pt x="38" y="3480"/>
                  <a:pt x="24" y="3480"/>
                </a:cubicBezTo>
                <a:cubicBezTo>
                  <a:pt x="11" y="3480"/>
                  <a:pt x="0" y="3470"/>
                  <a:pt x="0" y="3456"/>
                </a:cubicBezTo>
                <a:lnTo>
                  <a:pt x="0" y="3360"/>
                </a:lnTo>
                <a:cubicBezTo>
                  <a:pt x="0" y="3347"/>
                  <a:pt x="11" y="3336"/>
                  <a:pt x="24" y="3336"/>
                </a:cubicBezTo>
                <a:cubicBezTo>
                  <a:pt x="38" y="3336"/>
                  <a:pt x="48" y="3347"/>
                  <a:pt x="48" y="3360"/>
                </a:cubicBezTo>
                <a:close/>
                <a:moveTo>
                  <a:pt x="48" y="3600"/>
                </a:moveTo>
                <a:lnTo>
                  <a:pt x="48" y="3696"/>
                </a:lnTo>
                <a:cubicBezTo>
                  <a:pt x="48" y="3710"/>
                  <a:pt x="38" y="3720"/>
                  <a:pt x="24" y="3720"/>
                </a:cubicBezTo>
                <a:cubicBezTo>
                  <a:pt x="11" y="3720"/>
                  <a:pt x="0" y="3710"/>
                  <a:pt x="0" y="3696"/>
                </a:cubicBezTo>
                <a:lnTo>
                  <a:pt x="0" y="3600"/>
                </a:lnTo>
                <a:cubicBezTo>
                  <a:pt x="0" y="3587"/>
                  <a:pt x="11" y="3576"/>
                  <a:pt x="24" y="3576"/>
                </a:cubicBezTo>
                <a:cubicBezTo>
                  <a:pt x="38" y="3576"/>
                  <a:pt x="48" y="3587"/>
                  <a:pt x="48" y="3600"/>
                </a:cubicBezTo>
                <a:close/>
                <a:moveTo>
                  <a:pt x="48" y="3840"/>
                </a:moveTo>
                <a:lnTo>
                  <a:pt x="48" y="3936"/>
                </a:lnTo>
                <a:cubicBezTo>
                  <a:pt x="48" y="3950"/>
                  <a:pt x="38" y="3960"/>
                  <a:pt x="24" y="3960"/>
                </a:cubicBezTo>
                <a:cubicBezTo>
                  <a:pt x="11" y="3960"/>
                  <a:pt x="0" y="3950"/>
                  <a:pt x="0" y="3936"/>
                </a:cubicBezTo>
                <a:lnTo>
                  <a:pt x="0" y="3840"/>
                </a:lnTo>
                <a:cubicBezTo>
                  <a:pt x="0" y="3827"/>
                  <a:pt x="11" y="3816"/>
                  <a:pt x="24" y="3816"/>
                </a:cubicBezTo>
                <a:cubicBezTo>
                  <a:pt x="38" y="3816"/>
                  <a:pt x="48" y="3827"/>
                  <a:pt x="48" y="3840"/>
                </a:cubicBezTo>
                <a:close/>
                <a:moveTo>
                  <a:pt x="48" y="4080"/>
                </a:moveTo>
                <a:lnTo>
                  <a:pt x="48" y="4176"/>
                </a:lnTo>
                <a:cubicBezTo>
                  <a:pt x="48" y="4190"/>
                  <a:pt x="38" y="4200"/>
                  <a:pt x="24" y="4200"/>
                </a:cubicBezTo>
                <a:cubicBezTo>
                  <a:pt x="11" y="4200"/>
                  <a:pt x="0" y="4190"/>
                  <a:pt x="0" y="4176"/>
                </a:cubicBezTo>
                <a:lnTo>
                  <a:pt x="0" y="4080"/>
                </a:lnTo>
                <a:cubicBezTo>
                  <a:pt x="0" y="4067"/>
                  <a:pt x="11" y="4056"/>
                  <a:pt x="24" y="4056"/>
                </a:cubicBezTo>
                <a:cubicBezTo>
                  <a:pt x="38" y="4056"/>
                  <a:pt x="48" y="4067"/>
                  <a:pt x="48" y="4080"/>
                </a:cubicBezTo>
                <a:close/>
                <a:moveTo>
                  <a:pt x="48" y="4320"/>
                </a:moveTo>
                <a:lnTo>
                  <a:pt x="48" y="4416"/>
                </a:lnTo>
                <a:cubicBezTo>
                  <a:pt x="48" y="4430"/>
                  <a:pt x="38" y="4440"/>
                  <a:pt x="24" y="4440"/>
                </a:cubicBezTo>
                <a:cubicBezTo>
                  <a:pt x="11" y="4440"/>
                  <a:pt x="0" y="4430"/>
                  <a:pt x="0" y="4416"/>
                </a:cubicBezTo>
                <a:lnTo>
                  <a:pt x="0" y="4320"/>
                </a:lnTo>
                <a:cubicBezTo>
                  <a:pt x="0" y="4307"/>
                  <a:pt x="11" y="4296"/>
                  <a:pt x="24" y="4296"/>
                </a:cubicBezTo>
                <a:cubicBezTo>
                  <a:pt x="38" y="4296"/>
                  <a:pt x="48" y="4307"/>
                  <a:pt x="48" y="4320"/>
                </a:cubicBezTo>
                <a:close/>
                <a:moveTo>
                  <a:pt x="48" y="4560"/>
                </a:moveTo>
                <a:lnTo>
                  <a:pt x="48" y="4656"/>
                </a:lnTo>
                <a:cubicBezTo>
                  <a:pt x="48" y="4670"/>
                  <a:pt x="38" y="4680"/>
                  <a:pt x="24" y="4680"/>
                </a:cubicBezTo>
                <a:cubicBezTo>
                  <a:pt x="11" y="4680"/>
                  <a:pt x="0" y="4670"/>
                  <a:pt x="0" y="4656"/>
                </a:cubicBezTo>
                <a:lnTo>
                  <a:pt x="0" y="4560"/>
                </a:lnTo>
                <a:cubicBezTo>
                  <a:pt x="0" y="4547"/>
                  <a:pt x="11" y="4536"/>
                  <a:pt x="24" y="4536"/>
                </a:cubicBezTo>
                <a:cubicBezTo>
                  <a:pt x="38" y="4536"/>
                  <a:pt x="48" y="4547"/>
                  <a:pt x="48" y="4560"/>
                </a:cubicBezTo>
                <a:close/>
                <a:moveTo>
                  <a:pt x="48" y="4800"/>
                </a:moveTo>
                <a:lnTo>
                  <a:pt x="48" y="4896"/>
                </a:lnTo>
                <a:cubicBezTo>
                  <a:pt x="48" y="4910"/>
                  <a:pt x="38" y="4920"/>
                  <a:pt x="24" y="4920"/>
                </a:cubicBezTo>
                <a:cubicBezTo>
                  <a:pt x="11" y="4920"/>
                  <a:pt x="0" y="4910"/>
                  <a:pt x="0" y="4896"/>
                </a:cubicBezTo>
                <a:lnTo>
                  <a:pt x="0" y="4800"/>
                </a:lnTo>
                <a:cubicBezTo>
                  <a:pt x="0" y="4787"/>
                  <a:pt x="11" y="4776"/>
                  <a:pt x="24" y="4776"/>
                </a:cubicBezTo>
                <a:cubicBezTo>
                  <a:pt x="38" y="4776"/>
                  <a:pt x="48" y="4787"/>
                  <a:pt x="48" y="4800"/>
                </a:cubicBezTo>
                <a:close/>
                <a:moveTo>
                  <a:pt x="48" y="5040"/>
                </a:moveTo>
                <a:lnTo>
                  <a:pt x="48" y="5136"/>
                </a:lnTo>
                <a:cubicBezTo>
                  <a:pt x="48" y="5150"/>
                  <a:pt x="38" y="5160"/>
                  <a:pt x="24" y="5160"/>
                </a:cubicBezTo>
                <a:cubicBezTo>
                  <a:pt x="11" y="5160"/>
                  <a:pt x="0" y="5150"/>
                  <a:pt x="0" y="5136"/>
                </a:cubicBezTo>
                <a:lnTo>
                  <a:pt x="0" y="5040"/>
                </a:lnTo>
                <a:cubicBezTo>
                  <a:pt x="0" y="5027"/>
                  <a:pt x="11" y="5016"/>
                  <a:pt x="24" y="5016"/>
                </a:cubicBezTo>
                <a:cubicBezTo>
                  <a:pt x="38" y="5016"/>
                  <a:pt x="48" y="5027"/>
                  <a:pt x="48" y="5040"/>
                </a:cubicBezTo>
                <a:close/>
                <a:moveTo>
                  <a:pt x="48" y="5280"/>
                </a:moveTo>
                <a:lnTo>
                  <a:pt x="48" y="5376"/>
                </a:lnTo>
                <a:cubicBezTo>
                  <a:pt x="48" y="5390"/>
                  <a:pt x="38" y="5400"/>
                  <a:pt x="24" y="5400"/>
                </a:cubicBezTo>
                <a:cubicBezTo>
                  <a:pt x="11" y="5400"/>
                  <a:pt x="0" y="5390"/>
                  <a:pt x="0" y="5376"/>
                </a:cubicBezTo>
                <a:lnTo>
                  <a:pt x="0" y="5280"/>
                </a:lnTo>
                <a:cubicBezTo>
                  <a:pt x="0" y="5267"/>
                  <a:pt x="11" y="5256"/>
                  <a:pt x="24" y="5256"/>
                </a:cubicBezTo>
                <a:cubicBezTo>
                  <a:pt x="38" y="5256"/>
                  <a:pt x="48" y="5267"/>
                  <a:pt x="48" y="5280"/>
                </a:cubicBezTo>
                <a:close/>
                <a:moveTo>
                  <a:pt x="48" y="5520"/>
                </a:moveTo>
                <a:lnTo>
                  <a:pt x="48" y="5616"/>
                </a:lnTo>
                <a:cubicBezTo>
                  <a:pt x="48" y="5630"/>
                  <a:pt x="38" y="5640"/>
                  <a:pt x="24" y="5640"/>
                </a:cubicBezTo>
                <a:cubicBezTo>
                  <a:pt x="11" y="5640"/>
                  <a:pt x="0" y="5630"/>
                  <a:pt x="0" y="5616"/>
                </a:cubicBezTo>
                <a:lnTo>
                  <a:pt x="0" y="5520"/>
                </a:lnTo>
                <a:cubicBezTo>
                  <a:pt x="0" y="5507"/>
                  <a:pt x="11" y="5496"/>
                  <a:pt x="24" y="5496"/>
                </a:cubicBezTo>
                <a:cubicBezTo>
                  <a:pt x="38" y="5496"/>
                  <a:pt x="48" y="5507"/>
                  <a:pt x="48" y="5520"/>
                </a:cubicBezTo>
                <a:close/>
                <a:moveTo>
                  <a:pt x="48" y="5760"/>
                </a:moveTo>
                <a:lnTo>
                  <a:pt x="48" y="5856"/>
                </a:lnTo>
                <a:cubicBezTo>
                  <a:pt x="48" y="5870"/>
                  <a:pt x="38" y="5880"/>
                  <a:pt x="24" y="5880"/>
                </a:cubicBezTo>
                <a:cubicBezTo>
                  <a:pt x="11" y="5880"/>
                  <a:pt x="0" y="5870"/>
                  <a:pt x="0" y="5856"/>
                </a:cubicBezTo>
                <a:lnTo>
                  <a:pt x="0" y="5760"/>
                </a:lnTo>
                <a:cubicBezTo>
                  <a:pt x="0" y="5747"/>
                  <a:pt x="11" y="5736"/>
                  <a:pt x="24" y="5736"/>
                </a:cubicBezTo>
                <a:cubicBezTo>
                  <a:pt x="38" y="5736"/>
                  <a:pt x="48" y="5747"/>
                  <a:pt x="48" y="5760"/>
                </a:cubicBezTo>
                <a:close/>
                <a:moveTo>
                  <a:pt x="48" y="6000"/>
                </a:moveTo>
                <a:lnTo>
                  <a:pt x="48" y="6096"/>
                </a:lnTo>
                <a:cubicBezTo>
                  <a:pt x="48" y="6110"/>
                  <a:pt x="38" y="6120"/>
                  <a:pt x="24" y="6120"/>
                </a:cubicBezTo>
                <a:cubicBezTo>
                  <a:pt x="11" y="6120"/>
                  <a:pt x="0" y="6110"/>
                  <a:pt x="0" y="6096"/>
                </a:cubicBezTo>
                <a:lnTo>
                  <a:pt x="0" y="6000"/>
                </a:lnTo>
                <a:cubicBezTo>
                  <a:pt x="0" y="5987"/>
                  <a:pt x="11" y="5976"/>
                  <a:pt x="24" y="5976"/>
                </a:cubicBezTo>
                <a:cubicBezTo>
                  <a:pt x="38" y="5976"/>
                  <a:pt x="48" y="5987"/>
                  <a:pt x="48" y="6000"/>
                </a:cubicBezTo>
                <a:close/>
                <a:moveTo>
                  <a:pt x="48" y="6240"/>
                </a:moveTo>
                <a:lnTo>
                  <a:pt x="48" y="6336"/>
                </a:lnTo>
                <a:cubicBezTo>
                  <a:pt x="48" y="6350"/>
                  <a:pt x="38" y="6360"/>
                  <a:pt x="24" y="6360"/>
                </a:cubicBezTo>
                <a:cubicBezTo>
                  <a:pt x="11" y="6360"/>
                  <a:pt x="0" y="6350"/>
                  <a:pt x="0" y="6336"/>
                </a:cubicBezTo>
                <a:lnTo>
                  <a:pt x="0" y="6240"/>
                </a:lnTo>
                <a:cubicBezTo>
                  <a:pt x="0" y="6227"/>
                  <a:pt x="11" y="6216"/>
                  <a:pt x="24" y="6216"/>
                </a:cubicBezTo>
                <a:cubicBezTo>
                  <a:pt x="38" y="6216"/>
                  <a:pt x="48" y="6227"/>
                  <a:pt x="48" y="6240"/>
                </a:cubicBezTo>
                <a:close/>
                <a:moveTo>
                  <a:pt x="48" y="6480"/>
                </a:moveTo>
                <a:lnTo>
                  <a:pt x="48" y="6576"/>
                </a:lnTo>
                <a:cubicBezTo>
                  <a:pt x="48" y="6590"/>
                  <a:pt x="38" y="6600"/>
                  <a:pt x="24" y="6600"/>
                </a:cubicBezTo>
                <a:cubicBezTo>
                  <a:pt x="11" y="6600"/>
                  <a:pt x="0" y="6590"/>
                  <a:pt x="0" y="6576"/>
                </a:cubicBezTo>
                <a:lnTo>
                  <a:pt x="0" y="6480"/>
                </a:lnTo>
                <a:cubicBezTo>
                  <a:pt x="0" y="6467"/>
                  <a:pt x="11" y="6456"/>
                  <a:pt x="24" y="6456"/>
                </a:cubicBezTo>
                <a:cubicBezTo>
                  <a:pt x="38" y="6456"/>
                  <a:pt x="48" y="6467"/>
                  <a:pt x="48" y="6480"/>
                </a:cubicBezTo>
                <a:close/>
                <a:moveTo>
                  <a:pt x="48" y="6720"/>
                </a:moveTo>
                <a:lnTo>
                  <a:pt x="48" y="6816"/>
                </a:lnTo>
                <a:cubicBezTo>
                  <a:pt x="48" y="6830"/>
                  <a:pt x="38" y="6840"/>
                  <a:pt x="24" y="6840"/>
                </a:cubicBezTo>
                <a:cubicBezTo>
                  <a:pt x="11" y="6840"/>
                  <a:pt x="0" y="6830"/>
                  <a:pt x="0" y="6816"/>
                </a:cubicBezTo>
                <a:lnTo>
                  <a:pt x="0" y="6720"/>
                </a:lnTo>
                <a:cubicBezTo>
                  <a:pt x="0" y="6707"/>
                  <a:pt x="11" y="6696"/>
                  <a:pt x="24" y="6696"/>
                </a:cubicBezTo>
                <a:cubicBezTo>
                  <a:pt x="38" y="6696"/>
                  <a:pt x="48" y="6707"/>
                  <a:pt x="48" y="6720"/>
                </a:cubicBezTo>
                <a:close/>
                <a:moveTo>
                  <a:pt x="48" y="6960"/>
                </a:moveTo>
                <a:lnTo>
                  <a:pt x="48" y="7056"/>
                </a:lnTo>
                <a:cubicBezTo>
                  <a:pt x="48" y="7070"/>
                  <a:pt x="38" y="7080"/>
                  <a:pt x="24" y="7080"/>
                </a:cubicBezTo>
                <a:cubicBezTo>
                  <a:pt x="11" y="7080"/>
                  <a:pt x="0" y="7070"/>
                  <a:pt x="0" y="7056"/>
                </a:cubicBezTo>
                <a:lnTo>
                  <a:pt x="0" y="6960"/>
                </a:lnTo>
                <a:cubicBezTo>
                  <a:pt x="0" y="6947"/>
                  <a:pt x="11" y="6936"/>
                  <a:pt x="24" y="6936"/>
                </a:cubicBezTo>
                <a:cubicBezTo>
                  <a:pt x="38" y="6936"/>
                  <a:pt x="48" y="6947"/>
                  <a:pt x="48" y="6960"/>
                </a:cubicBezTo>
                <a:close/>
                <a:moveTo>
                  <a:pt x="48" y="7200"/>
                </a:moveTo>
                <a:lnTo>
                  <a:pt x="48" y="7296"/>
                </a:lnTo>
                <a:cubicBezTo>
                  <a:pt x="48" y="7310"/>
                  <a:pt x="38" y="7320"/>
                  <a:pt x="24" y="7320"/>
                </a:cubicBezTo>
                <a:cubicBezTo>
                  <a:pt x="11" y="7320"/>
                  <a:pt x="0" y="7310"/>
                  <a:pt x="0" y="7296"/>
                </a:cubicBezTo>
                <a:lnTo>
                  <a:pt x="0" y="7200"/>
                </a:lnTo>
                <a:cubicBezTo>
                  <a:pt x="0" y="7187"/>
                  <a:pt x="11" y="7176"/>
                  <a:pt x="24" y="7176"/>
                </a:cubicBezTo>
                <a:cubicBezTo>
                  <a:pt x="38" y="7176"/>
                  <a:pt x="48" y="7187"/>
                  <a:pt x="48" y="7200"/>
                </a:cubicBezTo>
                <a:close/>
                <a:moveTo>
                  <a:pt x="48" y="7440"/>
                </a:moveTo>
                <a:lnTo>
                  <a:pt x="48" y="7536"/>
                </a:lnTo>
                <a:cubicBezTo>
                  <a:pt x="48" y="7550"/>
                  <a:pt x="38" y="7560"/>
                  <a:pt x="24" y="7560"/>
                </a:cubicBezTo>
                <a:cubicBezTo>
                  <a:pt x="11" y="7560"/>
                  <a:pt x="0" y="7550"/>
                  <a:pt x="0" y="7536"/>
                </a:cubicBezTo>
                <a:lnTo>
                  <a:pt x="0" y="7440"/>
                </a:lnTo>
                <a:cubicBezTo>
                  <a:pt x="0" y="7427"/>
                  <a:pt x="11" y="7416"/>
                  <a:pt x="24" y="7416"/>
                </a:cubicBezTo>
                <a:cubicBezTo>
                  <a:pt x="38" y="7416"/>
                  <a:pt x="48" y="7427"/>
                  <a:pt x="48" y="7440"/>
                </a:cubicBezTo>
                <a:close/>
                <a:moveTo>
                  <a:pt x="48" y="7680"/>
                </a:moveTo>
                <a:lnTo>
                  <a:pt x="48" y="7776"/>
                </a:lnTo>
                <a:cubicBezTo>
                  <a:pt x="48" y="7790"/>
                  <a:pt x="38" y="7800"/>
                  <a:pt x="24" y="7800"/>
                </a:cubicBezTo>
                <a:cubicBezTo>
                  <a:pt x="11" y="7800"/>
                  <a:pt x="0" y="7790"/>
                  <a:pt x="0" y="7776"/>
                </a:cubicBezTo>
                <a:lnTo>
                  <a:pt x="0" y="7680"/>
                </a:lnTo>
                <a:cubicBezTo>
                  <a:pt x="0" y="7667"/>
                  <a:pt x="11" y="7656"/>
                  <a:pt x="24" y="7656"/>
                </a:cubicBezTo>
                <a:cubicBezTo>
                  <a:pt x="38" y="7656"/>
                  <a:pt x="48" y="7667"/>
                  <a:pt x="48" y="7680"/>
                </a:cubicBezTo>
                <a:close/>
                <a:moveTo>
                  <a:pt x="48" y="7920"/>
                </a:moveTo>
                <a:lnTo>
                  <a:pt x="48" y="8016"/>
                </a:lnTo>
                <a:cubicBezTo>
                  <a:pt x="48" y="8030"/>
                  <a:pt x="38" y="8040"/>
                  <a:pt x="24" y="8040"/>
                </a:cubicBezTo>
                <a:cubicBezTo>
                  <a:pt x="11" y="8040"/>
                  <a:pt x="0" y="8030"/>
                  <a:pt x="0" y="8016"/>
                </a:cubicBezTo>
                <a:lnTo>
                  <a:pt x="0" y="7920"/>
                </a:lnTo>
                <a:cubicBezTo>
                  <a:pt x="0" y="7907"/>
                  <a:pt x="11" y="7896"/>
                  <a:pt x="24" y="7896"/>
                </a:cubicBezTo>
                <a:cubicBezTo>
                  <a:pt x="38" y="7896"/>
                  <a:pt x="48" y="7907"/>
                  <a:pt x="48" y="7920"/>
                </a:cubicBezTo>
                <a:close/>
                <a:moveTo>
                  <a:pt x="48" y="8160"/>
                </a:moveTo>
                <a:lnTo>
                  <a:pt x="48" y="8256"/>
                </a:lnTo>
                <a:cubicBezTo>
                  <a:pt x="48" y="8270"/>
                  <a:pt x="38" y="8280"/>
                  <a:pt x="24" y="8280"/>
                </a:cubicBezTo>
                <a:cubicBezTo>
                  <a:pt x="11" y="8280"/>
                  <a:pt x="0" y="8270"/>
                  <a:pt x="0" y="8256"/>
                </a:cubicBezTo>
                <a:lnTo>
                  <a:pt x="0" y="8160"/>
                </a:lnTo>
                <a:cubicBezTo>
                  <a:pt x="0" y="8147"/>
                  <a:pt x="11" y="8136"/>
                  <a:pt x="24" y="8136"/>
                </a:cubicBezTo>
                <a:cubicBezTo>
                  <a:pt x="38" y="8136"/>
                  <a:pt x="48" y="8147"/>
                  <a:pt x="48" y="8160"/>
                </a:cubicBezTo>
                <a:close/>
                <a:moveTo>
                  <a:pt x="48" y="8400"/>
                </a:moveTo>
                <a:lnTo>
                  <a:pt x="48" y="8496"/>
                </a:lnTo>
                <a:cubicBezTo>
                  <a:pt x="48" y="8510"/>
                  <a:pt x="38" y="8520"/>
                  <a:pt x="24" y="8520"/>
                </a:cubicBezTo>
                <a:cubicBezTo>
                  <a:pt x="11" y="8520"/>
                  <a:pt x="0" y="8510"/>
                  <a:pt x="0" y="8496"/>
                </a:cubicBezTo>
                <a:lnTo>
                  <a:pt x="0" y="8400"/>
                </a:lnTo>
                <a:cubicBezTo>
                  <a:pt x="0" y="8387"/>
                  <a:pt x="11" y="8376"/>
                  <a:pt x="24" y="8376"/>
                </a:cubicBezTo>
                <a:cubicBezTo>
                  <a:pt x="38" y="8376"/>
                  <a:pt x="48" y="8387"/>
                  <a:pt x="48" y="8400"/>
                </a:cubicBezTo>
                <a:close/>
                <a:moveTo>
                  <a:pt x="48" y="8640"/>
                </a:moveTo>
                <a:lnTo>
                  <a:pt x="48" y="8736"/>
                </a:lnTo>
                <a:cubicBezTo>
                  <a:pt x="48" y="8750"/>
                  <a:pt x="38" y="8760"/>
                  <a:pt x="24" y="8760"/>
                </a:cubicBezTo>
                <a:cubicBezTo>
                  <a:pt x="11" y="8760"/>
                  <a:pt x="0" y="8750"/>
                  <a:pt x="0" y="8736"/>
                </a:cubicBezTo>
                <a:lnTo>
                  <a:pt x="0" y="8640"/>
                </a:lnTo>
                <a:cubicBezTo>
                  <a:pt x="0" y="8627"/>
                  <a:pt x="11" y="8616"/>
                  <a:pt x="24" y="8616"/>
                </a:cubicBezTo>
                <a:cubicBezTo>
                  <a:pt x="38" y="8616"/>
                  <a:pt x="48" y="8627"/>
                  <a:pt x="48" y="8640"/>
                </a:cubicBezTo>
                <a:close/>
                <a:moveTo>
                  <a:pt x="48" y="8880"/>
                </a:moveTo>
                <a:lnTo>
                  <a:pt x="48" y="8976"/>
                </a:lnTo>
                <a:cubicBezTo>
                  <a:pt x="48" y="8990"/>
                  <a:pt x="38" y="9000"/>
                  <a:pt x="24" y="9000"/>
                </a:cubicBezTo>
                <a:cubicBezTo>
                  <a:pt x="11" y="9000"/>
                  <a:pt x="0" y="8990"/>
                  <a:pt x="0" y="8976"/>
                </a:cubicBezTo>
                <a:lnTo>
                  <a:pt x="0" y="8880"/>
                </a:lnTo>
                <a:cubicBezTo>
                  <a:pt x="0" y="8867"/>
                  <a:pt x="11" y="8856"/>
                  <a:pt x="24" y="8856"/>
                </a:cubicBezTo>
                <a:cubicBezTo>
                  <a:pt x="38" y="8856"/>
                  <a:pt x="48" y="8867"/>
                  <a:pt x="48" y="8880"/>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6" name="Freeform 264">
            <a:extLst>
              <a:ext uri="{FF2B5EF4-FFF2-40B4-BE49-F238E27FC236}">
                <a16:creationId xmlns:a16="http://schemas.microsoft.com/office/drawing/2014/main" id="{4C23B33D-4234-EF28-8F9A-52FB274EC853}"/>
              </a:ext>
            </a:extLst>
          </p:cNvPr>
          <p:cNvSpPr>
            <a:spLocks noEditPoints="1"/>
          </p:cNvSpPr>
          <p:nvPr/>
        </p:nvSpPr>
        <p:spPr bwMode="auto">
          <a:xfrm>
            <a:off x="1851250" y="3433813"/>
            <a:ext cx="6192" cy="1982084"/>
          </a:xfrm>
          <a:custGeom>
            <a:avLst/>
            <a:gdLst>
              <a:gd name="T0" fmla="*/ 0 w 48"/>
              <a:gd name="T1" fmla="*/ 0 h 9000"/>
              <a:gd name="T2" fmla="*/ 0 w 48"/>
              <a:gd name="T3" fmla="*/ 336 h 9000"/>
              <a:gd name="T4" fmla="*/ 48 w 48"/>
              <a:gd name="T5" fmla="*/ 576 h 9000"/>
              <a:gd name="T6" fmla="*/ 48 w 48"/>
              <a:gd name="T7" fmla="*/ 480 h 9000"/>
              <a:gd name="T8" fmla="*/ 0 w 48"/>
              <a:gd name="T9" fmla="*/ 720 h 9000"/>
              <a:gd name="T10" fmla="*/ 24 w 48"/>
              <a:gd name="T11" fmla="*/ 1080 h 9000"/>
              <a:gd name="T12" fmla="*/ 48 w 48"/>
              <a:gd name="T13" fmla="*/ 1200 h 9000"/>
              <a:gd name="T14" fmla="*/ 24 w 48"/>
              <a:gd name="T15" fmla="*/ 1176 h 9000"/>
              <a:gd name="T16" fmla="*/ 0 w 48"/>
              <a:gd name="T17" fmla="*/ 1536 h 9000"/>
              <a:gd name="T18" fmla="*/ 48 w 48"/>
              <a:gd name="T19" fmla="*/ 1776 h 9000"/>
              <a:gd name="T20" fmla="*/ 48 w 48"/>
              <a:gd name="T21" fmla="*/ 1680 h 9000"/>
              <a:gd name="T22" fmla="*/ 0 w 48"/>
              <a:gd name="T23" fmla="*/ 1920 h 9000"/>
              <a:gd name="T24" fmla="*/ 24 w 48"/>
              <a:gd name="T25" fmla="*/ 2280 h 9000"/>
              <a:gd name="T26" fmla="*/ 48 w 48"/>
              <a:gd name="T27" fmla="*/ 2400 h 9000"/>
              <a:gd name="T28" fmla="*/ 24 w 48"/>
              <a:gd name="T29" fmla="*/ 2376 h 9000"/>
              <a:gd name="T30" fmla="*/ 0 w 48"/>
              <a:gd name="T31" fmla="*/ 2736 h 9000"/>
              <a:gd name="T32" fmla="*/ 48 w 48"/>
              <a:gd name="T33" fmla="*/ 2976 h 9000"/>
              <a:gd name="T34" fmla="*/ 48 w 48"/>
              <a:gd name="T35" fmla="*/ 2880 h 9000"/>
              <a:gd name="T36" fmla="*/ 0 w 48"/>
              <a:gd name="T37" fmla="*/ 3120 h 9000"/>
              <a:gd name="T38" fmla="*/ 24 w 48"/>
              <a:gd name="T39" fmla="*/ 3480 h 9000"/>
              <a:gd name="T40" fmla="*/ 48 w 48"/>
              <a:gd name="T41" fmla="*/ 3600 h 9000"/>
              <a:gd name="T42" fmla="*/ 24 w 48"/>
              <a:gd name="T43" fmla="*/ 3576 h 9000"/>
              <a:gd name="T44" fmla="*/ 0 w 48"/>
              <a:gd name="T45" fmla="*/ 3936 h 9000"/>
              <a:gd name="T46" fmla="*/ 48 w 48"/>
              <a:gd name="T47" fmla="*/ 4176 h 9000"/>
              <a:gd name="T48" fmla="*/ 48 w 48"/>
              <a:gd name="T49" fmla="*/ 4080 h 9000"/>
              <a:gd name="T50" fmla="*/ 0 w 48"/>
              <a:gd name="T51" fmla="*/ 4320 h 9000"/>
              <a:gd name="T52" fmla="*/ 24 w 48"/>
              <a:gd name="T53" fmla="*/ 4680 h 9000"/>
              <a:gd name="T54" fmla="*/ 48 w 48"/>
              <a:gd name="T55" fmla="*/ 4800 h 9000"/>
              <a:gd name="T56" fmla="*/ 24 w 48"/>
              <a:gd name="T57" fmla="*/ 4776 h 9000"/>
              <a:gd name="T58" fmla="*/ 0 w 48"/>
              <a:gd name="T59" fmla="*/ 5136 h 9000"/>
              <a:gd name="T60" fmla="*/ 48 w 48"/>
              <a:gd name="T61" fmla="*/ 5376 h 9000"/>
              <a:gd name="T62" fmla="*/ 48 w 48"/>
              <a:gd name="T63" fmla="*/ 5280 h 9000"/>
              <a:gd name="T64" fmla="*/ 0 w 48"/>
              <a:gd name="T65" fmla="*/ 5520 h 9000"/>
              <a:gd name="T66" fmla="*/ 24 w 48"/>
              <a:gd name="T67" fmla="*/ 5880 h 9000"/>
              <a:gd name="T68" fmla="*/ 48 w 48"/>
              <a:gd name="T69" fmla="*/ 6000 h 9000"/>
              <a:gd name="T70" fmla="*/ 24 w 48"/>
              <a:gd name="T71" fmla="*/ 5976 h 9000"/>
              <a:gd name="T72" fmla="*/ 0 w 48"/>
              <a:gd name="T73" fmla="*/ 6336 h 9000"/>
              <a:gd name="T74" fmla="*/ 48 w 48"/>
              <a:gd name="T75" fmla="*/ 6576 h 9000"/>
              <a:gd name="T76" fmla="*/ 48 w 48"/>
              <a:gd name="T77" fmla="*/ 6480 h 9000"/>
              <a:gd name="T78" fmla="*/ 0 w 48"/>
              <a:gd name="T79" fmla="*/ 6720 h 9000"/>
              <a:gd name="T80" fmla="*/ 24 w 48"/>
              <a:gd name="T81" fmla="*/ 7080 h 9000"/>
              <a:gd name="T82" fmla="*/ 48 w 48"/>
              <a:gd name="T83" fmla="*/ 7200 h 9000"/>
              <a:gd name="T84" fmla="*/ 24 w 48"/>
              <a:gd name="T85" fmla="*/ 7176 h 9000"/>
              <a:gd name="T86" fmla="*/ 0 w 48"/>
              <a:gd name="T87" fmla="*/ 7536 h 9000"/>
              <a:gd name="T88" fmla="*/ 48 w 48"/>
              <a:gd name="T89" fmla="*/ 7776 h 9000"/>
              <a:gd name="T90" fmla="*/ 48 w 48"/>
              <a:gd name="T91" fmla="*/ 7680 h 9000"/>
              <a:gd name="T92" fmla="*/ 0 w 48"/>
              <a:gd name="T93" fmla="*/ 7920 h 9000"/>
              <a:gd name="T94" fmla="*/ 24 w 48"/>
              <a:gd name="T95" fmla="*/ 8280 h 9000"/>
              <a:gd name="T96" fmla="*/ 48 w 48"/>
              <a:gd name="T97" fmla="*/ 8400 h 9000"/>
              <a:gd name="T98" fmla="*/ 24 w 48"/>
              <a:gd name="T99" fmla="*/ 8376 h 9000"/>
              <a:gd name="T100" fmla="*/ 0 w 48"/>
              <a:gd name="T101" fmla="*/ 8736 h 9000"/>
              <a:gd name="T102" fmla="*/ 48 w 48"/>
              <a:gd name="T103" fmla="*/ 8976 h 9000"/>
              <a:gd name="T104" fmla="*/ 48 w 48"/>
              <a:gd name="T105" fmla="*/ 8880 h 9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9000">
                <a:moveTo>
                  <a:pt x="48" y="0"/>
                </a:moveTo>
                <a:lnTo>
                  <a:pt x="48" y="96"/>
                </a:lnTo>
                <a:cubicBezTo>
                  <a:pt x="48" y="110"/>
                  <a:pt x="38" y="120"/>
                  <a:pt x="24" y="120"/>
                </a:cubicBezTo>
                <a:cubicBezTo>
                  <a:pt x="11" y="120"/>
                  <a:pt x="0" y="110"/>
                  <a:pt x="0" y="96"/>
                </a:cubicBezTo>
                <a:lnTo>
                  <a:pt x="0" y="0"/>
                </a:lnTo>
                <a:lnTo>
                  <a:pt x="48" y="0"/>
                </a:lnTo>
                <a:close/>
                <a:moveTo>
                  <a:pt x="48" y="240"/>
                </a:moveTo>
                <a:lnTo>
                  <a:pt x="48" y="336"/>
                </a:lnTo>
                <a:cubicBezTo>
                  <a:pt x="48" y="350"/>
                  <a:pt x="38" y="360"/>
                  <a:pt x="24" y="360"/>
                </a:cubicBezTo>
                <a:cubicBezTo>
                  <a:pt x="11" y="360"/>
                  <a:pt x="0" y="350"/>
                  <a:pt x="0" y="336"/>
                </a:cubicBezTo>
                <a:lnTo>
                  <a:pt x="0" y="240"/>
                </a:lnTo>
                <a:cubicBezTo>
                  <a:pt x="0" y="227"/>
                  <a:pt x="11" y="216"/>
                  <a:pt x="24" y="216"/>
                </a:cubicBezTo>
                <a:cubicBezTo>
                  <a:pt x="38" y="216"/>
                  <a:pt x="48" y="227"/>
                  <a:pt x="48" y="240"/>
                </a:cubicBezTo>
                <a:close/>
                <a:moveTo>
                  <a:pt x="48" y="480"/>
                </a:moveTo>
                <a:lnTo>
                  <a:pt x="48" y="576"/>
                </a:lnTo>
                <a:cubicBezTo>
                  <a:pt x="48" y="590"/>
                  <a:pt x="38" y="600"/>
                  <a:pt x="24" y="600"/>
                </a:cubicBezTo>
                <a:cubicBezTo>
                  <a:pt x="11" y="600"/>
                  <a:pt x="0" y="590"/>
                  <a:pt x="0" y="576"/>
                </a:cubicBezTo>
                <a:lnTo>
                  <a:pt x="0" y="480"/>
                </a:lnTo>
                <a:cubicBezTo>
                  <a:pt x="0" y="467"/>
                  <a:pt x="11" y="456"/>
                  <a:pt x="24" y="456"/>
                </a:cubicBezTo>
                <a:cubicBezTo>
                  <a:pt x="38" y="456"/>
                  <a:pt x="48" y="467"/>
                  <a:pt x="48" y="480"/>
                </a:cubicBezTo>
                <a:close/>
                <a:moveTo>
                  <a:pt x="48" y="720"/>
                </a:moveTo>
                <a:lnTo>
                  <a:pt x="48" y="816"/>
                </a:lnTo>
                <a:cubicBezTo>
                  <a:pt x="48" y="830"/>
                  <a:pt x="38" y="840"/>
                  <a:pt x="24" y="840"/>
                </a:cubicBezTo>
                <a:cubicBezTo>
                  <a:pt x="11" y="840"/>
                  <a:pt x="0" y="830"/>
                  <a:pt x="0" y="816"/>
                </a:cubicBezTo>
                <a:lnTo>
                  <a:pt x="0" y="720"/>
                </a:lnTo>
                <a:cubicBezTo>
                  <a:pt x="0" y="707"/>
                  <a:pt x="11" y="696"/>
                  <a:pt x="24" y="696"/>
                </a:cubicBezTo>
                <a:cubicBezTo>
                  <a:pt x="38" y="696"/>
                  <a:pt x="48" y="707"/>
                  <a:pt x="48" y="720"/>
                </a:cubicBezTo>
                <a:close/>
                <a:moveTo>
                  <a:pt x="48" y="960"/>
                </a:moveTo>
                <a:lnTo>
                  <a:pt x="48" y="1056"/>
                </a:lnTo>
                <a:cubicBezTo>
                  <a:pt x="48" y="1070"/>
                  <a:pt x="38" y="1080"/>
                  <a:pt x="24" y="1080"/>
                </a:cubicBezTo>
                <a:cubicBezTo>
                  <a:pt x="11" y="1080"/>
                  <a:pt x="0" y="1070"/>
                  <a:pt x="0" y="1056"/>
                </a:cubicBezTo>
                <a:lnTo>
                  <a:pt x="0" y="960"/>
                </a:lnTo>
                <a:cubicBezTo>
                  <a:pt x="0" y="947"/>
                  <a:pt x="11" y="936"/>
                  <a:pt x="24" y="936"/>
                </a:cubicBezTo>
                <a:cubicBezTo>
                  <a:pt x="38" y="936"/>
                  <a:pt x="48" y="947"/>
                  <a:pt x="48" y="960"/>
                </a:cubicBezTo>
                <a:close/>
                <a:moveTo>
                  <a:pt x="48" y="1200"/>
                </a:moveTo>
                <a:lnTo>
                  <a:pt x="48" y="1296"/>
                </a:lnTo>
                <a:cubicBezTo>
                  <a:pt x="48" y="1310"/>
                  <a:pt x="38" y="1320"/>
                  <a:pt x="24" y="1320"/>
                </a:cubicBezTo>
                <a:cubicBezTo>
                  <a:pt x="11" y="1320"/>
                  <a:pt x="0" y="1310"/>
                  <a:pt x="0" y="1296"/>
                </a:cubicBezTo>
                <a:lnTo>
                  <a:pt x="0" y="1200"/>
                </a:lnTo>
                <a:cubicBezTo>
                  <a:pt x="0" y="1187"/>
                  <a:pt x="11" y="1176"/>
                  <a:pt x="24" y="1176"/>
                </a:cubicBezTo>
                <a:cubicBezTo>
                  <a:pt x="38" y="1176"/>
                  <a:pt x="48" y="1187"/>
                  <a:pt x="48" y="1200"/>
                </a:cubicBezTo>
                <a:close/>
                <a:moveTo>
                  <a:pt x="48" y="1440"/>
                </a:moveTo>
                <a:lnTo>
                  <a:pt x="48" y="1536"/>
                </a:lnTo>
                <a:cubicBezTo>
                  <a:pt x="48" y="1550"/>
                  <a:pt x="38" y="1560"/>
                  <a:pt x="24" y="1560"/>
                </a:cubicBezTo>
                <a:cubicBezTo>
                  <a:pt x="11" y="1560"/>
                  <a:pt x="0" y="1550"/>
                  <a:pt x="0" y="1536"/>
                </a:cubicBezTo>
                <a:lnTo>
                  <a:pt x="0" y="1440"/>
                </a:lnTo>
                <a:cubicBezTo>
                  <a:pt x="0" y="1427"/>
                  <a:pt x="11" y="1416"/>
                  <a:pt x="24" y="1416"/>
                </a:cubicBezTo>
                <a:cubicBezTo>
                  <a:pt x="38" y="1416"/>
                  <a:pt x="48" y="1427"/>
                  <a:pt x="48" y="1440"/>
                </a:cubicBezTo>
                <a:close/>
                <a:moveTo>
                  <a:pt x="48" y="1680"/>
                </a:moveTo>
                <a:lnTo>
                  <a:pt x="48" y="1776"/>
                </a:lnTo>
                <a:cubicBezTo>
                  <a:pt x="48" y="1790"/>
                  <a:pt x="38" y="1800"/>
                  <a:pt x="24" y="1800"/>
                </a:cubicBezTo>
                <a:cubicBezTo>
                  <a:pt x="11" y="1800"/>
                  <a:pt x="0" y="1790"/>
                  <a:pt x="0" y="1776"/>
                </a:cubicBezTo>
                <a:lnTo>
                  <a:pt x="0" y="1680"/>
                </a:lnTo>
                <a:cubicBezTo>
                  <a:pt x="0" y="1667"/>
                  <a:pt x="11" y="1656"/>
                  <a:pt x="24" y="1656"/>
                </a:cubicBezTo>
                <a:cubicBezTo>
                  <a:pt x="38" y="1656"/>
                  <a:pt x="48" y="1667"/>
                  <a:pt x="48" y="1680"/>
                </a:cubicBezTo>
                <a:close/>
                <a:moveTo>
                  <a:pt x="48" y="1920"/>
                </a:moveTo>
                <a:lnTo>
                  <a:pt x="48" y="2016"/>
                </a:lnTo>
                <a:cubicBezTo>
                  <a:pt x="48" y="2030"/>
                  <a:pt x="38" y="2040"/>
                  <a:pt x="24" y="2040"/>
                </a:cubicBezTo>
                <a:cubicBezTo>
                  <a:pt x="11" y="2040"/>
                  <a:pt x="0" y="2030"/>
                  <a:pt x="0" y="2016"/>
                </a:cubicBezTo>
                <a:lnTo>
                  <a:pt x="0" y="1920"/>
                </a:lnTo>
                <a:cubicBezTo>
                  <a:pt x="0" y="1907"/>
                  <a:pt x="11" y="1896"/>
                  <a:pt x="24" y="1896"/>
                </a:cubicBezTo>
                <a:cubicBezTo>
                  <a:pt x="38" y="1896"/>
                  <a:pt x="48" y="1907"/>
                  <a:pt x="48" y="1920"/>
                </a:cubicBezTo>
                <a:close/>
                <a:moveTo>
                  <a:pt x="48" y="2160"/>
                </a:moveTo>
                <a:lnTo>
                  <a:pt x="48" y="2256"/>
                </a:lnTo>
                <a:cubicBezTo>
                  <a:pt x="48" y="2270"/>
                  <a:pt x="38" y="2280"/>
                  <a:pt x="24" y="2280"/>
                </a:cubicBezTo>
                <a:cubicBezTo>
                  <a:pt x="11" y="2280"/>
                  <a:pt x="0" y="2270"/>
                  <a:pt x="0" y="2256"/>
                </a:cubicBezTo>
                <a:lnTo>
                  <a:pt x="0" y="2160"/>
                </a:lnTo>
                <a:cubicBezTo>
                  <a:pt x="0" y="2147"/>
                  <a:pt x="11" y="2136"/>
                  <a:pt x="24" y="2136"/>
                </a:cubicBezTo>
                <a:cubicBezTo>
                  <a:pt x="38" y="2136"/>
                  <a:pt x="48" y="2147"/>
                  <a:pt x="48" y="2160"/>
                </a:cubicBezTo>
                <a:close/>
                <a:moveTo>
                  <a:pt x="48" y="2400"/>
                </a:moveTo>
                <a:lnTo>
                  <a:pt x="48" y="2496"/>
                </a:lnTo>
                <a:cubicBezTo>
                  <a:pt x="48" y="2510"/>
                  <a:pt x="38" y="2520"/>
                  <a:pt x="24" y="2520"/>
                </a:cubicBezTo>
                <a:cubicBezTo>
                  <a:pt x="11" y="2520"/>
                  <a:pt x="0" y="2510"/>
                  <a:pt x="0" y="2496"/>
                </a:cubicBezTo>
                <a:lnTo>
                  <a:pt x="0" y="2400"/>
                </a:lnTo>
                <a:cubicBezTo>
                  <a:pt x="0" y="2387"/>
                  <a:pt x="11" y="2376"/>
                  <a:pt x="24" y="2376"/>
                </a:cubicBezTo>
                <a:cubicBezTo>
                  <a:pt x="38" y="2376"/>
                  <a:pt x="48" y="2387"/>
                  <a:pt x="48" y="2400"/>
                </a:cubicBezTo>
                <a:close/>
                <a:moveTo>
                  <a:pt x="48" y="2640"/>
                </a:moveTo>
                <a:lnTo>
                  <a:pt x="48" y="2736"/>
                </a:lnTo>
                <a:cubicBezTo>
                  <a:pt x="48" y="2750"/>
                  <a:pt x="38" y="2760"/>
                  <a:pt x="24" y="2760"/>
                </a:cubicBezTo>
                <a:cubicBezTo>
                  <a:pt x="11" y="2760"/>
                  <a:pt x="0" y="2750"/>
                  <a:pt x="0" y="2736"/>
                </a:cubicBezTo>
                <a:lnTo>
                  <a:pt x="0" y="2640"/>
                </a:lnTo>
                <a:cubicBezTo>
                  <a:pt x="0" y="2627"/>
                  <a:pt x="11" y="2616"/>
                  <a:pt x="24" y="2616"/>
                </a:cubicBezTo>
                <a:cubicBezTo>
                  <a:pt x="38" y="2616"/>
                  <a:pt x="48" y="2627"/>
                  <a:pt x="48" y="2640"/>
                </a:cubicBezTo>
                <a:close/>
                <a:moveTo>
                  <a:pt x="48" y="2880"/>
                </a:moveTo>
                <a:lnTo>
                  <a:pt x="48" y="2976"/>
                </a:lnTo>
                <a:cubicBezTo>
                  <a:pt x="48" y="2990"/>
                  <a:pt x="38" y="3000"/>
                  <a:pt x="24" y="3000"/>
                </a:cubicBezTo>
                <a:cubicBezTo>
                  <a:pt x="11" y="3000"/>
                  <a:pt x="0" y="2990"/>
                  <a:pt x="0" y="2976"/>
                </a:cubicBezTo>
                <a:lnTo>
                  <a:pt x="0" y="2880"/>
                </a:lnTo>
                <a:cubicBezTo>
                  <a:pt x="0" y="2867"/>
                  <a:pt x="11" y="2856"/>
                  <a:pt x="24" y="2856"/>
                </a:cubicBezTo>
                <a:cubicBezTo>
                  <a:pt x="38" y="2856"/>
                  <a:pt x="48" y="2867"/>
                  <a:pt x="48" y="2880"/>
                </a:cubicBezTo>
                <a:close/>
                <a:moveTo>
                  <a:pt x="48" y="3120"/>
                </a:moveTo>
                <a:lnTo>
                  <a:pt x="48" y="3216"/>
                </a:lnTo>
                <a:cubicBezTo>
                  <a:pt x="48" y="3230"/>
                  <a:pt x="38" y="3240"/>
                  <a:pt x="24" y="3240"/>
                </a:cubicBezTo>
                <a:cubicBezTo>
                  <a:pt x="11" y="3240"/>
                  <a:pt x="0" y="3230"/>
                  <a:pt x="0" y="3216"/>
                </a:cubicBezTo>
                <a:lnTo>
                  <a:pt x="0" y="3120"/>
                </a:lnTo>
                <a:cubicBezTo>
                  <a:pt x="0" y="3107"/>
                  <a:pt x="11" y="3096"/>
                  <a:pt x="24" y="3096"/>
                </a:cubicBezTo>
                <a:cubicBezTo>
                  <a:pt x="38" y="3096"/>
                  <a:pt x="48" y="3107"/>
                  <a:pt x="48" y="3120"/>
                </a:cubicBezTo>
                <a:close/>
                <a:moveTo>
                  <a:pt x="48" y="3360"/>
                </a:moveTo>
                <a:lnTo>
                  <a:pt x="48" y="3456"/>
                </a:lnTo>
                <a:cubicBezTo>
                  <a:pt x="48" y="3470"/>
                  <a:pt x="38" y="3480"/>
                  <a:pt x="24" y="3480"/>
                </a:cubicBezTo>
                <a:cubicBezTo>
                  <a:pt x="11" y="3480"/>
                  <a:pt x="0" y="3470"/>
                  <a:pt x="0" y="3456"/>
                </a:cubicBezTo>
                <a:lnTo>
                  <a:pt x="0" y="3360"/>
                </a:lnTo>
                <a:cubicBezTo>
                  <a:pt x="0" y="3347"/>
                  <a:pt x="11" y="3336"/>
                  <a:pt x="24" y="3336"/>
                </a:cubicBezTo>
                <a:cubicBezTo>
                  <a:pt x="38" y="3336"/>
                  <a:pt x="48" y="3347"/>
                  <a:pt x="48" y="3360"/>
                </a:cubicBezTo>
                <a:close/>
                <a:moveTo>
                  <a:pt x="48" y="3600"/>
                </a:moveTo>
                <a:lnTo>
                  <a:pt x="48" y="3696"/>
                </a:lnTo>
                <a:cubicBezTo>
                  <a:pt x="48" y="3710"/>
                  <a:pt x="38" y="3720"/>
                  <a:pt x="24" y="3720"/>
                </a:cubicBezTo>
                <a:cubicBezTo>
                  <a:pt x="11" y="3720"/>
                  <a:pt x="0" y="3710"/>
                  <a:pt x="0" y="3696"/>
                </a:cubicBezTo>
                <a:lnTo>
                  <a:pt x="0" y="3600"/>
                </a:lnTo>
                <a:cubicBezTo>
                  <a:pt x="0" y="3587"/>
                  <a:pt x="11" y="3576"/>
                  <a:pt x="24" y="3576"/>
                </a:cubicBezTo>
                <a:cubicBezTo>
                  <a:pt x="38" y="3576"/>
                  <a:pt x="48" y="3587"/>
                  <a:pt x="48" y="3600"/>
                </a:cubicBezTo>
                <a:close/>
                <a:moveTo>
                  <a:pt x="48" y="3840"/>
                </a:moveTo>
                <a:lnTo>
                  <a:pt x="48" y="3936"/>
                </a:lnTo>
                <a:cubicBezTo>
                  <a:pt x="48" y="3950"/>
                  <a:pt x="38" y="3960"/>
                  <a:pt x="24" y="3960"/>
                </a:cubicBezTo>
                <a:cubicBezTo>
                  <a:pt x="11" y="3960"/>
                  <a:pt x="0" y="3950"/>
                  <a:pt x="0" y="3936"/>
                </a:cubicBezTo>
                <a:lnTo>
                  <a:pt x="0" y="3840"/>
                </a:lnTo>
                <a:cubicBezTo>
                  <a:pt x="0" y="3827"/>
                  <a:pt x="11" y="3816"/>
                  <a:pt x="24" y="3816"/>
                </a:cubicBezTo>
                <a:cubicBezTo>
                  <a:pt x="38" y="3816"/>
                  <a:pt x="48" y="3827"/>
                  <a:pt x="48" y="3840"/>
                </a:cubicBezTo>
                <a:close/>
                <a:moveTo>
                  <a:pt x="48" y="4080"/>
                </a:moveTo>
                <a:lnTo>
                  <a:pt x="48" y="4176"/>
                </a:lnTo>
                <a:cubicBezTo>
                  <a:pt x="48" y="4190"/>
                  <a:pt x="38" y="4200"/>
                  <a:pt x="24" y="4200"/>
                </a:cubicBezTo>
                <a:cubicBezTo>
                  <a:pt x="11" y="4200"/>
                  <a:pt x="0" y="4190"/>
                  <a:pt x="0" y="4176"/>
                </a:cubicBezTo>
                <a:lnTo>
                  <a:pt x="0" y="4080"/>
                </a:lnTo>
                <a:cubicBezTo>
                  <a:pt x="0" y="4067"/>
                  <a:pt x="11" y="4056"/>
                  <a:pt x="24" y="4056"/>
                </a:cubicBezTo>
                <a:cubicBezTo>
                  <a:pt x="38" y="4056"/>
                  <a:pt x="48" y="4067"/>
                  <a:pt x="48" y="4080"/>
                </a:cubicBezTo>
                <a:close/>
                <a:moveTo>
                  <a:pt x="48" y="4320"/>
                </a:moveTo>
                <a:lnTo>
                  <a:pt x="48" y="4416"/>
                </a:lnTo>
                <a:cubicBezTo>
                  <a:pt x="48" y="4430"/>
                  <a:pt x="38" y="4440"/>
                  <a:pt x="24" y="4440"/>
                </a:cubicBezTo>
                <a:cubicBezTo>
                  <a:pt x="11" y="4440"/>
                  <a:pt x="0" y="4430"/>
                  <a:pt x="0" y="4416"/>
                </a:cubicBezTo>
                <a:lnTo>
                  <a:pt x="0" y="4320"/>
                </a:lnTo>
                <a:cubicBezTo>
                  <a:pt x="0" y="4307"/>
                  <a:pt x="11" y="4296"/>
                  <a:pt x="24" y="4296"/>
                </a:cubicBezTo>
                <a:cubicBezTo>
                  <a:pt x="38" y="4296"/>
                  <a:pt x="48" y="4307"/>
                  <a:pt x="48" y="4320"/>
                </a:cubicBezTo>
                <a:close/>
                <a:moveTo>
                  <a:pt x="48" y="4560"/>
                </a:moveTo>
                <a:lnTo>
                  <a:pt x="48" y="4656"/>
                </a:lnTo>
                <a:cubicBezTo>
                  <a:pt x="48" y="4670"/>
                  <a:pt x="38" y="4680"/>
                  <a:pt x="24" y="4680"/>
                </a:cubicBezTo>
                <a:cubicBezTo>
                  <a:pt x="11" y="4680"/>
                  <a:pt x="0" y="4670"/>
                  <a:pt x="0" y="4656"/>
                </a:cubicBezTo>
                <a:lnTo>
                  <a:pt x="0" y="4560"/>
                </a:lnTo>
                <a:cubicBezTo>
                  <a:pt x="0" y="4547"/>
                  <a:pt x="11" y="4536"/>
                  <a:pt x="24" y="4536"/>
                </a:cubicBezTo>
                <a:cubicBezTo>
                  <a:pt x="38" y="4536"/>
                  <a:pt x="48" y="4547"/>
                  <a:pt x="48" y="4560"/>
                </a:cubicBezTo>
                <a:close/>
                <a:moveTo>
                  <a:pt x="48" y="4800"/>
                </a:moveTo>
                <a:lnTo>
                  <a:pt x="48" y="4896"/>
                </a:lnTo>
                <a:cubicBezTo>
                  <a:pt x="48" y="4910"/>
                  <a:pt x="38" y="4920"/>
                  <a:pt x="24" y="4920"/>
                </a:cubicBezTo>
                <a:cubicBezTo>
                  <a:pt x="11" y="4920"/>
                  <a:pt x="0" y="4910"/>
                  <a:pt x="0" y="4896"/>
                </a:cubicBezTo>
                <a:lnTo>
                  <a:pt x="0" y="4800"/>
                </a:lnTo>
                <a:cubicBezTo>
                  <a:pt x="0" y="4787"/>
                  <a:pt x="11" y="4776"/>
                  <a:pt x="24" y="4776"/>
                </a:cubicBezTo>
                <a:cubicBezTo>
                  <a:pt x="38" y="4776"/>
                  <a:pt x="48" y="4787"/>
                  <a:pt x="48" y="4800"/>
                </a:cubicBezTo>
                <a:close/>
                <a:moveTo>
                  <a:pt x="48" y="5040"/>
                </a:moveTo>
                <a:lnTo>
                  <a:pt x="48" y="5136"/>
                </a:lnTo>
                <a:cubicBezTo>
                  <a:pt x="48" y="5150"/>
                  <a:pt x="38" y="5160"/>
                  <a:pt x="24" y="5160"/>
                </a:cubicBezTo>
                <a:cubicBezTo>
                  <a:pt x="11" y="5160"/>
                  <a:pt x="0" y="5150"/>
                  <a:pt x="0" y="5136"/>
                </a:cubicBezTo>
                <a:lnTo>
                  <a:pt x="0" y="5040"/>
                </a:lnTo>
                <a:cubicBezTo>
                  <a:pt x="0" y="5027"/>
                  <a:pt x="11" y="5016"/>
                  <a:pt x="24" y="5016"/>
                </a:cubicBezTo>
                <a:cubicBezTo>
                  <a:pt x="38" y="5016"/>
                  <a:pt x="48" y="5027"/>
                  <a:pt x="48" y="5040"/>
                </a:cubicBezTo>
                <a:close/>
                <a:moveTo>
                  <a:pt x="48" y="5280"/>
                </a:moveTo>
                <a:lnTo>
                  <a:pt x="48" y="5376"/>
                </a:lnTo>
                <a:cubicBezTo>
                  <a:pt x="48" y="5390"/>
                  <a:pt x="38" y="5400"/>
                  <a:pt x="24" y="5400"/>
                </a:cubicBezTo>
                <a:cubicBezTo>
                  <a:pt x="11" y="5400"/>
                  <a:pt x="0" y="5390"/>
                  <a:pt x="0" y="5376"/>
                </a:cubicBezTo>
                <a:lnTo>
                  <a:pt x="0" y="5280"/>
                </a:lnTo>
                <a:cubicBezTo>
                  <a:pt x="0" y="5267"/>
                  <a:pt x="11" y="5256"/>
                  <a:pt x="24" y="5256"/>
                </a:cubicBezTo>
                <a:cubicBezTo>
                  <a:pt x="38" y="5256"/>
                  <a:pt x="48" y="5267"/>
                  <a:pt x="48" y="5280"/>
                </a:cubicBezTo>
                <a:close/>
                <a:moveTo>
                  <a:pt x="48" y="5520"/>
                </a:moveTo>
                <a:lnTo>
                  <a:pt x="48" y="5616"/>
                </a:lnTo>
                <a:cubicBezTo>
                  <a:pt x="48" y="5630"/>
                  <a:pt x="38" y="5640"/>
                  <a:pt x="24" y="5640"/>
                </a:cubicBezTo>
                <a:cubicBezTo>
                  <a:pt x="11" y="5640"/>
                  <a:pt x="0" y="5630"/>
                  <a:pt x="0" y="5616"/>
                </a:cubicBezTo>
                <a:lnTo>
                  <a:pt x="0" y="5520"/>
                </a:lnTo>
                <a:cubicBezTo>
                  <a:pt x="0" y="5507"/>
                  <a:pt x="11" y="5496"/>
                  <a:pt x="24" y="5496"/>
                </a:cubicBezTo>
                <a:cubicBezTo>
                  <a:pt x="38" y="5496"/>
                  <a:pt x="48" y="5507"/>
                  <a:pt x="48" y="5520"/>
                </a:cubicBezTo>
                <a:close/>
                <a:moveTo>
                  <a:pt x="48" y="5760"/>
                </a:moveTo>
                <a:lnTo>
                  <a:pt x="48" y="5856"/>
                </a:lnTo>
                <a:cubicBezTo>
                  <a:pt x="48" y="5870"/>
                  <a:pt x="38" y="5880"/>
                  <a:pt x="24" y="5880"/>
                </a:cubicBezTo>
                <a:cubicBezTo>
                  <a:pt x="11" y="5880"/>
                  <a:pt x="0" y="5870"/>
                  <a:pt x="0" y="5856"/>
                </a:cubicBezTo>
                <a:lnTo>
                  <a:pt x="0" y="5760"/>
                </a:lnTo>
                <a:cubicBezTo>
                  <a:pt x="0" y="5747"/>
                  <a:pt x="11" y="5736"/>
                  <a:pt x="24" y="5736"/>
                </a:cubicBezTo>
                <a:cubicBezTo>
                  <a:pt x="38" y="5736"/>
                  <a:pt x="48" y="5747"/>
                  <a:pt x="48" y="5760"/>
                </a:cubicBezTo>
                <a:close/>
                <a:moveTo>
                  <a:pt x="48" y="6000"/>
                </a:moveTo>
                <a:lnTo>
                  <a:pt x="48" y="6096"/>
                </a:lnTo>
                <a:cubicBezTo>
                  <a:pt x="48" y="6110"/>
                  <a:pt x="38" y="6120"/>
                  <a:pt x="24" y="6120"/>
                </a:cubicBezTo>
                <a:cubicBezTo>
                  <a:pt x="11" y="6120"/>
                  <a:pt x="0" y="6110"/>
                  <a:pt x="0" y="6096"/>
                </a:cubicBezTo>
                <a:lnTo>
                  <a:pt x="0" y="6000"/>
                </a:lnTo>
                <a:cubicBezTo>
                  <a:pt x="0" y="5987"/>
                  <a:pt x="11" y="5976"/>
                  <a:pt x="24" y="5976"/>
                </a:cubicBezTo>
                <a:cubicBezTo>
                  <a:pt x="38" y="5976"/>
                  <a:pt x="48" y="5987"/>
                  <a:pt x="48" y="6000"/>
                </a:cubicBezTo>
                <a:close/>
                <a:moveTo>
                  <a:pt x="48" y="6240"/>
                </a:moveTo>
                <a:lnTo>
                  <a:pt x="48" y="6336"/>
                </a:lnTo>
                <a:cubicBezTo>
                  <a:pt x="48" y="6350"/>
                  <a:pt x="38" y="6360"/>
                  <a:pt x="24" y="6360"/>
                </a:cubicBezTo>
                <a:cubicBezTo>
                  <a:pt x="11" y="6360"/>
                  <a:pt x="0" y="6350"/>
                  <a:pt x="0" y="6336"/>
                </a:cubicBezTo>
                <a:lnTo>
                  <a:pt x="0" y="6240"/>
                </a:lnTo>
                <a:cubicBezTo>
                  <a:pt x="0" y="6227"/>
                  <a:pt x="11" y="6216"/>
                  <a:pt x="24" y="6216"/>
                </a:cubicBezTo>
                <a:cubicBezTo>
                  <a:pt x="38" y="6216"/>
                  <a:pt x="48" y="6227"/>
                  <a:pt x="48" y="6240"/>
                </a:cubicBezTo>
                <a:close/>
                <a:moveTo>
                  <a:pt x="48" y="6480"/>
                </a:moveTo>
                <a:lnTo>
                  <a:pt x="48" y="6576"/>
                </a:lnTo>
                <a:cubicBezTo>
                  <a:pt x="48" y="6590"/>
                  <a:pt x="38" y="6600"/>
                  <a:pt x="24" y="6600"/>
                </a:cubicBezTo>
                <a:cubicBezTo>
                  <a:pt x="11" y="6600"/>
                  <a:pt x="0" y="6590"/>
                  <a:pt x="0" y="6576"/>
                </a:cubicBezTo>
                <a:lnTo>
                  <a:pt x="0" y="6480"/>
                </a:lnTo>
                <a:cubicBezTo>
                  <a:pt x="0" y="6467"/>
                  <a:pt x="11" y="6456"/>
                  <a:pt x="24" y="6456"/>
                </a:cubicBezTo>
                <a:cubicBezTo>
                  <a:pt x="38" y="6456"/>
                  <a:pt x="48" y="6467"/>
                  <a:pt x="48" y="6480"/>
                </a:cubicBezTo>
                <a:close/>
                <a:moveTo>
                  <a:pt x="48" y="6720"/>
                </a:moveTo>
                <a:lnTo>
                  <a:pt x="48" y="6816"/>
                </a:lnTo>
                <a:cubicBezTo>
                  <a:pt x="48" y="6830"/>
                  <a:pt x="38" y="6840"/>
                  <a:pt x="24" y="6840"/>
                </a:cubicBezTo>
                <a:cubicBezTo>
                  <a:pt x="11" y="6840"/>
                  <a:pt x="0" y="6830"/>
                  <a:pt x="0" y="6816"/>
                </a:cubicBezTo>
                <a:lnTo>
                  <a:pt x="0" y="6720"/>
                </a:lnTo>
                <a:cubicBezTo>
                  <a:pt x="0" y="6707"/>
                  <a:pt x="11" y="6696"/>
                  <a:pt x="24" y="6696"/>
                </a:cubicBezTo>
                <a:cubicBezTo>
                  <a:pt x="38" y="6696"/>
                  <a:pt x="48" y="6707"/>
                  <a:pt x="48" y="6720"/>
                </a:cubicBezTo>
                <a:close/>
                <a:moveTo>
                  <a:pt x="48" y="6960"/>
                </a:moveTo>
                <a:lnTo>
                  <a:pt x="48" y="7056"/>
                </a:lnTo>
                <a:cubicBezTo>
                  <a:pt x="48" y="7070"/>
                  <a:pt x="38" y="7080"/>
                  <a:pt x="24" y="7080"/>
                </a:cubicBezTo>
                <a:cubicBezTo>
                  <a:pt x="11" y="7080"/>
                  <a:pt x="0" y="7070"/>
                  <a:pt x="0" y="7056"/>
                </a:cubicBezTo>
                <a:lnTo>
                  <a:pt x="0" y="6960"/>
                </a:lnTo>
                <a:cubicBezTo>
                  <a:pt x="0" y="6947"/>
                  <a:pt x="11" y="6936"/>
                  <a:pt x="24" y="6936"/>
                </a:cubicBezTo>
                <a:cubicBezTo>
                  <a:pt x="38" y="6936"/>
                  <a:pt x="48" y="6947"/>
                  <a:pt x="48" y="6960"/>
                </a:cubicBezTo>
                <a:close/>
                <a:moveTo>
                  <a:pt x="48" y="7200"/>
                </a:moveTo>
                <a:lnTo>
                  <a:pt x="48" y="7296"/>
                </a:lnTo>
                <a:cubicBezTo>
                  <a:pt x="48" y="7310"/>
                  <a:pt x="38" y="7320"/>
                  <a:pt x="24" y="7320"/>
                </a:cubicBezTo>
                <a:cubicBezTo>
                  <a:pt x="11" y="7320"/>
                  <a:pt x="0" y="7310"/>
                  <a:pt x="0" y="7296"/>
                </a:cubicBezTo>
                <a:lnTo>
                  <a:pt x="0" y="7200"/>
                </a:lnTo>
                <a:cubicBezTo>
                  <a:pt x="0" y="7187"/>
                  <a:pt x="11" y="7176"/>
                  <a:pt x="24" y="7176"/>
                </a:cubicBezTo>
                <a:cubicBezTo>
                  <a:pt x="38" y="7176"/>
                  <a:pt x="48" y="7187"/>
                  <a:pt x="48" y="7200"/>
                </a:cubicBezTo>
                <a:close/>
                <a:moveTo>
                  <a:pt x="48" y="7440"/>
                </a:moveTo>
                <a:lnTo>
                  <a:pt x="48" y="7536"/>
                </a:lnTo>
                <a:cubicBezTo>
                  <a:pt x="48" y="7550"/>
                  <a:pt x="38" y="7560"/>
                  <a:pt x="24" y="7560"/>
                </a:cubicBezTo>
                <a:cubicBezTo>
                  <a:pt x="11" y="7560"/>
                  <a:pt x="0" y="7550"/>
                  <a:pt x="0" y="7536"/>
                </a:cubicBezTo>
                <a:lnTo>
                  <a:pt x="0" y="7440"/>
                </a:lnTo>
                <a:cubicBezTo>
                  <a:pt x="0" y="7427"/>
                  <a:pt x="11" y="7416"/>
                  <a:pt x="24" y="7416"/>
                </a:cubicBezTo>
                <a:cubicBezTo>
                  <a:pt x="38" y="7416"/>
                  <a:pt x="48" y="7427"/>
                  <a:pt x="48" y="7440"/>
                </a:cubicBezTo>
                <a:close/>
                <a:moveTo>
                  <a:pt x="48" y="7680"/>
                </a:moveTo>
                <a:lnTo>
                  <a:pt x="48" y="7776"/>
                </a:lnTo>
                <a:cubicBezTo>
                  <a:pt x="48" y="7790"/>
                  <a:pt x="38" y="7800"/>
                  <a:pt x="24" y="7800"/>
                </a:cubicBezTo>
                <a:cubicBezTo>
                  <a:pt x="11" y="7800"/>
                  <a:pt x="0" y="7790"/>
                  <a:pt x="0" y="7776"/>
                </a:cubicBezTo>
                <a:lnTo>
                  <a:pt x="0" y="7680"/>
                </a:lnTo>
                <a:cubicBezTo>
                  <a:pt x="0" y="7667"/>
                  <a:pt x="11" y="7656"/>
                  <a:pt x="24" y="7656"/>
                </a:cubicBezTo>
                <a:cubicBezTo>
                  <a:pt x="38" y="7656"/>
                  <a:pt x="48" y="7667"/>
                  <a:pt x="48" y="7680"/>
                </a:cubicBezTo>
                <a:close/>
                <a:moveTo>
                  <a:pt x="48" y="7920"/>
                </a:moveTo>
                <a:lnTo>
                  <a:pt x="48" y="8016"/>
                </a:lnTo>
                <a:cubicBezTo>
                  <a:pt x="48" y="8030"/>
                  <a:pt x="38" y="8040"/>
                  <a:pt x="24" y="8040"/>
                </a:cubicBezTo>
                <a:cubicBezTo>
                  <a:pt x="11" y="8040"/>
                  <a:pt x="0" y="8030"/>
                  <a:pt x="0" y="8016"/>
                </a:cubicBezTo>
                <a:lnTo>
                  <a:pt x="0" y="7920"/>
                </a:lnTo>
                <a:cubicBezTo>
                  <a:pt x="0" y="7907"/>
                  <a:pt x="11" y="7896"/>
                  <a:pt x="24" y="7896"/>
                </a:cubicBezTo>
                <a:cubicBezTo>
                  <a:pt x="38" y="7896"/>
                  <a:pt x="48" y="7907"/>
                  <a:pt x="48" y="7920"/>
                </a:cubicBezTo>
                <a:close/>
                <a:moveTo>
                  <a:pt x="48" y="8160"/>
                </a:moveTo>
                <a:lnTo>
                  <a:pt x="48" y="8256"/>
                </a:lnTo>
                <a:cubicBezTo>
                  <a:pt x="48" y="8270"/>
                  <a:pt x="38" y="8280"/>
                  <a:pt x="24" y="8280"/>
                </a:cubicBezTo>
                <a:cubicBezTo>
                  <a:pt x="11" y="8280"/>
                  <a:pt x="0" y="8270"/>
                  <a:pt x="0" y="8256"/>
                </a:cubicBezTo>
                <a:lnTo>
                  <a:pt x="0" y="8160"/>
                </a:lnTo>
                <a:cubicBezTo>
                  <a:pt x="0" y="8147"/>
                  <a:pt x="11" y="8136"/>
                  <a:pt x="24" y="8136"/>
                </a:cubicBezTo>
                <a:cubicBezTo>
                  <a:pt x="38" y="8136"/>
                  <a:pt x="48" y="8147"/>
                  <a:pt x="48" y="8160"/>
                </a:cubicBezTo>
                <a:close/>
                <a:moveTo>
                  <a:pt x="48" y="8400"/>
                </a:moveTo>
                <a:lnTo>
                  <a:pt x="48" y="8496"/>
                </a:lnTo>
                <a:cubicBezTo>
                  <a:pt x="48" y="8510"/>
                  <a:pt x="38" y="8520"/>
                  <a:pt x="24" y="8520"/>
                </a:cubicBezTo>
                <a:cubicBezTo>
                  <a:pt x="11" y="8520"/>
                  <a:pt x="0" y="8510"/>
                  <a:pt x="0" y="8496"/>
                </a:cubicBezTo>
                <a:lnTo>
                  <a:pt x="0" y="8400"/>
                </a:lnTo>
                <a:cubicBezTo>
                  <a:pt x="0" y="8387"/>
                  <a:pt x="11" y="8376"/>
                  <a:pt x="24" y="8376"/>
                </a:cubicBezTo>
                <a:cubicBezTo>
                  <a:pt x="38" y="8376"/>
                  <a:pt x="48" y="8387"/>
                  <a:pt x="48" y="8400"/>
                </a:cubicBezTo>
                <a:close/>
                <a:moveTo>
                  <a:pt x="48" y="8640"/>
                </a:moveTo>
                <a:lnTo>
                  <a:pt x="48" y="8736"/>
                </a:lnTo>
                <a:cubicBezTo>
                  <a:pt x="48" y="8750"/>
                  <a:pt x="38" y="8760"/>
                  <a:pt x="24" y="8760"/>
                </a:cubicBezTo>
                <a:cubicBezTo>
                  <a:pt x="11" y="8760"/>
                  <a:pt x="0" y="8750"/>
                  <a:pt x="0" y="8736"/>
                </a:cubicBezTo>
                <a:lnTo>
                  <a:pt x="0" y="8640"/>
                </a:lnTo>
                <a:cubicBezTo>
                  <a:pt x="0" y="8627"/>
                  <a:pt x="11" y="8616"/>
                  <a:pt x="24" y="8616"/>
                </a:cubicBezTo>
                <a:cubicBezTo>
                  <a:pt x="38" y="8616"/>
                  <a:pt x="48" y="8627"/>
                  <a:pt x="48" y="8640"/>
                </a:cubicBezTo>
                <a:close/>
                <a:moveTo>
                  <a:pt x="48" y="8880"/>
                </a:moveTo>
                <a:lnTo>
                  <a:pt x="48" y="8976"/>
                </a:lnTo>
                <a:cubicBezTo>
                  <a:pt x="48" y="8990"/>
                  <a:pt x="38" y="9000"/>
                  <a:pt x="24" y="9000"/>
                </a:cubicBezTo>
                <a:cubicBezTo>
                  <a:pt x="11" y="9000"/>
                  <a:pt x="0" y="8990"/>
                  <a:pt x="0" y="8976"/>
                </a:cubicBezTo>
                <a:lnTo>
                  <a:pt x="0" y="8880"/>
                </a:lnTo>
                <a:cubicBezTo>
                  <a:pt x="0" y="8867"/>
                  <a:pt x="11" y="8856"/>
                  <a:pt x="24" y="8856"/>
                </a:cubicBezTo>
                <a:cubicBezTo>
                  <a:pt x="38" y="8856"/>
                  <a:pt x="48" y="8867"/>
                  <a:pt x="48" y="8880"/>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7" name="Rectangle 265">
            <a:extLst>
              <a:ext uri="{FF2B5EF4-FFF2-40B4-BE49-F238E27FC236}">
                <a16:creationId xmlns:a16="http://schemas.microsoft.com/office/drawing/2014/main" id="{AEA3EC32-AF03-967C-03E3-C380AEB55045}"/>
              </a:ext>
            </a:extLst>
          </p:cNvPr>
          <p:cNvSpPr>
            <a:spLocks noChangeArrowheads="1"/>
          </p:cNvSpPr>
          <p:nvPr/>
        </p:nvSpPr>
        <p:spPr bwMode="auto">
          <a:xfrm>
            <a:off x="1835407" y="3261318"/>
            <a:ext cx="403444"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24-mo rate</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8" name="Rectangle 272">
            <a:extLst>
              <a:ext uri="{FF2B5EF4-FFF2-40B4-BE49-F238E27FC236}">
                <a16:creationId xmlns:a16="http://schemas.microsoft.com/office/drawing/2014/main" id="{94C460B7-AFA2-9EAD-8E65-66EB6A954FAC}"/>
              </a:ext>
            </a:extLst>
          </p:cNvPr>
          <p:cNvSpPr>
            <a:spLocks noChangeArrowheads="1"/>
          </p:cNvSpPr>
          <p:nvPr/>
        </p:nvSpPr>
        <p:spPr bwMode="auto">
          <a:xfrm>
            <a:off x="1885425" y="3395813"/>
            <a:ext cx="158932"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877C"/>
                </a:solidFill>
                <a:effectLst/>
                <a:uLnTx/>
                <a:uFillTx/>
                <a:latin typeface="Arial Narrow" panose="020B0606020202030204" pitchFamily="34" charset="0"/>
                <a:ea typeface="+mn-ea"/>
                <a:cs typeface="+mn-cs"/>
              </a:rPr>
              <a:t>43%</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9" name="Rectangle 273">
            <a:extLst>
              <a:ext uri="{FF2B5EF4-FFF2-40B4-BE49-F238E27FC236}">
                <a16:creationId xmlns:a16="http://schemas.microsoft.com/office/drawing/2014/main" id="{6EAA55CE-0456-A530-0848-81CFFAA86667}"/>
              </a:ext>
            </a:extLst>
          </p:cNvPr>
          <p:cNvSpPr>
            <a:spLocks noChangeArrowheads="1"/>
          </p:cNvSpPr>
          <p:nvPr/>
        </p:nvSpPr>
        <p:spPr bwMode="auto">
          <a:xfrm>
            <a:off x="1885425" y="3539442"/>
            <a:ext cx="158932"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6203A"/>
                </a:solidFill>
                <a:effectLst/>
                <a:uLnTx/>
                <a:uFillTx/>
                <a:latin typeface="Arial Narrow" panose="020B0606020202030204" pitchFamily="34" charset="0"/>
                <a:ea typeface="+mn-ea"/>
                <a:cs typeface="+mn-cs"/>
              </a:rPr>
              <a:t>35%</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0" name="Rectangle 265">
            <a:extLst>
              <a:ext uri="{FF2B5EF4-FFF2-40B4-BE49-F238E27FC236}">
                <a16:creationId xmlns:a16="http://schemas.microsoft.com/office/drawing/2014/main" id="{69C498E0-AEFC-F2D7-EE97-891918C5995C}"/>
              </a:ext>
            </a:extLst>
          </p:cNvPr>
          <p:cNvSpPr>
            <a:spLocks noChangeArrowheads="1"/>
          </p:cNvSpPr>
          <p:nvPr/>
        </p:nvSpPr>
        <p:spPr bwMode="auto">
          <a:xfrm>
            <a:off x="1117335" y="2947426"/>
            <a:ext cx="403444"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12-mo rate</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1" name="Rectangle 272">
            <a:extLst>
              <a:ext uri="{FF2B5EF4-FFF2-40B4-BE49-F238E27FC236}">
                <a16:creationId xmlns:a16="http://schemas.microsoft.com/office/drawing/2014/main" id="{3036289D-76B8-EEC7-169F-2F7DA86F09B0}"/>
              </a:ext>
            </a:extLst>
          </p:cNvPr>
          <p:cNvSpPr>
            <a:spLocks noChangeArrowheads="1"/>
          </p:cNvSpPr>
          <p:nvPr/>
        </p:nvSpPr>
        <p:spPr bwMode="auto">
          <a:xfrm>
            <a:off x="1220534" y="3073846"/>
            <a:ext cx="158932"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877C"/>
                </a:solidFill>
                <a:effectLst/>
                <a:uLnTx/>
                <a:uFillTx/>
                <a:latin typeface="Arial Narrow" panose="020B0606020202030204" pitchFamily="34" charset="0"/>
                <a:ea typeface="+mn-ea"/>
                <a:cs typeface="+mn-cs"/>
              </a:rPr>
              <a:t>69%</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2" name="Rectangle 273">
            <a:extLst>
              <a:ext uri="{FF2B5EF4-FFF2-40B4-BE49-F238E27FC236}">
                <a16:creationId xmlns:a16="http://schemas.microsoft.com/office/drawing/2014/main" id="{1D556623-3133-B3AB-2AF1-5C4D07863901}"/>
              </a:ext>
            </a:extLst>
          </p:cNvPr>
          <p:cNvSpPr>
            <a:spLocks noChangeArrowheads="1"/>
          </p:cNvSpPr>
          <p:nvPr/>
        </p:nvSpPr>
        <p:spPr bwMode="auto">
          <a:xfrm>
            <a:off x="1220534" y="3217475"/>
            <a:ext cx="158932"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6203A"/>
                </a:solidFill>
                <a:effectLst/>
                <a:uLnTx/>
                <a:uFillTx/>
                <a:latin typeface="Arial Narrow" panose="020B0606020202030204" pitchFamily="34" charset="0"/>
                <a:ea typeface="+mn-ea"/>
                <a:cs typeface="+mn-cs"/>
              </a:rPr>
              <a:t>61%</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4" name="Footer Placeholder 4">
            <a:extLst>
              <a:ext uri="{FF2B5EF4-FFF2-40B4-BE49-F238E27FC236}">
                <a16:creationId xmlns:a16="http://schemas.microsoft.com/office/drawing/2014/main" id="{1A5F0682-B1F8-F583-6A5F-12E3FF48206E}"/>
              </a:ext>
            </a:extLst>
          </p:cNvPr>
          <p:cNvSpPr txBox="1">
            <a:spLocks/>
          </p:cNvSpPr>
          <p:nvPr/>
        </p:nvSpPr>
        <p:spPr>
          <a:xfrm>
            <a:off x="-11145" y="6338134"/>
            <a:ext cx="12192000" cy="501650"/>
          </a:xfrm>
          <a:prstGeom prst="rect">
            <a:avLst/>
          </a:prstGeom>
        </p:spPr>
        <p:txBody>
          <a:bodyPr lIns="91440" tIns="45720" rIns="91440" bIns="45720" anchor="b"/>
          <a:lst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a:ea typeface="+mn-ea"/>
                <a:cs typeface="+mn-cs"/>
              </a:rPr>
              <a:t>Data cutoff date: 20 Mar 2024. DOR, duration of response. </a:t>
            </a:r>
            <a:endPar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9" name="Rectangle 5">
            <a:extLst>
              <a:ext uri="{FF2B5EF4-FFF2-40B4-BE49-F238E27FC236}">
                <a16:creationId xmlns:a16="http://schemas.microsoft.com/office/drawing/2014/main" id="{1CFB90C9-5935-A900-8928-CE18A6CE3232}"/>
              </a:ext>
            </a:extLst>
          </p:cNvPr>
          <p:cNvSpPr>
            <a:spLocks noChangeArrowheads="1"/>
          </p:cNvSpPr>
          <p:nvPr/>
        </p:nvSpPr>
        <p:spPr bwMode="auto">
          <a:xfrm>
            <a:off x="5167174" y="2031648"/>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396" name="Table 400">
            <a:extLst>
              <a:ext uri="{FF2B5EF4-FFF2-40B4-BE49-F238E27FC236}">
                <a16:creationId xmlns:a16="http://schemas.microsoft.com/office/drawing/2014/main" id="{08513F65-BF12-BD43-8F3C-ED07BEF16F70}"/>
              </a:ext>
            </a:extLst>
          </p:cNvPr>
          <p:cNvGraphicFramePr>
            <a:graphicFrameLocks noGrp="1"/>
          </p:cNvGraphicFramePr>
          <p:nvPr/>
        </p:nvGraphicFramePr>
        <p:xfrm>
          <a:off x="4489187" y="1573790"/>
          <a:ext cx="3714533" cy="731520"/>
        </p:xfrm>
        <a:graphic>
          <a:graphicData uri="http://schemas.openxmlformats.org/drawingml/2006/table">
            <a:tbl>
              <a:tblPr firstRow="1" bandRow="1"/>
              <a:tblGrid>
                <a:gridCol w="1395298">
                  <a:extLst>
                    <a:ext uri="{9D8B030D-6E8A-4147-A177-3AD203B41FA5}">
                      <a16:colId xmlns:a16="http://schemas.microsoft.com/office/drawing/2014/main" val="1229154358"/>
                    </a:ext>
                  </a:extLst>
                </a:gridCol>
                <a:gridCol w="921362">
                  <a:extLst>
                    <a:ext uri="{9D8B030D-6E8A-4147-A177-3AD203B41FA5}">
                      <a16:colId xmlns:a16="http://schemas.microsoft.com/office/drawing/2014/main" val="1549779516"/>
                    </a:ext>
                  </a:extLst>
                </a:gridCol>
                <a:gridCol w="1397873">
                  <a:extLst>
                    <a:ext uri="{9D8B030D-6E8A-4147-A177-3AD203B41FA5}">
                      <a16:colId xmlns:a16="http://schemas.microsoft.com/office/drawing/2014/main" val="2741064986"/>
                    </a:ext>
                  </a:extLst>
                </a:gridCol>
              </a:tblGrid>
              <a:tr h="217005">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endParaRPr lang="en-US" sz="1000" noProof="0" dirty="0">
                        <a:latin typeface="Arial Narrow" panose="020B0606020202030204" pitchFamily="34" charset="0"/>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b="1" noProof="0" dirty="0">
                          <a:latin typeface="Arial Narrow" panose="020B0606020202030204" pitchFamily="34" charset="0"/>
                          <a:cs typeface="Arial" panose="020B0604020202020204" pitchFamily="34" charset="0"/>
                        </a:rPr>
                        <a:t>Events, n (%)</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b="1" noProof="0" dirty="0">
                          <a:latin typeface="Arial Narrow" panose="020B0606020202030204" pitchFamily="34" charset="0"/>
                          <a:cs typeface="Arial" panose="020B0604020202020204" pitchFamily="34" charset="0"/>
                        </a:rPr>
                        <a:t>Median (95% CI), </a:t>
                      </a:r>
                      <a:r>
                        <a:rPr lang="en-US" sz="1000" b="1" noProof="0" dirty="0" err="1">
                          <a:latin typeface="Arial Narrow" panose="020B0606020202030204" pitchFamily="34" charset="0"/>
                          <a:cs typeface="Arial" panose="020B0604020202020204" pitchFamily="34" charset="0"/>
                        </a:rPr>
                        <a:t>mo</a:t>
                      </a:r>
                      <a:endParaRPr lang="en-US" sz="1000" b="1" noProof="0" dirty="0">
                        <a:latin typeface="Arial Narrow" panose="020B0606020202030204" pitchFamily="34" charset="0"/>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731558542"/>
                  </a:ext>
                </a:extLst>
              </a:tr>
              <a:tr h="217005">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r>
                        <a:rPr lang="en-US" sz="1000" b="1" noProof="0" dirty="0">
                          <a:solidFill>
                            <a:srgbClr val="00857C"/>
                          </a:solidFill>
                          <a:latin typeface="Arial Narrow" panose="020B0606020202030204" pitchFamily="34" charset="0"/>
                          <a:cs typeface="Arial" panose="020B0604020202020204" pitchFamily="34" charset="0"/>
                        </a:rPr>
                        <a:t>Pembrolizumab group</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noProof="0" dirty="0">
                          <a:latin typeface="Arial Narrow" panose="020B0606020202030204" pitchFamily="34" charset="0"/>
                          <a:cs typeface="Arial" panose="020B0604020202020204" pitchFamily="34" charset="0"/>
                        </a:rPr>
                        <a:t>221 (74%)</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kumimoji="0" lang="en-US" sz="1000" b="0" i="0" u="none" strike="noStrike" cap="none" normalizeH="0" baseline="0" noProof="0" dirty="0">
                          <a:ln>
                            <a:noFill/>
                          </a:ln>
                          <a:solidFill>
                            <a:schemeClr val="tx1"/>
                          </a:solidFill>
                          <a:effectLst/>
                          <a:latin typeface="Arial Narrow" panose="020B0606020202030204" pitchFamily="34" charset="0"/>
                        </a:rPr>
                        <a:t>10.9 (8.5-12.5)</a:t>
                      </a:r>
                      <a:endParaRPr lang="en-US" sz="1000" noProof="0" dirty="0">
                        <a:solidFill>
                          <a:schemeClr val="tx1"/>
                        </a:solidFill>
                        <a:latin typeface="Arial Narrow" panose="020B0606020202030204" pitchFamily="34" charset="0"/>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96072508"/>
                  </a:ext>
                </a:extLst>
              </a:tr>
              <a:tr h="147432">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r>
                        <a:rPr lang="en-US" sz="1000" b="1" noProof="0" dirty="0">
                          <a:solidFill>
                            <a:srgbClr val="610F0F"/>
                          </a:solidFill>
                          <a:latin typeface="Arial Narrow" panose="020B0606020202030204" pitchFamily="34" charset="0"/>
                          <a:cs typeface="Arial" panose="020B0604020202020204" pitchFamily="34" charset="0"/>
                        </a:rPr>
                        <a:t>Placebo group</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noProof="0" dirty="0">
                          <a:latin typeface="Arial Narrow" panose="020B0606020202030204" pitchFamily="34" charset="0"/>
                          <a:cs typeface="Arial" panose="020B0604020202020204" pitchFamily="34" charset="0"/>
                        </a:rPr>
                        <a:t>226 (76%)</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kumimoji="0" lang="en-US" sz="1000" b="0" i="0" u="none" strike="noStrike" cap="none" normalizeH="0" baseline="0" noProof="0" dirty="0">
                          <a:ln>
                            <a:noFill/>
                          </a:ln>
                          <a:solidFill>
                            <a:schemeClr val="tx1"/>
                          </a:solidFill>
                          <a:effectLst/>
                          <a:latin typeface="Arial Narrow" panose="020B0606020202030204" pitchFamily="34" charset="0"/>
                        </a:rPr>
                        <a:t>7.3 (6.8-8.4)</a:t>
                      </a:r>
                      <a:endParaRPr lang="en-US" sz="1000" noProof="0" dirty="0">
                        <a:solidFill>
                          <a:schemeClr val="tx1"/>
                        </a:solidFill>
                        <a:latin typeface="Arial Narrow" panose="020B0606020202030204" pitchFamily="34" charset="0"/>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197800545"/>
                  </a:ext>
                </a:extLst>
              </a:tr>
            </a:tbl>
          </a:graphicData>
        </a:graphic>
      </p:graphicFrame>
      <p:sp>
        <p:nvSpPr>
          <p:cNvPr id="201" name="Rectangle 7">
            <a:extLst>
              <a:ext uri="{FF2B5EF4-FFF2-40B4-BE49-F238E27FC236}">
                <a16:creationId xmlns:a16="http://schemas.microsoft.com/office/drawing/2014/main" id="{F38EF752-62B2-6BF5-566F-05B61EAFF709}"/>
              </a:ext>
            </a:extLst>
          </p:cNvPr>
          <p:cNvSpPr>
            <a:spLocks noChangeArrowheads="1"/>
          </p:cNvSpPr>
          <p:nvPr/>
        </p:nvSpPr>
        <p:spPr bwMode="auto">
          <a:xfrm>
            <a:off x="4660001" y="5507191"/>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2" name="Rectangle 8">
            <a:extLst>
              <a:ext uri="{FF2B5EF4-FFF2-40B4-BE49-F238E27FC236}">
                <a16:creationId xmlns:a16="http://schemas.microsoft.com/office/drawing/2014/main" id="{44BC9CFF-C809-854B-6D7B-6A73633B4FFD}"/>
              </a:ext>
            </a:extLst>
          </p:cNvPr>
          <p:cNvSpPr>
            <a:spLocks noChangeArrowheads="1"/>
          </p:cNvSpPr>
          <p:nvPr/>
        </p:nvSpPr>
        <p:spPr bwMode="auto">
          <a:xfrm>
            <a:off x="4820045" y="5507191"/>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3" name="Rectangle 9">
            <a:extLst>
              <a:ext uri="{FF2B5EF4-FFF2-40B4-BE49-F238E27FC236}">
                <a16:creationId xmlns:a16="http://schemas.microsoft.com/office/drawing/2014/main" id="{7DE6F3C7-368E-8B0A-C1CA-511D3A11A25E}"/>
              </a:ext>
            </a:extLst>
          </p:cNvPr>
          <p:cNvSpPr>
            <a:spLocks noChangeArrowheads="1"/>
          </p:cNvSpPr>
          <p:nvPr/>
        </p:nvSpPr>
        <p:spPr bwMode="auto">
          <a:xfrm>
            <a:off x="4980088" y="5507191"/>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4" name="Rectangle 10">
            <a:extLst>
              <a:ext uri="{FF2B5EF4-FFF2-40B4-BE49-F238E27FC236}">
                <a16:creationId xmlns:a16="http://schemas.microsoft.com/office/drawing/2014/main" id="{536C75E0-80EA-715A-C206-65F968AA305E}"/>
              </a:ext>
            </a:extLst>
          </p:cNvPr>
          <p:cNvSpPr>
            <a:spLocks noChangeArrowheads="1"/>
          </p:cNvSpPr>
          <p:nvPr/>
        </p:nvSpPr>
        <p:spPr bwMode="auto">
          <a:xfrm>
            <a:off x="5140132" y="5507191"/>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5" name="Rectangle 11">
            <a:extLst>
              <a:ext uri="{FF2B5EF4-FFF2-40B4-BE49-F238E27FC236}">
                <a16:creationId xmlns:a16="http://schemas.microsoft.com/office/drawing/2014/main" id="{6F746031-892E-8F24-BC83-179601FB4556}"/>
              </a:ext>
            </a:extLst>
          </p:cNvPr>
          <p:cNvSpPr>
            <a:spLocks noChangeArrowheads="1"/>
          </p:cNvSpPr>
          <p:nvPr/>
        </p:nvSpPr>
        <p:spPr bwMode="auto">
          <a:xfrm>
            <a:off x="5273761"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12</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6" name="Rectangle 12">
            <a:extLst>
              <a:ext uri="{FF2B5EF4-FFF2-40B4-BE49-F238E27FC236}">
                <a16:creationId xmlns:a16="http://schemas.microsoft.com/office/drawing/2014/main" id="{D370569B-5647-F080-38B4-F31F32129000}"/>
              </a:ext>
            </a:extLst>
          </p:cNvPr>
          <p:cNvSpPr>
            <a:spLocks noChangeArrowheads="1"/>
          </p:cNvSpPr>
          <p:nvPr/>
        </p:nvSpPr>
        <p:spPr bwMode="auto">
          <a:xfrm>
            <a:off x="5433804"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15</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7" name="Rectangle 13">
            <a:extLst>
              <a:ext uri="{FF2B5EF4-FFF2-40B4-BE49-F238E27FC236}">
                <a16:creationId xmlns:a16="http://schemas.microsoft.com/office/drawing/2014/main" id="{290F4F5A-A39A-B866-C051-7911ABA4797C}"/>
              </a:ext>
            </a:extLst>
          </p:cNvPr>
          <p:cNvSpPr>
            <a:spLocks noChangeArrowheads="1"/>
          </p:cNvSpPr>
          <p:nvPr/>
        </p:nvSpPr>
        <p:spPr bwMode="auto">
          <a:xfrm>
            <a:off x="5593848"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18</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8" name="Rectangle 14">
            <a:extLst>
              <a:ext uri="{FF2B5EF4-FFF2-40B4-BE49-F238E27FC236}">
                <a16:creationId xmlns:a16="http://schemas.microsoft.com/office/drawing/2014/main" id="{35427070-5FC6-108F-96AE-E891A09CCF90}"/>
              </a:ext>
            </a:extLst>
          </p:cNvPr>
          <p:cNvSpPr>
            <a:spLocks noChangeArrowheads="1"/>
          </p:cNvSpPr>
          <p:nvPr/>
        </p:nvSpPr>
        <p:spPr bwMode="auto">
          <a:xfrm>
            <a:off x="5753891"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21</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9" name="Rectangle 15">
            <a:extLst>
              <a:ext uri="{FF2B5EF4-FFF2-40B4-BE49-F238E27FC236}">
                <a16:creationId xmlns:a16="http://schemas.microsoft.com/office/drawing/2014/main" id="{CC29BF8E-2D53-17B1-D23B-FA83EF1D1BB8}"/>
              </a:ext>
            </a:extLst>
          </p:cNvPr>
          <p:cNvSpPr>
            <a:spLocks noChangeArrowheads="1"/>
          </p:cNvSpPr>
          <p:nvPr/>
        </p:nvSpPr>
        <p:spPr bwMode="auto">
          <a:xfrm>
            <a:off x="5915488"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24</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0" name="Rectangle 16">
            <a:extLst>
              <a:ext uri="{FF2B5EF4-FFF2-40B4-BE49-F238E27FC236}">
                <a16:creationId xmlns:a16="http://schemas.microsoft.com/office/drawing/2014/main" id="{C367250B-AAC4-9573-F706-7B3670C0788B}"/>
              </a:ext>
            </a:extLst>
          </p:cNvPr>
          <p:cNvSpPr>
            <a:spLocks noChangeArrowheads="1"/>
          </p:cNvSpPr>
          <p:nvPr/>
        </p:nvSpPr>
        <p:spPr bwMode="auto">
          <a:xfrm>
            <a:off x="6073978"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27</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1" name="Rectangle 17">
            <a:extLst>
              <a:ext uri="{FF2B5EF4-FFF2-40B4-BE49-F238E27FC236}">
                <a16:creationId xmlns:a16="http://schemas.microsoft.com/office/drawing/2014/main" id="{5DB69C6D-BBEB-6FB5-68F1-49B808A7222C}"/>
              </a:ext>
            </a:extLst>
          </p:cNvPr>
          <p:cNvSpPr>
            <a:spLocks noChangeArrowheads="1"/>
          </p:cNvSpPr>
          <p:nvPr/>
        </p:nvSpPr>
        <p:spPr bwMode="auto">
          <a:xfrm>
            <a:off x="6235575"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2" name="Rectangle 18">
            <a:extLst>
              <a:ext uri="{FF2B5EF4-FFF2-40B4-BE49-F238E27FC236}">
                <a16:creationId xmlns:a16="http://schemas.microsoft.com/office/drawing/2014/main" id="{E78BEAFA-5C93-6471-EED2-63456DD5B65B}"/>
              </a:ext>
            </a:extLst>
          </p:cNvPr>
          <p:cNvSpPr>
            <a:spLocks noChangeArrowheads="1"/>
          </p:cNvSpPr>
          <p:nvPr/>
        </p:nvSpPr>
        <p:spPr bwMode="auto">
          <a:xfrm>
            <a:off x="6395619"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33</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3" name="Rectangle 19">
            <a:extLst>
              <a:ext uri="{FF2B5EF4-FFF2-40B4-BE49-F238E27FC236}">
                <a16:creationId xmlns:a16="http://schemas.microsoft.com/office/drawing/2014/main" id="{1B3EC8A9-6439-F394-EBE4-3385E3A40E71}"/>
              </a:ext>
            </a:extLst>
          </p:cNvPr>
          <p:cNvSpPr>
            <a:spLocks noChangeArrowheads="1"/>
          </p:cNvSpPr>
          <p:nvPr/>
        </p:nvSpPr>
        <p:spPr bwMode="auto">
          <a:xfrm>
            <a:off x="6555662"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36</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4" name="Rectangle 20">
            <a:extLst>
              <a:ext uri="{FF2B5EF4-FFF2-40B4-BE49-F238E27FC236}">
                <a16:creationId xmlns:a16="http://schemas.microsoft.com/office/drawing/2014/main" id="{7B25244F-A53B-39A5-394F-547534CD1C94}"/>
              </a:ext>
            </a:extLst>
          </p:cNvPr>
          <p:cNvSpPr>
            <a:spLocks noChangeArrowheads="1"/>
          </p:cNvSpPr>
          <p:nvPr/>
        </p:nvSpPr>
        <p:spPr bwMode="auto">
          <a:xfrm>
            <a:off x="6715706"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39</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5" name="Rectangle 21">
            <a:extLst>
              <a:ext uri="{FF2B5EF4-FFF2-40B4-BE49-F238E27FC236}">
                <a16:creationId xmlns:a16="http://schemas.microsoft.com/office/drawing/2014/main" id="{AD4555B3-08AE-F877-3885-8BD93761C0A5}"/>
              </a:ext>
            </a:extLst>
          </p:cNvPr>
          <p:cNvSpPr>
            <a:spLocks noChangeArrowheads="1"/>
          </p:cNvSpPr>
          <p:nvPr/>
        </p:nvSpPr>
        <p:spPr bwMode="auto">
          <a:xfrm>
            <a:off x="6875749"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42</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6" name="Rectangle 22">
            <a:extLst>
              <a:ext uri="{FF2B5EF4-FFF2-40B4-BE49-F238E27FC236}">
                <a16:creationId xmlns:a16="http://schemas.microsoft.com/office/drawing/2014/main" id="{15611126-30A2-F18D-4D5A-4455CCEF324D}"/>
              </a:ext>
            </a:extLst>
          </p:cNvPr>
          <p:cNvSpPr>
            <a:spLocks noChangeArrowheads="1"/>
          </p:cNvSpPr>
          <p:nvPr/>
        </p:nvSpPr>
        <p:spPr bwMode="auto">
          <a:xfrm>
            <a:off x="7037346"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45</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7" name="Rectangle 23">
            <a:extLst>
              <a:ext uri="{FF2B5EF4-FFF2-40B4-BE49-F238E27FC236}">
                <a16:creationId xmlns:a16="http://schemas.microsoft.com/office/drawing/2014/main" id="{43866DC3-34B4-6E58-484D-E2FAE67EBACD}"/>
              </a:ext>
            </a:extLst>
          </p:cNvPr>
          <p:cNvSpPr>
            <a:spLocks noChangeArrowheads="1"/>
          </p:cNvSpPr>
          <p:nvPr/>
        </p:nvSpPr>
        <p:spPr bwMode="auto">
          <a:xfrm>
            <a:off x="7197390"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48</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8" name="Rectangle 24">
            <a:extLst>
              <a:ext uri="{FF2B5EF4-FFF2-40B4-BE49-F238E27FC236}">
                <a16:creationId xmlns:a16="http://schemas.microsoft.com/office/drawing/2014/main" id="{C5D680D1-5D71-1853-CCE6-103BF3BC47D5}"/>
              </a:ext>
            </a:extLst>
          </p:cNvPr>
          <p:cNvSpPr>
            <a:spLocks noChangeArrowheads="1"/>
          </p:cNvSpPr>
          <p:nvPr/>
        </p:nvSpPr>
        <p:spPr bwMode="auto">
          <a:xfrm>
            <a:off x="7357433"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51</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9" name="Rectangle 25">
            <a:extLst>
              <a:ext uri="{FF2B5EF4-FFF2-40B4-BE49-F238E27FC236}">
                <a16:creationId xmlns:a16="http://schemas.microsoft.com/office/drawing/2014/main" id="{E6E6CF39-B00F-A2D7-BFA5-D2B3DB1143F1}"/>
              </a:ext>
            </a:extLst>
          </p:cNvPr>
          <p:cNvSpPr>
            <a:spLocks noChangeArrowheads="1"/>
          </p:cNvSpPr>
          <p:nvPr/>
        </p:nvSpPr>
        <p:spPr bwMode="auto">
          <a:xfrm>
            <a:off x="7517477"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54</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0" name="Rectangle 26">
            <a:extLst>
              <a:ext uri="{FF2B5EF4-FFF2-40B4-BE49-F238E27FC236}">
                <a16:creationId xmlns:a16="http://schemas.microsoft.com/office/drawing/2014/main" id="{27A07BB8-A31E-A4C1-D946-E9BC01040CD0}"/>
              </a:ext>
            </a:extLst>
          </p:cNvPr>
          <p:cNvSpPr>
            <a:spLocks noChangeArrowheads="1"/>
          </p:cNvSpPr>
          <p:nvPr/>
        </p:nvSpPr>
        <p:spPr bwMode="auto">
          <a:xfrm>
            <a:off x="7679075"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57</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1" name="Rectangle 27">
            <a:extLst>
              <a:ext uri="{FF2B5EF4-FFF2-40B4-BE49-F238E27FC236}">
                <a16:creationId xmlns:a16="http://schemas.microsoft.com/office/drawing/2014/main" id="{3870E7CF-103E-4F28-2275-B6FCED0D8DA9}"/>
              </a:ext>
            </a:extLst>
          </p:cNvPr>
          <p:cNvSpPr>
            <a:spLocks noChangeArrowheads="1"/>
          </p:cNvSpPr>
          <p:nvPr/>
        </p:nvSpPr>
        <p:spPr bwMode="auto">
          <a:xfrm>
            <a:off x="7839118"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2" name="Rectangle 28">
            <a:extLst>
              <a:ext uri="{FF2B5EF4-FFF2-40B4-BE49-F238E27FC236}">
                <a16:creationId xmlns:a16="http://schemas.microsoft.com/office/drawing/2014/main" id="{6EEB16D4-4090-5F56-0FCB-832E44C0446C}"/>
              </a:ext>
            </a:extLst>
          </p:cNvPr>
          <p:cNvSpPr>
            <a:spLocks noChangeArrowheads="1"/>
          </p:cNvSpPr>
          <p:nvPr/>
        </p:nvSpPr>
        <p:spPr bwMode="auto">
          <a:xfrm>
            <a:off x="7999162"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63</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3" name="Rectangle 29">
            <a:extLst>
              <a:ext uri="{FF2B5EF4-FFF2-40B4-BE49-F238E27FC236}">
                <a16:creationId xmlns:a16="http://schemas.microsoft.com/office/drawing/2014/main" id="{44BEF101-F8FC-004A-AFC5-AF8F19E727B0}"/>
              </a:ext>
            </a:extLst>
          </p:cNvPr>
          <p:cNvSpPr>
            <a:spLocks noChangeArrowheads="1"/>
          </p:cNvSpPr>
          <p:nvPr/>
        </p:nvSpPr>
        <p:spPr bwMode="auto">
          <a:xfrm>
            <a:off x="8159205" y="55071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66</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4" name="Freeform 30">
            <a:extLst>
              <a:ext uri="{FF2B5EF4-FFF2-40B4-BE49-F238E27FC236}">
                <a16:creationId xmlns:a16="http://schemas.microsoft.com/office/drawing/2014/main" id="{07F1A037-418D-911A-9111-0AF72DCB2E5B}"/>
              </a:ext>
            </a:extLst>
          </p:cNvPr>
          <p:cNvSpPr>
            <a:spLocks noEditPoints="1"/>
          </p:cNvSpPr>
          <p:nvPr/>
        </p:nvSpPr>
        <p:spPr bwMode="auto">
          <a:xfrm>
            <a:off x="4678647" y="5421210"/>
            <a:ext cx="3544265" cy="60692"/>
          </a:xfrm>
          <a:custGeom>
            <a:avLst/>
            <a:gdLst>
              <a:gd name="T0" fmla="*/ 0 w 2281"/>
              <a:gd name="T1" fmla="*/ 0 h 36"/>
              <a:gd name="T2" fmla="*/ 2281 w 2281"/>
              <a:gd name="T3" fmla="*/ 0 h 36"/>
              <a:gd name="T4" fmla="*/ 6 w 2281"/>
              <a:gd name="T5" fmla="*/ 0 h 36"/>
              <a:gd name="T6" fmla="*/ 6 w 2281"/>
              <a:gd name="T7" fmla="*/ 36 h 36"/>
              <a:gd name="T8" fmla="*/ 108 w 2281"/>
              <a:gd name="T9" fmla="*/ 0 h 36"/>
              <a:gd name="T10" fmla="*/ 108 w 2281"/>
              <a:gd name="T11" fmla="*/ 36 h 36"/>
              <a:gd name="T12" fmla="*/ 212 w 2281"/>
              <a:gd name="T13" fmla="*/ 0 h 36"/>
              <a:gd name="T14" fmla="*/ 212 w 2281"/>
              <a:gd name="T15" fmla="*/ 36 h 36"/>
              <a:gd name="T16" fmla="*/ 315 w 2281"/>
              <a:gd name="T17" fmla="*/ 0 h 36"/>
              <a:gd name="T18" fmla="*/ 315 w 2281"/>
              <a:gd name="T19" fmla="*/ 36 h 36"/>
              <a:gd name="T20" fmla="*/ 418 w 2281"/>
              <a:gd name="T21" fmla="*/ 0 h 36"/>
              <a:gd name="T22" fmla="*/ 418 w 2281"/>
              <a:gd name="T23" fmla="*/ 36 h 36"/>
              <a:gd name="T24" fmla="*/ 521 w 2281"/>
              <a:gd name="T25" fmla="*/ 0 h 36"/>
              <a:gd name="T26" fmla="*/ 521 w 2281"/>
              <a:gd name="T27" fmla="*/ 36 h 36"/>
              <a:gd name="T28" fmla="*/ 624 w 2281"/>
              <a:gd name="T29" fmla="*/ 0 h 36"/>
              <a:gd name="T30" fmla="*/ 624 w 2281"/>
              <a:gd name="T31" fmla="*/ 36 h 36"/>
              <a:gd name="T32" fmla="*/ 728 w 2281"/>
              <a:gd name="T33" fmla="*/ 0 h 36"/>
              <a:gd name="T34" fmla="*/ 728 w 2281"/>
              <a:gd name="T35" fmla="*/ 36 h 36"/>
              <a:gd name="T36" fmla="*/ 831 w 2281"/>
              <a:gd name="T37" fmla="*/ 0 h 36"/>
              <a:gd name="T38" fmla="*/ 831 w 2281"/>
              <a:gd name="T39" fmla="*/ 36 h 36"/>
              <a:gd name="T40" fmla="*/ 934 w 2281"/>
              <a:gd name="T41" fmla="*/ 0 h 36"/>
              <a:gd name="T42" fmla="*/ 934 w 2281"/>
              <a:gd name="T43" fmla="*/ 36 h 36"/>
              <a:gd name="T44" fmla="*/ 1037 w 2281"/>
              <a:gd name="T45" fmla="*/ 0 h 36"/>
              <a:gd name="T46" fmla="*/ 1037 w 2281"/>
              <a:gd name="T47" fmla="*/ 36 h 36"/>
              <a:gd name="T48" fmla="*/ 1141 w 2281"/>
              <a:gd name="T49" fmla="*/ 0 h 36"/>
              <a:gd name="T50" fmla="*/ 1141 w 2281"/>
              <a:gd name="T51" fmla="*/ 36 h 36"/>
              <a:gd name="T52" fmla="*/ 1243 w 2281"/>
              <a:gd name="T53" fmla="*/ 0 h 36"/>
              <a:gd name="T54" fmla="*/ 1243 w 2281"/>
              <a:gd name="T55" fmla="*/ 36 h 36"/>
              <a:gd name="T56" fmla="*/ 1347 w 2281"/>
              <a:gd name="T57" fmla="*/ 0 h 36"/>
              <a:gd name="T58" fmla="*/ 1347 w 2281"/>
              <a:gd name="T59" fmla="*/ 36 h 36"/>
              <a:gd name="T60" fmla="*/ 1450 w 2281"/>
              <a:gd name="T61" fmla="*/ 0 h 36"/>
              <a:gd name="T62" fmla="*/ 1450 w 2281"/>
              <a:gd name="T63" fmla="*/ 36 h 36"/>
              <a:gd name="T64" fmla="*/ 1553 w 2281"/>
              <a:gd name="T65" fmla="*/ 0 h 36"/>
              <a:gd name="T66" fmla="*/ 1553 w 2281"/>
              <a:gd name="T67" fmla="*/ 36 h 36"/>
              <a:gd name="T68" fmla="*/ 1656 w 2281"/>
              <a:gd name="T69" fmla="*/ 0 h 36"/>
              <a:gd name="T70" fmla="*/ 1656 w 2281"/>
              <a:gd name="T71" fmla="*/ 36 h 36"/>
              <a:gd name="T72" fmla="*/ 1759 w 2281"/>
              <a:gd name="T73" fmla="*/ 0 h 36"/>
              <a:gd name="T74" fmla="*/ 1759 w 2281"/>
              <a:gd name="T75" fmla="*/ 36 h 36"/>
              <a:gd name="T76" fmla="*/ 1863 w 2281"/>
              <a:gd name="T77" fmla="*/ 0 h 36"/>
              <a:gd name="T78" fmla="*/ 1863 w 2281"/>
              <a:gd name="T79" fmla="*/ 36 h 36"/>
              <a:gd name="T80" fmla="*/ 1966 w 2281"/>
              <a:gd name="T81" fmla="*/ 0 h 36"/>
              <a:gd name="T82" fmla="*/ 1966 w 2281"/>
              <a:gd name="T83" fmla="*/ 36 h 36"/>
              <a:gd name="T84" fmla="*/ 2069 w 2281"/>
              <a:gd name="T85" fmla="*/ 0 h 36"/>
              <a:gd name="T86" fmla="*/ 2069 w 2281"/>
              <a:gd name="T87" fmla="*/ 36 h 36"/>
              <a:gd name="T88" fmla="*/ 2172 w 2281"/>
              <a:gd name="T89" fmla="*/ 0 h 36"/>
              <a:gd name="T90" fmla="*/ 2172 w 2281"/>
              <a:gd name="T91" fmla="*/ 36 h 36"/>
              <a:gd name="T92" fmla="*/ 2276 w 2281"/>
              <a:gd name="T93" fmla="*/ 0 h 36"/>
              <a:gd name="T94" fmla="*/ 2276 w 2281"/>
              <a:gd name="T9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1" h="36">
                <a:moveTo>
                  <a:pt x="0" y="0"/>
                </a:moveTo>
                <a:lnTo>
                  <a:pt x="2281" y="0"/>
                </a:lnTo>
                <a:moveTo>
                  <a:pt x="6" y="0"/>
                </a:moveTo>
                <a:lnTo>
                  <a:pt x="6" y="36"/>
                </a:lnTo>
                <a:moveTo>
                  <a:pt x="108" y="0"/>
                </a:moveTo>
                <a:lnTo>
                  <a:pt x="108" y="36"/>
                </a:lnTo>
                <a:moveTo>
                  <a:pt x="212" y="0"/>
                </a:moveTo>
                <a:lnTo>
                  <a:pt x="212" y="36"/>
                </a:lnTo>
                <a:moveTo>
                  <a:pt x="315" y="0"/>
                </a:moveTo>
                <a:lnTo>
                  <a:pt x="315" y="36"/>
                </a:lnTo>
                <a:moveTo>
                  <a:pt x="418" y="0"/>
                </a:moveTo>
                <a:lnTo>
                  <a:pt x="418" y="36"/>
                </a:lnTo>
                <a:moveTo>
                  <a:pt x="521" y="0"/>
                </a:moveTo>
                <a:lnTo>
                  <a:pt x="521" y="36"/>
                </a:lnTo>
                <a:moveTo>
                  <a:pt x="624" y="0"/>
                </a:moveTo>
                <a:lnTo>
                  <a:pt x="624" y="36"/>
                </a:lnTo>
                <a:moveTo>
                  <a:pt x="728" y="0"/>
                </a:moveTo>
                <a:lnTo>
                  <a:pt x="728" y="36"/>
                </a:lnTo>
                <a:moveTo>
                  <a:pt x="831" y="0"/>
                </a:moveTo>
                <a:lnTo>
                  <a:pt x="831" y="36"/>
                </a:lnTo>
                <a:moveTo>
                  <a:pt x="934" y="0"/>
                </a:moveTo>
                <a:lnTo>
                  <a:pt x="934" y="36"/>
                </a:lnTo>
                <a:moveTo>
                  <a:pt x="1037" y="0"/>
                </a:moveTo>
                <a:lnTo>
                  <a:pt x="1037" y="36"/>
                </a:lnTo>
                <a:moveTo>
                  <a:pt x="1141" y="0"/>
                </a:moveTo>
                <a:lnTo>
                  <a:pt x="1141" y="36"/>
                </a:lnTo>
                <a:moveTo>
                  <a:pt x="1243" y="0"/>
                </a:moveTo>
                <a:lnTo>
                  <a:pt x="1243" y="36"/>
                </a:lnTo>
                <a:moveTo>
                  <a:pt x="1347" y="0"/>
                </a:moveTo>
                <a:lnTo>
                  <a:pt x="1347" y="36"/>
                </a:lnTo>
                <a:moveTo>
                  <a:pt x="1450" y="0"/>
                </a:moveTo>
                <a:lnTo>
                  <a:pt x="1450" y="36"/>
                </a:lnTo>
                <a:moveTo>
                  <a:pt x="1553" y="0"/>
                </a:moveTo>
                <a:lnTo>
                  <a:pt x="1553" y="36"/>
                </a:lnTo>
                <a:moveTo>
                  <a:pt x="1656" y="0"/>
                </a:moveTo>
                <a:lnTo>
                  <a:pt x="1656" y="36"/>
                </a:lnTo>
                <a:moveTo>
                  <a:pt x="1759" y="0"/>
                </a:moveTo>
                <a:lnTo>
                  <a:pt x="1759" y="36"/>
                </a:lnTo>
                <a:moveTo>
                  <a:pt x="1863" y="0"/>
                </a:moveTo>
                <a:lnTo>
                  <a:pt x="1863" y="36"/>
                </a:lnTo>
                <a:moveTo>
                  <a:pt x="1966" y="0"/>
                </a:moveTo>
                <a:lnTo>
                  <a:pt x="1966" y="36"/>
                </a:lnTo>
                <a:moveTo>
                  <a:pt x="2069" y="0"/>
                </a:moveTo>
                <a:lnTo>
                  <a:pt x="2069" y="36"/>
                </a:lnTo>
                <a:moveTo>
                  <a:pt x="2172" y="0"/>
                </a:moveTo>
                <a:lnTo>
                  <a:pt x="2172" y="36"/>
                </a:lnTo>
                <a:moveTo>
                  <a:pt x="2276" y="0"/>
                </a:moveTo>
                <a:lnTo>
                  <a:pt x="2276" y="36"/>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5" name="Rectangle 31">
            <a:extLst>
              <a:ext uri="{FF2B5EF4-FFF2-40B4-BE49-F238E27FC236}">
                <a16:creationId xmlns:a16="http://schemas.microsoft.com/office/drawing/2014/main" id="{00E3809C-BA15-5689-1F6C-9209BE7A2F4C}"/>
              </a:ext>
            </a:extLst>
          </p:cNvPr>
          <p:cNvSpPr>
            <a:spLocks noChangeArrowheads="1"/>
          </p:cNvSpPr>
          <p:nvPr/>
        </p:nvSpPr>
        <p:spPr bwMode="auto">
          <a:xfrm>
            <a:off x="4582310" y="5333545"/>
            <a:ext cx="577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6" name="Rectangle 32">
            <a:extLst>
              <a:ext uri="{FF2B5EF4-FFF2-40B4-BE49-F238E27FC236}">
                <a16:creationId xmlns:a16="http://schemas.microsoft.com/office/drawing/2014/main" id="{27894303-34CD-6E83-81D9-A20904EFB0A6}"/>
              </a:ext>
            </a:extLst>
          </p:cNvPr>
          <p:cNvSpPr>
            <a:spLocks noChangeArrowheads="1"/>
          </p:cNvSpPr>
          <p:nvPr/>
        </p:nvSpPr>
        <p:spPr bwMode="auto">
          <a:xfrm>
            <a:off x="4527927" y="5055375"/>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7" name="Rectangle 33">
            <a:extLst>
              <a:ext uri="{FF2B5EF4-FFF2-40B4-BE49-F238E27FC236}">
                <a16:creationId xmlns:a16="http://schemas.microsoft.com/office/drawing/2014/main" id="{A6763BE0-BA89-4482-685D-0C613B3B1F80}"/>
              </a:ext>
            </a:extLst>
          </p:cNvPr>
          <p:cNvSpPr>
            <a:spLocks noChangeArrowheads="1"/>
          </p:cNvSpPr>
          <p:nvPr/>
        </p:nvSpPr>
        <p:spPr bwMode="auto">
          <a:xfrm>
            <a:off x="4527927" y="477889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8" name="Rectangle 34">
            <a:extLst>
              <a:ext uri="{FF2B5EF4-FFF2-40B4-BE49-F238E27FC236}">
                <a16:creationId xmlns:a16="http://schemas.microsoft.com/office/drawing/2014/main" id="{1BEEB5C0-D28F-FB55-BFD1-074906B243F1}"/>
              </a:ext>
            </a:extLst>
          </p:cNvPr>
          <p:cNvSpPr>
            <a:spLocks noChangeArrowheads="1"/>
          </p:cNvSpPr>
          <p:nvPr/>
        </p:nvSpPr>
        <p:spPr bwMode="auto">
          <a:xfrm>
            <a:off x="4527927" y="4500720"/>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29" name="Rectangle 35">
            <a:extLst>
              <a:ext uri="{FF2B5EF4-FFF2-40B4-BE49-F238E27FC236}">
                <a16:creationId xmlns:a16="http://schemas.microsoft.com/office/drawing/2014/main" id="{49CF1A12-F010-7D99-0520-2B0BBC3FF235}"/>
              </a:ext>
            </a:extLst>
          </p:cNvPr>
          <p:cNvSpPr>
            <a:spLocks noChangeArrowheads="1"/>
          </p:cNvSpPr>
          <p:nvPr/>
        </p:nvSpPr>
        <p:spPr bwMode="auto">
          <a:xfrm>
            <a:off x="4527927" y="4222551"/>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0" name="Rectangle 36">
            <a:extLst>
              <a:ext uri="{FF2B5EF4-FFF2-40B4-BE49-F238E27FC236}">
                <a16:creationId xmlns:a16="http://schemas.microsoft.com/office/drawing/2014/main" id="{39FCC175-4AA1-074E-19D7-A7D78BCDCBED}"/>
              </a:ext>
            </a:extLst>
          </p:cNvPr>
          <p:cNvSpPr>
            <a:spLocks noChangeArrowheads="1"/>
          </p:cNvSpPr>
          <p:nvPr/>
        </p:nvSpPr>
        <p:spPr bwMode="auto">
          <a:xfrm>
            <a:off x="4527927" y="3944380"/>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1" name="Rectangle 37">
            <a:extLst>
              <a:ext uri="{FF2B5EF4-FFF2-40B4-BE49-F238E27FC236}">
                <a16:creationId xmlns:a16="http://schemas.microsoft.com/office/drawing/2014/main" id="{3BF3D33E-9579-5C46-29EC-7819067EADEA}"/>
              </a:ext>
            </a:extLst>
          </p:cNvPr>
          <p:cNvSpPr>
            <a:spLocks noChangeArrowheads="1"/>
          </p:cNvSpPr>
          <p:nvPr/>
        </p:nvSpPr>
        <p:spPr bwMode="auto">
          <a:xfrm>
            <a:off x="4527927" y="3666210"/>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2" name="Rectangle 38">
            <a:extLst>
              <a:ext uri="{FF2B5EF4-FFF2-40B4-BE49-F238E27FC236}">
                <a16:creationId xmlns:a16="http://schemas.microsoft.com/office/drawing/2014/main" id="{2C2B7E55-469E-45A7-142C-0A749D56F2F9}"/>
              </a:ext>
            </a:extLst>
          </p:cNvPr>
          <p:cNvSpPr>
            <a:spLocks noChangeArrowheads="1"/>
          </p:cNvSpPr>
          <p:nvPr/>
        </p:nvSpPr>
        <p:spPr bwMode="auto">
          <a:xfrm>
            <a:off x="4527927" y="3388040"/>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70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3" name="Rectangle 39">
            <a:extLst>
              <a:ext uri="{FF2B5EF4-FFF2-40B4-BE49-F238E27FC236}">
                <a16:creationId xmlns:a16="http://schemas.microsoft.com/office/drawing/2014/main" id="{1BF34B31-333A-E37E-9FF7-354E3A909090}"/>
              </a:ext>
            </a:extLst>
          </p:cNvPr>
          <p:cNvSpPr>
            <a:spLocks noChangeArrowheads="1"/>
          </p:cNvSpPr>
          <p:nvPr/>
        </p:nvSpPr>
        <p:spPr bwMode="auto">
          <a:xfrm>
            <a:off x="4527927" y="3111556"/>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80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4" name="Rectangle 40">
            <a:extLst>
              <a:ext uri="{FF2B5EF4-FFF2-40B4-BE49-F238E27FC236}">
                <a16:creationId xmlns:a16="http://schemas.microsoft.com/office/drawing/2014/main" id="{1358CFCE-5BA2-D270-1ECE-8699075E3544}"/>
              </a:ext>
            </a:extLst>
          </p:cNvPr>
          <p:cNvSpPr>
            <a:spLocks noChangeArrowheads="1"/>
          </p:cNvSpPr>
          <p:nvPr/>
        </p:nvSpPr>
        <p:spPr bwMode="auto">
          <a:xfrm>
            <a:off x="4527927" y="2833386"/>
            <a:ext cx="1154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5" name="Rectangle 41">
            <a:extLst>
              <a:ext uri="{FF2B5EF4-FFF2-40B4-BE49-F238E27FC236}">
                <a16:creationId xmlns:a16="http://schemas.microsoft.com/office/drawing/2014/main" id="{C137290F-9629-BAA1-A81C-CE29B4E23B26}"/>
              </a:ext>
            </a:extLst>
          </p:cNvPr>
          <p:cNvSpPr>
            <a:spLocks noChangeArrowheads="1"/>
          </p:cNvSpPr>
          <p:nvPr/>
        </p:nvSpPr>
        <p:spPr bwMode="auto">
          <a:xfrm>
            <a:off x="4473543" y="2553530"/>
            <a:ext cx="1731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100</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6" name="Freeform 42">
            <a:extLst>
              <a:ext uri="{FF2B5EF4-FFF2-40B4-BE49-F238E27FC236}">
                <a16:creationId xmlns:a16="http://schemas.microsoft.com/office/drawing/2014/main" id="{AC87C690-2EFC-E324-DA1B-0C3E370B618D}"/>
              </a:ext>
            </a:extLst>
          </p:cNvPr>
          <p:cNvSpPr>
            <a:spLocks noEditPoints="1"/>
          </p:cNvSpPr>
          <p:nvPr/>
        </p:nvSpPr>
        <p:spPr bwMode="auto">
          <a:xfrm>
            <a:off x="4649125" y="2612535"/>
            <a:ext cx="38846" cy="2822162"/>
          </a:xfrm>
          <a:custGeom>
            <a:avLst/>
            <a:gdLst>
              <a:gd name="T0" fmla="*/ 25 w 25"/>
              <a:gd name="T1" fmla="*/ 1674 h 1674"/>
              <a:gd name="T2" fmla="*/ 25 w 25"/>
              <a:gd name="T3" fmla="*/ 0 h 1674"/>
              <a:gd name="T4" fmla="*/ 25 w 25"/>
              <a:gd name="T5" fmla="*/ 1666 h 1674"/>
              <a:gd name="T6" fmla="*/ 0 w 25"/>
              <a:gd name="T7" fmla="*/ 1666 h 1674"/>
              <a:gd name="T8" fmla="*/ 25 w 25"/>
              <a:gd name="T9" fmla="*/ 1501 h 1674"/>
              <a:gd name="T10" fmla="*/ 0 w 25"/>
              <a:gd name="T11" fmla="*/ 1501 h 1674"/>
              <a:gd name="T12" fmla="*/ 25 w 25"/>
              <a:gd name="T13" fmla="*/ 1337 h 1674"/>
              <a:gd name="T14" fmla="*/ 0 w 25"/>
              <a:gd name="T15" fmla="*/ 1337 h 1674"/>
              <a:gd name="T16" fmla="*/ 25 w 25"/>
              <a:gd name="T17" fmla="*/ 1172 h 1674"/>
              <a:gd name="T18" fmla="*/ 0 w 25"/>
              <a:gd name="T19" fmla="*/ 1172 h 1674"/>
              <a:gd name="T20" fmla="*/ 25 w 25"/>
              <a:gd name="T21" fmla="*/ 1007 h 1674"/>
              <a:gd name="T22" fmla="*/ 0 w 25"/>
              <a:gd name="T23" fmla="*/ 1007 h 1674"/>
              <a:gd name="T24" fmla="*/ 25 w 25"/>
              <a:gd name="T25" fmla="*/ 842 h 1674"/>
              <a:gd name="T26" fmla="*/ 0 w 25"/>
              <a:gd name="T27" fmla="*/ 842 h 1674"/>
              <a:gd name="T28" fmla="*/ 25 w 25"/>
              <a:gd name="T29" fmla="*/ 677 h 1674"/>
              <a:gd name="T30" fmla="*/ 0 w 25"/>
              <a:gd name="T31" fmla="*/ 677 h 1674"/>
              <a:gd name="T32" fmla="*/ 25 w 25"/>
              <a:gd name="T33" fmla="*/ 512 h 1674"/>
              <a:gd name="T34" fmla="*/ 0 w 25"/>
              <a:gd name="T35" fmla="*/ 512 h 1674"/>
              <a:gd name="T36" fmla="*/ 25 w 25"/>
              <a:gd name="T37" fmla="*/ 348 h 1674"/>
              <a:gd name="T38" fmla="*/ 0 w 25"/>
              <a:gd name="T39" fmla="*/ 348 h 1674"/>
              <a:gd name="T40" fmla="*/ 25 w 25"/>
              <a:gd name="T41" fmla="*/ 183 h 1674"/>
              <a:gd name="T42" fmla="*/ 0 w 25"/>
              <a:gd name="T43" fmla="*/ 183 h 1674"/>
              <a:gd name="T44" fmla="*/ 25 w 25"/>
              <a:gd name="T45" fmla="*/ 17 h 1674"/>
              <a:gd name="T46" fmla="*/ 0 w 25"/>
              <a:gd name="T47" fmla="*/ 17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1674">
                <a:moveTo>
                  <a:pt x="25" y="1674"/>
                </a:moveTo>
                <a:lnTo>
                  <a:pt x="25" y="0"/>
                </a:lnTo>
                <a:moveTo>
                  <a:pt x="25" y="1666"/>
                </a:moveTo>
                <a:lnTo>
                  <a:pt x="0" y="1666"/>
                </a:lnTo>
                <a:moveTo>
                  <a:pt x="25" y="1501"/>
                </a:moveTo>
                <a:lnTo>
                  <a:pt x="0" y="1501"/>
                </a:lnTo>
                <a:moveTo>
                  <a:pt x="25" y="1337"/>
                </a:moveTo>
                <a:lnTo>
                  <a:pt x="0" y="1337"/>
                </a:lnTo>
                <a:moveTo>
                  <a:pt x="25" y="1172"/>
                </a:moveTo>
                <a:lnTo>
                  <a:pt x="0" y="1172"/>
                </a:lnTo>
                <a:moveTo>
                  <a:pt x="25" y="1007"/>
                </a:moveTo>
                <a:lnTo>
                  <a:pt x="0" y="1007"/>
                </a:lnTo>
                <a:moveTo>
                  <a:pt x="25" y="842"/>
                </a:moveTo>
                <a:lnTo>
                  <a:pt x="0" y="842"/>
                </a:lnTo>
                <a:moveTo>
                  <a:pt x="25" y="677"/>
                </a:moveTo>
                <a:lnTo>
                  <a:pt x="0" y="677"/>
                </a:lnTo>
                <a:moveTo>
                  <a:pt x="25" y="512"/>
                </a:moveTo>
                <a:lnTo>
                  <a:pt x="0" y="512"/>
                </a:lnTo>
                <a:moveTo>
                  <a:pt x="25" y="348"/>
                </a:moveTo>
                <a:lnTo>
                  <a:pt x="0" y="348"/>
                </a:lnTo>
                <a:moveTo>
                  <a:pt x="25" y="183"/>
                </a:moveTo>
                <a:lnTo>
                  <a:pt x="0" y="183"/>
                </a:lnTo>
                <a:moveTo>
                  <a:pt x="25" y="17"/>
                </a:moveTo>
                <a:lnTo>
                  <a:pt x="0" y="17"/>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7" name="Freeform 43">
            <a:extLst>
              <a:ext uri="{FF2B5EF4-FFF2-40B4-BE49-F238E27FC236}">
                <a16:creationId xmlns:a16="http://schemas.microsoft.com/office/drawing/2014/main" id="{DB099632-76BA-99F2-9963-400B263763CE}"/>
              </a:ext>
            </a:extLst>
          </p:cNvPr>
          <p:cNvSpPr>
            <a:spLocks/>
          </p:cNvSpPr>
          <p:nvPr/>
        </p:nvSpPr>
        <p:spPr bwMode="auto">
          <a:xfrm>
            <a:off x="4687970" y="2641196"/>
            <a:ext cx="3329837" cy="2307969"/>
          </a:xfrm>
          <a:custGeom>
            <a:avLst/>
            <a:gdLst>
              <a:gd name="T0" fmla="*/ 27 w 2143"/>
              <a:gd name="T1" fmla="*/ 6 h 1369"/>
              <a:gd name="T2" fmla="*/ 42 w 2143"/>
              <a:gd name="T3" fmla="*/ 29 h 1369"/>
              <a:gd name="T4" fmla="*/ 50 w 2143"/>
              <a:gd name="T5" fmla="*/ 78 h 1369"/>
              <a:gd name="T6" fmla="*/ 59 w 2143"/>
              <a:gd name="T7" fmla="*/ 107 h 1369"/>
              <a:gd name="T8" fmla="*/ 78 w 2143"/>
              <a:gd name="T9" fmla="*/ 123 h 1369"/>
              <a:gd name="T10" fmla="*/ 93 w 2143"/>
              <a:gd name="T11" fmla="*/ 158 h 1369"/>
              <a:gd name="T12" fmla="*/ 103 w 2143"/>
              <a:gd name="T13" fmla="*/ 199 h 1369"/>
              <a:gd name="T14" fmla="*/ 131 w 2143"/>
              <a:gd name="T15" fmla="*/ 210 h 1369"/>
              <a:gd name="T16" fmla="*/ 138 w 2143"/>
              <a:gd name="T17" fmla="*/ 246 h 1369"/>
              <a:gd name="T18" fmla="*/ 144 w 2143"/>
              <a:gd name="T19" fmla="*/ 269 h 1369"/>
              <a:gd name="T20" fmla="*/ 147 w 2143"/>
              <a:gd name="T21" fmla="*/ 316 h 1369"/>
              <a:gd name="T22" fmla="*/ 172 w 2143"/>
              <a:gd name="T23" fmla="*/ 345 h 1369"/>
              <a:gd name="T24" fmla="*/ 184 w 2143"/>
              <a:gd name="T25" fmla="*/ 368 h 1369"/>
              <a:gd name="T26" fmla="*/ 188 w 2143"/>
              <a:gd name="T27" fmla="*/ 398 h 1369"/>
              <a:gd name="T28" fmla="*/ 192 w 2143"/>
              <a:gd name="T29" fmla="*/ 434 h 1369"/>
              <a:gd name="T30" fmla="*/ 209 w 2143"/>
              <a:gd name="T31" fmla="*/ 463 h 1369"/>
              <a:gd name="T32" fmla="*/ 224 w 2143"/>
              <a:gd name="T33" fmla="*/ 487 h 1369"/>
              <a:gd name="T34" fmla="*/ 233 w 2143"/>
              <a:gd name="T35" fmla="*/ 523 h 1369"/>
              <a:gd name="T36" fmla="*/ 239 w 2143"/>
              <a:gd name="T37" fmla="*/ 565 h 1369"/>
              <a:gd name="T38" fmla="*/ 244 w 2143"/>
              <a:gd name="T39" fmla="*/ 601 h 1369"/>
              <a:gd name="T40" fmla="*/ 254 w 2143"/>
              <a:gd name="T41" fmla="*/ 632 h 1369"/>
              <a:gd name="T42" fmla="*/ 284 w 2143"/>
              <a:gd name="T43" fmla="*/ 649 h 1369"/>
              <a:gd name="T44" fmla="*/ 288 w 2143"/>
              <a:gd name="T45" fmla="*/ 710 h 1369"/>
              <a:gd name="T46" fmla="*/ 294 w 2143"/>
              <a:gd name="T47" fmla="*/ 734 h 1369"/>
              <a:gd name="T48" fmla="*/ 314 w 2143"/>
              <a:gd name="T49" fmla="*/ 752 h 1369"/>
              <a:gd name="T50" fmla="*/ 321 w 2143"/>
              <a:gd name="T51" fmla="*/ 776 h 1369"/>
              <a:gd name="T52" fmla="*/ 338 w 2143"/>
              <a:gd name="T53" fmla="*/ 800 h 1369"/>
              <a:gd name="T54" fmla="*/ 372 w 2143"/>
              <a:gd name="T55" fmla="*/ 818 h 1369"/>
              <a:gd name="T56" fmla="*/ 381 w 2143"/>
              <a:gd name="T57" fmla="*/ 855 h 1369"/>
              <a:gd name="T58" fmla="*/ 389 w 2143"/>
              <a:gd name="T59" fmla="*/ 879 h 1369"/>
              <a:gd name="T60" fmla="*/ 418 w 2143"/>
              <a:gd name="T61" fmla="*/ 891 h 1369"/>
              <a:gd name="T62" fmla="*/ 431 w 2143"/>
              <a:gd name="T63" fmla="*/ 923 h 1369"/>
              <a:gd name="T64" fmla="*/ 441 w 2143"/>
              <a:gd name="T65" fmla="*/ 955 h 1369"/>
              <a:gd name="T66" fmla="*/ 460 w 2143"/>
              <a:gd name="T67" fmla="*/ 968 h 1369"/>
              <a:gd name="T68" fmla="*/ 472 w 2143"/>
              <a:gd name="T69" fmla="*/ 994 h 1369"/>
              <a:gd name="T70" fmla="*/ 481 w 2143"/>
              <a:gd name="T71" fmla="*/ 1039 h 1369"/>
              <a:gd name="T72" fmla="*/ 522 w 2143"/>
              <a:gd name="T73" fmla="*/ 1058 h 1369"/>
              <a:gd name="T74" fmla="*/ 532 w 2143"/>
              <a:gd name="T75" fmla="*/ 1091 h 1369"/>
              <a:gd name="T76" fmla="*/ 568 w 2143"/>
              <a:gd name="T77" fmla="*/ 1118 h 1369"/>
              <a:gd name="T78" fmla="*/ 585 w 2143"/>
              <a:gd name="T79" fmla="*/ 1137 h 1369"/>
              <a:gd name="T80" fmla="*/ 613 w 2143"/>
              <a:gd name="T81" fmla="*/ 1164 h 1369"/>
              <a:gd name="T82" fmla="*/ 624 w 2143"/>
              <a:gd name="T83" fmla="*/ 1196 h 1369"/>
              <a:gd name="T84" fmla="*/ 708 w 2143"/>
              <a:gd name="T85" fmla="*/ 1209 h 1369"/>
              <a:gd name="T86" fmla="*/ 802 w 2143"/>
              <a:gd name="T87" fmla="*/ 1236 h 1369"/>
              <a:gd name="T88" fmla="*/ 886 w 2143"/>
              <a:gd name="T89" fmla="*/ 1256 h 1369"/>
              <a:gd name="T90" fmla="*/ 947 w 2143"/>
              <a:gd name="T91" fmla="*/ 1276 h 1369"/>
              <a:gd name="T92" fmla="*/ 1015 w 2143"/>
              <a:gd name="T93" fmla="*/ 1290 h 1369"/>
              <a:gd name="T94" fmla="*/ 1092 w 2143"/>
              <a:gd name="T95" fmla="*/ 1312 h 1369"/>
              <a:gd name="T96" fmla="*/ 1141 w 2143"/>
              <a:gd name="T97" fmla="*/ 1327 h 1369"/>
              <a:gd name="T98" fmla="*/ 1194 w 2143"/>
              <a:gd name="T99" fmla="*/ 1343 h 1369"/>
              <a:gd name="T100" fmla="*/ 1290 w 2143"/>
              <a:gd name="T101" fmla="*/ 1343 h 1369"/>
              <a:gd name="T102" fmla="*/ 1422 w 2143"/>
              <a:gd name="T103" fmla="*/ 1343 h 1369"/>
              <a:gd name="T104" fmla="*/ 1503 w 2143"/>
              <a:gd name="T105" fmla="*/ 1343 h 1369"/>
              <a:gd name="T106" fmla="*/ 1612 w 2143"/>
              <a:gd name="T107" fmla="*/ 1369 h 1369"/>
              <a:gd name="T108" fmla="*/ 1756 w 2143"/>
              <a:gd name="T109" fmla="*/ 1369 h 1369"/>
              <a:gd name="T110" fmla="*/ 1857 w 2143"/>
              <a:gd name="T111" fmla="*/ 1369 h 1369"/>
              <a:gd name="T112" fmla="*/ 1947 w 2143"/>
              <a:gd name="T113" fmla="*/ 1369 h 1369"/>
              <a:gd name="T114" fmla="*/ 2130 w 2143"/>
              <a:gd name="T115" fmla="*/ 136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3" h="1369">
                <a:moveTo>
                  <a:pt x="0" y="0"/>
                </a:moveTo>
                <a:lnTo>
                  <a:pt x="0" y="0"/>
                </a:lnTo>
                <a:lnTo>
                  <a:pt x="0" y="0"/>
                </a:lnTo>
                <a:lnTo>
                  <a:pt x="0" y="0"/>
                </a:lnTo>
                <a:lnTo>
                  <a:pt x="0" y="0"/>
                </a:lnTo>
                <a:lnTo>
                  <a:pt x="0" y="0"/>
                </a:lnTo>
                <a:lnTo>
                  <a:pt x="0" y="0"/>
                </a:lnTo>
                <a:lnTo>
                  <a:pt x="20" y="0"/>
                </a:lnTo>
                <a:lnTo>
                  <a:pt x="20" y="6"/>
                </a:lnTo>
                <a:lnTo>
                  <a:pt x="20" y="6"/>
                </a:lnTo>
                <a:lnTo>
                  <a:pt x="27" y="6"/>
                </a:lnTo>
                <a:lnTo>
                  <a:pt x="27" y="12"/>
                </a:lnTo>
                <a:lnTo>
                  <a:pt x="27" y="12"/>
                </a:lnTo>
                <a:lnTo>
                  <a:pt x="34" y="12"/>
                </a:lnTo>
                <a:lnTo>
                  <a:pt x="34" y="17"/>
                </a:lnTo>
                <a:lnTo>
                  <a:pt x="34" y="17"/>
                </a:lnTo>
                <a:lnTo>
                  <a:pt x="37" y="17"/>
                </a:lnTo>
                <a:lnTo>
                  <a:pt x="37" y="23"/>
                </a:lnTo>
                <a:lnTo>
                  <a:pt x="37" y="23"/>
                </a:lnTo>
                <a:lnTo>
                  <a:pt x="42" y="23"/>
                </a:lnTo>
                <a:lnTo>
                  <a:pt x="42" y="29"/>
                </a:lnTo>
                <a:lnTo>
                  <a:pt x="42" y="29"/>
                </a:lnTo>
                <a:lnTo>
                  <a:pt x="46" y="29"/>
                </a:lnTo>
                <a:lnTo>
                  <a:pt x="46" y="34"/>
                </a:lnTo>
                <a:lnTo>
                  <a:pt x="46" y="34"/>
                </a:lnTo>
                <a:lnTo>
                  <a:pt x="48" y="34"/>
                </a:lnTo>
                <a:lnTo>
                  <a:pt x="48" y="51"/>
                </a:lnTo>
                <a:lnTo>
                  <a:pt x="48" y="51"/>
                </a:lnTo>
                <a:lnTo>
                  <a:pt x="49" y="51"/>
                </a:lnTo>
                <a:lnTo>
                  <a:pt x="49" y="67"/>
                </a:lnTo>
                <a:lnTo>
                  <a:pt x="49" y="67"/>
                </a:lnTo>
                <a:lnTo>
                  <a:pt x="50" y="67"/>
                </a:lnTo>
                <a:lnTo>
                  <a:pt x="50" y="78"/>
                </a:lnTo>
                <a:lnTo>
                  <a:pt x="50" y="78"/>
                </a:lnTo>
                <a:lnTo>
                  <a:pt x="51" y="78"/>
                </a:lnTo>
                <a:lnTo>
                  <a:pt x="51" y="90"/>
                </a:lnTo>
                <a:lnTo>
                  <a:pt x="51" y="90"/>
                </a:lnTo>
                <a:lnTo>
                  <a:pt x="54" y="90"/>
                </a:lnTo>
                <a:lnTo>
                  <a:pt x="54" y="96"/>
                </a:lnTo>
                <a:lnTo>
                  <a:pt x="54" y="96"/>
                </a:lnTo>
                <a:lnTo>
                  <a:pt x="54" y="96"/>
                </a:lnTo>
                <a:lnTo>
                  <a:pt x="54" y="107"/>
                </a:lnTo>
                <a:lnTo>
                  <a:pt x="56" y="107"/>
                </a:lnTo>
                <a:lnTo>
                  <a:pt x="59" y="107"/>
                </a:lnTo>
                <a:lnTo>
                  <a:pt x="59" y="112"/>
                </a:lnTo>
                <a:lnTo>
                  <a:pt x="60" y="112"/>
                </a:lnTo>
                <a:lnTo>
                  <a:pt x="67" y="112"/>
                </a:lnTo>
                <a:lnTo>
                  <a:pt x="67" y="118"/>
                </a:lnTo>
                <a:lnTo>
                  <a:pt x="67" y="118"/>
                </a:lnTo>
                <a:lnTo>
                  <a:pt x="73" y="118"/>
                </a:lnTo>
                <a:lnTo>
                  <a:pt x="73" y="118"/>
                </a:lnTo>
                <a:lnTo>
                  <a:pt x="73" y="118"/>
                </a:lnTo>
                <a:lnTo>
                  <a:pt x="78" y="118"/>
                </a:lnTo>
                <a:lnTo>
                  <a:pt x="78" y="123"/>
                </a:lnTo>
                <a:lnTo>
                  <a:pt x="78" y="123"/>
                </a:lnTo>
                <a:lnTo>
                  <a:pt x="87" y="123"/>
                </a:lnTo>
                <a:lnTo>
                  <a:pt x="87" y="135"/>
                </a:lnTo>
                <a:lnTo>
                  <a:pt x="87" y="135"/>
                </a:lnTo>
                <a:lnTo>
                  <a:pt x="88" y="135"/>
                </a:lnTo>
                <a:lnTo>
                  <a:pt x="88" y="141"/>
                </a:lnTo>
                <a:lnTo>
                  <a:pt x="90" y="141"/>
                </a:lnTo>
                <a:lnTo>
                  <a:pt x="92" y="141"/>
                </a:lnTo>
                <a:lnTo>
                  <a:pt x="92" y="146"/>
                </a:lnTo>
                <a:lnTo>
                  <a:pt x="92" y="146"/>
                </a:lnTo>
                <a:lnTo>
                  <a:pt x="93" y="146"/>
                </a:lnTo>
                <a:lnTo>
                  <a:pt x="93" y="158"/>
                </a:lnTo>
                <a:lnTo>
                  <a:pt x="93" y="158"/>
                </a:lnTo>
                <a:lnTo>
                  <a:pt x="95" y="158"/>
                </a:lnTo>
                <a:lnTo>
                  <a:pt x="95" y="187"/>
                </a:lnTo>
                <a:lnTo>
                  <a:pt x="95" y="187"/>
                </a:lnTo>
                <a:lnTo>
                  <a:pt x="97" y="187"/>
                </a:lnTo>
                <a:lnTo>
                  <a:pt x="97" y="193"/>
                </a:lnTo>
                <a:lnTo>
                  <a:pt x="97" y="193"/>
                </a:lnTo>
                <a:lnTo>
                  <a:pt x="100" y="193"/>
                </a:lnTo>
                <a:lnTo>
                  <a:pt x="100" y="199"/>
                </a:lnTo>
                <a:lnTo>
                  <a:pt x="100" y="199"/>
                </a:lnTo>
                <a:lnTo>
                  <a:pt x="103" y="199"/>
                </a:lnTo>
                <a:lnTo>
                  <a:pt x="103" y="204"/>
                </a:lnTo>
                <a:lnTo>
                  <a:pt x="103" y="204"/>
                </a:lnTo>
                <a:lnTo>
                  <a:pt x="117" y="204"/>
                </a:lnTo>
                <a:lnTo>
                  <a:pt x="117" y="210"/>
                </a:lnTo>
                <a:lnTo>
                  <a:pt x="117" y="210"/>
                </a:lnTo>
                <a:lnTo>
                  <a:pt x="128" y="210"/>
                </a:lnTo>
                <a:lnTo>
                  <a:pt x="128" y="210"/>
                </a:lnTo>
                <a:lnTo>
                  <a:pt x="128" y="210"/>
                </a:lnTo>
                <a:lnTo>
                  <a:pt x="131" y="210"/>
                </a:lnTo>
                <a:lnTo>
                  <a:pt x="131" y="210"/>
                </a:lnTo>
                <a:lnTo>
                  <a:pt x="131" y="210"/>
                </a:lnTo>
                <a:lnTo>
                  <a:pt x="133" y="210"/>
                </a:lnTo>
                <a:lnTo>
                  <a:pt x="133" y="216"/>
                </a:lnTo>
                <a:lnTo>
                  <a:pt x="133" y="216"/>
                </a:lnTo>
                <a:lnTo>
                  <a:pt x="135" y="216"/>
                </a:lnTo>
                <a:lnTo>
                  <a:pt x="135" y="222"/>
                </a:lnTo>
                <a:lnTo>
                  <a:pt x="135" y="222"/>
                </a:lnTo>
                <a:lnTo>
                  <a:pt x="136" y="222"/>
                </a:lnTo>
                <a:lnTo>
                  <a:pt x="136" y="234"/>
                </a:lnTo>
                <a:lnTo>
                  <a:pt x="136" y="234"/>
                </a:lnTo>
                <a:lnTo>
                  <a:pt x="138" y="234"/>
                </a:lnTo>
                <a:lnTo>
                  <a:pt x="138" y="246"/>
                </a:lnTo>
                <a:lnTo>
                  <a:pt x="138" y="246"/>
                </a:lnTo>
                <a:lnTo>
                  <a:pt x="140" y="246"/>
                </a:lnTo>
                <a:lnTo>
                  <a:pt x="140" y="251"/>
                </a:lnTo>
                <a:lnTo>
                  <a:pt x="140" y="251"/>
                </a:lnTo>
                <a:lnTo>
                  <a:pt x="141" y="251"/>
                </a:lnTo>
                <a:lnTo>
                  <a:pt x="141" y="257"/>
                </a:lnTo>
                <a:lnTo>
                  <a:pt x="141" y="257"/>
                </a:lnTo>
                <a:lnTo>
                  <a:pt x="143" y="257"/>
                </a:lnTo>
                <a:lnTo>
                  <a:pt x="143" y="269"/>
                </a:lnTo>
                <a:lnTo>
                  <a:pt x="143" y="269"/>
                </a:lnTo>
                <a:lnTo>
                  <a:pt x="144" y="269"/>
                </a:lnTo>
                <a:lnTo>
                  <a:pt x="144" y="281"/>
                </a:lnTo>
                <a:lnTo>
                  <a:pt x="144" y="281"/>
                </a:lnTo>
                <a:lnTo>
                  <a:pt x="145" y="281"/>
                </a:lnTo>
                <a:lnTo>
                  <a:pt x="145" y="292"/>
                </a:lnTo>
                <a:lnTo>
                  <a:pt x="145" y="292"/>
                </a:lnTo>
                <a:lnTo>
                  <a:pt x="146" y="292"/>
                </a:lnTo>
                <a:lnTo>
                  <a:pt x="146" y="309"/>
                </a:lnTo>
                <a:lnTo>
                  <a:pt x="146" y="309"/>
                </a:lnTo>
                <a:lnTo>
                  <a:pt x="147" y="309"/>
                </a:lnTo>
                <a:lnTo>
                  <a:pt x="147" y="316"/>
                </a:lnTo>
                <a:lnTo>
                  <a:pt x="147" y="316"/>
                </a:lnTo>
                <a:lnTo>
                  <a:pt x="148" y="316"/>
                </a:lnTo>
                <a:lnTo>
                  <a:pt x="148" y="321"/>
                </a:lnTo>
                <a:lnTo>
                  <a:pt x="148" y="321"/>
                </a:lnTo>
                <a:lnTo>
                  <a:pt x="151" y="321"/>
                </a:lnTo>
                <a:lnTo>
                  <a:pt x="151" y="327"/>
                </a:lnTo>
                <a:lnTo>
                  <a:pt x="151" y="327"/>
                </a:lnTo>
                <a:lnTo>
                  <a:pt x="155" y="327"/>
                </a:lnTo>
                <a:lnTo>
                  <a:pt x="155" y="339"/>
                </a:lnTo>
                <a:lnTo>
                  <a:pt x="155" y="339"/>
                </a:lnTo>
                <a:lnTo>
                  <a:pt x="172" y="339"/>
                </a:lnTo>
                <a:lnTo>
                  <a:pt x="172" y="345"/>
                </a:lnTo>
                <a:lnTo>
                  <a:pt x="172" y="345"/>
                </a:lnTo>
                <a:lnTo>
                  <a:pt x="175" y="345"/>
                </a:lnTo>
                <a:lnTo>
                  <a:pt x="175" y="345"/>
                </a:lnTo>
                <a:lnTo>
                  <a:pt x="175" y="345"/>
                </a:lnTo>
                <a:lnTo>
                  <a:pt x="181" y="345"/>
                </a:lnTo>
                <a:lnTo>
                  <a:pt x="181" y="356"/>
                </a:lnTo>
                <a:lnTo>
                  <a:pt x="181" y="356"/>
                </a:lnTo>
                <a:lnTo>
                  <a:pt x="182" y="356"/>
                </a:lnTo>
                <a:lnTo>
                  <a:pt x="182" y="368"/>
                </a:lnTo>
                <a:lnTo>
                  <a:pt x="182" y="368"/>
                </a:lnTo>
                <a:lnTo>
                  <a:pt x="184" y="368"/>
                </a:lnTo>
                <a:lnTo>
                  <a:pt x="184" y="374"/>
                </a:lnTo>
                <a:lnTo>
                  <a:pt x="184" y="374"/>
                </a:lnTo>
                <a:lnTo>
                  <a:pt x="184" y="374"/>
                </a:lnTo>
                <a:lnTo>
                  <a:pt x="184" y="386"/>
                </a:lnTo>
                <a:lnTo>
                  <a:pt x="184" y="386"/>
                </a:lnTo>
                <a:lnTo>
                  <a:pt x="186" y="386"/>
                </a:lnTo>
                <a:lnTo>
                  <a:pt x="186" y="392"/>
                </a:lnTo>
                <a:lnTo>
                  <a:pt x="186" y="392"/>
                </a:lnTo>
                <a:lnTo>
                  <a:pt x="188" y="392"/>
                </a:lnTo>
                <a:lnTo>
                  <a:pt x="188" y="398"/>
                </a:lnTo>
                <a:lnTo>
                  <a:pt x="188" y="398"/>
                </a:lnTo>
                <a:lnTo>
                  <a:pt x="189" y="398"/>
                </a:lnTo>
                <a:lnTo>
                  <a:pt x="189" y="404"/>
                </a:lnTo>
                <a:lnTo>
                  <a:pt x="189" y="404"/>
                </a:lnTo>
                <a:lnTo>
                  <a:pt x="190" y="404"/>
                </a:lnTo>
                <a:lnTo>
                  <a:pt x="190" y="415"/>
                </a:lnTo>
                <a:lnTo>
                  <a:pt x="190" y="415"/>
                </a:lnTo>
                <a:lnTo>
                  <a:pt x="191" y="415"/>
                </a:lnTo>
                <a:lnTo>
                  <a:pt x="191" y="427"/>
                </a:lnTo>
                <a:lnTo>
                  <a:pt x="191" y="427"/>
                </a:lnTo>
                <a:lnTo>
                  <a:pt x="192" y="427"/>
                </a:lnTo>
                <a:lnTo>
                  <a:pt x="192" y="434"/>
                </a:lnTo>
                <a:lnTo>
                  <a:pt x="192" y="434"/>
                </a:lnTo>
                <a:lnTo>
                  <a:pt x="198" y="434"/>
                </a:lnTo>
                <a:lnTo>
                  <a:pt x="198" y="451"/>
                </a:lnTo>
                <a:lnTo>
                  <a:pt x="198" y="451"/>
                </a:lnTo>
                <a:lnTo>
                  <a:pt x="203" y="451"/>
                </a:lnTo>
                <a:lnTo>
                  <a:pt x="203" y="458"/>
                </a:lnTo>
                <a:lnTo>
                  <a:pt x="203" y="458"/>
                </a:lnTo>
                <a:lnTo>
                  <a:pt x="207" y="458"/>
                </a:lnTo>
                <a:lnTo>
                  <a:pt x="207" y="463"/>
                </a:lnTo>
                <a:lnTo>
                  <a:pt x="207" y="463"/>
                </a:lnTo>
                <a:lnTo>
                  <a:pt x="209" y="463"/>
                </a:lnTo>
                <a:lnTo>
                  <a:pt x="209" y="470"/>
                </a:lnTo>
                <a:lnTo>
                  <a:pt x="209" y="470"/>
                </a:lnTo>
                <a:lnTo>
                  <a:pt x="214" y="470"/>
                </a:lnTo>
                <a:lnTo>
                  <a:pt x="214" y="470"/>
                </a:lnTo>
                <a:lnTo>
                  <a:pt x="214" y="470"/>
                </a:lnTo>
                <a:lnTo>
                  <a:pt x="220" y="470"/>
                </a:lnTo>
                <a:lnTo>
                  <a:pt x="220" y="475"/>
                </a:lnTo>
                <a:lnTo>
                  <a:pt x="220" y="475"/>
                </a:lnTo>
                <a:lnTo>
                  <a:pt x="224" y="475"/>
                </a:lnTo>
                <a:lnTo>
                  <a:pt x="224" y="487"/>
                </a:lnTo>
                <a:lnTo>
                  <a:pt x="224" y="487"/>
                </a:lnTo>
                <a:lnTo>
                  <a:pt x="228" y="487"/>
                </a:lnTo>
                <a:lnTo>
                  <a:pt x="228" y="494"/>
                </a:lnTo>
                <a:lnTo>
                  <a:pt x="228" y="494"/>
                </a:lnTo>
                <a:lnTo>
                  <a:pt x="231" y="494"/>
                </a:lnTo>
                <a:lnTo>
                  <a:pt x="231" y="506"/>
                </a:lnTo>
                <a:lnTo>
                  <a:pt x="231" y="506"/>
                </a:lnTo>
                <a:lnTo>
                  <a:pt x="232" y="506"/>
                </a:lnTo>
                <a:lnTo>
                  <a:pt x="232" y="511"/>
                </a:lnTo>
                <a:lnTo>
                  <a:pt x="232" y="511"/>
                </a:lnTo>
                <a:lnTo>
                  <a:pt x="233" y="511"/>
                </a:lnTo>
                <a:lnTo>
                  <a:pt x="233" y="523"/>
                </a:lnTo>
                <a:lnTo>
                  <a:pt x="233" y="523"/>
                </a:lnTo>
                <a:lnTo>
                  <a:pt x="234" y="523"/>
                </a:lnTo>
                <a:lnTo>
                  <a:pt x="234" y="535"/>
                </a:lnTo>
                <a:lnTo>
                  <a:pt x="234" y="535"/>
                </a:lnTo>
                <a:lnTo>
                  <a:pt x="237" y="535"/>
                </a:lnTo>
                <a:lnTo>
                  <a:pt x="237" y="541"/>
                </a:lnTo>
                <a:lnTo>
                  <a:pt x="237" y="541"/>
                </a:lnTo>
                <a:lnTo>
                  <a:pt x="238" y="541"/>
                </a:lnTo>
                <a:lnTo>
                  <a:pt x="238" y="565"/>
                </a:lnTo>
                <a:lnTo>
                  <a:pt x="238" y="565"/>
                </a:lnTo>
                <a:lnTo>
                  <a:pt x="239" y="565"/>
                </a:lnTo>
                <a:lnTo>
                  <a:pt x="239" y="583"/>
                </a:lnTo>
                <a:lnTo>
                  <a:pt x="239" y="583"/>
                </a:lnTo>
                <a:lnTo>
                  <a:pt x="240" y="583"/>
                </a:lnTo>
                <a:lnTo>
                  <a:pt x="240" y="589"/>
                </a:lnTo>
                <a:lnTo>
                  <a:pt x="240" y="589"/>
                </a:lnTo>
                <a:lnTo>
                  <a:pt x="244" y="589"/>
                </a:lnTo>
                <a:lnTo>
                  <a:pt x="244" y="595"/>
                </a:lnTo>
                <a:lnTo>
                  <a:pt x="244" y="595"/>
                </a:lnTo>
                <a:lnTo>
                  <a:pt x="244" y="595"/>
                </a:lnTo>
                <a:lnTo>
                  <a:pt x="244" y="601"/>
                </a:lnTo>
                <a:lnTo>
                  <a:pt x="244" y="601"/>
                </a:lnTo>
                <a:lnTo>
                  <a:pt x="245" y="601"/>
                </a:lnTo>
                <a:lnTo>
                  <a:pt x="245" y="607"/>
                </a:lnTo>
                <a:lnTo>
                  <a:pt x="245" y="607"/>
                </a:lnTo>
                <a:lnTo>
                  <a:pt x="248" y="607"/>
                </a:lnTo>
                <a:lnTo>
                  <a:pt x="248" y="613"/>
                </a:lnTo>
                <a:lnTo>
                  <a:pt x="248" y="613"/>
                </a:lnTo>
                <a:lnTo>
                  <a:pt x="251" y="613"/>
                </a:lnTo>
                <a:lnTo>
                  <a:pt x="251" y="625"/>
                </a:lnTo>
                <a:lnTo>
                  <a:pt x="251" y="625"/>
                </a:lnTo>
                <a:lnTo>
                  <a:pt x="254" y="625"/>
                </a:lnTo>
                <a:lnTo>
                  <a:pt x="254" y="632"/>
                </a:lnTo>
                <a:lnTo>
                  <a:pt x="254" y="632"/>
                </a:lnTo>
                <a:lnTo>
                  <a:pt x="276" y="632"/>
                </a:lnTo>
                <a:lnTo>
                  <a:pt x="276" y="637"/>
                </a:lnTo>
                <a:lnTo>
                  <a:pt x="276" y="637"/>
                </a:lnTo>
                <a:lnTo>
                  <a:pt x="279" y="637"/>
                </a:lnTo>
                <a:lnTo>
                  <a:pt x="279" y="644"/>
                </a:lnTo>
                <a:lnTo>
                  <a:pt x="279" y="644"/>
                </a:lnTo>
                <a:lnTo>
                  <a:pt x="283" y="644"/>
                </a:lnTo>
                <a:lnTo>
                  <a:pt x="283" y="649"/>
                </a:lnTo>
                <a:lnTo>
                  <a:pt x="283" y="649"/>
                </a:lnTo>
                <a:lnTo>
                  <a:pt x="284" y="649"/>
                </a:lnTo>
                <a:lnTo>
                  <a:pt x="284" y="656"/>
                </a:lnTo>
                <a:lnTo>
                  <a:pt x="284" y="656"/>
                </a:lnTo>
                <a:lnTo>
                  <a:pt x="285" y="656"/>
                </a:lnTo>
                <a:lnTo>
                  <a:pt x="285" y="686"/>
                </a:lnTo>
                <a:lnTo>
                  <a:pt x="285" y="686"/>
                </a:lnTo>
                <a:lnTo>
                  <a:pt x="286" y="686"/>
                </a:lnTo>
                <a:lnTo>
                  <a:pt x="286" y="703"/>
                </a:lnTo>
                <a:lnTo>
                  <a:pt x="286" y="703"/>
                </a:lnTo>
                <a:lnTo>
                  <a:pt x="288" y="703"/>
                </a:lnTo>
                <a:lnTo>
                  <a:pt x="288" y="710"/>
                </a:lnTo>
                <a:lnTo>
                  <a:pt x="288" y="710"/>
                </a:lnTo>
                <a:lnTo>
                  <a:pt x="291" y="710"/>
                </a:lnTo>
                <a:lnTo>
                  <a:pt x="291" y="715"/>
                </a:lnTo>
                <a:lnTo>
                  <a:pt x="291" y="715"/>
                </a:lnTo>
                <a:lnTo>
                  <a:pt x="292" y="715"/>
                </a:lnTo>
                <a:lnTo>
                  <a:pt x="292" y="722"/>
                </a:lnTo>
                <a:lnTo>
                  <a:pt x="292" y="722"/>
                </a:lnTo>
                <a:lnTo>
                  <a:pt x="293" y="722"/>
                </a:lnTo>
                <a:lnTo>
                  <a:pt x="293" y="727"/>
                </a:lnTo>
                <a:lnTo>
                  <a:pt x="293" y="727"/>
                </a:lnTo>
                <a:lnTo>
                  <a:pt x="294" y="727"/>
                </a:lnTo>
                <a:lnTo>
                  <a:pt x="294" y="734"/>
                </a:lnTo>
                <a:lnTo>
                  <a:pt x="294" y="734"/>
                </a:lnTo>
                <a:lnTo>
                  <a:pt x="297" y="734"/>
                </a:lnTo>
                <a:lnTo>
                  <a:pt x="297" y="739"/>
                </a:lnTo>
                <a:lnTo>
                  <a:pt x="297" y="739"/>
                </a:lnTo>
                <a:lnTo>
                  <a:pt x="309" y="739"/>
                </a:lnTo>
                <a:lnTo>
                  <a:pt x="309" y="746"/>
                </a:lnTo>
                <a:lnTo>
                  <a:pt x="309" y="746"/>
                </a:lnTo>
                <a:lnTo>
                  <a:pt x="312" y="746"/>
                </a:lnTo>
                <a:lnTo>
                  <a:pt x="312" y="752"/>
                </a:lnTo>
                <a:lnTo>
                  <a:pt x="312" y="752"/>
                </a:lnTo>
                <a:lnTo>
                  <a:pt x="314" y="752"/>
                </a:lnTo>
                <a:lnTo>
                  <a:pt x="314" y="758"/>
                </a:lnTo>
                <a:lnTo>
                  <a:pt x="314" y="758"/>
                </a:lnTo>
                <a:lnTo>
                  <a:pt x="317" y="758"/>
                </a:lnTo>
                <a:lnTo>
                  <a:pt x="317" y="764"/>
                </a:lnTo>
                <a:lnTo>
                  <a:pt x="317" y="764"/>
                </a:lnTo>
                <a:lnTo>
                  <a:pt x="318" y="764"/>
                </a:lnTo>
                <a:lnTo>
                  <a:pt x="318" y="770"/>
                </a:lnTo>
                <a:lnTo>
                  <a:pt x="318" y="770"/>
                </a:lnTo>
                <a:lnTo>
                  <a:pt x="321" y="770"/>
                </a:lnTo>
                <a:lnTo>
                  <a:pt x="321" y="776"/>
                </a:lnTo>
                <a:lnTo>
                  <a:pt x="321" y="776"/>
                </a:lnTo>
                <a:lnTo>
                  <a:pt x="328" y="776"/>
                </a:lnTo>
                <a:lnTo>
                  <a:pt x="328" y="782"/>
                </a:lnTo>
                <a:lnTo>
                  <a:pt x="328" y="782"/>
                </a:lnTo>
                <a:lnTo>
                  <a:pt x="336" y="782"/>
                </a:lnTo>
                <a:lnTo>
                  <a:pt x="336" y="788"/>
                </a:lnTo>
                <a:lnTo>
                  <a:pt x="336" y="788"/>
                </a:lnTo>
                <a:lnTo>
                  <a:pt x="337" y="788"/>
                </a:lnTo>
                <a:lnTo>
                  <a:pt x="337" y="794"/>
                </a:lnTo>
                <a:lnTo>
                  <a:pt x="337" y="794"/>
                </a:lnTo>
                <a:lnTo>
                  <a:pt x="338" y="794"/>
                </a:lnTo>
                <a:lnTo>
                  <a:pt x="338" y="800"/>
                </a:lnTo>
                <a:lnTo>
                  <a:pt x="338" y="800"/>
                </a:lnTo>
                <a:lnTo>
                  <a:pt x="341" y="800"/>
                </a:lnTo>
                <a:lnTo>
                  <a:pt x="341" y="812"/>
                </a:lnTo>
                <a:lnTo>
                  <a:pt x="341" y="812"/>
                </a:lnTo>
                <a:lnTo>
                  <a:pt x="343" y="812"/>
                </a:lnTo>
                <a:lnTo>
                  <a:pt x="343" y="818"/>
                </a:lnTo>
                <a:lnTo>
                  <a:pt x="343" y="818"/>
                </a:lnTo>
                <a:lnTo>
                  <a:pt x="358" y="818"/>
                </a:lnTo>
                <a:lnTo>
                  <a:pt x="358" y="818"/>
                </a:lnTo>
                <a:lnTo>
                  <a:pt x="358" y="818"/>
                </a:lnTo>
                <a:lnTo>
                  <a:pt x="372" y="818"/>
                </a:lnTo>
                <a:lnTo>
                  <a:pt x="372" y="824"/>
                </a:lnTo>
                <a:lnTo>
                  <a:pt x="372" y="824"/>
                </a:lnTo>
                <a:lnTo>
                  <a:pt x="374" y="824"/>
                </a:lnTo>
                <a:lnTo>
                  <a:pt x="374" y="836"/>
                </a:lnTo>
                <a:lnTo>
                  <a:pt x="374" y="836"/>
                </a:lnTo>
                <a:lnTo>
                  <a:pt x="380" y="836"/>
                </a:lnTo>
                <a:lnTo>
                  <a:pt x="380" y="848"/>
                </a:lnTo>
                <a:lnTo>
                  <a:pt x="380" y="848"/>
                </a:lnTo>
                <a:lnTo>
                  <a:pt x="381" y="848"/>
                </a:lnTo>
                <a:lnTo>
                  <a:pt x="381" y="855"/>
                </a:lnTo>
                <a:lnTo>
                  <a:pt x="381" y="855"/>
                </a:lnTo>
                <a:lnTo>
                  <a:pt x="385" y="855"/>
                </a:lnTo>
                <a:lnTo>
                  <a:pt x="385" y="861"/>
                </a:lnTo>
                <a:lnTo>
                  <a:pt x="385" y="861"/>
                </a:lnTo>
                <a:lnTo>
                  <a:pt x="387" y="861"/>
                </a:lnTo>
                <a:lnTo>
                  <a:pt x="387" y="861"/>
                </a:lnTo>
                <a:lnTo>
                  <a:pt x="387" y="861"/>
                </a:lnTo>
                <a:lnTo>
                  <a:pt x="388" y="861"/>
                </a:lnTo>
                <a:lnTo>
                  <a:pt x="388" y="873"/>
                </a:lnTo>
                <a:lnTo>
                  <a:pt x="388" y="873"/>
                </a:lnTo>
                <a:lnTo>
                  <a:pt x="389" y="873"/>
                </a:lnTo>
                <a:lnTo>
                  <a:pt x="389" y="879"/>
                </a:lnTo>
                <a:lnTo>
                  <a:pt x="389" y="879"/>
                </a:lnTo>
                <a:lnTo>
                  <a:pt x="390" y="879"/>
                </a:lnTo>
                <a:lnTo>
                  <a:pt x="390" y="885"/>
                </a:lnTo>
                <a:lnTo>
                  <a:pt x="390" y="885"/>
                </a:lnTo>
                <a:lnTo>
                  <a:pt x="401" y="885"/>
                </a:lnTo>
                <a:lnTo>
                  <a:pt x="401" y="891"/>
                </a:lnTo>
                <a:lnTo>
                  <a:pt x="401" y="891"/>
                </a:lnTo>
                <a:lnTo>
                  <a:pt x="415" y="891"/>
                </a:lnTo>
                <a:lnTo>
                  <a:pt x="415" y="891"/>
                </a:lnTo>
                <a:lnTo>
                  <a:pt x="415" y="891"/>
                </a:lnTo>
                <a:lnTo>
                  <a:pt x="418" y="891"/>
                </a:lnTo>
                <a:lnTo>
                  <a:pt x="418" y="898"/>
                </a:lnTo>
                <a:lnTo>
                  <a:pt x="418" y="898"/>
                </a:lnTo>
                <a:lnTo>
                  <a:pt x="424" y="898"/>
                </a:lnTo>
                <a:lnTo>
                  <a:pt x="424" y="904"/>
                </a:lnTo>
                <a:lnTo>
                  <a:pt x="424" y="904"/>
                </a:lnTo>
                <a:lnTo>
                  <a:pt x="428" y="904"/>
                </a:lnTo>
                <a:lnTo>
                  <a:pt x="428" y="910"/>
                </a:lnTo>
                <a:lnTo>
                  <a:pt x="428" y="910"/>
                </a:lnTo>
                <a:lnTo>
                  <a:pt x="430" y="910"/>
                </a:lnTo>
                <a:lnTo>
                  <a:pt x="430" y="923"/>
                </a:lnTo>
                <a:lnTo>
                  <a:pt x="431" y="923"/>
                </a:lnTo>
                <a:lnTo>
                  <a:pt x="433" y="923"/>
                </a:lnTo>
                <a:lnTo>
                  <a:pt x="433" y="936"/>
                </a:lnTo>
                <a:lnTo>
                  <a:pt x="433" y="936"/>
                </a:lnTo>
                <a:lnTo>
                  <a:pt x="435" y="936"/>
                </a:lnTo>
                <a:lnTo>
                  <a:pt x="435" y="942"/>
                </a:lnTo>
                <a:lnTo>
                  <a:pt x="435" y="942"/>
                </a:lnTo>
                <a:lnTo>
                  <a:pt x="437" y="942"/>
                </a:lnTo>
                <a:lnTo>
                  <a:pt x="437" y="948"/>
                </a:lnTo>
                <a:lnTo>
                  <a:pt x="437" y="948"/>
                </a:lnTo>
                <a:lnTo>
                  <a:pt x="441" y="948"/>
                </a:lnTo>
                <a:lnTo>
                  <a:pt x="441" y="955"/>
                </a:lnTo>
                <a:lnTo>
                  <a:pt x="441" y="955"/>
                </a:lnTo>
                <a:lnTo>
                  <a:pt x="443" y="955"/>
                </a:lnTo>
                <a:lnTo>
                  <a:pt x="443" y="955"/>
                </a:lnTo>
                <a:lnTo>
                  <a:pt x="443" y="955"/>
                </a:lnTo>
                <a:lnTo>
                  <a:pt x="445" y="955"/>
                </a:lnTo>
                <a:lnTo>
                  <a:pt x="445" y="961"/>
                </a:lnTo>
                <a:lnTo>
                  <a:pt x="445" y="961"/>
                </a:lnTo>
                <a:lnTo>
                  <a:pt x="457" y="961"/>
                </a:lnTo>
                <a:lnTo>
                  <a:pt x="457" y="968"/>
                </a:lnTo>
                <a:lnTo>
                  <a:pt x="457" y="968"/>
                </a:lnTo>
                <a:lnTo>
                  <a:pt x="460" y="968"/>
                </a:lnTo>
                <a:lnTo>
                  <a:pt x="460" y="968"/>
                </a:lnTo>
                <a:lnTo>
                  <a:pt x="460" y="968"/>
                </a:lnTo>
                <a:lnTo>
                  <a:pt x="466" y="968"/>
                </a:lnTo>
                <a:lnTo>
                  <a:pt x="466" y="974"/>
                </a:lnTo>
                <a:lnTo>
                  <a:pt x="466" y="974"/>
                </a:lnTo>
                <a:lnTo>
                  <a:pt x="468" y="974"/>
                </a:lnTo>
                <a:lnTo>
                  <a:pt x="468" y="987"/>
                </a:lnTo>
                <a:lnTo>
                  <a:pt x="468" y="987"/>
                </a:lnTo>
                <a:lnTo>
                  <a:pt x="472" y="987"/>
                </a:lnTo>
                <a:lnTo>
                  <a:pt x="472" y="994"/>
                </a:lnTo>
                <a:lnTo>
                  <a:pt x="472" y="994"/>
                </a:lnTo>
                <a:lnTo>
                  <a:pt x="475" y="994"/>
                </a:lnTo>
                <a:lnTo>
                  <a:pt x="475" y="1013"/>
                </a:lnTo>
                <a:lnTo>
                  <a:pt x="475" y="1013"/>
                </a:lnTo>
                <a:lnTo>
                  <a:pt x="478" y="1013"/>
                </a:lnTo>
                <a:lnTo>
                  <a:pt x="478" y="1019"/>
                </a:lnTo>
                <a:lnTo>
                  <a:pt x="478" y="1019"/>
                </a:lnTo>
                <a:lnTo>
                  <a:pt x="479" y="1019"/>
                </a:lnTo>
                <a:lnTo>
                  <a:pt x="479" y="1026"/>
                </a:lnTo>
                <a:lnTo>
                  <a:pt x="479" y="1026"/>
                </a:lnTo>
                <a:lnTo>
                  <a:pt x="481" y="1026"/>
                </a:lnTo>
                <a:lnTo>
                  <a:pt x="481" y="1039"/>
                </a:lnTo>
                <a:lnTo>
                  <a:pt x="481" y="1039"/>
                </a:lnTo>
                <a:lnTo>
                  <a:pt x="483" y="1039"/>
                </a:lnTo>
                <a:lnTo>
                  <a:pt x="483" y="1045"/>
                </a:lnTo>
                <a:lnTo>
                  <a:pt x="483" y="1045"/>
                </a:lnTo>
                <a:lnTo>
                  <a:pt x="484" y="1045"/>
                </a:lnTo>
                <a:lnTo>
                  <a:pt x="484" y="1052"/>
                </a:lnTo>
                <a:lnTo>
                  <a:pt x="484" y="1052"/>
                </a:lnTo>
                <a:lnTo>
                  <a:pt x="486" y="1052"/>
                </a:lnTo>
                <a:lnTo>
                  <a:pt x="486" y="1058"/>
                </a:lnTo>
                <a:lnTo>
                  <a:pt x="486" y="1058"/>
                </a:lnTo>
                <a:lnTo>
                  <a:pt x="522" y="1058"/>
                </a:lnTo>
                <a:lnTo>
                  <a:pt x="522" y="1065"/>
                </a:lnTo>
                <a:lnTo>
                  <a:pt x="522" y="1065"/>
                </a:lnTo>
                <a:lnTo>
                  <a:pt x="524" y="1065"/>
                </a:lnTo>
                <a:lnTo>
                  <a:pt x="524" y="1078"/>
                </a:lnTo>
                <a:lnTo>
                  <a:pt x="524" y="1078"/>
                </a:lnTo>
                <a:lnTo>
                  <a:pt x="529" y="1078"/>
                </a:lnTo>
                <a:lnTo>
                  <a:pt x="529" y="1085"/>
                </a:lnTo>
                <a:lnTo>
                  <a:pt x="529" y="1085"/>
                </a:lnTo>
                <a:lnTo>
                  <a:pt x="532" y="1085"/>
                </a:lnTo>
                <a:lnTo>
                  <a:pt x="532" y="1091"/>
                </a:lnTo>
                <a:lnTo>
                  <a:pt x="532" y="1091"/>
                </a:lnTo>
                <a:lnTo>
                  <a:pt x="542" y="1091"/>
                </a:lnTo>
                <a:lnTo>
                  <a:pt x="542" y="1098"/>
                </a:lnTo>
                <a:lnTo>
                  <a:pt x="542" y="1098"/>
                </a:lnTo>
                <a:lnTo>
                  <a:pt x="554" y="1098"/>
                </a:lnTo>
                <a:lnTo>
                  <a:pt x="554" y="1104"/>
                </a:lnTo>
                <a:lnTo>
                  <a:pt x="554" y="1104"/>
                </a:lnTo>
                <a:lnTo>
                  <a:pt x="566" y="1104"/>
                </a:lnTo>
                <a:lnTo>
                  <a:pt x="566" y="1110"/>
                </a:lnTo>
                <a:lnTo>
                  <a:pt x="566" y="1110"/>
                </a:lnTo>
                <a:lnTo>
                  <a:pt x="568" y="1110"/>
                </a:lnTo>
                <a:lnTo>
                  <a:pt x="568" y="1118"/>
                </a:lnTo>
                <a:lnTo>
                  <a:pt x="568" y="1118"/>
                </a:lnTo>
                <a:lnTo>
                  <a:pt x="569" y="1118"/>
                </a:lnTo>
                <a:lnTo>
                  <a:pt x="569" y="1124"/>
                </a:lnTo>
                <a:lnTo>
                  <a:pt x="569" y="1124"/>
                </a:lnTo>
                <a:lnTo>
                  <a:pt x="570" y="1124"/>
                </a:lnTo>
                <a:lnTo>
                  <a:pt x="570" y="1131"/>
                </a:lnTo>
                <a:lnTo>
                  <a:pt x="570" y="1131"/>
                </a:lnTo>
                <a:lnTo>
                  <a:pt x="575" y="1131"/>
                </a:lnTo>
                <a:lnTo>
                  <a:pt x="575" y="1137"/>
                </a:lnTo>
                <a:lnTo>
                  <a:pt x="575" y="1137"/>
                </a:lnTo>
                <a:lnTo>
                  <a:pt x="585" y="1137"/>
                </a:lnTo>
                <a:lnTo>
                  <a:pt x="585" y="1144"/>
                </a:lnTo>
                <a:lnTo>
                  <a:pt x="585" y="1144"/>
                </a:lnTo>
                <a:lnTo>
                  <a:pt x="592" y="1144"/>
                </a:lnTo>
                <a:lnTo>
                  <a:pt x="592" y="1150"/>
                </a:lnTo>
                <a:lnTo>
                  <a:pt x="592" y="1150"/>
                </a:lnTo>
                <a:lnTo>
                  <a:pt x="611" y="1150"/>
                </a:lnTo>
                <a:lnTo>
                  <a:pt x="611" y="1157"/>
                </a:lnTo>
                <a:lnTo>
                  <a:pt x="611" y="1157"/>
                </a:lnTo>
                <a:lnTo>
                  <a:pt x="613" y="1157"/>
                </a:lnTo>
                <a:lnTo>
                  <a:pt x="613" y="1164"/>
                </a:lnTo>
                <a:lnTo>
                  <a:pt x="613" y="1164"/>
                </a:lnTo>
                <a:lnTo>
                  <a:pt x="617" y="1164"/>
                </a:lnTo>
                <a:lnTo>
                  <a:pt x="617" y="1170"/>
                </a:lnTo>
                <a:lnTo>
                  <a:pt x="617" y="1170"/>
                </a:lnTo>
                <a:lnTo>
                  <a:pt x="619" y="1170"/>
                </a:lnTo>
                <a:lnTo>
                  <a:pt x="619" y="1177"/>
                </a:lnTo>
                <a:lnTo>
                  <a:pt x="619" y="1177"/>
                </a:lnTo>
                <a:lnTo>
                  <a:pt x="621" y="1177"/>
                </a:lnTo>
                <a:lnTo>
                  <a:pt x="621" y="1183"/>
                </a:lnTo>
                <a:lnTo>
                  <a:pt x="621" y="1183"/>
                </a:lnTo>
                <a:lnTo>
                  <a:pt x="624" y="1183"/>
                </a:lnTo>
                <a:lnTo>
                  <a:pt x="624" y="1196"/>
                </a:lnTo>
                <a:lnTo>
                  <a:pt x="624" y="1196"/>
                </a:lnTo>
                <a:lnTo>
                  <a:pt x="659" y="1196"/>
                </a:lnTo>
                <a:lnTo>
                  <a:pt x="659" y="1203"/>
                </a:lnTo>
                <a:lnTo>
                  <a:pt x="659" y="1203"/>
                </a:lnTo>
                <a:lnTo>
                  <a:pt x="665" y="1203"/>
                </a:lnTo>
                <a:lnTo>
                  <a:pt x="665" y="1209"/>
                </a:lnTo>
                <a:lnTo>
                  <a:pt x="665" y="1209"/>
                </a:lnTo>
                <a:lnTo>
                  <a:pt x="696" y="1209"/>
                </a:lnTo>
                <a:lnTo>
                  <a:pt x="696" y="1209"/>
                </a:lnTo>
                <a:lnTo>
                  <a:pt x="696" y="1209"/>
                </a:lnTo>
                <a:lnTo>
                  <a:pt x="708" y="1209"/>
                </a:lnTo>
                <a:lnTo>
                  <a:pt x="708" y="1216"/>
                </a:lnTo>
                <a:lnTo>
                  <a:pt x="708" y="1216"/>
                </a:lnTo>
                <a:lnTo>
                  <a:pt x="719" y="1216"/>
                </a:lnTo>
                <a:lnTo>
                  <a:pt x="719" y="1223"/>
                </a:lnTo>
                <a:lnTo>
                  <a:pt x="719" y="1223"/>
                </a:lnTo>
                <a:lnTo>
                  <a:pt x="780" y="1223"/>
                </a:lnTo>
                <a:lnTo>
                  <a:pt x="780" y="1229"/>
                </a:lnTo>
                <a:lnTo>
                  <a:pt x="780" y="1229"/>
                </a:lnTo>
                <a:lnTo>
                  <a:pt x="802" y="1229"/>
                </a:lnTo>
                <a:lnTo>
                  <a:pt x="802" y="1236"/>
                </a:lnTo>
                <a:lnTo>
                  <a:pt x="802" y="1236"/>
                </a:lnTo>
                <a:lnTo>
                  <a:pt x="803" y="1236"/>
                </a:lnTo>
                <a:lnTo>
                  <a:pt x="803" y="1243"/>
                </a:lnTo>
                <a:lnTo>
                  <a:pt x="803" y="1243"/>
                </a:lnTo>
                <a:lnTo>
                  <a:pt x="806" y="1243"/>
                </a:lnTo>
                <a:lnTo>
                  <a:pt x="806" y="1250"/>
                </a:lnTo>
                <a:lnTo>
                  <a:pt x="806" y="1250"/>
                </a:lnTo>
                <a:lnTo>
                  <a:pt x="850" y="1250"/>
                </a:lnTo>
                <a:lnTo>
                  <a:pt x="850" y="1256"/>
                </a:lnTo>
                <a:lnTo>
                  <a:pt x="850" y="1256"/>
                </a:lnTo>
                <a:lnTo>
                  <a:pt x="886" y="1256"/>
                </a:lnTo>
                <a:lnTo>
                  <a:pt x="886" y="1256"/>
                </a:lnTo>
                <a:lnTo>
                  <a:pt x="886" y="1256"/>
                </a:lnTo>
                <a:lnTo>
                  <a:pt x="927" y="1256"/>
                </a:lnTo>
                <a:lnTo>
                  <a:pt x="927" y="1263"/>
                </a:lnTo>
                <a:lnTo>
                  <a:pt x="927" y="1263"/>
                </a:lnTo>
                <a:lnTo>
                  <a:pt x="933" y="1263"/>
                </a:lnTo>
                <a:lnTo>
                  <a:pt x="933" y="1270"/>
                </a:lnTo>
                <a:lnTo>
                  <a:pt x="933" y="1270"/>
                </a:lnTo>
                <a:lnTo>
                  <a:pt x="942" y="1270"/>
                </a:lnTo>
                <a:lnTo>
                  <a:pt x="942" y="1276"/>
                </a:lnTo>
                <a:lnTo>
                  <a:pt x="942" y="1276"/>
                </a:lnTo>
                <a:lnTo>
                  <a:pt x="947" y="1276"/>
                </a:lnTo>
                <a:lnTo>
                  <a:pt x="947" y="1290"/>
                </a:lnTo>
                <a:lnTo>
                  <a:pt x="947" y="1290"/>
                </a:lnTo>
                <a:lnTo>
                  <a:pt x="954" y="1290"/>
                </a:lnTo>
                <a:lnTo>
                  <a:pt x="954" y="1290"/>
                </a:lnTo>
                <a:lnTo>
                  <a:pt x="954" y="1290"/>
                </a:lnTo>
                <a:lnTo>
                  <a:pt x="1005" y="1290"/>
                </a:lnTo>
                <a:lnTo>
                  <a:pt x="1005" y="1290"/>
                </a:lnTo>
                <a:lnTo>
                  <a:pt x="1005" y="1290"/>
                </a:lnTo>
                <a:lnTo>
                  <a:pt x="1015" y="1290"/>
                </a:lnTo>
                <a:lnTo>
                  <a:pt x="1015" y="1290"/>
                </a:lnTo>
                <a:lnTo>
                  <a:pt x="1015" y="1290"/>
                </a:lnTo>
                <a:lnTo>
                  <a:pt x="1043" y="1290"/>
                </a:lnTo>
                <a:lnTo>
                  <a:pt x="1043" y="1297"/>
                </a:lnTo>
                <a:lnTo>
                  <a:pt x="1043" y="1297"/>
                </a:lnTo>
                <a:lnTo>
                  <a:pt x="1044" y="1297"/>
                </a:lnTo>
                <a:lnTo>
                  <a:pt x="1044" y="1305"/>
                </a:lnTo>
                <a:lnTo>
                  <a:pt x="1044" y="1305"/>
                </a:lnTo>
                <a:lnTo>
                  <a:pt x="1075" y="1305"/>
                </a:lnTo>
                <a:lnTo>
                  <a:pt x="1075" y="1312"/>
                </a:lnTo>
                <a:lnTo>
                  <a:pt x="1075" y="1312"/>
                </a:lnTo>
                <a:lnTo>
                  <a:pt x="1092" y="1312"/>
                </a:lnTo>
                <a:lnTo>
                  <a:pt x="1092" y="1312"/>
                </a:lnTo>
                <a:lnTo>
                  <a:pt x="1092" y="1312"/>
                </a:lnTo>
                <a:lnTo>
                  <a:pt x="1099" y="1312"/>
                </a:lnTo>
                <a:lnTo>
                  <a:pt x="1099" y="1320"/>
                </a:lnTo>
                <a:lnTo>
                  <a:pt x="1099" y="1320"/>
                </a:lnTo>
                <a:lnTo>
                  <a:pt x="1107" y="1320"/>
                </a:lnTo>
                <a:lnTo>
                  <a:pt x="1107" y="1327"/>
                </a:lnTo>
                <a:lnTo>
                  <a:pt x="1107" y="1327"/>
                </a:lnTo>
                <a:lnTo>
                  <a:pt x="1118" y="1327"/>
                </a:lnTo>
                <a:lnTo>
                  <a:pt x="1118" y="1327"/>
                </a:lnTo>
                <a:lnTo>
                  <a:pt x="1118" y="1327"/>
                </a:lnTo>
                <a:lnTo>
                  <a:pt x="1141" y="1327"/>
                </a:lnTo>
                <a:lnTo>
                  <a:pt x="1141" y="1335"/>
                </a:lnTo>
                <a:lnTo>
                  <a:pt x="1141" y="1335"/>
                </a:lnTo>
                <a:lnTo>
                  <a:pt x="1154" y="1335"/>
                </a:lnTo>
                <a:lnTo>
                  <a:pt x="1154" y="1335"/>
                </a:lnTo>
                <a:lnTo>
                  <a:pt x="1154" y="1335"/>
                </a:lnTo>
                <a:lnTo>
                  <a:pt x="1161" y="1335"/>
                </a:lnTo>
                <a:lnTo>
                  <a:pt x="1161" y="1343"/>
                </a:lnTo>
                <a:lnTo>
                  <a:pt x="1161" y="1343"/>
                </a:lnTo>
                <a:lnTo>
                  <a:pt x="1194" y="1343"/>
                </a:lnTo>
                <a:lnTo>
                  <a:pt x="1194" y="1343"/>
                </a:lnTo>
                <a:lnTo>
                  <a:pt x="1194" y="1343"/>
                </a:lnTo>
                <a:lnTo>
                  <a:pt x="1227" y="1343"/>
                </a:lnTo>
                <a:lnTo>
                  <a:pt x="1227" y="1343"/>
                </a:lnTo>
                <a:lnTo>
                  <a:pt x="1227" y="1343"/>
                </a:lnTo>
                <a:lnTo>
                  <a:pt x="1254" y="1343"/>
                </a:lnTo>
                <a:lnTo>
                  <a:pt x="1254" y="1343"/>
                </a:lnTo>
                <a:lnTo>
                  <a:pt x="1254" y="1343"/>
                </a:lnTo>
                <a:lnTo>
                  <a:pt x="1285" y="1343"/>
                </a:lnTo>
                <a:lnTo>
                  <a:pt x="1285" y="1343"/>
                </a:lnTo>
                <a:lnTo>
                  <a:pt x="1285" y="1343"/>
                </a:lnTo>
                <a:lnTo>
                  <a:pt x="1290" y="1343"/>
                </a:lnTo>
                <a:lnTo>
                  <a:pt x="1290" y="1343"/>
                </a:lnTo>
                <a:lnTo>
                  <a:pt x="1290" y="1343"/>
                </a:lnTo>
                <a:lnTo>
                  <a:pt x="1329" y="1343"/>
                </a:lnTo>
                <a:lnTo>
                  <a:pt x="1329" y="1343"/>
                </a:lnTo>
                <a:lnTo>
                  <a:pt x="1331" y="1343"/>
                </a:lnTo>
                <a:lnTo>
                  <a:pt x="1335" y="1343"/>
                </a:lnTo>
                <a:lnTo>
                  <a:pt x="1335" y="1343"/>
                </a:lnTo>
                <a:lnTo>
                  <a:pt x="1335" y="1343"/>
                </a:lnTo>
                <a:lnTo>
                  <a:pt x="1388" y="1343"/>
                </a:lnTo>
                <a:lnTo>
                  <a:pt x="1388" y="1343"/>
                </a:lnTo>
                <a:lnTo>
                  <a:pt x="1388" y="1343"/>
                </a:lnTo>
                <a:lnTo>
                  <a:pt x="1422" y="1343"/>
                </a:lnTo>
                <a:lnTo>
                  <a:pt x="1422" y="1343"/>
                </a:lnTo>
                <a:lnTo>
                  <a:pt x="1422" y="1343"/>
                </a:lnTo>
                <a:lnTo>
                  <a:pt x="1469" y="1343"/>
                </a:lnTo>
                <a:lnTo>
                  <a:pt x="1469" y="1343"/>
                </a:lnTo>
                <a:lnTo>
                  <a:pt x="1469" y="1343"/>
                </a:lnTo>
                <a:lnTo>
                  <a:pt x="1472" y="1343"/>
                </a:lnTo>
                <a:lnTo>
                  <a:pt x="1472" y="1343"/>
                </a:lnTo>
                <a:lnTo>
                  <a:pt x="1472" y="1343"/>
                </a:lnTo>
                <a:lnTo>
                  <a:pt x="1503" y="1343"/>
                </a:lnTo>
                <a:lnTo>
                  <a:pt x="1503" y="1343"/>
                </a:lnTo>
                <a:lnTo>
                  <a:pt x="1503" y="1343"/>
                </a:lnTo>
                <a:lnTo>
                  <a:pt x="1524" y="1343"/>
                </a:lnTo>
                <a:lnTo>
                  <a:pt x="1524" y="1343"/>
                </a:lnTo>
                <a:lnTo>
                  <a:pt x="1524" y="1343"/>
                </a:lnTo>
                <a:lnTo>
                  <a:pt x="1534" y="1343"/>
                </a:lnTo>
                <a:lnTo>
                  <a:pt x="1534" y="1356"/>
                </a:lnTo>
                <a:lnTo>
                  <a:pt x="1534" y="1356"/>
                </a:lnTo>
                <a:lnTo>
                  <a:pt x="1565" y="1356"/>
                </a:lnTo>
                <a:lnTo>
                  <a:pt x="1565" y="1356"/>
                </a:lnTo>
                <a:lnTo>
                  <a:pt x="1565" y="1356"/>
                </a:lnTo>
                <a:lnTo>
                  <a:pt x="1612" y="1356"/>
                </a:lnTo>
                <a:lnTo>
                  <a:pt x="1612" y="1369"/>
                </a:lnTo>
                <a:lnTo>
                  <a:pt x="1615" y="1369"/>
                </a:lnTo>
                <a:lnTo>
                  <a:pt x="1618" y="1369"/>
                </a:lnTo>
                <a:lnTo>
                  <a:pt x="1618" y="1369"/>
                </a:lnTo>
                <a:lnTo>
                  <a:pt x="1618" y="1369"/>
                </a:lnTo>
                <a:lnTo>
                  <a:pt x="1717" y="1369"/>
                </a:lnTo>
                <a:lnTo>
                  <a:pt x="1717" y="1369"/>
                </a:lnTo>
                <a:lnTo>
                  <a:pt x="1717" y="1369"/>
                </a:lnTo>
                <a:lnTo>
                  <a:pt x="1741" y="1369"/>
                </a:lnTo>
                <a:lnTo>
                  <a:pt x="1741" y="1369"/>
                </a:lnTo>
                <a:lnTo>
                  <a:pt x="1741" y="1369"/>
                </a:lnTo>
                <a:lnTo>
                  <a:pt x="1756" y="1369"/>
                </a:lnTo>
                <a:lnTo>
                  <a:pt x="1756" y="1369"/>
                </a:lnTo>
                <a:lnTo>
                  <a:pt x="1756" y="1369"/>
                </a:lnTo>
                <a:lnTo>
                  <a:pt x="1797" y="1369"/>
                </a:lnTo>
                <a:lnTo>
                  <a:pt x="1797" y="1369"/>
                </a:lnTo>
                <a:lnTo>
                  <a:pt x="1797" y="1369"/>
                </a:lnTo>
                <a:lnTo>
                  <a:pt x="1803" y="1369"/>
                </a:lnTo>
                <a:lnTo>
                  <a:pt x="1803" y="1369"/>
                </a:lnTo>
                <a:lnTo>
                  <a:pt x="1804" y="1369"/>
                </a:lnTo>
                <a:lnTo>
                  <a:pt x="1857" y="1369"/>
                </a:lnTo>
                <a:lnTo>
                  <a:pt x="1857" y="1369"/>
                </a:lnTo>
                <a:lnTo>
                  <a:pt x="1857" y="1369"/>
                </a:lnTo>
                <a:lnTo>
                  <a:pt x="1893" y="1369"/>
                </a:lnTo>
                <a:lnTo>
                  <a:pt x="1893" y="1369"/>
                </a:lnTo>
                <a:lnTo>
                  <a:pt x="1893" y="1369"/>
                </a:lnTo>
                <a:lnTo>
                  <a:pt x="1941" y="1369"/>
                </a:lnTo>
                <a:lnTo>
                  <a:pt x="1941" y="1369"/>
                </a:lnTo>
                <a:lnTo>
                  <a:pt x="1941" y="1369"/>
                </a:lnTo>
                <a:lnTo>
                  <a:pt x="1943" y="1369"/>
                </a:lnTo>
                <a:lnTo>
                  <a:pt x="1943" y="1369"/>
                </a:lnTo>
                <a:lnTo>
                  <a:pt x="1943" y="1369"/>
                </a:lnTo>
                <a:lnTo>
                  <a:pt x="1947" y="1369"/>
                </a:lnTo>
                <a:lnTo>
                  <a:pt x="1947" y="1369"/>
                </a:lnTo>
                <a:lnTo>
                  <a:pt x="1947" y="1369"/>
                </a:lnTo>
                <a:lnTo>
                  <a:pt x="1952" y="1369"/>
                </a:lnTo>
                <a:lnTo>
                  <a:pt x="1952" y="1369"/>
                </a:lnTo>
                <a:lnTo>
                  <a:pt x="1952" y="1369"/>
                </a:lnTo>
                <a:lnTo>
                  <a:pt x="1994" y="1369"/>
                </a:lnTo>
                <a:lnTo>
                  <a:pt x="1994" y="1369"/>
                </a:lnTo>
                <a:lnTo>
                  <a:pt x="1995" y="1369"/>
                </a:lnTo>
                <a:lnTo>
                  <a:pt x="2036" y="1369"/>
                </a:lnTo>
                <a:lnTo>
                  <a:pt x="2036" y="1369"/>
                </a:lnTo>
                <a:lnTo>
                  <a:pt x="2036" y="1369"/>
                </a:lnTo>
                <a:lnTo>
                  <a:pt x="2130" y="1369"/>
                </a:lnTo>
                <a:lnTo>
                  <a:pt x="2130" y="1369"/>
                </a:lnTo>
                <a:lnTo>
                  <a:pt x="2130" y="1369"/>
                </a:lnTo>
                <a:lnTo>
                  <a:pt x="2143" y="1369"/>
                </a:lnTo>
                <a:lnTo>
                  <a:pt x="2143" y="1369"/>
                </a:lnTo>
              </a:path>
            </a:pathLst>
          </a:custGeom>
          <a:noFill/>
          <a:ln w="19050" cap="flat">
            <a:solidFill>
              <a:srgbClr val="0087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8" name="Line 44">
            <a:extLst>
              <a:ext uri="{FF2B5EF4-FFF2-40B4-BE49-F238E27FC236}">
                <a16:creationId xmlns:a16="http://schemas.microsoft.com/office/drawing/2014/main" id="{6ECB87CA-650B-4DBA-E9A5-B329EE027BE4}"/>
              </a:ext>
            </a:extLst>
          </p:cNvPr>
          <p:cNvSpPr>
            <a:spLocks noChangeShapeType="1"/>
          </p:cNvSpPr>
          <p:nvPr/>
        </p:nvSpPr>
        <p:spPr bwMode="auto">
          <a:xfrm>
            <a:off x="4687970" y="2575446"/>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39" name="Line 45">
            <a:extLst>
              <a:ext uri="{FF2B5EF4-FFF2-40B4-BE49-F238E27FC236}">
                <a16:creationId xmlns:a16="http://schemas.microsoft.com/office/drawing/2014/main" id="{6F15DCFC-4B06-C732-D64F-65679C77183D}"/>
              </a:ext>
            </a:extLst>
          </p:cNvPr>
          <p:cNvSpPr>
            <a:spLocks noChangeShapeType="1"/>
          </p:cNvSpPr>
          <p:nvPr/>
        </p:nvSpPr>
        <p:spPr bwMode="auto">
          <a:xfrm>
            <a:off x="4762554" y="2661426"/>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0" name="Line 46">
            <a:extLst>
              <a:ext uri="{FF2B5EF4-FFF2-40B4-BE49-F238E27FC236}">
                <a16:creationId xmlns:a16="http://schemas.microsoft.com/office/drawing/2014/main" id="{8180F596-7A3E-F8AE-6A20-885240309BF0}"/>
              </a:ext>
            </a:extLst>
          </p:cNvPr>
          <p:cNvSpPr>
            <a:spLocks noChangeShapeType="1"/>
          </p:cNvSpPr>
          <p:nvPr/>
        </p:nvSpPr>
        <p:spPr bwMode="auto">
          <a:xfrm>
            <a:off x="4771876" y="2755836"/>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1" name="Line 47">
            <a:extLst>
              <a:ext uri="{FF2B5EF4-FFF2-40B4-BE49-F238E27FC236}">
                <a16:creationId xmlns:a16="http://schemas.microsoft.com/office/drawing/2014/main" id="{593655E3-B108-9595-0985-543819370DA5}"/>
              </a:ext>
            </a:extLst>
          </p:cNvPr>
          <p:cNvSpPr>
            <a:spLocks noChangeShapeType="1"/>
          </p:cNvSpPr>
          <p:nvPr/>
        </p:nvSpPr>
        <p:spPr bwMode="auto">
          <a:xfrm>
            <a:off x="4774984" y="2755836"/>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2" name="Line 48">
            <a:extLst>
              <a:ext uri="{FF2B5EF4-FFF2-40B4-BE49-F238E27FC236}">
                <a16:creationId xmlns:a16="http://schemas.microsoft.com/office/drawing/2014/main" id="{239E08B5-3C15-4DE1-D7A0-EC58D7A5B708}"/>
              </a:ext>
            </a:extLst>
          </p:cNvPr>
          <p:cNvSpPr>
            <a:spLocks noChangeShapeType="1"/>
          </p:cNvSpPr>
          <p:nvPr/>
        </p:nvSpPr>
        <p:spPr bwMode="auto">
          <a:xfrm>
            <a:off x="4781199" y="2765951"/>
            <a:ext cx="0" cy="64063"/>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3" name="Line 49">
            <a:extLst>
              <a:ext uri="{FF2B5EF4-FFF2-40B4-BE49-F238E27FC236}">
                <a16:creationId xmlns:a16="http://schemas.microsoft.com/office/drawing/2014/main" id="{4B32E7A8-04F1-5D22-FDF0-CF4B4D7960E5}"/>
              </a:ext>
            </a:extLst>
          </p:cNvPr>
          <p:cNvSpPr>
            <a:spLocks noChangeShapeType="1"/>
          </p:cNvSpPr>
          <p:nvPr/>
        </p:nvSpPr>
        <p:spPr bwMode="auto">
          <a:xfrm>
            <a:off x="4801400" y="2774380"/>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4" name="Line 50">
            <a:extLst>
              <a:ext uri="{FF2B5EF4-FFF2-40B4-BE49-F238E27FC236}">
                <a16:creationId xmlns:a16="http://schemas.microsoft.com/office/drawing/2014/main" id="{4F7D45B4-F6DA-EE8F-6541-D93F5585D7C1}"/>
              </a:ext>
            </a:extLst>
          </p:cNvPr>
          <p:cNvSpPr>
            <a:spLocks noChangeShapeType="1"/>
          </p:cNvSpPr>
          <p:nvPr/>
        </p:nvSpPr>
        <p:spPr bwMode="auto">
          <a:xfrm>
            <a:off x="4824706" y="2813155"/>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5" name="Line 51">
            <a:extLst>
              <a:ext uri="{FF2B5EF4-FFF2-40B4-BE49-F238E27FC236}">
                <a16:creationId xmlns:a16="http://schemas.microsoft.com/office/drawing/2014/main" id="{649D23B8-BB41-0D10-D86E-6D676FEEAE2D}"/>
              </a:ext>
            </a:extLst>
          </p:cNvPr>
          <p:cNvSpPr>
            <a:spLocks noChangeShapeType="1"/>
          </p:cNvSpPr>
          <p:nvPr/>
        </p:nvSpPr>
        <p:spPr bwMode="auto">
          <a:xfrm>
            <a:off x="4827814" y="2813155"/>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6" name="Line 52">
            <a:extLst>
              <a:ext uri="{FF2B5EF4-FFF2-40B4-BE49-F238E27FC236}">
                <a16:creationId xmlns:a16="http://schemas.microsoft.com/office/drawing/2014/main" id="{DC886748-5B44-CE25-1013-6D9C4365A8F6}"/>
              </a:ext>
            </a:extLst>
          </p:cNvPr>
          <p:cNvSpPr>
            <a:spLocks noChangeShapeType="1"/>
          </p:cNvSpPr>
          <p:nvPr/>
        </p:nvSpPr>
        <p:spPr bwMode="auto">
          <a:xfrm>
            <a:off x="4843352" y="2910936"/>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7" name="Line 53">
            <a:extLst>
              <a:ext uri="{FF2B5EF4-FFF2-40B4-BE49-F238E27FC236}">
                <a16:creationId xmlns:a16="http://schemas.microsoft.com/office/drawing/2014/main" id="{54DC49C9-09EF-9774-FED0-A2A10DC6499F}"/>
              </a:ext>
            </a:extLst>
          </p:cNvPr>
          <p:cNvSpPr>
            <a:spLocks noChangeShapeType="1"/>
          </p:cNvSpPr>
          <p:nvPr/>
        </p:nvSpPr>
        <p:spPr bwMode="auto">
          <a:xfrm>
            <a:off x="4886859" y="2929481"/>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8" name="Line 54">
            <a:extLst>
              <a:ext uri="{FF2B5EF4-FFF2-40B4-BE49-F238E27FC236}">
                <a16:creationId xmlns:a16="http://schemas.microsoft.com/office/drawing/2014/main" id="{BA59FA80-3409-11AF-9FC3-EF27B449C6B6}"/>
              </a:ext>
            </a:extLst>
          </p:cNvPr>
          <p:cNvSpPr>
            <a:spLocks noChangeShapeType="1"/>
          </p:cNvSpPr>
          <p:nvPr/>
        </p:nvSpPr>
        <p:spPr bwMode="auto">
          <a:xfrm>
            <a:off x="4891521" y="2929481"/>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49" name="Line 55">
            <a:extLst>
              <a:ext uri="{FF2B5EF4-FFF2-40B4-BE49-F238E27FC236}">
                <a16:creationId xmlns:a16="http://schemas.microsoft.com/office/drawing/2014/main" id="{BEAEAAE5-56D4-9055-EB3B-A0EE34B4CE13}"/>
              </a:ext>
            </a:extLst>
          </p:cNvPr>
          <p:cNvSpPr>
            <a:spLocks noChangeShapeType="1"/>
          </p:cNvSpPr>
          <p:nvPr/>
        </p:nvSpPr>
        <p:spPr bwMode="auto">
          <a:xfrm>
            <a:off x="4959889" y="3158760"/>
            <a:ext cx="0" cy="64063"/>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0" name="Line 56">
            <a:extLst>
              <a:ext uri="{FF2B5EF4-FFF2-40B4-BE49-F238E27FC236}">
                <a16:creationId xmlns:a16="http://schemas.microsoft.com/office/drawing/2014/main" id="{A15DD208-677F-526E-20F0-55B1E9577947}"/>
              </a:ext>
            </a:extLst>
          </p:cNvPr>
          <p:cNvSpPr>
            <a:spLocks noChangeShapeType="1"/>
          </p:cNvSpPr>
          <p:nvPr/>
        </p:nvSpPr>
        <p:spPr bwMode="auto">
          <a:xfrm>
            <a:off x="4973873" y="3205965"/>
            <a:ext cx="0" cy="65750"/>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1" name="Line 57">
            <a:extLst>
              <a:ext uri="{FF2B5EF4-FFF2-40B4-BE49-F238E27FC236}">
                <a16:creationId xmlns:a16="http://schemas.microsoft.com/office/drawing/2014/main" id="{90D6A72B-7788-28BB-580F-CC61C0DEC3EF}"/>
              </a:ext>
            </a:extLst>
          </p:cNvPr>
          <p:cNvSpPr>
            <a:spLocks noChangeShapeType="1"/>
          </p:cNvSpPr>
          <p:nvPr/>
        </p:nvSpPr>
        <p:spPr bwMode="auto">
          <a:xfrm>
            <a:off x="4981643" y="3258228"/>
            <a:ext cx="0" cy="64063"/>
          </a:xfrm>
          <a:prstGeom prst="line">
            <a:avLst/>
          </a:prstGeom>
          <a:noFill/>
          <a:ln w="127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2" name="Line 58">
            <a:extLst>
              <a:ext uri="{FF2B5EF4-FFF2-40B4-BE49-F238E27FC236}">
                <a16:creationId xmlns:a16="http://schemas.microsoft.com/office/drawing/2014/main" id="{F12D5EBF-E8A3-F6E0-68FE-9015230D4231}"/>
              </a:ext>
            </a:extLst>
          </p:cNvPr>
          <p:cNvSpPr>
            <a:spLocks noChangeShapeType="1"/>
          </p:cNvSpPr>
          <p:nvPr/>
        </p:nvSpPr>
        <p:spPr bwMode="auto">
          <a:xfrm>
            <a:off x="4983196" y="3276772"/>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3" name="Line 59">
            <a:extLst>
              <a:ext uri="{FF2B5EF4-FFF2-40B4-BE49-F238E27FC236}">
                <a16:creationId xmlns:a16="http://schemas.microsoft.com/office/drawing/2014/main" id="{10FCF14E-5685-B8B4-BFA7-FCB5F4A69BFA}"/>
              </a:ext>
            </a:extLst>
          </p:cNvPr>
          <p:cNvSpPr>
            <a:spLocks noChangeShapeType="1"/>
          </p:cNvSpPr>
          <p:nvPr/>
        </p:nvSpPr>
        <p:spPr bwMode="auto">
          <a:xfrm>
            <a:off x="5020488" y="3367809"/>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4" name="Line 60">
            <a:extLst>
              <a:ext uri="{FF2B5EF4-FFF2-40B4-BE49-F238E27FC236}">
                <a16:creationId xmlns:a16="http://schemas.microsoft.com/office/drawing/2014/main" id="{AB1DD18E-48F4-C300-6D42-8B170D8E092C}"/>
              </a:ext>
            </a:extLst>
          </p:cNvPr>
          <p:cNvSpPr>
            <a:spLocks noChangeShapeType="1"/>
          </p:cNvSpPr>
          <p:nvPr/>
        </p:nvSpPr>
        <p:spPr bwMode="auto">
          <a:xfrm>
            <a:off x="5059334" y="3558314"/>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5" name="Line 61">
            <a:extLst>
              <a:ext uri="{FF2B5EF4-FFF2-40B4-BE49-F238E27FC236}">
                <a16:creationId xmlns:a16="http://schemas.microsoft.com/office/drawing/2014/main" id="{32D28D78-271B-1678-BA28-A8A321A08C79}"/>
              </a:ext>
            </a:extLst>
          </p:cNvPr>
          <p:cNvSpPr>
            <a:spLocks noChangeShapeType="1"/>
          </p:cNvSpPr>
          <p:nvPr/>
        </p:nvSpPr>
        <p:spPr bwMode="auto">
          <a:xfrm>
            <a:off x="5244238" y="3954495"/>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6" name="Line 62">
            <a:extLst>
              <a:ext uri="{FF2B5EF4-FFF2-40B4-BE49-F238E27FC236}">
                <a16:creationId xmlns:a16="http://schemas.microsoft.com/office/drawing/2014/main" id="{65041C17-93BF-AABE-9FCA-B2A53A4A7109}"/>
              </a:ext>
            </a:extLst>
          </p:cNvPr>
          <p:cNvSpPr>
            <a:spLocks noChangeShapeType="1"/>
          </p:cNvSpPr>
          <p:nvPr/>
        </p:nvSpPr>
        <p:spPr bwMode="auto">
          <a:xfrm>
            <a:off x="5289299" y="4026989"/>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7" name="Line 63">
            <a:extLst>
              <a:ext uri="{FF2B5EF4-FFF2-40B4-BE49-F238E27FC236}">
                <a16:creationId xmlns:a16="http://schemas.microsoft.com/office/drawing/2014/main" id="{35A7D00A-6A90-3F4D-7CC8-AD05535997CD}"/>
              </a:ext>
            </a:extLst>
          </p:cNvPr>
          <p:cNvSpPr>
            <a:spLocks noChangeShapeType="1"/>
          </p:cNvSpPr>
          <p:nvPr/>
        </p:nvSpPr>
        <p:spPr bwMode="auto">
          <a:xfrm>
            <a:off x="5290852" y="4047219"/>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8" name="Line 64">
            <a:extLst>
              <a:ext uri="{FF2B5EF4-FFF2-40B4-BE49-F238E27FC236}">
                <a16:creationId xmlns:a16="http://schemas.microsoft.com/office/drawing/2014/main" id="{ECC17B7D-E748-C741-8898-528CA8B6651B}"/>
              </a:ext>
            </a:extLst>
          </p:cNvPr>
          <p:cNvSpPr>
            <a:spLocks noChangeShapeType="1"/>
          </p:cNvSpPr>
          <p:nvPr/>
        </p:nvSpPr>
        <p:spPr bwMode="auto">
          <a:xfrm>
            <a:off x="5332806" y="4079250"/>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59" name="Line 65">
            <a:extLst>
              <a:ext uri="{FF2B5EF4-FFF2-40B4-BE49-F238E27FC236}">
                <a16:creationId xmlns:a16="http://schemas.microsoft.com/office/drawing/2014/main" id="{4ACA4DF5-74A6-EBFB-6C45-3DC839F6BB96}"/>
              </a:ext>
            </a:extLst>
          </p:cNvPr>
          <p:cNvSpPr>
            <a:spLocks noChangeShapeType="1"/>
          </p:cNvSpPr>
          <p:nvPr/>
        </p:nvSpPr>
        <p:spPr bwMode="auto">
          <a:xfrm>
            <a:off x="5337467" y="4089366"/>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0" name="Line 66">
            <a:extLst>
              <a:ext uri="{FF2B5EF4-FFF2-40B4-BE49-F238E27FC236}">
                <a16:creationId xmlns:a16="http://schemas.microsoft.com/office/drawing/2014/main" id="{00154D50-3197-BB94-E95B-AD9B4B8ABEEC}"/>
              </a:ext>
            </a:extLst>
          </p:cNvPr>
          <p:cNvSpPr>
            <a:spLocks noChangeShapeType="1"/>
          </p:cNvSpPr>
          <p:nvPr/>
        </p:nvSpPr>
        <p:spPr bwMode="auto">
          <a:xfrm>
            <a:off x="5357667" y="4131513"/>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1" name="Line 67">
            <a:extLst>
              <a:ext uri="{FF2B5EF4-FFF2-40B4-BE49-F238E27FC236}">
                <a16:creationId xmlns:a16="http://schemas.microsoft.com/office/drawing/2014/main" id="{6A2437BA-7288-785D-C9B3-D46B5DCAAD2D}"/>
              </a:ext>
            </a:extLst>
          </p:cNvPr>
          <p:cNvSpPr>
            <a:spLocks noChangeShapeType="1"/>
          </p:cNvSpPr>
          <p:nvPr/>
        </p:nvSpPr>
        <p:spPr bwMode="auto">
          <a:xfrm>
            <a:off x="5376313" y="4185461"/>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2" name="Line 68">
            <a:extLst>
              <a:ext uri="{FF2B5EF4-FFF2-40B4-BE49-F238E27FC236}">
                <a16:creationId xmlns:a16="http://schemas.microsoft.com/office/drawing/2014/main" id="{F8D25727-4B08-CC2F-8D15-51DAE3350002}"/>
              </a:ext>
            </a:extLst>
          </p:cNvPr>
          <p:cNvSpPr>
            <a:spLocks noChangeShapeType="1"/>
          </p:cNvSpPr>
          <p:nvPr/>
        </p:nvSpPr>
        <p:spPr bwMode="auto">
          <a:xfrm>
            <a:off x="5402728" y="4207377"/>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3" name="Line 69">
            <a:extLst>
              <a:ext uri="{FF2B5EF4-FFF2-40B4-BE49-F238E27FC236}">
                <a16:creationId xmlns:a16="http://schemas.microsoft.com/office/drawing/2014/main" id="{23C674BD-5C61-DF03-DAE6-FD87DF4100CD}"/>
              </a:ext>
            </a:extLst>
          </p:cNvPr>
          <p:cNvSpPr>
            <a:spLocks noChangeShapeType="1"/>
          </p:cNvSpPr>
          <p:nvPr/>
        </p:nvSpPr>
        <p:spPr bwMode="auto">
          <a:xfrm>
            <a:off x="5499064" y="4372593"/>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4" name="Line 70">
            <a:extLst>
              <a:ext uri="{FF2B5EF4-FFF2-40B4-BE49-F238E27FC236}">
                <a16:creationId xmlns:a16="http://schemas.microsoft.com/office/drawing/2014/main" id="{8D0E6ECC-1A08-5125-7E48-F38544A0D8E8}"/>
              </a:ext>
            </a:extLst>
          </p:cNvPr>
          <p:cNvSpPr>
            <a:spLocks noChangeShapeType="1"/>
          </p:cNvSpPr>
          <p:nvPr/>
        </p:nvSpPr>
        <p:spPr bwMode="auto">
          <a:xfrm>
            <a:off x="5769429" y="4613675"/>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5" name="Line 71">
            <a:extLst>
              <a:ext uri="{FF2B5EF4-FFF2-40B4-BE49-F238E27FC236}">
                <a16:creationId xmlns:a16="http://schemas.microsoft.com/office/drawing/2014/main" id="{E9DC1C85-2957-57C9-3D06-5E6ABA77762E}"/>
              </a:ext>
            </a:extLst>
          </p:cNvPr>
          <p:cNvSpPr>
            <a:spLocks noChangeShapeType="1"/>
          </p:cNvSpPr>
          <p:nvPr/>
        </p:nvSpPr>
        <p:spPr bwMode="auto">
          <a:xfrm>
            <a:off x="6064655" y="4692910"/>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6" name="Line 72">
            <a:extLst>
              <a:ext uri="{FF2B5EF4-FFF2-40B4-BE49-F238E27FC236}">
                <a16:creationId xmlns:a16="http://schemas.microsoft.com/office/drawing/2014/main" id="{AE7E3AA6-A480-0C10-F50C-E558489C6621}"/>
              </a:ext>
            </a:extLst>
          </p:cNvPr>
          <p:cNvSpPr>
            <a:spLocks noChangeShapeType="1"/>
          </p:cNvSpPr>
          <p:nvPr/>
        </p:nvSpPr>
        <p:spPr bwMode="auto">
          <a:xfrm>
            <a:off x="6170315" y="4750230"/>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7" name="Line 73">
            <a:extLst>
              <a:ext uri="{FF2B5EF4-FFF2-40B4-BE49-F238E27FC236}">
                <a16:creationId xmlns:a16="http://schemas.microsoft.com/office/drawing/2014/main" id="{101FA716-7599-85A0-839B-258460BD8431}"/>
              </a:ext>
            </a:extLst>
          </p:cNvPr>
          <p:cNvSpPr>
            <a:spLocks noChangeShapeType="1"/>
          </p:cNvSpPr>
          <p:nvPr/>
        </p:nvSpPr>
        <p:spPr bwMode="auto">
          <a:xfrm>
            <a:off x="6249560" y="4750230"/>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8" name="Line 74">
            <a:extLst>
              <a:ext uri="{FF2B5EF4-FFF2-40B4-BE49-F238E27FC236}">
                <a16:creationId xmlns:a16="http://schemas.microsoft.com/office/drawing/2014/main" id="{CC9F473C-B069-95FD-98F5-7698375C4BA9}"/>
              </a:ext>
            </a:extLst>
          </p:cNvPr>
          <p:cNvSpPr>
            <a:spLocks noChangeShapeType="1"/>
          </p:cNvSpPr>
          <p:nvPr/>
        </p:nvSpPr>
        <p:spPr bwMode="auto">
          <a:xfrm>
            <a:off x="6265098" y="4750230"/>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69" name="Line 75">
            <a:extLst>
              <a:ext uri="{FF2B5EF4-FFF2-40B4-BE49-F238E27FC236}">
                <a16:creationId xmlns:a16="http://schemas.microsoft.com/office/drawing/2014/main" id="{EAEDF996-D05B-5571-250D-B757AF83B925}"/>
              </a:ext>
            </a:extLst>
          </p:cNvPr>
          <p:cNvSpPr>
            <a:spLocks noChangeShapeType="1"/>
          </p:cNvSpPr>
          <p:nvPr/>
        </p:nvSpPr>
        <p:spPr bwMode="auto">
          <a:xfrm>
            <a:off x="6308605" y="4763717"/>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0" name="Line 76">
            <a:extLst>
              <a:ext uri="{FF2B5EF4-FFF2-40B4-BE49-F238E27FC236}">
                <a16:creationId xmlns:a16="http://schemas.microsoft.com/office/drawing/2014/main" id="{3F1CD4F2-F9B8-EBD5-569E-2334015B2D88}"/>
              </a:ext>
            </a:extLst>
          </p:cNvPr>
          <p:cNvSpPr>
            <a:spLocks noChangeShapeType="1"/>
          </p:cNvSpPr>
          <p:nvPr/>
        </p:nvSpPr>
        <p:spPr bwMode="auto">
          <a:xfrm>
            <a:off x="6384742" y="4787320"/>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1" name="Line 77">
            <a:extLst>
              <a:ext uri="{FF2B5EF4-FFF2-40B4-BE49-F238E27FC236}">
                <a16:creationId xmlns:a16="http://schemas.microsoft.com/office/drawing/2014/main" id="{5516E27B-3FCC-4D66-30F2-9C15CD9EC3E2}"/>
              </a:ext>
            </a:extLst>
          </p:cNvPr>
          <p:cNvSpPr>
            <a:spLocks noChangeShapeType="1"/>
          </p:cNvSpPr>
          <p:nvPr/>
        </p:nvSpPr>
        <p:spPr bwMode="auto">
          <a:xfrm>
            <a:off x="6425141" y="4812608"/>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2" name="Line 78">
            <a:extLst>
              <a:ext uri="{FF2B5EF4-FFF2-40B4-BE49-F238E27FC236}">
                <a16:creationId xmlns:a16="http://schemas.microsoft.com/office/drawing/2014/main" id="{0A807FFC-B4C3-E809-036E-76ADA9A861A8}"/>
              </a:ext>
            </a:extLst>
          </p:cNvPr>
          <p:cNvSpPr>
            <a:spLocks noChangeShapeType="1"/>
          </p:cNvSpPr>
          <p:nvPr/>
        </p:nvSpPr>
        <p:spPr bwMode="auto">
          <a:xfrm>
            <a:off x="6481079" y="4826095"/>
            <a:ext cx="0" cy="65750"/>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3" name="Line 79">
            <a:extLst>
              <a:ext uri="{FF2B5EF4-FFF2-40B4-BE49-F238E27FC236}">
                <a16:creationId xmlns:a16="http://schemas.microsoft.com/office/drawing/2014/main" id="{C43920A4-2B7D-16AA-C9F6-07B4A0278BFC}"/>
              </a:ext>
            </a:extLst>
          </p:cNvPr>
          <p:cNvSpPr>
            <a:spLocks noChangeShapeType="1"/>
          </p:cNvSpPr>
          <p:nvPr/>
        </p:nvSpPr>
        <p:spPr bwMode="auto">
          <a:xfrm>
            <a:off x="6543232"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4" name="Line 80">
            <a:extLst>
              <a:ext uri="{FF2B5EF4-FFF2-40B4-BE49-F238E27FC236}">
                <a16:creationId xmlns:a16="http://schemas.microsoft.com/office/drawing/2014/main" id="{2A54B068-03A1-4BDC-3D0A-AE5ADC74C162}"/>
              </a:ext>
            </a:extLst>
          </p:cNvPr>
          <p:cNvSpPr>
            <a:spLocks noChangeShapeType="1"/>
          </p:cNvSpPr>
          <p:nvPr/>
        </p:nvSpPr>
        <p:spPr bwMode="auto">
          <a:xfrm>
            <a:off x="6594508"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5" name="Line 81">
            <a:extLst>
              <a:ext uri="{FF2B5EF4-FFF2-40B4-BE49-F238E27FC236}">
                <a16:creationId xmlns:a16="http://schemas.microsoft.com/office/drawing/2014/main" id="{BDCAB3C7-6BC1-3EAC-D145-2215CCD0099E}"/>
              </a:ext>
            </a:extLst>
          </p:cNvPr>
          <p:cNvSpPr>
            <a:spLocks noChangeShapeType="1"/>
          </p:cNvSpPr>
          <p:nvPr/>
        </p:nvSpPr>
        <p:spPr bwMode="auto">
          <a:xfrm>
            <a:off x="6636461"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6" name="Line 82">
            <a:extLst>
              <a:ext uri="{FF2B5EF4-FFF2-40B4-BE49-F238E27FC236}">
                <a16:creationId xmlns:a16="http://schemas.microsoft.com/office/drawing/2014/main" id="{EFEA7D14-B5DA-4A9D-A560-C63855DAA255}"/>
              </a:ext>
            </a:extLst>
          </p:cNvPr>
          <p:cNvSpPr>
            <a:spLocks noChangeShapeType="1"/>
          </p:cNvSpPr>
          <p:nvPr/>
        </p:nvSpPr>
        <p:spPr bwMode="auto">
          <a:xfrm>
            <a:off x="6684630"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7" name="Line 83">
            <a:extLst>
              <a:ext uri="{FF2B5EF4-FFF2-40B4-BE49-F238E27FC236}">
                <a16:creationId xmlns:a16="http://schemas.microsoft.com/office/drawing/2014/main" id="{0A52B88A-A495-5EA7-93E0-59522B92B152}"/>
              </a:ext>
            </a:extLst>
          </p:cNvPr>
          <p:cNvSpPr>
            <a:spLocks noChangeShapeType="1"/>
          </p:cNvSpPr>
          <p:nvPr/>
        </p:nvSpPr>
        <p:spPr bwMode="auto">
          <a:xfrm>
            <a:off x="6692398"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8" name="Line 84">
            <a:extLst>
              <a:ext uri="{FF2B5EF4-FFF2-40B4-BE49-F238E27FC236}">
                <a16:creationId xmlns:a16="http://schemas.microsoft.com/office/drawing/2014/main" id="{DF22B1FD-E87C-7B7B-F332-C534FAD05599}"/>
              </a:ext>
            </a:extLst>
          </p:cNvPr>
          <p:cNvSpPr>
            <a:spLocks noChangeShapeType="1"/>
          </p:cNvSpPr>
          <p:nvPr/>
        </p:nvSpPr>
        <p:spPr bwMode="auto">
          <a:xfrm>
            <a:off x="6752998"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9" name="Line 85">
            <a:extLst>
              <a:ext uri="{FF2B5EF4-FFF2-40B4-BE49-F238E27FC236}">
                <a16:creationId xmlns:a16="http://schemas.microsoft.com/office/drawing/2014/main" id="{25EDE9B5-E97A-57E4-7131-66CD30E3A3A1}"/>
              </a:ext>
            </a:extLst>
          </p:cNvPr>
          <p:cNvSpPr>
            <a:spLocks noChangeShapeType="1"/>
          </p:cNvSpPr>
          <p:nvPr/>
        </p:nvSpPr>
        <p:spPr bwMode="auto">
          <a:xfrm>
            <a:off x="6762321"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0" name="Line 86">
            <a:extLst>
              <a:ext uri="{FF2B5EF4-FFF2-40B4-BE49-F238E27FC236}">
                <a16:creationId xmlns:a16="http://schemas.microsoft.com/office/drawing/2014/main" id="{3F7EA73B-2AD3-FCEF-6F32-0F7B50D676EE}"/>
              </a:ext>
            </a:extLst>
          </p:cNvPr>
          <p:cNvSpPr>
            <a:spLocks noChangeShapeType="1"/>
          </p:cNvSpPr>
          <p:nvPr/>
        </p:nvSpPr>
        <p:spPr bwMode="auto">
          <a:xfrm>
            <a:off x="6844673"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1" name="Line 87">
            <a:extLst>
              <a:ext uri="{FF2B5EF4-FFF2-40B4-BE49-F238E27FC236}">
                <a16:creationId xmlns:a16="http://schemas.microsoft.com/office/drawing/2014/main" id="{41D88D80-308C-3CC0-2CA8-7AEA5E71CB5F}"/>
              </a:ext>
            </a:extLst>
          </p:cNvPr>
          <p:cNvSpPr>
            <a:spLocks noChangeShapeType="1"/>
          </p:cNvSpPr>
          <p:nvPr/>
        </p:nvSpPr>
        <p:spPr bwMode="auto">
          <a:xfrm>
            <a:off x="6897503"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2" name="Line 88">
            <a:extLst>
              <a:ext uri="{FF2B5EF4-FFF2-40B4-BE49-F238E27FC236}">
                <a16:creationId xmlns:a16="http://schemas.microsoft.com/office/drawing/2014/main" id="{235DB0D2-4575-0284-8121-3DCDD620D104}"/>
              </a:ext>
            </a:extLst>
          </p:cNvPr>
          <p:cNvSpPr>
            <a:spLocks noChangeShapeType="1"/>
          </p:cNvSpPr>
          <p:nvPr/>
        </p:nvSpPr>
        <p:spPr bwMode="auto">
          <a:xfrm>
            <a:off x="6970533"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3" name="Line 89">
            <a:extLst>
              <a:ext uri="{FF2B5EF4-FFF2-40B4-BE49-F238E27FC236}">
                <a16:creationId xmlns:a16="http://schemas.microsoft.com/office/drawing/2014/main" id="{F708B4C5-7D09-6377-AE4F-15069965CCED}"/>
              </a:ext>
            </a:extLst>
          </p:cNvPr>
          <p:cNvSpPr>
            <a:spLocks noChangeShapeType="1"/>
          </p:cNvSpPr>
          <p:nvPr/>
        </p:nvSpPr>
        <p:spPr bwMode="auto">
          <a:xfrm>
            <a:off x="6975194"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4" name="Line 90">
            <a:extLst>
              <a:ext uri="{FF2B5EF4-FFF2-40B4-BE49-F238E27FC236}">
                <a16:creationId xmlns:a16="http://schemas.microsoft.com/office/drawing/2014/main" id="{C36BAEBC-77DD-2635-B036-403E41FF2BE3}"/>
              </a:ext>
            </a:extLst>
          </p:cNvPr>
          <p:cNvSpPr>
            <a:spLocks noChangeShapeType="1"/>
          </p:cNvSpPr>
          <p:nvPr/>
        </p:nvSpPr>
        <p:spPr bwMode="auto">
          <a:xfrm>
            <a:off x="7023363"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5" name="Line 91">
            <a:extLst>
              <a:ext uri="{FF2B5EF4-FFF2-40B4-BE49-F238E27FC236}">
                <a16:creationId xmlns:a16="http://schemas.microsoft.com/office/drawing/2014/main" id="{C52E5775-3660-065D-02DE-0BED8EBDCE88}"/>
              </a:ext>
            </a:extLst>
          </p:cNvPr>
          <p:cNvSpPr>
            <a:spLocks noChangeShapeType="1"/>
          </p:cNvSpPr>
          <p:nvPr/>
        </p:nvSpPr>
        <p:spPr bwMode="auto">
          <a:xfrm>
            <a:off x="7055992" y="4841268"/>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6" name="Line 92">
            <a:extLst>
              <a:ext uri="{FF2B5EF4-FFF2-40B4-BE49-F238E27FC236}">
                <a16:creationId xmlns:a16="http://schemas.microsoft.com/office/drawing/2014/main" id="{AE79E835-2D08-1BEA-E288-E1785D32813D}"/>
              </a:ext>
            </a:extLst>
          </p:cNvPr>
          <p:cNvSpPr>
            <a:spLocks noChangeShapeType="1"/>
          </p:cNvSpPr>
          <p:nvPr/>
        </p:nvSpPr>
        <p:spPr bwMode="auto">
          <a:xfrm>
            <a:off x="7119699" y="4863185"/>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7" name="Line 93">
            <a:extLst>
              <a:ext uri="{FF2B5EF4-FFF2-40B4-BE49-F238E27FC236}">
                <a16:creationId xmlns:a16="http://schemas.microsoft.com/office/drawing/2014/main" id="{C89C82A5-3AD1-F8B9-8BF7-E1D5C3891288}"/>
              </a:ext>
            </a:extLst>
          </p:cNvPr>
          <p:cNvSpPr>
            <a:spLocks noChangeShapeType="1"/>
          </p:cNvSpPr>
          <p:nvPr/>
        </p:nvSpPr>
        <p:spPr bwMode="auto">
          <a:xfrm>
            <a:off x="7197390"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8" name="Line 94">
            <a:extLst>
              <a:ext uri="{FF2B5EF4-FFF2-40B4-BE49-F238E27FC236}">
                <a16:creationId xmlns:a16="http://schemas.microsoft.com/office/drawing/2014/main" id="{B8DD57C6-F1D8-64C4-9556-FEC354DD3F63}"/>
              </a:ext>
            </a:extLst>
          </p:cNvPr>
          <p:cNvSpPr>
            <a:spLocks noChangeShapeType="1"/>
          </p:cNvSpPr>
          <p:nvPr/>
        </p:nvSpPr>
        <p:spPr bwMode="auto">
          <a:xfrm>
            <a:off x="7355880"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89" name="Line 95">
            <a:extLst>
              <a:ext uri="{FF2B5EF4-FFF2-40B4-BE49-F238E27FC236}">
                <a16:creationId xmlns:a16="http://schemas.microsoft.com/office/drawing/2014/main" id="{466CDDA1-8000-400C-CD59-9F545CB128F1}"/>
              </a:ext>
            </a:extLst>
          </p:cNvPr>
          <p:cNvSpPr>
            <a:spLocks noChangeShapeType="1"/>
          </p:cNvSpPr>
          <p:nvPr/>
        </p:nvSpPr>
        <p:spPr bwMode="auto">
          <a:xfrm>
            <a:off x="7393172"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0" name="Line 96">
            <a:extLst>
              <a:ext uri="{FF2B5EF4-FFF2-40B4-BE49-F238E27FC236}">
                <a16:creationId xmlns:a16="http://schemas.microsoft.com/office/drawing/2014/main" id="{0C82C48E-11D0-493F-6479-F2424056CBC7}"/>
              </a:ext>
            </a:extLst>
          </p:cNvPr>
          <p:cNvSpPr>
            <a:spLocks noChangeShapeType="1"/>
          </p:cNvSpPr>
          <p:nvPr/>
        </p:nvSpPr>
        <p:spPr bwMode="auto">
          <a:xfrm>
            <a:off x="7416479"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1" name="Line 97">
            <a:extLst>
              <a:ext uri="{FF2B5EF4-FFF2-40B4-BE49-F238E27FC236}">
                <a16:creationId xmlns:a16="http://schemas.microsoft.com/office/drawing/2014/main" id="{97B63F09-F18E-B1B6-E30C-95FC62B0FC6D}"/>
              </a:ext>
            </a:extLst>
          </p:cNvPr>
          <p:cNvSpPr>
            <a:spLocks noChangeShapeType="1"/>
          </p:cNvSpPr>
          <p:nvPr/>
        </p:nvSpPr>
        <p:spPr bwMode="auto">
          <a:xfrm>
            <a:off x="7480186"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2" name="Line 98">
            <a:extLst>
              <a:ext uri="{FF2B5EF4-FFF2-40B4-BE49-F238E27FC236}">
                <a16:creationId xmlns:a16="http://schemas.microsoft.com/office/drawing/2014/main" id="{A42268B7-1516-BE24-0173-E41494B82625}"/>
              </a:ext>
            </a:extLst>
          </p:cNvPr>
          <p:cNvSpPr>
            <a:spLocks noChangeShapeType="1"/>
          </p:cNvSpPr>
          <p:nvPr/>
        </p:nvSpPr>
        <p:spPr bwMode="auto">
          <a:xfrm>
            <a:off x="7489509"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3" name="Line 99">
            <a:extLst>
              <a:ext uri="{FF2B5EF4-FFF2-40B4-BE49-F238E27FC236}">
                <a16:creationId xmlns:a16="http://schemas.microsoft.com/office/drawing/2014/main" id="{EC411934-E0E9-8963-7FF2-D52A9F0670DC}"/>
              </a:ext>
            </a:extLst>
          </p:cNvPr>
          <p:cNvSpPr>
            <a:spLocks noChangeShapeType="1"/>
          </p:cNvSpPr>
          <p:nvPr/>
        </p:nvSpPr>
        <p:spPr bwMode="auto">
          <a:xfrm>
            <a:off x="7573415"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4" name="Line 100">
            <a:extLst>
              <a:ext uri="{FF2B5EF4-FFF2-40B4-BE49-F238E27FC236}">
                <a16:creationId xmlns:a16="http://schemas.microsoft.com/office/drawing/2014/main" id="{BDAA62A8-0D98-9F8A-D2CD-C79BE0AB32A5}"/>
              </a:ext>
            </a:extLst>
          </p:cNvPr>
          <p:cNvSpPr>
            <a:spLocks noChangeShapeType="1"/>
          </p:cNvSpPr>
          <p:nvPr/>
        </p:nvSpPr>
        <p:spPr bwMode="auto">
          <a:xfrm>
            <a:off x="7629353"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5" name="Line 101">
            <a:extLst>
              <a:ext uri="{FF2B5EF4-FFF2-40B4-BE49-F238E27FC236}">
                <a16:creationId xmlns:a16="http://schemas.microsoft.com/office/drawing/2014/main" id="{7A036D56-E746-0E08-D55D-9CAB6FC3B586}"/>
              </a:ext>
            </a:extLst>
          </p:cNvPr>
          <p:cNvSpPr>
            <a:spLocks noChangeShapeType="1"/>
          </p:cNvSpPr>
          <p:nvPr/>
        </p:nvSpPr>
        <p:spPr bwMode="auto">
          <a:xfrm>
            <a:off x="7703936"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6" name="Line 102">
            <a:extLst>
              <a:ext uri="{FF2B5EF4-FFF2-40B4-BE49-F238E27FC236}">
                <a16:creationId xmlns:a16="http://schemas.microsoft.com/office/drawing/2014/main" id="{7FCBD902-E86A-900A-0FC4-345BC1811605}"/>
              </a:ext>
            </a:extLst>
          </p:cNvPr>
          <p:cNvSpPr>
            <a:spLocks noChangeShapeType="1"/>
          </p:cNvSpPr>
          <p:nvPr/>
        </p:nvSpPr>
        <p:spPr bwMode="auto">
          <a:xfrm>
            <a:off x="7713259"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7" name="Line 103">
            <a:extLst>
              <a:ext uri="{FF2B5EF4-FFF2-40B4-BE49-F238E27FC236}">
                <a16:creationId xmlns:a16="http://schemas.microsoft.com/office/drawing/2014/main" id="{945D1C37-80EA-D925-B6A9-0E0779110A77}"/>
              </a:ext>
            </a:extLst>
          </p:cNvPr>
          <p:cNvSpPr>
            <a:spLocks noChangeShapeType="1"/>
          </p:cNvSpPr>
          <p:nvPr/>
        </p:nvSpPr>
        <p:spPr bwMode="auto">
          <a:xfrm>
            <a:off x="7721027"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8" name="Line 104">
            <a:extLst>
              <a:ext uri="{FF2B5EF4-FFF2-40B4-BE49-F238E27FC236}">
                <a16:creationId xmlns:a16="http://schemas.microsoft.com/office/drawing/2014/main" id="{7A38E987-3800-7EBD-D0D9-174D1A772E36}"/>
              </a:ext>
            </a:extLst>
          </p:cNvPr>
          <p:cNvSpPr>
            <a:spLocks noChangeShapeType="1"/>
          </p:cNvSpPr>
          <p:nvPr/>
        </p:nvSpPr>
        <p:spPr bwMode="auto">
          <a:xfrm>
            <a:off x="7786288"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99" name="Line 105">
            <a:extLst>
              <a:ext uri="{FF2B5EF4-FFF2-40B4-BE49-F238E27FC236}">
                <a16:creationId xmlns:a16="http://schemas.microsoft.com/office/drawing/2014/main" id="{B6339A8E-2374-F3FC-E431-CF0BFAF05D9C}"/>
              </a:ext>
            </a:extLst>
          </p:cNvPr>
          <p:cNvSpPr>
            <a:spLocks noChangeShapeType="1"/>
          </p:cNvSpPr>
          <p:nvPr/>
        </p:nvSpPr>
        <p:spPr bwMode="auto">
          <a:xfrm>
            <a:off x="7851548"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0" name="Line 106">
            <a:extLst>
              <a:ext uri="{FF2B5EF4-FFF2-40B4-BE49-F238E27FC236}">
                <a16:creationId xmlns:a16="http://schemas.microsoft.com/office/drawing/2014/main" id="{04A31379-C1B5-C258-0AEE-B30132384B25}"/>
              </a:ext>
            </a:extLst>
          </p:cNvPr>
          <p:cNvSpPr>
            <a:spLocks noChangeShapeType="1"/>
          </p:cNvSpPr>
          <p:nvPr/>
        </p:nvSpPr>
        <p:spPr bwMode="auto">
          <a:xfrm>
            <a:off x="7997607"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1" name="Line 107">
            <a:extLst>
              <a:ext uri="{FF2B5EF4-FFF2-40B4-BE49-F238E27FC236}">
                <a16:creationId xmlns:a16="http://schemas.microsoft.com/office/drawing/2014/main" id="{3EDA3A3F-2540-C969-5549-E7ACB0F13937}"/>
              </a:ext>
            </a:extLst>
          </p:cNvPr>
          <p:cNvSpPr>
            <a:spLocks noChangeShapeType="1"/>
          </p:cNvSpPr>
          <p:nvPr/>
        </p:nvSpPr>
        <p:spPr bwMode="auto">
          <a:xfrm>
            <a:off x="8017808" y="4885101"/>
            <a:ext cx="0" cy="64063"/>
          </a:xfrm>
          <a:prstGeom prst="line">
            <a:avLst/>
          </a:prstGeom>
          <a:noFill/>
          <a:ln w="1905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2" name="Freeform 108">
            <a:extLst>
              <a:ext uri="{FF2B5EF4-FFF2-40B4-BE49-F238E27FC236}">
                <a16:creationId xmlns:a16="http://schemas.microsoft.com/office/drawing/2014/main" id="{DB7FB277-7D14-8D03-669D-EB66FC475BB5}"/>
              </a:ext>
            </a:extLst>
          </p:cNvPr>
          <p:cNvSpPr>
            <a:spLocks/>
          </p:cNvSpPr>
          <p:nvPr/>
        </p:nvSpPr>
        <p:spPr bwMode="auto">
          <a:xfrm>
            <a:off x="4687970" y="2641196"/>
            <a:ext cx="3294099" cy="2520390"/>
          </a:xfrm>
          <a:custGeom>
            <a:avLst/>
            <a:gdLst>
              <a:gd name="T0" fmla="*/ 10 w 2120"/>
              <a:gd name="T1" fmla="*/ 6 h 1495"/>
              <a:gd name="T2" fmla="*/ 29 w 2120"/>
              <a:gd name="T3" fmla="*/ 29 h 1495"/>
              <a:gd name="T4" fmla="*/ 37 w 2120"/>
              <a:gd name="T5" fmla="*/ 45 h 1495"/>
              <a:gd name="T6" fmla="*/ 43 w 2120"/>
              <a:gd name="T7" fmla="*/ 63 h 1495"/>
              <a:gd name="T8" fmla="*/ 49 w 2120"/>
              <a:gd name="T9" fmla="*/ 113 h 1495"/>
              <a:gd name="T10" fmla="*/ 54 w 2120"/>
              <a:gd name="T11" fmla="*/ 136 h 1495"/>
              <a:gd name="T12" fmla="*/ 60 w 2120"/>
              <a:gd name="T13" fmla="*/ 166 h 1495"/>
              <a:gd name="T14" fmla="*/ 86 w 2120"/>
              <a:gd name="T15" fmla="*/ 183 h 1495"/>
              <a:gd name="T16" fmla="*/ 94 w 2120"/>
              <a:gd name="T17" fmla="*/ 212 h 1495"/>
              <a:gd name="T18" fmla="*/ 101 w 2120"/>
              <a:gd name="T19" fmla="*/ 265 h 1495"/>
              <a:gd name="T20" fmla="*/ 104 w 2120"/>
              <a:gd name="T21" fmla="*/ 295 h 1495"/>
              <a:gd name="T22" fmla="*/ 130 w 2120"/>
              <a:gd name="T23" fmla="*/ 319 h 1495"/>
              <a:gd name="T24" fmla="*/ 137 w 2120"/>
              <a:gd name="T25" fmla="*/ 349 h 1495"/>
              <a:gd name="T26" fmla="*/ 143 w 2120"/>
              <a:gd name="T27" fmla="*/ 391 h 1495"/>
              <a:gd name="T28" fmla="*/ 147 w 2120"/>
              <a:gd name="T29" fmla="*/ 435 h 1495"/>
              <a:gd name="T30" fmla="*/ 151 w 2120"/>
              <a:gd name="T31" fmla="*/ 466 h 1495"/>
              <a:gd name="T32" fmla="*/ 168 w 2120"/>
              <a:gd name="T33" fmla="*/ 484 h 1495"/>
              <a:gd name="T34" fmla="*/ 173 w 2120"/>
              <a:gd name="T35" fmla="*/ 504 h 1495"/>
              <a:gd name="T36" fmla="*/ 184 w 2120"/>
              <a:gd name="T37" fmla="*/ 536 h 1495"/>
              <a:gd name="T38" fmla="*/ 190 w 2120"/>
              <a:gd name="T39" fmla="*/ 587 h 1495"/>
              <a:gd name="T40" fmla="*/ 194 w 2120"/>
              <a:gd name="T41" fmla="*/ 613 h 1495"/>
              <a:gd name="T42" fmla="*/ 198 w 2120"/>
              <a:gd name="T43" fmla="*/ 633 h 1495"/>
              <a:gd name="T44" fmla="*/ 203 w 2120"/>
              <a:gd name="T45" fmla="*/ 652 h 1495"/>
              <a:gd name="T46" fmla="*/ 207 w 2120"/>
              <a:gd name="T47" fmla="*/ 671 h 1495"/>
              <a:gd name="T48" fmla="*/ 216 w 2120"/>
              <a:gd name="T49" fmla="*/ 691 h 1495"/>
              <a:gd name="T50" fmla="*/ 232 w 2120"/>
              <a:gd name="T51" fmla="*/ 724 h 1495"/>
              <a:gd name="T52" fmla="*/ 240 w 2120"/>
              <a:gd name="T53" fmla="*/ 763 h 1495"/>
              <a:gd name="T54" fmla="*/ 244 w 2120"/>
              <a:gd name="T55" fmla="*/ 796 h 1495"/>
              <a:gd name="T56" fmla="*/ 249 w 2120"/>
              <a:gd name="T57" fmla="*/ 830 h 1495"/>
              <a:gd name="T58" fmla="*/ 267 w 2120"/>
              <a:gd name="T59" fmla="*/ 843 h 1495"/>
              <a:gd name="T60" fmla="*/ 277 w 2120"/>
              <a:gd name="T61" fmla="*/ 863 h 1495"/>
              <a:gd name="T62" fmla="*/ 282 w 2120"/>
              <a:gd name="T63" fmla="*/ 883 h 1495"/>
              <a:gd name="T64" fmla="*/ 287 w 2120"/>
              <a:gd name="T65" fmla="*/ 917 h 1495"/>
              <a:gd name="T66" fmla="*/ 293 w 2120"/>
              <a:gd name="T67" fmla="*/ 937 h 1495"/>
              <a:gd name="T68" fmla="*/ 302 w 2120"/>
              <a:gd name="T69" fmla="*/ 959 h 1495"/>
              <a:gd name="T70" fmla="*/ 332 w 2120"/>
              <a:gd name="T71" fmla="*/ 1006 h 1495"/>
              <a:gd name="T72" fmla="*/ 355 w 2120"/>
              <a:gd name="T73" fmla="*/ 1034 h 1495"/>
              <a:gd name="T74" fmla="*/ 377 w 2120"/>
              <a:gd name="T75" fmla="*/ 1055 h 1495"/>
              <a:gd name="T76" fmla="*/ 384 w 2120"/>
              <a:gd name="T77" fmla="*/ 1083 h 1495"/>
              <a:gd name="T78" fmla="*/ 398 w 2120"/>
              <a:gd name="T79" fmla="*/ 1103 h 1495"/>
              <a:gd name="T80" fmla="*/ 426 w 2120"/>
              <a:gd name="T81" fmla="*/ 1124 h 1495"/>
              <a:gd name="T82" fmla="*/ 435 w 2120"/>
              <a:gd name="T83" fmla="*/ 1159 h 1495"/>
              <a:gd name="T84" fmla="*/ 475 w 2120"/>
              <a:gd name="T85" fmla="*/ 1187 h 1495"/>
              <a:gd name="T86" fmla="*/ 481 w 2120"/>
              <a:gd name="T87" fmla="*/ 1215 h 1495"/>
              <a:gd name="T88" fmla="*/ 485 w 2120"/>
              <a:gd name="T89" fmla="*/ 1237 h 1495"/>
              <a:gd name="T90" fmla="*/ 526 w 2120"/>
              <a:gd name="T91" fmla="*/ 1251 h 1495"/>
              <a:gd name="T92" fmla="*/ 537 w 2120"/>
              <a:gd name="T93" fmla="*/ 1273 h 1495"/>
              <a:gd name="T94" fmla="*/ 578 w 2120"/>
              <a:gd name="T95" fmla="*/ 1296 h 1495"/>
              <a:gd name="T96" fmla="*/ 617 w 2120"/>
              <a:gd name="T97" fmla="*/ 1318 h 1495"/>
              <a:gd name="T98" fmla="*/ 658 w 2120"/>
              <a:gd name="T99" fmla="*/ 1347 h 1495"/>
              <a:gd name="T100" fmla="*/ 709 w 2120"/>
              <a:gd name="T101" fmla="*/ 1363 h 1495"/>
              <a:gd name="T102" fmla="*/ 718 w 2120"/>
              <a:gd name="T103" fmla="*/ 1385 h 1495"/>
              <a:gd name="T104" fmla="*/ 766 w 2120"/>
              <a:gd name="T105" fmla="*/ 1415 h 1495"/>
              <a:gd name="T106" fmla="*/ 851 w 2120"/>
              <a:gd name="T107" fmla="*/ 1423 h 1495"/>
              <a:gd name="T108" fmla="*/ 899 w 2120"/>
              <a:gd name="T109" fmla="*/ 1439 h 1495"/>
              <a:gd name="T110" fmla="*/ 1032 w 2120"/>
              <a:gd name="T111" fmla="*/ 1464 h 1495"/>
              <a:gd name="T112" fmla="*/ 1107 w 2120"/>
              <a:gd name="T113" fmla="*/ 1472 h 1495"/>
              <a:gd name="T114" fmla="*/ 1280 w 2120"/>
              <a:gd name="T115" fmla="*/ 1472 h 1495"/>
              <a:gd name="T116" fmla="*/ 1662 w 2120"/>
              <a:gd name="T117" fmla="*/ 1495 h 1495"/>
              <a:gd name="T118" fmla="*/ 1717 w 2120"/>
              <a:gd name="T119" fmla="*/ 1495 h 1495"/>
              <a:gd name="T120" fmla="*/ 1843 w 2120"/>
              <a:gd name="T121" fmla="*/ 1495 h 1495"/>
              <a:gd name="T122" fmla="*/ 1942 w 2120"/>
              <a:gd name="T123" fmla="*/ 1495 h 1495"/>
              <a:gd name="T124" fmla="*/ 2120 w 2120"/>
              <a:gd name="T125" fmla="*/ 1495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0" h="1495">
                <a:moveTo>
                  <a:pt x="0" y="0"/>
                </a:moveTo>
                <a:lnTo>
                  <a:pt x="0" y="0"/>
                </a:lnTo>
                <a:lnTo>
                  <a:pt x="0" y="0"/>
                </a:lnTo>
                <a:lnTo>
                  <a:pt x="0" y="0"/>
                </a:lnTo>
                <a:lnTo>
                  <a:pt x="0" y="0"/>
                </a:lnTo>
                <a:lnTo>
                  <a:pt x="0" y="0"/>
                </a:lnTo>
                <a:lnTo>
                  <a:pt x="0" y="0"/>
                </a:lnTo>
                <a:lnTo>
                  <a:pt x="10" y="0"/>
                </a:lnTo>
                <a:lnTo>
                  <a:pt x="10" y="6"/>
                </a:lnTo>
                <a:lnTo>
                  <a:pt x="10" y="6"/>
                </a:lnTo>
                <a:lnTo>
                  <a:pt x="17" y="6"/>
                </a:lnTo>
                <a:lnTo>
                  <a:pt x="17" y="12"/>
                </a:lnTo>
                <a:lnTo>
                  <a:pt x="17" y="12"/>
                </a:lnTo>
                <a:lnTo>
                  <a:pt x="18" y="12"/>
                </a:lnTo>
                <a:lnTo>
                  <a:pt x="18" y="17"/>
                </a:lnTo>
                <a:lnTo>
                  <a:pt x="18" y="17"/>
                </a:lnTo>
                <a:lnTo>
                  <a:pt x="29" y="17"/>
                </a:lnTo>
                <a:lnTo>
                  <a:pt x="29" y="29"/>
                </a:lnTo>
                <a:lnTo>
                  <a:pt x="29" y="29"/>
                </a:lnTo>
                <a:lnTo>
                  <a:pt x="30" y="29"/>
                </a:lnTo>
                <a:lnTo>
                  <a:pt x="30" y="34"/>
                </a:lnTo>
                <a:lnTo>
                  <a:pt x="30" y="34"/>
                </a:lnTo>
                <a:lnTo>
                  <a:pt x="33" y="34"/>
                </a:lnTo>
                <a:lnTo>
                  <a:pt x="33" y="40"/>
                </a:lnTo>
                <a:lnTo>
                  <a:pt x="33" y="40"/>
                </a:lnTo>
                <a:lnTo>
                  <a:pt x="37" y="40"/>
                </a:lnTo>
                <a:lnTo>
                  <a:pt x="37" y="45"/>
                </a:lnTo>
                <a:lnTo>
                  <a:pt x="37" y="45"/>
                </a:lnTo>
                <a:lnTo>
                  <a:pt x="39" y="45"/>
                </a:lnTo>
                <a:lnTo>
                  <a:pt x="39" y="51"/>
                </a:lnTo>
                <a:lnTo>
                  <a:pt x="39" y="51"/>
                </a:lnTo>
                <a:lnTo>
                  <a:pt x="42" y="51"/>
                </a:lnTo>
                <a:lnTo>
                  <a:pt x="42" y="57"/>
                </a:lnTo>
                <a:lnTo>
                  <a:pt x="42" y="57"/>
                </a:lnTo>
                <a:lnTo>
                  <a:pt x="43" y="57"/>
                </a:lnTo>
                <a:lnTo>
                  <a:pt x="43" y="63"/>
                </a:lnTo>
                <a:lnTo>
                  <a:pt x="43" y="63"/>
                </a:lnTo>
                <a:lnTo>
                  <a:pt x="46" y="63"/>
                </a:lnTo>
                <a:lnTo>
                  <a:pt x="46" y="74"/>
                </a:lnTo>
                <a:lnTo>
                  <a:pt x="46" y="74"/>
                </a:lnTo>
                <a:lnTo>
                  <a:pt x="48" y="74"/>
                </a:lnTo>
                <a:lnTo>
                  <a:pt x="48" y="102"/>
                </a:lnTo>
                <a:lnTo>
                  <a:pt x="48" y="102"/>
                </a:lnTo>
                <a:lnTo>
                  <a:pt x="49" y="102"/>
                </a:lnTo>
                <a:lnTo>
                  <a:pt x="49" y="113"/>
                </a:lnTo>
                <a:lnTo>
                  <a:pt x="49" y="113"/>
                </a:lnTo>
                <a:lnTo>
                  <a:pt x="50" y="113"/>
                </a:lnTo>
                <a:lnTo>
                  <a:pt x="50" y="125"/>
                </a:lnTo>
                <a:lnTo>
                  <a:pt x="50" y="125"/>
                </a:lnTo>
                <a:lnTo>
                  <a:pt x="54" y="125"/>
                </a:lnTo>
                <a:lnTo>
                  <a:pt x="54" y="131"/>
                </a:lnTo>
                <a:lnTo>
                  <a:pt x="54" y="131"/>
                </a:lnTo>
                <a:lnTo>
                  <a:pt x="54" y="131"/>
                </a:lnTo>
                <a:lnTo>
                  <a:pt x="54" y="136"/>
                </a:lnTo>
                <a:lnTo>
                  <a:pt x="54" y="136"/>
                </a:lnTo>
                <a:lnTo>
                  <a:pt x="56" y="136"/>
                </a:lnTo>
                <a:lnTo>
                  <a:pt x="56" y="148"/>
                </a:lnTo>
                <a:lnTo>
                  <a:pt x="56" y="148"/>
                </a:lnTo>
                <a:lnTo>
                  <a:pt x="59" y="148"/>
                </a:lnTo>
                <a:lnTo>
                  <a:pt x="59" y="159"/>
                </a:lnTo>
                <a:lnTo>
                  <a:pt x="59" y="159"/>
                </a:lnTo>
                <a:lnTo>
                  <a:pt x="60" y="159"/>
                </a:lnTo>
                <a:lnTo>
                  <a:pt x="60" y="166"/>
                </a:lnTo>
                <a:lnTo>
                  <a:pt x="60" y="166"/>
                </a:lnTo>
                <a:lnTo>
                  <a:pt x="63" y="166"/>
                </a:lnTo>
                <a:lnTo>
                  <a:pt x="63" y="171"/>
                </a:lnTo>
                <a:lnTo>
                  <a:pt x="63" y="171"/>
                </a:lnTo>
                <a:lnTo>
                  <a:pt x="74" y="171"/>
                </a:lnTo>
                <a:lnTo>
                  <a:pt x="74" y="171"/>
                </a:lnTo>
                <a:lnTo>
                  <a:pt x="74" y="171"/>
                </a:lnTo>
                <a:lnTo>
                  <a:pt x="86" y="171"/>
                </a:lnTo>
                <a:lnTo>
                  <a:pt x="86" y="183"/>
                </a:lnTo>
                <a:lnTo>
                  <a:pt x="86" y="183"/>
                </a:lnTo>
                <a:lnTo>
                  <a:pt x="91" y="183"/>
                </a:lnTo>
                <a:lnTo>
                  <a:pt x="91" y="189"/>
                </a:lnTo>
                <a:lnTo>
                  <a:pt x="92" y="189"/>
                </a:lnTo>
                <a:lnTo>
                  <a:pt x="93" y="189"/>
                </a:lnTo>
                <a:lnTo>
                  <a:pt x="93" y="194"/>
                </a:lnTo>
                <a:lnTo>
                  <a:pt x="93" y="194"/>
                </a:lnTo>
                <a:lnTo>
                  <a:pt x="94" y="194"/>
                </a:lnTo>
                <a:lnTo>
                  <a:pt x="94" y="212"/>
                </a:lnTo>
                <a:lnTo>
                  <a:pt x="94" y="212"/>
                </a:lnTo>
                <a:lnTo>
                  <a:pt x="95" y="212"/>
                </a:lnTo>
                <a:lnTo>
                  <a:pt x="95" y="247"/>
                </a:lnTo>
                <a:lnTo>
                  <a:pt x="97" y="247"/>
                </a:lnTo>
                <a:lnTo>
                  <a:pt x="100" y="247"/>
                </a:lnTo>
                <a:lnTo>
                  <a:pt x="100" y="253"/>
                </a:lnTo>
                <a:lnTo>
                  <a:pt x="100" y="253"/>
                </a:lnTo>
                <a:lnTo>
                  <a:pt x="101" y="253"/>
                </a:lnTo>
                <a:lnTo>
                  <a:pt x="101" y="265"/>
                </a:lnTo>
                <a:lnTo>
                  <a:pt x="101" y="265"/>
                </a:lnTo>
                <a:lnTo>
                  <a:pt x="102" y="265"/>
                </a:lnTo>
                <a:lnTo>
                  <a:pt x="102" y="271"/>
                </a:lnTo>
                <a:lnTo>
                  <a:pt x="102" y="271"/>
                </a:lnTo>
                <a:lnTo>
                  <a:pt x="103" y="271"/>
                </a:lnTo>
                <a:lnTo>
                  <a:pt x="103" y="289"/>
                </a:lnTo>
                <a:lnTo>
                  <a:pt x="103" y="289"/>
                </a:lnTo>
                <a:lnTo>
                  <a:pt x="104" y="289"/>
                </a:lnTo>
                <a:lnTo>
                  <a:pt x="104" y="295"/>
                </a:lnTo>
                <a:lnTo>
                  <a:pt x="104" y="295"/>
                </a:lnTo>
                <a:lnTo>
                  <a:pt x="116" y="295"/>
                </a:lnTo>
                <a:lnTo>
                  <a:pt x="116" y="301"/>
                </a:lnTo>
                <a:lnTo>
                  <a:pt x="116" y="301"/>
                </a:lnTo>
                <a:lnTo>
                  <a:pt x="126" y="301"/>
                </a:lnTo>
                <a:lnTo>
                  <a:pt x="126" y="313"/>
                </a:lnTo>
                <a:lnTo>
                  <a:pt x="127" y="313"/>
                </a:lnTo>
                <a:lnTo>
                  <a:pt x="130" y="313"/>
                </a:lnTo>
                <a:lnTo>
                  <a:pt x="130" y="319"/>
                </a:lnTo>
                <a:lnTo>
                  <a:pt x="130" y="319"/>
                </a:lnTo>
                <a:lnTo>
                  <a:pt x="135" y="319"/>
                </a:lnTo>
                <a:lnTo>
                  <a:pt x="135" y="331"/>
                </a:lnTo>
                <a:lnTo>
                  <a:pt x="135" y="331"/>
                </a:lnTo>
                <a:lnTo>
                  <a:pt x="136" y="331"/>
                </a:lnTo>
                <a:lnTo>
                  <a:pt x="136" y="337"/>
                </a:lnTo>
                <a:lnTo>
                  <a:pt x="136" y="337"/>
                </a:lnTo>
                <a:lnTo>
                  <a:pt x="137" y="337"/>
                </a:lnTo>
                <a:lnTo>
                  <a:pt x="137" y="349"/>
                </a:lnTo>
                <a:lnTo>
                  <a:pt x="138" y="349"/>
                </a:lnTo>
                <a:lnTo>
                  <a:pt x="141" y="349"/>
                </a:lnTo>
                <a:lnTo>
                  <a:pt x="141" y="355"/>
                </a:lnTo>
                <a:lnTo>
                  <a:pt x="141" y="355"/>
                </a:lnTo>
                <a:lnTo>
                  <a:pt x="141" y="355"/>
                </a:lnTo>
                <a:lnTo>
                  <a:pt x="141" y="379"/>
                </a:lnTo>
                <a:lnTo>
                  <a:pt x="141" y="379"/>
                </a:lnTo>
                <a:lnTo>
                  <a:pt x="143" y="379"/>
                </a:lnTo>
                <a:lnTo>
                  <a:pt x="143" y="391"/>
                </a:lnTo>
                <a:lnTo>
                  <a:pt x="143" y="391"/>
                </a:lnTo>
                <a:lnTo>
                  <a:pt x="144" y="391"/>
                </a:lnTo>
                <a:lnTo>
                  <a:pt x="144" y="410"/>
                </a:lnTo>
                <a:lnTo>
                  <a:pt x="145" y="410"/>
                </a:lnTo>
                <a:lnTo>
                  <a:pt x="146" y="410"/>
                </a:lnTo>
                <a:lnTo>
                  <a:pt x="146" y="422"/>
                </a:lnTo>
                <a:lnTo>
                  <a:pt x="146" y="422"/>
                </a:lnTo>
                <a:lnTo>
                  <a:pt x="147" y="422"/>
                </a:lnTo>
                <a:lnTo>
                  <a:pt x="147" y="435"/>
                </a:lnTo>
                <a:lnTo>
                  <a:pt x="147" y="435"/>
                </a:lnTo>
                <a:lnTo>
                  <a:pt x="148" y="435"/>
                </a:lnTo>
                <a:lnTo>
                  <a:pt x="148" y="440"/>
                </a:lnTo>
                <a:lnTo>
                  <a:pt x="148" y="440"/>
                </a:lnTo>
                <a:lnTo>
                  <a:pt x="150" y="440"/>
                </a:lnTo>
                <a:lnTo>
                  <a:pt x="150" y="453"/>
                </a:lnTo>
                <a:lnTo>
                  <a:pt x="150" y="453"/>
                </a:lnTo>
                <a:lnTo>
                  <a:pt x="151" y="453"/>
                </a:lnTo>
                <a:lnTo>
                  <a:pt x="151" y="466"/>
                </a:lnTo>
                <a:lnTo>
                  <a:pt x="151" y="466"/>
                </a:lnTo>
                <a:lnTo>
                  <a:pt x="158" y="466"/>
                </a:lnTo>
                <a:lnTo>
                  <a:pt x="158" y="471"/>
                </a:lnTo>
                <a:lnTo>
                  <a:pt x="158" y="471"/>
                </a:lnTo>
                <a:lnTo>
                  <a:pt x="163" y="471"/>
                </a:lnTo>
                <a:lnTo>
                  <a:pt x="163" y="478"/>
                </a:lnTo>
                <a:lnTo>
                  <a:pt x="163" y="478"/>
                </a:lnTo>
                <a:lnTo>
                  <a:pt x="168" y="478"/>
                </a:lnTo>
                <a:lnTo>
                  <a:pt x="168" y="484"/>
                </a:lnTo>
                <a:lnTo>
                  <a:pt x="168" y="484"/>
                </a:lnTo>
                <a:lnTo>
                  <a:pt x="169" y="484"/>
                </a:lnTo>
                <a:lnTo>
                  <a:pt x="169" y="491"/>
                </a:lnTo>
                <a:lnTo>
                  <a:pt x="169" y="491"/>
                </a:lnTo>
                <a:lnTo>
                  <a:pt x="170" y="491"/>
                </a:lnTo>
                <a:lnTo>
                  <a:pt x="170" y="497"/>
                </a:lnTo>
                <a:lnTo>
                  <a:pt x="170" y="497"/>
                </a:lnTo>
                <a:lnTo>
                  <a:pt x="173" y="497"/>
                </a:lnTo>
                <a:lnTo>
                  <a:pt x="173" y="504"/>
                </a:lnTo>
                <a:lnTo>
                  <a:pt x="173" y="504"/>
                </a:lnTo>
                <a:lnTo>
                  <a:pt x="180" y="504"/>
                </a:lnTo>
                <a:lnTo>
                  <a:pt x="180" y="517"/>
                </a:lnTo>
                <a:lnTo>
                  <a:pt x="180" y="517"/>
                </a:lnTo>
                <a:lnTo>
                  <a:pt x="181" y="517"/>
                </a:lnTo>
                <a:lnTo>
                  <a:pt x="181" y="523"/>
                </a:lnTo>
                <a:lnTo>
                  <a:pt x="181" y="523"/>
                </a:lnTo>
                <a:lnTo>
                  <a:pt x="184" y="523"/>
                </a:lnTo>
                <a:lnTo>
                  <a:pt x="184" y="536"/>
                </a:lnTo>
                <a:lnTo>
                  <a:pt x="184" y="536"/>
                </a:lnTo>
                <a:lnTo>
                  <a:pt x="187" y="536"/>
                </a:lnTo>
                <a:lnTo>
                  <a:pt x="187" y="555"/>
                </a:lnTo>
                <a:lnTo>
                  <a:pt x="187" y="555"/>
                </a:lnTo>
                <a:lnTo>
                  <a:pt x="189" y="555"/>
                </a:lnTo>
                <a:lnTo>
                  <a:pt x="189" y="562"/>
                </a:lnTo>
                <a:lnTo>
                  <a:pt x="189" y="562"/>
                </a:lnTo>
                <a:lnTo>
                  <a:pt x="190" y="562"/>
                </a:lnTo>
                <a:lnTo>
                  <a:pt x="190" y="587"/>
                </a:lnTo>
                <a:lnTo>
                  <a:pt x="190" y="587"/>
                </a:lnTo>
                <a:lnTo>
                  <a:pt x="191" y="587"/>
                </a:lnTo>
                <a:lnTo>
                  <a:pt x="191" y="599"/>
                </a:lnTo>
                <a:lnTo>
                  <a:pt x="191" y="599"/>
                </a:lnTo>
                <a:lnTo>
                  <a:pt x="192" y="599"/>
                </a:lnTo>
                <a:lnTo>
                  <a:pt x="192" y="607"/>
                </a:lnTo>
                <a:lnTo>
                  <a:pt x="192" y="607"/>
                </a:lnTo>
                <a:lnTo>
                  <a:pt x="194" y="607"/>
                </a:lnTo>
                <a:lnTo>
                  <a:pt x="194" y="613"/>
                </a:lnTo>
                <a:lnTo>
                  <a:pt x="194" y="613"/>
                </a:lnTo>
                <a:lnTo>
                  <a:pt x="195" y="613"/>
                </a:lnTo>
                <a:lnTo>
                  <a:pt x="195" y="620"/>
                </a:lnTo>
                <a:lnTo>
                  <a:pt x="196" y="620"/>
                </a:lnTo>
                <a:lnTo>
                  <a:pt x="197" y="620"/>
                </a:lnTo>
                <a:lnTo>
                  <a:pt x="197" y="626"/>
                </a:lnTo>
                <a:lnTo>
                  <a:pt x="197" y="626"/>
                </a:lnTo>
                <a:lnTo>
                  <a:pt x="198" y="626"/>
                </a:lnTo>
                <a:lnTo>
                  <a:pt x="198" y="633"/>
                </a:lnTo>
                <a:lnTo>
                  <a:pt x="198" y="633"/>
                </a:lnTo>
                <a:lnTo>
                  <a:pt x="199" y="633"/>
                </a:lnTo>
                <a:lnTo>
                  <a:pt x="199" y="639"/>
                </a:lnTo>
                <a:lnTo>
                  <a:pt x="199" y="639"/>
                </a:lnTo>
                <a:lnTo>
                  <a:pt x="200" y="639"/>
                </a:lnTo>
                <a:lnTo>
                  <a:pt x="200" y="645"/>
                </a:lnTo>
                <a:lnTo>
                  <a:pt x="200" y="645"/>
                </a:lnTo>
                <a:lnTo>
                  <a:pt x="203" y="645"/>
                </a:lnTo>
                <a:lnTo>
                  <a:pt x="203" y="652"/>
                </a:lnTo>
                <a:lnTo>
                  <a:pt x="203" y="652"/>
                </a:lnTo>
                <a:lnTo>
                  <a:pt x="204" y="652"/>
                </a:lnTo>
                <a:lnTo>
                  <a:pt x="204" y="658"/>
                </a:lnTo>
                <a:lnTo>
                  <a:pt x="204" y="658"/>
                </a:lnTo>
                <a:lnTo>
                  <a:pt x="206" y="658"/>
                </a:lnTo>
                <a:lnTo>
                  <a:pt x="206" y="665"/>
                </a:lnTo>
                <a:lnTo>
                  <a:pt x="206" y="665"/>
                </a:lnTo>
                <a:lnTo>
                  <a:pt x="207" y="665"/>
                </a:lnTo>
                <a:lnTo>
                  <a:pt x="207" y="671"/>
                </a:lnTo>
                <a:lnTo>
                  <a:pt x="207" y="671"/>
                </a:lnTo>
                <a:lnTo>
                  <a:pt x="208" y="671"/>
                </a:lnTo>
                <a:lnTo>
                  <a:pt x="208" y="678"/>
                </a:lnTo>
                <a:lnTo>
                  <a:pt x="208" y="678"/>
                </a:lnTo>
                <a:lnTo>
                  <a:pt x="213" y="678"/>
                </a:lnTo>
                <a:lnTo>
                  <a:pt x="213" y="684"/>
                </a:lnTo>
                <a:lnTo>
                  <a:pt x="213" y="684"/>
                </a:lnTo>
                <a:lnTo>
                  <a:pt x="216" y="684"/>
                </a:lnTo>
                <a:lnTo>
                  <a:pt x="216" y="691"/>
                </a:lnTo>
                <a:lnTo>
                  <a:pt x="216" y="691"/>
                </a:lnTo>
                <a:lnTo>
                  <a:pt x="221" y="691"/>
                </a:lnTo>
                <a:lnTo>
                  <a:pt x="221" y="704"/>
                </a:lnTo>
                <a:lnTo>
                  <a:pt x="222" y="704"/>
                </a:lnTo>
                <a:lnTo>
                  <a:pt x="230" y="704"/>
                </a:lnTo>
                <a:lnTo>
                  <a:pt x="230" y="711"/>
                </a:lnTo>
                <a:lnTo>
                  <a:pt x="230" y="711"/>
                </a:lnTo>
                <a:lnTo>
                  <a:pt x="232" y="711"/>
                </a:lnTo>
                <a:lnTo>
                  <a:pt x="232" y="724"/>
                </a:lnTo>
                <a:lnTo>
                  <a:pt x="232" y="724"/>
                </a:lnTo>
                <a:lnTo>
                  <a:pt x="233" y="724"/>
                </a:lnTo>
                <a:lnTo>
                  <a:pt x="233" y="737"/>
                </a:lnTo>
                <a:lnTo>
                  <a:pt x="233" y="737"/>
                </a:lnTo>
                <a:lnTo>
                  <a:pt x="238" y="737"/>
                </a:lnTo>
                <a:lnTo>
                  <a:pt x="238" y="750"/>
                </a:lnTo>
                <a:lnTo>
                  <a:pt x="238" y="750"/>
                </a:lnTo>
                <a:lnTo>
                  <a:pt x="240" y="750"/>
                </a:lnTo>
                <a:lnTo>
                  <a:pt x="240" y="763"/>
                </a:lnTo>
                <a:lnTo>
                  <a:pt x="240" y="763"/>
                </a:lnTo>
                <a:lnTo>
                  <a:pt x="241" y="763"/>
                </a:lnTo>
                <a:lnTo>
                  <a:pt x="241" y="770"/>
                </a:lnTo>
                <a:lnTo>
                  <a:pt x="241" y="770"/>
                </a:lnTo>
                <a:lnTo>
                  <a:pt x="242" y="770"/>
                </a:lnTo>
                <a:lnTo>
                  <a:pt x="242" y="783"/>
                </a:lnTo>
                <a:lnTo>
                  <a:pt x="242" y="783"/>
                </a:lnTo>
                <a:lnTo>
                  <a:pt x="244" y="783"/>
                </a:lnTo>
                <a:lnTo>
                  <a:pt x="244" y="796"/>
                </a:lnTo>
                <a:lnTo>
                  <a:pt x="244" y="796"/>
                </a:lnTo>
                <a:lnTo>
                  <a:pt x="244" y="796"/>
                </a:lnTo>
                <a:lnTo>
                  <a:pt x="244" y="809"/>
                </a:lnTo>
                <a:lnTo>
                  <a:pt x="244" y="809"/>
                </a:lnTo>
                <a:lnTo>
                  <a:pt x="245" y="809"/>
                </a:lnTo>
                <a:lnTo>
                  <a:pt x="245" y="822"/>
                </a:lnTo>
                <a:lnTo>
                  <a:pt x="245" y="822"/>
                </a:lnTo>
                <a:lnTo>
                  <a:pt x="249" y="822"/>
                </a:lnTo>
                <a:lnTo>
                  <a:pt x="249" y="830"/>
                </a:lnTo>
                <a:lnTo>
                  <a:pt x="249" y="830"/>
                </a:lnTo>
                <a:lnTo>
                  <a:pt x="255" y="830"/>
                </a:lnTo>
                <a:lnTo>
                  <a:pt x="255" y="836"/>
                </a:lnTo>
                <a:lnTo>
                  <a:pt x="255" y="836"/>
                </a:lnTo>
                <a:lnTo>
                  <a:pt x="262" y="836"/>
                </a:lnTo>
                <a:lnTo>
                  <a:pt x="262" y="836"/>
                </a:lnTo>
                <a:lnTo>
                  <a:pt x="262" y="836"/>
                </a:lnTo>
                <a:lnTo>
                  <a:pt x="267" y="836"/>
                </a:lnTo>
                <a:lnTo>
                  <a:pt x="267" y="843"/>
                </a:lnTo>
                <a:lnTo>
                  <a:pt x="267" y="843"/>
                </a:lnTo>
                <a:lnTo>
                  <a:pt x="268" y="843"/>
                </a:lnTo>
                <a:lnTo>
                  <a:pt x="268" y="849"/>
                </a:lnTo>
                <a:lnTo>
                  <a:pt x="268" y="849"/>
                </a:lnTo>
                <a:lnTo>
                  <a:pt x="271" y="849"/>
                </a:lnTo>
                <a:lnTo>
                  <a:pt x="271" y="849"/>
                </a:lnTo>
                <a:lnTo>
                  <a:pt x="271" y="849"/>
                </a:lnTo>
                <a:lnTo>
                  <a:pt x="277" y="849"/>
                </a:lnTo>
                <a:lnTo>
                  <a:pt x="277" y="863"/>
                </a:lnTo>
                <a:lnTo>
                  <a:pt x="277" y="863"/>
                </a:lnTo>
                <a:lnTo>
                  <a:pt x="278" y="863"/>
                </a:lnTo>
                <a:lnTo>
                  <a:pt x="278" y="869"/>
                </a:lnTo>
                <a:lnTo>
                  <a:pt x="278" y="869"/>
                </a:lnTo>
                <a:lnTo>
                  <a:pt x="279" y="869"/>
                </a:lnTo>
                <a:lnTo>
                  <a:pt x="279" y="876"/>
                </a:lnTo>
                <a:lnTo>
                  <a:pt x="279" y="876"/>
                </a:lnTo>
                <a:lnTo>
                  <a:pt x="282" y="876"/>
                </a:lnTo>
                <a:lnTo>
                  <a:pt x="282" y="883"/>
                </a:lnTo>
                <a:lnTo>
                  <a:pt x="282" y="883"/>
                </a:lnTo>
                <a:lnTo>
                  <a:pt x="283" y="883"/>
                </a:lnTo>
                <a:lnTo>
                  <a:pt x="283" y="889"/>
                </a:lnTo>
                <a:lnTo>
                  <a:pt x="283" y="889"/>
                </a:lnTo>
                <a:lnTo>
                  <a:pt x="285" y="889"/>
                </a:lnTo>
                <a:lnTo>
                  <a:pt x="285" y="910"/>
                </a:lnTo>
                <a:lnTo>
                  <a:pt x="285" y="910"/>
                </a:lnTo>
                <a:lnTo>
                  <a:pt x="287" y="910"/>
                </a:lnTo>
                <a:lnTo>
                  <a:pt x="287" y="917"/>
                </a:lnTo>
                <a:lnTo>
                  <a:pt x="287" y="917"/>
                </a:lnTo>
                <a:lnTo>
                  <a:pt x="288" y="917"/>
                </a:lnTo>
                <a:lnTo>
                  <a:pt x="288" y="924"/>
                </a:lnTo>
                <a:lnTo>
                  <a:pt x="288" y="924"/>
                </a:lnTo>
                <a:lnTo>
                  <a:pt x="291" y="924"/>
                </a:lnTo>
                <a:lnTo>
                  <a:pt x="291" y="931"/>
                </a:lnTo>
                <a:lnTo>
                  <a:pt x="291" y="931"/>
                </a:lnTo>
                <a:lnTo>
                  <a:pt x="293" y="931"/>
                </a:lnTo>
                <a:lnTo>
                  <a:pt x="293" y="937"/>
                </a:lnTo>
                <a:lnTo>
                  <a:pt x="293" y="937"/>
                </a:lnTo>
                <a:lnTo>
                  <a:pt x="295" y="937"/>
                </a:lnTo>
                <a:lnTo>
                  <a:pt x="295" y="945"/>
                </a:lnTo>
                <a:lnTo>
                  <a:pt x="295" y="945"/>
                </a:lnTo>
                <a:lnTo>
                  <a:pt x="300" y="945"/>
                </a:lnTo>
                <a:lnTo>
                  <a:pt x="300" y="951"/>
                </a:lnTo>
                <a:lnTo>
                  <a:pt x="300" y="951"/>
                </a:lnTo>
                <a:lnTo>
                  <a:pt x="302" y="951"/>
                </a:lnTo>
                <a:lnTo>
                  <a:pt x="302" y="959"/>
                </a:lnTo>
                <a:lnTo>
                  <a:pt x="302" y="959"/>
                </a:lnTo>
                <a:lnTo>
                  <a:pt x="329" y="959"/>
                </a:lnTo>
                <a:lnTo>
                  <a:pt x="329" y="965"/>
                </a:lnTo>
                <a:lnTo>
                  <a:pt x="329" y="965"/>
                </a:lnTo>
                <a:lnTo>
                  <a:pt x="331" y="965"/>
                </a:lnTo>
                <a:lnTo>
                  <a:pt x="331" y="979"/>
                </a:lnTo>
                <a:lnTo>
                  <a:pt x="331" y="979"/>
                </a:lnTo>
                <a:lnTo>
                  <a:pt x="332" y="979"/>
                </a:lnTo>
                <a:lnTo>
                  <a:pt x="332" y="1006"/>
                </a:lnTo>
                <a:lnTo>
                  <a:pt x="332" y="1006"/>
                </a:lnTo>
                <a:lnTo>
                  <a:pt x="336" y="1006"/>
                </a:lnTo>
                <a:lnTo>
                  <a:pt x="336" y="1020"/>
                </a:lnTo>
                <a:lnTo>
                  <a:pt x="336" y="1020"/>
                </a:lnTo>
                <a:lnTo>
                  <a:pt x="344" y="1020"/>
                </a:lnTo>
                <a:lnTo>
                  <a:pt x="344" y="1028"/>
                </a:lnTo>
                <a:lnTo>
                  <a:pt x="344" y="1028"/>
                </a:lnTo>
                <a:lnTo>
                  <a:pt x="355" y="1028"/>
                </a:lnTo>
                <a:lnTo>
                  <a:pt x="355" y="1034"/>
                </a:lnTo>
                <a:lnTo>
                  <a:pt x="355" y="1034"/>
                </a:lnTo>
                <a:lnTo>
                  <a:pt x="361" y="1034"/>
                </a:lnTo>
                <a:lnTo>
                  <a:pt x="361" y="1041"/>
                </a:lnTo>
                <a:lnTo>
                  <a:pt x="361" y="1041"/>
                </a:lnTo>
                <a:lnTo>
                  <a:pt x="374" y="1041"/>
                </a:lnTo>
                <a:lnTo>
                  <a:pt x="374" y="1048"/>
                </a:lnTo>
                <a:lnTo>
                  <a:pt x="374" y="1048"/>
                </a:lnTo>
                <a:lnTo>
                  <a:pt x="377" y="1048"/>
                </a:lnTo>
                <a:lnTo>
                  <a:pt x="377" y="1055"/>
                </a:lnTo>
                <a:lnTo>
                  <a:pt x="377" y="1055"/>
                </a:lnTo>
                <a:lnTo>
                  <a:pt x="380" y="1055"/>
                </a:lnTo>
                <a:lnTo>
                  <a:pt x="380" y="1069"/>
                </a:lnTo>
                <a:lnTo>
                  <a:pt x="380" y="1069"/>
                </a:lnTo>
                <a:lnTo>
                  <a:pt x="381" y="1069"/>
                </a:lnTo>
                <a:lnTo>
                  <a:pt x="381" y="1076"/>
                </a:lnTo>
                <a:lnTo>
                  <a:pt x="381" y="1076"/>
                </a:lnTo>
                <a:lnTo>
                  <a:pt x="384" y="1076"/>
                </a:lnTo>
                <a:lnTo>
                  <a:pt x="384" y="1083"/>
                </a:lnTo>
                <a:lnTo>
                  <a:pt x="384" y="1083"/>
                </a:lnTo>
                <a:lnTo>
                  <a:pt x="385" y="1083"/>
                </a:lnTo>
                <a:lnTo>
                  <a:pt x="385" y="1089"/>
                </a:lnTo>
                <a:lnTo>
                  <a:pt x="385" y="1089"/>
                </a:lnTo>
                <a:lnTo>
                  <a:pt x="387" y="1089"/>
                </a:lnTo>
                <a:lnTo>
                  <a:pt x="387" y="1097"/>
                </a:lnTo>
                <a:lnTo>
                  <a:pt x="387" y="1097"/>
                </a:lnTo>
                <a:lnTo>
                  <a:pt x="398" y="1097"/>
                </a:lnTo>
                <a:lnTo>
                  <a:pt x="398" y="1103"/>
                </a:lnTo>
                <a:lnTo>
                  <a:pt x="398" y="1103"/>
                </a:lnTo>
                <a:lnTo>
                  <a:pt x="404" y="1103"/>
                </a:lnTo>
                <a:lnTo>
                  <a:pt x="404" y="1110"/>
                </a:lnTo>
                <a:lnTo>
                  <a:pt x="404" y="1110"/>
                </a:lnTo>
                <a:lnTo>
                  <a:pt x="419" y="1110"/>
                </a:lnTo>
                <a:lnTo>
                  <a:pt x="419" y="1117"/>
                </a:lnTo>
                <a:lnTo>
                  <a:pt x="419" y="1117"/>
                </a:lnTo>
                <a:lnTo>
                  <a:pt x="426" y="1117"/>
                </a:lnTo>
                <a:lnTo>
                  <a:pt x="426" y="1124"/>
                </a:lnTo>
                <a:lnTo>
                  <a:pt x="426" y="1124"/>
                </a:lnTo>
                <a:lnTo>
                  <a:pt x="428" y="1124"/>
                </a:lnTo>
                <a:lnTo>
                  <a:pt x="428" y="1131"/>
                </a:lnTo>
                <a:lnTo>
                  <a:pt x="428" y="1131"/>
                </a:lnTo>
                <a:lnTo>
                  <a:pt x="430" y="1131"/>
                </a:lnTo>
                <a:lnTo>
                  <a:pt x="430" y="1138"/>
                </a:lnTo>
                <a:lnTo>
                  <a:pt x="430" y="1138"/>
                </a:lnTo>
                <a:lnTo>
                  <a:pt x="435" y="1138"/>
                </a:lnTo>
                <a:lnTo>
                  <a:pt x="435" y="1159"/>
                </a:lnTo>
                <a:lnTo>
                  <a:pt x="435" y="1159"/>
                </a:lnTo>
                <a:lnTo>
                  <a:pt x="472" y="1159"/>
                </a:lnTo>
                <a:lnTo>
                  <a:pt x="472" y="1167"/>
                </a:lnTo>
                <a:lnTo>
                  <a:pt x="472" y="1167"/>
                </a:lnTo>
                <a:lnTo>
                  <a:pt x="474" y="1167"/>
                </a:lnTo>
                <a:lnTo>
                  <a:pt x="474" y="1173"/>
                </a:lnTo>
                <a:lnTo>
                  <a:pt x="474" y="1173"/>
                </a:lnTo>
                <a:lnTo>
                  <a:pt x="475" y="1173"/>
                </a:lnTo>
                <a:lnTo>
                  <a:pt x="475" y="1187"/>
                </a:lnTo>
                <a:lnTo>
                  <a:pt x="475" y="1187"/>
                </a:lnTo>
                <a:lnTo>
                  <a:pt x="476" y="1187"/>
                </a:lnTo>
                <a:lnTo>
                  <a:pt x="476" y="1202"/>
                </a:lnTo>
                <a:lnTo>
                  <a:pt x="476" y="1202"/>
                </a:lnTo>
                <a:lnTo>
                  <a:pt x="478" y="1202"/>
                </a:lnTo>
                <a:lnTo>
                  <a:pt x="478" y="1209"/>
                </a:lnTo>
                <a:lnTo>
                  <a:pt x="478" y="1209"/>
                </a:lnTo>
                <a:lnTo>
                  <a:pt x="481" y="1209"/>
                </a:lnTo>
                <a:lnTo>
                  <a:pt x="481" y="1215"/>
                </a:lnTo>
                <a:lnTo>
                  <a:pt x="481" y="1215"/>
                </a:lnTo>
                <a:lnTo>
                  <a:pt x="482" y="1215"/>
                </a:lnTo>
                <a:lnTo>
                  <a:pt x="482" y="1223"/>
                </a:lnTo>
                <a:lnTo>
                  <a:pt x="482" y="1223"/>
                </a:lnTo>
                <a:lnTo>
                  <a:pt x="483" y="1223"/>
                </a:lnTo>
                <a:lnTo>
                  <a:pt x="483" y="1230"/>
                </a:lnTo>
                <a:lnTo>
                  <a:pt x="483" y="1230"/>
                </a:lnTo>
                <a:lnTo>
                  <a:pt x="485" y="1230"/>
                </a:lnTo>
                <a:lnTo>
                  <a:pt x="485" y="1237"/>
                </a:lnTo>
                <a:lnTo>
                  <a:pt x="485" y="1237"/>
                </a:lnTo>
                <a:lnTo>
                  <a:pt x="517" y="1237"/>
                </a:lnTo>
                <a:lnTo>
                  <a:pt x="517" y="1237"/>
                </a:lnTo>
                <a:lnTo>
                  <a:pt x="517" y="1237"/>
                </a:lnTo>
                <a:lnTo>
                  <a:pt x="522" y="1237"/>
                </a:lnTo>
                <a:lnTo>
                  <a:pt x="522" y="1244"/>
                </a:lnTo>
                <a:lnTo>
                  <a:pt x="522" y="1244"/>
                </a:lnTo>
                <a:lnTo>
                  <a:pt x="526" y="1244"/>
                </a:lnTo>
                <a:lnTo>
                  <a:pt x="526" y="1251"/>
                </a:lnTo>
                <a:lnTo>
                  <a:pt x="526" y="1251"/>
                </a:lnTo>
                <a:lnTo>
                  <a:pt x="528" y="1251"/>
                </a:lnTo>
                <a:lnTo>
                  <a:pt x="528" y="1259"/>
                </a:lnTo>
                <a:lnTo>
                  <a:pt x="528" y="1259"/>
                </a:lnTo>
                <a:lnTo>
                  <a:pt x="530" y="1259"/>
                </a:lnTo>
                <a:lnTo>
                  <a:pt x="530" y="1266"/>
                </a:lnTo>
                <a:lnTo>
                  <a:pt x="530" y="1266"/>
                </a:lnTo>
                <a:lnTo>
                  <a:pt x="537" y="1266"/>
                </a:lnTo>
                <a:lnTo>
                  <a:pt x="537" y="1273"/>
                </a:lnTo>
                <a:lnTo>
                  <a:pt x="537" y="1273"/>
                </a:lnTo>
                <a:lnTo>
                  <a:pt x="539" y="1273"/>
                </a:lnTo>
                <a:lnTo>
                  <a:pt x="539" y="1281"/>
                </a:lnTo>
                <a:lnTo>
                  <a:pt x="539" y="1281"/>
                </a:lnTo>
                <a:lnTo>
                  <a:pt x="575" y="1281"/>
                </a:lnTo>
                <a:lnTo>
                  <a:pt x="575" y="1288"/>
                </a:lnTo>
                <a:lnTo>
                  <a:pt x="575" y="1288"/>
                </a:lnTo>
                <a:lnTo>
                  <a:pt x="578" y="1288"/>
                </a:lnTo>
                <a:lnTo>
                  <a:pt x="578" y="1296"/>
                </a:lnTo>
                <a:lnTo>
                  <a:pt x="578" y="1296"/>
                </a:lnTo>
                <a:lnTo>
                  <a:pt x="580" y="1296"/>
                </a:lnTo>
                <a:lnTo>
                  <a:pt x="580" y="1303"/>
                </a:lnTo>
                <a:lnTo>
                  <a:pt x="580" y="1303"/>
                </a:lnTo>
                <a:lnTo>
                  <a:pt x="615" y="1303"/>
                </a:lnTo>
                <a:lnTo>
                  <a:pt x="615" y="1310"/>
                </a:lnTo>
                <a:lnTo>
                  <a:pt x="615" y="1310"/>
                </a:lnTo>
                <a:lnTo>
                  <a:pt x="617" y="1310"/>
                </a:lnTo>
                <a:lnTo>
                  <a:pt x="617" y="1318"/>
                </a:lnTo>
                <a:lnTo>
                  <a:pt x="617" y="1318"/>
                </a:lnTo>
                <a:lnTo>
                  <a:pt x="622" y="1318"/>
                </a:lnTo>
                <a:lnTo>
                  <a:pt x="622" y="1325"/>
                </a:lnTo>
                <a:lnTo>
                  <a:pt x="622" y="1325"/>
                </a:lnTo>
                <a:lnTo>
                  <a:pt x="647" y="1325"/>
                </a:lnTo>
                <a:lnTo>
                  <a:pt x="647" y="1332"/>
                </a:lnTo>
                <a:lnTo>
                  <a:pt x="647" y="1332"/>
                </a:lnTo>
                <a:lnTo>
                  <a:pt x="658" y="1332"/>
                </a:lnTo>
                <a:lnTo>
                  <a:pt x="658" y="1347"/>
                </a:lnTo>
                <a:lnTo>
                  <a:pt x="658" y="1347"/>
                </a:lnTo>
                <a:lnTo>
                  <a:pt x="660" y="1347"/>
                </a:lnTo>
                <a:lnTo>
                  <a:pt x="660" y="1355"/>
                </a:lnTo>
                <a:lnTo>
                  <a:pt x="660" y="1355"/>
                </a:lnTo>
                <a:lnTo>
                  <a:pt x="665" y="1355"/>
                </a:lnTo>
                <a:lnTo>
                  <a:pt x="665" y="1355"/>
                </a:lnTo>
                <a:lnTo>
                  <a:pt x="665" y="1355"/>
                </a:lnTo>
                <a:lnTo>
                  <a:pt x="709" y="1355"/>
                </a:lnTo>
                <a:lnTo>
                  <a:pt x="709" y="1363"/>
                </a:lnTo>
                <a:lnTo>
                  <a:pt x="709" y="1363"/>
                </a:lnTo>
                <a:lnTo>
                  <a:pt x="710" y="1363"/>
                </a:lnTo>
                <a:lnTo>
                  <a:pt x="710" y="1370"/>
                </a:lnTo>
                <a:lnTo>
                  <a:pt x="710" y="1370"/>
                </a:lnTo>
                <a:lnTo>
                  <a:pt x="712" y="1370"/>
                </a:lnTo>
                <a:lnTo>
                  <a:pt x="712" y="1378"/>
                </a:lnTo>
                <a:lnTo>
                  <a:pt x="712" y="1378"/>
                </a:lnTo>
                <a:lnTo>
                  <a:pt x="718" y="1378"/>
                </a:lnTo>
                <a:lnTo>
                  <a:pt x="718" y="1385"/>
                </a:lnTo>
                <a:lnTo>
                  <a:pt x="718" y="1385"/>
                </a:lnTo>
                <a:lnTo>
                  <a:pt x="753" y="1385"/>
                </a:lnTo>
                <a:lnTo>
                  <a:pt x="753" y="1401"/>
                </a:lnTo>
                <a:lnTo>
                  <a:pt x="753" y="1401"/>
                </a:lnTo>
                <a:lnTo>
                  <a:pt x="760" y="1401"/>
                </a:lnTo>
                <a:lnTo>
                  <a:pt x="760" y="1408"/>
                </a:lnTo>
                <a:lnTo>
                  <a:pt x="760" y="1408"/>
                </a:lnTo>
                <a:lnTo>
                  <a:pt x="766" y="1408"/>
                </a:lnTo>
                <a:lnTo>
                  <a:pt x="766" y="1415"/>
                </a:lnTo>
                <a:lnTo>
                  <a:pt x="766" y="1415"/>
                </a:lnTo>
                <a:lnTo>
                  <a:pt x="815" y="1415"/>
                </a:lnTo>
                <a:lnTo>
                  <a:pt x="815" y="1423"/>
                </a:lnTo>
                <a:lnTo>
                  <a:pt x="815" y="1423"/>
                </a:lnTo>
                <a:lnTo>
                  <a:pt x="822" y="1423"/>
                </a:lnTo>
                <a:lnTo>
                  <a:pt x="822" y="1423"/>
                </a:lnTo>
                <a:lnTo>
                  <a:pt x="822" y="1423"/>
                </a:lnTo>
                <a:lnTo>
                  <a:pt x="851" y="1423"/>
                </a:lnTo>
                <a:lnTo>
                  <a:pt x="851" y="1423"/>
                </a:lnTo>
                <a:lnTo>
                  <a:pt x="851" y="1423"/>
                </a:lnTo>
                <a:lnTo>
                  <a:pt x="860" y="1423"/>
                </a:lnTo>
                <a:lnTo>
                  <a:pt x="860" y="1431"/>
                </a:lnTo>
                <a:lnTo>
                  <a:pt x="860" y="1431"/>
                </a:lnTo>
                <a:lnTo>
                  <a:pt x="863" y="1431"/>
                </a:lnTo>
                <a:lnTo>
                  <a:pt x="863" y="1439"/>
                </a:lnTo>
                <a:lnTo>
                  <a:pt x="863" y="1439"/>
                </a:lnTo>
                <a:lnTo>
                  <a:pt x="899" y="1439"/>
                </a:lnTo>
                <a:lnTo>
                  <a:pt x="899" y="1439"/>
                </a:lnTo>
                <a:lnTo>
                  <a:pt x="899" y="1439"/>
                </a:lnTo>
                <a:lnTo>
                  <a:pt x="909" y="1439"/>
                </a:lnTo>
                <a:lnTo>
                  <a:pt x="909" y="1448"/>
                </a:lnTo>
                <a:lnTo>
                  <a:pt x="909" y="1448"/>
                </a:lnTo>
                <a:lnTo>
                  <a:pt x="972" y="1448"/>
                </a:lnTo>
                <a:lnTo>
                  <a:pt x="972" y="1456"/>
                </a:lnTo>
                <a:lnTo>
                  <a:pt x="972" y="1456"/>
                </a:lnTo>
                <a:lnTo>
                  <a:pt x="1032" y="1456"/>
                </a:lnTo>
                <a:lnTo>
                  <a:pt x="1032" y="1464"/>
                </a:lnTo>
                <a:lnTo>
                  <a:pt x="1032" y="1464"/>
                </a:lnTo>
                <a:lnTo>
                  <a:pt x="1086" y="1464"/>
                </a:lnTo>
                <a:lnTo>
                  <a:pt x="1086" y="1472"/>
                </a:lnTo>
                <a:lnTo>
                  <a:pt x="1086" y="1472"/>
                </a:lnTo>
                <a:lnTo>
                  <a:pt x="1095" y="1472"/>
                </a:lnTo>
                <a:lnTo>
                  <a:pt x="1095" y="1472"/>
                </a:lnTo>
                <a:lnTo>
                  <a:pt x="1095" y="1472"/>
                </a:lnTo>
                <a:lnTo>
                  <a:pt x="1107" y="1472"/>
                </a:lnTo>
                <a:lnTo>
                  <a:pt x="1107" y="1472"/>
                </a:lnTo>
                <a:lnTo>
                  <a:pt x="1107" y="1472"/>
                </a:lnTo>
                <a:lnTo>
                  <a:pt x="1240" y="1472"/>
                </a:lnTo>
                <a:lnTo>
                  <a:pt x="1240" y="1472"/>
                </a:lnTo>
                <a:lnTo>
                  <a:pt x="1240" y="1472"/>
                </a:lnTo>
                <a:lnTo>
                  <a:pt x="1277" y="1472"/>
                </a:lnTo>
                <a:lnTo>
                  <a:pt x="1277" y="1472"/>
                </a:lnTo>
                <a:lnTo>
                  <a:pt x="1277" y="1472"/>
                </a:lnTo>
                <a:lnTo>
                  <a:pt x="1280" y="1472"/>
                </a:lnTo>
                <a:lnTo>
                  <a:pt x="1280" y="1472"/>
                </a:lnTo>
                <a:lnTo>
                  <a:pt x="1280" y="1472"/>
                </a:lnTo>
                <a:lnTo>
                  <a:pt x="1423" y="1472"/>
                </a:lnTo>
                <a:lnTo>
                  <a:pt x="1423" y="1483"/>
                </a:lnTo>
                <a:lnTo>
                  <a:pt x="1425" y="1483"/>
                </a:lnTo>
                <a:lnTo>
                  <a:pt x="1466" y="1483"/>
                </a:lnTo>
                <a:lnTo>
                  <a:pt x="1466" y="1495"/>
                </a:lnTo>
                <a:lnTo>
                  <a:pt x="1466" y="1495"/>
                </a:lnTo>
                <a:lnTo>
                  <a:pt x="1662" y="1495"/>
                </a:lnTo>
                <a:lnTo>
                  <a:pt x="1662" y="1495"/>
                </a:lnTo>
                <a:lnTo>
                  <a:pt x="1662" y="1495"/>
                </a:lnTo>
                <a:lnTo>
                  <a:pt x="1699" y="1495"/>
                </a:lnTo>
                <a:lnTo>
                  <a:pt x="1699" y="1495"/>
                </a:lnTo>
                <a:lnTo>
                  <a:pt x="1699" y="1495"/>
                </a:lnTo>
                <a:lnTo>
                  <a:pt x="1712" y="1495"/>
                </a:lnTo>
                <a:lnTo>
                  <a:pt x="1712" y="1495"/>
                </a:lnTo>
                <a:lnTo>
                  <a:pt x="1712" y="1495"/>
                </a:lnTo>
                <a:lnTo>
                  <a:pt x="1717" y="1495"/>
                </a:lnTo>
                <a:lnTo>
                  <a:pt x="1717" y="1495"/>
                </a:lnTo>
                <a:lnTo>
                  <a:pt x="1717" y="1495"/>
                </a:lnTo>
                <a:lnTo>
                  <a:pt x="1762" y="1495"/>
                </a:lnTo>
                <a:lnTo>
                  <a:pt x="1762" y="1495"/>
                </a:lnTo>
                <a:lnTo>
                  <a:pt x="1762" y="1495"/>
                </a:lnTo>
                <a:lnTo>
                  <a:pt x="1809" y="1495"/>
                </a:lnTo>
                <a:lnTo>
                  <a:pt x="1809" y="1495"/>
                </a:lnTo>
                <a:lnTo>
                  <a:pt x="1809" y="1495"/>
                </a:lnTo>
                <a:lnTo>
                  <a:pt x="1843" y="1495"/>
                </a:lnTo>
                <a:lnTo>
                  <a:pt x="1843" y="1495"/>
                </a:lnTo>
                <a:lnTo>
                  <a:pt x="1843" y="1495"/>
                </a:lnTo>
                <a:lnTo>
                  <a:pt x="1858" y="1495"/>
                </a:lnTo>
                <a:lnTo>
                  <a:pt x="1858" y="1495"/>
                </a:lnTo>
                <a:lnTo>
                  <a:pt x="1858" y="1495"/>
                </a:lnTo>
                <a:lnTo>
                  <a:pt x="1941" y="1495"/>
                </a:lnTo>
                <a:lnTo>
                  <a:pt x="1941" y="1495"/>
                </a:lnTo>
                <a:lnTo>
                  <a:pt x="1941" y="1495"/>
                </a:lnTo>
                <a:lnTo>
                  <a:pt x="1942" y="1495"/>
                </a:lnTo>
                <a:lnTo>
                  <a:pt x="1942" y="1495"/>
                </a:lnTo>
                <a:lnTo>
                  <a:pt x="1942" y="1495"/>
                </a:lnTo>
                <a:lnTo>
                  <a:pt x="1952" y="1495"/>
                </a:lnTo>
                <a:lnTo>
                  <a:pt x="1952" y="1495"/>
                </a:lnTo>
                <a:lnTo>
                  <a:pt x="1952" y="1495"/>
                </a:lnTo>
                <a:lnTo>
                  <a:pt x="2097" y="1495"/>
                </a:lnTo>
                <a:lnTo>
                  <a:pt x="2097" y="1495"/>
                </a:lnTo>
                <a:lnTo>
                  <a:pt x="2097" y="1495"/>
                </a:lnTo>
                <a:lnTo>
                  <a:pt x="2120" y="1495"/>
                </a:lnTo>
                <a:lnTo>
                  <a:pt x="2120" y="1495"/>
                </a:lnTo>
              </a:path>
            </a:pathLst>
          </a:custGeom>
          <a:noFill/>
          <a:ln w="19050" cap="flat">
            <a:solidFill>
              <a:srgbClr val="6620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3" name="Line 109">
            <a:extLst>
              <a:ext uri="{FF2B5EF4-FFF2-40B4-BE49-F238E27FC236}">
                <a16:creationId xmlns:a16="http://schemas.microsoft.com/office/drawing/2014/main" id="{C8F58C68-1868-2BA9-C316-1B52555536F4}"/>
              </a:ext>
            </a:extLst>
          </p:cNvPr>
          <p:cNvSpPr>
            <a:spLocks noChangeShapeType="1"/>
          </p:cNvSpPr>
          <p:nvPr/>
        </p:nvSpPr>
        <p:spPr bwMode="auto">
          <a:xfrm>
            <a:off x="4687970" y="2575446"/>
            <a:ext cx="0" cy="65750"/>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4" name="Line 110">
            <a:extLst>
              <a:ext uri="{FF2B5EF4-FFF2-40B4-BE49-F238E27FC236}">
                <a16:creationId xmlns:a16="http://schemas.microsoft.com/office/drawing/2014/main" id="{6AF4582D-6FD5-FD42-ED68-EB78443274C1}"/>
              </a:ext>
            </a:extLst>
          </p:cNvPr>
          <p:cNvSpPr>
            <a:spLocks noChangeShapeType="1"/>
          </p:cNvSpPr>
          <p:nvPr/>
        </p:nvSpPr>
        <p:spPr bwMode="auto">
          <a:xfrm>
            <a:off x="4745462" y="2651311"/>
            <a:ext cx="0" cy="65750"/>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5" name="Line 111">
            <a:extLst>
              <a:ext uri="{FF2B5EF4-FFF2-40B4-BE49-F238E27FC236}">
                <a16:creationId xmlns:a16="http://schemas.microsoft.com/office/drawing/2014/main" id="{CB4B8A48-8C29-D553-31A6-E643C5C6A6D1}"/>
              </a:ext>
            </a:extLst>
          </p:cNvPr>
          <p:cNvSpPr>
            <a:spLocks noChangeShapeType="1"/>
          </p:cNvSpPr>
          <p:nvPr/>
        </p:nvSpPr>
        <p:spPr bwMode="auto">
          <a:xfrm>
            <a:off x="4759446" y="2700201"/>
            <a:ext cx="0" cy="65750"/>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6" name="Line 112">
            <a:extLst>
              <a:ext uri="{FF2B5EF4-FFF2-40B4-BE49-F238E27FC236}">
                <a16:creationId xmlns:a16="http://schemas.microsoft.com/office/drawing/2014/main" id="{C8956825-6EB8-5541-DC13-F1900CF90854}"/>
              </a:ext>
            </a:extLst>
          </p:cNvPr>
          <p:cNvSpPr>
            <a:spLocks noChangeShapeType="1"/>
          </p:cNvSpPr>
          <p:nvPr/>
        </p:nvSpPr>
        <p:spPr bwMode="auto">
          <a:xfrm>
            <a:off x="4762554" y="2749092"/>
            <a:ext cx="0" cy="64063"/>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7" name="Line 113">
            <a:extLst>
              <a:ext uri="{FF2B5EF4-FFF2-40B4-BE49-F238E27FC236}">
                <a16:creationId xmlns:a16="http://schemas.microsoft.com/office/drawing/2014/main" id="{BC81318B-6E65-26F1-6B8D-3FB75F9C5870}"/>
              </a:ext>
            </a:extLst>
          </p:cNvPr>
          <p:cNvSpPr>
            <a:spLocks noChangeShapeType="1"/>
          </p:cNvSpPr>
          <p:nvPr/>
        </p:nvSpPr>
        <p:spPr bwMode="auto">
          <a:xfrm>
            <a:off x="4764108" y="2767636"/>
            <a:ext cx="0" cy="64063"/>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8" name="Line 114">
            <a:extLst>
              <a:ext uri="{FF2B5EF4-FFF2-40B4-BE49-F238E27FC236}">
                <a16:creationId xmlns:a16="http://schemas.microsoft.com/office/drawing/2014/main" id="{93287E11-A6D2-0781-DFEC-02E3D4722464}"/>
              </a:ext>
            </a:extLst>
          </p:cNvPr>
          <p:cNvSpPr>
            <a:spLocks noChangeShapeType="1"/>
          </p:cNvSpPr>
          <p:nvPr/>
        </p:nvSpPr>
        <p:spPr bwMode="auto">
          <a:xfrm>
            <a:off x="4802953" y="2865417"/>
            <a:ext cx="0" cy="64063"/>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09" name="Line 115">
            <a:extLst>
              <a:ext uri="{FF2B5EF4-FFF2-40B4-BE49-F238E27FC236}">
                <a16:creationId xmlns:a16="http://schemas.microsoft.com/office/drawing/2014/main" id="{E971D1F2-5DAD-F151-70C3-488E92560864}"/>
              </a:ext>
            </a:extLst>
          </p:cNvPr>
          <p:cNvSpPr>
            <a:spLocks noChangeShapeType="1"/>
          </p:cNvSpPr>
          <p:nvPr/>
        </p:nvSpPr>
        <p:spPr bwMode="auto">
          <a:xfrm>
            <a:off x="4830922" y="2894078"/>
            <a:ext cx="0" cy="65750"/>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0" name="Line 116">
            <a:extLst>
              <a:ext uri="{FF2B5EF4-FFF2-40B4-BE49-F238E27FC236}">
                <a16:creationId xmlns:a16="http://schemas.microsoft.com/office/drawing/2014/main" id="{A981A6DC-940D-F4BB-7373-69F136395714}"/>
              </a:ext>
            </a:extLst>
          </p:cNvPr>
          <p:cNvSpPr>
            <a:spLocks noChangeShapeType="1"/>
          </p:cNvSpPr>
          <p:nvPr/>
        </p:nvSpPr>
        <p:spPr bwMode="auto">
          <a:xfrm>
            <a:off x="4832476" y="2904193"/>
            <a:ext cx="0" cy="64063"/>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1" name="Line 117">
            <a:extLst>
              <a:ext uri="{FF2B5EF4-FFF2-40B4-BE49-F238E27FC236}">
                <a16:creationId xmlns:a16="http://schemas.microsoft.com/office/drawing/2014/main" id="{A42C4955-E9CA-9287-A7B1-9FA2F5DAB8D6}"/>
              </a:ext>
            </a:extLst>
          </p:cNvPr>
          <p:cNvSpPr>
            <a:spLocks noChangeShapeType="1"/>
          </p:cNvSpPr>
          <p:nvPr/>
        </p:nvSpPr>
        <p:spPr bwMode="auto">
          <a:xfrm>
            <a:off x="4835584" y="2991859"/>
            <a:ext cx="0" cy="65750"/>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2" name="Line 118">
            <a:extLst>
              <a:ext uri="{FF2B5EF4-FFF2-40B4-BE49-F238E27FC236}">
                <a16:creationId xmlns:a16="http://schemas.microsoft.com/office/drawing/2014/main" id="{0B3CF504-523D-ECD4-2FCF-4ED9176C96A9}"/>
              </a:ext>
            </a:extLst>
          </p:cNvPr>
          <p:cNvSpPr>
            <a:spLocks noChangeShapeType="1"/>
          </p:cNvSpPr>
          <p:nvPr/>
        </p:nvSpPr>
        <p:spPr bwMode="auto">
          <a:xfrm>
            <a:off x="4838691" y="2991859"/>
            <a:ext cx="0" cy="65750"/>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3" name="Line 119">
            <a:extLst>
              <a:ext uri="{FF2B5EF4-FFF2-40B4-BE49-F238E27FC236}">
                <a16:creationId xmlns:a16="http://schemas.microsoft.com/office/drawing/2014/main" id="{A2CF66C4-888A-B0AC-BF9B-A34F619C79C5}"/>
              </a:ext>
            </a:extLst>
          </p:cNvPr>
          <p:cNvSpPr>
            <a:spLocks noChangeShapeType="1"/>
          </p:cNvSpPr>
          <p:nvPr/>
        </p:nvSpPr>
        <p:spPr bwMode="auto">
          <a:xfrm>
            <a:off x="4843352" y="3003659"/>
            <a:ext cx="0" cy="64063"/>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4" name="Line 120">
            <a:extLst>
              <a:ext uri="{FF2B5EF4-FFF2-40B4-BE49-F238E27FC236}">
                <a16:creationId xmlns:a16="http://schemas.microsoft.com/office/drawing/2014/main" id="{3A7CA620-52AC-BB65-5C33-2019A987B22F}"/>
              </a:ext>
            </a:extLst>
          </p:cNvPr>
          <p:cNvSpPr>
            <a:spLocks noChangeShapeType="1"/>
          </p:cNvSpPr>
          <p:nvPr/>
        </p:nvSpPr>
        <p:spPr bwMode="auto">
          <a:xfrm>
            <a:off x="4846460" y="3032320"/>
            <a:ext cx="0" cy="65750"/>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5" name="Line 121">
            <a:extLst>
              <a:ext uri="{FF2B5EF4-FFF2-40B4-BE49-F238E27FC236}">
                <a16:creationId xmlns:a16="http://schemas.microsoft.com/office/drawing/2014/main" id="{3D3357F9-3C58-94AC-849C-50AB3AC0B7D5}"/>
              </a:ext>
            </a:extLst>
          </p:cNvPr>
          <p:cNvSpPr>
            <a:spLocks noChangeShapeType="1"/>
          </p:cNvSpPr>
          <p:nvPr/>
        </p:nvSpPr>
        <p:spPr bwMode="auto">
          <a:xfrm>
            <a:off x="4848014" y="3062666"/>
            <a:ext cx="0" cy="65750"/>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6" name="Line 122">
            <a:extLst>
              <a:ext uri="{FF2B5EF4-FFF2-40B4-BE49-F238E27FC236}">
                <a16:creationId xmlns:a16="http://schemas.microsoft.com/office/drawing/2014/main" id="{CDE110C5-6520-637F-769E-49F89C77D301}"/>
              </a:ext>
            </a:extLst>
          </p:cNvPr>
          <p:cNvSpPr>
            <a:spLocks noChangeShapeType="1"/>
          </p:cNvSpPr>
          <p:nvPr/>
        </p:nvSpPr>
        <p:spPr bwMode="auto">
          <a:xfrm>
            <a:off x="4907059" y="3216080"/>
            <a:ext cx="0" cy="64063"/>
          </a:xfrm>
          <a:prstGeom prst="line">
            <a:avLst/>
          </a:prstGeom>
          <a:noFill/>
          <a:ln w="127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7" name="Line 123">
            <a:extLst>
              <a:ext uri="{FF2B5EF4-FFF2-40B4-BE49-F238E27FC236}">
                <a16:creationId xmlns:a16="http://schemas.microsoft.com/office/drawing/2014/main" id="{506B1CEB-6321-E6E5-8869-B0FF567EFD12}"/>
              </a:ext>
            </a:extLst>
          </p:cNvPr>
          <p:cNvSpPr>
            <a:spLocks noChangeShapeType="1"/>
          </p:cNvSpPr>
          <p:nvPr/>
        </p:nvSpPr>
        <p:spPr bwMode="auto">
          <a:xfrm>
            <a:off x="4911720" y="3266656"/>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8" name="Line 124">
            <a:extLst>
              <a:ext uri="{FF2B5EF4-FFF2-40B4-BE49-F238E27FC236}">
                <a16:creationId xmlns:a16="http://schemas.microsoft.com/office/drawing/2014/main" id="{E0F8EB05-0A35-8827-D904-B62740840E29}"/>
              </a:ext>
            </a:extLst>
          </p:cNvPr>
          <p:cNvSpPr>
            <a:spLocks noChangeShapeType="1"/>
          </p:cNvSpPr>
          <p:nvPr/>
        </p:nvSpPr>
        <p:spPr bwMode="auto">
          <a:xfrm>
            <a:off x="4914828" y="3286887"/>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19" name="Line 125">
            <a:extLst>
              <a:ext uri="{FF2B5EF4-FFF2-40B4-BE49-F238E27FC236}">
                <a16:creationId xmlns:a16="http://schemas.microsoft.com/office/drawing/2014/main" id="{718BDA80-5362-9AC2-3933-EFA225FF4FF1}"/>
              </a:ext>
            </a:extLst>
          </p:cNvPr>
          <p:cNvSpPr>
            <a:spLocks noChangeShapeType="1"/>
          </p:cNvSpPr>
          <p:nvPr/>
        </p:nvSpPr>
        <p:spPr bwMode="auto">
          <a:xfrm>
            <a:off x="4917936" y="3317233"/>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0" name="Line 126">
            <a:extLst>
              <a:ext uri="{FF2B5EF4-FFF2-40B4-BE49-F238E27FC236}">
                <a16:creationId xmlns:a16="http://schemas.microsoft.com/office/drawing/2014/main" id="{5466820C-FDF8-4C26-3A43-5DD87C9D0395}"/>
              </a:ext>
            </a:extLst>
          </p:cNvPr>
          <p:cNvSpPr>
            <a:spLocks noChangeShapeType="1"/>
          </p:cNvSpPr>
          <p:nvPr/>
        </p:nvSpPr>
        <p:spPr bwMode="auto">
          <a:xfrm>
            <a:off x="4921043" y="3339150"/>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1" name="Line 127">
            <a:extLst>
              <a:ext uri="{FF2B5EF4-FFF2-40B4-BE49-F238E27FC236}">
                <a16:creationId xmlns:a16="http://schemas.microsoft.com/office/drawing/2014/main" id="{3CC391F0-99AF-8025-45DF-6A34D70E6E47}"/>
              </a:ext>
            </a:extLst>
          </p:cNvPr>
          <p:cNvSpPr>
            <a:spLocks noChangeShapeType="1"/>
          </p:cNvSpPr>
          <p:nvPr/>
        </p:nvSpPr>
        <p:spPr bwMode="auto">
          <a:xfrm>
            <a:off x="4922598" y="3361066"/>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2" name="Line 128">
            <a:extLst>
              <a:ext uri="{FF2B5EF4-FFF2-40B4-BE49-F238E27FC236}">
                <a16:creationId xmlns:a16="http://schemas.microsoft.com/office/drawing/2014/main" id="{025FBB89-77BF-A10E-D0C7-4CBCE5AA3C20}"/>
              </a:ext>
            </a:extLst>
          </p:cNvPr>
          <p:cNvSpPr>
            <a:spLocks noChangeShapeType="1"/>
          </p:cNvSpPr>
          <p:nvPr/>
        </p:nvSpPr>
        <p:spPr bwMode="auto">
          <a:xfrm>
            <a:off x="4952120" y="3415014"/>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3" name="Line 129">
            <a:extLst>
              <a:ext uri="{FF2B5EF4-FFF2-40B4-BE49-F238E27FC236}">
                <a16:creationId xmlns:a16="http://schemas.microsoft.com/office/drawing/2014/main" id="{6AAB39F4-DF55-CEF1-CC01-6CC43F9D91A1}"/>
              </a:ext>
            </a:extLst>
          </p:cNvPr>
          <p:cNvSpPr>
            <a:spLocks noChangeShapeType="1"/>
          </p:cNvSpPr>
          <p:nvPr/>
        </p:nvSpPr>
        <p:spPr bwMode="auto">
          <a:xfrm>
            <a:off x="4967658" y="3447046"/>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4" name="Line 130">
            <a:extLst>
              <a:ext uri="{FF2B5EF4-FFF2-40B4-BE49-F238E27FC236}">
                <a16:creationId xmlns:a16="http://schemas.microsoft.com/office/drawing/2014/main" id="{47AECCCA-3F1B-8CD7-9D95-F150D44C8992}"/>
              </a:ext>
            </a:extLst>
          </p:cNvPr>
          <p:cNvSpPr>
            <a:spLocks noChangeShapeType="1"/>
          </p:cNvSpPr>
          <p:nvPr/>
        </p:nvSpPr>
        <p:spPr bwMode="auto">
          <a:xfrm>
            <a:off x="4973873" y="3479077"/>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5" name="Line 131">
            <a:extLst>
              <a:ext uri="{FF2B5EF4-FFF2-40B4-BE49-F238E27FC236}">
                <a16:creationId xmlns:a16="http://schemas.microsoft.com/office/drawing/2014/main" id="{02CC01E7-1973-11AC-82DE-40132A6236A0}"/>
              </a:ext>
            </a:extLst>
          </p:cNvPr>
          <p:cNvSpPr>
            <a:spLocks noChangeShapeType="1"/>
          </p:cNvSpPr>
          <p:nvPr/>
        </p:nvSpPr>
        <p:spPr bwMode="auto">
          <a:xfrm>
            <a:off x="4984750" y="3586974"/>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6" name="Line 132">
            <a:extLst>
              <a:ext uri="{FF2B5EF4-FFF2-40B4-BE49-F238E27FC236}">
                <a16:creationId xmlns:a16="http://schemas.microsoft.com/office/drawing/2014/main" id="{14679968-D125-D437-AE0A-F134D438C5AF}"/>
              </a:ext>
            </a:extLst>
          </p:cNvPr>
          <p:cNvSpPr>
            <a:spLocks noChangeShapeType="1"/>
          </p:cNvSpPr>
          <p:nvPr/>
        </p:nvSpPr>
        <p:spPr bwMode="auto">
          <a:xfrm>
            <a:off x="5063995" y="3895490"/>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7" name="Line 133">
            <a:extLst>
              <a:ext uri="{FF2B5EF4-FFF2-40B4-BE49-F238E27FC236}">
                <a16:creationId xmlns:a16="http://schemas.microsoft.com/office/drawing/2014/main" id="{F5288593-C2CA-E7DD-ECAE-65A2C07F4722}"/>
              </a:ext>
            </a:extLst>
          </p:cNvPr>
          <p:cNvSpPr>
            <a:spLocks noChangeShapeType="1"/>
          </p:cNvSpPr>
          <p:nvPr/>
        </p:nvSpPr>
        <p:spPr bwMode="auto">
          <a:xfrm>
            <a:off x="5095071" y="3984841"/>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8" name="Line 134">
            <a:extLst>
              <a:ext uri="{FF2B5EF4-FFF2-40B4-BE49-F238E27FC236}">
                <a16:creationId xmlns:a16="http://schemas.microsoft.com/office/drawing/2014/main" id="{28FD6608-E10D-BCB2-DB37-48B72B760B6A}"/>
              </a:ext>
            </a:extLst>
          </p:cNvPr>
          <p:cNvSpPr>
            <a:spLocks noChangeShapeType="1"/>
          </p:cNvSpPr>
          <p:nvPr/>
        </p:nvSpPr>
        <p:spPr bwMode="auto">
          <a:xfrm>
            <a:off x="5126148" y="4064078"/>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29" name="Line 135">
            <a:extLst>
              <a:ext uri="{FF2B5EF4-FFF2-40B4-BE49-F238E27FC236}">
                <a16:creationId xmlns:a16="http://schemas.microsoft.com/office/drawing/2014/main" id="{4B8F1E37-5B1E-1D16-1641-BCA5D63751BE}"/>
              </a:ext>
            </a:extLst>
          </p:cNvPr>
          <p:cNvSpPr>
            <a:spLocks noChangeShapeType="1"/>
          </p:cNvSpPr>
          <p:nvPr/>
        </p:nvSpPr>
        <p:spPr bwMode="auto">
          <a:xfrm>
            <a:off x="5127702" y="4075879"/>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0" name="Line 136">
            <a:extLst>
              <a:ext uri="{FF2B5EF4-FFF2-40B4-BE49-F238E27FC236}">
                <a16:creationId xmlns:a16="http://schemas.microsoft.com/office/drawing/2014/main" id="{8D5C5FB3-4687-C3E3-3436-6EA7707D6F37}"/>
              </a:ext>
            </a:extLst>
          </p:cNvPr>
          <p:cNvSpPr>
            <a:spLocks noChangeShapeType="1"/>
          </p:cNvSpPr>
          <p:nvPr/>
        </p:nvSpPr>
        <p:spPr bwMode="auto">
          <a:xfrm>
            <a:off x="5143240" y="415680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1" name="Line 137">
            <a:extLst>
              <a:ext uri="{FF2B5EF4-FFF2-40B4-BE49-F238E27FC236}">
                <a16:creationId xmlns:a16="http://schemas.microsoft.com/office/drawing/2014/main" id="{D523E5E3-4734-5F15-82D4-5B3202869458}"/>
              </a:ext>
            </a:extLst>
          </p:cNvPr>
          <p:cNvSpPr>
            <a:spLocks noChangeShapeType="1"/>
          </p:cNvSpPr>
          <p:nvPr/>
        </p:nvSpPr>
        <p:spPr bwMode="auto">
          <a:xfrm>
            <a:off x="5349898" y="447206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2" name="Line 138">
            <a:extLst>
              <a:ext uri="{FF2B5EF4-FFF2-40B4-BE49-F238E27FC236}">
                <a16:creationId xmlns:a16="http://schemas.microsoft.com/office/drawing/2014/main" id="{500A6923-0F11-4FF1-EED8-CFE874BED96C}"/>
              </a:ext>
            </a:extLst>
          </p:cNvPr>
          <p:cNvSpPr>
            <a:spLocks noChangeShapeType="1"/>
          </p:cNvSpPr>
          <p:nvPr/>
        </p:nvSpPr>
        <p:spPr bwMode="auto">
          <a:xfrm>
            <a:off x="5426035" y="4576585"/>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3" name="Line 139">
            <a:extLst>
              <a:ext uri="{FF2B5EF4-FFF2-40B4-BE49-F238E27FC236}">
                <a16:creationId xmlns:a16="http://schemas.microsoft.com/office/drawing/2014/main" id="{008AAD6A-08FD-50B0-DFFD-FC5AAB97744B}"/>
              </a:ext>
            </a:extLst>
          </p:cNvPr>
          <p:cNvSpPr>
            <a:spLocks noChangeShapeType="1"/>
          </p:cNvSpPr>
          <p:nvPr/>
        </p:nvSpPr>
        <p:spPr bwMode="auto">
          <a:xfrm>
            <a:off x="5491296" y="4660879"/>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4" name="Line 140">
            <a:extLst>
              <a:ext uri="{FF2B5EF4-FFF2-40B4-BE49-F238E27FC236}">
                <a16:creationId xmlns:a16="http://schemas.microsoft.com/office/drawing/2014/main" id="{BF254573-0F13-6549-698D-3573D3A7D19A}"/>
              </a:ext>
            </a:extLst>
          </p:cNvPr>
          <p:cNvSpPr>
            <a:spLocks noChangeShapeType="1"/>
          </p:cNvSpPr>
          <p:nvPr/>
        </p:nvSpPr>
        <p:spPr bwMode="auto">
          <a:xfrm>
            <a:off x="5499064" y="4672680"/>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5" name="Line 141">
            <a:extLst>
              <a:ext uri="{FF2B5EF4-FFF2-40B4-BE49-F238E27FC236}">
                <a16:creationId xmlns:a16="http://schemas.microsoft.com/office/drawing/2014/main" id="{561DD7B3-A04A-43F5-5CC6-F0D08DFA0CE3}"/>
              </a:ext>
            </a:extLst>
          </p:cNvPr>
          <p:cNvSpPr>
            <a:spLocks noChangeShapeType="1"/>
          </p:cNvSpPr>
          <p:nvPr/>
        </p:nvSpPr>
        <p:spPr bwMode="auto">
          <a:xfrm>
            <a:off x="5721261" y="4859813"/>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6" name="Line 142">
            <a:extLst>
              <a:ext uri="{FF2B5EF4-FFF2-40B4-BE49-F238E27FC236}">
                <a16:creationId xmlns:a16="http://schemas.microsoft.com/office/drawing/2014/main" id="{9B436494-50D9-671B-A3B2-A6B1C84ED31E}"/>
              </a:ext>
            </a:extLst>
          </p:cNvPr>
          <p:cNvSpPr>
            <a:spLocks noChangeShapeType="1"/>
          </p:cNvSpPr>
          <p:nvPr/>
        </p:nvSpPr>
        <p:spPr bwMode="auto">
          <a:xfrm>
            <a:off x="5965210" y="4974453"/>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7" name="Line 143">
            <a:extLst>
              <a:ext uri="{FF2B5EF4-FFF2-40B4-BE49-F238E27FC236}">
                <a16:creationId xmlns:a16="http://schemas.microsoft.com/office/drawing/2014/main" id="{DE84613D-EF74-A108-3BD9-96B9644D793E}"/>
              </a:ext>
            </a:extLst>
          </p:cNvPr>
          <p:cNvSpPr>
            <a:spLocks noChangeShapeType="1"/>
          </p:cNvSpPr>
          <p:nvPr/>
        </p:nvSpPr>
        <p:spPr bwMode="auto">
          <a:xfrm>
            <a:off x="6010272" y="4974453"/>
            <a:ext cx="0" cy="65750"/>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8" name="Line 144">
            <a:extLst>
              <a:ext uri="{FF2B5EF4-FFF2-40B4-BE49-F238E27FC236}">
                <a16:creationId xmlns:a16="http://schemas.microsoft.com/office/drawing/2014/main" id="{B1A2E27D-5F93-4B1A-745D-4740FB8AE483}"/>
              </a:ext>
            </a:extLst>
          </p:cNvPr>
          <p:cNvSpPr>
            <a:spLocks noChangeShapeType="1"/>
          </p:cNvSpPr>
          <p:nvPr/>
        </p:nvSpPr>
        <p:spPr bwMode="auto">
          <a:xfrm>
            <a:off x="6084855" y="5003112"/>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39" name="Line 145">
            <a:extLst>
              <a:ext uri="{FF2B5EF4-FFF2-40B4-BE49-F238E27FC236}">
                <a16:creationId xmlns:a16="http://schemas.microsoft.com/office/drawing/2014/main" id="{E1A7D7C8-B8FA-40D0-9560-5F34BDF86AB4}"/>
              </a:ext>
            </a:extLst>
          </p:cNvPr>
          <p:cNvSpPr>
            <a:spLocks noChangeShapeType="1"/>
          </p:cNvSpPr>
          <p:nvPr/>
        </p:nvSpPr>
        <p:spPr bwMode="auto">
          <a:xfrm>
            <a:off x="6389404" y="5058747"/>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0" name="Line 146">
            <a:extLst>
              <a:ext uri="{FF2B5EF4-FFF2-40B4-BE49-F238E27FC236}">
                <a16:creationId xmlns:a16="http://schemas.microsoft.com/office/drawing/2014/main" id="{FB705FA1-054D-977B-5CB1-C21E7021C9E0}"/>
              </a:ext>
            </a:extLst>
          </p:cNvPr>
          <p:cNvSpPr>
            <a:spLocks noChangeShapeType="1"/>
          </p:cNvSpPr>
          <p:nvPr/>
        </p:nvSpPr>
        <p:spPr bwMode="auto">
          <a:xfrm>
            <a:off x="6408050" y="5058747"/>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1" name="Line 147">
            <a:extLst>
              <a:ext uri="{FF2B5EF4-FFF2-40B4-BE49-F238E27FC236}">
                <a16:creationId xmlns:a16="http://schemas.microsoft.com/office/drawing/2014/main" id="{14871A85-18D3-E12F-9B3D-35A55462587D}"/>
              </a:ext>
            </a:extLst>
          </p:cNvPr>
          <p:cNvSpPr>
            <a:spLocks noChangeShapeType="1"/>
          </p:cNvSpPr>
          <p:nvPr/>
        </p:nvSpPr>
        <p:spPr bwMode="auto">
          <a:xfrm>
            <a:off x="6614707" y="5058747"/>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2" name="Line 148">
            <a:extLst>
              <a:ext uri="{FF2B5EF4-FFF2-40B4-BE49-F238E27FC236}">
                <a16:creationId xmlns:a16="http://schemas.microsoft.com/office/drawing/2014/main" id="{498AA92F-ACA5-2433-819F-1BA02BC6BBBB}"/>
              </a:ext>
            </a:extLst>
          </p:cNvPr>
          <p:cNvSpPr>
            <a:spLocks noChangeShapeType="1"/>
          </p:cNvSpPr>
          <p:nvPr/>
        </p:nvSpPr>
        <p:spPr bwMode="auto">
          <a:xfrm>
            <a:off x="6672199" y="5058747"/>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3" name="Line 149">
            <a:extLst>
              <a:ext uri="{FF2B5EF4-FFF2-40B4-BE49-F238E27FC236}">
                <a16:creationId xmlns:a16="http://schemas.microsoft.com/office/drawing/2014/main" id="{F76E116A-73F7-F8F1-E417-1059BB941121}"/>
              </a:ext>
            </a:extLst>
          </p:cNvPr>
          <p:cNvSpPr>
            <a:spLocks noChangeShapeType="1"/>
          </p:cNvSpPr>
          <p:nvPr/>
        </p:nvSpPr>
        <p:spPr bwMode="auto">
          <a:xfrm>
            <a:off x="6676860" y="5058747"/>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4" name="Line 150">
            <a:extLst>
              <a:ext uri="{FF2B5EF4-FFF2-40B4-BE49-F238E27FC236}">
                <a16:creationId xmlns:a16="http://schemas.microsoft.com/office/drawing/2014/main" id="{ABA241F0-D88F-99CB-9943-4C2824039BB8}"/>
              </a:ext>
            </a:extLst>
          </p:cNvPr>
          <p:cNvSpPr>
            <a:spLocks noChangeShapeType="1"/>
          </p:cNvSpPr>
          <p:nvPr/>
        </p:nvSpPr>
        <p:spPr bwMode="auto">
          <a:xfrm>
            <a:off x="7270420"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5" name="Line 151">
            <a:extLst>
              <a:ext uri="{FF2B5EF4-FFF2-40B4-BE49-F238E27FC236}">
                <a16:creationId xmlns:a16="http://schemas.microsoft.com/office/drawing/2014/main" id="{22985A2D-F638-ED06-DBDB-CE9681CDA12F}"/>
              </a:ext>
            </a:extLst>
          </p:cNvPr>
          <p:cNvSpPr>
            <a:spLocks noChangeShapeType="1"/>
          </p:cNvSpPr>
          <p:nvPr/>
        </p:nvSpPr>
        <p:spPr bwMode="auto">
          <a:xfrm>
            <a:off x="7327911"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6" name="Line 152">
            <a:extLst>
              <a:ext uri="{FF2B5EF4-FFF2-40B4-BE49-F238E27FC236}">
                <a16:creationId xmlns:a16="http://schemas.microsoft.com/office/drawing/2014/main" id="{1B47C96F-73D1-D2BA-4AA5-45998AE046A5}"/>
              </a:ext>
            </a:extLst>
          </p:cNvPr>
          <p:cNvSpPr>
            <a:spLocks noChangeShapeType="1"/>
          </p:cNvSpPr>
          <p:nvPr/>
        </p:nvSpPr>
        <p:spPr bwMode="auto">
          <a:xfrm>
            <a:off x="7348111"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7" name="Line 153">
            <a:extLst>
              <a:ext uri="{FF2B5EF4-FFF2-40B4-BE49-F238E27FC236}">
                <a16:creationId xmlns:a16="http://schemas.microsoft.com/office/drawing/2014/main" id="{CA313011-CFD5-1451-8304-6B2F96ED1134}"/>
              </a:ext>
            </a:extLst>
          </p:cNvPr>
          <p:cNvSpPr>
            <a:spLocks noChangeShapeType="1"/>
          </p:cNvSpPr>
          <p:nvPr/>
        </p:nvSpPr>
        <p:spPr bwMode="auto">
          <a:xfrm>
            <a:off x="7355880"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8" name="Line 154">
            <a:extLst>
              <a:ext uri="{FF2B5EF4-FFF2-40B4-BE49-F238E27FC236}">
                <a16:creationId xmlns:a16="http://schemas.microsoft.com/office/drawing/2014/main" id="{D2BFBEF1-BEED-BCD6-2251-9754AA1E45CA}"/>
              </a:ext>
            </a:extLst>
          </p:cNvPr>
          <p:cNvSpPr>
            <a:spLocks noChangeShapeType="1"/>
          </p:cNvSpPr>
          <p:nvPr/>
        </p:nvSpPr>
        <p:spPr bwMode="auto">
          <a:xfrm>
            <a:off x="7425802"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49" name="Line 155">
            <a:extLst>
              <a:ext uri="{FF2B5EF4-FFF2-40B4-BE49-F238E27FC236}">
                <a16:creationId xmlns:a16="http://schemas.microsoft.com/office/drawing/2014/main" id="{17CA88C9-63D1-5014-776E-0923BC9DA566}"/>
              </a:ext>
            </a:extLst>
          </p:cNvPr>
          <p:cNvSpPr>
            <a:spLocks noChangeShapeType="1"/>
          </p:cNvSpPr>
          <p:nvPr/>
        </p:nvSpPr>
        <p:spPr bwMode="auto">
          <a:xfrm>
            <a:off x="7498832"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0" name="Line 156">
            <a:extLst>
              <a:ext uri="{FF2B5EF4-FFF2-40B4-BE49-F238E27FC236}">
                <a16:creationId xmlns:a16="http://schemas.microsoft.com/office/drawing/2014/main" id="{DB8F099E-0522-57DA-5128-9456C83B677B}"/>
              </a:ext>
            </a:extLst>
          </p:cNvPr>
          <p:cNvSpPr>
            <a:spLocks noChangeShapeType="1"/>
          </p:cNvSpPr>
          <p:nvPr/>
        </p:nvSpPr>
        <p:spPr bwMode="auto">
          <a:xfrm>
            <a:off x="7551662"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1" name="Line 157">
            <a:extLst>
              <a:ext uri="{FF2B5EF4-FFF2-40B4-BE49-F238E27FC236}">
                <a16:creationId xmlns:a16="http://schemas.microsoft.com/office/drawing/2014/main" id="{3B48D921-55D9-0435-350F-23FB6FD7C982}"/>
              </a:ext>
            </a:extLst>
          </p:cNvPr>
          <p:cNvSpPr>
            <a:spLocks noChangeShapeType="1"/>
          </p:cNvSpPr>
          <p:nvPr/>
        </p:nvSpPr>
        <p:spPr bwMode="auto">
          <a:xfrm>
            <a:off x="7574968"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2" name="Line 158">
            <a:extLst>
              <a:ext uri="{FF2B5EF4-FFF2-40B4-BE49-F238E27FC236}">
                <a16:creationId xmlns:a16="http://schemas.microsoft.com/office/drawing/2014/main" id="{22163ADB-9ECA-76BC-7BC0-DB4D49339C6F}"/>
              </a:ext>
            </a:extLst>
          </p:cNvPr>
          <p:cNvSpPr>
            <a:spLocks noChangeShapeType="1"/>
          </p:cNvSpPr>
          <p:nvPr/>
        </p:nvSpPr>
        <p:spPr bwMode="auto">
          <a:xfrm>
            <a:off x="7703936"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3" name="Line 159">
            <a:extLst>
              <a:ext uri="{FF2B5EF4-FFF2-40B4-BE49-F238E27FC236}">
                <a16:creationId xmlns:a16="http://schemas.microsoft.com/office/drawing/2014/main" id="{A57DB692-AC57-7CF2-B90F-6099E124994D}"/>
              </a:ext>
            </a:extLst>
          </p:cNvPr>
          <p:cNvSpPr>
            <a:spLocks noChangeShapeType="1"/>
          </p:cNvSpPr>
          <p:nvPr/>
        </p:nvSpPr>
        <p:spPr bwMode="auto">
          <a:xfrm>
            <a:off x="7721027"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4" name="Line 160">
            <a:extLst>
              <a:ext uri="{FF2B5EF4-FFF2-40B4-BE49-F238E27FC236}">
                <a16:creationId xmlns:a16="http://schemas.microsoft.com/office/drawing/2014/main" id="{86F62DBE-5ED7-4655-BCA5-11BCE43A1B1D}"/>
              </a:ext>
            </a:extLst>
          </p:cNvPr>
          <p:cNvSpPr>
            <a:spLocks noChangeShapeType="1"/>
          </p:cNvSpPr>
          <p:nvPr/>
        </p:nvSpPr>
        <p:spPr bwMode="auto">
          <a:xfrm>
            <a:off x="7946332"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5" name="Line 161">
            <a:extLst>
              <a:ext uri="{FF2B5EF4-FFF2-40B4-BE49-F238E27FC236}">
                <a16:creationId xmlns:a16="http://schemas.microsoft.com/office/drawing/2014/main" id="{0FED2121-24AB-7096-54F7-17BCAB56EDC2}"/>
              </a:ext>
            </a:extLst>
          </p:cNvPr>
          <p:cNvSpPr>
            <a:spLocks noChangeShapeType="1"/>
          </p:cNvSpPr>
          <p:nvPr/>
        </p:nvSpPr>
        <p:spPr bwMode="auto">
          <a:xfrm>
            <a:off x="7982069" y="5097521"/>
            <a:ext cx="0" cy="64063"/>
          </a:xfrm>
          <a:prstGeom prst="line">
            <a:avLst/>
          </a:prstGeom>
          <a:noFill/>
          <a:ln w="1905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6" name="Rectangle 162">
            <a:extLst>
              <a:ext uri="{FF2B5EF4-FFF2-40B4-BE49-F238E27FC236}">
                <a16:creationId xmlns:a16="http://schemas.microsoft.com/office/drawing/2014/main" id="{755936C2-88E0-BF88-D9A3-F0F9F435FA92}"/>
              </a:ext>
            </a:extLst>
          </p:cNvPr>
          <p:cNvSpPr>
            <a:spLocks noChangeArrowheads="1"/>
          </p:cNvSpPr>
          <p:nvPr/>
        </p:nvSpPr>
        <p:spPr bwMode="auto">
          <a:xfrm>
            <a:off x="6315629" y="5721723"/>
            <a:ext cx="439319" cy="19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Months</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7" name="Rectangle 163">
            <a:extLst>
              <a:ext uri="{FF2B5EF4-FFF2-40B4-BE49-F238E27FC236}">
                <a16:creationId xmlns:a16="http://schemas.microsoft.com/office/drawing/2014/main" id="{E3A6483B-A84F-2A1A-7180-BF6813655E54}"/>
              </a:ext>
            </a:extLst>
          </p:cNvPr>
          <p:cNvSpPr>
            <a:spLocks noChangeArrowheads="1"/>
          </p:cNvSpPr>
          <p:nvPr/>
        </p:nvSpPr>
        <p:spPr bwMode="auto">
          <a:xfrm rot="16200000">
            <a:off x="4148422" y="3945297"/>
            <a:ext cx="4296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PFS, %</a:t>
            </a:r>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58" name="Rectangle 164">
            <a:extLst>
              <a:ext uri="{FF2B5EF4-FFF2-40B4-BE49-F238E27FC236}">
                <a16:creationId xmlns:a16="http://schemas.microsoft.com/office/drawing/2014/main" id="{2C5105D9-7498-9EEF-8AE7-A2041A2A73D0}"/>
              </a:ext>
            </a:extLst>
          </p:cNvPr>
          <p:cNvSpPr>
            <a:spLocks noChangeArrowheads="1"/>
          </p:cNvSpPr>
          <p:nvPr/>
        </p:nvSpPr>
        <p:spPr bwMode="auto">
          <a:xfrm>
            <a:off x="4454897" y="5721723"/>
            <a:ext cx="426767" cy="1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No. at Risk</a:t>
            </a: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362" name="Rectangle 168">
            <a:extLst>
              <a:ext uri="{FF2B5EF4-FFF2-40B4-BE49-F238E27FC236}">
                <a16:creationId xmlns:a16="http://schemas.microsoft.com/office/drawing/2014/main" id="{3CE02232-C6CD-40BD-9258-D8B01B194E26}"/>
              </a:ext>
            </a:extLst>
          </p:cNvPr>
          <p:cNvSpPr>
            <a:spLocks noChangeArrowheads="1"/>
          </p:cNvSpPr>
          <p:nvPr/>
        </p:nvSpPr>
        <p:spPr bwMode="auto">
          <a:xfrm>
            <a:off x="4621156" y="5933718"/>
            <a:ext cx="1394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298</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63" name="Rectangle 169">
            <a:extLst>
              <a:ext uri="{FF2B5EF4-FFF2-40B4-BE49-F238E27FC236}">
                <a16:creationId xmlns:a16="http://schemas.microsoft.com/office/drawing/2014/main" id="{7A25EEB1-C6F1-A9DC-722A-9A6AE38465CC}"/>
              </a:ext>
            </a:extLst>
          </p:cNvPr>
          <p:cNvSpPr>
            <a:spLocks noChangeArrowheads="1"/>
          </p:cNvSpPr>
          <p:nvPr/>
        </p:nvSpPr>
        <p:spPr bwMode="auto">
          <a:xfrm>
            <a:off x="4936581" y="5933718"/>
            <a:ext cx="1394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200</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64" name="Rectangle 170">
            <a:extLst>
              <a:ext uri="{FF2B5EF4-FFF2-40B4-BE49-F238E27FC236}">
                <a16:creationId xmlns:a16="http://schemas.microsoft.com/office/drawing/2014/main" id="{1C3AC19F-5167-2EBC-0B0C-4FCB808CF2F4}"/>
              </a:ext>
            </a:extLst>
          </p:cNvPr>
          <p:cNvSpPr>
            <a:spLocks noChangeArrowheads="1"/>
          </p:cNvSpPr>
          <p:nvPr/>
        </p:nvSpPr>
        <p:spPr bwMode="auto">
          <a:xfrm>
            <a:off x="5258223" y="5933718"/>
            <a:ext cx="1394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123</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65" name="Rectangle 171">
            <a:extLst>
              <a:ext uri="{FF2B5EF4-FFF2-40B4-BE49-F238E27FC236}">
                <a16:creationId xmlns:a16="http://schemas.microsoft.com/office/drawing/2014/main" id="{F2A7AFE9-3AFB-9F9F-E40E-3ECB724BF746}"/>
              </a:ext>
            </a:extLst>
          </p:cNvPr>
          <p:cNvSpPr>
            <a:spLocks noChangeArrowheads="1"/>
          </p:cNvSpPr>
          <p:nvPr/>
        </p:nvSpPr>
        <p:spPr bwMode="auto">
          <a:xfrm>
            <a:off x="5603171" y="5933718"/>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73</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66" name="Rectangle 172">
            <a:extLst>
              <a:ext uri="{FF2B5EF4-FFF2-40B4-BE49-F238E27FC236}">
                <a16:creationId xmlns:a16="http://schemas.microsoft.com/office/drawing/2014/main" id="{E3F748FF-C6D5-8A6D-4F57-CD169C767DB1}"/>
              </a:ext>
            </a:extLst>
          </p:cNvPr>
          <p:cNvSpPr>
            <a:spLocks noChangeArrowheads="1"/>
          </p:cNvSpPr>
          <p:nvPr/>
        </p:nvSpPr>
        <p:spPr bwMode="auto">
          <a:xfrm>
            <a:off x="5927919" y="5933718"/>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60</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67" name="Rectangle 173">
            <a:extLst>
              <a:ext uri="{FF2B5EF4-FFF2-40B4-BE49-F238E27FC236}">
                <a16:creationId xmlns:a16="http://schemas.microsoft.com/office/drawing/2014/main" id="{4866F128-B508-A43E-6935-71DB12C5E8B4}"/>
              </a:ext>
            </a:extLst>
          </p:cNvPr>
          <p:cNvSpPr>
            <a:spLocks noChangeArrowheads="1"/>
          </p:cNvSpPr>
          <p:nvPr/>
        </p:nvSpPr>
        <p:spPr bwMode="auto">
          <a:xfrm>
            <a:off x="6238683" y="5933718"/>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50</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68" name="Rectangle 174">
            <a:extLst>
              <a:ext uri="{FF2B5EF4-FFF2-40B4-BE49-F238E27FC236}">
                <a16:creationId xmlns:a16="http://schemas.microsoft.com/office/drawing/2014/main" id="{6C0F6BD1-003E-3EB2-B6D1-142BE60923A7}"/>
              </a:ext>
            </a:extLst>
          </p:cNvPr>
          <p:cNvSpPr>
            <a:spLocks noChangeArrowheads="1"/>
          </p:cNvSpPr>
          <p:nvPr/>
        </p:nvSpPr>
        <p:spPr bwMode="auto">
          <a:xfrm>
            <a:off x="6568093" y="5933718"/>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36</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69" name="Rectangle 175">
            <a:extLst>
              <a:ext uri="{FF2B5EF4-FFF2-40B4-BE49-F238E27FC236}">
                <a16:creationId xmlns:a16="http://schemas.microsoft.com/office/drawing/2014/main" id="{3746320D-4533-25CF-DF51-FB093DB6B15D}"/>
              </a:ext>
            </a:extLst>
          </p:cNvPr>
          <p:cNvSpPr>
            <a:spLocks noChangeArrowheads="1"/>
          </p:cNvSpPr>
          <p:nvPr/>
        </p:nvSpPr>
        <p:spPr bwMode="auto">
          <a:xfrm>
            <a:off x="6902165" y="5933718"/>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28</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70" name="Rectangle 176">
            <a:extLst>
              <a:ext uri="{FF2B5EF4-FFF2-40B4-BE49-F238E27FC236}">
                <a16:creationId xmlns:a16="http://schemas.microsoft.com/office/drawing/2014/main" id="{B0311763-32E7-AF3E-8769-33C8F06B0F66}"/>
              </a:ext>
            </a:extLst>
          </p:cNvPr>
          <p:cNvSpPr>
            <a:spLocks noChangeArrowheads="1"/>
          </p:cNvSpPr>
          <p:nvPr/>
        </p:nvSpPr>
        <p:spPr bwMode="auto">
          <a:xfrm>
            <a:off x="7220697" y="5933718"/>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19</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71" name="Rectangle 177">
            <a:extLst>
              <a:ext uri="{FF2B5EF4-FFF2-40B4-BE49-F238E27FC236}">
                <a16:creationId xmlns:a16="http://schemas.microsoft.com/office/drawing/2014/main" id="{69F4F44C-6EB3-C3E5-AEA5-463D7222BDCB}"/>
              </a:ext>
            </a:extLst>
          </p:cNvPr>
          <p:cNvSpPr>
            <a:spLocks noChangeArrowheads="1"/>
          </p:cNvSpPr>
          <p:nvPr/>
        </p:nvSpPr>
        <p:spPr bwMode="auto">
          <a:xfrm>
            <a:off x="7523693" y="5933718"/>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12</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72" name="Rectangle 178">
            <a:extLst>
              <a:ext uri="{FF2B5EF4-FFF2-40B4-BE49-F238E27FC236}">
                <a16:creationId xmlns:a16="http://schemas.microsoft.com/office/drawing/2014/main" id="{09022D66-4E97-ED83-8C4D-C856A3018D60}"/>
              </a:ext>
            </a:extLst>
          </p:cNvPr>
          <p:cNvSpPr>
            <a:spLocks noChangeArrowheads="1"/>
          </p:cNvSpPr>
          <p:nvPr/>
        </p:nvSpPr>
        <p:spPr bwMode="auto">
          <a:xfrm>
            <a:off x="7876409" y="5933718"/>
            <a:ext cx="464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2</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73" name="Rectangle 179">
            <a:extLst>
              <a:ext uri="{FF2B5EF4-FFF2-40B4-BE49-F238E27FC236}">
                <a16:creationId xmlns:a16="http://schemas.microsoft.com/office/drawing/2014/main" id="{7D654475-340E-44EE-F10F-494724D5334A}"/>
              </a:ext>
            </a:extLst>
          </p:cNvPr>
          <p:cNvSpPr>
            <a:spLocks noChangeArrowheads="1"/>
          </p:cNvSpPr>
          <p:nvPr/>
        </p:nvSpPr>
        <p:spPr bwMode="auto">
          <a:xfrm>
            <a:off x="8207374" y="5933718"/>
            <a:ext cx="464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0</a:t>
            </a:r>
            <a:endParaRPr kumimoji="0" lang="en-US" sz="1800" b="0"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endParaRPr>
          </a:p>
        </p:txBody>
      </p:sp>
      <p:sp>
        <p:nvSpPr>
          <p:cNvPr id="374" name="Rectangle 180">
            <a:extLst>
              <a:ext uri="{FF2B5EF4-FFF2-40B4-BE49-F238E27FC236}">
                <a16:creationId xmlns:a16="http://schemas.microsoft.com/office/drawing/2014/main" id="{ACBFFAEC-E93F-6AA8-AE13-5D19E1955598}"/>
              </a:ext>
            </a:extLst>
          </p:cNvPr>
          <p:cNvSpPr>
            <a:spLocks noChangeArrowheads="1"/>
          </p:cNvSpPr>
          <p:nvPr/>
        </p:nvSpPr>
        <p:spPr bwMode="auto">
          <a:xfrm>
            <a:off x="4618049" y="6080390"/>
            <a:ext cx="1394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296</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75" name="Rectangle 181">
            <a:extLst>
              <a:ext uri="{FF2B5EF4-FFF2-40B4-BE49-F238E27FC236}">
                <a16:creationId xmlns:a16="http://schemas.microsoft.com/office/drawing/2014/main" id="{86078919-CC66-A2B4-133E-8D067F240307}"/>
              </a:ext>
            </a:extLst>
          </p:cNvPr>
          <p:cNvSpPr>
            <a:spLocks noChangeArrowheads="1"/>
          </p:cNvSpPr>
          <p:nvPr/>
        </p:nvSpPr>
        <p:spPr bwMode="auto">
          <a:xfrm>
            <a:off x="4933474" y="6080390"/>
            <a:ext cx="1394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152</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76" name="Rectangle 182">
            <a:extLst>
              <a:ext uri="{FF2B5EF4-FFF2-40B4-BE49-F238E27FC236}">
                <a16:creationId xmlns:a16="http://schemas.microsoft.com/office/drawing/2014/main" id="{FB04E799-94D9-F3CD-F236-55E6E2036B62}"/>
              </a:ext>
            </a:extLst>
          </p:cNvPr>
          <p:cNvSpPr>
            <a:spLocks noChangeArrowheads="1"/>
          </p:cNvSpPr>
          <p:nvPr/>
        </p:nvSpPr>
        <p:spPr bwMode="auto">
          <a:xfrm>
            <a:off x="5276869" y="6080390"/>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78</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77" name="Rectangle 183">
            <a:extLst>
              <a:ext uri="{FF2B5EF4-FFF2-40B4-BE49-F238E27FC236}">
                <a16:creationId xmlns:a16="http://schemas.microsoft.com/office/drawing/2014/main" id="{28C8ED1A-FE16-701D-1B61-393C826DBDC3}"/>
              </a:ext>
            </a:extLst>
          </p:cNvPr>
          <p:cNvSpPr>
            <a:spLocks noChangeArrowheads="1"/>
          </p:cNvSpPr>
          <p:nvPr/>
        </p:nvSpPr>
        <p:spPr bwMode="auto">
          <a:xfrm>
            <a:off x="5600063" y="6080390"/>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45</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78" name="Rectangle 184">
            <a:extLst>
              <a:ext uri="{FF2B5EF4-FFF2-40B4-BE49-F238E27FC236}">
                <a16:creationId xmlns:a16="http://schemas.microsoft.com/office/drawing/2014/main" id="{A77AF2C2-B64E-446F-1334-4323072901FD}"/>
              </a:ext>
            </a:extLst>
          </p:cNvPr>
          <p:cNvSpPr>
            <a:spLocks noChangeArrowheads="1"/>
          </p:cNvSpPr>
          <p:nvPr/>
        </p:nvSpPr>
        <p:spPr bwMode="auto">
          <a:xfrm>
            <a:off x="5931026" y="6080390"/>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29</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79" name="Rectangle 185">
            <a:extLst>
              <a:ext uri="{FF2B5EF4-FFF2-40B4-BE49-F238E27FC236}">
                <a16:creationId xmlns:a16="http://schemas.microsoft.com/office/drawing/2014/main" id="{57EC276B-E896-A384-98E6-E5F2E6A9B905}"/>
              </a:ext>
            </a:extLst>
          </p:cNvPr>
          <p:cNvSpPr>
            <a:spLocks noChangeArrowheads="1"/>
          </p:cNvSpPr>
          <p:nvPr/>
        </p:nvSpPr>
        <p:spPr bwMode="auto">
          <a:xfrm>
            <a:off x="6238683" y="6080390"/>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23</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80" name="Rectangle 186">
            <a:extLst>
              <a:ext uri="{FF2B5EF4-FFF2-40B4-BE49-F238E27FC236}">
                <a16:creationId xmlns:a16="http://schemas.microsoft.com/office/drawing/2014/main" id="{7D4B140F-9C49-3E12-2361-9A70448063A7}"/>
              </a:ext>
            </a:extLst>
          </p:cNvPr>
          <p:cNvSpPr>
            <a:spLocks noChangeArrowheads="1"/>
          </p:cNvSpPr>
          <p:nvPr/>
        </p:nvSpPr>
        <p:spPr bwMode="auto">
          <a:xfrm>
            <a:off x="6568093" y="6080390"/>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19</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81" name="Rectangle 187">
            <a:extLst>
              <a:ext uri="{FF2B5EF4-FFF2-40B4-BE49-F238E27FC236}">
                <a16:creationId xmlns:a16="http://schemas.microsoft.com/office/drawing/2014/main" id="{0089F45A-2605-7C98-B8F2-AAB423BAAC0C}"/>
              </a:ext>
            </a:extLst>
          </p:cNvPr>
          <p:cNvSpPr>
            <a:spLocks noChangeArrowheads="1"/>
          </p:cNvSpPr>
          <p:nvPr/>
        </p:nvSpPr>
        <p:spPr bwMode="auto">
          <a:xfrm>
            <a:off x="6899057" y="6080390"/>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14</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82" name="Rectangle 188">
            <a:extLst>
              <a:ext uri="{FF2B5EF4-FFF2-40B4-BE49-F238E27FC236}">
                <a16:creationId xmlns:a16="http://schemas.microsoft.com/office/drawing/2014/main" id="{CC3B581C-6EAE-C75C-9C5F-745F1AB67C49}"/>
              </a:ext>
            </a:extLst>
          </p:cNvPr>
          <p:cNvSpPr>
            <a:spLocks noChangeArrowheads="1"/>
          </p:cNvSpPr>
          <p:nvPr/>
        </p:nvSpPr>
        <p:spPr bwMode="auto">
          <a:xfrm>
            <a:off x="7220697" y="6080390"/>
            <a:ext cx="929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13</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83" name="Rectangle 189">
            <a:extLst>
              <a:ext uri="{FF2B5EF4-FFF2-40B4-BE49-F238E27FC236}">
                <a16:creationId xmlns:a16="http://schemas.microsoft.com/office/drawing/2014/main" id="{DFB8D984-615C-DDF0-9F37-F013AC735926}"/>
              </a:ext>
            </a:extLst>
          </p:cNvPr>
          <p:cNvSpPr>
            <a:spLocks noChangeArrowheads="1"/>
          </p:cNvSpPr>
          <p:nvPr/>
        </p:nvSpPr>
        <p:spPr bwMode="auto">
          <a:xfrm>
            <a:off x="7540784" y="6080390"/>
            <a:ext cx="464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6</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84" name="Rectangle 190">
            <a:extLst>
              <a:ext uri="{FF2B5EF4-FFF2-40B4-BE49-F238E27FC236}">
                <a16:creationId xmlns:a16="http://schemas.microsoft.com/office/drawing/2014/main" id="{3929C5A3-3CC4-4CB2-CF80-D9C4A5181EE8}"/>
              </a:ext>
            </a:extLst>
          </p:cNvPr>
          <p:cNvSpPr>
            <a:spLocks noChangeArrowheads="1"/>
          </p:cNvSpPr>
          <p:nvPr/>
        </p:nvSpPr>
        <p:spPr bwMode="auto">
          <a:xfrm>
            <a:off x="7876409" y="6080390"/>
            <a:ext cx="464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2</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85" name="Rectangle 191">
            <a:extLst>
              <a:ext uri="{FF2B5EF4-FFF2-40B4-BE49-F238E27FC236}">
                <a16:creationId xmlns:a16="http://schemas.microsoft.com/office/drawing/2014/main" id="{D4EE3565-D215-6819-3A95-ECC488D85A7F}"/>
              </a:ext>
            </a:extLst>
          </p:cNvPr>
          <p:cNvSpPr>
            <a:spLocks noChangeArrowheads="1"/>
          </p:cNvSpPr>
          <p:nvPr/>
        </p:nvSpPr>
        <p:spPr bwMode="auto">
          <a:xfrm>
            <a:off x="8207374" y="6080390"/>
            <a:ext cx="464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0</a:t>
            </a:r>
            <a:endParaRPr kumimoji="0" lang="en-US" sz="1800" b="0"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endParaRPr>
          </a:p>
        </p:txBody>
      </p:sp>
      <p:sp>
        <p:nvSpPr>
          <p:cNvPr id="397" name="Rectangle: Rounded Corners 396">
            <a:extLst>
              <a:ext uri="{FF2B5EF4-FFF2-40B4-BE49-F238E27FC236}">
                <a16:creationId xmlns:a16="http://schemas.microsoft.com/office/drawing/2014/main" id="{5EAE3D0A-8E1C-FEC5-B777-FC40A3523FE3}"/>
              </a:ext>
            </a:extLst>
          </p:cNvPr>
          <p:cNvSpPr/>
          <p:nvPr/>
        </p:nvSpPr>
        <p:spPr>
          <a:xfrm>
            <a:off x="6175664" y="2690075"/>
            <a:ext cx="1808963" cy="290765"/>
          </a:xfrm>
          <a:prstGeom prst="roundRect">
            <a:avLst/>
          </a:prstGeom>
          <a:solidFill>
            <a:schemeClr val="bg1"/>
          </a:solidFill>
          <a:ln w="19050" cap="flat" cmpd="sng" algn="ctr">
            <a:solidFill>
              <a:srgbClr val="1D559B"/>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HR 0.72 (95% CI, 0.60-0.87)</a:t>
            </a:r>
            <a:endParaRPr kumimoji="0" lang="en-US" sz="1200" b="0" i="0" u="none" strike="noStrike" kern="600" cap="none" spc="3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403" name="TextBox 402">
            <a:extLst>
              <a:ext uri="{FF2B5EF4-FFF2-40B4-BE49-F238E27FC236}">
                <a16:creationId xmlns:a16="http://schemas.microsoft.com/office/drawing/2014/main" id="{DEEDCC6C-314A-64B9-2AF2-590FD5E630BD}"/>
              </a:ext>
            </a:extLst>
          </p:cNvPr>
          <p:cNvSpPr txBox="1"/>
          <p:nvPr/>
        </p:nvSpPr>
        <p:spPr>
          <a:xfrm>
            <a:off x="6088241" y="1106068"/>
            <a:ext cx="595035" cy="400110"/>
          </a:xfrm>
          <a:prstGeom prst="rect">
            <a:avLst/>
          </a:prstGeom>
          <a:noFill/>
        </p:spPr>
        <p:txBody>
          <a:bodyPr wrap="none" rtlCol="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PFS</a:t>
            </a:r>
            <a:endParaRPr kumimoji="0" lang="en-US" sz="2000" b="1"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endParaRPr>
          </a:p>
        </p:txBody>
      </p:sp>
      <p:sp>
        <p:nvSpPr>
          <p:cNvPr id="418" name="TextBox 417">
            <a:extLst>
              <a:ext uri="{FF2B5EF4-FFF2-40B4-BE49-F238E27FC236}">
                <a16:creationId xmlns:a16="http://schemas.microsoft.com/office/drawing/2014/main" id="{E1AF3A45-FDDF-A2C4-5ADE-DDF1EDC19C18}"/>
              </a:ext>
            </a:extLst>
          </p:cNvPr>
          <p:cNvSpPr txBox="1"/>
          <p:nvPr/>
        </p:nvSpPr>
        <p:spPr>
          <a:xfrm>
            <a:off x="9365378" y="1106068"/>
            <a:ext cx="1667444" cy="400110"/>
          </a:xfrm>
          <a:prstGeom prst="rect">
            <a:avLst/>
          </a:prstGeom>
          <a:noFill/>
        </p:spPr>
        <p:txBody>
          <a:bodyPr wrap="none" rtlCol="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and DOR </a:t>
            </a:r>
            <a:endParaRPr kumimoji="0" lang="en-US" sz="2000" b="1"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endParaRPr>
          </a:p>
        </p:txBody>
      </p:sp>
      <p:graphicFrame>
        <p:nvGraphicFramePr>
          <p:cNvPr id="419" name="Table 400">
            <a:extLst>
              <a:ext uri="{FF2B5EF4-FFF2-40B4-BE49-F238E27FC236}">
                <a16:creationId xmlns:a16="http://schemas.microsoft.com/office/drawing/2014/main" id="{9848BB36-9084-E578-5EB0-C4112A647659}"/>
              </a:ext>
            </a:extLst>
          </p:cNvPr>
          <p:cNvGraphicFramePr>
            <a:graphicFrameLocks noGrp="1"/>
          </p:cNvGraphicFramePr>
          <p:nvPr/>
        </p:nvGraphicFramePr>
        <p:xfrm>
          <a:off x="8326103" y="1574754"/>
          <a:ext cx="3772202" cy="731520"/>
        </p:xfrm>
        <a:graphic>
          <a:graphicData uri="http://schemas.openxmlformats.org/drawingml/2006/table">
            <a:tbl>
              <a:tblPr firstRow="1" bandRow="1"/>
              <a:tblGrid>
                <a:gridCol w="1329416">
                  <a:extLst>
                    <a:ext uri="{9D8B030D-6E8A-4147-A177-3AD203B41FA5}">
                      <a16:colId xmlns:a16="http://schemas.microsoft.com/office/drawing/2014/main" val="1229154358"/>
                    </a:ext>
                  </a:extLst>
                </a:gridCol>
                <a:gridCol w="967190">
                  <a:extLst>
                    <a:ext uri="{9D8B030D-6E8A-4147-A177-3AD203B41FA5}">
                      <a16:colId xmlns:a16="http://schemas.microsoft.com/office/drawing/2014/main" val="1549779516"/>
                    </a:ext>
                  </a:extLst>
                </a:gridCol>
                <a:gridCol w="1475596">
                  <a:extLst>
                    <a:ext uri="{9D8B030D-6E8A-4147-A177-3AD203B41FA5}">
                      <a16:colId xmlns:a16="http://schemas.microsoft.com/office/drawing/2014/main" val="2741064986"/>
                    </a:ext>
                  </a:extLst>
                </a:gridCol>
              </a:tblGrid>
              <a:tr h="230767">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endParaRPr lang="en-US" sz="1000" noProof="0" dirty="0">
                        <a:latin typeface="Arial Narrow" panose="020B0606020202030204" pitchFamily="34" charset="0"/>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b="1" noProof="0" dirty="0">
                          <a:latin typeface="Arial Narrow"/>
                          <a:cs typeface="Arial"/>
                        </a:rPr>
                        <a:t>Responders, n </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b="1" noProof="0" dirty="0">
                          <a:latin typeface="Arial Narrow"/>
                          <a:cs typeface="Arial"/>
                        </a:rPr>
                        <a:t>Median DOR (range), </a:t>
                      </a:r>
                      <a:r>
                        <a:rPr lang="en-US" sz="1000" b="1" noProof="0" dirty="0" err="1">
                          <a:latin typeface="Arial Narrow"/>
                          <a:cs typeface="Arial"/>
                        </a:rPr>
                        <a:t>mo</a:t>
                      </a:r>
                      <a:endParaRPr lang="en-US" sz="1000" b="1" noProof="0" dirty="0">
                        <a:latin typeface="Arial Narrow"/>
                        <a:cs typeface="Arial"/>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731558542"/>
                  </a:ext>
                </a:extLst>
              </a:tr>
              <a:tr h="230767">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r>
                        <a:rPr lang="en-US" sz="1000" b="1" noProof="0" dirty="0">
                          <a:solidFill>
                            <a:srgbClr val="00857C"/>
                          </a:solidFill>
                          <a:latin typeface="Arial Narrow"/>
                          <a:cs typeface="Arial"/>
                        </a:rPr>
                        <a:t>Pembrolizumab group</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noProof="0" dirty="0">
                          <a:latin typeface="Arial Narrow"/>
                          <a:cs typeface="Arial"/>
                        </a:rPr>
                        <a:t>218</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kumimoji="0" lang="en-US" sz="1000" b="0" i="0" u="none" strike="noStrike" cap="none" normalizeH="0" baseline="0" noProof="0" dirty="0">
                          <a:ln>
                            <a:noFill/>
                          </a:ln>
                          <a:solidFill>
                            <a:schemeClr val="tx1"/>
                          </a:solidFill>
                          <a:effectLst/>
                          <a:latin typeface="Arial Narrow"/>
                        </a:rPr>
                        <a:t>11.3 (1.1+  -to 60.8+)</a:t>
                      </a:r>
                      <a:endParaRPr lang="en-US" sz="1000" noProof="0" dirty="0">
                        <a:solidFill>
                          <a:schemeClr val="tx1"/>
                        </a:solidFill>
                        <a:latin typeface="Arial Narrow"/>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96072508"/>
                  </a:ext>
                </a:extLst>
              </a:tr>
              <a:tr h="230767">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r>
                        <a:rPr lang="en-US" sz="1000" b="1" noProof="0" dirty="0">
                          <a:solidFill>
                            <a:srgbClr val="610F0F"/>
                          </a:solidFill>
                          <a:latin typeface="Arial Narrow"/>
                          <a:cs typeface="Arial"/>
                        </a:rPr>
                        <a:t>Placebo group</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lang="en-US" sz="1000" noProof="0" dirty="0">
                          <a:latin typeface="Arial Narrow"/>
                          <a:cs typeface="Arial"/>
                        </a:rPr>
                        <a:t>173</a:t>
                      </a: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50" rtl="0" eaLnBrk="1" latinLnBrk="0" hangingPunct="1">
                        <a:defRPr sz="1867" kern="1200">
                          <a:solidFill>
                            <a:schemeClr val="tx1"/>
                          </a:solidFill>
                          <a:latin typeface="Arial Narrow"/>
                        </a:defRPr>
                      </a:lvl1pPr>
                      <a:lvl2pPr marL="457250" algn="l" defTabSz="457250" rtl="0" eaLnBrk="1" latinLnBrk="0" hangingPunct="1">
                        <a:defRPr sz="1867" kern="1200">
                          <a:solidFill>
                            <a:schemeClr val="tx1"/>
                          </a:solidFill>
                          <a:latin typeface="Arial Narrow"/>
                        </a:defRPr>
                      </a:lvl2pPr>
                      <a:lvl3pPr marL="914498" algn="l" defTabSz="457250" rtl="0" eaLnBrk="1" latinLnBrk="0" hangingPunct="1">
                        <a:defRPr sz="1867" kern="1200">
                          <a:solidFill>
                            <a:schemeClr val="tx1"/>
                          </a:solidFill>
                          <a:latin typeface="Arial Narrow"/>
                        </a:defRPr>
                      </a:lvl3pPr>
                      <a:lvl4pPr marL="1371748" algn="l" defTabSz="457250" rtl="0" eaLnBrk="1" latinLnBrk="0" hangingPunct="1">
                        <a:defRPr sz="1867" kern="1200">
                          <a:solidFill>
                            <a:schemeClr val="tx1"/>
                          </a:solidFill>
                          <a:latin typeface="Arial Narrow"/>
                        </a:defRPr>
                      </a:lvl4pPr>
                      <a:lvl5pPr marL="1828998" algn="l" defTabSz="457250" rtl="0" eaLnBrk="1" latinLnBrk="0" hangingPunct="1">
                        <a:defRPr sz="1867" kern="1200">
                          <a:solidFill>
                            <a:schemeClr val="tx1"/>
                          </a:solidFill>
                          <a:latin typeface="Arial Narrow"/>
                        </a:defRPr>
                      </a:lvl5pPr>
                      <a:lvl6pPr marL="2286248" algn="l" defTabSz="457250" rtl="0" eaLnBrk="1" latinLnBrk="0" hangingPunct="1">
                        <a:defRPr sz="1867" kern="1200">
                          <a:solidFill>
                            <a:schemeClr val="tx1"/>
                          </a:solidFill>
                          <a:latin typeface="Arial Narrow"/>
                        </a:defRPr>
                      </a:lvl6pPr>
                      <a:lvl7pPr marL="2743497" algn="l" defTabSz="457250" rtl="0" eaLnBrk="1" latinLnBrk="0" hangingPunct="1">
                        <a:defRPr sz="1867" kern="1200">
                          <a:solidFill>
                            <a:schemeClr val="tx1"/>
                          </a:solidFill>
                          <a:latin typeface="Arial Narrow"/>
                        </a:defRPr>
                      </a:lvl7pPr>
                      <a:lvl8pPr marL="3200747" algn="l" defTabSz="457250" rtl="0" eaLnBrk="1" latinLnBrk="0" hangingPunct="1">
                        <a:defRPr sz="1867" kern="1200">
                          <a:solidFill>
                            <a:schemeClr val="tx1"/>
                          </a:solidFill>
                          <a:latin typeface="Arial Narrow"/>
                        </a:defRPr>
                      </a:lvl8pPr>
                      <a:lvl9pPr marL="3657997" algn="l" defTabSz="457250" rtl="0" eaLnBrk="1" latinLnBrk="0" hangingPunct="1">
                        <a:defRPr sz="1867" kern="1200">
                          <a:solidFill>
                            <a:schemeClr val="tx1"/>
                          </a:solidFill>
                          <a:latin typeface="Arial Narrow"/>
                        </a:defRPr>
                      </a:lvl9pPr>
                    </a:lstStyle>
                    <a:p>
                      <a:pPr algn="ctr"/>
                      <a:r>
                        <a:rPr kumimoji="0" lang="en-US" sz="1000" b="0" i="0" u="none" strike="noStrike" cap="none" normalizeH="0" baseline="0" noProof="0" dirty="0">
                          <a:ln>
                            <a:noFill/>
                          </a:ln>
                          <a:solidFill>
                            <a:schemeClr val="tx1"/>
                          </a:solidFill>
                          <a:effectLst/>
                          <a:latin typeface="Arial Narrow"/>
                        </a:rPr>
                        <a:t>9.5 (1.4+ to 60.5+)</a:t>
                      </a:r>
                      <a:endParaRPr lang="en-US" sz="1000" noProof="0" dirty="0">
                        <a:solidFill>
                          <a:schemeClr val="tx1"/>
                        </a:solidFill>
                        <a:latin typeface="Arial Narrow"/>
                        <a:cs typeface="Arial" panose="020B0604020202020204" pitchFamily="34" charset="0"/>
                      </a:endParaRPr>
                    </a:p>
                  </a:txBody>
                  <a:tcP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197800545"/>
                  </a:ext>
                </a:extLst>
              </a:tr>
            </a:tbl>
          </a:graphicData>
        </a:graphic>
      </p:graphicFrame>
      <p:sp>
        <p:nvSpPr>
          <p:cNvPr id="422" name="Freeform 264">
            <a:extLst>
              <a:ext uri="{FF2B5EF4-FFF2-40B4-BE49-F238E27FC236}">
                <a16:creationId xmlns:a16="http://schemas.microsoft.com/office/drawing/2014/main" id="{0956FE6D-DFB8-24BF-5DCA-B793EF17846B}"/>
              </a:ext>
            </a:extLst>
          </p:cNvPr>
          <p:cNvSpPr>
            <a:spLocks noEditPoints="1"/>
          </p:cNvSpPr>
          <p:nvPr/>
        </p:nvSpPr>
        <p:spPr bwMode="auto">
          <a:xfrm>
            <a:off x="6603964" y="3651133"/>
            <a:ext cx="6192" cy="1754192"/>
          </a:xfrm>
          <a:custGeom>
            <a:avLst/>
            <a:gdLst>
              <a:gd name="T0" fmla="*/ 0 w 48"/>
              <a:gd name="T1" fmla="*/ 0 h 9000"/>
              <a:gd name="T2" fmla="*/ 0 w 48"/>
              <a:gd name="T3" fmla="*/ 336 h 9000"/>
              <a:gd name="T4" fmla="*/ 48 w 48"/>
              <a:gd name="T5" fmla="*/ 576 h 9000"/>
              <a:gd name="T6" fmla="*/ 48 w 48"/>
              <a:gd name="T7" fmla="*/ 480 h 9000"/>
              <a:gd name="T8" fmla="*/ 0 w 48"/>
              <a:gd name="T9" fmla="*/ 720 h 9000"/>
              <a:gd name="T10" fmla="*/ 24 w 48"/>
              <a:gd name="T11" fmla="*/ 1080 h 9000"/>
              <a:gd name="T12" fmla="*/ 48 w 48"/>
              <a:gd name="T13" fmla="*/ 1200 h 9000"/>
              <a:gd name="T14" fmla="*/ 24 w 48"/>
              <a:gd name="T15" fmla="*/ 1176 h 9000"/>
              <a:gd name="T16" fmla="*/ 0 w 48"/>
              <a:gd name="T17" fmla="*/ 1536 h 9000"/>
              <a:gd name="T18" fmla="*/ 48 w 48"/>
              <a:gd name="T19" fmla="*/ 1776 h 9000"/>
              <a:gd name="T20" fmla="*/ 48 w 48"/>
              <a:gd name="T21" fmla="*/ 1680 h 9000"/>
              <a:gd name="T22" fmla="*/ 0 w 48"/>
              <a:gd name="T23" fmla="*/ 1920 h 9000"/>
              <a:gd name="T24" fmla="*/ 24 w 48"/>
              <a:gd name="T25" fmla="*/ 2280 h 9000"/>
              <a:gd name="T26" fmla="*/ 48 w 48"/>
              <a:gd name="T27" fmla="*/ 2400 h 9000"/>
              <a:gd name="T28" fmla="*/ 24 w 48"/>
              <a:gd name="T29" fmla="*/ 2376 h 9000"/>
              <a:gd name="T30" fmla="*/ 0 w 48"/>
              <a:gd name="T31" fmla="*/ 2736 h 9000"/>
              <a:gd name="T32" fmla="*/ 48 w 48"/>
              <a:gd name="T33" fmla="*/ 2976 h 9000"/>
              <a:gd name="T34" fmla="*/ 48 w 48"/>
              <a:gd name="T35" fmla="*/ 2880 h 9000"/>
              <a:gd name="T36" fmla="*/ 0 w 48"/>
              <a:gd name="T37" fmla="*/ 3120 h 9000"/>
              <a:gd name="T38" fmla="*/ 24 w 48"/>
              <a:gd name="T39" fmla="*/ 3480 h 9000"/>
              <a:gd name="T40" fmla="*/ 48 w 48"/>
              <a:gd name="T41" fmla="*/ 3600 h 9000"/>
              <a:gd name="T42" fmla="*/ 24 w 48"/>
              <a:gd name="T43" fmla="*/ 3576 h 9000"/>
              <a:gd name="T44" fmla="*/ 0 w 48"/>
              <a:gd name="T45" fmla="*/ 3936 h 9000"/>
              <a:gd name="T46" fmla="*/ 48 w 48"/>
              <a:gd name="T47" fmla="*/ 4176 h 9000"/>
              <a:gd name="T48" fmla="*/ 48 w 48"/>
              <a:gd name="T49" fmla="*/ 4080 h 9000"/>
              <a:gd name="T50" fmla="*/ 0 w 48"/>
              <a:gd name="T51" fmla="*/ 4320 h 9000"/>
              <a:gd name="T52" fmla="*/ 24 w 48"/>
              <a:gd name="T53" fmla="*/ 4680 h 9000"/>
              <a:gd name="T54" fmla="*/ 48 w 48"/>
              <a:gd name="T55" fmla="*/ 4800 h 9000"/>
              <a:gd name="T56" fmla="*/ 24 w 48"/>
              <a:gd name="T57" fmla="*/ 4776 h 9000"/>
              <a:gd name="T58" fmla="*/ 0 w 48"/>
              <a:gd name="T59" fmla="*/ 5136 h 9000"/>
              <a:gd name="T60" fmla="*/ 48 w 48"/>
              <a:gd name="T61" fmla="*/ 5376 h 9000"/>
              <a:gd name="T62" fmla="*/ 48 w 48"/>
              <a:gd name="T63" fmla="*/ 5280 h 9000"/>
              <a:gd name="T64" fmla="*/ 0 w 48"/>
              <a:gd name="T65" fmla="*/ 5520 h 9000"/>
              <a:gd name="T66" fmla="*/ 24 w 48"/>
              <a:gd name="T67" fmla="*/ 5880 h 9000"/>
              <a:gd name="T68" fmla="*/ 48 w 48"/>
              <a:gd name="T69" fmla="*/ 6000 h 9000"/>
              <a:gd name="T70" fmla="*/ 24 w 48"/>
              <a:gd name="T71" fmla="*/ 5976 h 9000"/>
              <a:gd name="T72" fmla="*/ 0 w 48"/>
              <a:gd name="T73" fmla="*/ 6336 h 9000"/>
              <a:gd name="T74" fmla="*/ 48 w 48"/>
              <a:gd name="T75" fmla="*/ 6576 h 9000"/>
              <a:gd name="T76" fmla="*/ 48 w 48"/>
              <a:gd name="T77" fmla="*/ 6480 h 9000"/>
              <a:gd name="T78" fmla="*/ 0 w 48"/>
              <a:gd name="T79" fmla="*/ 6720 h 9000"/>
              <a:gd name="T80" fmla="*/ 24 w 48"/>
              <a:gd name="T81" fmla="*/ 7080 h 9000"/>
              <a:gd name="T82" fmla="*/ 48 w 48"/>
              <a:gd name="T83" fmla="*/ 7200 h 9000"/>
              <a:gd name="T84" fmla="*/ 24 w 48"/>
              <a:gd name="T85" fmla="*/ 7176 h 9000"/>
              <a:gd name="T86" fmla="*/ 0 w 48"/>
              <a:gd name="T87" fmla="*/ 7536 h 9000"/>
              <a:gd name="T88" fmla="*/ 48 w 48"/>
              <a:gd name="T89" fmla="*/ 7776 h 9000"/>
              <a:gd name="T90" fmla="*/ 48 w 48"/>
              <a:gd name="T91" fmla="*/ 7680 h 9000"/>
              <a:gd name="T92" fmla="*/ 0 w 48"/>
              <a:gd name="T93" fmla="*/ 7920 h 9000"/>
              <a:gd name="T94" fmla="*/ 24 w 48"/>
              <a:gd name="T95" fmla="*/ 8280 h 9000"/>
              <a:gd name="T96" fmla="*/ 48 w 48"/>
              <a:gd name="T97" fmla="*/ 8400 h 9000"/>
              <a:gd name="T98" fmla="*/ 24 w 48"/>
              <a:gd name="T99" fmla="*/ 8376 h 9000"/>
              <a:gd name="T100" fmla="*/ 0 w 48"/>
              <a:gd name="T101" fmla="*/ 8736 h 9000"/>
              <a:gd name="T102" fmla="*/ 48 w 48"/>
              <a:gd name="T103" fmla="*/ 8976 h 9000"/>
              <a:gd name="T104" fmla="*/ 48 w 48"/>
              <a:gd name="T105" fmla="*/ 8880 h 9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9000">
                <a:moveTo>
                  <a:pt x="48" y="0"/>
                </a:moveTo>
                <a:lnTo>
                  <a:pt x="48" y="96"/>
                </a:lnTo>
                <a:cubicBezTo>
                  <a:pt x="48" y="110"/>
                  <a:pt x="38" y="120"/>
                  <a:pt x="24" y="120"/>
                </a:cubicBezTo>
                <a:cubicBezTo>
                  <a:pt x="11" y="120"/>
                  <a:pt x="0" y="110"/>
                  <a:pt x="0" y="96"/>
                </a:cubicBezTo>
                <a:lnTo>
                  <a:pt x="0" y="0"/>
                </a:lnTo>
                <a:lnTo>
                  <a:pt x="48" y="0"/>
                </a:lnTo>
                <a:close/>
                <a:moveTo>
                  <a:pt x="48" y="240"/>
                </a:moveTo>
                <a:lnTo>
                  <a:pt x="48" y="336"/>
                </a:lnTo>
                <a:cubicBezTo>
                  <a:pt x="48" y="350"/>
                  <a:pt x="38" y="360"/>
                  <a:pt x="24" y="360"/>
                </a:cubicBezTo>
                <a:cubicBezTo>
                  <a:pt x="11" y="360"/>
                  <a:pt x="0" y="350"/>
                  <a:pt x="0" y="336"/>
                </a:cubicBezTo>
                <a:lnTo>
                  <a:pt x="0" y="240"/>
                </a:lnTo>
                <a:cubicBezTo>
                  <a:pt x="0" y="227"/>
                  <a:pt x="11" y="216"/>
                  <a:pt x="24" y="216"/>
                </a:cubicBezTo>
                <a:cubicBezTo>
                  <a:pt x="38" y="216"/>
                  <a:pt x="48" y="227"/>
                  <a:pt x="48" y="240"/>
                </a:cubicBezTo>
                <a:close/>
                <a:moveTo>
                  <a:pt x="48" y="480"/>
                </a:moveTo>
                <a:lnTo>
                  <a:pt x="48" y="576"/>
                </a:lnTo>
                <a:cubicBezTo>
                  <a:pt x="48" y="590"/>
                  <a:pt x="38" y="600"/>
                  <a:pt x="24" y="600"/>
                </a:cubicBezTo>
                <a:cubicBezTo>
                  <a:pt x="11" y="600"/>
                  <a:pt x="0" y="590"/>
                  <a:pt x="0" y="576"/>
                </a:cubicBezTo>
                <a:lnTo>
                  <a:pt x="0" y="480"/>
                </a:lnTo>
                <a:cubicBezTo>
                  <a:pt x="0" y="467"/>
                  <a:pt x="11" y="456"/>
                  <a:pt x="24" y="456"/>
                </a:cubicBezTo>
                <a:cubicBezTo>
                  <a:pt x="38" y="456"/>
                  <a:pt x="48" y="467"/>
                  <a:pt x="48" y="480"/>
                </a:cubicBezTo>
                <a:close/>
                <a:moveTo>
                  <a:pt x="48" y="720"/>
                </a:moveTo>
                <a:lnTo>
                  <a:pt x="48" y="816"/>
                </a:lnTo>
                <a:cubicBezTo>
                  <a:pt x="48" y="830"/>
                  <a:pt x="38" y="840"/>
                  <a:pt x="24" y="840"/>
                </a:cubicBezTo>
                <a:cubicBezTo>
                  <a:pt x="11" y="840"/>
                  <a:pt x="0" y="830"/>
                  <a:pt x="0" y="816"/>
                </a:cubicBezTo>
                <a:lnTo>
                  <a:pt x="0" y="720"/>
                </a:lnTo>
                <a:cubicBezTo>
                  <a:pt x="0" y="707"/>
                  <a:pt x="11" y="696"/>
                  <a:pt x="24" y="696"/>
                </a:cubicBezTo>
                <a:cubicBezTo>
                  <a:pt x="38" y="696"/>
                  <a:pt x="48" y="707"/>
                  <a:pt x="48" y="720"/>
                </a:cubicBezTo>
                <a:close/>
                <a:moveTo>
                  <a:pt x="48" y="960"/>
                </a:moveTo>
                <a:lnTo>
                  <a:pt x="48" y="1056"/>
                </a:lnTo>
                <a:cubicBezTo>
                  <a:pt x="48" y="1070"/>
                  <a:pt x="38" y="1080"/>
                  <a:pt x="24" y="1080"/>
                </a:cubicBezTo>
                <a:cubicBezTo>
                  <a:pt x="11" y="1080"/>
                  <a:pt x="0" y="1070"/>
                  <a:pt x="0" y="1056"/>
                </a:cubicBezTo>
                <a:lnTo>
                  <a:pt x="0" y="960"/>
                </a:lnTo>
                <a:cubicBezTo>
                  <a:pt x="0" y="947"/>
                  <a:pt x="11" y="936"/>
                  <a:pt x="24" y="936"/>
                </a:cubicBezTo>
                <a:cubicBezTo>
                  <a:pt x="38" y="936"/>
                  <a:pt x="48" y="947"/>
                  <a:pt x="48" y="960"/>
                </a:cubicBezTo>
                <a:close/>
                <a:moveTo>
                  <a:pt x="48" y="1200"/>
                </a:moveTo>
                <a:lnTo>
                  <a:pt x="48" y="1296"/>
                </a:lnTo>
                <a:cubicBezTo>
                  <a:pt x="48" y="1310"/>
                  <a:pt x="38" y="1320"/>
                  <a:pt x="24" y="1320"/>
                </a:cubicBezTo>
                <a:cubicBezTo>
                  <a:pt x="11" y="1320"/>
                  <a:pt x="0" y="1310"/>
                  <a:pt x="0" y="1296"/>
                </a:cubicBezTo>
                <a:lnTo>
                  <a:pt x="0" y="1200"/>
                </a:lnTo>
                <a:cubicBezTo>
                  <a:pt x="0" y="1187"/>
                  <a:pt x="11" y="1176"/>
                  <a:pt x="24" y="1176"/>
                </a:cubicBezTo>
                <a:cubicBezTo>
                  <a:pt x="38" y="1176"/>
                  <a:pt x="48" y="1187"/>
                  <a:pt x="48" y="1200"/>
                </a:cubicBezTo>
                <a:close/>
                <a:moveTo>
                  <a:pt x="48" y="1440"/>
                </a:moveTo>
                <a:lnTo>
                  <a:pt x="48" y="1536"/>
                </a:lnTo>
                <a:cubicBezTo>
                  <a:pt x="48" y="1550"/>
                  <a:pt x="38" y="1560"/>
                  <a:pt x="24" y="1560"/>
                </a:cubicBezTo>
                <a:cubicBezTo>
                  <a:pt x="11" y="1560"/>
                  <a:pt x="0" y="1550"/>
                  <a:pt x="0" y="1536"/>
                </a:cubicBezTo>
                <a:lnTo>
                  <a:pt x="0" y="1440"/>
                </a:lnTo>
                <a:cubicBezTo>
                  <a:pt x="0" y="1427"/>
                  <a:pt x="11" y="1416"/>
                  <a:pt x="24" y="1416"/>
                </a:cubicBezTo>
                <a:cubicBezTo>
                  <a:pt x="38" y="1416"/>
                  <a:pt x="48" y="1427"/>
                  <a:pt x="48" y="1440"/>
                </a:cubicBezTo>
                <a:close/>
                <a:moveTo>
                  <a:pt x="48" y="1680"/>
                </a:moveTo>
                <a:lnTo>
                  <a:pt x="48" y="1776"/>
                </a:lnTo>
                <a:cubicBezTo>
                  <a:pt x="48" y="1790"/>
                  <a:pt x="38" y="1800"/>
                  <a:pt x="24" y="1800"/>
                </a:cubicBezTo>
                <a:cubicBezTo>
                  <a:pt x="11" y="1800"/>
                  <a:pt x="0" y="1790"/>
                  <a:pt x="0" y="1776"/>
                </a:cubicBezTo>
                <a:lnTo>
                  <a:pt x="0" y="1680"/>
                </a:lnTo>
                <a:cubicBezTo>
                  <a:pt x="0" y="1667"/>
                  <a:pt x="11" y="1656"/>
                  <a:pt x="24" y="1656"/>
                </a:cubicBezTo>
                <a:cubicBezTo>
                  <a:pt x="38" y="1656"/>
                  <a:pt x="48" y="1667"/>
                  <a:pt x="48" y="1680"/>
                </a:cubicBezTo>
                <a:close/>
                <a:moveTo>
                  <a:pt x="48" y="1920"/>
                </a:moveTo>
                <a:lnTo>
                  <a:pt x="48" y="2016"/>
                </a:lnTo>
                <a:cubicBezTo>
                  <a:pt x="48" y="2030"/>
                  <a:pt x="38" y="2040"/>
                  <a:pt x="24" y="2040"/>
                </a:cubicBezTo>
                <a:cubicBezTo>
                  <a:pt x="11" y="2040"/>
                  <a:pt x="0" y="2030"/>
                  <a:pt x="0" y="2016"/>
                </a:cubicBezTo>
                <a:lnTo>
                  <a:pt x="0" y="1920"/>
                </a:lnTo>
                <a:cubicBezTo>
                  <a:pt x="0" y="1907"/>
                  <a:pt x="11" y="1896"/>
                  <a:pt x="24" y="1896"/>
                </a:cubicBezTo>
                <a:cubicBezTo>
                  <a:pt x="38" y="1896"/>
                  <a:pt x="48" y="1907"/>
                  <a:pt x="48" y="1920"/>
                </a:cubicBezTo>
                <a:close/>
                <a:moveTo>
                  <a:pt x="48" y="2160"/>
                </a:moveTo>
                <a:lnTo>
                  <a:pt x="48" y="2256"/>
                </a:lnTo>
                <a:cubicBezTo>
                  <a:pt x="48" y="2270"/>
                  <a:pt x="38" y="2280"/>
                  <a:pt x="24" y="2280"/>
                </a:cubicBezTo>
                <a:cubicBezTo>
                  <a:pt x="11" y="2280"/>
                  <a:pt x="0" y="2270"/>
                  <a:pt x="0" y="2256"/>
                </a:cubicBezTo>
                <a:lnTo>
                  <a:pt x="0" y="2160"/>
                </a:lnTo>
                <a:cubicBezTo>
                  <a:pt x="0" y="2147"/>
                  <a:pt x="11" y="2136"/>
                  <a:pt x="24" y="2136"/>
                </a:cubicBezTo>
                <a:cubicBezTo>
                  <a:pt x="38" y="2136"/>
                  <a:pt x="48" y="2147"/>
                  <a:pt x="48" y="2160"/>
                </a:cubicBezTo>
                <a:close/>
                <a:moveTo>
                  <a:pt x="48" y="2400"/>
                </a:moveTo>
                <a:lnTo>
                  <a:pt x="48" y="2496"/>
                </a:lnTo>
                <a:cubicBezTo>
                  <a:pt x="48" y="2510"/>
                  <a:pt x="38" y="2520"/>
                  <a:pt x="24" y="2520"/>
                </a:cubicBezTo>
                <a:cubicBezTo>
                  <a:pt x="11" y="2520"/>
                  <a:pt x="0" y="2510"/>
                  <a:pt x="0" y="2496"/>
                </a:cubicBezTo>
                <a:lnTo>
                  <a:pt x="0" y="2400"/>
                </a:lnTo>
                <a:cubicBezTo>
                  <a:pt x="0" y="2387"/>
                  <a:pt x="11" y="2376"/>
                  <a:pt x="24" y="2376"/>
                </a:cubicBezTo>
                <a:cubicBezTo>
                  <a:pt x="38" y="2376"/>
                  <a:pt x="48" y="2387"/>
                  <a:pt x="48" y="2400"/>
                </a:cubicBezTo>
                <a:close/>
                <a:moveTo>
                  <a:pt x="48" y="2640"/>
                </a:moveTo>
                <a:lnTo>
                  <a:pt x="48" y="2736"/>
                </a:lnTo>
                <a:cubicBezTo>
                  <a:pt x="48" y="2750"/>
                  <a:pt x="38" y="2760"/>
                  <a:pt x="24" y="2760"/>
                </a:cubicBezTo>
                <a:cubicBezTo>
                  <a:pt x="11" y="2760"/>
                  <a:pt x="0" y="2750"/>
                  <a:pt x="0" y="2736"/>
                </a:cubicBezTo>
                <a:lnTo>
                  <a:pt x="0" y="2640"/>
                </a:lnTo>
                <a:cubicBezTo>
                  <a:pt x="0" y="2627"/>
                  <a:pt x="11" y="2616"/>
                  <a:pt x="24" y="2616"/>
                </a:cubicBezTo>
                <a:cubicBezTo>
                  <a:pt x="38" y="2616"/>
                  <a:pt x="48" y="2627"/>
                  <a:pt x="48" y="2640"/>
                </a:cubicBezTo>
                <a:close/>
                <a:moveTo>
                  <a:pt x="48" y="2880"/>
                </a:moveTo>
                <a:lnTo>
                  <a:pt x="48" y="2976"/>
                </a:lnTo>
                <a:cubicBezTo>
                  <a:pt x="48" y="2990"/>
                  <a:pt x="38" y="3000"/>
                  <a:pt x="24" y="3000"/>
                </a:cubicBezTo>
                <a:cubicBezTo>
                  <a:pt x="11" y="3000"/>
                  <a:pt x="0" y="2990"/>
                  <a:pt x="0" y="2976"/>
                </a:cubicBezTo>
                <a:lnTo>
                  <a:pt x="0" y="2880"/>
                </a:lnTo>
                <a:cubicBezTo>
                  <a:pt x="0" y="2867"/>
                  <a:pt x="11" y="2856"/>
                  <a:pt x="24" y="2856"/>
                </a:cubicBezTo>
                <a:cubicBezTo>
                  <a:pt x="38" y="2856"/>
                  <a:pt x="48" y="2867"/>
                  <a:pt x="48" y="2880"/>
                </a:cubicBezTo>
                <a:close/>
                <a:moveTo>
                  <a:pt x="48" y="3120"/>
                </a:moveTo>
                <a:lnTo>
                  <a:pt x="48" y="3216"/>
                </a:lnTo>
                <a:cubicBezTo>
                  <a:pt x="48" y="3230"/>
                  <a:pt x="38" y="3240"/>
                  <a:pt x="24" y="3240"/>
                </a:cubicBezTo>
                <a:cubicBezTo>
                  <a:pt x="11" y="3240"/>
                  <a:pt x="0" y="3230"/>
                  <a:pt x="0" y="3216"/>
                </a:cubicBezTo>
                <a:lnTo>
                  <a:pt x="0" y="3120"/>
                </a:lnTo>
                <a:cubicBezTo>
                  <a:pt x="0" y="3107"/>
                  <a:pt x="11" y="3096"/>
                  <a:pt x="24" y="3096"/>
                </a:cubicBezTo>
                <a:cubicBezTo>
                  <a:pt x="38" y="3096"/>
                  <a:pt x="48" y="3107"/>
                  <a:pt x="48" y="3120"/>
                </a:cubicBezTo>
                <a:close/>
                <a:moveTo>
                  <a:pt x="48" y="3360"/>
                </a:moveTo>
                <a:lnTo>
                  <a:pt x="48" y="3456"/>
                </a:lnTo>
                <a:cubicBezTo>
                  <a:pt x="48" y="3470"/>
                  <a:pt x="38" y="3480"/>
                  <a:pt x="24" y="3480"/>
                </a:cubicBezTo>
                <a:cubicBezTo>
                  <a:pt x="11" y="3480"/>
                  <a:pt x="0" y="3470"/>
                  <a:pt x="0" y="3456"/>
                </a:cubicBezTo>
                <a:lnTo>
                  <a:pt x="0" y="3360"/>
                </a:lnTo>
                <a:cubicBezTo>
                  <a:pt x="0" y="3347"/>
                  <a:pt x="11" y="3336"/>
                  <a:pt x="24" y="3336"/>
                </a:cubicBezTo>
                <a:cubicBezTo>
                  <a:pt x="38" y="3336"/>
                  <a:pt x="48" y="3347"/>
                  <a:pt x="48" y="3360"/>
                </a:cubicBezTo>
                <a:close/>
                <a:moveTo>
                  <a:pt x="48" y="3600"/>
                </a:moveTo>
                <a:lnTo>
                  <a:pt x="48" y="3696"/>
                </a:lnTo>
                <a:cubicBezTo>
                  <a:pt x="48" y="3710"/>
                  <a:pt x="38" y="3720"/>
                  <a:pt x="24" y="3720"/>
                </a:cubicBezTo>
                <a:cubicBezTo>
                  <a:pt x="11" y="3720"/>
                  <a:pt x="0" y="3710"/>
                  <a:pt x="0" y="3696"/>
                </a:cubicBezTo>
                <a:lnTo>
                  <a:pt x="0" y="3600"/>
                </a:lnTo>
                <a:cubicBezTo>
                  <a:pt x="0" y="3587"/>
                  <a:pt x="11" y="3576"/>
                  <a:pt x="24" y="3576"/>
                </a:cubicBezTo>
                <a:cubicBezTo>
                  <a:pt x="38" y="3576"/>
                  <a:pt x="48" y="3587"/>
                  <a:pt x="48" y="3600"/>
                </a:cubicBezTo>
                <a:close/>
                <a:moveTo>
                  <a:pt x="48" y="3840"/>
                </a:moveTo>
                <a:lnTo>
                  <a:pt x="48" y="3936"/>
                </a:lnTo>
                <a:cubicBezTo>
                  <a:pt x="48" y="3950"/>
                  <a:pt x="38" y="3960"/>
                  <a:pt x="24" y="3960"/>
                </a:cubicBezTo>
                <a:cubicBezTo>
                  <a:pt x="11" y="3960"/>
                  <a:pt x="0" y="3950"/>
                  <a:pt x="0" y="3936"/>
                </a:cubicBezTo>
                <a:lnTo>
                  <a:pt x="0" y="3840"/>
                </a:lnTo>
                <a:cubicBezTo>
                  <a:pt x="0" y="3827"/>
                  <a:pt x="11" y="3816"/>
                  <a:pt x="24" y="3816"/>
                </a:cubicBezTo>
                <a:cubicBezTo>
                  <a:pt x="38" y="3816"/>
                  <a:pt x="48" y="3827"/>
                  <a:pt x="48" y="3840"/>
                </a:cubicBezTo>
                <a:close/>
                <a:moveTo>
                  <a:pt x="48" y="4080"/>
                </a:moveTo>
                <a:lnTo>
                  <a:pt x="48" y="4176"/>
                </a:lnTo>
                <a:cubicBezTo>
                  <a:pt x="48" y="4190"/>
                  <a:pt x="38" y="4200"/>
                  <a:pt x="24" y="4200"/>
                </a:cubicBezTo>
                <a:cubicBezTo>
                  <a:pt x="11" y="4200"/>
                  <a:pt x="0" y="4190"/>
                  <a:pt x="0" y="4176"/>
                </a:cubicBezTo>
                <a:lnTo>
                  <a:pt x="0" y="4080"/>
                </a:lnTo>
                <a:cubicBezTo>
                  <a:pt x="0" y="4067"/>
                  <a:pt x="11" y="4056"/>
                  <a:pt x="24" y="4056"/>
                </a:cubicBezTo>
                <a:cubicBezTo>
                  <a:pt x="38" y="4056"/>
                  <a:pt x="48" y="4067"/>
                  <a:pt x="48" y="4080"/>
                </a:cubicBezTo>
                <a:close/>
                <a:moveTo>
                  <a:pt x="48" y="4320"/>
                </a:moveTo>
                <a:lnTo>
                  <a:pt x="48" y="4416"/>
                </a:lnTo>
                <a:cubicBezTo>
                  <a:pt x="48" y="4430"/>
                  <a:pt x="38" y="4440"/>
                  <a:pt x="24" y="4440"/>
                </a:cubicBezTo>
                <a:cubicBezTo>
                  <a:pt x="11" y="4440"/>
                  <a:pt x="0" y="4430"/>
                  <a:pt x="0" y="4416"/>
                </a:cubicBezTo>
                <a:lnTo>
                  <a:pt x="0" y="4320"/>
                </a:lnTo>
                <a:cubicBezTo>
                  <a:pt x="0" y="4307"/>
                  <a:pt x="11" y="4296"/>
                  <a:pt x="24" y="4296"/>
                </a:cubicBezTo>
                <a:cubicBezTo>
                  <a:pt x="38" y="4296"/>
                  <a:pt x="48" y="4307"/>
                  <a:pt x="48" y="4320"/>
                </a:cubicBezTo>
                <a:close/>
                <a:moveTo>
                  <a:pt x="48" y="4560"/>
                </a:moveTo>
                <a:lnTo>
                  <a:pt x="48" y="4656"/>
                </a:lnTo>
                <a:cubicBezTo>
                  <a:pt x="48" y="4670"/>
                  <a:pt x="38" y="4680"/>
                  <a:pt x="24" y="4680"/>
                </a:cubicBezTo>
                <a:cubicBezTo>
                  <a:pt x="11" y="4680"/>
                  <a:pt x="0" y="4670"/>
                  <a:pt x="0" y="4656"/>
                </a:cubicBezTo>
                <a:lnTo>
                  <a:pt x="0" y="4560"/>
                </a:lnTo>
                <a:cubicBezTo>
                  <a:pt x="0" y="4547"/>
                  <a:pt x="11" y="4536"/>
                  <a:pt x="24" y="4536"/>
                </a:cubicBezTo>
                <a:cubicBezTo>
                  <a:pt x="38" y="4536"/>
                  <a:pt x="48" y="4547"/>
                  <a:pt x="48" y="4560"/>
                </a:cubicBezTo>
                <a:close/>
                <a:moveTo>
                  <a:pt x="48" y="4800"/>
                </a:moveTo>
                <a:lnTo>
                  <a:pt x="48" y="4896"/>
                </a:lnTo>
                <a:cubicBezTo>
                  <a:pt x="48" y="4910"/>
                  <a:pt x="38" y="4920"/>
                  <a:pt x="24" y="4920"/>
                </a:cubicBezTo>
                <a:cubicBezTo>
                  <a:pt x="11" y="4920"/>
                  <a:pt x="0" y="4910"/>
                  <a:pt x="0" y="4896"/>
                </a:cubicBezTo>
                <a:lnTo>
                  <a:pt x="0" y="4800"/>
                </a:lnTo>
                <a:cubicBezTo>
                  <a:pt x="0" y="4787"/>
                  <a:pt x="11" y="4776"/>
                  <a:pt x="24" y="4776"/>
                </a:cubicBezTo>
                <a:cubicBezTo>
                  <a:pt x="38" y="4776"/>
                  <a:pt x="48" y="4787"/>
                  <a:pt x="48" y="4800"/>
                </a:cubicBezTo>
                <a:close/>
                <a:moveTo>
                  <a:pt x="48" y="5040"/>
                </a:moveTo>
                <a:lnTo>
                  <a:pt x="48" y="5136"/>
                </a:lnTo>
                <a:cubicBezTo>
                  <a:pt x="48" y="5150"/>
                  <a:pt x="38" y="5160"/>
                  <a:pt x="24" y="5160"/>
                </a:cubicBezTo>
                <a:cubicBezTo>
                  <a:pt x="11" y="5160"/>
                  <a:pt x="0" y="5150"/>
                  <a:pt x="0" y="5136"/>
                </a:cubicBezTo>
                <a:lnTo>
                  <a:pt x="0" y="5040"/>
                </a:lnTo>
                <a:cubicBezTo>
                  <a:pt x="0" y="5027"/>
                  <a:pt x="11" y="5016"/>
                  <a:pt x="24" y="5016"/>
                </a:cubicBezTo>
                <a:cubicBezTo>
                  <a:pt x="38" y="5016"/>
                  <a:pt x="48" y="5027"/>
                  <a:pt x="48" y="5040"/>
                </a:cubicBezTo>
                <a:close/>
                <a:moveTo>
                  <a:pt x="48" y="5280"/>
                </a:moveTo>
                <a:lnTo>
                  <a:pt x="48" y="5376"/>
                </a:lnTo>
                <a:cubicBezTo>
                  <a:pt x="48" y="5390"/>
                  <a:pt x="38" y="5400"/>
                  <a:pt x="24" y="5400"/>
                </a:cubicBezTo>
                <a:cubicBezTo>
                  <a:pt x="11" y="5400"/>
                  <a:pt x="0" y="5390"/>
                  <a:pt x="0" y="5376"/>
                </a:cubicBezTo>
                <a:lnTo>
                  <a:pt x="0" y="5280"/>
                </a:lnTo>
                <a:cubicBezTo>
                  <a:pt x="0" y="5267"/>
                  <a:pt x="11" y="5256"/>
                  <a:pt x="24" y="5256"/>
                </a:cubicBezTo>
                <a:cubicBezTo>
                  <a:pt x="38" y="5256"/>
                  <a:pt x="48" y="5267"/>
                  <a:pt x="48" y="5280"/>
                </a:cubicBezTo>
                <a:close/>
                <a:moveTo>
                  <a:pt x="48" y="5520"/>
                </a:moveTo>
                <a:lnTo>
                  <a:pt x="48" y="5616"/>
                </a:lnTo>
                <a:cubicBezTo>
                  <a:pt x="48" y="5630"/>
                  <a:pt x="38" y="5640"/>
                  <a:pt x="24" y="5640"/>
                </a:cubicBezTo>
                <a:cubicBezTo>
                  <a:pt x="11" y="5640"/>
                  <a:pt x="0" y="5630"/>
                  <a:pt x="0" y="5616"/>
                </a:cubicBezTo>
                <a:lnTo>
                  <a:pt x="0" y="5520"/>
                </a:lnTo>
                <a:cubicBezTo>
                  <a:pt x="0" y="5507"/>
                  <a:pt x="11" y="5496"/>
                  <a:pt x="24" y="5496"/>
                </a:cubicBezTo>
                <a:cubicBezTo>
                  <a:pt x="38" y="5496"/>
                  <a:pt x="48" y="5507"/>
                  <a:pt x="48" y="5520"/>
                </a:cubicBezTo>
                <a:close/>
                <a:moveTo>
                  <a:pt x="48" y="5760"/>
                </a:moveTo>
                <a:lnTo>
                  <a:pt x="48" y="5856"/>
                </a:lnTo>
                <a:cubicBezTo>
                  <a:pt x="48" y="5870"/>
                  <a:pt x="38" y="5880"/>
                  <a:pt x="24" y="5880"/>
                </a:cubicBezTo>
                <a:cubicBezTo>
                  <a:pt x="11" y="5880"/>
                  <a:pt x="0" y="5870"/>
                  <a:pt x="0" y="5856"/>
                </a:cubicBezTo>
                <a:lnTo>
                  <a:pt x="0" y="5760"/>
                </a:lnTo>
                <a:cubicBezTo>
                  <a:pt x="0" y="5747"/>
                  <a:pt x="11" y="5736"/>
                  <a:pt x="24" y="5736"/>
                </a:cubicBezTo>
                <a:cubicBezTo>
                  <a:pt x="38" y="5736"/>
                  <a:pt x="48" y="5747"/>
                  <a:pt x="48" y="5760"/>
                </a:cubicBezTo>
                <a:close/>
                <a:moveTo>
                  <a:pt x="48" y="6000"/>
                </a:moveTo>
                <a:lnTo>
                  <a:pt x="48" y="6096"/>
                </a:lnTo>
                <a:cubicBezTo>
                  <a:pt x="48" y="6110"/>
                  <a:pt x="38" y="6120"/>
                  <a:pt x="24" y="6120"/>
                </a:cubicBezTo>
                <a:cubicBezTo>
                  <a:pt x="11" y="6120"/>
                  <a:pt x="0" y="6110"/>
                  <a:pt x="0" y="6096"/>
                </a:cubicBezTo>
                <a:lnTo>
                  <a:pt x="0" y="6000"/>
                </a:lnTo>
                <a:cubicBezTo>
                  <a:pt x="0" y="5987"/>
                  <a:pt x="11" y="5976"/>
                  <a:pt x="24" y="5976"/>
                </a:cubicBezTo>
                <a:cubicBezTo>
                  <a:pt x="38" y="5976"/>
                  <a:pt x="48" y="5987"/>
                  <a:pt x="48" y="6000"/>
                </a:cubicBezTo>
                <a:close/>
                <a:moveTo>
                  <a:pt x="48" y="6240"/>
                </a:moveTo>
                <a:lnTo>
                  <a:pt x="48" y="6336"/>
                </a:lnTo>
                <a:cubicBezTo>
                  <a:pt x="48" y="6350"/>
                  <a:pt x="38" y="6360"/>
                  <a:pt x="24" y="6360"/>
                </a:cubicBezTo>
                <a:cubicBezTo>
                  <a:pt x="11" y="6360"/>
                  <a:pt x="0" y="6350"/>
                  <a:pt x="0" y="6336"/>
                </a:cubicBezTo>
                <a:lnTo>
                  <a:pt x="0" y="6240"/>
                </a:lnTo>
                <a:cubicBezTo>
                  <a:pt x="0" y="6227"/>
                  <a:pt x="11" y="6216"/>
                  <a:pt x="24" y="6216"/>
                </a:cubicBezTo>
                <a:cubicBezTo>
                  <a:pt x="38" y="6216"/>
                  <a:pt x="48" y="6227"/>
                  <a:pt x="48" y="6240"/>
                </a:cubicBezTo>
                <a:close/>
                <a:moveTo>
                  <a:pt x="48" y="6480"/>
                </a:moveTo>
                <a:lnTo>
                  <a:pt x="48" y="6576"/>
                </a:lnTo>
                <a:cubicBezTo>
                  <a:pt x="48" y="6590"/>
                  <a:pt x="38" y="6600"/>
                  <a:pt x="24" y="6600"/>
                </a:cubicBezTo>
                <a:cubicBezTo>
                  <a:pt x="11" y="6600"/>
                  <a:pt x="0" y="6590"/>
                  <a:pt x="0" y="6576"/>
                </a:cubicBezTo>
                <a:lnTo>
                  <a:pt x="0" y="6480"/>
                </a:lnTo>
                <a:cubicBezTo>
                  <a:pt x="0" y="6467"/>
                  <a:pt x="11" y="6456"/>
                  <a:pt x="24" y="6456"/>
                </a:cubicBezTo>
                <a:cubicBezTo>
                  <a:pt x="38" y="6456"/>
                  <a:pt x="48" y="6467"/>
                  <a:pt x="48" y="6480"/>
                </a:cubicBezTo>
                <a:close/>
                <a:moveTo>
                  <a:pt x="48" y="6720"/>
                </a:moveTo>
                <a:lnTo>
                  <a:pt x="48" y="6816"/>
                </a:lnTo>
                <a:cubicBezTo>
                  <a:pt x="48" y="6830"/>
                  <a:pt x="38" y="6840"/>
                  <a:pt x="24" y="6840"/>
                </a:cubicBezTo>
                <a:cubicBezTo>
                  <a:pt x="11" y="6840"/>
                  <a:pt x="0" y="6830"/>
                  <a:pt x="0" y="6816"/>
                </a:cubicBezTo>
                <a:lnTo>
                  <a:pt x="0" y="6720"/>
                </a:lnTo>
                <a:cubicBezTo>
                  <a:pt x="0" y="6707"/>
                  <a:pt x="11" y="6696"/>
                  <a:pt x="24" y="6696"/>
                </a:cubicBezTo>
                <a:cubicBezTo>
                  <a:pt x="38" y="6696"/>
                  <a:pt x="48" y="6707"/>
                  <a:pt x="48" y="6720"/>
                </a:cubicBezTo>
                <a:close/>
                <a:moveTo>
                  <a:pt x="48" y="6960"/>
                </a:moveTo>
                <a:lnTo>
                  <a:pt x="48" y="7056"/>
                </a:lnTo>
                <a:cubicBezTo>
                  <a:pt x="48" y="7070"/>
                  <a:pt x="38" y="7080"/>
                  <a:pt x="24" y="7080"/>
                </a:cubicBezTo>
                <a:cubicBezTo>
                  <a:pt x="11" y="7080"/>
                  <a:pt x="0" y="7070"/>
                  <a:pt x="0" y="7056"/>
                </a:cubicBezTo>
                <a:lnTo>
                  <a:pt x="0" y="6960"/>
                </a:lnTo>
                <a:cubicBezTo>
                  <a:pt x="0" y="6947"/>
                  <a:pt x="11" y="6936"/>
                  <a:pt x="24" y="6936"/>
                </a:cubicBezTo>
                <a:cubicBezTo>
                  <a:pt x="38" y="6936"/>
                  <a:pt x="48" y="6947"/>
                  <a:pt x="48" y="6960"/>
                </a:cubicBezTo>
                <a:close/>
                <a:moveTo>
                  <a:pt x="48" y="7200"/>
                </a:moveTo>
                <a:lnTo>
                  <a:pt x="48" y="7296"/>
                </a:lnTo>
                <a:cubicBezTo>
                  <a:pt x="48" y="7310"/>
                  <a:pt x="38" y="7320"/>
                  <a:pt x="24" y="7320"/>
                </a:cubicBezTo>
                <a:cubicBezTo>
                  <a:pt x="11" y="7320"/>
                  <a:pt x="0" y="7310"/>
                  <a:pt x="0" y="7296"/>
                </a:cubicBezTo>
                <a:lnTo>
                  <a:pt x="0" y="7200"/>
                </a:lnTo>
                <a:cubicBezTo>
                  <a:pt x="0" y="7187"/>
                  <a:pt x="11" y="7176"/>
                  <a:pt x="24" y="7176"/>
                </a:cubicBezTo>
                <a:cubicBezTo>
                  <a:pt x="38" y="7176"/>
                  <a:pt x="48" y="7187"/>
                  <a:pt x="48" y="7200"/>
                </a:cubicBezTo>
                <a:close/>
                <a:moveTo>
                  <a:pt x="48" y="7440"/>
                </a:moveTo>
                <a:lnTo>
                  <a:pt x="48" y="7536"/>
                </a:lnTo>
                <a:cubicBezTo>
                  <a:pt x="48" y="7550"/>
                  <a:pt x="38" y="7560"/>
                  <a:pt x="24" y="7560"/>
                </a:cubicBezTo>
                <a:cubicBezTo>
                  <a:pt x="11" y="7560"/>
                  <a:pt x="0" y="7550"/>
                  <a:pt x="0" y="7536"/>
                </a:cubicBezTo>
                <a:lnTo>
                  <a:pt x="0" y="7440"/>
                </a:lnTo>
                <a:cubicBezTo>
                  <a:pt x="0" y="7427"/>
                  <a:pt x="11" y="7416"/>
                  <a:pt x="24" y="7416"/>
                </a:cubicBezTo>
                <a:cubicBezTo>
                  <a:pt x="38" y="7416"/>
                  <a:pt x="48" y="7427"/>
                  <a:pt x="48" y="7440"/>
                </a:cubicBezTo>
                <a:close/>
                <a:moveTo>
                  <a:pt x="48" y="7680"/>
                </a:moveTo>
                <a:lnTo>
                  <a:pt x="48" y="7776"/>
                </a:lnTo>
                <a:cubicBezTo>
                  <a:pt x="48" y="7790"/>
                  <a:pt x="38" y="7800"/>
                  <a:pt x="24" y="7800"/>
                </a:cubicBezTo>
                <a:cubicBezTo>
                  <a:pt x="11" y="7800"/>
                  <a:pt x="0" y="7790"/>
                  <a:pt x="0" y="7776"/>
                </a:cubicBezTo>
                <a:lnTo>
                  <a:pt x="0" y="7680"/>
                </a:lnTo>
                <a:cubicBezTo>
                  <a:pt x="0" y="7667"/>
                  <a:pt x="11" y="7656"/>
                  <a:pt x="24" y="7656"/>
                </a:cubicBezTo>
                <a:cubicBezTo>
                  <a:pt x="38" y="7656"/>
                  <a:pt x="48" y="7667"/>
                  <a:pt x="48" y="7680"/>
                </a:cubicBezTo>
                <a:close/>
                <a:moveTo>
                  <a:pt x="48" y="7920"/>
                </a:moveTo>
                <a:lnTo>
                  <a:pt x="48" y="8016"/>
                </a:lnTo>
                <a:cubicBezTo>
                  <a:pt x="48" y="8030"/>
                  <a:pt x="38" y="8040"/>
                  <a:pt x="24" y="8040"/>
                </a:cubicBezTo>
                <a:cubicBezTo>
                  <a:pt x="11" y="8040"/>
                  <a:pt x="0" y="8030"/>
                  <a:pt x="0" y="8016"/>
                </a:cubicBezTo>
                <a:lnTo>
                  <a:pt x="0" y="7920"/>
                </a:lnTo>
                <a:cubicBezTo>
                  <a:pt x="0" y="7907"/>
                  <a:pt x="11" y="7896"/>
                  <a:pt x="24" y="7896"/>
                </a:cubicBezTo>
                <a:cubicBezTo>
                  <a:pt x="38" y="7896"/>
                  <a:pt x="48" y="7907"/>
                  <a:pt x="48" y="7920"/>
                </a:cubicBezTo>
                <a:close/>
                <a:moveTo>
                  <a:pt x="48" y="8160"/>
                </a:moveTo>
                <a:lnTo>
                  <a:pt x="48" y="8256"/>
                </a:lnTo>
                <a:cubicBezTo>
                  <a:pt x="48" y="8270"/>
                  <a:pt x="38" y="8280"/>
                  <a:pt x="24" y="8280"/>
                </a:cubicBezTo>
                <a:cubicBezTo>
                  <a:pt x="11" y="8280"/>
                  <a:pt x="0" y="8270"/>
                  <a:pt x="0" y="8256"/>
                </a:cubicBezTo>
                <a:lnTo>
                  <a:pt x="0" y="8160"/>
                </a:lnTo>
                <a:cubicBezTo>
                  <a:pt x="0" y="8147"/>
                  <a:pt x="11" y="8136"/>
                  <a:pt x="24" y="8136"/>
                </a:cubicBezTo>
                <a:cubicBezTo>
                  <a:pt x="38" y="8136"/>
                  <a:pt x="48" y="8147"/>
                  <a:pt x="48" y="8160"/>
                </a:cubicBezTo>
                <a:close/>
                <a:moveTo>
                  <a:pt x="48" y="8400"/>
                </a:moveTo>
                <a:lnTo>
                  <a:pt x="48" y="8496"/>
                </a:lnTo>
                <a:cubicBezTo>
                  <a:pt x="48" y="8510"/>
                  <a:pt x="38" y="8520"/>
                  <a:pt x="24" y="8520"/>
                </a:cubicBezTo>
                <a:cubicBezTo>
                  <a:pt x="11" y="8520"/>
                  <a:pt x="0" y="8510"/>
                  <a:pt x="0" y="8496"/>
                </a:cubicBezTo>
                <a:lnTo>
                  <a:pt x="0" y="8400"/>
                </a:lnTo>
                <a:cubicBezTo>
                  <a:pt x="0" y="8387"/>
                  <a:pt x="11" y="8376"/>
                  <a:pt x="24" y="8376"/>
                </a:cubicBezTo>
                <a:cubicBezTo>
                  <a:pt x="38" y="8376"/>
                  <a:pt x="48" y="8387"/>
                  <a:pt x="48" y="8400"/>
                </a:cubicBezTo>
                <a:close/>
                <a:moveTo>
                  <a:pt x="48" y="8640"/>
                </a:moveTo>
                <a:lnTo>
                  <a:pt x="48" y="8736"/>
                </a:lnTo>
                <a:cubicBezTo>
                  <a:pt x="48" y="8750"/>
                  <a:pt x="38" y="8760"/>
                  <a:pt x="24" y="8760"/>
                </a:cubicBezTo>
                <a:cubicBezTo>
                  <a:pt x="11" y="8760"/>
                  <a:pt x="0" y="8750"/>
                  <a:pt x="0" y="8736"/>
                </a:cubicBezTo>
                <a:lnTo>
                  <a:pt x="0" y="8640"/>
                </a:lnTo>
                <a:cubicBezTo>
                  <a:pt x="0" y="8627"/>
                  <a:pt x="11" y="8616"/>
                  <a:pt x="24" y="8616"/>
                </a:cubicBezTo>
                <a:cubicBezTo>
                  <a:pt x="38" y="8616"/>
                  <a:pt x="48" y="8627"/>
                  <a:pt x="48" y="8640"/>
                </a:cubicBezTo>
                <a:close/>
                <a:moveTo>
                  <a:pt x="48" y="8880"/>
                </a:moveTo>
                <a:lnTo>
                  <a:pt x="48" y="8976"/>
                </a:lnTo>
                <a:cubicBezTo>
                  <a:pt x="48" y="8990"/>
                  <a:pt x="38" y="9000"/>
                  <a:pt x="24" y="9000"/>
                </a:cubicBezTo>
                <a:cubicBezTo>
                  <a:pt x="11" y="9000"/>
                  <a:pt x="0" y="8990"/>
                  <a:pt x="0" y="8976"/>
                </a:cubicBezTo>
                <a:lnTo>
                  <a:pt x="0" y="8880"/>
                </a:lnTo>
                <a:cubicBezTo>
                  <a:pt x="0" y="8867"/>
                  <a:pt x="11" y="8856"/>
                  <a:pt x="24" y="8856"/>
                </a:cubicBezTo>
                <a:cubicBezTo>
                  <a:pt x="38" y="8856"/>
                  <a:pt x="48" y="8867"/>
                  <a:pt x="48" y="8880"/>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23" name="Freeform 264">
            <a:extLst>
              <a:ext uri="{FF2B5EF4-FFF2-40B4-BE49-F238E27FC236}">
                <a16:creationId xmlns:a16="http://schemas.microsoft.com/office/drawing/2014/main" id="{21A8387B-8575-153B-7A47-A88E5A31F8AC}"/>
              </a:ext>
            </a:extLst>
          </p:cNvPr>
          <p:cNvSpPr>
            <a:spLocks noEditPoints="1"/>
          </p:cNvSpPr>
          <p:nvPr/>
        </p:nvSpPr>
        <p:spPr bwMode="auto">
          <a:xfrm>
            <a:off x="5322233" y="3085398"/>
            <a:ext cx="6192" cy="2326794"/>
          </a:xfrm>
          <a:custGeom>
            <a:avLst/>
            <a:gdLst>
              <a:gd name="T0" fmla="*/ 0 w 48"/>
              <a:gd name="T1" fmla="*/ 0 h 9000"/>
              <a:gd name="T2" fmla="*/ 0 w 48"/>
              <a:gd name="T3" fmla="*/ 336 h 9000"/>
              <a:gd name="T4" fmla="*/ 48 w 48"/>
              <a:gd name="T5" fmla="*/ 576 h 9000"/>
              <a:gd name="T6" fmla="*/ 48 w 48"/>
              <a:gd name="T7" fmla="*/ 480 h 9000"/>
              <a:gd name="T8" fmla="*/ 0 w 48"/>
              <a:gd name="T9" fmla="*/ 720 h 9000"/>
              <a:gd name="T10" fmla="*/ 24 w 48"/>
              <a:gd name="T11" fmla="*/ 1080 h 9000"/>
              <a:gd name="T12" fmla="*/ 48 w 48"/>
              <a:gd name="T13" fmla="*/ 1200 h 9000"/>
              <a:gd name="T14" fmla="*/ 24 w 48"/>
              <a:gd name="T15" fmla="*/ 1176 h 9000"/>
              <a:gd name="T16" fmla="*/ 0 w 48"/>
              <a:gd name="T17" fmla="*/ 1536 h 9000"/>
              <a:gd name="T18" fmla="*/ 48 w 48"/>
              <a:gd name="T19" fmla="*/ 1776 h 9000"/>
              <a:gd name="T20" fmla="*/ 48 w 48"/>
              <a:gd name="T21" fmla="*/ 1680 h 9000"/>
              <a:gd name="T22" fmla="*/ 0 w 48"/>
              <a:gd name="T23" fmla="*/ 1920 h 9000"/>
              <a:gd name="T24" fmla="*/ 24 w 48"/>
              <a:gd name="T25" fmla="*/ 2280 h 9000"/>
              <a:gd name="T26" fmla="*/ 48 w 48"/>
              <a:gd name="T27" fmla="*/ 2400 h 9000"/>
              <a:gd name="T28" fmla="*/ 24 w 48"/>
              <a:gd name="T29" fmla="*/ 2376 h 9000"/>
              <a:gd name="T30" fmla="*/ 0 w 48"/>
              <a:gd name="T31" fmla="*/ 2736 h 9000"/>
              <a:gd name="T32" fmla="*/ 48 w 48"/>
              <a:gd name="T33" fmla="*/ 2976 h 9000"/>
              <a:gd name="T34" fmla="*/ 48 w 48"/>
              <a:gd name="T35" fmla="*/ 2880 h 9000"/>
              <a:gd name="T36" fmla="*/ 0 w 48"/>
              <a:gd name="T37" fmla="*/ 3120 h 9000"/>
              <a:gd name="T38" fmla="*/ 24 w 48"/>
              <a:gd name="T39" fmla="*/ 3480 h 9000"/>
              <a:gd name="T40" fmla="*/ 48 w 48"/>
              <a:gd name="T41" fmla="*/ 3600 h 9000"/>
              <a:gd name="T42" fmla="*/ 24 w 48"/>
              <a:gd name="T43" fmla="*/ 3576 h 9000"/>
              <a:gd name="T44" fmla="*/ 0 w 48"/>
              <a:gd name="T45" fmla="*/ 3936 h 9000"/>
              <a:gd name="T46" fmla="*/ 48 w 48"/>
              <a:gd name="T47" fmla="*/ 4176 h 9000"/>
              <a:gd name="T48" fmla="*/ 48 w 48"/>
              <a:gd name="T49" fmla="*/ 4080 h 9000"/>
              <a:gd name="T50" fmla="*/ 0 w 48"/>
              <a:gd name="T51" fmla="*/ 4320 h 9000"/>
              <a:gd name="T52" fmla="*/ 24 w 48"/>
              <a:gd name="T53" fmla="*/ 4680 h 9000"/>
              <a:gd name="T54" fmla="*/ 48 w 48"/>
              <a:gd name="T55" fmla="*/ 4800 h 9000"/>
              <a:gd name="T56" fmla="*/ 24 w 48"/>
              <a:gd name="T57" fmla="*/ 4776 h 9000"/>
              <a:gd name="T58" fmla="*/ 0 w 48"/>
              <a:gd name="T59" fmla="*/ 5136 h 9000"/>
              <a:gd name="T60" fmla="*/ 48 w 48"/>
              <a:gd name="T61" fmla="*/ 5376 h 9000"/>
              <a:gd name="T62" fmla="*/ 48 w 48"/>
              <a:gd name="T63" fmla="*/ 5280 h 9000"/>
              <a:gd name="T64" fmla="*/ 0 w 48"/>
              <a:gd name="T65" fmla="*/ 5520 h 9000"/>
              <a:gd name="T66" fmla="*/ 24 w 48"/>
              <a:gd name="T67" fmla="*/ 5880 h 9000"/>
              <a:gd name="T68" fmla="*/ 48 w 48"/>
              <a:gd name="T69" fmla="*/ 6000 h 9000"/>
              <a:gd name="T70" fmla="*/ 24 w 48"/>
              <a:gd name="T71" fmla="*/ 5976 h 9000"/>
              <a:gd name="T72" fmla="*/ 0 w 48"/>
              <a:gd name="T73" fmla="*/ 6336 h 9000"/>
              <a:gd name="T74" fmla="*/ 48 w 48"/>
              <a:gd name="T75" fmla="*/ 6576 h 9000"/>
              <a:gd name="T76" fmla="*/ 48 w 48"/>
              <a:gd name="T77" fmla="*/ 6480 h 9000"/>
              <a:gd name="T78" fmla="*/ 0 w 48"/>
              <a:gd name="T79" fmla="*/ 6720 h 9000"/>
              <a:gd name="T80" fmla="*/ 24 w 48"/>
              <a:gd name="T81" fmla="*/ 7080 h 9000"/>
              <a:gd name="T82" fmla="*/ 48 w 48"/>
              <a:gd name="T83" fmla="*/ 7200 h 9000"/>
              <a:gd name="T84" fmla="*/ 24 w 48"/>
              <a:gd name="T85" fmla="*/ 7176 h 9000"/>
              <a:gd name="T86" fmla="*/ 0 w 48"/>
              <a:gd name="T87" fmla="*/ 7536 h 9000"/>
              <a:gd name="T88" fmla="*/ 48 w 48"/>
              <a:gd name="T89" fmla="*/ 7776 h 9000"/>
              <a:gd name="T90" fmla="*/ 48 w 48"/>
              <a:gd name="T91" fmla="*/ 7680 h 9000"/>
              <a:gd name="T92" fmla="*/ 0 w 48"/>
              <a:gd name="T93" fmla="*/ 7920 h 9000"/>
              <a:gd name="T94" fmla="*/ 24 w 48"/>
              <a:gd name="T95" fmla="*/ 8280 h 9000"/>
              <a:gd name="T96" fmla="*/ 48 w 48"/>
              <a:gd name="T97" fmla="*/ 8400 h 9000"/>
              <a:gd name="T98" fmla="*/ 24 w 48"/>
              <a:gd name="T99" fmla="*/ 8376 h 9000"/>
              <a:gd name="T100" fmla="*/ 0 w 48"/>
              <a:gd name="T101" fmla="*/ 8736 h 9000"/>
              <a:gd name="T102" fmla="*/ 48 w 48"/>
              <a:gd name="T103" fmla="*/ 8976 h 9000"/>
              <a:gd name="T104" fmla="*/ 48 w 48"/>
              <a:gd name="T105" fmla="*/ 8880 h 9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9000">
                <a:moveTo>
                  <a:pt x="48" y="0"/>
                </a:moveTo>
                <a:lnTo>
                  <a:pt x="48" y="96"/>
                </a:lnTo>
                <a:cubicBezTo>
                  <a:pt x="48" y="110"/>
                  <a:pt x="38" y="120"/>
                  <a:pt x="24" y="120"/>
                </a:cubicBezTo>
                <a:cubicBezTo>
                  <a:pt x="11" y="120"/>
                  <a:pt x="0" y="110"/>
                  <a:pt x="0" y="96"/>
                </a:cubicBezTo>
                <a:lnTo>
                  <a:pt x="0" y="0"/>
                </a:lnTo>
                <a:lnTo>
                  <a:pt x="48" y="0"/>
                </a:lnTo>
                <a:close/>
                <a:moveTo>
                  <a:pt x="48" y="240"/>
                </a:moveTo>
                <a:lnTo>
                  <a:pt x="48" y="336"/>
                </a:lnTo>
                <a:cubicBezTo>
                  <a:pt x="48" y="350"/>
                  <a:pt x="38" y="360"/>
                  <a:pt x="24" y="360"/>
                </a:cubicBezTo>
                <a:cubicBezTo>
                  <a:pt x="11" y="360"/>
                  <a:pt x="0" y="350"/>
                  <a:pt x="0" y="336"/>
                </a:cubicBezTo>
                <a:lnTo>
                  <a:pt x="0" y="240"/>
                </a:lnTo>
                <a:cubicBezTo>
                  <a:pt x="0" y="227"/>
                  <a:pt x="11" y="216"/>
                  <a:pt x="24" y="216"/>
                </a:cubicBezTo>
                <a:cubicBezTo>
                  <a:pt x="38" y="216"/>
                  <a:pt x="48" y="227"/>
                  <a:pt x="48" y="240"/>
                </a:cubicBezTo>
                <a:close/>
                <a:moveTo>
                  <a:pt x="48" y="480"/>
                </a:moveTo>
                <a:lnTo>
                  <a:pt x="48" y="576"/>
                </a:lnTo>
                <a:cubicBezTo>
                  <a:pt x="48" y="590"/>
                  <a:pt x="38" y="600"/>
                  <a:pt x="24" y="600"/>
                </a:cubicBezTo>
                <a:cubicBezTo>
                  <a:pt x="11" y="600"/>
                  <a:pt x="0" y="590"/>
                  <a:pt x="0" y="576"/>
                </a:cubicBezTo>
                <a:lnTo>
                  <a:pt x="0" y="480"/>
                </a:lnTo>
                <a:cubicBezTo>
                  <a:pt x="0" y="467"/>
                  <a:pt x="11" y="456"/>
                  <a:pt x="24" y="456"/>
                </a:cubicBezTo>
                <a:cubicBezTo>
                  <a:pt x="38" y="456"/>
                  <a:pt x="48" y="467"/>
                  <a:pt x="48" y="480"/>
                </a:cubicBezTo>
                <a:close/>
                <a:moveTo>
                  <a:pt x="48" y="720"/>
                </a:moveTo>
                <a:lnTo>
                  <a:pt x="48" y="816"/>
                </a:lnTo>
                <a:cubicBezTo>
                  <a:pt x="48" y="830"/>
                  <a:pt x="38" y="840"/>
                  <a:pt x="24" y="840"/>
                </a:cubicBezTo>
                <a:cubicBezTo>
                  <a:pt x="11" y="840"/>
                  <a:pt x="0" y="830"/>
                  <a:pt x="0" y="816"/>
                </a:cubicBezTo>
                <a:lnTo>
                  <a:pt x="0" y="720"/>
                </a:lnTo>
                <a:cubicBezTo>
                  <a:pt x="0" y="707"/>
                  <a:pt x="11" y="696"/>
                  <a:pt x="24" y="696"/>
                </a:cubicBezTo>
                <a:cubicBezTo>
                  <a:pt x="38" y="696"/>
                  <a:pt x="48" y="707"/>
                  <a:pt x="48" y="720"/>
                </a:cubicBezTo>
                <a:close/>
                <a:moveTo>
                  <a:pt x="48" y="960"/>
                </a:moveTo>
                <a:lnTo>
                  <a:pt x="48" y="1056"/>
                </a:lnTo>
                <a:cubicBezTo>
                  <a:pt x="48" y="1070"/>
                  <a:pt x="38" y="1080"/>
                  <a:pt x="24" y="1080"/>
                </a:cubicBezTo>
                <a:cubicBezTo>
                  <a:pt x="11" y="1080"/>
                  <a:pt x="0" y="1070"/>
                  <a:pt x="0" y="1056"/>
                </a:cubicBezTo>
                <a:lnTo>
                  <a:pt x="0" y="960"/>
                </a:lnTo>
                <a:cubicBezTo>
                  <a:pt x="0" y="947"/>
                  <a:pt x="11" y="936"/>
                  <a:pt x="24" y="936"/>
                </a:cubicBezTo>
                <a:cubicBezTo>
                  <a:pt x="38" y="936"/>
                  <a:pt x="48" y="947"/>
                  <a:pt x="48" y="960"/>
                </a:cubicBezTo>
                <a:close/>
                <a:moveTo>
                  <a:pt x="48" y="1200"/>
                </a:moveTo>
                <a:lnTo>
                  <a:pt x="48" y="1296"/>
                </a:lnTo>
                <a:cubicBezTo>
                  <a:pt x="48" y="1310"/>
                  <a:pt x="38" y="1320"/>
                  <a:pt x="24" y="1320"/>
                </a:cubicBezTo>
                <a:cubicBezTo>
                  <a:pt x="11" y="1320"/>
                  <a:pt x="0" y="1310"/>
                  <a:pt x="0" y="1296"/>
                </a:cubicBezTo>
                <a:lnTo>
                  <a:pt x="0" y="1200"/>
                </a:lnTo>
                <a:cubicBezTo>
                  <a:pt x="0" y="1187"/>
                  <a:pt x="11" y="1176"/>
                  <a:pt x="24" y="1176"/>
                </a:cubicBezTo>
                <a:cubicBezTo>
                  <a:pt x="38" y="1176"/>
                  <a:pt x="48" y="1187"/>
                  <a:pt x="48" y="1200"/>
                </a:cubicBezTo>
                <a:close/>
                <a:moveTo>
                  <a:pt x="48" y="1440"/>
                </a:moveTo>
                <a:lnTo>
                  <a:pt x="48" y="1536"/>
                </a:lnTo>
                <a:cubicBezTo>
                  <a:pt x="48" y="1550"/>
                  <a:pt x="38" y="1560"/>
                  <a:pt x="24" y="1560"/>
                </a:cubicBezTo>
                <a:cubicBezTo>
                  <a:pt x="11" y="1560"/>
                  <a:pt x="0" y="1550"/>
                  <a:pt x="0" y="1536"/>
                </a:cubicBezTo>
                <a:lnTo>
                  <a:pt x="0" y="1440"/>
                </a:lnTo>
                <a:cubicBezTo>
                  <a:pt x="0" y="1427"/>
                  <a:pt x="11" y="1416"/>
                  <a:pt x="24" y="1416"/>
                </a:cubicBezTo>
                <a:cubicBezTo>
                  <a:pt x="38" y="1416"/>
                  <a:pt x="48" y="1427"/>
                  <a:pt x="48" y="1440"/>
                </a:cubicBezTo>
                <a:close/>
                <a:moveTo>
                  <a:pt x="48" y="1680"/>
                </a:moveTo>
                <a:lnTo>
                  <a:pt x="48" y="1776"/>
                </a:lnTo>
                <a:cubicBezTo>
                  <a:pt x="48" y="1790"/>
                  <a:pt x="38" y="1800"/>
                  <a:pt x="24" y="1800"/>
                </a:cubicBezTo>
                <a:cubicBezTo>
                  <a:pt x="11" y="1800"/>
                  <a:pt x="0" y="1790"/>
                  <a:pt x="0" y="1776"/>
                </a:cubicBezTo>
                <a:lnTo>
                  <a:pt x="0" y="1680"/>
                </a:lnTo>
                <a:cubicBezTo>
                  <a:pt x="0" y="1667"/>
                  <a:pt x="11" y="1656"/>
                  <a:pt x="24" y="1656"/>
                </a:cubicBezTo>
                <a:cubicBezTo>
                  <a:pt x="38" y="1656"/>
                  <a:pt x="48" y="1667"/>
                  <a:pt x="48" y="1680"/>
                </a:cubicBezTo>
                <a:close/>
                <a:moveTo>
                  <a:pt x="48" y="1920"/>
                </a:moveTo>
                <a:lnTo>
                  <a:pt x="48" y="2016"/>
                </a:lnTo>
                <a:cubicBezTo>
                  <a:pt x="48" y="2030"/>
                  <a:pt x="38" y="2040"/>
                  <a:pt x="24" y="2040"/>
                </a:cubicBezTo>
                <a:cubicBezTo>
                  <a:pt x="11" y="2040"/>
                  <a:pt x="0" y="2030"/>
                  <a:pt x="0" y="2016"/>
                </a:cubicBezTo>
                <a:lnTo>
                  <a:pt x="0" y="1920"/>
                </a:lnTo>
                <a:cubicBezTo>
                  <a:pt x="0" y="1907"/>
                  <a:pt x="11" y="1896"/>
                  <a:pt x="24" y="1896"/>
                </a:cubicBezTo>
                <a:cubicBezTo>
                  <a:pt x="38" y="1896"/>
                  <a:pt x="48" y="1907"/>
                  <a:pt x="48" y="1920"/>
                </a:cubicBezTo>
                <a:close/>
                <a:moveTo>
                  <a:pt x="48" y="2160"/>
                </a:moveTo>
                <a:lnTo>
                  <a:pt x="48" y="2256"/>
                </a:lnTo>
                <a:cubicBezTo>
                  <a:pt x="48" y="2270"/>
                  <a:pt x="38" y="2280"/>
                  <a:pt x="24" y="2280"/>
                </a:cubicBezTo>
                <a:cubicBezTo>
                  <a:pt x="11" y="2280"/>
                  <a:pt x="0" y="2270"/>
                  <a:pt x="0" y="2256"/>
                </a:cubicBezTo>
                <a:lnTo>
                  <a:pt x="0" y="2160"/>
                </a:lnTo>
                <a:cubicBezTo>
                  <a:pt x="0" y="2147"/>
                  <a:pt x="11" y="2136"/>
                  <a:pt x="24" y="2136"/>
                </a:cubicBezTo>
                <a:cubicBezTo>
                  <a:pt x="38" y="2136"/>
                  <a:pt x="48" y="2147"/>
                  <a:pt x="48" y="2160"/>
                </a:cubicBezTo>
                <a:close/>
                <a:moveTo>
                  <a:pt x="48" y="2400"/>
                </a:moveTo>
                <a:lnTo>
                  <a:pt x="48" y="2496"/>
                </a:lnTo>
                <a:cubicBezTo>
                  <a:pt x="48" y="2510"/>
                  <a:pt x="38" y="2520"/>
                  <a:pt x="24" y="2520"/>
                </a:cubicBezTo>
                <a:cubicBezTo>
                  <a:pt x="11" y="2520"/>
                  <a:pt x="0" y="2510"/>
                  <a:pt x="0" y="2496"/>
                </a:cubicBezTo>
                <a:lnTo>
                  <a:pt x="0" y="2400"/>
                </a:lnTo>
                <a:cubicBezTo>
                  <a:pt x="0" y="2387"/>
                  <a:pt x="11" y="2376"/>
                  <a:pt x="24" y="2376"/>
                </a:cubicBezTo>
                <a:cubicBezTo>
                  <a:pt x="38" y="2376"/>
                  <a:pt x="48" y="2387"/>
                  <a:pt x="48" y="2400"/>
                </a:cubicBezTo>
                <a:close/>
                <a:moveTo>
                  <a:pt x="48" y="2640"/>
                </a:moveTo>
                <a:lnTo>
                  <a:pt x="48" y="2736"/>
                </a:lnTo>
                <a:cubicBezTo>
                  <a:pt x="48" y="2750"/>
                  <a:pt x="38" y="2760"/>
                  <a:pt x="24" y="2760"/>
                </a:cubicBezTo>
                <a:cubicBezTo>
                  <a:pt x="11" y="2760"/>
                  <a:pt x="0" y="2750"/>
                  <a:pt x="0" y="2736"/>
                </a:cubicBezTo>
                <a:lnTo>
                  <a:pt x="0" y="2640"/>
                </a:lnTo>
                <a:cubicBezTo>
                  <a:pt x="0" y="2627"/>
                  <a:pt x="11" y="2616"/>
                  <a:pt x="24" y="2616"/>
                </a:cubicBezTo>
                <a:cubicBezTo>
                  <a:pt x="38" y="2616"/>
                  <a:pt x="48" y="2627"/>
                  <a:pt x="48" y="2640"/>
                </a:cubicBezTo>
                <a:close/>
                <a:moveTo>
                  <a:pt x="48" y="2880"/>
                </a:moveTo>
                <a:lnTo>
                  <a:pt x="48" y="2976"/>
                </a:lnTo>
                <a:cubicBezTo>
                  <a:pt x="48" y="2990"/>
                  <a:pt x="38" y="3000"/>
                  <a:pt x="24" y="3000"/>
                </a:cubicBezTo>
                <a:cubicBezTo>
                  <a:pt x="11" y="3000"/>
                  <a:pt x="0" y="2990"/>
                  <a:pt x="0" y="2976"/>
                </a:cubicBezTo>
                <a:lnTo>
                  <a:pt x="0" y="2880"/>
                </a:lnTo>
                <a:cubicBezTo>
                  <a:pt x="0" y="2867"/>
                  <a:pt x="11" y="2856"/>
                  <a:pt x="24" y="2856"/>
                </a:cubicBezTo>
                <a:cubicBezTo>
                  <a:pt x="38" y="2856"/>
                  <a:pt x="48" y="2867"/>
                  <a:pt x="48" y="2880"/>
                </a:cubicBezTo>
                <a:close/>
                <a:moveTo>
                  <a:pt x="48" y="3120"/>
                </a:moveTo>
                <a:lnTo>
                  <a:pt x="48" y="3216"/>
                </a:lnTo>
                <a:cubicBezTo>
                  <a:pt x="48" y="3230"/>
                  <a:pt x="38" y="3240"/>
                  <a:pt x="24" y="3240"/>
                </a:cubicBezTo>
                <a:cubicBezTo>
                  <a:pt x="11" y="3240"/>
                  <a:pt x="0" y="3230"/>
                  <a:pt x="0" y="3216"/>
                </a:cubicBezTo>
                <a:lnTo>
                  <a:pt x="0" y="3120"/>
                </a:lnTo>
                <a:cubicBezTo>
                  <a:pt x="0" y="3107"/>
                  <a:pt x="11" y="3096"/>
                  <a:pt x="24" y="3096"/>
                </a:cubicBezTo>
                <a:cubicBezTo>
                  <a:pt x="38" y="3096"/>
                  <a:pt x="48" y="3107"/>
                  <a:pt x="48" y="3120"/>
                </a:cubicBezTo>
                <a:close/>
                <a:moveTo>
                  <a:pt x="48" y="3360"/>
                </a:moveTo>
                <a:lnTo>
                  <a:pt x="48" y="3456"/>
                </a:lnTo>
                <a:cubicBezTo>
                  <a:pt x="48" y="3470"/>
                  <a:pt x="38" y="3480"/>
                  <a:pt x="24" y="3480"/>
                </a:cubicBezTo>
                <a:cubicBezTo>
                  <a:pt x="11" y="3480"/>
                  <a:pt x="0" y="3470"/>
                  <a:pt x="0" y="3456"/>
                </a:cubicBezTo>
                <a:lnTo>
                  <a:pt x="0" y="3360"/>
                </a:lnTo>
                <a:cubicBezTo>
                  <a:pt x="0" y="3347"/>
                  <a:pt x="11" y="3336"/>
                  <a:pt x="24" y="3336"/>
                </a:cubicBezTo>
                <a:cubicBezTo>
                  <a:pt x="38" y="3336"/>
                  <a:pt x="48" y="3347"/>
                  <a:pt x="48" y="3360"/>
                </a:cubicBezTo>
                <a:close/>
                <a:moveTo>
                  <a:pt x="48" y="3600"/>
                </a:moveTo>
                <a:lnTo>
                  <a:pt x="48" y="3696"/>
                </a:lnTo>
                <a:cubicBezTo>
                  <a:pt x="48" y="3710"/>
                  <a:pt x="38" y="3720"/>
                  <a:pt x="24" y="3720"/>
                </a:cubicBezTo>
                <a:cubicBezTo>
                  <a:pt x="11" y="3720"/>
                  <a:pt x="0" y="3710"/>
                  <a:pt x="0" y="3696"/>
                </a:cubicBezTo>
                <a:lnTo>
                  <a:pt x="0" y="3600"/>
                </a:lnTo>
                <a:cubicBezTo>
                  <a:pt x="0" y="3587"/>
                  <a:pt x="11" y="3576"/>
                  <a:pt x="24" y="3576"/>
                </a:cubicBezTo>
                <a:cubicBezTo>
                  <a:pt x="38" y="3576"/>
                  <a:pt x="48" y="3587"/>
                  <a:pt x="48" y="3600"/>
                </a:cubicBezTo>
                <a:close/>
                <a:moveTo>
                  <a:pt x="48" y="3840"/>
                </a:moveTo>
                <a:lnTo>
                  <a:pt x="48" y="3936"/>
                </a:lnTo>
                <a:cubicBezTo>
                  <a:pt x="48" y="3950"/>
                  <a:pt x="38" y="3960"/>
                  <a:pt x="24" y="3960"/>
                </a:cubicBezTo>
                <a:cubicBezTo>
                  <a:pt x="11" y="3960"/>
                  <a:pt x="0" y="3950"/>
                  <a:pt x="0" y="3936"/>
                </a:cubicBezTo>
                <a:lnTo>
                  <a:pt x="0" y="3840"/>
                </a:lnTo>
                <a:cubicBezTo>
                  <a:pt x="0" y="3827"/>
                  <a:pt x="11" y="3816"/>
                  <a:pt x="24" y="3816"/>
                </a:cubicBezTo>
                <a:cubicBezTo>
                  <a:pt x="38" y="3816"/>
                  <a:pt x="48" y="3827"/>
                  <a:pt x="48" y="3840"/>
                </a:cubicBezTo>
                <a:close/>
                <a:moveTo>
                  <a:pt x="48" y="4080"/>
                </a:moveTo>
                <a:lnTo>
                  <a:pt x="48" y="4176"/>
                </a:lnTo>
                <a:cubicBezTo>
                  <a:pt x="48" y="4190"/>
                  <a:pt x="38" y="4200"/>
                  <a:pt x="24" y="4200"/>
                </a:cubicBezTo>
                <a:cubicBezTo>
                  <a:pt x="11" y="4200"/>
                  <a:pt x="0" y="4190"/>
                  <a:pt x="0" y="4176"/>
                </a:cubicBezTo>
                <a:lnTo>
                  <a:pt x="0" y="4080"/>
                </a:lnTo>
                <a:cubicBezTo>
                  <a:pt x="0" y="4067"/>
                  <a:pt x="11" y="4056"/>
                  <a:pt x="24" y="4056"/>
                </a:cubicBezTo>
                <a:cubicBezTo>
                  <a:pt x="38" y="4056"/>
                  <a:pt x="48" y="4067"/>
                  <a:pt x="48" y="4080"/>
                </a:cubicBezTo>
                <a:close/>
                <a:moveTo>
                  <a:pt x="48" y="4320"/>
                </a:moveTo>
                <a:lnTo>
                  <a:pt x="48" y="4416"/>
                </a:lnTo>
                <a:cubicBezTo>
                  <a:pt x="48" y="4430"/>
                  <a:pt x="38" y="4440"/>
                  <a:pt x="24" y="4440"/>
                </a:cubicBezTo>
                <a:cubicBezTo>
                  <a:pt x="11" y="4440"/>
                  <a:pt x="0" y="4430"/>
                  <a:pt x="0" y="4416"/>
                </a:cubicBezTo>
                <a:lnTo>
                  <a:pt x="0" y="4320"/>
                </a:lnTo>
                <a:cubicBezTo>
                  <a:pt x="0" y="4307"/>
                  <a:pt x="11" y="4296"/>
                  <a:pt x="24" y="4296"/>
                </a:cubicBezTo>
                <a:cubicBezTo>
                  <a:pt x="38" y="4296"/>
                  <a:pt x="48" y="4307"/>
                  <a:pt x="48" y="4320"/>
                </a:cubicBezTo>
                <a:close/>
                <a:moveTo>
                  <a:pt x="48" y="4560"/>
                </a:moveTo>
                <a:lnTo>
                  <a:pt x="48" y="4656"/>
                </a:lnTo>
                <a:cubicBezTo>
                  <a:pt x="48" y="4670"/>
                  <a:pt x="38" y="4680"/>
                  <a:pt x="24" y="4680"/>
                </a:cubicBezTo>
                <a:cubicBezTo>
                  <a:pt x="11" y="4680"/>
                  <a:pt x="0" y="4670"/>
                  <a:pt x="0" y="4656"/>
                </a:cubicBezTo>
                <a:lnTo>
                  <a:pt x="0" y="4560"/>
                </a:lnTo>
                <a:cubicBezTo>
                  <a:pt x="0" y="4547"/>
                  <a:pt x="11" y="4536"/>
                  <a:pt x="24" y="4536"/>
                </a:cubicBezTo>
                <a:cubicBezTo>
                  <a:pt x="38" y="4536"/>
                  <a:pt x="48" y="4547"/>
                  <a:pt x="48" y="4560"/>
                </a:cubicBezTo>
                <a:close/>
                <a:moveTo>
                  <a:pt x="48" y="4800"/>
                </a:moveTo>
                <a:lnTo>
                  <a:pt x="48" y="4896"/>
                </a:lnTo>
                <a:cubicBezTo>
                  <a:pt x="48" y="4910"/>
                  <a:pt x="38" y="4920"/>
                  <a:pt x="24" y="4920"/>
                </a:cubicBezTo>
                <a:cubicBezTo>
                  <a:pt x="11" y="4920"/>
                  <a:pt x="0" y="4910"/>
                  <a:pt x="0" y="4896"/>
                </a:cubicBezTo>
                <a:lnTo>
                  <a:pt x="0" y="4800"/>
                </a:lnTo>
                <a:cubicBezTo>
                  <a:pt x="0" y="4787"/>
                  <a:pt x="11" y="4776"/>
                  <a:pt x="24" y="4776"/>
                </a:cubicBezTo>
                <a:cubicBezTo>
                  <a:pt x="38" y="4776"/>
                  <a:pt x="48" y="4787"/>
                  <a:pt x="48" y="4800"/>
                </a:cubicBezTo>
                <a:close/>
                <a:moveTo>
                  <a:pt x="48" y="5040"/>
                </a:moveTo>
                <a:lnTo>
                  <a:pt x="48" y="5136"/>
                </a:lnTo>
                <a:cubicBezTo>
                  <a:pt x="48" y="5150"/>
                  <a:pt x="38" y="5160"/>
                  <a:pt x="24" y="5160"/>
                </a:cubicBezTo>
                <a:cubicBezTo>
                  <a:pt x="11" y="5160"/>
                  <a:pt x="0" y="5150"/>
                  <a:pt x="0" y="5136"/>
                </a:cubicBezTo>
                <a:lnTo>
                  <a:pt x="0" y="5040"/>
                </a:lnTo>
                <a:cubicBezTo>
                  <a:pt x="0" y="5027"/>
                  <a:pt x="11" y="5016"/>
                  <a:pt x="24" y="5016"/>
                </a:cubicBezTo>
                <a:cubicBezTo>
                  <a:pt x="38" y="5016"/>
                  <a:pt x="48" y="5027"/>
                  <a:pt x="48" y="5040"/>
                </a:cubicBezTo>
                <a:close/>
                <a:moveTo>
                  <a:pt x="48" y="5280"/>
                </a:moveTo>
                <a:lnTo>
                  <a:pt x="48" y="5376"/>
                </a:lnTo>
                <a:cubicBezTo>
                  <a:pt x="48" y="5390"/>
                  <a:pt x="38" y="5400"/>
                  <a:pt x="24" y="5400"/>
                </a:cubicBezTo>
                <a:cubicBezTo>
                  <a:pt x="11" y="5400"/>
                  <a:pt x="0" y="5390"/>
                  <a:pt x="0" y="5376"/>
                </a:cubicBezTo>
                <a:lnTo>
                  <a:pt x="0" y="5280"/>
                </a:lnTo>
                <a:cubicBezTo>
                  <a:pt x="0" y="5267"/>
                  <a:pt x="11" y="5256"/>
                  <a:pt x="24" y="5256"/>
                </a:cubicBezTo>
                <a:cubicBezTo>
                  <a:pt x="38" y="5256"/>
                  <a:pt x="48" y="5267"/>
                  <a:pt x="48" y="5280"/>
                </a:cubicBezTo>
                <a:close/>
                <a:moveTo>
                  <a:pt x="48" y="5520"/>
                </a:moveTo>
                <a:lnTo>
                  <a:pt x="48" y="5616"/>
                </a:lnTo>
                <a:cubicBezTo>
                  <a:pt x="48" y="5630"/>
                  <a:pt x="38" y="5640"/>
                  <a:pt x="24" y="5640"/>
                </a:cubicBezTo>
                <a:cubicBezTo>
                  <a:pt x="11" y="5640"/>
                  <a:pt x="0" y="5630"/>
                  <a:pt x="0" y="5616"/>
                </a:cubicBezTo>
                <a:lnTo>
                  <a:pt x="0" y="5520"/>
                </a:lnTo>
                <a:cubicBezTo>
                  <a:pt x="0" y="5507"/>
                  <a:pt x="11" y="5496"/>
                  <a:pt x="24" y="5496"/>
                </a:cubicBezTo>
                <a:cubicBezTo>
                  <a:pt x="38" y="5496"/>
                  <a:pt x="48" y="5507"/>
                  <a:pt x="48" y="5520"/>
                </a:cubicBezTo>
                <a:close/>
                <a:moveTo>
                  <a:pt x="48" y="5760"/>
                </a:moveTo>
                <a:lnTo>
                  <a:pt x="48" y="5856"/>
                </a:lnTo>
                <a:cubicBezTo>
                  <a:pt x="48" y="5870"/>
                  <a:pt x="38" y="5880"/>
                  <a:pt x="24" y="5880"/>
                </a:cubicBezTo>
                <a:cubicBezTo>
                  <a:pt x="11" y="5880"/>
                  <a:pt x="0" y="5870"/>
                  <a:pt x="0" y="5856"/>
                </a:cubicBezTo>
                <a:lnTo>
                  <a:pt x="0" y="5760"/>
                </a:lnTo>
                <a:cubicBezTo>
                  <a:pt x="0" y="5747"/>
                  <a:pt x="11" y="5736"/>
                  <a:pt x="24" y="5736"/>
                </a:cubicBezTo>
                <a:cubicBezTo>
                  <a:pt x="38" y="5736"/>
                  <a:pt x="48" y="5747"/>
                  <a:pt x="48" y="5760"/>
                </a:cubicBezTo>
                <a:close/>
                <a:moveTo>
                  <a:pt x="48" y="6000"/>
                </a:moveTo>
                <a:lnTo>
                  <a:pt x="48" y="6096"/>
                </a:lnTo>
                <a:cubicBezTo>
                  <a:pt x="48" y="6110"/>
                  <a:pt x="38" y="6120"/>
                  <a:pt x="24" y="6120"/>
                </a:cubicBezTo>
                <a:cubicBezTo>
                  <a:pt x="11" y="6120"/>
                  <a:pt x="0" y="6110"/>
                  <a:pt x="0" y="6096"/>
                </a:cubicBezTo>
                <a:lnTo>
                  <a:pt x="0" y="6000"/>
                </a:lnTo>
                <a:cubicBezTo>
                  <a:pt x="0" y="5987"/>
                  <a:pt x="11" y="5976"/>
                  <a:pt x="24" y="5976"/>
                </a:cubicBezTo>
                <a:cubicBezTo>
                  <a:pt x="38" y="5976"/>
                  <a:pt x="48" y="5987"/>
                  <a:pt x="48" y="6000"/>
                </a:cubicBezTo>
                <a:close/>
                <a:moveTo>
                  <a:pt x="48" y="6240"/>
                </a:moveTo>
                <a:lnTo>
                  <a:pt x="48" y="6336"/>
                </a:lnTo>
                <a:cubicBezTo>
                  <a:pt x="48" y="6350"/>
                  <a:pt x="38" y="6360"/>
                  <a:pt x="24" y="6360"/>
                </a:cubicBezTo>
                <a:cubicBezTo>
                  <a:pt x="11" y="6360"/>
                  <a:pt x="0" y="6350"/>
                  <a:pt x="0" y="6336"/>
                </a:cubicBezTo>
                <a:lnTo>
                  <a:pt x="0" y="6240"/>
                </a:lnTo>
                <a:cubicBezTo>
                  <a:pt x="0" y="6227"/>
                  <a:pt x="11" y="6216"/>
                  <a:pt x="24" y="6216"/>
                </a:cubicBezTo>
                <a:cubicBezTo>
                  <a:pt x="38" y="6216"/>
                  <a:pt x="48" y="6227"/>
                  <a:pt x="48" y="6240"/>
                </a:cubicBezTo>
                <a:close/>
                <a:moveTo>
                  <a:pt x="48" y="6480"/>
                </a:moveTo>
                <a:lnTo>
                  <a:pt x="48" y="6576"/>
                </a:lnTo>
                <a:cubicBezTo>
                  <a:pt x="48" y="6590"/>
                  <a:pt x="38" y="6600"/>
                  <a:pt x="24" y="6600"/>
                </a:cubicBezTo>
                <a:cubicBezTo>
                  <a:pt x="11" y="6600"/>
                  <a:pt x="0" y="6590"/>
                  <a:pt x="0" y="6576"/>
                </a:cubicBezTo>
                <a:lnTo>
                  <a:pt x="0" y="6480"/>
                </a:lnTo>
                <a:cubicBezTo>
                  <a:pt x="0" y="6467"/>
                  <a:pt x="11" y="6456"/>
                  <a:pt x="24" y="6456"/>
                </a:cubicBezTo>
                <a:cubicBezTo>
                  <a:pt x="38" y="6456"/>
                  <a:pt x="48" y="6467"/>
                  <a:pt x="48" y="6480"/>
                </a:cubicBezTo>
                <a:close/>
                <a:moveTo>
                  <a:pt x="48" y="6720"/>
                </a:moveTo>
                <a:lnTo>
                  <a:pt x="48" y="6816"/>
                </a:lnTo>
                <a:cubicBezTo>
                  <a:pt x="48" y="6830"/>
                  <a:pt x="38" y="6840"/>
                  <a:pt x="24" y="6840"/>
                </a:cubicBezTo>
                <a:cubicBezTo>
                  <a:pt x="11" y="6840"/>
                  <a:pt x="0" y="6830"/>
                  <a:pt x="0" y="6816"/>
                </a:cubicBezTo>
                <a:lnTo>
                  <a:pt x="0" y="6720"/>
                </a:lnTo>
                <a:cubicBezTo>
                  <a:pt x="0" y="6707"/>
                  <a:pt x="11" y="6696"/>
                  <a:pt x="24" y="6696"/>
                </a:cubicBezTo>
                <a:cubicBezTo>
                  <a:pt x="38" y="6696"/>
                  <a:pt x="48" y="6707"/>
                  <a:pt x="48" y="6720"/>
                </a:cubicBezTo>
                <a:close/>
                <a:moveTo>
                  <a:pt x="48" y="6960"/>
                </a:moveTo>
                <a:lnTo>
                  <a:pt x="48" y="7056"/>
                </a:lnTo>
                <a:cubicBezTo>
                  <a:pt x="48" y="7070"/>
                  <a:pt x="38" y="7080"/>
                  <a:pt x="24" y="7080"/>
                </a:cubicBezTo>
                <a:cubicBezTo>
                  <a:pt x="11" y="7080"/>
                  <a:pt x="0" y="7070"/>
                  <a:pt x="0" y="7056"/>
                </a:cubicBezTo>
                <a:lnTo>
                  <a:pt x="0" y="6960"/>
                </a:lnTo>
                <a:cubicBezTo>
                  <a:pt x="0" y="6947"/>
                  <a:pt x="11" y="6936"/>
                  <a:pt x="24" y="6936"/>
                </a:cubicBezTo>
                <a:cubicBezTo>
                  <a:pt x="38" y="6936"/>
                  <a:pt x="48" y="6947"/>
                  <a:pt x="48" y="6960"/>
                </a:cubicBezTo>
                <a:close/>
                <a:moveTo>
                  <a:pt x="48" y="7200"/>
                </a:moveTo>
                <a:lnTo>
                  <a:pt x="48" y="7296"/>
                </a:lnTo>
                <a:cubicBezTo>
                  <a:pt x="48" y="7310"/>
                  <a:pt x="38" y="7320"/>
                  <a:pt x="24" y="7320"/>
                </a:cubicBezTo>
                <a:cubicBezTo>
                  <a:pt x="11" y="7320"/>
                  <a:pt x="0" y="7310"/>
                  <a:pt x="0" y="7296"/>
                </a:cubicBezTo>
                <a:lnTo>
                  <a:pt x="0" y="7200"/>
                </a:lnTo>
                <a:cubicBezTo>
                  <a:pt x="0" y="7187"/>
                  <a:pt x="11" y="7176"/>
                  <a:pt x="24" y="7176"/>
                </a:cubicBezTo>
                <a:cubicBezTo>
                  <a:pt x="38" y="7176"/>
                  <a:pt x="48" y="7187"/>
                  <a:pt x="48" y="7200"/>
                </a:cubicBezTo>
                <a:close/>
                <a:moveTo>
                  <a:pt x="48" y="7440"/>
                </a:moveTo>
                <a:lnTo>
                  <a:pt x="48" y="7536"/>
                </a:lnTo>
                <a:cubicBezTo>
                  <a:pt x="48" y="7550"/>
                  <a:pt x="38" y="7560"/>
                  <a:pt x="24" y="7560"/>
                </a:cubicBezTo>
                <a:cubicBezTo>
                  <a:pt x="11" y="7560"/>
                  <a:pt x="0" y="7550"/>
                  <a:pt x="0" y="7536"/>
                </a:cubicBezTo>
                <a:lnTo>
                  <a:pt x="0" y="7440"/>
                </a:lnTo>
                <a:cubicBezTo>
                  <a:pt x="0" y="7427"/>
                  <a:pt x="11" y="7416"/>
                  <a:pt x="24" y="7416"/>
                </a:cubicBezTo>
                <a:cubicBezTo>
                  <a:pt x="38" y="7416"/>
                  <a:pt x="48" y="7427"/>
                  <a:pt x="48" y="7440"/>
                </a:cubicBezTo>
                <a:close/>
                <a:moveTo>
                  <a:pt x="48" y="7680"/>
                </a:moveTo>
                <a:lnTo>
                  <a:pt x="48" y="7776"/>
                </a:lnTo>
                <a:cubicBezTo>
                  <a:pt x="48" y="7790"/>
                  <a:pt x="38" y="7800"/>
                  <a:pt x="24" y="7800"/>
                </a:cubicBezTo>
                <a:cubicBezTo>
                  <a:pt x="11" y="7800"/>
                  <a:pt x="0" y="7790"/>
                  <a:pt x="0" y="7776"/>
                </a:cubicBezTo>
                <a:lnTo>
                  <a:pt x="0" y="7680"/>
                </a:lnTo>
                <a:cubicBezTo>
                  <a:pt x="0" y="7667"/>
                  <a:pt x="11" y="7656"/>
                  <a:pt x="24" y="7656"/>
                </a:cubicBezTo>
                <a:cubicBezTo>
                  <a:pt x="38" y="7656"/>
                  <a:pt x="48" y="7667"/>
                  <a:pt x="48" y="7680"/>
                </a:cubicBezTo>
                <a:close/>
                <a:moveTo>
                  <a:pt x="48" y="7920"/>
                </a:moveTo>
                <a:lnTo>
                  <a:pt x="48" y="8016"/>
                </a:lnTo>
                <a:cubicBezTo>
                  <a:pt x="48" y="8030"/>
                  <a:pt x="38" y="8040"/>
                  <a:pt x="24" y="8040"/>
                </a:cubicBezTo>
                <a:cubicBezTo>
                  <a:pt x="11" y="8040"/>
                  <a:pt x="0" y="8030"/>
                  <a:pt x="0" y="8016"/>
                </a:cubicBezTo>
                <a:lnTo>
                  <a:pt x="0" y="7920"/>
                </a:lnTo>
                <a:cubicBezTo>
                  <a:pt x="0" y="7907"/>
                  <a:pt x="11" y="7896"/>
                  <a:pt x="24" y="7896"/>
                </a:cubicBezTo>
                <a:cubicBezTo>
                  <a:pt x="38" y="7896"/>
                  <a:pt x="48" y="7907"/>
                  <a:pt x="48" y="7920"/>
                </a:cubicBezTo>
                <a:close/>
                <a:moveTo>
                  <a:pt x="48" y="8160"/>
                </a:moveTo>
                <a:lnTo>
                  <a:pt x="48" y="8256"/>
                </a:lnTo>
                <a:cubicBezTo>
                  <a:pt x="48" y="8270"/>
                  <a:pt x="38" y="8280"/>
                  <a:pt x="24" y="8280"/>
                </a:cubicBezTo>
                <a:cubicBezTo>
                  <a:pt x="11" y="8280"/>
                  <a:pt x="0" y="8270"/>
                  <a:pt x="0" y="8256"/>
                </a:cubicBezTo>
                <a:lnTo>
                  <a:pt x="0" y="8160"/>
                </a:lnTo>
                <a:cubicBezTo>
                  <a:pt x="0" y="8147"/>
                  <a:pt x="11" y="8136"/>
                  <a:pt x="24" y="8136"/>
                </a:cubicBezTo>
                <a:cubicBezTo>
                  <a:pt x="38" y="8136"/>
                  <a:pt x="48" y="8147"/>
                  <a:pt x="48" y="8160"/>
                </a:cubicBezTo>
                <a:close/>
                <a:moveTo>
                  <a:pt x="48" y="8400"/>
                </a:moveTo>
                <a:lnTo>
                  <a:pt x="48" y="8496"/>
                </a:lnTo>
                <a:cubicBezTo>
                  <a:pt x="48" y="8510"/>
                  <a:pt x="38" y="8520"/>
                  <a:pt x="24" y="8520"/>
                </a:cubicBezTo>
                <a:cubicBezTo>
                  <a:pt x="11" y="8520"/>
                  <a:pt x="0" y="8510"/>
                  <a:pt x="0" y="8496"/>
                </a:cubicBezTo>
                <a:lnTo>
                  <a:pt x="0" y="8400"/>
                </a:lnTo>
                <a:cubicBezTo>
                  <a:pt x="0" y="8387"/>
                  <a:pt x="11" y="8376"/>
                  <a:pt x="24" y="8376"/>
                </a:cubicBezTo>
                <a:cubicBezTo>
                  <a:pt x="38" y="8376"/>
                  <a:pt x="48" y="8387"/>
                  <a:pt x="48" y="8400"/>
                </a:cubicBezTo>
                <a:close/>
                <a:moveTo>
                  <a:pt x="48" y="8640"/>
                </a:moveTo>
                <a:lnTo>
                  <a:pt x="48" y="8736"/>
                </a:lnTo>
                <a:cubicBezTo>
                  <a:pt x="48" y="8750"/>
                  <a:pt x="38" y="8760"/>
                  <a:pt x="24" y="8760"/>
                </a:cubicBezTo>
                <a:cubicBezTo>
                  <a:pt x="11" y="8760"/>
                  <a:pt x="0" y="8750"/>
                  <a:pt x="0" y="8736"/>
                </a:cubicBezTo>
                <a:lnTo>
                  <a:pt x="0" y="8640"/>
                </a:lnTo>
                <a:cubicBezTo>
                  <a:pt x="0" y="8627"/>
                  <a:pt x="11" y="8616"/>
                  <a:pt x="24" y="8616"/>
                </a:cubicBezTo>
                <a:cubicBezTo>
                  <a:pt x="38" y="8616"/>
                  <a:pt x="48" y="8627"/>
                  <a:pt x="48" y="8640"/>
                </a:cubicBezTo>
                <a:close/>
                <a:moveTo>
                  <a:pt x="48" y="8880"/>
                </a:moveTo>
                <a:lnTo>
                  <a:pt x="48" y="8976"/>
                </a:lnTo>
                <a:cubicBezTo>
                  <a:pt x="48" y="8990"/>
                  <a:pt x="38" y="9000"/>
                  <a:pt x="24" y="9000"/>
                </a:cubicBezTo>
                <a:cubicBezTo>
                  <a:pt x="11" y="9000"/>
                  <a:pt x="0" y="8990"/>
                  <a:pt x="0" y="8976"/>
                </a:cubicBezTo>
                <a:lnTo>
                  <a:pt x="0" y="8880"/>
                </a:lnTo>
                <a:cubicBezTo>
                  <a:pt x="0" y="8867"/>
                  <a:pt x="11" y="8856"/>
                  <a:pt x="24" y="8856"/>
                </a:cubicBezTo>
                <a:cubicBezTo>
                  <a:pt x="38" y="8856"/>
                  <a:pt x="48" y="8867"/>
                  <a:pt x="48" y="8880"/>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24" name="Freeform 264">
            <a:extLst>
              <a:ext uri="{FF2B5EF4-FFF2-40B4-BE49-F238E27FC236}">
                <a16:creationId xmlns:a16="http://schemas.microsoft.com/office/drawing/2014/main" id="{DA15E8C6-A8BD-993A-574A-395910B203A3}"/>
              </a:ext>
            </a:extLst>
          </p:cNvPr>
          <p:cNvSpPr>
            <a:spLocks noEditPoints="1"/>
          </p:cNvSpPr>
          <p:nvPr/>
        </p:nvSpPr>
        <p:spPr bwMode="auto">
          <a:xfrm>
            <a:off x="5966371" y="3427518"/>
            <a:ext cx="6192" cy="1982084"/>
          </a:xfrm>
          <a:custGeom>
            <a:avLst/>
            <a:gdLst>
              <a:gd name="T0" fmla="*/ 0 w 48"/>
              <a:gd name="T1" fmla="*/ 0 h 9000"/>
              <a:gd name="T2" fmla="*/ 0 w 48"/>
              <a:gd name="T3" fmla="*/ 336 h 9000"/>
              <a:gd name="T4" fmla="*/ 48 w 48"/>
              <a:gd name="T5" fmla="*/ 576 h 9000"/>
              <a:gd name="T6" fmla="*/ 48 w 48"/>
              <a:gd name="T7" fmla="*/ 480 h 9000"/>
              <a:gd name="T8" fmla="*/ 0 w 48"/>
              <a:gd name="T9" fmla="*/ 720 h 9000"/>
              <a:gd name="T10" fmla="*/ 24 w 48"/>
              <a:gd name="T11" fmla="*/ 1080 h 9000"/>
              <a:gd name="T12" fmla="*/ 48 w 48"/>
              <a:gd name="T13" fmla="*/ 1200 h 9000"/>
              <a:gd name="T14" fmla="*/ 24 w 48"/>
              <a:gd name="T15" fmla="*/ 1176 h 9000"/>
              <a:gd name="T16" fmla="*/ 0 w 48"/>
              <a:gd name="T17" fmla="*/ 1536 h 9000"/>
              <a:gd name="T18" fmla="*/ 48 w 48"/>
              <a:gd name="T19" fmla="*/ 1776 h 9000"/>
              <a:gd name="T20" fmla="*/ 48 w 48"/>
              <a:gd name="T21" fmla="*/ 1680 h 9000"/>
              <a:gd name="T22" fmla="*/ 0 w 48"/>
              <a:gd name="T23" fmla="*/ 1920 h 9000"/>
              <a:gd name="T24" fmla="*/ 24 w 48"/>
              <a:gd name="T25" fmla="*/ 2280 h 9000"/>
              <a:gd name="T26" fmla="*/ 48 w 48"/>
              <a:gd name="T27" fmla="*/ 2400 h 9000"/>
              <a:gd name="T28" fmla="*/ 24 w 48"/>
              <a:gd name="T29" fmla="*/ 2376 h 9000"/>
              <a:gd name="T30" fmla="*/ 0 w 48"/>
              <a:gd name="T31" fmla="*/ 2736 h 9000"/>
              <a:gd name="T32" fmla="*/ 48 w 48"/>
              <a:gd name="T33" fmla="*/ 2976 h 9000"/>
              <a:gd name="T34" fmla="*/ 48 w 48"/>
              <a:gd name="T35" fmla="*/ 2880 h 9000"/>
              <a:gd name="T36" fmla="*/ 0 w 48"/>
              <a:gd name="T37" fmla="*/ 3120 h 9000"/>
              <a:gd name="T38" fmla="*/ 24 w 48"/>
              <a:gd name="T39" fmla="*/ 3480 h 9000"/>
              <a:gd name="T40" fmla="*/ 48 w 48"/>
              <a:gd name="T41" fmla="*/ 3600 h 9000"/>
              <a:gd name="T42" fmla="*/ 24 w 48"/>
              <a:gd name="T43" fmla="*/ 3576 h 9000"/>
              <a:gd name="T44" fmla="*/ 0 w 48"/>
              <a:gd name="T45" fmla="*/ 3936 h 9000"/>
              <a:gd name="T46" fmla="*/ 48 w 48"/>
              <a:gd name="T47" fmla="*/ 4176 h 9000"/>
              <a:gd name="T48" fmla="*/ 48 w 48"/>
              <a:gd name="T49" fmla="*/ 4080 h 9000"/>
              <a:gd name="T50" fmla="*/ 0 w 48"/>
              <a:gd name="T51" fmla="*/ 4320 h 9000"/>
              <a:gd name="T52" fmla="*/ 24 w 48"/>
              <a:gd name="T53" fmla="*/ 4680 h 9000"/>
              <a:gd name="T54" fmla="*/ 48 w 48"/>
              <a:gd name="T55" fmla="*/ 4800 h 9000"/>
              <a:gd name="T56" fmla="*/ 24 w 48"/>
              <a:gd name="T57" fmla="*/ 4776 h 9000"/>
              <a:gd name="T58" fmla="*/ 0 w 48"/>
              <a:gd name="T59" fmla="*/ 5136 h 9000"/>
              <a:gd name="T60" fmla="*/ 48 w 48"/>
              <a:gd name="T61" fmla="*/ 5376 h 9000"/>
              <a:gd name="T62" fmla="*/ 48 w 48"/>
              <a:gd name="T63" fmla="*/ 5280 h 9000"/>
              <a:gd name="T64" fmla="*/ 0 w 48"/>
              <a:gd name="T65" fmla="*/ 5520 h 9000"/>
              <a:gd name="T66" fmla="*/ 24 w 48"/>
              <a:gd name="T67" fmla="*/ 5880 h 9000"/>
              <a:gd name="T68" fmla="*/ 48 w 48"/>
              <a:gd name="T69" fmla="*/ 6000 h 9000"/>
              <a:gd name="T70" fmla="*/ 24 w 48"/>
              <a:gd name="T71" fmla="*/ 5976 h 9000"/>
              <a:gd name="T72" fmla="*/ 0 w 48"/>
              <a:gd name="T73" fmla="*/ 6336 h 9000"/>
              <a:gd name="T74" fmla="*/ 48 w 48"/>
              <a:gd name="T75" fmla="*/ 6576 h 9000"/>
              <a:gd name="T76" fmla="*/ 48 w 48"/>
              <a:gd name="T77" fmla="*/ 6480 h 9000"/>
              <a:gd name="T78" fmla="*/ 0 w 48"/>
              <a:gd name="T79" fmla="*/ 6720 h 9000"/>
              <a:gd name="T80" fmla="*/ 24 w 48"/>
              <a:gd name="T81" fmla="*/ 7080 h 9000"/>
              <a:gd name="T82" fmla="*/ 48 w 48"/>
              <a:gd name="T83" fmla="*/ 7200 h 9000"/>
              <a:gd name="T84" fmla="*/ 24 w 48"/>
              <a:gd name="T85" fmla="*/ 7176 h 9000"/>
              <a:gd name="T86" fmla="*/ 0 w 48"/>
              <a:gd name="T87" fmla="*/ 7536 h 9000"/>
              <a:gd name="T88" fmla="*/ 48 w 48"/>
              <a:gd name="T89" fmla="*/ 7776 h 9000"/>
              <a:gd name="T90" fmla="*/ 48 w 48"/>
              <a:gd name="T91" fmla="*/ 7680 h 9000"/>
              <a:gd name="T92" fmla="*/ 0 w 48"/>
              <a:gd name="T93" fmla="*/ 7920 h 9000"/>
              <a:gd name="T94" fmla="*/ 24 w 48"/>
              <a:gd name="T95" fmla="*/ 8280 h 9000"/>
              <a:gd name="T96" fmla="*/ 48 w 48"/>
              <a:gd name="T97" fmla="*/ 8400 h 9000"/>
              <a:gd name="T98" fmla="*/ 24 w 48"/>
              <a:gd name="T99" fmla="*/ 8376 h 9000"/>
              <a:gd name="T100" fmla="*/ 0 w 48"/>
              <a:gd name="T101" fmla="*/ 8736 h 9000"/>
              <a:gd name="T102" fmla="*/ 48 w 48"/>
              <a:gd name="T103" fmla="*/ 8976 h 9000"/>
              <a:gd name="T104" fmla="*/ 48 w 48"/>
              <a:gd name="T105" fmla="*/ 8880 h 9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9000">
                <a:moveTo>
                  <a:pt x="48" y="0"/>
                </a:moveTo>
                <a:lnTo>
                  <a:pt x="48" y="96"/>
                </a:lnTo>
                <a:cubicBezTo>
                  <a:pt x="48" y="110"/>
                  <a:pt x="38" y="120"/>
                  <a:pt x="24" y="120"/>
                </a:cubicBezTo>
                <a:cubicBezTo>
                  <a:pt x="11" y="120"/>
                  <a:pt x="0" y="110"/>
                  <a:pt x="0" y="96"/>
                </a:cubicBezTo>
                <a:lnTo>
                  <a:pt x="0" y="0"/>
                </a:lnTo>
                <a:lnTo>
                  <a:pt x="48" y="0"/>
                </a:lnTo>
                <a:close/>
                <a:moveTo>
                  <a:pt x="48" y="240"/>
                </a:moveTo>
                <a:lnTo>
                  <a:pt x="48" y="336"/>
                </a:lnTo>
                <a:cubicBezTo>
                  <a:pt x="48" y="350"/>
                  <a:pt x="38" y="360"/>
                  <a:pt x="24" y="360"/>
                </a:cubicBezTo>
                <a:cubicBezTo>
                  <a:pt x="11" y="360"/>
                  <a:pt x="0" y="350"/>
                  <a:pt x="0" y="336"/>
                </a:cubicBezTo>
                <a:lnTo>
                  <a:pt x="0" y="240"/>
                </a:lnTo>
                <a:cubicBezTo>
                  <a:pt x="0" y="227"/>
                  <a:pt x="11" y="216"/>
                  <a:pt x="24" y="216"/>
                </a:cubicBezTo>
                <a:cubicBezTo>
                  <a:pt x="38" y="216"/>
                  <a:pt x="48" y="227"/>
                  <a:pt x="48" y="240"/>
                </a:cubicBezTo>
                <a:close/>
                <a:moveTo>
                  <a:pt x="48" y="480"/>
                </a:moveTo>
                <a:lnTo>
                  <a:pt x="48" y="576"/>
                </a:lnTo>
                <a:cubicBezTo>
                  <a:pt x="48" y="590"/>
                  <a:pt x="38" y="600"/>
                  <a:pt x="24" y="600"/>
                </a:cubicBezTo>
                <a:cubicBezTo>
                  <a:pt x="11" y="600"/>
                  <a:pt x="0" y="590"/>
                  <a:pt x="0" y="576"/>
                </a:cubicBezTo>
                <a:lnTo>
                  <a:pt x="0" y="480"/>
                </a:lnTo>
                <a:cubicBezTo>
                  <a:pt x="0" y="467"/>
                  <a:pt x="11" y="456"/>
                  <a:pt x="24" y="456"/>
                </a:cubicBezTo>
                <a:cubicBezTo>
                  <a:pt x="38" y="456"/>
                  <a:pt x="48" y="467"/>
                  <a:pt x="48" y="480"/>
                </a:cubicBezTo>
                <a:close/>
                <a:moveTo>
                  <a:pt x="48" y="720"/>
                </a:moveTo>
                <a:lnTo>
                  <a:pt x="48" y="816"/>
                </a:lnTo>
                <a:cubicBezTo>
                  <a:pt x="48" y="830"/>
                  <a:pt x="38" y="840"/>
                  <a:pt x="24" y="840"/>
                </a:cubicBezTo>
                <a:cubicBezTo>
                  <a:pt x="11" y="840"/>
                  <a:pt x="0" y="830"/>
                  <a:pt x="0" y="816"/>
                </a:cubicBezTo>
                <a:lnTo>
                  <a:pt x="0" y="720"/>
                </a:lnTo>
                <a:cubicBezTo>
                  <a:pt x="0" y="707"/>
                  <a:pt x="11" y="696"/>
                  <a:pt x="24" y="696"/>
                </a:cubicBezTo>
                <a:cubicBezTo>
                  <a:pt x="38" y="696"/>
                  <a:pt x="48" y="707"/>
                  <a:pt x="48" y="720"/>
                </a:cubicBezTo>
                <a:close/>
                <a:moveTo>
                  <a:pt x="48" y="960"/>
                </a:moveTo>
                <a:lnTo>
                  <a:pt x="48" y="1056"/>
                </a:lnTo>
                <a:cubicBezTo>
                  <a:pt x="48" y="1070"/>
                  <a:pt x="38" y="1080"/>
                  <a:pt x="24" y="1080"/>
                </a:cubicBezTo>
                <a:cubicBezTo>
                  <a:pt x="11" y="1080"/>
                  <a:pt x="0" y="1070"/>
                  <a:pt x="0" y="1056"/>
                </a:cubicBezTo>
                <a:lnTo>
                  <a:pt x="0" y="960"/>
                </a:lnTo>
                <a:cubicBezTo>
                  <a:pt x="0" y="947"/>
                  <a:pt x="11" y="936"/>
                  <a:pt x="24" y="936"/>
                </a:cubicBezTo>
                <a:cubicBezTo>
                  <a:pt x="38" y="936"/>
                  <a:pt x="48" y="947"/>
                  <a:pt x="48" y="960"/>
                </a:cubicBezTo>
                <a:close/>
                <a:moveTo>
                  <a:pt x="48" y="1200"/>
                </a:moveTo>
                <a:lnTo>
                  <a:pt x="48" y="1296"/>
                </a:lnTo>
                <a:cubicBezTo>
                  <a:pt x="48" y="1310"/>
                  <a:pt x="38" y="1320"/>
                  <a:pt x="24" y="1320"/>
                </a:cubicBezTo>
                <a:cubicBezTo>
                  <a:pt x="11" y="1320"/>
                  <a:pt x="0" y="1310"/>
                  <a:pt x="0" y="1296"/>
                </a:cubicBezTo>
                <a:lnTo>
                  <a:pt x="0" y="1200"/>
                </a:lnTo>
                <a:cubicBezTo>
                  <a:pt x="0" y="1187"/>
                  <a:pt x="11" y="1176"/>
                  <a:pt x="24" y="1176"/>
                </a:cubicBezTo>
                <a:cubicBezTo>
                  <a:pt x="38" y="1176"/>
                  <a:pt x="48" y="1187"/>
                  <a:pt x="48" y="1200"/>
                </a:cubicBezTo>
                <a:close/>
                <a:moveTo>
                  <a:pt x="48" y="1440"/>
                </a:moveTo>
                <a:lnTo>
                  <a:pt x="48" y="1536"/>
                </a:lnTo>
                <a:cubicBezTo>
                  <a:pt x="48" y="1550"/>
                  <a:pt x="38" y="1560"/>
                  <a:pt x="24" y="1560"/>
                </a:cubicBezTo>
                <a:cubicBezTo>
                  <a:pt x="11" y="1560"/>
                  <a:pt x="0" y="1550"/>
                  <a:pt x="0" y="1536"/>
                </a:cubicBezTo>
                <a:lnTo>
                  <a:pt x="0" y="1440"/>
                </a:lnTo>
                <a:cubicBezTo>
                  <a:pt x="0" y="1427"/>
                  <a:pt x="11" y="1416"/>
                  <a:pt x="24" y="1416"/>
                </a:cubicBezTo>
                <a:cubicBezTo>
                  <a:pt x="38" y="1416"/>
                  <a:pt x="48" y="1427"/>
                  <a:pt x="48" y="1440"/>
                </a:cubicBezTo>
                <a:close/>
                <a:moveTo>
                  <a:pt x="48" y="1680"/>
                </a:moveTo>
                <a:lnTo>
                  <a:pt x="48" y="1776"/>
                </a:lnTo>
                <a:cubicBezTo>
                  <a:pt x="48" y="1790"/>
                  <a:pt x="38" y="1800"/>
                  <a:pt x="24" y="1800"/>
                </a:cubicBezTo>
                <a:cubicBezTo>
                  <a:pt x="11" y="1800"/>
                  <a:pt x="0" y="1790"/>
                  <a:pt x="0" y="1776"/>
                </a:cubicBezTo>
                <a:lnTo>
                  <a:pt x="0" y="1680"/>
                </a:lnTo>
                <a:cubicBezTo>
                  <a:pt x="0" y="1667"/>
                  <a:pt x="11" y="1656"/>
                  <a:pt x="24" y="1656"/>
                </a:cubicBezTo>
                <a:cubicBezTo>
                  <a:pt x="38" y="1656"/>
                  <a:pt x="48" y="1667"/>
                  <a:pt x="48" y="1680"/>
                </a:cubicBezTo>
                <a:close/>
                <a:moveTo>
                  <a:pt x="48" y="1920"/>
                </a:moveTo>
                <a:lnTo>
                  <a:pt x="48" y="2016"/>
                </a:lnTo>
                <a:cubicBezTo>
                  <a:pt x="48" y="2030"/>
                  <a:pt x="38" y="2040"/>
                  <a:pt x="24" y="2040"/>
                </a:cubicBezTo>
                <a:cubicBezTo>
                  <a:pt x="11" y="2040"/>
                  <a:pt x="0" y="2030"/>
                  <a:pt x="0" y="2016"/>
                </a:cubicBezTo>
                <a:lnTo>
                  <a:pt x="0" y="1920"/>
                </a:lnTo>
                <a:cubicBezTo>
                  <a:pt x="0" y="1907"/>
                  <a:pt x="11" y="1896"/>
                  <a:pt x="24" y="1896"/>
                </a:cubicBezTo>
                <a:cubicBezTo>
                  <a:pt x="38" y="1896"/>
                  <a:pt x="48" y="1907"/>
                  <a:pt x="48" y="1920"/>
                </a:cubicBezTo>
                <a:close/>
                <a:moveTo>
                  <a:pt x="48" y="2160"/>
                </a:moveTo>
                <a:lnTo>
                  <a:pt x="48" y="2256"/>
                </a:lnTo>
                <a:cubicBezTo>
                  <a:pt x="48" y="2270"/>
                  <a:pt x="38" y="2280"/>
                  <a:pt x="24" y="2280"/>
                </a:cubicBezTo>
                <a:cubicBezTo>
                  <a:pt x="11" y="2280"/>
                  <a:pt x="0" y="2270"/>
                  <a:pt x="0" y="2256"/>
                </a:cubicBezTo>
                <a:lnTo>
                  <a:pt x="0" y="2160"/>
                </a:lnTo>
                <a:cubicBezTo>
                  <a:pt x="0" y="2147"/>
                  <a:pt x="11" y="2136"/>
                  <a:pt x="24" y="2136"/>
                </a:cubicBezTo>
                <a:cubicBezTo>
                  <a:pt x="38" y="2136"/>
                  <a:pt x="48" y="2147"/>
                  <a:pt x="48" y="2160"/>
                </a:cubicBezTo>
                <a:close/>
                <a:moveTo>
                  <a:pt x="48" y="2400"/>
                </a:moveTo>
                <a:lnTo>
                  <a:pt x="48" y="2496"/>
                </a:lnTo>
                <a:cubicBezTo>
                  <a:pt x="48" y="2510"/>
                  <a:pt x="38" y="2520"/>
                  <a:pt x="24" y="2520"/>
                </a:cubicBezTo>
                <a:cubicBezTo>
                  <a:pt x="11" y="2520"/>
                  <a:pt x="0" y="2510"/>
                  <a:pt x="0" y="2496"/>
                </a:cubicBezTo>
                <a:lnTo>
                  <a:pt x="0" y="2400"/>
                </a:lnTo>
                <a:cubicBezTo>
                  <a:pt x="0" y="2387"/>
                  <a:pt x="11" y="2376"/>
                  <a:pt x="24" y="2376"/>
                </a:cubicBezTo>
                <a:cubicBezTo>
                  <a:pt x="38" y="2376"/>
                  <a:pt x="48" y="2387"/>
                  <a:pt x="48" y="2400"/>
                </a:cubicBezTo>
                <a:close/>
                <a:moveTo>
                  <a:pt x="48" y="2640"/>
                </a:moveTo>
                <a:lnTo>
                  <a:pt x="48" y="2736"/>
                </a:lnTo>
                <a:cubicBezTo>
                  <a:pt x="48" y="2750"/>
                  <a:pt x="38" y="2760"/>
                  <a:pt x="24" y="2760"/>
                </a:cubicBezTo>
                <a:cubicBezTo>
                  <a:pt x="11" y="2760"/>
                  <a:pt x="0" y="2750"/>
                  <a:pt x="0" y="2736"/>
                </a:cubicBezTo>
                <a:lnTo>
                  <a:pt x="0" y="2640"/>
                </a:lnTo>
                <a:cubicBezTo>
                  <a:pt x="0" y="2627"/>
                  <a:pt x="11" y="2616"/>
                  <a:pt x="24" y="2616"/>
                </a:cubicBezTo>
                <a:cubicBezTo>
                  <a:pt x="38" y="2616"/>
                  <a:pt x="48" y="2627"/>
                  <a:pt x="48" y="2640"/>
                </a:cubicBezTo>
                <a:close/>
                <a:moveTo>
                  <a:pt x="48" y="2880"/>
                </a:moveTo>
                <a:lnTo>
                  <a:pt x="48" y="2976"/>
                </a:lnTo>
                <a:cubicBezTo>
                  <a:pt x="48" y="2990"/>
                  <a:pt x="38" y="3000"/>
                  <a:pt x="24" y="3000"/>
                </a:cubicBezTo>
                <a:cubicBezTo>
                  <a:pt x="11" y="3000"/>
                  <a:pt x="0" y="2990"/>
                  <a:pt x="0" y="2976"/>
                </a:cubicBezTo>
                <a:lnTo>
                  <a:pt x="0" y="2880"/>
                </a:lnTo>
                <a:cubicBezTo>
                  <a:pt x="0" y="2867"/>
                  <a:pt x="11" y="2856"/>
                  <a:pt x="24" y="2856"/>
                </a:cubicBezTo>
                <a:cubicBezTo>
                  <a:pt x="38" y="2856"/>
                  <a:pt x="48" y="2867"/>
                  <a:pt x="48" y="2880"/>
                </a:cubicBezTo>
                <a:close/>
                <a:moveTo>
                  <a:pt x="48" y="3120"/>
                </a:moveTo>
                <a:lnTo>
                  <a:pt x="48" y="3216"/>
                </a:lnTo>
                <a:cubicBezTo>
                  <a:pt x="48" y="3230"/>
                  <a:pt x="38" y="3240"/>
                  <a:pt x="24" y="3240"/>
                </a:cubicBezTo>
                <a:cubicBezTo>
                  <a:pt x="11" y="3240"/>
                  <a:pt x="0" y="3230"/>
                  <a:pt x="0" y="3216"/>
                </a:cubicBezTo>
                <a:lnTo>
                  <a:pt x="0" y="3120"/>
                </a:lnTo>
                <a:cubicBezTo>
                  <a:pt x="0" y="3107"/>
                  <a:pt x="11" y="3096"/>
                  <a:pt x="24" y="3096"/>
                </a:cubicBezTo>
                <a:cubicBezTo>
                  <a:pt x="38" y="3096"/>
                  <a:pt x="48" y="3107"/>
                  <a:pt x="48" y="3120"/>
                </a:cubicBezTo>
                <a:close/>
                <a:moveTo>
                  <a:pt x="48" y="3360"/>
                </a:moveTo>
                <a:lnTo>
                  <a:pt x="48" y="3456"/>
                </a:lnTo>
                <a:cubicBezTo>
                  <a:pt x="48" y="3470"/>
                  <a:pt x="38" y="3480"/>
                  <a:pt x="24" y="3480"/>
                </a:cubicBezTo>
                <a:cubicBezTo>
                  <a:pt x="11" y="3480"/>
                  <a:pt x="0" y="3470"/>
                  <a:pt x="0" y="3456"/>
                </a:cubicBezTo>
                <a:lnTo>
                  <a:pt x="0" y="3360"/>
                </a:lnTo>
                <a:cubicBezTo>
                  <a:pt x="0" y="3347"/>
                  <a:pt x="11" y="3336"/>
                  <a:pt x="24" y="3336"/>
                </a:cubicBezTo>
                <a:cubicBezTo>
                  <a:pt x="38" y="3336"/>
                  <a:pt x="48" y="3347"/>
                  <a:pt x="48" y="3360"/>
                </a:cubicBezTo>
                <a:close/>
                <a:moveTo>
                  <a:pt x="48" y="3600"/>
                </a:moveTo>
                <a:lnTo>
                  <a:pt x="48" y="3696"/>
                </a:lnTo>
                <a:cubicBezTo>
                  <a:pt x="48" y="3710"/>
                  <a:pt x="38" y="3720"/>
                  <a:pt x="24" y="3720"/>
                </a:cubicBezTo>
                <a:cubicBezTo>
                  <a:pt x="11" y="3720"/>
                  <a:pt x="0" y="3710"/>
                  <a:pt x="0" y="3696"/>
                </a:cubicBezTo>
                <a:lnTo>
                  <a:pt x="0" y="3600"/>
                </a:lnTo>
                <a:cubicBezTo>
                  <a:pt x="0" y="3587"/>
                  <a:pt x="11" y="3576"/>
                  <a:pt x="24" y="3576"/>
                </a:cubicBezTo>
                <a:cubicBezTo>
                  <a:pt x="38" y="3576"/>
                  <a:pt x="48" y="3587"/>
                  <a:pt x="48" y="3600"/>
                </a:cubicBezTo>
                <a:close/>
                <a:moveTo>
                  <a:pt x="48" y="3840"/>
                </a:moveTo>
                <a:lnTo>
                  <a:pt x="48" y="3936"/>
                </a:lnTo>
                <a:cubicBezTo>
                  <a:pt x="48" y="3950"/>
                  <a:pt x="38" y="3960"/>
                  <a:pt x="24" y="3960"/>
                </a:cubicBezTo>
                <a:cubicBezTo>
                  <a:pt x="11" y="3960"/>
                  <a:pt x="0" y="3950"/>
                  <a:pt x="0" y="3936"/>
                </a:cubicBezTo>
                <a:lnTo>
                  <a:pt x="0" y="3840"/>
                </a:lnTo>
                <a:cubicBezTo>
                  <a:pt x="0" y="3827"/>
                  <a:pt x="11" y="3816"/>
                  <a:pt x="24" y="3816"/>
                </a:cubicBezTo>
                <a:cubicBezTo>
                  <a:pt x="38" y="3816"/>
                  <a:pt x="48" y="3827"/>
                  <a:pt x="48" y="3840"/>
                </a:cubicBezTo>
                <a:close/>
                <a:moveTo>
                  <a:pt x="48" y="4080"/>
                </a:moveTo>
                <a:lnTo>
                  <a:pt x="48" y="4176"/>
                </a:lnTo>
                <a:cubicBezTo>
                  <a:pt x="48" y="4190"/>
                  <a:pt x="38" y="4200"/>
                  <a:pt x="24" y="4200"/>
                </a:cubicBezTo>
                <a:cubicBezTo>
                  <a:pt x="11" y="4200"/>
                  <a:pt x="0" y="4190"/>
                  <a:pt x="0" y="4176"/>
                </a:cubicBezTo>
                <a:lnTo>
                  <a:pt x="0" y="4080"/>
                </a:lnTo>
                <a:cubicBezTo>
                  <a:pt x="0" y="4067"/>
                  <a:pt x="11" y="4056"/>
                  <a:pt x="24" y="4056"/>
                </a:cubicBezTo>
                <a:cubicBezTo>
                  <a:pt x="38" y="4056"/>
                  <a:pt x="48" y="4067"/>
                  <a:pt x="48" y="4080"/>
                </a:cubicBezTo>
                <a:close/>
                <a:moveTo>
                  <a:pt x="48" y="4320"/>
                </a:moveTo>
                <a:lnTo>
                  <a:pt x="48" y="4416"/>
                </a:lnTo>
                <a:cubicBezTo>
                  <a:pt x="48" y="4430"/>
                  <a:pt x="38" y="4440"/>
                  <a:pt x="24" y="4440"/>
                </a:cubicBezTo>
                <a:cubicBezTo>
                  <a:pt x="11" y="4440"/>
                  <a:pt x="0" y="4430"/>
                  <a:pt x="0" y="4416"/>
                </a:cubicBezTo>
                <a:lnTo>
                  <a:pt x="0" y="4320"/>
                </a:lnTo>
                <a:cubicBezTo>
                  <a:pt x="0" y="4307"/>
                  <a:pt x="11" y="4296"/>
                  <a:pt x="24" y="4296"/>
                </a:cubicBezTo>
                <a:cubicBezTo>
                  <a:pt x="38" y="4296"/>
                  <a:pt x="48" y="4307"/>
                  <a:pt x="48" y="4320"/>
                </a:cubicBezTo>
                <a:close/>
                <a:moveTo>
                  <a:pt x="48" y="4560"/>
                </a:moveTo>
                <a:lnTo>
                  <a:pt x="48" y="4656"/>
                </a:lnTo>
                <a:cubicBezTo>
                  <a:pt x="48" y="4670"/>
                  <a:pt x="38" y="4680"/>
                  <a:pt x="24" y="4680"/>
                </a:cubicBezTo>
                <a:cubicBezTo>
                  <a:pt x="11" y="4680"/>
                  <a:pt x="0" y="4670"/>
                  <a:pt x="0" y="4656"/>
                </a:cubicBezTo>
                <a:lnTo>
                  <a:pt x="0" y="4560"/>
                </a:lnTo>
                <a:cubicBezTo>
                  <a:pt x="0" y="4547"/>
                  <a:pt x="11" y="4536"/>
                  <a:pt x="24" y="4536"/>
                </a:cubicBezTo>
                <a:cubicBezTo>
                  <a:pt x="38" y="4536"/>
                  <a:pt x="48" y="4547"/>
                  <a:pt x="48" y="4560"/>
                </a:cubicBezTo>
                <a:close/>
                <a:moveTo>
                  <a:pt x="48" y="4800"/>
                </a:moveTo>
                <a:lnTo>
                  <a:pt x="48" y="4896"/>
                </a:lnTo>
                <a:cubicBezTo>
                  <a:pt x="48" y="4910"/>
                  <a:pt x="38" y="4920"/>
                  <a:pt x="24" y="4920"/>
                </a:cubicBezTo>
                <a:cubicBezTo>
                  <a:pt x="11" y="4920"/>
                  <a:pt x="0" y="4910"/>
                  <a:pt x="0" y="4896"/>
                </a:cubicBezTo>
                <a:lnTo>
                  <a:pt x="0" y="4800"/>
                </a:lnTo>
                <a:cubicBezTo>
                  <a:pt x="0" y="4787"/>
                  <a:pt x="11" y="4776"/>
                  <a:pt x="24" y="4776"/>
                </a:cubicBezTo>
                <a:cubicBezTo>
                  <a:pt x="38" y="4776"/>
                  <a:pt x="48" y="4787"/>
                  <a:pt x="48" y="4800"/>
                </a:cubicBezTo>
                <a:close/>
                <a:moveTo>
                  <a:pt x="48" y="5040"/>
                </a:moveTo>
                <a:lnTo>
                  <a:pt x="48" y="5136"/>
                </a:lnTo>
                <a:cubicBezTo>
                  <a:pt x="48" y="5150"/>
                  <a:pt x="38" y="5160"/>
                  <a:pt x="24" y="5160"/>
                </a:cubicBezTo>
                <a:cubicBezTo>
                  <a:pt x="11" y="5160"/>
                  <a:pt x="0" y="5150"/>
                  <a:pt x="0" y="5136"/>
                </a:cubicBezTo>
                <a:lnTo>
                  <a:pt x="0" y="5040"/>
                </a:lnTo>
                <a:cubicBezTo>
                  <a:pt x="0" y="5027"/>
                  <a:pt x="11" y="5016"/>
                  <a:pt x="24" y="5016"/>
                </a:cubicBezTo>
                <a:cubicBezTo>
                  <a:pt x="38" y="5016"/>
                  <a:pt x="48" y="5027"/>
                  <a:pt x="48" y="5040"/>
                </a:cubicBezTo>
                <a:close/>
                <a:moveTo>
                  <a:pt x="48" y="5280"/>
                </a:moveTo>
                <a:lnTo>
                  <a:pt x="48" y="5376"/>
                </a:lnTo>
                <a:cubicBezTo>
                  <a:pt x="48" y="5390"/>
                  <a:pt x="38" y="5400"/>
                  <a:pt x="24" y="5400"/>
                </a:cubicBezTo>
                <a:cubicBezTo>
                  <a:pt x="11" y="5400"/>
                  <a:pt x="0" y="5390"/>
                  <a:pt x="0" y="5376"/>
                </a:cubicBezTo>
                <a:lnTo>
                  <a:pt x="0" y="5280"/>
                </a:lnTo>
                <a:cubicBezTo>
                  <a:pt x="0" y="5267"/>
                  <a:pt x="11" y="5256"/>
                  <a:pt x="24" y="5256"/>
                </a:cubicBezTo>
                <a:cubicBezTo>
                  <a:pt x="38" y="5256"/>
                  <a:pt x="48" y="5267"/>
                  <a:pt x="48" y="5280"/>
                </a:cubicBezTo>
                <a:close/>
                <a:moveTo>
                  <a:pt x="48" y="5520"/>
                </a:moveTo>
                <a:lnTo>
                  <a:pt x="48" y="5616"/>
                </a:lnTo>
                <a:cubicBezTo>
                  <a:pt x="48" y="5630"/>
                  <a:pt x="38" y="5640"/>
                  <a:pt x="24" y="5640"/>
                </a:cubicBezTo>
                <a:cubicBezTo>
                  <a:pt x="11" y="5640"/>
                  <a:pt x="0" y="5630"/>
                  <a:pt x="0" y="5616"/>
                </a:cubicBezTo>
                <a:lnTo>
                  <a:pt x="0" y="5520"/>
                </a:lnTo>
                <a:cubicBezTo>
                  <a:pt x="0" y="5507"/>
                  <a:pt x="11" y="5496"/>
                  <a:pt x="24" y="5496"/>
                </a:cubicBezTo>
                <a:cubicBezTo>
                  <a:pt x="38" y="5496"/>
                  <a:pt x="48" y="5507"/>
                  <a:pt x="48" y="5520"/>
                </a:cubicBezTo>
                <a:close/>
                <a:moveTo>
                  <a:pt x="48" y="5760"/>
                </a:moveTo>
                <a:lnTo>
                  <a:pt x="48" y="5856"/>
                </a:lnTo>
                <a:cubicBezTo>
                  <a:pt x="48" y="5870"/>
                  <a:pt x="38" y="5880"/>
                  <a:pt x="24" y="5880"/>
                </a:cubicBezTo>
                <a:cubicBezTo>
                  <a:pt x="11" y="5880"/>
                  <a:pt x="0" y="5870"/>
                  <a:pt x="0" y="5856"/>
                </a:cubicBezTo>
                <a:lnTo>
                  <a:pt x="0" y="5760"/>
                </a:lnTo>
                <a:cubicBezTo>
                  <a:pt x="0" y="5747"/>
                  <a:pt x="11" y="5736"/>
                  <a:pt x="24" y="5736"/>
                </a:cubicBezTo>
                <a:cubicBezTo>
                  <a:pt x="38" y="5736"/>
                  <a:pt x="48" y="5747"/>
                  <a:pt x="48" y="5760"/>
                </a:cubicBezTo>
                <a:close/>
                <a:moveTo>
                  <a:pt x="48" y="6000"/>
                </a:moveTo>
                <a:lnTo>
                  <a:pt x="48" y="6096"/>
                </a:lnTo>
                <a:cubicBezTo>
                  <a:pt x="48" y="6110"/>
                  <a:pt x="38" y="6120"/>
                  <a:pt x="24" y="6120"/>
                </a:cubicBezTo>
                <a:cubicBezTo>
                  <a:pt x="11" y="6120"/>
                  <a:pt x="0" y="6110"/>
                  <a:pt x="0" y="6096"/>
                </a:cubicBezTo>
                <a:lnTo>
                  <a:pt x="0" y="6000"/>
                </a:lnTo>
                <a:cubicBezTo>
                  <a:pt x="0" y="5987"/>
                  <a:pt x="11" y="5976"/>
                  <a:pt x="24" y="5976"/>
                </a:cubicBezTo>
                <a:cubicBezTo>
                  <a:pt x="38" y="5976"/>
                  <a:pt x="48" y="5987"/>
                  <a:pt x="48" y="6000"/>
                </a:cubicBezTo>
                <a:close/>
                <a:moveTo>
                  <a:pt x="48" y="6240"/>
                </a:moveTo>
                <a:lnTo>
                  <a:pt x="48" y="6336"/>
                </a:lnTo>
                <a:cubicBezTo>
                  <a:pt x="48" y="6350"/>
                  <a:pt x="38" y="6360"/>
                  <a:pt x="24" y="6360"/>
                </a:cubicBezTo>
                <a:cubicBezTo>
                  <a:pt x="11" y="6360"/>
                  <a:pt x="0" y="6350"/>
                  <a:pt x="0" y="6336"/>
                </a:cubicBezTo>
                <a:lnTo>
                  <a:pt x="0" y="6240"/>
                </a:lnTo>
                <a:cubicBezTo>
                  <a:pt x="0" y="6227"/>
                  <a:pt x="11" y="6216"/>
                  <a:pt x="24" y="6216"/>
                </a:cubicBezTo>
                <a:cubicBezTo>
                  <a:pt x="38" y="6216"/>
                  <a:pt x="48" y="6227"/>
                  <a:pt x="48" y="6240"/>
                </a:cubicBezTo>
                <a:close/>
                <a:moveTo>
                  <a:pt x="48" y="6480"/>
                </a:moveTo>
                <a:lnTo>
                  <a:pt x="48" y="6576"/>
                </a:lnTo>
                <a:cubicBezTo>
                  <a:pt x="48" y="6590"/>
                  <a:pt x="38" y="6600"/>
                  <a:pt x="24" y="6600"/>
                </a:cubicBezTo>
                <a:cubicBezTo>
                  <a:pt x="11" y="6600"/>
                  <a:pt x="0" y="6590"/>
                  <a:pt x="0" y="6576"/>
                </a:cubicBezTo>
                <a:lnTo>
                  <a:pt x="0" y="6480"/>
                </a:lnTo>
                <a:cubicBezTo>
                  <a:pt x="0" y="6467"/>
                  <a:pt x="11" y="6456"/>
                  <a:pt x="24" y="6456"/>
                </a:cubicBezTo>
                <a:cubicBezTo>
                  <a:pt x="38" y="6456"/>
                  <a:pt x="48" y="6467"/>
                  <a:pt x="48" y="6480"/>
                </a:cubicBezTo>
                <a:close/>
                <a:moveTo>
                  <a:pt x="48" y="6720"/>
                </a:moveTo>
                <a:lnTo>
                  <a:pt x="48" y="6816"/>
                </a:lnTo>
                <a:cubicBezTo>
                  <a:pt x="48" y="6830"/>
                  <a:pt x="38" y="6840"/>
                  <a:pt x="24" y="6840"/>
                </a:cubicBezTo>
                <a:cubicBezTo>
                  <a:pt x="11" y="6840"/>
                  <a:pt x="0" y="6830"/>
                  <a:pt x="0" y="6816"/>
                </a:cubicBezTo>
                <a:lnTo>
                  <a:pt x="0" y="6720"/>
                </a:lnTo>
                <a:cubicBezTo>
                  <a:pt x="0" y="6707"/>
                  <a:pt x="11" y="6696"/>
                  <a:pt x="24" y="6696"/>
                </a:cubicBezTo>
                <a:cubicBezTo>
                  <a:pt x="38" y="6696"/>
                  <a:pt x="48" y="6707"/>
                  <a:pt x="48" y="6720"/>
                </a:cubicBezTo>
                <a:close/>
                <a:moveTo>
                  <a:pt x="48" y="6960"/>
                </a:moveTo>
                <a:lnTo>
                  <a:pt x="48" y="7056"/>
                </a:lnTo>
                <a:cubicBezTo>
                  <a:pt x="48" y="7070"/>
                  <a:pt x="38" y="7080"/>
                  <a:pt x="24" y="7080"/>
                </a:cubicBezTo>
                <a:cubicBezTo>
                  <a:pt x="11" y="7080"/>
                  <a:pt x="0" y="7070"/>
                  <a:pt x="0" y="7056"/>
                </a:cubicBezTo>
                <a:lnTo>
                  <a:pt x="0" y="6960"/>
                </a:lnTo>
                <a:cubicBezTo>
                  <a:pt x="0" y="6947"/>
                  <a:pt x="11" y="6936"/>
                  <a:pt x="24" y="6936"/>
                </a:cubicBezTo>
                <a:cubicBezTo>
                  <a:pt x="38" y="6936"/>
                  <a:pt x="48" y="6947"/>
                  <a:pt x="48" y="6960"/>
                </a:cubicBezTo>
                <a:close/>
                <a:moveTo>
                  <a:pt x="48" y="7200"/>
                </a:moveTo>
                <a:lnTo>
                  <a:pt x="48" y="7296"/>
                </a:lnTo>
                <a:cubicBezTo>
                  <a:pt x="48" y="7310"/>
                  <a:pt x="38" y="7320"/>
                  <a:pt x="24" y="7320"/>
                </a:cubicBezTo>
                <a:cubicBezTo>
                  <a:pt x="11" y="7320"/>
                  <a:pt x="0" y="7310"/>
                  <a:pt x="0" y="7296"/>
                </a:cubicBezTo>
                <a:lnTo>
                  <a:pt x="0" y="7200"/>
                </a:lnTo>
                <a:cubicBezTo>
                  <a:pt x="0" y="7187"/>
                  <a:pt x="11" y="7176"/>
                  <a:pt x="24" y="7176"/>
                </a:cubicBezTo>
                <a:cubicBezTo>
                  <a:pt x="38" y="7176"/>
                  <a:pt x="48" y="7187"/>
                  <a:pt x="48" y="7200"/>
                </a:cubicBezTo>
                <a:close/>
                <a:moveTo>
                  <a:pt x="48" y="7440"/>
                </a:moveTo>
                <a:lnTo>
                  <a:pt x="48" y="7536"/>
                </a:lnTo>
                <a:cubicBezTo>
                  <a:pt x="48" y="7550"/>
                  <a:pt x="38" y="7560"/>
                  <a:pt x="24" y="7560"/>
                </a:cubicBezTo>
                <a:cubicBezTo>
                  <a:pt x="11" y="7560"/>
                  <a:pt x="0" y="7550"/>
                  <a:pt x="0" y="7536"/>
                </a:cubicBezTo>
                <a:lnTo>
                  <a:pt x="0" y="7440"/>
                </a:lnTo>
                <a:cubicBezTo>
                  <a:pt x="0" y="7427"/>
                  <a:pt x="11" y="7416"/>
                  <a:pt x="24" y="7416"/>
                </a:cubicBezTo>
                <a:cubicBezTo>
                  <a:pt x="38" y="7416"/>
                  <a:pt x="48" y="7427"/>
                  <a:pt x="48" y="7440"/>
                </a:cubicBezTo>
                <a:close/>
                <a:moveTo>
                  <a:pt x="48" y="7680"/>
                </a:moveTo>
                <a:lnTo>
                  <a:pt x="48" y="7776"/>
                </a:lnTo>
                <a:cubicBezTo>
                  <a:pt x="48" y="7790"/>
                  <a:pt x="38" y="7800"/>
                  <a:pt x="24" y="7800"/>
                </a:cubicBezTo>
                <a:cubicBezTo>
                  <a:pt x="11" y="7800"/>
                  <a:pt x="0" y="7790"/>
                  <a:pt x="0" y="7776"/>
                </a:cubicBezTo>
                <a:lnTo>
                  <a:pt x="0" y="7680"/>
                </a:lnTo>
                <a:cubicBezTo>
                  <a:pt x="0" y="7667"/>
                  <a:pt x="11" y="7656"/>
                  <a:pt x="24" y="7656"/>
                </a:cubicBezTo>
                <a:cubicBezTo>
                  <a:pt x="38" y="7656"/>
                  <a:pt x="48" y="7667"/>
                  <a:pt x="48" y="7680"/>
                </a:cubicBezTo>
                <a:close/>
                <a:moveTo>
                  <a:pt x="48" y="7920"/>
                </a:moveTo>
                <a:lnTo>
                  <a:pt x="48" y="8016"/>
                </a:lnTo>
                <a:cubicBezTo>
                  <a:pt x="48" y="8030"/>
                  <a:pt x="38" y="8040"/>
                  <a:pt x="24" y="8040"/>
                </a:cubicBezTo>
                <a:cubicBezTo>
                  <a:pt x="11" y="8040"/>
                  <a:pt x="0" y="8030"/>
                  <a:pt x="0" y="8016"/>
                </a:cubicBezTo>
                <a:lnTo>
                  <a:pt x="0" y="7920"/>
                </a:lnTo>
                <a:cubicBezTo>
                  <a:pt x="0" y="7907"/>
                  <a:pt x="11" y="7896"/>
                  <a:pt x="24" y="7896"/>
                </a:cubicBezTo>
                <a:cubicBezTo>
                  <a:pt x="38" y="7896"/>
                  <a:pt x="48" y="7907"/>
                  <a:pt x="48" y="7920"/>
                </a:cubicBezTo>
                <a:close/>
                <a:moveTo>
                  <a:pt x="48" y="8160"/>
                </a:moveTo>
                <a:lnTo>
                  <a:pt x="48" y="8256"/>
                </a:lnTo>
                <a:cubicBezTo>
                  <a:pt x="48" y="8270"/>
                  <a:pt x="38" y="8280"/>
                  <a:pt x="24" y="8280"/>
                </a:cubicBezTo>
                <a:cubicBezTo>
                  <a:pt x="11" y="8280"/>
                  <a:pt x="0" y="8270"/>
                  <a:pt x="0" y="8256"/>
                </a:cubicBezTo>
                <a:lnTo>
                  <a:pt x="0" y="8160"/>
                </a:lnTo>
                <a:cubicBezTo>
                  <a:pt x="0" y="8147"/>
                  <a:pt x="11" y="8136"/>
                  <a:pt x="24" y="8136"/>
                </a:cubicBezTo>
                <a:cubicBezTo>
                  <a:pt x="38" y="8136"/>
                  <a:pt x="48" y="8147"/>
                  <a:pt x="48" y="8160"/>
                </a:cubicBezTo>
                <a:close/>
                <a:moveTo>
                  <a:pt x="48" y="8400"/>
                </a:moveTo>
                <a:lnTo>
                  <a:pt x="48" y="8496"/>
                </a:lnTo>
                <a:cubicBezTo>
                  <a:pt x="48" y="8510"/>
                  <a:pt x="38" y="8520"/>
                  <a:pt x="24" y="8520"/>
                </a:cubicBezTo>
                <a:cubicBezTo>
                  <a:pt x="11" y="8520"/>
                  <a:pt x="0" y="8510"/>
                  <a:pt x="0" y="8496"/>
                </a:cubicBezTo>
                <a:lnTo>
                  <a:pt x="0" y="8400"/>
                </a:lnTo>
                <a:cubicBezTo>
                  <a:pt x="0" y="8387"/>
                  <a:pt x="11" y="8376"/>
                  <a:pt x="24" y="8376"/>
                </a:cubicBezTo>
                <a:cubicBezTo>
                  <a:pt x="38" y="8376"/>
                  <a:pt x="48" y="8387"/>
                  <a:pt x="48" y="8400"/>
                </a:cubicBezTo>
                <a:close/>
                <a:moveTo>
                  <a:pt x="48" y="8640"/>
                </a:moveTo>
                <a:lnTo>
                  <a:pt x="48" y="8736"/>
                </a:lnTo>
                <a:cubicBezTo>
                  <a:pt x="48" y="8750"/>
                  <a:pt x="38" y="8760"/>
                  <a:pt x="24" y="8760"/>
                </a:cubicBezTo>
                <a:cubicBezTo>
                  <a:pt x="11" y="8760"/>
                  <a:pt x="0" y="8750"/>
                  <a:pt x="0" y="8736"/>
                </a:cubicBezTo>
                <a:lnTo>
                  <a:pt x="0" y="8640"/>
                </a:lnTo>
                <a:cubicBezTo>
                  <a:pt x="0" y="8627"/>
                  <a:pt x="11" y="8616"/>
                  <a:pt x="24" y="8616"/>
                </a:cubicBezTo>
                <a:cubicBezTo>
                  <a:pt x="38" y="8616"/>
                  <a:pt x="48" y="8627"/>
                  <a:pt x="48" y="8640"/>
                </a:cubicBezTo>
                <a:close/>
                <a:moveTo>
                  <a:pt x="48" y="8880"/>
                </a:moveTo>
                <a:lnTo>
                  <a:pt x="48" y="8976"/>
                </a:lnTo>
                <a:cubicBezTo>
                  <a:pt x="48" y="8990"/>
                  <a:pt x="38" y="9000"/>
                  <a:pt x="24" y="9000"/>
                </a:cubicBezTo>
                <a:cubicBezTo>
                  <a:pt x="11" y="9000"/>
                  <a:pt x="0" y="8990"/>
                  <a:pt x="0" y="8976"/>
                </a:cubicBezTo>
                <a:lnTo>
                  <a:pt x="0" y="8880"/>
                </a:lnTo>
                <a:cubicBezTo>
                  <a:pt x="0" y="8867"/>
                  <a:pt x="11" y="8856"/>
                  <a:pt x="24" y="8856"/>
                </a:cubicBezTo>
                <a:cubicBezTo>
                  <a:pt x="38" y="8856"/>
                  <a:pt x="48" y="8867"/>
                  <a:pt x="48" y="8880"/>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25" name="Rectangle 265">
            <a:extLst>
              <a:ext uri="{FF2B5EF4-FFF2-40B4-BE49-F238E27FC236}">
                <a16:creationId xmlns:a16="http://schemas.microsoft.com/office/drawing/2014/main" id="{A1579563-73D6-FAF7-CC79-55B79B0E0A01}"/>
              </a:ext>
            </a:extLst>
          </p:cNvPr>
          <p:cNvSpPr>
            <a:spLocks noChangeArrowheads="1"/>
          </p:cNvSpPr>
          <p:nvPr/>
        </p:nvSpPr>
        <p:spPr bwMode="auto">
          <a:xfrm>
            <a:off x="6564287" y="3453345"/>
            <a:ext cx="403444"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36-mo rate</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26" name="Rectangle 265">
            <a:extLst>
              <a:ext uri="{FF2B5EF4-FFF2-40B4-BE49-F238E27FC236}">
                <a16:creationId xmlns:a16="http://schemas.microsoft.com/office/drawing/2014/main" id="{18FFF288-AE08-37C9-5336-AD5E31EF7E38}"/>
              </a:ext>
            </a:extLst>
          </p:cNvPr>
          <p:cNvSpPr>
            <a:spLocks noChangeArrowheads="1"/>
          </p:cNvSpPr>
          <p:nvPr/>
        </p:nvSpPr>
        <p:spPr bwMode="auto">
          <a:xfrm>
            <a:off x="5943804" y="3210554"/>
            <a:ext cx="403444"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24-mo rate</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27" name="Rectangle 265">
            <a:extLst>
              <a:ext uri="{FF2B5EF4-FFF2-40B4-BE49-F238E27FC236}">
                <a16:creationId xmlns:a16="http://schemas.microsoft.com/office/drawing/2014/main" id="{197D21D3-8AFD-3513-62AF-95DD9528C4C9}"/>
              </a:ext>
            </a:extLst>
          </p:cNvPr>
          <p:cNvSpPr>
            <a:spLocks noChangeArrowheads="1"/>
          </p:cNvSpPr>
          <p:nvPr/>
        </p:nvSpPr>
        <p:spPr bwMode="auto">
          <a:xfrm>
            <a:off x="5225732" y="2896662"/>
            <a:ext cx="403444" cy="14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12-mo rate</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28" name="Rectangle 272">
            <a:extLst>
              <a:ext uri="{FF2B5EF4-FFF2-40B4-BE49-F238E27FC236}">
                <a16:creationId xmlns:a16="http://schemas.microsoft.com/office/drawing/2014/main" id="{8AE5C570-AF65-00CA-8BCC-6047F5FA456E}"/>
              </a:ext>
            </a:extLst>
          </p:cNvPr>
          <p:cNvSpPr>
            <a:spLocks noChangeArrowheads="1"/>
          </p:cNvSpPr>
          <p:nvPr/>
        </p:nvSpPr>
        <p:spPr bwMode="auto">
          <a:xfrm>
            <a:off x="6644379" y="3613814"/>
            <a:ext cx="2083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877C"/>
                </a:solidFill>
                <a:effectLst/>
                <a:uLnTx/>
                <a:uFillTx/>
                <a:latin typeface="Arial Narrow" panose="020B0606020202030204" pitchFamily="34" charset="0"/>
                <a:ea typeface="+mn-ea"/>
                <a:cs typeface="+mn-cs"/>
              </a:rPr>
              <a:t>19%</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29" name="Rectangle 273">
            <a:extLst>
              <a:ext uri="{FF2B5EF4-FFF2-40B4-BE49-F238E27FC236}">
                <a16:creationId xmlns:a16="http://schemas.microsoft.com/office/drawing/2014/main" id="{680BA19B-2B07-D2CC-3915-7D74442D89B4}"/>
              </a:ext>
            </a:extLst>
          </p:cNvPr>
          <p:cNvSpPr>
            <a:spLocks noChangeArrowheads="1"/>
          </p:cNvSpPr>
          <p:nvPr/>
        </p:nvSpPr>
        <p:spPr bwMode="auto">
          <a:xfrm>
            <a:off x="6644379" y="3757443"/>
            <a:ext cx="2083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6203A"/>
                </a:solidFill>
                <a:effectLst/>
                <a:uLnTx/>
                <a:uFillTx/>
                <a:latin typeface="Arial Narrow" panose="020B0606020202030204" pitchFamily="34" charset="0"/>
                <a:ea typeface="+mn-ea"/>
                <a:cs typeface="+mn-cs"/>
              </a:rPr>
              <a:t>11%</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30" name="Rectangle 272">
            <a:extLst>
              <a:ext uri="{FF2B5EF4-FFF2-40B4-BE49-F238E27FC236}">
                <a16:creationId xmlns:a16="http://schemas.microsoft.com/office/drawing/2014/main" id="{287B666A-41AC-95DC-D82F-6BBE6687C9B7}"/>
              </a:ext>
            </a:extLst>
          </p:cNvPr>
          <p:cNvSpPr>
            <a:spLocks noChangeArrowheads="1"/>
          </p:cNvSpPr>
          <p:nvPr/>
        </p:nvSpPr>
        <p:spPr bwMode="auto">
          <a:xfrm>
            <a:off x="5998496" y="3371023"/>
            <a:ext cx="2083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877C"/>
                </a:solidFill>
                <a:effectLst/>
                <a:uLnTx/>
                <a:uFillTx/>
                <a:latin typeface="Arial Narrow" panose="020B0606020202030204" pitchFamily="34" charset="0"/>
                <a:ea typeface="+mn-ea"/>
                <a:cs typeface="+mn-cs"/>
              </a:rPr>
              <a:t>24%</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31" name="Rectangle 273">
            <a:extLst>
              <a:ext uri="{FF2B5EF4-FFF2-40B4-BE49-F238E27FC236}">
                <a16:creationId xmlns:a16="http://schemas.microsoft.com/office/drawing/2014/main" id="{2BCA70BE-3600-8B4C-ADB7-9E089A9D21B6}"/>
              </a:ext>
            </a:extLst>
          </p:cNvPr>
          <p:cNvSpPr>
            <a:spLocks noChangeArrowheads="1"/>
          </p:cNvSpPr>
          <p:nvPr/>
        </p:nvSpPr>
        <p:spPr bwMode="auto">
          <a:xfrm>
            <a:off x="5998496" y="3514652"/>
            <a:ext cx="2083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6203A"/>
                </a:solidFill>
                <a:effectLst/>
                <a:uLnTx/>
                <a:uFillTx/>
                <a:latin typeface="Arial Narrow" panose="020B0606020202030204" pitchFamily="34" charset="0"/>
                <a:ea typeface="+mn-ea"/>
                <a:cs typeface="+mn-cs"/>
              </a:rPr>
              <a:t>14%</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32" name="Rectangle 272">
            <a:extLst>
              <a:ext uri="{FF2B5EF4-FFF2-40B4-BE49-F238E27FC236}">
                <a16:creationId xmlns:a16="http://schemas.microsoft.com/office/drawing/2014/main" id="{E54AD7E6-BAB4-EA15-5A37-16F604F6B864}"/>
              </a:ext>
            </a:extLst>
          </p:cNvPr>
          <p:cNvSpPr>
            <a:spLocks noChangeArrowheads="1"/>
          </p:cNvSpPr>
          <p:nvPr/>
        </p:nvSpPr>
        <p:spPr bwMode="auto">
          <a:xfrm>
            <a:off x="5365355" y="3049056"/>
            <a:ext cx="2083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877C"/>
                </a:solidFill>
                <a:effectLst/>
                <a:uLnTx/>
                <a:uFillTx/>
                <a:latin typeface="Arial Narrow" panose="020B0606020202030204" pitchFamily="34" charset="0"/>
                <a:ea typeface="+mn-ea"/>
                <a:cs typeface="+mn-cs"/>
              </a:rPr>
              <a:t>46%</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33" name="Rectangle 273">
            <a:extLst>
              <a:ext uri="{FF2B5EF4-FFF2-40B4-BE49-F238E27FC236}">
                <a16:creationId xmlns:a16="http://schemas.microsoft.com/office/drawing/2014/main" id="{1EA61924-0284-7B67-A8B8-67EB320F1E6B}"/>
              </a:ext>
            </a:extLst>
          </p:cNvPr>
          <p:cNvSpPr>
            <a:spLocks noChangeArrowheads="1"/>
          </p:cNvSpPr>
          <p:nvPr/>
        </p:nvSpPr>
        <p:spPr bwMode="auto">
          <a:xfrm>
            <a:off x="5365355" y="3192685"/>
            <a:ext cx="2083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6203A"/>
                </a:solidFill>
                <a:effectLst/>
                <a:uLnTx/>
                <a:uFillTx/>
                <a:latin typeface="Arial Narrow" panose="020B0606020202030204" pitchFamily="34" charset="0"/>
                <a:ea typeface="+mn-ea"/>
                <a:cs typeface="+mn-cs"/>
              </a:rPr>
              <a:t>33%</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nvGrpSpPr>
          <p:cNvPr id="195" name="Group 194">
            <a:extLst>
              <a:ext uri="{FF2B5EF4-FFF2-40B4-BE49-F238E27FC236}">
                <a16:creationId xmlns:a16="http://schemas.microsoft.com/office/drawing/2014/main" id="{BD8FAE93-D4ED-F18E-014E-5D36C4DFD497}"/>
              </a:ext>
            </a:extLst>
          </p:cNvPr>
          <p:cNvGrpSpPr/>
          <p:nvPr/>
        </p:nvGrpSpPr>
        <p:grpSpPr>
          <a:xfrm>
            <a:off x="8384270" y="2600885"/>
            <a:ext cx="3566160" cy="3517834"/>
            <a:chOff x="8384270" y="2600885"/>
            <a:chExt cx="3566160" cy="3517834"/>
          </a:xfrm>
        </p:grpSpPr>
        <p:graphicFrame>
          <p:nvGraphicFramePr>
            <p:cNvPr id="409" name="Chart 408">
              <a:extLst>
                <a:ext uri="{FF2B5EF4-FFF2-40B4-BE49-F238E27FC236}">
                  <a16:creationId xmlns:a16="http://schemas.microsoft.com/office/drawing/2014/main" id="{EA27EDAA-586D-6034-9CD1-F9C79D453FDB}"/>
                </a:ext>
              </a:extLst>
            </p:cNvPr>
            <p:cNvGraphicFramePr/>
            <p:nvPr/>
          </p:nvGraphicFramePr>
          <p:xfrm>
            <a:off x="8384270" y="2600885"/>
            <a:ext cx="3566160" cy="3492959"/>
          </p:xfrm>
          <a:graphic>
            <a:graphicData uri="http://schemas.openxmlformats.org/drawingml/2006/chart">
              <c:chart xmlns:c="http://schemas.openxmlformats.org/drawingml/2006/chart" xmlns:r="http://schemas.openxmlformats.org/officeDocument/2006/relationships" r:id="rId3"/>
            </a:graphicData>
          </a:graphic>
        </p:graphicFrame>
        <p:sp>
          <p:nvSpPr>
            <p:cNvPr id="410" name="TextBox 409">
              <a:extLst>
                <a:ext uri="{FF2B5EF4-FFF2-40B4-BE49-F238E27FC236}">
                  <a16:creationId xmlns:a16="http://schemas.microsoft.com/office/drawing/2014/main" id="{C1D8D2D3-73E0-C810-458E-3150CF405555}"/>
                </a:ext>
              </a:extLst>
            </p:cNvPr>
            <p:cNvSpPr txBox="1"/>
            <p:nvPr/>
          </p:nvSpPr>
          <p:spPr>
            <a:xfrm>
              <a:off x="9113768" y="3062073"/>
              <a:ext cx="1200808" cy="276999"/>
            </a:xfrm>
            <a:prstGeom prst="rect">
              <a:avLst/>
            </a:prstGeom>
            <a:noFill/>
          </p:spPr>
          <p:txBody>
            <a:bodyPr wrap="square" rtlCol="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73.2% (67.7-78.1)</a:t>
              </a:r>
            </a:p>
          </p:txBody>
        </p:sp>
        <p:sp>
          <p:nvSpPr>
            <p:cNvPr id="411" name="TextBox 410">
              <a:extLst>
                <a:ext uri="{FF2B5EF4-FFF2-40B4-BE49-F238E27FC236}">
                  <a16:creationId xmlns:a16="http://schemas.microsoft.com/office/drawing/2014/main" id="{F529A940-21BD-417E-3ED2-8AC90482D872}"/>
                </a:ext>
              </a:extLst>
            </p:cNvPr>
            <p:cNvSpPr txBox="1"/>
            <p:nvPr/>
          </p:nvSpPr>
          <p:spPr>
            <a:xfrm>
              <a:off x="10631019" y="3393788"/>
              <a:ext cx="1200808" cy="276999"/>
            </a:xfrm>
            <a:prstGeom prst="rect">
              <a:avLst/>
            </a:prstGeom>
            <a:noFill/>
          </p:spPr>
          <p:txBody>
            <a:bodyPr wrap="square" rtlCol="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58.4% (52.6-64.1)</a:t>
              </a:r>
            </a:p>
          </p:txBody>
        </p:sp>
        <p:grpSp>
          <p:nvGrpSpPr>
            <p:cNvPr id="412" name="Group 411">
              <a:extLst>
                <a:ext uri="{FF2B5EF4-FFF2-40B4-BE49-F238E27FC236}">
                  <a16:creationId xmlns:a16="http://schemas.microsoft.com/office/drawing/2014/main" id="{FA20FC47-4C26-2EF7-5C60-796012DEFAFF}"/>
                </a:ext>
              </a:extLst>
            </p:cNvPr>
            <p:cNvGrpSpPr/>
            <p:nvPr/>
          </p:nvGrpSpPr>
          <p:grpSpPr>
            <a:xfrm>
              <a:off x="9754106" y="2827728"/>
              <a:ext cx="161989" cy="157400"/>
              <a:chOff x="2493271" y="1902372"/>
              <a:chExt cx="228908" cy="217939"/>
            </a:xfrm>
          </p:grpSpPr>
          <p:cxnSp>
            <p:nvCxnSpPr>
              <p:cNvPr id="416" name="Straight Connector 415">
                <a:extLst>
                  <a:ext uri="{FF2B5EF4-FFF2-40B4-BE49-F238E27FC236}">
                    <a16:creationId xmlns:a16="http://schemas.microsoft.com/office/drawing/2014/main" id="{FA6E8621-C5AE-CFB2-BA7C-D597E1691C08}"/>
                  </a:ext>
                </a:extLst>
              </p:cNvPr>
              <p:cNvCxnSpPr/>
              <p:nvPr/>
            </p:nvCxnSpPr>
            <p:spPr>
              <a:xfrm flipV="1">
                <a:off x="2493271" y="1902372"/>
                <a:ext cx="0" cy="217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EB6EC07D-CB66-4837-488B-3FCBA26DD431}"/>
                  </a:ext>
                </a:extLst>
              </p:cNvPr>
              <p:cNvCxnSpPr/>
              <p:nvPr/>
            </p:nvCxnSpPr>
            <p:spPr>
              <a:xfrm>
                <a:off x="2493271" y="1902372"/>
                <a:ext cx="22890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3" name="TextBox 412">
              <a:extLst>
                <a:ext uri="{FF2B5EF4-FFF2-40B4-BE49-F238E27FC236}">
                  <a16:creationId xmlns:a16="http://schemas.microsoft.com/office/drawing/2014/main" id="{D3E1AB9A-8C13-627C-74A3-C0224A3DFF99}"/>
                </a:ext>
              </a:extLst>
            </p:cNvPr>
            <p:cNvSpPr txBox="1"/>
            <p:nvPr/>
          </p:nvSpPr>
          <p:spPr>
            <a:xfrm>
              <a:off x="9842290" y="2674655"/>
              <a:ext cx="1253869" cy="276999"/>
            </a:xfrm>
            <a:prstGeom prst="rect">
              <a:avLst/>
            </a:prstGeom>
            <a:noFill/>
          </p:spPr>
          <p:txBody>
            <a:bodyPr wrap="none" rtlCol="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Δ</a:t>
              </a: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14.7% (7.1-22.2)</a:t>
              </a:r>
            </a:p>
          </p:txBody>
        </p:sp>
        <p:cxnSp>
          <p:nvCxnSpPr>
            <p:cNvPr id="414" name="Straight Connector 413">
              <a:extLst>
                <a:ext uri="{FF2B5EF4-FFF2-40B4-BE49-F238E27FC236}">
                  <a16:creationId xmlns:a16="http://schemas.microsoft.com/office/drawing/2014/main" id="{AF8DFB05-E4B6-91CD-FD72-B4278A16F3AB}"/>
                </a:ext>
              </a:extLst>
            </p:cNvPr>
            <p:cNvCxnSpPr>
              <a:cxnSpLocks/>
            </p:cNvCxnSpPr>
            <p:nvPr/>
          </p:nvCxnSpPr>
          <p:spPr>
            <a:xfrm flipH="1" flipV="1">
              <a:off x="11207560" y="2827726"/>
              <a:ext cx="1" cy="5158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69F83559-ACCF-72F9-0352-617F96C5C0CB}"/>
                </a:ext>
              </a:extLst>
            </p:cNvPr>
            <p:cNvCxnSpPr>
              <a:cxnSpLocks/>
            </p:cNvCxnSpPr>
            <p:nvPr/>
          </p:nvCxnSpPr>
          <p:spPr>
            <a:xfrm>
              <a:off x="11019975" y="2827727"/>
              <a:ext cx="187585" cy="0"/>
            </a:xfrm>
            <a:prstGeom prst="line">
              <a:avLst/>
            </a:prstGeom>
          </p:spPr>
          <p:style>
            <a:lnRef idx="1">
              <a:schemeClr val="accent1"/>
            </a:lnRef>
            <a:fillRef idx="0">
              <a:schemeClr val="accent1"/>
            </a:fillRef>
            <a:effectRef idx="0">
              <a:schemeClr val="accent1"/>
            </a:effectRef>
            <a:fontRef idx="minor">
              <a:schemeClr val="tx1"/>
            </a:fontRef>
          </p:style>
        </p:cxnSp>
        <p:sp>
          <p:nvSpPr>
            <p:cNvPr id="407" name="TextBox 406">
              <a:extLst>
                <a:ext uri="{FF2B5EF4-FFF2-40B4-BE49-F238E27FC236}">
                  <a16:creationId xmlns:a16="http://schemas.microsoft.com/office/drawing/2014/main" id="{FC79855C-3F09-9586-2602-66AEE20CBC45}"/>
                </a:ext>
              </a:extLst>
            </p:cNvPr>
            <p:cNvSpPr txBox="1"/>
            <p:nvPr/>
          </p:nvSpPr>
          <p:spPr>
            <a:xfrm>
              <a:off x="9031766" y="5657054"/>
              <a:ext cx="1539404" cy="461665"/>
            </a:xfrm>
            <a:prstGeom prst="rect">
              <a:avLst/>
            </a:prstGeom>
            <a:noFill/>
          </p:spPr>
          <p:txBody>
            <a:bodyPr wrap="square" rtlCol="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Pembrolizumab Group</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57C"/>
                  </a:solidFill>
                  <a:effectLst/>
                  <a:uLnTx/>
                  <a:uFillTx/>
                  <a:latin typeface="Arial Narrow" panose="020B0606020202030204" pitchFamily="34" charset="0"/>
                  <a:ea typeface="+mn-ea"/>
                  <a:cs typeface="+mn-cs"/>
                </a:rPr>
                <a:t>N = 298</a:t>
              </a:r>
            </a:p>
          </p:txBody>
        </p:sp>
        <p:sp>
          <p:nvSpPr>
            <p:cNvPr id="408" name="TextBox 407">
              <a:extLst>
                <a:ext uri="{FF2B5EF4-FFF2-40B4-BE49-F238E27FC236}">
                  <a16:creationId xmlns:a16="http://schemas.microsoft.com/office/drawing/2014/main" id="{A3E0DD7B-AA82-BFC6-A50C-62B71256C9AC}"/>
                </a:ext>
              </a:extLst>
            </p:cNvPr>
            <p:cNvSpPr txBox="1"/>
            <p:nvPr/>
          </p:nvSpPr>
          <p:spPr>
            <a:xfrm>
              <a:off x="10689448" y="5657054"/>
              <a:ext cx="1083951" cy="461665"/>
            </a:xfrm>
            <a:prstGeom prst="rect">
              <a:avLst/>
            </a:prstGeom>
            <a:noFill/>
          </p:spPr>
          <p:txBody>
            <a:bodyPr wrap="none" rtlCol="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Placebo Group</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0F0F"/>
                  </a:solidFill>
                  <a:effectLst/>
                  <a:uLnTx/>
                  <a:uFillTx/>
                  <a:latin typeface="Arial Narrow" panose="020B0606020202030204" pitchFamily="34" charset="0"/>
                  <a:ea typeface="+mn-ea"/>
                  <a:cs typeface="+mn-cs"/>
                </a:rPr>
                <a:t>N = 296</a:t>
              </a:r>
            </a:p>
          </p:txBody>
        </p:sp>
        <p:sp>
          <p:nvSpPr>
            <p:cNvPr id="2" name="TextBox 1">
              <a:extLst>
                <a:ext uri="{FF2B5EF4-FFF2-40B4-BE49-F238E27FC236}">
                  <a16:creationId xmlns:a16="http://schemas.microsoft.com/office/drawing/2014/main" id="{68C4D2F3-B61F-8671-2F59-8D27FA2577E3}"/>
                </a:ext>
              </a:extLst>
            </p:cNvPr>
            <p:cNvSpPr txBox="1"/>
            <p:nvPr/>
          </p:nvSpPr>
          <p:spPr>
            <a:xfrm>
              <a:off x="10016151" y="3495811"/>
              <a:ext cx="306494" cy="215444"/>
            </a:xfrm>
            <a:prstGeom prst="rect">
              <a:avLst/>
            </a:prstGeom>
            <a:noFill/>
          </p:spPr>
          <p:txBody>
            <a:bodyPr wrap="none" rtlCol="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CR</a:t>
              </a:r>
            </a:p>
          </p:txBody>
        </p:sp>
        <p:sp>
          <p:nvSpPr>
            <p:cNvPr id="3" name="TextBox 2">
              <a:extLst>
                <a:ext uri="{FF2B5EF4-FFF2-40B4-BE49-F238E27FC236}">
                  <a16:creationId xmlns:a16="http://schemas.microsoft.com/office/drawing/2014/main" id="{B07A61BC-E4D3-664C-19D6-ED643FE3D568}"/>
                </a:ext>
              </a:extLst>
            </p:cNvPr>
            <p:cNvSpPr txBox="1"/>
            <p:nvPr/>
          </p:nvSpPr>
          <p:spPr>
            <a:xfrm>
              <a:off x="10018555" y="4019076"/>
              <a:ext cx="301686" cy="215444"/>
            </a:xfrm>
            <a:prstGeom prst="rect">
              <a:avLst/>
            </a:prstGeom>
            <a:noFill/>
          </p:spPr>
          <p:txBody>
            <a:bodyPr wrap="none" rtlCol="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PR</a:t>
              </a:r>
            </a:p>
          </p:txBody>
        </p:sp>
        <p:sp>
          <p:nvSpPr>
            <p:cNvPr id="6" name="TextBox 5">
              <a:extLst>
                <a:ext uri="{FF2B5EF4-FFF2-40B4-BE49-F238E27FC236}">
                  <a16:creationId xmlns:a16="http://schemas.microsoft.com/office/drawing/2014/main" id="{9D2C44FE-635E-CFD5-D68B-CD64B5987137}"/>
                </a:ext>
              </a:extLst>
            </p:cNvPr>
            <p:cNvSpPr txBox="1"/>
            <p:nvPr/>
          </p:nvSpPr>
          <p:spPr>
            <a:xfrm>
              <a:off x="11459945" y="3890047"/>
              <a:ext cx="306494" cy="215444"/>
            </a:xfrm>
            <a:prstGeom prst="rect">
              <a:avLst/>
            </a:prstGeom>
            <a:noFill/>
          </p:spPr>
          <p:txBody>
            <a:bodyPr wrap="none" rtlCol="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CR</a:t>
              </a:r>
            </a:p>
          </p:txBody>
        </p:sp>
        <p:sp>
          <p:nvSpPr>
            <p:cNvPr id="193" name="TextBox 192">
              <a:extLst>
                <a:ext uri="{FF2B5EF4-FFF2-40B4-BE49-F238E27FC236}">
                  <a16:creationId xmlns:a16="http://schemas.microsoft.com/office/drawing/2014/main" id="{1646CD93-6154-35DF-3223-350661A12E32}"/>
                </a:ext>
              </a:extLst>
            </p:cNvPr>
            <p:cNvSpPr txBox="1"/>
            <p:nvPr/>
          </p:nvSpPr>
          <p:spPr>
            <a:xfrm>
              <a:off x="11462349" y="4196796"/>
              <a:ext cx="301686" cy="215444"/>
            </a:xfrm>
            <a:prstGeom prst="rect">
              <a:avLst/>
            </a:prstGeom>
            <a:noFill/>
          </p:spPr>
          <p:txBody>
            <a:bodyPr wrap="none" rtlCol="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PR</a:t>
              </a:r>
            </a:p>
          </p:txBody>
        </p:sp>
      </p:grpSp>
      <p:sp>
        <p:nvSpPr>
          <p:cNvPr id="196" name="Rettangolo 195">
            <a:extLst>
              <a:ext uri="{FF2B5EF4-FFF2-40B4-BE49-F238E27FC236}">
                <a16:creationId xmlns:a16="http://schemas.microsoft.com/office/drawing/2014/main" id="{EB277A41-368A-F782-1217-8DB049B646A5}"/>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97" name="Rettangolo 196">
            <a:extLst>
              <a:ext uri="{FF2B5EF4-FFF2-40B4-BE49-F238E27FC236}">
                <a16:creationId xmlns:a16="http://schemas.microsoft.com/office/drawing/2014/main" id="{BD333EDB-093A-4E7E-94C1-807F6DE5CE48}"/>
              </a:ext>
            </a:extLst>
          </p:cNvPr>
          <p:cNvSpPr/>
          <p:nvPr/>
        </p:nvSpPr>
        <p:spPr>
          <a:xfrm>
            <a:off x="215" y="114050"/>
            <a:ext cx="12191572" cy="52322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Antitumor Activity in PD-L1 CPS ≥1 Subgroup at Final Analysis</a:t>
            </a:r>
          </a:p>
        </p:txBody>
      </p:sp>
    </p:spTree>
    <p:extLst>
      <p:ext uri="{BB962C8B-B14F-4D97-AF65-F5344CB8AC3E}">
        <p14:creationId xmlns:p14="http://schemas.microsoft.com/office/powerpoint/2010/main" val="3761129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7598917-8CF6-403A-9C24-1EBD6EB829BF}"/>
              </a:ext>
            </a:extLst>
          </p:cNvPr>
          <p:cNvSpPr txBox="1"/>
          <p:nvPr/>
        </p:nvSpPr>
        <p:spPr>
          <a:xfrm>
            <a:off x="328095" y="-4464756"/>
            <a:ext cx="4767638" cy="369332"/>
          </a:xfrm>
          <a:prstGeom prst="rect">
            <a:avLst/>
          </a:prstGeom>
          <a:noFill/>
        </p:spPr>
        <p:txBody>
          <a:bodyPr wrap="square" rtlCol="0">
            <a:spAutoFit/>
          </a:bodyPr>
          <a:lstStyle/>
          <a:p>
            <a:pPr marL="0" marR="0" lvl="0" indent="0" algn="l" defTabSz="91431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7" name="Rettangolo 26">
            <a:extLst>
              <a:ext uri="{FF2B5EF4-FFF2-40B4-BE49-F238E27FC236}">
                <a16:creationId xmlns:a16="http://schemas.microsoft.com/office/drawing/2014/main" id="{389560CF-72BE-764C-85D2-95E414FB2B3C}"/>
              </a:ext>
            </a:extLst>
          </p:cNvPr>
          <p:cNvSpPr/>
          <p:nvPr/>
        </p:nvSpPr>
        <p:spPr bwMode="auto">
          <a:xfrm>
            <a:off x="7603" y="797684"/>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FFFFFF"/>
              </a:solidFill>
              <a:effectLst/>
              <a:uLnTx/>
              <a:uFillTx/>
              <a:latin typeface="Lucida Sans"/>
              <a:ea typeface="Calisto MT" pitchFamily="-112" charset="0"/>
              <a:cs typeface="Lucida Sans"/>
            </a:endParaRPr>
          </a:p>
        </p:txBody>
      </p:sp>
      <p:sp>
        <p:nvSpPr>
          <p:cNvPr id="32" name="Rettangolo 31">
            <a:extLst>
              <a:ext uri="{FF2B5EF4-FFF2-40B4-BE49-F238E27FC236}">
                <a16:creationId xmlns:a16="http://schemas.microsoft.com/office/drawing/2014/main" id="{945E4E9C-161A-194D-B7EC-DCDBCC077CEC}"/>
              </a:ext>
            </a:extLst>
          </p:cNvPr>
          <p:cNvSpPr/>
          <p:nvPr/>
        </p:nvSpPr>
        <p:spPr>
          <a:xfrm rot="20584156">
            <a:off x="-166644" y="907824"/>
            <a:ext cx="4626467" cy="1878976"/>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11610" b="1" i="0" u="none" strike="noStrike" kern="0" cap="none" spc="0" normalizeH="0" baseline="0" noProof="0" dirty="0">
                <a:ln>
                  <a:noFill/>
                </a:ln>
                <a:solidFill>
                  <a:srgbClr val="FF0000"/>
                </a:solidFill>
                <a:effectLst/>
                <a:uLnTx/>
                <a:uFillTx/>
                <a:latin typeface="Calibri" panose="020F0502020204030204" pitchFamily="34" charset="0"/>
                <a:ea typeface="Calisto MT" pitchFamily="-112" charset="0"/>
                <a:cs typeface="Calibri" panose="020F0502020204030204" pitchFamily="34" charset="0"/>
              </a:rPr>
              <a:t>PD-L1</a:t>
            </a:r>
          </a:p>
        </p:txBody>
      </p:sp>
      <p:pic>
        <p:nvPicPr>
          <p:cNvPr id="1026" name="Picture 2" descr="What MATTERS for you?">
            <a:extLst>
              <a:ext uri="{FF2B5EF4-FFF2-40B4-BE49-F238E27FC236}">
                <a16:creationId xmlns:a16="http://schemas.microsoft.com/office/drawing/2014/main" id="{2A022D84-5537-0642-886D-07EB0E02B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363" y="2180276"/>
            <a:ext cx="7387901" cy="3087252"/>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C804B51A-00D6-B643-97A1-98C0317B8F21}"/>
              </a:ext>
            </a:extLst>
          </p:cNvPr>
          <p:cNvSpPr/>
          <p:nvPr/>
        </p:nvSpPr>
        <p:spPr>
          <a:xfrm>
            <a:off x="11102265" y="939258"/>
            <a:ext cx="951277" cy="543379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4710" b="1" i="0" u="none" strike="noStrike" kern="0" cap="none" spc="0" normalizeH="0" baseline="0" noProof="0" dirty="0">
                <a:ln>
                  <a:noFill/>
                </a:ln>
                <a:solidFill>
                  <a:srgbClr val="FF0000"/>
                </a:solidFill>
                <a:effectLst/>
                <a:uLnTx/>
                <a:uFillTx/>
                <a:latin typeface="Calibri" panose="020F0502020204030204" pitchFamily="34" charset="0"/>
                <a:ea typeface="Calisto MT" pitchFamily="-112" charset="0"/>
                <a:cs typeface="Calibri" panose="020F0502020204030204" pitchFamily="34" charset="0"/>
              </a:rPr>
              <a:t>!</a:t>
            </a:r>
          </a:p>
        </p:txBody>
      </p:sp>
    </p:spTree>
    <p:extLst>
      <p:ext uri="{BB962C8B-B14F-4D97-AF65-F5344CB8AC3E}">
        <p14:creationId xmlns:p14="http://schemas.microsoft.com/office/powerpoint/2010/main" val="818468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Ellis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F95BDE8E-5B06-68B0-6F84-877D805BE6FB}"/>
              </a:ext>
            </a:extLst>
          </p:cNvPr>
          <p:cNvGraphicFramePr>
            <a:graphicFrameLocks/>
          </p:cNvGraphicFramePr>
          <p:nvPr>
            <p:extLst>
              <p:ext uri="{D42A27DB-BD31-4B8C-83A1-F6EECF244321}">
                <p14:modId xmlns:p14="http://schemas.microsoft.com/office/powerpoint/2010/main" val="1857297697"/>
              </p:ext>
            </p:extLst>
          </p:nvPr>
        </p:nvGraphicFramePr>
        <p:xfrm>
          <a:off x="839416" y="2060848"/>
          <a:ext cx="10434299" cy="2931604"/>
        </p:xfrm>
        <a:graphic>
          <a:graphicData uri="http://schemas.openxmlformats.org/drawingml/2006/table">
            <a:tbl>
              <a:tblPr firstRow="1" bandRow="1">
                <a:tableStyleId>{F2DE63D5-997A-4646-A377-4702673A728D}</a:tableStyleId>
              </a:tblPr>
              <a:tblGrid>
                <a:gridCol w="2548523">
                  <a:extLst>
                    <a:ext uri="{9D8B030D-6E8A-4147-A177-3AD203B41FA5}">
                      <a16:colId xmlns:a16="http://schemas.microsoft.com/office/drawing/2014/main" val="20000"/>
                    </a:ext>
                  </a:extLst>
                </a:gridCol>
                <a:gridCol w="7885776">
                  <a:extLst>
                    <a:ext uri="{9D8B030D-6E8A-4147-A177-3AD203B41FA5}">
                      <a16:colId xmlns:a16="http://schemas.microsoft.com/office/drawing/2014/main" val="20001"/>
                    </a:ext>
                  </a:extLst>
                </a:gridCol>
              </a:tblGrid>
              <a:tr h="956828">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Cogent Biosciences,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87388">
                <a:tc>
                  <a:txBody>
                    <a:bodyPr/>
                    <a:lstStyle/>
                    <a:p>
                      <a:r>
                        <a:rPr lang="en-US" sz="1800" b="1" kern="1200" dirty="0">
                          <a:solidFill>
                            <a:schemeClr val="tx1"/>
                          </a:solidFill>
                          <a:effectLst/>
                          <a:latin typeface="+mn-lt"/>
                          <a:ea typeface="+mn-ea"/>
                          <a:cs typeface="+mn-cs"/>
                        </a:rPr>
                        <a:t>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Incyte Corporation,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2277518"/>
                  </a:ext>
                </a:extLst>
              </a:tr>
              <a:tr h="987388">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Medscape, </a:t>
                      </a:r>
                      <a:r>
                        <a:rPr lang="en-US" sz="1800" b="0" kern="1200" dirty="0" err="1">
                          <a:solidFill>
                            <a:schemeClr val="tx1"/>
                          </a:solidFill>
                          <a:effectLst/>
                          <a:latin typeface="+mn-lt"/>
                          <a:ea typeface="+mn-ea"/>
                          <a:cs typeface="+mn-cs"/>
                        </a:rPr>
                        <a:t>OncLive</a:t>
                      </a:r>
                      <a:r>
                        <a:rPr lang="en-US" sz="1800" b="0" kern="1200" dirty="0">
                          <a:solidFill>
                            <a:schemeClr val="tx1"/>
                          </a:solidFill>
                          <a:effectLst/>
                          <a:latin typeface="+mn-lt"/>
                          <a:ea typeface="+mn-ea"/>
                          <a:cs typeface="+mn-cs"/>
                        </a:rPr>
                        <a:t>, The Jackson Laboratory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4367536"/>
                  </a:ext>
                </a:extLst>
              </a:tr>
            </a:tbl>
          </a:graphicData>
        </a:graphic>
      </p:graphicFrame>
    </p:spTree>
    <p:custDataLst>
      <p:tags r:id="rId1"/>
    </p:custDataLst>
    <p:extLst>
      <p:ext uri="{BB962C8B-B14F-4D97-AF65-F5344CB8AC3E}">
        <p14:creationId xmlns:p14="http://schemas.microsoft.com/office/powerpoint/2010/main" val="38440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838"/>
        <p:cNvGrpSpPr/>
        <p:nvPr/>
      </p:nvGrpSpPr>
      <p:grpSpPr>
        <a:xfrm>
          <a:off x="0" y="0"/>
          <a:ext cx="0" cy="0"/>
          <a:chOff x="0" y="0"/>
          <a:chExt cx="0" cy="0"/>
        </a:xfrm>
      </p:grpSpPr>
      <p:sp>
        <p:nvSpPr>
          <p:cNvPr id="839" name="Google Shape;839;p32"/>
          <p:cNvSpPr/>
          <p:nvPr/>
        </p:nvSpPr>
        <p:spPr>
          <a:xfrm>
            <a:off x="1" y="772549"/>
            <a:ext cx="12191999" cy="131912"/>
          </a:xfrm>
          <a:prstGeom prst="rect">
            <a:avLst/>
          </a:prstGeom>
          <a:gradFill>
            <a:gsLst>
              <a:gs pos="0">
                <a:srgbClr val="FFFFFF"/>
              </a:gs>
              <a:gs pos="70000">
                <a:srgbClr val="17365D"/>
              </a:gs>
              <a:gs pos="100000">
                <a:srgbClr val="17365D"/>
              </a:gs>
            </a:gsLst>
            <a:path path="circle">
              <a:fillToRect t="100000" r="100000"/>
            </a:path>
            <a:tileRect l="-100000" b="-100000"/>
          </a:gradFill>
          <a:ln>
            <a:noFill/>
          </a:ln>
        </p:spPr>
        <p:txBody>
          <a:bodyPr spcFirstLastPara="1" wrap="square" lIns="91425" tIns="45700" rIns="91425" bIns="45700" anchor="ctr" anchorCtr="1">
            <a:noAutofit/>
          </a:bodyPr>
          <a:lstStyle/>
          <a:p>
            <a:pPr marL="0" marR="0" lvl="0" indent="0" algn="l" defTabSz="914400" rtl="0" eaLnBrk="1" fontAlgn="auto" latinLnBrk="0" hangingPunct="1">
              <a:lnSpc>
                <a:spcPct val="100000"/>
              </a:lnSpc>
              <a:spcBef>
                <a:spcPts val="0"/>
              </a:spcBef>
              <a:spcAft>
                <a:spcPts val="0"/>
              </a:spcAft>
              <a:buClr>
                <a:srgbClr val="595454"/>
              </a:buClr>
              <a:buSzPts val="2700"/>
              <a:buFont typeface="Calibri"/>
              <a:buNone/>
              <a:tabLst/>
              <a:defRPr/>
            </a:pPr>
            <a:endParaRPr kumimoji="0" lang="en-US" sz="2700" b="0" i="0" u="none" strike="noStrike" kern="1200" cap="none" spc="0" normalizeH="0" baseline="0" noProof="0" dirty="0">
              <a:ln>
                <a:noFill/>
              </a:ln>
              <a:solidFill>
                <a:srgbClr val="FFFFFF"/>
              </a:solidFill>
              <a:effectLst/>
              <a:uLnTx/>
              <a:uFillTx/>
              <a:latin typeface="Lucida Sans"/>
              <a:ea typeface="Lucida Sans"/>
              <a:cs typeface="Lucida Sans"/>
              <a:sym typeface="Lucida Sans"/>
            </a:endParaRPr>
          </a:p>
        </p:txBody>
      </p:sp>
      <p:sp>
        <p:nvSpPr>
          <p:cNvPr id="840" name="Google Shape;840;p32"/>
          <p:cNvSpPr/>
          <p:nvPr/>
        </p:nvSpPr>
        <p:spPr>
          <a:xfrm>
            <a:off x="2" y="98552"/>
            <a:ext cx="12191999" cy="553998"/>
          </a:xfrm>
          <a:prstGeom prst="rect">
            <a:avLst/>
          </a:prstGeom>
          <a:noFill/>
          <a:ln>
            <a:noFill/>
          </a:ln>
        </p:spPr>
        <p:txBody>
          <a:bodyPr spcFirstLastPara="1" wrap="square" lIns="91425" tIns="45700" rIns="91425" bIns="4570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a:ea typeface="Calibri"/>
                <a:cs typeface="Calibri"/>
                <a:sym typeface="Calibri"/>
              </a:rPr>
              <a:t>Regulatory agencies approval</a:t>
            </a:r>
          </a:p>
        </p:txBody>
      </p:sp>
      <p:pic>
        <p:nvPicPr>
          <p:cNvPr id="13" name="Immagine 12">
            <a:extLst>
              <a:ext uri="{FF2B5EF4-FFF2-40B4-BE49-F238E27FC236}">
                <a16:creationId xmlns:a16="http://schemas.microsoft.com/office/drawing/2014/main" id="{3693A730-3132-F0E1-DB6D-5724A264AC70}"/>
              </a:ext>
            </a:extLst>
          </p:cNvPr>
          <p:cNvPicPr>
            <a:picLocks noChangeAspect="1"/>
          </p:cNvPicPr>
          <p:nvPr/>
        </p:nvPicPr>
        <p:blipFill>
          <a:blip r:embed="rId3"/>
          <a:stretch>
            <a:fillRect/>
          </a:stretch>
        </p:blipFill>
        <p:spPr>
          <a:xfrm>
            <a:off x="88900" y="1024460"/>
            <a:ext cx="6426200" cy="3013594"/>
          </a:xfrm>
          <a:prstGeom prst="rect">
            <a:avLst/>
          </a:prstGeom>
        </p:spPr>
      </p:pic>
      <p:sp>
        <p:nvSpPr>
          <p:cNvPr id="2" name="Rectangle 1">
            <a:extLst>
              <a:ext uri="{FF2B5EF4-FFF2-40B4-BE49-F238E27FC236}">
                <a16:creationId xmlns:a16="http://schemas.microsoft.com/office/drawing/2014/main" id="{CB398046-A5C3-3D30-DB73-5DA70073D5F0}"/>
              </a:ext>
            </a:extLst>
          </p:cNvPr>
          <p:cNvSpPr/>
          <p:nvPr/>
        </p:nvSpPr>
        <p:spPr>
          <a:xfrm>
            <a:off x="4269783" y="1635071"/>
            <a:ext cx="1826217" cy="433953"/>
          </a:xfrm>
          <a:prstGeom prst="rect">
            <a:avLst/>
          </a:prstGeom>
          <a:solidFill>
            <a:schemeClr val="bg1"/>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E5AA8FF4-4750-936E-4CF4-641F31268C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94908" y="3730893"/>
            <a:ext cx="6108191" cy="3090745"/>
          </a:xfrm>
          <a:prstGeom prst="rect">
            <a:avLst/>
          </a:prstGeom>
        </p:spPr>
      </p:pic>
    </p:spTree>
    <p:extLst>
      <p:ext uri="{BB962C8B-B14F-4D97-AF65-F5344CB8AC3E}">
        <p14:creationId xmlns:p14="http://schemas.microsoft.com/office/powerpoint/2010/main" val="2648902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2">
            <a:extLst>
              <a:ext uri="{FF2B5EF4-FFF2-40B4-BE49-F238E27FC236}">
                <a16:creationId xmlns:a16="http://schemas.microsoft.com/office/drawing/2014/main" id="{135F451A-912A-FA1F-9D14-DFAE64B988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65" t="4314" r="5275" b="2876"/>
          <a:stretch>
            <a:fillRect/>
          </a:stretch>
        </p:blipFill>
        <p:spPr bwMode="auto">
          <a:xfrm>
            <a:off x="497983" y="2841389"/>
            <a:ext cx="5087039" cy="344652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3">
            <a:extLst>
              <a:ext uri="{FF2B5EF4-FFF2-40B4-BE49-F238E27FC236}">
                <a16:creationId xmlns:a16="http://schemas.microsoft.com/office/drawing/2014/main" id="{FAE9AA8D-0120-8F52-AA6B-65CDA09C0D3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8940"/>
          <a:stretch/>
        </p:blipFill>
        <p:spPr bwMode="auto">
          <a:xfrm>
            <a:off x="185869" y="1147212"/>
            <a:ext cx="5210649" cy="141797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25866939-A0BA-67DD-F62C-61F17CDA951A}"/>
              </a:ext>
            </a:extLst>
          </p:cNvPr>
          <p:cNvSpPr/>
          <p:nvPr/>
        </p:nvSpPr>
        <p:spPr bwMode="auto">
          <a:xfrm>
            <a:off x="1" y="772549"/>
            <a:ext cx="12191999" cy="131912"/>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89" rtl="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FFFFFF"/>
              </a:solidFill>
              <a:effectLst/>
              <a:uLnTx/>
              <a:uFillTx/>
              <a:latin typeface="Lucida Sans"/>
              <a:ea typeface="Calisto MT" pitchFamily="-112" charset="0"/>
              <a:cs typeface="Lucida Sans"/>
            </a:endParaRPr>
          </a:p>
        </p:txBody>
      </p:sp>
      <p:sp>
        <p:nvSpPr>
          <p:cNvPr id="3" name="Rettangolo 2">
            <a:extLst>
              <a:ext uri="{FF2B5EF4-FFF2-40B4-BE49-F238E27FC236}">
                <a16:creationId xmlns:a16="http://schemas.microsoft.com/office/drawing/2014/main" id="{AE2F6FA9-297A-05F1-C517-3D1A347E9F23}"/>
              </a:ext>
            </a:extLst>
          </p:cNvPr>
          <p:cNvSpPr/>
          <p:nvPr/>
        </p:nvSpPr>
        <p:spPr>
          <a:xfrm>
            <a:off x="2" y="83168"/>
            <a:ext cx="12191999" cy="584775"/>
          </a:xfrm>
          <a:prstGeom prst="rect">
            <a:avLst/>
          </a:prstGeom>
        </p:spPr>
        <p:txBody>
          <a:bodyPr wrap="square" anchor="ctr" anchorCtr="1">
            <a:spAutoFit/>
          </a:bodyPr>
          <a:lstStyle/>
          <a:p>
            <a:pPr marL="0" marR="0" lvl="0" indent="0" algn="ctr" defTabSz="457189"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Calisto MT" pitchFamily="-112" charset="0"/>
                <a:cs typeface="Calibri" panose="020F0502020204030204" pitchFamily="34" charset="0"/>
              </a:rPr>
              <a:t>Second-line CT is effective in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Calisto MT" pitchFamily="-112" charset="0"/>
                <a:cs typeface="Calibri" panose="020F0502020204030204" pitchFamily="34" charset="0"/>
              </a:rPr>
              <a:t>aGC</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Calisto MT" pitchFamily="-112" charset="0"/>
              <a:cs typeface="Calibri" panose="020F0502020204030204" pitchFamily="34" charset="0"/>
            </a:endParaRPr>
          </a:p>
        </p:txBody>
      </p:sp>
      <p:pic>
        <p:nvPicPr>
          <p:cNvPr id="4" name="Immagine 2">
            <a:extLst>
              <a:ext uri="{FF2B5EF4-FFF2-40B4-BE49-F238E27FC236}">
                <a16:creationId xmlns:a16="http://schemas.microsoft.com/office/drawing/2014/main" id="{B599B9B6-4BAE-63FC-C0FE-FAF15861C52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48291" y="1030857"/>
            <a:ext cx="4628070" cy="141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6">
            <a:extLst>
              <a:ext uri="{FF2B5EF4-FFF2-40B4-BE49-F238E27FC236}">
                <a16:creationId xmlns:a16="http://schemas.microsoft.com/office/drawing/2014/main" id="{1BB1C4B4-E8D3-38EF-4985-AC34805A1E8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r="50134"/>
          <a:stretch/>
        </p:blipFill>
        <p:spPr bwMode="auto">
          <a:xfrm>
            <a:off x="6096000" y="2983110"/>
            <a:ext cx="6018338" cy="285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8">
            <a:extLst>
              <a:ext uri="{FF2B5EF4-FFF2-40B4-BE49-F238E27FC236}">
                <a16:creationId xmlns:a16="http://schemas.microsoft.com/office/drawing/2014/main" id="{5EC36D71-10C8-865A-EE67-FE716E7D6B5B}"/>
              </a:ext>
            </a:extLst>
          </p:cNvPr>
          <p:cNvGraphicFramePr>
            <a:graphicFrameLocks noGrp="1"/>
          </p:cNvGraphicFramePr>
          <p:nvPr/>
        </p:nvGraphicFramePr>
        <p:xfrm>
          <a:off x="8238228" y="2746592"/>
          <a:ext cx="3876110" cy="873125"/>
        </p:xfrm>
        <a:graphic>
          <a:graphicData uri="http://schemas.openxmlformats.org/drawingml/2006/table">
            <a:tbl>
              <a:tblPr firstRow="1" bandRow="1">
                <a:tableStyleId>{5C22544A-7EE6-4342-B048-85BDC9FD1C3A}</a:tableStyleId>
              </a:tblPr>
              <a:tblGrid>
                <a:gridCol w="1498455">
                  <a:extLst>
                    <a:ext uri="{9D8B030D-6E8A-4147-A177-3AD203B41FA5}">
                      <a16:colId xmlns:a16="http://schemas.microsoft.com/office/drawing/2014/main" val="20000"/>
                    </a:ext>
                  </a:extLst>
                </a:gridCol>
                <a:gridCol w="1038251">
                  <a:extLst>
                    <a:ext uri="{9D8B030D-6E8A-4147-A177-3AD203B41FA5}">
                      <a16:colId xmlns:a16="http://schemas.microsoft.com/office/drawing/2014/main" val="20001"/>
                    </a:ext>
                  </a:extLst>
                </a:gridCol>
                <a:gridCol w="1339404">
                  <a:extLst>
                    <a:ext uri="{9D8B030D-6E8A-4147-A177-3AD203B41FA5}">
                      <a16:colId xmlns:a16="http://schemas.microsoft.com/office/drawing/2014/main" val="20002"/>
                    </a:ext>
                  </a:extLst>
                </a:gridCol>
              </a:tblGrid>
              <a:tr h="306727">
                <a:tc>
                  <a:txBody>
                    <a:bodyPr/>
                    <a:lstStyle/>
                    <a:p>
                      <a:endParaRPr lang="en-US" sz="1200" b="1" noProof="0" dirty="0">
                        <a:solidFill>
                          <a:srgbClr val="002060"/>
                        </a:solidFill>
                        <a:latin typeface="Calibri" panose="020F0502020204030204" pitchFamily="34" charset="0"/>
                        <a:cs typeface="Calibri" panose="020F0502020204030204" pitchFamily="34" charset="0"/>
                      </a:endParaRPr>
                    </a:p>
                  </a:txBody>
                  <a:tcPr marL="35996" marR="35996" marT="18018" marB="180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noProof="0" dirty="0">
                          <a:solidFill>
                            <a:srgbClr val="C00000"/>
                          </a:solidFill>
                          <a:latin typeface="Calibri" panose="020F0502020204030204" pitchFamily="34" charset="0"/>
                          <a:cs typeface="Calibri" panose="020F0502020204030204" pitchFamily="34" charset="0"/>
                        </a:rPr>
                        <a:t>RAM+PTX</a:t>
                      </a:r>
                    </a:p>
                  </a:txBody>
                  <a:tcPr marL="35996" marR="35996" marT="18018" marB="180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noProof="0" dirty="0">
                          <a:solidFill>
                            <a:schemeClr val="accent1">
                              <a:lumMod val="75000"/>
                            </a:schemeClr>
                          </a:solidFill>
                          <a:latin typeface="Calibri" panose="020F0502020204030204" pitchFamily="34" charset="0"/>
                          <a:cs typeface="Calibri" panose="020F0502020204030204" pitchFamily="34" charset="0"/>
                        </a:rPr>
                        <a:t>PBO+PTX</a:t>
                      </a:r>
                    </a:p>
                  </a:txBody>
                  <a:tcPr marL="35996" marR="35996" marT="18018" marB="180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77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002060"/>
                          </a:solidFill>
                          <a:latin typeface="Calibri" panose="020F0502020204030204" pitchFamily="34" charset="0"/>
                          <a:cs typeface="Calibri" panose="020F0502020204030204" pitchFamily="34" charset="0"/>
                        </a:rPr>
                        <a:t>Patients / Events</a:t>
                      </a:r>
                    </a:p>
                  </a:txBody>
                  <a:tcPr marL="35996" marR="35996" marT="18018" marB="180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noProof="0" dirty="0">
                          <a:solidFill>
                            <a:srgbClr val="C00000"/>
                          </a:solidFill>
                          <a:latin typeface="Calibri" panose="020F0502020204030204" pitchFamily="34" charset="0"/>
                          <a:cs typeface="Calibri" panose="020F0502020204030204" pitchFamily="34" charset="0"/>
                        </a:rPr>
                        <a:t>330</a:t>
                      </a:r>
                      <a:r>
                        <a:rPr lang="en-US" sz="1200" b="0" baseline="0" noProof="0" dirty="0">
                          <a:solidFill>
                            <a:srgbClr val="C00000"/>
                          </a:solidFill>
                          <a:latin typeface="Calibri" panose="020F0502020204030204" pitchFamily="34" charset="0"/>
                          <a:cs typeface="Calibri" panose="020F0502020204030204" pitchFamily="34" charset="0"/>
                        </a:rPr>
                        <a:t> / 256</a:t>
                      </a:r>
                      <a:endParaRPr lang="en-US" sz="1200" b="0" noProof="0" dirty="0">
                        <a:solidFill>
                          <a:srgbClr val="C00000"/>
                        </a:solidFill>
                        <a:latin typeface="Calibri" panose="020F0502020204030204" pitchFamily="34" charset="0"/>
                        <a:cs typeface="Calibri" panose="020F0502020204030204" pitchFamily="34" charset="0"/>
                      </a:endParaRPr>
                    </a:p>
                  </a:txBody>
                  <a:tcPr marL="35996" marR="35996" marT="18018" marB="180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noProof="0" dirty="0">
                          <a:solidFill>
                            <a:schemeClr val="accent1">
                              <a:lumMod val="75000"/>
                            </a:schemeClr>
                          </a:solidFill>
                          <a:latin typeface="Calibri" panose="020F0502020204030204" pitchFamily="34" charset="0"/>
                          <a:cs typeface="Calibri" panose="020F0502020204030204" pitchFamily="34" charset="0"/>
                        </a:rPr>
                        <a:t>335 / 260</a:t>
                      </a:r>
                    </a:p>
                  </a:txBody>
                  <a:tcPr marL="35996" marR="35996" marT="18018" marB="180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68654">
                <a:tc>
                  <a:txBody>
                    <a:bodyPr/>
                    <a:lstStyle/>
                    <a:p>
                      <a:r>
                        <a:rPr lang="en-US" sz="1200" b="0" noProof="0" dirty="0">
                          <a:solidFill>
                            <a:srgbClr val="002060"/>
                          </a:solidFill>
                          <a:latin typeface="Calibri" panose="020F0502020204030204" pitchFamily="34" charset="0"/>
                          <a:cs typeface="Calibri" panose="020F0502020204030204" pitchFamily="34" charset="0"/>
                        </a:rPr>
                        <a:t>Median (</a:t>
                      </a:r>
                      <a:r>
                        <a:rPr lang="en-US" sz="1200" b="0" noProof="0" dirty="0" err="1">
                          <a:solidFill>
                            <a:srgbClr val="002060"/>
                          </a:solidFill>
                          <a:latin typeface="Calibri" panose="020F0502020204030204" pitchFamily="34" charset="0"/>
                          <a:cs typeface="Calibri" panose="020F0502020204030204" pitchFamily="34" charset="0"/>
                        </a:rPr>
                        <a:t>mos</a:t>
                      </a:r>
                      <a:r>
                        <a:rPr lang="en-US" sz="1200" b="0" noProof="0" dirty="0">
                          <a:solidFill>
                            <a:srgbClr val="002060"/>
                          </a:solidFill>
                          <a:latin typeface="Calibri" panose="020F0502020204030204" pitchFamily="34" charset="0"/>
                          <a:cs typeface="Calibri" panose="020F0502020204030204" pitchFamily="34" charset="0"/>
                        </a:rPr>
                        <a:t>) (95% CI)</a:t>
                      </a:r>
                    </a:p>
                  </a:txBody>
                  <a:tcPr marL="35996" marR="35996" marT="18018" marB="180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noProof="0" dirty="0">
                          <a:solidFill>
                            <a:srgbClr val="C00000"/>
                          </a:solidFill>
                          <a:latin typeface="Calibri" panose="020F0502020204030204" pitchFamily="34" charset="0"/>
                          <a:cs typeface="Calibri" panose="020F0502020204030204" pitchFamily="34" charset="0"/>
                        </a:rPr>
                        <a:t>9.6 (8.5, 10.8)</a:t>
                      </a:r>
                    </a:p>
                  </a:txBody>
                  <a:tcPr marL="35996" marR="35996" marT="18018" marB="180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noProof="0" dirty="0">
                          <a:solidFill>
                            <a:schemeClr val="accent1">
                              <a:lumMod val="75000"/>
                            </a:schemeClr>
                          </a:solidFill>
                          <a:latin typeface="Calibri" panose="020F0502020204030204" pitchFamily="34" charset="0"/>
                          <a:cs typeface="Calibri" panose="020F0502020204030204" pitchFamily="34" charset="0"/>
                        </a:rPr>
                        <a:t>7.4 (6.3, 8.4)</a:t>
                      </a:r>
                    </a:p>
                  </a:txBody>
                  <a:tcPr marL="35996" marR="35996" marT="18018" marB="180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pic>
        <p:nvPicPr>
          <p:cNvPr id="7" name="Immagine 6">
            <a:extLst>
              <a:ext uri="{FF2B5EF4-FFF2-40B4-BE49-F238E27FC236}">
                <a16:creationId xmlns:a16="http://schemas.microsoft.com/office/drawing/2014/main" id="{7B2743AD-FCF5-AABD-ECF6-CD2F68C8F9D5}"/>
              </a:ext>
            </a:extLst>
          </p:cNvPr>
          <p:cNvPicPr>
            <a:picLocks noChangeAspect="1"/>
          </p:cNvPicPr>
          <p:nvPr/>
        </p:nvPicPr>
        <p:blipFill rotWithShape="1">
          <a:blip r:embed="rId10">
            <a:extLst>
              <a:ext uri="{28A0092B-C50C-407E-A947-70E740481C1C}">
                <a14:useLocalDpi xmlns:a14="http://schemas.microsoft.com/office/drawing/2010/main" val="0"/>
              </a:ext>
            </a:extLst>
          </a:blip>
          <a:srcRect l="38078" r="50134" b="84122"/>
          <a:stretch/>
        </p:blipFill>
        <p:spPr bwMode="auto">
          <a:xfrm>
            <a:off x="7173531" y="4527477"/>
            <a:ext cx="1422727" cy="4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3">
            <a:extLst>
              <a:ext uri="{FF2B5EF4-FFF2-40B4-BE49-F238E27FC236}">
                <a16:creationId xmlns:a16="http://schemas.microsoft.com/office/drawing/2014/main" id="{9BE70159-D44A-28CA-BA29-21E7DB766E28}"/>
              </a:ext>
            </a:extLst>
          </p:cNvPr>
          <p:cNvSpPr>
            <a:spLocks noChangeArrowheads="1"/>
          </p:cNvSpPr>
          <p:nvPr/>
        </p:nvSpPr>
        <p:spPr bwMode="auto">
          <a:xfrm>
            <a:off x="9317017" y="6483195"/>
            <a:ext cx="2893528" cy="296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0119" tIns="40060" rIns="80119" bIns="4006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Wilke et al. Lancet Oncology 2014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Lst>
          </a:blip>
          <a:srcRect t="4108" b="2461"/>
          <a:stretch/>
        </p:blipFill>
        <p:spPr>
          <a:xfrm>
            <a:off x="1614089" y="1024458"/>
            <a:ext cx="8963821" cy="5591161"/>
          </a:xfrm>
          <a:prstGeom prst="rect">
            <a:avLst/>
          </a:prstGeom>
        </p:spPr>
      </p:pic>
      <p:sp>
        <p:nvSpPr>
          <p:cNvPr id="5" name="Rettangolo 4">
            <a:extLst>
              <a:ext uri="{FF2B5EF4-FFF2-40B4-BE49-F238E27FC236}">
                <a16:creationId xmlns:a16="http://schemas.microsoft.com/office/drawing/2014/main" id="{67296305-51FB-F641-9871-AA05B552F1E7}"/>
              </a:ext>
            </a:extLst>
          </p:cNvPr>
          <p:cNvSpPr/>
          <p:nvPr/>
        </p:nvSpPr>
        <p:spPr bwMode="auto">
          <a:xfrm>
            <a:off x="1" y="772549"/>
            <a:ext cx="12191999" cy="131912"/>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89" rtl="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6" name="Rettangolo 5">
            <a:extLst>
              <a:ext uri="{FF2B5EF4-FFF2-40B4-BE49-F238E27FC236}">
                <a16:creationId xmlns:a16="http://schemas.microsoft.com/office/drawing/2014/main" id="{D69A90A7-FDA8-3B4D-9EA1-DA1244EA231C}"/>
              </a:ext>
            </a:extLst>
          </p:cNvPr>
          <p:cNvSpPr/>
          <p:nvPr/>
        </p:nvSpPr>
        <p:spPr>
          <a:xfrm>
            <a:off x="2" y="98554"/>
            <a:ext cx="12191999" cy="553998"/>
          </a:xfrm>
          <a:prstGeom prst="rect">
            <a:avLst/>
          </a:prstGeom>
        </p:spPr>
        <p:txBody>
          <a:bodyPr wrap="square" anchor="ctr" anchorCtr="1">
            <a:spAutoFit/>
          </a:bodyPr>
          <a:lstStyle/>
          <a:p>
            <a:pPr marL="0" marR="0" lvl="0" indent="0" algn="ctr" defTabSz="457189" rtl="0" eaLnBrk="0"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2060"/>
                </a:solidFill>
                <a:effectLst/>
                <a:uLnTx/>
                <a:uFillTx/>
                <a:latin typeface="Calibri"/>
                <a:ea typeface="+mn-ea"/>
                <a:cs typeface="+mn-cs"/>
              </a:rPr>
              <a:t>Landmark clinical trials of HER2-positive gastric cancer</a:t>
            </a:r>
          </a:p>
        </p:txBody>
      </p:sp>
      <p:sp>
        <p:nvSpPr>
          <p:cNvPr id="12" name="CasellaDiTesto 45">
            <a:extLst>
              <a:ext uri="{FF2B5EF4-FFF2-40B4-BE49-F238E27FC236}">
                <a16:creationId xmlns:a16="http://schemas.microsoft.com/office/drawing/2014/main" id="{058BE192-CCF7-654F-8C4C-FCD5442042A6}"/>
              </a:ext>
            </a:extLst>
          </p:cNvPr>
          <p:cNvSpPr txBox="1">
            <a:spLocks noChangeArrowheads="1"/>
          </p:cNvSpPr>
          <p:nvPr/>
        </p:nvSpPr>
        <p:spPr bwMode="auto">
          <a:xfrm>
            <a:off x="10898670" y="3087613"/>
            <a:ext cx="62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Zapf Dingbats" charset="0"/>
                <a:ea typeface="ＭＳ Ｐゴシック" charset="-128"/>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128"/>
              <a:cs typeface="+mn-cs"/>
            </a:endParaRPr>
          </a:p>
        </p:txBody>
      </p:sp>
      <p:sp>
        <p:nvSpPr>
          <p:cNvPr id="13" name="CasellaDiTesto 45">
            <a:extLst>
              <a:ext uri="{FF2B5EF4-FFF2-40B4-BE49-F238E27FC236}">
                <a16:creationId xmlns:a16="http://schemas.microsoft.com/office/drawing/2014/main" id="{390DFABE-42D7-6F4E-A276-7F4A6B50DFFA}"/>
              </a:ext>
            </a:extLst>
          </p:cNvPr>
          <p:cNvSpPr txBox="1">
            <a:spLocks noChangeArrowheads="1"/>
          </p:cNvSpPr>
          <p:nvPr/>
        </p:nvSpPr>
        <p:spPr bwMode="auto">
          <a:xfrm>
            <a:off x="10897842" y="3759948"/>
            <a:ext cx="62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Zapf Dingbats" charset="0"/>
                <a:ea typeface="ＭＳ Ｐゴシック" charset="-128"/>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128"/>
              <a:cs typeface="+mn-cs"/>
            </a:endParaRPr>
          </a:p>
        </p:txBody>
      </p:sp>
      <p:sp>
        <p:nvSpPr>
          <p:cNvPr id="14" name="CasellaDiTesto 45">
            <a:extLst>
              <a:ext uri="{FF2B5EF4-FFF2-40B4-BE49-F238E27FC236}">
                <a16:creationId xmlns:a16="http://schemas.microsoft.com/office/drawing/2014/main" id="{642D04D9-0E6D-F844-A998-8D13B0F34FFA}"/>
              </a:ext>
            </a:extLst>
          </p:cNvPr>
          <p:cNvSpPr txBox="1">
            <a:spLocks noChangeArrowheads="1"/>
          </p:cNvSpPr>
          <p:nvPr/>
        </p:nvSpPr>
        <p:spPr bwMode="auto">
          <a:xfrm>
            <a:off x="10901569" y="4558679"/>
            <a:ext cx="62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Zapf Dingbats" charset="0"/>
                <a:ea typeface="ＭＳ Ｐゴシック" charset="-128"/>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128"/>
              <a:cs typeface="+mn-cs"/>
            </a:endParaRPr>
          </a:p>
        </p:txBody>
      </p:sp>
      <p:sp>
        <p:nvSpPr>
          <p:cNvPr id="15" name="CasellaDiTesto 45">
            <a:extLst>
              <a:ext uri="{FF2B5EF4-FFF2-40B4-BE49-F238E27FC236}">
                <a16:creationId xmlns:a16="http://schemas.microsoft.com/office/drawing/2014/main" id="{A250B9CA-1496-2546-BEF9-EF3D6D2B9997}"/>
              </a:ext>
            </a:extLst>
          </p:cNvPr>
          <p:cNvSpPr txBox="1">
            <a:spLocks noChangeArrowheads="1"/>
          </p:cNvSpPr>
          <p:nvPr/>
        </p:nvSpPr>
        <p:spPr bwMode="auto">
          <a:xfrm>
            <a:off x="10897842" y="5118365"/>
            <a:ext cx="62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Zapf Dingbats" charset="0"/>
                <a:ea typeface="ＭＳ Ｐゴシック" charset="-128"/>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128"/>
              <a:cs typeface="+mn-cs"/>
            </a:endParaRPr>
          </a:p>
        </p:txBody>
      </p:sp>
      <p:sp>
        <p:nvSpPr>
          <p:cNvPr id="16" name="CasellaDiTesto 45">
            <a:extLst>
              <a:ext uri="{FF2B5EF4-FFF2-40B4-BE49-F238E27FC236}">
                <a16:creationId xmlns:a16="http://schemas.microsoft.com/office/drawing/2014/main" id="{B0223251-98CE-8D40-992E-9D4273282A7A}"/>
              </a:ext>
            </a:extLst>
          </p:cNvPr>
          <p:cNvSpPr txBox="1">
            <a:spLocks noChangeArrowheads="1"/>
          </p:cNvSpPr>
          <p:nvPr/>
        </p:nvSpPr>
        <p:spPr bwMode="auto">
          <a:xfrm>
            <a:off x="10897842" y="5917096"/>
            <a:ext cx="62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Zapf Dingbats" charset="0"/>
                <a:ea typeface="ＭＳ Ｐゴシック" charset="-128"/>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128"/>
              <a:cs typeface="+mn-cs"/>
            </a:endParaRPr>
          </a:p>
        </p:txBody>
      </p:sp>
      <p:sp>
        <p:nvSpPr>
          <p:cNvPr id="17" name="CasellaDiTesto 45">
            <a:extLst>
              <a:ext uri="{FF2B5EF4-FFF2-40B4-BE49-F238E27FC236}">
                <a16:creationId xmlns:a16="http://schemas.microsoft.com/office/drawing/2014/main" id="{87459DB7-E22E-6949-9543-F200CC577D12}"/>
              </a:ext>
            </a:extLst>
          </p:cNvPr>
          <p:cNvSpPr txBox="1">
            <a:spLocks noChangeArrowheads="1"/>
          </p:cNvSpPr>
          <p:nvPr/>
        </p:nvSpPr>
        <p:spPr bwMode="auto">
          <a:xfrm>
            <a:off x="10897842" y="2052361"/>
            <a:ext cx="62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Zapf Dingbats" charset="0"/>
                <a:ea typeface="ＭＳ Ｐゴシック" charset="-128"/>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128"/>
              <a:cs typeface="+mn-cs"/>
            </a:endParaRPr>
          </a:p>
        </p:txBody>
      </p:sp>
      <p:sp>
        <p:nvSpPr>
          <p:cNvPr id="18" name="CasellaDiTesto 49">
            <a:extLst>
              <a:ext uri="{FF2B5EF4-FFF2-40B4-BE49-F238E27FC236}">
                <a16:creationId xmlns:a16="http://schemas.microsoft.com/office/drawing/2014/main" id="{70445263-64C3-F644-97ED-146F858A3EEC}"/>
              </a:ext>
            </a:extLst>
          </p:cNvPr>
          <p:cNvSpPr txBox="1">
            <a:spLocks noChangeArrowheads="1"/>
          </p:cNvSpPr>
          <p:nvPr/>
        </p:nvSpPr>
        <p:spPr bwMode="auto">
          <a:xfrm>
            <a:off x="10997613" y="1416469"/>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Zapf Dingbats" charset="0"/>
                <a:ea typeface="ＭＳ Ｐゴシック" charset="-128"/>
                <a:cs typeface="+mn-cs"/>
              </a:rPr>
              <a:t>✓</a:t>
            </a:r>
            <a:endParaRPr kumimoji="0" lang="en-US" sz="3600" b="0" i="0" u="none" strike="noStrike" kern="1200" cap="none" spc="0" normalizeH="0" baseline="0" noProof="0" dirty="0">
              <a:ln>
                <a:noFill/>
              </a:ln>
              <a:solidFill>
                <a:srgbClr val="008000"/>
              </a:solidFill>
              <a:effectLst/>
              <a:uLnTx/>
              <a:uFillTx/>
              <a:latin typeface="Calibri" panose="020F0502020204030204" pitchFamily="34" charset="0"/>
              <a:ea typeface="ＭＳ Ｐゴシック" charset="-128"/>
              <a:cs typeface="+mn-cs"/>
            </a:endParaRPr>
          </a:p>
        </p:txBody>
      </p:sp>
      <p:sp>
        <p:nvSpPr>
          <p:cNvPr id="2" name="Rettangolo 1">
            <a:extLst>
              <a:ext uri="{FF2B5EF4-FFF2-40B4-BE49-F238E27FC236}">
                <a16:creationId xmlns:a16="http://schemas.microsoft.com/office/drawing/2014/main" id="{53C8A1FC-288E-3E5D-5600-9EA3D3F80624}"/>
              </a:ext>
            </a:extLst>
          </p:cNvPr>
          <p:cNvSpPr/>
          <p:nvPr/>
        </p:nvSpPr>
        <p:spPr>
          <a:xfrm>
            <a:off x="98279" y="6550223"/>
            <a:ext cx="393389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Zhao P et al</a:t>
            </a:r>
            <a:r>
              <a:rPr kumimoji="0" lang="en-US" sz="1200" b="0" i="1"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 J </a:t>
            </a:r>
            <a:r>
              <a:rPr kumimoji="0" lang="en-US" sz="1200" b="0" i="1" u="none" strike="noStrike" kern="1200" cap="none" spc="0" normalizeH="0" baseline="0" noProof="0" dirty="0" err="1">
                <a:ln>
                  <a:noFill/>
                </a:ln>
                <a:solidFill>
                  <a:srgbClr val="17375E"/>
                </a:solidFill>
                <a:effectLst/>
                <a:uLnTx/>
                <a:uFillTx/>
                <a:latin typeface="Calibri" panose="020F0502020204030204" pitchFamily="34" charset="0"/>
                <a:ea typeface="+mn-ea"/>
                <a:cs typeface="Calibri" panose="020F0502020204030204" pitchFamily="34" charset="0"/>
              </a:rPr>
              <a:t>Hematol</a:t>
            </a:r>
            <a:r>
              <a:rPr kumimoji="0" lang="en-US" sz="1200" b="0" i="1"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 Oncol. </a:t>
            </a:r>
            <a:r>
              <a:rPr kumimoji="0" lang="en-US" sz="1200" b="0"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2019;12(1):50</a:t>
            </a:r>
          </a:p>
        </p:txBody>
      </p:sp>
    </p:spTree>
    <p:extLst>
      <p:ext uri="{BB962C8B-B14F-4D97-AF65-F5344CB8AC3E}">
        <p14:creationId xmlns:p14="http://schemas.microsoft.com/office/powerpoint/2010/main" val="3275188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85655F54-A327-3C47-886C-6F7C10EB3D36}"/>
              </a:ext>
            </a:extLst>
          </p:cNvPr>
          <p:cNvSpPr/>
          <p:nvPr/>
        </p:nvSpPr>
        <p:spPr bwMode="auto">
          <a:xfrm>
            <a:off x="1" y="772549"/>
            <a:ext cx="12191999" cy="131912"/>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89" rtl="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7" name="Rettangolo 6">
            <a:extLst>
              <a:ext uri="{FF2B5EF4-FFF2-40B4-BE49-F238E27FC236}">
                <a16:creationId xmlns:a16="http://schemas.microsoft.com/office/drawing/2014/main" id="{E95F6B02-F16C-354C-913D-06B23ED35B5C}"/>
              </a:ext>
            </a:extLst>
          </p:cNvPr>
          <p:cNvSpPr/>
          <p:nvPr/>
        </p:nvSpPr>
        <p:spPr>
          <a:xfrm>
            <a:off x="2" y="98554"/>
            <a:ext cx="12191999" cy="553998"/>
          </a:xfrm>
          <a:prstGeom prst="rect">
            <a:avLst/>
          </a:prstGeom>
        </p:spPr>
        <p:txBody>
          <a:bodyPr wrap="square" anchor="ctr" anchorCtr="1">
            <a:spAutoFit/>
          </a:bodyPr>
          <a:lstStyle/>
          <a:p>
            <a:pPr marL="0" marR="0" lvl="0" indent="0" algn="ctr" defTabSz="457189" rtl="0" eaLnBrk="0"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Can we further improve? Issues impacting on outcome</a:t>
            </a:r>
          </a:p>
        </p:txBody>
      </p:sp>
      <p:sp>
        <p:nvSpPr>
          <p:cNvPr id="15" name="Rettangolo 14">
            <a:extLst>
              <a:ext uri="{FF2B5EF4-FFF2-40B4-BE49-F238E27FC236}">
                <a16:creationId xmlns:a16="http://schemas.microsoft.com/office/drawing/2014/main" id="{0CA7FD32-FE1B-8CD6-0CBA-DF7B959418EF}"/>
              </a:ext>
            </a:extLst>
          </p:cNvPr>
          <p:cNvSpPr/>
          <p:nvPr/>
        </p:nvSpPr>
        <p:spPr>
          <a:xfrm>
            <a:off x="3744817" y="1556867"/>
            <a:ext cx="4951896" cy="4031873"/>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7375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7375E"/>
                </a:solidFill>
                <a:effectLst/>
                <a:uLnTx/>
                <a:uFillTx/>
                <a:latin typeface="Calibri" panose="020F0502020204030204" pitchFamily="34" charset="0"/>
                <a:ea typeface="Calibri" panose="020F0502020204030204" pitchFamily="34" charset="0"/>
                <a:cs typeface="Times New Roman" panose="02020603050405020304" pitchFamily="18" charset="0"/>
              </a:rPr>
              <a:t>- Tumor heterogeneity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7375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7375E"/>
                </a:solidFill>
                <a:effectLst/>
                <a:uLnTx/>
                <a:uFillTx/>
                <a:latin typeface="Calibri" panose="020F0502020204030204" pitchFamily="34" charset="0"/>
                <a:ea typeface="Calibri" panose="020F0502020204030204" pitchFamily="34" charset="0"/>
                <a:cs typeface="Times New Roman" panose="02020603050405020304" pitchFamily="18" charset="0"/>
              </a:rPr>
              <a:t>- Acquired resistance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7375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7375E"/>
                </a:solidFill>
                <a:effectLst/>
                <a:uLnTx/>
                <a:uFillTx/>
                <a:latin typeface="Calibri" panose="020F0502020204030204" pitchFamily="34" charset="0"/>
                <a:ea typeface="Calibri" panose="020F0502020204030204" pitchFamily="34" charset="0"/>
                <a:cs typeface="Times New Roman" panose="02020603050405020304" pitchFamily="18" charset="0"/>
              </a:rPr>
              <a:t>- Low expression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7375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7375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123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asellaDiTesto 3">
            <a:extLst>
              <a:ext uri="{FF2B5EF4-FFF2-40B4-BE49-F238E27FC236}">
                <a16:creationId xmlns:a16="http://schemas.microsoft.com/office/drawing/2014/main" id="{3C2B7960-A95E-3070-1552-3399CEBC6532}"/>
              </a:ext>
            </a:extLst>
          </p:cNvPr>
          <p:cNvSpPr txBox="1">
            <a:spLocks noChangeArrowheads="1"/>
          </p:cNvSpPr>
          <p:nvPr/>
        </p:nvSpPr>
        <p:spPr bwMode="auto">
          <a:xfrm>
            <a:off x="2146740" y="964459"/>
            <a:ext cx="76604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4163" indent="-2841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Novel, next-generation, HER2-directed antibody-drug conjugate composed of </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humanized monoclonal antibody targeting HER2</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cleavable tetrapeptide-based linker</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potent topoisomerase I inhibitor payload (</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DXd</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a:t>
            </a:r>
          </a:p>
        </p:txBody>
      </p:sp>
      <p:pic>
        <p:nvPicPr>
          <p:cNvPr id="27651" name="Picture 1">
            <a:extLst>
              <a:ext uri="{FF2B5EF4-FFF2-40B4-BE49-F238E27FC236}">
                <a16:creationId xmlns:a16="http://schemas.microsoft.com/office/drawing/2014/main" id="{71A8DED2-C19A-06B6-01D5-6C60E7FB9E8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8188"/>
          <a:stretch>
            <a:fillRect/>
          </a:stretch>
        </p:blipFill>
        <p:spPr bwMode="auto">
          <a:xfrm>
            <a:off x="1110837" y="2092874"/>
            <a:ext cx="10551970" cy="453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45670DD9-50E0-FC62-B8EE-463B1F5A6EE7}"/>
              </a:ext>
            </a:extLst>
          </p:cNvPr>
          <p:cNvSpPr/>
          <p:nvPr/>
        </p:nvSpPr>
        <p:spPr bwMode="auto">
          <a:xfrm>
            <a:off x="1" y="772549"/>
            <a:ext cx="12191999" cy="131912"/>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89" rtl="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3" name="Rettangolo 2">
            <a:extLst>
              <a:ext uri="{FF2B5EF4-FFF2-40B4-BE49-F238E27FC236}">
                <a16:creationId xmlns:a16="http://schemas.microsoft.com/office/drawing/2014/main" id="{C06BA9CF-3F60-3438-4B41-E3AF2D419D36}"/>
              </a:ext>
            </a:extLst>
          </p:cNvPr>
          <p:cNvSpPr/>
          <p:nvPr/>
        </p:nvSpPr>
        <p:spPr>
          <a:xfrm>
            <a:off x="2" y="98554"/>
            <a:ext cx="12191999" cy="553998"/>
          </a:xfrm>
          <a:prstGeom prst="rect">
            <a:avLst/>
          </a:prstGeom>
        </p:spPr>
        <p:txBody>
          <a:bodyPr wrap="square" anchor="ctr" anchorCtr="1">
            <a:spAutoFit/>
          </a:bodyPr>
          <a:lstStyle/>
          <a:p>
            <a:pPr marL="0" marR="0" lvl="0" indent="0" algn="ctr" defTabSz="457189" rtl="0" eaLnBrk="0"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44546A">
                    <a:lumMod val="75000"/>
                  </a:srgbClr>
                </a:solidFill>
                <a:effectLst/>
                <a:uLnTx/>
                <a:uFillTx/>
                <a:latin typeface="Calibri"/>
                <a:ea typeface="Calisto MT" pitchFamily="-112" charset="0"/>
                <a:cs typeface="Lucida Sans"/>
              </a:rPr>
              <a:t>Trastuzumab Deruxtecan characteristics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85655F54-A327-3C47-886C-6F7C10EB3D36}"/>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7" name="Rettangolo 6">
            <a:extLst>
              <a:ext uri="{FF2B5EF4-FFF2-40B4-BE49-F238E27FC236}">
                <a16:creationId xmlns:a16="http://schemas.microsoft.com/office/drawing/2014/main" id="{E95F6B02-F16C-354C-913D-06B23ED35B5C}"/>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Phase 2 DESTINY-Gastric 01 trial</a:t>
            </a:r>
          </a:p>
        </p:txBody>
      </p:sp>
      <p:pic>
        <p:nvPicPr>
          <p:cNvPr id="5" name="Picture 1">
            <a:extLst>
              <a:ext uri="{FF2B5EF4-FFF2-40B4-BE49-F238E27FC236}">
                <a16:creationId xmlns:a16="http://schemas.microsoft.com/office/drawing/2014/main" id="{B0B12683-6305-8946-877F-4B2E26D6AF0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3333" t="22681" r="52899" b="52239"/>
          <a:stretch/>
        </p:blipFill>
        <p:spPr>
          <a:xfrm>
            <a:off x="223024" y="1009140"/>
            <a:ext cx="5499225" cy="2076960"/>
          </a:xfrm>
          <a:prstGeom prst="rect">
            <a:avLst/>
          </a:prstGeom>
        </p:spPr>
      </p:pic>
      <p:sp>
        <p:nvSpPr>
          <p:cNvPr id="11" name="Rettangolo 10">
            <a:extLst>
              <a:ext uri="{FF2B5EF4-FFF2-40B4-BE49-F238E27FC236}">
                <a16:creationId xmlns:a16="http://schemas.microsoft.com/office/drawing/2014/main" id="{C823B52F-6CA0-3640-9521-A02A3E22E17A}"/>
              </a:ext>
            </a:extLst>
          </p:cNvPr>
          <p:cNvSpPr/>
          <p:nvPr/>
        </p:nvSpPr>
        <p:spPr>
          <a:xfrm>
            <a:off x="80265" y="6466948"/>
            <a:ext cx="334113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Shitara et al, New Engl J Med 2020</a:t>
            </a:r>
          </a:p>
        </p:txBody>
      </p:sp>
      <p:pic>
        <p:nvPicPr>
          <p:cNvPr id="2" name="Picture 5">
            <a:extLst>
              <a:ext uri="{FF2B5EF4-FFF2-40B4-BE49-F238E27FC236}">
                <a16:creationId xmlns:a16="http://schemas.microsoft.com/office/drawing/2014/main" id="{BF074E64-E19F-3E3E-AA3B-3DFDA87D3F3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830534" y="3086100"/>
            <a:ext cx="8189492" cy="3688625"/>
          </a:xfrm>
          <a:prstGeom prst="rect">
            <a:avLst/>
          </a:prstGeom>
        </p:spPr>
      </p:pic>
    </p:spTree>
    <p:extLst>
      <p:ext uri="{BB962C8B-B14F-4D97-AF65-F5344CB8AC3E}">
        <p14:creationId xmlns:p14="http://schemas.microsoft.com/office/powerpoint/2010/main" val="3484207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6EC8CF5-07B3-7A5B-8BF6-89CF9D46861A}"/>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D3B10107-B8DB-ED73-9CFC-732E4B882574}"/>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7" name="Rettangolo 6">
            <a:extLst>
              <a:ext uri="{FF2B5EF4-FFF2-40B4-BE49-F238E27FC236}">
                <a16:creationId xmlns:a16="http://schemas.microsoft.com/office/drawing/2014/main" id="{1217052E-65C3-744B-5811-2115229032A6}"/>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Phase 2 DESTINY-Gastric 01 trial</a:t>
            </a:r>
          </a:p>
        </p:txBody>
      </p:sp>
      <p:sp>
        <p:nvSpPr>
          <p:cNvPr id="11" name="Rettangolo 10">
            <a:extLst>
              <a:ext uri="{FF2B5EF4-FFF2-40B4-BE49-F238E27FC236}">
                <a16:creationId xmlns:a16="http://schemas.microsoft.com/office/drawing/2014/main" id="{0483096C-7AAE-CEC3-91CE-05D8E65CD782}"/>
              </a:ext>
            </a:extLst>
          </p:cNvPr>
          <p:cNvSpPr/>
          <p:nvPr/>
        </p:nvSpPr>
        <p:spPr>
          <a:xfrm>
            <a:off x="80265" y="6466948"/>
            <a:ext cx="334113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Shitara et al, New Engl J Med 2020</a:t>
            </a:r>
          </a:p>
        </p:txBody>
      </p:sp>
      <p:pic>
        <p:nvPicPr>
          <p:cNvPr id="4" name="Picture 1">
            <a:extLst>
              <a:ext uri="{FF2B5EF4-FFF2-40B4-BE49-F238E27FC236}">
                <a16:creationId xmlns:a16="http://schemas.microsoft.com/office/drawing/2014/main" id="{FFFE5AF0-B951-AACD-83C2-0D1B5D52307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7246" t="54287" b="18038"/>
          <a:stretch/>
        </p:blipFill>
        <p:spPr>
          <a:xfrm>
            <a:off x="57804" y="3603442"/>
            <a:ext cx="6520459" cy="2146300"/>
          </a:xfrm>
          <a:prstGeom prst="rect">
            <a:avLst/>
          </a:prstGeom>
        </p:spPr>
      </p:pic>
      <p:pic>
        <p:nvPicPr>
          <p:cNvPr id="8" name="Picture 1">
            <a:extLst>
              <a:ext uri="{FF2B5EF4-FFF2-40B4-BE49-F238E27FC236}">
                <a16:creationId xmlns:a16="http://schemas.microsoft.com/office/drawing/2014/main" id="{7F4F716A-C1C7-9873-C3CE-E7BDDC55B624}"/>
              </a:ext>
            </a:extLst>
          </p:cNvPr>
          <p:cNvPicPr>
            <a:picLocks noChangeAspect="1"/>
          </p:cNvPicPr>
          <p:nvPr/>
        </p:nvPicPr>
        <p:blipFill rotWithShape="1">
          <a:blip r:embed="rId5"/>
          <a:srcRect t="48806" r="42287" b="3278"/>
          <a:stretch/>
        </p:blipFill>
        <p:spPr>
          <a:xfrm>
            <a:off x="6615112" y="2251730"/>
            <a:ext cx="5576888" cy="2354540"/>
          </a:xfrm>
          <a:prstGeom prst="rect">
            <a:avLst/>
          </a:prstGeom>
        </p:spPr>
      </p:pic>
      <p:pic>
        <p:nvPicPr>
          <p:cNvPr id="9" name="Picture 1">
            <a:extLst>
              <a:ext uri="{FF2B5EF4-FFF2-40B4-BE49-F238E27FC236}">
                <a16:creationId xmlns:a16="http://schemas.microsoft.com/office/drawing/2014/main" id="{3DF8E0B3-1E3F-E4E3-7542-E18B40E83F42}"/>
              </a:ext>
            </a:extLst>
          </p:cNvPr>
          <p:cNvPicPr>
            <a:picLocks noChangeAspect="1"/>
          </p:cNvPicPr>
          <p:nvPr/>
        </p:nvPicPr>
        <p:blipFill rotWithShape="1">
          <a:blip r:embed="rId3">
            <a:extLst>
              <a:ext uri="{BEBA8EAE-BF5A-486C-A8C5-ECC9F3942E4B}">
                <a14:imgProps xmlns:a14="http://schemas.microsoft.com/office/drawing/2010/main">
                  <a14:imgLayer r:embed="rId6">
                    <a14:imgEffect>
                      <a14:sharpenSoften amount="25000"/>
                    </a14:imgEffect>
                  </a14:imgLayer>
                </a14:imgProps>
              </a:ext>
            </a:extLst>
          </a:blip>
          <a:srcRect l="57246" t="19951" b="52375"/>
          <a:stretch/>
        </p:blipFill>
        <p:spPr>
          <a:xfrm>
            <a:off x="0" y="1352040"/>
            <a:ext cx="6520459" cy="2146300"/>
          </a:xfrm>
          <a:prstGeom prst="rect">
            <a:avLst/>
          </a:prstGeom>
        </p:spPr>
      </p:pic>
    </p:spTree>
    <p:extLst>
      <p:ext uri="{BB962C8B-B14F-4D97-AF65-F5344CB8AC3E}">
        <p14:creationId xmlns:p14="http://schemas.microsoft.com/office/powerpoint/2010/main" val="1789620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85655F54-A327-3C47-886C-6F7C10EB3D36}"/>
              </a:ext>
            </a:extLst>
          </p:cNvPr>
          <p:cNvSpPr/>
          <p:nvPr/>
        </p:nvSpPr>
        <p:spPr bwMode="auto">
          <a:xfrm>
            <a:off x="1" y="772549"/>
            <a:ext cx="12191999" cy="131912"/>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89" rtl="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7" name="Rettangolo 6">
            <a:extLst>
              <a:ext uri="{FF2B5EF4-FFF2-40B4-BE49-F238E27FC236}">
                <a16:creationId xmlns:a16="http://schemas.microsoft.com/office/drawing/2014/main" id="{E95F6B02-F16C-354C-913D-06B23ED35B5C}"/>
              </a:ext>
            </a:extLst>
          </p:cNvPr>
          <p:cNvSpPr/>
          <p:nvPr/>
        </p:nvSpPr>
        <p:spPr>
          <a:xfrm>
            <a:off x="2" y="83166"/>
            <a:ext cx="12191999" cy="584775"/>
          </a:xfrm>
          <a:prstGeom prst="rect">
            <a:avLst/>
          </a:prstGeom>
        </p:spPr>
        <p:txBody>
          <a:bodyPr wrap="square" anchor="ctr" anchorCtr="1">
            <a:spAutoFit/>
          </a:bodyPr>
          <a:lstStyle/>
          <a:p>
            <a:pPr marL="0" marR="0" lvl="0" indent="0" algn="ctr" defTabSz="457189"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DESTINY-Gastric01 trial: PFS and OS</a:t>
            </a:r>
          </a:p>
        </p:txBody>
      </p:sp>
      <p:sp>
        <p:nvSpPr>
          <p:cNvPr id="11" name="Rettangolo 10">
            <a:extLst>
              <a:ext uri="{FF2B5EF4-FFF2-40B4-BE49-F238E27FC236}">
                <a16:creationId xmlns:a16="http://schemas.microsoft.com/office/drawing/2014/main" id="{C823B52F-6CA0-3640-9521-A02A3E22E17A}"/>
              </a:ext>
            </a:extLst>
          </p:cNvPr>
          <p:cNvSpPr/>
          <p:nvPr/>
        </p:nvSpPr>
        <p:spPr>
          <a:xfrm>
            <a:off x="8150175" y="1009069"/>
            <a:ext cx="334125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Shitara et al, New Engl J Med 2020</a:t>
            </a:r>
          </a:p>
        </p:txBody>
      </p:sp>
      <p:pic>
        <p:nvPicPr>
          <p:cNvPr id="14" name="Picture 1">
            <a:extLst>
              <a:ext uri="{FF2B5EF4-FFF2-40B4-BE49-F238E27FC236}">
                <a16:creationId xmlns:a16="http://schemas.microsoft.com/office/drawing/2014/main" id="{1DFFD7CC-EB0C-8449-A895-AD85CB71ECFC}"/>
              </a:ext>
            </a:extLst>
          </p:cNvPr>
          <p:cNvPicPr>
            <a:picLocks noChangeAspect="1"/>
          </p:cNvPicPr>
          <p:nvPr/>
        </p:nvPicPr>
        <p:blipFill rotWithShape="1">
          <a:blip r:embed="rId3"/>
          <a:srcRect l="16812" t="22043" b="12405"/>
          <a:stretch/>
        </p:blipFill>
        <p:spPr>
          <a:xfrm>
            <a:off x="0" y="948586"/>
            <a:ext cx="8150175" cy="3040318"/>
          </a:xfrm>
          <a:prstGeom prst="rect">
            <a:avLst/>
          </a:prstGeom>
        </p:spPr>
      </p:pic>
      <p:pic>
        <p:nvPicPr>
          <p:cNvPr id="8" name="Picture 2">
            <a:extLst>
              <a:ext uri="{FF2B5EF4-FFF2-40B4-BE49-F238E27FC236}">
                <a16:creationId xmlns:a16="http://schemas.microsoft.com/office/drawing/2014/main" id="{E48F0686-0EF1-7D49-90C3-88997312B6C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326" t="20228" r="10775" b="41670"/>
          <a:stretch/>
        </p:blipFill>
        <p:spPr bwMode="auto">
          <a:xfrm>
            <a:off x="2822222" y="4116721"/>
            <a:ext cx="9369778" cy="265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8C323219-04DE-ED4B-B79E-B68DE063E84E}"/>
              </a:ext>
            </a:extLst>
          </p:cNvPr>
          <p:cNvSpPr/>
          <p:nvPr/>
        </p:nvSpPr>
        <p:spPr>
          <a:xfrm>
            <a:off x="7405991" y="4844374"/>
            <a:ext cx="4786009" cy="64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2">
            <a:extLst>
              <a:ext uri="{FF2B5EF4-FFF2-40B4-BE49-F238E27FC236}">
                <a16:creationId xmlns:a16="http://schemas.microsoft.com/office/drawing/2014/main" id="{38476A0E-230B-8C40-A301-3C209A7BE4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705" t="21687" r="11291" b="63252"/>
          <a:stretch/>
        </p:blipFill>
        <p:spPr bwMode="auto">
          <a:xfrm>
            <a:off x="6900155" y="4000049"/>
            <a:ext cx="5265906" cy="122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tangolo 9">
            <a:extLst>
              <a:ext uri="{FF2B5EF4-FFF2-40B4-BE49-F238E27FC236}">
                <a16:creationId xmlns:a16="http://schemas.microsoft.com/office/drawing/2014/main" id="{00AF00AB-9E6F-B841-9E61-B79FBC8B1875}"/>
              </a:ext>
            </a:extLst>
          </p:cNvPr>
          <p:cNvSpPr/>
          <p:nvPr/>
        </p:nvSpPr>
        <p:spPr>
          <a:xfrm>
            <a:off x="481278" y="6467057"/>
            <a:ext cx="334125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rPr>
              <a:t>Yamaguchi et al, ASCO GI 2022</a:t>
            </a:r>
          </a:p>
        </p:txBody>
      </p:sp>
    </p:spTree>
    <p:extLst>
      <p:ext uri="{BB962C8B-B14F-4D97-AF65-F5344CB8AC3E}">
        <p14:creationId xmlns:p14="http://schemas.microsoft.com/office/powerpoint/2010/main" val="663107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4679D16C-DF0F-C472-BE38-264032416F72}"/>
              </a:ext>
            </a:extLst>
          </p:cNvPr>
          <p:cNvSpPr/>
          <p:nvPr/>
        </p:nvSpPr>
        <p:spPr>
          <a:xfrm>
            <a:off x="6181061" y="1935125"/>
            <a:ext cx="5583419" cy="3455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Immagine 3">
            <a:extLst>
              <a:ext uri="{FF2B5EF4-FFF2-40B4-BE49-F238E27FC236}">
                <a16:creationId xmlns:a16="http://schemas.microsoft.com/office/drawing/2014/main" id="{A2DDC19A-AEF6-3C2F-30A2-C760F1F0F728}"/>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929494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13B5F1CD-84A0-5F46-8C35-A63A2E5AAE53}"/>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694268E6-0D2A-004F-B197-BE5D9ABC64DA}"/>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Phase 2 DESTINY-Gastric 02 trial</a:t>
            </a:r>
          </a:p>
        </p:txBody>
      </p:sp>
      <p:pic>
        <p:nvPicPr>
          <p:cNvPr id="3" name="Immagine 2">
            <a:extLst>
              <a:ext uri="{FF2B5EF4-FFF2-40B4-BE49-F238E27FC236}">
                <a16:creationId xmlns:a16="http://schemas.microsoft.com/office/drawing/2014/main" id="{76CDE957-03B8-E108-173F-6739978E3435}"/>
              </a:ext>
            </a:extLst>
          </p:cNvPr>
          <p:cNvPicPr>
            <a:picLocks noChangeAspect="1"/>
          </p:cNvPicPr>
          <p:nvPr/>
        </p:nvPicPr>
        <p:blipFill rotWithShape="1">
          <a:blip r:embed="rId3"/>
          <a:srcRect l="9321"/>
          <a:stretch/>
        </p:blipFill>
        <p:spPr>
          <a:xfrm>
            <a:off x="606662" y="1072266"/>
            <a:ext cx="5653636" cy="2236913"/>
          </a:xfrm>
          <a:prstGeom prst="rect">
            <a:avLst/>
          </a:prstGeom>
        </p:spPr>
      </p:pic>
      <p:pic>
        <p:nvPicPr>
          <p:cNvPr id="5" name="Immagine 4">
            <a:extLst>
              <a:ext uri="{FF2B5EF4-FFF2-40B4-BE49-F238E27FC236}">
                <a16:creationId xmlns:a16="http://schemas.microsoft.com/office/drawing/2014/main" id="{1E5F8A68-AD47-544E-DEDF-DA75D0843261}"/>
              </a:ext>
            </a:extLst>
          </p:cNvPr>
          <p:cNvPicPr>
            <a:picLocks noChangeAspect="1"/>
          </p:cNvPicPr>
          <p:nvPr/>
        </p:nvPicPr>
        <p:blipFill>
          <a:blip r:embed="rId4"/>
          <a:stretch>
            <a:fillRect/>
          </a:stretch>
        </p:blipFill>
        <p:spPr>
          <a:xfrm>
            <a:off x="2717146" y="3476896"/>
            <a:ext cx="9103119" cy="3089046"/>
          </a:xfrm>
          <a:prstGeom prst="rect">
            <a:avLst/>
          </a:prstGeom>
        </p:spPr>
      </p:pic>
      <p:sp>
        <p:nvSpPr>
          <p:cNvPr id="6" name="Rettangolo 5">
            <a:extLst>
              <a:ext uri="{FF2B5EF4-FFF2-40B4-BE49-F238E27FC236}">
                <a16:creationId xmlns:a16="http://schemas.microsoft.com/office/drawing/2014/main" id="{A30F6423-EB47-24BF-72BC-23A8AC3A6F0F}"/>
              </a:ext>
            </a:extLst>
          </p:cNvPr>
          <p:cNvSpPr>
            <a:spLocks noChangeArrowheads="1"/>
          </p:cNvSpPr>
          <p:nvPr/>
        </p:nvSpPr>
        <p:spPr bwMode="auto">
          <a:xfrm>
            <a:off x="109951" y="6477271"/>
            <a:ext cx="29924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121908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2060"/>
                </a:solidFill>
                <a:effectLst/>
                <a:uLnTx/>
                <a:uFillTx/>
                <a:latin typeface="Calibri" charset="0"/>
                <a:ea typeface="ＭＳ Ｐゴシック" charset="-128"/>
                <a:cs typeface="+mn-cs"/>
              </a:rPr>
              <a:t>Van </a:t>
            </a:r>
            <a:r>
              <a:rPr kumimoji="0" lang="en-US" sz="1333" b="1" i="0" u="none" strike="noStrike" kern="1200" cap="none" spc="0" normalizeH="0" baseline="0" noProof="0" dirty="0" err="1">
                <a:ln>
                  <a:noFill/>
                </a:ln>
                <a:solidFill>
                  <a:srgbClr val="002060"/>
                </a:solidFill>
                <a:effectLst/>
                <a:uLnTx/>
                <a:uFillTx/>
                <a:latin typeface="Calibri" charset="0"/>
                <a:ea typeface="ＭＳ Ｐゴシック" charset="-128"/>
                <a:cs typeface="+mn-cs"/>
              </a:rPr>
              <a:t>Cutsem</a:t>
            </a:r>
            <a:r>
              <a:rPr kumimoji="0" lang="en-US" sz="1333" b="1" i="0" u="none" strike="noStrike" kern="1200" cap="none" spc="0" normalizeH="0" baseline="0" noProof="0" dirty="0">
                <a:ln>
                  <a:noFill/>
                </a:ln>
                <a:solidFill>
                  <a:srgbClr val="002060"/>
                </a:solidFill>
                <a:effectLst/>
                <a:uLnTx/>
                <a:uFillTx/>
                <a:latin typeface="Calibri" charset="0"/>
                <a:ea typeface="ＭＳ Ｐゴシック" charset="-128"/>
                <a:cs typeface="+mn-cs"/>
              </a:rPr>
              <a:t> et al , Lancet Oncol 2023</a:t>
            </a:r>
            <a:endParaRPr kumimoji="0" lang="en-US" sz="1333" b="1" i="0" u="none" strike="noStrike" kern="1200" cap="none" spc="0" normalizeH="0" baseline="0" noProof="0" dirty="0">
              <a:ln>
                <a:noFill/>
              </a:ln>
              <a:solidFill>
                <a:srgbClr val="00206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2771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Lonardi</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6" name="Content Placeholder 3">
            <a:extLst>
              <a:ext uri="{FF2B5EF4-FFF2-40B4-BE49-F238E27FC236}">
                <a16:creationId xmlns:a16="http://schemas.microsoft.com/office/drawing/2014/main" id="{1F9E4584-DED4-6D4A-A9CD-8F07D6D217C6}"/>
              </a:ext>
            </a:extLst>
          </p:cNvPr>
          <p:cNvGraphicFramePr>
            <a:graphicFrameLocks/>
          </p:cNvGraphicFramePr>
          <p:nvPr>
            <p:extLst>
              <p:ext uri="{D42A27DB-BD31-4B8C-83A1-F6EECF244321}">
                <p14:modId xmlns:p14="http://schemas.microsoft.com/office/powerpoint/2010/main" val="3052116518"/>
              </p:ext>
            </p:extLst>
          </p:nvPr>
        </p:nvGraphicFramePr>
        <p:xfrm>
          <a:off x="1415480" y="1808820"/>
          <a:ext cx="10081120" cy="1075210"/>
        </p:xfrm>
        <a:graphic>
          <a:graphicData uri="http://schemas.openxmlformats.org/drawingml/2006/table">
            <a:tbl>
              <a:tblPr firstRow="1" bandRow="1">
                <a:tableStyleId>{F2DE63D5-997A-4646-A377-4702673A728D}</a:tableStyleId>
              </a:tblPr>
              <a:tblGrid>
                <a:gridCol w="10081120">
                  <a:extLst>
                    <a:ext uri="{9D8B030D-6E8A-4147-A177-3AD203B41FA5}">
                      <a16:colId xmlns:a16="http://schemas.microsoft.com/office/drawing/2014/main" val="20000"/>
                    </a:ext>
                  </a:extLst>
                </a:gridCol>
              </a:tblGrid>
              <a:tr h="1075210">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03EA97-AF78-7C18-D78F-928E7B72A526}"/>
            </a:ext>
          </a:extLst>
        </p:cNvPr>
        <p:cNvGrpSpPr/>
        <p:nvPr/>
      </p:nvGrpSpPr>
      <p:grpSpPr>
        <a:xfrm>
          <a:off x="0" y="0"/>
          <a:ext cx="0" cy="0"/>
          <a:chOff x="0" y="0"/>
          <a:chExt cx="0" cy="0"/>
        </a:xfrm>
      </p:grpSpPr>
      <p:sp>
        <p:nvSpPr>
          <p:cNvPr id="12" name="Rettangolo 11">
            <a:extLst>
              <a:ext uri="{FF2B5EF4-FFF2-40B4-BE49-F238E27FC236}">
                <a16:creationId xmlns:a16="http://schemas.microsoft.com/office/drawing/2014/main" id="{847EB54D-5D27-EB89-9F0D-DBCEF44146AC}"/>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9726E235-C6BA-056F-4522-CEE0C28C87D9}"/>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Phase 2 DESTINY-Gastric 02 trial</a:t>
            </a:r>
          </a:p>
        </p:txBody>
      </p:sp>
      <p:sp>
        <p:nvSpPr>
          <p:cNvPr id="6" name="Rettangolo 5">
            <a:extLst>
              <a:ext uri="{FF2B5EF4-FFF2-40B4-BE49-F238E27FC236}">
                <a16:creationId xmlns:a16="http://schemas.microsoft.com/office/drawing/2014/main" id="{FB70826B-E756-3DD0-D6C5-BFA584DB7A62}"/>
              </a:ext>
            </a:extLst>
          </p:cNvPr>
          <p:cNvSpPr>
            <a:spLocks noChangeArrowheads="1"/>
          </p:cNvSpPr>
          <p:nvPr/>
        </p:nvSpPr>
        <p:spPr bwMode="auto">
          <a:xfrm>
            <a:off x="9396744" y="6490242"/>
            <a:ext cx="29924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121908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2060"/>
                </a:solidFill>
                <a:effectLst/>
                <a:uLnTx/>
                <a:uFillTx/>
                <a:latin typeface="Calibri" charset="0"/>
                <a:ea typeface="ＭＳ Ｐゴシック" charset="-128"/>
                <a:cs typeface="+mn-cs"/>
              </a:rPr>
              <a:t>Van </a:t>
            </a:r>
            <a:r>
              <a:rPr kumimoji="0" lang="en-US" sz="1333" b="1" i="0" u="none" strike="noStrike" kern="1200" cap="none" spc="0" normalizeH="0" baseline="0" noProof="0" dirty="0" err="1">
                <a:ln>
                  <a:noFill/>
                </a:ln>
                <a:solidFill>
                  <a:srgbClr val="002060"/>
                </a:solidFill>
                <a:effectLst/>
                <a:uLnTx/>
                <a:uFillTx/>
                <a:latin typeface="Calibri" charset="0"/>
                <a:ea typeface="ＭＳ Ｐゴシック" charset="-128"/>
                <a:cs typeface="+mn-cs"/>
              </a:rPr>
              <a:t>Cutsem</a:t>
            </a:r>
            <a:r>
              <a:rPr kumimoji="0" lang="en-US" sz="1333" b="1" i="0" u="none" strike="noStrike" kern="1200" cap="none" spc="0" normalizeH="0" baseline="0" noProof="0" dirty="0">
                <a:ln>
                  <a:noFill/>
                </a:ln>
                <a:solidFill>
                  <a:srgbClr val="002060"/>
                </a:solidFill>
                <a:effectLst/>
                <a:uLnTx/>
                <a:uFillTx/>
                <a:latin typeface="Calibri" charset="0"/>
                <a:ea typeface="ＭＳ Ｐゴシック" charset="-128"/>
                <a:cs typeface="+mn-cs"/>
              </a:rPr>
              <a:t> et al , Lancet Oncol 2023</a:t>
            </a:r>
            <a:endParaRPr kumimoji="0" lang="en-US" sz="1333" b="1" i="0" u="none" strike="noStrike" kern="1200" cap="none" spc="0" normalizeH="0" baseline="0" noProof="0" dirty="0">
              <a:ln>
                <a:noFill/>
              </a:ln>
              <a:solidFill>
                <a:srgbClr val="002060"/>
              </a:solidFill>
              <a:effectLst/>
              <a:uLnTx/>
              <a:uFillTx/>
              <a:latin typeface="Arial" charset="0"/>
              <a:ea typeface="ＭＳ Ｐゴシック" charset="-128"/>
              <a:cs typeface="+mn-cs"/>
            </a:endParaRPr>
          </a:p>
        </p:txBody>
      </p:sp>
      <p:pic>
        <p:nvPicPr>
          <p:cNvPr id="4" name="Immagine 3">
            <a:extLst>
              <a:ext uri="{FF2B5EF4-FFF2-40B4-BE49-F238E27FC236}">
                <a16:creationId xmlns:a16="http://schemas.microsoft.com/office/drawing/2014/main" id="{FA192D97-F26B-4321-3C69-A45692A508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93489" y="987990"/>
            <a:ext cx="9299494" cy="2979481"/>
          </a:xfrm>
          <a:prstGeom prst="rect">
            <a:avLst/>
          </a:prstGeom>
        </p:spPr>
      </p:pic>
      <p:grpSp>
        <p:nvGrpSpPr>
          <p:cNvPr id="8" name="Gruppo 7">
            <a:extLst>
              <a:ext uri="{FF2B5EF4-FFF2-40B4-BE49-F238E27FC236}">
                <a16:creationId xmlns:a16="http://schemas.microsoft.com/office/drawing/2014/main" id="{4783ADB5-E12A-B270-28E9-E8036510D10B}"/>
              </a:ext>
            </a:extLst>
          </p:cNvPr>
          <p:cNvGrpSpPr/>
          <p:nvPr/>
        </p:nvGrpSpPr>
        <p:grpSpPr>
          <a:xfrm>
            <a:off x="3468286" y="4203970"/>
            <a:ext cx="5549900" cy="2273301"/>
            <a:chOff x="7228968" y="3823235"/>
            <a:chExt cx="4670932" cy="1764766"/>
          </a:xfrm>
        </p:grpSpPr>
        <p:pic>
          <p:nvPicPr>
            <p:cNvPr id="2" name="Immagine 1">
              <a:extLst>
                <a:ext uri="{FF2B5EF4-FFF2-40B4-BE49-F238E27FC236}">
                  <a16:creationId xmlns:a16="http://schemas.microsoft.com/office/drawing/2014/main" id="{9059A25A-028A-F359-FE7F-D603D2A908F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b="56618"/>
            <a:stretch/>
          </p:blipFill>
          <p:spPr>
            <a:xfrm>
              <a:off x="7228969" y="3823235"/>
              <a:ext cx="4670931" cy="1612366"/>
            </a:xfrm>
            <a:prstGeom prst="rect">
              <a:avLst/>
            </a:prstGeom>
          </p:spPr>
        </p:pic>
        <p:pic>
          <p:nvPicPr>
            <p:cNvPr id="7" name="Immagine 6">
              <a:extLst>
                <a:ext uri="{FF2B5EF4-FFF2-40B4-BE49-F238E27FC236}">
                  <a16:creationId xmlns:a16="http://schemas.microsoft.com/office/drawing/2014/main" id="{75325148-D74D-6E0D-4CC8-C78A0A253524}"/>
                </a:ext>
              </a:extLst>
            </p:cNvPr>
            <p:cNvPicPr>
              <a:picLocks noChangeAspect="1"/>
            </p:cNvPicPr>
            <p:nvPr/>
          </p:nvPicPr>
          <p:blipFill rotWithShape="1">
            <a:blip r:embed="rId5">
              <a:extLst>
                <a:ext uri="{BEBA8EAE-BF5A-486C-A8C5-ECC9F3942E4B}">
                  <a14:imgProps xmlns:a14="http://schemas.microsoft.com/office/drawing/2010/main">
                    <a14:imgLayer r:embed="rId7">
                      <a14:imgEffect>
                        <a14:sharpenSoften amount="25000"/>
                      </a14:imgEffect>
                    </a14:imgLayer>
                  </a14:imgProps>
                </a:ext>
              </a:extLst>
            </a:blip>
            <a:srcRect t="86611" b="9289"/>
            <a:stretch/>
          </p:blipFill>
          <p:spPr>
            <a:xfrm>
              <a:off x="7228968" y="5435601"/>
              <a:ext cx="4670931" cy="152400"/>
            </a:xfrm>
            <a:prstGeom prst="rect">
              <a:avLst/>
            </a:prstGeom>
          </p:spPr>
        </p:pic>
      </p:grpSp>
    </p:spTree>
    <p:extLst>
      <p:ext uri="{BB962C8B-B14F-4D97-AF65-F5344CB8AC3E}">
        <p14:creationId xmlns:p14="http://schemas.microsoft.com/office/powerpoint/2010/main" val="682573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13B5F1CD-84A0-5F46-8C35-A63A2E5AAE53}"/>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694268E6-0D2A-004F-B197-BE5D9ABC64DA}"/>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Phase 2 DESTINY-Gastric 02 trial</a:t>
            </a:r>
          </a:p>
        </p:txBody>
      </p:sp>
      <p:pic>
        <p:nvPicPr>
          <p:cNvPr id="2" name="Immagine 1">
            <a:extLst>
              <a:ext uri="{FF2B5EF4-FFF2-40B4-BE49-F238E27FC236}">
                <a16:creationId xmlns:a16="http://schemas.microsoft.com/office/drawing/2014/main" id="{9872B34A-5C90-B5A8-A119-8E278DC4E9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3603" b="52111"/>
          <a:stretch/>
        </p:blipFill>
        <p:spPr>
          <a:xfrm>
            <a:off x="175260" y="1000665"/>
            <a:ext cx="7424928" cy="2643052"/>
          </a:xfrm>
          <a:prstGeom prst="rect">
            <a:avLst/>
          </a:prstGeom>
        </p:spPr>
      </p:pic>
      <p:pic>
        <p:nvPicPr>
          <p:cNvPr id="5" name="Immagine 4">
            <a:extLst>
              <a:ext uri="{FF2B5EF4-FFF2-40B4-BE49-F238E27FC236}">
                <a16:creationId xmlns:a16="http://schemas.microsoft.com/office/drawing/2014/main" id="{BFEB1E52-9BD6-E127-A26F-E7B41858A9FE}"/>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25000"/>
                    </a14:imgEffect>
                  </a14:imgLayer>
                </a14:imgProps>
              </a:ext>
            </a:extLst>
          </a:blip>
          <a:srcRect t="52390"/>
          <a:stretch/>
        </p:blipFill>
        <p:spPr>
          <a:xfrm>
            <a:off x="4590288" y="3933298"/>
            <a:ext cx="7424928" cy="2841427"/>
          </a:xfrm>
          <a:prstGeom prst="rect">
            <a:avLst/>
          </a:prstGeom>
        </p:spPr>
      </p:pic>
      <p:sp>
        <p:nvSpPr>
          <p:cNvPr id="6" name="Rettangolo 5">
            <a:extLst>
              <a:ext uri="{FF2B5EF4-FFF2-40B4-BE49-F238E27FC236}">
                <a16:creationId xmlns:a16="http://schemas.microsoft.com/office/drawing/2014/main" id="{274D1FF5-592C-6A31-1CA4-D3F40E99C37D}"/>
              </a:ext>
            </a:extLst>
          </p:cNvPr>
          <p:cNvSpPr>
            <a:spLocks noChangeArrowheads="1"/>
          </p:cNvSpPr>
          <p:nvPr/>
        </p:nvSpPr>
        <p:spPr bwMode="auto">
          <a:xfrm>
            <a:off x="109951" y="6478338"/>
            <a:ext cx="29924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121908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2060"/>
                </a:solidFill>
                <a:effectLst/>
                <a:uLnTx/>
                <a:uFillTx/>
                <a:latin typeface="Calibri" charset="0"/>
                <a:ea typeface="ＭＳ Ｐゴシック" charset="-128"/>
                <a:cs typeface="+mn-cs"/>
              </a:rPr>
              <a:t>Van </a:t>
            </a:r>
            <a:r>
              <a:rPr kumimoji="0" lang="en-US" sz="1333" b="1" i="0" u="none" strike="noStrike" kern="1200" cap="none" spc="0" normalizeH="0" baseline="0" noProof="0" dirty="0" err="1">
                <a:ln>
                  <a:noFill/>
                </a:ln>
                <a:solidFill>
                  <a:srgbClr val="002060"/>
                </a:solidFill>
                <a:effectLst/>
                <a:uLnTx/>
                <a:uFillTx/>
                <a:latin typeface="Calibri" charset="0"/>
                <a:ea typeface="ＭＳ Ｐゴシック" charset="-128"/>
                <a:cs typeface="+mn-cs"/>
              </a:rPr>
              <a:t>Cutsem</a:t>
            </a:r>
            <a:r>
              <a:rPr kumimoji="0" lang="en-US" sz="1333" b="1" i="0" u="none" strike="noStrike" kern="1200" cap="none" spc="0" normalizeH="0" baseline="0" noProof="0" dirty="0">
                <a:ln>
                  <a:noFill/>
                </a:ln>
                <a:solidFill>
                  <a:srgbClr val="002060"/>
                </a:solidFill>
                <a:effectLst/>
                <a:uLnTx/>
                <a:uFillTx/>
                <a:latin typeface="Calibri" charset="0"/>
                <a:ea typeface="ＭＳ Ｐゴシック" charset="-128"/>
                <a:cs typeface="+mn-cs"/>
              </a:rPr>
              <a:t> et al , Lancet Oncol 2023</a:t>
            </a:r>
            <a:endParaRPr kumimoji="0" lang="en-US" sz="1333" b="1" i="0" u="none" strike="noStrike" kern="1200" cap="none" spc="0" normalizeH="0" baseline="0" noProof="0" dirty="0">
              <a:ln>
                <a:noFill/>
              </a:ln>
              <a:solidFill>
                <a:srgbClr val="002060"/>
              </a:solidFill>
              <a:effectLst/>
              <a:uLnTx/>
              <a:uFillTx/>
              <a:latin typeface="Arial" charset="0"/>
              <a:ea typeface="ＭＳ Ｐゴシック" charset="-128"/>
              <a:cs typeface="+mn-cs"/>
            </a:endParaRPr>
          </a:p>
        </p:txBody>
      </p:sp>
      <p:grpSp>
        <p:nvGrpSpPr>
          <p:cNvPr id="11" name="Gruppo 10">
            <a:extLst>
              <a:ext uri="{FF2B5EF4-FFF2-40B4-BE49-F238E27FC236}">
                <a16:creationId xmlns:a16="http://schemas.microsoft.com/office/drawing/2014/main" id="{F1C47F7D-524A-C708-AF1E-EBF6E96D28DA}"/>
              </a:ext>
            </a:extLst>
          </p:cNvPr>
          <p:cNvGrpSpPr/>
          <p:nvPr/>
        </p:nvGrpSpPr>
        <p:grpSpPr>
          <a:xfrm>
            <a:off x="7344285" y="1051054"/>
            <a:ext cx="4670931" cy="1131370"/>
            <a:chOff x="7381369" y="1703090"/>
            <a:chExt cx="4670931" cy="1131370"/>
          </a:xfrm>
        </p:grpSpPr>
        <p:pic>
          <p:nvPicPr>
            <p:cNvPr id="7" name="Immagine 6">
              <a:extLst>
                <a:ext uri="{FF2B5EF4-FFF2-40B4-BE49-F238E27FC236}">
                  <a16:creationId xmlns:a16="http://schemas.microsoft.com/office/drawing/2014/main" id="{F377D78A-23BA-E0D7-C4C0-8EC7F1AE593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42015" b="36763"/>
            <a:stretch/>
          </p:blipFill>
          <p:spPr>
            <a:xfrm>
              <a:off x="7381369" y="2045722"/>
              <a:ext cx="4670931" cy="788738"/>
            </a:xfrm>
            <a:prstGeom prst="rect">
              <a:avLst/>
            </a:prstGeom>
          </p:spPr>
        </p:pic>
        <p:pic>
          <p:nvPicPr>
            <p:cNvPr id="8" name="Immagine 7">
              <a:extLst>
                <a:ext uri="{FF2B5EF4-FFF2-40B4-BE49-F238E27FC236}">
                  <a16:creationId xmlns:a16="http://schemas.microsoft.com/office/drawing/2014/main" id="{429081EE-C39E-6699-3066-8B7088DAD4D0}"/>
                </a:ext>
              </a:extLst>
            </p:cNvPr>
            <p:cNvPicPr>
              <a:picLocks noChangeAspect="1"/>
            </p:cNvPicPr>
            <p:nvPr/>
          </p:nvPicPr>
          <p:blipFill rotWithShape="1">
            <a:blip r:embed="rId7"/>
            <a:srcRect b="89763"/>
            <a:stretch/>
          </p:blipFill>
          <p:spPr>
            <a:xfrm>
              <a:off x="7381369" y="1703090"/>
              <a:ext cx="4670931" cy="380466"/>
            </a:xfrm>
            <a:prstGeom prst="rect">
              <a:avLst/>
            </a:prstGeom>
          </p:spPr>
        </p:pic>
      </p:grpSp>
      <p:grpSp>
        <p:nvGrpSpPr>
          <p:cNvPr id="10" name="Gruppo 9">
            <a:extLst>
              <a:ext uri="{FF2B5EF4-FFF2-40B4-BE49-F238E27FC236}">
                <a16:creationId xmlns:a16="http://schemas.microsoft.com/office/drawing/2014/main" id="{77755FBB-8FF0-3637-0C2C-5A9A33688767}"/>
              </a:ext>
            </a:extLst>
          </p:cNvPr>
          <p:cNvGrpSpPr/>
          <p:nvPr/>
        </p:nvGrpSpPr>
        <p:grpSpPr>
          <a:xfrm>
            <a:off x="175260" y="4091918"/>
            <a:ext cx="4670932" cy="1302673"/>
            <a:chOff x="223906" y="4026435"/>
            <a:chExt cx="4670932" cy="1302673"/>
          </a:xfrm>
        </p:grpSpPr>
        <p:pic>
          <p:nvPicPr>
            <p:cNvPr id="4" name="Immagine 3">
              <a:extLst>
                <a:ext uri="{FF2B5EF4-FFF2-40B4-BE49-F238E27FC236}">
                  <a16:creationId xmlns:a16="http://schemas.microsoft.com/office/drawing/2014/main" id="{C435E14A-3746-E9B8-8AE3-C7670FC46A28}"/>
                </a:ext>
              </a:extLst>
            </p:cNvPr>
            <p:cNvPicPr>
              <a:picLocks noChangeAspect="1"/>
            </p:cNvPicPr>
            <p:nvPr/>
          </p:nvPicPr>
          <p:blipFill rotWithShape="1">
            <a:blip r:embed="rId5">
              <a:extLst>
                <a:ext uri="{BEBA8EAE-BF5A-486C-A8C5-ECC9F3942E4B}">
                  <a14:imgProps xmlns:a14="http://schemas.microsoft.com/office/drawing/2010/main">
                    <a14:imgLayer r:embed="rId8">
                      <a14:imgEffect>
                        <a14:sharpenSoften amount="25000"/>
                      </a14:imgEffect>
                    </a14:imgLayer>
                  </a14:imgProps>
                </a:ext>
              </a:extLst>
            </a:blip>
            <a:srcRect t="61835" b="13389"/>
            <a:stretch/>
          </p:blipFill>
          <p:spPr>
            <a:xfrm>
              <a:off x="223906" y="4408239"/>
              <a:ext cx="4670931" cy="920869"/>
            </a:xfrm>
            <a:prstGeom prst="rect">
              <a:avLst/>
            </a:prstGeom>
          </p:spPr>
        </p:pic>
        <p:pic>
          <p:nvPicPr>
            <p:cNvPr id="9" name="Immagine 8">
              <a:extLst>
                <a:ext uri="{FF2B5EF4-FFF2-40B4-BE49-F238E27FC236}">
                  <a16:creationId xmlns:a16="http://schemas.microsoft.com/office/drawing/2014/main" id="{C62C1969-238D-5F1A-1774-E307F7C4B4B3}"/>
                </a:ext>
              </a:extLst>
            </p:cNvPr>
            <p:cNvPicPr>
              <a:picLocks noChangeAspect="1"/>
            </p:cNvPicPr>
            <p:nvPr/>
          </p:nvPicPr>
          <p:blipFill rotWithShape="1">
            <a:blip r:embed="rId7"/>
            <a:srcRect b="89763"/>
            <a:stretch/>
          </p:blipFill>
          <p:spPr>
            <a:xfrm>
              <a:off x="223907" y="4026435"/>
              <a:ext cx="4670931" cy="380466"/>
            </a:xfrm>
            <a:prstGeom prst="rect">
              <a:avLst/>
            </a:prstGeom>
          </p:spPr>
        </p:pic>
      </p:grpSp>
      <p:pic>
        <p:nvPicPr>
          <p:cNvPr id="14" name="Picture 13" descr="A close-up of a sign&#10;&#10;AI-generated content may be incorrect.">
            <a:extLst>
              <a:ext uri="{FF2B5EF4-FFF2-40B4-BE49-F238E27FC236}">
                <a16:creationId xmlns:a16="http://schemas.microsoft.com/office/drawing/2014/main" id="{4FD2291E-8235-DC61-4962-D20E39107E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2807" y="2322191"/>
            <a:ext cx="1118507" cy="497114"/>
          </a:xfrm>
          <a:prstGeom prst="rect">
            <a:avLst/>
          </a:prstGeom>
        </p:spPr>
      </p:pic>
      <p:pic>
        <p:nvPicPr>
          <p:cNvPr id="15" name="Picture 14" descr="A close-up of a sign&#10;&#10;AI-generated content may be incorrect.">
            <a:extLst>
              <a:ext uri="{FF2B5EF4-FFF2-40B4-BE49-F238E27FC236}">
                <a16:creationId xmlns:a16="http://schemas.microsoft.com/office/drawing/2014/main" id="{0B1C11F9-9C4C-237E-62E0-E84311FF08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9750" y="5333958"/>
            <a:ext cx="1118507" cy="497114"/>
          </a:xfrm>
          <a:prstGeom prst="rect">
            <a:avLst/>
          </a:prstGeom>
        </p:spPr>
      </p:pic>
    </p:spTree>
    <p:extLst>
      <p:ext uri="{BB962C8B-B14F-4D97-AF65-F5344CB8AC3E}">
        <p14:creationId xmlns:p14="http://schemas.microsoft.com/office/powerpoint/2010/main" val="2134444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0515CA-9956-79C5-E515-D0BD34F6929E}"/>
            </a:ext>
          </a:extLst>
        </p:cNvPr>
        <p:cNvGrpSpPr/>
        <p:nvPr/>
      </p:nvGrpSpPr>
      <p:grpSpPr>
        <a:xfrm>
          <a:off x="0" y="0"/>
          <a:ext cx="0" cy="0"/>
          <a:chOff x="0" y="0"/>
          <a:chExt cx="0" cy="0"/>
        </a:xfrm>
      </p:grpSpPr>
      <p:sp>
        <p:nvSpPr>
          <p:cNvPr id="12" name="Rettangolo 11">
            <a:extLst>
              <a:ext uri="{FF2B5EF4-FFF2-40B4-BE49-F238E27FC236}">
                <a16:creationId xmlns:a16="http://schemas.microsoft.com/office/drawing/2014/main" id="{2D00C88F-97BB-CC3A-ED5E-C7FB49F28327}"/>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D09DFA0D-97B0-C5D4-4F14-045FA7E1F9E0}"/>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What do the guidelines say?</a:t>
            </a:r>
          </a:p>
        </p:txBody>
      </p:sp>
      <p:pic>
        <p:nvPicPr>
          <p:cNvPr id="14" name="Immagine 13">
            <a:extLst>
              <a:ext uri="{FF2B5EF4-FFF2-40B4-BE49-F238E27FC236}">
                <a16:creationId xmlns:a16="http://schemas.microsoft.com/office/drawing/2014/main" id="{3F273B1F-9EFA-C125-B8B4-E38C8880332C}"/>
              </a:ext>
            </a:extLst>
          </p:cNvPr>
          <p:cNvPicPr>
            <a:picLocks noChangeAspect="1"/>
          </p:cNvPicPr>
          <p:nvPr/>
        </p:nvPicPr>
        <p:blipFill>
          <a:blip r:embed="rId2"/>
          <a:srcRect l="28431" t="18075" r="13966" b="24366"/>
          <a:stretch/>
        </p:blipFill>
        <p:spPr>
          <a:xfrm>
            <a:off x="152400" y="1009140"/>
            <a:ext cx="6362700" cy="4132693"/>
          </a:xfrm>
          <a:prstGeom prst="rect">
            <a:avLst/>
          </a:prstGeom>
        </p:spPr>
      </p:pic>
      <p:pic>
        <p:nvPicPr>
          <p:cNvPr id="3" name="Immagine 2">
            <a:extLst>
              <a:ext uri="{FF2B5EF4-FFF2-40B4-BE49-F238E27FC236}">
                <a16:creationId xmlns:a16="http://schemas.microsoft.com/office/drawing/2014/main" id="{6DB81470-6140-2020-FE31-99B448CD1D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9477" t="35670" r="2451" b="5255"/>
          <a:stretch/>
        </p:blipFill>
        <p:spPr>
          <a:xfrm>
            <a:off x="5194300" y="3790225"/>
            <a:ext cx="6845300" cy="2984500"/>
          </a:xfrm>
          <a:prstGeom prst="rect">
            <a:avLst/>
          </a:prstGeom>
        </p:spPr>
      </p:pic>
      <p:sp>
        <p:nvSpPr>
          <p:cNvPr id="16" name="Rettangolo con angoli arrotondati 15">
            <a:extLst>
              <a:ext uri="{FF2B5EF4-FFF2-40B4-BE49-F238E27FC236}">
                <a16:creationId xmlns:a16="http://schemas.microsoft.com/office/drawing/2014/main" id="{15D03218-57D9-0977-9D27-FFE3B8E2B7EF}"/>
              </a:ext>
            </a:extLst>
          </p:cNvPr>
          <p:cNvSpPr/>
          <p:nvPr/>
        </p:nvSpPr>
        <p:spPr>
          <a:xfrm>
            <a:off x="10610850" y="5244375"/>
            <a:ext cx="1060450" cy="1148625"/>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sp>
        <p:nvSpPr>
          <p:cNvPr id="17" name="Rettangolo con angoli arrotondati 16">
            <a:extLst>
              <a:ext uri="{FF2B5EF4-FFF2-40B4-BE49-F238E27FC236}">
                <a16:creationId xmlns:a16="http://schemas.microsoft.com/office/drawing/2014/main" id="{312C4A2D-D6A0-4036-3BC1-4B43A4BA6C57}"/>
              </a:ext>
            </a:extLst>
          </p:cNvPr>
          <p:cNvSpPr/>
          <p:nvPr/>
        </p:nvSpPr>
        <p:spPr>
          <a:xfrm>
            <a:off x="241300" y="2641599"/>
            <a:ext cx="4838700" cy="177801"/>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pic>
        <p:nvPicPr>
          <p:cNvPr id="2" name="Image 9" descr="Une image contenant Police, capture d’écran, Graphique, graphisme&#10;&#10;Description générée automatiquement">
            <a:extLst>
              <a:ext uri="{FF2B5EF4-FFF2-40B4-BE49-F238E27FC236}">
                <a16:creationId xmlns:a16="http://schemas.microsoft.com/office/drawing/2014/main" id="{D283D0B5-46C6-C97B-C8BA-A16562B06DE7}"/>
              </a:ext>
            </a:extLst>
          </p:cNvPr>
          <p:cNvPicPr>
            <a:picLocks noChangeAspect="1"/>
          </p:cNvPicPr>
          <p:nvPr/>
        </p:nvPicPr>
        <p:blipFill>
          <a:blip r:embed="rId5"/>
          <a:stretch>
            <a:fillRect/>
          </a:stretch>
        </p:blipFill>
        <p:spPr>
          <a:xfrm>
            <a:off x="5207000" y="3390899"/>
            <a:ext cx="3501483" cy="887768"/>
          </a:xfrm>
          <a:prstGeom prst="rect">
            <a:avLst/>
          </a:prstGeom>
        </p:spPr>
      </p:pic>
      <p:pic>
        <p:nvPicPr>
          <p:cNvPr id="4" name="Immagine 3">
            <a:extLst>
              <a:ext uri="{FF2B5EF4-FFF2-40B4-BE49-F238E27FC236}">
                <a16:creationId xmlns:a16="http://schemas.microsoft.com/office/drawing/2014/main" id="{FFC63AE9-D48C-DA71-D0E6-CC2C9A86EFFD}"/>
              </a:ext>
            </a:extLst>
          </p:cNvPr>
          <p:cNvPicPr>
            <a:picLocks noChangeAspect="1"/>
          </p:cNvPicPr>
          <p:nvPr/>
        </p:nvPicPr>
        <p:blipFill>
          <a:blip r:embed="rId6"/>
          <a:srcRect l="9477" t="35670" r="72876" b="57905"/>
          <a:stretch/>
        </p:blipFill>
        <p:spPr>
          <a:xfrm>
            <a:off x="5988050" y="3790225"/>
            <a:ext cx="1530350" cy="362142"/>
          </a:xfrm>
          <a:prstGeom prst="rect">
            <a:avLst/>
          </a:prstGeom>
        </p:spPr>
      </p:pic>
      <p:sp>
        <p:nvSpPr>
          <p:cNvPr id="5" name="Rectangle 4">
            <a:extLst>
              <a:ext uri="{FF2B5EF4-FFF2-40B4-BE49-F238E27FC236}">
                <a16:creationId xmlns:a16="http://schemas.microsoft.com/office/drawing/2014/main" id="{9DCF601F-A3D0-04D1-A720-583E563A8B86}"/>
              </a:ext>
            </a:extLst>
          </p:cNvPr>
          <p:cNvSpPr/>
          <p:nvPr/>
        </p:nvSpPr>
        <p:spPr>
          <a:xfrm>
            <a:off x="6096000" y="1038578"/>
            <a:ext cx="745067" cy="248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56629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13B5F1CD-84A0-5F46-8C35-A63A2E5AAE53}"/>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694268E6-0D2A-004F-B197-BE5D9ABC64DA}"/>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DESTINY Gastric-04: phase 3 Study of 2L T-</a:t>
            </a:r>
            <a:r>
              <a:rPr kumimoji="0" lang="en-US" sz="3200" b="1" i="0" u="none" strike="noStrike" kern="0" cap="none" spc="0" normalizeH="0" baseline="0" noProof="0" dirty="0" err="1">
                <a:ln>
                  <a:noFill/>
                </a:ln>
                <a:solidFill>
                  <a:srgbClr val="1F497D">
                    <a:lumMod val="75000"/>
                  </a:srgbClr>
                </a:solidFill>
                <a:effectLst/>
                <a:uLnTx/>
                <a:uFillTx/>
                <a:latin typeface="Calibri"/>
                <a:ea typeface="Calisto MT" pitchFamily="-112" charset="0"/>
                <a:cs typeface="Lucida Sans"/>
              </a:rPr>
              <a:t>DXd</a:t>
            </a: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 vs Ram-PTX</a:t>
            </a:r>
          </a:p>
        </p:txBody>
      </p:sp>
      <p:pic>
        <p:nvPicPr>
          <p:cNvPr id="2" name="Immagine 1">
            <a:extLst>
              <a:ext uri="{FF2B5EF4-FFF2-40B4-BE49-F238E27FC236}">
                <a16:creationId xmlns:a16="http://schemas.microsoft.com/office/drawing/2014/main" id="{6814AE5D-9C16-E567-18E5-E2C521B33ABC}"/>
              </a:ext>
            </a:extLst>
          </p:cNvPr>
          <p:cNvPicPr>
            <a:picLocks noChangeAspect="1"/>
          </p:cNvPicPr>
          <p:nvPr/>
        </p:nvPicPr>
        <p:blipFill>
          <a:blip r:embed="rId2"/>
          <a:srcRect l="6698" t="21355" r="3659" b="27978"/>
          <a:stretch/>
        </p:blipFill>
        <p:spPr>
          <a:xfrm>
            <a:off x="2155652" y="3583939"/>
            <a:ext cx="10036135" cy="3190786"/>
          </a:xfrm>
          <a:prstGeom prst="rect">
            <a:avLst/>
          </a:prstGeom>
        </p:spPr>
      </p:pic>
      <p:pic>
        <p:nvPicPr>
          <p:cNvPr id="6" name="Immagine 5">
            <a:extLst>
              <a:ext uri="{FF2B5EF4-FFF2-40B4-BE49-F238E27FC236}">
                <a16:creationId xmlns:a16="http://schemas.microsoft.com/office/drawing/2014/main" id="{F1A2C0F8-6CEC-86C3-2BEB-B1357D9C972F}"/>
              </a:ext>
            </a:extLst>
          </p:cNvPr>
          <p:cNvPicPr>
            <a:picLocks noChangeAspect="1"/>
          </p:cNvPicPr>
          <p:nvPr/>
        </p:nvPicPr>
        <p:blipFill>
          <a:blip r:embed="rId3"/>
          <a:srcRect l="4045" t="5739" r="3660" b="21866"/>
          <a:stretch/>
        </p:blipFill>
        <p:spPr>
          <a:xfrm>
            <a:off x="103030" y="939419"/>
            <a:ext cx="6143223" cy="2616581"/>
          </a:xfrm>
          <a:prstGeom prst="rect">
            <a:avLst/>
          </a:prstGeom>
        </p:spPr>
      </p:pic>
    </p:spTree>
    <p:extLst>
      <p:ext uri="{BB962C8B-B14F-4D97-AF65-F5344CB8AC3E}">
        <p14:creationId xmlns:p14="http://schemas.microsoft.com/office/powerpoint/2010/main" val="2702019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1FBF6FE-DB4B-4F00-0BC7-EE2CA3506CB6}"/>
            </a:ext>
          </a:extLst>
        </p:cNvPr>
        <p:cNvGrpSpPr/>
        <p:nvPr/>
      </p:nvGrpSpPr>
      <p:grpSpPr>
        <a:xfrm>
          <a:off x="0" y="0"/>
          <a:ext cx="0" cy="0"/>
          <a:chOff x="0" y="0"/>
          <a:chExt cx="0" cy="0"/>
        </a:xfrm>
      </p:grpSpPr>
      <p:sp>
        <p:nvSpPr>
          <p:cNvPr id="12" name="Rettangolo 11">
            <a:extLst>
              <a:ext uri="{FF2B5EF4-FFF2-40B4-BE49-F238E27FC236}">
                <a16:creationId xmlns:a16="http://schemas.microsoft.com/office/drawing/2014/main" id="{AD894F1F-D0D0-87DE-AB67-02CC9A8FBFD1}"/>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E45A80AA-0B0E-BBF9-0C92-B2181BD91511}"/>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DESTINY-Gastric04: Phase 3 Study of T-</a:t>
            </a:r>
            <a:r>
              <a:rPr kumimoji="0" lang="en-US" sz="3200" b="1" i="0" u="none" strike="noStrike" kern="0" cap="none" spc="0" normalizeH="0" baseline="0" noProof="0" dirty="0" err="1">
                <a:ln>
                  <a:noFill/>
                </a:ln>
                <a:solidFill>
                  <a:srgbClr val="1F497D">
                    <a:lumMod val="75000"/>
                  </a:srgbClr>
                </a:solidFill>
                <a:effectLst/>
                <a:uLnTx/>
                <a:uFillTx/>
                <a:latin typeface="Calibri"/>
                <a:ea typeface="Calisto MT" pitchFamily="-112" charset="0"/>
                <a:cs typeface="Lucida Sans"/>
              </a:rPr>
              <a:t>DXd</a:t>
            </a: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 in Patients in the 2L Setting</a:t>
            </a:r>
          </a:p>
        </p:txBody>
      </p:sp>
      <p:sp>
        <p:nvSpPr>
          <p:cNvPr id="2" name="Rettangolo 1">
            <a:extLst>
              <a:ext uri="{FF2B5EF4-FFF2-40B4-BE49-F238E27FC236}">
                <a16:creationId xmlns:a16="http://schemas.microsoft.com/office/drawing/2014/main" id="{16E1A396-B015-3AE2-A2DA-2AE8355F5CAD}"/>
              </a:ext>
            </a:extLst>
          </p:cNvPr>
          <p:cNvSpPr/>
          <p:nvPr/>
        </p:nvSpPr>
        <p:spPr>
          <a:xfrm>
            <a:off x="9039712" y="6581001"/>
            <a:ext cx="3152075" cy="276999"/>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Shitara K et al. ASCO 2025;Abstract LBA4002.</a:t>
            </a:r>
          </a:p>
        </p:txBody>
      </p:sp>
      <p:pic>
        <p:nvPicPr>
          <p:cNvPr id="5" name="Picture 4" descr="A graph on a white background&#10;&#10;AI-generated content may be incorrect.">
            <a:extLst>
              <a:ext uri="{FF2B5EF4-FFF2-40B4-BE49-F238E27FC236}">
                <a16:creationId xmlns:a16="http://schemas.microsoft.com/office/drawing/2014/main" id="{487C9BED-BC64-5EA7-0541-A78409D0E8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22048"/>
          <a:stretch>
            <a:fillRect/>
          </a:stretch>
        </p:blipFill>
        <p:spPr>
          <a:xfrm>
            <a:off x="439283" y="1141047"/>
            <a:ext cx="11313434" cy="4944312"/>
          </a:xfrm>
          <a:prstGeom prst="rect">
            <a:avLst/>
          </a:prstGeom>
        </p:spPr>
      </p:pic>
    </p:spTree>
    <p:extLst>
      <p:ext uri="{BB962C8B-B14F-4D97-AF65-F5344CB8AC3E}">
        <p14:creationId xmlns:p14="http://schemas.microsoft.com/office/powerpoint/2010/main" val="3230188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3EF6A1-7F8E-AB29-19D9-1AFD7E22965B}"/>
            </a:ext>
          </a:extLst>
        </p:cNvPr>
        <p:cNvGrpSpPr/>
        <p:nvPr/>
      </p:nvGrpSpPr>
      <p:grpSpPr>
        <a:xfrm>
          <a:off x="0" y="0"/>
          <a:ext cx="0" cy="0"/>
          <a:chOff x="0" y="0"/>
          <a:chExt cx="0" cy="0"/>
        </a:xfrm>
      </p:grpSpPr>
      <p:sp>
        <p:nvSpPr>
          <p:cNvPr id="12" name="Rettangolo 11">
            <a:extLst>
              <a:ext uri="{FF2B5EF4-FFF2-40B4-BE49-F238E27FC236}">
                <a16:creationId xmlns:a16="http://schemas.microsoft.com/office/drawing/2014/main" id="{578596F9-3E21-F9FB-6713-88D00AFB14C8}"/>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15101BD1-7332-F4B5-E325-AA9D8B31CEE7}"/>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DESTINY-Gastric04: Phase 3 Study of T-</a:t>
            </a:r>
            <a:r>
              <a:rPr kumimoji="0" lang="en-US" sz="3200" b="1" i="0" u="none" strike="noStrike" kern="0" cap="none" spc="0" normalizeH="0" baseline="0" noProof="0" dirty="0" err="1">
                <a:ln>
                  <a:noFill/>
                </a:ln>
                <a:solidFill>
                  <a:srgbClr val="1F497D">
                    <a:lumMod val="75000"/>
                  </a:srgbClr>
                </a:solidFill>
                <a:effectLst/>
                <a:uLnTx/>
                <a:uFillTx/>
                <a:latin typeface="Calibri"/>
                <a:ea typeface="Calisto MT" pitchFamily="-112" charset="0"/>
                <a:cs typeface="Lucida Sans"/>
              </a:rPr>
              <a:t>DXd</a:t>
            </a: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 in Patients in the 2L Setting</a:t>
            </a:r>
          </a:p>
        </p:txBody>
      </p:sp>
      <p:sp>
        <p:nvSpPr>
          <p:cNvPr id="2" name="Rettangolo 1">
            <a:extLst>
              <a:ext uri="{FF2B5EF4-FFF2-40B4-BE49-F238E27FC236}">
                <a16:creationId xmlns:a16="http://schemas.microsoft.com/office/drawing/2014/main" id="{21D2EAD3-4DB0-2896-3831-45DA50F2D74C}"/>
              </a:ext>
            </a:extLst>
          </p:cNvPr>
          <p:cNvSpPr/>
          <p:nvPr/>
        </p:nvSpPr>
        <p:spPr>
          <a:xfrm>
            <a:off x="9039712" y="6581001"/>
            <a:ext cx="3152075" cy="276999"/>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Shitara K et al. ASCO 2025;Abstract LBA4002.</a:t>
            </a:r>
          </a:p>
        </p:txBody>
      </p:sp>
      <p:pic>
        <p:nvPicPr>
          <p:cNvPr id="4" name="Picture 3" descr="A graph of a disease&#10;&#10;AI-generated content may be incorrect.">
            <a:extLst>
              <a:ext uri="{FF2B5EF4-FFF2-40B4-BE49-F238E27FC236}">
                <a16:creationId xmlns:a16="http://schemas.microsoft.com/office/drawing/2014/main" id="{508C5158-9BA6-4610-5BEC-AC3BF06C6A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16431"/>
          <a:stretch>
            <a:fillRect/>
          </a:stretch>
        </p:blipFill>
        <p:spPr>
          <a:xfrm>
            <a:off x="586033" y="1078750"/>
            <a:ext cx="11019934" cy="5148310"/>
          </a:xfrm>
          <a:prstGeom prst="rect">
            <a:avLst/>
          </a:prstGeom>
        </p:spPr>
      </p:pic>
    </p:spTree>
    <p:extLst>
      <p:ext uri="{BB962C8B-B14F-4D97-AF65-F5344CB8AC3E}">
        <p14:creationId xmlns:p14="http://schemas.microsoft.com/office/powerpoint/2010/main" val="525106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13B5F1CD-84A0-5F46-8C35-A63A2E5AAE53}"/>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694268E6-0D2A-004F-B197-BE5D9ABC64DA}"/>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DESTINY-Gastric03 Platform: study update</a:t>
            </a:r>
          </a:p>
        </p:txBody>
      </p:sp>
      <p:pic>
        <p:nvPicPr>
          <p:cNvPr id="3" name="Immagine 2">
            <a:extLst>
              <a:ext uri="{FF2B5EF4-FFF2-40B4-BE49-F238E27FC236}">
                <a16:creationId xmlns:a16="http://schemas.microsoft.com/office/drawing/2014/main" id="{EAE2578C-1F42-0151-8EFE-1D5FFB9F66D0}"/>
              </a:ext>
            </a:extLst>
          </p:cNvPr>
          <p:cNvPicPr>
            <a:picLocks noChangeAspect="1"/>
          </p:cNvPicPr>
          <p:nvPr/>
        </p:nvPicPr>
        <p:blipFill rotWithShape="1">
          <a:blip r:embed="rId2"/>
          <a:srcRect t="10735"/>
          <a:stretch/>
        </p:blipFill>
        <p:spPr>
          <a:xfrm>
            <a:off x="150023" y="950131"/>
            <a:ext cx="12061839" cy="5824594"/>
          </a:xfrm>
          <a:prstGeom prst="rect">
            <a:avLst/>
          </a:prstGeom>
        </p:spPr>
      </p:pic>
    </p:spTree>
    <p:extLst>
      <p:ext uri="{BB962C8B-B14F-4D97-AF65-F5344CB8AC3E}">
        <p14:creationId xmlns:p14="http://schemas.microsoft.com/office/powerpoint/2010/main" val="87380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9CA5FFF-B722-0A4E-BFBB-92E69CBE6C62}"/>
              </a:ext>
            </a:extLst>
          </p:cNvPr>
          <p:cNvSpPr/>
          <p:nvPr/>
        </p:nvSpPr>
        <p:spPr>
          <a:xfrm>
            <a:off x="214" y="108176"/>
            <a:ext cx="12191573" cy="584775"/>
          </a:xfrm>
          <a:prstGeom prst="rect">
            <a:avLst/>
          </a:prstGeom>
        </p:spPr>
        <p:txBody>
          <a:bodyPr wrap="square">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Novel HER-2 directed therapies</a:t>
            </a:r>
          </a:p>
        </p:txBody>
      </p:sp>
      <p:sp>
        <p:nvSpPr>
          <p:cNvPr id="4" name="Rettangolo 3">
            <a:extLst>
              <a:ext uri="{FF2B5EF4-FFF2-40B4-BE49-F238E27FC236}">
                <a16:creationId xmlns:a16="http://schemas.microsoft.com/office/drawing/2014/main" id="{24D2B8C7-D7F0-3C4D-8278-70567F865674}"/>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FFFFFF"/>
              </a:solidFill>
              <a:effectLst/>
              <a:uLnTx/>
              <a:uFillTx/>
              <a:latin typeface="Lucida Sans"/>
              <a:ea typeface="Calisto MT" pitchFamily="-112" charset="0"/>
              <a:cs typeface="Lucida Sans"/>
            </a:endParaRPr>
          </a:p>
        </p:txBody>
      </p:sp>
      <p:pic>
        <p:nvPicPr>
          <p:cNvPr id="2" name="Picture 1">
            <a:extLst>
              <a:ext uri="{FF2B5EF4-FFF2-40B4-BE49-F238E27FC236}">
                <a16:creationId xmlns:a16="http://schemas.microsoft.com/office/drawing/2014/main" id="{8DE9179B-1573-4FD9-FBF7-C65990D09CF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6582" r="1776"/>
          <a:stretch/>
        </p:blipFill>
        <p:spPr>
          <a:xfrm>
            <a:off x="1065722" y="1633573"/>
            <a:ext cx="10296951" cy="4451786"/>
          </a:xfrm>
          <a:prstGeom prst="rect">
            <a:avLst/>
          </a:prstGeom>
        </p:spPr>
      </p:pic>
    </p:spTree>
    <p:extLst>
      <p:ext uri="{BB962C8B-B14F-4D97-AF65-F5344CB8AC3E}">
        <p14:creationId xmlns:p14="http://schemas.microsoft.com/office/powerpoint/2010/main" val="2459563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4D2B8C7-D7F0-3C4D-8278-70567F865674}"/>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FFFFFF"/>
              </a:solidFill>
              <a:effectLst/>
              <a:uLnTx/>
              <a:uFillTx/>
              <a:latin typeface="Lucida Sans"/>
              <a:ea typeface="Calisto MT" pitchFamily="-112" charset="0"/>
              <a:cs typeface="Lucida Sans"/>
            </a:endParaRPr>
          </a:p>
        </p:txBody>
      </p:sp>
      <p:sp>
        <p:nvSpPr>
          <p:cNvPr id="6" name="Rettangolo 3">
            <a:extLst>
              <a:ext uri="{FF2B5EF4-FFF2-40B4-BE49-F238E27FC236}">
                <a16:creationId xmlns:a16="http://schemas.microsoft.com/office/drawing/2014/main" id="{7C91B7BE-627B-0B4B-918E-EEFC04941543}"/>
              </a:ext>
            </a:extLst>
          </p:cNvPr>
          <p:cNvSpPr>
            <a:spLocks noChangeArrowheads="1"/>
          </p:cNvSpPr>
          <p:nvPr/>
        </p:nvSpPr>
        <p:spPr bwMode="auto">
          <a:xfrm>
            <a:off x="9872100" y="6501528"/>
            <a:ext cx="2319900"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121908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srgbClr val="002060"/>
                </a:solidFill>
                <a:effectLst/>
                <a:uLnTx/>
                <a:uFillTx/>
                <a:latin typeface="Calibri" charset="0"/>
                <a:ea typeface="ＭＳ Ｐゴシック" charset="-128"/>
                <a:cs typeface="+mn-cs"/>
              </a:rPr>
              <a:t>Elimova</a:t>
            </a:r>
            <a:r>
              <a:rPr kumimoji="0" lang="en-US" sz="1333" b="1" i="0" u="none" strike="noStrike" kern="1200" cap="none" spc="0" normalizeH="0" baseline="0" noProof="0" dirty="0">
                <a:ln>
                  <a:noFill/>
                </a:ln>
                <a:solidFill>
                  <a:srgbClr val="002060"/>
                </a:solidFill>
                <a:effectLst/>
                <a:uLnTx/>
                <a:uFillTx/>
                <a:latin typeface="Calibri" charset="0"/>
                <a:ea typeface="ＭＳ Ｐゴシック" charset="-128"/>
                <a:cs typeface="+mn-cs"/>
              </a:rPr>
              <a:t> et al, ASCO GI 2023</a:t>
            </a:r>
          </a:p>
        </p:txBody>
      </p:sp>
      <p:sp>
        <p:nvSpPr>
          <p:cNvPr id="8" name="Rettangolo 7">
            <a:extLst>
              <a:ext uri="{FF2B5EF4-FFF2-40B4-BE49-F238E27FC236}">
                <a16:creationId xmlns:a16="http://schemas.microsoft.com/office/drawing/2014/main" id="{29887B35-E004-C69E-7495-9FD398DCCFAD}"/>
              </a:ext>
            </a:extLst>
          </p:cNvPr>
          <p:cNvSpPr/>
          <p:nvPr/>
        </p:nvSpPr>
        <p:spPr>
          <a:xfrm>
            <a:off x="214" y="108176"/>
            <a:ext cx="12191573" cy="584775"/>
          </a:xfrm>
          <a:prstGeom prst="rect">
            <a:avLst/>
          </a:prstGeom>
        </p:spPr>
        <p:txBody>
          <a:bodyPr wrap="square">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Zanidatamab: a HER2 targeted bispecific antibody</a:t>
            </a:r>
          </a:p>
        </p:txBody>
      </p:sp>
      <p:pic>
        <p:nvPicPr>
          <p:cNvPr id="9" name="Picture 1">
            <a:extLst>
              <a:ext uri="{FF2B5EF4-FFF2-40B4-BE49-F238E27FC236}">
                <a16:creationId xmlns:a16="http://schemas.microsoft.com/office/drawing/2014/main" id="{9015EB08-D9EF-D37A-23D4-53EF65E76F42}"/>
              </a:ext>
            </a:extLst>
          </p:cNvPr>
          <p:cNvPicPr>
            <a:picLocks noChangeAspect="1"/>
          </p:cNvPicPr>
          <p:nvPr/>
        </p:nvPicPr>
        <p:blipFill rotWithShape="1">
          <a:blip r:embed="rId2"/>
          <a:srcRect l="31358" t="20553" r="5473" b="6347"/>
          <a:stretch/>
        </p:blipFill>
        <p:spPr>
          <a:xfrm>
            <a:off x="192039" y="3860972"/>
            <a:ext cx="4482791" cy="2789283"/>
          </a:xfrm>
          <a:prstGeom prst="rect">
            <a:avLst/>
          </a:prstGeom>
        </p:spPr>
      </p:pic>
      <p:pic>
        <p:nvPicPr>
          <p:cNvPr id="10" name="Immagine 9">
            <a:extLst>
              <a:ext uri="{FF2B5EF4-FFF2-40B4-BE49-F238E27FC236}">
                <a16:creationId xmlns:a16="http://schemas.microsoft.com/office/drawing/2014/main" id="{BC790892-4394-1E8E-9C61-D3AB42AFE93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046043" y="2035747"/>
            <a:ext cx="6874724" cy="3528712"/>
          </a:xfrm>
          <a:prstGeom prst="rect">
            <a:avLst/>
          </a:prstGeom>
        </p:spPr>
      </p:pic>
      <p:sp>
        <p:nvSpPr>
          <p:cNvPr id="11" name="CasellaDiTesto 10">
            <a:extLst>
              <a:ext uri="{FF2B5EF4-FFF2-40B4-BE49-F238E27FC236}">
                <a16:creationId xmlns:a16="http://schemas.microsoft.com/office/drawing/2014/main" id="{3BE5C04E-EA6A-A10E-1640-26A026C13EFF}"/>
              </a:ext>
            </a:extLst>
          </p:cNvPr>
          <p:cNvSpPr txBox="1"/>
          <p:nvPr/>
        </p:nvSpPr>
        <p:spPr>
          <a:xfrm>
            <a:off x="15245386" y="7394074"/>
            <a:ext cx="3627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595454"/>
                </a:solidFill>
                <a:effectLst/>
                <a:uLnTx/>
                <a:uFillTx/>
                <a:latin typeface="Arial Narrow" panose="020B0604020202020204" pitchFamily="34" charset="0"/>
                <a:ea typeface="+mn-ea"/>
                <a:cs typeface="Arial Narrow" panose="020B0604020202020204" pitchFamily="34" charset="0"/>
              </a:rPr>
              <a:t>Elimova</a:t>
            </a:r>
            <a:r>
              <a:rPr kumimoji="0" lang="en-US" sz="1400" b="0" i="1" u="none" strike="noStrike" kern="1200" cap="none" spc="0" normalizeH="0" baseline="0" noProof="0" dirty="0">
                <a:ln>
                  <a:noFill/>
                </a:ln>
                <a:solidFill>
                  <a:srgbClr val="595454"/>
                </a:solidFill>
                <a:effectLst/>
                <a:uLnTx/>
                <a:uFillTx/>
                <a:latin typeface="Arial Narrow" panose="020B0604020202020204" pitchFamily="34" charset="0"/>
                <a:ea typeface="+mn-ea"/>
                <a:cs typeface="Arial Narrow" panose="020B0604020202020204" pitchFamily="34" charset="0"/>
              </a:rPr>
              <a:t> et al, ASCO GI 2023</a:t>
            </a:r>
          </a:p>
        </p:txBody>
      </p:sp>
      <p:pic>
        <p:nvPicPr>
          <p:cNvPr id="12" name="Picture 1">
            <a:extLst>
              <a:ext uri="{FF2B5EF4-FFF2-40B4-BE49-F238E27FC236}">
                <a16:creationId xmlns:a16="http://schemas.microsoft.com/office/drawing/2014/main" id="{1A22F2A4-69C1-C77E-EB88-49DD92F1FA5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20553" r="68742" b="6347"/>
          <a:stretch/>
        </p:blipFill>
        <p:spPr>
          <a:xfrm>
            <a:off x="1233792" y="984239"/>
            <a:ext cx="2399287" cy="2789283"/>
          </a:xfrm>
          <a:prstGeom prst="rect">
            <a:avLst/>
          </a:prstGeom>
        </p:spPr>
      </p:pic>
    </p:spTree>
    <p:extLst>
      <p:ext uri="{BB962C8B-B14F-4D97-AF65-F5344CB8AC3E}">
        <p14:creationId xmlns:p14="http://schemas.microsoft.com/office/powerpoint/2010/main" val="4049019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A7975-D44C-B1FE-68FC-887DA3882E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76D6EF-90E9-C084-6F03-E2E066B17D8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39641" y="1484235"/>
            <a:ext cx="9512718" cy="4504509"/>
          </a:xfrm>
          <a:prstGeom prst="rect">
            <a:avLst/>
          </a:prstGeom>
        </p:spPr>
      </p:pic>
      <p:sp>
        <p:nvSpPr>
          <p:cNvPr id="2" name="Title 1">
            <a:extLst>
              <a:ext uri="{FF2B5EF4-FFF2-40B4-BE49-F238E27FC236}">
                <a16:creationId xmlns:a16="http://schemas.microsoft.com/office/drawing/2014/main" id="{86F69ADE-DBFD-AD83-047A-FF8A140B2601}"/>
              </a:ext>
            </a:extLst>
          </p:cNvPr>
          <p:cNvSpPr>
            <a:spLocks noGrp="1"/>
          </p:cNvSpPr>
          <p:nvPr>
            <p:ph type="title"/>
          </p:nvPr>
        </p:nvSpPr>
        <p:spPr>
          <a:xfrm>
            <a:off x="1348380" y="332656"/>
            <a:ext cx="10424519" cy="662782"/>
          </a:xfrm>
        </p:spPr>
        <p:txBody>
          <a:bodyPr>
            <a:noAutofit/>
          </a:bodyPr>
          <a:lstStyle/>
          <a:p>
            <a:pPr algn="l"/>
            <a:r>
              <a:rPr lang="en-US" sz="3200" dirty="0">
                <a:latin typeface="Calibri" panose="020F0502020204030204" pitchFamily="34" charset="0"/>
                <a:cs typeface="Calibri" panose="020F0502020204030204" pitchFamily="34" charset="0"/>
              </a:rPr>
              <a:t>Phase II Study of First-Line Zanidatamab and Chemotherapy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for HER2-Positive Advanced GEJ Cancers – PFS</a:t>
            </a:r>
          </a:p>
        </p:txBody>
      </p:sp>
      <p:sp>
        <p:nvSpPr>
          <p:cNvPr id="6" name="TextBox 5">
            <a:extLst>
              <a:ext uri="{FF2B5EF4-FFF2-40B4-BE49-F238E27FC236}">
                <a16:creationId xmlns:a16="http://schemas.microsoft.com/office/drawing/2014/main" id="{6BCE6E69-872B-556D-56D0-A01E3AE083B8}"/>
              </a:ext>
            </a:extLst>
          </p:cNvPr>
          <p:cNvSpPr txBox="1"/>
          <p:nvPr/>
        </p:nvSpPr>
        <p:spPr>
          <a:xfrm>
            <a:off x="0" y="6534835"/>
            <a:ext cx="10239153"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Elimova</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E et al. ESMO 2024;Abstract 3212.</a:t>
            </a:r>
          </a:p>
        </p:txBody>
      </p:sp>
      <p:sp>
        <p:nvSpPr>
          <p:cNvPr id="9" name="Rectangle 8">
            <a:extLst>
              <a:ext uri="{FF2B5EF4-FFF2-40B4-BE49-F238E27FC236}">
                <a16:creationId xmlns:a16="http://schemas.microsoft.com/office/drawing/2014/main" id="{4CE0A94C-8B01-8FA9-D367-CF3C1ABFD6B6}"/>
              </a:ext>
            </a:extLst>
          </p:cNvPr>
          <p:cNvSpPr/>
          <p:nvPr/>
        </p:nvSpPr>
        <p:spPr bwMode="auto">
          <a:xfrm>
            <a:off x="1348381" y="1555744"/>
            <a:ext cx="427139" cy="361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4" name="TextBox 3">
            <a:extLst>
              <a:ext uri="{FF2B5EF4-FFF2-40B4-BE49-F238E27FC236}">
                <a16:creationId xmlns:a16="http://schemas.microsoft.com/office/drawing/2014/main" id="{E2BCAB9C-C6BB-63AE-3EFC-B57FC471853F}"/>
              </a:ext>
            </a:extLst>
          </p:cNvPr>
          <p:cNvSpPr txBox="1"/>
          <p:nvPr/>
        </p:nvSpPr>
        <p:spPr>
          <a:xfrm>
            <a:off x="1284790" y="5967675"/>
            <a:ext cx="10239153"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ccHER2+ = centrally confirmed HER2-positive</a:t>
            </a:r>
          </a:p>
        </p:txBody>
      </p:sp>
    </p:spTree>
    <p:extLst>
      <p:ext uri="{BB962C8B-B14F-4D97-AF65-F5344CB8AC3E}">
        <p14:creationId xmlns:p14="http://schemas.microsoft.com/office/powerpoint/2010/main" val="1411604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Raghav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397099449"/>
              </p:ext>
            </p:extLst>
          </p:nvPr>
        </p:nvGraphicFramePr>
        <p:xfrm>
          <a:off x="1019435" y="2204864"/>
          <a:ext cx="10153128" cy="1944216"/>
        </p:xfrm>
        <a:graphic>
          <a:graphicData uri="http://schemas.openxmlformats.org/drawingml/2006/table">
            <a:tbl>
              <a:tblPr firstRow="1" bandRow="1">
                <a:tableStyleId>{F2DE63D5-997A-4646-A377-4702673A728D}</a:tableStyleId>
              </a:tblPr>
              <a:tblGrid>
                <a:gridCol w="2988333">
                  <a:extLst>
                    <a:ext uri="{9D8B030D-6E8A-4147-A177-3AD203B41FA5}">
                      <a16:colId xmlns:a16="http://schemas.microsoft.com/office/drawing/2014/main" val="20000"/>
                    </a:ext>
                  </a:extLst>
                </a:gridCol>
                <a:gridCol w="7164795">
                  <a:extLst>
                    <a:ext uri="{9D8B030D-6E8A-4147-A177-3AD203B41FA5}">
                      <a16:colId xmlns:a16="http://schemas.microsoft.com/office/drawing/2014/main" val="20001"/>
                    </a:ext>
                  </a:extLst>
                </a:gridCol>
              </a:tblGrid>
              <a:tr h="1198080">
                <a:tc>
                  <a:txBody>
                    <a:bodyPr/>
                    <a:lstStyle/>
                    <a:p>
                      <a:r>
                        <a:rPr lang="en-US" sz="1800" b="1" kern="1200" dirty="0">
                          <a:solidFill>
                            <a:schemeClr val="tx1"/>
                          </a:solidFill>
                          <a:effectLst/>
                          <a:latin typeface="+mn-lt"/>
                          <a:ea typeface="+mn-ea"/>
                          <a:cs typeface="+mn-cs"/>
                        </a:rPr>
                        <a:t>Advisory Committees and 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Daiichi Sankyo Inc, Eisai Inc, Guardant Health, Janssen Biotech Inc,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46136">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bl>
          </a:graphicData>
        </a:graphic>
      </p:graphicFrame>
    </p:spTree>
    <p:custDataLst>
      <p:tags r:id="rId1"/>
    </p:custDataLst>
    <p:extLst>
      <p:ext uri="{BB962C8B-B14F-4D97-AF65-F5344CB8AC3E}">
        <p14:creationId xmlns:p14="http://schemas.microsoft.com/office/powerpoint/2010/main" val="41501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FCE39-3050-672D-8A5D-24EBD4A7C3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B9E2D0-C766-FD5E-0AE0-576F0E7642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48381" y="1340768"/>
            <a:ext cx="9824580" cy="4608512"/>
          </a:xfrm>
          <a:prstGeom prst="rect">
            <a:avLst/>
          </a:prstGeom>
        </p:spPr>
      </p:pic>
      <p:sp>
        <p:nvSpPr>
          <p:cNvPr id="2" name="Title 1">
            <a:extLst>
              <a:ext uri="{FF2B5EF4-FFF2-40B4-BE49-F238E27FC236}">
                <a16:creationId xmlns:a16="http://schemas.microsoft.com/office/drawing/2014/main" id="{36E02ABE-85D3-7A2A-C563-952324757BCB}"/>
              </a:ext>
            </a:extLst>
          </p:cNvPr>
          <p:cNvSpPr>
            <a:spLocks noGrp="1"/>
          </p:cNvSpPr>
          <p:nvPr>
            <p:ph type="title"/>
          </p:nvPr>
        </p:nvSpPr>
        <p:spPr>
          <a:xfrm>
            <a:off x="1348380" y="332656"/>
            <a:ext cx="10424519" cy="662782"/>
          </a:xfrm>
        </p:spPr>
        <p:txBody>
          <a:bodyPr>
            <a:noAutofit/>
          </a:bodyPr>
          <a:lstStyle/>
          <a:p>
            <a:pPr algn="l"/>
            <a:r>
              <a:rPr lang="en-US" sz="3200" dirty="0">
                <a:latin typeface="Calibri" panose="020F0502020204030204" pitchFamily="34" charset="0"/>
                <a:cs typeface="Calibri" panose="020F0502020204030204" pitchFamily="34" charset="0"/>
              </a:rPr>
              <a:t>Phase II Study of First-Line </a:t>
            </a:r>
            <a:r>
              <a:rPr lang="en-US" sz="3200" dirty="0" err="1">
                <a:latin typeface="Calibri" panose="020F0502020204030204" pitchFamily="34" charset="0"/>
                <a:cs typeface="Calibri" panose="020F0502020204030204" pitchFamily="34" charset="0"/>
              </a:rPr>
              <a:t>Zanidatamab</a:t>
            </a:r>
            <a:r>
              <a:rPr lang="en-US" sz="3200" dirty="0">
                <a:latin typeface="Calibri" panose="020F0502020204030204" pitchFamily="34" charset="0"/>
                <a:cs typeface="Calibri" panose="020F0502020204030204" pitchFamily="34" charset="0"/>
              </a:rPr>
              <a:t> and Chemotherapy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for HER2-Positive Advanced GEJ Cancers – OS</a:t>
            </a:r>
          </a:p>
        </p:txBody>
      </p:sp>
      <p:sp>
        <p:nvSpPr>
          <p:cNvPr id="6" name="TextBox 5">
            <a:extLst>
              <a:ext uri="{FF2B5EF4-FFF2-40B4-BE49-F238E27FC236}">
                <a16:creationId xmlns:a16="http://schemas.microsoft.com/office/drawing/2014/main" id="{000C3AC1-C6E0-22DB-B0E0-C92835333C84}"/>
              </a:ext>
            </a:extLst>
          </p:cNvPr>
          <p:cNvSpPr txBox="1"/>
          <p:nvPr/>
        </p:nvSpPr>
        <p:spPr>
          <a:xfrm>
            <a:off x="0" y="6534835"/>
            <a:ext cx="10239153"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Elimova</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E et al. ESMO 2024;Abstract 3212.</a:t>
            </a:r>
          </a:p>
        </p:txBody>
      </p:sp>
      <p:sp>
        <p:nvSpPr>
          <p:cNvPr id="9" name="Rectangle 8">
            <a:extLst>
              <a:ext uri="{FF2B5EF4-FFF2-40B4-BE49-F238E27FC236}">
                <a16:creationId xmlns:a16="http://schemas.microsoft.com/office/drawing/2014/main" id="{72CA6A7D-EA3D-2561-4419-7C4D4A0E4E6E}"/>
              </a:ext>
            </a:extLst>
          </p:cNvPr>
          <p:cNvSpPr/>
          <p:nvPr/>
        </p:nvSpPr>
        <p:spPr bwMode="auto">
          <a:xfrm>
            <a:off x="1348381" y="1555744"/>
            <a:ext cx="427139" cy="361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2956999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2273D-8F58-2D00-7B10-5033C4786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DF587-5E59-9185-E4A8-4384F8CFBA08}"/>
              </a:ext>
            </a:extLst>
          </p:cNvPr>
          <p:cNvSpPr>
            <a:spLocks noGrp="1"/>
          </p:cNvSpPr>
          <p:nvPr>
            <p:ph type="title"/>
          </p:nvPr>
        </p:nvSpPr>
        <p:spPr>
          <a:xfrm>
            <a:off x="0" y="101922"/>
            <a:ext cx="12192000" cy="662782"/>
          </a:xfrm>
        </p:spPr>
        <p:txBody>
          <a:bodyPr>
            <a:noAutofit/>
          </a:bodyPr>
          <a:lstStyle/>
          <a:p>
            <a:r>
              <a:rPr lang="en-US" sz="3200" dirty="0">
                <a:latin typeface="Calibri" panose="020F0502020204030204" pitchFamily="34" charset="0"/>
                <a:cs typeface="Calibri" panose="020F0502020204030204" pitchFamily="34" charset="0"/>
              </a:rPr>
              <a:t>Phase II Study of First-Line </a:t>
            </a:r>
            <a:r>
              <a:rPr lang="en-US" sz="3200" dirty="0" err="1">
                <a:latin typeface="Calibri" panose="020F0502020204030204" pitchFamily="34" charset="0"/>
                <a:cs typeface="Calibri" panose="020F0502020204030204" pitchFamily="34" charset="0"/>
              </a:rPr>
              <a:t>Zanidatamab</a:t>
            </a:r>
            <a:r>
              <a:rPr lang="en-US" sz="3200" dirty="0">
                <a:latin typeface="Calibri" panose="020F0502020204030204" pitchFamily="34" charset="0"/>
                <a:cs typeface="Calibri" panose="020F0502020204030204" pitchFamily="34" charset="0"/>
              </a:rPr>
              <a:t> and Chemotherapy – Safety</a:t>
            </a:r>
          </a:p>
        </p:txBody>
      </p:sp>
      <p:sp>
        <p:nvSpPr>
          <p:cNvPr id="6" name="TextBox 5">
            <a:extLst>
              <a:ext uri="{FF2B5EF4-FFF2-40B4-BE49-F238E27FC236}">
                <a16:creationId xmlns:a16="http://schemas.microsoft.com/office/drawing/2014/main" id="{4549CEB9-25B3-EF79-E365-DBA64D057919}"/>
              </a:ext>
            </a:extLst>
          </p:cNvPr>
          <p:cNvSpPr txBox="1"/>
          <p:nvPr/>
        </p:nvSpPr>
        <p:spPr>
          <a:xfrm>
            <a:off x="0" y="6534835"/>
            <a:ext cx="10239153"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Elimova</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E et al. ESMO 2024;Abstract 3212.</a:t>
            </a:r>
          </a:p>
        </p:txBody>
      </p:sp>
      <p:pic>
        <p:nvPicPr>
          <p:cNvPr id="3" name="Picture 2">
            <a:extLst>
              <a:ext uri="{FF2B5EF4-FFF2-40B4-BE49-F238E27FC236}">
                <a16:creationId xmlns:a16="http://schemas.microsoft.com/office/drawing/2014/main" id="{8222F211-1238-8905-90B1-22EAEE082C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78642"/>
          <a:stretch>
            <a:fillRect/>
          </a:stretch>
        </p:blipFill>
        <p:spPr>
          <a:xfrm>
            <a:off x="5726478" y="704879"/>
            <a:ext cx="2913738" cy="5946228"/>
          </a:xfrm>
          <a:prstGeom prst="rect">
            <a:avLst/>
          </a:prstGeom>
        </p:spPr>
      </p:pic>
      <p:pic>
        <p:nvPicPr>
          <p:cNvPr id="5" name="Picture 4">
            <a:extLst>
              <a:ext uri="{FF2B5EF4-FFF2-40B4-BE49-F238E27FC236}">
                <a16:creationId xmlns:a16="http://schemas.microsoft.com/office/drawing/2014/main" id="{0DF236B0-B0C0-509F-6645-6D5810611455}"/>
              </a:ext>
            </a:extLst>
          </p:cNvPr>
          <p:cNvPicPr>
            <a:picLocks noChangeAspect="1"/>
          </p:cNvPicPr>
          <p:nvPr/>
        </p:nvPicPr>
        <p:blipFill>
          <a:blip r:embed="rId2">
            <a:extLst>
              <a:ext uri="{BEBA8EAE-BF5A-486C-A8C5-ECC9F3942E4B}">
                <a14:imgProps xmlns:a14="http://schemas.microsoft.com/office/drawing/2010/main">
                  <a14:imgLayer r:embed="rId4">
                    <a14:imgEffect>
                      <a14:sharpenSoften amount="25000"/>
                    </a14:imgEffect>
                  </a14:imgLayer>
                </a14:imgProps>
              </a:ext>
            </a:extLst>
          </a:blip>
          <a:srcRect r="86281"/>
          <a:stretch>
            <a:fillRect/>
          </a:stretch>
        </p:blipFill>
        <p:spPr>
          <a:xfrm>
            <a:off x="3863752" y="703037"/>
            <a:ext cx="1872208" cy="5948070"/>
          </a:xfrm>
          <a:prstGeom prst="rect">
            <a:avLst/>
          </a:prstGeom>
        </p:spPr>
      </p:pic>
      <p:sp>
        <p:nvSpPr>
          <p:cNvPr id="4" name="TextBox 3">
            <a:extLst>
              <a:ext uri="{FF2B5EF4-FFF2-40B4-BE49-F238E27FC236}">
                <a16:creationId xmlns:a16="http://schemas.microsoft.com/office/drawing/2014/main" id="{5F0301DA-53FF-FC2B-CBFC-B814705771F3}"/>
              </a:ext>
            </a:extLst>
          </p:cNvPr>
          <p:cNvSpPr txBox="1"/>
          <p:nvPr/>
        </p:nvSpPr>
        <p:spPr>
          <a:xfrm>
            <a:off x="1" y="5445224"/>
            <a:ext cx="3503712"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TRAE = treatment-related adverse event; IRR = infusion-related reaction; </a:t>
            </a:r>
            <a:b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b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AESI = adverse event of special interest</a:t>
            </a:r>
          </a:p>
        </p:txBody>
      </p:sp>
    </p:spTree>
    <p:extLst>
      <p:ext uri="{BB962C8B-B14F-4D97-AF65-F5344CB8AC3E}">
        <p14:creationId xmlns:p14="http://schemas.microsoft.com/office/powerpoint/2010/main" val="382275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9CA5FFF-B722-0A4E-BFBB-92E69CBE6C62}"/>
              </a:ext>
            </a:extLst>
          </p:cNvPr>
          <p:cNvSpPr/>
          <p:nvPr/>
        </p:nvSpPr>
        <p:spPr>
          <a:xfrm>
            <a:off x="214" y="108176"/>
            <a:ext cx="12191573" cy="584775"/>
          </a:xfrm>
          <a:prstGeom prst="rect">
            <a:avLst/>
          </a:prstGeom>
        </p:spPr>
        <p:txBody>
          <a:bodyPr wrap="square">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Zanidatamab in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mGC</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first line treatment: the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Herizon</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GEA-01 Trial </a:t>
            </a:r>
          </a:p>
        </p:txBody>
      </p:sp>
      <p:sp>
        <p:nvSpPr>
          <p:cNvPr id="4" name="Rettangolo 3">
            <a:extLst>
              <a:ext uri="{FF2B5EF4-FFF2-40B4-BE49-F238E27FC236}">
                <a16:creationId xmlns:a16="http://schemas.microsoft.com/office/drawing/2014/main" id="{24D2B8C7-D7F0-3C4D-8278-70567F865674}"/>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FFFFFF"/>
              </a:solidFill>
              <a:effectLst/>
              <a:uLnTx/>
              <a:uFillTx/>
              <a:latin typeface="Lucida Sans"/>
              <a:ea typeface="Calisto MT" pitchFamily="-112" charset="0"/>
              <a:cs typeface="Lucida Sans"/>
            </a:endParaRPr>
          </a:p>
        </p:txBody>
      </p:sp>
      <p:sp>
        <p:nvSpPr>
          <p:cNvPr id="6" name="Rettangolo 3">
            <a:extLst>
              <a:ext uri="{FF2B5EF4-FFF2-40B4-BE49-F238E27FC236}">
                <a16:creationId xmlns:a16="http://schemas.microsoft.com/office/drawing/2014/main" id="{7C91B7BE-627B-0B4B-918E-EEFC04941543}"/>
              </a:ext>
            </a:extLst>
          </p:cNvPr>
          <p:cNvSpPr>
            <a:spLocks noChangeArrowheads="1"/>
          </p:cNvSpPr>
          <p:nvPr/>
        </p:nvSpPr>
        <p:spPr bwMode="auto">
          <a:xfrm>
            <a:off x="9199310" y="6529610"/>
            <a:ext cx="29924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121908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2060"/>
                </a:solidFill>
                <a:effectLst/>
                <a:uLnTx/>
                <a:uFillTx/>
                <a:latin typeface="Calibri" charset="0"/>
                <a:ea typeface="ＭＳ Ｐゴシック" charset="-128"/>
                <a:cs typeface="+mn-cs"/>
              </a:rPr>
              <a:t>Tabernero et al. Future Oncology 2022</a:t>
            </a:r>
            <a:endParaRPr kumimoji="0" lang="en-US" sz="1333" b="1" i="0" u="none" strike="noStrike" kern="1200" cap="none" spc="0" normalizeH="0" baseline="0" noProof="0" dirty="0">
              <a:ln>
                <a:noFill/>
              </a:ln>
              <a:solidFill>
                <a:srgbClr val="002060"/>
              </a:solidFill>
              <a:effectLst/>
              <a:uLnTx/>
              <a:uFillTx/>
              <a:latin typeface="Arial" charset="0"/>
              <a:ea typeface="ＭＳ Ｐゴシック" charset="-128"/>
              <a:cs typeface="+mn-cs"/>
            </a:endParaRPr>
          </a:p>
        </p:txBody>
      </p:sp>
      <p:pic>
        <p:nvPicPr>
          <p:cNvPr id="7" name="Picture 6">
            <a:extLst>
              <a:ext uri="{FF2B5EF4-FFF2-40B4-BE49-F238E27FC236}">
                <a16:creationId xmlns:a16="http://schemas.microsoft.com/office/drawing/2014/main" id="{8E08E74E-B208-4B07-2591-A9494993BC68}"/>
              </a:ext>
            </a:extLst>
          </p:cNvPr>
          <p:cNvPicPr>
            <a:picLocks noChangeAspect="1"/>
          </p:cNvPicPr>
          <p:nvPr/>
        </p:nvPicPr>
        <p:blipFill>
          <a:blip r:embed="rId2"/>
          <a:stretch>
            <a:fillRect/>
          </a:stretch>
        </p:blipFill>
        <p:spPr>
          <a:xfrm>
            <a:off x="657954" y="1287446"/>
            <a:ext cx="10719338" cy="5030566"/>
          </a:xfrm>
          <a:prstGeom prst="rect">
            <a:avLst/>
          </a:prstGeom>
        </p:spPr>
      </p:pic>
    </p:spTree>
    <p:extLst>
      <p:ext uri="{BB962C8B-B14F-4D97-AF65-F5344CB8AC3E}">
        <p14:creationId xmlns:p14="http://schemas.microsoft.com/office/powerpoint/2010/main" val="2915635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32"/>
          <p:cNvSpPr/>
          <p:nvPr/>
        </p:nvSpPr>
        <p:spPr>
          <a:xfrm>
            <a:off x="1" y="772549"/>
            <a:ext cx="12191999" cy="131912"/>
          </a:xfrm>
          <a:prstGeom prst="rect">
            <a:avLst/>
          </a:prstGeom>
          <a:gradFill>
            <a:gsLst>
              <a:gs pos="0">
                <a:srgbClr val="FFFFFF"/>
              </a:gs>
              <a:gs pos="70000">
                <a:srgbClr val="17365D"/>
              </a:gs>
              <a:gs pos="100000">
                <a:srgbClr val="17365D"/>
              </a:gs>
            </a:gsLst>
            <a:path path="circle">
              <a:fillToRect t="100000" r="100000"/>
            </a:path>
            <a:tileRect l="-100000" b="-100000"/>
          </a:gradFill>
          <a:ln>
            <a:noFill/>
          </a:ln>
        </p:spPr>
        <p:txBody>
          <a:bodyPr spcFirstLastPara="1" wrap="square" lIns="91425" tIns="45700" rIns="91425" bIns="45700" anchor="ctr" anchorCtr="1">
            <a:noAutofit/>
          </a:bodyPr>
          <a:lstStyle/>
          <a:p>
            <a:pPr marL="0" marR="0" lvl="0" indent="0" algn="l" defTabSz="914400" rtl="0" eaLnBrk="1" fontAlgn="auto" latinLnBrk="0" hangingPunct="1">
              <a:lnSpc>
                <a:spcPct val="100000"/>
              </a:lnSpc>
              <a:spcBef>
                <a:spcPts val="0"/>
              </a:spcBef>
              <a:spcAft>
                <a:spcPts val="0"/>
              </a:spcAft>
              <a:buClr>
                <a:srgbClr val="595454"/>
              </a:buClr>
              <a:buSzPts val="2700"/>
              <a:buFont typeface="Calibri"/>
              <a:buNone/>
              <a:tabLst/>
              <a:defRPr/>
            </a:pPr>
            <a:endParaRPr kumimoji="0" lang="en-US" sz="2700" b="0" i="0" u="none" strike="noStrike" kern="1200" cap="none" spc="0" normalizeH="0" baseline="0" noProof="0" dirty="0">
              <a:ln>
                <a:noFill/>
              </a:ln>
              <a:solidFill>
                <a:srgbClr val="FFFFFF"/>
              </a:solidFill>
              <a:effectLst/>
              <a:uLnTx/>
              <a:uFillTx/>
              <a:latin typeface="Lucida Sans"/>
              <a:ea typeface="Lucida Sans"/>
              <a:cs typeface="Lucida Sans"/>
              <a:sym typeface="Lucida Sans"/>
            </a:endParaRPr>
          </a:p>
        </p:txBody>
      </p:sp>
      <p:sp>
        <p:nvSpPr>
          <p:cNvPr id="840" name="Google Shape;840;p32"/>
          <p:cNvSpPr/>
          <p:nvPr/>
        </p:nvSpPr>
        <p:spPr>
          <a:xfrm>
            <a:off x="2" y="98552"/>
            <a:ext cx="12191999" cy="553998"/>
          </a:xfrm>
          <a:prstGeom prst="rect">
            <a:avLst/>
          </a:prstGeom>
          <a:noFill/>
          <a:ln>
            <a:noFill/>
          </a:ln>
        </p:spPr>
        <p:txBody>
          <a:bodyPr spcFirstLastPara="1" wrap="square" lIns="91425" tIns="45700" rIns="91425" bIns="4570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a:ea typeface="Calibri"/>
                <a:cs typeface="Calibri"/>
                <a:sym typeface="Calibri"/>
              </a:rPr>
              <a:t>Conclusions</a:t>
            </a:r>
          </a:p>
        </p:txBody>
      </p:sp>
      <p:sp>
        <p:nvSpPr>
          <p:cNvPr id="841" name="Google Shape;841;p32"/>
          <p:cNvSpPr txBox="1"/>
          <p:nvPr/>
        </p:nvSpPr>
        <p:spPr>
          <a:xfrm>
            <a:off x="707158" y="838505"/>
            <a:ext cx="10581731" cy="55654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4000"/>
              </a:lnSpc>
              <a:spcBef>
                <a:spcPts val="0"/>
              </a:spcBef>
              <a:spcAft>
                <a:spcPts val="0"/>
              </a:spcAft>
              <a:buClr>
                <a:srgbClr val="C00000"/>
              </a:buClr>
              <a:buSzPts val="2200"/>
              <a:buFontTx/>
              <a:buNone/>
              <a:tabLst/>
              <a:defRPr/>
            </a:pPr>
            <a:endPar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endParaRPr>
          </a:p>
          <a:p>
            <a:pPr marL="342900" marR="0" lvl="0" indent="-342900" algn="l" defTabSz="914400" rtl="0" eaLnBrk="1" fontAlgn="auto" latinLnBrk="0" hangingPunct="1">
              <a:lnSpc>
                <a:spcPct val="114000"/>
              </a:lnSpc>
              <a:spcBef>
                <a:spcPts val="0"/>
              </a:spcBef>
              <a:spcAft>
                <a:spcPts val="0"/>
              </a:spcAft>
              <a:buClr>
                <a:srgbClr val="C00000"/>
              </a:buClr>
              <a:buSzPts val="2200"/>
              <a:buFont typeface="Arial" panose="020B0604020202020204" pitchFamily="34" charset="0"/>
              <a:buChar char="•"/>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Calibri"/>
                <a:cs typeface="Calibri" panose="020F0502020204030204" pitchFamily="34" charset="0"/>
                <a:sym typeface="Calibri"/>
              </a:rPr>
              <a:t>Platin-based doublet </a:t>
            </a:r>
            <a:r>
              <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rPr>
              <a:t>chemotherapy plus </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Calibri"/>
                <a:cs typeface="Calibri" panose="020F0502020204030204" pitchFamily="34" charset="0"/>
                <a:sym typeface="Calibri"/>
              </a:rPr>
              <a:t>trastuzumab</a:t>
            </a:r>
            <a:r>
              <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rPr>
              <a:t> and </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Calibri"/>
                <a:cs typeface="Calibri" panose="020F0502020204030204" pitchFamily="34" charset="0"/>
                <a:sym typeface="Calibri"/>
              </a:rPr>
              <a:t>pembrolizumab</a:t>
            </a:r>
            <a:r>
              <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rPr>
              <a:t> is the new standard first line treatment for HER2 positive, PD-L1 </a:t>
            </a:r>
            <a:r>
              <a:rPr kumimoji="0" lang="en-US" sz="2400" b="1" i="0" u="sng"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rPr>
              <a:t>&gt;</a:t>
            </a:r>
            <a:r>
              <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rPr>
              <a:t>1 advanced gastric cancer </a:t>
            </a:r>
          </a:p>
          <a:p>
            <a:pPr marL="342900" marR="0" lvl="0" indent="-342900" algn="l" defTabSz="914400" rtl="0" eaLnBrk="1" fontAlgn="auto" latinLnBrk="0" hangingPunct="1">
              <a:lnSpc>
                <a:spcPct val="114000"/>
              </a:lnSpc>
              <a:spcBef>
                <a:spcPts val="0"/>
              </a:spcBef>
              <a:spcAft>
                <a:spcPts val="0"/>
              </a:spcAft>
              <a:buClr>
                <a:srgbClr val="C00000"/>
              </a:buClr>
              <a:buSzPts val="2200"/>
              <a:buFont typeface="Arial" panose="020B0604020202020204" pitchFamily="34" charset="0"/>
              <a:buChar char="•"/>
              <a:tabLst/>
              <a:defRPr/>
            </a:pPr>
            <a:endPar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endParaRPr>
          </a:p>
          <a:p>
            <a:pPr marL="342900" marR="0" lvl="0" indent="-342900" algn="l" defTabSz="914400" rtl="0" eaLnBrk="1" fontAlgn="auto" latinLnBrk="0" hangingPunct="1">
              <a:lnSpc>
                <a:spcPct val="114000"/>
              </a:lnSpc>
              <a:spcBef>
                <a:spcPts val="0"/>
              </a:spcBef>
              <a:spcAft>
                <a:spcPts val="0"/>
              </a:spcAft>
              <a:buClr>
                <a:srgbClr val="C00000"/>
              </a:buClr>
              <a:buSzPts val="2200"/>
              <a:buFont typeface="Arial" panose="020B0604020202020204" pitchFamily="34" charset="0"/>
              <a:buChar char="•"/>
              <a:tabLst/>
              <a:defRPr/>
            </a:pPr>
            <a:r>
              <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rPr>
              <a:t>HER2-targeted therapy may lead to reduction in HER2 expression and emergence of other genetic alterations, therefore </a:t>
            </a:r>
            <a:r>
              <a:rPr kumimoji="0" lang="en-US" sz="2400" b="1" i="0" u="none" strike="noStrike" kern="1200" cap="none" spc="0" normalizeH="0" baseline="0" noProof="0" dirty="0" err="1">
                <a:ln>
                  <a:noFill/>
                </a:ln>
                <a:solidFill>
                  <a:srgbClr val="17375E"/>
                </a:solidFill>
                <a:effectLst/>
                <a:uLnTx/>
                <a:uFillTx/>
                <a:latin typeface="Calibri" panose="020F0502020204030204" pitchFamily="34" charset="0"/>
                <a:ea typeface="Calibri"/>
                <a:cs typeface="Calibri" panose="020F0502020204030204" pitchFamily="34" charset="0"/>
                <a:sym typeface="Calibri"/>
              </a:rPr>
              <a:t>rebiopsy</a:t>
            </a:r>
            <a:r>
              <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rPr>
              <a:t> should be considered (but is not mandatory) after disease progression on trastuzumab</a:t>
            </a:r>
          </a:p>
          <a:p>
            <a:pPr marL="342900" marR="0" lvl="0" indent="-342900" algn="l" defTabSz="914400" rtl="0" eaLnBrk="1" fontAlgn="auto" latinLnBrk="0" hangingPunct="1">
              <a:lnSpc>
                <a:spcPct val="114000"/>
              </a:lnSpc>
              <a:spcBef>
                <a:spcPts val="0"/>
              </a:spcBef>
              <a:spcAft>
                <a:spcPts val="0"/>
              </a:spcAft>
              <a:buClr>
                <a:srgbClr val="C00000"/>
              </a:buClr>
              <a:buSzPts val="2200"/>
              <a:buFont typeface="Arial" panose="020B0604020202020204" pitchFamily="34" charset="0"/>
              <a:buChar char="•"/>
              <a:tabLst/>
              <a:defRPr/>
            </a:pPr>
            <a:endPar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endParaRPr>
          </a:p>
          <a:p>
            <a:pPr marL="342900" marR="0" lvl="0" indent="-342900" algn="l" defTabSz="914400" rtl="0" eaLnBrk="1" fontAlgn="auto" latinLnBrk="0" hangingPunct="1">
              <a:lnSpc>
                <a:spcPct val="114000"/>
              </a:lnSpc>
              <a:spcBef>
                <a:spcPts val="0"/>
              </a:spcBef>
              <a:spcAft>
                <a:spcPts val="0"/>
              </a:spcAft>
              <a:buClr>
                <a:srgbClr val="C00000"/>
              </a:buClr>
              <a:buSzPts val="2200"/>
              <a:buFont typeface="Arial" panose="020B0604020202020204" pitchFamily="34" charset="0"/>
              <a:buChar char="•"/>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Calibri"/>
                <a:cs typeface="Calibri" panose="020F0502020204030204" pitchFamily="34" charset="0"/>
                <a:sym typeface="Calibri"/>
              </a:rPr>
              <a:t>Trastuzumab deruxtecan </a:t>
            </a:r>
            <a:r>
              <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rPr>
              <a:t>is the standard second line treatment for HER2 positive advanced gastric cancer </a:t>
            </a:r>
          </a:p>
          <a:p>
            <a:pPr marL="0" marR="0" lvl="0" indent="0" algn="l" defTabSz="914400" rtl="0" eaLnBrk="1" fontAlgn="auto" latinLnBrk="0" hangingPunct="1">
              <a:lnSpc>
                <a:spcPct val="114000"/>
              </a:lnSpc>
              <a:spcBef>
                <a:spcPts val="0"/>
              </a:spcBef>
              <a:spcAft>
                <a:spcPts val="0"/>
              </a:spcAft>
              <a:buClr>
                <a:srgbClr val="C00000"/>
              </a:buClr>
              <a:buSzPts val="2200"/>
              <a:buFontTx/>
              <a:buNone/>
              <a:tabLst/>
              <a:defRPr/>
            </a:pPr>
            <a:endPar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endParaRPr>
          </a:p>
          <a:p>
            <a:pPr marL="342900" marR="0" lvl="0" indent="-342900" algn="l" defTabSz="914400" rtl="0" eaLnBrk="1" fontAlgn="auto" latinLnBrk="0" hangingPunct="1">
              <a:lnSpc>
                <a:spcPct val="114000"/>
              </a:lnSpc>
              <a:spcBef>
                <a:spcPts val="0"/>
              </a:spcBef>
              <a:spcAft>
                <a:spcPts val="0"/>
              </a:spcAft>
              <a:buClr>
                <a:srgbClr val="C00000"/>
              </a:buClr>
              <a:buSzPts val="2200"/>
              <a:buFont typeface="Arial" panose="020B0604020202020204" pitchFamily="34" charset="0"/>
              <a:buChar char="•"/>
              <a:tabLst/>
              <a:defRPr/>
            </a:pPr>
            <a:r>
              <a:rPr kumimoji="0" lang="en-US" sz="2400" b="1" i="0" u="none" strike="noStrike" kern="1200" cap="none" spc="0" normalizeH="0" baseline="0" noProof="0" dirty="0">
                <a:ln>
                  <a:noFill/>
                </a:ln>
                <a:solidFill>
                  <a:srgbClr val="17375E"/>
                </a:solidFill>
                <a:effectLst/>
                <a:uLnTx/>
                <a:uFillTx/>
                <a:latin typeface="Calibri" panose="020F0502020204030204" pitchFamily="34" charset="0"/>
                <a:ea typeface="Calibri"/>
                <a:cs typeface="Calibri" panose="020F0502020204030204" pitchFamily="34" charset="0"/>
                <a:sym typeface="Calibri"/>
              </a:rPr>
              <a:t>Other HER2 inhibitors are under investigation</a:t>
            </a:r>
          </a:p>
        </p:txBody>
      </p:sp>
    </p:spTree>
    <p:extLst>
      <p:ext uri="{BB962C8B-B14F-4D97-AF65-F5344CB8AC3E}">
        <p14:creationId xmlns:p14="http://schemas.microsoft.com/office/powerpoint/2010/main" val="2190771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E661-AA36-F1EE-76C9-47673D11C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ECA2E-2521-89AC-195B-1605AC40AF18}"/>
              </a:ext>
            </a:extLst>
          </p:cNvPr>
          <p:cNvSpPr>
            <a:spLocks noGrp="1"/>
          </p:cNvSpPr>
          <p:nvPr>
            <p:ph type="title"/>
          </p:nvPr>
        </p:nvSpPr>
        <p:spPr>
          <a:xfrm>
            <a:off x="914400" y="3077846"/>
            <a:ext cx="10363200" cy="702307"/>
          </a:xfrm>
        </p:spPr>
        <p:txBody>
          <a:bodyPr/>
          <a:lstStyle/>
          <a:p>
            <a:r>
              <a:rPr lang="en-US" dirty="0"/>
              <a:t>Faculty Case Presentations</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72342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423;p27"/>
          <p:cNvSpPr txBox="1">
            <a:spLocks/>
          </p:cNvSpPr>
          <p:nvPr/>
        </p:nvSpPr>
        <p:spPr>
          <a:xfrm>
            <a:off x="520724" y="4750615"/>
            <a:ext cx="2064457" cy="1345344"/>
          </a:xfrm>
          <a:prstGeom prst="rect">
            <a:avLst/>
          </a:prstGeom>
          <a:noFill/>
          <a:ln>
            <a:noFill/>
          </a:ln>
        </p:spPr>
        <p:txBody>
          <a:bodyPr spcFirstLastPara="1" wrap="square" lIns="110570" tIns="110570" rIns="110570" bIns="110570"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1pPr>
            <a:lvl2pPr marL="914400" marR="0" lvl="1"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2pPr>
            <a:lvl3pPr marL="1371600" marR="0" lvl="2"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3pPr>
            <a:lvl4pPr marL="1828800" marR="0" lvl="3"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4pPr>
            <a:lvl5pPr marL="2286000" marR="0" lvl="4"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5pPr>
            <a:lvl6pPr marL="2743200" marR="0" lvl="5"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6pPr>
            <a:lvl7pPr marL="3200400" marR="0" lvl="6"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7pPr>
            <a:lvl8pPr marL="3657600" marR="0" lvl="7"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8pPr>
            <a:lvl9pPr marL="4114800" marR="0" lvl="8"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9pPr>
          </a:lstStyle>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r>
              <a:rPr kumimoji="0" lang="en-US" sz="1935" b="1" i="0" u="none" strike="noStrike" kern="0" cap="none" spc="0" normalizeH="0" baseline="0" noProof="0" dirty="0">
                <a:ln>
                  <a:noFill/>
                </a:ln>
                <a:solidFill>
                  <a:srgbClr val="002060"/>
                </a:solidFill>
                <a:effectLst/>
                <a:uLnTx/>
                <a:uFillTx/>
                <a:latin typeface="Calibri" panose="020F0502020204030204"/>
                <a:cs typeface="Quattrocento"/>
                <a:sym typeface="Quattrocento"/>
              </a:rPr>
              <a:t>Symptoms: </a:t>
            </a:r>
          </a:p>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r>
              <a:rPr kumimoji="0" lang="en-US" sz="1935" b="0" i="0" u="none" strike="noStrike" kern="0" cap="none" spc="0" normalizeH="0" baseline="0" noProof="0" dirty="0">
                <a:ln>
                  <a:noFill/>
                </a:ln>
                <a:solidFill>
                  <a:srgbClr val="002060"/>
                </a:solidFill>
                <a:effectLst/>
                <a:uLnTx/>
                <a:uFillTx/>
                <a:latin typeface="Calibri" panose="020F0502020204030204"/>
                <a:cs typeface="Quattrocento"/>
                <a:sym typeface="Quattrocento"/>
              </a:rPr>
              <a:t>weight loss &amp; dyspepsia </a:t>
            </a:r>
          </a:p>
        </p:txBody>
      </p:sp>
      <p:sp>
        <p:nvSpPr>
          <p:cNvPr id="22" name="Google Shape;1424;p27"/>
          <p:cNvSpPr txBox="1">
            <a:spLocks/>
          </p:cNvSpPr>
          <p:nvPr/>
        </p:nvSpPr>
        <p:spPr>
          <a:xfrm>
            <a:off x="2585181" y="5264851"/>
            <a:ext cx="3440690" cy="904583"/>
          </a:xfrm>
          <a:prstGeom prst="rect">
            <a:avLst/>
          </a:prstGeom>
          <a:noFill/>
          <a:ln>
            <a:noFill/>
          </a:ln>
        </p:spPr>
        <p:txBody>
          <a:bodyPr spcFirstLastPara="1" wrap="square" lIns="110570" tIns="110570" rIns="110570" bIns="110570"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1pPr>
            <a:lvl2pPr marL="914400" marR="0" lvl="1"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2pPr>
            <a:lvl3pPr marL="1371600" marR="0" lvl="2"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3pPr>
            <a:lvl4pPr marL="1828800" marR="0" lvl="3"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4pPr>
            <a:lvl5pPr marL="2286000" marR="0" lvl="4"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5pPr>
            <a:lvl6pPr marL="2743200" marR="0" lvl="5"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6pPr>
            <a:lvl7pPr marL="3200400" marR="0" lvl="6"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7pPr>
            <a:lvl8pPr marL="3657600" marR="0" lvl="7"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8pPr>
            <a:lvl9pPr marL="4114800" marR="0" lvl="8"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9pPr>
          </a:lstStyle>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r>
              <a:rPr kumimoji="0" lang="en-US" sz="1935" b="1" i="0" u="none" strike="noStrike" kern="0" cap="none" spc="0" normalizeH="0" baseline="0" noProof="0" dirty="0">
                <a:ln>
                  <a:noFill/>
                </a:ln>
                <a:solidFill>
                  <a:srgbClr val="002060"/>
                </a:solidFill>
                <a:effectLst/>
                <a:uLnTx/>
                <a:uFillTx/>
                <a:latin typeface="Calibri" panose="020F0502020204030204"/>
                <a:cs typeface="Quattrocento"/>
                <a:sym typeface="Quattrocento"/>
              </a:rPr>
              <a:t>Gastroscopy</a:t>
            </a:r>
            <a:r>
              <a:rPr kumimoji="0" lang="en-US" sz="1935" b="0" i="0" u="none" strike="noStrike" kern="0" cap="none" spc="0" normalizeH="0" baseline="0" noProof="0" dirty="0">
                <a:ln>
                  <a:noFill/>
                </a:ln>
                <a:solidFill>
                  <a:srgbClr val="002060"/>
                </a:solidFill>
                <a:effectLst/>
                <a:uLnTx/>
                <a:uFillTx/>
                <a:latin typeface="Calibri" panose="020F0502020204030204"/>
                <a:cs typeface="Quattrocento"/>
                <a:sym typeface="Quattrocento"/>
              </a:rPr>
              <a:t>:</a:t>
            </a:r>
          </a:p>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r>
              <a:rPr kumimoji="0" lang="en-US" sz="1935" b="0" i="0" u="none" strike="noStrike" kern="0" cap="none" spc="0" normalizeH="0" baseline="0" noProof="0" dirty="0">
                <a:ln>
                  <a:noFill/>
                </a:ln>
                <a:solidFill>
                  <a:srgbClr val="002060"/>
                </a:solidFill>
                <a:effectLst/>
                <a:uLnTx/>
                <a:uFillTx/>
                <a:latin typeface="Calibri" panose="020F0502020204030204"/>
                <a:cs typeface="Quattrocento"/>
                <a:sym typeface="Quattrocento"/>
              </a:rPr>
              <a:t>Sub-</a:t>
            </a:r>
            <a:r>
              <a:rPr kumimoji="0" lang="en-US" sz="1935" b="0" i="0" u="none" strike="noStrike" kern="0" cap="none" spc="0" normalizeH="0" baseline="0" noProof="0" dirty="0" err="1">
                <a:ln>
                  <a:noFill/>
                </a:ln>
                <a:solidFill>
                  <a:srgbClr val="002060"/>
                </a:solidFill>
                <a:effectLst/>
                <a:uLnTx/>
                <a:uFillTx/>
                <a:latin typeface="Calibri" panose="020F0502020204030204"/>
                <a:cs typeface="Quattrocento"/>
                <a:sym typeface="Quattrocento"/>
              </a:rPr>
              <a:t>cardial</a:t>
            </a:r>
            <a:r>
              <a:rPr kumimoji="0" lang="en-US" sz="1935" b="0" i="0" u="none" strike="noStrike" kern="0" cap="none" spc="0" normalizeH="0" baseline="0" noProof="0" dirty="0">
                <a:ln>
                  <a:noFill/>
                </a:ln>
                <a:solidFill>
                  <a:srgbClr val="002060"/>
                </a:solidFill>
                <a:effectLst/>
                <a:uLnTx/>
                <a:uFillTx/>
                <a:latin typeface="Calibri" panose="020F0502020204030204"/>
                <a:cs typeface="Quattrocento"/>
                <a:sym typeface="Quattrocento"/>
              </a:rPr>
              <a:t> lesion</a:t>
            </a:r>
          </a:p>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r>
              <a:rPr kumimoji="0" lang="en-US" sz="1935" b="1" i="0" u="none" strike="noStrike" kern="0" cap="none" spc="0" normalizeH="0" baseline="0" noProof="0" dirty="0">
                <a:ln>
                  <a:noFill/>
                </a:ln>
                <a:solidFill>
                  <a:srgbClr val="002060"/>
                </a:solidFill>
                <a:effectLst/>
                <a:uLnTx/>
                <a:uFillTx/>
                <a:latin typeface="Calibri" panose="020F0502020204030204"/>
                <a:cs typeface="Quattrocento"/>
                <a:sym typeface="Quattrocento"/>
              </a:rPr>
              <a:t>H.E.:</a:t>
            </a:r>
            <a:r>
              <a:rPr kumimoji="0" lang="en-US" sz="1935" b="0" i="0" u="none" strike="noStrike" kern="0" cap="none" spc="0" normalizeH="0" baseline="0" noProof="0" dirty="0">
                <a:ln>
                  <a:noFill/>
                </a:ln>
                <a:solidFill>
                  <a:srgbClr val="002060"/>
                </a:solidFill>
                <a:effectLst/>
                <a:uLnTx/>
                <a:uFillTx/>
                <a:latin typeface="Calibri" panose="020F0502020204030204"/>
                <a:cs typeface="Quattrocento"/>
                <a:sym typeface="Quattrocento"/>
              </a:rPr>
              <a:t> </a:t>
            </a:r>
          </a:p>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r>
              <a:rPr kumimoji="0" lang="en-US" sz="1935" b="0" i="0" u="none" strike="noStrike" kern="0" cap="none" spc="0" normalizeH="0" baseline="0" noProof="0" dirty="0">
                <a:ln>
                  <a:noFill/>
                </a:ln>
                <a:solidFill>
                  <a:srgbClr val="002060"/>
                </a:solidFill>
                <a:effectLst/>
                <a:uLnTx/>
                <a:uFillTx/>
                <a:latin typeface="Calibri" panose="020F0502020204030204"/>
                <a:cs typeface="Quattrocento"/>
                <a:sym typeface="Quattrocento"/>
              </a:rPr>
              <a:t>Gastric adenocarcinoma, G3 </a:t>
            </a:r>
          </a:p>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endParaRPr kumimoji="0" lang="en-US" sz="1935" b="0" i="0" u="none" strike="noStrike" kern="0" cap="none" spc="0" normalizeH="0" baseline="0" noProof="0" dirty="0">
              <a:ln>
                <a:noFill/>
              </a:ln>
              <a:solidFill>
                <a:srgbClr val="002060"/>
              </a:solidFill>
              <a:effectLst/>
              <a:uLnTx/>
              <a:uFillTx/>
              <a:latin typeface="Calibri" panose="020F0502020204030204"/>
              <a:cs typeface="Quattrocento"/>
              <a:sym typeface="Quattrocento"/>
            </a:endParaRPr>
          </a:p>
        </p:txBody>
      </p:sp>
      <p:sp>
        <p:nvSpPr>
          <p:cNvPr id="37" name="Rettangolo 36">
            <a:extLst>
              <a:ext uri="{FF2B5EF4-FFF2-40B4-BE49-F238E27FC236}">
                <a16:creationId xmlns:a16="http://schemas.microsoft.com/office/drawing/2014/main" id="{85655F54-A327-3C47-886C-6F7C10EB3D36}"/>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38" name="Rettangolo 37">
            <a:extLst>
              <a:ext uri="{FF2B5EF4-FFF2-40B4-BE49-F238E27FC236}">
                <a16:creationId xmlns:a16="http://schemas.microsoft.com/office/drawing/2014/main" id="{E95F6B02-F16C-354C-913D-06B23ED35B5C}"/>
              </a:ext>
            </a:extLst>
          </p:cNvPr>
          <p:cNvSpPr/>
          <p:nvPr/>
        </p:nvSpPr>
        <p:spPr>
          <a:xfrm>
            <a:off x="215" y="98725"/>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0" cap="none" spc="0" normalizeH="0" baseline="0" noProof="0" dirty="0">
                <a:ln>
                  <a:noFill/>
                </a:ln>
                <a:solidFill>
                  <a:srgbClr val="002060"/>
                </a:solidFill>
                <a:effectLst/>
                <a:uLnTx/>
                <a:uFillTx/>
                <a:latin typeface="Calibri"/>
                <a:ea typeface="Calisto MT" pitchFamily="-112" charset="0"/>
                <a:cs typeface="Lucida Sans"/>
              </a:rPr>
              <a:t>Patient Characteristics and Diagnosis</a:t>
            </a:r>
          </a:p>
        </p:txBody>
      </p:sp>
      <p:sp>
        <p:nvSpPr>
          <p:cNvPr id="48" name="Google Shape;1388;p26">
            <a:extLst>
              <a:ext uri="{FF2B5EF4-FFF2-40B4-BE49-F238E27FC236}">
                <a16:creationId xmlns:a16="http://schemas.microsoft.com/office/drawing/2014/main" id="{EDB92865-CE79-414D-A6AC-08EE3DEC87B3}"/>
              </a:ext>
            </a:extLst>
          </p:cNvPr>
          <p:cNvSpPr/>
          <p:nvPr/>
        </p:nvSpPr>
        <p:spPr>
          <a:xfrm>
            <a:off x="2216548" y="1276717"/>
            <a:ext cx="4553278" cy="1917536"/>
          </a:xfrm>
          <a:prstGeom prst="roundRect">
            <a:avLst>
              <a:gd name="adj" fmla="val 16667"/>
            </a:avLst>
          </a:prstGeom>
          <a:ln w="38100">
            <a:solidFill>
              <a:srgbClr val="00206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endParaRPr kumimoji="0" lang="en-US" sz="217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Google Shape;1396;p26">
            <a:extLst>
              <a:ext uri="{FF2B5EF4-FFF2-40B4-BE49-F238E27FC236}">
                <a16:creationId xmlns:a16="http://schemas.microsoft.com/office/drawing/2014/main" id="{6AC6BC78-17DA-E843-8DDB-2DABA4FF3CDE}"/>
              </a:ext>
            </a:extLst>
          </p:cNvPr>
          <p:cNvSpPr txBox="1"/>
          <p:nvPr/>
        </p:nvSpPr>
        <p:spPr>
          <a:xfrm>
            <a:off x="4207619" y="2290625"/>
            <a:ext cx="2086589" cy="308036"/>
          </a:xfrm>
          <a:prstGeom prst="rect">
            <a:avLst/>
          </a:prstGeom>
          <a:noFill/>
          <a:ln>
            <a:noFill/>
          </a:ln>
        </p:spPr>
        <p:txBody>
          <a:bodyPr spcFirstLastPara="1" wrap="square" lIns="110570" tIns="110570" rIns="110570" bIns="110570" anchor="t" anchorCtr="0">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1935" b="0" i="0" u="none" strike="noStrike" kern="1200" cap="none" spc="0" normalizeH="0" baseline="0" noProof="0" dirty="0">
                <a:ln>
                  <a:noFill/>
                </a:ln>
                <a:solidFill>
                  <a:srgbClr val="002060"/>
                </a:solidFill>
                <a:effectLst/>
                <a:uLnTx/>
                <a:uFillTx/>
                <a:latin typeface="Calibri" panose="020F0502020204030204"/>
                <a:ea typeface="Saira Condensed"/>
                <a:cs typeface="Saira Condensed"/>
                <a:sym typeface="Saira Condensed"/>
              </a:rPr>
              <a:t>LOCATION:</a:t>
            </a:r>
            <a:r>
              <a:rPr kumimoji="0" lang="en-US" sz="1935" b="0" i="0" u="none" strike="noStrike" kern="1200" cap="none" spc="0" normalizeH="0" baseline="0" noProof="0" dirty="0">
                <a:ln>
                  <a:noFill/>
                </a:ln>
                <a:solidFill>
                  <a:srgbClr val="002060"/>
                </a:solidFill>
                <a:effectLst/>
                <a:uLnTx/>
                <a:uFillTx/>
                <a:latin typeface="Calibri" panose="020F0502020204030204"/>
                <a:ea typeface="Fira Sans Condensed Medium"/>
                <a:cs typeface="Fira Sans Condensed Medium"/>
                <a:sym typeface="Fira Sans Condensed Medium"/>
              </a:rPr>
              <a:t> </a:t>
            </a:r>
            <a:r>
              <a:rPr kumimoji="0" lang="en-US" sz="1935" b="0" i="0" u="none" strike="noStrike" kern="1200" cap="none" spc="0" normalizeH="0" baseline="0" noProof="0" dirty="0">
                <a:ln>
                  <a:noFill/>
                </a:ln>
                <a:solidFill>
                  <a:srgbClr val="002060"/>
                </a:solidFill>
                <a:effectLst/>
                <a:uLnTx/>
                <a:uFillTx/>
                <a:latin typeface="Calibri" panose="020F0502020204030204"/>
                <a:ea typeface="Quattrocento"/>
                <a:cs typeface="Quattrocento"/>
                <a:sym typeface="Quattrocento"/>
              </a:rPr>
              <a:t>Italy</a:t>
            </a:r>
            <a:endParaRPr kumimoji="0" lang="en-US" sz="1935" b="0" i="0" u="none" strike="noStrike" kern="1200" cap="none" spc="0" normalizeH="0" baseline="0" noProof="0" dirty="0">
              <a:ln>
                <a:noFill/>
              </a:ln>
              <a:solidFill>
                <a:srgbClr val="002060"/>
              </a:solidFill>
              <a:effectLst/>
              <a:uLnTx/>
              <a:uFillTx/>
              <a:latin typeface="Calibri" panose="020F0502020204030204"/>
              <a:ea typeface="Roboto Slab Light"/>
              <a:cs typeface="Roboto Slab Light"/>
              <a:sym typeface="Roboto Slab Light"/>
            </a:endParaRPr>
          </a:p>
        </p:txBody>
      </p:sp>
      <p:sp>
        <p:nvSpPr>
          <p:cNvPr id="50" name="Google Shape;1397;p26">
            <a:extLst>
              <a:ext uri="{FF2B5EF4-FFF2-40B4-BE49-F238E27FC236}">
                <a16:creationId xmlns:a16="http://schemas.microsoft.com/office/drawing/2014/main" id="{4AB7DE1F-40EA-C243-8A78-333E2A93831F}"/>
              </a:ext>
            </a:extLst>
          </p:cNvPr>
          <p:cNvSpPr txBox="1"/>
          <p:nvPr/>
        </p:nvSpPr>
        <p:spPr>
          <a:xfrm>
            <a:off x="4198663" y="1950306"/>
            <a:ext cx="2086589" cy="308036"/>
          </a:xfrm>
          <a:prstGeom prst="rect">
            <a:avLst/>
          </a:prstGeom>
          <a:noFill/>
          <a:ln>
            <a:noFill/>
          </a:ln>
        </p:spPr>
        <p:txBody>
          <a:bodyPr spcFirstLastPara="1" wrap="square" lIns="110570" tIns="110570" rIns="110570" bIns="110570" anchor="t" anchorCtr="0">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1935" b="0" i="0" u="none" strike="noStrike" kern="1200" cap="none" spc="0" normalizeH="0" baseline="0" noProof="0" dirty="0">
                <a:ln>
                  <a:noFill/>
                </a:ln>
                <a:solidFill>
                  <a:srgbClr val="002060"/>
                </a:solidFill>
                <a:effectLst/>
                <a:uLnTx/>
                <a:uFillTx/>
                <a:latin typeface="Calibri" panose="020F0502020204030204"/>
                <a:ea typeface="Saira Condensed"/>
                <a:cs typeface="Saira Condensed"/>
                <a:sym typeface="Saira Condensed"/>
              </a:rPr>
              <a:t>ALLERGIES:</a:t>
            </a:r>
            <a:r>
              <a:rPr kumimoji="0" lang="en-US" sz="1935" b="0" i="0" u="none" strike="noStrike" kern="1200" cap="none" spc="0" normalizeH="0" baseline="0" noProof="0" dirty="0">
                <a:ln>
                  <a:noFill/>
                </a:ln>
                <a:solidFill>
                  <a:srgbClr val="002060"/>
                </a:solidFill>
                <a:effectLst/>
                <a:uLnTx/>
                <a:uFillTx/>
                <a:latin typeface="Calibri" panose="020F0502020204030204"/>
                <a:ea typeface="Barlow Semi Condensed"/>
                <a:cs typeface="Barlow Semi Condensed"/>
                <a:sym typeface="Barlow Semi Condensed"/>
              </a:rPr>
              <a:t> </a:t>
            </a:r>
            <a:r>
              <a:rPr kumimoji="0" lang="en-US" sz="1935" b="0" i="0" u="none" strike="noStrike" kern="1200" cap="none" spc="0" normalizeH="0" baseline="0" noProof="0" dirty="0">
                <a:ln>
                  <a:noFill/>
                </a:ln>
                <a:solidFill>
                  <a:srgbClr val="002060"/>
                </a:solidFill>
                <a:effectLst/>
                <a:uLnTx/>
                <a:uFillTx/>
                <a:latin typeface="Calibri" panose="020F0502020204030204"/>
                <a:ea typeface="Quattrocento"/>
                <a:cs typeface="Quattrocento"/>
                <a:sym typeface="Quattrocento"/>
              </a:rPr>
              <a:t>None </a:t>
            </a:r>
          </a:p>
        </p:txBody>
      </p:sp>
      <p:sp>
        <p:nvSpPr>
          <p:cNvPr id="51" name="Google Shape;1398;p26">
            <a:extLst>
              <a:ext uri="{FF2B5EF4-FFF2-40B4-BE49-F238E27FC236}">
                <a16:creationId xmlns:a16="http://schemas.microsoft.com/office/drawing/2014/main" id="{1F714869-BDD6-F448-8689-10E6251A7E37}"/>
              </a:ext>
            </a:extLst>
          </p:cNvPr>
          <p:cNvSpPr txBox="1"/>
          <p:nvPr/>
        </p:nvSpPr>
        <p:spPr>
          <a:xfrm>
            <a:off x="4198663" y="1604638"/>
            <a:ext cx="2086589" cy="308036"/>
          </a:xfrm>
          <a:prstGeom prst="rect">
            <a:avLst/>
          </a:prstGeom>
          <a:noFill/>
          <a:ln>
            <a:noFill/>
          </a:ln>
        </p:spPr>
        <p:txBody>
          <a:bodyPr spcFirstLastPara="1" wrap="square" lIns="110570" tIns="110570" rIns="110570" bIns="110570" anchor="t" anchorCtr="0">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1935" b="0" i="0" u="none" strike="noStrike" kern="1200" cap="none" spc="0" normalizeH="0" baseline="0" noProof="0" dirty="0">
                <a:ln>
                  <a:noFill/>
                </a:ln>
                <a:solidFill>
                  <a:srgbClr val="002060"/>
                </a:solidFill>
                <a:effectLst/>
                <a:uLnTx/>
                <a:uFillTx/>
                <a:latin typeface="Calibri" panose="020F0502020204030204"/>
                <a:ea typeface="Saira Condensed"/>
                <a:cs typeface="Saira Condensed"/>
                <a:sym typeface="Saira Condensed"/>
              </a:rPr>
              <a:t>GENDER:</a:t>
            </a:r>
            <a:r>
              <a:rPr kumimoji="0" lang="en-US" sz="1935" b="0" i="0" u="none" strike="noStrike" kern="1200" cap="none" spc="0" normalizeH="0" baseline="0" noProof="0" dirty="0">
                <a:ln>
                  <a:noFill/>
                </a:ln>
                <a:solidFill>
                  <a:srgbClr val="002060"/>
                </a:solidFill>
                <a:effectLst/>
                <a:uLnTx/>
                <a:uFillTx/>
                <a:latin typeface="Calibri" panose="020F0502020204030204"/>
                <a:ea typeface="Fira Sans Condensed Medium"/>
                <a:cs typeface="Fira Sans Condensed Medium"/>
                <a:sym typeface="Fira Sans Condensed Medium"/>
              </a:rPr>
              <a:t> </a:t>
            </a:r>
            <a:r>
              <a:rPr kumimoji="0" lang="en-US" sz="1935" b="0" i="0" u="none" strike="noStrike" kern="1200" cap="none" spc="0" normalizeH="0" baseline="0" noProof="0" dirty="0">
                <a:ln>
                  <a:noFill/>
                </a:ln>
                <a:solidFill>
                  <a:srgbClr val="002060"/>
                </a:solidFill>
                <a:effectLst/>
                <a:uLnTx/>
                <a:uFillTx/>
                <a:latin typeface="Calibri" panose="020F0502020204030204"/>
                <a:ea typeface="Quattrocento"/>
                <a:cs typeface="Quattrocento"/>
                <a:sym typeface="Quattrocento"/>
              </a:rPr>
              <a:t>Female </a:t>
            </a:r>
          </a:p>
        </p:txBody>
      </p:sp>
      <p:sp>
        <p:nvSpPr>
          <p:cNvPr id="52" name="Google Shape;1399;p26">
            <a:extLst>
              <a:ext uri="{FF2B5EF4-FFF2-40B4-BE49-F238E27FC236}">
                <a16:creationId xmlns:a16="http://schemas.microsoft.com/office/drawing/2014/main" id="{41868D2E-4B26-9E4C-97B1-75F5471C109A}"/>
              </a:ext>
            </a:extLst>
          </p:cNvPr>
          <p:cNvSpPr txBox="1"/>
          <p:nvPr/>
        </p:nvSpPr>
        <p:spPr>
          <a:xfrm>
            <a:off x="2585180" y="2207425"/>
            <a:ext cx="2353244" cy="308036"/>
          </a:xfrm>
          <a:prstGeom prst="rect">
            <a:avLst/>
          </a:prstGeom>
          <a:noFill/>
          <a:ln>
            <a:noFill/>
          </a:ln>
        </p:spPr>
        <p:txBody>
          <a:bodyPr spcFirstLastPara="1" wrap="square" lIns="110570" tIns="110570" rIns="110570" bIns="110570" anchor="t" anchorCtr="0">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1935" b="0" i="0" u="none" strike="noStrike" kern="1200" cap="none" spc="0" normalizeH="0" baseline="0" noProof="0" dirty="0">
                <a:ln>
                  <a:noFill/>
                </a:ln>
                <a:solidFill>
                  <a:srgbClr val="002060"/>
                </a:solidFill>
                <a:effectLst/>
                <a:uLnTx/>
                <a:uFillTx/>
                <a:latin typeface="Calibri" panose="020F0502020204030204"/>
                <a:ea typeface="Saira Condensed"/>
                <a:cs typeface="Saira Condensed"/>
                <a:sym typeface="Saira Condensed"/>
              </a:rPr>
              <a:t>     </a:t>
            </a: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1935" b="0" i="0" u="none" strike="noStrike" kern="1200" cap="none" spc="0" normalizeH="0" baseline="0" noProof="0" dirty="0">
                <a:ln>
                  <a:noFill/>
                </a:ln>
                <a:solidFill>
                  <a:srgbClr val="002060"/>
                </a:solidFill>
                <a:effectLst/>
                <a:uLnTx/>
                <a:uFillTx/>
                <a:latin typeface="Calibri" panose="020F0502020204030204"/>
                <a:ea typeface="Roboto Slab Light"/>
                <a:cs typeface="Roboto Slab Light"/>
                <a:sym typeface="Saira Condensed"/>
              </a:rPr>
              <a:t>PS (ECOG) 0</a:t>
            </a:r>
            <a:endParaRPr kumimoji="0" lang="en-US" sz="1935" b="0" i="0" u="none" strike="noStrike" kern="1200" cap="none" spc="0" normalizeH="0" baseline="0" noProof="0" dirty="0">
              <a:ln>
                <a:noFill/>
              </a:ln>
              <a:solidFill>
                <a:srgbClr val="002060"/>
              </a:solidFill>
              <a:effectLst/>
              <a:uLnTx/>
              <a:uFillTx/>
              <a:latin typeface="Calibri" panose="020F0502020204030204"/>
              <a:ea typeface="Roboto Slab Light"/>
              <a:cs typeface="Roboto Slab Light"/>
              <a:sym typeface="Roboto Slab Light"/>
            </a:endParaRPr>
          </a:p>
        </p:txBody>
      </p:sp>
      <p:grpSp>
        <p:nvGrpSpPr>
          <p:cNvPr id="53" name="Google Shape;1400;p26">
            <a:extLst>
              <a:ext uri="{FF2B5EF4-FFF2-40B4-BE49-F238E27FC236}">
                <a16:creationId xmlns:a16="http://schemas.microsoft.com/office/drawing/2014/main" id="{217C9B0C-2112-AA4F-A4A7-CD0A1B0128EF}"/>
              </a:ext>
            </a:extLst>
          </p:cNvPr>
          <p:cNvGrpSpPr/>
          <p:nvPr/>
        </p:nvGrpSpPr>
        <p:grpSpPr>
          <a:xfrm>
            <a:off x="2942054" y="1576178"/>
            <a:ext cx="579107" cy="638613"/>
            <a:chOff x="-57012816" y="2710361"/>
            <a:chExt cx="289100" cy="318825"/>
          </a:xfrm>
        </p:grpSpPr>
        <p:sp>
          <p:nvSpPr>
            <p:cNvPr id="54" name="Google Shape;1401;p26">
              <a:extLst>
                <a:ext uri="{FF2B5EF4-FFF2-40B4-BE49-F238E27FC236}">
                  <a16:creationId xmlns:a16="http://schemas.microsoft.com/office/drawing/2014/main" id="{2D619D36-F32E-FE48-88F4-72F36E404EAF}"/>
                </a:ext>
              </a:extLst>
            </p:cNvPr>
            <p:cNvSpPr/>
            <p:nvPr/>
          </p:nvSpPr>
          <p:spPr>
            <a:xfrm>
              <a:off x="-56904116" y="2961611"/>
              <a:ext cx="73275" cy="29750"/>
            </a:xfrm>
            <a:custGeom>
              <a:avLst/>
              <a:gdLst/>
              <a:ahLst/>
              <a:cxnLst/>
              <a:rect l="l" t="t" r="r" b="b"/>
              <a:pathLst>
                <a:path w="2931" h="1190" extrusionOk="0">
                  <a:moveTo>
                    <a:pt x="414" y="1"/>
                  </a:moveTo>
                  <a:cubicBezTo>
                    <a:pt x="316" y="1"/>
                    <a:pt x="221" y="40"/>
                    <a:pt x="158" y="119"/>
                  </a:cubicBezTo>
                  <a:cubicBezTo>
                    <a:pt x="1" y="276"/>
                    <a:pt x="1" y="528"/>
                    <a:pt x="158" y="654"/>
                  </a:cubicBezTo>
                  <a:cubicBezTo>
                    <a:pt x="536" y="1001"/>
                    <a:pt x="1009" y="1190"/>
                    <a:pt x="1481" y="1190"/>
                  </a:cubicBezTo>
                  <a:cubicBezTo>
                    <a:pt x="1954" y="1190"/>
                    <a:pt x="2458" y="1001"/>
                    <a:pt x="2773" y="654"/>
                  </a:cubicBezTo>
                  <a:cubicBezTo>
                    <a:pt x="2931" y="497"/>
                    <a:pt x="2931" y="245"/>
                    <a:pt x="2773" y="119"/>
                  </a:cubicBezTo>
                  <a:cubicBezTo>
                    <a:pt x="2710" y="72"/>
                    <a:pt x="2623" y="48"/>
                    <a:pt x="2533" y="48"/>
                  </a:cubicBezTo>
                  <a:cubicBezTo>
                    <a:pt x="2442" y="48"/>
                    <a:pt x="2348" y="72"/>
                    <a:pt x="2269" y="119"/>
                  </a:cubicBezTo>
                  <a:cubicBezTo>
                    <a:pt x="2048" y="339"/>
                    <a:pt x="1733" y="434"/>
                    <a:pt x="1481" y="434"/>
                  </a:cubicBezTo>
                  <a:cubicBezTo>
                    <a:pt x="1166" y="434"/>
                    <a:pt x="883" y="339"/>
                    <a:pt x="694" y="119"/>
                  </a:cubicBezTo>
                  <a:cubicBezTo>
                    <a:pt x="615" y="40"/>
                    <a:pt x="513" y="1"/>
                    <a:pt x="414" y="1"/>
                  </a:cubicBezTo>
                  <a:close/>
                </a:path>
              </a:pathLst>
            </a:custGeom>
            <a:solidFill>
              <a:schemeClr val="dk1"/>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endParaRPr kumimoji="0" lang="en-US" sz="217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Google Shape;1402;p26">
              <a:extLst>
                <a:ext uri="{FF2B5EF4-FFF2-40B4-BE49-F238E27FC236}">
                  <a16:creationId xmlns:a16="http://schemas.microsoft.com/office/drawing/2014/main" id="{324B8498-4096-4F40-B647-B710679C9423}"/>
                </a:ext>
              </a:extLst>
            </p:cNvPr>
            <p:cNvSpPr/>
            <p:nvPr/>
          </p:nvSpPr>
          <p:spPr>
            <a:xfrm>
              <a:off x="-57012816" y="2710361"/>
              <a:ext cx="289100" cy="318825"/>
            </a:xfrm>
            <a:custGeom>
              <a:avLst/>
              <a:gdLst/>
              <a:ahLst/>
              <a:cxnLst/>
              <a:rect l="l" t="t" r="r" b="b"/>
              <a:pathLst>
                <a:path w="11564" h="12753" extrusionOk="0">
                  <a:moveTo>
                    <a:pt x="5798" y="788"/>
                  </a:moveTo>
                  <a:cubicBezTo>
                    <a:pt x="6160" y="788"/>
                    <a:pt x="6523" y="922"/>
                    <a:pt x="6806" y="1190"/>
                  </a:cubicBezTo>
                  <a:cubicBezTo>
                    <a:pt x="6853" y="1261"/>
                    <a:pt x="6954" y="1296"/>
                    <a:pt x="7054" y="1296"/>
                  </a:cubicBezTo>
                  <a:cubicBezTo>
                    <a:pt x="7088" y="1296"/>
                    <a:pt x="7121" y="1292"/>
                    <a:pt x="7153" y="1284"/>
                  </a:cubicBezTo>
                  <a:cubicBezTo>
                    <a:pt x="7276" y="1253"/>
                    <a:pt x="7401" y="1239"/>
                    <a:pt x="7523" y="1239"/>
                  </a:cubicBezTo>
                  <a:cubicBezTo>
                    <a:pt x="8150" y="1239"/>
                    <a:pt x="8727" y="1629"/>
                    <a:pt x="8885" y="2261"/>
                  </a:cubicBezTo>
                  <a:cubicBezTo>
                    <a:pt x="8917" y="2387"/>
                    <a:pt x="9011" y="2513"/>
                    <a:pt x="9169" y="2545"/>
                  </a:cubicBezTo>
                  <a:cubicBezTo>
                    <a:pt x="9925" y="2734"/>
                    <a:pt x="10335" y="3521"/>
                    <a:pt x="10146" y="4277"/>
                  </a:cubicBezTo>
                  <a:cubicBezTo>
                    <a:pt x="10114" y="4403"/>
                    <a:pt x="10146" y="4561"/>
                    <a:pt x="10240" y="4624"/>
                  </a:cubicBezTo>
                  <a:cubicBezTo>
                    <a:pt x="10776" y="5191"/>
                    <a:pt x="10776" y="6073"/>
                    <a:pt x="10240" y="6640"/>
                  </a:cubicBezTo>
                  <a:cubicBezTo>
                    <a:pt x="10177" y="6672"/>
                    <a:pt x="10146" y="6703"/>
                    <a:pt x="10146" y="6798"/>
                  </a:cubicBezTo>
                  <a:cubicBezTo>
                    <a:pt x="9988" y="6766"/>
                    <a:pt x="9925" y="6766"/>
                    <a:pt x="9515" y="6766"/>
                  </a:cubicBezTo>
                  <a:cubicBezTo>
                    <a:pt x="9169" y="6325"/>
                    <a:pt x="8665" y="6010"/>
                    <a:pt x="8035" y="6010"/>
                  </a:cubicBezTo>
                  <a:cubicBezTo>
                    <a:pt x="6523" y="6010"/>
                    <a:pt x="5199" y="4970"/>
                    <a:pt x="4790" y="3553"/>
                  </a:cubicBezTo>
                  <a:cubicBezTo>
                    <a:pt x="4766" y="3408"/>
                    <a:pt x="4612" y="3300"/>
                    <a:pt x="4442" y="3300"/>
                  </a:cubicBezTo>
                  <a:cubicBezTo>
                    <a:pt x="4391" y="3300"/>
                    <a:pt x="4337" y="3310"/>
                    <a:pt x="4286" y="3332"/>
                  </a:cubicBezTo>
                  <a:cubicBezTo>
                    <a:pt x="3530" y="3647"/>
                    <a:pt x="2868" y="4151"/>
                    <a:pt x="2395" y="4813"/>
                  </a:cubicBezTo>
                  <a:cubicBezTo>
                    <a:pt x="1986" y="5412"/>
                    <a:pt x="1734" y="6073"/>
                    <a:pt x="1671" y="6798"/>
                  </a:cubicBezTo>
                  <a:cubicBezTo>
                    <a:pt x="1608" y="6798"/>
                    <a:pt x="1513" y="6798"/>
                    <a:pt x="1450" y="6829"/>
                  </a:cubicBezTo>
                  <a:cubicBezTo>
                    <a:pt x="1450" y="6703"/>
                    <a:pt x="1419" y="6672"/>
                    <a:pt x="1356" y="6640"/>
                  </a:cubicBezTo>
                  <a:cubicBezTo>
                    <a:pt x="820" y="6073"/>
                    <a:pt x="820" y="5191"/>
                    <a:pt x="1356" y="4624"/>
                  </a:cubicBezTo>
                  <a:cubicBezTo>
                    <a:pt x="1450" y="4561"/>
                    <a:pt x="1482" y="4403"/>
                    <a:pt x="1450" y="4277"/>
                  </a:cubicBezTo>
                  <a:cubicBezTo>
                    <a:pt x="1261" y="3521"/>
                    <a:pt x="1671" y="2734"/>
                    <a:pt x="2427" y="2545"/>
                  </a:cubicBezTo>
                  <a:cubicBezTo>
                    <a:pt x="2553" y="2513"/>
                    <a:pt x="2679" y="2419"/>
                    <a:pt x="2710" y="2261"/>
                  </a:cubicBezTo>
                  <a:cubicBezTo>
                    <a:pt x="2869" y="1629"/>
                    <a:pt x="3445" y="1239"/>
                    <a:pt x="4072" y="1239"/>
                  </a:cubicBezTo>
                  <a:cubicBezTo>
                    <a:pt x="4195" y="1239"/>
                    <a:pt x="4320" y="1253"/>
                    <a:pt x="4443" y="1284"/>
                  </a:cubicBezTo>
                  <a:cubicBezTo>
                    <a:pt x="4475" y="1292"/>
                    <a:pt x="4508" y="1296"/>
                    <a:pt x="4542" y="1296"/>
                  </a:cubicBezTo>
                  <a:cubicBezTo>
                    <a:pt x="4642" y="1296"/>
                    <a:pt x="4742" y="1261"/>
                    <a:pt x="4790" y="1190"/>
                  </a:cubicBezTo>
                  <a:cubicBezTo>
                    <a:pt x="5073" y="922"/>
                    <a:pt x="5436" y="788"/>
                    <a:pt x="5798" y="788"/>
                  </a:cubicBezTo>
                  <a:close/>
                  <a:moveTo>
                    <a:pt x="4254" y="4151"/>
                  </a:moveTo>
                  <a:cubicBezTo>
                    <a:pt x="4664" y="5286"/>
                    <a:pt x="5609" y="6168"/>
                    <a:pt x="6775" y="6514"/>
                  </a:cubicBezTo>
                  <a:cubicBezTo>
                    <a:pt x="6491" y="6766"/>
                    <a:pt x="6333" y="7113"/>
                    <a:pt x="6239" y="7459"/>
                  </a:cubicBezTo>
                  <a:lnTo>
                    <a:pt x="5388" y="7459"/>
                  </a:lnTo>
                  <a:lnTo>
                    <a:pt x="5388" y="7491"/>
                  </a:lnTo>
                  <a:cubicBezTo>
                    <a:pt x="5231" y="6640"/>
                    <a:pt x="4443" y="6010"/>
                    <a:pt x="3561" y="6010"/>
                  </a:cubicBezTo>
                  <a:cubicBezTo>
                    <a:pt x="3183" y="6010"/>
                    <a:pt x="2868" y="6136"/>
                    <a:pt x="2553" y="6325"/>
                  </a:cubicBezTo>
                  <a:cubicBezTo>
                    <a:pt x="2773" y="5412"/>
                    <a:pt x="3372" y="4624"/>
                    <a:pt x="4254" y="4151"/>
                  </a:cubicBezTo>
                  <a:close/>
                  <a:moveTo>
                    <a:pt x="3561" y="6766"/>
                  </a:moveTo>
                  <a:cubicBezTo>
                    <a:pt x="4191" y="6766"/>
                    <a:pt x="4664" y="7270"/>
                    <a:pt x="4664" y="7869"/>
                  </a:cubicBezTo>
                  <a:cubicBezTo>
                    <a:pt x="4664" y="8436"/>
                    <a:pt x="4160" y="8972"/>
                    <a:pt x="3561" y="8972"/>
                  </a:cubicBezTo>
                  <a:cubicBezTo>
                    <a:pt x="2931" y="8972"/>
                    <a:pt x="2458" y="8436"/>
                    <a:pt x="2458" y="7869"/>
                  </a:cubicBezTo>
                  <a:cubicBezTo>
                    <a:pt x="2458" y="7270"/>
                    <a:pt x="2931" y="6766"/>
                    <a:pt x="3561" y="6766"/>
                  </a:cubicBezTo>
                  <a:close/>
                  <a:moveTo>
                    <a:pt x="8066" y="6766"/>
                  </a:moveTo>
                  <a:cubicBezTo>
                    <a:pt x="8696" y="6766"/>
                    <a:pt x="9169" y="7270"/>
                    <a:pt x="9169" y="7869"/>
                  </a:cubicBezTo>
                  <a:cubicBezTo>
                    <a:pt x="9169" y="8436"/>
                    <a:pt x="8665" y="8972"/>
                    <a:pt x="8066" y="8972"/>
                  </a:cubicBezTo>
                  <a:cubicBezTo>
                    <a:pt x="7436" y="8972"/>
                    <a:pt x="6964" y="8436"/>
                    <a:pt x="6964" y="7869"/>
                  </a:cubicBezTo>
                  <a:cubicBezTo>
                    <a:pt x="6964" y="7270"/>
                    <a:pt x="7436" y="6766"/>
                    <a:pt x="8066" y="6766"/>
                  </a:cubicBezTo>
                  <a:close/>
                  <a:moveTo>
                    <a:pt x="1734" y="7491"/>
                  </a:moveTo>
                  <a:lnTo>
                    <a:pt x="1734" y="9003"/>
                  </a:lnTo>
                  <a:cubicBezTo>
                    <a:pt x="1293" y="9003"/>
                    <a:pt x="978" y="8657"/>
                    <a:pt x="978" y="8247"/>
                  </a:cubicBezTo>
                  <a:cubicBezTo>
                    <a:pt x="978" y="7869"/>
                    <a:pt x="1324" y="7491"/>
                    <a:pt x="1734" y="7491"/>
                  </a:cubicBezTo>
                  <a:close/>
                  <a:moveTo>
                    <a:pt x="9925" y="7491"/>
                  </a:moveTo>
                  <a:cubicBezTo>
                    <a:pt x="10303" y="7491"/>
                    <a:pt x="10650" y="7806"/>
                    <a:pt x="10650" y="8247"/>
                  </a:cubicBezTo>
                  <a:cubicBezTo>
                    <a:pt x="10650" y="8657"/>
                    <a:pt x="10303" y="9003"/>
                    <a:pt x="9925" y="9003"/>
                  </a:cubicBezTo>
                  <a:lnTo>
                    <a:pt x="9925" y="7491"/>
                  </a:lnTo>
                  <a:close/>
                  <a:moveTo>
                    <a:pt x="6207" y="8215"/>
                  </a:moveTo>
                  <a:cubicBezTo>
                    <a:pt x="6365" y="9066"/>
                    <a:pt x="7153" y="9696"/>
                    <a:pt x="8035" y="9696"/>
                  </a:cubicBezTo>
                  <a:cubicBezTo>
                    <a:pt x="8476" y="9696"/>
                    <a:pt x="8822" y="9539"/>
                    <a:pt x="9137" y="9350"/>
                  </a:cubicBezTo>
                  <a:lnTo>
                    <a:pt x="9137" y="10137"/>
                  </a:lnTo>
                  <a:lnTo>
                    <a:pt x="9169" y="10137"/>
                  </a:lnTo>
                  <a:cubicBezTo>
                    <a:pt x="9169" y="11177"/>
                    <a:pt x="8350" y="11996"/>
                    <a:pt x="7310" y="11996"/>
                  </a:cubicBezTo>
                  <a:lnTo>
                    <a:pt x="4317" y="11996"/>
                  </a:lnTo>
                  <a:cubicBezTo>
                    <a:pt x="3309" y="11996"/>
                    <a:pt x="2458" y="11177"/>
                    <a:pt x="2458" y="10137"/>
                  </a:cubicBezTo>
                  <a:lnTo>
                    <a:pt x="2458" y="9350"/>
                  </a:lnTo>
                  <a:cubicBezTo>
                    <a:pt x="2773" y="9602"/>
                    <a:pt x="3183" y="9696"/>
                    <a:pt x="3561" y="9696"/>
                  </a:cubicBezTo>
                  <a:cubicBezTo>
                    <a:pt x="4475" y="9696"/>
                    <a:pt x="5231" y="9066"/>
                    <a:pt x="5388" y="8215"/>
                  </a:cubicBezTo>
                  <a:close/>
                  <a:moveTo>
                    <a:pt x="5794" y="1"/>
                  </a:moveTo>
                  <a:cubicBezTo>
                    <a:pt x="5310" y="1"/>
                    <a:pt x="4821" y="166"/>
                    <a:pt x="4412" y="497"/>
                  </a:cubicBezTo>
                  <a:cubicBezTo>
                    <a:pt x="4291" y="479"/>
                    <a:pt x="4172" y="470"/>
                    <a:pt x="4054" y="470"/>
                  </a:cubicBezTo>
                  <a:cubicBezTo>
                    <a:pt x="3154" y="470"/>
                    <a:pt x="2355" y="992"/>
                    <a:pt x="2049" y="1883"/>
                  </a:cubicBezTo>
                  <a:cubicBezTo>
                    <a:pt x="1104" y="2230"/>
                    <a:pt x="505" y="3238"/>
                    <a:pt x="663" y="4246"/>
                  </a:cubicBezTo>
                  <a:cubicBezTo>
                    <a:pt x="1" y="5033"/>
                    <a:pt x="1" y="6168"/>
                    <a:pt x="663" y="6987"/>
                  </a:cubicBezTo>
                  <a:cubicBezTo>
                    <a:pt x="663" y="7018"/>
                    <a:pt x="663" y="7113"/>
                    <a:pt x="631" y="7144"/>
                  </a:cubicBezTo>
                  <a:cubicBezTo>
                    <a:pt x="348" y="7428"/>
                    <a:pt x="159" y="7806"/>
                    <a:pt x="159" y="8215"/>
                  </a:cubicBezTo>
                  <a:cubicBezTo>
                    <a:pt x="159" y="9035"/>
                    <a:pt x="820" y="9696"/>
                    <a:pt x="1639" y="9696"/>
                  </a:cubicBezTo>
                  <a:lnTo>
                    <a:pt x="1639" y="10137"/>
                  </a:lnTo>
                  <a:cubicBezTo>
                    <a:pt x="1639" y="11586"/>
                    <a:pt x="2836" y="12752"/>
                    <a:pt x="4254" y="12752"/>
                  </a:cubicBezTo>
                  <a:lnTo>
                    <a:pt x="7247" y="12752"/>
                  </a:lnTo>
                  <a:cubicBezTo>
                    <a:pt x="8696" y="12752"/>
                    <a:pt x="9831" y="11555"/>
                    <a:pt x="9831" y="10137"/>
                  </a:cubicBezTo>
                  <a:lnTo>
                    <a:pt x="9831" y="9696"/>
                  </a:lnTo>
                  <a:cubicBezTo>
                    <a:pt x="10681" y="9696"/>
                    <a:pt x="11343" y="9035"/>
                    <a:pt x="11343" y="8215"/>
                  </a:cubicBezTo>
                  <a:cubicBezTo>
                    <a:pt x="11406" y="7806"/>
                    <a:pt x="11217" y="7428"/>
                    <a:pt x="10933" y="7144"/>
                  </a:cubicBezTo>
                  <a:cubicBezTo>
                    <a:pt x="10933" y="7113"/>
                    <a:pt x="10933" y="7018"/>
                    <a:pt x="10902" y="6987"/>
                  </a:cubicBezTo>
                  <a:cubicBezTo>
                    <a:pt x="11563" y="6199"/>
                    <a:pt x="11563" y="5065"/>
                    <a:pt x="10902" y="4246"/>
                  </a:cubicBezTo>
                  <a:cubicBezTo>
                    <a:pt x="11059" y="3206"/>
                    <a:pt x="10492" y="2230"/>
                    <a:pt x="9515" y="1883"/>
                  </a:cubicBezTo>
                  <a:cubicBezTo>
                    <a:pt x="9206" y="1039"/>
                    <a:pt x="8344" y="472"/>
                    <a:pt x="7468" y="472"/>
                  </a:cubicBezTo>
                  <a:cubicBezTo>
                    <a:pt x="7363" y="472"/>
                    <a:pt x="7257" y="480"/>
                    <a:pt x="7153" y="497"/>
                  </a:cubicBezTo>
                  <a:cubicBezTo>
                    <a:pt x="6759" y="166"/>
                    <a:pt x="6278" y="1"/>
                    <a:pt x="5794" y="1"/>
                  </a:cubicBezTo>
                  <a:close/>
                </a:path>
              </a:pathLst>
            </a:custGeom>
            <a:solidFill>
              <a:schemeClr val="dk1"/>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endParaRPr kumimoji="0" lang="en-US" sz="217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6" name="Google Shape;1399;p26">
            <a:extLst>
              <a:ext uri="{FF2B5EF4-FFF2-40B4-BE49-F238E27FC236}">
                <a16:creationId xmlns:a16="http://schemas.microsoft.com/office/drawing/2014/main" id="{A8D6D938-743B-8945-A8C8-68C4CC142B4F}"/>
              </a:ext>
            </a:extLst>
          </p:cNvPr>
          <p:cNvSpPr txBox="1"/>
          <p:nvPr/>
        </p:nvSpPr>
        <p:spPr>
          <a:xfrm>
            <a:off x="4210296" y="1281793"/>
            <a:ext cx="2086589" cy="308036"/>
          </a:xfrm>
          <a:prstGeom prst="rect">
            <a:avLst/>
          </a:prstGeom>
          <a:noFill/>
          <a:ln>
            <a:noFill/>
          </a:ln>
        </p:spPr>
        <p:txBody>
          <a:bodyPr spcFirstLastPara="1" wrap="square" lIns="110570" tIns="110570" rIns="110570" bIns="110570" anchor="t" anchorCtr="0">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1935" b="0" i="0" u="none" strike="noStrike" kern="1200" cap="none" spc="0" normalizeH="0" baseline="0" noProof="0" dirty="0">
                <a:ln>
                  <a:noFill/>
                </a:ln>
                <a:solidFill>
                  <a:srgbClr val="002060"/>
                </a:solidFill>
                <a:effectLst/>
                <a:uLnTx/>
                <a:uFillTx/>
                <a:latin typeface="Calibri" panose="020F0502020204030204"/>
                <a:ea typeface="Saira Condensed"/>
                <a:cs typeface="Saira Condensed"/>
                <a:sym typeface="Saira Condensed"/>
              </a:rPr>
              <a:t>AGE: </a:t>
            </a:r>
            <a:r>
              <a:rPr kumimoji="0" lang="en-US" sz="1935" b="0" i="0" u="none" strike="noStrike" kern="1200" cap="none" spc="0" normalizeH="0" baseline="0" noProof="0" dirty="0">
                <a:ln>
                  <a:noFill/>
                </a:ln>
                <a:solidFill>
                  <a:srgbClr val="002060"/>
                </a:solidFill>
                <a:effectLst/>
                <a:uLnTx/>
                <a:uFillTx/>
                <a:latin typeface="Calibri" panose="020F0502020204030204"/>
                <a:ea typeface="Fira Sans Condensed Medium"/>
                <a:cs typeface="Fira Sans Condensed Medium"/>
                <a:sym typeface="Fira Sans Condensed Medium"/>
              </a:rPr>
              <a:t> </a:t>
            </a:r>
            <a:r>
              <a:rPr kumimoji="0" lang="en-US" sz="1935" b="0" i="0" u="none" strike="noStrike" kern="1200" cap="none" spc="0" normalizeH="0" baseline="0" noProof="0" dirty="0">
                <a:ln>
                  <a:noFill/>
                </a:ln>
                <a:solidFill>
                  <a:srgbClr val="002060"/>
                </a:solidFill>
                <a:effectLst/>
                <a:uLnTx/>
                <a:uFillTx/>
                <a:latin typeface="Calibri" panose="020F0502020204030204"/>
                <a:ea typeface="Fira Sans Condensed Medium"/>
                <a:cs typeface="Fira Sans Condensed Medium"/>
                <a:sym typeface="Quattrocento"/>
              </a:rPr>
              <a:t>51 </a:t>
            </a:r>
            <a:r>
              <a:rPr kumimoji="0" lang="en-US" sz="1935" b="0" i="0" u="none" strike="noStrike" kern="1200" cap="none" spc="0" normalizeH="0" baseline="0" noProof="0" dirty="0" err="1">
                <a:ln>
                  <a:noFill/>
                </a:ln>
                <a:solidFill>
                  <a:srgbClr val="002060"/>
                </a:solidFill>
                <a:effectLst/>
                <a:uLnTx/>
                <a:uFillTx/>
                <a:latin typeface="Calibri" panose="020F0502020204030204"/>
                <a:ea typeface="Fira Sans Condensed Medium"/>
                <a:cs typeface="Fira Sans Condensed Medium"/>
                <a:sym typeface="Quattrocento"/>
              </a:rPr>
              <a:t>y.o</a:t>
            </a:r>
            <a:r>
              <a:rPr kumimoji="0" lang="en-US" sz="1935" b="0" i="0" u="none" strike="noStrike" kern="1200" cap="none" spc="0" normalizeH="0" baseline="0" noProof="0" dirty="0">
                <a:ln>
                  <a:noFill/>
                </a:ln>
                <a:solidFill>
                  <a:srgbClr val="002060"/>
                </a:solidFill>
                <a:effectLst/>
                <a:uLnTx/>
                <a:uFillTx/>
                <a:latin typeface="Calibri" panose="020F0502020204030204"/>
                <a:ea typeface="Fira Sans Condensed Medium"/>
                <a:cs typeface="Fira Sans Condensed Medium"/>
                <a:sym typeface="Quattrocento"/>
              </a:rPr>
              <a:t>.</a:t>
            </a:r>
            <a:r>
              <a:rPr kumimoji="0" lang="en-US" sz="1935" b="0" i="0" u="none" strike="noStrike" kern="1200" cap="none" spc="0" normalizeH="0" baseline="0" noProof="0" dirty="0">
                <a:ln>
                  <a:noFill/>
                </a:ln>
                <a:solidFill>
                  <a:srgbClr val="002060"/>
                </a:solidFill>
                <a:effectLst/>
                <a:uLnTx/>
                <a:uFillTx/>
                <a:latin typeface="Calibri" panose="020F0502020204030204"/>
                <a:ea typeface="Roboto Slab Light"/>
                <a:cs typeface="Roboto Slab Light"/>
                <a:sym typeface="Roboto Slab Light"/>
              </a:rPr>
              <a:t>   </a:t>
            </a:r>
          </a:p>
        </p:txBody>
      </p:sp>
      <p:sp>
        <p:nvSpPr>
          <p:cNvPr id="57" name="Google Shape;1396;p26">
            <a:extLst>
              <a:ext uri="{FF2B5EF4-FFF2-40B4-BE49-F238E27FC236}">
                <a16:creationId xmlns:a16="http://schemas.microsoft.com/office/drawing/2014/main" id="{5DA4E197-5103-6946-A164-4B1271578999}"/>
              </a:ext>
            </a:extLst>
          </p:cNvPr>
          <p:cNvSpPr txBox="1"/>
          <p:nvPr/>
        </p:nvSpPr>
        <p:spPr>
          <a:xfrm>
            <a:off x="4198663" y="2654651"/>
            <a:ext cx="2513546" cy="396146"/>
          </a:xfrm>
          <a:prstGeom prst="rect">
            <a:avLst/>
          </a:prstGeom>
          <a:noFill/>
          <a:ln>
            <a:noFill/>
          </a:ln>
        </p:spPr>
        <p:txBody>
          <a:bodyPr spcFirstLastPara="1" wrap="square" lIns="110570" tIns="110570" rIns="110570" bIns="110570" anchor="t" anchorCtr="0">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1935" b="0" i="0" u="none" strike="noStrike" kern="1200" cap="none" spc="0" normalizeH="0" baseline="0" noProof="0" dirty="0">
                <a:ln>
                  <a:noFill/>
                </a:ln>
                <a:solidFill>
                  <a:srgbClr val="002060"/>
                </a:solidFill>
                <a:effectLst/>
                <a:uLnTx/>
                <a:uFillTx/>
                <a:latin typeface="Calibri" panose="020F0502020204030204"/>
                <a:ea typeface="Saira Condensed"/>
                <a:cs typeface="Saira Condensed"/>
                <a:sym typeface="Saira Condensed"/>
              </a:rPr>
              <a:t>COMORBIDITIES:</a:t>
            </a:r>
            <a:r>
              <a:rPr kumimoji="0" lang="en-US" sz="1935" b="0" i="0" u="none" strike="noStrike" kern="1200" cap="none" spc="0" normalizeH="0" baseline="0" noProof="0" dirty="0">
                <a:ln>
                  <a:noFill/>
                </a:ln>
                <a:solidFill>
                  <a:srgbClr val="002060"/>
                </a:solidFill>
                <a:effectLst/>
                <a:uLnTx/>
                <a:uFillTx/>
                <a:latin typeface="Calibri" panose="020F0502020204030204"/>
                <a:ea typeface="Fira Sans Condensed Medium"/>
                <a:cs typeface="Fira Sans Condensed Medium"/>
                <a:sym typeface="Fira Sans Condensed Medium"/>
              </a:rPr>
              <a:t> </a:t>
            </a:r>
            <a:r>
              <a:rPr kumimoji="0" lang="en-US" sz="1935" b="0" i="0" u="none" strike="noStrike" kern="1200" cap="none" spc="0" normalizeH="0" baseline="0" noProof="0" dirty="0">
                <a:ln>
                  <a:noFill/>
                </a:ln>
                <a:solidFill>
                  <a:srgbClr val="002060"/>
                </a:solidFill>
                <a:effectLst/>
                <a:uLnTx/>
                <a:uFillTx/>
                <a:latin typeface="Calibri" panose="020F0502020204030204"/>
                <a:ea typeface="Fira Sans Condensed Medium"/>
                <a:cs typeface="Fira Sans Condensed Medium"/>
                <a:sym typeface="Quattrocento"/>
              </a:rPr>
              <a:t>None</a:t>
            </a:r>
            <a:endParaRPr kumimoji="0" lang="en-US" sz="1935" b="0" i="0" u="none" strike="noStrike" kern="1200" cap="none" spc="0" normalizeH="0" baseline="0" noProof="0" dirty="0">
              <a:ln>
                <a:noFill/>
              </a:ln>
              <a:solidFill>
                <a:srgbClr val="002060"/>
              </a:solidFill>
              <a:effectLst/>
              <a:uLnTx/>
              <a:uFillTx/>
              <a:latin typeface="Calibri" panose="020F0502020204030204"/>
              <a:ea typeface="Roboto Slab Light"/>
              <a:cs typeface="Roboto Slab Light"/>
              <a:sym typeface="Roboto Slab Light"/>
            </a:endParaRPr>
          </a:p>
        </p:txBody>
      </p:sp>
      <p:grpSp>
        <p:nvGrpSpPr>
          <p:cNvPr id="58" name="Google Shape;1434;p27">
            <a:extLst>
              <a:ext uri="{FF2B5EF4-FFF2-40B4-BE49-F238E27FC236}">
                <a16:creationId xmlns:a16="http://schemas.microsoft.com/office/drawing/2014/main" id="{04C2365C-3D9D-EE49-A507-175464B7D716}"/>
              </a:ext>
            </a:extLst>
          </p:cNvPr>
          <p:cNvGrpSpPr/>
          <p:nvPr/>
        </p:nvGrpSpPr>
        <p:grpSpPr>
          <a:xfrm>
            <a:off x="6408677" y="3418271"/>
            <a:ext cx="1475858" cy="1489674"/>
            <a:chOff x="4205177" y="2165800"/>
            <a:chExt cx="733647" cy="811925"/>
          </a:xfrm>
        </p:grpSpPr>
        <p:sp>
          <p:nvSpPr>
            <p:cNvPr id="59" name="Google Shape;1435;p27">
              <a:extLst>
                <a:ext uri="{FF2B5EF4-FFF2-40B4-BE49-F238E27FC236}">
                  <a16:creationId xmlns:a16="http://schemas.microsoft.com/office/drawing/2014/main" id="{05318BC0-CD6D-634B-96C9-9DBFBEC0918E}"/>
                </a:ext>
              </a:extLst>
            </p:cNvPr>
            <p:cNvSpPr/>
            <p:nvPr/>
          </p:nvSpPr>
          <p:spPr>
            <a:xfrm rot="10800000">
              <a:off x="4205177" y="2165800"/>
              <a:ext cx="733647" cy="81192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86C7F7"/>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
                  <a:srgbClr val="000000"/>
                </a:buClr>
                <a:buSzTx/>
                <a:buFontTx/>
                <a:buNone/>
                <a:tabLst/>
                <a:defRPr/>
              </a:pPr>
              <a:endParaRPr kumimoji="0" lang="en-US" sz="169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0" name="Google Shape;1436;p27">
              <a:extLst>
                <a:ext uri="{FF2B5EF4-FFF2-40B4-BE49-F238E27FC236}">
                  <a16:creationId xmlns:a16="http://schemas.microsoft.com/office/drawing/2014/main" id="{DF9616C0-43C7-0249-8BA1-22A8C31A19F5}"/>
                </a:ext>
              </a:extLst>
            </p:cNvPr>
            <p:cNvGrpSpPr/>
            <p:nvPr/>
          </p:nvGrpSpPr>
          <p:grpSpPr>
            <a:xfrm>
              <a:off x="4402783" y="2349544"/>
              <a:ext cx="334915" cy="334915"/>
              <a:chOff x="-23229150" y="2710600"/>
              <a:chExt cx="296175" cy="296175"/>
            </a:xfrm>
          </p:grpSpPr>
          <p:sp>
            <p:nvSpPr>
              <p:cNvPr id="61" name="Google Shape;1437;p27">
                <a:extLst>
                  <a:ext uri="{FF2B5EF4-FFF2-40B4-BE49-F238E27FC236}">
                    <a16:creationId xmlns:a16="http://schemas.microsoft.com/office/drawing/2014/main" id="{D61C3DA7-C778-384F-9292-A1E6FBF17AC3}"/>
                  </a:ext>
                </a:extLst>
              </p:cNvPr>
              <p:cNvSpPr/>
              <p:nvPr/>
            </p:nvSpPr>
            <p:spPr>
              <a:xfrm>
                <a:off x="-23177150" y="2727925"/>
                <a:ext cx="191400" cy="258375"/>
              </a:xfrm>
              <a:custGeom>
                <a:avLst/>
                <a:gdLst/>
                <a:ahLst/>
                <a:cxnLst/>
                <a:rect l="l" t="t" r="r" b="b"/>
                <a:pathLst>
                  <a:path w="7656" h="10335" extrusionOk="0">
                    <a:moveTo>
                      <a:pt x="3812" y="725"/>
                    </a:moveTo>
                    <a:cubicBezTo>
                      <a:pt x="4033" y="725"/>
                      <a:pt x="4190" y="883"/>
                      <a:pt x="4190" y="1072"/>
                    </a:cubicBezTo>
                    <a:lnTo>
                      <a:pt x="4190" y="1418"/>
                    </a:lnTo>
                    <a:lnTo>
                      <a:pt x="3466" y="1418"/>
                    </a:lnTo>
                    <a:lnTo>
                      <a:pt x="3466" y="1072"/>
                    </a:lnTo>
                    <a:cubicBezTo>
                      <a:pt x="3466" y="883"/>
                      <a:pt x="3623" y="725"/>
                      <a:pt x="3812" y="725"/>
                    </a:cubicBezTo>
                    <a:close/>
                    <a:moveTo>
                      <a:pt x="6238" y="1387"/>
                    </a:moveTo>
                    <a:cubicBezTo>
                      <a:pt x="6648" y="1418"/>
                      <a:pt x="6931" y="1702"/>
                      <a:pt x="6931" y="2111"/>
                    </a:cubicBezTo>
                    <a:cubicBezTo>
                      <a:pt x="6931" y="2206"/>
                      <a:pt x="6900" y="2363"/>
                      <a:pt x="6805" y="2458"/>
                    </a:cubicBezTo>
                    <a:cubicBezTo>
                      <a:pt x="6585" y="2206"/>
                      <a:pt x="6238" y="2111"/>
                      <a:pt x="5860" y="2111"/>
                    </a:cubicBezTo>
                    <a:lnTo>
                      <a:pt x="4852" y="2111"/>
                    </a:lnTo>
                    <a:lnTo>
                      <a:pt x="4852" y="1387"/>
                    </a:lnTo>
                    <a:close/>
                    <a:moveTo>
                      <a:pt x="2804" y="1418"/>
                    </a:moveTo>
                    <a:lnTo>
                      <a:pt x="2804" y="2143"/>
                    </a:lnTo>
                    <a:lnTo>
                      <a:pt x="1796" y="2143"/>
                    </a:lnTo>
                    <a:cubicBezTo>
                      <a:pt x="1418" y="2143"/>
                      <a:pt x="1071" y="2300"/>
                      <a:pt x="851" y="2489"/>
                    </a:cubicBezTo>
                    <a:cubicBezTo>
                      <a:pt x="756" y="2363"/>
                      <a:pt x="725" y="2269"/>
                      <a:pt x="725" y="2143"/>
                    </a:cubicBezTo>
                    <a:cubicBezTo>
                      <a:pt x="725" y="1702"/>
                      <a:pt x="1040" y="1418"/>
                      <a:pt x="1418" y="1418"/>
                    </a:cubicBezTo>
                    <a:close/>
                    <a:moveTo>
                      <a:pt x="4190" y="2111"/>
                    </a:moveTo>
                    <a:lnTo>
                      <a:pt x="4190" y="2804"/>
                    </a:lnTo>
                    <a:lnTo>
                      <a:pt x="3466" y="2804"/>
                    </a:lnTo>
                    <a:lnTo>
                      <a:pt x="3466" y="2111"/>
                    </a:lnTo>
                    <a:close/>
                    <a:moveTo>
                      <a:pt x="2772" y="2773"/>
                    </a:moveTo>
                    <a:lnTo>
                      <a:pt x="2772" y="3466"/>
                    </a:lnTo>
                    <a:lnTo>
                      <a:pt x="2079" y="3466"/>
                    </a:lnTo>
                    <a:cubicBezTo>
                      <a:pt x="1733" y="3466"/>
                      <a:pt x="1386" y="3624"/>
                      <a:pt x="1134" y="3844"/>
                    </a:cubicBezTo>
                    <a:cubicBezTo>
                      <a:pt x="1071" y="3718"/>
                      <a:pt x="1040" y="3592"/>
                      <a:pt x="1040" y="3466"/>
                    </a:cubicBezTo>
                    <a:cubicBezTo>
                      <a:pt x="1040" y="3088"/>
                      <a:pt x="1355" y="2773"/>
                      <a:pt x="1733" y="2773"/>
                    </a:cubicBezTo>
                    <a:close/>
                    <a:moveTo>
                      <a:pt x="5860" y="2804"/>
                    </a:moveTo>
                    <a:cubicBezTo>
                      <a:pt x="6270" y="2804"/>
                      <a:pt x="6585" y="3119"/>
                      <a:pt x="6585" y="3529"/>
                    </a:cubicBezTo>
                    <a:cubicBezTo>
                      <a:pt x="6585" y="3624"/>
                      <a:pt x="6553" y="3781"/>
                      <a:pt x="6459" y="3876"/>
                    </a:cubicBezTo>
                    <a:cubicBezTo>
                      <a:pt x="6270" y="3624"/>
                      <a:pt x="5923" y="3466"/>
                      <a:pt x="5576" y="3466"/>
                    </a:cubicBezTo>
                    <a:lnTo>
                      <a:pt x="4852" y="3466"/>
                    </a:lnTo>
                    <a:lnTo>
                      <a:pt x="4852" y="2804"/>
                    </a:lnTo>
                    <a:close/>
                    <a:moveTo>
                      <a:pt x="4190" y="3466"/>
                    </a:moveTo>
                    <a:lnTo>
                      <a:pt x="4190" y="4191"/>
                    </a:lnTo>
                    <a:lnTo>
                      <a:pt x="3466" y="4191"/>
                    </a:lnTo>
                    <a:lnTo>
                      <a:pt x="3466" y="3466"/>
                    </a:lnTo>
                    <a:close/>
                    <a:moveTo>
                      <a:pt x="4190" y="4884"/>
                    </a:moveTo>
                    <a:lnTo>
                      <a:pt x="4190" y="5608"/>
                    </a:lnTo>
                    <a:lnTo>
                      <a:pt x="3466" y="5608"/>
                    </a:lnTo>
                    <a:lnTo>
                      <a:pt x="3466" y="4884"/>
                    </a:lnTo>
                    <a:close/>
                    <a:moveTo>
                      <a:pt x="4190" y="6270"/>
                    </a:moveTo>
                    <a:lnTo>
                      <a:pt x="4190" y="7152"/>
                    </a:lnTo>
                    <a:lnTo>
                      <a:pt x="4190" y="7310"/>
                    </a:lnTo>
                    <a:cubicBezTo>
                      <a:pt x="4190" y="7499"/>
                      <a:pt x="4033" y="7656"/>
                      <a:pt x="3812" y="7656"/>
                    </a:cubicBezTo>
                    <a:cubicBezTo>
                      <a:pt x="3623" y="7656"/>
                      <a:pt x="3466" y="7499"/>
                      <a:pt x="3466" y="7310"/>
                    </a:cubicBezTo>
                    <a:lnTo>
                      <a:pt x="3466" y="7152"/>
                    </a:lnTo>
                    <a:lnTo>
                      <a:pt x="3466" y="6270"/>
                    </a:lnTo>
                    <a:close/>
                    <a:moveTo>
                      <a:pt x="5923" y="7656"/>
                    </a:moveTo>
                    <a:cubicBezTo>
                      <a:pt x="6112" y="7656"/>
                      <a:pt x="6270" y="7814"/>
                      <a:pt x="6270" y="8003"/>
                    </a:cubicBezTo>
                    <a:cubicBezTo>
                      <a:pt x="6270" y="8192"/>
                      <a:pt x="6144" y="8286"/>
                      <a:pt x="5986" y="8318"/>
                    </a:cubicBezTo>
                    <a:cubicBezTo>
                      <a:pt x="5734" y="8412"/>
                      <a:pt x="5450" y="8475"/>
                      <a:pt x="5198" y="8633"/>
                    </a:cubicBezTo>
                    <a:cubicBezTo>
                      <a:pt x="4789" y="8885"/>
                      <a:pt x="4411" y="9200"/>
                      <a:pt x="4096" y="9578"/>
                    </a:cubicBezTo>
                    <a:cubicBezTo>
                      <a:pt x="4064" y="9609"/>
                      <a:pt x="3938" y="9735"/>
                      <a:pt x="3812" y="9735"/>
                    </a:cubicBezTo>
                    <a:cubicBezTo>
                      <a:pt x="3655" y="9735"/>
                      <a:pt x="3592" y="9672"/>
                      <a:pt x="3560" y="9578"/>
                    </a:cubicBezTo>
                    <a:cubicBezTo>
                      <a:pt x="3088" y="8948"/>
                      <a:pt x="2426" y="8507"/>
                      <a:pt x="1670" y="8349"/>
                    </a:cubicBezTo>
                    <a:cubicBezTo>
                      <a:pt x="1544" y="8318"/>
                      <a:pt x="1386" y="8192"/>
                      <a:pt x="1386" y="8003"/>
                    </a:cubicBezTo>
                    <a:cubicBezTo>
                      <a:pt x="1386" y="7814"/>
                      <a:pt x="1544" y="7656"/>
                      <a:pt x="1733" y="7656"/>
                    </a:cubicBezTo>
                    <a:lnTo>
                      <a:pt x="2835" y="7656"/>
                    </a:lnTo>
                    <a:cubicBezTo>
                      <a:pt x="2993" y="8034"/>
                      <a:pt x="3371" y="8349"/>
                      <a:pt x="3844" y="8349"/>
                    </a:cubicBezTo>
                    <a:cubicBezTo>
                      <a:pt x="4316" y="8349"/>
                      <a:pt x="4663" y="8097"/>
                      <a:pt x="4820" y="7656"/>
                    </a:cubicBezTo>
                    <a:close/>
                    <a:moveTo>
                      <a:pt x="3812" y="0"/>
                    </a:moveTo>
                    <a:cubicBezTo>
                      <a:pt x="3371" y="0"/>
                      <a:pt x="2993" y="284"/>
                      <a:pt x="2835" y="725"/>
                    </a:cubicBezTo>
                    <a:lnTo>
                      <a:pt x="1386" y="725"/>
                    </a:lnTo>
                    <a:cubicBezTo>
                      <a:pt x="630" y="725"/>
                      <a:pt x="0" y="1355"/>
                      <a:pt x="0" y="2111"/>
                    </a:cubicBezTo>
                    <a:cubicBezTo>
                      <a:pt x="0" y="2489"/>
                      <a:pt x="158" y="2804"/>
                      <a:pt x="410" y="3088"/>
                    </a:cubicBezTo>
                    <a:cubicBezTo>
                      <a:pt x="378" y="3214"/>
                      <a:pt x="315" y="3340"/>
                      <a:pt x="315" y="3466"/>
                    </a:cubicBezTo>
                    <a:cubicBezTo>
                      <a:pt x="315" y="3876"/>
                      <a:pt x="473" y="4191"/>
                      <a:pt x="725" y="4474"/>
                    </a:cubicBezTo>
                    <a:cubicBezTo>
                      <a:pt x="693" y="4569"/>
                      <a:pt x="630" y="4726"/>
                      <a:pt x="630" y="4852"/>
                    </a:cubicBezTo>
                    <a:cubicBezTo>
                      <a:pt x="630" y="5608"/>
                      <a:pt x="1260" y="6238"/>
                      <a:pt x="2016" y="6238"/>
                    </a:cubicBezTo>
                    <a:cubicBezTo>
                      <a:pt x="2205" y="6238"/>
                      <a:pt x="2363" y="6081"/>
                      <a:pt x="2363" y="5892"/>
                    </a:cubicBezTo>
                    <a:cubicBezTo>
                      <a:pt x="2363" y="5671"/>
                      <a:pt x="2205" y="5514"/>
                      <a:pt x="2016" y="5514"/>
                    </a:cubicBezTo>
                    <a:cubicBezTo>
                      <a:pt x="1638" y="5514"/>
                      <a:pt x="1323" y="5199"/>
                      <a:pt x="1323" y="4821"/>
                    </a:cubicBezTo>
                    <a:cubicBezTo>
                      <a:pt x="1323" y="4411"/>
                      <a:pt x="1638" y="4096"/>
                      <a:pt x="2016" y="4096"/>
                    </a:cubicBezTo>
                    <a:lnTo>
                      <a:pt x="2741" y="4096"/>
                    </a:lnTo>
                    <a:lnTo>
                      <a:pt x="2741" y="6869"/>
                    </a:lnTo>
                    <a:lnTo>
                      <a:pt x="1701" y="6869"/>
                    </a:lnTo>
                    <a:cubicBezTo>
                      <a:pt x="1103" y="6869"/>
                      <a:pt x="693" y="7341"/>
                      <a:pt x="693" y="7877"/>
                    </a:cubicBezTo>
                    <a:cubicBezTo>
                      <a:pt x="693" y="8349"/>
                      <a:pt x="1008" y="8759"/>
                      <a:pt x="1481" y="8916"/>
                    </a:cubicBezTo>
                    <a:cubicBezTo>
                      <a:pt x="2048" y="9074"/>
                      <a:pt x="2615" y="9420"/>
                      <a:pt x="2961" y="9893"/>
                    </a:cubicBezTo>
                    <a:cubicBezTo>
                      <a:pt x="3151" y="10177"/>
                      <a:pt x="3466" y="10334"/>
                      <a:pt x="3781" y="10334"/>
                    </a:cubicBezTo>
                    <a:cubicBezTo>
                      <a:pt x="4096" y="10334"/>
                      <a:pt x="4411" y="10177"/>
                      <a:pt x="4631" y="9924"/>
                    </a:cubicBezTo>
                    <a:cubicBezTo>
                      <a:pt x="4852" y="9609"/>
                      <a:pt x="5135" y="9389"/>
                      <a:pt x="5482" y="9168"/>
                    </a:cubicBezTo>
                    <a:cubicBezTo>
                      <a:pt x="5671" y="9074"/>
                      <a:pt x="5891" y="8979"/>
                      <a:pt x="6112" y="8948"/>
                    </a:cubicBezTo>
                    <a:cubicBezTo>
                      <a:pt x="6585" y="8822"/>
                      <a:pt x="6900" y="8444"/>
                      <a:pt x="6900" y="7971"/>
                    </a:cubicBezTo>
                    <a:cubicBezTo>
                      <a:pt x="6900" y="7373"/>
                      <a:pt x="6427" y="6932"/>
                      <a:pt x="5891" y="6932"/>
                    </a:cubicBezTo>
                    <a:lnTo>
                      <a:pt x="4852" y="6932"/>
                    </a:lnTo>
                    <a:lnTo>
                      <a:pt x="4852" y="4191"/>
                    </a:lnTo>
                    <a:lnTo>
                      <a:pt x="5576" y="4191"/>
                    </a:lnTo>
                    <a:cubicBezTo>
                      <a:pt x="5954" y="4191"/>
                      <a:pt x="6270" y="4506"/>
                      <a:pt x="6270" y="4884"/>
                    </a:cubicBezTo>
                    <a:cubicBezTo>
                      <a:pt x="6270" y="5293"/>
                      <a:pt x="5954" y="5608"/>
                      <a:pt x="5576" y="5608"/>
                    </a:cubicBezTo>
                    <a:cubicBezTo>
                      <a:pt x="5356" y="5608"/>
                      <a:pt x="5198" y="5766"/>
                      <a:pt x="5198" y="5955"/>
                    </a:cubicBezTo>
                    <a:cubicBezTo>
                      <a:pt x="5198" y="6144"/>
                      <a:pt x="5356" y="6301"/>
                      <a:pt x="5576" y="6301"/>
                    </a:cubicBezTo>
                    <a:cubicBezTo>
                      <a:pt x="6301" y="6301"/>
                      <a:pt x="6931" y="5671"/>
                      <a:pt x="6931" y="4915"/>
                    </a:cubicBezTo>
                    <a:cubicBezTo>
                      <a:pt x="6931" y="4758"/>
                      <a:pt x="6900" y="4663"/>
                      <a:pt x="6868" y="4537"/>
                    </a:cubicBezTo>
                    <a:cubicBezTo>
                      <a:pt x="7152" y="4254"/>
                      <a:pt x="7246" y="3939"/>
                      <a:pt x="7246" y="3561"/>
                    </a:cubicBezTo>
                    <a:cubicBezTo>
                      <a:pt x="7246" y="3403"/>
                      <a:pt x="7215" y="3277"/>
                      <a:pt x="7183" y="3151"/>
                    </a:cubicBezTo>
                    <a:cubicBezTo>
                      <a:pt x="7498" y="2836"/>
                      <a:pt x="7656" y="2489"/>
                      <a:pt x="7656" y="2111"/>
                    </a:cubicBezTo>
                    <a:cubicBezTo>
                      <a:pt x="7656" y="1355"/>
                      <a:pt x="7026" y="725"/>
                      <a:pt x="6270" y="725"/>
                    </a:cubicBezTo>
                    <a:lnTo>
                      <a:pt x="4820" y="725"/>
                    </a:lnTo>
                    <a:cubicBezTo>
                      <a:pt x="4663" y="316"/>
                      <a:pt x="4285" y="0"/>
                      <a:pt x="3812" y="0"/>
                    </a:cubicBezTo>
                    <a:close/>
                  </a:path>
                </a:pathLst>
              </a:custGeom>
              <a:solidFill>
                <a:srgbClr val="434343"/>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
                    <a:srgbClr val="000000"/>
                  </a:buClr>
                  <a:buSzTx/>
                  <a:buFontTx/>
                  <a:buNone/>
                  <a:tabLst/>
                  <a:defRPr/>
                </a:pPr>
                <a:endParaRPr kumimoji="0" lang="en-US" sz="169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1438;p27">
                <a:extLst>
                  <a:ext uri="{FF2B5EF4-FFF2-40B4-BE49-F238E27FC236}">
                    <a16:creationId xmlns:a16="http://schemas.microsoft.com/office/drawing/2014/main" id="{70BB7F96-0999-774C-BD1A-3C696D740D0C}"/>
                  </a:ext>
                </a:extLst>
              </p:cNvPr>
              <p:cNvSpPr/>
              <p:nvPr/>
            </p:nvSpPr>
            <p:spPr>
              <a:xfrm>
                <a:off x="-23229150" y="2710600"/>
                <a:ext cx="296175" cy="296175"/>
              </a:xfrm>
              <a:custGeom>
                <a:avLst/>
                <a:gdLst/>
                <a:ahLst/>
                <a:cxnLst/>
                <a:rect l="l" t="t" r="r" b="b"/>
                <a:pathLst>
                  <a:path w="11847" h="11847" extrusionOk="0">
                    <a:moveTo>
                      <a:pt x="10775" y="693"/>
                    </a:moveTo>
                    <a:cubicBezTo>
                      <a:pt x="10996" y="693"/>
                      <a:pt x="11153" y="851"/>
                      <a:pt x="11153" y="1072"/>
                    </a:cubicBezTo>
                    <a:lnTo>
                      <a:pt x="11153" y="10775"/>
                    </a:lnTo>
                    <a:cubicBezTo>
                      <a:pt x="11153" y="10996"/>
                      <a:pt x="10996" y="11153"/>
                      <a:pt x="10775" y="11153"/>
                    </a:cubicBezTo>
                    <a:lnTo>
                      <a:pt x="1072" y="11153"/>
                    </a:lnTo>
                    <a:cubicBezTo>
                      <a:pt x="851" y="11153"/>
                      <a:pt x="694" y="10996"/>
                      <a:pt x="694" y="10775"/>
                    </a:cubicBezTo>
                    <a:lnTo>
                      <a:pt x="694" y="1072"/>
                    </a:lnTo>
                    <a:cubicBezTo>
                      <a:pt x="694" y="851"/>
                      <a:pt x="851" y="693"/>
                      <a:pt x="1072" y="693"/>
                    </a:cubicBezTo>
                    <a:close/>
                    <a:moveTo>
                      <a:pt x="1072" y="0"/>
                    </a:moveTo>
                    <a:cubicBezTo>
                      <a:pt x="473" y="0"/>
                      <a:pt x="1" y="473"/>
                      <a:pt x="1" y="1072"/>
                    </a:cubicBezTo>
                    <a:lnTo>
                      <a:pt x="1" y="10775"/>
                    </a:lnTo>
                    <a:cubicBezTo>
                      <a:pt x="1" y="11374"/>
                      <a:pt x="473" y="11846"/>
                      <a:pt x="1072" y="11846"/>
                    </a:cubicBezTo>
                    <a:lnTo>
                      <a:pt x="10807" y="11846"/>
                    </a:lnTo>
                    <a:cubicBezTo>
                      <a:pt x="11374" y="11846"/>
                      <a:pt x="11847" y="11374"/>
                      <a:pt x="11847" y="10775"/>
                    </a:cubicBezTo>
                    <a:lnTo>
                      <a:pt x="11847" y="1072"/>
                    </a:lnTo>
                    <a:cubicBezTo>
                      <a:pt x="11847" y="473"/>
                      <a:pt x="11342" y="0"/>
                      <a:pt x="10807" y="0"/>
                    </a:cubicBezTo>
                    <a:close/>
                  </a:path>
                </a:pathLst>
              </a:custGeom>
              <a:solidFill>
                <a:srgbClr val="434343"/>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
                    <a:srgbClr val="000000"/>
                  </a:buClr>
                  <a:buSzTx/>
                  <a:buFontTx/>
                  <a:buNone/>
                  <a:tabLst/>
                  <a:defRPr/>
                </a:pPr>
                <a:endParaRPr kumimoji="0" lang="en-US" sz="169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grpSp>
        <p:nvGrpSpPr>
          <p:cNvPr id="63" name="Google Shape;1434;p27">
            <a:extLst>
              <a:ext uri="{FF2B5EF4-FFF2-40B4-BE49-F238E27FC236}">
                <a16:creationId xmlns:a16="http://schemas.microsoft.com/office/drawing/2014/main" id="{D2A5BB79-ACF7-1F40-9319-102EA0C928B2}"/>
              </a:ext>
            </a:extLst>
          </p:cNvPr>
          <p:cNvGrpSpPr/>
          <p:nvPr/>
        </p:nvGrpSpPr>
        <p:grpSpPr>
          <a:xfrm>
            <a:off x="3541982" y="3418269"/>
            <a:ext cx="1475858" cy="1489674"/>
            <a:chOff x="4205177" y="2165800"/>
            <a:chExt cx="733647" cy="811925"/>
          </a:xfrm>
        </p:grpSpPr>
        <p:sp>
          <p:nvSpPr>
            <p:cNvPr id="64" name="Google Shape;1435;p27">
              <a:extLst>
                <a:ext uri="{FF2B5EF4-FFF2-40B4-BE49-F238E27FC236}">
                  <a16:creationId xmlns:a16="http://schemas.microsoft.com/office/drawing/2014/main" id="{68A15EAC-843B-B842-A2D3-8F9DA779F3E3}"/>
                </a:ext>
              </a:extLst>
            </p:cNvPr>
            <p:cNvSpPr/>
            <p:nvPr/>
          </p:nvSpPr>
          <p:spPr>
            <a:xfrm rot="10800000">
              <a:off x="4205177" y="2165800"/>
              <a:ext cx="733647" cy="81192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86C7F7"/>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
                  <a:srgbClr val="000000"/>
                </a:buClr>
                <a:buSzTx/>
                <a:buFontTx/>
                <a:buNone/>
                <a:tabLst/>
                <a:defRPr/>
              </a:pPr>
              <a:endParaRPr kumimoji="0" lang="en-US" sz="169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5" name="Google Shape;1436;p27">
              <a:extLst>
                <a:ext uri="{FF2B5EF4-FFF2-40B4-BE49-F238E27FC236}">
                  <a16:creationId xmlns:a16="http://schemas.microsoft.com/office/drawing/2014/main" id="{5AC92C5F-95DC-CF48-9F51-9E86881034CF}"/>
                </a:ext>
              </a:extLst>
            </p:cNvPr>
            <p:cNvGrpSpPr/>
            <p:nvPr/>
          </p:nvGrpSpPr>
          <p:grpSpPr>
            <a:xfrm>
              <a:off x="4402783" y="2349544"/>
              <a:ext cx="334915" cy="334915"/>
              <a:chOff x="-23229150" y="2710600"/>
              <a:chExt cx="296175" cy="296175"/>
            </a:xfrm>
          </p:grpSpPr>
          <p:sp>
            <p:nvSpPr>
              <p:cNvPr id="66" name="Google Shape;1437;p27">
                <a:extLst>
                  <a:ext uri="{FF2B5EF4-FFF2-40B4-BE49-F238E27FC236}">
                    <a16:creationId xmlns:a16="http://schemas.microsoft.com/office/drawing/2014/main" id="{14EA130A-3930-4748-A169-E15E735F199E}"/>
                  </a:ext>
                </a:extLst>
              </p:cNvPr>
              <p:cNvSpPr/>
              <p:nvPr/>
            </p:nvSpPr>
            <p:spPr>
              <a:xfrm>
                <a:off x="-23177150" y="2727925"/>
                <a:ext cx="191400" cy="258375"/>
              </a:xfrm>
              <a:custGeom>
                <a:avLst/>
                <a:gdLst/>
                <a:ahLst/>
                <a:cxnLst/>
                <a:rect l="l" t="t" r="r" b="b"/>
                <a:pathLst>
                  <a:path w="7656" h="10335" extrusionOk="0">
                    <a:moveTo>
                      <a:pt x="3812" y="725"/>
                    </a:moveTo>
                    <a:cubicBezTo>
                      <a:pt x="4033" y="725"/>
                      <a:pt x="4190" y="883"/>
                      <a:pt x="4190" y="1072"/>
                    </a:cubicBezTo>
                    <a:lnTo>
                      <a:pt x="4190" y="1418"/>
                    </a:lnTo>
                    <a:lnTo>
                      <a:pt x="3466" y="1418"/>
                    </a:lnTo>
                    <a:lnTo>
                      <a:pt x="3466" y="1072"/>
                    </a:lnTo>
                    <a:cubicBezTo>
                      <a:pt x="3466" y="883"/>
                      <a:pt x="3623" y="725"/>
                      <a:pt x="3812" y="725"/>
                    </a:cubicBezTo>
                    <a:close/>
                    <a:moveTo>
                      <a:pt x="6238" y="1387"/>
                    </a:moveTo>
                    <a:cubicBezTo>
                      <a:pt x="6648" y="1418"/>
                      <a:pt x="6931" y="1702"/>
                      <a:pt x="6931" y="2111"/>
                    </a:cubicBezTo>
                    <a:cubicBezTo>
                      <a:pt x="6931" y="2206"/>
                      <a:pt x="6900" y="2363"/>
                      <a:pt x="6805" y="2458"/>
                    </a:cubicBezTo>
                    <a:cubicBezTo>
                      <a:pt x="6585" y="2206"/>
                      <a:pt x="6238" y="2111"/>
                      <a:pt x="5860" y="2111"/>
                    </a:cubicBezTo>
                    <a:lnTo>
                      <a:pt x="4852" y="2111"/>
                    </a:lnTo>
                    <a:lnTo>
                      <a:pt x="4852" y="1387"/>
                    </a:lnTo>
                    <a:close/>
                    <a:moveTo>
                      <a:pt x="2804" y="1418"/>
                    </a:moveTo>
                    <a:lnTo>
                      <a:pt x="2804" y="2143"/>
                    </a:lnTo>
                    <a:lnTo>
                      <a:pt x="1796" y="2143"/>
                    </a:lnTo>
                    <a:cubicBezTo>
                      <a:pt x="1418" y="2143"/>
                      <a:pt x="1071" y="2300"/>
                      <a:pt x="851" y="2489"/>
                    </a:cubicBezTo>
                    <a:cubicBezTo>
                      <a:pt x="756" y="2363"/>
                      <a:pt x="725" y="2269"/>
                      <a:pt x="725" y="2143"/>
                    </a:cubicBezTo>
                    <a:cubicBezTo>
                      <a:pt x="725" y="1702"/>
                      <a:pt x="1040" y="1418"/>
                      <a:pt x="1418" y="1418"/>
                    </a:cubicBezTo>
                    <a:close/>
                    <a:moveTo>
                      <a:pt x="4190" y="2111"/>
                    </a:moveTo>
                    <a:lnTo>
                      <a:pt x="4190" y="2804"/>
                    </a:lnTo>
                    <a:lnTo>
                      <a:pt x="3466" y="2804"/>
                    </a:lnTo>
                    <a:lnTo>
                      <a:pt x="3466" y="2111"/>
                    </a:lnTo>
                    <a:close/>
                    <a:moveTo>
                      <a:pt x="2772" y="2773"/>
                    </a:moveTo>
                    <a:lnTo>
                      <a:pt x="2772" y="3466"/>
                    </a:lnTo>
                    <a:lnTo>
                      <a:pt x="2079" y="3466"/>
                    </a:lnTo>
                    <a:cubicBezTo>
                      <a:pt x="1733" y="3466"/>
                      <a:pt x="1386" y="3624"/>
                      <a:pt x="1134" y="3844"/>
                    </a:cubicBezTo>
                    <a:cubicBezTo>
                      <a:pt x="1071" y="3718"/>
                      <a:pt x="1040" y="3592"/>
                      <a:pt x="1040" y="3466"/>
                    </a:cubicBezTo>
                    <a:cubicBezTo>
                      <a:pt x="1040" y="3088"/>
                      <a:pt x="1355" y="2773"/>
                      <a:pt x="1733" y="2773"/>
                    </a:cubicBezTo>
                    <a:close/>
                    <a:moveTo>
                      <a:pt x="5860" y="2804"/>
                    </a:moveTo>
                    <a:cubicBezTo>
                      <a:pt x="6270" y="2804"/>
                      <a:pt x="6585" y="3119"/>
                      <a:pt x="6585" y="3529"/>
                    </a:cubicBezTo>
                    <a:cubicBezTo>
                      <a:pt x="6585" y="3624"/>
                      <a:pt x="6553" y="3781"/>
                      <a:pt x="6459" y="3876"/>
                    </a:cubicBezTo>
                    <a:cubicBezTo>
                      <a:pt x="6270" y="3624"/>
                      <a:pt x="5923" y="3466"/>
                      <a:pt x="5576" y="3466"/>
                    </a:cubicBezTo>
                    <a:lnTo>
                      <a:pt x="4852" y="3466"/>
                    </a:lnTo>
                    <a:lnTo>
                      <a:pt x="4852" y="2804"/>
                    </a:lnTo>
                    <a:close/>
                    <a:moveTo>
                      <a:pt x="4190" y="3466"/>
                    </a:moveTo>
                    <a:lnTo>
                      <a:pt x="4190" y="4191"/>
                    </a:lnTo>
                    <a:lnTo>
                      <a:pt x="3466" y="4191"/>
                    </a:lnTo>
                    <a:lnTo>
                      <a:pt x="3466" y="3466"/>
                    </a:lnTo>
                    <a:close/>
                    <a:moveTo>
                      <a:pt x="4190" y="4884"/>
                    </a:moveTo>
                    <a:lnTo>
                      <a:pt x="4190" y="5608"/>
                    </a:lnTo>
                    <a:lnTo>
                      <a:pt x="3466" y="5608"/>
                    </a:lnTo>
                    <a:lnTo>
                      <a:pt x="3466" y="4884"/>
                    </a:lnTo>
                    <a:close/>
                    <a:moveTo>
                      <a:pt x="4190" y="6270"/>
                    </a:moveTo>
                    <a:lnTo>
                      <a:pt x="4190" y="7152"/>
                    </a:lnTo>
                    <a:lnTo>
                      <a:pt x="4190" y="7310"/>
                    </a:lnTo>
                    <a:cubicBezTo>
                      <a:pt x="4190" y="7499"/>
                      <a:pt x="4033" y="7656"/>
                      <a:pt x="3812" y="7656"/>
                    </a:cubicBezTo>
                    <a:cubicBezTo>
                      <a:pt x="3623" y="7656"/>
                      <a:pt x="3466" y="7499"/>
                      <a:pt x="3466" y="7310"/>
                    </a:cubicBezTo>
                    <a:lnTo>
                      <a:pt x="3466" y="7152"/>
                    </a:lnTo>
                    <a:lnTo>
                      <a:pt x="3466" y="6270"/>
                    </a:lnTo>
                    <a:close/>
                    <a:moveTo>
                      <a:pt x="5923" y="7656"/>
                    </a:moveTo>
                    <a:cubicBezTo>
                      <a:pt x="6112" y="7656"/>
                      <a:pt x="6270" y="7814"/>
                      <a:pt x="6270" y="8003"/>
                    </a:cubicBezTo>
                    <a:cubicBezTo>
                      <a:pt x="6270" y="8192"/>
                      <a:pt x="6144" y="8286"/>
                      <a:pt x="5986" y="8318"/>
                    </a:cubicBezTo>
                    <a:cubicBezTo>
                      <a:pt x="5734" y="8412"/>
                      <a:pt x="5450" y="8475"/>
                      <a:pt x="5198" y="8633"/>
                    </a:cubicBezTo>
                    <a:cubicBezTo>
                      <a:pt x="4789" y="8885"/>
                      <a:pt x="4411" y="9200"/>
                      <a:pt x="4096" y="9578"/>
                    </a:cubicBezTo>
                    <a:cubicBezTo>
                      <a:pt x="4064" y="9609"/>
                      <a:pt x="3938" y="9735"/>
                      <a:pt x="3812" y="9735"/>
                    </a:cubicBezTo>
                    <a:cubicBezTo>
                      <a:pt x="3655" y="9735"/>
                      <a:pt x="3592" y="9672"/>
                      <a:pt x="3560" y="9578"/>
                    </a:cubicBezTo>
                    <a:cubicBezTo>
                      <a:pt x="3088" y="8948"/>
                      <a:pt x="2426" y="8507"/>
                      <a:pt x="1670" y="8349"/>
                    </a:cubicBezTo>
                    <a:cubicBezTo>
                      <a:pt x="1544" y="8318"/>
                      <a:pt x="1386" y="8192"/>
                      <a:pt x="1386" y="8003"/>
                    </a:cubicBezTo>
                    <a:cubicBezTo>
                      <a:pt x="1386" y="7814"/>
                      <a:pt x="1544" y="7656"/>
                      <a:pt x="1733" y="7656"/>
                    </a:cubicBezTo>
                    <a:lnTo>
                      <a:pt x="2835" y="7656"/>
                    </a:lnTo>
                    <a:cubicBezTo>
                      <a:pt x="2993" y="8034"/>
                      <a:pt x="3371" y="8349"/>
                      <a:pt x="3844" y="8349"/>
                    </a:cubicBezTo>
                    <a:cubicBezTo>
                      <a:pt x="4316" y="8349"/>
                      <a:pt x="4663" y="8097"/>
                      <a:pt x="4820" y="7656"/>
                    </a:cubicBezTo>
                    <a:close/>
                    <a:moveTo>
                      <a:pt x="3812" y="0"/>
                    </a:moveTo>
                    <a:cubicBezTo>
                      <a:pt x="3371" y="0"/>
                      <a:pt x="2993" y="284"/>
                      <a:pt x="2835" y="725"/>
                    </a:cubicBezTo>
                    <a:lnTo>
                      <a:pt x="1386" y="725"/>
                    </a:lnTo>
                    <a:cubicBezTo>
                      <a:pt x="630" y="725"/>
                      <a:pt x="0" y="1355"/>
                      <a:pt x="0" y="2111"/>
                    </a:cubicBezTo>
                    <a:cubicBezTo>
                      <a:pt x="0" y="2489"/>
                      <a:pt x="158" y="2804"/>
                      <a:pt x="410" y="3088"/>
                    </a:cubicBezTo>
                    <a:cubicBezTo>
                      <a:pt x="378" y="3214"/>
                      <a:pt x="315" y="3340"/>
                      <a:pt x="315" y="3466"/>
                    </a:cubicBezTo>
                    <a:cubicBezTo>
                      <a:pt x="315" y="3876"/>
                      <a:pt x="473" y="4191"/>
                      <a:pt x="725" y="4474"/>
                    </a:cubicBezTo>
                    <a:cubicBezTo>
                      <a:pt x="693" y="4569"/>
                      <a:pt x="630" y="4726"/>
                      <a:pt x="630" y="4852"/>
                    </a:cubicBezTo>
                    <a:cubicBezTo>
                      <a:pt x="630" y="5608"/>
                      <a:pt x="1260" y="6238"/>
                      <a:pt x="2016" y="6238"/>
                    </a:cubicBezTo>
                    <a:cubicBezTo>
                      <a:pt x="2205" y="6238"/>
                      <a:pt x="2363" y="6081"/>
                      <a:pt x="2363" y="5892"/>
                    </a:cubicBezTo>
                    <a:cubicBezTo>
                      <a:pt x="2363" y="5671"/>
                      <a:pt x="2205" y="5514"/>
                      <a:pt x="2016" y="5514"/>
                    </a:cubicBezTo>
                    <a:cubicBezTo>
                      <a:pt x="1638" y="5514"/>
                      <a:pt x="1323" y="5199"/>
                      <a:pt x="1323" y="4821"/>
                    </a:cubicBezTo>
                    <a:cubicBezTo>
                      <a:pt x="1323" y="4411"/>
                      <a:pt x="1638" y="4096"/>
                      <a:pt x="2016" y="4096"/>
                    </a:cubicBezTo>
                    <a:lnTo>
                      <a:pt x="2741" y="4096"/>
                    </a:lnTo>
                    <a:lnTo>
                      <a:pt x="2741" y="6869"/>
                    </a:lnTo>
                    <a:lnTo>
                      <a:pt x="1701" y="6869"/>
                    </a:lnTo>
                    <a:cubicBezTo>
                      <a:pt x="1103" y="6869"/>
                      <a:pt x="693" y="7341"/>
                      <a:pt x="693" y="7877"/>
                    </a:cubicBezTo>
                    <a:cubicBezTo>
                      <a:pt x="693" y="8349"/>
                      <a:pt x="1008" y="8759"/>
                      <a:pt x="1481" y="8916"/>
                    </a:cubicBezTo>
                    <a:cubicBezTo>
                      <a:pt x="2048" y="9074"/>
                      <a:pt x="2615" y="9420"/>
                      <a:pt x="2961" y="9893"/>
                    </a:cubicBezTo>
                    <a:cubicBezTo>
                      <a:pt x="3151" y="10177"/>
                      <a:pt x="3466" y="10334"/>
                      <a:pt x="3781" y="10334"/>
                    </a:cubicBezTo>
                    <a:cubicBezTo>
                      <a:pt x="4096" y="10334"/>
                      <a:pt x="4411" y="10177"/>
                      <a:pt x="4631" y="9924"/>
                    </a:cubicBezTo>
                    <a:cubicBezTo>
                      <a:pt x="4852" y="9609"/>
                      <a:pt x="5135" y="9389"/>
                      <a:pt x="5482" y="9168"/>
                    </a:cubicBezTo>
                    <a:cubicBezTo>
                      <a:pt x="5671" y="9074"/>
                      <a:pt x="5891" y="8979"/>
                      <a:pt x="6112" y="8948"/>
                    </a:cubicBezTo>
                    <a:cubicBezTo>
                      <a:pt x="6585" y="8822"/>
                      <a:pt x="6900" y="8444"/>
                      <a:pt x="6900" y="7971"/>
                    </a:cubicBezTo>
                    <a:cubicBezTo>
                      <a:pt x="6900" y="7373"/>
                      <a:pt x="6427" y="6932"/>
                      <a:pt x="5891" y="6932"/>
                    </a:cubicBezTo>
                    <a:lnTo>
                      <a:pt x="4852" y="6932"/>
                    </a:lnTo>
                    <a:lnTo>
                      <a:pt x="4852" y="4191"/>
                    </a:lnTo>
                    <a:lnTo>
                      <a:pt x="5576" y="4191"/>
                    </a:lnTo>
                    <a:cubicBezTo>
                      <a:pt x="5954" y="4191"/>
                      <a:pt x="6270" y="4506"/>
                      <a:pt x="6270" y="4884"/>
                    </a:cubicBezTo>
                    <a:cubicBezTo>
                      <a:pt x="6270" y="5293"/>
                      <a:pt x="5954" y="5608"/>
                      <a:pt x="5576" y="5608"/>
                    </a:cubicBezTo>
                    <a:cubicBezTo>
                      <a:pt x="5356" y="5608"/>
                      <a:pt x="5198" y="5766"/>
                      <a:pt x="5198" y="5955"/>
                    </a:cubicBezTo>
                    <a:cubicBezTo>
                      <a:pt x="5198" y="6144"/>
                      <a:pt x="5356" y="6301"/>
                      <a:pt x="5576" y="6301"/>
                    </a:cubicBezTo>
                    <a:cubicBezTo>
                      <a:pt x="6301" y="6301"/>
                      <a:pt x="6931" y="5671"/>
                      <a:pt x="6931" y="4915"/>
                    </a:cubicBezTo>
                    <a:cubicBezTo>
                      <a:pt x="6931" y="4758"/>
                      <a:pt x="6900" y="4663"/>
                      <a:pt x="6868" y="4537"/>
                    </a:cubicBezTo>
                    <a:cubicBezTo>
                      <a:pt x="7152" y="4254"/>
                      <a:pt x="7246" y="3939"/>
                      <a:pt x="7246" y="3561"/>
                    </a:cubicBezTo>
                    <a:cubicBezTo>
                      <a:pt x="7246" y="3403"/>
                      <a:pt x="7215" y="3277"/>
                      <a:pt x="7183" y="3151"/>
                    </a:cubicBezTo>
                    <a:cubicBezTo>
                      <a:pt x="7498" y="2836"/>
                      <a:pt x="7656" y="2489"/>
                      <a:pt x="7656" y="2111"/>
                    </a:cubicBezTo>
                    <a:cubicBezTo>
                      <a:pt x="7656" y="1355"/>
                      <a:pt x="7026" y="725"/>
                      <a:pt x="6270" y="725"/>
                    </a:cubicBezTo>
                    <a:lnTo>
                      <a:pt x="4820" y="725"/>
                    </a:lnTo>
                    <a:cubicBezTo>
                      <a:pt x="4663" y="316"/>
                      <a:pt x="4285" y="0"/>
                      <a:pt x="3812" y="0"/>
                    </a:cubicBezTo>
                    <a:close/>
                  </a:path>
                </a:pathLst>
              </a:custGeom>
              <a:solidFill>
                <a:srgbClr val="434343"/>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
                    <a:srgbClr val="000000"/>
                  </a:buClr>
                  <a:buSzTx/>
                  <a:buFontTx/>
                  <a:buNone/>
                  <a:tabLst/>
                  <a:defRPr/>
                </a:pPr>
                <a:endParaRPr kumimoji="0" lang="en-US" sz="169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 name="Google Shape;1438;p27">
                <a:extLst>
                  <a:ext uri="{FF2B5EF4-FFF2-40B4-BE49-F238E27FC236}">
                    <a16:creationId xmlns:a16="http://schemas.microsoft.com/office/drawing/2014/main" id="{4BCA178B-6858-944F-8062-E6A759D00A9D}"/>
                  </a:ext>
                </a:extLst>
              </p:cNvPr>
              <p:cNvSpPr/>
              <p:nvPr/>
            </p:nvSpPr>
            <p:spPr>
              <a:xfrm>
                <a:off x="-23229150" y="2710600"/>
                <a:ext cx="296175" cy="296175"/>
              </a:xfrm>
              <a:custGeom>
                <a:avLst/>
                <a:gdLst/>
                <a:ahLst/>
                <a:cxnLst/>
                <a:rect l="l" t="t" r="r" b="b"/>
                <a:pathLst>
                  <a:path w="11847" h="11847" extrusionOk="0">
                    <a:moveTo>
                      <a:pt x="10775" y="693"/>
                    </a:moveTo>
                    <a:cubicBezTo>
                      <a:pt x="10996" y="693"/>
                      <a:pt x="11153" y="851"/>
                      <a:pt x="11153" y="1072"/>
                    </a:cubicBezTo>
                    <a:lnTo>
                      <a:pt x="11153" y="10775"/>
                    </a:lnTo>
                    <a:cubicBezTo>
                      <a:pt x="11153" y="10996"/>
                      <a:pt x="10996" y="11153"/>
                      <a:pt x="10775" y="11153"/>
                    </a:cubicBezTo>
                    <a:lnTo>
                      <a:pt x="1072" y="11153"/>
                    </a:lnTo>
                    <a:cubicBezTo>
                      <a:pt x="851" y="11153"/>
                      <a:pt x="694" y="10996"/>
                      <a:pt x="694" y="10775"/>
                    </a:cubicBezTo>
                    <a:lnTo>
                      <a:pt x="694" y="1072"/>
                    </a:lnTo>
                    <a:cubicBezTo>
                      <a:pt x="694" y="851"/>
                      <a:pt x="851" y="693"/>
                      <a:pt x="1072" y="693"/>
                    </a:cubicBezTo>
                    <a:close/>
                    <a:moveTo>
                      <a:pt x="1072" y="0"/>
                    </a:moveTo>
                    <a:cubicBezTo>
                      <a:pt x="473" y="0"/>
                      <a:pt x="1" y="473"/>
                      <a:pt x="1" y="1072"/>
                    </a:cubicBezTo>
                    <a:lnTo>
                      <a:pt x="1" y="10775"/>
                    </a:lnTo>
                    <a:cubicBezTo>
                      <a:pt x="1" y="11374"/>
                      <a:pt x="473" y="11846"/>
                      <a:pt x="1072" y="11846"/>
                    </a:cubicBezTo>
                    <a:lnTo>
                      <a:pt x="10807" y="11846"/>
                    </a:lnTo>
                    <a:cubicBezTo>
                      <a:pt x="11374" y="11846"/>
                      <a:pt x="11847" y="11374"/>
                      <a:pt x="11847" y="10775"/>
                    </a:cubicBezTo>
                    <a:lnTo>
                      <a:pt x="11847" y="1072"/>
                    </a:lnTo>
                    <a:cubicBezTo>
                      <a:pt x="11847" y="473"/>
                      <a:pt x="11342" y="0"/>
                      <a:pt x="10807" y="0"/>
                    </a:cubicBezTo>
                    <a:close/>
                  </a:path>
                </a:pathLst>
              </a:custGeom>
              <a:solidFill>
                <a:srgbClr val="434343"/>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
                    <a:srgbClr val="000000"/>
                  </a:buClr>
                  <a:buSzTx/>
                  <a:buFontTx/>
                  <a:buNone/>
                  <a:tabLst/>
                  <a:defRPr/>
                </a:pPr>
                <a:endParaRPr kumimoji="0" lang="en-US" sz="169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grpSp>
        <p:nvGrpSpPr>
          <p:cNvPr id="68" name="Google Shape;1434;p27">
            <a:extLst>
              <a:ext uri="{FF2B5EF4-FFF2-40B4-BE49-F238E27FC236}">
                <a16:creationId xmlns:a16="http://schemas.microsoft.com/office/drawing/2014/main" id="{177F5C11-1B89-8045-9F40-375236A0D8F6}"/>
              </a:ext>
            </a:extLst>
          </p:cNvPr>
          <p:cNvGrpSpPr/>
          <p:nvPr/>
        </p:nvGrpSpPr>
        <p:grpSpPr>
          <a:xfrm>
            <a:off x="810574" y="3434901"/>
            <a:ext cx="1475858" cy="1489674"/>
            <a:chOff x="4205177" y="2165800"/>
            <a:chExt cx="733647" cy="811925"/>
          </a:xfrm>
        </p:grpSpPr>
        <p:sp>
          <p:nvSpPr>
            <p:cNvPr id="69" name="Google Shape;1435;p27">
              <a:extLst>
                <a:ext uri="{FF2B5EF4-FFF2-40B4-BE49-F238E27FC236}">
                  <a16:creationId xmlns:a16="http://schemas.microsoft.com/office/drawing/2014/main" id="{106494BD-FA5A-7940-B813-33B9DB81E439}"/>
                </a:ext>
              </a:extLst>
            </p:cNvPr>
            <p:cNvSpPr/>
            <p:nvPr/>
          </p:nvSpPr>
          <p:spPr>
            <a:xfrm rot="10800000">
              <a:off x="4205177" y="2165800"/>
              <a:ext cx="733647" cy="81192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86C7F7"/>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
                  <a:srgbClr val="000000"/>
                </a:buClr>
                <a:buSzTx/>
                <a:buFontTx/>
                <a:buNone/>
                <a:tabLst/>
                <a:defRPr/>
              </a:pPr>
              <a:endParaRPr kumimoji="0" lang="en-US" sz="169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70" name="Google Shape;1436;p27">
              <a:extLst>
                <a:ext uri="{FF2B5EF4-FFF2-40B4-BE49-F238E27FC236}">
                  <a16:creationId xmlns:a16="http://schemas.microsoft.com/office/drawing/2014/main" id="{378A6F4B-898B-0141-964B-0AF71ECE51CB}"/>
                </a:ext>
              </a:extLst>
            </p:cNvPr>
            <p:cNvGrpSpPr/>
            <p:nvPr/>
          </p:nvGrpSpPr>
          <p:grpSpPr>
            <a:xfrm>
              <a:off x="4402783" y="2349544"/>
              <a:ext cx="334915" cy="334915"/>
              <a:chOff x="-23229150" y="2710600"/>
              <a:chExt cx="296175" cy="296175"/>
            </a:xfrm>
          </p:grpSpPr>
          <p:sp>
            <p:nvSpPr>
              <p:cNvPr id="71" name="Google Shape;1437;p27">
                <a:extLst>
                  <a:ext uri="{FF2B5EF4-FFF2-40B4-BE49-F238E27FC236}">
                    <a16:creationId xmlns:a16="http://schemas.microsoft.com/office/drawing/2014/main" id="{912DB355-A64F-0445-8DF9-CAB5506F3899}"/>
                  </a:ext>
                </a:extLst>
              </p:cNvPr>
              <p:cNvSpPr/>
              <p:nvPr/>
            </p:nvSpPr>
            <p:spPr>
              <a:xfrm>
                <a:off x="-23177150" y="2727925"/>
                <a:ext cx="191400" cy="258375"/>
              </a:xfrm>
              <a:custGeom>
                <a:avLst/>
                <a:gdLst/>
                <a:ahLst/>
                <a:cxnLst/>
                <a:rect l="l" t="t" r="r" b="b"/>
                <a:pathLst>
                  <a:path w="7656" h="10335" extrusionOk="0">
                    <a:moveTo>
                      <a:pt x="3812" y="725"/>
                    </a:moveTo>
                    <a:cubicBezTo>
                      <a:pt x="4033" y="725"/>
                      <a:pt x="4190" y="883"/>
                      <a:pt x="4190" y="1072"/>
                    </a:cubicBezTo>
                    <a:lnTo>
                      <a:pt x="4190" y="1418"/>
                    </a:lnTo>
                    <a:lnTo>
                      <a:pt x="3466" y="1418"/>
                    </a:lnTo>
                    <a:lnTo>
                      <a:pt x="3466" y="1072"/>
                    </a:lnTo>
                    <a:cubicBezTo>
                      <a:pt x="3466" y="883"/>
                      <a:pt x="3623" y="725"/>
                      <a:pt x="3812" y="725"/>
                    </a:cubicBezTo>
                    <a:close/>
                    <a:moveTo>
                      <a:pt x="6238" y="1387"/>
                    </a:moveTo>
                    <a:cubicBezTo>
                      <a:pt x="6648" y="1418"/>
                      <a:pt x="6931" y="1702"/>
                      <a:pt x="6931" y="2111"/>
                    </a:cubicBezTo>
                    <a:cubicBezTo>
                      <a:pt x="6931" y="2206"/>
                      <a:pt x="6900" y="2363"/>
                      <a:pt x="6805" y="2458"/>
                    </a:cubicBezTo>
                    <a:cubicBezTo>
                      <a:pt x="6585" y="2206"/>
                      <a:pt x="6238" y="2111"/>
                      <a:pt x="5860" y="2111"/>
                    </a:cubicBezTo>
                    <a:lnTo>
                      <a:pt x="4852" y="2111"/>
                    </a:lnTo>
                    <a:lnTo>
                      <a:pt x="4852" y="1387"/>
                    </a:lnTo>
                    <a:close/>
                    <a:moveTo>
                      <a:pt x="2804" y="1418"/>
                    </a:moveTo>
                    <a:lnTo>
                      <a:pt x="2804" y="2143"/>
                    </a:lnTo>
                    <a:lnTo>
                      <a:pt x="1796" y="2143"/>
                    </a:lnTo>
                    <a:cubicBezTo>
                      <a:pt x="1418" y="2143"/>
                      <a:pt x="1071" y="2300"/>
                      <a:pt x="851" y="2489"/>
                    </a:cubicBezTo>
                    <a:cubicBezTo>
                      <a:pt x="756" y="2363"/>
                      <a:pt x="725" y="2269"/>
                      <a:pt x="725" y="2143"/>
                    </a:cubicBezTo>
                    <a:cubicBezTo>
                      <a:pt x="725" y="1702"/>
                      <a:pt x="1040" y="1418"/>
                      <a:pt x="1418" y="1418"/>
                    </a:cubicBezTo>
                    <a:close/>
                    <a:moveTo>
                      <a:pt x="4190" y="2111"/>
                    </a:moveTo>
                    <a:lnTo>
                      <a:pt x="4190" y="2804"/>
                    </a:lnTo>
                    <a:lnTo>
                      <a:pt x="3466" y="2804"/>
                    </a:lnTo>
                    <a:lnTo>
                      <a:pt x="3466" y="2111"/>
                    </a:lnTo>
                    <a:close/>
                    <a:moveTo>
                      <a:pt x="2772" y="2773"/>
                    </a:moveTo>
                    <a:lnTo>
                      <a:pt x="2772" y="3466"/>
                    </a:lnTo>
                    <a:lnTo>
                      <a:pt x="2079" y="3466"/>
                    </a:lnTo>
                    <a:cubicBezTo>
                      <a:pt x="1733" y="3466"/>
                      <a:pt x="1386" y="3624"/>
                      <a:pt x="1134" y="3844"/>
                    </a:cubicBezTo>
                    <a:cubicBezTo>
                      <a:pt x="1071" y="3718"/>
                      <a:pt x="1040" y="3592"/>
                      <a:pt x="1040" y="3466"/>
                    </a:cubicBezTo>
                    <a:cubicBezTo>
                      <a:pt x="1040" y="3088"/>
                      <a:pt x="1355" y="2773"/>
                      <a:pt x="1733" y="2773"/>
                    </a:cubicBezTo>
                    <a:close/>
                    <a:moveTo>
                      <a:pt x="5860" y="2804"/>
                    </a:moveTo>
                    <a:cubicBezTo>
                      <a:pt x="6270" y="2804"/>
                      <a:pt x="6585" y="3119"/>
                      <a:pt x="6585" y="3529"/>
                    </a:cubicBezTo>
                    <a:cubicBezTo>
                      <a:pt x="6585" y="3624"/>
                      <a:pt x="6553" y="3781"/>
                      <a:pt x="6459" y="3876"/>
                    </a:cubicBezTo>
                    <a:cubicBezTo>
                      <a:pt x="6270" y="3624"/>
                      <a:pt x="5923" y="3466"/>
                      <a:pt x="5576" y="3466"/>
                    </a:cubicBezTo>
                    <a:lnTo>
                      <a:pt x="4852" y="3466"/>
                    </a:lnTo>
                    <a:lnTo>
                      <a:pt x="4852" y="2804"/>
                    </a:lnTo>
                    <a:close/>
                    <a:moveTo>
                      <a:pt x="4190" y="3466"/>
                    </a:moveTo>
                    <a:lnTo>
                      <a:pt x="4190" y="4191"/>
                    </a:lnTo>
                    <a:lnTo>
                      <a:pt x="3466" y="4191"/>
                    </a:lnTo>
                    <a:lnTo>
                      <a:pt x="3466" y="3466"/>
                    </a:lnTo>
                    <a:close/>
                    <a:moveTo>
                      <a:pt x="4190" y="4884"/>
                    </a:moveTo>
                    <a:lnTo>
                      <a:pt x="4190" y="5608"/>
                    </a:lnTo>
                    <a:lnTo>
                      <a:pt x="3466" y="5608"/>
                    </a:lnTo>
                    <a:lnTo>
                      <a:pt x="3466" y="4884"/>
                    </a:lnTo>
                    <a:close/>
                    <a:moveTo>
                      <a:pt x="4190" y="6270"/>
                    </a:moveTo>
                    <a:lnTo>
                      <a:pt x="4190" y="7152"/>
                    </a:lnTo>
                    <a:lnTo>
                      <a:pt x="4190" y="7310"/>
                    </a:lnTo>
                    <a:cubicBezTo>
                      <a:pt x="4190" y="7499"/>
                      <a:pt x="4033" y="7656"/>
                      <a:pt x="3812" y="7656"/>
                    </a:cubicBezTo>
                    <a:cubicBezTo>
                      <a:pt x="3623" y="7656"/>
                      <a:pt x="3466" y="7499"/>
                      <a:pt x="3466" y="7310"/>
                    </a:cubicBezTo>
                    <a:lnTo>
                      <a:pt x="3466" y="7152"/>
                    </a:lnTo>
                    <a:lnTo>
                      <a:pt x="3466" y="6270"/>
                    </a:lnTo>
                    <a:close/>
                    <a:moveTo>
                      <a:pt x="5923" y="7656"/>
                    </a:moveTo>
                    <a:cubicBezTo>
                      <a:pt x="6112" y="7656"/>
                      <a:pt x="6270" y="7814"/>
                      <a:pt x="6270" y="8003"/>
                    </a:cubicBezTo>
                    <a:cubicBezTo>
                      <a:pt x="6270" y="8192"/>
                      <a:pt x="6144" y="8286"/>
                      <a:pt x="5986" y="8318"/>
                    </a:cubicBezTo>
                    <a:cubicBezTo>
                      <a:pt x="5734" y="8412"/>
                      <a:pt x="5450" y="8475"/>
                      <a:pt x="5198" y="8633"/>
                    </a:cubicBezTo>
                    <a:cubicBezTo>
                      <a:pt x="4789" y="8885"/>
                      <a:pt x="4411" y="9200"/>
                      <a:pt x="4096" y="9578"/>
                    </a:cubicBezTo>
                    <a:cubicBezTo>
                      <a:pt x="4064" y="9609"/>
                      <a:pt x="3938" y="9735"/>
                      <a:pt x="3812" y="9735"/>
                    </a:cubicBezTo>
                    <a:cubicBezTo>
                      <a:pt x="3655" y="9735"/>
                      <a:pt x="3592" y="9672"/>
                      <a:pt x="3560" y="9578"/>
                    </a:cubicBezTo>
                    <a:cubicBezTo>
                      <a:pt x="3088" y="8948"/>
                      <a:pt x="2426" y="8507"/>
                      <a:pt x="1670" y="8349"/>
                    </a:cubicBezTo>
                    <a:cubicBezTo>
                      <a:pt x="1544" y="8318"/>
                      <a:pt x="1386" y="8192"/>
                      <a:pt x="1386" y="8003"/>
                    </a:cubicBezTo>
                    <a:cubicBezTo>
                      <a:pt x="1386" y="7814"/>
                      <a:pt x="1544" y="7656"/>
                      <a:pt x="1733" y="7656"/>
                    </a:cubicBezTo>
                    <a:lnTo>
                      <a:pt x="2835" y="7656"/>
                    </a:lnTo>
                    <a:cubicBezTo>
                      <a:pt x="2993" y="8034"/>
                      <a:pt x="3371" y="8349"/>
                      <a:pt x="3844" y="8349"/>
                    </a:cubicBezTo>
                    <a:cubicBezTo>
                      <a:pt x="4316" y="8349"/>
                      <a:pt x="4663" y="8097"/>
                      <a:pt x="4820" y="7656"/>
                    </a:cubicBezTo>
                    <a:close/>
                    <a:moveTo>
                      <a:pt x="3812" y="0"/>
                    </a:moveTo>
                    <a:cubicBezTo>
                      <a:pt x="3371" y="0"/>
                      <a:pt x="2993" y="284"/>
                      <a:pt x="2835" y="725"/>
                    </a:cubicBezTo>
                    <a:lnTo>
                      <a:pt x="1386" y="725"/>
                    </a:lnTo>
                    <a:cubicBezTo>
                      <a:pt x="630" y="725"/>
                      <a:pt x="0" y="1355"/>
                      <a:pt x="0" y="2111"/>
                    </a:cubicBezTo>
                    <a:cubicBezTo>
                      <a:pt x="0" y="2489"/>
                      <a:pt x="158" y="2804"/>
                      <a:pt x="410" y="3088"/>
                    </a:cubicBezTo>
                    <a:cubicBezTo>
                      <a:pt x="378" y="3214"/>
                      <a:pt x="315" y="3340"/>
                      <a:pt x="315" y="3466"/>
                    </a:cubicBezTo>
                    <a:cubicBezTo>
                      <a:pt x="315" y="3876"/>
                      <a:pt x="473" y="4191"/>
                      <a:pt x="725" y="4474"/>
                    </a:cubicBezTo>
                    <a:cubicBezTo>
                      <a:pt x="693" y="4569"/>
                      <a:pt x="630" y="4726"/>
                      <a:pt x="630" y="4852"/>
                    </a:cubicBezTo>
                    <a:cubicBezTo>
                      <a:pt x="630" y="5608"/>
                      <a:pt x="1260" y="6238"/>
                      <a:pt x="2016" y="6238"/>
                    </a:cubicBezTo>
                    <a:cubicBezTo>
                      <a:pt x="2205" y="6238"/>
                      <a:pt x="2363" y="6081"/>
                      <a:pt x="2363" y="5892"/>
                    </a:cubicBezTo>
                    <a:cubicBezTo>
                      <a:pt x="2363" y="5671"/>
                      <a:pt x="2205" y="5514"/>
                      <a:pt x="2016" y="5514"/>
                    </a:cubicBezTo>
                    <a:cubicBezTo>
                      <a:pt x="1638" y="5514"/>
                      <a:pt x="1323" y="5199"/>
                      <a:pt x="1323" y="4821"/>
                    </a:cubicBezTo>
                    <a:cubicBezTo>
                      <a:pt x="1323" y="4411"/>
                      <a:pt x="1638" y="4096"/>
                      <a:pt x="2016" y="4096"/>
                    </a:cubicBezTo>
                    <a:lnTo>
                      <a:pt x="2741" y="4096"/>
                    </a:lnTo>
                    <a:lnTo>
                      <a:pt x="2741" y="6869"/>
                    </a:lnTo>
                    <a:lnTo>
                      <a:pt x="1701" y="6869"/>
                    </a:lnTo>
                    <a:cubicBezTo>
                      <a:pt x="1103" y="6869"/>
                      <a:pt x="693" y="7341"/>
                      <a:pt x="693" y="7877"/>
                    </a:cubicBezTo>
                    <a:cubicBezTo>
                      <a:pt x="693" y="8349"/>
                      <a:pt x="1008" y="8759"/>
                      <a:pt x="1481" y="8916"/>
                    </a:cubicBezTo>
                    <a:cubicBezTo>
                      <a:pt x="2048" y="9074"/>
                      <a:pt x="2615" y="9420"/>
                      <a:pt x="2961" y="9893"/>
                    </a:cubicBezTo>
                    <a:cubicBezTo>
                      <a:pt x="3151" y="10177"/>
                      <a:pt x="3466" y="10334"/>
                      <a:pt x="3781" y="10334"/>
                    </a:cubicBezTo>
                    <a:cubicBezTo>
                      <a:pt x="4096" y="10334"/>
                      <a:pt x="4411" y="10177"/>
                      <a:pt x="4631" y="9924"/>
                    </a:cubicBezTo>
                    <a:cubicBezTo>
                      <a:pt x="4852" y="9609"/>
                      <a:pt x="5135" y="9389"/>
                      <a:pt x="5482" y="9168"/>
                    </a:cubicBezTo>
                    <a:cubicBezTo>
                      <a:pt x="5671" y="9074"/>
                      <a:pt x="5891" y="8979"/>
                      <a:pt x="6112" y="8948"/>
                    </a:cubicBezTo>
                    <a:cubicBezTo>
                      <a:pt x="6585" y="8822"/>
                      <a:pt x="6900" y="8444"/>
                      <a:pt x="6900" y="7971"/>
                    </a:cubicBezTo>
                    <a:cubicBezTo>
                      <a:pt x="6900" y="7373"/>
                      <a:pt x="6427" y="6932"/>
                      <a:pt x="5891" y="6932"/>
                    </a:cubicBezTo>
                    <a:lnTo>
                      <a:pt x="4852" y="6932"/>
                    </a:lnTo>
                    <a:lnTo>
                      <a:pt x="4852" y="4191"/>
                    </a:lnTo>
                    <a:lnTo>
                      <a:pt x="5576" y="4191"/>
                    </a:lnTo>
                    <a:cubicBezTo>
                      <a:pt x="5954" y="4191"/>
                      <a:pt x="6270" y="4506"/>
                      <a:pt x="6270" y="4884"/>
                    </a:cubicBezTo>
                    <a:cubicBezTo>
                      <a:pt x="6270" y="5293"/>
                      <a:pt x="5954" y="5608"/>
                      <a:pt x="5576" y="5608"/>
                    </a:cubicBezTo>
                    <a:cubicBezTo>
                      <a:pt x="5356" y="5608"/>
                      <a:pt x="5198" y="5766"/>
                      <a:pt x="5198" y="5955"/>
                    </a:cubicBezTo>
                    <a:cubicBezTo>
                      <a:pt x="5198" y="6144"/>
                      <a:pt x="5356" y="6301"/>
                      <a:pt x="5576" y="6301"/>
                    </a:cubicBezTo>
                    <a:cubicBezTo>
                      <a:pt x="6301" y="6301"/>
                      <a:pt x="6931" y="5671"/>
                      <a:pt x="6931" y="4915"/>
                    </a:cubicBezTo>
                    <a:cubicBezTo>
                      <a:pt x="6931" y="4758"/>
                      <a:pt x="6900" y="4663"/>
                      <a:pt x="6868" y="4537"/>
                    </a:cubicBezTo>
                    <a:cubicBezTo>
                      <a:pt x="7152" y="4254"/>
                      <a:pt x="7246" y="3939"/>
                      <a:pt x="7246" y="3561"/>
                    </a:cubicBezTo>
                    <a:cubicBezTo>
                      <a:pt x="7246" y="3403"/>
                      <a:pt x="7215" y="3277"/>
                      <a:pt x="7183" y="3151"/>
                    </a:cubicBezTo>
                    <a:cubicBezTo>
                      <a:pt x="7498" y="2836"/>
                      <a:pt x="7656" y="2489"/>
                      <a:pt x="7656" y="2111"/>
                    </a:cubicBezTo>
                    <a:cubicBezTo>
                      <a:pt x="7656" y="1355"/>
                      <a:pt x="7026" y="725"/>
                      <a:pt x="6270" y="725"/>
                    </a:cubicBezTo>
                    <a:lnTo>
                      <a:pt x="4820" y="725"/>
                    </a:lnTo>
                    <a:cubicBezTo>
                      <a:pt x="4663" y="316"/>
                      <a:pt x="4285" y="0"/>
                      <a:pt x="3812" y="0"/>
                    </a:cubicBezTo>
                    <a:close/>
                  </a:path>
                </a:pathLst>
              </a:custGeom>
              <a:solidFill>
                <a:srgbClr val="434343"/>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
                    <a:srgbClr val="000000"/>
                  </a:buClr>
                  <a:buSzTx/>
                  <a:buFontTx/>
                  <a:buNone/>
                  <a:tabLst/>
                  <a:defRPr/>
                </a:pPr>
                <a:endParaRPr kumimoji="0" lang="en-US" sz="169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 name="Google Shape;1438;p27">
                <a:extLst>
                  <a:ext uri="{FF2B5EF4-FFF2-40B4-BE49-F238E27FC236}">
                    <a16:creationId xmlns:a16="http://schemas.microsoft.com/office/drawing/2014/main" id="{7750FA24-009B-EC44-A77F-6214F7E4A29E}"/>
                  </a:ext>
                </a:extLst>
              </p:cNvPr>
              <p:cNvSpPr/>
              <p:nvPr/>
            </p:nvSpPr>
            <p:spPr>
              <a:xfrm>
                <a:off x="-23229150" y="2710600"/>
                <a:ext cx="296175" cy="296175"/>
              </a:xfrm>
              <a:custGeom>
                <a:avLst/>
                <a:gdLst/>
                <a:ahLst/>
                <a:cxnLst/>
                <a:rect l="l" t="t" r="r" b="b"/>
                <a:pathLst>
                  <a:path w="11847" h="11847" extrusionOk="0">
                    <a:moveTo>
                      <a:pt x="10775" y="693"/>
                    </a:moveTo>
                    <a:cubicBezTo>
                      <a:pt x="10996" y="693"/>
                      <a:pt x="11153" y="851"/>
                      <a:pt x="11153" y="1072"/>
                    </a:cubicBezTo>
                    <a:lnTo>
                      <a:pt x="11153" y="10775"/>
                    </a:lnTo>
                    <a:cubicBezTo>
                      <a:pt x="11153" y="10996"/>
                      <a:pt x="10996" y="11153"/>
                      <a:pt x="10775" y="11153"/>
                    </a:cubicBezTo>
                    <a:lnTo>
                      <a:pt x="1072" y="11153"/>
                    </a:lnTo>
                    <a:cubicBezTo>
                      <a:pt x="851" y="11153"/>
                      <a:pt x="694" y="10996"/>
                      <a:pt x="694" y="10775"/>
                    </a:cubicBezTo>
                    <a:lnTo>
                      <a:pt x="694" y="1072"/>
                    </a:lnTo>
                    <a:cubicBezTo>
                      <a:pt x="694" y="851"/>
                      <a:pt x="851" y="693"/>
                      <a:pt x="1072" y="693"/>
                    </a:cubicBezTo>
                    <a:close/>
                    <a:moveTo>
                      <a:pt x="1072" y="0"/>
                    </a:moveTo>
                    <a:cubicBezTo>
                      <a:pt x="473" y="0"/>
                      <a:pt x="1" y="473"/>
                      <a:pt x="1" y="1072"/>
                    </a:cubicBezTo>
                    <a:lnTo>
                      <a:pt x="1" y="10775"/>
                    </a:lnTo>
                    <a:cubicBezTo>
                      <a:pt x="1" y="11374"/>
                      <a:pt x="473" y="11846"/>
                      <a:pt x="1072" y="11846"/>
                    </a:cubicBezTo>
                    <a:lnTo>
                      <a:pt x="10807" y="11846"/>
                    </a:lnTo>
                    <a:cubicBezTo>
                      <a:pt x="11374" y="11846"/>
                      <a:pt x="11847" y="11374"/>
                      <a:pt x="11847" y="10775"/>
                    </a:cubicBezTo>
                    <a:lnTo>
                      <a:pt x="11847" y="1072"/>
                    </a:lnTo>
                    <a:cubicBezTo>
                      <a:pt x="11847" y="473"/>
                      <a:pt x="11342" y="0"/>
                      <a:pt x="10807" y="0"/>
                    </a:cubicBezTo>
                    <a:close/>
                  </a:path>
                </a:pathLst>
              </a:custGeom>
              <a:solidFill>
                <a:srgbClr val="434343"/>
              </a:solidFill>
              <a:ln>
                <a:noFill/>
              </a:ln>
            </p:spPr>
            <p:txBody>
              <a:bodyPr spcFirstLastPara="1" wrap="square" lIns="110570" tIns="110570" rIns="110570" bIns="110570" anchor="ctr" anchorCtr="0">
                <a:noAutofit/>
              </a:bodyPr>
              <a:lstStyle/>
              <a:p>
                <a:pPr marL="0" marR="0" lvl="0" indent="0" algn="l" defTabSz="1105875" rtl="0" eaLnBrk="1" fontAlgn="auto" latinLnBrk="0" hangingPunct="1">
                  <a:lnSpc>
                    <a:spcPct val="100000"/>
                  </a:lnSpc>
                  <a:spcBef>
                    <a:spcPts val="0"/>
                  </a:spcBef>
                  <a:spcAft>
                    <a:spcPts val="0"/>
                  </a:spcAft>
                  <a:buClr>
                    <a:srgbClr val="000000"/>
                  </a:buClr>
                  <a:buSzTx/>
                  <a:buFontTx/>
                  <a:buNone/>
                  <a:tabLst/>
                  <a:defRPr/>
                </a:pPr>
                <a:endParaRPr kumimoji="0" lang="en-US" sz="169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pic>
        <p:nvPicPr>
          <p:cNvPr id="3" name="Immagine 2">
            <a:extLst>
              <a:ext uri="{FF2B5EF4-FFF2-40B4-BE49-F238E27FC236}">
                <a16:creationId xmlns:a16="http://schemas.microsoft.com/office/drawing/2014/main" id="{3B3603D6-8511-3F44-A9EB-127600E92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013" y="3610180"/>
            <a:ext cx="921568" cy="875489"/>
          </a:xfrm>
          <a:prstGeom prst="rect">
            <a:avLst/>
          </a:prstGeom>
        </p:spPr>
      </p:pic>
      <p:pic>
        <p:nvPicPr>
          <p:cNvPr id="5" name="Immagine 4">
            <a:extLst>
              <a:ext uri="{FF2B5EF4-FFF2-40B4-BE49-F238E27FC236}">
                <a16:creationId xmlns:a16="http://schemas.microsoft.com/office/drawing/2014/main" id="{C05E70FD-87E6-EF4E-9A65-46B733B68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50" y="3681305"/>
            <a:ext cx="922660" cy="804873"/>
          </a:xfrm>
          <a:prstGeom prst="rect">
            <a:avLst/>
          </a:prstGeom>
        </p:spPr>
      </p:pic>
      <p:pic>
        <p:nvPicPr>
          <p:cNvPr id="7" name="Immagine 6">
            <a:extLst>
              <a:ext uri="{FF2B5EF4-FFF2-40B4-BE49-F238E27FC236}">
                <a16:creationId xmlns:a16="http://schemas.microsoft.com/office/drawing/2014/main" id="{30D43711-53B1-3A45-8BCC-16BD0A7A0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4088" y="3549106"/>
            <a:ext cx="956191" cy="972676"/>
          </a:xfrm>
          <a:prstGeom prst="rect">
            <a:avLst/>
          </a:prstGeom>
        </p:spPr>
      </p:pic>
      <p:sp>
        <p:nvSpPr>
          <p:cNvPr id="73" name="Google Shape;1424;p27">
            <a:extLst>
              <a:ext uri="{FF2B5EF4-FFF2-40B4-BE49-F238E27FC236}">
                <a16:creationId xmlns:a16="http://schemas.microsoft.com/office/drawing/2014/main" id="{3E63C6C1-3C52-8149-82E6-646945347371}"/>
              </a:ext>
            </a:extLst>
          </p:cNvPr>
          <p:cNvSpPr txBox="1">
            <a:spLocks/>
          </p:cNvSpPr>
          <p:nvPr/>
        </p:nvSpPr>
        <p:spPr>
          <a:xfrm>
            <a:off x="5945400" y="5108406"/>
            <a:ext cx="2500100" cy="1345344"/>
          </a:xfrm>
          <a:prstGeom prst="rect">
            <a:avLst/>
          </a:prstGeom>
          <a:noFill/>
          <a:ln>
            <a:noFill/>
          </a:ln>
        </p:spPr>
        <p:txBody>
          <a:bodyPr spcFirstLastPara="1" wrap="square" lIns="110570" tIns="110570" rIns="110570" bIns="110570"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1pPr>
            <a:lvl2pPr marL="914400" marR="0" lvl="1"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2pPr>
            <a:lvl3pPr marL="1371600" marR="0" lvl="2"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3pPr>
            <a:lvl4pPr marL="1828800" marR="0" lvl="3"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4pPr>
            <a:lvl5pPr marL="2286000" marR="0" lvl="4"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5pPr>
            <a:lvl6pPr marL="2743200" marR="0" lvl="5"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6pPr>
            <a:lvl7pPr marL="3200400" marR="0" lvl="6"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7pPr>
            <a:lvl8pPr marL="3657600" marR="0" lvl="7"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8pPr>
            <a:lvl9pPr marL="4114800" marR="0" lvl="8" indent="-304800" algn="ctr" rtl="0">
              <a:lnSpc>
                <a:spcPct val="100000"/>
              </a:lnSpc>
              <a:spcBef>
                <a:spcPts val="0"/>
              </a:spcBef>
              <a:spcAft>
                <a:spcPts val="0"/>
              </a:spcAft>
              <a:buClr>
                <a:schemeClr val="dk1"/>
              </a:buClr>
              <a:buSzPts val="1000"/>
              <a:buFont typeface="Quattrocento"/>
              <a:buNone/>
              <a:defRPr sz="1000" b="0" i="0" u="none" strike="noStrike" cap="none">
                <a:solidFill>
                  <a:schemeClr val="dk1"/>
                </a:solidFill>
                <a:latin typeface="Quattrocento"/>
                <a:ea typeface="Quattrocento"/>
                <a:cs typeface="Quattrocento"/>
                <a:sym typeface="Quattrocento"/>
              </a:defRPr>
            </a:lvl9pPr>
          </a:lstStyle>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r>
              <a:rPr kumimoji="0" lang="en-US" sz="1935" b="1" i="0" u="none" strike="noStrike" kern="0" cap="none" spc="0" normalizeH="0" baseline="0" noProof="0" dirty="0">
                <a:ln>
                  <a:noFill/>
                </a:ln>
                <a:solidFill>
                  <a:srgbClr val="002060"/>
                </a:solidFill>
                <a:effectLst/>
                <a:uLnTx/>
                <a:uFillTx/>
                <a:latin typeface="Calibri" panose="020F0502020204030204"/>
                <a:cs typeface="Quattrocento"/>
                <a:sym typeface="Quattrocento"/>
              </a:rPr>
              <a:t>CT scan</a:t>
            </a:r>
            <a:r>
              <a:rPr kumimoji="0" lang="en-US" sz="1935" b="0" i="0" u="none" strike="noStrike" kern="0" cap="none" spc="0" normalizeH="0" baseline="0" noProof="0" dirty="0">
                <a:ln>
                  <a:noFill/>
                </a:ln>
                <a:solidFill>
                  <a:srgbClr val="002060"/>
                </a:solidFill>
                <a:effectLst/>
                <a:uLnTx/>
                <a:uFillTx/>
                <a:latin typeface="Calibri" panose="020F0502020204030204"/>
                <a:cs typeface="Quattrocento"/>
                <a:sym typeface="Quattrocento"/>
              </a:rPr>
              <a:t>:</a:t>
            </a:r>
          </a:p>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r>
              <a:rPr kumimoji="0" lang="en-US" sz="1935" b="0" i="0" u="none" strike="noStrike" kern="0" cap="none" spc="0" normalizeH="0" baseline="0" noProof="0" dirty="0">
                <a:ln>
                  <a:noFill/>
                </a:ln>
                <a:solidFill>
                  <a:srgbClr val="002060"/>
                </a:solidFill>
                <a:effectLst/>
                <a:uLnTx/>
                <a:uFillTx/>
                <a:latin typeface="Calibri" panose="020F0502020204030204"/>
                <a:cs typeface="Quattrocento"/>
                <a:sym typeface="Quattrocento"/>
              </a:rPr>
              <a:t>Stomach wall thickness and multiple abdominal lymphadenopathies</a:t>
            </a:r>
          </a:p>
        </p:txBody>
      </p:sp>
      <p:pic>
        <p:nvPicPr>
          <p:cNvPr id="39" name="Immagine 6">
            <a:extLst>
              <a:ext uri="{FF2B5EF4-FFF2-40B4-BE49-F238E27FC236}">
                <a16:creationId xmlns:a16="http://schemas.microsoft.com/office/drawing/2014/main" id="{3340468C-858C-8343-B093-78FC8BF43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8859"/>
          <a:stretch>
            <a:fillRect/>
          </a:stretch>
        </p:blipFill>
        <p:spPr bwMode="auto">
          <a:xfrm>
            <a:off x="520724" y="1402724"/>
            <a:ext cx="1295088" cy="126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asellaDiTesto 39">
            <a:extLst>
              <a:ext uri="{FF2B5EF4-FFF2-40B4-BE49-F238E27FC236}">
                <a16:creationId xmlns:a16="http://schemas.microsoft.com/office/drawing/2014/main" id="{2C15EC41-5F4E-A64E-B5CD-6516777F7C13}"/>
              </a:ext>
            </a:extLst>
          </p:cNvPr>
          <p:cNvSpPr txBox="1"/>
          <p:nvPr/>
        </p:nvSpPr>
        <p:spPr>
          <a:xfrm>
            <a:off x="736323" y="2547567"/>
            <a:ext cx="878200" cy="427361"/>
          </a:xfrm>
          <a:prstGeom prst="rect">
            <a:avLst/>
          </a:prstGeom>
          <a:noFill/>
        </p:spPr>
        <p:txBody>
          <a:bodyPr wrap="square" rtlCol="0">
            <a:sp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2177" b="1" i="0" u="none" strike="noStrike" kern="1200" cap="none" spc="0" normalizeH="0" baseline="0" noProof="0" dirty="0">
                <a:ln>
                  <a:noFill/>
                </a:ln>
                <a:solidFill>
                  <a:srgbClr val="002060"/>
                </a:solidFill>
                <a:effectLst/>
                <a:uLnTx/>
                <a:uFillTx/>
                <a:latin typeface="Calibri" panose="020F0502020204030204"/>
                <a:ea typeface="+mn-ea"/>
                <a:cs typeface="+mn-cs"/>
              </a:rPr>
              <a:t>2019</a:t>
            </a:r>
          </a:p>
        </p:txBody>
      </p:sp>
      <p:pic>
        <p:nvPicPr>
          <p:cNvPr id="2" name="Immagine 1">
            <a:extLst>
              <a:ext uri="{FF2B5EF4-FFF2-40B4-BE49-F238E27FC236}">
                <a16:creationId xmlns:a16="http://schemas.microsoft.com/office/drawing/2014/main" id="{3A541E05-7D05-D327-26EA-C75C7BFC66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0230" y="2116545"/>
            <a:ext cx="2717800" cy="184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6">
            <a:extLst>
              <a:ext uri="{FF2B5EF4-FFF2-40B4-BE49-F238E27FC236}">
                <a16:creationId xmlns:a16="http://schemas.microsoft.com/office/drawing/2014/main" id="{4433ACF8-C075-4F36-5DED-D45A411BAC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0230" y="4185705"/>
            <a:ext cx="2717800" cy="184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11630752-62A7-EBBE-A4B6-79D62E350763}"/>
              </a:ext>
            </a:extLst>
          </p:cNvPr>
          <p:cNvSpPr txBox="1"/>
          <p:nvPr/>
        </p:nvSpPr>
        <p:spPr>
          <a:xfrm>
            <a:off x="1217291" y="6178801"/>
            <a:ext cx="6096000" cy="369332"/>
          </a:xfrm>
          <a:prstGeom prst="rect">
            <a:avLst/>
          </a:prstGeom>
          <a:noFill/>
        </p:spPr>
        <p:txBody>
          <a:bodyPr wrap="square">
            <a:spAutoFit/>
          </a:bodyPr>
          <a:lstStyle/>
          <a:p>
            <a:pPr marL="0" marR="0" lvl="0" indent="0" algn="ctr" defTabSz="1105875" rtl="0" eaLnBrk="1" fontAlgn="auto" latinLnBrk="0" hangingPunct="1">
              <a:lnSpc>
                <a:spcPct val="100000"/>
              </a:lnSpc>
              <a:spcBef>
                <a:spcPts val="0"/>
              </a:spcBef>
              <a:spcAft>
                <a:spcPts val="0"/>
              </a:spcAft>
              <a:buClr>
                <a:srgbClr val="434343"/>
              </a:buClr>
              <a:buSzPts val="1000"/>
              <a:buFont typeface="Quattrocento"/>
              <a:buNone/>
              <a:tabLst/>
              <a:defRPr/>
            </a:pPr>
            <a:r>
              <a:rPr kumimoji="0" lang="en-US" sz="1800" b="1" i="0" u="none" strike="noStrike" kern="0" cap="none" spc="0" normalizeH="0" baseline="0" noProof="0" dirty="0">
                <a:ln>
                  <a:noFill/>
                </a:ln>
                <a:solidFill>
                  <a:srgbClr val="C00000"/>
                </a:solidFill>
                <a:effectLst/>
                <a:uLnTx/>
                <a:uFillTx/>
                <a:latin typeface="Calibri" panose="020F0502020204030204"/>
                <a:ea typeface="+mn-ea"/>
                <a:cs typeface="Quattrocento"/>
                <a:sym typeface="Quattrocento"/>
              </a:rPr>
              <a:t>MSS (IHC), HER2 3+ (IHC)</a:t>
            </a:r>
          </a:p>
        </p:txBody>
      </p:sp>
    </p:spTree>
    <p:extLst>
      <p:ext uri="{BB962C8B-B14F-4D97-AF65-F5344CB8AC3E}">
        <p14:creationId xmlns:p14="http://schemas.microsoft.com/office/powerpoint/2010/main" val="3739173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C38D2-0FF4-87C8-CC63-2E836C8EBCB2}"/>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A6F804D9-E95F-F099-F04E-4F608FC30C56}"/>
              </a:ext>
            </a:extLst>
          </p:cNvPr>
          <p:cNvSpPr txBox="1">
            <a:spLocks noChangeArrowheads="1"/>
          </p:cNvSpPr>
          <p:nvPr/>
        </p:nvSpPr>
        <p:spPr bwMode="auto">
          <a:xfrm>
            <a:off x="1600156" y="1717505"/>
            <a:ext cx="8410280" cy="1489447"/>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November 2019 – March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0" u="none" strike="noStrike" kern="1200" cap="none" spc="0" normalizeH="0" baseline="0" noProof="0" dirty="0">
                <a:ln>
                  <a:noFill/>
                </a:ln>
                <a:solidFill>
                  <a:srgbClr val="C00000"/>
                </a:solidFill>
                <a:effectLst/>
                <a:highlight>
                  <a:srgbClr val="FFFF00"/>
                </a:highlight>
                <a:uLnTx/>
                <a:uFillTx/>
                <a:latin typeface="Calibri" panose="020F0502020204030204" pitchFamily="34" charset="0"/>
                <a:ea typeface="+mn-ea"/>
                <a:cs typeface="+mn-cs"/>
              </a:rPr>
              <a:t>Keynote 811:</a:t>
            </a:r>
            <a:r>
              <a:rPr kumimoji="0" lang="en-US" sz="1693"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Pembrolizumab/Placebo + Trastuzumab + cisplatin-FU </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q3w, for 6 cycles</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13" name="Titolo 1">
            <a:extLst>
              <a:ext uri="{FF2B5EF4-FFF2-40B4-BE49-F238E27FC236}">
                <a16:creationId xmlns:a16="http://schemas.microsoft.com/office/drawing/2014/main" id="{CF255365-BC1F-FF18-C3B0-C3000988C58E}"/>
              </a:ext>
            </a:extLst>
          </p:cNvPr>
          <p:cNvSpPr txBox="1">
            <a:spLocks/>
          </p:cNvSpPr>
          <p:nvPr/>
        </p:nvSpPr>
        <p:spPr>
          <a:xfrm>
            <a:off x="3484654" y="125529"/>
            <a:ext cx="5567167" cy="973103"/>
          </a:xfrm>
          <a:prstGeom prst="rect">
            <a:avLst/>
          </a:prstGeom>
        </p:spPr>
        <p:txBody>
          <a:bodyPr lIns="68578" tIns="34290" rIns="68578"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105875" rtl="0" eaLnBrk="1" fontAlgn="auto" latinLnBrk="0" hangingPunct="1">
              <a:lnSpc>
                <a:spcPct val="90000"/>
              </a:lnSpc>
              <a:spcBef>
                <a:spcPct val="0"/>
              </a:spcBef>
              <a:spcAft>
                <a:spcPts val="0"/>
              </a:spcAft>
              <a:buClrTx/>
              <a:buSzTx/>
              <a:buFontTx/>
              <a:buNone/>
              <a:tabLst/>
              <a:defRPr/>
            </a:pPr>
            <a:endParaRPr kumimoji="0" lang="en-US" sz="3999"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Light" panose="020F0302020204030204"/>
              <a:ea typeface="+mj-ea"/>
              <a:cs typeface="+mj-cs"/>
            </a:endParaRPr>
          </a:p>
        </p:txBody>
      </p:sp>
      <p:pic>
        <p:nvPicPr>
          <p:cNvPr id="5" name="Immagine 4">
            <a:extLst>
              <a:ext uri="{FF2B5EF4-FFF2-40B4-BE49-F238E27FC236}">
                <a16:creationId xmlns:a16="http://schemas.microsoft.com/office/drawing/2014/main" id="{4E14D9BA-B6F9-C3A8-3FB2-EA942EA97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56" t="12198" r="18633" b="23270"/>
          <a:stretch>
            <a:fillRect/>
          </a:stretch>
        </p:blipFill>
        <p:spPr bwMode="auto">
          <a:xfrm>
            <a:off x="8662899" y="1379610"/>
            <a:ext cx="3144727" cy="236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5">
            <a:extLst>
              <a:ext uri="{FF2B5EF4-FFF2-40B4-BE49-F238E27FC236}">
                <a16:creationId xmlns:a16="http://schemas.microsoft.com/office/drawing/2014/main" id="{CA8F5938-8B9A-FB81-E6C3-492BF7331FEF}"/>
              </a:ext>
            </a:extLst>
          </p:cNvPr>
          <p:cNvSpPr/>
          <p:nvPr/>
        </p:nvSpPr>
        <p:spPr>
          <a:xfrm>
            <a:off x="9559804" y="2265403"/>
            <a:ext cx="1025490" cy="7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magine 8">
            <a:extLst>
              <a:ext uri="{FF2B5EF4-FFF2-40B4-BE49-F238E27FC236}">
                <a16:creationId xmlns:a16="http://schemas.microsoft.com/office/drawing/2014/main" id="{567C380E-40A5-A036-4248-BBA69D13A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90" t="23064" r="27034" b="13199"/>
          <a:stretch>
            <a:fillRect/>
          </a:stretch>
        </p:blipFill>
        <p:spPr bwMode="auto">
          <a:xfrm>
            <a:off x="8662899" y="4148113"/>
            <a:ext cx="3144727" cy="240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ccia giù 6">
            <a:extLst>
              <a:ext uri="{FF2B5EF4-FFF2-40B4-BE49-F238E27FC236}">
                <a16:creationId xmlns:a16="http://schemas.microsoft.com/office/drawing/2014/main" id="{D6E31A7C-9577-A8D7-C8D8-26CEEEC4BEB0}"/>
              </a:ext>
            </a:extLst>
          </p:cNvPr>
          <p:cNvSpPr/>
          <p:nvPr/>
        </p:nvSpPr>
        <p:spPr>
          <a:xfrm>
            <a:off x="9764586" y="3546471"/>
            <a:ext cx="941354" cy="863569"/>
          </a:xfrm>
          <a:prstGeom prst="downArrow">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9EB9CA79-4D00-1791-7BE3-EC933517A605}"/>
              </a:ext>
            </a:extLst>
          </p:cNvPr>
          <p:cNvSpPr/>
          <p:nvPr/>
        </p:nvSpPr>
        <p:spPr>
          <a:xfrm>
            <a:off x="9559804" y="5084705"/>
            <a:ext cx="1025490" cy="7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ttangolo con angoli arrotondati 7">
            <a:extLst>
              <a:ext uri="{FF2B5EF4-FFF2-40B4-BE49-F238E27FC236}">
                <a16:creationId xmlns:a16="http://schemas.microsoft.com/office/drawing/2014/main" id="{560B12C5-B308-69B0-F8DD-5B6998BDC2D2}"/>
              </a:ext>
            </a:extLst>
          </p:cNvPr>
          <p:cNvSpPr/>
          <p:nvPr/>
        </p:nvSpPr>
        <p:spPr>
          <a:xfrm>
            <a:off x="9367788" y="6585639"/>
            <a:ext cx="1912416" cy="23123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05875"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rgbClr val="002060"/>
                </a:solidFill>
                <a:effectLst/>
                <a:uLnTx/>
                <a:uFillTx/>
                <a:latin typeface="Calibri" panose="020F0502020204030204"/>
                <a:ea typeface="+mn-ea"/>
                <a:cs typeface="+mn-cs"/>
              </a:rPr>
              <a:t>BR: RP</a:t>
            </a:r>
          </a:p>
        </p:txBody>
      </p:sp>
      <p:sp>
        <p:nvSpPr>
          <p:cNvPr id="17" name="CasellaDiTesto 16">
            <a:extLst>
              <a:ext uri="{FF2B5EF4-FFF2-40B4-BE49-F238E27FC236}">
                <a16:creationId xmlns:a16="http://schemas.microsoft.com/office/drawing/2014/main" id="{A31ECD68-057A-2B57-C4AF-465C39826945}"/>
              </a:ext>
            </a:extLst>
          </p:cNvPr>
          <p:cNvSpPr txBox="1">
            <a:spLocks noChangeArrowheads="1"/>
          </p:cNvSpPr>
          <p:nvPr/>
        </p:nvSpPr>
        <p:spPr bwMode="auto">
          <a:xfrm>
            <a:off x="1531091" y="2910006"/>
            <a:ext cx="8410280" cy="1489447"/>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March 2020 – May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0" u="none" strike="noStrike" kern="1200" cap="none" spc="0" normalizeH="0" baseline="0" noProof="0" dirty="0">
                <a:ln>
                  <a:noFill/>
                </a:ln>
                <a:solidFill>
                  <a:srgbClr val="C00000"/>
                </a:solidFill>
                <a:effectLst/>
                <a:highlight>
                  <a:srgbClr val="FFFF00"/>
                </a:highlight>
                <a:uLnTx/>
                <a:uFillTx/>
                <a:latin typeface="Calibri" panose="020F0502020204030204" pitchFamily="34" charset="0"/>
                <a:ea typeface="+mn-ea"/>
                <a:cs typeface="+mn-cs"/>
              </a:rPr>
              <a:t>Keynote 811:</a:t>
            </a:r>
            <a:r>
              <a:rPr kumimoji="0" lang="en-US" sz="1693"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Pembrolizumab/Placebo + Trastuzumab + FU </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q3w, for 3 cycles</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pic>
        <p:nvPicPr>
          <p:cNvPr id="26" name="Immagine 25">
            <a:extLst>
              <a:ext uri="{FF2B5EF4-FFF2-40B4-BE49-F238E27FC236}">
                <a16:creationId xmlns:a16="http://schemas.microsoft.com/office/drawing/2014/main" id="{CDFAF791-ADFF-328C-5ADD-681F793B5146}"/>
              </a:ext>
            </a:extLst>
          </p:cNvPr>
          <p:cNvPicPr>
            <a:picLocks noChangeAspect="1"/>
          </p:cNvPicPr>
          <p:nvPr/>
        </p:nvPicPr>
        <p:blipFill rotWithShape="1">
          <a:blip r:embed="rId4"/>
          <a:srcRect b="78653"/>
          <a:stretch/>
        </p:blipFill>
        <p:spPr>
          <a:xfrm>
            <a:off x="332227" y="1511463"/>
            <a:ext cx="1248011" cy="1106354"/>
          </a:xfrm>
          <a:prstGeom prst="rect">
            <a:avLst/>
          </a:prstGeom>
        </p:spPr>
      </p:pic>
      <p:pic>
        <p:nvPicPr>
          <p:cNvPr id="27" name="Immagine 26">
            <a:extLst>
              <a:ext uri="{FF2B5EF4-FFF2-40B4-BE49-F238E27FC236}">
                <a16:creationId xmlns:a16="http://schemas.microsoft.com/office/drawing/2014/main" id="{473F92B7-BB68-64E6-644E-1F8B446C867F}"/>
              </a:ext>
            </a:extLst>
          </p:cNvPr>
          <p:cNvPicPr>
            <a:picLocks noChangeAspect="1"/>
          </p:cNvPicPr>
          <p:nvPr/>
        </p:nvPicPr>
        <p:blipFill rotWithShape="1">
          <a:blip r:embed="rId4"/>
          <a:srcRect t="19282" b="60211"/>
          <a:stretch/>
        </p:blipFill>
        <p:spPr>
          <a:xfrm>
            <a:off x="332227" y="2571890"/>
            <a:ext cx="1248011" cy="1176187"/>
          </a:xfrm>
          <a:prstGeom prst="rect">
            <a:avLst/>
          </a:prstGeom>
        </p:spPr>
      </p:pic>
      <p:pic>
        <p:nvPicPr>
          <p:cNvPr id="28" name="Immagine 27">
            <a:extLst>
              <a:ext uri="{FF2B5EF4-FFF2-40B4-BE49-F238E27FC236}">
                <a16:creationId xmlns:a16="http://schemas.microsoft.com/office/drawing/2014/main" id="{42CE9689-5C13-7857-D451-D272BFAD4D20}"/>
              </a:ext>
            </a:extLst>
          </p:cNvPr>
          <p:cNvPicPr>
            <a:picLocks noChangeAspect="1"/>
          </p:cNvPicPr>
          <p:nvPr/>
        </p:nvPicPr>
        <p:blipFill rotWithShape="1">
          <a:blip r:embed="rId5"/>
          <a:srcRect t="38172" b="41380"/>
          <a:stretch/>
        </p:blipFill>
        <p:spPr>
          <a:xfrm>
            <a:off x="332227" y="3695184"/>
            <a:ext cx="1248011" cy="1402335"/>
          </a:xfrm>
          <a:prstGeom prst="rect">
            <a:avLst/>
          </a:prstGeom>
        </p:spPr>
      </p:pic>
      <p:sp>
        <p:nvSpPr>
          <p:cNvPr id="3" name="CasellaDiTesto 2">
            <a:extLst>
              <a:ext uri="{FF2B5EF4-FFF2-40B4-BE49-F238E27FC236}">
                <a16:creationId xmlns:a16="http://schemas.microsoft.com/office/drawing/2014/main" id="{62687B41-3859-A04A-A20A-7491E9F7251E}"/>
              </a:ext>
            </a:extLst>
          </p:cNvPr>
          <p:cNvSpPr txBox="1">
            <a:spLocks noChangeArrowheads="1"/>
          </p:cNvSpPr>
          <p:nvPr/>
        </p:nvSpPr>
        <p:spPr bwMode="auto">
          <a:xfrm>
            <a:off x="1600156" y="4136186"/>
            <a:ext cx="5058221" cy="613373"/>
          </a:xfrm>
          <a:prstGeom prst="rect">
            <a:avLst/>
          </a:prstGeom>
          <a:noFill/>
          <a:ln>
            <a:noFill/>
          </a:ln>
        </p:spPr>
        <p:txBody>
          <a:bodyPr wrap="square">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May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Fever, hypotension -&gt; Hospitalization in Oncology</a:t>
            </a:r>
          </a:p>
        </p:txBody>
      </p:sp>
      <p:sp>
        <p:nvSpPr>
          <p:cNvPr id="11" name="Rettangolo 10">
            <a:extLst>
              <a:ext uri="{FF2B5EF4-FFF2-40B4-BE49-F238E27FC236}">
                <a16:creationId xmlns:a16="http://schemas.microsoft.com/office/drawing/2014/main" id="{245DE850-FBBF-4FC5-C601-6771BE7FE40A}"/>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2" name="Rettangolo 11">
            <a:extLst>
              <a:ext uri="{FF2B5EF4-FFF2-40B4-BE49-F238E27FC236}">
                <a16:creationId xmlns:a16="http://schemas.microsoft.com/office/drawing/2014/main" id="{0FFE407C-33A0-64A6-C83B-5BF5938C825F}"/>
              </a:ext>
            </a:extLst>
          </p:cNvPr>
          <p:cNvSpPr/>
          <p:nvPr/>
        </p:nvSpPr>
        <p:spPr>
          <a:xfrm>
            <a:off x="215" y="98725"/>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0" cap="none" spc="0" normalizeH="0" baseline="0" noProof="0" dirty="0">
                <a:ln>
                  <a:noFill/>
                </a:ln>
                <a:solidFill>
                  <a:srgbClr val="002060"/>
                </a:solidFill>
                <a:effectLst/>
                <a:uLnTx/>
                <a:uFillTx/>
                <a:latin typeface="Calibri"/>
                <a:ea typeface="Calisto MT" pitchFamily="-112" charset="0"/>
                <a:cs typeface="Lucida Sans"/>
              </a:rPr>
              <a:t>Treatment</a:t>
            </a:r>
          </a:p>
        </p:txBody>
      </p:sp>
    </p:spTree>
    <p:extLst>
      <p:ext uri="{BB962C8B-B14F-4D97-AF65-F5344CB8AC3E}">
        <p14:creationId xmlns:p14="http://schemas.microsoft.com/office/powerpoint/2010/main" val="187940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8" grpId="0" animBg="1"/>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magine 20">
            <a:extLst>
              <a:ext uri="{FF2B5EF4-FFF2-40B4-BE49-F238E27FC236}">
                <a16:creationId xmlns:a16="http://schemas.microsoft.com/office/drawing/2014/main" id="{FA72A1A5-A48A-8341-B094-BA2CDB611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88" y="4481064"/>
            <a:ext cx="809597" cy="77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asellaDiTesto 8">
            <a:extLst>
              <a:ext uri="{FF2B5EF4-FFF2-40B4-BE49-F238E27FC236}">
                <a16:creationId xmlns:a16="http://schemas.microsoft.com/office/drawing/2014/main" id="{2825A8EC-2C62-7F41-9F24-9E5126C92319}"/>
              </a:ext>
            </a:extLst>
          </p:cNvPr>
          <p:cNvSpPr txBox="1">
            <a:spLocks noChangeArrowheads="1"/>
          </p:cNvSpPr>
          <p:nvPr/>
        </p:nvSpPr>
        <p:spPr bwMode="auto">
          <a:xfrm>
            <a:off x="284105" y="1024597"/>
            <a:ext cx="308475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fever  </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hypotension</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tachycardia (120-130 bpm, RS)</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desaturation (SpO2 87%)</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15" name="Freccia giù 14">
            <a:extLst>
              <a:ext uri="{FF2B5EF4-FFF2-40B4-BE49-F238E27FC236}">
                <a16:creationId xmlns:a16="http://schemas.microsoft.com/office/drawing/2014/main" id="{7F67E0EF-D7BC-3B4C-BFF2-59B11C9D8216}"/>
              </a:ext>
            </a:extLst>
          </p:cNvPr>
          <p:cNvSpPr/>
          <p:nvPr/>
        </p:nvSpPr>
        <p:spPr>
          <a:xfrm>
            <a:off x="2755040" y="4168635"/>
            <a:ext cx="287328" cy="322251"/>
          </a:xfrm>
          <a:prstGeom prst="downArrow">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ccia giù 17">
            <a:extLst>
              <a:ext uri="{FF2B5EF4-FFF2-40B4-BE49-F238E27FC236}">
                <a16:creationId xmlns:a16="http://schemas.microsoft.com/office/drawing/2014/main" id="{4ED53FAD-31B4-BD49-87BF-33E7B4EBDA67}"/>
              </a:ext>
            </a:extLst>
          </p:cNvPr>
          <p:cNvSpPr/>
          <p:nvPr/>
        </p:nvSpPr>
        <p:spPr>
          <a:xfrm>
            <a:off x="2755040" y="5331684"/>
            <a:ext cx="288915" cy="322251"/>
          </a:xfrm>
          <a:prstGeom prst="downArrow">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ttangolo con angoli arrotondati 15">
            <a:extLst>
              <a:ext uri="{FF2B5EF4-FFF2-40B4-BE49-F238E27FC236}">
                <a16:creationId xmlns:a16="http://schemas.microsoft.com/office/drawing/2014/main" id="{58AD9C12-2339-9144-A72F-D2DE679BBE97}"/>
              </a:ext>
            </a:extLst>
          </p:cNvPr>
          <p:cNvSpPr/>
          <p:nvPr/>
        </p:nvSpPr>
        <p:spPr>
          <a:xfrm>
            <a:off x="1552902" y="5744483"/>
            <a:ext cx="2693193" cy="95723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561" name="Rettangolo 16">
            <a:extLst>
              <a:ext uri="{FF2B5EF4-FFF2-40B4-BE49-F238E27FC236}">
                <a16:creationId xmlns:a16="http://schemas.microsoft.com/office/drawing/2014/main" id="{213A0A8A-DA43-7A45-9E4A-C6D572366A45}"/>
              </a:ext>
            </a:extLst>
          </p:cNvPr>
          <p:cNvSpPr>
            <a:spLocks noChangeArrowheads="1"/>
          </p:cNvSpPr>
          <p:nvPr/>
        </p:nvSpPr>
        <p:spPr bwMode="auto">
          <a:xfrm>
            <a:off x="1552902" y="5778383"/>
            <a:ext cx="26931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Colchicine</a:t>
            </a:r>
          </a:p>
          <a:p>
            <a:pPr marL="0" marR="0" lvl="0" indent="0" algn="ctr"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Prednisolone 1 mg/kg die</a:t>
            </a:r>
          </a:p>
          <a:p>
            <a:pPr marL="0" marR="0" lvl="0" indent="0" algn="ctr"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Ibuprofen</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3562" name="Rettangolo 19">
            <a:extLst>
              <a:ext uri="{FF2B5EF4-FFF2-40B4-BE49-F238E27FC236}">
                <a16:creationId xmlns:a16="http://schemas.microsoft.com/office/drawing/2014/main" id="{15B21D13-D5FA-C64B-9EFB-238F40E03C65}"/>
              </a:ext>
            </a:extLst>
          </p:cNvPr>
          <p:cNvSpPr>
            <a:spLocks noChangeArrowheads="1"/>
          </p:cNvSpPr>
          <p:nvPr/>
        </p:nvSpPr>
        <p:spPr bwMode="auto">
          <a:xfrm>
            <a:off x="1627938" y="4500709"/>
            <a:ext cx="2543117" cy="8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399"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Immune-related Pericarditis</a:t>
            </a:r>
          </a:p>
        </p:txBody>
      </p:sp>
      <p:pic>
        <p:nvPicPr>
          <p:cNvPr id="23564" name="Immagine 23">
            <a:extLst>
              <a:ext uri="{FF2B5EF4-FFF2-40B4-BE49-F238E27FC236}">
                <a16:creationId xmlns:a16="http://schemas.microsoft.com/office/drawing/2014/main" id="{DA106D9D-A0B8-4141-959F-F5995B937D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87" t="10403" r="18676" b="8199"/>
          <a:stretch/>
        </p:blipFill>
        <p:spPr bwMode="auto">
          <a:xfrm>
            <a:off x="8799395" y="1240413"/>
            <a:ext cx="2388261" cy="17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Connettore 2 25">
            <a:extLst>
              <a:ext uri="{FF2B5EF4-FFF2-40B4-BE49-F238E27FC236}">
                <a16:creationId xmlns:a16="http://schemas.microsoft.com/office/drawing/2014/main" id="{635C29FA-5425-2C4A-BD73-26B60F8C1899}"/>
              </a:ext>
            </a:extLst>
          </p:cNvPr>
          <p:cNvCxnSpPr>
            <a:cxnSpLocks/>
          </p:cNvCxnSpPr>
          <p:nvPr/>
        </p:nvCxnSpPr>
        <p:spPr>
          <a:xfrm>
            <a:off x="10332355" y="1517751"/>
            <a:ext cx="282565" cy="12699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566" name="Immagine 4">
            <a:extLst>
              <a:ext uri="{FF2B5EF4-FFF2-40B4-BE49-F238E27FC236}">
                <a16:creationId xmlns:a16="http://schemas.microsoft.com/office/drawing/2014/main" id="{8B627AB0-929E-5243-BF0D-D63E75FC44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22" t="83456" r="36484" b="-2513"/>
          <a:stretch/>
        </p:blipFill>
        <p:spPr bwMode="auto">
          <a:xfrm>
            <a:off x="284105" y="2310718"/>
            <a:ext cx="3226335" cy="6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19">
            <a:extLst>
              <a:ext uri="{FF2B5EF4-FFF2-40B4-BE49-F238E27FC236}">
                <a16:creationId xmlns:a16="http://schemas.microsoft.com/office/drawing/2014/main" id="{98ECA3B9-BCCB-BE42-83CA-9D1BD0107AB9}"/>
              </a:ext>
            </a:extLst>
          </p:cNvPr>
          <p:cNvPicPr>
            <a:picLocks noChangeAspect="1"/>
          </p:cNvPicPr>
          <p:nvPr/>
        </p:nvPicPr>
        <p:blipFill>
          <a:blip r:embed="rId5"/>
          <a:stretch>
            <a:fillRect/>
          </a:stretch>
        </p:blipFill>
        <p:spPr>
          <a:xfrm>
            <a:off x="1826483" y="3390054"/>
            <a:ext cx="682908" cy="632787"/>
          </a:xfrm>
          <a:prstGeom prst="rect">
            <a:avLst/>
          </a:prstGeom>
        </p:spPr>
      </p:pic>
      <p:pic>
        <p:nvPicPr>
          <p:cNvPr id="4" name="Immagine 3">
            <a:extLst>
              <a:ext uri="{FF2B5EF4-FFF2-40B4-BE49-F238E27FC236}">
                <a16:creationId xmlns:a16="http://schemas.microsoft.com/office/drawing/2014/main" id="{2949FFCF-12B7-9649-8401-198DB8CDDD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1679" y="3328753"/>
            <a:ext cx="546057" cy="849421"/>
          </a:xfrm>
          <a:prstGeom prst="rect">
            <a:avLst/>
          </a:prstGeom>
        </p:spPr>
      </p:pic>
      <p:sp>
        <p:nvSpPr>
          <p:cNvPr id="5" name="CasellaDiTesto 4">
            <a:extLst>
              <a:ext uri="{FF2B5EF4-FFF2-40B4-BE49-F238E27FC236}">
                <a16:creationId xmlns:a16="http://schemas.microsoft.com/office/drawing/2014/main" id="{462B3F8F-C930-3C4E-967C-FC1B997EB11B}"/>
              </a:ext>
            </a:extLst>
          </p:cNvPr>
          <p:cNvSpPr txBox="1"/>
          <p:nvPr/>
        </p:nvSpPr>
        <p:spPr>
          <a:xfrm>
            <a:off x="3249300" y="3530126"/>
            <a:ext cx="1605706" cy="427361"/>
          </a:xfrm>
          <a:prstGeom prst="rect">
            <a:avLst/>
          </a:prstGeom>
          <a:noFill/>
        </p:spPr>
        <p:txBody>
          <a:bodyPr wrap="square" rtlCol="0">
            <a:sp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2177" b="1" i="0" u="none" strike="noStrike" kern="1200" cap="none" spc="0" normalizeH="0" baseline="0" noProof="0" dirty="0">
                <a:ln>
                  <a:noFill/>
                </a:ln>
                <a:solidFill>
                  <a:srgbClr val="C00000"/>
                </a:solidFill>
                <a:effectLst/>
                <a:uLnTx/>
                <a:uFillTx/>
                <a:latin typeface="Calibri" panose="020F0502020204030204"/>
                <a:ea typeface="+mn-ea"/>
                <a:cs typeface="+mn-cs"/>
              </a:rPr>
              <a:t>NEGATIVE</a:t>
            </a:r>
          </a:p>
        </p:txBody>
      </p:sp>
      <p:sp>
        <p:nvSpPr>
          <p:cNvPr id="2" name="Rettangolo 1">
            <a:extLst>
              <a:ext uri="{FF2B5EF4-FFF2-40B4-BE49-F238E27FC236}">
                <a16:creationId xmlns:a16="http://schemas.microsoft.com/office/drawing/2014/main" id="{B6A60EB3-1A58-43D6-E385-947793D6FB78}"/>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3" name="Rettangolo 2">
            <a:extLst>
              <a:ext uri="{FF2B5EF4-FFF2-40B4-BE49-F238E27FC236}">
                <a16:creationId xmlns:a16="http://schemas.microsoft.com/office/drawing/2014/main" id="{2E506665-A03C-44D1-A06C-0B9D83C1ED14}"/>
              </a:ext>
            </a:extLst>
          </p:cNvPr>
          <p:cNvSpPr/>
          <p:nvPr/>
        </p:nvSpPr>
        <p:spPr>
          <a:xfrm>
            <a:off x="215" y="98725"/>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0" cap="none" spc="0" normalizeH="0" baseline="0" noProof="0" dirty="0">
                <a:ln>
                  <a:noFill/>
                </a:ln>
                <a:solidFill>
                  <a:srgbClr val="002060"/>
                </a:solidFill>
                <a:effectLst/>
                <a:uLnTx/>
                <a:uFillTx/>
                <a:latin typeface="Calibri"/>
                <a:ea typeface="Calisto MT" pitchFamily="-112" charset="0"/>
                <a:cs typeface="Lucida Sans"/>
              </a:rPr>
              <a:t>Immune-related toxicity</a:t>
            </a:r>
          </a:p>
        </p:txBody>
      </p:sp>
      <p:pic>
        <p:nvPicPr>
          <p:cNvPr id="8" name="Immagine 7">
            <a:extLst>
              <a:ext uri="{FF2B5EF4-FFF2-40B4-BE49-F238E27FC236}">
                <a16:creationId xmlns:a16="http://schemas.microsoft.com/office/drawing/2014/main" id="{A08F2C3A-51BA-871F-4E87-D6E5990683C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870" t="3780" r="3326" b="26755"/>
          <a:stretch/>
        </p:blipFill>
        <p:spPr>
          <a:xfrm>
            <a:off x="5373197" y="3328753"/>
            <a:ext cx="6618081" cy="3306686"/>
          </a:xfrm>
          <a:prstGeom prst="rect">
            <a:avLst/>
          </a:prstGeom>
        </p:spPr>
      </p:pic>
      <p:pic>
        <p:nvPicPr>
          <p:cNvPr id="9" name="Immagine 6">
            <a:extLst>
              <a:ext uri="{FF2B5EF4-FFF2-40B4-BE49-F238E27FC236}">
                <a16:creationId xmlns:a16="http://schemas.microsoft.com/office/drawing/2014/main" id="{FE3D1B6E-2CFA-F5D8-6C27-AECB443589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9808"/>
          <a:stretch>
            <a:fillRect/>
          </a:stretch>
        </p:blipFill>
        <p:spPr bwMode="auto">
          <a:xfrm>
            <a:off x="6150639" y="1235755"/>
            <a:ext cx="1816702" cy="180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21">
            <a:extLst>
              <a:ext uri="{FF2B5EF4-FFF2-40B4-BE49-F238E27FC236}">
                <a16:creationId xmlns:a16="http://schemas.microsoft.com/office/drawing/2014/main" id="{B1FB5F68-3D11-15AB-F7CD-C43018CF97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1815" y="1227085"/>
            <a:ext cx="1842618" cy="180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6" grpId="0" animBg="1"/>
      <p:bldP spid="23561" grpId="0"/>
      <p:bldP spid="23562"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BF06A11-B9CE-CC43-A13F-6B9FEFAE07AC}"/>
              </a:ext>
            </a:extLst>
          </p:cNvPr>
          <p:cNvSpPr txBox="1">
            <a:spLocks noChangeArrowheads="1"/>
          </p:cNvSpPr>
          <p:nvPr/>
        </p:nvSpPr>
        <p:spPr bwMode="auto">
          <a:xfrm>
            <a:off x="1600156" y="1717505"/>
            <a:ext cx="8410280" cy="1489447"/>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November 2019 – March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0" u="none" strike="noStrike" kern="1200" cap="none" spc="0" normalizeH="0" baseline="0" noProof="0" dirty="0">
                <a:ln>
                  <a:noFill/>
                </a:ln>
                <a:solidFill>
                  <a:srgbClr val="C00000"/>
                </a:solidFill>
                <a:effectLst/>
                <a:highlight>
                  <a:srgbClr val="FFFF00"/>
                </a:highlight>
                <a:uLnTx/>
                <a:uFillTx/>
                <a:latin typeface="Calibri" panose="020F0502020204030204" pitchFamily="34" charset="0"/>
                <a:ea typeface="+mn-ea"/>
                <a:cs typeface="+mn-cs"/>
              </a:rPr>
              <a:t>Keynote 811:</a:t>
            </a:r>
            <a:r>
              <a:rPr kumimoji="0" lang="en-US" sz="1693"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Pembrolizumab/Placebo + Trastuzumab + cisplatin-FU </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q3w, for 6 cycles</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13" name="Titolo 1">
            <a:extLst>
              <a:ext uri="{FF2B5EF4-FFF2-40B4-BE49-F238E27FC236}">
                <a16:creationId xmlns:a16="http://schemas.microsoft.com/office/drawing/2014/main" id="{65BDE2C7-FA0A-B048-BE2C-59F540E178B5}"/>
              </a:ext>
            </a:extLst>
          </p:cNvPr>
          <p:cNvSpPr txBox="1">
            <a:spLocks/>
          </p:cNvSpPr>
          <p:nvPr/>
        </p:nvSpPr>
        <p:spPr>
          <a:xfrm>
            <a:off x="3484654" y="125529"/>
            <a:ext cx="5567167" cy="973103"/>
          </a:xfrm>
          <a:prstGeom prst="rect">
            <a:avLst/>
          </a:prstGeom>
        </p:spPr>
        <p:txBody>
          <a:bodyPr lIns="68578" tIns="34290" rIns="68578"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105875" rtl="0" eaLnBrk="1" fontAlgn="auto" latinLnBrk="0" hangingPunct="1">
              <a:lnSpc>
                <a:spcPct val="90000"/>
              </a:lnSpc>
              <a:spcBef>
                <a:spcPct val="0"/>
              </a:spcBef>
              <a:spcAft>
                <a:spcPts val="0"/>
              </a:spcAft>
              <a:buClrTx/>
              <a:buSzTx/>
              <a:buFontTx/>
              <a:buNone/>
              <a:tabLst/>
              <a:defRPr/>
            </a:pPr>
            <a:endParaRPr kumimoji="0" lang="en-US" sz="3999"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Light" panose="020F0302020204030204"/>
              <a:ea typeface="+mj-ea"/>
              <a:cs typeface="+mj-cs"/>
            </a:endParaRPr>
          </a:p>
        </p:txBody>
      </p:sp>
      <p:pic>
        <p:nvPicPr>
          <p:cNvPr id="5" name="Immagine 4">
            <a:extLst>
              <a:ext uri="{FF2B5EF4-FFF2-40B4-BE49-F238E27FC236}">
                <a16:creationId xmlns:a16="http://schemas.microsoft.com/office/drawing/2014/main" id="{EE513D45-B542-4041-A6D8-9BEE6A692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56" t="12198" r="18633" b="23270"/>
          <a:stretch>
            <a:fillRect/>
          </a:stretch>
        </p:blipFill>
        <p:spPr bwMode="auto">
          <a:xfrm>
            <a:off x="8662899" y="1379610"/>
            <a:ext cx="3144727" cy="236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5">
            <a:extLst>
              <a:ext uri="{FF2B5EF4-FFF2-40B4-BE49-F238E27FC236}">
                <a16:creationId xmlns:a16="http://schemas.microsoft.com/office/drawing/2014/main" id="{6EC0E2C7-C520-F94A-8C32-D54DE81293BF}"/>
              </a:ext>
            </a:extLst>
          </p:cNvPr>
          <p:cNvSpPr/>
          <p:nvPr/>
        </p:nvSpPr>
        <p:spPr>
          <a:xfrm>
            <a:off x="9559804" y="2265403"/>
            <a:ext cx="1025490" cy="7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magine 8">
            <a:extLst>
              <a:ext uri="{FF2B5EF4-FFF2-40B4-BE49-F238E27FC236}">
                <a16:creationId xmlns:a16="http://schemas.microsoft.com/office/drawing/2014/main" id="{B0599E61-BC47-134E-A238-496F8F900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90" t="23064" r="27034" b="13199"/>
          <a:stretch>
            <a:fillRect/>
          </a:stretch>
        </p:blipFill>
        <p:spPr bwMode="auto">
          <a:xfrm>
            <a:off x="8662899" y="4148113"/>
            <a:ext cx="3144727" cy="240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ccia giù 6">
            <a:extLst>
              <a:ext uri="{FF2B5EF4-FFF2-40B4-BE49-F238E27FC236}">
                <a16:creationId xmlns:a16="http://schemas.microsoft.com/office/drawing/2014/main" id="{3BA079E3-3B20-B047-A867-9C6D65CC3830}"/>
              </a:ext>
            </a:extLst>
          </p:cNvPr>
          <p:cNvSpPr/>
          <p:nvPr/>
        </p:nvSpPr>
        <p:spPr>
          <a:xfrm>
            <a:off x="9764586" y="3546471"/>
            <a:ext cx="941354" cy="863569"/>
          </a:xfrm>
          <a:prstGeom prst="downArrow">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6C2B5EDA-DD30-8749-860B-FC0DBCFE556C}"/>
              </a:ext>
            </a:extLst>
          </p:cNvPr>
          <p:cNvSpPr/>
          <p:nvPr/>
        </p:nvSpPr>
        <p:spPr>
          <a:xfrm>
            <a:off x="9559804" y="5084705"/>
            <a:ext cx="1025490" cy="7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ttangolo con angoli arrotondati 7">
            <a:extLst>
              <a:ext uri="{FF2B5EF4-FFF2-40B4-BE49-F238E27FC236}">
                <a16:creationId xmlns:a16="http://schemas.microsoft.com/office/drawing/2014/main" id="{1D7756AA-FF20-4C43-99BB-1A2565EF67CC}"/>
              </a:ext>
            </a:extLst>
          </p:cNvPr>
          <p:cNvSpPr/>
          <p:nvPr/>
        </p:nvSpPr>
        <p:spPr>
          <a:xfrm>
            <a:off x="9367788" y="6585639"/>
            <a:ext cx="1912416" cy="23123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05875" rtl="0" eaLnBrk="1" fontAlgn="auto" latinLnBrk="0" hangingPunct="1">
              <a:lnSpc>
                <a:spcPct val="100000"/>
              </a:lnSpc>
              <a:spcBef>
                <a:spcPts val="0"/>
              </a:spcBef>
              <a:spcAft>
                <a:spcPts val="0"/>
              </a:spcAft>
              <a:buClrTx/>
              <a:buSzTx/>
              <a:buFontTx/>
              <a:buNone/>
              <a:tabLst/>
              <a:defRPr/>
            </a:pPr>
            <a:r>
              <a:rPr kumimoji="0" lang="en-US" sz="1693" b="1" i="0" u="none" strike="noStrike" kern="1200" cap="none" spc="0" normalizeH="0" baseline="0" noProof="0" dirty="0">
                <a:ln>
                  <a:noFill/>
                </a:ln>
                <a:solidFill>
                  <a:srgbClr val="002060"/>
                </a:solidFill>
                <a:effectLst/>
                <a:uLnTx/>
                <a:uFillTx/>
                <a:latin typeface="Calibri" panose="020F0502020204030204"/>
                <a:ea typeface="+mn-ea"/>
                <a:cs typeface="+mn-cs"/>
              </a:rPr>
              <a:t>BR: RP</a:t>
            </a:r>
          </a:p>
        </p:txBody>
      </p:sp>
      <p:sp>
        <p:nvSpPr>
          <p:cNvPr id="17" name="CasellaDiTesto 16">
            <a:extLst>
              <a:ext uri="{FF2B5EF4-FFF2-40B4-BE49-F238E27FC236}">
                <a16:creationId xmlns:a16="http://schemas.microsoft.com/office/drawing/2014/main" id="{EC4F66DF-F6E5-0D46-A8CB-D3AC31FDB70A}"/>
              </a:ext>
            </a:extLst>
          </p:cNvPr>
          <p:cNvSpPr txBox="1">
            <a:spLocks noChangeArrowheads="1"/>
          </p:cNvSpPr>
          <p:nvPr/>
        </p:nvSpPr>
        <p:spPr bwMode="auto">
          <a:xfrm>
            <a:off x="1531091" y="2910006"/>
            <a:ext cx="8410280" cy="1489447"/>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March 2020 – May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0" u="none" strike="noStrike" kern="1200" cap="none" spc="0" normalizeH="0" baseline="0" noProof="0" dirty="0">
                <a:ln>
                  <a:noFill/>
                </a:ln>
                <a:solidFill>
                  <a:srgbClr val="C00000"/>
                </a:solidFill>
                <a:effectLst/>
                <a:highlight>
                  <a:srgbClr val="FFFF00"/>
                </a:highlight>
                <a:uLnTx/>
                <a:uFillTx/>
                <a:latin typeface="Calibri" panose="020F0502020204030204" pitchFamily="34" charset="0"/>
                <a:ea typeface="+mn-ea"/>
                <a:cs typeface="+mn-cs"/>
              </a:rPr>
              <a:t>Keynote 811:</a:t>
            </a:r>
            <a:r>
              <a:rPr kumimoji="0" lang="en-US" sz="1693"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Pembrolizumab/Placebo + Trastuzumab + FU </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q3w, for 3 cycles</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pic>
        <p:nvPicPr>
          <p:cNvPr id="26" name="Immagine 25">
            <a:extLst>
              <a:ext uri="{FF2B5EF4-FFF2-40B4-BE49-F238E27FC236}">
                <a16:creationId xmlns:a16="http://schemas.microsoft.com/office/drawing/2014/main" id="{4828B9ED-9157-A145-BA2C-40AB5EA06FBF}"/>
              </a:ext>
            </a:extLst>
          </p:cNvPr>
          <p:cNvPicPr>
            <a:picLocks noChangeAspect="1"/>
          </p:cNvPicPr>
          <p:nvPr/>
        </p:nvPicPr>
        <p:blipFill rotWithShape="1">
          <a:blip r:embed="rId4"/>
          <a:srcRect b="78653"/>
          <a:stretch/>
        </p:blipFill>
        <p:spPr>
          <a:xfrm>
            <a:off x="332227" y="1511463"/>
            <a:ext cx="1248011" cy="1106354"/>
          </a:xfrm>
          <a:prstGeom prst="rect">
            <a:avLst/>
          </a:prstGeom>
        </p:spPr>
      </p:pic>
      <p:pic>
        <p:nvPicPr>
          <p:cNvPr id="27" name="Immagine 26">
            <a:extLst>
              <a:ext uri="{FF2B5EF4-FFF2-40B4-BE49-F238E27FC236}">
                <a16:creationId xmlns:a16="http://schemas.microsoft.com/office/drawing/2014/main" id="{4EA56DD3-8F79-0748-8BBA-0A5875B9ED3D}"/>
              </a:ext>
            </a:extLst>
          </p:cNvPr>
          <p:cNvPicPr>
            <a:picLocks noChangeAspect="1"/>
          </p:cNvPicPr>
          <p:nvPr/>
        </p:nvPicPr>
        <p:blipFill rotWithShape="1">
          <a:blip r:embed="rId4"/>
          <a:srcRect t="19282" b="60211"/>
          <a:stretch/>
        </p:blipFill>
        <p:spPr>
          <a:xfrm>
            <a:off x="332227" y="2571890"/>
            <a:ext cx="1248011" cy="1176187"/>
          </a:xfrm>
          <a:prstGeom prst="rect">
            <a:avLst/>
          </a:prstGeom>
        </p:spPr>
      </p:pic>
      <p:pic>
        <p:nvPicPr>
          <p:cNvPr id="28" name="Immagine 27">
            <a:extLst>
              <a:ext uri="{FF2B5EF4-FFF2-40B4-BE49-F238E27FC236}">
                <a16:creationId xmlns:a16="http://schemas.microsoft.com/office/drawing/2014/main" id="{17AE7D36-5B0F-EE4A-9534-64B72743CF56}"/>
              </a:ext>
            </a:extLst>
          </p:cNvPr>
          <p:cNvPicPr>
            <a:picLocks noChangeAspect="1"/>
          </p:cNvPicPr>
          <p:nvPr/>
        </p:nvPicPr>
        <p:blipFill rotWithShape="1">
          <a:blip r:embed="rId5"/>
          <a:srcRect t="38172" b="41380"/>
          <a:stretch/>
        </p:blipFill>
        <p:spPr>
          <a:xfrm>
            <a:off x="332227" y="3695184"/>
            <a:ext cx="1248011" cy="1402335"/>
          </a:xfrm>
          <a:prstGeom prst="rect">
            <a:avLst/>
          </a:prstGeom>
        </p:spPr>
      </p:pic>
      <p:pic>
        <p:nvPicPr>
          <p:cNvPr id="2" name="Immagine 1">
            <a:extLst>
              <a:ext uri="{FF2B5EF4-FFF2-40B4-BE49-F238E27FC236}">
                <a16:creationId xmlns:a16="http://schemas.microsoft.com/office/drawing/2014/main" id="{0A4D3697-32E2-EB4B-B913-8E2DBC137B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37" b="94444" l="0" r="94608">
                        <a14:foregroundMark x1="7353" y1="7265" x2="7353" y2="7265"/>
                        <a14:foregroundMark x1="90196" y1="50427" x2="90196" y2="50427"/>
                        <a14:foregroundMark x1="95098" y1="51282" x2="95098" y2="51282"/>
                        <a14:foregroundMark x1="490" y1="7265" x2="3922" y2="8974"/>
                        <a14:foregroundMark x1="12745" y1="4274" x2="13725" y2="2991"/>
                        <a14:foregroundMark x1="14216" y1="2137" x2="490" y2="2137"/>
                        <a14:foregroundMark x1="490" y1="88462" x2="11765" y2="88462"/>
                        <a14:foregroundMark x1="3922" y1="94444" x2="3922" y2="94444"/>
                        <a14:backgroundMark x1="7353" y1="96154" x2="7353" y2="96154"/>
                        <a14:backgroundMark x1="8333" y1="96154" x2="8333" y2="96154"/>
                        <a14:backgroundMark x1="8333" y1="96154" x2="8333" y2="96154"/>
                      </a14:backgroundRemoval>
                    </a14:imgEffect>
                  </a14:imgLayer>
                </a14:imgProps>
              </a:ext>
            </a:extLst>
          </a:blip>
          <a:srcRect b="2040"/>
          <a:stretch/>
        </p:blipFill>
        <p:spPr>
          <a:xfrm>
            <a:off x="319388" y="4946923"/>
            <a:ext cx="1248011" cy="1402335"/>
          </a:xfrm>
          <a:prstGeom prst="rect">
            <a:avLst/>
          </a:prstGeom>
        </p:spPr>
      </p:pic>
      <p:sp>
        <p:nvSpPr>
          <p:cNvPr id="3" name="CasellaDiTesto 2">
            <a:extLst>
              <a:ext uri="{FF2B5EF4-FFF2-40B4-BE49-F238E27FC236}">
                <a16:creationId xmlns:a16="http://schemas.microsoft.com/office/drawing/2014/main" id="{7BA20D95-433A-EC76-3432-E0FD9890290C}"/>
              </a:ext>
            </a:extLst>
          </p:cNvPr>
          <p:cNvSpPr txBox="1">
            <a:spLocks noChangeArrowheads="1"/>
          </p:cNvSpPr>
          <p:nvPr/>
        </p:nvSpPr>
        <p:spPr bwMode="auto">
          <a:xfrm>
            <a:off x="1600156" y="4136186"/>
            <a:ext cx="5058221" cy="873894"/>
          </a:xfrm>
          <a:prstGeom prst="rect">
            <a:avLst/>
          </a:prstGeom>
          <a:noFill/>
          <a:ln>
            <a:noFill/>
          </a:ln>
        </p:spPr>
        <p:txBody>
          <a:bodyPr wrap="square">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May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Fever, hypotension -&gt; Hospitalization in Oncology Immune-related pericarditis diagnosis</a:t>
            </a:r>
          </a:p>
        </p:txBody>
      </p:sp>
      <p:sp>
        <p:nvSpPr>
          <p:cNvPr id="10" name="CasellaDiTesto 9">
            <a:extLst>
              <a:ext uri="{FF2B5EF4-FFF2-40B4-BE49-F238E27FC236}">
                <a16:creationId xmlns:a16="http://schemas.microsoft.com/office/drawing/2014/main" id="{9115FCCB-9B51-CB2B-4BD5-2FA8F3D5780A}"/>
              </a:ext>
            </a:extLst>
          </p:cNvPr>
          <p:cNvSpPr txBox="1">
            <a:spLocks noChangeArrowheads="1"/>
          </p:cNvSpPr>
          <p:nvPr/>
        </p:nvSpPr>
        <p:spPr bwMode="auto">
          <a:xfrm>
            <a:off x="1600156" y="5424224"/>
            <a:ext cx="8410280" cy="873894"/>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June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Mild Disease Progression:  increased </a:t>
            </a:r>
            <a:r>
              <a:rPr kumimoji="0" lang="en-US" sz="1693"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T and lymph-nodes, no new lesions</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First line treatment interruption</a:t>
            </a:r>
            <a:endParaRPr kumimoji="0" lang="en-US" sz="1693"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11" name="Rettangolo 10">
            <a:extLst>
              <a:ext uri="{FF2B5EF4-FFF2-40B4-BE49-F238E27FC236}">
                <a16:creationId xmlns:a16="http://schemas.microsoft.com/office/drawing/2014/main" id="{FD20AB00-CE26-639B-B99E-5CB68511A0E2}"/>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2" name="Rettangolo 11">
            <a:extLst>
              <a:ext uri="{FF2B5EF4-FFF2-40B4-BE49-F238E27FC236}">
                <a16:creationId xmlns:a16="http://schemas.microsoft.com/office/drawing/2014/main" id="{D3F5DEB4-148F-1BEE-AF45-6C0DC3DDDE2A}"/>
              </a:ext>
            </a:extLst>
          </p:cNvPr>
          <p:cNvSpPr/>
          <p:nvPr/>
        </p:nvSpPr>
        <p:spPr>
          <a:xfrm>
            <a:off x="215" y="98725"/>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0" cap="none" spc="0" normalizeH="0" baseline="0" noProof="0" dirty="0">
                <a:ln>
                  <a:noFill/>
                </a:ln>
                <a:solidFill>
                  <a:srgbClr val="002060"/>
                </a:solidFill>
                <a:effectLst/>
                <a:uLnTx/>
                <a:uFillTx/>
                <a:latin typeface="Calibri"/>
                <a:ea typeface="Calisto MT" pitchFamily="-112" charset="0"/>
                <a:cs typeface="Lucida Sans"/>
              </a:rPr>
              <a:t>Treatment</a:t>
            </a:r>
          </a:p>
        </p:txBody>
      </p:sp>
    </p:spTree>
    <p:extLst>
      <p:ext uri="{BB962C8B-B14F-4D97-AF65-F5344CB8AC3E}">
        <p14:creationId xmlns:p14="http://schemas.microsoft.com/office/powerpoint/2010/main" val="12297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0582F-3042-5BF0-A1AB-AC3F65B536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08FCFA-584A-3083-EAE3-CA149877DE65}"/>
              </a:ext>
            </a:extLst>
          </p:cNvPr>
          <p:cNvSpPr txBox="1"/>
          <p:nvPr/>
        </p:nvSpPr>
        <p:spPr>
          <a:xfrm>
            <a:off x="767408" y="1124744"/>
            <a:ext cx="10666507"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Given the revised indication, do you currently employ pembrolizumab as a component of up-front treatment in HER2-positive advanced gastroesophageal cancer only for patients with PD-L1-positive (CPS ≥1) disease? Are there any clinical situations in which you would be tempted to offer pembrolizumab in the first-line setting for a patient with a PD-L1 CPS &lt;1?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Do you typically reassess HER2 status for patients with HER2-positive advanced gastroesophageal cancers, biliary tract cancers and metastatic CRC after disease progression on first-line therapy? How does it affect your approach to subsequent therapy in patients who lose HER2 positivity in each of these diseases?</a:t>
            </a: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0F9176C4-E885-1B71-053B-FAA529067D0F}"/>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797254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Lieu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623944854"/>
              </p:ext>
            </p:extLst>
          </p:nvPr>
        </p:nvGraphicFramePr>
        <p:xfrm>
          <a:off x="1343471" y="2276872"/>
          <a:ext cx="9865097" cy="2088231"/>
        </p:xfrm>
        <a:graphic>
          <a:graphicData uri="http://schemas.openxmlformats.org/drawingml/2006/table">
            <a:tbl>
              <a:tblPr firstRow="1" bandRow="1">
                <a:tableStyleId>{F2DE63D5-997A-4646-A377-4702673A728D}</a:tableStyleId>
              </a:tblPr>
              <a:tblGrid>
                <a:gridCol w="2592289">
                  <a:extLst>
                    <a:ext uri="{9D8B030D-6E8A-4147-A177-3AD203B41FA5}">
                      <a16:colId xmlns:a16="http://schemas.microsoft.com/office/drawing/2014/main" val="20000"/>
                    </a:ext>
                  </a:extLst>
                </a:gridCol>
                <a:gridCol w="7272808">
                  <a:extLst>
                    <a:ext uri="{9D8B030D-6E8A-4147-A177-3AD203B41FA5}">
                      <a16:colId xmlns:a16="http://schemas.microsoft.com/office/drawing/2014/main" val="20001"/>
                    </a:ext>
                  </a:extLst>
                </a:gridCol>
              </a:tblGrid>
              <a:tr h="1090643">
                <a:tc>
                  <a:txBody>
                    <a:bodyPr/>
                    <a:lstStyle/>
                    <a:p>
                      <a:r>
                        <a:rPr lang="en-US" sz="1800" b="1" kern="1200" dirty="0">
                          <a:solidFill>
                            <a:schemeClr val="tx1"/>
                          </a:solidFill>
                          <a:effectLst/>
                          <a:latin typeface="+mn-lt"/>
                          <a:ea typeface="+mn-ea"/>
                          <a:cs typeface="+mn-cs"/>
                        </a:rPr>
                        <a:t>Consulting Agreements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7588">
                <a:tc>
                  <a:txBody>
                    <a:bodyPr/>
                    <a:lstStyle/>
                    <a:p>
                      <a:r>
                        <a:rPr lang="en-US" sz="1800" b="1" kern="1200" dirty="0">
                          <a:solidFill>
                            <a:schemeClr val="tx1"/>
                          </a:solidFill>
                          <a:effectLst/>
                          <a:latin typeface="+mn-lt"/>
                          <a:ea typeface="+mn-ea"/>
                          <a:cs typeface="+mn-cs"/>
                        </a:rPr>
                        <a:t>Contracted Research</a:t>
                      </a:r>
                      <a:br>
                        <a:rPr lang="en-US" sz="1800" b="1" kern="1200">
                          <a:solidFill>
                            <a:schemeClr val="tx1"/>
                          </a:solidFill>
                          <a:effectLst/>
                          <a:latin typeface="+mn-lt"/>
                          <a:ea typeface="+mn-ea"/>
                          <a:cs typeface="+mn-cs"/>
                        </a:rPr>
                      </a:br>
                      <a:r>
                        <a:rPr lang="en-US" sz="1800" b="1" kern="1200">
                          <a:solidFill>
                            <a:schemeClr val="tx1"/>
                          </a:solidFill>
                          <a:effectLst/>
                          <a:latin typeface="+mn-lt"/>
                          <a:ea typeface="+mn-ea"/>
                          <a:cs typeface="+mn-cs"/>
                        </a:rPr>
                        <a:t>(</a:t>
                      </a:r>
                      <a:r>
                        <a:rPr lang="en-US" sz="1800" b="1" kern="1200" dirty="0">
                          <a:solidFill>
                            <a:schemeClr val="tx1"/>
                          </a:solidFill>
                          <a:effectLst/>
                          <a:latin typeface="+mn-lt"/>
                          <a:ea typeface="+mn-ea"/>
                          <a:cs typeface="+mn-cs"/>
                        </a:rPr>
                        <a:t>All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Genentech, a member of the Roche Group, Janssen Biotech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22650"/>
                  </a:ext>
                </a:extLst>
              </a:tr>
            </a:tbl>
          </a:graphicData>
        </a:graphic>
      </p:graphicFrame>
    </p:spTree>
    <p:custDataLst>
      <p:tags r:id="rId1"/>
    </p:custDataLst>
    <p:extLst>
      <p:ext uri="{BB962C8B-B14F-4D97-AF65-F5344CB8AC3E}">
        <p14:creationId xmlns:p14="http://schemas.microsoft.com/office/powerpoint/2010/main" val="1335042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70D48394-120F-3258-5F74-21D9F191871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9900" y="227013"/>
            <a:ext cx="111633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40A41B0D-B598-EE43-B72C-E68124BC76D8}"/>
              </a:ext>
            </a:extLst>
          </p:cNvPr>
          <p:cNvPicPr>
            <a:picLocks noChangeAspect="1"/>
          </p:cNvPicPr>
          <p:nvPr/>
        </p:nvPicPr>
        <p:blipFill rotWithShape="1">
          <a:blip r:embed="rId2"/>
          <a:srcRect b="78653"/>
          <a:stretch/>
        </p:blipFill>
        <p:spPr>
          <a:xfrm>
            <a:off x="435443" y="2390441"/>
            <a:ext cx="1326784" cy="1248511"/>
          </a:xfrm>
          <a:prstGeom prst="rect">
            <a:avLst/>
          </a:prstGeom>
        </p:spPr>
      </p:pic>
      <p:pic>
        <p:nvPicPr>
          <p:cNvPr id="2" name="Immagine 1">
            <a:extLst>
              <a:ext uri="{FF2B5EF4-FFF2-40B4-BE49-F238E27FC236}">
                <a16:creationId xmlns:a16="http://schemas.microsoft.com/office/drawing/2014/main" id="{0A4D3697-32E2-EB4B-B913-8E2DBC137B0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37" b="94444" l="0" r="94608">
                        <a14:foregroundMark x1="7353" y1="7265" x2="7353" y2="7265"/>
                        <a14:foregroundMark x1="90196" y1="50427" x2="90196" y2="50427"/>
                        <a14:foregroundMark x1="95098" y1="51282" x2="95098" y2="51282"/>
                        <a14:foregroundMark x1="490" y1="7265" x2="3922" y2="8974"/>
                        <a14:foregroundMark x1="12745" y1="4274" x2="13725" y2="2991"/>
                        <a14:foregroundMark x1="14216" y1="2137" x2="490" y2="2137"/>
                        <a14:foregroundMark x1="490" y1="88462" x2="11765" y2="88462"/>
                        <a14:foregroundMark x1="3922" y1="94444" x2="3922" y2="94444"/>
                        <a14:backgroundMark x1="7353" y1="96154" x2="7353" y2="96154"/>
                        <a14:backgroundMark x1="8333" y1="96154" x2="8333" y2="96154"/>
                        <a14:backgroundMark x1="8333" y1="96154" x2="8333" y2="96154"/>
                      </a14:backgroundRemoval>
                    </a14:imgEffect>
                  </a14:imgLayer>
                </a14:imgProps>
              </a:ext>
            </a:extLst>
          </a:blip>
          <a:srcRect b="2040"/>
          <a:stretch/>
        </p:blipFill>
        <p:spPr>
          <a:xfrm>
            <a:off x="411001" y="1146184"/>
            <a:ext cx="1326784" cy="1402335"/>
          </a:xfrm>
          <a:prstGeom prst="rect">
            <a:avLst/>
          </a:prstGeom>
        </p:spPr>
      </p:pic>
      <p:pic>
        <p:nvPicPr>
          <p:cNvPr id="22531" name="Segnaposto contenuto 5">
            <a:extLst>
              <a:ext uri="{FF2B5EF4-FFF2-40B4-BE49-F238E27FC236}">
                <a16:creationId xmlns:a16="http://schemas.microsoft.com/office/drawing/2014/main" id="{860CD934-A529-F340-89AA-0B53D71FB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7901" y="263637"/>
            <a:ext cx="596880" cy="63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olo 1">
            <a:extLst>
              <a:ext uri="{FF2B5EF4-FFF2-40B4-BE49-F238E27FC236}">
                <a16:creationId xmlns:a16="http://schemas.microsoft.com/office/drawing/2014/main" id="{65BDE2C7-FA0A-B048-BE2C-59F540E178B5}"/>
              </a:ext>
            </a:extLst>
          </p:cNvPr>
          <p:cNvSpPr txBox="1">
            <a:spLocks/>
          </p:cNvSpPr>
          <p:nvPr/>
        </p:nvSpPr>
        <p:spPr>
          <a:xfrm>
            <a:off x="3484654" y="125529"/>
            <a:ext cx="5567167" cy="973103"/>
          </a:xfrm>
          <a:prstGeom prst="rect">
            <a:avLst/>
          </a:prstGeom>
        </p:spPr>
        <p:txBody>
          <a:bodyPr lIns="68578" tIns="34290" rIns="68578"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105875" rtl="0" eaLnBrk="1" fontAlgn="auto" latinLnBrk="0" hangingPunct="1">
              <a:lnSpc>
                <a:spcPct val="90000"/>
              </a:lnSpc>
              <a:spcBef>
                <a:spcPct val="0"/>
              </a:spcBef>
              <a:spcAft>
                <a:spcPts val="0"/>
              </a:spcAft>
              <a:buClrTx/>
              <a:buSzTx/>
              <a:buFontTx/>
              <a:buNone/>
              <a:tabLst/>
              <a:defRPr/>
            </a:pPr>
            <a:endParaRPr kumimoji="0" lang="en-US" sz="3999"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Light" panose="020F0302020204030204"/>
              <a:ea typeface="+mj-ea"/>
              <a:cs typeface="+mj-cs"/>
            </a:endParaRPr>
          </a:p>
        </p:txBody>
      </p:sp>
      <p:sp>
        <p:nvSpPr>
          <p:cNvPr id="15" name="Rettangolo 14">
            <a:extLst>
              <a:ext uri="{FF2B5EF4-FFF2-40B4-BE49-F238E27FC236}">
                <a16:creationId xmlns:a16="http://schemas.microsoft.com/office/drawing/2014/main" id="{13626331-CE37-BA4E-A862-70E73446A46D}"/>
              </a:ext>
            </a:extLst>
          </p:cNvPr>
          <p:cNvSpPr/>
          <p:nvPr/>
        </p:nvSpPr>
        <p:spPr>
          <a:xfrm>
            <a:off x="215" y="335777"/>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0" cap="none" spc="0" normalizeH="0" baseline="0" noProof="0" dirty="0">
                <a:ln>
                  <a:noFill/>
                </a:ln>
                <a:solidFill>
                  <a:srgbClr val="002060"/>
                </a:solidFill>
                <a:effectLst/>
                <a:uLnTx/>
                <a:uFillTx/>
                <a:latin typeface="Calibri"/>
                <a:ea typeface="Calisto MT" pitchFamily="-112" charset="0"/>
                <a:cs typeface="Lucida Sans"/>
              </a:rPr>
              <a:t>Treatments</a:t>
            </a:r>
          </a:p>
        </p:txBody>
      </p:sp>
      <p:sp>
        <p:nvSpPr>
          <p:cNvPr id="20" name="CasellaDiTesto 19">
            <a:extLst>
              <a:ext uri="{FF2B5EF4-FFF2-40B4-BE49-F238E27FC236}">
                <a16:creationId xmlns:a16="http://schemas.microsoft.com/office/drawing/2014/main" id="{A1C63067-A559-C84B-98CD-DB2A52CE9830}"/>
              </a:ext>
            </a:extLst>
          </p:cNvPr>
          <p:cNvSpPr txBox="1">
            <a:spLocks noChangeArrowheads="1"/>
          </p:cNvSpPr>
          <p:nvPr/>
        </p:nvSpPr>
        <p:spPr bwMode="auto">
          <a:xfrm>
            <a:off x="1786670" y="1671170"/>
            <a:ext cx="8410280" cy="613373"/>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June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First line treatment interruption</a:t>
            </a:r>
          </a:p>
        </p:txBody>
      </p:sp>
      <p:pic>
        <p:nvPicPr>
          <p:cNvPr id="22534" name="Picture 2">
            <a:extLst>
              <a:ext uri="{FF2B5EF4-FFF2-40B4-BE49-F238E27FC236}">
                <a16:creationId xmlns:a16="http://schemas.microsoft.com/office/drawing/2014/main" id="{4B3AF887-8AE3-4140-BB81-01827BFF15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 y="1068471"/>
            <a:ext cx="12191573" cy="13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asellaDiTesto 22">
            <a:extLst>
              <a:ext uri="{FF2B5EF4-FFF2-40B4-BE49-F238E27FC236}">
                <a16:creationId xmlns:a16="http://schemas.microsoft.com/office/drawing/2014/main" id="{DB02F07B-F518-4645-9CDD-AC9AFED5747B}"/>
              </a:ext>
            </a:extLst>
          </p:cNvPr>
          <p:cNvSpPr txBox="1">
            <a:spLocks noChangeArrowheads="1"/>
          </p:cNvSpPr>
          <p:nvPr/>
        </p:nvSpPr>
        <p:spPr bwMode="auto">
          <a:xfrm>
            <a:off x="1786670" y="2661054"/>
            <a:ext cx="8410280" cy="1228926"/>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July 2020 – February 2021</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0" u="none" strike="noStrike" kern="1200" cap="none" spc="0" normalizeH="0" baseline="0" noProof="0" dirty="0">
                <a:ln>
                  <a:noFill/>
                </a:ln>
                <a:solidFill>
                  <a:srgbClr val="C00000"/>
                </a:solidFill>
                <a:effectLst/>
                <a:highlight>
                  <a:srgbClr val="FFFF00"/>
                </a:highlight>
                <a:uLnTx/>
                <a:uFillTx/>
                <a:latin typeface="Calibri" panose="020F0502020204030204" pitchFamily="34" charset="0"/>
                <a:ea typeface="+mn-ea"/>
                <a:cs typeface="+mn-cs"/>
              </a:rPr>
              <a:t>DESTINY-Gastric02:</a:t>
            </a:r>
            <a:r>
              <a:rPr kumimoji="0" lang="en-US" sz="1693"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Trastuzumab-Deruxtecan, </a:t>
            </a: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q3w, for 11 cycles</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pic>
        <p:nvPicPr>
          <p:cNvPr id="24" name="Picture 6">
            <a:extLst>
              <a:ext uri="{FF2B5EF4-FFF2-40B4-BE49-F238E27FC236}">
                <a16:creationId xmlns:a16="http://schemas.microsoft.com/office/drawing/2014/main" id="{5855B4A4-8588-9E44-9EF1-0A3AC368D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751" t="20126" r="23375" b="23019"/>
          <a:stretch>
            <a:fillRect/>
          </a:stretch>
        </p:blipFill>
        <p:spPr bwMode="auto">
          <a:xfrm>
            <a:off x="8468032" y="1266198"/>
            <a:ext cx="3506719" cy="265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con angoli arrotondati 2">
            <a:extLst>
              <a:ext uri="{FF2B5EF4-FFF2-40B4-BE49-F238E27FC236}">
                <a16:creationId xmlns:a16="http://schemas.microsoft.com/office/drawing/2014/main" id="{8844E5C3-45A5-554D-A601-B0FBD48AB9AA}"/>
              </a:ext>
            </a:extLst>
          </p:cNvPr>
          <p:cNvSpPr/>
          <p:nvPr/>
        </p:nvSpPr>
        <p:spPr>
          <a:xfrm>
            <a:off x="9481813" y="1277319"/>
            <a:ext cx="1430273" cy="42152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05875" rtl="0" eaLnBrk="1" fontAlgn="auto" latinLnBrk="0" hangingPunct="1">
              <a:lnSpc>
                <a:spcPct val="100000"/>
              </a:lnSpc>
              <a:spcBef>
                <a:spcPts val="0"/>
              </a:spcBef>
              <a:spcAft>
                <a:spcPts val="0"/>
              </a:spcAft>
              <a:buClrTx/>
              <a:buSzTx/>
              <a:buFontTx/>
              <a:buNone/>
              <a:tabLst/>
              <a:defRPr/>
            </a:pPr>
            <a:r>
              <a:rPr kumimoji="0" lang="en-US" sz="2177" b="0" i="0" u="none" strike="noStrike" kern="1200" cap="none" spc="0" normalizeH="0" baseline="0" noProof="0" dirty="0">
                <a:ln>
                  <a:noFill/>
                </a:ln>
                <a:solidFill>
                  <a:srgbClr val="002060"/>
                </a:solidFill>
                <a:effectLst/>
                <a:uLnTx/>
                <a:uFillTx/>
                <a:latin typeface="Calibri" panose="020F0502020204030204"/>
                <a:ea typeface="+mn-ea"/>
                <a:cs typeface="+mn-cs"/>
              </a:rPr>
              <a:t>July 2020</a:t>
            </a:r>
          </a:p>
        </p:txBody>
      </p:sp>
      <p:sp>
        <p:nvSpPr>
          <p:cNvPr id="8" name="CasellaDiTesto 24">
            <a:extLst>
              <a:ext uri="{FF2B5EF4-FFF2-40B4-BE49-F238E27FC236}">
                <a16:creationId xmlns:a16="http://schemas.microsoft.com/office/drawing/2014/main" id="{ACB9BC7B-A98D-6AE8-D082-13C7080B07FF}"/>
              </a:ext>
            </a:extLst>
          </p:cNvPr>
          <p:cNvSpPr txBox="1">
            <a:spLocks noChangeArrowheads="1"/>
          </p:cNvSpPr>
          <p:nvPr/>
        </p:nvSpPr>
        <p:spPr bwMode="auto">
          <a:xfrm>
            <a:off x="3677477" y="4252864"/>
            <a:ext cx="21073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nausea G2</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vomiting G2</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neutropenia G3</a:t>
            </a:r>
          </a:p>
        </p:txBody>
      </p:sp>
      <p:sp>
        <p:nvSpPr>
          <p:cNvPr id="9" name="Freccia destra con strisce 8">
            <a:extLst>
              <a:ext uri="{FF2B5EF4-FFF2-40B4-BE49-F238E27FC236}">
                <a16:creationId xmlns:a16="http://schemas.microsoft.com/office/drawing/2014/main" id="{EF7EDDF8-6ABE-257A-F92F-8F3830D6D209}"/>
              </a:ext>
            </a:extLst>
          </p:cNvPr>
          <p:cNvSpPr/>
          <p:nvPr/>
        </p:nvSpPr>
        <p:spPr>
          <a:xfrm rot="5400000">
            <a:off x="1757848" y="4608156"/>
            <a:ext cx="2192337" cy="495300"/>
          </a:xfrm>
          <a:prstGeom prst="stripedRightArrow">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asellaDiTesto 26">
            <a:extLst>
              <a:ext uri="{FF2B5EF4-FFF2-40B4-BE49-F238E27FC236}">
                <a16:creationId xmlns:a16="http://schemas.microsoft.com/office/drawing/2014/main" id="{DCDE2CBB-F2E3-4215-6892-A170F7DA0A99}"/>
              </a:ext>
            </a:extLst>
          </p:cNvPr>
          <p:cNvSpPr txBox="1">
            <a:spLocks noChangeArrowheads="1"/>
          </p:cNvSpPr>
          <p:nvPr/>
        </p:nvSpPr>
        <p:spPr bwMode="auto">
          <a:xfrm>
            <a:off x="2171074" y="6149889"/>
            <a:ext cx="46212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002060"/>
                </a:solidFill>
                <a:effectLst/>
                <a:uLnTx/>
                <a:uFillTx/>
                <a:latin typeface="Calibri" panose="020F0502020204030204" pitchFamily="34" charset="0"/>
                <a:ea typeface="+mn-ea"/>
                <a:cs typeface="+mn-cs"/>
              </a:rPr>
              <a:t>Premedication</a:t>
            </a: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Aprepitant &amp; Palonosetron</a:t>
            </a:r>
          </a:p>
        </p:txBody>
      </p:sp>
    </p:spTree>
    <p:extLst>
      <p:ext uri="{BB962C8B-B14F-4D97-AF65-F5344CB8AC3E}">
        <p14:creationId xmlns:p14="http://schemas.microsoft.com/office/powerpoint/2010/main" val="223777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13B5F1CD-84A0-5F46-8C35-A63A2E5AAE53}"/>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694268E6-0D2A-004F-B197-BE5D9ABC64DA}"/>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Adverse Reactions Across T-</a:t>
            </a:r>
            <a:r>
              <a:rPr kumimoji="0" lang="en-US" sz="3200" b="1" i="0" u="none" strike="noStrike" kern="0" cap="none" spc="0" normalizeH="0" baseline="0" noProof="0" dirty="0" err="1">
                <a:ln>
                  <a:noFill/>
                </a:ln>
                <a:solidFill>
                  <a:srgbClr val="1F497D">
                    <a:lumMod val="75000"/>
                  </a:srgbClr>
                </a:solidFill>
                <a:effectLst/>
                <a:uLnTx/>
                <a:uFillTx/>
                <a:latin typeface="Calibri"/>
                <a:ea typeface="Calisto MT" pitchFamily="-112" charset="0"/>
                <a:cs typeface="Lucida Sans"/>
              </a:rPr>
              <a:t>DXd</a:t>
            </a: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 Trials: Nausea </a:t>
            </a:r>
            <a:r>
              <a:rPr kumimoji="0" lang="en-US" sz="3200" b="1" i="0" u="none" strike="noStrike" kern="0" cap="none" spc="0" normalizeH="0" baseline="0" noProof="0">
                <a:ln>
                  <a:noFill/>
                </a:ln>
                <a:solidFill>
                  <a:srgbClr val="1F497D">
                    <a:lumMod val="75000"/>
                  </a:srgbClr>
                </a:solidFill>
                <a:effectLst/>
                <a:uLnTx/>
                <a:uFillTx/>
                <a:latin typeface="Calibri"/>
                <a:ea typeface="Calisto MT" pitchFamily="-112" charset="0"/>
                <a:cs typeface="Lucida Sans"/>
              </a:rPr>
              <a:t>and vomiting </a:t>
            </a:r>
            <a:endPar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endParaRPr>
          </a:p>
        </p:txBody>
      </p:sp>
      <p:pic>
        <p:nvPicPr>
          <p:cNvPr id="2" name="Immagine 1">
            <a:extLst>
              <a:ext uri="{FF2B5EF4-FFF2-40B4-BE49-F238E27FC236}">
                <a16:creationId xmlns:a16="http://schemas.microsoft.com/office/drawing/2014/main" id="{EF3A0CE1-D0E7-D1AC-6D6A-ED8073B941B9}"/>
              </a:ext>
            </a:extLst>
          </p:cNvPr>
          <p:cNvPicPr>
            <a:picLocks noChangeAspect="1"/>
          </p:cNvPicPr>
          <p:nvPr/>
        </p:nvPicPr>
        <p:blipFill rotWithShape="1">
          <a:blip r:embed="rId2">
            <a:extLst>
              <a:ext uri="{28A0092B-C50C-407E-A947-70E740481C1C}">
                <a14:useLocalDpi xmlns:a14="http://schemas.microsoft.com/office/drawing/2010/main" val="0"/>
              </a:ext>
            </a:extLst>
          </a:blip>
          <a:srcRect l="547" t="21398" r="47477" b="16485"/>
          <a:stretch/>
        </p:blipFill>
        <p:spPr>
          <a:xfrm>
            <a:off x="1" y="1823121"/>
            <a:ext cx="5657224" cy="3802980"/>
          </a:xfrm>
          <a:prstGeom prst="rect">
            <a:avLst/>
          </a:prstGeom>
        </p:spPr>
      </p:pic>
      <p:grpSp>
        <p:nvGrpSpPr>
          <p:cNvPr id="8" name="Gruppo 7">
            <a:extLst>
              <a:ext uri="{FF2B5EF4-FFF2-40B4-BE49-F238E27FC236}">
                <a16:creationId xmlns:a16="http://schemas.microsoft.com/office/drawing/2014/main" id="{52806DF3-FD3B-9546-6D88-B2FA41E6CAB2}"/>
              </a:ext>
            </a:extLst>
          </p:cNvPr>
          <p:cNvGrpSpPr/>
          <p:nvPr/>
        </p:nvGrpSpPr>
        <p:grpSpPr>
          <a:xfrm>
            <a:off x="5657225" y="1644694"/>
            <a:ext cx="5518775" cy="4246170"/>
            <a:chOff x="6286500" y="1862462"/>
            <a:chExt cx="5080000" cy="3921650"/>
          </a:xfrm>
        </p:grpSpPr>
        <p:pic>
          <p:nvPicPr>
            <p:cNvPr id="5" name="Immagine 4">
              <a:extLst>
                <a:ext uri="{FF2B5EF4-FFF2-40B4-BE49-F238E27FC236}">
                  <a16:creationId xmlns:a16="http://schemas.microsoft.com/office/drawing/2014/main" id="{5C9A37D1-9CA5-CD55-50B5-A35F90E95CC7}"/>
                </a:ext>
              </a:extLst>
            </p:cNvPr>
            <p:cNvPicPr>
              <a:picLocks noChangeAspect="1"/>
            </p:cNvPicPr>
            <p:nvPr/>
          </p:nvPicPr>
          <p:blipFill rotWithShape="1">
            <a:blip r:embed="rId3">
              <a:extLst>
                <a:ext uri="{28A0092B-C50C-407E-A947-70E740481C1C}">
                  <a14:useLocalDpi xmlns:a14="http://schemas.microsoft.com/office/drawing/2010/main" val="0"/>
                </a:ext>
              </a:extLst>
            </a:blip>
            <a:srcRect l="52390" t="21700" r="2905" b="15854"/>
            <a:stretch/>
          </p:blipFill>
          <p:spPr>
            <a:xfrm>
              <a:off x="6286500" y="1862462"/>
              <a:ext cx="4991100" cy="3921650"/>
            </a:xfrm>
            <a:prstGeom prst="rect">
              <a:avLst/>
            </a:prstGeom>
          </p:spPr>
        </p:pic>
        <p:pic>
          <p:nvPicPr>
            <p:cNvPr id="3" name="Immagine 2">
              <a:extLst>
                <a:ext uri="{FF2B5EF4-FFF2-40B4-BE49-F238E27FC236}">
                  <a16:creationId xmlns:a16="http://schemas.microsoft.com/office/drawing/2014/main" id="{55621B22-E255-7392-05EA-44EC3104E212}"/>
                </a:ext>
              </a:extLst>
            </p:cNvPr>
            <p:cNvPicPr>
              <a:picLocks noChangeAspect="1"/>
            </p:cNvPicPr>
            <p:nvPr/>
          </p:nvPicPr>
          <p:blipFill rotWithShape="1">
            <a:blip r:embed="rId2">
              <a:extLst>
                <a:ext uri="{28A0092B-C50C-407E-A947-70E740481C1C}">
                  <a14:useLocalDpi xmlns:a14="http://schemas.microsoft.com/office/drawing/2010/main" val="0"/>
                </a:ext>
              </a:extLst>
            </a:blip>
            <a:srcRect l="55433" t="54747" r="6709" b="22414"/>
            <a:stretch/>
          </p:blipFill>
          <p:spPr>
            <a:xfrm>
              <a:off x="6745646" y="2339604"/>
              <a:ext cx="4229100" cy="1435101"/>
            </a:xfrm>
            <a:prstGeom prst="rect">
              <a:avLst/>
            </a:prstGeom>
          </p:spPr>
        </p:pic>
        <p:pic>
          <p:nvPicPr>
            <p:cNvPr id="7" name="Immagine 6">
              <a:extLst>
                <a:ext uri="{FF2B5EF4-FFF2-40B4-BE49-F238E27FC236}">
                  <a16:creationId xmlns:a16="http://schemas.microsoft.com/office/drawing/2014/main" id="{34C117B7-00CE-45CA-A0C2-68F735D6089C}"/>
                </a:ext>
              </a:extLst>
            </p:cNvPr>
            <p:cNvPicPr>
              <a:picLocks noChangeAspect="1"/>
            </p:cNvPicPr>
            <p:nvPr/>
          </p:nvPicPr>
          <p:blipFill rotWithShape="1">
            <a:blip r:embed="rId2">
              <a:extLst>
                <a:ext uri="{28A0092B-C50C-407E-A947-70E740481C1C}">
                  <a14:useLocalDpi xmlns:a14="http://schemas.microsoft.com/office/drawing/2010/main" val="0"/>
                </a:ext>
              </a:extLst>
            </a:blip>
            <a:srcRect l="92133" t="22343" r="2165" b="68753"/>
            <a:stretch/>
          </p:blipFill>
          <p:spPr>
            <a:xfrm>
              <a:off x="10490200" y="1862462"/>
              <a:ext cx="876300" cy="559503"/>
            </a:xfrm>
            <a:prstGeom prst="rect">
              <a:avLst/>
            </a:prstGeom>
          </p:spPr>
        </p:pic>
      </p:grpSp>
      <p:pic>
        <p:nvPicPr>
          <p:cNvPr id="9" name="Immagine 8">
            <a:extLst>
              <a:ext uri="{FF2B5EF4-FFF2-40B4-BE49-F238E27FC236}">
                <a16:creationId xmlns:a16="http://schemas.microsoft.com/office/drawing/2014/main" id="{8E5C79A1-EC43-0A90-7C35-3C51878942FE}"/>
              </a:ext>
            </a:extLst>
          </p:cNvPr>
          <p:cNvPicPr>
            <a:picLocks noChangeAspect="1"/>
          </p:cNvPicPr>
          <p:nvPr/>
        </p:nvPicPr>
        <p:blipFill rotWithShape="1">
          <a:blip r:embed="rId2">
            <a:extLst>
              <a:ext uri="{28A0092B-C50C-407E-A947-70E740481C1C}">
                <a14:useLocalDpi xmlns:a14="http://schemas.microsoft.com/office/drawing/2010/main" val="0"/>
              </a:ext>
            </a:extLst>
          </a:blip>
          <a:srcRect l="92657" t="10231" r="275" b="77087"/>
          <a:stretch/>
        </p:blipFill>
        <p:spPr>
          <a:xfrm>
            <a:off x="11173797" y="2766906"/>
            <a:ext cx="808397" cy="815980"/>
          </a:xfrm>
          <a:prstGeom prst="rect">
            <a:avLst/>
          </a:prstGeom>
        </p:spPr>
      </p:pic>
      <p:pic>
        <p:nvPicPr>
          <p:cNvPr id="10" name="Immagine 9">
            <a:extLst>
              <a:ext uri="{FF2B5EF4-FFF2-40B4-BE49-F238E27FC236}">
                <a16:creationId xmlns:a16="http://schemas.microsoft.com/office/drawing/2014/main" id="{776F0A03-FCE7-0162-071B-E5F2ED96DDA1}"/>
              </a:ext>
            </a:extLst>
          </p:cNvPr>
          <p:cNvPicPr>
            <a:picLocks noChangeAspect="1"/>
          </p:cNvPicPr>
          <p:nvPr/>
        </p:nvPicPr>
        <p:blipFill rotWithShape="1">
          <a:blip r:embed="rId3">
            <a:extLst>
              <a:ext uri="{28A0092B-C50C-407E-A947-70E740481C1C}">
                <a14:useLocalDpi xmlns:a14="http://schemas.microsoft.com/office/drawing/2010/main" val="0"/>
              </a:ext>
            </a:extLst>
          </a:blip>
          <a:srcRect l="90839" t="13376" r="1505" b="71758"/>
          <a:stretch/>
        </p:blipFill>
        <p:spPr>
          <a:xfrm>
            <a:off x="11173797" y="4091094"/>
            <a:ext cx="854792" cy="933597"/>
          </a:xfrm>
          <a:prstGeom prst="rect">
            <a:avLst/>
          </a:prstGeom>
        </p:spPr>
      </p:pic>
    </p:spTree>
    <p:extLst>
      <p:ext uri="{BB962C8B-B14F-4D97-AF65-F5344CB8AC3E}">
        <p14:creationId xmlns:p14="http://schemas.microsoft.com/office/powerpoint/2010/main" val="3375802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13B5F1CD-84A0-5F46-8C35-A63A2E5AAE53}"/>
              </a:ext>
            </a:extLst>
          </p:cNvPr>
          <p:cNvSpPr/>
          <p:nvPr/>
        </p:nvSpPr>
        <p:spPr bwMode="auto">
          <a:xfrm>
            <a:off x="215" y="772641"/>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58"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13" name="Rettangolo 12">
            <a:extLst>
              <a:ext uri="{FF2B5EF4-FFF2-40B4-BE49-F238E27FC236}">
                <a16:creationId xmlns:a16="http://schemas.microsoft.com/office/drawing/2014/main" id="{694268E6-0D2A-004F-B197-BE5D9ABC64DA}"/>
              </a:ext>
            </a:extLst>
          </p:cNvPr>
          <p:cNvSpPr/>
          <p:nvPr/>
        </p:nvSpPr>
        <p:spPr>
          <a:xfrm>
            <a:off x="216" y="83275"/>
            <a:ext cx="12191572" cy="584775"/>
          </a:xfrm>
          <a:prstGeom prst="rect">
            <a:avLst/>
          </a:prstGeom>
        </p:spPr>
        <p:txBody>
          <a:bodyPr wrap="square" anchor="ctr" anchorCtr="1">
            <a:spAutoFit/>
          </a:bodyPr>
          <a:lstStyle/>
          <a:p>
            <a:pPr marL="0" marR="0" lvl="0" indent="0" algn="ctr" defTabSz="457158" rtl="0" eaLnBrk="0"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Calisto MT" pitchFamily="-112" charset="0"/>
                <a:cs typeface="Lucida Sans"/>
              </a:rPr>
              <a:t>NCCN Guidelines®: Acute and Delayed Nausea and Vomiting</a:t>
            </a:r>
          </a:p>
        </p:txBody>
      </p:sp>
      <p:pic>
        <p:nvPicPr>
          <p:cNvPr id="3" name="Immagine 2">
            <a:extLst>
              <a:ext uri="{FF2B5EF4-FFF2-40B4-BE49-F238E27FC236}">
                <a16:creationId xmlns:a16="http://schemas.microsoft.com/office/drawing/2014/main" id="{73E4E19A-C32F-CC1A-D453-3C8B8F9DB8FD}"/>
              </a:ext>
            </a:extLst>
          </p:cNvPr>
          <p:cNvPicPr>
            <a:picLocks noChangeAspect="1"/>
          </p:cNvPicPr>
          <p:nvPr/>
        </p:nvPicPr>
        <p:blipFill rotWithShape="1">
          <a:blip r:embed="rId2">
            <a:extLst>
              <a:ext uri="{28A0092B-C50C-407E-A947-70E740481C1C}">
                <a14:useLocalDpi xmlns:a14="http://schemas.microsoft.com/office/drawing/2010/main" val="0"/>
              </a:ext>
            </a:extLst>
          </a:blip>
          <a:srcRect t="15101"/>
          <a:stretch/>
        </p:blipFill>
        <p:spPr>
          <a:xfrm>
            <a:off x="407423" y="1170362"/>
            <a:ext cx="11575470" cy="5527939"/>
          </a:xfrm>
          <a:prstGeom prst="rect">
            <a:avLst/>
          </a:prstGeom>
        </p:spPr>
      </p:pic>
      <p:sp>
        <p:nvSpPr>
          <p:cNvPr id="4" name="Rettangolo con angoli arrotondati 3">
            <a:extLst>
              <a:ext uri="{FF2B5EF4-FFF2-40B4-BE49-F238E27FC236}">
                <a16:creationId xmlns:a16="http://schemas.microsoft.com/office/drawing/2014/main" id="{DE42BF5D-C979-9AE3-84DB-7D7A43F7160F}"/>
              </a:ext>
            </a:extLst>
          </p:cNvPr>
          <p:cNvSpPr/>
          <p:nvPr/>
        </p:nvSpPr>
        <p:spPr>
          <a:xfrm>
            <a:off x="4289750" y="2330667"/>
            <a:ext cx="4141869" cy="1098333"/>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760309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2E710D2-CF3A-22E8-69FB-BB280DA9B5AD}"/>
              </a:ext>
            </a:extLst>
          </p:cNvPr>
          <p:cNvSpPr txBox="1"/>
          <p:nvPr/>
        </p:nvSpPr>
        <p:spPr>
          <a:xfrm>
            <a:off x="8402261" y="685136"/>
            <a:ext cx="3789739" cy="1354217"/>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From baseline after 12 weeks of T-</a:t>
            </a:r>
            <a:r>
              <a:rPr kumimoji="0" lang="en-US" sz="1800" b="0" i="0" u="none" strike="noStrike" kern="1200" cap="none" spc="0" normalizeH="0" baseline="0" noProof="0" dirty="0" err="1">
                <a:ln>
                  <a:noFill/>
                </a:ln>
                <a:solidFill>
                  <a:srgbClr val="002060"/>
                </a:solidFill>
                <a:effectLst/>
                <a:uLnTx/>
                <a:uFillTx/>
                <a:latin typeface="Calibri" panose="020F0502020204030204"/>
                <a:ea typeface="+mn-ea"/>
                <a:cs typeface="+mn-cs"/>
              </a:rPr>
              <a:t>DXd</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Reduction in the LSD of target lesion: </a:t>
            </a:r>
            <a:r>
              <a:rPr kumimoji="0" lang="en-US" sz="28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41 % </a:t>
            </a:r>
            <a:endParaRPr kumimoji="0" lang="en-US" sz="18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endParaRPr>
          </a:p>
        </p:txBody>
      </p:sp>
      <p:sp>
        <p:nvSpPr>
          <p:cNvPr id="6" name="Rettangolo con angoli arrotondati 5">
            <a:extLst>
              <a:ext uri="{FF2B5EF4-FFF2-40B4-BE49-F238E27FC236}">
                <a16:creationId xmlns:a16="http://schemas.microsoft.com/office/drawing/2014/main" id="{BF8F224A-DF06-B573-C3E3-87D1B7201F68}"/>
              </a:ext>
            </a:extLst>
          </p:cNvPr>
          <p:cNvSpPr/>
          <p:nvPr/>
        </p:nvSpPr>
        <p:spPr>
          <a:xfrm>
            <a:off x="8369300" y="401638"/>
            <a:ext cx="3789363" cy="1638300"/>
          </a:xfrm>
          <a:prstGeom prst="roundRect">
            <a:avLst/>
          </a:prstGeom>
          <a:noFill/>
          <a:ln w="38100">
            <a:solidFill>
              <a:srgbClr val="002060"/>
            </a:solidFill>
          </a:ln>
          <a:effectLst>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AE216193-61E7-B5F3-539C-24A2316B08B2}"/>
              </a:ext>
            </a:extLst>
          </p:cNvPr>
          <p:cNvSpPr txBox="1">
            <a:spLocks noChangeArrowheads="1"/>
          </p:cNvSpPr>
          <p:nvPr/>
        </p:nvSpPr>
        <p:spPr bwMode="auto">
          <a:xfrm>
            <a:off x="4244975" y="79375"/>
            <a:ext cx="206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Baseline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July 20</a:t>
            </a:r>
          </a:p>
        </p:txBody>
      </p:sp>
      <p:sp>
        <p:nvSpPr>
          <p:cNvPr id="8" name="CasellaDiTesto 7">
            <a:extLst>
              <a:ext uri="{FF2B5EF4-FFF2-40B4-BE49-F238E27FC236}">
                <a16:creationId xmlns:a16="http://schemas.microsoft.com/office/drawing/2014/main" id="{C38C6BFE-5ACF-31D2-7C9E-F8B3E9756E7B}"/>
              </a:ext>
            </a:extLst>
          </p:cNvPr>
          <p:cNvSpPr txBox="1">
            <a:spLocks noChangeArrowheads="1"/>
          </p:cNvSpPr>
          <p:nvPr/>
        </p:nvSpPr>
        <p:spPr bwMode="auto">
          <a:xfrm>
            <a:off x="2147888" y="4543425"/>
            <a:ext cx="1952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1st  Restaging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September 20</a:t>
            </a:r>
          </a:p>
        </p:txBody>
      </p:sp>
      <p:pic>
        <p:nvPicPr>
          <p:cNvPr id="35845" name="Picture 6">
            <a:extLst>
              <a:ext uri="{FF2B5EF4-FFF2-40B4-BE49-F238E27FC236}">
                <a16:creationId xmlns:a16="http://schemas.microsoft.com/office/drawing/2014/main" id="{E98DD15C-9A1B-6DC4-6C9C-7BCBA1AEC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751" t="20126" r="23375" b="23019"/>
          <a:stretch>
            <a:fillRect/>
          </a:stretch>
        </p:blipFill>
        <p:spPr bwMode="auto">
          <a:xfrm>
            <a:off x="0" y="0"/>
            <a:ext cx="46450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Immagine 2">
            <a:extLst>
              <a:ext uri="{FF2B5EF4-FFF2-40B4-BE49-F238E27FC236}">
                <a16:creationId xmlns:a16="http://schemas.microsoft.com/office/drawing/2014/main" id="{94735ED3-0F30-3598-6719-070B92F35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72" t="10692" r="15698" b="20935"/>
          <a:stretch>
            <a:fillRect/>
          </a:stretch>
        </p:blipFill>
        <p:spPr bwMode="auto">
          <a:xfrm>
            <a:off x="3757613" y="1946275"/>
            <a:ext cx="464343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magine 2">
            <a:extLst>
              <a:ext uri="{FF2B5EF4-FFF2-40B4-BE49-F238E27FC236}">
                <a16:creationId xmlns:a16="http://schemas.microsoft.com/office/drawing/2014/main" id="{23D5E199-A65A-B392-089C-C1C9DBC9C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813" t="7344" r="13277" b="18063"/>
          <a:stretch>
            <a:fillRect/>
          </a:stretch>
        </p:blipFill>
        <p:spPr bwMode="auto">
          <a:xfrm>
            <a:off x="7570788" y="3336925"/>
            <a:ext cx="4621212"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A9FE2EAB-5C41-400E-26E8-5959153EAD0F}"/>
              </a:ext>
            </a:extLst>
          </p:cNvPr>
          <p:cNvSpPr txBox="1">
            <a:spLocks noChangeArrowheads="1"/>
          </p:cNvSpPr>
          <p:nvPr/>
        </p:nvSpPr>
        <p:spPr bwMode="auto">
          <a:xfrm>
            <a:off x="5767388" y="5934075"/>
            <a:ext cx="1952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2nd  Restaging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October 20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40A41B0D-B598-EE43-B72C-E68124BC76D8}"/>
              </a:ext>
            </a:extLst>
          </p:cNvPr>
          <p:cNvPicPr>
            <a:picLocks noChangeAspect="1"/>
          </p:cNvPicPr>
          <p:nvPr/>
        </p:nvPicPr>
        <p:blipFill rotWithShape="1">
          <a:blip r:embed="rId2"/>
          <a:srcRect b="78653"/>
          <a:stretch/>
        </p:blipFill>
        <p:spPr>
          <a:xfrm>
            <a:off x="435443" y="2390441"/>
            <a:ext cx="1326784" cy="1248511"/>
          </a:xfrm>
          <a:prstGeom prst="rect">
            <a:avLst/>
          </a:prstGeom>
        </p:spPr>
      </p:pic>
      <p:pic>
        <p:nvPicPr>
          <p:cNvPr id="2" name="Immagine 1">
            <a:extLst>
              <a:ext uri="{FF2B5EF4-FFF2-40B4-BE49-F238E27FC236}">
                <a16:creationId xmlns:a16="http://schemas.microsoft.com/office/drawing/2014/main" id="{0A4D3697-32E2-EB4B-B913-8E2DBC137B0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37" b="94444" l="0" r="94608">
                        <a14:foregroundMark x1="7353" y1="7265" x2="7353" y2="7265"/>
                        <a14:foregroundMark x1="90196" y1="50427" x2="90196" y2="50427"/>
                        <a14:foregroundMark x1="95098" y1="51282" x2="95098" y2="51282"/>
                        <a14:foregroundMark x1="490" y1="7265" x2="3922" y2="8974"/>
                        <a14:foregroundMark x1="12745" y1="4274" x2="13725" y2="2991"/>
                        <a14:foregroundMark x1="14216" y1="2137" x2="490" y2="2137"/>
                        <a14:foregroundMark x1="490" y1="88462" x2="11765" y2="88462"/>
                        <a14:foregroundMark x1="3922" y1="94444" x2="3922" y2="94444"/>
                        <a14:backgroundMark x1="7353" y1="96154" x2="7353" y2="96154"/>
                        <a14:backgroundMark x1="8333" y1="96154" x2="8333" y2="96154"/>
                        <a14:backgroundMark x1="8333" y1="96154" x2="8333" y2="96154"/>
                      </a14:backgroundRemoval>
                    </a14:imgEffect>
                  </a14:imgLayer>
                </a14:imgProps>
              </a:ext>
            </a:extLst>
          </a:blip>
          <a:srcRect b="2040"/>
          <a:stretch/>
        </p:blipFill>
        <p:spPr>
          <a:xfrm>
            <a:off x="411001" y="1146184"/>
            <a:ext cx="1326784" cy="1402335"/>
          </a:xfrm>
          <a:prstGeom prst="rect">
            <a:avLst/>
          </a:prstGeom>
        </p:spPr>
      </p:pic>
      <p:pic>
        <p:nvPicPr>
          <p:cNvPr id="22531" name="Segnaposto contenuto 5">
            <a:extLst>
              <a:ext uri="{FF2B5EF4-FFF2-40B4-BE49-F238E27FC236}">
                <a16:creationId xmlns:a16="http://schemas.microsoft.com/office/drawing/2014/main" id="{860CD934-A529-F340-89AA-0B53D71FB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7901" y="263637"/>
            <a:ext cx="596880" cy="63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olo 1">
            <a:extLst>
              <a:ext uri="{FF2B5EF4-FFF2-40B4-BE49-F238E27FC236}">
                <a16:creationId xmlns:a16="http://schemas.microsoft.com/office/drawing/2014/main" id="{65BDE2C7-FA0A-B048-BE2C-59F540E178B5}"/>
              </a:ext>
            </a:extLst>
          </p:cNvPr>
          <p:cNvSpPr txBox="1">
            <a:spLocks/>
          </p:cNvSpPr>
          <p:nvPr/>
        </p:nvSpPr>
        <p:spPr>
          <a:xfrm>
            <a:off x="3484654" y="125529"/>
            <a:ext cx="5567167" cy="973103"/>
          </a:xfrm>
          <a:prstGeom prst="rect">
            <a:avLst/>
          </a:prstGeom>
        </p:spPr>
        <p:txBody>
          <a:bodyPr lIns="68578" tIns="34290" rIns="68578"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105875" rtl="0" eaLnBrk="1" fontAlgn="auto" latinLnBrk="0" hangingPunct="1">
              <a:lnSpc>
                <a:spcPct val="90000"/>
              </a:lnSpc>
              <a:spcBef>
                <a:spcPct val="0"/>
              </a:spcBef>
              <a:spcAft>
                <a:spcPts val="0"/>
              </a:spcAft>
              <a:buClrTx/>
              <a:buSzTx/>
              <a:buFontTx/>
              <a:buNone/>
              <a:tabLst/>
              <a:defRPr/>
            </a:pPr>
            <a:endParaRPr kumimoji="0" lang="en-US" sz="3999"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Light" panose="020F0302020204030204"/>
              <a:ea typeface="+mj-ea"/>
              <a:cs typeface="+mj-cs"/>
            </a:endParaRPr>
          </a:p>
        </p:txBody>
      </p:sp>
      <p:sp>
        <p:nvSpPr>
          <p:cNvPr id="15" name="Rettangolo 14">
            <a:extLst>
              <a:ext uri="{FF2B5EF4-FFF2-40B4-BE49-F238E27FC236}">
                <a16:creationId xmlns:a16="http://schemas.microsoft.com/office/drawing/2014/main" id="{13626331-CE37-BA4E-A862-70E73446A46D}"/>
              </a:ext>
            </a:extLst>
          </p:cNvPr>
          <p:cNvSpPr/>
          <p:nvPr/>
        </p:nvSpPr>
        <p:spPr>
          <a:xfrm>
            <a:off x="215" y="335777"/>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0" cap="none" spc="0" normalizeH="0" baseline="0" noProof="0" dirty="0">
                <a:ln>
                  <a:noFill/>
                </a:ln>
                <a:solidFill>
                  <a:srgbClr val="002060"/>
                </a:solidFill>
                <a:effectLst/>
                <a:uLnTx/>
                <a:uFillTx/>
                <a:latin typeface="Calibri"/>
                <a:ea typeface="Calisto MT" pitchFamily="-112" charset="0"/>
                <a:cs typeface="Lucida Sans"/>
              </a:rPr>
              <a:t>Treatments</a:t>
            </a:r>
          </a:p>
        </p:txBody>
      </p:sp>
      <p:sp>
        <p:nvSpPr>
          <p:cNvPr id="20" name="CasellaDiTesto 19">
            <a:extLst>
              <a:ext uri="{FF2B5EF4-FFF2-40B4-BE49-F238E27FC236}">
                <a16:creationId xmlns:a16="http://schemas.microsoft.com/office/drawing/2014/main" id="{A1C63067-A559-C84B-98CD-DB2A52CE9830}"/>
              </a:ext>
            </a:extLst>
          </p:cNvPr>
          <p:cNvSpPr txBox="1">
            <a:spLocks noChangeArrowheads="1"/>
          </p:cNvSpPr>
          <p:nvPr/>
        </p:nvSpPr>
        <p:spPr bwMode="auto">
          <a:xfrm>
            <a:off x="1786670" y="1671170"/>
            <a:ext cx="8410280" cy="613373"/>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June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Fever, hypotension -&gt; Hospitalization in Oncology</a:t>
            </a:r>
          </a:p>
        </p:txBody>
      </p:sp>
      <p:pic>
        <p:nvPicPr>
          <p:cNvPr id="22534" name="Picture 2">
            <a:extLst>
              <a:ext uri="{FF2B5EF4-FFF2-40B4-BE49-F238E27FC236}">
                <a16:creationId xmlns:a16="http://schemas.microsoft.com/office/drawing/2014/main" id="{4B3AF887-8AE3-4140-BB81-01827BFF15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 y="1068471"/>
            <a:ext cx="12191573" cy="13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asellaDiTesto 22">
            <a:extLst>
              <a:ext uri="{FF2B5EF4-FFF2-40B4-BE49-F238E27FC236}">
                <a16:creationId xmlns:a16="http://schemas.microsoft.com/office/drawing/2014/main" id="{DB02F07B-F518-4645-9CDD-AC9AFED5747B}"/>
              </a:ext>
            </a:extLst>
          </p:cNvPr>
          <p:cNvSpPr txBox="1">
            <a:spLocks noChangeArrowheads="1"/>
          </p:cNvSpPr>
          <p:nvPr/>
        </p:nvSpPr>
        <p:spPr bwMode="auto">
          <a:xfrm>
            <a:off x="1786670" y="2661054"/>
            <a:ext cx="8410280" cy="1228926"/>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July 2020 – February 2021</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0" u="none" strike="noStrike" kern="1200" cap="none" spc="0" normalizeH="0" baseline="0" noProof="0" dirty="0">
                <a:ln>
                  <a:noFill/>
                </a:ln>
                <a:solidFill>
                  <a:srgbClr val="C00000"/>
                </a:solidFill>
                <a:effectLst/>
                <a:highlight>
                  <a:srgbClr val="FFFF00"/>
                </a:highlight>
                <a:uLnTx/>
                <a:uFillTx/>
                <a:latin typeface="Calibri" panose="020F0502020204030204" pitchFamily="34" charset="0"/>
                <a:ea typeface="+mn-ea"/>
                <a:cs typeface="+mn-cs"/>
              </a:rPr>
              <a:t>DESTINY-Gastric02:</a:t>
            </a:r>
            <a:r>
              <a:rPr kumimoji="0" lang="en-US" sz="1693"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a:t>
            </a:r>
            <a:r>
              <a:rPr kumimoji="0" lang="en-US" sz="1693" b="1" i="1"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Trastuzumab-Deruxtecan, </a:t>
            </a: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q3w, for 11 cycles</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pic>
        <p:nvPicPr>
          <p:cNvPr id="24" name="Picture 6">
            <a:extLst>
              <a:ext uri="{FF2B5EF4-FFF2-40B4-BE49-F238E27FC236}">
                <a16:creationId xmlns:a16="http://schemas.microsoft.com/office/drawing/2014/main" id="{5855B4A4-8588-9E44-9EF1-0A3AC368D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751" t="20126" r="23375" b="23019"/>
          <a:stretch>
            <a:fillRect/>
          </a:stretch>
        </p:blipFill>
        <p:spPr bwMode="auto">
          <a:xfrm>
            <a:off x="8468032" y="1266198"/>
            <a:ext cx="3506719" cy="265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magine 2">
            <a:extLst>
              <a:ext uri="{FF2B5EF4-FFF2-40B4-BE49-F238E27FC236}">
                <a16:creationId xmlns:a16="http://schemas.microsoft.com/office/drawing/2014/main" id="{7C11C452-07C2-B34D-91A7-CF2851C74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813" t="7344" r="17585" b="18063"/>
          <a:stretch/>
        </p:blipFill>
        <p:spPr bwMode="auto">
          <a:xfrm>
            <a:off x="8468032" y="4020611"/>
            <a:ext cx="3506719" cy="283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ccia giù 32">
            <a:extLst>
              <a:ext uri="{FF2B5EF4-FFF2-40B4-BE49-F238E27FC236}">
                <a16:creationId xmlns:a16="http://schemas.microsoft.com/office/drawing/2014/main" id="{6AC2BF22-8947-9B4E-B8C8-CC13593CCD7C}"/>
              </a:ext>
            </a:extLst>
          </p:cNvPr>
          <p:cNvSpPr/>
          <p:nvPr/>
        </p:nvSpPr>
        <p:spPr>
          <a:xfrm>
            <a:off x="9750096" y="3669251"/>
            <a:ext cx="941354" cy="863569"/>
          </a:xfrm>
          <a:prstGeom prst="downArrow">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58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ttangolo con angoli arrotondati 2">
            <a:extLst>
              <a:ext uri="{FF2B5EF4-FFF2-40B4-BE49-F238E27FC236}">
                <a16:creationId xmlns:a16="http://schemas.microsoft.com/office/drawing/2014/main" id="{8844E5C3-45A5-554D-A601-B0FBD48AB9AA}"/>
              </a:ext>
            </a:extLst>
          </p:cNvPr>
          <p:cNvSpPr/>
          <p:nvPr/>
        </p:nvSpPr>
        <p:spPr>
          <a:xfrm>
            <a:off x="9481813" y="1277319"/>
            <a:ext cx="1430273" cy="42152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05875" rtl="0" eaLnBrk="1" fontAlgn="auto" latinLnBrk="0" hangingPunct="1">
              <a:lnSpc>
                <a:spcPct val="100000"/>
              </a:lnSpc>
              <a:spcBef>
                <a:spcPts val="0"/>
              </a:spcBef>
              <a:spcAft>
                <a:spcPts val="0"/>
              </a:spcAft>
              <a:buClrTx/>
              <a:buSzTx/>
              <a:buFontTx/>
              <a:buNone/>
              <a:tabLst/>
              <a:defRPr/>
            </a:pPr>
            <a:r>
              <a:rPr kumimoji="0" lang="en-US" sz="2177" b="0" i="0" u="none" strike="noStrike" kern="1200" cap="none" spc="0" normalizeH="0" baseline="0" noProof="0" dirty="0">
                <a:ln>
                  <a:noFill/>
                </a:ln>
                <a:solidFill>
                  <a:srgbClr val="002060"/>
                </a:solidFill>
                <a:effectLst/>
                <a:uLnTx/>
                <a:uFillTx/>
                <a:latin typeface="Calibri" panose="020F0502020204030204"/>
                <a:ea typeface="+mn-ea"/>
                <a:cs typeface="+mn-cs"/>
              </a:rPr>
              <a:t>July 2020</a:t>
            </a:r>
          </a:p>
        </p:txBody>
      </p:sp>
      <p:sp>
        <p:nvSpPr>
          <p:cNvPr id="36" name="Rettangolo con angoli arrotondati 35">
            <a:extLst>
              <a:ext uri="{FF2B5EF4-FFF2-40B4-BE49-F238E27FC236}">
                <a16:creationId xmlns:a16="http://schemas.microsoft.com/office/drawing/2014/main" id="{D71B786E-7916-E14C-8580-DAB4B1F02059}"/>
              </a:ext>
            </a:extLst>
          </p:cNvPr>
          <p:cNvSpPr/>
          <p:nvPr/>
        </p:nvSpPr>
        <p:spPr>
          <a:xfrm>
            <a:off x="9540736" y="6436251"/>
            <a:ext cx="1430273" cy="42152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05875" rtl="0" eaLnBrk="1" fontAlgn="auto" latinLnBrk="0" hangingPunct="1">
              <a:lnSpc>
                <a:spcPct val="100000"/>
              </a:lnSpc>
              <a:spcBef>
                <a:spcPts val="0"/>
              </a:spcBef>
              <a:spcAft>
                <a:spcPts val="0"/>
              </a:spcAft>
              <a:buClrTx/>
              <a:buSzTx/>
              <a:buFontTx/>
              <a:buNone/>
              <a:tabLst/>
              <a:defRPr/>
            </a:pPr>
            <a:r>
              <a:rPr kumimoji="0" lang="en-US" sz="2177" b="0" i="0" u="none" strike="noStrike" kern="1200" cap="none" spc="0" normalizeH="0" baseline="0" noProof="0" dirty="0">
                <a:ln>
                  <a:noFill/>
                </a:ln>
                <a:solidFill>
                  <a:srgbClr val="002060"/>
                </a:solidFill>
                <a:effectLst/>
                <a:uLnTx/>
                <a:uFillTx/>
                <a:latin typeface="Calibri" panose="020F0502020204030204"/>
                <a:ea typeface="+mn-ea"/>
                <a:cs typeface="+mn-cs"/>
              </a:rPr>
              <a:t>Oct 2020</a:t>
            </a:r>
          </a:p>
        </p:txBody>
      </p:sp>
      <p:pic>
        <p:nvPicPr>
          <p:cNvPr id="17" name="Immagine 16">
            <a:extLst>
              <a:ext uri="{FF2B5EF4-FFF2-40B4-BE49-F238E27FC236}">
                <a16:creationId xmlns:a16="http://schemas.microsoft.com/office/drawing/2014/main" id="{36701B94-2123-784D-A0D5-5A00BBCCA984}"/>
              </a:ext>
            </a:extLst>
          </p:cNvPr>
          <p:cNvPicPr>
            <a:picLocks noChangeAspect="1"/>
          </p:cNvPicPr>
          <p:nvPr/>
        </p:nvPicPr>
        <p:blipFill rotWithShape="1">
          <a:blip r:embed="rId2"/>
          <a:srcRect t="19282" b="60211"/>
          <a:stretch/>
        </p:blipFill>
        <p:spPr>
          <a:xfrm>
            <a:off x="435443" y="3512942"/>
            <a:ext cx="1248011" cy="1176187"/>
          </a:xfrm>
          <a:prstGeom prst="rect">
            <a:avLst/>
          </a:prstGeom>
        </p:spPr>
      </p:pic>
      <p:sp>
        <p:nvSpPr>
          <p:cNvPr id="18" name="CasellaDiTesto 17">
            <a:extLst>
              <a:ext uri="{FF2B5EF4-FFF2-40B4-BE49-F238E27FC236}">
                <a16:creationId xmlns:a16="http://schemas.microsoft.com/office/drawing/2014/main" id="{B2B1D507-CD75-3C4C-AF06-9A6460433610}"/>
              </a:ext>
            </a:extLst>
          </p:cNvPr>
          <p:cNvSpPr txBox="1">
            <a:spLocks noChangeArrowheads="1"/>
          </p:cNvSpPr>
          <p:nvPr/>
        </p:nvSpPr>
        <p:spPr bwMode="auto">
          <a:xfrm>
            <a:off x="1707896" y="3861340"/>
            <a:ext cx="8410280" cy="1489447"/>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March 2021</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0"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Disease Progression:      </a:t>
            </a:r>
            <a:r>
              <a:rPr kumimoji="0" lang="en-US" sz="1693"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T and </a:t>
            </a:r>
            <a:r>
              <a:rPr kumimoji="0" lang="en-US" sz="1693" b="1" i="0" u="none" strike="noStrike" kern="1200" cap="none" spc="0" normalizeH="0" baseline="0" noProof="0" dirty="0" err="1">
                <a:ln>
                  <a:noFill/>
                </a:ln>
                <a:solidFill>
                  <a:srgbClr val="002060"/>
                </a:solidFill>
                <a:effectLst/>
                <a:uLnTx/>
                <a:uFillTx/>
                <a:latin typeface="Calibri" panose="020F0502020204030204" pitchFamily="34" charset="0"/>
                <a:ea typeface="+mn-ea"/>
                <a:cs typeface="+mn-cs"/>
              </a:rPr>
              <a:t>lymphnodes</a:t>
            </a:r>
            <a:endParaRPr kumimoji="0" lang="en-US" sz="1693"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693" b="0" i="1"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cxnSp>
        <p:nvCxnSpPr>
          <p:cNvPr id="25" name="Connettore 2 24">
            <a:extLst>
              <a:ext uri="{FF2B5EF4-FFF2-40B4-BE49-F238E27FC236}">
                <a16:creationId xmlns:a16="http://schemas.microsoft.com/office/drawing/2014/main" id="{41500B2A-B2A7-F543-A751-566F5EC58A09}"/>
              </a:ext>
            </a:extLst>
          </p:cNvPr>
          <p:cNvCxnSpPr/>
          <p:nvPr/>
        </p:nvCxnSpPr>
        <p:spPr>
          <a:xfrm flipV="1">
            <a:off x="3763216" y="4109529"/>
            <a:ext cx="0" cy="31639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666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1B63B8B-92D0-A34C-B061-4D9622556CE1}"/>
              </a:ext>
            </a:extLst>
          </p:cNvPr>
          <p:cNvSpPr/>
          <p:nvPr/>
        </p:nvSpPr>
        <p:spPr bwMode="auto">
          <a:xfrm>
            <a:off x="214" y="772642"/>
            <a:ext cx="12191572" cy="131908"/>
          </a:xfrm>
          <a:prstGeom prst="rect">
            <a:avLst/>
          </a:prstGeom>
          <a:gradFill flip="none" rotWithShape="1">
            <a:gsLst>
              <a:gs pos="70000">
                <a:srgbClr val="1F497D">
                  <a:lumMod val="75000"/>
                </a:srgbClr>
              </a:gs>
              <a:gs pos="0">
                <a:srgbClr val="FFFFFF"/>
              </a:gs>
            </a:gsLst>
            <a:path path="circle">
              <a:fillToRect t="100000" r="100000"/>
            </a:path>
            <a:tileRect l="-100000" b="-100000"/>
          </a:gradFill>
          <a:ln w="9525" cap="flat" cmpd="sng" algn="ctr">
            <a:noFill/>
            <a:prstDash val="solid"/>
            <a:round/>
            <a:headEnd type="none" w="med" len="med"/>
            <a:tailEnd type="none" w="med" len="med"/>
          </a:ln>
          <a:effectLst/>
        </p:spPr>
        <p:txBody>
          <a:bodyPr anchor="ctr" anchorCtr="1"/>
          <a:lstStyle/>
          <a:p>
            <a:pPr marL="0" marR="0" lvl="0" indent="0" algn="l" defTabSz="457169" rtl="0" eaLnBrk="0" fontAlgn="auto" latinLnBrk="0" hangingPunct="0">
              <a:lnSpc>
                <a:spcPct val="100000"/>
              </a:lnSpc>
              <a:spcBef>
                <a:spcPts val="0"/>
              </a:spcBef>
              <a:spcAft>
                <a:spcPts val="0"/>
              </a:spcAft>
              <a:buClrTx/>
              <a:buSzTx/>
              <a:buFontTx/>
              <a:buNone/>
              <a:tabLst/>
              <a:defRPr/>
            </a:pPr>
            <a:endParaRPr kumimoji="0" lang="en-US" sz="2699" b="0" i="0" u="none" strike="noStrike" kern="0" cap="none" spc="0" normalizeH="0" baseline="0" noProof="0" dirty="0">
              <a:ln>
                <a:noFill/>
              </a:ln>
              <a:solidFill>
                <a:srgbClr val="003E6D"/>
              </a:solidFill>
              <a:effectLst/>
              <a:uLnTx/>
              <a:uFillTx/>
              <a:latin typeface="Lucida Sans"/>
              <a:ea typeface="Calisto MT" pitchFamily="-112" charset="0"/>
              <a:cs typeface="Lucida Sans"/>
            </a:endParaRPr>
          </a:p>
        </p:txBody>
      </p:sp>
      <p:sp>
        <p:nvSpPr>
          <p:cNvPr id="5" name="Rettangolo 4">
            <a:extLst>
              <a:ext uri="{FF2B5EF4-FFF2-40B4-BE49-F238E27FC236}">
                <a16:creationId xmlns:a16="http://schemas.microsoft.com/office/drawing/2014/main" id="{D703F87C-83DB-FF4F-A976-0B13FF3C37B7}"/>
              </a:ext>
            </a:extLst>
          </p:cNvPr>
          <p:cNvSpPr/>
          <p:nvPr/>
        </p:nvSpPr>
        <p:spPr>
          <a:xfrm>
            <a:off x="215" y="98725"/>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0" cap="none" spc="0" normalizeH="0" baseline="0" noProof="0" dirty="0">
                <a:ln>
                  <a:noFill/>
                </a:ln>
                <a:solidFill>
                  <a:srgbClr val="002060"/>
                </a:solidFill>
                <a:effectLst/>
                <a:uLnTx/>
                <a:uFillTx/>
                <a:latin typeface="Calibri"/>
                <a:ea typeface="Calisto MT" pitchFamily="-112" charset="0"/>
                <a:cs typeface="Lucida Sans"/>
              </a:rPr>
              <a:t>Comprehensive Genome Profiling</a:t>
            </a:r>
          </a:p>
        </p:txBody>
      </p:sp>
      <p:pic>
        <p:nvPicPr>
          <p:cNvPr id="15" name="Immagine 14">
            <a:extLst>
              <a:ext uri="{FF2B5EF4-FFF2-40B4-BE49-F238E27FC236}">
                <a16:creationId xmlns:a16="http://schemas.microsoft.com/office/drawing/2014/main" id="{6138E2FF-C777-5D4D-B1D7-8B2C922DF2B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2707"/>
          <a:stretch/>
        </p:blipFill>
        <p:spPr>
          <a:xfrm>
            <a:off x="1429371" y="1238220"/>
            <a:ext cx="9767928" cy="5261972"/>
          </a:xfrm>
          <a:prstGeom prst="rect">
            <a:avLst/>
          </a:prstGeom>
        </p:spPr>
      </p:pic>
      <p:sp>
        <p:nvSpPr>
          <p:cNvPr id="16" name="CasellaDiTesto 15">
            <a:extLst>
              <a:ext uri="{FF2B5EF4-FFF2-40B4-BE49-F238E27FC236}">
                <a16:creationId xmlns:a16="http://schemas.microsoft.com/office/drawing/2014/main" id="{266A6D5D-62D3-2F45-A63F-1AF2B5BC269E}"/>
              </a:ext>
            </a:extLst>
          </p:cNvPr>
          <p:cNvSpPr txBox="1"/>
          <p:nvPr/>
        </p:nvSpPr>
        <p:spPr>
          <a:xfrm>
            <a:off x="8776252" y="3556869"/>
            <a:ext cx="2107095" cy="427361"/>
          </a:xfrm>
          <a:prstGeom prst="rect">
            <a:avLst/>
          </a:prstGeom>
          <a:noFill/>
          <a:ln w="28575">
            <a:solidFill>
              <a:srgbClr val="C00000"/>
            </a:solidFill>
          </a:ln>
        </p:spPr>
        <p:txBody>
          <a:bodyPr wrap="square" rtlCol="0">
            <a:spAutoFit/>
          </a:bodyPr>
          <a:lstStyle/>
          <a:p>
            <a:pPr marL="0" marR="0" lvl="0" indent="0" algn="ctr" defTabSz="1105875" rtl="0" eaLnBrk="1" fontAlgn="auto" latinLnBrk="0" hangingPunct="1">
              <a:lnSpc>
                <a:spcPct val="100000"/>
              </a:lnSpc>
              <a:spcBef>
                <a:spcPts val="0"/>
              </a:spcBef>
              <a:spcAft>
                <a:spcPts val="0"/>
              </a:spcAft>
              <a:buClrTx/>
              <a:buSzTx/>
              <a:buFontTx/>
              <a:buNone/>
              <a:tabLst/>
              <a:defRPr/>
            </a:pPr>
            <a:r>
              <a:rPr kumimoji="0" lang="en-US" sz="2177" b="1" i="0" u="none" strike="noStrike" kern="1200" cap="none" spc="0" normalizeH="0" baseline="0" noProof="0" dirty="0">
                <a:ln>
                  <a:noFill/>
                </a:ln>
                <a:solidFill>
                  <a:srgbClr val="C00000"/>
                </a:solidFill>
                <a:effectLst/>
                <a:uLnTx/>
                <a:uFillTx/>
                <a:latin typeface="Calibri" panose="020F0502020204030204"/>
                <a:ea typeface="+mn-ea"/>
                <a:cs typeface="+mn-cs"/>
              </a:rPr>
              <a:t>NO TARGET</a:t>
            </a:r>
          </a:p>
        </p:txBody>
      </p:sp>
    </p:spTree>
    <p:extLst>
      <p:ext uri="{BB962C8B-B14F-4D97-AF65-F5344CB8AC3E}">
        <p14:creationId xmlns:p14="http://schemas.microsoft.com/office/powerpoint/2010/main" val="3917759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BF06A11-B9CE-CC43-A13F-6B9FEFAE07AC}"/>
              </a:ext>
            </a:extLst>
          </p:cNvPr>
          <p:cNvSpPr txBox="1">
            <a:spLocks noChangeArrowheads="1"/>
          </p:cNvSpPr>
          <p:nvPr/>
        </p:nvSpPr>
        <p:spPr bwMode="auto">
          <a:xfrm>
            <a:off x="1600156" y="1717505"/>
            <a:ext cx="8410280" cy="1266180"/>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935"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1</a:t>
            </a:r>
            <a:r>
              <a:rPr kumimoji="0" lang="en-US" sz="1935" b="1" i="1" u="none" strike="noStrike" kern="1200" cap="none" spc="0" normalizeH="0" baseline="30000" noProof="0" dirty="0">
                <a:ln>
                  <a:noFill/>
                </a:ln>
                <a:solidFill>
                  <a:srgbClr val="002060"/>
                </a:solidFill>
                <a:effectLst/>
                <a:uLnTx/>
                <a:uFillTx/>
                <a:latin typeface="Calibri" panose="020F0502020204030204" pitchFamily="34" charset="0"/>
                <a:ea typeface="+mn-ea"/>
                <a:cs typeface="+mn-cs"/>
              </a:rPr>
              <a:t>st</a:t>
            </a:r>
            <a:r>
              <a:rPr kumimoji="0" lang="en-US" sz="1935"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Line</a:t>
            </a:r>
            <a:r>
              <a:rPr kumimoji="0" lang="en-US" sz="1693" b="0"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November 2019 – May 2020</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0" u="none" strike="noStrike" kern="1200" cap="none" spc="0" normalizeH="0" baseline="0" noProof="0" dirty="0">
                <a:ln>
                  <a:noFill/>
                </a:ln>
                <a:solidFill>
                  <a:srgbClr val="C00000"/>
                </a:solidFill>
                <a:effectLst/>
                <a:highlight>
                  <a:srgbClr val="FFFF00"/>
                </a:highlight>
                <a:uLnTx/>
                <a:uFillTx/>
                <a:latin typeface="Calibri" panose="020F0502020204030204" pitchFamily="34" charset="0"/>
                <a:ea typeface="+mn-ea"/>
                <a:cs typeface="+mn-cs"/>
              </a:rPr>
              <a:t>MK-3475-811:</a:t>
            </a:r>
            <a:r>
              <a:rPr kumimoji="0" lang="en-US" sz="1693"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a:t>
            </a:r>
            <a:r>
              <a:rPr kumimoji="0" lang="en-US" sz="1693" b="1" i="1"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Pembrolizumab/Placebo + Trastuzumab + FP </a:t>
            </a: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q3w, for 6 cycles, BR:PR</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pic>
        <p:nvPicPr>
          <p:cNvPr id="22531" name="Segnaposto contenuto 5">
            <a:extLst>
              <a:ext uri="{FF2B5EF4-FFF2-40B4-BE49-F238E27FC236}">
                <a16:creationId xmlns:a16="http://schemas.microsoft.com/office/drawing/2014/main" id="{860CD934-A529-F340-89AA-0B53D71FB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7901" y="263637"/>
            <a:ext cx="596880" cy="63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olo 1">
            <a:extLst>
              <a:ext uri="{FF2B5EF4-FFF2-40B4-BE49-F238E27FC236}">
                <a16:creationId xmlns:a16="http://schemas.microsoft.com/office/drawing/2014/main" id="{65BDE2C7-FA0A-B048-BE2C-59F540E178B5}"/>
              </a:ext>
            </a:extLst>
          </p:cNvPr>
          <p:cNvSpPr txBox="1">
            <a:spLocks/>
          </p:cNvSpPr>
          <p:nvPr/>
        </p:nvSpPr>
        <p:spPr>
          <a:xfrm>
            <a:off x="3484654" y="125529"/>
            <a:ext cx="5567167" cy="973103"/>
          </a:xfrm>
          <a:prstGeom prst="rect">
            <a:avLst/>
          </a:prstGeom>
        </p:spPr>
        <p:txBody>
          <a:bodyPr lIns="68578" tIns="34290" rIns="68578" bIns="3429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105875" rtl="0" eaLnBrk="1" fontAlgn="auto" latinLnBrk="0" hangingPunct="1">
              <a:lnSpc>
                <a:spcPct val="90000"/>
              </a:lnSpc>
              <a:spcBef>
                <a:spcPct val="0"/>
              </a:spcBef>
              <a:spcAft>
                <a:spcPts val="0"/>
              </a:spcAft>
              <a:buClrTx/>
              <a:buSzTx/>
              <a:buFontTx/>
              <a:buNone/>
              <a:tabLst/>
              <a:defRPr/>
            </a:pPr>
            <a:endParaRPr kumimoji="0" lang="en-US" sz="3999"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libri Light" panose="020F0302020204030204"/>
              <a:ea typeface="+mj-ea"/>
              <a:cs typeface="+mj-cs"/>
            </a:endParaRPr>
          </a:p>
        </p:txBody>
      </p:sp>
      <p:pic>
        <p:nvPicPr>
          <p:cNvPr id="22534" name="Picture 2">
            <a:extLst>
              <a:ext uri="{FF2B5EF4-FFF2-40B4-BE49-F238E27FC236}">
                <a16:creationId xmlns:a16="http://schemas.microsoft.com/office/drawing/2014/main" id="{4B3AF887-8AE3-4140-BB81-01827BFF1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 y="1068471"/>
            <a:ext cx="12191573" cy="13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a:extLst>
              <a:ext uri="{FF2B5EF4-FFF2-40B4-BE49-F238E27FC236}">
                <a16:creationId xmlns:a16="http://schemas.microsoft.com/office/drawing/2014/main" id="{13626331-CE37-BA4E-A862-70E73446A46D}"/>
              </a:ext>
            </a:extLst>
          </p:cNvPr>
          <p:cNvSpPr/>
          <p:nvPr/>
        </p:nvSpPr>
        <p:spPr>
          <a:xfrm>
            <a:off x="215" y="335777"/>
            <a:ext cx="12191572" cy="553870"/>
          </a:xfrm>
          <a:prstGeom prst="rect">
            <a:avLst/>
          </a:prstGeom>
        </p:spPr>
        <p:txBody>
          <a:bodyPr wrap="square" anchor="ctr" anchorCtr="1">
            <a:spAutoFit/>
          </a:bodyPr>
          <a:lstStyle/>
          <a:p>
            <a:pPr marL="0" marR="0" lvl="0" indent="0" algn="ctr" defTabSz="457169" rtl="0" eaLnBrk="0" fontAlgn="auto" latinLnBrk="0" hangingPunct="0">
              <a:lnSpc>
                <a:spcPct val="100000"/>
              </a:lnSpc>
              <a:spcBef>
                <a:spcPts val="0"/>
              </a:spcBef>
              <a:spcAft>
                <a:spcPts val="0"/>
              </a:spcAft>
              <a:buClrTx/>
              <a:buSzTx/>
              <a:buFontTx/>
              <a:buNone/>
              <a:tabLst/>
              <a:defRPr/>
            </a:pPr>
            <a:r>
              <a:rPr kumimoji="0" lang="en-US" sz="2999" b="1" i="0" u="none" strike="noStrike" kern="0" cap="none" spc="0" normalizeH="0" baseline="0" noProof="0" dirty="0">
                <a:ln>
                  <a:noFill/>
                </a:ln>
                <a:solidFill>
                  <a:srgbClr val="002060"/>
                </a:solidFill>
                <a:effectLst/>
                <a:uLnTx/>
                <a:uFillTx/>
                <a:latin typeface="Calibri"/>
                <a:ea typeface="Calisto MT" pitchFamily="-112" charset="0"/>
                <a:cs typeface="Lucida Sans"/>
              </a:rPr>
              <a:t>Treatments</a:t>
            </a:r>
          </a:p>
        </p:txBody>
      </p:sp>
      <p:pic>
        <p:nvPicPr>
          <p:cNvPr id="26" name="Immagine 25">
            <a:extLst>
              <a:ext uri="{FF2B5EF4-FFF2-40B4-BE49-F238E27FC236}">
                <a16:creationId xmlns:a16="http://schemas.microsoft.com/office/drawing/2014/main" id="{4828B9ED-9157-A145-BA2C-40AB5EA06FBF}"/>
              </a:ext>
            </a:extLst>
          </p:cNvPr>
          <p:cNvPicPr>
            <a:picLocks noChangeAspect="1"/>
          </p:cNvPicPr>
          <p:nvPr/>
        </p:nvPicPr>
        <p:blipFill rotWithShape="1">
          <a:blip r:embed="rId4"/>
          <a:srcRect b="78653"/>
          <a:stretch/>
        </p:blipFill>
        <p:spPr>
          <a:xfrm>
            <a:off x="332227" y="1511463"/>
            <a:ext cx="1248011" cy="1106354"/>
          </a:xfrm>
          <a:prstGeom prst="rect">
            <a:avLst/>
          </a:prstGeom>
        </p:spPr>
      </p:pic>
      <p:pic>
        <p:nvPicPr>
          <p:cNvPr id="27" name="Immagine 26">
            <a:extLst>
              <a:ext uri="{FF2B5EF4-FFF2-40B4-BE49-F238E27FC236}">
                <a16:creationId xmlns:a16="http://schemas.microsoft.com/office/drawing/2014/main" id="{4EA56DD3-8F79-0748-8BBA-0A5875B9ED3D}"/>
              </a:ext>
            </a:extLst>
          </p:cNvPr>
          <p:cNvPicPr>
            <a:picLocks noChangeAspect="1"/>
          </p:cNvPicPr>
          <p:nvPr/>
        </p:nvPicPr>
        <p:blipFill rotWithShape="1">
          <a:blip r:embed="rId4"/>
          <a:srcRect t="19282" b="60211"/>
          <a:stretch/>
        </p:blipFill>
        <p:spPr>
          <a:xfrm>
            <a:off x="332227" y="2571890"/>
            <a:ext cx="1248011" cy="1176187"/>
          </a:xfrm>
          <a:prstGeom prst="rect">
            <a:avLst/>
          </a:prstGeom>
        </p:spPr>
      </p:pic>
      <p:pic>
        <p:nvPicPr>
          <p:cNvPr id="28" name="Immagine 27">
            <a:extLst>
              <a:ext uri="{FF2B5EF4-FFF2-40B4-BE49-F238E27FC236}">
                <a16:creationId xmlns:a16="http://schemas.microsoft.com/office/drawing/2014/main" id="{17AE7D36-5B0F-EE4A-9534-64B72743CF56}"/>
              </a:ext>
            </a:extLst>
          </p:cNvPr>
          <p:cNvPicPr>
            <a:picLocks noChangeAspect="1"/>
          </p:cNvPicPr>
          <p:nvPr/>
        </p:nvPicPr>
        <p:blipFill rotWithShape="1">
          <a:blip r:embed="rId5"/>
          <a:srcRect t="38172" b="41380"/>
          <a:stretch/>
        </p:blipFill>
        <p:spPr>
          <a:xfrm>
            <a:off x="332227" y="3695184"/>
            <a:ext cx="1248011" cy="1402335"/>
          </a:xfrm>
          <a:prstGeom prst="rect">
            <a:avLst/>
          </a:prstGeom>
        </p:spPr>
      </p:pic>
      <p:pic>
        <p:nvPicPr>
          <p:cNvPr id="2" name="Immagine 1">
            <a:extLst>
              <a:ext uri="{FF2B5EF4-FFF2-40B4-BE49-F238E27FC236}">
                <a16:creationId xmlns:a16="http://schemas.microsoft.com/office/drawing/2014/main" id="{0A4D3697-32E2-EB4B-B913-8E2DBC137B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37" b="94444" l="0" r="94608">
                        <a14:foregroundMark x1="7353" y1="7265" x2="7353" y2="7265"/>
                        <a14:foregroundMark x1="90196" y1="50427" x2="90196" y2="50427"/>
                        <a14:foregroundMark x1="95098" y1="51282" x2="95098" y2="51282"/>
                        <a14:foregroundMark x1="490" y1="7265" x2="3922" y2="8974"/>
                        <a14:foregroundMark x1="12745" y1="4274" x2="13725" y2="2991"/>
                        <a14:foregroundMark x1="14216" y1="2137" x2="490" y2="2137"/>
                        <a14:foregroundMark x1="490" y1="88462" x2="11765" y2="88462"/>
                        <a14:foregroundMark x1="3922" y1="94444" x2="3922" y2="94444"/>
                        <a14:backgroundMark x1="7353" y1="96154" x2="7353" y2="96154"/>
                        <a14:backgroundMark x1="8333" y1="96154" x2="8333" y2="96154"/>
                        <a14:backgroundMark x1="8333" y1="96154" x2="8333" y2="96154"/>
                      </a14:backgroundRemoval>
                    </a14:imgEffect>
                  </a14:imgLayer>
                </a14:imgProps>
              </a:ext>
            </a:extLst>
          </a:blip>
          <a:srcRect b="2040"/>
          <a:stretch/>
        </p:blipFill>
        <p:spPr>
          <a:xfrm>
            <a:off x="319388" y="4946923"/>
            <a:ext cx="1248011" cy="1402335"/>
          </a:xfrm>
          <a:prstGeom prst="rect">
            <a:avLst/>
          </a:prstGeom>
        </p:spPr>
      </p:pic>
      <p:sp>
        <p:nvSpPr>
          <p:cNvPr id="20" name="CasellaDiTesto 19">
            <a:extLst>
              <a:ext uri="{FF2B5EF4-FFF2-40B4-BE49-F238E27FC236}">
                <a16:creationId xmlns:a16="http://schemas.microsoft.com/office/drawing/2014/main" id="{A1C63067-A559-C84B-98CD-DB2A52CE9830}"/>
              </a:ext>
            </a:extLst>
          </p:cNvPr>
          <p:cNvSpPr txBox="1">
            <a:spLocks noChangeArrowheads="1"/>
          </p:cNvSpPr>
          <p:nvPr/>
        </p:nvSpPr>
        <p:spPr bwMode="auto">
          <a:xfrm>
            <a:off x="1580238" y="5441824"/>
            <a:ext cx="8410280" cy="650627"/>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935"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4</a:t>
            </a:r>
            <a:r>
              <a:rPr kumimoji="0" lang="en-US" sz="1935" b="1" i="1" u="none" strike="noStrike" kern="1200" cap="none" spc="0" normalizeH="0" baseline="30000" noProof="0" dirty="0">
                <a:ln>
                  <a:noFill/>
                </a:ln>
                <a:solidFill>
                  <a:srgbClr val="002060"/>
                </a:solidFill>
                <a:effectLst/>
                <a:uLnTx/>
                <a:uFillTx/>
                <a:latin typeface="Calibri" panose="020F0502020204030204" pitchFamily="34" charset="0"/>
                <a:ea typeface="+mn-ea"/>
                <a:cs typeface="+mn-cs"/>
              </a:rPr>
              <a:t>th</a:t>
            </a:r>
            <a:r>
              <a:rPr kumimoji="0" lang="en-US" sz="1935"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Line: </a:t>
            </a:r>
            <a:r>
              <a:rPr kumimoji="0" lang="en-US" sz="1693" b="0"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June 2021 – September 2021</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1"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FOLFIRI, </a:t>
            </a: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for 8 cycles, BR:SD</a:t>
            </a:r>
          </a:p>
        </p:txBody>
      </p:sp>
      <p:sp>
        <p:nvSpPr>
          <p:cNvPr id="21" name="CasellaDiTesto 20">
            <a:extLst>
              <a:ext uri="{FF2B5EF4-FFF2-40B4-BE49-F238E27FC236}">
                <a16:creationId xmlns:a16="http://schemas.microsoft.com/office/drawing/2014/main" id="{7D26024C-18C5-D749-917D-13A64AB9A830}"/>
              </a:ext>
            </a:extLst>
          </p:cNvPr>
          <p:cNvSpPr txBox="1">
            <a:spLocks noChangeArrowheads="1"/>
          </p:cNvSpPr>
          <p:nvPr/>
        </p:nvSpPr>
        <p:spPr bwMode="auto">
          <a:xfrm>
            <a:off x="1600156" y="2891498"/>
            <a:ext cx="8410280" cy="1266180"/>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935"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2</a:t>
            </a:r>
            <a:r>
              <a:rPr kumimoji="0" lang="en-US" sz="1935" b="1" i="1" u="none" strike="noStrike" kern="1200" cap="none" spc="0" normalizeH="0" baseline="30000" noProof="0" dirty="0">
                <a:ln>
                  <a:noFill/>
                </a:ln>
                <a:solidFill>
                  <a:srgbClr val="002060"/>
                </a:solidFill>
                <a:effectLst/>
                <a:uLnTx/>
                <a:uFillTx/>
                <a:latin typeface="Calibri" panose="020F0502020204030204" pitchFamily="34" charset="0"/>
                <a:ea typeface="+mn-ea"/>
                <a:cs typeface="+mn-cs"/>
              </a:rPr>
              <a:t>nd</a:t>
            </a:r>
            <a:r>
              <a:rPr kumimoji="0" lang="en-US" sz="1935"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Line: </a:t>
            </a:r>
            <a:r>
              <a:rPr kumimoji="0" lang="en-US" sz="1693" b="0"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July 2020 – February 2021</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0" u="none" strike="noStrike" kern="1200" cap="none" spc="0" normalizeH="0" baseline="0" noProof="0" dirty="0">
                <a:ln>
                  <a:noFill/>
                </a:ln>
                <a:solidFill>
                  <a:srgbClr val="C00000"/>
                </a:solidFill>
                <a:effectLst/>
                <a:highlight>
                  <a:srgbClr val="FFFF00"/>
                </a:highlight>
                <a:uLnTx/>
                <a:uFillTx/>
                <a:latin typeface="Calibri" panose="020F0502020204030204" pitchFamily="34" charset="0"/>
                <a:ea typeface="+mn-ea"/>
                <a:cs typeface="+mn-cs"/>
              </a:rPr>
              <a:t>DESTINY-Gastric02:</a:t>
            </a:r>
            <a:r>
              <a:rPr kumimoji="0" lang="en-US" sz="1693"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a:t>
            </a:r>
            <a:r>
              <a:rPr kumimoji="0" lang="en-US" sz="1693" b="1" i="1"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Trastuzumab-Deruxtecan, </a:t>
            </a: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q3w, for 11 cycles, BR:PR</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22" name="CasellaDiTesto 21">
            <a:extLst>
              <a:ext uri="{FF2B5EF4-FFF2-40B4-BE49-F238E27FC236}">
                <a16:creationId xmlns:a16="http://schemas.microsoft.com/office/drawing/2014/main" id="{74E4FEA8-2B19-954A-9927-2FA22C7AC380}"/>
              </a:ext>
            </a:extLst>
          </p:cNvPr>
          <p:cNvSpPr txBox="1">
            <a:spLocks noChangeArrowheads="1"/>
          </p:cNvSpPr>
          <p:nvPr/>
        </p:nvSpPr>
        <p:spPr bwMode="auto">
          <a:xfrm>
            <a:off x="1553059" y="4184249"/>
            <a:ext cx="8410280" cy="1266180"/>
          </a:xfrm>
          <a:prstGeom prst="rect">
            <a:avLst/>
          </a:prstGeom>
          <a:noFill/>
          <a:ln>
            <a:noFill/>
          </a:ln>
        </p:spPr>
        <p:txBody>
          <a:bodyPr>
            <a:spAutoFit/>
          </a:bodyPr>
          <a:lstStyle>
            <a:lvl1pPr marL="341313" indent="-3413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935"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3</a:t>
            </a:r>
            <a:r>
              <a:rPr kumimoji="0" lang="en-US" sz="1935" b="1" i="1" u="none" strike="noStrike" kern="1200" cap="none" spc="0" normalizeH="0" baseline="30000" noProof="0" dirty="0">
                <a:ln>
                  <a:noFill/>
                </a:ln>
                <a:solidFill>
                  <a:srgbClr val="002060"/>
                </a:solidFill>
                <a:effectLst/>
                <a:uLnTx/>
                <a:uFillTx/>
                <a:latin typeface="Calibri" panose="020F0502020204030204" pitchFamily="34" charset="0"/>
                <a:ea typeface="+mn-ea"/>
                <a:cs typeface="+mn-cs"/>
              </a:rPr>
              <a:t>rd</a:t>
            </a:r>
            <a:r>
              <a:rPr kumimoji="0" lang="en-US" sz="1935"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Line: </a:t>
            </a:r>
            <a:r>
              <a:rPr kumimoji="0" lang="en-US" sz="1693" b="0" i="1"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March 2021 – May 2021</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693" b="1" i="1"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Paclitaxel-Ramucirumab, </a:t>
            </a:r>
            <a:r>
              <a:rPr kumimoji="0" lang="en-US" sz="1693"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for 3 cycles, BR:PD</a:t>
            </a:r>
          </a:p>
          <a:p>
            <a:pPr marL="0" marR="0" lvl="0" indent="0" algn="l" defTabSz="1105875"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b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3" name="CasellaDiTesto 2">
            <a:extLst>
              <a:ext uri="{FF2B5EF4-FFF2-40B4-BE49-F238E27FC236}">
                <a16:creationId xmlns:a16="http://schemas.microsoft.com/office/drawing/2014/main" id="{D57B0B46-6868-7D40-AEFE-327ADFAA2D26}"/>
              </a:ext>
            </a:extLst>
          </p:cNvPr>
          <p:cNvSpPr txBox="1"/>
          <p:nvPr/>
        </p:nvSpPr>
        <p:spPr>
          <a:xfrm>
            <a:off x="7387502" y="5796849"/>
            <a:ext cx="4317657" cy="613373"/>
          </a:xfrm>
          <a:prstGeom prst="rect">
            <a:avLst/>
          </a:prstGeom>
          <a:noFill/>
        </p:spPr>
        <p:txBody>
          <a:bodyPr wrap="none" rtlCol="0">
            <a:sp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en-US" sz="3386" b="1" i="0" u="none" strike="noStrike" kern="1200" cap="none" spc="0" normalizeH="0" baseline="0" noProof="0" dirty="0">
                <a:ln>
                  <a:noFill/>
                </a:ln>
                <a:solidFill>
                  <a:srgbClr val="C00000"/>
                </a:solidFill>
                <a:effectLst/>
                <a:uLnTx/>
                <a:uFillTx/>
                <a:latin typeface="Calibri" panose="020F0502020204030204"/>
                <a:ea typeface="+mn-ea"/>
                <a:cs typeface="+mn-cs"/>
              </a:rPr>
              <a:t>2 years OS from 1</a:t>
            </a:r>
            <a:r>
              <a:rPr kumimoji="0" lang="en-US" sz="3386" b="1" i="0" u="none" strike="noStrike" kern="1200" cap="none" spc="0" normalizeH="0" baseline="30000" noProof="0" dirty="0">
                <a:ln>
                  <a:noFill/>
                </a:ln>
                <a:solidFill>
                  <a:srgbClr val="C00000"/>
                </a:solidFill>
                <a:effectLst/>
                <a:uLnTx/>
                <a:uFillTx/>
                <a:latin typeface="Calibri" panose="020F0502020204030204"/>
                <a:ea typeface="+mn-ea"/>
                <a:cs typeface="+mn-cs"/>
              </a:rPr>
              <a:t>st</a:t>
            </a:r>
            <a:r>
              <a:rPr kumimoji="0" lang="en-US" sz="3386" b="1" i="0" u="none" strike="noStrike" kern="1200" cap="none" spc="0" normalizeH="0" baseline="0" noProof="0" dirty="0">
                <a:ln>
                  <a:noFill/>
                </a:ln>
                <a:solidFill>
                  <a:srgbClr val="C00000"/>
                </a:solidFill>
                <a:effectLst/>
                <a:uLnTx/>
                <a:uFillTx/>
                <a:latin typeface="Calibri" panose="020F0502020204030204"/>
                <a:ea typeface="+mn-ea"/>
                <a:cs typeface="+mn-cs"/>
              </a:rPr>
              <a:t> line</a:t>
            </a:r>
          </a:p>
        </p:txBody>
      </p:sp>
    </p:spTree>
    <p:extLst>
      <p:ext uri="{BB962C8B-B14F-4D97-AF65-F5344CB8AC3E}">
        <p14:creationId xmlns:p14="http://schemas.microsoft.com/office/powerpoint/2010/main" val="9247619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BEAC5-9EF3-3C68-8528-B10206DD63A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6511F7-204E-8E29-590B-C241A6B2FB46}"/>
              </a:ext>
            </a:extLst>
          </p:cNvPr>
          <p:cNvSpPr txBox="1"/>
          <p:nvPr/>
        </p:nvSpPr>
        <p:spPr>
          <a:xfrm>
            <a:off x="767408" y="1196752"/>
            <a:ext cx="10666507"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In which line of therapy are you typically recommending T-DXd for your patients with progressive HER2-positive gastroesophageal cancer? Given the results of the DESTINY-Gastric04 study, are you prioritizing T-DXd as second-line therapy in all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is your approach to the management of the acute nausea and vomiting associated with T-DXd? How do you manage breakthrough nausea and vomiting despite guideline-directed antiemetic prophylaxis?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CC7BFAC4-9FEB-EEAF-3AB5-F277880934A0}"/>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063077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A3E5A-13BE-F152-1294-4C78A53772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22B8B0-6E24-03C9-C55B-26B772E2294F}"/>
              </a:ext>
            </a:extLst>
          </p:cNvPr>
          <p:cNvSpPr txBox="1"/>
          <p:nvPr/>
        </p:nvSpPr>
        <p:spPr>
          <a:xfrm>
            <a:off x="767408" y="1196752"/>
            <a:ext cx="10666507"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How does the mechanism of action of zanidatamab differ from other currently available anti-HER2-targeted therapies?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Based on recent trial results evaluating zanidatamab/chemotherapy as first-line treatment for HER2-positive advanced GEJ cancers, if this regimen were to become available, for which patients would you prioritize its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Are you optimistic that the results of the HERIZON-GEA-01 trial will be positive? If so, how do you anticipate these results will impact clinical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6D91ACCA-A8B9-40BE-CFBF-EA9820FE84A7}"/>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4259416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BeiGene</a:t>
            </a:r>
            <a:r>
              <a:rPr lang="en-US" sz="1850" b="0" dirty="0"/>
              <a:t> Ltd, Black Diamond Therapeutics Inc, Blueprint Medicines, Boehringer Ingelheim Pharmaceuticals Inc, Bristol Myers Squibb, Clovis Oncology, </a:t>
            </a:r>
            <a:r>
              <a:rPr lang="en-US" sz="1850" b="0" dirty="0" err="1"/>
              <a:t>Coherus</a:t>
            </a:r>
            <a:r>
              <a:rPr lang="en-US" sz="1850" b="0" dirty="0"/>
              <a:t> </a:t>
            </a:r>
            <a:r>
              <a:rPr lang="en-US" sz="1850" b="0" dirty="0" err="1"/>
              <a:t>BioSciences</a:t>
            </a:r>
            <a:r>
              <a:rPr lang="en-US" sz="1850" b="0" dirty="0"/>
              <a:t>, CTI BioPharma, a Sobi Company, Daiichi Sankyo Inc, Eisai Inc, Elevation Oncology Inc, Exact Sciences Corporation, Exelixis Inc, Genentech, a member of the Roche Group, Genmab US Inc, Geron Corporation, Gilead Sciences Inc, GSK, Hologic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Pfizer Inc, Pharmacyclics LLC, an AbbVie Company, Puma Biotechnology Inc, Regeneron Pharmaceuticals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156A6-8039-8E88-C02A-409B0BF0D43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9CA961D-8B35-A247-E3CD-4C9A047781D7}"/>
              </a:ext>
            </a:extLst>
          </p:cNvPr>
          <p:cNvSpPr/>
          <p:nvPr/>
        </p:nvSpPr>
        <p:spPr bwMode="auto">
          <a:xfrm>
            <a:off x="767408" y="1844824"/>
            <a:ext cx="10801200" cy="64807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FEEA4B33-CE51-2628-E0B6-ED5164A88DED}"/>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B04B9E9B-F930-4A07-E9DB-FDFEF9CEB991}"/>
              </a:ext>
            </a:extLst>
          </p:cNvPr>
          <p:cNvSpPr txBox="1">
            <a:spLocks/>
          </p:cNvSpPr>
          <p:nvPr/>
        </p:nvSpPr>
        <p:spPr bwMode="auto">
          <a:xfrm>
            <a:off x="1055440" y="1268760"/>
            <a:ext cx="10513168"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2200"/>
              </a:spcAft>
              <a:buNone/>
            </a:pPr>
            <a:r>
              <a:rPr lang="en-US" sz="2500" kern="0" dirty="0">
                <a:solidFill>
                  <a:srgbClr val="3133FF"/>
                </a:solidFill>
              </a:rPr>
              <a:t>MODULE 1: </a:t>
            </a:r>
            <a:r>
              <a:rPr lang="en-US" sz="2500" kern="0" dirty="0">
                <a:solidFill>
                  <a:schemeClr val="tx1"/>
                </a:solidFill>
              </a:rPr>
              <a:t>Gastroesophageal Cancers — Dr </a:t>
            </a:r>
            <a:r>
              <a:rPr lang="en-US" sz="2500" kern="0" dirty="0" err="1">
                <a:solidFill>
                  <a:schemeClr val="tx1"/>
                </a:solidFill>
              </a:rPr>
              <a:t>Lonardi</a:t>
            </a:r>
            <a:endParaRPr lang="en-US" sz="2500" kern="0" dirty="0">
              <a:solidFill>
                <a:schemeClr val="tx1"/>
              </a:solidFill>
            </a:endParaRPr>
          </a:p>
          <a:p>
            <a:pPr marL="98425" indent="0">
              <a:lnSpc>
                <a:spcPct val="100000"/>
              </a:lnSpc>
              <a:spcBef>
                <a:spcPts val="0"/>
              </a:spcBef>
              <a:spcAft>
                <a:spcPts val="2200"/>
              </a:spcAft>
              <a:buNone/>
            </a:pPr>
            <a:r>
              <a:rPr lang="en-US" sz="2500" kern="0" dirty="0">
                <a:solidFill>
                  <a:schemeClr val="bg1"/>
                </a:solidFill>
              </a:rPr>
              <a:t>MODULE 2: Biliary Tract Cancers — Dr Ellis</a:t>
            </a:r>
          </a:p>
          <a:p>
            <a:pPr marL="98425" indent="0">
              <a:lnSpc>
                <a:spcPct val="100000"/>
              </a:lnSpc>
              <a:spcBef>
                <a:spcPts val="0"/>
              </a:spcBef>
              <a:spcAft>
                <a:spcPts val="2200"/>
              </a:spcAft>
              <a:buNone/>
            </a:pPr>
            <a:r>
              <a:rPr lang="en-US" sz="2500" kern="0" dirty="0">
                <a:solidFill>
                  <a:srgbClr val="3233FF"/>
                </a:solidFill>
              </a:rPr>
              <a:t>MODULE 3: </a:t>
            </a:r>
            <a:r>
              <a:rPr lang="en-US" sz="2500" kern="0" dirty="0">
                <a:solidFill>
                  <a:schemeClr val="tx1"/>
                </a:solidFill>
              </a:rPr>
              <a:t>Colorectal Cancer — Dr Raghav</a:t>
            </a:r>
          </a:p>
        </p:txBody>
      </p:sp>
    </p:spTree>
    <p:extLst>
      <p:ext uri="{BB962C8B-B14F-4D97-AF65-F5344CB8AC3E}">
        <p14:creationId xmlns:p14="http://schemas.microsoft.com/office/powerpoint/2010/main" val="1498427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129D520D-999C-EC08-05E8-9EA8DDF98075}"/>
              </a:ext>
            </a:extLst>
          </p:cNvPr>
          <p:cNvSpPr/>
          <p:nvPr/>
        </p:nvSpPr>
        <p:spPr>
          <a:xfrm>
            <a:off x="0" y="1"/>
            <a:ext cx="12192000" cy="539495"/>
          </a:xfrm>
          <a:prstGeom prst="roundRect">
            <a:avLst/>
          </a:prstGeom>
          <a:solidFill>
            <a:srgbClr val="0034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DD38E991-8652-7866-936C-BA4BB712EDBD}"/>
              </a:ext>
            </a:extLst>
          </p:cNvPr>
          <p:cNvSpPr>
            <a:spLocks noGrp="1"/>
          </p:cNvSpPr>
          <p:nvPr>
            <p:ph type="subTitle" idx="1"/>
          </p:nvPr>
        </p:nvSpPr>
        <p:spPr>
          <a:xfrm>
            <a:off x="145472" y="4082097"/>
            <a:ext cx="11901054" cy="2078182"/>
          </a:xfrm>
        </p:spPr>
        <p:txBody>
          <a:bodyPr anchor="ctr">
            <a:normAutofit/>
          </a:bodyPr>
          <a:lstStyle/>
          <a:p>
            <a:r>
              <a:rPr lang="en-US" sz="2700" b="1" dirty="0">
                <a:latin typeface="Arial" panose="020B0604020202020204" pitchFamily="34" charset="0"/>
                <a:cs typeface="Arial" panose="020B0604020202020204" pitchFamily="34" charset="0"/>
              </a:rPr>
              <a:t>Haley Ellis, MD</a:t>
            </a:r>
          </a:p>
          <a:p>
            <a:r>
              <a:rPr lang="en-US" sz="2100" dirty="0">
                <a:latin typeface="Arial" panose="020B0604020202020204" pitchFamily="34" charset="0"/>
                <a:cs typeface="Arial" panose="020B0604020202020204" pitchFamily="34" charset="0"/>
              </a:rPr>
              <a:t>Hepatobiliary Oncologist | Clinical-Translational Investigator</a:t>
            </a:r>
          </a:p>
          <a:p>
            <a:r>
              <a:rPr lang="en-US" sz="1710" dirty="0">
                <a:latin typeface="Arial" panose="020B0604020202020204" pitchFamily="34" charset="0"/>
                <a:cs typeface="Arial" panose="020B0604020202020204" pitchFamily="34" charset="0"/>
              </a:rPr>
              <a:t>Massachusetts General Hospital | Harvard Medical School</a:t>
            </a:r>
          </a:p>
          <a:p>
            <a:r>
              <a:rPr lang="en-US" sz="1710" dirty="0">
                <a:latin typeface="Arial" panose="020B0604020202020204" pitchFamily="34" charset="0"/>
                <a:cs typeface="Arial" panose="020B0604020202020204" pitchFamily="34" charset="0"/>
              </a:rPr>
              <a:t>Tucker Gosnell Center for GI Cancers | Termeer Center for Targeted Therapies &amp; Investigational Cancer Therapeutics</a:t>
            </a:r>
          </a:p>
        </p:txBody>
      </p:sp>
      <p:pic>
        <p:nvPicPr>
          <p:cNvPr id="5" name="Picture 4">
            <a:extLst>
              <a:ext uri="{FF2B5EF4-FFF2-40B4-BE49-F238E27FC236}">
                <a16:creationId xmlns:a16="http://schemas.microsoft.com/office/drawing/2014/main" id="{9220D506-4D9B-F2B8-3FE3-ED37EAFE0EAD}"/>
              </a:ext>
            </a:extLst>
          </p:cNvPr>
          <p:cNvPicPr>
            <a:picLocks noChangeAspect="1"/>
          </p:cNvPicPr>
          <p:nvPr/>
        </p:nvPicPr>
        <p:blipFill>
          <a:blip r:embed="rId3"/>
          <a:srcRect r="46539"/>
          <a:stretch/>
        </p:blipFill>
        <p:spPr>
          <a:xfrm>
            <a:off x="9344351" y="6152190"/>
            <a:ext cx="2607179" cy="571500"/>
          </a:xfrm>
          <a:prstGeom prst="rect">
            <a:avLst/>
          </a:prstGeom>
        </p:spPr>
      </p:pic>
      <p:sp>
        <p:nvSpPr>
          <p:cNvPr id="2" name="Title 1">
            <a:extLst>
              <a:ext uri="{FF2B5EF4-FFF2-40B4-BE49-F238E27FC236}">
                <a16:creationId xmlns:a16="http://schemas.microsoft.com/office/drawing/2014/main" id="{47D73193-4672-3E57-D351-926438B42335}"/>
              </a:ext>
            </a:extLst>
          </p:cNvPr>
          <p:cNvSpPr>
            <a:spLocks noGrp="1"/>
          </p:cNvSpPr>
          <p:nvPr>
            <p:ph type="ctrTitle"/>
          </p:nvPr>
        </p:nvSpPr>
        <p:spPr>
          <a:xfrm>
            <a:off x="0" y="2056763"/>
            <a:ext cx="12192000" cy="1766777"/>
          </a:xfrm>
        </p:spPr>
        <p:txBody>
          <a:bodyPr anchor="ctr">
            <a:normAutofit/>
          </a:bodyPr>
          <a:lstStyle/>
          <a:p>
            <a:r>
              <a:rPr lang="en-US" sz="4300" b="1" dirty="0">
                <a:solidFill>
                  <a:srgbClr val="004B86"/>
                </a:solidFill>
                <a:latin typeface="Arial" panose="020B0604020202020204" pitchFamily="34" charset="0"/>
                <a:cs typeface="Arial" panose="020B0604020202020204" pitchFamily="34" charset="0"/>
              </a:rPr>
              <a:t>HER2-Positive Biliary Tract Cancers </a:t>
            </a:r>
            <a:br>
              <a:rPr lang="en-US" sz="4300" b="1" dirty="0">
                <a:solidFill>
                  <a:srgbClr val="004B86"/>
                </a:solidFill>
                <a:latin typeface="Arial" panose="020B0604020202020204" pitchFamily="34" charset="0"/>
                <a:cs typeface="Arial" panose="020B0604020202020204" pitchFamily="34" charset="0"/>
              </a:rPr>
            </a:br>
            <a:r>
              <a:rPr lang="en-US" sz="4300" b="1" dirty="0">
                <a:solidFill>
                  <a:srgbClr val="004B86"/>
                </a:solidFill>
                <a:latin typeface="Arial" panose="020B0604020202020204" pitchFamily="34" charset="0"/>
                <a:cs typeface="Arial" panose="020B0604020202020204" pitchFamily="34" charset="0"/>
              </a:rPr>
              <a:t>(BTC)</a:t>
            </a:r>
          </a:p>
        </p:txBody>
      </p:sp>
      <p:pic>
        <p:nvPicPr>
          <p:cNvPr id="4" name="Picture 3">
            <a:extLst>
              <a:ext uri="{FF2B5EF4-FFF2-40B4-BE49-F238E27FC236}">
                <a16:creationId xmlns:a16="http://schemas.microsoft.com/office/drawing/2014/main" id="{959733A9-0F0F-EF85-A1F1-ECAF14617C1F}"/>
              </a:ext>
            </a:extLst>
          </p:cNvPr>
          <p:cNvPicPr>
            <a:picLocks noChangeAspect="1"/>
          </p:cNvPicPr>
          <p:nvPr/>
        </p:nvPicPr>
        <p:blipFill>
          <a:blip r:embed="rId3"/>
          <a:srcRect l="53693"/>
          <a:stretch/>
        </p:blipFill>
        <p:spPr>
          <a:xfrm>
            <a:off x="2556544" y="6152190"/>
            <a:ext cx="2258291" cy="571500"/>
          </a:xfrm>
          <a:prstGeom prst="rect">
            <a:avLst/>
          </a:prstGeom>
        </p:spPr>
      </p:pic>
      <p:pic>
        <p:nvPicPr>
          <p:cNvPr id="8" name="Picture 2" descr="About the Broad Institute | Broad Institute">
            <a:extLst>
              <a:ext uri="{FF2B5EF4-FFF2-40B4-BE49-F238E27FC236}">
                <a16:creationId xmlns:a16="http://schemas.microsoft.com/office/drawing/2014/main" id="{B211216D-1CA1-EF56-E2AF-E5EB346A5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72" y="6174673"/>
            <a:ext cx="1900071" cy="4639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ss General Brigham Logo | National Medical Fellowships">
            <a:extLst>
              <a:ext uri="{FF2B5EF4-FFF2-40B4-BE49-F238E27FC236}">
                <a16:creationId xmlns:a16="http://schemas.microsoft.com/office/drawing/2014/main" id="{F239851D-B835-0BC0-DAB6-5E2792F19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926" y="6152190"/>
            <a:ext cx="3545334"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04BD0E2C-7BDD-2C27-DF67-34EEDFBDDA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9167"/>
          <a:stretch>
            <a:fillRect/>
          </a:stretch>
        </p:blipFill>
        <p:spPr bwMode="auto">
          <a:xfrm>
            <a:off x="2395227" y="0"/>
            <a:ext cx="7401546" cy="192748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E57A5C15-D643-AA29-9117-FA73C5150BF7}"/>
              </a:ext>
            </a:extLst>
          </p:cNvPr>
          <p:cNvCxnSpPr/>
          <p:nvPr/>
        </p:nvCxnSpPr>
        <p:spPr>
          <a:xfrm>
            <a:off x="145472" y="3952818"/>
            <a:ext cx="11901054" cy="0"/>
          </a:xfrm>
          <a:prstGeom prst="line">
            <a:avLst/>
          </a:prstGeom>
          <a:ln w="19050">
            <a:solidFill>
              <a:srgbClr val="00346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3048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EA4C1-55D5-50A4-32DA-8F733BFAA5C8}"/>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3797374E-F458-E985-D8A5-C987018D2F91}"/>
              </a:ext>
            </a:extLst>
          </p:cNvPr>
          <p:cNvSpPr txBox="1">
            <a:spLocks/>
          </p:cNvSpPr>
          <p:nvPr/>
        </p:nvSpPr>
        <p:spPr>
          <a:xfrm>
            <a:off x="1484026" y="771340"/>
            <a:ext cx="10155091"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Therapeutic landscape and prevalence of HER2 in advanced BTC</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indications and methods for HER2 testing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HER2-targeted therapies in BTC: efficacy and safety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deruxtecan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(DESTINY-PanTumor02 and HERB trials)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(HERIZON-BTC-01 trial)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 phase 3 trials for treatment-naïve patients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case discussions</a:t>
            </a:r>
          </a:p>
        </p:txBody>
      </p:sp>
      <p:sp>
        <p:nvSpPr>
          <p:cNvPr id="3" name="Title 1">
            <a:extLst>
              <a:ext uri="{FF2B5EF4-FFF2-40B4-BE49-F238E27FC236}">
                <a16:creationId xmlns:a16="http://schemas.microsoft.com/office/drawing/2014/main" id="{BBF559B8-5710-1ADC-9E2C-7C086F33353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Overview of Presentation</a:t>
            </a:r>
          </a:p>
        </p:txBody>
      </p:sp>
      <p:cxnSp>
        <p:nvCxnSpPr>
          <p:cNvPr id="2" name="Straight Connector 1">
            <a:extLst>
              <a:ext uri="{FF2B5EF4-FFF2-40B4-BE49-F238E27FC236}">
                <a16:creationId xmlns:a16="http://schemas.microsoft.com/office/drawing/2014/main" id="{6CE0FCCB-F025-0EB6-144D-8FB8FBEE049E}"/>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D9DEB50-399B-EF20-BA0F-CA36D7AFAD23}"/>
              </a:ext>
            </a:extLst>
          </p:cNvPr>
          <p:cNvPicPr>
            <a:picLocks noChangeAspect="1"/>
          </p:cNvPicPr>
          <p:nvPr/>
        </p:nvPicPr>
        <p:blipFill>
          <a:blip r:embed="rId3"/>
          <a:srcRect l="1127" t="83276" r="89791" b="3501"/>
          <a:stretch>
            <a:fillRect/>
          </a:stretch>
        </p:blipFill>
        <p:spPr>
          <a:xfrm>
            <a:off x="643364" y="5322356"/>
            <a:ext cx="653654" cy="569627"/>
          </a:xfrm>
          <a:prstGeom prst="rect">
            <a:avLst/>
          </a:prstGeom>
        </p:spPr>
      </p:pic>
      <p:pic>
        <p:nvPicPr>
          <p:cNvPr id="6" name="Picture 5">
            <a:extLst>
              <a:ext uri="{FF2B5EF4-FFF2-40B4-BE49-F238E27FC236}">
                <a16:creationId xmlns:a16="http://schemas.microsoft.com/office/drawing/2014/main" id="{B8AE5BEE-4B76-A58D-BFD5-9C6F35B58B45}"/>
              </a:ext>
            </a:extLst>
          </p:cNvPr>
          <p:cNvPicPr>
            <a:picLocks noChangeAspect="1"/>
          </p:cNvPicPr>
          <p:nvPr/>
        </p:nvPicPr>
        <p:blipFill>
          <a:blip r:embed="rId3"/>
          <a:srcRect l="1080" t="45461" r="89855" b="37958"/>
          <a:stretch>
            <a:fillRect/>
          </a:stretch>
        </p:blipFill>
        <p:spPr>
          <a:xfrm>
            <a:off x="643364" y="3994662"/>
            <a:ext cx="653654" cy="715631"/>
          </a:xfrm>
          <a:prstGeom prst="rect">
            <a:avLst/>
          </a:prstGeom>
        </p:spPr>
      </p:pic>
      <p:pic>
        <p:nvPicPr>
          <p:cNvPr id="7" name="Picture 6">
            <a:extLst>
              <a:ext uri="{FF2B5EF4-FFF2-40B4-BE49-F238E27FC236}">
                <a16:creationId xmlns:a16="http://schemas.microsoft.com/office/drawing/2014/main" id="{16BF4711-2213-1E3F-CB66-CB9D7B6EA9CE}"/>
              </a:ext>
            </a:extLst>
          </p:cNvPr>
          <p:cNvPicPr>
            <a:picLocks noChangeAspect="1"/>
          </p:cNvPicPr>
          <p:nvPr/>
        </p:nvPicPr>
        <p:blipFill>
          <a:blip r:embed="rId3"/>
          <a:srcRect t="25366" r="89113" b="55622"/>
          <a:stretch>
            <a:fillRect/>
          </a:stretch>
        </p:blipFill>
        <p:spPr>
          <a:xfrm>
            <a:off x="601173" y="1370935"/>
            <a:ext cx="738036" cy="771340"/>
          </a:xfrm>
          <a:prstGeom prst="rect">
            <a:avLst/>
          </a:prstGeom>
        </p:spPr>
      </p:pic>
      <p:pic>
        <p:nvPicPr>
          <p:cNvPr id="8" name="Picture 7">
            <a:extLst>
              <a:ext uri="{FF2B5EF4-FFF2-40B4-BE49-F238E27FC236}">
                <a16:creationId xmlns:a16="http://schemas.microsoft.com/office/drawing/2014/main" id="{5A2371BB-D582-A8A0-6F4E-F445624E643B}"/>
              </a:ext>
            </a:extLst>
          </p:cNvPr>
          <p:cNvPicPr>
            <a:picLocks noChangeAspect="1"/>
          </p:cNvPicPr>
          <p:nvPr/>
        </p:nvPicPr>
        <p:blipFill>
          <a:blip r:embed="rId3"/>
          <a:srcRect t="5095" r="89050" b="74876"/>
          <a:stretch>
            <a:fillRect/>
          </a:stretch>
        </p:blipFill>
        <p:spPr>
          <a:xfrm>
            <a:off x="643364" y="2648564"/>
            <a:ext cx="653654" cy="715631"/>
          </a:xfrm>
          <a:prstGeom prst="rect">
            <a:avLst/>
          </a:prstGeom>
        </p:spPr>
      </p:pic>
    </p:spTree>
    <p:extLst>
      <p:ext uri="{BB962C8B-B14F-4D97-AF65-F5344CB8AC3E}">
        <p14:creationId xmlns:p14="http://schemas.microsoft.com/office/powerpoint/2010/main" val="1025946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18EDD-4B03-743B-5AFD-6EA30C7C456D}"/>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6D8E8D25-AA6A-5859-5E1D-6A406EB440CE}"/>
              </a:ext>
            </a:extLst>
          </p:cNvPr>
          <p:cNvSpPr txBox="1">
            <a:spLocks/>
          </p:cNvSpPr>
          <p:nvPr/>
        </p:nvSpPr>
        <p:spPr>
          <a:xfrm>
            <a:off x="1484026" y="771340"/>
            <a:ext cx="10155091"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Therapeutic landscape and prevalence of HER2 in advanced BTC</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indications and methods for HER2 testing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HER2-targeted therapies in BTC: efficacy and safety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deruxtecan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(DESTINY-PanTumor02 and HERB trials)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(HERIZON-BTC-01 trial)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 phase 3 trials for treatment-naïve patients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case discussions</a:t>
            </a:r>
          </a:p>
        </p:txBody>
      </p:sp>
      <p:sp>
        <p:nvSpPr>
          <p:cNvPr id="3" name="Title 1">
            <a:extLst>
              <a:ext uri="{FF2B5EF4-FFF2-40B4-BE49-F238E27FC236}">
                <a16:creationId xmlns:a16="http://schemas.microsoft.com/office/drawing/2014/main" id="{4246A602-7DF6-9463-CBC3-F9B7ECC1E014}"/>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Overview of Presentation</a:t>
            </a:r>
          </a:p>
        </p:txBody>
      </p:sp>
      <p:pic>
        <p:nvPicPr>
          <p:cNvPr id="5" name="Picture 4">
            <a:extLst>
              <a:ext uri="{FF2B5EF4-FFF2-40B4-BE49-F238E27FC236}">
                <a16:creationId xmlns:a16="http://schemas.microsoft.com/office/drawing/2014/main" id="{C766664E-AD9D-4E4E-F942-4F5CC8BF4C1F}"/>
              </a:ext>
            </a:extLst>
          </p:cNvPr>
          <p:cNvPicPr>
            <a:picLocks noChangeAspect="1"/>
          </p:cNvPicPr>
          <p:nvPr/>
        </p:nvPicPr>
        <p:blipFill>
          <a:blip r:embed="rId3"/>
          <a:srcRect l="1127" t="83276" r="89791" b="3501"/>
          <a:stretch>
            <a:fillRect/>
          </a:stretch>
        </p:blipFill>
        <p:spPr>
          <a:xfrm>
            <a:off x="643364" y="5322356"/>
            <a:ext cx="653654" cy="569627"/>
          </a:xfrm>
          <a:prstGeom prst="rect">
            <a:avLst/>
          </a:prstGeom>
        </p:spPr>
      </p:pic>
      <p:pic>
        <p:nvPicPr>
          <p:cNvPr id="6" name="Picture 5">
            <a:extLst>
              <a:ext uri="{FF2B5EF4-FFF2-40B4-BE49-F238E27FC236}">
                <a16:creationId xmlns:a16="http://schemas.microsoft.com/office/drawing/2014/main" id="{EDF4BB7E-D9B8-FAAD-6F9F-74431F26FDB3}"/>
              </a:ext>
            </a:extLst>
          </p:cNvPr>
          <p:cNvPicPr>
            <a:picLocks noChangeAspect="1"/>
          </p:cNvPicPr>
          <p:nvPr/>
        </p:nvPicPr>
        <p:blipFill>
          <a:blip r:embed="rId3"/>
          <a:srcRect l="1080" t="45461" r="89855" b="37958"/>
          <a:stretch>
            <a:fillRect/>
          </a:stretch>
        </p:blipFill>
        <p:spPr>
          <a:xfrm>
            <a:off x="643364" y="3994662"/>
            <a:ext cx="653654" cy="715631"/>
          </a:xfrm>
          <a:prstGeom prst="rect">
            <a:avLst/>
          </a:prstGeom>
        </p:spPr>
      </p:pic>
      <p:pic>
        <p:nvPicPr>
          <p:cNvPr id="7" name="Picture 6">
            <a:extLst>
              <a:ext uri="{FF2B5EF4-FFF2-40B4-BE49-F238E27FC236}">
                <a16:creationId xmlns:a16="http://schemas.microsoft.com/office/drawing/2014/main" id="{01BAA581-6C37-6271-FFAC-42986A011CBF}"/>
              </a:ext>
            </a:extLst>
          </p:cNvPr>
          <p:cNvPicPr>
            <a:picLocks noChangeAspect="1"/>
          </p:cNvPicPr>
          <p:nvPr/>
        </p:nvPicPr>
        <p:blipFill>
          <a:blip r:embed="rId3"/>
          <a:srcRect t="25366" r="89113" b="55622"/>
          <a:stretch>
            <a:fillRect/>
          </a:stretch>
        </p:blipFill>
        <p:spPr>
          <a:xfrm>
            <a:off x="601173" y="1370935"/>
            <a:ext cx="738036" cy="771340"/>
          </a:xfrm>
          <a:prstGeom prst="rect">
            <a:avLst/>
          </a:prstGeom>
        </p:spPr>
      </p:pic>
      <p:pic>
        <p:nvPicPr>
          <p:cNvPr id="8" name="Picture 7">
            <a:extLst>
              <a:ext uri="{FF2B5EF4-FFF2-40B4-BE49-F238E27FC236}">
                <a16:creationId xmlns:a16="http://schemas.microsoft.com/office/drawing/2014/main" id="{E9091CB9-A33A-3F3C-7D34-5E0034E6A7F5}"/>
              </a:ext>
            </a:extLst>
          </p:cNvPr>
          <p:cNvPicPr>
            <a:picLocks noChangeAspect="1"/>
          </p:cNvPicPr>
          <p:nvPr/>
        </p:nvPicPr>
        <p:blipFill>
          <a:blip r:embed="rId3"/>
          <a:srcRect t="5095" r="89050" b="74876"/>
          <a:stretch>
            <a:fillRect/>
          </a:stretch>
        </p:blipFill>
        <p:spPr>
          <a:xfrm>
            <a:off x="643364" y="2648564"/>
            <a:ext cx="653654" cy="715631"/>
          </a:xfrm>
          <a:prstGeom prst="rect">
            <a:avLst/>
          </a:prstGeom>
        </p:spPr>
      </p:pic>
      <p:cxnSp>
        <p:nvCxnSpPr>
          <p:cNvPr id="9" name="Straight Connector 8">
            <a:extLst>
              <a:ext uri="{FF2B5EF4-FFF2-40B4-BE49-F238E27FC236}">
                <a16:creationId xmlns:a16="http://schemas.microsoft.com/office/drawing/2014/main" id="{E717BAB8-2B29-8BC5-4587-C84F8DD34BBE}"/>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153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83A74-6A9B-A8D2-FC06-8D9448B0C2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A74791-E242-B557-CF23-2F436C194B1D}"/>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TOPAZ-1: Oh et al. NEJM Evid 2022 | Oh et al. J Hepatol 2025</a:t>
            </a:r>
          </a:p>
        </p:txBody>
      </p:sp>
      <p:grpSp>
        <p:nvGrpSpPr>
          <p:cNvPr id="2" name="Group 1">
            <a:extLst>
              <a:ext uri="{FF2B5EF4-FFF2-40B4-BE49-F238E27FC236}">
                <a16:creationId xmlns:a16="http://schemas.microsoft.com/office/drawing/2014/main" id="{1218E14B-3FD6-BD07-82A0-0250925C3A89}"/>
              </a:ext>
            </a:extLst>
          </p:cNvPr>
          <p:cNvGrpSpPr/>
          <p:nvPr/>
        </p:nvGrpSpPr>
        <p:grpSpPr>
          <a:xfrm>
            <a:off x="15659" y="1408107"/>
            <a:ext cx="11569298" cy="4885621"/>
            <a:chOff x="139700" y="1318316"/>
            <a:chExt cx="11569298" cy="4885621"/>
          </a:xfrm>
        </p:grpSpPr>
        <p:pic>
          <p:nvPicPr>
            <p:cNvPr id="1026" name="Picture 2" descr="3-year update KM curve">
              <a:extLst>
                <a:ext uri="{FF2B5EF4-FFF2-40B4-BE49-F238E27FC236}">
                  <a16:creationId xmlns:a16="http://schemas.microsoft.com/office/drawing/2014/main" id="{9C900501-C2F0-59EA-3432-9222DDAB14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388"/>
            <a:stretch/>
          </p:blipFill>
          <p:spPr bwMode="auto">
            <a:xfrm>
              <a:off x="483002" y="1318316"/>
              <a:ext cx="11225996" cy="47228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C509AC-7A4B-11FA-3F0B-0944E98D1E4D}"/>
                </a:ext>
              </a:extLst>
            </p:cNvPr>
            <p:cNvSpPr/>
            <p:nvPr/>
          </p:nvSpPr>
          <p:spPr>
            <a:xfrm>
              <a:off x="139700" y="5936442"/>
              <a:ext cx="2349500" cy="267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itle 1">
            <a:extLst>
              <a:ext uri="{FF2B5EF4-FFF2-40B4-BE49-F238E27FC236}">
                <a16:creationId xmlns:a16="http://schemas.microsoft.com/office/drawing/2014/main" id="{EC131F8F-C46D-F100-7F07-A25D10FF6C80}"/>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Chemotherapy + immunotherapy is now standard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first-line treatment of advanced BTC</a:t>
            </a:r>
          </a:p>
        </p:txBody>
      </p:sp>
      <p:cxnSp>
        <p:nvCxnSpPr>
          <p:cNvPr id="6" name="Straight Connector 5">
            <a:extLst>
              <a:ext uri="{FF2B5EF4-FFF2-40B4-BE49-F238E27FC236}">
                <a16:creationId xmlns:a16="http://schemas.microsoft.com/office/drawing/2014/main" id="{B7ED25D4-23ED-FDBA-B1B6-E841DC055A0B}"/>
              </a:ext>
            </a:extLst>
          </p:cNvPr>
          <p:cNvCxnSpPr/>
          <p:nvPr/>
        </p:nvCxnSpPr>
        <p:spPr>
          <a:xfrm>
            <a:off x="145473" y="1186378"/>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B9BE2BE-89B5-558F-B14D-3CF80CD4AE4C}"/>
              </a:ext>
            </a:extLst>
          </p:cNvPr>
          <p:cNvSpPr txBox="1"/>
          <p:nvPr/>
        </p:nvSpPr>
        <p:spPr>
          <a:xfrm>
            <a:off x="1282484" y="5234043"/>
            <a:ext cx="1463891" cy="138057"/>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04F53"/>
                </a:solidFill>
                <a:effectLst/>
                <a:uLnTx/>
                <a:uFillTx/>
                <a:latin typeface="Aptos" panose="02110004020202020204"/>
                <a:ea typeface="+mn-ea"/>
                <a:cs typeface="+mn-cs"/>
              </a:rPr>
              <a:t>Durvalumab + gem-cis (n=341)</a:t>
            </a:r>
          </a:p>
        </p:txBody>
      </p:sp>
    </p:spTree>
    <p:extLst>
      <p:ext uri="{BB962C8B-B14F-4D97-AF65-F5344CB8AC3E}">
        <p14:creationId xmlns:p14="http://schemas.microsoft.com/office/powerpoint/2010/main" val="3261018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6B8A0-AEC8-2D4E-9350-7B1D16BA703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D8C84A-7FBB-71BC-8BDE-EA273B4AFFDD}"/>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Lamarca et al. Ann Oncol 2014 | ABC-06: Lamarca et al. Lancet Oncol 2021 | Incyte 2023 </a:t>
            </a:r>
          </a:p>
        </p:txBody>
      </p:sp>
      <p:sp>
        <p:nvSpPr>
          <p:cNvPr id="5" name="Rectangle 4">
            <a:extLst>
              <a:ext uri="{FF2B5EF4-FFF2-40B4-BE49-F238E27FC236}">
                <a16:creationId xmlns:a16="http://schemas.microsoft.com/office/drawing/2014/main" id="{230B077F-F568-580B-1A84-768B9892E7D2}"/>
              </a:ext>
            </a:extLst>
          </p:cNvPr>
          <p:cNvSpPr/>
          <p:nvPr/>
        </p:nvSpPr>
        <p:spPr>
          <a:xfrm>
            <a:off x="139700" y="5656657"/>
            <a:ext cx="2349500" cy="267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Image of chart - Short PFS and OS with second-line (2L) treatment in iCCA and other biliary tract cancers">
            <a:extLst>
              <a:ext uri="{FF2B5EF4-FFF2-40B4-BE49-F238E27FC236}">
                <a16:creationId xmlns:a16="http://schemas.microsoft.com/office/drawing/2014/main" id="{28D9E507-EE73-3FF3-E752-230612D9E4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17" b="15000"/>
          <a:stretch/>
        </p:blipFill>
        <p:spPr bwMode="auto">
          <a:xfrm>
            <a:off x="1458911" y="1290486"/>
            <a:ext cx="9274175" cy="48954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0FB3CA1-5002-665B-93DF-5F84E5B56820}"/>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Outcomes are poor with second-line chemotherapy</a:t>
            </a:r>
          </a:p>
        </p:txBody>
      </p:sp>
      <p:cxnSp>
        <p:nvCxnSpPr>
          <p:cNvPr id="2" name="Straight Connector 1">
            <a:extLst>
              <a:ext uri="{FF2B5EF4-FFF2-40B4-BE49-F238E27FC236}">
                <a16:creationId xmlns:a16="http://schemas.microsoft.com/office/drawing/2014/main" id="{690EDD91-7C8A-6871-4BEA-8518BD1D832C}"/>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8901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659B85-757E-BC04-5779-029522DB14F6}"/>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Kehmann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ESMO Open 2024</a:t>
            </a:r>
          </a:p>
        </p:txBody>
      </p:sp>
      <p:sp>
        <p:nvSpPr>
          <p:cNvPr id="4" name="Title 1">
            <a:extLst>
              <a:ext uri="{FF2B5EF4-FFF2-40B4-BE49-F238E27FC236}">
                <a16:creationId xmlns:a16="http://schemas.microsoft.com/office/drawing/2014/main" id="{D6833E9B-ED10-BBC2-F979-F4B8295192CE}"/>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BTC harbor targetable genomic alterations</a:t>
            </a:r>
          </a:p>
        </p:txBody>
      </p:sp>
      <p:pic>
        <p:nvPicPr>
          <p:cNvPr id="1028" name="Picture 4">
            <a:extLst>
              <a:ext uri="{FF2B5EF4-FFF2-40B4-BE49-F238E27FC236}">
                <a16:creationId xmlns:a16="http://schemas.microsoft.com/office/drawing/2014/main" id="{EB6C757F-F73C-628D-4BBF-473CEEDB2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667" y="982936"/>
            <a:ext cx="8070663" cy="5510552"/>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6F185B85-2202-6381-AD1E-A9AA4F24A762}"/>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8158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F0F68-7162-97D4-6CEA-AD36F4AFEAD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579CFF7-D208-A56A-F9D7-2235AA6E91D4}"/>
              </a:ext>
            </a:extLst>
          </p:cNvPr>
          <p:cNvSpPr txBox="1"/>
          <p:nvPr/>
        </p:nvSpPr>
        <p:spPr>
          <a:xfrm>
            <a:off x="6983896" y="46912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C21B8FEB-B69E-1CD1-206A-0081595E24A0}"/>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Galdy</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Cancer Metastasis Rev 2017 | Ayasun et al. Cancers 2023 | Lee et al. ASCO GI 2025 |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Soreide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Surg Oncol 2025</a:t>
            </a:r>
          </a:p>
        </p:txBody>
      </p:sp>
      <p:grpSp>
        <p:nvGrpSpPr>
          <p:cNvPr id="12" name="Group 11">
            <a:extLst>
              <a:ext uri="{FF2B5EF4-FFF2-40B4-BE49-F238E27FC236}">
                <a16:creationId xmlns:a16="http://schemas.microsoft.com/office/drawing/2014/main" id="{8EC25D98-5E54-50F6-3C88-41BF4E0F0735}"/>
              </a:ext>
            </a:extLst>
          </p:cNvPr>
          <p:cNvGrpSpPr/>
          <p:nvPr/>
        </p:nvGrpSpPr>
        <p:grpSpPr>
          <a:xfrm>
            <a:off x="290519" y="1350827"/>
            <a:ext cx="11610962" cy="3856679"/>
            <a:chOff x="199575" y="1755627"/>
            <a:chExt cx="11610962" cy="3856679"/>
          </a:xfrm>
        </p:grpSpPr>
        <p:sp>
          <p:nvSpPr>
            <p:cNvPr id="2" name="Rectangle 1">
              <a:extLst>
                <a:ext uri="{FF2B5EF4-FFF2-40B4-BE49-F238E27FC236}">
                  <a16:creationId xmlns:a16="http://schemas.microsoft.com/office/drawing/2014/main" id="{C55C76B4-4701-7DA4-69CA-9B282B02343C}"/>
                </a:ext>
              </a:extLst>
            </p:cNvPr>
            <p:cNvSpPr/>
            <p:nvPr/>
          </p:nvSpPr>
          <p:spPr>
            <a:xfrm>
              <a:off x="199575" y="4554998"/>
              <a:ext cx="3095296" cy="10573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Gallbladder cancer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(GBC)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~15-35%</a:t>
              </a:r>
              <a:endPar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ight Brace 3">
              <a:extLst>
                <a:ext uri="{FF2B5EF4-FFF2-40B4-BE49-F238E27FC236}">
                  <a16:creationId xmlns:a16="http://schemas.microsoft.com/office/drawing/2014/main" id="{E97603BC-DF70-6ACA-4023-1ECC82E371C4}"/>
                </a:ext>
              </a:extLst>
            </p:cNvPr>
            <p:cNvSpPr/>
            <p:nvPr/>
          </p:nvSpPr>
          <p:spPr>
            <a:xfrm rot="10800000">
              <a:off x="3417483" y="4554998"/>
              <a:ext cx="280799" cy="1057307"/>
            </a:xfrm>
            <a:prstGeom prst="rightBrace">
              <a:avLst>
                <a:gd name="adj1" fmla="val 0"/>
                <a:gd name="adj2" fmla="val 50000"/>
              </a:avLst>
            </a:prstGeom>
            <a:ln w="19050">
              <a:solidFill>
                <a:srgbClr val="1A6A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EA8656C8-F504-183E-DCD6-719C68F7C298}"/>
                </a:ext>
              </a:extLst>
            </p:cNvPr>
            <p:cNvSpPr/>
            <p:nvPr/>
          </p:nvSpPr>
          <p:spPr>
            <a:xfrm>
              <a:off x="9042674" y="1805538"/>
              <a:ext cx="2733272" cy="906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Intrahepatic cholangiocarcinoma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(iCCA)</a:t>
              </a:r>
              <a:br>
                <a:rPr kumimoji="0" lang="en-US" sz="20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~3-5%</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ight Brace 13">
              <a:extLst>
                <a:ext uri="{FF2B5EF4-FFF2-40B4-BE49-F238E27FC236}">
                  <a16:creationId xmlns:a16="http://schemas.microsoft.com/office/drawing/2014/main" id="{9D7385A4-2833-85C1-C867-167D34CB48AC}"/>
                </a:ext>
              </a:extLst>
            </p:cNvPr>
            <p:cNvSpPr/>
            <p:nvPr/>
          </p:nvSpPr>
          <p:spPr>
            <a:xfrm rot="10800000" flipH="1">
              <a:off x="8688554" y="1785502"/>
              <a:ext cx="255069" cy="956033"/>
            </a:xfrm>
            <a:prstGeom prst="rightBrace">
              <a:avLst>
                <a:gd name="adj1" fmla="val 0"/>
                <a:gd name="adj2" fmla="val 50000"/>
              </a:avLst>
            </a:prstGeom>
            <a:ln w="19050">
              <a:solidFill>
                <a:srgbClr val="1A6A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6D412595-C9F6-E13F-2339-779FBBCD3775}"/>
                </a:ext>
              </a:extLst>
            </p:cNvPr>
            <p:cNvSpPr/>
            <p:nvPr/>
          </p:nvSpPr>
          <p:spPr>
            <a:xfrm>
              <a:off x="9063877" y="2901101"/>
              <a:ext cx="2746660" cy="23883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Extrahepatic cholangiocarcinoma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(eCCA)</a:t>
              </a:r>
              <a:br>
                <a:rPr kumimoji="0" lang="en-US" sz="2000" b="1" i="0" u="none" strike="noStrike" kern="1200" cap="none" spc="0" normalizeH="0" baseline="0" noProof="0" dirty="0">
                  <a:ln>
                    <a:noFill/>
                  </a:ln>
                  <a:solidFill>
                    <a:srgbClr val="E97132"/>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~10-20%</a:t>
              </a:r>
              <a:b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ight Brace 15">
              <a:extLst>
                <a:ext uri="{FF2B5EF4-FFF2-40B4-BE49-F238E27FC236}">
                  <a16:creationId xmlns:a16="http://schemas.microsoft.com/office/drawing/2014/main" id="{2411B978-D96F-67E0-9FF5-2E42316E5824}"/>
                </a:ext>
              </a:extLst>
            </p:cNvPr>
            <p:cNvSpPr/>
            <p:nvPr/>
          </p:nvSpPr>
          <p:spPr>
            <a:xfrm rot="10800000" flipH="1">
              <a:off x="8698727" y="2901100"/>
              <a:ext cx="244896" cy="2388344"/>
            </a:xfrm>
            <a:prstGeom prst="rightBrace">
              <a:avLst>
                <a:gd name="adj1" fmla="val 0"/>
                <a:gd name="adj2" fmla="val 50000"/>
              </a:avLst>
            </a:prstGeom>
            <a:ln w="19050">
              <a:solidFill>
                <a:srgbClr val="1A6A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1A6A24"/>
                </a:highlight>
                <a:uLnTx/>
                <a:uFillTx/>
                <a:latin typeface="Aptos" panose="02110004020202020204"/>
                <a:ea typeface="+mn-ea"/>
                <a:cs typeface="+mn-cs"/>
              </a:endParaRPr>
            </a:p>
          </p:txBody>
        </p:sp>
        <p:pic>
          <p:nvPicPr>
            <p:cNvPr id="9" name="Picture 2" descr="Biliary tract cancer - European Journal of Surgical Oncology">
              <a:extLst>
                <a:ext uri="{FF2B5EF4-FFF2-40B4-BE49-F238E27FC236}">
                  <a16:creationId xmlns:a16="http://schemas.microsoft.com/office/drawing/2014/main" id="{0F3DC698-1D27-BD7D-AB38-2B5694559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283" y="1755627"/>
              <a:ext cx="4877832" cy="385667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57608456-E0A0-AC2E-976A-343E92750C3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HER2 amplification/overexpression spans all BTC subtypes</a:t>
            </a:r>
          </a:p>
        </p:txBody>
      </p:sp>
      <p:cxnSp>
        <p:nvCxnSpPr>
          <p:cNvPr id="11" name="Straight Connector 10">
            <a:extLst>
              <a:ext uri="{FF2B5EF4-FFF2-40B4-BE49-F238E27FC236}">
                <a16:creationId xmlns:a16="http://schemas.microsoft.com/office/drawing/2014/main" id="{71A53180-E7C5-5790-CDCE-2A3A912821B4}"/>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9E4C9BDF-7596-5BE5-809E-96CED8FB2A24}"/>
              </a:ext>
            </a:extLst>
          </p:cNvPr>
          <p:cNvGrpSpPr/>
          <p:nvPr/>
        </p:nvGrpSpPr>
        <p:grpSpPr>
          <a:xfrm>
            <a:off x="823842" y="5632640"/>
            <a:ext cx="10808601" cy="823446"/>
            <a:chOff x="868811" y="5680826"/>
            <a:chExt cx="10808601" cy="823446"/>
          </a:xfrm>
        </p:grpSpPr>
        <p:pic>
          <p:nvPicPr>
            <p:cNvPr id="2052" name="Picture 4" descr="Warning attention red triangle sign with exclamation mark symbol flat  vector illustration | Premium Vector">
              <a:extLst>
                <a:ext uri="{FF2B5EF4-FFF2-40B4-BE49-F238E27FC236}">
                  <a16:creationId xmlns:a16="http://schemas.microsoft.com/office/drawing/2014/main" id="{BF1915AD-5A68-9022-04F5-464B76A06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66" y="5680826"/>
              <a:ext cx="735329" cy="73532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D45ED3CD-D102-EDF6-AAF8-A663DCB70617}"/>
                </a:ext>
              </a:extLst>
            </p:cNvPr>
            <p:cNvSpPr txBox="1">
              <a:spLocks/>
            </p:cNvSpPr>
            <p:nvPr/>
          </p:nvSpPr>
          <p:spPr>
            <a:xfrm>
              <a:off x="868811" y="5832850"/>
              <a:ext cx="10808601" cy="671422"/>
            </a:xfrm>
            <a:prstGeom prst="rect">
              <a:avLst/>
            </a:prstGeom>
          </p:spPr>
          <p:txBody>
            <a:bodyPr vert="horz" lIns="91440" tIns="45720" rIns="91440" bIns="45720" rtlCol="0">
              <a:noAutofit/>
            </a:bodyPr>
            <a:lstStyle>
              <a:lvl1pPr marL="2873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2000" kern="1200" dirty="0">
                  <a:solidFill>
                    <a:schemeClr val="tx1">
                      <a:lumMod val="75000"/>
                    </a:schemeClr>
                  </a:solidFill>
                  <a:latin typeface="+mn-lt"/>
                  <a:ea typeface="+mn-ea"/>
                  <a:cs typeface="+mn-cs"/>
                </a:defRPr>
              </a:lvl1pPr>
              <a:lvl2pPr marL="511175" indent="-276225" algn="l" defTabSz="914034" rtl="0" eaLnBrk="1" latinLnBrk="0" hangingPunct="1">
                <a:lnSpc>
                  <a:spcPct val="100000"/>
                </a:lnSpc>
                <a:spcBef>
                  <a:spcPts val="0"/>
                </a:spcBef>
                <a:spcAft>
                  <a:spcPts val="600"/>
                </a:spcAft>
                <a:buClr>
                  <a:schemeClr val="tx2"/>
                </a:buClr>
                <a:buFont typeface="Courier New" panose="02070309020205020404" pitchFamily="49" charset="0"/>
                <a:buChar char="o"/>
                <a:tabLst/>
                <a:defRPr lang="en-US" sz="1800" kern="1200" dirty="0">
                  <a:solidFill>
                    <a:schemeClr val="tx1">
                      <a:lumMod val="75000"/>
                    </a:schemeClr>
                  </a:solidFill>
                  <a:latin typeface="+mn-lt"/>
                  <a:ea typeface="+mn-ea"/>
                  <a:cs typeface="+mn-cs"/>
                </a:defRPr>
              </a:lvl2pPr>
              <a:lvl3pPr marL="744538" indent="-287338" algn="l" defTabSz="914034" rtl="0" eaLnBrk="1" latinLnBrk="0" hangingPunct="1">
                <a:lnSpc>
                  <a:spcPct val="100000"/>
                </a:lnSpc>
                <a:spcBef>
                  <a:spcPts val="0"/>
                </a:spcBef>
                <a:spcAft>
                  <a:spcPts val="600"/>
                </a:spcAft>
                <a:buClr>
                  <a:schemeClr val="tx2"/>
                </a:buClr>
                <a:buFont typeface="Wingdings" panose="05000000000000000000" pitchFamily="2" charset="2"/>
                <a:buChar char="§"/>
                <a:tabLst/>
                <a:defRPr lang="en-US" sz="1600" kern="1200" dirty="0">
                  <a:solidFill>
                    <a:schemeClr val="tx1"/>
                  </a:solidFill>
                  <a:latin typeface="+mn-lt"/>
                  <a:ea typeface="+mn-ea"/>
                  <a:cs typeface="+mn-cs"/>
                </a:defRPr>
              </a:lvl3pPr>
              <a:lvl4pPr marL="968375" indent="-282575" algn="l" defTabSz="914034" rtl="0" eaLnBrk="1" latinLnBrk="0" hangingPunct="1">
                <a:lnSpc>
                  <a:spcPct val="100000"/>
                </a:lnSpc>
                <a:spcBef>
                  <a:spcPts val="0"/>
                </a:spcBef>
                <a:spcAft>
                  <a:spcPts val="600"/>
                </a:spcAft>
                <a:buClr>
                  <a:schemeClr val="tx2"/>
                </a:buClr>
                <a:buFont typeface="System Font Regular"/>
                <a:buChar char="–"/>
                <a:tabLst/>
                <a:defRPr lang="en-US" sz="1400" kern="1200" dirty="0">
                  <a:solidFill>
                    <a:schemeClr val="tx1">
                      <a:lumMod val="75000"/>
                    </a:schemeClr>
                  </a:solidFill>
                  <a:latin typeface="+mn-lt"/>
                  <a:ea typeface="+mn-ea"/>
                  <a:cs typeface="+mn-cs"/>
                </a:defRPr>
              </a:lvl4pPr>
              <a:lvl5pPr marL="12017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1400" kern="1200" dirty="0">
                  <a:solidFill>
                    <a:schemeClr val="tx1">
                      <a:lumMod val="75000"/>
                    </a:schemeClr>
                  </a:solidFill>
                  <a:latin typeface="+mn-lt"/>
                  <a:ea typeface="+mn-ea"/>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600"/>
                </a:spcAft>
                <a:buClr>
                  <a:srgbClr val="0E2841"/>
                </a:buClr>
                <a:buSzTx/>
                <a:buFont typeface="Arial" panose="020B0604020202020204" pitchFamily="34" charset="0"/>
                <a:buNone/>
                <a:tabLst/>
                <a:defRPr/>
              </a:pPr>
              <a:r>
                <a:rPr kumimoji="0" lang="en-US" sz="2100" b="0"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HER2 positivity is associated with a </a:t>
              </a:r>
              <a:r>
                <a:rPr kumimoji="0" lang="en-US" sz="2100" b="1"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worse prognosis </a:t>
              </a:r>
              <a:r>
                <a:rPr kumimoji="0" lang="en-US" sz="2100" b="0"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in advanced BTC</a:t>
              </a:r>
            </a:p>
          </p:txBody>
        </p:sp>
      </p:grpSp>
    </p:spTree>
    <p:extLst>
      <p:ext uri="{BB962C8B-B14F-4D97-AF65-F5344CB8AC3E}">
        <p14:creationId xmlns:p14="http://schemas.microsoft.com/office/powerpoint/2010/main" val="20591967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9F071-1C8B-E238-ABD4-FE3DC0A772E1}"/>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176EAA95-8763-05BC-E8B0-DAF8682A20E5}"/>
              </a:ext>
            </a:extLst>
          </p:cNvPr>
          <p:cNvSpPr txBox="1">
            <a:spLocks/>
          </p:cNvSpPr>
          <p:nvPr/>
        </p:nvSpPr>
        <p:spPr>
          <a:xfrm>
            <a:off x="1484026" y="771340"/>
            <a:ext cx="10155091"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Therapeutic landscape and prevalence of HER2 in advanced BTC</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Clinical indications and methods for HER2 testing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HER2-targeted therapies in BTC: efficacy and safety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deruxtecan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(DESTINY-PanTumor02 and HERB trials)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(HERIZON-BTC-01 trial)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 phase 3 trials for treatment-naïve patients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case discussions</a:t>
            </a:r>
          </a:p>
        </p:txBody>
      </p:sp>
      <p:sp>
        <p:nvSpPr>
          <p:cNvPr id="3" name="Title 1">
            <a:extLst>
              <a:ext uri="{FF2B5EF4-FFF2-40B4-BE49-F238E27FC236}">
                <a16:creationId xmlns:a16="http://schemas.microsoft.com/office/drawing/2014/main" id="{2F61996C-B499-E340-5869-191D9E1CCB11}"/>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Overview of Presentation</a:t>
            </a:r>
          </a:p>
        </p:txBody>
      </p:sp>
      <p:cxnSp>
        <p:nvCxnSpPr>
          <p:cNvPr id="2" name="Straight Connector 1">
            <a:extLst>
              <a:ext uri="{FF2B5EF4-FFF2-40B4-BE49-F238E27FC236}">
                <a16:creationId xmlns:a16="http://schemas.microsoft.com/office/drawing/2014/main" id="{E1FE97B6-10CF-A567-1FD5-69C0019AB596}"/>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03B69A1-D709-D59E-A3BD-CF857DFF5B57}"/>
              </a:ext>
            </a:extLst>
          </p:cNvPr>
          <p:cNvPicPr>
            <a:picLocks noChangeAspect="1"/>
          </p:cNvPicPr>
          <p:nvPr/>
        </p:nvPicPr>
        <p:blipFill>
          <a:blip r:embed="rId3"/>
          <a:srcRect l="1127" t="83276" r="89791" b="3501"/>
          <a:stretch>
            <a:fillRect/>
          </a:stretch>
        </p:blipFill>
        <p:spPr>
          <a:xfrm>
            <a:off x="643364" y="5322356"/>
            <a:ext cx="653654" cy="569627"/>
          </a:xfrm>
          <a:prstGeom prst="rect">
            <a:avLst/>
          </a:prstGeom>
        </p:spPr>
      </p:pic>
      <p:pic>
        <p:nvPicPr>
          <p:cNvPr id="6" name="Picture 5">
            <a:extLst>
              <a:ext uri="{FF2B5EF4-FFF2-40B4-BE49-F238E27FC236}">
                <a16:creationId xmlns:a16="http://schemas.microsoft.com/office/drawing/2014/main" id="{DE26D5F9-FFAB-FABF-5917-B9EC838F2904}"/>
              </a:ext>
            </a:extLst>
          </p:cNvPr>
          <p:cNvPicPr>
            <a:picLocks noChangeAspect="1"/>
          </p:cNvPicPr>
          <p:nvPr/>
        </p:nvPicPr>
        <p:blipFill>
          <a:blip r:embed="rId3"/>
          <a:srcRect l="1080" t="45461" r="89855" b="37958"/>
          <a:stretch>
            <a:fillRect/>
          </a:stretch>
        </p:blipFill>
        <p:spPr>
          <a:xfrm>
            <a:off x="643364" y="3994662"/>
            <a:ext cx="653654" cy="715631"/>
          </a:xfrm>
          <a:prstGeom prst="rect">
            <a:avLst/>
          </a:prstGeom>
        </p:spPr>
      </p:pic>
      <p:pic>
        <p:nvPicPr>
          <p:cNvPr id="7" name="Picture 6">
            <a:extLst>
              <a:ext uri="{FF2B5EF4-FFF2-40B4-BE49-F238E27FC236}">
                <a16:creationId xmlns:a16="http://schemas.microsoft.com/office/drawing/2014/main" id="{E6AC546E-2B69-AB30-BCCE-4DD7B1770D28}"/>
              </a:ext>
            </a:extLst>
          </p:cNvPr>
          <p:cNvPicPr>
            <a:picLocks noChangeAspect="1"/>
          </p:cNvPicPr>
          <p:nvPr/>
        </p:nvPicPr>
        <p:blipFill>
          <a:blip r:embed="rId3"/>
          <a:srcRect t="25366" r="89113" b="55622"/>
          <a:stretch>
            <a:fillRect/>
          </a:stretch>
        </p:blipFill>
        <p:spPr>
          <a:xfrm>
            <a:off x="601173" y="1370935"/>
            <a:ext cx="738036" cy="771340"/>
          </a:xfrm>
          <a:prstGeom prst="rect">
            <a:avLst/>
          </a:prstGeom>
        </p:spPr>
      </p:pic>
      <p:pic>
        <p:nvPicPr>
          <p:cNvPr id="8" name="Picture 7">
            <a:extLst>
              <a:ext uri="{FF2B5EF4-FFF2-40B4-BE49-F238E27FC236}">
                <a16:creationId xmlns:a16="http://schemas.microsoft.com/office/drawing/2014/main" id="{4E002153-974E-60A0-4037-38803FFC8382}"/>
              </a:ext>
            </a:extLst>
          </p:cNvPr>
          <p:cNvPicPr>
            <a:picLocks noChangeAspect="1"/>
          </p:cNvPicPr>
          <p:nvPr/>
        </p:nvPicPr>
        <p:blipFill>
          <a:blip r:embed="rId3"/>
          <a:srcRect t="5095" r="89050" b="74876"/>
          <a:stretch>
            <a:fillRect/>
          </a:stretch>
        </p:blipFill>
        <p:spPr>
          <a:xfrm>
            <a:off x="643364" y="2648564"/>
            <a:ext cx="653654" cy="715631"/>
          </a:xfrm>
          <a:prstGeom prst="rect">
            <a:avLst/>
          </a:prstGeom>
        </p:spPr>
      </p:pic>
    </p:spTree>
    <p:extLst>
      <p:ext uri="{BB962C8B-B14F-4D97-AF65-F5344CB8AC3E}">
        <p14:creationId xmlns:p14="http://schemas.microsoft.com/office/powerpoint/2010/main" val="9999398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E2DE3-B55F-0E5B-038E-3205595B4E7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CB3AFB-7BAC-B391-7CB2-4B4E6B79BE32}"/>
              </a:ext>
            </a:extLst>
          </p:cNvPr>
          <p:cNvSpPr/>
          <p:nvPr/>
        </p:nvSpPr>
        <p:spPr>
          <a:xfrm>
            <a:off x="9199220" y="5737709"/>
            <a:ext cx="2745901" cy="57280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ED36C655-0523-270E-1376-F2A2EF9F8BEB}"/>
              </a:ext>
            </a:extLst>
          </p:cNvPr>
          <p:cNvSpPr/>
          <p:nvPr/>
        </p:nvSpPr>
        <p:spPr>
          <a:xfrm>
            <a:off x="6262129" y="5737709"/>
            <a:ext cx="2745901" cy="57280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3340870B-1F56-4EE1-E332-DACB70980D30}"/>
              </a:ext>
            </a:extLst>
          </p:cNvPr>
          <p:cNvSpPr/>
          <p:nvPr/>
        </p:nvSpPr>
        <p:spPr>
          <a:xfrm>
            <a:off x="3304365" y="5767262"/>
            <a:ext cx="2744835" cy="57666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96BCBC7A-0392-2E9C-410C-95C4FBFF1881}"/>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HER2 testing in BTC: who, when, and how</a:t>
            </a:r>
          </a:p>
        </p:txBody>
      </p:sp>
      <p:sp>
        <p:nvSpPr>
          <p:cNvPr id="28" name="Content Placeholder 7">
            <a:extLst>
              <a:ext uri="{FF2B5EF4-FFF2-40B4-BE49-F238E27FC236}">
                <a16:creationId xmlns:a16="http://schemas.microsoft.com/office/drawing/2014/main" id="{7CA922A7-0191-6EBF-815A-80DADB5E4F59}"/>
              </a:ext>
            </a:extLst>
          </p:cNvPr>
          <p:cNvSpPr txBox="1">
            <a:spLocks/>
          </p:cNvSpPr>
          <p:nvPr/>
        </p:nvSpPr>
        <p:spPr>
          <a:xfrm>
            <a:off x="523160" y="1044472"/>
            <a:ext cx="11139188" cy="156719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patients with locally advanced or metastatic BTC (GBC, eCCA, iCCA)</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diagnosis</a:t>
            </a:r>
          </a:p>
          <a:p>
            <a:pPr marL="1143000" marR="0" lvl="2"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line trials!</a:t>
            </a:r>
          </a:p>
          <a:p>
            <a:pPr marL="1143000" marR="0" lvl="2"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direction: consider earlier testing for neoadjuvant/perioperative strategies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9B008DA-2D85-06CC-B08B-1ABAF19423B7}"/>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Javle et al. Cancer 2016 | Jacobi et al. Oncol Res Treat 2021</a:t>
            </a:r>
          </a:p>
        </p:txBody>
      </p:sp>
      <p:sp>
        <p:nvSpPr>
          <p:cNvPr id="42" name="Content Placeholder 7">
            <a:extLst>
              <a:ext uri="{FF2B5EF4-FFF2-40B4-BE49-F238E27FC236}">
                <a16:creationId xmlns:a16="http://schemas.microsoft.com/office/drawing/2014/main" id="{33D30821-0A2E-7DD5-99E8-2D58E77748B7}"/>
              </a:ext>
            </a:extLst>
          </p:cNvPr>
          <p:cNvSpPr txBox="1">
            <a:spLocks/>
          </p:cNvSpPr>
          <p:nvPr/>
        </p:nvSpPr>
        <p:spPr>
          <a:xfrm>
            <a:off x="523160" y="2822056"/>
            <a:ext cx="3391690" cy="156719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IE"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4" name="Straight Connector 43">
            <a:extLst>
              <a:ext uri="{FF2B5EF4-FFF2-40B4-BE49-F238E27FC236}">
                <a16:creationId xmlns:a16="http://schemas.microsoft.com/office/drawing/2014/main" id="{DBCA210E-1213-9A6D-7E3F-DF325575297D}"/>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pic>
        <p:nvPicPr>
          <p:cNvPr id="52" name="Picture 2" descr="Free Tumor (round) Icons, Symbols &amp; Images | BioRender">
            <a:extLst>
              <a:ext uri="{FF2B5EF4-FFF2-40B4-BE49-F238E27FC236}">
                <a16:creationId xmlns:a16="http://schemas.microsoft.com/office/drawing/2014/main" id="{F309B3B7-6FAF-07A5-C71D-D9E7D9645A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10" t="25158" r="20883" b="25946"/>
          <a:stretch>
            <a:fillRect/>
          </a:stretch>
        </p:blipFill>
        <p:spPr bwMode="auto">
          <a:xfrm flipH="1">
            <a:off x="1686177" y="5851198"/>
            <a:ext cx="263023" cy="246965"/>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2B93E9BA-AE81-E301-073A-0DE881E46335}"/>
              </a:ext>
            </a:extLst>
          </p:cNvPr>
          <p:cNvGrpSpPr/>
          <p:nvPr/>
        </p:nvGrpSpPr>
        <p:grpSpPr>
          <a:xfrm>
            <a:off x="225972" y="3603158"/>
            <a:ext cx="11719149" cy="2757497"/>
            <a:chOff x="145473" y="3823241"/>
            <a:chExt cx="11719149" cy="2757497"/>
          </a:xfrm>
        </p:grpSpPr>
        <p:grpSp>
          <p:nvGrpSpPr>
            <p:cNvPr id="47" name="Group 46">
              <a:extLst>
                <a:ext uri="{FF2B5EF4-FFF2-40B4-BE49-F238E27FC236}">
                  <a16:creationId xmlns:a16="http://schemas.microsoft.com/office/drawing/2014/main" id="{D55EC71E-6A0F-F29B-A65E-C6DA728BAC3D}"/>
                </a:ext>
              </a:extLst>
            </p:cNvPr>
            <p:cNvGrpSpPr/>
            <p:nvPr/>
          </p:nvGrpSpPr>
          <p:grpSpPr>
            <a:xfrm>
              <a:off x="145473" y="3823241"/>
              <a:ext cx="11719149" cy="2013267"/>
              <a:chOff x="244632" y="4044995"/>
              <a:chExt cx="11719149" cy="2013267"/>
            </a:xfrm>
          </p:grpSpPr>
          <p:grpSp>
            <p:nvGrpSpPr>
              <p:cNvPr id="7" name="Group 6">
                <a:extLst>
                  <a:ext uri="{FF2B5EF4-FFF2-40B4-BE49-F238E27FC236}">
                    <a16:creationId xmlns:a16="http://schemas.microsoft.com/office/drawing/2014/main" id="{562A1C15-3138-7FC6-3533-082D2A5368A0}"/>
                  </a:ext>
                </a:extLst>
              </p:cNvPr>
              <p:cNvGrpSpPr/>
              <p:nvPr/>
            </p:nvGrpSpPr>
            <p:grpSpPr>
              <a:xfrm>
                <a:off x="3319511" y="4044995"/>
                <a:ext cx="8644270" cy="2013267"/>
                <a:chOff x="972607" y="3194406"/>
                <a:chExt cx="10460386" cy="1820484"/>
              </a:xfrm>
            </p:grpSpPr>
            <p:sp>
              <p:nvSpPr>
                <p:cNvPr id="8" name="Rectangle 7">
                  <a:extLst>
                    <a:ext uri="{FF2B5EF4-FFF2-40B4-BE49-F238E27FC236}">
                      <a16:creationId xmlns:a16="http://schemas.microsoft.com/office/drawing/2014/main" id="{D1F8BDD4-E2EE-97FE-E272-F10ED15837D3}"/>
                    </a:ext>
                  </a:extLst>
                </p:cNvPr>
                <p:cNvSpPr/>
                <p:nvPr/>
              </p:nvSpPr>
              <p:spPr>
                <a:xfrm>
                  <a:off x="972607" y="3194406"/>
                  <a:ext cx="3321511" cy="554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Immunohistochemistry (IHC) </a:t>
                  </a:r>
                  <a:r>
                    <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EAF2E621-AA42-06D0-3F4E-632A78C3054A}"/>
                    </a:ext>
                  </a:extLst>
                </p:cNvPr>
                <p:cNvSpPr/>
                <p:nvPr/>
              </p:nvSpPr>
              <p:spPr>
                <a:xfrm>
                  <a:off x="972607" y="3860407"/>
                  <a:ext cx="3321511" cy="52144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HER2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protein </a:t>
                  </a: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B326DFA6-EDC8-7773-ED17-E678B2BF580F}"/>
                    </a:ext>
                  </a:extLst>
                </p:cNvPr>
                <p:cNvSpPr/>
                <p:nvPr/>
              </p:nvSpPr>
              <p:spPr>
                <a:xfrm>
                  <a:off x="4556034" y="3194406"/>
                  <a:ext cx="3322800" cy="5544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situ </a:t>
                  </a: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hybridization (ISH) </a:t>
                  </a:r>
                  <a:r>
                    <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F170FD19-A46F-E60D-A487-BDF7E5B26290}"/>
                    </a:ext>
                  </a:extLst>
                </p:cNvPr>
                <p:cNvSpPr/>
                <p:nvPr/>
              </p:nvSpPr>
              <p:spPr>
                <a:xfrm>
                  <a:off x="4556034" y="3860408"/>
                  <a:ext cx="3322800" cy="52144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ERBB2</a:t>
                  </a: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DNA</a:t>
                  </a:r>
                </a:p>
              </p:txBody>
            </p:sp>
            <p:sp>
              <p:nvSpPr>
                <p:cNvPr id="24" name="Rectangle 23">
                  <a:extLst>
                    <a:ext uri="{FF2B5EF4-FFF2-40B4-BE49-F238E27FC236}">
                      <a16:creationId xmlns:a16="http://schemas.microsoft.com/office/drawing/2014/main" id="{7ED61114-ADDF-5FC7-70AF-EE27EF69D469}"/>
                    </a:ext>
                  </a:extLst>
                </p:cNvPr>
                <p:cNvSpPr/>
                <p:nvPr/>
              </p:nvSpPr>
              <p:spPr>
                <a:xfrm>
                  <a:off x="4556034" y="4494977"/>
                  <a:ext cx="3322800" cy="51795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ERBB2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amplification</a:t>
                  </a:r>
                </a:p>
              </p:txBody>
            </p:sp>
            <p:sp>
              <p:nvSpPr>
                <p:cNvPr id="25" name="Rectangle 24">
                  <a:extLst>
                    <a:ext uri="{FF2B5EF4-FFF2-40B4-BE49-F238E27FC236}">
                      <a16:creationId xmlns:a16="http://schemas.microsoft.com/office/drawing/2014/main" id="{3BE41D61-DD24-FDCF-29A5-1A63CD8B4AED}"/>
                    </a:ext>
                  </a:extLst>
                </p:cNvPr>
                <p:cNvSpPr/>
                <p:nvPr/>
              </p:nvSpPr>
              <p:spPr>
                <a:xfrm>
                  <a:off x="8110193" y="3194406"/>
                  <a:ext cx="3322800" cy="554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Next-generation sequencing (NGS) </a:t>
                  </a:r>
                  <a:r>
                    <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C2EB3122-95F4-2C13-380D-D43E053D3B26}"/>
                    </a:ext>
                  </a:extLst>
                </p:cNvPr>
                <p:cNvSpPr/>
                <p:nvPr/>
              </p:nvSpPr>
              <p:spPr>
                <a:xfrm>
                  <a:off x="8110193" y="3843928"/>
                  <a:ext cx="3322800" cy="52144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ERBB2</a:t>
                  </a: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DNA </a:t>
                  </a: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6E9BF5BB-9053-4654-1058-A03AF63FA304}"/>
                    </a:ext>
                  </a:extLst>
                </p:cNvPr>
                <p:cNvSpPr/>
                <p:nvPr/>
              </p:nvSpPr>
              <p:spPr>
                <a:xfrm>
                  <a:off x="8110193" y="4496936"/>
                  <a:ext cx="3322800" cy="51795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ERBB2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amplification</a:t>
                  </a:r>
                </a:p>
              </p:txBody>
            </p:sp>
          </p:grpSp>
          <p:sp>
            <p:nvSpPr>
              <p:cNvPr id="45" name="Rectangle 44">
                <a:extLst>
                  <a:ext uri="{FF2B5EF4-FFF2-40B4-BE49-F238E27FC236}">
                    <a16:creationId xmlns:a16="http://schemas.microsoft.com/office/drawing/2014/main" id="{D256928A-CD51-52D3-CC40-69E3B12AC0F0}"/>
                  </a:ext>
                </a:extLst>
              </p:cNvPr>
              <p:cNvSpPr/>
              <p:nvPr/>
            </p:nvSpPr>
            <p:spPr>
              <a:xfrm>
                <a:off x="244632" y="5491581"/>
                <a:ext cx="2876451" cy="564516"/>
              </a:xfrm>
              <a:prstGeom prst="rect">
                <a:avLst/>
              </a:prstGeom>
              <a:solidFill>
                <a:schemeClr val="bg1"/>
              </a:solidFill>
              <a:ln w="38100">
                <a:solidFill>
                  <a:srgbClr val="1A6A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it indicates</a:t>
                </a:r>
              </a:p>
            </p:txBody>
          </p:sp>
          <p:sp>
            <p:nvSpPr>
              <p:cNvPr id="46" name="Rectangle 45">
                <a:extLst>
                  <a:ext uri="{FF2B5EF4-FFF2-40B4-BE49-F238E27FC236}">
                    <a16:creationId xmlns:a16="http://schemas.microsoft.com/office/drawing/2014/main" id="{0369134F-E874-4849-5A39-BAADC410DA8A}"/>
                  </a:ext>
                </a:extLst>
              </p:cNvPr>
              <p:cNvSpPr/>
              <p:nvPr/>
            </p:nvSpPr>
            <p:spPr>
              <a:xfrm>
                <a:off x="244632" y="4760712"/>
                <a:ext cx="2876451" cy="576661"/>
              </a:xfrm>
              <a:prstGeom prst="rect">
                <a:avLst/>
              </a:prstGeom>
              <a:solidFill>
                <a:schemeClr val="bg1"/>
              </a:solidFill>
              <a:ln w="38100">
                <a:solidFill>
                  <a:srgbClr val="1A6A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it detects</a:t>
                </a:r>
              </a:p>
            </p:txBody>
          </p:sp>
        </p:grpSp>
        <p:sp>
          <p:nvSpPr>
            <p:cNvPr id="55" name="Rectangle 54">
              <a:extLst>
                <a:ext uri="{FF2B5EF4-FFF2-40B4-BE49-F238E27FC236}">
                  <a16:creationId xmlns:a16="http://schemas.microsoft.com/office/drawing/2014/main" id="{FF67C495-9C32-E755-B9B0-897B095D5476}"/>
                </a:ext>
              </a:extLst>
            </p:cNvPr>
            <p:cNvSpPr/>
            <p:nvPr/>
          </p:nvSpPr>
          <p:spPr>
            <a:xfrm>
              <a:off x="145473" y="6016222"/>
              <a:ext cx="2876451" cy="564516"/>
            </a:xfrm>
            <a:prstGeom prst="rect">
              <a:avLst/>
            </a:prstGeom>
            <a:solidFill>
              <a:schemeClr val="bg1"/>
            </a:solidFill>
            <a:ln w="38100">
              <a:solidFill>
                <a:srgbClr val="1A6A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Tissue and/or b</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lood</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-based</a:t>
              </a:r>
            </a:p>
          </p:txBody>
        </p:sp>
      </p:grpSp>
      <p:sp>
        <p:nvSpPr>
          <p:cNvPr id="54" name="Rectangle 53">
            <a:extLst>
              <a:ext uri="{FF2B5EF4-FFF2-40B4-BE49-F238E27FC236}">
                <a16:creationId xmlns:a16="http://schemas.microsoft.com/office/drawing/2014/main" id="{655AB3AA-CFB6-534A-2183-20FAFD2CA40A}"/>
              </a:ext>
            </a:extLst>
          </p:cNvPr>
          <p:cNvSpPr/>
          <p:nvPr/>
        </p:nvSpPr>
        <p:spPr>
          <a:xfrm>
            <a:off x="3300850" y="5039765"/>
            <a:ext cx="2744835" cy="57666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HER2 </a:t>
            </a:r>
            <a:r>
              <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overexpression </a:t>
            </a: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8" name="Picture 4" descr="Tumor - Free healthcare and medical icons">
            <a:extLst>
              <a:ext uri="{FF2B5EF4-FFF2-40B4-BE49-F238E27FC236}">
                <a16:creationId xmlns:a16="http://schemas.microsoft.com/office/drawing/2014/main" id="{65CD5C07-93EF-94AA-C860-F2FC3E314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59120" y="5837279"/>
            <a:ext cx="436626" cy="4366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umor - Free healthcare and medical icons">
            <a:extLst>
              <a:ext uri="{FF2B5EF4-FFF2-40B4-BE49-F238E27FC236}">
                <a16:creationId xmlns:a16="http://schemas.microsoft.com/office/drawing/2014/main" id="{FEB514E3-2829-0401-FAA5-C6CC4B384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416766" y="5796139"/>
            <a:ext cx="436626" cy="436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umor - Free healthcare and medical icons">
            <a:extLst>
              <a:ext uri="{FF2B5EF4-FFF2-40B4-BE49-F238E27FC236}">
                <a16:creationId xmlns:a16="http://schemas.microsoft.com/office/drawing/2014/main" id="{66FA9804-89F7-E1C2-54EA-6CD26BEF2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62667" y="5805798"/>
            <a:ext cx="436626" cy="4366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ood Icon PNGs for Free Download">
            <a:extLst>
              <a:ext uri="{FF2B5EF4-FFF2-40B4-BE49-F238E27FC236}">
                <a16:creationId xmlns:a16="http://schemas.microsoft.com/office/drawing/2014/main" id="{D5D39D44-861C-679B-DFEC-380E6770A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91006" y="5796139"/>
            <a:ext cx="287441" cy="42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873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40905" cy="1501346"/>
          </a:xfrm>
        </p:spPr>
        <p:txBody>
          <a:bodyPr/>
          <a:lstStyle/>
          <a:p>
            <a:pPr marL="98425" indent="0">
              <a:buNone/>
            </a:pPr>
            <a:r>
              <a:rPr lang="en-US" sz="2500" b="0" dirty="0"/>
              <a:t>This activity is supported by educational grants from AstraZeneca Pharmaceuticals LP, Daiichi Sankyo Inc, and Jazz Pharmaceuticals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DF6675-E361-E579-5172-E31CE9B9F1D7}"/>
              </a:ext>
            </a:extLst>
          </p:cNvPr>
          <p:cNvGrpSpPr/>
          <p:nvPr/>
        </p:nvGrpSpPr>
        <p:grpSpPr>
          <a:xfrm>
            <a:off x="2526395" y="1220718"/>
            <a:ext cx="7139207" cy="5096655"/>
            <a:chOff x="2643117" y="1662099"/>
            <a:chExt cx="5711826" cy="4041101"/>
          </a:xfrm>
        </p:grpSpPr>
        <p:sp>
          <p:nvSpPr>
            <p:cNvPr id="3" name="Freeform: Shape 4">
              <a:extLst>
                <a:ext uri="{FF2B5EF4-FFF2-40B4-BE49-F238E27FC236}">
                  <a16:creationId xmlns:a16="http://schemas.microsoft.com/office/drawing/2014/main" id="{8A8DE22A-6653-5E75-BC81-903F965568A9}"/>
                </a:ext>
              </a:extLst>
            </p:cNvPr>
            <p:cNvSpPr/>
            <p:nvPr/>
          </p:nvSpPr>
          <p:spPr>
            <a:xfrm>
              <a:off x="2966329" y="1662099"/>
              <a:ext cx="5065400" cy="555513"/>
            </a:xfrm>
            <a:prstGeom prst="roundRect">
              <a:avLst/>
            </a:pr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locally advanced or metastatic BTC</a:t>
              </a:r>
            </a:p>
          </p:txBody>
        </p:sp>
        <p:sp>
          <p:nvSpPr>
            <p:cNvPr id="4" name="Freeform: Shape 4">
              <a:extLst>
                <a:ext uri="{FF2B5EF4-FFF2-40B4-BE49-F238E27FC236}">
                  <a16:creationId xmlns:a16="http://schemas.microsoft.com/office/drawing/2014/main" id="{5CB7A098-86EA-4860-ABEC-6955F8A70EA6}"/>
                </a:ext>
              </a:extLst>
            </p:cNvPr>
            <p:cNvSpPr/>
            <p:nvPr/>
          </p:nvSpPr>
          <p:spPr>
            <a:xfrm>
              <a:off x="4384494" y="2606381"/>
              <a:ext cx="2229070" cy="288000"/>
            </a:xfrm>
            <a:prstGeom prst="round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HER2 testing using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IHC </a:t>
              </a:r>
              <a:r>
                <a:rPr kumimoji="0" lang="en-IE" sz="14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4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Freeform: Shape 4">
              <a:extLst>
                <a:ext uri="{FF2B5EF4-FFF2-40B4-BE49-F238E27FC236}">
                  <a16:creationId xmlns:a16="http://schemas.microsoft.com/office/drawing/2014/main" id="{8B1EB365-7A1E-1687-5D32-93CAA3E3D381}"/>
                </a:ext>
              </a:extLst>
            </p:cNvPr>
            <p:cNvSpPr/>
            <p:nvPr/>
          </p:nvSpPr>
          <p:spPr>
            <a:xfrm>
              <a:off x="2966330" y="3224100"/>
              <a:ext cx="1225309" cy="288000"/>
            </a:xfrm>
            <a:prstGeom prst="roundRect">
              <a:avLst/>
            </a:prstGeom>
            <a:solidFill>
              <a:schemeClr val="tx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Score 0 or 1+</a:t>
              </a:r>
              <a:endPar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reeform: Shape 4">
              <a:extLst>
                <a:ext uri="{FF2B5EF4-FFF2-40B4-BE49-F238E27FC236}">
                  <a16:creationId xmlns:a16="http://schemas.microsoft.com/office/drawing/2014/main" id="{13A96AC8-D12F-077E-6FBF-6499EE631044}"/>
                </a:ext>
              </a:extLst>
            </p:cNvPr>
            <p:cNvSpPr/>
            <p:nvPr/>
          </p:nvSpPr>
          <p:spPr>
            <a:xfrm>
              <a:off x="4886377" y="3224100"/>
              <a:ext cx="1225309" cy="288000"/>
            </a:xfrm>
            <a:prstGeom prst="roundRect">
              <a:avLst/>
            </a:prstGeom>
            <a:solidFill>
              <a:schemeClr val="tx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Score 2+</a:t>
              </a:r>
              <a:endPar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Freeform: Shape 4">
              <a:extLst>
                <a:ext uri="{FF2B5EF4-FFF2-40B4-BE49-F238E27FC236}">
                  <a16:creationId xmlns:a16="http://schemas.microsoft.com/office/drawing/2014/main" id="{86070B56-1F51-EA2F-2CF3-23E5EF103EFA}"/>
                </a:ext>
              </a:extLst>
            </p:cNvPr>
            <p:cNvSpPr/>
            <p:nvPr/>
          </p:nvSpPr>
          <p:spPr>
            <a:xfrm>
              <a:off x="6806423" y="3224100"/>
              <a:ext cx="1225309" cy="288000"/>
            </a:xfrm>
            <a:prstGeom prst="roundRect">
              <a:avLst/>
            </a:prstGeom>
            <a:solidFill>
              <a:schemeClr val="tx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Score 3+</a:t>
              </a:r>
              <a:endPar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reeform: Shape 4">
              <a:extLst>
                <a:ext uri="{FF2B5EF4-FFF2-40B4-BE49-F238E27FC236}">
                  <a16:creationId xmlns:a16="http://schemas.microsoft.com/office/drawing/2014/main" id="{EE4364BB-E1AD-CF71-BBC6-7EA3A2092339}"/>
                </a:ext>
              </a:extLst>
            </p:cNvPr>
            <p:cNvSpPr/>
            <p:nvPr/>
          </p:nvSpPr>
          <p:spPr>
            <a:xfrm>
              <a:off x="6806422" y="3639463"/>
              <a:ext cx="1225309" cy="28800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positive</a:t>
              </a:r>
              <a:endPar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reeform: Shape 4">
              <a:extLst>
                <a:ext uri="{FF2B5EF4-FFF2-40B4-BE49-F238E27FC236}">
                  <a16:creationId xmlns:a16="http://schemas.microsoft.com/office/drawing/2014/main" id="{2DD034A9-F581-E4DA-7508-1828F55B5796}"/>
                </a:ext>
              </a:extLst>
            </p:cNvPr>
            <p:cNvSpPr/>
            <p:nvPr/>
          </p:nvSpPr>
          <p:spPr>
            <a:xfrm>
              <a:off x="2966329" y="3639463"/>
              <a:ext cx="1225309" cy="288000"/>
            </a:xfrm>
            <a:prstGeom prst="roundRect">
              <a:avLst/>
            </a:prstGeom>
            <a:solidFill>
              <a:schemeClr val="tx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negative</a:t>
              </a:r>
            </a:p>
          </p:txBody>
        </p:sp>
        <p:sp>
          <p:nvSpPr>
            <p:cNvPr id="10" name="Freeform: Shape 4">
              <a:extLst>
                <a:ext uri="{FF2B5EF4-FFF2-40B4-BE49-F238E27FC236}">
                  <a16:creationId xmlns:a16="http://schemas.microsoft.com/office/drawing/2014/main" id="{9BE014A7-3A4D-D879-D279-EE02BCD57671}"/>
                </a:ext>
              </a:extLst>
            </p:cNvPr>
            <p:cNvSpPr/>
            <p:nvPr/>
          </p:nvSpPr>
          <p:spPr>
            <a:xfrm>
              <a:off x="4886377" y="3640032"/>
              <a:ext cx="1225309" cy="288000"/>
            </a:xfrm>
            <a:prstGeom prst="round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Inconclusive</a:t>
              </a:r>
            </a:p>
          </p:txBody>
        </p:sp>
        <p:sp>
          <p:nvSpPr>
            <p:cNvPr id="11" name="Freeform: Shape 4">
              <a:extLst>
                <a:ext uri="{FF2B5EF4-FFF2-40B4-BE49-F238E27FC236}">
                  <a16:creationId xmlns:a16="http://schemas.microsoft.com/office/drawing/2014/main" id="{FAEA7329-464E-93F3-695F-219D81050F6B}"/>
                </a:ext>
              </a:extLst>
            </p:cNvPr>
            <p:cNvSpPr/>
            <p:nvPr/>
          </p:nvSpPr>
          <p:spPr>
            <a:xfrm>
              <a:off x="4384496" y="4452022"/>
              <a:ext cx="2229070" cy="288000"/>
            </a:xfrm>
            <a:prstGeom prst="roundRect">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HER2 testing using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ISH </a:t>
              </a:r>
              <a:r>
                <a:rPr kumimoji="0" lang="en-IE" sz="14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Freeform: Shape 4">
              <a:extLst>
                <a:ext uri="{FF2B5EF4-FFF2-40B4-BE49-F238E27FC236}">
                  <a16:creationId xmlns:a16="http://schemas.microsoft.com/office/drawing/2014/main" id="{A660EA19-DE6A-4633-A9B3-AC7C549BAA0D}"/>
                </a:ext>
              </a:extLst>
            </p:cNvPr>
            <p:cNvSpPr/>
            <p:nvPr/>
          </p:nvSpPr>
          <p:spPr>
            <a:xfrm>
              <a:off x="3756641" y="4962490"/>
              <a:ext cx="1447820" cy="296268"/>
            </a:xfrm>
            <a:prstGeom prst="round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 not amplified</a:t>
              </a:r>
            </a:p>
          </p:txBody>
        </p:sp>
        <p:sp>
          <p:nvSpPr>
            <p:cNvPr id="13" name="Freeform: Shape 4">
              <a:extLst>
                <a:ext uri="{FF2B5EF4-FFF2-40B4-BE49-F238E27FC236}">
                  <a16:creationId xmlns:a16="http://schemas.microsoft.com/office/drawing/2014/main" id="{4E5F6A4D-4D39-C1AC-9350-037013A85D68}"/>
                </a:ext>
              </a:extLst>
            </p:cNvPr>
            <p:cNvSpPr/>
            <p:nvPr/>
          </p:nvSpPr>
          <p:spPr>
            <a:xfrm>
              <a:off x="3867896" y="5406932"/>
              <a:ext cx="1225309" cy="296268"/>
            </a:xfrm>
            <a:prstGeom prst="roundRect">
              <a:avLst/>
            </a:prstGeom>
            <a:solidFill>
              <a:schemeClr val="tx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negative</a:t>
              </a:r>
              <a:endPar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Shape 4">
              <a:extLst>
                <a:ext uri="{FF2B5EF4-FFF2-40B4-BE49-F238E27FC236}">
                  <a16:creationId xmlns:a16="http://schemas.microsoft.com/office/drawing/2014/main" id="{FF9869D4-65B1-5731-2437-690D0B88C173}"/>
                </a:ext>
              </a:extLst>
            </p:cNvPr>
            <p:cNvSpPr/>
            <p:nvPr/>
          </p:nvSpPr>
          <p:spPr>
            <a:xfrm>
              <a:off x="5770086" y="4962490"/>
              <a:ext cx="1494850" cy="296268"/>
            </a:xfrm>
            <a:prstGeom prst="roundRect">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 amplified</a:t>
              </a:r>
            </a:p>
          </p:txBody>
        </p:sp>
        <p:sp>
          <p:nvSpPr>
            <p:cNvPr id="15" name="Freeform: Shape 4">
              <a:extLst>
                <a:ext uri="{FF2B5EF4-FFF2-40B4-BE49-F238E27FC236}">
                  <a16:creationId xmlns:a16="http://schemas.microsoft.com/office/drawing/2014/main" id="{748784C3-6556-E266-69DA-3F332EDCDA3E}"/>
                </a:ext>
              </a:extLst>
            </p:cNvPr>
            <p:cNvSpPr/>
            <p:nvPr/>
          </p:nvSpPr>
          <p:spPr>
            <a:xfrm>
              <a:off x="5904856" y="5415200"/>
              <a:ext cx="1225309" cy="28800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 positive</a:t>
              </a:r>
              <a:endPar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6" name="Connector: Elbow 101">
              <a:extLst>
                <a:ext uri="{FF2B5EF4-FFF2-40B4-BE49-F238E27FC236}">
                  <a16:creationId xmlns:a16="http://schemas.microsoft.com/office/drawing/2014/main" id="{3F39B9F8-10E1-85FC-1A30-11E25BC8E5E2}"/>
                </a:ext>
              </a:extLst>
            </p:cNvPr>
            <p:cNvCxnSpPr>
              <a:cxnSpLocks/>
              <a:stCxn id="4" idx="2"/>
              <a:endCxn id="5" idx="0"/>
            </p:cNvCxnSpPr>
            <p:nvPr/>
          </p:nvCxnSpPr>
          <p:spPr>
            <a:xfrm rot="5400000">
              <a:off x="4374148" y="2099218"/>
              <a:ext cx="329719" cy="192004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04">
              <a:extLst>
                <a:ext uri="{FF2B5EF4-FFF2-40B4-BE49-F238E27FC236}">
                  <a16:creationId xmlns:a16="http://schemas.microsoft.com/office/drawing/2014/main" id="{8E73C5C8-F500-CF6A-AD97-85E4745AF611}"/>
                </a:ext>
              </a:extLst>
            </p:cNvPr>
            <p:cNvCxnSpPr>
              <a:cxnSpLocks/>
              <a:stCxn id="4" idx="2"/>
              <a:endCxn id="7" idx="0"/>
            </p:cNvCxnSpPr>
            <p:nvPr/>
          </p:nvCxnSpPr>
          <p:spPr>
            <a:xfrm rot="16200000" flipH="1">
              <a:off x="6294194" y="2099215"/>
              <a:ext cx="329719" cy="192004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B1C19C5-E3E6-6B5F-7BED-AB9F547DABC4}"/>
                </a:ext>
              </a:extLst>
            </p:cNvPr>
            <p:cNvCxnSpPr>
              <a:stCxn id="4" idx="2"/>
              <a:endCxn id="6" idx="0"/>
            </p:cNvCxnSpPr>
            <p:nvPr/>
          </p:nvCxnSpPr>
          <p:spPr>
            <a:xfrm>
              <a:off x="5499029" y="2894381"/>
              <a:ext cx="3" cy="329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69B38A-FF9E-892E-E50D-65EE6C02E16C}"/>
                </a:ext>
              </a:extLst>
            </p:cNvPr>
            <p:cNvCxnSpPr>
              <a:cxnSpLocks/>
              <a:stCxn id="6" idx="2"/>
              <a:endCxn id="10" idx="0"/>
            </p:cNvCxnSpPr>
            <p:nvPr/>
          </p:nvCxnSpPr>
          <p:spPr>
            <a:xfrm>
              <a:off x="5499032" y="3512100"/>
              <a:ext cx="0" cy="127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5C2AA3B-9ACC-DBCD-2FE2-8B2B5F426019}"/>
                </a:ext>
              </a:extLst>
            </p:cNvPr>
            <p:cNvCxnSpPr>
              <a:cxnSpLocks/>
              <a:stCxn id="5" idx="2"/>
              <a:endCxn id="9" idx="0"/>
            </p:cNvCxnSpPr>
            <p:nvPr/>
          </p:nvCxnSpPr>
          <p:spPr>
            <a:xfrm flipH="1">
              <a:off x="3578984" y="3512100"/>
              <a:ext cx="1" cy="127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0FD2198-77FB-838E-188B-761FAE059F1B}"/>
                </a:ext>
              </a:extLst>
            </p:cNvPr>
            <p:cNvCxnSpPr>
              <a:cxnSpLocks/>
              <a:stCxn id="7" idx="2"/>
              <a:endCxn id="8" idx="0"/>
            </p:cNvCxnSpPr>
            <p:nvPr/>
          </p:nvCxnSpPr>
          <p:spPr>
            <a:xfrm flipH="1">
              <a:off x="7419077" y="3512100"/>
              <a:ext cx="1" cy="127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458FA5B-E869-397A-5759-A6AE816C5E9B}"/>
                </a:ext>
              </a:extLst>
            </p:cNvPr>
            <p:cNvCxnSpPr>
              <a:cxnSpLocks/>
              <a:stCxn id="10" idx="2"/>
              <a:endCxn id="11" idx="0"/>
            </p:cNvCxnSpPr>
            <p:nvPr/>
          </p:nvCxnSpPr>
          <p:spPr>
            <a:xfrm flipH="1">
              <a:off x="5499031" y="3928032"/>
              <a:ext cx="1" cy="523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121">
              <a:extLst>
                <a:ext uri="{FF2B5EF4-FFF2-40B4-BE49-F238E27FC236}">
                  <a16:creationId xmlns:a16="http://schemas.microsoft.com/office/drawing/2014/main" id="{DF42B07E-4B55-7BF2-C173-95176A0CE17A}"/>
                </a:ext>
              </a:extLst>
            </p:cNvPr>
            <p:cNvCxnSpPr>
              <a:cxnSpLocks/>
              <a:stCxn id="11" idx="2"/>
              <a:endCxn id="12" idx="0"/>
            </p:cNvCxnSpPr>
            <p:nvPr/>
          </p:nvCxnSpPr>
          <p:spPr>
            <a:xfrm rot="5400000">
              <a:off x="4878557" y="4342016"/>
              <a:ext cx="222468" cy="101848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124">
              <a:extLst>
                <a:ext uri="{FF2B5EF4-FFF2-40B4-BE49-F238E27FC236}">
                  <a16:creationId xmlns:a16="http://schemas.microsoft.com/office/drawing/2014/main" id="{C7DB008F-4C6D-ACA3-D646-A4ACF8F482AE}"/>
                </a:ext>
              </a:extLst>
            </p:cNvPr>
            <p:cNvCxnSpPr>
              <a:cxnSpLocks/>
              <a:stCxn id="11" idx="2"/>
              <a:endCxn id="14" idx="0"/>
            </p:cNvCxnSpPr>
            <p:nvPr/>
          </p:nvCxnSpPr>
          <p:spPr>
            <a:xfrm rot="16200000" flipH="1">
              <a:off x="5897037" y="4342016"/>
              <a:ext cx="222468" cy="101848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1DA7C45-C1EC-C9C9-E9FA-08023AD7E097}"/>
                </a:ext>
              </a:extLst>
            </p:cNvPr>
            <p:cNvCxnSpPr>
              <a:cxnSpLocks/>
              <a:stCxn id="14" idx="2"/>
              <a:endCxn id="15" idx="0"/>
            </p:cNvCxnSpPr>
            <p:nvPr/>
          </p:nvCxnSpPr>
          <p:spPr>
            <a:xfrm>
              <a:off x="6517511" y="5258758"/>
              <a:ext cx="0" cy="156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493FC78-A679-2DF5-FA2C-B8A4A3C9E1AB}"/>
                </a:ext>
              </a:extLst>
            </p:cNvPr>
            <p:cNvCxnSpPr>
              <a:cxnSpLocks/>
              <a:stCxn id="12" idx="2"/>
              <a:endCxn id="13" idx="0"/>
            </p:cNvCxnSpPr>
            <p:nvPr/>
          </p:nvCxnSpPr>
          <p:spPr>
            <a:xfrm>
              <a:off x="4480551" y="5258758"/>
              <a:ext cx="0" cy="148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Freeform: Shape 4">
              <a:extLst>
                <a:ext uri="{FF2B5EF4-FFF2-40B4-BE49-F238E27FC236}">
                  <a16:creationId xmlns:a16="http://schemas.microsoft.com/office/drawing/2014/main" id="{4048FDEB-9B38-07F1-95ED-F5BEC2568ACB}"/>
                </a:ext>
              </a:extLst>
            </p:cNvPr>
            <p:cNvSpPr/>
            <p:nvPr/>
          </p:nvSpPr>
          <p:spPr>
            <a:xfrm>
              <a:off x="2643117" y="4066816"/>
              <a:ext cx="1871734" cy="223842"/>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0" rIns="36000" bIns="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further testing required</a:t>
              </a:r>
            </a:p>
          </p:txBody>
        </p:sp>
        <p:cxnSp>
          <p:nvCxnSpPr>
            <p:cNvPr id="28" name="Straight Arrow Connector 27">
              <a:extLst>
                <a:ext uri="{FF2B5EF4-FFF2-40B4-BE49-F238E27FC236}">
                  <a16:creationId xmlns:a16="http://schemas.microsoft.com/office/drawing/2014/main" id="{F8193C7A-0439-9E8C-5986-ABBEE073F4E9}"/>
                </a:ext>
              </a:extLst>
            </p:cNvPr>
            <p:cNvCxnSpPr>
              <a:cxnSpLocks/>
              <a:stCxn id="9" idx="2"/>
              <a:endCxn id="27" idx="0"/>
            </p:cNvCxnSpPr>
            <p:nvPr/>
          </p:nvCxnSpPr>
          <p:spPr>
            <a:xfrm>
              <a:off x="3578984" y="3927463"/>
              <a:ext cx="0" cy="139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Freeform: Shape 4">
              <a:extLst>
                <a:ext uri="{FF2B5EF4-FFF2-40B4-BE49-F238E27FC236}">
                  <a16:creationId xmlns:a16="http://schemas.microsoft.com/office/drawing/2014/main" id="{454AC724-CCFB-C05F-6914-902D65C394BC}"/>
                </a:ext>
              </a:extLst>
            </p:cNvPr>
            <p:cNvSpPr/>
            <p:nvPr/>
          </p:nvSpPr>
          <p:spPr>
            <a:xfrm>
              <a:off x="6483209" y="4066816"/>
              <a:ext cx="1871734" cy="223842"/>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00" tIns="0" rIns="36000" bIns="0" numCol="1" spcCol="1270" anchor="ctr" anchorCtr="0">
              <a:noAutofit/>
            </a:bodyPr>
            <a:lstStyle/>
            <a:p>
              <a:pPr marL="0" marR="0" lvl="0" indent="0" algn="ctr" defTabSz="622051"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further testing required</a:t>
              </a:r>
            </a:p>
          </p:txBody>
        </p:sp>
        <p:cxnSp>
          <p:nvCxnSpPr>
            <p:cNvPr id="30" name="Straight Arrow Connector 29">
              <a:extLst>
                <a:ext uri="{FF2B5EF4-FFF2-40B4-BE49-F238E27FC236}">
                  <a16:creationId xmlns:a16="http://schemas.microsoft.com/office/drawing/2014/main" id="{547A26E7-E84F-7EC4-D800-140074385AF4}"/>
                </a:ext>
              </a:extLst>
            </p:cNvPr>
            <p:cNvCxnSpPr>
              <a:cxnSpLocks/>
              <a:stCxn id="8" idx="2"/>
              <a:endCxn id="29" idx="0"/>
            </p:cNvCxnSpPr>
            <p:nvPr/>
          </p:nvCxnSpPr>
          <p:spPr>
            <a:xfrm flipH="1">
              <a:off x="7419076" y="3927463"/>
              <a:ext cx="1" cy="139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08482E7-FEF6-4914-F53F-5C2D6CA705C0}"/>
                </a:ext>
              </a:extLst>
            </p:cNvPr>
            <p:cNvCxnSpPr>
              <a:cxnSpLocks/>
            </p:cNvCxnSpPr>
            <p:nvPr/>
          </p:nvCxnSpPr>
          <p:spPr>
            <a:xfrm>
              <a:off x="5499028" y="2217612"/>
              <a:ext cx="2" cy="388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D5DF0517-B81C-6627-B4F0-F67234A5C0B9}"/>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Roche Diagnostics</a:t>
            </a:r>
          </a:p>
        </p:txBody>
      </p:sp>
      <p:sp>
        <p:nvSpPr>
          <p:cNvPr id="44" name="Title 1">
            <a:extLst>
              <a:ext uri="{FF2B5EF4-FFF2-40B4-BE49-F238E27FC236}">
                <a16:creationId xmlns:a16="http://schemas.microsoft.com/office/drawing/2014/main" id="{85CAAA15-A3F8-E79E-B1E1-7B1382B733B5}"/>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HER2 testing in BTC follows gastroesophageal cancer guidelines</a:t>
            </a:r>
          </a:p>
        </p:txBody>
      </p:sp>
      <p:cxnSp>
        <p:nvCxnSpPr>
          <p:cNvPr id="45" name="Straight Connector 44">
            <a:extLst>
              <a:ext uri="{FF2B5EF4-FFF2-40B4-BE49-F238E27FC236}">
                <a16:creationId xmlns:a16="http://schemas.microsoft.com/office/drawing/2014/main" id="{E808EF87-1B74-7C1F-7640-2A66588AC5DD}"/>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7288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6310F-C94A-C44A-63BD-3A742EE485F2}"/>
            </a:ext>
          </a:extLst>
        </p:cNvPr>
        <p:cNvGrpSpPr/>
        <p:nvPr/>
      </p:nvGrpSpPr>
      <p:grpSpPr>
        <a:xfrm>
          <a:off x="0" y="0"/>
          <a:ext cx="0" cy="0"/>
          <a:chOff x="0" y="0"/>
          <a:chExt cx="0" cy="0"/>
        </a:xfrm>
      </p:grpSpPr>
      <p:sp>
        <p:nvSpPr>
          <p:cNvPr id="35" name="Title 1">
            <a:extLst>
              <a:ext uri="{FF2B5EF4-FFF2-40B4-BE49-F238E27FC236}">
                <a16:creationId xmlns:a16="http://schemas.microsoft.com/office/drawing/2014/main" id="{03E4209E-1E58-A73A-C024-8D70D385D7D4}"/>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Comprehensive HER2 testing with NGS </a:t>
            </a:r>
            <a:r>
              <a:rPr kumimoji="0" lang="en-US" sz="2900" b="1" i="1"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and</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IHC is important</a:t>
            </a:r>
          </a:p>
        </p:txBody>
      </p:sp>
      <p:grpSp>
        <p:nvGrpSpPr>
          <p:cNvPr id="36" name="Group 35">
            <a:extLst>
              <a:ext uri="{FF2B5EF4-FFF2-40B4-BE49-F238E27FC236}">
                <a16:creationId xmlns:a16="http://schemas.microsoft.com/office/drawing/2014/main" id="{AD8E45F4-BC64-71AD-4CD8-76FC53F1700D}"/>
              </a:ext>
            </a:extLst>
          </p:cNvPr>
          <p:cNvGrpSpPr/>
          <p:nvPr/>
        </p:nvGrpSpPr>
        <p:grpSpPr>
          <a:xfrm>
            <a:off x="3187646" y="1148557"/>
            <a:ext cx="5816703" cy="4560886"/>
            <a:chOff x="7337292" y="1965359"/>
            <a:chExt cx="4790955" cy="3737309"/>
          </a:xfrm>
        </p:grpSpPr>
        <p:pic>
          <p:nvPicPr>
            <p:cNvPr id="37" name="Picture 36">
              <a:extLst>
                <a:ext uri="{FF2B5EF4-FFF2-40B4-BE49-F238E27FC236}">
                  <a16:creationId xmlns:a16="http://schemas.microsoft.com/office/drawing/2014/main" id="{40E378FB-2510-AB10-506C-3D9C1206B5FD}"/>
                </a:ext>
              </a:extLst>
            </p:cNvPr>
            <p:cNvPicPr>
              <a:picLocks noChangeAspect="1"/>
            </p:cNvPicPr>
            <p:nvPr/>
          </p:nvPicPr>
          <p:blipFill>
            <a:blip r:embed="rId3"/>
            <a:srcRect b="16512"/>
            <a:stretch>
              <a:fillRect/>
            </a:stretch>
          </p:blipFill>
          <p:spPr>
            <a:xfrm>
              <a:off x="7337292" y="1965359"/>
              <a:ext cx="4790955" cy="3737309"/>
            </a:xfrm>
            <a:prstGeom prst="rect">
              <a:avLst/>
            </a:prstGeom>
          </p:spPr>
        </p:pic>
        <p:sp>
          <p:nvSpPr>
            <p:cNvPr id="38" name="Rectangle 37">
              <a:extLst>
                <a:ext uri="{FF2B5EF4-FFF2-40B4-BE49-F238E27FC236}">
                  <a16:creationId xmlns:a16="http://schemas.microsoft.com/office/drawing/2014/main" id="{84D62897-BD01-19B0-04BD-E40A0A0BAA32}"/>
                </a:ext>
              </a:extLst>
            </p:cNvPr>
            <p:cNvSpPr/>
            <p:nvPr/>
          </p:nvSpPr>
          <p:spPr>
            <a:xfrm>
              <a:off x="9732769" y="5096256"/>
              <a:ext cx="496319" cy="3048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06EC658F-B225-C5A2-31E1-60B338DA1D7E}"/>
                </a:ext>
              </a:extLst>
            </p:cNvPr>
            <p:cNvSpPr/>
            <p:nvPr/>
          </p:nvSpPr>
          <p:spPr>
            <a:xfrm>
              <a:off x="11092177" y="4852416"/>
              <a:ext cx="496319" cy="304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A43D7DC2-6A51-C7E4-98A6-DACE8AB47A8B}"/>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 et al. ASCO GI 2025</a:t>
            </a:r>
          </a:p>
        </p:txBody>
      </p:sp>
      <p:cxnSp>
        <p:nvCxnSpPr>
          <p:cNvPr id="3" name="Straight Connector 2">
            <a:extLst>
              <a:ext uri="{FF2B5EF4-FFF2-40B4-BE49-F238E27FC236}">
                <a16:creationId xmlns:a16="http://schemas.microsoft.com/office/drawing/2014/main" id="{AC4557C7-9A9B-7E5F-71D1-165AB6AAF599}"/>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40C2EB9A-8100-8EA6-5DF9-D41974791619}"/>
              </a:ext>
            </a:extLst>
          </p:cNvPr>
          <p:cNvGrpSpPr/>
          <p:nvPr/>
        </p:nvGrpSpPr>
        <p:grpSpPr>
          <a:xfrm>
            <a:off x="691696" y="5895531"/>
            <a:ext cx="10808601" cy="820424"/>
            <a:chOff x="691696" y="5870354"/>
            <a:chExt cx="10808601" cy="820424"/>
          </a:xfrm>
        </p:grpSpPr>
        <p:pic>
          <p:nvPicPr>
            <p:cNvPr id="5" name="Picture 4" descr="Warning attention red triangle sign with exclamation mark symbol flat  vector illustration | Premium Vector">
              <a:extLst>
                <a:ext uri="{FF2B5EF4-FFF2-40B4-BE49-F238E27FC236}">
                  <a16:creationId xmlns:a16="http://schemas.microsoft.com/office/drawing/2014/main" id="{76391863-6518-E09F-CC65-FBE6BE553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881" y="5870354"/>
              <a:ext cx="735329" cy="73532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83A564BB-4F59-B8F5-39C2-D7EAEF8DBABF}"/>
                </a:ext>
              </a:extLst>
            </p:cNvPr>
            <p:cNvSpPr txBox="1">
              <a:spLocks/>
            </p:cNvSpPr>
            <p:nvPr/>
          </p:nvSpPr>
          <p:spPr>
            <a:xfrm>
              <a:off x="691696" y="6019356"/>
              <a:ext cx="10808601" cy="671422"/>
            </a:xfrm>
            <a:prstGeom prst="rect">
              <a:avLst/>
            </a:prstGeom>
          </p:spPr>
          <p:txBody>
            <a:bodyPr vert="horz" lIns="91440" tIns="45720" rIns="91440" bIns="45720" rtlCol="0">
              <a:noAutofit/>
            </a:bodyPr>
            <a:lstStyle>
              <a:lvl1pPr marL="2873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2000" kern="1200" dirty="0">
                  <a:solidFill>
                    <a:schemeClr val="tx1">
                      <a:lumMod val="75000"/>
                    </a:schemeClr>
                  </a:solidFill>
                  <a:latin typeface="+mn-lt"/>
                  <a:ea typeface="+mn-ea"/>
                  <a:cs typeface="+mn-cs"/>
                </a:defRPr>
              </a:lvl1pPr>
              <a:lvl2pPr marL="511175" indent="-276225" algn="l" defTabSz="914034" rtl="0" eaLnBrk="1" latinLnBrk="0" hangingPunct="1">
                <a:lnSpc>
                  <a:spcPct val="100000"/>
                </a:lnSpc>
                <a:spcBef>
                  <a:spcPts val="0"/>
                </a:spcBef>
                <a:spcAft>
                  <a:spcPts val="600"/>
                </a:spcAft>
                <a:buClr>
                  <a:schemeClr val="tx2"/>
                </a:buClr>
                <a:buFont typeface="Courier New" panose="02070309020205020404" pitchFamily="49" charset="0"/>
                <a:buChar char="o"/>
                <a:tabLst/>
                <a:defRPr lang="en-US" sz="1800" kern="1200" dirty="0">
                  <a:solidFill>
                    <a:schemeClr val="tx1">
                      <a:lumMod val="75000"/>
                    </a:schemeClr>
                  </a:solidFill>
                  <a:latin typeface="+mn-lt"/>
                  <a:ea typeface="+mn-ea"/>
                  <a:cs typeface="+mn-cs"/>
                </a:defRPr>
              </a:lvl2pPr>
              <a:lvl3pPr marL="744538" indent="-287338" algn="l" defTabSz="914034" rtl="0" eaLnBrk="1" latinLnBrk="0" hangingPunct="1">
                <a:lnSpc>
                  <a:spcPct val="100000"/>
                </a:lnSpc>
                <a:spcBef>
                  <a:spcPts val="0"/>
                </a:spcBef>
                <a:spcAft>
                  <a:spcPts val="600"/>
                </a:spcAft>
                <a:buClr>
                  <a:schemeClr val="tx2"/>
                </a:buClr>
                <a:buFont typeface="Wingdings" panose="05000000000000000000" pitchFamily="2" charset="2"/>
                <a:buChar char="§"/>
                <a:tabLst/>
                <a:defRPr lang="en-US" sz="1600" kern="1200" dirty="0">
                  <a:solidFill>
                    <a:schemeClr val="tx1"/>
                  </a:solidFill>
                  <a:latin typeface="+mn-lt"/>
                  <a:ea typeface="+mn-ea"/>
                  <a:cs typeface="+mn-cs"/>
                </a:defRPr>
              </a:lvl3pPr>
              <a:lvl4pPr marL="968375" indent="-282575" algn="l" defTabSz="914034" rtl="0" eaLnBrk="1" latinLnBrk="0" hangingPunct="1">
                <a:lnSpc>
                  <a:spcPct val="100000"/>
                </a:lnSpc>
                <a:spcBef>
                  <a:spcPts val="0"/>
                </a:spcBef>
                <a:spcAft>
                  <a:spcPts val="600"/>
                </a:spcAft>
                <a:buClr>
                  <a:schemeClr val="tx2"/>
                </a:buClr>
                <a:buFont typeface="System Font Regular"/>
                <a:buChar char="–"/>
                <a:tabLst/>
                <a:defRPr lang="en-US" sz="1400" kern="1200" dirty="0">
                  <a:solidFill>
                    <a:schemeClr val="tx1">
                      <a:lumMod val="75000"/>
                    </a:schemeClr>
                  </a:solidFill>
                  <a:latin typeface="+mn-lt"/>
                  <a:ea typeface="+mn-ea"/>
                  <a:cs typeface="+mn-cs"/>
                </a:defRPr>
              </a:lvl4pPr>
              <a:lvl5pPr marL="1201738" indent="-287338" algn="l" defTabSz="914034" rtl="0" eaLnBrk="1" latinLnBrk="0" hangingPunct="1">
                <a:lnSpc>
                  <a:spcPct val="100000"/>
                </a:lnSpc>
                <a:spcBef>
                  <a:spcPts val="0"/>
                </a:spcBef>
                <a:spcAft>
                  <a:spcPts val="600"/>
                </a:spcAft>
                <a:buClr>
                  <a:schemeClr val="tx2"/>
                </a:buClr>
                <a:buFont typeface="Arial" panose="020B0604020202020204" pitchFamily="34" charset="0"/>
                <a:buChar char="•"/>
                <a:tabLst/>
                <a:defRPr lang="en-US" sz="1400" kern="1200" dirty="0">
                  <a:solidFill>
                    <a:schemeClr val="tx1">
                      <a:lumMod val="75000"/>
                    </a:schemeClr>
                  </a:solidFill>
                  <a:latin typeface="+mn-lt"/>
                  <a:ea typeface="+mn-ea"/>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ctr" defTabSz="914034" rtl="0" eaLnBrk="1" fontAlgn="auto" latinLnBrk="0" hangingPunct="1">
                <a:lnSpc>
                  <a:spcPct val="100000"/>
                </a:lnSpc>
                <a:spcBef>
                  <a:spcPts val="0"/>
                </a:spcBef>
                <a:spcAft>
                  <a:spcPts val="600"/>
                </a:spcAft>
                <a:buClr>
                  <a:srgbClr val="0E2841"/>
                </a:buClr>
                <a:buSzTx/>
                <a:buFont typeface="Arial" panose="020B0604020202020204" pitchFamily="34" charset="0"/>
                <a:buNone/>
                <a:tabLst/>
                <a:defRPr/>
              </a:pPr>
              <a:r>
                <a:rPr kumimoji="0" lang="en-US" sz="2100" b="1"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~15% discordance </a:t>
              </a:r>
              <a:r>
                <a:rPr kumimoji="0" lang="en-US" sz="2100" b="0"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between HER2 assessment by NGS vs IHC in BTC</a:t>
              </a:r>
            </a:p>
          </p:txBody>
        </p:sp>
      </p:grpSp>
    </p:spTree>
    <p:extLst>
      <p:ext uri="{BB962C8B-B14F-4D97-AF65-F5344CB8AC3E}">
        <p14:creationId xmlns:p14="http://schemas.microsoft.com/office/powerpoint/2010/main" val="23387613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AF09B-FA5E-D9F2-34F0-22340E6DC030}"/>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545C86F0-E9CE-BCCC-E5B8-8CB5A0C231F4}"/>
              </a:ext>
            </a:extLst>
          </p:cNvPr>
          <p:cNvSpPr txBox="1">
            <a:spLocks/>
          </p:cNvSpPr>
          <p:nvPr/>
        </p:nvSpPr>
        <p:spPr>
          <a:xfrm>
            <a:off x="1484026" y="771340"/>
            <a:ext cx="10155091"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Therapeutic landscape and prevalence of HER2 in advanced BTC</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indications and methods for HER2 testing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HER2-targeted therapies in BTC: efficacy and safety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Trastuzumab </a:t>
            </a:r>
            <a:r>
              <a:rPr kumimoji="0" lang="en-US" sz="21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deruxtecan</a:t>
            </a:r>
            <a:r>
              <a:rPr kumimoji="0" lang="en-US" sz="2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(DESTINY-PanTumor02 and HERB trials)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Zanidatamab (HERIZON-BTC-01 trial)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Ongoing phase 3 trials for treatment-naïve patients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case discussions</a:t>
            </a:r>
          </a:p>
        </p:txBody>
      </p:sp>
      <p:sp>
        <p:nvSpPr>
          <p:cNvPr id="3" name="Title 1">
            <a:extLst>
              <a:ext uri="{FF2B5EF4-FFF2-40B4-BE49-F238E27FC236}">
                <a16:creationId xmlns:a16="http://schemas.microsoft.com/office/drawing/2014/main" id="{8B9EAD19-56CE-F996-B116-67EF95CF37D3}"/>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Overview of Presentation</a:t>
            </a:r>
          </a:p>
        </p:txBody>
      </p:sp>
      <p:cxnSp>
        <p:nvCxnSpPr>
          <p:cNvPr id="2" name="Straight Connector 1">
            <a:extLst>
              <a:ext uri="{FF2B5EF4-FFF2-40B4-BE49-F238E27FC236}">
                <a16:creationId xmlns:a16="http://schemas.microsoft.com/office/drawing/2014/main" id="{F91557FC-5FF9-E60A-624E-7546CB6E8842}"/>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981E98D-789B-C3EA-C4D5-3A105497D0C3}"/>
              </a:ext>
            </a:extLst>
          </p:cNvPr>
          <p:cNvPicPr>
            <a:picLocks noChangeAspect="1"/>
          </p:cNvPicPr>
          <p:nvPr/>
        </p:nvPicPr>
        <p:blipFill>
          <a:blip r:embed="rId3"/>
          <a:srcRect l="1127" t="83276" r="89791" b="3501"/>
          <a:stretch>
            <a:fillRect/>
          </a:stretch>
        </p:blipFill>
        <p:spPr>
          <a:xfrm>
            <a:off x="643364" y="5322356"/>
            <a:ext cx="653654" cy="569627"/>
          </a:xfrm>
          <a:prstGeom prst="rect">
            <a:avLst/>
          </a:prstGeom>
        </p:spPr>
      </p:pic>
      <p:pic>
        <p:nvPicPr>
          <p:cNvPr id="6" name="Picture 5">
            <a:extLst>
              <a:ext uri="{FF2B5EF4-FFF2-40B4-BE49-F238E27FC236}">
                <a16:creationId xmlns:a16="http://schemas.microsoft.com/office/drawing/2014/main" id="{F72D05F0-202C-FA93-281D-7D0BB163C3EF}"/>
              </a:ext>
            </a:extLst>
          </p:cNvPr>
          <p:cNvPicPr>
            <a:picLocks noChangeAspect="1"/>
          </p:cNvPicPr>
          <p:nvPr/>
        </p:nvPicPr>
        <p:blipFill>
          <a:blip r:embed="rId3"/>
          <a:srcRect l="1080" t="45461" r="89855" b="37958"/>
          <a:stretch>
            <a:fillRect/>
          </a:stretch>
        </p:blipFill>
        <p:spPr>
          <a:xfrm>
            <a:off x="643364" y="3994662"/>
            <a:ext cx="653654" cy="715631"/>
          </a:xfrm>
          <a:prstGeom prst="rect">
            <a:avLst/>
          </a:prstGeom>
        </p:spPr>
      </p:pic>
      <p:pic>
        <p:nvPicPr>
          <p:cNvPr id="7" name="Picture 6">
            <a:extLst>
              <a:ext uri="{FF2B5EF4-FFF2-40B4-BE49-F238E27FC236}">
                <a16:creationId xmlns:a16="http://schemas.microsoft.com/office/drawing/2014/main" id="{59A7AA6B-A43E-D7C2-2B5D-7821C516D2AF}"/>
              </a:ext>
            </a:extLst>
          </p:cNvPr>
          <p:cNvPicPr>
            <a:picLocks noChangeAspect="1"/>
          </p:cNvPicPr>
          <p:nvPr/>
        </p:nvPicPr>
        <p:blipFill>
          <a:blip r:embed="rId3"/>
          <a:srcRect t="25366" r="89113" b="55622"/>
          <a:stretch>
            <a:fillRect/>
          </a:stretch>
        </p:blipFill>
        <p:spPr>
          <a:xfrm>
            <a:off x="601173" y="1370935"/>
            <a:ext cx="738036" cy="771340"/>
          </a:xfrm>
          <a:prstGeom prst="rect">
            <a:avLst/>
          </a:prstGeom>
        </p:spPr>
      </p:pic>
      <p:pic>
        <p:nvPicPr>
          <p:cNvPr id="8" name="Picture 7">
            <a:extLst>
              <a:ext uri="{FF2B5EF4-FFF2-40B4-BE49-F238E27FC236}">
                <a16:creationId xmlns:a16="http://schemas.microsoft.com/office/drawing/2014/main" id="{DAD031CE-984C-23B2-6BF3-7EAE97E6A94D}"/>
              </a:ext>
            </a:extLst>
          </p:cNvPr>
          <p:cNvPicPr>
            <a:picLocks noChangeAspect="1"/>
          </p:cNvPicPr>
          <p:nvPr/>
        </p:nvPicPr>
        <p:blipFill>
          <a:blip r:embed="rId3"/>
          <a:srcRect t="5095" r="89050" b="74876"/>
          <a:stretch>
            <a:fillRect/>
          </a:stretch>
        </p:blipFill>
        <p:spPr>
          <a:xfrm>
            <a:off x="643364" y="2648564"/>
            <a:ext cx="653654" cy="715631"/>
          </a:xfrm>
          <a:prstGeom prst="rect">
            <a:avLst/>
          </a:prstGeom>
        </p:spPr>
      </p:pic>
    </p:spTree>
    <p:extLst>
      <p:ext uri="{BB962C8B-B14F-4D97-AF65-F5344CB8AC3E}">
        <p14:creationId xmlns:p14="http://schemas.microsoft.com/office/powerpoint/2010/main" val="1905840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CABF6D-E1E2-AD43-1594-9FE430E8C45E}"/>
              </a:ext>
            </a:extLst>
          </p:cNvPr>
          <p:cNvGraphicFramePr>
            <a:graphicFrameLocks noGrp="1"/>
          </p:cNvGraphicFramePr>
          <p:nvPr/>
        </p:nvGraphicFramePr>
        <p:xfrm>
          <a:off x="83075" y="1345619"/>
          <a:ext cx="12025848" cy="4838725"/>
        </p:xfrm>
        <a:graphic>
          <a:graphicData uri="http://schemas.openxmlformats.org/drawingml/2006/table">
            <a:tbl>
              <a:tblPr firstRow="1" bandRow="1">
                <a:tableStyleId>{5C22544A-7EE6-4342-B048-85BDC9FD1C3A}</a:tableStyleId>
              </a:tblPr>
              <a:tblGrid>
                <a:gridCol w="1620001">
                  <a:extLst>
                    <a:ext uri="{9D8B030D-6E8A-4147-A177-3AD203B41FA5}">
                      <a16:colId xmlns:a16="http://schemas.microsoft.com/office/drawing/2014/main" val="1016090456"/>
                    </a:ext>
                  </a:extLst>
                </a:gridCol>
                <a:gridCol w="1309660">
                  <a:extLst>
                    <a:ext uri="{9D8B030D-6E8A-4147-A177-3AD203B41FA5}">
                      <a16:colId xmlns:a16="http://schemas.microsoft.com/office/drawing/2014/main" val="3545247541"/>
                    </a:ext>
                  </a:extLst>
                </a:gridCol>
                <a:gridCol w="887383">
                  <a:extLst>
                    <a:ext uri="{9D8B030D-6E8A-4147-A177-3AD203B41FA5}">
                      <a16:colId xmlns:a16="http://schemas.microsoft.com/office/drawing/2014/main" val="475178289"/>
                    </a:ext>
                  </a:extLst>
                </a:gridCol>
                <a:gridCol w="952977">
                  <a:extLst>
                    <a:ext uri="{9D8B030D-6E8A-4147-A177-3AD203B41FA5}">
                      <a16:colId xmlns:a16="http://schemas.microsoft.com/office/drawing/2014/main" val="3999398988"/>
                    </a:ext>
                  </a:extLst>
                </a:gridCol>
                <a:gridCol w="898021">
                  <a:extLst>
                    <a:ext uri="{9D8B030D-6E8A-4147-A177-3AD203B41FA5}">
                      <a16:colId xmlns:a16="http://schemas.microsoft.com/office/drawing/2014/main" val="471538082"/>
                    </a:ext>
                  </a:extLst>
                </a:gridCol>
                <a:gridCol w="2757806">
                  <a:extLst>
                    <a:ext uri="{9D8B030D-6E8A-4147-A177-3AD203B41FA5}">
                      <a16:colId xmlns:a16="http://schemas.microsoft.com/office/drawing/2014/main" val="2191841631"/>
                    </a:ext>
                  </a:extLst>
                </a:gridCol>
                <a:gridCol w="720000">
                  <a:extLst>
                    <a:ext uri="{9D8B030D-6E8A-4147-A177-3AD203B41FA5}">
                      <a16:colId xmlns:a16="http://schemas.microsoft.com/office/drawing/2014/main" val="732292413"/>
                    </a:ext>
                  </a:extLst>
                </a:gridCol>
                <a:gridCol w="720000">
                  <a:extLst>
                    <a:ext uri="{9D8B030D-6E8A-4147-A177-3AD203B41FA5}">
                      <a16:colId xmlns:a16="http://schemas.microsoft.com/office/drawing/2014/main" val="1969162804"/>
                    </a:ext>
                  </a:extLst>
                </a:gridCol>
                <a:gridCol w="720000">
                  <a:extLst>
                    <a:ext uri="{9D8B030D-6E8A-4147-A177-3AD203B41FA5}">
                      <a16:colId xmlns:a16="http://schemas.microsoft.com/office/drawing/2014/main" val="3821270571"/>
                    </a:ext>
                  </a:extLst>
                </a:gridCol>
                <a:gridCol w="720000">
                  <a:extLst>
                    <a:ext uri="{9D8B030D-6E8A-4147-A177-3AD203B41FA5}">
                      <a16:colId xmlns:a16="http://schemas.microsoft.com/office/drawing/2014/main" val="330621664"/>
                    </a:ext>
                  </a:extLst>
                </a:gridCol>
                <a:gridCol w="720000">
                  <a:extLst>
                    <a:ext uri="{9D8B030D-6E8A-4147-A177-3AD203B41FA5}">
                      <a16:colId xmlns:a16="http://schemas.microsoft.com/office/drawing/2014/main" val="2488270720"/>
                    </a:ext>
                  </a:extLst>
                </a:gridCol>
              </a:tblGrid>
              <a:tr h="440827">
                <a:tc>
                  <a:txBody>
                    <a:bodyPr/>
                    <a:lstStyle/>
                    <a:p>
                      <a:pPr algn="ctr"/>
                      <a:endParaRPr lang="en-US" sz="1250" dirty="0">
                        <a:latin typeface="Arial" panose="020B0604020202020204" pitchFamily="34" charset="0"/>
                        <a:cs typeface="Arial" panose="020B0604020202020204" pitchFamily="34" charset="0"/>
                      </a:endParaRP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Treatment</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Trial</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 BTC pts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Prior HER2 Tx</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HER2</a:t>
                      </a:r>
                    </a:p>
                    <a:p>
                      <a:pPr algn="ctr"/>
                      <a:r>
                        <a:rPr lang="en-US" sz="1250" dirty="0">
                          <a:latin typeface="Arial" panose="020B0604020202020204" pitchFamily="34" charset="0"/>
                          <a:cs typeface="Arial" panose="020B0604020202020204" pitchFamily="34" charset="0"/>
                        </a:rPr>
                        <a:t>Status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ORR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DCR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mDOR</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mPFS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mOS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extLst>
                  <a:ext uri="{0D108BD9-81ED-4DB2-BD59-A6C34878D82A}">
                    <a16:rowId xmlns:a16="http://schemas.microsoft.com/office/drawing/2014/main" val="3663926574"/>
                  </a:ext>
                </a:extLst>
              </a:tr>
              <a:tr h="413648">
                <a:tc>
                  <a:txBody>
                    <a:bodyPr/>
                    <a:lstStyle/>
                    <a:p>
                      <a:pPr algn="ctr"/>
                      <a:r>
                        <a:rPr lang="en-US" sz="1250" b="1" dirty="0">
                          <a:latin typeface="Arial" panose="020B0604020202020204" pitchFamily="34" charset="0"/>
                          <a:cs typeface="Arial" panose="020B0604020202020204" pitchFamily="34" charset="0"/>
                        </a:rPr>
                        <a:t>ABC-06</a:t>
                      </a:r>
                      <a:r>
                        <a:rPr lang="en-US" sz="1250" b="0" baseline="30000" dirty="0">
                          <a:latin typeface="Arial" panose="020B0604020202020204" pitchFamily="34" charset="0"/>
                          <a:cs typeface="Arial" panose="020B0604020202020204" pitchFamily="34" charset="0"/>
                        </a:rPr>
                        <a:t>1</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2021</a:t>
                      </a:r>
                    </a:p>
                  </a:txBody>
                  <a:tcPr anchor="ctr">
                    <a:solidFill>
                      <a:schemeClr val="accent6">
                        <a:lumMod val="40000"/>
                        <a:lumOff val="60000"/>
                      </a:schemeClr>
                    </a:solidFill>
                  </a:tcPr>
                </a:tc>
                <a:tc>
                  <a:txBody>
                    <a:bodyPr/>
                    <a:lstStyle/>
                    <a:p>
                      <a:pPr algn="ctr"/>
                      <a:r>
                        <a:rPr lang="en-US" sz="1250" b="1" dirty="0">
                          <a:latin typeface="Arial" panose="020B0604020202020204" pitchFamily="34" charset="0"/>
                          <a:cs typeface="Arial" panose="020B0604020202020204" pitchFamily="34" charset="0"/>
                        </a:rPr>
                        <a:t>FOLFOX</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Phase 3</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162</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5%</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33%</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4.0</a:t>
                      </a:r>
                    </a:p>
                  </a:txBody>
                  <a:tcPr anchor="ctr">
                    <a:solidFill>
                      <a:schemeClr val="accent6">
                        <a:lumMod val="40000"/>
                        <a:lumOff val="60000"/>
                      </a:schemeClr>
                    </a:solidFill>
                  </a:tcPr>
                </a:tc>
                <a:tc>
                  <a:txBody>
                    <a:bodyPr/>
                    <a:lstStyle/>
                    <a:p>
                      <a:pPr algn="ctr"/>
                      <a:r>
                        <a:rPr lang="en-US" sz="1250" dirty="0">
                          <a:latin typeface="Arial" panose="020B0604020202020204" pitchFamily="34" charset="0"/>
                          <a:cs typeface="Arial" panose="020B0604020202020204" pitchFamily="34" charset="0"/>
                        </a:rPr>
                        <a:t>6.2</a:t>
                      </a:r>
                    </a:p>
                  </a:txBody>
                  <a:tcPr anchor="ctr">
                    <a:solidFill>
                      <a:schemeClr val="accent6">
                        <a:lumMod val="40000"/>
                        <a:lumOff val="60000"/>
                      </a:schemeClr>
                    </a:solidFill>
                  </a:tcPr>
                </a:tc>
                <a:extLst>
                  <a:ext uri="{0D108BD9-81ED-4DB2-BD59-A6C34878D82A}">
                    <a16:rowId xmlns:a16="http://schemas.microsoft.com/office/drawing/2014/main" val="2430026676"/>
                  </a:ext>
                </a:extLst>
              </a:tr>
              <a:tr h="662867">
                <a:tc>
                  <a:txBody>
                    <a:bodyPr/>
                    <a:lstStyle/>
                    <a:p>
                      <a:pPr algn="ctr"/>
                      <a:r>
                        <a:rPr lang="en-US" sz="1250" b="1" dirty="0">
                          <a:latin typeface="Arial" panose="020B0604020202020204" pitchFamily="34" charset="0"/>
                          <a:cs typeface="Arial" panose="020B0604020202020204" pitchFamily="34" charset="0"/>
                        </a:rPr>
                        <a:t>MyPathway</a:t>
                      </a:r>
                      <a:r>
                        <a:rPr lang="en-US" sz="1250" b="0" baseline="30000" dirty="0">
                          <a:latin typeface="Arial" panose="020B0604020202020204" pitchFamily="34" charset="0"/>
                          <a:cs typeface="Arial" panose="020B0604020202020204" pitchFamily="34" charset="0"/>
                        </a:rPr>
                        <a:t>2</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dirty="0">
                          <a:latin typeface="Arial" panose="020B0604020202020204" pitchFamily="34" charset="0"/>
                          <a:cs typeface="Arial" panose="020B0604020202020204" pitchFamily="34" charset="0"/>
                        </a:rPr>
                        <a:t>Trastuzumab + Pertuzumab</a:t>
                      </a:r>
                    </a:p>
                  </a:txBody>
                  <a:tcPr anchor="ctr"/>
                </a:tc>
                <a:tc>
                  <a:txBody>
                    <a:bodyPr/>
                    <a:lstStyle/>
                    <a:p>
                      <a:pPr algn="ctr"/>
                      <a:r>
                        <a:rPr lang="en-US" sz="1250" dirty="0">
                          <a:latin typeface="Arial" panose="020B0604020202020204" pitchFamily="34" charset="0"/>
                          <a:cs typeface="Arial" panose="020B0604020202020204" pitchFamily="34" charset="0"/>
                        </a:rPr>
                        <a:t>Phase 2a</a:t>
                      </a:r>
                    </a:p>
                  </a:txBody>
                  <a:tcPr anchor="ctr"/>
                </a:tc>
                <a:tc>
                  <a:txBody>
                    <a:bodyPr/>
                    <a:lstStyle/>
                    <a:p>
                      <a:pPr algn="ctr"/>
                      <a:r>
                        <a:rPr lang="en-US" sz="1250" dirty="0">
                          <a:latin typeface="Arial" panose="020B0604020202020204" pitchFamily="34" charset="0"/>
                          <a:cs typeface="Arial" panose="020B0604020202020204" pitchFamily="34" charset="0"/>
                        </a:rPr>
                        <a:t>39</a:t>
                      </a:r>
                    </a:p>
                  </a:txBody>
                  <a:tcPr anchor="ctr"/>
                </a:tc>
                <a:tc>
                  <a:txBody>
                    <a:bodyPr/>
                    <a:lstStyle/>
                    <a:p>
                      <a:pPr algn="ctr"/>
                      <a:r>
                        <a:rPr lang="en-US" sz="1250" dirty="0">
                          <a:latin typeface="Arial" panose="020B0604020202020204" pitchFamily="34" charset="0"/>
                          <a:cs typeface="Arial" panose="020B0604020202020204" pitchFamily="34" charset="0"/>
                        </a:rPr>
                        <a:t>No</a:t>
                      </a:r>
                    </a:p>
                  </a:txBody>
                  <a:tcPr anchor="ctr"/>
                </a:tc>
                <a:tc>
                  <a:txBody>
                    <a:bodyPr/>
                    <a:lstStyle/>
                    <a:p>
                      <a:pPr algn="ctr"/>
                      <a:r>
                        <a:rPr lang="en-US" sz="1250" dirty="0">
                          <a:latin typeface="Arial" panose="020B0604020202020204" pitchFamily="34" charset="0"/>
                          <a:cs typeface="Arial" panose="020B0604020202020204" pitchFamily="34" charset="0"/>
                        </a:rPr>
                        <a:t>IHC 3+, ISH+, or NGS Amp</a:t>
                      </a:r>
                    </a:p>
                  </a:txBody>
                  <a:tcPr anchor="ctr"/>
                </a:tc>
                <a:tc>
                  <a:txBody>
                    <a:bodyPr/>
                    <a:lstStyle/>
                    <a:p>
                      <a:pPr algn="ctr"/>
                      <a:r>
                        <a:rPr lang="en-US" sz="1250" dirty="0">
                          <a:latin typeface="Arial" panose="020B0604020202020204" pitchFamily="34" charset="0"/>
                          <a:cs typeface="Arial" panose="020B0604020202020204" pitchFamily="34" charset="0"/>
                        </a:rPr>
                        <a:t>23%</a:t>
                      </a:r>
                    </a:p>
                  </a:txBody>
                  <a:tcPr anchor="ctr"/>
                </a:tc>
                <a:tc>
                  <a:txBody>
                    <a:bodyPr/>
                    <a:lstStyle/>
                    <a:p>
                      <a:pPr algn="ctr"/>
                      <a:r>
                        <a:rPr lang="en-US" sz="1250" dirty="0">
                          <a:latin typeface="Arial" panose="020B0604020202020204" pitchFamily="34" charset="0"/>
                          <a:cs typeface="Arial" panose="020B0604020202020204" pitchFamily="34" charset="0"/>
                        </a:rPr>
                        <a:t>51%</a:t>
                      </a:r>
                    </a:p>
                  </a:txBody>
                  <a:tcPr anchor="ctr"/>
                </a:tc>
                <a:tc>
                  <a:txBody>
                    <a:bodyPr/>
                    <a:lstStyle/>
                    <a:p>
                      <a:pPr algn="ctr"/>
                      <a:r>
                        <a:rPr lang="en-US" sz="1250" dirty="0">
                          <a:latin typeface="Arial" panose="020B0604020202020204" pitchFamily="34" charset="0"/>
                          <a:cs typeface="Arial" panose="020B0604020202020204" pitchFamily="34" charset="0"/>
                        </a:rPr>
                        <a:t>10.8</a:t>
                      </a:r>
                    </a:p>
                  </a:txBody>
                  <a:tcPr anchor="ctr"/>
                </a:tc>
                <a:tc>
                  <a:txBody>
                    <a:bodyPr/>
                    <a:lstStyle/>
                    <a:p>
                      <a:pPr algn="ctr"/>
                      <a:r>
                        <a:rPr lang="en-US" sz="1250" dirty="0">
                          <a:latin typeface="Arial" panose="020B0604020202020204" pitchFamily="34" charset="0"/>
                          <a:cs typeface="Arial" panose="020B0604020202020204" pitchFamily="34" charset="0"/>
                        </a:rPr>
                        <a:t>4.0</a:t>
                      </a:r>
                    </a:p>
                  </a:txBody>
                  <a:tcPr anchor="ctr"/>
                </a:tc>
                <a:tc>
                  <a:txBody>
                    <a:bodyPr/>
                    <a:lstStyle/>
                    <a:p>
                      <a:pPr algn="ctr"/>
                      <a:r>
                        <a:rPr lang="en-US" sz="1250" dirty="0">
                          <a:latin typeface="Arial" panose="020B0604020202020204" pitchFamily="34" charset="0"/>
                          <a:cs typeface="Arial" panose="020B0604020202020204" pitchFamily="34" charset="0"/>
                        </a:rPr>
                        <a:t>10.9</a:t>
                      </a:r>
                    </a:p>
                  </a:txBody>
                  <a:tcPr anchor="ctr"/>
                </a:tc>
                <a:extLst>
                  <a:ext uri="{0D108BD9-81ED-4DB2-BD59-A6C34878D82A}">
                    <a16:rowId xmlns:a16="http://schemas.microsoft.com/office/drawing/2014/main" val="3752767558"/>
                  </a:ext>
                </a:extLst>
              </a:tr>
              <a:tr h="699174">
                <a:tc>
                  <a:txBody>
                    <a:bodyPr/>
                    <a:lstStyle/>
                    <a:p>
                      <a:pPr algn="ctr"/>
                      <a:r>
                        <a:rPr lang="en-US" sz="1250" b="1" dirty="0">
                          <a:latin typeface="Arial" panose="020B0604020202020204" pitchFamily="34" charset="0"/>
                          <a:cs typeface="Arial" panose="020B0604020202020204" pitchFamily="34" charset="0"/>
                        </a:rPr>
                        <a:t>KCSG-HB19-14</a:t>
                      </a:r>
                      <a:r>
                        <a:rPr lang="en-US" sz="1250" b="0" baseline="30000" dirty="0">
                          <a:latin typeface="Arial" panose="020B0604020202020204" pitchFamily="34" charset="0"/>
                          <a:cs typeface="Arial" panose="020B0604020202020204" pitchFamily="34" charset="0"/>
                        </a:rPr>
                        <a:t>3</a:t>
                      </a:r>
                      <a:endParaRPr lang="en-US" sz="1250" b="1" dirty="0">
                        <a:latin typeface="Arial" panose="020B0604020202020204" pitchFamily="34" charset="0"/>
                        <a:cs typeface="Arial" panose="020B0604020202020204" pitchFamily="34" charset="0"/>
                      </a:endParaRPr>
                    </a:p>
                    <a:p>
                      <a:pPr algn="ctr"/>
                      <a:r>
                        <a:rPr lang="en-US" sz="1250" b="0" dirty="0">
                          <a:latin typeface="Arial" panose="020B0604020202020204" pitchFamily="34" charset="0"/>
                          <a:cs typeface="Arial" panose="020B0604020202020204" pitchFamily="34" charset="0"/>
                        </a:rPr>
                        <a:t>2023</a:t>
                      </a:r>
                    </a:p>
                  </a:txBody>
                  <a:tcPr anchor="ctr"/>
                </a:tc>
                <a:tc>
                  <a:txBody>
                    <a:bodyPr/>
                    <a:lstStyle/>
                    <a:p>
                      <a:pPr algn="ctr"/>
                      <a:r>
                        <a:rPr lang="en-US" sz="1250" b="1" dirty="0">
                          <a:latin typeface="Arial" panose="020B0604020202020204" pitchFamily="34" charset="0"/>
                          <a:cs typeface="Arial" panose="020B0604020202020204" pitchFamily="34" charset="0"/>
                        </a:rPr>
                        <a:t>Trastuzumab + FOLFOX</a:t>
                      </a:r>
                    </a:p>
                  </a:txBody>
                  <a:tcPr anchor="ctr"/>
                </a:tc>
                <a:tc>
                  <a:txBody>
                    <a:bodyPr/>
                    <a:lstStyle/>
                    <a:p>
                      <a:pPr algn="ctr"/>
                      <a:r>
                        <a:rPr lang="en-US" sz="1250" dirty="0">
                          <a:latin typeface="Arial" panose="020B0604020202020204" pitchFamily="34" charset="0"/>
                          <a:cs typeface="Arial" panose="020B0604020202020204" pitchFamily="34" charset="0"/>
                        </a:rPr>
                        <a:t>Phase 2</a:t>
                      </a:r>
                    </a:p>
                  </a:txBody>
                  <a:tcPr anchor="ctr"/>
                </a:tc>
                <a:tc>
                  <a:txBody>
                    <a:bodyPr/>
                    <a:lstStyle/>
                    <a:p>
                      <a:pPr algn="ctr"/>
                      <a:r>
                        <a:rPr lang="en-US" sz="1250" dirty="0">
                          <a:latin typeface="Arial" panose="020B0604020202020204" pitchFamily="34" charset="0"/>
                          <a:cs typeface="Arial" panose="020B0604020202020204" pitchFamily="34" charset="0"/>
                        </a:rPr>
                        <a:t>34</a:t>
                      </a:r>
                    </a:p>
                  </a:txBody>
                  <a:tcPr anchor="ctr"/>
                </a:tc>
                <a:tc>
                  <a:txBody>
                    <a:bodyPr/>
                    <a:lstStyle/>
                    <a:p>
                      <a:pPr algn="ctr"/>
                      <a:r>
                        <a:rPr lang="en-US" sz="1250" dirty="0">
                          <a:latin typeface="Arial" panose="020B0604020202020204" pitchFamily="34" charset="0"/>
                          <a:cs typeface="Arial" panose="020B0604020202020204" pitchFamily="34" charset="0"/>
                        </a:rPr>
                        <a:t>No</a:t>
                      </a:r>
                    </a:p>
                  </a:txBody>
                  <a:tcPr anchor="ctr"/>
                </a:tc>
                <a:tc>
                  <a:txBody>
                    <a:bodyPr/>
                    <a:lstStyle/>
                    <a:p>
                      <a:pPr algn="ctr"/>
                      <a:r>
                        <a:rPr lang="en-US" sz="1250" dirty="0">
                          <a:latin typeface="Arial" panose="020B0604020202020204" pitchFamily="34" charset="0"/>
                          <a:cs typeface="Arial" panose="020B0604020202020204" pitchFamily="34" charset="0"/>
                        </a:rPr>
                        <a:t>IHC 3+, IHC 2+/ISH+, or NGS Amp</a:t>
                      </a:r>
                    </a:p>
                  </a:txBody>
                  <a:tcPr anchor="ctr"/>
                </a:tc>
                <a:tc>
                  <a:txBody>
                    <a:bodyPr/>
                    <a:lstStyle/>
                    <a:p>
                      <a:pPr algn="ctr"/>
                      <a:r>
                        <a:rPr lang="en-US" sz="1250" dirty="0">
                          <a:latin typeface="Arial" panose="020B0604020202020204" pitchFamily="34" charset="0"/>
                          <a:cs typeface="Arial" panose="020B0604020202020204" pitchFamily="34" charset="0"/>
                        </a:rPr>
                        <a:t>29%</a:t>
                      </a:r>
                    </a:p>
                  </a:txBody>
                  <a:tcPr anchor="ctr"/>
                </a:tc>
                <a:tc>
                  <a:txBody>
                    <a:bodyPr/>
                    <a:lstStyle/>
                    <a:p>
                      <a:pPr algn="ctr"/>
                      <a:r>
                        <a:rPr lang="en-US" sz="1250" dirty="0">
                          <a:latin typeface="Arial" panose="020B0604020202020204" pitchFamily="34" charset="0"/>
                          <a:cs typeface="Arial" panose="020B0604020202020204" pitchFamily="34" charset="0"/>
                        </a:rPr>
                        <a:t>79%</a:t>
                      </a:r>
                    </a:p>
                  </a:txBody>
                  <a:tcPr anchor="ctr"/>
                </a:tc>
                <a:tc>
                  <a:txBody>
                    <a:bodyPr/>
                    <a:lstStyle/>
                    <a:p>
                      <a:pPr algn="ctr"/>
                      <a:r>
                        <a:rPr lang="en-US" sz="1250" dirty="0">
                          <a:latin typeface="Arial" panose="020B0604020202020204" pitchFamily="34" charset="0"/>
                          <a:cs typeface="Arial" panose="020B0604020202020204" pitchFamily="34" charset="0"/>
                        </a:rPr>
                        <a:t>4.9</a:t>
                      </a:r>
                    </a:p>
                  </a:txBody>
                  <a:tcPr anchor="ctr"/>
                </a:tc>
                <a:tc>
                  <a:txBody>
                    <a:bodyPr/>
                    <a:lstStyle/>
                    <a:p>
                      <a:pPr algn="ctr"/>
                      <a:r>
                        <a:rPr lang="en-US" sz="1250" dirty="0">
                          <a:latin typeface="Arial" panose="020B0604020202020204" pitchFamily="34" charset="0"/>
                          <a:cs typeface="Arial" panose="020B0604020202020204" pitchFamily="34" charset="0"/>
                        </a:rPr>
                        <a:t>5.1</a:t>
                      </a:r>
                    </a:p>
                  </a:txBody>
                  <a:tcPr anchor="ctr"/>
                </a:tc>
                <a:tc>
                  <a:txBody>
                    <a:bodyPr/>
                    <a:lstStyle/>
                    <a:p>
                      <a:pPr algn="ctr"/>
                      <a:r>
                        <a:rPr lang="en-US" sz="1250" dirty="0">
                          <a:latin typeface="Arial" panose="020B0604020202020204" pitchFamily="34" charset="0"/>
                          <a:cs typeface="Arial" panose="020B0604020202020204" pitchFamily="34" charset="0"/>
                        </a:rPr>
                        <a:t>10.7</a:t>
                      </a:r>
                    </a:p>
                  </a:txBody>
                  <a:tcPr anchor="ctr"/>
                </a:tc>
                <a:extLst>
                  <a:ext uri="{0D108BD9-81ED-4DB2-BD59-A6C34878D82A}">
                    <a16:rowId xmlns:a16="http://schemas.microsoft.com/office/drawing/2014/main" val="622595748"/>
                  </a:ext>
                </a:extLst>
              </a:tr>
              <a:tr h="645459">
                <a:tc>
                  <a:txBody>
                    <a:bodyPr/>
                    <a:lstStyle/>
                    <a:p>
                      <a:pPr algn="ctr"/>
                      <a:r>
                        <a:rPr lang="en-US" sz="1250" b="1" dirty="0">
                          <a:latin typeface="Arial" panose="020B0604020202020204" pitchFamily="34" charset="0"/>
                          <a:cs typeface="Arial" panose="020B0604020202020204" pitchFamily="34" charset="0"/>
                        </a:rPr>
                        <a:t>HERIZON-BTC-01</a:t>
                      </a:r>
                      <a:r>
                        <a:rPr lang="en-US" sz="1250" b="0" baseline="30000" dirty="0">
                          <a:latin typeface="Arial" panose="020B0604020202020204" pitchFamily="34" charset="0"/>
                          <a:cs typeface="Arial" panose="020B0604020202020204" pitchFamily="34" charset="0"/>
                        </a:rPr>
                        <a:t>4</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2023</a:t>
                      </a:r>
                    </a:p>
                  </a:txBody>
                  <a:tcPr anchor="ctr"/>
                </a:tc>
                <a:tc>
                  <a:txBody>
                    <a:bodyPr/>
                    <a:lstStyle/>
                    <a:p>
                      <a:pPr algn="ctr"/>
                      <a:r>
                        <a:rPr lang="en-US" sz="1250" b="1" dirty="0">
                          <a:latin typeface="Arial" panose="020B0604020202020204" pitchFamily="34" charset="0"/>
                          <a:cs typeface="Arial" panose="020B0604020202020204" pitchFamily="34" charset="0"/>
                        </a:rPr>
                        <a:t>Zanidatamab</a:t>
                      </a:r>
                    </a:p>
                  </a:txBody>
                  <a:tcPr anchor="ctr"/>
                </a:tc>
                <a:tc>
                  <a:txBody>
                    <a:bodyPr/>
                    <a:lstStyle/>
                    <a:p>
                      <a:pPr algn="ctr"/>
                      <a:r>
                        <a:rPr lang="en-US" sz="1250" dirty="0">
                          <a:latin typeface="Arial" panose="020B0604020202020204" pitchFamily="34" charset="0"/>
                          <a:cs typeface="Arial" panose="020B0604020202020204" pitchFamily="34" charset="0"/>
                        </a:rPr>
                        <a:t>Phase 2b</a:t>
                      </a:r>
                    </a:p>
                  </a:txBody>
                  <a:tcPr anchor="ctr"/>
                </a:tc>
                <a:tc>
                  <a:txBody>
                    <a:bodyPr/>
                    <a:lstStyle/>
                    <a:p>
                      <a:pPr algn="ctr"/>
                      <a:r>
                        <a:rPr lang="en-US" sz="1250" dirty="0">
                          <a:latin typeface="Arial" panose="020B0604020202020204" pitchFamily="34" charset="0"/>
                          <a:cs typeface="Arial" panose="020B0604020202020204" pitchFamily="34" charset="0"/>
                        </a:rPr>
                        <a:t>62</a:t>
                      </a:r>
                    </a:p>
                    <a:p>
                      <a:pPr algn="ctr"/>
                      <a:r>
                        <a:rPr lang="en-US" sz="1250" dirty="0">
                          <a:latin typeface="Arial" panose="020B0604020202020204" pitchFamily="34" charset="0"/>
                          <a:cs typeface="Arial" panose="020B0604020202020204" pitchFamily="34" charset="0"/>
                        </a:rPr>
                        <a:t>80</a:t>
                      </a:r>
                    </a:p>
                  </a:txBody>
                  <a:tcPr anchor="ctr"/>
                </a:tc>
                <a:tc>
                  <a:txBody>
                    <a:bodyPr/>
                    <a:lstStyle/>
                    <a:p>
                      <a:pPr algn="ctr"/>
                      <a:r>
                        <a:rPr lang="en-US" sz="1250" dirty="0">
                          <a:latin typeface="Arial" panose="020B0604020202020204" pitchFamily="34" charset="0"/>
                          <a:cs typeface="Arial" panose="020B0604020202020204" pitchFamily="34" charset="0"/>
                        </a:rPr>
                        <a:t>No</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IHC 3+</a:t>
                      </a:r>
                    </a:p>
                    <a:p>
                      <a:pPr algn="ctr"/>
                      <a:r>
                        <a:rPr lang="en-US" sz="1250" dirty="0">
                          <a:latin typeface="Arial" panose="020B0604020202020204" pitchFamily="34" charset="0"/>
                          <a:cs typeface="Arial" panose="020B0604020202020204" pitchFamily="34" charset="0"/>
                        </a:rPr>
                        <a:t>IHC 3+ or IHC 2+/Amp</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52%</a:t>
                      </a:r>
                    </a:p>
                    <a:p>
                      <a:pPr algn="ctr"/>
                      <a:r>
                        <a:rPr lang="en-US" sz="1250" b="0" dirty="0">
                          <a:latin typeface="Arial" panose="020B0604020202020204" pitchFamily="34" charset="0"/>
                          <a:cs typeface="Arial" panose="020B0604020202020204" pitchFamily="34" charset="0"/>
                        </a:rPr>
                        <a:t>41%</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79%</a:t>
                      </a:r>
                    </a:p>
                    <a:p>
                      <a:pPr algn="ctr"/>
                      <a:r>
                        <a:rPr lang="en-US" sz="1250" b="0" dirty="0">
                          <a:latin typeface="Arial" panose="020B0604020202020204" pitchFamily="34" charset="0"/>
                          <a:cs typeface="Arial" panose="020B0604020202020204" pitchFamily="34" charset="0"/>
                        </a:rPr>
                        <a:t>69%</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14.9</a:t>
                      </a:r>
                    </a:p>
                    <a:p>
                      <a:pPr algn="ctr"/>
                      <a:r>
                        <a:rPr lang="en-US" sz="1250" b="0" dirty="0">
                          <a:latin typeface="Arial" panose="020B0604020202020204" pitchFamily="34" charset="0"/>
                          <a:cs typeface="Arial" panose="020B0604020202020204" pitchFamily="34" charset="0"/>
                        </a:rPr>
                        <a:t>12.9</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7.2</a:t>
                      </a:r>
                    </a:p>
                    <a:p>
                      <a:pPr algn="ctr"/>
                      <a:r>
                        <a:rPr lang="en-US" sz="1250" b="0" dirty="0">
                          <a:latin typeface="Arial" panose="020B0604020202020204" pitchFamily="34" charset="0"/>
                          <a:cs typeface="Arial" panose="020B0604020202020204" pitchFamily="34" charset="0"/>
                        </a:rPr>
                        <a:t>5.5</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18.1</a:t>
                      </a:r>
                    </a:p>
                    <a:p>
                      <a:pPr algn="ctr"/>
                      <a:r>
                        <a:rPr lang="en-US" sz="1250" dirty="0">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279884801"/>
                  </a:ext>
                </a:extLst>
              </a:tr>
              <a:tr h="641425">
                <a:tc>
                  <a:txBody>
                    <a:bodyPr/>
                    <a:lstStyle/>
                    <a:p>
                      <a:pPr algn="ctr"/>
                      <a:r>
                        <a:rPr lang="en-US" sz="1250" b="1" dirty="0">
                          <a:latin typeface="Arial" panose="020B0604020202020204" pitchFamily="34" charset="0"/>
                          <a:cs typeface="Arial" panose="020B0604020202020204" pitchFamily="34" charset="0"/>
                        </a:rPr>
                        <a:t>SGNTUC-019</a:t>
                      </a:r>
                      <a:r>
                        <a:rPr lang="en-US" sz="1250" b="0" baseline="30000" dirty="0">
                          <a:latin typeface="Arial" panose="020B0604020202020204" pitchFamily="34" charset="0"/>
                          <a:cs typeface="Arial" panose="020B0604020202020204" pitchFamily="34" charset="0"/>
                        </a:rPr>
                        <a:t>5</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2023</a:t>
                      </a:r>
                    </a:p>
                  </a:txBody>
                  <a:tcPr anchor="ctr"/>
                </a:tc>
                <a:tc>
                  <a:txBody>
                    <a:bodyPr/>
                    <a:lstStyle/>
                    <a:p>
                      <a:pPr algn="ctr"/>
                      <a:r>
                        <a:rPr lang="en-US" sz="1250" b="1" dirty="0">
                          <a:latin typeface="Arial" panose="020B0604020202020204" pitchFamily="34" charset="0"/>
                          <a:cs typeface="Arial" panose="020B0604020202020204" pitchFamily="34" charset="0"/>
                        </a:rPr>
                        <a:t>Trastuzumab + Tucatinib</a:t>
                      </a:r>
                    </a:p>
                  </a:txBody>
                  <a:tcPr anchor="ctr"/>
                </a:tc>
                <a:tc>
                  <a:txBody>
                    <a:bodyPr/>
                    <a:lstStyle/>
                    <a:p>
                      <a:pPr algn="ctr"/>
                      <a:r>
                        <a:rPr lang="en-US" sz="1250" dirty="0">
                          <a:latin typeface="Arial" panose="020B0604020202020204" pitchFamily="34" charset="0"/>
                          <a:cs typeface="Arial" panose="020B0604020202020204" pitchFamily="34" charset="0"/>
                        </a:rPr>
                        <a:t>Phase 2</a:t>
                      </a:r>
                    </a:p>
                  </a:txBody>
                  <a:tcPr anchor="ctr"/>
                </a:tc>
                <a:tc>
                  <a:txBody>
                    <a:bodyPr/>
                    <a:lstStyle/>
                    <a:p>
                      <a:pPr algn="ctr"/>
                      <a:r>
                        <a:rPr lang="en-US" sz="1250" dirty="0">
                          <a:latin typeface="Arial" panose="020B0604020202020204" pitchFamily="34" charset="0"/>
                          <a:cs typeface="Arial" panose="020B0604020202020204" pitchFamily="34" charset="0"/>
                        </a:rPr>
                        <a:t>30</a:t>
                      </a:r>
                    </a:p>
                  </a:txBody>
                  <a:tcPr anchor="ctr"/>
                </a:tc>
                <a:tc>
                  <a:txBody>
                    <a:bodyPr/>
                    <a:lstStyle/>
                    <a:p>
                      <a:pPr algn="ctr"/>
                      <a:r>
                        <a:rPr lang="en-US" sz="1250" dirty="0">
                          <a:latin typeface="Arial" panose="020B0604020202020204" pitchFamily="34" charset="0"/>
                          <a:cs typeface="Arial" panose="020B0604020202020204" pitchFamily="34" charset="0"/>
                        </a:rPr>
                        <a:t>No</a:t>
                      </a:r>
                    </a:p>
                  </a:txBody>
                  <a:tcPr anchor="ctr"/>
                </a:tc>
                <a:tc>
                  <a:txBody>
                    <a:bodyPr/>
                    <a:lstStyle/>
                    <a:p>
                      <a:pPr algn="ctr"/>
                      <a:r>
                        <a:rPr lang="en-US" sz="1250" dirty="0">
                          <a:latin typeface="Arial" panose="020B0604020202020204" pitchFamily="34" charset="0"/>
                          <a:cs typeface="Arial" panose="020B0604020202020204" pitchFamily="34" charset="0"/>
                        </a:rPr>
                        <a:t>IHC 3+, ISH+, or NGS Amp</a:t>
                      </a:r>
                    </a:p>
                  </a:txBody>
                  <a:tcPr anchor="ctr"/>
                </a:tc>
                <a:tc>
                  <a:txBody>
                    <a:bodyPr/>
                    <a:lstStyle/>
                    <a:p>
                      <a:pPr algn="ctr"/>
                      <a:r>
                        <a:rPr lang="en-US" sz="1250" dirty="0">
                          <a:latin typeface="Arial" panose="020B0604020202020204" pitchFamily="34" charset="0"/>
                          <a:cs typeface="Arial" panose="020B0604020202020204" pitchFamily="34" charset="0"/>
                        </a:rPr>
                        <a:t>47%</a:t>
                      </a:r>
                    </a:p>
                  </a:txBody>
                  <a:tcPr anchor="ctr"/>
                </a:tc>
                <a:tc>
                  <a:txBody>
                    <a:bodyPr/>
                    <a:lstStyle/>
                    <a:p>
                      <a:pPr algn="ctr"/>
                      <a:r>
                        <a:rPr lang="en-US" sz="1250" dirty="0">
                          <a:latin typeface="Arial" panose="020B0604020202020204" pitchFamily="34" charset="0"/>
                          <a:cs typeface="Arial" panose="020B0604020202020204" pitchFamily="34" charset="0"/>
                        </a:rPr>
                        <a:t>77%</a:t>
                      </a:r>
                    </a:p>
                  </a:txBody>
                  <a:tcPr anchor="ctr"/>
                </a:tc>
                <a:tc>
                  <a:txBody>
                    <a:bodyPr/>
                    <a:lstStyle/>
                    <a:p>
                      <a:pPr algn="ctr"/>
                      <a:r>
                        <a:rPr lang="en-US" sz="1250" dirty="0">
                          <a:latin typeface="Arial" panose="020B0604020202020204" pitchFamily="34" charset="0"/>
                          <a:cs typeface="Arial" panose="020B0604020202020204" pitchFamily="34" charset="0"/>
                        </a:rPr>
                        <a:t>6.0</a:t>
                      </a:r>
                    </a:p>
                  </a:txBody>
                  <a:tcPr anchor="ctr"/>
                </a:tc>
                <a:tc>
                  <a:txBody>
                    <a:bodyPr/>
                    <a:lstStyle/>
                    <a:p>
                      <a:pPr algn="ctr"/>
                      <a:r>
                        <a:rPr lang="en-US" sz="1250" dirty="0">
                          <a:latin typeface="Arial" panose="020B0604020202020204" pitchFamily="34" charset="0"/>
                          <a:cs typeface="Arial" panose="020B0604020202020204" pitchFamily="34" charset="0"/>
                        </a:rPr>
                        <a:t>5.5</a:t>
                      </a:r>
                    </a:p>
                  </a:txBody>
                  <a:tcPr anchor="ctr"/>
                </a:tc>
                <a:tc>
                  <a:txBody>
                    <a:bodyPr/>
                    <a:lstStyle/>
                    <a:p>
                      <a:pPr algn="ctr"/>
                      <a:r>
                        <a:rPr lang="en-US" sz="1250" dirty="0">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4165247447"/>
                  </a:ext>
                </a:extLst>
              </a:tr>
              <a:tr h="704626">
                <a:tc>
                  <a:txBody>
                    <a:bodyPr/>
                    <a:lstStyle/>
                    <a:p>
                      <a:pPr algn="ctr"/>
                      <a:r>
                        <a:rPr lang="en-US" sz="1250" b="1" dirty="0">
                          <a:latin typeface="Arial" panose="020B0604020202020204" pitchFamily="34" charset="0"/>
                          <a:cs typeface="Arial" panose="020B0604020202020204" pitchFamily="34" charset="0"/>
                        </a:rPr>
                        <a:t>DESTINY-PanTumor02</a:t>
                      </a:r>
                      <a:r>
                        <a:rPr lang="en-US" sz="1250" b="0" baseline="30000" dirty="0">
                          <a:latin typeface="Arial" panose="020B0604020202020204" pitchFamily="34" charset="0"/>
                          <a:cs typeface="Arial" panose="020B0604020202020204" pitchFamily="34" charset="0"/>
                        </a:rPr>
                        <a:t>6</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2023</a:t>
                      </a:r>
                    </a:p>
                  </a:txBody>
                  <a:tcPr anchor="ctr"/>
                </a:tc>
                <a:tc>
                  <a:txBody>
                    <a:bodyPr/>
                    <a:lstStyle/>
                    <a:p>
                      <a:pPr algn="ctr"/>
                      <a:r>
                        <a:rPr lang="en-US" sz="1250" b="1" dirty="0">
                          <a:latin typeface="Arial" panose="020B0604020202020204" pitchFamily="34" charset="0"/>
                          <a:cs typeface="Arial" panose="020B0604020202020204" pitchFamily="34" charset="0"/>
                        </a:rPr>
                        <a:t>Trastuzumab Deruxtecan</a:t>
                      </a:r>
                    </a:p>
                  </a:txBody>
                  <a:tcPr anchor="ctr"/>
                </a:tc>
                <a:tc>
                  <a:txBody>
                    <a:bodyPr/>
                    <a:lstStyle/>
                    <a:p>
                      <a:pPr algn="ctr"/>
                      <a:r>
                        <a:rPr lang="en-US" sz="1250" dirty="0">
                          <a:latin typeface="Arial" panose="020B0604020202020204" pitchFamily="34" charset="0"/>
                          <a:cs typeface="Arial" panose="020B0604020202020204" pitchFamily="34" charset="0"/>
                        </a:rPr>
                        <a:t>Phase 2</a:t>
                      </a:r>
                    </a:p>
                  </a:txBody>
                  <a:tcPr anchor="ctr"/>
                </a:tc>
                <a:tc>
                  <a:txBody>
                    <a:bodyPr/>
                    <a:lstStyle/>
                    <a:p>
                      <a:pPr algn="ctr"/>
                      <a:r>
                        <a:rPr lang="en-US" sz="1250" dirty="0">
                          <a:latin typeface="Arial" panose="020B0604020202020204" pitchFamily="34" charset="0"/>
                          <a:cs typeface="Arial" panose="020B0604020202020204" pitchFamily="34" charset="0"/>
                        </a:rPr>
                        <a:t>16</a:t>
                      </a:r>
                    </a:p>
                    <a:p>
                      <a:pPr algn="ctr"/>
                      <a:r>
                        <a:rPr lang="en-US" sz="1250" dirty="0">
                          <a:latin typeface="Arial" panose="020B0604020202020204" pitchFamily="34" charset="0"/>
                          <a:cs typeface="Arial" panose="020B0604020202020204" pitchFamily="34" charset="0"/>
                        </a:rPr>
                        <a:t>41</a:t>
                      </a:r>
                    </a:p>
                    <a:p>
                      <a:pPr algn="ctr"/>
                      <a:r>
                        <a:rPr lang="en-US" sz="1250" dirty="0">
                          <a:latin typeface="Arial" panose="020B0604020202020204" pitchFamily="34" charset="0"/>
                          <a:cs typeface="Arial" panose="020B0604020202020204" pitchFamily="34" charset="0"/>
                        </a:rPr>
                        <a:t>14</a:t>
                      </a:r>
                    </a:p>
                  </a:txBody>
                  <a:tcPr anchor="ctr"/>
                </a:tc>
                <a:tc>
                  <a:txBody>
                    <a:bodyPr/>
                    <a:lstStyle/>
                    <a:p>
                      <a:pPr algn="ctr"/>
                      <a:r>
                        <a:rPr lang="en-US" sz="1250" b="1" dirty="0">
                          <a:latin typeface="Arial" panose="020B0604020202020204" pitchFamily="34" charset="0"/>
                          <a:cs typeface="Arial" panose="020B0604020202020204" pitchFamily="34" charset="0"/>
                        </a:rPr>
                        <a:t>Yes (17%) </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IHC 3+</a:t>
                      </a:r>
                    </a:p>
                    <a:p>
                      <a:pPr algn="ctr"/>
                      <a:r>
                        <a:rPr lang="en-US" sz="1250" dirty="0">
                          <a:latin typeface="Arial" panose="020B0604020202020204" pitchFamily="34" charset="0"/>
                          <a:cs typeface="Arial" panose="020B0604020202020204" pitchFamily="34" charset="0"/>
                        </a:rPr>
                        <a:t>IHC 3+ or 2+</a:t>
                      </a:r>
                    </a:p>
                    <a:p>
                      <a:pPr algn="ctr"/>
                      <a:r>
                        <a:rPr lang="en-US" sz="1250" b="0" dirty="0">
                          <a:latin typeface="Arial" panose="020B0604020202020204" pitchFamily="34" charset="0"/>
                          <a:cs typeface="Arial" panose="020B0604020202020204" pitchFamily="34" charset="0"/>
                        </a:rPr>
                        <a:t>IHC 2+</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56%</a:t>
                      </a:r>
                    </a:p>
                    <a:p>
                      <a:pPr algn="ctr"/>
                      <a:r>
                        <a:rPr lang="en-US" sz="1250" b="0" dirty="0">
                          <a:latin typeface="Arial" panose="020B0604020202020204" pitchFamily="34" charset="0"/>
                          <a:cs typeface="Arial" panose="020B0604020202020204" pitchFamily="34" charset="0"/>
                        </a:rPr>
                        <a:t>22%</a:t>
                      </a:r>
                      <a:r>
                        <a:rPr lang="en-US" sz="1250" b="1" dirty="0">
                          <a:latin typeface="Arial" panose="020B0604020202020204" pitchFamily="34" charset="0"/>
                          <a:cs typeface="Arial" panose="020B0604020202020204" pitchFamily="34" charset="0"/>
                        </a:rPr>
                        <a:t> </a:t>
                      </a:r>
                    </a:p>
                    <a:p>
                      <a:pPr algn="ctr"/>
                      <a:r>
                        <a:rPr lang="en-US" sz="1250" dirty="0">
                          <a:latin typeface="Arial" panose="020B0604020202020204" pitchFamily="34" charset="0"/>
                          <a:cs typeface="Arial" panose="020B0604020202020204" pitchFamily="34" charset="0"/>
                        </a:rPr>
                        <a:t>0%</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78%</a:t>
                      </a:r>
                    </a:p>
                    <a:p>
                      <a:pPr algn="ctr"/>
                      <a:r>
                        <a:rPr lang="en-US" sz="1250" dirty="0">
                          <a:latin typeface="Arial" panose="020B0604020202020204" pitchFamily="34" charset="0"/>
                          <a:cs typeface="Arial" panose="020B0604020202020204" pitchFamily="34" charset="0"/>
                        </a:rPr>
                        <a:t>--</a:t>
                      </a:r>
                    </a:p>
                    <a:p>
                      <a:pPr algn="ctr"/>
                      <a:r>
                        <a:rPr lang="en-US" sz="1250" dirty="0">
                          <a:latin typeface="Arial" panose="020B0604020202020204" pitchFamily="34" charset="0"/>
                          <a:cs typeface="Arial" panose="020B0604020202020204" pitchFamily="34" charset="0"/>
                        </a:rPr>
                        <a:t>--</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22.1</a:t>
                      </a:r>
                    </a:p>
                    <a:p>
                      <a:pPr algn="ctr"/>
                      <a:r>
                        <a:rPr lang="en-US" sz="1250" b="0" dirty="0">
                          <a:latin typeface="Arial" panose="020B0604020202020204" pitchFamily="34" charset="0"/>
                          <a:cs typeface="Arial" panose="020B0604020202020204" pitchFamily="34" charset="0"/>
                        </a:rPr>
                        <a:t>8.6</a:t>
                      </a:r>
                    </a:p>
                    <a:p>
                      <a:pPr algn="ctr"/>
                      <a:r>
                        <a:rPr lang="en-US" sz="1250" b="0" dirty="0">
                          <a:latin typeface="Arial" panose="020B0604020202020204" pitchFamily="34" charset="0"/>
                          <a:cs typeface="Arial" panose="020B0604020202020204" pitchFamily="34" charset="0"/>
                        </a:rPr>
                        <a:t>--</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7.4</a:t>
                      </a:r>
                    </a:p>
                    <a:p>
                      <a:pPr algn="ctr"/>
                      <a:r>
                        <a:rPr lang="en-US" sz="1250" dirty="0">
                          <a:latin typeface="Arial" panose="020B0604020202020204" pitchFamily="34" charset="0"/>
                          <a:cs typeface="Arial" panose="020B0604020202020204" pitchFamily="34" charset="0"/>
                        </a:rPr>
                        <a:t>4.6</a:t>
                      </a:r>
                    </a:p>
                    <a:p>
                      <a:pPr algn="ctr"/>
                      <a:r>
                        <a:rPr lang="en-US" sz="1250" dirty="0">
                          <a:latin typeface="Arial" panose="020B0604020202020204" pitchFamily="34" charset="0"/>
                          <a:cs typeface="Arial" panose="020B0604020202020204" pitchFamily="34" charset="0"/>
                        </a:rPr>
                        <a:t>4.2</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12.4</a:t>
                      </a:r>
                    </a:p>
                    <a:p>
                      <a:pPr algn="ctr"/>
                      <a:r>
                        <a:rPr lang="en-US" sz="1250" dirty="0">
                          <a:latin typeface="Arial" panose="020B0604020202020204" pitchFamily="34" charset="0"/>
                          <a:cs typeface="Arial" panose="020B0604020202020204" pitchFamily="34" charset="0"/>
                        </a:rPr>
                        <a:t>7.0</a:t>
                      </a:r>
                    </a:p>
                    <a:p>
                      <a:pPr algn="ctr"/>
                      <a:r>
                        <a:rPr lang="en-US" sz="1250" dirty="0">
                          <a:latin typeface="Arial" panose="020B0604020202020204" pitchFamily="34" charset="0"/>
                          <a:cs typeface="Arial" panose="020B0604020202020204" pitchFamily="34" charset="0"/>
                        </a:rPr>
                        <a:t>6.0</a:t>
                      </a:r>
                    </a:p>
                  </a:txBody>
                  <a:tcPr anchor="ctr"/>
                </a:tc>
                <a:extLst>
                  <a:ext uri="{0D108BD9-81ED-4DB2-BD59-A6C34878D82A}">
                    <a16:rowId xmlns:a16="http://schemas.microsoft.com/office/drawing/2014/main" val="1115729941"/>
                  </a:ext>
                </a:extLst>
              </a:tr>
              <a:tr h="540294">
                <a:tc>
                  <a:txBody>
                    <a:bodyPr/>
                    <a:lstStyle/>
                    <a:p>
                      <a:pPr algn="ctr"/>
                      <a:r>
                        <a:rPr lang="en-US" sz="1250" b="1" dirty="0">
                          <a:latin typeface="Arial" panose="020B0604020202020204" pitchFamily="34" charset="0"/>
                          <a:cs typeface="Arial" panose="020B0604020202020204" pitchFamily="34" charset="0"/>
                        </a:rPr>
                        <a:t>HERB</a:t>
                      </a:r>
                      <a:r>
                        <a:rPr lang="en-US" sz="1250" b="0" baseline="30000" dirty="0">
                          <a:latin typeface="Arial" panose="020B0604020202020204" pitchFamily="34" charset="0"/>
                          <a:cs typeface="Arial" panose="020B0604020202020204" pitchFamily="34" charset="0"/>
                        </a:rPr>
                        <a:t>7</a:t>
                      </a:r>
                      <a:endParaRPr lang="en-US" sz="1250" b="1" dirty="0">
                        <a:latin typeface="Arial" panose="020B0604020202020204" pitchFamily="34" charset="0"/>
                        <a:cs typeface="Arial" panose="020B0604020202020204" pitchFamily="34" charset="0"/>
                      </a:endParaRPr>
                    </a:p>
                    <a:p>
                      <a:pPr algn="ctr"/>
                      <a:r>
                        <a:rPr lang="en-US" sz="1250" dirty="0">
                          <a:latin typeface="Arial" panose="020B0604020202020204" pitchFamily="34" charset="0"/>
                          <a:cs typeface="Arial" panose="020B0604020202020204" pitchFamily="34" charset="0"/>
                        </a:rPr>
                        <a:t>2024</a:t>
                      </a:r>
                    </a:p>
                  </a:txBody>
                  <a:tcPr anchor="ctr"/>
                </a:tc>
                <a:tc>
                  <a:txBody>
                    <a:bodyPr/>
                    <a:lstStyle/>
                    <a:p>
                      <a:pPr algn="ctr"/>
                      <a:r>
                        <a:rPr lang="en-US" sz="1250" b="1" dirty="0">
                          <a:latin typeface="Arial" panose="020B0604020202020204" pitchFamily="34" charset="0"/>
                          <a:cs typeface="Arial" panose="020B0604020202020204" pitchFamily="34" charset="0"/>
                        </a:rPr>
                        <a:t>Trastuzumab Deruxtecan</a:t>
                      </a:r>
                    </a:p>
                  </a:txBody>
                  <a:tcPr anchor="ctr"/>
                </a:tc>
                <a:tc>
                  <a:txBody>
                    <a:bodyPr/>
                    <a:lstStyle/>
                    <a:p>
                      <a:pPr algn="ctr"/>
                      <a:r>
                        <a:rPr lang="en-US" sz="1250" dirty="0">
                          <a:latin typeface="Arial" panose="020B0604020202020204" pitchFamily="34" charset="0"/>
                          <a:cs typeface="Arial" panose="020B0604020202020204" pitchFamily="34" charset="0"/>
                        </a:rPr>
                        <a:t>Phase 2</a:t>
                      </a:r>
                    </a:p>
                  </a:txBody>
                  <a:tcPr anchor="ctr"/>
                </a:tc>
                <a:tc>
                  <a:txBody>
                    <a:bodyPr/>
                    <a:lstStyle/>
                    <a:p>
                      <a:pPr algn="ctr"/>
                      <a:r>
                        <a:rPr lang="en-US" sz="1250" dirty="0">
                          <a:latin typeface="Arial" panose="020B0604020202020204" pitchFamily="34" charset="0"/>
                          <a:cs typeface="Arial" panose="020B0604020202020204" pitchFamily="34" charset="0"/>
                        </a:rPr>
                        <a:t>22</a:t>
                      </a:r>
                    </a:p>
                    <a:p>
                      <a:pPr algn="ctr"/>
                      <a:r>
                        <a:rPr lang="en-US" sz="1250" dirty="0">
                          <a:latin typeface="Arial" panose="020B0604020202020204" pitchFamily="34" charset="0"/>
                          <a:cs typeface="Arial" panose="020B0604020202020204" pitchFamily="34" charset="0"/>
                        </a:rPr>
                        <a:t>8</a:t>
                      </a:r>
                    </a:p>
                  </a:txBody>
                  <a:tcPr anchor="ctr"/>
                </a:tc>
                <a:tc>
                  <a:txBody>
                    <a:bodyPr/>
                    <a:lstStyle/>
                    <a:p>
                      <a:pPr algn="ctr"/>
                      <a:r>
                        <a:rPr lang="en-US" sz="1250" b="0" dirty="0">
                          <a:latin typeface="Arial" panose="020B0604020202020204" pitchFamily="34" charset="0"/>
                          <a:cs typeface="Arial" panose="020B0604020202020204" pitchFamily="34" charset="0"/>
                        </a:rPr>
                        <a:t>Yes</a:t>
                      </a:r>
                      <a:r>
                        <a:rPr lang="en-US" sz="1250" b="1" dirty="0">
                          <a:latin typeface="Arial" panose="020B0604020202020204" pitchFamily="34" charset="0"/>
                          <a:cs typeface="Arial" panose="020B0604020202020204" pitchFamily="34" charset="0"/>
                        </a:rPr>
                        <a:t> </a:t>
                      </a:r>
                    </a:p>
                    <a:p>
                      <a:pPr algn="ctr"/>
                      <a:r>
                        <a:rPr lang="en-US" sz="1250" b="0" dirty="0">
                          <a:latin typeface="Arial" panose="020B0604020202020204" pitchFamily="34" charset="0"/>
                          <a:cs typeface="Arial" panose="020B0604020202020204" pitchFamily="34" charset="0"/>
                        </a:rPr>
                        <a:t>(n=0)</a:t>
                      </a:r>
                      <a:endParaRPr lang="en-US" sz="1250" b="1" dirty="0">
                        <a:latin typeface="Arial" panose="020B0604020202020204" pitchFamily="34" charset="0"/>
                        <a:cs typeface="Arial" panose="020B0604020202020204" pitchFamily="34" charset="0"/>
                      </a:endParaRP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IHC 3+ or IHC 2+/ISH+</a:t>
                      </a:r>
                    </a:p>
                    <a:p>
                      <a:pPr algn="ctr"/>
                      <a:r>
                        <a:rPr lang="en-US" sz="1250" b="0" dirty="0">
                          <a:latin typeface="Arial" panose="020B0604020202020204" pitchFamily="34" charset="0"/>
                          <a:cs typeface="Arial" panose="020B0604020202020204" pitchFamily="34" charset="0"/>
                        </a:rPr>
                        <a:t>IHC 2+/ISH-, IHC 1+, or IHC 0/ISH+</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36%</a:t>
                      </a:r>
                    </a:p>
                    <a:p>
                      <a:pPr algn="ctr"/>
                      <a:r>
                        <a:rPr lang="en-US" sz="1250" dirty="0">
                          <a:latin typeface="Arial" panose="020B0604020202020204" pitchFamily="34" charset="0"/>
                          <a:cs typeface="Arial" panose="020B0604020202020204" pitchFamily="34" charset="0"/>
                        </a:rPr>
                        <a:t>13%</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82%</a:t>
                      </a:r>
                    </a:p>
                    <a:p>
                      <a:pPr algn="ctr"/>
                      <a:r>
                        <a:rPr lang="en-US" sz="1250" dirty="0">
                          <a:latin typeface="Arial" panose="020B0604020202020204" pitchFamily="34" charset="0"/>
                          <a:cs typeface="Arial" panose="020B0604020202020204" pitchFamily="34" charset="0"/>
                        </a:rPr>
                        <a:t>75%</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7.4</a:t>
                      </a:r>
                    </a:p>
                    <a:p>
                      <a:pPr algn="ctr"/>
                      <a:r>
                        <a:rPr lang="en-US" sz="1250" b="0" dirty="0">
                          <a:latin typeface="Arial" panose="020B0604020202020204" pitchFamily="34" charset="0"/>
                          <a:cs typeface="Arial" panose="020B0604020202020204" pitchFamily="34" charset="0"/>
                        </a:rPr>
                        <a:t>--</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5.1</a:t>
                      </a:r>
                    </a:p>
                    <a:p>
                      <a:pPr algn="ctr"/>
                      <a:r>
                        <a:rPr lang="en-US" sz="1250" dirty="0">
                          <a:latin typeface="Arial" panose="020B0604020202020204" pitchFamily="34" charset="0"/>
                          <a:cs typeface="Arial" panose="020B0604020202020204" pitchFamily="34" charset="0"/>
                        </a:rPr>
                        <a:t>3.5</a:t>
                      </a:r>
                    </a:p>
                  </a:txBody>
                  <a:tcPr anchor="ctr"/>
                </a:tc>
                <a:tc>
                  <a:txBody>
                    <a:bodyPr/>
                    <a:lstStyle/>
                    <a:p>
                      <a:pPr algn="ctr"/>
                      <a:r>
                        <a:rPr lang="en-US" sz="1250" b="1" dirty="0">
                          <a:solidFill>
                            <a:srgbClr val="00B050"/>
                          </a:solidFill>
                          <a:latin typeface="Arial" panose="020B0604020202020204" pitchFamily="34" charset="0"/>
                          <a:cs typeface="Arial" panose="020B0604020202020204" pitchFamily="34" charset="0"/>
                        </a:rPr>
                        <a:t>7.1</a:t>
                      </a:r>
                    </a:p>
                    <a:p>
                      <a:pPr algn="ctr"/>
                      <a:r>
                        <a:rPr lang="en-US" sz="1250" dirty="0">
                          <a:latin typeface="Arial" panose="020B0604020202020204" pitchFamily="34" charset="0"/>
                          <a:cs typeface="Arial" panose="020B0604020202020204" pitchFamily="34" charset="0"/>
                        </a:rPr>
                        <a:t>8.9</a:t>
                      </a:r>
                    </a:p>
                  </a:txBody>
                  <a:tcPr anchor="ctr"/>
                </a:tc>
                <a:extLst>
                  <a:ext uri="{0D108BD9-81ED-4DB2-BD59-A6C34878D82A}">
                    <a16:rowId xmlns:a16="http://schemas.microsoft.com/office/drawing/2014/main" val="3800556234"/>
                  </a:ext>
                </a:extLst>
              </a:tr>
            </a:tbl>
          </a:graphicData>
        </a:graphic>
      </p:graphicFrame>
      <p:sp>
        <p:nvSpPr>
          <p:cNvPr id="4" name="TextBox 3">
            <a:extLst>
              <a:ext uri="{FF2B5EF4-FFF2-40B4-BE49-F238E27FC236}">
                <a16:creationId xmlns:a16="http://schemas.microsoft.com/office/drawing/2014/main" id="{E0A81455-34B3-639A-2A37-35D8CD54E7A5}"/>
              </a:ext>
            </a:extLst>
          </p:cNvPr>
          <p:cNvSpPr txBox="1"/>
          <p:nvPr/>
        </p:nvSpPr>
        <p:spPr>
          <a:xfrm>
            <a:off x="0" y="6396335"/>
            <a:ext cx="121920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Lamarca et al. Lancet Oncol 2021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Javle et al. Lancet Oncol 2021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 et al. Lancet Gastroenterol Hepatol 2023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Fan, et al. Lancet Oncol 2023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Nakamura et al. J Clin Oncol 2023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Meric-Bernstam et al. J Clin Oncol 2023 | </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7</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Ohba et al. J Clin Oncol 2024</a:t>
            </a:r>
            <a:endPar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468981D8-18A5-77ED-38DF-73352C06EF5E}"/>
              </a:ext>
            </a:extLst>
          </p:cNvPr>
          <p:cNvSpPr/>
          <p:nvPr/>
        </p:nvSpPr>
        <p:spPr>
          <a:xfrm>
            <a:off x="8486274" y="1345618"/>
            <a:ext cx="753979" cy="483872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76BC3A0-F461-E313-F928-34F169FAEC48}"/>
              </a:ext>
            </a:extLst>
          </p:cNvPr>
          <p:cNvSpPr/>
          <p:nvPr/>
        </p:nvSpPr>
        <p:spPr>
          <a:xfrm>
            <a:off x="11369934" y="1345618"/>
            <a:ext cx="753979" cy="483872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978AA88C-6A51-8356-4CBB-797BE7052D66}"/>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Evolving treatment landscape in HER2+ BTC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in second-line setting and beyond</a:t>
            </a:r>
          </a:p>
        </p:txBody>
      </p:sp>
      <p:cxnSp>
        <p:nvCxnSpPr>
          <p:cNvPr id="11" name="Straight Connector 10">
            <a:extLst>
              <a:ext uri="{FF2B5EF4-FFF2-40B4-BE49-F238E27FC236}">
                <a16:creationId xmlns:a16="http://schemas.microsoft.com/office/drawing/2014/main" id="{800F4BD0-4288-7DD0-0E3D-ADDC50D98DEB}"/>
              </a:ext>
            </a:extLst>
          </p:cNvPr>
          <p:cNvCxnSpPr/>
          <p:nvPr/>
        </p:nvCxnSpPr>
        <p:spPr>
          <a:xfrm>
            <a:off x="145473" y="1186378"/>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5170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10C106-6ED7-38A7-4698-4ECCF5E44AB0}"/>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Trastuzumab </a:t>
            </a:r>
            <a:r>
              <a:rPr kumimoji="0" lang="en-US" sz="2900" b="1" i="0" u="none" strike="noStrike" kern="1200" cap="none" spc="0" normalizeH="0" baseline="0" noProof="0" dirty="0" err="1">
                <a:ln>
                  <a:noFill/>
                </a:ln>
                <a:solidFill>
                  <a:srgbClr val="196B24"/>
                </a:solidFill>
                <a:effectLst/>
                <a:uLnTx/>
                <a:uFillTx/>
                <a:latin typeface="Arial" panose="020B0604020202020204" pitchFamily="34" charset="0"/>
                <a:ea typeface="+mj-ea"/>
                <a:cs typeface="Arial" panose="020B0604020202020204" pitchFamily="34" charset="0"/>
              </a:rPr>
              <a:t>deruxtecan</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(T-</a:t>
            </a:r>
            <a:r>
              <a:rPr kumimoji="0" lang="en-US" sz="2900" b="1" i="0" u="none" strike="noStrike" kern="1200" cap="none" spc="0" normalizeH="0" baseline="0" noProof="0" dirty="0" err="1">
                <a:ln>
                  <a:noFill/>
                </a:ln>
                <a:solidFill>
                  <a:srgbClr val="196B24"/>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HER2 antibody-drug conjugate</a:t>
            </a:r>
          </a:p>
        </p:txBody>
      </p:sp>
      <p:sp>
        <p:nvSpPr>
          <p:cNvPr id="6" name="TextBox 5">
            <a:extLst>
              <a:ext uri="{FF2B5EF4-FFF2-40B4-BE49-F238E27FC236}">
                <a16:creationId xmlns:a16="http://schemas.microsoft.com/office/drawing/2014/main" id="{135687A3-05C4-5557-A0E0-786505880E83}"/>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Enhertu</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HCP | Ogitani et al. Cancer Sci 2016 | Ogitani et al. Clin Cancer Res 2016 | Nakada et al. Chem Pharm Bull (Tokyo) 2019</a:t>
            </a:r>
          </a:p>
        </p:txBody>
      </p:sp>
      <p:sp>
        <p:nvSpPr>
          <p:cNvPr id="8" name="Content Placeholder 7">
            <a:extLst>
              <a:ext uri="{FF2B5EF4-FFF2-40B4-BE49-F238E27FC236}">
                <a16:creationId xmlns:a16="http://schemas.microsoft.com/office/drawing/2014/main" id="{042FC268-90BA-584A-DEE2-6D6833985C54}"/>
              </a:ext>
            </a:extLst>
          </p:cNvPr>
          <p:cNvSpPr txBox="1">
            <a:spLocks/>
          </p:cNvSpPr>
          <p:nvPr/>
        </p:nvSpPr>
        <p:spPr>
          <a:xfrm>
            <a:off x="5372100" y="771340"/>
            <a:ext cx="6267017"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819F031E-1CE2-6D07-6B3A-CFD294148DDF}"/>
              </a:ext>
            </a:extLst>
          </p:cNvPr>
          <p:cNvPicPr>
            <a:picLocks noChangeAspect="1"/>
          </p:cNvPicPr>
          <p:nvPr/>
        </p:nvPicPr>
        <p:blipFill>
          <a:blip r:embed="rId3"/>
          <a:stretch>
            <a:fillRect/>
          </a:stretch>
        </p:blipFill>
        <p:spPr>
          <a:xfrm>
            <a:off x="2447289" y="968007"/>
            <a:ext cx="7297419" cy="5507287"/>
          </a:xfrm>
          <a:prstGeom prst="rect">
            <a:avLst/>
          </a:prstGeom>
        </p:spPr>
      </p:pic>
      <p:cxnSp>
        <p:nvCxnSpPr>
          <p:cNvPr id="4" name="Straight Connector 3">
            <a:extLst>
              <a:ext uri="{FF2B5EF4-FFF2-40B4-BE49-F238E27FC236}">
                <a16:creationId xmlns:a16="http://schemas.microsoft.com/office/drawing/2014/main" id="{A93543E1-FB2B-3187-E17A-3D6CC0E6A66C}"/>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20398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07CBD-4646-89F7-E412-EB38D0B5E714}"/>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02AC5CE1-8F01-3237-7BA9-CF0711B9931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DESTINY-PanTumor02 trial of T-</a:t>
            </a:r>
            <a:r>
              <a:rPr kumimoji="0" lang="en-US" sz="2900" b="1" i="0" u="none" strike="noStrike" kern="1200" cap="none" spc="0" normalizeH="0" baseline="0" noProof="0" dirty="0" err="1">
                <a:ln>
                  <a:noFill/>
                </a:ln>
                <a:solidFill>
                  <a:srgbClr val="196B24"/>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baseline characteristics</a:t>
            </a:r>
          </a:p>
        </p:txBody>
      </p:sp>
      <p:sp>
        <p:nvSpPr>
          <p:cNvPr id="12" name="Content Placeholder 7">
            <a:extLst>
              <a:ext uri="{FF2B5EF4-FFF2-40B4-BE49-F238E27FC236}">
                <a16:creationId xmlns:a16="http://schemas.microsoft.com/office/drawing/2014/main" id="{B300779F-B0B7-5CAA-6D66-63A2B7298F45}"/>
              </a:ext>
            </a:extLst>
          </p:cNvPr>
          <p:cNvSpPr txBox="1">
            <a:spLocks/>
          </p:cNvSpPr>
          <p:nvPr/>
        </p:nvSpPr>
        <p:spPr>
          <a:xfrm>
            <a:off x="552883" y="1253614"/>
            <a:ext cx="5369794" cy="241991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Eligibility Criteria – BTC Cohort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Locally advanced, unresectable, or metastatic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Basket trial with 7 tumor cohorts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Progressed after </a:t>
            </a:r>
            <a:r>
              <a:rPr kumimoji="0" lang="en-US" sz="2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prior systemic therapy or without alternative treatment options</a:t>
            </a:r>
          </a:p>
        </p:txBody>
      </p:sp>
      <p:sp>
        <p:nvSpPr>
          <p:cNvPr id="13" name="TextBox 12">
            <a:extLst>
              <a:ext uri="{FF2B5EF4-FFF2-40B4-BE49-F238E27FC236}">
                <a16:creationId xmlns:a16="http://schemas.microsoft.com/office/drawing/2014/main" id="{24A229B0-E752-DF0D-D685-61ADEA02A1AA}"/>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Meric-Bernstam et al. J Clin Oncol 2024</a:t>
            </a:r>
          </a:p>
        </p:txBody>
      </p:sp>
      <p:sp>
        <p:nvSpPr>
          <p:cNvPr id="17" name="Content Placeholder 7">
            <a:extLst>
              <a:ext uri="{FF2B5EF4-FFF2-40B4-BE49-F238E27FC236}">
                <a16:creationId xmlns:a16="http://schemas.microsoft.com/office/drawing/2014/main" id="{DD265746-074A-ABD1-6102-3B82F94DE3D4}"/>
              </a:ext>
            </a:extLst>
          </p:cNvPr>
          <p:cNvSpPr txBox="1">
            <a:spLocks/>
          </p:cNvSpPr>
          <p:nvPr/>
        </p:nvSpPr>
        <p:spPr>
          <a:xfrm>
            <a:off x="6269324" y="1253613"/>
            <a:ext cx="5369794" cy="301172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Lines of Therapy</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2</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A close-up of a chart&#10;&#10;AI-generated content may be incorrect.">
            <a:extLst>
              <a:ext uri="{FF2B5EF4-FFF2-40B4-BE49-F238E27FC236}">
                <a16:creationId xmlns:a16="http://schemas.microsoft.com/office/drawing/2014/main" id="{40E8033C-2A55-15BB-867A-7CD1C70EC18D}"/>
              </a:ext>
            </a:extLst>
          </p:cNvPr>
          <p:cNvPicPr>
            <a:picLocks noChangeAspect="1"/>
          </p:cNvPicPr>
          <p:nvPr/>
        </p:nvPicPr>
        <p:blipFill>
          <a:blip r:embed="rId3"/>
          <a:srcRect l="53950" t="43142" r="9048" b="33803"/>
          <a:stretch>
            <a:fillRect/>
          </a:stretch>
        </p:blipFill>
        <p:spPr>
          <a:xfrm>
            <a:off x="6549541" y="2234381"/>
            <a:ext cx="3464613" cy="1439146"/>
          </a:xfrm>
          <a:prstGeom prst="rect">
            <a:avLst/>
          </a:prstGeom>
        </p:spPr>
      </p:pic>
      <p:cxnSp>
        <p:nvCxnSpPr>
          <p:cNvPr id="19" name="Straight Connector 18">
            <a:extLst>
              <a:ext uri="{FF2B5EF4-FFF2-40B4-BE49-F238E27FC236}">
                <a16:creationId xmlns:a16="http://schemas.microsoft.com/office/drawing/2014/main" id="{CFE6934A-63CD-1ECC-5D3B-C9F653036E6F}"/>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20" name="Content Placeholder 7">
            <a:extLst>
              <a:ext uri="{FF2B5EF4-FFF2-40B4-BE49-F238E27FC236}">
                <a16:creationId xmlns:a16="http://schemas.microsoft.com/office/drawing/2014/main" id="{73E32A9E-E52B-C668-EB50-FD911C25D78C}"/>
              </a:ext>
            </a:extLst>
          </p:cNvPr>
          <p:cNvSpPr txBox="1">
            <a:spLocks/>
          </p:cNvSpPr>
          <p:nvPr/>
        </p:nvSpPr>
        <p:spPr>
          <a:xfrm>
            <a:off x="552883" y="4265334"/>
            <a:ext cx="5369796" cy="1716379"/>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Demographics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51% Asian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49% White</a:t>
            </a:r>
          </a:p>
        </p:txBody>
      </p:sp>
      <p:sp>
        <p:nvSpPr>
          <p:cNvPr id="21" name="Content Placeholder 7">
            <a:extLst>
              <a:ext uri="{FF2B5EF4-FFF2-40B4-BE49-F238E27FC236}">
                <a16:creationId xmlns:a16="http://schemas.microsoft.com/office/drawing/2014/main" id="{C6D0A1B6-3381-42C3-218C-FCBE1476AE10}"/>
              </a:ext>
            </a:extLst>
          </p:cNvPr>
          <p:cNvSpPr txBox="1">
            <a:spLocks/>
          </p:cNvSpPr>
          <p:nvPr/>
        </p:nvSpPr>
        <p:spPr>
          <a:xfrm>
            <a:off x="6269321" y="4265333"/>
            <a:ext cx="5369796" cy="210096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HER2-Directed Therapy</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 (n=7)</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(n=6)</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Pertuzumab (n=1)</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(n=1)</a:t>
            </a:r>
          </a:p>
        </p:txBody>
      </p:sp>
    </p:spTree>
    <p:extLst>
      <p:ext uri="{BB962C8B-B14F-4D97-AF65-F5344CB8AC3E}">
        <p14:creationId xmlns:p14="http://schemas.microsoft.com/office/powerpoint/2010/main" val="41271116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5328-269A-1247-06DA-F1A483E1B79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E4E18F3-0859-E6B8-4E06-8F7E450F5D3E}"/>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B04C3966-1856-C98D-DE53-A6A2D621FB48}"/>
              </a:ext>
            </a:extLst>
          </p:cNvPr>
          <p:cNvPicPr>
            <a:picLocks noChangeAspect="1"/>
          </p:cNvPicPr>
          <p:nvPr/>
        </p:nvPicPr>
        <p:blipFill>
          <a:blip r:embed="rId3"/>
          <a:stretch>
            <a:fillRect/>
          </a:stretch>
        </p:blipFill>
        <p:spPr>
          <a:xfrm>
            <a:off x="734291" y="3448334"/>
            <a:ext cx="1104900" cy="2374900"/>
          </a:xfrm>
          <a:prstGeom prst="rect">
            <a:avLst/>
          </a:prstGeom>
        </p:spPr>
      </p:pic>
      <p:pic>
        <p:nvPicPr>
          <p:cNvPr id="5" name="Picture 4">
            <a:extLst>
              <a:ext uri="{FF2B5EF4-FFF2-40B4-BE49-F238E27FC236}">
                <a16:creationId xmlns:a16="http://schemas.microsoft.com/office/drawing/2014/main" id="{3CD6C141-7296-EB7B-019F-000CC65B507C}"/>
              </a:ext>
            </a:extLst>
          </p:cNvPr>
          <p:cNvPicPr>
            <a:picLocks noChangeAspect="1"/>
          </p:cNvPicPr>
          <p:nvPr/>
        </p:nvPicPr>
        <p:blipFill>
          <a:blip r:embed="rId4"/>
          <a:srcRect l="19305" t="5902" b="23762"/>
          <a:stretch>
            <a:fillRect/>
          </a:stretch>
        </p:blipFill>
        <p:spPr>
          <a:xfrm>
            <a:off x="2891117" y="3464663"/>
            <a:ext cx="3903070" cy="2255073"/>
          </a:xfrm>
          <a:prstGeom prst="rect">
            <a:avLst/>
          </a:prstGeom>
        </p:spPr>
      </p:pic>
      <p:pic>
        <p:nvPicPr>
          <p:cNvPr id="6" name="Picture 5">
            <a:extLst>
              <a:ext uri="{FF2B5EF4-FFF2-40B4-BE49-F238E27FC236}">
                <a16:creationId xmlns:a16="http://schemas.microsoft.com/office/drawing/2014/main" id="{538CB3E4-7888-41E6-6ED4-6D2444120CAE}"/>
              </a:ext>
            </a:extLst>
          </p:cNvPr>
          <p:cNvPicPr>
            <a:picLocks noChangeAspect="1"/>
          </p:cNvPicPr>
          <p:nvPr/>
        </p:nvPicPr>
        <p:blipFill>
          <a:blip r:embed="rId5"/>
          <a:srcRect l="13947" t="5681" b="21918"/>
          <a:stretch>
            <a:fillRect/>
          </a:stretch>
        </p:blipFill>
        <p:spPr>
          <a:xfrm>
            <a:off x="7604067" y="3464663"/>
            <a:ext cx="4310842" cy="2411240"/>
          </a:xfrm>
          <a:prstGeom prst="rect">
            <a:avLst/>
          </a:prstGeom>
        </p:spPr>
      </p:pic>
      <p:sp>
        <p:nvSpPr>
          <p:cNvPr id="15" name="TextBox 14">
            <a:extLst>
              <a:ext uri="{FF2B5EF4-FFF2-40B4-BE49-F238E27FC236}">
                <a16:creationId xmlns:a16="http://schemas.microsoft.com/office/drawing/2014/main" id="{610A0773-0549-F8EE-6232-8D8D69E92E06}"/>
              </a:ext>
            </a:extLst>
          </p:cNvPr>
          <p:cNvSpPr txBox="1"/>
          <p:nvPr/>
        </p:nvSpPr>
        <p:spPr>
          <a:xfrm>
            <a:off x="24189" y="3108935"/>
            <a:ext cx="2525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ORR in IHC 3+: 56%</a:t>
            </a:r>
          </a:p>
        </p:txBody>
      </p:sp>
      <p:sp>
        <p:nvSpPr>
          <p:cNvPr id="16" name="TextBox 15">
            <a:extLst>
              <a:ext uri="{FF2B5EF4-FFF2-40B4-BE49-F238E27FC236}">
                <a16:creationId xmlns:a16="http://schemas.microsoft.com/office/drawing/2014/main" id="{163BB65A-20FA-E961-2070-D23021A01FBD}"/>
              </a:ext>
            </a:extLst>
          </p:cNvPr>
          <p:cNvSpPr txBox="1"/>
          <p:nvPr/>
        </p:nvSpPr>
        <p:spPr>
          <a:xfrm>
            <a:off x="2891117" y="3079002"/>
            <a:ext cx="39030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mPFS</a:t>
            </a:r>
            <a:r>
              <a:rPr kumimoji="0" 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in IHC 3+: 7.4 months</a:t>
            </a:r>
          </a:p>
        </p:txBody>
      </p:sp>
      <p:sp>
        <p:nvSpPr>
          <p:cNvPr id="17" name="TextBox 16">
            <a:extLst>
              <a:ext uri="{FF2B5EF4-FFF2-40B4-BE49-F238E27FC236}">
                <a16:creationId xmlns:a16="http://schemas.microsoft.com/office/drawing/2014/main" id="{56D1FD23-12F6-E6D2-1372-6BD88B039A96}"/>
              </a:ext>
            </a:extLst>
          </p:cNvPr>
          <p:cNvSpPr txBox="1"/>
          <p:nvPr/>
        </p:nvSpPr>
        <p:spPr>
          <a:xfrm>
            <a:off x="7846113" y="3079002"/>
            <a:ext cx="40687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mOS</a:t>
            </a:r>
            <a:r>
              <a:rPr kumimoji="0" 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in IHC 3+: 12.4 months</a:t>
            </a:r>
          </a:p>
        </p:txBody>
      </p:sp>
      <p:sp>
        <p:nvSpPr>
          <p:cNvPr id="18" name="TextBox 17">
            <a:extLst>
              <a:ext uri="{FF2B5EF4-FFF2-40B4-BE49-F238E27FC236}">
                <a16:creationId xmlns:a16="http://schemas.microsoft.com/office/drawing/2014/main" id="{AE26A9AF-BAB6-6B28-C75C-F45D66E846A2}"/>
              </a:ext>
            </a:extLst>
          </p:cNvPr>
          <p:cNvSpPr txBox="1"/>
          <p:nvPr/>
        </p:nvSpPr>
        <p:spPr>
          <a:xfrm>
            <a:off x="4842652" y="2202360"/>
            <a:ext cx="47512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*includes trastuzumab, pertuzumab, zanidatamab</a:t>
            </a:r>
          </a:p>
        </p:txBody>
      </p:sp>
      <p:sp>
        <p:nvSpPr>
          <p:cNvPr id="11" name="Title 1">
            <a:extLst>
              <a:ext uri="{FF2B5EF4-FFF2-40B4-BE49-F238E27FC236}">
                <a16:creationId xmlns:a16="http://schemas.microsoft.com/office/drawing/2014/main" id="{55A67EDA-9D4E-4256-DC19-87B755C3333B}"/>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DESTINY-PanTumor02 trial of T-</a:t>
            </a:r>
            <a:r>
              <a:rPr kumimoji="0" lang="en-US" sz="2900" b="1" i="0" u="none" strike="noStrike" kern="1200" cap="none" spc="0" normalizeH="0" baseline="0" noProof="0" dirty="0" err="1">
                <a:ln>
                  <a:noFill/>
                </a:ln>
                <a:solidFill>
                  <a:srgbClr val="196B24"/>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efficacy</a:t>
            </a:r>
          </a:p>
        </p:txBody>
      </p:sp>
      <p:graphicFrame>
        <p:nvGraphicFramePr>
          <p:cNvPr id="13" name="Table 12">
            <a:extLst>
              <a:ext uri="{FF2B5EF4-FFF2-40B4-BE49-F238E27FC236}">
                <a16:creationId xmlns:a16="http://schemas.microsoft.com/office/drawing/2014/main" id="{59ED7004-4671-9833-A211-44B509B52C10}"/>
              </a:ext>
            </a:extLst>
          </p:cNvPr>
          <p:cNvGraphicFramePr>
            <a:graphicFrameLocks noGrp="1"/>
          </p:cNvGraphicFramePr>
          <p:nvPr/>
        </p:nvGraphicFramePr>
        <p:xfrm>
          <a:off x="83075" y="1015156"/>
          <a:ext cx="12025848" cy="1203960"/>
        </p:xfrm>
        <a:graphic>
          <a:graphicData uri="http://schemas.openxmlformats.org/drawingml/2006/table">
            <a:tbl>
              <a:tblPr firstRow="1" bandRow="1">
                <a:tableStyleId>{5C22544A-7EE6-4342-B048-85BDC9FD1C3A}</a:tableStyleId>
              </a:tblPr>
              <a:tblGrid>
                <a:gridCol w="1620001">
                  <a:extLst>
                    <a:ext uri="{9D8B030D-6E8A-4147-A177-3AD203B41FA5}">
                      <a16:colId xmlns:a16="http://schemas.microsoft.com/office/drawing/2014/main" val="1016090456"/>
                    </a:ext>
                  </a:extLst>
                </a:gridCol>
                <a:gridCol w="1309660">
                  <a:extLst>
                    <a:ext uri="{9D8B030D-6E8A-4147-A177-3AD203B41FA5}">
                      <a16:colId xmlns:a16="http://schemas.microsoft.com/office/drawing/2014/main" val="3545247541"/>
                    </a:ext>
                  </a:extLst>
                </a:gridCol>
                <a:gridCol w="887383">
                  <a:extLst>
                    <a:ext uri="{9D8B030D-6E8A-4147-A177-3AD203B41FA5}">
                      <a16:colId xmlns:a16="http://schemas.microsoft.com/office/drawing/2014/main" val="475178289"/>
                    </a:ext>
                  </a:extLst>
                </a:gridCol>
                <a:gridCol w="952977">
                  <a:extLst>
                    <a:ext uri="{9D8B030D-6E8A-4147-A177-3AD203B41FA5}">
                      <a16:colId xmlns:a16="http://schemas.microsoft.com/office/drawing/2014/main" val="3999398988"/>
                    </a:ext>
                  </a:extLst>
                </a:gridCol>
                <a:gridCol w="898021">
                  <a:extLst>
                    <a:ext uri="{9D8B030D-6E8A-4147-A177-3AD203B41FA5}">
                      <a16:colId xmlns:a16="http://schemas.microsoft.com/office/drawing/2014/main" val="471538082"/>
                    </a:ext>
                  </a:extLst>
                </a:gridCol>
                <a:gridCol w="2757806">
                  <a:extLst>
                    <a:ext uri="{9D8B030D-6E8A-4147-A177-3AD203B41FA5}">
                      <a16:colId xmlns:a16="http://schemas.microsoft.com/office/drawing/2014/main" val="2191841631"/>
                    </a:ext>
                  </a:extLst>
                </a:gridCol>
                <a:gridCol w="720000">
                  <a:extLst>
                    <a:ext uri="{9D8B030D-6E8A-4147-A177-3AD203B41FA5}">
                      <a16:colId xmlns:a16="http://schemas.microsoft.com/office/drawing/2014/main" val="732292413"/>
                    </a:ext>
                  </a:extLst>
                </a:gridCol>
                <a:gridCol w="720000">
                  <a:extLst>
                    <a:ext uri="{9D8B030D-6E8A-4147-A177-3AD203B41FA5}">
                      <a16:colId xmlns:a16="http://schemas.microsoft.com/office/drawing/2014/main" val="1969162804"/>
                    </a:ext>
                  </a:extLst>
                </a:gridCol>
                <a:gridCol w="720000">
                  <a:extLst>
                    <a:ext uri="{9D8B030D-6E8A-4147-A177-3AD203B41FA5}">
                      <a16:colId xmlns:a16="http://schemas.microsoft.com/office/drawing/2014/main" val="3821270571"/>
                    </a:ext>
                  </a:extLst>
                </a:gridCol>
                <a:gridCol w="720000">
                  <a:extLst>
                    <a:ext uri="{9D8B030D-6E8A-4147-A177-3AD203B41FA5}">
                      <a16:colId xmlns:a16="http://schemas.microsoft.com/office/drawing/2014/main" val="330621664"/>
                    </a:ext>
                  </a:extLst>
                </a:gridCol>
                <a:gridCol w="720000">
                  <a:extLst>
                    <a:ext uri="{9D8B030D-6E8A-4147-A177-3AD203B41FA5}">
                      <a16:colId xmlns:a16="http://schemas.microsoft.com/office/drawing/2014/main" val="2488270720"/>
                    </a:ext>
                  </a:extLst>
                </a:gridCol>
              </a:tblGrid>
              <a:tr h="440827">
                <a:tc>
                  <a:txBody>
                    <a:bodyPr/>
                    <a:lstStyle/>
                    <a:p>
                      <a:pPr algn="ctr"/>
                      <a:endParaRPr lang="en-US" sz="1250" dirty="0">
                        <a:latin typeface="Arial" panose="020B0604020202020204" pitchFamily="34" charset="0"/>
                        <a:cs typeface="Arial" panose="020B0604020202020204" pitchFamily="34" charset="0"/>
                      </a:endParaRP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Treatment</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Trial</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 BTC pts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Prior HER2 Tx</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HER2</a:t>
                      </a:r>
                    </a:p>
                    <a:p>
                      <a:pPr algn="ctr"/>
                      <a:r>
                        <a:rPr lang="en-US" sz="1250" dirty="0">
                          <a:latin typeface="Arial" panose="020B0604020202020204" pitchFamily="34" charset="0"/>
                          <a:cs typeface="Arial" panose="020B0604020202020204" pitchFamily="34" charset="0"/>
                        </a:rPr>
                        <a:t>Status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ORR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DCR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mDOR</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mPFS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mOS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extLst>
                  <a:ext uri="{0D108BD9-81ED-4DB2-BD59-A6C34878D82A}">
                    <a16:rowId xmlns:a16="http://schemas.microsoft.com/office/drawing/2014/main" val="3663926574"/>
                  </a:ext>
                </a:extLst>
              </a:tr>
              <a:tr h="704626">
                <a:tc>
                  <a:txBody>
                    <a:bodyPr/>
                    <a:lstStyle/>
                    <a:p>
                      <a:pPr algn="ctr"/>
                      <a:r>
                        <a:rPr lang="en-US" sz="1400" b="1" dirty="0">
                          <a:latin typeface="Arial" panose="020B0604020202020204" pitchFamily="34" charset="0"/>
                          <a:cs typeface="Arial" panose="020B0604020202020204" pitchFamily="34" charset="0"/>
                        </a:rPr>
                        <a:t>DESTINY-PanTumor02</a:t>
                      </a:r>
                    </a:p>
                    <a:p>
                      <a:pPr algn="ctr"/>
                      <a:r>
                        <a:rPr lang="en-US" sz="1400" dirty="0">
                          <a:latin typeface="Arial" panose="020B0604020202020204" pitchFamily="34" charset="0"/>
                          <a:cs typeface="Arial" panose="020B0604020202020204" pitchFamily="34" charset="0"/>
                        </a:rPr>
                        <a:t>2023</a:t>
                      </a:r>
                    </a:p>
                  </a:txBody>
                  <a:tcPr anchor="ctr"/>
                </a:tc>
                <a:tc>
                  <a:txBody>
                    <a:bodyPr/>
                    <a:lstStyle/>
                    <a:p>
                      <a:pPr algn="ctr"/>
                      <a:r>
                        <a:rPr lang="en-US" sz="1400" b="1" dirty="0">
                          <a:latin typeface="Arial" panose="020B0604020202020204" pitchFamily="34" charset="0"/>
                          <a:cs typeface="Arial" panose="020B0604020202020204" pitchFamily="34" charset="0"/>
                        </a:rPr>
                        <a:t>Trastuzumab Deruxtecan</a:t>
                      </a:r>
                    </a:p>
                  </a:txBody>
                  <a:tcPr anchor="ctr"/>
                </a:tc>
                <a:tc>
                  <a:txBody>
                    <a:bodyPr/>
                    <a:lstStyle/>
                    <a:p>
                      <a:pPr algn="ctr"/>
                      <a:r>
                        <a:rPr lang="en-US" sz="1400" dirty="0">
                          <a:latin typeface="Arial" panose="020B0604020202020204" pitchFamily="34" charset="0"/>
                          <a:cs typeface="Arial" panose="020B0604020202020204" pitchFamily="34" charset="0"/>
                        </a:rPr>
                        <a:t>Phase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366632"/>
                          </a:solidFill>
                          <a:latin typeface="Arial" panose="020B0604020202020204" pitchFamily="34" charset="0"/>
                          <a:cs typeface="Arial" panose="020B0604020202020204" pitchFamily="34" charset="0"/>
                        </a:rPr>
                        <a:t>(Global)</a:t>
                      </a:r>
                    </a:p>
                  </a:txBody>
                  <a:tcPr anchor="ctr"/>
                </a:tc>
                <a:tc>
                  <a:txBody>
                    <a:bodyPr/>
                    <a:lstStyle/>
                    <a:p>
                      <a:pPr algn="ctr"/>
                      <a:r>
                        <a:rPr lang="en-US" sz="1400" dirty="0">
                          <a:latin typeface="Arial" panose="020B0604020202020204" pitchFamily="34" charset="0"/>
                          <a:cs typeface="Arial" panose="020B0604020202020204" pitchFamily="34" charset="0"/>
                        </a:rPr>
                        <a:t>16</a:t>
                      </a:r>
                    </a:p>
                    <a:p>
                      <a:pPr algn="ctr"/>
                      <a:r>
                        <a:rPr lang="en-US" sz="1400" dirty="0">
                          <a:latin typeface="Arial" panose="020B0604020202020204" pitchFamily="34" charset="0"/>
                          <a:cs typeface="Arial" panose="020B0604020202020204" pitchFamily="34" charset="0"/>
                        </a:rPr>
                        <a:t>41</a:t>
                      </a:r>
                    </a:p>
                    <a:p>
                      <a:pPr algn="ctr"/>
                      <a:r>
                        <a:rPr lang="en-US" sz="1400" dirty="0">
                          <a:latin typeface="Arial" panose="020B0604020202020204" pitchFamily="34" charset="0"/>
                          <a:cs typeface="Arial" panose="020B0604020202020204" pitchFamily="34" charset="0"/>
                        </a:rPr>
                        <a:t>14</a:t>
                      </a:r>
                    </a:p>
                  </a:txBody>
                  <a:tcPr anchor="ctr"/>
                </a:tc>
                <a:tc>
                  <a:txBody>
                    <a:bodyPr/>
                    <a:lstStyle/>
                    <a:p>
                      <a:pPr algn="ctr"/>
                      <a:r>
                        <a:rPr lang="en-US" sz="1400" b="1" dirty="0">
                          <a:latin typeface="Arial" panose="020B0604020202020204" pitchFamily="34" charset="0"/>
                          <a:cs typeface="Arial" panose="020B0604020202020204" pitchFamily="34" charset="0"/>
                        </a:rPr>
                        <a:t>Yes (17%)*</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IHC 3+</a:t>
                      </a:r>
                    </a:p>
                    <a:p>
                      <a:pPr algn="ctr"/>
                      <a:r>
                        <a:rPr lang="en-US" sz="1400" dirty="0">
                          <a:latin typeface="Arial" panose="020B0604020202020204" pitchFamily="34" charset="0"/>
                          <a:cs typeface="Arial" panose="020B0604020202020204" pitchFamily="34" charset="0"/>
                        </a:rPr>
                        <a:t>IHC 3+ or 2+</a:t>
                      </a:r>
                    </a:p>
                    <a:p>
                      <a:pPr algn="ctr"/>
                      <a:r>
                        <a:rPr lang="en-US" sz="1400" b="0" dirty="0">
                          <a:latin typeface="Arial" panose="020B0604020202020204" pitchFamily="34" charset="0"/>
                          <a:cs typeface="Arial" panose="020B0604020202020204" pitchFamily="34" charset="0"/>
                        </a:rPr>
                        <a:t>IHC 2+</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56%</a:t>
                      </a:r>
                    </a:p>
                    <a:p>
                      <a:pPr algn="ctr"/>
                      <a:r>
                        <a:rPr lang="en-US" sz="1400" b="0" dirty="0">
                          <a:latin typeface="Arial" panose="020B0604020202020204" pitchFamily="34" charset="0"/>
                          <a:cs typeface="Arial" panose="020B0604020202020204" pitchFamily="34" charset="0"/>
                        </a:rPr>
                        <a:t>22%</a:t>
                      </a:r>
                      <a:r>
                        <a:rPr lang="en-US" sz="1400" b="1" dirty="0">
                          <a:latin typeface="Arial" panose="020B0604020202020204" pitchFamily="34" charset="0"/>
                          <a:cs typeface="Arial" panose="020B0604020202020204" pitchFamily="34" charset="0"/>
                        </a:rPr>
                        <a:t> </a:t>
                      </a:r>
                    </a:p>
                    <a:p>
                      <a:pPr algn="ctr"/>
                      <a:r>
                        <a:rPr lang="en-US" sz="1400" dirty="0">
                          <a:latin typeface="Arial" panose="020B0604020202020204" pitchFamily="34" charset="0"/>
                          <a:cs typeface="Arial" panose="020B0604020202020204" pitchFamily="34" charset="0"/>
                        </a:rPr>
                        <a:t>0%</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78%</a:t>
                      </a:r>
                    </a:p>
                    <a:p>
                      <a:pPr algn="ctr"/>
                      <a:r>
                        <a:rPr lang="en-US" sz="1400" dirty="0">
                          <a:latin typeface="Arial" panose="020B0604020202020204" pitchFamily="34" charset="0"/>
                          <a:cs typeface="Arial" panose="020B0604020202020204" pitchFamily="34" charset="0"/>
                        </a:rPr>
                        <a:t>--</a:t>
                      </a:r>
                    </a:p>
                    <a:p>
                      <a:pPr algn="ctr"/>
                      <a:r>
                        <a:rPr lang="en-US" sz="1400" dirty="0">
                          <a:latin typeface="Arial" panose="020B0604020202020204" pitchFamily="34" charset="0"/>
                          <a:cs typeface="Arial" panose="020B0604020202020204" pitchFamily="34" charset="0"/>
                        </a:rPr>
                        <a:t>--</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22.1</a:t>
                      </a:r>
                    </a:p>
                    <a:p>
                      <a:pPr algn="ctr"/>
                      <a:r>
                        <a:rPr lang="en-US" sz="1400" b="0" dirty="0">
                          <a:latin typeface="Arial" panose="020B0604020202020204" pitchFamily="34" charset="0"/>
                          <a:cs typeface="Arial" panose="020B0604020202020204" pitchFamily="34" charset="0"/>
                        </a:rPr>
                        <a:t>8.6</a:t>
                      </a:r>
                    </a:p>
                    <a:p>
                      <a:pPr algn="ctr"/>
                      <a:r>
                        <a:rPr lang="en-US" sz="1400" b="0" dirty="0">
                          <a:latin typeface="Arial" panose="020B0604020202020204" pitchFamily="34" charset="0"/>
                          <a:cs typeface="Arial" panose="020B0604020202020204" pitchFamily="34" charset="0"/>
                        </a:rPr>
                        <a:t>--</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7.4</a:t>
                      </a:r>
                    </a:p>
                    <a:p>
                      <a:pPr algn="ctr"/>
                      <a:r>
                        <a:rPr lang="en-US" sz="1400" dirty="0">
                          <a:latin typeface="Arial" panose="020B0604020202020204" pitchFamily="34" charset="0"/>
                          <a:cs typeface="Arial" panose="020B0604020202020204" pitchFamily="34" charset="0"/>
                        </a:rPr>
                        <a:t>4.6</a:t>
                      </a:r>
                    </a:p>
                    <a:p>
                      <a:pPr algn="ctr"/>
                      <a:r>
                        <a:rPr lang="en-US" sz="1400" dirty="0">
                          <a:latin typeface="Arial" panose="020B0604020202020204" pitchFamily="34" charset="0"/>
                          <a:cs typeface="Arial" panose="020B0604020202020204" pitchFamily="34" charset="0"/>
                        </a:rPr>
                        <a:t>4.2</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12.4</a:t>
                      </a:r>
                    </a:p>
                    <a:p>
                      <a:pPr algn="ctr"/>
                      <a:r>
                        <a:rPr lang="en-US" sz="1400" dirty="0">
                          <a:latin typeface="Arial" panose="020B0604020202020204" pitchFamily="34" charset="0"/>
                          <a:cs typeface="Arial" panose="020B0604020202020204" pitchFamily="34" charset="0"/>
                        </a:rPr>
                        <a:t>7.0</a:t>
                      </a:r>
                    </a:p>
                    <a:p>
                      <a:pPr algn="ctr"/>
                      <a:r>
                        <a:rPr lang="en-US" sz="1400" dirty="0">
                          <a:latin typeface="Arial" panose="020B0604020202020204" pitchFamily="34" charset="0"/>
                          <a:cs typeface="Arial" panose="020B0604020202020204" pitchFamily="34" charset="0"/>
                        </a:rPr>
                        <a:t>6.0</a:t>
                      </a:r>
                    </a:p>
                  </a:txBody>
                  <a:tcPr anchor="ctr"/>
                </a:tc>
                <a:extLst>
                  <a:ext uri="{0D108BD9-81ED-4DB2-BD59-A6C34878D82A}">
                    <a16:rowId xmlns:a16="http://schemas.microsoft.com/office/drawing/2014/main" val="1115729941"/>
                  </a:ext>
                </a:extLst>
              </a:tr>
            </a:tbl>
          </a:graphicData>
        </a:graphic>
      </p:graphicFrame>
      <p:cxnSp>
        <p:nvCxnSpPr>
          <p:cNvPr id="19" name="Straight Connector 18">
            <a:extLst>
              <a:ext uri="{FF2B5EF4-FFF2-40B4-BE49-F238E27FC236}">
                <a16:creationId xmlns:a16="http://schemas.microsoft.com/office/drawing/2014/main" id="{223F7992-6604-27CC-6191-8182A34B3A4F}"/>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3F1BF86-A4B1-C26B-EB24-7E6C6AC5DEB3}"/>
              </a:ext>
            </a:extLst>
          </p:cNvPr>
          <p:cNvSpPr txBox="1"/>
          <p:nvPr/>
        </p:nvSpPr>
        <p:spPr>
          <a:xfrm>
            <a:off x="-1"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Meric-Bernstam et al. J Clin Oncol 2024; Oh D-Y et al. ASCO 2024;Abstract 4090</a:t>
            </a:r>
          </a:p>
        </p:txBody>
      </p:sp>
    </p:spTree>
    <p:extLst>
      <p:ext uri="{BB962C8B-B14F-4D97-AF65-F5344CB8AC3E}">
        <p14:creationId xmlns:p14="http://schemas.microsoft.com/office/powerpoint/2010/main" val="1339378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C1EB2-F0FD-D2D9-F077-5D0DED34A09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AB236D6-D98C-A42F-91CE-F60CFE72FCAA}"/>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sp>
        <p:nvSpPr>
          <p:cNvPr id="11" name="Title 1">
            <a:extLst>
              <a:ext uri="{FF2B5EF4-FFF2-40B4-BE49-F238E27FC236}">
                <a16:creationId xmlns:a16="http://schemas.microsoft.com/office/drawing/2014/main" id="{7E9B7C8E-337D-CFC1-8724-41BB3A097407}"/>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DESTINY-PanTumor02 trial of T-</a:t>
            </a:r>
            <a:r>
              <a:rPr kumimoji="0" lang="en-US" sz="2900" b="1" i="0" u="none" strike="noStrike" kern="1200" cap="none" spc="0" normalizeH="0" baseline="0" noProof="0" dirty="0" err="1">
                <a:ln>
                  <a:noFill/>
                </a:ln>
                <a:solidFill>
                  <a:srgbClr val="196B24"/>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safety profile</a:t>
            </a:r>
          </a:p>
        </p:txBody>
      </p:sp>
      <p:sp>
        <p:nvSpPr>
          <p:cNvPr id="12" name="Content Placeholder 7">
            <a:extLst>
              <a:ext uri="{FF2B5EF4-FFF2-40B4-BE49-F238E27FC236}">
                <a16:creationId xmlns:a16="http://schemas.microsoft.com/office/drawing/2014/main" id="{3B87FBDC-9808-7AEF-ECE7-32D5809E6A67}"/>
              </a:ext>
            </a:extLst>
          </p:cNvPr>
          <p:cNvSpPr txBox="1">
            <a:spLocks/>
          </p:cNvSpPr>
          <p:nvPr/>
        </p:nvSpPr>
        <p:spPr>
          <a:xfrm>
            <a:off x="552882" y="864646"/>
            <a:ext cx="11086235" cy="571400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Treatment-related adverse events (TRAEs)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discontinued treatment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 dose modification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common TRAEs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Nausea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(46%),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diarrhea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vomiting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Anemia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(24%),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fatigue</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(22%),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neutropenia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(22%)</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ILD/pneumonitis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 </a:t>
            </a:r>
            <a:r>
              <a:rPr kumimoji="0" lang="en-US" sz="2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across 267 patients in 7 cancer cohorts</a:t>
            </a:r>
            <a:r>
              <a:rPr kumimoji="0" lang="en-US" sz="2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Grade 1-2: </a:t>
            </a:r>
            <a:r>
              <a:rPr kumimoji="0" lang="en-IE"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endPar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Grade 3: </a:t>
            </a:r>
            <a:r>
              <a:rPr kumimoji="0" lang="en-IE"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5: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(including 1 BTC)</a:t>
            </a:r>
          </a:p>
        </p:txBody>
      </p:sp>
      <p:cxnSp>
        <p:nvCxnSpPr>
          <p:cNvPr id="13" name="Straight Connector 12">
            <a:extLst>
              <a:ext uri="{FF2B5EF4-FFF2-40B4-BE49-F238E27FC236}">
                <a16:creationId xmlns:a16="http://schemas.microsoft.com/office/drawing/2014/main" id="{CEE10BE3-44C2-3BFE-3DB9-8443371F8C2F}"/>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33B4C6F-62A5-1919-ECBC-2C4848576C1C}"/>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Meric-Bernstam et al. J Clin Oncol 2023</a:t>
            </a:r>
          </a:p>
        </p:txBody>
      </p:sp>
    </p:spTree>
    <p:extLst>
      <p:ext uri="{BB962C8B-B14F-4D97-AF65-F5344CB8AC3E}">
        <p14:creationId xmlns:p14="http://schemas.microsoft.com/office/powerpoint/2010/main" val="2856414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095EED-4903-E042-8959-232DF1D80FD9}"/>
              </a:ext>
            </a:extLst>
          </p:cNvPr>
          <p:cNvPicPr>
            <a:picLocks noChangeAspect="1"/>
          </p:cNvPicPr>
          <p:nvPr/>
        </p:nvPicPr>
        <p:blipFill>
          <a:blip r:embed="rId3"/>
          <a:srcRect r="5010"/>
          <a:stretch>
            <a:fillRect/>
          </a:stretch>
        </p:blipFill>
        <p:spPr>
          <a:xfrm>
            <a:off x="4536644" y="1535924"/>
            <a:ext cx="7057259" cy="4584700"/>
          </a:xfrm>
          <a:prstGeom prst="rect">
            <a:avLst/>
          </a:prstGeom>
        </p:spPr>
      </p:pic>
      <p:sp>
        <p:nvSpPr>
          <p:cNvPr id="6" name="TextBox 5">
            <a:extLst>
              <a:ext uri="{FF2B5EF4-FFF2-40B4-BE49-F238E27FC236}">
                <a16:creationId xmlns:a16="http://schemas.microsoft.com/office/drawing/2014/main" id="{30356134-E9F7-CB26-F8F6-42E78B945BBB}"/>
              </a:ext>
            </a:extLst>
          </p:cNvPr>
          <p:cNvSpPr txBox="1"/>
          <p:nvPr/>
        </p:nvSpPr>
        <p:spPr>
          <a:xfrm>
            <a:off x="277090" y="4597130"/>
            <a:ext cx="3932387" cy="1523494"/>
          </a:xfrm>
          <a:prstGeom prst="rect">
            <a:avLst/>
          </a:prstGeom>
          <a:noFill/>
          <a:ln w="190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HER2-low</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IHC 2+/ISH-, IHC 1+, IHC 0/ISH+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Better ECOG 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iCCA, less GBC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Less pretreated</a:t>
            </a:r>
          </a:p>
        </p:txBody>
      </p:sp>
      <p:sp>
        <p:nvSpPr>
          <p:cNvPr id="7" name="TextBox 6">
            <a:extLst>
              <a:ext uri="{FF2B5EF4-FFF2-40B4-BE49-F238E27FC236}">
                <a16:creationId xmlns:a16="http://schemas.microsoft.com/office/drawing/2014/main" id="{E4F8B3CD-28DE-DC72-9F39-3FFB47E77ED5}"/>
              </a:ext>
            </a:extLst>
          </p:cNvPr>
          <p:cNvSpPr txBox="1"/>
          <p:nvPr/>
        </p:nvSpPr>
        <p:spPr>
          <a:xfrm>
            <a:off x="277091" y="1558130"/>
            <a:ext cx="3932386" cy="1800493"/>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HER2-positive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IHC 3+ or IHC 2+/ISH+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GBC,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eCCA,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iCCA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91%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Metastatic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45%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IHC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EA72E"/>
                </a:solidFill>
                <a:effectLst/>
                <a:uLnTx/>
                <a:uFillTx/>
                <a:latin typeface="Arial" panose="020B0604020202020204" pitchFamily="34" charset="0"/>
                <a:ea typeface="+mn-ea"/>
                <a:cs typeface="Arial" panose="020B0604020202020204" pitchFamily="34" charset="0"/>
              </a:rPr>
              <a:t>73% had 2+ prior treatments</a:t>
            </a:r>
          </a:p>
        </p:txBody>
      </p:sp>
      <p:sp>
        <p:nvSpPr>
          <p:cNvPr id="3" name="Rectangle 2">
            <a:extLst>
              <a:ext uri="{FF2B5EF4-FFF2-40B4-BE49-F238E27FC236}">
                <a16:creationId xmlns:a16="http://schemas.microsoft.com/office/drawing/2014/main" id="{22CB72AC-89D2-BB3E-2D15-3CC94D7E64D3}"/>
              </a:ext>
            </a:extLst>
          </p:cNvPr>
          <p:cNvSpPr/>
          <p:nvPr/>
        </p:nvSpPr>
        <p:spPr>
          <a:xfrm>
            <a:off x="8098994" y="2473003"/>
            <a:ext cx="3167743" cy="457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56E9854F-040C-746F-BD47-BEC5CF9594C3}"/>
              </a:ext>
            </a:extLst>
          </p:cNvPr>
          <p:cNvSpPr/>
          <p:nvPr/>
        </p:nvSpPr>
        <p:spPr>
          <a:xfrm>
            <a:off x="8098994" y="3164244"/>
            <a:ext cx="3167743" cy="6640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CFF94797-6879-424D-CA23-A0D535B4B415}"/>
              </a:ext>
            </a:extLst>
          </p:cNvPr>
          <p:cNvSpPr/>
          <p:nvPr/>
        </p:nvSpPr>
        <p:spPr>
          <a:xfrm>
            <a:off x="8098993" y="5622316"/>
            <a:ext cx="3167743" cy="4444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25049A8B-964B-2EB5-E7DD-F8CF2313D5E3}"/>
              </a:ext>
            </a:extLst>
          </p:cNvPr>
          <p:cNvSpPr/>
          <p:nvPr/>
        </p:nvSpPr>
        <p:spPr>
          <a:xfrm>
            <a:off x="8108825" y="3164244"/>
            <a:ext cx="752170" cy="902462"/>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2988CCB7-4B70-11EA-74BD-77DE928FAF0C}"/>
              </a:ext>
            </a:extLst>
          </p:cNvPr>
          <p:cNvSpPr/>
          <p:nvPr/>
        </p:nvSpPr>
        <p:spPr>
          <a:xfrm>
            <a:off x="8118656" y="4273619"/>
            <a:ext cx="752170" cy="44441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A86D3755-E428-1CCD-D34D-D8BB3436F55A}"/>
              </a:ext>
            </a:extLst>
          </p:cNvPr>
          <p:cNvSpPr/>
          <p:nvPr/>
        </p:nvSpPr>
        <p:spPr>
          <a:xfrm>
            <a:off x="8098993" y="4954943"/>
            <a:ext cx="752170" cy="44441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v</a:t>
            </a:r>
          </a:p>
        </p:txBody>
      </p:sp>
      <p:sp>
        <p:nvSpPr>
          <p:cNvPr id="11" name="Rectangle 10">
            <a:extLst>
              <a:ext uri="{FF2B5EF4-FFF2-40B4-BE49-F238E27FC236}">
                <a16:creationId xmlns:a16="http://schemas.microsoft.com/office/drawing/2014/main" id="{B5CA8126-E449-ED5C-352C-9D14FC3282BA}"/>
              </a:ext>
            </a:extLst>
          </p:cNvPr>
          <p:cNvSpPr/>
          <p:nvPr/>
        </p:nvSpPr>
        <p:spPr>
          <a:xfrm>
            <a:off x="8098993" y="5622316"/>
            <a:ext cx="752170" cy="44441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Title 1">
            <a:extLst>
              <a:ext uri="{FF2B5EF4-FFF2-40B4-BE49-F238E27FC236}">
                <a16:creationId xmlns:a16="http://schemas.microsoft.com/office/drawing/2014/main" id="{FD88EBCD-FDC7-560A-8B8B-93C5FC6DBD5D}"/>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HERB trial of T-</a:t>
            </a:r>
            <a:r>
              <a:rPr kumimoji="0" lang="en-US" sz="2900" b="1" i="0" u="none" strike="noStrike" kern="1200" cap="none" spc="0" normalizeH="0" baseline="0" noProof="0" dirty="0" err="1">
                <a:ln>
                  <a:noFill/>
                </a:ln>
                <a:solidFill>
                  <a:srgbClr val="196B24"/>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baseline characteristics</a:t>
            </a:r>
          </a:p>
        </p:txBody>
      </p:sp>
      <p:sp>
        <p:nvSpPr>
          <p:cNvPr id="17" name="TextBox 16">
            <a:extLst>
              <a:ext uri="{FF2B5EF4-FFF2-40B4-BE49-F238E27FC236}">
                <a16:creationId xmlns:a16="http://schemas.microsoft.com/office/drawing/2014/main" id="{07AD606D-2B2F-B372-39A1-8A2C0768F810}"/>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Ohba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 Clin Oncol 2024</a:t>
            </a:r>
          </a:p>
        </p:txBody>
      </p:sp>
      <p:cxnSp>
        <p:nvCxnSpPr>
          <p:cNvPr id="19" name="Straight Connector 18">
            <a:extLst>
              <a:ext uri="{FF2B5EF4-FFF2-40B4-BE49-F238E27FC236}">
                <a16:creationId xmlns:a16="http://schemas.microsoft.com/office/drawing/2014/main" id="{13E3310F-96D7-9F45-7A7D-103B2D3F868E}"/>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81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6" grpId="0" animBg="1"/>
      <p:bldP spid="7" grpId="0" animBg="1"/>
      <p:bldP spid="7" grpId="1" animBg="1"/>
      <p:bldP spid="3" grpId="0" animBg="1"/>
      <p:bldP spid="4" grpId="0" animBg="1"/>
      <p:bldP spid="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C0279-30B8-A494-CCB2-464401A709E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25D165-5A54-544C-E72E-81783AB6E1F1}"/>
              </a:ext>
            </a:extLst>
          </p:cNvPr>
          <p:cNvPicPr>
            <a:picLocks noChangeAspect="1"/>
          </p:cNvPicPr>
          <p:nvPr/>
        </p:nvPicPr>
        <p:blipFill>
          <a:blip r:embed="rId3"/>
          <a:srcRect b="5493"/>
          <a:stretch>
            <a:fillRect/>
          </a:stretch>
        </p:blipFill>
        <p:spPr>
          <a:xfrm>
            <a:off x="277090" y="2682622"/>
            <a:ext cx="5470659" cy="3349009"/>
          </a:xfrm>
          <a:prstGeom prst="rect">
            <a:avLst/>
          </a:prstGeom>
        </p:spPr>
      </p:pic>
      <p:pic>
        <p:nvPicPr>
          <p:cNvPr id="6" name="Picture 5">
            <a:extLst>
              <a:ext uri="{FF2B5EF4-FFF2-40B4-BE49-F238E27FC236}">
                <a16:creationId xmlns:a16="http://schemas.microsoft.com/office/drawing/2014/main" id="{FDC14567-4D2A-1AEC-0BFB-9391079EEED1}"/>
              </a:ext>
            </a:extLst>
          </p:cNvPr>
          <p:cNvPicPr>
            <a:picLocks noChangeAspect="1"/>
          </p:cNvPicPr>
          <p:nvPr/>
        </p:nvPicPr>
        <p:blipFill>
          <a:blip r:embed="rId4"/>
          <a:stretch>
            <a:fillRect/>
          </a:stretch>
        </p:blipFill>
        <p:spPr>
          <a:xfrm>
            <a:off x="6444249" y="2672454"/>
            <a:ext cx="5470659" cy="3359177"/>
          </a:xfrm>
          <a:prstGeom prst="rect">
            <a:avLst/>
          </a:prstGeom>
        </p:spPr>
      </p:pic>
      <p:sp>
        <p:nvSpPr>
          <p:cNvPr id="7" name="Title 1">
            <a:extLst>
              <a:ext uri="{FF2B5EF4-FFF2-40B4-BE49-F238E27FC236}">
                <a16:creationId xmlns:a16="http://schemas.microsoft.com/office/drawing/2014/main" id="{67214642-C02C-6EFA-1871-554839215BCF}"/>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HERB trial of T-</a:t>
            </a:r>
            <a:r>
              <a:rPr kumimoji="0" lang="en-US" sz="2900" b="1" i="0" u="none" strike="noStrike" kern="1200" cap="none" spc="0" normalizeH="0" baseline="0" noProof="0" dirty="0" err="1">
                <a:ln>
                  <a:noFill/>
                </a:ln>
                <a:solidFill>
                  <a:srgbClr val="196B24"/>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efficacy</a:t>
            </a:r>
          </a:p>
        </p:txBody>
      </p:sp>
      <p:graphicFrame>
        <p:nvGraphicFramePr>
          <p:cNvPr id="9" name="Table 8">
            <a:extLst>
              <a:ext uri="{FF2B5EF4-FFF2-40B4-BE49-F238E27FC236}">
                <a16:creationId xmlns:a16="http://schemas.microsoft.com/office/drawing/2014/main" id="{7B74A225-222C-77BC-D3E0-7B707BF34CFB}"/>
              </a:ext>
            </a:extLst>
          </p:cNvPr>
          <p:cNvGraphicFramePr>
            <a:graphicFrameLocks noGrp="1"/>
          </p:cNvGraphicFramePr>
          <p:nvPr/>
        </p:nvGraphicFramePr>
        <p:xfrm>
          <a:off x="83075" y="1019346"/>
          <a:ext cx="12025848" cy="1012734"/>
        </p:xfrm>
        <a:graphic>
          <a:graphicData uri="http://schemas.openxmlformats.org/drawingml/2006/table">
            <a:tbl>
              <a:tblPr firstRow="1" bandRow="1">
                <a:tableStyleId>{5C22544A-7EE6-4342-B048-85BDC9FD1C3A}</a:tableStyleId>
              </a:tblPr>
              <a:tblGrid>
                <a:gridCol w="1620001">
                  <a:extLst>
                    <a:ext uri="{9D8B030D-6E8A-4147-A177-3AD203B41FA5}">
                      <a16:colId xmlns:a16="http://schemas.microsoft.com/office/drawing/2014/main" val="1016090456"/>
                    </a:ext>
                  </a:extLst>
                </a:gridCol>
                <a:gridCol w="1309660">
                  <a:extLst>
                    <a:ext uri="{9D8B030D-6E8A-4147-A177-3AD203B41FA5}">
                      <a16:colId xmlns:a16="http://schemas.microsoft.com/office/drawing/2014/main" val="3545247541"/>
                    </a:ext>
                  </a:extLst>
                </a:gridCol>
                <a:gridCol w="887383">
                  <a:extLst>
                    <a:ext uri="{9D8B030D-6E8A-4147-A177-3AD203B41FA5}">
                      <a16:colId xmlns:a16="http://schemas.microsoft.com/office/drawing/2014/main" val="475178289"/>
                    </a:ext>
                  </a:extLst>
                </a:gridCol>
                <a:gridCol w="952977">
                  <a:extLst>
                    <a:ext uri="{9D8B030D-6E8A-4147-A177-3AD203B41FA5}">
                      <a16:colId xmlns:a16="http://schemas.microsoft.com/office/drawing/2014/main" val="3999398988"/>
                    </a:ext>
                  </a:extLst>
                </a:gridCol>
                <a:gridCol w="898021">
                  <a:extLst>
                    <a:ext uri="{9D8B030D-6E8A-4147-A177-3AD203B41FA5}">
                      <a16:colId xmlns:a16="http://schemas.microsoft.com/office/drawing/2014/main" val="471538082"/>
                    </a:ext>
                  </a:extLst>
                </a:gridCol>
                <a:gridCol w="2757806">
                  <a:extLst>
                    <a:ext uri="{9D8B030D-6E8A-4147-A177-3AD203B41FA5}">
                      <a16:colId xmlns:a16="http://schemas.microsoft.com/office/drawing/2014/main" val="2191841631"/>
                    </a:ext>
                  </a:extLst>
                </a:gridCol>
                <a:gridCol w="720000">
                  <a:extLst>
                    <a:ext uri="{9D8B030D-6E8A-4147-A177-3AD203B41FA5}">
                      <a16:colId xmlns:a16="http://schemas.microsoft.com/office/drawing/2014/main" val="732292413"/>
                    </a:ext>
                  </a:extLst>
                </a:gridCol>
                <a:gridCol w="720000">
                  <a:extLst>
                    <a:ext uri="{9D8B030D-6E8A-4147-A177-3AD203B41FA5}">
                      <a16:colId xmlns:a16="http://schemas.microsoft.com/office/drawing/2014/main" val="1969162804"/>
                    </a:ext>
                  </a:extLst>
                </a:gridCol>
                <a:gridCol w="720000">
                  <a:extLst>
                    <a:ext uri="{9D8B030D-6E8A-4147-A177-3AD203B41FA5}">
                      <a16:colId xmlns:a16="http://schemas.microsoft.com/office/drawing/2014/main" val="3821270571"/>
                    </a:ext>
                  </a:extLst>
                </a:gridCol>
                <a:gridCol w="720000">
                  <a:extLst>
                    <a:ext uri="{9D8B030D-6E8A-4147-A177-3AD203B41FA5}">
                      <a16:colId xmlns:a16="http://schemas.microsoft.com/office/drawing/2014/main" val="330621664"/>
                    </a:ext>
                  </a:extLst>
                </a:gridCol>
                <a:gridCol w="720000">
                  <a:extLst>
                    <a:ext uri="{9D8B030D-6E8A-4147-A177-3AD203B41FA5}">
                      <a16:colId xmlns:a16="http://schemas.microsoft.com/office/drawing/2014/main" val="2488270720"/>
                    </a:ext>
                  </a:extLst>
                </a:gridCol>
              </a:tblGrid>
              <a:tr h="440827">
                <a:tc>
                  <a:txBody>
                    <a:bodyPr/>
                    <a:lstStyle/>
                    <a:p>
                      <a:pPr algn="ctr"/>
                      <a:endParaRPr lang="en-US" sz="1250" dirty="0">
                        <a:latin typeface="Arial" panose="020B0604020202020204" pitchFamily="34" charset="0"/>
                        <a:cs typeface="Arial" panose="020B0604020202020204" pitchFamily="34" charset="0"/>
                      </a:endParaRP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Treatment</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Trial</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 BTC pts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Prior HER2 Tx</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HER2</a:t>
                      </a:r>
                    </a:p>
                    <a:p>
                      <a:pPr algn="ctr"/>
                      <a:r>
                        <a:rPr lang="en-US" sz="1250" dirty="0">
                          <a:latin typeface="Arial" panose="020B0604020202020204" pitchFamily="34" charset="0"/>
                          <a:cs typeface="Arial" panose="020B0604020202020204" pitchFamily="34" charset="0"/>
                        </a:rPr>
                        <a:t>Status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ORR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DCR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mDOR</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mPFS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mOS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extLst>
                  <a:ext uri="{0D108BD9-81ED-4DB2-BD59-A6C34878D82A}">
                    <a16:rowId xmlns:a16="http://schemas.microsoft.com/office/drawing/2014/main" val="3663926574"/>
                  </a:ext>
                </a:extLst>
              </a:tr>
              <a:tr h="540294">
                <a:tc>
                  <a:txBody>
                    <a:bodyPr/>
                    <a:lstStyle/>
                    <a:p>
                      <a:pPr algn="ctr"/>
                      <a:r>
                        <a:rPr lang="en-US" sz="1400" b="1" dirty="0">
                          <a:latin typeface="Arial" panose="020B0604020202020204" pitchFamily="34" charset="0"/>
                          <a:cs typeface="Arial" panose="020B0604020202020204" pitchFamily="34" charset="0"/>
                        </a:rPr>
                        <a:t>HERB</a:t>
                      </a:r>
                    </a:p>
                    <a:p>
                      <a:pPr algn="ctr"/>
                      <a:r>
                        <a:rPr lang="en-US" sz="1400" dirty="0">
                          <a:latin typeface="Arial" panose="020B0604020202020204" pitchFamily="34" charset="0"/>
                          <a:cs typeface="Arial" panose="020B0604020202020204" pitchFamily="34" charset="0"/>
                        </a:rPr>
                        <a:t>2024</a:t>
                      </a:r>
                    </a:p>
                  </a:txBody>
                  <a:tcPr anchor="ctr"/>
                </a:tc>
                <a:tc>
                  <a:txBody>
                    <a:bodyPr/>
                    <a:lstStyle/>
                    <a:p>
                      <a:pPr algn="ctr"/>
                      <a:r>
                        <a:rPr lang="en-US" sz="1400" b="1" dirty="0">
                          <a:latin typeface="Arial" panose="020B0604020202020204" pitchFamily="34" charset="0"/>
                          <a:cs typeface="Arial" panose="020B0604020202020204" pitchFamily="34" charset="0"/>
                        </a:rPr>
                        <a:t>Trastuzumab Deruxtecan</a:t>
                      </a:r>
                    </a:p>
                  </a:txBody>
                  <a:tcPr anchor="ctr"/>
                </a:tc>
                <a:tc>
                  <a:txBody>
                    <a:bodyPr/>
                    <a:lstStyle/>
                    <a:p>
                      <a:pPr algn="ctr"/>
                      <a:r>
                        <a:rPr lang="en-US" sz="1400" dirty="0">
                          <a:latin typeface="Arial" panose="020B0604020202020204" pitchFamily="34" charset="0"/>
                          <a:cs typeface="Arial" panose="020B0604020202020204" pitchFamily="34" charset="0"/>
                        </a:rPr>
                        <a:t>Phase 2</a:t>
                      </a:r>
                    </a:p>
                    <a:p>
                      <a:pPr algn="ctr"/>
                      <a:r>
                        <a:rPr lang="en-US" sz="1400" b="1" dirty="0">
                          <a:solidFill>
                            <a:srgbClr val="366632"/>
                          </a:solidFill>
                          <a:latin typeface="Arial" panose="020B0604020202020204" pitchFamily="34" charset="0"/>
                          <a:cs typeface="Arial" panose="020B0604020202020204" pitchFamily="34" charset="0"/>
                        </a:rPr>
                        <a:t>(Japan)</a:t>
                      </a:r>
                    </a:p>
                  </a:txBody>
                  <a:tcPr anchor="ctr"/>
                </a:tc>
                <a:tc>
                  <a:txBody>
                    <a:bodyPr/>
                    <a:lstStyle/>
                    <a:p>
                      <a:pPr algn="ctr"/>
                      <a:r>
                        <a:rPr lang="en-US" sz="1400" dirty="0">
                          <a:latin typeface="Arial" panose="020B0604020202020204" pitchFamily="34" charset="0"/>
                          <a:cs typeface="Arial" panose="020B0604020202020204" pitchFamily="34" charset="0"/>
                        </a:rPr>
                        <a:t>22</a:t>
                      </a:r>
                    </a:p>
                    <a:p>
                      <a:pPr algn="ctr"/>
                      <a:r>
                        <a:rPr lang="en-US" sz="1400" dirty="0">
                          <a:latin typeface="Arial" panose="020B0604020202020204" pitchFamily="34" charset="0"/>
                          <a:cs typeface="Arial" panose="020B0604020202020204" pitchFamily="34" charset="0"/>
                        </a:rPr>
                        <a:t>8</a:t>
                      </a:r>
                    </a:p>
                  </a:txBody>
                  <a:tcPr anchor="ctr"/>
                </a:tc>
                <a:tc>
                  <a:txBody>
                    <a:bodyPr/>
                    <a:lstStyle/>
                    <a:p>
                      <a:pPr algn="ctr"/>
                      <a:r>
                        <a:rPr lang="en-US" sz="1400" b="0" dirty="0">
                          <a:latin typeface="Arial" panose="020B0604020202020204" pitchFamily="34" charset="0"/>
                          <a:cs typeface="Arial" panose="020B0604020202020204" pitchFamily="34" charset="0"/>
                        </a:rPr>
                        <a:t>Yes</a:t>
                      </a:r>
                      <a:r>
                        <a:rPr lang="en-US" sz="1400" b="1" dirty="0">
                          <a:latin typeface="Arial" panose="020B0604020202020204" pitchFamily="34" charset="0"/>
                          <a:cs typeface="Arial" panose="020B0604020202020204" pitchFamily="34" charset="0"/>
                        </a:rPr>
                        <a:t> </a:t>
                      </a:r>
                    </a:p>
                    <a:p>
                      <a:pPr algn="ctr"/>
                      <a:r>
                        <a:rPr lang="en-US" sz="1400" b="0" dirty="0">
                          <a:latin typeface="Arial" panose="020B0604020202020204" pitchFamily="34" charset="0"/>
                          <a:cs typeface="Arial" panose="020B0604020202020204" pitchFamily="34" charset="0"/>
                        </a:rPr>
                        <a:t>(n=0)</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IHC 3+ or IHC 2+/ISH+</a:t>
                      </a:r>
                    </a:p>
                    <a:p>
                      <a:pPr algn="ctr"/>
                      <a:r>
                        <a:rPr lang="en-US" sz="1400" b="0" dirty="0">
                          <a:latin typeface="Arial" panose="020B0604020202020204" pitchFamily="34" charset="0"/>
                          <a:cs typeface="Arial" panose="020B0604020202020204" pitchFamily="34" charset="0"/>
                        </a:rPr>
                        <a:t>IHC 2+/ISH-, 1+/+, 1+/-, 0/+</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36%</a:t>
                      </a:r>
                    </a:p>
                    <a:p>
                      <a:pPr algn="ctr"/>
                      <a:r>
                        <a:rPr lang="en-US" sz="1400" dirty="0">
                          <a:latin typeface="Arial" panose="020B0604020202020204" pitchFamily="34" charset="0"/>
                          <a:cs typeface="Arial" panose="020B0604020202020204" pitchFamily="34" charset="0"/>
                        </a:rPr>
                        <a:t>13%</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82%</a:t>
                      </a:r>
                    </a:p>
                    <a:p>
                      <a:pPr algn="ctr"/>
                      <a:r>
                        <a:rPr lang="en-US" sz="1400" dirty="0">
                          <a:latin typeface="Arial" panose="020B0604020202020204" pitchFamily="34" charset="0"/>
                          <a:cs typeface="Arial" panose="020B0604020202020204" pitchFamily="34" charset="0"/>
                        </a:rPr>
                        <a:t>75%</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7.4</a:t>
                      </a:r>
                    </a:p>
                    <a:p>
                      <a:pPr algn="ctr"/>
                      <a:r>
                        <a:rPr lang="en-US" sz="1400" b="0" dirty="0">
                          <a:latin typeface="Arial" panose="020B0604020202020204" pitchFamily="34" charset="0"/>
                          <a:cs typeface="Arial" panose="020B0604020202020204" pitchFamily="34" charset="0"/>
                        </a:rPr>
                        <a:t>--</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5.1</a:t>
                      </a:r>
                    </a:p>
                    <a:p>
                      <a:pPr algn="ctr"/>
                      <a:r>
                        <a:rPr lang="en-US" sz="1400" dirty="0">
                          <a:latin typeface="Arial" panose="020B0604020202020204" pitchFamily="34" charset="0"/>
                          <a:cs typeface="Arial" panose="020B0604020202020204" pitchFamily="34" charset="0"/>
                        </a:rPr>
                        <a:t>3.5</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7.1</a:t>
                      </a:r>
                    </a:p>
                    <a:p>
                      <a:pPr algn="ctr"/>
                      <a:r>
                        <a:rPr lang="en-US" sz="1400" dirty="0">
                          <a:latin typeface="Arial" panose="020B0604020202020204" pitchFamily="34" charset="0"/>
                          <a:cs typeface="Arial" panose="020B0604020202020204" pitchFamily="34" charset="0"/>
                        </a:rPr>
                        <a:t>8.9</a:t>
                      </a:r>
                    </a:p>
                  </a:txBody>
                  <a:tcPr anchor="ctr"/>
                </a:tc>
                <a:extLst>
                  <a:ext uri="{0D108BD9-81ED-4DB2-BD59-A6C34878D82A}">
                    <a16:rowId xmlns:a16="http://schemas.microsoft.com/office/drawing/2014/main" val="3800556234"/>
                  </a:ext>
                </a:extLst>
              </a:tr>
            </a:tbl>
          </a:graphicData>
        </a:graphic>
      </p:graphicFrame>
      <p:cxnSp>
        <p:nvCxnSpPr>
          <p:cNvPr id="10" name="Straight Connector 9">
            <a:extLst>
              <a:ext uri="{FF2B5EF4-FFF2-40B4-BE49-F238E27FC236}">
                <a16:creationId xmlns:a16="http://schemas.microsoft.com/office/drawing/2014/main" id="{367B5CD9-311D-A7EA-8255-421BAE4E1817}"/>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4E8C850-B784-4BAE-6F54-306530036AD2}"/>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Ohba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 Clin Oncol 2024</a:t>
            </a:r>
          </a:p>
        </p:txBody>
      </p:sp>
    </p:spTree>
    <p:extLst>
      <p:ext uri="{BB962C8B-B14F-4D97-AF65-F5344CB8AC3E}">
        <p14:creationId xmlns:p14="http://schemas.microsoft.com/office/powerpoint/2010/main" val="22044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36DCC-15CF-1052-25C8-F7A9E6CB99E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1F0503-C7B2-F22B-C946-B66ABB404CC0}"/>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HERB trial of T-</a:t>
            </a:r>
            <a:r>
              <a:rPr kumimoji="0" lang="en-US" sz="2900" b="1" i="0" u="none" strike="noStrike" kern="1200" cap="none" spc="0" normalizeH="0" baseline="0" noProof="0" dirty="0" err="1">
                <a:ln>
                  <a:noFill/>
                </a:ln>
                <a:solidFill>
                  <a:srgbClr val="196B24"/>
                </a:solidFill>
                <a:effectLst/>
                <a:uLnTx/>
                <a:uFillTx/>
                <a:latin typeface="Arial" panose="020B0604020202020204" pitchFamily="34" charset="0"/>
                <a:ea typeface="+mj-ea"/>
                <a:cs typeface="Arial" panose="020B0604020202020204" pitchFamily="34" charset="0"/>
              </a:rPr>
              <a:t>DXd</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safety profile</a:t>
            </a:r>
          </a:p>
        </p:txBody>
      </p:sp>
      <p:sp>
        <p:nvSpPr>
          <p:cNvPr id="10" name="Content Placeholder 7">
            <a:extLst>
              <a:ext uri="{FF2B5EF4-FFF2-40B4-BE49-F238E27FC236}">
                <a16:creationId xmlns:a16="http://schemas.microsoft.com/office/drawing/2014/main" id="{BE0E92C7-285A-840F-287C-D639BD780119}"/>
              </a:ext>
            </a:extLst>
          </p:cNvPr>
          <p:cNvSpPr txBox="1">
            <a:spLocks/>
          </p:cNvSpPr>
          <p:nvPr/>
        </p:nvSpPr>
        <p:spPr>
          <a:xfrm>
            <a:off x="552882" y="864646"/>
            <a:ext cx="11086235" cy="571400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Consistent with known T-</a:t>
            </a:r>
            <a:r>
              <a:rPr kumimoji="0" lang="en-US" sz="21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r>
              <a:rPr kumimoji="0" lang="en-US" sz="2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toxicity, but interstitial lung disease (ILD) risk warrants close monitoring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Treatment-related adverse events (TRAEs)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discontinued treatment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 dose reductions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common </a:t>
            </a:r>
            <a:r>
              <a:rPr kumimoji="0" lang="en-US" sz="21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Grade 3 TRAEs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Anemia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(53%),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neutropenia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(31%),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leukopenia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(31%),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lymphopenia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(22%)</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ILD/pneumonitis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IE" sz="2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a:t>
            </a: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Grade 3: </a:t>
            </a:r>
            <a:r>
              <a:rPr kumimoji="0" lang="en-IE"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a:t>
            </a:r>
            <a:endPar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fatal cases</a:t>
            </a:r>
          </a:p>
        </p:txBody>
      </p:sp>
      <p:cxnSp>
        <p:nvCxnSpPr>
          <p:cNvPr id="11" name="Straight Connector 10">
            <a:extLst>
              <a:ext uri="{FF2B5EF4-FFF2-40B4-BE49-F238E27FC236}">
                <a16:creationId xmlns:a16="http://schemas.microsoft.com/office/drawing/2014/main" id="{3F116248-F321-6142-3083-8FF1BC9A1EDD}"/>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EA6382E-7839-124B-CEE1-4DE5F649DB92}"/>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Ohba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 Clin Oncol 2024</a:t>
            </a:r>
          </a:p>
        </p:txBody>
      </p:sp>
    </p:spTree>
    <p:extLst>
      <p:ext uri="{BB962C8B-B14F-4D97-AF65-F5344CB8AC3E}">
        <p14:creationId xmlns:p14="http://schemas.microsoft.com/office/powerpoint/2010/main" val="23961397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71FB4E-2C4F-9068-D2A7-6126D6D1B7DA}"/>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Zanidatamab: HER2 </a:t>
            </a:r>
            <a:r>
              <a:rPr kumimoji="0" lang="en-US" sz="2900" b="1" i="0" u="none" strike="noStrike" kern="1200" cap="none" spc="0" normalizeH="0" baseline="0" noProof="0" dirty="0" err="1">
                <a:ln>
                  <a:noFill/>
                </a:ln>
                <a:solidFill>
                  <a:srgbClr val="196B24"/>
                </a:solidFill>
                <a:effectLst/>
                <a:uLnTx/>
                <a:uFillTx/>
                <a:latin typeface="Arial" panose="020B0604020202020204" pitchFamily="34" charset="0"/>
                <a:ea typeface="+mj-ea"/>
                <a:cs typeface="Arial" panose="020B0604020202020204" pitchFamily="34" charset="0"/>
              </a:rPr>
              <a:t>biparatopic</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bispecific antibody</a:t>
            </a:r>
          </a:p>
        </p:txBody>
      </p:sp>
      <p:sp>
        <p:nvSpPr>
          <p:cNvPr id="6" name="TextBox 5">
            <a:extLst>
              <a:ext uri="{FF2B5EF4-FFF2-40B4-BE49-F238E27FC236}">
                <a16:creationId xmlns:a16="http://schemas.microsoft.com/office/drawing/2014/main" id="{69F19D95-797A-E99C-B980-D558619FDB93}"/>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Mullard et al. Nat Rev Drug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Discov</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Ziihera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HCP</a:t>
            </a:r>
          </a:p>
        </p:txBody>
      </p:sp>
      <p:sp>
        <p:nvSpPr>
          <p:cNvPr id="9" name="Content Placeholder 7">
            <a:extLst>
              <a:ext uri="{FF2B5EF4-FFF2-40B4-BE49-F238E27FC236}">
                <a16:creationId xmlns:a16="http://schemas.microsoft.com/office/drawing/2014/main" id="{C8913200-29DE-65AC-D2A4-9AE0B3C7A5B0}"/>
              </a:ext>
            </a:extLst>
          </p:cNvPr>
          <p:cNvSpPr txBox="1">
            <a:spLocks/>
          </p:cNvSpPr>
          <p:nvPr/>
        </p:nvSpPr>
        <p:spPr>
          <a:xfrm>
            <a:off x="5372100" y="771340"/>
            <a:ext cx="6267017"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60947B4F-15E6-83ED-8276-4290AED36FEA}"/>
              </a:ext>
            </a:extLst>
          </p:cNvPr>
          <p:cNvPicPr>
            <a:picLocks noChangeAspect="1"/>
          </p:cNvPicPr>
          <p:nvPr/>
        </p:nvPicPr>
        <p:blipFill>
          <a:blip r:embed="rId3"/>
          <a:stretch>
            <a:fillRect/>
          </a:stretch>
        </p:blipFill>
        <p:spPr>
          <a:xfrm>
            <a:off x="869486" y="1697252"/>
            <a:ext cx="10453026" cy="4081920"/>
          </a:xfrm>
          <a:prstGeom prst="rect">
            <a:avLst/>
          </a:prstGeom>
        </p:spPr>
      </p:pic>
      <p:sp>
        <p:nvSpPr>
          <p:cNvPr id="11" name="TextBox 10">
            <a:extLst>
              <a:ext uri="{FF2B5EF4-FFF2-40B4-BE49-F238E27FC236}">
                <a16:creationId xmlns:a16="http://schemas.microsoft.com/office/drawing/2014/main" id="{26D0B291-1616-2309-0F96-E8BE6285CD8B}"/>
              </a:ext>
            </a:extLst>
          </p:cNvPr>
          <p:cNvSpPr txBox="1"/>
          <p:nvPr/>
        </p:nvSpPr>
        <p:spPr>
          <a:xfrm>
            <a:off x="742664" y="4116172"/>
            <a:ext cx="3170032" cy="1200329"/>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is not a T-cell engager; instead, it binds to 2 distinct sites on HER2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E9EE12E2-5713-CD4F-698A-FAEB3FF83F5B}"/>
              </a:ext>
            </a:extLst>
          </p:cNvPr>
          <p:cNvSpPr txBox="1"/>
          <p:nvPr/>
        </p:nvSpPr>
        <p:spPr>
          <a:xfrm>
            <a:off x="4469407" y="1645493"/>
            <a:ext cx="374294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acts through multiple mechanisms of action: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 name="Straight Connector 1">
            <a:extLst>
              <a:ext uri="{FF2B5EF4-FFF2-40B4-BE49-F238E27FC236}">
                <a16:creationId xmlns:a16="http://schemas.microsoft.com/office/drawing/2014/main" id="{702366A3-6914-FEE3-8BF6-899F4434939D}"/>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64486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1D6BD-A0D0-9E1D-D8B3-BC8E152668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18DBC8-8CC3-397A-D699-B0F16BDA4585}"/>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Fan, et al. Lancet Oncol 2023</a:t>
            </a:r>
          </a:p>
        </p:txBody>
      </p:sp>
      <p:sp>
        <p:nvSpPr>
          <p:cNvPr id="4" name="Title 1">
            <a:extLst>
              <a:ext uri="{FF2B5EF4-FFF2-40B4-BE49-F238E27FC236}">
                <a16:creationId xmlns:a16="http://schemas.microsoft.com/office/drawing/2014/main" id="{6714360A-C3EB-81E3-E3F2-5409DB727252}"/>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graphicFrame>
        <p:nvGraphicFramePr>
          <p:cNvPr id="5" name="Table 4">
            <a:extLst>
              <a:ext uri="{FF2B5EF4-FFF2-40B4-BE49-F238E27FC236}">
                <a16:creationId xmlns:a16="http://schemas.microsoft.com/office/drawing/2014/main" id="{08D7BC3A-DC24-7AF3-F16A-4E325FEE589F}"/>
              </a:ext>
            </a:extLst>
          </p:cNvPr>
          <p:cNvGraphicFramePr>
            <a:graphicFrameLocks noGrp="1"/>
          </p:cNvGraphicFramePr>
          <p:nvPr/>
        </p:nvGraphicFramePr>
        <p:xfrm>
          <a:off x="83076" y="1021899"/>
          <a:ext cx="12025846" cy="120396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1016090456"/>
                    </a:ext>
                  </a:extLst>
                </a:gridCol>
                <a:gridCol w="1309660">
                  <a:extLst>
                    <a:ext uri="{9D8B030D-6E8A-4147-A177-3AD203B41FA5}">
                      <a16:colId xmlns:a16="http://schemas.microsoft.com/office/drawing/2014/main" val="3545247541"/>
                    </a:ext>
                  </a:extLst>
                </a:gridCol>
                <a:gridCol w="887383">
                  <a:extLst>
                    <a:ext uri="{9D8B030D-6E8A-4147-A177-3AD203B41FA5}">
                      <a16:colId xmlns:a16="http://schemas.microsoft.com/office/drawing/2014/main" val="475178289"/>
                    </a:ext>
                  </a:extLst>
                </a:gridCol>
                <a:gridCol w="952977">
                  <a:extLst>
                    <a:ext uri="{9D8B030D-6E8A-4147-A177-3AD203B41FA5}">
                      <a16:colId xmlns:a16="http://schemas.microsoft.com/office/drawing/2014/main" val="3999398988"/>
                    </a:ext>
                  </a:extLst>
                </a:gridCol>
                <a:gridCol w="898021">
                  <a:extLst>
                    <a:ext uri="{9D8B030D-6E8A-4147-A177-3AD203B41FA5}">
                      <a16:colId xmlns:a16="http://schemas.microsoft.com/office/drawing/2014/main" val="471538082"/>
                    </a:ext>
                  </a:extLst>
                </a:gridCol>
                <a:gridCol w="2757805">
                  <a:extLst>
                    <a:ext uri="{9D8B030D-6E8A-4147-A177-3AD203B41FA5}">
                      <a16:colId xmlns:a16="http://schemas.microsoft.com/office/drawing/2014/main" val="2191841631"/>
                    </a:ext>
                  </a:extLst>
                </a:gridCol>
                <a:gridCol w="720000">
                  <a:extLst>
                    <a:ext uri="{9D8B030D-6E8A-4147-A177-3AD203B41FA5}">
                      <a16:colId xmlns:a16="http://schemas.microsoft.com/office/drawing/2014/main" val="732292413"/>
                    </a:ext>
                  </a:extLst>
                </a:gridCol>
                <a:gridCol w="720000">
                  <a:extLst>
                    <a:ext uri="{9D8B030D-6E8A-4147-A177-3AD203B41FA5}">
                      <a16:colId xmlns:a16="http://schemas.microsoft.com/office/drawing/2014/main" val="1969162804"/>
                    </a:ext>
                  </a:extLst>
                </a:gridCol>
                <a:gridCol w="720000">
                  <a:extLst>
                    <a:ext uri="{9D8B030D-6E8A-4147-A177-3AD203B41FA5}">
                      <a16:colId xmlns:a16="http://schemas.microsoft.com/office/drawing/2014/main" val="3821270571"/>
                    </a:ext>
                  </a:extLst>
                </a:gridCol>
                <a:gridCol w="720000">
                  <a:extLst>
                    <a:ext uri="{9D8B030D-6E8A-4147-A177-3AD203B41FA5}">
                      <a16:colId xmlns:a16="http://schemas.microsoft.com/office/drawing/2014/main" val="330621664"/>
                    </a:ext>
                  </a:extLst>
                </a:gridCol>
                <a:gridCol w="720000">
                  <a:extLst>
                    <a:ext uri="{9D8B030D-6E8A-4147-A177-3AD203B41FA5}">
                      <a16:colId xmlns:a16="http://schemas.microsoft.com/office/drawing/2014/main" val="2488270720"/>
                    </a:ext>
                  </a:extLst>
                </a:gridCol>
              </a:tblGrid>
              <a:tr h="440827">
                <a:tc>
                  <a:txBody>
                    <a:bodyPr/>
                    <a:lstStyle/>
                    <a:p>
                      <a:pPr algn="ctr"/>
                      <a:endParaRPr lang="en-US" sz="1250" dirty="0">
                        <a:latin typeface="Arial" panose="020B0604020202020204" pitchFamily="34" charset="0"/>
                        <a:cs typeface="Arial" panose="020B0604020202020204" pitchFamily="34" charset="0"/>
                      </a:endParaRP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Treatment</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Trial</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 BTC pts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Prior HER2 Tx</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HER2</a:t>
                      </a:r>
                    </a:p>
                    <a:p>
                      <a:pPr algn="ctr"/>
                      <a:r>
                        <a:rPr lang="en-US" sz="1250" dirty="0">
                          <a:latin typeface="Arial" panose="020B0604020202020204" pitchFamily="34" charset="0"/>
                          <a:cs typeface="Arial" panose="020B0604020202020204" pitchFamily="34" charset="0"/>
                        </a:rPr>
                        <a:t>Status</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ORR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DCR</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mDOR</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mPFS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tc>
                  <a:txBody>
                    <a:bodyPr/>
                    <a:lstStyle/>
                    <a:p>
                      <a:pPr algn="ctr"/>
                      <a:r>
                        <a:rPr lang="en-US" sz="1250" dirty="0">
                          <a:latin typeface="Arial" panose="020B0604020202020204" pitchFamily="34" charset="0"/>
                          <a:cs typeface="Arial" panose="020B0604020202020204" pitchFamily="34" charset="0"/>
                        </a:rPr>
                        <a:t>mOS</a:t>
                      </a:r>
                    </a:p>
                    <a:p>
                      <a:pPr algn="ctr"/>
                      <a:r>
                        <a:rPr lang="en-US" sz="1250" dirty="0">
                          <a:latin typeface="Arial" panose="020B0604020202020204" pitchFamily="34" charset="0"/>
                          <a:cs typeface="Arial" panose="020B0604020202020204" pitchFamily="34" charset="0"/>
                        </a:rPr>
                        <a:t>(mo)</a:t>
                      </a:r>
                    </a:p>
                  </a:txBody>
                  <a:tcPr anchor="ctr">
                    <a:solidFill>
                      <a:srgbClr val="1A6A24"/>
                    </a:solidFill>
                  </a:tcPr>
                </a:tc>
                <a:extLst>
                  <a:ext uri="{0D108BD9-81ED-4DB2-BD59-A6C34878D82A}">
                    <a16:rowId xmlns:a16="http://schemas.microsoft.com/office/drawing/2014/main" val="3663926574"/>
                  </a:ext>
                </a:extLst>
              </a:tr>
              <a:tr h="645459">
                <a:tc>
                  <a:txBody>
                    <a:bodyPr/>
                    <a:lstStyle/>
                    <a:p>
                      <a:pPr algn="ctr"/>
                      <a:r>
                        <a:rPr lang="en-US" sz="1400" b="1" dirty="0">
                          <a:latin typeface="Arial" panose="020B0604020202020204" pitchFamily="34" charset="0"/>
                          <a:cs typeface="Arial" panose="020B0604020202020204" pitchFamily="34" charset="0"/>
                        </a:rPr>
                        <a:t>HERIZON-BTC-01</a:t>
                      </a:r>
                    </a:p>
                    <a:p>
                      <a:pPr algn="ctr"/>
                      <a:r>
                        <a:rPr lang="en-US" sz="1400" dirty="0">
                          <a:latin typeface="Arial" panose="020B0604020202020204" pitchFamily="34" charset="0"/>
                          <a:cs typeface="Arial" panose="020B0604020202020204" pitchFamily="34" charset="0"/>
                        </a:rPr>
                        <a:t>2023</a:t>
                      </a:r>
                    </a:p>
                  </a:txBody>
                  <a:tcPr anchor="ctr"/>
                </a:tc>
                <a:tc>
                  <a:txBody>
                    <a:bodyPr/>
                    <a:lstStyle/>
                    <a:p>
                      <a:pPr algn="ctr"/>
                      <a:r>
                        <a:rPr lang="en-US" sz="1400" b="1" dirty="0">
                          <a:latin typeface="Arial" panose="020B0604020202020204" pitchFamily="34" charset="0"/>
                          <a:cs typeface="Arial" panose="020B0604020202020204" pitchFamily="34" charset="0"/>
                        </a:rPr>
                        <a:t>Zanidatamab</a:t>
                      </a:r>
                    </a:p>
                  </a:txBody>
                  <a:tcPr anchor="ctr"/>
                </a:tc>
                <a:tc>
                  <a:txBody>
                    <a:bodyPr/>
                    <a:lstStyle/>
                    <a:p>
                      <a:pPr algn="ctr"/>
                      <a:r>
                        <a:rPr lang="en-US" sz="1400" dirty="0">
                          <a:latin typeface="Arial" panose="020B0604020202020204" pitchFamily="34" charset="0"/>
                          <a:cs typeface="Arial" panose="020B0604020202020204" pitchFamily="34" charset="0"/>
                        </a:rPr>
                        <a:t>Phase 2b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366632"/>
                          </a:solidFill>
                          <a:latin typeface="Arial" panose="020B0604020202020204" pitchFamily="34" charset="0"/>
                          <a:cs typeface="Arial" panose="020B0604020202020204" pitchFamily="34" charset="0"/>
                        </a:rPr>
                        <a:t>(Global)</a:t>
                      </a:r>
                    </a:p>
                  </a:txBody>
                  <a:tcPr anchor="ctr"/>
                </a:tc>
                <a:tc>
                  <a:txBody>
                    <a:bodyPr/>
                    <a:lstStyle/>
                    <a:p>
                      <a:pPr algn="ctr"/>
                      <a:r>
                        <a:rPr lang="en-US" sz="1400" dirty="0">
                          <a:latin typeface="Arial" panose="020B0604020202020204" pitchFamily="34" charset="0"/>
                          <a:cs typeface="Arial" panose="020B0604020202020204" pitchFamily="34" charset="0"/>
                        </a:rPr>
                        <a:t>62</a:t>
                      </a:r>
                    </a:p>
                    <a:p>
                      <a:pPr algn="ctr"/>
                      <a:r>
                        <a:rPr lang="en-US" sz="1400" dirty="0">
                          <a:latin typeface="Arial" panose="020B0604020202020204" pitchFamily="34" charset="0"/>
                          <a:cs typeface="Arial" panose="020B0604020202020204" pitchFamily="34" charset="0"/>
                        </a:rPr>
                        <a:t>80</a:t>
                      </a:r>
                    </a:p>
                  </a:txBody>
                  <a:tcPr anchor="ctr"/>
                </a:tc>
                <a:tc>
                  <a:txBody>
                    <a:bodyPr/>
                    <a:lstStyle/>
                    <a:p>
                      <a:pPr algn="ctr"/>
                      <a:r>
                        <a:rPr lang="en-US" sz="1400" dirty="0">
                          <a:latin typeface="Arial" panose="020B0604020202020204" pitchFamily="34" charset="0"/>
                          <a:cs typeface="Arial" panose="020B0604020202020204" pitchFamily="34" charset="0"/>
                        </a:rPr>
                        <a:t>No</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IHC 3+</a:t>
                      </a:r>
                    </a:p>
                    <a:p>
                      <a:pPr algn="ctr"/>
                      <a:r>
                        <a:rPr lang="en-US" sz="1400" dirty="0">
                          <a:latin typeface="Arial" panose="020B0604020202020204" pitchFamily="34" charset="0"/>
                          <a:cs typeface="Arial" panose="020B0604020202020204" pitchFamily="34" charset="0"/>
                        </a:rPr>
                        <a:t>IHC 3+ or IHC 2+/Amp</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52%</a:t>
                      </a:r>
                    </a:p>
                    <a:p>
                      <a:pPr algn="ctr"/>
                      <a:r>
                        <a:rPr lang="en-US" sz="1400" b="0" dirty="0">
                          <a:latin typeface="Arial" panose="020B0604020202020204" pitchFamily="34" charset="0"/>
                          <a:cs typeface="Arial" panose="020B0604020202020204" pitchFamily="34" charset="0"/>
                        </a:rPr>
                        <a:t>41%</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79%</a:t>
                      </a:r>
                    </a:p>
                    <a:p>
                      <a:pPr algn="ctr"/>
                      <a:r>
                        <a:rPr lang="en-US" sz="1400" b="0" dirty="0">
                          <a:latin typeface="Arial" panose="020B0604020202020204" pitchFamily="34" charset="0"/>
                          <a:cs typeface="Arial" panose="020B0604020202020204" pitchFamily="34" charset="0"/>
                        </a:rPr>
                        <a:t>69%</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14.9</a:t>
                      </a:r>
                    </a:p>
                    <a:p>
                      <a:pPr algn="ctr"/>
                      <a:r>
                        <a:rPr lang="en-US" sz="1400" b="0" dirty="0">
                          <a:latin typeface="Arial" panose="020B0604020202020204" pitchFamily="34" charset="0"/>
                          <a:cs typeface="Arial" panose="020B0604020202020204" pitchFamily="34" charset="0"/>
                        </a:rPr>
                        <a:t>--</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7.2</a:t>
                      </a:r>
                    </a:p>
                    <a:p>
                      <a:pPr algn="ctr"/>
                      <a:r>
                        <a:rPr lang="en-US" sz="1400" b="0" dirty="0">
                          <a:latin typeface="Arial" panose="020B0604020202020204" pitchFamily="34" charset="0"/>
                          <a:cs typeface="Arial" panose="020B0604020202020204" pitchFamily="34" charset="0"/>
                        </a:rPr>
                        <a:t>5.5</a:t>
                      </a:r>
                    </a:p>
                  </a:txBody>
                  <a:tcPr anchor="ctr"/>
                </a:tc>
                <a:tc>
                  <a:txBody>
                    <a:bodyPr/>
                    <a:lstStyle/>
                    <a:p>
                      <a:pPr algn="ctr"/>
                      <a:r>
                        <a:rPr lang="en-US" sz="1400" b="1" dirty="0">
                          <a:solidFill>
                            <a:srgbClr val="00B050"/>
                          </a:solidFill>
                          <a:latin typeface="Arial" panose="020B0604020202020204" pitchFamily="34" charset="0"/>
                          <a:cs typeface="Arial" panose="020B0604020202020204" pitchFamily="34" charset="0"/>
                        </a:rPr>
                        <a:t>18.1</a:t>
                      </a:r>
                    </a:p>
                    <a:p>
                      <a:pPr algn="ctr"/>
                      <a:r>
                        <a:rPr lang="en-US" sz="1400" dirty="0">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279884801"/>
                  </a:ext>
                </a:extLst>
              </a:tr>
            </a:tbl>
          </a:graphicData>
        </a:graphic>
      </p:graphicFrame>
      <p:pic>
        <p:nvPicPr>
          <p:cNvPr id="6" name="Picture 5">
            <a:extLst>
              <a:ext uri="{FF2B5EF4-FFF2-40B4-BE49-F238E27FC236}">
                <a16:creationId xmlns:a16="http://schemas.microsoft.com/office/drawing/2014/main" id="{2841C041-408D-B9DF-4B48-214E5F20E730}"/>
              </a:ext>
            </a:extLst>
          </p:cNvPr>
          <p:cNvPicPr>
            <a:picLocks noChangeAspect="1"/>
          </p:cNvPicPr>
          <p:nvPr/>
        </p:nvPicPr>
        <p:blipFill>
          <a:blip r:embed="rId3"/>
          <a:stretch>
            <a:fillRect/>
          </a:stretch>
        </p:blipFill>
        <p:spPr>
          <a:xfrm>
            <a:off x="4216427" y="3364633"/>
            <a:ext cx="7698481" cy="2471468"/>
          </a:xfrm>
          <a:prstGeom prst="rect">
            <a:avLst/>
          </a:prstGeom>
        </p:spPr>
      </p:pic>
      <p:sp>
        <p:nvSpPr>
          <p:cNvPr id="7" name="Title 1">
            <a:extLst>
              <a:ext uri="{FF2B5EF4-FFF2-40B4-BE49-F238E27FC236}">
                <a16:creationId xmlns:a16="http://schemas.microsoft.com/office/drawing/2014/main" id="{6CFAB704-0448-BCC8-37A2-EB42C5BFE0BE}"/>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HERIZON-BTC-01 trial of Zanidatamab: efficacy</a:t>
            </a:r>
          </a:p>
        </p:txBody>
      </p:sp>
      <p:cxnSp>
        <p:nvCxnSpPr>
          <p:cNvPr id="8" name="Straight Connector 7">
            <a:extLst>
              <a:ext uri="{FF2B5EF4-FFF2-40B4-BE49-F238E27FC236}">
                <a16:creationId xmlns:a16="http://schemas.microsoft.com/office/drawing/2014/main" id="{44AA1565-9D0D-9276-069A-E34741CAB2FC}"/>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4B93C362-6C70-EF9A-2E6A-7B26C3CB18D1}"/>
              </a:ext>
            </a:extLst>
          </p:cNvPr>
          <p:cNvSpPr/>
          <p:nvPr/>
        </p:nvSpPr>
        <p:spPr>
          <a:xfrm>
            <a:off x="4049486" y="3051958"/>
            <a:ext cx="7865422" cy="29807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ontent Placeholder 7">
            <a:extLst>
              <a:ext uri="{FF2B5EF4-FFF2-40B4-BE49-F238E27FC236}">
                <a16:creationId xmlns:a16="http://schemas.microsoft.com/office/drawing/2014/main" id="{16E5E346-C223-49DC-4390-F61A0706E8CC}"/>
              </a:ext>
            </a:extLst>
          </p:cNvPr>
          <p:cNvSpPr txBox="1">
            <a:spLocks/>
          </p:cNvSpPr>
          <p:nvPr/>
        </p:nvSpPr>
        <p:spPr>
          <a:xfrm>
            <a:off x="550222" y="2330995"/>
            <a:ext cx="3796147" cy="422646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Previously treated with median 1 LOT (1-2)</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IHC 3+/2+ with Amp</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65% Asian, 29% White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51% GBC, 29% iCCA, 20% eCCA</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78% IHC 3+</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descr="A graph of blue and white bars&#10;&#10;AI-generated content may be incorrect.">
            <a:extLst>
              <a:ext uri="{FF2B5EF4-FFF2-40B4-BE49-F238E27FC236}">
                <a16:creationId xmlns:a16="http://schemas.microsoft.com/office/drawing/2014/main" id="{AAE0066F-3A43-9480-01DC-C3EF4CDCD1A0}"/>
              </a:ext>
            </a:extLst>
          </p:cNvPr>
          <p:cNvPicPr>
            <a:picLocks noChangeAspect="1"/>
          </p:cNvPicPr>
          <p:nvPr/>
        </p:nvPicPr>
        <p:blipFill>
          <a:blip r:embed="rId4"/>
          <a:stretch>
            <a:fillRect/>
          </a:stretch>
        </p:blipFill>
        <p:spPr>
          <a:xfrm>
            <a:off x="4842150" y="2637764"/>
            <a:ext cx="6006965" cy="3809093"/>
          </a:xfrm>
          <a:prstGeom prst="rect">
            <a:avLst/>
          </a:prstGeom>
        </p:spPr>
      </p:pic>
    </p:spTree>
    <p:extLst>
      <p:ext uri="{BB962C8B-B14F-4D97-AF65-F5344CB8AC3E}">
        <p14:creationId xmlns:p14="http://schemas.microsoft.com/office/powerpoint/2010/main" val="16186283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115B8-6DED-F493-8333-544092B003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9224C5D-2371-8A9E-8188-77E922C04E91}"/>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Pant S et al. ASCO 2024;Abstract 4091</a:t>
            </a:r>
          </a:p>
        </p:txBody>
      </p:sp>
      <p:sp>
        <p:nvSpPr>
          <p:cNvPr id="4" name="Title 1">
            <a:extLst>
              <a:ext uri="{FF2B5EF4-FFF2-40B4-BE49-F238E27FC236}">
                <a16:creationId xmlns:a16="http://schemas.microsoft.com/office/drawing/2014/main" id="{7CFB7747-5C74-CFDC-DC32-C3AAFA1C0CC5}"/>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4B61A187-E4A1-0B3F-5DA8-0E313CD99C82}"/>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HERIZON-BTC-01 trial of Zanidatamab: Long-Term Follow-Up</a:t>
            </a:r>
          </a:p>
        </p:txBody>
      </p:sp>
      <p:cxnSp>
        <p:nvCxnSpPr>
          <p:cNvPr id="8" name="Straight Connector 7">
            <a:extLst>
              <a:ext uri="{FF2B5EF4-FFF2-40B4-BE49-F238E27FC236}">
                <a16:creationId xmlns:a16="http://schemas.microsoft.com/office/drawing/2014/main" id="{C3252035-DF46-6E60-B0C5-25160D6D3D98}"/>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pic>
        <p:nvPicPr>
          <p:cNvPr id="10" name="Picture 9" descr="A close-up of a graph&#10;&#10;AI-generated content may be incorrect.">
            <a:extLst>
              <a:ext uri="{FF2B5EF4-FFF2-40B4-BE49-F238E27FC236}">
                <a16:creationId xmlns:a16="http://schemas.microsoft.com/office/drawing/2014/main" id="{16BB24F7-483A-256D-9FAB-4FEBB22DE685}"/>
              </a:ext>
            </a:extLst>
          </p:cNvPr>
          <p:cNvPicPr>
            <a:picLocks noChangeAspect="1"/>
          </p:cNvPicPr>
          <p:nvPr/>
        </p:nvPicPr>
        <p:blipFill>
          <a:blip r:embed="rId3"/>
          <a:stretch>
            <a:fillRect/>
          </a:stretch>
        </p:blipFill>
        <p:spPr>
          <a:xfrm>
            <a:off x="95732" y="1201328"/>
            <a:ext cx="12000535" cy="4809038"/>
          </a:xfrm>
          <a:prstGeom prst="rect">
            <a:avLst/>
          </a:prstGeom>
        </p:spPr>
      </p:pic>
    </p:spTree>
    <p:extLst>
      <p:ext uri="{BB962C8B-B14F-4D97-AF65-F5344CB8AC3E}">
        <p14:creationId xmlns:p14="http://schemas.microsoft.com/office/powerpoint/2010/main" val="2875854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669B-CA2D-19E9-DD89-C3C1ABF9558E}"/>
            </a:ext>
          </a:extLst>
        </p:cNvPr>
        <p:cNvGrpSpPr/>
        <p:nvPr/>
      </p:nvGrpSpPr>
      <p:grpSpPr>
        <a:xfrm>
          <a:off x="0" y="0"/>
          <a:ext cx="0" cy="0"/>
          <a:chOff x="0" y="0"/>
          <a:chExt cx="0" cy="0"/>
        </a:xfrm>
      </p:grpSpPr>
      <p:pic>
        <p:nvPicPr>
          <p:cNvPr id="16" name="Picture 15" descr="Warning attention red triangle sign with exclamation mark symbol flat  vector illustration | Premium Vector">
            <a:extLst>
              <a:ext uri="{FF2B5EF4-FFF2-40B4-BE49-F238E27FC236}">
                <a16:creationId xmlns:a16="http://schemas.microsoft.com/office/drawing/2014/main" id="{23F09461-2F56-42EA-748E-268226755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46" y="5762081"/>
            <a:ext cx="735329" cy="73532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7">
            <a:extLst>
              <a:ext uri="{FF2B5EF4-FFF2-40B4-BE49-F238E27FC236}">
                <a16:creationId xmlns:a16="http://schemas.microsoft.com/office/drawing/2014/main" id="{B3D36B48-E20C-F1C3-214A-63BBF08140BF}"/>
              </a:ext>
            </a:extLst>
          </p:cNvPr>
          <p:cNvSpPr txBox="1">
            <a:spLocks/>
          </p:cNvSpPr>
          <p:nvPr/>
        </p:nvSpPr>
        <p:spPr>
          <a:xfrm>
            <a:off x="981875" y="957952"/>
            <a:ext cx="10780633" cy="562070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Diarrhea</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(50%) – mostly grade 1-2</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 with fluids and antidiarrheals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Hold dosing until grade </a:t>
            </a:r>
            <a:r>
              <a:rPr kumimoji="0" lang="en-US" sz="2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Recurrent grade 3: withhold, then resume at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15 mg/kg after grade </a:t>
            </a:r>
            <a:r>
              <a:rPr kumimoji="0" lang="en-US" sz="2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&lt;</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1</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Infusion-related reactions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 grade 1-2</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Premedicate 30-60 min before infusion with acetaminophen, antihistamine, steroid</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LV dysfunction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resolved (70%); permanent discontinuation (0.9%)</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100" b="1" i="1"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100" b="1" i="1"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No cytokine release syndrome </a:t>
            </a:r>
            <a:r>
              <a:rPr kumimoji="0" lang="en-US" sz="2100" b="1"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(unlike many </a:t>
            </a:r>
            <a:r>
              <a:rPr kumimoji="0" lang="en-US" sz="2100" b="1" i="0" u="none" strike="noStrike" kern="1200" cap="none" spc="0" normalizeH="0" baseline="0" noProof="0" dirty="0" err="1">
                <a:ln>
                  <a:noFill/>
                </a:ln>
                <a:solidFill>
                  <a:srgbClr val="FE422A"/>
                </a:solidFill>
                <a:effectLst/>
                <a:uLnTx/>
                <a:uFillTx/>
                <a:latin typeface="Arial" panose="020B0604020202020204" pitchFamily="34" charset="0"/>
                <a:ea typeface="+mn-ea"/>
                <a:cs typeface="Arial" panose="020B0604020202020204" pitchFamily="34" charset="0"/>
              </a:rPr>
              <a:t>bispecifics</a:t>
            </a:r>
            <a:r>
              <a:rPr kumimoji="0" lang="en-US" sz="2100" b="1" i="0" u="none" strike="noStrike" kern="1200" cap="none" spc="0" normalizeH="0" baseline="0" noProof="0" dirty="0">
                <a:ln>
                  <a:noFill/>
                </a:ln>
                <a:solidFill>
                  <a:srgbClr val="FE422A"/>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 a T-cell engager</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56249E2D-E567-2F14-7931-509EB7CA83DC}"/>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6F4F1DC2-F927-2D99-B787-40DF4C63663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HERIZON-BTC-01 trial of Zanidatamab: safety profile</a:t>
            </a:r>
          </a:p>
        </p:txBody>
      </p:sp>
      <p:cxnSp>
        <p:nvCxnSpPr>
          <p:cNvPr id="7" name="Straight Connector 6">
            <a:extLst>
              <a:ext uri="{FF2B5EF4-FFF2-40B4-BE49-F238E27FC236}">
                <a16:creationId xmlns:a16="http://schemas.microsoft.com/office/drawing/2014/main" id="{3D44A687-C35F-4189-0403-C69675520920}"/>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39E405A-2B8A-47FD-0618-026A6A498348}"/>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Fan, et al. Lancet Oncol 2023;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Zanidatamab</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package insert</a:t>
            </a:r>
          </a:p>
        </p:txBody>
      </p:sp>
      <p:pic>
        <p:nvPicPr>
          <p:cNvPr id="15" name="Picture 14" descr="A pink object on a black background&#10;&#10;AI-generated content may be incorrect.">
            <a:extLst>
              <a:ext uri="{FF2B5EF4-FFF2-40B4-BE49-F238E27FC236}">
                <a16:creationId xmlns:a16="http://schemas.microsoft.com/office/drawing/2014/main" id="{4BEFF6F7-9D6A-6D9C-80AA-14BCDCECC01A}"/>
              </a:ext>
            </a:extLst>
          </p:cNvPr>
          <p:cNvPicPr>
            <a:picLocks noChangeAspect="1"/>
          </p:cNvPicPr>
          <p:nvPr/>
        </p:nvPicPr>
        <p:blipFill>
          <a:blip r:embed="rId4"/>
          <a:stretch>
            <a:fillRect/>
          </a:stretch>
        </p:blipFill>
        <p:spPr>
          <a:xfrm>
            <a:off x="277090" y="1186907"/>
            <a:ext cx="704786" cy="704786"/>
          </a:xfrm>
          <a:prstGeom prst="rect">
            <a:avLst/>
          </a:prstGeom>
        </p:spPr>
      </p:pic>
      <p:pic>
        <p:nvPicPr>
          <p:cNvPr id="7170" name="Picture 2" descr="OpenMoji">
            <a:extLst>
              <a:ext uri="{FF2B5EF4-FFF2-40B4-BE49-F238E27FC236}">
                <a16:creationId xmlns:a16="http://schemas.microsoft.com/office/drawing/2014/main" id="{26B93BA6-D0E8-07CD-4C0A-69C462A39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90" y="3310472"/>
            <a:ext cx="704786" cy="7047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 Anatomical Heart Emoji: Meaning &amp; Usage">
            <a:extLst>
              <a:ext uri="{FF2B5EF4-FFF2-40B4-BE49-F238E27FC236}">
                <a16:creationId xmlns:a16="http://schemas.microsoft.com/office/drawing/2014/main" id="{64D737DF-A630-F941-88C2-A0A37A6AC3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000" y="4580589"/>
            <a:ext cx="504966" cy="504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7010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635A-6A55-5E8E-2C2B-40D1368AD7FD}"/>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AA21FC8D-2125-06B5-1B2C-71817B3FA1D9}"/>
              </a:ext>
            </a:extLst>
          </p:cNvPr>
          <p:cNvSpPr txBox="1">
            <a:spLocks/>
          </p:cNvSpPr>
          <p:nvPr/>
        </p:nvSpPr>
        <p:spPr>
          <a:xfrm>
            <a:off x="552881" y="784219"/>
            <a:ext cx="11086235"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a:pP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89E34C3C-28A3-3E37-CC49-951BFAAEDFFD}"/>
              </a:ext>
            </a:extLst>
          </p:cNvPr>
          <p:cNvSpPr txBox="1">
            <a:spLocks/>
          </p:cNvSpPr>
          <p:nvPr/>
        </p:nvSpPr>
        <p:spPr>
          <a:xfrm>
            <a:off x="277090" y="26646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graphicFrame>
        <p:nvGraphicFramePr>
          <p:cNvPr id="2" name="Table 1">
            <a:extLst>
              <a:ext uri="{FF2B5EF4-FFF2-40B4-BE49-F238E27FC236}">
                <a16:creationId xmlns:a16="http://schemas.microsoft.com/office/drawing/2014/main" id="{38242601-79CE-2537-0721-E21D3E1D4BA3}"/>
              </a:ext>
            </a:extLst>
          </p:cNvPr>
          <p:cNvGraphicFramePr>
            <a:graphicFrameLocks noGrp="1"/>
          </p:cNvGraphicFramePr>
          <p:nvPr/>
        </p:nvGraphicFramePr>
        <p:xfrm>
          <a:off x="231926" y="1326039"/>
          <a:ext cx="11728143" cy="5212080"/>
        </p:xfrm>
        <a:graphic>
          <a:graphicData uri="http://schemas.openxmlformats.org/drawingml/2006/table">
            <a:tbl>
              <a:tblPr firstRow="1" bandRow="1">
                <a:tableStyleId>{93296810-A885-4BE3-A3E7-6D5BEEA58F35}</a:tableStyleId>
              </a:tblPr>
              <a:tblGrid>
                <a:gridCol w="1648143">
                  <a:extLst>
                    <a:ext uri="{9D8B030D-6E8A-4147-A177-3AD203B41FA5}">
                      <a16:colId xmlns:a16="http://schemas.microsoft.com/office/drawing/2014/main" val="2606526401"/>
                    </a:ext>
                  </a:extLst>
                </a:gridCol>
                <a:gridCol w="5040000">
                  <a:extLst>
                    <a:ext uri="{9D8B030D-6E8A-4147-A177-3AD203B41FA5}">
                      <a16:colId xmlns:a16="http://schemas.microsoft.com/office/drawing/2014/main" val="1288556399"/>
                    </a:ext>
                  </a:extLst>
                </a:gridCol>
                <a:gridCol w="5040000">
                  <a:extLst>
                    <a:ext uri="{9D8B030D-6E8A-4147-A177-3AD203B41FA5}">
                      <a16:colId xmlns:a16="http://schemas.microsoft.com/office/drawing/2014/main" val="2230308752"/>
                    </a:ext>
                  </a:extLst>
                </a:gridCol>
              </a:tblGrid>
              <a:tr h="570560">
                <a:tc>
                  <a:txBody>
                    <a:bodyPr/>
                    <a:lstStyle/>
                    <a:p>
                      <a:endParaRPr lang="en-US" sz="1800" dirty="0">
                        <a:latin typeface="Arial" panose="020B0604020202020204" pitchFamily="34" charset="0"/>
                        <a:cs typeface="Arial" panose="020B0604020202020204" pitchFamily="34" charset="0"/>
                      </a:endParaRPr>
                    </a:p>
                  </a:txBody>
                  <a:tcPr/>
                </a:tc>
                <a:tc>
                  <a:txBody>
                    <a:bodyPr/>
                    <a:lstStyle/>
                    <a:p>
                      <a:pPr algn="ctr"/>
                      <a:r>
                        <a:rPr lang="en-US" sz="1800" b="1" dirty="0">
                          <a:latin typeface="Arial" panose="020B0604020202020204" pitchFamily="34" charset="0"/>
                          <a:cs typeface="Arial" panose="020B0604020202020204" pitchFamily="34" charset="0"/>
                        </a:rPr>
                        <a:t>DESTINY-BTC-01</a:t>
                      </a:r>
                    </a:p>
                    <a:p>
                      <a:pPr algn="ctr"/>
                      <a:r>
                        <a:rPr lang="en-IE" sz="1600" b="0" dirty="0">
                          <a:latin typeface="Arial" panose="020B0604020202020204" pitchFamily="34" charset="0"/>
                          <a:cs typeface="Arial" panose="020B0604020202020204" pitchFamily="34" charset="0"/>
                        </a:rPr>
                        <a:t>NCT06467357</a:t>
                      </a:r>
                      <a:endParaRPr lang="en-US" sz="1600" b="0" dirty="0">
                        <a:latin typeface="Arial" panose="020B0604020202020204" pitchFamily="34" charset="0"/>
                        <a:cs typeface="Arial" panose="020B0604020202020204" pitchFamily="34" charset="0"/>
                      </a:endParaRPr>
                    </a:p>
                  </a:txBody>
                  <a:tcPr/>
                </a:tc>
                <a:tc>
                  <a:txBody>
                    <a:bodyPr/>
                    <a:lstStyle/>
                    <a:p>
                      <a:pPr algn="ctr"/>
                      <a:r>
                        <a:rPr lang="en-US" sz="1800" dirty="0">
                          <a:latin typeface="Arial" panose="020B0604020202020204" pitchFamily="34" charset="0"/>
                          <a:cs typeface="Arial" panose="020B0604020202020204" pitchFamily="34" charset="0"/>
                        </a:rPr>
                        <a:t>HERIZON-BTC-302</a:t>
                      </a:r>
                    </a:p>
                    <a:p>
                      <a:pPr algn="ctr"/>
                      <a:r>
                        <a:rPr lang="en-IE" sz="1600" b="0" dirty="0">
                          <a:latin typeface="Arial" panose="020B0604020202020204" pitchFamily="34" charset="0"/>
                          <a:cs typeface="Arial" panose="020B0604020202020204" pitchFamily="34" charset="0"/>
                        </a:rPr>
                        <a:t>NCT06282575</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00445493"/>
                  </a:ext>
                </a:extLst>
              </a:tr>
              <a:tr h="0">
                <a:tc>
                  <a:txBody>
                    <a:bodyPr/>
                    <a:lstStyle/>
                    <a:p>
                      <a:r>
                        <a:rPr lang="en-US" sz="1800" b="1" dirty="0">
                          <a:latin typeface="Arial" panose="020B0604020202020204" pitchFamily="34" charset="0"/>
                          <a:cs typeface="Arial" panose="020B0604020202020204" pitchFamily="34" charset="0"/>
                        </a:rPr>
                        <a:t>Trial Design</a:t>
                      </a:r>
                    </a:p>
                  </a:txBody>
                  <a:tcPr/>
                </a:tc>
                <a:tc>
                  <a:txBody>
                    <a:bodyPr/>
                    <a:lstStyle/>
                    <a:p>
                      <a:r>
                        <a:rPr lang="en-US" sz="1700" dirty="0">
                          <a:latin typeface="Arial" panose="020B0604020202020204" pitchFamily="34" charset="0"/>
                          <a:cs typeface="Arial" panose="020B0604020202020204" pitchFamily="34" charset="0"/>
                        </a:rPr>
                        <a:t>Global, randomized phase 3 trial</a:t>
                      </a:r>
                    </a:p>
                  </a:txBody>
                  <a:tcPr/>
                </a:tc>
                <a:tc>
                  <a:txBody>
                    <a:bodyPr/>
                    <a:lstStyle/>
                    <a:p>
                      <a:r>
                        <a:rPr lang="en-US" sz="1700" dirty="0">
                          <a:latin typeface="Arial" panose="020B0604020202020204" pitchFamily="34" charset="0"/>
                          <a:cs typeface="Arial" panose="020B0604020202020204" pitchFamily="34" charset="0"/>
                        </a:rPr>
                        <a:t>Global, randomized phase 3 trial</a:t>
                      </a:r>
                    </a:p>
                  </a:txBody>
                  <a:tcPr/>
                </a:tc>
                <a:extLst>
                  <a:ext uri="{0D108BD9-81ED-4DB2-BD59-A6C34878D82A}">
                    <a16:rowId xmlns:a16="http://schemas.microsoft.com/office/drawing/2014/main" val="677188430"/>
                  </a:ext>
                </a:extLst>
              </a:tr>
              <a:tr h="0">
                <a:tc>
                  <a:txBody>
                    <a:bodyPr/>
                    <a:lstStyle/>
                    <a:p>
                      <a:r>
                        <a:rPr lang="en-US" sz="1800" b="1" dirty="0">
                          <a:latin typeface="Arial" panose="020B0604020202020204" pitchFamily="34" charset="0"/>
                          <a:cs typeface="Arial" panose="020B0604020202020204" pitchFamily="34" charset="0"/>
                        </a:rPr>
                        <a:t>Target # Pts</a:t>
                      </a:r>
                    </a:p>
                  </a:txBody>
                  <a:tcPr/>
                </a:tc>
                <a:tc>
                  <a:txBody>
                    <a:bodyPr/>
                    <a:lstStyle/>
                    <a:p>
                      <a:r>
                        <a:rPr lang="en-US" sz="1700" dirty="0">
                          <a:latin typeface="Arial" panose="020B0604020202020204" pitchFamily="34" charset="0"/>
                          <a:cs typeface="Arial" panose="020B0604020202020204" pitchFamily="34" charset="0"/>
                        </a:rPr>
                        <a:t>620</a:t>
                      </a:r>
                    </a:p>
                  </a:txBody>
                  <a:tcPr/>
                </a:tc>
                <a:tc>
                  <a:txBody>
                    <a:bodyPr/>
                    <a:lstStyle/>
                    <a:p>
                      <a:r>
                        <a:rPr lang="en-US" sz="1700" dirty="0">
                          <a:latin typeface="Arial" panose="020B0604020202020204" pitchFamily="34" charset="0"/>
                          <a:cs typeface="Arial" panose="020B0604020202020204" pitchFamily="34" charset="0"/>
                        </a:rPr>
                        <a:t>286</a:t>
                      </a:r>
                    </a:p>
                  </a:txBody>
                  <a:tcPr/>
                </a:tc>
                <a:extLst>
                  <a:ext uri="{0D108BD9-81ED-4DB2-BD59-A6C34878D82A}">
                    <a16:rowId xmlns:a16="http://schemas.microsoft.com/office/drawing/2014/main" val="1544902118"/>
                  </a:ext>
                </a:extLst>
              </a:tr>
              <a:tr h="0">
                <a:tc>
                  <a:txBody>
                    <a:bodyPr/>
                    <a:lstStyle/>
                    <a:p>
                      <a:r>
                        <a:rPr lang="en-US" sz="1800" b="1" dirty="0">
                          <a:latin typeface="Arial" panose="020B0604020202020204" pitchFamily="34" charset="0"/>
                          <a:cs typeface="Arial" panose="020B0604020202020204" pitchFamily="34" charset="0"/>
                        </a:rPr>
                        <a:t>HER2 Status</a:t>
                      </a:r>
                    </a:p>
                  </a:txBody>
                  <a:tcPr/>
                </a:tc>
                <a:tc>
                  <a:txBody>
                    <a:bodyPr/>
                    <a:lstStyle/>
                    <a:p>
                      <a:r>
                        <a:rPr lang="en-US" sz="1700" dirty="0">
                          <a:latin typeface="Arial" panose="020B0604020202020204" pitchFamily="34" charset="0"/>
                          <a:cs typeface="Arial" panose="020B0604020202020204" pitchFamily="34" charset="0"/>
                        </a:rPr>
                        <a:t>IHC 3+ or IHC 2+</a:t>
                      </a:r>
                    </a:p>
                  </a:txBody>
                  <a:tcPr/>
                </a:tc>
                <a:tc>
                  <a:txBody>
                    <a:bodyPr/>
                    <a:lstStyle/>
                    <a:p>
                      <a:r>
                        <a:rPr lang="en-US" sz="1700" dirty="0">
                          <a:latin typeface="Arial" panose="020B0604020202020204" pitchFamily="34" charset="0"/>
                          <a:cs typeface="Arial" panose="020B0604020202020204" pitchFamily="34" charset="0"/>
                        </a:rPr>
                        <a:t>IHC 3+ or IHC 2+/ISH+</a:t>
                      </a:r>
                    </a:p>
                  </a:txBody>
                  <a:tcPr/>
                </a:tc>
                <a:extLst>
                  <a:ext uri="{0D108BD9-81ED-4DB2-BD59-A6C34878D82A}">
                    <a16:rowId xmlns:a16="http://schemas.microsoft.com/office/drawing/2014/main" val="4025223352"/>
                  </a:ext>
                </a:extLst>
              </a:tr>
              <a:tr h="156267">
                <a:tc>
                  <a:txBody>
                    <a:bodyPr/>
                    <a:lstStyle/>
                    <a:p>
                      <a:r>
                        <a:rPr lang="en-US" sz="1800" b="1" dirty="0">
                          <a:latin typeface="Arial" panose="020B0604020202020204" pitchFamily="34" charset="0"/>
                          <a:cs typeface="Arial" panose="020B0604020202020204" pitchFamily="34" charset="0"/>
                        </a:rPr>
                        <a:t>Treatments</a:t>
                      </a:r>
                    </a:p>
                  </a:txBody>
                  <a:tcPr/>
                </a:tc>
                <a:tc>
                  <a:txBody>
                    <a:bodyPr/>
                    <a:lstStyle/>
                    <a:p>
                      <a:r>
                        <a:rPr lang="en-US" sz="1700" b="1" dirty="0">
                          <a:solidFill>
                            <a:srgbClr val="00B050"/>
                          </a:solidFill>
                          <a:latin typeface="Arial" panose="020B0604020202020204" pitchFamily="34" charset="0"/>
                          <a:cs typeface="Arial" panose="020B0604020202020204" pitchFamily="34" charset="0"/>
                        </a:rPr>
                        <a:t>T-</a:t>
                      </a:r>
                      <a:r>
                        <a:rPr lang="en-US" sz="1700" b="1" dirty="0" err="1">
                          <a:solidFill>
                            <a:srgbClr val="00B050"/>
                          </a:solidFill>
                          <a:latin typeface="Arial" panose="020B0604020202020204" pitchFamily="34" charset="0"/>
                          <a:cs typeface="Arial" panose="020B0604020202020204" pitchFamily="34" charset="0"/>
                        </a:rPr>
                        <a:t>DXd</a:t>
                      </a:r>
                      <a:r>
                        <a:rPr lang="en-US" sz="1700" b="1" dirty="0">
                          <a:latin typeface="Arial" panose="020B0604020202020204" pitchFamily="34" charset="0"/>
                          <a:cs typeface="Arial" panose="020B0604020202020204" pitchFamily="34" charset="0"/>
                        </a:rPr>
                        <a:t> + </a:t>
                      </a:r>
                      <a:r>
                        <a:rPr lang="en-US" sz="1700" b="1" dirty="0" err="1">
                          <a:latin typeface="Arial" panose="020B0604020202020204" pitchFamily="34" charset="0"/>
                          <a:cs typeface="Arial" panose="020B0604020202020204" pitchFamily="34" charset="0"/>
                        </a:rPr>
                        <a:t>Rilvegostomig</a:t>
                      </a:r>
                      <a:r>
                        <a:rPr lang="en-US" sz="1700" b="1" dirty="0">
                          <a:latin typeface="Arial" panose="020B0604020202020204" pitchFamily="34" charset="0"/>
                          <a:cs typeface="Arial" panose="020B0604020202020204" pitchFamily="34" charset="0"/>
                        </a:rPr>
                        <a:t> </a:t>
                      </a:r>
                      <a:r>
                        <a:rPr lang="en-US" sz="1700" b="0" dirty="0">
                          <a:latin typeface="Arial" panose="020B0604020202020204" pitchFamily="34" charset="0"/>
                          <a:cs typeface="Arial" panose="020B0604020202020204" pitchFamily="34" charset="0"/>
                        </a:rPr>
                        <a:t>(PD-1/TIGIT bispecific) vs</a:t>
                      </a:r>
                    </a:p>
                    <a:p>
                      <a:r>
                        <a:rPr lang="en-US" sz="1700" b="1" dirty="0">
                          <a:solidFill>
                            <a:srgbClr val="00B050"/>
                          </a:solidFill>
                          <a:latin typeface="Arial" panose="020B0604020202020204" pitchFamily="34" charset="0"/>
                          <a:cs typeface="Arial" panose="020B0604020202020204" pitchFamily="34" charset="0"/>
                        </a:rPr>
                        <a:t>T-</a:t>
                      </a:r>
                      <a:r>
                        <a:rPr lang="en-US" sz="1700" b="1" dirty="0" err="1">
                          <a:solidFill>
                            <a:srgbClr val="00B050"/>
                          </a:solidFill>
                          <a:latin typeface="Arial" panose="020B0604020202020204" pitchFamily="34" charset="0"/>
                          <a:cs typeface="Arial" panose="020B0604020202020204" pitchFamily="34" charset="0"/>
                        </a:rPr>
                        <a:t>DXd</a:t>
                      </a:r>
                      <a:endParaRPr lang="en-US" sz="1700" b="1" dirty="0">
                        <a:solidFill>
                          <a:srgbClr val="00B050"/>
                        </a:solidFill>
                        <a:latin typeface="Arial" panose="020B0604020202020204" pitchFamily="34" charset="0"/>
                        <a:cs typeface="Arial" panose="020B0604020202020204" pitchFamily="34" charset="0"/>
                      </a:endParaRPr>
                    </a:p>
                    <a:p>
                      <a:r>
                        <a:rPr lang="en-US" sz="1700" b="0" dirty="0">
                          <a:latin typeface="Arial" panose="020B0604020202020204" pitchFamily="34" charset="0"/>
                          <a:cs typeface="Arial" panose="020B0604020202020204" pitchFamily="34" charset="0"/>
                        </a:rPr>
                        <a:t>vs </a:t>
                      </a:r>
                    </a:p>
                    <a:p>
                      <a:r>
                        <a:rPr lang="en-US" sz="1700" b="1" dirty="0">
                          <a:latin typeface="Arial" panose="020B0604020202020204" pitchFamily="34" charset="0"/>
                          <a:cs typeface="Arial" panose="020B0604020202020204" pitchFamily="34" charset="0"/>
                        </a:rPr>
                        <a:t>Gem/Cis/Durva </a:t>
                      </a:r>
                      <a:r>
                        <a:rPr lang="en-US" sz="1700" b="0" dirty="0">
                          <a:latin typeface="Arial" panose="020B0604020202020204" pitchFamily="34" charset="0"/>
                          <a:cs typeface="Arial" panose="020B0604020202020204" pitchFamily="34" charset="0"/>
                        </a:rPr>
                        <a:t>(SOC)</a:t>
                      </a:r>
                      <a:endParaRPr lang="en-US" sz="1700" b="1" dirty="0">
                        <a:latin typeface="Arial" panose="020B0604020202020204" pitchFamily="34" charset="0"/>
                        <a:cs typeface="Arial" panose="020B0604020202020204" pitchFamily="34" charset="0"/>
                      </a:endParaRPr>
                    </a:p>
                  </a:txBody>
                  <a:tcPr/>
                </a:tc>
                <a:tc>
                  <a:txBody>
                    <a:bodyPr/>
                    <a:lstStyle/>
                    <a:p>
                      <a:r>
                        <a:rPr lang="en-US" sz="1700" b="1" dirty="0">
                          <a:latin typeface="Arial" panose="020B0604020202020204" pitchFamily="34" charset="0"/>
                          <a:cs typeface="Arial" panose="020B0604020202020204" pitchFamily="34" charset="0"/>
                        </a:rPr>
                        <a:t>Gem/Cis +/- PD-1/L1 inhibitor + </a:t>
                      </a:r>
                      <a:r>
                        <a:rPr lang="en-US" sz="1700" b="1" dirty="0">
                          <a:solidFill>
                            <a:srgbClr val="00B050"/>
                          </a:solidFill>
                          <a:latin typeface="Arial" panose="020B0604020202020204" pitchFamily="34" charset="0"/>
                          <a:cs typeface="Arial" panose="020B0604020202020204" pitchFamily="34" charset="0"/>
                        </a:rPr>
                        <a:t>Zanidatamab</a:t>
                      </a:r>
                    </a:p>
                    <a:p>
                      <a:r>
                        <a:rPr lang="en-US" sz="1700" b="0" dirty="0">
                          <a:latin typeface="Arial" panose="020B0604020202020204" pitchFamily="34" charset="0"/>
                          <a:cs typeface="Arial" panose="020B0604020202020204" pitchFamily="34" charset="0"/>
                        </a:rPr>
                        <a:t>vs</a:t>
                      </a:r>
                    </a:p>
                    <a:p>
                      <a:r>
                        <a:rPr lang="en-US" sz="1700" b="1" dirty="0">
                          <a:latin typeface="Arial" panose="020B0604020202020204" pitchFamily="34" charset="0"/>
                          <a:cs typeface="Arial" panose="020B0604020202020204" pitchFamily="34" charset="0"/>
                        </a:rPr>
                        <a:t>Gem/Cis +/- PD-1/L1 inhibitor </a:t>
                      </a:r>
                      <a:r>
                        <a:rPr lang="en-US" sz="1700" b="0" dirty="0">
                          <a:latin typeface="Arial" panose="020B0604020202020204" pitchFamily="34" charset="0"/>
                          <a:cs typeface="Arial" panose="020B0604020202020204" pitchFamily="34" charset="0"/>
                        </a:rPr>
                        <a:t>(SOC)</a:t>
                      </a:r>
                      <a:endParaRPr lang="en-US"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84656346"/>
                  </a:ext>
                </a:extLst>
              </a:tr>
              <a:tr h="0">
                <a:tc>
                  <a:txBody>
                    <a:bodyPr/>
                    <a:lstStyle/>
                    <a:p>
                      <a:r>
                        <a:rPr lang="en-US" sz="1800" b="1" dirty="0">
                          <a:latin typeface="Arial" panose="020B0604020202020204" pitchFamily="34" charset="0"/>
                          <a:cs typeface="Arial" panose="020B0604020202020204" pitchFamily="34" charset="0"/>
                        </a:rPr>
                        <a:t>Prior Tx</a:t>
                      </a:r>
                    </a:p>
                  </a:txBody>
                  <a:tcPr/>
                </a:tc>
                <a:tc>
                  <a:txBody>
                    <a:bodyPr/>
                    <a:lstStyle/>
                    <a:p>
                      <a:endParaRPr lang="en-US" sz="1700" b="1" dirty="0">
                        <a:latin typeface="Arial" panose="020B0604020202020204" pitchFamily="34" charset="0"/>
                        <a:cs typeface="Arial" panose="020B0604020202020204" pitchFamily="34" charset="0"/>
                      </a:endParaRPr>
                    </a:p>
                  </a:txBody>
                  <a:tcPr/>
                </a:tc>
                <a:tc>
                  <a:txBody>
                    <a:bodyPr/>
                    <a:lstStyle/>
                    <a:p>
                      <a:r>
                        <a:rPr lang="en-US" sz="1700" b="0" dirty="0">
                          <a:latin typeface="Arial" panose="020B0604020202020204" pitchFamily="34" charset="0"/>
                          <a:cs typeface="Arial" panose="020B0604020202020204" pitchFamily="34" charset="0"/>
                        </a:rPr>
                        <a:t>May have received </a:t>
                      </a:r>
                      <a:r>
                        <a:rPr lang="en-US" sz="1700" b="0" u="sng" dirty="0">
                          <a:latin typeface="Arial" panose="020B0604020202020204" pitchFamily="34" charset="0"/>
                          <a:cs typeface="Arial" panose="020B0604020202020204" pitchFamily="34" charset="0"/>
                        </a:rPr>
                        <a:t>&lt;</a:t>
                      </a:r>
                      <a:r>
                        <a:rPr lang="en-US" sz="1700" b="0" dirty="0">
                          <a:latin typeface="Arial" panose="020B0604020202020204" pitchFamily="34" charset="0"/>
                          <a:cs typeface="Arial" panose="020B0604020202020204" pitchFamily="34" charset="0"/>
                        </a:rPr>
                        <a:t> 2 cycles of chemo +/- ICI</a:t>
                      </a:r>
                    </a:p>
                  </a:txBody>
                  <a:tcPr/>
                </a:tc>
                <a:extLst>
                  <a:ext uri="{0D108BD9-81ED-4DB2-BD59-A6C34878D82A}">
                    <a16:rowId xmlns:a16="http://schemas.microsoft.com/office/drawing/2014/main" val="1570981546"/>
                  </a:ext>
                </a:extLst>
              </a:tr>
              <a:tr h="0">
                <a:tc>
                  <a:txBody>
                    <a:bodyPr/>
                    <a:lstStyle/>
                    <a:p>
                      <a:r>
                        <a:rPr lang="en-US" sz="1800" b="1" dirty="0">
                          <a:latin typeface="Arial" panose="020B0604020202020204" pitchFamily="34" charset="0"/>
                          <a:cs typeface="Arial" panose="020B0604020202020204" pitchFamily="34" charset="0"/>
                        </a:rPr>
                        <a:t>1</a:t>
                      </a:r>
                      <a:r>
                        <a:rPr lang="en-US" sz="1800" b="1" baseline="30000" dirty="0">
                          <a:latin typeface="Arial" panose="020B0604020202020204" pitchFamily="34" charset="0"/>
                          <a:cs typeface="Arial" panose="020B0604020202020204" pitchFamily="34" charset="0"/>
                        </a:rPr>
                        <a:t>o</a:t>
                      </a:r>
                      <a:r>
                        <a:rPr lang="en-US" sz="1800" b="1" baseline="0" dirty="0">
                          <a:latin typeface="Arial" panose="020B0604020202020204" pitchFamily="34" charset="0"/>
                          <a:cs typeface="Arial" panose="020B0604020202020204" pitchFamily="34" charset="0"/>
                        </a:rPr>
                        <a:t> Endpoint</a:t>
                      </a:r>
                      <a:endParaRPr lang="en-US" sz="1800" b="1" dirty="0">
                        <a:latin typeface="Arial" panose="020B0604020202020204" pitchFamily="34" charset="0"/>
                        <a:cs typeface="Arial" panose="020B0604020202020204" pitchFamily="34" charset="0"/>
                      </a:endParaRPr>
                    </a:p>
                  </a:txBody>
                  <a:tcPr/>
                </a:tc>
                <a:tc>
                  <a:txBody>
                    <a:bodyPr/>
                    <a:lstStyle/>
                    <a:p>
                      <a:r>
                        <a:rPr lang="en-US" sz="1700" b="0" dirty="0">
                          <a:latin typeface="Arial" panose="020B0604020202020204" pitchFamily="34" charset="0"/>
                          <a:cs typeface="Arial" panose="020B0604020202020204" pitchFamily="34" charset="0"/>
                        </a:rPr>
                        <a:t>OS</a:t>
                      </a:r>
                      <a:r>
                        <a:rPr lang="en-US" sz="1700" b="1" dirty="0">
                          <a:latin typeface="Arial" panose="020B0604020202020204" pitchFamily="34" charset="0"/>
                          <a:cs typeface="Arial" panose="020B0604020202020204" pitchFamily="34" charset="0"/>
                        </a:rPr>
                        <a:t> </a:t>
                      </a:r>
                      <a:r>
                        <a:rPr lang="en-US" sz="1700" b="0" dirty="0">
                          <a:latin typeface="Arial" panose="020B0604020202020204" pitchFamily="34" charset="0"/>
                          <a:cs typeface="Arial" panose="020B0604020202020204" pitchFamily="34" charset="0"/>
                        </a:rPr>
                        <a:t>in IHC 3+ with T-</a:t>
                      </a:r>
                      <a:r>
                        <a:rPr lang="en-US" sz="1700" b="0" dirty="0" err="1">
                          <a:latin typeface="Arial" panose="020B0604020202020204" pitchFamily="34" charset="0"/>
                          <a:cs typeface="Arial" panose="020B0604020202020204" pitchFamily="34" charset="0"/>
                        </a:rPr>
                        <a:t>DXd</a:t>
                      </a:r>
                      <a:r>
                        <a:rPr lang="en-US" sz="1700" b="0" dirty="0">
                          <a:latin typeface="Arial" panose="020B0604020202020204" pitchFamily="34" charset="0"/>
                          <a:cs typeface="Arial" panose="020B0604020202020204" pitchFamily="34" charset="0"/>
                        </a:rPr>
                        <a:t> + </a:t>
                      </a:r>
                      <a:r>
                        <a:rPr lang="en-US" sz="1700" b="0" dirty="0" err="1">
                          <a:latin typeface="Arial" panose="020B0604020202020204" pitchFamily="34" charset="0"/>
                          <a:cs typeface="Arial" panose="020B0604020202020204" pitchFamily="34" charset="0"/>
                        </a:rPr>
                        <a:t>Rilve</a:t>
                      </a:r>
                      <a:r>
                        <a:rPr lang="en-US" sz="1700" b="0" dirty="0">
                          <a:latin typeface="Arial" panose="020B0604020202020204" pitchFamily="34" charset="0"/>
                          <a:cs typeface="Arial" panose="020B0604020202020204" pitchFamily="34" charset="0"/>
                        </a:rPr>
                        <a:t> vs SOC</a:t>
                      </a:r>
                      <a:endParaRPr lang="en-US" sz="1700" b="1" dirty="0">
                        <a:latin typeface="Arial" panose="020B0604020202020204" pitchFamily="34" charset="0"/>
                        <a:cs typeface="Arial" panose="020B0604020202020204" pitchFamily="34" charset="0"/>
                      </a:endParaRPr>
                    </a:p>
                  </a:txBody>
                  <a:tcPr/>
                </a:tc>
                <a:tc>
                  <a:txBody>
                    <a:bodyPr/>
                    <a:lstStyle/>
                    <a:p>
                      <a:r>
                        <a:rPr lang="en-US" sz="1700" b="0" dirty="0">
                          <a:latin typeface="Arial" panose="020B0604020202020204" pitchFamily="34" charset="0"/>
                          <a:cs typeface="Arial" panose="020B0604020202020204" pitchFamily="34" charset="0"/>
                        </a:rPr>
                        <a:t>PFS in IHC 3+</a:t>
                      </a:r>
                    </a:p>
                  </a:txBody>
                  <a:tcPr/>
                </a:tc>
                <a:extLst>
                  <a:ext uri="{0D108BD9-81ED-4DB2-BD59-A6C34878D82A}">
                    <a16:rowId xmlns:a16="http://schemas.microsoft.com/office/drawing/2014/main" val="2079001457"/>
                  </a:ext>
                </a:extLst>
              </a:tr>
              <a:tr h="0">
                <a:tc>
                  <a:txBody>
                    <a:bodyPr/>
                    <a:lstStyle/>
                    <a:p>
                      <a:r>
                        <a:rPr lang="en-US" sz="1800" b="1" dirty="0">
                          <a:latin typeface="Arial" panose="020B0604020202020204" pitchFamily="34" charset="0"/>
                          <a:cs typeface="Arial" panose="020B0604020202020204" pitchFamily="34" charset="0"/>
                        </a:rPr>
                        <a:t>2</a:t>
                      </a:r>
                      <a:r>
                        <a:rPr lang="en-US" sz="1800" b="1" baseline="30000" dirty="0">
                          <a:latin typeface="Arial" panose="020B0604020202020204" pitchFamily="34" charset="0"/>
                          <a:cs typeface="Arial" panose="020B0604020202020204" pitchFamily="34" charset="0"/>
                        </a:rPr>
                        <a:t>o</a:t>
                      </a:r>
                      <a:r>
                        <a:rPr lang="en-US" sz="1800" b="1" baseline="0" dirty="0">
                          <a:latin typeface="Arial" panose="020B0604020202020204" pitchFamily="34" charset="0"/>
                          <a:cs typeface="Arial" panose="020B0604020202020204" pitchFamily="34" charset="0"/>
                        </a:rPr>
                        <a:t> Endpoints</a:t>
                      </a:r>
                      <a:endParaRPr lang="en-US" sz="1800" b="1" dirty="0">
                        <a:latin typeface="Arial" panose="020B0604020202020204" pitchFamily="34" charset="0"/>
                        <a:cs typeface="Arial" panose="020B0604020202020204" pitchFamily="34" charset="0"/>
                      </a:endParaRPr>
                    </a:p>
                  </a:txBody>
                  <a:tcPr/>
                </a:tc>
                <a:tc>
                  <a:txBody>
                    <a:bodyPr/>
                    <a:lstStyle/>
                    <a:p>
                      <a:r>
                        <a:rPr lang="en-US" sz="1700" b="0" dirty="0">
                          <a:latin typeface="Arial" panose="020B0604020202020204" pitchFamily="34" charset="0"/>
                          <a:cs typeface="Arial" panose="020B0604020202020204" pitchFamily="34" charset="0"/>
                        </a:rPr>
                        <a:t>OS in IHC 3+/2+ T-</a:t>
                      </a:r>
                      <a:r>
                        <a:rPr lang="en-US" sz="1700" b="0" dirty="0" err="1">
                          <a:latin typeface="Arial" panose="020B0604020202020204" pitchFamily="34" charset="0"/>
                          <a:cs typeface="Arial" panose="020B0604020202020204" pitchFamily="34" charset="0"/>
                        </a:rPr>
                        <a:t>DXd</a:t>
                      </a:r>
                      <a:r>
                        <a:rPr lang="en-US" sz="1700" b="0" dirty="0">
                          <a:latin typeface="Arial" panose="020B0604020202020204" pitchFamily="34" charset="0"/>
                          <a:cs typeface="Arial" panose="020B0604020202020204" pitchFamily="34" charset="0"/>
                        </a:rPr>
                        <a:t> + </a:t>
                      </a:r>
                      <a:r>
                        <a:rPr lang="en-US" sz="1700" b="0" dirty="0" err="1">
                          <a:latin typeface="Arial" panose="020B0604020202020204" pitchFamily="34" charset="0"/>
                          <a:cs typeface="Arial" panose="020B0604020202020204" pitchFamily="34" charset="0"/>
                        </a:rPr>
                        <a:t>Rilve</a:t>
                      </a:r>
                      <a:r>
                        <a:rPr lang="en-US" sz="1700" b="0" dirty="0">
                          <a:latin typeface="Arial" panose="020B0604020202020204" pitchFamily="34" charset="0"/>
                          <a:cs typeface="Arial" panose="020B0604020202020204" pitchFamily="34" charset="0"/>
                        </a:rPr>
                        <a:t> vs SOC</a:t>
                      </a:r>
                    </a:p>
                    <a:p>
                      <a:r>
                        <a:rPr lang="en-US" sz="1700" b="0" dirty="0">
                          <a:latin typeface="Arial" panose="020B0604020202020204" pitchFamily="34" charset="0"/>
                          <a:cs typeface="Arial" panose="020B0604020202020204" pitchFamily="34" charset="0"/>
                        </a:rPr>
                        <a:t>OS in IHC 3+ and 3+/2+ T-</a:t>
                      </a:r>
                      <a:r>
                        <a:rPr lang="en-US" sz="1700" b="0" dirty="0" err="1">
                          <a:latin typeface="Arial" panose="020B0604020202020204" pitchFamily="34" charset="0"/>
                          <a:cs typeface="Arial" panose="020B0604020202020204" pitchFamily="34" charset="0"/>
                        </a:rPr>
                        <a:t>DXd</a:t>
                      </a:r>
                      <a:r>
                        <a:rPr lang="en-US" sz="1700" b="0" dirty="0">
                          <a:latin typeface="Arial" panose="020B0604020202020204" pitchFamily="34" charset="0"/>
                          <a:cs typeface="Arial" panose="020B0604020202020204" pitchFamily="34" charset="0"/>
                        </a:rPr>
                        <a:t> vs SOC</a:t>
                      </a:r>
                    </a:p>
                    <a:p>
                      <a:r>
                        <a:rPr lang="en-US" sz="1700" b="0" dirty="0">
                          <a:latin typeface="Arial" panose="020B0604020202020204" pitchFamily="34" charset="0"/>
                          <a:cs typeface="Arial" panose="020B0604020202020204" pitchFamily="34" charset="0"/>
                        </a:rPr>
                        <a:t>PFS in IHC 3+ and 3+/2+ T-</a:t>
                      </a:r>
                      <a:r>
                        <a:rPr lang="en-US" sz="1700" b="0" dirty="0" err="1">
                          <a:latin typeface="Arial" panose="020B0604020202020204" pitchFamily="34" charset="0"/>
                          <a:cs typeface="Arial" panose="020B0604020202020204" pitchFamily="34" charset="0"/>
                        </a:rPr>
                        <a:t>DXd</a:t>
                      </a:r>
                      <a:r>
                        <a:rPr lang="en-US" sz="1700" b="0" dirty="0">
                          <a:latin typeface="Arial" panose="020B0604020202020204" pitchFamily="34" charset="0"/>
                          <a:cs typeface="Arial" panose="020B0604020202020204" pitchFamily="34" charset="0"/>
                        </a:rPr>
                        <a:t> +/- </a:t>
                      </a:r>
                      <a:r>
                        <a:rPr lang="en-US" sz="1700" b="0" dirty="0" err="1">
                          <a:latin typeface="Arial" panose="020B0604020202020204" pitchFamily="34" charset="0"/>
                          <a:cs typeface="Arial" panose="020B0604020202020204" pitchFamily="34" charset="0"/>
                        </a:rPr>
                        <a:t>Rilve</a:t>
                      </a:r>
                      <a:r>
                        <a:rPr lang="en-US" sz="1700" b="0" dirty="0">
                          <a:latin typeface="Arial" panose="020B0604020202020204" pitchFamily="34" charset="0"/>
                          <a:cs typeface="Arial" panose="020B0604020202020204" pitchFamily="34" charset="0"/>
                        </a:rPr>
                        <a:t> vs SOC</a:t>
                      </a:r>
                    </a:p>
                    <a:p>
                      <a:r>
                        <a:rPr lang="en-US" sz="1700" b="0" dirty="0">
                          <a:latin typeface="Arial" panose="020B0604020202020204" pitchFamily="34" charset="0"/>
                          <a:cs typeface="Arial" panose="020B0604020202020204" pitchFamily="34" charset="0"/>
                        </a:rPr>
                        <a:t>ORR, DOR</a:t>
                      </a:r>
                    </a:p>
                    <a:p>
                      <a:r>
                        <a:rPr lang="en-US" sz="1700" b="0" dirty="0">
                          <a:latin typeface="Arial" panose="020B0604020202020204" pitchFamily="34" charset="0"/>
                          <a:cs typeface="Arial" panose="020B0604020202020204" pitchFamily="34" charset="0"/>
                        </a:rPr>
                        <a:t>Safety, tolerability</a:t>
                      </a:r>
                    </a:p>
                  </a:txBody>
                  <a:tcPr/>
                </a:tc>
                <a:tc>
                  <a:txBody>
                    <a:bodyPr/>
                    <a:lstStyle/>
                    <a:p>
                      <a:r>
                        <a:rPr lang="en-US" sz="1700" b="0" dirty="0">
                          <a:latin typeface="Arial" panose="020B0604020202020204" pitchFamily="34" charset="0"/>
                          <a:cs typeface="Arial" panose="020B0604020202020204" pitchFamily="34" charset="0"/>
                        </a:rPr>
                        <a:t>OS in IHC 3+ and overall population</a:t>
                      </a:r>
                    </a:p>
                    <a:p>
                      <a:r>
                        <a:rPr lang="en-US" sz="1700" b="0" dirty="0">
                          <a:latin typeface="Arial" panose="020B0604020202020204" pitchFamily="34" charset="0"/>
                          <a:cs typeface="Arial" panose="020B0604020202020204" pitchFamily="34" charset="0"/>
                        </a:rPr>
                        <a:t>PFS in overall population</a:t>
                      </a:r>
                    </a:p>
                    <a:p>
                      <a:r>
                        <a:rPr lang="en-US" sz="1700" b="0" dirty="0">
                          <a:latin typeface="Arial" panose="020B0604020202020204" pitchFamily="34" charset="0"/>
                          <a:cs typeface="Arial" panose="020B0604020202020204" pitchFamily="34" charset="0"/>
                        </a:rPr>
                        <a:t>ORR</a:t>
                      </a:r>
                    </a:p>
                    <a:p>
                      <a:r>
                        <a:rPr lang="en-US" sz="1700" b="0" dirty="0">
                          <a:latin typeface="Arial" panose="020B0604020202020204" pitchFamily="34" charset="0"/>
                          <a:cs typeface="Arial" panose="020B0604020202020204" pitchFamily="34" charset="0"/>
                        </a:rPr>
                        <a:t>Adverse events</a:t>
                      </a:r>
                    </a:p>
                    <a:p>
                      <a:r>
                        <a:rPr lang="en-US" sz="1700" b="0" dirty="0">
                          <a:latin typeface="Arial" panose="020B0604020202020204" pitchFamily="34" charset="0"/>
                          <a:cs typeface="Arial" panose="020B0604020202020204" pitchFamily="34" charset="0"/>
                        </a:rPr>
                        <a:t>PROs</a:t>
                      </a:r>
                    </a:p>
                  </a:txBody>
                  <a:tcPr/>
                </a:tc>
                <a:extLst>
                  <a:ext uri="{0D108BD9-81ED-4DB2-BD59-A6C34878D82A}">
                    <a16:rowId xmlns:a16="http://schemas.microsoft.com/office/drawing/2014/main" val="2610461418"/>
                  </a:ext>
                </a:extLst>
              </a:tr>
            </a:tbl>
          </a:graphicData>
        </a:graphic>
      </p:graphicFrame>
      <p:sp>
        <p:nvSpPr>
          <p:cNvPr id="6" name="TextBox 5">
            <a:extLst>
              <a:ext uri="{FF2B5EF4-FFF2-40B4-BE49-F238E27FC236}">
                <a16:creationId xmlns:a16="http://schemas.microsoft.com/office/drawing/2014/main" id="{0A6063B3-018E-F697-1D4C-27692417FF76}"/>
              </a:ext>
            </a:extLst>
          </p:cNvPr>
          <p:cNvSpPr txBox="1"/>
          <p:nvPr/>
        </p:nvSpPr>
        <p:spPr>
          <a:xfrm>
            <a:off x="0" y="6581001"/>
            <a:ext cx="12192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Ikeda et al. ESMO 2024 | Harding et al. ASCO GI 2025</a:t>
            </a:r>
          </a:p>
        </p:txBody>
      </p:sp>
      <p:cxnSp>
        <p:nvCxnSpPr>
          <p:cNvPr id="8" name="Straight Connector 7">
            <a:extLst>
              <a:ext uri="{FF2B5EF4-FFF2-40B4-BE49-F238E27FC236}">
                <a16:creationId xmlns:a16="http://schemas.microsoft.com/office/drawing/2014/main" id="{F0E161DB-A7A7-D860-252D-39B05652CD16}"/>
              </a:ext>
            </a:extLst>
          </p:cNvPr>
          <p:cNvCxnSpPr/>
          <p:nvPr/>
        </p:nvCxnSpPr>
        <p:spPr>
          <a:xfrm>
            <a:off x="145473" y="1186378"/>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99164776-41ED-90FE-0203-41E21E7CB273}"/>
              </a:ext>
            </a:extLst>
          </p:cNvPr>
          <p:cNvSpPr txBox="1">
            <a:spLocks/>
          </p:cNvSpPr>
          <p:nvPr/>
        </p:nvSpPr>
        <p:spPr>
          <a:xfrm>
            <a:off x="277091" y="1"/>
            <a:ext cx="11637818" cy="12013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Ongoing phase 3 studies of HER2 therapies for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sng"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treatment-naïve</a:t>
            </a: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 HER2-positive advanced BTC</a:t>
            </a:r>
            <a:endParaRPr kumimoji="0" lang="en-US" sz="2900" b="1" i="0" u="sng"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899153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E8D7-F340-6320-081D-3F03DC494429}"/>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639AF668-8CA7-92B3-7883-31CCE4073ABD}"/>
              </a:ext>
            </a:extLst>
          </p:cNvPr>
          <p:cNvSpPr txBox="1">
            <a:spLocks/>
          </p:cNvSpPr>
          <p:nvPr/>
        </p:nvSpPr>
        <p:spPr>
          <a:xfrm>
            <a:off x="1484026" y="771340"/>
            <a:ext cx="10155091" cy="58073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Therapeutic landscape and prevalence of HER2 in advanced BTC</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indications and methods for HER2 testing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HER2-targeted therapies in BTC: efficacy and safety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Trastuzumab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deruxtecan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(DESTINY-PanTumor02 and HERB trials)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 (HERIZON-BTC-01 trial)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 phase 3 trials for treatment-naïve patients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Clinical case discussions</a:t>
            </a:r>
          </a:p>
        </p:txBody>
      </p:sp>
      <p:sp>
        <p:nvSpPr>
          <p:cNvPr id="3" name="Title 1">
            <a:extLst>
              <a:ext uri="{FF2B5EF4-FFF2-40B4-BE49-F238E27FC236}">
                <a16:creationId xmlns:a16="http://schemas.microsoft.com/office/drawing/2014/main" id="{5ECFA25E-1300-3B1F-2C1F-63A746A7CDE6}"/>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Overview of Presentation</a:t>
            </a:r>
          </a:p>
        </p:txBody>
      </p:sp>
      <p:cxnSp>
        <p:nvCxnSpPr>
          <p:cNvPr id="2" name="Straight Connector 1">
            <a:extLst>
              <a:ext uri="{FF2B5EF4-FFF2-40B4-BE49-F238E27FC236}">
                <a16:creationId xmlns:a16="http://schemas.microsoft.com/office/drawing/2014/main" id="{A0BF7B7A-6305-B598-1F0E-AA35D7F27E97}"/>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82DC1B7-9E7C-18D8-1444-608403A6C5E6}"/>
              </a:ext>
            </a:extLst>
          </p:cNvPr>
          <p:cNvPicPr>
            <a:picLocks noChangeAspect="1"/>
          </p:cNvPicPr>
          <p:nvPr/>
        </p:nvPicPr>
        <p:blipFill>
          <a:blip r:embed="rId3"/>
          <a:srcRect l="1127" t="83276" r="89791" b="3501"/>
          <a:stretch>
            <a:fillRect/>
          </a:stretch>
        </p:blipFill>
        <p:spPr>
          <a:xfrm>
            <a:off x="643364" y="5322356"/>
            <a:ext cx="653654" cy="569627"/>
          </a:xfrm>
          <a:prstGeom prst="rect">
            <a:avLst/>
          </a:prstGeom>
        </p:spPr>
      </p:pic>
      <p:pic>
        <p:nvPicPr>
          <p:cNvPr id="6" name="Picture 5">
            <a:extLst>
              <a:ext uri="{FF2B5EF4-FFF2-40B4-BE49-F238E27FC236}">
                <a16:creationId xmlns:a16="http://schemas.microsoft.com/office/drawing/2014/main" id="{45DC3758-4737-B3BB-578D-E813A9538726}"/>
              </a:ext>
            </a:extLst>
          </p:cNvPr>
          <p:cNvPicPr>
            <a:picLocks noChangeAspect="1"/>
          </p:cNvPicPr>
          <p:nvPr/>
        </p:nvPicPr>
        <p:blipFill>
          <a:blip r:embed="rId3"/>
          <a:srcRect l="1080" t="45461" r="89855" b="37958"/>
          <a:stretch>
            <a:fillRect/>
          </a:stretch>
        </p:blipFill>
        <p:spPr>
          <a:xfrm>
            <a:off x="643364" y="3994662"/>
            <a:ext cx="653654" cy="715631"/>
          </a:xfrm>
          <a:prstGeom prst="rect">
            <a:avLst/>
          </a:prstGeom>
        </p:spPr>
      </p:pic>
      <p:pic>
        <p:nvPicPr>
          <p:cNvPr id="7" name="Picture 6">
            <a:extLst>
              <a:ext uri="{FF2B5EF4-FFF2-40B4-BE49-F238E27FC236}">
                <a16:creationId xmlns:a16="http://schemas.microsoft.com/office/drawing/2014/main" id="{46D00AE1-2C11-7AB7-CAD2-54DB2C591003}"/>
              </a:ext>
            </a:extLst>
          </p:cNvPr>
          <p:cNvPicPr>
            <a:picLocks noChangeAspect="1"/>
          </p:cNvPicPr>
          <p:nvPr/>
        </p:nvPicPr>
        <p:blipFill>
          <a:blip r:embed="rId3"/>
          <a:srcRect t="25366" r="89113" b="55622"/>
          <a:stretch>
            <a:fillRect/>
          </a:stretch>
        </p:blipFill>
        <p:spPr>
          <a:xfrm>
            <a:off x="601173" y="1370935"/>
            <a:ext cx="738036" cy="771340"/>
          </a:xfrm>
          <a:prstGeom prst="rect">
            <a:avLst/>
          </a:prstGeom>
        </p:spPr>
      </p:pic>
      <p:pic>
        <p:nvPicPr>
          <p:cNvPr id="8" name="Picture 7">
            <a:extLst>
              <a:ext uri="{FF2B5EF4-FFF2-40B4-BE49-F238E27FC236}">
                <a16:creationId xmlns:a16="http://schemas.microsoft.com/office/drawing/2014/main" id="{69EEDE93-F5D5-0FCD-03DA-BA33702DA335}"/>
              </a:ext>
            </a:extLst>
          </p:cNvPr>
          <p:cNvPicPr>
            <a:picLocks noChangeAspect="1"/>
          </p:cNvPicPr>
          <p:nvPr/>
        </p:nvPicPr>
        <p:blipFill>
          <a:blip r:embed="rId3"/>
          <a:srcRect t="5095" r="89050" b="74876"/>
          <a:stretch>
            <a:fillRect/>
          </a:stretch>
        </p:blipFill>
        <p:spPr>
          <a:xfrm>
            <a:off x="643364" y="2648564"/>
            <a:ext cx="653654" cy="715631"/>
          </a:xfrm>
          <a:prstGeom prst="rect">
            <a:avLst/>
          </a:prstGeom>
        </p:spPr>
      </p:pic>
    </p:spTree>
    <p:extLst>
      <p:ext uri="{BB962C8B-B14F-4D97-AF65-F5344CB8AC3E}">
        <p14:creationId xmlns:p14="http://schemas.microsoft.com/office/powerpoint/2010/main" val="33326736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DA303-BBF9-B717-DFA5-FED2D606BD05}"/>
            </a:ext>
          </a:extLst>
        </p:cNvPr>
        <p:cNvGrpSpPr/>
        <p:nvPr/>
      </p:nvGrpSpPr>
      <p:grpSpPr>
        <a:xfrm>
          <a:off x="0" y="0"/>
          <a:ext cx="0" cy="0"/>
          <a:chOff x="0" y="0"/>
          <a:chExt cx="0" cy="0"/>
        </a:xfrm>
      </p:grpSpPr>
      <p:sp>
        <p:nvSpPr>
          <p:cNvPr id="4" name="Content Placeholder 7">
            <a:extLst>
              <a:ext uri="{FF2B5EF4-FFF2-40B4-BE49-F238E27FC236}">
                <a16:creationId xmlns:a16="http://schemas.microsoft.com/office/drawing/2014/main" id="{0F3A0161-2089-0567-8182-A79692943723}"/>
              </a:ext>
            </a:extLst>
          </p:cNvPr>
          <p:cNvSpPr txBox="1">
            <a:spLocks/>
          </p:cNvSpPr>
          <p:nvPr/>
        </p:nvSpPr>
        <p:spPr>
          <a:xfrm>
            <a:off x="627528" y="1118701"/>
            <a:ext cx="10936942" cy="53191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amplification/overexpression occurs across all BTC subtypes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(~5-35%)</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comprehensive HER2 testing using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NGS and IHC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recommended for all patients with locally advanced or metastatic BTC, when feasible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IE"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HER2-targeted treatments are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rapidly advancing in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2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Zanidatamab</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are approved and effective for previously treated HER2 IHC 3+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1st-line trials should be considered in HER2 oncogene-driven BTC</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Therapy sequencing should be individualized, taking into account comorbidities, mechanism of action, prior treatments, side effect profile, etc.</a:t>
            </a:r>
          </a:p>
        </p:txBody>
      </p:sp>
      <p:sp>
        <p:nvSpPr>
          <p:cNvPr id="2" name="Title 1">
            <a:extLst>
              <a:ext uri="{FF2B5EF4-FFF2-40B4-BE49-F238E27FC236}">
                <a16:creationId xmlns:a16="http://schemas.microsoft.com/office/drawing/2014/main" id="{BEF84B6A-6311-447A-CC6D-5363367A09A4}"/>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Take Home Messages</a:t>
            </a:r>
          </a:p>
        </p:txBody>
      </p:sp>
      <p:cxnSp>
        <p:nvCxnSpPr>
          <p:cNvPr id="3" name="Straight Connector 2">
            <a:extLst>
              <a:ext uri="{FF2B5EF4-FFF2-40B4-BE49-F238E27FC236}">
                <a16:creationId xmlns:a16="http://schemas.microsoft.com/office/drawing/2014/main" id="{EE831533-DD7E-98A7-8465-B2EE03ADB843}"/>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2142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E661-AA36-F1EE-76C9-47673D11C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ECA2E-2521-89AC-195B-1605AC40AF18}"/>
              </a:ext>
            </a:extLst>
          </p:cNvPr>
          <p:cNvSpPr>
            <a:spLocks noGrp="1"/>
          </p:cNvSpPr>
          <p:nvPr>
            <p:ph type="title"/>
          </p:nvPr>
        </p:nvSpPr>
        <p:spPr>
          <a:xfrm>
            <a:off x="914400" y="3077846"/>
            <a:ext cx="10363200" cy="702307"/>
          </a:xfrm>
        </p:spPr>
        <p:txBody>
          <a:bodyPr/>
          <a:lstStyle/>
          <a:p>
            <a:r>
              <a:rPr lang="en-US" dirty="0"/>
              <a:t>Faculty Case Presentations</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76348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BC076-9D61-8194-11B8-D23824B70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2B16B-B060-AE3C-E316-A341760CD79C}"/>
              </a:ext>
            </a:extLst>
          </p:cNvPr>
          <p:cNvSpPr txBox="1">
            <a:spLocks/>
          </p:cNvSpPr>
          <p:nvPr/>
        </p:nvSpPr>
        <p:spPr>
          <a:xfrm>
            <a:off x="277090" y="93306"/>
            <a:ext cx="11637818" cy="77134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196B24"/>
                </a:solidFill>
                <a:effectLst/>
                <a:uLnTx/>
                <a:uFillTx/>
                <a:latin typeface="Arial" panose="020B0604020202020204" pitchFamily="34" charset="0"/>
                <a:ea typeface="+mj-ea"/>
                <a:cs typeface="Arial" panose="020B0604020202020204" pitchFamily="34" charset="0"/>
              </a:rPr>
              <a:t>Dr Ellis: Clinical Case 1</a:t>
            </a:r>
          </a:p>
        </p:txBody>
      </p:sp>
      <p:cxnSp>
        <p:nvCxnSpPr>
          <p:cNvPr id="3" name="Straight Connector 2">
            <a:extLst>
              <a:ext uri="{FF2B5EF4-FFF2-40B4-BE49-F238E27FC236}">
                <a16:creationId xmlns:a16="http://schemas.microsoft.com/office/drawing/2014/main" id="{1E08FF68-1EAE-1746-D8B8-FAAEC15861A5}"/>
              </a:ext>
            </a:extLst>
          </p:cNvPr>
          <p:cNvCxnSpPr/>
          <p:nvPr/>
        </p:nvCxnSpPr>
        <p:spPr>
          <a:xfrm>
            <a:off x="145473" y="809509"/>
            <a:ext cx="11901054" cy="0"/>
          </a:xfrm>
          <a:prstGeom prst="line">
            <a:avLst/>
          </a:prstGeom>
          <a:ln w="19050">
            <a:solidFill>
              <a:srgbClr val="1A6A24"/>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AA406D8A-7DA0-849F-875C-B182EA2A58C4}"/>
              </a:ext>
            </a:extLst>
          </p:cNvPr>
          <p:cNvSpPr txBox="1"/>
          <p:nvPr/>
        </p:nvSpPr>
        <p:spPr>
          <a:xfrm>
            <a:off x="373493" y="1330169"/>
            <a:ext cx="11445009" cy="156966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57M with no significant PMH presented with RUQ discomfort, weight loss, and jaundice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 with large mass centered in gallbladder fossa with invasion into adjacent liver and porta hepatis as well as multifocal liver metastases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Liver biopsy confirmed poorly differentiated adenocarcinoma; IHC profile suggests pancreaticobiliary vs upper GI primary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Workup consistent with metastatic/unresectable gallbladder adenocarcinoma</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8" name="Group 27">
            <a:extLst>
              <a:ext uri="{FF2B5EF4-FFF2-40B4-BE49-F238E27FC236}">
                <a16:creationId xmlns:a16="http://schemas.microsoft.com/office/drawing/2014/main" id="{2D3E4F38-90D5-AF96-0CF0-6D94AF1AFFDE}"/>
              </a:ext>
            </a:extLst>
          </p:cNvPr>
          <p:cNvGrpSpPr/>
          <p:nvPr/>
        </p:nvGrpSpPr>
        <p:grpSpPr>
          <a:xfrm>
            <a:off x="6061918" y="3306350"/>
            <a:ext cx="5723423" cy="2661951"/>
            <a:chOff x="6271592" y="814716"/>
            <a:chExt cx="5723423" cy="2661951"/>
          </a:xfrm>
        </p:grpSpPr>
        <p:grpSp>
          <p:nvGrpSpPr>
            <p:cNvPr id="23" name="Group 22">
              <a:extLst>
                <a:ext uri="{FF2B5EF4-FFF2-40B4-BE49-F238E27FC236}">
                  <a16:creationId xmlns:a16="http://schemas.microsoft.com/office/drawing/2014/main" id="{A7013B86-532C-942B-2825-F99559749A35}"/>
                </a:ext>
              </a:extLst>
            </p:cNvPr>
            <p:cNvGrpSpPr/>
            <p:nvPr/>
          </p:nvGrpSpPr>
          <p:grpSpPr>
            <a:xfrm>
              <a:off x="6271592" y="1125991"/>
              <a:ext cx="5667837" cy="2350676"/>
              <a:chOff x="2882899" y="3991144"/>
              <a:chExt cx="6420383" cy="2693866"/>
            </a:xfrm>
          </p:grpSpPr>
          <p:pic>
            <p:nvPicPr>
              <p:cNvPr id="21" name="Picture 20">
                <a:extLst>
                  <a:ext uri="{FF2B5EF4-FFF2-40B4-BE49-F238E27FC236}">
                    <a16:creationId xmlns:a16="http://schemas.microsoft.com/office/drawing/2014/main" id="{7E26C223-2606-B126-80F9-27434F8898C8}"/>
                  </a:ext>
                </a:extLst>
              </p:cNvPr>
              <p:cNvPicPr>
                <a:picLocks noChangeAspect="1"/>
              </p:cNvPicPr>
              <p:nvPr/>
            </p:nvPicPr>
            <p:blipFill>
              <a:blip r:embed="rId3"/>
              <a:stretch>
                <a:fillRect/>
              </a:stretch>
            </p:blipFill>
            <p:spPr>
              <a:xfrm>
                <a:off x="2882899" y="3991144"/>
                <a:ext cx="6420383" cy="2693866"/>
              </a:xfrm>
              <a:prstGeom prst="rect">
                <a:avLst/>
              </a:prstGeom>
            </p:spPr>
          </p:pic>
          <p:sp>
            <p:nvSpPr>
              <p:cNvPr id="22" name="Rectangle 21">
                <a:extLst>
                  <a:ext uri="{FF2B5EF4-FFF2-40B4-BE49-F238E27FC236}">
                    <a16:creationId xmlns:a16="http://schemas.microsoft.com/office/drawing/2014/main" id="{7D7C3DD3-959F-3E73-A53B-25A1926E62A5}"/>
                  </a:ext>
                </a:extLst>
              </p:cNvPr>
              <p:cNvSpPr/>
              <p:nvPr/>
            </p:nvSpPr>
            <p:spPr>
              <a:xfrm>
                <a:off x="2882899" y="4752735"/>
                <a:ext cx="1425540" cy="3561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6" name="TextBox 25">
              <a:extLst>
                <a:ext uri="{FF2B5EF4-FFF2-40B4-BE49-F238E27FC236}">
                  <a16:creationId xmlns:a16="http://schemas.microsoft.com/office/drawing/2014/main" id="{7AB0B417-2AA8-EBEA-AD54-B95245EB6B66}"/>
                </a:ext>
              </a:extLst>
            </p:cNvPr>
            <p:cNvSpPr txBox="1"/>
            <p:nvPr/>
          </p:nvSpPr>
          <p:spPr>
            <a:xfrm>
              <a:off x="6271592" y="814716"/>
              <a:ext cx="57234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Plasma-based NGS</a:t>
              </a:r>
            </a:p>
          </p:txBody>
        </p:sp>
      </p:grpSp>
      <p:grpSp>
        <p:nvGrpSpPr>
          <p:cNvPr id="33" name="Group 32">
            <a:extLst>
              <a:ext uri="{FF2B5EF4-FFF2-40B4-BE49-F238E27FC236}">
                <a16:creationId xmlns:a16="http://schemas.microsoft.com/office/drawing/2014/main" id="{A831FE6A-F394-76DD-8D9A-1B66338BD29C}"/>
              </a:ext>
            </a:extLst>
          </p:cNvPr>
          <p:cNvGrpSpPr/>
          <p:nvPr/>
        </p:nvGrpSpPr>
        <p:grpSpPr>
          <a:xfrm>
            <a:off x="199596" y="3306350"/>
            <a:ext cx="5862323" cy="2759130"/>
            <a:chOff x="199596" y="3334126"/>
            <a:chExt cx="5862323" cy="2759130"/>
          </a:xfrm>
        </p:grpSpPr>
        <p:grpSp>
          <p:nvGrpSpPr>
            <p:cNvPr id="27" name="Group 26">
              <a:extLst>
                <a:ext uri="{FF2B5EF4-FFF2-40B4-BE49-F238E27FC236}">
                  <a16:creationId xmlns:a16="http://schemas.microsoft.com/office/drawing/2014/main" id="{71B61082-0045-9A59-65E6-250B3913A6A1}"/>
                </a:ext>
              </a:extLst>
            </p:cNvPr>
            <p:cNvGrpSpPr/>
            <p:nvPr/>
          </p:nvGrpSpPr>
          <p:grpSpPr>
            <a:xfrm>
              <a:off x="199596" y="3334126"/>
              <a:ext cx="5862323" cy="2759130"/>
              <a:chOff x="188641" y="898501"/>
              <a:chExt cx="5862323" cy="2759130"/>
            </a:xfrm>
          </p:grpSpPr>
          <p:grpSp>
            <p:nvGrpSpPr>
              <p:cNvPr id="24" name="Group 23">
                <a:extLst>
                  <a:ext uri="{FF2B5EF4-FFF2-40B4-BE49-F238E27FC236}">
                    <a16:creationId xmlns:a16="http://schemas.microsoft.com/office/drawing/2014/main" id="{D05062A2-5BE5-FCE9-1031-E75658C84A2B}"/>
                  </a:ext>
                </a:extLst>
              </p:cNvPr>
              <p:cNvGrpSpPr/>
              <p:nvPr/>
            </p:nvGrpSpPr>
            <p:grpSpPr>
              <a:xfrm>
                <a:off x="277090" y="1311209"/>
                <a:ext cx="5773874" cy="2346422"/>
                <a:chOff x="2825748" y="1364265"/>
                <a:chExt cx="6540500" cy="2514382"/>
              </a:xfrm>
            </p:grpSpPr>
            <p:grpSp>
              <p:nvGrpSpPr>
                <p:cNvPr id="19" name="Group 18">
                  <a:extLst>
                    <a:ext uri="{FF2B5EF4-FFF2-40B4-BE49-F238E27FC236}">
                      <a16:creationId xmlns:a16="http://schemas.microsoft.com/office/drawing/2014/main" id="{47FB6532-3808-672F-9DFE-5773F206B62C}"/>
                    </a:ext>
                  </a:extLst>
                </p:cNvPr>
                <p:cNvGrpSpPr/>
                <p:nvPr/>
              </p:nvGrpSpPr>
              <p:grpSpPr>
                <a:xfrm>
                  <a:off x="2825748" y="1364265"/>
                  <a:ext cx="6540500" cy="1714500"/>
                  <a:chOff x="2825748" y="1364265"/>
                  <a:chExt cx="6540500" cy="1714500"/>
                </a:xfrm>
              </p:grpSpPr>
              <p:pic>
                <p:nvPicPr>
                  <p:cNvPr id="15" name="Picture 14">
                    <a:extLst>
                      <a:ext uri="{FF2B5EF4-FFF2-40B4-BE49-F238E27FC236}">
                        <a16:creationId xmlns:a16="http://schemas.microsoft.com/office/drawing/2014/main" id="{AC099338-8E1E-6BD5-6C80-FCC0BDB8F05F}"/>
                      </a:ext>
                    </a:extLst>
                  </p:cNvPr>
                  <p:cNvPicPr>
                    <a:picLocks noChangeAspect="1"/>
                  </p:cNvPicPr>
                  <p:nvPr/>
                </p:nvPicPr>
                <p:blipFill>
                  <a:blip r:embed="rId4"/>
                  <a:stretch>
                    <a:fillRect/>
                  </a:stretch>
                </p:blipFill>
                <p:spPr>
                  <a:xfrm>
                    <a:off x="2825748" y="1364265"/>
                    <a:ext cx="6540500" cy="1714500"/>
                  </a:xfrm>
                  <a:prstGeom prst="rect">
                    <a:avLst/>
                  </a:prstGeom>
                </p:spPr>
              </p:pic>
              <p:sp>
                <p:nvSpPr>
                  <p:cNvPr id="18" name="Rectangle 17">
                    <a:extLst>
                      <a:ext uri="{FF2B5EF4-FFF2-40B4-BE49-F238E27FC236}">
                        <a16:creationId xmlns:a16="http://schemas.microsoft.com/office/drawing/2014/main" id="{80A91704-0E58-B9C5-6B06-F7B3DD47E34E}"/>
                      </a:ext>
                    </a:extLst>
                  </p:cNvPr>
                  <p:cNvSpPr/>
                  <p:nvPr/>
                </p:nvSpPr>
                <p:spPr>
                  <a:xfrm>
                    <a:off x="2825748" y="2672862"/>
                    <a:ext cx="2266757" cy="40590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0" name="Picture 19">
                  <a:extLst>
                    <a:ext uri="{FF2B5EF4-FFF2-40B4-BE49-F238E27FC236}">
                      <a16:creationId xmlns:a16="http://schemas.microsoft.com/office/drawing/2014/main" id="{1D52F863-40ED-307E-A4AF-654AF9F241DE}"/>
                    </a:ext>
                  </a:extLst>
                </p:cNvPr>
                <p:cNvPicPr>
                  <a:picLocks noChangeAspect="1"/>
                </p:cNvPicPr>
                <p:nvPr/>
              </p:nvPicPr>
              <p:blipFill>
                <a:blip r:embed="rId5"/>
                <a:stretch>
                  <a:fillRect/>
                </a:stretch>
              </p:blipFill>
              <p:spPr>
                <a:xfrm>
                  <a:off x="2882898" y="3180147"/>
                  <a:ext cx="6426200" cy="698500"/>
                </a:xfrm>
                <a:prstGeom prst="rect">
                  <a:avLst/>
                </a:prstGeom>
              </p:spPr>
            </p:pic>
          </p:grpSp>
          <p:sp>
            <p:nvSpPr>
              <p:cNvPr id="25" name="TextBox 24">
                <a:extLst>
                  <a:ext uri="{FF2B5EF4-FFF2-40B4-BE49-F238E27FC236}">
                    <a16:creationId xmlns:a16="http://schemas.microsoft.com/office/drawing/2014/main" id="{E912A951-DB64-37B4-B82A-760B80294311}"/>
                  </a:ext>
                </a:extLst>
              </p:cNvPr>
              <p:cNvSpPr txBox="1"/>
              <p:nvPr/>
            </p:nvSpPr>
            <p:spPr>
              <a:xfrm>
                <a:off x="188641" y="898501"/>
                <a:ext cx="57234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Tissue-based NGS</a:t>
                </a:r>
              </a:p>
            </p:txBody>
          </p:sp>
        </p:grpSp>
        <p:sp>
          <p:nvSpPr>
            <p:cNvPr id="29" name="Rectangle 28">
              <a:extLst>
                <a:ext uri="{FF2B5EF4-FFF2-40B4-BE49-F238E27FC236}">
                  <a16:creationId xmlns:a16="http://schemas.microsoft.com/office/drawing/2014/main" id="{F34FAC06-85F4-D2B1-CA7A-3C7EBDFE3543}"/>
                </a:ext>
              </a:extLst>
            </p:cNvPr>
            <p:cNvSpPr/>
            <p:nvPr/>
          </p:nvSpPr>
          <p:spPr>
            <a:xfrm>
              <a:off x="277090" y="5445642"/>
              <a:ext cx="3769616" cy="2630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4CE44C9A-77D6-F30D-A268-9D81BC72229D}"/>
                </a:ext>
              </a:extLst>
            </p:cNvPr>
            <p:cNvSpPr/>
            <p:nvPr/>
          </p:nvSpPr>
          <p:spPr>
            <a:xfrm>
              <a:off x="2859932" y="3929974"/>
              <a:ext cx="2071991" cy="207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426BEA96-DAD5-EB58-50AD-FC1220390A1C}"/>
                </a:ext>
              </a:extLst>
            </p:cNvPr>
            <p:cNvSpPr/>
            <p:nvPr/>
          </p:nvSpPr>
          <p:spPr>
            <a:xfrm>
              <a:off x="3061308" y="4082398"/>
              <a:ext cx="2071991" cy="207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8A0289D0-4AEE-25C3-E61C-028AD2DCFEF9}"/>
                </a:ext>
              </a:extLst>
            </p:cNvPr>
            <p:cNvSpPr/>
            <p:nvPr/>
          </p:nvSpPr>
          <p:spPr>
            <a:xfrm>
              <a:off x="3403643" y="4584605"/>
              <a:ext cx="2658275" cy="2735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3934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Bristol Myers Squibb">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PowerPoint Template 28Feb2020" id="{0895FA39-87D9-4FFB-AE45-CFAF2734F0F6}" vid="{A72F8218-4743-4B1B-A885-BA1DCF34E058}"/>
    </a:ext>
  </a:extLst>
</a:theme>
</file>

<file path=ppt/theme/theme12.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2022_GSMP_Theme">
  <a:themeElements>
    <a:clrScheme name="2022_GSMP_Colors">
      <a:dk1>
        <a:srgbClr val="000000"/>
      </a:dk1>
      <a:lt1>
        <a:srgbClr val="FFFFFF"/>
      </a:lt1>
      <a:dk2>
        <a:srgbClr val="00857C"/>
      </a:dk2>
      <a:lt2>
        <a:srgbClr val="6ECEB2"/>
      </a:lt2>
      <a:accent1>
        <a:srgbClr val="5450E4"/>
      </a:accent1>
      <a:accent2>
        <a:srgbClr val="69B8F7"/>
      </a:accent2>
      <a:accent3>
        <a:srgbClr val="66840B"/>
      </a:accent3>
      <a:accent4>
        <a:srgbClr val="BFED33"/>
      </a:accent4>
      <a:accent5>
        <a:srgbClr val="600039"/>
      </a:accent5>
      <a:accent6>
        <a:srgbClr val="C09DAD"/>
      </a:accent6>
      <a:hlink>
        <a:srgbClr val="F58B39"/>
      </a:hlink>
      <a:folHlink>
        <a:srgbClr val="F8AC7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V2022A-GSMP_Slide_Template_Merck Oncology.potx" id="{DB9E758F-263C-4C86-A239-99738C48D047}" vid="{9BDB032F-6696-4C9D-A1FD-F90C2FBDDE8B}"/>
    </a:ext>
  </a:extLst>
</a:theme>
</file>

<file path=ppt/theme/theme14.xml><?xml version="1.0" encoding="utf-8"?>
<a:theme xmlns:a="http://schemas.openxmlformats.org/drawingml/2006/main" name="1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5.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IVOT">
  <a:themeElements>
    <a:clrScheme name="3841 PIVOT">
      <a:dk1>
        <a:srgbClr val="162940"/>
      </a:dk1>
      <a:lt1>
        <a:srgbClr val="FFFFFF"/>
      </a:lt1>
      <a:dk2>
        <a:srgbClr val="162940"/>
      </a:dk2>
      <a:lt2>
        <a:srgbClr val="E8E8E8"/>
      </a:lt2>
      <a:accent1>
        <a:srgbClr val="407BC5"/>
      </a:accent1>
      <a:accent2>
        <a:srgbClr val="94DAF9"/>
      </a:accent2>
      <a:accent3>
        <a:srgbClr val="DE3675"/>
      </a:accent3>
      <a:accent4>
        <a:srgbClr val="EEC7CB"/>
      </a:accent4>
      <a:accent5>
        <a:srgbClr val="162940"/>
      </a:accent5>
      <a:accent6>
        <a:srgbClr val="000000"/>
      </a:accent6>
      <a:hlink>
        <a:srgbClr val="BEE8FB"/>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VOT" id="{2001D173-719D-41BE-99E0-5E6D6768046C}" vid="{BE7659ED-6356-4645-B44B-E186233EC6A2}"/>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64368</TotalTime>
  <Words>7512</Words>
  <Application>Microsoft Macintosh PowerPoint</Application>
  <PresentationFormat>Widescreen</PresentationFormat>
  <Paragraphs>1351</Paragraphs>
  <Slides>125</Slides>
  <Notes>72</Notes>
  <HiddenSlides>0</HiddenSlides>
  <MMClips>0</MMClips>
  <ScaleCrop>false</ScaleCrop>
  <HeadingPairs>
    <vt:vector size="6" baseType="variant">
      <vt:variant>
        <vt:lpstr>Fonts Used</vt:lpstr>
      </vt:variant>
      <vt:variant>
        <vt:i4>23</vt:i4>
      </vt:variant>
      <vt:variant>
        <vt:lpstr>Theme</vt:lpstr>
      </vt:variant>
      <vt:variant>
        <vt:i4>16</vt:i4>
      </vt:variant>
      <vt:variant>
        <vt:lpstr>Slide Titles</vt:lpstr>
      </vt:variant>
      <vt:variant>
        <vt:i4>125</vt:i4>
      </vt:variant>
    </vt:vector>
  </HeadingPairs>
  <TitlesOfParts>
    <vt:vector size="164" baseType="lpstr">
      <vt:lpstr>ＭＳ Ｐゴシック</vt:lpstr>
      <vt:lpstr>Aptos</vt:lpstr>
      <vt:lpstr>Aptos Display</vt:lpstr>
      <vt:lpstr>Arial</vt:lpstr>
      <vt:lpstr>Arial Black</vt:lpstr>
      <vt:lpstr>Arial Narrow</vt:lpstr>
      <vt:lpstr>Calibri</vt:lpstr>
      <vt:lpstr>Calibri Light</vt:lpstr>
      <vt:lpstr>Corbel</vt:lpstr>
      <vt:lpstr>HardingText</vt:lpstr>
      <vt:lpstr>Liberation Sans</vt:lpstr>
      <vt:lpstr>Liberation Serif</vt:lpstr>
      <vt:lpstr>Lora</vt:lpstr>
      <vt:lpstr>Lucida Sans</vt:lpstr>
      <vt:lpstr>Noto Sans Symbols</vt:lpstr>
      <vt:lpstr>Quattrocento</vt:lpstr>
      <vt:lpstr>Symbol</vt:lpstr>
      <vt:lpstr>Times</vt:lpstr>
      <vt:lpstr>Times New Roman</vt:lpstr>
      <vt:lpstr>Trebuchet MS</vt:lpstr>
      <vt:lpstr>Wingdings</vt:lpstr>
      <vt:lpstr>Zapf Dingbats</vt:lpstr>
      <vt:lpstr>ヒラギノ角ゴ Pro W3</vt:lpstr>
      <vt:lpstr>1_Default Design</vt:lpstr>
      <vt:lpstr>5_Default Design</vt:lpstr>
      <vt:lpstr>7_Default Design</vt:lpstr>
      <vt:lpstr>4_Default Design</vt:lpstr>
      <vt:lpstr>PIVOT</vt:lpstr>
      <vt:lpstr>2_Default Design</vt:lpstr>
      <vt:lpstr>6_Default Design</vt:lpstr>
      <vt:lpstr>Office Theme</vt:lpstr>
      <vt:lpstr>7_Tema di Office</vt:lpstr>
      <vt:lpstr>8_Tema di Office</vt:lpstr>
      <vt:lpstr>1_Bristol Myers Squibb</vt:lpstr>
      <vt:lpstr>Default</vt:lpstr>
      <vt:lpstr>1_2022_GSMP_Theme</vt:lpstr>
      <vt:lpstr>1_Office Theme</vt:lpstr>
      <vt:lpstr>Tema di Office</vt:lpstr>
      <vt:lpstr>2_Office Theme</vt:lpstr>
      <vt:lpstr>Data + Perspectives: Clinical Investigators  Discuss the Current and Future Clinical Care of  Patients with HER2-Positive Gastrointestinal Cancers</vt:lpstr>
      <vt:lpstr>Faculty</vt:lpstr>
      <vt:lpstr>Dr Ellis — Disclosures Faculty</vt:lpstr>
      <vt:lpstr>Dr Lonardi — Disclosures Faculty</vt:lpstr>
      <vt:lpstr>Dr Raghav — Disclosures Faculty</vt:lpstr>
      <vt:lpstr>Dr Lieu — Disclosures Moderator</vt:lpstr>
      <vt:lpstr>Dr Love — Disclosures</vt:lpstr>
      <vt:lpstr>Commercial Support</vt:lpstr>
      <vt:lpstr>PowerPoint Presentation</vt:lpstr>
      <vt:lpstr>PowerPoint Presentation</vt:lpstr>
      <vt:lpstr>Clinicians in the Meeting Room</vt:lpstr>
      <vt:lpstr>Clinicians Attending via Zoom</vt:lpstr>
      <vt:lpstr>About the Enduring Program</vt:lpstr>
      <vt:lpstr>Data + Perspectives: Clinical Investigators  Discuss the Current and Future Clinical Care of  Patients with HER2-Positive Gastrointestinal Cancers</vt:lpstr>
      <vt:lpstr>Agenda</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II Study of First-Line Zanidatamab and Chemotherapy  for HER2-Positive Advanced GEJ Cancers – PFS</vt:lpstr>
      <vt:lpstr>Phase II Study of First-Line Zanidatamab and Chemotherapy  for HER2-Positive Advanced GEJ Cancers – OS</vt:lpstr>
      <vt:lpstr>Phase II Study of First-Line Zanidatamab and Chemotherapy – Safety</vt:lpstr>
      <vt:lpstr>PowerPoint Presentation</vt:lpstr>
      <vt:lpstr>PowerPoint Presentation</vt:lpstr>
      <vt:lpstr>Faculty Case 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HER2-Positive Biliary Tract Cancers  (BTC)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Faculty Case Presentations</vt:lpstr>
      <vt:lpstr>PowerPoint Presentation</vt:lpstr>
      <vt:lpstr>PowerPoint Presentation</vt:lpstr>
      <vt:lpstr>PowerPoint Presentation</vt:lpstr>
      <vt:lpstr>PowerPoint Presentation</vt:lpstr>
      <vt:lpstr>PowerPoint Presentation</vt:lpstr>
      <vt:lpstr>PowerPoint Presentation</vt:lpstr>
      <vt:lpstr>Agenda</vt:lpstr>
      <vt:lpstr>Advances in the Management of HER2-Positive  Metastatic Colorectal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Faculty Case Presentations</vt:lpstr>
      <vt:lpstr>Patient Case: 47-year-old male</vt:lpstr>
      <vt:lpstr>Patient Case: 47-year-old male</vt:lpstr>
      <vt:lpstr>PowerPoint Presentation</vt:lpstr>
      <vt:lpstr>PowerPoint Presentation</vt:lpstr>
      <vt:lpstr>Patient case: 71-year-old female</vt:lpstr>
      <vt:lpstr>Patient case: 71-year-old female</vt:lpstr>
      <vt:lpstr>PowerPoint Presentation</vt:lpstr>
      <vt:lpstr>RTP Live from Chicago: Investigator Perspectives on  Available Research Findings and Challenging Questions  in the Management of Renal Cell Carcinoma</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Kathryn Ziel</cp:lastModifiedBy>
  <cp:revision>7797</cp:revision>
  <cp:lastPrinted>2020-08-04T16:05:31Z</cp:lastPrinted>
  <dcterms:created xsi:type="dcterms:W3CDTF">2013-03-19T19:50:02Z</dcterms:created>
  <dcterms:modified xsi:type="dcterms:W3CDTF">2025-06-01T21:58:17Z</dcterms:modified>
  <cp:category/>
</cp:coreProperties>
</file>