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9.xml" ContentType="application/vnd.openxmlformats-officedocument.theme+xml"/>
  <Override PartName="/ppt/tags/tag18.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notesSlides/notesSlide23.xml" ContentType="application/vnd.openxmlformats-officedocument.presentationml.notesSlide+xml"/>
  <Override PartName="/ppt/tags/tag46.xml" ContentType="application/vnd.openxmlformats-officedocument.presentationml.tags+xml"/>
  <Override PartName="/ppt/notesSlides/notesSlide24.xml" ContentType="application/vnd.openxmlformats-officedocument.presentationml.notesSlide+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notesSlides/notesSlide29.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notesSlides/notesSlide3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32" r:id="rId9"/>
  </p:sldMasterIdLst>
  <p:notesMasterIdLst>
    <p:notesMasterId r:id="rId105"/>
  </p:notesMasterIdLst>
  <p:handoutMasterIdLst>
    <p:handoutMasterId r:id="rId106"/>
  </p:handoutMasterIdLst>
  <p:sldIdLst>
    <p:sldId id="2147483575" r:id="rId10"/>
    <p:sldId id="293" r:id="rId11"/>
    <p:sldId id="294" r:id="rId12"/>
    <p:sldId id="295" r:id="rId13"/>
    <p:sldId id="2147480151" r:id="rId14"/>
    <p:sldId id="13408" r:id="rId15"/>
    <p:sldId id="296" r:id="rId16"/>
    <p:sldId id="2147483576" r:id="rId17"/>
    <p:sldId id="297" r:id="rId18"/>
    <p:sldId id="298" r:id="rId19"/>
    <p:sldId id="299" r:id="rId20"/>
    <p:sldId id="300" r:id="rId21"/>
    <p:sldId id="2147480704" r:id="rId22"/>
    <p:sldId id="301" r:id="rId23"/>
    <p:sldId id="2147470659" r:id="rId24"/>
    <p:sldId id="13108" r:id="rId25"/>
    <p:sldId id="302" r:id="rId26"/>
    <p:sldId id="341" r:id="rId27"/>
    <p:sldId id="303" r:id="rId28"/>
    <p:sldId id="304" r:id="rId29"/>
    <p:sldId id="305" r:id="rId30"/>
    <p:sldId id="306" r:id="rId31"/>
    <p:sldId id="307" r:id="rId32"/>
    <p:sldId id="308" r:id="rId33"/>
    <p:sldId id="284" r:id="rId34"/>
    <p:sldId id="2147483610" r:id="rId35"/>
    <p:sldId id="279" r:id="rId36"/>
    <p:sldId id="272" r:id="rId37"/>
    <p:sldId id="2147471838" r:id="rId38"/>
    <p:sldId id="2147471837" r:id="rId39"/>
    <p:sldId id="262" r:id="rId40"/>
    <p:sldId id="2147483642" r:id="rId41"/>
    <p:sldId id="288" r:id="rId42"/>
    <p:sldId id="289" r:id="rId43"/>
    <p:sldId id="287" r:id="rId44"/>
    <p:sldId id="292" r:id="rId45"/>
    <p:sldId id="2147483591" r:id="rId46"/>
    <p:sldId id="280" r:id="rId47"/>
    <p:sldId id="2147483574" r:id="rId48"/>
    <p:sldId id="2147483592" r:id="rId49"/>
    <p:sldId id="265" r:id="rId50"/>
    <p:sldId id="2147483594" r:id="rId51"/>
    <p:sldId id="2147483593" r:id="rId52"/>
    <p:sldId id="264" r:id="rId53"/>
    <p:sldId id="13407" r:id="rId54"/>
    <p:sldId id="2147483567" r:id="rId55"/>
    <p:sldId id="291" r:id="rId56"/>
    <p:sldId id="2147483530" r:id="rId57"/>
    <p:sldId id="2147483611" r:id="rId58"/>
    <p:sldId id="273" r:id="rId59"/>
    <p:sldId id="2147483608" r:id="rId60"/>
    <p:sldId id="2147483644" r:id="rId61"/>
    <p:sldId id="285" r:id="rId62"/>
    <p:sldId id="286" r:id="rId63"/>
    <p:sldId id="290" r:id="rId64"/>
    <p:sldId id="257" r:id="rId65"/>
    <p:sldId id="2147483647" r:id="rId66"/>
    <p:sldId id="256" r:id="rId67"/>
    <p:sldId id="274" r:id="rId68"/>
    <p:sldId id="2147483541" r:id="rId69"/>
    <p:sldId id="258" r:id="rId70"/>
    <p:sldId id="275" r:id="rId71"/>
    <p:sldId id="2147483544" r:id="rId72"/>
    <p:sldId id="261" r:id="rId73"/>
    <p:sldId id="266" r:id="rId74"/>
    <p:sldId id="267" r:id="rId75"/>
    <p:sldId id="268" r:id="rId76"/>
    <p:sldId id="276" r:id="rId77"/>
    <p:sldId id="2147483545" r:id="rId78"/>
    <p:sldId id="269" r:id="rId79"/>
    <p:sldId id="270" r:id="rId80"/>
    <p:sldId id="271" r:id="rId81"/>
    <p:sldId id="277" r:id="rId82"/>
    <p:sldId id="2147483546" r:id="rId83"/>
    <p:sldId id="2135715292" r:id="rId84"/>
    <p:sldId id="2135715293" r:id="rId85"/>
    <p:sldId id="2135715294" r:id="rId86"/>
    <p:sldId id="2135715295" r:id="rId87"/>
    <p:sldId id="278" r:id="rId88"/>
    <p:sldId id="2147483540" r:id="rId89"/>
    <p:sldId id="281" r:id="rId90"/>
    <p:sldId id="2147483543" r:id="rId91"/>
    <p:sldId id="259" r:id="rId92"/>
    <p:sldId id="260" r:id="rId93"/>
    <p:sldId id="282" r:id="rId94"/>
    <p:sldId id="2147483548" r:id="rId95"/>
    <p:sldId id="2135715296" r:id="rId96"/>
    <p:sldId id="2135715297" r:id="rId97"/>
    <p:sldId id="2135715298" r:id="rId98"/>
    <p:sldId id="2135715299" r:id="rId99"/>
    <p:sldId id="283" r:id="rId100"/>
    <p:sldId id="2147483542" r:id="rId101"/>
    <p:sldId id="2147483609" r:id="rId102"/>
    <p:sldId id="263" r:id="rId103"/>
    <p:sldId id="2147480083" r:id="rId104"/>
  </p:sldIdLst>
  <p:sldSz cx="12192000" cy="6858000"/>
  <p:notesSz cx="7772400" cy="10058400"/>
  <p:custDataLst>
    <p:tags r:id="rId10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B00534"/>
    <a:srgbClr val="DEEBF3"/>
    <a:srgbClr val="001F60"/>
    <a:srgbClr val="B4F2AB"/>
    <a:srgbClr val="FFFFFF"/>
    <a:srgbClr val="ECF9FD"/>
    <a:srgbClr val="004467"/>
    <a:srgbClr val="ECE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3" autoAdjust="0"/>
    <p:restoredTop sz="91301" autoAdjust="0"/>
  </p:normalViewPr>
  <p:slideViewPr>
    <p:cSldViewPr>
      <p:cViewPr varScale="1">
        <p:scale>
          <a:sx n="111" d="100"/>
          <a:sy n="111" d="100"/>
        </p:scale>
        <p:origin x="616" y="200"/>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tags" Target="tags/tag1.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commentAuthors" Target="commentAuthor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presProps" Target="pres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8/7/25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12324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12324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3B6CB-808D-151E-C4BB-6FB1967D453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ADC5762-6E34-ED33-5F69-A173B1FD43C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E9ABD5E-808D-AE56-D0E1-C30610F7A1A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131F09F-E7E8-18C1-ACCA-10F83B7E352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0399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12324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0D00-082D-7CC7-83A8-2C48BAC87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F6E20-D2CB-1E4E-D65E-A1E74E539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928C3-E93E-C29E-D8B6-474CAEE8C1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9158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B5B9-560A-CEAA-C276-592C790DC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3AA44-7549-FB00-857C-DC0083FEB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59904-F524-A93A-18A3-47199A1CB4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2848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6150D-D2F7-8784-27CF-8DE778124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9E439-B289-3395-741B-4EE46D733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31047-A746-1512-3A9F-7965606C9D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2143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05FA-9CFB-6392-FB76-B99541EDD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E816F-7AF5-AE6A-1CF5-344A03AB4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4445D-84D9-266D-6AD6-2DF4CD39862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5444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9755E-E5DF-32FB-1ADE-2CE6A684B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62FE9-88D2-D000-1491-D9DD3610E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AFB64-5055-D81A-D8B7-CC74A7B37F5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6295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A8643-D949-A83E-3FCC-3A015D939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222E4-E898-B5CB-9A3C-DECD64F50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7E5F81-8CFA-9730-40E9-0A36FB005B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0629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315B9-FA35-E57F-6093-FFEA9401A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759F4-862C-6668-79E3-F5CF7EF63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E3CEE-F1CC-9F45-2B42-7D413E89E2E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080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512AF-8CEC-A9FD-F0AA-1CDC02E7D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42E4B-80A9-7AFC-F8E8-CA4AAE89E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EF1B8-6002-88A7-7AFB-33817DC873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8249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4CF87-D828-1563-97F0-F042D5DD3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F0E2D-6C11-A3CD-C4B4-145990DA1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5BB42-EFF3-7634-FD32-D557C30451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2951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91934-0A5A-46AE-5AF7-F8FC33D61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DD832-6155-344B-FA42-E924513F5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371D4-7328-52BA-0A05-E1A372F5CD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599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E4962-000F-AA93-3E2E-9E928714F7E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D06AFF8-2D76-0147-2C4C-B34F611DFCA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03FF6B3-B3E8-2B07-3DCC-C840B77CC4D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88F25C0-39BD-B1D6-4416-8E299FAE40F2}"/>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14920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11.xml"/><Relationship Id="rId4" Type="http://schemas.openxmlformats.org/officeDocument/2006/relationships/image" Target="../media/image9.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8.xml"/><Relationship Id="rId1" Type="http://schemas.openxmlformats.org/officeDocument/2006/relationships/tags" Target="../tags/tag12.xml"/><Relationship Id="rId4" Type="http://schemas.openxmlformats.org/officeDocument/2006/relationships/image" Target="../media/image9.emf"/></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17.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8/7/25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892896-0027-443A-D01E-0CE282B3A5CC}"/>
              </a:ext>
            </a:extLst>
          </p:cNvPr>
          <p:cNvGraphicFramePr>
            <a:graphicFrameLocks noChangeAspect="1"/>
          </p:cNvGraphicFramePr>
          <p:nvPr userDrawn="1">
            <p:custDataLst>
              <p:tags r:id="rId1"/>
            </p:custDataLst>
            <p:extLst>
              <p:ext uri="{D42A27DB-BD31-4B8C-83A1-F6EECF244321}">
                <p14:modId xmlns:p14="http://schemas.microsoft.com/office/powerpoint/2010/main" val="869136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2892896-0027-443A-D01E-0CE282B3A5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Subtitle 2"/>
          <p:cNvSpPr>
            <a:spLocks noGrp="1"/>
          </p:cNvSpPr>
          <p:nvPr>
            <p:ph type="subTitle" idx="1" hasCustomPrompt="1"/>
          </p:nvPr>
        </p:nvSpPr>
        <p:spPr>
          <a:xfrm>
            <a:off x="365126" y="4817268"/>
            <a:ext cx="10521950" cy="4752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9" name="Text Placeholder 8">
            <a:extLst>
              <a:ext uri="{FF2B5EF4-FFF2-40B4-BE49-F238E27FC236}">
                <a16:creationId xmlns:a16="http://schemas.microsoft.com/office/drawing/2014/main" id="{C04D693C-2F89-1D26-FDEF-3BF8AB9EE532}"/>
              </a:ext>
            </a:extLst>
          </p:cNvPr>
          <p:cNvSpPr>
            <a:spLocks noGrp="1"/>
          </p:cNvSpPr>
          <p:nvPr>
            <p:ph type="body" sz="quarter" idx="11" hasCustomPrompt="1"/>
          </p:nvPr>
        </p:nvSpPr>
        <p:spPr>
          <a:xfrm>
            <a:off x="501650" y="6058694"/>
            <a:ext cx="1817688" cy="163512"/>
          </a:xfrm>
        </p:spPr>
        <p:txBody>
          <a:bodyPr lIns="0" tIns="72000" rIns="0" bIns="72000" anchor="ctr">
            <a:noAutofit/>
          </a:bodyPr>
          <a:lstStyle>
            <a:lvl1pPr marL="0" indent="0">
              <a:buNone/>
              <a:defRPr sz="1000" b="1">
                <a:solidFill>
                  <a:schemeClr val="tx1"/>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sp>
        <p:nvSpPr>
          <p:cNvPr id="2" name="Title 1">
            <a:extLst>
              <a:ext uri="{FF2B5EF4-FFF2-40B4-BE49-F238E27FC236}">
                <a16:creationId xmlns:a16="http://schemas.microsoft.com/office/drawing/2014/main" id="{0AEE2E33-B2AB-59FB-D2C0-47A2BAE82CA7}"/>
              </a:ext>
            </a:extLst>
          </p:cNvPr>
          <p:cNvSpPr>
            <a:spLocks noGrp="1"/>
          </p:cNvSpPr>
          <p:nvPr>
            <p:ph type="ctrTitle" hasCustomPrompt="1"/>
          </p:nvPr>
        </p:nvSpPr>
        <p:spPr>
          <a:xfrm>
            <a:off x="365919" y="2367322"/>
            <a:ext cx="11460162" cy="1664875"/>
          </a:xfrm>
          <a:prstGeom prst="roundRect">
            <a:avLst>
              <a:gd name="adj" fmla="val 10618"/>
            </a:avLst>
          </a:prstGeom>
          <a:gradFill flip="none" rotWithShape="1">
            <a:gsLst>
              <a:gs pos="16000">
                <a:schemeClr val="tx2"/>
              </a:gs>
              <a:gs pos="55000">
                <a:srgbClr val="F8981B"/>
              </a:gs>
              <a:gs pos="35000">
                <a:srgbClr val="F98D15"/>
              </a:gs>
              <a:gs pos="99083">
                <a:srgbClr val="F26200"/>
              </a:gs>
              <a:gs pos="0">
                <a:schemeClr val="tx2">
                  <a:lumMod val="75000"/>
                </a:schemeClr>
              </a:gs>
              <a:gs pos="7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GB" sz="3600" dirty="0">
                <a:solidFill>
                  <a:schemeClr val="lt1"/>
                </a:solidFill>
                <a:latin typeface="+mn-lt"/>
                <a:ea typeface="+mn-ea"/>
                <a:cs typeface="+mn-cs"/>
              </a:defRPr>
            </a:lvl1pPr>
          </a:lstStyle>
          <a:p>
            <a:pPr marL="0" lvl="0" algn="ctr"/>
            <a:r>
              <a:rPr lang="en-GB"/>
              <a:t>Click to enter presentation title</a:t>
            </a:r>
          </a:p>
        </p:txBody>
      </p:sp>
      <p:grpSp>
        <p:nvGrpSpPr>
          <p:cNvPr id="4" name="Group 3">
            <a:extLst>
              <a:ext uri="{FF2B5EF4-FFF2-40B4-BE49-F238E27FC236}">
                <a16:creationId xmlns:a16="http://schemas.microsoft.com/office/drawing/2014/main" id="{D7777690-7045-1FD0-C559-3D2F6FEAA72E}"/>
              </a:ext>
            </a:extLst>
          </p:cNvPr>
          <p:cNvGrpSpPr/>
          <p:nvPr userDrawn="1"/>
        </p:nvGrpSpPr>
        <p:grpSpPr>
          <a:xfrm rot="10800000" flipH="1" flipV="1">
            <a:off x="0" y="7938"/>
            <a:ext cx="5256621" cy="1351305"/>
            <a:chOff x="0" y="-7916"/>
            <a:chExt cx="18431747" cy="3773073"/>
          </a:xfrm>
        </p:grpSpPr>
        <p:sp>
          <p:nvSpPr>
            <p:cNvPr id="5" name="Rectangle 3">
              <a:extLst>
                <a:ext uri="{FF2B5EF4-FFF2-40B4-BE49-F238E27FC236}">
                  <a16:creationId xmlns:a16="http://schemas.microsoft.com/office/drawing/2014/main" id="{D34FB1E6-F4CE-E027-2C75-E240DFBEFE76}"/>
                </a:ext>
              </a:extLst>
            </p:cNvPr>
            <p:cNvSpPr/>
            <p:nvPr userDrawn="1"/>
          </p:nvSpPr>
          <p:spPr>
            <a:xfrm>
              <a:off x="1" y="-7916"/>
              <a:ext cx="18431746" cy="3773073"/>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99083">
                  <a:srgbClr val="F26200"/>
                </a:gs>
                <a:gs pos="0">
                  <a:schemeClr val="tx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7" name="Rectangle 3">
              <a:extLst>
                <a:ext uri="{FF2B5EF4-FFF2-40B4-BE49-F238E27FC236}">
                  <a16:creationId xmlns:a16="http://schemas.microsoft.com/office/drawing/2014/main" id="{32CA1AA2-146B-339F-DE9A-F0415A3710DF}"/>
                </a:ext>
              </a:extLst>
            </p:cNvPr>
            <p:cNvSpPr/>
            <p:nvPr userDrawn="1"/>
          </p:nvSpPr>
          <p:spPr>
            <a:xfrm>
              <a:off x="0" y="-1505"/>
              <a:ext cx="18431746" cy="3275560"/>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16000">
                  <a:schemeClr val="tx2"/>
                </a:gs>
                <a:gs pos="55000">
                  <a:srgbClr val="F8981B"/>
                </a:gs>
                <a:gs pos="35000">
                  <a:srgbClr val="F98D15"/>
                </a:gs>
                <a:gs pos="99083">
                  <a:srgbClr val="F26200"/>
                </a:gs>
                <a:gs pos="0">
                  <a:schemeClr val="tx2">
                    <a:lumMod val="75000"/>
                  </a:schemeClr>
                </a:gs>
                <a:gs pos="7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grpSp>
        <p:nvGrpSpPr>
          <p:cNvPr id="11" name="Group 10">
            <a:extLst>
              <a:ext uri="{FF2B5EF4-FFF2-40B4-BE49-F238E27FC236}">
                <a16:creationId xmlns:a16="http://schemas.microsoft.com/office/drawing/2014/main" id="{FCE5A5CB-DEF8-6DE9-22DA-D842657A1893}"/>
              </a:ext>
            </a:extLst>
          </p:cNvPr>
          <p:cNvGrpSpPr/>
          <p:nvPr userDrawn="1"/>
        </p:nvGrpSpPr>
        <p:grpSpPr>
          <a:xfrm flipH="1" flipV="1">
            <a:off x="5256621" y="5272500"/>
            <a:ext cx="6935379" cy="1637476"/>
            <a:chOff x="0" y="-7916"/>
            <a:chExt cx="18431747" cy="3773073"/>
          </a:xfrm>
        </p:grpSpPr>
        <p:sp>
          <p:nvSpPr>
            <p:cNvPr id="14" name="Rectangle 3">
              <a:extLst>
                <a:ext uri="{FF2B5EF4-FFF2-40B4-BE49-F238E27FC236}">
                  <a16:creationId xmlns:a16="http://schemas.microsoft.com/office/drawing/2014/main" id="{88709F83-2848-E691-3C8D-C1D5FD6D27D0}"/>
                </a:ext>
              </a:extLst>
            </p:cNvPr>
            <p:cNvSpPr/>
            <p:nvPr userDrawn="1"/>
          </p:nvSpPr>
          <p:spPr>
            <a:xfrm>
              <a:off x="1" y="-7916"/>
              <a:ext cx="18431746" cy="3773073"/>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99083">
                  <a:srgbClr val="F26200"/>
                </a:gs>
                <a:gs pos="0">
                  <a:schemeClr val="tx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15" name="Rectangle 3">
              <a:extLst>
                <a:ext uri="{FF2B5EF4-FFF2-40B4-BE49-F238E27FC236}">
                  <a16:creationId xmlns:a16="http://schemas.microsoft.com/office/drawing/2014/main" id="{85D8089B-3A6B-8EE9-ECE4-B79E5C64EC66}"/>
                </a:ext>
              </a:extLst>
            </p:cNvPr>
            <p:cNvSpPr/>
            <p:nvPr userDrawn="1"/>
          </p:nvSpPr>
          <p:spPr>
            <a:xfrm>
              <a:off x="0" y="-1505"/>
              <a:ext cx="18431746" cy="3275560"/>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16000">
                  <a:schemeClr val="tx2"/>
                </a:gs>
                <a:gs pos="55000">
                  <a:srgbClr val="F8981B"/>
                </a:gs>
                <a:gs pos="35000">
                  <a:srgbClr val="F98D15"/>
                </a:gs>
                <a:gs pos="99083">
                  <a:srgbClr val="F26200"/>
                </a:gs>
                <a:gs pos="0">
                  <a:schemeClr val="tx2">
                    <a:lumMod val="75000"/>
                  </a:schemeClr>
                </a:gs>
                <a:gs pos="7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Tree>
    <p:extLst>
      <p:ext uri="{BB962C8B-B14F-4D97-AF65-F5344CB8AC3E}">
        <p14:creationId xmlns:p14="http://schemas.microsoft.com/office/powerpoint/2010/main" val="46496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0D3666-6EB4-2815-6D2E-EFE946A218AB}"/>
              </a:ext>
            </a:extLst>
          </p:cNvPr>
          <p:cNvGraphicFramePr>
            <a:graphicFrameLocks noChangeAspect="1"/>
          </p:cNvGraphicFramePr>
          <p:nvPr userDrawn="1">
            <p:custDataLst>
              <p:tags r:id="rId1"/>
            </p:custDataLst>
            <p:extLst>
              <p:ext uri="{D42A27DB-BD31-4B8C-83A1-F6EECF244321}">
                <p14:modId xmlns:p14="http://schemas.microsoft.com/office/powerpoint/2010/main" val="2224432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Object 4" hidden="1">
                        <a:extLst>
                          <a:ext uri="{FF2B5EF4-FFF2-40B4-BE49-F238E27FC236}">
                            <a16:creationId xmlns:a16="http://schemas.microsoft.com/office/drawing/2014/main" id="{F30D3666-6EB4-2815-6D2E-EFE946A218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365125" y="2100263"/>
            <a:ext cx="11460163" cy="2141007"/>
          </a:xfrm>
          <a:prstGeom prst="roundRect">
            <a:avLst>
              <a:gd name="adj" fmla="val 9014"/>
            </a:avLst>
          </a:prstGeom>
          <a:solidFill>
            <a:schemeClr val="bg1"/>
          </a:solidFill>
        </p:spPr>
        <p:txBody>
          <a:bodyPr vert="horz" anchor="ctr" anchorCtr="0">
            <a:noAutofit/>
          </a:bodyPr>
          <a:lstStyle>
            <a:lvl1pPr>
              <a:lnSpc>
                <a:spcPct val="100000"/>
              </a:lnSpc>
              <a:defRPr sz="3600">
                <a:solidFill>
                  <a:schemeClr val="tx1"/>
                </a:solidFill>
              </a:defRPr>
            </a:lvl1pPr>
          </a:lstStyle>
          <a:p>
            <a:r>
              <a:rPr lang="en-GB"/>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520700" y="4487078"/>
            <a:ext cx="11150600" cy="475200"/>
          </a:xfrm>
          <a:prstGeom prst="rect">
            <a:avLst/>
          </a:prstGeom>
        </p:spPr>
        <p:txBody>
          <a:bodyPr wrap="square" lIns="0" tIns="0" rIns="0" bIns="0" anchor="t" anchorCtr="0">
            <a:noAutofit/>
          </a:bodyPr>
          <a:lstStyle>
            <a:lvl1pPr marL="0" indent="0" algn="l">
              <a:spcBef>
                <a:spcPts val="0"/>
              </a:spcBef>
              <a:spcAft>
                <a:spcPts val="0"/>
              </a:spcAft>
              <a:buNone/>
              <a:defRPr sz="20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2" name="Text Placeholder 8">
            <a:extLst>
              <a:ext uri="{FF2B5EF4-FFF2-40B4-BE49-F238E27FC236}">
                <a16:creationId xmlns:a16="http://schemas.microsoft.com/office/drawing/2014/main" id="{46BF1C1D-BE11-327F-7D04-D4D8869EA639}"/>
              </a:ext>
            </a:extLst>
          </p:cNvPr>
          <p:cNvSpPr>
            <a:spLocks noGrp="1"/>
          </p:cNvSpPr>
          <p:nvPr>
            <p:ph type="body" sz="quarter" idx="11" hasCustomPrompt="1"/>
          </p:nvPr>
        </p:nvSpPr>
        <p:spPr>
          <a:xfrm>
            <a:off x="501650" y="6058694"/>
            <a:ext cx="1817688" cy="163512"/>
          </a:xfrm>
        </p:spPr>
        <p:txBody>
          <a:bodyPr lIns="0" tIns="72000" rIns="0" bIns="72000" anchor="ctr">
            <a:noAutofit/>
          </a:bodyPr>
          <a:lstStyle>
            <a:lvl1pPr marL="0" indent="0">
              <a:buNone/>
              <a:defRPr sz="1000" b="1">
                <a:solidFill>
                  <a:schemeClr val="tx1"/>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grpSp>
        <p:nvGrpSpPr>
          <p:cNvPr id="3" name="Group 2">
            <a:extLst>
              <a:ext uri="{FF2B5EF4-FFF2-40B4-BE49-F238E27FC236}">
                <a16:creationId xmlns:a16="http://schemas.microsoft.com/office/drawing/2014/main" id="{7E4B634F-C493-1552-4BEE-EA026C7A7F94}"/>
              </a:ext>
            </a:extLst>
          </p:cNvPr>
          <p:cNvGrpSpPr/>
          <p:nvPr userDrawn="1"/>
        </p:nvGrpSpPr>
        <p:grpSpPr>
          <a:xfrm rot="10800000" flipH="1" flipV="1">
            <a:off x="0" y="-854"/>
            <a:ext cx="5256621" cy="1351305"/>
            <a:chOff x="0" y="-7916"/>
            <a:chExt cx="18431747" cy="3773073"/>
          </a:xfrm>
        </p:grpSpPr>
        <p:sp>
          <p:nvSpPr>
            <p:cNvPr id="4" name="Rectangle 3">
              <a:extLst>
                <a:ext uri="{FF2B5EF4-FFF2-40B4-BE49-F238E27FC236}">
                  <a16:creationId xmlns:a16="http://schemas.microsoft.com/office/drawing/2014/main" id="{C32B9BD3-3CA5-913F-EC24-A10E48F922A6}"/>
                </a:ext>
              </a:extLst>
            </p:cNvPr>
            <p:cNvSpPr/>
            <p:nvPr userDrawn="1"/>
          </p:nvSpPr>
          <p:spPr>
            <a:xfrm>
              <a:off x="1" y="-7916"/>
              <a:ext cx="18431746" cy="3773073"/>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99083">
                  <a:srgbClr val="F26200"/>
                </a:gs>
                <a:gs pos="0">
                  <a:schemeClr val="tx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6" name="Rectangle 3">
              <a:extLst>
                <a:ext uri="{FF2B5EF4-FFF2-40B4-BE49-F238E27FC236}">
                  <a16:creationId xmlns:a16="http://schemas.microsoft.com/office/drawing/2014/main" id="{72E01C79-6131-FC0A-7DF5-7B8AB37DA9A7}"/>
                </a:ext>
              </a:extLst>
            </p:cNvPr>
            <p:cNvSpPr/>
            <p:nvPr userDrawn="1"/>
          </p:nvSpPr>
          <p:spPr>
            <a:xfrm>
              <a:off x="0" y="-1505"/>
              <a:ext cx="18431746" cy="3275560"/>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16000">
                  <a:schemeClr val="tx2"/>
                </a:gs>
                <a:gs pos="55000">
                  <a:srgbClr val="F8981B"/>
                </a:gs>
                <a:gs pos="35000">
                  <a:srgbClr val="F98D15"/>
                </a:gs>
                <a:gs pos="99083">
                  <a:srgbClr val="F26200"/>
                </a:gs>
                <a:gs pos="0">
                  <a:schemeClr val="tx2">
                    <a:lumMod val="75000"/>
                  </a:schemeClr>
                </a:gs>
                <a:gs pos="7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grpSp>
        <p:nvGrpSpPr>
          <p:cNvPr id="7" name="Group 6">
            <a:extLst>
              <a:ext uri="{FF2B5EF4-FFF2-40B4-BE49-F238E27FC236}">
                <a16:creationId xmlns:a16="http://schemas.microsoft.com/office/drawing/2014/main" id="{F9D4DF5C-95C7-8539-5A40-557DBCA12799}"/>
              </a:ext>
            </a:extLst>
          </p:cNvPr>
          <p:cNvGrpSpPr/>
          <p:nvPr userDrawn="1"/>
        </p:nvGrpSpPr>
        <p:grpSpPr>
          <a:xfrm flipH="1" flipV="1">
            <a:off x="5256621" y="5272500"/>
            <a:ext cx="6935379" cy="1637476"/>
            <a:chOff x="0" y="-7916"/>
            <a:chExt cx="18431747" cy="3773073"/>
          </a:xfrm>
        </p:grpSpPr>
        <p:sp>
          <p:nvSpPr>
            <p:cNvPr id="8" name="Rectangle 3">
              <a:extLst>
                <a:ext uri="{FF2B5EF4-FFF2-40B4-BE49-F238E27FC236}">
                  <a16:creationId xmlns:a16="http://schemas.microsoft.com/office/drawing/2014/main" id="{1BA6E798-E6C4-15E6-5E29-3D42C9DBC1CA}"/>
                </a:ext>
              </a:extLst>
            </p:cNvPr>
            <p:cNvSpPr/>
            <p:nvPr userDrawn="1"/>
          </p:nvSpPr>
          <p:spPr>
            <a:xfrm>
              <a:off x="1" y="-7916"/>
              <a:ext cx="18431746" cy="3773073"/>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99083">
                  <a:srgbClr val="F26200"/>
                </a:gs>
                <a:gs pos="0">
                  <a:schemeClr val="tx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Rectangle 3">
              <a:extLst>
                <a:ext uri="{FF2B5EF4-FFF2-40B4-BE49-F238E27FC236}">
                  <a16:creationId xmlns:a16="http://schemas.microsoft.com/office/drawing/2014/main" id="{782B2B21-6978-EFA0-01C5-202393BF7496}"/>
                </a:ext>
              </a:extLst>
            </p:cNvPr>
            <p:cNvSpPr/>
            <p:nvPr userDrawn="1"/>
          </p:nvSpPr>
          <p:spPr>
            <a:xfrm>
              <a:off x="0" y="-1505"/>
              <a:ext cx="18431746" cy="3275560"/>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16000">
                  <a:schemeClr val="tx2"/>
                </a:gs>
                <a:gs pos="55000">
                  <a:srgbClr val="F8981B"/>
                </a:gs>
                <a:gs pos="35000">
                  <a:srgbClr val="F98D15"/>
                </a:gs>
                <a:gs pos="99083">
                  <a:srgbClr val="F26200"/>
                </a:gs>
                <a:gs pos="0">
                  <a:schemeClr val="tx2">
                    <a:lumMod val="75000"/>
                  </a:schemeClr>
                </a:gs>
                <a:gs pos="7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Tree>
    <p:extLst>
      <p:ext uri="{BB962C8B-B14F-4D97-AF65-F5344CB8AC3E}">
        <p14:creationId xmlns:p14="http://schemas.microsoft.com/office/powerpoint/2010/main" val="4929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63E046BA-94C0-012E-627F-493F12824F57}"/>
              </a:ext>
            </a:extLst>
          </p:cNvPr>
          <p:cNvSpPr/>
          <p:nvPr userDrawn="1"/>
        </p:nvSpPr>
        <p:spPr bwMode="auto">
          <a:xfrm>
            <a:off x="365125" y="366713"/>
            <a:ext cx="10583862" cy="1166811"/>
          </a:xfrm>
          <a:prstGeom prst="round2SameRect">
            <a:avLst>
              <a:gd name="adj1" fmla="val 16667"/>
              <a:gd name="adj2" fmla="val 0"/>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2" name="Date Placeholder 1">
            <a:extLst>
              <a:ext uri="{FF2B5EF4-FFF2-40B4-BE49-F238E27FC236}">
                <a16:creationId xmlns:a16="http://schemas.microsoft.com/office/drawing/2014/main" id="{2E151742-951B-4B8B-93F8-F6814A0074E2}"/>
              </a:ext>
            </a:extLst>
          </p:cNvPr>
          <p:cNvSpPr>
            <a:spLocks noGrp="1"/>
          </p:cNvSpPr>
          <p:nvPr>
            <p:ph type="dt" sz="half" idx="19"/>
          </p:nvPr>
        </p:nvSpPr>
        <p:spPr>
          <a:xfrm>
            <a:off x="9756475" y="6343650"/>
            <a:ext cx="1192512" cy="269875"/>
          </a:xfrm>
        </p:spPr>
        <p:txBody>
          <a:bodyPr/>
          <a:lstStyle>
            <a:lvl1pPr>
              <a:defRPr>
                <a:solidFill>
                  <a:schemeClr val="tx1"/>
                </a:solidFill>
              </a:defRPr>
            </a:lvl1pPr>
          </a:lstStyle>
          <a:p>
            <a:fld id="{397F4CD0-83C1-4C99-A2BD-6DA4A1CC9D00}" type="datetime4">
              <a:rPr lang="en-GB" smtClean="0"/>
              <a:pPr/>
              <a:t>7 August 2025</a:t>
            </a:fld>
            <a:endParaRPr lang="en-GB"/>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p:txBody>
          <a:bodyPr/>
          <a:lstStyle/>
          <a:p>
            <a:endParaRPr lang="en-GB"/>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8" name="Text Placeholder 5">
            <a:extLst>
              <a:ext uri="{FF2B5EF4-FFF2-40B4-BE49-F238E27FC236}">
                <a16:creationId xmlns:a16="http://schemas.microsoft.com/office/drawing/2014/main" id="{7DC54694-9AFE-1243-637E-994529796BE8}"/>
              </a:ext>
            </a:extLst>
          </p:cNvPr>
          <p:cNvSpPr>
            <a:spLocks noGrp="1"/>
          </p:cNvSpPr>
          <p:nvPr>
            <p:ph type="body" sz="quarter" idx="18"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4" name="Text Placeholder 17">
            <a:extLst>
              <a:ext uri="{FF2B5EF4-FFF2-40B4-BE49-F238E27FC236}">
                <a16:creationId xmlns:a16="http://schemas.microsoft.com/office/drawing/2014/main" id="{32A465AF-0CEE-9B87-84B6-46EFB20123E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white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5">
            <a:extLst>
              <a:ext uri="{FF2B5EF4-FFF2-40B4-BE49-F238E27FC236}">
                <a16:creationId xmlns:a16="http://schemas.microsoft.com/office/drawing/2014/main" id="{52C3F43C-FC7A-0542-CDEC-38002E521792}"/>
              </a:ext>
            </a:extLst>
          </p:cNvPr>
          <p:cNvSpPr>
            <a:spLocks noGrp="1"/>
          </p:cNvSpPr>
          <p:nvPr>
            <p:ph type="title"/>
          </p:nvPr>
        </p:nvSpPr>
        <p:spPr>
          <a:xfrm>
            <a:off x="365126" y="366714"/>
            <a:ext cx="10583862" cy="722311"/>
          </a:xfrm>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4637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E56E75AF-5F25-4358-08BF-30B90C43DE05}"/>
              </a:ext>
            </a:extLst>
          </p:cNvPr>
          <p:cNvSpPr/>
          <p:nvPr userDrawn="1"/>
        </p:nvSpPr>
        <p:spPr bwMode="auto">
          <a:xfrm>
            <a:off x="365125" y="366713"/>
            <a:ext cx="10583862" cy="1166811"/>
          </a:xfrm>
          <a:prstGeom prst="round2SameRect">
            <a:avLst>
              <a:gd name="adj1" fmla="val 16667"/>
              <a:gd name="adj2" fmla="val 0"/>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white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a:xfrm>
            <a:off x="9819910" y="6343650"/>
            <a:ext cx="1129077" cy="269875"/>
          </a:xfrm>
        </p:spPr>
        <p:txBody>
          <a:bodyPr/>
          <a:lstStyle>
            <a:lvl1pPr>
              <a:defRPr>
                <a:solidFill>
                  <a:schemeClr val="tx1"/>
                </a:solidFill>
              </a:defRPr>
            </a:lvl1pPr>
          </a:lstStyle>
          <a:p>
            <a:fld id="{DB124F8D-6A21-41BB-B641-CA493D4F9456}" type="datetime4">
              <a:rPr lang="en-GB" smtClean="0"/>
              <a:pPr/>
              <a:t>7 August 2025</a:t>
            </a:fld>
            <a:endParaRPr lang="en-GB"/>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lvl1pPr>
              <a:defRPr>
                <a:solidFill>
                  <a:schemeClr val="tx1"/>
                </a:solidFill>
              </a:defRPr>
            </a:lvl1pPr>
          </a:lstStyle>
          <a:p>
            <a:endParaRPr lang="en-GB"/>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880767"/>
            <a:ext cx="10455274" cy="352800"/>
          </a:xfrm>
          <a:prstGeom prst="rect">
            <a:avLst/>
          </a:prstGeom>
        </p:spPr>
        <p:txBody>
          <a:bodyPr wrap="square" lIns="72000" tIns="0" rIns="0" bIns="0" anchor="t" anchorCtr="0">
            <a:noAutofit/>
          </a:bodyPr>
          <a:lstStyle>
            <a:lvl1pPr marL="0" indent="0" algn="l">
              <a:spcBef>
                <a:spcPts val="0"/>
              </a:spcBef>
              <a:spcAft>
                <a:spcPts val="0"/>
              </a:spcAft>
              <a:buNone/>
              <a:defRPr sz="20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7" name="Title 6">
            <a:extLst>
              <a:ext uri="{FF2B5EF4-FFF2-40B4-BE49-F238E27FC236}">
                <a16:creationId xmlns:a16="http://schemas.microsoft.com/office/drawing/2014/main" id="{2A1DEFBF-52A2-EFFF-8109-AEB9B18BBDB5}"/>
              </a:ext>
            </a:extLst>
          </p:cNvPr>
          <p:cNvSpPr>
            <a:spLocks noGrp="1"/>
          </p:cNvSpPr>
          <p:nvPr>
            <p:ph type="title"/>
          </p:nvPr>
        </p:nvSpPr>
        <p:spPr>
          <a:xfrm>
            <a:off x="365126" y="366715"/>
            <a:ext cx="10455274" cy="649172"/>
          </a:xfrm>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150703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ubtitle subhead Conten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B9C3FA27-BD1D-FE2D-DA60-53DD820DEEFE}"/>
              </a:ext>
            </a:extLst>
          </p:cNvPr>
          <p:cNvSpPr/>
          <p:nvPr userDrawn="1"/>
        </p:nvSpPr>
        <p:spPr bwMode="auto">
          <a:xfrm>
            <a:off x="365125" y="366713"/>
            <a:ext cx="10583862" cy="1604962"/>
          </a:xfrm>
          <a:prstGeom prst="round2SameRect">
            <a:avLst>
              <a:gd name="adj1" fmla="val 13106"/>
              <a:gd name="adj2" fmla="val 0"/>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11" name="Text Placeholder 2"/>
          <p:cNvSpPr>
            <a:spLocks noGrp="1"/>
          </p:cNvSpPr>
          <p:nvPr>
            <p:ph type="body" sz="quarter" idx="13" hasCustomPrompt="1"/>
          </p:nvPr>
        </p:nvSpPr>
        <p:spPr>
          <a:xfrm>
            <a:off x="365456" y="1303338"/>
            <a:ext cx="10454943" cy="399600"/>
          </a:xfrm>
          <a:prstGeom prst="rect">
            <a:avLst/>
          </a:prstGeom>
        </p:spPr>
        <p:txBody>
          <a:bodyPr lIns="72000" tIns="72000" rIns="0" bIns="72000" anchor="t" anchorCtr="0">
            <a:noAutofit/>
          </a:bodyPr>
          <a:lstStyle>
            <a:lvl1pPr marL="0" indent="0">
              <a:spcBef>
                <a:spcPts val="0"/>
              </a:spcBef>
              <a:spcAft>
                <a:spcPts val="0"/>
              </a:spcAft>
              <a:buNone/>
              <a:defRPr sz="20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a:xfrm>
            <a:off x="9819910" y="6343650"/>
            <a:ext cx="1129077" cy="269875"/>
          </a:xfrm>
        </p:spPr>
        <p:txBody>
          <a:bodyPr/>
          <a:lstStyle>
            <a:lvl1pPr>
              <a:defRPr>
                <a:solidFill>
                  <a:schemeClr val="tx1"/>
                </a:solidFill>
              </a:defRPr>
            </a:lvl1pPr>
          </a:lstStyle>
          <a:p>
            <a:fld id="{5C36D2BF-D8B1-4705-ABD7-209D78E9EBFF}" type="datetime4">
              <a:rPr lang="en-GB" smtClean="0"/>
              <a:pPr/>
              <a:t>7 August 2025</a:t>
            </a:fld>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7" name="Text Placeholder 5">
            <a:extLst>
              <a:ext uri="{FF2B5EF4-FFF2-40B4-BE49-F238E27FC236}">
                <a16:creationId xmlns:a16="http://schemas.microsoft.com/office/drawing/2014/main" id="{04948F27-704C-1DAA-6914-09547F51E55A}"/>
              </a:ext>
            </a:extLst>
          </p:cNvPr>
          <p:cNvSpPr>
            <a:spLocks noGrp="1"/>
          </p:cNvSpPr>
          <p:nvPr>
            <p:ph type="body" sz="quarter" idx="18"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4" name="Text Placeholder 17">
            <a:extLst>
              <a:ext uri="{FF2B5EF4-FFF2-40B4-BE49-F238E27FC236}">
                <a16:creationId xmlns:a16="http://schemas.microsoft.com/office/drawing/2014/main" id="{7F5652CC-31B7-35D1-F534-1C9629A68A46}"/>
              </a:ext>
            </a:extLst>
          </p:cNvPr>
          <p:cNvSpPr>
            <a:spLocks noGrp="1"/>
          </p:cNvSpPr>
          <p:nvPr>
            <p:ph type="body" sz="quarter" idx="23" hasCustomPrompt="1"/>
          </p:nvPr>
        </p:nvSpPr>
        <p:spPr>
          <a:xfrm>
            <a:off x="365125" y="1828800"/>
            <a:ext cx="11460164" cy="3967162"/>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white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a:extLst>
              <a:ext uri="{FF2B5EF4-FFF2-40B4-BE49-F238E27FC236}">
                <a16:creationId xmlns:a16="http://schemas.microsoft.com/office/drawing/2014/main" id="{00949D2F-677B-90E1-923C-69C49ED7AEFB}"/>
              </a:ext>
            </a:extLst>
          </p:cNvPr>
          <p:cNvSpPr>
            <a:spLocks noGrp="1"/>
          </p:cNvSpPr>
          <p:nvPr>
            <p:ph type="title"/>
          </p:nvPr>
        </p:nvSpPr>
        <p:spPr>
          <a:xfrm>
            <a:off x="365126" y="366714"/>
            <a:ext cx="10454944" cy="722311"/>
          </a:xfrm>
        </p:spPr>
        <p:txBody>
          <a:bodyPr/>
          <a:lstStyle/>
          <a:p>
            <a:r>
              <a:rPr lang="en-US"/>
              <a:t>Click to edit Master title style</a:t>
            </a:r>
            <a:endParaRPr lang="en-GB"/>
          </a:p>
        </p:txBody>
      </p:sp>
      <p:sp>
        <p:nvSpPr>
          <p:cNvPr id="18" name="Subtitle 2">
            <a:extLst>
              <a:ext uri="{FF2B5EF4-FFF2-40B4-BE49-F238E27FC236}">
                <a16:creationId xmlns:a16="http://schemas.microsoft.com/office/drawing/2014/main" id="{E5C4A2E0-E36C-97FC-D167-2FB2EB53C81C}"/>
              </a:ext>
            </a:extLst>
          </p:cNvPr>
          <p:cNvSpPr>
            <a:spLocks noGrp="1"/>
          </p:cNvSpPr>
          <p:nvPr>
            <p:ph type="subTitle" idx="1" hasCustomPrompt="1"/>
          </p:nvPr>
        </p:nvSpPr>
        <p:spPr>
          <a:xfrm>
            <a:off x="365125" y="880767"/>
            <a:ext cx="10455274" cy="352800"/>
          </a:xfrm>
          <a:prstGeom prst="rect">
            <a:avLst/>
          </a:prstGeom>
        </p:spPr>
        <p:txBody>
          <a:bodyPr wrap="square" lIns="7200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Tree>
    <p:custDataLst>
      <p:tags r:id="rId1"/>
    </p:custDataLst>
    <p:extLst>
      <p:ext uri="{BB962C8B-B14F-4D97-AF65-F5344CB8AC3E}">
        <p14:creationId xmlns:p14="http://schemas.microsoft.com/office/powerpoint/2010/main" val="326738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65126" y="1019176"/>
            <a:ext cx="5602288" cy="4762500"/>
          </a:xfrm>
          <a:prstGeom prst="roundRect">
            <a:avLst>
              <a:gd name="adj" fmla="val 2842"/>
            </a:avLst>
          </a:prstGeom>
          <a:solidFill>
            <a:schemeClr val="bg1"/>
          </a:solidFill>
        </p:spPr>
        <p:txBody>
          <a:bodyPr lIns="0" tIns="432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Rounded Corners 12">
            <a:extLst>
              <a:ext uri="{FF2B5EF4-FFF2-40B4-BE49-F238E27FC236}">
                <a16:creationId xmlns:a16="http://schemas.microsoft.com/office/drawing/2014/main" id="{F22C42CC-B64F-E766-D49E-1EFF1180BA06}"/>
              </a:ext>
            </a:extLst>
          </p:cNvPr>
          <p:cNvSpPr/>
          <p:nvPr userDrawn="1"/>
        </p:nvSpPr>
        <p:spPr bwMode="auto">
          <a:xfrm>
            <a:off x="365125" y="366713"/>
            <a:ext cx="10583862" cy="936625"/>
          </a:xfrm>
          <a:prstGeom prst="roundRect">
            <a:avLst>
              <a:gd name="adj" fmla="val 24804"/>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a:solidFill>
                <a:schemeClr val="tx1"/>
              </a:solidFill>
            </a:endParaRP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a:xfrm>
            <a:off x="9747849" y="6343650"/>
            <a:ext cx="1201138" cy="269875"/>
          </a:xfrm>
        </p:spPr>
        <p:txBody>
          <a:bodyPr/>
          <a:lstStyle>
            <a:lvl1pPr>
              <a:defRPr>
                <a:solidFill>
                  <a:schemeClr val="tx1"/>
                </a:solidFill>
              </a:defRPr>
            </a:lvl1pPr>
          </a:lstStyle>
          <a:p>
            <a:fld id="{39AF67FF-E09E-42E7-8CF4-0C88178FECBB}" type="datetime4">
              <a:rPr lang="en-GB" smtClean="0"/>
              <a:pPr/>
              <a:t>7 August 2025</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9" name="Text Placeholder 5">
            <a:extLst>
              <a:ext uri="{FF2B5EF4-FFF2-40B4-BE49-F238E27FC236}">
                <a16:creationId xmlns:a16="http://schemas.microsoft.com/office/drawing/2014/main" id="{F6755595-F15E-41BF-2704-FC4226C9D344}"/>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8" name="Picture Placeholder 8">
            <a:extLst>
              <a:ext uri="{FF2B5EF4-FFF2-40B4-BE49-F238E27FC236}">
                <a16:creationId xmlns:a16="http://schemas.microsoft.com/office/drawing/2014/main" id="{B5E5F56F-1887-BA68-9575-D09217CEF9A1}"/>
              </a:ext>
            </a:extLst>
          </p:cNvPr>
          <p:cNvSpPr>
            <a:spLocks noGrp="1"/>
          </p:cNvSpPr>
          <p:nvPr>
            <p:ph type="pic" sz="quarter" idx="14" hasCustomPrompt="1"/>
          </p:nvPr>
        </p:nvSpPr>
        <p:spPr>
          <a:xfrm>
            <a:off x="6223001" y="1543129"/>
            <a:ext cx="5602288" cy="4238548"/>
          </a:xfrm>
          <a:prstGeom prst="roundRect">
            <a:avLst>
              <a:gd name="adj" fmla="val 4782"/>
            </a:avLst>
          </a:prstGeom>
          <a:solidFill>
            <a:schemeClr val="bg1"/>
          </a:solidFill>
          <a:ln>
            <a:noFill/>
          </a:ln>
        </p:spPr>
        <p:txBody>
          <a:bodyPr lIns="180000" tIns="576000" bIns="72000" anchor="ctr">
            <a:noAutofit/>
          </a:bodyPr>
          <a:lstStyle>
            <a:lvl1pPr marL="0" indent="0" algn="ctr">
              <a:buNone/>
              <a:defRPr sz="20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21" name="Title 20">
            <a:extLst>
              <a:ext uri="{FF2B5EF4-FFF2-40B4-BE49-F238E27FC236}">
                <a16:creationId xmlns:a16="http://schemas.microsoft.com/office/drawing/2014/main" id="{061E5B65-852C-CDC8-35F5-BD169EDAB249}"/>
              </a:ext>
            </a:extLst>
          </p:cNvPr>
          <p:cNvSpPr>
            <a:spLocks noGrp="1"/>
          </p:cNvSpPr>
          <p:nvPr>
            <p:ph type="title"/>
          </p:nvPr>
        </p:nvSpPr>
        <p:spPr>
          <a:xfrm>
            <a:off x="365126" y="366714"/>
            <a:ext cx="10455274" cy="722311"/>
          </a:xfrm>
        </p:spPr>
        <p:txBody>
          <a:bodyPr/>
          <a:lstStyle/>
          <a:p>
            <a:r>
              <a:rPr lang="en-US"/>
              <a:t>Click to edit Master title style</a:t>
            </a:r>
            <a:endParaRPr lang="en-GB"/>
          </a:p>
        </p:txBody>
      </p:sp>
      <p:sp>
        <p:nvSpPr>
          <p:cNvPr id="22" name="Subtitle 2">
            <a:extLst>
              <a:ext uri="{FF2B5EF4-FFF2-40B4-BE49-F238E27FC236}">
                <a16:creationId xmlns:a16="http://schemas.microsoft.com/office/drawing/2014/main" id="{2BE63857-F3C7-70A0-3864-242C66E39259}"/>
              </a:ext>
            </a:extLst>
          </p:cNvPr>
          <p:cNvSpPr>
            <a:spLocks noGrp="1"/>
          </p:cNvSpPr>
          <p:nvPr>
            <p:ph type="subTitle" idx="1" hasCustomPrompt="1"/>
          </p:nvPr>
        </p:nvSpPr>
        <p:spPr>
          <a:xfrm>
            <a:off x="365125" y="880767"/>
            <a:ext cx="10455274" cy="352800"/>
          </a:xfrm>
          <a:prstGeom prst="rect">
            <a:avLst/>
          </a:prstGeom>
        </p:spPr>
        <p:txBody>
          <a:bodyPr wrap="square" lIns="7200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Tree>
    <p:custDataLst>
      <p:tags r:id="rId1"/>
    </p:custDataLst>
    <p:extLst>
      <p:ext uri="{BB962C8B-B14F-4D97-AF65-F5344CB8AC3E}">
        <p14:creationId xmlns:p14="http://schemas.microsoft.com/office/powerpoint/2010/main" val="362165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ontent and key message">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4B116F58-844E-3EBF-F321-4840E2339F5E}"/>
              </a:ext>
            </a:extLst>
          </p:cNvPr>
          <p:cNvSpPr/>
          <p:nvPr userDrawn="1"/>
        </p:nvSpPr>
        <p:spPr bwMode="auto">
          <a:xfrm>
            <a:off x="365125" y="366713"/>
            <a:ext cx="10583862" cy="936625"/>
          </a:xfrm>
          <a:prstGeom prst="roundRect">
            <a:avLst>
              <a:gd name="adj" fmla="val 24804"/>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a:solidFill>
                <a:schemeClr val="tx1"/>
              </a:solidFill>
            </a:endParaRPr>
          </a:p>
        </p:txBody>
      </p:sp>
      <p:sp>
        <p:nvSpPr>
          <p:cNvPr id="9" name="Rectangle: Rounded Corners 8">
            <a:extLst>
              <a:ext uri="{FF2B5EF4-FFF2-40B4-BE49-F238E27FC236}">
                <a16:creationId xmlns:a16="http://schemas.microsoft.com/office/drawing/2014/main" id="{C331F950-B0EC-9E11-FCB4-1238544B87C0}"/>
              </a:ext>
            </a:extLst>
          </p:cNvPr>
          <p:cNvSpPr/>
          <p:nvPr userDrawn="1"/>
        </p:nvSpPr>
        <p:spPr bwMode="auto">
          <a:xfrm>
            <a:off x="4270374" y="1481138"/>
            <a:ext cx="7554914" cy="4300004"/>
          </a:xfrm>
          <a:prstGeom prst="roundRect">
            <a:avLst>
              <a:gd name="adj" fmla="val 5393"/>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a:xfrm>
            <a:off x="9819910" y="6343650"/>
            <a:ext cx="1129077" cy="269875"/>
          </a:xfrm>
        </p:spPr>
        <p:txBody>
          <a:bodyPr/>
          <a:lstStyle>
            <a:lvl1pPr>
              <a:defRPr>
                <a:solidFill>
                  <a:schemeClr val="tx1"/>
                </a:solidFill>
              </a:defRPr>
            </a:lvl1pPr>
          </a:lstStyle>
          <a:p>
            <a:fld id="{39AF67FF-E09E-42E7-8CF4-0C88178FECBB}" type="datetime4">
              <a:rPr lang="en-GB" smtClean="0"/>
              <a:pPr/>
              <a:t>7 August 2025</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4270374" y="1303338"/>
            <a:ext cx="7554913" cy="4478337"/>
          </a:xfrm>
        </p:spPr>
        <p:txBody>
          <a:bodyPr lIns="25200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reeform: Shape 16">
            <a:extLst>
              <a:ext uri="{FF2B5EF4-FFF2-40B4-BE49-F238E27FC236}">
                <a16:creationId xmlns:a16="http://schemas.microsoft.com/office/drawing/2014/main" id="{C8BC4D61-F9B8-479C-F64B-59FBB3FC6AD0}"/>
              </a:ext>
            </a:extLst>
          </p:cNvPr>
          <p:cNvSpPr/>
          <p:nvPr userDrawn="1"/>
        </p:nvSpPr>
        <p:spPr>
          <a:xfrm>
            <a:off x="365125" y="1480605"/>
            <a:ext cx="3916881" cy="4300536"/>
          </a:xfrm>
          <a:custGeom>
            <a:avLst/>
            <a:gdLst>
              <a:gd name="connsiteX0" fmla="*/ 167483 w 3916881"/>
              <a:gd name="connsiteY0" fmla="*/ 0 h 4477804"/>
              <a:gd name="connsiteX1" fmla="*/ 3485355 w 3916881"/>
              <a:gd name="connsiteY1" fmla="*/ 0 h 4477804"/>
              <a:gd name="connsiteX2" fmla="*/ 3652838 w 3916881"/>
              <a:gd name="connsiteY2" fmla="*/ 167483 h 4477804"/>
              <a:gd name="connsiteX3" fmla="*/ 3652838 w 3916881"/>
              <a:gd name="connsiteY3" fmla="*/ 517226 h 4477804"/>
              <a:gd name="connsiteX4" fmla="*/ 3912021 w 3916881"/>
              <a:gd name="connsiteY4" fmla="*/ 791524 h 4477804"/>
              <a:gd name="connsiteX5" fmla="*/ 3912021 w 3916881"/>
              <a:gd name="connsiteY5" fmla="*/ 802323 h 4477804"/>
              <a:gd name="connsiteX6" fmla="*/ 3652838 w 3916881"/>
              <a:gd name="connsiteY6" fmla="*/ 1076623 h 4477804"/>
              <a:gd name="connsiteX7" fmla="*/ 3652838 w 3916881"/>
              <a:gd name="connsiteY7" fmla="*/ 4310321 h 4477804"/>
              <a:gd name="connsiteX8" fmla="*/ 3485355 w 3916881"/>
              <a:gd name="connsiteY8" fmla="*/ 4477804 h 4477804"/>
              <a:gd name="connsiteX9" fmla="*/ 167483 w 3916881"/>
              <a:gd name="connsiteY9" fmla="*/ 4477804 h 4477804"/>
              <a:gd name="connsiteX10" fmla="*/ 0 w 3916881"/>
              <a:gd name="connsiteY10" fmla="*/ 4310321 h 4477804"/>
              <a:gd name="connsiteX11" fmla="*/ 0 w 3916881"/>
              <a:gd name="connsiteY11" fmla="*/ 167483 h 4477804"/>
              <a:gd name="connsiteX12" fmla="*/ 167483 w 3916881"/>
              <a:gd name="connsiteY12" fmla="*/ 0 h 447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6881" h="4477804">
                <a:moveTo>
                  <a:pt x="167483" y="0"/>
                </a:moveTo>
                <a:lnTo>
                  <a:pt x="3485355" y="0"/>
                </a:lnTo>
                <a:cubicBezTo>
                  <a:pt x="3577853" y="0"/>
                  <a:pt x="3652838" y="74985"/>
                  <a:pt x="3652838" y="167483"/>
                </a:cubicBezTo>
                <a:lnTo>
                  <a:pt x="3652838" y="517226"/>
                </a:lnTo>
                <a:cubicBezTo>
                  <a:pt x="3652838" y="659776"/>
                  <a:pt x="3745710" y="746167"/>
                  <a:pt x="3912021" y="791524"/>
                </a:cubicBezTo>
                <a:cubicBezTo>
                  <a:pt x="3918501" y="793683"/>
                  <a:pt x="3918501" y="800164"/>
                  <a:pt x="3912021" y="802323"/>
                </a:cubicBezTo>
                <a:cubicBezTo>
                  <a:pt x="3745710" y="847679"/>
                  <a:pt x="3652838" y="934073"/>
                  <a:pt x="3652838" y="1076623"/>
                </a:cubicBezTo>
                <a:lnTo>
                  <a:pt x="3652838" y="4310321"/>
                </a:lnTo>
                <a:cubicBezTo>
                  <a:pt x="3652838" y="4402819"/>
                  <a:pt x="3577853" y="4477804"/>
                  <a:pt x="3485355" y="4477804"/>
                </a:cubicBezTo>
                <a:lnTo>
                  <a:pt x="167483" y="4477804"/>
                </a:lnTo>
                <a:cubicBezTo>
                  <a:pt x="74985" y="4477804"/>
                  <a:pt x="0" y="4402819"/>
                  <a:pt x="0" y="4310321"/>
                </a:cubicBezTo>
                <a:lnTo>
                  <a:pt x="0" y="167483"/>
                </a:lnTo>
                <a:cubicBezTo>
                  <a:pt x="0" y="74985"/>
                  <a:pt x="74985" y="0"/>
                  <a:pt x="167483" y="0"/>
                </a:cubicBezTo>
                <a:close/>
              </a:path>
            </a:pathLst>
          </a:custGeom>
          <a:solidFill>
            <a:srgbClr val="FDE0D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0" bIns="0" rtlCol="0" anchor="ctr" anchorCtr="0">
            <a:noAutofit/>
          </a:bodyPr>
          <a:lstStyle/>
          <a:p>
            <a:pPr lvl="0" algn="ctr">
              <a:lnSpc>
                <a:spcPct val="100000"/>
              </a:lnSpc>
              <a:spcBef>
                <a:spcPct val="0"/>
              </a:spcBef>
              <a:buNone/>
            </a:pPr>
            <a:endParaRPr lang="en-GB" sz="3600" b="1"/>
          </a:p>
        </p:txBody>
      </p:sp>
      <p:sp>
        <p:nvSpPr>
          <p:cNvPr id="26" name="Text Placeholder 2">
            <a:extLst>
              <a:ext uri="{FF2B5EF4-FFF2-40B4-BE49-F238E27FC236}">
                <a16:creationId xmlns:a16="http://schemas.microsoft.com/office/drawing/2014/main" id="{97EB7859-7E7C-860C-504D-32940FC85DAC}"/>
              </a:ext>
            </a:extLst>
          </p:cNvPr>
          <p:cNvSpPr>
            <a:spLocks noGrp="1"/>
          </p:cNvSpPr>
          <p:nvPr>
            <p:ph type="body" sz="quarter" idx="25" hasCustomPrompt="1"/>
          </p:nvPr>
        </p:nvSpPr>
        <p:spPr>
          <a:xfrm>
            <a:off x="355083" y="1538019"/>
            <a:ext cx="3662880" cy="4321711"/>
          </a:xfrm>
          <a:solidFill>
            <a:schemeClr val="tx2">
              <a:lumMod val="20000"/>
              <a:lumOff val="80000"/>
              <a:alpha val="40000"/>
            </a:schemeClr>
          </a:solidFill>
        </p:spPr>
        <p:txBody>
          <a:bodyPr lIns="252000" tIns="234000" rIns="0" bIns="180000">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5">
            <a:extLst>
              <a:ext uri="{FF2B5EF4-FFF2-40B4-BE49-F238E27FC236}">
                <a16:creationId xmlns:a16="http://schemas.microsoft.com/office/drawing/2014/main" id="{868B924F-E18F-F734-05A2-4D1DF958D772}"/>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0" name="Title 29">
            <a:extLst>
              <a:ext uri="{FF2B5EF4-FFF2-40B4-BE49-F238E27FC236}">
                <a16:creationId xmlns:a16="http://schemas.microsoft.com/office/drawing/2014/main" id="{5742DA4A-E607-ED9A-311C-33A7161F2A71}"/>
              </a:ext>
            </a:extLst>
          </p:cNvPr>
          <p:cNvSpPr>
            <a:spLocks noGrp="1"/>
          </p:cNvSpPr>
          <p:nvPr>
            <p:ph type="title"/>
          </p:nvPr>
        </p:nvSpPr>
        <p:spPr>
          <a:xfrm>
            <a:off x="365126" y="366714"/>
            <a:ext cx="10375200" cy="722311"/>
          </a:xfrm>
        </p:spPr>
        <p:txBody>
          <a:bodyPr/>
          <a:lstStyle/>
          <a:p>
            <a:r>
              <a:rPr lang="en-US"/>
              <a:t>Click to edit Master title style</a:t>
            </a:r>
            <a:endParaRPr lang="en-GB"/>
          </a:p>
        </p:txBody>
      </p:sp>
    </p:spTree>
    <p:extLst>
      <p:ext uri="{BB962C8B-B14F-4D97-AF65-F5344CB8AC3E}">
        <p14:creationId xmlns:p14="http://schemas.microsoft.com/office/powerpoint/2010/main" val="388792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630870D-CC68-6C35-76B7-CA96AF1130A9}"/>
              </a:ext>
            </a:extLst>
          </p:cNvPr>
          <p:cNvSpPr/>
          <p:nvPr userDrawn="1"/>
        </p:nvSpPr>
        <p:spPr bwMode="auto">
          <a:xfrm>
            <a:off x="365125" y="366713"/>
            <a:ext cx="10583862" cy="936625"/>
          </a:xfrm>
          <a:prstGeom prst="roundRect">
            <a:avLst>
              <a:gd name="adj" fmla="val 24804"/>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a:solidFill>
                <a:schemeClr val="tx1"/>
              </a:solidFill>
            </a:endParaRPr>
          </a:p>
        </p:txBody>
      </p:sp>
      <p:sp>
        <p:nvSpPr>
          <p:cNvPr id="8" name="Rectangle: Top Corners Rounded 7">
            <a:extLst>
              <a:ext uri="{FF2B5EF4-FFF2-40B4-BE49-F238E27FC236}">
                <a16:creationId xmlns:a16="http://schemas.microsoft.com/office/drawing/2014/main" id="{84D842E7-3825-7B74-FB40-33701DC7188D}"/>
              </a:ext>
            </a:extLst>
          </p:cNvPr>
          <p:cNvSpPr/>
          <p:nvPr userDrawn="1"/>
        </p:nvSpPr>
        <p:spPr bwMode="auto">
          <a:xfrm>
            <a:off x="365125" y="1427321"/>
            <a:ext cx="5602288" cy="4649787"/>
          </a:xfrm>
          <a:prstGeom prst="round2SameRect">
            <a:avLst>
              <a:gd name="adj1" fmla="val 0"/>
              <a:gd name="adj2" fmla="val 5263"/>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10" name="Rectangle: Rounded Corners 9">
            <a:extLst>
              <a:ext uri="{FF2B5EF4-FFF2-40B4-BE49-F238E27FC236}">
                <a16:creationId xmlns:a16="http://schemas.microsoft.com/office/drawing/2014/main" id="{8DD63738-13F3-CD96-995A-A4889EB1B91A}"/>
              </a:ext>
            </a:extLst>
          </p:cNvPr>
          <p:cNvSpPr/>
          <p:nvPr userDrawn="1"/>
        </p:nvSpPr>
        <p:spPr bwMode="auto">
          <a:xfrm>
            <a:off x="6222293" y="1427321"/>
            <a:ext cx="5602996" cy="4649787"/>
          </a:xfrm>
          <a:custGeom>
            <a:avLst/>
            <a:gdLst>
              <a:gd name="connsiteX0" fmla="*/ 0 w 5602288"/>
              <a:gd name="connsiteY0" fmla="*/ 308234 h 4649787"/>
              <a:gd name="connsiteX1" fmla="*/ 308234 w 5602288"/>
              <a:gd name="connsiteY1" fmla="*/ 0 h 4649787"/>
              <a:gd name="connsiteX2" fmla="*/ 5294054 w 5602288"/>
              <a:gd name="connsiteY2" fmla="*/ 0 h 4649787"/>
              <a:gd name="connsiteX3" fmla="*/ 5602288 w 5602288"/>
              <a:gd name="connsiteY3" fmla="*/ 308234 h 4649787"/>
              <a:gd name="connsiteX4" fmla="*/ 5602288 w 5602288"/>
              <a:gd name="connsiteY4" fmla="*/ 4341553 h 4649787"/>
              <a:gd name="connsiteX5" fmla="*/ 5294054 w 5602288"/>
              <a:gd name="connsiteY5" fmla="*/ 4649787 h 4649787"/>
              <a:gd name="connsiteX6" fmla="*/ 308234 w 5602288"/>
              <a:gd name="connsiteY6" fmla="*/ 4649787 h 4649787"/>
              <a:gd name="connsiteX7" fmla="*/ 0 w 5602288"/>
              <a:gd name="connsiteY7" fmla="*/ 4341553 h 4649787"/>
              <a:gd name="connsiteX8" fmla="*/ 0 w 5602288"/>
              <a:gd name="connsiteY8" fmla="*/ 308234 h 4649787"/>
              <a:gd name="connsiteX0" fmla="*/ 128618 w 5730906"/>
              <a:gd name="connsiteY0" fmla="*/ 372026 h 4713579"/>
              <a:gd name="connsiteX1" fmla="*/ 218985 w 5730906"/>
              <a:gd name="connsiteY1" fmla="*/ 144806 h 4713579"/>
              <a:gd name="connsiteX2" fmla="*/ 436852 w 5730906"/>
              <a:gd name="connsiteY2" fmla="*/ 63792 h 4713579"/>
              <a:gd name="connsiteX3" fmla="*/ 5422672 w 5730906"/>
              <a:gd name="connsiteY3" fmla="*/ 63792 h 4713579"/>
              <a:gd name="connsiteX4" fmla="*/ 5730906 w 5730906"/>
              <a:gd name="connsiteY4" fmla="*/ 372026 h 4713579"/>
              <a:gd name="connsiteX5" fmla="*/ 5730906 w 5730906"/>
              <a:gd name="connsiteY5" fmla="*/ 4405345 h 4713579"/>
              <a:gd name="connsiteX6" fmla="*/ 5422672 w 5730906"/>
              <a:gd name="connsiteY6" fmla="*/ 4713579 h 4713579"/>
              <a:gd name="connsiteX7" fmla="*/ 436852 w 5730906"/>
              <a:gd name="connsiteY7" fmla="*/ 4713579 h 4713579"/>
              <a:gd name="connsiteX8" fmla="*/ 128618 w 5730906"/>
              <a:gd name="connsiteY8" fmla="*/ 4405345 h 4713579"/>
              <a:gd name="connsiteX9" fmla="*/ 128618 w 5730906"/>
              <a:gd name="connsiteY9" fmla="*/ 372026 h 4713579"/>
              <a:gd name="connsiteX0" fmla="*/ 128618 w 5730906"/>
              <a:gd name="connsiteY0" fmla="*/ 372026 h 4713579"/>
              <a:gd name="connsiteX1" fmla="*/ 218985 w 5730906"/>
              <a:gd name="connsiteY1" fmla="*/ 144806 h 4713579"/>
              <a:gd name="connsiteX2" fmla="*/ 436852 w 5730906"/>
              <a:gd name="connsiteY2" fmla="*/ 63792 h 4713579"/>
              <a:gd name="connsiteX3" fmla="*/ 5422672 w 5730906"/>
              <a:gd name="connsiteY3" fmla="*/ 63792 h 4713579"/>
              <a:gd name="connsiteX4" fmla="*/ 5730906 w 5730906"/>
              <a:gd name="connsiteY4" fmla="*/ 372026 h 4713579"/>
              <a:gd name="connsiteX5" fmla="*/ 5730906 w 5730906"/>
              <a:gd name="connsiteY5" fmla="*/ 4405345 h 4713579"/>
              <a:gd name="connsiteX6" fmla="*/ 5422672 w 5730906"/>
              <a:gd name="connsiteY6" fmla="*/ 4713579 h 4713579"/>
              <a:gd name="connsiteX7" fmla="*/ 436852 w 5730906"/>
              <a:gd name="connsiteY7" fmla="*/ 4713579 h 4713579"/>
              <a:gd name="connsiteX8" fmla="*/ 128618 w 5730906"/>
              <a:gd name="connsiteY8" fmla="*/ 4405345 h 4713579"/>
              <a:gd name="connsiteX9" fmla="*/ 128618 w 5730906"/>
              <a:gd name="connsiteY9" fmla="*/ 372026 h 4713579"/>
              <a:gd name="connsiteX0" fmla="*/ 157160 w 5759448"/>
              <a:gd name="connsiteY0" fmla="*/ 398923 h 4740476"/>
              <a:gd name="connsiteX1" fmla="*/ 167381 w 5759448"/>
              <a:gd name="connsiteY1" fmla="*/ 102485 h 4740476"/>
              <a:gd name="connsiteX2" fmla="*/ 465394 w 5759448"/>
              <a:gd name="connsiteY2" fmla="*/ 90689 h 4740476"/>
              <a:gd name="connsiteX3" fmla="*/ 5451214 w 5759448"/>
              <a:gd name="connsiteY3" fmla="*/ 90689 h 4740476"/>
              <a:gd name="connsiteX4" fmla="*/ 5759448 w 5759448"/>
              <a:gd name="connsiteY4" fmla="*/ 398923 h 4740476"/>
              <a:gd name="connsiteX5" fmla="*/ 5759448 w 5759448"/>
              <a:gd name="connsiteY5" fmla="*/ 4432242 h 4740476"/>
              <a:gd name="connsiteX6" fmla="*/ 5451214 w 5759448"/>
              <a:gd name="connsiteY6" fmla="*/ 4740476 h 4740476"/>
              <a:gd name="connsiteX7" fmla="*/ 465394 w 5759448"/>
              <a:gd name="connsiteY7" fmla="*/ 4740476 h 4740476"/>
              <a:gd name="connsiteX8" fmla="*/ 157160 w 5759448"/>
              <a:gd name="connsiteY8" fmla="*/ 4432242 h 4740476"/>
              <a:gd name="connsiteX9" fmla="*/ 157160 w 5759448"/>
              <a:gd name="connsiteY9" fmla="*/ 398923 h 4740476"/>
              <a:gd name="connsiteX0" fmla="*/ 137655 w 5739943"/>
              <a:gd name="connsiteY0" fmla="*/ 398923 h 4740476"/>
              <a:gd name="connsiteX1" fmla="*/ 147876 w 5739943"/>
              <a:gd name="connsiteY1" fmla="*/ 102485 h 4740476"/>
              <a:gd name="connsiteX2" fmla="*/ 445889 w 5739943"/>
              <a:gd name="connsiteY2" fmla="*/ 90689 h 4740476"/>
              <a:gd name="connsiteX3" fmla="*/ 5431709 w 5739943"/>
              <a:gd name="connsiteY3" fmla="*/ 90689 h 4740476"/>
              <a:gd name="connsiteX4" fmla="*/ 5739943 w 5739943"/>
              <a:gd name="connsiteY4" fmla="*/ 398923 h 4740476"/>
              <a:gd name="connsiteX5" fmla="*/ 5739943 w 5739943"/>
              <a:gd name="connsiteY5" fmla="*/ 4432242 h 4740476"/>
              <a:gd name="connsiteX6" fmla="*/ 5431709 w 5739943"/>
              <a:gd name="connsiteY6" fmla="*/ 4740476 h 4740476"/>
              <a:gd name="connsiteX7" fmla="*/ 445889 w 5739943"/>
              <a:gd name="connsiteY7" fmla="*/ 4740476 h 4740476"/>
              <a:gd name="connsiteX8" fmla="*/ 137655 w 5739943"/>
              <a:gd name="connsiteY8" fmla="*/ 4432242 h 4740476"/>
              <a:gd name="connsiteX9" fmla="*/ 137655 w 5739943"/>
              <a:gd name="connsiteY9" fmla="*/ 398923 h 4740476"/>
              <a:gd name="connsiteX0" fmla="*/ 137655 w 5739943"/>
              <a:gd name="connsiteY0" fmla="*/ 392985 h 4734538"/>
              <a:gd name="connsiteX1" fmla="*/ 147876 w 5739943"/>
              <a:gd name="connsiteY1" fmla="*/ 96547 h 4734538"/>
              <a:gd name="connsiteX2" fmla="*/ 445889 w 5739943"/>
              <a:gd name="connsiteY2" fmla="*/ 84751 h 4734538"/>
              <a:gd name="connsiteX3" fmla="*/ 5431709 w 5739943"/>
              <a:gd name="connsiteY3" fmla="*/ 84751 h 4734538"/>
              <a:gd name="connsiteX4" fmla="*/ 5739943 w 5739943"/>
              <a:gd name="connsiteY4" fmla="*/ 392985 h 4734538"/>
              <a:gd name="connsiteX5" fmla="*/ 5739943 w 5739943"/>
              <a:gd name="connsiteY5" fmla="*/ 4426304 h 4734538"/>
              <a:gd name="connsiteX6" fmla="*/ 5431709 w 5739943"/>
              <a:gd name="connsiteY6" fmla="*/ 4734538 h 4734538"/>
              <a:gd name="connsiteX7" fmla="*/ 445889 w 5739943"/>
              <a:gd name="connsiteY7" fmla="*/ 4734538 h 4734538"/>
              <a:gd name="connsiteX8" fmla="*/ 137655 w 5739943"/>
              <a:gd name="connsiteY8" fmla="*/ 4426304 h 4734538"/>
              <a:gd name="connsiteX9" fmla="*/ 137655 w 5739943"/>
              <a:gd name="connsiteY9" fmla="*/ 392985 h 4734538"/>
              <a:gd name="connsiteX0" fmla="*/ 137655 w 5739943"/>
              <a:gd name="connsiteY0" fmla="*/ 308234 h 4649787"/>
              <a:gd name="connsiteX1" fmla="*/ 147876 w 5739943"/>
              <a:gd name="connsiteY1" fmla="*/ 11796 h 4649787"/>
              <a:gd name="connsiteX2" fmla="*/ 445889 w 5739943"/>
              <a:gd name="connsiteY2" fmla="*/ 0 h 4649787"/>
              <a:gd name="connsiteX3" fmla="*/ 5431709 w 5739943"/>
              <a:gd name="connsiteY3" fmla="*/ 0 h 4649787"/>
              <a:gd name="connsiteX4" fmla="*/ 5739943 w 5739943"/>
              <a:gd name="connsiteY4" fmla="*/ 308234 h 4649787"/>
              <a:gd name="connsiteX5" fmla="*/ 5739943 w 5739943"/>
              <a:gd name="connsiteY5" fmla="*/ 4341553 h 4649787"/>
              <a:gd name="connsiteX6" fmla="*/ 5431709 w 5739943"/>
              <a:gd name="connsiteY6" fmla="*/ 4649787 h 4649787"/>
              <a:gd name="connsiteX7" fmla="*/ 445889 w 5739943"/>
              <a:gd name="connsiteY7" fmla="*/ 4649787 h 4649787"/>
              <a:gd name="connsiteX8" fmla="*/ 137655 w 5739943"/>
              <a:gd name="connsiteY8" fmla="*/ 4341553 h 4649787"/>
              <a:gd name="connsiteX9" fmla="*/ 137655 w 5739943"/>
              <a:gd name="connsiteY9" fmla="*/ 308234 h 4649787"/>
              <a:gd name="connsiteX0" fmla="*/ 0 w 5602288"/>
              <a:gd name="connsiteY0" fmla="*/ 308234 h 4649787"/>
              <a:gd name="connsiteX1" fmla="*/ 10221 w 5602288"/>
              <a:gd name="connsiteY1" fmla="*/ 11796 h 4649787"/>
              <a:gd name="connsiteX2" fmla="*/ 308234 w 5602288"/>
              <a:gd name="connsiteY2" fmla="*/ 0 h 4649787"/>
              <a:gd name="connsiteX3" fmla="*/ 5294054 w 5602288"/>
              <a:gd name="connsiteY3" fmla="*/ 0 h 4649787"/>
              <a:gd name="connsiteX4" fmla="*/ 5602288 w 5602288"/>
              <a:gd name="connsiteY4" fmla="*/ 308234 h 4649787"/>
              <a:gd name="connsiteX5" fmla="*/ 5602288 w 5602288"/>
              <a:gd name="connsiteY5" fmla="*/ 4341553 h 4649787"/>
              <a:gd name="connsiteX6" fmla="*/ 5294054 w 5602288"/>
              <a:gd name="connsiteY6" fmla="*/ 4649787 h 4649787"/>
              <a:gd name="connsiteX7" fmla="*/ 308234 w 5602288"/>
              <a:gd name="connsiteY7" fmla="*/ 4649787 h 4649787"/>
              <a:gd name="connsiteX8" fmla="*/ 0 w 5602288"/>
              <a:gd name="connsiteY8" fmla="*/ 4341553 h 4649787"/>
              <a:gd name="connsiteX9" fmla="*/ 0 w 5602288"/>
              <a:gd name="connsiteY9" fmla="*/ 308234 h 4649787"/>
              <a:gd name="connsiteX0" fmla="*/ 3839 w 5606127"/>
              <a:gd name="connsiteY0" fmla="*/ 308234 h 4649787"/>
              <a:gd name="connsiteX1" fmla="*/ 3131 w 5606127"/>
              <a:gd name="connsiteY1" fmla="*/ 8153 h 4649787"/>
              <a:gd name="connsiteX2" fmla="*/ 312073 w 5606127"/>
              <a:gd name="connsiteY2" fmla="*/ 0 h 4649787"/>
              <a:gd name="connsiteX3" fmla="*/ 5297893 w 5606127"/>
              <a:gd name="connsiteY3" fmla="*/ 0 h 4649787"/>
              <a:gd name="connsiteX4" fmla="*/ 5606127 w 5606127"/>
              <a:gd name="connsiteY4" fmla="*/ 308234 h 4649787"/>
              <a:gd name="connsiteX5" fmla="*/ 5606127 w 5606127"/>
              <a:gd name="connsiteY5" fmla="*/ 4341553 h 4649787"/>
              <a:gd name="connsiteX6" fmla="*/ 5297893 w 5606127"/>
              <a:gd name="connsiteY6" fmla="*/ 4649787 h 4649787"/>
              <a:gd name="connsiteX7" fmla="*/ 312073 w 5606127"/>
              <a:gd name="connsiteY7" fmla="*/ 4649787 h 4649787"/>
              <a:gd name="connsiteX8" fmla="*/ 3839 w 5606127"/>
              <a:gd name="connsiteY8" fmla="*/ 4341553 h 4649787"/>
              <a:gd name="connsiteX9" fmla="*/ 3839 w 5606127"/>
              <a:gd name="connsiteY9" fmla="*/ 308234 h 4649787"/>
              <a:gd name="connsiteX0" fmla="*/ 3839 w 5606127"/>
              <a:gd name="connsiteY0" fmla="*/ 308234 h 4649787"/>
              <a:gd name="connsiteX1" fmla="*/ 3131 w 5606127"/>
              <a:gd name="connsiteY1" fmla="*/ 8153 h 4649787"/>
              <a:gd name="connsiteX2" fmla="*/ 312073 w 5606127"/>
              <a:gd name="connsiteY2" fmla="*/ 0 h 4649787"/>
              <a:gd name="connsiteX3" fmla="*/ 5297893 w 5606127"/>
              <a:gd name="connsiteY3" fmla="*/ 0 h 4649787"/>
              <a:gd name="connsiteX4" fmla="*/ 5606127 w 5606127"/>
              <a:gd name="connsiteY4" fmla="*/ 308234 h 4649787"/>
              <a:gd name="connsiteX5" fmla="*/ 5606127 w 5606127"/>
              <a:gd name="connsiteY5" fmla="*/ 4341553 h 4649787"/>
              <a:gd name="connsiteX6" fmla="*/ 5297893 w 5606127"/>
              <a:gd name="connsiteY6" fmla="*/ 4649787 h 4649787"/>
              <a:gd name="connsiteX7" fmla="*/ 312073 w 5606127"/>
              <a:gd name="connsiteY7" fmla="*/ 4649787 h 4649787"/>
              <a:gd name="connsiteX8" fmla="*/ 3839 w 5606127"/>
              <a:gd name="connsiteY8" fmla="*/ 4341553 h 4649787"/>
              <a:gd name="connsiteX9" fmla="*/ 3839 w 5606127"/>
              <a:gd name="connsiteY9" fmla="*/ 308234 h 4649787"/>
              <a:gd name="connsiteX0" fmla="*/ 2237 w 5604525"/>
              <a:gd name="connsiteY0" fmla="*/ 308234 h 4649787"/>
              <a:gd name="connsiteX1" fmla="*/ 1529 w 5604525"/>
              <a:gd name="connsiteY1" fmla="*/ 8153 h 4649787"/>
              <a:gd name="connsiteX2" fmla="*/ 310471 w 5604525"/>
              <a:gd name="connsiteY2" fmla="*/ 0 h 4649787"/>
              <a:gd name="connsiteX3" fmla="*/ 5296291 w 5604525"/>
              <a:gd name="connsiteY3" fmla="*/ 0 h 4649787"/>
              <a:gd name="connsiteX4" fmla="*/ 5604525 w 5604525"/>
              <a:gd name="connsiteY4" fmla="*/ 308234 h 4649787"/>
              <a:gd name="connsiteX5" fmla="*/ 5604525 w 5604525"/>
              <a:gd name="connsiteY5" fmla="*/ 4341553 h 4649787"/>
              <a:gd name="connsiteX6" fmla="*/ 5296291 w 5604525"/>
              <a:gd name="connsiteY6" fmla="*/ 4649787 h 4649787"/>
              <a:gd name="connsiteX7" fmla="*/ 310471 w 5604525"/>
              <a:gd name="connsiteY7" fmla="*/ 4649787 h 4649787"/>
              <a:gd name="connsiteX8" fmla="*/ 2237 w 5604525"/>
              <a:gd name="connsiteY8" fmla="*/ 4341553 h 4649787"/>
              <a:gd name="connsiteX9" fmla="*/ 2237 w 5604525"/>
              <a:gd name="connsiteY9" fmla="*/ 308234 h 4649787"/>
              <a:gd name="connsiteX0" fmla="*/ 708 w 5602996"/>
              <a:gd name="connsiteY0" fmla="*/ 308234 h 4649787"/>
              <a:gd name="connsiteX1" fmla="*/ 0 w 5602996"/>
              <a:gd name="connsiteY1" fmla="*/ 8153 h 4649787"/>
              <a:gd name="connsiteX2" fmla="*/ 308942 w 5602996"/>
              <a:gd name="connsiteY2" fmla="*/ 0 h 4649787"/>
              <a:gd name="connsiteX3" fmla="*/ 5294762 w 5602996"/>
              <a:gd name="connsiteY3" fmla="*/ 0 h 4649787"/>
              <a:gd name="connsiteX4" fmla="*/ 5602996 w 5602996"/>
              <a:gd name="connsiteY4" fmla="*/ 308234 h 4649787"/>
              <a:gd name="connsiteX5" fmla="*/ 5602996 w 5602996"/>
              <a:gd name="connsiteY5" fmla="*/ 4341553 h 4649787"/>
              <a:gd name="connsiteX6" fmla="*/ 5294762 w 5602996"/>
              <a:gd name="connsiteY6" fmla="*/ 4649787 h 4649787"/>
              <a:gd name="connsiteX7" fmla="*/ 308942 w 5602996"/>
              <a:gd name="connsiteY7" fmla="*/ 4649787 h 4649787"/>
              <a:gd name="connsiteX8" fmla="*/ 708 w 5602996"/>
              <a:gd name="connsiteY8" fmla="*/ 4341553 h 4649787"/>
              <a:gd name="connsiteX9" fmla="*/ 708 w 5602996"/>
              <a:gd name="connsiteY9" fmla="*/ 308234 h 4649787"/>
              <a:gd name="connsiteX0" fmla="*/ 708 w 5602996"/>
              <a:gd name="connsiteY0" fmla="*/ 308234 h 4649787"/>
              <a:gd name="connsiteX1" fmla="*/ 0 w 5602996"/>
              <a:gd name="connsiteY1" fmla="*/ 8153 h 4649787"/>
              <a:gd name="connsiteX2" fmla="*/ 308942 w 5602996"/>
              <a:gd name="connsiteY2" fmla="*/ 0 h 4649787"/>
              <a:gd name="connsiteX3" fmla="*/ 5294762 w 5602996"/>
              <a:gd name="connsiteY3" fmla="*/ 0 h 4649787"/>
              <a:gd name="connsiteX4" fmla="*/ 5602996 w 5602996"/>
              <a:gd name="connsiteY4" fmla="*/ 308234 h 4649787"/>
              <a:gd name="connsiteX5" fmla="*/ 5602996 w 5602996"/>
              <a:gd name="connsiteY5" fmla="*/ 4341553 h 4649787"/>
              <a:gd name="connsiteX6" fmla="*/ 5294762 w 5602996"/>
              <a:gd name="connsiteY6" fmla="*/ 4649787 h 4649787"/>
              <a:gd name="connsiteX7" fmla="*/ 308942 w 5602996"/>
              <a:gd name="connsiteY7" fmla="*/ 4649787 h 4649787"/>
              <a:gd name="connsiteX8" fmla="*/ 708 w 5602996"/>
              <a:gd name="connsiteY8" fmla="*/ 4341553 h 4649787"/>
              <a:gd name="connsiteX9" fmla="*/ 708 w 5602996"/>
              <a:gd name="connsiteY9" fmla="*/ 308234 h 4649787"/>
              <a:gd name="connsiteX0" fmla="*/ 708 w 5602996"/>
              <a:gd name="connsiteY0" fmla="*/ 310029 h 4651582"/>
              <a:gd name="connsiteX1" fmla="*/ 0 w 5602996"/>
              <a:gd name="connsiteY1" fmla="*/ 9948 h 4651582"/>
              <a:gd name="connsiteX2" fmla="*/ 308942 w 5602996"/>
              <a:gd name="connsiteY2" fmla="*/ 1795 h 4651582"/>
              <a:gd name="connsiteX3" fmla="*/ 5294762 w 5602996"/>
              <a:gd name="connsiteY3" fmla="*/ 1795 h 4651582"/>
              <a:gd name="connsiteX4" fmla="*/ 5602996 w 5602996"/>
              <a:gd name="connsiteY4" fmla="*/ 310029 h 4651582"/>
              <a:gd name="connsiteX5" fmla="*/ 5602996 w 5602996"/>
              <a:gd name="connsiteY5" fmla="*/ 4343348 h 4651582"/>
              <a:gd name="connsiteX6" fmla="*/ 5294762 w 5602996"/>
              <a:gd name="connsiteY6" fmla="*/ 4651582 h 4651582"/>
              <a:gd name="connsiteX7" fmla="*/ 308942 w 5602996"/>
              <a:gd name="connsiteY7" fmla="*/ 4651582 h 4651582"/>
              <a:gd name="connsiteX8" fmla="*/ 708 w 5602996"/>
              <a:gd name="connsiteY8" fmla="*/ 4343348 h 4651582"/>
              <a:gd name="connsiteX9" fmla="*/ 708 w 5602996"/>
              <a:gd name="connsiteY9" fmla="*/ 310029 h 4651582"/>
              <a:gd name="connsiteX0" fmla="*/ 708 w 5602996"/>
              <a:gd name="connsiteY0" fmla="*/ 308234 h 4649787"/>
              <a:gd name="connsiteX1" fmla="*/ 0 w 5602996"/>
              <a:gd name="connsiteY1" fmla="*/ 8153 h 4649787"/>
              <a:gd name="connsiteX2" fmla="*/ 308942 w 5602996"/>
              <a:gd name="connsiteY2" fmla="*/ 0 h 4649787"/>
              <a:gd name="connsiteX3" fmla="*/ 5294762 w 5602996"/>
              <a:gd name="connsiteY3" fmla="*/ 0 h 4649787"/>
              <a:gd name="connsiteX4" fmla="*/ 5602996 w 5602996"/>
              <a:gd name="connsiteY4" fmla="*/ 308234 h 4649787"/>
              <a:gd name="connsiteX5" fmla="*/ 5602996 w 5602996"/>
              <a:gd name="connsiteY5" fmla="*/ 4341553 h 4649787"/>
              <a:gd name="connsiteX6" fmla="*/ 5294762 w 5602996"/>
              <a:gd name="connsiteY6" fmla="*/ 4649787 h 4649787"/>
              <a:gd name="connsiteX7" fmla="*/ 308942 w 5602996"/>
              <a:gd name="connsiteY7" fmla="*/ 4649787 h 4649787"/>
              <a:gd name="connsiteX8" fmla="*/ 708 w 5602996"/>
              <a:gd name="connsiteY8" fmla="*/ 4341553 h 4649787"/>
              <a:gd name="connsiteX9" fmla="*/ 708 w 5602996"/>
              <a:gd name="connsiteY9" fmla="*/ 308234 h 464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2996" h="4649787">
                <a:moveTo>
                  <a:pt x="708" y="308234"/>
                </a:moveTo>
                <a:cubicBezTo>
                  <a:pt x="1197" y="151884"/>
                  <a:pt x="6917" y="85026"/>
                  <a:pt x="0" y="8153"/>
                </a:cubicBezTo>
                <a:cubicBezTo>
                  <a:pt x="116947" y="497"/>
                  <a:pt x="195768" y="6216"/>
                  <a:pt x="308942" y="0"/>
                </a:cubicBezTo>
                <a:lnTo>
                  <a:pt x="5294762" y="0"/>
                </a:lnTo>
                <a:cubicBezTo>
                  <a:pt x="5464995" y="0"/>
                  <a:pt x="5602996" y="138001"/>
                  <a:pt x="5602996" y="308234"/>
                </a:cubicBezTo>
                <a:lnTo>
                  <a:pt x="5602996" y="4341553"/>
                </a:lnTo>
                <a:cubicBezTo>
                  <a:pt x="5602996" y="4511786"/>
                  <a:pt x="5464995" y="4649787"/>
                  <a:pt x="5294762" y="4649787"/>
                </a:cubicBezTo>
                <a:lnTo>
                  <a:pt x="308942" y="4649787"/>
                </a:lnTo>
                <a:cubicBezTo>
                  <a:pt x="138709" y="4649787"/>
                  <a:pt x="708" y="4511786"/>
                  <a:pt x="708" y="4341553"/>
                </a:cubicBezTo>
                <a:lnTo>
                  <a:pt x="708" y="308234"/>
                </a:lnTo>
                <a:close/>
              </a:path>
            </a:pathLst>
          </a:cu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6223000" y="1427322"/>
            <a:ext cx="5602288" cy="4488605"/>
          </a:xfrm>
          <a:prstGeom prst="roundRect">
            <a:avLst>
              <a:gd name="adj" fmla="val 4253"/>
            </a:avLst>
          </a:prstGeom>
          <a:noFill/>
          <a:ln>
            <a:noFill/>
          </a:ln>
        </p:spPr>
        <p:txBody>
          <a:bodyPr wrap="square" tIns="1080000">
            <a:noAutofit/>
          </a:bodyPr>
          <a:lstStyle>
            <a:lvl1pPr>
              <a:defRPr/>
            </a:lvl1pPr>
          </a:lstStyle>
          <a:p>
            <a:pPr lvl="0"/>
            <a:r>
              <a:rPr lang="en-US"/>
              <a:t>Click to enter TEXT content ONLY.</a:t>
            </a:r>
            <a:br>
              <a:rPr lang="en-US"/>
            </a:br>
            <a:r>
              <a:rPr lang="en-US"/>
              <a:t>If text appears outside of white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365125" y="1427322"/>
            <a:ext cx="5601600" cy="4488605"/>
          </a:xfrm>
          <a:prstGeom prst="roundRect">
            <a:avLst>
              <a:gd name="adj" fmla="val 3915"/>
            </a:avLst>
          </a:prstGeom>
          <a:noFill/>
          <a:ln>
            <a:noFill/>
          </a:ln>
        </p:spPr>
        <p:txBody>
          <a:bodyPr wrap="square" tIns="1080000">
            <a:noAutofit/>
          </a:bodyPr>
          <a:lstStyle>
            <a:lvl1pPr>
              <a:defRPr/>
            </a:lvl1pPr>
          </a:lstStyle>
          <a:p>
            <a:pPr lvl="0"/>
            <a:r>
              <a:rPr lang="en-US"/>
              <a:t>Click to enter TEXT content ONLY.</a:t>
            </a:r>
            <a:br>
              <a:rPr lang="en-US"/>
            </a:br>
            <a:r>
              <a:rPr lang="en-US"/>
              <a:t>If text appears outside of white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a:xfrm>
            <a:off x="9819910" y="6343650"/>
            <a:ext cx="1129077" cy="269875"/>
          </a:xfrm>
        </p:spPr>
        <p:txBody>
          <a:bodyPr/>
          <a:lstStyle>
            <a:lvl1pPr>
              <a:defRPr>
                <a:solidFill>
                  <a:schemeClr val="tx1"/>
                </a:solidFill>
              </a:defRPr>
            </a:lvl1pPr>
          </a:lstStyle>
          <a:p>
            <a:fld id="{D2390426-9D2D-4F00-A428-511448A9836C}" type="datetime4">
              <a:rPr lang="en-GB" smtClean="0"/>
              <a:pPr/>
              <a:t>7 August 2025</a:t>
            </a:fld>
            <a:endParaRPr lang="en-GB"/>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p:txBody>
          <a:bodyPr/>
          <a:lstStyle>
            <a:lvl1pPr>
              <a:defRPr>
                <a:solidFill>
                  <a:schemeClr val="tx1"/>
                </a:solidFill>
              </a:defRPr>
            </a:lvl1pPr>
          </a:lstStyle>
          <a:p>
            <a:endParaRPr lang="en-GB"/>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532525" y="1578522"/>
            <a:ext cx="52668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6391644" y="1578522"/>
            <a:ext cx="52650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 name="Text Placeholder 5">
            <a:extLst>
              <a:ext uri="{FF2B5EF4-FFF2-40B4-BE49-F238E27FC236}">
                <a16:creationId xmlns:a16="http://schemas.microsoft.com/office/drawing/2014/main" id="{F946E49C-80E4-2763-D682-2EE49EACBD1C}"/>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1" name="Title 10">
            <a:extLst>
              <a:ext uri="{FF2B5EF4-FFF2-40B4-BE49-F238E27FC236}">
                <a16:creationId xmlns:a16="http://schemas.microsoft.com/office/drawing/2014/main" id="{EE554B9A-A44A-AC0A-E312-0AA92FFA2CF1}"/>
              </a:ext>
            </a:extLst>
          </p:cNvPr>
          <p:cNvSpPr>
            <a:spLocks noGrp="1"/>
          </p:cNvSpPr>
          <p:nvPr>
            <p:ph type="title"/>
          </p:nvPr>
        </p:nvSpPr>
        <p:spPr>
          <a:xfrm>
            <a:off x="365126" y="366714"/>
            <a:ext cx="10437194" cy="722311"/>
          </a:xfrm>
        </p:spPr>
        <p:txBody>
          <a:bodyPr/>
          <a:lstStyle/>
          <a:p>
            <a:r>
              <a:rPr lang="en-US"/>
              <a:t>Click to edit Master title style</a:t>
            </a:r>
            <a:endParaRPr lang="en-GB"/>
          </a:p>
        </p:txBody>
      </p:sp>
    </p:spTree>
    <p:extLst>
      <p:ext uri="{BB962C8B-B14F-4D97-AF65-F5344CB8AC3E}">
        <p14:creationId xmlns:p14="http://schemas.microsoft.com/office/powerpoint/2010/main" val="176396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Video, Title and Subtitle (16x9)">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4A5472-B358-0F8E-48D6-A8A6143F1C56}"/>
              </a:ext>
            </a:extLst>
          </p:cNvPr>
          <p:cNvSpPr/>
          <p:nvPr userDrawn="1"/>
        </p:nvSpPr>
        <p:spPr bwMode="auto">
          <a:xfrm>
            <a:off x="365125" y="366714"/>
            <a:ext cx="10583862" cy="804862"/>
          </a:xfrm>
          <a:prstGeom prst="round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6" name="Media Placeholder 5"/>
          <p:cNvSpPr>
            <a:spLocks noGrp="1" noChangeAspect="1"/>
          </p:cNvSpPr>
          <p:nvPr>
            <p:ph type="media" sz="quarter" idx="12" hasCustomPrompt="1"/>
          </p:nvPr>
        </p:nvSpPr>
        <p:spPr>
          <a:xfrm>
            <a:off x="2106790" y="1303338"/>
            <a:ext cx="7978421" cy="4487862"/>
          </a:xfrm>
          <a:prstGeom prst="roundRect">
            <a:avLst>
              <a:gd name="adj" fmla="val 3818"/>
            </a:avLst>
          </a:prstGeom>
          <a:solidFill>
            <a:schemeClr val="bg1"/>
          </a:solidFill>
          <a:ln>
            <a:noFill/>
          </a:ln>
        </p:spPr>
        <p:txBody>
          <a:bodyPr lIns="108000" tIns="1008000">
            <a:noAutofit/>
          </a:bodyPr>
          <a:lstStyle>
            <a:lvl1pPr marL="0" indent="0" algn="ctr">
              <a:buNone/>
              <a:defRPr sz="2200" baseline="0">
                <a:solidFill>
                  <a:schemeClr val="tx1"/>
                </a:solidFill>
              </a:defRPr>
            </a:lvl1pPr>
          </a:lstStyle>
          <a:p>
            <a:r>
              <a:rPr lang="en-GB"/>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a:xfrm>
            <a:off x="9819910" y="6343650"/>
            <a:ext cx="1129077" cy="269875"/>
          </a:xfrm>
        </p:spPr>
        <p:txBody>
          <a:bodyPr/>
          <a:lstStyle>
            <a:lvl1pPr>
              <a:defRPr>
                <a:solidFill>
                  <a:schemeClr val="tx1"/>
                </a:solidFill>
              </a:defRPr>
            </a:lvl1pPr>
          </a:lstStyle>
          <a:p>
            <a:fld id="{8E42D3BA-5EF1-4DB6-ACB2-E19A79A4A64E}" type="datetime4">
              <a:rPr lang="en-GB" smtClean="0"/>
              <a:pPr/>
              <a:t>7 August 2025</a:t>
            </a:fld>
            <a:endParaRPr lang="en-GB"/>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7" name="Text Placeholder 5">
            <a:extLst>
              <a:ext uri="{FF2B5EF4-FFF2-40B4-BE49-F238E27FC236}">
                <a16:creationId xmlns:a16="http://schemas.microsoft.com/office/drawing/2014/main" id="{C87C6581-164A-506F-8045-66656675144C}"/>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8" name="Title 7">
            <a:extLst>
              <a:ext uri="{FF2B5EF4-FFF2-40B4-BE49-F238E27FC236}">
                <a16:creationId xmlns:a16="http://schemas.microsoft.com/office/drawing/2014/main" id="{5A931E66-3AA8-0315-1221-04982C0F7479}"/>
              </a:ext>
            </a:extLst>
          </p:cNvPr>
          <p:cNvSpPr>
            <a:spLocks noGrp="1"/>
          </p:cNvSpPr>
          <p:nvPr>
            <p:ph type="title"/>
          </p:nvPr>
        </p:nvSpPr>
        <p:spPr>
          <a:xfrm>
            <a:off x="365125" y="366714"/>
            <a:ext cx="10406197" cy="722311"/>
          </a:xfrm>
        </p:spPr>
        <p:txBody>
          <a:bodyPr/>
          <a:lstStyle/>
          <a:p>
            <a:r>
              <a:rPr lang="en-US"/>
              <a:t>Click to edit Master title style</a:t>
            </a:r>
            <a:endParaRPr lang="en-GB"/>
          </a:p>
        </p:txBody>
      </p:sp>
    </p:spTree>
    <p:extLst>
      <p:ext uri="{BB962C8B-B14F-4D97-AF65-F5344CB8AC3E}">
        <p14:creationId xmlns:p14="http://schemas.microsoft.com/office/powerpoint/2010/main" val="368484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5" name="Media Placeholder 5"/>
          <p:cNvSpPr>
            <a:spLocks noGrp="1" noChangeAspect="1"/>
          </p:cNvSpPr>
          <p:nvPr>
            <p:ph type="media" sz="quarter" idx="12" hasCustomPrompt="1"/>
          </p:nvPr>
        </p:nvSpPr>
        <p:spPr>
          <a:xfrm>
            <a:off x="365126" y="590549"/>
            <a:ext cx="11460162" cy="5500689"/>
          </a:xfrm>
          <a:prstGeom prst="roundRect">
            <a:avLst>
              <a:gd name="adj" fmla="val 2727"/>
            </a:avLst>
          </a:prstGeom>
          <a:solidFill>
            <a:schemeClr val="bg1"/>
          </a:solidFill>
          <a:ln>
            <a:noFill/>
          </a:ln>
        </p:spPr>
        <p:txBody>
          <a:bodyPr lIns="108000" tIns="108000" bIns="1224000" anchor="ctr">
            <a:noAutofit/>
          </a:bodyPr>
          <a:lstStyle>
            <a:lvl1pPr marL="0" indent="0" algn="ctr">
              <a:buNone/>
              <a:defRPr sz="2200" i="0" baseline="0">
                <a:solidFill>
                  <a:schemeClr val="tx1"/>
                </a:solidFill>
              </a:defRPr>
            </a:lvl1pPr>
          </a:lstStyle>
          <a:p>
            <a:r>
              <a:rPr lang="en-GB"/>
              <a:t>[Click on the film icon to insert video]</a:t>
            </a:r>
          </a:p>
        </p:txBody>
      </p:sp>
      <p:sp>
        <p:nvSpPr>
          <p:cNvPr id="2" name="Text Placeholder 5">
            <a:extLst>
              <a:ext uri="{FF2B5EF4-FFF2-40B4-BE49-F238E27FC236}">
                <a16:creationId xmlns:a16="http://schemas.microsoft.com/office/drawing/2014/main" id="{6FAF02A2-2096-769A-B4A4-65BC046B9B2B}"/>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Tree>
    <p:extLst>
      <p:ext uri="{BB962C8B-B14F-4D97-AF65-F5344CB8AC3E}">
        <p14:creationId xmlns:p14="http://schemas.microsoft.com/office/powerpoint/2010/main" val="285290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content and image option 2">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8" cy="4787862"/>
          </a:xfrm>
          <a:prstGeom prst="roundRect">
            <a:avLst>
              <a:gd name="adj" fmla="val 4782"/>
            </a:avLst>
          </a:prstGeom>
          <a:solidFill>
            <a:schemeClr val="bg1"/>
          </a:solidFill>
          <a:ln>
            <a:noFill/>
          </a:ln>
        </p:spPr>
        <p:txBody>
          <a:bodyPr lIns="180000" tIns="576000" bIns="72000" anchor="ctr">
            <a:noAutofit/>
          </a:bodyPr>
          <a:lstStyle>
            <a:lvl1pPr marL="0" indent="0" algn="ctr">
              <a:buNone/>
              <a:defRPr sz="20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9" name="Text Placeholder 6"/>
          <p:cNvSpPr>
            <a:spLocks noGrp="1"/>
          </p:cNvSpPr>
          <p:nvPr>
            <p:ph type="body" sz="quarter" idx="13" hasCustomPrompt="1"/>
          </p:nvPr>
        </p:nvSpPr>
        <p:spPr>
          <a:xfrm>
            <a:off x="365125" y="1304101"/>
            <a:ext cx="7554913" cy="4787137"/>
          </a:xfrm>
          <a:prstGeom prst="roundRect">
            <a:avLst>
              <a:gd name="adj" fmla="val 6313"/>
            </a:avLst>
          </a:prstGeom>
          <a:solidFill>
            <a:schemeClr val="bg1"/>
          </a:solidFill>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9819910" y="6343650"/>
            <a:ext cx="1129077" cy="269875"/>
          </a:xfrm>
        </p:spPr>
        <p:txBody>
          <a:bodyPr/>
          <a:lstStyle>
            <a:lvl1pPr>
              <a:defRPr>
                <a:solidFill>
                  <a:schemeClr val="tx1"/>
                </a:solidFill>
              </a:defRPr>
            </a:lvl1pPr>
          </a:lstStyle>
          <a:p>
            <a:fld id="{E018087B-459D-4729-B449-CCF6702E8E13}" type="datetime4">
              <a:rPr lang="en-GB" smtClean="0"/>
              <a:pPr/>
              <a:t>7 August 2025</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2" name="Rectangle: Rounded Corners 1">
            <a:extLst>
              <a:ext uri="{FF2B5EF4-FFF2-40B4-BE49-F238E27FC236}">
                <a16:creationId xmlns:a16="http://schemas.microsoft.com/office/drawing/2014/main" id="{541763A8-85C7-BD56-2F7C-2F78E31E74F8}"/>
              </a:ext>
            </a:extLst>
          </p:cNvPr>
          <p:cNvSpPr/>
          <p:nvPr userDrawn="1"/>
        </p:nvSpPr>
        <p:spPr bwMode="auto">
          <a:xfrm>
            <a:off x="365125" y="366714"/>
            <a:ext cx="10583862" cy="804862"/>
          </a:xfrm>
          <a:prstGeom prst="round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5" name="Text Placeholder 5">
            <a:extLst>
              <a:ext uri="{FF2B5EF4-FFF2-40B4-BE49-F238E27FC236}">
                <a16:creationId xmlns:a16="http://schemas.microsoft.com/office/drawing/2014/main" id="{16A66F95-3F94-A987-C5E0-3DB2D96E3A79}"/>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Title 5">
            <a:extLst>
              <a:ext uri="{FF2B5EF4-FFF2-40B4-BE49-F238E27FC236}">
                <a16:creationId xmlns:a16="http://schemas.microsoft.com/office/drawing/2014/main" id="{9FBC3C52-34EC-8840-AD08-91A70A54BB9B}"/>
              </a:ext>
            </a:extLst>
          </p:cNvPr>
          <p:cNvSpPr>
            <a:spLocks noGrp="1"/>
          </p:cNvSpPr>
          <p:nvPr>
            <p:ph type="title"/>
          </p:nvPr>
        </p:nvSpPr>
        <p:spPr>
          <a:xfrm>
            <a:off x="365126" y="366714"/>
            <a:ext cx="10468190" cy="722311"/>
          </a:xfrm>
        </p:spPr>
        <p:txBody>
          <a:bodyPr/>
          <a:lstStyle/>
          <a:p>
            <a:r>
              <a:rPr lang="en-US"/>
              <a:t>Click to edit Master title style</a:t>
            </a:r>
            <a:endParaRPr lang="en-GB"/>
          </a:p>
        </p:txBody>
      </p:sp>
    </p:spTree>
    <p:extLst>
      <p:ext uri="{BB962C8B-B14F-4D97-AF65-F5344CB8AC3E}">
        <p14:creationId xmlns:p14="http://schemas.microsoft.com/office/powerpoint/2010/main" val="91241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a:xfrm>
            <a:off x="9819910" y="6343650"/>
            <a:ext cx="1129077" cy="269875"/>
          </a:xfrm>
        </p:spPr>
        <p:txBody>
          <a:bodyPr/>
          <a:lstStyle>
            <a:lvl1pPr>
              <a:defRPr>
                <a:solidFill>
                  <a:schemeClr val="tx1"/>
                </a:solidFill>
              </a:defRPr>
            </a:lvl1pPr>
          </a:lstStyle>
          <a:p>
            <a:fld id="{11AFB533-57EF-4766-9D87-DAD3C67F4A40}" type="datetime4">
              <a:rPr lang="en-GB" smtClean="0"/>
              <a:pPr/>
              <a:t>7 August 2025</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365119" y="1303338"/>
            <a:ext cx="11459625" cy="4489450"/>
          </a:xfrm>
          <a:prstGeom prst="roundRect">
            <a:avLst>
              <a:gd name="adj" fmla="val 5210"/>
            </a:avLst>
          </a:prstGeom>
          <a:solidFill>
            <a:schemeClr val="bg1"/>
          </a:solidFill>
        </p:spPr>
        <p:txBody>
          <a:bodyPr lIns="0" rIns="0">
            <a:noAutofit/>
          </a:bodyPr>
          <a:lstStyle>
            <a:lvl1pPr>
              <a:defRPr/>
            </a:lvl1pPr>
          </a:lstStyle>
          <a:p>
            <a:r>
              <a:rPr lang="en-GB"/>
              <a:t>Click TABLE icon to insert table.</a:t>
            </a:r>
          </a:p>
        </p:txBody>
      </p:sp>
      <p:sp>
        <p:nvSpPr>
          <p:cNvPr id="2" name="Text Placeholder 5">
            <a:extLst>
              <a:ext uri="{FF2B5EF4-FFF2-40B4-BE49-F238E27FC236}">
                <a16:creationId xmlns:a16="http://schemas.microsoft.com/office/drawing/2014/main" id="{1011CA92-4008-7614-4DE6-674CA9701488}"/>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Rectangle: Rounded Corners 5">
            <a:extLst>
              <a:ext uri="{FF2B5EF4-FFF2-40B4-BE49-F238E27FC236}">
                <a16:creationId xmlns:a16="http://schemas.microsoft.com/office/drawing/2014/main" id="{34742CEE-6810-3519-B490-C50FFC30A7B6}"/>
              </a:ext>
            </a:extLst>
          </p:cNvPr>
          <p:cNvSpPr/>
          <p:nvPr userDrawn="1"/>
        </p:nvSpPr>
        <p:spPr bwMode="auto">
          <a:xfrm>
            <a:off x="365125" y="366714"/>
            <a:ext cx="10583862" cy="804862"/>
          </a:xfrm>
          <a:prstGeom prst="round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11" name="Title 10">
            <a:extLst>
              <a:ext uri="{FF2B5EF4-FFF2-40B4-BE49-F238E27FC236}">
                <a16:creationId xmlns:a16="http://schemas.microsoft.com/office/drawing/2014/main" id="{8558D317-B38F-E485-0DD9-238E60D0FA87}"/>
              </a:ext>
            </a:extLst>
          </p:cNvPr>
          <p:cNvSpPr>
            <a:spLocks noGrp="1"/>
          </p:cNvSpPr>
          <p:nvPr>
            <p:ph type="title"/>
          </p:nvPr>
        </p:nvSpPr>
        <p:spPr>
          <a:xfrm>
            <a:off x="365125" y="366714"/>
            <a:ext cx="10421695" cy="722311"/>
          </a:xfrm>
        </p:spPr>
        <p:txBody>
          <a:bodyPr/>
          <a:lstStyle/>
          <a:p>
            <a:r>
              <a:rPr lang="en-US"/>
              <a:t>Click to edit Master title style</a:t>
            </a:r>
            <a:endParaRPr lang="en-GB"/>
          </a:p>
        </p:txBody>
      </p:sp>
    </p:spTree>
    <p:extLst>
      <p:ext uri="{BB962C8B-B14F-4D97-AF65-F5344CB8AC3E}">
        <p14:creationId xmlns:p14="http://schemas.microsoft.com/office/powerpoint/2010/main" val="191104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and Graph">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23D84C-7137-BB0E-7540-1BCCC6920E97}"/>
              </a:ext>
            </a:extLst>
          </p:cNvPr>
          <p:cNvSpPr/>
          <p:nvPr userDrawn="1"/>
        </p:nvSpPr>
        <p:spPr bwMode="auto">
          <a:xfrm>
            <a:off x="365125" y="366714"/>
            <a:ext cx="10583862" cy="804862"/>
          </a:xfrm>
          <a:prstGeom prst="round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a:xfrm>
            <a:off x="9739223" y="6343650"/>
            <a:ext cx="1209764" cy="269875"/>
          </a:xfrm>
        </p:spPr>
        <p:txBody>
          <a:bodyPr/>
          <a:lstStyle>
            <a:lvl1pPr>
              <a:defRPr>
                <a:solidFill>
                  <a:schemeClr val="tx1"/>
                </a:solidFill>
              </a:defRPr>
            </a:lvl1pPr>
          </a:lstStyle>
          <a:p>
            <a:fld id="{84741D83-B006-4893-8541-66BA34E08C4B}" type="datetime4">
              <a:rPr lang="en-GB" smtClean="0"/>
              <a:pPr/>
              <a:t>7 August 2025</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a:prstGeom prst="roundRect">
            <a:avLst>
              <a:gd name="adj" fmla="val 5422"/>
            </a:avLst>
          </a:prstGeom>
          <a:solidFill>
            <a:schemeClr val="bg1"/>
          </a:solidFill>
        </p:spPr>
        <p:txBody>
          <a:bodyPr lIns="0" rIns="0">
            <a:noAutofit/>
          </a:bodyPr>
          <a:lstStyle>
            <a:lvl1pPr>
              <a:defRPr/>
            </a:lvl1pPr>
          </a:lstStyle>
          <a:p>
            <a:r>
              <a:rPr lang="en-GB"/>
              <a:t>Click CHART icons to insert chart.</a:t>
            </a:r>
            <a:br>
              <a:rPr lang="en-GB"/>
            </a:br>
            <a:r>
              <a:rPr lang="en-US"/>
              <a:t>Please ensure your chart title, legend, x and y axis titles are minimum 12 </a:t>
            </a:r>
            <a:r>
              <a:rPr lang="en-US" err="1"/>
              <a:t>pt</a:t>
            </a:r>
            <a:r>
              <a:rPr lang="en-US"/>
              <a:t>, Arial black for accessibility. </a:t>
            </a:r>
          </a:p>
          <a:p>
            <a:endParaRPr lang="en-GB"/>
          </a:p>
          <a:p>
            <a:endParaRPr lang="en-GB"/>
          </a:p>
        </p:txBody>
      </p:sp>
      <p:sp>
        <p:nvSpPr>
          <p:cNvPr id="2" name="Text Placeholder 5">
            <a:extLst>
              <a:ext uri="{FF2B5EF4-FFF2-40B4-BE49-F238E27FC236}">
                <a16:creationId xmlns:a16="http://schemas.microsoft.com/office/drawing/2014/main" id="{F072BFBB-BE70-5EB1-3005-1BE7F63BA561}"/>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1" name="Title 10">
            <a:extLst>
              <a:ext uri="{FF2B5EF4-FFF2-40B4-BE49-F238E27FC236}">
                <a16:creationId xmlns:a16="http://schemas.microsoft.com/office/drawing/2014/main" id="{E1931FDD-6B45-F0F7-4E89-CA23AB9D0253}"/>
              </a:ext>
            </a:extLst>
          </p:cNvPr>
          <p:cNvSpPr>
            <a:spLocks noGrp="1"/>
          </p:cNvSpPr>
          <p:nvPr>
            <p:ph type="title"/>
          </p:nvPr>
        </p:nvSpPr>
        <p:spPr>
          <a:xfrm>
            <a:off x="365125" y="366714"/>
            <a:ext cx="10390699" cy="722311"/>
          </a:xfrm>
        </p:spPr>
        <p:txBody>
          <a:bodyPr/>
          <a:lstStyle/>
          <a:p>
            <a:r>
              <a:rPr lang="en-US"/>
              <a:t>Click to edit Master title style</a:t>
            </a:r>
            <a:endParaRPr lang="en-GB"/>
          </a:p>
        </p:txBody>
      </p:sp>
    </p:spTree>
    <p:extLst>
      <p:ext uri="{BB962C8B-B14F-4D97-AF65-F5344CB8AC3E}">
        <p14:creationId xmlns:p14="http://schemas.microsoft.com/office/powerpoint/2010/main" val="212327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a:xfrm>
            <a:off x="9819910" y="6343650"/>
            <a:ext cx="1129077" cy="269875"/>
          </a:xfrm>
        </p:spPr>
        <p:txBody>
          <a:bodyPr/>
          <a:lstStyle>
            <a:lvl1pPr>
              <a:defRPr>
                <a:solidFill>
                  <a:schemeClr val="tx1"/>
                </a:solidFill>
              </a:defRPr>
            </a:lvl1pPr>
          </a:lstStyle>
          <a:p>
            <a:fld id="{346B58B4-0D72-4C8B-9355-854FB5782278}" type="datetime4">
              <a:rPr lang="en-GB" smtClean="0"/>
              <a:pPr/>
              <a:t>7 August 2025</a:t>
            </a:fld>
            <a:endParaRPr lang="en-GB"/>
          </a:p>
        </p:txBody>
      </p:sp>
      <p:sp>
        <p:nvSpPr>
          <p:cNvPr id="2" name="Text Placeholder 5">
            <a:extLst>
              <a:ext uri="{FF2B5EF4-FFF2-40B4-BE49-F238E27FC236}">
                <a16:creationId xmlns:a16="http://schemas.microsoft.com/office/drawing/2014/main" id="{AB2B180B-2C55-2881-CF8A-D1F00FD2469B}"/>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0" name="Rectangle: Rounded Corners 9">
            <a:extLst>
              <a:ext uri="{FF2B5EF4-FFF2-40B4-BE49-F238E27FC236}">
                <a16:creationId xmlns:a16="http://schemas.microsoft.com/office/drawing/2014/main" id="{9B7133B9-3315-9274-E26A-A698DB2B27EB}"/>
              </a:ext>
            </a:extLst>
          </p:cNvPr>
          <p:cNvSpPr/>
          <p:nvPr userDrawn="1"/>
        </p:nvSpPr>
        <p:spPr bwMode="auto">
          <a:xfrm>
            <a:off x="365125" y="1303338"/>
            <a:ext cx="11460163" cy="4489062"/>
          </a:xfrm>
          <a:prstGeom prst="roundRect">
            <a:avLst>
              <a:gd name="adj" fmla="val 6482"/>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11" name="Rectangle: Rounded Corners 10">
            <a:extLst>
              <a:ext uri="{FF2B5EF4-FFF2-40B4-BE49-F238E27FC236}">
                <a16:creationId xmlns:a16="http://schemas.microsoft.com/office/drawing/2014/main" id="{650B5A55-5952-3A43-4C3D-83B3F41228D7}"/>
              </a:ext>
            </a:extLst>
          </p:cNvPr>
          <p:cNvSpPr/>
          <p:nvPr userDrawn="1"/>
        </p:nvSpPr>
        <p:spPr bwMode="auto">
          <a:xfrm>
            <a:off x="365125" y="366714"/>
            <a:ext cx="10583862" cy="804862"/>
          </a:xfrm>
          <a:prstGeom prst="round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14" name="Title 13">
            <a:extLst>
              <a:ext uri="{FF2B5EF4-FFF2-40B4-BE49-F238E27FC236}">
                <a16:creationId xmlns:a16="http://schemas.microsoft.com/office/drawing/2014/main" id="{4C6D0825-270D-3CA3-C3AE-813B290752B9}"/>
              </a:ext>
            </a:extLst>
          </p:cNvPr>
          <p:cNvSpPr>
            <a:spLocks noGrp="1"/>
          </p:cNvSpPr>
          <p:nvPr>
            <p:ph type="title"/>
          </p:nvPr>
        </p:nvSpPr>
        <p:spPr>
          <a:xfrm>
            <a:off x="365125" y="366714"/>
            <a:ext cx="10421695" cy="722311"/>
          </a:xfrm>
        </p:spPr>
        <p:txBody>
          <a:bodyPr/>
          <a:lstStyle/>
          <a:p>
            <a:r>
              <a:rPr lang="en-US"/>
              <a:t>Click to edit Master title style</a:t>
            </a:r>
            <a:endParaRPr lang="en-GB"/>
          </a:p>
        </p:txBody>
      </p:sp>
    </p:spTree>
    <p:extLst>
      <p:ext uri="{BB962C8B-B14F-4D97-AF65-F5344CB8AC3E}">
        <p14:creationId xmlns:p14="http://schemas.microsoft.com/office/powerpoint/2010/main" val="72038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a:xfrm>
            <a:off x="9819910" y="6343650"/>
            <a:ext cx="1129077" cy="269875"/>
          </a:xfrm>
        </p:spPr>
        <p:txBody>
          <a:bodyPr/>
          <a:lstStyle>
            <a:lvl1pPr>
              <a:defRPr>
                <a:solidFill>
                  <a:schemeClr val="tx1"/>
                </a:solidFill>
              </a:defRPr>
            </a:lvl1pPr>
          </a:lstStyle>
          <a:p>
            <a:fld id="{18AF44B5-6D56-4B59-9C1D-2022F9BFF5DA}" type="datetime4">
              <a:rPr lang="en-GB" smtClean="0"/>
              <a:pPr/>
              <a:t>7 August 2025</a:t>
            </a:fld>
            <a:endParaRPr lang="en-GB"/>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lvl1pPr>
              <a:defRPr>
                <a:solidFill>
                  <a:schemeClr val="tx1"/>
                </a:solidFill>
              </a:defRPr>
            </a:lvl1pPr>
          </a:lstStyle>
          <a:p>
            <a:fld id="{9F9F533D-B52E-4A2F-BF72-0ADD2D94BD75}" type="slidenum">
              <a:rPr lang="en-GB" smtClean="0"/>
              <a:pPr/>
              <a:t>‹#›</a:t>
            </a:fld>
            <a:endParaRPr lang="en-GB"/>
          </a:p>
        </p:txBody>
      </p:sp>
      <p:sp>
        <p:nvSpPr>
          <p:cNvPr id="5" name="Text Placeholder 5">
            <a:extLst>
              <a:ext uri="{FF2B5EF4-FFF2-40B4-BE49-F238E27FC236}">
                <a16:creationId xmlns:a16="http://schemas.microsoft.com/office/drawing/2014/main" id="{17081B4C-D32C-E090-C7D3-FBAAFA418BB0}"/>
              </a:ext>
            </a:extLst>
          </p:cNvPr>
          <p:cNvSpPr>
            <a:spLocks noGrp="1"/>
          </p:cNvSpPr>
          <p:nvPr>
            <p:ph type="body" sz="quarter" idx="26" hasCustomPrompt="1"/>
          </p:nvPr>
        </p:nvSpPr>
        <p:spPr>
          <a:xfrm>
            <a:off x="365125" y="6091238"/>
            <a:ext cx="9505950" cy="522287"/>
          </a:xfrm>
          <a:prstGeom prst="rect">
            <a:avLst/>
          </a:prstGeom>
        </p:spPr>
        <p:txBody>
          <a:bodyPr wrap="square" lIns="0" tIns="72000" rIns="0" bIns="0" anchor="b" anchorCtr="0">
            <a:noAutofit/>
          </a:bodyPr>
          <a:lstStyle>
            <a:lvl1pPr marL="0" indent="0">
              <a:spcBef>
                <a:spcPts val="0"/>
              </a:spcBef>
              <a:spcAft>
                <a:spcPts val="0"/>
              </a:spcAft>
              <a:buNone/>
              <a:defRPr sz="1000" baseline="0">
                <a:solidFill>
                  <a:schemeClr val="tx1"/>
                </a:solidFill>
              </a:defRPr>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Rectangle: Rounded Corners 5">
            <a:extLst>
              <a:ext uri="{FF2B5EF4-FFF2-40B4-BE49-F238E27FC236}">
                <a16:creationId xmlns:a16="http://schemas.microsoft.com/office/drawing/2014/main" id="{4F55D6BF-140C-7517-00E1-E063CA058B72}"/>
              </a:ext>
            </a:extLst>
          </p:cNvPr>
          <p:cNvSpPr/>
          <p:nvPr userDrawn="1"/>
        </p:nvSpPr>
        <p:spPr bwMode="auto">
          <a:xfrm>
            <a:off x="365125" y="390525"/>
            <a:ext cx="11460163" cy="5401875"/>
          </a:xfrm>
          <a:prstGeom prst="roundRect">
            <a:avLst>
              <a:gd name="adj" fmla="val 5953"/>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Tree>
    <p:extLst>
      <p:ext uri="{BB962C8B-B14F-4D97-AF65-F5344CB8AC3E}">
        <p14:creationId xmlns:p14="http://schemas.microsoft.com/office/powerpoint/2010/main" val="301724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210B85-691C-7298-6DB6-61C25A5191F9}"/>
              </a:ext>
            </a:extLst>
          </p:cNvPr>
          <p:cNvGraphicFramePr>
            <a:graphicFrameLocks noChangeAspect="1"/>
          </p:cNvGraphicFramePr>
          <p:nvPr userDrawn="1">
            <p:custDataLst>
              <p:tags r:id="rId1"/>
            </p:custDataLst>
            <p:extLst>
              <p:ext uri="{D42A27DB-BD31-4B8C-83A1-F6EECF244321}">
                <p14:modId xmlns:p14="http://schemas.microsoft.com/office/powerpoint/2010/main" val="2476115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2E210B85-691C-7298-6DB6-61C25A5191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2100263"/>
            <a:ext cx="11460163" cy="2490787"/>
          </a:xfrm>
          <a:prstGeom prst="rect">
            <a:avLst/>
          </a:prstGeom>
          <a:noFill/>
        </p:spPr>
        <p:txBody>
          <a:bodyPr vert="horz">
            <a:no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800404"/>
            <a:ext cx="11460164" cy="475200"/>
          </a:xfrm>
          <a:prstGeom prst="rect">
            <a:avLst/>
          </a:prstGeom>
        </p:spPr>
        <p:txBody>
          <a:bodyPr wrap="square" lIns="72000" tIns="0" rIns="0" bIns="0" anchor="t" anchorCtr="0">
            <a:noAutofit/>
          </a:bodyPr>
          <a:lstStyle>
            <a:lvl1pPr marL="0" indent="0" algn="l">
              <a:spcBef>
                <a:spcPts val="0"/>
              </a:spcBef>
              <a:spcAft>
                <a:spcPts val="0"/>
              </a:spcAft>
              <a:buNone/>
              <a:defRPr sz="28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grpSp>
        <p:nvGrpSpPr>
          <p:cNvPr id="2" name="Group 1">
            <a:extLst>
              <a:ext uri="{FF2B5EF4-FFF2-40B4-BE49-F238E27FC236}">
                <a16:creationId xmlns:a16="http://schemas.microsoft.com/office/drawing/2014/main" id="{AF2B22C6-B116-D2FA-B69E-65CF72B35B7A}"/>
              </a:ext>
            </a:extLst>
          </p:cNvPr>
          <p:cNvGrpSpPr/>
          <p:nvPr userDrawn="1"/>
        </p:nvGrpSpPr>
        <p:grpSpPr>
          <a:xfrm rot="10800000" flipH="1" flipV="1">
            <a:off x="0" y="7938"/>
            <a:ext cx="5256621" cy="1351305"/>
            <a:chOff x="0" y="-7916"/>
            <a:chExt cx="18431747" cy="3773073"/>
          </a:xfrm>
        </p:grpSpPr>
        <p:sp>
          <p:nvSpPr>
            <p:cNvPr id="4" name="Rectangle 3">
              <a:extLst>
                <a:ext uri="{FF2B5EF4-FFF2-40B4-BE49-F238E27FC236}">
                  <a16:creationId xmlns:a16="http://schemas.microsoft.com/office/drawing/2014/main" id="{F72A52EF-1985-6A38-B17B-A3982693E5F2}"/>
                </a:ext>
              </a:extLst>
            </p:cNvPr>
            <p:cNvSpPr/>
            <p:nvPr userDrawn="1"/>
          </p:nvSpPr>
          <p:spPr>
            <a:xfrm>
              <a:off x="1" y="-7916"/>
              <a:ext cx="18431746" cy="3773073"/>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99083">
                  <a:srgbClr val="F26200"/>
                </a:gs>
                <a:gs pos="0">
                  <a:schemeClr val="tx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5" name="Rectangle 3">
              <a:extLst>
                <a:ext uri="{FF2B5EF4-FFF2-40B4-BE49-F238E27FC236}">
                  <a16:creationId xmlns:a16="http://schemas.microsoft.com/office/drawing/2014/main" id="{1EEA7038-6B10-54F8-8654-A5C6B260F6DF}"/>
                </a:ext>
              </a:extLst>
            </p:cNvPr>
            <p:cNvSpPr/>
            <p:nvPr userDrawn="1"/>
          </p:nvSpPr>
          <p:spPr>
            <a:xfrm>
              <a:off x="0" y="-1505"/>
              <a:ext cx="18431746" cy="3275560"/>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16000">
                  <a:schemeClr val="tx2"/>
                </a:gs>
                <a:gs pos="55000">
                  <a:srgbClr val="F8981B"/>
                </a:gs>
                <a:gs pos="35000">
                  <a:srgbClr val="F98D15"/>
                </a:gs>
                <a:gs pos="99083">
                  <a:srgbClr val="F26200"/>
                </a:gs>
                <a:gs pos="0">
                  <a:schemeClr val="tx2">
                    <a:lumMod val="75000"/>
                  </a:schemeClr>
                </a:gs>
                <a:gs pos="7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grpSp>
        <p:nvGrpSpPr>
          <p:cNvPr id="6" name="Group 5">
            <a:extLst>
              <a:ext uri="{FF2B5EF4-FFF2-40B4-BE49-F238E27FC236}">
                <a16:creationId xmlns:a16="http://schemas.microsoft.com/office/drawing/2014/main" id="{CF19FE7C-C08C-4CDF-325E-506CE8EE1323}"/>
              </a:ext>
            </a:extLst>
          </p:cNvPr>
          <p:cNvGrpSpPr/>
          <p:nvPr userDrawn="1"/>
        </p:nvGrpSpPr>
        <p:grpSpPr>
          <a:xfrm flipH="1" flipV="1">
            <a:off x="5256621" y="5272500"/>
            <a:ext cx="6935379" cy="1637476"/>
            <a:chOff x="0" y="-7916"/>
            <a:chExt cx="18431747" cy="3773073"/>
          </a:xfrm>
        </p:grpSpPr>
        <p:sp>
          <p:nvSpPr>
            <p:cNvPr id="7" name="Rectangle 3">
              <a:extLst>
                <a:ext uri="{FF2B5EF4-FFF2-40B4-BE49-F238E27FC236}">
                  <a16:creationId xmlns:a16="http://schemas.microsoft.com/office/drawing/2014/main" id="{FFDE9193-AA8B-98BC-1423-76C3240A790C}"/>
                </a:ext>
              </a:extLst>
            </p:cNvPr>
            <p:cNvSpPr/>
            <p:nvPr userDrawn="1"/>
          </p:nvSpPr>
          <p:spPr>
            <a:xfrm>
              <a:off x="1" y="-7916"/>
              <a:ext cx="18431746" cy="3773073"/>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99083">
                  <a:srgbClr val="F26200"/>
                </a:gs>
                <a:gs pos="0">
                  <a:schemeClr val="tx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11" name="Rectangle 3">
              <a:extLst>
                <a:ext uri="{FF2B5EF4-FFF2-40B4-BE49-F238E27FC236}">
                  <a16:creationId xmlns:a16="http://schemas.microsoft.com/office/drawing/2014/main" id="{D7E9B154-6261-CEFC-F095-2A1E5F8B8D95}"/>
                </a:ext>
              </a:extLst>
            </p:cNvPr>
            <p:cNvSpPr/>
            <p:nvPr userDrawn="1"/>
          </p:nvSpPr>
          <p:spPr>
            <a:xfrm>
              <a:off x="0" y="-1505"/>
              <a:ext cx="18431746" cy="3275560"/>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16000">
                  <a:schemeClr val="tx2"/>
                </a:gs>
                <a:gs pos="55000">
                  <a:srgbClr val="F8981B"/>
                </a:gs>
                <a:gs pos="35000">
                  <a:srgbClr val="F98D15"/>
                </a:gs>
                <a:gs pos="99083">
                  <a:srgbClr val="F26200"/>
                </a:gs>
                <a:gs pos="0">
                  <a:schemeClr val="tx2">
                    <a:lumMod val="75000"/>
                  </a:schemeClr>
                </a:gs>
                <a:gs pos="7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Tree>
    <p:extLst>
      <p:ext uri="{BB962C8B-B14F-4D97-AF65-F5344CB8AC3E}">
        <p14:creationId xmlns:p14="http://schemas.microsoft.com/office/powerpoint/2010/main" val="33953468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WARN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3810C-0168-8013-6BD1-DF4493DB8F41}"/>
              </a:ext>
            </a:extLst>
          </p:cNvPr>
          <p:cNvSpPr/>
          <p:nvPr userDrawn="1"/>
        </p:nvSpPr>
        <p:spPr bwMode="auto">
          <a:xfrm>
            <a:off x="242888" y="242888"/>
            <a:ext cx="11704637" cy="584835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GB" sz="9600" kern="0">
                <a:solidFill>
                  <a:schemeClr val="bg1"/>
                </a:solidFill>
              </a:rPr>
              <a:t>Do not use </a:t>
            </a:r>
            <a:br>
              <a:rPr lang="en-GB" sz="9600" kern="0">
                <a:solidFill>
                  <a:schemeClr val="bg1"/>
                </a:solidFill>
              </a:rPr>
            </a:br>
            <a:r>
              <a:rPr lang="en-GB" sz="9600" kern="0">
                <a:solidFill>
                  <a:schemeClr val="bg1"/>
                </a:solidFill>
              </a:rPr>
              <a:t>layouts that appear </a:t>
            </a:r>
            <a:br>
              <a:rPr lang="en-GB" sz="9600" kern="0">
                <a:solidFill>
                  <a:schemeClr val="bg1"/>
                </a:solidFill>
              </a:rPr>
            </a:br>
            <a:r>
              <a:rPr lang="en-GB" sz="9600" kern="0">
                <a:solidFill>
                  <a:schemeClr val="bg1"/>
                </a:solidFill>
              </a:rPr>
              <a:t>after this point</a:t>
            </a:r>
          </a:p>
        </p:txBody>
      </p:sp>
    </p:spTree>
    <p:extLst>
      <p:ext uri="{BB962C8B-B14F-4D97-AF65-F5344CB8AC3E}">
        <p14:creationId xmlns:p14="http://schemas.microsoft.com/office/powerpoint/2010/main" val="20224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40030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452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182083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52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28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23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684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15474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91599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87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04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346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271329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39930416"/>
      </p:ext>
    </p:extLst>
  </p:cSld>
  <p:clrMapOvr>
    <a:masterClrMapping/>
  </p:clrMapOvr>
  <p:transition spd="slow" advClick="0"/>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03065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37002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02275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0392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46538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02029"/>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008736"/>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828555"/>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628873"/>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01207"/>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4465040"/>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6505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97387"/>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05967"/>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21910"/>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5534"/>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733256"/>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97387"/>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905967"/>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621910"/>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295534"/>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733256"/>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5013176"/>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5013176"/>
            <a:ext cx="4204320"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4154593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9415EFA5-C4BD-8502-D9C1-4E3A0A746669}"/>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12E13C4B-3BC6-D573-363E-7878A7857FEB}"/>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031EBB64-09CF-4D3A-A090-90C5DAC087FC}"/>
              </a:ext>
            </a:extLst>
          </p:cNvPr>
          <p:cNvSpPr>
            <a:spLocks noGrp="1"/>
          </p:cNvSpPr>
          <p:nvPr>
            <p:ph idx="58" hasCustomPrompt="1"/>
          </p:nvPr>
        </p:nvSpPr>
        <p:spPr>
          <a:xfrm>
            <a:off x="2971800" y="1412776"/>
            <a:ext cx="4204320" cy="251460"/>
          </a:xfrm>
          <a:prstGeom prst="rect">
            <a:avLst/>
          </a:prstGeom>
        </p:spPr>
        <p:txBody>
          <a:bodyPr anchor="b"/>
          <a:lstStyle>
            <a:lvl1pPr marL="0" indent="0" algn="ctr">
              <a:lnSpc>
                <a:spcPts val="258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57C6C01-E139-01F3-6DAE-5F955953B4CC}"/>
              </a:ext>
            </a:extLst>
          </p:cNvPr>
          <p:cNvSpPr>
            <a:spLocks noGrp="1"/>
          </p:cNvSpPr>
          <p:nvPr>
            <p:ph idx="59" hasCustomPrompt="1"/>
          </p:nvPr>
        </p:nvSpPr>
        <p:spPr>
          <a:xfrm>
            <a:off x="7300732" y="1412776"/>
            <a:ext cx="4204320" cy="251460"/>
          </a:xfrm>
          <a:prstGeom prst="rect">
            <a:avLst/>
          </a:prstGeom>
        </p:spPr>
        <p:txBody>
          <a:bodyPr anchor="b"/>
          <a:lstStyle>
            <a:lvl1pPr marL="0" indent="0" algn="ctr">
              <a:lnSpc>
                <a:spcPts val="2580"/>
              </a:lnSpc>
              <a:buFontTx/>
              <a:buNone/>
              <a:defRPr sz="20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45427046-E67F-7F27-CD5D-3724E616D58A}"/>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6B0FAD99-0669-8C66-9066-2D60DECCDD88}"/>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F6D0B29B-D705-BFD5-FAF2-A5A1D68605D7}"/>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3D132762-F150-1503-D795-855B0A51854B}"/>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864A08D-FC6F-F1D1-E0F9-AA474E62A33B}"/>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83C9E5E2-4977-C0D4-1084-FDF28FCA6570}"/>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86ED0ED-DC70-B5C4-8C4D-AE5C740263A3}"/>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1E92EE52-3A6E-6FC0-9209-08B62A3E0FBE}"/>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2B691E43-B771-2679-A73D-862F87CC04F9}"/>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169AA94B-70AE-D2DD-2C33-8095090499D7}"/>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F433EB5-1EC3-955E-9AA6-48DB880365B2}"/>
              </a:ext>
            </a:extLst>
          </p:cNvPr>
          <p:cNvSpPr>
            <a:spLocks noGrp="1"/>
          </p:cNvSpPr>
          <p:nvPr>
            <p:ph idx="84" hasCustomPrompt="1"/>
          </p:nvPr>
        </p:nvSpPr>
        <p:spPr>
          <a:xfrm>
            <a:off x="2971800" y="4288520"/>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9BFDE57B-2A2F-2167-E07B-3CF7A14FFEF4}"/>
              </a:ext>
            </a:extLst>
          </p:cNvPr>
          <p:cNvSpPr>
            <a:spLocks noGrp="1"/>
          </p:cNvSpPr>
          <p:nvPr>
            <p:ph idx="85" hasCustomPrompt="1"/>
          </p:nvPr>
        </p:nvSpPr>
        <p:spPr>
          <a:xfrm>
            <a:off x="7295827" y="4288520"/>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A0C49456-37B3-E265-CB20-7B897100E126}"/>
              </a:ext>
            </a:extLst>
          </p:cNvPr>
          <p:cNvSpPr>
            <a:spLocks noGrp="1"/>
          </p:cNvSpPr>
          <p:nvPr>
            <p:ph idx="86" hasCustomPrompt="1"/>
          </p:nvPr>
        </p:nvSpPr>
        <p:spPr>
          <a:xfrm>
            <a:off x="9494278" y="4288520"/>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371BF83-6AAF-E380-74AD-1C7E61310D1D}"/>
              </a:ext>
            </a:extLst>
          </p:cNvPr>
          <p:cNvSpPr>
            <a:spLocks noGrp="1"/>
          </p:cNvSpPr>
          <p:nvPr>
            <p:ph idx="87" hasCustomPrompt="1"/>
          </p:nvPr>
        </p:nvSpPr>
        <p:spPr>
          <a:xfrm>
            <a:off x="5136286" y="4288520"/>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7FDEB86C-740B-9457-B377-53EEEF15989D}"/>
              </a:ext>
            </a:extLst>
          </p:cNvPr>
          <p:cNvSpPr>
            <a:spLocks noGrp="1"/>
          </p:cNvSpPr>
          <p:nvPr>
            <p:ph idx="88" hasCustomPrompt="1"/>
          </p:nvPr>
        </p:nvSpPr>
        <p:spPr>
          <a:xfrm>
            <a:off x="2954232" y="494116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CA173F-3F75-4B1D-6419-A0B249376C6E}"/>
              </a:ext>
            </a:extLst>
          </p:cNvPr>
          <p:cNvSpPr>
            <a:spLocks noGrp="1"/>
          </p:cNvSpPr>
          <p:nvPr>
            <p:ph idx="89" hasCustomPrompt="1"/>
          </p:nvPr>
        </p:nvSpPr>
        <p:spPr>
          <a:xfrm>
            <a:off x="7278259" y="494116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D952417-5F9C-A62B-E88C-6CF591C2F94E}"/>
              </a:ext>
            </a:extLst>
          </p:cNvPr>
          <p:cNvSpPr>
            <a:spLocks noGrp="1"/>
          </p:cNvSpPr>
          <p:nvPr>
            <p:ph idx="90" hasCustomPrompt="1"/>
          </p:nvPr>
        </p:nvSpPr>
        <p:spPr>
          <a:xfrm>
            <a:off x="9476710" y="494116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69A00B03-4FED-6CE2-06CA-BF14F3F0D02B}"/>
              </a:ext>
            </a:extLst>
          </p:cNvPr>
          <p:cNvSpPr>
            <a:spLocks noGrp="1"/>
          </p:cNvSpPr>
          <p:nvPr>
            <p:ph idx="91" hasCustomPrompt="1"/>
          </p:nvPr>
        </p:nvSpPr>
        <p:spPr>
          <a:xfrm>
            <a:off x="5118718" y="4941168"/>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D6128B2C-3FD0-B04E-3CD3-6A90D32A5841}"/>
              </a:ext>
            </a:extLst>
          </p:cNvPr>
          <p:cNvSpPr>
            <a:spLocks noGrp="1"/>
          </p:cNvSpPr>
          <p:nvPr>
            <p:ph idx="92" hasCustomPrompt="1"/>
          </p:nvPr>
        </p:nvSpPr>
        <p:spPr>
          <a:xfrm>
            <a:off x="2971800" y="1821338"/>
            <a:ext cx="2011680" cy="251460"/>
          </a:xfrm>
          <a:prstGeom prst="rect">
            <a:avLst/>
          </a:prstGeom>
        </p:spPr>
        <p:txBody>
          <a:bodyPr anchor="b"/>
          <a:lstStyle>
            <a:lvl1pPr marL="0" indent="0" algn="ctr">
              <a:lnSpc>
                <a:spcPts val="2580"/>
              </a:lnSpc>
              <a:buFontTx/>
              <a:buNone/>
              <a:defRPr sz="20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40341819-9E61-E45D-0D30-DD3DAE055CE5}"/>
              </a:ext>
            </a:extLst>
          </p:cNvPr>
          <p:cNvSpPr>
            <a:spLocks noGrp="1"/>
          </p:cNvSpPr>
          <p:nvPr>
            <p:ph idx="93" hasCustomPrompt="1"/>
          </p:nvPr>
        </p:nvSpPr>
        <p:spPr>
          <a:xfrm>
            <a:off x="5164440" y="1821338"/>
            <a:ext cx="2011680" cy="251460"/>
          </a:xfrm>
          <a:prstGeom prst="rect">
            <a:avLst/>
          </a:prstGeom>
        </p:spPr>
        <p:txBody>
          <a:bodyPr anchor="b"/>
          <a:lstStyle>
            <a:lvl1pPr marL="0" indent="0" algn="ctr">
              <a:lnSpc>
                <a:spcPts val="2580"/>
              </a:lnSpc>
              <a:buFontTx/>
              <a:buNone/>
              <a:defRPr sz="20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E5806B6-DDF3-2E77-D973-CC70A1258E79}"/>
              </a:ext>
            </a:extLst>
          </p:cNvPr>
          <p:cNvSpPr>
            <a:spLocks noGrp="1"/>
          </p:cNvSpPr>
          <p:nvPr>
            <p:ph idx="94" hasCustomPrompt="1"/>
          </p:nvPr>
        </p:nvSpPr>
        <p:spPr>
          <a:xfrm>
            <a:off x="9493372" y="1821338"/>
            <a:ext cx="2011680" cy="251460"/>
          </a:xfrm>
          <a:prstGeom prst="rect">
            <a:avLst/>
          </a:prstGeom>
        </p:spPr>
        <p:txBody>
          <a:bodyPr anchor="b"/>
          <a:lstStyle>
            <a:lvl1pPr marL="0" indent="0" algn="ctr">
              <a:lnSpc>
                <a:spcPts val="2580"/>
              </a:lnSpc>
              <a:buFontTx/>
              <a:buNone/>
              <a:defRPr sz="20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E6522D3D-CAF5-DB36-62EA-67E398F17D13}"/>
              </a:ext>
            </a:extLst>
          </p:cNvPr>
          <p:cNvSpPr>
            <a:spLocks noGrp="1"/>
          </p:cNvSpPr>
          <p:nvPr>
            <p:ph idx="95" hasCustomPrompt="1"/>
          </p:nvPr>
        </p:nvSpPr>
        <p:spPr>
          <a:xfrm>
            <a:off x="7300732" y="1821338"/>
            <a:ext cx="2011680" cy="251460"/>
          </a:xfrm>
          <a:prstGeom prst="rect">
            <a:avLst/>
          </a:prstGeom>
        </p:spPr>
        <p:txBody>
          <a:bodyPr anchor="b"/>
          <a:lstStyle>
            <a:lvl1pPr marL="0" indent="0" algn="ctr">
              <a:lnSpc>
                <a:spcPts val="2580"/>
              </a:lnSpc>
              <a:buFontTx/>
              <a:buNone/>
              <a:defRPr sz="20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AA563AC-9A05-4F95-D40A-39D4EBE9C55A}"/>
              </a:ext>
            </a:extLst>
          </p:cNvPr>
          <p:cNvSpPr>
            <a:spLocks noGrp="1"/>
          </p:cNvSpPr>
          <p:nvPr>
            <p:ph idx="96" hasCustomPrompt="1"/>
          </p:nvPr>
        </p:nvSpPr>
        <p:spPr>
          <a:xfrm>
            <a:off x="2971800" y="2894643"/>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EE6E797-372B-AE13-C537-744ACB3DBCF9}"/>
              </a:ext>
            </a:extLst>
          </p:cNvPr>
          <p:cNvSpPr>
            <a:spLocks noGrp="1"/>
          </p:cNvSpPr>
          <p:nvPr>
            <p:ph idx="97" hasCustomPrompt="1"/>
          </p:nvPr>
        </p:nvSpPr>
        <p:spPr>
          <a:xfrm>
            <a:off x="7295827" y="2894643"/>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9EFEC697-3855-13C4-4C86-3A49F73D9010}"/>
              </a:ext>
            </a:extLst>
          </p:cNvPr>
          <p:cNvSpPr>
            <a:spLocks noGrp="1"/>
          </p:cNvSpPr>
          <p:nvPr>
            <p:ph idx="98" hasCustomPrompt="1"/>
          </p:nvPr>
        </p:nvSpPr>
        <p:spPr>
          <a:xfrm>
            <a:off x="9494278" y="2894643"/>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C1A150F0-A197-7C88-3873-BA09FBB9187F}"/>
              </a:ext>
            </a:extLst>
          </p:cNvPr>
          <p:cNvSpPr>
            <a:spLocks noGrp="1"/>
          </p:cNvSpPr>
          <p:nvPr>
            <p:ph idx="99" hasCustomPrompt="1"/>
          </p:nvPr>
        </p:nvSpPr>
        <p:spPr>
          <a:xfrm>
            <a:off x="5136286" y="2894643"/>
            <a:ext cx="2011680" cy="585216"/>
          </a:xfrm>
          <a:prstGeom prst="rect">
            <a:avLst/>
          </a:prstGeom>
        </p:spPr>
        <p:txBody>
          <a:bodyPr anchor="ctr"/>
          <a:lstStyle>
            <a:lvl1pPr marL="0" indent="0" algn="ctr">
              <a:lnSpc>
                <a:spcPct val="100000"/>
              </a:lnSpc>
              <a:spcBef>
                <a:spcPts val="0"/>
              </a:spcBef>
              <a:spcAft>
                <a:spcPts val="0"/>
              </a:spcAft>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2903960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9738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0596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21910"/>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5534"/>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084831" cy="283464"/>
          </a:xfrm>
          <a:prstGeom prst="rect">
            <a:avLst/>
          </a:prstGeom>
        </p:spPr>
        <p:txBody>
          <a:bodyPr anchor="ctr"/>
          <a:lstStyle>
            <a:lvl1pPr marL="0" indent="0" algn="ctr">
              <a:lnSpc>
                <a:spcPts val="2300"/>
              </a:lnSpc>
              <a:buFontTx/>
              <a:buNone/>
              <a:defRPr sz="15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73325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501317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2C187074-83E9-D881-4DA5-141CE6E24FB3}"/>
              </a:ext>
            </a:extLst>
          </p:cNvPr>
          <p:cNvSpPr>
            <a:spLocks noGrp="1"/>
          </p:cNvSpPr>
          <p:nvPr>
            <p:ph idx="81" hasCustomPrompt="1"/>
          </p:nvPr>
        </p:nvSpPr>
        <p:spPr>
          <a:xfrm>
            <a:off x="2962656" y="1801982"/>
            <a:ext cx="1005840" cy="279826"/>
          </a:xfrm>
          <a:prstGeom prst="rect">
            <a:avLst/>
          </a:prstGeom>
        </p:spPr>
        <p:txBody>
          <a:bodyPr anchor="t"/>
          <a:lstStyle>
            <a:lvl1pPr marL="0" indent="0" algn="ctr">
              <a:lnSpc>
                <a:spcPts val="2300"/>
              </a:lnSpc>
              <a:buFontTx/>
              <a:buNone/>
              <a:defRPr sz="13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369914C0-1794-9019-D4D6-15E3F292BCC4}"/>
              </a:ext>
            </a:extLst>
          </p:cNvPr>
          <p:cNvSpPr>
            <a:spLocks noGrp="1"/>
          </p:cNvSpPr>
          <p:nvPr>
            <p:ph idx="82" hasCustomPrompt="1"/>
          </p:nvPr>
        </p:nvSpPr>
        <p:spPr>
          <a:xfrm>
            <a:off x="4042718" y="1801982"/>
            <a:ext cx="1014984" cy="279826"/>
          </a:xfrm>
          <a:prstGeom prst="rect">
            <a:avLst/>
          </a:prstGeom>
        </p:spPr>
        <p:txBody>
          <a:bodyPr anchor="t"/>
          <a:lstStyle>
            <a:lvl1pPr marL="0" indent="0" algn="ctr">
              <a:lnSpc>
                <a:spcPts val="2300"/>
              </a:lnSpc>
              <a:buFontTx/>
              <a:buNone/>
              <a:defRPr sz="13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CDB5E41-F969-0242-6A54-38A5AFF44C87}"/>
              </a:ext>
            </a:extLst>
          </p:cNvPr>
          <p:cNvSpPr>
            <a:spLocks noGrp="1"/>
          </p:cNvSpPr>
          <p:nvPr>
            <p:ph idx="83" hasCustomPrompt="1"/>
          </p:nvPr>
        </p:nvSpPr>
        <p:spPr>
          <a:xfrm>
            <a:off x="5113638" y="1420982"/>
            <a:ext cx="2084831" cy="283464"/>
          </a:xfrm>
          <a:prstGeom prst="rect">
            <a:avLst/>
          </a:prstGeom>
        </p:spPr>
        <p:txBody>
          <a:bodyPr anchor="ctr"/>
          <a:lstStyle>
            <a:lvl1pPr marL="0" indent="0" algn="ctr">
              <a:lnSpc>
                <a:spcPts val="2300"/>
              </a:lnSpc>
              <a:buFontTx/>
              <a:buNone/>
              <a:defRPr sz="15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0AB2B3FA-A557-A8E1-6462-6DB51A3390D1}"/>
              </a:ext>
            </a:extLst>
          </p:cNvPr>
          <p:cNvSpPr>
            <a:spLocks noGrp="1"/>
          </p:cNvSpPr>
          <p:nvPr>
            <p:ph idx="84" hasCustomPrompt="1"/>
          </p:nvPr>
        </p:nvSpPr>
        <p:spPr>
          <a:xfrm>
            <a:off x="5104494" y="1801982"/>
            <a:ext cx="1005840" cy="279826"/>
          </a:xfrm>
          <a:prstGeom prst="rect">
            <a:avLst/>
          </a:prstGeom>
        </p:spPr>
        <p:txBody>
          <a:bodyPr anchor="t"/>
          <a:lstStyle>
            <a:lvl1pPr marL="0" indent="0" algn="ctr">
              <a:lnSpc>
                <a:spcPts val="2300"/>
              </a:lnSpc>
              <a:buFontTx/>
              <a:buNone/>
              <a:defRPr sz="13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6B9F1036-900A-EC38-37E6-9711A92CCA02}"/>
              </a:ext>
            </a:extLst>
          </p:cNvPr>
          <p:cNvSpPr>
            <a:spLocks noGrp="1"/>
          </p:cNvSpPr>
          <p:nvPr>
            <p:ph idx="85" hasCustomPrompt="1"/>
          </p:nvPr>
        </p:nvSpPr>
        <p:spPr>
          <a:xfrm>
            <a:off x="6184556" y="1801982"/>
            <a:ext cx="1014984" cy="279826"/>
          </a:xfrm>
          <a:prstGeom prst="rect">
            <a:avLst/>
          </a:prstGeom>
        </p:spPr>
        <p:txBody>
          <a:bodyPr anchor="t"/>
          <a:lstStyle>
            <a:lvl1pPr marL="0" indent="0" algn="ctr">
              <a:lnSpc>
                <a:spcPts val="2300"/>
              </a:lnSpc>
              <a:buFontTx/>
              <a:buNone/>
              <a:defRPr sz="13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DBC47581-46FE-9C50-47AD-407FFBAF3DAA}"/>
              </a:ext>
            </a:extLst>
          </p:cNvPr>
          <p:cNvSpPr>
            <a:spLocks noGrp="1"/>
          </p:cNvSpPr>
          <p:nvPr>
            <p:ph idx="86" hasCustomPrompt="1"/>
          </p:nvPr>
        </p:nvSpPr>
        <p:spPr>
          <a:xfrm>
            <a:off x="7263714" y="1420982"/>
            <a:ext cx="2084831" cy="283464"/>
          </a:xfrm>
          <a:prstGeom prst="rect">
            <a:avLst/>
          </a:prstGeom>
        </p:spPr>
        <p:txBody>
          <a:bodyPr anchor="ctr"/>
          <a:lstStyle>
            <a:lvl1pPr marL="0" indent="0" algn="ctr">
              <a:lnSpc>
                <a:spcPts val="2300"/>
              </a:lnSpc>
              <a:buFontTx/>
              <a:buNone/>
              <a:defRPr sz="15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AFB08CA9-AFAC-DB57-320B-E5F0F074362C}"/>
              </a:ext>
            </a:extLst>
          </p:cNvPr>
          <p:cNvSpPr>
            <a:spLocks noGrp="1"/>
          </p:cNvSpPr>
          <p:nvPr>
            <p:ph idx="87" hasCustomPrompt="1"/>
          </p:nvPr>
        </p:nvSpPr>
        <p:spPr>
          <a:xfrm>
            <a:off x="7254570" y="1801982"/>
            <a:ext cx="1005840" cy="279826"/>
          </a:xfrm>
          <a:prstGeom prst="rect">
            <a:avLst/>
          </a:prstGeom>
        </p:spPr>
        <p:txBody>
          <a:bodyPr anchor="t"/>
          <a:lstStyle>
            <a:lvl1pPr marL="0" indent="0" algn="ctr">
              <a:lnSpc>
                <a:spcPts val="2300"/>
              </a:lnSpc>
              <a:buFontTx/>
              <a:buNone/>
              <a:defRPr sz="13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E08990AA-AF06-5175-96D1-7DF2CB8C6A84}"/>
              </a:ext>
            </a:extLst>
          </p:cNvPr>
          <p:cNvSpPr>
            <a:spLocks noGrp="1"/>
          </p:cNvSpPr>
          <p:nvPr>
            <p:ph idx="88" hasCustomPrompt="1"/>
          </p:nvPr>
        </p:nvSpPr>
        <p:spPr>
          <a:xfrm>
            <a:off x="8334632" y="1801982"/>
            <a:ext cx="1014984" cy="279826"/>
          </a:xfrm>
          <a:prstGeom prst="rect">
            <a:avLst/>
          </a:prstGeom>
        </p:spPr>
        <p:txBody>
          <a:bodyPr anchor="t"/>
          <a:lstStyle>
            <a:lvl1pPr marL="0" indent="0" algn="ctr">
              <a:lnSpc>
                <a:spcPts val="2300"/>
              </a:lnSpc>
              <a:buFontTx/>
              <a:buNone/>
              <a:defRPr sz="13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F31CEE91-05D6-72F7-3512-394C5B833B95}"/>
              </a:ext>
            </a:extLst>
          </p:cNvPr>
          <p:cNvSpPr>
            <a:spLocks noGrp="1"/>
          </p:cNvSpPr>
          <p:nvPr>
            <p:ph idx="89" hasCustomPrompt="1"/>
          </p:nvPr>
        </p:nvSpPr>
        <p:spPr>
          <a:xfrm>
            <a:off x="9422027" y="1420982"/>
            <a:ext cx="2084831" cy="283464"/>
          </a:xfrm>
          <a:prstGeom prst="rect">
            <a:avLst/>
          </a:prstGeom>
        </p:spPr>
        <p:txBody>
          <a:bodyPr anchor="ctr"/>
          <a:lstStyle>
            <a:lvl1pPr marL="0" indent="0" algn="ctr">
              <a:lnSpc>
                <a:spcPts val="2300"/>
              </a:lnSpc>
              <a:buFontTx/>
              <a:buNone/>
              <a:defRPr sz="15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98590E7D-4332-C3E5-9752-7A15CACBF78A}"/>
              </a:ext>
            </a:extLst>
          </p:cNvPr>
          <p:cNvSpPr>
            <a:spLocks noGrp="1"/>
          </p:cNvSpPr>
          <p:nvPr>
            <p:ph idx="90" hasCustomPrompt="1"/>
          </p:nvPr>
        </p:nvSpPr>
        <p:spPr>
          <a:xfrm>
            <a:off x="9412883" y="1801982"/>
            <a:ext cx="1005840" cy="279826"/>
          </a:xfrm>
          <a:prstGeom prst="rect">
            <a:avLst/>
          </a:prstGeom>
        </p:spPr>
        <p:txBody>
          <a:bodyPr anchor="t"/>
          <a:lstStyle>
            <a:lvl1pPr marL="0" indent="0" algn="ctr">
              <a:lnSpc>
                <a:spcPts val="2300"/>
              </a:lnSpc>
              <a:buFontTx/>
              <a:buNone/>
              <a:defRPr sz="13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31A421C-6E36-8880-1EC6-3EDD51AB3491}"/>
              </a:ext>
            </a:extLst>
          </p:cNvPr>
          <p:cNvSpPr>
            <a:spLocks noGrp="1"/>
          </p:cNvSpPr>
          <p:nvPr>
            <p:ph idx="91" hasCustomPrompt="1"/>
          </p:nvPr>
        </p:nvSpPr>
        <p:spPr>
          <a:xfrm>
            <a:off x="10492945" y="1801982"/>
            <a:ext cx="1014984" cy="279826"/>
          </a:xfrm>
          <a:prstGeom prst="rect">
            <a:avLst/>
          </a:prstGeom>
        </p:spPr>
        <p:txBody>
          <a:bodyPr anchor="t"/>
          <a:lstStyle>
            <a:lvl1pPr marL="0" indent="0" algn="ctr">
              <a:lnSpc>
                <a:spcPts val="2300"/>
              </a:lnSpc>
              <a:buFontTx/>
              <a:buNone/>
              <a:defRPr sz="13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FF61B2E4-9180-D0B0-76B4-6E7030B24645}"/>
              </a:ext>
            </a:extLst>
          </p:cNvPr>
          <p:cNvSpPr>
            <a:spLocks noGrp="1"/>
          </p:cNvSpPr>
          <p:nvPr>
            <p:ph idx="92" hasCustomPrompt="1"/>
          </p:nvPr>
        </p:nvSpPr>
        <p:spPr>
          <a:xfrm>
            <a:off x="4042718" y="219738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0691B373-607C-0B8E-8517-B6781CF5B524}"/>
              </a:ext>
            </a:extLst>
          </p:cNvPr>
          <p:cNvSpPr>
            <a:spLocks noGrp="1"/>
          </p:cNvSpPr>
          <p:nvPr>
            <p:ph idx="93" hasCustomPrompt="1"/>
          </p:nvPr>
        </p:nvSpPr>
        <p:spPr>
          <a:xfrm>
            <a:off x="4042718" y="290596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2E7FB42F-A712-D623-7B4F-12B9D922F591}"/>
              </a:ext>
            </a:extLst>
          </p:cNvPr>
          <p:cNvSpPr>
            <a:spLocks noGrp="1"/>
          </p:cNvSpPr>
          <p:nvPr>
            <p:ph idx="94" hasCustomPrompt="1"/>
          </p:nvPr>
        </p:nvSpPr>
        <p:spPr>
          <a:xfrm>
            <a:off x="4042718" y="3621910"/>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42E5C68C-A010-5EEC-054C-57E3456B44D8}"/>
              </a:ext>
            </a:extLst>
          </p:cNvPr>
          <p:cNvSpPr>
            <a:spLocks noGrp="1"/>
          </p:cNvSpPr>
          <p:nvPr>
            <p:ph idx="95" hasCustomPrompt="1"/>
          </p:nvPr>
        </p:nvSpPr>
        <p:spPr>
          <a:xfrm>
            <a:off x="4042718" y="4295534"/>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D8EAF60B-127C-F57F-F774-FA4243494BCA}"/>
              </a:ext>
            </a:extLst>
          </p:cNvPr>
          <p:cNvSpPr>
            <a:spLocks noGrp="1"/>
          </p:cNvSpPr>
          <p:nvPr>
            <p:ph idx="96" hasCustomPrompt="1"/>
          </p:nvPr>
        </p:nvSpPr>
        <p:spPr>
          <a:xfrm>
            <a:off x="4046811" y="573325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1946AA95-6567-B57A-AD89-5642BD1CFFF8}"/>
              </a:ext>
            </a:extLst>
          </p:cNvPr>
          <p:cNvSpPr>
            <a:spLocks noGrp="1"/>
          </p:cNvSpPr>
          <p:nvPr>
            <p:ph idx="97" hasCustomPrompt="1"/>
          </p:nvPr>
        </p:nvSpPr>
        <p:spPr>
          <a:xfrm>
            <a:off x="4042718" y="501317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8BF92046-D54D-8392-88A7-CB039BA4B474}"/>
              </a:ext>
            </a:extLst>
          </p:cNvPr>
          <p:cNvSpPr>
            <a:spLocks noGrp="1"/>
          </p:cNvSpPr>
          <p:nvPr>
            <p:ph idx="98" hasCustomPrompt="1"/>
          </p:nvPr>
        </p:nvSpPr>
        <p:spPr>
          <a:xfrm>
            <a:off x="5116940" y="219738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C306E66-14C5-FD2A-9263-35697A2FE7A3}"/>
              </a:ext>
            </a:extLst>
          </p:cNvPr>
          <p:cNvSpPr>
            <a:spLocks noGrp="1"/>
          </p:cNvSpPr>
          <p:nvPr>
            <p:ph idx="99" hasCustomPrompt="1"/>
          </p:nvPr>
        </p:nvSpPr>
        <p:spPr>
          <a:xfrm>
            <a:off x="5116940" y="290596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9974E8EA-E35E-3261-65E6-716778F6C997}"/>
              </a:ext>
            </a:extLst>
          </p:cNvPr>
          <p:cNvSpPr>
            <a:spLocks noGrp="1"/>
          </p:cNvSpPr>
          <p:nvPr>
            <p:ph idx="100" hasCustomPrompt="1"/>
          </p:nvPr>
        </p:nvSpPr>
        <p:spPr>
          <a:xfrm>
            <a:off x="5116940" y="3621910"/>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B3456AFC-A7B3-DD95-DD9E-5227DB1C67FA}"/>
              </a:ext>
            </a:extLst>
          </p:cNvPr>
          <p:cNvSpPr>
            <a:spLocks noGrp="1"/>
          </p:cNvSpPr>
          <p:nvPr>
            <p:ph idx="101" hasCustomPrompt="1"/>
          </p:nvPr>
        </p:nvSpPr>
        <p:spPr>
          <a:xfrm>
            <a:off x="5116940" y="4295534"/>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7549D95-18A8-D11D-6D72-3CD1C6DDE1D1}"/>
              </a:ext>
            </a:extLst>
          </p:cNvPr>
          <p:cNvSpPr>
            <a:spLocks noGrp="1"/>
          </p:cNvSpPr>
          <p:nvPr>
            <p:ph idx="102" hasCustomPrompt="1"/>
          </p:nvPr>
        </p:nvSpPr>
        <p:spPr>
          <a:xfrm>
            <a:off x="5121033" y="573325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1F5486F2-2790-A3E6-2C48-EAA4C19F40DD}"/>
              </a:ext>
            </a:extLst>
          </p:cNvPr>
          <p:cNvSpPr>
            <a:spLocks noGrp="1"/>
          </p:cNvSpPr>
          <p:nvPr>
            <p:ph idx="103" hasCustomPrompt="1"/>
          </p:nvPr>
        </p:nvSpPr>
        <p:spPr>
          <a:xfrm>
            <a:off x="5116940" y="501317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5E34F10-4ACC-5959-C0BD-12BC4D6D1705}"/>
              </a:ext>
            </a:extLst>
          </p:cNvPr>
          <p:cNvSpPr>
            <a:spLocks noGrp="1"/>
          </p:cNvSpPr>
          <p:nvPr>
            <p:ph idx="104" hasCustomPrompt="1"/>
          </p:nvPr>
        </p:nvSpPr>
        <p:spPr>
          <a:xfrm>
            <a:off x="6201773" y="219738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83C8CBA7-582A-946A-4609-DB3AEC450C7C}"/>
              </a:ext>
            </a:extLst>
          </p:cNvPr>
          <p:cNvSpPr>
            <a:spLocks noGrp="1"/>
          </p:cNvSpPr>
          <p:nvPr>
            <p:ph idx="105" hasCustomPrompt="1"/>
          </p:nvPr>
        </p:nvSpPr>
        <p:spPr>
          <a:xfrm>
            <a:off x="6201773" y="290596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A2F21D3C-8594-C1DE-AACC-B4AEBF8BB97D}"/>
              </a:ext>
            </a:extLst>
          </p:cNvPr>
          <p:cNvSpPr>
            <a:spLocks noGrp="1"/>
          </p:cNvSpPr>
          <p:nvPr>
            <p:ph idx="106" hasCustomPrompt="1"/>
          </p:nvPr>
        </p:nvSpPr>
        <p:spPr>
          <a:xfrm>
            <a:off x="6201773" y="3621910"/>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E18FF50A-5A95-BDA9-C9E1-D912273335C3}"/>
              </a:ext>
            </a:extLst>
          </p:cNvPr>
          <p:cNvSpPr>
            <a:spLocks noGrp="1"/>
          </p:cNvSpPr>
          <p:nvPr>
            <p:ph idx="107" hasCustomPrompt="1"/>
          </p:nvPr>
        </p:nvSpPr>
        <p:spPr>
          <a:xfrm>
            <a:off x="6201773" y="4295534"/>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2AF67610-999B-7CEA-0FFE-AF3828D9315E}"/>
              </a:ext>
            </a:extLst>
          </p:cNvPr>
          <p:cNvSpPr>
            <a:spLocks noGrp="1"/>
          </p:cNvSpPr>
          <p:nvPr>
            <p:ph idx="108" hasCustomPrompt="1"/>
          </p:nvPr>
        </p:nvSpPr>
        <p:spPr>
          <a:xfrm>
            <a:off x="6205866" y="573325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8CDD99E-2FBF-8DC0-CFD4-3EE4DA35688D}"/>
              </a:ext>
            </a:extLst>
          </p:cNvPr>
          <p:cNvSpPr>
            <a:spLocks noGrp="1"/>
          </p:cNvSpPr>
          <p:nvPr>
            <p:ph idx="109" hasCustomPrompt="1"/>
          </p:nvPr>
        </p:nvSpPr>
        <p:spPr>
          <a:xfrm>
            <a:off x="6201773" y="501317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E56BA846-0921-6AFB-C3A4-3B4F432E2715}"/>
              </a:ext>
            </a:extLst>
          </p:cNvPr>
          <p:cNvSpPr>
            <a:spLocks noGrp="1"/>
          </p:cNvSpPr>
          <p:nvPr>
            <p:ph idx="110" hasCustomPrompt="1"/>
          </p:nvPr>
        </p:nvSpPr>
        <p:spPr>
          <a:xfrm>
            <a:off x="7280189" y="219738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2134192B-8B7B-52E7-92BD-6DC13FDE3AE1}"/>
              </a:ext>
            </a:extLst>
          </p:cNvPr>
          <p:cNvSpPr>
            <a:spLocks noGrp="1"/>
          </p:cNvSpPr>
          <p:nvPr>
            <p:ph idx="111" hasCustomPrompt="1"/>
          </p:nvPr>
        </p:nvSpPr>
        <p:spPr>
          <a:xfrm>
            <a:off x="7280189" y="290596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682A9716-0D72-7ADC-124A-8550BBAC8F0C}"/>
              </a:ext>
            </a:extLst>
          </p:cNvPr>
          <p:cNvSpPr>
            <a:spLocks noGrp="1"/>
          </p:cNvSpPr>
          <p:nvPr>
            <p:ph idx="112" hasCustomPrompt="1"/>
          </p:nvPr>
        </p:nvSpPr>
        <p:spPr>
          <a:xfrm>
            <a:off x="7280189" y="3621910"/>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3272730A-54CB-4F15-FB60-4D7C1121A96A}"/>
              </a:ext>
            </a:extLst>
          </p:cNvPr>
          <p:cNvSpPr>
            <a:spLocks noGrp="1"/>
          </p:cNvSpPr>
          <p:nvPr>
            <p:ph idx="113" hasCustomPrompt="1"/>
          </p:nvPr>
        </p:nvSpPr>
        <p:spPr>
          <a:xfrm>
            <a:off x="7280189" y="4295534"/>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E821F167-C5CB-4452-5601-2F18991C2AEA}"/>
              </a:ext>
            </a:extLst>
          </p:cNvPr>
          <p:cNvSpPr>
            <a:spLocks noGrp="1"/>
          </p:cNvSpPr>
          <p:nvPr>
            <p:ph idx="114" hasCustomPrompt="1"/>
          </p:nvPr>
        </p:nvSpPr>
        <p:spPr>
          <a:xfrm>
            <a:off x="7284282" y="573325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2A6D5D6A-68DE-E820-DE8B-2E39390E1238}"/>
              </a:ext>
            </a:extLst>
          </p:cNvPr>
          <p:cNvSpPr>
            <a:spLocks noGrp="1"/>
          </p:cNvSpPr>
          <p:nvPr>
            <p:ph idx="115" hasCustomPrompt="1"/>
          </p:nvPr>
        </p:nvSpPr>
        <p:spPr>
          <a:xfrm>
            <a:off x="7280189" y="501317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7CBB3E30-29AB-659C-798E-4A461B96FEAA}"/>
              </a:ext>
            </a:extLst>
          </p:cNvPr>
          <p:cNvSpPr>
            <a:spLocks noGrp="1"/>
          </p:cNvSpPr>
          <p:nvPr>
            <p:ph idx="116" hasCustomPrompt="1"/>
          </p:nvPr>
        </p:nvSpPr>
        <p:spPr>
          <a:xfrm>
            <a:off x="8351107" y="219738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F6F8DB5A-0635-4B8E-7B59-FA8EC2246D21}"/>
              </a:ext>
            </a:extLst>
          </p:cNvPr>
          <p:cNvSpPr>
            <a:spLocks noGrp="1"/>
          </p:cNvSpPr>
          <p:nvPr>
            <p:ph idx="117" hasCustomPrompt="1"/>
          </p:nvPr>
        </p:nvSpPr>
        <p:spPr>
          <a:xfrm>
            <a:off x="8351107" y="290596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6F09684D-DB64-D3A1-0D6B-B1EBD27FA321}"/>
              </a:ext>
            </a:extLst>
          </p:cNvPr>
          <p:cNvSpPr>
            <a:spLocks noGrp="1"/>
          </p:cNvSpPr>
          <p:nvPr>
            <p:ph idx="118" hasCustomPrompt="1"/>
          </p:nvPr>
        </p:nvSpPr>
        <p:spPr>
          <a:xfrm>
            <a:off x="8351107" y="3621910"/>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E4649BF9-4F78-3A8D-EEA3-8FBB00EFA3C2}"/>
              </a:ext>
            </a:extLst>
          </p:cNvPr>
          <p:cNvSpPr>
            <a:spLocks noGrp="1"/>
          </p:cNvSpPr>
          <p:nvPr>
            <p:ph idx="119" hasCustomPrompt="1"/>
          </p:nvPr>
        </p:nvSpPr>
        <p:spPr>
          <a:xfrm>
            <a:off x="8351107" y="4295534"/>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98E460A1-7439-63BF-0EB0-92A012A5560F}"/>
              </a:ext>
            </a:extLst>
          </p:cNvPr>
          <p:cNvSpPr>
            <a:spLocks noGrp="1"/>
          </p:cNvSpPr>
          <p:nvPr>
            <p:ph idx="120" hasCustomPrompt="1"/>
          </p:nvPr>
        </p:nvSpPr>
        <p:spPr>
          <a:xfrm>
            <a:off x="8355200" y="573325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4DD16931-1CE8-4A08-007C-3F4B3421D6E0}"/>
              </a:ext>
            </a:extLst>
          </p:cNvPr>
          <p:cNvSpPr>
            <a:spLocks noGrp="1"/>
          </p:cNvSpPr>
          <p:nvPr>
            <p:ph idx="121" hasCustomPrompt="1"/>
          </p:nvPr>
        </p:nvSpPr>
        <p:spPr>
          <a:xfrm>
            <a:off x="8351107" y="501317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E29B35C2-2E9F-F70C-584B-606D3F3778B8}"/>
              </a:ext>
            </a:extLst>
          </p:cNvPr>
          <p:cNvSpPr>
            <a:spLocks noGrp="1"/>
          </p:cNvSpPr>
          <p:nvPr>
            <p:ph idx="122" hasCustomPrompt="1"/>
          </p:nvPr>
        </p:nvSpPr>
        <p:spPr>
          <a:xfrm>
            <a:off x="9425329" y="219738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0" name="Content Placeholder 2">
            <a:extLst>
              <a:ext uri="{FF2B5EF4-FFF2-40B4-BE49-F238E27FC236}">
                <a16:creationId xmlns:a16="http://schemas.microsoft.com/office/drawing/2014/main" id="{E308C53E-8EC8-95DA-4DBE-3A31FF9997AD}"/>
              </a:ext>
            </a:extLst>
          </p:cNvPr>
          <p:cNvSpPr>
            <a:spLocks noGrp="1"/>
          </p:cNvSpPr>
          <p:nvPr>
            <p:ph idx="123" hasCustomPrompt="1"/>
          </p:nvPr>
        </p:nvSpPr>
        <p:spPr>
          <a:xfrm>
            <a:off x="9425329" y="290596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1" name="Content Placeholder 2">
            <a:extLst>
              <a:ext uri="{FF2B5EF4-FFF2-40B4-BE49-F238E27FC236}">
                <a16:creationId xmlns:a16="http://schemas.microsoft.com/office/drawing/2014/main" id="{7E28C982-A251-08AE-D755-296590C9E5D0}"/>
              </a:ext>
            </a:extLst>
          </p:cNvPr>
          <p:cNvSpPr>
            <a:spLocks noGrp="1"/>
          </p:cNvSpPr>
          <p:nvPr>
            <p:ph idx="124" hasCustomPrompt="1"/>
          </p:nvPr>
        </p:nvSpPr>
        <p:spPr>
          <a:xfrm>
            <a:off x="9425329" y="3621910"/>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2" name="Content Placeholder 2">
            <a:extLst>
              <a:ext uri="{FF2B5EF4-FFF2-40B4-BE49-F238E27FC236}">
                <a16:creationId xmlns:a16="http://schemas.microsoft.com/office/drawing/2014/main" id="{3121C22B-EAED-27CF-B893-5DD2B8217FF8}"/>
              </a:ext>
            </a:extLst>
          </p:cNvPr>
          <p:cNvSpPr>
            <a:spLocks noGrp="1"/>
          </p:cNvSpPr>
          <p:nvPr>
            <p:ph idx="125" hasCustomPrompt="1"/>
          </p:nvPr>
        </p:nvSpPr>
        <p:spPr>
          <a:xfrm>
            <a:off x="9425329" y="4295534"/>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3" name="Content Placeholder 2">
            <a:extLst>
              <a:ext uri="{FF2B5EF4-FFF2-40B4-BE49-F238E27FC236}">
                <a16:creationId xmlns:a16="http://schemas.microsoft.com/office/drawing/2014/main" id="{385E6733-9E48-A9FB-E737-67E53B637DDC}"/>
              </a:ext>
            </a:extLst>
          </p:cNvPr>
          <p:cNvSpPr>
            <a:spLocks noGrp="1"/>
          </p:cNvSpPr>
          <p:nvPr>
            <p:ph idx="126" hasCustomPrompt="1"/>
          </p:nvPr>
        </p:nvSpPr>
        <p:spPr>
          <a:xfrm>
            <a:off x="9429422" y="573325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4" name="Content Placeholder 2">
            <a:extLst>
              <a:ext uri="{FF2B5EF4-FFF2-40B4-BE49-F238E27FC236}">
                <a16:creationId xmlns:a16="http://schemas.microsoft.com/office/drawing/2014/main" id="{D03F3C93-BA7C-48D4-167E-8D926416EDC3}"/>
              </a:ext>
            </a:extLst>
          </p:cNvPr>
          <p:cNvSpPr>
            <a:spLocks noGrp="1"/>
          </p:cNvSpPr>
          <p:nvPr>
            <p:ph idx="127" hasCustomPrompt="1"/>
          </p:nvPr>
        </p:nvSpPr>
        <p:spPr>
          <a:xfrm>
            <a:off x="9425329" y="501317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5" name="Content Placeholder 2">
            <a:extLst>
              <a:ext uri="{FF2B5EF4-FFF2-40B4-BE49-F238E27FC236}">
                <a16:creationId xmlns:a16="http://schemas.microsoft.com/office/drawing/2014/main" id="{241EE357-310F-1FEE-6840-9730A7C00BDA}"/>
              </a:ext>
            </a:extLst>
          </p:cNvPr>
          <p:cNvSpPr>
            <a:spLocks noGrp="1"/>
          </p:cNvSpPr>
          <p:nvPr>
            <p:ph idx="128" hasCustomPrompt="1"/>
          </p:nvPr>
        </p:nvSpPr>
        <p:spPr>
          <a:xfrm>
            <a:off x="10510162" y="219738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6" name="Content Placeholder 2">
            <a:extLst>
              <a:ext uri="{FF2B5EF4-FFF2-40B4-BE49-F238E27FC236}">
                <a16:creationId xmlns:a16="http://schemas.microsoft.com/office/drawing/2014/main" id="{8CB82DF6-E3E2-8DFA-8FFD-23AD124E3A39}"/>
              </a:ext>
            </a:extLst>
          </p:cNvPr>
          <p:cNvSpPr>
            <a:spLocks noGrp="1"/>
          </p:cNvSpPr>
          <p:nvPr>
            <p:ph idx="129" hasCustomPrompt="1"/>
          </p:nvPr>
        </p:nvSpPr>
        <p:spPr>
          <a:xfrm>
            <a:off x="10510162" y="2905967"/>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7" name="Content Placeholder 2">
            <a:extLst>
              <a:ext uri="{FF2B5EF4-FFF2-40B4-BE49-F238E27FC236}">
                <a16:creationId xmlns:a16="http://schemas.microsoft.com/office/drawing/2014/main" id="{D6848443-8B78-7D80-870D-3D1A3D8AA42C}"/>
              </a:ext>
            </a:extLst>
          </p:cNvPr>
          <p:cNvSpPr>
            <a:spLocks noGrp="1"/>
          </p:cNvSpPr>
          <p:nvPr>
            <p:ph idx="130" hasCustomPrompt="1"/>
          </p:nvPr>
        </p:nvSpPr>
        <p:spPr>
          <a:xfrm>
            <a:off x="10510162" y="3621910"/>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8" name="Content Placeholder 2">
            <a:extLst>
              <a:ext uri="{FF2B5EF4-FFF2-40B4-BE49-F238E27FC236}">
                <a16:creationId xmlns:a16="http://schemas.microsoft.com/office/drawing/2014/main" id="{3C1C9F4F-271D-D1FB-35A7-371D403B62F4}"/>
              </a:ext>
            </a:extLst>
          </p:cNvPr>
          <p:cNvSpPr>
            <a:spLocks noGrp="1"/>
          </p:cNvSpPr>
          <p:nvPr>
            <p:ph idx="131" hasCustomPrompt="1"/>
          </p:nvPr>
        </p:nvSpPr>
        <p:spPr>
          <a:xfrm>
            <a:off x="10510162" y="4295534"/>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69" name="Content Placeholder 2">
            <a:extLst>
              <a:ext uri="{FF2B5EF4-FFF2-40B4-BE49-F238E27FC236}">
                <a16:creationId xmlns:a16="http://schemas.microsoft.com/office/drawing/2014/main" id="{1D91C0ED-D536-DE3D-F416-239EA24190E0}"/>
              </a:ext>
            </a:extLst>
          </p:cNvPr>
          <p:cNvSpPr>
            <a:spLocks noGrp="1"/>
          </p:cNvSpPr>
          <p:nvPr>
            <p:ph idx="132" hasCustomPrompt="1"/>
          </p:nvPr>
        </p:nvSpPr>
        <p:spPr>
          <a:xfrm>
            <a:off x="10514255" y="573325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
        <p:nvSpPr>
          <p:cNvPr id="70" name="Content Placeholder 2">
            <a:extLst>
              <a:ext uri="{FF2B5EF4-FFF2-40B4-BE49-F238E27FC236}">
                <a16:creationId xmlns:a16="http://schemas.microsoft.com/office/drawing/2014/main" id="{703A4C0F-C3C1-1038-9412-876C9035ABED}"/>
              </a:ext>
            </a:extLst>
          </p:cNvPr>
          <p:cNvSpPr>
            <a:spLocks noGrp="1"/>
          </p:cNvSpPr>
          <p:nvPr>
            <p:ph idx="133" hasCustomPrompt="1"/>
          </p:nvPr>
        </p:nvSpPr>
        <p:spPr>
          <a:xfrm>
            <a:off x="10510162" y="5013176"/>
            <a:ext cx="996696" cy="576072"/>
          </a:xfrm>
          <a:prstGeom prst="rect">
            <a:avLst/>
          </a:prstGeom>
        </p:spPr>
        <p:txBody>
          <a:bodyPr anchor="ctr"/>
          <a:lstStyle>
            <a:lvl1pPr marL="0" indent="0" algn="ctr">
              <a:lnSpc>
                <a:spcPts val="190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1769625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77369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1823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79462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03740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8/7/25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24" b="27519"/>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theme" Target="../theme/theme8.xml"/><Relationship Id="rId3" Type="http://schemas.openxmlformats.org/officeDocument/2006/relationships/slideLayout" Target="../slideLayouts/slideLayout129.xml"/><Relationship Id="rId21" Type="http://schemas.openxmlformats.org/officeDocument/2006/relationships/image" Target="../media/image9.emf"/><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oleObject" Target="../embeddings/oleObject1.bin"/><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ags" Target="../tags/tag10.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image" Target="../media/image1.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theme" Target="../theme/theme9.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280360-3C6D-A798-8CAC-A26D562C3683}"/>
              </a:ext>
            </a:extLst>
          </p:cNvPr>
          <p:cNvGraphicFramePr>
            <a:graphicFrameLocks noChangeAspect="1"/>
          </p:cNvGraphicFramePr>
          <p:nvPr userDrawn="1">
            <p:custDataLst>
              <p:tags r:id="rId19"/>
            </p:custDataLst>
            <p:extLst>
              <p:ext uri="{D42A27DB-BD31-4B8C-83A1-F6EECF244321}">
                <p14:modId xmlns:p14="http://schemas.microsoft.com/office/powerpoint/2010/main" val="966259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425" imgH="424" progId="TCLayout.ActiveDocument.1">
                  <p:embed/>
                </p:oleObj>
              </mc:Choice>
              <mc:Fallback>
                <p:oleObj name="think-cell Slide" r:id="rId20" imgW="425" imgH="424" progId="TCLayout.ActiveDocument.1">
                  <p:embed/>
                  <p:pic>
                    <p:nvPicPr>
                      <p:cNvPr id="3" name="Object 2" hidden="1">
                        <a:extLst>
                          <a:ext uri="{FF2B5EF4-FFF2-40B4-BE49-F238E27FC236}">
                            <a16:creationId xmlns:a16="http://schemas.microsoft.com/office/drawing/2014/main" id="{92280360-3C6D-A798-8CAC-A26D562C3683}"/>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a:xfrm>
            <a:off x="365125" y="6581775"/>
            <a:ext cx="9454785" cy="269875"/>
          </a:xfrm>
          <a:prstGeom prst="rect">
            <a:avLst/>
          </a:prstGeom>
        </p:spPr>
        <p:txBody>
          <a:bodyPr vert="horz" lIns="0" tIns="0" rIns="0" bIns="0" rtlCol="0" anchor="ctr" anchorCtr="0">
            <a:noAutofit/>
          </a:bodyP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11000152" y="6343650"/>
            <a:ext cx="540000" cy="269875"/>
          </a:xfrm>
          <a:prstGeom prst="rect">
            <a:avLst/>
          </a:prstGeom>
        </p:spPr>
        <p:txBody>
          <a:bodyPr vert="horz" lIns="0" tIns="0" rIns="0" bIns="0" rtlCol="0" anchor="b" anchorCtr="0">
            <a:noAutofit/>
          </a:bodyPr>
          <a:lstStyle>
            <a:lvl1pPr algn="r">
              <a:defRPr sz="1000">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365125" y="366714"/>
            <a:ext cx="11460163" cy="722311"/>
          </a:xfrm>
          <a:prstGeom prst="rect">
            <a:avLst/>
          </a:prstGeom>
        </p:spPr>
        <p:txBody>
          <a:bodyPr vert="horz" lIns="72000" tIns="72000" rIns="0" bIns="0" rtlCol="0" anchor="t" anchorCtr="0">
            <a:noAutofit/>
          </a:bodyPr>
          <a:lstStyle/>
          <a:p>
            <a:r>
              <a:rPr lang="en-GB"/>
              <a:t>Click to enter slide title</a:t>
            </a:r>
          </a:p>
        </p:txBody>
      </p:sp>
      <p:sp>
        <p:nvSpPr>
          <p:cNvPr id="7" name="Date Placeholder 6"/>
          <p:cNvSpPr>
            <a:spLocks noGrp="1"/>
          </p:cNvSpPr>
          <p:nvPr>
            <p:ph type="dt" sz="half" idx="2"/>
          </p:nvPr>
        </p:nvSpPr>
        <p:spPr>
          <a:xfrm>
            <a:off x="9871075" y="6343650"/>
            <a:ext cx="1077912" cy="269875"/>
          </a:xfrm>
          <a:prstGeom prst="rect">
            <a:avLst/>
          </a:prstGeom>
        </p:spPr>
        <p:txBody>
          <a:bodyPr vert="horz" lIns="0" tIns="0" rIns="0" bIns="0" rtlCol="0" anchor="b" anchorCtr="0">
            <a:noAutofit/>
          </a:bodyPr>
          <a:lstStyle>
            <a:lvl1pPr algn="r">
              <a:defRPr sz="1000">
                <a:solidFill>
                  <a:schemeClr val="tx1"/>
                </a:solidFill>
              </a:defRPr>
            </a:lvl1pPr>
          </a:lstStyle>
          <a:p>
            <a:fld id="{346B58B4-0D72-4C8B-9355-854FB5782278}" type="datetime4">
              <a:rPr lang="en-GB" smtClean="0"/>
              <a:pPr/>
              <a:t>7 August 2025</a:t>
            </a:fld>
            <a:endParaRPr lang="en-GB"/>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grpSp>
        <p:nvGrpSpPr>
          <p:cNvPr id="14" name="Group 13">
            <a:extLst>
              <a:ext uri="{FF2B5EF4-FFF2-40B4-BE49-F238E27FC236}">
                <a16:creationId xmlns:a16="http://schemas.microsoft.com/office/drawing/2014/main" id="{08F23E97-D43B-08E0-602A-BE1D7C342802}"/>
              </a:ext>
            </a:extLst>
          </p:cNvPr>
          <p:cNvGrpSpPr/>
          <p:nvPr userDrawn="1"/>
        </p:nvGrpSpPr>
        <p:grpSpPr>
          <a:xfrm rot="10800000" flipH="1" flipV="1">
            <a:off x="0" y="-1"/>
            <a:ext cx="1922585" cy="491709"/>
            <a:chOff x="0" y="-7916"/>
            <a:chExt cx="18431747" cy="3773073"/>
          </a:xfrm>
        </p:grpSpPr>
        <p:sp>
          <p:nvSpPr>
            <p:cNvPr id="15" name="Rectangle 3">
              <a:extLst>
                <a:ext uri="{FF2B5EF4-FFF2-40B4-BE49-F238E27FC236}">
                  <a16:creationId xmlns:a16="http://schemas.microsoft.com/office/drawing/2014/main" id="{48DC2B47-D41A-7A2D-6C9B-1AC56A5F681F}"/>
                </a:ext>
              </a:extLst>
            </p:cNvPr>
            <p:cNvSpPr/>
            <p:nvPr userDrawn="1"/>
          </p:nvSpPr>
          <p:spPr>
            <a:xfrm>
              <a:off x="1" y="-7916"/>
              <a:ext cx="18431746" cy="3773073"/>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99083">
                  <a:srgbClr val="F26200"/>
                </a:gs>
                <a:gs pos="0">
                  <a:schemeClr val="tx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16" name="Rectangle 3">
              <a:extLst>
                <a:ext uri="{FF2B5EF4-FFF2-40B4-BE49-F238E27FC236}">
                  <a16:creationId xmlns:a16="http://schemas.microsoft.com/office/drawing/2014/main" id="{4411BA55-39C6-FCC1-B57C-D995C0AB82E6}"/>
                </a:ext>
              </a:extLst>
            </p:cNvPr>
            <p:cNvSpPr/>
            <p:nvPr userDrawn="1"/>
          </p:nvSpPr>
          <p:spPr>
            <a:xfrm>
              <a:off x="0" y="-1505"/>
              <a:ext cx="18431746" cy="3275560"/>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16000">
                  <a:schemeClr val="tx2"/>
                </a:gs>
                <a:gs pos="55000">
                  <a:srgbClr val="F8981B"/>
                </a:gs>
                <a:gs pos="35000">
                  <a:srgbClr val="F98D15"/>
                </a:gs>
                <a:gs pos="99083">
                  <a:srgbClr val="F26200"/>
                </a:gs>
                <a:gs pos="0">
                  <a:schemeClr val="tx2">
                    <a:lumMod val="75000"/>
                  </a:schemeClr>
                </a:gs>
                <a:gs pos="7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grpSp>
        <p:nvGrpSpPr>
          <p:cNvPr id="17" name="Group 16">
            <a:extLst>
              <a:ext uri="{FF2B5EF4-FFF2-40B4-BE49-F238E27FC236}">
                <a16:creationId xmlns:a16="http://schemas.microsoft.com/office/drawing/2014/main" id="{9074B9C1-01D2-A323-28D1-60FB8BE1C837}"/>
              </a:ext>
            </a:extLst>
          </p:cNvPr>
          <p:cNvGrpSpPr/>
          <p:nvPr userDrawn="1"/>
        </p:nvGrpSpPr>
        <p:grpSpPr>
          <a:xfrm flipH="1" flipV="1">
            <a:off x="10125075" y="6374229"/>
            <a:ext cx="2065338" cy="491709"/>
            <a:chOff x="0" y="-7916"/>
            <a:chExt cx="18431747" cy="3773073"/>
          </a:xfrm>
        </p:grpSpPr>
        <p:sp>
          <p:nvSpPr>
            <p:cNvPr id="18" name="Rectangle 3">
              <a:extLst>
                <a:ext uri="{FF2B5EF4-FFF2-40B4-BE49-F238E27FC236}">
                  <a16:creationId xmlns:a16="http://schemas.microsoft.com/office/drawing/2014/main" id="{7E9C89CD-08D9-BF82-2113-A88BF0C5ED7B}"/>
                </a:ext>
              </a:extLst>
            </p:cNvPr>
            <p:cNvSpPr/>
            <p:nvPr userDrawn="1"/>
          </p:nvSpPr>
          <p:spPr>
            <a:xfrm>
              <a:off x="1" y="-7916"/>
              <a:ext cx="18431746" cy="3773073"/>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99083">
                  <a:srgbClr val="F26200"/>
                </a:gs>
                <a:gs pos="0">
                  <a:schemeClr val="tx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19" name="Rectangle 3">
              <a:extLst>
                <a:ext uri="{FF2B5EF4-FFF2-40B4-BE49-F238E27FC236}">
                  <a16:creationId xmlns:a16="http://schemas.microsoft.com/office/drawing/2014/main" id="{BE946F7F-F051-73DE-9F7B-C9591BB15469}"/>
                </a:ext>
              </a:extLst>
            </p:cNvPr>
            <p:cNvSpPr/>
            <p:nvPr userDrawn="1"/>
          </p:nvSpPr>
          <p:spPr>
            <a:xfrm>
              <a:off x="0" y="-1505"/>
              <a:ext cx="18431746" cy="3275560"/>
            </a:xfrm>
            <a:custGeom>
              <a:avLst/>
              <a:gdLst>
                <a:gd name="connsiteX0" fmla="*/ 0 w 22758400"/>
                <a:gd name="connsiteY0" fmla="*/ 0 h 4914900"/>
                <a:gd name="connsiteX1" fmla="*/ 22758400 w 22758400"/>
                <a:gd name="connsiteY1" fmla="*/ 0 h 4914900"/>
                <a:gd name="connsiteX2" fmla="*/ 22758400 w 22758400"/>
                <a:gd name="connsiteY2" fmla="*/ 4914900 h 4914900"/>
                <a:gd name="connsiteX3" fmla="*/ 0 w 22758400"/>
                <a:gd name="connsiteY3" fmla="*/ 4914900 h 4914900"/>
                <a:gd name="connsiteX4" fmla="*/ 0 w 22758400"/>
                <a:gd name="connsiteY4"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 name="connsiteX0" fmla="*/ 0 w 22758400"/>
                <a:gd name="connsiteY0" fmla="*/ 0 h 4914900"/>
                <a:gd name="connsiteX1" fmla="*/ 22758400 w 22758400"/>
                <a:gd name="connsiteY1" fmla="*/ 0 h 4914900"/>
                <a:gd name="connsiteX2" fmla="*/ 0 w 22758400"/>
                <a:gd name="connsiteY2" fmla="*/ 4914900 h 4914900"/>
                <a:gd name="connsiteX3" fmla="*/ 0 w 22758400"/>
                <a:gd name="connsiteY3" fmla="*/ 0 h 4914900"/>
              </a:gdLst>
              <a:ahLst/>
              <a:cxnLst>
                <a:cxn ang="0">
                  <a:pos x="connsiteX0" y="connsiteY0"/>
                </a:cxn>
                <a:cxn ang="0">
                  <a:pos x="connsiteX1" y="connsiteY1"/>
                </a:cxn>
                <a:cxn ang="0">
                  <a:pos x="connsiteX2" y="connsiteY2"/>
                </a:cxn>
                <a:cxn ang="0">
                  <a:pos x="connsiteX3" y="connsiteY3"/>
                </a:cxn>
              </a:cxnLst>
              <a:rect l="l" t="t" r="r" b="b"/>
              <a:pathLst>
                <a:path w="22758400" h="4914900">
                  <a:moveTo>
                    <a:pt x="0" y="0"/>
                  </a:moveTo>
                  <a:lnTo>
                    <a:pt x="22758400" y="0"/>
                  </a:lnTo>
                  <a:cubicBezTo>
                    <a:pt x="14117190" y="548054"/>
                    <a:pt x="5405641" y="1975338"/>
                    <a:pt x="0" y="4914900"/>
                  </a:cubicBezTo>
                  <a:lnTo>
                    <a:pt x="0" y="0"/>
                  </a:lnTo>
                  <a:close/>
                </a:path>
              </a:pathLst>
            </a:custGeom>
            <a:gradFill flip="none" rotWithShape="1">
              <a:gsLst>
                <a:gs pos="16000">
                  <a:schemeClr val="tx2"/>
                </a:gs>
                <a:gs pos="55000">
                  <a:srgbClr val="F8981B"/>
                </a:gs>
                <a:gs pos="35000">
                  <a:srgbClr val="F98D15"/>
                </a:gs>
                <a:gs pos="99083">
                  <a:srgbClr val="F26200"/>
                </a:gs>
                <a:gs pos="0">
                  <a:schemeClr val="tx2">
                    <a:lumMod val="75000"/>
                  </a:schemeClr>
                </a:gs>
                <a:gs pos="7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Tree>
    <p:extLst>
      <p:ext uri="{BB962C8B-B14F-4D97-AF65-F5344CB8AC3E}">
        <p14:creationId xmlns:p14="http://schemas.microsoft.com/office/powerpoint/2010/main" val="1884350747"/>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1219170" rtl="0" eaLnBrk="1" latinLnBrk="0" hangingPunct="1">
        <a:lnSpc>
          <a:spcPct val="100000"/>
        </a:lnSpc>
        <a:spcBef>
          <a:spcPct val="0"/>
        </a:spcBef>
        <a:buNone/>
        <a:defRPr sz="2600" b="1" kern="1200">
          <a:solidFill>
            <a:schemeClr val="tx1"/>
          </a:solidFill>
          <a:latin typeface="+mj-lt"/>
          <a:ea typeface="+mj-ea"/>
          <a:cs typeface="+mj-cs"/>
        </a:defRPr>
      </a:lvl1pPr>
    </p:titleStyle>
    <p:bodyStyle>
      <a:lvl1pPr marL="216000" indent="-216000" algn="l" defTabSz="1219170" rtl="0" eaLnBrk="1" latinLnBrk="0" hangingPunct="1">
        <a:spcBef>
          <a:spcPts val="300"/>
        </a:spcBef>
        <a:spcAft>
          <a:spcPts val="300"/>
        </a:spcAft>
        <a:buClr>
          <a:schemeClr val="tx1"/>
        </a:buClr>
        <a:buSzPct val="110000"/>
        <a:buFont typeface="Arial" panose="020B0604020202020204" pitchFamily="34" charset="0"/>
        <a:buChar char="•"/>
        <a:defRPr sz="1800" kern="1200">
          <a:solidFill>
            <a:schemeClr val="tx1"/>
          </a:solidFill>
          <a:latin typeface="+mn-lt"/>
          <a:ea typeface="+mn-ea"/>
          <a:cs typeface="+mn-cs"/>
        </a:defRPr>
      </a:lvl1pPr>
      <a:lvl2pPr marL="504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216000" algn="l" defTabSz="1219170" rtl="0" eaLnBrk="1" latinLnBrk="0" hangingPunct="1">
        <a:spcBef>
          <a:spcPts val="300"/>
        </a:spcBef>
        <a:spcAft>
          <a:spcPts val="300"/>
        </a:spcAft>
        <a:buClr>
          <a:schemeClr val="tx1"/>
        </a:buClr>
        <a:buFont typeface="Courier New" panose="02070309020205020404" pitchFamily="49" charset="0"/>
        <a:buChar char="o"/>
        <a:defRPr sz="1800" kern="1200">
          <a:solidFill>
            <a:schemeClr val="tx1"/>
          </a:solidFill>
          <a:latin typeface="+mn-lt"/>
          <a:ea typeface="+mn-ea"/>
          <a:cs typeface="+mn-cs"/>
        </a:defRPr>
      </a:lvl3pPr>
      <a:lvl4pPr marL="93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4pPr>
      <a:lvl5pPr marL="1152000" indent="-216000" algn="l" defTabSz="1219170" rtl="0" eaLnBrk="1" latinLnBrk="0" hangingPunct="1">
        <a:spcBef>
          <a:spcPts val="300"/>
        </a:spcBef>
        <a:spcAft>
          <a:spcPts val="300"/>
        </a:spcAft>
        <a:buClr>
          <a:schemeClr val="tx1"/>
        </a:buClr>
        <a:buFont typeface="Arial" panose="020B0604020202020204" pitchFamily="34" charset="0"/>
        <a:buChar char="◦"/>
        <a:defRPr sz="1800" b="0" kern="1200">
          <a:solidFill>
            <a:schemeClr val="tx1"/>
          </a:solidFill>
          <a:latin typeface="+mn-lt"/>
          <a:ea typeface="+mn-ea"/>
          <a:cs typeface="+mn-cs"/>
        </a:defRPr>
      </a:lvl5pPr>
      <a:lvl6pPr marL="1440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65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872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2088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os="5">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799">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18">
          <p15:clr>
            <a:srgbClr val="A4A3A4"/>
          </p15:clr>
        </p15:guide>
        <p15:guide id="27" orient="horz" pos="3996">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323735484"/>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 id="2147485744" r:id="rId12"/>
    <p:sldLayoutId id="2147485745" r:id="rId13"/>
    <p:sldLayoutId id="2147485746" r:id="rId14"/>
    <p:sldLayoutId id="2147485747" r:id="rId15"/>
    <p:sldLayoutId id="2147485748" r:id="rId16"/>
    <p:sldLayoutId id="2147485749" r:id="rId17"/>
    <p:sldLayoutId id="2147485750" r:id="rId18"/>
    <p:sldLayoutId id="2147485751" r:id="rId19"/>
    <p:sldLayoutId id="2147485752" r:id="rId20"/>
    <p:sldLayoutId id="2147485753" r:id="rId21"/>
    <p:sldLayoutId id="2147485759" r:id="rId22"/>
    <p:sldLayoutId id="2147485754" r:id="rId23"/>
    <p:sldLayoutId id="2147485755" r:id="rId24"/>
    <p:sldLayoutId id="2147485756" r:id="rId25"/>
    <p:sldLayoutId id="2147485757" r:id="rId26"/>
    <p:sldLayoutId id="2147485758"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5.xml"/><Relationship Id="rId1" Type="http://schemas.openxmlformats.org/officeDocument/2006/relationships/tags" Target="../tags/tag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49.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5.xml"/><Relationship Id="rId1" Type="http://schemas.openxmlformats.org/officeDocument/2006/relationships/tags" Target="../tags/tag48.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9.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5.xml"/><Relationship Id="rId1" Type="http://schemas.openxmlformats.org/officeDocument/2006/relationships/tags" Target="../tags/tag49.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4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5.xml"/><Relationship Id="rId1" Type="http://schemas.openxmlformats.org/officeDocument/2006/relationships/tags" Target="../tags/tag50.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5.xml"/><Relationship Id="rId1" Type="http://schemas.openxmlformats.org/officeDocument/2006/relationships/tags" Target="../tags/tag5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5.xml"/><Relationship Id="rId1" Type="http://schemas.openxmlformats.org/officeDocument/2006/relationships/tags" Target="../tags/tag5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5.xml"/><Relationship Id="rId1" Type="http://schemas.openxmlformats.org/officeDocument/2006/relationships/tags" Target="../tags/tag53.xml"/></Relationships>
</file>

<file path=ppt/slides/_rels/slide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5.xml"/><Relationship Id="rId1" Type="http://schemas.openxmlformats.org/officeDocument/2006/relationships/tags" Target="../tags/tag54.xml"/></Relationships>
</file>

<file path=ppt/slides/_rels/slide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1233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9827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Orlowski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1700808"/>
          <a:ext cx="9145016" cy="3312368"/>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2472587">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t>
                      </a:r>
                      <a:r>
                        <a:rPr lang="en-US" sz="1800" b="0" dirty="0" err="1">
                          <a:solidFill>
                            <a:schemeClr val="tx1"/>
                          </a:solidFill>
                        </a:rPr>
                        <a:t>Asylia</a:t>
                      </a:r>
                      <a:r>
                        <a:rPr lang="en-US" sz="1800" b="0" dirty="0">
                          <a:solidFill>
                            <a:schemeClr val="tx1"/>
                          </a:solidFill>
                        </a:rPr>
                        <a:t> Therapeutics Inc, </a:t>
                      </a:r>
                      <a:r>
                        <a:rPr lang="en-US" sz="1800" b="0" dirty="0" err="1">
                          <a:solidFill>
                            <a:schemeClr val="tx1"/>
                          </a:solidFill>
                        </a:rPr>
                        <a:t>Biotheryx</a:t>
                      </a:r>
                      <a:r>
                        <a:rPr lang="en-US" sz="1800" b="0" dirty="0">
                          <a:solidFill>
                            <a:schemeClr val="tx1"/>
                          </a:solidFill>
                        </a:rPr>
                        <a:t>, Bristol Myers Squibb, </a:t>
                      </a:r>
                      <a:r>
                        <a:rPr lang="en-US" sz="1800" b="0" dirty="0" err="1">
                          <a:solidFill>
                            <a:schemeClr val="tx1"/>
                          </a:solidFill>
                        </a:rPr>
                        <a:t>CellCentric</a:t>
                      </a:r>
                      <a:r>
                        <a:rPr lang="en-US" sz="1800" b="0" dirty="0">
                          <a:solidFill>
                            <a:schemeClr val="tx1"/>
                          </a:solidFill>
                        </a:rPr>
                        <a:t>, DEM BioPharma, IASO Bio,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Lytica</a:t>
                      </a:r>
                      <a:r>
                        <a:rPr lang="en-US" sz="1800" b="0" dirty="0">
                          <a:solidFill>
                            <a:schemeClr val="tx1"/>
                          </a:solidFill>
                        </a:rPr>
                        <a:t> Therapeutics, Meridian Therapeutics, Monte Rosa Therapeutics, MYELOMA360, </a:t>
                      </a:r>
                      <a:r>
                        <a:rPr lang="en-US" sz="1800" b="0" dirty="0" err="1">
                          <a:solidFill>
                            <a:schemeClr val="tx1"/>
                          </a:solidFill>
                        </a:rPr>
                        <a:t>Neoleukin</a:t>
                      </a:r>
                      <a:r>
                        <a:rPr lang="en-US" sz="1800" b="0" dirty="0">
                          <a:solidFill>
                            <a:schemeClr val="tx1"/>
                          </a:solidFill>
                        </a:rPr>
                        <a:t> Therapeutics Inc, </a:t>
                      </a:r>
                      <a:r>
                        <a:rPr lang="en-US" sz="1800" b="0" dirty="0" err="1">
                          <a:solidFill>
                            <a:schemeClr val="tx1"/>
                          </a:solidFill>
                        </a:rPr>
                        <a:t>Oncopeptides</a:t>
                      </a:r>
                      <a:r>
                        <a:rPr lang="en-US" sz="1800" b="0" dirty="0">
                          <a:solidFill>
                            <a:schemeClr val="tx1"/>
                          </a:solidFill>
                        </a:rPr>
                        <a:t>, Pfizer Inc, Regeneron Pharmaceuticals Inc,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9781">
                <a:tc>
                  <a:txBody>
                    <a:bodyPr/>
                    <a:lstStyle/>
                    <a:p>
                      <a:pPr algn="l"/>
                      <a:r>
                        <a:rPr lang="en-US" sz="1800" b="1" dirty="0">
                          <a:solidFill>
                            <a:schemeClr val="tx1"/>
                          </a:solidFill>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Asylia</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3889618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Raje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2132856"/>
          <a:ext cx="9145016" cy="2016224"/>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201622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Advisor to AstraZeneca Pharmaceuticals LP, Bristol Myers Squibb, Genentech, a member of the Roche Group, GSK, Johnson &amp; Johnson,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068770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Richardson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2132856"/>
          <a:ext cx="9145016" cy="2520280"/>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162018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Celgene Corporation, GSK,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Oncopeptides</a:t>
                      </a:r>
                      <a:r>
                        <a:rPr lang="en-US" sz="1800" b="0" dirty="0">
                          <a:solidFill>
                            <a:schemeClr val="tx1"/>
                          </a:solidFill>
                        </a:rPr>
                        <a: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010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Oncopeptides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4080618"/>
                  </a:ext>
                </a:extLst>
              </a:tr>
            </a:tbl>
          </a:graphicData>
        </a:graphic>
      </p:graphicFrame>
    </p:spTree>
    <p:custDataLst>
      <p:tags r:id="rId1"/>
    </p:custDataLst>
    <p:extLst>
      <p:ext uri="{BB962C8B-B14F-4D97-AF65-F5344CB8AC3E}">
        <p14:creationId xmlns:p14="http://schemas.microsoft.com/office/powerpoint/2010/main" val="73487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312512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90262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58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3877270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Natalie S Callander,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Myeloma Clinical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Wisconsin Carbone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Madison, Wisconsin</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713585"/>
            <a:ext cx="59137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Sagar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Lonial</a:t>
            </a:r>
            <a:r>
              <a:rPr kumimoji="0" lang="en-US" sz="1600" b="1" i="0" u="none" strike="noStrike" kern="1200" cap="none" spc="0" normalizeH="0" baseline="0" noProof="0" dirty="0">
                <a:ln>
                  <a:noFill/>
                </a:ln>
                <a:solidFill>
                  <a:srgbClr val="000000"/>
                </a:solidFill>
                <a:effectLst/>
                <a:uLnTx/>
                <a:uFillTx/>
                <a:latin typeface="Calibri"/>
                <a:ea typeface="MS PGothic" charset="0"/>
              </a:rPr>
              <a:t>, MD, FACP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and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Winship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Emory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Atlanta, Georgia</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3713585"/>
            <a:ext cx="1371600" cy="1371600"/>
          </a:xfrm>
          <a:prstGeom prst="rect">
            <a:avLst/>
          </a:prstGeom>
        </p:spPr>
      </p:pic>
    </p:spTree>
    <p:extLst>
      <p:ext uri="{BB962C8B-B14F-4D97-AF65-F5344CB8AC3E}">
        <p14:creationId xmlns:p14="http://schemas.microsoft.com/office/powerpoint/2010/main" val="770608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211218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91857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1498622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95128"/>
            <a:ext cx="12192000" cy="1143000"/>
          </a:xfrm>
        </p:spPr>
        <p:txBody>
          <a:bodyPr wrap="square" anchor="ctr">
            <a:noAutofit/>
          </a:bodyPr>
          <a:lstStyle/>
          <a:p>
            <a:r>
              <a:rPr lang="en-US" dirty="0"/>
              <a:t>Addressing Current Knowledge and Practice Gaps </a:t>
            </a:r>
            <a:br>
              <a:rPr lang="en-US" dirty="0"/>
            </a:br>
            <a:r>
              <a:rPr lang="en-US" dirty="0"/>
              <a:t>in the Community — Optimizing the Use of Oral Selective Estrogen </a:t>
            </a:r>
            <a:br>
              <a:rPr lang="en-US" dirty="0"/>
            </a:br>
            <a:r>
              <a:rPr lang="en-US" dirty="0"/>
              <a:t>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148209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1354073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064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Natalie S Callander, MD</a:t>
            </a:r>
          </a:p>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Sagar </a:t>
            </a:r>
            <a:r>
              <a:rPr lang="en-US" sz="3100" dirty="0" err="1">
                <a:solidFill>
                  <a:srgbClr val="002060"/>
                </a:solidFill>
                <a:latin typeface="Calibri" panose="020F0502020204030204" pitchFamily="34" charset="0"/>
                <a:cs typeface="Calibri" panose="020F0502020204030204" pitchFamily="34" charset="0"/>
              </a:rPr>
              <a:t>Lonial</a:t>
            </a:r>
            <a:r>
              <a:rPr lang="en-US" sz="3100" dirty="0">
                <a:solidFill>
                  <a:srgbClr val="002060"/>
                </a:solidFill>
                <a:latin typeface="Calibri" panose="020F0502020204030204" pitchFamily="34" charset="0"/>
                <a:cs typeface="Calibri" panose="020F0502020204030204" pitchFamily="34" charset="0"/>
              </a:rPr>
              <a:t>, MD, FACP</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64467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EB0D8-5242-3237-47B7-B6FDE5D3413B}"/>
              </a:ext>
            </a:extLst>
          </p:cNvPr>
          <p:cNvSpPr/>
          <p:nvPr/>
        </p:nvSpPr>
        <p:spPr bwMode="auto">
          <a:xfrm>
            <a:off x="695400" y="306737"/>
            <a:ext cx="10513168" cy="590465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person sitting at a desk with a computer&#10;&#10;AI-generated content may be incorrect.">
            <a:extLst>
              <a:ext uri="{FF2B5EF4-FFF2-40B4-BE49-F238E27FC236}">
                <a16:creationId xmlns:a16="http://schemas.microsoft.com/office/drawing/2014/main" id="{AE8BF085-3189-72C3-C7D5-89421990A5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95400" y="646606"/>
            <a:ext cx="10513168" cy="5564787"/>
          </a:xfrm>
          <a:prstGeom prst="rect">
            <a:avLst/>
          </a:prstGeom>
        </p:spPr>
      </p:pic>
    </p:spTree>
    <p:extLst>
      <p:ext uri="{BB962C8B-B14F-4D97-AF65-F5344CB8AC3E}">
        <p14:creationId xmlns:p14="http://schemas.microsoft.com/office/powerpoint/2010/main" val="440807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Natalie S Callander,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Myeloma Clinical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Wisconsin Carbone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Madison, Wisconsin</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713585"/>
            <a:ext cx="59137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Sagar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Lonial</a:t>
            </a:r>
            <a:r>
              <a:rPr kumimoji="0" lang="en-US" sz="1600" b="1" i="0" u="none" strike="noStrike" kern="1200" cap="none" spc="0" normalizeH="0" baseline="0" noProof="0" dirty="0">
                <a:ln>
                  <a:noFill/>
                </a:ln>
                <a:solidFill>
                  <a:srgbClr val="000000"/>
                </a:solidFill>
                <a:effectLst/>
                <a:uLnTx/>
                <a:uFillTx/>
                <a:latin typeface="Calibri"/>
                <a:ea typeface="MS PGothic" charset="0"/>
              </a:rPr>
              <a:t>, MD, FACP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and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Winship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Emory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Atlanta, Georgia</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3713585"/>
            <a:ext cx="1371600" cy="1371600"/>
          </a:xfrm>
          <a:prstGeom prst="rect">
            <a:avLst/>
          </a:prstGeom>
        </p:spPr>
      </p:pic>
    </p:spTree>
    <p:extLst>
      <p:ext uri="{BB962C8B-B14F-4D97-AF65-F5344CB8AC3E}">
        <p14:creationId xmlns:p14="http://schemas.microsoft.com/office/powerpoint/2010/main" val="199394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00152"/>
          </a:xfrm>
        </p:spPr>
        <p:txBody>
          <a:bodyPr/>
          <a:lstStyle/>
          <a:p>
            <a:r>
              <a:rPr lang="en-US" dirty="0">
                <a:solidFill>
                  <a:srgbClr val="0432FF"/>
                </a:solidFill>
              </a:rPr>
              <a:t>Survey Participants</a:t>
            </a:r>
          </a:p>
        </p:txBody>
      </p:sp>
      <p:sp>
        <p:nvSpPr>
          <p:cNvPr id="3" name="Text Box 7">
            <a:extLst>
              <a:ext uri="{FF2B5EF4-FFF2-40B4-BE49-F238E27FC236}">
                <a16:creationId xmlns:a16="http://schemas.microsoft.com/office/drawing/2014/main" id="{F43F4D90-B80D-B209-F413-5DEC962BA379}"/>
              </a:ext>
            </a:extLst>
          </p:cNvPr>
          <p:cNvSpPr txBox="1">
            <a:spLocks noChangeArrowheads="1"/>
          </p:cNvSpPr>
          <p:nvPr/>
        </p:nvSpPr>
        <p:spPr bwMode="auto">
          <a:xfrm>
            <a:off x="1838456" y="1409328"/>
            <a:ext cx="5121639"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Rafael Fonseca,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Innovation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Getz Family Professor of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Distinguished Mayo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Mayo Clinic in Arizona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Phoenix, Arizona</a:t>
            </a:r>
          </a:p>
        </p:txBody>
      </p:sp>
      <p:pic>
        <p:nvPicPr>
          <p:cNvPr id="4" name="Picture 3">
            <a:extLst>
              <a:ext uri="{FF2B5EF4-FFF2-40B4-BE49-F238E27FC236}">
                <a16:creationId xmlns:a16="http://schemas.microsoft.com/office/drawing/2014/main" id="{1D5E46FA-033D-4ADE-F1DD-B3D65C2396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7368" y="1409328"/>
            <a:ext cx="1371600" cy="1371600"/>
          </a:xfrm>
          <a:prstGeom prst="rect">
            <a:avLst/>
          </a:prstGeom>
        </p:spPr>
      </p:pic>
      <p:sp>
        <p:nvSpPr>
          <p:cNvPr id="7" name="Text Box 7">
            <a:extLst>
              <a:ext uri="{FF2B5EF4-FFF2-40B4-BE49-F238E27FC236}">
                <a16:creationId xmlns:a16="http://schemas.microsoft.com/office/drawing/2014/main" id="{D7BD1AFE-E421-2415-B7FC-293739E78D9E}"/>
              </a:ext>
            </a:extLst>
          </p:cNvPr>
          <p:cNvSpPr txBox="1">
            <a:spLocks noChangeArrowheads="1"/>
          </p:cNvSpPr>
          <p:nvPr/>
        </p:nvSpPr>
        <p:spPr bwMode="auto">
          <a:xfrm>
            <a:off x="7986700" y="1409328"/>
            <a:ext cx="408596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Noopur Raje, MD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Multiple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Rita Kelley Chair in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5ADD2B8E-C0B2-1AA7-4875-949A8617BE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5611" y="1409328"/>
            <a:ext cx="1371600" cy="1371600"/>
          </a:xfrm>
          <a:prstGeom prst="rect">
            <a:avLst/>
          </a:prstGeom>
        </p:spPr>
      </p:pic>
      <p:sp>
        <p:nvSpPr>
          <p:cNvPr id="17" name="Text Box 7">
            <a:extLst>
              <a:ext uri="{FF2B5EF4-FFF2-40B4-BE49-F238E27FC236}">
                <a16:creationId xmlns:a16="http://schemas.microsoft.com/office/drawing/2014/main" id="{7FCB994D-F23C-91E0-9F7B-F32CAE2E908C}"/>
              </a:ext>
            </a:extLst>
          </p:cNvPr>
          <p:cNvSpPr txBox="1">
            <a:spLocks noChangeArrowheads="1"/>
          </p:cNvSpPr>
          <p:nvPr/>
        </p:nvSpPr>
        <p:spPr bwMode="auto">
          <a:xfrm>
            <a:off x="1838456" y="3861048"/>
            <a:ext cx="436158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Robert Z Orlowski,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Florence Maude Thomas Cancer Research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Lymphoma 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Experimental Therapeutics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Vice Chair, Myeloma Translational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18" name="Picture 17">
            <a:extLst>
              <a:ext uri="{FF2B5EF4-FFF2-40B4-BE49-F238E27FC236}">
                <a16:creationId xmlns:a16="http://schemas.microsoft.com/office/drawing/2014/main" id="{98CDEE27-9C71-1F9F-3536-DC084D2121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68" y="3861048"/>
            <a:ext cx="1371600" cy="1371600"/>
          </a:xfrm>
          <a:prstGeom prst="rect">
            <a:avLst/>
          </a:prstGeom>
        </p:spPr>
      </p:pic>
      <p:sp>
        <p:nvSpPr>
          <p:cNvPr id="19" name="Text Box 7">
            <a:extLst>
              <a:ext uri="{FF2B5EF4-FFF2-40B4-BE49-F238E27FC236}">
                <a16:creationId xmlns:a16="http://schemas.microsoft.com/office/drawing/2014/main" id="{1B2CD1DC-C072-46B3-CC29-012B824853F4}"/>
              </a:ext>
            </a:extLst>
          </p:cNvPr>
          <p:cNvSpPr txBox="1">
            <a:spLocks noChangeArrowheads="1"/>
          </p:cNvSpPr>
          <p:nvPr/>
        </p:nvSpPr>
        <p:spPr bwMode="auto">
          <a:xfrm>
            <a:off x="7986700" y="3861048"/>
            <a:ext cx="36619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Paul G Richardson,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Program Leader and 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Jerome Lipper Multiple Myeloma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RJ Corman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20" name="Picture 19">
            <a:extLst>
              <a:ext uri="{FF2B5EF4-FFF2-40B4-BE49-F238E27FC236}">
                <a16:creationId xmlns:a16="http://schemas.microsoft.com/office/drawing/2014/main" id="{B6FE751C-D748-088A-BC01-B8BDB54295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55611" y="3861048"/>
            <a:ext cx="1371600" cy="1371600"/>
          </a:xfrm>
          <a:prstGeom prst="rect">
            <a:avLst/>
          </a:prstGeom>
        </p:spPr>
      </p:pic>
    </p:spTree>
    <p:extLst>
      <p:ext uri="{BB962C8B-B14F-4D97-AF65-F5344CB8AC3E}">
        <p14:creationId xmlns:p14="http://schemas.microsoft.com/office/powerpoint/2010/main" val="3689393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00152"/>
          </a:xfrm>
        </p:spPr>
        <p:txBody>
          <a:bodyPr/>
          <a:lstStyle/>
          <a:p>
            <a:r>
              <a:rPr lang="en-US" dirty="0">
                <a:solidFill>
                  <a:srgbClr val="0432FF"/>
                </a:solidFill>
              </a:rPr>
              <a:t>Survey Participants</a:t>
            </a:r>
          </a:p>
        </p:txBody>
      </p:sp>
      <p:sp>
        <p:nvSpPr>
          <p:cNvPr id="3" name="Text Box 7">
            <a:extLst>
              <a:ext uri="{FF2B5EF4-FFF2-40B4-BE49-F238E27FC236}">
                <a16:creationId xmlns:a16="http://schemas.microsoft.com/office/drawing/2014/main" id="{F43F4D90-B80D-B209-F413-5DEC962BA379}"/>
              </a:ext>
            </a:extLst>
          </p:cNvPr>
          <p:cNvSpPr txBox="1">
            <a:spLocks noChangeArrowheads="1"/>
          </p:cNvSpPr>
          <p:nvPr/>
        </p:nvSpPr>
        <p:spPr bwMode="auto">
          <a:xfrm>
            <a:off x="1838456" y="1409328"/>
            <a:ext cx="5121639"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Rafael Fonseca,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Innovation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Getz Family Professor of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Distinguished Mayo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Mayo Clinic in Arizona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Phoenix, Arizona</a:t>
            </a:r>
          </a:p>
        </p:txBody>
      </p:sp>
      <p:pic>
        <p:nvPicPr>
          <p:cNvPr id="4" name="Picture 3">
            <a:extLst>
              <a:ext uri="{FF2B5EF4-FFF2-40B4-BE49-F238E27FC236}">
                <a16:creationId xmlns:a16="http://schemas.microsoft.com/office/drawing/2014/main" id="{1D5E46FA-033D-4ADE-F1DD-B3D65C2396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7368" y="1409328"/>
            <a:ext cx="1371600" cy="1371600"/>
          </a:xfrm>
          <a:prstGeom prst="rect">
            <a:avLst/>
          </a:prstGeom>
        </p:spPr>
      </p:pic>
      <p:sp>
        <p:nvSpPr>
          <p:cNvPr id="7" name="Text Box 7">
            <a:extLst>
              <a:ext uri="{FF2B5EF4-FFF2-40B4-BE49-F238E27FC236}">
                <a16:creationId xmlns:a16="http://schemas.microsoft.com/office/drawing/2014/main" id="{D7BD1AFE-E421-2415-B7FC-293739E78D9E}"/>
              </a:ext>
            </a:extLst>
          </p:cNvPr>
          <p:cNvSpPr txBox="1">
            <a:spLocks noChangeArrowheads="1"/>
          </p:cNvSpPr>
          <p:nvPr/>
        </p:nvSpPr>
        <p:spPr bwMode="auto">
          <a:xfrm>
            <a:off x="7986700" y="1409328"/>
            <a:ext cx="408596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Noopur Raje, MD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Multiple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Rita Kelley Chair in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5ADD2B8E-C0B2-1AA7-4875-949A8617BE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5611" y="1409328"/>
            <a:ext cx="1371600" cy="1371600"/>
          </a:xfrm>
          <a:prstGeom prst="rect">
            <a:avLst/>
          </a:prstGeom>
        </p:spPr>
      </p:pic>
      <p:sp>
        <p:nvSpPr>
          <p:cNvPr id="17" name="Text Box 7">
            <a:extLst>
              <a:ext uri="{FF2B5EF4-FFF2-40B4-BE49-F238E27FC236}">
                <a16:creationId xmlns:a16="http://schemas.microsoft.com/office/drawing/2014/main" id="{7FCB994D-F23C-91E0-9F7B-F32CAE2E908C}"/>
              </a:ext>
            </a:extLst>
          </p:cNvPr>
          <p:cNvSpPr txBox="1">
            <a:spLocks noChangeArrowheads="1"/>
          </p:cNvSpPr>
          <p:nvPr/>
        </p:nvSpPr>
        <p:spPr bwMode="auto">
          <a:xfrm>
            <a:off x="1838456" y="3861048"/>
            <a:ext cx="436158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Robert Z Orlowski,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Florence Maude Thomas Cancer Research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Lymphoma 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Experimental Therapeutics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Vice Chair, Myeloma Translational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18" name="Picture 17">
            <a:extLst>
              <a:ext uri="{FF2B5EF4-FFF2-40B4-BE49-F238E27FC236}">
                <a16:creationId xmlns:a16="http://schemas.microsoft.com/office/drawing/2014/main" id="{98CDEE27-9C71-1F9F-3536-DC084D2121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68" y="3861048"/>
            <a:ext cx="1371600" cy="1371600"/>
          </a:xfrm>
          <a:prstGeom prst="rect">
            <a:avLst/>
          </a:prstGeom>
        </p:spPr>
      </p:pic>
      <p:sp>
        <p:nvSpPr>
          <p:cNvPr id="19" name="Text Box 7">
            <a:extLst>
              <a:ext uri="{FF2B5EF4-FFF2-40B4-BE49-F238E27FC236}">
                <a16:creationId xmlns:a16="http://schemas.microsoft.com/office/drawing/2014/main" id="{1B2CD1DC-C072-46B3-CC29-012B824853F4}"/>
              </a:ext>
            </a:extLst>
          </p:cNvPr>
          <p:cNvSpPr txBox="1">
            <a:spLocks noChangeArrowheads="1"/>
          </p:cNvSpPr>
          <p:nvPr/>
        </p:nvSpPr>
        <p:spPr bwMode="auto">
          <a:xfrm>
            <a:off x="7986700" y="3861048"/>
            <a:ext cx="36619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Paul G Richardson,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Program Leader and 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Jerome Lipper Multiple Myeloma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RJ Corman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20" name="Picture 19">
            <a:extLst>
              <a:ext uri="{FF2B5EF4-FFF2-40B4-BE49-F238E27FC236}">
                <a16:creationId xmlns:a16="http://schemas.microsoft.com/office/drawing/2014/main" id="{B6FE751C-D748-088A-BC01-B8BDB54295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55611" y="3861048"/>
            <a:ext cx="1371600" cy="1371600"/>
          </a:xfrm>
          <a:prstGeom prst="rect">
            <a:avLst/>
          </a:prstGeom>
        </p:spPr>
      </p:pic>
    </p:spTree>
    <p:extLst>
      <p:ext uri="{BB962C8B-B14F-4D97-AF65-F5344CB8AC3E}">
        <p14:creationId xmlns:p14="http://schemas.microsoft.com/office/powerpoint/2010/main" val="2429540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300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151734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914926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85341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799588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95128"/>
            <a:ext cx="12192000" cy="1143000"/>
          </a:xfrm>
        </p:spPr>
        <p:txBody>
          <a:bodyPr wrap="square" anchor="ctr">
            <a:noAutofit/>
          </a:bodyPr>
          <a:lstStyle/>
          <a:p>
            <a:r>
              <a:rPr lang="en-US" dirty="0"/>
              <a:t>Addressing Current Knowledge and Practice Gaps </a:t>
            </a:r>
            <a:br>
              <a:rPr lang="en-US" dirty="0"/>
            </a:br>
            <a:r>
              <a:rPr lang="en-US" dirty="0"/>
              <a:t>in the Community — Optimizing the Use of Oral Selective Estrogen </a:t>
            </a:r>
            <a:br>
              <a:rPr lang="en-US" dirty="0"/>
            </a:br>
            <a:r>
              <a:rPr lang="en-US" dirty="0"/>
              <a:t>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334408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B4191-C19C-AFB7-9069-055413A95BF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9C12370-50D2-BA09-5F0B-9416C01B5B64}"/>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19393F89-CA4D-9F60-2BC8-1A5231C39BC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7E5E64AC-6C50-8696-1F53-E91FBB3D1EB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C317BA6-465B-2B89-08ED-3075B3C7128B}"/>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F7A0859C-DDDD-6EDC-DF6A-7B464899B78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19FE62A-1252-69C4-D57E-4D40C4C4C316}"/>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1250900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Callander — Disclosures</a:t>
            </a:r>
          </a:p>
        </p:txBody>
      </p:sp>
      <p:graphicFrame>
        <p:nvGraphicFramePr>
          <p:cNvPr id="3" name="Content Placeholder 3">
            <a:extLst>
              <a:ext uri="{FF2B5EF4-FFF2-40B4-BE49-F238E27FC236}">
                <a16:creationId xmlns:a16="http://schemas.microsoft.com/office/drawing/2014/main" id="{D8BD9D6B-509B-6541-D1C9-026E0F7BCCC7}"/>
              </a:ext>
            </a:extLst>
          </p:cNvPr>
          <p:cNvGraphicFramePr>
            <a:graphicFrameLocks/>
          </p:cNvGraphicFramePr>
          <p:nvPr>
            <p:extLst>
              <p:ext uri="{D42A27DB-BD31-4B8C-83A1-F6EECF244321}">
                <p14:modId xmlns:p14="http://schemas.microsoft.com/office/powerpoint/2010/main" val="1549629248"/>
              </p:ext>
            </p:extLst>
          </p:nvPr>
        </p:nvGraphicFramePr>
        <p:xfrm>
          <a:off x="1127447" y="2564358"/>
          <a:ext cx="9937104" cy="1223590"/>
        </p:xfrm>
        <a:graphic>
          <a:graphicData uri="http://schemas.openxmlformats.org/drawingml/2006/table">
            <a:tbl>
              <a:tblPr firstRow="1" bandRow="1">
                <a:tableStyleId>{F2DE63D5-997A-4646-A377-4702673A728D}</a:tableStyleId>
              </a:tblPr>
              <a:tblGrid>
                <a:gridCol w="9937104">
                  <a:extLst>
                    <a:ext uri="{9D8B030D-6E8A-4147-A177-3AD203B41FA5}">
                      <a16:colId xmlns:a16="http://schemas.microsoft.com/office/drawing/2014/main" val="20000"/>
                    </a:ext>
                  </a:extLst>
                </a:gridCol>
              </a:tblGrid>
              <a:tr h="1223590">
                <a:tc>
                  <a:txBody>
                    <a:bodyPr/>
                    <a:lstStyle/>
                    <a:p>
                      <a:pPr algn="ctr"/>
                      <a:r>
                        <a:rPr lang="en-US" sz="18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Lonial</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27390682"/>
              </p:ext>
            </p:extLst>
          </p:nvPr>
        </p:nvGraphicFramePr>
        <p:xfrm>
          <a:off x="1595500" y="1700808"/>
          <a:ext cx="8820980" cy="3672409"/>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51223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Bristol Myers Squibb, Genentech, a member of the Roche Group, GSK, Janssen Biotech Inc, Novartis, Pfizer Inc,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8981">
                <a:tc>
                  <a:txBody>
                    <a:bodyPr/>
                    <a:lstStyle/>
                    <a:p>
                      <a:pPr algn="l"/>
                      <a:r>
                        <a:rPr lang="en-US" sz="1800" b="1" dirty="0">
                          <a:solidFill>
                            <a:schemeClr val="tx1"/>
                          </a:solidFill>
                        </a:rPr>
                        <a:t>Boards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80059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Janssen Biotech Inc,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r h="800596">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1246318"/>
                  </a:ext>
                </a:extLst>
              </a:tr>
            </a:tbl>
          </a:graphicData>
        </a:graphic>
      </p:graphicFrame>
    </p:spTree>
    <p:custDataLst>
      <p:tags r:id="rId1"/>
    </p:custDataLst>
    <p:extLst>
      <p:ext uri="{BB962C8B-B14F-4D97-AF65-F5344CB8AC3E}">
        <p14:creationId xmlns:p14="http://schemas.microsoft.com/office/powerpoint/2010/main" val="4018922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084919" cy="4799013"/>
          </a:xfrm>
        </p:spPr>
        <p:txBody>
          <a:bodyPr/>
          <a:lstStyle/>
          <a:p>
            <a:pPr marL="98425" indent="0">
              <a:buNone/>
            </a:pPr>
            <a:r>
              <a:rPr lang="en-US" sz="2500" b="0" dirty="0">
                <a:solidFill>
                  <a:schemeClr val="tx1"/>
                </a:solidFill>
              </a:rPr>
              <a:t>This activity is supported by an educational grant from GSK.</a:t>
            </a:r>
          </a:p>
        </p:txBody>
      </p:sp>
    </p:spTree>
    <p:extLst>
      <p:ext uri="{BB962C8B-B14F-4D97-AF65-F5344CB8AC3E}">
        <p14:creationId xmlns:p14="http://schemas.microsoft.com/office/powerpoint/2010/main" val="35243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Fonseca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1700808"/>
          <a:ext cx="9145016" cy="4320481"/>
        </p:xfrm>
        <a:graphic>
          <a:graphicData uri="http://schemas.openxmlformats.org/drawingml/2006/table">
            <a:tbl>
              <a:tblPr firstRow="1" bandRow="1">
                <a:tableStyleId>{F2DE63D5-997A-4646-A377-4702673A728D}</a:tableStyleId>
              </a:tblPr>
              <a:tblGrid>
                <a:gridCol w="2916324">
                  <a:extLst>
                    <a:ext uri="{9D8B030D-6E8A-4147-A177-3AD203B41FA5}">
                      <a16:colId xmlns:a16="http://schemas.microsoft.com/office/drawing/2014/main" val="20000"/>
                    </a:ext>
                  </a:extLst>
                </a:gridCol>
                <a:gridCol w="6228692">
                  <a:extLst>
                    <a:ext uri="{9D8B030D-6E8A-4147-A177-3AD203B41FA5}">
                      <a16:colId xmlns:a16="http://schemas.microsoft.com/office/drawing/2014/main" val="2117869244"/>
                    </a:ext>
                  </a:extLst>
                </a:gridCol>
              </a:tblGrid>
              <a:tr h="672981">
                <a:tc>
                  <a:txBody>
                    <a:bodyPr/>
                    <a:lstStyle/>
                    <a:p>
                      <a:pPr algn="l"/>
                      <a:r>
                        <a:rPr lang="en-US" sz="1800" b="1" dirty="0">
                          <a:solidFill>
                            <a:schemeClr val="tx1"/>
                          </a:solidFill>
                        </a:rPr>
                        <a:t>Boards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Antengene</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6545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Amgen Inc, Apple, Bristol Myers Squibb, Celgene Corporation, GSK, Janssen Biotech Inc, </a:t>
                      </a:r>
                      <a:r>
                        <a:rPr lang="en-US" sz="1800" b="0" dirty="0" err="1">
                          <a:solidFill>
                            <a:schemeClr val="tx1"/>
                          </a:solidFill>
                        </a:rPr>
                        <a:t>Karyopharm</a:t>
                      </a:r>
                      <a:r>
                        <a:rPr lang="en-US" sz="1800" b="0" dirty="0">
                          <a:solidFill>
                            <a:schemeClr val="tx1"/>
                          </a:solidFill>
                        </a:rPr>
                        <a:t> Therapeutics, Pfizer Inc, RA Capital Management,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66994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r h="669949">
                <a:tc>
                  <a:txBody>
                    <a:bodyPr/>
                    <a:lstStyle/>
                    <a:p>
                      <a:pPr algn="l"/>
                      <a:r>
                        <a:rPr lang="en-US" sz="1800" b="1" dirty="0">
                          <a:solidFill>
                            <a:schemeClr val="tx1"/>
                          </a:solidFill>
                        </a:rPr>
                        <a:t>Patents (Through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Abbott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1246318"/>
                  </a:ext>
                </a:extLst>
              </a:tr>
              <a:tr h="372194">
                <a:tc>
                  <a:txBody>
                    <a:bodyPr/>
                    <a:lstStyle/>
                    <a:p>
                      <a:pPr algn="l"/>
                      <a:r>
                        <a:rPr lang="en-US" sz="1800" b="1" dirty="0">
                          <a:solidFill>
                            <a:schemeClr val="tx1"/>
                          </a:solidFill>
                        </a:rPr>
                        <a:t>Scientific 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7211348"/>
                  </a:ext>
                </a:extLst>
              </a:tr>
              <a:tr h="669949">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Antengene</a:t>
                      </a:r>
                      <a:r>
                        <a:rPr lang="en-US" sz="1800" b="0" dirty="0">
                          <a:solidFill>
                            <a:schemeClr val="tx1"/>
                          </a:solidFill>
                        </a:rPr>
                        <a:t>, 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451732"/>
                  </a:ext>
                </a:extLst>
              </a:tr>
            </a:tbl>
          </a:graphicData>
        </a:graphic>
      </p:graphicFrame>
    </p:spTree>
    <p:custDataLst>
      <p:tags r:id="rId1"/>
    </p:custDataLst>
    <p:extLst>
      <p:ext uri="{BB962C8B-B14F-4D97-AF65-F5344CB8AC3E}">
        <p14:creationId xmlns:p14="http://schemas.microsoft.com/office/powerpoint/2010/main" val="2811738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Orlowski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1700808"/>
          <a:ext cx="9145016" cy="3312368"/>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2472587">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t>
                      </a:r>
                      <a:r>
                        <a:rPr lang="en-US" sz="1800" b="0" dirty="0" err="1">
                          <a:solidFill>
                            <a:schemeClr val="tx1"/>
                          </a:solidFill>
                        </a:rPr>
                        <a:t>Asylia</a:t>
                      </a:r>
                      <a:r>
                        <a:rPr lang="en-US" sz="1800" b="0" dirty="0">
                          <a:solidFill>
                            <a:schemeClr val="tx1"/>
                          </a:solidFill>
                        </a:rPr>
                        <a:t> Therapeutics Inc, </a:t>
                      </a:r>
                      <a:r>
                        <a:rPr lang="en-US" sz="1800" b="0" dirty="0" err="1">
                          <a:solidFill>
                            <a:schemeClr val="tx1"/>
                          </a:solidFill>
                        </a:rPr>
                        <a:t>Biotheryx</a:t>
                      </a:r>
                      <a:r>
                        <a:rPr lang="en-US" sz="1800" b="0" dirty="0">
                          <a:solidFill>
                            <a:schemeClr val="tx1"/>
                          </a:solidFill>
                        </a:rPr>
                        <a:t>, Bristol Myers Squibb, </a:t>
                      </a:r>
                      <a:r>
                        <a:rPr lang="en-US" sz="1800" b="0" dirty="0" err="1">
                          <a:solidFill>
                            <a:schemeClr val="tx1"/>
                          </a:solidFill>
                        </a:rPr>
                        <a:t>CellCentric</a:t>
                      </a:r>
                      <a:r>
                        <a:rPr lang="en-US" sz="1800" b="0" dirty="0">
                          <a:solidFill>
                            <a:schemeClr val="tx1"/>
                          </a:solidFill>
                        </a:rPr>
                        <a:t>, DEM BioPharma, IASO Bio,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Lytica</a:t>
                      </a:r>
                      <a:r>
                        <a:rPr lang="en-US" sz="1800" b="0" dirty="0">
                          <a:solidFill>
                            <a:schemeClr val="tx1"/>
                          </a:solidFill>
                        </a:rPr>
                        <a:t> Therapeutics, Meridian Therapeutics, Monte Rosa Therapeutics, MYELOMA360, </a:t>
                      </a:r>
                      <a:r>
                        <a:rPr lang="en-US" sz="1800" b="0" dirty="0" err="1">
                          <a:solidFill>
                            <a:schemeClr val="tx1"/>
                          </a:solidFill>
                        </a:rPr>
                        <a:t>Neoleukin</a:t>
                      </a:r>
                      <a:r>
                        <a:rPr lang="en-US" sz="1800" b="0" dirty="0">
                          <a:solidFill>
                            <a:schemeClr val="tx1"/>
                          </a:solidFill>
                        </a:rPr>
                        <a:t> Therapeutics Inc, </a:t>
                      </a:r>
                      <a:r>
                        <a:rPr lang="en-US" sz="1800" b="0" dirty="0" err="1">
                          <a:solidFill>
                            <a:schemeClr val="tx1"/>
                          </a:solidFill>
                        </a:rPr>
                        <a:t>Oncopeptides</a:t>
                      </a:r>
                      <a:r>
                        <a:rPr lang="en-US" sz="1800" b="0" dirty="0">
                          <a:solidFill>
                            <a:schemeClr val="tx1"/>
                          </a:solidFill>
                        </a:rPr>
                        <a:t>, Pfizer Inc, Regeneron Pharmaceuticals Inc,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9781">
                <a:tc>
                  <a:txBody>
                    <a:bodyPr/>
                    <a:lstStyle/>
                    <a:p>
                      <a:pPr algn="l"/>
                      <a:r>
                        <a:rPr lang="en-US" sz="1800" b="1" dirty="0">
                          <a:solidFill>
                            <a:schemeClr val="tx1"/>
                          </a:solidFill>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Asylia</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1887948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Raje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2132856"/>
          <a:ext cx="9145016" cy="2016224"/>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201622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Advisor to AstraZeneca Pharmaceuticals LP, Bristol Myers Squibb, Genentech, a member of the Roche Group, GSK, Johnson &amp; Johnson,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85927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Richardson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2132856"/>
          <a:ext cx="9145016" cy="2520280"/>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162018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Celgene Corporation, GSK,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Oncopeptides</a:t>
                      </a:r>
                      <a:r>
                        <a:rPr lang="en-US" sz="1800" b="0" dirty="0">
                          <a:solidFill>
                            <a:schemeClr val="tx1"/>
                          </a:solidFill>
                        </a:rPr>
                        <a: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010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Oncopeptides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4080618"/>
                  </a:ext>
                </a:extLst>
              </a:tr>
            </a:tbl>
          </a:graphicData>
        </a:graphic>
      </p:graphicFrame>
    </p:spTree>
    <p:custDataLst>
      <p:tags r:id="rId1"/>
    </p:custDataLst>
    <p:extLst>
      <p:ext uri="{BB962C8B-B14F-4D97-AF65-F5344CB8AC3E}">
        <p14:creationId xmlns:p14="http://schemas.microsoft.com/office/powerpoint/2010/main" val="177060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1490048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240953"/>
            <a:ext cx="10219613" cy="1323951"/>
          </a:xfrm>
        </p:spPr>
        <p:txBody>
          <a:bodyPr/>
          <a:lstStyle/>
          <a:p>
            <a:pPr marL="98425" indent="0">
              <a:buNone/>
            </a:pPr>
            <a:r>
              <a:rPr lang="en-US" sz="2500" b="0" dirty="0">
                <a:solidFill>
                  <a:schemeClr val="tx1"/>
                </a:solidFill>
              </a:rPr>
              <a:t>This activity is supported by an educational grant from GSK.</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23,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668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Live Webinar for Patients,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361763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AA0B-438C-8843-7DC9-1C66ED202E55}"/>
            </a:ext>
          </a:extLst>
        </p:cNvPr>
        <p:cNvGrpSpPr/>
        <p:nvPr/>
      </p:nvGrpSpPr>
      <p:grpSpPr>
        <a:xfrm>
          <a:off x="0" y="0"/>
          <a:ext cx="0" cy="0"/>
          <a:chOff x="0" y="0"/>
          <a:chExt cx="0" cy="0"/>
        </a:xfrm>
      </p:grpSpPr>
      <p:pic>
        <p:nvPicPr>
          <p:cNvPr id="12" name="Picture 11" descr="A person wearing glasses and a headset&#10;&#10;AI-generated content may be incorrect.">
            <a:extLst>
              <a:ext uri="{FF2B5EF4-FFF2-40B4-BE49-F238E27FC236}">
                <a16:creationId xmlns:a16="http://schemas.microsoft.com/office/drawing/2014/main" id="{2C267336-9A93-C459-9B44-B5902DC89E6C}"/>
              </a:ext>
            </a:extLst>
          </p:cNvPr>
          <p:cNvPicPr>
            <a:picLocks noChangeAspect="1"/>
          </p:cNvPicPr>
          <p:nvPr/>
        </p:nvPicPr>
        <p:blipFill>
          <a:blip r:embed="rId2"/>
          <a:srcRect l="8107" t="11092" r="6511" b="3527"/>
          <a:stretch>
            <a:fillRect/>
          </a:stretch>
        </p:blipFill>
        <p:spPr>
          <a:xfrm>
            <a:off x="7686471" y="4590357"/>
            <a:ext cx="3374136" cy="1897951"/>
          </a:xfrm>
          <a:prstGeom prst="rect">
            <a:avLst/>
          </a:prstGeom>
          <a:ln w="63500">
            <a:solidFill>
              <a:schemeClr val="bg1"/>
            </a:solidFill>
          </a:ln>
          <a:effectLst>
            <a:outerShdw blurRad="50800" dist="38100" dir="2700000" algn="tl" rotWithShape="0">
              <a:prstClr val="black">
                <a:alpha val="40000"/>
              </a:prstClr>
            </a:outerShdw>
          </a:effectLst>
        </p:spPr>
      </p:pic>
      <p:pic>
        <p:nvPicPr>
          <p:cNvPr id="10" name="Picture 9" descr="A person wearing headphones&#10;&#10;AI-generated content may be incorrect.">
            <a:extLst>
              <a:ext uri="{FF2B5EF4-FFF2-40B4-BE49-F238E27FC236}">
                <a16:creationId xmlns:a16="http://schemas.microsoft.com/office/drawing/2014/main" id="{D131C48C-6A74-4C94-1A5B-E4DAD0B911EF}"/>
              </a:ext>
            </a:extLst>
          </p:cNvPr>
          <p:cNvPicPr>
            <a:picLocks noChangeAspect="1"/>
          </p:cNvPicPr>
          <p:nvPr/>
        </p:nvPicPr>
        <p:blipFill>
          <a:blip r:embed="rId3"/>
          <a:stretch>
            <a:fillRect/>
          </a:stretch>
        </p:blipFill>
        <p:spPr>
          <a:xfrm>
            <a:off x="354276" y="4590357"/>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3" name="Picture 2" descr="A person with a beard and mustache smiling&#10;&#10;AI-generated content may be incorrect.">
            <a:extLst>
              <a:ext uri="{FF2B5EF4-FFF2-40B4-BE49-F238E27FC236}">
                <a16:creationId xmlns:a16="http://schemas.microsoft.com/office/drawing/2014/main" id="{57DF65BB-E4CE-E5CB-897C-903A156BD465}"/>
              </a:ext>
            </a:extLst>
          </p:cNvPr>
          <p:cNvPicPr>
            <a:picLocks noChangeAspect="1"/>
          </p:cNvPicPr>
          <p:nvPr/>
        </p:nvPicPr>
        <p:blipFill>
          <a:blip r:embed="rId4"/>
          <a:stretch>
            <a:fillRect/>
          </a:stretch>
        </p:blipFill>
        <p:spPr>
          <a:xfrm>
            <a:off x="354276" y="301975"/>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5" name="Picture 4" descr="A person wearing headphones and a blue shirt&#10;&#10;AI-generated content may be incorrect.">
            <a:extLst>
              <a:ext uri="{FF2B5EF4-FFF2-40B4-BE49-F238E27FC236}">
                <a16:creationId xmlns:a16="http://schemas.microsoft.com/office/drawing/2014/main" id="{09C7E3F5-E5E5-5656-A893-98CA2C75E033}"/>
              </a:ext>
            </a:extLst>
          </p:cNvPr>
          <p:cNvPicPr>
            <a:picLocks noChangeAspect="1"/>
          </p:cNvPicPr>
          <p:nvPr/>
        </p:nvPicPr>
        <p:blipFill>
          <a:blip r:embed="rId5"/>
          <a:stretch>
            <a:fillRect/>
          </a:stretch>
        </p:blipFill>
        <p:spPr>
          <a:xfrm>
            <a:off x="4022130" y="4590357"/>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6" name="Picture 5" descr="A person wearing glasses and a blue plaid shirt&#10;&#10;AI-generated content may be incorrect.">
            <a:extLst>
              <a:ext uri="{FF2B5EF4-FFF2-40B4-BE49-F238E27FC236}">
                <a16:creationId xmlns:a16="http://schemas.microsoft.com/office/drawing/2014/main" id="{E176420B-7292-FA39-315E-4B012F93B2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276" y="2444356"/>
            <a:ext cx="3375465" cy="1898700"/>
          </a:xfrm>
          <a:prstGeom prst="rect">
            <a:avLst/>
          </a:prstGeom>
          <a:ln w="63500">
            <a:solidFill>
              <a:schemeClr val="bg1"/>
            </a:solidFill>
          </a:ln>
          <a:effectLst>
            <a:outerShdw blurRad="50800" dist="38100" dir="2700000" algn="tl" rotWithShape="0">
              <a:prstClr val="black">
                <a:alpha val="40000"/>
              </a:prstClr>
            </a:outerShdw>
          </a:effectLst>
        </p:spPr>
      </p:pic>
      <p:pic>
        <p:nvPicPr>
          <p:cNvPr id="7" name="Picture 6" descr="A person wearing a headset&#10;&#10;AI-generated content may be incorrect.">
            <a:extLst>
              <a:ext uri="{FF2B5EF4-FFF2-40B4-BE49-F238E27FC236}">
                <a16:creationId xmlns:a16="http://schemas.microsoft.com/office/drawing/2014/main" id="{B294E270-B4E6-0EE9-A6AE-BC776F80D20E}"/>
              </a:ext>
            </a:extLst>
          </p:cNvPr>
          <p:cNvPicPr>
            <a:picLocks noChangeAspect="1"/>
          </p:cNvPicPr>
          <p:nvPr/>
        </p:nvPicPr>
        <p:blipFill>
          <a:blip r:embed="rId7"/>
          <a:stretch>
            <a:fillRect/>
          </a:stretch>
        </p:blipFill>
        <p:spPr>
          <a:xfrm>
            <a:off x="7686471" y="2444357"/>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9" name="Picture 8" descr="A person wearing a headset and a microphone&#10;&#10;AI-generated content may be incorrect.">
            <a:extLst>
              <a:ext uri="{FF2B5EF4-FFF2-40B4-BE49-F238E27FC236}">
                <a16:creationId xmlns:a16="http://schemas.microsoft.com/office/drawing/2014/main" id="{E093F458-6A4D-E519-2FCD-46F6935EA3F1}"/>
              </a:ext>
            </a:extLst>
          </p:cNvPr>
          <p:cNvPicPr>
            <a:picLocks noChangeAspect="1"/>
          </p:cNvPicPr>
          <p:nvPr/>
        </p:nvPicPr>
        <p:blipFill>
          <a:blip r:embed="rId8"/>
          <a:stretch>
            <a:fillRect/>
          </a:stretch>
        </p:blipFill>
        <p:spPr>
          <a:xfrm>
            <a:off x="4022129" y="301975"/>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11" name="Picture 10" descr="A person wearing headphones smiling&#10;&#10;AI-generated content may be incorrect.">
            <a:extLst>
              <a:ext uri="{FF2B5EF4-FFF2-40B4-BE49-F238E27FC236}">
                <a16:creationId xmlns:a16="http://schemas.microsoft.com/office/drawing/2014/main" id="{73C39704-B6E8-9D04-7959-E47925A13A30}"/>
              </a:ext>
            </a:extLst>
          </p:cNvPr>
          <p:cNvPicPr>
            <a:picLocks noChangeAspect="1"/>
          </p:cNvPicPr>
          <p:nvPr/>
        </p:nvPicPr>
        <p:blipFill>
          <a:blip r:embed="rId9"/>
          <a:stretch>
            <a:fillRect/>
          </a:stretch>
        </p:blipFill>
        <p:spPr>
          <a:xfrm>
            <a:off x="4022129" y="2444356"/>
            <a:ext cx="3375467" cy="1898700"/>
          </a:xfrm>
          <a:prstGeom prst="rect">
            <a:avLst/>
          </a:prstGeom>
          <a:ln w="63500">
            <a:solidFill>
              <a:schemeClr val="bg1"/>
            </a:solidFill>
          </a:ln>
          <a:effectLst>
            <a:outerShdw blurRad="50800" dist="38100" dir="2700000" algn="tl" rotWithShape="0">
              <a:prstClr val="black">
                <a:alpha val="40000"/>
              </a:prstClr>
            </a:outerShdw>
          </a:effectLst>
        </p:spPr>
      </p:pic>
      <p:pic>
        <p:nvPicPr>
          <p:cNvPr id="15" name="Picture 14" descr="A person wearing a headset&#10;&#10;AI-generated content may be incorrect.">
            <a:extLst>
              <a:ext uri="{FF2B5EF4-FFF2-40B4-BE49-F238E27FC236}">
                <a16:creationId xmlns:a16="http://schemas.microsoft.com/office/drawing/2014/main" id="{88F03368-8A6C-3781-4FB7-CA12C161DB97}"/>
              </a:ext>
            </a:extLst>
          </p:cNvPr>
          <p:cNvPicPr>
            <a:picLocks noChangeAspect="1"/>
          </p:cNvPicPr>
          <p:nvPr/>
        </p:nvPicPr>
        <p:blipFill>
          <a:blip r:embed="rId10"/>
          <a:stretch>
            <a:fillRect/>
          </a:stretch>
        </p:blipFill>
        <p:spPr>
          <a:xfrm>
            <a:off x="7686471" y="301975"/>
            <a:ext cx="3375464" cy="1898698"/>
          </a:xfrm>
          <a:prstGeom prst="rect">
            <a:avLst/>
          </a:prstGeom>
          <a:ln w="635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965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EAFE2-4DEB-9B39-D43F-1E3854F93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DC157-0DC8-F1A9-DD7F-8159755753C8}"/>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E289D4F3-D982-DE1A-3693-5C6262772744}"/>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16275BF3-A446-1DF9-8267-848DE83E4D96}"/>
              </a:ext>
            </a:extLst>
          </p:cNvPr>
          <p:cNvSpPr txBox="1">
            <a:spLocks/>
          </p:cNvSpPr>
          <p:nvPr/>
        </p:nvSpPr>
        <p:spPr bwMode="auto">
          <a:xfrm>
            <a:off x="1003385" y="1139802"/>
            <a:ext cx="10061167"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chemeClr val="accent2"/>
                </a:solidFill>
              </a:rPr>
              <a:t>Module 1: </a:t>
            </a:r>
            <a:r>
              <a:rPr lang="en-US" sz="2600" kern="0" dirty="0">
                <a:solidFill>
                  <a:schemeClr val="tx1"/>
                </a:solidFill>
              </a:rPr>
              <a:t>A farmer with myeloma; is myeloma the new CML? </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Chimeric antigen receptor (CAR) T-cell therapy</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Bispecific antibodies </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Antibody-drug conjugates; a patient on belantamab mafodotin for 3 years</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Treatment options for relapsed disease </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Alternative therapies </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164 questions </a:t>
            </a:r>
          </a:p>
        </p:txBody>
      </p:sp>
    </p:spTree>
    <p:custDataLst>
      <p:tags r:id="rId1"/>
    </p:custDataLst>
    <p:extLst>
      <p:ext uri="{BB962C8B-B14F-4D97-AF65-F5344CB8AC3E}">
        <p14:creationId xmlns:p14="http://schemas.microsoft.com/office/powerpoint/2010/main" val="1386041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a:solidFill>
                  <a:schemeClr val="tx1"/>
                </a:solidFill>
                <a:latin typeface="Calibri" panose="020F0502020204030204" pitchFamily="34" charset="0"/>
              </a:rPr>
              <a:t>BeOne, </a:t>
            </a:r>
            <a:r>
              <a:rPr lang="en-US" sz="1850" b="0" dirty="0">
                <a:solidFill>
                  <a:schemeClr val="tx1"/>
                </a:solidFill>
                <a:latin typeface="Calibri" panose="020F0502020204030204" pitchFamily="34" charset="0"/>
              </a:rPr>
              <a:t>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D6269-2139-F2D0-BAE6-8952255BBA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7D62381-2A8E-49F2-78ED-ABC53585BDC8}"/>
              </a:ext>
            </a:extLst>
          </p:cNvPr>
          <p:cNvSpPr/>
          <p:nvPr/>
        </p:nvSpPr>
        <p:spPr bwMode="auto">
          <a:xfrm>
            <a:off x="643018" y="1139802"/>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3C672B7-0564-A767-0885-36BF60B8217B}"/>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508A72A2-FF8D-274F-1B6A-967E9ACE6E39}"/>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8D913592-3677-63C5-A4CF-C02C363102D8}"/>
              </a:ext>
            </a:extLst>
          </p:cNvPr>
          <p:cNvSpPr txBox="1">
            <a:spLocks/>
          </p:cNvSpPr>
          <p:nvPr/>
        </p:nvSpPr>
        <p:spPr bwMode="auto">
          <a:xfrm>
            <a:off x="1003385" y="1139802"/>
            <a:ext cx="9989159"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chemeClr val="bg1"/>
                </a:solidFill>
              </a:rPr>
              <a:t>Module 1: A farmer with myeloma; is myeloma the new CML?</a:t>
            </a:r>
            <a:r>
              <a:rPr lang="en-US" sz="2600" kern="0" dirty="0">
                <a:solidFill>
                  <a:schemeClr val="tx1"/>
                </a:solidFill>
              </a:rPr>
              <a:t> </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CAR T-cell therapy</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Bispecific antibodies </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Antibody-drug conjugates; a patient on </a:t>
            </a:r>
            <a:r>
              <a:rPr lang="en-US" sz="2600" kern="0" dirty="0" err="1">
                <a:solidFill>
                  <a:schemeClr val="tx1"/>
                </a:solidFill>
              </a:rPr>
              <a:t>belantamab</a:t>
            </a:r>
            <a:r>
              <a:rPr lang="en-US" sz="2600" kern="0" dirty="0">
                <a:solidFill>
                  <a:schemeClr val="tx1"/>
                </a:solidFill>
              </a:rPr>
              <a:t> </a:t>
            </a:r>
            <a:r>
              <a:rPr lang="en-US" sz="2600" kern="0" dirty="0" err="1">
                <a:solidFill>
                  <a:schemeClr val="tx1"/>
                </a:solidFill>
              </a:rPr>
              <a:t>mafodotin</a:t>
            </a:r>
            <a:r>
              <a:rPr lang="en-US" sz="2600" kern="0" dirty="0">
                <a:solidFill>
                  <a:schemeClr val="tx1"/>
                </a:solidFill>
              </a:rPr>
              <a:t> for 3 years</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Treatment options for relapsed disease </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Alternative therapies </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164 questions</a:t>
            </a:r>
          </a:p>
        </p:txBody>
      </p:sp>
    </p:spTree>
    <p:custDataLst>
      <p:tags r:id="rId1"/>
    </p:custDataLst>
    <p:extLst>
      <p:ext uri="{BB962C8B-B14F-4D97-AF65-F5344CB8AC3E}">
        <p14:creationId xmlns:p14="http://schemas.microsoft.com/office/powerpoint/2010/main" val="4080128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AA0B-438C-8843-7DC9-1C66ED202E5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E305C1B-C8FE-7EAE-FCFC-179FE443F51A}"/>
              </a:ext>
            </a:extLst>
          </p:cNvPr>
          <p:cNvSpPr/>
          <p:nvPr/>
        </p:nvSpPr>
        <p:spPr bwMode="auto">
          <a:xfrm>
            <a:off x="282876" y="731535"/>
            <a:ext cx="11626246" cy="118529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1CA28133-B991-334F-EF3D-BB9414BBE841}"/>
              </a:ext>
            </a:extLst>
          </p:cNvPr>
          <p:cNvSpPr>
            <a:spLocks noGrp="1"/>
          </p:cNvSpPr>
          <p:nvPr>
            <p:ph type="title"/>
          </p:nvPr>
        </p:nvSpPr>
        <p:spPr>
          <a:xfrm>
            <a:off x="282874" y="731535"/>
            <a:ext cx="11626245" cy="1185298"/>
          </a:xfrm>
        </p:spPr>
        <p:txBody>
          <a:bodyPr lIns="91440" tIns="91440" rIns="91440" bIns="182880"/>
          <a:lstStyle/>
          <a:p>
            <a:r>
              <a:rPr lang="en-US" sz="3600" dirty="0">
                <a:solidFill>
                  <a:schemeClr val="bg1"/>
                </a:solidFill>
              </a:rPr>
              <a:t>A farmer with myeloma; is myeloma the new CML?</a:t>
            </a:r>
          </a:p>
        </p:txBody>
      </p:sp>
      <p:pic>
        <p:nvPicPr>
          <p:cNvPr id="3" name="Picture 2" descr="A person with a beard and mustache smiling&#10;&#10;AI-generated content may be incorrect.">
            <a:extLst>
              <a:ext uri="{FF2B5EF4-FFF2-40B4-BE49-F238E27FC236}">
                <a16:creationId xmlns:a16="http://schemas.microsoft.com/office/drawing/2014/main" id="{57DF65BB-E4CE-E5CB-897C-903A156BD465}"/>
              </a:ext>
            </a:extLst>
          </p:cNvPr>
          <p:cNvPicPr>
            <a:picLocks noChangeAspect="1"/>
          </p:cNvPicPr>
          <p:nvPr/>
        </p:nvPicPr>
        <p:blipFill>
          <a:blip r:embed="rId2"/>
          <a:stretch>
            <a:fillRect/>
          </a:stretch>
        </p:blipFill>
        <p:spPr>
          <a:xfrm>
            <a:off x="4217048" y="2827348"/>
            <a:ext cx="3757902" cy="2113820"/>
          </a:xfrm>
          <a:prstGeom prst="rect">
            <a:avLst/>
          </a:prstGeom>
          <a:effectLst>
            <a:outerShdw blurRad="50800" dist="38100" dir="2700000" algn="tl" rotWithShape="0">
              <a:prstClr val="black">
                <a:alpha val="40000"/>
              </a:prstClr>
            </a:outerShdw>
          </a:effectLst>
        </p:spPr>
      </p:pic>
      <p:pic>
        <p:nvPicPr>
          <p:cNvPr id="4" name="Picture 3" descr="A person wearing a headset&#10;&#10;AI-generated content may be incorrect.">
            <a:extLst>
              <a:ext uri="{FF2B5EF4-FFF2-40B4-BE49-F238E27FC236}">
                <a16:creationId xmlns:a16="http://schemas.microsoft.com/office/drawing/2014/main" id="{CD9632EC-C65B-E3D3-1E0F-D7BA2A3663DF}"/>
              </a:ext>
            </a:extLst>
          </p:cNvPr>
          <p:cNvPicPr>
            <a:picLocks noChangeAspect="1"/>
          </p:cNvPicPr>
          <p:nvPr/>
        </p:nvPicPr>
        <p:blipFill>
          <a:blip r:embed="rId3"/>
          <a:stretch>
            <a:fillRect/>
          </a:stretch>
        </p:blipFill>
        <p:spPr>
          <a:xfrm>
            <a:off x="282875" y="2827348"/>
            <a:ext cx="3757903" cy="2113820"/>
          </a:xfrm>
          <a:prstGeom prst="rect">
            <a:avLst/>
          </a:prstGeom>
          <a:effectLst>
            <a:outerShdw blurRad="50800" dist="38100" dir="2700000" algn="tl" rotWithShape="0">
              <a:prstClr val="black">
                <a:alpha val="40000"/>
              </a:prstClr>
            </a:outerShdw>
          </a:effectLst>
        </p:spPr>
      </p:pic>
      <p:pic>
        <p:nvPicPr>
          <p:cNvPr id="5" name="Picture 4" descr="A person wearing headphones smiling&#10;&#10;AI-generated content may be incorrect.">
            <a:extLst>
              <a:ext uri="{FF2B5EF4-FFF2-40B4-BE49-F238E27FC236}">
                <a16:creationId xmlns:a16="http://schemas.microsoft.com/office/drawing/2014/main" id="{34164D90-0408-9C00-51F5-4BF312BFF45C}"/>
              </a:ext>
            </a:extLst>
          </p:cNvPr>
          <p:cNvPicPr>
            <a:picLocks noChangeAspect="1"/>
          </p:cNvPicPr>
          <p:nvPr/>
        </p:nvPicPr>
        <p:blipFill>
          <a:blip r:embed="rId4"/>
          <a:stretch>
            <a:fillRect/>
          </a:stretch>
        </p:blipFill>
        <p:spPr>
          <a:xfrm>
            <a:off x="8151220" y="2827348"/>
            <a:ext cx="3757902" cy="21138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4597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85185E-C0F4-248A-C967-5BBE6FF05F4E}"/>
              </a:ext>
            </a:extLst>
          </p:cNvPr>
          <p:cNvSpPr>
            <a:spLocks noGrp="1"/>
          </p:cNvSpPr>
          <p:nvPr>
            <p:ph idx="47"/>
          </p:nvPr>
        </p:nvSpPr>
        <p:spPr/>
        <p:txBody>
          <a:bodyPr/>
          <a:lstStyle/>
          <a:p>
            <a:pPr>
              <a:lnSpc>
                <a:spcPts val="1900"/>
              </a:lnSpc>
            </a:pPr>
            <a:r>
              <a:rPr lang="en-US" sz="1700" dirty="0"/>
              <a:t>Yes, agree epidemiological data is quite suggestive — Agent Orange- or radiation-exposed, exterminators, 9/11 responders all seem to have an increased risk to develop MM or MGUS</a:t>
            </a:r>
          </a:p>
        </p:txBody>
      </p:sp>
      <p:sp>
        <p:nvSpPr>
          <p:cNvPr id="3" name="Content Placeholder 2">
            <a:extLst>
              <a:ext uri="{FF2B5EF4-FFF2-40B4-BE49-F238E27FC236}">
                <a16:creationId xmlns:a16="http://schemas.microsoft.com/office/drawing/2014/main" id="{9E9F2569-53F3-E3C7-D02E-DB2AF3AF2576}"/>
              </a:ext>
            </a:extLst>
          </p:cNvPr>
          <p:cNvSpPr>
            <a:spLocks noGrp="1"/>
          </p:cNvSpPr>
          <p:nvPr>
            <p:ph idx="48"/>
          </p:nvPr>
        </p:nvSpPr>
        <p:spPr/>
        <p:txBody>
          <a:bodyPr/>
          <a:lstStyle/>
          <a:p>
            <a:pPr>
              <a:lnSpc>
                <a:spcPts val="2100"/>
              </a:lnSpc>
            </a:pPr>
            <a:r>
              <a:rPr lang="en-US" sz="1800" dirty="0"/>
              <a:t>Yes, pesticides, petroleum exposure. We see higher incidence among farmers, gas station attendants, and other factories where workers are exposed to chemical solvents</a:t>
            </a:r>
          </a:p>
        </p:txBody>
      </p:sp>
      <p:sp>
        <p:nvSpPr>
          <p:cNvPr id="4" name="Content Placeholder 3">
            <a:extLst>
              <a:ext uri="{FF2B5EF4-FFF2-40B4-BE49-F238E27FC236}">
                <a16:creationId xmlns:a16="http://schemas.microsoft.com/office/drawing/2014/main" id="{57CE4ED7-06D2-C364-4E74-B6AE038F1ED6}"/>
              </a:ext>
            </a:extLst>
          </p:cNvPr>
          <p:cNvSpPr>
            <a:spLocks noGrp="1"/>
          </p:cNvSpPr>
          <p:nvPr>
            <p:ph idx="49"/>
          </p:nvPr>
        </p:nvSpPr>
        <p:spPr/>
        <p:txBody>
          <a:bodyPr/>
          <a:lstStyle/>
          <a:p>
            <a:r>
              <a:rPr lang="en-US" sz="2000" dirty="0"/>
              <a:t>No. Most myeloma is just an accident in nature. </a:t>
            </a:r>
            <a:br>
              <a:rPr lang="en-US" sz="2000" dirty="0"/>
            </a:br>
            <a:r>
              <a:rPr lang="en-US" sz="2000" dirty="0"/>
              <a:t>A bad outcome of our normal immune response</a:t>
            </a:r>
          </a:p>
        </p:txBody>
      </p:sp>
      <p:sp>
        <p:nvSpPr>
          <p:cNvPr id="5" name="Content Placeholder 4">
            <a:extLst>
              <a:ext uri="{FF2B5EF4-FFF2-40B4-BE49-F238E27FC236}">
                <a16:creationId xmlns:a16="http://schemas.microsoft.com/office/drawing/2014/main" id="{9751F7F5-8427-1F1D-B14C-9F32655A51B6}"/>
              </a:ext>
            </a:extLst>
          </p:cNvPr>
          <p:cNvSpPr>
            <a:spLocks noGrp="1"/>
          </p:cNvSpPr>
          <p:nvPr>
            <p:ph idx="50"/>
          </p:nvPr>
        </p:nvSpPr>
        <p:spPr/>
        <p:txBody>
          <a:bodyPr/>
          <a:lstStyle/>
          <a:p>
            <a:r>
              <a:rPr lang="en-US" sz="1800" dirty="0"/>
              <a:t>Yes. However, most patients do not have a history of exposure to the extent needed </a:t>
            </a:r>
            <a:br>
              <a:rPr lang="en-US" sz="1800" dirty="0"/>
            </a:br>
            <a:r>
              <a:rPr lang="en-US" sz="1800" dirty="0"/>
              <a:t>(</a:t>
            </a:r>
            <a:r>
              <a:rPr lang="en-US" sz="1800" dirty="0" err="1"/>
              <a:t>ie</a:t>
            </a:r>
            <a:r>
              <a:rPr lang="en-US" sz="1800" dirty="0"/>
              <a:t>, in an industrial setting) for this to be an issue</a:t>
            </a:r>
          </a:p>
        </p:txBody>
      </p:sp>
      <p:sp>
        <p:nvSpPr>
          <p:cNvPr id="6" name="Content Placeholder 5">
            <a:extLst>
              <a:ext uri="{FF2B5EF4-FFF2-40B4-BE49-F238E27FC236}">
                <a16:creationId xmlns:a16="http://schemas.microsoft.com/office/drawing/2014/main" id="{BD073C72-CD2A-8DEF-03DE-3AB38EFCBE6D}"/>
              </a:ext>
            </a:extLst>
          </p:cNvPr>
          <p:cNvSpPr>
            <a:spLocks noGrp="1"/>
          </p:cNvSpPr>
          <p:nvPr>
            <p:ph idx="51"/>
          </p:nvPr>
        </p:nvSpPr>
        <p:spPr/>
        <p:txBody>
          <a:bodyPr/>
          <a:lstStyle/>
          <a:p>
            <a:r>
              <a:rPr lang="en-US" dirty="0"/>
              <a:t>Yes. Agent Orange is the sentinel example, with multiple others since </a:t>
            </a:r>
          </a:p>
        </p:txBody>
      </p:sp>
      <p:sp>
        <p:nvSpPr>
          <p:cNvPr id="7" name="Title 6">
            <a:extLst>
              <a:ext uri="{FF2B5EF4-FFF2-40B4-BE49-F238E27FC236}">
                <a16:creationId xmlns:a16="http://schemas.microsoft.com/office/drawing/2014/main" id="{6D22C350-7EE4-052D-BE4A-6E58B079A57B}"/>
              </a:ext>
            </a:extLst>
          </p:cNvPr>
          <p:cNvSpPr>
            <a:spLocks noGrp="1"/>
          </p:cNvSpPr>
          <p:nvPr>
            <p:ph type="title"/>
          </p:nvPr>
        </p:nvSpPr>
        <p:spPr/>
        <p:txBody>
          <a:bodyPr/>
          <a:lstStyle/>
          <a:p>
            <a:r>
              <a:rPr lang="en-US" dirty="0"/>
              <a:t>Based on available data and your personal clinical experience, do you believe that insecticides or other environmental toxins contribute to the development of MM?</a:t>
            </a:r>
          </a:p>
        </p:txBody>
      </p:sp>
      <p:sp>
        <p:nvSpPr>
          <p:cNvPr id="8" name="Content Placeholder 7">
            <a:extLst>
              <a:ext uri="{FF2B5EF4-FFF2-40B4-BE49-F238E27FC236}">
                <a16:creationId xmlns:a16="http://schemas.microsoft.com/office/drawing/2014/main" id="{EC42FCD7-5915-7E82-6709-65089DF2BDB0}"/>
              </a:ext>
            </a:extLst>
          </p:cNvPr>
          <p:cNvSpPr>
            <a:spLocks noGrp="1"/>
          </p:cNvSpPr>
          <p:nvPr>
            <p:ph idx="52"/>
          </p:nvPr>
        </p:nvSpPr>
        <p:spPr/>
        <p:txBody>
          <a:bodyPr/>
          <a:lstStyle/>
          <a:p>
            <a:r>
              <a:rPr lang="en-US" sz="2200" dirty="0"/>
              <a:t>Yes — chemical exposure — not so much in the recent past though </a:t>
            </a:r>
          </a:p>
        </p:txBody>
      </p:sp>
    </p:spTree>
    <p:extLst>
      <p:ext uri="{BB962C8B-B14F-4D97-AF65-F5344CB8AC3E}">
        <p14:creationId xmlns:p14="http://schemas.microsoft.com/office/powerpoint/2010/main" val="3968468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D7C4237B-9017-04E2-C1A7-9A1B36A757FD}"/>
              </a:ext>
            </a:extLst>
          </p:cNvPr>
          <p:cNvSpPr>
            <a:spLocks noGrp="1"/>
          </p:cNvSpPr>
          <p:nvPr>
            <p:ph type="title"/>
          </p:nvPr>
        </p:nvSpPr>
        <p:spPr>
          <a:xfrm>
            <a:off x="551384" y="0"/>
            <a:ext cx="10441160" cy="1196752"/>
          </a:xfrm>
        </p:spPr>
        <p:txBody>
          <a:bodyPr/>
          <a:lstStyle/>
          <a:p>
            <a:r>
              <a:rPr lang="en-US" dirty="0"/>
              <a:t>In general, how would you respond if a </a:t>
            </a:r>
            <a:r>
              <a:rPr lang="en-US" u="sng" dirty="0"/>
              <a:t>65-year-old transplant-eligible</a:t>
            </a:r>
            <a:r>
              <a:rPr lang="en-US" dirty="0"/>
              <a:t> patient with newly diagnosed </a:t>
            </a:r>
            <a:r>
              <a:rPr lang="en-US" u="sng" dirty="0"/>
              <a:t>standard-risk</a:t>
            </a:r>
            <a:r>
              <a:rPr lang="en-US" dirty="0"/>
              <a:t> MM asked you to estimate survival with your preferred initial treatment approach?</a:t>
            </a:r>
          </a:p>
        </p:txBody>
      </p:sp>
      <p:sp>
        <p:nvSpPr>
          <p:cNvPr id="64" name="Content Placeholder 63">
            <a:extLst>
              <a:ext uri="{FF2B5EF4-FFF2-40B4-BE49-F238E27FC236}">
                <a16:creationId xmlns:a16="http://schemas.microsoft.com/office/drawing/2014/main" id="{52DEED47-B56F-017E-9A25-ADA8564B4F36}"/>
              </a:ext>
            </a:extLst>
          </p:cNvPr>
          <p:cNvSpPr>
            <a:spLocks noGrp="1"/>
          </p:cNvSpPr>
          <p:nvPr>
            <p:ph idx="51"/>
          </p:nvPr>
        </p:nvSpPr>
        <p:spPr/>
        <p:txBody>
          <a:bodyPr/>
          <a:lstStyle/>
          <a:p>
            <a:r>
              <a:rPr lang="en-US" dirty="0"/>
              <a:t>60</a:t>
            </a:r>
          </a:p>
        </p:txBody>
      </p:sp>
      <p:sp>
        <p:nvSpPr>
          <p:cNvPr id="65" name="Content Placeholder 64">
            <a:extLst>
              <a:ext uri="{FF2B5EF4-FFF2-40B4-BE49-F238E27FC236}">
                <a16:creationId xmlns:a16="http://schemas.microsoft.com/office/drawing/2014/main" id="{892D52C1-26FD-1B68-3A96-CAB91EE8D892}"/>
              </a:ext>
            </a:extLst>
          </p:cNvPr>
          <p:cNvSpPr>
            <a:spLocks noGrp="1"/>
          </p:cNvSpPr>
          <p:nvPr>
            <p:ph idx="57"/>
          </p:nvPr>
        </p:nvSpPr>
        <p:spPr/>
        <p:txBody>
          <a:bodyPr/>
          <a:lstStyle/>
          <a:p>
            <a:r>
              <a:rPr lang="en-US" dirty="0"/>
              <a:t>96</a:t>
            </a:r>
          </a:p>
        </p:txBody>
      </p:sp>
      <p:sp>
        <p:nvSpPr>
          <p:cNvPr id="66" name="Content Placeholder 65">
            <a:extLst>
              <a:ext uri="{FF2B5EF4-FFF2-40B4-BE49-F238E27FC236}">
                <a16:creationId xmlns:a16="http://schemas.microsoft.com/office/drawing/2014/main" id="{5320C7CD-0BF3-9201-6F68-5C3E2C12E69D}"/>
              </a:ext>
            </a:extLst>
          </p:cNvPr>
          <p:cNvSpPr>
            <a:spLocks noGrp="1"/>
          </p:cNvSpPr>
          <p:nvPr>
            <p:ph idx="58"/>
          </p:nvPr>
        </p:nvSpPr>
        <p:spPr>
          <a:xfrm>
            <a:off x="2971800" y="1449348"/>
            <a:ext cx="4204320" cy="251460"/>
          </a:xfrm>
        </p:spPr>
        <p:txBody>
          <a:bodyPr/>
          <a:lstStyle/>
          <a:p>
            <a:r>
              <a:rPr lang="en-US" dirty="0"/>
              <a:t>2005 </a:t>
            </a:r>
          </a:p>
        </p:txBody>
      </p:sp>
      <p:sp>
        <p:nvSpPr>
          <p:cNvPr id="67" name="Content Placeholder 66">
            <a:extLst>
              <a:ext uri="{FF2B5EF4-FFF2-40B4-BE49-F238E27FC236}">
                <a16:creationId xmlns:a16="http://schemas.microsoft.com/office/drawing/2014/main" id="{9D731F62-8CDD-7102-A080-69B59AC9DE02}"/>
              </a:ext>
            </a:extLst>
          </p:cNvPr>
          <p:cNvSpPr>
            <a:spLocks noGrp="1"/>
          </p:cNvSpPr>
          <p:nvPr>
            <p:ph idx="59"/>
          </p:nvPr>
        </p:nvSpPr>
        <p:spPr>
          <a:xfrm>
            <a:off x="7300732" y="1449348"/>
            <a:ext cx="4204320" cy="251460"/>
          </a:xfrm>
        </p:spPr>
        <p:txBody>
          <a:bodyPr/>
          <a:lstStyle/>
          <a:p>
            <a:r>
              <a:rPr lang="en-US" dirty="0"/>
              <a:t>2025 </a:t>
            </a:r>
          </a:p>
        </p:txBody>
      </p:sp>
      <p:sp>
        <p:nvSpPr>
          <p:cNvPr id="68" name="Content Placeholder 67">
            <a:extLst>
              <a:ext uri="{FF2B5EF4-FFF2-40B4-BE49-F238E27FC236}">
                <a16:creationId xmlns:a16="http://schemas.microsoft.com/office/drawing/2014/main" id="{AFE63D9E-DC6E-2D21-F816-E5DB05006DBA}"/>
              </a:ext>
            </a:extLst>
          </p:cNvPr>
          <p:cNvSpPr>
            <a:spLocks noGrp="1"/>
          </p:cNvSpPr>
          <p:nvPr>
            <p:ph idx="65"/>
          </p:nvPr>
        </p:nvSpPr>
        <p:spPr/>
        <p:txBody>
          <a:bodyPr/>
          <a:lstStyle/>
          <a:p>
            <a:r>
              <a:rPr lang="en-US" dirty="0"/>
              <a:t>180</a:t>
            </a:r>
          </a:p>
        </p:txBody>
      </p:sp>
      <p:sp>
        <p:nvSpPr>
          <p:cNvPr id="69" name="Content Placeholder 68">
            <a:extLst>
              <a:ext uri="{FF2B5EF4-FFF2-40B4-BE49-F238E27FC236}">
                <a16:creationId xmlns:a16="http://schemas.microsoft.com/office/drawing/2014/main" id="{13CE6D5B-4691-CFCD-C1ED-E906E064B9D2}"/>
              </a:ext>
            </a:extLst>
          </p:cNvPr>
          <p:cNvSpPr>
            <a:spLocks noGrp="1"/>
          </p:cNvSpPr>
          <p:nvPr>
            <p:ph idx="71"/>
          </p:nvPr>
        </p:nvSpPr>
        <p:spPr/>
        <p:txBody>
          <a:bodyPr/>
          <a:lstStyle/>
          <a:p>
            <a:r>
              <a:rPr lang="en-US" dirty="0"/>
              <a:t>90 </a:t>
            </a:r>
          </a:p>
        </p:txBody>
      </p:sp>
      <p:sp>
        <p:nvSpPr>
          <p:cNvPr id="70" name="Content Placeholder 69">
            <a:extLst>
              <a:ext uri="{FF2B5EF4-FFF2-40B4-BE49-F238E27FC236}">
                <a16:creationId xmlns:a16="http://schemas.microsoft.com/office/drawing/2014/main" id="{D8B4D436-E822-A90F-7153-3422BFDD2C25}"/>
              </a:ext>
            </a:extLst>
          </p:cNvPr>
          <p:cNvSpPr>
            <a:spLocks noGrp="1"/>
          </p:cNvSpPr>
          <p:nvPr>
            <p:ph idx="76"/>
          </p:nvPr>
        </p:nvSpPr>
        <p:spPr/>
        <p:txBody>
          <a:bodyPr/>
          <a:lstStyle/>
          <a:p>
            <a:r>
              <a:rPr lang="en-US" dirty="0"/>
              <a:t>36 </a:t>
            </a:r>
          </a:p>
        </p:txBody>
      </p:sp>
      <p:sp>
        <p:nvSpPr>
          <p:cNvPr id="71" name="Content Placeholder 70">
            <a:extLst>
              <a:ext uri="{FF2B5EF4-FFF2-40B4-BE49-F238E27FC236}">
                <a16:creationId xmlns:a16="http://schemas.microsoft.com/office/drawing/2014/main" id="{7BDC7F7E-0881-AC8A-E4A9-587F70F8F955}"/>
              </a:ext>
            </a:extLst>
          </p:cNvPr>
          <p:cNvSpPr>
            <a:spLocks noGrp="1"/>
          </p:cNvSpPr>
          <p:nvPr>
            <p:ph idx="77"/>
          </p:nvPr>
        </p:nvSpPr>
        <p:spPr/>
        <p:txBody>
          <a:bodyPr/>
          <a:lstStyle/>
          <a:p>
            <a:r>
              <a:rPr lang="en-US" dirty="0"/>
              <a:t>120 </a:t>
            </a:r>
          </a:p>
        </p:txBody>
      </p:sp>
      <p:sp>
        <p:nvSpPr>
          <p:cNvPr id="72" name="Content Placeholder 71">
            <a:extLst>
              <a:ext uri="{FF2B5EF4-FFF2-40B4-BE49-F238E27FC236}">
                <a16:creationId xmlns:a16="http://schemas.microsoft.com/office/drawing/2014/main" id="{749095A5-CB65-B3BC-866D-BBAECEB44CF4}"/>
              </a:ext>
            </a:extLst>
          </p:cNvPr>
          <p:cNvSpPr>
            <a:spLocks noGrp="1"/>
          </p:cNvSpPr>
          <p:nvPr>
            <p:ph idx="78"/>
          </p:nvPr>
        </p:nvSpPr>
        <p:spPr/>
        <p:txBody>
          <a:bodyPr/>
          <a:lstStyle/>
          <a:p>
            <a:r>
              <a:rPr lang="en-US" dirty="0"/>
              <a:t>180</a:t>
            </a:r>
          </a:p>
        </p:txBody>
      </p:sp>
      <p:sp>
        <p:nvSpPr>
          <p:cNvPr id="73" name="Content Placeholder 72">
            <a:extLst>
              <a:ext uri="{FF2B5EF4-FFF2-40B4-BE49-F238E27FC236}">
                <a16:creationId xmlns:a16="http://schemas.microsoft.com/office/drawing/2014/main" id="{227DC1CA-8A80-D5C4-3036-6F452ED2CDFC}"/>
              </a:ext>
            </a:extLst>
          </p:cNvPr>
          <p:cNvSpPr>
            <a:spLocks noGrp="1"/>
          </p:cNvSpPr>
          <p:nvPr>
            <p:ph idx="79"/>
          </p:nvPr>
        </p:nvSpPr>
        <p:spPr/>
        <p:txBody>
          <a:bodyPr/>
          <a:lstStyle/>
          <a:p>
            <a:r>
              <a:rPr lang="en-US" dirty="0"/>
              <a:t>60 </a:t>
            </a:r>
          </a:p>
        </p:txBody>
      </p:sp>
      <p:sp>
        <p:nvSpPr>
          <p:cNvPr id="74" name="Content Placeholder 73">
            <a:extLst>
              <a:ext uri="{FF2B5EF4-FFF2-40B4-BE49-F238E27FC236}">
                <a16:creationId xmlns:a16="http://schemas.microsoft.com/office/drawing/2014/main" id="{DA8FAC6E-5CAF-0024-1627-217C3E095B60}"/>
              </a:ext>
            </a:extLst>
          </p:cNvPr>
          <p:cNvSpPr>
            <a:spLocks noGrp="1"/>
          </p:cNvSpPr>
          <p:nvPr>
            <p:ph idx="80"/>
          </p:nvPr>
        </p:nvSpPr>
        <p:spPr/>
        <p:txBody>
          <a:bodyPr/>
          <a:lstStyle/>
          <a:p>
            <a:r>
              <a:rPr lang="en-US" dirty="0"/>
              <a:t>40 </a:t>
            </a:r>
          </a:p>
        </p:txBody>
      </p:sp>
      <p:sp>
        <p:nvSpPr>
          <p:cNvPr id="75" name="Content Placeholder 74">
            <a:extLst>
              <a:ext uri="{FF2B5EF4-FFF2-40B4-BE49-F238E27FC236}">
                <a16:creationId xmlns:a16="http://schemas.microsoft.com/office/drawing/2014/main" id="{200A7C6C-AAFC-A555-6D5A-A2BCABABB7AF}"/>
              </a:ext>
            </a:extLst>
          </p:cNvPr>
          <p:cNvSpPr>
            <a:spLocks noGrp="1"/>
          </p:cNvSpPr>
          <p:nvPr>
            <p:ph idx="81"/>
          </p:nvPr>
        </p:nvSpPr>
        <p:spPr/>
        <p:txBody>
          <a:bodyPr/>
          <a:lstStyle/>
          <a:p>
            <a:r>
              <a:rPr lang="en-US" dirty="0"/>
              <a:t>120 </a:t>
            </a:r>
          </a:p>
        </p:txBody>
      </p:sp>
      <p:sp>
        <p:nvSpPr>
          <p:cNvPr id="76" name="Content Placeholder 75">
            <a:extLst>
              <a:ext uri="{FF2B5EF4-FFF2-40B4-BE49-F238E27FC236}">
                <a16:creationId xmlns:a16="http://schemas.microsoft.com/office/drawing/2014/main" id="{0EC9BFDF-2A45-B441-364A-B6515E30FD3C}"/>
              </a:ext>
            </a:extLst>
          </p:cNvPr>
          <p:cNvSpPr>
            <a:spLocks noGrp="1"/>
          </p:cNvSpPr>
          <p:nvPr>
            <p:ph idx="82"/>
          </p:nvPr>
        </p:nvSpPr>
        <p:spPr/>
        <p:txBody>
          <a:bodyPr/>
          <a:lstStyle/>
          <a:p>
            <a:r>
              <a:rPr lang="en-US" dirty="0"/>
              <a:t>180</a:t>
            </a:r>
          </a:p>
        </p:txBody>
      </p:sp>
      <p:sp>
        <p:nvSpPr>
          <p:cNvPr id="77" name="Content Placeholder 76">
            <a:extLst>
              <a:ext uri="{FF2B5EF4-FFF2-40B4-BE49-F238E27FC236}">
                <a16:creationId xmlns:a16="http://schemas.microsoft.com/office/drawing/2014/main" id="{01F11566-8F32-962F-C5B4-C66CF1416F9A}"/>
              </a:ext>
            </a:extLst>
          </p:cNvPr>
          <p:cNvSpPr>
            <a:spLocks noGrp="1"/>
          </p:cNvSpPr>
          <p:nvPr>
            <p:ph idx="83"/>
          </p:nvPr>
        </p:nvSpPr>
        <p:spPr/>
        <p:txBody>
          <a:bodyPr/>
          <a:lstStyle/>
          <a:p>
            <a:r>
              <a:rPr lang="en-US" dirty="0"/>
              <a:t>60 </a:t>
            </a:r>
          </a:p>
        </p:txBody>
      </p:sp>
      <p:sp>
        <p:nvSpPr>
          <p:cNvPr id="78" name="Content Placeholder 77">
            <a:extLst>
              <a:ext uri="{FF2B5EF4-FFF2-40B4-BE49-F238E27FC236}">
                <a16:creationId xmlns:a16="http://schemas.microsoft.com/office/drawing/2014/main" id="{A43EEF2D-C213-ED64-7186-00A0D66DE9E0}"/>
              </a:ext>
            </a:extLst>
          </p:cNvPr>
          <p:cNvSpPr>
            <a:spLocks noGrp="1"/>
          </p:cNvSpPr>
          <p:nvPr>
            <p:ph idx="84"/>
          </p:nvPr>
        </p:nvSpPr>
        <p:spPr/>
        <p:txBody>
          <a:bodyPr/>
          <a:lstStyle/>
          <a:p>
            <a:r>
              <a:rPr lang="en-US" sz="2800" kern="400" baseline="-18000"/>
              <a:t>~</a:t>
            </a:r>
            <a:r>
              <a:rPr lang="en-US"/>
              <a:t>24</a:t>
            </a:r>
            <a:endParaRPr lang="en-US" dirty="0"/>
          </a:p>
        </p:txBody>
      </p:sp>
      <p:sp>
        <p:nvSpPr>
          <p:cNvPr id="79" name="Content Placeholder 78">
            <a:extLst>
              <a:ext uri="{FF2B5EF4-FFF2-40B4-BE49-F238E27FC236}">
                <a16:creationId xmlns:a16="http://schemas.microsoft.com/office/drawing/2014/main" id="{AAFB90A3-D5FE-CB4E-B756-E9580115F997}"/>
              </a:ext>
            </a:extLst>
          </p:cNvPr>
          <p:cNvSpPr>
            <a:spLocks noGrp="1"/>
          </p:cNvSpPr>
          <p:nvPr>
            <p:ph idx="85"/>
          </p:nvPr>
        </p:nvSpPr>
        <p:spPr/>
        <p:txBody>
          <a:bodyPr/>
          <a:lstStyle/>
          <a:p>
            <a:r>
              <a:rPr lang="en-US" sz="2800" kern="300" baseline="-18000"/>
              <a:t>~</a:t>
            </a:r>
            <a:r>
              <a:rPr lang="en-US"/>
              <a:t>70</a:t>
            </a:r>
            <a:endParaRPr lang="en-US" dirty="0"/>
          </a:p>
        </p:txBody>
      </p:sp>
      <p:sp>
        <p:nvSpPr>
          <p:cNvPr id="80" name="Content Placeholder 79">
            <a:extLst>
              <a:ext uri="{FF2B5EF4-FFF2-40B4-BE49-F238E27FC236}">
                <a16:creationId xmlns:a16="http://schemas.microsoft.com/office/drawing/2014/main" id="{B863E8DF-6779-8246-BE93-DED893AE67D8}"/>
              </a:ext>
            </a:extLst>
          </p:cNvPr>
          <p:cNvSpPr>
            <a:spLocks noGrp="1"/>
          </p:cNvSpPr>
          <p:nvPr>
            <p:ph idx="86"/>
          </p:nvPr>
        </p:nvSpPr>
        <p:spPr/>
        <p:txBody>
          <a:bodyPr/>
          <a:lstStyle/>
          <a:p>
            <a:r>
              <a:rPr lang="en-US" sz="2800" kern="400" baseline="-18000" dirty="0"/>
              <a:t>~</a:t>
            </a:r>
            <a:r>
              <a:rPr lang="en-US" dirty="0"/>
              <a:t>120</a:t>
            </a:r>
          </a:p>
        </p:txBody>
      </p:sp>
      <p:sp>
        <p:nvSpPr>
          <p:cNvPr id="81" name="Content Placeholder 80">
            <a:extLst>
              <a:ext uri="{FF2B5EF4-FFF2-40B4-BE49-F238E27FC236}">
                <a16:creationId xmlns:a16="http://schemas.microsoft.com/office/drawing/2014/main" id="{69C42695-AD76-CF14-D7BE-85A1B131E599}"/>
              </a:ext>
            </a:extLst>
          </p:cNvPr>
          <p:cNvSpPr>
            <a:spLocks noGrp="1"/>
          </p:cNvSpPr>
          <p:nvPr>
            <p:ph idx="87"/>
          </p:nvPr>
        </p:nvSpPr>
        <p:spPr/>
        <p:txBody>
          <a:bodyPr/>
          <a:lstStyle/>
          <a:p>
            <a:r>
              <a:rPr lang="en-US" sz="2800" kern="400" baseline="-18000" dirty="0"/>
              <a:t>~</a:t>
            </a:r>
            <a:r>
              <a:rPr lang="en-US" dirty="0"/>
              <a:t>48</a:t>
            </a:r>
          </a:p>
        </p:txBody>
      </p:sp>
      <p:sp>
        <p:nvSpPr>
          <p:cNvPr id="82" name="Content Placeholder 81">
            <a:extLst>
              <a:ext uri="{FF2B5EF4-FFF2-40B4-BE49-F238E27FC236}">
                <a16:creationId xmlns:a16="http://schemas.microsoft.com/office/drawing/2014/main" id="{5E252157-DCA0-9BA2-0741-49AFC61D5A7C}"/>
              </a:ext>
            </a:extLst>
          </p:cNvPr>
          <p:cNvSpPr>
            <a:spLocks noGrp="1"/>
          </p:cNvSpPr>
          <p:nvPr>
            <p:ph idx="88"/>
          </p:nvPr>
        </p:nvSpPr>
        <p:spPr/>
        <p:txBody>
          <a:bodyPr/>
          <a:lstStyle/>
          <a:p>
            <a:r>
              <a:rPr lang="en-US" dirty="0"/>
              <a:t>72 </a:t>
            </a:r>
          </a:p>
        </p:txBody>
      </p:sp>
      <p:sp>
        <p:nvSpPr>
          <p:cNvPr id="83" name="Content Placeholder 82">
            <a:extLst>
              <a:ext uri="{FF2B5EF4-FFF2-40B4-BE49-F238E27FC236}">
                <a16:creationId xmlns:a16="http://schemas.microsoft.com/office/drawing/2014/main" id="{1CDF8C84-4EF1-2FBD-0693-11CB72E1C799}"/>
              </a:ext>
            </a:extLst>
          </p:cNvPr>
          <p:cNvSpPr>
            <a:spLocks noGrp="1"/>
          </p:cNvSpPr>
          <p:nvPr>
            <p:ph idx="89"/>
          </p:nvPr>
        </p:nvSpPr>
        <p:spPr/>
        <p:txBody>
          <a:bodyPr/>
          <a:lstStyle/>
          <a:p>
            <a:r>
              <a:rPr lang="en-US" dirty="0"/>
              <a:t>120</a:t>
            </a:r>
          </a:p>
        </p:txBody>
      </p:sp>
      <p:sp>
        <p:nvSpPr>
          <p:cNvPr id="84" name="Content Placeholder 83">
            <a:extLst>
              <a:ext uri="{FF2B5EF4-FFF2-40B4-BE49-F238E27FC236}">
                <a16:creationId xmlns:a16="http://schemas.microsoft.com/office/drawing/2014/main" id="{391838C3-4247-FC2E-DE46-D6669C641446}"/>
              </a:ext>
            </a:extLst>
          </p:cNvPr>
          <p:cNvSpPr>
            <a:spLocks noGrp="1"/>
          </p:cNvSpPr>
          <p:nvPr>
            <p:ph idx="90"/>
          </p:nvPr>
        </p:nvSpPr>
        <p:spPr/>
        <p:txBody>
          <a:bodyPr/>
          <a:lstStyle/>
          <a:p>
            <a:r>
              <a:rPr lang="en-US" dirty="0"/>
              <a:t>240</a:t>
            </a:r>
          </a:p>
        </p:txBody>
      </p:sp>
      <p:sp>
        <p:nvSpPr>
          <p:cNvPr id="85" name="Content Placeholder 84">
            <a:extLst>
              <a:ext uri="{FF2B5EF4-FFF2-40B4-BE49-F238E27FC236}">
                <a16:creationId xmlns:a16="http://schemas.microsoft.com/office/drawing/2014/main" id="{B5A70ACA-5493-DAFC-1658-8E9E65314214}"/>
              </a:ext>
            </a:extLst>
          </p:cNvPr>
          <p:cNvSpPr>
            <a:spLocks noGrp="1"/>
          </p:cNvSpPr>
          <p:nvPr>
            <p:ph idx="91"/>
          </p:nvPr>
        </p:nvSpPr>
        <p:spPr/>
        <p:txBody>
          <a:bodyPr/>
          <a:lstStyle/>
          <a:p>
            <a:r>
              <a:rPr lang="en-US" dirty="0"/>
              <a:t>144 </a:t>
            </a:r>
          </a:p>
        </p:txBody>
      </p:sp>
      <p:sp>
        <p:nvSpPr>
          <p:cNvPr id="86" name="Content Placeholder 85">
            <a:extLst>
              <a:ext uri="{FF2B5EF4-FFF2-40B4-BE49-F238E27FC236}">
                <a16:creationId xmlns:a16="http://schemas.microsoft.com/office/drawing/2014/main" id="{AFD1B0B9-0E75-9CAB-4954-1659CFFDC646}"/>
              </a:ext>
            </a:extLst>
          </p:cNvPr>
          <p:cNvSpPr>
            <a:spLocks noGrp="1"/>
          </p:cNvSpPr>
          <p:nvPr>
            <p:ph idx="92"/>
          </p:nvPr>
        </p:nvSpPr>
        <p:spPr/>
        <p:txBody>
          <a:bodyPr/>
          <a:lstStyle/>
          <a:p>
            <a:r>
              <a:rPr lang="en-US" dirty="0"/>
              <a:t>PFS (months)</a:t>
            </a:r>
          </a:p>
        </p:txBody>
      </p:sp>
      <p:sp>
        <p:nvSpPr>
          <p:cNvPr id="87" name="Content Placeholder 86">
            <a:extLst>
              <a:ext uri="{FF2B5EF4-FFF2-40B4-BE49-F238E27FC236}">
                <a16:creationId xmlns:a16="http://schemas.microsoft.com/office/drawing/2014/main" id="{ACBF585F-2147-5CF5-1899-17881D786BE3}"/>
              </a:ext>
            </a:extLst>
          </p:cNvPr>
          <p:cNvSpPr>
            <a:spLocks noGrp="1"/>
          </p:cNvSpPr>
          <p:nvPr>
            <p:ph idx="93"/>
          </p:nvPr>
        </p:nvSpPr>
        <p:spPr/>
        <p:txBody>
          <a:bodyPr/>
          <a:lstStyle/>
          <a:p>
            <a:r>
              <a:rPr lang="en-US" dirty="0"/>
              <a:t>OS (months)</a:t>
            </a:r>
          </a:p>
        </p:txBody>
      </p:sp>
      <p:sp>
        <p:nvSpPr>
          <p:cNvPr id="88" name="Content Placeholder 87">
            <a:extLst>
              <a:ext uri="{FF2B5EF4-FFF2-40B4-BE49-F238E27FC236}">
                <a16:creationId xmlns:a16="http://schemas.microsoft.com/office/drawing/2014/main" id="{4F25181D-4633-0489-6940-A17F5307A145}"/>
              </a:ext>
            </a:extLst>
          </p:cNvPr>
          <p:cNvSpPr>
            <a:spLocks noGrp="1"/>
          </p:cNvSpPr>
          <p:nvPr>
            <p:ph idx="94"/>
          </p:nvPr>
        </p:nvSpPr>
        <p:spPr/>
        <p:txBody>
          <a:bodyPr/>
          <a:lstStyle/>
          <a:p>
            <a:r>
              <a:rPr lang="en-US" dirty="0"/>
              <a:t>OS (months)</a:t>
            </a:r>
          </a:p>
        </p:txBody>
      </p:sp>
      <p:sp>
        <p:nvSpPr>
          <p:cNvPr id="89" name="Content Placeholder 88">
            <a:extLst>
              <a:ext uri="{FF2B5EF4-FFF2-40B4-BE49-F238E27FC236}">
                <a16:creationId xmlns:a16="http://schemas.microsoft.com/office/drawing/2014/main" id="{6433E3A7-8363-FAFD-02AD-0FBA37B0F156}"/>
              </a:ext>
            </a:extLst>
          </p:cNvPr>
          <p:cNvSpPr>
            <a:spLocks noGrp="1"/>
          </p:cNvSpPr>
          <p:nvPr>
            <p:ph idx="95"/>
          </p:nvPr>
        </p:nvSpPr>
        <p:spPr/>
        <p:txBody>
          <a:bodyPr/>
          <a:lstStyle/>
          <a:p>
            <a:r>
              <a:rPr lang="en-US" dirty="0"/>
              <a:t>PFS (months)</a:t>
            </a:r>
          </a:p>
        </p:txBody>
      </p:sp>
      <p:sp>
        <p:nvSpPr>
          <p:cNvPr id="90" name="Content Placeholder 89">
            <a:extLst>
              <a:ext uri="{FF2B5EF4-FFF2-40B4-BE49-F238E27FC236}">
                <a16:creationId xmlns:a16="http://schemas.microsoft.com/office/drawing/2014/main" id="{C343AE95-C1BB-12AF-C66A-999BB47A37B1}"/>
              </a:ext>
            </a:extLst>
          </p:cNvPr>
          <p:cNvSpPr>
            <a:spLocks noGrp="1"/>
          </p:cNvSpPr>
          <p:nvPr>
            <p:ph idx="96"/>
          </p:nvPr>
        </p:nvSpPr>
        <p:spPr/>
        <p:txBody>
          <a:bodyPr/>
          <a:lstStyle/>
          <a:p>
            <a:r>
              <a:rPr lang="en-US" dirty="0"/>
              <a:t>40 </a:t>
            </a:r>
          </a:p>
        </p:txBody>
      </p:sp>
      <p:sp>
        <p:nvSpPr>
          <p:cNvPr id="91" name="Content Placeholder 90">
            <a:extLst>
              <a:ext uri="{FF2B5EF4-FFF2-40B4-BE49-F238E27FC236}">
                <a16:creationId xmlns:a16="http://schemas.microsoft.com/office/drawing/2014/main" id="{0E83CC27-8915-EB08-808F-7014F0036F12}"/>
              </a:ext>
            </a:extLst>
          </p:cNvPr>
          <p:cNvSpPr>
            <a:spLocks noGrp="1"/>
          </p:cNvSpPr>
          <p:nvPr>
            <p:ph idx="97"/>
          </p:nvPr>
        </p:nvSpPr>
        <p:spPr/>
        <p:txBody>
          <a:bodyPr/>
          <a:lstStyle/>
          <a:p>
            <a:r>
              <a:rPr lang="en-US" dirty="0"/>
              <a:t>120+ </a:t>
            </a:r>
          </a:p>
        </p:txBody>
      </p:sp>
      <p:sp>
        <p:nvSpPr>
          <p:cNvPr id="92" name="Content Placeholder 91">
            <a:extLst>
              <a:ext uri="{FF2B5EF4-FFF2-40B4-BE49-F238E27FC236}">
                <a16:creationId xmlns:a16="http://schemas.microsoft.com/office/drawing/2014/main" id="{0014D8C1-B5CF-9ED4-DF59-09AB6D4641CF}"/>
              </a:ext>
            </a:extLst>
          </p:cNvPr>
          <p:cNvSpPr>
            <a:spLocks noGrp="1"/>
          </p:cNvSpPr>
          <p:nvPr>
            <p:ph idx="98"/>
          </p:nvPr>
        </p:nvSpPr>
        <p:spPr/>
        <p:txBody>
          <a:bodyPr/>
          <a:lstStyle/>
          <a:p>
            <a:r>
              <a:rPr lang="en-US" dirty="0"/>
              <a:t>170+</a:t>
            </a:r>
          </a:p>
        </p:txBody>
      </p:sp>
      <p:sp>
        <p:nvSpPr>
          <p:cNvPr id="93" name="Content Placeholder 92">
            <a:extLst>
              <a:ext uri="{FF2B5EF4-FFF2-40B4-BE49-F238E27FC236}">
                <a16:creationId xmlns:a16="http://schemas.microsoft.com/office/drawing/2014/main" id="{2346FFA6-C238-5C0C-5905-E71BAEF704A1}"/>
              </a:ext>
            </a:extLst>
          </p:cNvPr>
          <p:cNvSpPr>
            <a:spLocks noGrp="1"/>
          </p:cNvSpPr>
          <p:nvPr>
            <p:ph idx="99"/>
          </p:nvPr>
        </p:nvSpPr>
        <p:spPr/>
        <p:txBody>
          <a:bodyPr/>
          <a:lstStyle/>
          <a:p>
            <a:r>
              <a:rPr lang="en-US" dirty="0"/>
              <a:t>69</a:t>
            </a:r>
          </a:p>
        </p:txBody>
      </p:sp>
      <p:sp>
        <p:nvSpPr>
          <p:cNvPr id="3" name="TextBox 2">
            <a:extLst>
              <a:ext uri="{FF2B5EF4-FFF2-40B4-BE49-F238E27FC236}">
                <a16:creationId xmlns:a16="http://schemas.microsoft.com/office/drawing/2014/main" id="{A977EA35-077D-5AF3-5B75-6B6EE8593FC9}"/>
              </a:ext>
            </a:extLst>
          </p:cNvPr>
          <p:cNvSpPr txBox="1"/>
          <p:nvPr/>
        </p:nvSpPr>
        <p:spPr>
          <a:xfrm>
            <a:off x="407368" y="6412527"/>
            <a:ext cx="6099858"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PFS = </a:t>
            </a:r>
            <a:r>
              <a:rPr lang="en-US" sz="1500" b="0" dirty="0" err="1">
                <a:solidFill>
                  <a:schemeClr val="tx1"/>
                </a:solidFill>
                <a:latin typeface="Calibri" panose="020F0502020204030204" pitchFamily="34" charset="0"/>
                <a:cs typeface="Calibri" panose="020F0502020204030204" pitchFamily="34" charset="0"/>
              </a:rPr>
              <a:t>progession</a:t>
            </a:r>
            <a:r>
              <a:rPr lang="en-US" sz="1500" b="0" dirty="0">
                <a:solidFill>
                  <a:schemeClr val="tx1"/>
                </a:solidFill>
                <a:latin typeface="Calibri" panose="020F0502020204030204" pitchFamily="34" charset="0"/>
                <a:cs typeface="Calibri" panose="020F0502020204030204" pitchFamily="34" charset="0"/>
              </a:rPr>
              <a:t>-free survival; OS = overall survival</a:t>
            </a:r>
          </a:p>
        </p:txBody>
      </p:sp>
    </p:spTree>
    <p:extLst>
      <p:ext uri="{BB962C8B-B14F-4D97-AF65-F5344CB8AC3E}">
        <p14:creationId xmlns:p14="http://schemas.microsoft.com/office/powerpoint/2010/main" val="1898823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D7C4237B-9017-04E2-C1A7-9A1B36A757FD}"/>
              </a:ext>
            </a:extLst>
          </p:cNvPr>
          <p:cNvSpPr>
            <a:spLocks noGrp="1"/>
          </p:cNvSpPr>
          <p:nvPr>
            <p:ph type="title"/>
          </p:nvPr>
        </p:nvSpPr>
        <p:spPr>
          <a:xfrm>
            <a:off x="551384" y="0"/>
            <a:ext cx="10369152" cy="1196752"/>
          </a:xfrm>
        </p:spPr>
        <p:txBody>
          <a:bodyPr/>
          <a:lstStyle/>
          <a:p>
            <a:r>
              <a:rPr lang="en-US" dirty="0"/>
              <a:t>In general, how would you respond if a </a:t>
            </a:r>
            <a:r>
              <a:rPr lang="en-US" u="sng" dirty="0"/>
              <a:t>65-year-old transplant-eligible</a:t>
            </a:r>
            <a:r>
              <a:rPr lang="en-US" dirty="0"/>
              <a:t> patient with newly diagnosed </a:t>
            </a:r>
            <a:r>
              <a:rPr lang="en-US" u="sng" dirty="0"/>
              <a:t>high-risk</a:t>
            </a:r>
            <a:r>
              <a:rPr lang="en-US" dirty="0"/>
              <a:t> MM asked you to estimate survival with your preferred initial treatment approach?</a:t>
            </a:r>
          </a:p>
        </p:txBody>
      </p:sp>
      <p:sp>
        <p:nvSpPr>
          <p:cNvPr id="64" name="Content Placeholder 63">
            <a:extLst>
              <a:ext uri="{FF2B5EF4-FFF2-40B4-BE49-F238E27FC236}">
                <a16:creationId xmlns:a16="http://schemas.microsoft.com/office/drawing/2014/main" id="{52DEED47-B56F-017E-9A25-ADA8564B4F36}"/>
              </a:ext>
            </a:extLst>
          </p:cNvPr>
          <p:cNvSpPr>
            <a:spLocks noGrp="1"/>
          </p:cNvSpPr>
          <p:nvPr>
            <p:ph idx="51"/>
          </p:nvPr>
        </p:nvSpPr>
        <p:spPr/>
        <p:txBody>
          <a:bodyPr/>
          <a:lstStyle/>
          <a:p>
            <a:r>
              <a:rPr lang="en-US" dirty="0"/>
              <a:t>24</a:t>
            </a:r>
          </a:p>
        </p:txBody>
      </p:sp>
      <p:sp>
        <p:nvSpPr>
          <p:cNvPr id="65" name="Content Placeholder 64">
            <a:extLst>
              <a:ext uri="{FF2B5EF4-FFF2-40B4-BE49-F238E27FC236}">
                <a16:creationId xmlns:a16="http://schemas.microsoft.com/office/drawing/2014/main" id="{892D52C1-26FD-1B68-3A96-CAB91EE8D892}"/>
              </a:ext>
            </a:extLst>
          </p:cNvPr>
          <p:cNvSpPr>
            <a:spLocks noGrp="1"/>
          </p:cNvSpPr>
          <p:nvPr>
            <p:ph idx="57"/>
          </p:nvPr>
        </p:nvSpPr>
        <p:spPr/>
        <p:txBody>
          <a:bodyPr/>
          <a:lstStyle/>
          <a:p>
            <a:r>
              <a:rPr lang="en-US" dirty="0"/>
              <a:t>48</a:t>
            </a:r>
          </a:p>
        </p:txBody>
      </p:sp>
      <p:sp>
        <p:nvSpPr>
          <p:cNvPr id="66" name="Content Placeholder 65">
            <a:extLst>
              <a:ext uri="{FF2B5EF4-FFF2-40B4-BE49-F238E27FC236}">
                <a16:creationId xmlns:a16="http://schemas.microsoft.com/office/drawing/2014/main" id="{5320C7CD-0BF3-9201-6F68-5C3E2C12E69D}"/>
              </a:ext>
            </a:extLst>
          </p:cNvPr>
          <p:cNvSpPr>
            <a:spLocks noGrp="1"/>
          </p:cNvSpPr>
          <p:nvPr>
            <p:ph idx="58"/>
          </p:nvPr>
        </p:nvSpPr>
        <p:spPr>
          <a:xfrm>
            <a:off x="2971800" y="1449348"/>
            <a:ext cx="4204320" cy="251460"/>
          </a:xfrm>
        </p:spPr>
        <p:txBody>
          <a:bodyPr/>
          <a:lstStyle/>
          <a:p>
            <a:r>
              <a:rPr lang="en-US" dirty="0"/>
              <a:t>2005 </a:t>
            </a:r>
          </a:p>
        </p:txBody>
      </p:sp>
      <p:sp>
        <p:nvSpPr>
          <p:cNvPr id="67" name="Content Placeholder 66">
            <a:extLst>
              <a:ext uri="{FF2B5EF4-FFF2-40B4-BE49-F238E27FC236}">
                <a16:creationId xmlns:a16="http://schemas.microsoft.com/office/drawing/2014/main" id="{9D731F62-8CDD-7102-A080-69B59AC9DE02}"/>
              </a:ext>
            </a:extLst>
          </p:cNvPr>
          <p:cNvSpPr>
            <a:spLocks noGrp="1"/>
          </p:cNvSpPr>
          <p:nvPr>
            <p:ph idx="59"/>
          </p:nvPr>
        </p:nvSpPr>
        <p:spPr>
          <a:xfrm>
            <a:off x="7300732" y="1449348"/>
            <a:ext cx="4204320" cy="251460"/>
          </a:xfrm>
        </p:spPr>
        <p:txBody>
          <a:bodyPr/>
          <a:lstStyle/>
          <a:p>
            <a:r>
              <a:rPr lang="en-US" dirty="0"/>
              <a:t>2025 </a:t>
            </a:r>
          </a:p>
        </p:txBody>
      </p:sp>
      <p:sp>
        <p:nvSpPr>
          <p:cNvPr id="68" name="Content Placeholder 67">
            <a:extLst>
              <a:ext uri="{FF2B5EF4-FFF2-40B4-BE49-F238E27FC236}">
                <a16:creationId xmlns:a16="http://schemas.microsoft.com/office/drawing/2014/main" id="{AFE63D9E-DC6E-2D21-F816-E5DB05006DBA}"/>
              </a:ext>
            </a:extLst>
          </p:cNvPr>
          <p:cNvSpPr>
            <a:spLocks noGrp="1"/>
          </p:cNvSpPr>
          <p:nvPr>
            <p:ph idx="65"/>
          </p:nvPr>
        </p:nvSpPr>
        <p:spPr/>
        <p:txBody>
          <a:bodyPr/>
          <a:lstStyle/>
          <a:p>
            <a:r>
              <a:rPr lang="en-US" dirty="0"/>
              <a:t>90</a:t>
            </a:r>
          </a:p>
        </p:txBody>
      </p:sp>
      <p:sp>
        <p:nvSpPr>
          <p:cNvPr id="69" name="Content Placeholder 68">
            <a:extLst>
              <a:ext uri="{FF2B5EF4-FFF2-40B4-BE49-F238E27FC236}">
                <a16:creationId xmlns:a16="http://schemas.microsoft.com/office/drawing/2014/main" id="{13CE6D5B-4691-CFCD-C1ED-E906E064B9D2}"/>
              </a:ext>
            </a:extLst>
          </p:cNvPr>
          <p:cNvSpPr>
            <a:spLocks noGrp="1"/>
          </p:cNvSpPr>
          <p:nvPr>
            <p:ph idx="71"/>
          </p:nvPr>
        </p:nvSpPr>
        <p:spPr/>
        <p:txBody>
          <a:bodyPr/>
          <a:lstStyle/>
          <a:p>
            <a:r>
              <a:rPr lang="en-US" dirty="0"/>
              <a:t>48</a:t>
            </a:r>
          </a:p>
        </p:txBody>
      </p:sp>
      <p:sp>
        <p:nvSpPr>
          <p:cNvPr id="70" name="Content Placeholder 69">
            <a:extLst>
              <a:ext uri="{FF2B5EF4-FFF2-40B4-BE49-F238E27FC236}">
                <a16:creationId xmlns:a16="http://schemas.microsoft.com/office/drawing/2014/main" id="{D8B4D436-E822-A90F-7153-3422BFDD2C25}"/>
              </a:ext>
            </a:extLst>
          </p:cNvPr>
          <p:cNvSpPr>
            <a:spLocks noGrp="1"/>
          </p:cNvSpPr>
          <p:nvPr>
            <p:ph idx="76"/>
          </p:nvPr>
        </p:nvSpPr>
        <p:spPr/>
        <p:txBody>
          <a:bodyPr/>
          <a:lstStyle/>
          <a:p>
            <a:r>
              <a:rPr lang="en-US" dirty="0"/>
              <a:t>24</a:t>
            </a:r>
          </a:p>
        </p:txBody>
      </p:sp>
      <p:sp>
        <p:nvSpPr>
          <p:cNvPr id="71" name="Content Placeholder 70">
            <a:extLst>
              <a:ext uri="{FF2B5EF4-FFF2-40B4-BE49-F238E27FC236}">
                <a16:creationId xmlns:a16="http://schemas.microsoft.com/office/drawing/2014/main" id="{7BDC7F7E-0881-AC8A-E4A9-587F70F8F955}"/>
              </a:ext>
            </a:extLst>
          </p:cNvPr>
          <p:cNvSpPr>
            <a:spLocks noGrp="1"/>
          </p:cNvSpPr>
          <p:nvPr>
            <p:ph idx="77"/>
          </p:nvPr>
        </p:nvSpPr>
        <p:spPr/>
        <p:txBody>
          <a:bodyPr/>
          <a:lstStyle/>
          <a:p>
            <a:r>
              <a:rPr lang="en-US" dirty="0"/>
              <a:t>60</a:t>
            </a:r>
          </a:p>
        </p:txBody>
      </p:sp>
      <p:sp>
        <p:nvSpPr>
          <p:cNvPr id="72" name="Content Placeholder 71">
            <a:extLst>
              <a:ext uri="{FF2B5EF4-FFF2-40B4-BE49-F238E27FC236}">
                <a16:creationId xmlns:a16="http://schemas.microsoft.com/office/drawing/2014/main" id="{749095A5-CB65-B3BC-866D-BBAECEB44CF4}"/>
              </a:ext>
            </a:extLst>
          </p:cNvPr>
          <p:cNvSpPr>
            <a:spLocks noGrp="1"/>
          </p:cNvSpPr>
          <p:nvPr>
            <p:ph idx="78"/>
          </p:nvPr>
        </p:nvSpPr>
        <p:spPr/>
        <p:txBody>
          <a:bodyPr/>
          <a:lstStyle/>
          <a:p>
            <a:r>
              <a:rPr lang="en-US" dirty="0"/>
              <a:t>90</a:t>
            </a:r>
          </a:p>
        </p:txBody>
      </p:sp>
      <p:sp>
        <p:nvSpPr>
          <p:cNvPr id="73" name="Content Placeholder 72">
            <a:extLst>
              <a:ext uri="{FF2B5EF4-FFF2-40B4-BE49-F238E27FC236}">
                <a16:creationId xmlns:a16="http://schemas.microsoft.com/office/drawing/2014/main" id="{227DC1CA-8A80-D5C4-3036-6F452ED2CDFC}"/>
              </a:ext>
            </a:extLst>
          </p:cNvPr>
          <p:cNvSpPr>
            <a:spLocks noGrp="1"/>
          </p:cNvSpPr>
          <p:nvPr>
            <p:ph idx="79"/>
          </p:nvPr>
        </p:nvSpPr>
        <p:spPr/>
        <p:txBody>
          <a:bodyPr/>
          <a:lstStyle/>
          <a:p>
            <a:r>
              <a:rPr lang="en-US" dirty="0"/>
              <a:t>36</a:t>
            </a:r>
          </a:p>
        </p:txBody>
      </p:sp>
      <p:sp>
        <p:nvSpPr>
          <p:cNvPr id="74" name="Content Placeholder 73">
            <a:extLst>
              <a:ext uri="{FF2B5EF4-FFF2-40B4-BE49-F238E27FC236}">
                <a16:creationId xmlns:a16="http://schemas.microsoft.com/office/drawing/2014/main" id="{DA8FAC6E-5CAF-0024-1627-217C3E095B60}"/>
              </a:ext>
            </a:extLst>
          </p:cNvPr>
          <p:cNvSpPr>
            <a:spLocks noGrp="1"/>
          </p:cNvSpPr>
          <p:nvPr>
            <p:ph idx="80"/>
          </p:nvPr>
        </p:nvSpPr>
        <p:spPr/>
        <p:txBody>
          <a:bodyPr/>
          <a:lstStyle/>
          <a:p>
            <a:r>
              <a:rPr lang="en-US" dirty="0"/>
              <a:t>30</a:t>
            </a:r>
          </a:p>
        </p:txBody>
      </p:sp>
      <p:sp>
        <p:nvSpPr>
          <p:cNvPr id="75" name="Content Placeholder 74">
            <a:extLst>
              <a:ext uri="{FF2B5EF4-FFF2-40B4-BE49-F238E27FC236}">
                <a16:creationId xmlns:a16="http://schemas.microsoft.com/office/drawing/2014/main" id="{200A7C6C-AAFC-A555-6D5A-A2BCABABB7AF}"/>
              </a:ext>
            </a:extLst>
          </p:cNvPr>
          <p:cNvSpPr>
            <a:spLocks noGrp="1"/>
          </p:cNvSpPr>
          <p:nvPr>
            <p:ph idx="81"/>
          </p:nvPr>
        </p:nvSpPr>
        <p:spPr/>
        <p:txBody>
          <a:bodyPr/>
          <a:lstStyle/>
          <a:p>
            <a:r>
              <a:rPr lang="en-US" dirty="0"/>
              <a:t>100</a:t>
            </a:r>
          </a:p>
        </p:txBody>
      </p:sp>
      <p:sp>
        <p:nvSpPr>
          <p:cNvPr id="76" name="Content Placeholder 75">
            <a:extLst>
              <a:ext uri="{FF2B5EF4-FFF2-40B4-BE49-F238E27FC236}">
                <a16:creationId xmlns:a16="http://schemas.microsoft.com/office/drawing/2014/main" id="{0EC9BFDF-2A45-B441-364A-B6515E30FD3C}"/>
              </a:ext>
            </a:extLst>
          </p:cNvPr>
          <p:cNvSpPr>
            <a:spLocks noGrp="1"/>
          </p:cNvSpPr>
          <p:nvPr>
            <p:ph idx="82"/>
          </p:nvPr>
        </p:nvSpPr>
        <p:spPr/>
        <p:txBody>
          <a:bodyPr/>
          <a:lstStyle/>
          <a:p>
            <a:r>
              <a:rPr lang="en-US" dirty="0"/>
              <a:t>120</a:t>
            </a:r>
          </a:p>
        </p:txBody>
      </p:sp>
      <p:sp>
        <p:nvSpPr>
          <p:cNvPr id="77" name="Content Placeholder 76">
            <a:extLst>
              <a:ext uri="{FF2B5EF4-FFF2-40B4-BE49-F238E27FC236}">
                <a16:creationId xmlns:a16="http://schemas.microsoft.com/office/drawing/2014/main" id="{01F11566-8F32-962F-C5B4-C66CF1416F9A}"/>
              </a:ext>
            </a:extLst>
          </p:cNvPr>
          <p:cNvSpPr>
            <a:spLocks noGrp="1"/>
          </p:cNvSpPr>
          <p:nvPr>
            <p:ph idx="83"/>
          </p:nvPr>
        </p:nvSpPr>
        <p:spPr/>
        <p:txBody>
          <a:bodyPr/>
          <a:lstStyle/>
          <a:p>
            <a:r>
              <a:rPr lang="en-US" dirty="0"/>
              <a:t>40</a:t>
            </a:r>
          </a:p>
        </p:txBody>
      </p:sp>
      <p:sp>
        <p:nvSpPr>
          <p:cNvPr id="78" name="Content Placeholder 77">
            <a:extLst>
              <a:ext uri="{FF2B5EF4-FFF2-40B4-BE49-F238E27FC236}">
                <a16:creationId xmlns:a16="http://schemas.microsoft.com/office/drawing/2014/main" id="{A43EEF2D-C213-ED64-7186-00A0D66DE9E0}"/>
              </a:ext>
            </a:extLst>
          </p:cNvPr>
          <p:cNvSpPr>
            <a:spLocks noGrp="1"/>
          </p:cNvSpPr>
          <p:nvPr>
            <p:ph idx="84"/>
          </p:nvPr>
        </p:nvSpPr>
        <p:spPr/>
        <p:txBody>
          <a:bodyPr/>
          <a:lstStyle/>
          <a:p>
            <a:r>
              <a:rPr lang="en-US" sz="3400" kern="400" baseline="-18000" dirty="0"/>
              <a:t>~</a:t>
            </a:r>
            <a:r>
              <a:rPr lang="en-US" dirty="0"/>
              <a:t>12</a:t>
            </a:r>
          </a:p>
        </p:txBody>
      </p:sp>
      <p:sp>
        <p:nvSpPr>
          <p:cNvPr id="79" name="Content Placeholder 78">
            <a:extLst>
              <a:ext uri="{FF2B5EF4-FFF2-40B4-BE49-F238E27FC236}">
                <a16:creationId xmlns:a16="http://schemas.microsoft.com/office/drawing/2014/main" id="{AAFB90A3-D5FE-CB4E-B756-E9580115F997}"/>
              </a:ext>
            </a:extLst>
          </p:cNvPr>
          <p:cNvSpPr>
            <a:spLocks noGrp="1"/>
          </p:cNvSpPr>
          <p:nvPr>
            <p:ph idx="85"/>
          </p:nvPr>
        </p:nvSpPr>
        <p:spPr/>
        <p:txBody>
          <a:bodyPr/>
          <a:lstStyle/>
          <a:p>
            <a:r>
              <a:rPr lang="en-US" sz="3400" kern="400" baseline="-18000" dirty="0"/>
              <a:t>~</a:t>
            </a:r>
            <a:r>
              <a:rPr lang="en-US" dirty="0"/>
              <a:t>30</a:t>
            </a:r>
          </a:p>
        </p:txBody>
      </p:sp>
      <p:sp>
        <p:nvSpPr>
          <p:cNvPr id="80" name="Content Placeholder 79">
            <a:extLst>
              <a:ext uri="{FF2B5EF4-FFF2-40B4-BE49-F238E27FC236}">
                <a16:creationId xmlns:a16="http://schemas.microsoft.com/office/drawing/2014/main" id="{B863E8DF-6779-8246-BE93-DED893AE67D8}"/>
              </a:ext>
            </a:extLst>
          </p:cNvPr>
          <p:cNvSpPr>
            <a:spLocks noGrp="1"/>
          </p:cNvSpPr>
          <p:nvPr>
            <p:ph idx="86"/>
          </p:nvPr>
        </p:nvSpPr>
        <p:spPr/>
        <p:txBody>
          <a:bodyPr/>
          <a:lstStyle/>
          <a:p>
            <a:r>
              <a:rPr lang="en-US" sz="3400" kern="400" baseline="-18000" dirty="0"/>
              <a:t>~</a:t>
            </a:r>
            <a:r>
              <a:rPr lang="en-US" dirty="0"/>
              <a:t>60</a:t>
            </a:r>
          </a:p>
        </p:txBody>
      </p:sp>
      <p:sp>
        <p:nvSpPr>
          <p:cNvPr id="81" name="Content Placeholder 80">
            <a:extLst>
              <a:ext uri="{FF2B5EF4-FFF2-40B4-BE49-F238E27FC236}">
                <a16:creationId xmlns:a16="http://schemas.microsoft.com/office/drawing/2014/main" id="{69C42695-AD76-CF14-D7BE-85A1B131E599}"/>
              </a:ext>
            </a:extLst>
          </p:cNvPr>
          <p:cNvSpPr>
            <a:spLocks noGrp="1"/>
          </p:cNvSpPr>
          <p:nvPr>
            <p:ph idx="87"/>
          </p:nvPr>
        </p:nvSpPr>
        <p:spPr/>
        <p:txBody>
          <a:bodyPr/>
          <a:lstStyle/>
          <a:p>
            <a:r>
              <a:rPr lang="en-US" sz="3400" kern="400" baseline="-18000" dirty="0"/>
              <a:t>~</a:t>
            </a:r>
            <a:r>
              <a:rPr lang="en-US" dirty="0"/>
              <a:t>30</a:t>
            </a:r>
          </a:p>
        </p:txBody>
      </p:sp>
      <p:sp>
        <p:nvSpPr>
          <p:cNvPr id="82" name="Content Placeholder 81">
            <a:extLst>
              <a:ext uri="{FF2B5EF4-FFF2-40B4-BE49-F238E27FC236}">
                <a16:creationId xmlns:a16="http://schemas.microsoft.com/office/drawing/2014/main" id="{5E252157-DCA0-9BA2-0741-49AFC61D5A7C}"/>
              </a:ext>
            </a:extLst>
          </p:cNvPr>
          <p:cNvSpPr>
            <a:spLocks noGrp="1"/>
          </p:cNvSpPr>
          <p:nvPr>
            <p:ph idx="88"/>
          </p:nvPr>
        </p:nvSpPr>
        <p:spPr/>
        <p:txBody>
          <a:bodyPr/>
          <a:lstStyle/>
          <a:p>
            <a:r>
              <a:rPr lang="en-US" dirty="0"/>
              <a:t>24</a:t>
            </a:r>
          </a:p>
        </p:txBody>
      </p:sp>
      <p:sp>
        <p:nvSpPr>
          <p:cNvPr id="83" name="Content Placeholder 82">
            <a:extLst>
              <a:ext uri="{FF2B5EF4-FFF2-40B4-BE49-F238E27FC236}">
                <a16:creationId xmlns:a16="http://schemas.microsoft.com/office/drawing/2014/main" id="{1CDF8C84-4EF1-2FBD-0693-11CB72E1C799}"/>
              </a:ext>
            </a:extLst>
          </p:cNvPr>
          <p:cNvSpPr>
            <a:spLocks noGrp="1"/>
          </p:cNvSpPr>
          <p:nvPr>
            <p:ph idx="89"/>
          </p:nvPr>
        </p:nvSpPr>
        <p:spPr/>
        <p:txBody>
          <a:bodyPr/>
          <a:lstStyle/>
          <a:p>
            <a:r>
              <a:rPr lang="en-US" dirty="0"/>
              <a:t>36</a:t>
            </a:r>
          </a:p>
        </p:txBody>
      </p:sp>
      <p:sp>
        <p:nvSpPr>
          <p:cNvPr id="84" name="Content Placeholder 83">
            <a:extLst>
              <a:ext uri="{FF2B5EF4-FFF2-40B4-BE49-F238E27FC236}">
                <a16:creationId xmlns:a16="http://schemas.microsoft.com/office/drawing/2014/main" id="{391838C3-4247-FC2E-DE46-D6669C641446}"/>
              </a:ext>
            </a:extLst>
          </p:cNvPr>
          <p:cNvSpPr>
            <a:spLocks noGrp="1"/>
          </p:cNvSpPr>
          <p:nvPr>
            <p:ph idx="90"/>
          </p:nvPr>
        </p:nvSpPr>
        <p:spPr/>
        <p:txBody>
          <a:bodyPr/>
          <a:lstStyle/>
          <a:p>
            <a:r>
              <a:rPr lang="en-US" dirty="0"/>
              <a:t>84</a:t>
            </a:r>
          </a:p>
        </p:txBody>
      </p:sp>
      <p:sp>
        <p:nvSpPr>
          <p:cNvPr id="85" name="Content Placeholder 84">
            <a:extLst>
              <a:ext uri="{FF2B5EF4-FFF2-40B4-BE49-F238E27FC236}">
                <a16:creationId xmlns:a16="http://schemas.microsoft.com/office/drawing/2014/main" id="{B5A70ACA-5493-DAFC-1658-8E9E65314214}"/>
              </a:ext>
            </a:extLst>
          </p:cNvPr>
          <p:cNvSpPr>
            <a:spLocks noGrp="1"/>
          </p:cNvSpPr>
          <p:nvPr>
            <p:ph idx="91"/>
          </p:nvPr>
        </p:nvSpPr>
        <p:spPr/>
        <p:txBody>
          <a:bodyPr/>
          <a:lstStyle/>
          <a:p>
            <a:r>
              <a:rPr lang="en-US" dirty="0"/>
              <a:t>72</a:t>
            </a:r>
          </a:p>
        </p:txBody>
      </p:sp>
      <p:sp>
        <p:nvSpPr>
          <p:cNvPr id="86" name="Content Placeholder 85">
            <a:extLst>
              <a:ext uri="{FF2B5EF4-FFF2-40B4-BE49-F238E27FC236}">
                <a16:creationId xmlns:a16="http://schemas.microsoft.com/office/drawing/2014/main" id="{AFD1B0B9-0E75-9CAB-4954-1659CFFDC646}"/>
              </a:ext>
            </a:extLst>
          </p:cNvPr>
          <p:cNvSpPr>
            <a:spLocks noGrp="1"/>
          </p:cNvSpPr>
          <p:nvPr>
            <p:ph idx="92"/>
          </p:nvPr>
        </p:nvSpPr>
        <p:spPr/>
        <p:txBody>
          <a:bodyPr/>
          <a:lstStyle/>
          <a:p>
            <a:r>
              <a:rPr lang="en-US" dirty="0"/>
              <a:t>PFS (months)</a:t>
            </a:r>
          </a:p>
        </p:txBody>
      </p:sp>
      <p:sp>
        <p:nvSpPr>
          <p:cNvPr id="87" name="Content Placeholder 86">
            <a:extLst>
              <a:ext uri="{FF2B5EF4-FFF2-40B4-BE49-F238E27FC236}">
                <a16:creationId xmlns:a16="http://schemas.microsoft.com/office/drawing/2014/main" id="{ACBF585F-2147-5CF5-1899-17881D786BE3}"/>
              </a:ext>
            </a:extLst>
          </p:cNvPr>
          <p:cNvSpPr>
            <a:spLocks noGrp="1"/>
          </p:cNvSpPr>
          <p:nvPr>
            <p:ph idx="93"/>
          </p:nvPr>
        </p:nvSpPr>
        <p:spPr/>
        <p:txBody>
          <a:bodyPr/>
          <a:lstStyle/>
          <a:p>
            <a:r>
              <a:rPr lang="en-US" dirty="0"/>
              <a:t>OS (months)</a:t>
            </a:r>
          </a:p>
        </p:txBody>
      </p:sp>
      <p:sp>
        <p:nvSpPr>
          <p:cNvPr id="88" name="Content Placeholder 87">
            <a:extLst>
              <a:ext uri="{FF2B5EF4-FFF2-40B4-BE49-F238E27FC236}">
                <a16:creationId xmlns:a16="http://schemas.microsoft.com/office/drawing/2014/main" id="{4F25181D-4633-0489-6940-A17F5307A145}"/>
              </a:ext>
            </a:extLst>
          </p:cNvPr>
          <p:cNvSpPr>
            <a:spLocks noGrp="1"/>
          </p:cNvSpPr>
          <p:nvPr>
            <p:ph idx="94"/>
          </p:nvPr>
        </p:nvSpPr>
        <p:spPr/>
        <p:txBody>
          <a:bodyPr/>
          <a:lstStyle/>
          <a:p>
            <a:r>
              <a:rPr lang="en-US" dirty="0"/>
              <a:t>OS (months)</a:t>
            </a:r>
          </a:p>
        </p:txBody>
      </p:sp>
      <p:sp>
        <p:nvSpPr>
          <p:cNvPr id="89" name="Content Placeholder 88">
            <a:extLst>
              <a:ext uri="{FF2B5EF4-FFF2-40B4-BE49-F238E27FC236}">
                <a16:creationId xmlns:a16="http://schemas.microsoft.com/office/drawing/2014/main" id="{6433E3A7-8363-FAFD-02AD-0FBA37B0F156}"/>
              </a:ext>
            </a:extLst>
          </p:cNvPr>
          <p:cNvSpPr>
            <a:spLocks noGrp="1"/>
          </p:cNvSpPr>
          <p:nvPr>
            <p:ph idx="95"/>
          </p:nvPr>
        </p:nvSpPr>
        <p:spPr/>
        <p:txBody>
          <a:bodyPr/>
          <a:lstStyle/>
          <a:p>
            <a:r>
              <a:rPr lang="en-US" dirty="0"/>
              <a:t>PFS (months)</a:t>
            </a:r>
          </a:p>
        </p:txBody>
      </p:sp>
      <p:sp>
        <p:nvSpPr>
          <p:cNvPr id="90" name="Content Placeholder 89">
            <a:extLst>
              <a:ext uri="{FF2B5EF4-FFF2-40B4-BE49-F238E27FC236}">
                <a16:creationId xmlns:a16="http://schemas.microsoft.com/office/drawing/2014/main" id="{C343AE95-C1BB-12AF-C66A-999BB47A37B1}"/>
              </a:ext>
            </a:extLst>
          </p:cNvPr>
          <p:cNvSpPr>
            <a:spLocks noGrp="1"/>
          </p:cNvSpPr>
          <p:nvPr>
            <p:ph idx="96"/>
          </p:nvPr>
        </p:nvSpPr>
        <p:spPr/>
        <p:txBody>
          <a:bodyPr/>
          <a:lstStyle/>
          <a:p>
            <a:r>
              <a:rPr lang="en-US" dirty="0"/>
              <a:t>15</a:t>
            </a:r>
          </a:p>
        </p:txBody>
      </p:sp>
      <p:sp>
        <p:nvSpPr>
          <p:cNvPr id="91" name="Content Placeholder 90">
            <a:extLst>
              <a:ext uri="{FF2B5EF4-FFF2-40B4-BE49-F238E27FC236}">
                <a16:creationId xmlns:a16="http://schemas.microsoft.com/office/drawing/2014/main" id="{0E83CC27-8915-EB08-808F-7014F0036F12}"/>
              </a:ext>
            </a:extLst>
          </p:cNvPr>
          <p:cNvSpPr>
            <a:spLocks noGrp="1"/>
          </p:cNvSpPr>
          <p:nvPr>
            <p:ph idx="97"/>
          </p:nvPr>
        </p:nvSpPr>
        <p:spPr/>
        <p:txBody>
          <a:bodyPr/>
          <a:lstStyle/>
          <a:p>
            <a:r>
              <a:rPr lang="en-US" dirty="0"/>
              <a:t>65</a:t>
            </a:r>
          </a:p>
        </p:txBody>
      </p:sp>
      <p:sp>
        <p:nvSpPr>
          <p:cNvPr id="92" name="Content Placeholder 91">
            <a:extLst>
              <a:ext uri="{FF2B5EF4-FFF2-40B4-BE49-F238E27FC236}">
                <a16:creationId xmlns:a16="http://schemas.microsoft.com/office/drawing/2014/main" id="{0014D8C1-B5CF-9ED4-DF59-09AB6D4641CF}"/>
              </a:ext>
            </a:extLst>
          </p:cNvPr>
          <p:cNvSpPr>
            <a:spLocks noGrp="1"/>
          </p:cNvSpPr>
          <p:nvPr>
            <p:ph idx="98"/>
          </p:nvPr>
        </p:nvSpPr>
        <p:spPr/>
        <p:txBody>
          <a:bodyPr/>
          <a:lstStyle/>
          <a:p>
            <a:r>
              <a:rPr lang="en-US" dirty="0"/>
              <a:t>96</a:t>
            </a:r>
          </a:p>
        </p:txBody>
      </p:sp>
      <p:sp>
        <p:nvSpPr>
          <p:cNvPr id="93" name="Content Placeholder 92">
            <a:extLst>
              <a:ext uri="{FF2B5EF4-FFF2-40B4-BE49-F238E27FC236}">
                <a16:creationId xmlns:a16="http://schemas.microsoft.com/office/drawing/2014/main" id="{2346FFA6-C238-5C0C-5905-E71BAEF704A1}"/>
              </a:ext>
            </a:extLst>
          </p:cNvPr>
          <p:cNvSpPr>
            <a:spLocks noGrp="1"/>
          </p:cNvSpPr>
          <p:nvPr>
            <p:ph idx="99"/>
          </p:nvPr>
        </p:nvSpPr>
        <p:spPr/>
        <p:txBody>
          <a:bodyPr/>
          <a:lstStyle/>
          <a:p>
            <a:r>
              <a:rPr lang="en-US" dirty="0"/>
              <a:t>36</a:t>
            </a:r>
          </a:p>
        </p:txBody>
      </p:sp>
    </p:spTree>
    <p:extLst>
      <p:ext uri="{BB962C8B-B14F-4D97-AF65-F5344CB8AC3E}">
        <p14:creationId xmlns:p14="http://schemas.microsoft.com/office/powerpoint/2010/main" val="571273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D7C4237B-9017-04E2-C1A7-9A1B36A757FD}"/>
              </a:ext>
            </a:extLst>
          </p:cNvPr>
          <p:cNvSpPr>
            <a:spLocks noGrp="1"/>
          </p:cNvSpPr>
          <p:nvPr>
            <p:ph type="title"/>
          </p:nvPr>
        </p:nvSpPr>
        <p:spPr>
          <a:xfrm>
            <a:off x="551384" y="0"/>
            <a:ext cx="10801200" cy="1196752"/>
          </a:xfrm>
        </p:spPr>
        <p:txBody>
          <a:bodyPr/>
          <a:lstStyle/>
          <a:p>
            <a:r>
              <a:rPr lang="en-US" dirty="0"/>
              <a:t>In general, how would you respond if an </a:t>
            </a:r>
            <a:r>
              <a:rPr lang="en-US" u="sng" dirty="0"/>
              <a:t>80-year-old transplant-ineligible</a:t>
            </a:r>
            <a:r>
              <a:rPr lang="en-US" dirty="0"/>
              <a:t> patient with newly diagnosed </a:t>
            </a:r>
            <a:r>
              <a:rPr lang="en-US" u="sng" dirty="0"/>
              <a:t>standard-risk</a:t>
            </a:r>
            <a:r>
              <a:rPr lang="en-US" dirty="0"/>
              <a:t> MM asked you to estimate survival with your preferred initial treatment approach?</a:t>
            </a:r>
          </a:p>
        </p:txBody>
      </p:sp>
      <p:sp>
        <p:nvSpPr>
          <p:cNvPr id="64" name="Content Placeholder 63">
            <a:extLst>
              <a:ext uri="{FF2B5EF4-FFF2-40B4-BE49-F238E27FC236}">
                <a16:creationId xmlns:a16="http://schemas.microsoft.com/office/drawing/2014/main" id="{52DEED47-B56F-017E-9A25-ADA8564B4F36}"/>
              </a:ext>
            </a:extLst>
          </p:cNvPr>
          <p:cNvSpPr>
            <a:spLocks noGrp="1"/>
          </p:cNvSpPr>
          <p:nvPr>
            <p:ph idx="51"/>
          </p:nvPr>
        </p:nvSpPr>
        <p:spPr/>
        <p:txBody>
          <a:bodyPr/>
          <a:lstStyle/>
          <a:p>
            <a:r>
              <a:rPr lang="en-US" dirty="0"/>
              <a:t>40</a:t>
            </a:r>
          </a:p>
        </p:txBody>
      </p:sp>
      <p:sp>
        <p:nvSpPr>
          <p:cNvPr id="65" name="Content Placeholder 64">
            <a:extLst>
              <a:ext uri="{FF2B5EF4-FFF2-40B4-BE49-F238E27FC236}">
                <a16:creationId xmlns:a16="http://schemas.microsoft.com/office/drawing/2014/main" id="{892D52C1-26FD-1B68-3A96-CAB91EE8D892}"/>
              </a:ext>
            </a:extLst>
          </p:cNvPr>
          <p:cNvSpPr>
            <a:spLocks noGrp="1"/>
          </p:cNvSpPr>
          <p:nvPr>
            <p:ph idx="57"/>
          </p:nvPr>
        </p:nvSpPr>
        <p:spPr/>
        <p:txBody>
          <a:bodyPr/>
          <a:lstStyle/>
          <a:p>
            <a:r>
              <a:rPr lang="en-US" dirty="0"/>
              <a:t>80</a:t>
            </a:r>
          </a:p>
        </p:txBody>
      </p:sp>
      <p:sp>
        <p:nvSpPr>
          <p:cNvPr id="66" name="Content Placeholder 65">
            <a:extLst>
              <a:ext uri="{FF2B5EF4-FFF2-40B4-BE49-F238E27FC236}">
                <a16:creationId xmlns:a16="http://schemas.microsoft.com/office/drawing/2014/main" id="{5320C7CD-0BF3-9201-6F68-5C3E2C12E69D}"/>
              </a:ext>
            </a:extLst>
          </p:cNvPr>
          <p:cNvSpPr>
            <a:spLocks noGrp="1"/>
          </p:cNvSpPr>
          <p:nvPr>
            <p:ph idx="58"/>
          </p:nvPr>
        </p:nvSpPr>
        <p:spPr>
          <a:xfrm>
            <a:off x="2971800" y="1449348"/>
            <a:ext cx="4204320" cy="251460"/>
          </a:xfrm>
        </p:spPr>
        <p:txBody>
          <a:bodyPr/>
          <a:lstStyle/>
          <a:p>
            <a:r>
              <a:rPr lang="en-US" dirty="0"/>
              <a:t>2005 </a:t>
            </a:r>
          </a:p>
        </p:txBody>
      </p:sp>
      <p:sp>
        <p:nvSpPr>
          <p:cNvPr id="67" name="Content Placeholder 66">
            <a:extLst>
              <a:ext uri="{FF2B5EF4-FFF2-40B4-BE49-F238E27FC236}">
                <a16:creationId xmlns:a16="http://schemas.microsoft.com/office/drawing/2014/main" id="{9D731F62-8CDD-7102-A080-69B59AC9DE02}"/>
              </a:ext>
            </a:extLst>
          </p:cNvPr>
          <p:cNvSpPr>
            <a:spLocks noGrp="1"/>
          </p:cNvSpPr>
          <p:nvPr>
            <p:ph idx="59"/>
          </p:nvPr>
        </p:nvSpPr>
        <p:spPr>
          <a:xfrm>
            <a:off x="7300732" y="1449348"/>
            <a:ext cx="4204320" cy="251460"/>
          </a:xfrm>
        </p:spPr>
        <p:txBody>
          <a:bodyPr/>
          <a:lstStyle/>
          <a:p>
            <a:r>
              <a:rPr lang="en-US" dirty="0"/>
              <a:t>2025 </a:t>
            </a:r>
          </a:p>
        </p:txBody>
      </p:sp>
      <p:sp>
        <p:nvSpPr>
          <p:cNvPr id="68" name="Content Placeholder 67">
            <a:extLst>
              <a:ext uri="{FF2B5EF4-FFF2-40B4-BE49-F238E27FC236}">
                <a16:creationId xmlns:a16="http://schemas.microsoft.com/office/drawing/2014/main" id="{AFE63D9E-DC6E-2D21-F816-E5DB05006DBA}"/>
              </a:ext>
            </a:extLst>
          </p:cNvPr>
          <p:cNvSpPr>
            <a:spLocks noGrp="1"/>
          </p:cNvSpPr>
          <p:nvPr>
            <p:ph idx="65"/>
          </p:nvPr>
        </p:nvSpPr>
        <p:spPr/>
        <p:txBody>
          <a:bodyPr/>
          <a:lstStyle/>
          <a:p>
            <a:r>
              <a:rPr lang="en-US" dirty="0"/>
              <a:t>120</a:t>
            </a:r>
          </a:p>
        </p:txBody>
      </p:sp>
      <p:sp>
        <p:nvSpPr>
          <p:cNvPr id="69" name="Content Placeholder 68">
            <a:extLst>
              <a:ext uri="{FF2B5EF4-FFF2-40B4-BE49-F238E27FC236}">
                <a16:creationId xmlns:a16="http://schemas.microsoft.com/office/drawing/2014/main" id="{13CE6D5B-4691-CFCD-C1ED-E906E064B9D2}"/>
              </a:ext>
            </a:extLst>
          </p:cNvPr>
          <p:cNvSpPr>
            <a:spLocks noGrp="1"/>
          </p:cNvSpPr>
          <p:nvPr>
            <p:ph idx="71"/>
          </p:nvPr>
        </p:nvSpPr>
        <p:spPr/>
        <p:txBody>
          <a:bodyPr/>
          <a:lstStyle/>
          <a:p>
            <a:r>
              <a:rPr lang="en-US" dirty="0"/>
              <a:t>80</a:t>
            </a:r>
          </a:p>
        </p:txBody>
      </p:sp>
      <p:sp>
        <p:nvSpPr>
          <p:cNvPr id="70" name="Content Placeholder 69">
            <a:extLst>
              <a:ext uri="{FF2B5EF4-FFF2-40B4-BE49-F238E27FC236}">
                <a16:creationId xmlns:a16="http://schemas.microsoft.com/office/drawing/2014/main" id="{D8B4D436-E822-A90F-7153-3422BFDD2C25}"/>
              </a:ext>
            </a:extLst>
          </p:cNvPr>
          <p:cNvSpPr>
            <a:spLocks noGrp="1"/>
          </p:cNvSpPr>
          <p:nvPr>
            <p:ph idx="76"/>
          </p:nvPr>
        </p:nvSpPr>
        <p:spPr/>
        <p:txBody>
          <a:bodyPr/>
          <a:lstStyle/>
          <a:p>
            <a:r>
              <a:rPr lang="en-US" dirty="0"/>
              <a:t>24</a:t>
            </a:r>
          </a:p>
        </p:txBody>
      </p:sp>
      <p:sp>
        <p:nvSpPr>
          <p:cNvPr id="71" name="Content Placeholder 70">
            <a:extLst>
              <a:ext uri="{FF2B5EF4-FFF2-40B4-BE49-F238E27FC236}">
                <a16:creationId xmlns:a16="http://schemas.microsoft.com/office/drawing/2014/main" id="{7BDC7F7E-0881-AC8A-E4A9-587F70F8F955}"/>
              </a:ext>
            </a:extLst>
          </p:cNvPr>
          <p:cNvSpPr>
            <a:spLocks noGrp="1"/>
          </p:cNvSpPr>
          <p:nvPr>
            <p:ph idx="77"/>
          </p:nvPr>
        </p:nvSpPr>
        <p:spPr/>
        <p:txBody>
          <a:bodyPr/>
          <a:lstStyle/>
          <a:p>
            <a:r>
              <a:rPr lang="en-US" dirty="0"/>
              <a:t>80</a:t>
            </a:r>
          </a:p>
        </p:txBody>
      </p:sp>
      <p:sp>
        <p:nvSpPr>
          <p:cNvPr id="72" name="Content Placeholder 71">
            <a:extLst>
              <a:ext uri="{FF2B5EF4-FFF2-40B4-BE49-F238E27FC236}">
                <a16:creationId xmlns:a16="http://schemas.microsoft.com/office/drawing/2014/main" id="{749095A5-CB65-B3BC-866D-BBAECEB44CF4}"/>
              </a:ext>
            </a:extLst>
          </p:cNvPr>
          <p:cNvSpPr>
            <a:spLocks noGrp="1"/>
          </p:cNvSpPr>
          <p:nvPr>
            <p:ph idx="78"/>
          </p:nvPr>
        </p:nvSpPr>
        <p:spPr/>
        <p:txBody>
          <a:bodyPr/>
          <a:lstStyle/>
          <a:p>
            <a:r>
              <a:rPr lang="en-US" dirty="0"/>
              <a:t>140</a:t>
            </a:r>
          </a:p>
        </p:txBody>
      </p:sp>
      <p:sp>
        <p:nvSpPr>
          <p:cNvPr id="73" name="Content Placeholder 72">
            <a:extLst>
              <a:ext uri="{FF2B5EF4-FFF2-40B4-BE49-F238E27FC236}">
                <a16:creationId xmlns:a16="http://schemas.microsoft.com/office/drawing/2014/main" id="{227DC1CA-8A80-D5C4-3036-6F452ED2CDFC}"/>
              </a:ext>
            </a:extLst>
          </p:cNvPr>
          <p:cNvSpPr>
            <a:spLocks noGrp="1"/>
          </p:cNvSpPr>
          <p:nvPr>
            <p:ph idx="79"/>
          </p:nvPr>
        </p:nvSpPr>
        <p:spPr/>
        <p:txBody>
          <a:bodyPr/>
          <a:lstStyle/>
          <a:p>
            <a:r>
              <a:rPr lang="en-US" dirty="0"/>
              <a:t>48</a:t>
            </a:r>
          </a:p>
        </p:txBody>
      </p:sp>
      <p:sp>
        <p:nvSpPr>
          <p:cNvPr id="74" name="Content Placeholder 73">
            <a:extLst>
              <a:ext uri="{FF2B5EF4-FFF2-40B4-BE49-F238E27FC236}">
                <a16:creationId xmlns:a16="http://schemas.microsoft.com/office/drawing/2014/main" id="{DA8FAC6E-5CAF-0024-1627-217C3E095B60}"/>
              </a:ext>
            </a:extLst>
          </p:cNvPr>
          <p:cNvSpPr>
            <a:spLocks noGrp="1"/>
          </p:cNvSpPr>
          <p:nvPr>
            <p:ph idx="80"/>
          </p:nvPr>
        </p:nvSpPr>
        <p:spPr/>
        <p:txBody>
          <a:bodyPr/>
          <a:lstStyle/>
          <a:p>
            <a:r>
              <a:rPr lang="en-US" dirty="0"/>
              <a:t>24</a:t>
            </a:r>
          </a:p>
        </p:txBody>
      </p:sp>
      <p:sp>
        <p:nvSpPr>
          <p:cNvPr id="75" name="Content Placeholder 74">
            <a:extLst>
              <a:ext uri="{FF2B5EF4-FFF2-40B4-BE49-F238E27FC236}">
                <a16:creationId xmlns:a16="http://schemas.microsoft.com/office/drawing/2014/main" id="{200A7C6C-AAFC-A555-6D5A-A2BCABABB7AF}"/>
              </a:ext>
            </a:extLst>
          </p:cNvPr>
          <p:cNvSpPr>
            <a:spLocks noGrp="1"/>
          </p:cNvSpPr>
          <p:nvPr>
            <p:ph idx="81"/>
          </p:nvPr>
        </p:nvSpPr>
        <p:spPr/>
        <p:txBody>
          <a:bodyPr/>
          <a:lstStyle/>
          <a:p>
            <a:r>
              <a:rPr lang="en-US" dirty="0"/>
              <a:t>75</a:t>
            </a:r>
          </a:p>
        </p:txBody>
      </p:sp>
      <p:sp>
        <p:nvSpPr>
          <p:cNvPr id="76" name="Content Placeholder 75">
            <a:extLst>
              <a:ext uri="{FF2B5EF4-FFF2-40B4-BE49-F238E27FC236}">
                <a16:creationId xmlns:a16="http://schemas.microsoft.com/office/drawing/2014/main" id="{0EC9BFDF-2A45-B441-364A-B6515E30FD3C}"/>
              </a:ext>
            </a:extLst>
          </p:cNvPr>
          <p:cNvSpPr>
            <a:spLocks noGrp="1"/>
          </p:cNvSpPr>
          <p:nvPr>
            <p:ph idx="82"/>
          </p:nvPr>
        </p:nvSpPr>
        <p:spPr/>
        <p:txBody>
          <a:bodyPr/>
          <a:lstStyle/>
          <a:p>
            <a:r>
              <a:rPr lang="en-US" dirty="0"/>
              <a:t>100</a:t>
            </a:r>
          </a:p>
        </p:txBody>
      </p:sp>
      <p:sp>
        <p:nvSpPr>
          <p:cNvPr id="77" name="Content Placeholder 76">
            <a:extLst>
              <a:ext uri="{FF2B5EF4-FFF2-40B4-BE49-F238E27FC236}">
                <a16:creationId xmlns:a16="http://schemas.microsoft.com/office/drawing/2014/main" id="{01F11566-8F32-962F-C5B4-C66CF1416F9A}"/>
              </a:ext>
            </a:extLst>
          </p:cNvPr>
          <p:cNvSpPr>
            <a:spLocks noGrp="1"/>
          </p:cNvSpPr>
          <p:nvPr>
            <p:ph idx="83"/>
          </p:nvPr>
        </p:nvSpPr>
        <p:spPr/>
        <p:txBody>
          <a:bodyPr/>
          <a:lstStyle/>
          <a:p>
            <a:r>
              <a:rPr lang="en-US" dirty="0"/>
              <a:t>36</a:t>
            </a:r>
          </a:p>
        </p:txBody>
      </p:sp>
      <p:sp>
        <p:nvSpPr>
          <p:cNvPr id="78" name="Content Placeholder 77">
            <a:extLst>
              <a:ext uri="{FF2B5EF4-FFF2-40B4-BE49-F238E27FC236}">
                <a16:creationId xmlns:a16="http://schemas.microsoft.com/office/drawing/2014/main" id="{A43EEF2D-C213-ED64-7186-00A0D66DE9E0}"/>
              </a:ext>
            </a:extLst>
          </p:cNvPr>
          <p:cNvSpPr>
            <a:spLocks noGrp="1"/>
          </p:cNvSpPr>
          <p:nvPr>
            <p:ph idx="84"/>
          </p:nvPr>
        </p:nvSpPr>
        <p:spPr/>
        <p:txBody>
          <a:bodyPr/>
          <a:lstStyle/>
          <a:p>
            <a:r>
              <a:rPr lang="en-US" sz="3400" kern="400" baseline="-18000" dirty="0"/>
              <a:t>~</a:t>
            </a:r>
            <a:r>
              <a:rPr lang="en-US" dirty="0"/>
              <a:t>12</a:t>
            </a:r>
          </a:p>
        </p:txBody>
      </p:sp>
      <p:sp>
        <p:nvSpPr>
          <p:cNvPr id="79" name="Content Placeholder 78">
            <a:extLst>
              <a:ext uri="{FF2B5EF4-FFF2-40B4-BE49-F238E27FC236}">
                <a16:creationId xmlns:a16="http://schemas.microsoft.com/office/drawing/2014/main" id="{AAFB90A3-D5FE-CB4E-B756-E9580115F997}"/>
              </a:ext>
            </a:extLst>
          </p:cNvPr>
          <p:cNvSpPr>
            <a:spLocks noGrp="1"/>
          </p:cNvSpPr>
          <p:nvPr>
            <p:ph idx="85"/>
          </p:nvPr>
        </p:nvSpPr>
        <p:spPr/>
        <p:txBody>
          <a:bodyPr/>
          <a:lstStyle/>
          <a:p>
            <a:r>
              <a:rPr lang="en-US" sz="3400" kern="400" baseline="-18000" dirty="0"/>
              <a:t>~</a:t>
            </a:r>
            <a:r>
              <a:rPr lang="en-US" dirty="0"/>
              <a:t>22</a:t>
            </a:r>
          </a:p>
        </p:txBody>
      </p:sp>
      <p:sp>
        <p:nvSpPr>
          <p:cNvPr id="80" name="Content Placeholder 79">
            <a:extLst>
              <a:ext uri="{FF2B5EF4-FFF2-40B4-BE49-F238E27FC236}">
                <a16:creationId xmlns:a16="http://schemas.microsoft.com/office/drawing/2014/main" id="{B863E8DF-6779-8246-BE93-DED893AE67D8}"/>
              </a:ext>
            </a:extLst>
          </p:cNvPr>
          <p:cNvSpPr>
            <a:spLocks noGrp="1"/>
          </p:cNvSpPr>
          <p:nvPr>
            <p:ph idx="86"/>
          </p:nvPr>
        </p:nvSpPr>
        <p:spPr/>
        <p:txBody>
          <a:bodyPr/>
          <a:lstStyle/>
          <a:p>
            <a:r>
              <a:rPr lang="en-US" sz="3400" kern="400" baseline="-18000" dirty="0"/>
              <a:t>~</a:t>
            </a:r>
            <a:r>
              <a:rPr lang="en-US" dirty="0"/>
              <a:t>36</a:t>
            </a:r>
          </a:p>
        </p:txBody>
      </p:sp>
      <p:sp>
        <p:nvSpPr>
          <p:cNvPr id="81" name="Content Placeholder 80">
            <a:extLst>
              <a:ext uri="{FF2B5EF4-FFF2-40B4-BE49-F238E27FC236}">
                <a16:creationId xmlns:a16="http://schemas.microsoft.com/office/drawing/2014/main" id="{69C42695-AD76-CF14-D7BE-85A1B131E599}"/>
              </a:ext>
            </a:extLst>
          </p:cNvPr>
          <p:cNvSpPr>
            <a:spLocks noGrp="1"/>
          </p:cNvSpPr>
          <p:nvPr>
            <p:ph idx="87"/>
          </p:nvPr>
        </p:nvSpPr>
        <p:spPr/>
        <p:txBody>
          <a:bodyPr/>
          <a:lstStyle/>
          <a:p>
            <a:r>
              <a:rPr lang="en-US" sz="3400" kern="400" baseline="-18000" dirty="0"/>
              <a:t>~</a:t>
            </a:r>
            <a:r>
              <a:rPr lang="en-US" dirty="0"/>
              <a:t>24</a:t>
            </a:r>
          </a:p>
        </p:txBody>
      </p:sp>
      <p:sp>
        <p:nvSpPr>
          <p:cNvPr id="82" name="Content Placeholder 81">
            <a:extLst>
              <a:ext uri="{FF2B5EF4-FFF2-40B4-BE49-F238E27FC236}">
                <a16:creationId xmlns:a16="http://schemas.microsoft.com/office/drawing/2014/main" id="{5E252157-DCA0-9BA2-0741-49AFC61D5A7C}"/>
              </a:ext>
            </a:extLst>
          </p:cNvPr>
          <p:cNvSpPr>
            <a:spLocks noGrp="1"/>
          </p:cNvSpPr>
          <p:nvPr>
            <p:ph idx="88"/>
          </p:nvPr>
        </p:nvSpPr>
        <p:spPr/>
        <p:txBody>
          <a:bodyPr/>
          <a:lstStyle/>
          <a:p>
            <a:r>
              <a:rPr lang="en-US" dirty="0"/>
              <a:t>48</a:t>
            </a:r>
          </a:p>
        </p:txBody>
      </p:sp>
      <p:sp>
        <p:nvSpPr>
          <p:cNvPr id="83" name="Content Placeholder 82">
            <a:extLst>
              <a:ext uri="{FF2B5EF4-FFF2-40B4-BE49-F238E27FC236}">
                <a16:creationId xmlns:a16="http://schemas.microsoft.com/office/drawing/2014/main" id="{1CDF8C84-4EF1-2FBD-0693-11CB72E1C799}"/>
              </a:ext>
            </a:extLst>
          </p:cNvPr>
          <p:cNvSpPr>
            <a:spLocks noGrp="1"/>
          </p:cNvSpPr>
          <p:nvPr>
            <p:ph idx="89"/>
          </p:nvPr>
        </p:nvSpPr>
        <p:spPr/>
        <p:txBody>
          <a:bodyPr/>
          <a:lstStyle/>
          <a:p>
            <a:r>
              <a:rPr lang="en-US" dirty="0"/>
              <a:t>72</a:t>
            </a:r>
          </a:p>
        </p:txBody>
      </p:sp>
      <p:sp>
        <p:nvSpPr>
          <p:cNvPr id="84" name="Content Placeholder 83">
            <a:extLst>
              <a:ext uri="{FF2B5EF4-FFF2-40B4-BE49-F238E27FC236}">
                <a16:creationId xmlns:a16="http://schemas.microsoft.com/office/drawing/2014/main" id="{391838C3-4247-FC2E-DE46-D6669C641446}"/>
              </a:ext>
            </a:extLst>
          </p:cNvPr>
          <p:cNvSpPr>
            <a:spLocks noGrp="1"/>
          </p:cNvSpPr>
          <p:nvPr>
            <p:ph idx="90"/>
          </p:nvPr>
        </p:nvSpPr>
        <p:spPr/>
        <p:txBody>
          <a:bodyPr/>
          <a:lstStyle/>
          <a:p>
            <a:r>
              <a:rPr lang="en-US" dirty="0"/>
              <a:t>120</a:t>
            </a:r>
          </a:p>
        </p:txBody>
      </p:sp>
      <p:sp>
        <p:nvSpPr>
          <p:cNvPr id="85" name="Content Placeholder 84">
            <a:extLst>
              <a:ext uri="{FF2B5EF4-FFF2-40B4-BE49-F238E27FC236}">
                <a16:creationId xmlns:a16="http://schemas.microsoft.com/office/drawing/2014/main" id="{B5A70ACA-5493-DAFC-1658-8E9E65314214}"/>
              </a:ext>
            </a:extLst>
          </p:cNvPr>
          <p:cNvSpPr>
            <a:spLocks noGrp="1"/>
          </p:cNvSpPr>
          <p:nvPr>
            <p:ph idx="91"/>
          </p:nvPr>
        </p:nvSpPr>
        <p:spPr/>
        <p:txBody>
          <a:bodyPr/>
          <a:lstStyle/>
          <a:p>
            <a:r>
              <a:rPr lang="en-US" dirty="0"/>
              <a:t>72</a:t>
            </a:r>
          </a:p>
        </p:txBody>
      </p:sp>
      <p:sp>
        <p:nvSpPr>
          <p:cNvPr id="86" name="Content Placeholder 85">
            <a:extLst>
              <a:ext uri="{FF2B5EF4-FFF2-40B4-BE49-F238E27FC236}">
                <a16:creationId xmlns:a16="http://schemas.microsoft.com/office/drawing/2014/main" id="{AFD1B0B9-0E75-9CAB-4954-1659CFFDC646}"/>
              </a:ext>
            </a:extLst>
          </p:cNvPr>
          <p:cNvSpPr>
            <a:spLocks noGrp="1"/>
          </p:cNvSpPr>
          <p:nvPr>
            <p:ph idx="92"/>
          </p:nvPr>
        </p:nvSpPr>
        <p:spPr/>
        <p:txBody>
          <a:bodyPr/>
          <a:lstStyle/>
          <a:p>
            <a:r>
              <a:rPr lang="en-US" dirty="0"/>
              <a:t>PFS (months)</a:t>
            </a:r>
          </a:p>
        </p:txBody>
      </p:sp>
      <p:sp>
        <p:nvSpPr>
          <p:cNvPr id="87" name="Content Placeholder 86">
            <a:extLst>
              <a:ext uri="{FF2B5EF4-FFF2-40B4-BE49-F238E27FC236}">
                <a16:creationId xmlns:a16="http://schemas.microsoft.com/office/drawing/2014/main" id="{ACBF585F-2147-5CF5-1899-17881D786BE3}"/>
              </a:ext>
            </a:extLst>
          </p:cNvPr>
          <p:cNvSpPr>
            <a:spLocks noGrp="1"/>
          </p:cNvSpPr>
          <p:nvPr>
            <p:ph idx="93"/>
          </p:nvPr>
        </p:nvSpPr>
        <p:spPr/>
        <p:txBody>
          <a:bodyPr/>
          <a:lstStyle/>
          <a:p>
            <a:r>
              <a:rPr lang="en-US" dirty="0"/>
              <a:t>OS (months)</a:t>
            </a:r>
          </a:p>
        </p:txBody>
      </p:sp>
      <p:sp>
        <p:nvSpPr>
          <p:cNvPr id="88" name="Content Placeholder 87">
            <a:extLst>
              <a:ext uri="{FF2B5EF4-FFF2-40B4-BE49-F238E27FC236}">
                <a16:creationId xmlns:a16="http://schemas.microsoft.com/office/drawing/2014/main" id="{4F25181D-4633-0489-6940-A17F5307A145}"/>
              </a:ext>
            </a:extLst>
          </p:cNvPr>
          <p:cNvSpPr>
            <a:spLocks noGrp="1"/>
          </p:cNvSpPr>
          <p:nvPr>
            <p:ph idx="94"/>
          </p:nvPr>
        </p:nvSpPr>
        <p:spPr/>
        <p:txBody>
          <a:bodyPr/>
          <a:lstStyle/>
          <a:p>
            <a:r>
              <a:rPr lang="en-US" dirty="0"/>
              <a:t>OS (months)</a:t>
            </a:r>
          </a:p>
        </p:txBody>
      </p:sp>
      <p:sp>
        <p:nvSpPr>
          <p:cNvPr id="89" name="Content Placeholder 88">
            <a:extLst>
              <a:ext uri="{FF2B5EF4-FFF2-40B4-BE49-F238E27FC236}">
                <a16:creationId xmlns:a16="http://schemas.microsoft.com/office/drawing/2014/main" id="{6433E3A7-8363-FAFD-02AD-0FBA37B0F156}"/>
              </a:ext>
            </a:extLst>
          </p:cNvPr>
          <p:cNvSpPr>
            <a:spLocks noGrp="1"/>
          </p:cNvSpPr>
          <p:nvPr>
            <p:ph idx="95"/>
          </p:nvPr>
        </p:nvSpPr>
        <p:spPr/>
        <p:txBody>
          <a:bodyPr/>
          <a:lstStyle/>
          <a:p>
            <a:r>
              <a:rPr lang="en-US" dirty="0"/>
              <a:t>PFS (months)</a:t>
            </a:r>
          </a:p>
        </p:txBody>
      </p:sp>
      <p:sp>
        <p:nvSpPr>
          <p:cNvPr id="90" name="Content Placeholder 89">
            <a:extLst>
              <a:ext uri="{FF2B5EF4-FFF2-40B4-BE49-F238E27FC236}">
                <a16:creationId xmlns:a16="http://schemas.microsoft.com/office/drawing/2014/main" id="{C343AE95-C1BB-12AF-C66A-999BB47A37B1}"/>
              </a:ext>
            </a:extLst>
          </p:cNvPr>
          <p:cNvSpPr>
            <a:spLocks noGrp="1"/>
          </p:cNvSpPr>
          <p:nvPr>
            <p:ph idx="96"/>
          </p:nvPr>
        </p:nvSpPr>
        <p:spPr/>
        <p:txBody>
          <a:bodyPr/>
          <a:lstStyle/>
          <a:p>
            <a:r>
              <a:rPr lang="en-US" dirty="0"/>
              <a:t>18</a:t>
            </a:r>
          </a:p>
        </p:txBody>
      </p:sp>
      <p:sp>
        <p:nvSpPr>
          <p:cNvPr id="91" name="Content Placeholder 90">
            <a:extLst>
              <a:ext uri="{FF2B5EF4-FFF2-40B4-BE49-F238E27FC236}">
                <a16:creationId xmlns:a16="http://schemas.microsoft.com/office/drawing/2014/main" id="{0E83CC27-8915-EB08-808F-7014F0036F12}"/>
              </a:ext>
            </a:extLst>
          </p:cNvPr>
          <p:cNvSpPr>
            <a:spLocks noGrp="1"/>
          </p:cNvSpPr>
          <p:nvPr>
            <p:ph idx="97"/>
          </p:nvPr>
        </p:nvSpPr>
        <p:spPr/>
        <p:txBody>
          <a:bodyPr/>
          <a:lstStyle/>
          <a:p>
            <a:r>
              <a:rPr lang="en-US" dirty="0"/>
              <a:t>60</a:t>
            </a:r>
          </a:p>
        </p:txBody>
      </p:sp>
      <p:sp>
        <p:nvSpPr>
          <p:cNvPr id="92" name="Content Placeholder 91">
            <a:extLst>
              <a:ext uri="{FF2B5EF4-FFF2-40B4-BE49-F238E27FC236}">
                <a16:creationId xmlns:a16="http://schemas.microsoft.com/office/drawing/2014/main" id="{0014D8C1-B5CF-9ED4-DF59-09AB6D4641CF}"/>
              </a:ext>
            </a:extLst>
          </p:cNvPr>
          <p:cNvSpPr>
            <a:spLocks noGrp="1"/>
          </p:cNvSpPr>
          <p:nvPr>
            <p:ph idx="98"/>
          </p:nvPr>
        </p:nvSpPr>
        <p:spPr/>
        <p:txBody>
          <a:bodyPr/>
          <a:lstStyle/>
          <a:p>
            <a:r>
              <a:rPr lang="en-US" dirty="0"/>
              <a:t>75</a:t>
            </a:r>
          </a:p>
        </p:txBody>
      </p:sp>
      <p:sp>
        <p:nvSpPr>
          <p:cNvPr id="93" name="Content Placeholder 92">
            <a:extLst>
              <a:ext uri="{FF2B5EF4-FFF2-40B4-BE49-F238E27FC236}">
                <a16:creationId xmlns:a16="http://schemas.microsoft.com/office/drawing/2014/main" id="{2346FFA6-C238-5C0C-5905-E71BAEF704A1}"/>
              </a:ext>
            </a:extLst>
          </p:cNvPr>
          <p:cNvSpPr>
            <a:spLocks noGrp="1"/>
          </p:cNvSpPr>
          <p:nvPr>
            <p:ph idx="99"/>
          </p:nvPr>
        </p:nvSpPr>
        <p:spPr/>
        <p:txBody>
          <a:bodyPr/>
          <a:lstStyle/>
          <a:p>
            <a:r>
              <a:rPr lang="en-US" dirty="0"/>
              <a:t>24-36 </a:t>
            </a:r>
          </a:p>
        </p:txBody>
      </p:sp>
    </p:spTree>
    <p:extLst>
      <p:ext uri="{BB962C8B-B14F-4D97-AF65-F5344CB8AC3E}">
        <p14:creationId xmlns:p14="http://schemas.microsoft.com/office/powerpoint/2010/main" val="231534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D7C4237B-9017-04E2-C1A7-9A1B36A757FD}"/>
              </a:ext>
            </a:extLst>
          </p:cNvPr>
          <p:cNvSpPr>
            <a:spLocks noGrp="1"/>
          </p:cNvSpPr>
          <p:nvPr>
            <p:ph type="title"/>
          </p:nvPr>
        </p:nvSpPr>
        <p:spPr>
          <a:xfrm>
            <a:off x="551384" y="0"/>
            <a:ext cx="10009112" cy="1196752"/>
          </a:xfrm>
        </p:spPr>
        <p:txBody>
          <a:bodyPr/>
          <a:lstStyle/>
          <a:p>
            <a:r>
              <a:rPr lang="en-US" dirty="0"/>
              <a:t>In general, how would you respond if an </a:t>
            </a:r>
            <a:r>
              <a:rPr lang="en-US" u="sng" dirty="0"/>
              <a:t>80-year-old transplant-ineligible</a:t>
            </a:r>
            <a:r>
              <a:rPr lang="en-US" dirty="0"/>
              <a:t> patient with newly diagnosed </a:t>
            </a:r>
            <a:r>
              <a:rPr lang="en-US" u="sng" dirty="0"/>
              <a:t>high-risk</a:t>
            </a:r>
            <a:r>
              <a:rPr lang="en-US" dirty="0"/>
              <a:t> MM asked you to estimate survival with your preferred initial treatment approach?</a:t>
            </a:r>
          </a:p>
        </p:txBody>
      </p:sp>
      <p:sp>
        <p:nvSpPr>
          <p:cNvPr id="64" name="Content Placeholder 63">
            <a:extLst>
              <a:ext uri="{FF2B5EF4-FFF2-40B4-BE49-F238E27FC236}">
                <a16:creationId xmlns:a16="http://schemas.microsoft.com/office/drawing/2014/main" id="{52DEED47-B56F-017E-9A25-ADA8564B4F36}"/>
              </a:ext>
            </a:extLst>
          </p:cNvPr>
          <p:cNvSpPr>
            <a:spLocks noGrp="1"/>
          </p:cNvSpPr>
          <p:nvPr>
            <p:ph idx="51"/>
          </p:nvPr>
        </p:nvSpPr>
        <p:spPr/>
        <p:txBody>
          <a:bodyPr/>
          <a:lstStyle/>
          <a:p>
            <a:r>
              <a:rPr lang="en-US" dirty="0"/>
              <a:t>20</a:t>
            </a:r>
          </a:p>
        </p:txBody>
      </p:sp>
      <p:sp>
        <p:nvSpPr>
          <p:cNvPr id="65" name="Content Placeholder 64">
            <a:extLst>
              <a:ext uri="{FF2B5EF4-FFF2-40B4-BE49-F238E27FC236}">
                <a16:creationId xmlns:a16="http://schemas.microsoft.com/office/drawing/2014/main" id="{892D52C1-26FD-1B68-3A96-CAB91EE8D892}"/>
              </a:ext>
            </a:extLst>
          </p:cNvPr>
          <p:cNvSpPr>
            <a:spLocks noGrp="1"/>
          </p:cNvSpPr>
          <p:nvPr>
            <p:ph idx="57"/>
          </p:nvPr>
        </p:nvSpPr>
        <p:spPr/>
        <p:txBody>
          <a:bodyPr/>
          <a:lstStyle/>
          <a:p>
            <a:r>
              <a:rPr lang="en-US" dirty="0"/>
              <a:t>40</a:t>
            </a:r>
          </a:p>
        </p:txBody>
      </p:sp>
      <p:sp>
        <p:nvSpPr>
          <p:cNvPr id="66" name="Content Placeholder 65">
            <a:extLst>
              <a:ext uri="{FF2B5EF4-FFF2-40B4-BE49-F238E27FC236}">
                <a16:creationId xmlns:a16="http://schemas.microsoft.com/office/drawing/2014/main" id="{5320C7CD-0BF3-9201-6F68-5C3E2C12E69D}"/>
              </a:ext>
            </a:extLst>
          </p:cNvPr>
          <p:cNvSpPr>
            <a:spLocks noGrp="1"/>
          </p:cNvSpPr>
          <p:nvPr>
            <p:ph idx="58"/>
          </p:nvPr>
        </p:nvSpPr>
        <p:spPr>
          <a:xfrm>
            <a:off x="2971800" y="1449348"/>
            <a:ext cx="4204320" cy="251460"/>
          </a:xfrm>
        </p:spPr>
        <p:txBody>
          <a:bodyPr/>
          <a:lstStyle/>
          <a:p>
            <a:r>
              <a:rPr lang="en-US" dirty="0"/>
              <a:t>2005 </a:t>
            </a:r>
          </a:p>
        </p:txBody>
      </p:sp>
      <p:sp>
        <p:nvSpPr>
          <p:cNvPr id="67" name="Content Placeholder 66">
            <a:extLst>
              <a:ext uri="{FF2B5EF4-FFF2-40B4-BE49-F238E27FC236}">
                <a16:creationId xmlns:a16="http://schemas.microsoft.com/office/drawing/2014/main" id="{9D731F62-8CDD-7102-A080-69B59AC9DE02}"/>
              </a:ext>
            </a:extLst>
          </p:cNvPr>
          <p:cNvSpPr>
            <a:spLocks noGrp="1"/>
          </p:cNvSpPr>
          <p:nvPr>
            <p:ph idx="59"/>
          </p:nvPr>
        </p:nvSpPr>
        <p:spPr>
          <a:xfrm>
            <a:off x="7300732" y="1449348"/>
            <a:ext cx="4204320" cy="251460"/>
          </a:xfrm>
        </p:spPr>
        <p:txBody>
          <a:bodyPr/>
          <a:lstStyle/>
          <a:p>
            <a:r>
              <a:rPr lang="en-US" dirty="0"/>
              <a:t>2025 </a:t>
            </a:r>
          </a:p>
        </p:txBody>
      </p:sp>
      <p:sp>
        <p:nvSpPr>
          <p:cNvPr id="68" name="Content Placeholder 67">
            <a:extLst>
              <a:ext uri="{FF2B5EF4-FFF2-40B4-BE49-F238E27FC236}">
                <a16:creationId xmlns:a16="http://schemas.microsoft.com/office/drawing/2014/main" id="{AFE63D9E-DC6E-2D21-F816-E5DB05006DBA}"/>
              </a:ext>
            </a:extLst>
          </p:cNvPr>
          <p:cNvSpPr>
            <a:spLocks noGrp="1"/>
          </p:cNvSpPr>
          <p:nvPr>
            <p:ph idx="65"/>
          </p:nvPr>
        </p:nvSpPr>
        <p:spPr/>
        <p:txBody>
          <a:bodyPr/>
          <a:lstStyle/>
          <a:p>
            <a:r>
              <a:rPr lang="en-US" dirty="0"/>
              <a:t>60</a:t>
            </a:r>
          </a:p>
        </p:txBody>
      </p:sp>
      <p:sp>
        <p:nvSpPr>
          <p:cNvPr id="69" name="Content Placeholder 68">
            <a:extLst>
              <a:ext uri="{FF2B5EF4-FFF2-40B4-BE49-F238E27FC236}">
                <a16:creationId xmlns:a16="http://schemas.microsoft.com/office/drawing/2014/main" id="{13CE6D5B-4691-CFCD-C1ED-E906E064B9D2}"/>
              </a:ext>
            </a:extLst>
          </p:cNvPr>
          <p:cNvSpPr>
            <a:spLocks noGrp="1"/>
          </p:cNvSpPr>
          <p:nvPr>
            <p:ph idx="71"/>
          </p:nvPr>
        </p:nvSpPr>
        <p:spPr/>
        <p:txBody>
          <a:bodyPr/>
          <a:lstStyle/>
          <a:p>
            <a:r>
              <a:rPr lang="en-US" dirty="0"/>
              <a:t>30</a:t>
            </a:r>
          </a:p>
        </p:txBody>
      </p:sp>
      <p:sp>
        <p:nvSpPr>
          <p:cNvPr id="70" name="Content Placeholder 69">
            <a:extLst>
              <a:ext uri="{FF2B5EF4-FFF2-40B4-BE49-F238E27FC236}">
                <a16:creationId xmlns:a16="http://schemas.microsoft.com/office/drawing/2014/main" id="{D8B4D436-E822-A90F-7153-3422BFDD2C25}"/>
              </a:ext>
            </a:extLst>
          </p:cNvPr>
          <p:cNvSpPr>
            <a:spLocks noGrp="1"/>
          </p:cNvSpPr>
          <p:nvPr>
            <p:ph idx="76"/>
          </p:nvPr>
        </p:nvSpPr>
        <p:spPr/>
        <p:txBody>
          <a:bodyPr/>
          <a:lstStyle/>
          <a:p>
            <a:r>
              <a:rPr lang="en-US" dirty="0"/>
              <a:t>12</a:t>
            </a:r>
          </a:p>
        </p:txBody>
      </p:sp>
      <p:sp>
        <p:nvSpPr>
          <p:cNvPr id="71" name="Content Placeholder 70">
            <a:extLst>
              <a:ext uri="{FF2B5EF4-FFF2-40B4-BE49-F238E27FC236}">
                <a16:creationId xmlns:a16="http://schemas.microsoft.com/office/drawing/2014/main" id="{7BDC7F7E-0881-AC8A-E4A9-587F70F8F955}"/>
              </a:ext>
            </a:extLst>
          </p:cNvPr>
          <p:cNvSpPr>
            <a:spLocks noGrp="1"/>
          </p:cNvSpPr>
          <p:nvPr>
            <p:ph idx="77"/>
          </p:nvPr>
        </p:nvSpPr>
        <p:spPr/>
        <p:txBody>
          <a:bodyPr/>
          <a:lstStyle/>
          <a:p>
            <a:r>
              <a:rPr lang="en-US" dirty="0"/>
              <a:t>40</a:t>
            </a:r>
          </a:p>
        </p:txBody>
      </p:sp>
      <p:sp>
        <p:nvSpPr>
          <p:cNvPr id="72" name="Content Placeholder 71">
            <a:extLst>
              <a:ext uri="{FF2B5EF4-FFF2-40B4-BE49-F238E27FC236}">
                <a16:creationId xmlns:a16="http://schemas.microsoft.com/office/drawing/2014/main" id="{749095A5-CB65-B3BC-866D-BBAECEB44CF4}"/>
              </a:ext>
            </a:extLst>
          </p:cNvPr>
          <p:cNvSpPr>
            <a:spLocks noGrp="1"/>
          </p:cNvSpPr>
          <p:nvPr>
            <p:ph idx="78"/>
          </p:nvPr>
        </p:nvSpPr>
        <p:spPr/>
        <p:txBody>
          <a:bodyPr/>
          <a:lstStyle/>
          <a:p>
            <a:r>
              <a:rPr lang="en-US" dirty="0"/>
              <a:t>80</a:t>
            </a:r>
          </a:p>
        </p:txBody>
      </p:sp>
      <p:sp>
        <p:nvSpPr>
          <p:cNvPr id="73" name="Content Placeholder 72">
            <a:extLst>
              <a:ext uri="{FF2B5EF4-FFF2-40B4-BE49-F238E27FC236}">
                <a16:creationId xmlns:a16="http://schemas.microsoft.com/office/drawing/2014/main" id="{227DC1CA-8A80-D5C4-3036-6F452ED2CDFC}"/>
              </a:ext>
            </a:extLst>
          </p:cNvPr>
          <p:cNvSpPr>
            <a:spLocks noGrp="1"/>
          </p:cNvSpPr>
          <p:nvPr>
            <p:ph idx="79"/>
          </p:nvPr>
        </p:nvSpPr>
        <p:spPr/>
        <p:txBody>
          <a:bodyPr/>
          <a:lstStyle/>
          <a:p>
            <a:r>
              <a:rPr lang="en-US" dirty="0"/>
              <a:t>36</a:t>
            </a:r>
          </a:p>
        </p:txBody>
      </p:sp>
      <p:sp>
        <p:nvSpPr>
          <p:cNvPr id="74" name="Content Placeholder 73">
            <a:extLst>
              <a:ext uri="{FF2B5EF4-FFF2-40B4-BE49-F238E27FC236}">
                <a16:creationId xmlns:a16="http://schemas.microsoft.com/office/drawing/2014/main" id="{DA8FAC6E-5CAF-0024-1627-217C3E095B60}"/>
              </a:ext>
            </a:extLst>
          </p:cNvPr>
          <p:cNvSpPr>
            <a:spLocks noGrp="1"/>
          </p:cNvSpPr>
          <p:nvPr>
            <p:ph idx="80"/>
          </p:nvPr>
        </p:nvSpPr>
        <p:spPr/>
        <p:txBody>
          <a:bodyPr/>
          <a:lstStyle/>
          <a:p>
            <a:r>
              <a:rPr lang="en-US" dirty="0"/>
              <a:t>12</a:t>
            </a:r>
          </a:p>
        </p:txBody>
      </p:sp>
      <p:sp>
        <p:nvSpPr>
          <p:cNvPr id="75" name="Content Placeholder 74">
            <a:extLst>
              <a:ext uri="{FF2B5EF4-FFF2-40B4-BE49-F238E27FC236}">
                <a16:creationId xmlns:a16="http://schemas.microsoft.com/office/drawing/2014/main" id="{200A7C6C-AAFC-A555-6D5A-A2BCABABB7AF}"/>
              </a:ext>
            </a:extLst>
          </p:cNvPr>
          <p:cNvSpPr>
            <a:spLocks noGrp="1"/>
          </p:cNvSpPr>
          <p:nvPr>
            <p:ph idx="81"/>
          </p:nvPr>
        </p:nvSpPr>
        <p:spPr/>
        <p:txBody>
          <a:bodyPr/>
          <a:lstStyle/>
          <a:p>
            <a:r>
              <a:rPr lang="en-US" dirty="0"/>
              <a:t>55</a:t>
            </a:r>
          </a:p>
        </p:txBody>
      </p:sp>
      <p:sp>
        <p:nvSpPr>
          <p:cNvPr id="76" name="Content Placeholder 75">
            <a:extLst>
              <a:ext uri="{FF2B5EF4-FFF2-40B4-BE49-F238E27FC236}">
                <a16:creationId xmlns:a16="http://schemas.microsoft.com/office/drawing/2014/main" id="{0EC9BFDF-2A45-B441-364A-B6515E30FD3C}"/>
              </a:ext>
            </a:extLst>
          </p:cNvPr>
          <p:cNvSpPr>
            <a:spLocks noGrp="1"/>
          </p:cNvSpPr>
          <p:nvPr>
            <p:ph idx="82"/>
          </p:nvPr>
        </p:nvSpPr>
        <p:spPr/>
        <p:txBody>
          <a:bodyPr/>
          <a:lstStyle/>
          <a:p>
            <a:r>
              <a:rPr lang="en-US" dirty="0"/>
              <a:t>70</a:t>
            </a:r>
          </a:p>
        </p:txBody>
      </p:sp>
      <p:sp>
        <p:nvSpPr>
          <p:cNvPr id="77" name="Content Placeholder 76">
            <a:extLst>
              <a:ext uri="{FF2B5EF4-FFF2-40B4-BE49-F238E27FC236}">
                <a16:creationId xmlns:a16="http://schemas.microsoft.com/office/drawing/2014/main" id="{01F11566-8F32-962F-C5B4-C66CF1416F9A}"/>
              </a:ext>
            </a:extLst>
          </p:cNvPr>
          <p:cNvSpPr>
            <a:spLocks noGrp="1"/>
          </p:cNvSpPr>
          <p:nvPr>
            <p:ph idx="83"/>
          </p:nvPr>
        </p:nvSpPr>
        <p:spPr/>
        <p:txBody>
          <a:bodyPr/>
          <a:lstStyle/>
          <a:p>
            <a:r>
              <a:rPr lang="en-US" dirty="0"/>
              <a:t>24</a:t>
            </a:r>
          </a:p>
        </p:txBody>
      </p:sp>
      <p:sp>
        <p:nvSpPr>
          <p:cNvPr id="78" name="Content Placeholder 77">
            <a:extLst>
              <a:ext uri="{FF2B5EF4-FFF2-40B4-BE49-F238E27FC236}">
                <a16:creationId xmlns:a16="http://schemas.microsoft.com/office/drawing/2014/main" id="{A43EEF2D-C213-ED64-7186-00A0D66DE9E0}"/>
              </a:ext>
            </a:extLst>
          </p:cNvPr>
          <p:cNvSpPr>
            <a:spLocks noGrp="1"/>
          </p:cNvSpPr>
          <p:nvPr>
            <p:ph idx="84"/>
          </p:nvPr>
        </p:nvSpPr>
        <p:spPr/>
        <p:txBody>
          <a:bodyPr/>
          <a:lstStyle/>
          <a:p>
            <a:r>
              <a:rPr lang="en-US" sz="3400" kern="400" baseline="-18000" dirty="0"/>
              <a:t>~</a:t>
            </a:r>
            <a:r>
              <a:rPr lang="en-US" dirty="0"/>
              <a:t>6</a:t>
            </a:r>
          </a:p>
        </p:txBody>
      </p:sp>
      <p:sp>
        <p:nvSpPr>
          <p:cNvPr id="79" name="Content Placeholder 78">
            <a:extLst>
              <a:ext uri="{FF2B5EF4-FFF2-40B4-BE49-F238E27FC236}">
                <a16:creationId xmlns:a16="http://schemas.microsoft.com/office/drawing/2014/main" id="{AAFB90A3-D5FE-CB4E-B756-E9580115F997}"/>
              </a:ext>
            </a:extLst>
          </p:cNvPr>
          <p:cNvSpPr>
            <a:spLocks noGrp="1"/>
          </p:cNvSpPr>
          <p:nvPr>
            <p:ph idx="85"/>
          </p:nvPr>
        </p:nvSpPr>
        <p:spPr/>
        <p:txBody>
          <a:bodyPr/>
          <a:lstStyle/>
          <a:p>
            <a:r>
              <a:rPr lang="en-US" sz="3400" kern="400" baseline="-18000" dirty="0"/>
              <a:t>~</a:t>
            </a:r>
            <a:r>
              <a:rPr lang="en-US" dirty="0"/>
              <a:t>12</a:t>
            </a:r>
          </a:p>
        </p:txBody>
      </p:sp>
      <p:sp>
        <p:nvSpPr>
          <p:cNvPr id="80" name="Content Placeholder 79">
            <a:extLst>
              <a:ext uri="{FF2B5EF4-FFF2-40B4-BE49-F238E27FC236}">
                <a16:creationId xmlns:a16="http://schemas.microsoft.com/office/drawing/2014/main" id="{B863E8DF-6779-8246-BE93-DED893AE67D8}"/>
              </a:ext>
            </a:extLst>
          </p:cNvPr>
          <p:cNvSpPr>
            <a:spLocks noGrp="1"/>
          </p:cNvSpPr>
          <p:nvPr>
            <p:ph idx="86"/>
          </p:nvPr>
        </p:nvSpPr>
        <p:spPr/>
        <p:txBody>
          <a:bodyPr/>
          <a:lstStyle/>
          <a:p>
            <a:r>
              <a:rPr lang="en-US" sz="3400" kern="400" baseline="-18000" dirty="0"/>
              <a:t>~</a:t>
            </a:r>
            <a:r>
              <a:rPr lang="en-US" dirty="0"/>
              <a:t>24</a:t>
            </a:r>
          </a:p>
        </p:txBody>
      </p:sp>
      <p:sp>
        <p:nvSpPr>
          <p:cNvPr id="81" name="Content Placeholder 80">
            <a:extLst>
              <a:ext uri="{FF2B5EF4-FFF2-40B4-BE49-F238E27FC236}">
                <a16:creationId xmlns:a16="http://schemas.microsoft.com/office/drawing/2014/main" id="{69C42695-AD76-CF14-D7BE-85A1B131E599}"/>
              </a:ext>
            </a:extLst>
          </p:cNvPr>
          <p:cNvSpPr>
            <a:spLocks noGrp="1"/>
          </p:cNvSpPr>
          <p:nvPr>
            <p:ph idx="87"/>
          </p:nvPr>
        </p:nvSpPr>
        <p:spPr/>
        <p:txBody>
          <a:bodyPr/>
          <a:lstStyle/>
          <a:p>
            <a:r>
              <a:rPr lang="en-US" sz="3400" kern="400" baseline="-18000" dirty="0"/>
              <a:t>~</a:t>
            </a:r>
            <a:r>
              <a:rPr lang="en-US" dirty="0"/>
              <a:t>18</a:t>
            </a:r>
          </a:p>
        </p:txBody>
      </p:sp>
      <p:sp>
        <p:nvSpPr>
          <p:cNvPr id="82" name="Content Placeholder 81">
            <a:extLst>
              <a:ext uri="{FF2B5EF4-FFF2-40B4-BE49-F238E27FC236}">
                <a16:creationId xmlns:a16="http://schemas.microsoft.com/office/drawing/2014/main" id="{5E252157-DCA0-9BA2-0741-49AFC61D5A7C}"/>
              </a:ext>
            </a:extLst>
          </p:cNvPr>
          <p:cNvSpPr>
            <a:spLocks noGrp="1"/>
          </p:cNvSpPr>
          <p:nvPr>
            <p:ph idx="88"/>
          </p:nvPr>
        </p:nvSpPr>
        <p:spPr/>
        <p:txBody>
          <a:bodyPr/>
          <a:lstStyle/>
          <a:p>
            <a:r>
              <a:rPr lang="en-US" dirty="0"/>
              <a:t>24</a:t>
            </a:r>
          </a:p>
        </p:txBody>
      </p:sp>
      <p:sp>
        <p:nvSpPr>
          <p:cNvPr id="83" name="Content Placeholder 82">
            <a:extLst>
              <a:ext uri="{FF2B5EF4-FFF2-40B4-BE49-F238E27FC236}">
                <a16:creationId xmlns:a16="http://schemas.microsoft.com/office/drawing/2014/main" id="{1CDF8C84-4EF1-2FBD-0693-11CB72E1C799}"/>
              </a:ext>
            </a:extLst>
          </p:cNvPr>
          <p:cNvSpPr>
            <a:spLocks noGrp="1"/>
          </p:cNvSpPr>
          <p:nvPr>
            <p:ph idx="89"/>
          </p:nvPr>
        </p:nvSpPr>
        <p:spPr/>
        <p:txBody>
          <a:bodyPr/>
          <a:lstStyle/>
          <a:p>
            <a:r>
              <a:rPr lang="en-US" dirty="0"/>
              <a:t>48</a:t>
            </a:r>
          </a:p>
        </p:txBody>
      </p:sp>
      <p:sp>
        <p:nvSpPr>
          <p:cNvPr id="84" name="Content Placeholder 83">
            <a:extLst>
              <a:ext uri="{FF2B5EF4-FFF2-40B4-BE49-F238E27FC236}">
                <a16:creationId xmlns:a16="http://schemas.microsoft.com/office/drawing/2014/main" id="{391838C3-4247-FC2E-DE46-D6669C641446}"/>
              </a:ext>
            </a:extLst>
          </p:cNvPr>
          <p:cNvSpPr>
            <a:spLocks noGrp="1"/>
          </p:cNvSpPr>
          <p:nvPr>
            <p:ph idx="90"/>
          </p:nvPr>
        </p:nvSpPr>
        <p:spPr/>
        <p:txBody>
          <a:bodyPr/>
          <a:lstStyle/>
          <a:p>
            <a:r>
              <a:rPr lang="en-US" dirty="0"/>
              <a:t>120</a:t>
            </a:r>
          </a:p>
        </p:txBody>
      </p:sp>
      <p:sp>
        <p:nvSpPr>
          <p:cNvPr id="85" name="Content Placeholder 84">
            <a:extLst>
              <a:ext uri="{FF2B5EF4-FFF2-40B4-BE49-F238E27FC236}">
                <a16:creationId xmlns:a16="http://schemas.microsoft.com/office/drawing/2014/main" id="{B5A70ACA-5493-DAFC-1658-8E9E65314214}"/>
              </a:ext>
            </a:extLst>
          </p:cNvPr>
          <p:cNvSpPr>
            <a:spLocks noGrp="1"/>
          </p:cNvSpPr>
          <p:nvPr>
            <p:ph idx="91"/>
          </p:nvPr>
        </p:nvSpPr>
        <p:spPr/>
        <p:txBody>
          <a:bodyPr/>
          <a:lstStyle/>
          <a:p>
            <a:r>
              <a:rPr lang="en-US"/>
              <a:t>48</a:t>
            </a:r>
            <a:endParaRPr lang="en-US" dirty="0"/>
          </a:p>
        </p:txBody>
      </p:sp>
      <p:sp>
        <p:nvSpPr>
          <p:cNvPr id="86" name="Content Placeholder 85">
            <a:extLst>
              <a:ext uri="{FF2B5EF4-FFF2-40B4-BE49-F238E27FC236}">
                <a16:creationId xmlns:a16="http://schemas.microsoft.com/office/drawing/2014/main" id="{AFD1B0B9-0E75-9CAB-4954-1659CFFDC646}"/>
              </a:ext>
            </a:extLst>
          </p:cNvPr>
          <p:cNvSpPr>
            <a:spLocks noGrp="1"/>
          </p:cNvSpPr>
          <p:nvPr>
            <p:ph idx="92"/>
          </p:nvPr>
        </p:nvSpPr>
        <p:spPr/>
        <p:txBody>
          <a:bodyPr/>
          <a:lstStyle/>
          <a:p>
            <a:r>
              <a:rPr lang="en-US" dirty="0"/>
              <a:t>PFS (months)</a:t>
            </a:r>
          </a:p>
        </p:txBody>
      </p:sp>
      <p:sp>
        <p:nvSpPr>
          <p:cNvPr id="87" name="Content Placeholder 86">
            <a:extLst>
              <a:ext uri="{FF2B5EF4-FFF2-40B4-BE49-F238E27FC236}">
                <a16:creationId xmlns:a16="http://schemas.microsoft.com/office/drawing/2014/main" id="{ACBF585F-2147-5CF5-1899-17881D786BE3}"/>
              </a:ext>
            </a:extLst>
          </p:cNvPr>
          <p:cNvSpPr>
            <a:spLocks noGrp="1"/>
          </p:cNvSpPr>
          <p:nvPr>
            <p:ph idx="93"/>
          </p:nvPr>
        </p:nvSpPr>
        <p:spPr/>
        <p:txBody>
          <a:bodyPr/>
          <a:lstStyle/>
          <a:p>
            <a:r>
              <a:rPr lang="en-US" dirty="0"/>
              <a:t>OS (months)</a:t>
            </a:r>
          </a:p>
        </p:txBody>
      </p:sp>
      <p:sp>
        <p:nvSpPr>
          <p:cNvPr id="88" name="Content Placeholder 87">
            <a:extLst>
              <a:ext uri="{FF2B5EF4-FFF2-40B4-BE49-F238E27FC236}">
                <a16:creationId xmlns:a16="http://schemas.microsoft.com/office/drawing/2014/main" id="{4F25181D-4633-0489-6940-A17F5307A145}"/>
              </a:ext>
            </a:extLst>
          </p:cNvPr>
          <p:cNvSpPr>
            <a:spLocks noGrp="1"/>
          </p:cNvSpPr>
          <p:nvPr>
            <p:ph idx="94"/>
          </p:nvPr>
        </p:nvSpPr>
        <p:spPr/>
        <p:txBody>
          <a:bodyPr/>
          <a:lstStyle/>
          <a:p>
            <a:r>
              <a:rPr lang="en-US" dirty="0"/>
              <a:t>OS (months)</a:t>
            </a:r>
          </a:p>
        </p:txBody>
      </p:sp>
      <p:sp>
        <p:nvSpPr>
          <p:cNvPr id="89" name="Content Placeholder 88">
            <a:extLst>
              <a:ext uri="{FF2B5EF4-FFF2-40B4-BE49-F238E27FC236}">
                <a16:creationId xmlns:a16="http://schemas.microsoft.com/office/drawing/2014/main" id="{6433E3A7-8363-FAFD-02AD-0FBA37B0F156}"/>
              </a:ext>
            </a:extLst>
          </p:cNvPr>
          <p:cNvSpPr>
            <a:spLocks noGrp="1"/>
          </p:cNvSpPr>
          <p:nvPr>
            <p:ph idx="95"/>
          </p:nvPr>
        </p:nvSpPr>
        <p:spPr/>
        <p:txBody>
          <a:bodyPr/>
          <a:lstStyle/>
          <a:p>
            <a:r>
              <a:rPr lang="en-US" dirty="0"/>
              <a:t>PFS (months)</a:t>
            </a:r>
          </a:p>
        </p:txBody>
      </p:sp>
      <p:sp>
        <p:nvSpPr>
          <p:cNvPr id="90" name="Content Placeholder 89">
            <a:extLst>
              <a:ext uri="{FF2B5EF4-FFF2-40B4-BE49-F238E27FC236}">
                <a16:creationId xmlns:a16="http://schemas.microsoft.com/office/drawing/2014/main" id="{C343AE95-C1BB-12AF-C66A-999BB47A37B1}"/>
              </a:ext>
            </a:extLst>
          </p:cNvPr>
          <p:cNvSpPr>
            <a:spLocks noGrp="1"/>
          </p:cNvSpPr>
          <p:nvPr>
            <p:ph idx="96"/>
          </p:nvPr>
        </p:nvSpPr>
        <p:spPr/>
        <p:txBody>
          <a:bodyPr/>
          <a:lstStyle/>
          <a:p>
            <a:r>
              <a:rPr lang="en-US" dirty="0"/>
              <a:t>9</a:t>
            </a:r>
          </a:p>
        </p:txBody>
      </p:sp>
      <p:sp>
        <p:nvSpPr>
          <p:cNvPr id="91" name="Content Placeholder 90">
            <a:extLst>
              <a:ext uri="{FF2B5EF4-FFF2-40B4-BE49-F238E27FC236}">
                <a16:creationId xmlns:a16="http://schemas.microsoft.com/office/drawing/2014/main" id="{0E83CC27-8915-EB08-808F-7014F0036F12}"/>
              </a:ext>
            </a:extLst>
          </p:cNvPr>
          <p:cNvSpPr>
            <a:spLocks noGrp="1"/>
          </p:cNvSpPr>
          <p:nvPr>
            <p:ph idx="97"/>
          </p:nvPr>
        </p:nvSpPr>
        <p:spPr/>
        <p:txBody>
          <a:bodyPr/>
          <a:lstStyle/>
          <a:p>
            <a:r>
              <a:rPr lang="en-US" dirty="0"/>
              <a:t>36</a:t>
            </a:r>
          </a:p>
        </p:txBody>
      </p:sp>
      <p:sp>
        <p:nvSpPr>
          <p:cNvPr id="92" name="Content Placeholder 91">
            <a:extLst>
              <a:ext uri="{FF2B5EF4-FFF2-40B4-BE49-F238E27FC236}">
                <a16:creationId xmlns:a16="http://schemas.microsoft.com/office/drawing/2014/main" id="{0014D8C1-B5CF-9ED4-DF59-09AB6D4641CF}"/>
              </a:ext>
            </a:extLst>
          </p:cNvPr>
          <p:cNvSpPr>
            <a:spLocks noGrp="1"/>
          </p:cNvSpPr>
          <p:nvPr>
            <p:ph idx="98"/>
          </p:nvPr>
        </p:nvSpPr>
        <p:spPr/>
        <p:txBody>
          <a:bodyPr/>
          <a:lstStyle/>
          <a:p>
            <a:r>
              <a:rPr lang="en-US" dirty="0"/>
              <a:t>48</a:t>
            </a:r>
          </a:p>
        </p:txBody>
      </p:sp>
      <p:sp>
        <p:nvSpPr>
          <p:cNvPr id="93" name="Content Placeholder 92">
            <a:extLst>
              <a:ext uri="{FF2B5EF4-FFF2-40B4-BE49-F238E27FC236}">
                <a16:creationId xmlns:a16="http://schemas.microsoft.com/office/drawing/2014/main" id="{2346FFA6-C238-5C0C-5905-E71BAEF704A1}"/>
              </a:ext>
            </a:extLst>
          </p:cNvPr>
          <p:cNvSpPr>
            <a:spLocks noGrp="1"/>
          </p:cNvSpPr>
          <p:nvPr>
            <p:ph idx="99"/>
          </p:nvPr>
        </p:nvSpPr>
        <p:spPr/>
        <p:txBody>
          <a:bodyPr/>
          <a:lstStyle/>
          <a:p>
            <a:r>
              <a:rPr lang="en-US" dirty="0"/>
              <a:t>18</a:t>
            </a:r>
          </a:p>
        </p:txBody>
      </p:sp>
    </p:spTree>
    <p:extLst>
      <p:ext uri="{BB962C8B-B14F-4D97-AF65-F5344CB8AC3E}">
        <p14:creationId xmlns:p14="http://schemas.microsoft.com/office/powerpoint/2010/main" val="1232569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2A9F509E-5B24-50ED-E59D-27D296CE5A4C}"/>
              </a:ext>
            </a:extLst>
          </p:cNvPr>
          <p:cNvSpPr>
            <a:spLocks noGrp="1"/>
          </p:cNvSpPr>
          <p:nvPr>
            <p:ph idx="47"/>
          </p:nvPr>
        </p:nvSpPr>
        <p:spPr/>
        <p:txBody>
          <a:bodyPr/>
          <a:lstStyle/>
          <a:p>
            <a:r>
              <a:rPr lang="en-US" dirty="0"/>
              <a:t>80%</a:t>
            </a:r>
          </a:p>
        </p:txBody>
      </p:sp>
      <p:sp>
        <p:nvSpPr>
          <p:cNvPr id="19" name="Content Placeholder 18">
            <a:extLst>
              <a:ext uri="{FF2B5EF4-FFF2-40B4-BE49-F238E27FC236}">
                <a16:creationId xmlns:a16="http://schemas.microsoft.com/office/drawing/2014/main" id="{2BCAF995-BBE2-F106-B719-05B10BE9824E}"/>
              </a:ext>
            </a:extLst>
          </p:cNvPr>
          <p:cNvSpPr>
            <a:spLocks noGrp="1"/>
          </p:cNvSpPr>
          <p:nvPr>
            <p:ph idx="48"/>
          </p:nvPr>
        </p:nvSpPr>
        <p:spPr/>
        <p:txBody>
          <a:bodyPr/>
          <a:lstStyle/>
          <a:p>
            <a:r>
              <a:rPr lang="en-US" dirty="0"/>
              <a:t>75%</a:t>
            </a:r>
          </a:p>
        </p:txBody>
      </p:sp>
      <p:sp>
        <p:nvSpPr>
          <p:cNvPr id="20" name="Content Placeholder 19">
            <a:extLst>
              <a:ext uri="{FF2B5EF4-FFF2-40B4-BE49-F238E27FC236}">
                <a16:creationId xmlns:a16="http://schemas.microsoft.com/office/drawing/2014/main" id="{C957E049-0228-1933-078A-7334AA5C9722}"/>
              </a:ext>
            </a:extLst>
          </p:cNvPr>
          <p:cNvSpPr>
            <a:spLocks noGrp="1"/>
          </p:cNvSpPr>
          <p:nvPr>
            <p:ph idx="49"/>
          </p:nvPr>
        </p:nvSpPr>
        <p:spPr/>
        <p:txBody>
          <a:bodyPr/>
          <a:lstStyle/>
          <a:p>
            <a:r>
              <a:rPr lang="en-US" dirty="0"/>
              <a:t>70%</a:t>
            </a:r>
          </a:p>
        </p:txBody>
      </p:sp>
      <p:sp>
        <p:nvSpPr>
          <p:cNvPr id="21" name="Content Placeholder 20">
            <a:extLst>
              <a:ext uri="{FF2B5EF4-FFF2-40B4-BE49-F238E27FC236}">
                <a16:creationId xmlns:a16="http://schemas.microsoft.com/office/drawing/2014/main" id="{18345613-25AF-F4C3-28D1-31565970B9FE}"/>
              </a:ext>
            </a:extLst>
          </p:cNvPr>
          <p:cNvSpPr>
            <a:spLocks noGrp="1"/>
          </p:cNvSpPr>
          <p:nvPr>
            <p:ph idx="50"/>
          </p:nvPr>
        </p:nvSpPr>
        <p:spPr/>
        <p:txBody>
          <a:bodyPr/>
          <a:lstStyle/>
          <a:p>
            <a:r>
              <a:rPr lang="en-US" dirty="0"/>
              <a:t>80%</a:t>
            </a:r>
          </a:p>
        </p:txBody>
      </p:sp>
      <p:sp>
        <p:nvSpPr>
          <p:cNvPr id="22" name="Content Placeholder 21">
            <a:extLst>
              <a:ext uri="{FF2B5EF4-FFF2-40B4-BE49-F238E27FC236}">
                <a16:creationId xmlns:a16="http://schemas.microsoft.com/office/drawing/2014/main" id="{6731719E-6DF7-3EF3-F743-C72A74A53053}"/>
              </a:ext>
            </a:extLst>
          </p:cNvPr>
          <p:cNvSpPr>
            <a:spLocks noGrp="1"/>
          </p:cNvSpPr>
          <p:nvPr>
            <p:ph idx="51"/>
          </p:nvPr>
        </p:nvSpPr>
        <p:spPr/>
        <p:txBody>
          <a:bodyPr/>
          <a:lstStyle/>
          <a:p>
            <a:r>
              <a:rPr lang="en-US" dirty="0"/>
              <a:t>60%</a:t>
            </a:r>
          </a:p>
        </p:txBody>
      </p:sp>
      <p:sp>
        <p:nvSpPr>
          <p:cNvPr id="17" name="Title 16">
            <a:extLst>
              <a:ext uri="{FF2B5EF4-FFF2-40B4-BE49-F238E27FC236}">
                <a16:creationId xmlns:a16="http://schemas.microsoft.com/office/drawing/2014/main" id="{8DB31FC0-A0F4-FAEE-729B-3408F1C367C6}"/>
              </a:ext>
            </a:extLst>
          </p:cNvPr>
          <p:cNvSpPr>
            <a:spLocks noGrp="1"/>
          </p:cNvSpPr>
          <p:nvPr>
            <p:ph type="title"/>
          </p:nvPr>
        </p:nvSpPr>
        <p:spPr>
          <a:xfrm>
            <a:off x="551384" y="0"/>
            <a:ext cx="11377264" cy="1023414"/>
          </a:xfrm>
        </p:spPr>
        <p:txBody>
          <a:bodyPr/>
          <a:lstStyle/>
          <a:p>
            <a:r>
              <a:rPr lang="en-US" sz="2100" dirty="0"/>
              <a:t>In general, for an 80-year-old patient with newly diagnosed standard-risk MM and typical age-associated comorbidities (</a:t>
            </a:r>
            <a:r>
              <a:rPr lang="en-US" sz="2100" dirty="0" err="1"/>
              <a:t>eg</a:t>
            </a:r>
            <a:r>
              <a:rPr lang="en-US" sz="2100" dirty="0"/>
              <a:t>, hypertension, Type 2 diabetes) but otherwise healthy, how would you respond if the patient asked you about the percent chance of dying due to something other than MM?</a:t>
            </a:r>
          </a:p>
        </p:txBody>
      </p:sp>
      <p:sp>
        <p:nvSpPr>
          <p:cNvPr id="23" name="Content Placeholder 22">
            <a:extLst>
              <a:ext uri="{FF2B5EF4-FFF2-40B4-BE49-F238E27FC236}">
                <a16:creationId xmlns:a16="http://schemas.microsoft.com/office/drawing/2014/main" id="{D4A62DE8-7A17-1F97-CDE5-C5A84EAE22F2}"/>
              </a:ext>
            </a:extLst>
          </p:cNvPr>
          <p:cNvSpPr>
            <a:spLocks noGrp="1"/>
          </p:cNvSpPr>
          <p:nvPr>
            <p:ph idx="52"/>
          </p:nvPr>
        </p:nvSpPr>
        <p:spPr/>
        <p:txBody>
          <a:bodyPr/>
          <a:lstStyle/>
          <a:p>
            <a:r>
              <a:rPr lang="en-US" dirty="0"/>
              <a:t>70%</a:t>
            </a:r>
          </a:p>
        </p:txBody>
      </p:sp>
    </p:spTree>
    <p:extLst>
      <p:ext uri="{BB962C8B-B14F-4D97-AF65-F5344CB8AC3E}">
        <p14:creationId xmlns:p14="http://schemas.microsoft.com/office/powerpoint/2010/main" val="2465620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DC2C84-D2B3-A219-AA9F-12BE4326AA6C}"/>
              </a:ext>
            </a:extLst>
          </p:cNvPr>
          <p:cNvSpPr>
            <a:spLocks noGrp="1"/>
          </p:cNvSpPr>
          <p:nvPr>
            <p:ph idx="47"/>
          </p:nvPr>
        </p:nvSpPr>
        <p:spPr/>
        <p:txBody>
          <a:bodyPr/>
          <a:lstStyle/>
          <a:p>
            <a:r>
              <a:rPr lang="en-US" dirty="0"/>
              <a:t>90%</a:t>
            </a:r>
          </a:p>
        </p:txBody>
      </p:sp>
      <p:sp>
        <p:nvSpPr>
          <p:cNvPr id="3" name="Content Placeholder 2">
            <a:extLst>
              <a:ext uri="{FF2B5EF4-FFF2-40B4-BE49-F238E27FC236}">
                <a16:creationId xmlns:a16="http://schemas.microsoft.com/office/drawing/2014/main" id="{8E094021-C8A6-5213-9772-74AC2743C1E2}"/>
              </a:ext>
            </a:extLst>
          </p:cNvPr>
          <p:cNvSpPr>
            <a:spLocks noGrp="1"/>
          </p:cNvSpPr>
          <p:nvPr>
            <p:ph idx="48"/>
          </p:nvPr>
        </p:nvSpPr>
        <p:spPr/>
        <p:txBody>
          <a:bodyPr/>
          <a:lstStyle/>
          <a:p>
            <a:r>
              <a:rPr lang="en-US" dirty="0"/>
              <a:t>80%</a:t>
            </a:r>
          </a:p>
        </p:txBody>
      </p:sp>
      <p:sp>
        <p:nvSpPr>
          <p:cNvPr id="4" name="Content Placeholder 3">
            <a:extLst>
              <a:ext uri="{FF2B5EF4-FFF2-40B4-BE49-F238E27FC236}">
                <a16:creationId xmlns:a16="http://schemas.microsoft.com/office/drawing/2014/main" id="{5B922C0A-6FED-7A21-C927-6D6A0D7B34FC}"/>
              </a:ext>
            </a:extLst>
          </p:cNvPr>
          <p:cNvSpPr>
            <a:spLocks noGrp="1"/>
          </p:cNvSpPr>
          <p:nvPr>
            <p:ph idx="49"/>
          </p:nvPr>
        </p:nvSpPr>
        <p:spPr/>
        <p:txBody>
          <a:bodyPr/>
          <a:lstStyle/>
          <a:p>
            <a:r>
              <a:rPr lang="en-US" dirty="0"/>
              <a:t>80%</a:t>
            </a:r>
          </a:p>
        </p:txBody>
      </p:sp>
      <p:sp>
        <p:nvSpPr>
          <p:cNvPr id="5" name="Content Placeholder 4">
            <a:extLst>
              <a:ext uri="{FF2B5EF4-FFF2-40B4-BE49-F238E27FC236}">
                <a16:creationId xmlns:a16="http://schemas.microsoft.com/office/drawing/2014/main" id="{6B5FF899-D5E7-A523-B5EA-B1E130D2F3EC}"/>
              </a:ext>
            </a:extLst>
          </p:cNvPr>
          <p:cNvSpPr>
            <a:spLocks noGrp="1"/>
          </p:cNvSpPr>
          <p:nvPr>
            <p:ph idx="50"/>
          </p:nvPr>
        </p:nvSpPr>
        <p:spPr/>
        <p:txBody>
          <a:bodyPr/>
          <a:lstStyle/>
          <a:p>
            <a:r>
              <a:rPr lang="en-US" dirty="0"/>
              <a:t>60%</a:t>
            </a:r>
          </a:p>
        </p:txBody>
      </p:sp>
      <p:sp>
        <p:nvSpPr>
          <p:cNvPr id="6" name="Content Placeholder 5">
            <a:extLst>
              <a:ext uri="{FF2B5EF4-FFF2-40B4-BE49-F238E27FC236}">
                <a16:creationId xmlns:a16="http://schemas.microsoft.com/office/drawing/2014/main" id="{435E94D8-F03E-B715-9239-415080A0EC15}"/>
              </a:ext>
            </a:extLst>
          </p:cNvPr>
          <p:cNvSpPr>
            <a:spLocks noGrp="1"/>
          </p:cNvSpPr>
          <p:nvPr>
            <p:ph idx="51"/>
          </p:nvPr>
        </p:nvSpPr>
        <p:spPr/>
        <p:txBody>
          <a:bodyPr/>
          <a:lstStyle/>
          <a:p>
            <a:r>
              <a:rPr lang="en-US" dirty="0"/>
              <a:t>40%</a:t>
            </a:r>
          </a:p>
        </p:txBody>
      </p:sp>
      <p:sp>
        <p:nvSpPr>
          <p:cNvPr id="7" name="Title 6">
            <a:extLst>
              <a:ext uri="{FF2B5EF4-FFF2-40B4-BE49-F238E27FC236}">
                <a16:creationId xmlns:a16="http://schemas.microsoft.com/office/drawing/2014/main" id="{07F53A4C-00E7-F515-9482-CDE41A897C63}"/>
              </a:ext>
            </a:extLst>
          </p:cNvPr>
          <p:cNvSpPr>
            <a:spLocks noGrp="1"/>
          </p:cNvSpPr>
          <p:nvPr>
            <p:ph type="title"/>
          </p:nvPr>
        </p:nvSpPr>
        <p:spPr>
          <a:xfrm>
            <a:off x="551384" y="0"/>
            <a:ext cx="11377264" cy="1023414"/>
          </a:xfrm>
        </p:spPr>
        <p:txBody>
          <a:bodyPr/>
          <a:lstStyle/>
          <a:p>
            <a:r>
              <a:rPr lang="en-US" sz="2100" dirty="0"/>
              <a:t>In general, for a 90-year-old patient with newly diagnosed standard-risk MM and typical age-associated comorbidities (</a:t>
            </a:r>
            <a:r>
              <a:rPr lang="en-US" sz="2100" dirty="0" err="1"/>
              <a:t>eg</a:t>
            </a:r>
            <a:r>
              <a:rPr lang="en-US" sz="2100" dirty="0"/>
              <a:t>, hypertension, Type 2 diabetes) but otherwise healthy, how would you respond if the patient asked you about the percent chance of dying due to something other than MM?</a:t>
            </a:r>
          </a:p>
        </p:txBody>
      </p:sp>
      <p:sp>
        <p:nvSpPr>
          <p:cNvPr id="8" name="Content Placeholder 7">
            <a:extLst>
              <a:ext uri="{FF2B5EF4-FFF2-40B4-BE49-F238E27FC236}">
                <a16:creationId xmlns:a16="http://schemas.microsoft.com/office/drawing/2014/main" id="{A2AF9EC2-E921-F8B4-3FAA-F99A2BD452EB}"/>
              </a:ext>
            </a:extLst>
          </p:cNvPr>
          <p:cNvSpPr>
            <a:spLocks noGrp="1"/>
          </p:cNvSpPr>
          <p:nvPr>
            <p:ph idx="52"/>
          </p:nvPr>
        </p:nvSpPr>
        <p:spPr/>
        <p:txBody>
          <a:bodyPr/>
          <a:lstStyle/>
          <a:p>
            <a:r>
              <a:rPr lang="en-US" dirty="0"/>
              <a:t>90%</a:t>
            </a:r>
          </a:p>
        </p:txBody>
      </p:sp>
    </p:spTree>
    <p:extLst>
      <p:ext uri="{BB962C8B-B14F-4D97-AF65-F5344CB8AC3E}">
        <p14:creationId xmlns:p14="http://schemas.microsoft.com/office/powerpoint/2010/main" val="157411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7443-9B3C-C175-89AA-36B4A5BCB14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17D460-8370-560C-2368-CFABC77E0204}"/>
              </a:ext>
            </a:extLst>
          </p:cNvPr>
          <p:cNvSpPr/>
          <p:nvPr/>
        </p:nvSpPr>
        <p:spPr bwMode="auto">
          <a:xfrm>
            <a:off x="643018" y="1628146"/>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7848C12-B9A4-10C6-DA9A-8CEE4FCFADDA}"/>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FBD6C98C-3FFB-AC26-70F6-6C2414458F15}"/>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529967A7-9FFC-8479-3C38-E15F3C634B83}"/>
              </a:ext>
            </a:extLst>
          </p:cNvPr>
          <p:cNvSpPr txBox="1">
            <a:spLocks/>
          </p:cNvSpPr>
          <p:nvPr/>
        </p:nvSpPr>
        <p:spPr bwMode="auto">
          <a:xfrm>
            <a:off x="1003385" y="1139802"/>
            <a:ext cx="10061167"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rgbClr val="0432FF"/>
                </a:solidFill>
              </a:rPr>
              <a:t>Module 1: </a:t>
            </a:r>
            <a:r>
              <a:rPr lang="en-US" sz="2600" kern="0" dirty="0">
                <a:solidFill>
                  <a:schemeClr val="tx1"/>
                </a:solidFill>
              </a:rPr>
              <a:t>A farmer with myeloma; is myeloma the new CML? </a:t>
            </a:r>
          </a:p>
          <a:p>
            <a:pPr marL="98425" indent="0">
              <a:lnSpc>
                <a:spcPct val="100000"/>
              </a:lnSpc>
              <a:spcBef>
                <a:spcPts val="1200"/>
              </a:spcBef>
              <a:spcAft>
                <a:spcPts val="0"/>
              </a:spcAft>
              <a:buNone/>
            </a:pPr>
            <a:r>
              <a:rPr lang="en-US" sz="2600" kern="0" dirty="0">
                <a:solidFill>
                  <a:schemeClr val="bg1"/>
                </a:solidFill>
              </a:rPr>
              <a:t>Module 2: Clinical trials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CAR T-cell therapy</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Bispecific antibodies </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Antibody-drug conjugates; a patient on </a:t>
            </a:r>
            <a:r>
              <a:rPr lang="en-US" sz="2600" kern="0" dirty="0" err="1">
                <a:solidFill>
                  <a:schemeClr val="tx1"/>
                </a:solidFill>
              </a:rPr>
              <a:t>belantamab</a:t>
            </a:r>
            <a:r>
              <a:rPr lang="en-US" sz="2600" kern="0" dirty="0">
                <a:solidFill>
                  <a:schemeClr val="tx1"/>
                </a:solidFill>
              </a:rPr>
              <a:t> </a:t>
            </a:r>
            <a:r>
              <a:rPr lang="en-US" sz="2600" kern="0" dirty="0" err="1">
                <a:solidFill>
                  <a:schemeClr val="tx1"/>
                </a:solidFill>
              </a:rPr>
              <a:t>mafodotin</a:t>
            </a:r>
            <a:r>
              <a:rPr lang="en-US" sz="2600" kern="0" dirty="0">
                <a:solidFill>
                  <a:schemeClr val="tx1"/>
                </a:solidFill>
              </a:rPr>
              <a:t> for 3 years</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Treatment options for relapsed disease </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Alternative therapies </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164 questions</a:t>
            </a:r>
          </a:p>
        </p:txBody>
      </p:sp>
    </p:spTree>
    <p:custDataLst>
      <p:tags r:id="rId1"/>
    </p:custDataLst>
    <p:extLst>
      <p:ext uri="{BB962C8B-B14F-4D97-AF65-F5344CB8AC3E}">
        <p14:creationId xmlns:p14="http://schemas.microsoft.com/office/powerpoint/2010/main" val="944344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09FE4-E1BF-0CBD-A162-0C5B02E1635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F1EEDCD-0E3B-3DE5-6D9F-50F6881465C7}"/>
              </a:ext>
            </a:extLst>
          </p:cNvPr>
          <p:cNvSpPr/>
          <p:nvPr/>
        </p:nvSpPr>
        <p:spPr bwMode="auto">
          <a:xfrm>
            <a:off x="263352" y="620688"/>
            <a:ext cx="11665295" cy="118872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170AF000-568A-A110-91F5-84BCB2891749}"/>
              </a:ext>
            </a:extLst>
          </p:cNvPr>
          <p:cNvSpPr>
            <a:spLocks noGrp="1"/>
          </p:cNvSpPr>
          <p:nvPr>
            <p:ph type="title"/>
          </p:nvPr>
        </p:nvSpPr>
        <p:spPr>
          <a:xfrm>
            <a:off x="1641669" y="620688"/>
            <a:ext cx="8908660" cy="1159477"/>
          </a:xfrm>
        </p:spPr>
        <p:txBody>
          <a:bodyPr lIns="91440" tIns="91440" rIns="91440" bIns="182880"/>
          <a:lstStyle/>
          <a:p>
            <a:r>
              <a:rPr lang="en-US" sz="3600" dirty="0">
                <a:solidFill>
                  <a:schemeClr val="bg1"/>
                </a:solidFill>
              </a:rPr>
              <a:t>Clinical trials</a:t>
            </a:r>
          </a:p>
        </p:txBody>
      </p:sp>
      <p:pic>
        <p:nvPicPr>
          <p:cNvPr id="6" name="Picture 5" descr="A person wearing glasses and a blue plaid shirt&#10;&#10;AI-generated content may be incorrect.">
            <a:extLst>
              <a:ext uri="{FF2B5EF4-FFF2-40B4-BE49-F238E27FC236}">
                <a16:creationId xmlns:a16="http://schemas.microsoft.com/office/drawing/2014/main" id="{049A4BBA-AA2E-B1FE-6A2F-06BBD858A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2564904"/>
            <a:ext cx="3757902" cy="2113820"/>
          </a:xfrm>
          <a:prstGeom prst="rect">
            <a:avLst/>
          </a:prstGeom>
          <a:effectLst>
            <a:outerShdw blurRad="50800" dist="38100" dir="2700000" algn="tl" rotWithShape="0">
              <a:prstClr val="black">
                <a:alpha val="40000"/>
              </a:prstClr>
            </a:outerShdw>
          </a:effectLst>
        </p:spPr>
      </p:pic>
      <p:pic>
        <p:nvPicPr>
          <p:cNvPr id="4" name="Picture 3" descr="A person wearing a headset&#10;&#10;AI-generated content may be incorrect.">
            <a:extLst>
              <a:ext uri="{FF2B5EF4-FFF2-40B4-BE49-F238E27FC236}">
                <a16:creationId xmlns:a16="http://schemas.microsoft.com/office/drawing/2014/main" id="{A1FE27C6-3EB0-83F0-DA54-34A21AA66F74}"/>
              </a:ext>
            </a:extLst>
          </p:cNvPr>
          <p:cNvPicPr>
            <a:picLocks noChangeAspect="1"/>
          </p:cNvPicPr>
          <p:nvPr/>
        </p:nvPicPr>
        <p:blipFill>
          <a:blip r:embed="rId3"/>
          <a:stretch>
            <a:fillRect/>
          </a:stretch>
        </p:blipFill>
        <p:spPr>
          <a:xfrm>
            <a:off x="4217048" y="2564904"/>
            <a:ext cx="3757901" cy="2113819"/>
          </a:xfrm>
          <a:prstGeom prst="rect">
            <a:avLst/>
          </a:prstGeom>
          <a:effectLst>
            <a:outerShdw blurRad="50800" dist="38100" dir="2700000" algn="tl" rotWithShape="0">
              <a:prstClr val="black">
                <a:alpha val="40000"/>
              </a:prstClr>
            </a:outerShdw>
          </a:effectLst>
        </p:spPr>
      </p:pic>
      <p:pic>
        <p:nvPicPr>
          <p:cNvPr id="7" name="Picture 6" descr="A person wearing a headset and a microphone&#10;&#10;AI-generated content may be incorrect.">
            <a:extLst>
              <a:ext uri="{FF2B5EF4-FFF2-40B4-BE49-F238E27FC236}">
                <a16:creationId xmlns:a16="http://schemas.microsoft.com/office/drawing/2014/main" id="{FF1BEBBE-1990-8264-DF16-EF68459EF513}"/>
              </a:ext>
            </a:extLst>
          </p:cNvPr>
          <p:cNvPicPr>
            <a:picLocks noChangeAspect="1"/>
          </p:cNvPicPr>
          <p:nvPr/>
        </p:nvPicPr>
        <p:blipFill>
          <a:blip r:embed="rId4"/>
          <a:stretch>
            <a:fillRect/>
          </a:stretch>
        </p:blipFill>
        <p:spPr>
          <a:xfrm>
            <a:off x="8170743" y="2564902"/>
            <a:ext cx="3757904" cy="2113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8874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8B251C-76A5-0AB9-D3DF-3694F6BB7C96}"/>
              </a:ext>
            </a:extLst>
          </p:cNvPr>
          <p:cNvSpPr>
            <a:spLocks noGrp="1"/>
          </p:cNvSpPr>
          <p:nvPr>
            <p:ph idx="47"/>
          </p:nvPr>
        </p:nvSpPr>
        <p:spPr/>
        <p:txBody>
          <a:bodyPr/>
          <a:lstStyle/>
          <a:p>
            <a:pPr>
              <a:lnSpc>
                <a:spcPts val="1700"/>
              </a:lnSpc>
            </a:pPr>
            <a:r>
              <a:rPr lang="en-US" sz="1700" dirty="0"/>
              <a:t>No — still think this is a research question. I believe we are getting closer </a:t>
            </a:r>
            <a:br>
              <a:rPr lang="en-US" sz="1700" dirty="0"/>
            </a:br>
            <a:r>
              <a:rPr lang="en-US" sz="1700" dirty="0"/>
              <a:t>to figuring out which populations could have treatment shaped by MRD, </a:t>
            </a:r>
            <a:br>
              <a:rPr lang="en-US" sz="1700" dirty="0"/>
            </a:br>
            <a:r>
              <a:rPr lang="en-US" sz="1700" dirty="0"/>
              <a:t>but I would like to know that salvage after relapse then remains possible</a:t>
            </a:r>
          </a:p>
        </p:txBody>
      </p:sp>
      <p:sp>
        <p:nvSpPr>
          <p:cNvPr id="3" name="Content Placeholder 2">
            <a:extLst>
              <a:ext uri="{FF2B5EF4-FFF2-40B4-BE49-F238E27FC236}">
                <a16:creationId xmlns:a16="http://schemas.microsoft.com/office/drawing/2014/main" id="{41A11E25-4A79-9FF9-9BE1-95CD7F6FB69B}"/>
              </a:ext>
            </a:extLst>
          </p:cNvPr>
          <p:cNvSpPr>
            <a:spLocks noGrp="1"/>
          </p:cNvSpPr>
          <p:nvPr>
            <p:ph idx="48"/>
          </p:nvPr>
        </p:nvSpPr>
        <p:spPr/>
        <p:txBody>
          <a:bodyPr/>
          <a:lstStyle/>
          <a:p>
            <a:pPr>
              <a:lnSpc>
                <a:spcPts val="1900"/>
              </a:lnSpc>
            </a:pPr>
            <a:r>
              <a:rPr lang="en-US" sz="1750" dirty="0"/>
              <a:t>No — the use of early MRD is an unconfirmed endpoint. I don’t think that early MRD can </a:t>
            </a:r>
            <a:br>
              <a:rPr lang="en-US" sz="1750" dirty="0"/>
            </a:br>
            <a:r>
              <a:rPr lang="en-US" sz="1750" dirty="0"/>
              <a:t>be used to de-escalate therapy, but rather to escalate therapy when not MRD-negative</a:t>
            </a:r>
          </a:p>
        </p:txBody>
      </p:sp>
      <p:sp>
        <p:nvSpPr>
          <p:cNvPr id="4" name="Content Placeholder 3">
            <a:extLst>
              <a:ext uri="{FF2B5EF4-FFF2-40B4-BE49-F238E27FC236}">
                <a16:creationId xmlns:a16="http://schemas.microsoft.com/office/drawing/2014/main" id="{163C9FD6-567A-0BBB-66FD-1378D3921924}"/>
              </a:ext>
            </a:extLst>
          </p:cNvPr>
          <p:cNvSpPr>
            <a:spLocks noGrp="1"/>
          </p:cNvSpPr>
          <p:nvPr>
            <p:ph idx="49"/>
          </p:nvPr>
        </p:nvSpPr>
        <p:spPr/>
        <p:txBody>
          <a:bodyPr/>
          <a:lstStyle/>
          <a:p>
            <a:r>
              <a:rPr lang="en-US" sz="2200" dirty="0"/>
              <a:t>Yes, I use it routinely to decide and do patient guidance and counseling</a:t>
            </a:r>
          </a:p>
        </p:txBody>
      </p:sp>
      <p:sp>
        <p:nvSpPr>
          <p:cNvPr id="5" name="Content Placeholder 4">
            <a:extLst>
              <a:ext uri="{FF2B5EF4-FFF2-40B4-BE49-F238E27FC236}">
                <a16:creationId xmlns:a16="http://schemas.microsoft.com/office/drawing/2014/main" id="{9084CE58-530A-DE4E-1C2C-5FC4C7C0AE19}"/>
              </a:ext>
            </a:extLst>
          </p:cNvPr>
          <p:cNvSpPr>
            <a:spLocks noGrp="1"/>
          </p:cNvSpPr>
          <p:nvPr>
            <p:ph idx="50"/>
          </p:nvPr>
        </p:nvSpPr>
        <p:spPr/>
        <p:txBody>
          <a:bodyPr/>
          <a:lstStyle/>
          <a:p>
            <a:pPr>
              <a:lnSpc>
                <a:spcPts val="2000"/>
              </a:lnSpc>
            </a:pPr>
            <a:r>
              <a:rPr lang="en-US" sz="1700" dirty="0"/>
              <a:t>No, I do not yet feel comfortable stopping maintenance in any high-risk cases, and even </a:t>
            </a:r>
            <a:br>
              <a:rPr lang="en-US" sz="1700" dirty="0"/>
            </a:br>
            <a:r>
              <a:rPr lang="en-US" sz="1700" dirty="0"/>
              <a:t>with standard risk the risk of relapse is on the order of 20% even with MRD at 10-6 </a:t>
            </a:r>
          </a:p>
        </p:txBody>
      </p:sp>
      <p:sp>
        <p:nvSpPr>
          <p:cNvPr id="6" name="Content Placeholder 5">
            <a:extLst>
              <a:ext uri="{FF2B5EF4-FFF2-40B4-BE49-F238E27FC236}">
                <a16:creationId xmlns:a16="http://schemas.microsoft.com/office/drawing/2014/main" id="{E5B39D1B-ADE6-07B3-265E-3A3457BA9E54}"/>
              </a:ext>
            </a:extLst>
          </p:cNvPr>
          <p:cNvSpPr>
            <a:spLocks noGrp="1"/>
          </p:cNvSpPr>
          <p:nvPr>
            <p:ph idx="51"/>
          </p:nvPr>
        </p:nvSpPr>
        <p:spPr/>
        <p:txBody>
          <a:bodyPr/>
          <a:lstStyle/>
          <a:p>
            <a:r>
              <a:rPr lang="en-US" sz="2200" dirty="0"/>
              <a:t>Yes, but importantly maintenance is a standard of care but MRD </a:t>
            </a:r>
            <a:br>
              <a:rPr lang="en-US" sz="2200" dirty="0"/>
            </a:br>
            <a:r>
              <a:rPr lang="en-US" sz="2200" dirty="0"/>
              <a:t>may help dictate intensity of maintenance</a:t>
            </a:r>
          </a:p>
        </p:txBody>
      </p:sp>
      <p:sp>
        <p:nvSpPr>
          <p:cNvPr id="7" name="Title 6">
            <a:extLst>
              <a:ext uri="{FF2B5EF4-FFF2-40B4-BE49-F238E27FC236}">
                <a16:creationId xmlns:a16="http://schemas.microsoft.com/office/drawing/2014/main" id="{CC76C43D-5921-F37D-D0B9-82E0838FF28F}"/>
              </a:ext>
            </a:extLst>
          </p:cNvPr>
          <p:cNvSpPr>
            <a:spLocks noGrp="1"/>
          </p:cNvSpPr>
          <p:nvPr>
            <p:ph type="title"/>
          </p:nvPr>
        </p:nvSpPr>
        <p:spPr/>
        <p:txBody>
          <a:bodyPr/>
          <a:lstStyle/>
          <a:p>
            <a:r>
              <a:rPr lang="en-US" dirty="0"/>
              <a:t>Based on available data and your personal clinical experience, do you believe it is reasonable to consider minimal residual disease (MRD) assay results in making decisions about starting or continuing maintenance therapy?</a:t>
            </a:r>
          </a:p>
        </p:txBody>
      </p:sp>
      <p:sp>
        <p:nvSpPr>
          <p:cNvPr id="8" name="Content Placeholder 7">
            <a:extLst>
              <a:ext uri="{FF2B5EF4-FFF2-40B4-BE49-F238E27FC236}">
                <a16:creationId xmlns:a16="http://schemas.microsoft.com/office/drawing/2014/main" id="{288E53AE-CAD1-4C8F-8A76-AC8E67257AA5}"/>
              </a:ext>
            </a:extLst>
          </p:cNvPr>
          <p:cNvSpPr>
            <a:spLocks noGrp="1"/>
          </p:cNvSpPr>
          <p:nvPr>
            <p:ph idx="52"/>
          </p:nvPr>
        </p:nvSpPr>
        <p:spPr/>
        <p:txBody>
          <a:bodyPr/>
          <a:lstStyle/>
          <a:p>
            <a:r>
              <a:rPr lang="en-US" sz="2200" dirty="0"/>
              <a:t>Yes — for continuing therapy such as lenalidomide maintenance </a:t>
            </a:r>
            <a:br>
              <a:rPr lang="en-US" sz="2200" dirty="0"/>
            </a:br>
            <a:r>
              <a:rPr lang="en-US" sz="2200" dirty="0"/>
              <a:t>for patients with standard risk</a:t>
            </a:r>
          </a:p>
        </p:txBody>
      </p:sp>
    </p:spTree>
    <p:extLst>
      <p:ext uri="{BB962C8B-B14F-4D97-AF65-F5344CB8AC3E}">
        <p14:creationId xmlns:p14="http://schemas.microsoft.com/office/powerpoint/2010/main" val="103092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E5104-652E-289C-FA5B-9E0E0D3A214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AE5582-CFB2-2F21-ACE6-AE1F531F80C8}"/>
              </a:ext>
            </a:extLst>
          </p:cNvPr>
          <p:cNvSpPr/>
          <p:nvPr/>
        </p:nvSpPr>
        <p:spPr bwMode="auto">
          <a:xfrm>
            <a:off x="623065" y="2204864"/>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1801B7B-C01D-D9D1-552D-131F340A92AF}"/>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983D142D-8691-299A-AB01-9E2BDF8D0A59}"/>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419CFB16-2D58-14B4-C780-28C8B055C9E1}"/>
              </a:ext>
            </a:extLst>
          </p:cNvPr>
          <p:cNvSpPr txBox="1">
            <a:spLocks/>
          </p:cNvSpPr>
          <p:nvPr/>
        </p:nvSpPr>
        <p:spPr bwMode="auto">
          <a:xfrm>
            <a:off x="1003385" y="1139802"/>
            <a:ext cx="9773135"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rgbClr val="0432FF"/>
                </a:solidFill>
              </a:rPr>
              <a:t>Module 1: </a:t>
            </a:r>
            <a:r>
              <a:rPr lang="en-US" sz="2600" kern="0" dirty="0">
                <a:solidFill>
                  <a:schemeClr val="tx1"/>
                </a:solidFill>
              </a:rPr>
              <a:t>A farmer with myeloma; is myeloma the new CML? </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bg1"/>
                </a:solidFill>
              </a:rPr>
              <a:t>Module 3: CAR T-cell therapy</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Bispecific antibodies </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Antibody-drug conjugates; a patient on </a:t>
            </a:r>
            <a:r>
              <a:rPr lang="en-US" sz="2600" kern="0" dirty="0" err="1">
                <a:solidFill>
                  <a:schemeClr val="tx1"/>
                </a:solidFill>
              </a:rPr>
              <a:t>belantamab</a:t>
            </a:r>
            <a:r>
              <a:rPr lang="en-US" sz="2600" kern="0" dirty="0">
                <a:solidFill>
                  <a:schemeClr val="tx1"/>
                </a:solidFill>
              </a:rPr>
              <a:t> </a:t>
            </a:r>
            <a:r>
              <a:rPr lang="en-US" sz="2600" kern="0" dirty="0" err="1">
                <a:solidFill>
                  <a:schemeClr val="tx1"/>
                </a:solidFill>
              </a:rPr>
              <a:t>mafodotin</a:t>
            </a:r>
            <a:r>
              <a:rPr lang="en-US" sz="2600" kern="0" dirty="0">
                <a:solidFill>
                  <a:schemeClr val="tx1"/>
                </a:solidFill>
              </a:rPr>
              <a:t> for 3 years</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Treatment options for relapsed disease </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Alternative therapies </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164 questions</a:t>
            </a:r>
          </a:p>
        </p:txBody>
      </p:sp>
    </p:spTree>
    <p:custDataLst>
      <p:tags r:id="rId1"/>
    </p:custDataLst>
    <p:extLst>
      <p:ext uri="{BB962C8B-B14F-4D97-AF65-F5344CB8AC3E}">
        <p14:creationId xmlns:p14="http://schemas.microsoft.com/office/powerpoint/2010/main" val="4314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A9486-3775-E6FD-B8FF-7A10A01A220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006E688-B026-A163-3026-8C241E912DB1}"/>
              </a:ext>
            </a:extLst>
          </p:cNvPr>
          <p:cNvSpPr/>
          <p:nvPr/>
        </p:nvSpPr>
        <p:spPr bwMode="auto">
          <a:xfrm>
            <a:off x="260840" y="692696"/>
            <a:ext cx="11670316" cy="118872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81EB9F1-AEC4-2625-E4D7-A3C2B5801D81}"/>
              </a:ext>
            </a:extLst>
          </p:cNvPr>
          <p:cNvSpPr>
            <a:spLocks noGrp="1"/>
          </p:cNvSpPr>
          <p:nvPr>
            <p:ph type="title"/>
          </p:nvPr>
        </p:nvSpPr>
        <p:spPr>
          <a:xfrm>
            <a:off x="335360" y="764705"/>
            <a:ext cx="11595795" cy="1116712"/>
          </a:xfrm>
        </p:spPr>
        <p:txBody>
          <a:bodyPr lIns="91440" tIns="91440" rIns="91440" bIns="182880"/>
          <a:lstStyle/>
          <a:p>
            <a:r>
              <a:rPr lang="en-US" sz="3600" dirty="0">
                <a:solidFill>
                  <a:schemeClr val="bg1"/>
                </a:solidFill>
              </a:rPr>
              <a:t>CAR T-cell therapy</a:t>
            </a:r>
          </a:p>
        </p:txBody>
      </p:sp>
      <p:pic>
        <p:nvPicPr>
          <p:cNvPr id="6" name="Picture 5" descr="A person wearing a headset&#10;&#10;AI-generated content may be incorrect.">
            <a:extLst>
              <a:ext uri="{FF2B5EF4-FFF2-40B4-BE49-F238E27FC236}">
                <a16:creationId xmlns:a16="http://schemas.microsoft.com/office/drawing/2014/main" id="{9DC926FE-55EB-F7A5-7782-893A90B7481E}"/>
              </a:ext>
            </a:extLst>
          </p:cNvPr>
          <p:cNvPicPr>
            <a:picLocks noChangeAspect="1"/>
          </p:cNvPicPr>
          <p:nvPr/>
        </p:nvPicPr>
        <p:blipFill>
          <a:blip r:embed="rId2"/>
          <a:stretch>
            <a:fillRect/>
          </a:stretch>
        </p:blipFill>
        <p:spPr>
          <a:xfrm>
            <a:off x="8173253" y="2827348"/>
            <a:ext cx="3757902" cy="2113820"/>
          </a:xfrm>
          <a:prstGeom prst="rect">
            <a:avLst/>
          </a:prstGeom>
          <a:effectLst>
            <a:outerShdw blurRad="50800" dist="38100" dir="2700000" algn="tl" rotWithShape="0">
              <a:prstClr val="black">
                <a:alpha val="40000"/>
              </a:prstClr>
            </a:outerShdw>
          </a:effectLst>
        </p:spPr>
      </p:pic>
      <p:pic>
        <p:nvPicPr>
          <p:cNvPr id="7" name="Picture 6" descr="A person wearing a headset and a microphone&#10;&#10;AI-generated content may be incorrect.">
            <a:extLst>
              <a:ext uri="{FF2B5EF4-FFF2-40B4-BE49-F238E27FC236}">
                <a16:creationId xmlns:a16="http://schemas.microsoft.com/office/drawing/2014/main" id="{DE4CA518-6EBE-3DEC-2C95-53C4AA1BB523}"/>
              </a:ext>
            </a:extLst>
          </p:cNvPr>
          <p:cNvPicPr>
            <a:picLocks noChangeAspect="1"/>
          </p:cNvPicPr>
          <p:nvPr/>
        </p:nvPicPr>
        <p:blipFill>
          <a:blip r:embed="rId3"/>
          <a:stretch>
            <a:fillRect/>
          </a:stretch>
        </p:blipFill>
        <p:spPr>
          <a:xfrm>
            <a:off x="4217046" y="2827348"/>
            <a:ext cx="3757904" cy="2113821"/>
          </a:xfrm>
          <a:prstGeom prst="rect">
            <a:avLst/>
          </a:prstGeom>
          <a:effectLst>
            <a:outerShdw blurRad="50800" dist="38100" dir="2700000" algn="tl" rotWithShape="0">
              <a:prstClr val="black">
                <a:alpha val="40000"/>
              </a:prstClr>
            </a:outerShdw>
          </a:effectLst>
        </p:spPr>
      </p:pic>
      <p:pic>
        <p:nvPicPr>
          <p:cNvPr id="3" name="Picture 2" descr="A person wearing headphones&#10;&#10;AI-generated content may be incorrect.">
            <a:extLst>
              <a:ext uri="{FF2B5EF4-FFF2-40B4-BE49-F238E27FC236}">
                <a16:creationId xmlns:a16="http://schemas.microsoft.com/office/drawing/2014/main" id="{5E1B69FC-73F2-5118-E097-C1C1973DB72D}"/>
              </a:ext>
            </a:extLst>
          </p:cNvPr>
          <p:cNvPicPr>
            <a:picLocks noChangeAspect="1"/>
          </p:cNvPicPr>
          <p:nvPr/>
        </p:nvPicPr>
        <p:blipFill>
          <a:blip r:embed="rId4"/>
          <a:stretch>
            <a:fillRect/>
          </a:stretch>
        </p:blipFill>
        <p:spPr>
          <a:xfrm>
            <a:off x="260839" y="2827347"/>
            <a:ext cx="3757904" cy="2113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822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67A1EAF-0AB0-F733-82A5-113F973541C8}"/>
              </a:ext>
            </a:extLst>
          </p:cNvPr>
          <p:cNvSpPr>
            <a:spLocks noGrp="1"/>
          </p:cNvSpPr>
          <p:nvPr>
            <p:ph idx="47"/>
          </p:nvPr>
        </p:nvSpPr>
        <p:spPr/>
        <p:txBody>
          <a:bodyPr/>
          <a:lstStyle/>
          <a:p>
            <a:r>
              <a:rPr lang="en-US" dirty="0"/>
              <a:t>CAR T</a:t>
            </a:r>
          </a:p>
        </p:txBody>
      </p:sp>
      <p:sp>
        <p:nvSpPr>
          <p:cNvPr id="11" name="Content Placeholder 10">
            <a:extLst>
              <a:ext uri="{FF2B5EF4-FFF2-40B4-BE49-F238E27FC236}">
                <a16:creationId xmlns:a16="http://schemas.microsoft.com/office/drawing/2014/main" id="{ADC37D04-EDF8-9130-94E3-697846940D85}"/>
              </a:ext>
            </a:extLst>
          </p:cNvPr>
          <p:cNvSpPr>
            <a:spLocks noGrp="1"/>
          </p:cNvSpPr>
          <p:nvPr>
            <p:ph idx="48"/>
          </p:nvPr>
        </p:nvSpPr>
        <p:spPr/>
        <p:txBody>
          <a:bodyPr/>
          <a:lstStyle/>
          <a:p>
            <a:r>
              <a:rPr lang="en-US" dirty="0"/>
              <a:t>CAR T</a:t>
            </a:r>
          </a:p>
        </p:txBody>
      </p:sp>
      <p:sp>
        <p:nvSpPr>
          <p:cNvPr id="12" name="Content Placeholder 11">
            <a:extLst>
              <a:ext uri="{FF2B5EF4-FFF2-40B4-BE49-F238E27FC236}">
                <a16:creationId xmlns:a16="http://schemas.microsoft.com/office/drawing/2014/main" id="{65DED567-D601-D002-B7A9-E0E78624C12C}"/>
              </a:ext>
            </a:extLst>
          </p:cNvPr>
          <p:cNvSpPr>
            <a:spLocks noGrp="1"/>
          </p:cNvSpPr>
          <p:nvPr>
            <p:ph idx="49"/>
          </p:nvPr>
        </p:nvSpPr>
        <p:spPr/>
        <p:txBody>
          <a:bodyPr/>
          <a:lstStyle/>
          <a:p>
            <a:r>
              <a:rPr lang="en-US" dirty="0"/>
              <a:t>CAR T</a:t>
            </a:r>
          </a:p>
        </p:txBody>
      </p:sp>
      <p:sp>
        <p:nvSpPr>
          <p:cNvPr id="13" name="Content Placeholder 12">
            <a:extLst>
              <a:ext uri="{FF2B5EF4-FFF2-40B4-BE49-F238E27FC236}">
                <a16:creationId xmlns:a16="http://schemas.microsoft.com/office/drawing/2014/main" id="{E168EC1E-371C-D641-8641-C31897F57969}"/>
              </a:ext>
            </a:extLst>
          </p:cNvPr>
          <p:cNvSpPr>
            <a:spLocks noGrp="1"/>
          </p:cNvSpPr>
          <p:nvPr>
            <p:ph idx="50"/>
          </p:nvPr>
        </p:nvSpPr>
        <p:spPr/>
        <p:txBody>
          <a:bodyPr/>
          <a:lstStyle/>
          <a:p>
            <a:r>
              <a:rPr lang="en-US" dirty="0"/>
              <a:t>CAR T</a:t>
            </a:r>
          </a:p>
        </p:txBody>
      </p:sp>
      <p:sp>
        <p:nvSpPr>
          <p:cNvPr id="14" name="Content Placeholder 13">
            <a:extLst>
              <a:ext uri="{FF2B5EF4-FFF2-40B4-BE49-F238E27FC236}">
                <a16:creationId xmlns:a16="http://schemas.microsoft.com/office/drawing/2014/main" id="{4542322A-91B8-90A5-3101-0CF7DBE5B048}"/>
              </a:ext>
            </a:extLst>
          </p:cNvPr>
          <p:cNvSpPr>
            <a:spLocks noGrp="1"/>
          </p:cNvSpPr>
          <p:nvPr>
            <p:ph idx="58"/>
          </p:nvPr>
        </p:nvSpPr>
        <p:spPr/>
        <p:txBody>
          <a:bodyPr/>
          <a:lstStyle/>
          <a:p>
            <a:r>
              <a:rPr lang="en-US" dirty="0"/>
              <a:t>Treatment </a:t>
            </a:r>
          </a:p>
        </p:txBody>
      </p:sp>
      <p:sp>
        <p:nvSpPr>
          <p:cNvPr id="15" name="Content Placeholder 14">
            <a:extLst>
              <a:ext uri="{FF2B5EF4-FFF2-40B4-BE49-F238E27FC236}">
                <a16:creationId xmlns:a16="http://schemas.microsoft.com/office/drawing/2014/main" id="{B39C0116-D287-1513-F99F-8C710EAFA940}"/>
              </a:ext>
            </a:extLst>
          </p:cNvPr>
          <p:cNvSpPr>
            <a:spLocks noGrp="1"/>
          </p:cNvSpPr>
          <p:nvPr>
            <p:ph idx="71"/>
          </p:nvPr>
        </p:nvSpPr>
        <p:spPr/>
        <p:txBody>
          <a:bodyPr/>
          <a:lstStyle/>
          <a:p>
            <a:r>
              <a:rPr lang="en-US" dirty="0"/>
              <a:t>Bispecific </a:t>
            </a:r>
          </a:p>
        </p:txBody>
      </p:sp>
      <p:sp>
        <p:nvSpPr>
          <p:cNvPr id="9" name="Title 8">
            <a:extLst>
              <a:ext uri="{FF2B5EF4-FFF2-40B4-BE49-F238E27FC236}">
                <a16:creationId xmlns:a16="http://schemas.microsoft.com/office/drawing/2014/main" id="{611E23DA-9777-DEFB-8E05-02949AD047FA}"/>
              </a:ext>
            </a:extLst>
          </p:cNvPr>
          <p:cNvSpPr>
            <a:spLocks noGrp="1"/>
          </p:cNvSpPr>
          <p:nvPr>
            <p:ph type="title"/>
          </p:nvPr>
        </p:nvSpPr>
        <p:spPr/>
        <p:txBody>
          <a:bodyPr/>
          <a:lstStyle/>
          <a:p>
            <a:r>
              <a:rPr lang="en-US" dirty="0"/>
              <a:t>In general, for a patient with relapsed/refractory MM who is eligible to receive both chimeric antigen receptor (CAR) T-cell therapy and a bispecific antibody, which do you administer first and in what line of therapy?</a:t>
            </a:r>
          </a:p>
        </p:txBody>
      </p:sp>
      <p:sp>
        <p:nvSpPr>
          <p:cNvPr id="16" name="Content Placeholder 15">
            <a:extLst>
              <a:ext uri="{FF2B5EF4-FFF2-40B4-BE49-F238E27FC236}">
                <a16:creationId xmlns:a16="http://schemas.microsoft.com/office/drawing/2014/main" id="{72D594DB-7997-F5D0-F9CF-6EC50A43B126}"/>
              </a:ext>
            </a:extLst>
          </p:cNvPr>
          <p:cNvSpPr>
            <a:spLocks noGrp="1"/>
          </p:cNvSpPr>
          <p:nvPr>
            <p:ph idx="74"/>
          </p:nvPr>
        </p:nvSpPr>
        <p:spPr/>
        <p:txBody>
          <a:bodyPr/>
          <a:lstStyle/>
          <a:p>
            <a:pPr>
              <a:lnSpc>
                <a:spcPts val="1500"/>
              </a:lnSpc>
              <a:spcBef>
                <a:spcPts val="0"/>
              </a:spcBef>
              <a:spcAft>
                <a:spcPts val="0"/>
              </a:spcAft>
            </a:pPr>
            <a:r>
              <a:rPr lang="en-US" sz="1200" dirty="0"/>
              <a:t>Early relapse, high-risk 2nd line</a:t>
            </a:r>
          </a:p>
          <a:p>
            <a:pPr>
              <a:lnSpc>
                <a:spcPts val="1500"/>
              </a:lnSpc>
              <a:spcBef>
                <a:spcPts val="0"/>
              </a:spcBef>
              <a:spcAft>
                <a:spcPts val="0"/>
              </a:spcAft>
            </a:pPr>
            <a:r>
              <a:rPr lang="en-US" sz="1200" dirty="0"/>
              <a:t>Standard risk — considered at 3rd line or later</a:t>
            </a:r>
          </a:p>
          <a:p>
            <a:pPr>
              <a:lnSpc>
                <a:spcPts val="1500"/>
              </a:lnSpc>
              <a:spcBef>
                <a:spcPts val="0"/>
              </a:spcBef>
              <a:spcAft>
                <a:spcPts val="0"/>
              </a:spcAft>
            </a:pPr>
            <a:r>
              <a:rPr lang="en-US" sz="1200" dirty="0"/>
              <a:t>Would use ahead of CAR T in frail pts or for relapsed disease</a:t>
            </a:r>
          </a:p>
        </p:txBody>
      </p:sp>
      <p:sp>
        <p:nvSpPr>
          <p:cNvPr id="17" name="Content Placeholder 16">
            <a:extLst>
              <a:ext uri="{FF2B5EF4-FFF2-40B4-BE49-F238E27FC236}">
                <a16:creationId xmlns:a16="http://schemas.microsoft.com/office/drawing/2014/main" id="{308476DD-B3C1-B862-3808-5CE792836A0F}"/>
              </a:ext>
            </a:extLst>
          </p:cNvPr>
          <p:cNvSpPr>
            <a:spLocks noGrp="1"/>
          </p:cNvSpPr>
          <p:nvPr>
            <p:ph idx="75"/>
          </p:nvPr>
        </p:nvSpPr>
        <p:spPr/>
        <p:txBody>
          <a:bodyPr/>
          <a:lstStyle/>
          <a:p>
            <a:r>
              <a:rPr lang="en-US" dirty="0"/>
              <a:t>2-3</a:t>
            </a:r>
          </a:p>
        </p:txBody>
      </p:sp>
      <p:sp>
        <p:nvSpPr>
          <p:cNvPr id="18" name="Content Placeholder 17">
            <a:extLst>
              <a:ext uri="{FF2B5EF4-FFF2-40B4-BE49-F238E27FC236}">
                <a16:creationId xmlns:a16="http://schemas.microsoft.com/office/drawing/2014/main" id="{BF928B6F-1204-DAE4-B2DD-598444BC52D8}"/>
              </a:ext>
            </a:extLst>
          </p:cNvPr>
          <p:cNvSpPr>
            <a:spLocks noGrp="1"/>
          </p:cNvSpPr>
          <p:nvPr>
            <p:ph idx="76"/>
          </p:nvPr>
        </p:nvSpPr>
        <p:spPr/>
        <p:txBody>
          <a:bodyPr/>
          <a:lstStyle/>
          <a:p>
            <a:r>
              <a:rPr lang="en-US" dirty="0"/>
              <a:t>First relapse, later </a:t>
            </a:r>
          </a:p>
        </p:txBody>
      </p:sp>
      <p:sp>
        <p:nvSpPr>
          <p:cNvPr id="19" name="Content Placeholder 18">
            <a:extLst>
              <a:ext uri="{FF2B5EF4-FFF2-40B4-BE49-F238E27FC236}">
                <a16:creationId xmlns:a16="http://schemas.microsoft.com/office/drawing/2014/main" id="{00C60297-9BAC-0668-881F-A68246A3621C}"/>
              </a:ext>
            </a:extLst>
          </p:cNvPr>
          <p:cNvSpPr>
            <a:spLocks noGrp="1"/>
          </p:cNvSpPr>
          <p:nvPr>
            <p:ph idx="77"/>
          </p:nvPr>
        </p:nvSpPr>
        <p:spPr>
          <a:xfrm>
            <a:off x="7299176" y="4365096"/>
            <a:ext cx="4204320" cy="576072"/>
          </a:xfrm>
        </p:spPr>
        <p:txBody>
          <a:bodyPr/>
          <a:lstStyle/>
          <a:p>
            <a:r>
              <a:rPr lang="en-US" sz="2100" dirty="0"/>
              <a:t>2</a:t>
            </a:r>
            <a:r>
              <a:rPr lang="en-US" sz="2100" baseline="30000" dirty="0"/>
              <a:t>nd</a:t>
            </a:r>
            <a:r>
              <a:rPr lang="en-US" sz="2100" dirty="0"/>
              <a:t> line if high risk; 3</a:t>
            </a:r>
            <a:r>
              <a:rPr lang="en-US" sz="2100" baseline="30000" dirty="0"/>
              <a:t>rd</a:t>
            </a:r>
            <a:r>
              <a:rPr lang="en-US" sz="2100" dirty="0"/>
              <a:t> or 4</a:t>
            </a:r>
            <a:r>
              <a:rPr lang="en-US" sz="2100" baseline="30000" dirty="0"/>
              <a:t>th</a:t>
            </a:r>
            <a:r>
              <a:rPr lang="en-US" sz="2100" dirty="0"/>
              <a:t> line </a:t>
            </a:r>
            <a:br>
              <a:rPr lang="en-US" sz="2100" dirty="0"/>
            </a:br>
            <a:r>
              <a:rPr lang="en-US" sz="2100" dirty="0"/>
              <a:t>if standard risk</a:t>
            </a:r>
          </a:p>
        </p:txBody>
      </p:sp>
      <p:sp>
        <p:nvSpPr>
          <p:cNvPr id="20" name="Content Placeholder 19">
            <a:extLst>
              <a:ext uri="{FF2B5EF4-FFF2-40B4-BE49-F238E27FC236}">
                <a16:creationId xmlns:a16="http://schemas.microsoft.com/office/drawing/2014/main" id="{3292A81B-C371-B191-D249-FF8B90EEE795}"/>
              </a:ext>
            </a:extLst>
          </p:cNvPr>
          <p:cNvSpPr>
            <a:spLocks noGrp="1"/>
          </p:cNvSpPr>
          <p:nvPr>
            <p:ph idx="78"/>
          </p:nvPr>
        </p:nvSpPr>
        <p:spPr/>
        <p:txBody>
          <a:bodyPr/>
          <a:lstStyle/>
          <a:p>
            <a:r>
              <a:rPr lang="en-US" dirty="0"/>
              <a:t>Line of therapy </a:t>
            </a:r>
          </a:p>
        </p:txBody>
      </p:sp>
      <p:sp>
        <p:nvSpPr>
          <p:cNvPr id="21" name="Content Placeholder 20">
            <a:extLst>
              <a:ext uri="{FF2B5EF4-FFF2-40B4-BE49-F238E27FC236}">
                <a16:creationId xmlns:a16="http://schemas.microsoft.com/office/drawing/2014/main" id="{E9B2D47F-BEE4-0AD9-556E-8672CD403327}"/>
              </a:ext>
            </a:extLst>
          </p:cNvPr>
          <p:cNvSpPr>
            <a:spLocks noGrp="1"/>
          </p:cNvSpPr>
          <p:nvPr>
            <p:ph idx="79"/>
          </p:nvPr>
        </p:nvSpPr>
        <p:spPr/>
        <p:txBody>
          <a:bodyPr/>
          <a:lstStyle/>
          <a:p>
            <a:r>
              <a:rPr lang="en-US" dirty="0"/>
              <a:t>2-3</a:t>
            </a:r>
          </a:p>
        </p:txBody>
      </p:sp>
      <p:sp>
        <p:nvSpPr>
          <p:cNvPr id="22" name="Content Placeholder 21">
            <a:extLst>
              <a:ext uri="{FF2B5EF4-FFF2-40B4-BE49-F238E27FC236}">
                <a16:creationId xmlns:a16="http://schemas.microsoft.com/office/drawing/2014/main" id="{CBDD0946-F4A2-F7D4-4B16-0452C2C66D86}"/>
              </a:ext>
            </a:extLst>
          </p:cNvPr>
          <p:cNvSpPr>
            <a:spLocks noGrp="1"/>
          </p:cNvSpPr>
          <p:nvPr>
            <p:ph idx="80"/>
          </p:nvPr>
        </p:nvSpPr>
        <p:spPr/>
        <p:txBody>
          <a:bodyPr/>
          <a:lstStyle/>
          <a:p>
            <a:r>
              <a:rPr lang="en-US" dirty="0"/>
              <a:t>CAR T</a:t>
            </a:r>
          </a:p>
        </p:txBody>
      </p:sp>
      <p:sp>
        <p:nvSpPr>
          <p:cNvPr id="23" name="Content Placeholder 22">
            <a:extLst>
              <a:ext uri="{FF2B5EF4-FFF2-40B4-BE49-F238E27FC236}">
                <a16:creationId xmlns:a16="http://schemas.microsoft.com/office/drawing/2014/main" id="{653F55F9-30E6-6F75-F9F0-3508475F08A0}"/>
              </a:ext>
            </a:extLst>
          </p:cNvPr>
          <p:cNvSpPr>
            <a:spLocks noGrp="1"/>
          </p:cNvSpPr>
          <p:nvPr>
            <p:ph idx="81"/>
          </p:nvPr>
        </p:nvSpPr>
        <p:spPr/>
        <p:txBody>
          <a:bodyPr/>
          <a:lstStyle/>
          <a:p>
            <a:r>
              <a:rPr lang="en-US" dirty="0"/>
              <a:t>After 2-3 LOT</a:t>
            </a:r>
          </a:p>
        </p:txBody>
      </p:sp>
      <p:sp>
        <p:nvSpPr>
          <p:cNvPr id="2" name="TextBox 1">
            <a:extLst>
              <a:ext uri="{FF2B5EF4-FFF2-40B4-BE49-F238E27FC236}">
                <a16:creationId xmlns:a16="http://schemas.microsoft.com/office/drawing/2014/main" id="{B3F5849A-DC9C-D471-1199-38F55FAE31F0}"/>
              </a:ext>
            </a:extLst>
          </p:cNvPr>
          <p:cNvSpPr txBox="1"/>
          <p:nvPr/>
        </p:nvSpPr>
        <p:spPr>
          <a:xfrm>
            <a:off x="407368" y="6418203"/>
            <a:ext cx="186948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LOT = lines of therapy</a:t>
            </a:r>
          </a:p>
        </p:txBody>
      </p:sp>
    </p:spTree>
    <p:extLst>
      <p:ext uri="{BB962C8B-B14F-4D97-AF65-F5344CB8AC3E}">
        <p14:creationId xmlns:p14="http://schemas.microsoft.com/office/powerpoint/2010/main" val="167646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FF9E67-9040-5CA8-DE47-BDF0489E8005}"/>
              </a:ext>
            </a:extLst>
          </p:cNvPr>
          <p:cNvSpPr>
            <a:spLocks noGrp="1"/>
          </p:cNvSpPr>
          <p:nvPr>
            <p:ph idx="47"/>
          </p:nvPr>
        </p:nvSpPr>
        <p:spPr/>
        <p:txBody>
          <a:bodyPr/>
          <a:lstStyle/>
          <a:p>
            <a:r>
              <a:rPr lang="en-US" dirty="0"/>
              <a:t>1% </a:t>
            </a:r>
          </a:p>
        </p:txBody>
      </p:sp>
      <p:sp>
        <p:nvSpPr>
          <p:cNvPr id="3" name="Content Placeholder 2">
            <a:extLst>
              <a:ext uri="{FF2B5EF4-FFF2-40B4-BE49-F238E27FC236}">
                <a16:creationId xmlns:a16="http://schemas.microsoft.com/office/drawing/2014/main" id="{5A0FF767-8C86-0220-DC62-E21B3D1C166C}"/>
              </a:ext>
            </a:extLst>
          </p:cNvPr>
          <p:cNvSpPr>
            <a:spLocks noGrp="1"/>
          </p:cNvSpPr>
          <p:nvPr>
            <p:ph idx="48"/>
          </p:nvPr>
        </p:nvSpPr>
        <p:spPr/>
        <p:txBody>
          <a:bodyPr/>
          <a:lstStyle/>
          <a:p>
            <a:r>
              <a:rPr lang="en-US" dirty="0"/>
              <a:t>&lt;10% </a:t>
            </a:r>
          </a:p>
        </p:txBody>
      </p:sp>
      <p:sp>
        <p:nvSpPr>
          <p:cNvPr id="4" name="Content Placeholder 3">
            <a:extLst>
              <a:ext uri="{FF2B5EF4-FFF2-40B4-BE49-F238E27FC236}">
                <a16:creationId xmlns:a16="http://schemas.microsoft.com/office/drawing/2014/main" id="{6729DFB7-A4B9-E3C7-B74C-AA28E99AD513}"/>
              </a:ext>
            </a:extLst>
          </p:cNvPr>
          <p:cNvSpPr>
            <a:spLocks noGrp="1"/>
          </p:cNvSpPr>
          <p:nvPr>
            <p:ph idx="49"/>
          </p:nvPr>
        </p:nvSpPr>
        <p:spPr/>
        <p:txBody>
          <a:bodyPr/>
          <a:lstStyle/>
          <a:p>
            <a:r>
              <a:rPr lang="en-US" dirty="0"/>
              <a:t>2%</a:t>
            </a:r>
          </a:p>
        </p:txBody>
      </p:sp>
      <p:sp>
        <p:nvSpPr>
          <p:cNvPr id="5" name="Content Placeholder 4">
            <a:extLst>
              <a:ext uri="{FF2B5EF4-FFF2-40B4-BE49-F238E27FC236}">
                <a16:creationId xmlns:a16="http://schemas.microsoft.com/office/drawing/2014/main" id="{62D0F7BD-E64E-132E-CE7D-7C360AB4F420}"/>
              </a:ext>
            </a:extLst>
          </p:cNvPr>
          <p:cNvSpPr>
            <a:spLocks noGrp="1"/>
          </p:cNvSpPr>
          <p:nvPr>
            <p:ph idx="50"/>
          </p:nvPr>
        </p:nvSpPr>
        <p:spPr/>
        <p:txBody>
          <a:bodyPr/>
          <a:lstStyle/>
          <a:p>
            <a:r>
              <a:rPr lang="en-US" dirty="0"/>
              <a:t>15% (all grades)</a:t>
            </a:r>
          </a:p>
        </p:txBody>
      </p:sp>
      <p:sp>
        <p:nvSpPr>
          <p:cNvPr id="6" name="Content Placeholder 5">
            <a:extLst>
              <a:ext uri="{FF2B5EF4-FFF2-40B4-BE49-F238E27FC236}">
                <a16:creationId xmlns:a16="http://schemas.microsoft.com/office/drawing/2014/main" id="{27013AD9-CDBB-8A73-6E17-B54053889BA3}"/>
              </a:ext>
            </a:extLst>
          </p:cNvPr>
          <p:cNvSpPr>
            <a:spLocks noGrp="1"/>
          </p:cNvSpPr>
          <p:nvPr>
            <p:ph idx="51"/>
          </p:nvPr>
        </p:nvSpPr>
        <p:spPr/>
        <p:txBody>
          <a:bodyPr/>
          <a:lstStyle/>
          <a:p>
            <a:r>
              <a:rPr lang="en-US" dirty="0"/>
              <a:t>15% to 20%</a:t>
            </a:r>
          </a:p>
        </p:txBody>
      </p:sp>
      <p:sp>
        <p:nvSpPr>
          <p:cNvPr id="7" name="Title 6">
            <a:extLst>
              <a:ext uri="{FF2B5EF4-FFF2-40B4-BE49-F238E27FC236}">
                <a16:creationId xmlns:a16="http://schemas.microsoft.com/office/drawing/2014/main" id="{B396E809-1CD0-23A9-6267-DC69E566F4D0}"/>
              </a:ext>
            </a:extLst>
          </p:cNvPr>
          <p:cNvSpPr>
            <a:spLocks noGrp="1"/>
          </p:cNvSpPr>
          <p:nvPr>
            <p:ph type="title"/>
          </p:nvPr>
        </p:nvSpPr>
        <p:spPr/>
        <p:txBody>
          <a:bodyPr/>
          <a:lstStyle/>
          <a:p>
            <a:pPr>
              <a:lnSpc>
                <a:spcPts val="2400"/>
              </a:lnSpc>
            </a:pPr>
            <a:r>
              <a:rPr lang="en-US" dirty="0"/>
              <a:t>Approximately what is the percent chance that a patient with relapsed/refractory MM who receives </a:t>
            </a:r>
            <a:r>
              <a:rPr lang="en-US" u="sng" dirty="0" err="1"/>
              <a:t>idecabtagene</a:t>
            </a:r>
            <a:r>
              <a:rPr lang="en-US" u="sng" dirty="0"/>
              <a:t> </a:t>
            </a:r>
            <a:r>
              <a:rPr lang="en-US" u="sng" dirty="0" err="1"/>
              <a:t>vicleucel</a:t>
            </a:r>
            <a:r>
              <a:rPr lang="en-US" u="sng" dirty="0"/>
              <a:t> (ide-cel)</a:t>
            </a:r>
            <a:r>
              <a:rPr lang="en-US" dirty="0"/>
              <a:t> will experience either immediate or delayed neurologic symptoms?</a:t>
            </a:r>
          </a:p>
        </p:txBody>
      </p:sp>
      <p:sp>
        <p:nvSpPr>
          <p:cNvPr id="8" name="Content Placeholder 7">
            <a:extLst>
              <a:ext uri="{FF2B5EF4-FFF2-40B4-BE49-F238E27FC236}">
                <a16:creationId xmlns:a16="http://schemas.microsoft.com/office/drawing/2014/main" id="{A7878EDB-9DC9-948F-9CB0-DFDED58851AA}"/>
              </a:ext>
            </a:extLst>
          </p:cNvPr>
          <p:cNvSpPr>
            <a:spLocks noGrp="1"/>
          </p:cNvSpPr>
          <p:nvPr>
            <p:ph idx="52"/>
          </p:nvPr>
        </p:nvSpPr>
        <p:spPr/>
        <p:txBody>
          <a:bodyPr/>
          <a:lstStyle/>
          <a:p>
            <a:r>
              <a:rPr lang="en-US" dirty="0"/>
              <a:t>&lt;1%</a:t>
            </a:r>
          </a:p>
        </p:txBody>
      </p:sp>
    </p:spTree>
    <p:extLst>
      <p:ext uri="{BB962C8B-B14F-4D97-AF65-F5344CB8AC3E}">
        <p14:creationId xmlns:p14="http://schemas.microsoft.com/office/powerpoint/2010/main" val="2136546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1BFF16-6440-498E-9E83-ADB166B0E3C6}"/>
              </a:ext>
            </a:extLst>
          </p:cNvPr>
          <p:cNvSpPr>
            <a:spLocks noGrp="1"/>
          </p:cNvSpPr>
          <p:nvPr>
            <p:ph idx="47"/>
          </p:nvPr>
        </p:nvSpPr>
        <p:spPr/>
        <p:txBody>
          <a:bodyPr/>
          <a:lstStyle/>
          <a:p>
            <a:r>
              <a:rPr lang="en-US" dirty="0"/>
              <a:t>6% </a:t>
            </a:r>
          </a:p>
        </p:txBody>
      </p:sp>
      <p:sp>
        <p:nvSpPr>
          <p:cNvPr id="3" name="Content Placeholder 2">
            <a:extLst>
              <a:ext uri="{FF2B5EF4-FFF2-40B4-BE49-F238E27FC236}">
                <a16:creationId xmlns:a16="http://schemas.microsoft.com/office/drawing/2014/main" id="{41DF260A-538A-0BC2-1332-D084AA6F95BC}"/>
              </a:ext>
            </a:extLst>
          </p:cNvPr>
          <p:cNvSpPr>
            <a:spLocks noGrp="1"/>
          </p:cNvSpPr>
          <p:nvPr>
            <p:ph idx="48"/>
          </p:nvPr>
        </p:nvSpPr>
        <p:spPr/>
        <p:txBody>
          <a:bodyPr/>
          <a:lstStyle/>
          <a:p>
            <a:r>
              <a:rPr lang="en-US" dirty="0"/>
              <a:t>10% to 15% </a:t>
            </a:r>
          </a:p>
        </p:txBody>
      </p:sp>
      <p:sp>
        <p:nvSpPr>
          <p:cNvPr id="4" name="Content Placeholder 3">
            <a:extLst>
              <a:ext uri="{FF2B5EF4-FFF2-40B4-BE49-F238E27FC236}">
                <a16:creationId xmlns:a16="http://schemas.microsoft.com/office/drawing/2014/main" id="{C68065F5-B864-385C-5825-4A580DB36BA1}"/>
              </a:ext>
            </a:extLst>
          </p:cNvPr>
          <p:cNvSpPr>
            <a:spLocks noGrp="1"/>
          </p:cNvSpPr>
          <p:nvPr>
            <p:ph idx="49"/>
          </p:nvPr>
        </p:nvSpPr>
        <p:spPr/>
        <p:txBody>
          <a:bodyPr/>
          <a:lstStyle/>
          <a:p>
            <a:r>
              <a:rPr lang="en-US" dirty="0"/>
              <a:t>10%</a:t>
            </a:r>
          </a:p>
        </p:txBody>
      </p:sp>
      <p:sp>
        <p:nvSpPr>
          <p:cNvPr id="5" name="Content Placeholder 4">
            <a:extLst>
              <a:ext uri="{FF2B5EF4-FFF2-40B4-BE49-F238E27FC236}">
                <a16:creationId xmlns:a16="http://schemas.microsoft.com/office/drawing/2014/main" id="{E50E90BE-12D8-1D92-3CA1-ED0078C15DA3}"/>
              </a:ext>
            </a:extLst>
          </p:cNvPr>
          <p:cNvSpPr>
            <a:spLocks noGrp="1"/>
          </p:cNvSpPr>
          <p:nvPr>
            <p:ph idx="50"/>
          </p:nvPr>
        </p:nvSpPr>
        <p:spPr/>
        <p:txBody>
          <a:bodyPr/>
          <a:lstStyle/>
          <a:p>
            <a:r>
              <a:rPr lang="en-US" dirty="0"/>
              <a:t>20% (all grades)</a:t>
            </a:r>
          </a:p>
        </p:txBody>
      </p:sp>
      <p:sp>
        <p:nvSpPr>
          <p:cNvPr id="6" name="Content Placeholder 5">
            <a:extLst>
              <a:ext uri="{FF2B5EF4-FFF2-40B4-BE49-F238E27FC236}">
                <a16:creationId xmlns:a16="http://schemas.microsoft.com/office/drawing/2014/main" id="{0350E058-E33F-37D1-1B36-8FC6BF1E09A0}"/>
              </a:ext>
            </a:extLst>
          </p:cNvPr>
          <p:cNvSpPr>
            <a:spLocks noGrp="1"/>
          </p:cNvSpPr>
          <p:nvPr>
            <p:ph idx="51"/>
          </p:nvPr>
        </p:nvSpPr>
        <p:spPr/>
        <p:txBody>
          <a:bodyPr/>
          <a:lstStyle/>
          <a:p>
            <a:r>
              <a:rPr lang="en-US" dirty="0"/>
              <a:t>20%</a:t>
            </a:r>
          </a:p>
        </p:txBody>
      </p:sp>
      <p:sp>
        <p:nvSpPr>
          <p:cNvPr id="7" name="Title 6">
            <a:extLst>
              <a:ext uri="{FF2B5EF4-FFF2-40B4-BE49-F238E27FC236}">
                <a16:creationId xmlns:a16="http://schemas.microsoft.com/office/drawing/2014/main" id="{11B4D4E5-BF61-1189-28F7-FF6F0D5655EB}"/>
              </a:ext>
            </a:extLst>
          </p:cNvPr>
          <p:cNvSpPr>
            <a:spLocks noGrp="1"/>
          </p:cNvSpPr>
          <p:nvPr>
            <p:ph type="title"/>
          </p:nvPr>
        </p:nvSpPr>
        <p:spPr>
          <a:xfrm>
            <a:off x="551384" y="0"/>
            <a:ext cx="11161240" cy="1023414"/>
          </a:xfrm>
        </p:spPr>
        <p:txBody>
          <a:bodyPr/>
          <a:lstStyle/>
          <a:p>
            <a:r>
              <a:rPr lang="en-US" dirty="0"/>
              <a:t>Approximately what is the percent chance that a patient with relapsed/refractory MM who receives </a:t>
            </a:r>
            <a:r>
              <a:rPr lang="en-US" u="sng" dirty="0" err="1"/>
              <a:t>ciltacabtagene</a:t>
            </a:r>
            <a:r>
              <a:rPr lang="en-US" u="sng" dirty="0"/>
              <a:t> </a:t>
            </a:r>
            <a:r>
              <a:rPr lang="en-US" u="sng" dirty="0" err="1"/>
              <a:t>autoleucel</a:t>
            </a:r>
            <a:r>
              <a:rPr lang="en-US" u="sng" dirty="0"/>
              <a:t> (</a:t>
            </a:r>
            <a:r>
              <a:rPr lang="en-US" u="sng" dirty="0" err="1"/>
              <a:t>cilta</a:t>
            </a:r>
            <a:r>
              <a:rPr lang="en-US" u="sng" dirty="0"/>
              <a:t>-cel)</a:t>
            </a:r>
            <a:r>
              <a:rPr lang="en-US" dirty="0"/>
              <a:t> will experience either immediate or delayed neurologic symptoms?</a:t>
            </a:r>
          </a:p>
        </p:txBody>
      </p:sp>
      <p:sp>
        <p:nvSpPr>
          <p:cNvPr id="8" name="Content Placeholder 7">
            <a:extLst>
              <a:ext uri="{FF2B5EF4-FFF2-40B4-BE49-F238E27FC236}">
                <a16:creationId xmlns:a16="http://schemas.microsoft.com/office/drawing/2014/main" id="{46C3698A-D8D7-EA55-D22B-BB6F093EA4C3}"/>
              </a:ext>
            </a:extLst>
          </p:cNvPr>
          <p:cNvSpPr>
            <a:spLocks noGrp="1"/>
          </p:cNvSpPr>
          <p:nvPr>
            <p:ph idx="52"/>
          </p:nvPr>
        </p:nvSpPr>
        <p:spPr/>
        <p:txBody>
          <a:bodyPr/>
          <a:lstStyle/>
          <a:p>
            <a:r>
              <a:rPr lang="en-US" dirty="0"/>
              <a:t>10%</a:t>
            </a:r>
          </a:p>
        </p:txBody>
      </p:sp>
    </p:spTree>
    <p:extLst>
      <p:ext uri="{BB962C8B-B14F-4D97-AF65-F5344CB8AC3E}">
        <p14:creationId xmlns:p14="http://schemas.microsoft.com/office/powerpoint/2010/main" val="3347292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92352B6-A460-2885-E32F-7CE1C82FD660}"/>
              </a:ext>
            </a:extLst>
          </p:cNvPr>
          <p:cNvSpPr>
            <a:spLocks noGrp="1"/>
          </p:cNvSpPr>
          <p:nvPr>
            <p:ph idx="47"/>
          </p:nvPr>
        </p:nvSpPr>
        <p:spPr/>
        <p:txBody>
          <a:bodyPr/>
          <a:lstStyle/>
          <a:p>
            <a:r>
              <a:rPr lang="en-US" dirty="0"/>
              <a:t>84</a:t>
            </a:r>
          </a:p>
        </p:txBody>
      </p:sp>
      <p:sp>
        <p:nvSpPr>
          <p:cNvPr id="11" name="Content Placeholder 10">
            <a:extLst>
              <a:ext uri="{FF2B5EF4-FFF2-40B4-BE49-F238E27FC236}">
                <a16:creationId xmlns:a16="http://schemas.microsoft.com/office/drawing/2014/main" id="{3D19B7D9-F18C-0C49-0271-34E7B0B6B8C9}"/>
              </a:ext>
            </a:extLst>
          </p:cNvPr>
          <p:cNvSpPr>
            <a:spLocks noGrp="1"/>
          </p:cNvSpPr>
          <p:nvPr>
            <p:ph idx="48"/>
          </p:nvPr>
        </p:nvSpPr>
        <p:spPr/>
        <p:txBody>
          <a:bodyPr/>
          <a:lstStyle/>
          <a:p>
            <a:r>
              <a:rPr lang="en-US" dirty="0"/>
              <a:t>84</a:t>
            </a:r>
          </a:p>
        </p:txBody>
      </p:sp>
      <p:sp>
        <p:nvSpPr>
          <p:cNvPr id="12" name="Content Placeholder 11">
            <a:extLst>
              <a:ext uri="{FF2B5EF4-FFF2-40B4-BE49-F238E27FC236}">
                <a16:creationId xmlns:a16="http://schemas.microsoft.com/office/drawing/2014/main" id="{0834995A-9A05-2737-0D4C-F9C666119DDA}"/>
              </a:ext>
            </a:extLst>
          </p:cNvPr>
          <p:cNvSpPr>
            <a:spLocks noGrp="1"/>
          </p:cNvSpPr>
          <p:nvPr>
            <p:ph idx="49"/>
          </p:nvPr>
        </p:nvSpPr>
        <p:spPr/>
        <p:txBody>
          <a:bodyPr/>
          <a:lstStyle/>
          <a:p>
            <a:r>
              <a:rPr lang="en-US" dirty="0"/>
              <a:t>82</a:t>
            </a:r>
          </a:p>
        </p:txBody>
      </p:sp>
      <p:sp>
        <p:nvSpPr>
          <p:cNvPr id="13" name="Content Placeholder 12">
            <a:extLst>
              <a:ext uri="{FF2B5EF4-FFF2-40B4-BE49-F238E27FC236}">
                <a16:creationId xmlns:a16="http://schemas.microsoft.com/office/drawing/2014/main" id="{275FD70E-C73B-FCB5-53B8-C13FC5660B33}"/>
              </a:ext>
            </a:extLst>
          </p:cNvPr>
          <p:cNvSpPr>
            <a:spLocks noGrp="1"/>
          </p:cNvSpPr>
          <p:nvPr>
            <p:ph idx="50"/>
          </p:nvPr>
        </p:nvSpPr>
        <p:spPr/>
        <p:txBody>
          <a:bodyPr/>
          <a:lstStyle/>
          <a:p>
            <a:r>
              <a:rPr lang="en-US" dirty="0"/>
              <a:t>82</a:t>
            </a:r>
          </a:p>
        </p:txBody>
      </p:sp>
      <p:sp>
        <p:nvSpPr>
          <p:cNvPr id="14" name="Content Placeholder 13">
            <a:extLst>
              <a:ext uri="{FF2B5EF4-FFF2-40B4-BE49-F238E27FC236}">
                <a16:creationId xmlns:a16="http://schemas.microsoft.com/office/drawing/2014/main" id="{0D3DE7D8-91A3-6B9C-D740-9090D3A6CE68}"/>
              </a:ext>
            </a:extLst>
          </p:cNvPr>
          <p:cNvSpPr>
            <a:spLocks noGrp="1"/>
          </p:cNvSpPr>
          <p:nvPr>
            <p:ph idx="58"/>
          </p:nvPr>
        </p:nvSpPr>
        <p:spPr/>
        <p:txBody>
          <a:bodyPr/>
          <a:lstStyle/>
          <a:p>
            <a:r>
              <a:rPr lang="en-US" dirty="0"/>
              <a:t>Age</a:t>
            </a:r>
          </a:p>
        </p:txBody>
      </p:sp>
      <p:sp>
        <p:nvSpPr>
          <p:cNvPr id="15" name="Content Placeholder 14">
            <a:extLst>
              <a:ext uri="{FF2B5EF4-FFF2-40B4-BE49-F238E27FC236}">
                <a16:creationId xmlns:a16="http://schemas.microsoft.com/office/drawing/2014/main" id="{9726EEF2-D244-3755-5080-AFD381A6D849}"/>
              </a:ext>
            </a:extLst>
          </p:cNvPr>
          <p:cNvSpPr>
            <a:spLocks noGrp="1"/>
          </p:cNvSpPr>
          <p:nvPr>
            <p:ph idx="71"/>
          </p:nvPr>
        </p:nvSpPr>
        <p:spPr/>
        <p:txBody>
          <a:bodyPr/>
          <a:lstStyle/>
          <a:p>
            <a:r>
              <a:rPr lang="en-US" dirty="0"/>
              <a:t>77 (He died of TRM)</a:t>
            </a:r>
          </a:p>
        </p:txBody>
      </p:sp>
      <p:sp>
        <p:nvSpPr>
          <p:cNvPr id="9" name="Title 8">
            <a:extLst>
              <a:ext uri="{FF2B5EF4-FFF2-40B4-BE49-F238E27FC236}">
                <a16:creationId xmlns:a16="http://schemas.microsoft.com/office/drawing/2014/main" id="{7E2539E7-59D7-4E9A-AB32-5592A5603B63}"/>
              </a:ext>
            </a:extLst>
          </p:cNvPr>
          <p:cNvSpPr>
            <a:spLocks noGrp="1"/>
          </p:cNvSpPr>
          <p:nvPr>
            <p:ph type="title"/>
          </p:nvPr>
        </p:nvSpPr>
        <p:spPr/>
        <p:txBody>
          <a:bodyPr/>
          <a:lstStyle/>
          <a:p>
            <a:r>
              <a:rPr lang="en-US" dirty="0"/>
              <a:t>What is the age of the oldest person with relapsed/refractory MM to whom you administered or whom you referred for CAR T-cell therapy, and which agent did you administer?</a:t>
            </a:r>
          </a:p>
        </p:txBody>
      </p:sp>
      <p:sp>
        <p:nvSpPr>
          <p:cNvPr id="16" name="Content Placeholder 15">
            <a:extLst>
              <a:ext uri="{FF2B5EF4-FFF2-40B4-BE49-F238E27FC236}">
                <a16:creationId xmlns:a16="http://schemas.microsoft.com/office/drawing/2014/main" id="{21A42763-E2CE-57E2-E791-9E68047ED503}"/>
              </a:ext>
            </a:extLst>
          </p:cNvPr>
          <p:cNvSpPr>
            <a:spLocks noGrp="1"/>
          </p:cNvSpPr>
          <p:nvPr>
            <p:ph idx="74"/>
          </p:nvPr>
        </p:nvSpPr>
        <p:spPr/>
        <p:txBody>
          <a:bodyPr/>
          <a:lstStyle/>
          <a:p>
            <a:r>
              <a:rPr lang="en-US" dirty="0" err="1"/>
              <a:t>Cilta</a:t>
            </a:r>
            <a:r>
              <a:rPr lang="en-US" dirty="0"/>
              <a:t>-cel</a:t>
            </a:r>
          </a:p>
        </p:txBody>
      </p:sp>
      <p:sp>
        <p:nvSpPr>
          <p:cNvPr id="17" name="Content Placeholder 16">
            <a:extLst>
              <a:ext uri="{FF2B5EF4-FFF2-40B4-BE49-F238E27FC236}">
                <a16:creationId xmlns:a16="http://schemas.microsoft.com/office/drawing/2014/main" id="{0E0146D1-79A1-4BFC-C10A-FE6FF3033498}"/>
              </a:ext>
            </a:extLst>
          </p:cNvPr>
          <p:cNvSpPr>
            <a:spLocks noGrp="1"/>
          </p:cNvSpPr>
          <p:nvPr>
            <p:ph idx="75"/>
          </p:nvPr>
        </p:nvSpPr>
        <p:spPr/>
        <p:txBody>
          <a:bodyPr/>
          <a:lstStyle/>
          <a:p>
            <a:r>
              <a:rPr lang="en-US" dirty="0" err="1"/>
              <a:t>Cilta</a:t>
            </a:r>
            <a:r>
              <a:rPr lang="en-US" dirty="0"/>
              <a:t>-cel</a:t>
            </a:r>
          </a:p>
        </p:txBody>
      </p:sp>
      <p:sp>
        <p:nvSpPr>
          <p:cNvPr id="18" name="Content Placeholder 17">
            <a:extLst>
              <a:ext uri="{FF2B5EF4-FFF2-40B4-BE49-F238E27FC236}">
                <a16:creationId xmlns:a16="http://schemas.microsoft.com/office/drawing/2014/main" id="{E1DF9BBE-52F4-226B-79AA-3EF96F6DA63C}"/>
              </a:ext>
            </a:extLst>
          </p:cNvPr>
          <p:cNvSpPr>
            <a:spLocks noGrp="1"/>
          </p:cNvSpPr>
          <p:nvPr>
            <p:ph idx="76"/>
          </p:nvPr>
        </p:nvSpPr>
        <p:spPr/>
        <p:txBody>
          <a:bodyPr/>
          <a:lstStyle/>
          <a:p>
            <a:r>
              <a:rPr lang="en-US" dirty="0" err="1"/>
              <a:t>Cilta</a:t>
            </a:r>
            <a:r>
              <a:rPr lang="en-US" dirty="0"/>
              <a:t>-cel</a:t>
            </a:r>
          </a:p>
        </p:txBody>
      </p:sp>
      <p:sp>
        <p:nvSpPr>
          <p:cNvPr id="19" name="Content Placeholder 18">
            <a:extLst>
              <a:ext uri="{FF2B5EF4-FFF2-40B4-BE49-F238E27FC236}">
                <a16:creationId xmlns:a16="http://schemas.microsoft.com/office/drawing/2014/main" id="{D43F98AE-DDB6-8AE2-AA05-B9E88EE49B8B}"/>
              </a:ext>
            </a:extLst>
          </p:cNvPr>
          <p:cNvSpPr>
            <a:spLocks noGrp="1"/>
          </p:cNvSpPr>
          <p:nvPr>
            <p:ph idx="77"/>
          </p:nvPr>
        </p:nvSpPr>
        <p:spPr/>
        <p:txBody>
          <a:bodyPr/>
          <a:lstStyle/>
          <a:p>
            <a:r>
              <a:rPr lang="en-US" dirty="0"/>
              <a:t>Ide-cel</a:t>
            </a:r>
          </a:p>
        </p:txBody>
      </p:sp>
      <p:sp>
        <p:nvSpPr>
          <p:cNvPr id="20" name="Content Placeholder 19">
            <a:extLst>
              <a:ext uri="{FF2B5EF4-FFF2-40B4-BE49-F238E27FC236}">
                <a16:creationId xmlns:a16="http://schemas.microsoft.com/office/drawing/2014/main" id="{3AAA9964-9CFB-DCA2-7CED-04E2969BACA6}"/>
              </a:ext>
            </a:extLst>
          </p:cNvPr>
          <p:cNvSpPr>
            <a:spLocks noGrp="1"/>
          </p:cNvSpPr>
          <p:nvPr>
            <p:ph idx="78"/>
          </p:nvPr>
        </p:nvSpPr>
        <p:spPr/>
        <p:txBody>
          <a:bodyPr/>
          <a:lstStyle/>
          <a:p>
            <a:r>
              <a:rPr lang="en-US" dirty="0"/>
              <a:t>Agent</a:t>
            </a:r>
          </a:p>
        </p:txBody>
      </p:sp>
      <p:sp>
        <p:nvSpPr>
          <p:cNvPr id="21" name="Content Placeholder 20">
            <a:extLst>
              <a:ext uri="{FF2B5EF4-FFF2-40B4-BE49-F238E27FC236}">
                <a16:creationId xmlns:a16="http://schemas.microsoft.com/office/drawing/2014/main" id="{5DF37235-17C0-B146-A425-B78B870F5677}"/>
              </a:ext>
            </a:extLst>
          </p:cNvPr>
          <p:cNvSpPr>
            <a:spLocks noGrp="1"/>
          </p:cNvSpPr>
          <p:nvPr>
            <p:ph idx="79"/>
          </p:nvPr>
        </p:nvSpPr>
        <p:spPr/>
        <p:txBody>
          <a:bodyPr/>
          <a:lstStyle/>
          <a:p>
            <a:r>
              <a:rPr lang="en-US" dirty="0" err="1"/>
              <a:t>Cilta</a:t>
            </a:r>
            <a:r>
              <a:rPr lang="en-US" dirty="0"/>
              <a:t>-cel</a:t>
            </a:r>
          </a:p>
        </p:txBody>
      </p:sp>
      <p:sp>
        <p:nvSpPr>
          <p:cNvPr id="22" name="Content Placeholder 21">
            <a:extLst>
              <a:ext uri="{FF2B5EF4-FFF2-40B4-BE49-F238E27FC236}">
                <a16:creationId xmlns:a16="http://schemas.microsoft.com/office/drawing/2014/main" id="{52AF7966-71E2-3BD5-4075-B7D598518229}"/>
              </a:ext>
            </a:extLst>
          </p:cNvPr>
          <p:cNvSpPr>
            <a:spLocks noGrp="1"/>
          </p:cNvSpPr>
          <p:nvPr>
            <p:ph idx="80"/>
          </p:nvPr>
        </p:nvSpPr>
        <p:spPr/>
        <p:txBody>
          <a:bodyPr/>
          <a:lstStyle/>
          <a:p>
            <a:r>
              <a:rPr lang="en-US" dirty="0"/>
              <a:t>84</a:t>
            </a:r>
          </a:p>
        </p:txBody>
      </p:sp>
      <p:sp>
        <p:nvSpPr>
          <p:cNvPr id="23" name="Content Placeholder 22">
            <a:extLst>
              <a:ext uri="{FF2B5EF4-FFF2-40B4-BE49-F238E27FC236}">
                <a16:creationId xmlns:a16="http://schemas.microsoft.com/office/drawing/2014/main" id="{9C22CB79-2528-7CAA-5721-1A2E82E68442}"/>
              </a:ext>
            </a:extLst>
          </p:cNvPr>
          <p:cNvSpPr>
            <a:spLocks noGrp="1"/>
          </p:cNvSpPr>
          <p:nvPr>
            <p:ph idx="81"/>
          </p:nvPr>
        </p:nvSpPr>
        <p:spPr/>
        <p:txBody>
          <a:bodyPr/>
          <a:lstStyle/>
          <a:p>
            <a:r>
              <a:rPr lang="en-US" dirty="0"/>
              <a:t>Ide-cel</a:t>
            </a:r>
          </a:p>
        </p:txBody>
      </p:sp>
      <p:sp>
        <p:nvSpPr>
          <p:cNvPr id="2" name="TextBox 1">
            <a:extLst>
              <a:ext uri="{FF2B5EF4-FFF2-40B4-BE49-F238E27FC236}">
                <a16:creationId xmlns:a16="http://schemas.microsoft.com/office/drawing/2014/main" id="{B776EE28-AD08-1ABD-E92D-073CF28CFC88}"/>
              </a:ext>
            </a:extLst>
          </p:cNvPr>
          <p:cNvSpPr txBox="1"/>
          <p:nvPr/>
        </p:nvSpPr>
        <p:spPr>
          <a:xfrm>
            <a:off x="407368" y="6441836"/>
            <a:ext cx="288893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TRM = treatment-related mortality</a:t>
            </a:r>
          </a:p>
        </p:txBody>
      </p:sp>
    </p:spTree>
    <p:extLst>
      <p:ext uri="{BB962C8B-B14F-4D97-AF65-F5344CB8AC3E}">
        <p14:creationId xmlns:p14="http://schemas.microsoft.com/office/powerpoint/2010/main" val="3617710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73693-A63E-BD10-9D08-0B44ACABF0D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E0C763D-60B3-CDEE-B0CB-DA80BECE0A33}"/>
              </a:ext>
            </a:extLst>
          </p:cNvPr>
          <p:cNvSpPr/>
          <p:nvPr/>
        </p:nvSpPr>
        <p:spPr bwMode="auto">
          <a:xfrm>
            <a:off x="643018" y="2780928"/>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6F4D533-A9AC-4391-1032-6F156F621237}"/>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49D2E5E2-2482-9069-9072-B738507D0350}"/>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6E7B9358-E35A-933B-E748-FB9E6CCB2B93}"/>
              </a:ext>
            </a:extLst>
          </p:cNvPr>
          <p:cNvSpPr txBox="1">
            <a:spLocks/>
          </p:cNvSpPr>
          <p:nvPr/>
        </p:nvSpPr>
        <p:spPr bwMode="auto">
          <a:xfrm>
            <a:off x="1003385" y="1139802"/>
            <a:ext cx="10061167"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rgbClr val="0432FF"/>
                </a:solidFill>
              </a:rPr>
              <a:t>Module 1: </a:t>
            </a:r>
            <a:r>
              <a:rPr lang="en-US" sz="2600" kern="0" dirty="0">
                <a:solidFill>
                  <a:schemeClr val="tx1"/>
                </a:solidFill>
              </a:rPr>
              <a:t>A farmer with myeloma; is myeloma the new CML? </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CAR T-cell therapy</a:t>
            </a:r>
          </a:p>
          <a:p>
            <a:pPr marL="98425" indent="0">
              <a:lnSpc>
                <a:spcPct val="100000"/>
              </a:lnSpc>
              <a:spcBef>
                <a:spcPts val="1200"/>
              </a:spcBef>
              <a:spcAft>
                <a:spcPts val="0"/>
              </a:spcAft>
              <a:buNone/>
            </a:pPr>
            <a:r>
              <a:rPr lang="en-US" sz="2600" kern="0" dirty="0">
                <a:solidFill>
                  <a:schemeClr val="bg1"/>
                </a:solidFill>
              </a:rPr>
              <a:t>Module 4: Bispecific antibodies </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Antibody-drug conjugates; a patient on </a:t>
            </a:r>
            <a:r>
              <a:rPr lang="en-US" sz="2600" kern="0" dirty="0" err="1">
                <a:solidFill>
                  <a:schemeClr val="tx1"/>
                </a:solidFill>
              </a:rPr>
              <a:t>belantamab</a:t>
            </a:r>
            <a:r>
              <a:rPr lang="en-US" sz="2600" kern="0" dirty="0">
                <a:solidFill>
                  <a:schemeClr val="tx1"/>
                </a:solidFill>
              </a:rPr>
              <a:t> </a:t>
            </a:r>
            <a:r>
              <a:rPr lang="en-US" sz="2600" kern="0" dirty="0" err="1">
                <a:solidFill>
                  <a:schemeClr val="tx1"/>
                </a:solidFill>
              </a:rPr>
              <a:t>mafodotin</a:t>
            </a:r>
            <a:r>
              <a:rPr lang="en-US" sz="2600" kern="0" dirty="0">
                <a:solidFill>
                  <a:schemeClr val="tx1"/>
                </a:solidFill>
              </a:rPr>
              <a:t> for 3 years</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Treatment options for relapsed disease </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Alternative therapies </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164 questions</a:t>
            </a:r>
          </a:p>
        </p:txBody>
      </p:sp>
    </p:spTree>
    <p:custDataLst>
      <p:tags r:id="rId1"/>
    </p:custDataLst>
    <p:extLst>
      <p:ext uri="{BB962C8B-B14F-4D97-AF65-F5344CB8AC3E}">
        <p14:creationId xmlns:p14="http://schemas.microsoft.com/office/powerpoint/2010/main" val="2292777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4BDA-830F-9266-013D-E346207326C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95EFA54-08E8-01FF-6225-E92879A0590B}"/>
              </a:ext>
            </a:extLst>
          </p:cNvPr>
          <p:cNvSpPr/>
          <p:nvPr/>
        </p:nvSpPr>
        <p:spPr bwMode="auto">
          <a:xfrm>
            <a:off x="667970" y="638394"/>
            <a:ext cx="10856058" cy="118872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A310D7A0-4663-C58D-4CC4-16C942EC76E0}"/>
              </a:ext>
            </a:extLst>
          </p:cNvPr>
          <p:cNvSpPr>
            <a:spLocks noGrp="1"/>
          </p:cNvSpPr>
          <p:nvPr>
            <p:ph type="title"/>
          </p:nvPr>
        </p:nvSpPr>
        <p:spPr>
          <a:xfrm>
            <a:off x="1641669" y="830613"/>
            <a:ext cx="8908660" cy="804283"/>
          </a:xfrm>
        </p:spPr>
        <p:txBody>
          <a:bodyPr lIns="91440" tIns="91440" rIns="91440" bIns="182880"/>
          <a:lstStyle/>
          <a:p>
            <a:r>
              <a:rPr lang="en-US" sz="3600" dirty="0">
                <a:solidFill>
                  <a:schemeClr val="bg1"/>
                </a:solidFill>
              </a:rPr>
              <a:t>Bispecific antibodies</a:t>
            </a:r>
          </a:p>
        </p:txBody>
      </p:sp>
      <p:pic>
        <p:nvPicPr>
          <p:cNvPr id="3" name="Picture 2" descr="A person wearing a headset&#10;&#10;AI-generated content may be incorrect.">
            <a:extLst>
              <a:ext uri="{FF2B5EF4-FFF2-40B4-BE49-F238E27FC236}">
                <a16:creationId xmlns:a16="http://schemas.microsoft.com/office/drawing/2014/main" id="{C45A03FB-99DD-FA54-6BCF-E12754D6C4F8}"/>
              </a:ext>
            </a:extLst>
          </p:cNvPr>
          <p:cNvPicPr>
            <a:picLocks noChangeAspect="1"/>
          </p:cNvPicPr>
          <p:nvPr/>
        </p:nvPicPr>
        <p:blipFill>
          <a:blip r:embed="rId2"/>
          <a:stretch>
            <a:fillRect/>
          </a:stretch>
        </p:blipFill>
        <p:spPr>
          <a:xfrm>
            <a:off x="667970" y="2524998"/>
            <a:ext cx="5068858" cy="2851232"/>
          </a:xfrm>
          <a:prstGeom prst="rect">
            <a:avLst/>
          </a:prstGeom>
          <a:effectLst>
            <a:outerShdw blurRad="50800" dist="38100" dir="2700000" algn="tl" rotWithShape="0">
              <a:prstClr val="black">
                <a:alpha val="40000"/>
              </a:prstClr>
            </a:outerShdw>
          </a:effectLst>
        </p:spPr>
      </p:pic>
      <p:pic>
        <p:nvPicPr>
          <p:cNvPr id="4" name="Picture 3" descr="A person wearing a headset and a microphone&#10;&#10;AI-generated content may be incorrect.">
            <a:extLst>
              <a:ext uri="{FF2B5EF4-FFF2-40B4-BE49-F238E27FC236}">
                <a16:creationId xmlns:a16="http://schemas.microsoft.com/office/drawing/2014/main" id="{08B0EDC0-C192-CFB4-336B-88BB9B7548A6}"/>
              </a:ext>
            </a:extLst>
          </p:cNvPr>
          <p:cNvPicPr>
            <a:picLocks noChangeAspect="1"/>
          </p:cNvPicPr>
          <p:nvPr/>
        </p:nvPicPr>
        <p:blipFill>
          <a:blip r:embed="rId3"/>
          <a:stretch>
            <a:fillRect/>
          </a:stretch>
        </p:blipFill>
        <p:spPr>
          <a:xfrm>
            <a:off x="6455171" y="2524998"/>
            <a:ext cx="5068857" cy="2851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0150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Callander — Disclosures</a:t>
            </a:r>
          </a:p>
        </p:txBody>
      </p:sp>
      <p:graphicFrame>
        <p:nvGraphicFramePr>
          <p:cNvPr id="3" name="Content Placeholder 3">
            <a:extLst>
              <a:ext uri="{FF2B5EF4-FFF2-40B4-BE49-F238E27FC236}">
                <a16:creationId xmlns:a16="http://schemas.microsoft.com/office/drawing/2014/main" id="{D8BD9D6B-509B-6541-D1C9-026E0F7BCCC7}"/>
              </a:ext>
            </a:extLst>
          </p:cNvPr>
          <p:cNvGraphicFramePr>
            <a:graphicFrameLocks/>
          </p:cNvGraphicFramePr>
          <p:nvPr/>
        </p:nvGraphicFramePr>
        <p:xfrm>
          <a:off x="1127447" y="2564358"/>
          <a:ext cx="9937104" cy="1223590"/>
        </p:xfrm>
        <a:graphic>
          <a:graphicData uri="http://schemas.openxmlformats.org/drawingml/2006/table">
            <a:tbl>
              <a:tblPr firstRow="1" bandRow="1">
                <a:tableStyleId>{F2DE63D5-997A-4646-A377-4702673A728D}</a:tableStyleId>
              </a:tblPr>
              <a:tblGrid>
                <a:gridCol w="9937104">
                  <a:extLst>
                    <a:ext uri="{9D8B030D-6E8A-4147-A177-3AD203B41FA5}">
                      <a16:colId xmlns:a16="http://schemas.microsoft.com/office/drawing/2014/main" val="20000"/>
                    </a:ext>
                  </a:extLst>
                </a:gridCol>
              </a:tblGrid>
              <a:tr h="1223590">
                <a:tc>
                  <a:txBody>
                    <a:bodyPr/>
                    <a:lstStyle/>
                    <a:p>
                      <a:pPr algn="ctr"/>
                      <a:r>
                        <a:rPr lang="en-US" sz="18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008548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2B51C42B-8ABE-405F-685E-67399CC25950}"/>
              </a:ext>
            </a:extLst>
          </p:cNvPr>
          <p:cNvSpPr>
            <a:spLocks noGrp="1"/>
          </p:cNvSpPr>
          <p:nvPr>
            <p:ph idx="47"/>
          </p:nvPr>
        </p:nvSpPr>
        <p:spPr/>
        <p:txBody>
          <a:bodyPr/>
          <a:lstStyle/>
          <a:p>
            <a:r>
              <a:rPr lang="en-US" dirty="0"/>
              <a:t>Limited by labeling but really as soon as possible </a:t>
            </a:r>
            <a:br>
              <a:rPr lang="en-US" dirty="0"/>
            </a:br>
            <a:r>
              <a:rPr lang="en-US" dirty="0"/>
              <a:t>and would look for a trial</a:t>
            </a:r>
          </a:p>
        </p:txBody>
      </p:sp>
      <p:sp>
        <p:nvSpPr>
          <p:cNvPr id="19" name="Content Placeholder 18">
            <a:extLst>
              <a:ext uri="{FF2B5EF4-FFF2-40B4-BE49-F238E27FC236}">
                <a16:creationId xmlns:a16="http://schemas.microsoft.com/office/drawing/2014/main" id="{5E35D54C-6901-EE18-B810-E5D02FE12C85}"/>
              </a:ext>
            </a:extLst>
          </p:cNvPr>
          <p:cNvSpPr>
            <a:spLocks noGrp="1"/>
          </p:cNvSpPr>
          <p:nvPr>
            <p:ph idx="48"/>
          </p:nvPr>
        </p:nvSpPr>
        <p:spPr/>
        <p:txBody>
          <a:bodyPr/>
          <a:lstStyle/>
          <a:p>
            <a:r>
              <a:rPr lang="en-US" dirty="0"/>
              <a:t>4+ that is the label</a:t>
            </a:r>
          </a:p>
        </p:txBody>
      </p:sp>
      <p:sp>
        <p:nvSpPr>
          <p:cNvPr id="20" name="Content Placeholder 19">
            <a:extLst>
              <a:ext uri="{FF2B5EF4-FFF2-40B4-BE49-F238E27FC236}">
                <a16:creationId xmlns:a16="http://schemas.microsoft.com/office/drawing/2014/main" id="{F8B3563C-4D30-F2D5-2377-38D8CE1E9ED1}"/>
              </a:ext>
            </a:extLst>
          </p:cNvPr>
          <p:cNvSpPr>
            <a:spLocks noGrp="1"/>
          </p:cNvSpPr>
          <p:nvPr>
            <p:ph idx="49"/>
          </p:nvPr>
        </p:nvSpPr>
        <p:spPr/>
        <p:txBody>
          <a:bodyPr/>
          <a:lstStyle/>
          <a:p>
            <a:r>
              <a:rPr lang="en-US" dirty="0"/>
              <a:t>If I could I would use at second line, but often is at fourth </a:t>
            </a:r>
          </a:p>
        </p:txBody>
      </p:sp>
      <p:sp>
        <p:nvSpPr>
          <p:cNvPr id="21" name="Content Placeholder 20">
            <a:extLst>
              <a:ext uri="{FF2B5EF4-FFF2-40B4-BE49-F238E27FC236}">
                <a16:creationId xmlns:a16="http://schemas.microsoft.com/office/drawing/2014/main" id="{24998FF7-F3E2-A647-571F-7F017E7CC98B}"/>
              </a:ext>
            </a:extLst>
          </p:cNvPr>
          <p:cNvSpPr>
            <a:spLocks noGrp="1"/>
          </p:cNvSpPr>
          <p:nvPr>
            <p:ph idx="50"/>
          </p:nvPr>
        </p:nvSpPr>
        <p:spPr/>
        <p:txBody>
          <a:bodyPr/>
          <a:lstStyle/>
          <a:p>
            <a:r>
              <a:rPr lang="en-US" dirty="0"/>
              <a:t>Fourth line as that is the earliest approval (for </a:t>
            </a:r>
            <a:r>
              <a:rPr lang="en-US" dirty="0" err="1"/>
              <a:t>talquetamab</a:t>
            </a:r>
            <a:r>
              <a:rPr lang="en-US" dirty="0"/>
              <a:t>) </a:t>
            </a:r>
          </a:p>
        </p:txBody>
      </p:sp>
      <p:sp>
        <p:nvSpPr>
          <p:cNvPr id="22" name="Content Placeholder 21">
            <a:extLst>
              <a:ext uri="{FF2B5EF4-FFF2-40B4-BE49-F238E27FC236}">
                <a16:creationId xmlns:a16="http://schemas.microsoft.com/office/drawing/2014/main" id="{7BD2A300-DE4A-0AE6-580A-1B69D065B2AF}"/>
              </a:ext>
            </a:extLst>
          </p:cNvPr>
          <p:cNvSpPr>
            <a:spLocks noGrp="1"/>
          </p:cNvSpPr>
          <p:nvPr>
            <p:ph idx="51"/>
          </p:nvPr>
        </p:nvSpPr>
        <p:spPr/>
        <p:txBody>
          <a:bodyPr/>
          <a:lstStyle/>
          <a:p>
            <a:r>
              <a:rPr lang="en-US" dirty="0"/>
              <a:t>3-4</a:t>
            </a:r>
          </a:p>
        </p:txBody>
      </p:sp>
      <p:sp>
        <p:nvSpPr>
          <p:cNvPr id="17" name="Title 16">
            <a:extLst>
              <a:ext uri="{FF2B5EF4-FFF2-40B4-BE49-F238E27FC236}">
                <a16:creationId xmlns:a16="http://schemas.microsoft.com/office/drawing/2014/main" id="{97997F12-894E-CF5F-48AE-6E17C743F430}"/>
              </a:ext>
            </a:extLst>
          </p:cNvPr>
          <p:cNvSpPr>
            <a:spLocks noGrp="1"/>
          </p:cNvSpPr>
          <p:nvPr>
            <p:ph type="title"/>
          </p:nvPr>
        </p:nvSpPr>
        <p:spPr/>
        <p:txBody>
          <a:bodyPr/>
          <a:lstStyle/>
          <a:p>
            <a:pPr>
              <a:lnSpc>
                <a:spcPts val="2240"/>
              </a:lnSpc>
            </a:pPr>
            <a:r>
              <a:rPr lang="en-US" sz="2200" dirty="0"/>
              <a:t>In general, for a patient with relapsed/refractory MM who is NOT eligible for CAR T-cell therapy but is eligible to receive a bispecific antibody, in which line of therapy would you administer a bispecific antibody?</a:t>
            </a:r>
          </a:p>
        </p:txBody>
      </p:sp>
      <p:sp>
        <p:nvSpPr>
          <p:cNvPr id="23" name="Content Placeholder 22">
            <a:extLst>
              <a:ext uri="{FF2B5EF4-FFF2-40B4-BE49-F238E27FC236}">
                <a16:creationId xmlns:a16="http://schemas.microsoft.com/office/drawing/2014/main" id="{3E504B72-9D9C-250E-8748-05ED76B15F6C}"/>
              </a:ext>
            </a:extLst>
          </p:cNvPr>
          <p:cNvSpPr>
            <a:spLocks noGrp="1"/>
          </p:cNvSpPr>
          <p:nvPr>
            <p:ph idx="52"/>
          </p:nvPr>
        </p:nvSpPr>
        <p:spPr/>
        <p:txBody>
          <a:bodyPr/>
          <a:lstStyle/>
          <a:p>
            <a:r>
              <a:rPr lang="en-US" dirty="0"/>
              <a:t>3-4</a:t>
            </a:r>
          </a:p>
        </p:txBody>
      </p:sp>
    </p:spTree>
    <p:extLst>
      <p:ext uri="{BB962C8B-B14F-4D97-AF65-F5344CB8AC3E}">
        <p14:creationId xmlns:p14="http://schemas.microsoft.com/office/powerpoint/2010/main" val="2172614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E94E81-2AA0-6F6A-B9EF-9876643078FE}"/>
              </a:ext>
            </a:extLst>
          </p:cNvPr>
          <p:cNvSpPr>
            <a:spLocks noGrp="1"/>
          </p:cNvSpPr>
          <p:nvPr>
            <p:ph idx="47"/>
          </p:nvPr>
        </p:nvSpPr>
        <p:spPr/>
        <p:txBody>
          <a:bodyPr/>
          <a:lstStyle/>
          <a:p>
            <a:r>
              <a:rPr lang="en-US" dirty="0"/>
              <a:t>87</a:t>
            </a:r>
          </a:p>
        </p:txBody>
      </p:sp>
      <p:sp>
        <p:nvSpPr>
          <p:cNvPr id="3" name="Content Placeholder 2">
            <a:extLst>
              <a:ext uri="{FF2B5EF4-FFF2-40B4-BE49-F238E27FC236}">
                <a16:creationId xmlns:a16="http://schemas.microsoft.com/office/drawing/2014/main" id="{6093E604-700B-D61A-AEB2-4758E2BA929D}"/>
              </a:ext>
            </a:extLst>
          </p:cNvPr>
          <p:cNvSpPr>
            <a:spLocks noGrp="1"/>
          </p:cNvSpPr>
          <p:nvPr>
            <p:ph idx="48"/>
          </p:nvPr>
        </p:nvSpPr>
        <p:spPr/>
        <p:txBody>
          <a:bodyPr/>
          <a:lstStyle/>
          <a:p>
            <a:r>
              <a:rPr lang="en-US" dirty="0"/>
              <a:t>81</a:t>
            </a:r>
          </a:p>
        </p:txBody>
      </p:sp>
      <p:sp>
        <p:nvSpPr>
          <p:cNvPr id="4" name="Content Placeholder 3">
            <a:extLst>
              <a:ext uri="{FF2B5EF4-FFF2-40B4-BE49-F238E27FC236}">
                <a16:creationId xmlns:a16="http://schemas.microsoft.com/office/drawing/2014/main" id="{47C00316-1B84-ED82-BFE5-19E91809EAD3}"/>
              </a:ext>
            </a:extLst>
          </p:cNvPr>
          <p:cNvSpPr>
            <a:spLocks noGrp="1"/>
          </p:cNvSpPr>
          <p:nvPr>
            <p:ph idx="49"/>
          </p:nvPr>
        </p:nvSpPr>
        <p:spPr/>
        <p:txBody>
          <a:bodyPr/>
          <a:lstStyle/>
          <a:p>
            <a:r>
              <a:rPr lang="en-US" dirty="0"/>
              <a:t>85</a:t>
            </a:r>
          </a:p>
        </p:txBody>
      </p:sp>
      <p:sp>
        <p:nvSpPr>
          <p:cNvPr id="5" name="Content Placeholder 4">
            <a:extLst>
              <a:ext uri="{FF2B5EF4-FFF2-40B4-BE49-F238E27FC236}">
                <a16:creationId xmlns:a16="http://schemas.microsoft.com/office/drawing/2014/main" id="{B463DC49-0AB5-D934-38E0-D5ADD1D9F97F}"/>
              </a:ext>
            </a:extLst>
          </p:cNvPr>
          <p:cNvSpPr>
            <a:spLocks noGrp="1"/>
          </p:cNvSpPr>
          <p:nvPr>
            <p:ph idx="50"/>
          </p:nvPr>
        </p:nvSpPr>
        <p:spPr/>
        <p:txBody>
          <a:bodyPr/>
          <a:lstStyle/>
          <a:p>
            <a:r>
              <a:rPr lang="en-US" dirty="0"/>
              <a:t>85</a:t>
            </a:r>
          </a:p>
        </p:txBody>
      </p:sp>
      <p:sp>
        <p:nvSpPr>
          <p:cNvPr id="6" name="Content Placeholder 5">
            <a:extLst>
              <a:ext uri="{FF2B5EF4-FFF2-40B4-BE49-F238E27FC236}">
                <a16:creationId xmlns:a16="http://schemas.microsoft.com/office/drawing/2014/main" id="{485F4734-7360-2B10-3DEB-5A2E547F40E7}"/>
              </a:ext>
            </a:extLst>
          </p:cNvPr>
          <p:cNvSpPr>
            <a:spLocks noGrp="1"/>
          </p:cNvSpPr>
          <p:nvPr>
            <p:ph idx="58"/>
          </p:nvPr>
        </p:nvSpPr>
        <p:spPr/>
        <p:txBody>
          <a:bodyPr/>
          <a:lstStyle/>
          <a:p>
            <a:r>
              <a:rPr lang="en-US" dirty="0"/>
              <a:t>Age</a:t>
            </a:r>
          </a:p>
        </p:txBody>
      </p:sp>
      <p:sp>
        <p:nvSpPr>
          <p:cNvPr id="7" name="Content Placeholder 6">
            <a:extLst>
              <a:ext uri="{FF2B5EF4-FFF2-40B4-BE49-F238E27FC236}">
                <a16:creationId xmlns:a16="http://schemas.microsoft.com/office/drawing/2014/main" id="{46F7EF3B-CB7C-9557-0687-96559F6983F3}"/>
              </a:ext>
            </a:extLst>
          </p:cNvPr>
          <p:cNvSpPr>
            <a:spLocks noGrp="1"/>
          </p:cNvSpPr>
          <p:nvPr>
            <p:ph idx="71"/>
          </p:nvPr>
        </p:nvSpPr>
        <p:spPr/>
        <p:txBody>
          <a:bodyPr/>
          <a:lstStyle/>
          <a:p>
            <a:r>
              <a:rPr lang="en-US" dirty="0"/>
              <a:t>82</a:t>
            </a:r>
          </a:p>
        </p:txBody>
      </p:sp>
      <p:sp>
        <p:nvSpPr>
          <p:cNvPr id="8" name="Title 7">
            <a:extLst>
              <a:ext uri="{FF2B5EF4-FFF2-40B4-BE49-F238E27FC236}">
                <a16:creationId xmlns:a16="http://schemas.microsoft.com/office/drawing/2014/main" id="{1B44E6AD-50D1-7AC3-B7AF-B5E8D8BFD201}"/>
              </a:ext>
            </a:extLst>
          </p:cNvPr>
          <p:cNvSpPr>
            <a:spLocks noGrp="1"/>
          </p:cNvSpPr>
          <p:nvPr>
            <p:ph type="title"/>
          </p:nvPr>
        </p:nvSpPr>
        <p:spPr/>
        <p:txBody>
          <a:bodyPr/>
          <a:lstStyle/>
          <a:p>
            <a:r>
              <a:rPr lang="en-US" dirty="0"/>
              <a:t>What is the age of the oldest person with relapsed/refractory MM to whom you administered a bispecific antibody, and which agent did you administer? </a:t>
            </a:r>
          </a:p>
        </p:txBody>
      </p:sp>
      <p:sp>
        <p:nvSpPr>
          <p:cNvPr id="9" name="Content Placeholder 8">
            <a:extLst>
              <a:ext uri="{FF2B5EF4-FFF2-40B4-BE49-F238E27FC236}">
                <a16:creationId xmlns:a16="http://schemas.microsoft.com/office/drawing/2014/main" id="{DF22C8DD-26E7-D855-B7A1-1F49DAED9EDD}"/>
              </a:ext>
            </a:extLst>
          </p:cNvPr>
          <p:cNvSpPr>
            <a:spLocks noGrp="1"/>
          </p:cNvSpPr>
          <p:nvPr>
            <p:ph idx="74"/>
          </p:nvPr>
        </p:nvSpPr>
        <p:spPr/>
        <p:txBody>
          <a:bodyPr/>
          <a:lstStyle/>
          <a:p>
            <a:r>
              <a:rPr lang="en-US" dirty="0" err="1"/>
              <a:t>Elranatamab</a:t>
            </a:r>
            <a:endParaRPr lang="en-US" dirty="0"/>
          </a:p>
        </p:txBody>
      </p:sp>
      <p:sp>
        <p:nvSpPr>
          <p:cNvPr id="10" name="Content Placeholder 9">
            <a:extLst>
              <a:ext uri="{FF2B5EF4-FFF2-40B4-BE49-F238E27FC236}">
                <a16:creationId xmlns:a16="http://schemas.microsoft.com/office/drawing/2014/main" id="{EAC0B42C-F894-C6F5-42C1-BF2E305A92F0}"/>
              </a:ext>
            </a:extLst>
          </p:cNvPr>
          <p:cNvSpPr>
            <a:spLocks noGrp="1"/>
          </p:cNvSpPr>
          <p:nvPr>
            <p:ph idx="75"/>
          </p:nvPr>
        </p:nvSpPr>
        <p:spPr/>
        <p:txBody>
          <a:bodyPr/>
          <a:lstStyle/>
          <a:p>
            <a:r>
              <a:rPr lang="en-US" dirty="0" err="1"/>
              <a:t>Teclistamab</a:t>
            </a:r>
            <a:endParaRPr lang="en-US" dirty="0"/>
          </a:p>
        </p:txBody>
      </p:sp>
      <p:sp>
        <p:nvSpPr>
          <p:cNvPr id="11" name="Content Placeholder 10">
            <a:extLst>
              <a:ext uri="{FF2B5EF4-FFF2-40B4-BE49-F238E27FC236}">
                <a16:creationId xmlns:a16="http://schemas.microsoft.com/office/drawing/2014/main" id="{D1C1704F-DA56-E3E1-DE2D-CC8DFA021A2F}"/>
              </a:ext>
            </a:extLst>
          </p:cNvPr>
          <p:cNvSpPr>
            <a:spLocks noGrp="1"/>
          </p:cNvSpPr>
          <p:nvPr>
            <p:ph idx="76"/>
          </p:nvPr>
        </p:nvSpPr>
        <p:spPr/>
        <p:txBody>
          <a:bodyPr/>
          <a:lstStyle/>
          <a:p>
            <a:r>
              <a:rPr lang="en-US" dirty="0" err="1"/>
              <a:t>Elranatamab</a:t>
            </a:r>
            <a:r>
              <a:rPr lang="en-US" dirty="0"/>
              <a:t> </a:t>
            </a:r>
          </a:p>
        </p:txBody>
      </p:sp>
      <p:sp>
        <p:nvSpPr>
          <p:cNvPr id="12" name="Content Placeholder 11">
            <a:extLst>
              <a:ext uri="{FF2B5EF4-FFF2-40B4-BE49-F238E27FC236}">
                <a16:creationId xmlns:a16="http://schemas.microsoft.com/office/drawing/2014/main" id="{F6CCC574-3F03-0A78-493A-5726B67E80A6}"/>
              </a:ext>
            </a:extLst>
          </p:cNvPr>
          <p:cNvSpPr>
            <a:spLocks noGrp="1"/>
          </p:cNvSpPr>
          <p:nvPr>
            <p:ph idx="77"/>
          </p:nvPr>
        </p:nvSpPr>
        <p:spPr/>
        <p:txBody>
          <a:bodyPr/>
          <a:lstStyle/>
          <a:p>
            <a:r>
              <a:rPr lang="en-US" dirty="0"/>
              <a:t>Talquetamab</a:t>
            </a:r>
          </a:p>
        </p:txBody>
      </p:sp>
      <p:sp>
        <p:nvSpPr>
          <p:cNvPr id="13" name="Content Placeholder 12">
            <a:extLst>
              <a:ext uri="{FF2B5EF4-FFF2-40B4-BE49-F238E27FC236}">
                <a16:creationId xmlns:a16="http://schemas.microsoft.com/office/drawing/2014/main" id="{0123A68D-141A-398E-D814-CFDF582C0620}"/>
              </a:ext>
            </a:extLst>
          </p:cNvPr>
          <p:cNvSpPr>
            <a:spLocks noGrp="1"/>
          </p:cNvSpPr>
          <p:nvPr>
            <p:ph idx="78"/>
          </p:nvPr>
        </p:nvSpPr>
        <p:spPr/>
        <p:txBody>
          <a:bodyPr/>
          <a:lstStyle/>
          <a:p>
            <a:r>
              <a:rPr lang="en-US" dirty="0"/>
              <a:t>Agent</a:t>
            </a:r>
          </a:p>
        </p:txBody>
      </p:sp>
      <p:sp>
        <p:nvSpPr>
          <p:cNvPr id="14" name="Content Placeholder 13">
            <a:extLst>
              <a:ext uri="{FF2B5EF4-FFF2-40B4-BE49-F238E27FC236}">
                <a16:creationId xmlns:a16="http://schemas.microsoft.com/office/drawing/2014/main" id="{68AB229A-3780-76FD-0ECB-BA2B78777B10}"/>
              </a:ext>
            </a:extLst>
          </p:cNvPr>
          <p:cNvSpPr>
            <a:spLocks noGrp="1"/>
          </p:cNvSpPr>
          <p:nvPr>
            <p:ph idx="79"/>
          </p:nvPr>
        </p:nvSpPr>
        <p:spPr/>
        <p:txBody>
          <a:bodyPr/>
          <a:lstStyle/>
          <a:p>
            <a:r>
              <a:rPr lang="en-US" sz="2100" dirty="0"/>
              <a:t>Teclistamab was poorly tolerated </a:t>
            </a:r>
            <a:br>
              <a:rPr lang="en-US" sz="2100" dirty="0"/>
            </a:br>
            <a:r>
              <a:rPr lang="en-US" sz="2100" dirty="0"/>
              <a:t>and had to be abandoned </a:t>
            </a:r>
          </a:p>
        </p:txBody>
      </p:sp>
      <p:sp>
        <p:nvSpPr>
          <p:cNvPr id="15" name="Content Placeholder 14">
            <a:extLst>
              <a:ext uri="{FF2B5EF4-FFF2-40B4-BE49-F238E27FC236}">
                <a16:creationId xmlns:a16="http://schemas.microsoft.com/office/drawing/2014/main" id="{FF401BC5-26F9-A0CA-624B-5DFA388189B8}"/>
              </a:ext>
            </a:extLst>
          </p:cNvPr>
          <p:cNvSpPr>
            <a:spLocks noGrp="1"/>
          </p:cNvSpPr>
          <p:nvPr>
            <p:ph idx="80"/>
          </p:nvPr>
        </p:nvSpPr>
        <p:spPr/>
        <p:txBody>
          <a:bodyPr/>
          <a:lstStyle/>
          <a:p>
            <a:r>
              <a:rPr lang="en-US" dirty="0"/>
              <a:t>91</a:t>
            </a:r>
          </a:p>
        </p:txBody>
      </p:sp>
      <p:sp>
        <p:nvSpPr>
          <p:cNvPr id="16" name="Content Placeholder 15">
            <a:extLst>
              <a:ext uri="{FF2B5EF4-FFF2-40B4-BE49-F238E27FC236}">
                <a16:creationId xmlns:a16="http://schemas.microsoft.com/office/drawing/2014/main" id="{F027BC5D-17FE-A6FB-69EA-0FCFC6577BB2}"/>
              </a:ext>
            </a:extLst>
          </p:cNvPr>
          <p:cNvSpPr>
            <a:spLocks noGrp="1"/>
          </p:cNvSpPr>
          <p:nvPr>
            <p:ph idx="81"/>
          </p:nvPr>
        </p:nvSpPr>
        <p:spPr/>
        <p:txBody>
          <a:bodyPr/>
          <a:lstStyle/>
          <a:p>
            <a:r>
              <a:rPr lang="en-US" dirty="0" err="1"/>
              <a:t>Elranatamab</a:t>
            </a:r>
            <a:r>
              <a:rPr lang="en-US" dirty="0"/>
              <a:t> </a:t>
            </a:r>
          </a:p>
        </p:txBody>
      </p:sp>
    </p:spTree>
    <p:extLst>
      <p:ext uri="{BB962C8B-B14F-4D97-AF65-F5344CB8AC3E}">
        <p14:creationId xmlns:p14="http://schemas.microsoft.com/office/powerpoint/2010/main" val="2581569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1DBF93F8-6F96-577E-8D37-730F182E655F}"/>
              </a:ext>
            </a:extLst>
          </p:cNvPr>
          <p:cNvSpPr>
            <a:spLocks noGrp="1"/>
          </p:cNvSpPr>
          <p:nvPr>
            <p:ph idx="47"/>
          </p:nvPr>
        </p:nvSpPr>
        <p:spPr/>
        <p:txBody>
          <a:bodyPr/>
          <a:lstStyle/>
          <a:p>
            <a:r>
              <a:rPr lang="en-US" dirty="0"/>
              <a:t>Typically don’t use</a:t>
            </a:r>
          </a:p>
        </p:txBody>
      </p:sp>
      <p:sp>
        <p:nvSpPr>
          <p:cNvPr id="18" name="Content Placeholder 17">
            <a:extLst>
              <a:ext uri="{FF2B5EF4-FFF2-40B4-BE49-F238E27FC236}">
                <a16:creationId xmlns:a16="http://schemas.microsoft.com/office/drawing/2014/main" id="{E14016CE-E02B-CA10-220F-2C619FDDB6C4}"/>
              </a:ext>
            </a:extLst>
          </p:cNvPr>
          <p:cNvSpPr>
            <a:spLocks noGrp="1"/>
          </p:cNvSpPr>
          <p:nvPr>
            <p:ph idx="48"/>
          </p:nvPr>
        </p:nvSpPr>
        <p:spPr/>
        <p:txBody>
          <a:bodyPr/>
          <a:lstStyle/>
          <a:p>
            <a:r>
              <a:rPr lang="en-US" dirty="0"/>
              <a:t>All patients receive preemptive </a:t>
            </a:r>
            <a:r>
              <a:rPr lang="en-US" dirty="0" err="1"/>
              <a:t>toci</a:t>
            </a:r>
            <a:endParaRPr lang="en-US" dirty="0"/>
          </a:p>
        </p:txBody>
      </p:sp>
      <p:sp>
        <p:nvSpPr>
          <p:cNvPr id="19" name="Content Placeholder 18">
            <a:extLst>
              <a:ext uri="{FF2B5EF4-FFF2-40B4-BE49-F238E27FC236}">
                <a16:creationId xmlns:a16="http://schemas.microsoft.com/office/drawing/2014/main" id="{09985BB9-397E-C3D5-FB02-0F1FE1016253}"/>
              </a:ext>
            </a:extLst>
          </p:cNvPr>
          <p:cNvSpPr>
            <a:spLocks noGrp="1"/>
          </p:cNvSpPr>
          <p:nvPr>
            <p:ph idx="49"/>
          </p:nvPr>
        </p:nvSpPr>
        <p:spPr/>
        <p:txBody>
          <a:bodyPr/>
          <a:lstStyle/>
          <a:p>
            <a:r>
              <a:rPr lang="en-US" dirty="0"/>
              <a:t>None (yet)</a:t>
            </a:r>
          </a:p>
        </p:txBody>
      </p:sp>
      <p:sp>
        <p:nvSpPr>
          <p:cNvPr id="20" name="Content Placeholder 19">
            <a:extLst>
              <a:ext uri="{FF2B5EF4-FFF2-40B4-BE49-F238E27FC236}">
                <a16:creationId xmlns:a16="http://schemas.microsoft.com/office/drawing/2014/main" id="{FC22EB75-E90C-F4AF-3133-5880EB647B5A}"/>
              </a:ext>
            </a:extLst>
          </p:cNvPr>
          <p:cNvSpPr>
            <a:spLocks noGrp="1"/>
          </p:cNvSpPr>
          <p:nvPr>
            <p:ph idx="50"/>
          </p:nvPr>
        </p:nvSpPr>
        <p:spPr/>
        <p:txBody>
          <a:bodyPr/>
          <a:lstStyle/>
          <a:p>
            <a:r>
              <a:rPr lang="en-US" dirty="0"/>
              <a:t>High disease burden or baseline ferritin </a:t>
            </a:r>
          </a:p>
        </p:txBody>
      </p:sp>
      <p:sp>
        <p:nvSpPr>
          <p:cNvPr id="21" name="Content Placeholder 20">
            <a:extLst>
              <a:ext uri="{FF2B5EF4-FFF2-40B4-BE49-F238E27FC236}">
                <a16:creationId xmlns:a16="http://schemas.microsoft.com/office/drawing/2014/main" id="{F3DAC806-929A-6790-B2B3-322792454DCC}"/>
              </a:ext>
            </a:extLst>
          </p:cNvPr>
          <p:cNvSpPr>
            <a:spLocks noGrp="1"/>
          </p:cNvSpPr>
          <p:nvPr>
            <p:ph idx="51"/>
          </p:nvPr>
        </p:nvSpPr>
        <p:spPr/>
        <p:txBody>
          <a:bodyPr/>
          <a:lstStyle/>
          <a:p>
            <a:r>
              <a:rPr lang="en-US" dirty="0"/>
              <a:t>Low threshold to use now </a:t>
            </a:r>
          </a:p>
        </p:txBody>
      </p:sp>
      <p:sp>
        <p:nvSpPr>
          <p:cNvPr id="8" name="Title 7">
            <a:extLst>
              <a:ext uri="{FF2B5EF4-FFF2-40B4-BE49-F238E27FC236}">
                <a16:creationId xmlns:a16="http://schemas.microsoft.com/office/drawing/2014/main" id="{D104D280-13E4-607B-51B1-EBAA841FD45B}"/>
              </a:ext>
            </a:extLst>
          </p:cNvPr>
          <p:cNvSpPr>
            <a:spLocks noGrp="1"/>
          </p:cNvSpPr>
          <p:nvPr>
            <p:ph type="title"/>
          </p:nvPr>
        </p:nvSpPr>
        <p:spPr>
          <a:xfrm>
            <a:off x="551384" y="0"/>
            <a:ext cx="10960912" cy="1023414"/>
          </a:xfrm>
        </p:spPr>
        <p:txBody>
          <a:bodyPr/>
          <a:lstStyle/>
          <a:p>
            <a:r>
              <a:rPr lang="en-US" dirty="0"/>
              <a:t>In what situations, if any, do you utilize preemptive tocilizumab prior to administering a bispecific antibody to a patient with relapsed/refractory MM?</a:t>
            </a:r>
          </a:p>
        </p:txBody>
      </p:sp>
      <p:sp>
        <p:nvSpPr>
          <p:cNvPr id="22" name="Content Placeholder 21">
            <a:extLst>
              <a:ext uri="{FF2B5EF4-FFF2-40B4-BE49-F238E27FC236}">
                <a16:creationId xmlns:a16="http://schemas.microsoft.com/office/drawing/2014/main" id="{143349D9-DF0B-8A39-5B94-541B561981C8}"/>
              </a:ext>
            </a:extLst>
          </p:cNvPr>
          <p:cNvSpPr>
            <a:spLocks noGrp="1"/>
          </p:cNvSpPr>
          <p:nvPr>
            <p:ph idx="52"/>
          </p:nvPr>
        </p:nvSpPr>
        <p:spPr/>
        <p:txBody>
          <a:bodyPr/>
          <a:lstStyle/>
          <a:p>
            <a:r>
              <a:rPr lang="en-US" dirty="0"/>
              <a:t>High disease burden</a:t>
            </a:r>
          </a:p>
        </p:txBody>
      </p:sp>
    </p:spTree>
    <p:extLst>
      <p:ext uri="{BB962C8B-B14F-4D97-AF65-F5344CB8AC3E}">
        <p14:creationId xmlns:p14="http://schemas.microsoft.com/office/powerpoint/2010/main" val="1714318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13751-4C21-1217-04E2-DA3D9986EA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B6D597D-6D84-EB64-938E-00A5517B7773}"/>
              </a:ext>
            </a:extLst>
          </p:cNvPr>
          <p:cNvSpPr/>
          <p:nvPr/>
        </p:nvSpPr>
        <p:spPr bwMode="auto">
          <a:xfrm>
            <a:off x="643018" y="3288160"/>
            <a:ext cx="10225136" cy="86092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70ACDBA-6F2B-C989-6967-33895A30D8A0}"/>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201FAED0-530C-DDED-D679-28ED0961913E}"/>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F659638D-4467-5FB8-7D28-69DD12C36100}"/>
              </a:ext>
            </a:extLst>
          </p:cNvPr>
          <p:cNvSpPr txBox="1">
            <a:spLocks/>
          </p:cNvSpPr>
          <p:nvPr/>
        </p:nvSpPr>
        <p:spPr bwMode="auto">
          <a:xfrm>
            <a:off x="1003385" y="1139802"/>
            <a:ext cx="9917151"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rgbClr val="0432FF"/>
                </a:solidFill>
              </a:rPr>
              <a:t>Module 1: </a:t>
            </a:r>
            <a:r>
              <a:rPr lang="en-US" sz="2600" kern="0" dirty="0">
                <a:solidFill>
                  <a:schemeClr val="tx1"/>
                </a:solidFill>
              </a:rPr>
              <a:t>A farmer with myeloma; is myeloma the new CML? </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CAR T-cell therapy</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Bispecific antibodies </a:t>
            </a:r>
          </a:p>
          <a:p>
            <a:pPr marL="98425" indent="0">
              <a:lnSpc>
                <a:spcPct val="100000"/>
              </a:lnSpc>
              <a:spcBef>
                <a:spcPts val="1200"/>
              </a:spcBef>
              <a:spcAft>
                <a:spcPts val="0"/>
              </a:spcAft>
              <a:buNone/>
            </a:pPr>
            <a:r>
              <a:rPr lang="en-US" sz="2600" kern="0" dirty="0">
                <a:solidFill>
                  <a:schemeClr val="bg1"/>
                </a:solidFill>
              </a:rPr>
              <a:t>Module 5: Antibody-drug conjugates; a patient on </a:t>
            </a:r>
            <a:r>
              <a:rPr lang="en-US" sz="2600" kern="0" dirty="0" err="1">
                <a:solidFill>
                  <a:schemeClr val="bg1"/>
                </a:solidFill>
              </a:rPr>
              <a:t>belantamab</a:t>
            </a:r>
            <a:r>
              <a:rPr lang="en-US" sz="2600" kern="0" dirty="0">
                <a:solidFill>
                  <a:schemeClr val="bg1"/>
                </a:solidFill>
              </a:rPr>
              <a:t> </a:t>
            </a:r>
            <a:r>
              <a:rPr lang="en-US" sz="2600" kern="0" dirty="0" err="1">
                <a:solidFill>
                  <a:schemeClr val="bg1"/>
                </a:solidFill>
              </a:rPr>
              <a:t>mafodotin</a:t>
            </a:r>
            <a:r>
              <a:rPr lang="en-US" sz="2600" kern="0" dirty="0">
                <a:solidFill>
                  <a:schemeClr val="bg1"/>
                </a:solidFill>
              </a:rPr>
              <a:t> for 3 years</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Treatment options for relapsed disease </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Alternative therapies </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164 questions</a:t>
            </a:r>
          </a:p>
        </p:txBody>
      </p:sp>
    </p:spTree>
    <p:custDataLst>
      <p:tags r:id="rId1"/>
    </p:custDataLst>
    <p:extLst>
      <p:ext uri="{BB962C8B-B14F-4D97-AF65-F5344CB8AC3E}">
        <p14:creationId xmlns:p14="http://schemas.microsoft.com/office/powerpoint/2010/main" val="2488014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C753F-38D2-5010-9745-78733CD824B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09A1155-BA46-95EA-9314-A298448151E1}"/>
              </a:ext>
            </a:extLst>
          </p:cNvPr>
          <p:cNvSpPr/>
          <p:nvPr/>
        </p:nvSpPr>
        <p:spPr bwMode="auto">
          <a:xfrm>
            <a:off x="1007220" y="404664"/>
            <a:ext cx="10177559" cy="145092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DC9A6AA-BDDE-E03F-C951-274497AE8772}"/>
              </a:ext>
            </a:extLst>
          </p:cNvPr>
          <p:cNvSpPr>
            <a:spLocks noGrp="1"/>
          </p:cNvSpPr>
          <p:nvPr>
            <p:ph type="title"/>
          </p:nvPr>
        </p:nvSpPr>
        <p:spPr>
          <a:xfrm>
            <a:off x="1641669" y="829273"/>
            <a:ext cx="8908660" cy="804283"/>
          </a:xfrm>
        </p:spPr>
        <p:txBody>
          <a:bodyPr lIns="91440" tIns="91440" rIns="91440" bIns="182880"/>
          <a:lstStyle/>
          <a:p>
            <a:r>
              <a:rPr lang="en-US" sz="3600" dirty="0">
                <a:solidFill>
                  <a:schemeClr val="bg1"/>
                </a:solidFill>
              </a:rPr>
              <a:t>Antibody-drug conjugates; a patient on belantamab mafodotin for 3 years</a:t>
            </a:r>
          </a:p>
        </p:txBody>
      </p:sp>
      <p:pic>
        <p:nvPicPr>
          <p:cNvPr id="5" name="Picture 4" descr="A person wearing glasses and a blue plaid shirt&#10;&#10;AI-generated content may be incorrect.">
            <a:extLst>
              <a:ext uri="{FF2B5EF4-FFF2-40B4-BE49-F238E27FC236}">
                <a16:creationId xmlns:a16="http://schemas.microsoft.com/office/drawing/2014/main" id="{AD8F851A-6991-22AE-DDFD-52E996931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696" y="2215809"/>
            <a:ext cx="6402608"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5107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07125-8205-1171-490A-E5EBE261634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DC8DF8-ACEB-32DF-83C7-B35864FC07A2}"/>
              </a:ext>
            </a:extLst>
          </p:cNvPr>
          <p:cNvSpPr>
            <a:spLocks noGrp="1"/>
          </p:cNvSpPr>
          <p:nvPr>
            <p:ph idx="47"/>
          </p:nvPr>
        </p:nvSpPr>
        <p:spPr/>
        <p:txBody>
          <a:bodyPr/>
          <a:lstStyle/>
          <a:p>
            <a:r>
              <a:rPr lang="en-US" dirty="0"/>
              <a:t>20 patients </a:t>
            </a:r>
          </a:p>
        </p:txBody>
      </p:sp>
      <p:sp>
        <p:nvSpPr>
          <p:cNvPr id="3" name="Content Placeholder 2">
            <a:extLst>
              <a:ext uri="{FF2B5EF4-FFF2-40B4-BE49-F238E27FC236}">
                <a16:creationId xmlns:a16="http://schemas.microsoft.com/office/drawing/2014/main" id="{BCD8BC90-0A1A-963B-A8CA-3908D0947A61}"/>
              </a:ext>
            </a:extLst>
          </p:cNvPr>
          <p:cNvSpPr>
            <a:spLocks noGrp="1"/>
          </p:cNvSpPr>
          <p:nvPr>
            <p:ph idx="48"/>
          </p:nvPr>
        </p:nvSpPr>
        <p:spPr/>
        <p:txBody>
          <a:bodyPr/>
          <a:lstStyle/>
          <a:p>
            <a:r>
              <a:rPr lang="en-US" dirty="0"/>
              <a:t>10 to 15 patients</a:t>
            </a:r>
          </a:p>
        </p:txBody>
      </p:sp>
      <p:sp>
        <p:nvSpPr>
          <p:cNvPr id="4" name="Content Placeholder 3">
            <a:extLst>
              <a:ext uri="{FF2B5EF4-FFF2-40B4-BE49-F238E27FC236}">
                <a16:creationId xmlns:a16="http://schemas.microsoft.com/office/drawing/2014/main" id="{C8F060B7-F518-CB6C-E47E-879DE856615C}"/>
              </a:ext>
            </a:extLst>
          </p:cNvPr>
          <p:cNvSpPr>
            <a:spLocks noGrp="1"/>
          </p:cNvSpPr>
          <p:nvPr>
            <p:ph idx="49"/>
          </p:nvPr>
        </p:nvSpPr>
        <p:spPr/>
        <p:txBody>
          <a:bodyPr/>
          <a:lstStyle/>
          <a:p>
            <a:r>
              <a:rPr lang="en-US" dirty="0"/>
              <a:t>5 patients</a:t>
            </a:r>
          </a:p>
        </p:txBody>
      </p:sp>
      <p:sp>
        <p:nvSpPr>
          <p:cNvPr id="5" name="Content Placeholder 4">
            <a:extLst>
              <a:ext uri="{FF2B5EF4-FFF2-40B4-BE49-F238E27FC236}">
                <a16:creationId xmlns:a16="http://schemas.microsoft.com/office/drawing/2014/main" id="{B7A73ED9-72B1-3B91-56A3-A821EBE2C63B}"/>
              </a:ext>
            </a:extLst>
          </p:cNvPr>
          <p:cNvSpPr>
            <a:spLocks noGrp="1"/>
          </p:cNvSpPr>
          <p:nvPr>
            <p:ph idx="50"/>
          </p:nvPr>
        </p:nvSpPr>
        <p:spPr/>
        <p:txBody>
          <a:bodyPr/>
          <a:lstStyle/>
          <a:p>
            <a:r>
              <a:rPr lang="en-US" dirty="0"/>
              <a:t>20 patients</a:t>
            </a:r>
          </a:p>
        </p:txBody>
      </p:sp>
      <p:sp>
        <p:nvSpPr>
          <p:cNvPr id="6" name="Content Placeholder 5">
            <a:extLst>
              <a:ext uri="{FF2B5EF4-FFF2-40B4-BE49-F238E27FC236}">
                <a16:creationId xmlns:a16="http://schemas.microsoft.com/office/drawing/2014/main" id="{063EE82D-844A-D8D8-D5B6-B6BA396E8490}"/>
              </a:ext>
            </a:extLst>
          </p:cNvPr>
          <p:cNvSpPr>
            <a:spLocks noGrp="1"/>
          </p:cNvSpPr>
          <p:nvPr>
            <p:ph idx="51"/>
          </p:nvPr>
        </p:nvSpPr>
        <p:spPr/>
        <p:txBody>
          <a:bodyPr/>
          <a:lstStyle/>
          <a:p>
            <a:r>
              <a:rPr lang="en-US" dirty="0"/>
              <a:t>20% to 30%</a:t>
            </a:r>
          </a:p>
        </p:txBody>
      </p:sp>
      <p:sp>
        <p:nvSpPr>
          <p:cNvPr id="7" name="Title 6">
            <a:extLst>
              <a:ext uri="{FF2B5EF4-FFF2-40B4-BE49-F238E27FC236}">
                <a16:creationId xmlns:a16="http://schemas.microsoft.com/office/drawing/2014/main" id="{28A2154E-4B99-822F-8776-B1E9EA8E321A}"/>
              </a:ext>
            </a:extLst>
          </p:cNvPr>
          <p:cNvSpPr>
            <a:spLocks noGrp="1"/>
          </p:cNvSpPr>
          <p:nvPr>
            <p:ph type="title"/>
          </p:nvPr>
        </p:nvSpPr>
        <p:spPr/>
        <p:txBody>
          <a:bodyPr/>
          <a:lstStyle/>
          <a:p>
            <a:r>
              <a:rPr lang="en-US" dirty="0"/>
              <a:t>If </a:t>
            </a:r>
            <a:r>
              <a:rPr lang="en-US" dirty="0" err="1"/>
              <a:t>belantamab</a:t>
            </a:r>
            <a:r>
              <a:rPr lang="en-US" dirty="0"/>
              <a:t> </a:t>
            </a:r>
            <a:r>
              <a:rPr lang="en-US" dirty="0" err="1"/>
              <a:t>mafodotin</a:t>
            </a:r>
            <a:r>
              <a:rPr lang="en-US" dirty="0"/>
              <a:t> were available, to approximately how many patients currently in your practice would you want to administer it as their next line of treatment?</a:t>
            </a:r>
          </a:p>
        </p:txBody>
      </p:sp>
      <p:sp>
        <p:nvSpPr>
          <p:cNvPr id="8" name="Content Placeholder 7">
            <a:extLst>
              <a:ext uri="{FF2B5EF4-FFF2-40B4-BE49-F238E27FC236}">
                <a16:creationId xmlns:a16="http://schemas.microsoft.com/office/drawing/2014/main" id="{6F31821E-4B94-9B56-03C6-D39C24A0BEA2}"/>
              </a:ext>
            </a:extLst>
          </p:cNvPr>
          <p:cNvSpPr>
            <a:spLocks noGrp="1"/>
          </p:cNvSpPr>
          <p:nvPr>
            <p:ph idx="52"/>
          </p:nvPr>
        </p:nvSpPr>
        <p:spPr/>
        <p:txBody>
          <a:bodyPr/>
          <a:lstStyle/>
          <a:p>
            <a:r>
              <a:rPr lang="en-US" dirty="0"/>
              <a:t>20%</a:t>
            </a:r>
          </a:p>
        </p:txBody>
      </p:sp>
    </p:spTree>
    <p:extLst>
      <p:ext uri="{BB962C8B-B14F-4D97-AF65-F5344CB8AC3E}">
        <p14:creationId xmlns:p14="http://schemas.microsoft.com/office/powerpoint/2010/main" val="3270813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52089-CBAF-B66A-CC35-70075BB935F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E3DA4E-9129-4D5F-B1A6-D43534FA547C}"/>
              </a:ext>
            </a:extLst>
          </p:cNvPr>
          <p:cNvSpPr>
            <a:spLocks noGrp="1"/>
          </p:cNvSpPr>
          <p:nvPr>
            <p:ph idx="47"/>
          </p:nvPr>
        </p:nvSpPr>
        <p:spPr/>
        <p:txBody>
          <a:bodyPr/>
          <a:lstStyle/>
          <a:p>
            <a:r>
              <a:rPr lang="en-US" sz="2200" dirty="0"/>
              <a:t>I would consider at second line for patients when CAR T is either </a:t>
            </a:r>
            <a:br>
              <a:rPr lang="en-US" sz="2200" dirty="0"/>
            </a:br>
            <a:r>
              <a:rPr lang="en-US" sz="2200" dirty="0"/>
              <a:t>not available or would take too long to coordinate</a:t>
            </a:r>
          </a:p>
        </p:txBody>
      </p:sp>
      <p:sp>
        <p:nvSpPr>
          <p:cNvPr id="3" name="Content Placeholder 2">
            <a:extLst>
              <a:ext uri="{FF2B5EF4-FFF2-40B4-BE49-F238E27FC236}">
                <a16:creationId xmlns:a16="http://schemas.microsoft.com/office/drawing/2014/main" id="{81768EA5-5EE2-A611-B346-3E70CEBC1FB9}"/>
              </a:ext>
            </a:extLst>
          </p:cNvPr>
          <p:cNvSpPr>
            <a:spLocks noGrp="1"/>
          </p:cNvSpPr>
          <p:nvPr>
            <p:ph idx="48"/>
          </p:nvPr>
        </p:nvSpPr>
        <p:spPr/>
        <p:txBody>
          <a:bodyPr/>
          <a:lstStyle/>
          <a:p>
            <a:r>
              <a:rPr lang="en-US" sz="2200" dirty="0"/>
              <a:t>Many patients don’t want the risk and complicated schedule with </a:t>
            </a:r>
            <a:br>
              <a:rPr lang="en-US" sz="2200" dirty="0"/>
            </a:br>
            <a:r>
              <a:rPr lang="en-US" sz="2200" dirty="0"/>
              <a:t>a TCE or CAR T. In first relapse the PFS is the same as a CAR T</a:t>
            </a:r>
          </a:p>
        </p:txBody>
      </p:sp>
      <p:sp>
        <p:nvSpPr>
          <p:cNvPr id="4" name="Content Placeholder 3">
            <a:extLst>
              <a:ext uri="{FF2B5EF4-FFF2-40B4-BE49-F238E27FC236}">
                <a16:creationId xmlns:a16="http://schemas.microsoft.com/office/drawing/2014/main" id="{0882A183-92D6-98C9-3F0A-ED4B3234F8AC}"/>
              </a:ext>
            </a:extLst>
          </p:cNvPr>
          <p:cNvSpPr>
            <a:spLocks noGrp="1"/>
          </p:cNvSpPr>
          <p:nvPr>
            <p:ph idx="49"/>
          </p:nvPr>
        </p:nvSpPr>
        <p:spPr/>
        <p:txBody>
          <a:bodyPr/>
          <a:lstStyle/>
          <a:p>
            <a:r>
              <a:rPr lang="en-US" dirty="0"/>
              <a:t>After CAR T and bispecifics</a:t>
            </a:r>
          </a:p>
        </p:txBody>
      </p:sp>
      <p:sp>
        <p:nvSpPr>
          <p:cNvPr id="5" name="Content Placeholder 4">
            <a:extLst>
              <a:ext uri="{FF2B5EF4-FFF2-40B4-BE49-F238E27FC236}">
                <a16:creationId xmlns:a16="http://schemas.microsoft.com/office/drawing/2014/main" id="{7A33FA8B-8590-958A-92E6-6DB1DCEB7B36}"/>
              </a:ext>
            </a:extLst>
          </p:cNvPr>
          <p:cNvSpPr>
            <a:spLocks noGrp="1"/>
          </p:cNvSpPr>
          <p:nvPr>
            <p:ph idx="50"/>
          </p:nvPr>
        </p:nvSpPr>
        <p:spPr/>
        <p:txBody>
          <a:bodyPr/>
          <a:lstStyle/>
          <a:p>
            <a:r>
              <a:rPr lang="en-US" dirty="0"/>
              <a:t>Frail, older patients who would not be candidates for CAR T or TCE </a:t>
            </a:r>
          </a:p>
        </p:txBody>
      </p:sp>
      <p:sp>
        <p:nvSpPr>
          <p:cNvPr id="6" name="Content Placeholder 5">
            <a:extLst>
              <a:ext uri="{FF2B5EF4-FFF2-40B4-BE49-F238E27FC236}">
                <a16:creationId xmlns:a16="http://schemas.microsoft.com/office/drawing/2014/main" id="{B2224A57-047C-6BB3-D1C7-D040315E5736}"/>
              </a:ext>
            </a:extLst>
          </p:cNvPr>
          <p:cNvSpPr>
            <a:spLocks noGrp="1"/>
          </p:cNvSpPr>
          <p:nvPr>
            <p:ph idx="51"/>
          </p:nvPr>
        </p:nvSpPr>
        <p:spPr/>
        <p:txBody>
          <a:bodyPr/>
          <a:lstStyle/>
          <a:p>
            <a:r>
              <a:rPr lang="en-US" dirty="0"/>
              <a:t>Early relapse after CD38, also after CAR T or bispecific failure </a:t>
            </a:r>
          </a:p>
        </p:txBody>
      </p:sp>
      <p:sp>
        <p:nvSpPr>
          <p:cNvPr id="7" name="Title 6">
            <a:extLst>
              <a:ext uri="{FF2B5EF4-FFF2-40B4-BE49-F238E27FC236}">
                <a16:creationId xmlns:a16="http://schemas.microsoft.com/office/drawing/2014/main" id="{C34C15A2-8128-BDB8-D592-4ADFEF64BD33}"/>
              </a:ext>
            </a:extLst>
          </p:cNvPr>
          <p:cNvSpPr>
            <a:spLocks noGrp="1"/>
          </p:cNvSpPr>
          <p:nvPr>
            <p:ph type="title"/>
          </p:nvPr>
        </p:nvSpPr>
        <p:spPr/>
        <p:txBody>
          <a:bodyPr/>
          <a:lstStyle/>
          <a:p>
            <a:r>
              <a:rPr lang="en-US" dirty="0"/>
              <a:t>If </a:t>
            </a:r>
            <a:r>
              <a:rPr lang="en-US" dirty="0" err="1"/>
              <a:t>belantamab</a:t>
            </a:r>
            <a:r>
              <a:rPr lang="en-US" dirty="0"/>
              <a:t> </a:t>
            </a:r>
            <a:r>
              <a:rPr lang="en-US" dirty="0" err="1"/>
              <a:t>mafodotin</a:t>
            </a:r>
            <a:r>
              <a:rPr lang="en-US" dirty="0"/>
              <a:t> were to become available again, for which patients with relapsed/refractory MM, if any, would you prioritize its use?</a:t>
            </a:r>
          </a:p>
        </p:txBody>
      </p:sp>
      <p:sp>
        <p:nvSpPr>
          <p:cNvPr id="8" name="Content Placeholder 7">
            <a:extLst>
              <a:ext uri="{FF2B5EF4-FFF2-40B4-BE49-F238E27FC236}">
                <a16:creationId xmlns:a16="http://schemas.microsoft.com/office/drawing/2014/main" id="{27E6BC1A-1D24-47CC-BF44-4FA7F0392C54}"/>
              </a:ext>
            </a:extLst>
          </p:cNvPr>
          <p:cNvSpPr>
            <a:spLocks noGrp="1"/>
          </p:cNvSpPr>
          <p:nvPr>
            <p:ph idx="52"/>
          </p:nvPr>
        </p:nvSpPr>
        <p:spPr/>
        <p:txBody>
          <a:bodyPr/>
          <a:lstStyle/>
          <a:p>
            <a:r>
              <a:rPr lang="en-US" dirty="0"/>
              <a:t>After CAR T and bispecifics</a:t>
            </a:r>
          </a:p>
        </p:txBody>
      </p:sp>
      <p:sp>
        <p:nvSpPr>
          <p:cNvPr id="9" name="TextBox 8">
            <a:extLst>
              <a:ext uri="{FF2B5EF4-FFF2-40B4-BE49-F238E27FC236}">
                <a16:creationId xmlns:a16="http://schemas.microsoft.com/office/drawing/2014/main" id="{25C526D5-E306-A243-E7AA-794CA0B896B1}"/>
              </a:ext>
            </a:extLst>
          </p:cNvPr>
          <p:cNvSpPr txBox="1"/>
          <p:nvPr/>
        </p:nvSpPr>
        <p:spPr>
          <a:xfrm>
            <a:off x="516621" y="6138013"/>
            <a:ext cx="250248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TCE = bispecific T-cell engager</a:t>
            </a:r>
          </a:p>
        </p:txBody>
      </p:sp>
    </p:spTree>
    <p:extLst>
      <p:ext uri="{BB962C8B-B14F-4D97-AF65-F5344CB8AC3E}">
        <p14:creationId xmlns:p14="http://schemas.microsoft.com/office/powerpoint/2010/main" val="74224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8B96C-2C96-0CEA-18D8-BDB152755B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7DBE92-07BB-6187-D9EA-E6CEEEDE2DD7}"/>
              </a:ext>
            </a:extLst>
          </p:cNvPr>
          <p:cNvSpPr>
            <a:spLocks noGrp="1"/>
          </p:cNvSpPr>
          <p:nvPr>
            <p:ph idx="47"/>
          </p:nvPr>
        </p:nvSpPr>
        <p:spPr/>
        <p:txBody>
          <a:bodyPr/>
          <a:lstStyle/>
          <a:p>
            <a:r>
              <a:rPr lang="en-US" sz="2200" dirty="0"/>
              <a:t>I am interested in trials showing benefit in first line, </a:t>
            </a:r>
            <a:br>
              <a:rPr lang="en-US" sz="2200" dirty="0"/>
            </a:br>
            <a:r>
              <a:rPr lang="en-US" sz="2200" dirty="0"/>
              <a:t>but certainly second line</a:t>
            </a:r>
          </a:p>
        </p:txBody>
      </p:sp>
      <p:sp>
        <p:nvSpPr>
          <p:cNvPr id="3" name="Content Placeholder 2">
            <a:extLst>
              <a:ext uri="{FF2B5EF4-FFF2-40B4-BE49-F238E27FC236}">
                <a16:creationId xmlns:a16="http://schemas.microsoft.com/office/drawing/2014/main" id="{BDD95F2A-3056-F061-CEC7-44DACECA8A6A}"/>
              </a:ext>
            </a:extLst>
          </p:cNvPr>
          <p:cNvSpPr>
            <a:spLocks noGrp="1"/>
          </p:cNvSpPr>
          <p:nvPr>
            <p:ph idx="48"/>
          </p:nvPr>
        </p:nvSpPr>
        <p:spPr/>
        <p:txBody>
          <a:bodyPr/>
          <a:lstStyle/>
          <a:p>
            <a:r>
              <a:rPr lang="en-US" dirty="0"/>
              <a:t>First relapse</a:t>
            </a:r>
          </a:p>
        </p:txBody>
      </p:sp>
      <p:sp>
        <p:nvSpPr>
          <p:cNvPr id="4" name="Content Placeholder 3">
            <a:extLst>
              <a:ext uri="{FF2B5EF4-FFF2-40B4-BE49-F238E27FC236}">
                <a16:creationId xmlns:a16="http://schemas.microsoft.com/office/drawing/2014/main" id="{A6BD315B-1253-7E84-9675-77B8607C7374}"/>
              </a:ext>
            </a:extLst>
          </p:cNvPr>
          <p:cNvSpPr>
            <a:spLocks noGrp="1"/>
          </p:cNvSpPr>
          <p:nvPr>
            <p:ph idx="49"/>
          </p:nvPr>
        </p:nvSpPr>
        <p:spPr/>
        <p:txBody>
          <a:bodyPr/>
          <a:lstStyle/>
          <a:p>
            <a:r>
              <a:rPr lang="en-US" dirty="0"/>
              <a:t>Likely third line and beyond </a:t>
            </a:r>
          </a:p>
        </p:txBody>
      </p:sp>
      <p:sp>
        <p:nvSpPr>
          <p:cNvPr id="5" name="Content Placeholder 4">
            <a:extLst>
              <a:ext uri="{FF2B5EF4-FFF2-40B4-BE49-F238E27FC236}">
                <a16:creationId xmlns:a16="http://schemas.microsoft.com/office/drawing/2014/main" id="{A8FBF61A-9BB0-F557-F7B8-18C74D782A6E}"/>
              </a:ext>
            </a:extLst>
          </p:cNvPr>
          <p:cNvSpPr>
            <a:spLocks noGrp="1"/>
          </p:cNvSpPr>
          <p:nvPr>
            <p:ph idx="50"/>
          </p:nvPr>
        </p:nvSpPr>
        <p:spPr/>
        <p:txBody>
          <a:bodyPr/>
          <a:lstStyle/>
          <a:p>
            <a:r>
              <a:rPr lang="en-US" dirty="0"/>
              <a:t>Second line</a:t>
            </a:r>
          </a:p>
        </p:txBody>
      </p:sp>
      <p:sp>
        <p:nvSpPr>
          <p:cNvPr id="6" name="Content Placeholder 5">
            <a:extLst>
              <a:ext uri="{FF2B5EF4-FFF2-40B4-BE49-F238E27FC236}">
                <a16:creationId xmlns:a16="http://schemas.microsoft.com/office/drawing/2014/main" id="{A97B5F1A-4241-A70B-409D-0A955CE0B0C8}"/>
              </a:ext>
            </a:extLst>
          </p:cNvPr>
          <p:cNvSpPr>
            <a:spLocks noGrp="1"/>
          </p:cNvSpPr>
          <p:nvPr>
            <p:ph idx="51"/>
          </p:nvPr>
        </p:nvSpPr>
        <p:spPr/>
        <p:txBody>
          <a:bodyPr/>
          <a:lstStyle/>
          <a:p>
            <a:r>
              <a:rPr lang="en-US" dirty="0"/>
              <a:t>First relapse</a:t>
            </a:r>
          </a:p>
        </p:txBody>
      </p:sp>
      <p:sp>
        <p:nvSpPr>
          <p:cNvPr id="7" name="Title 6">
            <a:extLst>
              <a:ext uri="{FF2B5EF4-FFF2-40B4-BE49-F238E27FC236}">
                <a16:creationId xmlns:a16="http://schemas.microsoft.com/office/drawing/2014/main" id="{10EA6856-9CE7-65A3-74CF-B2BAD7E5DD9D}"/>
              </a:ext>
            </a:extLst>
          </p:cNvPr>
          <p:cNvSpPr>
            <a:spLocks noGrp="1"/>
          </p:cNvSpPr>
          <p:nvPr>
            <p:ph type="title"/>
          </p:nvPr>
        </p:nvSpPr>
        <p:spPr/>
        <p:txBody>
          <a:bodyPr/>
          <a:lstStyle/>
          <a:p>
            <a:r>
              <a:rPr lang="en-US" dirty="0"/>
              <a:t>If </a:t>
            </a:r>
            <a:r>
              <a:rPr lang="en-US" dirty="0" err="1"/>
              <a:t>belantamab</a:t>
            </a:r>
            <a:r>
              <a:rPr lang="en-US" dirty="0"/>
              <a:t> </a:t>
            </a:r>
            <a:r>
              <a:rPr lang="en-US" dirty="0" err="1"/>
              <a:t>mafodotin</a:t>
            </a:r>
            <a:r>
              <a:rPr lang="en-US" dirty="0"/>
              <a:t> were to become available again, what’s the earliest timepoint in the treatment algorithm that you would want to administer it to patients with MM?</a:t>
            </a:r>
          </a:p>
        </p:txBody>
      </p:sp>
      <p:sp>
        <p:nvSpPr>
          <p:cNvPr id="8" name="Content Placeholder 7">
            <a:extLst>
              <a:ext uri="{FF2B5EF4-FFF2-40B4-BE49-F238E27FC236}">
                <a16:creationId xmlns:a16="http://schemas.microsoft.com/office/drawing/2014/main" id="{C8D80783-14A9-723B-B195-B1DE26853E97}"/>
              </a:ext>
            </a:extLst>
          </p:cNvPr>
          <p:cNvSpPr>
            <a:spLocks noGrp="1"/>
          </p:cNvSpPr>
          <p:nvPr>
            <p:ph idx="52"/>
          </p:nvPr>
        </p:nvSpPr>
        <p:spPr/>
        <p:txBody>
          <a:bodyPr/>
          <a:lstStyle/>
          <a:p>
            <a:r>
              <a:rPr lang="en-US" dirty="0"/>
              <a:t>After 3-4 LOT</a:t>
            </a:r>
          </a:p>
        </p:txBody>
      </p:sp>
    </p:spTree>
    <p:extLst>
      <p:ext uri="{BB962C8B-B14F-4D97-AF65-F5344CB8AC3E}">
        <p14:creationId xmlns:p14="http://schemas.microsoft.com/office/powerpoint/2010/main" val="1812423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D3B5-8F80-D1FB-034C-9D1ACA402BC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078EB-0251-B42B-BF5F-C51FEE07AD75}"/>
              </a:ext>
            </a:extLst>
          </p:cNvPr>
          <p:cNvSpPr>
            <a:spLocks noGrp="1"/>
          </p:cNvSpPr>
          <p:nvPr>
            <p:ph idx="47"/>
          </p:nvPr>
        </p:nvSpPr>
        <p:spPr/>
        <p:txBody>
          <a:bodyPr/>
          <a:lstStyle/>
          <a:p>
            <a:r>
              <a:rPr lang="en-US" sz="2200" dirty="0"/>
              <a:t>Yes, patients who are receiving every 3-month </a:t>
            </a:r>
            <a:br>
              <a:rPr lang="en-US" sz="2200" dirty="0"/>
            </a:br>
            <a:r>
              <a:rPr lang="en-US" sz="2200" dirty="0"/>
              <a:t>dosing rarely have significant eye problems</a:t>
            </a:r>
          </a:p>
        </p:txBody>
      </p:sp>
      <p:sp>
        <p:nvSpPr>
          <p:cNvPr id="3" name="Content Placeholder 2">
            <a:extLst>
              <a:ext uri="{FF2B5EF4-FFF2-40B4-BE49-F238E27FC236}">
                <a16:creationId xmlns:a16="http://schemas.microsoft.com/office/drawing/2014/main" id="{A8DDEFCE-A4A9-E2F7-3244-1EE0A24D6616}"/>
              </a:ext>
            </a:extLst>
          </p:cNvPr>
          <p:cNvSpPr>
            <a:spLocks noGrp="1"/>
          </p:cNvSpPr>
          <p:nvPr>
            <p:ph idx="48"/>
          </p:nvPr>
        </p:nvSpPr>
        <p:spPr/>
        <p:txBody>
          <a:bodyPr/>
          <a:lstStyle/>
          <a:p>
            <a:r>
              <a:rPr lang="en-US" sz="2200" dirty="0"/>
              <a:t>Yes, I would dose every 8 to 12 weeks as was </a:t>
            </a:r>
            <a:br>
              <a:rPr lang="en-US" sz="2200" dirty="0"/>
            </a:br>
            <a:r>
              <a:rPr lang="en-US" sz="2200" dirty="0"/>
              <a:t>functionally done in the trial</a:t>
            </a:r>
          </a:p>
        </p:txBody>
      </p:sp>
      <p:sp>
        <p:nvSpPr>
          <p:cNvPr id="4" name="Content Placeholder 3">
            <a:extLst>
              <a:ext uri="{FF2B5EF4-FFF2-40B4-BE49-F238E27FC236}">
                <a16:creationId xmlns:a16="http://schemas.microsoft.com/office/drawing/2014/main" id="{2FDD3E0E-505C-E662-288A-646E037BECEC}"/>
              </a:ext>
            </a:extLst>
          </p:cNvPr>
          <p:cNvSpPr>
            <a:spLocks noGrp="1"/>
          </p:cNvSpPr>
          <p:nvPr>
            <p:ph idx="49"/>
          </p:nvPr>
        </p:nvSpPr>
        <p:spPr/>
        <p:txBody>
          <a:bodyPr/>
          <a:lstStyle/>
          <a:p>
            <a:r>
              <a:rPr lang="en-US" sz="2200" dirty="0"/>
              <a:t>Yes, reduced dosing and more prolonged </a:t>
            </a:r>
            <a:br>
              <a:rPr lang="en-US" sz="2200" dirty="0"/>
            </a:br>
            <a:r>
              <a:rPr lang="en-US" sz="2200" dirty="0"/>
              <a:t>schedule seem to help with serious toxicity</a:t>
            </a:r>
          </a:p>
        </p:txBody>
      </p:sp>
      <p:sp>
        <p:nvSpPr>
          <p:cNvPr id="5" name="Content Placeholder 4">
            <a:extLst>
              <a:ext uri="{FF2B5EF4-FFF2-40B4-BE49-F238E27FC236}">
                <a16:creationId xmlns:a16="http://schemas.microsoft.com/office/drawing/2014/main" id="{F1D9A921-C430-74F5-258E-DE4EAFE51F7F}"/>
              </a:ext>
            </a:extLst>
          </p:cNvPr>
          <p:cNvSpPr>
            <a:spLocks noGrp="1"/>
          </p:cNvSpPr>
          <p:nvPr>
            <p:ph idx="50"/>
          </p:nvPr>
        </p:nvSpPr>
        <p:spPr/>
        <p:txBody>
          <a:bodyPr/>
          <a:lstStyle/>
          <a:p>
            <a:r>
              <a:rPr lang="en-US" sz="2200" dirty="0"/>
              <a:t>Yes, I believe some reduction is possible, </a:t>
            </a:r>
            <a:br>
              <a:rPr lang="en-US" sz="2200" dirty="0"/>
            </a:br>
            <a:r>
              <a:rPr lang="en-US" sz="2200" dirty="0"/>
              <a:t>though not complete avoidance</a:t>
            </a:r>
          </a:p>
        </p:txBody>
      </p:sp>
      <p:sp>
        <p:nvSpPr>
          <p:cNvPr id="6" name="Content Placeholder 5">
            <a:extLst>
              <a:ext uri="{FF2B5EF4-FFF2-40B4-BE49-F238E27FC236}">
                <a16:creationId xmlns:a16="http://schemas.microsoft.com/office/drawing/2014/main" id="{AC89C08C-DDBA-98DF-E5D2-524EF64AE4D7}"/>
              </a:ext>
            </a:extLst>
          </p:cNvPr>
          <p:cNvSpPr>
            <a:spLocks noGrp="1"/>
          </p:cNvSpPr>
          <p:nvPr>
            <p:ph idx="51"/>
          </p:nvPr>
        </p:nvSpPr>
        <p:spPr/>
        <p:txBody>
          <a:bodyPr/>
          <a:lstStyle/>
          <a:p>
            <a:r>
              <a:rPr lang="en-US" sz="2200" dirty="0"/>
              <a:t>Yes, ocular toxicity in combination is moderate to mild, </a:t>
            </a:r>
            <a:br>
              <a:rPr lang="en-US" sz="2200" dirty="0"/>
            </a:br>
            <a:r>
              <a:rPr lang="en-US" sz="2200" dirty="0"/>
              <a:t>manageable and fully reversible </a:t>
            </a:r>
          </a:p>
        </p:txBody>
      </p:sp>
      <p:sp>
        <p:nvSpPr>
          <p:cNvPr id="7" name="Title 6">
            <a:extLst>
              <a:ext uri="{FF2B5EF4-FFF2-40B4-BE49-F238E27FC236}">
                <a16:creationId xmlns:a16="http://schemas.microsoft.com/office/drawing/2014/main" id="{397D047F-96DD-BE6F-AB6A-0FA60EF0E086}"/>
              </a:ext>
            </a:extLst>
          </p:cNvPr>
          <p:cNvSpPr>
            <a:spLocks noGrp="1"/>
          </p:cNvSpPr>
          <p:nvPr>
            <p:ph type="title"/>
          </p:nvPr>
        </p:nvSpPr>
        <p:spPr/>
        <p:txBody>
          <a:bodyPr/>
          <a:lstStyle/>
          <a:p>
            <a:r>
              <a:rPr lang="en-US" sz="2200" dirty="0"/>
              <a:t>If </a:t>
            </a:r>
            <a:r>
              <a:rPr lang="en-US" sz="2200" dirty="0" err="1"/>
              <a:t>belantamab</a:t>
            </a:r>
            <a:r>
              <a:rPr lang="en-US" sz="2200" dirty="0"/>
              <a:t> </a:t>
            </a:r>
            <a:r>
              <a:rPr lang="en-US" sz="2200" dirty="0" err="1"/>
              <a:t>mafodotin</a:t>
            </a:r>
            <a:r>
              <a:rPr lang="en-US" sz="2200" dirty="0"/>
              <a:t> were to become available again, do you believe that avoiding significant morbidity from ophthalmic toxicity can be achieved by modifying the dose and schedule of administration?</a:t>
            </a:r>
          </a:p>
        </p:txBody>
      </p:sp>
      <p:sp>
        <p:nvSpPr>
          <p:cNvPr id="8" name="Content Placeholder 7">
            <a:extLst>
              <a:ext uri="{FF2B5EF4-FFF2-40B4-BE49-F238E27FC236}">
                <a16:creationId xmlns:a16="http://schemas.microsoft.com/office/drawing/2014/main" id="{955085B7-7A6B-FBD4-985C-BCEE07BC482F}"/>
              </a:ext>
            </a:extLst>
          </p:cNvPr>
          <p:cNvSpPr>
            <a:spLocks noGrp="1"/>
          </p:cNvSpPr>
          <p:nvPr>
            <p:ph idx="52"/>
          </p:nvPr>
        </p:nvSpPr>
        <p:spPr/>
        <p:txBody>
          <a:bodyPr/>
          <a:lstStyle/>
          <a:p>
            <a:r>
              <a:rPr lang="en-US" dirty="0"/>
              <a:t>Yes, dose reduce and decrease frequency </a:t>
            </a:r>
          </a:p>
        </p:txBody>
      </p:sp>
    </p:spTree>
    <p:extLst>
      <p:ext uri="{BB962C8B-B14F-4D97-AF65-F5344CB8AC3E}">
        <p14:creationId xmlns:p14="http://schemas.microsoft.com/office/powerpoint/2010/main" val="3636771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6D3BF-8413-ED46-881B-D132734B74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65F426-C184-FDE1-5C36-AAE0F833985E}"/>
              </a:ext>
            </a:extLst>
          </p:cNvPr>
          <p:cNvSpPr/>
          <p:nvPr/>
        </p:nvSpPr>
        <p:spPr bwMode="auto">
          <a:xfrm>
            <a:off x="643018" y="4207244"/>
            <a:ext cx="10945870" cy="5179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9330FD2-726E-B0E5-3D04-C6048CDBC2D4}"/>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DF3D2C82-0D8E-E189-BC52-7FAC9BFD708E}"/>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7E19A551-F18A-F891-02F0-494B9855EE8C}"/>
              </a:ext>
            </a:extLst>
          </p:cNvPr>
          <p:cNvSpPr txBox="1">
            <a:spLocks/>
          </p:cNvSpPr>
          <p:nvPr/>
        </p:nvSpPr>
        <p:spPr bwMode="auto">
          <a:xfrm>
            <a:off x="1003385" y="1139802"/>
            <a:ext cx="9485103"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rgbClr val="0432FF"/>
                </a:solidFill>
              </a:rPr>
              <a:t>Module 1: </a:t>
            </a:r>
            <a:r>
              <a:rPr lang="en-US" sz="2600" kern="0" dirty="0">
                <a:solidFill>
                  <a:schemeClr val="tx1"/>
                </a:solidFill>
              </a:rPr>
              <a:t>A farmer with myeloma; is myeloma the new CML? </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CAR T-cell therapy</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Bispecific antibodies </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Antibody-drug conjugates; a patient on </a:t>
            </a:r>
            <a:r>
              <a:rPr lang="en-US" sz="2600" kern="0" dirty="0" err="1">
                <a:solidFill>
                  <a:schemeClr val="tx1"/>
                </a:solidFill>
              </a:rPr>
              <a:t>belantamab</a:t>
            </a:r>
            <a:r>
              <a:rPr lang="en-US" sz="2600" kern="0" dirty="0">
                <a:solidFill>
                  <a:schemeClr val="tx1"/>
                </a:solidFill>
              </a:rPr>
              <a:t> </a:t>
            </a:r>
            <a:r>
              <a:rPr lang="en-US" sz="2600" kern="0" dirty="0" err="1">
                <a:solidFill>
                  <a:schemeClr val="tx1"/>
                </a:solidFill>
              </a:rPr>
              <a:t>mafodotin</a:t>
            </a:r>
            <a:r>
              <a:rPr lang="en-US" sz="2600" kern="0" dirty="0">
                <a:solidFill>
                  <a:schemeClr val="tx1"/>
                </a:solidFill>
              </a:rPr>
              <a:t> for 3 years</a:t>
            </a:r>
          </a:p>
          <a:p>
            <a:pPr marL="98425" indent="0">
              <a:lnSpc>
                <a:spcPct val="100000"/>
              </a:lnSpc>
              <a:spcBef>
                <a:spcPts val="1200"/>
              </a:spcBef>
              <a:spcAft>
                <a:spcPts val="0"/>
              </a:spcAft>
              <a:buNone/>
            </a:pPr>
            <a:r>
              <a:rPr lang="en-US" sz="2600" kern="0" dirty="0">
                <a:solidFill>
                  <a:schemeClr val="bg1"/>
                </a:solidFill>
              </a:rPr>
              <a:t>Module 6: Treatment options for relapsed disease </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Alternative therapies </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164 questions</a:t>
            </a:r>
          </a:p>
        </p:txBody>
      </p:sp>
    </p:spTree>
    <p:custDataLst>
      <p:tags r:id="rId1"/>
    </p:custDataLst>
    <p:extLst>
      <p:ext uri="{BB962C8B-B14F-4D97-AF65-F5344CB8AC3E}">
        <p14:creationId xmlns:p14="http://schemas.microsoft.com/office/powerpoint/2010/main" val="2719113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Lonial</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1700808"/>
          <a:ext cx="8820980" cy="3672409"/>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51223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Bristol Myers Squibb, Genentech, a member of the Roche Group, GSK, Janssen Biotech Inc, Novartis, Pfizer Inc,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8981">
                <a:tc>
                  <a:txBody>
                    <a:bodyPr/>
                    <a:lstStyle/>
                    <a:p>
                      <a:pPr algn="l"/>
                      <a:r>
                        <a:rPr lang="en-US" sz="1800" b="1" dirty="0">
                          <a:solidFill>
                            <a:schemeClr val="tx1"/>
                          </a:solidFill>
                        </a:rPr>
                        <a:t>Boards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80059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Janssen Biotech Inc,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r h="800596">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1246318"/>
                  </a:ext>
                </a:extLst>
              </a:tr>
            </a:tbl>
          </a:graphicData>
        </a:graphic>
      </p:graphicFrame>
    </p:spTree>
    <p:custDataLst>
      <p:tags r:id="rId1"/>
    </p:custDataLst>
    <p:extLst>
      <p:ext uri="{BB962C8B-B14F-4D97-AF65-F5344CB8AC3E}">
        <p14:creationId xmlns:p14="http://schemas.microsoft.com/office/powerpoint/2010/main" val="1417227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5CD7-40C1-DFCE-FD88-A0E8C180E5A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3799620-369A-A3F0-CF9A-C566DBCF6FA3}"/>
              </a:ext>
            </a:extLst>
          </p:cNvPr>
          <p:cNvSpPr/>
          <p:nvPr/>
        </p:nvSpPr>
        <p:spPr bwMode="auto">
          <a:xfrm>
            <a:off x="667970" y="548679"/>
            <a:ext cx="10856062" cy="118872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11158D4D-6E24-191B-72A2-CEA4CCDA7832}"/>
              </a:ext>
            </a:extLst>
          </p:cNvPr>
          <p:cNvSpPr>
            <a:spLocks noGrp="1"/>
          </p:cNvSpPr>
          <p:nvPr>
            <p:ph type="title"/>
          </p:nvPr>
        </p:nvSpPr>
        <p:spPr>
          <a:xfrm>
            <a:off x="1641669" y="548680"/>
            <a:ext cx="8908660" cy="1188720"/>
          </a:xfrm>
        </p:spPr>
        <p:txBody>
          <a:bodyPr lIns="91440" tIns="91440" rIns="91440" bIns="182880"/>
          <a:lstStyle/>
          <a:p>
            <a:r>
              <a:rPr lang="en-US" sz="3600" dirty="0">
                <a:solidFill>
                  <a:schemeClr val="bg1"/>
                </a:solidFill>
              </a:rPr>
              <a:t>Treatment options for relapsed disease</a:t>
            </a:r>
          </a:p>
        </p:txBody>
      </p:sp>
      <p:pic>
        <p:nvPicPr>
          <p:cNvPr id="5" name="Picture 4" descr="A person wearing headphones smiling&#10;&#10;AI-generated content may be incorrect.">
            <a:extLst>
              <a:ext uri="{FF2B5EF4-FFF2-40B4-BE49-F238E27FC236}">
                <a16:creationId xmlns:a16="http://schemas.microsoft.com/office/drawing/2014/main" id="{3EA75453-C1A2-6483-BDA8-716897987B07}"/>
              </a:ext>
            </a:extLst>
          </p:cNvPr>
          <p:cNvPicPr>
            <a:picLocks noChangeAspect="1"/>
          </p:cNvPicPr>
          <p:nvPr/>
        </p:nvPicPr>
        <p:blipFill>
          <a:blip r:embed="rId2"/>
          <a:stretch>
            <a:fillRect/>
          </a:stretch>
        </p:blipFill>
        <p:spPr>
          <a:xfrm>
            <a:off x="6455173" y="2524998"/>
            <a:ext cx="5068858" cy="2851233"/>
          </a:xfrm>
          <a:prstGeom prst="rect">
            <a:avLst/>
          </a:prstGeom>
          <a:effectLst>
            <a:outerShdw blurRad="50800" dist="38100" dir="2700000" algn="tl" rotWithShape="0">
              <a:prstClr val="black">
                <a:alpha val="40000"/>
              </a:prstClr>
            </a:outerShdw>
          </a:effectLst>
        </p:spPr>
      </p:pic>
      <p:pic>
        <p:nvPicPr>
          <p:cNvPr id="6" name="Picture 5" descr="A person wearing glasses and a blue plaid shirt&#10;&#10;AI-generated content may be incorrect.">
            <a:extLst>
              <a:ext uri="{FF2B5EF4-FFF2-40B4-BE49-F238E27FC236}">
                <a16:creationId xmlns:a16="http://schemas.microsoft.com/office/drawing/2014/main" id="{23E04C7E-70CD-BC50-A799-356FD3347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69" y="2524998"/>
            <a:ext cx="5068859" cy="28512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567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41817-1596-4518-8BE0-10B131E5F8B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9D4176-DA38-CDA6-42E0-0F2A28A4905A}"/>
              </a:ext>
            </a:extLst>
          </p:cNvPr>
          <p:cNvSpPr/>
          <p:nvPr/>
        </p:nvSpPr>
        <p:spPr bwMode="auto">
          <a:xfrm>
            <a:off x="623065" y="4797152"/>
            <a:ext cx="10945870" cy="5179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DC2D0FD-A0DD-AB3F-EB87-F36234DA9439}"/>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7ABC5EB0-C9ED-6122-BD16-B387AC7A126A}"/>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77DB7290-8D8D-8C76-D1FD-7F63315FFAAA}"/>
              </a:ext>
            </a:extLst>
          </p:cNvPr>
          <p:cNvSpPr txBox="1">
            <a:spLocks/>
          </p:cNvSpPr>
          <p:nvPr/>
        </p:nvSpPr>
        <p:spPr bwMode="auto">
          <a:xfrm>
            <a:off x="1003385" y="1139802"/>
            <a:ext cx="9557111"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rgbClr val="0432FF"/>
                </a:solidFill>
              </a:rPr>
              <a:t>Module 1: </a:t>
            </a:r>
            <a:r>
              <a:rPr lang="en-US" sz="2600" kern="0" dirty="0">
                <a:solidFill>
                  <a:schemeClr val="tx1"/>
                </a:solidFill>
              </a:rPr>
              <a:t>A farmer with myeloma; is myeloma the new CML? </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CAR T-cell therapy</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Bispecific antibodies </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Antibody-drug conjugates; a patient on </a:t>
            </a:r>
            <a:r>
              <a:rPr lang="en-US" sz="2600" kern="0" dirty="0" err="1">
                <a:solidFill>
                  <a:schemeClr val="tx1"/>
                </a:solidFill>
              </a:rPr>
              <a:t>belantamab</a:t>
            </a:r>
            <a:r>
              <a:rPr lang="en-US" sz="2600" kern="0" dirty="0">
                <a:solidFill>
                  <a:schemeClr val="tx1"/>
                </a:solidFill>
              </a:rPr>
              <a:t> </a:t>
            </a:r>
            <a:r>
              <a:rPr lang="en-US" sz="2600" kern="0" dirty="0" err="1">
                <a:solidFill>
                  <a:schemeClr val="tx1"/>
                </a:solidFill>
              </a:rPr>
              <a:t>mafodotin</a:t>
            </a:r>
            <a:r>
              <a:rPr lang="en-US" sz="2600" kern="0" dirty="0">
                <a:solidFill>
                  <a:schemeClr val="tx1"/>
                </a:solidFill>
              </a:rPr>
              <a:t> for 3 years</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Treatment options for relapsed disease </a:t>
            </a:r>
          </a:p>
          <a:p>
            <a:pPr marL="98425" indent="0">
              <a:lnSpc>
                <a:spcPct val="100000"/>
              </a:lnSpc>
              <a:spcBef>
                <a:spcPts val="1200"/>
              </a:spcBef>
              <a:spcAft>
                <a:spcPts val="0"/>
              </a:spcAft>
              <a:buNone/>
            </a:pPr>
            <a:r>
              <a:rPr lang="en-US" sz="2600" kern="0" dirty="0">
                <a:solidFill>
                  <a:schemeClr val="bg1"/>
                </a:solidFill>
              </a:rPr>
              <a:t>Module 7: Neuropathy</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Alternative therapies </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164 questions</a:t>
            </a:r>
          </a:p>
        </p:txBody>
      </p:sp>
    </p:spTree>
    <p:custDataLst>
      <p:tags r:id="rId1"/>
    </p:custDataLst>
    <p:extLst>
      <p:ext uri="{BB962C8B-B14F-4D97-AF65-F5344CB8AC3E}">
        <p14:creationId xmlns:p14="http://schemas.microsoft.com/office/powerpoint/2010/main" val="827009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96EFB-5827-F1E1-23F9-489D5213C9F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C4D15F7-60DA-AF7C-17D7-D51036598C5D}"/>
              </a:ext>
            </a:extLst>
          </p:cNvPr>
          <p:cNvSpPr/>
          <p:nvPr/>
        </p:nvSpPr>
        <p:spPr bwMode="auto">
          <a:xfrm>
            <a:off x="1085468" y="764704"/>
            <a:ext cx="10021063" cy="118529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8D7263F-E5CB-D7E2-48AF-4BA4FCF020DC}"/>
              </a:ext>
            </a:extLst>
          </p:cNvPr>
          <p:cNvSpPr>
            <a:spLocks noGrp="1"/>
          </p:cNvSpPr>
          <p:nvPr>
            <p:ph type="title"/>
          </p:nvPr>
        </p:nvSpPr>
        <p:spPr>
          <a:xfrm>
            <a:off x="1085467" y="955211"/>
            <a:ext cx="10021063" cy="994791"/>
          </a:xfrm>
        </p:spPr>
        <p:txBody>
          <a:bodyPr lIns="91440" tIns="91440" rIns="91440" bIns="182880"/>
          <a:lstStyle/>
          <a:p>
            <a:r>
              <a:rPr lang="en-US" sz="3600" dirty="0">
                <a:solidFill>
                  <a:schemeClr val="bg1"/>
                </a:solidFill>
              </a:rPr>
              <a:t>Neuropathy</a:t>
            </a:r>
          </a:p>
        </p:txBody>
      </p:sp>
      <p:pic>
        <p:nvPicPr>
          <p:cNvPr id="6" name="Picture 5" descr="A person wearing a headset&#10;&#10;AI-generated content may be incorrect.">
            <a:extLst>
              <a:ext uri="{FF2B5EF4-FFF2-40B4-BE49-F238E27FC236}">
                <a16:creationId xmlns:a16="http://schemas.microsoft.com/office/drawing/2014/main" id="{7A40EFC0-62B2-4B64-F469-925CA680550B}"/>
              </a:ext>
            </a:extLst>
          </p:cNvPr>
          <p:cNvPicPr>
            <a:picLocks noChangeAspect="1"/>
          </p:cNvPicPr>
          <p:nvPr/>
        </p:nvPicPr>
        <p:blipFill>
          <a:blip r:embed="rId2"/>
          <a:stretch>
            <a:fillRect/>
          </a:stretch>
        </p:blipFill>
        <p:spPr>
          <a:xfrm>
            <a:off x="1085468" y="2860517"/>
            <a:ext cx="4910030" cy="2761892"/>
          </a:xfrm>
          <a:prstGeom prst="rect">
            <a:avLst/>
          </a:prstGeom>
          <a:effectLst>
            <a:outerShdw blurRad="50800" dist="38100" dir="2700000" algn="tl" rotWithShape="0">
              <a:prstClr val="black">
                <a:alpha val="40000"/>
              </a:prstClr>
            </a:outerShdw>
          </a:effectLst>
        </p:spPr>
      </p:pic>
      <p:pic>
        <p:nvPicPr>
          <p:cNvPr id="7" name="Picture 6" descr="A person wearing a headset and a microphone&#10;&#10;AI-generated content may be incorrect.">
            <a:extLst>
              <a:ext uri="{FF2B5EF4-FFF2-40B4-BE49-F238E27FC236}">
                <a16:creationId xmlns:a16="http://schemas.microsoft.com/office/drawing/2014/main" id="{56A57003-A5F0-2159-EBA7-0A63F0FFAAFE}"/>
              </a:ext>
            </a:extLst>
          </p:cNvPr>
          <p:cNvPicPr>
            <a:picLocks noChangeAspect="1"/>
          </p:cNvPicPr>
          <p:nvPr/>
        </p:nvPicPr>
        <p:blipFill>
          <a:blip r:embed="rId3"/>
          <a:stretch>
            <a:fillRect/>
          </a:stretch>
        </p:blipFill>
        <p:spPr>
          <a:xfrm>
            <a:off x="6196501" y="2860517"/>
            <a:ext cx="4910030" cy="2761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53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AB7121-9C2B-89AA-E898-833FD4576C7A}"/>
              </a:ext>
            </a:extLst>
          </p:cNvPr>
          <p:cNvSpPr>
            <a:spLocks noGrp="1"/>
          </p:cNvSpPr>
          <p:nvPr>
            <p:ph idx="47"/>
          </p:nvPr>
        </p:nvSpPr>
        <p:spPr/>
        <p:txBody>
          <a:bodyPr/>
          <a:lstStyle/>
          <a:p>
            <a:r>
              <a:rPr lang="en-US" sz="2200" dirty="0"/>
              <a:t>3 — Some pt find it helpful, but I would say only about 50% </a:t>
            </a:r>
            <a:br>
              <a:rPr lang="en-US" sz="2200" dirty="0"/>
            </a:br>
            <a:r>
              <a:rPr lang="en-US" sz="2200" dirty="0"/>
              <a:t>and usually does not produce complete abatement</a:t>
            </a:r>
          </a:p>
        </p:txBody>
      </p:sp>
      <p:sp>
        <p:nvSpPr>
          <p:cNvPr id="3" name="Content Placeholder 2">
            <a:extLst>
              <a:ext uri="{FF2B5EF4-FFF2-40B4-BE49-F238E27FC236}">
                <a16:creationId xmlns:a16="http://schemas.microsoft.com/office/drawing/2014/main" id="{8C4F1907-A01B-E362-E8C4-264DC937AD8A}"/>
              </a:ext>
            </a:extLst>
          </p:cNvPr>
          <p:cNvSpPr>
            <a:spLocks noGrp="1"/>
          </p:cNvSpPr>
          <p:nvPr>
            <p:ph idx="48"/>
          </p:nvPr>
        </p:nvSpPr>
        <p:spPr/>
        <p:txBody>
          <a:bodyPr/>
          <a:lstStyle/>
          <a:p>
            <a:r>
              <a:rPr lang="en-US" dirty="0"/>
              <a:t>3 </a:t>
            </a:r>
          </a:p>
        </p:txBody>
      </p:sp>
      <p:sp>
        <p:nvSpPr>
          <p:cNvPr id="4" name="Content Placeholder 3">
            <a:extLst>
              <a:ext uri="{FF2B5EF4-FFF2-40B4-BE49-F238E27FC236}">
                <a16:creationId xmlns:a16="http://schemas.microsoft.com/office/drawing/2014/main" id="{97E59EE9-1E59-C176-F775-27EC5EBE45AB}"/>
              </a:ext>
            </a:extLst>
          </p:cNvPr>
          <p:cNvSpPr>
            <a:spLocks noGrp="1"/>
          </p:cNvSpPr>
          <p:nvPr>
            <p:ph idx="49"/>
          </p:nvPr>
        </p:nvSpPr>
        <p:spPr/>
        <p:txBody>
          <a:bodyPr/>
          <a:lstStyle/>
          <a:p>
            <a:r>
              <a:rPr lang="en-US" dirty="0"/>
              <a:t>3</a:t>
            </a:r>
          </a:p>
        </p:txBody>
      </p:sp>
      <p:sp>
        <p:nvSpPr>
          <p:cNvPr id="5" name="Content Placeholder 4">
            <a:extLst>
              <a:ext uri="{FF2B5EF4-FFF2-40B4-BE49-F238E27FC236}">
                <a16:creationId xmlns:a16="http://schemas.microsoft.com/office/drawing/2014/main" id="{E8C375F7-0257-9683-CAEB-50A22831994E}"/>
              </a:ext>
            </a:extLst>
          </p:cNvPr>
          <p:cNvSpPr>
            <a:spLocks noGrp="1"/>
          </p:cNvSpPr>
          <p:nvPr>
            <p:ph idx="50"/>
          </p:nvPr>
        </p:nvSpPr>
        <p:spPr/>
        <p:txBody>
          <a:bodyPr/>
          <a:lstStyle/>
          <a:p>
            <a:r>
              <a:rPr lang="en-US" dirty="0"/>
              <a:t>3</a:t>
            </a:r>
          </a:p>
        </p:txBody>
      </p:sp>
      <p:sp>
        <p:nvSpPr>
          <p:cNvPr id="6" name="Content Placeholder 5">
            <a:extLst>
              <a:ext uri="{FF2B5EF4-FFF2-40B4-BE49-F238E27FC236}">
                <a16:creationId xmlns:a16="http://schemas.microsoft.com/office/drawing/2014/main" id="{C37A813C-97EB-BD51-C5DF-C398C52FC8AD}"/>
              </a:ext>
            </a:extLst>
          </p:cNvPr>
          <p:cNvSpPr>
            <a:spLocks noGrp="1"/>
          </p:cNvSpPr>
          <p:nvPr>
            <p:ph idx="51"/>
          </p:nvPr>
        </p:nvSpPr>
        <p:spPr/>
        <p:txBody>
          <a:bodyPr/>
          <a:lstStyle/>
          <a:p>
            <a:r>
              <a:rPr lang="en-US" dirty="0"/>
              <a:t>4</a:t>
            </a:r>
          </a:p>
        </p:txBody>
      </p:sp>
      <p:sp>
        <p:nvSpPr>
          <p:cNvPr id="7" name="Title 6">
            <a:extLst>
              <a:ext uri="{FF2B5EF4-FFF2-40B4-BE49-F238E27FC236}">
                <a16:creationId xmlns:a16="http://schemas.microsoft.com/office/drawing/2014/main" id="{DE3C1B85-20D3-EC8E-1AE3-F480856698B9}"/>
              </a:ext>
            </a:extLst>
          </p:cNvPr>
          <p:cNvSpPr>
            <a:spLocks noGrp="1"/>
          </p:cNvSpPr>
          <p:nvPr>
            <p:ph type="title"/>
          </p:nvPr>
        </p:nvSpPr>
        <p:spPr>
          <a:xfrm>
            <a:off x="551384" y="29322"/>
            <a:ext cx="10729192" cy="1023414"/>
          </a:xfrm>
        </p:spPr>
        <p:txBody>
          <a:bodyPr/>
          <a:lstStyle/>
          <a:p>
            <a:pPr>
              <a:lnSpc>
                <a:spcPts val="2340"/>
              </a:lnSpc>
            </a:pPr>
            <a:r>
              <a:rPr lang="en-US" sz="2200" dirty="0"/>
              <a:t>Based on available data and your personal clinical experience, how effective is gabapentin in the management of MM treatment-associated neuropathy?</a:t>
            </a:r>
            <a:br>
              <a:rPr lang="en-US" sz="2200" dirty="0"/>
            </a:br>
            <a:r>
              <a:rPr lang="en-US" sz="2200" dirty="0"/>
              <a:t>(5 = extremely effective; 1 = not effective at all)</a:t>
            </a:r>
          </a:p>
        </p:txBody>
      </p:sp>
      <p:sp>
        <p:nvSpPr>
          <p:cNvPr id="8" name="Content Placeholder 7">
            <a:extLst>
              <a:ext uri="{FF2B5EF4-FFF2-40B4-BE49-F238E27FC236}">
                <a16:creationId xmlns:a16="http://schemas.microsoft.com/office/drawing/2014/main" id="{2DF2B554-AB2B-8FD7-BBD7-BCE134295088}"/>
              </a:ext>
            </a:extLst>
          </p:cNvPr>
          <p:cNvSpPr>
            <a:spLocks noGrp="1"/>
          </p:cNvSpPr>
          <p:nvPr>
            <p:ph idx="52"/>
          </p:nvPr>
        </p:nvSpPr>
        <p:spPr/>
        <p:txBody>
          <a:bodyPr/>
          <a:lstStyle/>
          <a:p>
            <a:r>
              <a:rPr lang="en-US" dirty="0"/>
              <a:t>3</a:t>
            </a:r>
          </a:p>
        </p:txBody>
      </p:sp>
    </p:spTree>
    <p:extLst>
      <p:ext uri="{BB962C8B-B14F-4D97-AF65-F5344CB8AC3E}">
        <p14:creationId xmlns:p14="http://schemas.microsoft.com/office/powerpoint/2010/main" val="48908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3D1034-6A1C-C94F-8168-82E2231034B0}"/>
              </a:ext>
            </a:extLst>
          </p:cNvPr>
          <p:cNvSpPr>
            <a:spLocks noGrp="1"/>
          </p:cNvSpPr>
          <p:nvPr>
            <p:ph idx="47"/>
          </p:nvPr>
        </p:nvSpPr>
        <p:spPr/>
        <p:txBody>
          <a:bodyPr/>
          <a:lstStyle/>
          <a:p>
            <a:r>
              <a:rPr lang="en-US" dirty="0"/>
              <a:t>4 — Helpful but access and expense are issues</a:t>
            </a:r>
          </a:p>
        </p:txBody>
      </p:sp>
      <p:sp>
        <p:nvSpPr>
          <p:cNvPr id="3" name="Content Placeholder 2">
            <a:extLst>
              <a:ext uri="{FF2B5EF4-FFF2-40B4-BE49-F238E27FC236}">
                <a16:creationId xmlns:a16="http://schemas.microsoft.com/office/drawing/2014/main" id="{D5BADCE1-258F-6116-1C31-7CB1525FF3E9}"/>
              </a:ext>
            </a:extLst>
          </p:cNvPr>
          <p:cNvSpPr>
            <a:spLocks noGrp="1"/>
          </p:cNvSpPr>
          <p:nvPr>
            <p:ph idx="48"/>
          </p:nvPr>
        </p:nvSpPr>
        <p:spPr/>
        <p:txBody>
          <a:bodyPr/>
          <a:lstStyle/>
          <a:p>
            <a:r>
              <a:rPr lang="en-US" dirty="0"/>
              <a:t>4</a:t>
            </a:r>
          </a:p>
        </p:txBody>
      </p:sp>
      <p:sp>
        <p:nvSpPr>
          <p:cNvPr id="4" name="Content Placeholder 3">
            <a:extLst>
              <a:ext uri="{FF2B5EF4-FFF2-40B4-BE49-F238E27FC236}">
                <a16:creationId xmlns:a16="http://schemas.microsoft.com/office/drawing/2014/main" id="{97812B67-41D9-F82C-2E64-77EC4FA605DE}"/>
              </a:ext>
            </a:extLst>
          </p:cNvPr>
          <p:cNvSpPr>
            <a:spLocks noGrp="1"/>
          </p:cNvSpPr>
          <p:nvPr>
            <p:ph idx="49"/>
          </p:nvPr>
        </p:nvSpPr>
        <p:spPr/>
        <p:txBody>
          <a:bodyPr/>
          <a:lstStyle/>
          <a:p>
            <a:r>
              <a:rPr lang="en-US" dirty="0"/>
              <a:t>2</a:t>
            </a:r>
          </a:p>
        </p:txBody>
      </p:sp>
      <p:sp>
        <p:nvSpPr>
          <p:cNvPr id="5" name="Content Placeholder 4">
            <a:extLst>
              <a:ext uri="{FF2B5EF4-FFF2-40B4-BE49-F238E27FC236}">
                <a16:creationId xmlns:a16="http://schemas.microsoft.com/office/drawing/2014/main" id="{56017061-B441-D777-A8F9-34CE3DE0717F}"/>
              </a:ext>
            </a:extLst>
          </p:cNvPr>
          <p:cNvSpPr>
            <a:spLocks noGrp="1"/>
          </p:cNvSpPr>
          <p:nvPr>
            <p:ph idx="50"/>
          </p:nvPr>
        </p:nvSpPr>
        <p:spPr/>
        <p:txBody>
          <a:bodyPr/>
          <a:lstStyle/>
          <a:p>
            <a:r>
              <a:rPr lang="en-US" dirty="0"/>
              <a:t>4</a:t>
            </a:r>
          </a:p>
        </p:txBody>
      </p:sp>
      <p:sp>
        <p:nvSpPr>
          <p:cNvPr id="6" name="Content Placeholder 5">
            <a:extLst>
              <a:ext uri="{FF2B5EF4-FFF2-40B4-BE49-F238E27FC236}">
                <a16:creationId xmlns:a16="http://schemas.microsoft.com/office/drawing/2014/main" id="{1FA62808-0125-079C-745F-ADB831161BCC}"/>
              </a:ext>
            </a:extLst>
          </p:cNvPr>
          <p:cNvSpPr>
            <a:spLocks noGrp="1"/>
          </p:cNvSpPr>
          <p:nvPr>
            <p:ph idx="51"/>
          </p:nvPr>
        </p:nvSpPr>
        <p:spPr/>
        <p:txBody>
          <a:bodyPr/>
          <a:lstStyle/>
          <a:p>
            <a:r>
              <a:rPr lang="en-US" dirty="0"/>
              <a:t>3</a:t>
            </a:r>
          </a:p>
        </p:txBody>
      </p:sp>
      <p:sp>
        <p:nvSpPr>
          <p:cNvPr id="7" name="Title 6">
            <a:extLst>
              <a:ext uri="{FF2B5EF4-FFF2-40B4-BE49-F238E27FC236}">
                <a16:creationId xmlns:a16="http://schemas.microsoft.com/office/drawing/2014/main" id="{5AB1A5BC-A01F-FBE9-D845-6A3E03C9C817}"/>
              </a:ext>
            </a:extLst>
          </p:cNvPr>
          <p:cNvSpPr>
            <a:spLocks noGrp="1"/>
          </p:cNvSpPr>
          <p:nvPr>
            <p:ph type="title"/>
          </p:nvPr>
        </p:nvSpPr>
        <p:spPr>
          <a:xfrm>
            <a:off x="551384" y="29322"/>
            <a:ext cx="10657184" cy="1023414"/>
          </a:xfrm>
        </p:spPr>
        <p:txBody>
          <a:bodyPr/>
          <a:lstStyle/>
          <a:p>
            <a:pPr>
              <a:lnSpc>
                <a:spcPts val="2340"/>
              </a:lnSpc>
            </a:pPr>
            <a:r>
              <a:rPr lang="en-US" sz="2200" dirty="0"/>
              <a:t>Based on available data and your personal clinical experience, how effective is acupuncture in the management of MM treatment-associated neuropathy?</a:t>
            </a:r>
            <a:br>
              <a:rPr lang="en-US" sz="2200" dirty="0"/>
            </a:br>
            <a:r>
              <a:rPr lang="en-US" sz="2200" dirty="0"/>
              <a:t>(5 = extremely effective; 1 = not effective at all)</a:t>
            </a:r>
          </a:p>
        </p:txBody>
      </p:sp>
      <p:sp>
        <p:nvSpPr>
          <p:cNvPr id="8" name="Content Placeholder 7">
            <a:extLst>
              <a:ext uri="{FF2B5EF4-FFF2-40B4-BE49-F238E27FC236}">
                <a16:creationId xmlns:a16="http://schemas.microsoft.com/office/drawing/2014/main" id="{BBEA9629-99FA-91EB-2940-9E8BCB5BB5D1}"/>
              </a:ext>
            </a:extLst>
          </p:cNvPr>
          <p:cNvSpPr>
            <a:spLocks noGrp="1"/>
          </p:cNvSpPr>
          <p:nvPr>
            <p:ph idx="52"/>
          </p:nvPr>
        </p:nvSpPr>
        <p:spPr/>
        <p:txBody>
          <a:bodyPr/>
          <a:lstStyle/>
          <a:p>
            <a:r>
              <a:rPr lang="en-US" dirty="0"/>
              <a:t>4</a:t>
            </a:r>
          </a:p>
        </p:txBody>
      </p:sp>
    </p:spTree>
    <p:extLst>
      <p:ext uri="{BB962C8B-B14F-4D97-AF65-F5344CB8AC3E}">
        <p14:creationId xmlns:p14="http://schemas.microsoft.com/office/powerpoint/2010/main" val="1005935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E048F-4A6C-010E-67E0-E8452A3A82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7E564C-72F3-AEE1-A6A8-7AD4E3BDBCB7}"/>
              </a:ext>
            </a:extLst>
          </p:cNvPr>
          <p:cNvSpPr/>
          <p:nvPr/>
        </p:nvSpPr>
        <p:spPr bwMode="auto">
          <a:xfrm>
            <a:off x="643018" y="5333334"/>
            <a:ext cx="10945870" cy="5179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DD8C216-7E07-D420-B0CB-247912B8288F}"/>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D2AD6A8C-AAFD-7651-E27B-DCC8222C73FE}"/>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28A90DB8-F68E-5D8B-B778-458423047737}"/>
              </a:ext>
            </a:extLst>
          </p:cNvPr>
          <p:cNvSpPr txBox="1">
            <a:spLocks/>
          </p:cNvSpPr>
          <p:nvPr/>
        </p:nvSpPr>
        <p:spPr bwMode="auto">
          <a:xfrm>
            <a:off x="1003385" y="1139802"/>
            <a:ext cx="9989159"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rgbClr val="0432FF"/>
                </a:solidFill>
              </a:rPr>
              <a:t>Module 1: </a:t>
            </a:r>
            <a:r>
              <a:rPr lang="en-US" sz="2600" kern="0" dirty="0">
                <a:solidFill>
                  <a:schemeClr val="tx1"/>
                </a:solidFill>
              </a:rPr>
              <a:t>A farmer with myeloma; is myeloma the new CML? </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CAR T-cell therapy</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Bispecific antibodies </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Antibody-drug conjugates; a patient on </a:t>
            </a:r>
            <a:r>
              <a:rPr lang="en-US" sz="2600" kern="0" dirty="0" err="1">
                <a:solidFill>
                  <a:schemeClr val="tx1"/>
                </a:solidFill>
              </a:rPr>
              <a:t>belantamab</a:t>
            </a:r>
            <a:r>
              <a:rPr lang="en-US" sz="2600" kern="0" dirty="0">
                <a:solidFill>
                  <a:schemeClr val="tx1"/>
                </a:solidFill>
              </a:rPr>
              <a:t> </a:t>
            </a:r>
            <a:r>
              <a:rPr lang="en-US" sz="2600" kern="0" dirty="0" err="1">
                <a:solidFill>
                  <a:schemeClr val="tx1"/>
                </a:solidFill>
              </a:rPr>
              <a:t>mafodotin</a:t>
            </a:r>
            <a:r>
              <a:rPr lang="en-US" sz="2600" kern="0" dirty="0">
                <a:solidFill>
                  <a:schemeClr val="tx1"/>
                </a:solidFill>
              </a:rPr>
              <a:t> for 3 years</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Treatment options for relapsed disease </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bg1"/>
                </a:solidFill>
              </a:rPr>
              <a:t>Module 8: Alternative therapies </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164 questions</a:t>
            </a:r>
          </a:p>
        </p:txBody>
      </p:sp>
    </p:spTree>
    <p:custDataLst>
      <p:tags r:id="rId1"/>
    </p:custDataLst>
    <p:extLst>
      <p:ext uri="{BB962C8B-B14F-4D97-AF65-F5344CB8AC3E}">
        <p14:creationId xmlns:p14="http://schemas.microsoft.com/office/powerpoint/2010/main" val="1969451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3742F-0D53-057D-5FDD-35B4386A622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B2D7A8B-85D8-2863-DC6D-893B02DB2ABD}"/>
              </a:ext>
            </a:extLst>
          </p:cNvPr>
          <p:cNvSpPr/>
          <p:nvPr/>
        </p:nvSpPr>
        <p:spPr bwMode="auto">
          <a:xfrm>
            <a:off x="667969" y="476671"/>
            <a:ext cx="10856061" cy="118872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0D24950-FD75-BA00-DEFD-7D2376B66740}"/>
              </a:ext>
            </a:extLst>
          </p:cNvPr>
          <p:cNvSpPr>
            <a:spLocks noGrp="1"/>
          </p:cNvSpPr>
          <p:nvPr>
            <p:ph type="title"/>
          </p:nvPr>
        </p:nvSpPr>
        <p:spPr>
          <a:xfrm>
            <a:off x="667968" y="524284"/>
            <a:ext cx="10856061" cy="1188719"/>
          </a:xfrm>
        </p:spPr>
        <p:txBody>
          <a:bodyPr lIns="91440" tIns="91440" rIns="91440" bIns="182880"/>
          <a:lstStyle/>
          <a:p>
            <a:r>
              <a:rPr lang="en-US" sz="3600" dirty="0">
                <a:solidFill>
                  <a:schemeClr val="bg1"/>
                </a:solidFill>
              </a:rPr>
              <a:t>Alternative therapies</a:t>
            </a:r>
          </a:p>
        </p:txBody>
      </p:sp>
      <p:pic>
        <p:nvPicPr>
          <p:cNvPr id="6" name="Picture 5" descr="A person wearing headphones&#10;&#10;AI-generated content may be incorrect.">
            <a:extLst>
              <a:ext uri="{FF2B5EF4-FFF2-40B4-BE49-F238E27FC236}">
                <a16:creationId xmlns:a16="http://schemas.microsoft.com/office/drawing/2014/main" id="{15C941AB-EF54-312F-1F50-BB4D0E02474B}"/>
              </a:ext>
            </a:extLst>
          </p:cNvPr>
          <p:cNvPicPr>
            <a:picLocks noChangeAspect="1"/>
          </p:cNvPicPr>
          <p:nvPr/>
        </p:nvPicPr>
        <p:blipFill>
          <a:blip r:embed="rId2"/>
          <a:stretch>
            <a:fillRect/>
          </a:stretch>
        </p:blipFill>
        <p:spPr>
          <a:xfrm>
            <a:off x="2661904" y="2161435"/>
            <a:ext cx="6868191" cy="38633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643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7EF8F-1EFF-0B29-8E66-D162CCECC98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190380-40CE-2ED3-10EB-DB81770DD2CE}"/>
              </a:ext>
            </a:extLst>
          </p:cNvPr>
          <p:cNvSpPr>
            <a:spLocks noGrp="1"/>
          </p:cNvSpPr>
          <p:nvPr>
            <p:ph idx="47"/>
          </p:nvPr>
        </p:nvSpPr>
        <p:spPr/>
        <p:txBody>
          <a:bodyPr/>
          <a:lstStyle/>
          <a:p>
            <a:r>
              <a:rPr lang="en-US" sz="2200" dirty="0"/>
              <a:t>I would advise them that in vitro studies indicate </a:t>
            </a:r>
            <a:br>
              <a:rPr lang="en-US" sz="2200" dirty="0"/>
            </a:br>
            <a:r>
              <a:rPr lang="en-US" sz="2200" dirty="0"/>
              <a:t>that green tea interferes with bortezomib activity</a:t>
            </a:r>
          </a:p>
        </p:txBody>
      </p:sp>
      <p:sp>
        <p:nvSpPr>
          <p:cNvPr id="3" name="Content Placeholder 2">
            <a:extLst>
              <a:ext uri="{FF2B5EF4-FFF2-40B4-BE49-F238E27FC236}">
                <a16:creationId xmlns:a16="http://schemas.microsoft.com/office/drawing/2014/main" id="{9378D9C9-62F0-6C97-C647-BD723646CD75}"/>
              </a:ext>
            </a:extLst>
          </p:cNvPr>
          <p:cNvSpPr>
            <a:spLocks noGrp="1"/>
          </p:cNvSpPr>
          <p:nvPr>
            <p:ph idx="48"/>
          </p:nvPr>
        </p:nvSpPr>
        <p:spPr/>
        <p:txBody>
          <a:bodyPr/>
          <a:lstStyle/>
          <a:p>
            <a:r>
              <a:rPr lang="en-US" dirty="0"/>
              <a:t>Avoid this as it interacts with bortezomib</a:t>
            </a:r>
          </a:p>
        </p:txBody>
      </p:sp>
      <p:sp>
        <p:nvSpPr>
          <p:cNvPr id="4" name="Content Placeholder 3">
            <a:extLst>
              <a:ext uri="{FF2B5EF4-FFF2-40B4-BE49-F238E27FC236}">
                <a16:creationId xmlns:a16="http://schemas.microsoft.com/office/drawing/2014/main" id="{AEE7C3C2-3126-CEA2-B1DA-BD4E425934AA}"/>
              </a:ext>
            </a:extLst>
          </p:cNvPr>
          <p:cNvSpPr>
            <a:spLocks noGrp="1"/>
          </p:cNvSpPr>
          <p:nvPr>
            <p:ph idx="49"/>
          </p:nvPr>
        </p:nvSpPr>
        <p:spPr/>
        <p:txBody>
          <a:bodyPr/>
          <a:lstStyle/>
          <a:p>
            <a:r>
              <a:rPr lang="en-US" dirty="0"/>
              <a:t>Stop taking it</a:t>
            </a:r>
          </a:p>
        </p:txBody>
      </p:sp>
      <p:sp>
        <p:nvSpPr>
          <p:cNvPr id="5" name="Content Placeholder 4">
            <a:extLst>
              <a:ext uri="{FF2B5EF4-FFF2-40B4-BE49-F238E27FC236}">
                <a16:creationId xmlns:a16="http://schemas.microsoft.com/office/drawing/2014/main" id="{5A105B7D-6710-9206-28D5-13764DAC5B07}"/>
              </a:ext>
            </a:extLst>
          </p:cNvPr>
          <p:cNvSpPr>
            <a:spLocks noGrp="1"/>
          </p:cNvSpPr>
          <p:nvPr>
            <p:ph idx="50"/>
          </p:nvPr>
        </p:nvSpPr>
        <p:spPr/>
        <p:txBody>
          <a:bodyPr/>
          <a:lstStyle/>
          <a:p>
            <a:r>
              <a:rPr lang="en-US" dirty="0"/>
              <a:t>Hold green tea on days of bortezomib </a:t>
            </a:r>
          </a:p>
        </p:txBody>
      </p:sp>
      <p:sp>
        <p:nvSpPr>
          <p:cNvPr id="6" name="Content Placeholder 5">
            <a:extLst>
              <a:ext uri="{FF2B5EF4-FFF2-40B4-BE49-F238E27FC236}">
                <a16:creationId xmlns:a16="http://schemas.microsoft.com/office/drawing/2014/main" id="{9D70741B-D5BD-FB5E-0851-D7E18D9CD89C}"/>
              </a:ext>
            </a:extLst>
          </p:cNvPr>
          <p:cNvSpPr>
            <a:spLocks noGrp="1"/>
          </p:cNvSpPr>
          <p:nvPr>
            <p:ph idx="51"/>
          </p:nvPr>
        </p:nvSpPr>
        <p:spPr/>
        <p:txBody>
          <a:bodyPr/>
          <a:lstStyle/>
          <a:p>
            <a:r>
              <a:rPr lang="en-US" dirty="0"/>
              <a:t>Not on days of bortezomib</a:t>
            </a:r>
          </a:p>
        </p:txBody>
      </p:sp>
      <p:sp>
        <p:nvSpPr>
          <p:cNvPr id="7" name="Title 6">
            <a:extLst>
              <a:ext uri="{FF2B5EF4-FFF2-40B4-BE49-F238E27FC236}">
                <a16:creationId xmlns:a16="http://schemas.microsoft.com/office/drawing/2014/main" id="{800582C1-5567-B561-E16E-E6C276F1FF75}"/>
              </a:ext>
            </a:extLst>
          </p:cNvPr>
          <p:cNvSpPr>
            <a:spLocks noGrp="1"/>
          </p:cNvSpPr>
          <p:nvPr>
            <p:ph type="title"/>
          </p:nvPr>
        </p:nvSpPr>
        <p:spPr/>
        <p:txBody>
          <a:bodyPr/>
          <a:lstStyle/>
          <a:p>
            <a:r>
              <a:rPr lang="en-US" dirty="0"/>
              <a:t>A patient with MM who is about to begin treatment with daratumumab/</a:t>
            </a:r>
            <a:r>
              <a:rPr lang="en-US" dirty="0" err="1"/>
              <a:t>RVd</a:t>
            </a:r>
            <a:r>
              <a:rPr lang="en-US" dirty="0"/>
              <a:t> informs you that they </a:t>
            </a:r>
            <a:r>
              <a:rPr lang="en-US" u="sng" dirty="0"/>
              <a:t>take daily green tea supplements</a:t>
            </a:r>
            <a:r>
              <a:rPr lang="en-US" dirty="0"/>
              <a:t>. How would you counsel the patient?</a:t>
            </a:r>
          </a:p>
        </p:txBody>
      </p:sp>
      <p:sp>
        <p:nvSpPr>
          <p:cNvPr id="8" name="Content Placeholder 7">
            <a:extLst>
              <a:ext uri="{FF2B5EF4-FFF2-40B4-BE49-F238E27FC236}">
                <a16:creationId xmlns:a16="http://schemas.microsoft.com/office/drawing/2014/main" id="{CF324B56-54AD-7645-6A9F-C4CB1027D2EA}"/>
              </a:ext>
            </a:extLst>
          </p:cNvPr>
          <p:cNvSpPr>
            <a:spLocks noGrp="1"/>
          </p:cNvSpPr>
          <p:nvPr>
            <p:ph idx="52"/>
          </p:nvPr>
        </p:nvSpPr>
        <p:spPr/>
        <p:txBody>
          <a:bodyPr/>
          <a:lstStyle/>
          <a:p>
            <a:r>
              <a:rPr lang="en-US" dirty="0"/>
              <a:t>Avoid on days of bortezomib</a:t>
            </a:r>
          </a:p>
        </p:txBody>
      </p:sp>
    </p:spTree>
    <p:extLst>
      <p:ext uri="{BB962C8B-B14F-4D97-AF65-F5344CB8AC3E}">
        <p14:creationId xmlns:p14="http://schemas.microsoft.com/office/powerpoint/2010/main" val="1672880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7101D-CC91-72E5-B06C-45B320DD9D9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B1CC7C-08F7-53AC-685C-06B080BA10B3}"/>
              </a:ext>
            </a:extLst>
          </p:cNvPr>
          <p:cNvSpPr>
            <a:spLocks noGrp="1"/>
          </p:cNvSpPr>
          <p:nvPr>
            <p:ph idx="47"/>
          </p:nvPr>
        </p:nvSpPr>
        <p:spPr/>
        <p:txBody>
          <a:bodyPr/>
          <a:lstStyle/>
          <a:p>
            <a:r>
              <a:rPr lang="en-US" sz="2200" dirty="0"/>
              <a:t>I would advise them </a:t>
            </a:r>
            <a:r>
              <a:rPr lang="en-US" sz="2200"/>
              <a:t>that high-dose </a:t>
            </a:r>
            <a:r>
              <a:rPr lang="en-US" sz="2200" dirty="0"/>
              <a:t>vitamin C </a:t>
            </a:r>
            <a:br>
              <a:rPr lang="en-US" sz="2200" dirty="0"/>
            </a:br>
            <a:r>
              <a:rPr lang="en-US" sz="2200" dirty="0"/>
              <a:t>has not proven to improve cancer outcomes</a:t>
            </a:r>
          </a:p>
        </p:txBody>
      </p:sp>
      <p:sp>
        <p:nvSpPr>
          <p:cNvPr id="3" name="Content Placeholder 2">
            <a:extLst>
              <a:ext uri="{FF2B5EF4-FFF2-40B4-BE49-F238E27FC236}">
                <a16:creationId xmlns:a16="http://schemas.microsoft.com/office/drawing/2014/main" id="{AF7ED77C-2F73-9963-2428-2EF51193F71C}"/>
              </a:ext>
            </a:extLst>
          </p:cNvPr>
          <p:cNvSpPr>
            <a:spLocks noGrp="1"/>
          </p:cNvSpPr>
          <p:nvPr>
            <p:ph idx="48"/>
          </p:nvPr>
        </p:nvSpPr>
        <p:spPr/>
        <p:txBody>
          <a:bodyPr/>
          <a:lstStyle/>
          <a:p>
            <a:r>
              <a:rPr lang="en-US" dirty="0"/>
              <a:t>Avoid this as it interacts with bortezomib</a:t>
            </a:r>
          </a:p>
        </p:txBody>
      </p:sp>
      <p:sp>
        <p:nvSpPr>
          <p:cNvPr id="4" name="Content Placeholder 3">
            <a:extLst>
              <a:ext uri="{FF2B5EF4-FFF2-40B4-BE49-F238E27FC236}">
                <a16:creationId xmlns:a16="http://schemas.microsoft.com/office/drawing/2014/main" id="{93E19182-A4FD-964F-604B-42B4AC63CD93}"/>
              </a:ext>
            </a:extLst>
          </p:cNvPr>
          <p:cNvSpPr>
            <a:spLocks noGrp="1"/>
          </p:cNvSpPr>
          <p:nvPr>
            <p:ph idx="49"/>
          </p:nvPr>
        </p:nvSpPr>
        <p:spPr/>
        <p:txBody>
          <a:bodyPr/>
          <a:lstStyle/>
          <a:p>
            <a:r>
              <a:rPr lang="en-US" sz="2200" dirty="0"/>
              <a:t>Not a concern unless the </a:t>
            </a:r>
            <a:r>
              <a:rPr lang="en-US" sz="2200" dirty="0" err="1"/>
              <a:t>sFLC</a:t>
            </a:r>
            <a:r>
              <a:rPr lang="en-US" sz="2200" dirty="0"/>
              <a:t> is very high (&gt;100 mg/dL) </a:t>
            </a:r>
            <a:br>
              <a:rPr lang="en-US" sz="2200" dirty="0"/>
            </a:br>
            <a:r>
              <a:rPr lang="en-US" sz="2200" dirty="0"/>
              <a:t>as changes in urine pH could precipitate cast nephropathy </a:t>
            </a:r>
          </a:p>
        </p:txBody>
      </p:sp>
      <p:sp>
        <p:nvSpPr>
          <p:cNvPr id="5" name="Content Placeholder 4">
            <a:extLst>
              <a:ext uri="{FF2B5EF4-FFF2-40B4-BE49-F238E27FC236}">
                <a16:creationId xmlns:a16="http://schemas.microsoft.com/office/drawing/2014/main" id="{AC46D4B6-A0B4-4663-FAFC-831D27B8706F}"/>
              </a:ext>
            </a:extLst>
          </p:cNvPr>
          <p:cNvSpPr>
            <a:spLocks noGrp="1"/>
          </p:cNvSpPr>
          <p:nvPr>
            <p:ph idx="50"/>
          </p:nvPr>
        </p:nvSpPr>
        <p:spPr/>
        <p:txBody>
          <a:bodyPr/>
          <a:lstStyle/>
          <a:p>
            <a:r>
              <a:rPr lang="en-US" dirty="0"/>
              <a:t>Hold vitamin C on days of bortezomib</a:t>
            </a:r>
          </a:p>
        </p:txBody>
      </p:sp>
      <p:sp>
        <p:nvSpPr>
          <p:cNvPr id="6" name="Content Placeholder 5">
            <a:extLst>
              <a:ext uri="{FF2B5EF4-FFF2-40B4-BE49-F238E27FC236}">
                <a16:creationId xmlns:a16="http://schemas.microsoft.com/office/drawing/2014/main" id="{7F20A4B2-048C-A998-30F3-67754BC1B3CB}"/>
              </a:ext>
            </a:extLst>
          </p:cNvPr>
          <p:cNvSpPr>
            <a:spLocks noGrp="1"/>
          </p:cNvSpPr>
          <p:nvPr>
            <p:ph idx="51"/>
          </p:nvPr>
        </p:nvSpPr>
        <p:spPr/>
        <p:txBody>
          <a:bodyPr/>
          <a:lstStyle/>
          <a:p>
            <a:r>
              <a:rPr lang="en-US" dirty="0"/>
              <a:t>Not on days of bortezomib</a:t>
            </a:r>
          </a:p>
        </p:txBody>
      </p:sp>
      <p:sp>
        <p:nvSpPr>
          <p:cNvPr id="7" name="Title 6">
            <a:extLst>
              <a:ext uri="{FF2B5EF4-FFF2-40B4-BE49-F238E27FC236}">
                <a16:creationId xmlns:a16="http://schemas.microsoft.com/office/drawing/2014/main" id="{9E709977-3E85-F1E0-FD04-000AA3BA5279}"/>
              </a:ext>
            </a:extLst>
          </p:cNvPr>
          <p:cNvSpPr>
            <a:spLocks noGrp="1"/>
          </p:cNvSpPr>
          <p:nvPr>
            <p:ph type="title"/>
          </p:nvPr>
        </p:nvSpPr>
        <p:spPr/>
        <p:txBody>
          <a:bodyPr/>
          <a:lstStyle/>
          <a:p>
            <a:r>
              <a:rPr lang="en-US" dirty="0"/>
              <a:t>A patient with MM who is about to begin treatment with daratumumab/</a:t>
            </a:r>
            <a:r>
              <a:rPr lang="en-US" dirty="0" err="1"/>
              <a:t>RVd</a:t>
            </a:r>
            <a:r>
              <a:rPr lang="en-US" dirty="0"/>
              <a:t> informs you that they </a:t>
            </a:r>
            <a:r>
              <a:rPr lang="en-US" u="sng" dirty="0"/>
              <a:t>take daily vitamin C supplements</a:t>
            </a:r>
            <a:r>
              <a:rPr lang="en-US" dirty="0"/>
              <a:t>. How would you counsel the patient?</a:t>
            </a:r>
          </a:p>
        </p:txBody>
      </p:sp>
      <p:sp>
        <p:nvSpPr>
          <p:cNvPr id="8" name="Content Placeholder 7">
            <a:extLst>
              <a:ext uri="{FF2B5EF4-FFF2-40B4-BE49-F238E27FC236}">
                <a16:creationId xmlns:a16="http://schemas.microsoft.com/office/drawing/2014/main" id="{3CE035D4-CA6E-B75D-45EB-EA2E1547A9CB}"/>
              </a:ext>
            </a:extLst>
          </p:cNvPr>
          <p:cNvSpPr>
            <a:spLocks noGrp="1"/>
          </p:cNvSpPr>
          <p:nvPr>
            <p:ph idx="52"/>
          </p:nvPr>
        </p:nvSpPr>
        <p:spPr/>
        <p:txBody>
          <a:bodyPr/>
          <a:lstStyle/>
          <a:p>
            <a:r>
              <a:rPr lang="en-US" dirty="0"/>
              <a:t>Avoid on days of bortezomib </a:t>
            </a:r>
          </a:p>
        </p:txBody>
      </p:sp>
      <p:sp>
        <p:nvSpPr>
          <p:cNvPr id="10" name="TextBox 9">
            <a:extLst>
              <a:ext uri="{FF2B5EF4-FFF2-40B4-BE49-F238E27FC236}">
                <a16:creationId xmlns:a16="http://schemas.microsoft.com/office/drawing/2014/main" id="{A1216CA5-C70F-5310-A023-0F973C0394B4}"/>
              </a:ext>
            </a:extLst>
          </p:cNvPr>
          <p:cNvSpPr txBox="1"/>
          <p:nvPr/>
        </p:nvSpPr>
        <p:spPr>
          <a:xfrm>
            <a:off x="407368" y="6137374"/>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sFLC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serum free light chain</a:t>
            </a:r>
          </a:p>
        </p:txBody>
      </p:sp>
    </p:spTree>
    <p:extLst>
      <p:ext uri="{BB962C8B-B14F-4D97-AF65-F5344CB8AC3E}">
        <p14:creationId xmlns:p14="http://schemas.microsoft.com/office/powerpoint/2010/main" val="350340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9411A-CE19-701B-5ABB-4400931C45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FA00EC-B8BA-5875-B507-20504F834031}"/>
              </a:ext>
            </a:extLst>
          </p:cNvPr>
          <p:cNvSpPr>
            <a:spLocks noGrp="1"/>
          </p:cNvSpPr>
          <p:nvPr>
            <p:ph idx="47"/>
          </p:nvPr>
        </p:nvSpPr>
        <p:spPr/>
        <p:txBody>
          <a:bodyPr/>
          <a:lstStyle/>
          <a:p>
            <a:r>
              <a:rPr lang="en-US" dirty="0"/>
              <a:t>Yes but probably not consistently enough</a:t>
            </a:r>
          </a:p>
        </p:txBody>
      </p:sp>
      <p:sp>
        <p:nvSpPr>
          <p:cNvPr id="3" name="Content Placeholder 2">
            <a:extLst>
              <a:ext uri="{FF2B5EF4-FFF2-40B4-BE49-F238E27FC236}">
                <a16:creationId xmlns:a16="http://schemas.microsoft.com/office/drawing/2014/main" id="{66C601D8-BDEC-3A53-0524-9B6BE0B48761}"/>
              </a:ext>
            </a:extLst>
          </p:cNvPr>
          <p:cNvSpPr>
            <a:spLocks noGrp="1"/>
          </p:cNvSpPr>
          <p:nvPr>
            <p:ph idx="48"/>
          </p:nvPr>
        </p:nvSpPr>
        <p:spPr/>
        <p:txBody>
          <a:bodyPr/>
          <a:lstStyle/>
          <a:p>
            <a:r>
              <a:rPr lang="en-US" dirty="0"/>
              <a:t>Yes</a:t>
            </a:r>
          </a:p>
        </p:txBody>
      </p:sp>
      <p:sp>
        <p:nvSpPr>
          <p:cNvPr id="4" name="Content Placeholder 3">
            <a:extLst>
              <a:ext uri="{FF2B5EF4-FFF2-40B4-BE49-F238E27FC236}">
                <a16:creationId xmlns:a16="http://schemas.microsoft.com/office/drawing/2014/main" id="{C29C98C1-E118-D886-86A0-D9E54C03CE05}"/>
              </a:ext>
            </a:extLst>
          </p:cNvPr>
          <p:cNvSpPr>
            <a:spLocks noGrp="1"/>
          </p:cNvSpPr>
          <p:nvPr>
            <p:ph idx="49"/>
          </p:nvPr>
        </p:nvSpPr>
        <p:spPr/>
        <p:txBody>
          <a:bodyPr/>
          <a:lstStyle/>
          <a:p>
            <a:r>
              <a:rPr lang="en-US" dirty="0"/>
              <a:t>No</a:t>
            </a:r>
          </a:p>
        </p:txBody>
      </p:sp>
      <p:sp>
        <p:nvSpPr>
          <p:cNvPr id="5" name="Content Placeholder 4">
            <a:extLst>
              <a:ext uri="{FF2B5EF4-FFF2-40B4-BE49-F238E27FC236}">
                <a16:creationId xmlns:a16="http://schemas.microsoft.com/office/drawing/2014/main" id="{14B236ED-326D-9D9C-2A44-748AB0F27D4C}"/>
              </a:ext>
            </a:extLst>
          </p:cNvPr>
          <p:cNvSpPr>
            <a:spLocks noGrp="1"/>
          </p:cNvSpPr>
          <p:nvPr>
            <p:ph idx="50"/>
          </p:nvPr>
        </p:nvSpPr>
        <p:spPr/>
        <p:txBody>
          <a:bodyPr/>
          <a:lstStyle/>
          <a:p>
            <a:r>
              <a:rPr lang="en-US" dirty="0"/>
              <a:t>Yes</a:t>
            </a:r>
          </a:p>
        </p:txBody>
      </p:sp>
      <p:sp>
        <p:nvSpPr>
          <p:cNvPr id="6" name="Content Placeholder 5">
            <a:extLst>
              <a:ext uri="{FF2B5EF4-FFF2-40B4-BE49-F238E27FC236}">
                <a16:creationId xmlns:a16="http://schemas.microsoft.com/office/drawing/2014/main" id="{96EC704A-5A8A-0F1E-61DA-F7A04E6249E2}"/>
              </a:ext>
            </a:extLst>
          </p:cNvPr>
          <p:cNvSpPr>
            <a:spLocks noGrp="1"/>
          </p:cNvSpPr>
          <p:nvPr>
            <p:ph idx="51"/>
          </p:nvPr>
        </p:nvSpPr>
        <p:spPr/>
        <p:txBody>
          <a:bodyPr/>
          <a:lstStyle/>
          <a:p>
            <a:r>
              <a:rPr lang="en-US" dirty="0"/>
              <a:t>Yes</a:t>
            </a:r>
          </a:p>
        </p:txBody>
      </p:sp>
      <p:sp>
        <p:nvSpPr>
          <p:cNvPr id="7" name="Title 6">
            <a:extLst>
              <a:ext uri="{FF2B5EF4-FFF2-40B4-BE49-F238E27FC236}">
                <a16:creationId xmlns:a16="http://schemas.microsoft.com/office/drawing/2014/main" id="{427475A6-734F-BEA0-DF1C-BA389C66A4B0}"/>
              </a:ext>
            </a:extLst>
          </p:cNvPr>
          <p:cNvSpPr>
            <a:spLocks noGrp="1"/>
          </p:cNvSpPr>
          <p:nvPr>
            <p:ph type="title"/>
          </p:nvPr>
        </p:nvSpPr>
        <p:spPr/>
        <p:txBody>
          <a:bodyPr/>
          <a:lstStyle/>
          <a:p>
            <a:r>
              <a:rPr lang="en-US" dirty="0"/>
              <a:t>In general, do you proactively ask your patients with MM about their use of dietary supplements or alternative therapies?</a:t>
            </a:r>
          </a:p>
        </p:txBody>
      </p:sp>
      <p:sp>
        <p:nvSpPr>
          <p:cNvPr id="8" name="Content Placeholder 7">
            <a:extLst>
              <a:ext uri="{FF2B5EF4-FFF2-40B4-BE49-F238E27FC236}">
                <a16:creationId xmlns:a16="http://schemas.microsoft.com/office/drawing/2014/main" id="{FE79598E-C939-3C9A-ACBB-EE0E0841B72B}"/>
              </a:ext>
            </a:extLst>
          </p:cNvPr>
          <p:cNvSpPr>
            <a:spLocks noGrp="1"/>
          </p:cNvSpPr>
          <p:nvPr>
            <p:ph idx="52"/>
          </p:nvPr>
        </p:nvSpPr>
        <p:spPr/>
        <p:txBody>
          <a:bodyPr/>
          <a:lstStyle/>
          <a:p>
            <a:r>
              <a:rPr lang="en-US" dirty="0"/>
              <a:t>Sometimes</a:t>
            </a:r>
          </a:p>
        </p:txBody>
      </p:sp>
    </p:spTree>
    <p:extLst>
      <p:ext uri="{BB962C8B-B14F-4D97-AF65-F5344CB8AC3E}">
        <p14:creationId xmlns:p14="http://schemas.microsoft.com/office/powerpoint/2010/main" val="1287370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Fonseca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1700808"/>
          <a:ext cx="9145016" cy="4320481"/>
        </p:xfrm>
        <a:graphic>
          <a:graphicData uri="http://schemas.openxmlformats.org/drawingml/2006/table">
            <a:tbl>
              <a:tblPr firstRow="1" bandRow="1">
                <a:tableStyleId>{F2DE63D5-997A-4646-A377-4702673A728D}</a:tableStyleId>
              </a:tblPr>
              <a:tblGrid>
                <a:gridCol w="2916324">
                  <a:extLst>
                    <a:ext uri="{9D8B030D-6E8A-4147-A177-3AD203B41FA5}">
                      <a16:colId xmlns:a16="http://schemas.microsoft.com/office/drawing/2014/main" val="20000"/>
                    </a:ext>
                  </a:extLst>
                </a:gridCol>
                <a:gridCol w="6228692">
                  <a:extLst>
                    <a:ext uri="{9D8B030D-6E8A-4147-A177-3AD203B41FA5}">
                      <a16:colId xmlns:a16="http://schemas.microsoft.com/office/drawing/2014/main" val="2117869244"/>
                    </a:ext>
                  </a:extLst>
                </a:gridCol>
              </a:tblGrid>
              <a:tr h="672981">
                <a:tc>
                  <a:txBody>
                    <a:bodyPr/>
                    <a:lstStyle/>
                    <a:p>
                      <a:pPr algn="l"/>
                      <a:r>
                        <a:rPr lang="en-US" sz="1800" b="1" dirty="0">
                          <a:solidFill>
                            <a:schemeClr val="tx1"/>
                          </a:solidFill>
                        </a:rPr>
                        <a:t>Boards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Antengene</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6545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Amgen Inc, Apple, Bristol Myers Squibb, Celgene Corporation, GSK, Janssen Biotech Inc, </a:t>
                      </a:r>
                      <a:r>
                        <a:rPr lang="en-US" sz="1800" b="0" dirty="0" err="1">
                          <a:solidFill>
                            <a:schemeClr val="tx1"/>
                          </a:solidFill>
                        </a:rPr>
                        <a:t>Karyopharm</a:t>
                      </a:r>
                      <a:r>
                        <a:rPr lang="en-US" sz="1800" b="0" dirty="0">
                          <a:solidFill>
                            <a:schemeClr val="tx1"/>
                          </a:solidFill>
                        </a:rPr>
                        <a:t> Therapeutics, Pfizer Inc, RA Capital Management,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66994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r h="669949">
                <a:tc>
                  <a:txBody>
                    <a:bodyPr/>
                    <a:lstStyle/>
                    <a:p>
                      <a:pPr algn="l"/>
                      <a:r>
                        <a:rPr lang="en-US" sz="1800" b="1" dirty="0">
                          <a:solidFill>
                            <a:schemeClr val="tx1"/>
                          </a:solidFill>
                        </a:rPr>
                        <a:t>Patents (Through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Abbott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1246318"/>
                  </a:ext>
                </a:extLst>
              </a:tr>
              <a:tr h="372194">
                <a:tc>
                  <a:txBody>
                    <a:bodyPr/>
                    <a:lstStyle/>
                    <a:p>
                      <a:pPr algn="l"/>
                      <a:r>
                        <a:rPr lang="en-US" sz="1800" b="1" dirty="0">
                          <a:solidFill>
                            <a:schemeClr val="tx1"/>
                          </a:solidFill>
                        </a:rPr>
                        <a:t>Scientific 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7211348"/>
                  </a:ext>
                </a:extLst>
              </a:tr>
              <a:tr h="669949">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Antengene</a:t>
                      </a:r>
                      <a:r>
                        <a:rPr lang="en-US" sz="1800" b="0" dirty="0">
                          <a:solidFill>
                            <a:schemeClr val="tx1"/>
                          </a:solidFill>
                        </a:rPr>
                        <a:t>, 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451732"/>
                  </a:ext>
                </a:extLst>
              </a:tr>
            </a:tbl>
          </a:graphicData>
        </a:graphic>
      </p:graphicFrame>
    </p:spTree>
    <p:custDataLst>
      <p:tags r:id="rId1"/>
    </p:custDataLst>
    <p:extLst>
      <p:ext uri="{BB962C8B-B14F-4D97-AF65-F5344CB8AC3E}">
        <p14:creationId xmlns:p14="http://schemas.microsoft.com/office/powerpoint/2010/main" val="1866299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C62D4-7BF8-4A80-B418-F349C13790C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EAC76-5D53-1811-DD04-0FBA4E150E30}"/>
              </a:ext>
            </a:extLst>
          </p:cNvPr>
          <p:cNvSpPr>
            <a:spLocks noGrp="1"/>
          </p:cNvSpPr>
          <p:nvPr>
            <p:ph idx="47"/>
          </p:nvPr>
        </p:nvSpPr>
        <p:spPr/>
        <p:txBody>
          <a:bodyPr/>
          <a:lstStyle/>
          <a:p>
            <a:r>
              <a:rPr lang="en-US" dirty="0"/>
              <a:t>30%</a:t>
            </a:r>
          </a:p>
        </p:txBody>
      </p:sp>
      <p:sp>
        <p:nvSpPr>
          <p:cNvPr id="3" name="Content Placeholder 2">
            <a:extLst>
              <a:ext uri="{FF2B5EF4-FFF2-40B4-BE49-F238E27FC236}">
                <a16:creationId xmlns:a16="http://schemas.microsoft.com/office/drawing/2014/main" id="{F35827C9-D750-7157-BF16-8A312F7AB7B9}"/>
              </a:ext>
            </a:extLst>
          </p:cNvPr>
          <p:cNvSpPr>
            <a:spLocks noGrp="1"/>
          </p:cNvSpPr>
          <p:nvPr>
            <p:ph idx="48"/>
          </p:nvPr>
        </p:nvSpPr>
        <p:spPr/>
        <p:txBody>
          <a:bodyPr/>
          <a:lstStyle/>
          <a:p>
            <a:r>
              <a:rPr lang="en-US" dirty="0"/>
              <a:t>75%</a:t>
            </a:r>
          </a:p>
        </p:txBody>
      </p:sp>
      <p:sp>
        <p:nvSpPr>
          <p:cNvPr id="4" name="Content Placeholder 3">
            <a:extLst>
              <a:ext uri="{FF2B5EF4-FFF2-40B4-BE49-F238E27FC236}">
                <a16:creationId xmlns:a16="http://schemas.microsoft.com/office/drawing/2014/main" id="{9656CEFA-ED93-FD8A-D20F-4EE2EC75CBDB}"/>
              </a:ext>
            </a:extLst>
          </p:cNvPr>
          <p:cNvSpPr>
            <a:spLocks noGrp="1"/>
          </p:cNvSpPr>
          <p:nvPr>
            <p:ph idx="49"/>
          </p:nvPr>
        </p:nvSpPr>
        <p:spPr/>
        <p:txBody>
          <a:bodyPr/>
          <a:lstStyle/>
          <a:p>
            <a:r>
              <a:rPr lang="en-US" dirty="0"/>
              <a:t>25% to 30%</a:t>
            </a:r>
          </a:p>
        </p:txBody>
      </p:sp>
      <p:sp>
        <p:nvSpPr>
          <p:cNvPr id="5" name="Content Placeholder 4">
            <a:extLst>
              <a:ext uri="{FF2B5EF4-FFF2-40B4-BE49-F238E27FC236}">
                <a16:creationId xmlns:a16="http://schemas.microsoft.com/office/drawing/2014/main" id="{65ADD2EC-8689-78BF-493C-DC0C00013E4C}"/>
              </a:ext>
            </a:extLst>
          </p:cNvPr>
          <p:cNvSpPr>
            <a:spLocks noGrp="1"/>
          </p:cNvSpPr>
          <p:nvPr>
            <p:ph idx="50"/>
          </p:nvPr>
        </p:nvSpPr>
        <p:spPr/>
        <p:txBody>
          <a:bodyPr/>
          <a:lstStyle/>
          <a:p>
            <a:r>
              <a:rPr lang="en-US" dirty="0"/>
              <a:t>40%</a:t>
            </a:r>
          </a:p>
        </p:txBody>
      </p:sp>
      <p:sp>
        <p:nvSpPr>
          <p:cNvPr id="6" name="Content Placeholder 5">
            <a:extLst>
              <a:ext uri="{FF2B5EF4-FFF2-40B4-BE49-F238E27FC236}">
                <a16:creationId xmlns:a16="http://schemas.microsoft.com/office/drawing/2014/main" id="{ECBBD0F6-31AE-21F5-CB9F-E190FB32FC8C}"/>
              </a:ext>
            </a:extLst>
          </p:cNvPr>
          <p:cNvSpPr>
            <a:spLocks noGrp="1"/>
          </p:cNvSpPr>
          <p:nvPr>
            <p:ph idx="51"/>
          </p:nvPr>
        </p:nvSpPr>
        <p:spPr/>
        <p:txBody>
          <a:bodyPr/>
          <a:lstStyle/>
          <a:p>
            <a:r>
              <a:rPr lang="en-US"/>
              <a:t>50% </a:t>
            </a:r>
          </a:p>
        </p:txBody>
      </p:sp>
      <p:sp>
        <p:nvSpPr>
          <p:cNvPr id="7" name="Title 6">
            <a:extLst>
              <a:ext uri="{FF2B5EF4-FFF2-40B4-BE49-F238E27FC236}">
                <a16:creationId xmlns:a16="http://schemas.microsoft.com/office/drawing/2014/main" id="{7184575C-1319-D37B-FE54-6E7A176C8304}"/>
              </a:ext>
            </a:extLst>
          </p:cNvPr>
          <p:cNvSpPr>
            <a:spLocks noGrp="1"/>
          </p:cNvSpPr>
          <p:nvPr>
            <p:ph type="title"/>
          </p:nvPr>
        </p:nvSpPr>
        <p:spPr/>
        <p:txBody>
          <a:bodyPr/>
          <a:lstStyle/>
          <a:p>
            <a:r>
              <a:rPr lang="en-US" dirty="0"/>
              <a:t>Approximately what proportion of your patients with MM do you estimate take dietary supplements or alternative therapies? </a:t>
            </a:r>
          </a:p>
        </p:txBody>
      </p:sp>
      <p:sp>
        <p:nvSpPr>
          <p:cNvPr id="8" name="Content Placeholder 7">
            <a:extLst>
              <a:ext uri="{FF2B5EF4-FFF2-40B4-BE49-F238E27FC236}">
                <a16:creationId xmlns:a16="http://schemas.microsoft.com/office/drawing/2014/main" id="{8B7F3CE2-CB0C-9DAB-CF51-095992A2ECCB}"/>
              </a:ext>
            </a:extLst>
          </p:cNvPr>
          <p:cNvSpPr>
            <a:spLocks noGrp="1"/>
          </p:cNvSpPr>
          <p:nvPr>
            <p:ph idx="52"/>
          </p:nvPr>
        </p:nvSpPr>
        <p:spPr/>
        <p:txBody>
          <a:bodyPr/>
          <a:lstStyle/>
          <a:p>
            <a:r>
              <a:rPr lang="en-US" dirty="0"/>
              <a:t>60% to 70%</a:t>
            </a:r>
          </a:p>
        </p:txBody>
      </p:sp>
    </p:spTree>
    <p:extLst>
      <p:ext uri="{BB962C8B-B14F-4D97-AF65-F5344CB8AC3E}">
        <p14:creationId xmlns:p14="http://schemas.microsoft.com/office/powerpoint/2010/main" val="3827406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C57AB-41EA-A641-E65F-0F43FCABF8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BBA2230-0313-BDAE-46C2-316060E95C59}"/>
              </a:ext>
            </a:extLst>
          </p:cNvPr>
          <p:cNvSpPr/>
          <p:nvPr/>
        </p:nvSpPr>
        <p:spPr bwMode="auto">
          <a:xfrm>
            <a:off x="643018" y="5867258"/>
            <a:ext cx="10945870" cy="5179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8E91E39-EE5C-6D06-620F-8DEB2C2EA655}"/>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8F4CB5B4-D72D-81BE-1E1D-5115D42A5D1D}"/>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04137030-79F6-B9C0-5403-113073120FB7}"/>
              </a:ext>
            </a:extLst>
          </p:cNvPr>
          <p:cNvSpPr txBox="1">
            <a:spLocks/>
          </p:cNvSpPr>
          <p:nvPr/>
        </p:nvSpPr>
        <p:spPr bwMode="auto">
          <a:xfrm>
            <a:off x="1003385" y="1139802"/>
            <a:ext cx="9917151"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rgbClr val="0432FF"/>
                </a:solidFill>
              </a:rPr>
              <a:t>Module 1: </a:t>
            </a:r>
            <a:r>
              <a:rPr lang="en-US" sz="2600" kern="0" dirty="0">
                <a:solidFill>
                  <a:schemeClr val="tx1"/>
                </a:solidFill>
              </a:rPr>
              <a:t>A farmer with myeloma; is myeloma the new CML? </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CAR T-cell therapy</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Bispecific antibodies </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Antibody-drug conjugates; a patient on </a:t>
            </a:r>
            <a:r>
              <a:rPr lang="en-US" sz="2600" kern="0" dirty="0" err="1">
                <a:solidFill>
                  <a:schemeClr val="tx1"/>
                </a:solidFill>
              </a:rPr>
              <a:t>belantamab</a:t>
            </a:r>
            <a:r>
              <a:rPr lang="en-US" sz="2600" kern="0" dirty="0">
                <a:solidFill>
                  <a:schemeClr val="tx1"/>
                </a:solidFill>
              </a:rPr>
              <a:t> </a:t>
            </a:r>
            <a:r>
              <a:rPr lang="en-US" sz="2600" kern="0" dirty="0" err="1">
                <a:solidFill>
                  <a:schemeClr val="tx1"/>
                </a:solidFill>
              </a:rPr>
              <a:t>mafodotin</a:t>
            </a:r>
            <a:r>
              <a:rPr lang="en-US" sz="2600" kern="0" dirty="0">
                <a:solidFill>
                  <a:schemeClr val="tx1"/>
                </a:solidFill>
              </a:rPr>
              <a:t> for 3 years</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Treatment options for relapsed disease </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Alternative therapies </a:t>
            </a:r>
          </a:p>
          <a:p>
            <a:pPr marL="98425" indent="0">
              <a:lnSpc>
                <a:spcPct val="100000"/>
              </a:lnSpc>
              <a:spcBef>
                <a:spcPts val="1200"/>
              </a:spcBef>
              <a:spcAft>
                <a:spcPts val="0"/>
              </a:spcAft>
              <a:buNone/>
            </a:pPr>
            <a:r>
              <a:rPr lang="en-US" sz="2600" kern="0" dirty="0">
                <a:solidFill>
                  <a:schemeClr val="bg1"/>
                </a:solidFill>
              </a:rPr>
              <a:t>Module 9: 164 questions</a:t>
            </a:r>
          </a:p>
        </p:txBody>
      </p:sp>
    </p:spTree>
    <p:custDataLst>
      <p:tags r:id="rId1"/>
    </p:custDataLst>
    <p:extLst>
      <p:ext uri="{BB962C8B-B14F-4D97-AF65-F5344CB8AC3E}">
        <p14:creationId xmlns:p14="http://schemas.microsoft.com/office/powerpoint/2010/main" val="2889369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A9C7C-7DEF-69B5-1016-39E9CFDFA90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A554810-B4C1-7458-A227-34929E3ED726}"/>
              </a:ext>
            </a:extLst>
          </p:cNvPr>
          <p:cNvSpPr/>
          <p:nvPr/>
        </p:nvSpPr>
        <p:spPr bwMode="auto">
          <a:xfrm>
            <a:off x="1505245" y="610021"/>
            <a:ext cx="9181508" cy="118872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D14D35D2-2CCB-CE55-4E76-8098AB4E43B3}"/>
              </a:ext>
            </a:extLst>
          </p:cNvPr>
          <p:cNvSpPr>
            <a:spLocks noGrp="1"/>
          </p:cNvSpPr>
          <p:nvPr>
            <p:ph type="title"/>
          </p:nvPr>
        </p:nvSpPr>
        <p:spPr>
          <a:xfrm>
            <a:off x="1641669" y="802240"/>
            <a:ext cx="8908660" cy="996501"/>
          </a:xfrm>
        </p:spPr>
        <p:txBody>
          <a:bodyPr lIns="91440" tIns="91440" rIns="91440" bIns="182880"/>
          <a:lstStyle/>
          <a:p>
            <a:r>
              <a:rPr lang="en-US" sz="3600" dirty="0">
                <a:solidFill>
                  <a:schemeClr val="bg1"/>
                </a:solidFill>
              </a:rPr>
              <a:t>164 Questions</a:t>
            </a:r>
          </a:p>
        </p:txBody>
      </p:sp>
      <p:pic>
        <p:nvPicPr>
          <p:cNvPr id="8" name="Picture 7" descr="A person wearing headphones&#10;&#10;AI-generated content may be incorrect.">
            <a:extLst>
              <a:ext uri="{FF2B5EF4-FFF2-40B4-BE49-F238E27FC236}">
                <a16:creationId xmlns:a16="http://schemas.microsoft.com/office/drawing/2014/main" id="{8F67F333-0A14-5EF9-8DB6-F70A096BE0A2}"/>
              </a:ext>
            </a:extLst>
          </p:cNvPr>
          <p:cNvPicPr>
            <a:picLocks noChangeAspect="1"/>
          </p:cNvPicPr>
          <p:nvPr/>
        </p:nvPicPr>
        <p:blipFill>
          <a:blip r:embed="rId2"/>
          <a:stretch>
            <a:fillRect/>
          </a:stretch>
        </p:blipFill>
        <p:spPr>
          <a:xfrm>
            <a:off x="2608694" y="2132541"/>
            <a:ext cx="6974611" cy="39232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397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FF8B0-7F97-954A-EE44-B83797E903A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E369AB9-04EA-03A4-5E29-0BEE579F0854}"/>
              </a:ext>
            </a:extLst>
          </p:cNvPr>
          <p:cNvGrpSpPr>
            <a:grpSpLocks noChangeAspect="1"/>
          </p:cNvGrpSpPr>
          <p:nvPr/>
        </p:nvGrpSpPr>
        <p:grpSpPr>
          <a:xfrm>
            <a:off x="956323" y="737811"/>
            <a:ext cx="10279353" cy="5939597"/>
            <a:chOff x="354276" y="554288"/>
            <a:chExt cx="10707659" cy="6187080"/>
          </a:xfrm>
        </p:grpSpPr>
        <p:pic>
          <p:nvPicPr>
            <p:cNvPr id="12" name="Picture 11" descr="A person wearing glasses and a headset&#10;&#10;AI-generated content may be incorrect.">
              <a:extLst>
                <a:ext uri="{FF2B5EF4-FFF2-40B4-BE49-F238E27FC236}">
                  <a16:creationId xmlns:a16="http://schemas.microsoft.com/office/drawing/2014/main" id="{A3064C23-1750-3062-B123-0080F1C35F0A}"/>
                </a:ext>
              </a:extLst>
            </p:cNvPr>
            <p:cNvPicPr>
              <a:picLocks noChangeAspect="1"/>
            </p:cNvPicPr>
            <p:nvPr/>
          </p:nvPicPr>
          <p:blipFill>
            <a:blip r:embed="rId2"/>
            <a:srcRect l="8107" t="11092" r="6511" b="3527"/>
            <a:stretch>
              <a:fillRect/>
            </a:stretch>
          </p:blipFill>
          <p:spPr>
            <a:xfrm>
              <a:off x="7686471" y="4842670"/>
              <a:ext cx="3374136" cy="1897951"/>
            </a:xfrm>
            <a:prstGeom prst="rect">
              <a:avLst/>
            </a:prstGeom>
            <a:ln w="63500">
              <a:solidFill>
                <a:schemeClr val="bg1"/>
              </a:solidFill>
            </a:ln>
            <a:effectLst>
              <a:outerShdw blurRad="50800" dist="38100" dir="2700000" algn="tl" rotWithShape="0">
                <a:prstClr val="black">
                  <a:alpha val="40000"/>
                </a:prstClr>
              </a:outerShdw>
            </a:effectLst>
          </p:spPr>
        </p:pic>
        <p:pic>
          <p:nvPicPr>
            <p:cNvPr id="10" name="Picture 9" descr="A person wearing headphones&#10;&#10;AI-generated content may be incorrect.">
              <a:extLst>
                <a:ext uri="{FF2B5EF4-FFF2-40B4-BE49-F238E27FC236}">
                  <a16:creationId xmlns:a16="http://schemas.microsoft.com/office/drawing/2014/main" id="{80E0A240-75DF-CC91-AB0E-10642661F57B}"/>
                </a:ext>
              </a:extLst>
            </p:cNvPr>
            <p:cNvPicPr>
              <a:picLocks noChangeAspect="1"/>
            </p:cNvPicPr>
            <p:nvPr/>
          </p:nvPicPr>
          <p:blipFill>
            <a:blip r:embed="rId3"/>
            <a:stretch>
              <a:fillRect/>
            </a:stretch>
          </p:blipFill>
          <p:spPr>
            <a:xfrm>
              <a:off x="354276" y="4842670"/>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3" name="Picture 2" descr="A person with a beard and mustache smiling&#10;&#10;AI-generated content may be incorrect.">
              <a:extLst>
                <a:ext uri="{FF2B5EF4-FFF2-40B4-BE49-F238E27FC236}">
                  <a16:creationId xmlns:a16="http://schemas.microsoft.com/office/drawing/2014/main" id="{C24A6D60-FB50-5660-0116-A7C68B3F2819}"/>
                </a:ext>
              </a:extLst>
            </p:cNvPr>
            <p:cNvPicPr>
              <a:picLocks noChangeAspect="1"/>
            </p:cNvPicPr>
            <p:nvPr/>
          </p:nvPicPr>
          <p:blipFill>
            <a:blip r:embed="rId4"/>
            <a:stretch>
              <a:fillRect/>
            </a:stretch>
          </p:blipFill>
          <p:spPr>
            <a:xfrm>
              <a:off x="354276" y="554288"/>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5" name="Picture 4" descr="A person wearing headphones and a blue shirt&#10;&#10;AI-generated content may be incorrect.">
              <a:extLst>
                <a:ext uri="{FF2B5EF4-FFF2-40B4-BE49-F238E27FC236}">
                  <a16:creationId xmlns:a16="http://schemas.microsoft.com/office/drawing/2014/main" id="{8C32E6E3-B598-AAAF-F422-009E7377BA7B}"/>
                </a:ext>
              </a:extLst>
            </p:cNvPr>
            <p:cNvPicPr>
              <a:picLocks noChangeAspect="1"/>
            </p:cNvPicPr>
            <p:nvPr/>
          </p:nvPicPr>
          <p:blipFill>
            <a:blip r:embed="rId5"/>
            <a:stretch>
              <a:fillRect/>
            </a:stretch>
          </p:blipFill>
          <p:spPr>
            <a:xfrm>
              <a:off x="4022130" y="4842670"/>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6" name="Picture 5" descr="A person wearing glasses and a blue plaid shirt&#10;&#10;AI-generated content may be incorrect.">
              <a:extLst>
                <a:ext uri="{FF2B5EF4-FFF2-40B4-BE49-F238E27FC236}">
                  <a16:creationId xmlns:a16="http://schemas.microsoft.com/office/drawing/2014/main" id="{642B5226-06A9-17D9-193D-EB731415C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276" y="2696669"/>
              <a:ext cx="3375465" cy="1898700"/>
            </a:xfrm>
            <a:prstGeom prst="rect">
              <a:avLst/>
            </a:prstGeom>
            <a:ln w="63500">
              <a:solidFill>
                <a:schemeClr val="bg1"/>
              </a:solidFill>
            </a:ln>
            <a:effectLst>
              <a:outerShdw blurRad="50800" dist="38100" dir="2700000" algn="tl" rotWithShape="0">
                <a:prstClr val="black">
                  <a:alpha val="40000"/>
                </a:prstClr>
              </a:outerShdw>
            </a:effectLst>
          </p:spPr>
        </p:pic>
        <p:pic>
          <p:nvPicPr>
            <p:cNvPr id="7" name="Picture 6" descr="A person wearing a headset&#10;&#10;AI-generated content may be incorrect.">
              <a:extLst>
                <a:ext uri="{FF2B5EF4-FFF2-40B4-BE49-F238E27FC236}">
                  <a16:creationId xmlns:a16="http://schemas.microsoft.com/office/drawing/2014/main" id="{9C740586-48DF-7B37-9C5C-05C8283344F0}"/>
                </a:ext>
              </a:extLst>
            </p:cNvPr>
            <p:cNvPicPr>
              <a:picLocks noChangeAspect="1"/>
            </p:cNvPicPr>
            <p:nvPr/>
          </p:nvPicPr>
          <p:blipFill>
            <a:blip r:embed="rId7"/>
            <a:stretch>
              <a:fillRect/>
            </a:stretch>
          </p:blipFill>
          <p:spPr>
            <a:xfrm>
              <a:off x="7686471" y="2696670"/>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9" name="Picture 8" descr="A person wearing a headset and a microphone&#10;&#10;AI-generated content may be incorrect.">
              <a:extLst>
                <a:ext uri="{FF2B5EF4-FFF2-40B4-BE49-F238E27FC236}">
                  <a16:creationId xmlns:a16="http://schemas.microsoft.com/office/drawing/2014/main" id="{9874B036-4B25-6134-496B-92112695E599}"/>
                </a:ext>
              </a:extLst>
            </p:cNvPr>
            <p:cNvPicPr>
              <a:picLocks noChangeAspect="1"/>
            </p:cNvPicPr>
            <p:nvPr/>
          </p:nvPicPr>
          <p:blipFill>
            <a:blip r:embed="rId8"/>
            <a:stretch>
              <a:fillRect/>
            </a:stretch>
          </p:blipFill>
          <p:spPr>
            <a:xfrm>
              <a:off x="4022129" y="554288"/>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11" name="Picture 10" descr="A person wearing headphones smiling&#10;&#10;AI-generated content may be incorrect.">
              <a:extLst>
                <a:ext uri="{FF2B5EF4-FFF2-40B4-BE49-F238E27FC236}">
                  <a16:creationId xmlns:a16="http://schemas.microsoft.com/office/drawing/2014/main" id="{EC9B121E-D9CF-5921-9D51-472448666902}"/>
                </a:ext>
              </a:extLst>
            </p:cNvPr>
            <p:cNvPicPr>
              <a:picLocks noChangeAspect="1"/>
            </p:cNvPicPr>
            <p:nvPr/>
          </p:nvPicPr>
          <p:blipFill>
            <a:blip r:embed="rId9"/>
            <a:stretch>
              <a:fillRect/>
            </a:stretch>
          </p:blipFill>
          <p:spPr>
            <a:xfrm>
              <a:off x="4022129" y="2696669"/>
              <a:ext cx="3375467" cy="1898700"/>
            </a:xfrm>
            <a:prstGeom prst="rect">
              <a:avLst/>
            </a:prstGeom>
            <a:ln w="63500">
              <a:solidFill>
                <a:schemeClr val="bg1"/>
              </a:solidFill>
            </a:ln>
            <a:effectLst>
              <a:outerShdw blurRad="50800" dist="38100" dir="2700000" algn="tl" rotWithShape="0">
                <a:prstClr val="black">
                  <a:alpha val="40000"/>
                </a:prstClr>
              </a:outerShdw>
            </a:effectLst>
          </p:spPr>
        </p:pic>
        <p:pic>
          <p:nvPicPr>
            <p:cNvPr id="15" name="Picture 14" descr="A person wearing a headset&#10;&#10;AI-generated content may be incorrect.">
              <a:extLst>
                <a:ext uri="{FF2B5EF4-FFF2-40B4-BE49-F238E27FC236}">
                  <a16:creationId xmlns:a16="http://schemas.microsoft.com/office/drawing/2014/main" id="{1F1BC41F-FB9A-1F7A-D8D4-FE91DDD4926E}"/>
                </a:ext>
              </a:extLst>
            </p:cNvPr>
            <p:cNvPicPr>
              <a:picLocks noChangeAspect="1"/>
            </p:cNvPicPr>
            <p:nvPr/>
          </p:nvPicPr>
          <p:blipFill>
            <a:blip r:embed="rId10"/>
            <a:stretch>
              <a:fillRect/>
            </a:stretch>
          </p:blipFill>
          <p:spPr>
            <a:xfrm>
              <a:off x="7686471" y="554288"/>
              <a:ext cx="3375464" cy="1898698"/>
            </a:xfrm>
            <a:prstGeom prst="rect">
              <a:avLst/>
            </a:prstGeom>
            <a:ln w="63500">
              <a:solidFill>
                <a:schemeClr val="bg1"/>
              </a:solidFill>
            </a:ln>
            <a:effectLst>
              <a:outerShdw blurRad="50800" dist="38100" dir="2700000" algn="tl" rotWithShape="0">
                <a:prstClr val="black">
                  <a:alpha val="40000"/>
                </a:prstClr>
              </a:outerShdw>
            </a:effectLst>
          </p:spPr>
        </p:pic>
      </p:grpSp>
      <p:sp>
        <p:nvSpPr>
          <p:cNvPr id="2" name="TextBox 1">
            <a:extLst>
              <a:ext uri="{FF2B5EF4-FFF2-40B4-BE49-F238E27FC236}">
                <a16:creationId xmlns:a16="http://schemas.microsoft.com/office/drawing/2014/main" id="{4C45B596-6AC0-F14A-FC12-F439DC29DD4C}"/>
              </a:ext>
            </a:extLst>
          </p:cNvPr>
          <p:cNvSpPr txBox="1"/>
          <p:nvPr/>
        </p:nvSpPr>
        <p:spPr>
          <a:xfrm>
            <a:off x="5013973" y="54905"/>
            <a:ext cx="216405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Thank you</a:t>
            </a:r>
          </a:p>
        </p:txBody>
      </p:sp>
    </p:spTree>
    <p:extLst>
      <p:ext uri="{BB962C8B-B14F-4D97-AF65-F5344CB8AC3E}">
        <p14:creationId xmlns:p14="http://schemas.microsoft.com/office/powerpoint/2010/main" val="2767417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686BB-EC25-6A0A-09C7-1390C431C38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19498E7-2C55-469A-186C-079EB1416CA4}"/>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710771CB-E3CC-160F-9A76-C724CC580D27}"/>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0656B12D-B669-CC15-5E47-083338207BE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C5C5EA0B-0954-3862-5AFB-D3ECF9CD6982}"/>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10E9446-7BA2-3AF3-9744-BEB83966D303}"/>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DF54F26D-03EF-D403-B7A7-A8E4F82E2A4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3701244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and ABIM </a:t>
            </a:r>
            <a:br>
              <a:rPr lang="en-US" sz="3600" i="1" dirty="0"/>
            </a:br>
            <a:r>
              <a:rPr lang="en-US" sz="3600" i="1" dirty="0"/>
              <a:t>MOC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SK congress deck">
  <a:themeElements>
    <a:clrScheme name="Custom 8">
      <a:dk1>
        <a:srgbClr val="000000"/>
      </a:dk1>
      <a:lt1>
        <a:sysClr val="window" lastClr="FFFFFF"/>
      </a:lt1>
      <a:dk2>
        <a:srgbClr val="F36633"/>
      </a:dk2>
      <a:lt2>
        <a:srgbClr val="959595"/>
      </a:lt2>
      <a:accent1>
        <a:srgbClr val="00B8AD"/>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GSK PowerPoint altcolour deck template V1 03July23" id="{C3735198-22BE-45FC-B4BE-DB509B7CBF8C}" vid="{2723D19E-733B-4938-9E76-E418B32FFC82}"/>
    </a:ext>
  </a:ext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39035</TotalTime>
  <Words>5807</Words>
  <Application>Microsoft Macintosh PowerPoint</Application>
  <PresentationFormat>Widescreen</PresentationFormat>
  <Paragraphs>741</Paragraphs>
  <Slides>95</Slides>
  <Notes>33</Notes>
  <HiddenSlides>0</HiddenSlides>
  <MMClips>0</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1</vt:i4>
      </vt:variant>
      <vt:variant>
        <vt:lpstr>Slide Titles</vt:lpstr>
      </vt:variant>
      <vt:variant>
        <vt:i4>95</vt:i4>
      </vt:variant>
    </vt:vector>
  </HeadingPairs>
  <TitlesOfParts>
    <vt:vector size="116" baseType="lpstr">
      <vt:lpstr>ＭＳ Ｐゴシック</vt:lpstr>
      <vt:lpstr>Arial</vt:lpstr>
      <vt:lpstr>Arial Narrow</vt:lpstr>
      <vt:lpstr>Calibri</vt:lpstr>
      <vt:lpstr>Calibri Light</vt:lpstr>
      <vt:lpstr>Courier New</vt:lpstr>
      <vt:lpstr>Georgia</vt:lpstr>
      <vt:lpstr>Noto Sans Symbols</vt:lpstr>
      <vt:lpstr>Symbol</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GSK congress deck</vt:lpstr>
      <vt:lpstr>5_Default Design</vt:lpstr>
      <vt:lpstr>think-cell Slide</vt:lpstr>
      <vt:lpstr>Cancer Q&amp;A: Addressing Common Questions Posed by  Patients with Relapsed/Refractory Multiple Myeloma</vt:lpstr>
      <vt:lpstr>Faculty</vt:lpstr>
      <vt:lpstr>Survey Participants</vt:lpstr>
      <vt:lpstr>Commercial Support</vt:lpstr>
      <vt:lpstr>Dr Love — Disclosures</vt:lpstr>
      <vt:lpstr>Research To Practice CME Planning Committee Members,  Staff and Reviewers</vt:lpstr>
      <vt:lpstr>Dr Callander — Disclosures</vt:lpstr>
      <vt:lpstr>Dr Lonial — Disclosures</vt:lpstr>
      <vt:lpstr>Dr Fonseca — Disclosures Survey Participant</vt:lpstr>
      <vt:lpstr>Dr Orlowski — Disclosures Survey Participant</vt:lpstr>
      <vt:lpstr>Dr Raje — Disclosures Survey Participant</vt:lpstr>
      <vt:lpstr>Dr Richardson — Disclosures Survey Participant</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The Implications of Recent Datasets for the Current and  Future Management of Breast Cancer — An ASCO 2025 Review</vt:lpstr>
      <vt:lpstr>Selection and Sequencing of Therapy for  Metastatic Triple-Negative Breast Cancer</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Addressing Current Knowledge and Practice Gaps  in the Community — Optimizing the Use of Oral Selective Estrogen  Receptor Degraders for Metastatic Breast Cancer, Part 2</vt:lpstr>
      <vt:lpstr>Thank you for joining us! Please take a moment  to complete the survey currently up on Zoom.  Your feedback is very important to us.  Information on how to obtain CME and ABIM MOC credit will be provided at the conclusion  of the activity in the Zoom chat room. Attendees  will also receive an email in 1 to 3 business days  with these instructions.</vt:lpstr>
      <vt:lpstr>Cancer Q&amp;A: Addressing Common Questions Posed by  Patients with Relapsed/Refractory Multiple Myeloma</vt:lpstr>
      <vt:lpstr>PowerPoint Presentation</vt:lpstr>
      <vt:lpstr>Faculty</vt:lpstr>
      <vt:lpstr>Survey Participants</vt:lpstr>
      <vt:lpstr>PowerPoint Presentation</vt:lpstr>
      <vt:lpstr>Clinicians in the Audience, Please Complete  the Pre- and Postmeeting Surveys</vt:lpstr>
      <vt:lpstr>PowerPoint Presentation</vt:lpstr>
      <vt:lpstr>The Implications of Recent Datasets for the Current and  Future Management of Breast Cancer — An ASCO 2025 Review</vt:lpstr>
      <vt:lpstr>Selection and Sequencing of Therapy for  Metastatic Triple-Negative Breast Cancer</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Addressing Current Knowledge and Practice Gaps  in the Community — Optimizing the Use of Oral Selective Estrogen  Receptor Degraders for Metastatic Breast Cancer, Part 2</vt:lpstr>
      <vt:lpstr>Cancer Q&amp;A: Addressing Common Questions Posed by  Patients with Relapsed/Refractory Multiple Myeloma</vt:lpstr>
      <vt:lpstr>Dr Callander — Disclosures</vt:lpstr>
      <vt:lpstr>Dr Lonial — Disclosures</vt:lpstr>
      <vt:lpstr>Dr Fonseca — Disclosures Survey Participant</vt:lpstr>
      <vt:lpstr>Dr Orlowski — Disclosures Survey Participant</vt:lpstr>
      <vt:lpstr>Dr Raje — Disclosures Survey Participant</vt:lpstr>
      <vt:lpstr>Dr Richardson — Disclosures Survey Participant</vt:lpstr>
      <vt:lpstr>Dr Love — Disclosures</vt:lpstr>
      <vt:lpstr>Commercial Support</vt:lpstr>
      <vt:lpstr>PowerPoint Presentation</vt:lpstr>
      <vt:lpstr>Cancer Q&amp;A: Addressing Common Questions Posed by  Patients with Relapsed/Refractory Multiple Myeloma</vt:lpstr>
      <vt:lpstr>PowerPoint Presentation</vt:lpstr>
      <vt:lpstr>Cancer Q&amp;A Relapsed/Refractory Multiple Myeloma</vt:lpstr>
      <vt:lpstr>Cancer Q&amp;A Relapsed/Refractory Multiple Myeloma</vt:lpstr>
      <vt:lpstr>A farmer with myeloma; is myeloma the new CML?</vt:lpstr>
      <vt:lpstr>Based on available data and your personal clinical experience, do you believe that insecticides or other environmental toxins contribute to the development of MM?</vt:lpstr>
      <vt:lpstr>In general, how would you respond if a 65-year-old transplant-eligible patient with newly diagnosed standard-risk MM asked you to estimate survival with your preferred initial treatment approach?</vt:lpstr>
      <vt:lpstr>In general, how would you respond if a 65-year-old transplant-eligible patient with newly diagnosed high-risk MM asked you to estimate survival with your preferred initial treatment approach?</vt:lpstr>
      <vt:lpstr>In general, how would you respond if an 80-year-old transplant-ineligible patient with newly diagnosed standard-risk MM asked you to estimate survival with your preferred initial treatment approach?</vt:lpstr>
      <vt:lpstr>In general, how would you respond if an 80-year-old transplant-ineligible patient with newly diagnosed high-risk MM asked you to estimate survival with your preferred initial treatment approach?</vt:lpstr>
      <vt:lpstr>In general, for an 80-year-old patient with newly diagnosed standard-risk MM and typical age-associated comorbidities (eg, hypertension, Type 2 diabetes) but otherwise healthy, how would you respond if the patient asked you about the percent chance of dying due to something other than MM?</vt:lpstr>
      <vt:lpstr>In general, for a 90-year-old patient with newly diagnosed standard-risk MM and typical age-associated comorbidities (eg, hypertension, Type 2 diabetes) but otherwise healthy, how would you respond if the patient asked you about the percent chance of dying due to something other than MM?</vt:lpstr>
      <vt:lpstr>Cancer Q&amp;A Relapsed/Refractory Multiple Myeloma</vt:lpstr>
      <vt:lpstr>Clinical trials</vt:lpstr>
      <vt:lpstr>Based on available data and your personal clinical experience, do you believe it is reasonable to consider minimal residual disease (MRD) assay results in making decisions about starting or continuing maintenance therapy?</vt:lpstr>
      <vt:lpstr>Cancer Q&amp;A Relapsed/Refractory Multiple Myeloma</vt:lpstr>
      <vt:lpstr>CAR T-cell therapy</vt:lpstr>
      <vt:lpstr>In general, for a patient with relapsed/refractory MM who is eligible to receive both chimeric antigen receptor (CAR) T-cell therapy and a bispecific antibody, which do you administer first and in what line of therapy?</vt:lpstr>
      <vt:lpstr>Approximately what is the percent chance that a patient with relapsed/refractory MM who receives idecabtagene vicleucel (ide-cel) will experience either immediate or delayed neurologic symptoms?</vt:lpstr>
      <vt:lpstr>Approximately what is the percent chance that a patient with relapsed/refractory MM who receives ciltacabtagene autoleucel (cilta-cel) will experience either immediate or delayed neurologic symptoms?</vt:lpstr>
      <vt:lpstr>What is the age of the oldest person with relapsed/refractory MM to whom you administered or whom you referred for CAR T-cell therapy, and which agent did you administer?</vt:lpstr>
      <vt:lpstr>Cancer Q&amp;A Relapsed/Refractory Multiple Myeloma</vt:lpstr>
      <vt:lpstr>Bispecific antibodies</vt:lpstr>
      <vt:lpstr>In general, for a patient with relapsed/refractory MM who is NOT eligible for CAR T-cell therapy but is eligible to receive a bispecific antibody, in which line of therapy would you administer a bispecific antibody?</vt:lpstr>
      <vt:lpstr>What is the age of the oldest person with relapsed/refractory MM to whom you administered a bispecific antibody, and which agent did you administer? </vt:lpstr>
      <vt:lpstr>In what situations, if any, do you utilize preemptive tocilizumab prior to administering a bispecific antibody to a patient with relapsed/refractory MM?</vt:lpstr>
      <vt:lpstr>Cancer Q&amp;A Relapsed/Refractory Multiple Myeloma</vt:lpstr>
      <vt:lpstr>Antibody-drug conjugates; a patient on belantamab mafodotin for 3 years</vt:lpstr>
      <vt:lpstr>If belantamab mafodotin were available, to approximately how many patients currently in your practice would you want to administer it as their next line of treatment?</vt:lpstr>
      <vt:lpstr>If belantamab mafodotin were to become available again, for which patients with relapsed/refractory MM, if any, would you prioritize its use?</vt:lpstr>
      <vt:lpstr>If belantamab mafodotin were to become available again, what’s the earliest timepoint in the treatment algorithm that you would want to administer it to patients with MM?</vt:lpstr>
      <vt:lpstr>If belantamab mafodotin were to become available again, do you believe that avoiding significant morbidity from ophthalmic toxicity can be achieved by modifying the dose and schedule of administration?</vt:lpstr>
      <vt:lpstr>Cancer Q&amp;A Relapsed/Refractory Multiple Myeloma</vt:lpstr>
      <vt:lpstr>Treatment options for relapsed disease</vt:lpstr>
      <vt:lpstr>Cancer Q&amp;A Relapsed/Refractory Multiple Myeloma</vt:lpstr>
      <vt:lpstr>Neuropathy</vt:lpstr>
      <vt:lpstr>Based on available data and your personal clinical experience, how effective is gabapentin in the management of MM treatment-associated neuropathy? (5 = extremely effective; 1 = not effective at all)</vt:lpstr>
      <vt:lpstr>Based on available data and your personal clinical experience, how effective is acupuncture in the management of MM treatment-associated neuropathy? (5 = extremely effective; 1 = not effective at all)</vt:lpstr>
      <vt:lpstr>Cancer Q&amp;A Relapsed/Refractory Multiple Myeloma</vt:lpstr>
      <vt:lpstr>Alternative therapies</vt:lpstr>
      <vt:lpstr>A patient with MM who is about to begin treatment with daratumumab/RVd informs you that they take daily green tea supplements. How would you counsel the patient?</vt:lpstr>
      <vt:lpstr>A patient with MM who is about to begin treatment with daratumumab/RVd informs you that they take daily vitamin C supplements. How would you counsel the patient?</vt:lpstr>
      <vt:lpstr>In general, do you proactively ask your patients with MM about their use of dietary supplements or alternative therapies?</vt:lpstr>
      <vt:lpstr>Approximately what proportion of your patients with MM do you estimate take dietary supplements or alternative therapies? </vt:lpstr>
      <vt:lpstr>Cancer Q&amp;A Relapsed/Refractory Multiple Myeloma</vt:lpstr>
      <vt:lpstr>164 Questions</vt:lpstr>
      <vt:lpstr>PowerPoint Presentation</vt:lpstr>
      <vt:lpstr>The Implications of Recent Datasets for the Current and  Future Management of Breast Cancer — An ASCO 2025 Review</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3391</cp:revision>
  <cp:lastPrinted>2020-12-08T02:40:56Z</cp:lastPrinted>
  <dcterms:created xsi:type="dcterms:W3CDTF">2020-11-13T19:02:13Z</dcterms:created>
  <dcterms:modified xsi:type="dcterms:W3CDTF">2025-08-07T20:19:01Z</dcterms:modified>
</cp:coreProperties>
</file>